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1"/>
  </p:notesMasterIdLst>
  <p:handoutMasterIdLst>
    <p:handoutMasterId r:id="rId42"/>
  </p:handoutMasterIdLst>
  <p:sldIdLst>
    <p:sldId id="341" r:id="rId2"/>
    <p:sldId id="261" r:id="rId3"/>
    <p:sldId id="262" r:id="rId4"/>
    <p:sldId id="422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06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321" r:id="rId32"/>
    <p:sldId id="320" r:id="rId33"/>
    <p:sldId id="322" r:id="rId34"/>
    <p:sldId id="280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9272" autoAdjust="0"/>
  </p:normalViewPr>
  <p:slideViewPr>
    <p:cSldViewPr>
      <p:cViewPr>
        <p:scale>
          <a:sx n="100" d="100"/>
          <a:sy n="100" d="100"/>
        </p:scale>
        <p:origin x="-4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1.xml"/><Relationship Id="rId13" Type="http://schemas.openxmlformats.org/officeDocument/2006/relationships/slide" Target="slides/slide27.xml"/><Relationship Id="rId3" Type="http://schemas.openxmlformats.org/officeDocument/2006/relationships/slide" Target="slides/slide16.xml"/><Relationship Id="rId7" Type="http://schemas.openxmlformats.org/officeDocument/2006/relationships/slide" Target="slides/slide20.xml"/><Relationship Id="rId12" Type="http://schemas.openxmlformats.org/officeDocument/2006/relationships/slide" Target="slides/slide26.xml"/><Relationship Id="rId2" Type="http://schemas.openxmlformats.org/officeDocument/2006/relationships/slide" Target="slides/slide15.xml"/><Relationship Id="rId16" Type="http://schemas.openxmlformats.org/officeDocument/2006/relationships/slide" Target="slides/slide30.xml"/><Relationship Id="rId1" Type="http://schemas.openxmlformats.org/officeDocument/2006/relationships/slide" Target="slides/slide14.xml"/><Relationship Id="rId6" Type="http://schemas.openxmlformats.org/officeDocument/2006/relationships/slide" Target="slides/slide19.xml"/><Relationship Id="rId11" Type="http://schemas.openxmlformats.org/officeDocument/2006/relationships/slide" Target="slides/slide25.xml"/><Relationship Id="rId5" Type="http://schemas.openxmlformats.org/officeDocument/2006/relationships/slide" Target="slides/slide18.xml"/><Relationship Id="rId15" Type="http://schemas.openxmlformats.org/officeDocument/2006/relationships/slide" Target="slides/slide29.xml"/><Relationship Id="rId10" Type="http://schemas.openxmlformats.org/officeDocument/2006/relationships/slide" Target="slides/slide24.xml"/><Relationship Id="rId4" Type="http://schemas.openxmlformats.org/officeDocument/2006/relationships/slide" Target="slides/slide17.xml"/><Relationship Id="rId9" Type="http://schemas.openxmlformats.org/officeDocument/2006/relationships/slide" Target="slides/slide23.xml"/><Relationship Id="rId14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E852-9188-430D-9BE8-9BB856D0F314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CF21A-92A8-4CFE-9F61-18089F3B8D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66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0063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7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916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290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692150"/>
            <a:ext cx="6657975" cy="752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248400"/>
            <a:ext cx="5138737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n-US"/>
              <a:t> ΜΗΧΑΝΙΣΜΟΙ ΠΟΙΟΤΗΤΑΣ ΥΠΗΡΕΣΙΑΣ ΣΕ ΔΙΚΤΥΑ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FF03-B364-442C-8110-96561E33D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Εισαγωγή στην Ποιότητα Υπηρεσίας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937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3463375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409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10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52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6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12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472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9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40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Βασικά στοιχεία ευρυζωνικών επικοινωνιών Μέρος 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  <p:pic>
        <p:nvPicPr>
          <p:cNvPr id="8" name="Εικόνα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" y="6170955"/>
            <a:ext cx="587839" cy="570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117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8866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  <p:sldLayoutId id="2147483661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uras@cti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ru6.cti.gr/ru6/boura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ru6.cti.gr/ru6/bouras/graduate-courses/mhxanismoi-poiothtas-uphresias?language=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ΜΗΧΑΝΙΣΜΟΙ ΠΟΙΟΤΗΤΑΣ ΥΠΗΡΕΣΙΑΣ ΣΕ ΔΙΚΤΥΑ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Ενότητα </a:t>
            </a:r>
            <a:r>
              <a:rPr lang="en-US" dirty="0" smtClean="0"/>
              <a:t>#</a:t>
            </a:r>
            <a:r>
              <a:rPr lang="el-GR" dirty="0" smtClean="0"/>
              <a:t> </a:t>
            </a:r>
            <a:r>
              <a:rPr lang="en-US" dirty="0" smtClean="0"/>
              <a:t>2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n-GB" altLang="en-US" dirty="0" smtClean="0"/>
              <a:t>Integrated Services (</a:t>
            </a:r>
            <a:r>
              <a:rPr lang="en-GB" altLang="en-US" dirty="0" err="1" smtClean="0"/>
              <a:t>IntServ</a:t>
            </a:r>
            <a:r>
              <a:rPr lang="en-GB" altLang="en-US" dirty="0" smtClean="0"/>
              <a:t>) I</a:t>
            </a:r>
            <a:endParaRPr lang="el-GR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Καθηγητής Χρήστος Ι. </a:t>
            </a:r>
            <a:r>
              <a:rPr lang="el-GR" dirty="0" err="1" smtClean="0"/>
              <a:t>Μπούρας</a:t>
            </a:r>
            <a:endParaRPr lang="el-GR" dirty="0" smtClean="0"/>
          </a:p>
          <a:p>
            <a:r>
              <a:rPr lang="el-GR" dirty="0" smtClean="0"/>
              <a:t>Τμήμα Μηχανικών Η/Υ &amp; Πληροφορικής</a:t>
            </a:r>
            <a:r>
              <a:rPr lang="en-US" dirty="0" smtClean="0"/>
              <a:t>, </a:t>
            </a:r>
            <a:r>
              <a:rPr lang="el-GR" dirty="0" smtClean="0"/>
              <a:t>Πανεπιστήμιο Πατρών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bouras@cti.gr</a:t>
            </a:r>
            <a:r>
              <a:rPr lang="el-GR" dirty="0" smtClean="0"/>
              <a:t>,</a:t>
            </a:r>
            <a:r>
              <a:rPr lang="en-US" dirty="0" smtClean="0"/>
              <a:t> site: </a:t>
            </a:r>
            <a:r>
              <a:rPr lang="en-US" dirty="0" smtClean="0">
                <a:hlinkClick r:id="rId4"/>
              </a:rPr>
              <a:t>http://ru6.cti.gr/ru6/bouras</a:t>
            </a:r>
            <a:r>
              <a:rPr lang="el-GR" dirty="0" smtClean="0"/>
              <a:t>  </a:t>
            </a:r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93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(6/9)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dirty="0" smtClean="0"/>
              <a:t>Σημαντικό ρόλο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παίζει η έννοια του ελέγχου των πόρων. </a:t>
            </a:r>
            <a:endParaRPr lang="en-US" altLang="en-US" dirty="0" smtClean="0"/>
          </a:p>
          <a:p>
            <a:pPr lvl="1"/>
            <a:r>
              <a:rPr lang="el-GR" altLang="en-US" dirty="0" smtClean="0"/>
              <a:t>Οι πόροι του δικτύου (π.χ. εύρος ζώνης) πρέπει να ελέγχονται ώστε να επιτευχθεί το επιθυμητό επίπεδο ποιότητα υπηρεσίας. </a:t>
            </a:r>
            <a:endParaRPr lang="en-US" altLang="en-US" dirty="0" smtClean="0"/>
          </a:p>
          <a:p>
            <a:r>
              <a:rPr lang="el-GR" altLang="en-US" dirty="0" smtClean="0"/>
              <a:t>Θεμελιώδης αρχή του μοντέλου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είναι ότι η κυκλοφορία που διαχειρίζεται από αυτό το μοντέλο πρέπει να υπόκειται σε μηχανισμούς ελέγχου αποδοχής.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(7/9)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 smtClean="0"/>
              <a:t>Επίσης, εκτός από τον έλεγχο αποδοχής, 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φροντίζει για ένα μηχανισμό δέσμευσης πόρων.</a:t>
            </a:r>
          </a:p>
          <a:p>
            <a:pPr lvl="1"/>
            <a:r>
              <a:rPr lang="el-GR" altLang="en-US" dirty="0" smtClean="0"/>
              <a:t> Οι εφαρμογές πραγματικού χρόνου δε μπορούν να ικανοποιηθούν χωρίς εγγυήσεις πόρων, και οι εγγυήσεις πόρων δε μπορούν να γίνουν χωρίς δέσμευση πόρων.</a:t>
            </a:r>
          </a:p>
          <a:p>
            <a:r>
              <a:rPr lang="el-GR" altLang="en-US" dirty="0" smtClean="0"/>
              <a:t>Για την υλοποίηση αυτού του μηχανισμού δέσμευσης πόρων χρησιμοποιείται ένα πρωτόκολλο, όπως το </a:t>
            </a:r>
            <a:r>
              <a:rPr lang="en-GB" altLang="en-US" dirty="0" smtClean="0"/>
              <a:t>RSVP</a:t>
            </a:r>
            <a:r>
              <a:rPr lang="el-GR" altLang="en-US" dirty="0" smtClean="0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(8/9)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RSVP </a:t>
            </a:r>
            <a:r>
              <a:rPr lang="el-GR" altLang="en-US" dirty="0" smtClean="0"/>
              <a:t>πρωτόκολλο</a:t>
            </a:r>
          </a:p>
          <a:p>
            <a:pPr lvl="1"/>
            <a:r>
              <a:rPr lang="el-GR" altLang="en-US" dirty="0" smtClean="0"/>
              <a:t>Σκοπός του πρωτοκόλλου αυτού είναι να αποτελεί το μέσο καθορισμού των πόρων του δικτύου που απαιτούνται για την επίτευξη της απαιτούμενης ποιότητας υπηρεσίας</a:t>
            </a:r>
          </a:p>
          <a:p>
            <a:pPr lvl="1"/>
            <a:r>
              <a:rPr lang="en-US" altLang="en-US" dirty="0" smtClean="0"/>
              <a:t>H</a:t>
            </a:r>
            <a:r>
              <a:rPr lang="el-GR" altLang="en-US" dirty="0" smtClean="0"/>
              <a:t> λογική του </a:t>
            </a:r>
            <a:r>
              <a:rPr lang="en-GB" altLang="en-US" dirty="0" smtClean="0"/>
              <a:t>RSVP</a:t>
            </a:r>
            <a:r>
              <a:rPr lang="el-GR" altLang="en-US" dirty="0" smtClean="0"/>
              <a:t> είναι πως πρέπει κατά μήκος όλης της διαδρομής που ακολουθούν τα πακέτα, να γίνουν δεσμεύσεις πόρων σύμφωνα με τις ανάγκες της κάθε εφαρμογής</a:t>
            </a:r>
          </a:p>
          <a:p>
            <a:pPr lvl="1"/>
            <a:r>
              <a:rPr lang="el-GR" altLang="en-US" dirty="0" smtClean="0"/>
              <a:t>Η διαδικασία δέσμευσης πόρων είναι ακολουθιακή και ο πρώτος δρομολογητής στέλνει κατάλληλο μήνυμα στον επόμενο όπου ζητά δέσμευση πόρων. Η διαδικασία αυτή εξελίσσεται μέχρι να φτάσει στον παραλήπτη, ο οποίος τότε στέλνει στην αντίθετη διαδρομή επιβεβαιώσεις κράτησης. </a:t>
            </a:r>
          </a:p>
          <a:p>
            <a:pPr lvl="1"/>
            <a:r>
              <a:rPr lang="el-GR" altLang="en-US" dirty="0" smtClean="0"/>
              <a:t>Το </a:t>
            </a:r>
            <a:r>
              <a:rPr lang="en-US" altLang="en-US" dirty="0" smtClean="0"/>
              <a:t>RSVP </a:t>
            </a:r>
            <a:r>
              <a:rPr lang="el-GR" altLang="en-US" dirty="0" smtClean="0"/>
              <a:t>εισάγει ένα </a:t>
            </a:r>
            <a:r>
              <a:rPr lang="en-US" altLang="en-US" dirty="0" smtClean="0"/>
              <a:t>overhead </a:t>
            </a:r>
            <a:r>
              <a:rPr lang="el-GR" altLang="en-US" dirty="0" smtClean="0"/>
              <a:t>στο δίκτυο λόγω των μηνυμάτων για σηματοδοσία που ανταλλάσει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(9/9)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Προτεινόμενες </a:t>
            </a:r>
            <a:r>
              <a:rPr lang="en-US" altLang="en-US" dirty="0" err="1" smtClean="0"/>
              <a:t>IntServ</a:t>
            </a:r>
            <a:r>
              <a:rPr lang="en-US" altLang="en-US" dirty="0" smtClean="0"/>
              <a:t> </a:t>
            </a:r>
            <a:r>
              <a:rPr lang="el-GR" altLang="en-US" dirty="0" smtClean="0"/>
              <a:t>υπηρεσίες:</a:t>
            </a:r>
          </a:p>
          <a:p>
            <a:pPr lvl="1"/>
            <a:r>
              <a:rPr lang="en-US" altLang="en-US" dirty="0" smtClean="0"/>
              <a:t>Guaranteed Service</a:t>
            </a:r>
            <a:r>
              <a:rPr lang="el-GR" altLang="en-US" dirty="0" smtClean="0"/>
              <a:t> και </a:t>
            </a:r>
            <a:r>
              <a:rPr lang="en-GB" altLang="en-US" dirty="0" smtClean="0"/>
              <a:t>Controlled Load</a:t>
            </a:r>
            <a:r>
              <a:rPr lang="el-GR" altLang="en-US" dirty="0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Τεχνικές διαχείρισης πόρων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Απαραίτητες για την παροχή εγγυήσεων QoS</a:t>
            </a:r>
          </a:p>
          <a:p>
            <a:r>
              <a:rPr lang="el-GR" altLang="en-US" smtClean="0"/>
              <a:t>Μετάδοση δεδομένων πολυμέσων πάνω σε αδέσμευτους πόρους πολλές φορές οδηγεί σε καθυστερημένα και χαμένα πακέτα λόγω της μη διαθεσιμότητας των απαιτούμενων πόρων</a:t>
            </a:r>
          </a:p>
          <a:p>
            <a:r>
              <a:rPr lang="el-GR" altLang="en-US" smtClean="0"/>
              <a:t>Διαχείριση πόρων εφαρμόζεται σε:</a:t>
            </a:r>
          </a:p>
          <a:p>
            <a:pPr lvl="1"/>
            <a:r>
              <a:rPr lang="el-GR" altLang="en-US" smtClean="0"/>
              <a:t>τελικά συστήματα (αποστολείς και παραλήπτες των δεδομένων)</a:t>
            </a:r>
          </a:p>
          <a:p>
            <a:pPr lvl="1"/>
            <a:r>
              <a:rPr lang="el-GR" altLang="en-US" smtClean="0"/>
              <a:t>δίκτυα και δικτυακό εξοπλισμό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 smtClean="0"/>
              <a:t>Ανάγκες πολυμεσικών δεδομένων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Η μεταφορά των δεδομένων να γίνεται με όσο το δυνατό πιο γρήγορο τρόπο</a:t>
            </a:r>
          </a:p>
          <a:p>
            <a:r>
              <a:rPr lang="el-GR" altLang="en-US" dirty="0" smtClean="0"/>
              <a:t>Να παρέχεται δυνατότητα </a:t>
            </a:r>
            <a:r>
              <a:rPr lang="el-GR" altLang="en-US" dirty="0" err="1" smtClean="0"/>
              <a:t>multicast</a:t>
            </a:r>
            <a:endParaRPr lang="el-GR" altLang="en-US" dirty="0" smtClean="0"/>
          </a:p>
          <a:p>
            <a:r>
              <a:rPr lang="el-GR" altLang="en-US" dirty="0" smtClean="0"/>
              <a:t>Να υπάρχει δυνατότητα για εξασφάλιση στην μεταφορά των δεδομένων με βάση τις απαιτήσεις που έχει ορίσει εκ των προτέρων ο χρήστης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Πρωτόκολλα διαχείρισης πόρων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Ένα πρωτόκολλο δέσμευσης πόρων δεν κάνει καμία δέσμευση απαιτούμενων πόρων το ίδιο</a:t>
            </a:r>
          </a:p>
          <a:p>
            <a:r>
              <a:rPr lang="el-GR" altLang="en-US" dirty="0" smtClean="0"/>
              <a:t>Αποτελεί ένα μέσο που μεταφέρει πληροφορίες σχετικά με τις απαιτήσεις πόρων και διαπραγματεύεται τις τιμές του </a:t>
            </a:r>
            <a:r>
              <a:rPr lang="el-GR" altLang="en-US" dirty="0" err="1" smtClean="0"/>
              <a:t>QoS</a:t>
            </a:r>
            <a:r>
              <a:rPr lang="el-GR" altLang="en-US" dirty="0" smtClean="0"/>
              <a:t> που επιθυμούν οι χρήστες για τις εφαρμογές τους από άκρο σε άκρο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Το πρωτόκολλο </a:t>
            </a:r>
            <a:r>
              <a:rPr lang="en-US" altLang="en-US" smtClean="0"/>
              <a:t>RSVP</a:t>
            </a:r>
            <a:endParaRPr lang="el-GR" alt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Resource </a:t>
            </a:r>
            <a:r>
              <a:rPr lang="en-US" altLang="en-US" dirty="0" err="1" smtClean="0"/>
              <a:t>ReSerVation</a:t>
            </a:r>
            <a:r>
              <a:rPr lang="en-US" altLang="en-US" dirty="0" smtClean="0"/>
              <a:t> Protocol</a:t>
            </a:r>
            <a:endParaRPr lang="el-GR" altLang="en-US" dirty="0" smtClean="0"/>
          </a:p>
          <a:p>
            <a:r>
              <a:rPr lang="el-GR" altLang="en-US" dirty="0" smtClean="0"/>
              <a:t>RFC 2205</a:t>
            </a:r>
          </a:p>
          <a:p>
            <a:r>
              <a:rPr lang="el-GR" altLang="en-US" dirty="0" smtClean="0"/>
              <a:t>Προέκυψε από τη συνεργασία μίας ομάδας ερευνητικών κέντρων</a:t>
            </a:r>
          </a:p>
          <a:p>
            <a:pPr lvl="1"/>
            <a:r>
              <a:rPr lang="el-GR" altLang="en-US" dirty="0" err="1" smtClean="0"/>
              <a:t>Xerox</a:t>
            </a:r>
            <a:endParaRPr lang="el-GR" altLang="en-US" dirty="0" smtClean="0"/>
          </a:p>
          <a:p>
            <a:pPr lvl="1"/>
            <a:r>
              <a:rPr lang="el-GR" altLang="en-US" dirty="0" err="1" smtClean="0"/>
              <a:t>Palo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Alto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Research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Center</a:t>
            </a:r>
            <a:r>
              <a:rPr lang="el-GR" altLang="en-US" dirty="0" smtClean="0"/>
              <a:t> (PARK)</a:t>
            </a:r>
          </a:p>
          <a:p>
            <a:pPr lvl="1"/>
            <a:r>
              <a:rPr lang="el-GR" altLang="en-US" dirty="0" smtClean="0"/>
              <a:t>MIT</a:t>
            </a:r>
          </a:p>
          <a:p>
            <a:pPr lvl="1"/>
            <a:r>
              <a:rPr lang="el-GR" altLang="en-US" dirty="0" err="1" smtClean="0"/>
              <a:t>Information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Sciences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Institute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of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University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California</a:t>
            </a:r>
            <a:r>
              <a:rPr lang="el-GR" altLang="en-US" dirty="0" smtClean="0"/>
              <a:t> (ISI)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Χρήση </a:t>
            </a:r>
            <a:r>
              <a:rPr lang="en-US" altLang="en-US" smtClean="0"/>
              <a:t>RSVP</a:t>
            </a:r>
            <a:endParaRPr lang="el-GR" alt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Χρησιμοποιείται:</a:t>
            </a:r>
          </a:p>
          <a:p>
            <a:pPr lvl="1"/>
            <a:r>
              <a:rPr lang="el-GR" altLang="en-US" smtClean="0"/>
              <a:t>από κόμβο-χρήστη ώστε:</a:t>
            </a:r>
          </a:p>
          <a:p>
            <a:pPr lvl="2"/>
            <a:r>
              <a:rPr lang="el-GR" altLang="en-US" smtClean="0"/>
              <a:t>να απαιτήσει από το δίκτυο συγκεκριμένη ποιότητα για ροή δεδομένων συγκεκριμένων εφαρμογών</a:t>
            </a:r>
          </a:p>
          <a:p>
            <a:pPr lvl="1"/>
            <a:r>
              <a:rPr lang="el-GR" altLang="en-US" smtClean="0"/>
              <a:t>από δρομολογητές ώστε:</a:t>
            </a:r>
          </a:p>
          <a:p>
            <a:pPr lvl="2"/>
            <a:r>
              <a:rPr lang="el-GR" altLang="en-US" smtClean="0"/>
              <a:t>να μεταφέρουν τις συγκεκριμένες QoS απαιτήσεις σε όλους τους κόμβους του μονοπατιού της ροής των δεδομένων</a:t>
            </a:r>
          </a:p>
          <a:p>
            <a:pPr lvl="2"/>
            <a:r>
              <a:rPr lang="el-GR" altLang="en-US" smtClean="0"/>
              <a:t>να εξασφαλίσουν ότι όντως αυτές οι συγκεκριμένες απαιτήσεις πληρούνται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Επισκόπηση </a:t>
            </a:r>
            <a:r>
              <a:rPr lang="en-US" altLang="en-US" smtClean="0"/>
              <a:t>RSVP</a:t>
            </a:r>
            <a:r>
              <a:rPr lang="el-GR" altLang="en-US" smtClean="0"/>
              <a:t> (1)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Μπορεί να χρησιμοποιηθεί για </a:t>
            </a:r>
            <a:r>
              <a:rPr lang="en-US" altLang="en-US" dirty="0" err="1" smtClean="0"/>
              <a:t>unicast</a:t>
            </a:r>
            <a:r>
              <a:rPr lang="el-GR" altLang="en-US" dirty="0" smtClean="0"/>
              <a:t> και </a:t>
            </a:r>
            <a:r>
              <a:rPr lang="en-US" altLang="en-US" dirty="0" smtClean="0"/>
              <a:t>multicast</a:t>
            </a:r>
            <a:r>
              <a:rPr lang="el-GR" altLang="en-US" dirty="0" smtClean="0"/>
              <a:t> σηματοδότηση</a:t>
            </a:r>
          </a:p>
          <a:p>
            <a:r>
              <a:rPr lang="el-GR" altLang="en-US" dirty="0" smtClean="0"/>
              <a:t>Είναι ένα πρωτόκολλο ελέγχου δικτύου που καθιστά τις Διαδικτυακές εφαρμογές ικανές να αποκτήσουν </a:t>
            </a:r>
            <a:r>
              <a:rPr lang="el-GR" altLang="en-US" dirty="0" err="1" smtClean="0"/>
              <a:t>QoS</a:t>
            </a:r>
            <a:r>
              <a:rPr lang="el-GR" altLang="en-US" dirty="0" smtClean="0"/>
              <a:t> χαρακτηριστικά</a:t>
            </a:r>
          </a:p>
          <a:p>
            <a:r>
              <a:rPr lang="el-GR" altLang="en-US" dirty="0" smtClean="0"/>
              <a:t>Καταλαμβάνει τη θέση ενός πρωτοκόλλου μεταφοράς στο μοντέλο OSI των 7 επιπέδων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 ενότητας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Η κατανόηση του μοντέλου </a:t>
            </a:r>
            <a:r>
              <a:rPr lang="en-GB" altLang="en-US" dirty="0" err="1" smtClean="0"/>
              <a:t>IntServ</a:t>
            </a:r>
            <a:endParaRPr lang="en-GB" altLang="en-US" dirty="0" smtClean="0"/>
          </a:p>
          <a:p>
            <a:r>
              <a:rPr lang="el-GR" dirty="0" smtClean="0"/>
              <a:t>Η εξοικείωση με τις τεχνικές </a:t>
            </a:r>
            <a:r>
              <a:rPr lang="el-GR" altLang="en-US" dirty="0" smtClean="0"/>
              <a:t>διαχείρισης πόρων</a:t>
            </a:r>
          </a:p>
          <a:p>
            <a:r>
              <a:rPr lang="el-GR" altLang="en-US" dirty="0" smtClean="0"/>
              <a:t>Η εμβάθυνση στο πρωτόκολλο </a:t>
            </a:r>
            <a:r>
              <a:rPr lang="en-US" altLang="en-US" dirty="0" smtClean="0"/>
              <a:t>RSVP</a:t>
            </a:r>
            <a:endParaRPr lang="el-GR" altLang="en-US" dirty="0" smtClean="0"/>
          </a:p>
          <a:p>
            <a:r>
              <a:rPr lang="el-GR" altLang="en-US" dirty="0" smtClean="0"/>
              <a:t>Η κατανόηση της αρχιτεκτονικής, των χαρακτηριστικών και των τμημάτων του πρωτόκολλου </a:t>
            </a:r>
            <a:r>
              <a:rPr lang="en-US" altLang="en-US" dirty="0" smtClean="0"/>
              <a:t>RSVP</a:t>
            </a:r>
            <a:r>
              <a:rPr lang="el-GR" altLang="en-US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Επισκόπηση </a:t>
            </a:r>
            <a:r>
              <a:rPr lang="en-US" altLang="en-US" smtClean="0"/>
              <a:t>RSVP</a:t>
            </a:r>
            <a:r>
              <a:rPr lang="el-GR" altLang="en-US" smtClean="0"/>
              <a:t> (2)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Δείχνει περισσότερο ενδιαφέρον στη διατήρηση των παρεχόμενων πόρων</a:t>
            </a:r>
          </a:p>
          <a:p>
            <a:r>
              <a:rPr lang="el-GR" altLang="en-US" smtClean="0"/>
              <a:t>Δεν μπορεί να επέμβει στη δρομολόγηση των δεδομένων που έχουν αποσταλεί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</a:t>
            </a:r>
            <a:r>
              <a:rPr lang="el-GR" altLang="en-US" smtClean="0"/>
              <a:t>Αρχιτεκτονική (1)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Μηχανισμοί ελέγχου κυκλοφορίας</a:t>
            </a:r>
          </a:p>
          <a:p>
            <a:pPr lvl="1"/>
            <a:r>
              <a:rPr lang="el-GR" altLang="en-US" smtClean="0"/>
              <a:t>Έλεγχος αποδοχής</a:t>
            </a:r>
          </a:p>
          <a:p>
            <a:pPr lvl="1"/>
            <a:r>
              <a:rPr lang="el-GR" altLang="en-US" smtClean="0"/>
              <a:t>Έλεγχος πολιτικής</a:t>
            </a:r>
          </a:p>
          <a:p>
            <a:pPr lvl="1"/>
            <a:r>
              <a:rPr lang="el-GR" altLang="en-US" smtClean="0"/>
              <a:t>Χρονοδρομολογητής πακέτων</a:t>
            </a:r>
          </a:p>
          <a:p>
            <a:pPr lvl="1"/>
            <a:r>
              <a:rPr lang="el-GR" altLang="en-US" smtClean="0"/>
              <a:t>Ταξινομητής πακέτων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RSVP </a:t>
            </a:r>
            <a:r>
              <a:rPr lang="el-GR" altLang="en-US" smtClean="0"/>
              <a:t>Αρχιτεκτονική (2)</a:t>
            </a:r>
          </a:p>
        </p:txBody>
      </p:sp>
      <p:pic>
        <p:nvPicPr>
          <p:cNvPr id="9" name="Picture 4" descr="Η αρχιτεκτονική του πρωτόκολλου RSVP, με τα βασικά τμήματα σε ένα host και ένα δρομολογητή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62264" y="1717086"/>
            <a:ext cx="7432171" cy="4206465"/>
          </a:xfrm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976438" y="1962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Χαρακτηριστικά </a:t>
            </a:r>
            <a:r>
              <a:rPr lang="en-US" altLang="en-US" smtClean="0"/>
              <a:t>RSVP (1)</a:t>
            </a:r>
            <a:endParaRPr lang="el-GR" altLang="en-US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dirty="0" smtClean="0"/>
              <a:t>Η ροή δεδομένων στο RSVP είναι μονής κατεύθυνσης - διαχωρίζονται αποστολείς από παραλήπτες</a:t>
            </a:r>
          </a:p>
          <a:p>
            <a:r>
              <a:rPr lang="el-GR" altLang="en-US" dirty="0" smtClean="0"/>
              <a:t>Υποστηρίζει και </a:t>
            </a:r>
            <a:r>
              <a:rPr lang="el-GR" altLang="en-US" dirty="0" err="1" smtClean="0"/>
              <a:t>multicast</a:t>
            </a:r>
            <a:r>
              <a:rPr lang="el-GR" altLang="en-US" dirty="0" smtClean="0"/>
              <a:t> και </a:t>
            </a:r>
            <a:r>
              <a:rPr lang="el-GR" altLang="en-US" dirty="0" err="1" smtClean="0"/>
              <a:t>unicast</a:t>
            </a:r>
            <a:r>
              <a:rPr lang="el-GR" altLang="en-US" dirty="0" smtClean="0"/>
              <a:t> και προσαρμόζεται στις συνεχείς αλλαγές ενός δυναμικού περιβάλλοντος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Χαρακτηριστικά </a:t>
            </a:r>
            <a:r>
              <a:rPr lang="en-US" altLang="en-US" smtClean="0"/>
              <a:t>RSVP (</a:t>
            </a:r>
            <a:r>
              <a:rPr lang="el-GR" altLang="en-US" smtClean="0"/>
              <a:t>2</a:t>
            </a:r>
            <a:r>
              <a:rPr lang="en-US" altLang="en-US" smtClean="0"/>
              <a:t>)</a:t>
            </a:r>
            <a:endParaRPr lang="el-GR" alt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Είναι προσανατολισμένο προς τον αποδέκτη (</a:t>
            </a:r>
            <a:r>
              <a:rPr lang="en-US" altLang="en-US" smtClean="0"/>
              <a:t>receiver-oriented</a:t>
            </a:r>
            <a:r>
              <a:rPr lang="el-GR" altLang="en-US" smtClean="0"/>
              <a:t>) και μπορεί να χειριστεί διαφορετικές κατηγορίες παραληπτών</a:t>
            </a:r>
          </a:p>
          <a:p>
            <a:r>
              <a:rPr lang="el-GR" altLang="en-US" smtClean="0"/>
              <a:t>Είναι συμπληρωματικό του IP ελέγχοντας τον τρόπο με τον οποίο το IP μεταδίδει τα πακέτα του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Χαρακτηριστικά </a:t>
            </a:r>
            <a:r>
              <a:rPr lang="en-US" altLang="en-US" smtClean="0"/>
              <a:t>RSVP (</a:t>
            </a:r>
            <a:r>
              <a:rPr lang="el-GR" altLang="en-US" smtClean="0"/>
              <a:t>3</a:t>
            </a:r>
            <a:r>
              <a:rPr lang="en-US" altLang="en-US" smtClean="0"/>
              <a:t>)</a:t>
            </a:r>
            <a:endParaRPr lang="el-GR" altLang="en-US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n-US" smtClean="0"/>
              <a:t>Ένας αποστολέας δε γνωρίζει ποιοι παραλαμβάνουν τα δεδομένα που αποστέλλει</a:t>
            </a:r>
          </a:p>
          <a:p>
            <a:r>
              <a:rPr lang="el-GR" altLang="en-US" smtClean="0"/>
              <a:t>Έχει καλή συμβατότητα και εκτελείται πάνω από IPv4 και IPv6</a:t>
            </a:r>
          </a:p>
          <a:p>
            <a:r>
              <a:rPr lang="el-GR" altLang="en-US" smtClean="0"/>
              <a:t>Λειτουργεί ακόμα και όταν ένας δρομολογητής στο μονοπάτι ροής δεδομένων δεν το υποστηρίζει με την χρήση τεχνικής </a:t>
            </a:r>
            <a:r>
              <a:rPr lang="en-US" altLang="en-US" smtClean="0"/>
              <a:t>tunnelling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Λειτουργία </a:t>
            </a:r>
            <a:r>
              <a:rPr lang="en-US" altLang="en-US" smtClean="0"/>
              <a:t>RSVP</a:t>
            </a:r>
            <a:endParaRPr lang="el-GR" alt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Μία εφαρμογή χρησιμοποιεί το </a:t>
            </a:r>
            <a:r>
              <a:rPr lang="en-US" altLang="en-US" smtClean="0"/>
              <a:t>RSVP</a:t>
            </a:r>
            <a:r>
              <a:rPr lang="el-GR" altLang="en-US" smtClean="0"/>
              <a:t> για να στείλει την απαίτηση της για ποιότητα υπηρεσίας σε όλους τους δρομολογητές κατά μήκος του μονοπατιού μετάδοσης</a:t>
            </a:r>
          </a:p>
          <a:p>
            <a:r>
              <a:rPr lang="el-GR" altLang="en-US" smtClean="0"/>
              <a:t>Αν δεσμευτούν οι κατάλληλοι πόροι, το RSVP είναι υπεύθυνο για διατήρηση των πόρων αυτών.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Έλεγχος πολιτικής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Καθορίζει αν ο χρήστης έχει το δικαίωμα να δεσμεύσει πόρους</a:t>
            </a:r>
          </a:p>
          <a:p>
            <a:r>
              <a:rPr lang="el-GR" altLang="en-US" smtClean="0"/>
              <a:t>Περιλαμβάνει:</a:t>
            </a:r>
          </a:p>
          <a:p>
            <a:pPr lvl="1"/>
            <a:r>
              <a:rPr lang="el-GR" altLang="en-US" smtClean="0"/>
              <a:t>έλεγχο ταυτότητας</a:t>
            </a:r>
          </a:p>
          <a:p>
            <a:pPr lvl="1"/>
            <a:r>
              <a:rPr lang="el-GR" altLang="en-US" smtClean="0"/>
              <a:t>έλεγχο πρόσβασης</a:t>
            </a:r>
          </a:p>
          <a:p>
            <a:pPr lvl="1"/>
            <a:r>
              <a:rPr lang="el-GR" altLang="en-US" smtClean="0"/>
              <a:t>χρέωση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Έλεγχος αποδοχής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Ελέγχει τους πόρους</a:t>
            </a:r>
          </a:p>
          <a:p>
            <a:r>
              <a:rPr lang="el-GR" altLang="en-US" smtClean="0"/>
              <a:t>Αποφασίζει για το αν ο κόμβος έχει αρκετούς πόρους για να υποστηρίξει την απαιτούμενη ποιότητα υπηρεσίας (QoS)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Ταξινομητής πακέτων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Καθορίζει την κλάση QoS για κάθε πακέτο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Το μοντέλο </a:t>
            </a:r>
            <a:r>
              <a:rPr lang="en-GB" altLang="en-US" dirty="0" err="1" smtClean="0"/>
              <a:t>Intserv</a:t>
            </a:r>
            <a:endParaRPr lang="el-GR" altLang="en-US" dirty="0" smtClean="0"/>
          </a:p>
          <a:p>
            <a:r>
              <a:rPr lang="el-GR" altLang="en-US" dirty="0" smtClean="0"/>
              <a:t>Τεχνικές και πρωτόκολλα διαχείρισης πόρων</a:t>
            </a:r>
          </a:p>
          <a:p>
            <a:r>
              <a:rPr lang="el-GR" altLang="en-US" dirty="0" smtClean="0"/>
              <a:t>Το πρωτόκολλο </a:t>
            </a:r>
            <a:r>
              <a:rPr lang="en-US" altLang="en-US" dirty="0" smtClean="0"/>
              <a:t>RSVP</a:t>
            </a:r>
            <a:r>
              <a:rPr lang="el-GR" altLang="en-US" dirty="0" smtClean="0"/>
              <a:t> (</a:t>
            </a:r>
            <a:r>
              <a:rPr lang="en-GB" altLang="en-US" dirty="0" smtClean="0"/>
              <a:t>Resource Reservation Protocol)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Επισκόπηση</a:t>
            </a:r>
          </a:p>
          <a:p>
            <a:pPr lvl="1"/>
            <a:r>
              <a:rPr lang="el-GR" altLang="en-US" dirty="0" smtClean="0"/>
              <a:t>Αρχιτεκτονική</a:t>
            </a:r>
            <a:endParaRPr lang="en-GB" altLang="en-US" dirty="0" smtClean="0"/>
          </a:p>
          <a:p>
            <a:pPr lvl="1"/>
            <a:r>
              <a:rPr lang="el-GR" altLang="en-US" dirty="0" smtClean="0"/>
              <a:t>Λειτουργία</a:t>
            </a:r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mtClean="0"/>
              <a:t>Χρονοδρομολογητής πακέτων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n-US" smtClean="0"/>
              <a:t>Καθορίζει τη μετάδοση των πακέτων με στόχο την επίτευξη της ζητούμενης QoS για κάθε ροή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Σύντομη ανασκόπηση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Το μοντέλο </a:t>
            </a:r>
            <a:r>
              <a:rPr lang="en-GB" altLang="en-US" dirty="0" err="1" smtClean="0"/>
              <a:t>Intserv</a:t>
            </a:r>
            <a:endParaRPr lang="el-GR" altLang="en-US" dirty="0" smtClean="0"/>
          </a:p>
          <a:p>
            <a:r>
              <a:rPr lang="el-GR" altLang="en-US" dirty="0" smtClean="0"/>
              <a:t>Τεχνικές και πρωτόκολλα διαχείρισης πόρων</a:t>
            </a:r>
          </a:p>
          <a:p>
            <a:r>
              <a:rPr lang="el-GR" altLang="en-US" dirty="0" smtClean="0"/>
              <a:t>Το πρωτόκολλο </a:t>
            </a:r>
            <a:r>
              <a:rPr lang="en-US" altLang="en-US" dirty="0" smtClean="0"/>
              <a:t>RSVP</a:t>
            </a:r>
            <a:r>
              <a:rPr lang="el-GR" altLang="en-US" dirty="0" smtClean="0"/>
              <a:t> (</a:t>
            </a:r>
            <a:r>
              <a:rPr lang="en-GB" altLang="en-US" dirty="0" smtClean="0"/>
              <a:t>Resource Reservation Protocol)</a:t>
            </a:r>
            <a:endParaRPr lang="el-GR" altLang="en-US" dirty="0" smtClean="0"/>
          </a:p>
          <a:p>
            <a:pPr lvl="1"/>
            <a:r>
              <a:rPr lang="el-GR" altLang="en-US" dirty="0" smtClean="0"/>
              <a:t>Επισκόπηση</a:t>
            </a:r>
          </a:p>
          <a:p>
            <a:pPr lvl="1"/>
            <a:r>
              <a:rPr lang="el-GR" altLang="en-US" dirty="0" smtClean="0"/>
              <a:t>Αρχιτεκτονική</a:t>
            </a:r>
            <a:endParaRPr lang="en-GB" altLang="en-US" dirty="0" smtClean="0"/>
          </a:p>
          <a:p>
            <a:pPr lvl="1"/>
            <a:r>
              <a:rPr lang="el-GR" altLang="en-US" dirty="0" smtClean="0"/>
              <a:t>Λειτουργία</a:t>
            </a:r>
          </a:p>
        </p:txBody>
      </p:sp>
    </p:spTree>
    <p:extLst>
      <p:ext uri="{BB962C8B-B14F-4D97-AF65-F5344CB8AC3E}">
        <p14:creationId xmlns="" xmlns:p14="http://schemas.microsoft.com/office/powerpoint/2010/main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Βιβλιογραφία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Σημειώσεις μαθήματος (Κεφάλαιο </a:t>
            </a:r>
            <a:r>
              <a:rPr lang="en-GB" dirty="0" smtClean="0"/>
              <a:t>4</a:t>
            </a:r>
            <a:r>
              <a:rPr lang="el-GR" dirty="0" smtClean="0"/>
              <a:t>)</a:t>
            </a:r>
            <a:endParaRPr lang="en-GB" dirty="0" smtClean="0"/>
          </a:p>
          <a:p>
            <a:r>
              <a:rPr lang="el-GR" dirty="0" smtClean="0"/>
              <a:t>Βιβλία</a:t>
            </a:r>
            <a:endParaRPr lang="en-GB" dirty="0" smtClean="0"/>
          </a:p>
          <a:p>
            <a:pPr lvl="1"/>
            <a:r>
              <a:rPr lang="en-US" dirty="0" smtClean="0"/>
              <a:t>S. </a:t>
            </a:r>
            <a:r>
              <a:rPr lang="en-US" dirty="0" err="1" smtClean="0"/>
              <a:t>Vegesna</a:t>
            </a:r>
            <a:r>
              <a:rPr lang="en-US" dirty="0" smtClean="0"/>
              <a:t>, IP Quality of Service: the complete resource for understanding and deploying IP Quality of Service for Cisco networks, Cisco Press, 2001</a:t>
            </a:r>
          </a:p>
          <a:p>
            <a:pPr lvl="1"/>
            <a:r>
              <a:rPr lang="en-GB" dirty="0" smtClean="0"/>
              <a:t>H. K. Lew, S. </a:t>
            </a:r>
            <a:r>
              <a:rPr lang="en-GB" dirty="0" err="1" smtClean="0"/>
              <a:t>Spanier</a:t>
            </a:r>
            <a:r>
              <a:rPr lang="en-GB" dirty="0" smtClean="0"/>
              <a:t>, M. Ford, T. Stevenson, Internetworking Technologies Handbook, Cisco Press, 1998</a:t>
            </a:r>
          </a:p>
          <a:p>
            <a:pPr lvl="1"/>
            <a:r>
              <a:rPr lang="en-GB" dirty="0" smtClean="0"/>
              <a:t>W. Stallings, Data and Computer Communications, 10th edition, Pearson, 2013</a:t>
            </a:r>
          </a:p>
          <a:p>
            <a:pPr lvl="1"/>
            <a:r>
              <a:rPr lang="en-GB" dirty="0" smtClean="0"/>
              <a:t>W. Stevens, TCP / IP Illustrated, Volume 1: The Protocols, 2nd edition, Addison-Wesley</a:t>
            </a:r>
            <a:r>
              <a:rPr lang="en-GB" smtClean="0"/>
              <a:t>, </a:t>
            </a:r>
            <a:r>
              <a:rPr lang="en-GB" smtClean="0"/>
              <a:t>2011</a:t>
            </a:r>
            <a:endParaRPr lang="en-GB" dirty="0" smtClean="0"/>
          </a:p>
          <a:p>
            <a:r>
              <a:rPr lang="en-US" dirty="0" smtClean="0"/>
              <a:t>Links</a:t>
            </a:r>
            <a:r>
              <a:rPr lang="el-GR" dirty="0" smtClean="0"/>
              <a:t>:</a:t>
            </a:r>
            <a:endParaRPr lang="en-US" dirty="0" smtClean="0"/>
          </a:p>
          <a:p>
            <a:pPr lvl="1"/>
            <a:r>
              <a:rPr lang="en-US" altLang="en-US" dirty="0" smtClean="0">
                <a:hlinkClick r:id="rId3"/>
              </a:rPr>
              <a:t>http</a:t>
            </a:r>
            <a:r>
              <a:rPr lang="en-US" altLang="en-US" dirty="0" smtClean="0">
                <a:hlinkClick r:id="rId3"/>
              </a:rPr>
              <a:t>://ru6.cti.gr/ru6/bouras/graduate-courses/mhxanismoi-poiothtas-uphresias?language=el</a:t>
            </a:r>
            <a:r>
              <a:rPr lang="el-GR" alt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Δικτυακός τόπος μαθήματος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3488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Ερωτήσεις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672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</a:t>
            </a:r>
            <a:r>
              <a:rPr lang="el-GR" sz="2000" smtClean="0"/>
              <a:t>αναπτυχθεί 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22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98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2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Χρήστος </a:t>
            </a:r>
            <a:r>
              <a:rPr lang="el-GR" sz="2000" dirty="0" err="1" smtClean="0">
                <a:solidFill>
                  <a:srgbClr val="FF0000"/>
                </a:solidFill>
              </a:rPr>
              <a:t>Μπούρας</a:t>
            </a:r>
            <a:r>
              <a:rPr lang="el-GR" sz="2000" dirty="0" smtClean="0">
                <a:solidFill>
                  <a:srgbClr val="FF0000"/>
                </a:solidFill>
              </a:rPr>
              <a:t> 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Μηχανισμοί Ποιότητας Υπηρεσίας σε Δίκτυα. </a:t>
            </a:r>
            <a:r>
              <a:rPr lang="en-GB" sz="2000" dirty="0" smtClean="0">
                <a:solidFill>
                  <a:srgbClr val="FF0000"/>
                </a:solidFill>
              </a:rPr>
              <a:t>Integrated Services (</a:t>
            </a:r>
            <a:r>
              <a:rPr lang="en-GB" sz="2000" dirty="0" err="1" smtClean="0">
                <a:solidFill>
                  <a:srgbClr val="FF0000"/>
                </a:solidFill>
              </a:rPr>
              <a:t>IntServ</a:t>
            </a:r>
            <a:r>
              <a:rPr lang="en-GB" sz="2000" dirty="0" smtClean="0">
                <a:solidFill>
                  <a:srgbClr val="FF0000"/>
                </a:solidFill>
              </a:rPr>
              <a:t>) I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</a:t>
            </a:r>
            <a:r>
              <a:rPr lang="en-GB" sz="2000" dirty="0" smtClean="0">
                <a:solidFill>
                  <a:srgbClr val="FF0000"/>
                </a:solidFill>
              </a:rPr>
              <a:t>5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>
                <a:solidFill>
                  <a:srgbClr val="FF0000"/>
                </a:solidFill>
              </a:rPr>
              <a:t>https://</a:t>
            </a:r>
            <a:r>
              <a:rPr lang="en-US" sz="2000" dirty="0" smtClean="0">
                <a:solidFill>
                  <a:srgbClr val="FF0000"/>
                </a:solidFill>
              </a:rPr>
              <a:t>eclass.upatras.gr/courses/CEID1103/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95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353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Integrated Services (</a:t>
            </a:r>
            <a:r>
              <a:rPr lang="en-GB" dirty="0" err="1" smtClean="0"/>
              <a:t>IntServ</a:t>
            </a:r>
            <a:r>
              <a:rPr lang="en-GB" dirty="0" smtClean="0"/>
              <a:t>)</a:t>
            </a:r>
            <a:r>
              <a:rPr lang="el-GR" dirty="0" smtClean="0"/>
              <a:t> </a:t>
            </a:r>
            <a:r>
              <a:rPr lang="en-GB" dirty="0" smtClean="0"/>
              <a:t>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73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(1/9)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en-US" smtClean="0"/>
              <a:t>Το μοντέλο </a:t>
            </a:r>
            <a:r>
              <a:rPr lang="en-US" altLang="en-US" smtClean="0"/>
              <a:t>IntServ</a:t>
            </a:r>
            <a:r>
              <a:rPr lang="el-GR" altLang="en-US" smtClean="0"/>
              <a:t> ήταν η πρώτη από τις δύο μέχρι στιγμής προσπάθειες που έχουν γίνει για την παροχή εγγυήσεων ποιότητας υπηρεσία (QoS) στο Διαδίκτυο. Η δεύτερη προσπάθεια είναι το μοντέλο των DiffServ, που βασίζεται σε διαφορετικές αρχές και παρουσιάζεται στην επόμενη παράγραφο.</a:t>
            </a:r>
          </a:p>
          <a:p>
            <a:r>
              <a:rPr lang="el-GR" altLang="en-US" smtClean="0"/>
              <a:t>Η βασική ιδέα της αρχιτεκτονικής </a:t>
            </a:r>
            <a:r>
              <a:rPr lang="en-US" altLang="en-US" smtClean="0"/>
              <a:t>IntServ</a:t>
            </a:r>
            <a:r>
              <a:rPr lang="el-GR" altLang="en-US" smtClean="0"/>
              <a:t> είναι ότι δεν απαιτείται να τροποποιηθεί η βασική υποκείμενη αρχιτεκτονική του Διαδικτύου, αλλά αρκεί να προστεθούν κάποιες προεκτάσεις που θα παρέχουν υπηρεσίες πέρα από την παραδοσιακή υπηρεσία «καλύτερης προσπάθειας». </a:t>
            </a:r>
          </a:p>
          <a:p>
            <a:r>
              <a:rPr lang="el-GR" altLang="en-US" smtClean="0"/>
              <a:t>Χρησιμοποιεί το πρωτόκολλο </a:t>
            </a:r>
            <a:r>
              <a:rPr lang="en-US" altLang="en-US" smtClean="0"/>
              <a:t>RSVP</a:t>
            </a:r>
            <a:endParaRPr lang="el-GR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(2/9)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 smtClean="0"/>
              <a:t>Στόχοι της ομάδας εργασίας του μοντέλου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: </a:t>
            </a:r>
          </a:p>
          <a:p>
            <a:pPr lvl="1"/>
            <a:r>
              <a:rPr lang="el-GR" altLang="en-US" dirty="0" smtClean="0"/>
              <a:t>Ξεκάθαρος καθορισμός των υπηρεσιών που θα παρέχονται. (Στον καθορισμό και την τεκμηρίωση αυτού του νέου και βελτιωμένου μοντέλου υπηρεσιών του Διαδικτύου)</a:t>
            </a:r>
          </a:p>
          <a:p>
            <a:pPr lvl="1"/>
            <a:r>
              <a:rPr lang="el-GR" altLang="en-US" dirty="0" smtClean="0"/>
              <a:t>Καθορισμός των υπηρεσιών στο επίπεδο της εφαρμογής, του χρονοπρογραμματισμού των δρομολογητών του Διαδικτύου σχετικά με την δέσμευση των δικτυακών πόρων, και των διασυνδέσεων των δρομολογητών μεταξύ τους.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(3/9)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dirty="0" smtClean="0"/>
              <a:t>Στόχοι της ομάδας εργασίας του μοντέλου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(συνέχεια): </a:t>
            </a:r>
          </a:p>
          <a:p>
            <a:pPr lvl="1"/>
            <a:r>
              <a:rPr lang="el-GR" altLang="en-US" dirty="0" smtClean="0"/>
              <a:t>Ανάπτυξη απαιτήσεων εγκυρότητας στους δρομολογητές του Διαδικτύου για να εξασφαλίζεται η παροχή της κατάλληλης υπηρεσίας. Το Διαδίκτυο θα συνεχίσει να περιέχει ένα ετερογενές σύνολο δρομολογητών, να τρέχει διάφορα πρωτόκολλα δρομολόγησης και να χρησιμοποιεί διαφορετικούς αλγορίθμους δρομολόγησης. Για αυτό η ομάδα εργασίας πρέπει να θέσει κάποιες απαιτήσεις στους δρομολογητές που θα εξασφαλίζουν ότι το Διαδίκτυο μπορεί να υποστηρίξει το νέο μοντέλο υπηρεσιών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(4/9)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n-US" dirty="0" smtClean="0"/>
              <a:t>Ο όρος εγγύηση ποιότητας υπηρεσίας (</a:t>
            </a:r>
            <a:r>
              <a:rPr lang="en-US" altLang="en-US" dirty="0" err="1" smtClean="0"/>
              <a:t>QoS</a:t>
            </a:r>
            <a:r>
              <a:rPr lang="el-GR" altLang="en-US" dirty="0" smtClean="0"/>
              <a:t>) στο περιβάλλον του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αναφέρεται στη φύση της υπηρεσίας μετάδοσης πακέτων που παρέχεται από το δίκτυο, και χαρακτηρίζεται από:</a:t>
            </a:r>
          </a:p>
          <a:p>
            <a:pPr lvl="1"/>
            <a:r>
              <a:rPr lang="el-GR" altLang="en-US" dirty="0" smtClean="0"/>
              <a:t>το εύρος ζώνης, την καθυστέρηση μετάδοσης πακέτων και τον ρυθμό απώλειας πακέτων.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 smtClean="0"/>
              <a:t>Εισαγωγή στο μοντέλο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 (5/9)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n-US" dirty="0" smtClean="0"/>
              <a:t>Κόμβος του δικτύου θεωρείται κάθε συνιστώσα του δικτύου που χειρίζεται πακέτα δεδομένων και έχει τη δυνατότητα επιβολής ελέγχου ποιότητας υπηρεσίας στα δεδομένα που ρέουν διαμέσου της.</a:t>
            </a:r>
          </a:p>
          <a:p>
            <a:pPr lvl="1"/>
            <a:r>
              <a:rPr lang="el-GR" altLang="en-US" dirty="0" smtClean="0"/>
              <a:t>οι δρομολογητές, τα τελικά συστήματα και τα </a:t>
            </a:r>
            <a:r>
              <a:rPr lang="el-GR" altLang="en-US" dirty="0" err="1" smtClean="0"/>
              <a:t>υποδίκτυα</a:t>
            </a:r>
            <a:r>
              <a:rPr lang="el-GR" altLang="en-US" dirty="0" smtClean="0"/>
              <a:t>. </a:t>
            </a:r>
          </a:p>
          <a:p>
            <a:pPr lvl="1"/>
            <a:r>
              <a:rPr lang="el-GR" altLang="en-US" dirty="0" smtClean="0"/>
              <a:t>Ένας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-συμβατός (</a:t>
            </a:r>
            <a:r>
              <a:rPr lang="el-GR" altLang="en-US" dirty="0" err="1" smtClean="0"/>
              <a:t>IntServ</a:t>
            </a:r>
            <a:r>
              <a:rPr lang="el-GR" altLang="en-US" dirty="0" smtClean="0"/>
              <a:t>-</a:t>
            </a:r>
            <a:r>
              <a:rPr lang="el-GR" altLang="en-US" dirty="0" err="1" smtClean="0"/>
              <a:t>capable</a:t>
            </a:r>
            <a:r>
              <a:rPr lang="el-GR" altLang="en-US" dirty="0" smtClean="0"/>
              <a:t>) κόμβος είναι ένας κόμβος που μπορεί να παρέχει μία ή περισσότερες υπηρεσίες του μοντέλου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. </a:t>
            </a:r>
          </a:p>
          <a:p>
            <a:pPr lvl="1"/>
            <a:r>
              <a:rPr lang="el-GR" altLang="en-US" dirty="0" smtClean="0"/>
              <a:t>Ένας 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-ενήμερος (</a:t>
            </a:r>
            <a:r>
              <a:rPr lang="en-US" altLang="en-US" dirty="0" err="1" smtClean="0"/>
              <a:t>IntServ</a:t>
            </a:r>
            <a:r>
              <a:rPr lang="el-GR" altLang="en-US" dirty="0" smtClean="0"/>
              <a:t>-</a:t>
            </a:r>
            <a:r>
              <a:rPr lang="en-US" altLang="en-US" dirty="0" smtClean="0"/>
              <a:t>aware</a:t>
            </a:r>
            <a:r>
              <a:rPr lang="el-GR" altLang="en-US" dirty="0" smtClean="0"/>
              <a:t>) κόμβος είναι ένας κόμβος του δικτύου που υποστηρίζει τις συγκεκριμένες διασυνδέσεις που απαιτούνται από το μοντέλο αλλά που δε μπορεί να παρέχει τη ζητούμενη υπηρεσία.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1647</Words>
  <Application>Microsoft Office PowerPoint</Application>
  <PresentationFormat>On-screen Show (4:3)</PresentationFormat>
  <Paragraphs>179</Paragraphs>
  <Slides>39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1_Θέμα του Office</vt:lpstr>
      <vt:lpstr>ΜΗΧΑΝΙΣΜΟΙ ΠΟΙΟΤΗΤΑΣ ΥΠΗΡΕΣΙΑΣ ΣΕ ΔΙΚΤΥΑ</vt:lpstr>
      <vt:lpstr>Σκοποί  ενότητας</vt:lpstr>
      <vt:lpstr>Περιεχόμενα ενότητας</vt:lpstr>
      <vt:lpstr>Integrated Services (IntServ) I</vt:lpstr>
      <vt:lpstr>Εισαγωγή στο μοντέλο IntServ (1/9)</vt:lpstr>
      <vt:lpstr>Εισαγωγή στο μοντέλο IntServ (2/9)</vt:lpstr>
      <vt:lpstr>Εισαγωγή στο μοντέλο IntServ (3/9)</vt:lpstr>
      <vt:lpstr>Εισαγωγή στο μοντέλο IntServ (4/9)</vt:lpstr>
      <vt:lpstr>Εισαγωγή στο μοντέλο IntServ (5/9)</vt:lpstr>
      <vt:lpstr>Εισαγωγή στο μοντέλο IntServ (6/9)</vt:lpstr>
      <vt:lpstr>Εισαγωγή στο μοντέλο IntServ (7/9)</vt:lpstr>
      <vt:lpstr>Εισαγωγή στο μοντέλο IntServ (8/9)</vt:lpstr>
      <vt:lpstr>Εισαγωγή στο μοντέλο IntServ (9/9)</vt:lpstr>
      <vt:lpstr>Τεχνικές διαχείρισης πόρων</vt:lpstr>
      <vt:lpstr>Ανάγκες πολυμεσικών δεδομένων</vt:lpstr>
      <vt:lpstr>Πρωτόκολλα διαχείρισης πόρων</vt:lpstr>
      <vt:lpstr>Το πρωτόκολλο RSVP</vt:lpstr>
      <vt:lpstr>Χρήση RSVP</vt:lpstr>
      <vt:lpstr>Επισκόπηση RSVP (1)</vt:lpstr>
      <vt:lpstr>Επισκόπηση RSVP (2)</vt:lpstr>
      <vt:lpstr>RSVP Αρχιτεκτονική (1)</vt:lpstr>
      <vt:lpstr>RSVP Αρχιτεκτονική (2)</vt:lpstr>
      <vt:lpstr>Χαρακτηριστικά RSVP (1)</vt:lpstr>
      <vt:lpstr>Χαρακτηριστικά RSVP (2)</vt:lpstr>
      <vt:lpstr>Χαρακτηριστικά RSVP (3)</vt:lpstr>
      <vt:lpstr>Λειτουργία RSVP</vt:lpstr>
      <vt:lpstr>Έλεγχος πολιτικής</vt:lpstr>
      <vt:lpstr>Έλεγχος αποδοχής</vt:lpstr>
      <vt:lpstr>Ταξινομητής πακέτων</vt:lpstr>
      <vt:lpstr>Χρονοδρομολογητής πακέτων</vt:lpstr>
      <vt:lpstr>Σύντομη ανασκόπηση</vt:lpstr>
      <vt:lpstr>Βιβλιογραφία</vt:lpstr>
      <vt:lpstr>Ερωτήσεις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Vaggelis Kapoulas</cp:lastModifiedBy>
  <cp:revision>315</cp:revision>
  <dcterms:created xsi:type="dcterms:W3CDTF">2012-09-06T09:03:05Z</dcterms:created>
  <dcterms:modified xsi:type="dcterms:W3CDTF">2015-08-26T11:17:02Z</dcterms:modified>
</cp:coreProperties>
</file>