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0"/>
  </p:notesMasterIdLst>
  <p:sldIdLst>
    <p:sldId id="361" r:id="rId2"/>
    <p:sldId id="325" r:id="rId3"/>
    <p:sldId id="326" r:id="rId4"/>
    <p:sldId id="327" r:id="rId5"/>
    <p:sldId id="328" r:id="rId6"/>
    <p:sldId id="362" r:id="rId7"/>
    <p:sldId id="367" r:id="rId8"/>
    <p:sldId id="363" r:id="rId9"/>
    <p:sldId id="368" r:id="rId10"/>
    <p:sldId id="364" r:id="rId11"/>
    <p:sldId id="369" r:id="rId12"/>
    <p:sldId id="329" r:id="rId13"/>
    <p:sldId id="282" r:id="rId14"/>
    <p:sldId id="356" r:id="rId15"/>
    <p:sldId id="359" r:id="rId16"/>
    <p:sldId id="365" r:id="rId17"/>
    <p:sldId id="366" r:id="rId18"/>
    <p:sldId id="357" r:id="rId19"/>
    <p:sldId id="360" r:id="rId20"/>
    <p:sldId id="314" r:id="rId21"/>
    <p:sldId id="371" r:id="rId22"/>
    <p:sldId id="370" r:id="rId23"/>
    <p:sldId id="270" r:id="rId24"/>
    <p:sldId id="275" r:id="rId25"/>
    <p:sldId id="338" r:id="rId26"/>
    <p:sldId id="352" r:id="rId27"/>
    <p:sldId id="353" r:id="rId28"/>
    <p:sldId id="35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934" autoAdjust="0"/>
    <p:restoredTop sz="94660"/>
  </p:normalViewPr>
  <p:slideViewPr>
    <p:cSldViewPr>
      <p:cViewPr varScale="1">
        <p:scale>
          <a:sx n="107" d="100"/>
          <a:sy n="107" d="100"/>
        </p:scale>
        <p:origin x="1485" y="5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2091"/>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C71078-32B8-4F4E-94BD-833C0A29B145}" type="datetimeFigureOut">
              <a:rPr lang="en-US" smtClean="0"/>
              <a:pPr/>
              <a:t>05-Apr-16</a:t>
            </a:fld>
            <a:endParaRPr lang="en-US"/>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3B218B-CB63-4542-AF13-1C47C3B451BF}" type="slidenum">
              <a:rPr lang="en-US" smtClean="0"/>
              <a:pPr/>
              <a:t>‹#›</a:t>
            </a:fld>
            <a:endParaRPr lang="en-US"/>
          </a:p>
        </p:txBody>
      </p:sp>
    </p:spTree>
    <p:extLst>
      <p:ext uri="{BB962C8B-B14F-4D97-AF65-F5344CB8AC3E}">
        <p14:creationId xmlns:p14="http://schemas.microsoft.com/office/powerpoint/2010/main" val="803995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eaLnBrk="1" hangingPunct="1">
              <a:lnSpc>
                <a:spcPct val="80000"/>
              </a:lnSpc>
              <a:spcBef>
                <a:spcPct val="0"/>
              </a:spcBef>
            </a:pPr>
            <a:r>
              <a:rPr lang="en-US" sz="1200" b="1" dirty="0" smtClean="0"/>
              <a:t>“The headquarters of the New York Times </a:t>
            </a:r>
            <a:r>
              <a:rPr lang="en-US" sz="1200" dirty="0" smtClean="0"/>
              <a:t>is an example of how different smart building technologies can be</a:t>
            </a:r>
          </a:p>
          <a:p>
            <a:pPr eaLnBrk="1" hangingPunct="1">
              <a:lnSpc>
                <a:spcPct val="80000"/>
              </a:lnSpc>
              <a:spcBef>
                <a:spcPct val="0"/>
              </a:spcBef>
            </a:pPr>
            <a:r>
              <a:rPr lang="en-US" sz="1200" dirty="0" smtClean="0"/>
              <a:t>combined to reduce energy consumption and to increase user comfort. Overall, the building consumes 30% less</a:t>
            </a:r>
          </a:p>
          <a:p>
            <a:pPr eaLnBrk="1" hangingPunct="1">
              <a:lnSpc>
                <a:spcPct val="80000"/>
              </a:lnSpc>
              <a:spcBef>
                <a:spcPct val="0"/>
              </a:spcBef>
            </a:pPr>
            <a:r>
              <a:rPr lang="en-US" sz="1200" dirty="0" smtClean="0"/>
              <a:t>energy than traditional office skyscrapers.</a:t>
            </a:r>
          </a:p>
          <a:p>
            <a:pPr eaLnBrk="1" hangingPunct="1">
              <a:lnSpc>
                <a:spcPct val="80000"/>
              </a:lnSpc>
              <a:spcBef>
                <a:spcPct val="0"/>
              </a:spcBef>
            </a:pPr>
            <a:endParaRPr lang="en-US" sz="1200" dirty="0" smtClean="0"/>
          </a:p>
          <a:p>
            <a:pPr eaLnBrk="1" hangingPunct="1">
              <a:lnSpc>
                <a:spcPct val="80000"/>
              </a:lnSpc>
              <a:spcBef>
                <a:spcPct val="0"/>
              </a:spcBef>
            </a:pPr>
            <a:r>
              <a:rPr lang="en-US" sz="1200" dirty="0" smtClean="0"/>
              <a:t>Equipped with lighting and shading control systems based on ICT technologies. The lighting system ensures that electrical light is only used when required. Further </a:t>
            </a:r>
            <a:r>
              <a:rPr lang="en-US" sz="1200" dirty="0" err="1" smtClean="0"/>
              <a:t>daylighting</a:t>
            </a:r>
            <a:r>
              <a:rPr lang="en-US" sz="1200" dirty="0" smtClean="0"/>
              <a:t> measures include a garden in the centre of the ground floor which is open to the sky as well as a</a:t>
            </a:r>
          </a:p>
          <a:p>
            <a:pPr eaLnBrk="1" hangingPunct="1">
              <a:lnSpc>
                <a:spcPct val="80000"/>
              </a:lnSpc>
              <a:spcBef>
                <a:spcPct val="0"/>
              </a:spcBef>
            </a:pPr>
            <a:r>
              <a:rPr lang="en-US" sz="1200" dirty="0" smtClean="0"/>
              <a:t>large area skylight. The electrical ballasts in the lighting system are equipped with chips that allow each ballast to be controlled separately. The shading system tracks the position of the sun and relies on a sensor network to automatically actuate the raising and lowering of the shades.”</a:t>
            </a:r>
          </a:p>
          <a:p>
            <a:endParaRPr lang="en-US" dirty="0"/>
          </a:p>
        </p:txBody>
      </p:sp>
      <p:sp>
        <p:nvSpPr>
          <p:cNvPr id="4" name="3 - Θέση αριθμού διαφάνειας"/>
          <p:cNvSpPr>
            <a:spLocks noGrp="1"/>
          </p:cNvSpPr>
          <p:nvPr>
            <p:ph type="sldNum" sz="quarter" idx="10"/>
          </p:nvPr>
        </p:nvSpPr>
        <p:spPr/>
        <p:txBody>
          <a:bodyPr/>
          <a:lstStyle/>
          <a:p>
            <a:fld id="{7E3B218B-CB63-4542-AF13-1C47C3B451BF}" type="slidenum">
              <a:rPr lang="en-US" smtClean="0"/>
              <a:pPr/>
              <a:t>25</a:t>
            </a:fld>
            <a:endParaRPr lang="en-US"/>
          </a:p>
        </p:txBody>
      </p:sp>
    </p:spTree>
    <p:extLst>
      <p:ext uri="{BB962C8B-B14F-4D97-AF65-F5344CB8AC3E}">
        <p14:creationId xmlns:p14="http://schemas.microsoft.com/office/powerpoint/2010/main" val="2946625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n-US"/>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a:p>
        </p:txBody>
      </p:sp>
      <p:sp>
        <p:nvSpPr>
          <p:cNvPr id="4" name="3 - Θέση ημερομηνίας"/>
          <p:cNvSpPr>
            <a:spLocks noGrp="1"/>
          </p:cNvSpPr>
          <p:nvPr>
            <p:ph type="dt" sz="half" idx="10"/>
          </p:nvPr>
        </p:nvSpPr>
        <p:spPr/>
        <p:txBody>
          <a:bodyPr/>
          <a:lstStyle/>
          <a:p>
            <a:fld id="{D09B72DC-F54E-4A78-A714-9B43C054D3FD}" type="datetime1">
              <a:rPr lang="en-US" smtClean="0"/>
              <a:pPr/>
              <a:t>05-Apr-16</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DC2BAEA1-3F07-4EB6-8A7B-67925EE75E3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p>
            <a:fld id="{AC1756E0-705C-49A9-9118-BF3959B9787E}" type="datetime1">
              <a:rPr lang="en-US" smtClean="0"/>
              <a:pPr/>
              <a:t>05-Apr-16</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DC2BAEA1-3F07-4EB6-8A7B-67925EE75E3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p>
            <a:fld id="{9B981720-8737-438D-9EE8-B510E3B3DD4E}" type="datetime1">
              <a:rPr lang="en-US" smtClean="0"/>
              <a:pPr/>
              <a:t>05-Apr-16</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DC2BAEA1-3F07-4EB6-8A7B-67925EE75E3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p>
            <a:fld id="{9A8069B7-C9BE-4E0D-88C9-346F4CA2F2D5}" type="datetime1">
              <a:rPr lang="en-US" smtClean="0"/>
              <a:pPr/>
              <a:t>05-Apr-16</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DC2BAEA1-3F07-4EB6-8A7B-67925EE75E3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D2E86DD7-DB3A-4BD7-873A-F9A22D6C8C54}" type="datetime1">
              <a:rPr lang="en-US" smtClean="0"/>
              <a:pPr/>
              <a:t>05-Apr-16</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DC2BAEA1-3F07-4EB6-8A7B-67925EE75E3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ημερομηνίας"/>
          <p:cNvSpPr>
            <a:spLocks noGrp="1"/>
          </p:cNvSpPr>
          <p:nvPr>
            <p:ph type="dt" sz="half" idx="10"/>
          </p:nvPr>
        </p:nvSpPr>
        <p:spPr/>
        <p:txBody>
          <a:bodyPr/>
          <a:lstStyle/>
          <a:p>
            <a:fld id="{A37C5CA5-BF3F-4384-A5C9-B937A8AFD1DB}" type="datetime1">
              <a:rPr lang="en-US" smtClean="0"/>
              <a:pPr/>
              <a:t>05-Apr-16</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DC2BAEA1-3F07-4EB6-8A7B-67925EE75E3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6 - Θέση ημερομηνίας"/>
          <p:cNvSpPr>
            <a:spLocks noGrp="1"/>
          </p:cNvSpPr>
          <p:nvPr>
            <p:ph type="dt" sz="half" idx="10"/>
          </p:nvPr>
        </p:nvSpPr>
        <p:spPr/>
        <p:txBody>
          <a:bodyPr/>
          <a:lstStyle/>
          <a:p>
            <a:fld id="{66C54751-7D59-4185-955E-EDEF99F63EE3}" type="datetime1">
              <a:rPr lang="en-US" smtClean="0"/>
              <a:pPr/>
              <a:t>05-Apr-16</a:t>
            </a:fld>
            <a:endParaRPr lang="en-US"/>
          </a:p>
        </p:txBody>
      </p:sp>
      <p:sp>
        <p:nvSpPr>
          <p:cNvPr id="8" name="7 - Θέση υποσέλιδου"/>
          <p:cNvSpPr>
            <a:spLocks noGrp="1"/>
          </p:cNvSpPr>
          <p:nvPr>
            <p:ph type="ftr" sz="quarter" idx="11"/>
          </p:nvPr>
        </p:nvSpPr>
        <p:spPr/>
        <p:txBody>
          <a:bodyPr/>
          <a:lstStyle/>
          <a:p>
            <a:endParaRPr lang="en-US"/>
          </a:p>
        </p:txBody>
      </p:sp>
      <p:sp>
        <p:nvSpPr>
          <p:cNvPr id="9" name="8 - Θέση αριθμού διαφάνειας"/>
          <p:cNvSpPr>
            <a:spLocks noGrp="1"/>
          </p:cNvSpPr>
          <p:nvPr>
            <p:ph type="sldNum" sz="quarter" idx="12"/>
          </p:nvPr>
        </p:nvSpPr>
        <p:spPr/>
        <p:txBody>
          <a:bodyPr/>
          <a:lstStyle/>
          <a:p>
            <a:fld id="{DC2BAEA1-3F07-4EB6-8A7B-67925EE75E3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ημερομηνίας"/>
          <p:cNvSpPr>
            <a:spLocks noGrp="1"/>
          </p:cNvSpPr>
          <p:nvPr>
            <p:ph type="dt" sz="half" idx="10"/>
          </p:nvPr>
        </p:nvSpPr>
        <p:spPr/>
        <p:txBody>
          <a:bodyPr/>
          <a:lstStyle/>
          <a:p>
            <a:fld id="{BBA655C1-FA86-4B3A-BECA-27D2000658E5}" type="datetime1">
              <a:rPr lang="en-US" smtClean="0"/>
              <a:pPr/>
              <a:t>05-Apr-16</a:t>
            </a:fld>
            <a:endParaRPr lang="en-US"/>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DC2BAEA1-3F07-4EB6-8A7B-67925EE75E3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88C25F5-1746-4AFA-A422-589568E867D9}" type="datetime1">
              <a:rPr lang="en-US" smtClean="0"/>
              <a:pPr/>
              <a:t>05-Apr-16</a:t>
            </a:fld>
            <a:endParaRPr lang="en-US"/>
          </a:p>
        </p:txBody>
      </p:sp>
      <p:sp>
        <p:nvSpPr>
          <p:cNvPr id="3" name="2 - Θέση υποσέλιδου"/>
          <p:cNvSpPr>
            <a:spLocks noGrp="1"/>
          </p:cNvSpPr>
          <p:nvPr>
            <p:ph type="ftr" sz="quarter" idx="11"/>
          </p:nvPr>
        </p:nvSpPr>
        <p:spPr/>
        <p:txBody>
          <a:bodyPr/>
          <a:lstStyle/>
          <a:p>
            <a:endParaRPr lang="en-US"/>
          </a:p>
        </p:txBody>
      </p:sp>
      <p:sp>
        <p:nvSpPr>
          <p:cNvPr id="4" name="3 - Θέση αριθμού διαφάνειας"/>
          <p:cNvSpPr>
            <a:spLocks noGrp="1"/>
          </p:cNvSpPr>
          <p:nvPr>
            <p:ph type="sldNum" sz="quarter" idx="12"/>
          </p:nvPr>
        </p:nvSpPr>
        <p:spPr/>
        <p:txBody>
          <a:bodyPr/>
          <a:lstStyle/>
          <a:p>
            <a:fld id="{DC2BAEA1-3F07-4EB6-8A7B-67925EE75E3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n-US"/>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FB8902A-B39E-475C-94C0-3CBE5F273D3D}" type="datetime1">
              <a:rPr lang="en-US" smtClean="0"/>
              <a:pPr/>
              <a:t>05-Apr-16</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DC2BAEA1-3F07-4EB6-8A7B-67925EE75E3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345CAD0-F6D4-47D5-B92E-5249BF13668D}" type="datetime1">
              <a:rPr lang="en-US" smtClean="0"/>
              <a:pPr/>
              <a:t>05-Apr-16</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DC2BAEA1-3F07-4EB6-8A7B-67925EE75E3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055DC9-B151-4661-990E-09185530576A}" type="datetime1">
              <a:rPr lang="en-US" smtClean="0"/>
              <a:pPr/>
              <a:t>05-Apr-16</a:t>
            </a:fld>
            <a:endParaRPr lang="en-US"/>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BAEA1-3F07-4EB6-8A7B-67925EE75E3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cities.media.mit.edu/projects/examples" TargetMode="External"/><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hyperlink" Target="http://amsterdamsmartcity.com/projects" TargetMode="External"/><Relationship Id="rId4" Type="http://schemas.openxmlformats.org/officeDocument/2006/relationships/hyperlink" Target="http://www.ibm.com/smarterplanet/us/en/smarter_cities/overview/"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800" dirty="0" smtClean="0"/>
              <a:t>ΠΑΝΕΠΙΣΤΗΜΙΟ ΠΑΤΡΩΝ</a:t>
            </a:r>
            <a:br>
              <a:rPr lang="el-GR" sz="1800" dirty="0" smtClean="0"/>
            </a:br>
            <a:r>
              <a:rPr lang="el-GR" sz="1800" dirty="0" smtClean="0"/>
              <a:t>ΤΜΗΜΑ ΠΟΛΙΤΙΚΩΝ ΜΗΧΑΝΙΚΩΝ</a:t>
            </a:r>
            <a:br>
              <a:rPr lang="el-GR" sz="1800" dirty="0" smtClean="0"/>
            </a:br>
            <a:r>
              <a:rPr lang="el-GR" sz="2700" dirty="0" smtClean="0"/>
              <a:t>ΜΑΘΗΜΑ</a:t>
            </a:r>
            <a:r>
              <a:rPr lang="en-US" sz="2700" dirty="0" smtClean="0"/>
              <a:t>: </a:t>
            </a:r>
            <a:r>
              <a:rPr lang="el-GR" sz="2700" dirty="0" smtClean="0"/>
              <a:t>ΕΥΦΥΕΙΣ ΠΟΛΕΙΣ, ΥΠΟΔΟΜΕΣ ΚΑΙ ΜΕΤΑΦΟΡΕΣ</a:t>
            </a:r>
            <a:r>
              <a:rPr lang="el-GR" sz="1800" dirty="0" smtClean="0"/>
              <a:t/>
            </a:r>
            <a:br>
              <a:rPr lang="el-GR" sz="1800" dirty="0" smtClean="0"/>
            </a:br>
            <a:r>
              <a:rPr lang="el-GR" sz="1800" dirty="0" smtClean="0"/>
              <a:t>Ακαδημαϊκό  έτος 2015-2016</a:t>
            </a:r>
            <a:r>
              <a:rPr lang="el-GR" sz="1800" smtClean="0"/>
              <a:t>, Φεβρουάριος 2016</a:t>
            </a:r>
            <a:r>
              <a:rPr lang="el-GR" sz="1800" dirty="0" smtClean="0"/>
              <a:t/>
            </a:r>
            <a:br>
              <a:rPr lang="el-GR" sz="1800" dirty="0" smtClean="0"/>
            </a:br>
            <a:r>
              <a:rPr lang="el-GR" sz="1800" dirty="0" smtClean="0"/>
              <a:t>10</a:t>
            </a:r>
            <a:r>
              <a:rPr lang="el-GR" sz="1800" baseline="30000" dirty="0" smtClean="0"/>
              <a:t>ο</a:t>
            </a:r>
            <a:r>
              <a:rPr lang="el-GR" sz="1800" dirty="0" smtClean="0"/>
              <a:t> Εξάμηνο</a:t>
            </a:r>
            <a:endParaRPr lang="en-US" sz="1800" dirty="0"/>
          </a:p>
        </p:txBody>
      </p:sp>
      <p:sp>
        <p:nvSpPr>
          <p:cNvPr id="3" name="2 - Θέση περιεχομένου"/>
          <p:cNvSpPr>
            <a:spLocks noGrp="1"/>
          </p:cNvSpPr>
          <p:nvPr>
            <p:ph idx="1"/>
          </p:nvPr>
        </p:nvSpPr>
        <p:spPr/>
        <p:txBody>
          <a:bodyPr/>
          <a:lstStyle/>
          <a:p>
            <a:pPr algn="ctr">
              <a:buNone/>
            </a:pPr>
            <a:r>
              <a:rPr lang="el-GR" sz="1800" dirty="0" smtClean="0"/>
              <a:t>ΠΑΡΟΥΣΙΑΣΗ 1</a:t>
            </a:r>
            <a:r>
              <a:rPr lang="el-GR" sz="1800" baseline="30000" dirty="0" smtClean="0"/>
              <a:t>η</a:t>
            </a:r>
            <a:r>
              <a:rPr lang="en-US" sz="1800" dirty="0" smtClean="0"/>
              <a:t> </a:t>
            </a:r>
          </a:p>
          <a:p>
            <a:pPr algn="ctr">
              <a:buNone/>
            </a:pPr>
            <a:r>
              <a:rPr lang="el-GR" sz="2400" b="1" i="1" u="sng" dirty="0" smtClean="0">
                <a:solidFill>
                  <a:schemeClr val="accent1"/>
                </a:solidFill>
              </a:rPr>
              <a:t>ΒΙΩΣΙΜΕΣ ΕΞΥΠΝΕΣ ΠΟΛΕΙΣ</a:t>
            </a:r>
          </a:p>
          <a:p>
            <a:pPr algn="ctr">
              <a:buNone/>
            </a:pPr>
            <a:r>
              <a:rPr lang="el-GR" sz="2400" i="1" dirty="0" smtClean="0">
                <a:solidFill>
                  <a:schemeClr val="accent1"/>
                </a:solidFill>
              </a:rPr>
              <a:t>(</a:t>
            </a:r>
            <a:r>
              <a:rPr lang="en-US" sz="2400" i="1" dirty="0" smtClean="0">
                <a:solidFill>
                  <a:schemeClr val="accent1"/>
                </a:solidFill>
              </a:rPr>
              <a:t>SUSTAINABLE SMART CITIES)</a:t>
            </a:r>
            <a:endParaRPr lang="el-GR" sz="2400" i="1" dirty="0" smtClean="0">
              <a:solidFill>
                <a:schemeClr val="accent1"/>
              </a:solidFill>
            </a:endParaRPr>
          </a:p>
          <a:p>
            <a:pPr algn="ctr">
              <a:buNone/>
            </a:pPr>
            <a:r>
              <a:rPr lang="en-US" sz="1800" i="1" dirty="0" smtClean="0"/>
              <a:t>E</a:t>
            </a:r>
            <a:r>
              <a:rPr lang="el-GR" sz="1800" i="1" dirty="0" smtClean="0"/>
              <a:t>ΙΣΑΓΩΓΙΚΕΣ ΕΝΝΟΙΕΣ</a:t>
            </a:r>
          </a:p>
        </p:txBody>
      </p:sp>
      <p:sp>
        <p:nvSpPr>
          <p:cNvPr id="4" name="3 - Θέση αριθμού διαφάνειας"/>
          <p:cNvSpPr>
            <a:spLocks noGrp="1"/>
          </p:cNvSpPr>
          <p:nvPr>
            <p:ph type="sldNum" sz="quarter" idx="12"/>
          </p:nvPr>
        </p:nvSpPr>
        <p:spPr/>
        <p:txBody>
          <a:bodyPr/>
          <a:lstStyle/>
          <a:p>
            <a:fld id="{DC2BAEA1-3F07-4EB6-8A7B-67925EE75E3C}" type="slidenum">
              <a:rPr lang="en-US" smtClean="0"/>
              <a:pPr/>
              <a:t>1</a:t>
            </a:fld>
            <a:endParaRPr lang="en-US"/>
          </a:p>
        </p:txBody>
      </p:sp>
      <p:sp>
        <p:nvSpPr>
          <p:cNvPr id="45058" name="AutoShape 2" descr="Αποτέλεσμα εικόνας για smart cities"/>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6" name="4 - Θέση περιεχομένου" descr="smart city.png"/>
          <p:cNvPicPr>
            <a:picLocks noChangeAspect="1"/>
          </p:cNvPicPr>
          <p:nvPr/>
        </p:nvPicPr>
        <p:blipFill>
          <a:blip r:embed="rId2" cstate="print"/>
          <a:stretch>
            <a:fillRect/>
          </a:stretch>
        </p:blipFill>
        <p:spPr>
          <a:xfrm>
            <a:off x="2362200" y="3505200"/>
            <a:ext cx="4648200" cy="24384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l"/>
            <a:r>
              <a:rPr lang="el-GR" sz="3600" b="1" dirty="0" smtClean="0">
                <a:solidFill>
                  <a:srgbClr val="7030A0"/>
                </a:solidFill>
                <a:latin typeface="+mn-lt"/>
              </a:rPr>
              <a:t>Βιώσιμη Ανάπτυξη-Θεμελιώδεις Αρχές</a:t>
            </a:r>
            <a:endParaRPr lang="en-US" sz="3600" dirty="0">
              <a:latin typeface="+mn-lt"/>
            </a:endParaRPr>
          </a:p>
        </p:txBody>
      </p:sp>
      <p:sp>
        <p:nvSpPr>
          <p:cNvPr id="3" name="2 - Θέση περιεχομένου"/>
          <p:cNvSpPr>
            <a:spLocks noGrp="1"/>
          </p:cNvSpPr>
          <p:nvPr>
            <p:ph idx="1"/>
          </p:nvPr>
        </p:nvSpPr>
        <p:spPr>
          <a:xfrm>
            <a:off x="533400" y="1600200"/>
            <a:ext cx="8229600" cy="4525963"/>
          </a:xfrm>
        </p:spPr>
        <p:txBody>
          <a:bodyPr>
            <a:normAutofit/>
          </a:bodyPr>
          <a:lstStyle/>
          <a:p>
            <a:pPr lvl="0">
              <a:buNone/>
            </a:pPr>
            <a:r>
              <a:rPr lang="en-US" sz="2800" i="1" dirty="0" smtClean="0"/>
              <a:t>9.</a:t>
            </a:r>
            <a:r>
              <a:rPr lang="el-GR" sz="2800" i="1" dirty="0" smtClean="0"/>
              <a:t> </a:t>
            </a:r>
            <a:r>
              <a:rPr lang="el-GR" sz="2800" i="1" u="sng" dirty="0" smtClean="0"/>
              <a:t>Αρχή της Πολιτιστικής Κληρονομιάς</a:t>
            </a:r>
            <a:r>
              <a:rPr lang="el-GR" sz="2800" i="1" dirty="0" smtClean="0"/>
              <a:t>: </a:t>
            </a:r>
            <a:r>
              <a:rPr lang="el-GR" sz="2800" dirty="0" smtClean="0"/>
              <a:t>Διατήρηση των σπουδαιότερων πολιτιστικών στοιχείων (μνημεία, αρχιτεκτονικά σύνολα, τόποι).</a:t>
            </a:r>
          </a:p>
          <a:p>
            <a:pPr lvl="0">
              <a:buNone/>
            </a:pPr>
            <a:endParaRPr lang="en-US" sz="2800" dirty="0" smtClean="0"/>
          </a:p>
          <a:p>
            <a:pPr lvl="0">
              <a:buNone/>
            </a:pPr>
            <a:r>
              <a:rPr lang="en-US" sz="2800" i="1" dirty="0" smtClean="0"/>
              <a:t>10. </a:t>
            </a:r>
            <a:r>
              <a:rPr lang="el-GR" sz="2800" i="1" u="sng" dirty="0" smtClean="0"/>
              <a:t>Αρχή του Βιώσιμου Αστικού Περιβάλλοντος</a:t>
            </a:r>
            <a:r>
              <a:rPr lang="el-GR" sz="2800" i="1" dirty="0" smtClean="0"/>
              <a:t>:</a:t>
            </a:r>
            <a:r>
              <a:rPr lang="el-GR" sz="2800" dirty="0" smtClean="0"/>
              <a:t> Διατήρηση της  ποιότητας ζωής στις πόλεις και αναχαίτιση της ανάπτυξης </a:t>
            </a:r>
            <a:r>
              <a:rPr lang="el-GR" sz="2800" dirty="0" err="1" smtClean="0"/>
              <a:t>μεγα</a:t>
            </a:r>
            <a:r>
              <a:rPr lang="el-GR" sz="2800" dirty="0" smtClean="0"/>
              <a:t>-πόλεων.</a:t>
            </a:r>
            <a:endParaRPr lang="en-US" sz="2800" dirty="0" smtClean="0"/>
          </a:p>
          <a:p>
            <a:pPr lvl="0">
              <a:buNone/>
            </a:pPr>
            <a:endParaRPr lang="en-US" sz="2800" dirty="0"/>
          </a:p>
        </p:txBody>
      </p:sp>
      <p:pic>
        <p:nvPicPr>
          <p:cNvPr id="5" name="Picture 2" descr="Αποτέλεσμα εικόνας για smart cities"/>
          <p:cNvPicPr>
            <a:picLocks noChangeAspect="1" noChangeArrowheads="1"/>
          </p:cNvPicPr>
          <p:nvPr/>
        </p:nvPicPr>
        <p:blipFill>
          <a:blip r:embed="rId2" cstate="print">
            <a:lum bright="48000" contrast="-67000"/>
          </a:blip>
          <a:srcRect/>
          <a:stretch>
            <a:fillRect/>
          </a:stretch>
        </p:blipFill>
        <p:spPr bwMode="auto">
          <a:xfrm>
            <a:off x="0" y="4876799"/>
            <a:ext cx="2314575" cy="1981201"/>
          </a:xfrm>
          <a:prstGeom prst="rect">
            <a:avLst/>
          </a:prstGeom>
          <a:noFill/>
        </p:spPr>
      </p:pic>
      <p:sp>
        <p:nvSpPr>
          <p:cNvPr id="4" name="3 - Θέση αριθμού διαφάνειας"/>
          <p:cNvSpPr>
            <a:spLocks noGrp="1"/>
          </p:cNvSpPr>
          <p:nvPr>
            <p:ph type="sldNum" sz="quarter" idx="12"/>
          </p:nvPr>
        </p:nvSpPr>
        <p:spPr/>
        <p:txBody>
          <a:bodyPr/>
          <a:lstStyle/>
          <a:p>
            <a:fld id="{DC2BAEA1-3F07-4EB6-8A7B-67925EE75E3C}"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l"/>
            <a:r>
              <a:rPr lang="el-GR" sz="3600" b="1" dirty="0" smtClean="0">
                <a:solidFill>
                  <a:srgbClr val="7030A0"/>
                </a:solidFill>
                <a:latin typeface="+mn-lt"/>
              </a:rPr>
              <a:t>Βιώσιμη Ανάπτυξη-Θεμελιώδεις Αρχές</a:t>
            </a:r>
            <a:endParaRPr lang="en-US" sz="3600" dirty="0">
              <a:latin typeface="+mn-lt"/>
            </a:endParaRPr>
          </a:p>
        </p:txBody>
      </p:sp>
      <p:sp>
        <p:nvSpPr>
          <p:cNvPr id="3" name="2 - Θέση περιεχομένου"/>
          <p:cNvSpPr>
            <a:spLocks noGrp="1"/>
          </p:cNvSpPr>
          <p:nvPr>
            <p:ph idx="1"/>
          </p:nvPr>
        </p:nvSpPr>
        <p:spPr/>
        <p:txBody>
          <a:bodyPr>
            <a:normAutofit/>
          </a:bodyPr>
          <a:lstStyle/>
          <a:p>
            <a:pPr lvl="0">
              <a:buNone/>
            </a:pPr>
            <a:r>
              <a:rPr lang="en-US" sz="2800" i="1" dirty="0" smtClean="0"/>
              <a:t>11. </a:t>
            </a:r>
            <a:r>
              <a:rPr lang="el-GR" sz="2800" i="1" u="sng" dirty="0" smtClean="0"/>
              <a:t>Αρχή προστασίας του Φυσικού Κάλλους</a:t>
            </a:r>
            <a:r>
              <a:rPr lang="el-GR" sz="2800" i="1" dirty="0" smtClean="0"/>
              <a:t>: </a:t>
            </a:r>
            <a:r>
              <a:rPr lang="el-GR" sz="2800" dirty="0" smtClean="0"/>
              <a:t>Διατήρηση και προστασία του τοπίου με παρεμβάσεις που δεν το αλλοιώνουν.</a:t>
            </a:r>
          </a:p>
          <a:p>
            <a:pPr lvl="0">
              <a:buNone/>
            </a:pPr>
            <a:endParaRPr lang="en-US" sz="2800" dirty="0" smtClean="0"/>
          </a:p>
          <a:p>
            <a:pPr>
              <a:buNone/>
            </a:pPr>
            <a:r>
              <a:rPr lang="en-US" sz="2800" i="1" dirty="0" smtClean="0"/>
              <a:t>12. </a:t>
            </a:r>
            <a:r>
              <a:rPr lang="el-GR" sz="2800" i="1" u="sng" dirty="0" smtClean="0"/>
              <a:t>Αρχή της Οικολογικής Συνείδησης</a:t>
            </a:r>
            <a:r>
              <a:rPr lang="el-GR" sz="2800" i="1" dirty="0" smtClean="0"/>
              <a:t>: </a:t>
            </a:r>
            <a:r>
              <a:rPr lang="el-GR" sz="2800" dirty="0" smtClean="0"/>
              <a:t>Καθιέρωση της οικολογικής συνείδησης των πολιτών που είναι και οι προστάτες του περιβάλλοντος.  </a:t>
            </a:r>
            <a:endParaRPr lang="en-US" sz="2800" dirty="0" smtClean="0"/>
          </a:p>
          <a:p>
            <a:endParaRPr lang="en-US" sz="2800" dirty="0"/>
          </a:p>
        </p:txBody>
      </p:sp>
      <p:pic>
        <p:nvPicPr>
          <p:cNvPr id="5" name="Picture 2" descr="Αποτέλεσμα εικόνας για smart cities"/>
          <p:cNvPicPr>
            <a:picLocks noChangeAspect="1" noChangeArrowheads="1"/>
          </p:cNvPicPr>
          <p:nvPr/>
        </p:nvPicPr>
        <p:blipFill>
          <a:blip r:embed="rId2" cstate="print">
            <a:lum bright="48000" contrast="-67000"/>
          </a:blip>
          <a:srcRect/>
          <a:stretch>
            <a:fillRect/>
          </a:stretch>
        </p:blipFill>
        <p:spPr bwMode="auto">
          <a:xfrm>
            <a:off x="0" y="4876799"/>
            <a:ext cx="2314575" cy="1981201"/>
          </a:xfrm>
          <a:prstGeom prst="rect">
            <a:avLst/>
          </a:prstGeom>
          <a:noFill/>
        </p:spPr>
      </p:pic>
      <p:sp>
        <p:nvSpPr>
          <p:cNvPr id="4" name="3 - Θέση αριθμού διαφάνειας"/>
          <p:cNvSpPr>
            <a:spLocks noGrp="1"/>
          </p:cNvSpPr>
          <p:nvPr>
            <p:ph type="sldNum" sz="quarter" idx="12"/>
          </p:nvPr>
        </p:nvSpPr>
        <p:spPr/>
        <p:txBody>
          <a:bodyPr/>
          <a:lstStyle/>
          <a:p>
            <a:fld id="{DC2BAEA1-3F07-4EB6-8A7B-67925EE75E3C}" type="slidenum">
              <a:rPr lang="en-US" smtClean="0"/>
              <a:pPr/>
              <a:t>11</a:t>
            </a:fld>
            <a:endParaRPr lang="en-US"/>
          </a:p>
        </p:txBody>
      </p:sp>
    </p:spTree>
    <p:extLst>
      <p:ext uri="{BB962C8B-B14F-4D97-AF65-F5344CB8AC3E}">
        <p14:creationId xmlns:p14="http://schemas.microsoft.com/office/powerpoint/2010/main" val="3395439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l"/>
            <a:r>
              <a:rPr lang="el-GR" sz="4000" b="1" dirty="0" smtClean="0">
                <a:solidFill>
                  <a:srgbClr val="7030A0"/>
                </a:solidFill>
                <a:latin typeface="+mn-lt"/>
              </a:rPr>
              <a:t>Βιώσιμη Πόλη</a:t>
            </a:r>
            <a:r>
              <a:rPr lang="el-GR" sz="3600" b="1" dirty="0" smtClean="0">
                <a:solidFill>
                  <a:srgbClr val="7030A0"/>
                </a:solidFill>
                <a:latin typeface="+mn-lt"/>
              </a:rPr>
              <a:t/>
            </a:r>
            <a:br>
              <a:rPr lang="el-GR" sz="3600" b="1" dirty="0" smtClean="0">
                <a:solidFill>
                  <a:srgbClr val="7030A0"/>
                </a:solidFill>
                <a:latin typeface="+mn-lt"/>
              </a:rPr>
            </a:br>
            <a:endParaRPr lang="en-US" sz="3600" b="1" dirty="0">
              <a:solidFill>
                <a:srgbClr val="7030A0"/>
              </a:solidFill>
              <a:latin typeface="+mn-lt"/>
            </a:endParaRPr>
          </a:p>
        </p:txBody>
      </p:sp>
      <p:pic>
        <p:nvPicPr>
          <p:cNvPr id="4" name="Picture 2" descr="Αποτέλεσμα εικόνας για smart cities"/>
          <p:cNvPicPr>
            <a:picLocks noChangeAspect="1" noChangeArrowheads="1"/>
          </p:cNvPicPr>
          <p:nvPr/>
        </p:nvPicPr>
        <p:blipFill>
          <a:blip r:embed="rId2" cstate="print">
            <a:lum bright="48000" contrast="-67000"/>
          </a:blip>
          <a:srcRect/>
          <a:stretch>
            <a:fillRect/>
          </a:stretch>
        </p:blipFill>
        <p:spPr bwMode="auto">
          <a:xfrm>
            <a:off x="0" y="4876799"/>
            <a:ext cx="2314575" cy="1981201"/>
          </a:xfrm>
          <a:prstGeom prst="rect">
            <a:avLst/>
          </a:prstGeom>
          <a:noFill/>
        </p:spPr>
      </p:pic>
      <p:sp>
        <p:nvSpPr>
          <p:cNvPr id="3" name="2 - Θέση περιεχομένου"/>
          <p:cNvSpPr>
            <a:spLocks noGrp="1"/>
          </p:cNvSpPr>
          <p:nvPr>
            <p:ph idx="1"/>
          </p:nvPr>
        </p:nvSpPr>
        <p:spPr>
          <a:xfrm>
            <a:off x="457200" y="1295400"/>
            <a:ext cx="8229600" cy="4525963"/>
          </a:xfrm>
        </p:spPr>
        <p:txBody>
          <a:bodyPr>
            <a:normAutofit/>
          </a:bodyPr>
          <a:lstStyle/>
          <a:p>
            <a:r>
              <a:rPr lang="el-GR" sz="2800" dirty="0" smtClean="0"/>
              <a:t>Συνδέεται εννοιολογικά με την βιώσιμη ανάπτυξη</a:t>
            </a:r>
          </a:p>
          <a:p>
            <a:r>
              <a:rPr lang="el-GR" sz="2800" dirty="0" smtClean="0"/>
              <a:t>Διαχείριση και σχεδιασμός των πόλεων με βάση την</a:t>
            </a:r>
            <a:r>
              <a:rPr lang="en-US" sz="2800" dirty="0" smtClean="0"/>
              <a:t>:</a:t>
            </a:r>
            <a:endParaRPr lang="el-GR" sz="2800" dirty="0" smtClean="0"/>
          </a:p>
          <a:p>
            <a:pPr marL="0" indent="0">
              <a:buNone/>
            </a:pPr>
            <a:endParaRPr lang="en-US" sz="2800" dirty="0" smtClean="0"/>
          </a:p>
          <a:p>
            <a:pPr>
              <a:buNone/>
            </a:pPr>
            <a:r>
              <a:rPr lang="en-US" sz="2800" dirty="0" smtClean="0"/>
              <a:t>-</a:t>
            </a:r>
            <a:r>
              <a:rPr lang="el-GR" sz="2800" dirty="0" smtClean="0"/>
              <a:t> περιβαλλοντική προστασία</a:t>
            </a:r>
          </a:p>
          <a:p>
            <a:pPr>
              <a:buNone/>
            </a:pPr>
            <a:r>
              <a:rPr lang="el-GR" sz="2800" dirty="0" smtClean="0"/>
              <a:t>- οικονομική ανάπτυξη</a:t>
            </a:r>
          </a:p>
          <a:p>
            <a:pPr>
              <a:buNone/>
            </a:pPr>
            <a:r>
              <a:rPr lang="el-GR" sz="2800" dirty="0" smtClean="0"/>
              <a:t>- κοινωνική δικαιοσύνη</a:t>
            </a:r>
          </a:p>
          <a:p>
            <a:pPr>
              <a:buNone/>
            </a:pPr>
            <a:r>
              <a:rPr lang="el-GR" sz="2800" dirty="0" smtClean="0"/>
              <a:t> ως τρεις αλληλένδετες διαστάσεις της βιώσιμης πόλης</a:t>
            </a:r>
            <a:endParaRPr lang="en-US" sz="2800" dirty="0"/>
          </a:p>
        </p:txBody>
      </p:sp>
      <p:sp>
        <p:nvSpPr>
          <p:cNvPr id="5" name="4 - Θέση αριθμού διαφάνειας"/>
          <p:cNvSpPr>
            <a:spLocks noGrp="1"/>
          </p:cNvSpPr>
          <p:nvPr>
            <p:ph type="sldNum" sz="quarter" idx="12"/>
          </p:nvPr>
        </p:nvSpPr>
        <p:spPr/>
        <p:txBody>
          <a:bodyPr/>
          <a:lstStyle/>
          <a:p>
            <a:fld id="{DC2BAEA1-3F07-4EB6-8A7B-67925EE75E3C}"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normAutofit/>
          </a:bodyPr>
          <a:lstStyle/>
          <a:p>
            <a:pPr algn="l"/>
            <a:r>
              <a:rPr lang="el-GR" sz="3600" b="1" dirty="0" smtClean="0">
                <a:solidFill>
                  <a:srgbClr val="7030A0"/>
                </a:solidFill>
              </a:rPr>
              <a:t>Ανάγκη για Βιώσιμη Αστική Ανάπτυξη</a:t>
            </a:r>
          </a:p>
        </p:txBody>
      </p:sp>
      <p:pic>
        <p:nvPicPr>
          <p:cNvPr id="6" name="Picture 2" descr="Αποτέλεσμα εικόνας για smart cities"/>
          <p:cNvPicPr>
            <a:picLocks noChangeAspect="1" noChangeArrowheads="1"/>
          </p:cNvPicPr>
          <p:nvPr/>
        </p:nvPicPr>
        <p:blipFill>
          <a:blip r:embed="rId2" cstate="print">
            <a:lum bright="48000" contrast="-67000"/>
          </a:blip>
          <a:srcRect/>
          <a:stretch>
            <a:fillRect/>
          </a:stretch>
        </p:blipFill>
        <p:spPr bwMode="auto">
          <a:xfrm>
            <a:off x="0" y="4876799"/>
            <a:ext cx="2314575" cy="1981201"/>
          </a:xfrm>
          <a:prstGeom prst="rect">
            <a:avLst/>
          </a:prstGeom>
          <a:noFill/>
        </p:spPr>
      </p:pic>
      <p:sp>
        <p:nvSpPr>
          <p:cNvPr id="5" name="Rectangle 3"/>
          <p:cNvSpPr>
            <a:spLocks noGrp="1" noChangeArrowheads="1"/>
          </p:cNvSpPr>
          <p:nvPr>
            <p:ph idx="1"/>
          </p:nvPr>
        </p:nvSpPr>
        <p:spPr>
          <a:xfrm>
            <a:off x="457200" y="1371600"/>
            <a:ext cx="8229600" cy="5181600"/>
          </a:xfrm>
        </p:spPr>
        <p:txBody>
          <a:bodyPr>
            <a:normAutofit fontScale="92500" lnSpcReduction="10000"/>
          </a:bodyPr>
          <a:lstStyle/>
          <a:p>
            <a:pPr>
              <a:buFont typeface="Wingdings" pitchFamily="2" charset="2"/>
              <a:buNone/>
            </a:pPr>
            <a:r>
              <a:rPr lang="el-GR" sz="2800" dirty="0" smtClean="0"/>
              <a:t>4 τάσεις παγκοσμίως</a:t>
            </a:r>
            <a:r>
              <a:rPr lang="en-US" sz="2800" dirty="0" smtClean="0"/>
              <a:t>:</a:t>
            </a:r>
          </a:p>
          <a:p>
            <a:r>
              <a:rPr lang="el-GR" sz="2800" dirty="0" smtClean="0"/>
              <a:t>Η αναλογία του </a:t>
            </a:r>
            <a:r>
              <a:rPr lang="el-GR" sz="2800" b="1" dirty="0" smtClean="0"/>
              <a:t>πληθυσμού</a:t>
            </a:r>
            <a:r>
              <a:rPr lang="el-GR" sz="2800" dirty="0" smtClean="0"/>
              <a:t> που κατοικεί σε αστικές περιοχές αυξάνεται συνεχώς</a:t>
            </a:r>
          </a:p>
          <a:p>
            <a:r>
              <a:rPr lang="el-GR" sz="2800" dirty="0" smtClean="0"/>
              <a:t>Ο αριθμός και το μέγεθος των αστικών περιοχών διογκώνεται</a:t>
            </a:r>
          </a:p>
          <a:p>
            <a:pPr>
              <a:buNone/>
            </a:pPr>
            <a:r>
              <a:rPr lang="en-US" sz="2800" dirty="0" smtClean="0"/>
              <a:t>      </a:t>
            </a:r>
            <a:r>
              <a:rPr lang="el-GR" sz="2800" dirty="0" smtClean="0"/>
              <a:t>-</a:t>
            </a:r>
            <a:r>
              <a:rPr lang="en-US" sz="2800" b="1" dirty="0" smtClean="0"/>
              <a:t>Megacities</a:t>
            </a:r>
            <a:r>
              <a:rPr lang="el-GR" sz="2800" b="1" dirty="0" smtClean="0"/>
              <a:t> </a:t>
            </a:r>
            <a:r>
              <a:rPr lang="en-US" sz="2800" dirty="0" smtClean="0"/>
              <a:t>(</a:t>
            </a:r>
            <a:r>
              <a:rPr lang="el-GR" sz="2800" dirty="0" smtClean="0"/>
              <a:t>πάνω από 10 εκ. κάτοικοι)</a:t>
            </a:r>
            <a:r>
              <a:rPr lang="en-US" sz="2800" dirty="0" smtClean="0"/>
              <a:t>: 18</a:t>
            </a:r>
          </a:p>
          <a:p>
            <a:pPr>
              <a:buNone/>
            </a:pPr>
            <a:r>
              <a:rPr lang="en-US" sz="2800" dirty="0" smtClean="0"/>
              <a:t>      -</a:t>
            </a:r>
            <a:r>
              <a:rPr lang="en-US" sz="2800" b="1" dirty="0" err="1" smtClean="0"/>
              <a:t>Hypercities</a:t>
            </a:r>
            <a:r>
              <a:rPr lang="el-GR" sz="2800" b="1" dirty="0" smtClean="0"/>
              <a:t> </a:t>
            </a:r>
            <a:r>
              <a:rPr lang="en-US" sz="2800" dirty="0" smtClean="0"/>
              <a:t>(</a:t>
            </a:r>
            <a:r>
              <a:rPr lang="el-GR" sz="2800" dirty="0" smtClean="0"/>
              <a:t>πάνω από </a:t>
            </a:r>
            <a:r>
              <a:rPr lang="en-US" sz="2800" dirty="0" smtClean="0"/>
              <a:t>20</a:t>
            </a:r>
            <a:r>
              <a:rPr lang="el-GR" sz="2800" dirty="0" smtClean="0"/>
              <a:t> εκ. κάτοικοι</a:t>
            </a:r>
            <a:r>
              <a:rPr lang="en-US" sz="2800" dirty="0" smtClean="0"/>
              <a:t>): 1(Tokyo)</a:t>
            </a:r>
          </a:p>
          <a:p>
            <a:r>
              <a:rPr lang="el-GR" sz="2800" dirty="0" smtClean="0"/>
              <a:t>Η ανάπτυξη των αστικών περιοχών επιβραδύνεται στις ανεπτυγμένες χώρες</a:t>
            </a:r>
          </a:p>
          <a:p>
            <a:r>
              <a:rPr lang="el-GR" sz="2800" dirty="0" smtClean="0"/>
              <a:t>Η </a:t>
            </a:r>
            <a:r>
              <a:rPr lang="el-GR" sz="2800" b="1" dirty="0" smtClean="0"/>
              <a:t>φτώχεια  </a:t>
            </a:r>
            <a:r>
              <a:rPr lang="el-GR" sz="2800" dirty="0" smtClean="0"/>
              <a:t>συνεχώς αυξάνεται στις αστικές περιοχές</a:t>
            </a:r>
          </a:p>
          <a:p>
            <a:pPr marL="0" indent="0">
              <a:buNone/>
            </a:pPr>
            <a:r>
              <a:rPr lang="el-GR" sz="2800" dirty="0" smtClean="0"/>
              <a:t>Στις αναπτυσσόμενες χώρες, 13.000 νέες πόλεις με 200.000 πληθυσμό, θα έχουν δημιουργηθεί μέχρι το 2050.</a:t>
            </a:r>
          </a:p>
          <a:p>
            <a:endParaRPr lang="el-GR" sz="2400" dirty="0" smtClean="0"/>
          </a:p>
          <a:p>
            <a:pPr>
              <a:buNone/>
            </a:pPr>
            <a:endParaRPr lang="el-GR" sz="2400" dirty="0" smtClean="0"/>
          </a:p>
          <a:p>
            <a:pPr>
              <a:buNone/>
            </a:pPr>
            <a:endParaRPr lang="el-GR" sz="2400" dirty="0" smtClean="0"/>
          </a:p>
        </p:txBody>
      </p:sp>
      <p:sp>
        <p:nvSpPr>
          <p:cNvPr id="7" name="6 - Θέση αριθμού διαφάνειας"/>
          <p:cNvSpPr>
            <a:spLocks noGrp="1"/>
          </p:cNvSpPr>
          <p:nvPr>
            <p:ph type="sldNum" sz="quarter" idx="12"/>
          </p:nvPr>
        </p:nvSpPr>
        <p:spPr/>
        <p:txBody>
          <a:bodyPr/>
          <a:lstStyle/>
          <a:p>
            <a:fld id="{DC2BAEA1-3F07-4EB6-8A7B-67925EE75E3C}"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4437" y="-76200"/>
            <a:ext cx="8229600" cy="1143000"/>
          </a:xfrm>
        </p:spPr>
        <p:txBody>
          <a:bodyPr>
            <a:normAutofit/>
          </a:bodyPr>
          <a:lstStyle/>
          <a:p>
            <a:pPr algn="l"/>
            <a:r>
              <a:rPr lang="el-GR" sz="3600" b="1" dirty="0">
                <a:solidFill>
                  <a:schemeClr val="accent6"/>
                </a:solidFill>
              </a:rPr>
              <a:t>Ε</a:t>
            </a:r>
            <a:r>
              <a:rPr lang="el-GR" sz="3600" b="1" dirty="0" smtClean="0">
                <a:solidFill>
                  <a:schemeClr val="accent6"/>
                </a:solidFill>
              </a:rPr>
              <a:t>υφυής Βιώσιμη Πόλη</a:t>
            </a:r>
            <a:endParaRPr lang="en-US" sz="3600" dirty="0"/>
          </a:p>
        </p:txBody>
      </p:sp>
      <p:sp>
        <p:nvSpPr>
          <p:cNvPr id="4" name="3 - Θέση αριθμού διαφάνειας"/>
          <p:cNvSpPr>
            <a:spLocks noGrp="1"/>
          </p:cNvSpPr>
          <p:nvPr>
            <p:ph type="sldNum" sz="quarter" idx="12"/>
          </p:nvPr>
        </p:nvSpPr>
        <p:spPr/>
        <p:txBody>
          <a:bodyPr/>
          <a:lstStyle/>
          <a:p>
            <a:fld id="{DC2BAEA1-3F07-4EB6-8A7B-67925EE75E3C}" type="slidenum">
              <a:rPr lang="en-US" smtClean="0"/>
              <a:pPr/>
              <a:t>14</a:t>
            </a:fld>
            <a:endParaRPr lang="en-US"/>
          </a:p>
        </p:txBody>
      </p:sp>
      <p:pic>
        <p:nvPicPr>
          <p:cNvPr id="6" name="Picture 2" descr="Αποτέλεσμα εικόνας για smart cities"/>
          <p:cNvPicPr>
            <a:picLocks noChangeAspect="1" noChangeArrowheads="1"/>
          </p:cNvPicPr>
          <p:nvPr/>
        </p:nvPicPr>
        <p:blipFill>
          <a:blip r:embed="rId2" cstate="print">
            <a:lum bright="48000" contrast="-67000"/>
          </a:blip>
          <a:srcRect/>
          <a:stretch>
            <a:fillRect/>
          </a:stretch>
        </p:blipFill>
        <p:spPr bwMode="auto">
          <a:xfrm>
            <a:off x="0" y="4876799"/>
            <a:ext cx="2314575" cy="1981201"/>
          </a:xfrm>
          <a:prstGeom prst="rect">
            <a:avLst/>
          </a:prstGeom>
          <a:noFill/>
        </p:spPr>
      </p:pic>
      <p:sp>
        <p:nvSpPr>
          <p:cNvPr id="5" name="4 - Θέση περιεχομένου"/>
          <p:cNvSpPr>
            <a:spLocks noGrp="1"/>
          </p:cNvSpPr>
          <p:nvPr>
            <p:ph idx="1"/>
          </p:nvPr>
        </p:nvSpPr>
        <p:spPr>
          <a:xfrm>
            <a:off x="533400" y="990600"/>
            <a:ext cx="8382000" cy="6260175"/>
          </a:xfrm>
          <a:prstGeom prst="rect">
            <a:avLst/>
          </a:prstGeom>
        </p:spPr>
        <p:txBody>
          <a:bodyPr wrap="square">
            <a:spAutoFit/>
          </a:bodyPr>
          <a:lstStyle/>
          <a:p>
            <a:r>
              <a:rPr lang="el-GR" sz="2800" dirty="0" smtClean="0"/>
              <a:t>Πολλά </a:t>
            </a:r>
            <a:r>
              <a:rPr lang="el-GR" sz="2800" b="1" dirty="0" smtClean="0"/>
              <a:t>μοντέλα οργάνωσης του αστικού συστήματος </a:t>
            </a:r>
            <a:r>
              <a:rPr lang="el-GR" sz="2800" dirty="0" smtClean="0"/>
              <a:t>έχουν προταθεί με στόχο να καταστήσουν τις πόλεις πιο ευέλικτες και αποδοτικές στα ζητήματα της ανάπτυξης, </a:t>
            </a:r>
            <a:r>
              <a:rPr lang="el-GR" sz="2800" dirty="0" err="1" smtClean="0"/>
              <a:t>αειφορίας</a:t>
            </a:r>
            <a:r>
              <a:rPr lang="el-GR" sz="2800" dirty="0" smtClean="0"/>
              <a:t> και λειτουργίας της </a:t>
            </a:r>
            <a:r>
              <a:rPr lang="el-GR" sz="2800" dirty="0" err="1" smtClean="0"/>
              <a:t>οικονμίας</a:t>
            </a:r>
            <a:r>
              <a:rPr lang="el-GR" sz="2800" dirty="0" smtClean="0"/>
              <a:t>.</a:t>
            </a:r>
          </a:p>
          <a:p>
            <a:pPr algn="just">
              <a:buNone/>
            </a:pPr>
            <a:endParaRPr lang="el-GR" sz="1600" dirty="0" smtClean="0"/>
          </a:p>
          <a:p>
            <a:pPr algn="just">
              <a:buNone/>
            </a:pPr>
            <a:r>
              <a:rPr lang="el-GR" sz="2800" dirty="0" smtClean="0"/>
              <a:t>Στόχος της ανάπτυξης μίας ευφυούς πόλης είναι:</a:t>
            </a:r>
          </a:p>
          <a:p>
            <a:pPr algn="just"/>
            <a:r>
              <a:rPr lang="el-GR" sz="2800" dirty="0" smtClean="0"/>
              <a:t>Παροχή </a:t>
            </a:r>
            <a:r>
              <a:rPr lang="el-GR" sz="2800" b="1" dirty="0" smtClean="0"/>
              <a:t>ποιοτικών και καινοτόμων υπηρεσιών </a:t>
            </a:r>
            <a:r>
              <a:rPr lang="el-GR" sz="2800" dirty="0" smtClean="0"/>
              <a:t>στο κοινό, τις οικονομικές δραστηριότητες και τους επισκέπτες</a:t>
            </a:r>
          </a:p>
          <a:p>
            <a:pPr algn="just"/>
            <a:r>
              <a:rPr lang="el-GR" sz="2800" dirty="0" smtClean="0"/>
              <a:t>Δημιουργία ενός ασφαλούς, ευχάριστου και </a:t>
            </a:r>
            <a:r>
              <a:rPr lang="el-GR" sz="2800" b="1" dirty="0" smtClean="0"/>
              <a:t>βιώσιμου περιβάλλοντος</a:t>
            </a:r>
          </a:p>
          <a:p>
            <a:pPr algn="just">
              <a:buNone/>
            </a:pPr>
            <a:r>
              <a:rPr lang="en-US" dirty="0" smtClean="0"/>
              <a:t/>
            </a:r>
            <a:br>
              <a:rPr lang="en-US" dirty="0" smtClean="0"/>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457200" y="762000"/>
            <a:ext cx="7772400" cy="646331"/>
          </a:xfrm>
          <a:prstGeom prst="rect">
            <a:avLst/>
          </a:prstGeom>
          <a:noFill/>
          <a:ln w="9525">
            <a:noFill/>
            <a:miter lim="800000"/>
            <a:headEnd/>
            <a:tailEnd/>
          </a:ln>
        </p:spPr>
        <p:txBody>
          <a:bodyPr>
            <a:spAutoFit/>
          </a:bodyPr>
          <a:lstStyle/>
          <a:p>
            <a:pPr>
              <a:defRPr/>
            </a:pPr>
            <a:r>
              <a:rPr lang="en-US" sz="3600" b="1" dirty="0" smtClean="0">
                <a:solidFill>
                  <a:schemeClr val="accent6"/>
                </a:solidFill>
              </a:rPr>
              <a:t>Smart City</a:t>
            </a:r>
            <a:r>
              <a:rPr lang="el-GR" sz="3600" b="1" dirty="0" smtClean="0">
                <a:solidFill>
                  <a:schemeClr val="accent6"/>
                </a:solidFill>
              </a:rPr>
              <a:t> </a:t>
            </a:r>
            <a:r>
              <a:rPr lang="en-US" sz="3600" b="1" dirty="0" smtClean="0">
                <a:solidFill>
                  <a:schemeClr val="accent6"/>
                </a:solidFill>
              </a:rPr>
              <a:t>-</a:t>
            </a:r>
            <a:r>
              <a:rPr lang="el-GR" sz="3600" b="1" dirty="0" smtClean="0">
                <a:solidFill>
                  <a:schemeClr val="accent6"/>
                </a:solidFill>
              </a:rPr>
              <a:t>Ορισμός Ι</a:t>
            </a:r>
            <a:r>
              <a:rPr lang="en-US" sz="3600" b="1" dirty="0" smtClean="0">
                <a:solidFill>
                  <a:schemeClr val="accent6"/>
                </a:solidFill>
              </a:rPr>
              <a:t>   </a:t>
            </a:r>
            <a:endParaRPr lang="en-US" sz="3600" b="1" dirty="0">
              <a:solidFill>
                <a:schemeClr val="accent6"/>
              </a:solidFill>
            </a:endParaRPr>
          </a:p>
        </p:txBody>
      </p:sp>
      <p:pic>
        <p:nvPicPr>
          <p:cNvPr id="4" name="Picture 2" descr="Αποτέλεσμα εικόνας για smart cities"/>
          <p:cNvPicPr>
            <a:picLocks noChangeAspect="1" noChangeArrowheads="1"/>
          </p:cNvPicPr>
          <p:nvPr/>
        </p:nvPicPr>
        <p:blipFill>
          <a:blip r:embed="rId2" cstate="print">
            <a:lum bright="48000" contrast="-67000"/>
          </a:blip>
          <a:srcRect/>
          <a:stretch>
            <a:fillRect/>
          </a:stretch>
        </p:blipFill>
        <p:spPr bwMode="auto">
          <a:xfrm>
            <a:off x="0" y="4876799"/>
            <a:ext cx="2314575" cy="1981201"/>
          </a:xfrm>
          <a:prstGeom prst="rect">
            <a:avLst/>
          </a:prstGeom>
          <a:noFill/>
        </p:spPr>
      </p:pic>
      <p:sp>
        <p:nvSpPr>
          <p:cNvPr id="7" name="Content Placeholder 2"/>
          <p:cNvSpPr>
            <a:spLocks noGrp="1"/>
          </p:cNvSpPr>
          <p:nvPr>
            <p:ph idx="1"/>
          </p:nvPr>
        </p:nvSpPr>
        <p:spPr/>
        <p:txBody>
          <a:bodyPr>
            <a:normAutofit/>
          </a:bodyPr>
          <a:lstStyle/>
          <a:p>
            <a:pPr algn="just">
              <a:buFont typeface="Wingdings 2" pitchFamily="18" charset="2"/>
              <a:buNone/>
              <a:defRPr/>
            </a:pPr>
            <a:endParaRPr lang="en-US" sz="1600" b="1" dirty="0" smtClean="0">
              <a:solidFill>
                <a:srgbClr val="006600"/>
              </a:solidFill>
              <a:latin typeface="+mj-lt"/>
            </a:endParaRPr>
          </a:p>
          <a:p>
            <a:pPr algn="just">
              <a:defRPr/>
            </a:pPr>
            <a:r>
              <a:rPr lang="el-GR" sz="2800" dirty="0" smtClean="0">
                <a:latin typeface="+mj-lt"/>
              </a:rPr>
              <a:t>Η </a:t>
            </a:r>
            <a:r>
              <a:rPr lang="en-US" sz="2800" dirty="0" smtClean="0">
                <a:latin typeface="+mj-lt"/>
              </a:rPr>
              <a:t>smart city</a:t>
            </a:r>
            <a:r>
              <a:rPr lang="el-GR" sz="2800" dirty="0" smtClean="0">
                <a:latin typeface="+mj-lt"/>
              </a:rPr>
              <a:t> χρησιμοποιεί τεχνολογίες πληροφορικής και επικοινωνιών για </a:t>
            </a:r>
          </a:p>
          <a:p>
            <a:pPr lvl="1" algn="just">
              <a:defRPr/>
            </a:pPr>
            <a:r>
              <a:rPr lang="el-GR" sz="2400" dirty="0" smtClean="0">
                <a:latin typeface="+mj-lt"/>
              </a:rPr>
              <a:t>την βελτίωση της ποιότητας ζωής των πολιτών, </a:t>
            </a:r>
          </a:p>
          <a:p>
            <a:pPr lvl="1" algn="just">
              <a:defRPr/>
            </a:pPr>
            <a:r>
              <a:rPr lang="el-GR" sz="2400" dirty="0" smtClean="0">
                <a:latin typeface="+mj-lt"/>
              </a:rPr>
              <a:t>την μείωση του κόστους και </a:t>
            </a:r>
          </a:p>
          <a:p>
            <a:pPr lvl="1" algn="just">
              <a:defRPr/>
            </a:pPr>
            <a:r>
              <a:rPr lang="el-GR" sz="2400" dirty="0" smtClean="0">
                <a:latin typeface="+mj-lt"/>
              </a:rPr>
              <a:t>την σωστή χρήση των πόρων, </a:t>
            </a:r>
          </a:p>
          <a:p>
            <a:pPr algn="just">
              <a:defRPr/>
            </a:pPr>
            <a:r>
              <a:rPr lang="el-GR" sz="2800" dirty="0" smtClean="0">
                <a:latin typeface="+mj-lt"/>
              </a:rPr>
              <a:t>ενώ παράλληλα εμπλέκει τους πολίτες στον δημόσιο διάλογο και την διακυβέρνηση. (</a:t>
            </a:r>
            <a:r>
              <a:rPr lang="en-US" sz="2800" dirty="0" smtClean="0">
                <a:latin typeface="+mj-lt"/>
              </a:rPr>
              <a:t>Wikipedia)</a:t>
            </a:r>
            <a:endParaRPr lang="el-GR" sz="2800" dirty="0" smtClean="0">
              <a:latin typeface="+mj-lt"/>
            </a:endParaRPr>
          </a:p>
          <a:p>
            <a:pPr algn="just">
              <a:buNone/>
              <a:defRPr/>
            </a:pPr>
            <a:endParaRPr lang="el-GR" sz="1800" dirty="0" smtClean="0">
              <a:latin typeface="+mj-lt"/>
            </a:endParaRPr>
          </a:p>
          <a:p>
            <a:pPr marL="0" indent="0" algn="just">
              <a:buNone/>
              <a:defRPr/>
            </a:pPr>
            <a:endParaRPr lang="el-GR" sz="1800" dirty="0" smtClean="0">
              <a:latin typeface="+mj-lt"/>
            </a:endParaRPr>
          </a:p>
          <a:p>
            <a:pPr algn="just">
              <a:defRPr/>
            </a:pPr>
            <a:endParaRPr lang="el-GR" sz="1800" b="1" dirty="0" smtClean="0">
              <a:solidFill>
                <a:srgbClr val="0070C4"/>
              </a:solidFill>
              <a:latin typeface="+mj-lt"/>
            </a:endParaRPr>
          </a:p>
        </p:txBody>
      </p:sp>
      <p:sp>
        <p:nvSpPr>
          <p:cNvPr id="6" name="5 - Θέση αριθμού διαφάνειας"/>
          <p:cNvSpPr>
            <a:spLocks noGrp="1"/>
          </p:cNvSpPr>
          <p:nvPr>
            <p:ph type="sldNum" sz="quarter" idx="12"/>
          </p:nvPr>
        </p:nvSpPr>
        <p:spPr/>
        <p:txBody>
          <a:bodyPr/>
          <a:lstStyle/>
          <a:p>
            <a:fld id="{DC2BAEA1-3F07-4EB6-8A7B-67925EE75E3C}"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457200" y="762000"/>
            <a:ext cx="7772400" cy="646331"/>
          </a:xfrm>
          <a:prstGeom prst="rect">
            <a:avLst/>
          </a:prstGeom>
          <a:noFill/>
          <a:ln w="9525">
            <a:noFill/>
            <a:miter lim="800000"/>
            <a:headEnd/>
            <a:tailEnd/>
          </a:ln>
        </p:spPr>
        <p:txBody>
          <a:bodyPr>
            <a:spAutoFit/>
          </a:bodyPr>
          <a:lstStyle/>
          <a:p>
            <a:pPr>
              <a:defRPr/>
            </a:pPr>
            <a:r>
              <a:rPr lang="en-US" sz="3600" b="1" dirty="0" smtClean="0">
                <a:solidFill>
                  <a:schemeClr val="accent6"/>
                </a:solidFill>
              </a:rPr>
              <a:t>Smart City</a:t>
            </a:r>
            <a:r>
              <a:rPr lang="el-GR" sz="3600" b="1" dirty="0" smtClean="0">
                <a:solidFill>
                  <a:schemeClr val="accent6"/>
                </a:solidFill>
              </a:rPr>
              <a:t> </a:t>
            </a:r>
            <a:r>
              <a:rPr lang="en-US" sz="3600" b="1" dirty="0" smtClean="0">
                <a:solidFill>
                  <a:schemeClr val="accent6"/>
                </a:solidFill>
              </a:rPr>
              <a:t>-</a:t>
            </a:r>
            <a:r>
              <a:rPr lang="el-GR" sz="3600" b="1" dirty="0" smtClean="0">
                <a:solidFill>
                  <a:schemeClr val="accent6"/>
                </a:solidFill>
              </a:rPr>
              <a:t>Ορισμός ΙΙ</a:t>
            </a:r>
            <a:r>
              <a:rPr lang="en-US" sz="3600" b="1" dirty="0" smtClean="0">
                <a:solidFill>
                  <a:schemeClr val="accent6"/>
                </a:solidFill>
              </a:rPr>
              <a:t>   </a:t>
            </a:r>
            <a:endParaRPr lang="en-US" sz="3600" b="1" dirty="0">
              <a:solidFill>
                <a:schemeClr val="accent6"/>
              </a:solidFill>
            </a:endParaRPr>
          </a:p>
        </p:txBody>
      </p:sp>
      <p:pic>
        <p:nvPicPr>
          <p:cNvPr id="4" name="Picture 2" descr="Αποτέλεσμα εικόνας για smart cities"/>
          <p:cNvPicPr>
            <a:picLocks noChangeAspect="1" noChangeArrowheads="1"/>
          </p:cNvPicPr>
          <p:nvPr/>
        </p:nvPicPr>
        <p:blipFill>
          <a:blip r:embed="rId2" cstate="print">
            <a:lum bright="48000" contrast="-67000"/>
          </a:blip>
          <a:srcRect/>
          <a:stretch>
            <a:fillRect/>
          </a:stretch>
        </p:blipFill>
        <p:spPr bwMode="auto">
          <a:xfrm>
            <a:off x="0" y="4876799"/>
            <a:ext cx="2314575" cy="1981201"/>
          </a:xfrm>
          <a:prstGeom prst="rect">
            <a:avLst/>
          </a:prstGeom>
          <a:noFill/>
        </p:spPr>
      </p:pic>
      <p:sp>
        <p:nvSpPr>
          <p:cNvPr id="7" name="Content Placeholder 2"/>
          <p:cNvSpPr>
            <a:spLocks noGrp="1"/>
          </p:cNvSpPr>
          <p:nvPr>
            <p:ph idx="1"/>
          </p:nvPr>
        </p:nvSpPr>
        <p:spPr/>
        <p:txBody>
          <a:bodyPr>
            <a:normAutofit lnSpcReduction="10000"/>
          </a:bodyPr>
          <a:lstStyle/>
          <a:p>
            <a:pPr algn="just">
              <a:buFont typeface="Wingdings 2" pitchFamily="18" charset="2"/>
              <a:buNone/>
              <a:defRPr/>
            </a:pPr>
            <a:endParaRPr lang="en-US" sz="1600" b="1" dirty="0" smtClean="0">
              <a:solidFill>
                <a:srgbClr val="006600"/>
              </a:solidFill>
              <a:latin typeface="+mj-lt"/>
            </a:endParaRPr>
          </a:p>
          <a:p>
            <a:pPr algn="just">
              <a:buNone/>
              <a:defRPr/>
            </a:pPr>
            <a:endParaRPr lang="el-GR" sz="1800" dirty="0" smtClean="0">
              <a:latin typeface="+mj-lt"/>
            </a:endParaRPr>
          </a:p>
          <a:p>
            <a:pPr algn="just">
              <a:defRPr/>
            </a:pPr>
            <a:r>
              <a:rPr lang="en-GB" dirty="0" smtClean="0"/>
              <a:t>The British Standards Institute (BSI) defines smart cities as </a:t>
            </a:r>
            <a:endParaRPr lang="el-GR" dirty="0" smtClean="0"/>
          </a:p>
          <a:p>
            <a:pPr lvl="1" algn="just">
              <a:defRPr/>
            </a:pPr>
            <a:r>
              <a:rPr lang="en-GB" dirty="0" smtClean="0"/>
              <a:t>‘the effective integration of physical, digital and human systems in the built environment to deliver sustainable, prosperous and inclusive future for its citizens’ (BSI, 2014).</a:t>
            </a:r>
            <a:endParaRPr lang="el-GR" dirty="0" smtClean="0"/>
          </a:p>
          <a:p>
            <a:pPr algn="just">
              <a:defRPr/>
            </a:pPr>
            <a:endParaRPr lang="el-GR" dirty="0" smtClean="0"/>
          </a:p>
          <a:p>
            <a:pPr>
              <a:buNone/>
            </a:pPr>
            <a:r>
              <a:rPr lang="en-US" dirty="0" smtClean="0"/>
              <a:t> </a:t>
            </a:r>
            <a:endParaRPr lang="el-GR" dirty="0" smtClean="0">
              <a:latin typeface="+mj-lt"/>
            </a:endParaRPr>
          </a:p>
          <a:p>
            <a:pPr algn="just">
              <a:defRPr/>
            </a:pPr>
            <a:endParaRPr lang="el-GR" sz="1800" b="1" dirty="0" smtClean="0">
              <a:solidFill>
                <a:srgbClr val="0070C4"/>
              </a:solidFill>
              <a:latin typeface="+mj-lt"/>
            </a:endParaRPr>
          </a:p>
        </p:txBody>
      </p:sp>
      <p:sp>
        <p:nvSpPr>
          <p:cNvPr id="6" name="5 - Θέση αριθμού διαφάνειας"/>
          <p:cNvSpPr>
            <a:spLocks noGrp="1"/>
          </p:cNvSpPr>
          <p:nvPr>
            <p:ph type="sldNum" sz="quarter" idx="12"/>
          </p:nvPr>
        </p:nvSpPr>
        <p:spPr/>
        <p:txBody>
          <a:bodyPr/>
          <a:lstStyle/>
          <a:p>
            <a:fld id="{DC2BAEA1-3F07-4EB6-8A7B-67925EE75E3C}" type="slidenum">
              <a:rPr lang="en-US" smtClean="0"/>
              <a:pPr/>
              <a:t>16</a:t>
            </a:fld>
            <a:endParaRPr lang="en-US" dirty="0"/>
          </a:p>
        </p:txBody>
      </p:sp>
    </p:spTree>
    <p:extLst>
      <p:ext uri="{BB962C8B-B14F-4D97-AF65-F5344CB8AC3E}">
        <p14:creationId xmlns:p14="http://schemas.microsoft.com/office/powerpoint/2010/main" val="10332431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457200" y="762000"/>
            <a:ext cx="7772400" cy="646331"/>
          </a:xfrm>
          <a:prstGeom prst="rect">
            <a:avLst/>
          </a:prstGeom>
          <a:noFill/>
          <a:ln w="9525">
            <a:noFill/>
            <a:miter lim="800000"/>
            <a:headEnd/>
            <a:tailEnd/>
          </a:ln>
        </p:spPr>
        <p:txBody>
          <a:bodyPr>
            <a:spAutoFit/>
          </a:bodyPr>
          <a:lstStyle/>
          <a:p>
            <a:pPr>
              <a:defRPr/>
            </a:pPr>
            <a:r>
              <a:rPr lang="en-US" sz="3600" b="1" dirty="0" smtClean="0">
                <a:solidFill>
                  <a:schemeClr val="accent6"/>
                </a:solidFill>
              </a:rPr>
              <a:t>Smart City</a:t>
            </a:r>
            <a:r>
              <a:rPr lang="el-GR" sz="3600" b="1" dirty="0" smtClean="0">
                <a:solidFill>
                  <a:schemeClr val="accent6"/>
                </a:solidFill>
              </a:rPr>
              <a:t> </a:t>
            </a:r>
            <a:r>
              <a:rPr lang="en-US" sz="3600" b="1" dirty="0" smtClean="0">
                <a:solidFill>
                  <a:schemeClr val="accent6"/>
                </a:solidFill>
              </a:rPr>
              <a:t>-</a:t>
            </a:r>
            <a:r>
              <a:rPr lang="el-GR" sz="3600" b="1" dirty="0" smtClean="0">
                <a:solidFill>
                  <a:schemeClr val="accent6"/>
                </a:solidFill>
              </a:rPr>
              <a:t>Ορισμός ΙΙΙ</a:t>
            </a:r>
            <a:r>
              <a:rPr lang="en-US" sz="3600" b="1" dirty="0" smtClean="0">
                <a:solidFill>
                  <a:schemeClr val="accent6"/>
                </a:solidFill>
              </a:rPr>
              <a:t>   </a:t>
            </a:r>
            <a:endParaRPr lang="en-US" sz="3600" b="1" dirty="0">
              <a:solidFill>
                <a:schemeClr val="accent6"/>
              </a:solidFill>
            </a:endParaRPr>
          </a:p>
        </p:txBody>
      </p:sp>
      <p:pic>
        <p:nvPicPr>
          <p:cNvPr id="4" name="Picture 2" descr="Αποτέλεσμα εικόνας για smart cities"/>
          <p:cNvPicPr>
            <a:picLocks noChangeAspect="1" noChangeArrowheads="1"/>
          </p:cNvPicPr>
          <p:nvPr/>
        </p:nvPicPr>
        <p:blipFill>
          <a:blip r:embed="rId2" cstate="print">
            <a:lum bright="48000" contrast="-67000"/>
          </a:blip>
          <a:srcRect/>
          <a:stretch>
            <a:fillRect/>
          </a:stretch>
        </p:blipFill>
        <p:spPr bwMode="auto">
          <a:xfrm>
            <a:off x="0" y="4876799"/>
            <a:ext cx="2314575" cy="1981201"/>
          </a:xfrm>
          <a:prstGeom prst="rect">
            <a:avLst/>
          </a:prstGeom>
          <a:noFill/>
        </p:spPr>
      </p:pic>
      <p:sp>
        <p:nvSpPr>
          <p:cNvPr id="7" name="Content Placeholder 2"/>
          <p:cNvSpPr>
            <a:spLocks noGrp="1"/>
          </p:cNvSpPr>
          <p:nvPr>
            <p:ph idx="1"/>
          </p:nvPr>
        </p:nvSpPr>
        <p:spPr/>
        <p:txBody>
          <a:bodyPr>
            <a:normAutofit/>
          </a:bodyPr>
          <a:lstStyle/>
          <a:p>
            <a:pPr algn="just">
              <a:buFont typeface="Wingdings 2" pitchFamily="18" charset="2"/>
              <a:buNone/>
              <a:defRPr/>
            </a:pPr>
            <a:endParaRPr lang="en-US" sz="1600" b="1" dirty="0" smtClean="0">
              <a:solidFill>
                <a:srgbClr val="006600"/>
              </a:solidFill>
              <a:latin typeface="+mj-lt"/>
            </a:endParaRPr>
          </a:p>
          <a:p>
            <a:pPr marL="0" indent="0" algn="just">
              <a:buNone/>
              <a:defRPr/>
            </a:pPr>
            <a:r>
              <a:rPr lang="el-GR" dirty="0"/>
              <a:t>Χ</a:t>
            </a:r>
            <a:r>
              <a:rPr lang="el-GR" dirty="0" smtClean="0"/>
              <a:t>ρησιμοποιούν </a:t>
            </a:r>
            <a:r>
              <a:rPr lang="el-GR" b="1" dirty="0" smtClean="0"/>
              <a:t>Τεχνολογίες Πληροφορίας και Επικοινωνίας </a:t>
            </a:r>
            <a:r>
              <a:rPr lang="el-GR" dirty="0" smtClean="0"/>
              <a:t>(</a:t>
            </a:r>
            <a:r>
              <a:rPr lang="en-US" dirty="0" smtClean="0"/>
              <a:t>Information – communication technology (ICT) </a:t>
            </a:r>
            <a:r>
              <a:rPr lang="el-GR" dirty="0" smtClean="0"/>
              <a:t>ώστε να</a:t>
            </a:r>
            <a:r>
              <a:rPr lang="en-US" dirty="0" smtClean="0"/>
              <a:t>:</a:t>
            </a:r>
          </a:p>
          <a:p>
            <a:pPr lvl="1"/>
            <a:r>
              <a:rPr lang="el-GR" dirty="0" smtClean="0"/>
              <a:t>εμπλέκουν ενεργά τους πολίτες</a:t>
            </a:r>
            <a:r>
              <a:rPr lang="en-US" dirty="0" smtClean="0"/>
              <a:t>, </a:t>
            </a:r>
          </a:p>
          <a:p>
            <a:pPr lvl="1"/>
            <a:r>
              <a:rPr lang="el-GR" dirty="0"/>
              <a:t>π</a:t>
            </a:r>
            <a:r>
              <a:rPr lang="el-GR" dirty="0" smtClean="0"/>
              <a:t>αρέχουν υπηρεσίες στις πόλεις</a:t>
            </a:r>
            <a:r>
              <a:rPr lang="en-US" dirty="0" smtClean="0"/>
              <a:t>, </a:t>
            </a:r>
          </a:p>
          <a:p>
            <a:pPr lvl="1"/>
            <a:r>
              <a:rPr lang="el-GR" dirty="0"/>
              <a:t>ε</a:t>
            </a:r>
            <a:r>
              <a:rPr lang="el-GR" dirty="0" smtClean="0"/>
              <a:t>νδυναμώνουν τα αστικά συστήματα</a:t>
            </a:r>
            <a:endParaRPr lang="en-GB" dirty="0" smtClean="0"/>
          </a:p>
          <a:p>
            <a:pPr algn="just">
              <a:defRPr/>
            </a:pPr>
            <a:endParaRPr lang="el-GR" dirty="0" smtClean="0">
              <a:latin typeface="+mj-lt"/>
            </a:endParaRPr>
          </a:p>
          <a:p>
            <a:pPr algn="just">
              <a:defRPr/>
            </a:pPr>
            <a:endParaRPr lang="el-GR" sz="1800" b="1" dirty="0" smtClean="0">
              <a:solidFill>
                <a:srgbClr val="0070C4"/>
              </a:solidFill>
              <a:latin typeface="+mj-lt"/>
            </a:endParaRPr>
          </a:p>
        </p:txBody>
      </p:sp>
      <p:sp>
        <p:nvSpPr>
          <p:cNvPr id="6" name="5 - Θέση αριθμού διαφάνειας"/>
          <p:cNvSpPr>
            <a:spLocks noGrp="1"/>
          </p:cNvSpPr>
          <p:nvPr>
            <p:ph type="sldNum" sz="quarter" idx="12"/>
          </p:nvPr>
        </p:nvSpPr>
        <p:spPr/>
        <p:txBody>
          <a:bodyPr/>
          <a:lstStyle/>
          <a:p>
            <a:fld id="{DC2BAEA1-3F07-4EB6-8A7B-67925EE75E3C}" type="slidenum">
              <a:rPr lang="en-US" smtClean="0"/>
              <a:pPr/>
              <a:t>17</a:t>
            </a:fld>
            <a:endParaRPr lang="en-US" dirty="0"/>
          </a:p>
        </p:txBody>
      </p:sp>
    </p:spTree>
    <p:extLst>
      <p:ext uri="{BB962C8B-B14F-4D97-AF65-F5344CB8AC3E}">
        <p14:creationId xmlns:p14="http://schemas.microsoft.com/office/powerpoint/2010/main" val="256981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l"/>
            <a:r>
              <a:rPr lang="el-GR" sz="3600" b="1" dirty="0">
                <a:solidFill>
                  <a:schemeClr val="accent6"/>
                </a:solidFill>
              </a:rPr>
              <a:t>Ε</a:t>
            </a:r>
            <a:r>
              <a:rPr lang="el-GR" sz="3600" b="1" dirty="0" smtClean="0">
                <a:solidFill>
                  <a:schemeClr val="accent6"/>
                </a:solidFill>
              </a:rPr>
              <a:t>υφυής πόλη-Η Αρχιτεκτονική των Τριών Επιπέδων</a:t>
            </a:r>
            <a:endParaRPr lang="en-US" sz="3600" b="1" dirty="0">
              <a:solidFill>
                <a:schemeClr val="accent6"/>
              </a:solidFill>
            </a:endParaRPr>
          </a:p>
        </p:txBody>
      </p:sp>
      <p:pic>
        <p:nvPicPr>
          <p:cNvPr id="5" name="Picture 2" descr="Αποτέλεσμα εικόνας για smart cities"/>
          <p:cNvPicPr>
            <a:picLocks noChangeAspect="1" noChangeArrowheads="1"/>
          </p:cNvPicPr>
          <p:nvPr/>
        </p:nvPicPr>
        <p:blipFill>
          <a:blip r:embed="rId2" cstate="print">
            <a:lum bright="48000" contrast="-67000"/>
          </a:blip>
          <a:srcRect/>
          <a:stretch>
            <a:fillRect/>
          </a:stretch>
        </p:blipFill>
        <p:spPr bwMode="auto">
          <a:xfrm>
            <a:off x="0" y="4876799"/>
            <a:ext cx="2314575" cy="1981201"/>
          </a:xfrm>
          <a:prstGeom prst="rect">
            <a:avLst/>
          </a:prstGeom>
          <a:noFill/>
        </p:spPr>
      </p:pic>
      <p:sp>
        <p:nvSpPr>
          <p:cNvPr id="3" name="2 - Θέση περιεχομένου"/>
          <p:cNvSpPr>
            <a:spLocks noGrp="1"/>
          </p:cNvSpPr>
          <p:nvPr>
            <p:ph idx="1"/>
          </p:nvPr>
        </p:nvSpPr>
        <p:spPr>
          <a:xfrm>
            <a:off x="533400" y="1600200"/>
            <a:ext cx="8229600" cy="4525963"/>
          </a:xfrm>
        </p:spPr>
        <p:txBody>
          <a:bodyPr>
            <a:noAutofit/>
          </a:bodyPr>
          <a:lstStyle/>
          <a:p>
            <a:pPr algn="just">
              <a:buNone/>
            </a:pPr>
            <a:r>
              <a:rPr lang="el-GR" sz="2800" dirty="0" smtClean="0"/>
              <a:t>Για την ανάπτυξη ευφυών πόλεων προϋπόθεση είναι η κατάλληλη ενοποίηση τριών επιπέδων </a:t>
            </a:r>
            <a:r>
              <a:rPr lang="en-US" sz="2800" dirty="0" smtClean="0"/>
              <a:t>(</a:t>
            </a:r>
            <a:r>
              <a:rPr lang="en-US" sz="2800" dirty="0" err="1" smtClean="0"/>
              <a:t>Komninos</a:t>
            </a:r>
            <a:r>
              <a:rPr lang="el-GR" sz="2800" dirty="0" smtClean="0"/>
              <a:t>,</a:t>
            </a:r>
            <a:r>
              <a:rPr lang="en-US" sz="2800" dirty="0" smtClean="0"/>
              <a:t> 2006; 2009):</a:t>
            </a:r>
            <a:endParaRPr lang="el-GR" sz="2800" dirty="0" smtClean="0"/>
          </a:p>
          <a:p>
            <a:pPr algn="just">
              <a:buNone/>
            </a:pPr>
            <a:r>
              <a:rPr lang="el-GR" sz="2800" b="1" dirty="0" smtClean="0"/>
              <a:t>Φυσικός χώρος</a:t>
            </a:r>
            <a:r>
              <a:rPr lang="en-US" sz="2800" dirty="0" smtClean="0"/>
              <a:t>: </a:t>
            </a:r>
            <a:r>
              <a:rPr lang="el-GR" sz="2800" dirty="0"/>
              <a:t>Δ</a:t>
            </a:r>
            <a:r>
              <a:rPr lang="el-GR" sz="2800" dirty="0" smtClean="0"/>
              <a:t>ραστηριότητες έντασης γνώσης των πόλεων όπως τα </a:t>
            </a:r>
            <a:r>
              <a:rPr lang="en-US" sz="2800" dirty="0" smtClean="0"/>
              <a:t>clusters</a:t>
            </a:r>
            <a:r>
              <a:rPr lang="el-GR" sz="2800" dirty="0" smtClean="0"/>
              <a:t> </a:t>
            </a:r>
            <a:r>
              <a:rPr lang="el-GR" sz="2800" b="1" dirty="0" smtClean="0"/>
              <a:t>(Ανθρώπινη Ευφυΐα</a:t>
            </a:r>
            <a:r>
              <a:rPr lang="el-GR" sz="2800" dirty="0" smtClean="0"/>
              <a:t>)</a:t>
            </a:r>
            <a:endParaRPr lang="en-US" sz="2800" dirty="0" smtClean="0"/>
          </a:p>
          <a:p>
            <a:pPr algn="just">
              <a:buNone/>
            </a:pPr>
            <a:r>
              <a:rPr lang="el-GR" sz="2800" b="1" dirty="0" smtClean="0"/>
              <a:t>Θεσμικός χώρος</a:t>
            </a:r>
            <a:r>
              <a:rPr lang="en-US" sz="2800" dirty="0" smtClean="0"/>
              <a:t>:</a:t>
            </a:r>
            <a:r>
              <a:rPr lang="el-GR" sz="2800" dirty="0" smtClean="0"/>
              <a:t> Θεσμοί στους οποίους στηρίζεται η οικονομία της γνώσης όπως η συνεργασία για μάθηση και καινοτομία (</a:t>
            </a:r>
            <a:r>
              <a:rPr lang="el-GR" sz="2800" b="1" dirty="0" smtClean="0"/>
              <a:t>Συλλογική Ευφυΐα</a:t>
            </a:r>
            <a:r>
              <a:rPr lang="el-GR" sz="2800" dirty="0" smtClean="0"/>
              <a:t>)</a:t>
            </a:r>
          </a:p>
          <a:p>
            <a:pPr algn="just">
              <a:buNone/>
            </a:pPr>
            <a:r>
              <a:rPr lang="el-GR" sz="2800" b="1" dirty="0" smtClean="0"/>
              <a:t>Ψηφιακός χώρος</a:t>
            </a:r>
            <a:r>
              <a:rPr lang="en-US" sz="2800" dirty="0" smtClean="0"/>
              <a:t>:</a:t>
            </a:r>
            <a:r>
              <a:rPr lang="el-GR" sz="2800" dirty="0" smtClean="0"/>
              <a:t> Ψηφιακά εργαλεία και εφαρμογές που δημιουργούν εικονικό περιβάλλον διαχείρισης της γνώσης και της πληροφορίας (</a:t>
            </a:r>
            <a:r>
              <a:rPr lang="el-GR" sz="2800" b="1" dirty="0" smtClean="0"/>
              <a:t>Τεχνητή Ευφυΐα)</a:t>
            </a:r>
          </a:p>
        </p:txBody>
      </p:sp>
      <p:sp>
        <p:nvSpPr>
          <p:cNvPr id="4" name="3 - Θέση αριθμού διαφάνειας"/>
          <p:cNvSpPr>
            <a:spLocks noGrp="1"/>
          </p:cNvSpPr>
          <p:nvPr>
            <p:ph type="sldNum" sz="quarter" idx="12"/>
          </p:nvPr>
        </p:nvSpPr>
        <p:spPr/>
        <p:txBody>
          <a:bodyPr/>
          <a:lstStyle/>
          <a:p>
            <a:fld id="{DC2BAEA1-3F07-4EB6-8A7B-67925EE75E3C}"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l"/>
            <a:r>
              <a:rPr lang="el-GR" sz="3600" b="1" dirty="0" smtClean="0">
                <a:solidFill>
                  <a:schemeClr val="accent6"/>
                </a:solidFill>
              </a:rPr>
              <a:t>Βιώσιμη Ευφυής  πόλη</a:t>
            </a:r>
            <a:endParaRPr lang="en-US" sz="3600" b="1" dirty="0"/>
          </a:p>
        </p:txBody>
      </p:sp>
      <p:sp>
        <p:nvSpPr>
          <p:cNvPr id="4" name="3 - Θέση αριθμού διαφάνειας"/>
          <p:cNvSpPr>
            <a:spLocks noGrp="1"/>
          </p:cNvSpPr>
          <p:nvPr>
            <p:ph type="sldNum" sz="quarter" idx="12"/>
          </p:nvPr>
        </p:nvSpPr>
        <p:spPr/>
        <p:txBody>
          <a:bodyPr/>
          <a:lstStyle/>
          <a:p>
            <a:fld id="{DC2BAEA1-3F07-4EB6-8A7B-67925EE75E3C}" type="slidenum">
              <a:rPr lang="en-US" smtClean="0"/>
              <a:pPr/>
              <a:t>19</a:t>
            </a:fld>
            <a:endParaRPr lang="en-US"/>
          </a:p>
        </p:txBody>
      </p:sp>
      <p:pic>
        <p:nvPicPr>
          <p:cNvPr id="5" name="Picture 2"/>
          <p:cNvPicPr>
            <a:picLocks noGrp="1" noChangeAspect="1" noChangeArrowheads="1"/>
          </p:cNvPicPr>
          <p:nvPr>
            <p:ph idx="1"/>
          </p:nvPr>
        </p:nvPicPr>
        <p:blipFill>
          <a:blip r:embed="rId2" cstate="print"/>
          <a:srcRect/>
          <a:stretch>
            <a:fillRect/>
          </a:stretch>
        </p:blipFill>
        <p:spPr bwMode="auto">
          <a:xfrm>
            <a:off x="4443406" y="1206234"/>
            <a:ext cx="4700594" cy="428016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381000" y="1634066"/>
            <a:ext cx="3836895" cy="3623734"/>
          </a:xfrm>
          <a:prstGeom prst="rect">
            <a:avLst/>
          </a:prstGeom>
          <a:noFill/>
          <a:ln w="9525">
            <a:noFill/>
            <a:miter lim="800000"/>
            <a:headEnd/>
            <a:tailEnd/>
          </a:ln>
        </p:spPr>
      </p:pic>
      <p:sp>
        <p:nvSpPr>
          <p:cNvPr id="7" name="6 - Δεξιό βέλος"/>
          <p:cNvSpPr/>
          <p:nvPr/>
        </p:nvSpPr>
        <p:spPr>
          <a:xfrm>
            <a:off x="3886200" y="31242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2" descr="Αποτέλεσμα εικόνας για smart cities"/>
          <p:cNvPicPr>
            <a:picLocks noChangeAspect="1" noChangeArrowheads="1"/>
          </p:cNvPicPr>
          <p:nvPr/>
        </p:nvPicPr>
        <p:blipFill>
          <a:blip r:embed="rId4" cstate="print">
            <a:lum bright="48000" contrast="-67000"/>
          </a:blip>
          <a:srcRect/>
          <a:stretch>
            <a:fillRect/>
          </a:stretch>
        </p:blipFill>
        <p:spPr bwMode="auto">
          <a:xfrm>
            <a:off x="0" y="4876799"/>
            <a:ext cx="2314575" cy="198120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l"/>
            <a:r>
              <a:rPr lang="el-GR" sz="3600" b="1" dirty="0" smtClean="0">
                <a:solidFill>
                  <a:srgbClr val="7030A0"/>
                </a:solidFill>
              </a:rPr>
              <a:t>Βιώσιμη  Ανάπτυξη</a:t>
            </a:r>
            <a:endParaRPr lang="en-US" sz="3600" b="1" dirty="0">
              <a:solidFill>
                <a:srgbClr val="7030A0"/>
              </a:solidFill>
            </a:endParaRPr>
          </a:p>
        </p:txBody>
      </p:sp>
      <p:pic>
        <p:nvPicPr>
          <p:cNvPr id="140290" name="Picture 2" descr="Αποτέλεσμα εικόνας για smart cities"/>
          <p:cNvPicPr>
            <a:picLocks noChangeAspect="1" noChangeArrowheads="1"/>
          </p:cNvPicPr>
          <p:nvPr/>
        </p:nvPicPr>
        <p:blipFill>
          <a:blip r:embed="rId2" cstate="print">
            <a:lum bright="48000" contrast="-67000"/>
          </a:blip>
          <a:srcRect/>
          <a:stretch>
            <a:fillRect/>
          </a:stretch>
        </p:blipFill>
        <p:spPr bwMode="auto">
          <a:xfrm>
            <a:off x="1" y="5096932"/>
            <a:ext cx="2057400" cy="1761068"/>
          </a:xfrm>
          <a:prstGeom prst="rect">
            <a:avLst/>
          </a:prstGeom>
          <a:noFill/>
        </p:spPr>
      </p:pic>
      <p:sp>
        <p:nvSpPr>
          <p:cNvPr id="3" name="2 - Θέση περιεχομένου"/>
          <p:cNvSpPr>
            <a:spLocks noGrp="1"/>
          </p:cNvSpPr>
          <p:nvPr>
            <p:ph idx="1"/>
          </p:nvPr>
        </p:nvSpPr>
        <p:spPr>
          <a:xfrm>
            <a:off x="457200" y="1447800"/>
            <a:ext cx="8229600" cy="4525963"/>
          </a:xfrm>
        </p:spPr>
        <p:txBody>
          <a:bodyPr>
            <a:normAutofit fontScale="92500"/>
          </a:bodyPr>
          <a:lstStyle/>
          <a:p>
            <a:pPr algn="just">
              <a:buNone/>
            </a:pPr>
            <a:endParaRPr lang="el-GR" dirty="0" smtClean="0"/>
          </a:p>
          <a:p>
            <a:pPr algn="just"/>
            <a:r>
              <a:rPr lang="el-GR" sz="2600" dirty="0" smtClean="0"/>
              <a:t>Δεν υπάρχει απλός ορισμός για τον όρο </a:t>
            </a:r>
            <a:r>
              <a:rPr lang="el-GR" sz="2600" b="1" dirty="0" smtClean="0"/>
              <a:t>βιώσιμη ανάπτυξη</a:t>
            </a:r>
            <a:r>
              <a:rPr lang="el-GR" sz="2600" dirty="0" smtClean="0"/>
              <a:t>.</a:t>
            </a:r>
            <a:endParaRPr lang="en-US" sz="2600" dirty="0" smtClean="0"/>
          </a:p>
          <a:p>
            <a:pPr algn="just"/>
            <a:r>
              <a:rPr lang="el-GR" sz="2600" dirty="0" smtClean="0"/>
              <a:t>Αποδίδεται ο όρος σε μία δραστηριότητα που μπορεί να</a:t>
            </a:r>
            <a:r>
              <a:rPr lang="en-US" sz="2600" dirty="0" smtClean="0"/>
              <a:t> </a:t>
            </a:r>
            <a:r>
              <a:rPr lang="el-GR" sz="2600" dirty="0" smtClean="0"/>
              <a:t>οδηγήσει στην ανάπτυξη μίας κοινότητας ή περιοχής, ακόμα</a:t>
            </a:r>
            <a:r>
              <a:rPr lang="en-US" sz="2600" dirty="0" smtClean="0"/>
              <a:t> </a:t>
            </a:r>
            <a:r>
              <a:rPr lang="el-GR" sz="2600" dirty="0" smtClean="0"/>
              <a:t>και αν αυτή η δραστηριότητα έχει περιορισμένη διάρκεια</a:t>
            </a:r>
            <a:r>
              <a:rPr lang="en-US" sz="2600" dirty="0" smtClean="0"/>
              <a:t> </a:t>
            </a:r>
            <a:r>
              <a:rPr lang="el-GR" sz="2600" dirty="0" smtClean="0"/>
              <a:t>ζωής, αρκεί</a:t>
            </a:r>
          </a:p>
          <a:p>
            <a:pPr algn="just">
              <a:buNone/>
            </a:pPr>
            <a:r>
              <a:rPr lang="el-GR" sz="2600" dirty="0" smtClean="0"/>
              <a:t>      - να δώσει το έναυσμα για την δημιουργία νέων δραστηριοτήτων που δεν προϋπήρχαν και που μπορούν να</a:t>
            </a:r>
            <a:r>
              <a:rPr lang="en-US" sz="2600" dirty="0" smtClean="0"/>
              <a:t> </a:t>
            </a:r>
            <a:r>
              <a:rPr lang="el-GR" sz="2600" dirty="0" smtClean="0"/>
              <a:t>προωθήσουν την ανάπτυξή της</a:t>
            </a:r>
            <a:endParaRPr lang="el-GR" sz="2600" dirty="0"/>
          </a:p>
          <a:p>
            <a:pPr algn="just">
              <a:buNone/>
            </a:pPr>
            <a:r>
              <a:rPr lang="el-GR" sz="2600" dirty="0" smtClean="0"/>
              <a:t>      - ταυτόχρονα να</a:t>
            </a:r>
            <a:r>
              <a:rPr lang="en-US" sz="2600" dirty="0" smtClean="0"/>
              <a:t> </a:t>
            </a:r>
            <a:r>
              <a:rPr lang="el-GR" sz="2600" dirty="0" smtClean="0"/>
              <a:t>υλοποιείται χωρίς επιπτώσεις στα</a:t>
            </a:r>
            <a:r>
              <a:rPr lang="en-US" sz="2600" dirty="0" smtClean="0"/>
              <a:t> </a:t>
            </a:r>
            <a:r>
              <a:rPr lang="el-GR" sz="2600" dirty="0" smtClean="0"/>
              <a:t>οικοσυστήματα</a:t>
            </a:r>
            <a:endParaRPr lang="en-US" sz="2600" dirty="0"/>
          </a:p>
        </p:txBody>
      </p:sp>
      <p:sp>
        <p:nvSpPr>
          <p:cNvPr id="5" name="4 - Θέση αριθμού διαφάνειας"/>
          <p:cNvSpPr>
            <a:spLocks noGrp="1"/>
          </p:cNvSpPr>
          <p:nvPr>
            <p:ph type="sldNum" sz="quarter" idx="12"/>
          </p:nvPr>
        </p:nvSpPr>
        <p:spPr/>
        <p:txBody>
          <a:bodyPr/>
          <a:lstStyle/>
          <a:p>
            <a:fld id="{DC2BAEA1-3F07-4EB6-8A7B-67925EE75E3C}"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title"/>
          </p:nvPr>
        </p:nvSpPr>
        <p:spPr bwMode="auto">
          <a:xfrm>
            <a:off x="1905000" y="522972"/>
            <a:ext cx="6781800" cy="646331"/>
          </a:xfrm>
          <a:prstGeom prst="rect">
            <a:avLst/>
          </a:prstGeom>
          <a:noFill/>
          <a:ln w="9525">
            <a:noFill/>
            <a:miter lim="800000"/>
            <a:headEnd/>
            <a:tailEnd/>
          </a:ln>
        </p:spPr>
        <p:txBody>
          <a:bodyPr wrap="square">
            <a:spAutoFit/>
          </a:bodyPr>
          <a:lstStyle/>
          <a:p>
            <a:pPr algn="l">
              <a:defRPr/>
            </a:pPr>
            <a:r>
              <a:rPr lang="el-GR" sz="3600" b="1" dirty="0">
                <a:solidFill>
                  <a:schemeClr val="accent6"/>
                </a:solidFill>
              </a:rPr>
              <a:t>Ε</a:t>
            </a:r>
            <a:r>
              <a:rPr lang="el-GR" sz="3600" b="1" dirty="0" smtClean="0">
                <a:solidFill>
                  <a:schemeClr val="accent6"/>
                </a:solidFill>
              </a:rPr>
              <a:t>υφυείς Πόλεις</a:t>
            </a:r>
            <a:r>
              <a:rPr lang="en-US" sz="3600" b="1" dirty="0" smtClean="0">
                <a:solidFill>
                  <a:schemeClr val="accent6"/>
                </a:solidFill>
              </a:rPr>
              <a:t>: </a:t>
            </a:r>
            <a:r>
              <a:rPr lang="el-GR" sz="3600" b="1" dirty="0" smtClean="0">
                <a:solidFill>
                  <a:schemeClr val="accent6"/>
                </a:solidFill>
              </a:rPr>
              <a:t>Γιατί τώρα</a:t>
            </a:r>
            <a:r>
              <a:rPr lang="en-US" sz="3600" b="1" dirty="0" smtClean="0">
                <a:solidFill>
                  <a:schemeClr val="accent6"/>
                </a:solidFill>
              </a:rPr>
              <a:t>;</a:t>
            </a:r>
            <a:endParaRPr lang="en-US" sz="3600" b="1" dirty="0">
              <a:solidFill>
                <a:schemeClr val="accent6"/>
              </a:solidFill>
            </a:endParaRPr>
          </a:p>
        </p:txBody>
      </p:sp>
      <p:pic>
        <p:nvPicPr>
          <p:cNvPr id="7" name="Picture 2" descr="Αποτέλεσμα εικόνας για smart cities"/>
          <p:cNvPicPr>
            <a:picLocks noChangeAspect="1" noChangeArrowheads="1"/>
          </p:cNvPicPr>
          <p:nvPr/>
        </p:nvPicPr>
        <p:blipFill>
          <a:blip r:embed="rId2" cstate="print">
            <a:lum bright="48000" contrast="-67000"/>
          </a:blip>
          <a:srcRect/>
          <a:stretch>
            <a:fillRect/>
          </a:stretch>
        </p:blipFill>
        <p:spPr bwMode="auto">
          <a:xfrm>
            <a:off x="0" y="4876799"/>
            <a:ext cx="2314575" cy="1981201"/>
          </a:xfrm>
          <a:prstGeom prst="rect">
            <a:avLst/>
          </a:prstGeom>
          <a:noFill/>
        </p:spPr>
      </p:pic>
      <p:sp>
        <p:nvSpPr>
          <p:cNvPr id="5" name="Content Placeholder 2"/>
          <p:cNvSpPr>
            <a:spLocks noGrp="1"/>
          </p:cNvSpPr>
          <p:nvPr>
            <p:ph idx="1"/>
          </p:nvPr>
        </p:nvSpPr>
        <p:spPr>
          <a:xfrm>
            <a:off x="1905000" y="1600200"/>
            <a:ext cx="6553200" cy="4525963"/>
          </a:xfrm>
        </p:spPr>
        <p:txBody>
          <a:bodyPr>
            <a:noAutofit/>
          </a:bodyPr>
          <a:lstStyle/>
          <a:p>
            <a:pPr>
              <a:buFont typeface="+mj-lt"/>
              <a:buAutoNum type="arabicPeriod"/>
              <a:defRPr/>
            </a:pPr>
            <a:r>
              <a:rPr lang="el-GR" sz="2800" b="1" dirty="0" smtClean="0">
                <a:solidFill>
                  <a:schemeClr val="accent3">
                    <a:lumMod val="50000"/>
                  </a:schemeClr>
                </a:solidFill>
                <a:latin typeface="+mj-lt"/>
              </a:rPr>
              <a:t>Ανάγκη να αντιμετωπισθούν περιβαλλοντικά προβλήματα και το φαινόμενο της αστικοποίησης</a:t>
            </a:r>
          </a:p>
          <a:p>
            <a:pPr marL="0" indent="0">
              <a:buNone/>
              <a:defRPr/>
            </a:pPr>
            <a:endParaRPr lang="en-US" sz="2800" b="1" dirty="0" smtClean="0">
              <a:solidFill>
                <a:schemeClr val="accent3">
                  <a:lumMod val="50000"/>
                </a:schemeClr>
              </a:solidFill>
              <a:latin typeface="+mj-lt"/>
            </a:endParaRPr>
          </a:p>
          <a:p>
            <a:pPr>
              <a:buFont typeface="Wingdings 2" pitchFamily="18" charset="2"/>
              <a:buNone/>
              <a:defRPr/>
            </a:pPr>
            <a:r>
              <a:rPr lang="en-US" sz="2800" dirty="0" smtClean="0">
                <a:latin typeface="+mj-lt"/>
              </a:rPr>
              <a:t>--</a:t>
            </a:r>
            <a:r>
              <a:rPr lang="el-GR" sz="2800" dirty="0" smtClean="0">
                <a:latin typeface="+mj-lt"/>
              </a:rPr>
              <a:t> </a:t>
            </a:r>
            <a:r>
              <a:rPr lang="el-GR" sz="2800" b="1" dirty="0" smtClean="0">
                <a:latin typeface="+mj-lt"/>
              </a:rPr>
              <a:t>Υπερθέρμανση του πλανήτη και κλιματική αλλαγή</a:t>
            </a:r>
            <a:endParaRPr lang="en-US" sz="2800" b="1" dirty="0" smtClean="0">
              <a:latin typeface="+mj-lt"/>
            </a:endParaRPr>
          </a:p>
          <a:p>
            <a:pPr>
              <a:buFont typeface="Wingdings 2" pitchFamily="18" charset="2"/>
              <a:buNone/>
              <a:defRPr/>
            </a:pPr>
            <a:r>
              <a:rPr lang="en-US" sz="2800" dirty="0" smtClean="0">
                <a:latin typeface="+mj-lt"/>
              </a:rPr>
              <a:t>--</a:t>
            </a:r>
            <a:r>
              <a:rPr lang="el-GR" sz="2800" dirty="0" smtClean="0">
                <a:latin typeface="+mj-lt"/>
              </a:rPr>
              <a:t> </a:t>
            </a:r>
            <a:r>
              <a:rPr lang="el-GR" sz="2800" b="1" dirty="0" smtClean="0">
                <a:latin typeface="+mj-lt"/>
              </a:rPr>
              <a:t>Αύξηση πληθυσμού</a:t>
            </a:r>
            <a:endParaRPr lang="en-US" sz="2800" b="1" dirty="0" smtClean="0">
              <a:latin typeface="+mj-lt"/>
            </a:endParaRPr>
          </a:p>
          <a:p>
            <a:pPr>
              <a:buFont typeface="Wingdings 2" pitchFamily="18" charset="2"/>
              <a:buNone/>
              <a:defRPr/>
            </a:pPr>
            <a:r>
              <a:rPr lang="en-US" sz="2800" dirty="0" smtClean="0">
                <a:latin typeface="+mj-lt"/>
              </a:rPr>
              <a:t>--</a:t>
            </a:r>
            <a:r>
              <a:rPr lang="el-GR" sz="2800" dirty="0" smtClean="0">
                <a:latin typeface="+mj-lt"/>
              </a:rPr>
              <a:t> </a:t>
            </a:r>
            <a:r>
              <a:rPr lang="el-GR" sz="2800" b="1" dirty="0" smtClean="0">
                <a:latin typeface="+mj-lt"/>
              </a:rPr>
              <a:t>Μείωση επιπτώσεων αστικοποίησης</a:t>
            </a:r>
            <a:endParaRPr lang="en-US" sz="2800" b="1" dirty="0" smtClean="0">
              <a:latin typeface="+mj-lt"/>
            </a:endParaRPr>
          </a:p>
        </p:txBody>
      </p:sp>
      <p:sp>
        <p:nvSpPr>
          <p:cNvPr id="6" name="5 - Θέση αριθμού διαφάνειας"/>
          <p:cNvSpPr>
            <a:spLocks noGrp="1"/>
          </p:cNvSpPr>
          <p:nvPr>
            <p:ph type="sldNum" sz="quarter" idx="12"/>
          </p:nvPr>
        </p:nvSpPr>
        <p:spPr/>
        <p:txBody>
          <a:bodyPr/>
          <a:lstStyle/>
          <a:p>
            <a:fld id="{DC2BAEA1-3F07-4EB6-8A7B-67925EE75E3C}"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title"/>
          </p:nvPr>
        </p:nvSpPr>
        <p:spPr bwMode="auto">
          <a:xfrm>
            <a:off x="457200" y="0"/>
            <a:ext cx="8229600" cy="646331"/>
          </a:xfrm>
          <a:prstGeom prst="rect">
            <a:avLst/>
          </a:prstGeom>
          <a:noFill/>
          <a:ln w="9525">
            <a:noFill/>
            <a:miter lim="800000"/>
            <a:headEnd/>
            <a:tailEnd/>
          </a:ln>
        </p:spPr>
        <p:txBody>
          <a:bodyPr>
            <a:spAutoFit/>
          </a:bodyPr>
          <a:lstStyle/>
          <a:p>
            <a:pPr algn="l">
              <a:defRPr/>
            </a:pPr>
            <a:r>
              <a:rPr lang="el-GR" sz="3600" b="1" dirty="0">
                <a:solidFill>
                  <a:schemeClr val="accent6"/>
                </a:solidFill>
              </a:rPr>
              <a:t>Ε</a:t>
            </a:r>
            <a:r>
              <a:rPr lang="el-GR" sz="3600" b="1" dirty="0" smtClean="0">
                <a:solidFill>
                  <a:schemeClr val="accent6"/>
                </a:solidFill>
              </a:rPr>
              <a:t>υφυείς Πόλεις</a:t>
            </a:r>
            <a:r>
              <a:rPr lang="en-US" sz="3600" b="1" dirty="0" smtClean="0">
                <a:solidFill>
                  <a:schemeClr val="accent6"/>
                </a:solidFill>
              </a:rPr>
              <a:t>: </a:t>
            </a:r>
            <a:r>
              <a:rPr lang="el-GR" sz="3600" b="1" dirty="0" smtClean="0">
                <a:solidFill>
                  <a:schemeClr val="accent6"/>
                </a:solidFill>
              </a:rPr>
              <a:t>Γιατί τώρα</a:t>
            </a:r>
            <a:r>
              <a:rPr lang="en-US" sz="3600" b="1" dirty="0" smtClean="0">
                <a:solidFill>
                  <a:schemeClr val="accent6"/>
                </a:solidFill>
              </a:rPr>
              <a:t>;</a:t>
            </a:r>
            <a:endParaRPr lang="en-US" sz="3600" b="1" dirty="0">
              <a:solidFill>
                <a:schemeClr val="accent6"/>
              </a:solidFill>
            </a:endParaRPr>
          </a:p>
        </p:txBody>
      </p:sp>
      <p:pic>
        <p:nvPicPr>
          <p:cNvPr id="7" name="Picture 2" descr="Αποτέλεσμα εικόνας για smart cities"/>
          <p:cNvPicPr>
            <a:picLocks noChangeAspect="1" noChangeArrowheads="1"/>
          </p:cNvPicPr>
          <p:nvPr/>
        </p:nvPicPr>
        <p:blipFill>
          <a:blip r:embed="rId2" cstate="print">
            <a:lum bright="48000" contrast="-67000"/>
          </a:blip>
          <a:srcRect/>
          <a:stretch>
            <a:fillRect/>
          </a:stretch>
        </p:blipFill>
        <p:spPr bwMode="auto">
          <a:xfrm>
            <a:off x="0" y="4876799"/>
            <a:ext cx="2314575" cy="1981201"/>
          </a:xfrm>
          <a:prstGeom prst="rect">
            <a:avLst/>
          </a:prstGeom>
          <a:noFill/>
        </p:spPr>
      </p:pic>
      <p:sp>
        <p:nvSpPr>
          <p:cNvPr id="5" name="Content Placeholder 2"/>
          <p:cNvSpPr>
            <a:spLocks noGrp="1"/>
          </p:cNvSpPr>
          <p:nvPr>
            <p:ph idx="1"/>
          </p:nvPr>
        </p:nvSpPr>
        <p:spPr>
          <a:xfrm>
            <a:off x="457200" y="838200"/>
            <a:ext cx="8458200" cy="4525963"/>
          </a:xfrm>
        </p:spPr>
        <p:txBody>
          <a:bodyPr>
            <a:noAutofit/>
          </a:bodyPr>
          <a:lstStyle/>
          <a:p>
            <a:pPr algn="just">
              <a:buNone/>
              <a:defRPr/>
            </a:pPr>
            <a:r>
              <a:rPr lang="el-GR" sz="2800" b="1" dirty="0" smtClean="0">
                <a:solidFill>
                  <a:schemeClr val="accent3">
                    <a:lumMod val="50000"/>
                  </a:schemeClr>
                </a:solidFill>
                <a:latin typeface="+mj-lt"/>
              </a:rPr>
              <a:t>2. </a:t>
            </a:r>
            <a:r>
              <a:rPr lang="el-GR" sz="2800" b="1" dirty="0">
                <a:solidFill>
                  <a:schemeClr val="accent3">
                    <a:lumMod val="50000"/>
                  </a:schemeClr>
                </a:solidFill>
                <a:latin typeface="+mj-lt"/>
              </a:rPr>
              <a:t>Δ</a:t>
            </a:r>
            <a:r>
              <a:rPr lang="el-GR" sz="2800" b="1" dirty="0" smtClean="0">
                <a:solidFill>
                  <a:schemeClr val="accent3">
                    <a:lumMod val="50000"/>
                  </a:schemeClr>
                </a:solidFill>
                <a:latin typeface="+mj-lt"/>
              </a:rPr>
              <a:t>ιευκόλυνση  των νέων τάσεων ζωής</a:t>
            </a:r>
            <a:endParaRPr lang="en-US" sz="2800" b="1" dirty="0" smtClean="0">
              <a:solidFill>
                <a:schemeClr val="accent3">
                  <a:lumMod val="50000"/>
                </a:schemeClr>
              </a:solidFill>
              <a:latin typeface="+mj-lt"/>
            </a:endParaRPr>
          </a:p>
          <a:p>
            <a:pPr algn="just">
              <a:buFont typeface="Wingdings 2" pitchFamily="18" charset="2"/>
              <a:buNone/>
              <a:defRPr/>
            </a:pPr>
            <a:r>
              <a:rPr lang="en-US" sz="2800" dirty="0" smtClean="0">
                <a:latin typeface="+mj-lt"/>
              </a:rPr>
              <a:t>--</a:t>
            </a:r>
            <a:r>
              <a:rPr lang="el-GR" sz="2800" dirty="0" smtClean="0">
                <a:latin typeface="+mj-lt"/>
              </a:rPr>
              <a:t> </a:t>
            </a:r>
            <a:r>
              <a:rPr lang="el-GR" sz="2800" b="1" dirty="0" smtClean="0">
                <a:latin typeface="+mj-lt"/>
              </a:rPr>
              <a:t>Χρήση έναντι ιδιοκτησίας </a:t>
            </a:r>
            <a:r>
              <a:rPr lang="el-GR" sz="2800" dirty="0" err="1" smtClean="0">
                <a:latin typeface="+mj-lt"/>
              </a:rPr>
              <a:t>π.χ</a:t>
            </a:r>
            <a:r>
              <a:rPr lang="el-GR" sz="2800" dirty="0" smtClean="0">
                <a:latin typeface="+mj-lt"/>
              </a:rPr>
              <a:t> αύξηση στην κοινή χρήση ή ενοικίαση οχημάτων</a:t>
            </a:r>
            <a:endParaRPr lang="en-US" sz="2800" i="1" dirty="0" smtClean="0">
              <a:solidFill>
                <a:srgbClr val="0070C4"/>
              </a:solidFill>
              <a:latin typeface="+mj-lt"/>
            </a:endParaRPr>
          </a:p>
          <a:p>
            <a:pPr algn="just">
              <a:buFont typeface="Wingdings 2" pitchFamily="18" charset="2"/>
              <a:buNone/>
              <a:defRPr/>
            </a:pPr>
            <a:r>
              <a:rPr lang="en-US" sz="2800" dirty="0" smtClean="0">
                <a:latin typeface="+mj-lt"/>
              </a:rPr>
              <a:t>--</a:t>
            </a:r>
            <a:r>
              <a:rPr lang="el-GR" sz="2800" dirty="0" smtClean="0">
                <a:latin typeface="+mj-lt"/>
              </a:rPr>
              <a:t> Περισσότερες </a:t>
            </a:r>
            <a:r>
              <a:rPr lang="el-GR" sz="2800" b="1" dirty="0" smtClean="0">
                <a:latin typeface="+mj-lt"/>
              </a:rPr>
              <a:t>ευκαιρίες για εργασία/ εκπαίδευση </a:t>
            </a:r>
            <a:r>
              <a:rPr lang="el-GR" sz="2800" dirty="0" err="1" smtClean="0">
                <a:latin typeface="+mj-lt"/>
              </a:rPr>
              <a:t>π.χ</a:t>
            </a:r>
            <a:r>
              <a:rPr lang="el-GR" sz="2800" dirty="0" smtClean="0">
                <a:latin typeface="+mj-lt"/>
              </a:rPr>
              <a:t> το </a:t>
            </a:r>
            <a:r>
              <a:rPr lang="en-US" sz="2800" dirty="0" smtClean="0">
                <a:latin typeface="+mj-lt"/>
              </a:rPr>
              <a:t>Internet </a:t>
            </a:r>
            <a:r>
              <a:rPr lang="el-GR" sz="2800" dirty="0" smtClean="0">
                <a:latin typeface="+mj-lt"/>
              </a:rPr>
              <a:t>κάνει δυνατή την εκπαίδευση από οποιονδήποτε και από οπουδήποτε</a:t>
            </a:r>
            <a:endParaRPr lang="en-US" sz="2800" i="1" dirty="0" smtClean="0">
              <a:solidFill>
                <a:srgbClr val="0070C4"/>
              </a:solidFill>
              <a:latin typeface="+mj-lt"/>
            </a:endParaRPr>
          </a:p>
          <a:p>
            <a:pPr algn="just">
              <a:buFont typeface="Wingdings 2" pitchFamily="18" charset="2"/>
              <a:buNone/>
              <a:defRPr/>
            </a:pPr>
            <a:r>
              <a:rPr lang="en-US" sz="2800" dirty="0" smtClean="0">
                <a:latin typeface="+mj-lt"/>
              </a:rPr>
              <a:t>--</a:t>
            </a:r>
            <a:r>
              <a:rPr lang="el-GR" sz="2800" dirty="0" smtClean="0">
                <a:latin typeface="+mj-lt"/>
              </a:rPr>
              <a:t> </a:t>
            </a:r>
            <a:r>
              <a:rPr lang="el-GR" sz="2800" b="1" dirty="0" smtClean="0">
                <a:latin typeface="+mj-lt"/>
              </a:rPr>
              <a:t>Άρση περιορισμών χρόνου/χώρου:</a:t>
            </a:r>
            <a:r>
              <a:rPr lang="el-GR" sz="2800" dirty="0" smtClean="0">
                <a:latin typeface="+mj-lt"/>
              </a:rPr>
              <a:t> </a:t>
            </a:r>
            <a:r>
              <a:rPr lang="en-US" sz="2800" dirty="0" smtClean="0">
                <a:latin typeface="+mj-lt"/>
              </a:rPr>
              <a:t>video streaming</a:t>
            </a:r>
            <a:r>
              <a:rPr lang="el-GR" sz="2800" dirty="0" smtClean="0">
                <a:latin typeface="+mj-lt"/>
              </a:rPr>
              <a:t> επιτρέπει παρακολούθηση προγραμμάτων ανά πάσα στιγμή, χωρίς την παρουσία του θεατή</a:t>
            </a:r>
            <a:endParaRPr lang="en-US" sz="2800" i="1" dirty="0" smtClean="0">
              <a:solidFill>
                <a:srgbClr val="0070C4"/>
              </a:solidFill>
              <a:latin typeface="+mj-lt"/>
            </a:endParaRPr>
          </a:p>
          <a:p>
            <a:pPr>
              <a:buFont typeface="Wingdings 2" pitchFamily="18" charset="2"/>
              <a:buNone/>
              <a:defRPr/>
            </a:pPr>
            <a:r>
              <a:rPr lang="en-US" sz="2800" dirty="0" smtClean="0">
                <a:latin typeface="+mj-lt"/>
              </a:rPr>
              <a:t>--</a:t>
            </a:r>
            <a:r>
              <a:rPr lang="el-GR" sz="2800" dirty="0" smtClean="0">
                <a:latin typeface="+mj-lt"/>
              </a:rPr>
              <a:t> </a:t>
            </a:r>
            <a:r>
              <a:rPr lang="el-GR" sz="2800" b="1" dirty="0" smtClean="0">
                <a:latin typeface="+mj-lt"/>
              </a:rPr>
              <a:t>Καταναλωτής και δημιουργός ταυτόχρονα:</a:t>
            </a:r>
            <a:r>
              <a:rPr lang="el-GR" sz="2800" dirty="0" smtClean="0">
                <a:latin typeface="+mj-lt"/>
              </a:rPr>
              <a:t> εγκατάσταση </a:t>
            </a:r>
            <a:r>
              <a:rPr lang="el-GR" sz="2800" dirty="0" err="1" smtClean="0">
                <a:latin typeface="+mj-lt"/>
              </a:rPr>
              <a:t>φωτοβολτ</a:t>
            </a:r>
            <a:r>
              <a:rPr lang="el-GR" sz="2800" dirty="0" smtClean="0">
                <a:latin typeface="+mj-lt"/>
              </a:rPr>
              <a:t>. </a:t>
            </a:r>
            <a:r>
              <a:rPr lang="el-GR" sz="2800" dirty="0" err="1" smtClean="0">
                <a:latin typeface="+mj-lt"/>
              </a:rPr>
              <a:t>συστ</a:t>
            </a:r>
            <a:r>
              <a:rPr lang="el-GR" sz="2800" dirty="0" smtClean="0">
                <a:latin typeface="+mj-lt"/>
              </a:rPr>
              <a:t>. επιτρέπει στον πολίτη να παράγει/καταναλώνει ενέργεια την ίδια στιγμή</a:t>
            </a:r>
            <a:endParaRPr lang="en-US" sz="2800" i="1" dirty="0" smtClean="0">
              <a:solidFill>
                <a:srgbClr val="0070C4"/>
              </a:solidFill>
              <a:latin typeface="+mj-lt"/>
            </a:endParaRPr>
          </a:p>
        </p:txBody>
      </p:sp>
      <p:sp>
        <p:nvSpPr>
          <p:cNvPr id="6" name="5 - Θέση αριθμού διαφάνειας"/>
          <p:cNvSpPr>
            <a:spLocks noGrp="1"/>
          </p:cNvSpPr>
          <p:nvPr>
            <p:ph type="sldNum" sz="quarter" idx="12"/>
          </p:nvPr>
        </p:nvSpPr>
        <p:spPr/>
        <p:txBody>
          <a:bodyPr/>
          <a:lstStyle/>
          <a:p>
            <a:fld id="{DC2BAEA1-3F07-4EB6-8A7B-67925EE75E3C}" type="slidenum">
              <a:rPr lang="en-US" smtClean="0"/>
              <a:pPr/>
              <a:t>21</a:t>
            </a:fld>
            <a:endParaRPr lang="en-US"/>
          </a:p>
        </p:txBody>
      </p:sp>
    </p:spTree>
    <p:extLst>
      <p:ext uri="{BB962C8B-B14F-4D97-AF65-F5344CB8AC3E}">
        <p14:creationId xmlns:p14="http://schemas.microsoft.com/office/powerpoint/2010/main" val="18545879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title"/>
          </p:nvPr>
        </p:nvSpPr>
        <p:spPr bwMode="auto">
          <a:xfrm>
            <a:off x="381000" y="115669"/>
            <a:ext cx="8229600" cy="646331"/>
          </a:xfrm>
          <a:prstGeom prst="rect">
            <a:avLst/>
          </a:prstGeom>
          <a:noFill/>
          <a:ln w="9525">
            <a:noFill/>
            <a:miter lim="800000"/>
            <a:headEnd/>
            <a:tailEnd/>
          </a:ln>
        </p:spPr>
        <p:txBody>
          <a:bodyPr>
            <a:spAutoFit/>
          </a:bodyPr>
          <a:lstStyle/>
          <a:p>
            <a:pPr algn="l">
              <a:defRPr/>
            </a:pPr>
            <a:r>
              <a:rPr lang="el-GR" sz="3600" b="1" dirty="0">
                <a:solidFill>
                  <a:schemeClr val="accent6"/>
                </a:solidFill>
              </a:rPr>
              <a:t>Ε</a:t>
            </a:r>
            <a:r>
              <a:rPr lang="el-GR" sz="3600" b="1" dirty="0" smtClean="0">
                <a:solidFill>
                  <a:schemeClr val="accent6"/>
                </a:solidFill>
              </a:rPr>
              <a:t>υφυείς Πόλεις</a:t>
            </a:r>
            <a:r>
              <a:rPr lang="en-US" sz="3600" b="1" dirty="0" smtClean="0">
                <a:solidFill>
                  <a:schemeClr val="accent6"/>
                </a:solidFill>
              </a:rPr>
              <a:t>: </a:t>
            </a:r>
            <a:r>
              <a:rPr lang="el-GR" sz="3600" b="1" dirty="0" smtClean="0">
                <a:solidFill>
                  <a:schemeClr val="accent6"/>
                </a:solidFill>
              </a:rPr>
              <a:t>Γιατί τώρα</a:t>
            </a:r>
            <a:r>
              <a:rPr lang="en-US" sz="3600" b="1" dirty="0" smtClean="0">
                <a:solidFill>
                  <a:schemeClr val="accent6"/>
                </a:solidFill>
              </a:rPr>
              <a:t>;</a:t>
            </a:r>
            <a:endParaRPr lang="en-US" sz="3600" b="1" dirty="0">
              <a:solidFill>
                <a:srgbClr val="551D9F"/>
              </a:solidFill>
            </a:endParaRPr>
          </a:p>
        </p:txBody>
      </p:sp>
      <p:sp>
        <p:nvSpPr>
          <p:cNvPr id="6" name="Content Placeholder 2"/>
          <p:cNvSpPr txBox="1">
            <a:spLocks/>
          </p:cNvSpPr>
          <p:nvPr/>
        </p:nvSpPr>
        <p:spPr>
          <a:xfrm>
            <a:off x="457200" y="990600"/>
            <a:ext cx="8534400" cy="2895600"/>
          </a:xfrm>
          <a:prstGeom prst="rect">
            <a:avLst/>
          </a:prstGeom>
        </p:spPr>
        <p:txBody>
          <a:bodyPr vert="horz" lIns="91440" tIns="45720" rIns="91440" bIns="45720" rtlCol="0">
            <a:noAutofit/>
          </a:bodyPr>
          <a:lstStyle/>
          <a:p>
            <a:pPr marL="342900" marR="0" lvl="0" indent="-342900" defTabSz="914400" rtl="0" eaLnBrk="1" fontAlgn="auto" latinLnBrk="0" hangingPunct="1">
              <a:lnSpc>
                <a:spcPct val="100000"/>
              </a:lnSpc>
              <a:spcBef>
                <a:spcPct val="20000"/>
              </a:spcBef>
              <a:spcAft>
                <a:spcPts val="0"/>
              </a:spcAft>
              <a:buClrTx/>
              <a:buSzTx/>
              <a:buFont typeface="Wingdings 2" pitchFamily="18" charset="2"/>
              <a:buNone/>
              <a:tabLst/>
              <a:defRPr/>
            </a:pPr>
            <a:r>
              <a:rPr lang="el-GR" sz="2800" dirty="0" smtClean="0">
                <a:latin typeface="+mj-lt"/>
              </a:rPr>
              <a:t>●  </a:t>
            </a:r>
            <a:r>
              <a:rPr kumimoji="0" lang="en-US" sz="2800" b="1" i="0" u="none" strike="noStrike" kern="1200" cap="none" spc="0" normalizeH="0" baseline="0" noProof="0" dirty="0" smtClean="0">
                <a:ln>
                  <a:noFill/>
                </a:ln>
                <a:solidFill>
                  <a:schemeClr val="tx1"/>
                </a:solidFill>
                <a:effectLst/>
                <a:uLnTx/>
                <a:uFillTx/>
                <a:latin typeface="+mj-lt"/>
              </a:rPr>
              <a:t>Mature</a:t>
            </a:r>
            <a:r>
              <a:rPr kumimoji="0" lang="el-GR" sz="2800" b="1" i="0" u="none" strike="noStrike" kern="1200" cap="none" spc="0" normalizeH="0" baseline="0" noProof="0" dirty="0" smtClean="0">
                <a:ln>
                  <a:noFill/>
                </a:ln>
                <a:solidFill>
                  <a:schemeClr val="tx1"/>
                </a:solidFill>
                <a:effectLst/>
                <a:uLnTx/>
                <a:uFillTx/>
                <a:latin typeface="+mj-lt"/>
              </a:rPr>
              <a:t> </a:t>
            </a:r>
            <a:r>
              <a:rPr kumimoji="0" lang="en-US" sz="2800" b="1" i="0" u="none" strike="noStrike" kern="1200" cap="none" spc="0" normalizeH="0" baseline="0" noProof="0" dirty="0" smtClean="0">
                <a:ln>
                  <a:noFill/>
                </a:ln>
                <a:solidFill>
                  <a:schemeClr val="tx1"/>
                </a:solidFill>
                <a:effectLst/>
                <a:uLnTx/>
                <a:uFillTx/>
                <a:latin typeface="+mj-lt"/>
              </a:rPr>
              <a:t>phase:</a:t>
            </a:r>
            <a:r>
              <a:rPr kumimoji="0" lang="el-GR" sz="2800" b="1" i="0" u="none" strike="noStrike" kern="1200" cap="none" spc="0" normalizeH="0" baseline="0" noProof="0" dirty="0" smtClean="0">
                <a:ln>
                  <a:noFill/>
                </a:ln>
                <a:solidFill>
                  <a:schemeClr val="tx1"/>
                </a:solidFill>
                <a:effectLst/>
                <a:uLnTx/>
                <a:uFillTx/>
                <a:latin typeface="+mj-lt"/>
              </a:rPr>
              <a:t> </a:t>
            </a:r>
            <a:r>
              <a:rPr lang="el-GR" sz="2800" dirty="0" smtClean="0">
                <a:latin typeface="+mj-lt"/>
              </a:rPr>
              <a:t>Ενισχύει τις υποδομές για διασφάλιση της παροχής υψηλού επιπέδου υπηρεσιών, με κριτήρια την ευκολία και την άνεση του χρήστη</a:t>
            </a:r>
            <a:endParaRPr kumimoji="0" lang="en-US" sz="2800" i="0" u="none" strike="noStrike" kern="1200" cap="none" spc="0" normalizeH="0" baseline="0" noProof="0" dirty="0" smtClean="0">
              <a:ln>
                <a:noFill/>
              </a:ln>
              <a:solidFill>
                <a:schemeClr val="tx1"/>
              </a:solidFill>
              <a:effectLst/>
              <a:uLnTx/>
              <a:uFillTx/>
              <a:latin typeface="+mj-lt"/>
            </a:endParaRPr>
          </a:p>
          <a:p>
            <a:pPr marL="342900" marR="0" lvl="0" indent="-342900"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1" i="0" u="none" strike="noStrike" kern="1200" cap="none" spc="0" normalizeH="0" baseline="0" noProof="0" dirty="0" smtClean="0">
                <a:ln>
                  <a:noFill/>
                </a:ln>
                <a:solidFill>
                  <a:schemeClr val="tx1"/>
                </a:solidFill>
                <a:effectLst/>
                <a:uLnTx/>
                <a:uFillTx/>
                <a:latin typeface="+mj-lt"/>
              </a:rPr>
              <a:t>Transformation phase</a:t>
            </a:r>
            <a:r>
              <a:rPr kumimoji="0" lang="en-US" sz="2800" i="0" u="none" strike="noStrike" kern="1200" cap="none" spc="0" normalizeH="0" baseline="0" noProof="0" dirty="0" smtClean="0">
                <a:ln>
                  <a:noFill/>
                </a:ln>
                <a:solidFill>
                  <a:schemeClr val="tx1"/>
                </a:solidFill>
                <a:effectLst/>
                <a:uLnTx/>
                <a:uFillTx/>
                <a:latin typeface="+mj-lt"/>
              </a:rPr>
              <a:t>:</a:t>
            </a:r>
            <a:r>
              <a:rPr kumimoji="0" lang="el-GR" sz="2800" i="0" u="none" strike="noStrike" kern="1200" cap="none" spc="0" normalizeH="0" baseline="0" noProof="0" dirty="0" smtClean="0">
                <a:ln>
                  <a:noFill/>
                </a:ln>
                <a:solidFill>
                  <a:schemeClr val="tx1"/>
                </a:solidFill>
                <a:effectLst/>
                <a:uLnTx/>
                <a:uFillTx/>
                <a:latin typeface="+mj-lt"/>
              </a:rPr>
              <a:t> Ενσωμάτωση των συστημάτων υποδομής με</a:t>
            </a:r>
            <a:r>
              <a:rPr kumimoji="0" lang="el-GR" sz="2800" i="0" u="none" strike="noStrike" kern="1200" cap="none" spc="0" normalizeH="0" noProof="0" dirty="0" smtClean="0">
                <a:ln>
                  <a:noFill/>
                </a:ln>
                <a:solidFill>
                  <a:schemeClr val="tx1"/>
                </a:solidFill>
                <a:effectLst/>
                <a:uLnTx/>
                <a:uFillTx/>
                <a:latin typeface="+mj-lt"/>
              </a:rPr>
              <a:t> σκοπό την αποφυγή αρνητικών επιπτώσεων στο φυσικό περιβάλλον</a:t>
            </a:r>
            <a:endParaRPr kumimoji="0" lang="en-US" sz="2800" i="0" u="none" strike="noStrike" kern="1200" cap="none" spc="0" normalizeH="0" baseline="0" noProof="0" dirty="0" smtClean="0">
              <a:ln>
                <a:noFill/>
              </a:ln>
              <a:solidFill>
                <a:schemeClr val="tx1"/>
              </a:solidFill>
              <a:effectLst/>
              <a:uLnTx/>
              <a:uFillTx/>
              <a:latin typeface="+mj-lt"/>
            </a:endParaRPr>
          </a:p>
        </p:txBody>
      </p:sp>
      <p:sp>
        <p:nvSpPr>
          <p:cNvPr id="7" name="Content Placeholder 2"/>
          <p:cNvSpPr txBox="1">
            <a:spLocks/>
          </p:cNvSpPr>
          <p:nvPr/>
        </p:nvSpPr>
        <p:spPr bwMode="auto">
          <a:xfrm>
            <a:off x="457200" y="4038600"/>
            <a:ext cx="8229600" cy="990600"/>
          </a:xfrm>
          <a:prstGeom prst="rect">
            <a:avLst/>
          </a:prstGeom>
          <a:noFill/>
          <a:ln w="9525">
            <a:noFill/>
            <a:miter lim="800000"/>
            <a:headEnd/>
            <a:tailEnd/>
          </a:ln>
        </p:spPr>
        <p:txBody>
          <a:bodyPr/>
          <a:lstStyle/>
          <a:p>
            <a:pPr marL="273050" indent="-273050" eaLnBrk="0" hangingPunct="0">
              <a:spcBef>
                <a:spcPct val="20000"/>
              </a:spcBef>
              <a:buClr>
                <a:srgbClr val="0BD0D9"/>
              </a:buClr>
              <a:buSzPct val="95000"/>
              <a:buFont typeface="Wingdings 2" pitchFamily="18" charset="2"/>
              <a:buNone/>
              <a:defRPr/>
            </a:pPr>
            <a:r>
              <a:rPr lang="en-US" sz="2800" dirty="0" smtClean="0">
                <a:solidFill>
                  <a:srgbClr val="002060"/>
                </a:solidFill>
                <a:latin typeface="+mj-lt"/>
              </a:rPr>
              <a:t>--</a:t>
            </a:r>
            <a:r>
              <a:rPr lang="el-GR" sz="2800" dirty="0" smtClean="0">
                <a:solidFill>
                  <a:srgbClr val="002060"/>
                </a:solidFill>
                <a:latin typeface="+mj-lt"/>
              </a:rPr>
              <a:t> </a:t>
            </a:r>
            <a:r>
              <a:rPr lang="el-GR" sz="2800" b="1" dirty="0" smtClean="0">
                <a:solidFill>
                  <a:srgbClr val="002060"/>
                </a:solidFill>
                <a:latin typeface="+mj-lt"/>
              </a:rPr>
              <a:t>Ενδυνάμωση της ανταγωνιστικότητας της πόλης</a:t>
            </a:r>
            <a:r>
              <a:rPr lang="en-US" sz="2800" b="1" dirty="0" smtClean="0">
                <a:solidFill>
                  <a:srgbClr val="002060"/>
                </a:solidFill>
                <a:latin typeface="+mj-lt"/>
              </a:rPr>
              <a:t>: </a:t>
            </a:r>
            <a:r>
              <a:rPr lang="el-GR" sz="2800" b="1" dirty="0" smtClean="0">
                <a:solidFill>
                  <a:srgbClr val="002060"/>
                </a:solidFill>
                <a:latin typeface="+mj-lt"/>
              </a:rPr>
              <a:t>σε επίπεδο υπηρεσιών (εκπαίδευση, υγεία), διαχείρισης απορριμμάτων και υδατικών πόρων, μεταφορών, ασφάλειας</a:t>
            </a:r>
            <a:endParaRPr lang="en-US" sz="2800" dirty="0">
              <a:solidFill>
                <a:srgbClr val="002060"/>
              </a:solidFill>
              <a:latin typeface="+mj-lt"/>
            </a:endParaRPr>
          </a:p>
        </p:txBody>
      </p:sp>
      <p:sp>
        <p:nvSpPr>
          <p:cNvPr id="9" name="8 - Θέση αριθμού διαφάνειας"/>
          <p:cNvSpPr>
            <a:spLocks noGrp="1"/>
          </p:cNvSpPr>
          <p:nvPr>
            <p:ph type="sldNum" sz="quarter" idx="12"/>
          </p:nvPr>
        </p:nvSpPr>
        <p:spPr/>
        <p:txBody>
          <a:bodyPr/>
          <a:lstStyle/>
          <a:p>
            <a:fld id="{DC2BAEA1-3F07-4EB6-8A7B-67925EE75E3C}" type="slidenum">
              <a:rPr lang="en-US" smtClean="0"/>
              <a:pPr/>
              <a:t>22</a:t>
            </a:fld>
            <a:endParaRPr lang="en-US"/>
          </a:p>
        </p:txBody>
      </p:sp>
    </p:spTree>
    <p:extLst>
      <p:ext uri="{BB962C8B-B14F-4D97-AF65-F5344CB8AC3E}">
        <p14:creationId xmlns:p14="http://schemas.microsoft.com/office/powerpoint/2010/main" val="16531222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8229600" cy="1143000"/>
          </a:xfrm>
          <a:solidFill>
            <a:schemeClr val="bg1">
              <a:alpha val="50195"/>
            </a:schemeClr>
          </a:solidFill>
        </p:spPr>
        <p:txBody>
          <a:bodyPr>
            <a:normAutofit/>
          </a:bodyPr>
          <a:lstStyle/>
          <a:p>
            <a:pPr algn="l" eaLnBrk="1" hangingPunct="1"/>
            <a:r>
              <a:rPr lang="el-GR" sz="3600" b="1" dirty="0" smtClean="0">
                <a:solidFill>
                  <a:schemeClr val="accent6"/>
                </a:solidFill>
                <a:latin typeface="+mn-lt"/>
                <a:cs typeface="Helvetica" charset="0"/>
              </a:rPr>
              <a:t>ΕΥΦΥΕΙΣ ΠΟΛΕΙΣ- ΚΥΡΙΕΣ ΕΦΑΡΜΟΓΕΣ</a:t>
            </a:r>
            <a:endParaRPr lang="en-US" sz="3600" b="1" dirty="0" smtClean="0">
              <a:solidFill>
                <a:schemeClr val="accent6"/>
              </a:solidFill>
              <a:latin typeface="+mn-lt"/>
              <a:cs typeface="Helvetica" charset="0"/>
            </a:endParaRPr>
          </a:p>
        </p:txBody>
      </p:sp>
      <p:pic>
        <p:nvPicPr>
          <p:cNvPr id="6" name="Picture 2" descr="Αποτέλεσμα εικόνας για smart cities"/>
          <p:cNvPicPr>
            <a:picLocks noChangeAspect="1" noChangeArrowheads="1"/>
          </p:cNvPicPr>
          <p:nvPr/>
        </p:nvPicPr>
        <p:blipFill>
          <a:blip r:embed="rId2" cstate="print">
            <a:lum bright="48000" contrast="-67000"/>
          </a:blip>
          <a:srcRect/>
          <a:stretch>
            <a:fillRect/>
          </a:stretch>
        </p:blipFill>
        <p:spPr bwMode="auto">
          <a:xfrm>
            <a:off x="0" y="4876799"/>
            <a:ext cx="2314575" cy="1981201"/>
          </a:xfrm>
          <a:prstGeom prst="rect">
            <a:avLst/>
          </a:prstGeom>
          <a:noFill/>
        </p:spPr>
      </p:pic>
      <p:sp>
        <p:nvSpPr>
          <p:cNvPr id="5" name="Content Placeholder 2"/>
          <p:cNvSpPr>
            <a:spLocks noGrp="1"/>
          </p:cNvSpPr>
          <p:nvPr>
            <p:ph idx="1"/>
          </p:nvPr>
        </p:nvSpPr>
        <p:spPr>
          <a:xfrm>
            <a:off x="457200" y="1371600"/>
            <a:ext cx="8229600" cy="4525963"/>
          </a:xfrm>
          <a:solidFill>
            <a:schemeClr val="bg1">
              <a:alpha val="50195"/>
            </a:schemeClr>
          </a:solidFill>
        </p:spPr>
        <p:txBody>
          <a:bodyPr>
            <a:normAutofit/>
          </a:bodyPr>
          <a:lstStyle/>
          <a:p>
            <a:pPr eaLnBrk="1" hangingPunct="1">
              <a:buNone/>
            </a:pPr>
            <a:endParaRPr lang="en-US" sz="2800" dirty="0" smtClean="0">
              <a:latin typeface="Helvetica" charset="0"/>
              <a:cs typeface="Helvetica" charset="0"/>
            </a:endParaRPr>
          </a:p>
          <a:p>
            <a:pPr lvl="1" eaLnBrk="1" hangingPunct="1"/>
            <a:r>
              <a:rPr lang="el-GR" dirty="0" smtClean="0">
                <a:cs typeface="Helvetica" charset="0"/>
              </a:rPr>
              <a:t>Ευφυή συστήματα μεταφορών (ΕΣΜ) – Ι</a:t>
            </a:r>
            <a:r>
              <a:rPr lang="en-GB" dirty="0" err="1" smtClean="0">
                <a:cs typeface="Helvetica" charset="0"/>
              </a:rPr>
              <a:t>ntelligent</a:t>
            </a:r>
            <a:r>
              <a:rPr lang="en-GB" dirty="0" smtClean="0">
                <a:cs typeface="Helvetica" charset="0"/>
              </a:rPr>
              <a:t> Transportation Systems (ITS)</a:t>
            </a:r>
            <a:endParaRPr lang="el-GR" dirty="0" smtClean="0">
              <a:cs typeface="Helvetica" charset="0"/>
            </a:endParaRPr>
          </a:p>
          <a:p>
            <a:pPr lvl="1" eaLnBrk="1" hangingPunct="1">
              <a:buNone/>
            </a:pPr>
            <a:endParaRPr lang="el-GR" dirty="0" smtClean="0">
              <a:cs typeface="Helvetica" charset="0"/>
            </a:endParaRPr>
          </a:p>
          <a:p>
            <a:pPr lvl="1" eaLnBrk="1" hangingPunct="1"/>
            <a:r>
              <a:rPr lang="el-GR" dirty="0" smtClean="0">
                <a:cs typeface="Helvetica" charset="0"/>
              </a:rPr>
              <a:t>Ευφυή κτίρια</a:t>
            </a:r>
            <a:r>
              <a:rPr lang="en-GB" dirty="0" smtClean="0">
                <a:cs typeface="Helvetica" charset="0"/>
              </a:rPr>
              <a:t> (Intelligent Buildings)</a:t>
            </a:r>
            <a:endParaRPr lang="el-GR" dirty="0" smtClean="0">
              <a:cs typeface="Helvetica" charset="0"/>
            </a:endParaRPr>
          </a:p>
          <a:p>
            <a:pPr lvl="1" eaLnBrk="1" hangingPunct="1">
              <a:buNone/>
            </a:pPr>
            <a:endParaRPr lang="el-GR" dirty="0" smtClean="0">
              <a:cs typeface="Helvetica" charset="0"/>
            </a:endParaRPr>
          </a:p>
          <a:p>
            <a:pPr lvl="1" eaLnBrk="1" hangingPunct="1"/>
            <a:r>
              <a:rPr lang="el-GR" dirty="0" smtClean="0">
                <a:cs typeface="Helvetica" charset="0"/>
              </a:rPr>
              <a:t>Ευφυής Ενέργεια</a:t>
            </a:r>
            <a:r>
              <a:rPr lang="en-GB" dirty="0" smtClean="0">
                <a:cs typeface="Helvetica" charset="0"/>
              </a:rPr>
              <a:t> (Intelligent Energy)</a:t>
            </a:r>
            <a:endParaRPr lang="en-US" dirty="0" smtClean="0">
              <a:cs typeface="Helvetica" charset="0"/>
            </a:endParaRPr>
          </a:p>
        </p:txBody>
      </p:sp>
      <p:sp>
        <p:nvSpPr>
          <p:cNvPr id="7" name="6 - Θέση αριθμού διαφάνειας"/>
          <p:cNvSpPr>
            <a:spLocks noGrp="1"/>
          </p:cNvSpPr>
          <p:nvPr>
            <p:ph type="sldNum" sz="quarter" idx="12"/>
          </p:nvPr>
        </p:nvSpPr>
        <p:spPr/>
        <p:txBody>
          <a:bodyPr/>
          <a:lstStyle/>
          <a:p>
            <a:fld id="{DC2BAEA1-3F07-4EB6-8A7B-67925EE75E3C}"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solidFill>
            <a:schemeClr val="bg1">
              <a:alpha val="50195"/>
            </a:schemeClr>
          </a:solidFill>
        </p:spPr>
        <p:txBody>
          <a:bodyPr>
            <a:normAutofit/>
          </a:bodyPr>
          <a:lstStyle/>
          <a:p>
            <a:pPr algn="l" eaLnBrk="1" hangingPunct="1"/>
            <a:r>
              <a:rPr lang="el-GR" sz="3600" b="1" dirty="0" smtClean="0">
                <a:solidFill>
                  <a:schemeClr val="accent6"/>
                </a:solidFill>
                <a:latin typeface="+mn-lt"/>
                <a:cs typeface="Helvetica" charset="0"/>
              </a:rPr>
              <a:t>Ευφυή Συστήματα Μεταφορών (ΕΣΜ)</a:t>
            </a:r>
            <a:endParaRPr lang="en-US" sz="3600" b="1" dirty="0" smtClean="0">
              <a:solidFill>
                <a:schemeClr val="accent6"/>
              </a:solidFill>
              <a:latin typeface="+mn-lt"/>
              <a:cs typeface="Helvetica" charset="0"/>
            </a:endParaRPr>
          </a:p>
        </p:txBody>
      </p:sp>
      <p:sp>
        <p:nvSpPr>
          <p:cNvPr id="5" name="Content Placeholder 2"/>
          <p:cNvSpPr>
            <a:spLocks noGrp="1"/>
          </p:cNvSpPr>
          <p:nvPr>
            <p:ph idx="1"/>
          </p:nvPr>
        </p:nvSpPr>
        <p:spPr>
          <a:solidFill>
            <a:schemeClr val="bg1">
              <a:alpha val="50195"/>
            </a:schemeClr>
          </a:solidFill>
        </p:spPr>
        <p:txBody>
          <a:bodyPr>
            <a:normAutofit/>
          </a:bodyPr>
          <a:lstStyle/>
          <a:p>
            <a:pPr eaLnBrk="1" hangingPunct="1"/>
            <a:r>
              <a:rPr lang="el-GR" sz="2800" dirty="0" smtClean="0">
                <a:cs typeface="Helvetica" charset="0"/>
              </a:rPr>
              <a:t>Διαχείριση</a:t>
            </a:r>
            <a:r>
              <a:rPr lang="en-US" sz="2800" dirty="0" smtClean="0">
                <a:cs typeface="Helvetica" charset="0"/>
              </a:rPr>
              <a:t> </a:t>
            </a:r>
            <a:r>
              <a:rPr lang="el-GR" sz="2800" dirty="0" smtClean="0">
                <a:cs typeface="Helvetica" charset="0"/>
              </a:rPr>
              <a:t>δημόσιων μεταφορών (προγραμματισμός, διοίκηση σε πραγματικό χρόνο --</a:t>
            </a:r>
            <a:r>
              <a:rPr lang="en-US" sz="2800" dirty="0" smtClean="0">
                <a:cs typeface="Helvetica" charset="0"/>
              </a:rPr>
              <a:t>real time management)</a:t>
            </a:r>
          </a:p>
          <a:p>
            <a:pPr eaLnBrk="1" hangingPunct="1"/>
            <a:r>
              <a:rPr lang="el-GR" sz="2800" dirty="0" smtClean="0">
                <a:cs typeface="Helvetica" charset="0"/>
              </a:rPr>
              <a:t>Παροχή πληροφοριών στους πολίτες για λεωφορεία, τραίνα, κυκλοφοριακή κατάσταση</a:t>
            </a:r>
          </a:p>
          <a:p>
            <a:pPr eaLnBrk="1" hangingPunct="1"/>
            <a:r>
              <a:rPr lang="en-US" sz="2800" dirty="0" smtClean="0">
                <a:cs typeface="Helvetica" charset="0"/>
              </a:rPr>
              <a:t>E-ticketing</a:t>
            </a:r>
          </a:p>
          <a:p>
            <a:pPr eaLnBrk="1" hangingPunct="1"/>
            <a:r>
              <a:rPr lang="el-GR" sz="2800" dirty="0" smtClean="0">
                <a:cs typeface="Helvetica" charset="0"/>
              </a:rPr>
              <a:t>Ε-</a:t>
            </a:r>
            <a:r>
              <a:rPr lang="en-US" sz="2800" dirty="0" smtClean="0">
                <a:cs typeface="Helvetica" charset="0"/>
              </a:rPr>
              <a:t>Parking</a:t>
            </a:r>
            <a:r>
              <a:rPr lang="el-GR" sz="2800" dirty="0" smtClean="0">
                <a:cs typeface="Helvetica" charset="0"/>
              </a:rPr>
              <a:t> </a:t>
            </a:r>
            <a:r>
              <a:rPr lang="en-US" sz="2800" dirty="0" smtClean="0">
                <a:cs typeface="Helvetica" charset="0"/>
              </a:rPr>
              <a:t>(automated booking)</a:t>
            </a:r>
          </a:p>
          <a:p>
            <a:pPr eaLnBrk="1" hangingPunct="1"/>
            <a:r>
              <a:rPr lang="el-GR" sz="2800" dirty="0" smtClean="0">
                <a:cs typeface="Helvetica" charset="0"/>
              </a:rPr>
              <a:t>Ηλεκτρικά αυτοκίνητα &amp; ποδήλατα</a:t>
            </a:r>
          </a:p>
          <a:p>
            <a:pPr eaLnBrk="1" hangingPunct="1"/>
            <a:r>
              <a:rPr lang="el-GR" sz="2800" dirty="0" smtClean="0">
                <a:cs typeface="Helvetica" charset="0"/>
              </a:rPr>
              <a:t>Αυτοκίνητα &amp; ποδήλατα δημόσιας χρήσης</a:t>
            </a:r>
            <a:endParaRPr lang="en-US" sz="2800" dirty="0" smtClean="0">
              <a:cs typeface="Helvetica" charset="0"/>
            </a:endParaRPr>
          </a:p>
        </p:txBody>
      </p:sp>
      <p:sp>
        <p:nvSpPr>
          <p:cNvPr id="7" name="6 - Θέση αριθμού διαφάνειας"/>
          <p:cNvSpPr>
            <a:spLocks noGrp="1"/>
          </p:cNvSpPr>
          <p:nvPr>
            <p:ph type="sldNum" sz="quarter" idx="12"/>
          </p:nvPr>
        </p:nvSpPr>
        <p:spPr/>
        <p:txBody>
          <a:bodyPr/>
          <a:lstStyle/>
          <a:p>
            <a:fld id="{DC2BAEA1-3F07-4EB6-8A7B-67925EE75E3C}"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Αποτέλεσμα εικόνας για smart cities"/>
          <p:cNvPicPr>
            <a:picLocks noChangeAspect="1" noChangeArrowheads="1"/>
          </p:cNvPicPr>
          <p:nvPr/>
        </p:nvPicPr>
        <p:blipFill>
          <a:blip r:embed="rId3" cstate="print">
            <a:lum bright="48000" contrast="-67000"/>
          </a:blip>
          <a:srcRect/>
          <a:stretch>
            <a:fillRect/>
          </a:stretch>
        </p:blipFill>
        <p:spPr bwMode="auto">
          <a:xfrm>
            <a:off x="0" y="4876799"/>
            <a:ext cx="2314575" cy="1981201"/>
          </a:xfrm>
          <a:prstGeom prst="rect">
            <a:avLst/>
          </a:prstGeom>
          <a:noFill/>
        </p:spPr>
      </p:pic>
      <p:sp>
        <p:nvSpPr>
          <p:cNvPr id="4" name="Title 1"/>
          <p:cNvSpPr>
            <a:spLocks noGrp="1"/>
          </p:cNvSpPr>
          <p:nvPr>
            <p:ph type="title"/>
          </p:nvPr>
        </p:nvSpPr>
        <p:spPr>
          <a:solidFill>
            <a:schemeClr val="bg1">
              <a:alpha val="50195"/>
            </a:schemeClr>
          </a:solidFill>
        </p:spPr>
        <p:txBody>
          <a:bodyPr>
            <a:normAutofit/>
          </a:bodyPr>
          <a:lstStyle/>
          <a:p>
            <a:pPr algn="l" eaLnBrk="1" hangingPunct="1"/>
            <a:r>
              <a:rPr lang="el-GR" sz="3600" b="1" dirty="0">
                <a:solidFill>
                  <a:schemeClr val="accent6"/>
                </a:solidFill>
                <a:latin typeface="+mn-lt"/>
                <a:cs typeface="Helvetica" charset="0"/>
              </a:rPr>
              <a:t>Ε</a:t>
            </a:r>
            <a:r>
              <a:rPr lang="el-GR" sz="3600" b="1" dirty="0" smtClean="0">
                <a:solidFill>
                  <a:schemeClr val="accent6"/>
                </a:solidFill>
                <a:latin typeface="+mn-lt"/>
                <a:cs typeface="Helvetica" charset="0"/>
              </a:rPr>
              <a:t>υφυή Κτίρια</a:t>
            </a:r>
            <a:endParaRPr lang="en-US" sz="3600" b="1" dirty="0" smtClean="0">
              <a:solidFill>
                <a:schemeClr val="accent6"/>
              </a:solidFill>
              <a:latin typeface="+mn-lt"/>
              <a:cs typeface="Helvetica" charset="0"/>
            </a:endParaRPr>
          </a:p>
        </p:txBody>
      </p:sp>
      <p:sp>
        <p:nvSpPr>
          <p:cNvPr id="5" name="Content Placeholder 2"/>
          <p:cNvSpPr>
            <a:spLocks noGrp="1"/>
          </p:cNvSpPr>
          <p:nvPr>
            <p:ph idx="1"/>
          </p:nvPr>
        </p:nvSpPr>
        <p:spPr>
          <a:solidFill>
            <a:schemeClr val="bg1">
              <a:alpha val="50195"/>
            </a:schemeClr>
          </a:solidFill>
        </p:spPr>
        <p:txBody>
          <a:bodyPr>
            <a:normAutofit/>
          </a:bodyPr>
          <a:lstStyle/>
          <a:p>
            <a:pPr algn="just" eaLnBrk="1" hangingPunct="1"/>
            <a:r>
              <a:rPr lang="el-GR" sz="2400" dirty="0" smtClean="0">
                <a:cs typeface="Helvetica" charset="0"/>
              </a:rPr>
              <a:t>Συστήματα αυτομάτου ελέγχου και </a:t>
            </a:r>
            <a:r>
              <a:rPr lang="el-GR" sz="2400" b="1" dirty="0" smtClean="0">
                <a:cs typeface="Helvetica" charset="0"/>
              </a:rPr>
              <a:t>αισθητήρες</a:t>
            </a:r>
            <a:r>
              <a:rPr lang="el-GR" sz="2400" dirty="0" smtClean="0">
                <a:cs typeface="Helvetica" charset="0"/>
              </a:rPr>
              <a:t> χρησιμοποιούνται  για παρακολούθηση και έλεγχο των κτιρίων.</a:t>
            </a:r>
            <a:endParaRPr lang="en-US" sz="2400" dirty="0" smtClean="0">
              <a:cs typeface="Helvetica" charset="0"/>
            </a:endParaRPr>
          </a:p>
          <a:p>
            <a:pPr eaLnBrk="1" hangingPunct="1"/>
            <a:r>
              <a:rPr lang="el-GR" sz="2400" dirty="0" smtClean="0">
                <a:cs typeface="Helvetica" charset="0"/>
              </a:rPr>
              <a:t>Αύξηση της </a:t>
            </a:r>
            <a:r>
              <a:rPr lang="el-GR" sz="2400" b="1" dirty="0" smtClean="0">
                <a:cs typeface="Helvetica" charset="0"/>
              </a:rPr>
              <a:t>ενεργειακής απόδοσης των κτιρίων</a:t>
            </a:r>
            <a:r>
              <a:rPr lang="el-GR" sz="2400" dirty="0" smtClean="0">
                <a:cs typeface="Helvetica" charset="0"/>
              </a:rPr>
              <a:t>, της άνεσης των χρηστών και της ασφάλειας με έξυπνα </a:t>
            </a:r>
            <a:r>
              <a:rPr lang="en-US" sz="2400" dirty="0" smtClean="0">
                <a:cs typeface="Helvetica" charset="0"/>
              </a:rPr>
              <a:t>:</a:t>
            </a:r>
          </a:p>
          <a:p>
            <a:pPr lvl="2" eaLnBrk="1" hangingPunct="1"/>
            <a:r>
              <a:rPr lang="el-GR" dirty="0" smtClean="0">
                <a:cs typeface="Helvetica" charset="0"/>
              </a:rPr>
              <a:t>Συστήματα θέρμανσης, ψύξης και εξαερισμού</a:t>
            </a:r>
            <a:endParaRPr lang="en-US" dirty="0" smtClean="0">
              <a:cs typeface="Helvetica" charset="0"/>
            </a:endParaRPr>
          </a:p>
          <a:p>
            <a:pPr lvl="2" eaLnBrk="1" hangingPunct="1"/>
            <a:r>
              <a:rPr lang="el-GR" dirty="0" smtClean="0">
                <a:cs typeface="Helvetica" charset="0"/>
              </a:rPr>
              <a:t>Συστήματα φωτισμού</a:t>
            </a:r>
            <a:endParaRPr lang="en-US" dirty="0" smtClean="0">
              <a:cs typeface="Helvetica" charset="0"/>
            </a:endParaRPr>
          </a:p>
          <a:p>
            <a:pPr lvl="2" eaLnBrk="1" hangingPunct="1"/>
            <a:r>
              <a:rPr lang="el-GR" dirty="0" smtClean="0">
                <a:cs typeface="Helvetica" charset="0"/>
              </a:rPr>
              <a:t>Συστήματα ελέγχου παραθύρων και ποιότητας αέρα</a:t>
            </a:r>
            <a:endParaRPr lang="en-US" dirty="0" smtClean="0">
              <a:cs typeface="Helvetica" charset="0"/>
            </a:endParaRPr>
          </a:p>
          <a:p>
            <a:pPr lvl="2" eaLnBrk="1" hangingPunct="1"/>
            <a:r>
              <a:rPr lang="el-GR" dirty="0" smtClean="0">
                <a:cs typeface="Helvetica" charset="0"/>
              </a:rPr>
              <a:t>Συστήματα τερματισμού συσκευών</a:t>
            </a:r>
            <a:endParaRPr lang="en-US" dirty="0" smtClean="0">
              <a:cs typeface="Helvetica" charset="0"/>
            </a:endParaRPr>
          </a:p>
          <a:p>
            <a:pPr lvl="2" eaLnBrk="1" hangingPunct="1"/>
            <a:r>
              <a:rPr lang="el-GR" dirty="0" smtClean="0">
                <a:cs typeface="Helvetica" charset="0"/>
              </a:rPr>
              <a:t>Συστήματα ασφαλείας</a:t>
            </a:r>
            <a:r>
              <a:rPr lang="en-US" dirty="0" smtClean="0">
                <a:cs typeface="Helvetica" charset="0"/>
              </a:rPr>
              <a:t> (security)</a:t>
            </a:r>
            <a:endParaRPr lang="el-GR" dirty="0" smtClean="0">
              <a:cs typeface="Helvetica" charset="0"/>
            </a:endParaRPr>
          </a:p>
          <a:p>
            <a:pPr lvl="2" eaLnBrk="1" hangingPunct="1"/>
            <a:endParaRPr lang="en-US" dirty="0" smtClean="0">
              <a:latin typeface="Helvetica" charset="0"/>
              <a:cs typeface="Helvetica" charset="0"/>
            </a:endParaRPr>
          </a:p>
          <a:p>
            <a:pPr eaLnBrk="1" hangingPunct="1">
              <a:buFont typeface="Arial" charset="0"/>
              <a:buNone/>
            </a:pPr>
            <a:endParaRPr lang="en-US" sz="2000" dirty="0" smtClean="0">
              <a:latin typeface="Helvetica" charset="0"/>
              <a:cs typeface="Helvetica" charset="0"/>
            </a:endParaRPr>
          </a:p>
          <a:p>
            <a:pPr eaLnBrk="1" hangingPunct="1">
              <a:buFont typeface="Arial" charset="0"/>
              <a:buNone/>
            </a:pPr>
            <a:endParaRPr lang="en-US" sz="2000" dirty="0" smtClean="0">
              <a:latin typeface="Helvetica" charset="0"/>
              <a:cs typeface="Helvetica" charset="0"/>
            </a:endParaRPr>
          </a:p>
          <a:p>
            <a:pPr eaLnBrk="1" hangingPunct="1">
              <a:buFont typeface="Arial" charset="0"/>
              <a:buNone/>
            </a:pPr>
            <a:endParaRPr lang="en-US" sz="2000" dirty="0" smtClean="0">
              <a:latin typeface="Helvetica" charset="0"/>
              <a:cs typeface="Helvetica" charset="0"/>
            </a:endParaRPr>
          </a:p>
          <a:p>
            <a:pPr eaLnBrk="1" hangingPunct="1">
              <a:buFont typeface="Arial" charset="0"/>
              <a:buNone/>
            </a:pPr>
            <a:endParaRPr lang="en-US" sz="2000" i="1" dirty="0" smtClean="0">
              <a:latin typeface="Helvetica" charset="0"/>
              <a:cs typeface="Helvetica" charset="0"/>
            </a:endParaRPr>
          </a:p>
          <a:p>
            <a:pPr eaLnBrk="1" hangingPunct="1">
              <a:buFont typeface="Arial" charset="0"/>
              <a:buNone/>
            </a:pPr>
            <a:endParaRPr lang="en-US" sz="2000" i="1" dirty="0" smtClean="0">
              <a:latin typeface="Helvetica" charset="0"/>
              <a:cs typeface="Helvetica" charset="0"/>
            </a:endParaRPr>
          </a:p>
        </p:txBody>
      </p:sp>
      <p:sp>
        <p:nvSpPr>
          <p:cNvPr id="10" name="9 - Θέση αριθμού διαφάνειας"/>
          <p:cNvSpPr>
            <a:spLocks noGrp="1"/>
          </p:cNvSpPr>
          <p:nvPr>
            <p:ph type="sldNum" sz="quarter" idx="12"/>
          </p:nvPr>
        </p:nvSpPr>
        <p:spPr/>
        <p:txBody>
          <a:bodyPr/>
          <a:lstStyle/>
          <a:p>
            <a:fld id="{DC2BAEA1-3F07-4EB6-8A7B-67925EE75E3C}"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l"/>
            <a:r>
              <a:rPr lang="el-GR" sz="2400" b="1" dirty="0" smtClean="0">
                <a:solidFill>
                  <a:schemeClr val="accent6"/>
                </a:solidFill>
                <a:latin typeface="+mn-lt"/>
              </a:rPr>
              <a:t>Έξυπνες πόλεις- Παραδείγματα</a:t>
            </a:r>
            <a:endParaRPr lang="en-US" sz="2400" b="1" dirty="0">
              <a:solidFill>
                <a:schemeClr val="accent6"/>
              </a:solidFill>
              <a:latin typeface="+mn-lt"/>
            </a:endParaRPr>
          </a:p>
        </p:txBody>
      </p:sp>
      <p:pic>
        <p:nvPicPr>
          <p:cNvPr id="5" name="Picture 2" descr="Αποτέλεσμα εικόνας για smart cities"/>
          <p:cNvPicPr>
            <a:picLocks noChangeAspect="1" noChangeArrowheads="1"/>
          </p:cNvPicPr>
          <p:nvPr/>
        </p:nvPicPr>
        <p:blipFill>
          <a:blip r:embed="rId2" cstate="print">
            <a:lum bright="48000" contrast="-67000"/>
          </a:blip>
          <a:srcRect/>
          <a:stretch>
            <a:fillRect/>
          </a:stretch>
        </p:blipFill>
        <p:spPr bwMode="auto">
          <a:xfrm>
            <a:off x="0" y="4876799"/>
            <a:ext cx="2314575" cy="1981201"/>
          </a:xfrm>
          <a:prstGeom prst="rect">
            <a:avLst/>
          </a:prstGeom>
          <a:noFill/>
        </p:spPr>
      </p:pic>
      <p:sp>
        <p:nvSpPr>
          <p:cNvPr id="3" name="2 - Θέση περιεχομένου"/>
          <p:cNvSpPr>
            <a:spLocks noGrp="1"/>
          </p:cNvSpPr>
          <p:nvPr>
            <p:ph idx="1"/>
          </p:nvPr>
        </p:nvSpPr>
        <p:spPr/>
        <p:txBody>
          <a:bodyPr>
            <a:normAutofit fontScale="92500" lnSpcReduction="20000"/>
          </a:bodyPr>
          <a:lstStyle/>
          <a:p>
            <a:r>
              <a:rPr lang="en-US" sz="2600" b="1" dirty="0" smtClean="0"/>
              <a:t>San Francisco</a:t>
            </a:r>
          </a:p>
          <a:p>
            <a:pPr>
              <a:buNone/>
            </a:pPr>
            <a:r>
              <a:rPr lang="en-US" sz="2600" dirty="0" smtClean="0"/>
              <a:t>-</a:t>
            </a:r>
            <a:r>
              <a:rPr lang="el-GR" sz="2600" dirty="0" smtClean="0"/>
              <a:t>Χρησιμοποιούν όλες τις μορφές ενέργειας</a:t>
            </a:r>
          </a:p>
          <a:p>
            <a:pPr>
              <a:buNone/>
            </a:pPr>
            <a:r>
              <a:rPr lang="el-GR" sz="2600" dirty="0" smtClean="0"/>
              <a:t>-Ανακυκλώνουν</a:t>
            </a:r>
          </a:p>
          <a:p>
            <a:pPr>
              <a:buFontTx/>
              <a:buChar char="-"/>
            </a:pPr>
            <a:r>
              <a:rPr lang="el-GR" sz="2600" dirty="0" smtClean="0"/>
              <a:t>Βελτιώνουν κάθε τόσο τα μέσα μεταφοράς</a:t>
            </a:r>
          </a:p>
          <a:p>
            <a:pPr>
              <a:buFontTx/>
              <a:buChar char="-"/>
            </a:pPr>
            <a:r>
              <a:rPr lang="el-GR" sz="2600" dirty="0" smtClean="0"/>
              <a:t>Μεγαλώνουν τα πεζοδρόμια </a:t>
            </a:r>
          </a:p>
          <a:p>
            <a:pPr>
              <a:buFontTx/>
              <a:buChar char="-"/>
            </a:pPr>
            <a:r>
              <a:rPr lang="el-GR" sz="2600" dirty="0" smtClean="0"/>
              <a:t>Δωρεάν εφαρμογές για τους πολίτες που τους ενημερώνουν για το</a:t>
            </a:r>
          </a:p>
          <a:p>
            <a:r>
              <a:rPr lang="el-GR" sz="2600" dirty="0" smtClean="0"/>
              <a:t> πού υπάρχει κίνηση,</a:t>
            </a:r>
          </a:p>
          <a:p>
            <a:r>
              <a:rPr lang="el-GR" sz="2600" dirty="0" smtClean="0"/>
              <a:t> ποια είναι η καλύτερη διαδρομή για συγκεκριμένους προορισμούς, </a:t>
            </a:r>
          </a:p>
          <a:p>
            <a:r>
              <a:rPr lang="el-GR" sz="2600" dirty="0" smtClean="0"/>
              <a:t>ακόμη και το πρόγραμμα των δρομολογίων.</a:t>
            </a:r>
            <a:br>
              <a:rPr lang="el-GR" sz="2600" dirty="0" smtClean="0"/>
            </a:br>
            <a:endParaRPr lang="en-US" sz="2600" b="1" dirty="0" smtClean="0"/>
          </a:p>
          <a:p>
            <a:pPr>
              <a:buNone/>
            </a:pPr>
            <a:endParaRPr lang="en-US" dirty="0"/>
          </a:p>
        </p:txBody>
      </p:sp>
      <p:sp>
        <p:nvSpPr>
          <p:cNvPr id="4" name="3 - Θέση αριθμού διαφάνειας"/>
          <p:cNvSpPr>
            <a:spLocks noGrp="1"/>
          </p:cNvSpPr>
          <p:nvPr>
            <p:ph type="sldNum" sz="quarter" idx="12"/>
          </p:nvPr>
        </p:nvSpPr>
        <p:spPr/>
        <p:txBody>
          <a:bodyPr/>
          <a:lstStyle/>
          <a:p>
            <a:fld id="{DC2BAEA1-3F07-4EB6-8A7B-67925EE75E3C}"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l"/>
            <a:r>
              <a:rPr lang="el-GR" sz="2400" b="1" dirty="0" smtClean="0">
                <a:solidFill>
                  <a:schemeClr val="accent6"/>
                </a:solidFill>
                <a:latin typeface="+mn-lt"/>
              </a:rPr>
              <a:t>Έξυπνες πόλεις- Παραδείγματα</a:t>
            </a:r>
            <a:endParaRPr lang="en-US" sz="2400" dirty="0">
              <a:latin typeface="+mn-lt"/>
            </a:endParaRPr>
          </a:p>
        </p:txBody>
      </p:sp>
      <p:pic>
        <p:nvPicPr>
          <p:cNvPr id="5" name="Picture 2" descr="Αποτέλεσμα εικόνας για smart cities"/>
          <p:cNvPicPr>
            <a:picLocks noChangeAspect="1" noChangeArrowheads="1"/>
          </p:cNvPicPr>
          <p:nvPr/>
        </p:nvPicPr>
        <p:blipFill>
          <a:blip r:embed="rId2" cstate="print">
            <a:lum bright="48000" contrast="-67000"/>
          </a:blip>
          <a:srcRect/>
          <a:stretch>
            <a:fillRect/>
          </a:stretch>
        </p:blipFill>
        <p:spPr bwMode="auto">
          <a:xfrm>
            <a:off x="0" y="4876799"/>
            <a:ext cx="2314575" cy="1981201"/>
          </a:xfrm>
          <a:prstGeom prst="rect">
            <a:avLst/>
          </a:prstGeom>
          <a:noFill/>
        </p:spPr>
      </p:pic>
      <p:sp>
        <p:nvSpPr>
          <p:cNvPr id="3" name="2 - Θέση περιεχομένου"/>
          <p:cNvSpPr>
            <a:spLocks noGrp="1"/>
          </p:cNvSpPr>
          <p:nvPr>
            <p:ph idx="1"/>
          </p:nvPr>
        </p:nvSpPr>
        <p:spPr/>
        <p:txBody>
          <a:bodyPr>
            <a:noAutofit/>
          </a:bodyPr>
          <a:lstStyle/>
          <a:p>
            <a:r>
              <a:rPr lang="el-GR" sz="2400" b="1" dirty="0" smtClean="0"/>
              <a:t> Τόκιο </a:t>
            </a:r>
          </a:p>
          <a:p>
            <a:endParaRPr lang="el-GR" sz="2400" dirty="0" smtClean="0"/>
          </a:p>
          <a:p>
            <a:pPr>
              <a:buNone/>
            </a:pPr>
            <a:r>
              <a:rPr lang="el-GR" sz="2400" dirty="0" smtClean="0"/>
              <a:t>-     Ετοιμάζεται να φυτέψει 1 εκατομμύρια δέντρα, να χρησιμοποιήσει στο μέγιστο την ηλιακή και την αιολική ενέργεια</a:t>
            </a:r>
          </a:p>
          <a:p>
            <a:pPr>
              <a:buFontTx/>
              <a:buChar char="-"/>
            </a:pPr>
            <a:r>
              <a:rPr lang="el-GR" sz="2400" dirty="0" smtClean="0"/>
              <a:t>Όλο και περισσότεροι κάτοικοί του αγοράζουν υβριδικά ηλεκτρικά αυτοκίνητα.</a:t>
            </a:r>
          </a:p>
          <a:p>
            <a:pPr>
              <a:buFontTx/>
              <a:buChar char="-"/>
            </a:pPr>
            <a:r>
              <a:rPr lang="el-GR" sz="2400" dirty="0" smtClean="0"/>
              <a:t> Δίπλα στο Τόκιο χτίζεται ένα οικολογικό χωριό από την </a:t>
            </a:r>
            <a:r>
              <a:rPr lang="el-GR" sz="2400" dirty="0" err="1" smtClean="0"/>
              <a:t>Panasonic</a:t>
            </a:r>
            <a:r>
              <a:rPr lang="el-GR" sz="2400" dirty="0" smtClean="0"/>
              <a:t>, στο οποίο οι κάτοικοι χρησιμοποιούν όλες τις  μεθόδους    εξοικονόμησης ενέργειας</a:t>
            </a:r>
            <a:br>
              <a:rPr lang="el-GR" sz="2400" dirty="0" smtClean="0"/>
            </a:br>
            <a:r>
              <a:rPr lang="el-GR" sz="2400" dirty="0" smtClean="0"/>
              <a:t> </a:t>
            </a:r>
            <a:endParaRPr lang="en-US" sz="2400" dirty="0"/>
          </a:p>
        </p:txBody>
      </p:sp>
      <p:sp>
        <p:nvSpPr>
          <p:cNvPr id="4" name="3 - Θέση αριθμού διαφάνειας"/>
          <p:cNvSpPr>
            <a:spLocks noGrp="1"/>
          </p:cNvSpPr>
          <p:nvPr>
            <p:ph type="sldNum" sz="quarter" idx="12"/>
          </p:nvPr>
        </p:nvSpPr>
        <p:spPr/>
        <p:txBody>
          <a:bodyPr/>
          <a:lstStyle/>
          <a:p>
            <a:fld id="{DC2BAEA1-3F07-4EB6-8A7B-67925EE75E3C}"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solidFill>
            <a:schemeClr val="bg1">
              <a:alpha val="50195"/>
            </a:schemeClr>
          </a:solidFill>
        </p:spPr>
        <p:txBody>
          <a:bodyPr>
            <a:normAutofit/>
          </a:bodyPr>
          <a:lstStyle/>
          <a:p>
            <a:pPr algn="l" eaLnBrk="1" hangingPunct="1"/>
            <a:r>
              <a:rPr lang="en-US" sz="2400" b="1" dirty="0" smtClean="0">
                <a:solidFill>
                  <a:srgbClr val="F79646"/>
                </a:solidFill>
                <a:latin typeface="+mn-lt"/>
                <a:cs typeface="Helvetica" charset="0"/>
              </a:rPr>
              <a:t>Projects</a:t>
            </a:r>
          </a:p>
        </p:txBody>
      </p:sp>
      <p:pic>
        <p:nvPicPr>
          <p:cNvPr id="7" name="Picture 2" descr="Αποτέλεσμα εικόνας για smart cities"/>
          <p:cNvPicPr>
            <a:picLocks noChangeAspect="1" noChangeArrowheads="1"/>
          </p:cNvPicPr>
          <p:nvPr/>
        </p:nvPicPr>
        <p:blipFill>
          <a:blip r:embed="rId2" cstate="print">
            <a:lum bright="48000" contrast="-67000"/>
          </a:blip>
          <a:srcRect/>
          <a:stretch>
            <a:fillRect/>
          </a:stretch>
        </p:blipFill>
        <p:spPr bwMode="auto">
          <a:xfrm>
            <a:off x="0" y="4876799"/>
            <a:ext cx="2314575" cy="1981201"/>
          </a:xfrm>
          <a:prstGeom prst="rect">
            <a:avLst/>
          </a:prstGeom>
          <a:noFill/>
        </p:spPr>
      </p:pic>
      <p:sp>
        <p:nvSpPr>
          <p:cNvPr id="5" name="Content Placeholder 2"/>
          <p:cNvSpPr>
            <a:spLocks noGrp="1"/>
          </p:cNvSpPr>
          <p:nvPr>
            <p:ph idx="1"/>
          </p:nvPr>
        </p:nvSpPr>
        <p:spPr>
          <a:solidFill>
            <a:schemeClr val="bg1">
              <a:alpha val="50195"/>
            </a:schemeClr>
          </a:solidFill>
        </p:spPr>
        <p:txBody>
          <a:bodyPr>
            <a:noAutofit/>
          </a:bodyPr>
          <a:lstStyle/>
          <a:p>
            <a:pPr>
              <a:buNone/>
            </a:pPr>
            <a:r>
              <a:rPr lang="en-US" sz="2400" dirty="0" smtClean="0">
                <a:cs typeface="Helvetica" charset="0"/>
              </a:rPr>
              <a:t>        </a:t>
            </a:r>
            <a:r>
              <a:rPr lang="en-US" sz="2400" b="1" dirty="0" smtClean="0">
                <a:cs typeface="Helvetica" charset="0"/>
              </a:rPr>
              <a:t>MIT Media Lab – City Science:</a:t>
            </a:r>
          </a:p>
          <a:p>
            <a:pPr lvl="1" eaLnBrk="1" hangingPunct="1">
              <a:buNone/>
            </a:pPr>
            <a:r>
              <a:rPr lang="en-US" sz="2400" dirty="0" smtClean="0">
                <a:cs typeface="Helvetica" charset="0"/>
                <a:hlinkClick r:id="rId3"/>
              </a:rPr>
              <a:t> http://cities.media.mit.edu/projects/examples</a:t>
            </a:r>
            <a:r>
              <a:rPr lang="en-US" sz="2400" dirty="0" smtClean="0">
                <a:cs typeface="Helvetica" charset="0"/>
              </a:rPr>
              <a:t> </a:t>
            </a:r>
          </a:p>
          <a:p>
            <a:pPr>
              <a:buNone/>
            </a:pPr>
            <a:r>
              <a:rPr lang="en-US" sz="2400" b="1" dirty="0" smtClean="0">
                <a:cs typeface="Helvetica" charset="0"/>
              </a:rPr>
              <a:t>       </a:t>
            </a:r>
            <a:r>
              <a:rPr lang="el-GR" sz="2400" b="1" dirty="0" smtClean="0">
                <a:cs typeface="Helvetica" charset="0"/>
              </a:rPr>
              <a:t> </a:t>
            </a:r>
            <a:r>
              <a:rPr lang="en-US" sz="2400" b="1" dirty="0" smtClean="0">
                <a:cs typeface="Helvetica" charset="0"/>
              </a:rPr>
              <a:t>IBM smart cities projects:</a:t>
            </a:r>
          </a:p>
          <a:p>
            <a:pPr lvl="1" eaLnBrk="1" hangingPunct="1">
              <a:buNone/>
            </a:pPr>
            <a:r>
              <a:rPr lang="en-US" sz="2400" dirty="0" smtClean="0">
                <a:cs typeface="Helvetica" charset="0"/>
                <a:hlinkClick r:id="rId4"/>
              </a:rPr>
              <a:t>http://www.ibm.com/smarterplanet/us/en/smarter_cities/overview/</a:t>
            </a:r>
            <a:r>
              <a:rPr lang="en-US" sz="2400" dirty="0" smtClean="0">
                <a:cs typeface="Helvetica" charset="0"/>
              </a:rPr>
              <a:t> </a:t>
            </a:r>
          </a:p>
          <a:p>
            <a:pPr lvl="1" eaLnBrk="1" hangingPunct="1">
              <a:buNone/>
            </a:pPr>
            <a:r>
              <a:rPr lang="en-US" sz="2400" b="1" dirty="0" smtClean="0">
                <a:cs typeface="Helvetica" charset="0"/>
              </a:rPr>
              <a:t>AMSTERDAM CITY:</a:t>
            </a:r>
            <a:endParaRPr lang="el-GR" sz="2400" b="1" dirty="0" smtClean="0">
              <a:cs typeface="Helvetica" charset="0"/>
            </a:endParaRPr>
          </a:p>
          <a:p>
            <a:pPr lvl="1">
              <a:buNone/>
            </a:pPr>
            <a:r>
              <a:rPr lang="en-US" sz="2400" dirty="0" smtClean="0">
                <a:cs typeface="Helvetica" charset="0"/>
                <a:hlinkClick r:id="rId5"/>
              </a:rPr>
              <a:t>http://amsterdamsmartcity.com/projects</a:t>
            </a:r>
            <a:r>
              <a:rPr lang="en-US" sz="2400" dirty="0" smtClean="0">
                <a:cs typeface="Helvetica" charset="0"/>
              </a:rPr>
              <a:t> </a:t>
            </a:r>
          </a:p>
          <a:p>
            <a:pPr lvl="1">
              <a:buNone/>
            </a:pPr>
            <a:r>
              <a:rPr lang="en-US" sz="2400" b="1" dirty="0" smtClean="0">
                <a:cs typeface="Helvetica" charset="0"/>
              </a:rPr>
              <a:t>BARCELONA CITY:</a:t>
            </a:r>
            <a:endParaRPr lang="el-GR" sz="2400" b="1" dirty="0" smtClean="0">
              <a:cs typeface="Helvetica" charset="0"/>
            </a:endParaRPr>
          </a:p>
          <a:p>
            <a:pPr lvl="1">
              <a:buNone/>
            </a:pPr>
            <a:r>
              <a:rPr lang="en-US" sz="2400" dirty="0" smtClean="0">
                <a:cs typeface="Helvetica" charset="0"/>
              </a:rPr>
              <a:t>http://smartcity.bcn.cat/en/projects</a:t>
            </a:r>
          </a:p>
          <a:p>
            <a:pPr lvl="1" eaLnBrk="1" hangingPunct="1"/>
            <a:endParaRPr lang="en-US" sz="2400" dirty="0" smtClean="0">
              <a:cs typeface="Helvetica" charset="0"/>
            </a:endParaRPr>
          </a:p>
          <a:p>
            <a:pPr eaLnBrk="1" hangingPunct="1">
              <a:buFont typeface="Arial" charset="0"/>
              <a:buNone/>
            </a:pPr>
            <a:r>
              <a:rPr lang="en-US" sz="2400" dirty="0" smtClean="0">
                <a:cs typeface="Helvetica" charset="0"/>
              </a:rPr>
              <a:t/>
            </a:r>
            <a:br>
              <a:rPr lang="en-US" sz="2400" dirty="0" smtClean="0">
                <a:cs typeface="Helvetica" charset="0"/>
              </a:rPr>
            </a:br>
            <a:endParaRPr lang="en-US" sz="2400" dirty="0" smtClean="0">
              <a:cs typeface="Helvetica" charset="0"/>
            </a:endParaRPr>
          </a:p>
        </p:txBody>
      </p:sp>
      <p:sp>
        <p:nvSpPr>
          <p:cNvPr id="6" name="5 - Θέση αριθμού διαφάνειας"/>
          <p:cNvSpPr>
            <a:spLocks noGrp="1"/>
          </p:cNvSpPr>
          <p:nvPr>
            <p:ph type="sldNum" sz="quarter" idx="12"/>
          </p:nvPr>
        </p:nvSpPr>
        <p:spPr/>
        <p:txBody>
          <a:bodyPr/>
          <a:lstStyle/>
          <a:p>
            <a:fld id="{DC2BAEA1-3F07-4EB6-8A7B-67925EE75E3C}" type="slidenum">
              <a:rPr lang="en-US" smtClean="0"/>
              <a:pPr/>
              <a:t>28</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382000" cy="1143000"/>
          </a:xfrm>
        </p:spPr>
        <p:txBody>
          <a:bodyPr>
            <a:normAutofit fontScale="90000"/>
          </a:bodyPr>
          <a:lstStyle/>
          <a:p>
            <a:pPr algn="l"/>
            <a:r>
              <a:rPr lang="el-GR" sz="3100" dirty="0" smtClean="0"/>
              <a:t/>
            </a:r>
            <a:br>
              <a:rPr lang="el-GR" sz="3100" dirty="0" smtClean="0"/>
            </a:br>
            <a:r>
              <a:rPr lang="el-GR" sz="3100" dirty="0" smtClean="0"/>
              <a:t/>
            </a:r>
            <a:br>
              <a:rPr lang="el-GR" sz="3100" dirty="0" smtClean="0"/>
            </a:br>
            <a:r>
              <a:rPr lang="el-GR" sz="4000" b="1" dirty="0" smtClean="0">
                <a:solidFill>
                  <a:srgbClr val="7030A0"/>
                </a:solidFill>
              </a:rPr>
              <a:t>Βιώσιμη Ανάπτυξη </a:t>
            </a:r>
            <a:r>
              <a:rPr lang="en-US" sz="4000" dirty="0" smtClean="0"/>
              <a:t>-</a:t>
            </a:r>
            <a:r>
              <a:rPr lang="el-GR" sz="4000" dirty="0" smtClean="0"/>
              <a:t>  Ορισμός από την διάσκεψη του Ρίο (1992)</a:t>
            </a:r>
            <a:br>
              <a:rPr lang="el-GR" sz="4000" dirty="0" smtClean="0"/>
            </a:br>
            <a:r>
              <a:rPr lang="el-GR" sz="2700" dirty="0" smtClean="0"/>
              <a:t>                                         </a:t>
            </a:r>
            <a:r>
              <a:rPr lang="el-GR" dirty="0" smtClean="0"/>
              <a:t/>
            </a:r>
            <a:br>
              <a:rPr lang="el-GR" dirty="0" smtClean="0"/>
            </a:br>
            <a:endParaRPr lang="en-US" dirty="0"/>
          </a:p>
        </p:txBody>
      </p:sp>
      <p:pic>
        <p:nvPicPr>
          <p:cNvPr id="4" name="Picture 2" descr="Αποτέλεσμα εικόνας για smart cities"/>
          <p:cNvPicPr>
            <a:picLocks noChangeAspect="1" noChangeArrowheads="1"/>
          </p:cNvPicPr>
          <p:nvPr/>
        </p:nvPicPr>
        <p:blipFill>
          <a:blip r:embed="rId2" cstate="print">
            <a:lum bright="48000" contrast="-67000"/>
          </a:blip>
          <a:srcRect/>
          <a:stretch>
            <a:fillRect/>
          </a:stretch>
        </p:blipFill>
        <p:spPr bwMode="auto">
          <a:xfrm>
            <a:off x="0" y="4876799"/>
            <a:ext cx="2314575" cy="1981201"/>
          </a:xfrm>
          <a:prstGeom prst="rect">
            <a:avLst/>
          </a:prstGeom>
          <a:noFill/>
        </p:spPr>
      </p:pic>
      <p:sp>
        <p:nvSpPr>
          <p:cNvPr id="3" name="2 - Θέση περιεχομένου"/>
          <p:cNvSpPr>
            <a:spLocks noGrp="1"/>
          </p:cNvSpPr>
          <p:nvPr>
            <p:ph idx="1"/>
          </p:nvPr>
        </p:nvSpPr>
        <p:spPr/>
        <p:txBody>
          <a:bodyPr>
            <a:normAutofit/>
          </a:bodyPr>
          <a:lstStyle/>
          <a:p>
            <a:r>
              <a:rPr lang="el-GR" sz="2400" b="1" dirty="0" smtClean="0"/>
              <a:t>Βιώσιμη Ανάπτυξη</a:t>
            </a:r>
            <a:r>
              <a:rPr lang="en-US" sz="2400" dirty="0" smtClean="0"/>
              <a:t>:</a:t>
            </a:r>
            <a:endParaRPr lang="el-GR" sz="2400" dirty="0" smtClean="0"/>
          </a:p>
          <a:p>
            <a:pPr>
              <a:buNone/>
            </a:pPr>
            <a:r>
              <a:rPr lang="el-GR" sz="2400" dirty="0" smtClean="0"/>
              <a:t>     Οι παρούσες γενιές πρέπει να καλύπτουν τις ανάγκες</a:t>
            </a:r>
            <a:r>
              <a:rPr lang="en-US" sz="2400" dirty="0" smtClean="0"/>
              <a:t> </a:t>
            </a:r>
            <a:r>
              <a:rPr lang="el-GR" sz="2400" dirty="0" smtClean="0"/>
              <a:t>τους χωρίς να θέτουν σε κίνδυνο και</a:t>
            </a:r>
            <a:r>
              <a:rPr lang="en-US" sz="2400" dirty="0" smtClean="0"/>
              <a:t> </a:t>
            </a:r>
            <a:r>
              <a:rPr lang="el-GR" sz="2400" dirty="0" smtClean="0"/>
              <a:t>αμφισβήτηση την δυνατότητα των μελλοντικών</a:t>
            </a:r>
            <a:r>
              <a:rPr lang="en-US" sz="2400" dirty="0" smtClean="0"/>
              <a:t> </a:t>
            </a:r>
            <a:r>
              <a:rPr lang="el-GR" sz="2400" dirty="0" smtClean="0"/>
              <a:t>γενεών να καλύπτουν</a:t>
            </a:r>
            <a:r>
              <a:rPr lang="en-US" sz="2400" dirty="0" smtClean="0"/>
              <a:t> </a:t>
            </a:r>
            <a:r>
              <a:rPr lang="el-GR" sz="2400" dirty="0" smtClean="0"/>
              <a:t>τις</a:t>
            </a:r>
            <a:r>
              <a:rPr lang="en-US" sz="2400" dirty="0" smtClean="0"/>
              <a:t> </a:t>
            </a:r>
            <a:r>
              <a:rPr lang="el-GR" sz="2400" dirty="0" smtClean="0"/>
              <a:t>δικές</a:t>
            </a:r>
            <a:r>
              <a:rPr lang="en-US" sz="2400" dirty="0" smtClean="0"/>
              <a:t> </a:t>
            </a:r>
            <a:r>
              <a:rPr lang="el-GR" sz="2400" dirty="0" smtClean="0"/>
              <a:t>τους</a:t>
            </a:r>
            <a:r>
              <a:rPr lang="en-US" sz="2400" dirty="0" smtClean="0"/>
              <a:t> </a:t>
            </a:r>
            <a:r>
              <a:rPr lang="el-GR" sz="2400" dirty="0" smtClean="0"/>
              <a:t>ανάγκες</a:t>
            </a:r>
            <a:endParaRPr lang="en-US" sz="2400" dirty="0" smtClean="0"/>
          </a:p>
          <a:p>
            <a:pPr>
              <a:buNone/>
            </a:pPr>
            <a:r>
              <a:rPr lang="el-GR" dirty="0" smtClean="0"/>
              <a:t/>
            </a:r>
            <a:br>
              <a:rPr lang="el-GR" dirty="0" smtClean="0"/>
            </a:br>
            <a:r>
              <a:rPr lang="el-GR" sz="2400" dirty="0" smtClean="0"/>
              <a:t>Αυτό σημαίνει:</a:t>
            </a:r>
            <a:br>
              <a:rPr lang="el-GR" sz="2400" dirty="0" smtClean="0"/>
            </a:br>
            <a:r>
              <a:rPr lang="en-US" sz="2400" dirty="0" smtClean="0"/>
              <a:t> -</a:t>
            </a:r>
            <a:r>
              <a:rPr lang="el-GR" sz="2400" dirty="0" smtClean="0"/>
              <a:t> Οι μελλοντικές γενεές έχουν δικαιώματα στους φυσικούς πόρους</a:t>
            </a:r>
            <a:br>
              <a:rPr lang="el-GR" sz="2400" dirty="0" smtClean="0"/>
            </a:br>
            <a:r>
              <a:rPr lang="en-US" sz="2400" dirty="0" smtClean="0"/>
              <a:t>-</a:t>
            </a:r>
            <a:r>
              <a:rPr lang="el-GR" sz="2400" dirty="0" smtClean="0"/>
              <a:t> η παρούσα γενεά έχει υποχρέωση να συμπεριλαμβάνει «τις ανάγκες των</a:t>
            </a:r>
            <a:r>
              <a:rPr lang="en-US" sz="2400" dirty="0" smtClean="0"/>
              <a:t> </a:t>
            </a:r>
            <a:r>
              <a:rPr lang="el-GR" sz="2400" dirty="0" smtClean="0"/>
              <a:t>μελλοντικών γενεών» στην λήψη αποφάσεων</a:t>
            </a:r>
            <a:br>
              <a:rPr lang="el-GR" sz="2400" dirty="0" smtClean="0"/>
            </a:br>
            <a:endParaRPr lang="en-US" sz="2400" dirty="0"/>
          </a:p>
        </p:txBody>
      </p:sp>
      <p:sp>
        <p:nvSpPr>
          <p:cNvPr id="5" name="4 - Θέση αριθμού διαφάνειας"/>
          <p:cNvSpPr>
            <a:spLocks noGrp="1"/>
          </p:cNvSpPr>
          <p:nvPr>
            <p:ph type="sldNum" sz="quarter" idx="12"/>
          </p:nvPr>
        </p:nvSpPr>
        <p:spPr/>
        <p:txBody>
          <a:bodyPr/>
          <a:lstStyle/>
          <a:p>
            <a:fld id="{DC2BAEA1-3F07-4EB6-8A7B-67925EE75E3C}"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 y="274638"/>
            <a:ext cx="8915400" cy="1143000"/>
          </a:xfrm>
        </p:spPr>
        <p:txBody>
          <a:bodyPr>
            <a:noAutofit/>
          </a:bodyPr>
          <a:lstStyle/>
          <a:p>
            <a:pPr algn="l"/>
            <a:r>
              <a:rPr lang="el-GR" sz="3600" b="1" dirty="0" smtClean="0">
                <a:solidFill>
                  <a:srgbClr val="7030A0"/>
                </a:solidFill>
              </a:rPr>
              <a:t>Βιώσιμη Ανάπτυξη</a:t>
            </a:r>
            <a:r>
              <a:rPr lang="el-GR" sz="3600" dirty="0" smtClean="0"/>
              <a:t>- Ορισμός</a:t>
            </a:r>
            <a:r>
              <a:rPr lang="en-US" sz="3600" dirty="0" smtClean="0"/>
              <a:t>:</a:t>
            </a:r>
            <a:r>
              <a:rPr lang="el-GR" sz="3600" dirty="0" smtClean="0"/>
              <a:t> Ευρωπαϊκό Συμβούλιο </a:t>
            </a:r>
            <a:r>
              <a:rPr lang="en-US" sz="3600" dirty="0" smtClean="0"/>
              <a:t>(</a:t>
            </a:r>
            <a:r>
              <a:rPr lang="el-GR" sz="3600" dirty="0" err="1" smtClean="0"/>
              <a:t>Goeteborg</a:t>
            </a:r>
            <a:r>
              <a:rPr lang="el-GR" sz="3600" dirty="0" smtClean="0"/>
              <a:t>  2001</a:t>
            </a:r>
            <a:r>
              <a:rPr lang="en-US" sz="3600" dirty="0" smtClean="0"/>
              <a:t>)</a:t>
            </a:r>
            <a:r>
              <a:rPr lang="el-GR" sz="3600" dirty="0" smtClean="0"/>
              <a:t> </a:t>
            </a:r>
            <a:endParaRPr lang="en-US" sz="3600" dirty="0"/>
          </a:p>
        </p:txBody>
      </p:sp>
      <p:pic>
        <p:nvPicPr>
          <p:cNvPr id="5" name="Picture 2" descr="Αποτέλεσμα εικόνας για smart cities"/>
          <p:cNvPicPr>
            <a:picLocks noChangeAspect="1" noChangeArrowheads="1"/>
          </p:cNvPicPr>
          <p:nvPr/>
        </p:nvPicPr>
        <p:blipFill>
          <a:blip r:embed="rId2" cstate="print">
            <a:lum bright="48000" contrast="-67000"/>
          </a:blip>
          <a:srcRect/>
          <a:stretch>
            <a:fillRect/>
          </a:stretch>
        </p:blipFill>
        <p:spPr bwMode="auto">
          <a:xfrm>
            <a:off x="0" y="4876799"/>
            <a:ext cx="2314575" cy="1981201"/>
          </a:xfrm>
          <a:prstGeom prst="rect">
            <a:avLst/>
          </a:prstGeom>
          <a:noFill/>
        </p:spPr>
      </p:pic>
      <p:sp>
        <p:nvSpPr>
          <p:cNvPr id="3" name="2 - Θέση περιεχομένου"/>
          <p:cNvSpPr>
            <a:spLocks noGrp="1"/>
          </p:cNvSpPr>
          <p:nvPr>
            <p:ph idx="1"/>
          </p:nvPr>
        </p:nvSpPr>
        <p:spPr/>
        <p:txBody>
          <a:bodyPr>
            <a:normAutofit/>
          </a:bodyPr>
          <a:lstStyle/>
          <a:p>
            <a:pPr algn="just">
              <a:buNone/>
            </a:pPr>
            <a:r>
              <a:rPr lang="el-GR" sz="2800" dirty="0" smtClean="0"/>
              <a:t>Η Βιώσιμη Ανάπτυξη είναι</a:t>
            </a:r>
          </a:p>
          <a:p>
            <a:pPr algn="just"/>
            <a:r>
              <a:rPr lang="el-GR" sz="2800" dirty="0" smtClean="0"/>
              <a:t>μία συνεχής πορεία αλλαγής και προσαρμογής, όχι μία στατική κατάσταση,</a:t>
            </a:r>
          </a:p>
          <a:p>
            <a:pPr algn="just"/>
            <a:r>
              <a:rPr lang="el-GR" sz="2800" dirty="0" smtClean="0"/>
              <a:t>με στόχο την ικανοποίηση των αναγκών του παρόντος, χωρίς όμως να μειώνεται η δυνατότητα των μελλοντικών γενεών να ικανοποιήσουν και τις δικές τους ανάγκες,</a:t>
            </a:r>
          </a:p>
          <a:p>
            <a:pPr algn="just"/>
            <a:r>
              <a:rPr lang="el-GR" sz="2800" dirty="0" smtClean="0"/>
              <a:t>μέσω της ισόρροπης και ισότιμης επιδίωξης τριών πυλώνων:  </a:t>
            </a:r>
            <a:r>
              <a:rPr lang="el-GR" sz="2800" b="1" dirty="0" smtClean="0"/>
              <a:t>Οικονομία</a:t>
            </a:r>
            <a:r>
              <a:rPr lang="el-GR" sz="2800" dirty="0" smtClean="0"/>
              <a:t> – </a:t>
            </a:r>
            <a:r>
              <a:rPr lang="el-GR" sz="2800" b="1" dirty="0" smtClean="0"/>
              <a:t>Περιβάλλον</a:t>
            </a:r>
            <a:r>
              <a:rPr lang="el-GR" sz="2800" dirty="0" smtClean="0"/>
              <a:t> – </a:t>
            </a:r>
            <a:r>
              <a:rPr lang="el-GR" sz="2800" b="1" dirty="0" smtClean="0"/>
              <a:t>Κοινωνία</a:t>
            </a:r>
            <a:r>
              <a:rPr lang="el-GR" sz="2800" dirty="0" smtClean="0"/>
              <a:t>. </a:t>
            </a:r>
          </a:p>
        </p:txBody>
      </p:sp>
      <p:sp>
        <p:nvSpPr>
          <p:cNvPr id="6" name="5 - Θέση αριθμού διαφάνειας"/>
          <p:cNvSpPr>
            <a:spLocks noGrp="1"/>
          </p:cNvSpPr>
          <p:nvPr>
            <p:ph type="sldNum" sz="quarter" idx="12"/>
          </p:nvPr>
        </p:nvSpPr>
        <p:spPr/>
        <p:txBody>
          <a:bodyPr/>
          <a:lstStyle/>
          <a:p>
            <a:fld id="{DC2BAEA1-3F07-4EB6-8A7B-67925EE75E3C}"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l"/>
            <a:r>
              <a:rPr lang="el-GR" sz="3600" b="1" dirty="0" smtClean="0">
                <a:solidFill>
                  <a:srgbClr val="7030A0"/>
                </a:solidFill>
                <a:latin typeface="+mn-lt"/>
              </a:rPr>
              <a:t>Ισόπλευρο Τρίγωνο της Βιώσιμης Ανάπτυξης</a:t>
            </a:r>
            <a:endParaRPr lang="en-US" sz="3600" b="1" dirty="0">
              <a:solidFill>
                <a:srgbClr val="7030A0"/>
              </a:solidFill>
              <a:latin typeface="+mn-lt"/>
            </a:endParaRPr>
          </a:p>
        </p:txBody>
      </p:sp>
      <p:pic>
        <p:nvPicPr>
          <p:cNvPr id="4" name="Picture 2"/>
          <p:cNvPicPr>
            <a:picLocks noGrp="1" noChangeAspect="1" noChangeArrowheads="1"/>
          </p:cNvPicPr>
          <p:nvPr>
            <p:ph idx="1"/>
          </p:nvPr>
        </p:nvPicPr>
        <p:blipFill>
          <a:blip r:embed="rId2" cstate="print"/>
          <a:srcRect/>
          <a:stretch>
            <a:fillRect/>
          </a:stretch>
        </p:blipFill>
        <p:spPr bwMode="auto">
          <a:xfrm>
            <a:off x="533400" y="1524000"/>
            <a:ext cx="3800475" cy="3352800"/>
          </a:xfrm>
          <a:prstGeom prst="rect">
            <a:avLst/>
          </a:prstGeom>
          <a:noFill/>
          <a:ln w="9525">
            <a:noFill/>
            <a:miter lim="800000"/>
            <a:headEnd/>
            <a:tailEnd/>
          </a:ln>
        </p:spPr>
      </p:pic>
      <p:sp>
        <p:nvSpPr>
          <p:cNvPr id="5" name="4 - Ορθογώνιο"/>
          <p:cNvSpPr/>
          <p:nvPr/>
        </p:nvSpPr>
        <p:spPr>
          <a:xfrm>
            <a:off x="4343400" y="1524000"/>
            <a:ext cx="4419600" cy="3970318"/>
          </a:xfrm>
          <a:prstGeom prst="rect">
            <a:avLst/>
          </a:prstGeom>
        </p:spPr>
        <p:txBody>
          <a:bodyPr wrap="square">
            <a:spAutoFit/>
          </a:bodyPr>
          <a:lstStyle/>
          <a:p>
            <a:r>
              <a:rPr lang="el-GR" sz="2800" dirty="0" smtClean="0"/>
              <a:t>Συμπόρευση: </a:t>
            </a:r>
          </a:p>
          <a:p>
            <a:r>
              <a:rPr lang="el-GR" sz="2800" dirty="0" smtClean="0"/>
              <a:t>της οικονομικής ανάπτυξης, της περιβαλλοντικής προστασίας και της κοινωνικής συνοχής, όπως παραστατικά απεικονίζεται με το  ισόπλευρο τρίγωνο της Βιώσιμης Ανάπτυξης. (</a:t>
            </a:r>
            <a:r>
              <a:rPr lang="en-US" sz="2800" dirty="0" smtClean="0"/>
              <a:t>Triple Bottom Line)</a:t>
            </a:r>
            <a:endParaRPr lang="en-US" sz="2800" dirty="0"/>
          </a:p>
        </p:txBody>
      </p:sp>
      <p:pic>
        <p:nvPicPr>
          <p:cNvPr id="6" name="Picture 2" descr="Αποτέλεσμα εικόνας για smart cities"/>
          <p:cNvPicPr>
            <a:picLocks noChangeAspect="1" noChangeArrowheads="1"/>
          </p:cNvPicPr>
          <p:nvPr/>
        </p:nvPicPr>
        <p:blipFill>
          <a:blip r:embed="rId3" cstate="print">
            <a:lum bright="48000" contrast="-67000"/>
          </a:blip>
          <a:srcRect/>
          <a:stretch>
            <a:fillRect/>
          </a:stretch>
        </p:blipFill>
        <p:spPr bwMode="auto">
          <a:xfrm>
            <a:off x="0" y="4876799"/>
            <a:ext cx="2314575" cy="1981201"/>
          </a:xfrm>
          <a:prstGeom prst="rect">
            <a:avLst/>
          </a:prstGeom>
          <a:noFill/>
        </p:spPr>
      </p:pic>
      <p:sp>
        <p:nvSpPr>
          <p:cNvPr id="7" name="6 - Θέση αριθμού διαφάνειας"/>
          <p:cNvSpPr>
            <a:spLocks noGrp="1"/>
          </p:cNvSpPr>
          <p:nvPr>
            <p:ph type="sldNum" sz="quarter" idx="12"/>
          </p:nvPr>
        </p:nvSpPr>
        <p:spPr>
          <a:xfrm>
            <a:off x="6629400" y="6356350"/>
            <a:ext cx="2133600" cy="365125"/>
          </a:xfrm>
        </p:spPr>
        <p:txBody>
          <a:bodyPr/>
          <a:lstStyle/>
          <a:p>
            <a:fld id="{DC2BAEA1-3F07-4EB6-8A7B-67925EE75E3C}"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143000"/>
          </a:xfrm>
        </p:spPr>
        <p:txBody>
          <a:bodyPr>
            <a:normAutofit/>
          </a:bodyPr>
          <a:lstStyle/>
          <a:p>
            <a:pPr algn="l"/>
            <a:r>
              <a:rPr lang="el-GR" sz="3600" b="1" dirty="0" smtClean="0">
                <a:solidFill>
                  <a:srgbClr val="7030A0"/>
                </a:solidFill>
                <a:latin typeface="+mn-lt"/>
              </a:rPr>
              <a:t>Βιώσιμη Ανάπτυξη-Θεμελιώδεις Αρχές</a:t>
            </a:r>
            <a:endParaRPr lang="en-US" sz="3600" b="1" dirty="0">
              <a:solidFill>
                <a:srgbClr val="7030A0"/>
              </a:solidFill>
              <a:latin typeface="+mn-lt"/>
            </a:endParaRPr>
          </a:p>
        </p:txBody>
      </p:sp>
      <p:pic>
        <p:nvPicPr>
          <p:cNvPr id="5" name="Picture 2" descr="Αποτέλεσμα εικόνας για smart cities"/>
          <p:cNvPicPr>
            <a:picLocks noChangeAspect="1" noChangeArrowheads="1"/>
          </p:cNvPicPr>
          <p:nvPr/>
        </p:nvPicPr>
        <p:blipFill>
          <a:blip r:embed="rId2" cstate="print">
            <a:lum bright="48000" contrast="-67000"/>
          </a:blip>
          <a:srcRect/>
          <a:stretch>
            <a:fillRect/>
          </a:stretch>
        </p:blipFill>
        <p:spPr bwMode="auto">
          <a:xfrm>
            <a:off x="0" y="4876799"/>
            <a:ext cx="2314575" cy="1981201"/>
          </a:xfrm>
          <a:prstGeom prst="rect">
            <a:avLst/>
          </a:prstGeom>
          <a:noFill/>
        </p:spPr>
      </p:pic>
      <p:sp>
        <p:nvSpPr>
          <p:cNvPr id="3" name="2 - Θέση περιεχομένου"/>
          <p:cNvSpPr>
            <a:spLocks noGrp="1"/>
          </p:cNvSpPr>
          <p:nvPr>
            <p:ph idx="1"/>
          </p:nvPr>
        </p:nvSpPr>
        <p:spPr>
          <a:xfrm>
            <a:off x="457200" y="1265237"/>
            <a:ext cx="8229600" cy="4525963"/>
          </a:xfrm>
        </p:spPr>
        <p:txBody>
          <a:bodyPr>
            <a:noAutofit/>
          </a:bodyPr>
          <a:lstStyle/>
          <a:p>
            <a:pPr algn="just"/>
            <a:r>
              <a:rPr lang="el-GR" sz="2800" dirty="0" smtClean="0"/>
              <a:t>Η βιωσιμότητα χρειάζεται αλλαγή νοοτροπίας, ηθικών αξιών, νομοθετικού πλαισίου και επιστημονικής προσέγγισης</a:t>
            </a:r>
          </a:p>
          <a:p>
            <a:pPr algn="just"/>
            <a:r>
              <a:rPr lang="el-GR" sz="2800" dirty="0" smtClean="0"/>
              <a:t>Το γενικό πλαίσιο της βιώσιμης ανάπτυξης  διαμορφώνεται με βάση  12 θεμελιώδεις αρχές (</a:t>
            </a:r>
            <a:r>
              <a:rPr lang="el-GR" sz="2800" dirty="0" err="1" smtClean="0"/>
              <a:t>Δεκλερής</a:t>
            </a:r>
            <a:r>
              <a:rPr lang="el-GR" sz="2800" dirty="0" smtClean="0"/>
              <a:t> 1996, 2000)</a:t>
            </a:r>
            <a:r>
              <a:rPr lang="en-US" sz="2800" dirty="0" smtClean="0"/>
              <a:t>:</a:t>
            </a:r>
          </a:p>
          <a:p>
            <a:pPr marL="457200" lvl="0" indent="-457200" algn="just">
              <a:buFont typeface="+mj-lt"/>
              <a:buAutoNum type="arabicPeriod"/>
            </a:pPr>
            <a:r>
              <a:rPr lang="el-GR" sz="2800" i="1" u="sng" dirty="0" smtClean="0"/>
              <a:t>Αρχή της  Δημόσιας Οικολογικής Τάξης</a:t>
            </a:r>
            <a:r>
              <a:rPr lang="el-GR" sz="2800" i="1" dirty="0" smtClean="0"/>
              <a:t>:</a:t>
            </a:r>
            <a:r>
              <a:rPr lang="el-GR" sz="2800" dirty="0" smtClean="0"/>
              <a:t> Η βιώσιμη ανάπτυξη αποτελεί ευθύνη του κράτους και δεν αφήνεται στη λειτουργία της αγοράς. </a:t>
            </a:r>
            <a:endParaRPr lang="en-US" sz="2800" dirty="0" smtClean="0"/>
          </a:p>
          <a:p>
            <a:pPr marL="457200" lvl="0" indent="-457200" algn="just">
              <a:buFont typeface="+mj-lt"/>
              <a:buAutoNum type="arabicPeriod"/>
            </a:pPr>
            <a:r>
              <a:rPr lang="el-GR" sz="2800" i="1" u="sng" dirty="0" smtClean="0"/>
              <a:t>Αρχή  της  Βιωσιμότητας</a:t>
            </a:r>
            <a:r>
              <a:rPr lang="el-GR" sz="2800" i="1" dirty="0" smtClean="0"/>
              <a:t>:</a:t>
            </a:r>
            <a:r>
              <a:rPr lang="el-GR" sz="2800" dirty="0" smtClean="0"/>
              <a:t> Διατήρηση του φυσικού κεφαλαίου και απαγόρευση κάθε μείωσης ή υποβάθμισης.</a:t>
            </a:r>
            <a:endParaRPr lang="en-US" sz="2800" dirty="0" smtClean="0"/>
          </a:p>
        </p:txBody>
      </p:sp>
      <p:sp>
        <p:nvSpPr>
          <p:cNvPr id="4" name="3 - Θέση αριθμού διαφάνειας"/>
          <p:cNvSpPr>
            <a:spLocks noGrp="1"/>
          </p:cNvSpPr>
          <p:nvPr>
            <p:ph type="sldNum" sz="quarter" idx="12"/>
          </p:nvPr>
        </p:nvSpPr>
        <p:spPr/>
        <p:txBody>
          <a:bodyPr/>
          <a:lstStyle/>
          <a:p>
            <a:fld id="{DC2BAEA1-3F07-4EB6-8A7B-67925EE75E3C}"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38200" y="274638"/>
            <a:ext cx="8229600" cy="1143000"/>
          </a:xfrm>
        </p:spPr>
        <p:txBody>
          <a:bodyPr>
            <a:normAutofit/>
          </a:bodyPr>
          <a:lstStyle/>
          <a:p>
            <a:pPr algn="l"/>
            <a:r>
              <a:rPr lang="el-GR" sz="3600" b="1" dirty="0" smtClean="0">
                <a:solidFill>
                  <a:srgbClr val="7030A0"/>
                </a:solidFill>
                <a:latin typeface="+mn-lt"/>
              </a:rPr>
              <a:t>Βιώσιμη Ανάπτυξη-Θεμελιώδεις Αρχές</a:t>
            </a:r>
            <a:endParaRPr lang="en-US" sz="3600" b="1" dirty="0">
              <a:solidFill>
                <a:srgbClr val="7030A0"/>
              </a:solidFill>
              <a:latin typeface="+mn-lt"/>
            </a:endParaRPr>
          </a:p>
        </p:txBody>
      </p:sp>
      <p:pic>
        <p:nvPicPr>
          <p:cNvPr id="5" name="Picture 2" descr="Αποτέλεσμα εικόνας για smart cities"/>
          <p:cNvPicPr>
            <a:picLocks noChangeAspect="1" noChangeArrowheads="1"/>
          </p:cNvPicPr>
          <p:nvPr/>
        </p:nvPicPr>
        <p:blipFill>
          <a:blip r:embed="rId2" cstate="print">
            <a:lum bright="48000" contrast="-67000"/>
          </a:blip>
          <a:srcRect/>
          <a:stretch>
            <a:fillRect/>
          </a:stretch>
        </p:blipFill>
        <p:spPr bwMode="auto">
          <a:xfrm>
            <a:off x="0" y="4876799"/>
            <a:ext cx="2314575" cy="1981201"/>
          </a:xfrm>
          <a:prstGeom prst="rect">
            <a:avLst/>
          </a:prstGeom>
          <a:noFill/>
        </p:spPr>
      </p:pic>
      <p:sp>
        <p:nvSpPr>
          <p:cNvPr id="3" name="2 - Θέση περιεχομένου"/>
          <p:cNvSpPr>
            <a:spLocks noGrp="1"/>
          </p:cNvSpPr>
          <p:nvPr>
            <p:ph idx="1"/>
          </p:nvPr>
        </p:nvSpPr>
        <p:spPr>
          <a:xfrm>
            <a:off x="838200" y="1600200"/>
            <a:ext cx="8229600" cy="4525963"/>
          </a:xfrm>
        </p:spPr>
        <p:txBody>
          <a:bodyPr>
            <a:noAutofit/>
          </a:bodyPr>
          <a:lstStyle/>
          <a:p>
            <a:pPr marL="0" lvl="0" indent="0">
              <a:buNone/>
            </a:pPr>
            <a:r>
              <a:rPr lang="el-GR" sz="2800" i="1" u="sng" dirty="0" smtClean="0"/>
              <a:t>3.  Αρχή της Φέρουσας Ικανότητας</a:t>
            </a:r>
            <a:r>
              <a:rPr lang="el-GR" sz="2800" i="1" dirty="0" smtClean="0"/>
              <a:t>:</a:t>
            </a:r>
            <a:r>
              <a:rPr lang="el-GR" sz="2800" dirty="0" smtClean="0"/>
              <a:t>  Διατήρηση της σταθερής κατάστασης των οικοσυστημάτων με ανάπτυξη που βρίσκεται κάτω από τα όρια αντοχής τους.</a:t>
            </a:r>
            <a:endParaRPr lang="en-US" sz="2800" dirty="0" smtClean="0"/>
          </a:p>
          <a:p>
            <a:pPr marL="0" lvl="0" indent="0">
              <a:buNone/>
            </a:pPr>
            <a:r>
              <a:rPr lang="el-GR" sz="2800" u="sng" dirty="0" smtClean="0"/>
              <a:t>4.  Αρχή Υποχρεωτικής Αποκατάστασης διαταραχθέντων οικοσυστημάτων</a:t>
            </a:r>
            <a:r>
              <a:rPr lang="el-GR" sz="2800" dirty="0" smtClean="0"/>
              <a:t>: Αποκατάσταση </a:t>
            </a:r>
            <a:r>
              <a:rPr lang="el-GR" sz="2800" dirty="0" err="1" smtClean="0"/>
              <a:t>απωλεσθέντος</a:t>
            </a:r>
            <a:r>
              <a:rPr lang="el-GR" sz="2800" dirty="0" smtClean="0"/>
              <a:t> φυσικού κεφαλαίου.</a:t>
            </a:r>
            <a:endParaRPr lang="en-US" sz="2800" dirty="0" smtClean="0"/>
          </a:p>
        </p:txBody>
      </p:sp>
      <p:sp>
        <p:nvSpPr>
          <p:cNvPr id="4" name="3 - Θέση αριθμού διαφάνειας"/>
          <p:cNvSpPr>
            <a:spLocks noGrp="1"/>
          </p:cNvSpPr>
          <p:nvPr>
            <p:ph type="sldNum" sz="quarter" idx="12"/>
          </p:nvPr>
        </p:nvSpPr>
        <p:spPr/>
        <p:txBody>
          <a:bodyPr/>
          <a:lstStyle/>
          <a:p>
            <a:fld id="{DC2BAEA1-3F07-4EB6-8A7B-67925EE75E3C}" type="slidenum">
              <a:rPr lang="en-US" smtClean="0"/>
              <a:pPr/>
              <a:t>7</a:t>
            </a:fld>
            <a:endParaRPr lang="en-US"/>
          </a:p>
        </p:txBody>
      </p:sp>
    </p:spTree>
    <p:extLst>
      <p:ext uri="{BB962C8B-B14F-4D97-AF65-F5344CB8AC3E}">
        <p14:creationId xmlns:p14="http://schemas.microsoft.com/office/powerpoint/2010/main" val="3943988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l"/>
            <a:r>
              <a:rPr lang="el-GR" sz="3600" b="1" dirty="0" smtClean="0">
                <a:solidFill>
                  <a:srgbClr val="7030A0"/>
                </a:solidFill>
                <a:latin typeface="+mn-lt"/>
              </a:rPr>
              <a:t>Βιώσιμη Ανάπτυξη-Θεμελιώδεις Αρχές</a:t>
            </a:r>
            <a:endParaRPr lang="en-US" sz="3600" dirty="0">
              <a:latin typeface="+mn-lt"/>
            </a:endParaRPr>
          </a:p>
        </p:txBody>
      </p:sp>
      <p:pic>
        <p:nvPicPr>
          <p:cNvPr id="5" name="Picture 2" descr="Αποτέλεσμα εικόνας για smart cities"/>
          <p:cNvPicPr>
            <a:picLocks noChangeAspect="1" noChangeArrowheads="1"/>
          </p:cNvPicPr>
          <p:nvPr/>
        </p:nvPicPr>
        <p:blipFill>
          <a:blip r:embed="rId2" cstate="print">
            <a:lum bright="48000" contrast="-67000"/>
          </a:blip>
          <a:srcRect/>
          <a:stretch>
            <a:fillRect/>
          </a:stretch>
        </p:blipFill>
        <p:spPr bwMode="auto">
          <a:xfrm>
            <a:off x="0" y="4876799"/>
            <a:ext cx="2314575" cy="1981201"/>
          </a:xfrm>
          <a:prstGeom prst="rect">
            <a:avLst/>
          </a:prstGeom>
          <a:noFill/>
        </p:spPr>
      </p:pic>
      <p:sp>
        <p:nvSpPr>
          <p:cNvPr id="3" name="2 - Θέση περιεχομένου"/>
          <p:cNvSpPr>
            <a:spLocks noGrp="1"/>
          </p:cNvSpPr>
          <p:nvPr>
            <p:ph idx="1"/>
          </p:nvPr>
        </p:nvSpPr>
        <p:spPr>
          <a:xfrm>
            <a:off x="533400" y="1600200"/>
            <a:ext cx="8229600" cy="4525963"/>
          </a:xfrm>
        </p:spPr>
        <p:txBody>
          <a:bodyPr>
            <a:normAutofit/>
          </a:bodyPr>
          <a:lstStyle/>
          <a:p>
            <a:pPr algn="just">
              <a:buNone/>
            </a:pPr>
            <a:r>
              <a:rPr lang="el-GR" sz="2800" i="1" dirty="0" smtClean="0"/>
              <a:t>5. </a:t>
            </a:r>
            <a:r>
              <a:rPr lang="el-GR" sz="2800" i="1" u="sng" dirty="0" smtClean="0"/>
              <a:t>Αρχή της Βιοποικιλότητας</a:t>
            </a:r>
            <a:r>
              <a:rPr lang="el-GR" sz="2800" i="1" dirty="0" smtClean="0"/>
              <a:t>:</a:t>
            </a:r>
            <a:r>
              <a:rPr lang="el-GR" sz="2800" dirty="0" smtClean="0"/>
              <a:t> Διατήρηση της βιοποικιλότητας, που θεωρείται κριτήριο και παράγων ευρωστίας των οικοσυστημάτων.</a:t>
            </a:r>
            <a:endParaRPr lang="el-GR" sz="2800" i="1" dirty="0" smtClean="0"/>
          </a:p>
          <a:p>
            <a:pPr lvl="0" algn="just">
              <a:buNone/>
            </a:pPr>
            <a:r>
              <a:rPr lang="en-US" sz="2800" i="1" dirty="0" smtClean="0"/>
              <a:t>6. </a:t>
            </a:r>
            <a:r>
              <a:rPr lang="el-GR" sz="2800" i="1" u="sng" dirty="0" smtClean="0"/>
              <a:t>Αρχή της κοινής φυσικής κληρονομιάς</a:t>
            </a:r>
            <a:r>
              <a:rPr lang="el-GR" sz="2800" i="1" dirty="0" smtClean="0"/>
              <a:t>: </a:t>
            </a:r>
            <a:r>
              <a:rPr lang="el-GR" sz="2800" dirty="0" smtClean="0"/>
              <a:t>Τα κοινά φυσικά αγαθά δεν επιτρέπεται να τα ιδιοποιηθούν και δεν επιτρέπεται να περιορισθεί ή να καταργηθεί η κοινή τους χρήση.</a:t>
            </a:r>
            <a:endParaRPr lang="en-US" sz="2800" dirty="0" smtClean="0"/>
          </a:p>
          <a:p>
            <a:pPr marL="457200" lvl="0" indent="-457200" algn="just">
              <a:buNone/>
            </a:pPr>
            <a:endParaRPr lang="en-US" sz="2800" dirty="0" smtClean="0"/>
          </a:p>
        </p:txBody>
      </p:sp>
      <p:sp>
        <p:nvSpPr>
          <p:cNvPr id="4" name="3 - Θέση αριθμού διαφάνειας"/>
          <p:cNvSpPr>
            <a:spLocks noGrp="1"/>
          </p:cNvSpPr>
          <p:nvPr>
            <p:ph type="sldNum" sz="quarter" idx="12"/>
          </p:nvPr>
        </p:nvSpPr>
        <p:spPr/>
        <p:txBody>
          <a:bodyPr/>
          <a:lstStyle/>
          <a:p>
            <a:fld id="{DC2BAEA1-3F07-4EB6-8A7B-67925EE75E3C}"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l"/>
            <a:r>
              <a:rPr lang="el-GR" sz="3600" b="1" dirty="0" smtClean="0">
                <a:solidFill>
                  <a:srgbClr val="7030A0"/>
                </a:solidFill>
                <a:latin typeface="+mn-lt"/>
              </a:rPr>
              <a:t>Βιώσιμη Ανάπτυξη-Θεμελιώδεις Αρχές</a:t>
            </a:r>
            <a:endParaRPr lang="en-US" sz="3600" dirty="0">
              <a:latin typeface="+mn-lt"/>
            </a:endParaRPr>
          </a:p>
        </p:txBody>
      </p:sp>
      <p:pic>
        <p:nvPicPr>
          <p:cNvPr id="5" name="Picture 2" descr="Αποτέλεσμα εικόνας για smart cities"/>
          <p:cNvPicPr>
            <a:picLocks noChangeAspect="1" noChangeArrowheads="1"/>
          </p:cNvPicPr>
          <p:nvPr/>
        </p:nvPicPr>
        <p:blipFill>
          <a:blip r:embed="rId2" cstate="print">
            <a:lum bright="48000" contrast="-67000"/>
          </a:blip>
          <a:srcRect/>
          <a:stretch>
            <a:fillRect/>
          </a:stretch>
        </p:blipFill>
        <p:spPr bwMode="auto">
          <a:xfrm>
            <a:off x="0" y="4876799"/>
            <a:ext cx="2314575" cy="1981201"/>
          </a:xfrm>
          <a:prstGeom prst="rect">
            <a:avLst/>
          </a:prstGeom>
          <a:noFill/>
        </p:spPr>
      </p:pic>
      <p:sp>
        <p:nvSpPr>
          <p:cNvPr id="3" name="2 - Θέση περιεχομένου"/>
          <p:cNvSpPr>
            <a:spLocks noGrp="1"/>
          </p:cNvSpPr>
          <p:nvPr>
            <p:ph idx="1"/>
          </p:nvPr>
        </p:nvSpPr>
        <p:spPr/>
        <p:txBody>
          <a:bodyPr>
            <a:noAutofit/>
          </a:bodyPr>
          <a:lstStyle/>
          <a:p>
            <a:pPr>
              <a:buNone/>
            </a:pPr>
            <a:r>
              <a:rPr lang="en-US" sz="2800" i="1" dirty="0" smtClean="0"/>
              <a:t>7.</a:t>
            </a:r>
            <a:r>
              <a:rPr lang="el-GR" sz="2800" i="1" dirty="0" smtClean="0"/>
              <a:t>  </a:t>
            </a:r>
            <a:r>
              <a:rPr lang="el-GR" sz="2800" i="1" u="sng" dirty="0" smtClean="0"/>
              <a:t>Αρχή της Ήπιας Ανάπτυξης των Ευπαθών Οικοσυστημάτων</a:t>
            </a:r>
            <a:r>
              <a:rPr lang="el-GR" sz="2800" i="1" dirty="0" smtClean="0"/>
              <a:t>: </a:t>
            </a:r>
            <a:r>
              <a:rPr lang="el-GR" sz="2800" dirty="0" smtClean="0"/>
              <a:t>Στα ευπαθή</a:t>
            </a:r>
            <a:r>
              <a:rPr lang="en-US" sz="2800" dirty="0" smtClean="0"/>
              <a:t> </a:t>
            </a:r>
            <a:r>
              <a:rPr lang="el-GR" sz="2800" dirty="0" smtClean="0"/>
              <a:t>οικοσυστήματα (δάση, ακτές, βουνά, μικρά</a:t>
            </a:r>
            <a:r>
              <a:rPr lang="en-US" sz="2800" dirty="0" smtClean="0"/>
              <a:t> </a:t>
            </a:r>
            <a:r>
              <a:rPr lang="el-GR" sz="2800" dirty="0" smtClean="0"/>
              <a:t>νησιά, τοποθεσίες φυσικού κάλλους) επιτρέπεται «ήπια» ανάπτυξη που ορίζεται κατά περίπτωση ώστε να μην επιβαρύνει το περιβάλλον υπέρμετρα.</a:t>
            </a:r>
            <a:endParaRPr lang="en-US" sz="2800" dirty="0" smtClean="0"/>
          </a:p>
          <a:p>
            <a:pPr lvl="0">
              <a:buNone/>
            </a:pPr>
            <a:r>
              <a:rPr lang="en-US" sz="2800" i="1" dirty="0" smtClean="0"/>
              <a:t>8. </a:t>
            </a:r>
            <a:r>
              <a:rPr lang="el-GR" sz="2800" i="1" u="sng" dirty="0" smtClean="0"/>
              <a:t>Αρχή της Χωρονομίας</a:t>
            </a:r>
            <a:r>
              <a:rPr lang="el-GR" sz="2800" i="1" dirty="0" smtClean="0"/>
              <a:t>: </a:t>
            </a:r>
            <a:r>
              <a:rPr lang="el-GR" sz="2800" dirty="0" smtClean="0"/>
              <a:t>Επιβάλλεται ο συνολικός σχεδιασμός και χωροταξικός σχεδιασμός των δραστηριοτήτων ώστε να εξασφαλίζεται η διατήρηση της φέρουσας ικανότητας των οικοσυστημάτων.</a:t>
            </a:r>
            <a:endParaRPr lang="en-US" sz="2800" dirty="0" smtClean="0"/>
          </a:p>
        </p:txBody>
      </p:sp>
      <p:sp>
        <p:nvSpPr>
          <p:cNvPr id="4" name="3 - Θέση αριθμού διαφάνειας"/>
          <p:cNvSpPr>
            <a:spLocks noGrp="1"/>
          </p:cNvSpPr>
          <p:nvPr>
            <p:ph type="sldNum" sz="quarter" idx="12"/>
          </p:nvPr>
        </p:nvSpPr>
        <p:spPr/>
        <p:txBody>
          <a:bodyPr/>
          <a:lstStyle/>
          <a:p>
            <a:fld id="{DC2BAEA1-3F07-4EB6-8A7B-67925EE75E3C}" type="slidenum">
              <a:rPr lang="en-US" smtClean="0"/>
              <a:pPr/>
              <a:t>9</a:t>
            </a:fld>
            <a:endParaRPr lang="en-US"/>
          </a:p>
        </p:txBody>
      </p:sp>
    </p:spTree>
    <p:extLst>
      <p:ext uri="{BB962C8B-B14F-4D97-AF65-F5344CB8AC3E}">
        <p14:creationId xmlns:p14="http://schemas.microsoft.com/office/powerpoint/2010/main" val="141760988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1627</TotalTime>
  <Words>1574</Words>
  <Application>Microsoft Office PowerPoint</Application>
  <PresentationFormat>On-screen Show (4:3)</PresentationFormat>
  <Paragraphs>201</Paragraphs>
  <Slides>28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Helvetica</vt:lpstr>
      <vt:lpstr>Wingdings</vt:lpstr>
      <vt:lpstr>Wingdings 2</vt:lpstr>
      <vt:lpstr>Θέμα του Office</vt:lpstr>
      <vt:lpstr>ΠΑΝΕΠΙΣΤΗΜΙΟ ΠΑΤΡΩΝ ΤΜΗΜΑ ΠΟΛΙΤΙΚΩΝ ΜΗΧΑΝΙΚΩΝ ΜΑΘΗΜΑ: ΕΥΦΥΕΙΣ ΠΟΛΕΙΣ, ΥΠΟΔΟΜΕΣ ΚΑΙ ΜΕΤΑΦΟΡΕΣ Ακαδημαϊκό  έτος 2015-2016, Φεβρουάριος 2016 10ο Εξάμηνο</vt:lpstr>
      <vt:lpstr>Βιώσιμη  Ανάπτυξη</vt:lpstr>
      <vt:lpstr>  Βιώσιμη Ανάπτυξη -  Ορισμός από την διάσκεψη του Ρίο (1992)                                           </vt:lpstr>
      <vt:lpstr>Βιώσιμη Ανάπτυξη- Ορισμός: Ευρωπαϊκό Συμβούλιο (Goeteborg  2001) </vt:lpstr>
      <vt:lpstr>Ισόπλευρο Τρίγωνο της Βιώσιμης Ανάπτυξης</vt:lpstr>
      <vt:lpstr>Βιώσιμη Ανάπτυξη-Θεμελιώδεις Αρχές</vt:lpstr>
      <vt:lpstr>Βιώσιμη Ανάπτυξη-Θεμελιώδεις Αρχές</vt:lpstr>
      <vt:lpstr>Βιώσιμη Ανάπτυξη-Θεμελιώδεις Αρχές</vt:lpstr>
      <vt:lpstr>Βιώσιμη Ανάπτυξη-Θεμελιώδεις Αρχές</vt:lpstr>
      <vt:lpstr>Βιώσιμη Ανάπτυξη-Θεμελιώδεις Αρχές</vt:lpstr>
      <vt:lpstr>Βιώσιμη Ανάπτυξη-Θεμελιώδεις Αρχές</vt:lpstr>
      <vt:lpstr>Βιώσιμη Πόλη </vt:lpstr>
      <vt:lpstr>Ανάγκη για Βιώσιμη Αστική Ανάπτυξη</vt:lpstr>
      <vt:lpstr>Ευφυής Βιώσιμη Πόλη</vt:lpstr>
      <vt:lpstr>PowerPoint Presentation</vt:lpstr>
      <vt:lpstr>PowerPoint Presentation</vt:lpstr>
      <vt:lpstr>PowerPoint Presentation</vt:lpstr>
      <vt:lpstr>Ευφυής πόλη-Η Αρχιτεκτονική των Τριών Επιπέδων</vt:lpstr>
      <vt:lpstr>Βιώσιμη Ευφυής  πόλη</vt:lpstr>
      <vt:lpstr>Ευφυείς Πόλεις: Γιατί τώρα;</vt:lpstr>
      <vt:lpstr>Ευφυείς Πόλεις: Γιατί τώρα;</vt:lpstr>
      <vt:lpstr>Ευφυείς Πόλεις: Γιατί τώρα;</vt:lpstr>
      <vt:lpstr>ΕΥΦΥΕΙΣ ΠΟΛΕΙΣ- ΚΥΡΙΕΣ ΕΦΑΡΜΟΓΕΣ</vt:lpstr>
      <vt:lpstr>Ευφυή Συστήματα Μεταφορών (ΕΣΜ)</vt:lpstr>
      <vt:lpstr>Ευφυή Κτίρια</vt:lpstr>
      <vt:lpstr>Έξυπνες πόλεις- Παραδείγματα</vt:lpstr>
      <vt:lpstr>Έξυπνες πόλεις- Παραδείγματα</vt:lpstr>
      <vt:lpstr>Projects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SMART CITY DEFINITION</dc:title>
  <dc:creator>Lab-3</dc:creator>
  <cp:lastModifiedBy>Artemis</cp:lastModifiedBy>
  <cp:revision>175</cp:revision>
  <dcterms:created xsi:type="dcterms:W3CDTF">2016-02-09T14:24:07Z</dcterms:created>
  <dcterms:modified xsi:type="dcterms:W3CDTF">2016-04-05T10:21:35Z</dcterms:modified>
</cp:coreProperties>
</file>