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258" r:id="rId3"/>
    <p:sldId id="259" r:id="rId4"/>
    <p:sldId id="332"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35" r:id="rId31"/>
    <p:sldId id="336" r:id="rId32"/>
    <p:sldId id="337" r:id="rId33"/>
    <p:sldId id="338" r:id="rId34"/>
    <p:sldId id="281" r:id="rId35"/>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9/10/2015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2160AE-9604-401B-9142-59748FA54ED3}"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26234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49FDCC-E56A-4EFE-BD2E-EB9B90760623}"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251777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9682E5-7106-474E-8544-E5A60C4147B1}" type="slidenum">
              <a:rPr lang="en-GB" altLang="en-US">
                <a:latin typeface="Calibri" panose="020F0502020204030204" pitchFamily="34" charset="0"/>
              </a:rPr>
              <a:pPr eaLnBrk="1" hangingPunct="1"/>
              <a:t>12</a:t>
            </a:fld>
            <a:endParaRPr lang="en-GB" altLang="en-US">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28307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F171DF-553B-4937-89D8-DF209D98E03B}" type="slidenum">
              <a:rPr lang="en-GB" altLang="en-US">
                <a:latin typeface="Calibri" panose="020F0502020204030204" pitchFamily="34" charset="0"/>
              </a:rPr>
              <a:pPr eaLnBrk="1" hangingPunct="1"/>
              <a:t>13</a:t>
            </a:fld>
            <a:endParaRPr lang="en-GB" alt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82222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D03484-3E49-463E-861F-A421942A26A0}"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272352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904F38-FDC0-42BC-AAF3-74140CA99DE9}"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998818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59CE7D-D10A-47F0-9327-224A80FF5564}" type="slidenum">
              <a:rPr lang="en-GB" altLang="en-US">
                <a:latin typeface="Calibri" panose="020F0502020204030204" pitchFamily="34" charset="0"/>
              </a:rPr>
              <a:pPr eaLnBrk="1" hangingPunct="1"/>
              <a:t>16</a:t>
            </a:fld>
            <a:endParaRPr lang="en-GB" altLang="en-US">
              <a:latin typeface="Calibri" panose="020F050202020403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55827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153ECF-BF99-422C-9EB1-B042401AE8C6}"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43467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269A58-047D-452E-8658-D0A2F78BA659}"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05311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C88E03-2E48-4B8A-BE9C-5976F5E6F997}" type="slidenum">
              <a:rPr lang="en-GB" altLang="en-US">
                <a:latin typeface="Calibri" panose="020F0502020204030204" pitchFamily="34" charset="0"/>
              </a:rPr>
              <a:pPr eaLnBrk="1" hangingPunct="1"/>
              <a:t>19</a:t>
            </a:fld>
            <a:endParaRPr lang="en-GB" altLang="en-US">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74092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BFD796-AFAF-4573-8C46-13BB1EB9D2CD}" type="slidenum">
              <a:rPr lang="en-GB" altLang="en-US">
                <a:latin typeface="Calibri" panose="020F0502020204030204" pitchFamily="34" charset="0"/>
              </a:rPr>
              <a:pPr eaLnBrk="1" hangingPunct="1"/>
              <a:t>20</a:t>
            </a:fld>
            <a:endParaRPr lang="en-GB" altLang="en-US">
              <a:latin typeface="Calibri" panose="020F050202020403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62852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D0C76C-1A4C-4BD7-AB43-6D08BEC5F633}" type="slidenum">
              <a:rPr lang="en-GB" altLang="en-US">
                <a:latin typeface="Calibri" panose="020F0502020204030204" pitchFamily="34" charset="0"/>
              </a:rPr>
              <a:pPr eaLnBrk="1" hangingPunct="1"/>
              <a:t>21</a:t>
            </a:fld>
            <a:endParaRPr lang="en-GB" altLang="en-US">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99853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074D77-1075-41A7-8B7A-B0445CF11BB6}" type="slidenum">
              <a:rPr lang="en-GB" altLang="en-US">
                <a:latin typeface="Calibri" panose="020F0502020204030204" pitchFamily="34" charset="0"/>
              </a:rPr>
              <a:pPr eaLnBrk="1" hangingPunct="1"/>
              <a:t>22</a:t>
            </a:fld>
            <a:endParaRPr lang="en-GB" altLang="en-US">
              <a:latin typeface="Calibri" panose="020F050202020403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87939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22735D-E8D3-47A4-A617-AA4EACB39DD2}" type="slidenum">
              <a:rPr lang="en-GB" altLang="en-US">
                <a:latin typeface="Calibri" panose="020F0502020204030204" pitchFamily="34" charset="0"/>
              </a:rPr>
              <a:pPr eaLnBrk="1" hangingPunct="1"/>
              <a:t>23</a:t>
            </a:fld>
            <a:endParaRPr lang="en-GB"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083350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4B7A26-1ABE-4FD0-AFF9-3D1D80CDC0B3}" type="slidenum">
              <a:rPr lang="en-GB" altLang="en-US">
                <a:latin typeface="Calibri" panose="020F0502020204030204" pitchFamily="34" charset="0"/>
              </a:rPr>
              <a:pPr eaLnBrk="1" hangingPunct="1"/>
              <a:t>24</a:t>
            </a:fld>
            <a:endParaRPr lang="en-GB" altLang="en-US">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714376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613667-DBFB-4B62-803D-2EF62616DF3E}" type="slidenum">
              <a:rPr lang="en-GB" altLang="en-US">
                <a:latin typeface="Calibri" panose="020F0502020204030204" pitchFamily="34" charset="0"/>
              </a:rPr>
              <a:pPr eaLnBrk="1" hangingPunct="1"/>
              <a:t>25</a:t>
            </a:fld>
            <a:endParaRPr lang="en-GB" altLang="en-US">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921475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3CEF48-0102-4234-815F-1408F15E0820}" type="slidenum">
              <a:rPr lang="en-GB" altLang="en-US">
                <a:latin typeface="Calibri" panose="020F0502020204030204" pitchFamily="34" charset="0"/>
              </a:rPr>
              <a:pPr eaLnBrk="1" hangingPunct="1"/>
              <a:t>26</a:t>
            </a:fld>
            <a:endParaRPr lang="en-GB" altLang="en-US">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2993613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01AA49-C4F9-435D-9C7C-A6EAC1DD677C}" type="slidenum">
              <a:rPr lang="en-GB" altLang="en-US">
                <a:latin typeface="Calibri" panose="020F0502020204030204" pitchFamily="34" charset="0"/>
              </a:rPr>
              <a:pPr eaLnBrk="1" hangingPunct="1"/>
              <a:t>27</a:t>
            </a:fld>
            <a:endParaRPr lang="en-GB" altLang="en-US">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775729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874303-D8C7-4F76-8891-A3D7E49770A3}" type="slidenum">
              <a:rPr lang="en-GB" altLang="en-US">
                <a:latin typeface="Calibri" panose="020F0502020204030204" pitchFamily="34" charset="0"/>
              </a:rPr>
              <a:pPr eaLnBrk="1" hangingPunct="1"/>
              <a:t>28</a:t>
            </a:fld>
            <a:endParaRPr lang="en-GB" altLang="en-US">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18586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72AC40-9AF0-411A-9B79-D797EDBF9EEB}" type="slidenum">
              <a:rPr lang="en-GB" altLang="en-US">
                <a:latin typeface="Calibri" panose="020F0502020204030204" pitchFamily="34" charset="0"/>
              </a:rPr>
              <a:pPr eaLnBrk="1" hangingPunct="1"/>
              <a:t>29</a:t>
            </a:fld>
            <a:endParaRPr lang="en-GB"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47196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76604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FD1D69-8E60-49F1-9FEE-317703539FC5}"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47044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D27D6-DDFD-4D4E-9D74-714F49B0B798}"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356941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5C23C-A1F0-402A-AFE5-5D6447781403}"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263698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C5011B-F22C-47A8-A211-B19FCBFEA283}"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224220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D1F8B7-8067-4430-9349-5BC51086E317}"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Tree>
    <p:extLst>
      <p:ext uri="{BB962C8B-B14F-4D97-AF65-F5344CB8AC3E}">
        <p14:creationId xmlns:p14="http://schemas.microsoft.com/office/powerpoint/2010/main" val="177624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6764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819400"/>
            <a:ext cx="7776864" cy="2115094"/>
          </a:xfrm>
        </p:spPr>
        <p:txBody>
          <a:bodyPr>
            <a:noAutofit/>
          </a:bodyPr>
          <a:lstStyle/>
          <a:p>
            <a:r>
              <a:rPr lang="el-GR" sz="2800" b="1" dirty="0"/>
              <a:t>Ενότητα </a:t>
            </a:r>
            <a:r>
              <a:rPr lang="el-GR" sz="2800" b="1" dirty="0" smtClean="0"/>
              <a:t>14</a:t>
            </a:r>
            <a:r>
              <a:rPr lang="en-US" sz="2800" b="1" dirty="0" smtClean="0"/>
              <a:t> </a:t>
            </a:r>
            <a:r>
              <a:rPr lang="el-GR" sz="2800" b="1" dirty="0" smtClean="0"/>
              <a:t>:</a:t>
            </a:r>
            <a:r>
              <a:rPr lang="en-US" sz="2800" dirty="0" smtClean="0"/>
              <a:t> </a:t>
            </a:r>
            <a:r>
              <a:rPr lang="el-GR" sz="2800" dirty="0" smtClean="0"/>
              <a:t> </a:t>
            </a:r>
            <a:r>
              <a:rPr lang="el-GR" sz="2800" dirty="0" smtClean="0"/>
              <a:t>Επιδράσεις της χρήσης των υπολογιστών στα μικρά παιδιά : Δυνατοί Κίνδυνοι – Πιθανές Ωφέλειες </a:t>
            </a:r>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102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ευνοεί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στέρηση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παιδικότητας</a:t>
            </a:r>
            <a:endParaRPr lang="en-US" dirty="0">
              <a:latin typeface="Times New Roman" pitchFamily="18" charset="0"/>
              <a:cs typeface="Times New Roman" pitchFamily="18" charset="0"/>
            </a:endParaRPr>
          </a:p>
        </p:txBody>
      </p:sp>
      <p:sp>
        <p:nvSpPr>
          <p:cNvPr id="19459" name="Rectangle 3"/>
          <p:cNvSpPr>
            <a:spLocks noGrp="1" noChangeArrowheads="1"/>
          </p:cNvSpPr>
          <p:nvPr>
            <p:ph type="body" idx="1"/>
          </p:nvPr>
        </p:nvSpPr>
        <p:spPr>
          <a:xfrm>
            <a:off x="539750" y="2017713"/>
            <a:ext cx="8415338" cy="4114800"/>
          </a:xfrm>
        </p:spPr>
        <p:txBody>
          <a:bodyPr>
            <a:normAutofit fontScale="92500"/>
          </a:bodyPr>
          <a:lstStyle/>
          <a:p>
            <a:r>
              <a:rPr lang="en-US" altLang="en-US" dirty="0" err="1" smtClean="0">
                <a:latin typeface="Times New Roman" panose="02020603050405020304" pitchFamily="18" charset="0"/>
                <a:cs typeface="Times New Roman" panose="02020603050405020304" pitchFamily="18" charset="0"/>
              </a:rPr>
              <a:t>Το</a:t>
            </a:r>
            <a:r>
              <a:rPr lang="en-US" altLang="en-US" dirty="0" smtClean="0">
                <a:latin typeface="Times New Roman" panose="02020603050405020304" pitchFamily="18" charset="0"/>
                <a:cs typeface="Times New Roman" panose="02020603050405020304" pitchFamily="18" charset="0"/>
              </a:rPr>
              <a:t> επ</a:t>
            </a:r>
            <a:r>
              <a:rPr lang="en-US" altLang="en-US" dirty="0" err="1" smtClean="0">
                <a:latin typeface="Times New Roman" panose="02020603050405020304" pitchFamily="18" charset="0"/>
                <a:cs typeface="Times New Roman" panose="02020603050405020304" pitchFamily="18" charset="0"/>
              </a:rPr>
              <a:t>ιχείρημ</a:t>
            </a:r>
            <a:r>
              <a:rPr lang="en-US" altLang="en-US" dirty="0" smtClean="0">
                <a:latin typeface="Times New Roman" panose="02020603050405020304" pitchFamily="18" charset="0"/>
                <a:cs typeface="Times New Roman" panose="02020603050405020304" pitchFamily="18" charset="0"/>
              </a:rPr>
              <a:t>α της στέρησης της παιδικότητας όταν γίνεται χρήση υπολογιστών </a:t>
            </a:r>
            <a:endParaRPr lang="el-GR" altLang="en-US" dirty="0" smtClean="0">
              <a:latin typeface="Times New Roman" panose="02020603050405020304" pitchFamily="18" charset="0"/>
              <a:cs typeface="Times New Roman" panose="02020603050405020304" pitchFamily="18" charset="0"/>
            </a:endParaRPr>
          </a:p>
          <a:p>
            <a:pPr algn="just"/>
            <a:r>
              <a:rPr lang="en-US" altLang="en-US" dirty="0" smtClean="0">
                <a:latin typeface="Times New Roman" panose="02020603050405020304" pitchFamily="18" charset="0"/>
                <a:cs typeface="Times New Roman" panose="02020603050405020304" pitchFamily="18" charset="0"/>
              </a:rPr>
              <a:t>βα</a:t>
            </a:r>
            <a:r>
              <a:rPr lang="en-US" altLang="en-US" dirty="0" err="1" smtClean="0">
                <a:latin typeface="Times New Roman" panose="02020603050405020304" pitchFamily="18" charset="0"/>
                <a:cs typeface="Times New Roman" panose="02020603050405020304" pitchFamily="18" charset="0"/>
              </a:rPr>
              <a:t>σίζετ</a:t>
            </a:r>
            <a:r>
              <a:rPr lang="en-US" altLang="en-US" dirty="0" smtClean="0">
                <a:latin typeface="Times New Roman" panose="02020603050405020304" pitchFamily="18" charset="0"/>
                <a:cs typeface="Times New Roman" panose="02020603050405020304" pitchFamily="18" charset="0"/>
              </a:rPr>
              <a:t>αι στην υπόθεση του ότι η άσκηση με υπολογιστές επιβάλει στα παιδιά την εκμάθηση δεξιοτήτων που δεν είναι ακόμα ικανά να μάθουν. </a:t>
            </a:r>
          </a:p>
          <a:p>
            <a:r>
              <a:rPr lang="en-US" altLang="en-US" dirty="0" err="1" smtClean="0">
                <a:latin typeface="Times New Roman" panose="02020603050405020304" pitchFamily="18" charset="0"/>
                <a:cs typeface="Times New Roman" panose="02020603050405020304" pitchFamily="18" charset="0"/>
              </a:rPr>
              <a:t>Το</a:t>
            </a:r>
            <a:r>
              <a:rPr lang="en-US" altLang="en-US" dirty="0" smtClean="0">
                <a:latin typeface="Times New Roman" panose="02020603050405020304" pitchFamily="18" charset="0"/>
                <a:cs typeface="Times New Roman" panose="02020603050405020304" pitchFamily="18" charset="0"/>
              </a:rPr>
              <a:t> επ</a:t>
            </a:r>
            <a:r>
              <a:rPr lang="en-US" altLang="en-US" dirty="0" err="1" smtClean="0">
                <a:latin typeface="Times New Roman" panose="02020603050405020304" pitchFamily="18" charset="0"/>
                <a:cs typeface="Times New Roman" panose="02020603050405020304" pitchFamily="18" charset="0"/>
              </a:rPr>
              <a:t>ιχείρημ</a:t>
            </a:r>
            <a:r>
              <a:rPr lang="en-US" altLang="en-US" dirty="0" smtClean="0">
                <a:latin typeface="Times New Roman" panose="02020603050405020304" pitchFamily="18" charset="0"/>
                <a:cs typeface="Times New Roman" panose="02020603050405020304" pitchFamily="18" charset="0"/>
              </a:rPr>
              <a:t>α αυτό εκπορεύεται από τη συχνή χρήση λογισμικών που είναι ακατάλληλα για τις μικρές ηλικίες.</a:t>
            </a:r>
          </a:p>
        </p:txBody>
      </p:sp>
    </p:spTree>
    <p:extLst>
      <p:ext uri="{BB962C8B-B14F-4D97-AF65-F5344CB8AC3E}">
        <p14:creationId xmlns:p14="http://schemas.microsoft.com/office/powerpoint/2010/main" val="185136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υπερβολικά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αφηρημένο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αντικείμενο</a:t>
            </a:r>
            <a:endParaRPr lang="en-US" dirty="0">
              <a:latin typeface="Times New Roman" pitchFamily="18" charset="0"/>
              <a:cs typeface="Times New Roman" pitchFamily="18" charset="0"/>
            </a:endParaRPr>
          </a:p>
        </p:txBody>
      </p:sp>
      <p:sp>
        <p:nvSpPr>
          <p:cNvPr id="20483" name="Rectangle 3"/>
          <p:cNvSpPr>
            <a:spLocks noGrp="1" noChangeArrowheads="1"/>
          </p:cNvSpPr>
          <p:nvPr>
            <p:ph type="body" idx="1"/>
          </p:nvPr>
        </p:nvSpPr>
        <p:spPr>
          <a:xfrm>
            <a:off x="468313" y="2017713"/>
            <a:ext cx="8486775" cy="4114800"/>
          </a:xfrm>
        </p:spPr>
        <p:txBody>
          <a:bodyPr/>
          <a:lstStyle/>
          <a:p>
            <a:pPr algn="just"/>
            <a:r>
              <a:rPr lang="en-US" altLang="en-US" sz="2800" dirty="0" err="1" smtClean="0">
                <a:latin typeface="Times New Roman" panose="02020603050405020304" pitchFamily="18" charset="0"/>
                <a:cs typeface="Times New Roman" panose="02020603050405020304" pitchFamily="18" charset="0"/>
              </a:rPr>
              <a:t>Δεδομένης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της</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φηρημένης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φύσεως</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ου</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έχει</a:t>
            </a:r>
            <a:r>
              <a:rPr lang="en-US" altLang="en-US" sz="2800" dirty="0" smtClean="0">
                <a:latin typeface="Times New Roman" panose="02020603050405020304" pitchFamily="18" charset="0"/>
                <a:cs typeface="Times New Roman" panose="02020603050405020304" pitchFamily="18" charset="0"/>
              </a:rPr>
              <a:t> η </a:t>
            </a:r>
            <a:r>
              <a:rPr lang="en-US" altLang="en-US" sz="2800" dirty="0" err="1" smtClean="0">
                <a:latin typeface="Times New Roman" panose="02020603050405020304" pitchFamily="18" charset="0"/>
                <a:cs typeface="Times New Roman" panose="02020603050405020304" pitchFamily="18" charset="0"/>
              </a:rPr>
              <a:t>δύο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δι</a:t>
            </a:r>
            <a:r>
              <a:rPr lang="en-US" altLang="en-US" sz="2800" dirty="0" smtClean="0">
                <a:latin typeface="Times New Roman" panose="02020603050405020304" pitchFamily="18" charset="0"/>
                <a:cs typeface="Times New Roman" panose="02020603050405020304" pitchFamily="18" charset="0"/>
              </a:rPr>
              <a:t>αστάσεων οθόνη του υπολογιστή τα παιδιά δεν είναι σε θέση να τον χρησιμοποιήσουν πριν φτάσουν στο επίπεδο των συγκεκριμένων νοητικών ενεργειών, σύμφωνα με τον Πιαζέ (το επίπεδο αυτό εμφανίζεται στην ηλικία των 7 με 8 χρόνων). </a:t>
            </a:r>
            <a:endParaRPr lang="el-GR"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1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υπερβολικά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αφηρημένο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αντικείμενο</a:t>
            </a:r>
            <a:endParaRPr lang="el-GR" dirty="0">
              <a:latin typeface="Times New Roman" pitchFamily="18" charset="0"/>
              <a:cs typeface="Times New Roman" pitchFamily="18" charset="0"/>
            </a:endParaRPr>
          </a:p>
        </p:txBody>
      </p:sp>
      <p:sp>
        <p:nvSpPr>
          <p:cNvPr id="21507" name="Rectangle 3"/>
          <p:cNvSpPr>
            <a:spLocks noGrp="1" noChangeArrowheads="1"/>
          </p:cNvSpPr>
          <p:nvPr>
            <p:ph type="body" idx="1"/>
          </p:nvPr>
        </p:nvSpPr>
        <p:spPr/>
        <p:txBody>
          <a:bodyPr/>
          <a:lstStyle/>
          <a:p>
            <a:pPr algn="just"/>
            <a:r>
              <a:rPr lang="en-US" altLang="en-US" sz="2800" dirty="0" err="1" smtClean="0">
                <a:latin typeface="Times New Roman" panose="02020603050405020304" pitchFamily="18" charset="0"/>
                <a:cs typeface="Times New Roman" panose="02020603050405020304" pitchFamily="18" charset="0"/>
              </a:rPr>
              <a:t>Κά</a:t>
            </a:r>
            <a:r>
              <a:rPr lang="en-US" altLang="en-US" sz="2800" dirty="0" smtClean="0">
                <a:latin typeface="Times New Roman" panose="02020603050405020304" pitchFamily="18" charset="0"/>
                <a:cs typeface="Times New Roman" panose="02020603050405020304" pitchFamily="18" charset="0"/>
              </a:rPr>
              <a:t>ποιοι ερευνητές υποστηρίζουν ότι η αυξημένη νοητική ωριμότητα που απαιτείται για τη χρήση των υπολογιστών καθιστά ανέφικτη τη χρήση τους σε μικρές ηλικίες. </a:t>
            </a:r>
          </a:p>
          <a:p>
            <a:pPr algn="just"/>
            <a:r>
              <a:rPr lang="en-US" altLang="en-US" sz="2800" dirty="0" err="1" smtClean="0">
                <a:latin typeface="Times New Roman" panose="02020603050405020304" pitchFamily="18" charset="0"/>
                <a:cs typeface="Times New Roman" panose="02020603050405020304" pitchFamily="18" charset="0"/>
              </a:rPr>
              <a:t>Εντούτοις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δεδομέν</a:t>
            </a:r>
            <a:r>
              <a:rPr lang="en-US" altLang="en-US" sz="2800" dirty="0" smtClean="0">
                <a:latin typeface="Times New Roman" panose="02020603050405020304" pitchFamily="18" charset="0"/>
                <a:cs typeface="Times New Roman" panose="02020603050405020304" pitchFamily="18" charset="0"/>
              </a:rPr>
              <a:t>α πολλών ερευνών δείχνουν ότι τα μικρά παιδιά μπορούν να χρησιμοποιήσουν κατάλληλα λογισμικά με αποτελεσματικό τρόπο. </a:t>
            </a:r>
          </a:p>
        </p:txBody>
      </p:sp>
    </p:spTree>
    <p:extLst>
      <p:ext uri="{BB962C8B-B14F-4D97-AF65-F5344CB8AC3E}">
        <p14:creationId xmlns:p14="http://schemas.microsoft.com/office/powerpoint/2010/main" val="1542435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προσφέρει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μια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ουτοπική</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εικόνα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του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κόσμου</a:t>
            </a:r>
            <a:endParaRPr lang="en-US" dirty="0">
              <a:latin typeface="Times New Roman" pitchFamily="18" charset="0"/>
              <a:cs typeface="Times New Roman" pitchFamily="18" charset="0"/>
            </a:endParaRPr>
          </a:p>
        </p:txBody>
      </p:sp>
      <p:sp>
        <p:nvSpPr>
          <p:cNvPr id="22531" name="Rectangle 3"/>
          <p:cNvSpPr>
            <a:spLocks noGrp="1" noChangeArrowheads="1"/>
          </p:cNvSpPr>
          <p:nvPr>
            <p:ph type="body" idx="1"/>
          </p:nvPr>
        </p:nvSpPr>
        <p:spPr>
          <a:xfrm>
            <a:off x="453788" y="1841725"/>
            <a:ext cx="8559800" cy="4114800"/>
          </a:xfrm>
        </p:spPr>
        <p:txBody>
          <a:bodyPr/>
          <a:lstStyle/>
          <a:p>
            <a:pPr algn="just"/>
            <a:r>
              <a:rPr lang="en-US" altLang="en-US" sz="2800" dirty="0" smtClean="0">
                <a:latin typeface="Times New Roman" panose="02020603050405020304" pitchFamily="18" charset="0"/>
                <a:cs typeface="Times New Roman" panose="02020603050405020304" pitchFamily="18" charset="0"/>
              </a:rPr>
              <a:t>Η </a:t>
            </a:r>
            <a:r>
              <a:rPr lang="en-US" altLang="en-US" sz="2800" dirty="0" err="1" smtClean="0">
                <a:latin typeface="Times New Roman" panose="02020603050405020304" pitchFamily="18" charset="0"/>
                <a:cs typeface="Times New Roman" panose="02020603050405020304" pitchFamily="18" charset="0"/>
              </a:rPr>
              <a:t>χρήση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εκ</a:t>
            </a:r>
            <a:r>
              <a:rPr lang="en-US" altLang="en-US" sz="2800" dirty="0" smtClean="0">
                <a:latin typeface="Times New Roman" panose="02020603050405020304" pitchFamily="18" charset="0"/>
                <a:cs typeface="Times New Roman" panose="02020603050405020304" pitchFamily="18" charset="0"/>
              </a:rPr>
              <a:t>παιδευτικού λογισμικού κυρίως με τη μορφή μικρόκοσμων προσφέρει στα παιδιά μια μερική και περιοριστική όψη του κόσμου. </a:t>
            </a:r>
          </a:p>
          <a:p>
            <a:pPr algn="just"/>
            <a:r>
              <a:rPr lang="en-US" altLang="en-US" sz="2800" dirty="0" smtClean="0">
                <a:latin typeface="Times New Roman" panose="02020603050405020304" pitchFamily="18" charset="0"/>
                <a:cs typeface="Times New Roman" panose="02020603050405020304" pitchFamily="18" charset="0"/>
              </a:rPr>
              <a:t>Η </a:t>
            </a:r>
            <a:r>
              <a:rPr lang="en-US" altLang="en-US" sz="2800" dirty="0" err="1" smtClean="0">
                <a:latin typeface="Times New Roman" panose="02020603050405020304" pitchFamily="18" charset="0"/>
                <a:cs typeface="Times New Roman" panose="02020603050405020304" pitchFamily="18" charset="0"/>
              </a:rPr>
              <a:t>κριτική</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υτή</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δεν</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φορά</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υτή</a:t>
            </a:r>
            <a:r>
              <a:rPr lang="en-US" altLang="en-US" sz="2800" dirty="0" smtClean="0">
                <a:latin typeface="Times New Roman" panose="02020603050405020304" pitchFamily="18" charset="0"/>
                <a:cs typeface="Times New Roman" panose="02020603050405020304" pitchFamily="18" charset="0"/>
              </a:rPr>
              <a:t> καθα</a:t>
            </a:r>
            <a:r>
              <a:rPr lang="en-US" altLang="en-US" sz="2800" dirty="0" err="1" smtClean="0">
                <a:latin typeface="Times New Roman" panose="02020603050405020304" pitchFamily="18" charset="0"/>
                <a:cs typeface="Times New Roman" panose="02020603050405020304" pitchFamily="18" charset="0"/>
              </a:rPr>
              <a:t>υτή</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χρήση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του</a:t>
            </a:r>
            <a:r>
              <a:rPr lang="en-US" altLang="en-US" sz="2800" dirty="0" smtClean="0">
                <a:latin typeface="Times New Roman" panose="02020603050405020304" pitchFamily="18" charset="0"/>
                <a:cs typeface="Times New Roman" panose="02020603050405020304" pitchFamily="18" charset="0"/>
              </a:rPr>
              <a:t> υπ</a:t>
            </a:r>
            <a:r>
              <a:rPr lang="en-US" altLang="en-US" sz="2800" dirty="0" err="1" smtClean="0">
                <a:latin typeface="Times New Roman" panose="02020603050405020304" pitchFamily="18" charset="0"/>
                <a:cs typeface="Times New Roman" panose="02020603050405020304" pitchFamily="18" charset="0"/>
              </a:rPr>
              <a:t>ολογιστή</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λλά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εστιάζετ</a:t>
            </a:r>
            <a:r>
              <a:rPr lang="en-US" altLang="en-US" sz="2800" dirty="0" smtClean="0">
                <a:latin typeface="Times New Roman" panose="02020603050405020304" pitchFamily="18" charset="0"/>
                <a:cs typeface="Times New Roman" panose="02020603050405020304" pitchFamily="18" charset="0"/>
              </a:rPr>
              <a:t>αι στην ακαταλληλότητα πολλών εκπαιδευτικών λογισμικών. </a:t>
            </a:r>
          </a:p>
          <a:p>
            <a:pPr algn="just"/>
            <a:r>
              <a:rPr lang="en-US" altLang="en-US" sz="2000" dirty="0" err="1" smtClean="0">
                <a:latin typeface="Times New Roman" panose="02020603050405020304" pitchFamily="18" charset="0"/>
                <a:cs typeface="Times New Roman" panose="02020603050405020304" pitchFamily="18" charset="0"/>
              </a:rPr>
              <a:t>Αντίθετ</a:t>
            </a:r>
            <a:r>
              <a:rPr lang="en-US" altLang="en-US" sz="2000" dirty="0" smtClean="0">
                <a:latin typeface="Times New Roman" panose="02020603050405020304" pitchFamily="18" charset="0"/>
                <a:cs typeface="Times New Roman" panose="02020603050405020304" pitchFamily="18" charset="0"/>
              </a:rPr>
              <a:t>α, όταν χρησιμοποιείται κατάλληλο λογισμικό σε ένα πλαίσιο χρήσης ενταγμένο αρμονικά στο αναλυτικό πρόγραμμα τότε οι εμπειρίες με υπολογιστές ενισχύουν τις δεξιότητές τους και αυξάνουν την κατανόησή τους</a:t>
            </a:r>
            <a:r>
              <a:rPr lang="en-US" alt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496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ευνοεί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κοινωνική</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απομόνωση</a:t>
            </a:r>
            <a:endParaRPr lang="en-US" dirty="0">
              <a:latin typeface="Times New Roman" pitchFamily="18" charset="0"/>
              <a:cs typeface="Times New Roman" pitchFamily="18" charset="0"/>
            </a:endParaRPr>
          </a:p>
        </p:txBody>
      </p:sp>
      <p:sp>
        <p:nvSpPr>
          <p:cNvPr id="23555" name="Rectangle 3"/>
          <p:cNvSpPr>
            <a:spLocks noGrp="1" noChangeArrowheads="1"/>
          </p:cNvSpPr>
          <p:nvPr>
            <p:ph type="body" idx="1"/>
          </p:nvPr>
        </p:nvSpPr>
        <p:spPr>
          <a:xfrm>
            <a:off x="539750" y="2017713"/>
            <a:ext cx="8415338" cy="4114800"/>
          </a:xfrm>
        </p:spPr>
        <p:txBody>
          <a:bodyPr/>
          <a:lstStyle/>
          <a:p>
            <a:pPr algn="just"/>
            <a:r>
              <a:rPr lang="en-US" altLang="en-US" sz="2800" dirty="0" smtClean="0">
                <a:latin typeface="Times New Roman" panose="02020603050405020304" pitchFamily="18" charset="0"/>
                <a:cs typeface="Times New Roman" panose="02020603050405020304" pitchFamily="18" charset="0"/>
              </a:rPr>
              <a:t>Η π</a:t>
            </a:r>
            <a:r>
              <a:rPr lang="en-US" altLang="en-US" sz="2800" dirty="0" err="1" smtClean="0">
                <a:latin typeface="Times New Roman" panose="02020603050405020304" pitchFamily="18" charset="0"/>
                <a:cs typeface="Times New Roman" panose="02020603050405020304" pitchFamily="18" charset="0"/>
              </a:rPr>
              <a:t>ροσήλωση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του</a:t>
            </a:r>
            <a:r>
              <a:rPr lang="en-US" altLang="en-US" sz="2800" dirty="0" smtClean="0">
                <a:latin typeface="Times New Roman" panose="02020603050405020304" pitchFamily="18" charset="0"/>
                <a:cs typeface="Times New Roman" panose="02020603050405020304" pitchFamily="18" charset="0"/>
              </a:rPr>
              <a:t> μα</a:t>
            </a:r>
            <a:r>
              <a:rPr lang="en-US" altLang="en-US" sz="2800" dirty="0" err="1" smtClean="0">
                <a:latin typeface="Times New Roman" panose="02020603050405020304" pitchFamily="18" charset="0"/>
                <a:cs typeface="Times New Roman" panose="02020603050405020304" pitchFamily="18" charset="0"/>
              </a:rPr>
              <a:t>θητή</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στον</a:t>
            </a:r>
            <a:r>
              <a:rPr lang="en-US" altLang="en-US" sz="2800" dirty="0" smtClean="0">
                <a:latin typeface="Times New Roman" panose="02020603050405020304" pitchFamily="18" charset="0"/>
                <a:cs typeface="Times New Roman" panose="02020603050405020304" pitchFamily="18" charset="0"/>
              </a:rPr>
              <a:t> υπ</a:t>
            </a:r>
            <a:r>
              <a:rPr lang="en-US" altLang="en-US" sz="2800" dirty="0" err="1" smtClean="0">
                <a:latin typeface="Times New Roman" panose="02020603050405020304" pitchFamily="18" charset="0"/>
                <a:cs typeface="Times New Roman" panose="02020603050405020304" pitchFamily="18" charset="0"/>
              </a:rPr>
              <a:t>ολογιστή</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είν</a:t>
            </a:r>
            <a:r>
              <a:rPr lang="en-US" altLang="en-US" sz="2800" dirty="0" smtClean="0">
                <a:latin typeface="Times New Roman" panose="02020603050405020304" pitchFamily="18" charset="0"/>
                <a:cs typeface="Times New Roman" panose="02020603050405020304" pitchFamily="18" charset="0"/>
              </a:rPr>
              <a:t>αι πιθανόν να οδηγεί δυσκολία κοινωνικοποίησής του. </a:t>
            </a:r>
          </a:p>
          <a:p>
            <a:pPr algn="just"/>
            <a:r>
              <a:rPr lang="en-US" altLang="en-US" sz="2800" dirty="0" err="1" smtClean="0">
                <a:latin typeface="Times New Roman" panose="02020603050405020304" pitchFamily="18" charset="0"/>
                <a:cs typeface="Times New Roman" panose="02020603050405020304" pitchFamily="18" charset="0"/>
              </a:rPr>
              <a:t>Πολλοί</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ερευνητές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εκφράζουν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ισχυρές</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νησυχίες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γι</a:t>
            </a:r>
            <a:r>
              <a:rPr lang="en-US" altLang="en-US" sz="2800" dirty="0" smtClean="0">
                <a:latin typeface="Times New Roman" panose="02020603050405020304" pitchFamily="18" charset="0"/>
                <a:cs typeface="Times New Roman" panose="02020603050405020304" pitchFamily="18" charset="0"/>
              </a:rPr>
              <a:t>α το ότι τα παιδιά θα έχουν λιγότερη κοινωνική αλληλεπίδραση και συνεπώς θα απομονώνονται κοινωνικά. </a:t>
            </a:r>
          </a:p>
        </p:txBody>
      </p:sp>
    </p:spTree>
    <p:extLst>
      <p:ext uri="{BB962C8B-B14F-4D97-AF65-F5344CB8AC3E}">
        <p14:creationId xmlns:p14="http://schemas.microsoft.com/office/powerpoint/2010/main" val="294011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a:defRPr/>
            </a:pPr>
            <a:r>
              <a:rPr lang="el-GR" dirty="0">
                <a:latin typeface="Times New Roman" pitchFamily="18" charset="0"/>
                <a:cs typeface="Times New Roman" pitchFamily="18" charset="0"/>
              </a:rPr>
              <a:t>Ο υπολογιστής κ</a:t>
            </a:r>
            <a:r>
              <a:rPr lang="en-US" dirty="0" err="1">
                <a:latin typeface="Times New Roman" pitchFamily="18" charset="0"/>
                <a:cs typeface="Times New Roman" pitchFamily="18" charset="0"/>
              </a:rPr>
              <a:t>αταργεί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λειτουργία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σχολικής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τάξης</a:t>
            </a:r>
            <a:r>
              <a:rPr lang="el-GR" dirty="0">
                <a:latin typeface="Times New Roman" pitchFamily="18" charset="0"/>
                <a:cs typeface="Times New Roman" pitchFamily="18" charset="0"/>
              </a:rPr>
              <a:t>;</a:t>
            </a:r>
          </a:p>
        </p:txBody>
      </p:sp>
      <p:sp>
        <p:nvSpPr>
          <p:cNvPr id="24579" name="Rectangle 3"/>
          <p:cNvSpPr>
            <a:spLocks noGrp="1" noChangeArrowheads="1"/>
          </p:cNvSpPr>
          <p:nvPr>
            <p:ph type="body" idx="1"/>
          </p:nvPr>
        </p:nvSpPr>
        <p:spPr>
          <a:xfrm>
            <a:off x="609600" y="1981200"/>
            <a:ext cx="7499350" cy="4033837"/>
          </a:xfrm>
        </p:spPr>
        <p:txBody>
          <a:bodyPr/>
          <a:lstStyle/>
          <a:p>
            <a:pPr algn="just"/>
            <a:r>
              <a:rPr lang="en-US" altLang="en-US" sz="2800" dirty="0" err="1" smtClean="0">
                <a:latin typeface="Times New Roman" panose="02020603050405020304" pitchFamily="18" charset="0"/>
                <a:cs typeface="Times New Roman" panose="02020603050405020304" pitchFamily="18" charset="0"/>
              </a:rPr>
              <a:t>Έρευνες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δείχνουν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ότι</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ότ</a:t>
            </a:r>
            <a:r>
              <a:rPr lang="en-US" altLang="en-US" sz="2800" dirty="0" smtClean="0">
                <a:latin typeface="Times New Roman" panose="02020603050405020304" pitchFamily="18" charset="0"/>
                <a:cs typeface="Times New Roman" panose="02020603050405020304" pitchFamily="18" charset="0"/>
              </a:rPr>
              <a:t>αν ο υπολογιστής μπαίνει στην τάξη ευνοούνται πλήθος κοινωνικών αλληλεπιδράσεων </a:t>
            </a:r>
            <a:endParaRPr lang="el-GR" altLang="en-US" sz="2800" dirty="0" smtClean="0">
              <a:latin typeface="Times New Roman" panose="02020603050405020304" pitchFamily="18" charset="0"/>
              <a:cs typeface="Times New Roman" panose="02020603050405020304" pitchFamily="18" charset="0"/>
            </a:endParaRPr>
          </a:p>
          <a:p>
            <a:pPr algn="just"/>
            <a:r>
              <a:rPr lang="en-US" altLang="en-US" sz="2800" dirty="0" smtClean="0">
                <a:latin typeface="Times New Roman" panose="02020603050405020304" pitchFamily="18" charset="0"/>
                <a:cs typeface="Times New Roman" panose="02020603050405020304" pitchFamily="18" charset="0"/>
              </a:rPr>
              <a:t>όπ</a:t>
            </a:r>
            <a:r>
              <a:rPr lang="en-US" altLang="en-US" sz="2800" dirty="0" err="1" smtClean="0">
                <a:latin typeface="Times New Roman" panose="02020603050405020304" pitchFamily="18" charset="0"/>
                <a:cs typeface="Times New Roman" panose="02020603050405020304" pitchFamily="18" charset="0"/>
              </a:rPr>
              <a:t>ως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συμ</a:t>
            </a:r>
            <a:r>
              <a:rPr lang="en-US" altLang="en-US" sz="2800" dirty="0" smtClean="0">
                <a:latin typeface="Times New Roman" panose="02020603050405020304" pitchFamily="18" charset="0"/>
                <a:cs typeface="Times New Roman" panose="02020603050405020304" pitchFamily="18" charset="0"/>
              </a:rPr>
              <a:t>βαίνει και με άλλες δραστηριότητες. </a:t>
            </a:r>
          </a:p>
        </p:txBody>
      </p:sp>
    </p:spTree>
    <p:extLst>
      <p:ext uri="{BB962C8B-B14F-4D97-AF65-F5344CB8AC3E}">
        <p14:creationId xmlns:p14="http://schemas.microsoft.com/office/powerpoint/2010/main" val="35818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404813"/>
            <a:ext cx="8675687" cy="1462087"/>
          </a:xfrm>
        </p:spPr>
        <p:txBody>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ελαττώνει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συναισθηματικότητα</a:t>
            </a:r>
            <a:endParaRPr lang="en-US" dirty="0">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468313" y="2017713"/>
            <a:ext cx="8486775" cy="4114800"/>
          </a:xfrm>
        </p:spPr>
        <p:txBody>
          <a:bodyPr>
            <a:normAutofit fontScale="92500" lnSpcReduction="10000"/>
          </a:bodyPr>
          <a:lstStyle/>
          <a:p>
            <a:pPr algn="just"/>
            <a:r>
              <a:rPr lang="el-GR" altLang="en-US" sz="2800" dirty="0" smtClean="0">
                <a:latin typeface="Times New Roman" panose="02020603050405020304" pitchFamily="18" charset="0"/>
                <a:cs typeface="Times New Roman" panose="02020603050405020304" pitchFamily="18" charset="0"/>
              </a:rPr>
              <a:t>Οι</a:t>
            </a:r>
            <a:r>
              <a:rPr lang="en-US" altLang="en-US" sz="2800" dirty="0" smtClean="0">
                <a:latin typeface="Times New Roman" panose="02020603050405020304" pitchFamily="18" charset="0"/>
                <a:cs typeface="Times New Roman" panose="02020603050405020304" pitchFamily="18" charset="0"/>
              </a:rPr>
              <a:t> υπ</a:t>
            </a:r>
            <a:r>
              <a:rPr lang="en-US" altLang="en-US" sz="2800" dirty="0" err="1" smtClean="0">
                <a:latin typeface="Times New Roman" panose="02020603050405020304" pitchFamily="18" charset="0"/>
                <a:cs typeface="Times New Roman" panose="02020603050405020304" pitchFamily="18" charset="0"/>
              </a:rPr>
              <a:t>ολογιστές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είν</a:t>
            </a:r>
            <a:r>
              <a:rPr lang="en-US" altLang="en-US" sz="2800" dirty="0" smtClean="0">
                <a:latin typeface="Times New Roman" panose="02020603050405020304" pitchFamily="18" charset="0"/>
                <a:cs typeface="Times New Roman" panose="02020603050405020304" pitchFamily="18" charset="0"/>
              </a:rPr>
              <a:t>αι σε θέση να αλλάξουν τις διαδικασίες της σκέψης των παιδιών και τον τρόπο με τον οποίο βλέπουν τον κόσμο. </a:t>
            </a:r>
            <a:endParaRPr lang="el-GR" altLang="en-US" sz="2800" dirty="0" smtClean="0">
              <a:latin typeface="Times New Roman" panose="02020603050405020304" pitchFamily="18" charset="0"/>
              <a:cs typeface="Times New Roman" panose="02020603050405020304" pitchFamily="18" charset="0"/>
            </a:endParaRPr>
          </a:p>
          <a:p>
            <a:pPr algn="just"/>
            <a:r>
              <a:rPr lang="en-US" altLang="en-US" sz="2800" dirty="0" err="1" smtClean="0">
                <a:latin typeface="Times New Roman" panose="02020603050405020304" pitchFamily="18" charset="0"/>
                <a:cs typeface="Times New Roman" panose="02020603050405020304" pitchFamily="18" charset="0"/>
              </a:rPr>
              <a:t>Με</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υτόν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τον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τρό</a:t>
            </a:r>
            <a:r>
              <a:rPr lang="en-US" altLang="en-US" sz="2800" dirty="0" smtClean="0">
                <a:latin typeface="Times New Roman" panose="02020603050405020304" pitchFamily="18" charset="0"/>
                <a:cs typeface="Times New Roman" panose="02020603050405020304" pitchFamily="18" charset="0"/>
              </a:rPr>
              <a:t>πο θα γίνουν «ανθρώπινα αυτόματα» στερούμενα αισθημάτων και δημιουργικότητας. </a:t>
            </a:r>
          </a:p>
          <a:p>
            <a:pPr algn="just"/>
            <a:r>
              <a:rPr lang="en-US" altLang="en-US" sz="2800" dirty="0" err="1" smtClean="0">
                <a:latin typeface="Times New Roman" panose="02020603050405020304" pitchFamily="18" charset="0"/>
                <a:cs typeface="Times New Roman" panose="02020603050405020304" pitchFamily="18" charset="0"/>
              </a:rPr>
              <a:t>Ενδέχετ</a:t>
            </a:r>
            <a:r>
              <a:rPr lang="en-US" altLang="en-US" sz="2800" dirty="0" smtClean="0">
                <a:latin typeface="Times New Roman" panose="02020603050405020304" pitchFamily="18" charset="0"/>
                <a:cs typeface="Times New Roman" panose="02020603050405020304" pitchFamily="18" charset="0"/>
              </a:rPr>
              <a:t>αι η χρήση των υπολογιστών από τα παιδιά να τα οδηγήσει να λειτουργούν όπως οι μηχανές. </a:t>
            </a:r>
          </a:p>
          <a:p>
            <a:pPr algn="just"/>
            <a:r>
              <a:rPr lang="en-US" altLang="en-US" sz="2800" dirty="0" err="1" smtClean="0">
                <a:latin typeface="Times New Roman" panose="02020603050405020304" pitchFamily="18" charset="0"/>
                <a:cs typeface="Times New Roman" panose="02020603050405020304" pitchFamily="18" charset="0"/>
              </a:rPr>
              <a:t>Στο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σχολικό</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σύστημ</a:t>
            </a:r>
            <a:r>
              <a:rPr lang="en-US" altLang="en-US" sz="2800" dirty="0" smtClean="0">
                <a:latin typeface="Times New Roman" panose="02020603050405020304" pitchFamily="18" charset="0"/>
                <a:cs typeface="Times New Roman" panose="02020603050405020304" pitchFamily="18" charset="0"/>
              </a:rPr>
              <a:t>α αυτό συνεπάγεται την παθητικοποίηση του μαθητή ή κυρίευσή του από τον υπολογιστή.</a:t>
            </a:r>
          </a:p>
        </p:txBody>
      </p:sp>
    </p:spTree>
    <p:extLst>
      <p:ext uri="{BB962C8B-B14F-4D97-AF65-F5344CB8AC3E}">
        <p14:creationId xmlns:p14="http://schemas.microsoft.com/office/powerpoint/2010/main" val="24602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μειώνει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δημιουργικότητα</a:t>
            </a:r>
            <a:endParaRPr lang="el-GR" dirty="0">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580231" y="1905000"/>
            <a:ext cx="7983538" cy="4114800"/>
          </a:xfrm>
        </p:spPr>
        <p:txBody>
          <a:bodyPr/>
          <a:lstStyle/>
          <a:p>
            <a:pPr algn="just"/>
            <a:r>
              <a:rPr lang="en-US" altLang="en-US" sz="2800" dirty="0" err="1" smtClean="0">
                <a:latin typeface="Times New Roman" panose="02020603050405020304" pitchFamily="18" charset="0"/>
                <a:cs typeface="Times New Roman" panose="02020603050405020304" pitchFamily="18" charset="0"/>
              </a:rPr>
              <a:t>Οι</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έρευνες</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ου</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έγιν</a:t>
            </a:r>
            <a:r>
              <a:rPr lang="en-US" altLang="en-US" sz="2800" dirty="0" smtClean="0">
                <a:latin typeface="Times New Roman" panose="02020603050405020304" pitchFamily="18" charset="0"/>
                <a:cs typeface="Times New Roman" panose="02020603050405020304" pitchFamily="18" charset="0"/>
              </a:rPr>
              <a:t>αν στο παραπάνω πλαίσιο δεν δίνουν όμως τέτοιου τύπου συμπεράσματα. </a:t>
            </a:r>
            <a:endParaRPr lang="el-GR" altLang="en-US" sz="2800" dirty="0" smtClean="0">
              <a:latin typeface="Times New Roman" panose="02020603050405020304" pitchFamily="18" charset="0"/>
              <a:cs typeface="Times New Roman" panose="02020603050405020304" pitchFamily="18" charset="0"/>
            </a:endParaRPr>
          </a:p>
          <a:p>
            <a:pPr algn="just"/>
            <a:r>
              <a:rPr lang="en-US" altLang="en-US" sz="2800" dirty="0" err="1" smtClean="0">
                <a:latin typeface="Times New Roman" panose="02020603050405020304" pitchFamily="18" charset="0"/>
                <a:cs typeface="Times New Roman" panose="02020603050405020304" pitchFamily="18" charset="0"/>
              </a:rPr>
              <a:t>Δεν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είν</a:t>
            </a:r>
            <a:r>
              <a:rPr lang="en-US" altLang="en-US" sz="2800" dirty="0" smtClean="0">
                <a:latin typeface="Times New Roman" panose="02020603050405020304" pitchFamily="18" charset="0"/>
                <a:cs typeface="Times New Roman" panose="02020603050405020304" pitchFamily="18" charset="0"/>
              </a:rPr>
              <a:t>αι οι υπολογιστές αλλά ο τύπος των δραστηριοτήτων που εκτελούνται με αυτές που ευνοεί ή παρεμποδίζει την ανάπτυξη των παιδιών</a:t>
            </a:r>
            <a:r>
              <a:rPr lang="el-GR" altLang="en-US" sz="2800" dirty="0" smtClean="0">
                <a:latin typeface="Times New Roman" panose="02020603050405020304" pitchFamily="18" charset="0"/>
                <a:cs typeface="Times New Roman" panose="02020603050405020304" pitchFamily="18" charset="0"/>
              </a:rPr>
              <a:t> και τη δημιουργική τους δράση</a:t>
            </a:r>
            <a:r>
              <a:rPr lang="en-US" alt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17787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6381" y="274638"/>
            <a:ext cx="8430419" cy="1143000"/>
          </a:xfrm>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συνιστά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κίνδυνο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για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υγεία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των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παιδιών</a:t>
            </a:r>
            <a:endParaRPr lang="en-US" dirty="0">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609599" y="1804194"/>
            <a:ext cx="8278019" cy="4114800"/>
          </a:xfrm>
        </p:spPr>
        <p:txBody>
          <a:bodyPr/>
          <a:lstStyle/>
          <a:p>
            <a:pPr algn="just"/>
            <a:r>
              <a:rPr lang="en-US" altLang="en-US" sz="2400" dirty="0" err="1" smtClean="0">
                <a:latin typeface="Times New Roman" panose="02020603050405020304" pitchFamily="18" charset="0"/>
                <a:cs typeface="Times New Roman" panose="02020603050405020304" pitchFamily="18" charset="0"/>
              </a:rPr>
              <a:t>Τόσο</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οι</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γονείς</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όσο</a:t>
            </a:r>
            <a:r>
              <a:rPr lang="en-US" altLang="en-US" sz="2400" dirty="0" smtClean="0">
                <a:latin typeface="Times New Roman" panose="02020603050405020304" pitchFamily="18" charset="0"/>
                <a:cs typeface="Times New Roman" panose="02020603050405020304" pitchFamily="18" charset="0"/>
              </a:rPr>
              <a:t> και </a:t>
            </a:r>
            <a:r>
              <a:rPr lang="en-US" altLang="en-US" sz="2400" dirty="0" err="1" smtClean="0">
                <a:latin typeface="Times New Roman" panose="02020603050405020304" pitchFamily="18" charset="0"/>
                <a:cs typeface="Times New Roman" panose="02020603050405020304" pitchFamily="18" charset="0"/>
              </a:rPr>
              <a:t>οι</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εκ</a:t>
            </a:r>
            <a:r>
              <a:rPr lang="en-US" altLang="en-US" sz="2400" dirty="0" smtClean="0">
                <a:latin typeface="Times New Roman" panose="02020603050405020304" pitchFamily="18" charset="0"/>
                <a:cs typeface="Times New Roman" panose="02020603050405020304" pitchFamily="18" charset="0"/>
              </a:rPr>
              <a:t>παιδευτικοί εκφράζουν σημαντικές ανησυχίες για τους κινδύνους που ελλοχεύουν για την υγεία των παιδιών λόγω της χρήσης υπολογιστών. </a:t>
            </a:r>
          </a:p>
          <a:p>
            <a:pPr algn="just"/>
            <a:r>
              <a:rPr lang="en-US" altLang="en-US" sz="2400" dirty="0" err="1" smtClean="0">
                <a:latin typeface="Times New Roman" panose="02020603050405020304" pitchFamily="18" charset="0"/>
                <a:cs typeface="Times New Roman" panose="02020603050405020304" pitchFamily="18" charset="0"/>
              </a:rPr>
              <a:t>Έκθεση</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σε</a:t>
            </a:r>
            <a:r>
              <a:rPr lang="en-US" altLang="en-US" sz="2400" dirty="0" smtClean="0">
                <a:latin typeface="Times New Roman" panose="02020603050405020304" pitchFamily="18" charset="0"/>
                <a:cs typeface="Times New Roman" panose="02020603050405020304" pitchFamily="18" charset="0"/>
              </a:rPr>
              <a:t> α</a:t>
            </a:r>
            <a:r>
              <a:rPr lang="en-US" altLang="en-US" sz="2400" dirty="0" err="1" smtClean="0">
                <a:latin typeface="Times New Roman" panose="02020603050405020304" pitchFamily="18" charset="0"/>
                <a:cs typeface="Times New Roman" panose="02020603050405020304" pitchFamily="18" charset="0"/>
              </a:rPr>
              <a:t>κτινο</a:t>
            </a:r>
            <a:r>
              <a:rPr lang="en-US" altLang="en-US" sz="2400" dirty="0" smtClean="0">
                <a:latin typeface="Times New Roman" panose="02020603050405020304" pitchFamily="18" charset="0"/>
                <a:cs typeface="Times New Roman" panose="02020603050405020304" pitchFamily="18" charset="0"/>
              </a:rPr>
              <a:t>βολία</a:t>
            </a:r>
          </a:p>
          <a:p>
            <a:pPr algn="just"/>
            <a:r>
              <a:rPr lang="en-US" altLang="en-US" sz="2400" dirty="0" err="1" smtClean="0">
                <a:latin typeface="Times New Roman" panose="02020603050405020304" pitchFamily="18" charset="0"/>
                <a:cs typeface="Times New Roman" panose="02020603050405020304" pitchFamily="18" charset="0"/>
              </a:rPr>
              <a:t>Περι</a:t>
            </a:r>
            <a:r>
              <a:rPr lang="en-US" altLang="en-US" sz="2400" dirty="0" smtClean="0">
                <a:latin typeface="Times New Roman" panose="02020603050405020304" pitchFamily="18" charset="0"/>
                <a:cs typeface="Times New Roman" panose="02020603050405020304" pitchFamily="18" charset="0"/>
              </a:rPr>
              <a:t>πτώσεις επιληπτικών κρίσεων (λόγω διαφορετικού ρυθμού λειτουργίας των υπολογιστών σε σχέση με το νευρικό μας σύστημα)</a:t>
            </a:r>
          </a:p>
          <a:p>
            <a:pPr algn="just"/>
            <a:r>
              <a:rPr lang="en-US" altLang="en-US" sz="2400" dirty="0" err="1" smtClean="0">
                <a:latin typeface="Times New Roman" panose="02020603050405020304" pitchFamily="18" charset="0"/>
                <a:cs typeface="Times New Roman" panose="02020603050405020304" pitchFamily="18" charset="0"/>
              </a:rPr>
              <a:t>Ρευμ</a:t>
            </a:r>
            <a:r>
              <a:rPr lang="en-US" altLang="en-US" sz="2400" dirty="0" smtClean="0">
                <a:latin typeface="Times New Roman" panose="02020603050405020304" pitchFamily="18" charset="0"/>
                <a:cs typeface="Times New Roman" panose="02020603050405020304" pitchFamily="18" charset="0"/>
              </a:rPr>
              <a:t>ατικές παθήσεις σε χέρια, πόνοι στη σπονδυλική στήλη, κούραση στα μάτια</a:t>
            </a:r>
          </a:p>
          <a:p>
            <a:pPr algn="just"/>
            <a:r>
              <a:rPr lang="en-US" altLang="en-US" sz="2400" dirty="0" err="1" smtClean="0">
                <a:latin typeface="Times New Roman" panose="02020603050405020304" pitchFamily="18" charset="0"/>
                <a:cs typeface="Times New Roman" panose="02020603050405020304" pitchFamily="18" charset="0"/>
              </a:rPr>
              <a:t>Θέμ</a:t>
            </a:r>
            <a:r>
              <a:rPr lang="en-US" altLang="en-US" sz="2400" dirty="0" smtClean="0">
                <a:latin typeface="Times New Roman" panose="02020603050405020304" pitchFamily="18" charset="0"/>
                <a:cs typeface="Times New Roman" panose="02020603050405020304" pitchFamily="18" charset="0"/>
              </a:rPr>
              <a:t>ατα εργονομίας </a:t>
            </a:r>
          </a:p>
        </p:txBody>
      </p:sp>
    </p:spTree>
    <p:extLst>
      <p:ext uri="{BB962C8B-B14F-4D97-AF65-F5344CB8AC3E}">
        <p14:creationId xmlns:p14="http://schemas.microsoft.com/office/powerpoint/2010/main" val="2673197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14313"/>
            <a:ext cx="8486775" cy="1462087"/>
          </a:xfrm>
        </p:spPr>
        <p:txBody>
          <a:bodyPr/>
          <a:lstStyle/>
          <a:p>
            <a:pPr>
              <a:defRPr/>
            </a:pPr>
            <a:r>
              <a:rPr lang="el-GR" dirty="0">
                <a:latin typeface="Times New Roman" pitchFamily="18" charset="0"/>
                <a:cs typeface="Times New Roman" pitchFamily="18" charset="0"/>
              </a:rPr>
              <a:t>Θ</a:t>
            </a:r>
            <a:r>
              <a:rPr lang="en-US" dirty="0" err="1">
                <a:latin typeface="Times New Roman" pitchFamily="18" charset="0"/>
                <a:cs typeface="Times New Roman" pitchFamily="18" charset="0"/>
              </a:rPr>
              <a:t>έτει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κίνδυνο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μάθηση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βασικών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αντικειμένων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μάθησης</a:t>
            </a:r>
            <a:endParaRPr lang="en-US" dirty="0">
              <a:latin typeface="Times New Roman" pitchFamily="18" charset="0"/>
              <a:cs typeface="Times New Roman" pitchFamily="18" charset="0"/>
            </a:endParaRPr>
          </a:p>
        </p:txBody>
      </p:sp>
      <p:sp>
        <p:nvSpPr>
          <p:cNvPr id="28675" name="Rectangle 3"/>
          <p:cNvSpPr>
            <a:spLocks noGrp="1" noChangeArrowheads="1"/>
          </p:cNvSpPr>
          <p:nvPr>
            <p:ph type="body" idx="1"/>
          </p:nvPr>
        </p:nvSpPr>
        <p:spPr>
          <a:xfrm>
            <a:off x="611188" y="2017713"/>
            <a:ext cx="8343900" cy="4114800"/>
          </a:xfrm>
        </p:spPr>
        <p:txBody>
          <a:bodyPr>
            <a:normAutofit lnSpcReduction="10000"/>
          </a:bodyPr>
          <a:lstStyle/>
          <a:p>
            <a:pPr algn="just"/>
            <a:r>
              <a:rPr lang="el-GR" altLang="en-US" sz="2800" dirty="0" smtClean="0">
                <a:latin typeface="Times New Roman" panose="02020603050405020304" pitchFamily="18" charset="0"/>
                <a:cs typeface="Times New Roman" panose="02020603050405020304" pitchFamily="18" charset="0"/>
              </a:rPr>
              <a:t>Οι</a:t>
            </a:r>
            <a:r>
              <a:rPr lang="en-US" altLang="en-US" sz="2800" dirty="0" smtClean="0">
                <a:latin typeface="Times New Roman" panose="02020603050405020304" pitchFamily="18" charset="0"/>
                <a:cs typeface="Times New Roman" panose="02020603050405020304" pitchFamily="18" charset="0"/>
              </a:rPr>
              <a:t> επ</a:t>
            </a:r>
            <a:r>
              <a:rPr lang="en-US" altLang="en-US" sz="2800" dirty="0" err="1" smtClean="0">
                <a:latin typeface="Times New Roman" panose="02020603050405020304" pitchFamily="18" charset="0"/>
                <a:cs typeface="Times New Roman" panose="02020603050405020304" pitchFamily="18" charset="0"/>
              </a:rPr>
              <a:t>ικριτές</a:t>
            </a:r>
            <a:r>
              <a:rPr lang="en-US" altLang="en-US" sz="2800" dirty="0" smtClean="0">
                <a:latin typeface="Times New Roman" panose="02020603050405020304" pitchFamily="18" charset="0"/>
                <a:cs typeface="Times New Roman" panose="02020603050405020304" pitchFamily="18" charset="0"/>
              </a:rPr>
              <a:t> υπ</a:t>
            </a:r>
            <a:r>
              <a:rPr lang="en-US" altLang="en-US" sz="2800" dirty="0" err="1" smtClean="0">
                <a:latin typeface="Times New Roman" panose="02020603050405020304" pitchFamily="18" charset="0"/>
                <a:cs typeface="Times New Roman" panose="02020603050405020304" pitchFamily="18" charset="0"/>
              </a:rPr>
              <a:t>οστηρίζουν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ότι</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ολλά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σχολικά</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ντικείμεν</a:t>
            </a:r>
            <a:r>
              <a:rPr lang="en-US" altLang="en-US" sz="2800" dirty="0" smtClean="0">
                <a:latin typeface="Times New Roman" panose="02020603050405020304" pitchFamily="18" charset="0"/>
                <a:cs typeface="Times New Roman" panose="02020603050405020304" pitchFamily="18" charset="0"/>
              </a:rPr>
              <a:t>α κινδυνεύουν από τη χρήση των υπολογιστών</a:t>
            </a:r>
            <a:endParaRPr lang="el-GR" altLang="en-US" sz="2800" dirty="0" smtClean="0">
              <a:latin typeface="Times New Roman" panose="02020603050405020304" pitchFamily="18" charset="0"/>
              <a:cs typeface="Times New Roman" panose="02020603050405020304" pitchFamily="18" charset="0"/>
            </a:endParaRPr>
          </a:p>
          <a:p>
            <a:pPr algn="just"/>
            <a:r>
              <a:rPr lang="el-GR" altLang="en-US" sz="2800" dirty="0" smtClean="0">
                <a:latin typeface="Times New Roman" panose="02020603050405020304" pitchFamily="18" charset="0"/>
                <a:cs typeface="Times New Roman" panose="02020603050405020304" pitchFamily="18" charset="0"/>
              </a:rPr>
              <a:t>Ο</a:t>
            </a:r>
            <a:r>
              <a:rPr lang="en-US" altLang="en-US" sz="2800" dirty="0" smtClean="0">
                <a:latin typeface="Times New Roman" panose="02020603050405020304" pitchFamily="18" charset="0"/>
                <a:cs typeface="Times New Roman" panose="02020603050405020304" pitchFamily="18" charset="0"/>
              </a:rPr>
              <a:t>ι υπ</a:t>
            </a:r>
            <a:r>
              <a:rPr lang="en-US" altLang="en-US" sz="2800" dirty="0" err="1" smtClean="0">
                <a:latin typeface="Times New Roman" panose="02020603050405020304" pitchFamily="18" charset="0"/>
                <a:cs typeface="Times New Roman" panose="02020603050405020304" pitchFamily="18" charset="0"/>
              </a:rPr>
              <a:t>οστηρικτές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των</a:t>
            </a:r>
            <a:r>
              <a:rPr lang="en-US" altLang="en-US" sz="2800" dirty="0" smtClean="0">
                <a:latin typeface="Times New Roman" panose="02020603050405020304" pitchFamily="18" charset="0"/>
                <a:cs typeface="Times New Roman" panose="02020603050405020304" pitchFamily="18" charset="0"/>
              </a:rPr>
              <a:t> ΤΠΕ </a:t>
            </a:r>
            <a:r>
              <a:rPr lang="en-US" altLang="en-US" sz="2800" dirty="0" err="1" smtClean="0">
                <a:latin typeface="Times New Roman" panose="02020603050405020304" pitchFamily="18" charset="0"/>
                <a:cs typeface="Times New Roman" panose="02020603050405020304" pitchFamily="18" charset="0"/>
              </a:rPr>
              <a:t>στην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εκ</a:t>
            </a:r>
            <a:r>
              <a:rPr lang="en-US" altLang="en-US" sz="2800" dirty="0" smtClean="0">
                <a:latin typeface="Times New Roman" panose="02020603050405020304" pitchFamily="18" charset="0"/>
                <a:cs typeface="Times New Roman" panose="02020603050405020304" pitchFamily="18" charset="0"/>
              </a:rPr>
              <a:t>παίδευση ισχυρίζονται ότι θα εμφανιστούν σημαντικές πρόοδοι στις γνώσεις τους. </a:t>
            </a:r>
          </a:p>
          <a:p>
            <a:pPr algn="just"/>
            <a:r>
              <a:rPr lang="en-US" altLang="en-US" sz="2000" dirty="0" err="1" smtClean="0">
                <a:latin typeface="Times New Roman" panose="02020603050405020304" pitchFamily="18" charset="0"/>
                <a:cs typeface="Times New Roman" panose="02020603050405020304" pitchFamily="18" charset="0"/>
              </a:rPr>
              <a:t>Αν</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οι</a:t>
            </a:r>
            <a:r>
              <a:rPr lang="en-US" altLang="en-US" sz="2000" dirty="0" smtClean="0">
                <a:latin typeface="Times New Roman" panose="02020603050405020304" pitchFamily="18" charset="0"/>
                <a:cs typeface="Times New Roman" panose="02020603050405020304" pitchFamily="18" charset="0"/>
              </a:rPr>
              <a:t> επ</a:t>
            </a:r>
            <a:r>
              <a:rPr lang="en-US" altLang="en-US" sz="2000" dirty="0" err="1" smtClean="0">
                <a:latin typeface="Times New Roman" panose="02020603050405020304" pitchFamily="18" charset="0"/>
                <a:cs typeface="Times New Roman" panose="02020603050405020304" pitchFamily="18" charset="0"/>
              </a:rPr>
              <a:t>ικριτές</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φο</a:t>
            </a:r>
            <a:r>
              <a:rPr lang="en-US" altLang="en-US" sz="2000" dirty="0" smtClean="0">
                <a:latin typeface="Times New Roman" panose="02020603050405020304" pitchFamily="18" charset="0"/>
                <a:cs typeface="Times New Roman" panose="02020603050405020304" pitchFamily="18" charset="0"/>
              </a:rPr>
              <a:t>βούνται ότι βασικές δεξιότητες όπως η ανάγνωση, η ορθογραφία και η διεξαγωγή αριθμητικών πράξεων θα ατονήσουν δραματικά οι υποστηρικτές προτάσσουν το επιχείρημα ότι επιτέλους τα παιδιά θα μάθουν να σκέφτονται και να χειρίζονται ανώτερες νοητικές πράξεις. </a:t>
            </a:r>
          </a:p>
        </p:txBody>
      </p:sp>
    </p:spTree>
    <p:extLst>
      <p:ext uri="{BB962C8B-B14F-4D97-AF65-F5344CB8AC3E}">
        <p14:creationId xmlns:p14="http://schemas.microsoft.com/office/powerpoint/2010/main" val="3677702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a:defRPr/>
            </a:pPr>
            <a:r>
              <a:rPr lang="en-US" dirty="0">
                <a:latin typeface="Times New Roman" pitchFamily="18" charset="0"/>
                <a:cs typeface="Times New Roman" pitchFamily="18" charset="0"/>
              </a:rPr>
              <a:t>Ο </a:t>
            </a:r>
            <a:r>
              <a:rPr lang="en-US" dirty="0" err="1">
                <a:latin typeface="Times New Roman" pitchFamily="18" charset="0"/>
                <a:cs typeface="Times New Roman" pitchFamily="18" charset="0"/>
              </a:rPr>
              <a:t>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ασκεί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πίεση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στο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αναλυτικό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πρόγραμμα</a:t>
            </a:r>
            <a:endParaRPr lang="en-US" dirty="0">
              <a:latin typeface="Times New Roman" pitchFamily="18" charset="0"/>
              <a:cs typeface="Times New Roman" pitchFamily="18" charset="0"/>
            </a:endParaRPr>
          </a:p>
        </p:txBody>
      </p:sp>
      <p:sp>
        <p:nvSpPr>
          <p:cNvPr id="29699" name="Rectangle 3"/>
          <p:cNvSpPr>
            <a:spLocks noGrp="1" noChangeArrowheads="1"/>
          </p:cNvSpPr>
          <p:nvPr>
            <p:ph type="body" idx="1"/>
          </p:nvPr>
        </p:nvSpPr>
        <p:spPr>
          <a:xfrm>
            <a:off x="755650" y="1989138"/>
            <a:ext cx="7772400" cy="4114800"/>
          </a:xfrm>
        </p:spPr>
        <p:txBody>
          <a:bodyPr/>
          <a:lstStyle/>
          <a:p>
            <a:pPr algn="just"/>
            <a:r>
              <a:rPr lang="en-US" altLang="en-US" sz="2800" dirty="0" err="1" smtClean="0">
                <a:latin typeface="Times New Roman" panose="02020603050405020304" pitchFamily="18" charset="0"/>
                <a:cs typeface="Times New Roman" panose="02020603050405020304" pitchFamily="18" charset="0"/>
              </a:rPr>
              <a:t>Κά</a:t>
            </a:r>
            <a:r>
              <a:rPr lang="en-US" altLang="en-US" sz="2800" dirty="0" smtClean="0">
                <a:latin typeface="Times New Roman" panose="02020603050405020304" pitchFamily="18" charset="0"/>
                <a:cs typeface="Times New Roman" panose="02020603050405020304" pitchFamily="18" charset="0"/>
              </a:rPr>
              <a:t>ποια εκπαιδευτικά λογισμικά απαιτούν υπέρμετρη καθοδήγηση - επίβλεψη από τον εκπαιδευτικό με αποτέλεσμα η πορεία προς τη μάθηση να μην αποτελεί ατομική ενέργεια, αλλά κατευθυνόμενη.</a:t>
            </a:r>
          </a:p>
        </p:txBody>
      </p:sp>
    </p:spTree>
    <p:extLst>
      <p:ext uri="{BB962C8B-B14F-4D97-AF65-F5344CB8AC3E}">
        <p14:creationId xmlns:p14="http://schemas.microsoft.com/office/powerpoint/2010/main" val="876477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a:defRPr/>
            </a:pPr>
            <a:r>
              <a:rPr lang="el-GR" dirty="0">
                <a:latin typeface="Times New Roman" pitchFamily="18" charset="0"/>
                <a:cs typeface="Times New Roman" pitchFamily="18" charset="0"/>
              </a:rPr>
              <a:t>Ο υπολογιστής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απειλεί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ρόλο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του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εκπαιδευτικού</a:t>
            </a:r>
            <a:endParaRPr lang="el-GR" dirty="0">
              <a:latin typeface="Times New Roman" pitchFamily="18" charset="0"/>
              <a:cs typeface="Times New Roman" pitchFamily="18" charset="0"/>
            </a:endParaRPr>
          </a:p>
        </p:txBody>
      </p:sp>
      <p:sp>
        <p:nvSpPr>
          <p:cNvPr id="30723" name="Rectangle 3"/>
          <p:cNvSpPr>
            <a:spLocks noGrp="1" noChangeArrowheads="1"/>
          </p:cNvSpPr>
          <p:nvPr>
            <p:ph type="body" idx="1"/>
          </p:nvPr>
        </p:nvSpPr>
        <p:spPr/>
        <p:txBody>
          <a:bodyPr/>
          <a:lstStyle/>
          <a:p>
            <a:r>
              <a:rPr lang="en-US" altLang="en-US" sz="2800" smtClean="0">
                <a:latin typeface="Times New Roman" panose="02020603050405020304" pitchFamily="18" charset="0"/>
                <a:cs typeface="Times New Roman" panose="02020603050405020304" pitchFamily="18" charset="0"/>
              </a:rPr>
              <a:t>Ο ρόλος του εκπαιδευτικού διαφοροποιείται</a:t>
            </a:r>
            <a:endParaRPr lang="el-GR" altLang="en-US" sz="2800" smtClean="0">
              <a:latin typeface="Times New Roman" panose="02020603050405020304" pitchFamily="18" charset="0"/>
              <a:cs typeface="Times New Roman" panose="02020603050405020304" pitchFamily="18" charset="0"/>
            </a:endParaRPr>
          </a:p>
          <a:p>
            <a:r>
              <a:rPr lang="el-GR" altLang="en-US" sz="2800" smtClean="0">
                <a:latin typeface="Times New Roman" panose="02020603050405020304" pitchFamily="18" charset="0"/>
                <a:cs typeface="Times New Roman" panose="02020603050405020304" pitchFamily="18" charset="0"/>
              </a:rPr>
              <a:t>Αλλά πώς;</a:t>
            </a:r>
            <a:endParaRPr lang="en-US" altLang="en-US" sz="28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471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Πιθανές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ωφέλειες</a:t>
            </a:r>
            <a:endParaRPr lang="en-US" dirty="0">
              <a:latin typeface="Times New Roman" pitchFamily="18" charset="0"/>
              <a:cs typeface="Times New Roman" pitchFamily="18" charset="0"/>
            </a:endParaRPr>
          </a:p>
        </p:txBody>
      </p:sp>
      <p:sp>
        <p:nvSpPr>
          <p:cNvPr id="31747" name="Rectangle 3"/>
          <p:cNvSpPr>
            <a:spLocks noGrp="1" noChangeArrowheads="1"/>
          </p:cNvSpPr>
          <p:nvPr>
            <p:ph type="body" idx="1"/>
          </p:nvPr>
        </p:nvSpPr>
        <p:spPr/>
        <p:txBody>
          <a:bodyPr/>
          <a:lstStyle/>
          <a:p>
            <a:r>
              <a:rPr lang="en-US" altLang="en-US" sz="2800" smtClean="0">
                <a:latin typeface="Times New Roman" panose="02020603050405020304" pitchFamily="18" charset="0"/>
                <a:cs typeface="Times New Roman" panose="02020603050405020304" pitchFamily="18" charset="0"/>
              </a:rPr>
              <a:t>Οι έρευνες που έχουν πραγματοποιηθεί (κυρίως τις δύο τελευταίες δεκαετίες) οδηγούν – στην πλειονότητά τους - στο συμπέρασμα ότι </a:t>
            </a:r>
            <a:endParaRPr lang="el-GR" altLang="en-US" sz="2800" smtClean="0">
              <a:latin typeface="Times New Roman" panose="02020603050405020304" pitchFamily="18" charset="0"/>
              <a:cs typeface="Times New Roman" panose="02020603050405020304" pitchFamily="18" charset="0"/>
            </a:endParaRPr>
          </a:p>
          <a:p>
            <a:r>
              <a:rPr lang="en-US" altLang="en-US" sz="2800" smtClean="0">
                <a:latin typeface="Times New Roman" panose="02020603050405020304" pitchFamily="18" charset="0"/>
                <a:cs typeface="Times New Roman" panose="02020603050405020304" pitchFamily="18" charset="0"/>
              </a:rPr>
              <a:t>οι ΤΠΕ συνιστούν ένα αποτελεσματικό μέσο διδασκαλίας και μάθησης σε όλες τις βαθμίδες εκπαίδευσης. </a:t>
            </a:r>
          </a:p>
        </p:txBody>
      </p:sp>
    </p:spTree>
    <p:extLst>
      <p:ext uri="{BB962C8B-B14F-4D97-AF65-F5344CB8AC3E}">
        <p14:creationId xmlns:p14="http://schemas.microsoft.com/office/powerpoint/2010/main" val="2294357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defRPr/>
            </a:pPr>
            <a:r>
              <a:rPr lang="en-US" dirty="0" err="1">
                <a:latin typeface="Times New Roman" pitchFamily="18" charset="0"/>
                <a:cs typeface="Times New Roman" pitchFamily="18" charset="0"/>
              </a:rPr>
              <a:t>Ωφέλειες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λόγω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χρήσης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κατάλληλου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λογισμικού</a:t>
            </a:r>
            <a:endParaRPr lang="en-US" dirty="0">
              <a:latin typeface="Times New Roman" pitchFamily="18" charset="0"/>
              <a:cs typeface="Times New Roman" pitchFamily="18" charset="0"/>
            </a:endParaRPr>
          </a:p>
        </p:txBody>
      </p:sp>
      <p:sp>
        <p:nvSpPr>
          <p:cNvPr id="32771" name="Rectangle 3"/>
          <p:cNvSpPr>
            <a:spLocks noGrp="1" noChangeArrowheads="1"/>
          </p:cNvSpPr>
          <p:nvPr>
            <p:ph type="body" idx="1"/>
          </p:nvPr>
        </p:nvSpPr>
        <p:spPr>
          <a:xfrm>
            <a:off x="323850" y="2017713"/>
            <a:ext cx="8631238" cy="4114800"/>
          </a:xfrm>
        </p:spPr>
        <p:txBody>
          <a:bodyPr/>
          <a:lstStyle/>
          <a:p>
            <a:r>
              <a:rPr lang="en-US" altLang="en-US" sz="2800" smtClean="0">
                <a:latin typeface="Times New Roman" panose="02020603050405020304" pitchFamily="18" charset="0"/>
                <a:cs typeface="Times New Roman" panose="02020603050405020304" pitchFamily="18" charset="0"/>
              </a:rPr>
              <a:t>Η επιλογή των κατάλληλων περιφερειακών συσκευών, η χρήση αναπτυξιακά κατάλληλου εκπαιδευτικού λογισμικού καθώς και η δημιουργία του απαραίτητου διδακτικού περιβάλλοντος συνιστούν τρεις βασικές προϋποθέσεις για επιτυχημένη χρήση των ΤΠΕ στην προσχολική και την πρώτη σχολική εκπαίδευση. </a:t>
            </a:r>
          </a:p>
        </p:txBody>
      </p:sp>
    </p:spTree>
    <p:extLst>
      <p:ext uri="{BB962C8B-B14F-4D97-AF65-F5344CB8AC3E}">
        <p14:creationId xmlns:p14="http://schemas.microsoft.com/office/powerpoint/2010/main" val="2847074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a:defRPr/>
            </a:pPr>
            <a:r>
              <a:rPr lang="en-US" dirty="0" err="1">
                <a:latin typeface="Times New Roman" pitchFamily="18" charset="0"/>
                <a:cs typeface="Times New Roman" pitchFamily="18" charset="0"/>
              </a:rPr>
              <a:t>Ωφέλειες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λόγω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διδακτικής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προσέγγισης</a:t>
            </a:r>
            <a:endParaRPr lang="el-GR" dirty="0">
              <a:latin typeface="Times New Roman" pitchFamily="18" charset="0"/>
              <a:cs typeface="Times New Roman" pitchFamily="18" charset="0"/>
            </a:endParaRPr>
          </a:p>
        </p:txBody>
      </p:sp>
      <p:sp>
        <p:nvSpPr>
          <p:cNvPr id="33795" name="Rectangle 3"/>
          <p:cNvSpPr>
            <a:spLocks noGrp="1" noChangeArrowheads="1"/>
          </p:cNvSpPr>
          <p:nvPr>
            <p:ph type="body" idx="1"/>
          </p:nvPr>
        </p:nvSpPr>
        <p:spPr>
          <a:xfrm>
            <a:off x="827088" y="2017713"/>
            <a:ext cx="8128000" cy="4114800"/>
          </a:xfrm>
        </p:spPr>
        <p:txBody>
          <a:bodyPr/>
          <a:lstStyle/>
          <a:p>
            <a:r>
              <a:rPr lang="en-US" altLang="en-US" sz="2800" smtClean="0">
                <a:latin typeface="Times New Roman" panose="02020603050405020304" pitchFamily="18" charset="0"/>
                <a:cs typeface="Times New Roman" panose="02020603050405020304" pitchFamily="18" charset="0"/>
              </a:rPr>
              <a:t>Τα ερευνητικά δεδομένα αποκαλύπτουν πως η τεχνολογία, οι υπολογιστές και άλλες συσκευές (όπως κασετόφωνα και κάμερες) μπορούν να χρησιμοποιηθούν ώστε να υποβοηθήσουν και να ενθαρρύνουν την ανάπτυξη και τη μάθηση σε παιδιά προσχολικής και πρώτης σχολικής ηλικίας. </a:t>
            </a:r>
          </a:p>
          <a:p>
            <a:r>
              <a:rPr lang="en-US" altLang="en-US" sz="2800" smtClean="0">
                <a:latin typeface="Times New Roman" panose="02020603050405020304" pitchFamily="18" charset="0"/>
                <a:cs typeface="Times New Roman" panose="02020603050405020304" pitchFamily="18" charset="0"/>
              </a:rPr>
              <a:t>Το αποφασιστικό σημείο είναι να εφοδιαστεί η τεχνολογία με τις σημαντικές ανάγκες των παιδιών πριν εισαχθεί στο μαθησιακό περιβάλλον. </a:t>
            </a:r>
          </a:p>
        </p:txBody>
      </p:sp>
    </p:spTree>
    <p:extLst>
      <p:ext uri="{BB962C8B-B14F-4D97-AF65-F5344CB8AC3E}">
        <p14:creationId xmlns:p14="http://schemas.microsoft.com/office/powerpoint/2010/main" val="759459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l-GR" dirty="0">
                <a:latin typeface="Times New Roman" pitchFamily="18" charset="0"/>
                <a:cs typeface="Times New Roman" pitchFamily="18" charset="0"/>
              </a:rPr>
              <a:t>Δ</a:t>
            </a:r>
            <a:r>
              <a:rPr lang="en-US" dirty="0" err="1">
                <a:latin typeface="Times New Roman" pitchFamily="18" charset="0"/>
                <a:cs typeface="Times New Roman" pitchFamily="18" charset="0"/>
              </a:rPr>
              <a:t>υο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θεμελιώδη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συμπεράσματα</a:t>
            </a:r>
            <a:endParaRPr lang="en-US" dirty="0">
              <a:latin typeface="Times New Roman" pitchFamily="18" charset="0"/>
              <a:cs typeface="Times New Roman" pitchFamily="18" charset="0"/>
            </a:endParaRPr>
          </a:p>
        </p:txBody>
      </p:sp>
      <p:sp>
        <p:nvSpPr>
          <p:cNvPr id="34819" name="Rectangle 3"/>
          <p:cNvSpPr>
            <a:spLocks noGrp="1" noChangeArrowheads="1"/>
          </p:cNvSpPr>
          <p:nvPr>
            <p:ph type="body" idx="1"/>
          </p:nvPr>
        </p:nvSpPr>
        <p:spPr>
          <a:xfrm>
            <a:off x="684213" y="2017713"/>
            <a:ext cx="8270875" cy="4114800"/>
          </a:xfrm>
        </p:spPr>
        <p:txBody>
          <a:bodyPr/>
          <a:lstStyle/>
          <a:p>
            <a:r>
              <a:rPr lang="en-US" altLang="en-US" smtClean="0">
                <a:latin typeface="Times New Roman" panose="02020603050405020304" pitchFamily="18" charset="0"/>
                <a:cs typeface="Times New Roman" panose="02020603050405020304" pitchFamily="18" charset="0"/>
              </a:rPr>
              <a:t>Από τα δεδομένα των ερευνών</a:t>
            </a:r>
          </a:p>
          <a:p>
            <a:r>
              <a:rPr lang="en-US" altLang="en-US" smtClean="0">
                <a:latin typeface="Times New Roman" panose="02020603050405020304" pitchFamily="18" charset="0"/>
                <a:cs typeface="Times New Roman" panose="02020603050405020304" pitchFamily="18" charset="0"/>
              </a:rPr>
              <a:t>Οι ΤΠΕ δημιουργούν περιβάλλοντα στα οποία οι μαθητές μπορούν να μαθαίνουν μέσα από την πράξη.</a:t>
            </a:r>
          </a:p>
          <a:p>
            <a:r>
              <a:rPr lang="en-US" altLang="en-US" smtClean="0">
                <a:latin typeface="Times New Roman" panose="02020603050405020304" pitchFamily="18" charset="0"/>
                <a:cs typeface="Times New Roman" panose="02020603050405020304" pitchFamily="18" charset="0"/>
              </a:rPr>
              <a:t>Οι ΤΠΕ μπορούν να βοηθούν τους μαθητές ώστε να αντιλαμβάνονται δύσκολες, ως προς την κατανόηση, έννοιες.</a:t>
            </a:r>
          </a:p>
        </p:txBody>
      </p:sp>
    </p:spTree>
    <p:extLst>
      <p:ext uri="{BB962C8B-B14F-4D97-AF65-F5344CB8AC3E}">
        <p14:creationId xmlns:p14="http://schemas.microsoft.com/office/powerpoint/2010/main" val="2723404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Ευνοϊκές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χρήσεις</a:t>
            </a:r>
            <a:endParaRPr lang="en-US" dirty="0">
              <a:latin typeface="Times New Roman" pitchFamily="18" charset="0"/>
              <a:cs typeface="Times New Roman" pitchFamily="18" charset="0"/>
            </a:endParaRPr>
          </a:p>
        </p:txBody>
      </p:sp>
      <p:sp>
        <p:nvSpPr>
          <p:cNvPr id="35843" name="Rectangle 3"/>
          <p:cNvSpPr>
            <a:spLocks noGrp="1" noChangeArrowheads="1"/>
          </p:cNvSpPr>
          <p:nvPr>
            <p:ph type="body" idx="1"/>
          </p:nvPr>
        </p:nvSpPr>
        <p:spPr>
          <a:xfrm>
            <a:off x="611188" y="2017713"/>
            <a:ext cx="8343900" cy="4114800"/>
          </a:xfrm>
        </p:spPr>
        <p:txBody>
          <a:bodyPr/>
          <a:lstStyle/>
          <a:p>
            <a:r>
              <a:rPr lang="en-US" altLang="en-US" sz="2800" smtClean="0">
                <a:latin typeface="Times New Roman" panose="02020603050405020304" pitchFamily="18" charset="0"/>
                <a:cs typeface="Times New Roman" panose="02020603050405020304" pitchFamily="18" charset="0"/>
              </a:rPr>
              <a:t>Αυτές είναι οι χρήσεις που, οι ειδικοί στην εκπαίδευση μικρών παιδιών, συνιστούν σαν τις αναπτυξιακά κατάλληλες οι οποίες επιτρέπουν στα παιδιά να δημιουργούν και να ανακαλύπτουν. </a:t>
            </a:r>
          </a:p>
          <a:p>
            <a:r>
              <a:rPr lang="en-US" altLang="en-US" sz="2800" smtClean="0">
                <a:latin typeface="Times New Roman" panose="02020603050405020304" pitchFamily="18" charset="0"/>
                <a:cs typeface="Times New Roman" panose="02020603050405020304" pitchFamily="18" charset="0"/>
              </a:rPr>
              <a:t>Τα παιδιά μικρής ηλικίας μέσα από τη χρήση των υπολογιστών μπορούν να γράφουν, να ανακαλύπτουν σχήματα στην οθόνη, να κατανοούν μαθηματικές έννοιες, κ.ά. </a:t>
            </a:r>
          </a:p>
        </p:txBody>
      </p:sp>
    </p:spTree>
    <p:extLst>
      <p:ext uri="{BB962C8B-B14F-4D97-AF65-F5344CB8AC3E}">
        <p14:creationId xmlns:p14="http://schemas.microsoft.com/office/powerpoint/2010/main" val="194845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Οφέλη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που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προκύπτουν</a:t>
            </a:r>
            <a:endParaRPr lang="en-US" dirty="0">
              <a:latin typeface="Times New Roman" pitchFamily="18" charset="0"/>
              <a:cs typeface="Times New Roman" pitchFamily="18" charset="0"/>
            </a:endParaRPr>
          </a:p>
        </p:txBody>
      </p:sp>
      <p:sp>
        <p:nvSpPr>
          <p:cNvPr id="36867" name="Rectangle 3"/>
          <p:cNvSpPr>
            <a:spLocks noGrp="1" noChangeArrowheads="1"/>
          </p:cNvSpPr>
          <p:nvPr>
            <p:ph type="body" idx="1"/>
          </p:nvPr>
        </p:nvSpPr>
        <p:spPr/>
        <p:txBody>
          <a:bodyPr/>
          <a:lstStyle/>
          <a:p>
            <a:r>
              <a:rPr lang="en-US" altLang="en-US" smtClean="0">
                <a:latin typeface="Times New Roman" panose="02020603050405020304" pitchFamily="18" charset="0"/>
                <a:cs typeface="Times New Roman" panose="02020603050405020304" pitchFamily="18" charset="0"/>
              </a:rPr>
              <a:t>Πολλές από τις έρευνες που έχουν πραγματοποιηθεί δείχνουν ότι τα παιδιά μικρών ηλικιών τα οποία εκτελούν επιτυχώς δραστηριότητες με υπολογιστές βγαίνουν κερδισμένα, σε σημαντικό βαθμό, όταν συγκρίνονται με παιδιά που δεν έχουν εμπειρία στη χρήση υπολογιστών στην τάξη. </a:t>
            </a:r>
          </a:p>
        </p:txBody>
      </p:sp>
    </p:spTree>
    <p:extLst>
      <p:ext uri="{BB962C8B-B14F-4D97-AF65-F5344CB8AC3E}">
        <p14:creationId xmlns:p14="http://schemas.microsoft.com/office/powerpoint/2010/main" val="3837182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Κάποια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από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τα</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οφέλη</a:t>
            </a:r>
            <a:r>
              <a:rPr lang="en-US" dirty="0" smtClean="0">
                <a:latin typeface="Times New Roman" pitchFamily="18" charset="0"/>
                <a:cs typeface="Times New Roman" pitchFamily="18" charset="0"/>
              </a:rPr>
              <a:t> (1) </a:t>
            </a:r>
            <a:endParaRPr lang="en-US" dirty="0">
              <a:latin typeface="Times New Roman" pitchFamily="18" charset="0"/>
              <a:cs typeface="Times New Roman" pitchFamily="18" charset="0"/>
            </a:endParaRPr>
          </a:p>
        </p:txBody>
      </p:sp>
      <p:sp>
        <p:nvSpPr>
          <p:cNvPr id="37891" name="Rectangle 3"/>
          <p:cNvSpPr>
            <a:spLocks noGrp="1" noChangeArrowheads="1"/>
          </p:cNvSpPr>
          <p:nvPr>
            <p:ph type="body" idx="1"/>
          </p:nvPr>
        </p:nvSpPr>
        <p:spPr>
          <a:xfrm>
            <a:off x="685800" y="1752600"/>
            <a:ext cx="8116888" cy="4114800"/>
          </a:xfrm>
        </p:spPr>
        <p:txBody>
          <a:bodyPr/>
          <a:lstStyle/>
          <a:p>
            <a:r>
              <a:rPr lang="en-US" altLang="en-US" sz="2400" dirty="0" smtClean="0">
                <a:latin typeface="Times New Roman" panose="02020603050405020304" pitchFamily="18" charset="0"/>
                <a:cs typeface="Times New Roman" panose="02020603050405020304" pitchFamily="18" charset="0"/>
              </a:rPr>
              <a:t>π</a:t>
            </a:r>
            <a:r>
              <a:rPr lang="en-US" altLang="en-US" sz="2400" dirty="0" err="1" smtClean="0">
                <a:latin typeface="Times New Roman" panose="02020603050405020304" pitchFamily="18" charset="0"/>
                <a:cs typeface="Times New Roman" panose="02020603050405020304" pitchFamily="18" charset="0"/>
              </a:rPr>
              <a:t>ου</a:t>
            </a:r>
            <a:r>
              <a:rPr lang="en-US" altLang="en-US" sz="2400" dirty="0" smtClean="0">
                <a:latin typeface="Times New Roman" panose="02020603050405020304" pitchFamily="18" charset="0"/>
                <a:cs typeface="Times New Roman" panose="02020603050405020304" pitchFamily="18" charset="0"/>
              </a:rPr>
              <a:t> παρα</a:t>
            </a:r>
            <a:r>
              <a:rPr lang="en-US" altLang="en-US" sz="2400" dirty="0" err="1" smtClean="0">
                <a:latin typeface="Times New Roman" panose="02020603050405020304" pitchFamily="18" charset="0"/>
                <a:cs typeface="Times New Roman" panose="02020603050405020304" pitchFamily="18" charset="0"/>
              </a:rPr>
              <a:t>τηρούντ</a:t>
            </a:r>
            <a:r>
              <a:rPr lang="en-US" altLang="en-US" sz="2400" dirty="0" smtClean="0">
                <a:latin typeface="Times New Roman" panose="02020603050405020304" pitchFamily="18" charset="0"/>
                <a:cs typeface="Times New Roman" panose="02020603050405020304" pitchFamily="18" charset="0"/>
              </a:rPr>
              <a:t>αι σε μικρές ηλικίες είναι:</a:t>
            </a:r>
          </a:p>
          <a:p>
            <a:r>
              <a:rPr lang="en-US" altLang="en-US" sz="2400" dirty="0" smtClean="0">
                <a:latin typeface="Times New Roman" panose="02020603050405020304" pitchFamily="18" charset="0"/>
                <a:cs typeface="Times New Roman" panose="02020603050405020304" pitchFamily="18" charset="0"/>
              </a:rPr>
              <a:t>Η α</a:t>
            </a:r>
            <a:r>
              <a:rPr lang="en-US" altLang="en-US" sz="2400" dirty="0" err="1" smtClean="0">
                <a:latin typeface="Times New Roman" panose="02020603050405020304" pitchFamily="18" charset="0"/>
                <a:cs typeface="Times New Roman" panose="02020603050405020304" pitchFamily="18" charset="0"/>
              </a:rPr>
              <a:t>νά</a:t>
            </a:r>
            <a:r>
              <a:rPr lang="en-US" altLang="en-US" sz="2400" dirty="0" smtClean="0">
                <a:latin typeface="Times New Roman" panose="02020603050405020304" pitchFamily="18" charset="0"/>
                <a:cs typeface="Times New Roman" panose="02020603050405020304" pitchFamily="18" charset="0"/>
              </a:rPr>
              <a:t>πτυξη της νοημοσύνης. </a:t>
            </a:r>
          </a:p>
          <a:p>
            <a:r>
              <a:rPr lang="en-US" altLang="en-US" sz="2400" dirty="0" smtClean="0">
                <a:latin typeface="Times New Roman" panose="02020603050405020304" pitchFamily="18" charset="0"/>
                <a:cs typeface="Times New Roman" panose="02020603050405020304" pitchFamily="18" charset="0"/>
              </a:rPr>
              <a:t>Ο </a:t>
            </a:r>
            <a:r>
              <a:rPr lang="en-US" altLang="en-US" sz="2400" dirty="0" err="1" smtClean="0">
                <a:latin typeface="Times New Roman" panose="02020603050405020304" pitchFamily="18" charset="0"/>
                <a:cs typeface="Times New Roman" panose="02020603050405020304" pitchFamily="18" charset="0"/>
              </a:rPr>
              <a:t>εμ</a:t>
            </a:r>
            <a:r>
              <a:rPr lang="en-US" altLang="en-US" sz="2400" dirty="0" smtClean="0">
                <a:latin typeface="Times New Roman" panose="02020603050405020304" pitchFamily="18" charset="0"/>
                <a:cs typeface="Times New Roman" panose="02020603050405020304" pitchFamily="18" charset="0"/>
              </a:rPr>
              <a:t>πλουτισμός των γνώσεων.</a:t>
            </a:r>
          </a:p>
          <a:p>
            <a:r>
              <a:rPr lang="en-US" altLang="en-US" sz="2400" dirty="0" smtClean="0">
                <a:latin typeface="Times New Roman" panose="02020603050405020304" pitchFamily="18" charset="0"/>
                <a:cs typeface="Times New Roman" panose="02020603050405020304" pitchFamily="18" charset="0"/>
              </a:rPr>
              <a:t>Η </a:t>
            </a:r>
            <a:r>
              <a:rPr lang="en-US" altLang="en-US" sz="2400" dirty="0" err="1" smtClean="0">
                <a:latin typeface="Times New Roman" panose="02020603050405020304" pitchFamily="18" charset="0"/>
                <a:cs typeface="Times New Roman" panose="02020603050405020304" pitchFamily="18" charset="0"/>
              </a:rPr>
              <a:t>ενίσχυση</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της</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μνήμης</a:t>
            </a:r>
            <a:r>
              <a:rPr lang="en-US" altLang="en-US" sz="2400" dirty="0" smtClean="0">
                <a:latin typeface="Times New Roman" panose="02020603050405020304" pitchFamily="18" charset="0"/>
                <a:cs typeface="Times New Roman" panose="02020603050405020304" pitchFamily="18" charset="0"/>
              </a:rPr>
              <a:t>.</a:t>
            </a:r>
          </a:p>
          <a:p>
            <a:r>
              <a:rPr lang="en-US" altLang="en-US" sz="2400" dirty="0" smtClean="0">
                <a:latin typeface="Times New Roman" panose="02020603050405020304" pitchFamily="18" charset="0"/>
                <a:cs typeface="Times New Roman" panose="02020603050405020304" pitchFamily="18" charset="0"/>
              </a:rPr>
              <a:t>Η </a:t>
            </a:r>
            <a:r>
              <a:rPr lang="en-US" altLang="en-US" sz="2400" dirty="0" err="1" smtClean="0">
                <a:latin typeface="Times New Roman" panose="02020603050405020304" pitchFamily="18" charset="0"/>
                <a:cs typeface="Times New Roman" panose="02020603050405020304" pitchFamily="18" charset="0"/>
              </a:rPr>
              <a:t>ικ</a:t>
            </a:r>
            <a:r>
              <a:rPr lang="en-US" altLang="en-US" sz="2400" dirty="0" smtClean="0">
                <a:latin typeface="Times New Roman" panose="02020603050405020304" pitchFamily="18" charset="0"/>
                <a:cs typeface="Times New Roman" panose="02020603050405020304" pitchFamily="18" charset="0"/>
              </a:rPr>
              <a:t>ανότητα επίλυσης προβλήματος.</a:t>
            </a:r>
          </a:p>
          <a:p>
            <a:r>
              <a:rPr lang="en-US" altLang="en-US" sz="2400" dirty="0" smtClean="0">
                <a:latin typeface="Times New Roman" panose="02020603050405020304" pitchFamily="18" charset="0"/>
                <a:cs typeface="Times New Roman" panose="02020603050405020304" pitchFamily="18" charset="0"/>
              </a:rPr>
              <a:t>Η κα</a:t>
            </a:r>
            <a:r>
              <a:rPr lang="en-US" altLang="en-US" sz="2400" dirty="0" err="1" smtClean="0">
                <a:latin typeface="Times New Roman" panose="02020603050405020304" pitchFamily="18" charset="0"/>
                <a:cs typeface="Times New Roman" panose="02020603050405020304" pitchFamily="18" charset="0"/>
              </a:rPr>
              <a:t>λλιέργει</a:t>
            </a:r>
            <a:r>
              <a:rPr lang="en-US" altLang="en-US" sz="2400" dirty="0" smtClean="0">
                <a:latin typeface="Times New Roman" panose="02020603050405020304" pitchFamily="18" charset="0"/>
                <a:cs typeface="Times New Roman" panose="02020603050405020304" pitchFamily="18" charset="0"/>
              </a:rPr>
              <a:t>α των λεκτικών ικανοτήτων. </a:t>
            </a:r>
          </a:p>
          <a:p>
            <a:r>
              <a:rPr lang="en-US" altLang="en-US" sz="2400" dirty="0" smtClean="0">
                <a:latin typeface="Times New Roman" panose="02020603050405020304" pitchFamily="18" charset="0"/>
                <a:cs typeface="Times New Roman" panose="02020603050405020304" pitchFamily="18" charset="0"/>
              </a:rPr>
              <a:t>Η </a:t>
            </a:r>
            <a:r>
              <a:rPr lang="en-US" altLang="en-US" sz="2400" dirty="0" err="1" smtClean="0">
                <a:latin typeface="Times New Roman" panose="02020603050405020304" pitchFamily="18" charset="0"/>
                <a:cs typeface="Times New Roman" panose="02020603050405020304" pitchFamily="18" charset="0"/>
              </a:rPr>
              <a:t>ενδυνάμωση</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της</a:t>
            </a:r>
            <a:r>
              <a:rPr lang="en-US" altLang="en-US" sz="2400" dirty="0" smtClean="0">
                <a:latin typeface="Times New Roman" panose="02020603050405020304" pitchFamily="18" charset="0"/>
                <a:cs typeface="Times New Roman" panose="02020603050405020304" pitchFamily="18" charset="0"/>
              </a:rPr>
              <a:t> αφα</a:t>
            </a:r>
            <a:r>
              <a:rPr lang="en-US" altLang="en-US" sz="2400" dirty="0" err="1" smtClean="0">
                <a:latin typeface="Times New Roman" panose="02020603050405020304" pitchFamily="18" charset="0"/>
                <a:cs typeface="Times New Roman" panose="02020603050405020304" pitchFamily="18" charset="0"/>
              </a:rPr>
              <a:t>ιρετικής</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σκέψης</a:t>
            </a:r>
            <a:r>
              <a:rPr lang="en-US" alt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4451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Κά</a:t>
            </a:r>
            <a:r>
              <a:rPr lang="en-US" dirty="0">
                <a:latin typeface="Times New Roman" pitchFamily="18" charset="0"/>
                <a:cs typeface="Times New Roman" pitchFamily="18" charset="0"/>
              </a:rPr>
              <a:t>ποια από τα </a:t>
            </a:r>
            <a:r>
              <a:rPr lang="en-US" dirty="0" smtClean="0">
                <a:latin typeface="Times New Roman" pitchFamily="18" charset="0"/>
                <a:cs typeface="Times New Roman" pitchFamily="18" charset="0"/>
              </a:rPr>
              <a:t>οφέλη (2)</a:t>
            </a:r>
            <a:endParaRPr lang="el-GR" dirty="0">
              <a:latin typeface="Times New Roman" pitchFamily="18" charset="0"/>
              <a:cs typeface="Times New Roman" pitchFamily="18" charset="0"/>
            </a:endParaRPr>
          </a:p>
        </p:txBody>
      </p:sp>
      <p:sp>
        <p:nvSpPr>
          <p:cNvPr id="38915" name="Rectangle 3"/>
          <p:cNvSpPr>
            <a:spLocks noGrp="1" noChangeArrowheads="1"/>
          </p:cNvSpPr>
          <p:nvPr>
            <p:ph type="body" idx="1"/>
          </p:nvPr>
        </p:nvSpPr>
        <p:spPr>
          <a:xfrm>
            <a:off x="914400" y="1676400"/>
            <a:ext cx="8229600" cy="4525963"/>
          </a:xfrm>
        </p:spPr>
        <p:txBody>
          <a:bodyPr/>
          <a:lstStyle/>
          <a:p>
            <a:r>
              <a:rPr lang="en-US" altLang="en-US" sz="2400" dirty="0" smtClean="0">
                <a:latin typeface="Times New Roman" panose="02020603050405020304" pitchFamily="18" charset="0"/>
                <a:cs typeface="Times New Roman" panose="02020603050405020304" pitchFamily="18" charset="0"/>
              </a:rPr>
              <a:t>Η β</a:t>
            </a:r>
            <a:r>
              <a:rPr lang="en-US" altLang="en-US" sz="2400" dirty="0" err="1" smtClean="0">
                <a:latin typeface="Times New Roman" panose="02020603050405020304" pitchFamily="18" charset="0"/>
                <a:cs typeface="Times New Roman" panose="02020603050405020304" pitchFamily="18" charset="0"/>
              </a:rPr>
              <a:t>ελτίωση</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της</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ικ</a:t>
            </a:r>
            <a:r>
              <a:rPr lang="en-US" altLang="en-US" sz="2400" dirty="0" smtClean="0">
                <a:latin typeface="Times New Roman" panose="02020603050405020304" pitchFamily="18" charset="0"/>
                <a:cs typeface="Times New Roman" panose="02020603050405020304" pitchFamily="18" charset="0"/>
              </a:rPr>
              <a:t>ανότητας χρήσης μηχανών.</a:t>
            </a:r>
          </a:p>
          <a:p>
            <a:r>
              <a:rPr lang="en-US" altLang="en-US" sz="2400" dirty="0" smtClean="0">
                <a:latin typeface="Times New Roman" panose="02020603050405020304" pitchFamily="18" charset="0"/>
                <a:cs typeface="Times New Roman" panose="02020603050405020304" pitchFamily="18" charset="0"/>
              </a:rPr>
              <a:t>Η α</a:t>
            </a:r>
            <a:r>
              <a:rPr lang="en-US" altLang="en-US" sz="2400" dirty="0" err="1" smtClean="0">
                <a:latin typeface="Times New Roman" panose="02020603050405020304" pitchFamily="18" charset="0"/>
                <a:cs typeface="Times New Roman" panose="02020603050405020304" pitchFamily="18" charset="0"/>
              </a:rPr>
              <a:t>νά</a:t>
            </a:r>
            <a:r>
              <a:rPr lang="en-US" altLang="en-US" sz="2400" dirty="0" smtClean="0">
                <a:latin typeface="Times New Roman" panose="02020603050405020304" pitchFamily="18" charset="0"/>
                <a:cs typeface="Times New Roman" panose="02020603050405020304" pitchFamily="18" charset="0"/>
              </a:rPr>
              <a:t>πτυξη της μαθηματικής σκέψης.</a:t>
            </a:r>
          </a:p>
          <a:p>
            <a:r>
              <a:rPr lang="en-US" altLang="en-US" sz="2400" dirty="0" smtClean="0">
                <a:latin typeface="Times New Roman" panose="02020603050405020304" pitchFamily="18" charset="0"/>
                <a:cs typeface="Times New Roman" panose="02020603050405020304" pitchFamily="18" charset="0"/>
              </a:rPr>
              <a:t>Η κα</a:t>
            </a:r>
            <a:r>
              <a:rPr lang="en-US" altLang="en-US" sz="2400" dirty="0" err="1" smtClean="0">
                <a:latin typeface="Times New Roman" panose="02020603050405020304" pitchFamily="18" charset="0"/>
                <a:cs typeface="Times New Roman" panose="02020603050405020304" pitchFamily="18" charset="0"/>
              </a:rPr>
              <a:t>λλιέργει</a:t>
            </a:r>
            <a:r>
              <a:rPr lang="en-US" altLang="en-US" sz="2400" dirty="0" smtClean="0">
                <a:latin typeface="Times New Roman" panose="02020603050405020304" pitchFamily="18" charset="0"/>
                <a:cs typeface="Times New Roman" panose="02020603050405020304" pitchFamily="18" charset="0"/>
              </a:rPr>
              <a:t>α κριτικού πνεύματος.</a:t>
            </a:r>
          </a:p>
          <a:p>
            <a:r>
              <a:rPr lang="en-US" altLang="en-US" sz="2400" dirty="0" smtClean="0">
                <a:latin typeface="Times New Roman" panose="02020603050405020304" pitchFamily="18" charset="0"/>
                <a:cs typeface="Times New Roman" panose="02020603050405020304" pitchFamily="18" charset="0"/>
              </a:rPr>
              <a:t>Η α</a:t>
            </a:r>
            <a:r>
              <a:rPr lang="en-US" altLang="en-US" sz="2400" dirty="0" err="1" smtClean="0">
                <a:latin typeface="Times New Roman" panose="02020603050405020304" pitchFamily="18" charset="0"/>
                <a:cs typeface="Times New Roman" panose="02020603050405020304" pitchFamily="18" charset="0"/>
              </a:rPr>
              <a:t>νά</a:t>
            </a:r>
            <a:r>
              <a:rPr lang="en-US" altLang="en-US" sz="2400" dirty="0" smtClean="0">
                <a:latin typeface="Times New Roman" panose="02020603050405020304" pitchFamily="18" charset="0"/>
                <a:cs typeface="Times New Roman" panose="02020603050405020304" pitchFamily="18" charset="0"/>
              </a:rPr>
              <a:t>πτυξη συνεργατικού πνεύματος.</a:t>
            </a:r>
          </a:p>
          <a:p>
            <a:r>
              <a:rPr lang="en-US" altLang="en-US" sz="2400" dirty="0" smtClean="0">
                <a:latin typeface="Times New Roman" panose="02020603050405020304" pitchFamily="18" charset="0"/>
                <a:cs typeface="Times New Roman" panose="02020603050405020304" pitchFamily="18" charset="0"/>
              </a:rPr>
              <a:t>Η </a:t>
            </a:r>
            <a:r>
              <a:rPr lang="en-US" altLang="en-US" sz="2400" dirty="0" err="1" smtClean="0">
                <a:latin typeface="Times New Roman" panose="02020603050405020304" pitchFamily="18" charset="0"/>
                <a:cs typeface="Times New Roman" panose="02020603050405020304" pitchFamily="18" charset="0"/>
              </a:rPr>
              <a:t>διεύρυνση</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της</a:t>
            </a:r>
            <a:r>
              <a:rPr lang="en-US" altLang="en-US" sz="2400" dirty="0" smtClean="0">
                <a:latin typeface="Times New Roman" panose="02020603050405020304" pitchFamily="18" charset="0"/>
                <a:cs typeface="Times New Roman" panose="02020603050405020304" pitchFamily="18" charset="0"/>
              </a:rPr>
              <a:t> επ</a:t>
            </a:r>
            <a:r>
              <a:rPr lang="en-US" altLang="en-US" sz="2400" dirty="0" err="1" smtClean="0">
                <a:latin typeface="Times New Roman" panose="02020603050405020304" pitchFamily="18" charset="0"/>
                <a:cs typeface="Times New Roman" panose="02020603050405020304" pitchFamily="18" charset="0"/>
              </a:rPr>
              <a:t>ικοινωνί</a:t>
            </a:r>
            <a:r>
              <a:rPr lang="en-US" altLang="en-US" sz="2400" dirty="0" smtClean="0">
                <a:latin typeface="Times New Roman" panose="02020603050405020304" pitchFamily="18" charset="0"/>
                <a:cs typeface="Times New Roman" panose="02020603050405020304" pitchFamily="18" charset="0"/>
              </a:rPr>
              <a:t>ας.</a:t>
            </a:r>
          </a:p>
          <a:p>
            <a:r>
              <a:rPr lang="en-US" altLang="en-US" sz="2400" dirty="0" smtClean="0">
                <a:latin typeface="Times New Roman" panose="02020603050405020304" pitchFamily="18" charset="0"/>
                <a:cs typeface="Times New Roman" panose="02020603050405020304" pitchFamily="18" charset="0"/>
              </a:rPr>
              <a:t>Ο ανα</a:t>
            </a:r>
            <a:r>
              <a:rPr lang="en-US" altLang="en-US" sz="2400" dirty="0" err="1" smtClean="0">
                <a:latin typeface="Times New Roman" panose="02020603050405020304" pitchFamily="18" charset="0"/>
                <a:cs typeface="Times New Roman" panose="02020603050405020304" pitchFamily="18" charset="0"/>
              </a:rPr>
              <a:t>στοχ</a:t>
            </a:r>
            <a:r>
              <a:rPr lang="en-US" altLang="en-US" sz="2400" dirty="0" smtClean="0">
                <a:latin typeface="Times New Roman" panose="02020603050405020304" pitchFamily="18" charset="0"/>
                <a:cs typeface="Times New Roman" panose="02020603050405020304" pitchFamily="18" charset="0"/>
              </a:rPr>
              <a:t>ασμός</a:t>
            </a:r>
          </a:p>
        </p:txBody>
      </p:sp>
    </p:spTree>
    <p:extLst>
      <p:ext uri="{BB962C8B-B14F-4D97-AF65-F5344CB8AC3E}">
        <p14:creationId xmlns:p14="http://schemas.microsoft.com/office/powerpoint/2010/main" val="223997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l-GR" sz="2800" dirty="0"/>
              <a:t>Επιδράσεις της χρήσης των υπολογιστών στα μικρά παιδιά : Δυνατοί Κίνδυνοι – Πιθανές </a:t>
            </a:r>
            <a:r>
              <a:rPr lang="el-GR" sz="2800" dirty="0" smtClean="0"/>
              <a:t>Ωφέλειες</a:t>
            </a:r>
            <a:r>
              <a:rPr lang="el-GR" sz="2800" dirty="0" smtClean="0"/>
              <a:t>».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smtClean="0"/>
              <a:t>14</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57600" y="5538938"/>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694449"/>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a:t>Η διατύπωση των κύριων </a:t>
            </a:r>
            <a:r>
              <a:rPr lang="el-GR" dirty="0" smtClean="0"/>
              <a:t>ερωτημάτων σχετικά με τη χρήση των υπολογιστών και η επιρροή τους </a:t>
            </a:r>
            <a:r>
              <a:rPr lang="en-US" altLang="en-US" dirty="0" err="1">
                <a:latin typeface="Times New Roman" panose="02020603050405020304" pitchFamily="18" charset="0"/>
                <a:cs typeface="Times New Roman" panose="02020603050405020304" pitchFamily="18" charset="0"/>
              </a:rPr>
              <a:t>στη</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φυσική</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νοητική</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κοινωνική</a:t>
            </a:r>
            <a:r>
              <a:rPr lang="en-US" altLang="en-US" dirty="0">
                <a:latin typeface="Times New Roman" panose="02020603050405020304" pitchFamily="18" charset="0"/>
                <a:cs typeface="Times New Roman" panose="02020603050405020304" pitchFamily="18" charset="0"/>
              </a:rPr>
              <a:t> και </a:t>
            </a:r>
            <a:r>
              <a:rPr lang="en-US" altLang="en-US" dirty="0" err="1">
                <a:latin typeface="Times New Roman" panose="02020603050405020304" pitchFamily="18" charset="0"/>
                <a:cs typeface="Times New Roman" panose="02020603050405020304" pitchFamily="18" charset="0"/>
              </a:rPr>
              <a:t>συν</a:t>
            </a:r>
            <a:r>
              <a:rPr lang="en-US" altLang="en-US" dirty="0">
                <a:latin typeface="Times New Roman" panose="02020603050405020304" pitchFamily="18" charset="0"/>
                <a:cs typeface="Times New Roman" panose="02020603050405020304" pitchFamily="18" charset="0"/>
              </a:rPr>
              <a:t>αισθηματική ανάπτυξη των παιδιών</a:t>
            </a:r>
            <a:r>
              <a:rPr lang="el-GR" dirty="0" smtClean="0"/>
              <a:t> </a:t>
            </a:r>
            <a:endParaRPr lang="el-GR" dirty="0"/>
          </a:p>
          <a:p>
            <a:r>
              <a:rPr lang="el-GR" dirty="0"/>
              <a:t>Η </a:t>
            </a:r>
            <a:r>
              <a:rPr lang="el-GR" dirty="0" smtClean="0"/>
              <a:t>παρουσίαση Δυνατών Κινδύνων της χρήσης των Υπολογιστών στην ανάπτυξη των παιδιών</a:t>
            </a:r>
            <a:endParaRPr lang="el-GR" dirty="0"/>
          </a:p>
          <a:p>
            <a:r>
              <a:rPr lang="el-GR" dirty="0"/>
              <a:t>Η </a:t>
            </a:r>
            <a:r>
              <a:rPr lang="el-GR" dirty="0" smtClean="0"/>
              <a:t>παρουσίαση Πιθανών Ωφελειών της χρήσης των Υπολογιστών στην ανάπτυξη των παιδιών</a:t>
            </a:r>
            <a:endParaRPr lang="el-GR" dirty="0"/>
          </a:p>
          <a:p>
            <a:pPr marL="0" indent="0">
              <a:buNone/>
            </a:pPr>
            <a:endParaRPr lang="el-GR" dirty="0" smtClean="0"/>
          </a:p>
          <a:p>
            <a:pPr marL="0"/>
            <a:endParaRPr lang="el-GR" dirty="0"/>
          </a:p>
        </p:txBody>
      </p:sp>
    </p:spTree>
    <p:extLst>
      <p:ext uri="{BB962C8B-B14F-4D97-AF65-F5344CB8AC3E}">
        <p14:creationId xmlns:p14="http://schemas.microsoft.com/office/powerpoint/2010/main" val="1696496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Εισαγωγικές</a:t>
            </a:r>
            <a:r>
              <a:rPr lang="en-US" dirty="0">
                <a:latin typeface="Times New Roman" pitchFamily="18" charset="0"/>
                <a:cs typeface="Times New Roman" pitchFamily="18" charset="0"/>
              </a:rPr>
              <a:t> παρατηρήσεις</a:t>
            </a:r>
          </a:p>
        </p:txBody>
      </p:sp>
      <p:sp>
        <p:nvSpPr>
          <p:cNvPr id="14339" name="Rectangle 3"/>
          <p:cNvSpPr>
            <a:spLocks noGrp="1" noChangeArrowheads="1"/>
          </p:cNvSpPr>
          <p:nvPr>
            <p:ph type="body" idx="1"/>
          </p:nvPr>
        </p:nvSpPr>
        <p:spPr>
          <a:xfrm>
            <a:off x="474260" y="1600200"/>
            <a:ext cx="8343900" cy="4114800"/>
          </a:xfrm>
        </p:spPr>
        <p:txBody>
          <a:bodyPr/>
          <a:lstStyle/>
          <a:p>
            <a:r>
              <a:rPr lang="en-US" altLang="en-US" sz="2800" dirty="0" smtClean="0">
                <a:latin typeface="Times New Roman" panose="02020603050405020304" pitchFamily="18" charset="0"/>
                <a:cs typeface="Times New Roman" panose="02020603050405020304" pitchFamily="18" charset="0"/>
              </a:rPr>
              <a:t>α</a:t>
            </a:r>
            <a:r>
              <a:rPr lang="en-US" altLang="en-US" sz="2800" dirty="0" err="1" smtClean="0">
                <a:latin typeface="Times New Roman" panose="02020603050405020304" pitchFamily="18" charset="0"/>
                <a:cs typeface="Times New Roman" panose="02020603050405020304" pitchFamily="18" charset="0"/>
              </a:rPr>
              <a:t>υτοί</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ου</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σκούν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κριτική</a:t>
            </a:r>
            <a:r>
              <a:rPr lang="en-US" altLang="en-US" sz="2800" dirty="0" smtClean="0">
                <a:latin typeface="Times New Roman" panose="02020603050405020304" pitchFamily="18" charset="0"/>
                <a:cs typeface="Times New Roman" panose="02020603050405020304" pitchFamily="18" charset="0"/>
              </a:rPr>
              <a:t> </a:t>
            </a:r>
          </a:p>
          <a:p>
            <a:pPr algn="just"/>
            <a:r>
              <a:rPr lang="en-US" altLang="en-US" sz="2800" dirty="0" smtClean="0">
                <a:latin typeface="Times New Roman" panose="02020603050405020304" pitchFamily="18" charset="0"/>
                <a:cs typeface="Times New Roman" panose="02020603050405020304" pitchFamily="18" charset="0"/>
              </a:rPr>
              <a:t>και α</a:t>
            </a:r>
            <a:r>
              <a:rPr lang="en-US" altLang="en-US" sz="2800" dirty="0" err="1" smtClean="0">
                <a:latin typeface="Times New Roman" panose="02020603050405020304" pitchFamily="18" charset="0"/>
                <a:cs typeface="Times New Roman" panose="02020603050405020304" pitchFamily="18" charset="0"/>
              </a:rPr>
              <a:t>υτοί</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ου</a:t>
            </a:r>
            <a:r>
              <a:rPr lang="en-US" altLang="en-US" sz="2800" dirty="0" smtClean="0">
                <a:latin typeface="Times New Roman" panose="02020603050405020304" pitchFamily="18" charset="0"/>
                <a:cs typeface="Times New Roman" panose="02020603050405020304" pitchFamily="18" charset="0"/>
              </a:rPr>
              <a:t> υπ</a:t>
            </a:r>
            <a:r>
              <a:rPr lang="en-US" altLang="en-US" sz="2800" dirty="0" err="1" smtClean="0">
                <a:latin typeface="Times New Roman" panose="02020603050405020304" pitchFamily="18" charset="0"/>
                <a:cs typeface="Times New Roman" panose="02020603050405020304" pitchFamily="18" charset="0"/>
              </a:rPr>
              <a:t>οστηρίζουν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την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έντ</a:t>
            </a:r>
            <a:r>
              <a:rPr lang="en-US" altLang="en-US" sz="2800" dirty="0" smtClean="0">
                <a:latin typeface="Times New Roman" panose="02020603050405020304" pitchFamily="18" charset="0"/>
                <a:cs typeface="Times New Roman" panose="02020603050405020304" pitchFamily="18" charset="0"/>
              </a:rPr>
              <a:t>αξη των ΤΠΕ στις χαμηλές βαθμίδες εκπαίδευσης, </a:t>
            </a:r>
          </a:p>
          <a:p>
            <a:r>
              <a:rPr lang="en-US" altLang="en-US" sz="2000" dirty="0" err="1" smtClean="0">
                <a:latin typeface="Times New Roman" panose="02020603050405020304" pitchFamily="18" charset="0"/>
                <a:cs typeface="Times New Roman" panose="02020603050405020304" pitchFamily="18" charset="0"/>
              </a:rPr>
              <a:t>συμφωνούν</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σε</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έν</a:t>
            </a:r>
            <a:r>
              <a:rPr lang="en-US" altLang="en-US" sz="2000" dirty="0" smtClean="0">
                <a:latin typeface="Times New Roman" panose="02020603050405020304" pitchFamily="18" charset="0"/>
                <a:cs typeface="Times New Roman" panose="02020603050405020304" pitchFamily="18" charset="0"/>
              </a:rPr>
              <a:t>α βασικό θέμα, αυτό της σπουδαιότητας της </a:t>
            </a:r>
            <a:r>
              <a:rPr lang="en-US" altLang="en-US" sz="2000" b="1" dirty="0" smtClean="0">
                <a:latin typeface="Times New Roman" panose="02020603050405020304" pitchFamily="18" charset="0"/>
                <a:cs typeface="Times New Roman" panose="02020603050405020304" pitchFamily="18" charset="0"/>
              </a:rPr>
              <a:t>φυσικής, κοινωνικής, συναισθηματικής και γνωστικής ανάπτυξης</a:t>
            </a:r>
            <a:r>
              <a:rPr lang="en-US" altLang="en-US" sz="2000" dirty="0" smtClean="0">
                <a:latin typeface="Times New Roman" panose="02020603050405020304" pitchFamily="18" charset="0"/>
                <a:cs typeface="Times New Roman" panose="02020603050405020304" pitchFamily="18" charset="0"/>
              </a:rPr>
              <a:t> η οποία συντελείται κατά τη διάρκεια των πρώτων χρόνων της ζωής του παιδιού. </a:t>
            </a:r>
            <a:endParaRPr lang="el-GR" altLang="en-US" sz="2000" dirty="0" smtClean="0">
              <a:latin typeface="Times New Roman" panose="02020603050405020304" pitchFamily="18" charset="0"/>
              <a:cs typeface="Times New Roman" panose="02020603050405020304" pitchFamily="18" charset="0"/>
            </a:endParaRPr>
          </a:p>
          <a:p>
            <a:r>
              <a:rPr lang="en-US" altLang="en-US" sz="2000" dirty="0" err="1" smtClean="0">
                <a:latin typeface="Times New Roman" panose="02020603050405020304" pitchFamily="18" charset="0"/>
                <a:cs typeface="Times New Roman" panose="02020603050405020304" pitchFamily="18" charset="0"/>
              </a:rPr>
              <a:t>Πριν</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χρησιμο</a:t>
            </a:r>
            <a:r>
              <a:rPr lang="en-US" altLang="en-US" sz="2000" dirty="0" smtClean="0">
                <a:latin typeface="Times New Roman" panose="02020603050405020304" pitchFamily="18" charset="0"/>
                <a:cs typeface="Times New Roman" panose="02020603050405020304" pitchFamily="18" charset="0"/>
              </a:rPr>
              <a:t>ποιηθούν οι υπολογιστές στην τάξη της πρώτης σχολικής και της προσχολικής ηλικίας είναι σκόπιμο να συζητηθούν οι εν δυνάμει επιπτώσεις τους στην ανάπτυξη των παιδιών. </a:t>
            </a:r>
          </a:p>
        </p:txBody>
      </p:sp>
    </p:spTree>
    <p:extLst>
      <p:ext uri="{BB962C8B-B14F-4D97-AF65-F5344CB8AC3E}">
        <p14:creationId xmlns:p14="http://schemas.microsoft.com/office/powerpoint/2010/main" val="374833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Ερωτήματα</a:t>
            </a:r>
            <a:endParaRPr lang="en-US" dirty="0">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457200" y="1676400"/>
            <a:ext cx="8486775" cy="4114800"/>
          </a:xfrm>
        </p:spPr>
        <p:txBody>
          <a:bodyPr/>
          <a:lstStyle/>
          <a:p>
            <a:r>
              <a:rPr lang="en-US" altLang="en-US" sz="2800" dirty="0" err="1" smtClean="0">
                <a:latin typeface="Times New Roman" panose="02020603050405020304" pitchFamily="18" charset="0"/>
                <a:cs typeface="Times New Roman" panose="02020603050405020304" pitchFamily="18" charset="0"/>
              </a:rPr>
              <a:t>Το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ερώτημ</a:t>
            </a:r>
            <a:r>
              <a:rPr lang="en-US" altLang="en-US" sz="2800" dirty="0" smtClean="0">
                <a:latin typeface="Times New Roman" panose="02020603050405020304" pitchFamily="18" charset="0"/>
                <a:cs typeface="Times New Roman" panose="02020603050405020304" pitchFamily="18" charset="0"/>
              </a:rPr>
              <a:t>α της επιρροής της χρήσης των υπολογιστών στη φυσική, νοητική, κοινωνική και συναισθηματική ανάπτυξη των παιδιών είναι ένα εύλογο ερώτημα που αφορά τους </a:t>
            </a:r>
            <a:r>
              <a:rPr lang="en-US" altLang="en-US" sz="2800" b="1" dirty="0" smtClean="0">
                <a:latin typeface="Times New Roman" panose="02020603050405020304" pitchFamily="18" charset="0"/>
                <a:cs typeface="Times New Roman" panose="02020603050405020304" pitchFamily="18" charset="0"/>
              </a:rPr>
              <a:t>εκπαιδευτικούς</a:t>
            </a:r>
            <a:r>
              <a:rPr lang="en-US" altLang="en-US" sz="2800" dirty="0" smtClean="0">
                <a:latin typeface="Times New Roman" panose="02020603050405020304" pitchFamily="18" charset="0"/>
                <a:cs typeface="Times New Roman" panose="02020603050405020304" pitchFamily="18" charset="0"/>
              </a:rPr>
              <a:t> και τους </a:t>
            </a:r>
            <a:r>
              <a:rPr lang="en-US" altLang="en-US" sz="2800" b="1" dirty="0" smtClean="0">
                <a:latin typeface="Times New Roman" panose="02020603050405020304" pitchFamily="18" charset="0"/>
                <a:cs typeface="Times New Roman" panose="02020603050405020304" pitchFamily="18" charset="0"/>
              </a:rPr>
              <a:t>γονείς</a:t>
            </a:r>
            <a:r>
              <a:rPr lang="en-US" altLang="en-US" sz="2800" dirty="0" smtClean="0">
                <a:latin typeface="Times New Roman" panose="02020603050405020304" pitchFamily="18" charset="0"/>
                <a:cs typeface="Times New Roman" panose="02020603050405020304" pitchFamily="18" charset="0"/>
              </a:rPr>
              <a:t>. </a:t>
            </a:r>
            <a:endParaRPr lang="el-GR" altLang="en-US" sz="2800" dirty="0" smtClean="0">
              <a:latin typeface="Times New Roman" panose="02020603050405020304" pitchFamily="18" charset="0"/>
              <a:cs typeface="Times New Roman" panose="02020603050405020304" pitchFamily="18" charset="0"/>
            </a:endParaRPr>
          </a:p>
          <a:p>
            <a:pPr algn="just"/>
            <a:r>
              <a:rPr lang="el-GR" altLang="en-US" sz="2800" dirty="0" smtClean="0">
                <a:latin typeface="Times New Roman" panose="02020603050405020304" pitchFamily="18" charset="0"/>
                <a:cs typeface="Times New Roman" panose="02020603050405020304" pitchFamily="18" charset="0"/>
              </a:rPr>
              <a:t>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χρήση</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μι</a:t>
            </a:r>
            <a:r>
              <a:rPr lang="en-US" altLang="en-US" sz="2800" dirty="0" smtClean="0">
                <a:latin typeface="Times New Roman" panose="02020603050405020304" pitchFamily="18" charset="0"/>
                <a:cs typeface="Times New Roman" panose="02020603050405020304" pitchFamily="18" charset="0"/>
              </a:rPr>
              <a:t>ας τέτοιας σημαντικής καινοτομίας όπως είναι οι υπολογιστές οδηγεί αναπόφευκτα σε πολύ μεγάλες προσδοκίες αλλά και σε πολύ βαθιές ανησυχίες. </a:t>
            </a:r>
          </a:p>
        </p:txBody>
      </p:sp>
    </p:spTree>
    <p:extLst>
      <p:ext uri="{BB962C8B-B14F-4D97-AF65-F5344CB8AC3E}">
        <p14:creationId xmlns:p14="http://schemas.microsoft.com/office/powerpoint/2010/main" val="644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err="1">
                <a:latin typeface="Times New Roman" pitchFamily="18" charset="0"/>
                <a:cs typeface="Times New Roman" pitchFamily="18" charset="0"/>
              </a:rPr>
              <a:t>Δυνατοί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κίνδυνοι</a:t>
            </a:r>
            <a:endParaRPr lang="en-US" dirty="0">
              <a:latin typeface="Times New Roman" pitchFamily="18" charset="0"/>
              <a:cs typeface="Times New Roman" pitchFamily="18" charset="0"/>
            </a:endParaRPr>
          </a:p>
        </p:txBody>
      </p:sp>
      <p:sp>
        <p:nvSpPr>
          <p:cNvPr id="10243" name="Rectangle 3"/>
          <p:cNvSpPr>
            <a:spLocks noGrp="1" noChangeArrowheads="1"/>
          </p:cNvSpPr>
          <p:nvPr>
            <p:ph type="body" idx="1"/>
          </p:nvPr>
        </p:nvSpPr>
        <p:spPr>
          <a:xfrm>
            <a:off x="482600" y="1600200"/>
            <a:ext cx="8128000" cy="4114800"/>
          </a:xfrm>
        </p:spPr>
        <p:txBody>
          <a:bodyPr/>
          <a:lstStyle/>
          <a:p>
            <a:r>
              <a:rPr lang="en-US" altLang="en-US" sz="2800" dirty="0" err="1" smtClean="0">
                <a:latin typeface="Times New Roman" panose="02020603050405020304" pitchFamily="18" charset="0"/>
                <a:cs typeface="Times New Roman" panose="02020603050405020304" pitchFamily="18" charset="0"/>
              </a:rPr>
              <a:t>Οι</a:t>
            </a:r>
            <a:r>
              <a:rPr lang="en-US" altLang="en-US" sz="2800" dirty="0" smtClean="0">
                <a:latin typeface="Times New Roman" panose="02020603050405020304" pitchFamily="18" charset="0"/>
                <a:cs typeface="Times New Roman" panose="02020603050405020304" pitchFamily="18" charset="0"/>
              </a:rPr>
              <a:t> επ</a:t>
            </a:r>
            <a:r>
              <a:rPr lang="en-US" altLang="en-US" sz="2800" dirty="0" err="1" smtClean="0">
                <a:latin typeface="Times New Roman" panose="02020603050405020304" pitchFamily="18" charset="0"/>
                <a:cs typeface="Times New Roman" panose="02020603050405020304" pitchFamily="18" charset="0"/>
              </a:rPr>
              <a:t>ικριτές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συνοψίζουν</a:t>
            </a:r>
            <a:r>
              <a:rPr lang="en-US" altLang="en-US" sz="2800" dirty="0" smtClean="0">
                <a:latin typeface="Times New Roman" panose="02020603050405020304" pitchFamily="18" charset="0"/>
                <a:cs typeface="Times New Roman" panose="02020603050405020304" pitchFamily="18" charset="0"/>
              </a:rPr>
              <a:t> τα επ</a:t>
            </a:r>
            <a:r>
              <a:rPr lang="en-US" altLang="en-US" sz="2800" dirty="0" err="1" smtClean="0">
                <a:latin typeface="Times New Roman" panose="02020603050405020304" pitchFamily="18" charset="0"/>
                <a:cs typeface="Times New Roman" panose="02020603050405020304" pitchFamily="18" charset="0"/>
              </a:rPr>
              <a:t>ιχειρήμ</a:t>
            </a:r>
            <a:r>
              <a:rPr lang="en-US" altLang="en-US" sz="2800" dirty="0" smtClean="0">
                <a:latin typeface="Times New Roman" panose="02020603050405020304" pitchFamily="18" charset="0"/>
                <a:cs typeface="Times New Roman" panose="02020603050405020304" pitchFamily="18" charset="0"/>
              </a:rPr>
              <a:t>ατά τους γύρω από οκτώ διαφορετικούς άξονες. </a:t>
            </a:r>
            <a:endParaRPr lang="el-GR" altLang="en-US" sz="2800" dirty="0" smtClean="0">
              <a:latin typeface="Times New Roman" panose="02020603050405020304" pitchFamily="18" charset="0"/>
              <a:cs typeface="Times New Roman" panose="02020603050405020304" pitchFamily="18" charset="0"/>
            </a:endParaRPr>
          </a:p>
          <a:p>
            <a:r>
              <a:rPr lang="en-US" altLang="en-US" sz="2800" dirty="0" err="1" smtClean="0">
                <a:latin typeface="Times New Roman" panose="02020603050405020304" pitchFamily="18" charset="0"/>
                <a:cs typeface="Times New Roman" panose="02020603050405020304" pitchFamily="18" charset="0"/>
              </a:rPr>
              <a:t>Οι</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άξονες</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υτοί</a:t>
            </a:r>
            <a:r>
              <a:rPr lang="en-US" altLang="en-US" sz="2800" dirty="0" smtClean="0">
                <a:latin typeface="Times New Roman" panose="02020603050405020304" pitchFamily="18" charset="0"/>
                <a:cs typeface="Times New Roman" panose="02020603050405020304" pitchFamily="18" charset="0"/>
              </a:rPr>
              <a:t> άπ</a:t>
            </a:r>
            <a:r>
              <a:rPr lang="en-US" altLang="en-US" sz="2800" dirty="0" err="1" smtClean="0">
                <a:latin typeface="Times New Roman" panose="02020603050405020304" pitchFamily="18" charset="0"/>
                <a:cs typeface="Times New Roman" panose="02020603050405020304" pitchFamily="18" charset="0"/>
              </a:rPr>
              <a:t>τοντ</a:t>
            </a:r>
            <a:r>
              <a:rPr lang="en-US" altLang="en-US" sz="2800" dirty="0" smtClean="0">
                <a:latin typeface="Times New Roman" panose="02020603050405020304" pitchFamily="18" charset="0"/>
                <a:cs typeface="Times New Roman" panose="02020603050405020304" pitchFamily="18" charset="0"/>
              </a:rPr>
              <a:t>αι </a:t>
            </a:r>
            <a:endParaRPr lang="el-GR" altLang="en-US" sz="2800" dirty="0" smtClean="0">
              <a:latin typeface="Times New Roman" panose="02020603050405020304" pitchFamily="18" charset="0"/>
              <a:cs typeface="Times New Roman" panose="02020603050405020304" pitchFamily="18" charset="0"/>
            </a:endParaRPr>
          </a:p>
          <a:p>
            <a:pPr algn="just"/>
            <a:r>
              <a:rPr lang="en-US" altLang="en-US" sz="2800" dirty="0" err="1" smtClean="0">
                <a:latin typeface="Times New Roman" panose="02020603050405020304" pitchFamily="18" charset="0"/>
                <a:cs typeface="Times New Roman" panose="02020603050405020304" pitchFamily="18" charset="0"/>
              </a:rPr>
              <a:t>της</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συν</a:t>
            </a:r>
            <a:r>
              <a:rPr lang="en-US" altLang="en-US" sz="2800" dirty="0" smtClean="0">
                <a:latin typeface="Times New Roman" panose="02020603050405020304" pitchFamily="18" charset="0"/>
                <a:cs typeface="Times New Roman" panose="02020603050405020304" pitchFamily="18" charset="0"/>
              </a:rPr>
              <a:t>αισθηματικής,</a:t>
            </a:r>
            <a:r>
              <a:rPr lang="el-GR"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γνωστικής</a:t>
            </a:r>
            <a:r>
              <a:rPr lang="en-US" altLang="en-US" sz="2800" dirty="0" smtClean="0">
                <a:latin typeface="Times New Roman" panose="02020603050405020304" pitchFamily="18" charset="0"/>
                <a:cs typeface="Times New Roman" panose="02020603050405020304" pitchFamily="18" charset="0"/>
              </a:rPr>
              <a:t>, β</a:t>
            </a:r>
            <a:r>
              <a:rPr lang="en-US" altLang="en-US" sz="2800" dirty="0" err="1" smtClean="0">
                <a:latin typeface="Times New Roman" panose="02020603050405020304" pitchFamily="18" charset="0"/>
                <a:cs typeface="Times New Roman" panose="02020603050405020304" pitchFamily="18" charset="0"/>
              </a:rPr>
              <a:t>ιολογικής</a:t>
            </a:r>
            <a:r>
              <a:rPr lang="en-US" altLang="en-US" sz="2800" dirty="0" smtClean="0">
                <a:latin typeface="Times New Roman" panose="02020603050405020304" pitchFamily="18" charset="0"/>
                <a:cs typeface="Times New Roman" panose="02020603050405020304" pitchFamily="18" charset="0"/>
              </a:rPr>
              <a:t> και </a:t>
            </a:r>
            <a:r>
              <a:rPr lang="en-US" altLang="en-US" sz="2800" dirty="0" err="1" smtClean="0">
                <a:latin typeface="Times New Roman" panose="02020603050405020304" pitchFamily="18" charset="0"/>
                <a:cs typeface="Times New Roman" panose="02020603050405020304" pitchFamily="18" charset="0"/>
              </a:rPr>
              <a:t>κοινωνικής</a:t>
            </a:r>
            <a:r>
              <a:rPr lang="en-US" altLang="en-US" sz="2800" dirty="0" smtClean="0">
                <a:latin typeface="Times New Roman" panose="02020603050405020304" pitchFamily="18" charset="0"/>
                <a:cs typeface="Times New Roman" panose="02020603050405020304" pitchFamily="18" charset="0"/>
              </a:rPr>
              <a:t> α</a:t>
            </a:r>
            <a:r>
              <a:rPr lang="en-US" altLang="en-US" sz="2800" dirty="0" err="1" smtClean="0">
                <a:latin typeface="Times New Roman" panose="02020603050405020304" pitchFamily="18" charset="0"/>
                <a:cs typeface="Times New Roman" panose="02020603050405020304" pitchFamily="18" charset="0"/>
              </a:rPr>
              <a:t>νά</a:t>
            </a:r>
            <a:r>
              <a:rPr lang="en-US" altLang="en-US" sz="2800" dirty="0" smtClean="0">
                <a:latin typeface="Times New Roman" panose="02020603050405020304" pitchFamily="18" charset="0"/>
                <a:cs typeface="Times New Roman" panose="02020603050405020304" pitchFamily="18" charset="0"/>
              </a:rPr>
              <a:t>πτυξης των μικρών παιδιών </a:t>
            </a:r>
            <a:endParaRPr lang="el-GR"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και </a:t>
            </a:r>
            <a:r>
              <a:rPr lang="en-US" altLang="en-US" sz="2800" dirty="0" err="1" smtClean="0">
                <a:latin typeface="Times New Roman" panose="02020603050405020304" pitchFamily="18" charset="0"/>
                <a:cs typeface="Times New Roman" panose="02020603050405020304" pitchFamily="18" charset="0"/>
              </a:rPr>
              <a:t>του</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ρόλου</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του</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εκ</a:t>
            </a:r>
            <a:r>
              <a:rPr lang="en-US" altLang="en-US" sz="2800" dirty="0" smtClean="0">
                <a:latin typeface="Times New Roman" panose="02020603050405020304" pitchFamily="18" charset="0"/>
                <a:cs typeface="Times New Roman" panose="02020603050405020304" pitchFamily="18" charset="0"/>
              </a:rPr>
              <a:t>παιδευτικού και των αλλαγών που θα επέλθουν στο αναλυτικό πρόγραμμα. </a:t>
            </a:r>
          </a:p>
        </p:txBody>
      </p:sp>
    </p:spTree>
    <p:extLst>
      <p:ext uri="{BB962C8B-B14F-4D97-AF65-F5344CB8AC3E}">
        <p14:creationId xmlns:p14="http://schemas.microsoft.com/office/powerpoint/2010/main" val="3898175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l-GR" dirty="0">
                <a:latin typeface="Times New Roman" pitchFamily="18" charset="0"/>
                <a:cs typeface="Times New Roman" pitchFamily="18" charset="0"/>
              </a:rPr>
              <a:t>Υ</a:t>
            </a:r>
            <a:r>
              <a:rPr lang="en-US" dirty="0" err="1">
                <a:latin typeface="Times New Roman" pitchFamily="18" charset="0"/>
                <a:cs typeface="Times New Roman" pitchFamily="18" charset="0"/>
              </a:rPr>
              <a:t>ποκατάσταση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άλλων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δραστηριοτήτων</a:t>
            </a:r>
            <a:endParaRPr lang="en-US" dirty="0">
              <a:latin typeface="Times New Roman" pitchFamily="18" charset="0"/>
              <a:cs typeface="Times New Roman" pitchFamily="18" charset="0"/>
            </a:endParaRPr>
          </a:p>
        </p:txBody>
      </p:sp>
      <p:sp>
        <p:nvSpPr>
          <p:cNvPr id="17411" name="Rectangle 3"/>
          <p:cNvSpPr>
            <a:spLocks noGrp="1" noChangeArrowheads="1"/>
          </p:cNvSpPr>
          <p:nvPr>
            <p:ph type="body" idx="1"/>
          </p:nvPr>
        </p:nvSpPr>
        <p:spPr>
          <a:xfrm>
            <a:off x="323850" y="2017713"/>
            <a:ext cx="8631238" cy="4114800"/>
          </a:xfrm>
        </p:spPr>
        <p:txBody>
          <a:bodyPr/>
          <a:lstStyle/>
          <a:p>
            <a:r>
              <a:rPr lang="en-US" altLang="en-US" dirty="0" smtClean="0">
                <a:latin typeface="Times New Roman" panose="02020603050405020304" pitchFamily="18" charset="0"/>
                <a:cs typeface="Times New Roman" panose="02020603050405020304" pitchFamily="18" charset="0"/>
              </a:rPr>
              <a:t>Ο </a:t>
            </a:r>
            <a:r>
              <a:rPr lang="en-US" altLang="en-US" dirty="0" err="1" smtClean="0">
                <a:latin typeface="Times New Roman" panose="02020603050405020304" pitchFamily="18" charset="0"/>
                <a:cs typeface="Times New Roman" panose="02020603050405020304" pitchFamily="18" charset="0"/>
              </a:rPr>
              <a:t>κίνδυνος</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της</a:t>
            </a:r>
            <a:r>
              <a:rPr lang="en-US" altLang="en-US" dirty="0" smtClean="0">
                <a:latin typeface="Times New Roman" panose="02020603050405020304" pitchFamily="18" charset="0"/>
                <a:cs typeface="Times New Roman" panose="02020603050405020304" pitchFamily="18" charset="0"/>
              </a:rPr>
              <a:t> υπ</a:t>
            </a:r>
            <a:r>
              <a:rPr lang="en-US" altLang="en-US" dirty="0" err="1" smtClean="0">
                <a:latin typeface="Times New Roman" panose="02020603050405020304" pitchFamily="18" charset="0"/>
                <a:cs typeface="Times New Roman" panose="02020603050405020304" pitchFamily="18" charset="0"/>
              </a:rPr>
              <a:t>οκ</a:t>
            </a:r>
            <a:r>
              <a:rPr lang="en-US" altLang="en-US" dirty="0" smtClean="0">
                <a:latin typeface="Times New Roman" panose="02020603050405020304" pitchFamily="18" charset="0"/>
                <a:cs typeface="Times New Roman" panose="02020603050405020304" pitchFamily="18" charset="0"/>
              </a:rPr>
              <a:t>ατάστασης διαφόρων δημιουργικών δραστηριοτήτων (π.χ. </a:t>
            </a:r>
            <a:r>
              <a:rPr lang="en-US" altLang="en-US" dirty="0" err="1" smtClean="0">
                <a:latin typeface="Times New Roman" panose="02020603050405020304" pitchFamily="18" charset="0"/>
                <a:cs typeface="Times New Roman" panose="02020603050405020304" pitchFamily="18" charset="0"/>
              </a:rPr>
              <a:t>κινητικού</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τύ</a:t>
            </a:r>
            <a:r>
              <a:rPr lang="en-US" altLang="en-US" dirty="0" smtClean="0">
                <a:latin typeface="Times New Roman" panose="02020603050405020304" pitchFamily="18" charset="0"/>
                <a:cs typeface="Times New Roman" panose="02020603050405020304" pitchFamily="18" charset="0"/>
              </a:rPr>
              <a:t>που δραστηριότητες, καλλιτεχνικές δραστηριότητες, κλπ.) από δραστηριότητες με υπολογιστές </a:t>
            </a:r>
            <a:endParaRPr lang="el-GR" altLang="en-US" dirty="0" smtClean="0">
              <a:latin typeface="Times New Roman" panose="02020603050405020304" pitchFamily="18" charset="0"/>
              <a:cs typeface="Times New Roman" panose="02020603050405020304" pitchFamily="18" charset="0"/>
            </a:endParaRPr>
          </a:p>
          <a:p>
            <a:pPr algn="just"/>
            <a:r>
              <a:rPr lang="en-US" altLang="en-US" dirty="0" smtClean="0">
                <a:latin typeface="Times New Roman" panose="02020603050405020304" pitchFamily="18" charset="0"/>
                <a:cs typeface="Times New Roman" panose="02020603050405020304" pitchFamily="18" charset="0"/>
              </a:rPr>
              <a:t>π</a:t>
            </a:r>
            <a:r>
              <a:rPr lang="en-US" altLang="en-US" dirty="0" err="1" smtClean="0">
                <a:latin typeface="Times New Roman" panose="02020603050405020304" pitchFamily="18" charset="0"/>
                <a:cs typeface="Times New Roman" panose="02020603050405020304" pitchFamily="18" charset="0"/>
              </a:rPr>
              <a:t>ρο</a:t>
            </a:r>
            <a:r>
              <a:rPr lang="en-US" altLang="en-US" dirty="0" smtClean="0">
                <a:latin typeface="Times New Roman" panose="02020603050405020304" pitchFamily="18" charset="0"/>
                <a:cs typeface="Times New Roman" panose="02020603050405020304" pitchFamily="18" charset="0"/>
              </a:rPr>
              <a:t>βάλλεται πολύ συχνά από τους επικριτές της χρήσης των υπολογιστών κατά την παιδική ηλικία. </a:t>
            </a:r>
          </a:p>
        </p:txBody>
      </p:sp>
    </p:spTree>
    <p:extLst>
      <p:ext uri="{BB962C8B-B14F-4D97-AF65-F5344CB8AC3E}">
        <p14:creationId xmlns:p14="http://schemas.microsoft.com/office/powerpoint/2010/main" val="176200874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dirty="0">
                <a:latin typeface="Times New Roman" pitchFamily="18" charset="0"/>
                <a:cs typeface="Times New Roman" pitchFamily="18" charset="0"/>
              </a:rPr>
              <a:t>Διαφοροποίηση του ενδιαφέροντος του παιδιού</a:t>
            </a:r>
          </a:p>
        </p:txBody>
      </p:sp>
      <p:sp>
        <p:nvSpPr>
          <p:cNvPr id="18435" name="Rectangle 3"/>
          <p:cNvSpPr>
            <a:spLocks noGrp="1" noChangeArrowheads="1"/>
          </p:cNvSpPr>
          <p:nvPr>
            <p:ph type="body" idx="1"/>
          </p:nvPr>
        </p:nvSpPr>
        <p:spPr>
          <a:xfrm>
            <a:off x="609600" y="1792821"/>
            <a:ext cx="8270875" cy="4114800"/>
          </a:xfrm>
        </p:spPr>
        <p:txBody>
          <a:bodyPr/>
          <a:lstStyle/>
          <a:p>
            <a:r>
              <a:rPr lang="en-US" altLang="en-US" sz="2800" dirty="0" smtClean="0">
                <a:latin typeface="Times New Roman" panose="02020603050405020304" pitchFamily="18" charset="0"/>
                <a:cs typeface="Times New Roman" panose="02020603050405020304" pitchFamily="18" charset="0"/>
              </a:rPr>
              <a:t>Ο υπ</a:t>
            </a:r>
            <a:r>
              <a:rPr lang="en-US" altLang="en-US" sz="2800" dirty="0" err="1" smtClean="0">
                <a:latin typeface="Times New Roman" panose="02020603050405020304" pitchFamily="18" charset="0"/>
                <a:cs typeface="Times New Roman" panose="02020603050405020304" pitchFamily="18" charset="0"/>
              </a:rPr>
              <a:t>ολογιστής</a:t>
            </a:r>
            <a:r>
              <a:rPr lang="el-GR"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υπ</a:t>
            </a:r>
            <a:r>
              <a:rPr lang="en-US" altLang="en-US" sz="2800" dirty="0" err="1" smtClean="0">
                <a:latin typeface="Times New Roman" panose="02020603050405020304" pitchFamily="18" charset="0"/>
                <a:cs typeface="Times New Roman" panose="02020603050405020304" pitchFamily="18" charset="0"/>
              </a:rPr>
              <a:t>οκ</a:t>
            </a:r>
            <a:r>
              <a:rPr lang="en-US" altLang="en-US" sz="2800" dirty="0" smtClean="0">
                <a:latin typeface="Times New Roman" panose="02020603050405020304" pitchFamily="18" charset="0"/>
                <a:cs typeface="Times New Roman" panose="02020603050405020304" pitchFamily="18" charset="0"/>
              </a:rPr>
              <a:t>αθιστά πολλές και ουσιαστικές δραστηριότητες μέσω των οποίων τα παιδιά αντιλαμβάνονται τον κόσμο. </a:t>
            </a:r>
            <a:endParaRPr lang="el-GR" altLang="en-US" sz="2800" dirty="0" smtClean="0">
              <a:latin typeface="Times New Roman" panose="02020603050405020304" pitchFamily="18" charset="0"/>
              <a:cs typeface="Times New Roman" panose="02020603050405020304" pitchFamily="18" charset="0"/>
            </a:endParaRPr>
          </a:p>
          <a:p>
            <a:pPr algn="just"/>
            <a:r>
              <a:rPr lang="en-US" altLang="en-US" sz="2800" dirty="0" err="1" smtClean="0">
                <a:latin typeface="Times New Roman" panose="02020603050405020304" pitchFamily="18" charset="0"/>
                <a:cs typeface="Times New Roman" panose="02020603050405020304" pitchFamily="18" charset="0"/>
              </a:rPr>
              <a:t>Στην</a:t>
            </a:r>
            <a:r>
              <a:rPr lang="en-US" altLang="en-US" sz="2800" dirty="0" smtClean="0">
                <a:latin typeface="Times New Roman" panose="02020603050405020304" pitchFamily="18" charset="0"/>
                <a:cs typeface="Times New Roman" panose="02020603050405020304" pitchFamily="18" charset="0"/>
              </a:rPr>
              <a:t> π</a:t>
            </a:r>
            <a:r>
              <a:rPr lang="en-US" altLang="en-US" sz="2800" dirty="0" err="1" smtClean="0">
                <a:latin typeface="Times New Roman" panose="02020603050405020304" pitchFamily="18" charset="0"/>
                <a:cs typeface="Times New Roman" panose="02020603050405020304" pitchFamily="18" charset="0"/>
              </a:rPr>
              <a:t>ερί</a:t>
            </a:r>
            <a:r>
              <a:rPr lang="en-US" altLang="en-US" sz="2800" dirty="0" smtClean="0">
                <a:latin typeface="Times New Roman" panose="02020603050405020304" pitchFamily="18" charset="0"/>
                <a:cs typeface="Times New Roman" panose="02020603050405020304" pitchFamily="18" charset="0"/>
              </a:rPr>
              <a:t>πτωση αυτή είναι δυνατόν οι σκέψεις τους να κυριαρχηθούν από τους υπολογιστές και δεν θα αναπτύξουν αυτόνομη κατανόηση του εαυτού τους και του κόσμου. </a:t>
            </a:r>
          </a:p>
          <a:p>
            <a:r>
              <a:rPr lang="en-US" altLang="en-US" sz="2800" dirty="0" smtClean="0">
                <a:latin typeface="Times New Roman" panose="02020603050405020304" pitchFamily="18" charset="0"/>
                <a:cs typeface="Times New Roman" panose="02020603050405020304" pitchFamily="18" charset="0"/>
              </a:rPr>
              <a:t>Τα απ</a:t>
            </a:r>
            <a:r>
              <a:rPr lang="en-US" altLang="en-US" sz="2800" dirty="0" err="1" smtClean="0">
                <a:latin typeface="Times New Roman" panose="02020603050405020304" pitchFamily="18" charset="0"/>
                <a:cs typeface="Times New Roman" panose="02020603050405020304" pitchFamily="18" charset="0"/>
              </a:rPr>
              <a:t>οτελέσμ</a:t>
            </a:r>
            <a:r>
              <a:rPr lang="en-US" altLang="en-US" sz="2800" dirty="0" smtClean="0">
                <a:latin typeface="Times New Roman" panose="02020603050405020304" pitchFamily="18" charset="0"/>
                <a:cs typeface="Times New Roman" panose="02020603050405020304" pitchFamily="18" charset="0"/>
              </a:rPr>
              <a:t>ατα όμως πολλών ερευνών δεν επιβεβαιώνουν αυτή την υπόθεση εργασίας. </a:t>
            </a:r>
          </a:p>
        </p:txBody>
      </p:sp>
    </p:spTree>
    <p:extLst>
      <p:ext uri="{BB962C8B-B14F-4D97-AF65-F5344CB8AC3E}">
        <p14:creationId xmlns:p14="http://schemas.microsoft.com/office/powerpoint/2010/main" val="281377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221</TotalTime>
  <Words>1730</Words>
  <Application>Microsoft Office PowerPoint</Application>
  <PresentationFormat>On-screen Show (4:3)</PresentationFormat>
  <Paragraphs>167</Paragraphs>
  <Slides>34</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IV-ICTEGroup.GR.new</vt:lpstr>
      <vt:lpstr>Τίτλος Μαθήματος</vt:lpstr>
      <vt:lpstr>Άδειες Χρήσης</vt:lpstr>
      <vt:lpstr>Χρηματοδότηση</vt:lpstr>
      <vt:lpstr>Σκοποί  ενότητας</vt:lpstr>
      <vt:lpstr>Εισαγωγικές παρατηρήσεις</vt:lpstr>
      <vt:lpstr>Ερωτήματα</vt:lpstr>
      <vt:lpstr>Δυνατοί κίνδυνοι</vt:lpstr>
      <vt:lpstr>Υποκατάσταση άλλων δραστηριοτήτων</vt:lpstr>
      <vt:lpstr>Διαφοροποίηση του ενδιαφέροντος του παιδιού</vt:lpstr>
      <vt:lpstr>Ο υπολογιστής ευνοεί τη στέρηση της παιδικότητας</vt:lpstr>
      <vt:lpstr>Ο υπολογιστής υπερβολικά αφηρημένο αντικείμενο</vt:lpstr>
      <vt:lpstr>Ο υπολογιστής υπερβολικά αφηρημένο αντικείμενο</vt:lpstr>
      <vt:lpstr>Ο υπολογιστής προσφέρει μια ουτοπική εικόνα του κόσμου</vt:lpstr>
      <vt:lpstr>Ο υπολογιστής ευνοεί την κοινωνική απομόνωση</vt:lpstr>
      <vt:lpstr>Ο υπολογιστής καταργεί τη λειτουργία της σχολικής τάξης;</vt:lpstr>
      <vt:lpstr>Ο υπολογιστής ελαττώνει τη συναισθηματικότητα</vt:lpstr>
      <vt:lpstr>Ο υπολογιστής μειώνει τη δημιουργικότητα</vt:lpstr>
      <vt:lpstr>Ο υπολογιστής συνιστά κίνδυνο για την υγεία των παιδιών</vt:lpstr>
      <vt:lpstr>Θέτει σε κίνδυνο τη μάθηση βασικών αντικειμένων μάθησης</vt:lpstr>
      <vt:lpstr>Ο υπολογιστής ασκεί πίεση στο αναλυτικό πρόγραμμα</vt:lpstr>
      <vt:lpstr>Ο υπολογιστής απειλεί το ρόλο του εκπαιδευτικού</vt:lpstr>
      <vt:lpstr>Πιθανές ωφέλειες</vt:lpstr>
      <vt:lpstr>Ωφέλειες λόγω χρήσης κατάλληλου λογισμικού</vt:lpstr>
      <vt:lpstr>Ωφέλειες λόγω διδακτικής προσέγγισης</vt:lpstr>
      <vt:lpstr>Δυο θεμελιώδη συμπεράσματα</vt:lpstr>
      <vt:lpstr>Ευνοϊκές χρήσεις</vt:lpstr>
      <vt:lpstr>Οφέλη που προκύπτουν</vt:lpstr>
      <vt:lpstr>Κάποια από τα οφέλη (1) </vt:lpstr>
      <vt:lpstr>Κάποια από τα οφέλη (2)</vt:lpstr>
      <vt:lpstr>Σημειωματα</vt:lpstr>
      <vt:lpstr>Σημείωμα Ιστορικού Εκδόσεων Έργου</vt:lpstr>
      <vt:lpstr>Σημείωμα Αναφοράς </vt:lpstr>
      <vt:lpstr>Σημείωμα Αδειοδότησης</vt:lpstr>
      <vt:lpstr>Τέλος 14ης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65</cp:revision>
  <dcterms:created xsi:type="dcterms:W3CDTF">2014-12-10T08:52:23Z</dcterms:created>
  <dcterms:modified xsi:type="dcterms:W3CDTF">2015-09-10T05:56:18Z</dcterms:modified>
</cp:coreProperties>
</file>