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12FAB-1C70-446B-AFA7-160BFCF8EADE}" type="datetimeFigureOut">
              <a:rPr lang="el-GR" smtClean="0"/>
              <a:t>10/4/2018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B93EE-E6F7-41FC-83A9-C514B6FE04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8657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altLang="el-GR" dirty="0" smtClean="0"/>
              <a:t>Εξέλιξη από το Φοινικικό στο Ελληνικό αλφάβητο</a:t>
            </a:r>
            <a:endParaRPr lang="el-GR" altLang="el-GR" dirty="0" smtClean="0"/>
          </a:p>
        </p:txBody>
      </p:sp>
      <p:sp>
        <p:nvSpPr>
          <p:cNvPr id="17411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B371B8-77BE-479D-BFD2-2A2936110823}" type="slidenum">
              <a:rPr lang="el-GR" alt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l-GR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gr/url?sa=i&amp;rct=j&amp;q=phoenician+characters,+greek+equivalents&amp;source=images&amp;cd=&amp;cad=rja&amp;docid=apccJ-98KFqwlM&amp;tbnid=7eLm6IOdXwXWkM:&amp;ved=0CAUQjRw&amp;url=http://www.10452lccc.com/leb%20history/Phoenician_Reassessed.joseph.elias.htm&amp;ei=jFY4UcaTG4O70QXxk4D4CA&amp;bvm=bv.43287494,d.ZWU&amp;psig=AFQjCNHvj4g2-ceV-_rMAcOQgG1E6_Fl8Q&amp;ust=136273299272467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Μία ιδιαίτερη σχέση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ΓΛΩΣΣΑ ΚΑΙ ΓΡΑΦΗ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71958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http://www.10452lccc.com/leb%20history/Phoenician_Reassessed.joseph.elias_files/image043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0"/>
            <a:ext cx="7127875" cy="818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552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Γραπτός λόγος και μελέτη της ιστορίας μίας γλώσσας 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 smtClean="0"/>
              <a:t>Οι μεταβολές στην ιστορία μίας γλώσσας συμβαίνουν στην συντριπτική τους πλειοψηφία πρώτα στον αυθόρμητο, προφορικό λόγο</a:t>
            </a:r>
          </a:p>
          <a:p>
            <a:r>
              <a:rPr lang="el-GR" dirty="0" smtClean="0"/>
              <a:t>Συνήθως μεσολαβεί ένα (μικρό ή μεγάλο) χρονικό διάστημα από την εμφάνιση μίας καινοτομίας στον προφορικό λόγο μέχρι την χρήση της στον γραπτό λόγο</a:t>
            </a:r>
          </a:p>
          <a:p>
            <a:r>
              <a:rPr lang="el-GR" dirty="0" smtClean="0"/>
              <a:t>Αυτό συνήθως εννοούμε με τον όρο «συντηρητικότητα» του γραπτού λόγου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24069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Γραπτός λόγος και μελέτη της ιστορίας μίας γλώσσας ΙΙ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Επομένως, ιδανικά θα θέλαμε να μελετάμε μόνο προφορικά δεδομένα</a:t>
            </a:r>
          </a:p>
          <a:p>
            <a:r>
              <a:rPr lang="el-GR" dirty="0" smtClean="0"/>
              <a:t>Ωστόσο, για την μελέτη της ιστορίας μίας γλώσσας διαθέτουμε σχεδόν αποκλειστικά γραπτά δεδομένα από το παρελθόν</a:t>
            </a:r>
          </a:p>
          <a:p>
            <a:r>
              <a:rPr lang="el-GR" dirty="0" smtClean="0"/>
              <a:t>Λύνουμε αυτό το παράδοξο με την μελέτη κειμένων που εμφανισιακά αποτυπώνουν όσο το δυνατόν περισσότερο τον προφορικό λόγο</a:t>
            </a:r>
          </a:p>
          <a:p>
            <a:r>
              <a:rPr lang="el-GR" dirty="0" smtClean="0"/>
              <a:t>Αυτά μπορεί να είναι διαφορετικά από κοινωνία σε κοινωνία και από εποχή σε εποχή (λ.χ. κωμωδίες, προσωπικές επιστολές κ.ά.)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6001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Απόσταση γλώσσας - γραφής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 smtClean="0"/>
              <a:t>Υπάρχει όμως και άλλος ένας βασικός παράγοντας που περιπλέκει την μελέτη των γραπτών δεδομένων: ο τρόπος γραφής και η πιθανή απόσταση από την προφορά της γλώσσας</a:t>
            </a:r>
          </a:p>
          <a:p>
            <a:r>
              <a:rPr lang="el-GR" dirty="0" smtClean="0"/>
              <a:t>Κανένα </a:t>
            </a:r>
            <a:r>
              <a:rPr lang="el-GR" dirty="0" err="1" smtClean="0"/>
              <a:t>γραφηματικό</a:t>
            </a:r>
            <a:r>
              <a:rPr lang="el-GR" dirty="0" smtClean="0"/>
              <a:t> σύστημα δεν αποδίδει ακριβώς τους φθόγγους / τα φωνήματα μίας γλώσσας σε όλη τους την ποικιλία, εξ ορισμού μία απόσταση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3594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Ιστορική ορθογραφία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Συνηθέστατα, σε γλώσσες με μακρά γραπτή παράδοση, οι αλλαγές στην προφορά των λέξεων δεν περνάνε στον τρόπο που γράφονται, γιατί η γραφή είναι μία συμβατική συνήθεια και οι άνθρωποι δεν συνηθίζουν να κάνουν αλλαγές σε τέτοιες δραστηριότητες</a:t>
            </a:r>
          </a:p>
          <a:p>
            <a:r>
              <a:rPr lang="el-GR" dirty="0" smtClean="0"/>
              <a:t>Αποτέλεσμα: Η γραφή απομακρύνεται όλο και περισσότερο από την προφορά των λέξεων &gt; Ιστορική ορθογραφία</a:t>
            </a:r>
          </a:p>
          <a:p>
            <a:r>
              <a:rPr lang="el-GR" dirty="0" smtClean="0"/>
              <a:t>Η ιστορική ορθογραφία αποτελεί την ορθογραφία κατά την οποία η γραφή ανταποκρίνεται στην προφορά προγενέστερων περιόδων </a:t>
            </a:r>
          </a:p>
          <a:p>
            <a:r>
              <a:rPr lang="el-GR" dirty="0" smtClean="0"/>
              <a:t>Λ.χ. στην Ελληνική η γραφή έχει μείνει περίπου όμοια από τον 5</a:t>
            </a:r>
            <a:r>
              <a:rPr lang="el-GR" baseline="30000" dirty="0" smtClean="0"/>
              <a:t>ο</a:t>
            </a:r>
            <a:r>
              <a:rPr lang="el-GR" dirty="0" smtClean="0"/>
              <a:t> αι. </a:t>
            </a:r>
            <a:r>
              <a:rPr lang="el-GR" dirty="0" err="1" smtClean="0"/>
              <a:t>π.Χ</a:t>
            </a:r>
            <a:r>
              <a:rPr lang="el-GR" dirty="0" smtClean="0"/>
              <a:t>, και έτσι η ορθογραφία σήμερα ανταποκρίνεται στην προφορά της Ελληνικής πριν από 2.500 χρόνια!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3363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Λάθη στην ορθογραφία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Καθώς η ιστορική ορθογραφία δεν ανταποκρίνεται στην προφορά των λέξεων, οι ομιλητές μίας γλώσσας κάνουν λάθη στην γραφή μια και αυτή είναι τελείως συμβατική, αποτέλεσμα μάθησης</a:t>
            </a:r>
          </a:p>
          <a:p>
            <a:r>
              <a:rPr lang="el-GR" dirty="0" smtClean="0"/>
              <a:t>Τα λάθη στην ορθογραφία μας δείχνουν πάντοτε τις αληθινές προφορές των λέξεων, και </a:t>
            </a:r>
            <a:r>
              <a:rPr lang="el-GR" dirty="0" err="1" smtClean="0"/>
              <a:t>γι’αυτό</a:t>
            </a:r>
            <a:r>
              <a:rPr lang="el-GR" dirty="0" smtClean="0"/>
              <a:t> μας είναι πολύ «χρήσιμα» στην μελέτη της εξέλιξης της προφοράς / φωνολογίας μίας γλώσσας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254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Σχέση γλώσσας - γραφής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Επομένως, η γραφή αποτελεί ένα συμβατικό μέσο απεικόνισης μίας γλώσσας</a:t>
            </a:r>
          </a:p>
          <a:p>
            <a:r>
              <a:rPr lang="el-GR" dirty="0" smtClean="0"/>
              <a:t>Μία γλώσσα μπορεί να γραφεί σε οποιοδήποτε σύστημα γραφής, και </a:t>
            </a:r>
            <a:r>
              <a:rPr lang="el-GR" dirty="0" err="1" smtClean="0"/>
              <a:t>γι’αυτό</a:t>
            </a:r>
            <a:r>
              <a:rPr lang="el-GR" dirty="0" smtClean="0"/>
              <a:t> άλλωστε τα αλφάβητα που δημιουργήθηκαν έγιναν </a:t>
            </a:r>
            <a:r>
              <a:rPr lang="el-GR" dirty="0" err="1" smtClean="0"/>
              <a:t>κατ’επανάληψη</a:t>
            </a:r>
            <a:r>
              <a:rPr lang="el-GR" dirty="0" smtClean="0"/>
              <a:t> αντικείμενο δανεισμού από μία γλώσσα σε άλλη</a:t>
            </a:r>
          </a:p>
          <a:p>
            <a:r>
              <a:rPr lang="el-GR" dirty="0" smtClean="0"/>
              <a:t>Πβ. και στην ιστορία της Ελληνικής: Ελληνικά με Λατινικούς χαρακτήρες στην «Κρητική αναγέννηση», στα ποιήματα του Σολωμού αλλά και στα σημερινά </a:t>
            </a:r>
            <a:r>
              <a:rPr lang="en-US" dirty="0" err="1" smtClean="0"/>
              <a:t>Greeklish</a:t>
            </a:r>
            <a:r>
              <a:rPr lang="en-US" dirty="0" smtClean="0"/>
              <a:t>, </a:t>
            </a:r>
            <a:r>
              <a:rPr lang="el-GR" dirty="0" smtClean="0"/>
              <a:t>και από την άλλη τα «</a:t>
            </a:r>
            <a:r>
              <a:rPr lang="el-GR" dirty="0" err="1" smtClean="0"/>
              <a:t>Καραμανλήδικα</a:t>
            </a:r>
            <a:r>
              <a:rPr lang="el-GR" dirty="0" smtClean="0"/>
              <a:t>», Τουρκικά γραμμένα στο ελληνικό αλφάβητο για τους χριστιανούς της Μ. Ασίας που είχαν πια την Τουρκική ως μητρική γλώσσα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5513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γραφή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 smtClean="0"/>
              <a:t>Σήμερα αποδίδεται ιδιαίτερη κοινωνική σημασία στον γραπτό λόγο</a:t>
            </a:r>
          </a:p>
          <a:p>
            <a:r>
              <a:rPr lang="el-GR" dirty="0" smtClean="0"/>
              <a:t>Όμως οι περισσότερες γλώσσες του κόσμου δεν είχαν καταγραφεί ποτέ μέχρι και πριν λίγα χρόνια, ήταν δηλαδή αποκλειστικά προφορικές</a:t>
            </a:r>
          </a:p>
          <a:p>
            <a:r>
              <a:rPr lang="el-GR" dirty="0" smtClean="0"/>
              <a:t>Επομένως, σε καμία περίπτωση δεν ταυτίζονται η γλώσσα με την γραφή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07403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Βασική διαφορά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 smtClean="0"/>
              <a:t>Ο προφορικός λόγος, η προφορική γλώσσα αποτελεί μία εγγενή δυνατότητα των ανθρώπων</a:t>
            </a:r>
          </a:p>
          <a:p>
            <a:r>
              <a:rPr lang="el-GR" dirty="0" smtClean="0"/>
              <a:t>Όλα τα παιδιά, αν εκτεθούν σε ανθρώπινο λόγο, κατακτούν μία γλώσσα (μητρική ή Γ1)</a:t>
            </a:r>
          </a:p>
          <a:p>
            <a:r>
              <a:rPr lang="el-GR" dirty="0" smtClean="0"/>
              <a:t>Αντίθετα, ο γραπτός λόγος είναι αποτέλεσμα μάθησης: Μόνος όποιος εκπαιδευτεί ειδικά μπορεί να τον χρησιμοποιήσει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4533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γλωσσολογική ματιά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 smtClean="0"/>
              <a:t>Εφόσον ο προφορικός λόγος αποτελεί το φυσικό επιστέγασμα της γλωσσικής κατάκτησης, ενώ ο γραπτός είναι αποτέλεσμα διδασκαλίας, είναι λογικό ότι πρέπει (ή θα έπρεπε) να δίνεται προτεραιότητα στην μελέτη του προφορικού λόγου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63220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γραφής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 smtClean="0"/>
              <a:t>Το αρχαιότερο δείγμα γραφής προέρχεται από τον πολιτισμό των Σουμερίων (4</a:t>
            </a:r>
            <a:r>
              <a:rPr lang="el-GR" baseline="30000" dirty="0" smtClean="0"/>
              <a:t>η</a:t>
            </a:r>
            <a:r>
              <a:rPr lang="el-GR" dirty="0" smtClean="0"/>
              <a:t> χιλιετία </a:t>
            </a:r>
            <a:r>
              <a:rPr lang="el-GR" dirty="0" err="1" smtClean="0"/>
              <a:t>π.Χ.</a:t>
            </a:r>
            <a:r>
              <a:rPr lang="el-GR" dirty="0" smtClean="0"/>
              <a:t>)</a:t>
            </a:r>
          </a:p>
          <a:p>
            <a:r>
              <a:rPr lang="el-GR" dirty="0" smtClean="0"/>
              <a:t>Τα αίτια για την δημιουργία της γραφής μπορεί να ήταν ποικίλα, αλλά σίγουρα συνδέονταν με την διοίκηση και την δημιουργία μεγάλων αστικών κέντρων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5101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Εξέλιξη γραφής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l-GR" dirty="0" err="1" smtClean="0"/>
              <a:t>γραφηματικά</a:t>
            </a:r>
            <a:r>
              <a:rPr lang="el-GR" dirty="0" smtClean="0"/>
              <a:t> συστήματα έγιναν με το πέρασμα του χρόνου όλο και πιο αφηρημένα, τα </a:t>
            </a:r>
            <a:r>
              <a:rPr lang="el-GR" dirty="0" err="1" smtClean="0"/>
              <a:t>γραφηματικά</a:t>
            </a:r>
            <a:r>
              <a:rPr lang="el-GR" dirty="0" smtClean="0"/>
              <a:t> σύμβολα έγιναν όλο και πιο τυπικά</a:t>
            </a:r>
          </a:p>
          <a:p>
            <a:r>
              <a:rPr lang="el-GR" dirty="0" smtClean="0"/>
              <a:t>Στις περισσότερες γλώσσες του κόσμου με μεγάλη ιστορία γραφής, παρατηρείται το πέρασμα από τα </a:t>
            </a:r>
            <a:r>
              <a:rPr lang="el-GR" dirty="0" err="1" smtClean="0"/>
              <a:t>λογογράμματα</a:t>
            </a:r>
            <a:r>
              <a:rPr lang="el-GR" dirty="0"/>
              <a:t> </a:t>
            </a:r>
            <a:r>
              <a:rPr lang="el-GR" dirty="0" smtClean="0"/>
              <a:t>/ ιερογλυφικά στα φωνογραφικά συστήματα γραφής (</a:t>
            </a:r>
            <a:r>
              <a:rPr lang="el-GR" dirty="0" err="1" smtClean="0"/>
              <a:t>συλλαβάρια</a:t>
            </a:r>
            <a:r>
              <a:rPr lang="el-GR" dirty="0" smtClean="0"/>
              <a:t> / αλφάβητα)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9639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altLang="el-GR" sz="4200" smtClean="0">
                <a:latin typeface="Arial" charset="0"/>
              </a:rPr>
              <a:t>Εξέλιξη της Σουμεριακής γραφής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/>
          <a:lstStyle/>
          <a:p>
            <a:endParaRPr lang="el-GR" altLang="el-GR" dirty="0" smtClean="0"/>
          </a:p>
        </p:txBody>
      </p:sp>
      <p:pic>
        <p:nvPicPr>
          <p:cNvPr id="36869" name="Picture 5" descr="Some examples of Sumerian glyph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"/>
            <a:ext cx="4800600" cy="504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706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altLang="el-GR" smtClean="0">
                <a:latin typeface="Arial" charset="0"/>
              </a:rPr>
              <a:t>Σουμεριακή σφηνοειδής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7620000" cy="4800600"/>
          </a:xfrm>
          <a:prstGeom prst="rect">
            <a:avLst/>
          </a:prstGeom>
        </p:spPr>
        <p:txBody>
          <a:bodyPr/>
          <a:lstStyle/>
          <a:p>
            <a:endParaRPr lang="el-GR" altLang="el-GR" dirty="0" smtClean="0"/>
          </a:p>
        </p:txBody>
      </p:sp>
      <p:pic>
        <p:nvPicPr>
          <p:cNvPr id="35845" name="Picture 5" descr="Sumerian cuneiform tabl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6663"/>
            <a:ext cx="5381625" cy="35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410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altLang="el-GR" smtClean="0">
                <a:latin typeface="Arial" charset="0"/>
              </a:rPr>
              <a:t>Γραμμική Β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/>
          <a:lstStyle/>
          <a:p>
            <a:endParaRPr lang="el-GR" altLang="el-GR" dirty="0" smtClean="0"/>
          </a:p>
        </p:txBody>
      </p:sp>
      <p:pic>
        <p:nvPicPr>
          <p:cNvPr id="37893" name="Picture 5" descr="NAMA Linear B tablet of Pyl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97" y="914400"/>
            <a:ext cx="5689600" cy="2525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5" name="Picture 7" descr="Linear B syllaba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33800"/>
            <a:ext cx="4686300" cy="25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84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67</TotalTime>
  <Words>703</Words>
  <Application>Microsoft Office PowerPoint</Application>
  <PresentationFormat>On-screen Show (4:3)</PresentationFormat>
  <Paragraphs>47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Slipstream</vt:lpstr>
      <vt:lpstr>ΓΛΩΣΣΑ ΚΑΙ ΓΡΑΦΗ</vt:lpstr>
      <vt:lpstr>Η γραφή</vt:lpstr>
      <vt:lpstr>Βασική διαφορά</vt:lpstr>
      <vt:lpstr>Η γλωσσολογική ματιά</vt:lpstr>
      <vt:lpstr>Δημιουργία γραφής</vt:lpstr>
      <vt:lpstr>Εξέλιξη γραφής</vt:lpstr>
      <vt:lpstr>Εξέλιξη της Σουμεριακής γραφής</vt:lpstr>
      <vt:lpstr>Σουμεριακή σφηνοειδής</vt:lpstr>
      <vt:lpstr>Γραμμική Β</vt:lpstr>
      <vt:lpstr>PowerPoint Presentation</vt:lpstr>
      <vt:lpstr>Γραπτός λόγος και μελέτη της ιστορίας μίας γλώσσας Ι</vt:lpstr>
      <vt:lpstr>Γραπτός λόγος και μελέτη της ιστορίας μίας γλώσσας ΙΙ</vt:lpstr>
      <vt:lpstr>Απόσταση γλώσσας - γραφής</vt:lpstr>
      <vt:lpstr>Ιστορική ορθογραφία</vt:lpstr>
      <vt:lpstr>Λάθη στην ορθογραφία</vt:lpstr>
      <vt:lpstr>Σχέση γλώσσας - γραφής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ΓΛΩΣΣΑ ΚΑΙ ΓΡΑΦΗ</dc:title>
  <dc:creator>User</dc:creator>
  <cp:lastModifiedBy>User</cp:lastModifiedBy>
  <cp:revision>20</cp:revision>
  <dcterms:created xsi:type="dcterms:W3CDTF">2018-04-10T09:03:02Z</dcterms:created>
  <dcterms:modified xsi:type="dcterms:W3CDTF">2018-04-10T10:10:31Z</dcterms:modified>
</cp:coreProperties>
</file>