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1" r:id="rId2"/>
    <p:sldId id="303" r:id="rId3"/>
    <p:sldId id="302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280" r:id="rId18"/>
    <p:sldId id="304" r:id="rId19"/>
    <p:sldId id="295" r:id="rId20"/>
    <p:sldId id="299" r:id="rId21"/>
    <p:sldId id="305" r:id="rId22"/>
    <p:sldId id="306" r:id="rId23"/>
    <p:sldId id="307" r:id="rId24"/>
    <p:sldId id="29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3"/>
            <p14:sldId id="302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280"/>
            <p14:sldId id="304"/>
            <p14:sldId id="295"/>
            <p14:sldId id="299"/>
            <p14:sldId id="305"/>
            <p14:sldId id="306"/>
            <p14:sldId id="307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5" autoAdjust="0"/>
    <p:restoredTop sz="86391" autoAdjust="0"/>
  </p:normalViewPr>
  <p:slideViewPr>
    <p:cSldViewPr>
      <p:cViewPr>
        <p:scale>
          <a:sx n="66" d="100"/>
          <a:sy n="66" d="100"/>
        </p:scale>
        <p:origin x="-77" y="4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622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86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231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52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750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250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22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779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839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247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13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671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303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97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55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871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1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60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34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EE662/index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στη Ρομποτική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Ρομποτική Όραση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Τζες Αντώνιος</a:t>
            </a:r>
          </a:p>
          <a:p>
            <a:r>
              <a:rPr lang="el-GR" sz="2800" dirty="0" smtClean="0"/>
              <a:t>Πολυτεχνική Σχολή</a:t>
            </a:r>
          </a:p>
          <a:p>
            <a:r>
              <a:rPr lang="el-GR" sz="2800" dirty="0" smtClean="0"/>
              <a:t>Τμήμα Ηλεκτρολόγων Μηχανικών και Τεχνολογίας Υπολογιστών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κάμερας (3/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5147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Νόμος ελέγχου και σύστημα κλειστού βρόχου (στηρίζεται στη θέση του </a:t>
            </a:r>
            <a:r>
              <a:rPr lang="en-US" sz="2400" dirty="0" smtClean="0"/>
              <a:t>end-effector </a:t>
            </a:r>
            <a:r>
              <a:rPr lang="el-GR" sz="2400" dirty="0" smtClean="0"/>
              <a:t>και δεν λειτουργεί αποτελεσματικά)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73" y="2545506"/>
            <a:ext cx="6798050" cy="2687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2110" y="5766556"/>
            <a:ext cx="6039780" cy="6867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3: </a:t>
            </a:r>
            <a:r>
              <a:rPr lang="en-US" sz="2000" dirty="0" smtClean="0"/>
              <a:t>Dynamic position-based look-and-move structure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0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κάμερας (</a:t>
            </a:r>
            <a:r>
              <a:rPr lang="en-US" dirty="0" smtClean="0"/>
              <a:t>4</a:t>
            </a:r>
            <a:r>
              <a:rPr lang="el-GR" dirty="0" smtClean="0"/>
              <a:t>/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1124923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Νόμος ελέγχου και σύστημα κλειστού βρόχου (στηρίζεται αποκλειστικά στο </a:t>
            </a:r>
            <a:r>
              <a:rPr lang="en-US" sz="2400" dirty="0" smtClean="0"/>
              <a:t>feature</a:t>
            </a:r>
            <a:r>
              <a:rPr lang="el-GR" sz="2400" dirty="0" smtClean="0"/>
              <a:t> </a:t>
            </a:r>
            <a:r>
              <a:rPr lang="en-US" sz="2400" dirty="0" smtClean="0"/>
              <a:t>extraction </a:t>
            </a:r>
            <a:r>
              <a:rPr lang="el-GR" sz="2400" dirty="0" smtClean="0"/>
              <a:t>και λειτουργεί αποτελεσματικά)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37" y="2880387"/>
            <a:ext cx="6688521" cy="2687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3863" y="5766556"/>
            <a:ext cx="6476274" cy="6867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4: </a:t>
            </a:r>
            <a:r>
              <a:rPr lang="en-US" sz="2000" dirty="0" smtClean="0"/>
              <a:t>Dynamic image-based look-and-move structure</a:t>
            </a:r>
            <a:r>
              <a:rPr lang="el-GR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028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</a:t>
            </a:r>
            <a:r>
              <a:rPr lang="en-US" dirty="0" smtClean="0"/>
              <a:t>control (1/5)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διάνυσμα θέσης του άκρου του ρομπότ και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αντίστοιχο διάνυσμα ταχύτητας </a:t>
                </a:r>
              </a:p>
              <a:p>
                <a:r>
                  <a:rPr lang="el-GR" sz="2400" dirty="0" smtClean="0"/>
                  <a:t>Έστω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sz="2400" dirty="0" smtClean="0"/>
                  <a:t> το διάνυσμα των χαρακτηριστικών παραμέτρων της εικόνας (</a:t>
                </a:r>
                <a:r>
                  <a:rPr lang="en-US" sz="2400" dirty="0" smtClean="0"/>
                  <a:t>image feature parameters</a:t>
                </a:r>
                <a:r>
                  <a:rPr lang="el-GR" sz="2400" dirty="0" smtClean="0"/>
                  <a:t>)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και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το αντίστοιχο διάνυσμα του ρυθμού αλλαγής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Ορίζουμε την </a:t>
                </a:r>
                <a:r>
                  <a:rPr lang="en-US" sz="2400" dirty="0" smtClean="0"/>
                  <a:t>image Jacobian </a:t>
                </a:r>
                <a:r>
                  <a:rPr lang="el-GR" sz="2400" dirty="0" smtClean="0"/>
                  <a:t>ως</a:t>
                </a:r>
                <a:endParaRPr lang="en-US" sz="2400" dirty="0" smtClean="0"/>
              </a:p>
              <a:p>
                <a:endParaRPr lang="el-GR" sz="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7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</a:t>
            </a:r>
            <a:r>
              <a:rPr lang="en-US" dirty="0" smtClean="0"/>
              <a:t>control (2/5)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ότι το άκρο του ρομπότ κινείται με γωνιακή ταχύτητα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sPre>
                    <m:r>
                      <a:rPr lang="en-US" sz="24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και με μεταφορική ταχύτητα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  <m:t>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sPre>
                    <m:r>
                      <a:rPr lang="en-US" sz="2400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όπου και τα δύο διανύσματα εκφράζονται ως προς το σύστημα συντεταγμένων της κάμερας</a:t>
                </a:r>
              </a:p>
              <a:p>
                <a:r>
                  <a:rPr lang="el-GR" sz="2400" dirty="0" smtClean="0"/>
                  <a:t>Έστω ένα σημείο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στο άκρο του ρομπότ</a:t>
                </a:r>
              </a:p>
              <a:p>
                <a:r>
                  <a:rPr lang="el-GR" sz="2400" dirty="0" smtClean="0"/>
                  <a:t>Η ταχύτητα του σημείο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ως προς το σύστημα συντεταγμένων της κάμερας δίνεται ως</a:t>
                </a:r>
              </a:p>
              <a:p>
                <a:endParaRPr lang="el-GR" sz="1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sPre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Pre>
                        <m:sPre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sPre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2400" i="1" dirty="0" smtClean="0"/>
              </a:p>
              <a:p>
                <a:r>
                  <a:rPr lang="el-GR" sz="2400" dirty="0" smtClean="0"/>
                  <a:t>Έστω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sPre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107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92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</a:t>
            </a:r>
            <a:r>
              <a:rPr lang="en-US" dirty="0" smtClean="0"/>
              <a:t>control (3/5)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Μπορούμε πλέον να γράψουμε τις ακόλουθες εκφράσεις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098" y="2060849"/>
            <a:ext cx="3434400" cy="189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3498" y="4005064"/>
                <a:ext cx="8229600" cy="5040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400" dirty="0" smtClean="0"/>
                  <a:t>Γνωρίζουμε ότι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άρα</a:t>
                </a:r>
                <a:endParaRPr lang="en-US" sz="2400" dirty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8" y="4005064"/>
                <a:ext cx="8229600" cy="504056"/>
              </a:xfrm>
              <a:prstGeom prst="rect">
                <a:avLst/>
              </a:prstGeom>
              <a:blipFill rotWithShape="0">
                <a:blip r:embed="rId5"/>
                <a:stretch>
                  <a:fillRect l="-1037" t="-9639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805" y="4557335"/>
            <a:ext cx="5370301" cy="2127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778" y="5157192"/>
            <a:ext cx="178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</a:t>
            </a:r>
            <a:r>
              <a:rPr lang="en-US" dirty="0" smtClean="0"/>
              <a:t>control (4/5)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Αντίστοιχα προκύπτει η έκφραση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955" y="2200004"/>
            <a:ext cx="4914001" cy="75833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95211" y="2960436"/>
            <a:ext cx="8229600" cy="90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Γράφοντας τις παραπάνω εξισώσεις σε </a:t>
            </a:r>
            <a:r>
              <a:rPr lang="el-GR" sz="2400" dirty="0"/>
              <a:t> </a:t>
            </a:r>
            <a:r>
              <a:rPr lang="el-GR" sz="2400" dirty="0" smtClean="0"/>
              <a:t>μητρική μορφή λαμβάνουμε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997" y="3857925"/>
            <a:ext cx="5826601" cy="180266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5211" y="5667644"/>
            <a:ext cx="8229600" cy="56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Ο πίνακας που προκύπτει καλείται </a:t>
            </a:r>
            <a:r>
              <a:rPr lang="en-US" sz="2400" dirty="0" smtClean="0"/>
              <a:t>Jacobian sensitivity matrix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2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Image-based </a:t>
            </a:r>
            <a:r>
              <a:rPr lang="en-US" dirty="0" smtClean="0"/>
              <a:t>control (5/5)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Έστω ότι παρακολουθούμε ταυτόχρονα περισσότερα από ένα σημεία</a:t>
                </a:r>
              </a:p>
              <a:p>
                <a:r>
                  <a:rPr lang="el-GR" sz="2400" dirty="0" smtClean="0"/>
                  <a:t>Για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l-GR" sz="2400" dirty="0" smtClean="0"/>
                  <a:t> </a:t>
                </a:r>
                <a:r>
                  <a:rPr lang="el-GR" sz="2400" dirty="0" smtClean="0"/>
                  <a:t>σημεία η Ιακωβιανή προκύπτει τετραγωνική και αν είναι μη ιδιάζουσα τότε αντιστρέφεται</a:t>
                </a:r>
              </a:p>
              <a:p>
                <a:r>
                  <a:rPr lang="el-GR" sz="2400" dirty="0" smtClean="0"/>
                  <a:t>Σε διαφορετική περίπτωση μπορούμε να αντιστρέψουμε με χρήση ψευδοαντιστρόφου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sSup>
                              <m:sSup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Για ένα νόμο ελέγχου της μορφής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𝛵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𝛫</m:t>
                    </m:r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l-GR" sz="24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1" dirty="0" smtClean="0"/>
                  <a:t> </a:t>
                </a:r>
                <a:r>
                  <a:rPr lang="el-GR" sz="2400" dirty="0" smtClean="0"/>
                  <a:t>είναι το σφάλμα των </a:t>
                </a:r>
                <a:r>
                  <a:rPr lang="en-US" sz="2400" dirty="0" smtClean="0"/>
                  <a:t>features (</a:t>
                </a:r>
                <a:r>
                  <a:rPr lang="el-GR" sz="2400" dirty="0" smtClean="0"/>
                  <a:t>μετρούμενες τιμές μείον επιθυμητές τιμές</a:t>
                </a:r>
                <a:r>
                  <a:rPr lang="en-US" sz="2400" dirty="0" smtClean="0"/>
                  <a:t>)</a:t>
                </a:r>
                <a:r>
                  <a:rPr lang="el-GR" sz="2400" dirty="0" smtClean="0"/>
                  <a:t> αποδεικνύεται ότι το σφάλμα συγκλίνει ασυμπτωτικά στο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sz="2400" i="1" dirty="0" smtClean="0"/>
              </a:p>
              <a:p>
                <a:r>
                  <a:rPr lang="el-GR" sz="2400" dirty="0" smtClean="0"/>
                  <a:t>Το επιθυμητό σημείο ορίζεται στο χώρο των </a:t>
                </a:r>
                <a:r>
                  <a:rPr lang="en-US" sz="2400" dirty="0" smtClean="0"/>
                  <a:t>features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896544"/>
              </a:xfrm>
              <a:blipFill rotWithShape="0">
                <a:blip r:embed="rId4"/>
                <a:stretch>
                  <a:fillRect l="-963" t="-99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Βασικές αρχές ρομποτικής όρασης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</a:t>
            </a:r>
            <a:r>
              <a:rPr lang="el-GR" sz="2000" dirty="0" smtClean="0"/>
              <a:t>έκδοση 1.0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Τζες Αντώνιος. «Εισαγωγή στη Ρομποτική. Ρομποτική Όραση».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eclass.upatras.gr/courses/EE662/index.php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244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Το παρόν υλικό διατίθεται με τους όρους της άδειας χρήσης </a:t>
            </a:r>
            <a:r>
              <a:rPr lang="en-US" sz="1800" dirty="0" smtClean="0"/>
              <a:t>Creative Commons</a:t>
            </a:r>
            <a:r>
              <a:rPr lang="el-GR" sz="1800" dirty="0" smtClean="0"/>
              <a:t> </a:t>
            </a:r>
            <a:r>
              <a:rPr lang="el-GR" sz="1800" dirty="0"/>
              <a:t>Αναφορά,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800" dirty="0" smtClean="0"/>
              <a:t>κ.λπ</a:t>
            </a:r>
            <a:r>
              <a:rPr lang="el-GR" sz="1800" dirty="0"/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</a:t>
            </a:r>
            <a:r>
              <a:rPr lang="el-GR" dirty="0" smtClean="0"/>
              <a:t>creativecommons.org/licenses/by-sa/4.0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 smtClean="0"/>
          </a:p>
          <a:p>
            <a:pPr algn="just"/>
            <a:r>
              <a:rPr lang="el-GR" b="1" dirty="0"/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b="1" dirty="0"/>
              <a:t>Μοιραστείτε</a:t>
            </a:r>
            <a:r>
              <a:rPr lang="el-GR" dirty="0"/>
              <a:t> — αντιγράψετε και αναδιανέμετε το υλικό</a:t>
            </a:r>
          </a:p>
          <a:p>
            <a:pPr algn="just"/>
            <a:r>
              <a:rPr lang="el-GR" b="1" dirty="0"/>
              <a:t>Προσαρμόστε</a:t>
            </a:r>
            <a:r>
              <a:rPr lang="el-GR" dirty="0"/>
              <a:t> — αναμείξτε, τροποποιήστε και δημιουργήστε πάνω στο υλικό για κάθε σκοπό</a:t>
            </a:r>
            <a:r>
              <a:rPr lang="el-GR" b="1" dirty="0"/>
              <a:t> </a:t>
            </a:r>
          </a:p>
          <a:p>
            <a:pPr algn="just"/>
            <a:r>
              <a:rPr lang="el-GR" b="1" dirty="0"/>
              <a:t>Υπό τους ακόλουθους όρους:</a:t>
            </a:r>
          </a:p>
          <a:p>
            <a:pPr algn="just"/>
            <a:r>
              <a:rPr lang="el-GR" b="1" dirty="0"/>
              <a:t>Αναφορά Δημιουργού</a:t>
            </a:r>
            <a:r>
              <a:rPr lang="el-GR" dirty="0"/>
              <a:t> — Θα πρέπει να καταχωρίσετε αναφορά στο δημιουργό , με σύνδεσμο της άδειας</a:t>
            </a:r>
          </a:p>
          <a:p>
            <a:pPr algn="just"/>
            <a:r>
              <a:rPr lang="el-GR" b="1" dirty="0"/>
              <a:t>Παρόμοια Διανομή</a:t>
            </a:r>
            <a:r>
              <a:rPr lang="el-GR" dirty="0"/>
              <a:t> — Αν αναμείξετε, τροποποιήσετε, ή δημιουργήσετε πάνω στο υλικό, πρέπει να διανείμετε τις δικές σας συνεισφορές υπό την ίδια άδεια όπως και το </a:t>
            </a:r>
            <a:r>
              <a:rPr lang="el-GR" dirty="0" smtClean="0"/>
              <a:t>πρωτότυπο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235" y="2132856"/>
            <a:ext cx="267553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smtClean="0"/>
              <a:t>υπερσυνδέσμους.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08719"/>
            <a:ext cx="8856984" cy="5811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Το </a:t>
            </a:r>
            <a:r>
              <a:rPr lang="el-GR" sz="14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1400" b="1" dirty="0" smtClean="0"/>
              <a:t>Εικόνες/Σχήματα/Διαγράμματα</a:t>
            </a:r>
            <a:r>
              <a:rPr lang="en-US" sz="1400" b="1" dirty="0" smtClean="0"/>
              <a:t>/</a:t>
            </a:r>
            <a:r>
              <a:rPr lang="el-GR" sz="1400" b="1" dirty="0" smtClean="0"/>
              <a:t>Φωτογραφίες</a:t>
            </a:r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1: </a:t>
            </a:r>
            <a:r>
              <a:rPr lang="el-GR" sz="1400" dirty="0"/>
              <a:t>Σύστημα συντεταγμένων κάμερας -</a:t>
            </a:r>
            <a:r>
              <a:rPr lang="el-GR" sz="1400" dirty="0" smtClean="0"/>
              <a:t> φακών</a:t>
            </a:r>
            <a:r>
              <a:rPr lang="en-US" altLang="en-US" sz="1400" dirty="0" smtClean="0"/>
              <a:t>, </a:t>
            </a:r>
            <a:r>
              <a:rPr lang="el-GR" altLang="en-US" sz="1400" dirty="0" smtClean="0"/>
              <a:t>Πηγή: </a:t>
            </a:r>
            <a:r>
              <a:rPr lang="en-US" altLang="en-US" sz="1400" dirty="0" smtClean="0"/>
              <a:t>A tutorial on visual servo control, S. Hutchinson, D. Hager and P. Corke, IEEE Transactions on robotics and automation, vol.12, n.5, 1996, pp. 651- 670.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>
                <a:solidFill>
                  <a:srgbClr val="FF0000"/>
                </a:solidFill>
              </a:rPr>
              <a:t>Εικόνα </a:t>
            </a:r>
            <a:r>
              <a:rPr lang="el-GR" sz="1400" dirty="0" smtClean="0">
                <a:solidFill>
                  <a:srgbClr val="FF0000"/>
                </a:solidFill>
              </a:rPr>
              <a:t>2: </a:t>
            </a:r>
            <a:r>
              <a:rPr lang="el-GR" sz="1400" dirty="0"/>
              <a:t>Σύστηματα συντεταγμένων με κάμερα στην άκρη του </a:t>
            </a:r>
            <a:r>
              <a:rPr lang="el-GR" sz="1400" dirty="0" smtClean="0"/>
              <a:t>ρομπότ</a:t>
            </a:r>
            <a:r>
              <a:rPr lang="en-US" altLang="en-US" sz="1400" dirty="0"/>
              <a:t>, </a:t>
            </a:r>
            <a:r>
              <a:rPr lang="el-GR" altLang="en-US" sz="1400" dirty="0"/>
              <a:t>Πηγή: </a:t>
            </a:r>
            <a:r>
              <a:rPr lang="en-US" altLang="en-US" sz="1400" dirty="0"/>
              <a:t>A tutorial on visual servo control, S. Hutchinson, D. Hager and P. Corke, IEEE Transactions on robotics and automation, vol.12, n.5, 1996, pp. 651- 670</a:t>
            </a:r>
            <a:r>
              <a:rPr lang="en-US" altLang="en-US" sz="1400" dirty="0" smtClean="0"/>
              <a:t>.</a:t>
            </a:r>
            <a:endParaRPr lang="el-GR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3: </a:t>
            </a:r>
            <a:r>
              <a:rPr lang="en-US" sz="1400" dirty="0" smtClean="0"/>
              <a:t>Dynamic position-based look-and-move structure</a:t>
            </a:r>
            <a:r>
              <a:rPr lang="en-US" altLang="en-US" sz="1400" dirty="0"/>
              <a:t>, </a:t>
            </a:r>
            <a:r>
              <a:rPr lang="el-GR" altLang="en-US" sz="1400" dirty="0"/>
              <a:t>Πηγή: </a:t>
            </a:r>
            <a:r>
              <a:rPr lang="en-US" altLang="en-US" sz="1400" dirty="0"/>
              <a:t>A tutorial on visual servo control, S. Hutchinson, D. Hager and P. Corke, IEEE Transactions on robotics and automation, vol.12, n.5, 1996, pp. 651- 670.</a:t>
            </a:r>
            <a:endParaRPr lang="el-GR" sz="1400" dirty="0"/>
          </a:p>
          <a:p>
            <a:pPr marL="0" indent="0">
              <a:buNone/>
            </a:pPr>
            <a:r>
              <a:rPr lang="el-GR" sz="1400" dirty="0" smtClean="0">
                <a:solidFill>
                  <a:srgbClr val="FF0000"/>
                </a:solidFill>
              </a:rPr>
              <a:t>Εικόνα 4:</a:t>
            </a:r>
            <a:r>
              <a:rPr lang="el-GR" sz="1400" dirty="0" smtClean="0"/>
              <a:t> </a:t>
            </a:r>
            <a:r>
              <a:rPr lang="en-US" sz="1400" dirty="0" smtClean="0"/>
              <a:t>Dynamic image-based look-and-move structure</a:t>
            </a:r>
            <a:r>
              <a:rPr lang="en-US" altLang="en-US" sz="1400" dirty="0"/>
              <a:t>, </a:t>
            </a:r>
            <a:r>
              <a:rPr lang="el-GR" altLang="en-US" sz="1400" dirty="0"/>
              <a:t>Πηγή: </a:t>
            </a:r>
            <a:r>
              <a:rPr lang="en-US" altLang="en-US" sz="1400" dirty="0"/>
              <a:t>A tutorial on visual servo control, S. Hutchinson, D. Hager and P. Corke, IEEE Transactions on robotics and automation, vol.12, n.5, 1996, pp. 651- 670</a:t>
            </a:r>
            <a:r>
              <a:rPr lang="en-US" alt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l-GR" sz="14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525344"/>
            <a:ext cx="80682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Βασικοί ορισμοί</a:t>
            </a:r>
          </a:p>
          <a:p>
            <a:r>
              <a:rPr lang="el-GR" altLang="en-US" dirty="0" smtClean="0"/>
              <a:t>Κίνηση του του ρομπότ</a:t>
            </a:r>
          </a:p>
          <a:p>
            <a:r>
              <a:rPr lang="el-GR" altLang="en-US" dirty="0" smtClean="0"/>
              <a:t>Μοντέλα </a:t>
            </a:r>
            <a:r>
              <a:rPr lang="el-GR" altLang="en-US" dirty="0" smtClean="0"/>
              <a:t>κάμερας</a:t>
            </a:r>
            <a:endParaRPr lang="en-US" altLang="en-US" dirty="0" smtClean="0"/>
          </a:p>
          <a:p>
            <a:r>
              <a:rPr lang="en-US" altLang="en-US" dirty="0" smtClean="0"/>
              <a:t>Image-based control</a:t>
            </a:r>
            <a:endParaRPr lang="el-GR" alt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ορισμοί (1/2)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altLang="en-US" sz="2400" dirty="0" smtClean="0"/>
                  <a:t>Οι συντεταγμένες ενός σημείου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ως προς το σύστημα συντεταγμένων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altLang="en-US" sz="2400" dirty="0" smtClean="0"/>
                  <a:t> συμβολίζονται με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sPre>
                  </m:oMath>
                </a14:m>
                <a:endParaRPr lang="en-US" altLang="en-US" sz="2400" dirty="0" smtClean="0"/>
              </a:p>
              <a:p>
                <a:r>
                  <a:rPr lang="el-GR" altLang="en-US" sz="2400" dirty="0" smtClean="0"/>
                  <a:t>Δοθέντων δύο συστημάτων συντεταγμενων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l-GR" altLang="en-US" sz="2400" dirty="0" smtClean="0"/>
                  <a:t> ο πίνακας</a:t>
                </a:r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περιστροφής που εκφράζει τον προσανατολισμό του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l-GR" altLang="en-US" sz="2400" dirty="0" smtClean="0"/>
                  <a:t> ως προς το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altLang="en-US" sz="2400" dirty="0" smtClean="0"/>
                  <a:t> συμβολίζεται με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sPre>
                  </m:oMath>
                </a14:m>
                <a:endParaRPr lang="en-US" altLang="en-US" sz="2400" dirty="0" smtClean="0"/>
              </a:p>
              <a:p>
                <a:r>
                  <a:rPr lang="en-US" altLang="en-US" sz="2400" dirty="0" smtClean="0"/>
                  <a:t>H </a:t>
                </a:r>
                <a:r>
                  <a:rPr lang="el-GR" altLang="en-US" sz="2400" dirty="0" smtClean="0"/>
                  <a:t>θέση της αρχής του συστήματος συντεςταγμένων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ως προς το σύστημα συντεταγμένων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l-GR" altLang="en-US" sz="2400" dirty="0" smtClean="0"/>
                  <a:t>συμβολίζεται με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sPre>
                  </m:oMath>
                </a14:m>
                <a:endParaRPr lang="el-GR" altLang="en-US" sz="2400" dirty="0" smtClean="0"/>
              </a:p>
              <a:p>
                <a:r>
                  <a:rPr lang="el-GR" altLang="en-US" sz="2400" dirty="0" smtClean="0"/>
                  <a:t>Η θέση και ο προσανατολισμός ενός συστήματος συντεταγμένων ως προς ένα άλλο καλούνται </a:t>
                </a:r>
                <a:r>
                  <a:rPr lang="en-US" altLang="en-US" sz="2400" i="1" dirty="0" smtClean="0"/>
                  <a:t>pose</a:t>
                </a:r>
                <a:r>
                  <a:rPr lang="el-GR" altLang="en-US" sz="2400" dirty="0" smtClean="0"/>
                  <a:t> και συμβολίζεται με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sPre>
                  </m:oMath>
                </a14:m>
                <a:endParaRPr lang="en-US" altLang="en-US" sz="24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ορισμοί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864096"/>
          </a:xfrm>
        </p:spPr>
        <p:txBody>
          <a:bodyPr>
            <a:normAutofit/>
          </a:bodyPr>
          <a:lstStyle/>
          <a:p>
            <a:r>
              <a:rPr lang="el-GR" altLang="en-US" sz="2400" dirty="0" smtClean="0"/>
              <a:t>Ένα </a:t>
            </a:r>
            <a:r>
              <a:rPr lang="en-US" altLang="en-US" sz="2400" dirty="0" smtClean="0"/>
              <a:t>pose </a:t>
            </a:r>
            <a:r>
              <a:rPr lang="el-GR" altLang="en-US" sz="2400" dirty="0" smtClean="0"/>
              <a:t>μπορεί να χρησιμοποιηθεί για να ορίσει ένα μετασχηματισμό συντεταγμένων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88224" y="2420889"/>
                <a:ext cx="4167551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sPre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sPre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el-GR" altLang="en-US" sz="24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l-GR" alt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sPre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sPre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sPre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l-GR" altLang="en-US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l-GR" alt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24" y="2420889"/>
                <a:ext cx="4167551" cy="490840"/>
              </a:xfrm>
              <a:prstGeom prst="rect">
                <a:avLst/>
              </a:prstGeom>
              <a:blipFill rotWithShape="0"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2895548"/>
                <a:ext cx="8229600" cy="35577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12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400" dirty="0" smtClean="0"/>
                  <a:t>To</a:t>
                </a:r>
                <a:r>
                  <a:rPr lang="el-GR" altLang="en-US" sz="2400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alt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alt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sPre>
                  </m:oMath>
                </a14:m>
                <a:r>
                  <a:rPr lang="el-GR" altLang="en-US" sz="2400" dirty="0" smtClean="0"/>
                  <a:t> μπορεί να χρησιμοποιηθεί είτε για να συμβολίσει ένα </a:t>
                </a:r>
                <a:r>
                  <a:rPr lang="en-US" altLang="en-US" sz="2400" dirty="0" smtClean="0"/>
                  <a:t>pose </a:t>
                </a:r>
                <a:r>
                  <a:rPr lang="el-GR" altLang="en-US" sz="2400" dirty="0" smtClean="0"/>
                  <a:t>είτε για να εκφράσει ένα μετασχηματισμό </a:t>
                </a:r>
                <a:endParaRPr lang="en-US" altLang="en-US" sz="2400" dirty="0" smtClean="0"/>
              </a:p>
              <a:p>
                <a:r>
                  <a:rPr lang="el-GR" altLang="en-US" sz="2400" dirty="0" smtClean="0"/>
                  <a:t>Ορίζουμε τα εξής συστήματα συντεταγμένων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l-GR" altLang="en-US" sz="2000" dirty="0" smtClean="0"/>
                  <a:t>είναι το σύστημα συντεταγμένων του άκρου του ρομπότ (</a:t>
                </a:r>
                <a:r>
                  <a:rPr lang="en-US" altLang="en-US" sz="2000" dirty="0" smtClean="0"/>
                  <a:t>end-effector</a:t>
                </a:r>
                <a:r>
                  <a:rPr lang="el-GR" altLang="en-US" sz="2000" dirty="0" smtClean="0"/>
                  <a:t>)</a:t>
                </a:r>
                <a:endParaRPr lang="en-US" alt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l-GR" altLang="en-US" sz="2000" dirty="0" smtClean="0"/>
                  <a:t>είναι το σύστημα συντεταγμένων του στόχου (</a:t>
                </a:r>
                <a:r>
                  <a:rPr lang="en-US" altLang="en-US" sz="2000" dirty="0" smtClean="0"/>
                  <a:t>target</a:t>
                </a:r>
                <a:r>
                  <a:rPr lang="el-GR" altLang="en-US" sz="2000" dirty="0" smtClean="0"/>
                  <a:t>)</a:t>
                </a:r>
                <a:endParaRPr lang="en-US" altLang="en-US" sz="2000" dirty="0" smtClean="0"/>
              </a:p>
              <a:p>
                <a:pPr lvl="1"/>
                <a:r>
                  <a:rPr lang="en-US" altLang="en-US" sz="2000" dirty="0" smtClean="0"/>
                  <a:t>0 </a:t>
                </a:r>
                <a:r>
                  <a:rPr lang="el-GR" altLang="en-US" sz="2000" dirty="0" smtClean="0"/>
                  <a:t>είναι το σύστημα συντεταγμένων της βάσης του ρομπότ (</a:t>
                </a:r>
                <a:r>
                  <a:rPr lang="en-US" altLang="en-US" sz="2000" dirty="0" smtClean="0"/>
                  <a:t>base</a:t>
                </a:r>
                <a:r>
                  <a:rPr lang="el-GR" altLang="en-US" sz="2000" dirty="0" smtClean="0"/>
                  <a:t>)</a:t>
                </a:r>
                <a:endParaRPr lang="en-US" alt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l-GR" altLang="en-US" sz="2000" dirty="0" smtClean="0"/>
                  <a:t>είναι το σύστημα συντεταγμένων της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 smtClean="0"/>
                  <a:t>-</a:t>
                </a:r>
                <a:r>
                  <a:rPr lang="el-GR" altLang="en-US" sz="2000" dirty="0" smtClean="0"/>
                  <a:t>οστής κάμερας</a:t>
                </a:r>
                <a:r>
                  <a:rPr lang="en-US" altLang="en-US" sz="2000" dirty="0" smtClean="0"/>
                  <a:t> (camera)</a:t>
                </a:r>
              </a:p>
              <a:p>
                <a:pPr lvl="1"/>
                <a:endParaRPr lang="el-GR" altLang="en-US" sz="20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95548"/>
                <a:ext cx="8229600" cy="3557788"/>
              </a:xfrm>
              <a:prstGeom prst="rect">
                <a:avLst/>
              </a:prstGeom>
              <a:blipFill rotWithShape="0">
                <a:blip r:embed="rId5"/>
                <a:stretch>
                  <a:fillRect l="-963" t="-1199" r="-593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του ρομπότ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2644" cy="4608511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Γωνιακή ταχύτητα 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l-GR" sz="2400" i="1" dirty="0" smtClean="0"/>
              </a:p>
              <a:p>
                <a:r>
                  <a:rPr lang="el-GR" sz="2400" dirty="0" smtClean="0"/>
                  <a:t>Μεταφορική ταχύτητα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r>
                  <a:rPr lang="el-GR" sz="2400" dirty="0" smtClean="0"/>
                  <a:t>Έστω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ένα σημείο του άκρου του ρομπότ με συντεταγμένες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Η παράγωγος των συντεταγμένων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ως προς το σύστημα βάσης δίνονται ως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i="1" dirty="0" smtClean="0"/>
              </a:p>
              <a:p>
                <a:r>
                  <a:rPr lang="el-GR" sz="2400" dirty="0" smtClean="0"/>
                  <a:t>Εναλλακτικά μπορούμε να γράψουμε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d>
                      <m:d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𝛺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sz="2400" i="1" dirty="0" smtClean="0"/>
                  <a:t> </a:t>
                </a:r>
              </a:p>
              <a:p>
                <a:endParaRPr lang="el-GR" sz="1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d>
                        <m:d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2644" cy="4608511"/>
              </a:xfrm>
              <a:blipFill rotWithShape="0">
                <a:blip r:embed="rId4"/>
                <a:stretch>
                  <a:fillRect l="-964" t="-926" r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Κίνηση του ρομπότ (1/2)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2644" cy="4608511"/>
              </a:xfrm>
            </p:spPr>
            <p:txBody>
              <a:bodyPr>
                <a:noAutofit/>
              </a:bodyPr>
              <a:lstStyle/>
              <a:p>
                <a:r>
                  <a:rPr lang="el-GR" sz="2400" dirty="0" smtClean="0"/>
                  <a:t>Ορίζουμε το διάνυσμα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Ορίζουμε τον πίνακα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οπότε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l-GR" sz="2400" dirty="0"/>
                  <a:t>Έ</a:t>
                </a:r>
                <a:r>
                  <a:rPr lang="el-GR" sz="2400" dirty="0" smtClean="0"/>
                  <a:t>στω ότι δίνεται ένα σημείο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sPre>
                  </m:oMath>
                </a14:m>
                <a:r>
                  <a:rPr lang="en-US" sz="2400" dirty="0" smtClean="0"/>
                  <a:t> </a:t>
                </a:r>
                <a:r>
                  <a:rPr lang="el-GR" sz="2400" dirty="0" smtClean="0"/>
                  <a:t>ως προς το σύστημα συντεταγμένων του άκρου του ρομπότ (και όχι ως προς το αδρανειακό σύστημα συντεταγμένων)</a:t>
                </a:r>
              </a:p>
              <a:p>
                <a:r>
                  <a:rPr lang="el-GR" sz="2400" dirty="0" smtClean="0"/>
                  <a:t>Σε αυτή την περίπτωση έχουμε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l-GR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sPre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̇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l-GR" sz="2400" dirty="0" smtClean="0"/>
                  <a:t>Εκφράζοντας τα παραπάνω ως προς το σύστημα βάσης έχουμε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𝛺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Pre>
                                  <m:sPre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sPr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Pre>
                                  <m:sPre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</m:sPre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Pre>
                                  <m:sPre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p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𝛺</m:t>
                                    </m:r>
                                  </m:e>
                                </m:sPre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2644" cy="4608511"/>
              </a:xfrm>
              <a:blipFill rotWithShape="0">
                <a:blip r:embed="rId4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κάμερας (1/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62" y="1633662"/>
            <a:ext cx="6661176" cy="3733195"/>
          </a:xfrm>
        </p:spPr>
      </p:pic>
      <p:sp>
        <p:nvSpPr>
          <p:cNvPr id="10" name="TextBox 9"/>
          <p:cNvSpPr txBox="1"/>
          <p:nvPr/>
        </p:nvSpPr>
        <p:spPr>
          <a:xfrm>
            <a:off x="1484548" y="5582881"/>
            <a:ext cx="6174904" cy="5503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1: Σύστημα συντεταγμένων κάμερας </a:t>
            </a:r>
            <a:r>
              <a:rPr lang="en-US" sz="2000" dirty="0" smtClean="0"/>
              <a:t>-</a:t>
            </a:r>
            <a:r>
              <a:rPr lang="el-GR" sz="2000" dirty="0" smtClean="0"/>
              <a:t> </a:t>
            </a:r>
            <a:r>
              <a:rPr lang="el-GR" sz="2000" dirty="0" smtClean="0"/>
              <a:t>φακών.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224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κάμερας (2/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4156" y="1556793"/>
            <a:ext cx="8229600" cy="50405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Έστω ότι τοποθετούμε μία κάμερα στην άκρη του ρομπότ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73" y="2060849"/>
            <a:ext cx="6798050" cy="35693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2110" y="5766556"/>
            <a:ext cx="6039780" cy="6867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l-GR" sz="2000" dirty="0" smtClean="0"/>
              <a:t>Εικόνα 2: Σύστηματα συντεταγμένων με κάμερα στην άκρη του ρομπότ.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31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784</Words>
  <Application>Microsoft Office PowerPoint</Application>
  <PresentationFormat>On-screen Show (4:3)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Cambria Math</vt:lpstr>
      <vt:lpstr>Wingdings</vt:lpstr>
      <vt:lpstr>Θέμα του Office</vt:lpstr>
      <vt:lpstr>Εισαγωγή στη Ρομποτική</vt:lpstr>
      <vt:lpstr>Σκοποί  ενότητας</vt:lpstr>
      <vt:lpstr>Περιεχόμενα ενότητας</vt:lpstr>
      <vt:lpstr>Βασικοί ορισμοί (1/2)</vt:lpstr>
      <vt:lpstr>Βασικοί ορισμοί (2/2)</vt:lpstr>
      <vt:lpstr>Κίνηση του ρομπότ (1/2)</vt:lpstr>
      <vt:lpstr>Κίνηση του ρομπότ (1/2)</vt:lpstr>
      <vt:lpstr>Μοντέλα κάμερας (1/4)</vt:lpstr>
      <vt:lpstr>Μοντέλα κάμερας (2/4)</vt:lpstr>
      <vt:lpstr>Μοντέλα κάμερας (3/4)</vt:lpstr>
      <vt:lpstr>Μοντέλα κάμερας (4/4)</vt:lpstr>
      <vt:lpstr>Image-based control (1/5)</vt:lpstr>
      <vt:lpstr>Image-based control (2/5)</vt:lpstr>
      <vt:lpstr>Image-based control (3/5)</vt:lpstr>
      <vt:lpstr>Image-based control (4/5)</vt:lpstr>
      <vt:lpstr>Image-based control (5/5)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Stathis</cp:lastModifiedBy>
  <cp:revision>560</cp:revision>
  <dcterms:created xsi:type="dcterms:W3CDTF">2012-09-06T09:03:05Z</dcterms:created>
  <dcterms:modified xsi:type="dcterms:W3CDTF">2015-12-03T06:19:17Z</dcterms:modified>
</cp:coreProperties>
</file>