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1" r:id="rId4"/>
    <p:sldId id="265" r:id="rId5"/>
    <p:sldId id="283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84" r:id="rId14"/>
    <p:sldId id="285" r:id="rId15"/>
    <p:sldId id="286" r:id="rId16"/>
    <p:sldId id="287" r:id="rId17"/>
    <p:sldId id="281" r:id="rId18"/>
    <p:sldId id="282" r:id="rId19"/>
    <p:sldId id="280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7DEE1-6F3C-43E3-834F-5CB6B54F1C8C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35BD3-52EB-471D-88B1-48677E2B53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27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Μηχανική των ρευστών</a:t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Ενότητα </a:t>
            </a:r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	</a:t>
            </a:r>
            <a:r>
              <a:rPr lang="el-GR" sz="2800" dirty="0">
                <a:solidFill>
                  <a:schemeClr val="tx1"/>
                </a:solidFill>
              </a:rPr>
              <a:t>Ανάλυση της κινήσεως του ρευστού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Βασίλειος </a:t>
            </a:r>
            <a:r>
              <a:rPr lang="el-GR" sz="2800" dirty="0" err="1" smtClean="0">
                <a:solidFill>
                  <a:schemeClr val="tx1"/>
                </a:solidFill>
              </a:rPr>
              <a:t>Λουκόπουλος</a:t>
            </a:r>
            <a:r>
              <a:rPr lang="el-GR" sz="2800" dirty="0" smtClean="0">
                <a:solidFill>
                  <a:schemeClr val="tx1"/>
                </a:solidFill>
              </a:rPr>
              <a:t>, Επίκουρος Καθηγητής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Φυσικής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3075" y="5825738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Μετάθεση, περιστροφή, γραμμική και γωνιακή παραμόρφωση του</a:t>
            </a:r>
            <a:br>
              <a:rPr lang="el-GR" b="1" dirty="0"/>
            </a:br>
            <a:r>
              <a:rPr lang="el-GR" b="1" dirty="0"/>
              <a:t>ρευστού </a:t>
            </a:r>
            <a:r>
              <a:rPr lang="el-GR" b="1" dirty="0" smtClean="0"/>
              <a:t>(6)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4864"/>
                <a:ext cx="8229600" cy="3921299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Τελικά, οι συνιστώσες του διανύσματος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sub>
                    </m:sSub>
                    <m:r>
                      <a:rPr lang="el-GR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𝑨𝑨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sub>
                    </m:sSub>
                  </m:oMath>
                </a14:m>
                <a:r>
                  <a:rPr lang="el-GR" dirty="0" smtClean="0"/>
                  <a:t> με βάση πράξεις και απλοποιήσεις είναι </a:t>
                </a:r>
                <a:r>
                  <a:rPr lang="en-US" dirty="0" smtClean="0"/>
                  <a:t>:</a:t>
                </a:r>
                <a:endParaRPr lang="el-GR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l-GR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𝑥𝑧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l-GR" dirty="0" smtClean="0"/>
              </a:p>
              <a:p>
                <a:endParaRPr lang="el-GR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l-GR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𝑥𝑧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l-GR" dirty="0" smtClean="0"/>
              </a:p>
              <a:p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l-GR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𝑧𝑧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4864"/>
                <a:ext cx="8229600" cy="3921299"/>
              </a:xfrm>
              <a:blipFill rotWithShape="0">
                <a:blip r:embed="rId2"/>
                <a:stretch>
                  <a:fillRect l="-741" t="-2333" b="-3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098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Μετάθεση, περιστροφή, γραμμική και γωνιακή παραμόρφωση του</a:t>
            </a:r>
            <a:br>
              <a:rPr lang="el-GR" b="1" dirty="0"/>
            </a:br>
            <a:r>
              <a:rPr lang="el-GR" b="1" dirty="0"/>
              <a:t>ρευστού </a:t>
            </a:r>
            <a:r>
              <a:rPr lang="el-GR" b="1" dirty="0" smtClean="0"/>
              <a:t>(</a:t>
            </a:r>
            <a:r>
              <a:rPr lang="en-US" b="1" dirty="0" smtClean="0"/>
              <a:t>7</a:t>
            </a:r>
            <a:r>
              <a:rPr lang="el-GR" b="1" dirty="0" smtClean="0"/>
              <a:t>)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4864"/>
                <a:ext cx="8229600" cy="392129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 smtClean="0"/>
                  <a:t>Οι ανωτέρω λοιπόν συντεταγμένες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μας περιγράφουν πλήρως την σε χρόνο </a:t>
                </a:r>
                <a:r>
                  <a:rPr lang="en-US" dirty="0" err="1" smtClean="0"/>
                  <a:t>dt</a:t>
                </a:r>
                <a:r>
                  <a:rPr lang="en-US" dirty="0" smtClean="0"/>
                  <a:t> </a:t>
                </a:r>
                <a:r>
                  <a:rPr lang="el-GR" dirty="0" err="1" smtClean="0"/>
                  <a:t>πραγματοποιηθείσα</a:t>
                </a:r>
                <a:r>
                  <a:rPr lang="el-GR" dirty="0" smtClean="0"/>
                  <a:t> μετατόπιση του ρευστού σωματιδίου.</a:t>
                </a:r>
              </a:p>
              <a:p>
                <a:endParaRPr lang="el-GR" dirty="0" smtClean="0"/>
              </a:p>
              <a:p>
                <a:r>
                  <a:rPr lang="el-GR" dirty="0" smtClean="0"/>
                  <a:t>Η συνολική μετακίνηση του ρευστού στοιχείου μπορεί να χωριστεί σε τέσσερις μετακινήσεις.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4864"/>
                <a:ext cx="8229600" cy="3921299"/>
              </a:xfrm>
              <a:blipFill rotWithShape="0">
                <a:blip r:embed="rId2"/>
                <a:stretch>
                  <a:fillRect l="-1704" t="-3266" r="-2000" b="-3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489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Μετάθεση, περιστροφή, γραμμική και γωνιακή παραμόρφωση του</a:t>
            </a:r>
            <a:br>
              <a:rPr lang="el-GR" b="1" dirty="0"/>
            </a:br>
            <a:r>
              <a:rPr lang="el-GR" b="1" dirty="0"/>
              <a:t>ρευστού </a:t>
            </a:r>
            <a:r>
              <a:rPr lang="el-GR" b="1" dirty="0" smtClean="0"/>
              <a:t>(8)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 smtClean="0"/>
              <a:t>Άρα η όλη μετακίνηση του σωματιδίου συνίσταται από τα εξής είδη μετακίνησης </a:t>
            </a:r>
            <a:r>
              <a:rPr lang="en-US" dirty="0" smtClean="0"/>
              <a:t>:</a:t>
            </a: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l-GR" dirty="0" smtClean="0"/>
              <a:t>Από απλή μετάθεση του στοιχείου, χωρίς μεταβολή της μορφής ούτε του προσανατολισμού.</a:t>
            </a:r>
          </a:p>
          <a:p>
            <a:pPr marL="571500" indent="-571500">
              <a:buFont typeface="+mj-lt"/>
              <a:buAutoNum type="romanUcPeriod"/>
            </a:pPr>
            <a:endParaRPr lang="el-GR" dirty="0" smtClean="0"/>
          </a:p>
          <a:p>
            <a:pPr marL="571500" indent="-571500">
              <a:buFont typeface="+mj-lt"/>
              <a:buAutoNum type="romanUcPeriod"/>
            </a:pPr>
            <a:r>
              <a:rPr lang="el-GR" dirty="0" smtClean="0"/>
              <a:t>Από απλή περιστροφή, δηλαδή αλλαγή προσανατολισμού χωρίς μεταβολή μορφής.</a:t>
            </a:r>
          </a:p>
          <a:p>
            <a:pPr marL="571500" indent="-571500">
              <a:buFont typeface="+mj-lt"/>
              <a:buAutoNum type="romanUcPeriod"/>
            </a:pPr>
            <a:endParaRPr lang="el-GR" dirty="0" smtClean="0"/>
          </a:p>
          <a:p>
            <a:pPr marL="571500" indent="-571500">
              <a:buFont typeface="+mj-lt"/>
              <a:buAutoNum type="romanUcPeriod"/>
            </a:pPr>
            <a:r>
              <a:rPr lang="el-GR" dirty="0" smtClean="0"/>
              <a:t>Από απλή γραμμική παραμόρφωση που οφείλεται σε μεταβολή του μήκους των πλευρών του στοιχείου.</a:t>
            </a:r>
          </a:p>
          <a:p>
            <a:pPr marL="571500" indent="-571500">
              <a:buFont typeface="+mj-lt"/>
              <a:buAutoNum type="romanUcPeriod"/>
            </a:pPr>
            <a:endParaRPr lang="el-GR" dirty="0" smtClean="0"/>
          </a:p>
          <a:p>
            <a:pPr marL="571500" indent="-571500">
              <a:buFont typeface="+mj-lt"/>
              <a:buAutoNum type="romanUcPeriod"/>
            </a:pPr>
            <a:r>
              <a:rPr lang="el-GR" dirty="0" smtClean="0"/>
              <a:t>Από καθαρή γωνιακή παραμόρφωση που οφείλεται στην μεταβολή των τριέδρων γωνιών του στοιχείου.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5849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Συνοριακές </a:t>
            </a:r>
            <a:r>
              <a:rPr lang="el-GR" b="1" dirty="0" smtClean="0"/>
              <a:t>συνθήκες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Όταν το ρευστό σώμα κινείται μέσα στο (κινούμενο ή ακίνητο) ρευστό, τότε τα μόρια του ρευστού που εφάπτονται της επιφάνειας του στερεού ορίου έχουν την ταχύτητα του χωρίς όμως να ολισθαίνουν πάνω στην επιφάνειά του.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3155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Συνοριακές </a:t>
            </a:r>
            <a:r>
              <a:rPr lang="el-GR" b="1" dirty="0" smtClean="0"/>
              <a:t>συνθήκες</a:t>
            </a:r>
            <a:r>
              <a:rPr lang="el-GR" b="1" dirty="0"/>
              <a:t> </a:t>
            </a:r>
            <a:r>
              <a:rPr lang="el-GR" b="1" dirty="0" smtClean="0"/>
              <a:t>(2)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Η φυσική αυτή πραγματικότητα επιβάλει τον διαχωρισμό των οριακών συνθηκών σε δυο είδη.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Την φυσική οριακή συνθήκη.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Την κινηματική οριακή συνθήκη.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2640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Συνοριακές συνθήκες </a:t>
            </a:r>
            <a:r>
              <a:rPr lang="el-GR" b="1" dirty="0" smtClean="0"/>
              <a:t>(3)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el-GR" dirty="0" smtClean="0"/>
              <a:t>Η φυσική οριακή συνθήκη ισχύει μόνο για τα πραγματικά ρευστά και είναι αποτέλεσμα της μη ολισθήσεως των ρευστών σωματιδίων που βρίσκονται σε επαφή με το στερεό όριο.</a:t>
            </a:r>
          </a:p>
          <a:p>
            <a:endParaRPr lang="el-GR" dirty="0" smtClean="0"/>
          </a:p>
          <a:p>
            <a:r>
              <a:rPr lang="el-GR" dirty="0" smtClean="0"/>
              <a:t>Συνεπώς η </a:t>
            </a:r>
            <a:r>
              <a:rPr lang="el-GR" dirty="0" err="1" smtClean="0"/>
              <a:t>εφαπτομενική</a:t>
            </a:r>
            <a:r>
              <a:rPr lang="el-GR" dirty="0" smtClean="0"/>
              <a:t> συνιστώσα της ταχύτητας του ρευστού σε σταθερό όριο είναι μηδενική.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8970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Συνοριακές συνθήκες </a:t>
            </a:r>
            <a:r>
              <a:rPr lang="el-GR" b="1" dirty="0" smtClean="0"/>
              <a:t>(4)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Η κινηματική συνθήκη, η οποία ισχύει τόσο για την επιφάνεια επαφής μεταξύ ρευστού ορίου όσο και για την επιφάνεια διαχωρισμού δυο μη μιγνυομένων ρευστών, είναι τέτοια ώστε να μην παρατηρείται ούτε κενό, ούτε διείσδυση.</a:t>
            </a:r>
          </a:p>
          <a:p>
            <a:endParaRPr lang="el-GR" dirty="0" smtClean="0"/>
          </a:p>
          <a:p>
            <a:r>
              <a:rPr lang="el-GR" dirty="0" smtClean="0"/>
              <a:t>Η συνθήκη αυτή είναι γενική και ισχύει για ιδανικά και πραγματικά ρευστά.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0091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Χρήσης Έργων Τρίτων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dirty="0"/>
              <a:t>Το υλικό της παρουσίασης προέρχεται από το βιβλία</a:t>
            </a:r>
            <a:r>
              <a:rPr lang="el-GR" dirty="0" smtClean="0"/>
              <a:t>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«</a:t>
            </a:r>
            <a:r>
              <a:rPr lang="el-GR" dirty="0" err="1"/>
              <a:t>Ρευστομηχανική</a:t>
            </a:r>
            <a:r>
              <a:rPr lang="el-GR" dirty="0"/>
              <a:t> Ι», Ν. </a:t>
            </a:r>
            <a:r>
              <a:rPr lang="el-GR" dirty="0" err="1"/>
              <a:t>Καφούσιας</a:t>
            </a:r>
            <a:r>
              <a:rPr lang="el-GR" dirty="0"/>
              <a:t>, Εκδόσεις Παν/</a:t>
            </a:r>
            <a:r>
              <a:rPr lang="el-GR" dirty="0" err="1"/>
              <a:t>μίου</a:t>
            </a:r>
            <a:r>
              <a:rPr lang="el-GR" dirty="0"/>
              <a:t> Πατρών, Πάτρα 1990,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«Δυναμική Ρευστών», </a:t>
            </a:r>
            <a:r>
              <a:rPr lang="en-US" dirty="0"/>
              <a:t>W</a:t>
            </a:r>
            <a:r>
              <a:rPr lang="el-GR" dirty="0"/>
              <a:t>.</a:t>
            </a:r>
            <a:r>
              <a:rPr lang="en-US" dirty="0"/>
              <a:t>F</a:t>
            </a:r>
            <a:r>
              <a:rPr lang="el-GR" dirty="0"/>
              <a:t>. </a:t>
            </a:r>
            <a:r>
              <a:rPr lang="en-US" dirty="0"/>
              <a:t>Hughes</a:t>
            </a:r>
            <a:r>
              <a:rPr lang="el-GR" dirty="0"/>
              <a:t>, </a:t>
            </a:r>
            <a:r>
              <a:rPr lang="en-US" dirty="0"/>
              <a:t>J</a:t>
            </a:r>
            <a:r>
              <a:rPr lang="el-GR" dirty="0"/>
              <a:t>.</a:t>
            </a:r>
            <a:r>
              <a:rPr lang="en-US" dirty="0"/>
              <a:t>A</a:t>
            </a:r>
            <a:r>
              <a:rPr lang="el-GR" dirty="0"/>
              <a:t>. </a:t>
            </a:r>
            <a:r>
              <a:rPr lang="en-US" dirty="0"/>
              <a:t>Brighton</a:t>
            </a:r>
            <a:r>
              <a:rPr lang="el-GR" dirty="0"/>
              <a:t>, Σειρά </a:t>
            </a:r>
            <a:r>
              <a:rPr lang="en-US" dirty="0" err="1"/>
              <a:t>Schaum</a:t>
            </a:r>
            <a:r>
              <a:rPr lang="el-GR" dirty="0"/>
              <a:t>,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«Μηχανική Ρευστών», Α. Γούλας, Εκδόσεις </a:t>
            </a:r>
            <a:r>
              <a:rPr lang="el-GR" dirty="0" err="1"/>
              <a:t>Γιαχούδη-Γιαπούλη</a:t>
            </a:r>
            <a:r>
              <a:rPr lang="el-GR" dirty="0"/>
              <a:t>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l-GR" dirty="0"/>
              <a:t>«Μηχανική των ρευστών», </a:t>
            </a:r>
            <a:r>
              <a:rPr lang="el-GR" dirty="0" err="1"/>
              <a:t>Τσαγγάρης</a:t>
            </a:r>
            <a:r>
              <a:rPr lang="el-GR" dirty="0"/>
              <a:t> Σ., Εκδόσεις Συμεών, Αθήνα 1995,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l-GR" dirty="0"/>
              <a:t>«Μηχανική Ρευστών», Α. Γούλας, Εκδόσεις </a:t>
            </a:r>
            <a:r>
              <a:rPr lang="el-GR" dirty="0" err="1"/>
              <a:t>Γιαχούδη-Γιαπούλη</a:t>
            </a:r>
            <a:r>
              <a:rPr lang="el-GR" dirty="0" smtClean="0"/>
              <a:t>,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εκτός αν αναγράφονται διαφορετικά.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Αναφοράς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19442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400" dirty="0" err="1"/>
              <a:t>Copyright</a:t>
            </a:r>
            <a:r>
              <a:rPr lang="el-GR" sz="2400" dirty="0"/>
              <a:t> Πανεπιστήμιο Πατρών</a:t>
            </a:r>
            <a:r>
              <a:rPr lang="en-US" sz="2400" dirty="0"/>
              <a:t>,</a:t>
            </a:r>
            <a:r>
              <a:rPr lang="el-GR" sz="2400" dirty="0"/>
              <a:t> Βασίλειος </a:t>
            </a:r>
            <a:r>
              <a:rPr lang="el-GR" sz="2400" dirty="0" err="1"/>
              <a:t>Λουκόπουλος</a:t>
            </a:r>
            <a:r>
              <a:rPr lang="el-GR" sz="2400" dirty="0"/>
              <a:t>. «Μηχανική των Ρευστών. Ενότητα </a:t>
            </a:r>
            <a:r>
              <a:rPr lang="en-US" sz="2400" smtClean="0"/>
              <a:t>4</a:t>
            </a:r>
            <a:r>
              <a:rPr lang="el-GR" sz="2400" smtClean="0"/>
              <a:t>». </a:t>
            </a:r>
            <a:r>
              <a:rPr lang="el-GR" sz="2400" dirty="0"/>
              <a:t>Έκδοση: 1.0. Πάτρα 2014. Διαθέσιμο από τη δικτυακή διεύθυνση: </a:t>
            </a:r>
            <a:r>
              <a:rPr lang="en-US" sz="2400" b="1" dirty="0"/>
              <a:t>https://eclass.upatras.gr/courses/PHY1945</a:t>
            </a:r>
            <a:r>
              <a:rPr lang="en-US" b="1" dirty="0"/>
              <a:t>/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8145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741" y="5839976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Άδειες Χρήσης</a:t>
            </a:r>
            <a:endParaRPr lang="el-GR" b="1" dirty="0"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589" y="5568379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Σκοποί  ενότητας</a:t>
            </a:r>
            <a:r>
              <a:rPr lang="en-US" b="1" dirty="0" smtClean="0"/>
              <a:t> 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Ανάλυση της κινήσεως του </a:t>
            </a:r>
            <a:r>
              <a:rPr lang="el-GR" b="1" dirty="0" smtClean="0"/>
              <a:t>ρευστού</a:t>
            </a:r>
            <a:endParaRPr lang="en-US" b="1" dirty="0" smtClean="0"/>
          </a:p>
          <a:p>
            <a:pPr marL="0" indent="0">
              <a:buNone/>
            </a:pPr>
            <a:endParaRPr lang="el-GR" b="1" i="1" dirty="0"/>
          </a:p>
          <a:p>
            <a:r>
              <a:rPr lang="el-GR" dirty="0" smtClean="0"/>
              <a:t>Μετάθεση</a:t>
            </a:r>
            <a:r>
              <a:rPr lang="el-GR" dirty="0"/>
              <a:t>, περιστροφή, γραμμική και γωνιακή παραμόρφωση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l-GR" dirty="0" smtClean="0"/>
              <a:t>ρευστού.</a:t>
            </a:r>
            <a:endParaRPr lang="en-US" dirty="0" smtClean="0"/>
          </a:p>
          <a:p>
            <a:endParaRPr lang="el-GR" dirty="0"/>
          </a:p>
          <a:p>
            <a:r>
              <a:rPr lang="el-GR" dirty="0" smtClean="0"/>
              <a:t>Συνοριακές </a:t>
            </a:r>
            <a:r>
              <a:rPr lang="el-GR" dirty="0"/>
              <a:t>συνθήκες.	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Μετάθεση, περιστροφή, γραμμική και γωνιακή παραμόρφωση του</a:t>
            </a:r>
            <a:br>
              <a:rPr lang="el-GR" b="1" dirty="0"/>
            </a:br>
            <a:r>
              <a:rPr lang="el-GR" b="1" dirty="0" smtClean="0"/>
              <a:t>ρευστού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Ένα σώμα είναι δυνατόν να κινείται κατά διάφορους τρόπους.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Τα ρευστά, λόγω της φύσης τους, παραμορφώνονται (αλλάζουν σχήμα) όταν υφίστανται την επίδραση </a:t>
            </a:r>
            <a:r>
              <a:rPr lang="el-GR" dirty="0" err="1" smtClean="0"/>
              <a:t>διατμητικών</a:t>
            </a:r>
            <a:r>
              <a:rPr lang="el-GR" dirty="0" smtClean="0"/>
              <a:t> τάσεων και η κίνηση τους είναι περισσότερο πολύπλοκη.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144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Μετάθεση, περιστροφή, γραμμική και γωνιακή παραμόρφωση του</a:t>
            </a:r>
            <a:br>
              <a:rPr lang="el-GR" b="1" dirty="0"/>
            </a:br>
            <a:r>
              <a:rPr lang="el-GR" b="1" dirty="0" smtClean="0"/>
              <a:t>ρευστού (2)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16561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 smtClean="0"/>
              <a:t>Υποθέτουμε δυο πράγματα </a:t>
            </a:r>
            <a:r>
              <a:rPr lang="en-US" dirty="0" smtClean="0"/>
              <a:t>:</a:t>
            </a:r>
          </a:p>
          <a:p>
            <a:r>
              <a:rPr lang="el-GR" dirty="0" smtClean="0"/>
              <a:t>Η ροή είναι σταθερή</a:t>
            </a:r>
          </a:p>
          <a:p>
            <a:r>
              <a:rPr lang="el-GR" dirty="0" smtClean="0"/>
              <a:t>Το ρευστό στοιχείο έχει σχήμα ορθογωνίου παραλληλεπιπέδου.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73016"/>
            <a:ext cx="4464496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08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Μετάθεση, περιστροφή, γραμμική και γωνιακή παραμόρφωση του</a:t>
            </a:r>
            <a:br>
              <a:rPr lang="el-GR" b="1" dirty="0"/>
            </a:br>
            <a:r>
              <a:rPr lang="el-GR" b="1" dirty="0"/>
              <a:t>ρευστού </a:t>
            </a:r>
            <a:r>
              <a:rPr lang="el-GR" b="1" dirty="0" smtClean="0"/>
              <a:t>(3)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4864"/>
                <a:ext cx="8229600" cy="39212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Σε μια χρονική στιγμή </a:t>
                </a:r>
                <a:r>
                  <a:rPr lang="en-US" dirty="0" smtClean="0"/>
                  <a:t>t :</a:t>
                </a:r>
                <a:endParaRPr lang="el-GR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l-GR" dirty="0" smtClean="0"/>
                  <a:t>Για το σημείο Α</a:t>
                </a:r>
                <a:r>
                  <a:rPr lang="en-US" dirty="0" smtClean="0"/>
                  <a:t>(x, y, z) </a:t>
                </a:r>
                <a:r>
                  <a:rPr lang="el-GR" dirty="0" smtClean="0"/>
                  <a:t>η ταχύτητα θα είναι </a:t>
                </a:r>
                <a:r>
                  <a:rPr lang="en-US" dirty="0" smtClean="0"/>
                  <a:t>q(u, v, w).</a:t>
                </a:r>
                <a:endParaRPr lang="el-GR" dirty="0" smtClean="0"/>
              </a:p>
              <a:p>
                <a:endParaRPr lang="en-US" dirty="0" smtClean="0"/>
              </a:p>
              <a:p>
                <a:r>
                  <a:rPr lang="el-GR" dirty="0" smtClean="0"/>
                  <a:t>Για το σημείο Α’(</a:t>
                </a:r>
                <a:r>
                  <a:rPr lang="en-US" dirty="0" err="1" smtClean="0"/>
                  <a:t>x+dx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y+dy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z+dz</a:t>
                </a:r>
                <a:r>
                  <a:rPr lang="en-US" dirty="0" smtClean="0"/>
                  <a:t>) </a:t>
                </a:r>
                <a:r>
                  <a:rPr lang="el-GR" dirty="0" smtClean="0"/>
                  <a:t>η ταχύτητα θα είναι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/>
                  <a:t>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4864"/>
                <a:ext cx="8229600" cy="3921299"/>
              </a:xfrm>
              <a:blipFill rotWithShape="0">
                <a:blip r:embed="rId2"/>
                <a:stretch>
                  <a:fillRect l="-1852" t="-2022" r="-296" b="-4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26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Μετάθεση, περιστροφή, γραμμική και γωνιακή παραμόρφωση του</a:t>
            </a:r>
            <a:br>
              <a:rPr lang="el-GR" b="1" dirty="0"/>
            </a:br>
            <a:r>
              <a:rPr lang="el-GR" b="1" dirty="0"/>
              <a:t>ρευστού </a:t>
            </a:r>
            <a:r>
              <a:rPr lang="el-GR" b="1" dirty="0" smtClean="0"/>
              <a:t>(4)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76872"/>
                <a:ext cx="8229600" cy="384929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Μετά από κάποιο χρονικό διάστημα </a:t>
                </a:r>
                <a:r>
                  <a:rPr lang="en-US" dirty="0" err="1" smtClean="0"/>
                  <a:t>dt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το ρευστό στοιχείο έχει μετακινηθεί και έχει μια διαφορετική θέση στο χώρο. Όποτε οι συντεταγμένες των σημείων για την χρονική στιγμή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l-GR" dirty="0" smtClean="0"/>
                  <a:t>Για το σημείο Α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x+udt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y+vdt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z+wdt</a:t>
                </a:r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r>
                  <a:rPr lang="el-GR" dirty="0" smtClean="0"/>
                  <a:t>Για το σημείο Α’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x+dx</a:t>
                </a:r>
                <a:r>
                  <a:rPr lang="en-US" dirty="0" smtClean="0"/>
                  <a:t>+(</a:t>
                </a:r>
                <a:r>
                  <a:rPr lang="en-US" dirty="0" err="1" smtClean="0"/>
                  <a:t>u+du</a:t>
                </a:r>
                <a:r>
                  <a:rPr lang="en-US" dirty="0" smtClean="0"/>
                  <a:t>)</a:t>
                </a:r>
                <a:r>
                  <a:rPr lang="en-US" dirty="0" err="1" smtClean="0"/>
                  <a:t>dt</a:t>
                </a:r>
                <a:r>
                  <a:rPr lang="en-US" dirty="0" smtClean="0"/>
                  <a:t>, </a:t>
                </a:r>
                <a:r>
                  <a:rPr lang="en-US" dirty="0" err="1"/>
                  <a:t>y</a:t>
                </a:r>
                <a:r>
                  <a:rPr lang="en-US" dirty="0" err="1" smtClean="0"/>
                  <a:t>+dy</a:t>
                </a:r>
                <a:r>
                  <a:rPr lang="en-US" dirty="0" smtClean="0"/>
                  <a:t>+(</a:t>
                </a:r>
                <a:r>
                  <a:rPr lang="en-US" dirty="0" err="1"/>
                  <a:t>v</a:t>
                </a:r>
                <a:r>
                  <a:rPr lang="en-US" dirty="0" err="1" smtClean="0"/>
                  <a:t>+dv</a:t>
                </a:r>
                <a:r>
                  <a:rPr lang="en-US" dirty="0" smtClean="0"/>
                  <a:t>)</a:t>
                </a:r>
                <a:r>
                  <a:rPr lang="en-US" dirty="0" err="1" smtClean="0"/>
                  <a:t>dt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z+dz</a:t>
                </a:r>
                <a:r>
                  <a:rPr lang="en-US" dirty="0" smtClean="0"/>
                  <a:t>+(</a:t>
                </a:r>
                <a:r>
                  <a:rPr lang="en-US" dirty="0" err="1"/>
                  <a:t>w</a:t>
                </a:r>
                <a:r>
                  <a:rPr lang="en-US" dirty="0" err="1" smtClean="0"/>
                  <a:t>+dw</a:t>
                </a:r>
                <a:r>
                  <a:rPr lang="en-US" dirty="0" smtClean="0"/>
                  <a:t>)</a:t>
                </a:r>
                <a:r>
                  <a:rPr lang="en-US" dirty="0" err="1" smtClean="0"/>
                  <a:t>dt</a:t>
                </a:r>
                <a:r>
                  <a:rPr lang="en-US" dirty="0" smtClean="0"/>
                  <a:t>)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76872"/>
                <a:ext cx="8229600" cy="3849291"/>
              </a:xfrm>
              <a:blipFill rotWithShape="0">
                <a:blip r:embed="rId2"/>
                <a:stretch>
                  <a:fillRect l="-1704" t="-4120" r="-667" b="-2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647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Μετάθεση, περιστροφή, γραμμική και γωνιακή παραμόρφωση του</a:t>
            </a:r>
            <a:br>
              <a:rPr lang="el-GR" b="1" dirty="0"/>
            </a:br>
            <a:r>
              <a:rPr lang="el-GR" b="1" dirty="0"/>
              <a:t>ρευστού </a:t>
            </a:r>
            <a:r>
              <a:rPr lang="el-GR" b="1" dirty="0" smtClean="0"/>
              <a:t>(5)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4864"/>
                <a:ext cx="8229600" cy="3921299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l-GR" dirty="0" smtClean="0"/>
                  <a:t>Ορίζουμε σαν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 διάνυσμα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𝑨𝑨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κατά την χρονική στιγμή </a:t>
                </a:r>
                <a:r>
                  <a:rPr lang="en-US" dirty="0" smtClean="0"/>
                  <a:t>t </a:t>
                </a:r>
                <a:r>
                  <a:rPr lang="el-GR" dirty="0" smtClean="0"/>
                  <a:t>και σαν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 ίδιο διάνυσμα κατά την χρονική στιγμή </a:t>
                </a:r>
                <a:r>
                  <a:rPr lang="en-US" dirty="0" err="1" smtClean="0"/>
                  <a:t>t+dt</a:t>
                </a:r>
                <a:r>
                  <a:rPr lang="en-US" dirty="0" smtClean="0"/>
                  <a:t> </a:t>
                </a:r>
                <a:r>
                  <a:rPr lang="el-GR" dirty="0" smtClean="0"/>
                  <a:t>δηλαδή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𝑨𝑨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l-GR" dirty="0" smtClean="0"/>
                  <a:t>Οι συνιστώσες του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l-GR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𝑨𝑨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l-GR" dirty="0" smtClean="0"/>
                  <a:t> είναι </a:t>
                </a:r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l-GR" dirty="0"/>
                  <a:t>Οι συνιστώσες του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sub>
                    </m:sSub>
                    <m:r>
                      <a:rPr lang="el-GR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𝑨𝑨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sub>
                    </m:sSub>
                  </m:oMath>
                </a14:m>
                <a:r>
                  <a:rPr lang="el-GR" dirty="0"/>
                  <a:t> είναι</a:t>
                </a:r>
                <a:r>
                  <a:rPr lang="el-GR" dirty="0" smtClean="0"/>
                  <a:t> 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𝑑𝑢𝑑𝑡</m:t>
                    </m:r>
                  </m:oMath>
                </a14:m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𝑑𝑣𝑑𝑡</m:t>
                    </m:r>
                  </m:oMath>
                </a14:m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𝑑𝑤𝑑𝑡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l-GR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4864"/>
                <a:ext cx="8229600" cy="3921299"/>
              </a:xfrm>
              <a:blipFill rotWithShape="0">
                <a:blip r:embed="rId2"/>
                <a:stretch>
                  <a:fillRect l="-222" t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90443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727</Words>
  <Application>Microsoft Office PowerPoint</Application>
  <PresentationFormat>Προβολή στην οθόνη (4:3)</PresentationFormat>
  <Paragraphs>113</Paragraphs>
  <Slides>19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 Math</vt:lpstr>
      <vt:lpstr>Θέμα του Office</vt:lpstr>
      <vt:lpstr>Μηχανική των ρευστών </vt:lpstr>
      <vt:lpstr>Άδειες Χρήσης</vt:lpstr>
      <vt:lpstr>Χρηματοδότηση</vt:lpstr>
      <vt:lpstr>Σκοποί  ενότητας </vt:lpstr>
      <vt:lpstr>Μετάθεση, περιστροφή, γραμμική και γωνιακή παραμόρφωση του ρευστού</vt:lpstr>
      <vt:lpstr>Μετάθεση, περιστροφή, γραμμική και γωνιακή παραμόρφωση του ρευστού (2)</vt:lpstr>
      <vt:lpstr>Μετάθεση, περιστροφή, γραμμική και γωνιακή παραμόρφωση του ρευστού (3)</vt:lpstr>
      <vt:lpstr>Μετάθεση, περιστροφή, γραμμική και γωνιακή παραμόρφωση του ρευστού (4)</vt:lpstr>
      <vt:lpstr>Μετάθεση, περιστροφή, γραμμική και γωνιακή παραμόρφωση του ρευστού (5)</vt:lpstr>
      <vt:lpstr>Μετάθεση, περιστροφή, γραμμική και γωνιακή παραμόρφωση του ρευστού (6)</vt:lpstr>
      <vt:lpstr>Μετάθεση, περιστροφή, γραμμική και γωνιακή παραμόρφωση του ρευστού (7)</vt:lpstr>
      <vt:lpstr>Μετάθεση, περιστροφή, γραμμική και γωνιακή παραμόρφωση του ρευστού (8)</vt:lpstr>
      <vt:lpstr>Συνοριακές συνθήκες</vt:lpstr>
      <vt:lpstr>Συνοριακές συνθήκες (2)</vt:lpstr>
      <vt:lpstr>Συνοριακές συνθήκες (3)</vt:lpstr>
      <vt:lpstr>Συνοριακές συνθήκες (4)</vt:lpstr>
      <vt:lpstr>Σημείωμα Χρήσης Έργων Τρίτων</vt:lpstr>
      <vt:lpstr>Σημείωμα Αναφοράς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Κλασσική Μηχανική</dc:title>
  <dc:creator>user</dc:creator>
  <cp:lastModifiedBy>Jimmy Labropoulos</cp:lastModifiedBy>
  <cp:revision>99</cp:revision>
  <dcterms:created xsi:type="dcterms:W3CDTF">2014-04-05T17:31:54Z</dcterms:created>
  <dcterms:modified xsi:type="dcterms:W3CDTF">2015-05-15T07:37:15Z</dcterms:modified>
</cp:coreProperties>
</file>