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61" r:id="rId4"/>
    <p:sldId id="281" r:id="rId5"/>
    <p:sldId id="262" r:id="rId6"/>
    <p:sldId id="274" r:id="rId7"/>
    <p:sldId id="259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84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9" autoAdjust="0"/>
    <p:restoredTop sz="90407" autoAdjust="0"/>
  </p:normalViewPr>
  <p:slideViewPr>
    <p:cSldViewPr>
      <p:cViewPr>
        <p:scale>
          <a:sx n="68" d="100"/>
          <a:sy n="68" d="100"/>
        </p:scale>
        <p:origin x="162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E3F5-55C2-4F71-A6A9-24ED6F69BB90}" type="datetimeFigureOut">
              <a:rPr lang="el-GR" smtClean="0"/>
              <a:pPr/>
              <a:t>26/3/2020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2620B-9099-4E52-86FC-B1023B745BE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Ρήξη </a:t>
            </a:r>
            <a:r>
              <a:rPr lang="el-GR" dirty="0" err="1"/>
              <a:t>εξομφάλου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2620B-9099-4E52-86FC-B1023B745BEE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2206-554A-41AB-9864-61E9702DF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8496D-E7E1-422C-83E1-7F2C1125DD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1F63-4D62-4CA0-8163-2B73B5BC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ACB0-2986-4D23-98E0-9DDFB2BC34D1}" type="datetime1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11B87-2500-46A3-8273-531A45F9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2BDAC-8CAB-43DD-B8F1-19F94768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91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04D7-7EE1-4C7B-B011-60BA52D6C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017D17-41F9-40D3-AE2D-F0267D367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0DF56-FE3E-4E54-8E97-C93F87B8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FC40-D784-4EBA-BA1B-869A98D60BC2}" type="datetime1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B4EFF-7D8C-4638-91C6-69A75AA6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ECE91-B9CB-4246-A67E-6644B2EE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067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7D86-C6C1-4668-A334-E12F673FD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01CAD-5BFA-42B7-96AB-2A326121E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84AC-9CD1-4381-8741-993D432E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FA8D-DEE9-46DD-BC6F-6A45142C655C}" type="datetime1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06DF-F7E4-4B8D-8D27-B54414BC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9C820-2565-4D55-9D27-2D57EA23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095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5B03-EB6C-4000-B281-7ABC639D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EFFF3-E516-4E2D-A401-16116BA9C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94DA5-50FA-46CC-ABFA-002FAE639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DD7-469D-4752-ADD8-72DEA6ED4E95}" type="datetime1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F86FF-D277-4CA1-B281-977465D7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67666-904D-4886-B6C8-B982A6CD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124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6F4B3-4DA1-4AC3-A123-FFC0F149D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8378A-054B-44A7-8B2B-55105D057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D4FC6-453E-4007-89B6-9BDC7EE1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E673-344E-4671-84DC-820C614D0792}" type="datetime1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C4F74-EF9C-46D9-8EFF-C5DEB836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206EB-785C-4598-925A-DDB2044A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863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5EB1-0ACC-4343-9DDE-F25C0198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8245-F01C-4813-BCA4-301A214A4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8BECFD-66E2-447F-890F-B576B6C3C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B5D3C-C287-4C9F-982F-3D5989D4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1BB3-D2D9-4454-887B-0635475C07AC}" type="datetime1">
              <a:rPr lang="el-GR" smtClean="0"/>
              <a:t>26/3/2020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AEE3E-9E9C-4E38-AF04-29B3D508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B2401-0535-43BA-95CE-F371A67C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190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F2F00-4C8E-49E2-BFC9-A8C508E5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AE8D7-CDD2-4A48-A204-CAE19209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ED7E6-42B8-4569-BF50-44A9A3546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8DD81E-0846-4532-BAAA-C53D9629A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E8D386-1BD5-4592-A6CF-C18F8E55F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F7F61-4D6F-495B-8EDA-BEFC1B870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14C6-F063-40B5-99CE-0E8362E529EE}" type="datetime1">
              <a:rPr lang="el-GR" smtClean="0"/>
              <a:t>26/3/2020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C2D06-9116-415B-AC09-E7733035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3E0894-FBBC-4B81-A074-F086544C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33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FE540-BCAF-44A5-9594-A6565FD9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0F568-0DF6-4316-951D-37B977397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69AE7-1F1C-40DA-A66A-9CE397525BDD}" type="datetime1">
              <a:rPr lang="el-GR" smtClean="0"/>
              <a:t>26/3/2020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E03E5-83A4-45B9-AE4B-96306C3D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365F1-E553-4C41-A165-5581ADBF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3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37976-BADE-4657-B1B3-2AFFFA40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939E0-4A89-40EF-A055-FEC36DB4F5DD}" type="datetime1">
              <a:rPr lang="el-GR" smtClean="0"/>
              <a:t>26/3/2020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2EE99F-DA01-4A4A-B7E3-DA045EEEC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3B653-C166-4FC0-883F-E71CDD64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44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1666-12A9-4E46-B6BF-BEFDAAB9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80649-02F3-458A-9C57-B84B243FA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FDF5D-FAEB-48D1-B089-80244AADF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133A2-8CFF-4F79-A976-06BF8B7C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11F6F-1B26-431D-891F-7C1BCF125A1A}" type="datetime1">
              <a:rPr lang="el-GR" smtClean="0"/>
              <a:t>26/3/2020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9858-ECF0-4000-9649-017D0CD28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7C60C-E462-41C2-846E-530E0415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44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1DE6-5536-46DA-903B-C8A69710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6F9F6-E1E5-4C20-8CA5-543D33153C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9C86D-BB93-41C4-8F2F-2C463252D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A8538-B277-468F-89B5-51DF6FD3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F8A5-7F69-443B-ACD9-D2A6EE9DC0B2}" type="datetime1">
              <a:rPr lang="el-GR" smtClean="0"/>
              <a:t>26/3/2020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04E52-69CC-4BD1-AD55-F569FD97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93B8-4F91-4346-9849-9DC9286C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333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9FE6B-85CD-41BF-B857-05694B35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C19F7-847D-4B09-B87D-4DF639F85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603A1-CD2B-4B93-B21D-AD4DBBC3C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E6551-308A-4DF3-A8CC-E883C7CD9279}" type="datetime1">
              <a:rPr lang="el-GR" smtClean="0"/>
              <a:t>26/3/2020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A752-87FE-4881-B936-7BFFAE5E4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501E7-1A24-4F93-B128-841B805B7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37F3A-5754-48AE-ADBE-2B2E9D07717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82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43000" y="2348880"/>
            <a:ext cx="6858000" cy="763066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Γαστροσχιση και Εξόμφαλος</a:t>
            </a:r>
            <a:b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67B672-A676-4976-BF6C-37500021D1E7}"/>
              </a:ext>
            </a:extLst>
          </p:cNvPr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Ξενοφών Σινωπίδης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Παιδοχειρουργικής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Πάτρα 2020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1CC80B-0A76-42F0-B475-B03360AE004A}"/>
              </a:ext>
            </a:extLst>
          </p:cNvPr>
          <p:cNvSpPr/>
          <p:nvPr/>
        </p:nvSpPr>
        <p:spPr>
          <a:xfrm>
            <a:off x="0" y="5631811"/>
            <a:ext cx="4572000" cy="108831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l-G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Ξενοφών Σινωπίδης</a:t>
            </a:r>
          </a:p>
          <a:p>
            <a:pPr lvl="0">
              <a:lnSpc>
                <a:spcPct val="150000"/>
              </a:lnSpc>
            </a:pPr>
            <a:r>
              <a:rPr lang="el-G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Επίκουρος Καθηγητής Παιδοχειρουργικής</a:t>
            </a:r>
            <a:endParaRPr lang="en-US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l-GR" sz="1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Πάτρα 2020</a:t>
            </a:r>
            <a:endParaRPr lang="en-GB" sz="15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768FE6-F291-4370-A594-61C1C61A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Xenophon\Pictures\showimage.cfm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708" y="195600"/>
            <a:ext cx="5256584" cy="646679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8833A-FBAD-4D1E-A4CC-B86F9CB4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6203032" cy="569218"/>
          </a:xfrm>
        </p:spPr>
        <p:txBody>
          <a:bodyPr>
            <a:no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Παθοφυσιολογία Γαστρόσχισης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08657"/>
            <a:ext cx="5400600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Διαφορετικές θεωρίες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Αποτυχία του μεσοδέρματος να σχηματίσει το πρόσθιο κοιλιακό τοίχωμα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Αποτυχία συνένωσης των πλαγίων πτυχών στη μέση γραμμή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Θρόμβωση της δεξιάς ομφαλομεσεντερίου (ομφαλικής) φλέβας, ισχαιμία και νέκρωση του κοιλιακού τοιχώματος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Αύξηση συχνότητας στις μητέρες που λαμβάνουν αγγειοσυσταλτικές ουσίες ή καπνίζουν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Ρήξη εξόμφαλου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Οι περισσότεροι ασθενείς με γαστρόσχιση παρουσιάζουν συνοδό διαταραχή περιστροφής και καθήλωσης του εντέρου </a:t>
            </a:r>
          </a:p>
        </p:txBody>
      </p:sp>
      <p:pic>
        <p:nvPicPr>
          <p:cNvPr id="4" name="Picture 2" descr="C:\Users\Xenophon\Pictures\973235-975583-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823840" cy="2664296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158B2-B700-4103-998B-197FF09D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5192" y="367082"/>
            <a:ext cx="7886700" cy="1325563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Παθοφυσιολογία Εξόμφαλου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" y="1692645"/>
            <a:ext cx="4186808" cy="4572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Αδυναμία επιστροφής του εντέρου στην περιτοναϊκή κοιλότητα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Περιεχόμενο εκτός του εντέρου: ήπαρ, ουροδόχος κύστη, στόμαχος, ωοθήκες, όρχεις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Σάκος: Τοιχώματα του ομφάλιου λώρου (αμνιακή μεμβράνη, ουσία του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Wharton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περιτόναιο)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Ο ομφάλιος λώρος εισέρχεται στο σάκο</a:t>
            </a:r>
          </a:p>
        </p:txBody>
      </p:sp>
      <p:pic>
        <p:nvPicPr>
          <p:cNvPr id="21508" name="Picture 4" descr="C:\Users\Xenophon\Pictures\973235-975583-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112" y="2348880"/>
            <a:ext cx="3682688" cy="254037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2A812-D20F-4F03-B326-B6F99823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Γαστρόσχισης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18139" y="1662840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Φυσιολογικός τοκετός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καισαρική τομή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Έκθεση στο αμνιακό υγρό, χαμηλή κινητικότητα του εντέρου και δυσαπορρόφηση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αλλοίωση της σύστασης του εντερικού τοιχώματος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Ιντερλευκίνη-6, ιντερλευκίνη-8, φερριτίνη, κυτοκίνες, προφλεγμωνόδεις μεταβιβαστές, βλάβη μυεντερικού νευρικού πλέγματος, ενδιαμέσων κυττάρων του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Cajal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Προωρότητα: Παρατεταμένη χορήγηση παρεντερικής διατροφής, παραμονή στον αναπνευστήρα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9173A-A151-45E3-9605-E07E2E1A1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5506" y="365126"/>
            <a:ext cx="7886700" cy="1325563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Χειρισμοί του νεογνού με γαστρόσχιση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30532" y="1690689"/>
            <a:ext cx="555496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Ανοικτή περιτοναϊκή κοιλότητα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Απώλεια ύδατος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Ρινογαστρικός καθετήρας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Κάλυψη των εκτεθειμένων εντέρων με υγρά επιθέματα φυσιολογικού ορού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Θέση του νεογνού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Θερμοκρασία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Έλεγχος για ατρησία, διάτρηση, νέκρωση</a:t>
            </a:r>
          </a:p>
        </p:txBody>
      </p:sp>
      <p:sp>
        <p:nvSpPr>
          <p:cNvPr id="22530" name="AutoShape 2" descr="http://www.expertconsultbook.com/expertconsult/b/bbmapAsset?appID=NGE&amp;isbn=978-1-4160-6127-4&amp;eid=4-u1.0-B978-1-4160-6127-4..00048-3..gr2&amp;assetType=fu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2531" name="Picture 3" descr="C:\Users\Xenophon\Pictures\bbmapAssetfg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85690"/>
            <a:ext cx="3466035" cy="228662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61DAE-B6E6-4F3F-8381-50C4DD84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προσέγγιση της γαστρόσχισης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3641" y="1690689"/>
            <a:ext cx="788670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Πρωτογενής σύγκλιση στην Μονάδα Εντατικής Θεραπείας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Μοσχεύματα (αλλομόσχευμα, βιοπροσθετικά υλικά, συνθετικά υλικά)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Ενδοκοιλιακή πίεση&gt;15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 χαμηλή διήθηση νεφρών και εντέρου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Ενδοκοιλιακή πίεση&gt;20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νεφρική και εντερική ισχαιμία-έμφρακτα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Πίεση διήθησης σπλάγχνων: Αρτηριακή πίεση – ενδοκοιλιακή πίεση&gt;44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AF3C2-5DD3-4490-A556-C8ABDC3EB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Σταδιακή σύγκλειση του κοιλιακού τοιχώματος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1549" y="1484784"/>
            <a:ext cx="4546848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Τοποθέτηση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silo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και σμίκρυνσή του μέχρι 14 ημέρες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Μικρότερη παραμονή στον αναπνευστήρα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Μικρότερες ανάγκες σε οξυγόνο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Χαμηλότερη ενδοκοιλιακή πίεση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Χαμηλότερη παραμονή στο νοσοκομείο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Μικρότερος αριθμός επιπλοκών</a:t>
            </a:r>
          </a:p>
        </p:txBody>
      </p:sp>
      <p:pic>
        <p:nvPicPr>
          <p:cNvPr id="28674" name="Picture 2" descr="C:\Users\Xenophon\Pictures\bbmapAsset (1)dfg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397" y="1882808"/>
            <a:ext cx="3933651" cy="332453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B8F98-E611-4758-AE08-950227F2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Αντιμετώπιση ατρησίας του εντέρου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Ποσοστό 10% γαστρόσχισης συνυπάρχει με ατρησία του εντέρου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Σύνδρομο εξαφάνισης του εντέρου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Vanishing bowel)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8" name="Picture 2" descr="C:\Users\Xenophon\Pictures\dfg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429000"/>
            <a:ext cx="5925761" cy="2032421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EC506-2010-47C0-A077-7B85A159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Διαχείριση νεογνού με εξόμφαλο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Έλεγχος ανωμαλιών από άλλα συστήματα και κυρίως την καρδιά (ακρόαση, μέτρηση αρτηριακής πίεσης στα τέσσερα άκρα, περιφερική εξέταση του σφυγμού, υπερηχοκαρδιογράφημα)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Υπερηχογράφημα νεφρών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Νεογνική υπογλυκαιμία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Γενετικός έλεγχος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Μεταφορά όπως και στη γαστρόσχιση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186CD-8EC0-4B6A-8C00-781C23602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Χειρουργική θεραπεία εξόμφαλου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19426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Πρωτογενής σύγκλειση μετά από αφαίρεση του σάκου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Κίνδυνος τραυματισμού του ήπατος ή της ουροδόχου κύστης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Δευτερογενής σύγκλειση με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silo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ή εσχαροποίηση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5844" name="Picture 4" descr="C:\Users\Xenophon\Pictures\dg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438" y="3861048"/>
            <a:ext cx="3168352" cy="2180991"/>
          </a:xfrm>
          <a:prstGeom prst="rect">
            <a:avLst/>
          </a:prstGeom>
          <a:noFill/>
        </p:spPr>
      </p:pic>
      <p:pic>
        <p:nvPicPr>
          <p:cNvPr id="35845" name="Picture 5" descr="C:\Users\Xenophon\Pictures\973235-975583-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2338" y="3819787"/>
            <a:ext cx="2952328" cy="2222252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0BCB4-D51F-4D47-8585-6AB575E1A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Xenophon\Pictures\973235-975583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64600"/>
            <a:ext cx="2952328" cy="3328799"/>
          </a:xfrm>
          <a:prstGeom prst="rect">
            <a:avLst/>
          </a:prstGeom>
          <a:noFill/>
        </p:spPr>
      </p:pic>
      <p:pic>
        <p:nvPicPr>
          <p:cNvPr id="3" name="Picture 2" descr="A picture containing person, indoor, doughnut, holding&#10;&#10;Description automatically generated">
            <a:extLst>
              <a:ext uri="{FF2B5EF4-FFF2-40B4-BE49-F238E27FC236}">
                <a16:creationId xmlns:a16="http://schemas.microsoft.com/office/drawing/2014/main" id="{9993DFB9-CB8A-4D72-AB03-39C2D16A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84400"/>
            <a:ext cx="3810000" cy="248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82546-97A7-4D1B-99E8-1F3FC5B1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Xenophon\Pictures\hjhj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6804940" cy="1664301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1A566-0CCF-4E54-81DB-EBBB273D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Xenophon\Pictures\973235-975583-3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25600"/>
            <a:ext cx="5486400" cy="36068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F5124-7F60-4BA2-B7B8-D0562EC8C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Xenophon\Pictures\973235-975583-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296" y="1164031"/>
            <a:ext cx="4615408" cy="4529937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3644F-2CAA-41A3-A60F-FB3F01446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Xenophon\Pictures\973235-975583-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356" y="1772816"/>
            <a:ext cx="3535288" cy="3551655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6CCF79-8F3E-4815-A617-FD4E2C8D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Xenophon\Pictures\973235-975583-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19250"/>
            <a:ext cx="5486400" cy="36195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D59E12-A9CE-43C1-BE5A-24EA5C97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775" y="0"/>
            <a:ext cx="8191822" cy="615602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Γαστρόσχιση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31411" y="1124744"/>
            <a:ext cx="8820472" cy="562171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Συχνότητα: 1 στις 4000 γεννήσεις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Προγεννητική διάγνωση από την 20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εβδομάδα κύησης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Αύξηση α εμβρυϊκής αιμοσφαιρίνης (α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FP)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Τα σπλάχνα είναι ελεύθερα στο αμνιακό υγρό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Κοιλιακό χάσμα δεξιά του ομφαλού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Αυξημένη συχνότητα πρόωρου τοκετού. Ποσοστό 28% στη γαστρόσχιση, 6% στους τοκετούς φυσιολογικών νεογνών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Ατρησία εντέρου με συχνότητα 7-28%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Σύνδρομο αμνιακών ταινιών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amniotic band syndrome)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8024D-0C43-42CC-B9D7-9640B1AB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Xenophon\Pictures\Laparochisis_Sagittal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495" y="1556792"/>
            <a:ext cx="5041010" cy="3312368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192FE-25F1-4D39-AD7B-3220342F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88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81503" y="404664"/>
            <a:ext cx="7886700" cy="759618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Εξόμφαλος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085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Συχνότητα: 1 στις 4000 γεννήσεις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Αύξηση 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λιγότερο συχνή από την γαστρόσχιση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Προγεννητική διάγνωση με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υπερηχογράφημα εφικτή από την 18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εβδομάδα της κύησης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Προγεννητική διάγνωση με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υπερηχογράφημα από την 14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εβδομάδα κύησης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χάσμα εντοπίζεται στον ομφαλό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Υπάρχει μεμβράνη που καλύπτει τα σπλάγχνα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Πιθανότητα αυτόματου θανάτου του εμβρύου και διακοπή της κύησης</a:t>
            </a:r>
          </a:p>
          <a:p>
            <a:endParaRPr lang="el-GR" dirty="0"/>
          </a:p>
          <a:p>
            <a:endParaRPr lang="en-US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95E4B-5EA0-4271-8769-62C779C7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Συνοδές ανωμαλίες εξόμφαλου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8650" y="1268761"/>
            <a:ext cx="7886700" cy="52241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Καρδιακές ανωμαλίες 18-24% εμφανείς στο εμβρυϊκό υπερηχοκαρδιογράφημα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υποπλασία. Πιθανή αναπνευστική δυσχέρεια με ανάγκη διασωλήνωσης και αναπνευστικής υποστήριξης μετά τον τοκετό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Εκστροφή κλοάκης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Πενταλογία του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Cantrell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Χρωμοσωμικές ανωμαλίες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48% των νεογνών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Τρισωμία 13 και 18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Σύνδρομο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Beckwith Wiedemann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: Εξόμφαλος, μακρογλωσσία, γιγαντισμός, υπογλυκαιμία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5B9A4-AC1E-4EC9-B432-ED4EC517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365126"/>
            <a:ext cx="8119814" cy="1325563"/>
          </a:xfrm>
        </p:spPr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Διαφορές γαστρόσχισης και εξόμφαλου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2060848"/>
          <a:ext cx="8352927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4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722">
                <a:tc>
                  <a:txBody>
                    <a:bodyPr/>
                    <a:lstStyle/>
                    <a:p>
                      <a:r>
                        <a:rPr lang="el-GR" dirty="0"/>
                        <a:t>Χαρακτηριστικά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Γαστρόσχιση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Εξόμφαλος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l-GR" dirty="0"/>
                        <a:t>Περιεχόμενο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Έντερο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Έντερο </a:t>
                      </a:r>
                      <a:r>
                        <a:rPr lang="el-GR" u="sng" dirty="0"/>
                        <a:t>+</a:t>
                      </a:r>
                      <a:r>
                        <a:rPr lang="el-GR" dirty="0"/>
                        <a:t>  Ήπαρ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l-GR" dirty="0"/>
                        <a:t>Σάκος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Όχι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Ναι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l-GR" dirty="0"/>
                        <a:t>Συνοδές ανωμαλίες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Σπάνιες (10%&lt;)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Συχνές</a:t>
                      </a:r>
                      <a:r>
                        <a:rPr lang="el-GR" baseline="0" dirty="0"/>
                        <a:t> (50%)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l-GR" dirty="0"/>
                        <a:t>Εντόπιση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Δεξιά του ομφαλού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Ομφαλός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110">
                <a:tc>
                  <a:txBody>
                    <a:bodyPr/>
                    <a:lstStyle/>
                    <a:p>
                      <a:r>
                        <a:rPr lang="el-GR" dirty="0"/>
                        <a:t>Τοκετός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Φυσιολογικός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Φυσιολογικός</a:t>
                      </a:r>
                    </a:p>
                    <a:p>
                      <a:r>
                        <a:rPr lang="el-GR" dirty="0"/>
                        <a:t>Καισαρική</a:t>
                      </a:r>
                      <a:r>
                        <a:rPr lang="el-GR" baseline="0" dirty="0"/>
                        <a:t> τομή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722">
                <a:tc>
                  <a:txBody>
                    <a:bodyPr/>
                    <a:lstStyle/>
                    <a:p>
                      <a:r>
                        <a:rPr lang="el-GR" dirty="0"/>
                        <a:t>Χειρουργική θεραπεία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Επείγουσα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Όχι επείγουσα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93013">
                <a:tc>
                  <a:txBody>
                    <a:bodyPr/>
                    <a:lstStyle/>
                    <a:p>
                      <a:r>
                        <a:rPr lang="el-GR" dirty="0"/>
                        <a:t>Προγνωστικοί παράγοντες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Μορφολογία</a:t>
                      </a:r>
                      <a:r>
                        <a:rPr lang="el-GR" baseline="0" dirty="0"/>
                        <a:t> και κατάσταση του εντέρου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Συνοδές ανωμαλίες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409DF8-91F6-4ABB-9A15-42C03018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Εμβρυολογία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Περίοδος οργανογένεσης 4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έως 8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εβδομάδα κύησης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Κάμψη του εμβρυϊκού δίσκου και μετατροπή του εμβρύου σε κυλινδρικό σχηματισμό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Διάπλαση του κοιλιακού τοιχώματος την 4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εβδομάδα κύησης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Ανάπτυξη του αρχέγονου μέσου εντέρου εκτός της κοιλίας από την 5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έως και τη 10</a:t>
            </a:r>
            <a:r>
              <a:rPr lang="el-G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εβδομάδα κύησης</a:t>
            </a:r>
          </a:p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DD12-4BFB-45F8-A109-788BD530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Xenophon\Pictures\showimage.cf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891"/>
            <a:ext cx="4680520" cy="643751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3E6F03-290A-4D54-8BAC-CCF69985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7F3A-5754-48AE-ADBE-2B2E9D077178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</TotalTime>
  <Words>679</Words>
  <Application>Microsoft Office PowerPoint</Application>
  <PresentationFormat>On-screen Show (4:3)</PresentationFormat>
  <Paragraphs>143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Γαστροσχιση και Εξόμφαλος </vt:lpstr>
      <vt:lpstr>PowerPoint Presentation</vt:lpstr>
      <vt:lpstr>Γαστρόσχιση</vt:lpstr>
      <vt:lpstr>PowerPoint Presentation</vt:lpstr>
      <vt:lpstr>Εξόμφαλος</vt:lpstr>
      <vt:lpstr>Συνοδές ανωμαλίες εξόμφαλου</vt:lpstr>
      <vt:lpstr>Διαφορές γαστρόσχισης και εξόμφαλου</vt:lpstr>
      <vt:lpstr>Εμβρυολογία</vt:lpstr>
      <vt:lpstr>PowerPoint Presentation</vt:lpstr>
      <vt:lpstr>PowerPoint Presentation</vt:lpstr>
      <vt:lpstr>Παθοφυσιολογία Γαστρόσχισης</vt:lpstr>
      <vt:lpstr>Παθοφυσιολογία Εξόμφαλου</vt:lpstr>
      <vt:lpstr>Αντιμετώπιση Γαστρόσχισης</vt:lpstr>
      <vt:lpstr>Χειρισμοί του νεογνού με γαστρόσχιση</vt:lpstr>
      <vt:lpstr>Χειρουργική προσέγγιση της γαστρόσχισης</vt:lpstr>
      <vt:lpstr>Σταδιακή σύγκλειση του κοιλιακού τοιχώματος</vt:lpstr>
      <vt:lpstr>Αντιμετώπιση ατρησίας του εντέρου</vt:lpstr>
      <vt:lpstr>Διαχείριση νεογνού με εξόμφαλο</vt:lpstr>
      <vt:lpstr>Χειρουργική θεραπεία εξόμφαλου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Γαστρόσχιση και Εξόμφαλος</dc:title>
  <dc:creator>Xenophon</dc:creator>
  <cp:lastModifiedBy>Xenophon Sinopidis</cp:lastModifiedBy>
  <cp:revision>63</cp:revision>
  <dcterms:created xsi:type="dcterms:W3CDTF">2010-11-25T15:12:34Z</dcterms:created>
  <dcterms:modified xsi:type="dcterms:W3CDTF">2020-03-26T17:33:28Z</dcterms:modified>
</cp:coreProperties>
</file>