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1" r:id="rId3"/>
    <p:sldId id="346" r:id="rId4"/>
    <p:sldId id="348" r:id="rId5"/>
    <p:sldId id="347" r:id="rId6"/>
    <p:sldId id="349" r:id="rId7"/>
    <p:sldId id="350" r:id="rId8"/>
    <p:sldId id="351" r:id="rId9"/>
    <p:sldId id="352" r:id="rId10"/>
    <p:sldId id="353" r:id="rId11"/>
    <p:sldId id="354" r:id="rId12"/>
    <p:sldId id="355" r:id="rId13"/>
    <p:sldId id="356" r:id="rId14"/>
    <p:sldId id="357" r:id="rId15"/>
    <p:sldId id="358" r:id="rId16"/>
    <p:sldId id="359" r:id="rId17"/>
    <p:sldId id="360"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1"/>
            <p14:sldId id="346"/>
            <p14:sldId id="348"/>
            <p14:sldId id="347"/>
            <p14:sldId id="349"/>
            <p14:sldId id="350"/>
            <p14:sldId id="351"/>
            <p14:sldId id="352"/>
            <p14:sldId id="353"/>
            <p14:sldId id="354"/>
            <p14:sldId id="355"/>
            <p14:sldId id="356"/>
            <p14:sldId id="357"/>
            <p14:sldId id="358"/>
            <p14:sldId id="359"/>
            <p14:sldId id="360"/>
          </p14:sldIdLst>
        </p14:section>
        <p14:section name="Untitled Section" id="{0F1CB131-A6BD-43D0-B8D4-1F27CEF7A05E}">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1" autoAdjust="0"/>
    <p:restoredTop sz="99362" autoAdjust="0"/>
  </p:normalViewPr>
  <p:slideViewPr>
    <p:cSldViewPr>
      <p:cViewPr varScale="1">
        <p:scale>
          <a:sx n="149" d="100"/>
          <a:sy n="149" d="100"/>
        </p:scale>
        <p:origin x="-1104" y="-104"/>
      </p:cViewPr>
      <p:guideLst>
        <p:guide orient="horz" pos="2160"/>
        <p:guide pos="2880"/>
      </p:guideLst>
    </p:cSldViewPr>
  </p:slideViewPr>
  <p:outlineViewPr>
    <p:cViewPr>
      <p:scale>
        <a:sx n="33" d="100"/>
        <a:sy n="33" d="100"/>
      </p:scale>
      <p:origin x="0" y="169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18/9/15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s://eclass.upatras.gr/courses/PHIL1803/"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2817"/>
            <a:ext cx="7772400" cy="1512167"/>
          </a:xfrm>
        </p:spPr>
        <p:txBody>
          <a:bodyPr/>
          <a:lstStyle/>
          <a:p>
            <a:r>
              <a:rPr lang="el-GR" dirty="0" smtClean="0">
                <a:solidFill>
                  <a:srgbClr val="5075BC"/>
                </a:solidFill>
              </a:rPr>
              <a:t>Αριστοτέλης: Γνωσιοθεωρία Μεταφυσική</a:t>
            </a:r>
            <a:endParaRPr lang="el-GR" dirty="0">
              <a:solidFill>
                <a:srgbClr val="5075BC"/>
              </a:solidFill>
            </a:endParaRPr>
          </a:p>
        </p:txBody>
      </p:sp>
      <p:sp>
        <p:nvSpPr>
          <p:cNvPr id="3" name="Υπότιτλος 2"/>
          <p:cNvSpPr>
            <a:spLocks noGrp="1"/>
          </p:cNvSpPr>
          <p:nvPr>
            <p:ph type="subTitle" idx="1"/>
          </p:nvPr>
        </p:nvSpPr>
        <p:spPr>
          <a:xfrm>
            <a:off x="683568" y="3429000"/>
            <a:ext cx="7776864" cy="2664295"/>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18</a:t>
            </a:r>
            <a:r>
              <a:rPr lang="el-GR" sz="2800" dirty="0" smtClean="0"/>
              <a:t>: Η φύση ως ύλη και ως είδος</a:t>
            </a:r>
          </a:p>
          <a:p>
            <a:endParaRPr lang="el-GR" sz="2800" dirty="0" smtClean="0"/>
          </a:p>
          <a:p>
            <a:r>
              <a:rPr lang="el-GR" sz="2800" dirty="0" smtClean="0"/>
              <a:t>Στασινός Σταυριανέας </a:t>
            </a:r>
          </a:p>
          <a:p>
            <a:r>
              <a:rPr lang="el-GR" sz="2800" dirty="0" smtClean="0"/>
              <a:t>Σχολή Ανθρωπιστικών &amp; Κοινωνικών Επιστημών</a:t>
            </a:r>
          </a:p>
          <a:p>
            <a:r>
              <a:rPr lang="el-GR" sz="2800" dirty="0" smtClean="0"/>
              <a:t>Τμήμα Φιλοσοφίας</a:t>
            </a:r>
            <a:endParaRPr lang="en-US" sz="2800" dirty="0" smtClean="0"/>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val="3428195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Η φύση ως ύλη 2</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85000" lnSpcReduction="20000"/>
          </a:bodyPr>
          <a:lstStyle/>
          <a:p>
            <a:pPr algn="just"/>
            <a:r>
              <a:rPr lang="el-GR" dirty="0" smtClean="0"/>
              <a:t>Το επιχείρημα του Αντιφώντα υπέρ του ισχυρισμού ότι η φύση ενός όντος είναι η ύλη του:</a:t>
            </a:r>
          </a:p>
          <a:p>
            <a:pPr marL="0" indent="0" algn="just">
              <a:buNone/>
            </a:pPr>
            <a:r>
              <a:rPr lang="el-GR" dirty="0" smtClean="0"/>
              <a:t>1. Εάν θάψουμε ένα κρεβάτι και βλαστήσει το ξύλο, θα φυτρώσει ένα ξύλο, όχι ένα κρεβάτι.</a:t>
            </a:r>
          </a:p>
          <a:p>
            <a:pPr marL="0" indent="0" algn="just">
              <a:buNone/>
            </a:pPr>
            <a:r>
              <a:rPr lang="el-GR" dirty="0" smtClean="0"/>
              <a:t>2. Άρα εκείνο που παραμένει είναι το ξύλο, η ύλη του κρεβατιού και όχι το είδος (το σχήμα και η λειτουργία του). </a:t>
            </a:r>
          </a:p>
          <a:p>
            <a:pPr marL="0" indent="0" algn="just">
              <a:buNone/>
            </a:pPr>
            <a:r>
              <a:rPr lang="el-GR" dirty="0" smtClean="0"/>
              <a:t>3. Το στοιχείο που παραμένει θα πρέπει να το ταυτίσουμε με τη φύση κάθε όντος.</a:t>
            </a:r>
          </a:p>
          <a:p>
            <a:pPr marL="0" indent="0" algn="just">
              <a:buNone/>
            </a:pPr>
            <a:r>
              <a:rPr lang="el-GR" dirty="0" smtClean="0"/>
              <a:t>4. Άρα, η φύση θα πρέπει να ταυτιστεί με την ύλη και όχι με το είδος</a:t>
            </a:r>
            <a:r>
              <a:rPr lang="el-GR" dirty="0"/>
              <a:t>.</a:t>
            </a:r>
            <a:endParaRPr lang="el-GR" dirty="0" smtClean="0"/>
          </a:p>
        </p:txBody>
      </p:sp>
    </p:spTree>
    <p:extLst>
      <p:ext uri="{BB962C8B-B14F-4D97-AF65-F5344CB8AC3E}">
        <p14:creationId xmlns:p14="http://schemas.microsoft.com/office/powerpoint/2010/main" val="26396579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Η φύση ως είδος 1</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85000" lnSpcReduction="20000"/>
          </a:bodyPr>
          <a:lstStyle/>
          <a:p>
            <a:pPr algn="just"/>
            <a:r>
              <a:rPr lang="el-GR" dirty="0" smtClean="0"/>
              <a:t>Ο Αριστοτέλης δέχεται την αρχή του Αντιφώντα. Αλλά εφαρμόζοντάς την στα έμβια, δείχνει ότι η φύση είναι το είδος και όχι η ύλη τους:</a:t>
            </a:r>
          </a:p>
          <a:p>
            <a:pPr marL="0" indent="0" algn="just">
              <a:buNone/>
            </a:pPr>
            <a:r>
              <a:rPr lang="el-GR" dirty="0" smtClean="0"/>
              <a:t>1. Εκείνο που βλέπουμε να αναπαράγεται στις φυσικές γεννήσεις είναι όντα με τις ίδιες ψυχικές λειτουργίες (ο άνθρωπος γεννά άνθρωπο, το άλογο άλογο, κτλ.)</a:t>
            </a:r>
          </a:p>
          <a:p>
            <a:pPr marL="0" indent="0" algn="just">
              <a:buNone/>
            </a:pPr>
            <a:r>
              <a:rPr lang="el-GR" dirty="0" smtClean="0"/>
              <a:t>2. Οι ψυχικές λειτουργίες είναι το είδος και όχι η ύλη ενός εμβίου.</a:t>
            </a:r>
          </a:p>
          <a:p>
            <a:pPr marL="0" indent="0" algn="just">
              <a:buNone/>
            </a:pPr>
            <a:r>
              <a:rPr lang="el-GR" dirty="0" smtClean="0"/>
              <a:t>3. (Αρχή του Αντιφώντα) Το στοιχείο που παραμένει θα πρέπει να το ταυτίσουμε με τη φύση κάθε όντος.</a:t>
            </a:r>
          </a:p>
          <a:p>
            <a:pPr marL="0" indent="0" algn="just">
              <a:buNone/>
            </a:pPr>
            <a:r>
              <a:rPr lang="el-GR" dirty="0" smtClean="0"/>
              <a:t>4. Άρα, η φύση θα πρέπει να ταυτιστεί με το είδος</a:t>
            </a:r>
            <a:r>
              <a:rPr lang="el-GR" dirty="0" smtClean="0"/>
              <a:t>.</a:t>
            </a:r>
            <a:endParaRPr lang="el-GR" dirty="0" smtClean="0"/>
          </a:p>
        </p:txBody>
      </p:sp>
    </p:spTree>
    <p:extLst>
      <p:ext uri="{BB962C8B-B14F-4D97-AF65-F5344CB8AC3E}">
        <p14:creationId xmlns:p14="http://schemas.microsoft.com/office/powerpoint/2010/main" val="6702189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Η φύση ως είδος 2</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a:xfrm>
            <a:off x="464156" y="1484784"/>
            <a:ext cx="8229600" cy="4597971"/>
          </a:xfrm>
        </p:spPr>
        <p:txBody>
          <a:bodyPr>
            <a:normAutofit fontScale="77500" lnSpcReduction="20000"/>
          </a:bodyPr>
          <a:lstStyle/>
          <a:p>
            <a:pPr algn="just"/>
            <a:r>
              <a:rPr lang="el-GR" dirty="0" smtClean="0"/>
              <a:t>Ο Σωκράτης και κάθε έμβιο έχει μια φύση, ένεκα του είδους του και όχι ένεκα του σώματός του.</a:t>
            </a:r>
          </a:p>
          <a:p>
            <a:pPr algn="just"/>
            <a:r>
              <a:rPr lang="el-GR" dirty="0" smtClean="0"/>
              <a:t>Ωστόσο, ο Σωκράτης προέρχεται από ένα σπέρμα το οποίο ακόμη δεν έχει τις ψυχικές λειτουργίες, τουλάχιστον με τρόπο που να μπορεί να τις εξασκεί. </a:t>
            </a:r>
          </a:p>
          <a:p>
            <a:pPr algn="just"/>
            <a:r>
              <a:rPr lang="el-GR" dirty="0" smtClean="0"/>
              <a:t>Εφόσον η φύση του σπέρματος είναι (</a:t>
            </a:r>
            <a:r>
              <a:rPr lang="el-GR" i="1" dirty="0" smtClean="0"/>
              <a:t>δυνάμει</a:t>
            </a:r>
            <a:r>
              <a:rPr lang="el-GR" dirty="0" smtClean="0"/>
              <a:t>) η φύση εκείνου που θα προκύψει από αυτό, ο Σωκράτης, και η φύση του Σωκράτη είναι το είδος του, η φύση του σπέρματος είναι το είδος του Σωκράτη όπως αυτό θα πραγματωθεί στο τέλος της μεταβολής. </a:t>
            </a:r>
          </a:p>
          <a:p>
            <a:pPr algn="just"/>
            <a:r>
              <a:rPr lang="el-GR" dirty="0" smtClean="0"/>
              <a:t>Επομένως η φύση και η ταυτότητα εκείνου που προηγείται χρονικά (σπέρμα) καθορίζεται από εκείνο που έπεται και ολοκληρώνεται στο τέλος (έμβιο ον)</a:t>
            </a:r>
            <a:r>
              <a:rPr lang="el-GR" dirty="0" smtClean="0"/>
              <a:t>.</a:t>
            </a:r>
            <a:endParaRPr lang="el-GR" dirty="0" smtClean="0"/>
          </a:p>
        </p:txBody>
      </p:sp>
    </p:spTree>
    <p:extLst>
      <p:ext uri="{BB962C8B-B14F-4D97-AF65-F5344CB8AC3E}">
        <p14:creationId xmlns:p14="http://schemas.microsoft.com/office/powerpoint/2010/main" val="4578786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2363143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6119212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Πανεπιστήμιο Πατρών</a:t>
            </a:r>
            <a:r>
              <a:rPr lang="en-US" sz="2000" dirty="0" smtClean="0"/>
              <a:t>, </a:t>
            </a:r>
            <a:r>
              <a:rPr lang="el-GR" sz="2000" dirty="0" smtClean="0"/>
              <a:t>Σταυριανέας Στασινός. «Αριστοτέλης: </a:t>
            </a:r>
            <a:r>
              <a:rPr lang="el-GR" sz="2000" dirty="0" err="1" smtClean="0"/>
              <a:t>Γνωσιοθεωρία</a:t>
            </a:r>
            <a:r>
              <a:rPr lang="en-US" sz="2000" dirty="0" smtClean="0"/>
              <a:t> </a:t>
            </a:r>
            <a:r>
              <a:rPr lang="el-GR" sz="2000" dirty="0" smtClean="0"/>
              <a:t>/ Μεταφυσική». </a:t>
            </a:r>
            <a:r>
              <a:rPr lang="el-GR" sz="2000" dirty="0"/>
              <a:t>Έκδοση: </a:t>
            </a:r>
            <a:r>
              <a:rPr lang="el-GR" sz="2000" dirty="0" smtClean="0"/>
              <a:t>1.0</a:t>
            </a:r>
            <a:r>
              <a:rPr lang="el-GR" sz="2000" dirty="0"/>
              <a:t>. </a:t>
            </a:r>
            <a:r>
              <a:rPr lang="el-GR" sz="2000" dirty="0" smtClean="0"/>
              <a:t>Πάτρα 2015. </a:t>
            </a:r>
            <a:r>
              <a:rPr lang="el-GR" sz="2000" dirty="0"/>
              <a:t>Διαθέσιμο από τη δικτυακή </a:t>
            </a:r>
            <a:r>
              <a:rPr lang="el-GR" sz="2000" dirty="0" smtClean="0"/>
              <a:t>διεύθυνση: </a:t>
            </a:r>
            <a:r>
              <a:rPr lang="fr-FR" sz="2000" dirty="0" smtClean="0">
                <a:hlinkClick r:id="rId3"/>
              </a:rPr>
              <a:t>https</a:t>
            </a:r>
            <a:r>
              <a:rPr lang="fr-FR" sz="2000" dirty="0">
                <a:hlinkClick r:id="rId3"/>
              </a:rPr>
              <a:t>://eclass.upatras.gr/courses/PHIL1803</a:t>
            </a:r>
            <a:r>
              <a:rPr lang="fr-FR" sz="2000" dirty="0" smtClean="0">
                <a:hlinkClick r:id="rId3"/>
              </a:rPr>
              <a:t>/</a:t>
            </a:r>
            <a:endParaRPr lang="el-GR" sz="2000" dirty="0" smtClean="0"/>
          </a:p>
          <a:p>
            <a:pPr marL="0" indent="0">
              <a:buNone/>
            </a:pPr>
            <a:endParaRPr lang="el-GR" sz="2000" dirty="0"/>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2021204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899553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184902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pPr marL="0" algn="just"/>
            <a:r>
              <a:rPr lang="el-GR" dirty="0" smtClean="0"/>
              <a:t>Συνέχεια της ανάλυσης του ορισμού της φύσης.</a:t>
            </a:r>
          </a:p>
          <a:p>
            <a:pPr marL="0" algn="just"/>
            <a:r>
              <a:rPr lang="el-GR" dirty="0" smtClean="0"/>
              <a:t>Τα φυσικά όντα είναι σύνθετα όντα από ύλη και είδος. Θα εξετάσουμε τον διττό χαρακτήρα της φύσης κάθε σύνθετου φυσικού όντος, δηλαδή της φύσης ως ύλης και ως είδους, και τα επιχειρήματα υπέρ της προτεραιότητας της ύλης και του είδους </a:t>
            </a:r>
            <a:r>
              <a:rPr lang="el-GR" smtClean="0"/>
              <a:t>αντίστοιχα</a:t>
            </a:r>
            <a:r>
              <a:rPr lang="el-GR" smtClean="0"/>
              <a:t>.</a:t>
            </a:r>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0614974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Ορισμός της φύσης στα </a:t>
            </a:r>
            <a:r>
              <a:rPr lang="el-GR" i="1" dirty="0" smtClean="0"/>
              <a:t>Φυσικά</a:t>
            </a:r>
            <a:r>
              <a:rPr lang="el-GR" dirty="0" smtClean="0"/>
              <a:t> 1</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85000" lnSpcReduction="10000"/>
          </a:bodyPr>
          <a:lstStyle/>
          <a:p>
            <a:pPr marL="0" indent="0" algn="just">
              <a:buNone/>
            </a:pPr>
            <a:r>
              <a:rPr lang="el-GR" dirty="0"/>
              <a:t>Η φύση λοιπόν είναι αρχή και αιτία της κίνησης και της στάσης σε εκείνα τα όντα όπου ενυπάρχει κατά τρόπο άμεσο και σύμφωνο με την ίδια την ουσία τους - και όχι «κατά </a:t>
            </a:r>
            <a:r>
              <a:rPr lang="el-GR" dirty="0" err="1"/>
              <a:t>συμβεβηκός</a:t>
            </a:r>
            <a:r>
              <a:rPr lang="el-GR" dirty="0"/>
              <a:t>». (Λέγοντας «όχι κατά </a:t>
            </a:r>
            <a:r>
              <a:rPr lang="el-GR" dirty="0" err="1"/>
              <a:t>συμβεβηκός</a:t>
            </a:r>
            <a:r>
              <a:rPr lang="el-GR" dirty="0"/>
              <a:t>» εννοώ το εξής: κάποιος, που είναι γιατρός, θα μπορούσε ο ίδιος να γίνει αίτιος της δικής του υγείας. Δεν τον κάνει όμως γνώστη της ιατρικής το γεγονός ότι γιατρεύεται. Συνέβη απλώς ο γιατρός και αυτός που γιατρεύεται να είναι ένα και το αυτό πρόσωπο.</a:t>
            </a:r>
          </a:p>
          <a:p>
            <a:pPr marL="400050" lvl="1" indent="0" algn="just">
              <a:buNone/>
            </a:pPr>
            <a:r>
              <a:rPr lang="el-GR" dirty="0"/>
              <a:t>(Αριστοτέλους </a:t>
            </a:r>
            <a:r>
              <a:rPr lang="el-GR" i="1" dirty="0"/>
              <a:t>Φυσικά</a:t>
            </a:r>
            <a:r>
              <a:rPr lang="el-GR" dirty="0"/>
              <a:t> ΙΙ.1 193</a:t>
            </a:r>
            <a:r>
              <a:rPr lang="de-DE" dirty="0"/>
              <a:t>b</a:t>
            </a:r>
            <a:r>
              <a:rPr lang="el-GR" dirty="0"/>
              <a:t>2</a:t>
            </a:r>
            <a:r>
              <a:rPr lang="de-DE" dirty="0"/>
              <a:t>0</a:t>
            </a:r>
            <a:r>
              <a:rPr lang="el-GR" dirty="0"/>
              <a:t>-27, μετάφραση Β. Κάλφας</a:t>
            </a:r>
            <a:r>
              <a:rPr lang="el-GR" dirty="0" smtClean="0"/>
              <a:t>)</a:t>
            </a:r>
            <a:endParaRPr lang="en-US" dirty="0"/>
          </a:p>
        </p:txBody>
      </p:sp>
    </p:spTree>
    <p:extLst>
      <p:ext uri="{BB962C8B-B14F-4D97-AF65-F5344CB8AC3E}">
        <p14:creationId xmlns:p14="http://schemas.microsoft.com/office/powerpoint/2010/main" val="9128932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Είδη μεταβολών</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a:xfrm>
            <a:off x="464156" y="1484784"/>
            <a:ext cx="8229600" cy="4597971"/>
          </a:xfrm>
        </p:spPr>
        <p:txBody>
          <a:bodyPr>
            <a:normAutofit fontScale="70000" lnSpcReduction="20000"/>
          </a:bodyPr>
          <a:lstStyle/>
          <a:p>
            <a:pPr marL="0" indent="0" algn="just">
              <a:buNone/>
            </a:pPr>
            <a:r>
              <a:rPr lang="el-GR" dirty="0"/>
              <a:t>1. Μεταβολές στην κατηγορία της ποσότητας: Κάτι αλλάζει ως προς το βάρος, το μέγεθος, την ηλικία, κτλ. </a:t>
            </a:r>
          </a:p>
          <a:p>
            <a:pPr marL="0" indent="0" algn="just">
              <a:buNone/>
            </a:pPr>
            <a:r>
              <a:rPr lang="el-GR" dirty="0"/>
              <a:t>2. Μεταβολές στην κατηγορία της ποιότητας: κάτι αλλάζει θερμοκρασία, χρώμα, κτλ.</a:t>
            </a:r>
          </a:p>
          <a:p>
            <a:pPr marL="0" indent="0" algn="just">
              <a:buNone/>
            </a:pPr>
            <a:r>
              <a:rPr lang="el-GR" dirty="0"/>
              <a:t>3. Μεταβολές στην κατηγορία του τόπου: κάτι μεταβαίνει από εδώ εκεί, από μέσα έξω, κτλ.</a:t>
            </a:r>
          </a:p>
          <a:p>
            <a:pPr marL="0" indent="0" algn="just">
              <a:buNone/>
            </a:pPr>
            <a:r>
              <a:rPr lang="el-GR" dirty="0"/>
              <a:t>4. Μεταβολές στην κατηγορία της ουσίας: κάτι (μια ουσία) γεννιέται ή πεθαίνει.  </a:t>
            </a:r>
          </a:p>
          <a:p>
            <a:pPr marL="0" indent="0" algn="just">
              <a:buNone/>
            </a:pPr>
            <a:r>
              <a:rPr lang="el-GR" dirty="0"/>
              <a:t>Η διαφορά των φυσικών όντων από τα τεχνουργήματα είναι ότι τα πρώτα μπορούν από μόνα τους να οδηγήσουν σε μεταβολές των τύπων 1 έως 3, ενώ μπορούν να οδηγήσουν σε μεταβολές του τύπου 4 σε δείγματα του ίδιου </a:t>
            </a:r>
            <a:r>
              <a:rPr lang="el-GR" dirty="0" smtClean="0"/>
              <a:t>φυσικού είδους στο οποίο και τα ίδια ανήκουν</a:t>
            </a:r>
            <a:r>
              <a:rPr lang="el-GR" dirty="0" smtClean="0"/>
              <a:t>.</a:t>
            </a:r>
            <a:endParaRPr lang="en-US" dirty="0"/>
          </a:p>
        </p:txBody>
      </p:sp>
    </p:spTree>
    <p:extLst>
      <p:ext uri="{BB962C8B-B14F-4D97-AF65-F5344CB8AC3E}">
        <p14:creationId xmlns:p14="http://schemas.microsoft.com/office/powerpoint/2010/main" val="42641167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Πως τα φυσικά όντα έχουν αρχή κίνησης εντός τους</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a:xfrm>
            <a:off x="464156" y="1628800"/>
            <a:ext cx="8229600" cy="4453955"/>
          </a:xfrm>
        </p:spPr>
        <p:txBody>
          <a:bodyPr>
            <a:normAutofit fontScale="77500" lnSpcReduction="20000"/>
          </a:bodyPr>
          <a:lstStyle/>
          <a:p>
            <a:pPr algn="just"/>
            <a:r>
              <a:rPr lang="el-GR" i="1" dirty="0" smtClean="0"/>
              <a:t>Αιτία </a:t>
            </a:r>
            <a:r>
              <a:rPr lang="el-GR" i="1" dirty="0"/>
              <a:t>και αρχή κίνησης και στάσης </a:t>
            </a:r>
            <a:r>
              <a:rPr lang="el-GR" dirty="0"/>
              <a:t>= μεταβολής και τερματισμού της μεταβολής. </a:t>
            </a:r>
          </a:p>
          <a:p>
            <a:pPr algn="just"/>
            <a:r>
              <a:rPr lang="el-GR" i="1" dirty="0"/>
              <a:t>Που ενυπάρχει σε κάποια πράγματα όχι κατά </a:t>
            </a:r>
            <a:r>
              <a:rPr lang="el-GR" i="1" dirty="0" err="1"/>
              <a:t>συμβεβηκός</a:t>
            </a:r>
            <a:r>
              <a:rPr lang="el-GR" dirty="0"/>
              <a:t>: όχι όπως κάποιος ασθενής που έτυχε να είναι γιατρός και είναι ικανός να θεραπεύει.</a:t>
            </a:r>
          </a:p>
          <a:p>
            <a:pPr algn="just"/>
            <a:r>
              <a:rPr lang="el-GR" i="1" dirty="0"/>
              <a:t>Αλλά κατά τρόπο άμεσο, κατά την ουσία τους</a:t>
            </a:r>
            <a:r>
              <a:rPr lang="el-GR" dirty="0"/>
              <a:t>: εκείνο που μπορεί να μεταβληθεί, </a:t>
            </a:r>
            <a:r>
              <a:rPr lang="el-GR" dirty="0" err="1"/>
              <a:t>π.χ</a:t>
            </a:r>
            <a:r>
              <a:rPr lang="el-GR" dirty="0"/>
              <a:t>. να μετακινηθεί, έχει από τον ορισμό του και την ικανότητα να είναι ποιητικό αίτιο της μεταβολής αυτής, </a:t>
            </a:r>
            <a:r>
              <a:rPr lang="el-GR" dirty="0" err="1"/>
              <a:t>π.χ</a:t>
            </a:r>
            <a:r>
              <a:rPr lang="el-GR" dirty="0"/>
              <a:t>. να μετακινεί το σώμα του.</a:t>
            </a:r>
          </a:p>
          <a:p>
            <a:pPr algn="just"/>
            <a:r>
              <a:rPr lang="el-GR" dirty="0"/>
              <a:t>Η ψυχική δύναμη που είναι ποιητικό αίτιο της φυσικής μεταβολής του </a:t>
            </a:r>
            <a:r>
              <a:rPr lang="el-GR" dirty="0" err="1"/>
              <a:t>εμβίου</a:t>
            </a:r>
            <a:r>
              <a:rPr lang="el-GR" dirty="0"/>
              <a:t> σώματος ανήκει εξ ορισμού, αναγκαία, στο σώμα το οποίο κινείται</a:t>
            </a:r>
            <a:r>
              <a:rPr lang="el-GR" dirty="0" smtClean="0"/>
              <a:t>.</a:t>
            </a:r>
            <a:endParaRPr lang="el-GR" dirty="0"/>
          </a:p>
        </p:txBody>
      </p:sp>
    </p:spTree>
    <p:extLst>
      <p:ext uri="{BB962C8B-B14F-4D97-AF65-F5344CB8AC3E}">
        <p14:creationId xmlns:p14="http://schemas.microsoft.com/office/powerpoint/2010/main" val="11368310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Ορισμός της φύσης και μεταβολή</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85000" lnSpcReduction="20000"/>
          </a:bodyPr>
          <a:lstStyle/>
          <a:p>
            <a:pPr algn="just"/>
            <a:r>
              <a:rPr lang="el-GR" dirty="0"/>
              <a:t>Τ</a:t>
            </a:r>
            <a:r>
              <a:rPr lang="el-GR" dirty="0" smtClean="0"/>
              <a:t>ρεις αναγκαίες αρχές για τη μεταβολή: το υποκείμενο, το είδος και η στέρηση. Το υποκείμενο είναι ένα ον, ενώ η στέρηση ένα μη ον.</a:t>
            </a:r>
          </a:p>
          <a:p>
            <a:pPr algn="just"/>
            <a:r>
              <a:rPr lang="el-GR" dirty="0" smtClean="0"/>
              <a:t>Η μεταβολή ξεκινάει από κάτι που είναι, υπάρχει, το υποκείμενο, και από κάτι που δεν είναι, τη στέρηση, την απουσία της ιδιότητας η οποία θα είναι το αποτέλεσμα της μεταβολής.</a:t>
            </a:r>
          </a:p>
          <a:p>
            <a:pPr algn="just"/>
            <a:r>
              <a:rPr lang="el-GR" dirty="0" smtClean="0"/>
              <a:t>Άρα χρειάζεται κάτι να παραμένει ως το ίδιο υποκείμενο πριν και μετά τη μεταβολή.</a:t>
            </a:r>
          </a:p>
          <a:p>
            <a:pPr algn="just"/>
            <a:r>
              <a:rPr lang="el-GR" dirty="0" smtClean="0"/>
              <a:t>Στις γεννήσεις των φυσικών όντων όμως, στην αρχή έχουμε το σπόρο, στο τέλος της όμως κάτι διαφορετικό, ένα έμβιο σώμα</a:t>
            </a:r>
            <a:r>
              <a:rPr lang="el-GR" dirty="0" smtClean="0"/>
              <a:t>.</a:t>
            </a:r>
            <a:endParaRPr lang="en-US" dirty="0"/>
          </a:p>
        </p:txBody>
      </p:sp>
    </p:spTree>
    <p:extLst>
      <p:ext uri="{BB962C8B-B14F-4D97-AF65-F5344CB8AC3E}">
        <p14:creationId xmlns:p14="http://schemas.microsoft.com/office/powerpoint/2010/main" val="343667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Ο χαρακτήρας του υποκειμένου στην τέχνη και τη φύση</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85000" lnSpcReduction="20000"/>
          </a:bodyPr>
          <a:lstStyle/>
          <a:p>
            <a:pPr algn="just"/>
            <a:r>
              <a:rPr lang="el-GR" dirty="0" smtClean="0"/>
              <a:t>Όταν κατασκευάζεται ένα τεχνικό προϊόν ένα ήδη προϋπάρχον υλικό που παραμένει στο προϊόν που παράγεται, είναι το υποκείμενο.</a:t>
            </a:r>
          </a:p>
          <a:p>
            <a:pPr algn="just"/>
            <a:r>
              <a:rPr lang="el-GR" dirty="0" smtClean="0"/>
              <a:t>Στη φύση η ύλη θα προσδιοριστεί κατ’ αναλογίαν: θα είναι τα υλικά μέρη ενός φυσικού όντος.</a:t>
            </a:r>
          </a:p>
          <a:p>
            <a:pPr algn="just"/>
            <a:r>
              <a:rPr lang="el-GR" dirty="0" smtClean="0"/>
              <a:t>Ο σπόρος που προυπάρχει δεν μπορεί να ταυτιστεί με τα υλικά μέρη αλλά έχει τη δύναμη για να γίνει αυτά τα μέρη.</a:t>
            </a:r>
          </a:p>
          <a:p>
            <a:pPr algn="just"/>
            <a:r>
              <a:rPr lang="el-GR" dirty="0" smtClean="0"/>
              <a:t>Τεκμήριο γι’ αυτό είναι ότι δεν χρειάζεται να επέμβει κάποιο άλλο ποιητικό αίτιο για να γίνει η μεταβολή. Άρα ο σπόρος έχει ήδη ό,τι είναι αναγκαίο και επαρκές για τη γέννηση του αντίστοιχου εμβίου όντος.</a:t>
            </a:r>
            <a:endParaRPr lang="en-US" dirty="0"/>
          </a:p>
        </p:txBody>
      </p:sp>
    </p:spTree>
    <p:extLst>
      <p:ext uri="{BB962C8B-B14F-4D97-AF65-F5344CB8AC3E}">
        <p14:creationId xmlns:p14="http://schemas.microsoft.com/office/powerpoint/2010/main" val="38947262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Τα φυσικά όντα ως σύνθετες ουσίες</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a:xfrm>
            <a:off x="464156" y="1484785"/>
            <a:ext cx="8229600" cy="4536504"/>
          </a:xfrm>
        </p:spPr>
        <p:txBody>
          <a:bodyPr>
            <a:normAutofit fontScale="85000" lnSpcReduction="10000"/>
          </a:bodyPr>
          <a:lstStyle/>
          <a:p>
            <a:pPr algn="just"/>
            <a:r>
              <a:rPr lang="el-GR" dirty="0" smtClean="0"/>
              <a:t>Φυσικές ουσίες όπως ο Σωκράτης είναι σύνθετα από δύο συστατικά: το σώμα ή την ύλη του και τις λειτουργίες ή το είδος του.</a:t>
            </a:r>
          </a:p>
          <a:p>
            <a:pPr algn="just"/>
            <a:r>
              <a:rPr lang="el-GR" dirty="0" smtClean="0"/>
              <a:t>Εάν ο Σωκράτης είναι πρώτη ουσία, δηλαδή ανήκει στα βασικά όντα της οντολογίας, τι τον κάνει να είναι πρώτη ουσία, η ύλη ή το είδος του; </a:t>
            </a:r>
          </a:p>
          <a:p>
            <a:pPr marL="0" indent="0" algn="just">
              <a:buNone/>
            </a:pPr>
            <a:r>
              <a:rPr lang="el-GR" dirty="0" smtClean="0"/>
              <a:t>ή διαφορετικά</a:t>
            </a:r>
          </a:p>
          <a:p>
            <a:pPr algn="just"/>
            <a:r>
              <a:rPr lang="el-GR" dirty="0" smtClean="0"/>
              <a:t>Εάν ο Σωκράτης έχει κάποια φύση (αρχή κίνησης), η φύση αυτή οφείλεται στην ύλη ή το είδος του;</a:t>
            </a:r>
            <a:endParaRPr lang="en-US" dirty="0"/>
          </a:p>
        </p:txBody>
      </p:sp>
    </p:spTree>
    <p:extLst>
      <p:ext uri="{BB962C8B-B14F-4D97-AF65-F5344CB8AC3E}">
        <p14:creationId xmlns:p14="http://schemas.microsoft.com/office/powerpoint/2010/main" val="5572662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Η φύση ως ύλη 1</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92500" lnSpcReduction="10000"/>
          </a:bodyPr>
          <a:lstStyle/>
          <a:p>
            <a:pPr algn="just"/>
            <a:r>
              <a:rPr lang="el-GR" dirty="0" smtClean="0"/>
              <a:t>Η φύση των όντων θα πρέπει να αποδοθεί σε εκείνο το υλικό στοιχείο που παραμένει ίδιο παρόλες τις φυσικές μεταβολές. Εκείνο από το οποίο προέρχεται η φύση και εκείνο στο οποίο θα διαλυθεί.</a:t>
            </a:r>
          </a:p>
          <a:p>
            <a:pPr algn="just"/>
            <a:r>
              <a:rPr lang="el-GR" dirty="0" smtClean="0"/>
              <a:t>Ο Εμπεδοκλής θα ταύτιζε τη φύση με τα τέσσερα στοιχεία: γη, νερό, αέρας, φωτιά.</a:t>
            </a:r>
          </a:p>
          <a:p>
            <a:pPr algn="just"/>
            <a:r>
              <a:rPr lang="el-GR" dirty="0" smtClean="0"/>
              <a:t>Ο Δημόκριτος θα ταύτιζε τη φύση με τα αγέννητα και άφθαρτα άτομα που συνθέτουν τον κόσμο.</a:t>
            </a:r>
          </a:p>
        </p:txBody>
      </p:sp>
    </p:spTree>
    <p:extLst>
      <p:ext uri="{BB962C8B-B14F-4D97-AF65-F5344CB8AC3E}">
        <p14:creationId xmlns:p14="http://schemas.microsoft.com/office/powerpoint/2010/main" val="33420089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3385</TotalTime>
  <Words>1450</Words>
  <Application>Microsoft Macintosh PowerPoint</Application>
  <PresentationFormat>On-screen Show (4:3)</PresentationFormat>
  <Paragraphs>111</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Θέμα του Office</vt:lpstr>
      <vt:lpstr>Αριστοτέλης: Γνωσιοθεωρία Μεταφυσική</vt:lpstr>
      <vt:lpstr>Σκοποί  ενότητας</vt:lpstr>
      <vt:lpstr>Ορισμός της φύσης στα Φυσικά 1</vt:lpstr>
      <vt:lpstr>Είδη μεταβολών</vt:lpstr>
      <vt:lpstr>Πως τα φυσικά όντα έχουν αρχή κίνησης εντός τους</vt:lpstr>
      <vt:lpstr>Ορισμός της φύσης και μεταβολή</vt:lpstr>
      <vt:lpstr>Ο χαρακτήρας του υποκειμένου στην τέχνη και τη φύση</vt:lpstr>
      <vt:lpstr>Τα φυσικά όντα ως σύνθετες ουσίες</vt:lpstr>
      <vt:lpstr>Η φύση ως ύλη 1</vt:lpstr>
      <vt:lpstr>Η φύση ως ύλη 2</vt:lpstr>
      <vt:lpstr>Η φύση ως είδος 1</vt:lpstr>
      <vt:lpstr>Η φύση ως είδος 2</vt:lpstr>
      <vt:lpstr>Τέλος Ενότητας</vt:lpstr>
      <vt:lpstr>Χρηματοδότηση</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Lampros Spiliopoulos</cp:lastModifiedBy>
  <cp:revision>372</cp:revision>
  <dcterms:created xsi:type="dcterms:W3CDTF">2012-09-06T09:03:05Z</dcterms:created>
  <dcterms:modified xsi:type="dcterms:W3CDTF">2015-09-18T20:42:55Z</dcterms:modified>
</cp:coreProperties>
</file>