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1"/>
  </p:sldMasterIdLst>
  <p:notesMasterIdLst>
    <p:notesMasterId r:id="rId105"/>
  </p:notesMasterIdLst>
  <p:handoutMasterIdLst>
    <p:handoutMasterId r:id="rId106"/>
  </p:handoutMasterIdLst>
  <p:sldIdLst>
    <p:sldId id="261" r:id="rId2"/>
    <p:sldId id="270" r:id="rId3"/>
    <p:sldId id="262" r:id="rId4"/>
    <p:sldId id="263" r:id="rId5"/>
    <p:sldId id="265" r:id="rId6"/>
    <p:sldId id="264" r:id="rId7"/>
    <p:sldId id="266" r:id="rId8"/>
    <p:sldId id="267" r:id="rId9"/>
    <p:sldId id="268" r:id="rId10"/>
    <p:sldId id="269" r:id="rId11"/>
    <p:sldId id="271" r:id="rId12"/>
    <p:sldId id="272" r:id="rId13"/>
    <p:sldId id="273" r:id="rId14"/>
    <p:sldId id="274" r:id="rId15"/>
    <p:sldId id="275" r:id="rId16"/>
    <p:sldId id="278" r:id="rId17"/>
    <p:sldId id="276"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313" r:id="rId34"/>
    <p:sldId id="314" r:id="rId35"/>
    <p:sldId id="315" r:id="rId36"/>
    <p:sldId id="316" r:id="rId37"/>
    <p:sldId id="352" r:id="rId38"/>
    <p:sldId id="353" r:id="rId39"/>
    <p:sldId id="354" r:id="rId40"/>
    <p:sldId id="355" r:id="rId41"/>
    <p:sldId id="356" r:id="rId42"/>
    <p:sldId id="312" r:id="rId43"/>
    <p:sldId id="302" r:id="rId44"/>
    <p:sldId id="303" r:id="rId45"/>
    <p:sldId id="304" r:id="rId46"/>
    <p:sldId id="305" r:id="rId47"/>
    <p:sldId id="306" r:id="rId48"/>
    <p:sldId id="307" r:id="rId49"/>
    <p:sldId id="309" r:id="rId50"/>
    <p:sldId id="308" r:id="rId51"/>
    <p:sldId id="310" r:id="rId52"/>
    <p:sldId id="311"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7" r:id="rId89"/>
    <p:sldId id="358" r:id="rId90"/>
    <p:sldId id="359" r:id="rId91"/>
    <p:sldId id="360" r:id="rId92"/>
    <p:sldId id="361" r:id="rId93"/>
    <p:sldId id="362" r:id="rId94"/>
    <p:sldId id="363" r:id="rId95"/>
    <p:sldId id="293" r:id="rId96"/>
    <p:sldId id="294" r:id="rId97"/>
    <p:sldId id="295" r:id="rId98"/>
    <p:sldId id="296" r:id="rId99"/>
    <p:sldId id="297" r:id="rId100"/>
    <p:sldId id="298" r:id="rId101"/>
    <p:sldId id="299" r:id="rId102"/>
    <p:sldId id="300" r:id="rId103"/>
    <p:sldId id="301" r:id="rId104"/>
  </p:sldIdLst>
  <p:sldSz cx="9144000" cy="6858000" type="screen4x3"/>
  <p:notesSz cx="6858000" cy="9144000"/>
  <p:defaultText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779CC93D-E52E-4D84-901B-11D7331DD495}">
          <p14:sldIdLst/>
        </p14:section>
        <p14:section name="Επισκόπηση και στόχοι" id="{ABA716BF-3A5C-4ADB-94C9-CFEF84EBA240}">
          <p14:sldIdLst>
            <p14:sldId id="261"/>
            <p14:sldId id="270"/>
            <p14:sldId id="262"/>
            <p14:sldId id="263"/>
            <p14:sldId id="265"/>
            <p14:sldId id="264"/>
            <p14:sldId id="266"/>
            <p14:sldId id="267"/>
            <p14:sldId id="268"/>
            <p14:sldId id="269"/>
            <p14:sldId id="271"/>
            <p14:sldId id="272"/>
            <p14:sldId id="273"/>
            <p14:sldId id="274"/>
            <p14:sldId id="275"/>
            <p14:sldId id="278"/>
            <p14:sldId id="276"/>
            <p14:sldId id="277"/>
            <p14:sldId id="279"/>
            <p14:sldId id="280"/>
            <p14:sldId id="281"/>
            <p14:sldId id="282"/>
            <p14:sldId id="283"/>
            <p14:sldId id="284"/>
            <p14:sldId id="285"/>
            <p14:sldId id="286"/>
            <p14:sldId id="287"/>
            <p14:sldId id="288"/>
            <p14:sldId id="289"/>
            <p14:sldId id="290"/>
            <p14:sldId id="291"/>
            <p14:sldId id="292"/>
            <p14:sldId id="313"/>
            <p14:sldId id="314"/>
            <p14:sldId id="315"/>
            <p14:sldId id="316"/>
            <p14:sldId id="352"/>
            <p14:sldId id="353"/>
            <p14:sldId id="354"/>
            <p14:sldId id="355"/>
            <p14:sldId id="356"/>
            <p14:sldId id="312"/>
            <p14:sldId id="302"/>
            <p14:sldId id="303"/>
            <p14:sldId id="304"/>
            <p14:sldId id="305"/>
            <p14:sldId id="306"/>
            <p14:sldId id="307"/>
            <p14:sldId id="309"/>
            <p14:sldId id="308"/>
            <p14:sldId id="310"/>
            <p14:sldId id="311"/>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7"/>
            <p14:sldId id="358"/>
            <p14:sldId id="359"/>
            <p14:sldId id="360"/>
            <p14:sldId id="361"/>
            <p14:sldId id="362"/>
            <p14:sldId id="363"/>
            <p14:sldId id="293"/>
            <p14:sldId id="294"/>
            <p14:sldId id="295"/>
            <p14:sldId id="296"/>
            <p14:sldId id="297"/>
            <p14:sldId id="298"/>
            <p14:sldId id="299"/>
            <p14:sldId id="300"/>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83977" autoAdjust="0"/>
  </p:normalViewPr>
  <p:slideViewPr>
    <p:cSldViewPr>
      <p:cViewPr varScale="1">
        <p:scale>
          <a:sx n="73" d="100"/>
          <a:sy n="73" d="100"/>
        </p:scale>
        <p:origin x="306" y="7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D83FDC75-7F73-4A4A-A77C-09AADF00E0EA}" type="datetimeFigureOut">
              <a:rPr lang="el-GR" smtClean="0"/>
              <a:pPr/>
              <a:t>18/5/2023</a:t>
            </a:fld>
            <a:endParaRPr lang="el-G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459226BF-1F13-42D3-80DC-373E7ADD1EBC}" type="slidenum">
              <a:rPr lang="el-GR" smtClean="0"/>
              <a:pPr/>
              <a:t>‹#›</a:t>
            </a:fld>
            <a:endParaRPr lang="el-GR" dirty="0"/>
          </a:p>
        </p:txBody>
      </p:sp>
    </p:spTree>
    <p:extLst>
      <p:ext uri="{BB962C8B-B14F-4D97-AF65-F5344CB8AC3E}">
        <p14:creationId xmlns:p14="http://schemas.microsoft.com/office/powerpoint/2010/main" val="2847989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48AEF76B-3757-4A0B-AF93-28494465C1DD}" type="datetimeFigureOut">
              <a:pPr/>
              <a:t>18/5/2023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75693FD4-8F83-4EF7-AC3F-0DC0388986B0}" type="slidenum">
              <a:pPr/>
              <a:t>‹#›</a:t>
            </a:fld>
            <a:endParaRPr lang="el-GR"/>
          </a:p>
        </p:txBody>
      </p:sp>
    </p:spTree>
    <p:extLst>
      <p:ext uri="{BB962C8B-B14F-4D97-AF65-F5344CB8AC3E}">
        <p14:creationId xmlns:p14="http://schemas.microsoft.com/office/powerpoint/2010/main" val="960144499"/>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l-GR" dirty="0" smtClean="0"/>
              <a:t>Πραγματοποιήστε μια σύντομη επισκόπηση της παρουσίασης.</a:t>
            </a:r>
            <a:r>
              <a:rPr lang="el-GR" baseline="0" dirty="0" smtClean="0"/>
              <a:t> Π</a:t>
            </a:r>
            <a:r>
              <a:rPr lang="el-GR" dirty="0" smtClean="0"/>
              <a:t>περιγράψτε το κύριο σημείο της παρουσίασης και το λόγο για τον οποίο είναι σημαντικό.</a:t>
            </a:r>
          </a:p>
          <a:p>
            <a:pPr>
              <a:lnSpc>
                <a:spcPct val="80000"/>
              </a:lnSpc>
            </a:pPr>
            <a:r>
              <a:rPr lang="el-GR" dirty="0" smtClean="0"/>
              <a:t>Εισαγάγετε κάθε ένα από τα κύρια θέματα.</a:t>
            </a:r>
          </a:p>
          <a:p>
            <a:r>
              <a:rPr lang="el-GR" dirty="0" smtClean="0"/>
              <a:t>Για να παρέχετε ένα χάρτη για το ακροατήριο, μπορείτε</a:t>
            </a:r>
            <a:r>
              <a:rPr lang="el-GR" baseline="0" dirty="0" smtClean="0"/>
              <a:t> να </a:t>
            </a:r>
            <a:r>
              <a:rPr lang="el-GR" dirty="0" smtClean="0"/>
              <a:t>επαναλάβετε αυτήν τη διαφάνεια επισκόπησης σε όλη την παρουσίαση, επισημαίνοντας το συγκεκριμένο θέμα που θα συζητήσετε στη συνέχεια.</a:t>
            </a:r>
          </a:p>
        </p:txBody>
      </p:sp>
      <p:sp>
        <p:nvSpPr>
          <p:cNvPr id="4" name="Slide Number Placeholder 3"/>
          <p:cNvSpPr>
            <a:spLocks noGrp="1"/>
          </p:cNvSpPr>
          <p:nvPr>
            <p:ph type="sldNum" sz="quarter" idx="10"/>
          </p:nvPr>
        </p:nvSpPr>
        <p:spPr/>
        <p:txBody>
          <a:bodyPr/>
          <a:lstStyle/>
          <a:p>
            <a:fld id="{EC6EAC7D-5A89-47C2-8ABA-56C9C2DEF7A4}" type="slidenum">
              <a:rPr lang="el-GR" smtClean="0"/>
              <a:pPr/>
              <a:t>1</a:t>
            </a:fld>
            <a:endParaRPr lang="el-GR"/>
          </a:p>
        </p:txBody>
      </p:sp>
    </p:spTree>
    <p:extLst>
      <p:ext uri="{BB962C8B-B14F-4D97-AF65-F5344CB8AC3E}">
        <p14:creationId xmlns:p14="http://schemas.microsoft.com/office/powerpoint/2010/main" val="812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5693FD4-8F83-4EF7-AC3F-0DC0388986B0}" type="slidenum">
              <a:rPr lang="el-GR" smtClean="0"/>
              <a:pPr/>
              <a:t>2</a:t>
            </a:fld>
            <a:endParaRPr lang="el-GR"/>
          </a:p>
        </p:txBody>
      </p:sp>
    </p:spTree>
    <p:extLst>
      <p:ext uri="{BB962C8B-B14F-4D97-AF65-F5344CB8AC3E}">
        <p14:creationId xmlns:p14="http://schemas.microsoft.com/office/powerpoint/2010/main" val="175263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Στυλ κύριου τίτλου</a:t>
            </a:r>
            <a:endParaRPr kumimoji="0" lang="en-US"/>
          </a:p>
        </p:txBody>
      </p:sp>
      <p:sp>
        <p:nvSpPr>
          <p:cNvPr id="28" name="Θέση ημερομηνίας 27"/>
          <p:cNvSpPr>
            <a:spLocks noGrp="1"/>
          </p:cNvSpPr>
          <p:nvPr>
            <p:ph type="dt" sz="half" idx="10"/>
          </p:nvPr>
        </p:nvSpPr>
        <p:spPr/>
        <p:txBody>
          <a:bodyPr/>
          <a:lstStyle/>
          <a:p>
            <a:fld id="{757B281C-5159-4971-8228-52B9A72E9ED2}" type="datetimeFigureOut">
              <a:rPr lang="el-GR" smtClean="0"/>
              <a:pPr/>
              <a:t>18/5/2023</a:t>
            </a:fld>
            <a:endParaRPr kumimoji="0" lang="el-GR"/>
          </a:p>
        </p:txBody>
      </p:sp>
      <p:sp>
        <p:nvSpPr>
          <p:cNvPr id="17" name="Θέση υποσέλιδου 16"/>
          <p:cNvSpPr>
            <a:spLocks noGrp="1"/>
          </p:cNvSpPr>
          <p:nvPr>
            <p:ph type="ftr" sz="quarter" idx="11"/>
          </p:nvPr>
        </p:nvSpPr>
        <p:spPr/>
        <p:txBody>
          <a:bodyPr/>
          <a:lstStyle/>
          <a:p>
            <a:endParaRPr kumimoji="0" lang="el-GR"/>
          </a:p>
        </p:txBody>
      </p:sp>
      <p:sp>
        <p:nvSpPr>
          <p:cNvPr id="29" name="Θέση αριθμού διαφάνειας 28"/>
          <p:cNvSpPr>
            <a:spLocks noGrp="1"/>
          </p:cNvSpPr>
          <p:nvPr>
            <p:ph type="sldNum" sz="quarter" idx="12"/>
          </p:nvPr>
        </p:nvSpPr>
        <p:spPr/>
        <p:txBody>
          <a:bodyPr/>
          <a:lstStyle/>
          <a:p>
            <a:fld id="{33D6E5A2-EC83-451F-A719-9AC1370DD5CF}" type="slidenum">
              <a:rPr lang="el-GR" smtClean="0"/>
              <a:pPr/>
              <a:t>‹#›</a:t>
            </a:fld>
            <a:endParaRPr kumimoji="0" lang="el-G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757B281C-5159-4971-8228-52B9A72E9ED2}" type="datetimeFigureOut">
              <a:rPr lang="el-GR" smtClean="0"/>
              <a:pPr/>
              <a:t>18/5/2023</a:t>
            </a:fld>
            <a:endParaRPr kumimoji="0" lang="el-GR"/>
          </a:p>
        </p:txBody>
      </p:sp>
      <p:sp>
        <p:nvSpPr>
          <p:cNvPr id="5" name="Θέση υποσέλιδου 4"/>
          <p:cNvSpPr>
            <a:spLocks noGrp="1"/>
          </p:cNvSpPr>
          <p:nvPr>
            <p:ph type="ftr" sz="quarter" idx="11"/>
          </p:nvPr>
        </p:nvSpPr>
        <p:spPr/>
        <p:txBody>
          <a:bodyPr/>
          <a:lstStyle/>
          <a:p>
            <a:endParaRPr kumimoji="0" lang="el-GR"/>
          </a:p>
        </p:txBody>
      </p:sp>
      <p:sp>
        <p:nvSpPr>
          <p:cNvPr id="6" name="Θέση αριθμού διαφάνειας 5"/>
          <p:cNvSpPr>
            <a:spLocks noGrp="1"/>
          </p:cNvSpPr>
          <p:nvPr>
            <p:ph type="sldNum" sz="quarter" idx="12"/>
          </p:nvPr>
        </p:nvSpPr>
        <p:spPr/>
        <p:txBody>
          <a:bodyPr/>
          <a:lstStyle/>
          <a:p>
            <a:fld id="{33D6E5A2-EC83-451F-A719-9AC1370DD5CF}" type="slidenum">
              <a:rPr lang="el-GR" smtClean="0"/>
              <a:pPr/>
              <a:t>‹#›</a:t>
            </a:fld>
            <a:endParaRPr kumimoji="0"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757B281C-5159-4971-8228-52B9A72E9ED2}" type="datetimeFigureOut">
              <a:rPr lang="el-GR" smtClean="0"/>
              <a:pPr/>
              <a:t>18/5/2023</a:t>
            </a:fld>
            <a:endParaRPr kumimoji="0" lang="el-GR"/>
          </a:p>
        </p:txBody>
      </p:sp>
      <p:sp>
        <p:nvSpPr>
          <p:cNvPr id="5" name="Θέση υποσέλιδου 4"/>
          <p:cNvSpPr>
            <a:spLocks noGrp="1"/>
          </p:cNvSpPr>
          <p:nvPr>
            <p:ph type="ftr" sz="quarter" idx="11"/>
          </p:nvPr>
        </p:nvSpPr>
        <p:spPr/>
        <p:txBody>
          <a:bodyPr/>
          <a:lstStyle/>
          <a:p>
            <a:endParaRPr kumimoji="0" lang="el-GR"/>
          </a:p>
        </p:txBody>
      </p:sp>
      <p:sp>
        <p:nvSpPr>
          <p:cNvPr id="6" name="Θέση αριθμού διαφάνειας 5"/>
          <p:cNvSpPr>
            <a:spLocks noGrp="1"/>
          </p:cNvSpPr>
          <p:nvPr>
            <p:ph type="sldNum" sz="quarter" idx="12"/>
          </p:nvPr>
        </p:nvSpPr>
        <p:spPr/>
        <p:txBody>
          <a:bodyPr/>
          <a:lstStyle/>
          <a:p>
            <a:fld id="{33D6E5A2-EC83-451F-A719-9AC1370DD5CF}" type="slidenum">
              <a:rPr lang="el-GR" smtClean="0"/>
              <a:pPr/>
              <a:t>‹#›</a:t>
            </a:fld>
            <a:endParaRPr kumimoji="0"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l-GR"/>
            </a:lvl1pPr>
          </a:lstStyle>
          <a:p>
            <a:r>
              <a:rPr kumimoji="0" lang="el-GR"/>
              <a:t>Κάντε κλικ για επεξεργασία του στυλ υποδείγματος τίτλου</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l-GR" sz="3200">
                <a:latin typeface="+mn-lt"/>
              </a:defRPr>
            </a:lvl1pPr>
            <a:lvl2pPr eaLnBrk="1" latinLnBrk="0" hangingPunct="1">
              <a:defRPr kumimoji="0" lang="el-GR" sz="2800">
                <a:latin typeface="+mn-lt"/>
              </a:defRPr>
            </a:lvl2pPr>
            <a:lvl3pPr eaLnBrk="1" latinLnBrk="0" hangingPunct="1">
              <a:defRPr kumimoji="0" lang="el-GR" sz="2400">
                <a:latin typeface="+mn-lt"/>
              </a:defRPr>
            </a:lvl3pPr>
            <a:lvl4pPr eaLnBrk="1" latinLnBrk="0" hangingPunct="1">
              <a:defRPr kumimoji="0" lang="el-GR" sz="2400">
                <a:latin typeface="+mn-lt"/>
              </a:defRPr>
            </a:lvl4pPr>
            <a:lvl5pPr eaLnBrk="1" latinLnBrk="0" hangingPunct="1">
              <a:defRPr kumimoji="0" lang="el-GR" sz="2400">
                <a:latin typeface="+mn-lt"/>
              </a:defRPr>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Date Placeholder 3"/>
          <p:cNvSpPr>
            <a:spLocks noGrp="1"/>
          </p:cNvSpPr>
          <p:nvPr>
            <p:ph type="dt" sz="half" idx="10"/>
          </p:nvPr>
        </p:nvSpPr>
        <p:spPr/>
        <p:txBody>
          <a:bodyPr/>
          <a:lstStyle/>
          <a:p>
            <a:fld id="{757B281C-5159-4971-8228-52B9A72E9ED2}" type="datetimeFigureOut">
              <a:pPr/>
              <a:t>18/5/2023</a:t>
            </a:fld>
            <a:endParaRPr kumimoji="0" lang="el-GR"/>
          </a:p>
        </p:txBody>
      </p:sp>
      <p:sp>
        <p:nvSpPr>
          <p:cNvPr id="5" name="Footer Placeholder 4"/>
          <p:cNvSpPr>
            <a:spLocks noGrp="1"/>
          </p:cNvSpPr>
          <p:nvPr>
            <p:ph type="ftr" sz="quarter" idx="11"/>
          </p:nvPr>
        </p:nvSpPr>
        <p:spPr/>
        <p:txBody>
          <a:bodyPr/>
          <a:lstStyle/>
          <a:p>
            <a:endParaRPr kumimoji="0" lang="el-G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el-GR"/>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757B281C-5159-4971-8228-52B9A72E9ED2}" type="datetimeFigureOut">
              <a:rPr lang="el-GR" smtClean="0"/>
              <a:pPr/>
              <a:t>18/5/2023</a:t>
            </a:fld>
            <a:endParaRPr kumimoji="0" lang="el-GR"/>
          </a:p>
        </p:txBody>
      </p:sp>
      <p:sp>
        <p:nvSpPr>
          <p:cNvPr id="5" name="Θέση υποσέλιδου 4"/>
          <p:cNvSpPr>
            <a:spLocks noGrp="1"/>
          </p:cNvSpPr>
          <p:nvPr>
            <p:ph type="ftr" sz="quarter" idx="11"/>
          </p:nvPr>
        </p:nvSpPr>
        <p:spPr/>
        <p:txBody>
          <a:bodyPr/>
          <a:lstStyle/>
          <a:p>
            <a:endParaRPr kumimoji="0" lang="el-GR"/>
          </a:p>
        </p:txBody>
      </p:sp>
      <p:sp>
        <p:nvSpPr>
          <p:cNvPr id="6" name="Θέση αριθμού διαφάνειας 5"/>
          <p:cNvSpPr>
            <a:spLocks noGrp="1"/>
          </p:cNvSpPr>
          <p:nvPr>
            <p:ph type="sldNum" sz="quarter" idx="12"/>
          </p:nvPr>
        </p:nvSpPr>
        <p:spPr/>
        <p:txBody>
          <a:bodyPr/>
          <a:lstStyle/>
          <a:p>
            <a:fld id="{33D6E5A2-EC83-451F-A719-9AC1370DD5CF}" type="slidenum">
              <a:rPr lang="el-GR" smtClean="0"/>
              <a:pPr/>
              <a:t>‹#›</a:t>
            </a:fld>
            <a:endParaRPr kumimoji="0"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757B281C-5159-4971-8228-52B9A72E9ED2}" type="datetimeFigureOut">
              <a:rPr lang="el-GR" smtClean="0"/>
              <a:pPr/>
              <a:t>18/5/2023</a:t>
            </a:fld>
            <a:endParaRPr kumimoji="0" lang="el-GR"/>
          </a:p>
        </p:txBody>
      </p:sp>
      <p:sp>
        <p:nvSpPr>
          <p:cNvPr id="5" name="Θέση υποσέλιδου 4"/>
          <p:cNvSpPr>
            <a:spLocks noGrp="1"/>
          </p:cNvSpPr>
          <p:nvPr>
            <p:ph type="ftr" sz="quarter" idx="11"/>
          </p:nvPr>
        </p:nvSpPr>
        <p:spPr/>
        <p:txBody>
          <a:bodyPr/>
          <a:lstStyle/>
          <a:p>
            <a:endParaRPr kumimoji="0" lang="el-GR"/>
          </a:p>
        </p:txBody>
      </p:sp>
      <p:sp>
        <p:nvSpPr>
          <p:cNvPr id="6" name="Θέση αριθμού διαφάνειας 5"/>
          <p:cNvSpPr>
            <a:spLocks noGrp="1"/>
          </p:cNvSpPr>
          <p:nvPr>
            <p:ph type="sldNum" sz="quarter" idx="12"/>
          </p:nvPr>
        </p:nvSpPr>
        <p:spPr>
          <a:xfrm>
            <a:off x="7924800" y="6416675"/>
            <a:ext cx="762000" cy="365125"/>
          </a:xfrm>
        </p:spPr>
        <p:txBody>
          <a:bodyPr/>
          <a:lstStyle/>
          <a:p>
            <a:fld id="{33D6E5A2-EC83-451F-A719-9AC1370DD5CF}" type="slidenum">
              <a:rPr lang="el-GR" smtClean="0"/>
              <a:pPr/>
              <a:t>‹#›</a:t>
            </a:fld>
            <a:endParaRPr kumimoji="0"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757B281C-5159-4971-8228-52B9A72E9ED2}" type="datetimeFigureOut">
              <a:rPr lang="el-GR" smtClean="0"/>
              <a:pPr/>
              <a:t>18/5/2023</a:t>
            </a:fld>
            <a:endParaRPr kumimoji="0" lang="el-GR"/>
          </a:p>
        </p:txBody>
      </p:sp>
      <p:sp>
        <p:nvSpPr>
          <p:cNvPr id="6" name="Θέση υποσέλιδου 5"/>
          <p:cNvSpPr>
            <a:spLocks noGrp="1"/>
          </p:cNvSpPr>
          <p:nvPr>
            <p:ph type="ftr" sz="quarter" idx="11"/>
          </p:nvPr>
        </p:nvSpPr>
        <p:spPr/>
        <p:txBody>
          <a:bodyPr/>
          <a:lstStyle/>
          <a:p>
            <a:endParaRPr kumimoji="0" lang="el-GR"/>
          </a:p>
        </p:txBody>
      </p:sp>
      <p:sp>
        <p:nvSpPr>
          <p:cNvPr id="7" name="Θέση αριθμού διαφάνειας 6"/>
          <p:cNvSpPr>
            <a:spLocks noGrp="1"/>
          </p:cNvSpPr>
          <p:nvPr>
            <p:ph type="sldNum" sz="quarter" idx="12"/>
          </p:nvPr>
        </p:nvSpPr>
        <p:spPr/>
        <p:txBody>
          <a:bodyPr/>
          <a:lstStyle/>
          <a:p>
            <a:fld id="{33D6E5A2-EC83-451F-A719-9AC1370DD5CF}" type="slidenum">
              <a:rPr lang="el-GR" smtClean="0"/>
              <a:pPr/>
              <a:t>‹#›</a:t>
            </a:fld>
            <a:endParaRPr kumimoji="0" lang="el-GR"/>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757B281C-5159-4971-8228-52B9A72E9ED2}" type="datetimeFigureOut">
              <a:rPr lang="el-GR" smtClean="0"/>
              <a:pPr/>
              <a:t>18/5/2023</a:t>
            </a:fld>
            <a:endParaRPr kumimoji="0" lang="el-GR"/>
          </a:p>
        </p:txBody>
      </p:sp>
      <p:sp>
        <p:nvSpPr>
          <p:cNvPr id="8" name="Θέση υποσέλιδου 7"/>
          <p:cNvSpPr>
            <a:spLocks noGrp="1"/>
          </p:cNvSpPr>
          <p:nvPr>
            <p:ph type="ftr" sz="quarter" idx="11"/>
          </p:nvPr>
        </p:nvSpPr>
        <p:spPr/>
        <p:txBody>
          <a:bodyPr/>
          <a:lstStyle/>
          <a:p>
            <a:endParaRPr kumimoji="0" lang="el-GR"/>
          </a:p>
        </p:txBody>
      </p:sp>
      <p:sp>
        <p:nvSpPr>
          <p:cNvPr id="9" name="Θέση αριθμού διαφάνειας 8"/>
          <p:cNvSpPr>
            <a:spLocks noGrp="1"/>
          </p:cNvSpPr>
          <p:nvPr>
            <p:ph type="sldNum" sz="quarter" idx="12"/>
          </p:nvPr>
        </p:nvSpPr>
        <p:spPr/>
        <p:txBody>
          <a:bodyPr/>
          <a:lstStyle/>
          <a:p>
            <a:fld id="{33D6E5A2-EC83-451F-A719-9AC1370DD5CF}" type="slidenum">
              <a:rPr lang="el-GR" smtClean="0"/>
              <a:pPr/>
              <a:t>‹#›</a:t>
            </a:fld>
            <a:endParaRPr kumimoji="0" lang="el-GR"/>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757B281C-5159-4971-8228-52B9A72E9ED2}" type="datetimeFigureOut">
              <a:rPr lang="el-GR" smtClean="0"/>
              <a:pPr/>
              <a:t>18/5/2023</a:t>
            </a:fld>
            <a:endParaRPr kumimoji="0" lang="el-GR"/>
          </a:p>
        </p:txBody>
      </p:sp>
      <p:sp>
        <p:nvSpPr>
          <p:cNvPr id="4" name="Θέση υποσέλιδου 3"/>
          <p:cNvSpPr>
            <a:spLocks noGrp="1"/>
          </p:cNvSpPr>
          <p:nvPr>
            <p:ph type="ftr" sz="quarter" idx="11"/>
          </p:nvPr>
        </p:nvSpPr>
        <p:spPr/>
        <p:txBody>
          <a:bodyPr/>
          <a:lstStyle/>
          <a:p>
            <a:endParaRPr kumimoji="0" lang="el-GR"/>
          </a:p>
        </p:txBody>
      </p:sp>
      <p:sp>
        <p:nvSpPr>
          <p:cNvPr id="5" name="Θέση αριθμού διαφάνειας 4"/>
          <p:cNvSpPr>
            <a:spLocks noGrp="1"/>
          </p:cNvSpPr>
          <p:nvPr>
            <p:ph type="sldNum" sz="quarter" idx="12"/>
          </p:nvPr>
        </p:nvSpPr>
        <p:spPr/>
        <p:txBody>
          <a:bodyPr/>
          <a:lstStyle/>
          <a:p>
            <a:fld id="{33D6E5A2-EC83-451F-A719-9AC1370DD5CF}" type="slidenum">
              <a:rPr lang="el-GR" smtClean="0"/>
              <a:pPr/>
              <a:t>‹#›</a:t>
            </a:fld>
            <a:endParaRPr kumimoji="0" lang="el-GR"/>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57B281C-5159-4971-8228-52B9A72E9ED2}" type="datetimeFigureOut">
              <a:rPr lang="el-GR" smtClean="0"/>
              <a:pPr/>
              <a:t>18/5/2023</a:t>
            </a:fld>
            <a:endParaRPr kumimoji="0" lang="el-GR"/>
          </a:p>
        </p:txBody>
      </p:sp>
      <p:sp>
        <p:nvSpPr>
          <p:cNvPr id="3" name="Θέση υποσέλιδου 2"/>
          <p:cNvSpPr>
            <a:spLocks noGrp="1"/>
          </p:cNvSpPr>
          <p:nvPr>
            <p:ph type="ftr" sz="quarter" idx="11"/>
          </p:nvPr>
        </p:nvSpPr>
        <p:spPr/>
        <p:txBody>
          <a:bodyPr/>
          <a:lstStyle/>
          <a:p>
            <a:endParaRPr kumimoji="0" lang="el-GR"/>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pPr/>
              <a:t>‹#›</a:t>
            </a:fld>
            <a:endParaRPr kumimoji="0"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757B281C-5159-4971-8228-52B9A72E9ED2}" type="datetimeFigureOut">
              <a:rPr lang="el-GR" smtClean="0"/>
              <a:pPr/>
              <a:t>18/5/2023</a:t>
            </a:fld>
            <a:endParaRPr kumimoji="0" lang="el-GR"/>
          </a:p>
        </p:txBody>
      </p:sp>
      <p:sp>
        <p:nvSpPr>
          <p:cNvPr id="6" name="Θέση υποσέλιδου 5"/>
          <p:cNvSpPr>
            <a:spLocks noGrp="1"/>
          </p:cNvSpPr>
          <p:nvPr>
            <p:ph type="ftr" sz="quarter" idx="11"/>
          </p:nvPr>
        </p:nvSpPr>
        <p:spPr/>
        <p:txBody>
          <a:bodyPr/>
          <a:lstStyle/>
          <a:p>
            <a:endParaRPr kumimoji="0" lang="el-GR"/>
          </a:p>
        </p:txBody>
      </p:sp>
      <p:sp>
        <p:nvSpPr>
          <p:cNvPr id="7" name="Θέση αριθμού διαφάνειας 6"/>
          <p:cNvSpPr>
            <a:spLocks noGrp="1"/>
          </p:cNvSpPr>
          <p:nvPr>
            <p:ph type="sldNum" sz="quarter" idx="12"/>
          </p:nvPr>
        </p:nvSpPr>
        <p:spPr/>
        <p:txBody>
          <a:bodyPr/>
          <a:lstStyle/>
          <a:p>
            <a:fld id="{33D6E5A2-EC83-451F-A719-9AC1370DD5CF}" type="slidenum">
              <a:rPr lang="el-GR" smtClean="0"/>
              <a:pPr/>
              <a:t>‹#›</a:t>
            </a:fld>
            <a:endParaRPr kumimoji="0" lang="el-GR"/>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757B281C-5159-4971-8228-52B9A72E9ED2}" type="datetimeFigureOut">
              <a:rPr lang="el-GR" smtClean="0"/>
              <a:pPr/>
              <a:t>18/5/2023</a:t>
            </a:fld>
            <a:endParaRPr kumimoji="0" lang="el-GR"/>
          </a:p>
        </p:txBody>
      </p:sp>
      <p:sp>
        <p:nvSpPr>
          <p:cNvPr id="6" name="Θέση υποσέλιδου 5"/>
          <p:cNvSpPr>
            <a:spLocks noGrp="1"/>
          </p:cNvSpPr>
          <p:nvPr>
            <p:ph type="ftr" sz="quarter" idx="11"/>
          </p:nvPr>
        </p:nvSpPr>
        <p:spPr/>
        <p:txBody>
          <a:bodyPr/>
          <a:lstStyle/>
          <a:p>
            <a:endParaRPr kumimoji="0" lang="el-GR"/>
          </a:p>
        </p:txBody>
      </p:sp>
      <p:sp>
        <p:nvSpPr>
          <p:cNvPr id="7" name="Θέση αριθμού διαφάνειας 6"/>
          <p:cNvSpPr>
            <a:spLocks noGrp="1"/>
          </p:cNvSpPr>
          <p:nvPr>
            <p:ph type="sldNum" sz="quarter" idx="12"/>
          </p:nvPr>
        </p:nvSpPr>
        <p:spPr/>
        <p:txBody>
          <a:bodyPr/>
          <a:lstStyle/>
          <a:p>
            <a:fld id="{33D6E5A2-EC83-451F-A719-9AC1370DD5CF}" type="slidenum">
              <a:rPr lang="el-GR" smtClean="0"/>
              <a:pPr/>
              <a:t>‹#›</a:t>
            </a:fld>
            <a:endParaRPr kumimoji="0" lang="el-GR"/>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57B281C-5159-4971-8228-52B9A72E9ED2}" type="datetimeFigureOut">
              <a:rPr lang="el-GR" smtClean="0"/>
              <a:pPr/>
              <a:t>18/5/2023</a:t>
            </a:fld>
            <a:endParaRPr kumimoji="0" lang="el-G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l-G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3D6E5A2-EC83-451F-A719-9AC1370DD5CF}" type="slidenum">
              <a:rPr lang="el-GR" smtClean="0"/>
              <a:pPr/>
              <a:t>‹#›</a:t>
            </a:fld>
            <a:endParaRPr kumimoji="0" lang="el-GR"/>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50" r:id="rId12"/>
  </p:sldLayoutIdLst>
  <p:transition spd="slow">
    <p:wipe dir="d"/>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reek-language.gr/digitalResources/ancient_greek/anthology/literature/browse.html?text_id=274#fn398" TargetMode="External"/><Relationship Id="rId2" Type="http://schemas.openxmlformats.org/officeDocument/2006/relationships/hyperlink" Target="https://www.greek-language.gr/digitalResources/ancient_greek/anthology/literature/browse.html?text_id=274#fn39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reek-language.gr/digitalResources/ancient_greek/anthology/literature/browse.html?text_id=274#fn401" TargetMode="External"/><Relationship Id="rId2" Type="http://schemas.openxmlformats.org/officeDocument/2006/relationships/hyperlink" Target="https://www.greek-language.gr/digitalResources/ancient_greek/anthology/literature/browse.html?text_id=274#fn40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greek-language.gr/digitalResources/ancient_greek/anthology/literature/browse.html?text_id=274#fn40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greek-language.gr/digitalResources/ancient_greek/anthology/literature/browse.html?text_id=274#fn40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reek-language.gr/digitalResources/ancient_greek/anthology/literature/browse.html?text_id=274#fn409" TargetMode="External"/><Relationship Id="rId2" Type="http://schemas.openxmlformats.org/officeDocument/2006/relationships/hyperlink" Target="https://www.greek-language.gr/digitalResources/ancient_greek/anthology/literature/browse.html?text_id=274#fn40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greek-language.gr/digitalResources/ancient_greek/anthology/literature/browse.html?text_id=274#fn41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reek-language.gr/digitalResources/ancient_greek/anthology/literature/browse.html?text_id=274#fn416" TargetMode="External"/><Relationship Id="rId2" Type="http://schemas.openxmlformats.org/officeDocument/2006/relationships/hyperlink" Target="https://www.greek-language.gr/digitalResources/ancient_greek/anthology/literature/browse.html?text_id=274#fn41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11560" y="1916832"/>
            <a:ext cx="8229600" cy="1143000"/>
          </a:xfrm>
        </p:spPr>
        <p:txBody>
          <a:bodyPr>
            <a:normAutofit fontScale="90000"/>
          </a:bodyPr>
          <a:lstStyle/>
          <a:p>
            <a:pPr>
              <a:lnSpc>
                <a:spcPct val="150000"/>
              </a:lnSpc>
            </a:pPr>
            <a:r>
              <a:rPr lang="el-GR" sz="4400" b="0" dirty="0" smtClean="0"/>
              <a:t/>
            </a:r>
            <a:br>
              <a:rPr lang="el-GR" sz="4400" b="0" dirty="0" smtClean="0"/>
            </a:br>
            <a:r>
              <a:rPr lang="en-US" sz="4400" b="0" dirty="0" smtClean="0"/>
              <a:t/>
            </a:r>
            <a:br>
              <a:rPr lang="en-US" sz="4400" b="0" dirty="0" smtClean="0"/>
            </a:br>
            <a:r>
              <a:rPr lang="el-GR" sz="4400" dirty="0" smtClean="0"/>
              <a:t>ΑΝΑΤΡΕΠΤΙΚΕΣ ΟΨΕΙΣ ΤΗΣ ΕΛΛΗΝΙΚΗΣ ΑΡΧΑΙΟΤΗΤΑΣ.</a:t>
            </a:r>
            <a:br>
              <a:rPr lang="el-GR" sz="4400" dirty="0" smtClean="0"/>
            </a:br>
            <a:r>
              <a:rPr lang="el-GR" sz="4400" dirty="0" smtClean="0"/>
              <a:t>ΜΥΣΤΗΡΙΑ ΚΑΙ ΣΚΑΝΔΑΛΑ</a:t>
            </a:r>
            <a:br>
              <a:rPr lang="el-GR" sz="4400" dirty="0" smtClean="0"/>
            </a:br>
            <a:r>
              <a:rPr lang="el-GR" sz="4400" b="0" dirty="0" smtClean="0"/>
              <a:t/>
            </a:r>
            <a:br>
              <a:rPr lang="el-GR" sz="4400" b="0" dirty="0" smtClean="0"/>
            </a:br>
            <a:endParaRPr lang="el-GR" sz="2200" dirty="0"/>
          </a:p>
        </p:txBody>
      </p:sp>
      <p:sp>
        <p:nvSpPr>
          <p:cNvPr id="5" name="Content Placeholder 4"/>
          <p:cNvSpPr>
            <a:spLocks noGrp="1"/>
          </p:cNvSpPr>
          <p:nvPr>
            <p:ph idx="1"/>
            <p:custDataLst>
              <p:tags r:id="rId3"/>
            </p:custDataLst>
          </p:nvPr>
        </p:nvSpPr>
        <p:spPr>
          <a:xfrm>
            <a:off x="457200" y="3789040"/>
            <a:ext cx="8229600" cy="864096"/>
          </a:xfrm>
        </p:spPr>
        <p:txBody>
          <a:bodyPr>
            <a:normAutofit/>
          </a:bodyPr>
          <a:lstStyle/>
          <a:p>
            <a:pPr marL="137160" indent="0">
              <a:buNone/>
            </a:pPr>
            <a:r>
              <a:rPr lang="el-GR" dirty="0" smtClean="0"/>
              <a:t>  </a:t>
            </a:r>
          </a:p>
          <a:p>
            <a:endParaRPr lang="el-GR" dirty="0"/>
          </a:p>
          <a:p>
            <a:endParaRPr lang="el-GR"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88640"/>
            <a:ext cx="8229600" cy="6120720"/>
          </a:xfrm>
        </p:spPr>
        <p:txBody>
          <a:bodyPr>
            <a:normAutofit fontScale="85000" lnSpcReduction="20000"/>
          </a:bodyPr>
          <a:lstStyle/>
          <a:p>
            <a:pPr marL="137160" indent="0" algn="just">
              <a:buNone/>
            </a:pPr>
            <a:r>
              <a:rPr lang="el-GR" dirty="0" err="1"/>
              <a:t>σφέας</a:t>
            </a:r>
            <a:r>
              <a:rPr lang="el-GR" dirty="0"/>
              <a:t> </a:t>
            </a:r>
            <a:r>
              <a:rPr lang="el-GR" dirty="0" err="1"/>
              <a:t>μὲν</a:t>
            </a:r>
            <a:r>
              <a:rPr lang="el-GR" dirty="0"/>
              <a:t> </a:t>
            </a:r>
            <a:r>
              <a:rPr lang="el-GR" dirty="0" err="1"/>
              <a:t>δὴ</a:t>
            </a:r>
            <a:r>
              <a:rPr lang="el-GR" dirty="0"/>
              <a:t> </a:t>
            </a:r>
            <a:r>
              <a:rPr lang="el-GR" dirty="0" err="1"/>
              <a:t>τοὺς</a:t>
            </a:r>
            <a:r>
              <a:rPr lang="el-GR" dirty="0"/>
              <a:t> </a:t>
            </a:r>
            <a:r>
              <a:rPr lang="el-GR" dirty="0" err="1"/>
              <a:t>ἐκ</a:t>
            </a:r>
            <a:r>
              <a:rPr lang="el-GR" dirty="0"/>
              <a:t> </a:t>
            </a:r>
            <a:r>
              <a:rPr lang="el-GR" dirty="0" err="1"/>
              <a:t>τῆς</a:t>
            </a:r>
            <a:r>
              <a:rPr lang="el-GR" dirty="0"/>
              <a:t> </a:t>
            </a:r>
            <a:r>
              <a:rPr lang="el-GR" dirty="0" err="1"/>
              <a:t>Ἀσίης</a:t>
            </a:r>
            <a:r>
              <a:rPr lang="el-GR" dirty="0"/>
              <a:t> </a:t>
            </a:r>
            <a:r>
              <a:rPr lang="el-GR" dirty="0" err="1"/>
              <a:t>λέγουσι</a:t>
            </a:r>
            <a:r>
              <a:rPr lang="el-GR" dirty="0"/>
              <a:t> </a:t>
            </a:r>
            <a:r>
              <a:rPr lang="el-GR" dirty="0" err="1"/>
              <a:t>Πέρσαι</a:t>
            </a:r>
            <a:r>
              <a:rPr lang="el-GR" dirty="0"/>
              <a:t> </a:t>
            </a:r>
            <a:r>
              <a:rPr lang="el-GR" dirty="0" err="1"/>
              <a:t>ἁρπαζομένων</a:t>
            </a:r>
            <a:r>
              <a:rPr lang="el-GR" dirty="0"/>
              <a:t> </a:t>
            </a:r>
            <a:r>
              <a:rPr lang="el-GR" dirty="0" err="1"/>
              <a:t>τῶν</a:t>
            </a:r>
            <a:r>
              <a:rPr lang="el-GR" dirty="0"/>
              <a:t> </a:t>
            </a:r>
            <a:r>
              <a:rPr lang="el-GR" dirty="0" err="1"/>
              <a:t>γυναικῶν</a:t>
            </a:r>
            <a:r>
              <a:rPr lang="el-GR" dirty="0"/>
              <a:t> </a:t>
            </a:r>
            <a:r>
              <a:rPr lang="el-GR" dirty="0" err="1"/>
              <a:t>λόγον</a:t>
            </a:r>
            <a:r>
              <a:rPr lang="el-GR" dirty="0"/>
              <a:t> </a:t>
            </a:r>
            <a:r>
              <a:rPr lang="el-GR" dirty="0" err="1"/>
              <a:t>οὐδένα</a:t>
            </a:r>
            <a:r>
              <a:rPr lang="el-GR" dirty="0"/>
              <a:t> </a:t>
            </a:r>
            <a:r>
              <a:rPr lang="el-GR" dirty="0" err="1"/>
              <a:t>ποιήσασθαι</a:t>
            </a:r>
            <a:r>
              <a:rPr lang="el-GR" dirty="0"/>
              <a:t>, </a:t>
            </a:r>
            <a:r>
              <a:rPr lang="el-GR" dirty="0" err="1"/>
              <a:t>Ἕλληνας</a:t>
            </a:r>
            <a:r>
              <a:rPr lang="el-GR" dirty="0"/>
              <a:t> </a:t>
            </a:r>
            <a:r>
              <a:rPr lang="el-GR" dirty="0" err="1"/>
              <a:t>δὲ</a:t>
            </a:r>
            <a:r>
              <a:rPr lang="el-GR" dirty="0"/>
              <a:t> </a:t>
            </a:r>
            <a:r>
              <a:rPr lang="el-GR" dirty="0" err="1"/>
              <a:t>Λακεδαιμονίης</a:t>
            </a:r>
            <a:r>
              <a:rPr lang="el-GR" dirty="0"/>
              <a:t> </a:t>
            </a:r>
            <a:r>
              <a:rPr lang="el-GR" dirty="0" err="1"/>
              <a:t>εἵνεκεν</a:t>
            </a:r>
            <a:r>
              <a:rPr lang="el-GR" dirty="0"/>
              <a:t> </a:t>
            </a:r>
            <a:r>
              <a:rPr lang="el-GR" dirty="0" err="1"/>
              <a:t>γυναικὸς</a:t>
            </a:r>
            <a:r>
              <a:rPr lang="el-GR" dirty="0"/>
              <a:t> </a:t>
            </a:r>
            <a:r>
              <a:rPr lang="el-GR" dirty="0" err="1"/>
              <a:t>στόλον</a:t>
            </a:r>
            <a:r>
              <a:rPr lang="el-GR" dirty="0"/>
              <a:t> </a:t>
            </a:r>
            <a:r>
              <a:rPr lang="el-GR" dirty="0" err="1"/>
              <a:t>μέγαν</a:t>
            </a:r>
            <a:r>
              <a:rPr lang="el-GR" dirty="0"/>
              <a:t> </a:t>
            </a:r>
            <a:r>
              <a:rPr lang="el-GR" dirty="0" err="1"/>
              <a:t>συναγεῖραι</a:t>
            </a:r>
            <a:r>
              <a:rPr lang="el-GR" dirty="0"/>
              <a:t> </a:t>
            </a:r>
            <a:r>
              <a:rPr lang="el-GR" dirty="0" err="1"/>
              <a:t>καὶ</a:t>
            </a:r>
            <a:r>
              <a:rPr lang="el-GR" dirty="0"/>
              <a:t> </a:t>
            </a:r>
            <a:r>
              <a:rPr lang="el-GR" dirty="0" err="1"/>
              <a:t>ἔπειτα</a:t>
            </a:r>
            <a:r>
              <a:rPr lang="el-GR" dirty="0"/>
              <a:t> </a:t>
            </a:r>
            <a:r>
              <a:rPr lang="el-GR" dirty="0" err="1"/>
              <a:t>ἐλθόντας</a:t>
            </a:r>
            <a:r>
              <a:rPr lang="el-GR" dirty="0"/>
              <a:t> </a:t>
            </a:r>
            <a:r>
              <a:rPr lang="el-GR" dirty="0" err="1"/>
              <a:t>ἐς</a:t>
            </a:r>
            <a:r>
              <a:rPr lang="el-GR" dirty="0"/>
              <a:t> </a:t>
            </a:r>
            <a:r>
              <a:rPr lang="el-GR" dirty="0" err="1"/>
              <a:t>τὴν</a:t>
            </a:r>
            <a:r>
              <a:rPr lang="el-GR" dirty="0"/>
              <a:t> </a:t>
            </a:r>
            <a:r>
              <a:rPr lang="el-GR" dirty="0" err="1"/>
              <a:t>Ἀσίην</a:t>
            </a:r>
            <a:r>
              <a:rPr lang="el-GR" dirty="0"/>
              <a:t> </a:t>
            </a:r>
            <a:r>
              <a:rPr lang="el-GR" dirty="0" err="1"/>
              <a:t>τὴν</a:t>
            </a:r>
            <a:r>
              <a:rPr lang="el-GR" dirty="0"/>
              <a:t> Πριάμου δύναμιν </a:t>
            </a:r>
            <a:r>
              <a:rPr lang="el-GR" dirty="0" err="1"/>
              <a:t>κατελεῖν</a:t>
            </a:r>
            <a:r>
              <a:rPr lang="el-GR" dirty="0" smtClean="0"/>
              <a:t>.</a:t>
            </a:r>
            <a:r>
              <a:rPr lang="el-GR" dirty="0"/>
              <a:t> </a:t>
            </a:r>
            <a:r>
              <a:rPr lang="el-GR" dirty="0" err="1"/>
              <a:t>ἀπὸ</a:t>
            </a:r>
            <a:r>
              <a:rPr lang="el-GR" dirty="0"/>
              <a:t> τούτου </a:t>
            </a:r>
            <a:r>
              <a:rPr lang="el-GR" dirty="0" err="1"/>
              <a:t>αἰεὶ</a:t>
            </a:r>
            <a:r>
              <a:rPr lang="el-GR" dirty="0"/>
              <a:t> </a:t>
            </a:r>
            <a:r>
              <a:rPr lang="el-GR" dirty="0" err="1"/>
              <a:t>ἡγήσασθαι</a:t>
            </a:r>
            <a:r>
              <a:rPr lang="el-GR" dirty="0"/>
              <a:t> </a:t>
            </a:r>
            <a:r>
              <a:rPr lang="el-GR" dirty="0" err="1"/>
              <a:t>τὸ</a:t>
            </a:r>
            <a:r>
              <a:rPr lang="el-GR" dirty="0"/>
              <a:t> </a:t>
            </a:r>
            <a:r>
              <a:rPr lang="el-GR" dirty="0" err="1"/>
              <a:t>Ἑλληνικὸν</a:t>
            </a:r>
            <a:r>
              <a:rPr lang="el-GR" dirty="0"/>
              <a:t> </a:t>
            </a:r>
            <a:r>
              <a:rPr lang="el-GR" dirty="0" err="1"/>
              <a:t>σφίσι</a:t>
            </a:r>
            <a:r>
              <a:rPr lang="el-GR" dirty="0"/>
              <a:t> </a:t>
            </a:r>
            <a:r>
              <a:rPr lang="el-GR" dirty="0" err="1"/>
              <a:t>εἶναι</a:t>
            </a:r>
            <a:r>
              <a:rPr lang="el-GR" dirty="0"/>
              <a:t> </a:t>
            </a:r>
            <a:r>
              <a:rPr lang="el-GR" dirty="0" err="1"/>
              <a:t>πολέμιον</a:t>
            </a:r>
            <a:r>
              <a:rPr lang="el-GR" dirty="0"/>
              <a:t>. </a:t>
            </a:r>
            <a:r>
              <a:rPr lang="el-GR" dirty="0" err="1"/>
              <a:t>τὴν</a:t>
            </a:r>
            <a:r>
              <a:rPr lang="el-GR" dirty="0"/>
              <a:t> </a:t>
            </a:r>
            <a:r>
              <a:rPr lang="el-GR" dirty="0" err="1"/>
              <a:t>γὰρ</a:t>
            </a:r>
            <a:r>
              <a:rPr lang="el-GR" dirty="0"/>
              <a:t> </a:t>
            </a:r>
            <a:r>
              <a:rPr lang="el-GR" dirty="0" err="1"/>
              <a:t>Ἀσίην</a:t>
            </a:r>
            <a:r>
              <a:rPr lang="el-GR" dirty="0"/>
              <a:t> </a:t>
            </a:r>
            <a:r>
              <a:rPr lang="el-GR" dirty="0" err="1"/>
              <a:t>καὶ</a:t>
            </a:r>
            <a:r>
              <a:rPr lang="el-GR" dirty="0"/>
              <a:t> </a:t>
            </a:r>
            <a:r>
              <a:rPr lang="el-GR" dirty="0" err="1"/>
              <a:t>τὰ</a:t>
            </a:r>
            <a:r>
              <a:rPr lang="el-GR" dirty="0"/>
              <a:t> </a:t>
            </a:r>
            <a:r>
              <a:rPr lang="el-GR" dirty="0" err="1"/>
              <a:t>ἐνοικέοντα</a:t>
            </a:r>
            <a:r>
              <a:rPr lang="el-GR" dirty="0"/>
              <a:t> </a:t>
            </a:r>
            <a:r>
              <a:rPr lang="el-GR" dirty="0" err="1"/>
              <a:t>ἔθνεα</a:t>
            </a:r>
            <a:r>
              <a:rPr lang="el-GR" dirty="0"/>
              <a:t> βάρβαρα </a:t>
            </a:r>
            <a:r>
              <a:rPr lang="el-GR" dirty="0" err="1"/>
              <a:t>οἰκηιεῦνται</a:t>
            </a:r>
            <a:r>
              <a:rPr lang="el-GR" dirty="0"/>
              <a:t> </a:t>
            </a:r>
            <a:r>
              <a:rPr lang="el-GR" dirty="0" err="1"/>
              <a:t>οἱ</a:t>
            </a:r>
            <a:r>
              <a:rPr lang="el-GR" dirty="0"/>
              <a:t> </a:t>
            </a:r>
            <a:r>
              <a:rPr lang="el-GR" dirty="0" err="1"/>
              <a:t>Πέρσαι</a:t>
            </a:r>
            <a:r>
              <a:rPr lang="el-GR" dirty="0"/>
              <a:t>, </a:t>
            </a:r>
            <a:r>
              <a:rPr lang="el-GR" dirty="0" err="1"/>
              <a:t>τὴν</a:t>
            </a:r>
            <a:r>
              <a:rPr lang="el-GR" dirty="0"/>
              <a:t> </a:t>
            </a:r>
            <a:r>
              <a:rPr lang="el-GR" dirty="0" err="1"/>
              <a:t>δὲ</a:t>
            </a:r>
            <a:r>
              <a:rPr lang="el-GR" dirty="0"/>
              <a:t> </a:t>
            </a:r>
            <a:r>
              <a:rPr lang="el-GR" dirty="0" err="1"/>
              <a:t>Εὐρώπην</a:t>
            </a:r>
            <a:r>
              <a:rPr lang="el-GR" dirty="0"/>
              <a:t> </a:t>
            </a:r>
            <a:r>
              <a:rPr lang="el-GR" dirty="0" err="1"/>
              <a:t>καὶ</a:t>
            </a:r>
            <a:r>
              <a:rPr lang="el-GR" dirty="0"/>
              <a:t> </a:t>
            </a:r>
            <a:r>
              <a:rPr lang="el-GR" dirty="0" err="1"/>
              <a:t>τὸ</a:t>
            </a:r>
            <a:r>
              <a:rPr lang="el-GR" dirty="0"/>
              <a:t> </a:t>
            </a:r>
            <a:r>
              <a:rPr lang="el-GR" dirty="0" err="1"/>
              <a:t>Ἑλληνικὸν</a:t>
            </a:r>
            <a:r>
              <a:rPr lang="el-GR" dirty="0"/>
              <a:t> </a:t>
            </a:r>
            <a:r>
              <a:rPr lang="el-GR" dirty="0" err="1"/>
              <a:t>ἥγηνται</a:t>
            </a:r>
            <a:r>
              <a:rPr lang="el-GR" dirty="0"/>
              <a:t> </a:t>
            </a:r>
            <a:r>
              <a:rPr lang="el-GR" dirty="0" err="1"/>
              <a:t>κεχωρίσθαι</a:t>
            </a:r>
            <a:r>
              <a:rPr lang="el-GR" dirty="0" smtClean="0"/>
              <a:t>.</a:t>
            </a:r>
          </a:p>
          <a:p>
            <a:pPr marL="137160" indent="0">
              <a:buNone/>
            </a:pPr>
            <a:endParaRPr lang="el-GR" dirty="0"/>
          </a:p>
          <a:p>
            <a:pPr marL="137160" indent="0" algn="just">
              <a:buNone/>
            </a:pPr>
            <a:r>
              <a:rPr lang="el-GR" dirty="0"/>
              <a:t>Αυτοί οι Ασιάτες, λεν οι Πέρσες, όταν τους άρπαξαν γυναίκες, δεν το πήραν στα σοβαρά, ενώ οι Έλληνες για μια γυναίκα σπαρτιάτισσα ξεσήκωσαν ολόκληρη εκστρατεία, ήρθαν στην Ασία και αφάνισαν τη δύναμη του Πριάμου. </a:t>
            </a:r>
            <a:r>
              <a:rPr lang="el-GR" dirty="0" smtClean="0"/>
              <a:t>Πως </a:t>
            </a:r>
            <a:r>
              <a:rPr lang="el-GR" dirty="0"/>
              <a:t>από τότε πια θεωρούν ότι οι Έλληνες τους είναι εχθροί. Γιατί την Ασία και τα βάρβαρα έθνη που την κατοικούν, οι Πέρσες τα θεωρούν δικά τους, ενώ την Ευρώπη και τους Έλληνες τα έβλεπαν πάντα σαν κάτι ξεχωριστό</a:t>
            </a:r>
            <a:r>
              <a:rPr lang="el-GR" dirty="0" smtClean="0"/>
              <a:t>.</a:t>
            </a:r>
          </a:p>
          <a:p>
            <a:pPr marL="137160" indent="0" algn="r">
              <a:buNone/>
            </a:pPr>
            <a:endParaRPr lang="el-GR" dirty="0" smtClean="0"/>
          </a:p>
          <a:p>
            <a:pPr marL="137160" indent="0" algn="r">
              <a:buNone/>
            </a:pPr>
            <a:r>
              <a:rPr lang="el-GR" sz="2400" dirty="0" smtClean="0"/>
              <a:t>(μετάφραση Δ.Ν. Μαρωνίτη)</a:t>
            </a:r>
            <a:endParaRPr lang="el-GR" sz="2400" dirty="0"/>
          </a:p>
        </p:txBody>
      </p:sp>
    </p:spTree>
    <p:extLst>
      <p:ext uri="{BB962C8B-B14F-4D97-AF65-F5344CB8AC3E}">
        <p14:creationId xmlns:p14="http://schemas.microsoft.com/office/powerpoint/2010/main" val="30958552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192728"/>
          </a:xfrm>
        </p:spPr>
        <p:txBody>
          <a:bodyPr>
            <a:normAutofit fontScale="55000" lnSpcReduction="20000"/>
          </a:bodyPr>
          <a:lstStyle/>
          <a:p>
            <a:pPr marL="137160" indent="0">
              <a:buNone/>
            </a:pPr>
            <a:r>
              <a:rPr lang="el-GR" dirty="0" smtClean="0"/>
              <a:t>ΧΑΡΩΝ</a:t>
            </a:r>
            <a:r>
              <a:rPr lang="el-GR" dirty="0"/>
              <a:t/>
            </a:r>
            <a:br>
              <a:rPr lang="el-GR" dirty="0"/>
            </a:br>
            <a:r>
              <a:rPr lang="el-GR" dirty="0" err="1"/>
              <a:t>οὐδὲν</a:t>
            </a:r>
            <a:r>
              <a:rPr lang="el-GR" dirty="0"/>
              <a:t> </a:t>
            </a:r>
            <a:r>
              <a:rPr lang="el-GR" dirty="0" err="1"/>
              <a:t>ταῦτα</a:t>
            </a:r>
            <a:r>
              <a:rPr lang="el-GR" dirty="0"/>
              <a:t> </a:t>
            </a:r>
            <a:r>
              <a:rPr lang="el-GR" dirty="0" err="1"/>
              <a:t>πρὸς</a:t>
            </a:r>
            <a:r>
              <a:rPr lang="el-GR" dirty="0"/>
              <a:t> </a:t>
            </a:r>
            <a:r>
              <a:rPr lang="el-GR" dirty="0" err="1"/>
              <a:t>τὰ</a:t>
            </a:r>
            <a:r>
              <a:rPr lang="el-GR" dirty="0"/>
              <a:t> </a:t>
            </a:r>
            <a:r>
              <a:rPr lang="el-GR" dirty="0" err="1"/>
              <a:t>πορθμεῖα</a:t>
            </a:r>
            <a:r>
              <a:rPr lang="el-GR" dirty="0"/>
              <a:t>· </a:t>
            </a:r>
            <a:r>
              <a:rPr lang="el-GR" dirty="0" err="1"/>
              <a:t>τὸν</a:t>
            </a:r>
            <a:r>
              <a:rPr lang="el-GR" dirty="0"/>
              <a:t> </a:t>
            </a:r>
            <a:r>
              <a:rPr lang="el-GR" dirty="0" err="1"/>
              <a:t>ὀβολὸν</a:t>
            </a:r>
            <a:r>
              <a:rPr lang="el-GR" dirty="0"/>
              <a:t> </a:t>
            </a:r>
            <a:r>
              <a:rPr lang="el-GR" dirty="0" err="1"/>
              <a:t>ἀποδοῦναί</a:t>
            </a:r>
            <a:r>
              <a:rPr lang="el-GR" dirty="0"/>
              <a:t> σε </a:t>
            </a:r>
            <a:r>
              <a:rPr lang="el-GR" dirty="0" err="1"/>
              <a:t>δεῖ</a:t>
            </a:r>
            <a:r>
              <a:rPr lang="el-GR" dirty="0"/>
              <a:t>· </a:t>
            </a:r>
            <a:r>
              <a:rPr lang="el-GR" dirty="0" err="1"/>
              <a:t>οὐ</a:t>
            </a:r>
            <a:r>
              <a:rPr lang="el-GR" dirty="0"/>
              <a:t> </a:t>
            </a:r>
            <a:r>
              <a:rPr lang="el-GR" dirty="0" err="1"/>
              <a:t>γὰρ</a:t>
            </a:r>
            <a:r>
              <a:rPr lang="el-GR" dirty="0"/>
              <a:t> θέμις </a:t>
            </a:r>
            <a:r>
              <a:rPr lang="el-GR" dirty="0" err="1"/>
              <a:t>ἄλλως</a:t>
            </a:r>
            <a:r>
              <a:rPr lang="el-GR" dirty="0"/>
              <a:t> γενέσθαι.</a:t>
            </a:r>
          </a:p>
          <a:p>
            <a:pPr marL="137160" indent="0">
              <a:buNone/>
            </a:pPr>
            <a:endParaRPr lang="el-GR" dirty="0"/>
          </a:p>
          <a:p>
            <a:pPr marL="137160" indent="0">
              <a:buNone/>
            </a:pPr>
            <a:r>
              <a:rPr lang="el-GR" dirty="0"/>
              <a:t> ΜΕΝΙΠΠΟΣ</a:t>
            </a:r>
            <a:br>
              <a:rPr lang="el-GR" dirty="0"/>
            </a:br>
            <a:r>
              <a:rPr lang="el-GR" dirty="0" err="1"/>
              <a:t>οὐκοῦν</a:t>
            </a:r>
            <a:r>
              <a:rPr lang="el-GR" dirty="0"/>
              <a:t> </a:t>
            </a:r>
            <a:r>
              <a:rPr lang="el-GR" dirty="0" err="1"/>
              <a:t>ἄπαγέ</a:t>
            </a:r>
            <a:r>
              <a:rPr lang="el-GR" dirty="0"/>
              <a:t> με </a:t>
            </a:r>
            <a:r>
              <a:rPr lang="el-GR" dirty="0" err="1"/>
              <a:t>αὖθις</a:t>
            </a:r>
            <a:r>
              <a:rPr lang="el-GR" dirty="0"/>
              <a:t> </a:t>
            </a:r>
            <a:r>
              <a:rPr lang="el-GR" dirty="0" err="1"/>
              <a:t>εἰς</a:t>
            </a:r>
            <a:r>
              <a:rPr lang="el-GR" dirty="0"/>
              <a:t> </a:t>
            </a:r>
            <a:r>
              <a:rPr lang="el-GR" dirty="0" err="1"/>
              <a:t>τὸν</a:t>
            </a:r>
            <a:r>
              <a:rPr lang="el-GR" dirty="0"/>
              <a:t> </a:t>
            </a:r>
            <a:r>
              <a:rPr lang="el-GR" dirty="0" err="1"/>
              <a:t>βίον</a:t>
            </a:r>
            <a:r>
              <a:rPr lang="el-GR" dirty="0"/>
              <a:t>.</a:t>
            </a:r>
            <a:br>
              <a:rPr lang="el-GR" dirty="0"/>
            </a:br>
            <a:r>
              <a:rPr lang="el-GR" dirty="0"/>
              <a:t/>
            </a:r>
            <a:br>
              <a:rPr lang="el-GR" dirty="0"/>
            </a:br>
            <a:r>
              <a:rPr lang="el-GR" dirty="0"/>
              <a:t>ΧΑΡΩΝ</a:t>
            </a:r>
            <a:br>
              <a:rPr lang="el-GR" dirty="0"/>
            </a:br>
            <a:r>
              <a:rPr lang="el-GR" dirty="0" err="1"/>
              <a:t>χάριέν</a:t>
            </a:r>
            <a:r>
              <a:rPr lang="el-GR" dirty="0"/>
              <a:t> </a:t>
            </a:r>
            <a:r>
              <a:rPr lang="el-GR" dirty="0" err="1"/>
              <a:t>γε</a:t>
            </a:r>
            <a:r>
              <a:rPr lang="el-GR" dirty="0"/>
              <a:t> λέγεις, </a:t>
            </a:r>
            <a:r>
              <a:rPr lang="el-GR" dirty="0" err="1"/>
              <a:t>ἵνα</a:t>
            </a:r>
            <a:r>
              <a:rPr lang="el-GR" dirty="0"/>
              <a:t> </a:t>
            </a:r>
            <a:r>
              <a:rPr lang="el-GR" dirty="0" err="1"/>
              <a:t>καὶ</a:t>
            </a:r>
            <a:r>
              <a:rPr lang="el-GR" dirty="0"/>
              <a:t> </a:t>
            </a:r>
            <a:r>
              <a:rPr lang="el-GR" dirty="0" err="1"/>
              <a:t>πληγὰς</a:t>
            </a:r>
            <a:r>
              <a:rPr lang="el-GR" dirty="0"/>
              <a:t> </a:t>
            </a:r>
            <a:r>
              <a:rPr lang="el-GR" dirty="0" err="1"/>
              <a:t>ἐπὶ</a:t>
            </a:r>
            <a:r>
              <a:rPr lang="el-GR" dirty="0"/>
              <a:t> </a:t>
            </a:r>
            <a:r>
              <a:rPr lang="el-GR" dirty="0" err="1"/>
              <a:t>τούτῳ</a:t>
            </a:r>
            <a:r>
              <a:rPr lang="el-GR" dirty="0"/>
              <a:t> </a:t>
            </a:r>
            <a:r>
              <a:rPr lang="el-GR" dirty="0" err="1"/>
              <a:t>παρὰ</a:t>
            </a:r>
            <a:r>
              <a:rPr lang="el-GR" dirty="0"/>
              <a:t> </a:t>
            </a:r>
            <a:r>
              <a:rPr lang="el-GR" dirty="0" err="1"/>
              <a:t>τοῦ</a:t>
            </a:r>
            <a:r>
              <a:rPr lang="el-GR" dirty="0"/>
              <a:t> </a:t>
            </a:r>
            <a:r>
              <a:rPr lang="el-GR" dirty="0" err="1"/>
              <a:t>Αἰακοῦ</a:t>
            </a:r>
            <a:r>
              <a:rPr lang="el-GR" dirty="0"/>
              <a:t> προσλάβω.</a:t>
            </a:r>
            <a:br>
              <a:rPr lang="el-GR" dirty="0"/>
            </a:br>
            <a:r>
              <a:rPr lang="el-GR" dirty="0"/>
              <a:t/>
            </a:r>
            <a:br>
              <a:rPr lang="el-GR" dirty="0"/>
            </a:br>
            <a:r>
              <a:rPr lang="el-GR" dirty="0"/>
              <a:t>ΜΕΝΙΠΠΟΣ</a:t>
            </a:r>
            <a:br>
              <a:rPr lang="el-GR" dirty="0"/>
            </a:br>
            <a:r>
              <a:rPr lang="el-GR" dirty="0" err="1"/>
              <a:t>μὴ</a:t>
            </a:r>
            <a:r>
              <a:rPr lang="el-GR" dirty="0"/>
              <a:t> </a:t>
            </a:r>
            <a:r>
              <a:rPr lang="el-GR" dirty="0" err="1"/>
              <a:t>ἐνόχλει</a:t>
            </a:r>
            <a:r>
              <a:rPr lang="el-GR" dirty="0"/>
              <a:t> </a:t>
            </a:r>
            <a:r>
              <a:rPr lang="el-GR" dirty="0" err="1"/>
              <a:t>οὖν</a:t>
            </a:r>
            <a:r>
              <a:rPr lang="el-GR" dirty="0"/>
              <a:t>.</a:t>
            </a:r>
          </a:p>
          <a:p>
            <a:pPr marL="137160" indent="0">
              <a:buNone/>
            </a:pPr>
            <a:endParaRPr lang="el-GR" dirty="0" smtClean="0"/>
          </a:p>
          <a:p>
            <a:pPr marL="137160" indent="0">
              <a:buNone/>
            </a:pPr>
            <a:endParaRPr lang="el-GR" dirty="0" smtClean="0"/>
          </a:p>
          <a:p>
            <a:pPr marL="137160" indent="0">
              <a:buNone/>
            </a:pPr>
            <a:r>
              <a:rPr lang="el-GR" dirty="0" smtClean="0"/>
              <a:t>ΧΑΡΩΝ</a:t>
            </a:r>
            <a:endParaRPr lang="el-GR" dirty="0"/>
          </a:p>
          <a:p>
            <a:pPr marL="137160" indent="0">
              <a:buNone/>
            </a:pPr>
            <a:r>
              <a:rPr lang="el-GR" dirty="0"/>
              <a:t>Αυτά δεν είναι πληρωμή. Πρέπει να δώσεις τον οβολό, είναι νόμος.</a:t>
            </a:r>
          </a:p>
          <a:p>
            <a:pPr marL="137160" indent="0">
              <a:buNone/>
            </a:pPr>
            <a:r>
              <a:rPr lang="el-GR" dirty="0"/>
              <a:t>Δεν γίνεται αλλιώς.</a:t>
            </a:r>
          </a:p>
          <a:p>
            <a:pPr marL="137160" indent="0">
              <a:buNone/>
            </a:pPr>
            <a:endParaRPr lang="el-GR" dirty="0" smtClean="0"/>
          </a:p>
          <a:p>
            <a:pPr marL="137160" indent="0">
              <a:buNone/>
            </a:pPr>
            <a:r>
              <a:rPr lang="el-GR" dirty="0" smtClean="0"/>
              <a:t>ΜΕΝΙΠΠΟΣ</a:t>
            </a:r>
            <a:endParaRPr lang="el-GR" dirty="0"/>
          </a:p>
          <a:p>
            <a:pPr marL="137160" indent="0">
              <a:buNone/>
            </a:pPr>
            <a:r>
              <a:rPr lang="el-GR" dirty="0" smtClean="0"/>
              <a:t>Τότε </a:t>
            </a:r>
            <a:r>
              <a:rPr lang="el-GR" dirty="0"/>
              <a:t>ξαναγύρισέ με στη ζωή.</a:t>
            </a:r>
          </a:p>
          <a:p>
            <a:pPr marL="137160" indent="0">
              <a:buNone/>
            </a:pPr>
            <a:endParaRPr lang="el-GR" dirty="0" smtClean="0"/>
          </a:p>
          <a:p>
            <a:pPr marL="137160" indent="0">
              <a:buNone/>
            </a:pPr>
            <a:r>
              <a:rPr lang="el-GR" dirty="0" smtClean="0"/>
              <a:t>ΧΑΡΩΝ</a:t>
            </a:r>
            <a:endParaRPr lang="el-GR" dirty="0"/>
          </a:p>
          <a:p>
            <a:pPr marL="137160" indent="0">
              <a:buNone/>
            </a:pPr>
            <a:r>
              <a:rPr lang="el-GR" dirty="0"/>
              <a:t>Αστείος που είσαι! Για να με ταράξει στο ξύλο </a:t>
            </a:r>
            <a:r>
              <a:rPr lang="el-GR" dirty="0" smtClean="0"/>
              <a:t>ο Αιακός</a:t>
            </a:r>
            <a:r>
              <a:rPr lang="el-GR" dirty="0"/>
              <a:t>;</a:t>
            </a:r>
          </a:p>
          <a:p>
            <a:pPr marL="137160" indent="0">
              <a:buNone/>
            </a:pPr>
            <a:endParaRPr lang="el-GR" dirty="0" smtClean="0"/>
          </a:p>
          <a:p>
            <a:pPr marL="137160" indent="0">
              <a:buNone/>
            </a:pPr>
            <a:r>
              <a:rPr lang="el-GR" dirty="0" smtClean="0"/>
              <a:t>ΜΕΝΙΠΠΟΣ</a:t>
            </a:r>
            <a:endParaRPr lang="el-GR" dirty="0"/>
          </a:p>
          <a:p>
            <a:pPr marL="137160" indent="0">
              <a:buNone/>
            </a:pPr>
            <a:r>
              <a:rPr lang="el-GR" dirty="0"/>
              <a:t>Άσε με ήσυχο λοιπόν</a:t>
            </a:r>
            <a:r>
              <a:rPr lang="el-GR" dirty="0" smtClean="0"/>
              <a:t>!</a:t>
            </a:r>
          </a:p>
          <a:p>
            <a:pPr marL="137160" indent="0">
              <a:buNone/>
            </a:pPr>
            <a:endParaRPr lang="el-GR" dirty="0"/>
          </a:p>
        </p:txBody>
      </p:sp>
    </p:spTree>
    <p:extLst>
      <p:ext uri="{BB962C8B-B14F-4D97-AF65-F5344CB8AC3E}">
        <p14:creationId xmlns:p14="http://schemas.microsoft.com/office/powerpoint/2010/main" val="28705704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88640"/>
            <a:ext cx="8229600" cy="6120720"/>
          </a:xfrm>
        </p:spPr>
        <p:txBody>
          <a:bodyPr>
            <a:normAutofit fontScale="70000" lnSpcReduction="20000"/>
          </a:bodyPr>
          <a:lstStyle/>
          <a:p>
            <a:pPr marL="137160" indent="0">
              <a:buNone/>
            </a:pPr>
            <a:r>
              <a:rPr lang="el-GR" dirty="0"/>
              <a:t>ΧΑΡΩΝ</a:t>
            </a:r>
            <a:br>
              <a:rPr lang="el-GR" dirty="0"/>
            </a:br>
            <a:r>
              <a:rPr lang="el-GR" dirty="0" err="1"/>
              <a:t>δεῖξον</a:t>
            </a:r>
            <a:r>
              <a:rPr lang="el-GR" dirty="0"/>
              <a:t> τί </a:t>
            </a:r>
            <a:r>
              <a:rPr lang="el-GR" dirty="0" err="1"/>
              <a:t>ἐν</a:t>
            </a:r>
            <a:r>
              <a:rPr lang="el-GR" dirty="0"/>
              <a:t> </a:t>
            </a:r>
            <a:r>
              <a:rPr lang="el-GR" dirty="0" err="1"/>
              <a:t>τῇ</a:t>
            </a:r>
            <a:r>
              <a:rPr lang="el-GR" dirty="0"/>
              <a:t> </a:t>
            </a:r>
            <a:r>
              <a:rPr lang="el-GR" dirty="0" err="1"/>
              <a:t>πήρᾳ</a:t>
            </a:r>
            <a:r>
              <a:rPr lang="el-GR" dirty="0"/>
              <a:t> </a:t>
            </a:r>
            <a:r>
              <a:rPr lang="el-GR" dirty="0" err="1"/>
              <a:t>ἔχεις</a:t>
            </a:r>
            <a:r>
              <a:rPr lang="el-GR" dirty="0"/>
              <a:t>.</a:t>
            </a:r>
            <a:br>
              <a:rPr lang="el-GR" dirty="0"/>
            </a:br>
            <a:r>
              <a:rPr lang="el-GR" dirty="0"/>
              <a:t/>
            </a:r>
            <a:br>
              <a:rPr lang="el-GR" dirty="0"/>
            </a:br>
            <a:r>
              <a:rPr lang="el-GR" dirty="0"/>
              <a:t>ΜΕΝΙΠΠΟΣ</a:t>
            </a:r>
            <a:br>
              <a:rPr lang="el-GR" dirty="0"/>
            </a:br>
            <a:r>
              <a:rPr lang="el-GR" dirty="0" err="1"/>
              <a:t>θέρμους</a:t>
            </a:r>
            <a:r>
              <a:rPr lang="el-GR" dirty="0"/>
              <a:t>, </a:t>
            </a:r>
            <a:r>
              <a:rPr lang="el-GR" dirty="0" err="1"/>
              <a:t>εἰ</a:t>
            </a:r>
            <a:r>
              <a:rPr lang="el-GR" dirty="0"/>
              <a:t> θέλεις, </a:t>
            </a:r>
            <a:r>
              <a:rPr lang="el-GR" dirty="0" err="1"/>
              <a:t>καὶ</a:t>
            </a:r>
            <a:r>
              <a:rPr lang="el-GR" dirty="0"/>
              <a:t> </a:t>
            </a:r>
            <a:r>
              <a:rPr lang="el-GR" dirty="0" err="1"/>
              <a:t>τῆς</a:t>
            </a:r>
            <a:r>
              <a:rPr lang="el-GR" dirty="0"/>
              <a:t> </a:t>
            </a:r>
            <a:r>
              <a:rPr lang="el-GR" dirty="0" err="1"/>
              <a:t>Ἑκάτης</a:t>
            </a:r>
            <a:r>
              <a:rPr lang="el-GR" dirty="0"/>
              <a:t> </a:t>
            </a:r>
            <a:r>
              <a:rPr lang="el-GR" dirty="0" err="1"/>
              <a:t>τὸ</a:t>
            </a:r>
            <a:r>
              <a:rPr lang="el-GR" dirty="0"/>
              <a:t> </a:t>
            </a:r>
            <a:r>
              <a:rPr lang="el-GR" dirty="0" err="1"/>
              <a:t>δεῖπνον</a:t>
            </a:r>
            <a:r>
              <a:rPr lang="el-GR" dirty="0"/>
              <a:t>.</a:t>
            </a:r>
            <a:br>
              <a:rPr lang="el-GR" dirty="0"/>
            </a:br>
            <a:r>
              <a:rPr lang="el-GR" dirty="0"/>
              <a:t/>
            </a:r>
            <a:br>
              <a:rPr lang="el-GR" dirty="0"/>
            </a:br>
            <a:r>
              <a:rPr lang="el-GR" dirty="0"/>
              <a:t>ΧΑΡΩΝ</a:t>
            </a:r>
            <a:br>
              <a:rPr lang="el-GR" dirty="0"/>
            </a:br>
            <a:r>
              <a:rPr lang="el-GR" dirty="0"/>
              <a:t>πόθεν </a:t>
            </a:r>
            <a:r>
              <a:rPr lang="el-GR" dirty="0" err="1"/>
              <a:t>τοῦτον</a:t>
            </a:r>
            <a:r>
              <a:rPr lang="el-GR" dirty="0"/>
              <a:t> </a:t>
            </a:r>
            <a:r>
              <a:rPr lang="el-GR" dirty="0" err="1"/>
              <a:t>ἡμῖν</a:t>
            </a:r>
            <a:r>
              <a:rPr lang="el-GR" dirty="0"/>
              <a:t>, ὦ </a:t>
            </a:r>
            <a:r>
              <a:rPr lang="el-GR" dirty="0" err="1"/>
              <a:t>Ἑρμῆ</a:t>
            </a:r>
            <a:r>
              <a:rPr lang="el-GR" dirty="0"/>
              <a:t>, </a:t>
            </a:r>
            <a:r>
              <a:rPr lang="el-GR" dirty="0" err="1"/>
              <a:t>τὸν</a:t>
            </a:r>
            <a:r>
              <a:rPr lang="el-GR" dirty="0"/>
              <a:t> </a:t>
            </a:r>
            <a:r>
              <a:rPr lang="el-GR" dirty="0" err="1"/>
              <a:t>κύνα</a:t>
            </a:r>
            <a:r>
              <a:rPr lang="el-GR" dirty="0"/>
              <a:t> </a:t>
            </a:r>
            <a:r>
              <a:rPr lang="el-GR" dirty="0" err="1"/>
              <a:t>ἤγαγες</a:t>
            </a:r>
            <a:r>
              <a:rPr lang="el-GR" dirty="0"/>
              <a:t>; </a:t>
            </a:r>
            <a:r>
              <a:rPr lang="el-GR" dirty="0" err="1"/>
              <a:t>οἷα</a:t>
            </a:r>
            <a:r>
              <a:rPr lang="el-GR" dirty="0"/>
              <a:t> </a:t>
            </a:r>
            <a:r>
              <a:rPr lang="el-GR" dirty="0" err="1"/>
              <a:t>δὲ</a:t>
            </a:r>
            <a:r>
              <a:rPr lang="el-GR" dirty="0"/>
              <a:t> </a:t>
            </a:r>
            <a:r>
              <a:rPr lang="el-GR" dirty="0" err="1"/>
              <a:t>καὶ</a:t>
            </a:r>
            <a:r>
              <a:rPr lang="el-GR" dirty="0"/>
              <a:t> </a:t>
            </a:r>
            <a:r>
              <a:rPr lang="el-GR" dirty="0" err="1"/>
              <a:t>ἐλάλει</a:t>
            </a:r>
            <a:r>
              <a:rPr lang="el-GR" dirty="0"/>
              <a:t> </a:t>
            </a:r>
            <a:r>
              <a:rPr lang="el-GR" dirty="0" err="1"/>
              <a:t>παρὰ</a:t>
            </a:r>
            <a:r>
              <a:rPr lang="el-GR" dirty="0"/>
              <a:t> </a:t>
            </a:r>
            <a:r>
              <a:rPr lang="el-GR" dirty="0" err="1"/>
              <a:t>τὸν</a:t>
            </a:r>
            <a:r>
              <a:rPr lang="el-GR" dirty="0"/>
              <a:t> </a:t>
            </a:r>
            <a:r>
              <a:rPr lang="el-GR" dirty="0" err="1"/>
              <a:t>πλοῦν</a:t>
            </a:r>
            <a:r>
              <a:rPr lang="el-GR" dirty="0"/>
              <a:t> </a:t>
            </a:r>
            <a:r>
              <a:rPr lang="el-GR" dirty="0" err="1"/>
              <a:t>τῶν</a:t>
            </a:r>
            <a:r>
              <a:rPr lang="el-GR" dirty="0"/>
              <a:t> </a:t>
            </a:r>
            <a:r>
              <a:rPr lang="el-GR" dirty="0" err="1"/>
              <a:t>ἐπιβατῶν</a:t>
            </a:r>
            <a:r>
              <a:rPr lang="el-GR" dirty="0"/>
              <a:t> </a:t>
            </a:r>
            <a:r>
              <a:rPr lang="el-GR" dirty="0" err="1"/>
              <a:t>ἁπάντων</a:t>
            </a:r>
            <a:r>
              <a:rPr lang="el-GR" dirty="0"/>
              <a:t> </a:t>
            </a:r>
            <a:r>
              <a:rPr lang="el-GR" dirty="0" err="1"/>
              <a:t>καταγελῶν</a:t>
            </a:r>
            <a:r>
              <a:rPr lang="el-GR" dirty="0"/>
              <a:t> </a:t>
            </a:r>
            <a:r>
              <a:rPr lang="el-GR" dirty="0" err="1"/>
              <a:t>καὶ</a:t>
            </a:r>
            <a:r>
              <a:rPr lang="el-GR" dirty="0"/>
              <a:t> </a:t>
            </a:r>
            <a:r>
              <a:rPr lang="el-GR" dirty="0" err="1"/>
              <a:t>ἐπισκώπτων</a:t>
            </a:r>
            <a:r>
              <a:rPr lang="el-GR" dirty="0"/>
              <a:t> </a:t>
            </a:r>
            <a:r>
              <a:rPr lang="el-GR" dirty="0" err="1"/>
              <a:t>καὶ</a:t>
            </a:r>
            <a:r>
              <a:rPr lang="el-GR" dirty="0"/>
              <a:t> μόνος </a:t>
            </a:r>
            <a:r>
              <a:rPr lang="el-GR" dirty="0" err="1"/>
              <a:t>ᾄδων</a:t>
            </a:r>
            <a:r>
              <a:rPr lang="el-GR" dirty="0"/>
              <a:t> </a:t>
            </a:r>
            <a:r>
              <a:rPr lang="el-GR" dirty="0" err="1"/>
              <a:t>οἰμωζόντων</a:t>
            </a:r>
            <a:r>
              <a:rPr lang="el-GR" dirty="0"/>
              <a:t> </a:t>
            </a:r>
            <a:r>
              <a:rPr lang="el-GR" dirty="0" err="1"/>
              <a:t>ἐκείνων</a:t>
            </a:r>
            <a:r>
              <a:rPr lang="el-GR" dirty="0"/>
              <a:t>.</a:t>
            </a:r>
            <a:br>
              <a:rPr lang="el-GR" dirty="0"/>
            </a:br>
            <a:endParaRPr lang="el-GR" dirty="0" smtClean="0"/>
          </a:p>
          <a:p>
            <a:pPr marL="137160" indent="0">
              <a:buNone/>
            </a:pPr>
            <a:endParaRPr lang="el-GR" dirty="0" smtClean="0"/>
          </a:p>
          <a:p>
            <a:pPr marL="137160" indent="0">
              <a:buNone/>
            </a:pPr>
            <a:r>
              <a:rPr lang="el-GR" dirty="0" smtClean="0"/>
              <a:t>ΧΑΡΩΝ</a:t>
            </a:r>
            <a:endParaRPr lang="el-GR" dirty="0"/>
          </a:p>
          <a:p>
            <a:pPr marL="137160" indent="0">
              <a:buNone/>
            </a:pPr>
            <a:r>
              <a:rPr lang="el-GR" dirty="0"/>
              <a:t>Δείξε μου τι έχεις στο σακούλι.</a:t>
            </a:r>
          </a:p>
          <a:p>
            <a:pPr marL="137160" indent="0">
              <a:buNone/>
            </a:pPr>
            <a:endParaRPr lang="el-GR" dirty="0" smtClean="0"/>
          </a:p>
          <a:p>
            <a:pPr marL="137160" indent="0">
              <a:buNone/>
            </a:pPr>
            <a:r>
              <a:rPr lang="el-GR" dirty="0" smtClean="0"/>
              <a:t>ΜΕΝΙΠΠΟΣ</a:t>
            </a:r>
            <a:endParaRPr lang="el-GR" dirty="0"/>
          </a:p>
          <a:p>
            <a:pPr marL="137160" indent="0">
              <a:buNone/>
            </a:pPr>
            <a:r>
              <a:rPr lang="el-GR" dirty="0"/>
              <a:t>Λούπινα, αν θέλεις, και δείπνο της Εκάτης.</a:t>
            </a:r>
          </a:p>
          <a:p>
            <a:pPr marL="137160" indent="0">
              <a:buNone/>
            </a:pPr>
            <a:endParaRPr lang="el-GR" dirty="0" smtClean="0"/>
          </a:p>
          <a:p>
            <a:pPr marL="137160" indent="0">
              <a:buNone/>
            </a:pPr>
            <a:r>
              <a:rPr lang="el-GR" dirty="0" smtClean="0"/>
              <a:t>ΧΑΡΩΝ</a:t>
            </a:r>
            <a:endParaRPr lang="el-GR" dirty="0"/>
          </a:p>
          <a:p>
            <a:pPr marL="137160" indent="0">
              <a:buNone/>
            </a:pPr>
            <a:r>
              <a:rPr lang="el-GR" dirty="0" err="1"/>
              <a:t>Βρε</a:t>
            </a:r>
            <a:r>
              <a:rPr lang="el-GR" dirty="0"/>
              <a:t> Ερμή, από πού μας τον έφερες αυτόν τον σκύλο; Τι λόγια έλεγε στο ταξίδι! Κορόιδευε και περιγελούσε όλους τους επιβάτες, κι ήταν ο μόνος που τραγουδούσε όταν εκείνοι έκλαιγαν!</a:t>
            </a:r>
          </a:p>
          <a:p>
            <a:pPr marL="137160" indent="0">
              <a:buNone/>
            </a:pPr>
            <a:endParaRPr lang="el-GR" dirty="0" smtClean="0"/>
          </a:p>
          <a:p>
            <a:pPr marL="137160" indent="0">
              <a:buNone/>
            </a:pPr>
            <a:endParaRPr lang="el-GR" dirty="0"/>
          </a:p>
        </p:txBody>
      </p:sp>
    </p:spTree>
    <p:extLst>
      <p:ext uri="{BB962C8B-B14F-4D97-AF65-F5344CB8AC3E}">
        <p14:creationId xmlns:p14="http://schemas.microsoft.com/office/powerpoint/2010/main" val="355291912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332656"/>
            <a:ext cx="8229600" cy="5976704"/>
          </a:xfrm>
        </p:spPr>
        <p:txBody>
          <a:bodyPr>
            <a:normAutofit fontScale="62500" lnSpcReduction="20000"/>
          </a:bodyPr>
          <a:lstStyle/>
          <a:p>
            <a:pPr marL="137160" indent="0">
              <a:buNone/>
            </a:pPr>
            <a:r>
              <a:rPr lang="el-GR" dirty="0"/>
              <a:t>ΕΡΜΗΣ</a:t>
            </a:r>
            <a:br>
              <a:rPr lang="el-GR" dirty="0"/>
            </a:br>
            <a:r>
              <a:rPr lang="el-GR" dirty="0" err="1"/>
              <a:t>ἀγνοεῖς</a:t>
            </a:r>
            <a:r>
              <a:rPr lang="el-GR" dirty="0"/>
              <a:t>, ὦ Χάρων, </a:t>
            </a:r>
            <a:r>
              <a:rPr lang="el-GR" dirty="0" err="1"/>
              <a:t>ὅντινα</a:t>
            </a:r>
            <a:r>
              <a:rPr lang="el-GR" dirty="0"/>
              <a:t> </a:t>
            </a:r>
            <a:r>
              <a:rPr lang="el-GR" dirty="0" err="1"/>
              <a:t>ἄνδρα</a:t>
            </a:r>
            <a:r>
              <a:rPr lang="el-GR" dirty="0"/>
              <a:t> </a:t>
            </a:r>
            <a:r>
              <a:rPr lang="el-GR" dirty="0" err="1"/>
              <a:t>διεπόρθμευσας</a:t>
            </a:r>
            <a:r>
              <a:rPr lang="el-GR" dirty="0"/>
              <a:t>; </a:t>
            </a:r>
            <a:r>
              <a:rPr lang="el-GR" dirty="0" err="1"/>
              <a:t>ἐλεύθερον</a:t>
            </a:r>
            <a:r>
              <a:rPr lang="el-GR" dirty="0"/>
              <a:t> </a:t>
            </a:r>
            <a:r>
              <a:rPr lang="el-GR" dirty="0" err="1"/>
              <a:t>ἀκριβῶς</a:t>
            </a:r>
            <a:r>
              <a:rPr lang="el-GR" dirty="0"/>
              <a:t>. </a:t>
            </a:r>
            <a:r>
              <a:rPr lang="el-GR" dirty="0" err="1"/>
              <a:t>οὐδενὸς</a:t>
            </a:r>
            <a:r>
              <a:rPr lang="el-GR" dirty="0"/>
              <a:t> </a:t>
            </a:r>
            <a:r>
              <a:rPr lang="el-GR" dirty="0" err="1"/>
              <a:t>αὐτῷ</a:t>
            </a:r>
            <a:r>
              <a:rPr lang="el-GR" dirty="0"/>
              <a:t> μέλει. </a:t>
            </a:r>
            <a:r>
              <a:rPr lang="el-GR" dirty="0" err="1"/>
              <a:t>οὗτός</a:t>
            </a:r>
            <a:r>
              <a:rPr lang="el-GR" dirty="0"/>
              <a:t> </a:t>
            </a:r>
            <a:r>
              <a:rPr lang="el-GR" dirty="0" err="1"/>
              <a:t>ἐστιν</a:t>
            </a:r>
            <a:r>
              <a:rPr lang="el-GR" dirty="0"/>
              <a:t> ὁ Μένιππος.</a:t>
            </a:r>
            <a:br>
              <a:rPr lang="el-GR" dirty="0"/>
            </a:br>
            <a:r>
              <a:rPr lang="el-GR" dirty="0"/>
              <a:t/>
            </a:r>
            <a:br>
              <a:rPr lang="el-GR" dirty="0"/>
            </a:br>
            <a:r>
              <a:rPr lang="el-GR" dirty="0"/>
              <a:t>ΧΑΡΩΝ</a:t>
            </a:r>
            <a:br>
              <a:rPr lang="el-GR" dirty="0"/>
            </a:br>
            <a:r>
              <a:rPr lang="el-GR" dirty="0" err="1"/>
              <a:t>καὶ</a:t>
            </a:r>
            <a:r>
              <a:rPr lang="el-GR" dirty="0"/>
              <a:t> </a:t>
            </a:r>
            <a:r>
              <a:rPr lang="el-GR" dirty="0" err="1"/>
              <a:t>μὴν</a:t>
            </a:r>
            <a:r>
              <a:rPr lang="el-GR" dirty="0"/>
              <a:t> </a:t>
            </a:r>
            <a:r>
              <a:rPr lang="el-GR" dirty="0" err="1"/>
              <a:t>ἄν</a:t>
            </a:r>
            <a:r>
              <a:rPr lang="el-GR" dirty="0"/>
              <a:t> σε λάβω ποτέ—</a:t>
            </a:r>
            <a:br>
              <a:rPr lang="el-GR" dirty="0"/>
            </a:br>
            <a:r>
              <a:rPr lang="el-GR" dirty="0"/>
              <a:t/>
            </a:r>
            <a:br>
              <a:rPr lang="el-GR" dirty="0"/>
            </a:br>
            <a:r>
              <a:rPr lang="el-GR" dirty="0"/>
              <a:t>ΜΕΝΙΠΠΟΣ</a:t>
            </a:r>
            <a:br>
              <a:rPr lang="el-GR" dirty="0"/>
            </a:br>
            <a:r>
              <a:rPr lang="el-GR" dirty="0" err="1"/>
              <a:t>ἂν</a:t>
            </a:r>
            <a:r>
              <a:rPr lang="el-GR" dirty="0"/>
              <a:t> </a:t>
            </a:r>
            <a:r>
              <a:rPr lang="el-GR" dirty="0" err="1"/>
              <a:t>λάβῃς</a:t>
            </a:r>
            <a:r>
              <a:rPr lang="el-GR" dirty="0"/>
              <a:t>, ὦ βέλτιστε· </a:t>
            </a:r>
            <a:r>
              <a:rPr lang="el-GR" dirty="0" err="1"/>
              <a:t>δὶς</a:t>
            </a:r>
            <a:r>
              <a:rPr lang="el-GR" dirty="0"/>
              <a:t> </a:t>
            </a:r>
            <a:r>
              <a:rPr lang="el-GR" dirty="0" err="1"/>
              <a:t>δὲ</a:t>
            </a:r>
            <a:r>
              <a:rPr lang="el-GR" dirty="0"/>
              <a:t> </a:t>
            </a:r>
            <a:r>
              <a:rPr lang="el-GR" dirty="0" err="1"/>
              <a:t>οὐκ</a:t>
            </a:r>
            <a:r>
              <a:rPr lang="el-GR" dirty="0"/>
              <a:t> </a:t>
            </a:r>
            <a:r>
              <a:rPr lang="el-GR" dirty="0" err="1"/>
              <a:t>ἂν</a:t>
            </a:r>
            <a:r>
              <a:rPr lang="el-GR" dirty="0"/>
              <a:t> </a:t>
            </a:r>
            <a:r>
              <a:rPr lang="el-GR" dirty="0" err="1"/>
              <a:t>λάβοις</a:t>
            </a:r>
            <a:r>
              <a:rPr lang="el-GR" dirty="0" smtClean="0"/>
              <a:t>.</a:t>
            </a:r>
          </a:p>
          <a:p>
            <a:pPr marL="137160" indent="0">
              <a:buNone/>
            </a:pPr>
            <a:endParaRPr lang="el-GR" dirty="0"/>
          </a:p>
          <a:p>
            <a:pPr marL="137160" indent="0">
              <a:buNone/>
            </a:pPr>
            <a:endParaRPr lang="el-GR" dirty="0" smtClean="0"/>
          </a:p>
          <a:p>
            <a:pPr marL="137160" indent="0">
              <a:buNone/>
            </a:pPr>
            <a:r>
              <a:rPr lang="el-GR" dirty="0" smtClean="0"/>
              <a:t>ΕΡΜΗΣ</a:t>
            </a:r>
            <a:endParaRPr lang="el-GR" dirty="0"/>
          </a:p>
          <a:p>
            <a:pPr marL="137160" indent="0">
              <a:buNone/>
            </a:pPr>
            <a:r>
              <a:rPr lang="el-GR" dirty="0"/>
              <a:t>Μα δεν </a:t>
            </a:r>
            <a:r>
              <a:rPr lang="el-GR" dirty="0" smtClean="0"/>
              <a:t>ξέρεις, Χάρων</a:t>
            </a:r>
            <a:r>
              <a:rPr lang="el-GR" dirty="0"/>
              <a:t>, ποιον κουβάλησες με τη βάρκα σου; Έναν </a:t>
            </a:r>
            <a:endParaRPr lang="el-GR" dirty="0" smtClean="0"/>
          </a:p>
          <a:p>
            <a:pPr marL="137160" indent="0">
              <a:buNone/>
            </a:pPr>
            <a:r>
              <a:rPr lang="el-GR" dirty="0" smtClean="0"/>
              <a:t>άνθρωπο </a:t>
            </a:r>
            <a:r>
              <a:rPr lang="el-GR" dirty="0"/>
              <a:t>αληθινά ελεύθερο. Αυτός δεν νοιάζεται για τίποτε. Είναι ο Μένιππος!</a:t>
            </a:r>
          </a:p>
          <a:p>
            <a:pPr marL="137160" indent="0">
              <a:buNone/>
            </a:pPr>
            <a:endParaRPr lang="el-GR" dirty="0" smtClean="0"/>
          </a:p>
          <a:p>
            <a:pPr marL="137160" indent="0">
              <a:buNone/>
            </a:pPr>
            <a:r>
              <a:rPr lang="el-GR" dirty="0" smtClean="0"/>
              <a:t>ΧΑΡΩΝ</a:t>
            </a:r>
            <a:endParaRPr lang="el-GR" dirty="0"/>
          </a:p>
          <a:p>
            <a:pPr marL="137160" indent="0">
              <a:buNone/>
            </a:pPr>
            <a:r>
              <a:rPr lang="el-GR" dirty="0"/>
              <a:t>Αχ, αν σε </a:t>
            </a:r>
            <a:r>
              <a:rPr lang="el-GR" dirty="0" err="1"/>
              <a:t>ξανάβρω</a:t>
            </a:r>
            <a:r>
              <a:rPr lang="el-GR" dirty="0"/>
              <a:t> κάποτε...</a:t>
            </a:r>
          </a:p>
          <a:p>
            <a:pPr marL="137160" indent="0">
              <a:buNone/>
            </a:pPr>
            <a:endParaRPr lang="el-GR" dirty="0" smtClean="0"/>
          </a:p>
          <a:p>
            <a:pPr marL="137160" indent="0">
              <a:buNone/>
            </a:pPr>
            <a:r>
              <a:rPr lang="el-GR" dirty="0" smtClean="0"/>
              <a:t>ΜΕΝΙΠΠΟΣ</a:t>
            </a:r>
            <a:endParaRPr lang="el-GR" dirty="0"/>
          </a:p>
          <a:p>
            <a:pPr marL="137160" indent="0">
              <a:buNone/>
            </a:pPr>
            <a:r>
              <a:rPr lang="el-GR" dirty="0"/>
              <a:t>Αν με </a:t>
            </a:r>
            <a:r>
              <a:rPr lang="el-GR" dirty="0" err="1"/>
              <a:t>ξανάβρεις</a:t>
            </a:r>
            <a:r>
              <a:rPr lang="el-GR" dirty="0"/>
              <a:t>!... Μα δεν πρόκειται να με πετύχεις για δεύτερη φορά</a:t>
            </a:r>
            <a:r>
              <a:rPr lang="el-GR" dirty="0" smtClean="0"/>
              <a:t>!</a:t>
            </a:r>
            <a:endParaRPr lang="en-US" dirty="0" smtClean="0"/>
          </a:p>
          <a:p>
            <a:pPr marL="137160" indent="0">
              <a:buNone/>
            </a:pPr>
            <a:endParaRPr lang="el-GR" dirty="0" smtClean="0"/>
          </a:p>
          <a:p>
            <a:pPr marL="137160" indent="0" algn="r">
              <a:buNone/>
            </a:pPr>
            <a:r>
              <a:rPr lang="en-US" dirty="0" smtClean="0"/>
              <a:t>(</a:t>
            </a:r>
            <a:r>
              <a:rPr lang="el-GR" dirty="0" smtClean="0"/>
              <a:t>μετάφραση Π. </a:t>
            </a:r>
            <a:r>
              <a:rPr lang="el-GR" dirty="0" err="1" smtClean="0"/>
              <a:t>Μουλλάς</a:t>
            </a:r>
            <a:r>
              <a:rPr lang="en-US" dirty="0" smtClean="0"/>
              <a:t>)</a:t>
            </a:r>
            <a:endParaRPr lang="el-GR" dirty="0"/>
          </a:p>
          <a:p>
            <a:pPr marL="137160" indent="0">
              <a:buNone/>
            </a:pPr>
            <a:endParaRPr lang="el-GR" dirty="0"/>
          </a:p>
        </p:txBody>
      </p:sp>
    </p:spTree>
    <p:extLst>
      <p:ext uri="{BB962C8B-B14F-4D97-AF65-F5344CB8AC3E}">
        <p14:creationId xmlns:p14="http://schemas.microsoft.com/office/powerpoint/2010/main" val="22322284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192728"/>
          </a:xfrm>
        </p:spPr>
        <p:txBody>
          <a:bodyPr>
            <a:normAutofit fontScale="92500" lnSpcReduction="20000"/>
          </a:bodyPr>
          <a:lstStyle/>
          <a:p>
            <a:pPr marL="137160" indent="0" algn="ctr">
              <a:buNone/>
            </a:pPr>
            <a:endParaRPr lang="el-GR" dirty="0" smtClean="0"/>
          </a:p>
          <a:p>
            <a:pPr marL="137160" indent="0" algn="ctr">
              <a:buNone/>
            </a:pPr>
            <a:r>
              <a:rPr lang="el-GR" dirty="0" smtClean="0"/>
              <a:t>Η βάρκα του Χάροντα (</a:t>
            </a:r>
            <a:r>
              <a:rPr lang="en-US" dirty="0" smtClean="0"/>
              <a:t>Veronese</a:t>
            </a:r>
            <a:r>
              <a:rPr lang="el-GR" dirty="0" smtClean="0"/>
              <a:t>)</a:t>
            </a:r>
            <a:endParaRPr lang="en-US" dirty="0" smtClean="0"/>
          </a:p>
          <a:p>
            <a:pPr marL="137160" indent="0">
              <a:buNone/>
            </a:pPr>
            <a:endParaRPr lang="en-US" dirty="0"/>
          </a:p>
          <a:p>
            <a:pPr marL="137160" indent="0">
              <a:buNone/>
            </a:pPr>
            <a:endParaRPr lang="el-GR" dirty="0" smtClean="0"/>
          </a:p>
          <a:p>
            <a:pPr marL="137160" indent="0">
              <a:buNone/>
            </a:pPr>
            <a:endParaRPr lang="el-GR" dirty="0"/>
          </a:p>
          <a:p>
            <a:pPr marL="137160" indent="0">
              <a:buNone/>
            </a:pPr>
            <a:endParaRPr lang="el-GR" dirty="0" smtClean="0"/>
          </a:p>
          <a:p>
            <a:pPr marL="137160" indent="0">
              <a:buNone/>
            </a:pPr>
            <a:endParaRPr lang="el-GR" dirty="0"/>
          </a:p>
          <a:p>
            <a:pPr marL="137160" indent="0">
              <a:buNone/>
            </a:pPr>
            <a:endParaRPr lang="el-GR" dirty="0" smtClean="0"/>
          </a:p>
          <a:p>
            <a:pPr marL="137160" indent="0">
              <a:buNone/>
            </a:pPr>
            <a:endParaRPr lang="el-GR" dirty="0"/>
          </a:p>
          <a:p>
            <a:pPr marL="137160" indent="0">
              <a:buNone/>
            </a:pPr>
            <a:endParaRPr lang="en-US" dirty="0" smtClean="0"/>
          </a:p>
          <a:p>
            <a:pPr marL="137160" indent="0">
              <a:buNone/>
            </a:pPr>
            <a:endParaRPr lang="en-US" dirty="0"/>
          </a:p>
          <a:p>
            <a:pPr marL="137160" indent="0">
              <a:buNone/>
            </a:pPr>
            <a:endParaRPr lang="en-US" dirty="0" smtClean="0"/>
          </a:p>
          <a:p>
            <a:pPr marL="137160" indent="0">
              <a:buNone/>
            </a:pPr>
            <a:endParaRPr lang="en-US" dirty="0"/>
          </a:p>
          <a:p>
            <a:pPr marL="137160" indent="0" algn="ctr">
              <a:buNone/>
            </a:pPr>
            <a:endParaRPr lang="en-US" dirty="0" smtClean="0"/>
          </a:p>
          <a:p>
            <a:pPr marL="137160" indent="0" algn="ctr">
              <a:buNone/>
            </a:pPr>
            <a:r>
              <a:rPr lang="el-GR" dirty="0" smtClean="0"/>
              <a:t>Καλή επιτυχία στις εξετάσεις….</a:t>
            </a:r>
            <a:endParaRPr lang="el-GR" dirty="0"/>
          </a:p>
        </p:txBody>
      </p:sp>
      <p:pic>
        <p:nvPicPr>
          <p:cNvPr id="4" name="Εικόνα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54598" y="1268760"/>
            <a:ext cx="3312368" cy="4248472"/>
          </a:xfrm>
          <a:prstGeom prst="rect">
            <a:avLst/>
          </a:prstGeom>
        </p:spPr>
      </p:pic>
    </p:spTree>
    <p:extLst>
      <p:ext uri="{BB962C8B-B14F-4D97-AF65-F5344CB8AC3E}">
        <p14:creationId xmlns:p14="http://schemas.microsoft.com/office/powerpoint/2010/main" val="3993504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effectLst/>
                <a:latin typeface="+mn-lt"/>
              </a:rPr>
              <a:t>Θουκυδίδης</a:t>
            </a:r>
            <a:r>
              <a:rPr lang="el-GR" sz="2800" b="0" dirty="0" smtClean="0">
                <a:effectLst/>
                <a:latin typeface="+mn-lt"/>
              </a:rPr>
              <a:t> </a:t>
            </a:r>
            <a:br>
              <a:rPr lang="el-GR" sz="2800" b="0" dirty="0" smtClean="0">
                <a:effectLst/>
                <a:latin typeface="+mn-lt"/>
              </a:rPr>
            </a:br>
            <a:r>
              <a:rPr lang="el-GR" sz="2800" b="0" dirty="0" smtClean="0">
                <a:effectLst/>
                <a:latin typeface="+mn-lt"/>
              </a:rPr>
              <a:t>(</a:t>
            </a:r>
            <a:r>
              <a:rPr lang="el-GR" sz="2800" b="0" dirty="0" err="1">
                <a:effectLst/>
                <a:latin typeface="+mn-lt"/>
              </a:rPr>
              <a:t>περ</a:t>
            </a:r>
            <a:r>
              <a:rPr lang="el-GR" sz="2800" b="0" dirty="0">
                <a:effectLst/>
                <a:latin typeface="+mn-lt"/>
              </a:rPr>
              <a:t>. 460 </a:t>
            </a:r>
            <a:r>
              <a:rPr lang="el-GR" sz="2800" b="0" dirty="0" err="1">
                <a:effectLst/>
                <a:latin typeface="+mn-lt"/>
              </a:rPr>
              <a:t>π.Χ.</a:t>
            </a:r>
            <a:r>
              <a:rPr lang="el-GR" sz="2800" b="0" dirty="0">
                <a:effectLst/>
                <a:latin typeface="+mn-lt"/>
              </a:rPr>
              <a:t> - </a:t>
            </a:r>
            <a:r>
              <a:rPr lang="el-GR" sz="2800" b="0" dirty="0" err="1">
                <a:effectLst/>
                <a:latin typeface="+mn-lt"/>
              </a:rPr>
              <a:t>περ</a:t>
            </a:r>
            <a:r>
              <a:rPr lang="el-GR" sz="2800" b="0" dirty="0">
                <a:effectLst/>
                <a:latin typeface="+mn-lt"/>
              </a:rPr>
              <a:t>. </a:t>
            </a:r>
            <a:r>
              <a:rPr lang="el-GR" sz="2800" b="0" dirty="0" smtClean="0">
                <a:effectLst/>
                <a:latin typeface="+mn-lt"/>
              </a:rPr>
              <a:t>399 ή 395 </a:t>
            </a:r>
            <a:r>
              <a:rPr lang="el-GR" sz="2800" b="0" dirty="0" err="1">
                <a:effectLst/>
                <a:latin typeface="+mn-lt"/>
              </a:rPr>
              <a:t>π.Χ.</a:t>
            </a:r>
            <a:r>
              <a:rPr lang="el-GR" sz="2800" b="0" dirty="0">
                <a:effectLst/>
                <a:latin typeface="+mn-lt"/>
              </a:rPr>
              <a:t>)</a:t>
            </a:r>
            <a:endParaRPr lang="el-GR" sz="2800" dirty="0">
              <a:latin typeface="+mn-lt"/>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3737" y="2049462"/>
            <a:ext cx="2676525" cy="3810000"/>
          </a:xfrm>
        </p:spPr>
      </p:pic>
    </p:spTree>
    <p:extLst>
      <p:ext uri="{BB962C8B-B14F-4D97-AF65-F5344CB8AC3E}">
        <p14:creationId xmlns:p14="http://schemas.microsoft.com/office/powerpoint/2010/main" val="3882283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332656"/>
            <a:ext cx="8229600" cy="5976704"/>
          </a:xfrm>
        </p:spPr>
        <p:txBody>
          <a:bodyPr>
            <a:normAutofit fontScale="85000" lnSpcReduction="20000"/>
          </a:bodyPr>
          <a:lstStyle/>
          <a:p>
            <a:pPr marL="137160" indent="0" algn="just">
              <a:buNone/>
            </a:pPr>
            <a:r>
              <a:rPr lang="el-GR" sz="2000" dirty="0"/>
              <a:t>[6.54.1] </a:t>
            </a:r>
            <a:r>
              <a:rPr lang="el-GR" sz="2000" dirty="0" err="1"/>
              <a:t>Τὸ</a:t>
            </a:r>
            <a:r>
              <a:rPr lang="el-GR" sz="2000" dirty="0"/>
              <a:t> </a:t>
            </a:r>
            <a:r>
              <a:rPr lang="el-GR" sz="2000" dirty="0" err="1"/>
              <a:t>γὰρ</a:t>
            </a:r>
            <a:r>
              <a:rPr lang="el-GR" sz="2000" dirty="0"/>
              <a:t> </a:t>
            </a:r>
            <a:r>
              <a:rPr lang="el-GR" sz="2000" dirty="0" err="1"/>
              <a:t>Ἀριστογείτονος</a:t>
            </a:r>
            <a:r>
              <a:rPr lang="el-GR" sz="2000" dirty="0"/>
              <a:t> </a:t>
            </a:r>
            <a:r>
              <a:rPr lang="el-GR" sz="2000" dirty="0" err="1"/>
              <a:t>καὶ</a:t>
            </a:r>
            <a:r>
              <a:rPr lang="el-GR" sz="2000" dirty="0"/>
              <a:t> </a:t>
            </a:r>
            <a:r>
              <a:rPr lang="el-GR" sz="2000" dirty="0" err="1"/>
              <a:t>Ἁρμοδίου</a:t>
            </a:r>
            <a:r>
              <a:rPr lang="el-GR" sz="2000" dirty="0"/>
              <a:t> τόλμημα </a:t>
            </a:r>
            <a:r>
              <a:rPr lang="el-GR" sz="2000" dirty="0" err="1"/>
              <a:t>δι᾽</a:t>
            </a:r>
            <a:r>
              <a:rPr lang="el-GR" sz="2000" dirty="0"/>
              <a:t> </a:t>
            </a:r>
            <a:r>
              <a:rPr lang="el-GR" sz="2000" dirty="0" err="1"/>
              <a:t>ἐρωτικὴν</a:t>
            </a:r>
            <a:r>
              <a:rPr lang="el-GR" sz="2000" dirty="0"/>
              <a:t> </a:t>
            </a:r>
            <a:r>
              <a:rPr lang="el-GR" sz="2000" dirty="0" err="1"/>
              <a:t>ξυντυχίαν</a:t>
            </a:r>
            <a:r>
              <a:rPr lang="el-GR" sz="2000" dirty="0"/>
              <a:t> </a:t>
            </a:r>
            <a:r>
              <a:rPr lang="el-GR" sz="2000" dirty="0" err="1"/>
              <a:t>ἐπεχειρήθη</a:t>
            </a:r>
            <a:r>
              <a:rPr lang="el-GR" sz="2000" dirty="0"/>
              <a:t>, </a:t>
            </a:r>
            <a:r>
              <a:rPr lang="el-GR" sz="2000" dirty="0" err="1"/>
              <a:t>ἣν</a:t>
            </a:r>
            <a:r>
              <a:rPr lang="el-GR" sz="2000" dirty="0"/>
              <a:t> </a:t>
            </a:r>
            <a:r>
              <a:rPr lang="el-GR" sz="2000" dirty="0" err="1"/>
              <a:t>ἐγὼ</a:t>
            </a:r>
            <a:r>
              <a:rPr lang="el-GR" sz="2000" dirty="0"/>
              <a:t> </a:t>
            </a:r>
            <a:r>
              <a:rPr lang="el-GR" sz="2000" dirty="0" err="1"/>
              <a:t>ἐπὶ</a:t>
            </a:r>
            <a:r>
              <a:rPr lang="el-GR" sz="2000" dirty="0"/>
              <a:t> πλέον </a:t>
            </a:r>
            <a:r>
              <a:rPr lang="el-GR" sz="2000" dirty="0" err="1"/>
              <a:t>διηγησάμενος</a:t>
            </a:r>
            <a:r>
              <a:rPr lang="el-GR" sz="2000" dirty="0"/>
              <a:t> </a:t>
            </a:r>
            <a:r>
              <a:rPr lang="el-GR" sz="2000" dirty="0" err="1"/>
              <a:t>ἀποφανῶ</a:t>
            </a:r>
            <a:r>
              <a:rPr lang="el-GR" sz="2000" dirty="0"/>
              <a:t> </a:t>
            </a:r>
            <a:r>
              <a:rPr lang="el-GR" sz="2000" dirty="0" err="1"/>
              <a:t>οὔτε</a:t>
            </a:r>
            <a:r>
              <a:rPr lang="el-GR" sz="2000" dirty="0"/>
              <a:t> </a:t>
            </a:r>
            <a:r>
              <a:rPr lang="el-GR" sz="2000" dirty="0" err="1"/>
              <a:t>τοὺς</a:t>
            </a:r>
            <a:r>
              <a:rPr lang="el-GR" sz="2000" dirty="0"/>
              <a:t> </a:t>
            </a:r>
            <a:r>
              <a:rPr lang="el-GR" sz="2000" dirty="0" err="1"/>
              <a:t>ἄλλους</a:t>
            </a:r>
            <a:r>
              <a:rPr lang="el-GR" sz="2000" dirty="0"/>
              <a:t> </a:t>
            </a:r>
            <a:r>
              <a:rPr lang="el-GR" sz="2000" dirty="0" err="1"/>
              <a:t>οὔτε</a:t>
            </a:r>
            <a:r>
              <a:rPr lang="el-GR" sz="2000" dirty="0"/>
              <a:t> </a:t>
            </a:r>
            <a:r>
              <a:rPr lang="el-GR" sz="2000" dirty="0" err="1"/>
              <a:t>αὐτοὺς</a:t>
            </a:r>
            <a:r>
              <a:rPr lang="el-GR" sz="2000" dirty="0"/>
              <a:t> </a:t>
            </a:r>
            <a:r>
              <a:rPr lang="el-GR" sz="2000" dirty="0" err="1"/>
              <a:t>Ἀθηναίους</a:t>
            </a:r>
            <a:r>
              <a:rPr lang="el-GR" sz="2000" dirty="0"/>
              <a:t> </a:t>
            </a:r>
            <a:r>
              <a:rPr lang="el-GR" sz="2000" dirty="0" err="1"/>
              <a:t>περὶ</a:t>
            </a:r>
            <a:r>
              <a:rPr lang="el-GR" sz="2000" dirty="0"/>
              <a:t> </a:t>
            </a:r>
            <a:r>
              <a:rPr lang="el-GR" sz="2000" dirty="0" err="1"/>
              <a:t>τῶν</a:t>
            </a:r>
            <a:r>
              <a:rPr lang="el-GR" sz="2000" dirty="0"/>
              <a:t> </a:t>
            </a:r>
            <a:r>
              <a:rPr lang="el-GR" sz="2000" dirty="0" err="1"/>
              <a:t>σφετέρων</a:t>
            </a:r>
            <a:r>
              <a:rPr lang="el-GR" sz="2000" dirty="0"/>
              <a:t> τυράννων </a:t>
            </a:r>
            <a:r>
              <a:rPr lang="el-GR" sz="2000" dirty="0" err="1"/>
              <a:t>οὐδὲ</a:t>
            </a:r>
            <a:r>
              <a:rPr lang="el-GR" sz="2000" dirty="0"/>
              <a:t> </a:t>
            </a:r>
            <a:r>
              <a:rPr lang="el-GR" sz="2000" dirty="0" err="1"/>
              <a:t>περὶ</a:t>
            </a:r>
            <a:r>
              <a:rPr lang="el-GR" sz="2000" dirty="0"/>
              <a:t> </a:t>
            </a:r>
            <a:r>
              <a:rPr lang="el-GR" sz="2000" dirty="0" err="1"/>
              <a:t>τοῦ</a:t>
            </a:r>
            <a:r>
              <a:rPr lang="el-GR" sz="2000" dirty="0"/>
              <a:t> γενομένου </a:t>
            </a:r>
            <a:r>
              <a:rPr lang="el-GR" sz="2000" dirty="0" err="1"/>
              <a:t>ἀκριβὲς</a:t>
            </a:r>
            <a:r>
              <a:rPr lang="el-GR" sz="2000" dirty="0"/>
              <a:t> </a:t>
            </a:r>
            <a:r>
              <a:rPr lang="el-GR" sz="2000" dirty="0" err="1"/>
              <a:t>οὐδὲν</a:t>
            </a:r>
            <a:r>
              <a:rPr lang="el-GR" sz="2000" dirty="0"/>
              <a:t> λέγοντας. [6.54.2] Πεισιστράτου </a:t>
            </a:r>
            <a:r>
              <a:rPr lang="el-GR" sz="2000" dirty="0" err="1"/>
              <a:t>γὰρ</a:t>
            </a:r>
            <a:r>
              <a:rPr lang="el-GR" sz="2000" dirty="0"/>
              <a:t> </a:t>
            </a:r>
            <a:r>
              <a:rPr lang="el-GR" sz="2000" dirty="0" err="1"/>
              <a:t>γηραιοῦ</a:t>
            </a:r>
            <a:r>
              <a:rPr lang="el-GR" sz="2000" dirty="0"/>
              <a:t> </a:t>
            </a:r>
            <a:r>
              <a:rPr lang="el-GR" sz="2000" dirty="0" err="1"/>
              <a:t>τελευτήσαντος</a:t>
            </a:r>
            <a:r>
              <a:rPr lang="el-GR" sz="2000" dirty="0"/>
              <a:t> </a:t>
            </a:r>
            <a:r>
              <a:rPr lang="el-GR" sz="2000" dirty="0" err="1"/>
              <a:t>ἐν</a:t>
            </a:r>
            <a:r>
              <a:rPr lang="el-GR" sz="2000" dirty="0"/>
              <a:t> </a:t>
            </a:r>
            <a:r>
              <a:rPr lang="el-GR" sz="2000" dirty="0" err="1"/>
              <a:t>τῇ</a:t>
            </a:r>
            <a:r>
              <a:rPr lang="el-GR" sz="2000" dirty="0"/>
              <a:t> </a:t>
            </a:r>
            <a:r>
              <a:rPr lang="el-GR" sz="2000" dirty="0" err="1"/>
              <a:t>τυραννίδι</a:t>
            </a:r>
            <a:r>
              <a:rPr lang="el-GR" sz="2000" dirty="0"/>
              <a:t> </a:t>
            </a:r>
            <a:r>
              <a:rPr lang="el-GR" sz="2000" dirty="0" err="1"/>
              <a:t>οὐχ</a:t>
            </a:r>
            <a:r>
              <a:rPr lang="el-GR" sz="2000" dirty="0"/>
              <a:t> </a:t>
            </a:r>
            <a:r>
              <a:rPr lang="el-GR" sz="2000" dirty="0" err="1"/>
              <a:t>Ἵππαρχος</a:t>
            </a:r>
            <a:r>
              <a:rPr lang="el-GR" sz="2000" dirty="0"/>
              <a:t>, </a:t>
            </a:r>
            <a:r>
              <a:rPr lang="el-GR" sz="2000" dirty="0" err="1"/>
              <a:t>ὥσπερ</a:t>
            </a:r>
            <a:r>
              <a:rPr lang="el-GR" sz="2000" dirty="0"/>
              <a:t> </a:t>
            </a:r>
            <a:r>
              <a:rPr lang="el-GR" sz="2000" dirty="0" err="1"/>
              <a:t>οἱ</a:t>
            </a:r>
            <a:r>
              <a:rPr lang="el-GR" sz="2000" dirty="0"/>
              <a:t> </a:t>
            </a:r>
            <a:r>
              <a:rPr lang="el-GR" sz="2000" dirty="0" err="1"/>
              <a:t>πολλοὶ</a:t>
            </a:r>
            <a:r>
              <a:rPr lang="el-GR" sz="2000" dirty="0"/>
              <a:t> </a:t>
            </a:r>
            <a:r>
              <a:rPr lang="el-GR" sz="2000" dirty="0" err="1"/>
              <a:t>οἴονται</a:t>
            </a:r>
            <a:r>
              <a:rPr lang="el-GR" sz="2000" dirty="0"/>
              <a:t>, </a:t>
            </a:r>
            <a:r>
              <a:rPr lang="el-GR" sz="2000" dirty="0" err="1"/>
              <a:t>ἀλλ᾽</a:t>
            </a:r>
            <a:r>
              <a:rPr lang="el-GR" sz="2000" dirty="0"/>
              <a:t> </a:t>
            </a:r>
            <a:r>
              <a:rPr lang="el-GR" sz="2000" dirty="0" err="1"/>
              <a:t>Ἱππίας</a:t>
            </a:r>
            <a:r>
              <a:rPr lang="el-GR" sz="2000" dirty="0"/>
              <a:t> </a:t>
            </a:r>
            <a:r>
              <a:rPr lang="el-GR" sz="2000" dirty="0" err="1"/>
              <a:t>πρεσβύτατος</a:t>
            </a:r>
            <a:r>
              <a:rPr lang="el-GR" sz="2000" dirty="0"/>
              <a:t> </a:t>
            </a:r>
            <a:r>
              <a:rPr lang="el-GR" sz="2000" dirty="0" err="1"/>
              <a:t>ὢν</a:t>
            </a:r>
            <a:r>
              <a:rPr lang="el-GR" sz="2000" dirty="0"/>
              <a:t> </a:t>
            </a:r>
            <a:r>
              <a:rPr lang="el-GR" sz="2000" dirty="0" err="1"/>
              <a:t>ἔσχε</a:t>
            </a:r>
            <a:r>
              <a:rPr lang="el-GR" sz="2000" dirty="0"/>
              <a:t> </a:t>
            </a:r>
            <a:r>
              <a:rPr lang="el-GR" sz="2000" dirty="0" err="1"/>
              <a:t>τὴν</a:t>
            </a:r>
            <a:r>
              <a:rPr lang="el-GR" sz="2000" dirty="0"/>
              <a:t> </a:t>
            </a:r>
            <a:r>
              <a:rPr lang="el-GR" sz="2000" dirty="0" err="1"/>
              <a:t>ἀρχήν</a:t>
            </a:r>
            <a:r>
              <a:rPr lang="el-GR" sz="2000" dirty="0"/>
              <a:t>. γενομένου </a:t>
            </a:r>
            <a:r>
              <a:rPr lang="el-GR" sz="2000" dirty="0" err="1"/>
              <a:t>δὲ</a:t>
            </a:r>
            <a:r>
              <a:rPr lang="el-GR" sz="2000" dirty="0"/>
              <a:t> </a:t>
            </a:r>
            <a:r>
              <a:rPr lang="el-GR" sz="2000" dirty="0" err="1"/>
              <a:t>Ἁρμοδίου</a:t>
            </a:r>
            <a:r>
              <a:rPr lang="el-GR" sz="2000" dirty="0"/>
              <a:t> </a:t>
            </a:r>
            <a:r>
              <a:rPr lang="el-GR" sz="2000" dirty="0" err="1"/>
              <a:t>ὥρᾳ</a:t>
            </a:r>
            <a:r>
              <a:rPr lang="el-GR" sz="2000" dirty="0"/>
              <a:t> </a:t>
            </a:r>
            <a:r>
              <a:rPr lang="el-GR" sz="2000" dirty="0" err="1"/>
              <a:t>ἡλικίας</a:t>
            </a:r>
            <a:r>
              <a:rPr lang="el-GR" sz="2000" dirty="0"/>
              <a:t> </a:t>
            </a:r>
            <a:r>
              <a:rPr lang="el-GR" sz="2000" dirty="0" err="1"/>
              <a:t>λαμπροῦ</a:t>
            </a:r>
            <a:r>
              <a:rPr lang="el-GR" sz="2000" dirty="0"/>
              <a:t> </a:t>
            </a:r>
            <a:r>
              <a:rPr lang="el-GR" sz="2000" dirty="0" err="1"/>
              <a:t>Ἀριστογείτων</a:t>
            </a:r>
            <a:r>
              <a:rPr lang="el-GR" sz="2000" dirty="0"/>
              <a:t> </a:t>
            </a:r>
            <a:r>
              <a:rPr lang="el-GR" sz="2000" dirty="0" err="1"/>
              <a:t>ἀνὴρ</a:t>
            </a:r>
            <a:r>
              <a:rPr lang="el-GR" sz="2000" dirty="0"/>
              <a:t> </a:t>
            </a:r>
            <a:r>
              <a:rPr lang="el-GR" sz="2000" dirty="0" err="1"/>
              <a:t>τῶν</a:t>
            </a:r>
            <a:r>
              <a:rPr lang="el-GR" sz="2000" dirty="0"/>
              <a:t> </a:t>
            </a:r>
            <a:r>
              <a:rPr lang="el-GR" sz="2000" dirty="0" err="1"/>
              <a:t>ἀστῶν</a:t>
            </a:r>
            <a:r>
              <a:rPr lang="el-GR" sz="2000" dirty="0"/>
              <a:t>, μέσος πολίτης, </a:t>
            </a:r>
            <a:r>
              <a:rPr lang="el-GR" sz="2000" dirty="0" err="1"/>
              <a:t>ἐραστὴς</a:t>
            </a:r>
            <a:r>
              <a:rPr lang="el-GR" sz="2000" dirty="0"/>
              <a:t> </a:t>
            </a:r>
            <a:r>
              <a:rPr lang="el-GR" sz="2000" dirty="0" err="1"/>
              <a:t>ὢν</a:t>
            </a:r>
            <a:r>
              <a:rPr lang="el-GR" sz="2000" dirty="0"/>
              <a:t> </a:t>
            </a:r>
            <a:r>
              <a:rPr lang="el-GR" sz="2000" dirty="0" err="1"/>
              <a:t>εἶχεν</a:t>
            </a:r>
            <a:r>
              <a:rPr lang="el-GR" sz="2000" dirty="0"/>
              <a:t> </a:t>
            </a:r>
            <a:r>
              <a:rPr lang="el-GR" sz="2000" dirty="0" err="1"/>
              <a:t>αὐτόν</a:t>
            </a:r>
            <a:r>
              <a:rPr lang="el-GR" sz="2000" dirty="0"/>
              <a:t>. [6.54.3] </a:t>
            </a:r>
            <a:r>
              <a:rPr lang="el-GR" sz="2000" dirty="0" err="1"/>
              <a:t>πειραθεὶς</a:t>
            </a:r>
            <a:r>
              <a:rPr lang="el-GR" sz="2000" dirty="0"/>
              <a:t> </a:t>
            </a:r>
            <a:r>
              <a:rPr lang="el-GR" sz="2000" dirty="0" err="1"/>
              <a:t>δὲ</a:t>
            </a:r>
            <a:r>
              <a:rPr lang="el-GR" sz="2000" dirty="0"/>
              <a:t> ὁ </a:t>
            </a:r>
            <a:r>
              <a:rPr lang="el-GR" sz="2000" dirty="0" err="1"/>
              <a:t>Ἁρμόδιος</a:t>
            </a:r>
            <a:r>
              <a:rPr lang="el-GR" sz="2000" dirty="0"/>
              <a:t> </a:t>
            </a:r>
            <a:r>
              <a:rPr lang="el-GR" sz="2000" dirty="0" err="1"/>
              <a:t>ὑπὸ</a:t>
            </a:r>
            <a:r>
              <a:rPr lang="el-GR" sz="2000" dirty="0"/>
              <a:t> </a:t>
            </a:r>
            <a:r>
              <a:rPr lang="el-GR" sz="2000" dirty="0" err="1"/>
              <a:t>Ἱππάρχου</a:t>
            </a:r>
            <a:r>
              <a:rPr lang="el-GR" sz="2000" dirty="0"/>
              <a:t> </a:t>
            </a:r>
            <a:r>
              <a:rPr lang="el-GR" sz="2000" dirty="0" err="1"/>
              <a:t>τοῦ</a:t>
            </a:r>
            <a:r>
              <a:rPr lang="el-GR" sz="2000" dirty="0"/>
              <a:t> Πεισιστράτου </a:t>
            </a:r>
            <a:r>
              <a:rPr lang="el-GR" sz="2000" dirty="0" err="1"/>
              <a:t>καὶ</a:t>
            </a:r>
            <a:r>
              <a:rPr lang="el-GR" sz="2000" dirty="0"/>
              <a:t> </a:t>
            </a:r>
            <a:r>
              <a:rPr lang="el-GR" sz="2000" dirty="0" err="1"/>
              <a:t>οὐ</a:t>
            </a:r>
            <a:r>
              <a:rPr lang="el-GR" sz="2000" dirty="0"/>
              <a:t> </a:t>
            </a:r>
            <a:r>
              <a:rPr lang="el-GR" sz="2000" dirty="0" err="1"/>
              <a:t>πεισθεὶς</a:t>
            </a:r>
            <a:r>
              <a:rPr lang="el-GR" sz="2000" dirty="0"/>
              <a:t> </a:t>
            </a:r>
            <a:r>
              <a:rPr lang="el-GR" sz="2000" dirty="0" err="1"/>
              <a:t>καταγορεύει</a:t>
            </a:r>
            <a:r>
              <a:rPr lang="el-GR" sz="2000" dirty="0"/>
              <a:t> </a:t>
            </a:r>
            <a:r>
              <a:rPr lang="el-GR" sz="2000" dirty="0" err="1"/>
              <a:t>τῷ</a:t>
            </a:r>
            <a:r>
              <a:rPr lang="el-GR" sz="2000" dirty="0"/>
              <a:t> </a:t>
            </a:r>
            <a:r>
              <a:rPr lang="el-GR" sz="2000" dirty="0" err="1"/>
              <a:t>Ἀριστογείτονι</a:t>
            </a:r>
            <a:r>
              <a:rPr lang="el-GR" sz="2000" dirty="0"/>
              <a:t>. ὁ </a:t>
            </a:r>
            <a:r>
              <a:rPr lang="el-GR" sz="2000" dirty="0" err="1"/>
              <a:t>δὲ</a:t>
            </a:r>
            <a:r>
              <a:rPr lang="el-GR" sz="2000" dirty="0"/>
              <a:t> </a:t>
            </a:r>
            <a:r>
              <a:rPr lang="el-GR" sz="2000" dirty="0" err="1"/>
              <a:t>ἐρωτικῶς</a:t>
            </a:r>
            <a:r>
              <a:rPr lang="el-GR" sz="2000" dirty="0"/>
              <a:t> </a:t>
            </a:r>
            <a:r>
              <a:rPr lang="el-GR" sz="2000" dirty="0" err="1"/>
              <a:t>περιαλγήσας</a:t>
            </a:r>
            <a:r>
              <a:rPr lang="el-GR" sz="2000" dirty="0"/>
              <a:t> </a:t>
            </a:r>
            <a:r>
              <a:rPr lang="el-GR" sz="2000" dirty="0" err="1"/>
              <a:t>καὶ</a:t>
            </a:r>
            <a:r>
              <a:rPr lang="el-GR" sz="2000" dirty="0"/>
              <a:t> </a:t>
            </a:r>
            <a:r>
              <a:rPr lang="el-GR" sz="2000" dirty="0" err="1"/>
              <a:t>φοβηθεὶς</a:t>
            </a:r>
            <a:r>
              <a:rPr lang="el-GR" sz="2000" dirty="0"/>
              <a:t> </a:t>
            </a:r>
            <a:r>
              <a:rPr lang="el-GR" sz="2000" dirty="0" err="1"/>
              <a:t>τὴν</a:t>
            </a:r>
            <a:r>
              <a:rPr lang="el-GR" sz="2000" dirty="0"/>
              <a:t> </a:t>
            </a:r>
            <a:r>
              <a:rPr lang="el-GR" sz="2000" dirty="0" err="1"/>
              <a:t>Ἱππάρχου</a:t>
            </a:r>
            <a:r>
              <a:rPr lang="el-GR" sz="2000" dirty="0"/>
              <a:t> δύναμιν </a:t>
            </a:r>
            <a:r>
              <a:rPr lang="el-GR" sz="2000" dirty="0" err="1"/>
              <a:t>μὴ</a:t>
            </a:r>
            <a:r>
              <a:rPr lang="el-GR" sz="2000" dirty="0"/>
              <a:t> </a:t>
            </a:r>
            <a:r>
              <a:rPr lang="el-GR" sz="2000" dirty="0" err="1"/>
              <a:t>βίᾳ</a:t>
            </a:r>
            <a:r>
              <a:rPr lang="el-GR" sz="2000" dirty="0"/>
              <a:t> </a:t>
            </a:r>
            <a:r>
              <a:rPr lang="el-GR" sz="2000" dirty="0" err="1"/>
              <a:t>προσαγάγηται</a:t>
            </a:r>
            <a:r>
              <a:rPr lang="el-GR" sz="2000" dirty="0"/>
              <a:t> </a:t>
            </a:r>
            <a:r>
              <a:rPr lang="el-GR" sz="2000" dirty="0" err="1"/>
              <a:t>αὐτόν</a:t>
            </a:r>
            <a:r>
              <a:rPr lang="el-GR" sz="2000" dirty="0"/>
              <a:t>, </a:t>
            </a:r>
            <a:r>
              <a:rPr lang="el-GR" sz="2000" dirty="0" err="1"/>
              <a:t>ἐπιβουλεύει</a:t>
            </a:r>
            <a:r>
              <a:rPr lang="el-GR" sz="2000" dirty="0"/>
              <a:t> </a:t>
            </a:r>
            <a:r>
              <a:rPr lang="el-GR" sz="2000" dirty="0" err="1"/>
              <a:t>εὐθὺς</a:t>
            </a:r>
            <a:r>
              <a:rPr lang="el-GR" sz="2000" dirty="0"/>
              <a:t> </a:t>
            </a:r>
            <a:r>
              <a:rPr lang="el-GR" sz="2000" dirty="0" err="1"/>
              <a:t>ὡς</a:t>
            </a:r>
            <a:r>
              <a:rPr lang="el-GR" sz="2000" dirty="0"/>
              <a:t> </a:t>
            </a:r>
            <a:r>
              <a:rPr lang="el-GR" sz="2000" dirty="0" err="1"/>
              <a:t>ἀπὸ</a:t>
            </a:r>
            <a:r>
              <a:rPr lang="el-GR" sz="2000" dirty="0"/>
              <a:t> </a:t>
            </a:r>
            <a:r>
              <a:rPr lang="el-GR" sz="2000" dirty="0" err="1"/>
              <a:t>τῆς</a:t>
            </a:r>
            <a:r>
              <a:rPr lang="el-GR" sz="2000" dirty="0"/>
              <a:t> </a:t>
            </a:r>
            <a:r>
              <a:rPr lang="el-GR" sz="2000" dirty="0" err="1"/>
              <a:t>ὑπαρχούσης</a:t>
            </a:r>
            <a:r>
              <a:rPr lang="el-GR" sz="2000" dirty="0"/>
              <a:t> </a:t>
            </a:r>
            <a:r>
              <a:rPr lang="el-GR" sz="2000" dirty="0" err="1"/>
              <a:t>ἀξιώσεως</a:t>
            </a:r>
            <a:r>
              <a:rPr lang="el-GR" sz="2000" dirty="0"/>
              <a:t> </a:t>
            </a:r>
            <a:r>
              <a:rPr lang="el-GR" sz="2000" dirty="0" err="1"/>
              <a:t>κατάλυσιν</a:t>
            </a:r>
            <a:r>
              <a:rPr lang="el-GR" sz="2000" dirty="0"/>
              <a:t> </a:t>
            </a:r>
            <a:r>
              <a:rPr lang="el-GR" sz="2000" dirty="0" err="1"/>
              <a:t>τῇ</a:t>
            </a:r>
            <a:r>
              <a:rPr lang="el-GR" sz="2000" dirty="0"/>
              <a:t> </a:t>
            </a:r>
            <a:r>
              <a:rPr lang="el-GR" sz="2000" dirty="0" err="1"/>
              <a:t>τυραννίδι</a:t>
            </a:r>
            <a:r>
              <a:rPr lang="el-GR" sz="2000" dirty="0"/>
              <a:t>. [6.54.4] </a:t>
            </a:r>
            <a:r>
              <a:rPr lang="el-GR" sz="2000" dirty="0" err="1"/>
              <a:t>καὶ</a:t>
            </a:r>
            <a:r>
              <a:rPr lang="el-GR" sz="2000" dirty="0"/>
              <a:t> </a:t>
            </a:r>
            <a:r>
              <a:rPr lang="el-GR" sz="2000" dirty="0" err="1"/>
              <a:t>ἐν</a:t>
            </a:r>
            <a:r>
              <a:rPr lang="el-GR" sz="2000" dirty="0"/>
              <a:t> </a:t>
            </a:r>
            <a:r>
              <a:rPr lang="el-GR" sz="2000" dirty="0" err="1"/>
              <a:t>τούτῳ</a:t>
            </a:r>
            <a:r>
              <a:rPr lang="el-GR" sz="2000" dirty="0"/>
              <a:t> ὁ </a:t>
            </a:r>
            <a:r>
              <a:rPr lang="el-GR" sz="2000" dirty="0" err="1"/>
              <a:t>Ἵππαρχος</a:t>
            </a:r>
            <a:r>
              <a:rPr lang="el-GR" sz="2000" dirty="0"/>
              <a:t> </a:t>
            </a:r>
            <a:r>
              <a:rPr lang="el-GR" sz="2000" dirty="0" err="1"/>
              <a:t>ὡς</a:t>
            </a:r>
            <a:r>
              <a:rPr lang="el-GR" sz="2000" dirty="0"/>
              <a:t> </a:t>
            </a:r>
            <a:r>
              <a:rPr lang="el-GR" sz="2000" dirty="0" err="1"/>
              <a:t>αὖθις</a:t>
            </a:r>
            <a:r>
              <a:rPr lang="el-GR" sz="2000" dirty="0"/>
              <a:t> </a:t>
            </a:r>
            <a:r>
              <a:rPr lang="el-GR" sz="2000" dirty="0" err="1"/>
              <a:t>πειράσας</a:t>
            </a:r>
            <a:r>
              <a:rPr lang="el-GR" sz="2000" dirty="0"/>
              <a:t> </a:t>
            </a:r>
            <a:r>
              <a:rPr lang="el-GR" sz="2000" dirty="0" err="1"/>
              <a:t>οὐδὲν</a:t>
            </a:r>
            <a:r>
              <a:rPr lang="el-GR" sz="2000" dirty="0"/>
              <a:t> </a:t>
            </a:r>
            <a:r>
              <a:rPr lang="el-GR" sz="2000" dirty="0" err="1"/>
              <a:t>μᾶλλον</a:t>
            </a:r>
            <a:r>
              <a:rPr lang="el-GR" sz="2000" dirty="0"/>
              <a:t> </a:t>
            </a:r>
            <a:r>
              <a:rPr lang="el-GR" sz="2000" dirty="0" err="1"/>
              <a:t>ἔπειθε</a:t>
            </a:r>
            <a:r>
              <a:rPr lang="el-GR" sz="2000" dirty="0"/>
              <a:t> </a:t>
            </a:r>
            <a:r>
              <a:rPr lang="el-GR" sz="2000" dirty="0" err="1"/>
              <a:t>τὸν</a:t>
            </a:r>
            <a:r>
              <a:rPr lang="el-GR" sz="2000" dirty="0"/>
              <a:t> </a:t>
            </a:r>
            <a:r>
              <a:rPr lang="el-GR" sz="2000" dirty="0" err="1"/>
              <a:t>Ἁρμόδιον</a:t>
            </a:r>
            <a:r>
              <a:rPr lang="el-GR" sz="2000" dirty="0"/>
              <a:t>, </a:t>
            </a:r>
            <a:r>
              <a:rPr lang="el-GR" sz="2000" dirty="0" err="1"/>
              <a:t>βίαιον</a:t>
            </a:r>
            <a:r>
              <a:rPr lang="el-GR" sz="2000" dirty="0"/>
              <a:t> </a:t>
            </a:r>
            <a:r>
              <a:rPr lang="el-GR" sz="2000" dirty="0" err="1"/>
              <a:t>μὲν</a:t>
            </a:r>
            <a:r>
              <a:rPr lang="el-GR" sz="2000" dirty="0"/>
              <a:t> </a:t>
            </a:r>
            <a:r>
              <a:rPr lang="el-GR" sz="2000" dirty="0" err="1"/>
              <a:t>οὐδὲν</a:t>
            </a:r>
            <a:r>
              <a:rPr lang="el-GR" sz="2000" dirty="0"/>
              <a:t> </a:t>
            </a:r>
            <a:r>
              <a:rPr lang="el-GR" sz="2000" dirty="0" err="1"/>
              <a:t>ἐβούλετο</a:t>
            </a:r>
            <a:r>
              <a:rPr lang="el-GR" sz="2000" dirty="0"/>
              <a:t> </a:t>
            </a:r>
            <a:r>
              <a:rPr lang="el-GR" sz="2000" dirty="0" err="1"/>
              <a:t>δρᾶν</a:t>
            </a:r>
            <a:r>
              <a:rPr lang="el-GR" sz="2000" dirty="0"/>
              <a:t>, </a:t>
            </a:r>
            <a:r>
              <a:rPr lang="el-GR" sz="2000" dirty="0" err="1"/>
              <a:t>ἐν</a:t>
            </a:r>
            <a:r>
              <a:rPr lang="el-GR" sz="2000" dirty="0"/>
              <a:t> </a:t>
            </a:r>
            <a:r>
              <a:rPr lang="el-GR" sz="2000" dirty="0" err="1"/>
              <a:t>τρόπῳ</a:t>
            </a:r>
            <a:r>
              <a:rPr lang="el-GR" sz="2000" dirty="0"/>
              <a:t> </a:t>
            </a:r>
            <a:r>
              <a:rPr lang="el-GR" sz="2000" dirty="0" err="1"/>
              <a:t>δέ</a:t>
            </a:r>
            <a:r>
              <a:rPr lang="el-GR" sz="2000" dirty="0"/>
              <a:t> </a:t>
            </a:r>
            <a:r>
              <a:rPr lang="el-GR" sz="2000" dirty="0" err="1"/>
              <a:t>τινι</a:t>
            </a:r>
            <a:r>
              <a:rPr lang="el-GR" sz="2000" dirty="0"/>
              <a:t> </a:t>
            </a:r>
            <a:r>
              <a:rPr lang="el-GR" sz="2000" dirty="0" err="1"/>
              <a:t>ἀφανεῖ</a:t>
            </a:r>
            <a:r>
              <a:rPr lang="el-GR" sz="2000" dirty="0"/>
              <a:t> </a:t>
            </a:r>
            <a:r>
              <a:rPr lang="el-GR" sz="2000" dirty="0" err="1"/>
              <a:t>ὡς</a:t>
            </a:r>
            <a:r>
              <a:rPr lang="el-GR" sz="2000" dirty="0"/>
              <a:t> </a:t>
            </a:r>
            <a:r>
              <a:rPr lang="el-GR" sz="2000" dirty="0" err="1"/>
              <a:t>οὐ</a:t>
            </a:r>
            <a:r>
              <a:rPr lang="el-GR" sz="2000" dirty="0"/>
              <a:t> </a:t>
            </a:r>
            <a:r>
              <a:rPr lang="el-GR" sz="2000" dirty="0" err="1"/>
              <a:t>διὰ</a:t>
            </a:r>
            <a:r>
              <a:rPr lang="el-GR" sz="2000" dirty="0"/>
              <a:t> </a:t>
            </a:r>
            <a:r>
              <a:rPr lang="el-GR" sz="2000" dirty="0" err="1"/>
              <a:t>τοῦτο</a:t>
            </a:r>
            <a:r>
              <a:rPr lang="el-GR" sz="2000" dirty="0"/>
              <a:t> </a:t>
            </a:r>
            <a:r>
              <a:rPr lang="el-GR" sz="2000" dirty="0" err="1"/>
              <a:t>δὴ</a:t>
            </a:r>
            <a:r>
              <a:rPr lang="el-GR" sz="2000" dirty="0"/>
              <a:t> </a:t>
            </a:r>
            <a:r>
              <a:rPr lang="el-GR" sz="2000" dirty="0" err="1" smtClean="0"/>
              <a:t>παρεσκευάζετο</a:t>
            </a:r>
            <a:r>
              <a:rPr lang="el-GR" sz="2000" dirty="0" smtClean="0"/>
              <a:t> </a:t>
            </a:r>
            <a:r>
              <a:rPr lang="el-GR" sz="2000" dirty="0" err="1"/>
              <a:t>προπηλακιῶν</a:t>
            </a:r>
            <a:r>
              <a:rPr lang="el-GR" sz="2000" dirty="0"/>
              <a:t> </a:t>
            </a:r>
            <a:r>
              <a:rPr lang="el-GR" sz="2000" dirty="0" err="1"/>
              <a:t>αὐτόν</a:t>
            </a:r>
            <a:r>
              <a:rPr lang="el-GR" sz="2000" dirty="0"/>
              <a:t>. </a:t>
            </a:r>
            <a:endParaRPr lang="el-GR" sz="2000" dirty="0" smtClean="0"/>
          </a:p>
          <a:p>
            <a:pPr marL="137160" indent="0">
              <a:buNone/>
            </a:pPr>
            <a:endParaRPr lang="el-GR" sz="2000" dirty="0"/>
          </a:p>
          <a:p>
            <a:pPr marL="137160" indent="0" algn="just">
              <a:buNone/>
            </a:pPr>
            <a:r>
              <a:rPr lang="el-GR" sz="2000" dirty="0"/>
              <a:t>[6.54.1] Στην πραγματικότητα το τόλμημα του Αριστογείτονος και του Αρμοδίου είχε αιτία μια ερωτική περιπέτεια, την οποίαν θα ιστορήσω με λεπτομέρεια για </a:t>
            </a:r>
            <a:r>
              <a:rPr lang="el-GR" sz="2000" dirty="0" err="1"/>
              <a:t>ν᾽</a:t>
            </a:r>
            <a:r>
              <a:rPr lang="el-GR" sz="2000" dirty="0"/>
              <a:t> αποδείξω ότι, ούτε οι άλλοι Έλληνες, ούτε οι Αθηναίοι λένε αλήθεια όταν διηγούνται τα των τυράννων τους και ειδικότερα το γεγονός αυτό. [6.54.2] Όταν ο Πεισίστρατος, γέρος, πέθανε τύραννος, δεν τον διαδέχτηκε ο Ίππαρχος, όπως το νομίζουν οι πολλοί, αλλά πήρε την εξουσία ο Ιππίας, ως πρωτότοκος. Ο Αρμόδιος ήταν, τότε, ωραιότατος, στον ανθό της νιότης και ο Αριστογείτων, πολίτης της μέσης τάξης, τον ερωτεύτηκε και ζούσε μαζί του. [6.54.3] Ο Ίππαρχος του Πεισιστράτου, έκανε ερωτικές προτάσεις στον Αρμόδιο, ο οποίος τον απέκρουσε και το είπε στον Αριστογείτονα που αγανάκτησε </a:t>
            </a:r>
            <a:r>
              <a:rPr lang="el-GR" sz="2000" dirty="0" err="1"/>
              <a:t>απ᾽</a:t>
            </a:r>
            <a:r>
              <a:rPr lang="el-GR" sz="2000" dirty="0"/>
              <a:t> το ερωτικό του πάθος. Φοβήθηκε μήπως ο Ίππαρχος, με τη δύναμή του, πάρει τον Αρμόδιο με την βία και άρχισε αμέσως να συνωμοτεί για </a:t>
            </a:r>
            <a:r>
              <a:rPr lang="el-GR" sz="2000" dirty="0" err="1"/>
              <a:t>ν᾽</a:t>
            </a:r>
            <a:r>
              <a:rPr lang="el-GR" sz="2000" dirty="0"/>
              <a:t> ανατρέψει την τυραννίδα, χρησιμοποιώντας την επιρροή που είχε. [6.54.4] Ο Ίππαρχος προσπάθησε πάλι να προσελκύσει τον Αρμόδιο και πάλι απέτυχε, αλλά δεν είχε κανένα σκοπό να μεταχειριστεί βία, αναζητούσε, όμως, τρόπο να τον εξευτελίσει χωρίς να φανεί ότι ήταν για αυτήν την αιτία. </a:t>
            </a:r>
          </a:p>
        </p:txBody>
      </p:sp>
    </p:spTree>
    <p:extLst>
      <p:ext uri="{BB962C8B-B14F-4D97-AF65-F5344CB8AC3E}">
        <p14:creationId xmlns:p14="http://schemas.microsoft.com/office/powerpoint/2010/main" val="2604843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192728"/>
          </a:xfrm>
        </p:spPr>
        <p:txBody>
          <a:bodyPr>
            <a:normAutofit fontScale="62500" lnSpcReduction="20000"/>
          </a:bodyPr>
          <a:lstStyle/>
          <a:p>
            <a:pPr marL="137160" indent="0" algn="just">
              <a:buNone/>
            </a:pPr>
            <a:r>
              <a:rPr lang="el-GR" dirty="0"/>
              <a:t>[6.56.1] </a:t>
            </a:r>
            <a:r>
              <a:rPr lang="el-GR" dirty="0" err="1"/>
              <a:t>Τὸν</a:t>
            </a:r>
            <a:r>
              <a:rPr lang="el-GR" dirty="0"/>
              <a:t> </a:t>
            </a:r>
            <a:r>
              <a:rPr lang="el-GR" dirty="0" err="1"/>
              <a:t>δ᾽</a:t>
            </a:r>
            <a:r>
              <a:rPr lang="el-GR" dirty="0"/>
              <a:t> </a:t>
            </a:r>
            <a:r>
              <a:rPr lang="el-GR" dirty="0" err="1"/>
              <a:t>οὖν</a:t>
            </a:r>
            <a:r>
              <a:rPr lang="el-GR" dirty="0"/>
              <a:t> </a:t>
            </a:r>
            <a:r>
              <a:rPr lang="el-GR" dirty="0" err="1"/>
              <a:t>Ἁρμόδιον</a:t>
            </a:r>
            <a:r>
              <a:rPr lang="el-GR" dirty="0"/>
              <a:t> </a:t>
            </a:r>
            <a:r>
              <a:rPr lang="el-GR" dirty="0" err="1"/>
              <a:t>ἀπαρνηθέντα</a:t>
            </a:r>
            <a:r>
              <a:rPr lang="el-GR" dirty="0"/>
              <a:t> </a:t>
            </a:r>
            <a:r>
              <a:rPr lang="el-GR" dirty="0" err="1"/>
              <a:t>τὴν</a:t>
            </a:r>
            <a:r>
              <a:rPr lang="el-GR" dirty="0"/>
              <a:t> </a:t>
            </a:r>
            <a:r>
              <a:rPr lang="el-GR" dirty="0" err="1"/>
              <a:t>πείρασιν</a:t>
            </a:r>
            <a:r>
              <a:rPr lang="el-GR" dirty="0"/>
              <a:t>, </a:t>
            </a:r>
            <a:r>
              <a:rPr lang="el-GR" dirty="0" err="1"/>
              <a:t>ὥσπερ</a:t>
            </a:r>
            <a:r>
              <a:rPr lang="el-GR" dirty="0"/>
              <a:t> </a:t>
            </a:r>
            <a:r>
              <a:rPr lang="el-GR" dirty="0" err="1"/>
              <a:t>διενοεῖτο</a:t>
            </a:r>
            <a:r>
              <a:rPr lang="el-GR" dirty="0"/>
              <a:t>, </a:t>
            </a:r>
            <a:r>
              <a:rPr lang="el-GR" dirty="0" smtClean="0"/>
              <a:t>(</a:t>
            </a:r>
            <a:r>
              <a:rPr lang="el-GR" dirty="0"/>
              <a:t> </a:t>
            </a:r>
            <a:r>
              <a:rPr lang="el-GR" dirty="0" err="1"/>
              <a:t>Ἵππαρχος</a:t>
            </a:r>
            <a:r>
              <a:rPr lang="el-GR" dirty="0" smtClean="0"/>
              <a:t>) </a:t>
            </a:r>
            <a:r>
              <a:rPr lang="el-GR" dirty="0" err="1" smtClean="0"/>
              <a:t>προυπηλάκισεν</a:t>
            </a:r>
            <a:r>
              <a:rPr lang="el-GR" dirty="0"/>
              <a:t>· </a:t>
            </a:r>
            <a:r>
              <a:rPr lang="el-GR" dirty="0" err="1"/>
              <a:t>ἀδελφὴν</a:t>
            </a:r>
            <a:r>
              <a:rPr lang="el-GR" dirty="0"/>
              <a:t> </a:t>
            </a:r>
            <a:r>
              <a:rPr lang="el-GR" dirty="0" err="1"/>
              <a:t>γὰρ</a:t>
            </a:r>
            <a:r>
              <a:rPr lang="el-GR" dirty="0"/>
              <a:t> </a:t>
            </a:r>
            <a:r>
              <a:rPr lang="el-GR" dirty="0" err="1"/>
              <a:t>αὐτοῦ</a:t>
            </a:r>
            <a:r>
              <a:rPr lang="el-GR" dirty="0"/>
              <a:t> </a:t>
            </a:r>
            <a:r>
              <a:rPr lang="el-GR" dirty="0" err="1"/>
              <a:t>κόρην</a:t>
            </a:r>
            <a:r>
              <a:rPr lang="el-GR" dirty="0"/>
              <a:t> </a:t>
            </a:r>
            <a:r>
              <a:rPr lang="el-GR" dirty="0" err="1"/>
              <a:t>ἐπαγγείλαντες</a:t>
            </a:r>
            <a:r>
              <a:rPr lang="el-GR" dirty="0"/>
              <a:t> </a:t>
            </a:r>
            <a:r>
              <a:rPr lang="el-GR" dirty="0" err="1"/>
              <a:t>ἥκειν</a:t>
            </a:r>
            <a:r>
              <a:rPr lang="el-GR" dirty="0"/>
              <a:t> </a:t>
            </a:r>
            <a:r>
              <a:rPr lang="el-GR" dirty="0" err="1"/>
              <a:t>κανοῦν</a:t>
            </a:r>
            <a:r>
              <a:rPr lang="el-GR" dirty="0"/>
              <a:t> </a:t>
            </a:r>
            <a:r>
              <a:rPr lang="el-GR" dirty="0" err="1"/>
              <a:t>οἴσουσαν</a:t>
            </a:r>
            <a:r>
              <a:rPr lang="el-GR" dirty="0"/>
              <a:t> </a:t>
            </a:r>
            <a:r>
              <a:rPr lang="el-GR" dirty="0" err="1"/>
              <a:t>ἐν</a:t>
            </a:r>
            <a:r>
              <a:rPr lang="el-GR" dirty="0"/>
              <a:t> </a:t>
            </a:r>
            <a:r>
              <a:rPr lang="el-GR" dirty="0" err="1"/>
              <a:t>πομπῇ</a:t>
            </a:r>
            <a:r>
              <a:rPr lang="el-GR" dirty="0"/>
              <a:t> </a:t>
            </a:r>
            <a:r>
              <a:rPr lang="el-GR" dirty="0" err="1"/>
              <a:t>τινί</a:t>
            </a:r>
            <a:r>
              <a:rPr lang="el-GR" dirty="0"/>
              <a:t>, </a:t>
            </a:r>
            <a:r>
              <a:rPr lang="el-GR" dirty="0" err="1"/>
              <a:t>ἀπήλασαν</a:t>
            </a:r>
            <a:r>
              <a:rPr lang="el-GR" dirty="0"/>
              <a:t> λέγοντες </a:t>
            </a:r>
            <a:r>
              <a:rPr lang="el-GR" dirty="0" err="1"/>
              <a:t>οὐδὲ</a:t>
            </a:r>
            <a:r>
              <a:rPr lang="el-GR" dirty="0"/>
              <a:t> </a:t>
            </a:r>
            <a:r>
              <a:rPr lang="el-GR" dirty="0" err="1"/>
              <a:t>ἐπαγγεῖλαι</a:t>
            </a:r>
            <a:r>
              <a:rPr lang="el-GR" dirty="0"/>
              <a:t> </a:t>
            </a:r>
            <a:r>
              <a:rPr lang="el-GR" dirty="0" err="1"/>
              <a:t>τὴν</a:t>
            </a:r>
            <a:r>
              <a:rPr lang="el-GR" dirty="0"/>
              <a:t> </a:t>
            </a:r>
            <a:r>
              <a:rPr lang="el-GR" dirty="0" err="1"/>
              <a:t>ἀρχὴν</a:t>
            </a:r>
            <a:r>
              <a:rPr lang="el-GR" dirty="0"/>
              <a:t> </a:t>
            </a:r>
            <a:r>
              <a:rPr lang="el-GR" dirty="0" err="1"/>
              <a:t>διὰ</a:t>
            </a:r>
            <a:r>
              <a:rPr lang="el-GR" dirty="0"/>
              <a:t> </a:t>
            </a:r>
            <a:r>
              <a:rPr lang="el-GR" dirty="0" err="1"/>
              <a:t>τὸ</a:t>
            </a:r>
            <a:r>
              <a:rPr lang="el-GR" dirty="0"/>
              <a:t> </a:t>
            </a:r>
            <a:r>
              <a:rPr lang="el-GR" dirty="0" err="1"/>
              <a:t>μὴ</a:t>
            </a:r>
            <a:r>
              <a:rPr lang="el-GR" dirty="0"/>
              <a:t> </a:t>
            </a:r>
            <a:r>
              <a:rPr lang="el-GR" dirty="0" err="1"/>
              <a:t>ἀξίαν</a:t>
            </a:r>
            <a:r>
              <a:rPr lang="el-GR" dirty="0"/>
              <a:t> </a:t>
            </a:r>
            <a:r>
              <a:rPr lang="el-GR" dirty="0" err="1"/>
              <a:t>εἶναι</a:t>
            </a:r>
            <a:r>
              <a:rPr lang="el-GR" dirty="0"/>
              <a:t>. [6.56.2] </a:t>
            </a:r>
            <a:r>
              <a:rPr lang="el-GR" dirty="0" err="1"/>
              <a:t>χαλεπῶς</a:t>
            </a:r>
            <a:r>
              <a:rPr lang="el-GR" dirty="0"/>
              <a:t> </a:t>
            </a:r>
            <a:r>
              <a:rPr lang="el-GR" dirty="0" err="1"/>
              <a:t>δὲ</a:t>
            </a:r>
            <a:r>
              <a:rPr lang="el-GR" dirty="0"/>
              <a:t> </a:t>
            </a:r>
            <a:r>
              <a:rPr lang="el-GR" dirty="0" err="1"/>
              <a:t>ἐνεγκόντος</a:t>
            </a:r>
            <a:r>
              <a:rPr lang="el-GR" dirty="0"/>
              <a:t> </a:t>
            </a:r>
            <a:r>
              <a:rPr lang="el-GR" dirty="0" err="1"/>
              <a:t>τοῦ</a:t>
            </a:r>
            <a:r>
              <a:rPr lang="el-GR" dirty="0"/>
              <a:t> </a:t>
            </a:r>
            <a:r>
              <a:rPr lang="el-GR" dirty="0" err="1"/>
              <a:t>Ἁρμοδίου</a:t>
            </a:r>
            <a:r>
              <a:rPr lang="el-GR" dirty="0"/>
              <a:t> </a:t>
            </a:r>
            <a:r>
              <a:rPr lang="el-GR" dirty="0" err="1"/>
              <a:t>πολλῷ</a:t>
            </a:r>
            <a:r>
              <a:rPr lang="el-GR" dirty="0"/>
              <a:t> </a:t>
            </a:r>
            <a:r>
              <a:rPr lang="el-GR" dirty="0" err="1"/>
              <a:t>δὴ</a:t>
            </a:r>
            <a:r>
              <a:rPr lang="el-GR" dirty="0"/>
              <a:t> </a:t>
            </a:r>
            <a:r>
              <a:rPr lang="el-GR" dirty="0" err="1"/>
              <a:t>μᾶλλον</a:t>
            </a:r>
            <a:r>
              <a:rPr lang="el-GR" dirty="0"/>
              <a:t> </a:t>
            </a:r>
            <a:r>
              <a:rPr lang="el-GR" dirty="0" err="1"/>
              <a:t>δι᾽</a:t>
            </a:r>
            <a:r>
              <a:rPr lang="el-GR" dirty="0"/>
              <a:t> </a:t>
            </a:r>
            <a:r>
              <a:rPr lang="el-GR" dirty="0" err="1"/>
              <a:t>ἐκεῖνον</a:t>
            </a:r>
            <a:r>
              <a:rPr lang="el-GR" dirty="0"/>
              <a:t> </a:t>
            </a:r>
            <a:r>
              <a:rPr lang="el-GR" dirty="0" err="1"/>
              <a:t>καὶ</a:t>
            </a:r>
            <a:r>
              <a:rPr lang="el-GR" dirty="0"/>
              <a:t> ὁ </a:t>
            </a:r>
            <a:r>
              <a:rPr lang="el-GR" dirty="0" err="1"/>
              <a:t>Ἀριστογείτων</a:t>
            </a:r>
            <a:r>
              <a:rPr lang="el-GR" dirty="0"/>
              <a:t> </a:t>
            </a:r>
            <a:r>
              <a:rPr lang="el-GR" dirty="0" err="1"/>
              <a:t>παρωξύνετο</a:t>
            </a:r>
            <a:r>
              <a:rPr lang="el-GR" dirty="0"/>
              <a:t>. </a:t>
            </a:r>
            <a:r>
              <a:rPr lang="el-GR" dirty="0" err="1"/>
              <a:t>καὶ</a:t>
            </a:r>
            <a:r>
              <a:rPr lang="el-GR" dirty="0"/>
              <a:t> </a:t>
            </a:r>
            <a:r>
              <a:rPr lang="el-GR" dirty="0" err="1"/>
              <a:t>αὐτοῖς</a:t>
            </a:r>
            <a:r>
              <a:rPr lang="el-GR" dirty="0"/>
              <a:t> </a:t>
            </a:r>
            <a:r>
              <a:rPr lang="el-GR" dirty="0" err="1"/>
              <a:t>τὰ</a:t>
            </a:r>
            <a:r>
              <a:rPr lang="el-GR" dirty="0"/>
              <a:t> </a:t>
            </a:r>
            <a:r>
              <a:rPr lang="el-GR" dirty="0" err="1"/>
              <a:t>μὲν</a:t>
            </a:r>
            <a:r>
              <a:rPr lang="el-GR" dirty="0"/>
              <a:t> </a:t>
            </a:r>
            <a:r>
              <a:rPr lang="el-GR" dirty="0" err="1"/>
              <a:t>ἄλλα</a:t>
            </a:r>
            <a:r>
              <a:rPr lang="el-GR" dirty="0"/>
              <a:t> </a:t>
            </a:r>
            <a:r>
              <a:rPr lang="el-GR" dirty="0" err="1"/>
              <a:t>πρὸς</a:t>
            </a:r>
            <a:r>
              <a:rPr lang="el-GR" dirty="0"/>
              <a:t> </a:t>
            </a:r>
            <a:r>
              <a:rPr lang="el-GR" dirty="0" err="1"/>
              <a:t>τοὺς</a:t>
            </a:r>
            <a:r>
              <a:rPr lang="el-GR" dirty="0"/>
              <a:t> </a:t>
            </a:r>
            <a:r>
              <a:rPr lang="el-GR" dirty="0" err="1"/>
              <a:t>ξυνεπιθησομένους</a:t>
            </a:r>
            <a:r>
              <a:rPr lang="el-GR" dirty="0"/>
              <a:t> </a:t>
            </a:r>
            <a:r>
              <a:rPr lang="el-GR" dirty="0" err="1"/>
              <a:t>τῷ</a:t>
            </a:r>
            <a:r>
              <a:rPr lang="el-GR" dirty="0"/>
              <a:t> </a:t>
            </a:r>
            <a:r>
              <a:rPr lang="el-GR" dirty="0" err="1"/>
              <a:t>ἔργῳ</a:t>
            </a:r>
            <a:r>
              <a:rPr lang="el-GR" dirty="0"/>
              <a:t> </a:t>
            </a:r>
            <a:r>
              <a:rPr lang="el-GR" dirty="0" err="1"/>
              <a:t>ἐπέπρακτο</a:t>
            </a:r>
            <a:r>
              <a:rPr lang="el-GR" dirty="0"/>
              <a:t>, </a:t>
            </a:r>
            <a:r>
              <a:rPr lang="el-GR" dirty="0" err="1"/>
              <a:t>περιέμενον</a:t>
            </a:r>
            <a:r>
              <a:rPr lang="el-GR" dirty="0"/>
              <a:t> </a:t>
            </a:r>
            <a:r>
              <a:rPr lang="el-GR" dirty="0" err="1"/>
              <a:t>δὲ</a:t>
            </a:r>
            <a:r>
              <a:rPr lang="el-GR" dirty="0"/>
              <a:t> Παναθήναια </a:t>
            </a:r>
            <a:r>
              <a:rPr lang="el-GR" dirty="0" err="1"/>
              <a:t>τὰ</a:t>
            </a:r>
            <a:r>
              <a:rPr lang="el-GR" dirty="0"/>
              <a:t> μεγάλα, </a:t>
            </a:r>
            <a:r>
              <a:rPr lang="el-GR" dirty="0" err="1"/>
              <a:t>ἐν</a:t>
            </a:r>
            <a:r>
              <a:rPr lang="el-GR" dirty="0"/>
              <a:t> ᾗ μόνον </a:t>
            </a:r>
            <a:r>
              <a:rPr lang="el-GR" dirty="0" err="1"/>
              <a:t>ἡμέρᾳ</a:t>
            </a:r>
            <a:r>
              <a:rPr lang="el-GR" dirty="0"/>
              <a:t> </a:t>
            </a:r>
            <a:r>
              <a:rPr lang="el-GR" dirty="0" err="1"/>
              <a:t>οὐχ</a:t>
            </a:r>
            <a:r>
              <a:rPr lang="el-GR" dirty="0"/>
              <a:t> </a:t>
            </a:r>
            <a:r>
              <a:rPr lang="el-GR" dirty="0" err="1"/>
              <a:t>ὕποπτον</a:t>
            </a:r>
            <a:r>
              <a:rPr lang="el-GR" dirty="0"/>
              <a:t> </a:t>
            </a:r>
            <a:r>
              <a:rPr lang="el-GR" dirty="0" err="1"/>
              <a:t>ἐγίγνετο</a:t>
            </a:r>
            <a:r>
              <a:rPr lang="el-GR" dirty="0"/>
              <a:t> </a:t>
            </a:r>
            <a:r>
              <a:rPr lang="el-GR" dirty="0" err="1"/>
              <a:t>ἐν</a:t>
            </a:r>
            <a:r>
              <a:rPr lang="el-GR" dirty="0"/>
              <a:t> </a:t>
            </a:r>
            <a:r>
              <a:rPr lang="el-GR" dirty="0" err="1"/>
              <a:t>ὅπλοις</a:t>
            </a:r>
            <a:r>
              <a:rPr lang="el-GR" dirty="0"/>
              <a:t> </a:t>
            </a:r>
            <a:r>
              <a:rPr lang="el-GR" dirty="0" err="1"/>
              <a:t>τῶν</a:t>
            </a:r>
            <a:r>
              <a:rPr lang="el-GR" dirty="0"/>
              <a:t> </a:t>
            </a:r>
            <a:r>
              <a:rPr lang="el-GR" dirty="0" err="1"/>
              <a:t>πολιτῶν</a:t>
            </a:r>
            <a:r>
              <a:rPr lang="el-GR" dirty="0"/>
              <a:t> </a:t>
            </a:r>
            <a:r>
              <a:rPr lang="el-GR" dirty="0" err="1"/>
              <a:t>τοὺς</a:t>
            </a:r>
            <a:r>
              <a:rPr lang="el-GR" dirty="0"/>
              <a:t> </a:t>
            </a:r>
            <a:r>
              <a:rPr lang="el-GR" dirty="0" err="1"/>
              <a:t>τὴν</a:t>
            </a:r>
            <a:r>
              <a:rPr lang="el-GR" dirty="0"/>
              <a:t> </a:t>
            </a:r>
            <a:r>
              <a:rPr lang="el-GR" dirty="0" err="1"/>
              <a:t>πομπὴν</a:t>
            </a:r>
            <a:r>
              <a:rPr lang="el-GR" dirty="0"/>
              <a:t> </a:t>
            </a:r>
            <a:r>
              <a:rPr lang="el-GR" dirty="0" err="1"/>
              <a:t>πέμψοντας</a:t>
            </a:r>
            <a:r>
              <a:rPr lang="el-GR" dirty="0"/>
              <a:t> </a:t>
            </a:r>
            <a:r>
              <a:rPr lang="el-GR" dirty="0" err="1"/>
              <a:t>ἁθρόους</a:t>
            </a:r>
            <a:r>
              <a:rPr lang="el-GR" dirty="0"/>
              <a:t> γενέσθαι· </a:t>
            </a:r>
            <a:r>
              <a:rPr lang="el-GR" dirty="0" err="1"/>
              <a:t>καὶ</a:t>
            </a:r>
            <a:r>
              <a:rPr lang="el-GR" dirty="0"/>
              <a:t> </a:t>
            </a:r>
            <a:r>
              <a:rPr lang="el-GR" dirty="0" err="1"/>
              <a:t>ἔδει</a:t>
            </a:r>
            <a:r>
              <a:rPr lang="el-GR" dirty="0"/>
              <a:t> </a:t>
            </a:r>
            <a:r>
              <a:rPr lang="el-GR" dirty="0" err="1"/>
              <a:t>ἄρξαι</a:t>
            </a:r>
            <a:r>
              <a:rPr lang="el-GR" dirty="0"/>
              <a:t> </a:t>
            </a:r>
            <a:r>
              <a:rPr lang="el-GR" dirty="0" err="1"/>
              <a:t>μὲν</a:t>
            </a:r>
            <a:r>
              <a:rPr lang="el-GR" dirty="0"/>
              <a:t> </a:t>
            </a:r>
            <a:r>
              <a:rPr lang="el-GR" dirty="0" err="1"/>
              <a:t>αὐτούς</a:t>
            </a:r>
            <a:r>
              <a:rPr lang="el-GR" dirty="0"/>
              <a:t>, </a:t>
            </a:r>
            <a:r>
              <a:rPr lang="el-GR" dirty="0" err="1"/>
              <a:t>ξυνεπαμύνειν</a:t>
            </a:r>
            <a:r>
              <a:rPr lang="el-GR" dirty="0"/>
              <a:t> </a:t>
            </a:r>
            <a:r>
              <a:rPr lang="el-GR" dirty="0" err="1"/>
              <a:t>δὲ</a:t>
            </a:r>
            <a:r>
              <a:rPr lang="el-GR" dirty="0"/>
              <a:t> </a:t>
            </a:r>
            <a:r>
              <a:rPr lang="el-GR" dirty="0" err="1"/>
              <a:t>εὐθὺς</a:t>
            </a:r>
            <a:r>
              <a:rPr lang="el-GR" dirty="0"/>
              <a:t> </a:t>
            </a:r>
            <a:r>
              <a:rPr lang="el-GR" dirty="0" err="1"/>
              <a:t>τὰ</a:t>
            </a:r>
            <a:r>
              <a:rPr lang="el-GR" dirty="0"/>
              <a:t> </a:t>
            </a:r>
            <a:r>
              <a:rPr lang="el-GR" dirty="0" err="1"/>
              <a:t>πρὸς</a:t>
            </a:r>
            <a:r>
              <a:rPr lang="el-GR" dirty="0"/>
              <a:t> </a:t>
            </a:r>
            <a:r>
              <a:rPr lang="el-GR" dirty="0" err="1"/>
              <a:t>τοὺς</a:t>
            </a:r>
            <a:r>
              <a:rPr lang="el-GR" dirty="0"/>
              <a:t> δορυφόρους </a:t>
            </a:r>
            <a:r>
              <a:rPr lang="el-GR" dirty="0" err="1"/>
              <a:t>ἐκείνους</a:t>
            </a:r>
            <a:r>
              <a:rPr lang="el-GR" dirty="0"/>
              <a:t>. [6.56.3] </a:t>
            </a:r>
            <a:r>
              <a:rPr lang="el-GR" dirty="0" err="1"/>
              <a:t>ἦσαν</a:t>
            </a:r>
            <a:r>
              <a:rPr lang="el-GR" dirty="0"/>
              <a:t> </a:t>
            </a:r>
            <a:r>
              <a:rPr lang="el-GR" dirty="0" err="1"/>
              <a:t>δὲ</a:t>
            </a:r>
            <a:r>
              <a:rPr lang="el-GR" dirty="0"/>
              <a:t> </a:t>
            </a:r>
            <a:r>
              <a:rPr lang="el-GR" dirty="0" err="1"/>
              <a:t>οὐ</a:t>
            </a:r>
            <a:r>
              <a:rPr lang="el-GR" dirty="0"/>
              <a:t> </a:t>
            </a:r>
            <a:r>
              <a:rPr lang="el-GR" dirty="0" err="1"/>
              <a:t>πολλοὶ</a:t>
            </a:r>
            <a:r>
              <a:rPr lang="el-GR" dirty="0"/>
              <a:t> </a:t>
            </a:r>
            <a:r>
              <a:rPr lang="el-GR" dirty="0" err="1"/>
              <a:t>οἱ</a:t>
            </a:r>
            <a:r>
              <a:rPr lang="el-GR" dirty="0"/>
              <a:t> </a:t>
            </a:r>
            <a:r>
              <a:rPr lang="el-GR" dirty="0" err="1"/>
              <a:t>ξυνομωμοκότες</a:t>
            </a:r>
            <a:r>
              <a:rPr lang="el-GR" dirty="0"/>
              <a:t> </a:t>
            </a:r>
            <a:r>
              <a:rPr lang="el-GR" dirty="0" err="1"/>
              <a:t>ἀσφαλείας</a:t>
            </a:r>
            <a:r>
              <a:rPr lang="el-GR" dirty="0"/>
              <a:t> </a:t>
            </a:r>
            <a:r>
              <a:rPr lang="el-GR" dirty="0" err="1"/>
              <a:t>ἕνεκα</a:t>
            </a:r>
            <a:r>
              <a:rPr lang="el-GR" dirty="0"/>
              <a:t>· </a:t>
            </a:r>
            <a:r>
              <a:rPr lang="el-GR" dirty="0" err="1"/>
              <a:t>ἤλπιζον</a:t>
            </a:r>
            <a:r>
              <a:rPr lang="el-GR" dirty="0"/>
              <a:t> </a:t>
            </a:r>
            <a:r>
              <a:rPr lang="el-GR" dirty="0" err="1"/>
              <a:t>γὰρ</a:t>
            </a:r>
            <a:r>
              <a:rPr lang="el-GR" dirty="0"/>
              <a:t> </a:t>
            </a:r>
            <a:r>
              <a:rPr lang="el-GR" dirty="0" err="1"/>
              <a:t>καὶ</a:t>
            </a:r>
            <a:r>
              <a:rPr lang="el-GR" dirty="0"/>
              <a:t> </a:t>
            </a:r>
            <a:r>
              <a:rPr lang="el-GR" dirty="0" err="1"/>
              <a:t>τοὺς</a:t>
            </a:r>
            <a:r>
              <a:rPr lang="el-GR" dirty="0"/>
              <a:t> </a:t>
            </a:r>
            <a:r>
              <a:rPr lang="el-GR" dirty="0" err="1"/>
              <a:t>μὴ</a:t>
            </a:r>
            <a:r>
              <a:rPr lang="el-GR" dirty="0"/>
              <a:t> </a:t>
            </a:r>
            <a:r>
              <a:rPr lang="el-GR" dirty="0" err="1"/>
              <a:t>προειδότας</a:t>
            </a:r>
            <a:r>
              <a:rPr lang="el-GR" dirty="0"/>
              <a:t>, </a:t>
            </a:r>
            <a:r>
              <a:rPr lang="el-GR" dirty="0" err="1"/>
              <a:t>εἰ</a:t>
            </a:r>
            <a:r>
              <a:rPr lang="el-GR" dirty="0"/>
              <a:t> </a:t>
            </a:r>
            <a:r>
              <a:rPr lang="el-GR" dirty="0" err="1"/>
              <a:t>καὶ</a:t>
            </a:r>
            <a:r>
              <a:rPr lang="el-GR" dirty="0"/>
              <a:t> </a:t>
            </a:r>
            <a:r>
              <a:rPr lang="el-GR" dirty="0" err="1"/>
              <a:t>ὁποσοιοῦν</a:t>
            </a:r>
            <a:r>
              <a:rPr lang="el-GR" dirty="0"/>
              <a:t> </a:t>
            </a:r>
            <a:r>
              <a:rPr lang="el-GR" dirty="0" err="1"/>
              <a:t>τολμήσειαν</a:t>
            </a:r>
            <a:r>
              <a:rPr lang="el-GR" dirty="0"/>
              <a:t>, </a:t>
            </a:r>
            <a:r>
              <a:rPr lang="el-GR" dirty="0" err="1"/>
              <a:t>ἐκ</a:t>
            </a:r>
            <a:r>
              <a:rPr lang="el-GR" dirty="0"/>
              <a:t> </a:t>
            </a:r>
            <a:r>
              <a:rPr lang="el-GR" dirty="0" err="1"/>
              <a:t>τοῦ</a:t>
            </a:r>
            <a:r>
              <a:rPr lang="el-GR" dirty="0"/>
              <a:t> </a:t>
            </a:r>
            <a:r>
              <a:rPr lang="el-GR" dirty="0" err="1"/>
              <a:t>παραχρῆμα</a:t>
            </a:r>
            <a:r>
              <a:rPr lang="el-GR" dirty="0"/>
              <a:t> </a:t>
            </a:r>
            <a:r>
              <a:rPr lang="el-GR" dirty="0" err="1"/>
              <a:t>ἔχοντάς</a:t>
            </a:r>
            <a:r>
              <a:rPr lang="el-GR" dirty="0"/>
              <a:t> </a:t>
            </a:r>
            <a:r>
              <a:rPr lang="el-GR" dirty="0" err="1"/>
              <a:t>γε</a:t>
            </a:r>
            <a:r>
              <a:rPr lang="el-GR" dirty="0"/>
              <a:t> </a:t>
            </a:r>
            <a:r>
              <a:rPr lang="el-GR" dirty="0" err="1"/>
              <a:t>ὅπλα</a:t>
            </a:r>
            <a:r>
              <a:rPr lang="el-GR" dirty="0"/>
              <a:t> </a:t>
            </a:r>
            <a:r>
              <a:rPr lang="el-GR" dirty="0" err="1"/>
              <a:t>ἐθελήσειν</a:t>
            </a:r>
            <a:r>
              <a:rPr lang="el-GR" dirty="0"/>
              <a:t> </a:t>
            </a:r>
            <a:r>
              <a:rPr lang="el-GR" dirty="0" err="1"/>
              <a:t>σφᾶς</a:t>
            </a:r>
            <a:r>
              <a:rPr lang="el-GR" dirty="0"/>
              <a:t> </a:t>
            </a:r>
            <a:r>
              <a:rPr lang="el-GR" dirty="0" err="1"/>
              <a:t>αὐτοὺς</a:t>
            </a:r>
            <a:r>
              <a:rPr lang="el-GR" dirty="0"/>
              <a:t> </a:t>
            </a:r>
            <a:r>
              <a:rPr lang="el-GR" dirty="0" err="1" smtClean="0"/>
              <a:t>ξυνελευθεροῦν</a:t>
            </a:r>
            <a:endParaRPr lang="el-GR" dirty="0" smtClean="0"/>
          </a:p>
          <a:p>
            <a:pPr marL="137160" indent="0">
              <a:buNone/>
            </a:pPr>
            <a:endParaRPr lang="el-GR" dirty="0"/>
          </a:p>
          <a:p>
            <a:pPr marL="137160" indent="0" algn="just">
              <a:buNone/>
            </a:pPr>
            <a:r>
              <a:rPr lang="el-GR" dirty="0"/>
              <a:t>[6.56.1] Επειδή, λοιπόν, ο Αρμόδιος είχε αποκρούσει τις προτάσεις του, ο Ίππαρχος τον εξευτέλισε, όπως το είχε σκοπό. Κάλεσαν την αδελφή του, μια νέα παρθένα, να πάει να κρατήσει ένα καλάθι σε μια πομπή και μετά την έδιωξαν λέγοντάς της ότι δεν την είχαν ποτέ καλέσει, γιατί δεν ήταν άξια για τέτοια τιμή. [6.56.2] Ο Αρμόδιος το πήρε πολύ άσκημα και εξαιτίας του ο Αριστογείτων ένιωθε ακόμα μεγαλύτερη αγανάκτηση. Συνεννοήθηκαν με όλους όσους επρόκειτο να βοηθήσουν και περίμεναν τα Μεγάλα Παναθήναια, μόνη μέρα κατά την οποία οι πολίτες οι οποίοι θα σχημάτιζαν την πομπή, μπορούσαν να συγκεντρωθούν ένοπλοι χωρίς να κινήσουν υποψίες. Επρόκειτο να χτυπήσουν πρώτοι οι δυο τους και οι άλλοι να τους βοηθήσουν εναντίον της σωματοφυλακής. [6.56.3] Για περισσότερη ασφάλεια οι συνωμότες δεν ήσαν πολλοί, γιατί ήλπιζαν ότι, όσο λίγοι και αν ήσαν, οι άλλοι πολίτες που δεν ήξεραν τίποτε, θα ήθελαν πρόθυμα, έχοντας όπλα, να βοηθήσουν για την ίδια την απελευθέρωσή τους.</a:t>
            </a:r>
            <a:endParaRPr lang="el-GR" dirty="0" smtClean="0"/>
          </a:p>
          <a:p>
            <a:pPr marL="137160" indent="0">
              <a:buNone/>
            </a:pPr>
            <a:endParaRPr lang="el-GR" dirty="0"/>
          </a:p>
        </p:txBody>
      </p:sp>
    </p:spTree>
    <p:extLst>
      <p:ext uri="{BB962C8B-B14F-4D97-AF65-F5344CB8AC3E}">
        <p14:creationId xmlns:p14="http://schemas.microsoft.com/office/powerpoint/2010/main" val="281928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0"/>
            <a:ext cx="8229600" cy="6309360"/>
          </a:xfrm>
        </p:spPr>
        <p:txBody>
          <a:bodyPr>
            <a:noAutofit/>
          </a:bodyPr>
          <a:lstStyle/>
          <a:p>
            <a:pPr marL="137160" indent="0" algn="just">
              <a:buNone/>
            </a:pPr>
            <a:endParaRPr lang="el-GR" sz="2000" dirty="0" smtClean="0"/>
          </a:p>
          <a:p>
            <a:pPr marL="137160" indent="0" algn="just">
              <a:buNone/>
            </a:pPr>
            <a:endParaRPr lang="el-GR" sz="2000" dirty="0"/>
          </a:p>
          <a:p>
            <a:pPr marL="137160" indent="0" algn="just">
              <a:buNone/>
            </a:pPr>
            <a:r>
              <a:rPr lang="el-GR" sz="2000" dirty="0" smtClean="0"/>
              <a:t>[</a:t>
            </a:r>
            <a:r>
              <a:rPr lang="el-GR" sz="2000" dirty="0"/>
              <a:t>6.57.1] </a:t>
            </a:r>
            <a:r>
              <a:rPr lang="el-GR" sz="2000" dirty="0" err="1"/>
              <a:t>καὶ</a:t>
            </a:r>
            <a:r>
              <a:rPr lang="el-GR" sz="2000" dirty="0"/>
              <a:t> </a:t>
            </a:r>
            <a:r>
              <a:rPr lang="el-GR" sz="2000" dirty="0" err="1"/>
              <a:t>ὡς</a:t>
            </a:r>
            <a:r>
              <a:rPr lang="el-GR" sz="2000" dirty="0"/>
              <a:t> </a:t>
            </a:r>
            <a:r>
              <a:rPr lang="el-GR" sz="2000" dirty="0" err="1"/>
              <a:t>ἐπῆλθεν</a:t>
            </a:r>
            <a:r>
              <a:rPr lang="el-GR" sz="2000" dirty="0"/>
              <a:t> ἡ </a:t>
            </a:r>
            <a:r>
              <a:rPr lang="el-GR" sz="2000" dirty="0" err="1"/>
              <a:t>ἑορτή</a:t>
            </a:r>
            <a:r>
              <a:rPr lang="el-GR" sz="2000" dirty="0"/>
              <a:t>, </a:t>
            </a:r>
            <a:r>
              <a:rPr lang="el-GR" sz="2000" dirty="0" err="1"/>
              <a:t>Ἱππίας</a:t>
            </a:r>
            <a:r>
              <a:rPr lang="el-GR" sz="2000" dirty="0"/>
              <a:t> </a:t>
            </a:r>
            <a:r>
              <a:rPr lang="el-GR" sz="2000" dirty="0" err="1"/>
              <a:t>μὲν</a:t>
            </a:r>
            <a:r>
              <a:rPr lang="el-GR" sz="2000" dirty="0"/>
              <a:t> </a:t>
            </a:r>
            <a:r>
              <a:rPr lang="el-GR" sz="2000" dirty="0" err="1"/>
              <a:t>ἔξω</a:t>
            </a:r>
            <a:r>
              <a:rPr lang="el-GR" sz="2000" dirty="0"/>
              <a:t> </a:t>
            </a:r>
            <a:r>
              <a:rPr lang="el-GR" sz="2000" dirty="0" err="1"/>
              <a:t>ἐν</a:t>
            </a:r>
            <a:r>
              <a:rPr lang="el-GR" sz="2000" dirty="0"/>
              <a:t> </a:t>
            </a:r>
            <a:r>
              <a:rPr lang="el-GR" sz="2000" dirty="0" err="1"/>
              <a:t>τῷ</a:t>
            </a:r>
            <a:r>
              <a:rPr lang="el-GR" sz="2000" dirty="0"/>
              <a:t> </a:t>
            </a:r>
            <a:r>
              <a:rPr lang="el-GR" sz="2000" dirty="0" err="1"/>
              <a:t>Κεραμεικῷ</a:t>
            </a:r>
            <a:r>
              <a:rPr lang="el-GR" sz="2000" dirty="0"/>
              <a:t> </a:t>
            </a:r>
            <a:r>
              <a:rPr lang="el-GR" sz="2000" dirty="0" err="1"/>
              <a:t>καλουμένῳ</a:t>
            </a:r>
            <a:r>
              <a:rPr lang="el-GR" sz="2000" dirty="0"/>
              <a:t> </a:t>
            </a:r>
            <a:r>
              <a:rPr lang="el-GR" sz="2000" dirty="0" err="1"/>
              <a:t>μετὰ</a:t>
            </a:r>
            <a:r>
              <a:rPr lang="el-GR" sz="2000" dirty="0"/>
              <a:t> </a:t>
            </a:r>
            <a:r>
              <a:rPr lang="el-GR" sz="2000" dirty="0" err="1"/>
              <a:t>τῶν</a:t>
            </a:r>
            <a:r>
              <a:rPr lang="el-GR" sz="2000" dirty="0"/>
              <a:t> δορυφόρων </a:t>
            </a:r>
            <a:r>
              <a:rPr lang="el-GR" sz="2000" dirty="0" err="1"/>
              <a:t>διεκόσμει</a:t>
            </a:r>
            <a:r>
              <a:rPr lang="el-GR" sz="2000" dirty="0"/>
              <a:t> </a:t>
            </a:r>
            <a:r>
              <a:rPr lang="el-GR" sz="2000" dirty="0" err="1"/>
              <a:t>ὡς</a:t>
            </a:r>
            <a:r>
              <a:rPr lang="el-GR" sz="2000" dirty="0"/>
              <a:t> </a:t>
            </a:r>
            <a:r>
              <a:rPr lang="el-GR" sz="2000" dirty="0" err="1"/>
              <a:t>ἕκαστα</a:t>
            </a:r>
            <a:r>
              <a:rPr lang="el-GR" sz="2000" dirty="0"/>
              <a:t> </a:t>
            </a:r>
            <a:r>
              <a:rPr lang="el-GR" sz="2000" dirty="0" err="1"/>
              <a:t>ἐχρῆν</a:t>
            </a:r>
            <a:r>
              <a:rPr lang="el-GR" sz="2000" dirty="0"/>
              <a:t> </a:t>
            </a:r>
            <a:r>
              <a:rPr lang="el-GR" sz="2000" dirty="0" err="1"/>
              <a:t>τῆς</a:t>
            </a:r>
            <a:r>
              <a:rPr lang="el-GR" sz="2000" dirty="0"/>
              <a:t> </a:t>
            </a:r>
            <a:r>
              <a:rPr lang="el-GR" sz="2000" dirty="0" err="1"/>
              <a:t>πομπῆς</a:t>
            </a:r>
            <a:r>
              <a:rPr lang="el-GR" sz="2000" dirty="0"/>
              <a:t> </a:t>
            </a:r>
            <a:r>
              <a:rPr lang="el-GR" sz="2000" dirty="0" err="1"/>
              <a:t>προϊέναι</a:t>
            </a:r>
            <a:r>
              <a:rPr lang="el-GR" sz="2000" dirty="0"/>
              <a:t>, ὁ </a:t>
            </a:r>
            <a:r>
              <a:rPr lang="el-GR" sz="2000" dirty="0" err="1"/>
              <a:t>δὲ</a:t>
            </a:r>
            <a:r>
              <a:rPr lang="el-GR" sz="2000" dirty="0"/>
              <a:t> </a:t>
            </a:r>
            <a:r>
              <a:rPr lang="el-GR" sz="2000" dirty="0" err="1"/>
              <a:t>Ἁρμόδιος</a:t>
            </a:r>
            <a:r>
              <a:rPr lang="el-GR" sz="2000" dirty="0"/>
              <a:t> </a:t>
            </a:r>
            <a:r>
              <a:rPr lang="el-GR" sz="2000" dirty="0" err="1"/>
              <a:t>καὶ</a:t>
            </a:r>
            <a:r>
              <a:rPr lang="el-GR" sz="2000" dirty="0"/>
              <a:t> ὁ </a:t>
            </a:r>
            <a:r>
              <a:rPr lang="el-GR" sz="2000" dirty="0" err="1"/>
              <a:t>Ἀριστογείτων</a:t>
            </a:r>
            <a:r>
              <a:rPr lang="el-GR" sz="2000" dirty="0"/>
              <a:t> </a:t>
            </a:r>
            <a:r>
              <a:rPr lang="el-GR" sz="2000" dirty="0" err="1"/>
              <a:t>ἔχοντες</a:t>
            </a:r>
            <a:r>
              <a:rPr lang="el-GR" sz="2000" dirty="0"/>
              <a:t> </a:t>
            </a:r>
            <a:r>
              <a:rPr lang="el-GR" sz="2000" dirty="0" err="1"/>
              <a:t>ἤδη</a:t>
            </a:r>
            <a:r>
              <a:rPr lang="el-GR" sz="2000" dirty="0"/>
              <a:t> </a:t>
            </a:r>
            <a:r>
              <a:rPr lang="el-GR" sz="2000" dirty="0" err="1"/>
              <a:t>τὰ</a:t>
            </a:r>
            <a:r>
              <a:rPr lang="el-GR" sz="2000" dirty="0"/>
              <a:t> </a:t>
            </a:r>
            <a:r>
              <a:rPr lang="el-GR" sz="2000" dirty="0" err="1"/>
              <a:t>ἐγχειρίδια</a:t>
            </a:r>
            <a:r>
              <a:rPr lang="el-GR" sz="2000" dirty="0"/>
              <a:t> </a:t>
            </a:r>
            <a:r>
              <a:rPr lang="el-GR" sz="2000" dirty="0" err="1"/>
              <a:t>ἐς</a:t>
            </a:r>
            <a:r>
              <a:rPr lang="el-GR" sz="2000" dirty="0"/>
              <a:t> </a:t>
            </a:r>
            <a:r>
              <a:rPr lang="el-GR" sz="2000" dirty="0" err="1"/>
              <a:t>τὸ</a:t>
            </a:r>
            <a:r>
              <a:rPr lang="el-GR" sz="2000" dirty="0"/>
              <a:t> </a:t>
            </a:r>
            <a:r>
              <a:rPr lang="el-GR" sz="2000" dirty="0" err="1"/>
              <a:t>ἔργον</a:t>
            </a:r>
            <a:r>
              <a:rPr lang="el-GR" sz="2000" dirty="0"/>
              <a:t> </a:t>
            </a:r>
            <a:r>
              <a:rPr lang="el-GR" sz="2000" dirty="0" err="1"/>
              <a:t>προῇσαν</a:t>
            </a:r>
            <a:r>
              <a:rPr lang="el-GR" sz="2000" dirty="0"/>
              <a:t>. [6.57.2] </a:t>
            </a:r>
            <a:r>
              <a:rPr lang="el-GR" sz="2000" dirty="0" err="1"/>
              <a:t>καὶ</a:t>
            </a:r>
            <a:r>
              <a:rPr lang="el-GR" sz="2000" dirty="0"/>
              <a:t> </a:t>
            </a:r>
            <a:r>
              <a:rPr lang="el-GR" sz="2000" dirty="0" err="1"/>
              <a:t>ὡς</a:t>
            </a:r>
            <a:r>
              <a:rPr lang="el-GR" sz="2000" dirty="0"/>
              <a:t> </a:t>
            </a:r>
            <a:r>
              <a:rPr lang="el-GR" sz="2000" dirty="0" err="1"/>
              <a:t>εἶδόν</a:t>
            </a:r>
            <a:r>
              <a:rPr lang="el-GR" sz="2000" dirty="0"/>
              <a:t> </a:t>
            </a:r>
            <a:r>
              <a:rPr lang="el-GR" sz="2000" dirty="0" err="1"/>
              <a:t>τινα</a:t>
            </a:r>
            <a:r>
              <a:rPr lang="el-GR" sz="2000" dirty="0"/>
              <a:t> </a:t>
            </a:r>
            <a:r>
              <a:rPr lang="el-GR" sz="2000" dirty="0" err="1"/>
              <a:t>τῶν</a:t>
            </a:r>
            <a:r>
              <a:rPr lang="el-GR" sz="2000" dirty="0"/>
              <a:t> </a:t>
            </a:r>
            <a:r>
              <a:rPr lang="el-GR" sz="2000" dirty="0" err="1"/>
              <a:t>ξυνωμοτῶν</a:t>
            </a:r>
            <a:r>
              <a:rPr lang="el-GR" sz="2000" dirty="0"/>
              <a:t> </a:t>
            </a:r>
            <a:r>
              <a:rPr lang="el-GR" sz="2000" dirty="0" err="1"/>
              <a:t>σφίσι</a:t>
            </a:r>
            <a:r>
              <a:rPr lang="el-GR" sz="2000" dirty="0"/>
              <a:t> </a:t>
            </a:r>
            <a:r>
              <a:rPr lang="el-GR" sz="2000" dirty="0" err="1"/>
              <a:t>διαλεγόμενον</a:t>
            </a:r>
            <a:r>
              <a:rPr lang="el-GR" sz="2000" dirty="0"/>
              <a:t> </a:t>
            </a:r>
            <a:r>
              <a:rPr lang="el-GR" sz="2000" dirty="0" err="1"/>
              <a:t>οἰκείως</a:t>
            </a:r>
            <a:r>
              <a:rPr lang="el-GR" sz="2000" dirty="0"/>
              <a:t> </a:t>
            </a:r>
            <a:r>
              <a:rPr lang="el-GR" sz="2000" dirty="0" err="1"/>
              <a:t>τῷ</a:t>
            </a:r>
            <a:r>
              <a:rPr lang="el-GR" sz="2000" dirty="0"/>
              <a:t> </a:t>
            </a:r>
            <a:r>
              <a:rPr lang="el-GR" sz="2000" dirty="0" err="1"/>
              <a:t>Ἱππίᾳ</a:t>
            </a:r>
            <a:r>
              <a:rPr lang="el-GR" sz="2000" dirty="0"/>
              <a:t> (</a:t>
            </a:r>
            <a:r>
              <a:rPr lang="el-GR" sz="2000" dirty="0" err="1"/>
              <a:t>ἦν</a:t>
            </a:r>
            <a:r>
              <a:rPr lang="el-GR" sz="2000" dirty="0"/>
              <a:t> </a:t>
            </a:r>
            <a:r>
              <a:rPr lang="el-GR" sz="2000" dirty="0" err="1"/>
              <a:t>δὲ</a:t>
            </a:r>
            <a:r>
              <a:rPr lang="el-GR" sz="2000" dirty="0"/>
              <a:t> </a:t>
            </a:r>
            <a:r>
              <a:rPr lang="el-GR" sz="2000" dirty="0" err="1"/>
              <a:t>πᾶσιν</a:t>
            </a:r>
            <a:r>
              <a:rPr lang="el-GR" sz="2000" dirty="0"/>
              <a:t> </a:t>
            </a:r>
            <a:r>
              <a:rPr lang="el-GR" sz="2000" dirty="0" err="1"/>
              <a:t>εὐπρόσοδος</a:t>
            </a:r>
            <a:r>
              <a:rPr lang="el-GR" sz="2000" dirty="0"/>
              <a:t> ὁ </a:t>
            </a:r>
            <a:r>
              <a:rPr lang="el-GR" sz="2000" dirty="0" err="1"/>
              <a:t>Ἱππίας</a:t>
            </a:r>
            <a:r>
              <a:rPr lang="el-GR" sz="2000" dirty="0"/>
              <a:t>), </a:t>
            </a:r>
            <a:r>
              <a:rPr lang="el-GR" sz="2000" dirty="0" err="1"/>
              <a:t>ἔδεισαν</a:t>
            </a:r>
            <a:r>
              <a:rPr lang="el-GR" sz="2000" dirty="0"/>
              <a:t> </a:t>
            </a:r>
            <a:r>
              <a:rPr lang="el-GR" sz="2000" dirty="0" err="1"/>
              <a:t>καὶ</a:t>
            </a:r>
            <a:r>
              <a:rPr lang="el-GR" sz="2000" dirty="0"/>
              <a:t> </a:t>
            </a:r>
            <a:r>
              <a:rPr lang="el-GR" sz="2000" dirty="0" err="1"/>
              <a:t>ἐνόμισαν</a:t>
            </a:r>
            <a:r>
              <a:rPr lang="el-GR" sz="2000" dirty="0"/>
              <a:t> </a:t>
            </a:r>
            <a:r>
              <a:rPr lang="el-GR" sz="2000" dirty="0" err="1"/>
              <a:t>μεμηνῦσθαί</a:t>
            </a:r>
            <a:r>
              <a:rPr lang="el-GR" sz="2000" dirty="0"/>
              <a:t> τε </a:t>
            </a:r>
            <a:r>
              <a:rPr lang="el-GR" sz="2000" dirty="0" err="1"/>
              <a:t>καὶ</a:t>
            </a:r>
            <a:r>
              <a:rPr lang="el-GR" sz="2000" dirty="0"/>
              <a:t> </a:t>
            </a:r>
            <a:r>
              <a:rPr lang="el-GR" sz="2000" dirty="0" err="1"/>
              <a:t>ὅσον</a:t>
            </a:r>
            <a:r>
              <a:rPr lang="el-GR" sz="2000" dirty="0"/>
              <a:t> </a:t>
            </a:r>
            <a:r>
              <a:rPr lang="el-GR" sz="2000" dirty="0" err="1"/>
              <a:t>οὐκ</a:t>
            </a:r>
            <a:r>
              <a:rPr lang="el-GR" sz="2000" dirty="0"/>
              <a:t> </a:t>
            </a:r>
            <a:r>
              <a:rPr lang="el-GR" sz="2000" dirty="0" err="1"/>
              <a:t>ἤδη</a:t>
            </a:r>
            <a:r>
              <a:rPr lang="el-GR" sz="2000" dirty="0"/>
              <a:t> </a:t>
            </a:r>
            <a:r>
              <a:rPr lang="el-GR" sz="2000" dirty="0" err="1"/>
              <a:t>ξυλληφθήσεσθαι</a:t>
            </a:r>
            <a:r>
              <a:rPr lang="el-GR" sz="2000" dirty="0"/>
              <a:t>. </a:t>
            </a:r>
          </a:p>
          <a:p>
            <a:pPr marL="137160" indent="0" algn="just">
              <a:buNone/>
            </a:pPr>
            <a:endParaRPr lang="el-GR" sz="2000" dirty="0" smtClean="0"/>
          </a:p>
          <a:p>
            <a:pPr marL="137160" indent="0" algn="just">
              <a:buNone/>
            </a:pPr>
            <a:r>
              <a:rPr lang="el-GR" sz="2000" dirty="0" smtClean="0"/>
              <a:t>Όταν </a:t>
            </a:r>
            <a:r>
              <a:rPr lang="el-GR" sz="2000" dirty="0"/>
              <a:t>ήρθε η μέρα της γιορτής ο Ιππίας, έχοντας τους σωματοφύλακές του, ήταν έξω από την πόλη, στο μέρος που λέγεται </a:t>
            </a:r>
            <a:r>
              <a:rPr lang="el-GR" sz="2000" dirty="0" err="1"/>
              <a:t>Κεραμεικός</a:t>
            </a:r>
            <a:r>
              <a:rPr lang="el-GR" sz="2000" dirty="0"/>
              <a:t> και κανόνιζε πώς θα πορευόταν η κάθε ομάδα στην πομπή. Ο Αρμόδιος και ο Αριστογείτων με τα </a:t>
            </a:r>
            <a:r>
              <a:rPr lang="el-GR" sz="2000" dirty="0" err="1"/>
              <a:t>κοντοσπάθια</a:t>
            </a:r>
            <a:r>
              <a:rPr lang="el-GR" sz="2000" dirty="0"/>
              <a:t> τους προχωρούσαν κιόλας για να χτυπήσουν. [6.57.2] Αλλά καθώς είδαν έναν από τους συνωμότες να μιλάει με οικειότητα στον Ιππία (τον οποίο μπορούσε εύκολα να πλησιάσει οποιοσδήποτε), φοβήθηκαν και νόμισαν ότι τους είχαν καταδώσει και ότι θα τους έπιαναν εκείνη την ώρα.</a:t>
            </a:r>
            <a:r>
              <a:rPr lang="el-GR" sz="2400" dirty="0"/>
              <a:t> </a:t>
            </a:r>
          </a:p>
        </p:txBody>
      </p:sp>
    </p:spTree>
    <p:extLst>
      <p:ext uri="{BB962C8B-B14F-4D97-AF65-F5344CB8AC3E}">
        <p14:creationId xmlns:p14="http://schemas.microsoft.com/office/powerpoint/2010/main" val="1729557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332656"/>
            <a:ext cx="8229600" cy="5976704"/>
          </a:xfrm>
        </p:spPr>
        <p:txBody>
          <a:bodyPr>
            <a:normAutofit fontScale="70000" lnSpcReduction="20000"/>
          </a:bodyPr>
          <a:lstStyle/>
          <a:p>
            <a:pPr marL="137160" indent="0" algn="just">
              <a:buNone/>
            </a:pPr>
            <a:r>
              <a:rPr lang="el-GR" dirty="0"/>
              <a:t>[6.57.3] </a:t>
            </a:r>
            <a:r>
              <a:rPr lang="el-GR" dirty="0" err="1"/>
              <a:t>τὸν</a:t>
            </a:r>
            <a:r>
              <a:rPr lang="el-GR" dirty="0"/>
              <a:t> </a:t>
            </a:r>
            <a:r>
              <a:rPr lang="el-GR" dirty="0" err="1"/>
              <a:t>λυπήσαντα</a:t>
            </a:r>
            <a:r>
              <a:rPr lang="el-GR" dirty="0"/>
              <a:t> </a:t>
            </a:r>
            <a:r>
              <a:rPr lang="el-GR" dirty="0" err="1"/>
              <a:t>οὖν</a:t>
            </a:r>
            <a:r>
              <a:rPr lang="el-GR" dirty="0"/>
              <a:t> </a:t>
            </a:r>
            <a:r>
              <a:rPr lang="el-GR" dirty="0" err="1"/>
              <a:t>σφᾶς</a:t>
            </a:r>
            <a:r>
              <a:rPr lang="el-GR" dirty="0"/>
              <a:t> </a:t>
            </a:r>
            <a:r>
              <a:rPr lang="el-GR" dirty="0" err="1"/>
              <a:t>καὶ</a:t>
            </a:r>
            <a:r>
              <a:rPr lang="el-GR" dirty="0"/>
              <a:t> </a:t>
            </a:r>
            <a:r>
              <a:rPr lang="el-GR" dirty="0" err="1"/>
              <a:t>δι᾽</a:t>
            </a:r>
            <a:r>
              <a:rPr lang="el-GR" dirty="0"/>
              <a:t> </a:t>
            </a:r>
            <a:r>
              <a:rPr lang="el-GR" dirty="0" err="1"/>
              <a:t>ὅνπερ</a:t>
            </a:r>
            <a:r>
              <a:rPr lang="el-GR" dirty="0"/>
              <a:t> πάντα </a:t>
            </a:r>
            <a:r>
              <a:rPr lang="el-GR" dirty="0" err="1"/>
              <a:t>ἐκινδύνευον</a:t>
            </a:r>
            <a:r>
              <a:rPr lang="el-GR" dirty="0"/>
              <a:t> </a:t>
            </a:r>
            <a:r>
              <a:rPr lang="el-GR" dirty="0" err="1"/>
              <a:t>ἐβούλοντο</a:t>
            </a:r>
            <a:r>
              <a:rPr lang="el-GR" dirty="0"/>
              <a:t> </a:t>
            </a:r>
            <a:r>
              <a:rPr lang="el-GR" dirty="0" err="1"/>
              <a:t>πρότερον</a:t>
            </a:r>
            <a:r>
              <a:rPr lang="el-GR" dirty="0"/>
              <a:t>, </a:t>
            </a:r>
            <a:r>
              <a:rPr lang="el-GR" dirty="0" err="1"/>
              <a:t>εἰ</a:t>
            </a:r>
            <a:r>
              <a:rPr lang="el-GR" dirty="0"/>
              <a:t> </a:t>
            </a:r>
            <a:r>
              <a:rPr lang="el-GR" dirty="0" err="1"/>
              <a:t>δύναιντο</a:t>
            </a:r>
            <a:r>
              <a:rPr lang="el-GR" dirty="0"/>
              <a:t>, </a:t>
            </a:r>
            <a:r>
              <a:rPr lang="el-GR" dirty="0" err="1"/>
              <a:t>προτιμωρήσασθαι</a:t>
            </a:r>
            <a:r>
              <a:rPr lang="el-GR" dirty="0"/>
              <a:t>, </a:t>
            </a:r>
            <a:r>
              <a:rPr lang="el-GR" dirty="0" err="1"/>
              <a:t>καὶ</a:t>
            </a:r>
            <a:r>
              <a:rPr lang="el-GR" dirty="0"/>
              <a:t> </a:t>
            </a:r>
            <a:r>
              <a:rPr lang="el-GR" dirty="0" err="1"/>
              <a:t>ὥσπερ</a:t>
            </a:r>
            <a:r>
              <a:rPr lang="el-GR" dirty="0"/>
              <a:t> </a:t>
            </a:r>
            <a:r>
              <a:rPr lang="el-GR" dirty="0" err="1"/>
              <a:t>εἶχον</a:t>
            </a:r>
            <a:r>
              <a:rPr lang="el-GR" dirty="0"/>
              <a:t> </a:t>
            </a:r>
            <a:r>
              <a:rPr lang="el-GR" dirty="0" err="1"/>
              <a:t>ὥρμησαν</a:t>
            </a:r>
            <a:r>
              <a:rPr lang="el-GR" dirty="0"/>
              <a:t> </a:t>
            </a:r>
            <a:r>
              <a:rPr lang="el-GR" dirty="0" err="1"/>
              <a:t>ἔσω</a:t>
            </a:r>
            <a:r>
              <a:rPr lang="el-GR" dirty="0"/>
              <a:t> </a:t>
            </a:r>
            <a:r>
              <a:rPr lang="el-GR" dirty="0" err="1"/>
              <a:t>τῶν</a:t>
            </a:r>
            <a:r>
              <a:rPr lang="el-GR" dirty="0"/>
              <a:t> </a:t>
            </a:r>
            <a:r>
              <a:rPr lang="el-GR" dirty="0" err="1"/>
              <a:t>πυλῶν</a:t>
            </a:r>
            <a:r>
              <a:rPr lang="el-GR" dirty="0"/>
              <a:t>, </a:t>
            </a:r>
            <a:r>
              <a:rPr lang="el-GR" dirty="0" err="1"/>
              <a:t>καὶ</a:t>
            </a:r>
            <a:r>
              <a:rPr lang="el-GR" dirty="0"/>
              <a:t> </a:t>
            </a:r>
            <a:r>
              <a:rPr lang="el-GR" dirty="0" err="1"/>
              <a:t>περιέτυχον</a:t>
            </a:r>
            <a:r>
              <a:rPr lang="el-GR" dirty="0"/>
              <a:t> </a:t>
            </a:r>
            <a:r>
              <a:rPr lang="el-GR" dirty="0" err="1"/>
              <a:t>τῷ</a:t>
            </a:r>
            <a:r>
              <a:rPr lang="el-GR" dirty="0"/>
              <a:t> </a:t>
            </a:r>
            <a:r>
              <a:rPr lang="el-GR" dirty="0" err="1"/>
              <a:t>Ἱππάρχῳ</a:t>
            </a:r>
            <a:r>
              <a:rPr lang="el-GR" dirty="0"/>
              <a:t> </a:t>
            </a:r>
            <a:r>
              <a:rPr lang="el-GR" dirty="0" err="1"/>
              <a:t>παρὰ</a:t>
            </a:r>
            <a:r>
              <a:rPr lang="el-GR" dirty="0"/>
              <a:t> </a:t>
            </a:r>
            <a:r>
              <a:rPr lang="el-GR" dirty="0" err="1"/>
              <a:t>τὸ</a:t>
            </a:r>
            <a:r>
              <a:rPr lang="el-GR" dirty="0"/>
              <a:t> </a:t>
            </a:r>
            <a:r>
              <a:rPr lang="el-GR" dirty="0" err="1"/>
              <a:t>Λεωκόρειον</a:t>
            </a:r>
            <a:r>
              <a:rPr lang="el-GR" dirty="0"/>
              <a:t> </a:t>
            </a:r>
            <a:r>
              <a:rPr lang="el-GR" dirty="0" err="1"/>
              <a:t>καλούμενον</a:t>
            </a:r>
            <a:r>
              <a:rPr lang="el-GR" dirty="0"/>
              <a:t>, </a:t>
            </a:r>
            <a:r>
              <a:rPr lang="el-GR" dirty="0" err="1"/>
              <a:t>καὶ</a:t>
            </a:r>
            <a:r>
              <a:rPr lang="el-GR" dirty="0"/>
              <a:t> </a:t>
            </a:r>
            <a:r>
              <a:rPr lang="el-GR" dirty="0" err="1"/>
              <a:t>εὐθὺς</a:t>
            </a:r>
            <a:r>
              <a:rPr lang="el-GR" dirty="0"/>
              <a:t> </a:t>
            </a:r>
            <a:r>
              <a:rPr lang="el-GR" dirty="0" err="1"/>
              <a:t>ἀπερισκέπτως</a:t>
            </a:r>
            <a:r>
              <a:rPr lang="el-GR" dirty="0"/>
              <a:t> </a:t>
            </a:r>
            <a:r>
              <a:rPr lang="el-GR" dirty="0" err="1"/>
              <a:t>προσπεσόντες</a:t>
            </a:r>
            <a:r>
              <a:rPr lang="el-GR" dirty="0"/>
              <a:t> </a:t>
            </a:r>
            <a:r>
              <a:rPr lang="el-GR" dirty="0" err="1"/>
              <a:t>καὶ</a:t>
            </a:r>
            <a:r>
              <a:rPr lang="el-GR" dirty="0"/>
              <a:t> </a:t>
            </a:r>
            <a:r>
              <a:rPr lang="el-GR" dirty="0" err="1"/>
              <a:t>ὡς</a:t>
            </a:r>
            <a:r>
              <a:rPr lang="el-GR" dirty="0"/>
              <a:t> </a:t>
            </a:r>
            <a:r>
              <a:rPr lang="el-GR" dirty="0" err="1"/>
              <a:t>ἂν</a:t>
            </a:r>
            <a:r>
              <a:rPr lang="el-GR" dirty="0"/>
              <a:t> μάλιστα </a:t>
            </a:r>
            <a:r>
              <a:rPr lang="el-GR" dirty="0" err="1"/>
              <a:t>δι᾽</a:t>
            </a:r>
            <a:r>
              <a:rPr lang="el-GR" dirty="0"/>
              <a:t> </a:t>
            </a:r>
            <a:r>
              <a:rPr lang="el-GR" dirty="0" err="1"/>
              <a:t>ὀργῆς</a:t>
            </a:r>
            <a:r>
              <a:rPr lang="el-GR" dirty="0"/>
              <a:t> ὁ </a:t>
            </a:r>
            <a:r>
              <a:rPr lang="el-GR" dirty="0" err="1"/>
              <a:t>μὲν</a:t>
            </a:r>
            <a:r>
              <a:rPr lang="el-GR" dirty="0"/>
              <a:t> </a:t>
            </a:r>
            <a:r>
              <a:rPr lang="el-GR" dirty="0" err="1"/>
              <a:t>ἐρωτικῆς</a:t>
            </a:r>
            <a:r>
              <a:rPr lang="el-GR" dirty="0"/>
              <a:t>, ὁ </a:t>
            </a:r>
            <a:r>
              <a:rPr lang="el-GR" dirty="0" err="1"/>
              <a:t>δὲ</a:t>
            </a:r>
            <a:r>
              <a:rPr lang="el-GR" dirty="0"/>
              <a:t> </a:t>
            </a:r>
            <a:r>
              <a:rPr lang="el-GR" dirty="0" err="1"/>
              <a:t>ὑβρισμένος</a:t>
            </a:r>
            <a:r>
              <a:rPr lang="el-GR" dirty="0"/>
              <a:t>, </a:t>
            </a:r>
            <a:r>
              <a:rPr lang="el-GR" dirty="0" err="1"/>
              <a:t>ἔτυπτον</a:t>
            </a:r>
            <a:r>
              <a:rPr lang="el-GR" dirty="0"/>
              <a:t> </a:t>
            </a:r>
            <a:r>
              <a:rPr lang="el-GR" dirty="0" err="1"/>
              <a:t>καὶ</a:t>
            </a:r>
            <a:r>
              <a:rPr lang="el-GR" dirty="0"/>
              <a:t> </a:t>
            </a:r>
            <a:r>
              <a:rPr lang="el-GR" dirty="0" err="1"/>
              <a:t>ἀποκτείνουσιν</a:t>
            </a:r>
            <a:r>
              <a:rPr lang="el-GR" dirty="0"/>
              <a:t> </a:t>
            </a:r>
            <a:r>
              <a:rPr lang="el-GR" dirty="0" err="1"/>
              <a:t>αὐτόν</a:t>
            </a:r>
            <a:r>
              <a:rPr lang="el-GR" dirty="0"/>
              <a:t>. [6.57.4] </a:t>
            </a:r>
            <a:r>
              <a:rPr lang="el-GR" dirty="0" err="1"/>
              <a:t>καὶ</a:t>
            </a:r>
            <a:r>
              <a:rPr lang="el-GR" dirty="0"/>
              <a:t> ὁ </a:t>
            </a:r>
            <a:r>
              <a:rPr lang="el-GR" dirty="0" err="1"/>
              <a:t>μὲν</a:t>
            </a:r>
            <a:r>
              <a:rPr lang="el-GR" dirty="0"/>
              <a:t> </a:t>
            </a:r>
            <a:r>
              <a:rPr lang="el-GR" dirty="0" err="1"/>
              <a:t>τοὺς</a:t>
            </a:r>
            <a:r>
              <a:rPr lang="el-GR" dirty="0"/>
              <a:t> δορυφόρους </a:t>
            </a:r>
            <a:r>
              <a:rPr lang="el-GR" dirty="0" err="1"/>
              <a:t>τὸ</a:t>
            </a:r>
            <a:r>
              <a:rPr lang="el-GR" dirty="0"/>
              <a:t> </a:t>
            </a:r>
            <a:r>
              <a:rPr lang="el-GR" dirty="0" err="1"/>
              <a:t>αὐτίκα</a:t>
            </a:r>
            <a:r>
              <a:rPr lang="el-GR" dirty="0"/>
              <a:t> διαφεύγει ὁ </a:t>
            </a:r>
            <a:r>
              <a:rPr lang="el-GR" dirty="0" err="1"/>
              <a:t>Ἀριστογείτων</a:t>
            </a:r>
            <a:r>
              <a:rPr lang="el-GR" dirty="0"/>
              <a:t>, </a:t>
            </a:r>
            <a:r>
              <a:rPr lang="el-GR" dirty="0" err="1"/>
              <a:t>ξυνδραμόντος</a:t>
            </a:r>
            <a:r>
              <a:rPr lang="el-GR" dirty="0"/>
              <a:t> </a:t>
            </a:r>
            <a:r>
              <a:rPr lang="el-GR" dirty="0" err="1"/>
              <a:t>τοῦ</a:t>
            </a:r>
            <a:r>
              <a:rPr lang="el-GR" dirty="0"/>
              <a:t> </a:t>
            </a:r>
            <a:r>
              <a:rPr lang="el-GR" dirty="0" err="1"/>
              <a:t>ὄχλου</a:t>
            </a:r>
            <a:r>
              <a:rPr lang="el-GR" dirty="0"/>
              <a:t>, </a:t>
            </a:r>
            <a:r>
              <a:rPr lang="el-GR" dirty="0" err="1"/>
              <a:t>καὶ</a:t>
            </a:r>
            <a:r>
              <a:rPr lang="el-GR" dirty="0"/>
              <a:t> </a:t>
            </a:r>
            <a:r>
              <a:rPr lang="el-GR" dirty="0" err="1"/>
              <a:t>ὕστερον</a:t>
            </a:r>
            <a:r>
              <a:rPr lang="el-GR" dirty="0"/>
              <a:t> </a:t>
            </a:r>
            <a:r>
              <a:rPr lang="el-GR" dirty="0" err="1"/>
              <a:t>ληφθεὶς</a:t>
            </a:r>
            <a:r>
              <a:rPr lang="el-GR" dirty="0"/>
              <a:t> </a:t>
            </a:r>
            <a:r>
              <a:rPr lang="el-GR" dirty="0" err="1"/>
              <a:t>οὐ</a:t>
            </a:r>
            <a:r>
              <a:rPr lang="el-GR" dirty="0"/>
              <a:t> </a:t>
            </a:r>
            <a:r>
              <a:rPr lang="el-GR" dirty="0" err="1"/>
              <a:t>ῥᾳδίως</a:t>
            </a:r>
            <a:r>
              <a:rPr lang="el-GR" dirty="0"/>
              <a:t> διετέθη· </a:t>
            </a:r>
            <a:r>
              <a:rPr lang="el-GR" dirty="0" err="1"/>
              <a:t>Ἁρμόδιος</a:t>
            </a:r>
            <a:r>
              <a:rPr lang="el-GR" dirty="0"/>
              <a:t> </a:t>
            </a:r>
            <a:r>
              <a:rPr lang="el-GR" dirty="0" err="1"/>
              <a:t>δὲ</a:t>
            </a:r>
            <a:r>
              <a:rPr lang="el-GR" dirty="0"/>
              <a:t> </a:t>
            </a:r>
            <a:r>
              <a:rPr lang="el-GR" dirty="0" err="1"/>
              <a:t>αὐτοῦ</a:t>
            </a:r>
            <a:r>
              <a:rPr lang="el-GR" dirty="0"/>
              <a:t> </a:t>
            </a:r>
            <a:r>
              <a:rPr lang="el-GR" dirty="0" err="1"/>
              <a:t>παραχρῆμα</a:t>
            </a:r>
            <a:r>
              <a:rPr lang="el-GR" dirty="0"/>
              <a:t> </a:t>
            </a:r>
            <a:r>
              <a:rPr lang="el-GR" dirty="0" err="1"/>
              <a:t>ἀπόλλυται</a:t>
            </a:r>
            <a:r>
              <a:rPr lang="el-GR" dirty="0" smtClean="0"/>
              <a:t>.</a:t>
            </a:r>
          </a:p>
          <a:p>
            <a:pPr marL="137160" indent="0">
              <a:buNone/>
            </a:pPr>
            <a:endParaRPr lang="el-GR" dirty="0" smtClean="0"/>
          </a:p>
          <a:p>
            <a:pPr marL="137160" indent="0" algn="just">
              <a:buNone/>
            </a:pPr>
            <a:r>
              <a:rPr lang="el-GR" dirty="0"/>
              <a:t>[6.57.3] Θέλοντας, όμως, να προλάβουν να εκδικηθούν τον άνθρωπο που τους είχε προσβάλει και για τον οποίο τα ριψοκινδύνευαν όλα αυτά, έτρεξαν όπως ήσαν μέσα στην πολιτεία και βρήκαν τον Ίππαρχο κοντά στο λεγόμενο </a:t>
            </a:r>
            <a:r>
              <a:rPr lang="el-GR" dirty="0" err="1"/>
              <a:t>Λεωκόρειον</a:t>
            </a:r>
            <a:r>
              <a:rPr lang="el-GR" dirty="0"/>
              <a:t> και, χωρίς να σκεφτούν άλλο τίποτε, έπεσαν επάνω του. Τυφλωμένοι από το πάθος τους, ο ένας από την ερωτική του ζήλια, ο άλλος από την προσβολή που του είχε γίνει, τον χτύπησαν και τον σκότωσαν. [6.57.4] Ο Αριστογείτων, μέσα στην σύγχυση του όχλου που μαζεύτηκε, κατόρθωσε εκείνη τη στιγμή να ξεφύγει </a:t>
            </a:r>
            <a:r>
              <a:rPr lang="el-GR" dirty="0" err="1"/>
              <a:t>απ᾽</a:t>
            </a:r>
            <a:r>
              <a:rPr lang="el-GR" dirty="0"/>
              <a:t> τους σωματοφύλακες. Αργότερα τον έπιασαν και τον θανάτωσαν με σκληρό τρόπο. Τον Αρμόδιο τον σκότωσαν επί τόπου</a:t>
            </a:r>
            <a:r>
              <a:rPr lang="el-GR" dirty="0" smtClean="0"/>
              <a:t>.</a:t>
            </a:r>
          </a:p>
          <a:p>
            <a:pPr marL="137160" indent="0" algn="just">
              <a:buNone/>
            </a:pPr>
            <a:endParaRPr lang="el-GR" dirty="0"/>
          </a:p>
          <a:p>
            <a:pPr marL="137160" indent="0" algn="r">
              <a:buNone/>
            </a:pPr>
            <a:r>
              <a:rPr lang="el-GR" dirty="0" smtClean="0"/>
              <a:t>(Μετάφραση: Α. </a:t>
            </a:r>
            <a:r>
              <a:rPr lang="el-GR" dirty="0" err="1" smtClean="0"/>
              <a:t>Βλάχος</a:t>
            </a:r>
            <a:r>
              <a:rPr lang="el-GR" dirty="0" smtClean="0"/>
              <a:t>)</a:t>
            </a:r>
          </a:p>
          <a:p>
            <a:pPr marL="137160" indent="0" algn="r">
              <a:buNone/>
            </a:pPr>
            <a:endParaRPr lang="el-GR" dirty="0"/>
          </a:p>
        </p:txBody>
      </p:sp>
    </p:spTree>
    <p:extLst>
      <p:ext uri="{BB962C8B-B14F-4D97-AF65-F5344CB8AC3E}">
        <p14:creationId xmlns:p14="http://schemas.microsoft.com/office/powerpoint/2010/main" val="481327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188640"/>
            <a:ext cx="8229600" cy="6669360"/>
          </a:xfrm>
        </p:spPr>
        <p:txBody>
          <a:bodyPr>
            <a:normAutofit lnSpcReduction="10000"/>
          </a:bodyPr>
          <a:lstStyle/>
          <a:p>
            <a:pPr marL="137160" indent="0">
              <a:buNone/>
            </a:pPr>
            <a:endParaRPr lang="el-GR" dirty="0" smtClean="0"/>
          </a:p>
          <a:p>
            <a:pPr marL="137160" indent="0">
              <a:buNone/>
            </a:pPr>
            <a:endParaRPr lang="el-GR" dirty="0"/>
          </a:p>
          <a:p>
            <a:pPr marL="137160" indent="0">
              <a:buNone/>
            </a:pPr>
            <a:endParaRPr lang="el-GR" dirty="0" smtClean="0"/>
          </a:p>
          <a:p>
            <a:pPr marL="137160" indent="0">
              <a:buNone/>
            </a:pPr>
            <a:endParaRPr lang="el-GR" dirty="0"/>
          </a:p>
          <a:p>
            <a:pPr marL="137160" indent="0">
              <a:buNone/>
            </a:pPr>
            <a:endParaRPr lang="el-GR" dirty="0" smtClean="0"/>
          </a:p>
          <a:p>
            <a:pPr marL="137160" indent="0">
              <a:buNone/>
            </a:pPr>
            <a:endParaRPr lang="el-GR" dirty="0"/>
          </a:p>
          <a:p>
            <a:pPr marL="137160" indent="0">
              <a:buNone/>
            </a:pPr>
            <a:endParaRPr lang="el-GR" dirty="0" smtClean="0"/>
          </a:p>
          <a:p>
            <a:pPr marL="137160" indent="0">
              <a:buNone/>
            </a:pPr>
            <a:endParaRPr lang="el-GR" dirty="0"/>
          </a:p>
          <a:p>
            <a:pPr marL="137160" indent="0" algn="ctr">
              <a:buNone/>
            </a:pPr>
            <a:endParaRPr lang="en-US" sz="1800" dirty="0" smtClean="0"/>
          </a:p>
          <a:p>
            <a:pPr marL="137160" indent="0" algn="ctr">
              <a:buNone/>
            </a:pPr>
            <a:endParaRPr lang="en-US" sz="1800" dirty="0"/>
          </a:p>
          <a:p>
            <a:pPr marL="137160" indent="0" algn="ctr">
              <a:buNone/>
            </a:pPr>
            <a:endParaRPr lang="en-US" sz="1800" dirty="0" smtClean="0"/>
          </a:p>
          <a:p>
            <a:pPr marL="137160" indent="0" algn="ctr">
              <a:buNone/>
            </a:pPr>
            <a:endParaRPr lang="en-US" sz="1800" dirty="0"/>
          </a:p>
          <a:p>
            <a:pPr marL="137160" indent="0" algn="ctr">
              <a:buNone/>
            </a:pPr>
            <a:endParaRPr lang="en-US" sz="1800" dirty="0" smtClean="0"/>
          </a:p>
          <a:p>
            <a:pPr marL="137160" indent="0" algn="ctr">
              <a:buNone/>
            </a:pPr>
            <a:r>
              <a:rPr lang="el-GR" sz="1800" dirty="0" smtClean="0"/>
              <a:t>Οι τυραννοκτόνοι, Αρμόδιος και Αριστογείτων.</a:t>
            </a:r>
          </a:p>
          <a:p>
            <a:pPr marL="137160" indent="0" algn="ctr">
              <a:buNone/>
            </a:pPr>
            <a:r>
              <a:rPr lang="el-GR" sz="1800" dirty="0" smtClean="0"/>
              <a:t>Άγαλμα του Αντήνορα (</a:t>
            </a:r>
            <a:r>
              <a:rPr lang="el-GR" sz="1800" dirty="0" err="1" smtClean="0"/>
              <a:t>περ</a:t>
            </a:r>
            <a:r>
              <a:rPr lang="el-GR" sz="1800" dirty="0" smtClean="0"/>
              <a:t>. 477/6 π.</a:t>
            </a:r>
            <a:r>
              <a:rPr lang="en-US" sz="1800" dirty="0" smtClean="0"/>
              <a:t>X.</a:t>
            </a:r>
            <a:r>
              <a:rPr lang="el-GR" sz="1800" dirty="0" smtClean="0"/>
              <a:t>)</a:t>
            </a:r>
            <a:endParaRPr lang="en-US" sz="1800" dirty="0"/>
          </a:p>
          <a:p>
            <a:pPr marL="137160" indent="0" algn="ctr">
              <a:buNone/>
            </a:pPr>
            <a:r>
              <a:rPr lang="el-GR" sz="1800" dirty="0" smtClean="0"/>
              <a:t>Αντίγραφο του χαμένου πρωτοτύπου (Αρχαιολογικό </a:t>
            </a:r>
            <a:r>
              <a:rPr lang="el-GR" sz="1800" dirty="0"/>
              <a:t>Μ</a:t>
            </a:r>
            <a:r>
              <a:rPr lang="el-GR" sz="1800" dirty="0" smtClean="0"/>
              <a:t>ουσείο Νάπολης</a:t>
            </a:r>
            <a:r>
              <a:rPr lang="el-GR" dirty="0" smtClean="0"/>
              <a:t>)</a:t>
            </a:r>
            <a:endParaRPr lang="el-GR" dirty="0"/>
          </a:p>
        </p:txBody>
      </p:sp>
      <p:pic>
        <p:nvPicPr>
          <p:cNvPr id="4" name="Θέση περιεχομένου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003" y="764704"/>
            <a:ext cx="3888432" cy="4608512"/>
          </a:xfrm>
          <a:prstGeom prst="rect">
            <a:avLst/>
          </a:prstGeom>
        </p:spPr>
      </p:pic>
    </p:spTree>
    <p:extLst>
      <p:ext uri="{BB962C8B-B14F-4D97-AF65-F5344CB8AC3E}">
        <p14:creationId xmlns:p14="http://schemas.microsoft.com/office/powerpoint/2010/main" val="1051818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192728"/>
          </a:xfrm>
        </p:spPr>
        <p:txBody>
          <a:bodyPr>
            <a:normAutofit fontScale="70000" lnSpcReduction="20000"/>
          </a:bodyPr>
          <a:lstStyle/>
          <a:p>
            <a:pPr marL="137160" indent="0" algn="just">
              <a:buNone/>
            </a:pPr>
            <a:endParaRPr lang="el-GR" dirty="0" smtClean="0"/>
          </a:p>
          <a:p>
            <a:pPr marL="137160" indent="0" algn="just">
              <a:buNone/>
            </a:pPr>
            <a:endParaRPr lang="en-US" dirty="0" smtClean="0"/>
          </a:p>
          <a:p>
            <a:pPr marL="137160" indent="0" algn="just">
              <a:buNone/>
            </a:pPr>
            <a:r>
              <a:rPr lang="el-GR" dirty="0" smtClean="0"/>
              <a:t>[</a:t>
            </a:r>
            <a:r>
              <a:rPr lang="el-GR" dirty="0"/>
              <a:t>6.27.1] </a:t>
            </a:r>
            <a:r>
              <a:rPr lang="el-GR" dirty="0" err="1"/>
              <a:t>Ἐν</a:t>
            </a:r>
            <a:r>
              <a:rPr lang="el-GR" dirty="0"/>
              <a:t> </a:t>
            </a:r>
            <a:r>
              <a:rPr lang="el-GR" dirty="0" err="1"/>
              <a:t>δὲ</a:t>
            </a:r>
            <a:r>
              <a:rPr lang="el-GR" dirty="0"/>
              <a:t> </a:t>
            </a:r>
            <a:r>
              <a:rPr lang="el-GR" dirty="0" err="1"/>
              <a:t>τούτῳ</a:t>
            </a:r>
            <a:r>
              <a:rPr lang="el-GR" dirty="0"/>
              <a:t>, </a:t>
            </a:r>
            <a:r>
              <a:rPr lang="el-GR" dirty="0" err="1"/>
              <a:t>ὅσοι</a:t>
            </a:r>
            <a:r>
              <a:rPr lang="el-GR" dirty="0"/>
              <a:t> </a:t>
            </a:r>
            <a:r>
              <a:rPr lang="el-GR" dirty="0" err="1"/>
              <a:t>Ἑρμαῖ</a:t>
            </a:r>
            <a:r>
              <a:rPr lang="el-GR" dirty="0"/>
              <a:t> </a:t>
            </a:r>
            <a:r>
              <a:rPr lang="el-GR" dirty="0" err="1"/>
              <a:t>ἦσαν</a:t>
            </a:r>
            <a:r>
              <a:rPr lang="el-GR" dirty="0"/>
              <a:t> λίθινοι </a:t>
            </a:r>
            <a:r>
              <a:rPr lang="el-GR" dirty="0" err="1"/>
              <a:t>ἐν</a:t>
            </a:r>
            <a:r>
              <a:rPr lang="el-GR" dirty="0"/>
              <a:t> </a:t>
            </a:r>
            <a:r>
              <a:rPr lang="el-GR" dirty="0" err="1"/>
              <a:t>τῇ</a:t>
            </a:r>
            <a:r>
              <a:rPr lang="el-GR" dirty="0"/>
              <a:t> </a:t>
            </a:r>
            <a:r>
              <a:rPr lang="el-GR" dirty="0" err="1"/>
              <a:t>πόλει</a:t>
            </a:r>
            <a:r>
              <a:rPr lang="el-GR" dirty="0"/>
              <a:t> </a:t>
            </a:r>
            <a:r>
              <a:rPr lang="el-GR" dirty="0" err="1"/>
              <a:t>τῇ</a:t>
            </a:r>
            <a:r>
              <a:rPr lang="el-GR" dirty="0"/>
              <a:t> </a:t>
            </a:r>
            <a:r>
              <a:rPr lang="el-GR" dirty="0" err="1"/>
              <a:t>Ἀθηναίων</a:t>
            </a:r>
            <a:r>
              <a:rPr lang="el-GR" dirty="0"/>
              <a:t> (</a:t>
            </a:r>
            <a:r>
              <a:rPr lang="el-GR" dirty="0" err="1"/>
              <a:t>εἰσὶ</a:t>
            </a:r>
            <a:r>
              <a:rPr lang="el-GR" dirty="0"/>
              <a:t> </a:t>
            </a:r>
            <a:r>
              <a:rPr lang="el-GR" dirty="0" err="1"/>
              <a:t>δὲ</a:t>
            </a:r>
            <a:r>
              <a:rPr lang="el-GR" dirty="0"/>
              <a:t> </a:t>
            </a:r>
            <a:r>
              <a:rPr lang="el-GR" dirty="0" err="1"/>
              <a:t>κατὰ</a:t>
            </a:r>
            <a:r>
              <a:rPr lang="el-GR" dirty="0"/>
              <a:t> </a:t>
            </a:r>
            <a:r>
              <a:rPr lang="el-GR" dirty="0" err="1"/>
              <a:t>τὸ</a:t>
            </a:r>
            <a:r>
              <a:rPr lang="el-GR" dirty="0"/>
              <a:t> </a:t>
            </a:r>
            <a:r>
              <a:rPr lang="el-GR" dirty="0" err="1"/>
              <a:t>ἐπιχώριον</a:t>
            </a:r>
            <a:r>
              <a:rPr lang="el-GR" dirty="0"/>
              <a:t>, ἡ τετράγωνος </a:t>
            </a:r>
            <a:r>
              <a:rPr lang="el-GR" dirty="0" err="1"/>
              <a:t>ἐργασία</a:t>
            </a:r>
            <a:r>
              <a:rPr lang="el-GR" dirty="0"/>
              <a:t>, </a:t>
            </a:r>
            <a:r>
              <a:rPr lang="el-GR" dirty="0" err="1"/>
              <a:t>πολλοὶ</a:t>
            </a:r>
            <a:r>
              <a:rPr lang="el-GR" dirty="0"/>
              <a:t> </a:t>
            </a:r>
            <a:r>
              <a:rPr lang="el-GR" dirty="0" err="1"/>
              <a:t>καὶ</a:t>
            </a:r>
            <a:r>
              <a:rPr lang="el-GR" dirty="0"/>
              <a:t> </a:t>
            </a:r>
            <a:r>
              <a:rPr lang="el-GR" dirty="0" err="1"/>
              <a:t>ἐν</a:t>
            </a:r>
            <a:r>
              <a:rPr lang="el-GR" dirty="0"/>
              <a:t> </a:t>
            </a:r>
            <a:r>
              <a:rPr lang="el-GR" dirty="0" err="1"/>
              <a:t>ἰδίοις</a:t>
            </a:r>
            <a:r>
              <a:rPr lang="el-GR" dirty="0"/>
              <a:t> </a:t>
            </a:r>
            <a:r>
              <a:rPr lang="el-GR" dirty="0" err="1"/>
              <a:t>προθύροις</a:t>
            </a:r>
            <a:r>
              <a:rPr lang="el-GR" dirty="0"/>
              <a:t> </a:t>
            </a:r>
            <a:r>
              <a:rPr lang="el-GR" dirty="0" err="1"/>
              <a:t>καὶ</a:t>
            </a:r>
            <a:r>
              <a:rPr lang="el-GR" dirty="0"/>
              <a:t> </a:t>
            </a:r>
            <a:r>
              <a:rPr lang="el-GR" dirty="0" err="1"/>
              <a:t>ἐν</a:t>
            </a:r>
            <a:r>
              <a:rPr lang="el-GR" dirty="0"/>
              <a:t> </a:t>
            </a:r>
            <a:r>
              <a:rPr lang="el-GR" dirty="0" err="1"/>
              <a:t>ἱεροῖς</a:t>
            </a:r>
            <a:r>
              <a:rPr lang="el-GR" dirty="0"/>
              <a:t>), </a:t>
            </a:r>
            <a:r>
              <a:rPr lang="el-GR" dirty="0" err="1"/>
              <a:t>μιᾷ</a:t>
            </a:r>
            <a:r>
              <a:rPr lang="el-GR" dirty="0"/>
              <a:t> </a:t>
            </a:r>
            <a:r>
              <a:rPr lang="el-GR" dirty="0" err="1"/>
              <a:t>νυκτὶ</a:t>
            </a:r>
            <a:r>
              <a:rPr lang="el-GR" dirty="0"/>
              <a:t> </a:t>
            </a:r>
            <a:r>
              <a:rPr lang="el-GR" dirty="0" err="1"/>
              <a:t>οἱ</a:t>
            </a:r>
            <a:r>
              <a:rPr lang="el-GR" dirty="0"/>
              <a:t> </a:t>
            </a:r>
            <a:r>
              <a:rPr lang="el-GR" dirty="0" err="1"/>
              <a:t>πλεῖστοι</a:t>
            </a:r>
            <a:r>
              <a:rPr lang="el-GR" dirty="0"/>
              <a:t> </a:t>
            </a:r>
            <a:r>
              <a:rPr lang="el-GR" dirty="0" err="1"/>
              <a:t>περιεκόπησαν</a:t>
            </a:r>
            <a:r>
              <a:rPr lang="el-GR" dirty="0"/>
              <a:t> </a:t>
            </a:r>
            <a:r>
              <a:rPr lang="el-GR" dirty="0" err="1"/>
              <a:t>τὰ</a:t>
            </a:r>
            <a:r>
              <a:rPr lang="el-GR" dirty="0"/>
              <a:t> πρόσωπα. [6.27.2] </a:t>
            </a:r>
            <a:r>
              <a:rPr lang="el-GR" dirty="0" err="1"/>
              <a:t>καὶ</a:t>
            </a:r>
            <a:r>
              <a:rPr lang="el-GR" dirty="0"/>
              <a:t> </a:t>
            </a:r>
            <a:r>
              <a:rPr lang="el-GR" dirty="0" err="1"/>
              <a:t>τοὺς</a:t>
            </a:r>
            <a:r>
              <a:rPr lang="el-GR" dirty="0"/>
              <a:t> </a:t>
            </a:r>
            <a:r>
              <a:rPr lang="el-GR" dirty="0" err="1"/>
              <a:t>δράσαντας</a:t>
            </a:r>
            <a:r>
              <a:rPr lang="el-GR" dirty="0"/>
              <a:t> </a:t>
            </a:r>
            <a:r>
              <a:rPr lang="el-GR" dirty="0" err="1"/>
              <a:t>ᾔδει</a:t>
            </a:r>
            <a:r>
              <a:rPr lang="el-GR" dirty="0"/>
              <a:t> </a:t>
            </a:r>
            <a:r>
              <a:rPr lang="el-GR" dirty="0" err="1"/>
              <a:t>οὐδείς</a:t>
            </a:r>
            <a:r>
              <a:rPr lang="el-GR" dirty="0"/>
              <a:t>, </a:t>
            </a:r>
            <a:r>
              <a:rPr lang="el-GR" dirty="0" err="1"/>
              <a:t>ἀλλὰ</a:t>
            </a:r>
            <a:r>
              <a:rPr lang="el-GR" dirty="0"/>
              <a:t> </a:t>
            </a:r>
            <a:r>
              <a:rPr lang="el-GR" dirty="0" err="1"/>
              <a:t>μεγάλοις</a:t>
            </a:r>
            <a:r>
              <a:rPr lang="el-GR" dirty="0"/>
              <a:t> </a:t>
            </a:r>
            <a:r>
              <a:rPr lang="el-GR" dirty="0" err="1"/>
              <a:t>μηνύτροις</a:t>
            </a:r>
            <a:r>
              <a:rPr lang="el-GR" dirty="0"/>
              <a:t> </a:t>
            </a:r>
            <a:r>
              <a:rPr lang="el-GR" dirty="0" err="1"/>
              <a:t>δημοσίᾳ</a:t>
            </a:r>
            <a:r>
              <a:rPr lang="el-GR" dirty="0"/>
              <a:t> </a:t>
            </a:r>
            <a:r>
              <a:rPr lang="el-GR" dirty="0" err="1"/>
              <a:t>οὗτοί</a:t>
            </a:r>
            <a:r>
              <a:rPr lang="el-GR" dirty="0"/>
              <a:t> τε </a:t>
            </a:r>
            <a:r>
              <a:rPr lang="el-GR" dirty="0" err="1"/>
              <a:t>ἐζητοῦντο</a:t>
            </a:r>
            <a:r>
              <a:rPr lang="el-GR" dirty="0"/>
              <a:t> </a:t>
            </a:r>
            <a:r>
              <a:rPr lang="el-GR" dirty="0" err="1"/>
              <a:t>καὶ</a:t>
            </a:r>
            <a:r>
              <a:rPr lang="el-GR" dirty="0"/>
              <a:t> προσέτι </a:t>
            </a:r>
            <a:r>
              <a:rPr lang="el-GR" dirty="0" err="1"/>
              <a:t>ἐψηφίσαντο</a:t>
            </a:r>
            <a:r>
              <a:rPr lang="el-GR" dirty="0"/>
              <a:t>, </a:t>
            </a:r>
            <a:r>
              <a:rPr lang="el-GR" dirty="0" err="1"/>
              <a:t>καὶ</a:t>
            </a:r>
            <a:r>
              <a:rPr lang="el-GR" dirty="0"/>
              <a:t> </a:t>
            </a:r>
            <a:r>
              <a:rPr lang="el-GR" dirty="0" err="1"/>
              <a:t>εἴ</a:t>
            </a:r>
            <a:r>
              <a:rPr lang="el-GR" dirty="0"/>
              <a:t> τις </a:t>
            </a:r>
            <a:r>
              <a:rPr lang="el-GR" dirty="0" err="1"/>
              <a:t>ἄλλο</a:t>
            </a:r>
            <a:r>
              <a:rPr lang="el-GR" dirty="0"/>
              <a:t> τι </a:t>
            </a:r>
            <a:r>
              <a:rPr lang="el-GR" dirty="0" err="1"/>
              <a:t>οἶδεν</a:t>
            </a:r>
            <a:r>
              <a:rPr lang="el-GR" dirty="0"/>
              <a:t> </a:t>
            </a:r>
            <a:r>
              <a:rPr lang="el-GR" dirty="0" err="1"/>
              <a:t>ἀσέβημα</a:t>
            </a:r>
            <a:r>
              <a:rPr lang="el-GR" dirty="0"/>
              <a:t> </a:t>
            </a:r>
            <a:r>
              <a:rPr lang="el-GR" dirty="0" err="1"/>
              <a:t>γεγενημένον</a:t>
            </a:r>
            <a:r>
              <a:rPr lang="el-GR" dirty="0"/>
              <a:t>, </a:t>
            </a:r>
            <a:r>
              <a:rPr lang="el-GR" dirty="0" err="1"/>
              <a:t>μηνύειν</a:t>
            </a:r>
            <a:r>
              <a:rPr lang="el-GR" dirty="0"/>
              <a:t> </a:t>
            </a:r>
            <a:r>
              <a:rPr lang="el-GR" dirty="0" err="1"/>
              <a:t>ἀδεῶς</a:t>
            </a:r>
            <a:r>
              <a:rPr lang="el-GR" dirty="0"/>
              <a:t> </a:t>
            </a:r>
            <a:r>
              <a:rPr lang="el-GR" dirty="0" err="1"/>
              <a:t>τὸν</a:t>
            </a:r>
            <a:r>
              <a:rPr lang="el-GR" dirty="0"/>
              <a:t> </a:t>
            </a:r>
            <a:r>
              <a:rPr lang="el-GR" dirty="0" err="1"/>
              <a:t>βουλόμενον</a:t>
            </a:r>
            <a:r>
              <a:rPr lang="el-GR" dirty="0"/>
              <a:t> </a:t>
            </a:r>
            <a:r>
              <a:rPr lang="el-GR" dirty="0" err="1"/>
              <a:t>καὶ</a:t>
            </a:r>
            <a:r>
              <a:rPr lang="el-GR" dirty="0"/>
              <a:t> </a:t>
            </a:r>
            <a:r>
              <a:rPr lang="el-GR" dirty="0" err="1"/>
              <a:t>ἀστῶν</a:t>
            </a:r>
            <a:r>
              <a:rPr lang="el-GR" dirty="0"/>
              <a:t> </a:t>
            </a:r>
            <a:r>
              <a:rPr lang="el-GR" dirty="0" err="1"/>
              <a:t>καὶ</a:t>
            </a:r>
            <a:r>
              <a:rPr lang="el-GR" dirty="0"/>
              <a:t> ξένων </a:t>
            </a:r>
            <a:r>
              <a:rPr lang="el-GR" dirty="0" err="1"/>
              <a:t>καὶ</a:t>
            </a:r>
            <a:r>
              <a:rPr lang="el-GR" dirty="0"/>
              <a:t> δούλων. [6.27.3] </a:t>
            </a:r>
            <a:r>
              <a:rPr lang="el-GR" dirty="0" err="1"/>
              <a:t>καὶ</a:t>
            </a:r>
            <a:r>
              <a:rPr lang="el-GR" dirty="0"/>
              <a:t> </a:t>
            </a:r>
            <a:r>
              <a:rPr lang="el-GR" dirty="0" err="1"/>
              <a:t>τὸ</a:t>
            </a:r>
            <a:r>
              <a:rPr lang="el-GR" dirty="0"/>
              <a:t> </a:t>
            </a:r>
            <a:r>
              <a:rPr lang="el-GR" dirty="0" err="1"/>
              <a:t>πρᾶγμα</a:t>
            </a:r>
            <a:r>
              <a:rPr lang="el-GR" dirty="0"/>
              <a:t> </a:t>
            </a:r>
            <a:r>
              <a:rPr lang="el-GR" dirty="0" err="1"/>
              <a:t>μειζόνως</a:t>
            </a:r>
            <a:r>
              <a:rPr lang="el-GR" dirty="0"/>
              <a:t> </a:t>
            </a:r>
            <a:r>
              <a:rPr lang="el-GR" dirty="0" err="1"/>
              <a:t>ἐλάμβανον</a:t>
            </a:r>
            <a:r>
              <a:rPr lang="el-GR" dirty="0"/>
              <a:t>· </a:t>
            </a:r>
            <a:r>
              <a:rPr lang="el-GR" dirty="0" err="1"/>
              <a:t>τοῦ</a:t>
            </a:r>
            <a:r>
              <a:rPr lang="el-GR" dirty="0"/>
              <a:t> τε </a:t>
            </a:r>
            <a:r>
              <a:rPr lang="el-GR" dirty="0" err="1"/>
              <a:t>γὰρ</a:t>
            </a:r>
            <a:r>
              <a:rPr lang="el-GR" dirty="0"/>
              <a:t> </a:t>
            </a:r>
            <a:r>
              <a:rPr lang="el-GR" dirty="0" err="1"/>
              <a:t>ἔκπλου</a:t>
            </a:r>
            <a:r>
              <a:rPr lang="el-GR" dirty="0"/>
              <a:t> </a:t>
            </a:r>
            <a:r>
              <a:rPr lang="el-GR" dirty="0" err="1"/>
              <a:t>οἰωνὸς</a:t>
            </a:r>
            <a:r>
              <a:rPr lang="el-GR" dirty="0"/>
              <a:t> </a:t>
            </a:r>
            <a:r>
              <a:rPr lang="el-GR" dirty="0" err="1"/>
              <a:t>ἐδόκει</a:t>
            </a:r>
            <a:r>
              <a:rPr lang="el-GR" dirty="0"/>
              <a:t> </a:t>
            </a:r>
            <a:r>
              <a:rPr lang="el-GR" dirty="0" err="1"/>
              <a:t>εἶναι</a:t>
            </a:r>
            <a:r>
              <a:rPr lang="el-GR" dirty="0"/>
              <a:t> </a:t>
            </a:r>
            <a:r>
              <a:rPr lang="el-GR" dirty="0" err="1"/>
              <a:t>καὶ</a:t>
            </a:r>
            <a:r>
              <a:rPr lang="el-GR" dirty="0"/>
              <a:t> </a:t>
            </a:r>
            <a:r>
              <a:rPr lang="el-GR" dirty="0" err="1"/>
              <a:t>ἐπὶ</a:t>
            </a:r>
            <a:r>
              <a:rPr lang="el-GR" dirty="0"/>
              <a:t> </a:t>
            </a:r>
            <a:r>
              <a:rPr lang="el-GR" dirty="0" err="1"/>
              <a:t>ξυνωμοσίᾳ</a:t>
            </a:r>
            <a:r>
              <a:rPr lang="el-GR" dirty="0"/>
              <a:t> </a:t>
            </a:r>
            <a:r>
              <a:rPr lang="el-GR" dirty="0" err="1"/>
              <a:t>ἅμα</a:t>
            </a:r>
            <a:r>
              <a:rPr lang="el-GR" dirty="0"/>
              <a:t> νεωτέρων πραγμάτων </a:t>
            </a:r>
            <a:r>
              <a:rPr lang="el-GR" dirty="0" err="1"/>
              <a:t>καὶ</a:t>
            </a:r>
            <a:r>
              <a:rPr lang="el-GR" dirty="0"/>
              <a:t> δήμου καταλύσεως </a:t>
            </a:r>
            <a:r>
              <a:rPr lang="el-GR" dirty="0" err="1"/>
              <a:t>γεγενῆσθαι</a:t>
            </a:r>
            <a:r>
              <a:rPr lang="el-GR" dirty="0" smtClean="0"/>
              <a:t>.</a:t>
            </a:r>
          </a:p>
          <a:p>
            <a:pPr marL="137160" indent="0">
              <a:buNone/>
            </a:pPr>
            <a:endParaRPr lang="el-GR" dirty="0" smtClean="0"/>
          </a:p>
          <a:p>
            <a:pPr marL="137160" indent="0" algn="just">
              <a:buNone/>
            </a:pPr>
            <a:r>
              <a:rPr lang="el-GR" dirty="0"/>
              <a:t>[6.27.1] Αλλά στο μεταξύ συνέβηκε όλοι οι λίθινοι Ερμαί της Αθήνας (είναι οι τετράγωνες αυτές στήλες που κατά το τοπικό έθιμο βρίσκονται μπροστά σε ιδιωτικές κατοικίες αλλά και σε ιερά) να βρεθούν οι περισσότεροι σε μια μόνο νύχτα μέσα, με τα πρόσωπά τους σπασμένα. [6.27.2] Κανείς δεν γνώριζε τους ενόχους, αλλά προκηρύχθηκαν δημοσία μεγάλες αμοιβές για να τους ανακαλύψουν και ψήφισαν, επίσης, ότι οποιοσδήποτε, είτε πολίτης είτε ξένος είτε δούλος ήξερε καμιάν άλλη ιεροσυλία, έπρεπε να την καταγγείλει χωρίς φόβο για το άτομό του. [6.27.3] Θεωρούσαν το πράγμα εξαιρετικά σοβαρό, γιατί νόμιζαν ότι ήταν κακό σημάδι για την εκστρατεία και ότι ήταν εκδήλωση συνωμοσίας για να γίνει επανάσταση και </a:t>
            </a:r>
            <a:r>
              <a:rPr lang="el-GR" dirty="0" err="1"/>
              <a:t>ν᾽</a:t>
            </a:r>
            <a:r>
              <a:rPr lang="el-GR" dirty="0"/>
              <a:t> ανατραπεί η δημοκρατία</a:t>
            </a:r>
            <a:r>
              <a:rPr lang="el-GR" dirty="0" smtClean="0"/>
              <a:t>.</a:t>
            </a:r>
          </a:p>
          <a:p>
            <a:pPr marL="137160" indent="0" algn="just">
              <a:buNone/>
            </a:pPr>
            <a:endParaRPr lang="el-GR" dirty="0"/>
          </a:p>
        </p:txBody>
      </p:sp>
    </p:spTree>
    <p:extLst>
      <p:ext uri="{BB962C8B-B14F-4D97-AF65-F5344CB8AC3E}">
        <p14:creationId xmlns:p14="http://schemas.microsoft.com/office/powerpoint/2010/main" val="2168254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sp>
        <p:nvSpPr>
          <p:cNvPr id="3" name="Θέση περιεχομένου 2"/>
          <p:cNvSpPr>
            <a:spLocks noGrp="1"/>
          </p:cNvSpPr>
          <p:nvPr>
            <p:ph idx="1"/>
          </p:nvPr>
        </p:nvSpPr>
        <p:spPr>
          <a:xfrm>
            <a:off x="457200" y="0"/>
            <a:ext cx="8229600" cy="6741368"/>
          </a:xfrm>
        </p:spPr>
        <p:txBody>
          <a:bodyPr>
            <a:normAutofit fontScale="55000" lnSpcReduction="20000"/>
          </a:bodyPr>
          <a:lstStyle/>
          <a:p>
            <a:pPr marL="137160" indent="0" algn="just">
              <a:buNone/>
            </a:pPr>
            <a:endParaRPr lang="el-GR" dirty="0" smtClean="0"/>
          </a:p>
          <a:p>
            <a:pPr marL="137160" indent="0" algn="just">
              <a:buNone/>
            </a:pPr>
            <a:r>
              <a:rPr lang="el-GR" sz="3200" dirty="0" smtClean="0"/>
              <a:t>6.28.1</a:t>
            </a:r>
            <a:r>
              <a:rPr lang="el-GR" sz="3200" dirty="0"/>
              <a:t>] μηνύεται </a:t>
            </a:r>
            <a:r>
              <a:rPr lang="el-GR" sz="3200" dirty="0" err="1"/>
              <a:t>οὖν</a:t>
            </a:r>
            <a:r>
              <a:rPr lang="el-GR" sz="3200" dirty="0"/>
              <a:t> </a:t>
            </a:r>
            <a:r>
              <a:rPr lang="el-GR" sz="3200" dirty="0" err="1"/>
              <a:t>ἀπὸ</a:t>
            </a:r>
            <a:r>
              <a:rPr lang="el-GR" sz="3200" dirty="0"/>
              <a:t> μετοίκων </a:t>
            </a:r>
            <a:r>
              <a:rPr lang="el-GR" sz="3200" dirty="0" err="1"/>
              <a:t>τέ</a:t>
            </a:r>
            <a:r>
              <a:rPr lang="el-GR" sz="3200" dirty="0"/>
              <a:t> </a:t>
            </a:r>
            <a:r>
              <a:rPr lang="el-GR" sz="3200" dirty="0" err="1"/>
              <a:t>τινων</a:t>
            </a:r>
            <a:r>
              <a:rPr lang="el-GR" sz="3200" dirty="0"/>
              <a:t> </a:t>
            </a:r>
            <a:r>
              <a:rPr lang="el-GR" sz="3200" dirty="0" err="1"/>
              <a:t>καὶ</a:t>
            </a:r>
            <a:r>
              <a:rPr lang="el-GR" sz="3200" dirty="0"/>
              <a:t> </a:t>
            </a:r>
            <a:r>
              <a:rPr lang="el-GR" sz="3200" dirty="0" err="1"/>
              <a:t>ἀκολούθων</a:t>
            </a:r>
            <a:r>
              <a:rPr lang="el-GR" sz="3200" dirty="0"/>
              <a:t> </a:t>
            </a:r>
            <a:r>
              <a:rPr lang="el-GR" sz="3200" dirty="0" err="1"/>
              <a:t>περὶ</a:t>
            </a:r>
            <a:r>
              <a:rPr lang="el-GR" sz="3200" dirty="0"/>
              <a:t> </a:t>
            </a:r>
            <a:r>
              <a:rPr lang="el-GR" sz="3200" dirty="0" err="1"/>
              <a:t>μὲν</a:t>
            </a:r>
            <a:r>
              <a:rPr lang="el-GR" sz="3200" dirty="0"/>
              <a:t> </a:t>
            </a:r>
            <a:r>
              <a:rPr lang="el-GR" sz="3200" dirty="0" err="1"/>
              <a:t>τῶν</a:t>
            </a:r>
            <a:r>
              <a:rPr lang="el-GR" sz="3200" dirty="0"/>
              <a:t> </a:t>
            </a:r>
            <a:r>
              <a:rPr lang="el-GR" sz="3200" dirty="0" err="1"/>
              <a:t>Ἑρμῶν</a:t>
            </a:r>
            <a:r>
              <a:rPr lang="el-GR" sz="3200" dirty="0"/>
              <a:t> </a:t>
            </a:r>
            <a:r>
              <a:rPr lang="el-GR" sz="3200" dirty="0" err="1"/>
              <a:t>οὐδέν</a:t>
            </a:r>
            <a:r>
              <a:rPr lang="el-GR" sz="3200" dirty="0"/>
              <a:t>, </a:t>
            </a:r>
            <a:r>
              <a:rPr lang="el-GR" sz="3200" dirty="0" err="1"/>
              <a:t>ἄλλων</a:t>
            </a:r>
            <a:r>
              <a:rPr lang="el-GR" sz="3200" dirty="0"/>
              <a:t> </a:t>
            </a:r>
            <a:r>
              <a:rPr lang="el-GR" sz="3200" dirty="0" err="1"/>
              <a:t>δὲ</a:t>
            </a:r>
            <a:r>
              <a:rPr lang="el-GR" sz="3200" dirty="0"/>
              <a:t> </a:t>
            </a:r>
            <a:r>
              <a:rPr lang="el-GR" sz="3200" dirty="0" err="1"/>
              <a:t>ἀγαλμάτων</a:t>
            </a:r>
            <a:r>
              <a:rPr lang="el-GR" sz="3200" dirty="0"/>
              <a:t> </a:t>
            </a:r>
            <a:r>
              <a:rPr lang="el-GR" sz="3200" dirty="0" err="1"/>
              <a:t>περικοπαί</a:t>
            </a:r>
            <a:r>
              <a:rPr lang="el-GR" sz="3200" dirty="0"/>
              <a:t> </a:t>
            </a:r>
            <a:r>
              <a:rPr lang="el-GR" sz="3200" dirty="0" err="1"/>
              <a:t>τινες</a:t>
            </a:r>
            <a:r>
              <a:rPr lang="el-GR" sz="3200" dirty="0"/>
              <a:t> </a:t>
            </a:r>
            <a:r>
              <a:rPr lang="el-GR" sz="3200" dirty="0" err="1"/>
              <a:t>πρότερον</a:t>
            </a:r>
            <a:r>
              <a:rPr lang="el-GR" sz="3200" dirty="0"/>
              <a:t> </a:t>
            </a:r>
            <a:r>
              <a:rPr lang="el-GR" sz="3200" dirty="0" err="1"/>
              <a:t>ὑπὸ</a:t>
            </a:r>
            <a:r>
              <a:rPr lang="el-GR" sz="3200" dirty="0"/>
              <a:t> νεωτέρων </a:t>
            </a:r>
            <a:r>
              <a:rPr lang="el-GR" sz="3200" dirty="0" err="1"/>
              <a:t>μετὰ</a:t>
            </a:r>
            <a:r>
              <a:rPr lang="el-GR" sz="3200" dirty="0"/>
              <a:t> </a:t>
            </a:r>
            <a:r>
              <a:rPr lang="el-GR" sz="3200" dirty="0" err="1"/>
              <a:t>παιδιᾶς</a:t>
            </a:r>
            <a:r>
              <a:rPr lang="el-GR" sz="3200" dirty="0"/>
              <a:t> </a:t>
            </a:r>
            <a:r>
              <a:rPr lang="el-GR" sz="3200" dirty="0" err="1"/>
              <a:t>καὶ</a:t>
            </a:r>
            <a:r>
              <a:rPr lang="el-GR" sz="3200" dirty="0"/>
              <a:t> </a:t>
            </a:r>
            <a:r>
              <a:rPr lang="el-GR" sz="3200" dirty="0" err="1"/>
              <a:t>οἴνου</a:t>
            </a:r>
            <a:r>
              <a:rPr lang="el-GR" sz="3200" dirty="0"/>
              <a:t> </a:t>
            </a:r>
            <a:r>
              <a:rPr lang="el-GR" sz="3200" dirty="0" err="1"/>
              <a:t>γεγενημέναι</a:t>
            </a:r>
            <a:r>
              <a:rPr lang="el-GR" sz="3200" dirty="0"/>
              <a:t>, </a:t>
            </a:r>
            <a:r>
              <a:rPr lang="el-GR" sz="3200" dirty="0" err="1"/>
              <a:t>καὶ</a:t>
            </a:r>
            <a:r>
              <a:rPr lang="el-GR" sz="3200" dirty="0"/>
              <a:t> </a:t>
            </a:r>
            <a:r>
              <a:rPr lang="el-GR" sz="3200" dirty="0" err="1"/>
              <a:t>τὰ</a:t>
            </a:r>
            <a:r>
              <a:rPr lang="el-GR" sz="3200" dirty="0"/>
              <a:t> μυστήρια </a:t>
            </a:r>
            <a:r>
              <a:rPr lang="el-GR" sz="3200" dirty="0" err="1"/>
              <a:t>ἅμα</a:t>
            </a:r>
            <a:r>
              <a:rPr lang="el-GR" sz="3200" dirty="0"/>
              <a:t> </a:t>
            </a:r>
            <a:r>
              <a:rPr lang="el-GR" sz="3200" dirty="0" err="1"/>
              <a:t>ὡς</a:t>
            </a:r>
            <a:r>
              <a:rPr lang="el-GR" sz="3200" dirty="0"/>
              <a:t> </a:t>
            </a:r>
            <a:r>
              <a:rPr lang="el-GR" sz="3200" dirty="0" err="1"/>
              <a:t>ποιεῖται</a:t>
            </a:r>
            <a:r>
              <a:rPr lang="el-GR" sz="3200" dirty="0"/>
              <a:t> </a:t>
            </a:r>
            <a:r>
              <a:rPr lang="el-GR" sz="3200" dirty="0" err="1"/>
              <a:t>ἐν</a:t>
            </a:r>
            <a:r>
              <a:rPr lang="el-GR" sz="3200" dirty="0"/>
              <a:t> </a:t>
            </a:r>
            <a:r>
              <a:rPr lang="el-GR" sz="3200" dirty="0" err="1"/>
              <a:t>οἰκίαις</a:t>
            </a:r>
            <a:r>
              <a:rPr lang="el-GR" sz="3200" dirty="0"/>
              <a:t> </a:t>
            </a:r>
            <a:r>
              <a:rPr lang="el-GR" sz="3200" dirty="0" err="1"/>
              <a:t>ἐφ᾽</a:t>
            </a:r>
            <a:r>
              <a:rPr lang="el-GR" sz="3200" dirty="0"/>
              <a:t> </a:t>
            </a:r>
            <a:r>
              <a:rPr lang="el-GR" sz="3200" dirty="0" err="1"/>
              <a:t>ὕβρει</a:t>
            </a:r>
            <a:r>
              <a:rPr lang="el-GR" sz="3200" dirty="0"/>
              <a:t>· </a:t>
            </a:r>
            <a:r>
              <a:rPr lang="el-GR" sz="3200" dirty="0" err="1"/>
              <a:t>ὧν</a:t>
            </a:r>
            <a:r>
              <a:rPr lang="el-GR" sz="3200" dirty="0"/>
              <a:t> </a:t>
            </a:r>
            <a:r>
              <a:rPr lang="el-GR" sz="3200" dirty="0" err="1"/>
              <a:t>καὶ</a:t>
            </a:r>
            <a:r>
              <a:rPr lang="el-GR" sz="3200" dirty="0"/>
              <a:t> </a:t>
            </a:r>
            <a:r>
              <a:rPr lang="el-GR" sz="3200" dirty="0" err="1"/>
              <a:t>τὸν</a:t>
            </a:r>
            <a:r>
              <a:rPr lang="el-GR" sz="3200" dirty="0"/>
              <a:t> </a:t>
            </a:r>
            <a:r>
              <a:rPr lang="el-GR" sz="3200" dirty="0" err="1"/>
              <a:t>Ἀλκιβιάδην</a:t>
            </a:r>
            <a:r>
              <a:rPr lang="el-GR" sz="3200" dirty="0"/>
              <a:t> </a:t>
            </a:r>
            <a:r>
              <a:rPr lang="el-GR" sz="3200" dirty="0" err="1"/>
              <a:t>ἐπῃτιῶντο</a:t>
            </a:r>
            <a:r>
              <a:rPr lang="el-GR" sz="3200" dirty="0"/>
              <a:t>. [6.28.2] </a:t>
            </a:r>
            <a:r>
              <a:rPr lang="el-GR" sz="3200" dirty="0" err="1"/>
              <a:t>καὶ</a:t>
            </a:r>
            <a:r>
              <a:rPr lang="el-GR" sz="3200" dirty="0"/>
              <a:t> </a:t>
            </a:r>
            <a:r>
              <a:rPr lang="el-GR" sz="3200" dirty="0" err="1"/>
              <a:t>αὐτὰ</a:t>
            </a:r>
            <a:r>
              <a:rPr lang="el-GR" sz="3200" dirty="0"/>
              <a:t> </a:t>
            </a:r>
            <a:r>
              <a:rPr lang="el-GR" sz="3200" dirty="0" err="1"/>
              <a:t>ὑπολαμβάνοντες</a:t>
            </a:r>
            <a:r>
              <a:rPr lang="el-GR" sz="3200" dirty="0"/>
              <a:t> </a:t>
            </a:r>
            <a:r>
              <a:rPr lang="el-GR" sz="3200" dirty="0" err="1"/>
              <a:t>οἱ</a:t>
            </a:r>
            <a:r>
              <a:rPr lang="el-GR" sz="3200" dirty="0"/>
              <a:t> μάλιστα </a:t>
            </a:r>
            <a:r>
              <a:rPr lang="el-GR" sz="3200" dirty="0" err="1"/>
              <a:t>τῷ</a:t>
            </a:r>
            <a:r>
              <a:rPr lang="el-GR" sz="3200" dirty="0"/>
              <a:t> </a:t>
            </a:r>
            <a:r>
              <a:rPr lang="el-GR" sz="3200" dirty="0" err="1"/>
              <a:t>Ἀλκιβιάδῃ</a:t>
            </a:r>
            <a:r>
              <a:rPr lang="el-GR" sz="3200" dirty="0"/>
              <a:t> </a:t>
            </a:r>
            <a:r>
              <a:rPr lang="el-GR" sz="3200" dirty="0" err="1"/>
              <a:t>ἀχθόμενοι</a:t>
            </a:r>
            <a:r>
              <a:rPr lang="el-GR" sz="3200" dirty="0"/>
              <a:t> </a:t>
            </a:r>
            <a:r>
              <a:rPr lang="el-GR" sz="3200" dirty="0" err="1"/>
              <a:t>ἐμποδὼν</a:t>
            </a:r>
            <a:r>
              <a:rPr lang="el-GR" sz="3200" dirty="0"/>
              <a:t> </a:t>
            </a:r>
            <a:r>
              <a:rPr lang="el-GR" sz="3200" dirty="0" err="1"/>
              <a:t>ὄντι</a:t>
            </a:r>
            <a:r>
              <a:rPr lang="el-GR" sz="3200" dirty="0"/>
              <a:t> </a:t>
            </a:r>
            <a:r>
              <a:rPr lang="el-GR" sz="3200" dirty="0" err="1"/>
              <a:t>σφίσι</a:t>
            </a:r>
            <a:r>
              <a:rPr lang="el-GR" sz="3200" dirty="0"/>
              <a:t> </a:t>
            </a:r>
            <a:r>
              <a:rPr lang="el-GR" sz="3200" dirty="0" err="1"/>
              <a:t>μὴ</a:t>
            </a:r>
            <a:r>
              <a:rPr lang="el-GR" sz="3200" dirty="0"/>
              <a:t> </a:t>
            </a:r>
            <a:r>
              <a:rPr lang="el-GR" sz="3200" dirty="0" err="1"/>
              <a:t>αὐτοῖς</a:t>
            </a:r>
            <a:r>
              <a:rPr lang="el-GR" sz="3200" dirty="0"/>
              <a:t> </a:t>
            </a:r>
            <a:r>
              <a:rPr lang="el-GR" sz="3200" dirty="0" err="1"/>
              <a:t>τοῦ</a:t>
            </a:r>
            <a:r>
              <a:rPr lang="el-GR" sz="3200" dirty="0"/>
              <a:t> δήμου βεβαίως </a:t>
            </a:r>
            <a:r>
              <a:rPr lang="el-GR" sz="3200" dirty="0" err="1"/>
              <a:t>προεστάναι</a:t>
            </a:r>
            <a:r>
              <a:rPr lang="el-GR" sz="3200" dirty="0"/>
              <a:t>, </a:t>
            </a:r>
            <a:r>
              <a:rPr lang="el-GR" sz="3200" dirty="0" err="1"/>
              <a:t>καὶ</a:t>
            </a:r>
            <a:r>
              <a:rPr lang="el-GR" sz="3200" dirty="0"/>
              <a:t> </a:t>
            </a:r>
            <a:r>
              <a:rPr lang="el-GR" sz="3200" dirty="0" err="1"/>
              <a:t>νομίσαντες</a:t>
            </a:r>
            <a:r>
              <a:rPr lang="el-GR" sz="3200" dirty="0"/>
              <a:t>, </a:t>
            </a:r>
            <a:r>
              <a:rPr lang="el-GR" sz="3200" dirty="0" err="1"/>
              <a:t>εἰ</a:t>
            </a:r>
            <a:r>
              <a:rPr lang="el-GR" sz="3200" dirty="0"/>
              <a:t> </a:t>
            </a:r>
            <a:r>
              <a:rPr lang="el-GR" sz="3200" dirty="0" err="1"/>
              <a:t>αὐτὸν</a:t>
            </a:r>
            <a:r>
              <a:rPr lang="el-GR" sz="3200" dirty="0"/>
              <a:t> </a:t>
            </a:r>
            <a:r>
              <a:rPr lang="el-GR" sz="3200" dirty="0" err="1"/>
              <a:t>ἐξελάσειαν</a:t>
            </a:r>
            <a:r>
              <a:rPr lang="el-GR" sz="3200" dirty="0"/>
              <a:t>, </a:t>
            </a:r>
            <a:r>
              <a:rPr lang="el-GR" sz="3200" dirty="0" err="1"/>
              <a:t>πρῶτοι</a:t>
            </a:r>
            <a:r>
              <a:rPr lang="el-GR" sz="3200" dirty="0"/>
              <a:t> </a:t>
            </a:r>
            <a:r>
              <a:rPr lang="el-GR" sz="3200" dirty="0" err="1"/>
              <a:t>ἂν</a:t>
            </a:r>
            <a:r>
              <a:rPr lang="el-GR" sz="3200" dirty="0"/>
              <a:t> </a:t>
            </a:r>
            <a:r>
              <a:rPr lang="el-GR" sz="3200" dirty="0" err="1"/>
              <a:t>εἶναι</a:t>
            </a:r>
            <a:r>
              <a:rPr lang="el-GR" sz="3200" dirty="0"/>
              <a:t>, </a:t>
            </a:r>
            <a:r>
              <a:rPr lang="el-GR" sz="3200" dirty="0" err="1"/>
              <a:t>ἐμεγάλυνον</a:t>
            </a:r>
            <a:r>
              <a:rPr lang="el-GR" sz="3200" dirty="0"/>
              <a:t> </a:t>
            </a:r>
            <a:r>
              <a:rPr lang="el-GR" sz="3200" dirty="0" err="1"/>
              <a:t>καὶ</a:t>
            </a:r>
            <a:r>
              <a:rPr lang="el-GR" sz="3200" dirty="0"/>
              <a:t> </a:t>
            </a:r>
            <a:r>
              <a:rPr lang="el-GR" sz="3200" dirty="0" err="1"/>
              <a:t>ἐβόων</a:t>
            </a:r>
            <a:r>
              <a:rPr lang="el-GR" sz="3200" dirty="0"/>
              <a:t> </a:t>
            </a:r>
            <a:r>
              <a:rPr lang="el-GR" sz="3200" dirty="0" err="1"/>
              <a:t>ὡς</a:t>
            </a:r>
            <a:r>
              <a:rPr lang="el-GR" sz="3200" dirty="0"/>
              <a:t> </a:t>
            </a:r>
            <a:r>
              <a:rPr lang="el-GR" sz="3200" dirty="0" err="1"/>
              <a:t>ἐπὶ</a:t>
            </a:r>
            <a:r>
              <a:rPr lang="el-GR" sz="3200" dirty="0"/>
              <a:t> δήμου καταλύσει </a:t>
            </a:r>
            <a:r>
              <a:rPr lang="el-GR" sz="3200" dirty="0" err="1"/>
              <a:t>τά</a:t>
            </a:r>
            <a:r>
              <a:rPr lang="el-GR" sz="3200" dirty="0"/>
              <a:t> τε </a:t>
            </a:r>
            <a:r>
              <a:rPr lang="el-GR" sz="3200" dirty="0" err="1"/>
              <a:t>μυστικὰ</a:t>
            </a:r>
            <a:r>
              <a:rPr lang="el-GR" sz="3200" dirty="0"/>
              <a:t> </a:t>
            </a:r>
            <a:r>
              <a:rPr lang="el-GR" sz="3200" dirty="0" err="1"/>
              <a:t>καὶ</a:t>
            </a:r>
            <a:r>
              <a:rPr lang="el-GR" sz="3200" dirty="0"/>
              <a:t> ἡ </a:t>
            </a:r>
            <a:r>
              <a:rPr lang="el-GR" sz="3200" dirty="0" err="1"/>
              <a:t>τῶν</a:t>
            </a:r>
            <a:r>
              <a:rPr lang="el-GR" sz="3200" dirty="0"/>
              <a:t> </a:t>
            </a:r>
            <a:r>
              <a:rPr lang="el-GR" sz="3200" dirty="0" err="1"/>
              <a:t>Ἑρμῶν</a:t>
            </a:r>
            <a:r>
              <a:rPr lang="el-GR" sz="3200" dirty="0"/>
              <a:t> </a:t>
            </a:r>
            <a:r>
              <a:rPr lang="el-GR" sz="3200" dirty="0" err="1"/>
              <a:t>περικοπὴ</a:t>
            </a:r>
            <a:r>
              <a:rPr lang="el-GR" sz="3200" dirty="0"/>
              <a:t> γένοιτο </a:t>
            </a:r>
            <a:r>
              <a:rPr lang="el-GR" sz="3200" dirty="0" err="1"/>
              <a:t>καὶ</a:t>
            </a:r>
            <a:r>
              <a:rPr lang="el-GR" sz="3200" dirty="0"/>
              <a:t> </a:t>
            </a:r>
            <a:r>
              <a:rPr lang="el-GR" sz="3200" dirty="0" err="1"/>
              <a:t>οὐδὲν</a:t>
            </a:r>
            <a:r>
              <a:rPr lang="el-GR" sz="3200" dirty="0"/>
              <a:t> </a:t>
            </a:r>
            <a:r>
              <a:rPr lang="el-GR" sz="3200" dirty="0" err="1"/>
              <a:t>εἴη</a:t>
            </a:r>
            <a:r>
              <a:rPr lang="el-GR" sz="3200" dirty="0"/>
              <a:t> </a:t>
            </a:r>
            <a:r>
              <a:rPr lang="el-GR" sz="3200" dirty="0" err="1"/>
              <a:t>αὐτῶν</a:t>
            </a:r>
            <a:r>
              <a:rPr lang="el-GR" sz="3200" dirty="0"/>
              <a:t> </a:t>
            </a:r>
            <a:r>
              <a:rPr lang="el-GR" sz="3200" dirty="0" err="1"/>
              <a:t>ὅτι</a:t>
            </a:r>
            <a:r>
              <a:rPr lang="el-GR" sz="3200" dirty="0"/>
              <a:t> </a:t>
            </a:r>
            <a:r>
              <a:rPr lang="el-GR" sz="3200" dirty="0" err="1"/>
              <a:t>οὐ</a:t>
            </a:r>
            <a:r>
              <a:rPr lang="el-GR" sz="3200" dirty="0"/>
              <a:t> </a:t>
            </a:r>
            <a:r>
              <a:rPr lang="el-GR" sz="3200" dirty="0" err="1"/>
              <a:t>μετ᾽</a:t>
            </a:r>
            <a:r>
              <a:rPr lang="el-GR" sz="3200" dirty="0"/>
              <a:t> </a:t>
            </a:r>
            <a:r>
              <a:rPr lang="el-GR" sz="3200" dirty="0" err="1"/>
              <a:t>ἐκείνου</a:t>
            </a:r>
            <a:r>
              <a:rPr lang="el-GR" sz="3200" dirty="0"/>
              <a:t> </a:t>
            </a:r>
            <a:r>
              <a:rPr lang="el-GR" sz="3200" dirty="0" err="1"/>
              <a:t>ἐπράχθη</a:t>
            </a:r>
            <a:r>
              <a:rPr lang="el-GR" sz="3200" dirty="0"/>
              <a:t>, </a:t>
            </a:r>
            <a:r>
              <a:rPr lang="el-GR" sz="3200" dirty="0" err="1"/>
              <a:t>ἐπιλέγοντες</a:t>
            </a:r>
            <a:r>
              <a:rPr lang="el-GR" sz="3200" dirty="0"/>
              <a:t> τεκμήρια </a:t>
            </a:r>
            <a:r>
              <a:rPr lang="el-GR" sz="3200" dirty="0" err="1"/>
              <a:t>τὴν</a:t>
            </a:r>
            <a:r>
              <a:rPr lang="el-GR" sz="3200" dirty="0"/>
              <a:t> </a:t>
            </a:r>
            <a:r>
              <a:rPr lang="el-GR" sz="3200" dirty="0" err="1"/>
              <a:t>ἄλλην</a:t>
            </a:r>
            <a:r>
              <a:rPr lang="el-GR" sz="3200" dirty="0"/>
              <a:t> </a:t>
            </a:r>
            <a:r>
              <a:rPr lang="el-GR" sz="3200" dirty="0" err="1"/>
              <a:t>αὐτοῦ</a:t>
            </a:r>
            <a:r>
              <a:rPr lang="el-GR" sz="3200" dirty="0"/>
              <a:t> </a:t>
            </a:r>
            <a:r>
              <a:rPr lang="el-GR" sz="3200" dirty="0" err="1"/>
              <a:t>ἐς</a:t>
            </a:r>
            <a:r>
              <a:rPr lang="el-GR" sz="3200" dirty="0"/>
              <a:t> </a:t>
            </a:r>
            <a:r>
              <a:rPr lang="el-GR" sz="3200" dirty="0" err="1"/>
              <a:t>τὰ</a:t>
            </a:r>
            <a:r>
              <a:rPr lang="el-GR" sz="3200" dirty="0"/>
              <a:t> </a:t>
            </a:r>
            <a:r>
              <a:rPr lang="el-GR" sz="3200" dirty="0" err="1"/>
              <a:t>ἐπιτηδεύματα</a:t>
            </a:r>
            <a:r>
              <a:rPr lang="el-GR" sz="3200" dirty="0"/>
              <a:t> </a:t>
            </a:r>
            <a:r>
              <a:rPr lang="el-GR" sz="3200" dirty="0" err="1"/>
              <a:t>οὐ</a:t>
            </a:r>
            <a:r>
              <a:rPr lang="el-GR" sz="3200" dirty="0"/>
              <a:t> </a:t>
            </a:r>
            <a:r>
              <a:rPr lang="el-GR" sz="3200" dirty="0" err="1"/>
              <a:t>δημοτικὴν</a:t>
            </a:r>
            <a:r>
              <a:rPr lang="el-GR" sz="3200" dirty="0"/>
              <a:t> </a:t>
            </a:r>
            <a:r>
              <a:rPr lang="el-GR" sz="3200" dirty="0" err="1"/>
              <a:t>παρανομίαν</a:t>
            </a:r>
            <a:r>
              <a:rPr lang="el-GR" sz="3200" dirty="0"/>
              <a:t>. </a:t>
            </a:r>
            <a:endParaRPr lang="el-GR" sz="3200" dirty="0" smtClean="0"/>
          </a:p>
          <a:p>
            <a:pPr marL="137160" indent="0">
              <a:buNone/>
            </a:pPr>
            <a:endParaRPr lang="el-GR" sz="3200" dirty="0" smtClean="0"/>
          </a:p>
          <a:p>
            <a:pPr marL="137160" indent="0" algn="just">
              <a:buNone/>
            </a:pPr>
            <a:r>
              <a:rPr lang="el-GR" sz="3200" dirty="0"/>
              <a:t>[6.28.1] Μερικοί μέτοικοι και υπηρέτες, χωρίς </a:t>
            </a:r>
            <a:r>
              <a:rPr lang="el-GR" sz="3200" dirty="0" err="1"/>
              <a:t>ν᾽</a:t>
            </a:r>
            <a:r>
              <a:rPr lang="el-GR" sz="3200" dirty="0"/>
              <a:t> αποκαλύψουν τίποτε για τους </a:t>
            </a:r>
            <a:r>
              <a:rPr lang="el-GR" sz="3200" dirty="0" err="1"/>
              <a:t>Ερμάς</a:t>
            </a:r>
            <a:r>
              <a:rPr lang="el-GR" sz="3200" dirty="0"/>
              <a:t>, έκαναν μια καταγγελία για προγενέστερους ακρωτηριασμούς άλλων αγαλμάτων, τους οποίους, για διασκέδαση, είχαν κάνει μεθυσμένοι νεαροί και αποκάλυψαν ταυτόχρονα ότι σε μερικά σπίτια γίνονταν παρωδίες των Μυστηρίων της </a:t>
            </a:r>
            <a:r>
              <a:rPr lang="el-GR" sz="3200" dirty="0" err="1"/>
              <a:t>Ελευσίνος</a:t>
            </a:r>
            <a:r>
              <a:rPr lang="el-GR" sz="3200" dirty="0"/>
              <a:t>. Μεταξύ άλλων, κατηγορούσαν και τον Αλκιβιάδη. [6.28.2] Υιοθετούσαν την κατηγορία οι εχθροί του Αλκιβιάδη, επειδή ήταν εμπόδιο για να γίνουν αυτοί ηγέτες των δημοκρατικών. Νομίζοντας ότι αν πετύχαιναν να τον διώξουν από την πολιτεία, θα γίνονταν αυτοί αρχηγοί της, εξόγκωσαν την κατηγορία και φώναζαν παντού ότι και η παρωδία των Μυστηρίων και ο ακρωτηριασμός των </a:t>
            </a:r>
            <a:r>
              <a:rPr lang="el-GR" sz="3200" dirty="0" err="1"/>
              <a:t>Ερμών</a:t>
            </a:r>
            <a:r>
              <a:rPr lang="el-GR" sz="3200" dirty="0"/>
              <a:t> είχαν σκοπό την ανατροπή του πολιτεύματος. Έλεγαν ότι τίποτε </a:t>
            </a:r>
            <a:r>
              <a:rPr lang="el-GR" sz="3200" dirty="0" err="1"/>
              <a:t>απ᾽</a:t>
            </a:r>
            <a:r>
              <a:rPr lang="el-GR" sz="3200" dirty="0"/>
              <a:t> όλα αυτά δεν είχε γίνει χωρίς την ανάμειξή του και πρόσθεταν για επιχείρημα την εν γένει διαγωγή του, περιφρονητική του νόμου και αντιδημοκρατική.</a:t>
            </a:r>
          </a:p>
          <a:p>
            <a:pPr marL="137160" indent="0">
              <a:buNone/>
            </a:pPr>
            <a:endParaRPr lang="el-GR" dirty="0" smtClean="0"/>
          </a:p>
          <a:p>
            <a:pPr marL="137160" indent="0" algn="r">
              <a:buNone/>
            </a:pPr>
            <a:r>
              <a:rPr lang="el-GR" dirty="0" smtClean="0"/>
              <a:t>(Μετάφραση Α. </a:t>
            </a:r>
            <a:r>
              <a:rPr lang="el-GR" dirty="0" err="1" smtClean="0"/>
              <a:t>Βλάχος</a:t>
            </a:r>
            <a:r>
              <a:rPr lang="el-GR" dirty="0" smtClean="0"/>
              <a:t>)</a:t>
            </a:r>
            <a:endParaRPr lang="el-GR" dirty="0"/>
          </a:p>
        </p:txBody>
      </p:sp>
    </p:spTree>
    <p:extLst>
      <p:ext uri="{BB962C8B-B14F-4D97-AF65-F5344CB8AC3E}">
        <p14:creationId xmlns:p14="http://schemas.microsoft.com/office/powerpoint/2010/main" val="928012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332656"/>
            <a:ext cx="8229600" cy="6120680"/>
          </a:xfrm>
        </p:spPr>
        <p:txBody>
          <a:bodyPr>
            <a:normAutofit fontScale="85000" lnSpcReduction="20000"/>
          </a:bodyPr>
          <a:lstStyle/>
          <a:p>
            <a:pPr marL="137160" indent="0">
              <a:buNone/>
            </a:pPr>
            <a:endParaRPr lang="el-GR" dirty="0" smtClean="0"/>
          </a:p>
          <a:p>
            <a:pPr marL="137160" indent="0">
              <a:buNone/>
            </a:pPr>
            <a:endParaRPr lang="el-GR" dirty="0"/>
          </a:p>
          <a:p>
            <a:pPr marL="137160" indent="0">
              <a:buNone/>
            </a:pPr>
            <a:endParaRPr lang="el-GR" dirty="0" smtClean="0"/>
          </a:p>
          <a:p>
            <a:pPr marL="137160" indent="0">
              <a:buNone/>
            </a:pPr>
            <a:endParaRPr lang="el-GR" dirty="0"/>
          </a:p>
          <a:p>
            <a:pPr marL="137160" indent="0">
              <a:buNone/>
            </a:pPr>
            <a:endParaRPr lang="el-GR" dirty="0" smtClean="0"/>
          </a:p>
          <a:p>
            <a:pPr marL="137160" indent="0">
              <a:buNone/>
            </a:pPr>
            <a:endParaRPr lang="el-GR" dirty="0"/>
          </a:p>
          <a:p>
            <a:pPr marL="137160" indent="0">
              <a:buNone/>
            </a:pPr>
            <a:endParaRPr lang="el-GR" dirty="0" smtClean="0"/>
          </a:p>
          <a:p>
            <a:pPr marL="137160" indent="0">
              <a:buNone/>
            </a:pPr>
            <a:endParaRPr lang="el-GR" dirty="0"/>
          </a:p>
          <a:p>
            <a:pPr marL="137160" indent="0">
              <a:buNone/>
            </a:pPr>
            <a:endParaRPr lang="el-GR" dirty="0" smtClean="0"/>
          </a:p>
          <a:p>
            <a:pPr marL="137160" indent="0">
              <a:buNone/>
            </a:pPr>
            <a:endParaRPr lang="en-US" dirty="0" smtClean="0"/>
          </a:p>
          <a:p>
            <a:pPr marL="137160" indent="0">
              <a:buNone/>
            </a:pPr>
            <a:endParaRPr lang="en-US" dirty="0"/>
          </a:p>
          <a:p>
            <a:pPr marL="137160" indent="0" algn="ctr">
              <a:buNone/>
            </a:pPr>
            <a:endParaRPr lang="en-US" sz="1900" dirty="0" smtClean="0"/>
          </a:p>
          <a:p>
            <a:pPr marL="137160" indent="0" algn="ctr">
              <a:buNone/>
            </a:pPr>
            <a:endParaRPr lang="en-US" sz="1900" dirty="0" smtClean="0"/>
          </a:p>
          <a:p>
            <a:pPr marL="137160" indent="0" algn="ctr">
              <a:buNone/>
            </a:pPr>
            <a:endParaRPr lang="en-US" sz="1900" dirty="0"/>
          </a:p>
          <a:p>
            <a:pPr marL="137160" indent="0" algn="ctr">
              <a:buNone/>
            </a:pPr>
            <a:endParaRPr lang="en-US" sz="1900" dirty="0" smtClean="0"/>
          </a:p>
          <a:p>
            <a:pPr marL="137160" indent="0" algn="ctr">
              <a:buNone/>
            </a:pPr>
            <a:endParaRPr lang="en-US" sz="1900" dirty="0"/>
          </a:p>
          <a:p>
            <a:pPr marL="137160" indent="0" algn="ctr">
              <a:buNone/>
            </a:pPr>
            <a:r>
              <a:rPr lang="el-GR" sz="1900" dirty="0" err="1" smtClean="0"/>
              <a:t>Αγγειογραφική</a:t>
            </a:r>
            <a:r>
              <a:rPr lang="el-GR" sz="1900" dirty="0" smtClean="0"/>
              <a:t> απεικόνιση ερμαϊκής στήλης </a:t>
            </a:r>
          </a:p>
          <a:p>
            <a:pPr marL="137160" indent="0" algn="ctr">
              <a:buNone/>
            </a:pPr>
            <a:r>
              <a:rPr lang="el-GR" sz="1900" dirty="0" smtClean="0"/>
              <a:t>(Παρίσι, Μουσείο του Λούβρου)</a:t>
            </a:r>
            <a:endParaRPr lang="el-GR" sz="1900" dirty="0"/>
          </a:p>
        </p:txBody>
      </p:sp>
      <p:pic>
        <p:nvPicPr>
          <p:cNvPr id="4" name="Θέση περιεχομένου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75856" y="764704"/>
            <a:ext cx="2354262" cy="4708525"/>
          </a:xfrm>
          <a:prstGeom prst="rect">
            <a:avLst/>
          </a:prstGeom>
        </p:spPr>
      </p:pic>
    </p:spTree>
    <p:extLst>
      <p:ext uri="{BB962C8B-B14F-4D97-AF65-F5344CB8AC3E}">
        <p14:creationId xmlns:p14="http://schemas.microsoft.com/office/powerpoint/2010/main" val="2835200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282154"/>
          </a:xfrm>
        </p:spPr>
        <p:txBody>
          <a:bodyPr>
            <a:normAutofit/>
          </a:bodyPr>
          <a:lstStyle/>
          <a:p>
            <a:r>
              <a:rPr lang="el-GR" sz="3100" dirty="0" smtClean="0">
                <a:latin typeface="+mn-lt"/>
              </a:rPr>
              <a:t>Ηρόδοτος</a:t>
            </a:r>
            <a:r>
              <a:rPr lang="el-GR" dirty="0" smtClean="0">
                <a:latin typeface="+mn-lt"/>
              </a:rPr>
              <a:t/>
            </a:r>
            <a:br>
              <a:rPr lang="el-GR" dirty="0" smtClean="0">
                <a:latin typeface="+mn-lt"/>
              </a:rPr>
            </a:br>
            <a:r>
              <a:rPr lang="el-GR" sz="2200" dirty="0" smtClean="0">
                <a:latin typeface="+mn-lt"/>
              </a:rPr>
              <a:t>484 </a:t>
            </a:r>
            <a:r>
              <a:rPr lang="el-GR" sz="2200" dirty="0" err="1" smtClean="0">
                <a:latin typeface="+mn-lt"/>
              </a:rPr>
              <a:t>π.Χ.</a:t>
            </a:r>
            <a:r>
              <a:rPr lang="el-GR" sz="2200" dirty="0" smtClean="0">
                <a:latin typeface="+mn-lt"/>
              </a:rPr>
              <a:t> (Αλικαρνασσός)-425 </a:t>
            </a:r>
            <a:r>
              <a:rPr lang="el-GR" sz="2200" dirty="0" err="1" smtClean="0">
                <a:latin typeface="+mn-lt"/>
              </a:rPr>
              <a:t>π.Χ.</a:t>
            </a:r>
            <a:r>
              <a:rPr lang="el-GR" sz="2200" dirty="0" smtClean="0">
                <a:latin typeface="+mn-lt"/>
              </a:rPr>
              <a:t> (Θούριοι)</a:t>
            </a:r>
            <a:endParaRPr lang="el-GR" sz="2200" dirty="0">
              <a:latin typeface="+mn-lt"/>
            </a:endParaRPr>
          </a:p>
        </p:txBody>
      </p:sp>
      <p:sp>
        <p:nvSpPr>
          <p:cNvPr id="5" name="Θέση περιεχομένου 4"/>
          <p:cNvSpPr>
            <a:spLocks noGrp="1"/>
          </p:cNvSpPr>
          <p:nvPr>
            <p:ph idx="1"/>
          </p:nvPr>
        </p:nvSpPr>
        <p:spPr/>
        <p:txBody>
          <a:bodyPr>
            <a:normAutofit fontScale="92500" lnSpcReduction="20000"/>
          </a:bodyPr>
          <a:lstStyle/>
          <a:p>
            <a:pPr marL="137160" indent="0">
              <a:buNone/>
            </a:pPr>
            <a:endParaRPr lang="el-GR" dirty="0" smtClean="0"/>
          </a:p>
          <a:p>
            <a:pPr marL="137160" indent="0">
              <a:buNone/>
            </a:pPr>
            <a:endParaRPr lang="el-GR" dirty="0"/>
          </a:p>
          <a:p>
            <a:pPr marL="137160" indent="0">
              <a:buNone/>
            </a:pPr>
            <a:endParaRPr lang="el-GR" dirty="0" smtClean="0"/>
          </a:p>
          <a:p>
            <a:pPr marL="137160" indent="0">
              <a:buNone/>
            </a:pPr>
            <a:endParaRPr lang="el-GR" dirty="0"/>
          </a:p>
          <a:p>
            <a:pPr marL="137160" indent="0">
              <a:buNone/>
            </a:pPr>
            <a:endParaRPr lang="el-GR" dirty="0" smtClean="0"/>
          </a:p>
          <a:p>
            <a:pPr marL="137160" indent="0">
              <a:buNone/>
            </a:pPr>
            <a:endParaRPr lang="el-GR" dirty="0"/>
          </a:p>
          <a:p>
            <a:pPr marL="137160" indent="0">
              <a:buNone/>
            </a:pPr>
            <a:endParaRPr lang="el-GR" dirty="0" smtClean="0"/>
          </a:p>
          <a:p>
            <a:pPr marL="137160" indent="0">
              <a:buNone/>
            </a:pPr>
            <a:endParaRPr lang="el-GR" dirty="0"/>
          </a:p>
          <a:p>
            <a:pPr marL="137160" indent="0">
              <a:buNone/>
            </a:pPr>
            <a:endParaRPr lang="el-GR" sz="2000" dirty="0" smtClean="0"/>
          </a:p>
          <a:p>
            <a:pPr marL="137160" indent="0">
              <a:buNone/>
            </a:pPr>
            <a:endParaRPr lang="el-GR" sz="2000" dirty="0"/>
          </a:p>
          <a:p>
            <a:pPr marL="137160" indent="0">
              <a:buNone/>
            </a:pPr>
            <a:endParaRPr lang="el-GR" sz="2000" dirty="0" smtClean="0"/>
          </a:p>
          <a:p>
            <a:pPr marL="137160" indent="0">
              <a:buNone/>
            </a:pPr>
            <a:endParaRPr lang="el-GR" sz="2000" dirty="0"/>
          </a:p>
          <a:p>
            <a:pPr marL="137160" indent="0" algn="ctr">
              <a:buNone/>
            </a:pPr>
            <a:r>
              <a:rPr lang="el-GR" sz="2000" dirty="0" smtClean="0"/>
              <a:t>Προτομή του Ηροδότου (Αθήνα, Στοά Αττάλου)</a:t>
            </a:r>
            <a:endParaRPr lang="el-GR" sz="2000" dirty="0"/>
          </a:p>
        </p:txBody>
      </p:sp>
      <p:pic>
        <p:nvPicPr>
          <p:cNvPr id="6" name="Θέση περιεχομένου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1772816"/>
            <a:ext cx="3024336" cy="3960440"/>
          </a:xfrm>
          <a:prstGeom prst="rect">
            <a:avLst/>
          </a:prstGeom>
        </p:spPr>
      </p:pic>
    </p:spTree>
    <p:extLst>
      <p:ext uri="{BB962C8B-B14F-4D97-AF65-F5344CB8AC3E}">
        <p14:creationId xmlns:p14="http://schemas.microsoft.com/office/powerpoint/2010/main" val="2964223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t>ΛΥΣΙΑΣ</a:t>
            </a:r>
            <a:br>
              <a:rPr lang="el-GR" sz="2800" dirty="0" smtClean="0"/>
            </a:br>
            <a:r>
              <a:rPr lang="el-GR" sz="2000" dirty="0" err="1" smtClean="0"/>
              <a:t>περ</a:t>
            </a:r>
            <a:r>
              <a:rPr lang="el-GR" sz="2000" dirty="0" smtClean="0"/>
              <a:t>. 459 ή 445 -380 ή 377 </a:t>
            </a:r>
            <a:r>
              <a:rPr lang="el-GR" sz="2000" dirty="0" err="1" smtClean="0"/>
              <a:t>π.Χ.</a:t>
            </a:r>
            <a:endParaRPr lang="el-GR" sz="20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1700808"/>
            <a:ext cx="2448272" cy="3960440"/>
          </a:xfrm>
        </p:spPr>
      </p:pic>
    </p:spTree>
    <p:extLst>
      <p:ext uri="{BB962C8B-B14F-4D97-AF65-F5344CB8AC3E}">
        <p14:creationId xmlns:p14="http://schemas.microsoft.com/office/powerpoint/2010/main" val="3066944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188640"/>
            <a:ext cx="8229600" cy="6120720"/>
          </a:xfrm>
        </p:spPr>
        <p:txBody>
          <a:bodyPr>
            <a:normAutofit fontScale="62500" lnSpcReduction="20000"/>
          </a:bodyPr>
          <a:lstStyle/>
          <a:p>
            <a:pPr marL="137160" indent="0">
              <a:buNone/>
            </a:pPr>
            <a:r>
              <a:rPr lang="el-GR" i="1" dirty="0" err="1"/>
              <a:t>Ὑπέρ</a:t>
            </a:r>
            <a:r>
              <a:rPr lang="el-GR" i="1" dirty="0"/>
              <a:t> </a:t>
            </a:r>
            <a:r>
              <a:rPr lang="el-GR" i="1" dirty="0" err="1"/>
              <a:t>τοῦ</a:t>
            </a:r>
            <a:r>
              <a:rPr lang="el-GR" i="1" dirty="0"/>
              <a:t> </a:t>
            </a:r>
            <a:r>
              <a:rPr lang="el-GR" i="1" dirty="0" err="1"/>
              <a:t>Ἐρατοσθένους</a:t>
            </a:r>
            <a:r>
              <a:rPr lang="el-GR" i="1" dirty="0"/>
              <a:t> φόνου </a:t>
            </a:r>
            <a:r>
              <a:rPr lang="el-GR" i="1" dirty="0" err="1"/>
              <a:t>ἀπολογία</a:t>
            </a:r>
            <a:endParaRPr lang="el-GR" dirty="0"/>
          </a:p>
          <a:p>
            <a:pPr marL="137160" indent="0" algn="just">
              <a:buNone/>
            </a:pPr>
            <a:r>
              <a:rPr lang="el-GR" dirty="0"/>
              <a:t>[6] </a:t>
            </a:r>
            <a:r>
              <a:rPr lang="el-GR" dirty="0" err="1"/>
              <a:t>ἐγὼ</a:t>
            </a:r>
            <a:r>
              <a:rPr lang="el-GR" dirty="0"/>
              <a:t> γάρ, ὦ </a:t>
            </a:r>
            <a:r>
              <a:rPr lang="el-GR" dirty="0" err="1"/>
              <a:t>Ἀθηναῖοι</a:t>
            </a:r>
            <a:r>
              <a:rPr lang="el-GR" dirty="0"/>
              <a:t>, </a:t>
            </a:r>
            <a:r>
              <a:rPr lang="el-GR" dirty="0" err="1"/>
              <a:t>ἐπειδὴ</a:t>
            </a:r>
            <a:r>
              <a:rPr lang="el-GR" dirty="0"/>
              <a:t> </a:t>
            </a:r>
            <a:r>
              <a:rPr lang="el-GR" dirty="0" err="1"/>
              <a:t>ἔδοξέ</a:t>
            </a:r>
            <a:r>
              <a:rPr lang="el-GR" dirty="0"/>
              <a:t> </a:t>
            </a:r>
            <a:r>
              <a:rPr lang="el-GR" dirty="0" err="1"/>
              <a:t>μοι</a:t>
            </a:r>
            <a:r>
              <a:rPr lang="el-GR" dirty="0"/>
              <a:t> </a:t>
            </a:r>
            <a:r>
              <a:rPr lang="el-GR" dirty="0" err="1"/>
              <a:t>γῆμαι</a:t>
            </a:r>
            <a:r>
              <a:rPr lang="el-GR" dirty="0"/>
              <a:t> </a:t>
            </a:r>
            <a:r>
              <a:rPr lang="el-GR" dirty="0" err="1"/>
              <a:t>καὶ</a:t>
            </a:r>
            <a:r>
              <a:rPr lang="el-GR" dirty="0"/>
              <a:t> </a:t>
            </a:r>
            <a:r>
              <a:rPr lang="el-GR" dirty="0" err="1"/>
              <a:t>γυναῖκα</a:t>
            </a:r>
            <a:r>
              <a:rPr lang="el-GR" dirty="0"/>
              <a:t> </a:t>
            </a:r>
            <a:r>
              <a:rPr lang="el-GR" dirty="0" err="1"/>
              <a:t>ἠγαγόμην</a:t>
            </a:r>
            <a:r>
              <a:rPr lang="el-GR" dirty="0"/>
              <a:t> </a:t>
            </a:r>
            <a:r>
              <a:rPr lang="el-GR" dirty="0" err="1"/>
              <a:t>εἰς</a:t>
            </a:r>
            <a:r>
              <a:rPr lang="el-GR" dirty="0"/>
              <a:t> </a:t>
            </a:r>
            <a:r>
              <a:rPr lang="el-GR" dirty="0" err="1"/>
              <a:t>τὴν</a:t>
            </a:r>
            <a:r>
              <a:rPr lang="el-GR" dirty="0"/>
              <a:t> </a:t>
            </a:r>
            <a:r>
              <a:rPr lang="el-GR" dirty="0" err="1"/>
              <a:t>οἰκίαν</a:t>
            </a:r>
            <a:r>
              <a:rPr lang="el-GR" dirty="0"/>
              <a:t>, </a:t>
            </a:r>
            <a:r>
              <a:rPr lang="el-GR" dirty="0" err="1"/>
              <a:t>τὸν</a:t>
            </a:r>
            <a:r>
              <a:rPr lang="el-GR" dirty="0"/>
              <a:t> </a:t>
            </a:r>
            <a:r>
              <a:rPr lang="el-GR" dirty="0" err="1"/>
              <a:t>μὲν</a:t>
            </a:r>
            <a:r>
              <a:rPr lang="el-GR" dirty="0"/>
              <a:t> </a:t>
            </a:r>
            <a:r>
              <a:rPr lang="el-GR" dirty="0" err="1"/>
              <a:t>ἄλλον</a:t>
            </a:r>
            <a:r>
              <a:rPr lang="el-GR" dirty="0"/>
              <a:t> </a:t>
            </a:r>
            <a:r>
              <a:rPr lang="el-GR" dirty="0" err="1"/>
              <a:t>χρόνον</a:t>
            </a:r>
            <a:r>
              <a:rPr lang="el-GR" dirty="0"/>
              <a:t> </a:t>
            </a:r>
            <a:r>
              <a:rPr lang="el-GR" dirty="0" err="1"/>
              <a:t>οὕτω</a:t>
            </a:r>
            <a:r>
              <a:rPr lang="el-GR" dirty="0"/>
              <a:t> </a:t>
            </a:r>
            <a:r>
              <a:rPr lang="el-GR" dirty="0" err="1"/>
              <a:t>διεκείμην</a:t>
            </a:r>
            <a:r>
              <a:rPr lang="el-GR" dirty="0"/>
              <a:t> </a:t>
            </a:r>
            <a:r>
              <a:rPr lang="el-GR" dirty="0" err="1"/>
              <a:t>ὥστε</a:t>
            </a:r>
            <a:r>
              <a:rPr lang="el-GR" dirty="0"/>
              <a:t> μήτε </a:t>
            </a:r>
            <a:r>
              <a:rPr lang="el-GR" dirty="0" err="1"/>
              <a:t>λυπεῖν</a:t>
            </a:r>
            <a:r>
              <a:rPr lang="el-GR" dirty="0"/>
              <a:t> μήτε λίαν </a:t>
            </a:r>
            <a:r>
              <a:rPr lang="el-GR" dirty="0" err="1"/>
              <a:t>ἐπ᾽</a:t>
            </a:r>
            <a:r>
              <a:rPr lang="el-GR" dirty="0"/>
              <a:t> </a:t>
            </a:r>
            <a:r>
              <a:rPr lang="el-GR" dirty="0" err="1"/>
              <a:t>ἐκείνῃ</a:t>
            </a:r>
            <a:r>
              <a:rPr lang="el-GR" dirty="0"/>
              <a:t> </a:t>
            </a:r>
            <a:r>
              <a:rPr lang="el-GR" dirty="0" err="1"/>
              <a:t>εἶναι</a:t>
            </a:r>
            <a:r>
              <a:rPr lang="el-GR" dirty="0"/>
              <a:t> ὅ τι </a:t>
            </a:r>
            <a:r>
              <a:rPr lang="el-GR" dirty="0" err="1"/>
              <a:t>ἂν</a:t>
            </a:r>
            <a:r>
              <a:rPr lang="el-GR" dirty="0"/>
              <a:t> </a:t>
            </a:r>
            <a:r>
              <a:rPr lang="el-GR" dirty="0" err="1"/>
              <a:t>ἐθέλῃ</a:t>
            </a:r>
            <a:r>
              <a:rPr lang="el-GR" dirty="0"/>
              <a:t> </a:t>
            </a:r>
            <a:r>
              <a:rPr lang="el-GR" dirty="0" err="1"/>
              <a:t>ποιεῖν</a:t>
            </a:r>
            <a:r>
              <a:rPr lang="el-GR" dirty="0"/>
              <a:t>, </a:t>
            </a:r>
            <a:r>
              <a:rPr lang="el-GR" dirty="0" err="1"/>
              <a:t>ἐφύλαττόν</a:t>
            </a:r>
            <a:r>
              <a:rPr lang="el-GR" dirty="0"/>
              <a:t> τε </a:t>
            </a:r>
            <a:r>
              <a:rPr lang="el-GR" dirty="0" err="1"/>
              <a:t>ὡς</a:t>
            </a:r>
            <a:r>
              <a:rPr lang="el-GR" dirty="0"/>
              <a:t> </a:t>
            </a:r>
            <a:r>
              <a:rPr lang="el-GR" dirty="0" err="1"/>
              <a:t>οἷόν</a:t>
            </a:r>
            <a:r>
              <a:rPr lang="el-GR" dirty="0"/>
              <a:t> τε </a:t>
            </a:r>
            <a:r>
              <a:rPr lang="el-GR" dirty="0" err="1"/>
              <a:t>ἦν</a:t>
            </a:r>
            <a:r>
              <a:rPr lang="el-GR" dirty="0"/>
              <a:t>, </a:t>
            </a:r>
            <a:r>
              <a:rPr lang="el-GR" dirty="0" err="1"/>
              <a:t>καὶ</a:t>
            </a:r>
            <a:r>
              <a:rPr lang="el-GR" dirty="0"/>
              <a:t> </a:t>
            </a:r>
            <a:r>
              <a:rPr lang="el-GR" dirty="0" err="1"/>
              <a:t>προσεῖχον</a:t>
            </a:r>
            <a:r>
              <a:rPr lang="el-GR" dirty="0"/>
              <a:t> </a:t>
            </a:r>
            <a:r>
              <a:rPr lang="el-GR" dirty="0" err="1"/>
              <a:t>τὸν</a:t>
            </a:r>
            <a:r>
              <a:rPr lang="el-GR" dirty="0"/>
              <a:t> </a:t>
            </a:r>
            <a:r>
              <a:rPr lang="el-GR" dirty="0" err="1"/>
              <a:t>νοῦν</a:t>
            </a:r>
            <a:r>
              <a:rPr lang="el-GR" dirty="0"/>
              <a:t> </a:t>
            </a:r>
            <a:r>
              <a:rPr lang="el-GR" dirty="0" err="1"/>
              <a:t>ὥσπερ</a:t>
            </a:r>
            <a:r>
              <a:rPr lang="el-GR" dirty="0"/>
              <a:t> </a:t>
            </a:r>
            <a:r>
              <a:rPr lang="el-GR" dirty="0" err="1"/>
              <a:t>εἰκὸς</a:t>
            </a:r>
            <a:r>
              <a:rPr lang="el-GR" dirty="0"/>
              <a:t> </a:t>
            </a:r>
            <a:r>
              <a:rPr lang="el-GR" dirty="0" err="1"/>
              <a:t>ἦν</a:t>
            </a:r>
            <a:r>
              <a:rPr lang="el-GR" dirty="0"/>
              <a:t>. </a:t>
            </a:r>
            <a:r>
              <a:rPr lang="el-GR" dirty="0" err="1"/>
              <a:t>ἐπειδὴ</a:t>
            </a:r>
            <a:r>
              <a:rPr lang="el-GR" dirty="0"/>
              <a:t> </a:t>
            </a:r>
            <a:r>
              <a:rPr lang="el-GR" dirty="0" err="1"/>
              <a:t>δέ</a:t>
            </a:r>
            <a:r>
              <a:rPr lang="el-GR" dirty="0"/>
              <a:t> </a:t>
            </a:r>
            <a:r>
              <a:rPr lang="el-GR" dirty="0" err="1"/>
              <a:t>μοι</a:t>
            </a:r>
            <a:r>
              <a:rPr lang="el-GR" dirty="0"/>
              <a:t> </a:t>
            </a:r>
            <a:r>
              <a:rPr lang="el-GR" dirty="0" err="1"/>
              <a:t>παιδίον</a:t>
            </a:r>
            <a:r>
              <a:rPr lang="el-GR" dirty="0"/>
              <a:t> </a:t>
            </a:r>
            <a:r>
              <a:rPr lang="el-GR" dirty="0" err="1"/>
              <a:t>γίγνεται</a:t>
            </a:r>
            <a:r>
              <a:rPr lang="el-GR" dirty="0"/>
              <a:t>, </a:t>
            </a:r>
            <a:r>
              <a:rPr lang="el-GR" dirty="0" err="1"/>
              <a:t>ἐπίστευον</a:t>
            </a:r>
            <a:r>
              <a:rPr lang="el-GR" dirty="0"/>
              <a:t> </a:t>
            </a:r>
            <a:r>
              <a:rPr lang="el-GR" dirty="0" err="1"/>
              <a:t>ἤδη</a:t>
            </a:r>
            <a:r>
              <a:rPr lang="el-GR" dirty="0"/>
              <a:t> </a:t>
            </a:r>
            <a:r>
              <a:rPr lang="el-GR" dirty="0" err="1"/>
              <a:t>καὶ</a:t>
            </a:r>
            <a:r>
              <a:rPr lang="el-GR" dirty="0"/>
              <a:t> πάντα </a:t>
            </a:r>
            <a:r>
              <a:rPr lang="el-GR" dirty="0" err="1"/>
              <a:t>τὰ</a:t>
            </a:r>
            <a:r>
              <a:rPr lang="el-GR" dirty="0"/>
              <a:t> </a:t>
            </a:r>
            <a:r>
              <a:rPr lang="el-GR" dirty="0" err="1"/>
              <a:t>ἐμαυτοῦ</a:t>
            </a:r>
            <a:r>
              <a:rPr lang="el-GR" dirty="0"/>
              <a:t> </a:t>
            </a:r>
            <a:r>
              <a:rPr lang="el-GR" dirty="0" err="1"/>
              <a:t>ἐκείνῃ</a:t>
            </a:r>
            <a:r>
              <a:rPr lang="el-GR" dirty="0"/>
              <a:t> </a:t>
            </a:r>
            <a:r>
              <a:rPr lang="el-GR" dirty="0" err="1"/>
              <a:t>παρέδωκα</a:t>
            </a:r>
            <a:r>
              <a:rPr lang="el-GR" dirty="0"/>
              <a:t>, </a:t>
            </a:r>
            <a:r>
              <a:rPr lang="el-GR" dirty="0" err="1"/>
              <a:t>ἡγούμενος</a:t>
            </a:r>
            <a:r>
              <a:rPr lang="el-GR" dirty="0"/>
              <a:t> </a:t>
            </a:r>
            <a:r>
              <a:rPr lang="el-GR" dirty="0" err="1"/>
              <a:t>ταύτην</a:t>
            </a:r>
            <a:r>
              <a:rPr lang="el-GR" dirty="0"/>
              <a:t> </a:t>
            </a:r>
            <a:r>
              <a:rPr lang="el-GR" dirty="0" err="1"/>
              <a:t>οἰκειότητα</a:t>
            </a:r>
            <a:r>
              <a:rPr lang="el-GR" dirty="0"/>
              <a:t> </a:t>
            </a:r>
            <a:r>
              <a:rPr lang="el-GR" dirty="0" err="1"/>
              <a:t>μεγίστην</a:t>
            </a:r>
            <a:r>
              <a:rPr lang="el-GR" dirty="0"/>
              <a:t> </a:t>
            </a:r>
            <a:r>
              <a:rPr lang="el-GR" dirty="0" err="1"/>
              <a:t>εἶναι</a:t>
            </a:r>
            <a:r>
              <a:rPr lang="el-GR" dirty="0"/>
              <a:t>. [7] </a:t>
            </a:r>
            <a:r>
              <a:rPr lang="el-GR" dirty="0" err="1"/>
              <a:t>ἐν</a:t>
            </a:r>
            <a:r>
              <a:rPr lang="el-GR" dirty="0"/>
              <a:t> </a:t>
            </a:r>
            <a:r>
              <a:rPr lang="el-GR" dirty="0" err="1"/>
              <a:t>μὲν</a:t>
            </a:r>
            <a:r>
              <a:rPr lang="el-GR" dirty="0"/>
              <a:t> </a:t>
            </a:r>
            <a:r>
              <a:rPr lang="el-GR" dirty="0" err="1"/>
              <a:t>οὖν</a:t>
            </a:r>
            <a:r>
              <a:rPr lang="el-GR" dirty="0"/>
              <a:t> </a:t>
            </a:r>
            <a:r>
              <a:rPr lang="el-GR" dirty="0" err="1"/>
              <a:t>τῷ</a:t>
            </a:r>
            <a:r>
              <a:rPr lang="el-GR" dirty="0"/>
              <a:t> </a:t>
            </a:r>
            <a:r>
              <a:rPr lang="el-GR" dirty="0" err="1"/>
              <a:t>πρώτῳ</a:t>
            </a:r>
            <a:r>
              <a:rPr lang="el-GR" dirty="0"/>
              <a:t> </a:t>
            </a:r>
            <a:r>
              <a:rPr lang="el-GR" dirty="0" err="1"/>
              <a:t>χρόνῳ</a:t>
            </a:r>
            <a:r>
              <a:rPr lang="el-GR" dirty="0"/>
              <a:t>, ὦ </a:t>
            </a:r>
            <a:r>
              <a:rPr lang="el-GR" dirty="0" err="1"/>
              <a:t>Ἀθηναῖοι</a:t>
            </a:r>
            <a:r>
              <a:rPr lang="el-GR" dirty="0"/>
              <a:t>, </a:t>
            </a:r>
            <a:r>
              <a:rPr lang="el-GR" dirty="0" err="1"/>
              <a:t>πασῶν</a:t>
            </a:r>
            <a:r>
              <a:rPr lang="el-GR" dirty="0"/>
              <a:t> </a:t>
            </a:r>
            <a:r>
              <a:rPr lang="el-GR" dirty="0" err="1"/>
              <a:t>ἦν</a:t>
            </a:r>
            <a:r>
              <a:rPr lang="el-GR" dirty="0"/>
              <a:t> </a:t>
            </a:r>
            <a:r>
              <a:rPr lang="el-GR" dirty="0" err="1"/>
              <a:t>βελτίστη</a:t>
            </a:r>
            <a:r>
              <a:rPr lang="el-GR" dirty="0"/>
              <a:t>, </a:t>
            </a:r>
            <a:r>
              <a:rPr lang="el-GR" dirty="0" err="1"/>
              <a:t>καὶ</a:t>
            </a:r>
            <a:r>
              <a:rPr lang="el-GR" dirty="0"/>
              <a:t> </a:t>
            </a:r>
            <a:r>
              <a:rPr lang="el-GR" dirty="0" err="1"/>
              <a:t>γὰρ</a:t>
            </a:r>
            <a:r>
              <a:rPr lang="el-GR" dirty="0"/>
              <a:t> </a:t>
            </a:r>
            <a:r>
              <a:rPr lang="el-GR" dirty="0" err="1"/>
              <a:t>οἰκονόμος</a:t>
            </a:r>
            <a:r>
              <a:rPr lang="el-GR" dirty="0"/>
              <a:t> </a:t>
            </a:r>
            <a:r>
              <a:rPr lang="el-GR" dirty="0" err="1"/>
              <a:t>δεινὴ</a:t>
            </a:r>
            <a:r>
              <a:rPr lang="el-GR" dirty="0"/>
              <a:t> </a:t>
            </a:r>
            <a:r>
              <a:rPr lang="el-GR" dirty="0" err="1"/>
              <a:t>καὶ</a:t>
            </a:r>
            <a:r>
              <a:rPr lang="el-GR" dirty="0"/>
              <a:t> </a:t>
            </a:r>
            <a:r>
              <a:rPr lang="el-GR" dirty="0" err="1"/>
              <a:t>φειδωλὸς</a:t>
            </a:r>
            <a:r>
              <a:rPr lang="el-GR" dirty="0"/>
              <a:t> {</a:t>
            </a:r>
            <a:r>
              <a:rPr lang="el-GR" dirty="0" err="1"/>
              <a:t>ἀγαθὴ</a:t>
            </a:r>
            <a:r>
              <a:rPr lang="el-GR" dirty="0"/>
              <a:t>} </a:t>
            </a:r>
            <a:r>
              <a:rPr lang="el-GR" dirty="0" err="1"/>
              <a:t>καὶ</a:t>
            </a:r>
            <a:r>
              <a:rPr lang="el-GR" dirty="0"/>
              <a:t> </a:t>
            </a:r>
            <a:r>
              <a:rPr lang="el-GR" dirty="0" err="1"/>
              <a:t>ἀκριβῶς</a:t>
            </a:r>
            <a:r>
              <a:rPr lang="el-GR" dirty="0"/>
              <a:t> πάντα </a:t>
            </a:r>
            <a:r>
              <a:rPr lang="el-GR" dirty="0" err="1"/>
              <a:t>διοικοῦσα</a:t>
            </a:r>
            <a:r>
              <a:rPr lang="el-GR" dirty="0"/>
              <a:t>· </a:t>
            </a:r>
            <a:r>
              <a:rPr lang="el-GR" dirty="0" err="1"/>
              <a:t>ἐπειδὴ</a:t>
            </a:r>
            <a:r>
              <a:rPr lang="el-GR" dirty="0"/>
              <a:t> </a:t>
            </a:r>
            <a:r>
              <a:rPr lang="el-GR" dirty="0" err="1"/>
              <a:t>δέ</a:t>
            </a:r>
            <a:r>
              <a:rPr lang="el-GR" dirty="0"/>
              <a:t> </a:t>
            </a:r>
            <a:r>
              <a:rPr lang="el-GR" dirty="0" err="1"/>
              <a:t>μοι</a:t>
            </a:r>
            <a:r>
              <a:rPr lang="el-GR" dirty="0"/>
              <a:t> ἡ </a:t>
            </a:r>
            <a:r>
              <a:rPr lang="el-GR" dirty="0" err="1"/>
              <a:t>μήτηρ</a:t>
            </a:r>
            <a:r>
              <a:rPr lang="el-GR" dirty="0"/>
              <a:t> </a:t>
            </a:r>
            <a:r>
              <a:rPr lang="el-GR" dirty="0" err="1"/>
              <a:t>ἐτελεύτησε</a:t>
            </a:r>
            <a:r>
              <a:rPr lang="el-GR" dirty="0"/>
              <a:t>, ἣ πάντων </a:t>
            </a:r>
            <a:r>
              <a:rPr lang="el-GR" dirty="0" err="1"/>
              <a:t>τῶν</a:t>
            </a:r>
            <a:r>
              <a:rPr lang="el-GR" dirty="0"/>
              <a:t> </a:t>
            </a:r>
            <a:r>
              <a:rPr lang="el-GR" dirty="0" err="1"/>
              <a:t>κακῶν</a:t>
            </a:r>
            <a:r>
              <a:rPr lang="el-GR" dirty="0"/>
              <a:t> </a:t>
            </a:r>
            <a:r>
              <a:rPr lang="el-GR" dirty="0" err="1"/>
              <a:t>ἀποθανοῦσα</a:t>
            </a:r>
            <a:r>
              <a:rPr lang="el-GR" dirty="0"/>
              <a:t> </a:t>
            </a:r>
            <a:r>
              <a:rPr lang="el-GR" dirty="0" err="1"/>
              <a:t>αἰτία</a:t>
            </a:r>
            <a:r>
              <a:rPr lang="el-GR" dirty="0"/>
              <a:t> </a:t>
            </a:r>
            <a:r>
              <a:rPr lang="el-GR" dirty="0" err="1"/>
              <a:t>μοι</a:t>
            </a:r>
            <a:r>
              <a:rPr lang="el-GR" dirty="0"/>
              <a:t> </a:t>
            </a:r>
            <a:r>
              <a:rPr lang="el-GR" dirty="0" err="1"/>
              <a:t>γεγένηται</a:t>
            </a:r>
            <a:r>
              <a:rPr lang="el-GR" dirty="0"/>
              <a:t> — [8] </a:t>
            </a:r>
            <a:r>
              <a:rPr lang="el-GR" dirty="0" err="1"/>
              <a:t>ἐπ᾽</a:t>
            </a:r>
            <a:r>
              <a:rPr lang="el-GR" dirty="0"/>
              <a:t> </a:t>
            </a:r>
            <a:r>
              <a:rPr lang="el-GR" dirty="0" err="1"/>
              <a:t>ἐκφορὰν</a:t>
            </a:r>
            <a:r>
              <a:rPr lang="el-GR" dirty="0"/>
              <a:t> </a:t>
            </a:r>
            <a:r>
              <a:rPr lang="el-GR" dirty="0" err="1"/>
              <a:t>γὰρ</a:t>
            </a:r>
            <a:r>
              <a:rPr lang="el-GR" dirty="0"/>
              <a:t> </a:t>
            </a:r>
            <a:r>
              <a:rPr lang="el-GR" dirty="0" err="1"/>
              <a:t>αὐτῇ</a:t>
            </a:r>
            <a:r>
              <a:rPr lang="el-GR" dirty="0"/>
              <a:t> </a:t>
            </a:r>
            <a:r>
              <a:rPr lang="el-GR" dirty="0" err="1"/>
              <a:t>ἀκολουθήσασα</a:t>
            </a:r>
            <a:r>
              <a:rPr lang="el-GR" dirty="0"/>
              <a:t> ἡ </a:t>
            </a:r>
            <a:r>
              <a:rPr lang="el-GR" dirty="0" err="1"/>
              <a:t>ἐμὴ</a:t>
            </a:r>
            <a:r>
              <a:rPr lang="el-GR" dirty="0"/>
              <a:t> </a:t>
            </a:r>
            <a:r>
              <a:rPr lang="el-GR" dirty="0" err="1"/>
              <a:t>γυνὴ</a:t>
            </a:r>
            <a:r>
              <a:rPr lang="el-GR" dirty="0"/>
              <a:t> </a:t>
            </a:r>
            <a:r>
              <a:rPr lang="el-GR" dirty="0" err="1"/>
              <a:t>ὑπὸ</a:t>
            </a:r>
            <a:r>
              <a:rPr lang="el-GR" dirty="0"/>
              <a:t> τούτου </a:t>
            </a:r>
            <a:r>
              <a:rPr lang="el-GR" dirty="0" err="1"/>
              <a:t>τοῦ</a:t>
            </a:r>
            <a:r>
              <a:rPr lang="el-GR" dirty="0"/>
              <a:t> </a:t>
            </a:r>
            <a:r>
              <a:rPr lang="el-GR" dirty="0" err="1"/>
              <a:t>ἀνθρώπου</a:t>
            </a:r>
            <a:r>
              <a:rPr lang="el-GR" dirty="0"/>
              <a:t> </a:t>
            </a:r>
            <a:r>
              <a:rPr lang="el-GR" dirty="0" err="1"/>
              <a:t>ὀφθεῖσα</a:t>
            </a:r>
            <a:r>
              <a:rPr lang="el-GR" dirty="0"/>
              <a:t>, </a:t>
            </a:r>
            <a:r>
              <a:rPr lang="el-GR" dirty="0" err="1"/>
              <a:t>χρόνῳ</a:t>
            </a:r>
            <a:r>
              <a:rPr lang="el-GR" dirty="0"/>
              <a:t> διαφθείρεται· </a:t>
            </a:r>
            <a:r>
              <a:rPr lang="el-GR" dirty="0" err="1"/>
              <a:t>ἐπιτηρῶν</a:t>
            </a:r>
            <a:r>
              <a:rPr lang="el-GR" dirty="0"/>
              <a:t> </a:t>
            </a:r>
            <a:r>
              <a:rPr lang="el-GR" dirty="0" err="1"/>
              <a:t>γὰρ</a:t>
            </a:r>
            <a:r>
              <a:rPr lang="el-GR" dirty="0"/>
              <a:t> </a:t>
            </a:r>
            <a:r>
              <a:rPr lang="el-GR" dirty="0" err="1"/>
              <a:t>τὴν</a:t>
            </a:r>
            <a:r>
              <a:rPr lang="el-GR" dirty="0"/>
              <a:t> </a:t>
            </a:r>
            <a:r>
              <a:rPr lang="el-GR" dirty="0" err="1"/>
              <a:t>θεράπαιναν</a:t>
            </a:r>
            <a:r>
              <a:rPr lang="el-GR" dirty="0"/>
              <a:t> </a:t>
            </a:r>
            <a:r>
              <a:rPr lang="el-GR" dirty="0" err="1"/>
              <a:t>τὴν</a:t>
            </a:r>
            <a:r>
              <a:rPr lang="el-GR" dirty="0"/>
              <a:t> </a:t>
            </a:r>
            <a:r>
              <a:rPr lang="el-GR" dirty="0" err="1"/>
              <a:t>εἰς</a:t>
            </a:r>
            <a:r>
              <a:rPr lang="el-GR" dirty="0"/>
              <a:t> </a:t>
            </a:r>
            <a:r>
              <a:rPr lang="el-GR" dirty="0" err="1"/>
              <a:t>τὴν</a:t>
            </a:r>
            <a:r>
              <a:rPr lang="el-GR" dirty="0"/>
              <a:t> </a:t>
            </a:r>
            <a:r>
              <a:rPr lang="el-GR" dirty="0" err="1"/>
              <a:t>ἀγορὰν</a:t>
            </a:r>
            <a:r>
              <a:rPr lang="el-GR" dirty="0"/>
              <a:t> </a:t>
            </a:r>
            <a:r>
              <a:rPr lang="el-GR" dirty="0" err="1"/>
              <a:t>βαδίζουσαν</a:t>
            </a:r>
            <a:r>
              <a:rPr lang="el-GR" dirty="0"/>
              <a:t> </a:t>
            </a:r>
            <a:r>
              <a:rPr lang="el-GR" dirty="0" err="1"/>
              <a:t>καὶ</a:t>
            </a:r>
            <a:r>
              <a:rPr lang="el-GR" dirty="0"/>
              <a:t> λόγους προσφέρων </a:t>
            </a:r>
            <a:r>
              <a:rPr lang="el-GR" dirty="0" err="1"/>
              <a:t>ἀπώλεσεν</a:t>
            </a:r>
            <a:r>
              <a:rPr lang="el-GR" dirty="0"/>
              <a:t> </a:t>
            </a:r>
            <a:r>
              <a:rPr lang="el-GR" dirty="0" err="1"/>
              <a:t>αὐτήν</a:t>
            </a:r>
            <a:r>
              <a:rPr lang="el-GR" dirty="0" smtClean="0"/>
              <a:t>.</a:t>
            </a:r>
          </a:p>
          <a:p>
            <a:pPr marL="137160" indent="0" algn="just">
              <a:buNone/>
            </a:pPr>
            <a:endParaRPr lang="el-GR" dirty="0"/>
          </a:p>
          <a:p>
            <a:pPr marL="137160" indent="0" algn="just">
              <a:buNone/>
            </a:pPr>
            <a:r>
              <a:rPr lang="el-GR" dirty="0"/>
              <a:t>[6] Εγώ, που λέτε, Αθηναίοι, αφού πήρα την απόφαση να παντρευτώ και τελικά παντρεύτηκα, τον πρώτο καιρό τηρούσα τέτοια στάση απέναντι στη γυναίκα μου, ώστε μήτε να την δυσαρεστώ μήτε όμως και να παραείναι ελεύθερη να κάνει </a:t>
            </a:r>
            <a:r>
              <a:rPr lang="el-GR" dirty="0" err="1"/>
              <a:t>ό,τι</a:t>
            </a:r>
            <a:r>
              <a:rPr lang="el-GR" dirty="0"/>
              <a:t> θέλει· την παρακολουθούσα, όσο ήταν δυνατό, και επαγρυπνούσα, όπως ήταν φυσικό. Από τότε όμως που γεννήθηκε το παιδί, της είχα πλέον εμπιστοσύνη και της παρέδωσα </a:t>
            </a:r>
            <a:r>
              <a:rPr lang="el-GR" dirty="0" err="1"/>
              <a:t>ό,τι</a:t>
            </a:r>
            <a:r>
              <a:rPr lang="el-GR" dirty="0"/>
              <a:t> είχα και δεν είχα, επειδή πίστευα ότι το παιδί αποτελεί τον πιο ισχυρό δεσμό. [7] Τον πρώτο καιρό λοιπόν, Αθηναίοι, ήταν όντως η καλύτερη </a:t>
            </a:r>
            <a:r>
              <a:rPr lang="el-GR" dirty="0" err="1"/>
              <a:t>απ᾽</a:t>
            </a:r>
            <a:r>
              <a:rPr lang="el-GR" dirty="0"/>
              <a:t> όλες· νοικοκυρά φοβερή και μετρημένη στα έξοδα, διαχειριζόταν τα πάντα με μέτρο. Όταν όμως είχα την ατυχία να χάσω τη μητέρα μου -ο θάνατός της στάθηκε η αιτία για όλα τα δεινά που με βρήκαν.</a:t>
            </a:r>
            <a:r>
              <a:rPr lang="el-GR" baseline="30000" dirty="0">
                <a:hlinkClick r:id="rId2"/>
              </a:rPr>
              <a:t>1</a:t>
            </a:r>
            <a:r>
              <a:rPr lang="el-GR" dirty="0"/>
              <a:t> Συγκεκριμένα στην κηδεία της συνόδεψε και η γυναίκα μου την νεκρή· [8] εκεί την είδε ο άνθρωπος αυτός και με τον καιρό την παρέσυρε.</a:t>
            </a:r>
            <a:r>
              <a:rPr lang="el-GR" baseline="30000" dirty="0">
                <a:hlinkClick r:id="rId3"/>
              </a:rPr>
              <a:t>2</a:t>
            </a:r>
            <a:r>
              <a:rPr lang="el-GR" dirty="0"/>
              <a:t> Παρακολουθούσε δηλ. έκτοτε την υπηρέτρια που πηγαίνει στην αγορά, έκανε μέσω αυτής προτάσεις στη γυναίκα μου και τελικά την κατέστρεψε.</a:t>
            </a:r>
          </a:p>
        </p:txBody>
      </p:sp>
    </p:spTree>
    <p:extLst>
      <p:ext uri="{BB962C8B-B14F-4D97-AF65-F5344CB8AC3E}">
        <p14:creationId xmlns:p14="http://schemas.microsoft.com/office/powerpoint/2010/main" val="2882877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260648"/>
            <a:ext cx="8229600" cy="6048712"/>
          </a:xfrm>
        </p:spPr>
        <p:txBody>
          <a:bodyPr>
            <a:normAutofit fontScale="70000" lnSpcReduction="20000"/>
          </a:bodyPr>
          <a:lstStyle/>
          <a:p>
            <a:pPr marL="137160" indent="0" algn="just">
              <a:buNone/>
            </a:pPr>
            <a:endParaRPr lang="el-GR" dirty="0" smtClean="0"/>
          </a:p>
          <a:p>
            <a:pPr marL="137160" indent="0" algn="just">
              <a:buNone/>
            </a:pPr>
            <a:r>
              <a:rPr lang="el-GR" dirty="0" smtClean="0"/>
              <a:t>[</a:t>
            </a:r>
            <a:r>
              <a:rPr lang="el-GR" dirty="0"/>
              <a:t>9] </a:t>
            </a:r>
            <a:r>
              <a:rPr lang="el-GR" dirty="0" err="1"/>
              <a:t>πρῶτον</a:t>
            </a:r>
            <a:r>
              <a:rPr lang="el-GR" dirty="0"/>
              <a:t> </a:t>
            </a:r>
            <a:r>
              <a:rPr lang="el-GR" dirty="0" err="1"/>
              <a:t>μὲν</a:t>
            </a:r>
            <a:r>
              <a:rPr lang="el-GR" dirty="0"/>
              <a:t> </a:t>
            </a:r>
            <a:r>
              <a:rPr lang="el-GR" dirty="0" err="1"/>
              <a:t>οὖν</a:t>
            </a:r>
            <a:r>
              <a:rPr lang="el-GR" dirty="0"/>
              <a:t>, ὦ </a:t>
            </a:r>
            <a:r>
              <a:rPr lang="el-GR" dirty="0" err="1"/>
              <a:t>ἄνδρες</a:t>
            </a:r>
            <a:r>
              <a:rPr lang="el-GR" dirty="0"/>
              <a:t>, (</a:t>
            </a:r>
            <a:r>
              <a:rPr lang="el-GR" dirty="0" err="1"/>
              <a:t>δεῖ</a:t>
            </a:r>
            <a:r>
              <a:rPr lang="el-GR" dirty="0"/>
              <a:t> </a:t>
            </a:r>
            <a:r>
              <a:rPr lang="el-GR" dirty="0" err="1"/>
              <a:t>γὰρ</a:t>
            </a:r>
            <a:r>
              <a:rPr lang="el-GR" dirty="0"/>
              <a:t> </a:t>
            </a:r>
            <a:r>
              <a:rPr lang="el-GR" dirty="0" err="1"/>
              <a:t>καὶ</a:t>
            </a:r>
            <a:r>
              <a:rPr lang="el-GR" dirty="0"/>
              <a:t> </a:t>
            </a:r>
            <a:r>
              <a:rPr lang="el-GR" dirty="0" err="1"/>
              <a:t>ταῦθ᾽</a:t>
            </a:r>
            <a:r>
              <a:rPr lang="el-GR" dirty="0"/>
              <a:t> </a:t>
            </a:r>
            <a:r>
              <a:rPr lang="el-GR" dirty="0" err="1"/>
              <a:t>ὑμῖν</a:t>
            </a:r>
            <a:r>
              <a:rPr lang="el-GR" dirty="0"/>
              <a:t> </a:t>
            </a:r>
            <a:r>
              <a:rPr lang="el-GR" dirty="0" err="1"/>
              <a:t>διηγήσασθαι</a:t>
            </a:r>
            <a:r>
              <a:rPr lang="el-GR" dirty="0"/>
              <a:t>) </a:t>
            </a:r>
            <a:r>
              <a:rPr lang="el-GR" dirty="0" err="1"/>
              <a:t>οἰκίδιον</a:t>
            </a:r>
            <a:r>
              <a:rPr lang="el-GR" dirty="0"/>
              <a:t> </a:t>
            </a:r>
            <a:r>
              <a:rPr lang="el-GR" dirty="0" err="1"/>
              <a:t>ἔστι</a:t>
            </a:r>
            <a:r>
              <a:rPr lang="el-GR" dirty="0"/>
              <a:t> </a:t>
            </a:r>
            <a:r>
              <a:rPr lang="el-GR" dirty="0" err="1"/>
              <a:t>μοι</a:t>
            </a:r>
            <a:r>
              <a:rPr lang="el-GR" dirty="0"/>
              <a:t> </a:t>
            </a:r>
            <a:r>
              <a:rPr lang="el-GR" dirty="0" err="1"/>
              <a:t>διπλοῦν</a:t>
            </a:r>
            <a:r>
              <a:rPr lang="el-GR" dirty="0"/>
              <a:t>, </a:t>
            </a:r>
            <a:r>
              <a:rPr lang="el-GR" dirty="0" err="1"/>
              <a:t>ἴσα</a:t>
            </a:r>
            <a:r>
              <a:rPr lang="el-GR" dirty="0"/>
              <a:t> </a:t>
            </a:r>
            <a:r>
              <a:rPr lang="el-GR" dirty="0" err="1"/>
              <a:t>ἔχον</a:t>
            </a:r>
            <a:r>
              <a:rPr lang="el-GR" dirty="0"/>
              <a:t> </a:t>
            </a:r>
            <a:r>
              <a:rPr lang="el-GR" dirty="0" err="1"/>
              <a:t>τὰ</a:t>
            </a:r>
            <a:r>
              <a:rPr lang="el-GR" dirty="0"/>
              <a:t> </a:t>
            </a:r>
            <a:r>
              <a:rPr lang="el-GR" dirty="0" err="1"/>
              <a:t>ἄνω</a:t>
            </a:r>
            <a:r>
              <a:rPr lang="el-GR" dirty="0"/>
              <a:t> </a:t>
            </a:r>
            <a:r>
              <a:rPr lang="el-GR" dirty="0" err="1"/>
              <a:t>τοῖς</a:t>
            </a:r>
            <a:r>
              <a:rPr lang="el-GR" dirty="0"/>
              <a:t> κάτω </a:t>
            </a:r>
            <a:r>
              <a:rPr lang="el-GR" dirty="0" err="1"/>
              <a:t>κατὰ</a:t>
            </a:r>
            <a:r>
              <a:rPr lang="el-GR" dirty="0"/>
              <a:t> </a:t>
            </a:r>
            <a:r>
              <a:rPr lang="el-GR" dirty="0" err="1"/>
              <a:t>τὴν</a:t>
            </a:r>
            <a:r>
              <a:rPr lang="el-GR" dirty="0"/>
              <a:t> </a:t>
            </a:r>
            <a:r>
              <a:rPr lang="el-GR" dirty="0" err="1"/>
              <a:t>γυναικωνῖτιν</a:t>
            </a:r>
            <a:r>
              <a:rPr lang="el-GR" dirty="0"/>
              <a:t> </a:t>
            </a:r>
            <a:r>
              <a:rPr lang="el-GR" dirty="0" err="1"/>
              <a:t>καὶ</a:t>
            </a:r>
            <a:r>
              <a:rPr lang="el-GR" dirty="0"/>
              <a:t> </a:t>
            </a:r>
            <a:r>
              <a:rPr lang="el-GR" dirty="0" err="1"/>
              <a:t>κατὰ</a:t>
            </a:r>
            <a:r>
              <a:rPr lang="el-GR" dirty="0"/>
              <a:t> </a:t>
            </a:r>
            <a:r>
              <a:rPr lang="el-GR" dirty="0" err="1"/>
              <a:t>τὴν</a:t>
            </a:r>
            <a:r>
              <a:rPr lang="el-GR" dirty="0"/>
              <a:t> </a:t>
            </a:r>
            <a:r>
              <a:rPr lang="el-GR" dirty="0" err="1"/>
              <a:t>ἀνδρωνῖτιν</a:t>
            </a:r>
            <a:r>
              <a:rPr lang="el-GR" dirty="0"/>
              <a:t>. </a:t>
            </a:r>
            <a:r>
              <a:rPr lang="el-GR" dirty="0" err="1"/>
              <a:t>ἐπειδὴ</a:t>
            </a:r>
            <a:r>
              <a:rPr lang="el-GR" dirty="0"/>
              <a:t> </a:t>
            </a:r>
            <a:r>
              <a:rPr lang="el-GR" dirty="0" err="1"/>
              <a:t>δὲ</a:t>
            </a:r>
            <a:r>
              <a:rPr lang="el-GR" dirty="0"/>
              <a:t> </a:t>
            </a:r>
            <a:r>
              <a:rPr lang="el-GR" dirty="0" err="1"/>
              <a:t>τὸ</a:t>
            </a:r>
            <a:r>
              <a:rPr lang="el-GR" dirty="0"/>
              <a:t> </a:t>
            </a:r>
            <a:r>
              <a:rPr lang="el-GR" dirty="0" err="1"/>
              <a:t>παιδίον</a:t>
            </a:r>
            <a:r>
              <a:rPr lang="el-GR" dirty="0"/>
              <a:t> </a:t>
            </a:r>
            <a:r>
              <a:rPr lang="el-GR" dirty="0" err="1"/>
              <a:t>ἐγένετο</a:t>
            </a:r>
            <a:r>
              <a:rPr lang="el-GR" dirty="0"/>
              <a:t> </a:t>
            </a:r>
            <a:r>
              <a:rPr lang="el-GR" dirty="0" err="1"/>
              <a:t>ἡμῖν</a:t>
            </a:r>
            <a:r>
              <a:rPr lang="el-GR" dirty="0"/>
              <a:t>, ἡ </a:t>
            </a:r>
            <a:r>
              <a:rPr lang="el-GR" dirty="0" err="1"/>
              <a:t>μήτηρ</a:t>
            </a:r>
            <a:r>
              <a:rPr lang="el-GR" dirty="0"/>
              <a:t> </a:t>
            </a:r>
            <a:r>
              <a:rPr lang="el-GR" dirty="0" err="1"/>
              <a:t>αὐτὸ</a:t>
            </a:r>
            <a:r>
              <a:rPr lang="el-GR" dirty="0"/>
              <a:t> </a:t>
            </a:r>
            <a:r>
              <a:rPr lang="el-GR" dirty="0" err="1"/>
              <a:t>ἐθήλαζεν</a:t>
            </a:r>
            <a:r>
              <a:rPr lang="el-GR" dirty="0"/>
              <a:t>· </a:t>
            </a:r>
            <a:r>
              <a:rPr lang="el-GR" dirty="0" err="1"/>
              <a:t>ἵνα</a:t>
            </a:r>
            <a:r>
              <a:rPr lang="el-GR" dirty="0"/>
              <a:t> </a:t>
            </a:r>
            <a:r>
              <a:rPr lang="el-GR" dirty="0" err="1"/>
              <a:t>δὲ</a:t>
            </a:r>
            <a:r>
              <a:rPr lang="el-GR" dirty="0"/>
              <a:t> </a:t>
            </a:r>
            <a:r>
              <a:rPr lang="el-GR" dirty="0" err="1"/>
              <a:t>μή</a:t>
            </a:r>
            <a:r>
              <a:rPr lang="el-GR" dirty="0"/>
              <a:t>, </a:t>
            </a:r>
            <a:r>
              <a:rPr lang="el-GR" dirty="0" err="1"/>
              <a:t>ὁπότε</a:t>
            </a:r>
            <a:r>
              <a:rPr lang="el-GR" dirty="0"/>
              <a:t> </a:t>
            </a:r>
            <a:r>
              <a:rPr lang="el-GR" dirty="0" err="1"/>
              <a:t>λοῦσθαι</a:t>
            </a:r>
            <a:r>
              <a:rPr lang="el-GR" dirty="0"/>
              <a:t> </a:t>
            </a:r>
            <a:r>
              <a:rPr lang="el-GR" dirty="0" err="1"/>
              <a:t>δέοι</a:t>
            </a:r>
            <a:r>
              <a:rPr lang="el-GR" dirty="0"/>
              <a:t>, </a:t>
            </a:r>
            <a:r>
              <a:rPr lang="el-GR" dirty="0" err="1"/>
              <a:t>κινδυνεύῃ</a:t>
            </a:r>
            <a:r>
              <a:rPr lang="el-GR" dirty="0"/>
              <a:t> </a:t>
            </a:r>
            <a:r>
              <a:rPr lang="el-GR" dirty="0" err="1"/>
              <a:t>κατὰ</a:t>
            </a:r>
            <a:r>
              <a:rPr lang="el-GR" dirty="0"/>
              <a:t> </a:t>
            </a:r>
            <a:r>
              <a:rPr lang="el-GR" dirty="0" err="1"/>
              <a:t>τῆς</a:t>
            </a:r>
            <a:r>
              <a:rPr lang="el-GR" dirty="0"/>
              <a:t> </a:t>
            </a:r>
            <a:r>
              <a:rPr lang="el-GR" dirty="0" err="1"/>
              <a:t>κλίμακος</a:t>
            </a:r>
            <a:r>
              <a:rPr lang="el-GR" dirty="0"/>
              <a:t> </a:t>
            </a:r>
            <a:r>
              <a:rPr lang="el-GR" dirty="0" err="1"/>
              <a:t>καταβαίνουσα</a:t>
            </a:r>
            <a:r>
              <a:rPr lang="el-GR" dirty="0"/>
              <a:t>, </a:t>
            </a:r>
            <a:r>
              <a:rPr lang="el-GR" dirty="0" err="1"/>
              <a:t>ἐγὼ</a:t>
            </a:r>
            <a:r>
              <a:rPr lang="el-GR" dirty="0"/>
              <a:t> </a:t>
            </a:r>
            <a:r>
              <a:rPr lang="el-GR" dirty="0" err="1"/>
              <a:t>μὲν</a:t>
            </a:r>
            <a:r>
              <a:rPr lang="el-GR" dirty="0"/>
              <a:t> </a:t>
            </a:r>
            <a:r>
              <a:rPr lang="el-GR" dirty="0" err="1"/>
              <a:t>ἄνω</a:t>
            </a:r>
            <a:r>
              <a:rPr lang="el-GR" dirty="0"/>
              <a:t> </a:t>
            </a:r>
            <a:r>
              <a:rPr lang="el-GR" dirty="0" err="1"/>
              <a:t>διῃτώμην</a:t>
            </a:r>
            <a:r>
              <a:rPr lang="el-GR" dirty="0"/>
              <a:t>, </a:t>
            </a:r>
            <a:r>
              <a:rPr lang="el-GR" dirty="0" err="1"/>
              <a:t>αἱ</a:t>
            </a:r>
            <a:r>
              <a:rPr lang="el-GR" dirty="0"/>
              <a:t> </a:t>
            </a:r>
            <a:r>
              <a:rPr lang="el-GR" dirty="0" err="1"/>
              <a:t>δὲ</a:t>
            </a:r>
            <a:r>
              <a:rPr lang="el-GR" dirty="0"/>
              <a:t> </a:t>
            </a:r>
            <a:r>
              <a:rPr lang="el-GR" dirty="0" err="1"/>
              <a:t>γυναῖκες</a:t>
            </a:r>
            <a:r>
              <a:rPr lang="el-GR" dirty="0"/>
              <a:t> κάτω. [10] </a:t>
            </a:r>
            <a:r>
              <a:rPr lang="el-GR" dirty="0" err="1"/>
              <a:t>καὶ</a:t>
            </a:r>
            <a:r>
              <a:rPr lang="el-GR" dirty="0"/>
              <a:t> </a:t>
            </a:r>
            <a:r>
              <a:rPr lang="el-GR" dirty="0" err="1"/>
              <a:t>οὕτως</a:t>
            </a:r>
            <a:r>
              <a:rPr lang="el-GR" dirty="0"/>
              <a:t> </a:t>
            </a:r>
            <a:r>
              <a:rPr lang="el-GR" dirty="0" err="1"/>
              <a:t>ἤδη</a:t>
            </a:r>
            <a:r>
              <a:rPr lang="el-GR" dirty="0"/>
              <a:t> </a:t>
            </a:r>
            <a:r>
              <a:rPr lang="el-GR" dirty="0" err="1"/>
              <a:t>συνειθισμένον</a:t>
            </a:r>
            <a:r>
              <a:rPr lang="el-GR" dirty="0"/>
              <a:t> </a:t>
            </a:r>
            <a:r>
              <a:rPr lang="el-GR" dirty="0" err="1"/>
              <a:t>ἦν</a:t>
            </a:r>
            <a:r>
              <a:rPr lang="el-GR" dirty="0"/>
              <a:t>, </a:t>
            </a:r>
            <a:r>
              <a:rPr lang="el-GR" dirty="0" err="1"/>
              <a:t>ὥστε</a:t>
            </a:r>
            <a:r>
              <a:rPr lang="el-GR" dirty="0"/>
              <a:t> πολλάκις ἡ </a:t>
            </a:r>
            <a:r>
              <a:rPr lang="el-GR" dirty="0" err="1"/>
              <a:t>γυνὴ</a:t>
            </a:r>
            <a:r>
              <a:rPr lang="el-GR" dirty="0"/>
              <a:t> </a:t>
            </a:r>
            <a:r>
              <a:rPr lang="el-GR" dirty="0" err="1"/>
              <a:t>ἀπῄει</a:t>
            </a:r>
            <a:r>
              <a:rPr lang="el-GR" dirty="0"/>
              <a:t> κάτω </a:t>
            </a:r>
            <a:r>
              <a:rPr lang="el-GR" dirty="0" err="1"/>
              <a:t>καθευδήσουσα</a:t>
            </a:r>
            <a:r>
              <a:rPr lang="el-GR" dirty="0"/>
              <a:t> </a:t>
            </a:r>
            <a:r>
              <a:rPr lang="el-GR" dirty="0" err="1"/>
              <a:t>ὡς</a:t>
            </a:r>
            <a:r>
              <a:rPr lang="el-GR" dirty="0"/>
              <a:t> </a:t>
            </a:r>
            <a:r>
              <a:rPr lang="el-GR" dirty="0" err="1"/>
              <a:t>τὸ</a:t>
            </a:r>
            <a:r>
              <a:rPr lang="el-GR" dirty="0"/>
              <a:t> </a:t>
            </a:r>
            <a:r>
              <a:rPr lang="el-GR" dirty="0" err="1"/>
              <a:t>παιδίον</a:t>
            </a:r>
            <a:r>
              <a:rPr lang="el-GR" dirty="0"/>
              <a:t>, </a:t>
            </a:r>
            <a:r>
              <a:rPr lang="el-GR" dirty="0" err="1"/>
              <a:t>ἵνα</a:t>
            </a:r>
            <a:r>
              <a:rPr lang="el-GR" dirty="0"/>
              <a:t> </a:t>
            </a:r>
            <a:r>
              <a:rPr lang="el-GR" dirty="0" err="1"/>
              <a:t>τὸν</a:t>
            </a:r>
            <a:r>
              <a:rPr lang="el-GR" dirty="0"/>
              <a:t> </a:t>
            </a:r>
            <a:r>
              <a:rPr lang="el-GR" dirty="0" err="1"/>
              <a:t>τιτθὸν</a:t>
            </a:r>
            <a:r>
              <a:rPr lang="el-GR" dirty="0"/>
              <a:t> </a:t>
            </a:r>
            <a:r>
              <a:rPr lang="el-GR" dirty="0" err="1"/>
              <a:t>αὐτῷ</a:t>
            </a:r>
            <a:r>
              <a:rPr lang="el-GR" dirty="0"/>
              <a:t> </a:t>
            </a:r>
            <a:r>
              <a:rPr lang="el-GR" dirty="0" err="1"/>
              <a:t>διδῷ</a:t>
            </a:r>
            <a:r>
              <a:rPr lang="el-GR" dirty="0"/>
              <a:t> </a:t>
            </a:r>
            <a:r>
              <a:rPr lang="el-GR" dirty="0" err="1"/>
              <a:t>καὶ</a:t>
            </a:r>
            <a:r>
              <a:rPr lang="el-GR" dirty="0"/>
              <a:t> </a:t>
            </a:r>
            <a:r>
              <a:rPr lang="el-GR" dirty="0" err="1"/>
              <a:t>μὴ</a:t>
            </a:r>
            <a:r>
              <a:rPr lang="el-GR" dirty="0"/>
              <a:t> </a:t>
            </a:r>
            <a:r>
              <a:rPr lang="el-GR" dirty="0" err="1"/>
              <a:t>βοᾷ</a:t>
            </a:r>
            <a:r>
              <a:rPr lang="el-GR" dirty="0"/>
              <a:t>. </a:t>
            </a:r>
            <a:r>
              <a:rPr lang="el-GR" dirty="0" err="1"/>
              <a:t>καὶ</a:t>
            </a:r>
            <a:r>
              <a:rPr lang="el-GR" dirty="0"/>
              <a:t> </a:t>
            </a:r>
            <a:r>
              <a:rPr lang="el-GR" dirty="0" err="1"/>
              <a:t>ταῦτα</a:t>
            </a:r>
            <a:r>
              <a:rPr lang="el-GR" dirty="0"/>
              <a:t> </a:t>
            </a:r>
            <a:r>
              <a:rPr lang="el-GR" dirty="0" err="1"/>
              <a:t>πολὺν</a:t>
            </a:r>
            <a:r>
              <a:rPr lang="el-GR" dirty="0"/>
              <a:t> </a:t>
            </a:r>
            <a:r>
              <a:rPr lang="el-GR" dirty="0" err="1"/>
              <a:t>χρόνον</a:t>
            </a:r>
            <a:r>
              <a:rPr lang="el-GR" dirty="0"/>
              <a:t> </a:t>
            </a:r>
            <a:r>
              <a:rPr lang="el-GR" dirty="0" err="1"/>
              <a:t>οὕτως</a:t>
            </a:r>
            <a:r>
              <a:rPr lang="el-GR" dirty="0"/>
              <a:t> </a:t>
            </a:r>
            <a:r>
              <a:rPr lang="el-GR" dirty="0" err="1"/>
              <a:t>ἐγίγνετο</a:t>
            </a:r>
            <a:r>
              <a:rPr lang="el-GR" dirty="0"/>
              <a:t>, </a:t>
            </a:r>
            <a:r>
              <a:rPr lang="el-GR" dirty="0" err="1"/>
              <a:t>καὶ</a:t>
            </a:r>
            <a:r>
              <a:rPr lang="el-GR" dirty="0"/>
              <a:t> </a:t>
            </a:r>
            <a:r>
              <a:rPr lang="el-GR" dirty="0" err="1"/>
              <a:t>ἐγὼ</a:t>
            </a:r>
            <a:r>
              <a:rPr lang="el-GR" dirty="0"/>
              <a:t> </a:t>
            </a:r>
            <a:r>
              <a:rPr lang="el-GR" dirty="0" err="1"/>
              <a:t>οὐδέποτε</a:t>
            </a:r>
            <a:r>
              <a:rPr lang="el-GR" dirty="0"/>
              <a:t> </a:t>
            </a:r>
            <a:r>
              <a:rPr lang="el-GR" dirty="0" err="1"/>
              <a:t>ὑπώπτευσα</a:t>
            </a:r>
            <a:r>
              <a:rPr lang="el-GR" dirty="0"/>
              <a:t>, </a:t>
            </a:r>
            <a:r>
              <a:rPr lang="el-GR" dirty="0" err="1"/>
              <a:t>ἀλλ᾽</a:t>
            </a:r>
            <a:r>
              <a:rPr lang="el-GR" dirty="0"/>
              <a:t> </a:t>
            </a:r>
            <a:r>
              <a:rPr lang="el-GR" dirty="0" err="1"/>
              <a:t>οὕτως</a:t>
            </a:r>
            <a:r>
              <a:rPr lang="el-GR" dirty="0"/>
              <a:t> </a:t>
            </a:r>
            <a:r>
              <a:rPr lang="el-GR" dirty="0" err="1"/>
              <a:t>ἠλιθίως</a:t>
            </a:r>
            <a:r>
              <a:rPr lang="el-GR" dirty="0"/>
              <a:t> </a:t>
            </a:r>
            <a:r>
              <a:rPr lang="el-GR" dirty="0" err="1"/>
              <a:t>διεκείμην</a:t>
            </a:r>
            <a:r>
              <a:rPr lang="el-GR" dirty="0"/>
              <a:t>, </a:t>
            </a:r>
            <a:r>
              <a:rPr lang="el-GR" dirty="0" err="1"/>
              <a:t>ὥστε</a:t>
            </a:r>
            <a:r>
              <a:rPr lang="el-GR" dirty="0"/>
              <a:t> </a:t>
            </a:r>
            <a:r>
              <a:rPr lang="el-GR" dirty="0" err="1"/>
              <a:t>ᾤμην</a:t>
            </a:r>
            <a:r>
              <a:rPr lang="el-GR" dirty="0"/>
              <a:t> </a:t>
            </a:r>
            <a:r>
              <a:rPr lang="el-GR" dirty="0" err="1"/>
              <a:t>τὴν</a:t>
            </a:r>
            <a:r>
              <a:rPr lang="el-GR" dirty="0"/>
              <a:t> </a:t>
            </a:r>
            <a:r>
              <a:rPr lang="el-GR" dirty="0" err="1"/>
              <a:t>ἐμαυτοῦ</a:t>
            </a:r>
            <a:r>
              <a:rPr lang="el-GR" dirty="0"/>
              <a:t> </a:t>
            </a:r>
            <a:r>
              <a:rPr lang="el-GR" dirty="0" err="1"/>
              <a:t>γυναῖκα</a:t>
            </a:r>
            <a:r>
              <a:rPr lang="el-GR" dirty="0"/>
              <a:t> </a:t>
            </a:r>
            <a:r>
              <a:rPr lang="el-GR" dirty="0" err="1"/>
              <a:t>πασῶν</a:t>
            </a:r>
            <a:r>
              <a:rPr lang="el-GR" dirty="0"/>
              <a:t> </a:t>
            </a:r>
            <a:r>
              <a:rPr lang="el-GR" dirty="0" err="1"/>
              <a:t>σωφρονεστάτην</a:t>
            </a:r>
            <a:r>
              <a:rPr lang="el-GR" dirty="0"/>
              <a:t> </a:t>
            </a:r>
            <a:r>
              <a:rPr lang="el-GR" dirty="0" err="1"/>
              <a:t>εἶναι</a:t>
            </a:r>
            <a:r>
              <a:rPr lang="el-GR" dirty="0"/>
              <a:t> </a:t>
            </a:r>
            <a:r>
              <a:rPr lang="el-GR" dirty="0" err="1"/>
              <a:t>τῶν</a:t>
            </a:r>
            <a:r>
              <a:rPr lang="el-GR" dirty="0"/>
              <a:t> </a:t>
            </a:r>
            <a:r>
              <a:rPr lang="el-GR" dirty="0" err="1"/>
              <a:t>ἐν</a:t>
            </a:r>
            <a:r>
              <a:rPr lang="el-GR" dirty="0"/>
              <a:t> </a:t>
            </a:r>
            <a:r>
              <a:rPr lang="el-GR" dirty="0" err="1"/>
              <a:t>τῇ</a:t>
            </a:r>
            <a:r>
              <a:rPr lang="el-GR" dirty="0"/>
              <a:t> </a:t>
            </a:r>
            <a:r>
              <a:rPr lang="el-GR" dirty="0" err="1"/>
              <a:t>πόλει</a:t>
            </a:r>
            <a:r>
              <a:rPr lang="el-GR" dirty="0" smtClean="0"/>
              <a:t>.</a:t>
            </a:r>
          </a:p>
          <a:p>
            <a:pPr marL="137160" indent="0" algn="just">
              <a:buNone/>
            </a:pPr>
            <a:endParaRPr lang="el-GR" dirty="0"/>
          </a:p>
          <a:p>
            <a:pPr marL="137160" indent="0" algn="just">
              <a:buNone/>
            </a:pPr>
            <a:r>
              <a:rPr lang="el-GR" dirty="0"/>
              <a:t>[9] </a:t>
            </a:r>
            <a:r>
              <a:rPr lang="el-GR" dirty="0" err="1"/>
              <a:t>Κατ᾽</a:t>
            </a:r>
            <a:r>
              <a:rPr lang="el-GR" dirty="0"/>
              <a:t> αρχήν, συμπολίτες, -είμαι, βλέπετε, υποχρεωμένος να σας διηγηθώ και αυτά- έχω ένα σπιτάκι δίπατο, πάνω και κάτω όμοιο ως προς τον γυναικωνίτη</a:t>
            </a:r>
            <a:r>
              <a:rPr lang="el-GR" baseline="30000" dirty="0">
                <a:hlinkClick r:id="rId2"/>
              </a:rPr>
              <a:t>4</a:t>
            </a:r>
            <a:r>
              <a:rPr lang="el-GR" dirty="0"/>
              <a:t> και τον ανδρωνίτη. Όταν αποχτήσαμε το παιδί, η μητέρα του το θήλαζε· για να μην κινδυνεύει λοιπόν κατεβαίνοντας τη σκάλα, όποτε χρειαζόταν να το πλύνει, έμενα εγώ πάνω και οι γυναίκες</a:t>
            </a:r>
            <a:r>
              <a:rPr lang="el-GR" baseline="30000" dirty="0">
                <a:hlinkClick r:id="rId3"/>
              </a:rPr>
              <a:t>5</a:t>
            </a:r>
            <a:r>
              <a:rPr lang="el-GR" dirty="0"/>
              <a:t> κάτω. [10] Και είχαμε ήδη συνηθίσει τόσο, ώστε πολλές φορές η γυναίκα μου έφευγε και πήγαινε να κοιμηθεί κάτω με το παιδί, για να του δίνει το στήθος και να μην κλαίει. Αυτά γίνονταν όπως σας τα λέω πολύν καιρό· και εγώ ποτέ δεν έβαλα κακό με τον νου μου, αλλά με έδερνε τέτοια αφέλεια, ώστε νόμιζα πως η γυναίκα μου ήταν υπόδειγμα ηθικής στην πόλη.</a:t>
            </a:r>
          </a:p>
        </p:txBody>
      </p:sp>
    </p:spTree>
    <p:extLst>
      <p:ext uri="{BB962C8B-B14F-4D97-AF65-F5344CB8AC3E}">
        <p14:creationId xmlns:p14="http://schemas.microsoft.com/office/powerpoint/2010/main" val="2468892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0"/>
            <a:ext cx="8229600" cy="6309360"/>
          </a:xfrm>
        </p:spPr>
        <p:txBody>
          <a:bodyPr>
            <a:normAutofit fontScale="70000" lnSpcReduction="20000"/>
          </a:bodyPr>
          <a:lstStyle/>
          <a:p>
            <a:pPr marL="137160" indent="0" algn="just">
              <a:buNone/>
            </a:pPr>
            <a:r>
              <a:rPr lang="el-GR" dirty="0"/>
              <a:t>[11] προϊόντος </a:t>
            </a:r>
            <a:r>
              <a:rPr lang="el-GR" dirty="0" err="1"/>
              <a:t>δὲ</a:t>
            </a:r>
            <a:r>
              <a:rPr lang="el-GR" dirty="0"/>
              <a:t> </a:t>
            </a:r>
            <a:r>
              <a:rPr lang="el-GR" dirty="0" err="1"/>
              <a:t>τοῦ</a:t>
            </a:r>
            <a:r>
              <a:rPr lang="el-GR" dirty="0"/>
              <a:t> χρόνου, ὦ </a:t>
            </a:r>
            <a:r>
              <a:rPr lang="el-GR" dirty="0" err="1"/>
              <a:t>ἄνδρες</a:t>
            </a:r>
            <a:r>
              <a:rPr lang="el-GR" dirty="0"/>
              <a:t>, </a:t>
            </a:r>
            <a:r>
              <a:rPr lang="el-GR" dirty="0" err="1"/>
              <a:t>ἧκον</a:t>
            </a:r>
            <a:r>
              <a:rPr lang="el-GR" dirty="0"/>
              <a:t> </a:t>
            </a:r>
            <a:r>
              <a:rPr lang="el-GR" dirty="0" err="1"/>
              <a:t>μὲν</a:t>
            </a:r>
            <a:r>
              <a:rPr lang="el-GR" dirty="0"/>
              <a:t> </a:t>
            </a:r>
            <a:r>
              <a:rPr lang="el-GR" dirty="0" err="1"/>
              <a:t>ἀπροσδοκήτως</a:t>
            </a:r>
            <a:r>
              <a:rPr lang="el-GR" dirty="0"/>
              <a:t> </a:t>
            </a:r>
            <a:r>
              <a:rPr lang="el-GR" dirty="0" err="1"/>
              <a:t>ἐξ</a:t>
            </a:r>
            <a:r>
              <a:rPr lang="el-GR" dirty="0"/>
              <a:t> </a:t>
            </a:r>
            <a:r>
              <a:rPr lang="el-GR" dirty="0" err="1"/>
              <a:t>ἀγροῦ</a:t>
            </a:r>
            <a:r>
              <a:rPr lang="el-GR" dirty="0"/>
              <a:t>, </a:t>
            </a:r>
            <a:r>
              <a:rPr lang="el-GR" dirty="0" err="1"/>
              <a:t>μετὰ</a:t>
            </a:r>
            <a:r>
              <a:rPr lang="el-GR" dirty="0"/>
              <a:t> </a:t>
            </a:r>
            <a:r>
              <a:rPr lang="el-GR" dirty="0" err="1"/>
              <a:t>δὲ</a:t>
            </a:r>
            <a:r>
              <a:rPr lang="el-GR" dirty="0"/>
              <a:t> </a:t>
            </a:r>
            <a:r>
              <a:rPr lang="el-GR" dirty="0" err="1"/>
              <a:t>τὸ</a:t>
            </a:r>
            <a:r>
              <a:rPr lang="el-GR" dirty="0"/>
              <a:t> </a:t>
            </a:r>
            <a:r>
              <a:rPr lang="el-GR" dirty="0" err="1"/>
              <a:t>δεῖπνον</a:t>
            </a:r>
            <a:r>
              <a:rPr lang="el-GR" dirty="0"/>
              <a:t> </a:t>
            </a:r>
            <a:r>
              <a:rPr lang="el-GR" dirty="0" err="1"/>
              <a:t>τὸ</a:t>
            </a:r>
            <a:r>
              <a:rPr lang="el-GR" dirty="0"/>
              <a:t> </a:t>
            </a:r>
            <a:r>
              <a:rPr lang="el-GR" dirty="0" err="1"/>
              <a:t>παιδίον</a:t>
            </a:r>
            <a:r>
              <a:rPr lang="el-GR" dirty="0"/>
              <a:t> </a:t>
            </a:r>
            <a:r>
              <a:rPr lang="el-GR" dirty="0" err="1"/>
              <a:t>ἐβόα</a:t>
            </a:r>
            <a:r>
              <a:rPr lang="el-GR" dirty="0"/>
              <a:t> </a:t>
            </a:r>
            <a:r>
              <a:rPr lang="el-GR" dirty="0" err="1"/>
              <a:t>καὶ</a:t>
            </a:r>
            <a:r>
              <a:rPr lang="el-GR" dirty="0"/>
              <a:t> </a:t>
            </a:r>
            <a:r>
              <a:rPr lang="el-GR" dirty="0" err="1"/>
              <a:t>ἐδυσκόλαινεν</a:t>
            </a:r>
            <a:r>
              <a:rPr lang="el-GR" dirty="0"/>
              <a:t> </a:t>
            </a:r>
            <a:r>
              <a:rPr lang="el-GR" dirty="0" err="1"/>
              <a:t>ὑπὸ</a:t>
            </a:r>
            <a:r>
              <a:rPr lang="el-GR" dirty="0"/>
              <a:t> </a:t>
            </a:r>
            <a:r>
              <a:rPr lang="el-GR" dirty="0" err="1"/>
              <a:t>τῆς</a:t>
            </a:r>
            <a:r>
              <a:rPr lang="el-GR" dirty="0"/>
              <a:t> </a:t>
            </a:r>
            <a:r>
              <a:rPr lang="el-GR" dirty="0" err="1"/>
              <a:t>θεραπαίνης</a:t>
            </a:r>
            <a:r>
              <a:rPr lang="el-GR" dirty="0"/>
              <a:t> </a:t>
            </a:r>
            <a:r>
              <a:rPr lang="el-GR" dirty="0" err="1"/>
              <a:t>ἐπίτηδες</a:t>
            </a:r>
            <a:r>
              <a:rPr lang="el-GR" dirty="0"/>
              <a:t> </a:t>
            </a:r>
            <a:r>
              <a:rPr lang="el-GR" dirty="0" err="1"/>
              <a:t>λυπούμενον</a:t>
            </a:r>
            <a:r>
              <a:rPr lang="el-GR" dirty="0"/>
              <a:t>, </a:t>
            </a:r>
            <a:r>
              <a:rPr lang="el-GR" dirty="0" err="1"/>
              <a:t>ἵνα</a:t>
            </a:r>
            <a:r>
              <a:rPr lang="el-GR" dirty="0"/>
              <a:t> </a:t>
            </a:r>
            <a:r>
              <a:rPr lang="el-GR" dirty="0" err="1"/>
              <a:t>ταῦτα</a:t>
            </a:r>
            <a:r>
              <a:rPr lang="el-GR" dirty="0"/>
              <a:t> </a:t>
            </a:r>
            <a:r>
              <a:rPr lang="el-GR" dirty="0" err="1"/>
              <a:t>ποιῇ</a:t>
            </a:r>
            <a:r>
              <a:rPr lang="el-GR" dirty="0"/>
              <a:t>· ὁ </a:t>
            </a:r>
            <a:r>
              <a:rPr lang="el-GR" dirty="0" err="1"/>
              <a:t>γὰρ</a:t>
            </a:r>
            <a:r>
              <a:rPr lang="el-GR" dirty="0"/>
              <a:t> </a:t>
            </a:r>
            <a:r>
              <a:rPr lang="el-GR" dirty="0" err="1"/>
              <a:t>ἄνθρωπος</a:t>
            </a:r>
            <a:r>
              <a:rPr lang="el-GR" dirty="0"/>
              <a:t> </a:t>
            </a:r>
            <a:r>
              <a:rPr lang="el-GR" dirty="0" err="1"/>
              <a:t>ἔνδον</a:t>
            </a:r>
            <a:r>
              <a:rPr lang="el-GR" dirty="0"/>
              <a:t> </a:t>
            </a:r>
            <a:r>
              <a:rPr lang="el-GR" dirty="0" err="1"/>
              <a:t>ἦν</a:t>
            </a:r>
            <a:r>
              <a:rPr lang="el-GR" dirty="0"/>
              <a:t>· </a:t>
            </a:r>
            <a:r>
              <a:rPr lang="el-GR" dirty="0" err="1"/>
              <a:t>ὕστερον</a:t>
            </a:r>
            <a:r>
              <a:rPr lang="el-GR" dirty="0"/>
              <a:t> </a:t>
            </a:r>
            <a:r>
              <a:rPr lang="el-GR" dirty="0" err="1"/>
              <a:t>γὰρ</a:t>
            </a:r>
            <a:r>
              <a:rPr lang="el-GR" dirty="0"/>
              <a:t> </a:t>
            </a:r>
            <a:r>
              <a:rPr lang="el-GR" dirty="0" err="1"/>
              <a:t>ἅπαντα</a:t>
            </a:r>
            <a:r>
              <a:rPr lang="el-GR" dirty="0"/>
              <a:t> </a:t>
            </a:r>
            <a:r>
              <a:rPr lang="el-GR" dirty="0" err="1"/>
              <a:t>ἐπυθόμην</a:t>
            </a:r>
            <a:r>
              <a:rPr lang="el-GR" dirty="0"/>
              <a:t>. [12] </a:t>
            </a:r>
            <a:r>
              <a:rPr lang="el-GR" dirty="0" err="1"/>
              <a:t>καὶ</a:t>
            </a:r>
            <a:r>
              <a:rPr lang="el-GR" dirty="0"/>
              <a:t> </a:t>
            </a:r>
            <a:r>
              <a:rPr lang="el-GR" dirty="0" err="1"/>
              <a:t>ἐγὼ</a:t>
            </a:r>
            <a:r>
              <a:rPr lang="el-GR" dirty="0"/>
              <a:t> </a:t>
            </a:r>
            <a:r>
              <a:rPr lang="el-GR" dirty="0" err="1"/>
              <a:t>τὴν</a:t>
            </a:r>
            <a:r>
              <a:rPr lang="el-GR" dirty="0"/>
              <a:t> </a:t>
            </a:r>
            <a:r>
              <a:rPr lang="el-GR" dirty="0" err="1"/>
              <a:t>γυναῖκα</a:t>
            </a:r>
            <a:r>
              <a:rPr lang="el-GR" dirty="0"/>
              <a:t> </a:t>
            </a:r>
            <a:r>
              <a:rPr lang="el-GR" dirty="0" err="1"/>
              <a:t>ἀπιέναι</a:t>
            </a:r>
            <a:r>
              <a:rPr lang="el-GR" dirty="0"/>
              <a:t> </a:t>
            </a:r>
            <a:r>
              <a:rPr lang="el-GR" dirty="0" err="1"/>
              <a:t>ἐκέλευον</a:t>
            </a:r>
            <a:r>
              <a:rPr lang="el-GR" dirty="0"/>
              <a:t> </a:t>
            </a:r>
            <a:r>
              <a:rPr lang="el-GR" dirty="0" err="1"/>
              <a:t>καὶ</a:t>
            </a:r>
            <a:r>
              <a:rPr lang="el-GR" dirty="0"/>
              <a:t> </a:t>
            </a:r>
            <a:r>
              <a:rPr lang="el-GR" dirty="0" err="1"/>
              <a:t>δοῦναι</a:t>
            </a:r>
            <a:r>
              <a:rPr lang="el-GR" dirty="0"/>
              <a:t> </a:t>
            </a:r>
            <a:r>
              <a:rPr lang="el-GR" dirty="0" err="1"/>
              <a:t>τῷ</a:t>
            </a:r>
            <a:r>
              <a:rPr lang="el-GR" dirty="0"/>
              <a:t> </a:t>
            </a:r>
            <a:r>
              <a:rPr lang="el-GR" dirty="0" err="1"/>
              <a:t>παιδίῳ</a:t>
            </a:r>
            <a:r>
              <a:rPr lang="el-GR" dirty="0"/>
              <a:t> </a:t>
            </a:r>
            <a:r>
              <a:rPr lang="el-GR" dirty="0" err="1"/>
              <a:t>τὸν</a:t>
            </a:r>
            <a:r>
              <a:rPr lang="el-GR" dirty="0"/>
              <a:t> </a:t>
            </a:r>
            <a:r>
              <a:rPr lang="el-GR" dirty="0" err="1"/>
              <a:t>τιτθόν</a:t>
            </a:r>
            <a:r>
              <a:rPr lang="el-GR" dirty="0"/>
              <a:t>, </a:t>
            </a:r>
            <a:r>
              <a:rPr lang="el-GR" dirty="0" err="1"/>
              <a:t>ἵνα</a:t>
            </a:r>
            <a:r>
              <a:rPr lang="el-GR" dirty="0"/>
              <a:t> </a:t>
            </a:r>
            <a:r>
              <a:rPr lang="el-GR" dirty="0" err="1"/>
              <a:t>παύσηται</a:t>
            </a:r>
            <a:r>
              <a:rPr lang="el-GR" dirty="0"/>
              <a:t> </a:t>
            </a:r>
            <a:r>
              <a:rPr lang="el-GR" dirty="0" err="1"/>
              <a:t>κλᾶον</a:t>
            </a:r>
            <a:r>
              <a:rPr lang="el-GR" dirty="0"/>
              <a:t>. ἡ </a:t>
            </a:r>
            <a:r>
              <a:rPr lang="el-GR" dirty="0" err="1"/>
              <a:t>δὲ</a:t>
            </a:r>
            <a:r>
              <a:rPr lang="el-GR" dirty="0"/>
              <a:t> </a:t>
            </a:r>
            <a:r>
              <a:rPr lang="el-GR" dirty="0" err="1"/>
              <a:t>τὸ</a:t>
            </a:r>
            <a:r>
              <a:rPr lang="el-GR" dirty="0"/>
              <a:t> </a:t>
            </a:r>
            <a:r>
              <a:rPr lang="el-GR" dirty="0" err="1"/>
              <a:t>μὲν</a:t>
            </a:r>
            <a:r>
              <a:rPr lang="el-GR" dirty="0"/>
              <a:t> </a:t>
            </a:r>
            <a:r>
              <a:rPr lang="el-GR" dirty="0" err="1"/>
              <a:t>πρῶτον</a:t>
            </a:r>
            <a:r>
              <a:rPr lang="el-GR" dirty="0"/>
              <a:t> </a:t>
            </a:r>
            <a:r>
              <a:rPr lang="el-GR" dirty="0" err="1"/>
              <a:t>οὐκ</a:t>
            </a:r>
            <a:r>
              <a:rPr lang="el-GR" dirty="0"/>
              <a:t> </a:t>
            </a:r>
            <a:r>
              <a:rPr lang="el-GR" dirty="0" err="1"/>
              <a:t>ἤθελεν</a:t>
            </a:r>
            <a:r>
              <a:rPr lang="el-GR" dirty="0"/>
              <a:t>, </a:t>
            </a:r>
            <a:r>
              <a:rPr lang="el-GR" dirty="0" err="1"/>
              <a:t>ὡς</a:t>
            </a:r>
            <a:r>
              <a:rPr lang="el-GR" dirty="0"/>
              <a:t> </a:t>
            </a:r>
            <a:r>
              <a:rPr lang="el-GR" dirty="0" err="1"/>
              <a:t>δὴ</a:t>
            </a:r>
            <a:r>
              <a:rPr lang="el-GR" dirty="0"/>
              <a:t> </a:t>
            </a:r>
            <a:r>
              <a:rPr lang="el-GR" dirty="0" err="1"/>
              <a:t>ἀσμένη</a:t>
            </a:r>
            <a:r>
              <a:rPr lang="el-GR" dirty="0"/>
              <a:t> με </a:t>
            </a:r>
            <a:r>
              <a:rPr lang="el-GR" dirty="0" err="1"/>
              <a:t>ἑορακυῖα</a:t>
            </a:r>
            <a:r>
              <a:rPr lang="el-GR" dirty="0"/>
              <a:t> </a:t>
            </a:r>
            <a:r>
              <a:rPr lang="el-GR" dirty="0" err="1"/>
              <a:t>ἥκοντα</a:t>
            </a:r>
            <a:r>
              <a:rPr lang="el-GR" dirty="0"/>
              <a:t> </a:t>
            </a:r>
            <a:r>
              <a:rPr lang="el-GR" dirty="0" err="1"/>
              <a:t>διὰ</a:t>
            </a:r>
            <a:r>
              <a:rPr lang="el-GR" dirty="0"/>
              <a:t> χρόνου· </a:t>
            </a:r>
            <a:r>
              <a:rPr lang="el-GR" dirty="0" err="1"/>
              <a:t>ἐπειδὴ</a:t>
            </a:r>
            <a:r>
              <a:rPr lang="el-GR" dirty="0"/>
              <a:t> </a:t>
            </a:r>
            <a:r>
              <a:rPr lang="el-GR" dirty="0" err="1"/>
              <a:t>δὲ</a:t>
            </a:r>
            <a:r>
              <a:rPr lang="el-GR" dirty="0"/>
              <a:t> </a:t>
            </a:r>
            <a:r>
              <a:rPr lang="el-GR" dirty="0" err="1"/>
              <a:t>ἐγὼ</a:t>
            </a:r>
            <a:r>
              <a:rPr lang="el-GR" dirty="0"/>
              <a:t> </a:t>
            </a:r>
            <a:r>
              <a:rPr lang="el-GR" dirty="0" err="1"/>
              <a:t>ὠργιζόμην</a:t>
            </a:r>
            <a:r>
              <a:rPr lang="el-GR" dirty="0"/>
              <a:t> </a:t>
            </a:r>
            <a:r>
              <a:rPr lang="el-GR" dirty="0" err="1"/>
              <a:t>καὶ</a:t>
            </a:r>
            <a:r>
              <a:rPr lang="el-GR" dirty="0"/>
              <a:t> </a:t>
            </a:r>
            <a:r>
              <a:rPr lang="el-GR" dirty="0" err="1"/>
              <a:t>ἐκέλευον</a:t>
            </a:r>
            <a:r>
              <a:rPr lang="el-GR" dirty="0"/>
              <a:t> </a:t>
            </a:r>
            <a:r>
              <a:rPr lang="el-GR" dirty="0" err="1"/>
              <a:t>αὐτὴν</a:t>
            </a:r>
            <a:r>
              <a:rPr lang="el-GR" dirty="0"/>
              <a:t> </a:t>
            </a:r>
            <a:r>
              <a:rPr lang="el-GR" dirty="0" err="1"/>
              <a:t>ἀπιέναι</a:t>
            </a:r>
            <a:r>
              <a:rPr lang="el-GR" dirty="0"/>
              <a:t>, «</a:t>
            </a:r>
            <a:r>
              <a:rPr lang="el-GR" dirty="0" err="1"/>
              <a:t>ἵνα</a:t>
            </a:r>
            <a:r>
              <a:rPr lang="el-GR" dirty="0"/>
              <a:t> </a:t>
            </a:r>
            <a:r>
              <a:rPr lang="el-GR" dirty="0" err="1"/>
              <a:t>σύ</a:t>
            </a:r>
            <a:r>
              <a:rPr lang="el-GR" dirty="0"/>
              <a:t> </a:t>
            </a:r>
            <a:r>
              <a:rPr lang="el-GR" dirty="0" err="1"/>
              <a:t>γε</a:t>
            </a:r>
            <a:r>
              <a:rPr lang="el-GR" dirty="0"/>
              <a:t>» </a:t>
            </a:r>
            <a:r>
              <a:rPr lang="el-GR" dirty="0" err="1"/>
              <a:t>ἔφη</a:t>
            </a:r>
            <a:r>
              <a:rPr lang="el-GR" dirty="0"/>
              <a:t> «</a:t>
            </a:r>
            <a:r>
              <a:rPr lang="el-GR" dirty="0" err="1"/>
              <a:t>πειρᾷς</a:t>
            </a:r>
            <a:r>
              <a:rPr lang="el-GR" dirty="0"/>
              <a:t> </a:t>
            </a:r>
            <a:r>
              <a:rPr lang="el-GR" dirty="0" err="1"/>
              <a:t>ἐνταῦθα</a:t>
            </a:r>
            <a:r>
              <a:rPr lang="el-GR" dirty="0"/>
              <a:t> </a:t>
            </a:r>
            <a:r>
              <a:rPr lang="el-GR" dirty="0" err="1"/>
              <a:t>τὴν</a:t>
            </a:r>
            <a:r>
              <a:rPr lang="el-GR" dirty="0"/>
              <a:t> </a:t>
            </a:r>
            <a:r>
              <a:rPr lang="el-GR" dirty="0" err="1"/>
              <a:t>παιδίσκην</a:t>
            </a:r>
            <a:r>
              <a:rPr lang="el-GR" dirty="0"/>
              <a:t>· </a:t>
            </a:r>
            <a:r>
              <a:rPr lang="el-GR" dirty="0" err="1"/>
              <a:t>καὶ</a:t>
            </a:r>
            <a:r>
              <a:rPr lang="el-GR" dirty="0"/>
              <a:t> </a:t>
            </a:r>
            <a:r>
              <a:rPr lang="el-GR" dirty="0" err="1"/>
              <a:t>πρότερον</a:t>
            </a:r>
            <a:r>
              <a:rPr lang="el-GR" dirty="0"/>
              <a:t> </a:t>
            </a:r>
            <a:r>
              <a:rPr lang="el-GR" dirty="0" err="1"/>
              <a:t>δὲ</a:t>
            </a:r>
            <a:r>
              <a:rPr lang="el-GR" dirty="0"/>
              <a:t> μεθύων </a:t>
            </a:r>
            <a:r>
              <a:rPr lang="el-GR" dirty="0" err="1"/>
              <a:t>εἷλκες</a:t>
            </a:r>
            <a:r>
              <a:rPr lang="el-GR" dirty="0"/>
              <a:t> </a:t>
            </a:r>
            <a:r>
              <a:rPr lang="el-GR" dirty="0" err="1"/>
              <a:t>αὐτήν</a:t>
            </a:r>
            <a:r>
              <a:rPr lang="el-GR" dirty="0"/>
              <a:t>.» [13] </a:t>
            </a:r>
            <a:r>
              <a:rPr lang="el-GR" dirty="0" err="1"/>
              <a:t>κἀγὼ</a:t>
            </a:r>
            <a:r>
              <a:rPr lang="el-GR" dirty="0"/>
              <a:t> </a:t>
            </a:r>
            <a:r>
              <a:rPr lang="el-GR" dirty="0" err="1"/>
              <a:t>μὲν</a:t>
            </a:r>
            <a:r>
              <a:rPr lang="el-GR" dirty="0"/>
              <a:t> </a:t>
            </a:r>
            <a:r>
              <a:rPr lang="el-GR" dirty="0" err="1"/>
              <a:t>ἐγέλων</a:t>
            </a:r>
            <a:r>
              <a:rPr lang="el-GR" dirty="0"/>
              <a:t>, </a:t>
            </a:r>
            <a:r>
              <a:rPr lang="el-GR" dirty="0" err="1"/>
              <a:t>ἐκείνη</a:t>
            </a:r>
            <a:r>
              <a:rPr lang="el-GR" dirty="0"/>
              <a:t> </a:t>
            </a:r>
            <a:r>
              <a:rPr lang="el-GR" dirty="0" err="1"/>
              <a:t>δὲ</a:t>
            </a:r>
            <a:r>
              <a:rPr lang="el-GR" dirty="0"/>
              <a:t> </a:t>
            </a:r>
            <a:r>
              <a:rPr lang="el-GR" dirty="0" err="1"/>
              <a:t>ἀναστᾶσα</a:t>
            </a:r>
            <a:r>
              <a:rPr lang="el-GR" dirty="0"/>
              <a:t> </a:t>
            </a:r>
            <a:r>
              <a:rPr lang="el-GR" dirty="0" err="1"/>
              <a:t>καὶ</a:t>
            </a:r>
            <a:r>
              <a:rPr lang="el-GR" dirty="0"/>
              <a:t> </a:t>
            </a:r>
            <a:r>
              <a:rPr lang="el-GR" dirty="0" err="1"/>
              <a:t>ἀπιοῦσα</a:t>
            </a:r>
            <a:r>
              <a:rPr lang="el-GR" dirty="0"/>
              <a:t> </a:t>
            </a:r>
            <a:r>
              <a:rPr lang="el-GR" dirty="0" err="1"/>
              <a:t>προστίθησι</a:t>
            </a:r>
            <a:r>
              <a:rPr lang="el-GR" dirty="0"/>
              <a:t> </a:t>
            </a:r>
            <a:r>
              <a:rPr lang="el-GR" dirty="0" err="1"/>
              <a:t>τὴν</a:t>
            </a:r>
            <a:r>
              <a:rPr lang="el-GR" dirty="0"/>
              <a:t> </a:t>
            </a:r>
            <a:r>
              <a:rPr lang="el-GR" dirty="0" err="1"/>
              <a:t>θύραν</a:t>
            </a:r>
            <a:r>
              <a:rPr lang="el-GR" dirty="0"/>
              <a:t>, </a:t>
            </a:r>
            <a:r>
              <a:rPr lang="el-GR" dirty="0" err="1"/>
              <a:t>προσποιουμένη</a:t>
            </a:r>
            <a:r>
              <a:rPr lang="el-GR" dirty="0"/>
              <a:t> </a:t>
            </a:r>
            <a:r>
              <a:rPr lang="el-GR" dirty="0" err="1"/>
              <a:t>παίζειν</a:t>
            </a:r>
            <a:r>
              <a:rPr lang="el-GR" dirty="0"/>
              <a:t>, </a:t>
            </a:r>
            <a:r>
              <a:rPr lang="el-GR" dirty="0" err="1"/>
              <a:t>καὶ</a:t>
            </a:r>
            <a:r>
              <a:rPr lang="el-GR" dirty="0"/>
              <a:t> </a:t>
            </a:r>
            <a:r>
              <a:rPr lang="el-GR" dirty="0" err="1"/>
              <a:t>τὴν</a:t>
            </a:r>
            <a:r>
              <a:rPr lang="el-GR" dirty="0"/>
              <a:t> </a:t>
            </a:r>
            <a:r>
              <a:rPr lang="el-GR" dirty="0" err="1"/>
              <a:t>κλεῖν</a:t>
            </a:r>
            <a:r>
              <a:rPr lang="el-GR" dirty="0"/>
              <a:t> </a:t>
            </a:r>
            <a:r>
              <a:rPr lang="el-GR" dirty="0" err="1"/>
              <a:t>ἐφέλκεται</a:t>
            </a:r>
            <a:r>
              <a:rPr lang="el-GR" dirty="0" smtClean="0"/>
              <a:t>.</a:t>
            </a:r>
          </a:p>
          <a:p>
            <a:pPr marL="137160" indent="0">
              <a:buNone/>
            </a:pPr>
            <a:endParaRPr lang="el-GR" dirty="0" smtClean="0"/>
          </a:p>
          <a:p>
            <a:pPr marL="137160" indent="0" algn="just">
              <a:buNone/>
            </a:pPr>
            <a:r>
              <a:rPr lang="el-GR" dirty="0" smtClean="0"/>
              <a:t>[</a:t>
            </a:r>
            <a:r>
              <a:rPr lang="el-GR" dirty="0"/>
              <a:t>11] Ο καιρός περνούσε, συμπολίτες, ώσπου κάποτε γύρισα από τα χτήματα χωρίς να με περιμένουν. Μετά το δείπνο το παιδί έκλαιγε και είχε γκρίνια -το ενοχλούσε επίτηδες η υπηρέτρια, για να αντιδρά όπως αντιδρούσε· ο λόγος ήταν ότι βρισκόταν μέσα το συγκεκριμένο πρόσωπο· αργότερα έμαθα τα πάντα. [12] Εγώ τότε έλεγα στη γυναίκα μου να κατεβεί κάτω και να δώσει το στήθος στο παιδί, για να σταματήσει να κλαίει. Εκείνη στην αρχή δεν ήθελε -περιχαρής, υποτίθεται, που </a:t>
            </a:r>
            <a:r>
              <a:rPr lang="el-GR" dirty="0" err="1"/>
              <a:t>μ᾽</a:t>
            </a:r>
            <a:r>
              <a:rPr lang="el-GR" dirty="0"/>
              <a:t> έβλεπε στο σπίτι έπειτα από τόσον καιρό. Όταν όμως εγώ άρχισα να εκνευρίζομαι και επέμενα να πάει, «για να ερωτοτροπείς», είπε, «του λόγου σου εδώ με τη μικρή·</a:t>
            </a:r>
            <a:r>
              <a:rPr lang="el-GR" baseline="30000" dirty="0">
                <a:hlinkClick r:id="rId2"/>
              </a:rPr>
              <a:t>6</a:t>
            </a:r>
            <a:r>
              <a:rPr lang="el-GR" dirty="0"/>
              <a:t> και την άλλη φορά, όταν είχες μεθύσει, της επιτέθηκες». [13] Εγώ τότε γελούσα· εκείνη σηκώνεται, κλείνει βγαίνοντας την πόρτα -αστειευόμενη δήθεν- και κατεβάζει τον </a:t>
            </a:r>
            <a:r>
              <a:rPr lang="el-GR" dirty="0" smtClean="0"/>
              <a:t>μοχλό.</a:t>
            </a:r>
            <a:endParaRPr lang="el-GR" dirty="0"/>
          </a:p>
        </p:txBody>
      </p:sp>
    </p:spTree>
    <p:extLst>
      <p:ext uri="{BB962C8B-B14F-4D97-AF65-F5344CB8AC3E}">
        <p14:creationId xmlns:p14="http://schemas.microsoft.com/office/powerpoint/2010/main" val="1682213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332656"/>
            <a:ext cx="8229600" cy="5976704"/>
          </a:xfrm>
        </p:spPr>
        <p:txBody>
          <a:bodyPr>
            <a:normAutofit fontScale="77500" lnSpcReduction="20000"/>
          </a:bodyPr>
          <a:lstStyle/>
          <a:p>
            <a:pPr marL="137160" indent="0" algn="just">
              <a:buNone/>
            </a:pPr>
            <a:r>
              <a:rPr lang="el-GR" dirty="0" err="1"/>
              <a:t>κἀγὼ</a:t>
            </a:r>
            <a:r>
              <a:rPr lang="el-GR" dirty="0"/>
              <a:t> τούτων </a:t>
            </a:r>
            <a:r>
              <a:rPr lang="el-GR" dirty="0" err="1"/>
              <a:t>οὐδὲν</a:t>
            </a:r>
            <a:r>
              <a:rPr lang="el-GR" dirty="0"/>
              <a:t> </a:t>
            </a:r>
            <a:r>
              <a:rPr lang="el-GR" dirty="0" err="1"/>
              <a:t>ἐνθυμούμενος</a:t>
            </a:r>
            <a:r>
              <a:rPr lang="el-GR" dirty="0"/>
              <a:t> </a:t>
            </a:r>
            <a:r>
              <a:rPr lang="el-GR" dirty="0" err="1"/>
              <a:t>οὐδ᾽</a:t>
            </a:r>
            <a:r>
              <a:rPr lang="el-GR" dirty="0"/>
              <a:t> </a:t>
            </a:r>
            <a:r>
              <a:rPr lang="el-GR" dirty="0" err="1"/>
              <a:t>ὑπονοῶν</a:t>
            </a:r>
            <a:r>
              <a:rPr lang="el-GR" dirty="0"/>
              <a:t> </a:t>
            </a:r>
            <a:r>
              <a:rPr lang="el-GR" dirty="0" err="1"/>
              <a:t>ἐκάθευδον</a:t>
            </a:r>
            <a:r>
              <a:rPr lang="el-GR" dirty="0"/>
              <a:t> </a:t>
            </a:r>
            <a:r>
              <a:rPr lang="el-GR" dirty="0" err="1"/>
              <a:t>ἄσμενος</a:t>
            </a:r>
            <a:r>
              <a:rPr lang="el-GR" dirty="0"/>
              <a:t>, </a:t>
            </a:r>
            <a:r>
              <a:rPr lang="el-GR" dirty="0" err="1"/>
              <a:t>ἥκων</a:t>
            </a:r>
            <a:r>
              <a:rPr lang="el-GR" dirty="0"/>
              <a:t> </a:t>
            </a:r>
            <a:r>
              <a:rPr lang="el-GR" dirty="0" err="1"/>
              <a:t>ἐξ</a:t>
            </a:r>
            <a:r>
              <a:rPr lang="el-GR" dirty="0"/>
              <a:t> </a:t>
            </a:r>
            <a:r>
              <a:rPr lang="el-GR" dirty="0" err="1"/>
              <a:t>ἀγροῦ</a:t>
            </a:r>
            <a:r>
              <a:rPr lang="el-GR" dirty="0"/>
              <a:t>. [14] </a:t>
            </a:r>
            <a:r>
              <a:rPr lang="el-GR" dirty="0" err="1"/>
              <a:t>ἐπειδὴ</a:t>
            </a:r>
            <a:r>
              <a:rPr lang="el-GR" dirty="0"/>
              <a:t> </a:t>
            </a:r>
            <a:r>
              <a:rPr lang="el-GR" dirty="0" err="1"/>
              <a:t>δὲ</a:t>
            </a:r>
            <a:r>
              <a:rPr lang="el-GR" dirty="0"/>
              <a:t> </a:t>
            </a:r>
            <a:r>
              <a:rPr lang="el-GR" dirty="0" err="1"/>
              <a:t>ἦν</a:t>
            </a:r>
            <a:r>
              <a:rPr lang="el-GR" dirty="0"/>
              <a:t> </a:t>
            </a:r>
            <a:r>
              <a:rPr lang="el-GR" dirty="0" err="1"/>
              <a:t>πρὸς</a:t>
            </a:r>
            <a:r>
              <a:rPr lang="el-GR" dirty="0"/>
              <a:t> </a:t>
            </a:r>
            <a:r>
              <a:rPr lang="el-GR" dirty="0" err="1"/>
              <a:t>ἡμέραν</a:t>
            </a:r>
            <a:r>
              <a:rPr lang="el-GR" dirty="0"/>
              <a:t>, </a:t>
            </a:r>
            <a:r>
              <a:rPr lang="el-GR" dirty="0" err="1"/>
              <a:t>ἧκεν</a:t>
            </a:r>
            <a:r>
              <a:rPr lang="el-GR" dirty="0"/>
              <a:t> </a:t>
            </a:r>
            <a:r>
              <a:rPr lang="el-GR" dirty="0" err="1"/>
              <a:t>ἐκείνη</a:t>
            </a:r>
            <a:r>
              <a:rPr lang="el-GR" dirty="0"/>
              <a:t> </a:t>
            </a:r>
            <a:r>
              <a:rPr lang="el-GR" dirty="0" err="1"/>
              <a:t>καὶ</a:t>
            </a:r>
            <a:r>
              <a:rPr lang="el-GR" dirty="0"/>
              <a:t> </a:t>
            </a:r>
            <a:r>
              <a:rPr lang="el-GR" dirty="0" err="1"/>
              <a:t>τὴν</a:t>
            </a:r>
            <a:r>
              <a:rPr lang="el-GR" dirty="0"/>
              <a:t> </a:t>
            </a:r>
            <a:r>
              <a:rPr lang="el-GR" dirty="0" err="1"/>
              <a:t>θύραν</a:t>
            </a:r>
            <a:r>
              <a:rPr lang="el-GR" dirty="0"/>
              <a:t> </a:t>
            </a:r>
            <a:r>
              <a:rPr lang="el-GR" dirty="0" err="1"/>
              <a:t>ἀνέῳξεν</a:t>
            </a:r>
            <a:r>
              <a:rPr lang="el-GR" dirty="0"/>
              <a:t>. </a:t>
            </a:r>
            <a:r>
              <a:rPr lang="el-GR" dirty="0" err="1"/>
              <a:t>ἐρομένου</a:t>
            </a:r>
            <a:r>
              <a:rPr lang="el-GR" dirty="0"/>
              <a:t> </a:t>
            </a:r>
            <a:r>
              <a:rPr lang="el-GR" dirty="0" err="1"/>
              <a:t>δέ</a:t>
            </a:r>
            <a:r>
              <a:rPr lang="el-GR" dirty="0"/>
              <a:t> μου τί </a:t>
            </a:r>
            <a:r>
              <a:rPr lang="el-GR" dirty="0" err="1"/>
              <a:t>αἱ</a:t>
            </a:r>
            <a:r>
              <a:rPr lang="el-GR" dirty="0"/>
              <a:t> </a:t>
            </a:r>
            <a:r>
              <a:rPr lang="el-GR" dirty="0" err="1"/>
              <a:t>θύραι</a:t>
            </a:r>
            <a:r>
              <a:rPr lang="el-GR" dirty="0"/>
              <a:t> </a:t>
            </a:r>
            <a:r>
              <a:rPr lang="el-GR" dirty="0" err="1"/>
              <a:t>νύκτωρ</a:t>
            </a:r>
            <a:r>
              <a:rPr lang="el-GR" dirty="0"/>
              <a:t> </a:t>
            </a:r>
            <a:r>
              <a:rPr lang="el-GR" dirty="0" err="1"/>
              <a:t>ψοφοῖεν</a:t>
            </a:r>
            <a:r>
              <a:rPr lang="el-GR" dirty="0"/>
              <a:t>, </a:t>
            </a:r>
            <a:r>
              <a:rPr lang="el-GR" dirty="0" err="1"/>
              <a:t>ἔφασκε</a:t>
            </a:r>
            <a:r>
              <a:rPr lang="el-GR" dirty="0"/>
              <a:t> </a:t>
            </a:r>
            <a:r>
              <a:rPr lang="el-GR" dirty="0" err="1"/>
              <a:t>τὸν</a:t>
            </a:r>
            <a:r>
              <a:rPr lang="el-GR" dirty="0"/>
              <a:t> </a:t>
            </a:r>
            <a:r>
              <a:rPr lang="el-GR" dirty="0" err="1"/>
              <a:t>λύχνον</a:t>
            </a:r>
            <a:r>
              <a:rPr lang="el-GR" dirty="0"/>
              <a:t> </a:t>
            </a:r>
            <a:r>
              <a:rPr lang="el-GR" dirty="0" err="1"/>
              <a:t>ἀποσβεσθῆναι</a:t>
            </a:r>
            <a:r>
              <a:rPr lang="el-GR" dirty="0"/>
              <a:t> </a:t>
            </a:r>
            <a:r>
              <a:rPr lang="el-GR" dirty="0" err="1"/>
              <a:t>τὸν</a:t>
            </a:r>
            <a:r>
              <a:rPr lang="el-GR" dirty="0"/>
              <a:t> </a:t>
            </a:r>
            <a:r>
              <a:rPr lang="el-GR" dirty="0" err="1"/>
              <a:t>παρὰ</a:t>
            </a:r>
            <a:r>
              <a:rPr lang="el-GR" dirty="0"/>
              <a:t> </a:t>
            </a:r>
            <a:r>
              <a:rPr lang="el-GR" dirty="0" err="1"/>
              <a:t>τῷ</a:t>
            </a:r>
            <a:r>
              <a:rPr lang="el-GR" dirty="0"/>
              <a:t> </a:t>
            </a:r>
            <a:r>
              <a:rPr lang="el-GR" dirty="0" err="1"/>
              <a:t>παιδίῳ</a:t>
            </a:r>
            <a:r>
              <a:rPr lang="el-GR" dirty="0"/>
              <a:t>, </a:t>
            </a:r>
            <a:r>
              <a:rPr lang="el-GR" dirty="0" err="1"/>
              <a:t>εἶτα</a:t>
            </a:r>
            <a:r>
              <a:rPr lang="el-GR" dirty="0"/>
              <a:t> </a:t>
            </a:r>
            <a:r>
              <a:rPr lang="el-GR" dirty="0" err="1"/>
              <a:t>ἐκ</a:t>
            </a:r>
            <a:r>
              <a:rPr lang="el-GR" dirty="0"/>
              <a:t> </a:t>
            </a:r>
            <a:r>
              <a:rPr lang="el-GR" dirty="0" err="1"/>
              <a:t>τῶν</a:t>
            </a:r>
            <a:r>
              <a:rPr lang="el-GR" dirty="0"/>
              <a:t> γειτόνων </a:t>
            </a:r>
            <a:r>
              <a:rPr lang="el-GR" dirty="0" err="1"/>
              <a:t>ἐνάψασθαι</a:t>
            </a:r>
            <a:r>
              <a:rPr lang="el-GR" dirty="0"/>
              <a:t>. </a:t>
            </a:r>
            <a:r>
              <a:rPr lang="el-GR" dirty="0" err="1"/>
              <a:t>ἐσιώπων</a:t>
            </a:r>
            <a:r>
              <a:rPr lang="el-GR" dirty="0"/>
              <a:t> </a:t>
            </a:r>
            <a:r>
              <a:rPr lang="el-GR" dirty="0" err="1"/>
              <a:t>ἐγὼ</a:t>
            </a:r>
            <a:r>
              <a:rPr lang="el-GR" dirty="0"/>
              <a:t> </a:t>
            </a:r>
            <a:r>
              <a:rPr lang="el-GR" dirty="0" err="1"/>
              <a:t>καὶ</a:t>
            </a:r>
            <a:r>
              <a:rPr lang="el-GR" dirty="0"/>
              <a:t> </a:t>
            </a:r>
            <a:r>
              <a:rPr lang="el-GR" dirty="0" err="1"/>
              <a:t>ταῦτα</a:t>
            </a:r>
            <a:r>
              <a:rPr lang="el-GR" dirty="0"/>
              <a:t> </a:t>
            </a:r>
            <a:r>
              <a:rPr lang="el-GR" dirty="0" err="1"/>
              <a:t>οὕτως</a:t>
            </a:r>
            <a:r>
              <a:rPr lang="el-GR" dirty="0"/>
              <a:t> </a:t>
            </a:r>
            <a:r>
              <a:rPr lang="el-GR" dirty="0" err="1"/>
              <a:t>ἔχειν</a:t>
            </a:r>
            <a:r>
              <a:rPr lang="el-GR" dirty="0"/>
              <a:t> </a:t>
            </a:r>
            <a:r>
              <a:rPr lang="el-GR" dirty="0" err="1"/>
              <a:t>ἡγούμην</a:t>
            </a:r>
            <a:r>
              <a:rPr lang="el-GR" dirty="0"/>
              <a:t>. </a:t>
            </a:r>
            <a:r>
              <a:rPr lang="el-GR" dirty="0" err="1"/>
              <a:t>ἔδοξε</a:t>
            </a:r>
            <a:r>
              <a:rPr lang="el-GR" dirty="0"/>
              <a:t> </a:t>
            </a:r>
            <a:r>
              <a:rPr lang="el-GR" dirty="0" err="1"/>
              <a:t>δέ</a:t>
            </a:r>
            <a:r>
              <a:rPr lang="el-GR" dirty="0"/>
              <a:t> </a:t>
            </a:r>
            <a:r>
              <a:rPr lang="el-GR" dirty="0" err="1"/>
              <a:t>μοι</a:t>
            </a:r>
            <a:r>
              <a:rPr lang="el-GR" dirty="0"/>
              <a:t>, ὦ </a:t>
            </a:r>
            <a:r>
              <a:rPr lang="el-GR" dirty="0" err="1"/>
              <a:t>ἄνδρες</a:t>
            </a:r>
            <a:r>
              <a:rPr lang="el-GR" dirty="0"/>
              <a:t>, </a:t>
            </a:r>
            <a:r>
              <a:rPr lang="el-GR" dirty="0" err="1"/>
              <a:t>τὸ</a:t>
            </a:r>
            <a:r>
              <a:rPr lang="el-GR" dirty="0"/>
              <a:t> πρόσωπον </a:t>
            </a:r>
            <a:r>
              <a:rPr lang="el-GR" dirty="0" err="1"/>
              <a:t>ἐψιμυθιῶσθαι</a:t>
            </a:r>
            <a:r>
              <a:rPr lang="el-GR" dirty="0"/>
              <a:t>, </a:t>
            </a:r>
            <a:r>
              <a:rPr lang="el-GR" dirty="0" err="1"/>
              <a:t>τοῦ</a:t>
            </a:r>
            <a:r>
              <a:rPr lang="el-GR" dirty="0"/>
              <a:t> </a:t>
            </a:r>
            <a:r>
              <a:rPr lang="el-GR" dirty="0" err="1"/>
              <a:t>ἀδελφοῦ</a:t>
            </a:r>
            <a:r>
              <a:rPr lang="el-GR" dirty="0"/>
              <a:t> </a:t>
            </a:r>
            <a:r>
              <a:rPr lang="el-GR" dirty="0" err="1"/>
              <a:t>τεθνεῶτος</a:t>
            </a:r>
            <a:r>
              <a:rPr lang="el-GR" dirty="0"/>
              <a:t> </a:t>
            </a:r>
            <a:r>
              <a:rPr lang="el-GR" dirty="0" err="1"/>
              <a:t>οὔπω</a:t>
            </a:r>
            <a:r>
              <a:rPr lang="el-GR" dirty="0"/>
              <a:t> </a:t>
            </a:r>
            <a:r>
              <a:rPr lang="el-GR" dirty="0" err="1"/>
              <a:t>τριάκονθ᾽</a:t>
            </a:r>
            <a:r>
              <a:rPr lang="el-GR" dirty="0"/>
              <a:t> </a:t>
            </a:r>
            <a:r>
              <a:rPr lang="el-GR" dirty="0" err="1"/>
              <a:t>ἡμέρας</a:t>
            </a:r>
            <a:r>
              <a:rPr lang="el-GR" dirty="0"/>
              <a:t>· </a:t>
            </a:r>
            <a:r>
              <a:rPr lang="el-GR" dirty="0" err="1"/>
              <a:t>ὅμως</a:t>
            </a:r>
            <a:r>
              <a:rPr lang="el-GR" dirty="0"/>
              <a:t> </a:t>
            </a:r>
            <a:r>
              <a:rPr lang="el-GR" dirty="0" err="1"/>
              <a:t>δ᾽</a:t>
            </a:r>
            <a:r>
              <a:rPr lang="el-GR" dirty="0"/>
              <a:t> </a:t>
            </a:r>
            <a:r>
              <a:rPr lang="el-GR" dirty="0" err="1"/>
              <a:t>οὐδ᾽</a:t>
            </a:r>
            <a:r>
              <a:rPr lang="el-GR" dirty="0"/>
              <a:t> </a:t>
            </a:r>
            <a:r>
              <a:rPr lang="el-GR" dirty="0" err="1"/>
              <a:t>οὕτως</a:t>
            </a:r>
            <a:r>
              <a:rPr lang="el-GR" dirty="0"/>
              <a:t> </a:t>
            </a:r>
            <a:r>
              <a:rPr lang="el-GR" dirty="0" err="1"/>
              <a:t>οὐδὲν</a:t>
            </a:r>
            <a:r>
              <a:rPr lang="el-GR" dirty="0"/>
              <a:t> </a:t>
            </a:r>
            <a:r>
              <a:rPr lang="el-GR" dirty="0" err="1"/>
              <a:t>εἰπὼν</a:t>
            </a:r>
            <a:r>
              <a:rPr lang="el-GR" dirty="0"/>
              <a:t> </a:t>
            </a:r>
            <a:r>
              <a:rPr lang="el-GR" dirty="0" err="1"/>
              <a:t>περὶ</a:t>
            </a:r>
            <a:r>
              <a:rPr lang="el-GR" dirty="0"/>
              <a:t> </a:t>
            </a:r>
            <a:r>
              <a:rPr lang="el-GR" dirty="0" err="1"/>
              <a:t>τοῦ</a:t>
            </a:r>
            <a:r>
              <a:rPr lang="el-GR" dirty="0"/>
              <a:t> πράγματος </a:t>
            </a:r>
            <a:r>
              <a:rPr lang="el-GR" dirty="0" err="1"/>
              <a:t>ἐξελθὼν</a:t>
            </a:r>
            <a:r>
              <a:rPr lang="el-GR" dirty="0"/>
              <a:t> </a:t>
            </a:r>
            <a:r>
              <a:rPr lang="el-GR" dirty="0" err="1"/>
              <a:t>ᾠχόμην</a:t>
            </a:r>
            <a:r>
              <a:rPr lang="el-GR" dirty="0"/>
              <a:t> </a:t>
            </a:r>
            <a:r>
              <a:rPr lang="el-GR" dirty="0" err="1"/>
              <a:t>ἔξω</a:t>
            </a:r>
            <a:r>
              <a:rPr lang="el-GR" dirty="0"/>
              <a:t> </a:t>
            </a:r>
            <a:r>
              <a:rPr lang="el-GR" dirty="0" err="1"/>
              <a:t>σιωπῇ</a:t>
            </a:r>
            <a:r>
              <a:rPr lang="el-GR" dirty="0" smtClean="0"/>
              <a:t>.</a:t>
            </a:r>
          </a:p>
          <a:p>
            <a:pPr marL="137160" indent="0">
              <a:buNone/>
            </a:pPr>
            <a:endParaRPr lang="el-GR" dirty="0"/>
          </a:p>
          <a:p>
            <a:pPr marL="137160" indent="0" algn="just">
              <a:buNone/>
            </a:pPr>
            <a:r>
              <a:rPr lang="el-GR" dirty="0"/>
              <a:t>Εγώ, χωρίς να με προβληματίσει κάτι </a:t>
            </a:r>
            <a:r>
              <a:rPr lang="el-GR" dirty="0" err="1"/>
              <a:t>απ᾽</a:t>
            </a:r>
            <a:r>
              <a:rPr lang="el-GR" dirty="0"/>
              <a:t> αυτά και χωρίς να βάλω κακό με τον νου μου, κοιμήθηκα με ευχαρίστηση -είχα έρθει, είπα, από τα χτήματα. [14] Την ώρα που έπαιρνε να ξημερώσει, ήρθε εκείνη και άνοιξε την πόρτα. Όταν τη ρώτησα γιατί χτυπούσαν νυχτιάτικα οι πόρτες</a:t>
            </a:r>
            <a:r>
              <a:rPr lang="el-GR" dirty="0" smtClean="0"/>
              <a:t>,</a:t>
            </a:r>
            <a:r>
              <a:rPr lang="el-GR" baseline="30000" dirty="0" smtClean="0"/>
              <a:t> </a:t>
            </a:r>
            <a:r>
              <a:rPr lang="el-GR" dirty="0"/>
              <a:t> έλεγε ότι έσβησε το λυχνάρι του παιδιού και έπειτα έστειλε και πήρε φωτιά από τους γείτονες. Εγώ δεν μίλησα και πίστευα ότι έτσι είχαν τα πράγματα. Μου φάνηκε όμως, συμπολίτες, ότι είχε βάλει </a:t>
            </a:r>
            <a:r>
              <a:rPr lang="el-GR" dirty="0" smtClean="0"/>
              <a:t>ψιμύθιο</a:t>
            </a:r>
            <a:r>
              <a:rPr lang="el-GR" dirty="0"/>
              <a:t> στο πρόσωπο της, ενώ ο αδελφός της δεν είχε καλά </a:t>
            </a:r>
            <a:r>
              <a:rPr lang="el-GR" dirty="0" err="1"/>
              <a:t>καλά</a:t>
            </a:r>
            <a:r>
              <a:rPr lang="el-GR" dirty="0"/>
              <a:t> </a:t>
            </a:r>
            <a:r>
              <a:rPr lang="el-GR" dirty="0" smtClean="0"/>
              <a:t>τριάντα</a:t>
            </a:r>
            <a:r>
              <a:rPr lang="el-GR" dirty="0"/>
              <a:t> ημέρες πεθαμένος. Ωστόσο, ακόμα και τότε, χωρίς να πω τίποτα για το θέμα, βγήκα έξω και έφυγα αμίλητος.</a:t>
            </a:r>
          </a:p>
        </p:txBody>
      </p:sp>
    </p:spTree>
    <p:extLst>
      <p:ext uri="{BB962C8B-B14F-4D97-AF65-F5344CB8AC3E}">
        <p14:creationId xmlns:p14="http://schemas.microsoft.com/office/powerpoint/2010/main" val="3290251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192728"/>
          </a:xfrm>
        </p:spPr>
        <p:txBody>
          <a:bodyPr>
            <a:normAutofit fontScale="62500" lnSpcReduction="20000"/>
          </a:bodyPr>
          <a:lstStyle/>
          <a:p>
            <a:pPr marL="137160" indent="0" algn="just">
              <a:buNone/>
            </a:pPr>
            <a:endParaRPr lang="el-GR" dirty="0" smtClean="0"/>
          </a:p>
          <a:p>
            <a:pPr marL="137160" indent="0" algn="just">
              <a:buNone/>
            </a:pPr>
            <a:r>
              <a:rPr lang="el-GR" dirty="0" smtClean="0"/>
              <a:t>[</a:t>
            </a:r>
            <a:r>
              <a:rPr lang="el-GR" dirty="0"/>
              <a:t>15] </a:t>
            </a:r>
            <a:r>
              <a:rPr lang="el-GR" dirty="0" err="1"/>
              <a:t>μετὰ</a:t>
            </a:r>
            <a:r>
              <a:rPr lang="el-GR" dirty="0"/>
              <a:t> </a:t>
            </a:r>
            <a:r>
              <a:rPr lang="el-GR" dirty="0" err="1"/>
              <a:t>δὲ</a:t>
            </a:r>
            <a:r>
              <a:rPr lang="el-GR" dirty="0"/>
              <a:t> </a:t>
            </a:r>
            <a:r>
              <a:rPr lang="el-GR" dirty="0" err="1"/>
              <a:t>ταῦτα</a:t>
            </a:r>
            <a:r>
              <a:rPr lang="el-GR" dirty="0"/>
              <a:t>, ὦ </a:t>
            </a:r>
            <a:r>
              <a:rPr lang="el-GR" dirty="0" err="1"/>
              <a:t>ἄνδρες</a:t>
            </a:r>
            <a:r>
              <a:rPr lang="el-GR" dirty="0"/>
              <a:t>, χρόνου </a:t>
            </a:r>
            <a:r>
              <a:rPr lang="el-GR" dirty="0" err="1"/>
              <a:t>μεταξὺ</a:t>
            </a:r>
            <a:r>
              <a:rPr lang="el-GR" dirty="0"/>
              <a:t> </a:t>
            </a:r>
            <a:r>
              <a:rPr lang="el-GR" dirty="0" err="1"/>
              <a:t>διαγενομένου</a:t>
            </a:r>
            <a:r>
              <a:rPr lang="el-GR" dirty="0"/>
              <a:t> </a:t>
            </a:r>
            <a:r>
              <a:rPr lang="el-GR" dirty="0" err="1"/>
              <a:t>καὶ</a:t>
            </a:r>
            <a:r>
              <a:rPr lang="el-GR" dirty="0"/>
              <a:t> </a:t>
            </a:r>
            <a:r>
              <a:rPr lang="el-GR" dirty="0" err="1"/>
              <a:t>ἐμοῦ</a:t>
            </a:r>
            <a:r>
              <a:rPr lang="el-GR" dirty="0"/>
              <a:t> </a:t>
            </a:r>
            <a:r>
              <a:rPr lang="el-GR" dirty="0" err="1"/>
              <a:t>πολὺ</a:t>
            </a:r>
            <a:r>
              <a:rPr lang="el-GR" dirty="0"/>
              <a:t> </a:t>
            </a:r>
            <a:r>
              <a:rPr lang="el-GR" dirty="0" err="1"/>
              <a:t>ἀπολελειμμένου</a:t>
            </a:r>
            <a:r>
              <a:rPr lang="el-GR" dirty="0"/>
              <a:t> </a:t>
            </a:r>
            <a:r>
              <a:rPr lang="el-GR" dirty="0" err="1"/>
              <a:t>τῶν</a:t>
            </a:r>
            <a:r>
              <a:rPr lang="el-GR" dirty="0"/>
              <a:t> </a:t>
            </a:r>
            <a:r>
              <a:rPr lang="el-GR" dirty="0" err="1"/>
              <a:t>ἐμαυτοῦ</a:t>
            </a:r>
            <a:r>
              <a:rPr lang="el-GR" dirty="0"/>
              <a:t> </a:t>
            </a:r>
            <a:r>
              <a:rPr lang="el-GR" dirty="0" err="1"/>
              <a:t>κακῶν</a:t>
            </a:r>
            <a:r>
              <a:rPr lang="el-GR" dirty="0"/>
              <a:t>, </a:t>
            </a:r>
            <a:r>
              <a:rPr lang="el-GR" dirty="0" err="1"/>
              <a:t>προσέρχεταί</a:t>
            </a:r>
            <a:r>
              <a:rPr lang="el-GR" dirty="0"/>
              <a:t> </a:t>
            </a:r>
            <a:r>
              <a:rPr lang="el-GR" dirty="0" err="1"/>
              <a:t>μοί</a:t>
            </a:r>
            <a:r>
              <a:rPr lang="el-GR" dirty="0"/>
              <a:t> τις </a:t>
            </a:r>
            <a:r>
              <a:rPr lang="el-GR" dirty="0" err="1"/>
              <a:t>πρεσβῦτις</a:t>
            </a:r>
            <a:r>
              <a:rPr lang="el-GR" dirty="0"/>
              <a:t> </a:t>
            </a:r>
            <a:r>
              <a:rPr lang="el-GR" dirty="0" err="1"/>
              <a:t>ἄνθρωπος</a:t>
            </a:r>
            <a:r>
              <a:rPr lang="el-GR" dirty="0"/>
              <a:t>, </a:t>
            </a:r>
            <a:r>
              <a:rPr lang="el-GR" dirty="0" err="1"/>
              <a:t>ὑπὸ</a:t>
            </a:r>
            <a:r>
              <a:rPr lang="el-GR" dirty="0"/>
              <a:t> </a:t>
            </a:r>
            <a:r>
              <a:rPr lang="el-GR" dirty="0" err="1"/>
              <a:t>γυναικὸς</a:t>
            </a:r>
            <a:r>
              <a:rPr lang="el-GR" dirty="0"/>
              <a:t> </a:t>
            </a:r>
            <a:r>
              <a:rPr lang="el-GR" dirty="0" err="1"/>
              <a:t>ὑποπεμφθεῖσα</a:t>
            </a:r>
            <a:r>
              <a:rPr lang="el-GR" dirty="0"/>
              <a:t> </a:t>
            </a:r>
            <a:r>
              <a:rPr lang="el-GR" dirty="0" err="1"/>
              <a:t>ἣν</a:t>
            </a:r>
            <a:r>
              <a:rPr lang="el-GR" dirty="0"/>
              <a:t> </a:t>
            </a:r>
            <a:r>
              <a:rPr lang="el-GR" dirty="0" err="1"/>
              <a:t>ἐκεῖνος</a:t>
            </a:r>
            <a:r>
              <a:rPr lang="el-GR" dirty="0"/>
              <a:t> </a:t>
            </a:r>
            <a:r>
              <a:rPr lang="el-GR" dirty="0" err="1"/>
              <a:t>ἐμοίχευεν</a:t>
            </a:r>
            <a:r>
              <a:rPr lang="el-GR" dirty="0"/>
              <a:t>, </a:t>
            </a:r>
            <a:r>
              <a:rPr lang="el-GR" dirty="0" err="1"/>
              <a:t>ὡς</a:t>
            </a:r>
            <a:r>
              <a:rPr lang="el-GR" dirty="0"/>
              <a:t> </a:t>
            </a:r>
            <a:r>
              <a:rPr lang="el-GR" dirty="0" err="1"/>
              <a:t>ἐγὼ</a:t>
            </a:r>
            <a:r>
              <a:rPr lang="el-GR" dirty="0"/>
              <a:t> </a:t>
            </a:r>
            <a:r>
              <a:rPr lang="el-GR" dirty="0" err="1"/>
              <a:t>ὕστερον</a:t>
            </a:r>
            <a:r>
              <a:rPr lang="el-GR" dirty="0"/>
              <a:t> </a:t>
            </a:r>
            <a:r>
              <a:rPr lang="el-GR" dirty="0" err="1"/>
              <a:t>ἤκουον</a:t>
            </a:r>
            <a:r>
              <a:rPr lang="el-GR" dirty="0"/>
              <a:t>· </a:t>
            </a:r>
            <a:r>
              <a:rPr lang="el-GR" dirty="0" err="1"/>
              <a:t>αὕτη</a:t>
            </a:r>
            <a:r>
              <a:rPr lang="el-GR" dirty="0"/>
              <a:t> </a:t>
            </a:r>
            <a:r>
              <a:rPr lang="el-GR" dirty="0" err="1"/>
              <a:t>δὲ</a:t>
            </a:r>
            <a:r>
              <a:rPr lang="el-GR" dirty="0"/>
              <a:t> </a:t>
            </a:r>
            <a:r>
              <a:rPr lang="el-GR" dirty="0" err="1"/>
              <a:t>ὀργιζομένη</a:t>
            </a:r>
            <a:r>
              <a:rPr lang="el-GR" dirty="0"/>
              <a:t> </a:t>
            </a:r>
            <a:r>
              <a:rPr lang="el-GR" dirty="0" err="1"/>
              <a:t>καὶ</a:t>
            </a:r>
            <a:r>
              <a:rPr lang="el-GR" dirty="0"/>
              <a:t> </a:t>
            </a:r>
            <a:r>
              <a:rPr lang="el-GR" dirty="0" err="1"/>
              <a:t>ἀδικεῖσθαι</a:t>
            </a:r>
            <a:r>
              <a:rPr lang="el-GR" dirty="0"/>
              <a:t> </a:t>
            </a:r>
            <a:r>
              <a:rPr lang="el-GR" dirty="0" err="1"/>
              <a:t>νομίζουσα</a:t>
            </a:r>
            <a:r>
              <a:rPr lang="el-GR" dirty="0"/>
              <a:t>, </a:t>
            </a:r>
            <a:r>
              <a:rPr lang="el-GR" dirty="0" err="1"/>
              <a:t>ὅτι</a:t>
            </a:r>
            <a:r>
              <a:rPr lang="el-GR" dirty="0"/>
              <a:t> </a:t>
            </a:r>
            <a:r>
              <a:rPr lang="el-GR" dirty="0" err="1"/>
              <a:t>οὐκέτι</a:t>
            </a:r>
            <a:r>
              <a:rPr lang="el-GR" dirty="0"/>
              <a:t> </a:t>
            </a:r>
            <a:r>
              <a:rPr lang="el-GR" dirty="0" err="1"/>
              <a:t>ὁμοίως</a:t>
            </a:r>
            <a:r>
              <a:rPr lang="el-GR" dirty="0"/>
              <a:t> </a:t>
            </a:r>
            <a:r>
              <a:rPr lang="el-GR" dirty="0" err="1"/>
              <a:t>ἐφοίτα</a:t>
            </a:r>
            <a:r>
              <a:rPr lang="el-GR" dirty="0"/>
              <a:t> </a:t>
            </a:r>
            <a:r>
              <a:rPr lang="el-GR" dirty="0" err="1"/>
              <a:t>παρ᾽</a:t>
            </a:r>
            <a:r>
              <a:rPr lang="el-GR" dirty="0"/>
              <a:t> </a:t>
            </a:r>
            <a:r>
              <a:rPr lang="el-GR" dirty="0" err="1"/>
              <a:t>αὐτήν</a:t>
            </a:r>
            <a:r>
              <a:rPr lang="el-GR" dirty="0"/>
              <a:t>, </a:t>
            </a:r>
            <a:r>
              <a:rPr lang="el-GR" dirty="0" err="1"/>
              <a:t>ἐφύλαττεν</a:t>
            </a:r>
            <a:r>
              <a:rPr lang="el-GR" dirty="0"/>
              <a:t> </a:t>
            </a:r>
            <a:r>
              <a:rPr lang="el-GR" dirty="0" err="1"/>
              <a:t>ἕως</a:t>
            </a:r>
            <a:r>
              <a:rPr lang="el-GR" dirty="0"/>
              <a:t> </a:t>
            </a:r>
            <a:r>
              <a:rPr lang="el-GR" dirty="0" err="1"/>
              <a:t>ἐξηῦρεν</a:t>
            </a:r>
            <a:r>
              <a:rPr lang="el-GR" dirty="0"/>
              <a:t> ὅ τι </a:t>
            </a:r>
            <a:r>
              <a:rPr lang="el-GR" dirty="0" err="1"/>
              <a:t>εἴη</a:t>
            </a:r>
            <a:r>
              <a:rPr lang="el-GR" dirty="0"/>
              <a:t> </a:t>
            </a:r>
            <a:r>
              <a:rPr lang="el-GR" dirty="0" err="1"/>
              <a:t>τὸ</a:t>
            </a:r>
            <a:r>
              <a:rPr lang="el-GR" dirty="0"/>
              <a:t> </a:t>
            </a:r>
            <a:r>
              <a:rPr lang="el-GR" dirty="0" err="1"/>
              <a:t>αἴτιον</a:t>
            </a:r>
            <a:r>
              <a:rPr lang="el-GR" dirty="0"/>
              <a:t>. [16] </a:t>
            </a:r>
            <a:r>
              <a:rPr lang="el-GR" dirty="0" err="1"/>
              <a:t>προσελθοῦσα</a:t>
            </a:r>
            <a:r>
              <a:rPr lang="el-GR" dirty="0"/>
              <a:t> </a:t>
            </a:r>
            <a:r>
              <a:rPr lang="el-GR" dirty="0" err="1"/>
              <a:t>οὖν</a:t>
            </a:r>
            <a:r>
              <a:rPr lang="el-GR" dirty="0"/>
              <a:t> </a:t>
            </a:r>
            <a:r>
              <a:rPr lang="el-GR" dirty="0" err="1"/>
              <a:t>μοι</a:t>
            </a:r>
            <a:r>
              <a:rPr lang="el-GR" dirty="0"/>
              <a:t> </a:t>
            </a:r>
            <a:r>
              <a:rPr lang="el-GR" dirty="0" err="1"/>
              <a:t>ἐγγὺς</a:t>
            </a:r>
            <a:r>
              <a:rPr lang="el-GR" dirty="0"/>
              <a:t> ἡ </a:t>
            </a:r>
            <a:r>
              <a:rPr lang="el-GR" dirty="0" err="1"/>
              <a:t>ἄνθρωπος</a:t>
            </a:r>
            <a:r>
              <a:rPr lang="el-GR" dirty="0"/>
              <a:t> </a:t>
            </a:r>
            <a:r>
              <a:rPr lang="el-GR" dirty="0" err="1"/>
              <a:t>τῆς</a:t>
            </a:r>
            <a:r>
              <a:rPr lang="el-GR" dirty="0"/>
              <a:t> </a:t>
            </a:r>
            <a:r>
              <a:rPr lang="el-GR" dirty="0" err="1"/>
              <a:t>οἰκίας</a:t>
            </a:r>
            <a:r>
              <a:rPr lang="el-GR" dirty="0"/>
              <a:t> </a:t>
            </a:r>
            <a:r>
              <a:rPr lang="el-GR" dirty="0" err="1"/>
              <a:t>τῆς</a:t>
            </a:r>
            <a:r>
              <a:rPr lang="el-GR" dirty="0"/>
              <a:t> </a:t>
            </a:r>
            <a:r>
              <a:rPr lang="el-GR" dirty="0" err="1"/>
              <a:t>ἐμῆς</a:t>
            </a:r>
            <a:r>
              <a:rPr lang="el-GR" dirty="0"/>
              <a:t> </a:t>
            </a:r>
            <a:r>
              <a:rPr lang="el-GR" dirty="0" err="1"/>
              <a:t>ἐπιτηροῦσα</a:t>
            </a:r>
            <a:r>
              <a:rPr lang="el-GR" dirty="0"/>
              <a:t>, «</a:t>
            </a:r>
            <a:r>
              <a:rPr lang="el-GR" dirty="0" err="1"/>
              <a:t>Εὐφίλητε</a:t>
            </a:r>
            <a:r>
              <a:rPr lang="el-GR" dirty="0"/>
              <a:t>» </a:t>
            </a:r>
            <a:r>
              <a:rPr lang="el-GR" dirty="0" err="1"/>
              <a:t>ἔφη</a:t>
            </a:r>
            <a:r>
              <a:rPr lang="el-GR" dirty="0"/>
              <a:t> «</a:t>
            </a:r>
            <a:r>
              <a:rPr lang="el-GR" dirty="0" err="1"/>
              <a:t>μηδεμιᾷ</a:t>
            </a:r>
            <a:r>
              <a:rPr lang="el-GR" dirty="0"/>
              <a:t> </a:t>
            </a:r>
            <a:r>
              <a:rPr lang="el-GR" dirty="0" err="1"/>
              <a:t>πολυπραγμοσύνῃ</a:t>
            </a:r>
            <a:r>
              <a:rPr lang="el-GR" dirty="0"/>
              <a:t> </a:t>
            </a:r>
            <a:r>
              <a:rPr lang="el-GR" dirty="0" err="1"/>
              <a:t>προσεληλυθέναι</a:t>
            </a:r>
            <a:r>
              <a:rPr lang="el-GR" dirty="0"/>
              <a:t> με νόμιζε </a:t>
            </a:r>
            <a:r>
              <a:rPr lang="el-GR" dirty="0" err="1"/>
              <a:t>πρὸς</a:t>
            </a:r>
            <a:r>
              <a:rPr lang="el-GR" dirty="0"/>
              <a:t> </a:t>
            </a:r>
            <a:r>
              <a:rPr lang="el-GR" dirty="0" err="1"/>
              <a:t>σέ</a:t>
            </a:r>
            <a:r>
              <a:rPr lang="el-GR" dirty="0"/>
              <a:t>· ὁ </a:t>
            </a:r>
            <a:r>
              <a:rPr lang="el-GR" dirty="0" err="1"/>
              <a:t>γὰρ</a:t>
            </a:r>
            <a:r>
              <a:rPr lang="el-GR" dirty="0"/>
              <a:t> </a:t>
            </a:r>
            <a:r>
              <a:rPr lang="el-GR" dirty="0" err="1"/>
              <a:t>ἀνὴρ</a:t>
            </a:r>
            <a:r>
              <a:rPr lang="el-GR" dirty="0"/>
              <a:t> ὁ </a:t>
            </a:r>
            <a:r>
              <a:rPr lang="el-GR" dirty="0" err="1"/>
              <a:t>ὑβρίζων</a:t>
            </a:r>
            <a:r>
              <a:rPr lang="el-GR" dirty="0"/>
              <a:t> </a:t>
            </a:r>
            <a:r>
              <a:rPr lang="el-GR" dirty="0" err="1"/>
              <a:t>εἰς</a:t>
            </a:r>
            <a:r>
              <a:rPr lang="el-GR" dirty="0"/>
              <a:t> </a:t>
            </a:r>
            <a:r>
              <a:rPr lang="el-GR" dirty="0" err="1"/>
              <a:t>σὲ</a:t>
            </a:r>
            <a:r>
              <a:rPr lang="el-GR" dirty="0"/>
              <a:t> </a:t>
            </a:r>
            <a:r>
              <a:rPr lang="el-GR" dirty="0" err="1"/>
              <a:t>καὶ</a:t>
            </a:r>
            <a:r>
              <a:rPr lang="el-GR" dirty="0"/>
              <a:t> </a:t>
            </a:r>
            <a:r>
              <a:rPr lang="el-GR" dirty="0" err="1"/>
              <a:t>τὴν</a:t>
            </a:r>
            <a:r>
              <a:rPr lang="el-GR" dirty="0"/>
              <a:t> </a:t>
            </a:r>
            <a:r>
              <a:rPr lang="el-GR" dirty="0" err="1"/>
              <a:t>σὴν</a:t>
            </a:r>
            <a:r>
              <a:rPr lang="el-GR" dirty="0"/>
              <a:t> </a:t>
            </a:r>
            <a:r>
              <a:rPr lang="el-GR" dirty="0" err="1"/>
              <a:t>γυναῖκα</a:t>
            </a:r>
            <a:r>
              <a:rPr lang="el-GR" dirty="0"/>
              <a:t> </a:t>
            </a:r>
            <a:r>
              <a:rPr lang="el-GR" dirty="0" err="1"/>
              <a:t>ἐχθρὸς</a:t>
            </a:r>
            <a:r>
              <a:rPr lang="el-GR" dirty="0"/>
              <a:t> </a:t>
            </a:r>
            <a:r>
              <a:rPr lang="el-GR" dirty="0" err="1"/>
              <a:t>ὢν</a:t>
            </a:r>
            <a:r>
              <a:rPr lang="el-GR" dirty="0"/>
              <a:t> </a:t>
            </a:r>
            <a:r>
              <a:rPr lang="el-GR" dirty="0" err="1"/>
              <a:t>ἡμῖν</a:t>
            </a:r>
            <a:r>
              <a:rPr lang="el-GR" dirty="0"/>
              <a:t> τυγχάνει. </a:t>
            </a:r>
            <a:r>
              <a:rPr lang="el-GR" dirty="0" err="1"/>
              <a:t>ἐὰν</a:t>
            </a:r>
            <a:r>
              <a:rPr lang="el-GR" dirty="0"/>
              <a:t> </a:t>
            </a:r>
            <a:r>
              <a:rPr lang="el-GR" dirty="0" err="1"/>
              <a:t>οὖν</a:t>
            </a:r>
            <a:r>
              <a:rPr lang="el-GR" dirty="0"/>
              <a:t> </a:t>
            </a:r>
            <a:r>
              <a:rPr lang="el-GR" dirty="0" err="1"/>
              <a:t>λάβῃς</a:t>
            </a:r>
            <a:r>
              <a:rPr lang="el-GR" dirty="0"/>
              <a:t> </a:t>
            </a:r>
            <a:r>
              <a:rPr lang="el-GR" dirty="0" err="1"/>
              <a:t>τὴν</a:t>
            </a:r>
            <a:r>
              <a:rPr lang="el-GR" dirty="0"/>
              <a:t> </a:t>
            </a:r>
            <a:r>
              <a:rPr lang="el-GR" dirty="0" err="1"/>
              <a:t>θεράπαιναν</a:t>
            </a:r>
            <a:r>
              <a:rPr lang="el-GR" dirty="0"/>
              <a:t> </a:t>
            </a:r>
            <a:r>
              <a:rPr lang="el-GR" dirty="0" err="1"/>
              <a:t>τὴν</a:t>
            </a:r>
            <a:r>
              <a:rPr lang="el-GR" dirty="0"/>
              <a:t> </a:t>
            </a:r>
            <a:r>
              <a:rPr lang="el-GR" dirty="0" err="1"/>
              <a:t>εἰς</a:t>
            </a:r>
            <a:r>
              <a:rPr lang="el-GR" dirty="0"/>
              <a:t> </a:t>
            </a:r>
            <a:r>
              <a:rPr lang="el-GR" dirty="0" err="1"/>
              <a:t>ἀγορὰν</a:t>
            </a:r>
            <a:r>
              <a:rPr lang="el-GR" dirty="0"/>
              <a:t> </a:t>
            </a:r>
            <a:r>
              <a:rPr lang="el-GR" dirty="0" err="1"/>
              <a:t>βαδίζουσαν</a:t>
            </a:r>
            <a:r>
              <a:rPr lang="el-GR" dirty="0"/>
              <a:t> </a:t>
            </a:r>
            <a:r>
              <a:rPr lang="el-GR" dirty="0" err="1"/>
              <a:t>καὶ</a:t>
            </a:r>
            <a:r>
              <a:rPr lang="el-GR" dirty="0"/>
              <a:t> </a:t>
            </a:r>
            <a:r>
              <a:rPr lang="el-GR" dirty="0" err="1"/>
              <a:t>διακονοῦσαν</a:t>
            </a:r>
            <a:r>
              <a:rPr lang="el-GR" dirty="0"/>
              <a:t> </a:t>
            </a:r>
            <a:r>
              <a:rPr lang="el-GR" dirty="0" err="1"/>
              <a:t>ὑμῖν</a:t>
            </a:r>
            <a:r>
              <a:rPr lang="el-GR" dirty="0"/>
              <a:t> </a:t>
            </a:r>
            <a:r>
              <a:rPr lang="el-GR" dirty="0" err="1"/>
              <a:t>καὶ</a:t>
            </a:r>
            <a:r>
              <a:rPr lang="el-GR" dirty="0"/>
              <a:t> </a:t>
            </a:r>
            <a:r>
              <a:rPr lang="el-GR" dirty="0" err="1"/>
              <a:t>βασανίσῃς</a:t>
            </a:r>
            <a:r>
              <a:rPr lang="el-GR" dirty="0"/>
              <a:t>, </a:t>
            </a:r>
            <a:r>
              <a:rPr lang="el-GR" dirty="0" err="1"/>
              <a:t>ἅπαντα</a:t>
            </a:r>
            <a:r>
              <a:rPr lang="el-GR" dirty="0"/>
              <a:t> </a:t>
            </a:r>
            <a:r>
              <a:rPr lang="el-GR" dirty="0" err="1"/>
              <a:t>πεύσῃ</a:t>
            </a:r>
            <a:r>
              <a:rPr lang="el-GR" dirty="0" smtClean="0"/>
              <a:t>.</a:t>
            </a:r>
          </a:p>
          <a:p>
            <a:pPr marL="137160" indent="0">
              <a:buNone/>
            </a:pPr>
            <a:endParaRPr lang="el-GR" dirty="0" smtClean="0"/>
          </a:p>
          <a:p>
            <a:pPr marL="137160" indent="0" algn="just">
              <a:buNone/>
            </a:pPr>
            <a:r>
              <a:rPr lang="el-GR" dirty="0"/>
              <a:t>[15] Πέρασε από τότε καιρός, συμπολίτες, και εγώ είχα βαθιά μεσάνυχτα για το κακό που με είχε βρει, ώσπου έρχεται και με συναντάει μια γριά υπηρέτρια·</a:t>
            </a:r>
            <a:r>
              <a:rPr lang="el-GR" baseline="30000" dirty="0">
                <a:hlinkClick r:id="rId2"/>
              </a:rPr>
              <a:t>11</a:t>
            </a:r>
            <a:r>
              <a:rPr lang="el-GR" dirty="0"/>
              <a:t> όπως έμαθα εκ των υστέρων, την είχε στείλει κρυφά κάποια παντρεμένη με την οποία εκείνος διατηρούσε σχέσεις· η γυναίκα αυτή πίστευε ότι την παραμελούσε, επειδή δεν πήγαινε πλέον μαζί της όπως πρώτα, και έπνεε μένεα εναντίον του· έτσι, τον παρακολούθησε, έως ότου ανακάλυψε ποιος ήταν ο λόγος. [16] Αφού ήρθε λοιπόν και με συνάντησε η γερόντισσα, που παραφύλαγε κοντά στο σπίτι μου, «</a:t>
            </a:r>
            <a:r>
              <a:rPr lang="el-GR" dirty="0" err="1"/>
              <a:t>Ευφίλητε</a:t>
            </a:r>
            <a:r>
              <a:rPr lang="el-GR" dirty="0"/>
              <a:t>», είπε, «μη φανταστείς πως ήρθα να σε συναντήσω, επειδή μου αρέσει να αναμειγνύομαι στις υποθέσεις άλλων· ήρθα γιατί ο άντρας που ατιμάζει τη γυναίκα σου και εσένα συμβαίνει να είναι εχθρός μας. Εάν λοιπόν πιάσεις την υπηρέτρια που πάει στην αγορά και σας υπηρετεί και την ανακρίνεις υποβάλλοντάς την σε βασανιστήρια, θα μάθεις τα πάντα.</a:t>
            </a:r>
          </a:p>
        </p:txBody>
      </p:sp>
    </p:spTree>
    <p:extLst>
      <p:ext uri="{BB962C8B-B14F-4D97-AF65-F5344CB8AC3E}">
        <p14:creationId xmlns:p14="http://schemas.microsoft.com/office/powerpoint/2010/main" val="550240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192728"/>
          </a:xfrm>
        </p:spPr>
        <p:txBody>
          <a:bodyPr>
            <a:normAutofit fontScale="77500" lnSpcReduction="20000"/>
          </a:bodyPr>
          <a:lstStyle/>
          <a:p>
            <a:pPr marL="137160" indent="0" algn="just">
              <a:buNone/>
            </a:pPr>
            <a:r>
              <a:rPr lang="el-GR" dirty="0"/>
              <a:t> </a:t>
            </a:r>
            <a:r>
              <a:rPr lang="el-GR" dirty="0" err="1"/>
              <a:t>ἔστι</a:t>
            </a:r>
            <a:r>
              <a:rPr lang="el-GR" dirty="0"/>
              <a:t> </a:t>
            </a:r>
            <a:r>
              <a:rPr lang="el-GR" dirty="0" err="1"/>
              <a:t>δ᾽</a:t>
            </a:r>
            <a:r>
              <a:rPr lang="el-GR" dirty="0"/>
              <a:t>» </a:t>
            </a:r>
            <a:r>
              <a:rPr lang="el-GR" dirty="0" err="1"/>
              <a:t>ἔφη</a:t>
            </a:r>
            <a:r>
              <a:rPr lang="el-GR" dirty="0"/>
              <a:t> «</a:t>
            </a:r>
            <a:r>
              <a:rPr lang="el-GR" dirty="0" err="1"/>
              <a:t>Ἐρατοσθένης</a:t>
            </a:r>
            <a:r>
              <a:rPr lang="el-GR" dirty="0"/>
              <a:t> </a:t>
            </a:r>
            <a:r>
              <a:rPr lang="el-GR" dirty="0" err="1"/>
              <a:t>Ὀῆθεν</a:t>
            </a:r>
            <a:r>
              <a:rPr lang="el-GR" dirty="0"/>
              <a:t> ὁ </a:t>
            </a:r>
            <a:r>
              <a:rPr lang="el-GR" dirty="0" err="1"/>
              <a:t>ταῦτα</a:t>
            </a:r>
            <a:r>
              <a:rPr lang="el-GR" dirty="0"/>
              <a:t> </a:t>
            </a:r>
            <a:r>
              <a:rPr lang="el-GR" dirty="0" err="1"/>
              <a:t>πράττων</a:t>
            </a:r>
            <a:r>
              <a:rPr lang="el-GR" dirty="0"/>
              <a:t>, </a:t>
            </a:r>
            <a:r>
              <a:rPr lang="el-GR" dirty="0" err="1"/>
              <a:t>ὃς</a:t>
            </a:r>
            <a:r>
              <a:rPr lang="el-GR" dirty="0"/>
              <a:t> </a:t>
            </a:r>
            <a:r>
              <a:rPr lang="el-GR" dirty="0" err="1"/>
              <a:t>οὐ</a:t>
            </a:r>
            <a:r>
              <a:rPr lang="el-GR" dirty="0"/>
              <a:t> μόνον </a:t>
            </a:r>
            <a:r>
              <a:rPr lang="el-GR" dirty="0" err="1"/>
              <a:t>τὴν</a:t>
            </a:r>
            <a:r>
              <a:rPr lang="el-GR" dirty="0"/>
              <a:t> </a:t>
            </a:r>
            <a:r>
              <a:rPr lang="el-GR" dirty="0" err="1"/>
              <a:t>σὴν</a:t>
            </a:r>
            <a:r>
              <a:rPr lang="el-GR" dirty="0"/>
              <a:t> </a:t>
            </a:r>
            <a:r>
              <a:rPr lang="el-GR" dirty="0" err="1"/>
              <a:t>γυναῖκα</a:t>
            </a:r>
            <a:r>
              <a:rPr lang="el-GR" dirty="0"/>
              <a:t> </a:t>
            </a:r>
            <a:r>
              <a:rPr lang="el-GR" dirty="0" err="1"/>
              <a:t>διέφθαρκεν</a:t>
            </a:r>
            <a:r>
              <a:rPr lang="el-GR" dirty="0"/>
              <a:t> </a:t>
            </a:r>
            <a:r>
              <a:rPr lang="el-GR" dirty="0" err="1"/>
              <a:t>ἀλλὰ</a:t>
            </a:r>
            <a:r>
              <a:rPr lang="el-GR" dirty="0"/>
              <a:t> </a:t>
            </a:r>
            <a:r>
              <a:rPr lang="el-GR" dirty="0" err="1"/>
              <a:t>καὶ</a:t>
            </a:r>
            <a:r>
              <a:rPr lang="el-GR" dirty="0"/>
              <a:t> </a:t>
            </a:r>
            <a:r>
              <a:rPr lang="el-GR" dirty="0" err="1"/>
              <a:t>ἄλλας</a:t>
            </a:r>
            <a:r>
              <a:rPr lang="el-GR" dirty="0"/>
              <a:t> </a:t>
            </a:r>
            <a:r>
              <a:rPr lang="el-GR" dirty="0" err="1"/>
              <a:t>πολλάς</a:t>
            </a:r>
            <a:r>
              <a:rPr lang="el-GR" dirty="0"/>
              <a:t>· </a:t>
            </a:r>
            <a:r>
              <a:rPr lang="el-GR" dirty="0" err="1"/>
              <a:t>ταύτην</a:t>
            </a:r>
            <a:r>
              <a:rPr lang="el-GR" dirty="0"/>
              <a:t> </a:t>
            </a:r>
            <a:r>
              <a:rPr lang="el-GR" dirty="0" err="1"/>
              <a:t>γὰρ</a:t>
            </a:r>
            <a:r>
              <a:rPr lang="el-GR" dirty="0"/>
              <a:t> {</a:t>
            </a:r>
            <a:r>
              <a:rPr lang="el-GR" dirty="0" err="1"/>
              <a:t>τὴν</a:t>
            </a:r>
            <a:r>
              <a:rPr lang="el-GR" dirty="0"/>
              <a:t>} </a:t>
            </a:r>
            <a:r>
              <a:rPr lang="el-GR" dirty="0" err="1"/>
              <a:t>τέχνην</a:t>
            </a:r>
            <a:r>
              <a:rPr lang="el-GR" dirty="0"/>
              <a:t> </a:t>
            </a:r>
            <a:r>
              <a:rPr lang="el-GR" dirty="0" err="1"/>
              <a:t>ἔχει</a:t>
            </a:r>
            <a:r>
              <a:rPr lang="el-GR" dirty="0"/>
              <a:t>.» [17] </a:t>
            </a:r>
            <a:r>
              <a:rPr lang="el-GR" dirty="0" err="1"/>
              <a:t>ταῦτα</a:t>
            </a:r>
            <a:r>
              <a:rPr lang="el-GR" dirty="0"/>
              <a:t> </a:t>
            </a:r>
            <a:r>
              <a:rPr lang="el-GR" dirty="0" err="1"/>
              <a:t>εἰποῦσα</a:t>
            </a:r>
            <a:r>
              <a:rPr lang="el-GR" dirty="0"/>
              <a:t>, ὦ </a:t>
            </a:r>
            <a:r>
              <a:rPr lang="el-GR" dirty="0" err="1"/>
              <a:t>ἄνδρες</a:t>
            </a:r>
            <a:r>
              <a:rPr lang="el-GR" dirty="0"/>
              <a:t>, </a:t>
            </a:r>
            <a:r>
              <a:rPr lang="el-GR" dirty="0" err="1"/>
              <a:t>ἐκείνη</a:t>
            </a:r>
            <a:r>
              <a:rPr lang="el-GR" dirty="0"/>
              <a:t> </a:t>
            </a:r>
            <a:r>
              <a:rPr lang="el-GR" dirty="0" err="1"/>
              <a:t>μὲν</a:t>
            </a:r>
            <a:r>
              <a:rPr lang="el-GR" dirty="0"/>
              <a:t> </a:t>
            </a:r>
            <a:r>
              <a:rPr lang="el-GR" dirty="0" err="1"/>
              <a:t>ἀπηλλάγη</a:t>
            </a:r>
            <a:r>
              <a:rPr lang="el-GR" dirty="0"/>
              <a:t>, </a:t>
            </a:r>
            <a:r>
              <a:rPr lang="el-GR" dirty="0" err="1"/>
              <a:t>ἐγὼ</a:t>
            </a:r>
            <a:r>
              <a:rPr lang="el-GR" dirty="0"/>
              <a:t> </a:t>
            </a:r>
            <a:r>
              <a:rPr lang="el-GR" dirty="0" err="1"/>
              <a:t>δ᾽</a:t>
            </a:r>
            <a:r>
              <a:rPr lang="el-GR" dirty="0"/>
              <a:t> </a:t>
            </a:r>
            <a:r>
              <a:rPr lang="el-GR" dirty="0" err="1"/>
              <a:t>εὐθέως</a:t>
            </a:r>
            <a:r>
              <a:rPr lang="el-GR" dirty="0"/>
              <a:t> </a:t>
            </a:r>
            <a:r>
              <a:rPr lang="el-GR" dirty="0" err="1"/>
              <a:t>ἐταραττόμην</a:t>
            </a:r>
            <a:r>
              <a:rPr lang="el-GR" dirty="0"/>
              <a:t>, </a:t>
            </a:r>
            <a:r>
              <a:rPr lang="el-GR" dirty="0" err="1"/>
              <a:t>καὶ</a:t>
            </a:r>
            <a:r>
              <a:rPr lang="el-GR" dirty="0"/>
              <a:t> πάντα μου </a:t>
            </a:r>
            <a:r>
              <a:rPr lang="el-GR" dirty="0" err="1"/>
              <a:t>εἰς</a:t>
            </a:r>
            <a:r>
              <a:rPr lang="el-GR" dirty="0"/>
              <a:t> </a:t>
            </a:r>
            <a:r>
              <a:rPr lang="el-GR" dirty="0" err="1"/>
              <a:t>τὴν</a:t>
            </a:r>
            <a:r>
              <a:rPr lang="el-GR" dirty="0"/>
              <a:t> </a:t>
            </a:r>
            <a:r>
              <a:rPr lang="el-GR" dirty="0" err="1"/>
              <a:t>γνώμην</a:t>
            </a:r>
            <a:r>
              <a:rPr lang="el-GR" dirty="0"/>
              <a:t> </a:t>
            </a:r>
            <a:r>
              <a:rPr lang="el-GR" dirty="0" err="1"/>
              <a:t>εἰσῄει</a:t>
            </a:r>
            <a:r>
              <a:rPr lang="el-GR" dirty="0"/>
              <a:t>, </a:t>
            </a:r>
            <a:r>
              <a:rPr lang="el-GR" dirty="0" err="1"/>
              <a:t>καὶ</a:t>
            </a:r>
            <a:r>
              <a:rPr lang="el-GR" dirty="0"/>
              <a:t> </a:t>
            </a:r>
            <a:r>
              <a:rPr lang="el-GR" dirty="0" err="1"/>
              <a:t>μεστὸς</a:t>
            </a:r>
            <a:r>
              <a:rPr lang="el-GR" dirty="0"/>
              <a:t> </a:t>
            </a:r>
            <a:r>
              <a:rPr lang="el-GR" dirty="0" err="1"/>
              <a:t>ἦν</a:t>
            </a:r>
            <a:r>
              <a:rPr lang="el-GR" dirty="0"/>
              <a:t> </a:t>
            </a:r>
            <a:r>
              <a:rPr lang="el-GR" dirty="0" err="1"/>
              <a:t>ὑποψίας</a:t>
            </a:r>
            <a:r>
              <a:rPr lang="el-GR" dirty="0"/>
              <a:t>, </a:t>
            </a:r>
            <a:r>
              <a:rPr lang="el-GR" dirty="0" err="1"/>
              <a:t>ἐνθυμούμενος</a:t>
            </a:r>
            <a:r>
              <a:rPr lang="el-GR" dirty="0"/>
              <a:t> </a:t>
            </a:r>
            <a:r>
              <a:rPr lang="el-GR" dirty="0" err="1"/>
              <a:t>μὲν</a:t>
            </a:r>
            <a:r>
              <a:rPr lang="el-GR" dirty="0"/>
              <a:t> </a:t>
            </a:r>
            <a:r>
              <a:rPr lang="el-GR" dirty="0" err="1"/>
              <a:t>ὡς</a:t>
            </a:r>
            <a:r>
              <a:rPr lang="el-GR" dirty="0"/>
              <a:t> </a:t>
            </a:r>
            <a:r>
              <a:rPr lang="el-GR" dirty="0" err="1"/>
              <a:t>ἀπεκλείσθην</a:t>
            </a:r>
            <a:r>
              <a:rPr lang="el-GR" dirty="0"/>
              <a:t> </a:t>
            </a:r>
            <a:r>
              <a:rPr lang="el-GR" dirty="0" err="1"/>
              <a:t>ἐν</a:t>
            </a:r>
            <a:r>
              <a:rPr lang="el-GR" dirty="0"/>
              <a:t> </a:t>
            </a:r>
            <a:r>
              <a:rPr lang="el-GR" dirty="0" err="1"/>
              <a:t>τῷ</a:t>
            </a:r>
            <a:r>
              <a:rPr lang="el-GR" dirty="0"/>
              <a:t> </a:t>
            </a:r>
            <a:r>
              <a:rPr lang="el-GR" dirty="0" err="1"/>
              <a:t>δωματίῳ</a:t>
            </a:r>
            <a:r>
              <a:rPr lang="el-GR" dirty="0"/>
              <a:t>, </a:t>
            </a:r>
            <a:r>
              <a:rPr lang="el-GR" dirty="0" err="1"/>
              <a:t>ἀναμιμνῃσκόμενος</a:t>
            </a:r>
            <a:r>
              <a:rPr lang="el-GR" dirty="0"/>
              <a:t> </a:t>
            </a:r>
            <a:r>
              <a:rPr lang="el-GR" dirty="0" err="1"/>
              <a:t>δὲ</a:t>
            </a:r>
            <a:r>
              <a:rPr lang="el-GR" dirty="0"/>
              <a:t> </a:t>
            </a:r>
            <a:r>
              <a:rPr lang="el-GR" dirty="0" err="1"/>
              <a:t>ὅτι</a:t>
            </a:r>
            <a:r>
              <a:rPr lang="el-GR" dirty="0"/>
              <a:t> </a:t>
            </a:r>
            <a:r>
              <a:rPr lang="el-GR" dirty="0" err="1"/>
              <a:t>ἐν</a:t>
            </a:r>
            <a:r>
              <a:rPr lang="el-GR" dirty="0"/>
              <a:t> </a:t>
            </a:r>
            <a:r>
              <a:rPr lang="el-GR" dirty="0" err="1"/>
              <a:t>ἐκείνῃ</a:t>
            </a:r>
            <a:r>
              <a:rPr lang="el-GR" dirty="0"/>
              <a:t> </a:t>
            </a:r>
            <a:r>
              <a:rPr lang="el-GR" dirty="0" err="1"/>
              <a:t>τῇ</a:t>
            </a:r>
            <a:r>
              <a:rPr lang="el-GR" dirty="0"/>
              <a:t> </a:t>
            </a:r>
            <a:r>
              <a:rPr lang="el-GR" dirty="0" err="1"/>
              <a:t>νυκτὶ</a:t>
            </a:r>
            <a:r>
              <a:rPr lang="el-GR" dirty="0"/>
              <a:t> </a:t>
            </a:r>
            <a:r>
              <a:rPr lang="el-GR" dirty="0" err="1"/>
              <a:t>ἐψόφει</a:t>
            </a:r>
            <a:r>
              <a:rPr lang="el-GR" dirty="0"/>
              <a:t> ἡ </a:t>
            </a:r>
            <a:r>
              <a:rPr lang="el-GR" dirty="0" err="1"/>
              <a:t>μέταυλος</a:t>
            </a:r>
            <a:r>
              <a:rPr lang="el-GR" dirty="0"/>
              <a:t> θύρα </a:t>
            </a:r>
            <a:r>
              <a:rPr lang="el-GR" dirty="0" err="1"/>
              <a:t>καὶ</a:t>
            </a:r>
            <a:r>
              <a:rPr lang="el-GR" dirty="0"/>
              <a:t> ἡ </a:t>
            </a:r>
            <a:r>
              <a:rPr lang="el-GR" dirty="0" err="1"/>
              <a:t>αὔλειος</a:t>
            </a:r>
            <a:r>
              <a:rPr lang="el-GR" dirty="0"/>
              <a:t>, ὃ </a:t>
            </a:r>
            <a:r>
              <a:rPr lang="el-GR" dirty="0" err="1"/>
              <a:t>οὐδέποτε</a:t>
            </a:r>
            <a:r>
              <a:rPr lang="el-GR" dirty="0"/>
              <a:t> </a:t>
            </a:r>
            <a:r>
              <a:rPr lang="el-GR" dirty="0" err="1"/>
              <a:t>ἐγένετο</a:t>
            </a:r>
            <a:r>
              <a:rPr lang="el-GR" dirty="0"/>
              <a:t>, </a:t>
            </a:r>
            <a:r>
              <a:rPr lang="el-GR" dirty="0" err="1"/>
              <a:t>ἔδοξέ</a:t>
            </a:r>
            <a:r>
              <a:rPr lang="el-GR" dirty="0"/>
              <a:t> </a:t>
            </a:r>
            <a:r>
              <a:rPr lang="el-GR" dirty="0" err="1"/>
              <a:t>τέ</a:t>
            </a:r>
            <a:r>
              <a:rPr lang="el-GR" dirty="0"/>
              <a:t> </a:t>
            </a:r>
            <a:r>
              <a:rPr lang="el-GR" dirty="0" err="1"/>
              <a:t>μοι</a:t>
            </a:r>
            <a:r>
              <a:rPr lang="el-GR" dirty="0"/>
              <a:t> ἡ </a:t>
            </a:r>
            <a:r>
              <a:rPr lang="el-GR" dirty="0" err="1"/>
              <a:t>γυνὴ</a:t>
            </a:r>
            <a:r>
              <a:rPr lang="el-GR" dirty="0"/>
              <a:t> </a:t>
            </a:r>
            <a:r>
              <a:rPr lang="el-GR" dirty="0" err="1"/>
              <a:t>ἐψιμυθιῶσθαι</a:t>
            </a:r>
            <a:r>
              <a:rPr lang="el-GR" dirty="0"/>
              <a:t>. </a:t>
            </a:r>
            <a:r>
              <a:rPr lang="el-GR" dirty="0" err="1"/>
              <a:t>ταῦτά</a:t>
            </a:r>
            <a:r>
              <a:rPr lang="el-GR" dirty="0"/>
              <a:t> μου πάντα </a:t>
            </a:r>
            <a:r>
              <a:rPr lang="el-GR" dirty="0" err="1"/>
              <a:t>εἰς</a:t>
            </a:r>
            <a:r>
              <a:rPr lang="el-GR" dirty="0"/>
              <a:t> </a:t>
            </a:r>
            <a:r>
              <a:rPr lang="el-GR" dirty="0" err="1"/>
              <a:t>τὴν</a:t>
            </a:r>
            <a:r>
              <a:rPr lang="el-GR" dirty="0"/>
              <a:t> </a:t>
            </a:r>
            <a:r>
              <a:rPr lang="el-GR" dirty="0" err="1"/>
              <a:t>γνώμην</a:t>
            </a:r>
            <a:r>
              <a:rPr lang="el-GR" dirty="0"/>
              <a:t> </a:t>
            </a:r>
            <a:r>
              <a:rPr lang="el-GR" dirty="0" err="1"/>
              <a:t>εἰσῄει</a:t>
            </a:r>
            <a:r>
              <a:rPr lang="el-GR" dirty="0"/>
              <a:t>, </a:t>
            </a:r>
            <a:r>
              <a:rPr lang="el-GR" dirty="0" err="1"/>
              <a:t>καὶ</a:t>
            </a:r>
            <a:r>
              <a:rPr lang="el-GR" dirty="0"/>
              <a:t> </a:t>
            </a:r>
            <a:r>
              <a:rPr lang="el-GR" dirty="0" err="1"/>
              <a:t>μεστὸς</a:t>
            </a:r>
            <a:r>
              <a:rPr lang="el-GR" dirty="0"/>
              <a:t> </a:t>
            </a:r>
            <a:r>
              <a:rPr lang="el-GR" dirty="0" err="1"/>
              <a:t>ἦν</a:t>
            </a:r>
            <a:r>
              <a:rPr lang="el-GR" dirty="0"/>
              <a:t> </a:t>
            </a:r>
            <a:r>
              <a:rPr lang="el-GR" dirty="0" err="1"/>
              <a:t>ὑποψίας</a:t>
            </a:r>
            <a:r>
              <a:rPr lang="el-GR" dirty="0"/>
              <a:t>. </a:t>
            </a:r>
            <a:endParaRPr lang="el-GR" dirty="0" smtClean="0"/>
          </a:p>
          <a:p>
            <a:pPr marL="137160" indent="0">
              <a:buNone/>
            </a:pPr>
            <a:endParaRPr lang="el-GR" dirty="0"/>
          </a:p>
          <a:p>
            <a:pPr marL="137160" indent="0" algn="just">
              <a:buNone/>
            </a:pPr>
            <a:r>
              <a:rPr lang="el-GR" dirty="0"/>
              <a:t>Ο δράστης», είπε, «είναι ο Ερατοσθένης</a:t>
            </a:r>
            <a:r>
              <a:rPr lang="el-GR" baseline="30000" dirty="0">
                <a:hlinkClick r:id="rId2"/>
              </a:rPr>
              <a:t>12</a:t>
            </a:r>
            <a:r>
              <a:rPr lang="el-GR" dirty="0"/>
              <a:t>από τον δήμο της Όης·</a:t>
            </a:r>
            <a:r>
              <a:rPr lang="el-GR" baseline="30000" dirty="0">
                <a:hlinkClick r:id="rId3"/>
              </a:rPr>
              <a:t>13</a:t>
            </a:r>
            <a:r>
              <a:rPr lang="el-GR" dirty="0"/>
              <a:t> και δεν έχει παρασύρει μόνο τη δική σου γυναίκα, παρέσυρε και άλλες πολλές· το έχει βλέπεις επάγγελμα». [17] Αφού είπε αυτά, συμπολίτες, εκείνη απομακρύνθηκε, ενώ εγώ αμέσως συγκλονίστηκα. Ένα ένα περνούσαν τα πάντα από τη σκέψη μου και ήμουν εξαιρετικά καχύποπτος· από τη μια συνδύαζα το γεγονός ότι με κλείδωσε στον κοιτώνα, από την άλλη θυμόμουν ότι εκείνη τη νύχτα χτυπούσε η πόρτα του σπιτιού και της αυλής, κάτι που δεν είχε ξαναγίνει, και ότι μου φάνηκε πως η γυναίκα μου είχε βάλει ψιμύθιο. Όλα αυτά περνούσαν ένα </a:t>
            </a:r>
            <a:r>
              <a:rPr lang="el-GR" dirty="0" err="1"/>
              <a:t>ένα</a:t>
            </a:r>
            <a:r>
              <a:rPr lang="el-GR" dirty="0"/>
              <a:t> από τη σκέψη μου και ήμουν εξαιρετικά καχύποπτος. </a:t>
            </a:r>
            <a:endParaRPr lang="el-GR" dirty="0" smtClean="0"/>
          </a:p>
          <a:p>
            <a:pPr marL="137160" indent="0" algn="just">
              <a:buNone/>
            </a:pPr>
            <a:endParaRPr lang="el-GR" dirty="0"/>
          </a:p>
        </p:txBody>
      </p:sp>
    </p:spTree>
    <p:extLst>
      <p:ext uri="{BB962C8B-B14F-4D97-AF65-F5344CB8AC3E}">
        <p14:creationId xmlns:p14="http://schemas.microsoft.com/office/powerpoint/2010/main" val="2594671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192728"/>
          </a:xfrm>
        </p:spPr>
        <p:txBody>
          <a:bodyPr>
            <a:normAutofit fontScale="70000" lnSpcReduction="20000"/>
          </a:bodyPr>
          <a:lstStyle/>
          <a:p>
            <a:pPr marL="137160" indent="0" algn="just">
              <a:buNone/>
            </a:pPr>
            <a:r>
              <a:rPr lang="el-GR" dirty="0"/>
              <a:t>[18] </a:t>
            </a:r>
            <a:r>
              <a:rPr lang="el-GR" dirty="0" err="1"/>
              <a:t>ἐλθὼν</a:t>
            </a:r>
            <a:r>
              <a:rPr lang="el-GR" dirty="0"/>
              <a:t> </a:t>
            </a:r>
            <a:r>
              <a:rPr lang="el-GR" dirty="0" err="1"/>
              <a:t>δὲ</a:t>
            </a:r>
            <a:r>
              <a:rPr lang="el-GR" dirty="0"/>
              <a:t> </a:t>
            </a:r>
            <a:r>
              <a:rPr lang="el-GR" dirty="0" err="1"/>
              <a:t>οἴκαδε</a:t>
            </a:r>
            <a:r>
              <a:rPr lang="el-GR" dirty="0"/>
              <a:t> </a:t>
            </a:r>
            <a:r>
              <a:rPr lang="el-GR" dirty="0" err="1"/>
              <a:t>ἐκέλευον</a:t>
            </a:r>
            <a:r>
              <a:rPr lang="el-GR" dirty="0"/>
              <a:t> </a:t>
            </a:r>
            <a:r>
              <a:rPr lang="el-GR" dirty="0" err="1"/>
              <a:t>ἀκολουθεῖν</a:t>
            </a:r>
            <a:r>
              <a:rPr lang="el-GR" dirty="0"/>
              <a:t> </a:t>
            </a:r>
            <a:r>
              <a:rPr lang="el-GR" dirty="0" err="1"/>
              <a:t>μοι</a:t>
            </a:r>
            <a:r>
              <a:rPr lang="el-GR" dirty="0"/>
              <a:t> </a:t>
            </a:r>
            <a:r>
              <a:rPr lang="el-GR" dirty="0" err="1"/>
              <a:t>τὴν</a:t>
            </a:r>
            <a:r>
              <a:rPr lang="el-GR" dirty="0"/>
              <a:t> </a:t>
            </a:r>
            <a:r>
              <a:rPr lang="el-GR" dirty="0" err="1"/>
              <a:t>θεράπαιναν</a:t>
            </a:r>
            <a:r>
              <a:rPr lang="el-GR" dirty="0"/>
              <a:t> </a:t>
            </a:r>
            <a:r>
              <a:rPr lang="el-GR" dirty="0" err="1"/>
              <a:t>εἰς</a:t>
            </a:r>
            <a:r>
              <a:rPr lang="el-GR" dirty="0"/>
              <a:t> </a:t>
            </a:r>
            <a:r>
              <a:rPr lang="el-GR" dirty="0" err="1"/>
              <a:t>τὴν</a:t>
            </a:r>
            <a:r>
              <a:rPr lang="el-GR" dirty="0"/>
              <a:t> </a:t>
            </a:r>
            <a:r>
              <a:rPr lang="el-GR" dirty="0" err="1"/>
              <a:t>ἀγοράν</a:t>
            </a:r>
            <a:r>
              <a:rPr lang="el-GR" dirty="0"/>
              <a:t>, </a:t>
            </a:r>
            <a:r>
              <a:rPr lang="el-GR" dirty="0" err="1"/>
              <a:t>ἀγαγὼν</a:t>
            </a:r>
            <a:r>
              <a:rPr lang="el-GR" dirty="0"/>
              <a:t> </a:t>
            </a:r>
            <a:r>
              <a:rPr lang="el-GR" dirty="0" err="1"/>
              <a:t>δ᾽</a:t>
            </a:r>
            <a:r>
              <a:rPr lang="el-GR" dirty="0"/>
              <a:t> </a:t>
            </a:r>
            <a:r>
              <a:rPr lang="el-GR" dirty="0" err="1"/>
              <a:t>αὐτὴν</a:t>
            </a:r>
            <a:r>
              <a:rPr lang="el-GR" dirty="0"/>
              <a:t> </a:t>
            </a:r>
            <a:r>
              <a:rPr lang="el-GR" dirty="0" err="1"/>
              <a:t>ὡς</a:t>
            </a:r>
            <a:r>
              <a:rPr lang="el-GR" dirty="0"/>
              <a:t> </a:t>
            </a:r>
            <a:r>
              <a:rPr lang="el-GR" dirty="0" err="1"/>
              <a:t>τῶν</a:t>
            </a:r>
            <a:r>
              <a:rPr lang="el-GR" dirty="0"/>
              <a:t> </a:t>
            </a:r>
            <a:r>
              <a:rPr lang="el-GR" dirty="0" err="1"/>
              <a:t>ἐπιτηδείων</a:t>
            </a:r>
            <a:r>
              <a:rPr lang="el-GR" dirty="0"/>
              <a:t> </a:t>
            </a:r>
            <a:r>
              <a:rPr lang="el-GR" dirty="0" err="1"/>
              <a:t>τινὰ</a:t>
            </a:r>
            <a:r>
              <a:rPr lang="el-GR" dirty="0"/>
              <a:t> </a:t>
            </a:r>
            <a:r>
              <a:rPr lang="el-GR" dirty="0" err="1"/>
              <a:t>ἔλεγον</a:t>
            </a:r>
            <a:r>
              <a:rPr lang="el-GR" dirty="0"/>
              <a:t> </a:t>
            </a:r>
            <a:r>
              <a:rPr lang="el-GR" dirty="0" err="1"/>
              <a:t>ὅτι</a:t>
            </a:r>
            <a:r>
              <a:rPr lang="el-GR" dirty="0"/>
              <a:t> </a:t>
            </a:r>
            <a:r>
              <a:rPr lang="el-GR" dirty="0" err="1"/>
              <a:t>ἐγὼ</a:t>
            </a:r>
            <a:r>
              <a:rPr lang="el-GR" dirty="0"/>
              <a:t> πάντα </a:t>
            </a:r>
            <a:r>
              <a:rPr lang="el-GR" dirty="0" err="1"/>
              <a:t>εἴην</a:t>
            </a:r>
            <a:r>
              <a:rPr lang="el-GR" dirty="0"/>
              <a:t> </a:t>
            </a:r>
            <a:r>
              <a:rPr lang="el-GR" dirty="0" err="1"/>
              <a:t>πεπυσμένος</a:t>
            </a:r>
            <a:r>
              <a:rPr lang="el-GR" dirty="0"/>
              <a:t> </a:t>
            </a:r>
            <a:r>
              <a:rPr lang="el-GR" dirty="0" err="1"/>
              <a:t>τὰ</a:t>
            </a:r>
            <a:r>
              <a:rPr lang="el-GR" dirty="0"/>
              <a:t> </a:t>
            </a:r>
            <a:r>
              <a:rPr lang="el-GR" dirty="0" err="1"/>
              <a:t>γιγνόμενα</a:t>
            </a:r>
            <a:r>
              <a:rPr lang="el-GR" dirty="0"/>
              <a:t> </a:t>
            </a:r>
            <a:r>
              <a:rPr lang="el-GR" dirty="0" err="1"/>
              <a:t>ἐν</a:t>
            </a:r>
            <a:r>
              <a:rPr lang="el-GR" dirty="0"/>
              <a:t> </a:t>
            </a:r>
            <a:r>
              <a:rPr lang="el-GR" dirty="0" err="1"/>
              <a:t>τῇ</a:t>
            </a:r>
            <a:r>
              <a:rPr lang="el-GR" dirty="0"/>
              <a:t> </a:t>
            </a:r>
            <a:r>
              <a:rPr lang="el-GR" dirty="0" err="1"/>
              <a:t>οἰκίᾳ</a:t>
            </a:r>
            <a:r>
              <a:rPr lang="el-GR" dirty="0"/>
              <a:t>· «</a:t>
            </a:r>
            <a:r>
              <a:rPr lang="el-GR" dirty="0" err="1"/>
              <a:t>σοὶ</a:t>
            </a:r>
            <a:r>
              <a:rPr lang="el-GR" dirty="0"/>
              <a:t> </a:t>
            </a:r>
            <a:r>
              <a:rPr lang="el-GR" dirty="0" err="1"/>
              <a:t>οὖν</a:t>
            </a:r>
            <a:r>
              <a:rPr lang="el-GR" dirty="0"/>
              <a:t>» </a:t>
            </a:r>
            <a:r>
              <a:rPr lang="el-GR" dirty="0" err="1"/>
              <a:t>ἔφην</a:t>
            </a:r>
            <a:r>
              <a:rPr lang="el-GR" dirty="0"/>
              <a:t> «</a:t>
            </a:r>
            <a:r>
              <a:rPr lang="el-GR" dirty="0" err="1"/>
              <a:t>ἔξεστι</a:t>
            </a:r>
            <a:r>
              <a:rPr lang="el-GR" dirty="0"/>
              <a:t> </a:t>
            </a:r>
            <a:r>
              <a:rPr lang="el-GR" dirty="0" err="1"/>
              <a:t>δυοῖν</a:t>
            </a:r>
            <a:r>
              <a:rPr lang="el-GR" dirty="0"/>
              <a:t> </a:t>
            </a:r>
            <a:r>
              <a:rPr lang="el-GR" dirty="0" err="1"/>
              <a:t>ὁπότερον</a:t>
            </a:r>
            <a:r>
              <a:rPr lang="el-GR" dirty="0"/>
              <a:t> </a:t>
            </a:r>
            <a:r>
              <a:rPr lang="el-GR" dirty="0" err="1"/>
              <a:t>βούλει</a:t>
            </a:r>
            <a:r>
              <a:rPr lang="el-GR" dirty="0"/>
              <a:t> </a:t>
            </a:r>
            <a:r>
              <a:rPr lang="el-GR" dirty="0" err="1"/>
              <a:t>ἑλέσθαι</a:t>
            </a:r>
            <a:r>
              <a:rPr lang="el-GR" dirty="0"/>
              <a:t>, ἢ </a:t>
            </a:r>
            <a:r>
              <a:rPr lang="el-GR" dirty="0" err="1"/>
              <a:t>μαστιγωθεῖσαν</a:t>
            </a:r>
            <a:r>
              <a:rPr lang="el-GR" dirty="0"/>
              <a:t> </a:t>
            </a:r>
            <a:r>
              <a:rPr lang="el-GR" dirty="0" err="1"/>
              <a:t>εἰς</a:t>
            </a:r>
            <a:r>
              <a:rPr lang="el-GR" dirty="0"/>
              <a:t> </a:t>
            </a:r>
            <a:r>
              <a:rPr lang="el-GR" dirty="0" err="1"/>
              <a:t>μυλῶνα</a:t>
            </a:r>
            <a:r>
              <a:rPr lang="el-GR" dirty="0"/>
              <a:t> </a:t>
            </a:r>
            <a:r>
              <a:rPr lang="el-GR" dirty="0" err="1"/>
              <a:t>ἐμπεσεῖν</a:t>
            </a:r>
            <a:r>
              <a:rPr lang="el-GR" dirty="0"/>
              <a:t> </a:t>
            </a:r>
            <a:r>
              <a:rPr lang="el-GR" dirty="0" err="1"/>
              <a:t>καὶ</a:t>
            </a:r>
            <a:r>
              <a:rPr lang="el-GR" dirty="0"/>
              <a:t> μηδέποτε </a:t>
            </a:r>
            <a:r>
              <a:rPr lang="el-GR" dirty="0" err="1"/>
              <a:t>παύσασθαι</a:t>
            </a:r>
            <a:r>
              <a:rPr lang="el-GR" dirty="0"/>
              <a:t> </a:t>
            </a:r>
            <a:r>
              <a:rPr lang="el-GR" dirty="0" err="1"/>
              <a:t>κακοῖς</a:t>
            </a:r>
            <a:r>
              <a:rPr lang="el-GR" dirty="0"/>
              <a:t> </a:t>
            </a:r>
            <a:r>
              <a:rPr lang="el-GR" dirty="0" err="1"/>
              <a:t>τοιούτοις</a:t>
            </a:r>
            <a:r>
              <a:rPr lang="el-GR" dirty="0"/>
              <a:t> </a:t>
            </a:r>
            <a:r>
              <a:rPr lang="el-GR" dirty="0" err="1"/>
              <a:t>συνεχομένην</a:t>
            </a:r>
            <a:r>
              <a:rPr lang="el-GR" dirty="0"/>
              <a:t>, ἢ </a:t>
            </a:r>
            <a:r>
              <a:rPr lang="el-GR" dirty="0" err="1"/>
              <a:t>κατειποῦσαν</a:t>
            </a:r>
            <a:r>
              <a:rPr lang="el-GR" dirty="0"/>
              <a:t> </a:t>
            </a:r>
            <a:r>
              <a:rPr lang="el-GR" dirty="0" err="1"/>
              <a:t>ἅπαντα</a:t>
            </a:r>
            <a:r>
              <a:rPr lang="el-GR" dirty="0"/>
              <a:t> </a:t>
            </a:r>
            <a:r>
              <a:rPr lang="el-GR" dirty="0" err="1"/>
              <a:t>τἀληθῆ</a:t>
            </a:r>
            <a:r>
              <a:rPr lang="el-GR" dirty="0"/>
              <a:t> </a:t>
            </a:r>
            <a:r>
              <a:rPr lang="el-GR" dirty="0" err="1"/>
              <a:t>μηδὲν</a:t>
            </a:r>
            <a:r>
              <a:rPr lang="el-GR" dirty="0"/>
              <a:t> </a:t>
            </a:r>
            <a:r>
              <a:rPr lang="el-GR" dirty="0" err="1"/>
              <a:t>παθεῖν</a:t>
            </a:r>
            <a:r>
              <a:rPr lang="el-GR" dirty="0"/>
              <a:t> κακόν, </a:t>
            </a:r>
            <a:r>
              <a:rPr lang="el-GR" dirty="0" err="1"/>
              <a:t>ἀλλὰ</a:t>
            </a:r>
            <a:r>
              <a:rPr lang="el-GR" dirty="0"/>
              <a:t> συγγνώμης </a:t>
            </a:r>
            <a:r>
              <a:rPr lang="el-GR" dirty="0" err="1"/>
              <a:t>παρ᾽</a:t>
            </a:r>
            <a:r>
              <a:rPr lang="el-GR" dirty="0"/>
              <a:t> </a:t>
            </a:r>
            <a:r>
              <a:rPr lang="el-GR" dirty="0" err="1"/>
              <a:t>ἐμοῦ</a:t>
            </a:r>
            <a:r>
              <a:rPr lang="el-GR" dirty="0"/>
              <a:t> </a:t>
            </a:r>
            <a:r>
              <a:rPr lang="el-GR" dirty="0" err="1"/>
              <a:t>τυχεῖν</a:t>
            </a:r>
            <a:r>
              <a:rPr lang="el-GR" dirty="0"/>
              <a:t> </a:t>
            </a:r>
            <a:r>
              <a:rPr lang="el-GR" dirty="0" err="1"/>
              <a:t>τῶν</a:t>
            </a:r>
            <a:r>
              <a:rPr lang="el-GR" dirty="0"/>
              <a:t> </a:t>
            </a:r>
            <a:r>
              <a:rPr lang="el-GR" dirty="0" err="1"/>
              <a:t>ἡμαρτημένων</a:t>
            </a:r>
            <a:r>
              <a:rPr lang="el-GR" dirty="0"/>
              <a:t>. </a:t>
            </a:r>
            <a:r>
              <a:rPr lang="el-GR" dirty="0" err="1"/>
              <a:t>ψεύσῃ</a:t>
            </a:r>
            <a:r>
              <a:rPr lang="el-GR" dirty="0"/>
              <a:t> </a:t>
            </a:r>
            <a:r>
              <a:rPr lang="el-GR" dirty="0" err="1"/>
              <a:t>δὲ</a:t>
            </a:r>
            <a:r>
              <a:rPr lang="el-GR" dirty="0"/>
              <a:t> μηδέν, </a:t>
            </a:r>
            <a:r>
              <a:rPr lang="el-GR" dirty="0" err="1"/>
              <a:t>ἀλλὰ</a:t>
            </a:r>
            <a:r>
              <a:rPr lang="el-GR" dirty="0"/>
              <a:t> πάντα </a:t>
            </a:r>
            <a:r>
              <a:rPr lang="el-GR" dirty="0" err="1"/>
              <a:t>τἀληθῆ</a:t>
            </a:r>
            <a:r>
              <a:rPr lang="el-GR" dirty="0"/>
              <a:t> λέγε.» [19] </a:t>
            </a:r>
            <a:r>
              <a:rPr lang="el-GR" dirty="0" err="1"/>
              <a:t>κἀκείνη</a:t>
            </a:r>
            <a:r>
              <a:rPr lang="el-GR" dirty="0"/>
              <a:t> </a:t>
            </a:r>
            <a:r>
              <a:rPr lang="el-GR" dirty="0" err="1"/>
              <a:t>τὸ</a:t>
            </a:r>
            <a:r>
              <a:rPr lang="el-GR" dirty="0"/>
              <a:t> </a:t>
            </a:r>
            <a:r>
              <a:rPr lang="el-GR" dirty="0" err="1"/>
              <a:t>μὲν</a:t>
            </a:r>
            <a:r>
              <a:rPr lang="el-GR" dirty="0"/>
              <a:t> </a:t>
            </a:r>
            <a:r>
              <a:rPr lang="el-GR" dirty="0" err="1"/>
              <a:t>πρῶτον</a:t>
            </a:r>
            <a:r>
              <a:rPr lang="el-GR" dirty="0"/>
              <a:t> </a:t>
            </a:r>
            <a:r>
              <a:rPr lang="el-GR" dirty="0" err="1"/>
              <a:t>ἔξαρνος</a:t>
            </a:r>
            <a:r>
              <a:rPr lang="el-GR" dirty="0"/>
              <a:t> </a:t>
            </a:r>
            <a:r>
              <a:rPr lang="el-GR" dirty="0" err="1"/>
              <a:t>ἦν</a:t>
            </a:r>
            <a:r>
              <a:rPr lang="el-GR" dirty="0"/>
              <a:t>, </a:t>
            </a:r>
            <a:r>
              <a:rPr lang="el-GR" dirty="0" err="1"/>
              <a:t>καὶ</a:t>
            </a:r>
            <a:r>
              <a:rPr lang="el-GR" dirty="0"/>
              <a:t> </a:t>
            </a:r>
            <a:r>
              <a:rPr lang="el-GR" dirty="0" err="1"/>
              <a:t>ποιεῖν</a:t>
            </a:r>
            <a:r>
              <a:rPr lang="el-GR" dirty="0"/>
              <a:t> </a:t>
            </a:r>
            <a:r>
              <a:rPr lang="el-GR" dirty="0" err="1"/>
              <a:t>ἐκέλευεν</a:t>
            </a:r>
            <a:r>
              <a:rPr lang="el-GR" dirty="0"/>
              <a:t> ὅ τι βούλομαι· </a:t>
            </a:r>
            <a:r>
              <a:rPr lang="el-GR" dirty="0" err="1"/>
              <a:t>οὐδὲν</a:t>
            </a:r>
            <a:r>
              <a:rPr lang="el-GR" dirty="0"/>
              <a:t> </a:t>
            </a:r>
            <a:r>
              <a:rPr lang="el-GR" dirty="0" err="1"/>
              <a:t>γὰρ</a:t>
            </a:r>
            <a:r>
              <a:rPr lang="el-GR" dirty="0"/>
              <a:t> </a:t>
            </a:r>
            <a:r>
              <a:rPr lang="el-GR" dirty="0" err="1"/>
              <a:t>εἰδέναι</a:t>
            </a:r>
            <a:r>
              <a:rPr lang="el-GR" dirty="0"/>
              <a:t>· </a:t>
            </a:r>
            <a:r>
              <a:rPr lang="el-GR" dirty="0" err="1"/>
              <a:t>ἐπειδὴ</a:t>
            </a:r>
            <a:r>
              <a:rPr lang="el-GR" dirty="0"/>
              <a:t> </a:t>
            </a:r>
            <a:r>
              <a:rPr lang="el-GR" dirty="0" err="1"/>
              <a:t>δὲ</a:t>
            </a:r>
            <a:r>
              <a:rPr lang="el-GR" dirty="0"/>
              <a:t> </a:t>
            </a:r>
            <a:r>
              <a:rPr lang="el-GR" dirty="0" err="1"/>
              <a:t>ἐγὼ</a:t>
            </a:r>
            <a:r>
              <a:rPr lang="el-GR" dirty="0"/>
              <a:t> </a:t>
            </a:r>
            <a:r>
              <a:rPr lang="el-GR" dirty="0" err="1"/>
              <a:t>ἐμνήσθην</a:t>
            </a:r>
            <a:r>
              <a:rPr lang="el-GR" dirty="0"/>
              <a:t> </a:t>
            </a:r>
            <a:r>
              <a:rPr lang="el-GR" dirty="0" err="1"/>
              <a:t>Ἐρατοσθένους</a:t>
            </a:r>
            <a:r>
              <a:rPr lang="el-GR" dirty="0"/>
              <a:t> </a:t>
            </a:r>
            <a:r>
              <a:rPr lang="el-GR" dirty="0" err="1"/>
              <a:t>πρὸς</a:t>
            </a:r>
            <a:r>
              <a:rPr lang="el-GR" dirty="0"/>
              <a:t> </a:t>
            </a:r>
            <a:r>
              <a:rPr lang="el-GR" dirty="0" err="1"/>
              <a:t>αὐτήν</a:t>
            </a:r>
            <a:r>
              <a:rPr lang="el-GR" dirty="0"/>
              <a:t>, </a:t>
            </a:r>
            <a:r>
              <a:rPr lang="el-GR" dirty="0" err="1"/>
              <a:t>καὶ</a:t>
            </a:r>
            <a:r>
              <a:rPr lang="el-GR" dirty="0"/>
              <a:t> </a:t>
            </a:r>
            <a:r>
              <a:rPr lang="el-GR" dirty="0" err="1"/>
              <a:t>εἶπον</a:t>
            </a:r>
            <a:r>
              <a:rPr lang="el-GR" dirty="0"/>
              <a:t> </a:t>
            </a:r>
            <a:r>
              <a:rPr lang="el-GR" dirty="0" err="1"/>
              <a:t>ὅτι</a:t>
            </a:r>
            <a:r>
              <a:rPr lang="el-GR" dirty="0"/>
              <a:t> </a:t>
            </a:r>
            <a:r>
              <a:rPr lang="el-GR" dirty="0" err="1"/>
              <a:t>οὗτος</a:t>
            </a:r>
            <a:r>
              <a:rPr lang="el-GR" dirty="0"/>
              <a:t> ὁ </a:t>
            </a:r>
            <a:r>
              <a:rPr lang="el-GR" dirty="0" err="1"/>
              <a:t>φοιτῶν</a:t>
            </a:r>
            <a:r>
              <a:rPr lang="el-GR" dirty="0"/>
              <a:t> </a:t>
            </a:r>
            <a:r>
              <a:rPr lang="el-GR" dirty="0" err="1"/>
              <a:t>εἴη</a:t>
            </a:r>
            <a:r>
              <a:rPr lang="el-GR" dirty="0"/>
              <a:t> </a:t>
            </a:r>
            <a:r>
              <a:rPr lang="el-GR" dirty="0" err="1"/>
              <a:t>πρὸς</a:t>
            </a:r>
            <a:r>
              <a:rPr lang="el-GR" dirty="0"/>
              <a:t> </a:t>
            </a:r>
            <a:r>
              <a:rPr lang="el-GR" dirty="0" err="1"/>
              <a:t>τὴν</a:t>
            </a:r>
            <a:r>
              <a:rPr lang="el-GR" dirty="0"/>
              <a:t> </a:t>
            </a:r>
            <a:r>
              <a:rPr lang="el-GR" dirty="0" err="1"/>
              <a:t>γυναῖκα</a:t>
            </a:r>
            <a:r>
              <a:rPr lang="el-GR" dirty="0"/>
              <a:t>, </a:t>
            </a:r>
            <a:r>
              <a:rPr lang="el-GR" dirty="0" err="1"/>
              <a:t>ἐξεπλάγη</a:t>
            </a:r>
            <a:r>
              <a:rPr lang="el-GR" dirty="0"/>
              <a:t> </a:t>
            </a:r>
            <a:r>
              <a:rPr lang="el-GR" dirty="0" err="1"/>
              <a:t>ἡγησαμένη</a:t>
            </a:r>
            <a:r>
              <a:rPr lang="el-GR" dirty="0"/>
              <a:t> με πάντα </a:t>
            </a:r>
            <a:r>
              <a:rPr lang="el-GR" dirty="0" err="1"/>
              <a:t>ἀκριβῶς</a:t>
            </a:r>
            <a:r>
              <a:rPr lang="el-GR" dirty="0"/>
              <a:t> </a:t>
            </a:r>
            <a:r>
              <a:rPr lang="el-GR" dirty="0" err="1"/>
              <a:t>ἐγνωκέναι</a:t>
            </a:r>
            <a:r>
              <a:rPr lang="el-GR" dirty="0" smtClean="0"/>
              <a:t>.</a:t>
            </a:r>
          </a:p>
          <a:p>
            <a:pPr marL="137160" indent="0">
              <a:buNone/>
            </a:pPr>
            <a:endParaRPr lang="el-GR" dirty="0" smtClean="0"/>
          </a:p>
          <a:p>
            <a:pPr marL="137160" indent="0" algn="just">
              <a:buNone/>
            </a:pPr>
            <a:r>
              <a:rPr lang="el-GR" dirty="0" smtClean="0"/>
              <a:t>[</a:t>
            </a:r>
            <a:r>
              <a:rPr lang="el-GR" dirty="0"/>
              <a:t>18] Πήγα έπειτα στο σπίτι μου και ζήτησα από την υπηρέτρια να με ακολουθήσει στην αγορά· </a:t>
            </a:r>
            <a:r>
              <a:rPr lang="el-GR" dirty="0" err="1"/>
              <a:t>αντ᾽</a:t>
            </a:r>
            <a:r>
              <a:rPr lang="el-GR" dirty="0"/>
              <a:t> αυτού την οδήγησα στο σπίτι κάποιου γνωστού μου και άρχισα να της λέω ότι εγώ τα είχα μάθει όλα όσα συνέβαιναν στο σπίτι μου· «εσύ λοιπόν», είπα, «έχεις να διαλέξεις ένα από τα δύο: ή να σε μαστιγώσω και έπειτα να σε κατεβάσω στον μύλο</a:t>
            </a:r>
            <a:r>
              <a:rPr lang="el-GR" baseline="30000" dirty="0">
                <a:hlinkClick r:id="rId2"/>
              </a:rPr>
              <a:t>14</a:t>
            </a:r>
            <a:r>
              <a:rPr lang="el-GR" dirty="0"/>
              <a:t> και να μην έχει τελειωμό το μαρτύριό σου αυτό, ή να πεις όλη την αλήθεια και όχι μόνο να μην πάθεις τίποτα απολύτως, </a:t>
            </a:r>
            <a:r>
              <a:rPr lang="el-GR" dirty="0" err="1"/>
              <a:t>αλλάκαι</a:t>
            </a:r>
            <a:r>
              <a:rPr lang="el-GR" dirty="0"/>
              <a:t> να σε συγχωρήσω από πάνω για </a:t>
            </a:r>
            <a:r>
              <a:rPr lang="el-GR" dirty="0" err="1"/>
              <a:t>ό,τι</a:t>
            </a:r>
            <a:r>
              <a:rPr lang="el-GR" dirty="0"/>
              <a:t> έχεις κάνει ως τώρα. Μην πεις ψέματα, λέγε όλη την αλήθεια». [19] Εκείνη στην αρχή αρνιόταν· ας της έκανα, λέει, </a:t>
            </a:r>
            <a:r>
              <a:rPr lang="el-GR" dirty="0" err="1"/>
              <a:t>ό,τι</a:t>
            </a:r>
            <a:r>
              <a:rPr lang="el-GR" dirty="0"/>
              <a:t> ήθελα -δεν είχε, υποτίθεται, ιδέα. Όταν όμως εγώ της ανέφερα το όνομα Ερατοσθένης και είπα ότι αυτός επισκεπτόταν τη γυναίκα μου, τα έχασε, επειδή νόμισε ότι εγώ γνώριζα λεπτομερώς τα πάντα</a:t>
            </a:r>
            <a:r>
              <a:rPr lang="el-GR" dirty="0" smtClean="0"/>
              <a:t>.</a:t>
            </a:r>
          </a:p>
          <a:p>
            <a:pPr marL="137160" indent="0" algn="just">
              <a:buNone/>
            </a:pPr>
            <a:endParaRPr lang="el-GR" dirty="0"/>
          </a:p>
        </p:txBody>
      </p:sp>
    </p:spTree>
    <p:extLst>
      <p:ext uri="{BB962C8B-B14F-4D97-AF65-F5344CB8AC3E}">
        <p14:creationId xmlns:p14="http://schemas.microsoft.com/office/powerpoint/2010/main" val="4075767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260648"/>
            <a:ext cx="8229600" cy="6048712"/>
          </a:xfrm>
        </p:spPr>
        <p:txBody>
          <a:bodyPr>
            <a:normAutofit fontScale="85000" lnSpcReduction="10000"/>
          </a:bodyPr>
          <a:lstStyle/>
          <a:p>
            <a:pPr marL="137160" indent="0" algn="just">
              <a:buNone/>
            </a:pPr>
            <a:r>
              <a:rPr lang="el-GR" dirty="0" err="1"/>
              <a:t>καὶ</a:t>
            </a:r>
            <a:r>
              <a:rPr lang="el-GR" dirty="0"/>
              <a:t> τότε </a:t>
            </a:r>
            <a:r>
              <a:rPr lang="el-GR" dirty="0" err="1"/>
              <a:t>ἤδη</a:t>
            </a:r>
            <a:r>
              <a:rPr lang="el-GR" dirty="0"/>
              <a:t> </a:t>
            </a:r>
            <a:r>
              <a:rPr lang="el-GR" dirty="0" err="1"/>
              <a:t>πρὸς</a:t>
            </a:r>
            <a:r>
              <a:rPr lang="el-GR" dirty="0"/>
              <a:t> </a:t>
            </a:r>
            <a:r>
              <a:rPr lang="el-GR" dirty="0" err="1"/>
              <a:t>τὰ</a:t>
            </a:r>
            <a:r>
              <a:rPr lang="el-GR" dirty="0"/>
              <a:t> γόνατά μου </a:t>
            </a:r>
            <a:r>
              <a:rPr lang="el-GR" dirty="0" err="1"/>
              <a:t>πεσοῦσα</a:t>
            </a:r>
            <a:r>
              <a:rPr lang="el-GR" dirty="0"/>
              <a:t>, </a:t>
            </a:r>
            <a:r>
              <a:rPr lang="el-GR" dirty="0" err="1"/>
              <a:t>καὶ</a:t>
            </a:r>
            <a:r>
              <a:rPr lang="el-GR" dirty="0"/>
              <a:t> </a:t>
            </a:r>
            <a:r>
              <a:rPr lang="el-GR" dirty="0" err="1"/>
              <a:t>πίστιν</a:t>
            </a:r>
            <a:r>
              <a:rPr lang="el-GR" dirty="0"/>
              <a:t> </a:t>
            </a:r>
            <a:r>
              <a:rPr lang="el-GR" dirty="0" err="1"/>
              <a:t>παρ᾽</a:t>
            </a:r>
            <a:r>
              <a:rPr lang="el-GR" dirty="0"/>
              <a:t> </a:t>
            </a:r>
            <a:r>
              <a:rPr lang="el-GR" dirty="0" err="1"/>
              <a:t>ἐμοῦ</a:t>
            </a:r>
            <a:r>
              <a:rPr lang="el-GR" dirty="0"/>
              <a:t> </a:t>
            </a:r>
            <a:r>
              <a:rPr lang="el-GR" dirty="0" err="1"/>
              <a:t>λαβοῦσα</a:t>
            </a:r>
            <a:r>
              <a:rPr lang="el-GR" dirty="0"/>
              <a:t> </a:t>
            </a:r>
            <a:r>
              <a:rPr lang="el-GR" dirty="0" err="1"/>
              <a:t>μηδὲν</a:t>
            </a:r>
            <a:r>
              <a:rPr lang="el-GR" dirty="0"/>
              <a:t> </a:t>
            </a:r>
            <a:r>
              <a:rPr lang="el-GR" dirty="0" err="1"/>
              <a:t>πείσεσθαι</a:t>
            </a:r>
            <a:r>
              <a:rPr lang="el-GR" dirty="0"/>
              <a:t> κακόν, </a:t>
            </a:r>
            <a:r>
              <a:rPr lang="el-GR" dirty="0" err="1"/>
              <a:t>κατηγόρει</a:t>
            </a:r>
            <a:r>
              <a:rPr lang="el-GR" dirty="0"/>
              <a:t> </a:t>
            </a:r>
            <a:r>
              <a:rPr lang="el-GR" dirty="0" err="1"/>
              <a:t>πρῶτον</a:t>
            </a:r>
            <a:r>
              <a:rPr lang="el-GR" dirty="0"/>
              <a:t> </a:t>
            </a:r>
            <a:r>
              <a:rPr lang="el-GR" dirty="0" err="1"/>
              <a:t>μὲν</a:t>
            </a:r>
            <a:r>
              <a:rPr lang="el-GR" dirty="0"/>
              <a:t> </a:t>
            </a:r>
            <a:r>
              <a:rPr lang="el-GR" dirty="0" err="1"/>
              <a:t>ὡς</a:t>
            </a:r>
            <a:r>
              <a:rPr lang="el-GR" dirty="0"/>
              <a:t> </a:t>
            </a:r>
            <a:r>
              <a:rPr lang="el-GR" dirty="0" err="1"/>
              <a:t>μετὰ</a:t>
            </a:r>
            <a:r>
              <a:rPr lang="el-GR" dirty="0"/>
              <a:t> </a:t>
            </a:r>
            <a:r>
              <a:rPr lang="el-GR" dirty="0" err="1"/>
              <a:t>τὴν</a:t>
            </a:r>
            <a:r>
              <a:rPr lang="el-GR" dirty="0"/>
              <a:t> </a:t>
            </a:r>
            <a:r>
              <a:rPr lang="el-GR" dirty="0" err="1"/>
              <a:t>ἐκφορὰν</a:t>
            </a:r>
            <a:r>
              <a:rPr lang="el-GR" dirty="0"/>
              <a:t> </a:t>
            </a:r>
            <a:r>
              <a:rPr lang="el-GR" dirty="0" err="1"/>
              <a:t>αὐτῇ</a:t>
            </a:r>
            <a:r>
              <a:rPr lang="el-GR" dirty="0"/>
              <a:t> </a:t>
            </a:r>
            <a:r>
              <a:rPr lang="el-GR" dirty="0" err="1"/>
              <a:t>προσίοι</a:t>
            </a:r>
            <a:r>
              <a:rPr lang="el-GR" dirty="0"/>
              <a:t>, [20] </a:t>
            </a:r>
            <a:r>
              <a:rPr lang="el-GR" dirty="0" err="1"/>
              <a:t>ἔπειτα</a:t>
            </a:r>
            <a:r>
              <a:rPr lang="el-GR" dirty="0"/>
              <a:t> </a:t>
            </a:r>
            <a:r>
              <a:rPr lang="el-GR" dirty="0" err="1"/>
              <a:t>ὡς</a:t>
            </a:r>
            <a:r>
              <a:rPr lang="el-GR" dirty="0"/>
              <a:t> </a:t>
            </a:r>
            <a:r>
              <a:rPr lang="el-GR" dirty="0" err="1"/>
              <a:t>αὐτὴ</a:t>
            </a:r>
            <a:r>
              <a:rPr lang="el-GR" dirty="0"/>
              <a:t> </a:t>
            </a:r>
            <a:r>
              <a:rPr lang="el-GR" dirty="0" err="1"/>
              <a:t>τελευτῶσα</a:t>
            </a:r>
            <a:r>
              <a:rPr lang="el-GR" dirty="0"/>
              <a:t> </a:t>
            </a:r>
            <a:r>
              <a:rPr lang="el-GR" dirty="0" err="1"/>
              <a:t>εἰσαγγείλειε</a:t>
            </a:r>
            <a:r>
              <a:rPr lang="el-GR" dirty="0"/>
              <a:t> </a:t>
            </a:r>
            <a:r>
              <a:rPr lang="el-GR" dirty="0" err="1"/>
              <a:t>καὶ</a:t>
            </a:r>
            <a:r>
              <a:rPr lang="el-GR" dirty="0"/>
              <a:t> </a:t>
            </a:r>
            <a:r>
              <a:rPr lang="el-GR" dirty="0" err="1"/>
              <a:t>ὡς</a:t>
            </a:r>
            <a:r>
              <a:rPr lang="el-GR" dirty="0"/>
              <a:t> </a:t>
            </a:r>
            <a:r>
              <a:rPr lang="el-GR" dirty="0" err="1"/>
              <a:t>ἐκείνη</a:t>
            </a:r>
            <a:r>
              <a:rPr lang="el-GR" dirty="0"/>
              <a:t> </a:t>
            </a:r>
            <a:r>
              <a:rPr lang="el-GR" dirty="0" err="1"/>
              <a:t>τῷ</a:t>
            </a:r>
            <a:r>
              <a:rPr lang="el-GR" dirty="0"/>
              <a:t> </a:t>
            </a:r>
            <a:r>
              <a:rPr lang="el-GR" dirty="0" err="1"/>
              <a:t>χρόνῳ</a:t>
            </a:r>
            <a:r>
              <a:rPr lang="el-GR" dirty="0"/>
              <a:t> </a:t>
            </a:r>
            <a:r>
              <a:rPr lang="el-GR" dirty="0" err="1"/>
              <a:t>πεισθείη</a:t>
            </a:r>
            <a:r>
              <a:rPr lang="el-GR" dirty="0"/>
              <a:t>, </a:t>
            </a:r>
            <a:r>
              <a:rPr lang="el-GR" dirty="0" err="1"/>
              <a:t>καὶ</a:t>
            </a:r>
            <a:r>
              <a:rPr lang="el-GR" dirty="0"/>
              <a:t> </a:t>
            </a:r>
            <a:r>
              <a:rPr lang="el-GR" dirty="0" err="1"/>
              <a:t>τὰς</a:t>
            </a:r>
            <a:r>
              <a:rPr lang="el-GR" dirty="0"/>
              <a:t> </a:t>
            </a:r>
            <a:r>
              <a:rPr lang="el-GR" dirty="0" err="1"/>
              <a:t>εἰσόδους</a:t>
            </a:r>
            <a:r>
              <a:rPr lang="el-GR" dirty="0"/>
              <a:t> </a:t>
            </a:r>
            <a:r>
              <a:rPr lang="el-GR" dirty="0" err="1"/>
              <a:t>οἷς</a:t>
            </a:r>
            <a:r>
              <a:rPr lang="el-GR" dirty="0"/>
              <a:t> </a:t>
            </a:r>
            <a:r>
              <a:rPr lang="el-GR" dirty="0" err="1"/>
              <a:t>τρόποις</a:t>
            </a:r>
            <a:r>
              <a:rPr lang="el-GR" dirty="0"/>
              <a:t> </a:t>
            </a:r>
            <a:r>
              <a:rPr lang="el-GR" dirty="0" err="1"/>
              <a:t>προσιεῖτο</a:t>
            </a:r>
            <a:r>
              <a:rPr lang="el-GR" dirty="0"/>
              <a:t>, </a:t>
            </a:r>
            <a:r>
              <a:rPr lang="el-GR" dirty="0" err="1"/>
              <a:t>καὶ</a:t>
            </a:r>
            <a:r>
              <a:rPr lang="el-GR" dirty="0"/>
              <a:t> </a:t>
            </a:r>
            <a:r>
              <a:rPr lang="el-GR" dirty="0" err="1"/>
              <a:t>ὡς</a:t>
            </a:r>
            <a:r>
              <a:rPr lang="el-GR" dirty="0"/>
              <a:t> </a:t>
            </a:r>
            <a:r>
              <a:rPr lang="el-GR" dirty="0" err="1"/>
              <a:t>Θεσμοφορίοις</a:t>
            </a:r>
            <a:r>
              <a:rPr lang="el-GR" dirty="0"/>
              <a:t> </a:t>
            </a:r>
            <a:r>
              <a:rPr lang="el-GR" dirty="0" err="1"/>
              <a:t>ἐμοῦ</a:t>
            </a:r>
            <a:r>
              <a:rPr lang="el-GR" dirty="0"/>
              <a:t> </a:t>
            </a:r>
            <a:r>
              <a:rPr lang="el-GR" dirty="0" err="1"/>
              <a:t>ἐν</a:t>
            </a:r>
            <a:r>
              <a:rPr lang="el-GR" dirty="0"/>
              <a:t> </a:t>
            </a:r>
            <a:r>
              <a:rPr lang="el-GR" dirty="0" err="1"/>
              <a:t>ἀγρῷ</a:t>
            </a:r>
            <a:r>
              <a:rPr lang="el-GR" dirty="0"/>
              <a:t> </a:t>
            </a:r>
            <a:r>
              <a:rPr lang="el-GR" dirty="0" err="1"/>
              <a:t>ὄντος</a:t>
            </a:r>
            <a:r>
              <a:rPr lang="el-GR" dirty="0"/>
              <a:t> </a:t>
            </a:r>
            <a:r>
              <a:rPr lang="el-GR" dirty="0" err="1"/>
              <a:t>ᾤχετο</a:t>
            </a:r>
            <a:r>
              <a:rPr lang="el-GR" dirty="0"/>
              <a:t> </a:t>
            </a:r>
            <a:r>
              <a:rPr lang="el-GR" dirty="0" err="1"/>
              <a:t>εἰς</a:t>
            </a:r>
            <a:r>
              <a:rPr lang="el-GR" dirty="0"/>
              <a:t> </a:t>
            </a:r>
            <a:r>
              <a:rPr lang="el-GR" dirty="0" err="1"/>
              <a:t>τὸ</a:t>
            </a:r>
            <a:r>
              <a:rPr lang="el-GR" dirty="0"/>
              <a:t> </a:t>
            </a:r>
            <a:r>
              <a:rPr lang="el-GR" dirty="0" err="1"/>
              <a:t>ἱερὸν</a:t>
            </a:r>
            <a:r>
              <a:rPr lang="el-GR" dirty="0"/>
              <a:t> </a:t>
            </a:r>
            <a:r>
              <a:rPr lang="el-GR" dirty="0" err="1"/>
              <a:t>μετὰ</a:t>
            </a:r>
            <a:r>
              <a:rPr lang="el-GR" dirty="0"/>
              <a:t> </a:t>
            </a:r>
            <a:r>
              <a:rPr lang="el-GR" dirty="0" err="1"/>
              <a:t>τῆς</a:t>
            </a:r>
            <a:r>
              <a:rPr lang="el-GR" dirty="0"/>
              <a:t> </a:t>
            </a:r>
            <a:r>
              <a:rPr lang="el-GR" dirty="0" err="1"/>
              <a:t>μητρὸς</a:t>
            </a:r>
            <a:r>
              <a:rPr lang="el-GR" dirty="0"/>
              <a:t> </a:t>
            </a:r>
            <a:r>
              <a:rPr lang="el-GR" dirty="0" err="1"/>
              <a:t>τῆς</a:t>
            </a:r>
            <a:r>
              <a:rPr lang="el-GR" dirty="0"/>
              <a:t> </a:t>
            </a:r>
            <a:r>
              <a:rPr lang="el-GR" dirty="0" err="1"/>
              <a:t>ἐκείνου</a:t>
            </a:r>
            <a:r>
              <a:rPr lang="el-GR" dirty="0"/>
              <a:t>· </a:t>
            </a:r>
            <a:r>
              <a:rPr lang="el-GR" dirty="0" err="1"/>
              <a:t>καὶ</a:t>
            </a:r>
            <a:r>
              <a:rPr lang="el-GR" dirty="0"/>
              <a:t> </a:t>
            </a:r>
            <a:r>
              <a:rPr lang="el-GR" dirty="0" err="1"/>
              <a:t>τἆλλα</a:t>
            </a:r>
            <a:r>
              <a:rPr lang="el-GR" dirty="0"/>
              <a:t> </a:t>
            </a:r>
            <a:r>
              <a:rPr lang="el-GR" dirty="0" err="1"/>
              <a:t>τὰ</a:t>
            </a:r>
            <a:r>
              <a:rPr lang="el-GR" dirty="0"/>
              <a:t> γενόμενα πάντα </a:t>
            </a:r>
            <a:r>
              <a:rPr lang="el-GR" dirty="0" err="1"/>
              <a:t>ἀκριβῶς</a:t>
            </a:r>
            <a:r>
              <a:rPr lang="el-GR" dirty="0"/>
              <a:t> </a:t>
            </a:r>
            <a:r>
              <a:rPr lang="el-GR" dirty="0" err="1"/>
              <a:t>διηγήσατο</a:t>
            </a:r>
            <a:r>
              <a:rPr lang="el-GR" dirty="0" smtClean="0"/>
              <a:t>.</a:t>
            </a:r>
          </a:p>
          <a:p>
            <a:pPr marL="137160" indent="0">
              <a:buNone/>
            </a:pPr>
            <a:endParaRPr lang="el-GR" dirty="0"/>
          </a:p>
          <a:p>
            <a:pPr marL="137160" indent="0" algn="just">
              <a:buNone/>
            </a:pPr>
            <a:r>
              <a:rPr lang="el-GR" dirty="0"/>
              <a:t>Τότε πλέον, αφού έπεσε στα γόνατά μου και έλαβε από εμένα τη διαβεβαίωση ότι δεν πρόκειται να πάθει απολύτως τίποτα, ομολόγησε αρχικά πώς την πλησίασε μετά την κηδεία, [20] έπειτα πώς η ίδια με τα πολλά μετέφερε το μήνυμα και πώς η γυναίκα μου με τον καιρό ενέδωσε και με ποιους και ποιους τρόπους δεχόταν τις επισκέψεις και ότι στη γιορτή των </a:t>
            </a:r>
            <a:r>
              <a:rPr lang="el-GR" dirty="0" smtClean="0"/>
              <a:t>Θεσμοφορίων,</a:t>
            </a:r>
            <a:r>
              <a:rPr lang="el-GR" baseline="30000" dirty="0" smtClean="0"/>
              <a:t> </a:t>
            </a:r>
            <a:r>
              <a:rPr lang="el-GR" dirty="0"/>
              <a:t> ενώ εγώ απουσίαζα στα χτήματα, η γυναίκα μου σηκώθηκε και πήγε στο ιερό με την μητέρα εκείνου. Τελικά διηγήθηκε λεπτομερώς και </a:t>
            </a:r>
            <a:r>
              <a:rPr lang="el-GR" dirty="0" err="1"/>
              <a:t>ό,τι</a:t>
            </a:r>
            <a:r>
              <a:rPr lang="el-GR" dirty="0"/>
              <a:t> άλλο είχε συμβεί. </a:t>
            </a:r>
            <a:endParaRPr lang="el-GR" dirty="0" smtClean="0"/>
          </a:p>
          <a:p>
            <a:pPr marL="137160" indent="0" algn="just">
              <a:buNone/>
            </a:pPr>
            <a:endParaRPr lang="el-GR" dirty="0"/>
          </a:p>
        </p:txBody>
      </p:sp>
    </p:spTree>
    <p:extLst>
      <p:ext uri="{BB962C8B-B14F-4D97-AF65-F5344CB8AC3E}">
        <p14:creationId xmlns:p14="http://schemas.microsoft.com/office/powerpoint/2010/main" val="341814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192728"/>
          </a:xfrm>
        </p:spPr>
        <p:txBody>
          <a:bodyPr>
            <a:normAutofit fontScale="62500" lnSpcReduction="20000"/>
          </a:bodyPr>
          <a:lstStyle/>
          <a:p>
            <a:pPr marL="137160" indent="0" algn="just">
              <a:buNone/>
            </a:pPr>
            <a:r>
              <a:rPr lang="el-GR" dirty="0"/>
              <a:t>[22] </a:t>
            </a:r>
            <a:r>
              <a:rPr lang="el-GR" dirty="0" err="1"/>
              <a:t>καὶ</a:t>
            </a:r>
            <a:r>
              <a:rPr lang="el-GR" dirty="0"/>
              <a:t> </a:t>
            </a:r>
            <a:r>
              <a:rPr lang="el-GR" dirty="0" err="1"/>
              <a:t>μετὰ</a:t>
            </a:r>
            <a:r>
              <a:rPr lang="el-GR" dirty="0"/>
              <a:t> </a:t>
            </a:r>
            <a:r>
              <a:rPr lang="el-GR" dirty="0" err="1"/>
              <a:t>ταῦτα</a:t>
            </a:r>
            <a:r>
              <a:rPr lang="el-GR" dirty="0"/>
              <a:t> </a:t>
            </a:r>
            <a:r>
              <a:rPr lang="el-GR" dirty="0" err="1"/>
              <a:t>διεγένοντο</a:t>
            </a:r>
            <a:r>
              <a:rPr lang="el-GR" dirty="0"/>
              <a:t> </a:t>
            </a:r>
            <a:r>
              <a:rPr lang="el-GR" dirty="0" err="1"/>
              <a:t>ἡμέραι</a:t>
            </a:r>
            <a:r>
              <a:rPr lang="el-GR" dirty="0"/>
              <a:t> </a:t>
            </a:r>
            <a:r>
              <a:rPr lang="el-GR" dirty="0" err="1"/>
              <a:t>τέτταρες</a:t>
            </a:r>
            <a:r>
              <a:rPr lang="el-GR" dirty="0"/>
              <a:t> ἢ πέντε, *** </a:t>
            </a:r>
            <a:r>
              <a:rPr lang="el-GR" dirty="0" err="1"/>
              <a:t>ὡς</a:t>
            </a:r>
            <a:r>
              <a:rPr lang="el-GR" dirty="0"/>
              <a:t> </a:t>
            </a:r>
            <a:r>
              <a:rPr lang="el-GR" dirty="0" err="1"/>
              <a:t>ἐγὼ</a:t>
            </a:r>
            <a:r>
              <a:rPr lang="el-GR" dirty="0"/>
              <a:t> </a:t>
            </a:r>
            <a:r>
              <a:rPr lang="el-GR" dirty="0" err="1"/>
              <a:t>μεγάλοις</a:t>
            </a:r>
            <a:r>
              <a:rPr lang="el-GR" dirty="0"/>
              <a:t> </a:t>
            </a:r>
            <a:r>
              <a:rPr lang="el-GR" dirty="0" err="1"/>
              <a:t>ὑμῖν</a:t>
            </a:r>
            <a:r>
              <a:rPr lang="el-GR" dirty="0"/>
              <a:t> </a:t>
            </a:r>
            <a:r>
              <a:rPr lang="el-GR" dirty="0" err="1"/>
              <a:t>τεκμηρίοις</a:t>
            </a:r>
            <a:r>
              <a:rPr lang="el-GR" dirty="0"/>
              <a:t> </a:t>
            </a:r>
            <a:r>
              <a:rPr lang="el-GR" dirty="0" err="1"/>
              <a:t>ἐπιδείξω</a:t>
            </a:r>
            <a:r>
              <a:rPr lang="el-GR" dirty="0"/>
              <a:t>. </a:t>
            </a:r>
            <a:r>
              <a:rPr lang="el-GR" dirty="0" err="1"/>
              <a:t>πρῶτον</a:t>
            </a:r>
            <a:r>
              <a:rPr lang="el-GR" dirty="0"/>
              <a:t> </a:t>
            </a:r>
            <a:r>
              <a:rPr lang="el-GR" dirty="0" err="1"/>
              <a:t>δὲ</a:t>
            </a:r>
            <a:r>
              <a:rPr lang="el-GR" dirty="0"/>
              <a:t> </a:t>
            </a:r>
            <a:r>
              <a:rPr lang="el-GR" dirty="0" err="1"/>
              <a:t>διηγήσασθαι</a:t>
            </a:r>
            <a:r>
              <a:rPr lang="el-GR" dirty="0"/>
              <a:t> βούλομαι </a:t>
            </a:r>
            <a:r>
              <a:rPr lang="el-GR" dirty="0" err="1"/>
              <a:t>τὰ</a:t>
            </a:r>
            <a:r>
              <a:rPr lang="el-GR" dirty="0"/>
              <a:t> </a:t>
            </a:r>
            <a:r>
              <a:rPr lang="el-GR" dirty="0" err="1"/>
              <a:t>πραχθέντα</a:t>
            </a:r>
            <a:r>
              <a:rPr lang="el-GR" dirty="0"/>
              <a:t> </a:t>
            </a:r>
            <a:r>
              <a:rPr lang="el-GR" dirty="0" err="1"/>
              <a:t>τῇ</a:t>
            </a:r>
            <a:r>
              <a:rPr lang="el-GR" dirty="0"/>
              <a:t> </a:t>
            </a:r>
            <a:r>
              <a:rPr lang="el-GR" dirty="0" err="1"/>
              <a:t>τελευταίᾳ</a:t>
            </a:r>
            <a:r>
              <a:rPr lang="el-GR" dirty="0"/>
              <a:t> </a:t>
            </a:r>
            <a:r>
              <a:rPr lang="el-GR" dirty="0" err="1"/>
              <a:t>ἡμέρᾳ</a:t>
            </a:r>
            <a:r>
              <a:rPr lang="el-GR" dirty="0"/>
              <a:t>. </a:t>
            </a:r>
            <a:r>
              <a:rPr lang="el-GR" dirty="0" err="1"/>
              <a:t>Σώστρατος</a:t>
            </a:r>
            <a:r>
              <a:rPr lang="el-GR" dirty="0"/>
              <a:t> </a:t>
            </a:r>
            <a:r>
              <a:rPr lang="el-GR" dirty="0" err="1"/>
              <a:t>ἦν</a:t>
            </a:r>
            <a:r>
              <a:rPr lang="el-GR" dirty="0"/>
              <a:t> </a:t>
            </a:r>
            <a:r>
              <a:rPr lang="el-GR" dirty="0" err="1"/>
              <a:t>μοι</a:t>
            </a:r>
            <a:r>
              <a:rPr lang="el-GR" dirty="0"/>
              <a:t> </a:t>
            </a:r>
            <a:r>
              <a:rPr lang="el-GR" dirty="0" err="1"/>
              <a:t>ἐπιτήδειος</a:t>
            </a:r>
            <a:r>
              <a:rPr lang="el-GR" dirty="0"/>
              <a:t> </a:t>
            </a:r>
            <a:r>
              <a:rPr lang="el-GR" dirty="0" err="1"/>
              <a:t>καὶ</a:t>
            </a:r>
            <a:r>
              <a:rPr lang="el-GR" dirty="0"/>
              <a:t> φίλος. </a:t>
            </a:r>
            <a:r>
              <a:rPr lang="el-GR" dirty="0" err="1"/>
              <a:t>τούτῳ</a:t>
            </a:r>
            <a:r>
              <a:rPr lang="el-GR" dirty="0"/>
              <a:t> </a:t>
            </a:r>
            <a:r>
              <a:rPr lang="el-GR" dirty="0" err="1"/>
              <a:t>ἡλίου</a:t>
            </a:r>
            <a:r>
              <a:rPr lang="el-GR" dirty="0"/>
              <a:t> </a:t>
            </a:r>
            <a:r>
              <a:rPr lang="el-GR" dirty="0" err="1"/>
              <a:t>δεδυκότος</a:t>
            </a:r>
            <a:r>
              <a:rPr lang="el-GR" dirty="0"/>
              <a:t> </a:t>
            </a:r>
            <a:r>
              <a:rPr lang="el-GR" dirty="0" err="1"/>
              <a:t>ἰόντι</a:t>
            </a:r>
            <a:r>
              <a:rPr lang="el-GR" dirty="0"/>
              <a:t> </a:t>
            </a:r>
            <a:r>
              <a:rPr lang="el-GR" dirty="0" err="1"/>
              <a:t>ἐξ</a:t>
            </a:r>
            <a:r>
              <a:rPr lang="el-GR" dirty="0"/>
              <a:t> </a:t>
            </a:r>
            <a:r>
              <a:rPr lang="el-GR" dirty="0" err="1"/>
              <a:t>ἀγροῦ</a:t>
            </a:r>
            <a:r>
              <a:rPr lang="el-GR" dirty="0"/>
              <a:t> </a:t>
            </a:r>
            <a:r>
              <a:rPr lang="el-GR" dirty="0" err="1"/>
              <a:t>ἀπήντησα</a:t>
            </a:r>
            <a:r>
              <a:rPr lang="el-GR" dirty="0"/>
              <a:t>. </a:t>
            </a:r>
            <a:r>
              <a:rPr lang="el-GR" dirty="0" err="1"/>
              <a:t>εἰδὼς</a:t>
            </a:r>
            <a:r>
              <a:rPr lang="el-GR" dirty="0"/>
              <a:t> </a:t>
            </a:r>
            <a:r>
              <a:rPr lang="el-GR" dirty="0" err="1"/>
              <a:t>δ᾽</a:t>
            </a:r>
            <a:r>
              <a:rPr lang="el-GR" dirty="0"/>
              <a:t> </a:t>
            </a:r>
            <a:r>
              <a:rPr lang="el-GR" dirty="0" err="1"/>
              <a:t>ἐγὼ</a:t>
            </a:r>
            <a:r>
              <a:rPr lang="el-GR" dirty="0"/>
              <a:t> </a:t>
            </a:r>
            <a:r>
              <a:rPr lang="el-GR" dirty="0" err="1"/>
              <a:t>ὅτι</a:t>
            </a:r>
            <a:r>
              <a:rPr lang="el-GR" dirty="0"/>
              <a:t> </a:t>
            </a:r>
            <a:r>
              <a:rPr lang="el-GR" dirty="0" err="1"/>
              <a:t>τηνικαῦτα</a:t>
            </a:r>
            <a:r>
              <a:rPr lang="el-GR" dirty="0"/>
              <a:t> </a:t>
            </a:r>
            <a:r>
              <a:rPr lang="el-GR" dirty="0" err="1"/>
              <a:t>ἀφιγμένος</a:t>
            </a:r>
            <a:r>
              <a:rPr lang="el-GR" dirty="0"/>
              <a:t> </a:t>
            </a:r>
            <a:r>
              <a:rPr lang="el-GR" dirty="0" err="1"/>
              <a:t>οὐδὲν</a:t>
            </a:r>
            <a:r>
              <a:rPr lang="el-GR" dirty="0"/>
              <a:t> </a:t>
            </a:r>
            <a:r>
              <a:rPr lang="el-GR" dirty="0" err="1"/>
              <a:t>καταλήψοιτο</a:t>
            </a:r>
            <a:r>
              <a:rPr lang="el-GR" dirty="0"/>
              <a:t> </a:t>
            </a:r>
            <a:r>
              <a:rPr lang="el-GR" dirty="0" err="1"/>
              <a:t>οἴκοι</a:t>
            </a:r>
            <a:r>
              <a:rPr lang="el-GR" dirty="0"/>
              <a:t> </a:t>
            </a:r>
            <a:r>
              <a:rPr lang="el-GR" dirty="0" err="1"/>
              <a:t>τῶν</a:t>
            </a:r>
            <a:r>
              <a:rPr lang="el-GR" dirty="0"/>
              <a:t> </a:t>
            </a:r>
            <a:r>
              <a:rPr lang="el-GR" dirty="0" err="1"/>
              <a:t>ἐπιτηδείων</a:t>
            </a:r>
            <a:r>
              <a:rPr lang="el-GR" dirty="0"/>
              <a:t>, </a:t>
            </a:r>
            <a:r>
              <a:rPr lang="el-GR" dirty="0" err="1"/>
              <a:t>ἐκέλευον</a:t>
            </a:r>
            <a:r>
              <a:rPr lang="el-GR" dirty="0"/>
              <a:t> </a:t>
            </a:r>
            <a:r>
              <a:rPr lang="el-GR" dirty="0" err="1"/>
              <a:t>συνδειπνεῖν</a:t>
            </a:r>
            <a:r>
              <a:rPr lang="el-GR" dirty="0"/>
              <a:t>· </a:t>
            </a:r>
            <a:r>
              <a:rPr lang="el-GR" dirty="0" err="1"/>
              <a:t>καὶ</a:t>
            </a:r>
            <a:r>
              <a:rPr lang="el-GR" dirty="0"/>
              <a:t> </a:t>
            </a:r>
            <a:r>
              <a:rPr lang="el-GR" dirty="0" err="1"/>
              <a:t>ἐλθόντες</a:t>
            </a:r>
            <a:r>
              <a:rPr lang="el-GR" dirty="0"/>
              <a:t> </a:t>
            </a:r>
            <a:r>
              <a:rPr lang="el-GR" dirty="0" err="1"/>
              <a:t>οἴκαδε</a:t>
            </a:r>
            <a:r>
              <a:rPr lang="el-GR" dirty="0"/>
              <a:t> </a:t>
            </a:r>
            <a:r>
              <a:rPr lang="el-GR" dirty="0" err="1"/>
              <a:t>ὡς</a:t>
            </a:r>
            <a:r>
              <a:rPr lang="el-GR" dirty="0"/>
              <a:t> </a:t>
            </a:r>
            <a:r>
              <a:rPr lang="el-GR" dirty="0" err="1"/>
              <a:t>ἐμέ</a:t>
            </a:r>
            <a:r>
              <a:rPr lang="el-GR" dirty="0"/>
              <a:t>, </a:t>
            </a:r>
            <a:r>
              <a:rPr lang="el-GR" dirty="0" err="1"/>
              <a:t>ἀναβάντες</a:t>
            </a:r>
            <a:r>
              <a:rPr lang="el-GR" dirty="0"/>
              <a:t> </a:t>
            </a:r>
            <a:r>
              <a:rPr lang="el-GR" dirty="0" err="1"/>
              <a:t>εἰς</a:t>
            </a:r>
            <a:r>
              <a:rPr lang="el-GR" dirty="0"/>
              <a:t> </a:t>
            </a:r>
            <a:r>
              <a:rPr lang="el-GR" dirty="0" err="1"/>
              <a:t>τὸ</a:t>
            </a:r>
            <a:r>
              <a:rPr lang="el-GR" dirty="0"/>
              <a:t> </a:t>
            </a:r>
            <a:r>
              <a:rPr lang="el-GR" dirty="0" err="1"/>
              <a:t>ὑπερῷον</a:t>
            </a:r>
            <a:r>
              <a:rPr lang="el-GR" dirty="0"/>
              <a:t> </a:t>
            </a:r>
            <a:r>
              <a:rPr lang="el-GR" dirty="0" err="1"/>
              <a:t>ἐδειπνοῦμεν</a:t>
            </a:r>
            <a:r>
              <a:rPr lang="el-GR" dirty="0"/>
              <a:t>. [23] </a:t>
            </a:r>
            <a:r>
              <a:rPr lang="el-GR" dirty="0" err="1"/>
              <a:t>ἐπειδὴ</a:t>
            </a:r>
            <a:r>
              <a:rPr lang="el-GR" dirty="0"/>
              <a:t> </a:t>
            </a:r>
            <a:r>
              <a:rPr lang="el-GR" dirty="0" err="1"/>
              <a:t>δὲ</a:t>
            </a:r>
            <a:r>
              <a:rPr lang="el-GR" dirty="0"/>
              <a:t> </a:t>
            </a:r>
            <a:r>
              <a:rPr lang="el-GR" dirty="0" err="1"/>
              <a:t>καλῶς</a:t>
            </a:r>
            <a:r>
              <a:rPr lang="el-GR" dirty="0"/>
              <a:t> </a:t>
            </a:r>
            <a:r>
              <a:rPr lang="el-GR" dirty="0" err="1"/>
              <a:t>αὐτῷ</a:t>
            </a:r>
            <a:r>
              <a:rPr lang="el-GR" dirty="0"/>
              <a:t> </a:t>
            </a:r>
            <a:r>
              <a:rPr lang="el-GR" dirty="0" err="1"/>
              <a:t>εἶχεν</a:t>
            </a:r>
            <a:r>
              <a:rPr lang="el-GR" dirty="0"/>
              <a:t>, </a:t>
            </a:r>
            <a:r>
              <a:rPr lang="el-GR" dirty="0" err="1"/>
              <a:t>ἐκεῖνος</a:t>
            </a:r>
            <a:r>
              <a:rPr lang="el-GR" dirty="0"/>
              <a:t> </a:t>
            </a:r>
            <a:r>
              <a:rPr lang="el-GR" dirty="0" err="1"/>
              <a:t>μὲν</a:t>
            </a:r>
            <a:r>
              <a:rPr lang="el-GR" dirty="0"/>
              <a:t> </a:t>
            </a:r>
            <a:r>
              <a:rPr lang="el-GR" dirty="0" err="1"/>
              <a:t>ἀπιὼν</a:t>
            </a:r>
            <a:r>
              <a:rPr lang="el-GR" dirty="0"/>
              <a:t> </a:t>
            </a:r>
            <a:r>
              <a:rPr lang="el-GR" dirty="0" err="1"/>
              <a:t>ᾤχετο</a:t>
            </a:r>
            <a:r>
              <a:rPr lang="el-GR" dirty="0"/>
              <a:t>, </a:t>
            </a:r>
            <a:r>
              <a:rPr lang="el-GR" dirty="0" err="1"/>
              <a:t>ἐγὼ</a:t>
            </a:r>
            <a:r>
              <a:rPr lang="el-GR" dirty="0"/>
              <a:t> </a:t>
            </a:r>
            <a:r>
              <a:rPr lang="el-GR" dirty="0" err="1"/>
              <a:t>δ᾽</a:t>
            </a:r>
            <a:r>
              <a:rPr lang="el-GR" dirty="0"/>
              <a:t> </a:t>
            </a:r>
            <a:r>
              <a:rPr lang="el-GR" dirty="0" err="1"/>
              <a:t>ἐκάθευδον</a:t>
            </a:r>
            <a:r>
              <a:rPr lang="el-GR" dirty="0"/>
              <a:t>. ὁ </a:t>
            </a:r>
            <a:r>
              <a:rPr lang="el-GR" dirty="0" err="1"/>
              <a:t>δ᾽</a:t>
            </a:r>
            <a:r>
              <a:rPr lang="el-GR" dirty="0"/>
              <a:t> </a:t>
            </a:r>
            <a:r>
              <a:rPr lang="el-GR" dirty="0" err="1"/>
              <a:t>Ἐρατοσθένης</a:t>
            </a:r>
            <a:r>
              <a:rPr lang="el-GR" dirty="0"/>
              <a:t>, ὦ </a:t>
            </a:r>
            <a:r>
              <a:rPr lang="el-GR" dirty="0" err="1"/>
              <a:t>ἄνδρες</a:t>
            </a:r>
            <a:r>
              <a:rPr lang="el-GR" dirty="0"/>
              <a:t>, </a:t>
            </a:r>
            <a:r>
              <a:rPr lang="el-GR" dirty="0" err="1"/>
              <a:t>εἰσέρχεται</a:t>
            </a:r>
            <a:r>
              <a:rPr lang="el-GR" dirty="0"/>
              <a:t>, </a:t>
            </a:r>
            <a:r>
              <a:rPr lang="el-GR" dirty="0" err="1"/>
              <a:t>καὶ</a:t>
            </a:r>
            <a:r>
              <a:rPr lang="el-GR" dirty="0"/>
              <a:t> ἡ θεράπαινα </a:t>
            </a:r>
            <a:r>
              <a:rPr lang="el-GR" dirty="0" err="1"/>
              <a:t>ἐπεγείρασά</a:t>
            </a:r>
            <a:r>
              <a:rPr lang="el-GR" dirty="0"/>
              <a:t> με </a:t>
            </a:r>
            <a:r>
              <a:rPr lang="el-GR" dirty="0" err="1"/>
              <a:t>εὐθὺς</a:t>
            </a:r>
            <a:r>
              <a:rPr lang="el-GR" dirty="0"/>
              <a:t> φράζει </a:t>
            </a:r>
            <a:r>
              <a:rPr lang="el-GR" dirty="0" err="1"/>
              <a:t>ὅτι</a:t>
            </a:r>
            <a:r>
              <a:rPr lang="el-GR" dirty="0"/>
              <a:t> </a:t>
            </a:r>
            <a:r>
              <a:rPr lang="el-GR" dirty="0" err="1"/>
              <a:t>ἔνδον</a:t>
            </a:r>
            <a:r>
              <a:rPr lang="el-GR" dirty="0"/>
              <a:t> </a:t>
            </a:r>
            <a:r>
              <a:rPr lang="el-GR" dirty="0" err="1"/>
              <a:t>ἐστί</a:t>
            </a:r>
            <a:r>
              <a:rPr lang="el-GR" dirty="0"/>
              <a:t>. </a:t>
            </a:r>
            <a:r>
              <a:rPr lang="el-GR" dirty="0" err="1"/>
              <a:t>κἀγὼ</a:t>
            </a:r>
            <a:r>
              <a:rPr lang="el-GR" dirty="0"/>
              <a:t> </a:t>
            </a:r>
            <a:r>
              <a:rPr lang="el-GR" dirty="0" err="1"/>
              <a:t>εἰπὼν</a:t>
            </a:r>
            <a:r>
              <a:rPr lang="el-GR" dirty="0"/>
              <a:t> </a:t>
            </a:r>
            <a:r>
              <a:rPr lang="el-GR" dirty="0" err="1"/>
              <a:t>ἐκείνῃ</a:t>
            </a:r>
            <a:r>
              <a:rPr lang="el-GR" dirty="0"/>
              <a:t> </a:t>
            </a:r>
            <a:r>
              <a:rPr lang="el-GR" dirty="0" err="1"/>
              <a:t>ἐπιμέλεσθαι</a:t>
            </a:r>
            <a:r>
              <a:rPr lang="el-GR" dirty="0"/>
              <a:t> </a:t>
            </a:r>
            <a:r>
              <a:rPr lang="el-GR" dirty="0" err="1"/>
              <a:t>τῆς</a:t>
            </a:r>
            <a:r>
              <a:rPr lang="el-GR" dirty="0"/>
              <a:t> θύρας, </a:t>
            </a:r>
            <a:r>
              <a:rPr lang="el-GR" dirty="0" err="1"/>
              <a:t>καταβὰς</a:t>
            </a:r>
            <a:r>
              <a:rPr lang="el-GR" dirty="0"/>
              <a:t> </a:t>
            </a:r>
            <a:r>
              <a:rPr lang="el-GR" dirty="0" err="1"/>
              <a:t>σιωπῇ</a:t>
            </a:r>
            <a:r>
              <a:rPr lang="el-GR" dirty="0"/>
              <a:t> </a:t>
            </a:r>
            <a:r>
              <a:rPr lang="el-GR" dirty="0" err="1"/>
              <a:t>ἐξέρχομαι</a:t>
            </a:r>
            <a:r>
              <a:rPr lang="el-GR" dirty="0"/>
              <a:t>, </a:t>
            </a:r>
            <a:r>
              <a:rPr lang="el-GR" dirty="0" err="1"/>
              <a:t>καὶ</a:t>
            </a:r>
            <a:r>
              <a:rPr lang="el-GR" dirty="0"/>
              <a:t> </a:t>
            </a:r>
            <a:r>
              <a:rPr lang="el-GR" dirty="0" err="1"/>
              <a:t>ἀφικνοῦμαι</a:t>
            </a:r>
            <a:r>
              <a:rPr lang="el-GR" dirty="0"/>
              <a:t> </a:t>
            </a:r>
            <a:r>
              <a:rPr lang="el-GR" dirty="0" err="1"/>
              <a:t>ὡς</a:t>
            </a:r>
            <a:r>
              <a:rPr lang="el-GR" dirty="0"/>
              <a:t> </a:t>
            </a:r>
            <a:r>
              <a:rPr lang="el-GR" dirty="0" err="1"/>
              <a:t>τὸν</a:t>
            </a:r>
            <a:r>
              <a:rPr lang="el-GR" dirty="0"/>
              <a:t> </a:t>
            </a:r>
            <a:r>
              <a:rPr lang="el-GR" dirty="0" err="1"/>
              <a:t>καὶ</a:t>
            </a:r>
            <a:r>
              <a:rPr lang="el-GR" dirty="0"/>
              <a:t> </a:t>
            </a:r>
            <a:r>
              <a:rPr lang="el-GR" dirty="0" err="1"/>
              <a:t>τόν</a:t>
            </a:r>
            <a:r>
              <a:rPr lang="el-GR" dirty="0"/>
              <a:t>, </a:t>
            </a:r>
            <a:r>
              <a:rPr lang="el-GR" dirty="0" err="1"/>
              <a:t>καὶ</a:t>
            </a:r>
            <a:r>
              <a:rPr lang="el-GR" dirty="0"/>
              <a:t> </a:t>
            </a:r>
            <a:r>
              <a:rPr lang="el-GR" dirty="0" err="1"/>
              <a:t>τοὺς</a:t>
            </a:r>
            <a:r>
              <a:rPr lang="el-GR" dirty="0"/>
              <a:t> </a:t>
            </a:r>
            <a:r>
              <a:rPr lang="el-GR" dirty="0" err="1"/>
              <a:t>μὲν</a:t>
            </a:r>
            <a:r>
              <a:rPr lang="el-GR" dirty="0"/>
              <a:t> ‹</a:t>
            </a:r>
            <a:r>
              <a:rPr lang="el-GR" dirty="0" err="1"/>
              <a:t>οὐκ</a:t>
            </a:r>
            <a:r>
              <a:rPr lang="el-GR" dirty="0"/>
              <a:t>› </a:t>
            </a:r>
            <a:r>
              <a:rPr lang="el-GR" dirty="0" err="1"/>
              <a:t>ἔνδον</a:t>
            </a:r>
            <a:r>
              <a:rPr lang="el-GR" dirty="0"/>
              <a:t> </a:t>
            </a:r>
            <a:r>
              <a:rPr lang="el-GR" dirty="0" err="1"/>
              <a:t>κατέλαβον</a:t>
            </a:r>
            <a:r>
              <a:rPr lang="el-GR" dirty="0"/>
              <a:t>, </a:t>
            </a:r>
            <a:r>
              <a:rPr lang="el-GR" dirty="0" err="1"/>
              <a:t>τοὺς</a:t>
            </a:r>
            <a:r>
              <a:rPr lang="el-GR" dirty="0"/>
              <a:t> </a:t>
            </a:r>
            <a:r>
              <a:rPr lang="el-GR" dirty="0" err="1"/>
              <a:t>δὲ</a:t>
            </a:r>
            <a:r>
              <a:rPr lang="el-GR" dirty="0"/>
              <a:t> </a:t>
            </a:r>
            <a:r>
              <a:rPr lang="el-GR" dirty="0" err="1"/>
              <a:t>οὐδ᾽</a:t>
            </a:r>
            <a:r>
              <a:rPr lang="el-GR" dirty="0"/>
              <a:t> </a:t>
            </a:r>
            <a:r>
              <a:rPr lang="el-GR" dirty="0" err="1"/>
              <a:t>ἐπιδημοῦντας</a:t>
            </a:r>
            <a:r>
              <a:rPr lang="el-GR" dirty="0"/>
              <a:t> </a:t>
            </a:r>
            <a:r>
              <a:rPr lang="el-GR" dirty="0" err="1"/>
              <a:t>ηὗρον</a:t>
            </a:r>
            <a:r>
              <a:rPr lang="el-GR" dirty="0" smtClean="0"/>
              <a:t>.</a:t>
            </a:r>
          </a:p>
          <a:p>
            <a:pPr marL="137160" indent="0">
              <a:buNone/>
            </a:pPr>
            <a:endParaRPr lang="el-GR" dirty="0"/>
          </a:p>
          <a:p>
            <a:pPr marL="137160" indent="0">
              <a:buNone/>
            </a:pPr>
            <a:endParaRPr lang="el-GR" dirty="0" smtClean="0"/>
          </a:p>
          <a:p>
            <a:pPr marL="137160" indent="0" algn="just">
              <a:buNone/>
            </a:pPr>
            <a:r>
              <a:rPr lang="el-GR" dirty="0"/>
              <a:t>[22] Πέρασαν από τότε τέσσερις ή πέντε ημέρες</a:t>
            </a:r>
            <a:r>
              <a:rPr lang="el-GR" dirty="0" smtClean="0"/>
              <a:t>,</a:t>
            </a:r>
            <a:r>
              <a:rPr lang="el-GR" baseline="30000" dirty="0" smtClean="0"/>
              <a:t> </a:t>
            </a:r>
            <a:r>
              <a:rPr lang="el-GR" dirty="0"/>
              <a:t> ¬¬¬ όπως θα σας αποδείξω εγώ με στοιχεία αδιάσειστα. Προηγουμένως όμως θέλω να σας διηγηθώ τι έγινε την τελευταία ημέρα. Υπάρχει κάποιος </a:t>
            </a:r>
            <a:r>
              <a:rPr lang="el-GR" dirty="0" err="1" smtClean="0"/>
              <a:t>Σώστρατοςπου</a:t>
            </a:r>
            <a:r>
              <a:rPr lang="el-GR" dirty="0" smtClean="0"/>
              <a:t> </a:t>
            </a:r>
            <a:r>
              <a:rPr lang="el-GR" dirty="0"/>
              <a:t>είναι επιστήθιος φίλος μου· τον συνάντησα την ώρα που γύριζε από τα χτήματα, όταν ο ήλιος είχε ήδη δύσει. Επειδή γνώριζα εγώ ότι τόσο </a:t>
            </a:r>
            <a:r>
              <a:rPr lang="el-GR" dirty="0" smtClean="0"/>
              <a:t>αργά</a:t>
            </a:r>
            <a:r>
              <a:rPr lang="el-GR" dirty="0"/>
              <a:t> που είχε έρθει δεν θα έβρισκε τίποτα για φαγητό στο σπίτι του, του πρότεινα να δειπνήσουμε μαζί. Πήγαμε λοιπόν στο σπίτι μου, ανεβήκαμε πάνω και καθίσαμε και τρώγαμε. [23] Αφού έφαγε με την ευχαρίστησή του, εκείνος σηκώθηκε κι έφυγε, και εγώ έπεσα και κοιμήθηκα. Κάποια στιγμή, συμπολίτες, έρχεται ο Ερατοσθένης και μπαίνει μέσα· με ξυπνάει γρήγορα </a:t>
            </a:r>
            <a:r>
              <a:rPr lang="el-GR" dirty="0" err="1"/>
              <a:t>γρήγορα</a:t>
            </a:r>
            <a:r>
              <a:rPr lang="el-GR" dirty="0"/>
              <a:t> η υπηρέτρια και με ειδοποιεί ότι βρίσκεται μέσα. Της είπα να αναλάβει την πόρτα, κατεβαίνω αθόρυβα, βγαίνω έξω και πάω στους τάδε και τους τάδε· κάποιους δεν τους βρήκα στο σπίτι τους, και κάποιους άλλους ούτε καν στην πόλη</a:t>
            </a:r>
            <a:r>
              <a:rPr lang="el-GR" dirty="0" smtClean="0"/>
              <a:t>·</a:t>
            </a:r>
          </a:p>
          <a:p>
            <a:pPr marL="137160" indent="0" algn="just">
              <a:buNone/>
            </a:pPr>
            <a:endParaRPr lang="el-GR" dirty="0"/>
          </a:p>
        </p:txBody>
      </p:sp>
    </p:spTree>
    <p:extLst>
      <p:ext uri="{BB962C8B-B14F-4D97-AF65-F5344CB8AC3E}">
        <p14:creationId xmlns:p14="http://schemas.microsoft.com/office/powerpoint/2010/main" val="1689185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sp>
        <p:nvSpPr>
          <p:cNvPr id="3" name="Θέση περιεχομένου 2"/>
          <p:cNvSpPr>
            <a:spLocks noGrp="1"/>
          </p:cNvSpPr>
          <p:nvPr>
            <p:ph idx="1"/>
          </p:nvPr>
        </p:nvSpPr>
        <p:spPr>
          <a:xfrm>
            <a:off x="467544" y="188640"/>
            <a:ext cx="8229600" cy="6120720"/>
          </a:xfrm>
        </p:spPr>
        <p:txBody>
          <a:bodyPr>
            <a:normAutofit fontScale="92500"/>
          </a:bodyPr>
          <a:lstStyle/>
          <a:p>
            <a:pPr marL="137160" indent="0" algn="ctr">
              <a:buNone/>
            </a:pPr>
            <a:r>
              <a:rPr lang="el-GR" dirty="0" smtClean="0"/>
              <a:t>ΒΙΒΛΙΟ 1 (ΚΛΕΙΩ), 1.1.1.-1.4.4</a:t>
            </a:r>
          </a:p>
          <a:p>
            <a:pPr marL="137160" indent="0" algn="just">
              <a:buNone/>
            </a:pPr>
            <a:endParaRPr lang="el-GR" dirty="0" smtClean="0"/>
          </a:p>
          <a:p>
            <a:pPr marL="137160" indent="0" algn="just">
              <a:buNone/>
            </a:pPr>
            <a:r>
              <a:rPr lang="el-GR" dirty="0" err="1" smtClean="0"/>
              <a:t>Ἡροδότου</a:t>
            </a:r>
            <a:r>
              <a:rPr lang="el-GR" dirty="0" smtClean="0"/>
              <a:t> </a:t>
            </a:r>
            <a:r>
              <a:rPr lang="el-GR" dirty="0" err="1"/>
              <a:t>Ἁλικαρνησσέος</a:t>
            </a:r>
            <a:r>
              <a:rPr lang="el-GR" dirty="0"/>
              <a:t> </a:t>
            </a:r>
            <a:r>
              <a:rPr lang="el-GR" dirty="0" err="1"/>
              <a:t>ἱστορίης</a:t>
            </a:r>
            <a:r>
              <a:rPr lang="el-GR" dirty="0"/>
              <a:t> </a:t>
            </a:r>
            <a:r>
              <a:rPr lang="el-GR" dirty="0" err="1"/>
              <a:t>ἀπόδεξις</a:t>
            </a:r>
            <a:r>
              <a:rPr lang="el-GR" dirty="0"/>
              <a:t> </a:t>
            </a:r>
            <a:r>
              <a:rPr lang="el-GR" dirty="0" err="1"/>
              <a:t>ἥδε</a:t>
            </a:r>
            <a:r>
              <a:rPr lang="el-GR" dirty="0"/>
              <a:t>, </a:t>
            </a:r>
            <a:r>
              <a:rPr lang="el-GR" dirty="0" err="1"/>
              <a:t>ὡς</a:t>
            </a:r>
            <a:r>
              <a:rPr lang="el-GR" dirty="0"/>
              <a:t> μήτε </a:t>
            </a:r>
            <a:r>
              <a:rPr lang="el-GR" dirty="0" err="1"/>
              <a:t>τὰ</a:t>
            </a:r>
            <a:r>
              <a:rPr lang="el-GR" dirty="0"/>
              <a:t> γενόμενα </a:t>
            </a:r>
            <a:r>
              <a:rPr lang="el-GR" dirty="0" err="1"/>
              <a:t>ἐξ</a:t>
            </a:r>
            <a:r>
              <a:rPr lang="el-GR" dirty="0"/>
              <a:t> </a:t>
            </a:r>
            <a:r>
              <a:rPr lang="el-GR" dirty="0" err="1"/>
              <a:t>ἀνθρώπων</a:t>
            </a:r>
            <a:r>
              <a:rPr lang="el-GR" dirty="0"/>
              <a:t> </a:t>
            </a:r>
            <a:r>
              <a:rPr lang="el-GR" dirty="0" err="1"/>
              <a:t>τῷ</a:t>
            </a:r>
            <a:r>
              <a:rPr lang="el-GR" dirty="0"/>
              <a:t> </a:t>
            </a:r>
            <a:r>
              <a:rPr lang="el-GR" dirty="0" err="1"/>
              <a:t>χρόνῳ</a:t>
            </a:r>
            <a:r>
              <a:rPr lang="el-GR" dirty="0"/>
              <a:t> </a:t>
            </a:r>
            <a:r>
              <a:rPr lang="el-GR" dirty="0" err="1"/>
              <a:t>ἐξίτηλα</a:t>
            </a:r>
            <a:r>
              <a:rPr lang="el-GR" dirty="0"/>
              <a:t> </a:t>
            </a:r>
            <a:r>
              <a:rPr lang="el-GR" dirty="0" err="1"/>
              <a:t>γένηται</a:t>
            </a:r>
            <a:r>
              <a:rPr lang="el-GR" dirty="0"/>
              <a:t>, μήτε </a:t>
            </a:r>
            <a:r>
              <a:rPr lang="el-GR" dirty="0" err="1"/>
              <a:t>ἔργα</a:t>
            </a:r>
            <a:r>
              <a:rPr lang="el-GR" dirty="0"/>
              <a:t> μεγάλα τε </a:t>
            </a:r>
            <a:r>
              <a:rPr lang="el-GR" dirty="0" err="1"/>
              <a:t>καὶ</a:t>
            </a:r>
            <a:r>
              <a:rPr lang="el-GR" dirty="0"/>
              <a:t> </a:t>
            </a:r>
            <a:r>
              <a:rPr lang="el-GR" dirty="0" err="1"/>
              <a:t>θωμαστά</a:t>
            </a:r>
            <a:r>
              <a:rPr lang="el-GR" dirty="0"/>
              <a:t>, </a:t>
            </a:r>
            <a:r>
              <a:rPr lang="el-GR" dirty="0" err="1"/>
              <a:t>τὰ</a:t>
            </a:r>
            <a:r>
              <a:rPr lang="el-GR" dirty="0"/>
              <a:t> </a:t>
            </a:r>
            <a:r>
              <a:rPr lang="el-GR" dirty="0" err="1"/>
              <a:t>μὲν</a:t>
            </a:r>
            <a:r>
              <a:rPr lang="el-GR" dirty="0"/>
              <a:t> </a:t>
            </a:r>
            <a:r>
              <a:rPr lang="el-GR" dirty="0" err="1"/>
              <a:t>Ἕλλησι</a:t>
            </a:r>
            <a:r>
              <a:rPr lang="el-GR" dirty="0"/>
              <a:t>, </a:t>
            </a:r>
            <a:r>
              <a:rPr lang="el-GR" dirty="0" err="1"/>
              <a:t>τὰ</a:t>
            </a:r>
            <a:r>
              <a:rPr lang="el-GR" dirty="0"/>
              <a:t> </a:t>
            </a:r>
            <a:r>
              <a:rPr lang="el-GR" dirty="0" err="1"/>
              <a:t>δὲ</a:t>
            </a:r>
            <a:r>
              <a:rPr lang="el-GR" dirty="0"/>
              <a:t> </a:t>
            </a:r>
            <a:r>
              <a:rPr lang="el-GR" dirty="0" err="1"/>
              <a:t>βαρβάροισι</a:t>
            </a:r>
            <a:r>
              <a:rPr lang="el-GR" dirty="0"/>
              <a:t> </a:t>
            </a:r>
            <a:r>
              <a:rPr lang="el-GR" dirty="0" err="1"/>
              <a:t>ἀποδεχθέντα</a:t>
            </a:r>
            <a:r>
              <a:rPr lang="el-GR" dirty="0"/>
              <a:t>, </a:t>
            </a:r>
            <a:r>
              <a:rPr lang="el-GR" dirty="0" err="1"/>
              <a:t>ἀκλέα</a:t>
            </a:r>
            <a:r>
              <a:rPr lang="el-GR" dirty="0"/>
              <a:t> </a:t>
            </a:r>
            <a:r>
              <a:rPr lang="el-GR" dirty="0" err="1"/>
              <a:t>γένηται</a:t>
            </a:r>
            <a:r>
              <a:rPr lang="el-GR" dirty="0"/>
              <a:t>, </a:t>
            </a:r>
            <a:r>
              <a:rPr lang="el-GR" dirty="0" err="1"/>
              <a:t>τά</a:t>
            </a:r>
            <a:r>
              <a:rPr lang="el-GR" dirty="0"/>
              <a:t> τε </a:t>
            </a:r>
            <a:r>
              <a:rPr lang="el-GR" dirty="0" err="1"/>
              <a:t>ἄλλα</a:t>
            </a:r>
            <a:r>
              <a:rPr lang="el-GR" dirty="0"/>
              <a:t> </a:t>
            </a:r>
            <a:r>
              <a:rPr lang="el-GR" dirty="0" err="1"/>
              <a:t>καὶ</a:t>
            </a:r>
            <a:r>
              <a:rPr lang="el-GR" dirty="0"/>
              <a:t> </a:t>
            </a:r>
            <a:r>
              <a:rPr lang="el-GR" dirty="0" err="1"/>
              <a:t>δι᾽</a:t>
            </a:r>
            <a:r>
              <a:rPr lang="el-GR" dirty="0"/>
              <a:t> </a:t>
            </a:r>
            <a:r>
              <a:rPr lang="el-GR" dirty="0" err="1"/>
              <a:t>ἣν</a:t>
            </a:r>
            <a:r>
              <a:rPr lang="el-GR" dirty="0"/>
              <a:t> </a:t>
            </a:r>
            <a:r>
              <a:rPr lang="el-GR" dirty="0" err="1"/>
              <a:t>αἰτίην</a:t>
            </a:r>
            <a:r>
              <a:rPr lang="el-GR" dirty="0"/>
              <a:t> </a:t>
            </a:r>
            <a:r>
              <a:rPr lang="el-GR" dirty="0" err="1"/>
              <a:t>ἐπολέμησαν</a:t>
            </a:r>
            <a:r>
              <a:rPr lang="el-GR" dirty="0"/>
              <a:t> </a:t>
            </a:r>
            <a:r>
              <a:rPr lang="el-GR" dirty="0" err="1"/>
              <a:t>ἀλλήλοισι</a:t>
            </a:r>
            <a:r>
              <a:rPr lang="el-GR" dirty="0" smtClean="0"/>
              <a:t>. </a:t>
            </a:r>
          </a:p>
          <a:p>
            <a:pPr marL="137160" indent="0" algn="just">
              <a:buNone/>
            </a:pPr>
            <a:r>
              <a:rPr lang="el-GR" dirty="0"/>
              <a:t/>
            </a:r>
            <a:br>
              <a:rPr lang="el-GR" dirty="0"/>
            </a:br>
            <a:r>
              <a:rPr lang="el-GR" dirty="0"/>
              <a:t>Ο Ηρόδοτος από την Αλικαρνασσό εκθέτει εδώ τις έρευνές του, για να μη ξεθωριάσει με τα χρόνια </a:t>
            </a:r>
            <a:r>
              <a:rPr lang="el-GR" dirty="0" err="1"/>
              <a:t>ό,τι</a:t>
            </a:r>
            <a:r>
              <a:rPr lang="el-GR" dirty="0"/>
              <a:t> έγινε από τους ανθρώπους, μήτε έργα μεγάλα και θαυμαστά, πραγματοποιημένα άλλα από τους Έλληνες και άλλα από τους βαρβάρους, να σβήσουν άδοξα· ιδιαίτερα γίνεται λόγος για την αιτία που αυτοί πολέμησαν μεταξύ τους. </a:t>
            </a:r>
          </a:p>
        </p:txBody>
      </p:sp>
    </p:spTree>
    <p:extLst>
      <p:ext uri="{BB962C8B-B14F-4D97-AF65-F5344CB8AC3E}">
        <p14:creationId xmlns:p14="http://schemas.microsoft.com/office/powerpoint/2010/main" val="287033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8018"/>
          </a:xfrm>
        </p:spPr>
        <p:txBody>
          <a:bodyPr>
            <a:normAutofit fontScale="90000"/>
          </a:bodyPr>
          <a:lstStyle/>
          <a:p>
            <a:endParaRPr lang="el-GR" dirty="0"/>
          </a:p>
        </p:txBody>
      </p:sp>
      <p:sp>
        <p:nvSpPr>
          <p:cNvPr id="3" name="Θέση περιεχομένου 2"/>
          <p:cNvSpPr>
            <a:spLocks noGrp="1"/>
          </p:cNvSpPr>
          <p:nvPr>
            <p:ph idx="1"/>
          </p:nvPr>
        </p:nvSpPr>
        <p:spPr>
          <a:xfrm>
            <a:off x="395536" y="332656"/>
            <a:ext cx="8229600" cy="5976664"/>
          </a:xfrm>
        </p:spPr>
        <p:txBody>
          <a:bodyPr>
            <a:normAutofit fontScale="70000" lnSpcReduction="20000"/>
          </a:bodyPr>
          <a:lstStyle/>
          <a:p>
            <a:pPr marL="137160" indent="0" algn="just">
              <a:buNone/>
            </a:pPr>
            <a:r>
              <a:rPr lang="el-GR" dirty="0"/>
              <a:t>[24] </a:t>
            </a:r>
            <a:r>
              <a:rPr lang="el-GR" dirty="0" err="1"/>
              <a:t>παραλαβὼν</a:t>
            </a:r>
            <a:r>
              <a:rPr lang="el-GR" dirty="0"/>
              <a:t> </a:t>
            </a:r>
            <a:r>
              <a:rPr lang="el-GR" dirty="0" err="1"/>
              <a:t>δ᾽</a:t>
            </a:r>
            <a:r>
              <a:rPr lang="el-GR" dirty="0"/>
              <a:t> </a:t>
            </a:r>
            <a:r>
              <a:rPr lang="el-GR" dirty="0" err="1"/>
              <a:t>ὡς</a:t>
            </a:r>
            <a:r>
              <a:rPr lang="el-GR" dirty="0"/>
              <a:t> </a:t>
            </a:r>
            <a:r>
              <a:rPr lang="el-GR" dirty="0" err="1"/>
              <a:t>οἷόν</a:t>
            </a:r>
            <a:r>
              <a:rPr lang="el-GR" dirty="0"/>
              <a:t> τε </a:t>
            </a:r>
            <a:r>
              <a:rPr lang="el-GR" dirty="0" err="1"/>
              <a:t>ἦν</a:t>
            </a:r>
            <a:r>
              <a:rPr lang="el-GR" dirty="0"/>
              <a:t> πλείστους </a:t>
            </a:r>
            <a:r>
              <a:rPr lang="el-GR" dirty="0" err="1"/>
              <a:t>ἐκ</a:t>
            </a:r>
            <a:r>
              <a:rPr lang="el-GR" dirty="0"/>
              <a:t> </a:t>
            </a:r>
            <a:r>
              <a:rPr lang="el-GR" dirty="0" err="1"/>
              <a:t>τῶν</a:t>
            </a:r>
            <a:r>
              <a:rPr lang="el-GR" dirty="0"/>
              <a:t> παρόντων </a:t>
            </a:r>
            <a:r>
              <a:rPr lang="el-GR" dirty="0" err="1"/>
              <a:t>ἐβάδιζον</a:t>
            </a:r>
            <a:r>
              <a:rPr lang="el-GR" dirty="0"/>
              <a:t>. </a:t>
            </a:r>
            <a:r>
              <a:rPr lang="el-GR" dirty="0" err="1"/>
              <a:t>καὶ</a:t>
            </a:r>
            <a:r>
              <a:rPr lang="el-GR" dirty="0"/>
              <a:t> </a:t>
            </a:r>
            <a:r>
              <a:rPr lang="el-GR" dirty="0" err="1"/>
              <a:t>δᾷδας</a:t>
            </a:r>
            <a:r>
              <a:rPr lang="el-GR" dirty="0"/>
              <a:t> </a:t>
            </a:r>
            <a:r>
              <a:rPr lang="el-GR" dirty="0" err="1"/>
              <a:t>λαβόντες</a:t>
            </a:r>
            <a:r>
              <a:rPr lang="el-GR" dirty="0"/>
              <a:t> </a:t>
            </a:r>
            <a:r>
              <a:rPr lang="el-GR" dirty="0" err="1"/>
              <a:t>ἐκ</a:t>
            </a:r>
            <a:r>
              <a:rPr lang="el-GR" dirty="0"/>
              <a:t> </a:t>
            </a:r>
            <a:r>
              <a:rPr lang="el-GR" dirty="0" err="1"/>
              <a:t>τοῦ</a:t>
            </a:r>
            <a:r>
              <a:rPr lang="el-GR" dirty="0"/>
              <a:t> </a:t>
            </a:r>
            <a:r>
              <a:rPr lang="el-GR" dirty="0" err="1"/>
              <a:t>ἐγγύτατα</a:t>
            </a:r>
            <a:r>
              <a:rPr lang="el-GR" dirty="0"/>
              <a:t> </a:t>
            </a:r>
            <a:r>
              <a:rPr lang="el-GR" dirty="0" err="1"/>
              <a:t>καπηλείου</a:t>
            </a:r>
            <a:r>
              <a:rPr lang="el-GR" dirty="0"/>
              <a:t> </a:t>
            </a:r>
            <a:r>
              <a:rPr lang="el-GR" dirty="0" err="1"/>
              <a:t>εἰσερχόμεθα</a:t>
            </a:r>
            <a:r>
              <a:rPr lang="el-GR" dirty="0"/>
              <a:t>, </a:t>
            </a:r>
            <a:r>
              <a:rPr lang="el-GR" dirty="0" err="1"/>
              <a:t>ἀνεῳγμένης</a:t>
            </a:r>
            <a:r>
              <a:rPr lang="el-GR" dirty="0"/>
              <a:t> </a:t>
            </a:r>
            <a:r>
              <a:rPr lang="el-GR" dirty="0" err="1"/>
              <a:t>τῆς</a:t>
            </a:r>
            <a:r>
              <a:rPr lang="el-GR" dirty="0"/>
              <a:t> θύρας </a:t>
            </a:r>
            <a:r>
              <a:rPr lang="el-GR" dirty="0" err="1"/>
              <a:t>καὶ</a:t>
            </a:r>
            <a:r>
              <a:rPr lang="el-GR" dirty="0"/>
              <a:t> </a:t>
            </a:r>
            <a:r>
              <a:rPr lang="el-GR" dirty="0" err="1"/>
              <a:t>ὑπὸ</a:t>
            </a:r>
            <a:r>
              <a:rPr lang="el-GR" dirty="0"/>
              <a:t> </a:t>
            </a:r>
            <a:r>
              <a:rPr lang="el-GR" dirty="0" err="1"/>
              <a:t>τῆς</a:t>
            </a:r>
            <a:r>
              <a:rPr lang="el-GR" dirty="0"/>
              <a:t> </a:t>
            </a:r>
            <a:r>
              <a:rPr lang="el-GR" dirty="0" err="1"/>
              <a:t>ἀνθρώπου</a:t>
            </a:r>
            <a:r>
              <a:rPr lang="el-GR" dirty="0"/>
              <a:t> </a:t>
            </a:r>
            <a:r>
              <a:rPr lang="el-GR" dirty="0" err="1"/>
              <a:t>παρεσκευασμένης</a:t>
            </a:r>
            <a:r>
              <a:rPr lang="el-GR" dirty="0"/>
              <a:t>. </a:t>
            </a:r>
            <a:r>
              <a:rPr lang="el-GR" dirty="0" err="1"/>
              <a:t>ὤσαντες</a:t>
            </a:r>
            <a:r>
              <a:rPr lang="el-GR" dirty="0"/>
              <a:t> </a:t>
            </a:r>
            <a:r>
              <a:rPr lang="el-GR" dirty="0" err="1"/>
              <a:t>δὲ</a:t>
            </a:r>
            <a:r>
              <a:rPr lang="el-GR" dirty="0"/>
              <a:t> </a:t>
            </a:r>
            <a:r>
              <a:rPr lang="el-GR" dirty="0" err="1"/>
              <a:t>τὴν</a:t>
            </a:r>
            <a:r>
              <a:rPr lang="el-GR" dirty="0"/>
              <a:t> </a:t>
            </a:r>
            <a:r>
              <a:rPr lang="el-GR" dirty="0" err="1"/>
              <a:t>θύραν</a:t>
            </a:r>
            <a:r>
              <a:rPr lang="el-GR" dirty="0"/>
              <a:t> </a:t>
            </a:r>
            <a:r>
              <a:rPr lang="el-GR" dirty="0" err="1"/>
              <a:t>τοῦ</a:t>
            </a:r>
            <a:r>
              <a:rPr lang="el-GR" dirty="0"/>
              <a:t> δωματίου </a:t>
            </a:r>
            <a:r>
              <a:rPr lang="el-GR" dirty="0" err="1"/>
              <a:t>οἱ</a:t>
            </a:r>
            <a:r>
              <a:rPr lang="el-GR" dirty="0"/>
              <a:t> </a:t>
            </a:r>
            <a:r>
              <a:rPr lang="el-GR" dirty="0" err="1"/>
              <a:t>μὲν</a:t>
            </a:r>
            <a:r>
              <a:rPr lang="el-GR" dirty="0"/>
              <a:t> </a:t>
            </a:r>
            <a:r>
              <a:rPr lang="el-GR" dirty="0" err="1"/>
              <a:t>πρῶτοι</a:t>
            </a:r>
            <a:r>
              <a:rPr lang="el-GR" dirty="0"/>
              <a:t> </a:t>
            </a:r>
            <a:r>
              <a:rPr lang="el-GR" dirty="0" err="1"/>
              <a:t>εἰσιόντες</a:t>
            </a:r>
            <a:r>
              <a:rPr lang="el-GR" dirty="0"/>
              <a:t> </a:t>
            </a:r>
            <a:r>
              <a:rPr lang="el-GR" dirty="0" err="1"/>
              <a:t>ἔτι</a:t>
            </a:r>
            <a:r>
              <a:rPr lang="el-GR" dirty="0"/>
              <a:t> </a:t>
            </a:r>
            <a:r>
              <a:rPr lang="el-GR" dirty="0" err="1"/>
              <a:t>εἴδομεν</a:t>
            </a:r>
            <a:r>
              <a:rPr lang="el-GR" dirty="0"/>
              <a:t> </a:t>
            </a:r>
            <a:r>
              <a:rPr lang="el-GR" dirty="0" err="1"/>
              <a:t>αὐτὸν</a:t>
            </a:r>
            <a:r>
              <a:rPr lang="el-GR" dirty="0"/>
              <a:t> </a:t>
            </a:r>
            <a:r>
              <a:rPr lang="el-GR" dirty="0" err="1"/>
              <a:t>κατακείμενον</a:t>
            </a:r>
            <a:r>
              <a:rPr lang="el-GR" dirty="0"/>
              <a:t> </a:t>
            </a:r>
            <a:r>
              <a:rPr lang="el-GR" dirty="0" err="1"/>
              <a:t>παρὰ</a:t>
            </a:r>
            <a:r>
              <a:rPr lang="el-GR" dirty="0"/>
              <a:t> </a:t>
            </a:r>
            <a:r>
              <a:rPr lang="el-GR" dirty="0" err="1"/>
              <a:t>τῇ</a:t>
            </a:r>
            <a:r>
              <a:rPr lang="el-GR" dirty="0"/>
              <a:t> </a:t>
            </a:r>
            <a:r>
              <a:rPr lang="el-GR" dirty="0" err="1"/>
              <a:t>γυναικί</a:t>
            </a:r>
            <a:r>
              <a:rPr lang="el-GR" dirty="0"/>
              <a:t>, </a:t>
            </a:r>
            <a:r>
              <a:rPr lang="el-GR" dirty="0" err="1"/>
              <a:t>οἱ</a:t>
            </a:r>
            <a:r>
              <a:rPr lang="el-GR" dirty="0"/>
              <a:t> </a:t>
            </a:r>
            <a:r>
              <a:rPr lang="el-GR" dirty="0" err="1"/>
              <a:t>δ᾽</a:t>
            </a:r>
            <a:r>
              <a:rPr lang="el-GR" dirty="0"/>
              <a:t> </a:t>
            </a:r>
            <a:r>
              <a:rPr lang="el-GR" dirty="0" err="1"/>
              <a:t>ὕστερον</a:t>
            </a:r>
            <a:r>
              <a:rPr lang="el-GR" dirty="0"/>
              <a:t> </a:t>
            </a:r>
            <a:r>
              <a:rPr lang="el-GR" dirty="0" err="1"/>
              <a:t>ἐν</a:t>
            </a:r>
            <a:r>
              <a:rPr lang="el-GR" dirty="0"/>
              <a:t> </a:t>
            </a:r>
            <a:r>
              <a:rPr lang="el-GR" dirty="0" err="1"/>
              <a:t>τῇ</a:t>
            </a:r>
            <a:r>
              <a:rPr lang="el-GR" dirty="0"/>
              <a:t> </a:t>
            </a:r>
            <a:r>
              <a:rPr lang="el-GR" dirty="0" err="1"/>
              <a:t>κλίνῃ</a:t>
            </a:r>
            <a:r>
              <a:rPr lang="el-GR" dirty="0"/>
              <a:t> </a:t>
            </a:r>
            <a:r>
              <a:rPr lang="el-GR" dirty="0" err="1"/>
              <a:t>γυμνὸν</a:t>
            </a:r>
            <a:r>
              <a:rPr lang="el-GR" dirty="0"/>
              <a:t> </a:t>
            </a:r>
            <a:r>
              <a:rPr lang="el-GR" dirty="0" err="1"/>
              <a:t>ἑστηκότα</a:t>
            </a:r>
            <a:r>
              <a:rPr lang="el-GR" dirty="0"/>
              <a:t>. [25] </a:t>
            </a:r>
            <a:r>
              <a:rPr lang="el-GR" dirty="0" err="1"/>
              <a:t>ἐγὼ</a:t>
            </a:r>
            <a:r>
              <a:rPr lang="el-GR" dirty="0"/>
              <a:t> </a:t>
            </a:r>
            <a:r>
              <a:rPr lang="el-GR" dirty="0" err="1"/>
              <a:t>δ᾽</a:t>
            </a:r>
            <a:r>
              <a:rPr lang="el-GR" dirty="0"/>
              <a:t>, ὦ </a:t>
            </a:r>
            <a:r>
              <a:rPr lang="el-GR" dirty="0" err="1"/>
              <a:t>ἄνδρες</a:t>
            </a:r>
            <a:r>
              <a:rPr lang="el-GR" dirty="0"/>
              <a:t>, </a:t>
            </a:r>
            <a:r>
              <a:rPr lang="el-GR" dirty="0" err="1"/>
              <a:t>πατάξας</a:t>
            </a:r>
            <a:r>
              <a:rPr lang="el-GR" dirty="0"/>
              <a:t> καταβάλλω </a:t>
            </a:r>
            <a:r>
              <a:rPr lang="el-GR" dirty="0" err="1"/>
              <a:t>αὐτόν</a:t>
            </a:r>
            <a:r>
              <a:rPr lang="el-GR" dirty="0"/>
              <a:t>, </a:t>
            </a:r>
            <a:r>
              <a:rPr lang="el-GR" dirty="0" err="1"/>
              <a:t>καὶ</a:t>
            </a:r>
            <a:r>
              <a:rPr lang="el-GR" dirty="0"/>
              <a:t> </a:t>
            </a:r>
            <a:r>
              <a:rPr lang="el-GR" dirty="0" err="1"/>
              <a:t>τὼ</a:t>
            </a:r>
            <a:r>
              <a:rPr lang="el-GR" dirty="0"/>
              <a:t> </a:t>
            </a:r>
            <a:r>
              <a:rPr lang="el-GR" dirty="0" err="1"/>
              <a:t>χεῖρε</a:t>
            </a:r>
            <a:r>
              <a:rPr lang="el-GR" dirty="0"/>
              <a:t> </a:t>
            </a:r>
            <a:r>
              <a:rPr lang="el-GR" dirty="0" err="1"/>
              <a:t>περιαγαγὼν</a:t>
            </a:r>
            <a:r>
              <a:rPr lang="el-GR" dirty="0"/>
              <a:t> </a:t>
            </a:r>
            <a:r>
              <a:rPr lang="el-GR" dirty="0" err="1"/>
              <a:t>εἰς</a:t>
            </a:r>
            <a:r>
              <a:rPr lang="el-GR" dirty="0"/>
              <a:t> </a:t>
            </a:r>
            <a:r>
              <a:rPr lang="el-GR" dirty="0" err="1"/>
              <a:t>τοὔπισθεν</a:t>
            </a:r>
            <a:r>
              <a:rPr lang="el-GR" dirty="0"/>
              <a:t> </a:t>
            </a:r>
            <a:r>
              <a:rPr lang="el-GR" dirty="0" err="1"/>
              <a:t>καὶ</a:t>
            </a:r>
            <a:r>
              <a:rPr lang="el-GR" dirty="0"/>
              <a:t> </a:t>
            </a:r>
            <a:r>
              <a:rPr lang="el-GR" dirty="0" err="1"/>
              <a:t>δήσας</a:t>
            </a:r>
            <a:r>
              <a:rPr lang="el-GR" dirty="0"/>
              <a:t> </a:t>
            </a:r>
            <a:r>
              <a:rPr lang="el-GR" dirty="0" err="1"/>
              <a:t>ἠρώτων</a:t>
            </a:r>
            <a:r>
              <a:rPr lang="el-GR" dirty="0"/>
              <a:t> </a:t>
            </a:r>
            <a:r>
              <a:rPr lang="el-GR" dirty="0" err="1"/>
              <a:t>διὰ</a:t>
            </a:r>
            <a:r>
              <a:rPr lang="el-GR" dirty="0"/>
              <a:t> τί </a:t>
            </a:r>
            <a:r>
              <a:rPr lang="el-GR" dirty="0" err="1"/>
              <a:t>ὑβρίζει</a:t>
            </a:r>
            <a:r>
              <a:rPr lang="el-GR" dirty="0"/>
              <a:t> </a:t>
            </a:r>
            <a:r>
              <a:rPr lang="el-GR" dirty="0" err="1"/>
              <a:t>εἰς</a:t>
            </a:r>
            <a:r>
              <a:rPr lang="el-GR" dirty="0"/>
              <a:t> </a:t>
            </a:r>
            <a:r>
              <a:rPr lang="el-GR" dirty="0" err="1"/>
              <a:t>τὴν</a:t>
            </a:r>
            <a:r>
              <a:rPr lang="el-GR" dirty="0"/>
              <a:t> </a:t>
            </a:r>
            <a:r>
              <a:rPr lang="el-GR" dirty="0" err="1"/>
              <a:t>οἰκίαν</a:t>
            </a:r>
            <a:r>
              <a:rPr lang="el-GR" dirty="0"/>
              <a:t> </a:t>
            </a:r>
            <a:r>
              <a:rPr lang="el-GR" dirty="0" err="1"/>
              <a:t>τὴν</a:t>
            </a:r>
            <a:r>
              <a:rPr lang="el-GR" dirty="0"/>
              <a:t> </a:t>
            </a:r>
            <a:r>
              <a:rPr lang="el-GR" dirty="0" err="1"/>
              <a:t>ἐμὴν</a:t>
            </a:r>
            <a:r>
              <a:rPr lang="el-GR" dirty="0"/>
              <a:t> </a:t>
            </a:r>
            <a:r>
              <a:rPr lang="el-GR" dirty="0" err="1"/>
              <a:t>εἰσιών</a:t>
            </a:r>
            <a:r>
              <a:rPr lang="el-GR" dirty="0"/>
              <a:t>. </a:t>
            </a:r>
            <a:r>
              <a:rPr lang="el-GR" dirty="0" err="1"/>
              <a:t>κἀκεῖνος</a:t>
            </a:r>
            <a:r>
              <a:rPr lang="el-GR" dirty="0"/>
              <a:t> </a:t>
            </a:r>
            <a:r>
              <a:rPr lang="el-GR" dirty="0" err="1"/>
              <a:t>ἀδικεῖν</a:t>
            </a:r>
            <a:r>
              <a:rPr lang="el-GR" dirty="0"/>
              <a:t> </a:t>
            </a:r>
            <a:r>
              <a:rPr lang="el-GR" dirty="0" err="1"/>
              <a:t>μὲν</a:t>
            </a:r>
            <a:r>
              <a:rPr lang="el-GR" dirty="0"/>
              <a:t> </a:t>
            </a:r>
            <a:r>
              <a:rPr lang="el-GR" dirty="0" err="1"/>
              <a:t>ὡμολόγει</a:t>
            </a:r>
            <a:r>
              <a:rPr lang="el-GR" dirty="0"/>
              <a:t>, </a:t>
            </a:r>
            <a:r>
              <a:rPr lang="el-GR" dirty="0" err="1"/>
              <a:t>ἠντεβόλει</a:t>
            </a:r>
            <a:r>
              <a:rPr lang="el-GR" dirty="0"/>
              <a:t> </a:t>
            </a:r>
            <a:r>
              <a:rPr lang="el-GR" dirty="0" err="1"/>
              <a:t>δὲ</a:t>
            </a:r>
            <a:r>
              <a:rPr lang="el-GR" dirty="0"/>
              <a:t> </a:t>
            </a:r>
            <a:r>
              <a:rPr lang="el-GR" dirty="0" err="1" smtClean="0"/>
              <a:t>καὶ</a:t>
            </a:r>
            <a:r>
              <a:rPr lang="el-GR" dirty="0" smtClean="0"/>
              <a:t> </a:t>
            </a:r>
            <a:r>
              <a:rPr lang="el-GR" dirty="0" err="1"/>
              <a:t>ἱκέτευε</a:t>
            </a:r>
            <a:r>
              <a:rPr lang="el-GR" dirty="0"/>
              <a:t> </a:t>
            </a:r>
            <a:r>
              <a:rPr lang="el-GR" dirty="0" err="1"/>
              <a:t>μὴ</a:t>
            </a:r>
            <a:r>
              <a:rPr lang="el-GR" dirty="0"/>
              <a:t> </a:t>
            </a:r>
            <a:r>
              <a:rPr lang="el-GR" dirty="0" err="1"/>
              <a:t>ἀποκτεῖναι</a:t>
            </a:r>
            <a:r>
              <a:rPr lang="el-GR" dirty="0"/>
              <a:t> </a:t>
            </a:r>
            <a:r>
              <a:rPr lang="el-GR" dirty="0" err="1"/>
              <a:t>ἀλλ᾽</a:t>
            </a:r>
            <a:r>
              <a:rPr lang="el-GR" dirty="0"/>
              <a:t> </a:t>
            </a:r>
            <a:r>
              <a:rPr lang="el-GR" dirty="0" err="1"/>
              <a:t>ἀργύριον</a:t>
            </a:r>
            <a:r>
              <a:rPr lang="el-GR" dirty="0"/>
              <a:t> </a:t>
            </a:r>
            <a:r>
              <a:rPr lang="el-GR" dirty="0" err="1"/>
              <a:t>πράξασθαι</a:t>
            </a:r>
            <a:r>
              <a:rPr lang="el-GR" dirty="0"/>
              <a:t>. </a:t>
            </a:r>
            <a:endParaRPr lang="el-GR" dirty="0" smtClean="0"/>
          </a:p>
          <a:p>
            <a:pPr marL="137160" indent="0">
              <a:buNone/>
            </a:pPr>
            <a:endParaRPr lang="el-GR" dirty="0"/>
          </a:p>
          <a:p>
            <a:pPr marL="137160" indent="0">
              <a:buNone/>
            </a:pPr>
            <a:endParaRPr lang="el-GR" dirty="0" smtClean="0"/>
          </a:p>
          <a:p>
            <a:pPr marL="137160" indent="0" algn="just">
              <a:buNone/>
            </a:pPr>
            <a:r>
              <a:rPr lang="el-GR" dirty="0"/>
              <a:t>[24] υπό τις περιστάσεις αυτές πήρα μαζί μου όσο πιο πολλούς μπορούσα και προχώρησα. Και αφού προμηθευτήκαμε δαδιά από το πλησιέστερο καπηλείο,</a:t>
            </a:r>
            <a:r>
              <a:rPr lang="el-GR" baseline="30000" dirty="0">
                <a:hlinkClick r:id="rId2"/>
              </a:rPr>
              <a:t>19</a:t>
            </a:r>
            <a:r>
              <a:rPr lang="el-GR" dirty="0"/>
              <a:t> μπαίνουμε μέσα -την πόρτα την είχε ανοίξει η υπηρέτρια που ήταν δασκαλεμένη. Σπρώξαμε την πόρτα του κοιτώνα και εμείς που μπήκαμε πρώτοι τον είδαμε ακόμη ξαπλωμένο με τη γυναίκα, ενώ εκείνοι που ακολούθησαν τον είδαν όρθιο επάνω στο κρεβάτι, γυμνό.</a:t>
            </a:r>
            <a:r>
              <a:rPr lang="el-GR" baseline="30000" dirty="0">
                <a:hlinkClick r:id="rId3"/>
              </a:rPr>
              <a:t>20</a:t>
            </a:r>
            <a:r>
              <a:rPr lang="el-GR" dirty="0"/>
              <a:t> [25] Εγώ τότε, συμπολίτες, τον χτύπησα, τον ρίχνω κάτω και, αφού του γύρισα τα χέρια και του τα έδεσα πισθάγκωνα, τον ρωτούσα γιατί μπαίνει μέσα στο σπίτι μου και το ατιμάζει. Εκείνος παραδέχθηκε φυσικά την ενοχή του, και απλώς με εκλιπαρούσε και με ικέτευε να δεχθώ χρήματα και να μην τον σκοτώσω. </a:t>
            </a:r>
            <a:endParaRPr lang="el-GR" dirty="0" smtClean="0"/>
          </a:p>
          <a:p>
            <a:pPr marL="137160" indent="0">
              <a:buNone/>
            </a:pPr>
            <a:endParaRPr lang="el-GR" dirty="0"/>
          </a:p>
          <a:p>
            <a:pPr marL="137160" indent="0">
              <a:buNone/>
            </a:pPr>
            <a:endParaRPr lang="el-GR" dirty="0"/>
          </a:p>
        </p:txBody>
      </p:sp>
    </p:spTree>
    <p:extLst>
      <p:ext uri="{BB962C8B-B14F-4D97-AF65-F5344CB8AC3E}">
        <p14:creationId xmlns:p14="http://schemas.microsoft.com/office/powerpoint/2010/main" val="3865527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rmAutofit fontScale="90000"/>
          </a:bodyPr>
          <a:lstStyle/>
          <a:p>
            <a:endParaRPr lang="el-GR" dirty="0"/>
          </a:p>
        </p:txBody>
      </p:sp>
      <p:sp>
        <p:nvSpPr>
          <p:cNvPr id="3" name="Θέση περιεχομένου 2"/>
          <p:cNvSpPr>
            <a:spLocks noGrp="1"/>
          </p:cNvSpPr>
          <p:nvPr>
            <p:ph idx="1"/>
          </p:nvPr>
        </p:nvSpPr>
        <p:spPr>
          <a:xfrm>
            <a:off x="457200" y="260648"/>
            <a:ext cx="8229600" cy="6048712"/>
          </a:xfrm>
        </p:spPr>
        <p:txBody>
          <a:bodyPr>
            <a:normAutofit lnSpcReduction="10000"/>
          </a:bodyPr>
          <a:lstStyle/>
          <a:p>
            <a:pPr marL="137160" indent="0" algn="just">
              <a:buNone/>
            </a:pPr>
            <a:r>
              <a:rPr lang="el-GR" dirty="0"/>
              <a:t>[26] </a:t>
            </a:r>
            <a:r>
              <a:rPr lang="el-GR" dirty="0" err="1"/>
              <a:t>ἐγὼ</a:t>
            </a:r>
            <a:r>
              <a:rPr lang="el-GR" dirty="0"/>
              <a:t> </a:t>
            </a:r>
            <a:r>
              <a:rPr lang="el-GR" dirty="0" err="1"/>
              <a:t>δ᾽</a:t>
            </a:r>
            <a:r>
              <a:rPr lang="el-GR" dirty="0"/>
              <a:t> </a:t>
            </a:r>
            <a:r>
              <a:rPr lang="el-GR" dirty="0" err="1"/>
              <a:t>εἶπον</a:t>
            </a:r>
            <a:r>
              <a:rPr lang="el-GR" dirty="0"/>
              <a:t> </a:t>
            </a:r>
            <a:r>
              <a:rPr lang="el-GR" dirty="0" err="1"/>
              <a:t>ὅτι</a:t>
            </a:r>
            <a:r>
              <a:rPr lang="el-GR" dirty="0"/>
              <a:t> «</a:t>
            </a:r>
            <a:r>
              <a:rPr lang="el-GR" dirty="0" err="1"/>
              <a:t>οὐκ</a:t>
            </a:r>
            <a:r>
              <a:rPr lang="el-GR" dirty="0"/>
              <a:t> </a:t>
            </a:r>
            <a:r>
              <a:rPr lang="el-GR" dirty="0" err="1"/>
              <a:t>ἐγώ</a:t>
            </a:r>
            <a:r>
              <a:rPr lang="el-GR" dirty="0"/>
              <a:t> σε </a:t>
            </a:r>
            <a:r>
              <a:rPr lang="el-GR" dirty="0" err="1"/>
              <a:t>ἀποκτενῶ</a:t>
            </a:r>
            <a:r>
              <a:rPr lang="el-GR" dirty="0"/>
              <a:t>, </a:t>
            </a:r>
            <a:r>
              <a:rPr lang="el-GR" dirty="0" err="1"/>
              <a:t>ἀλλ᾽</a:t>
            </a:r>
            <a:r>
              <a:rPr lang="el-GR" dirty="0"/>
              <a:t> ὁ </a:t>
            </a:r>
            <a:r>
              <a:rPr lang="el-GR" dirty="0" err="1"/>
              <a:t>τῆς</a:t>
            </a:r>
            <a:r>
              <a:rPr lang="el-GR" dirty="0"/>
              <a:t> πόλεως νόμος, </a:t>
            </a:r>
            <a:r>
              <a:rPr lang="el-GR" dirty="0" err="1"/>
              <a:t>ὃν</a:t>
            </a:r>
            <a:r>
              <a:rPr lang="el-GR" dirty="0"/>
              <a:t> </a:t>
            </a:r>
            <a:r>
              <a:rPr lang="el-GR" dirty="0" err="1"/>
              <a:t>σὺ</a:t>
            </a:r>
            <a:r>
              <a:rPr lang="el-GR" dirty="0"/>
              <a:t> παραβαίνων </a:t>
            </a:r>
            <a:r>
              <a:rPr lang="el-GR" dirty="0" err="1"/>
              <a:t>περὶ</a:t>
            </a:r>
            <a:r>
              <a:rPr lang="el-GR" dirty="0"/>
              <a:t> </a:t>
            </a:r>
            <a:r>
              <a:rPr lang="el-GR" dirty="0" err="1"/>
              <a:t>ἐλάττονος</a:t>
            </a:r>
            <a:r>
              <a:rPr lang="el-GR" dirty="0"/>
              <a:t> </a:t>
            </a:r>
            <a:r>
              <a:rPr lang="el-GR" dirty="0" err="1"/>
              <a:t>τῶν</a:t>
            </a:r>
            <a:r>
              <a:rPr lang="el-GR" dirty="0"/>
              <a:t> </a:t>
            </a:r>
            <a:r>
              <a:rPr lang="el-GR" dirty="0" err="1"/>
              <a:t>ἡδονῶν</a:t>
            </a:r>
            <a:r>
              <a:rPr lang="el-GR" dirty="0"/>
              <a:t> </a:t>
            </a:r>
            <a:r>
              <a:rPr lang="el-GR" dirty="0" err="1"/>
              <a:t>ἐποιήσω</a:t>
            </a:r>
            <a:r>
              <a:rPr lang="el-GR" dirty="0"/>
              <a:t>, </a:t>
            </a:r>
            <a:r>
              <a:rPr lang="el-GR" dirty="0" err="1"/>
              <a:t>καὶ</a:t>
            </a:r>
            <a:r>
              <a:rPr lang="el-GR" dirty="0"/>
              <a:t> </a:t>
            </a:r>
            <a:r>
              <a:rPr lang="el-GR" dirty="0" err="1"/>
              <a:t>μᾶλλον</a:t>
            </a:r>
            <a:r>
              <a:rPr lang="el-GR" dirty="0"/>
              <a:t> </a:t>
            </a:r>
            <a:r>
              <a:rPr lang="el-GR" dirty="0" err="1"/>
              <a:t>εἵλου</a:t>
            </a:r>
            <a:r>
              <a:rPr lang="el-GR" dirty="0"/>
              <a:t> </a:t>
            </a:r>
            <a:r>
              <a:rPr lang="el-GR" dirty="0" err="1"/>
              <a:t>τοιοῦτον</a:t>
            </a:r>
            <a:r>
              <a:rPr lang="el-GR" dirty="0"/>
              <a:t> </a:t>
            </a:r>
            <a:r>
              <a:rPr lang="el-GR" dirty="0" err="1"/>
              <a:t>ἁμάρτημα</a:t>
            </a:r>
            <a:r>
              <a:rPr lang="el-GR" dirty="0"/>
              <a:t> </a:t>
            </a:r>
            <a:r>
              <a:rPr lang="el-GR" dirty="0" err="1"/>
              <a:t>ἐξαμαρτάνειν</a:t>
            </a:r>
            <a:r>
              <a:rPr lang="el-GR" dirty="0"/>
              <a:t> </a:t>
            </a:r>
            <a:r>
              <a:rPr lang="el-GR" dirty="0" err="1"/>
              <a:t>εἰς</a:t>
            </a:r>
            <a:r>
              <a:rPr lang="el-GR" dirty="0"/>
              <a:t> </a:t>
            </a:r>
            <a:r>
              <a:rPr lang="el-GR" dirty="0" err="1"/>
              <a:t>τὴν</a:t>
            </a:r>
            <a:r>
              <a:rPr lang="el-GR" dirty="0"/>
              <a:t> </a:t>
            </a:r>
            <a:r>
              <a:rPr lang="el-GR" dirty="0" err="1"/>
              <a:t>γυναῖκα</a:t>
            </a:r>
            <a:r>
              <a:rPr lang="el-GR" dirty="0"/>
              <a:t> </a:t>
            </a:r>
            <a:r>
              <a:rPr lang="el-GR" dirty="0" err="1"/>
              <a:t>τὴν</a:t>
            </a:r>
            <a:r>
              <a:rPr lang="el-GR" dirty="0"/>
              <a:t> </a:t>
            </a:r>
            <a:r>
              <a:rPr lang="el-GR" dirty="0" err="1"/>
              <a:t>ἐμὴν</a:t>
            </a:r>
            <a:r>
              <a:rPr lang="el-GR" dirty="0"/>
              <a:t> </a:t>
            </a:r>
            <a:r>
              <a:rPr lang="el-GR" dirty="0" err="1"/>
              <a:t>καὶ</a:t>
            </a:r>
            <a:r>
              <a:rPr lang="el-GR" dirty="0"/>
              <a:t> </a:t>
            </a:r>
            <a:r>
              <a:rPr lang="el-GR" dirty="0" err="1"/>
              <a:t>εἰς</a:t>
            </a:r>
            <a:r>
              <a:rPr lang="el-GR" dirty="0"/>
              <a:t> </a:t>
            </a:r>
            <a:r>
              <a:rPr lang="el-GR" dirty="0" err="1"/>
              <a:t>τοὺς</a:t>
            </a:r>
            <a:r>
              <a:rPr lang="el-GR" dirty="0"/>
              <a:t> </a:t>
            </a:r>
            <a:r>
              <a:rPr lang="el-GR" dirty="0" err="1"/>
              <a:t>παῖδας</a:t>
            </a:r>
            <a:r>
              <a:rPr lang="el-GR" dirty="0"/>
              <a:t> </a:t>
            </a:r>
            <a:r>
              <a:rPr lang="el-GR" dirty="0" err="1"/>
              <a:t>τοὺς</a:t>
            </a:r>
            <a:r>
              <a:rPr lang="el-GR" dirty="0"/>
              <a:t> </a:t>
            </a:r>
            <a:r>
              <a:rPr lang="el-GR" dirty="0" err="1"/>
              <a:t>ἐμοὺς</a:t>
            </a:r>
            <a:r>
              <a:rPr lang="el-GR" dirty="0"/>
              <a:t> ἢ </a:t>
            </a:r>
            <a:r>
              <a:rPr lang="el-GR" dirty="0" err="1"/>
              <a:t>τοῖς</a:t>
            </a:r>
            <a:r>
              <a:rPr lang="el-GR" dirty="0"/>
              <a:t> </a:t>
            </a:r>
            <a:r>
              <a:rPr lang="el-GR" dirty="0" err="1"/>
              <a:t>νόμοις</a:t>
            </a:r>
            <a:r>
              <a:rPr lang="el-GR" dirty="0"/>
              <a:t> </a:t>
            </a:r>
            <a:r>
              <a:rPr lang="el-GR" dirty="0" err="1"/>
              <a:t>πείθεσθαι</a:t>
            </a:r>
            <a:r>
              <a:rPr lang="el-GR" dirty="0"/>
              <a:t> </a:t>
            </a:r>
            <a:r>
              <a:rPr lang="el-GR" dirty="0" err="1"/>
              <a:t>καὶ</a:t>
            </a:r>
            <a:r>
              <a:rPr lang="el-GR" dirty="0"/>
              <a:t> κόσμιος </a:t>
            </a:r>
            <a:r>
              <a:rPr lang="el-GR" dirty="0" err="1"/>
              <a:t>εἶναι</a:t>
            </a:r>
            <a:r>
              <a:rPr lang="el-GR" dirty="0" smtClean="0"/>
              <a:t>.»</a:t>
            </a:r>
          </a:p>
          <a:p>
            <a:pPr marL="137160" indent="0">
              <a:buNone/>
            </a:pPr>
            <a:endParaRPr lang="el-GR" dirty="0"/>
          </a:p>
          <a:p>
            <a:pPr marL="137160" indent="0" algn="just">
              <a:buNone/>
            </a:pPr>
            <a:r>
              <a:rPr lang="el-GR" dirty="0"/>
              <a:t>[26] Εγώ τότε του είπα: «δεν θα σε σκοτώσω εγώ, θα σε σκοτώσει ο νόμος της πόλης, που εσύ τον αγνόησες και τον έθεσες σε κατώτερη μοίρα από την ικανοποίηση των </a:t>
            </a:r>
            <a:r>
              <a:rPr lang="el-GR" dirty="0" err="1"/>
              <a:t>ορέξεών</a:t>
            </a:r>
            <a:r>
              <a:rPr lang="el-GR" dirty="0"/>
              <a:t> σου, αφού προτίμησες, αντί να είσαι νομοταγής και φιλήσυχος, να διαπράξεις ένα τέτοιο έγκλημα εις βάρος της γυναίκας μου και των παιδιών μου</a:t>
            </a:r>
            <a:r>
              <a:rPr lang="el-GR" dirty="0" smtClean="0"/>
              <a:t>».</a:t>
            </a:r>
          </a:p>
          <a:p>
            <a:pPr marL="137160" indent="0" algn="just">
              <a:buNone/>
            </a:pPr>
            <a:endParaRPr lang="el-GR" dirty="0"/>
          </a:p>
        </p:txBody>
      </p:sp>
    </p:spTree>
    <p:extLst>
      <p:ext uri="{BB962C8B-B14F-4D97-AF65-F5344CB8AC3E}">
        <p14:creationId xmlns:p14="http://schemas.microsoft.com/office/powerpoint/2010/main" val="3254360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88640"/>
            <a:ext cx="8229600" cy="6120720"/>
          </a:xfrm>
        </p:spPr>
        <p:txBody>
          <a:bodyPr>
            <a:normAutofit fontScale="70000" lnSpcReduction="20000"/>
          </a:bodyPr>
          <a:lstStyle/>
          <a:p>
            <a:pPr marL="137160" indent="0" algn="just">
              <a:buNone/>
            </a:pPr>
            <a:r>
              <a:rPr lang="el-GR" dirty="0"/>
              <a:t>[27] </a:t>
            </a:r>
            <a:r>
              <a:rPr lang="el-GR" dirty="0" err="1"/>
              <a:t>οὕτως</a:t>
            </a:r>
            <a:r>
              <a:rPr lang="el-GR" dirty="0"/>
              <a:t>, ὦ </a:t>
            </a:r>
            <a:r>
              <a:rPr lang="el-GR" dirty="0" err="1"/>
              <a:t>ἄνδρες</a:t>
            </a:r>
            <a:r>
              <a:rPr lang="el-GR" dirty="0"/>
              <a:t>, </a:t>
            </a:r>
            <a:r>
              <a:rPr lang="el-GR" dirty="0" err="1"/>
              <a:t>ἐκεῖνος</a:t>
            </a:r>
            <a:r>
              <a:rPr lang="el-GR" dirty="0"/>
              <a:t> τούτων </a:t>
            </a:r>
            <a:r>
              <a:rPr lang="el-GR" dirty="0" err="1"/>
              <a:t>ἔτυχεν</a:t>
            </a:r>
            <a:r>
              <a:rPr lang="el-GR" dirty="0"/>
              <a:t> </a:t>
            </a:r>
            <a:r>
              <a:rPr lang="el-GR" dirty="0" err="1"/>
              <a:t>ὧνπερ</a:t>
            </a:r>
            <a:r>
              <a:rPr lang="el-GR" dirty="0"/>
              <a:t> </a:t>
            </a:r>
            <a:r>
              <a:rPr lang="el-GR" dirty="0" err="1"/>
              <a:t>οἱ</a:t>
            </a:r>
            <a:r>
              <a:rPr lang="el-GR" dirty="0"/>
              <a:t> νόμοι </a:t>
            </a:r>
            <a:r>
              <a:rPr lang="el-GR" dirty="0" err="1"/>
              <a:t>κελεύουσι</a:t>
            </a:r>
            <a:r>
              <a:rPr lang="el-GR" dirty="0"/>
              <a:t> </a:t>
            </a:r>
            <a:r>
              <a:rPr lang="el-GR" dirty="0" err="1"/>
              <a:t>τοὺς</a:t>
            </a:r>
            <a:r>
              <a:rPr lang="el-GR" dirty="0"/>
              <a:t> </a:t>
            </a:r>
            <a:r>
              <a:rPr lang="el-GR" dirty="0" err="1"/>
              <a:t>τὰ</a:t>
            </a:r>
            <a:r>
              <a:rPr lang="el-GR" dirty="0"/>
              <a:t> </a:t>
            </a:r>
            <a:r>
              <a:rPr lang="el-GR" dirty="0" err="1"/>
              <a:t>τοιαῦτα</a:t>
            </a:r>
            <a:r>
              <a:rPr lang="el-GR" dirty="0"/>
              <a:t> πράττοντας, </a:t>
            </a:r>
            <a:r>
              <a:rPr lang="el-GR" dirty="0" err="1"/>
              <a:t>οὐκ</a:t>
            </a:r>
            <a:r>
              <a:rPr lang="el-GR" dirty="0"/>
              <a:t> </a:t>
            </a:r>
            <a:r>
              <a:rPr lang="el-GR" dirty="0" err="1"/>
              <a:t>εἰσαρπασθεὶς</a:t>
            </a:r>
            <a:r>
              <a:rPr lang="el-GR" dirty="0"/>
              <a:t> </a:t>
            </a:r>
            <a:r>
              <a:rPr lang="el-GR" dirty="0" err="1"/>
              <a:t>ἐκ</a:t>
            </a:r>
            <a:r>
              <a:rPr lang="el-GR" dirty="0"/>
              <a:t> </a:t>
            </a:r>
            <a:r>
              <a:rPr lang="el-GR" dirty="0" err="1"/>
              <a:t>τῆς</a:t>
            </a:r>
            <a:r>
              <a:rPr lang="el-GR" dirty="0"/>
              <a:t> </a:t>
            </a:r>
            <a:r>
              <a:rPr lang="el-GR" dirty="0" err="1"/>
              <a:t>ὁδοῦ</a:t>
            </a:r>
            <a:r>
              <a:rPr lang="el-GR" dirty="0"/>
              <a:t>, </a:t>
            </a:r>
            <a:r>
              <a:rPr lang="el-GR" dirty="0" err="1"/>
              <a:t>οὐδ᾽</a:t>
            </a:r>
            <a:r>
              <a:rPr lang="el-GR" dirty="0"/>
              <a:t> </a:t>
            </a:r>
            <a:r>
              <a:rPr lang="el-GR" dirty="0" err="1"/>
              <a:t>ἐπὶ</a:t>
            </a:r>
            <a:r>
              <a:rPr lang="el-GR" dirty="0"/>
              <a:t> </a:t>
            </a:r>
            <a:r>
              <a:rPr lang="el-GR" dirty="0" err="1"/>
              <a:t>τὴν</a:t>
            </a:r>
            <a:r>
              <a:rPr lang="el-GR" dirty="0"/>
              <a:t> </a:t>
            </a:r>
            <a:r>
              <a:rPr lang="el-GR" dirty="0" err="1"/>
              <a:t>ἑστίαν</a:t>
            </a:r>
            <a:r>
              <a:rPr lang="el-GR" dirty="0"/>
              <a:t> καταφυγών, </a:t>
            </a:r>
            <a:r>
              <a:rPr lang="el-GR" dirty="0" err="1"/>
              <a:t>ὥσπερ</a:t>
            </a:r>
            <a:r>
              <a:rPr lang="el-GR" dirty="0"/>
              <a:t> </a:t>
            </a:r>
            <a:r>
              <a:rPr lang="el-GR" dirty="0" err="1"/>
              <a:t>οὗτοι</a:t>
            </a:r>
            <a:r>
              <a:rPr lang="el-GR" dirty="0"/>
              <a:t> </a:t>
            </a:r>
            <a:r>
              <a:rPr lang="el-GR" dirty="0" err="1"/>
              <a:t>λέγουσι</a:t>
            </a:r>
            <a:r>
              <a:rPr lang="el-GR" dirty="0"/>
              <a:t>· </a:t>
            </a:r>
            <a:r>
              <a:rPr lang="el-GR" dirty="0" err="1"/>
              <a:t>πῶς</a:t>
            </a:r>
            <a:r>
              <a:rPr lang="el-GR" dirty="0"/>
              <a:t> </a:t>
            </a:r>
            <a:r>
              <a:rPr lang="el-GR" dirty="0" err="1"/>
              <a:t>γὰρ</a:t>
            </a:r>
            <a:r>
              <a:rPr lang="el-GR" dirty="0"/>
              <a:t> </a:t>
            </a:r>
            <a:r>
              <a:rPr lang="el-GR" dirty="0" err="1"/>
              <a:t>ἄν</a:t>
            </a:r>
            <a:r>
              <a:rPr lang="el-GR" dirty="0"/>
              <a:t>, </a:t>
            </a:r>
            <a:r>
              <a:rPr lang="el-GR" dirty="0" err="1"/>
              <a:t>ὅστις</a:t>
            </a:r>
            <a:r>
              <a:rPr lang="el-GR" dirty="0"/>
              <a:t> </a:t>
            </a:r>
            <a:r>
              <a:rPr lang="el-GR" dirty="0" err="1"/>
              <a:t>ἐν</a:t>
            </a:r>
            <a:r>
              <a:rPr lang="el-GR" dirty="0"/>
              <a:t> </a:t>
            </a:r>
            <a:r>
              <a:rPr lang="el-GR" dirty="0" err="1"/>
              <a:t>τῷ</a:t>
            </a:r>
            <a:r>
              <a:rPr lang="el-GR" dirty="0"/>
              <a:t> </a:t>
            </a:r>
            <a:r>
              <a:rPr lang="el-GR" dirty="0" err="1"/>
              <a:t>δωματίῳ</a:t>
            </a:r>
            <a:r>
              <a:rPr lang="el-GR" dirty="0"/>
              <a:t> </a:t>
            </a:r>
            <a:r>
              <a:rPr lang="el-GR" dirty="0" err="1"/>
              <a:t>πληγεὶς</a:t>
            </a:r>
            <a:r>
              <a:rPr lang="el-GR" dirty="0"/>
              <a:t> </a:t>
            </a:r>
            <a:r>
              <a:rPr lang="el-GR" dirty="0" err="1"/>
              <a:t>κατέπεσεν</a:t>
            </a:r>
            <a:r>
              <a:rPr lang="el-GR" dirty="0"/>
              <a:t> </a:t>
            </a:r>
            <a:r>
              <a:rPr lang="el-GR" dirty="0" err="1"/>
              <a:t>εὐθύς</a:t>
            </a:r>
            <a:r>
              <a:rPr lang="el-GR" dirty="0"/>
              <a:t>, περιέστρεψα </a:t>
            </a:r>
            <a:r>
              <a:rPr lang="el-GR" dirty="0" err="1"/>
              <a:t>δ᾽</a:t>
            </a:r>
            <a:r>
              <a:rPr lang="el-GR" dirty="0"/>
              <a:t> </a:t>
            </a:r>
            <a:r>
              <a:rPr lang="el-GR" dirty="0" err="1"/>
              <a:t>αὐτοῦ</a:t>
            </a:r>
            <a:r>
              <a:rPr lang="el-GR" dirty="0"/>
              <a:t> </a:t>
            </a:r>
            <a:r>
              <a:rPr lang="el-GR" dirty="0" err="1"/>
              <a:t>τὼ</a:t>
            </a:r>
            <a:r>
              <a:rPr lang="el-GR" dirty="0"/>
              <a:t> </a:t>
            </a:r>
            <a:r>
              <a:rPr lang="el-GR" dirty="0" err="1"/>
              <a:t>χεῖρε</a:t>
            </a:r>
            <a:r>
              <a:rPr lang="el-GR" dirty="0"/>
              <a:t>, </a:t>
            </a:r>
            <a:r>
              <a:rPr lang="el-GR" dirty="0" err="1"/>
              <a:t>ἔνδον</a:t>
            </a:r>
            <a:r>
              <a:rPr lang="el-GR" dirty="0"/>
              <a:t> </a:t>
            </a:r>
            <a:r>
              <a:rPr lang="el-GR" dirty="0" err="1"/>
              <a:t>δὲ</a:t>
            </a:r>
            <a:r>
              <a:rPr lang="el-GR" dirty="0"/>
              <a:t> </a:t>
            </a:r>
            <a:r>
              <a:rPr lang="el-GR" dirty="0" err="1"/>
              <a:t>ἦσαν</a:t>
            </a:r>
            <a:r>
              <a:rPr lang="el-GR" dirty="0"/>
              <a:t> </a:t>
            </a:r>
            <a:r>
              <a:rPr lang="el-GR" dirty="0" err="1"/>
              <a:t>ἄνθρωποι</a:t>
            </a:r>
            <a:r>
              <a:rPr lang="el-GR" dirty="0"/>
              <a:t> </a:t>
            </a:r>
            <a:r>
              <a:rPr lang="el-GR" dirty="0" err="1"/>
              <a:t>τοσοῦτοι</a:t>
            </a:r>
            <a:r>
              <a:rPr lang="el-GR" dirty="0"/>
              <a:t>, </a:t>
            </a:r>
            <a:r>
              <a:rPr lang="el-GR" dirty="0" err="1"/>
              <a:t>οὓς</a:t>
            </a:r>
            <a:r>
              <a:rPr lang="el-GR" dirty="0"/>
              <a:t> </a:t>
            </a:r>
            <a:r>
              <a:rPr lang="el-GR" dirty="0" err="1"/>
              <a:t>διαφυγεῖν</a:t>
            </a:r>
            <a:r>
              <a:rPr lang="el-GR" dirty="0"/>
              <a:t> </a:t>
            </a:r>
            <a:r>
              <a:rPr lang="el-GR" dirty="0" err="1"/>
              <a:t>οὐκ</a:t>
            </a:r>
            <a:r>
              <a:rPr lang="el-GR" dirty="0"/>
              <a:t> </a:t>
            </a:r>
            <a:r>
              <a:rPr lang="el-GR" dirty="0" err="1"/>
              <a:t>ἐδύνατο</a:t>
            </a:r>
            <a:r>
              <a:rPr lang="el-GR" dirty="0"/>
              <a:t>, </a:t>
            </a:r>
            <a:r>
              <a:rPr lang="el-GR" dirty="0" err="1"/>
              <a:t>οὔτε</a:t>
            </a:r>
            <a:r>
              <a:rPr lang="el-GR" dirty="0"/>
              <a:t> </a:t>
            </a:r>
            <a:r>
              <a:rPr lang="el-GR" dirty="0" err="1"/>
              <a:t>σίδηρον</a:t>
            </a:r>
            <a:r>
              <a:rPr lang="el-GR" dirty="0"/>
              <a:t> </a:t>
            </a:r>
            <a:r>
              <a:rPr lang="el-GR" dirty="0" err="1"/>
              <a:t>οὔτε</a:t>
            </a:r>
            <a:r>
              <a:rPr lang="el-GR" dirty="0"/>
              <a:t> </a:t>
            </a:r>
            <a:r>
              <a:rPr lang="el-GR" dirty="0" err="1"/>
              <a:t>ξύλον</a:t>
            </a:r>
            <a:r>
              <a:rPr lang="el-GR" dirty="0"/>
              <a:t> </a:t>
            </a:r>
            <a:r>
              <a:rPr lang="el-GR" dirty="0" err="1"/>
              <a:t>οὔτε</a:t>
            </a:r>
            <a:r>
              <a:rPr lang="el-GR" dirty="0"/>
              <a:t> </a:t>
            </a:r>
            <a:r>
              <a:rPr lang="el-GR" dirty="0" err="1"/>
              <a:t>ἄλλο</a:t>
            </a:r>
            <a:r>
              <a:rPr lang="el-GR" dirty="0"/>
              <a:t> </a:t>
            </a:r>
            <a:r>
              <a:rPr lang="el-GR" dirty="0" err="1"/>
              <a:t>οὐδὲν</a:t>
            </a:r>
            <a:r>
              <a:rPr lang="el-GR" dirty="0"/>
              <a:t> </a:t>
            </a:r>
            <a:r>
              <a:rPr lang="el-GR" dirty="0" err="1"/>
              <a:t>ἔχων</a:t>
            </a:r>
            <a:r>
              <a:rPr lang="el-GR" dirty="0"/>
              <a:t>, ᾧ </a:t>
            </a:r>
            <a:r>
              <a:rPr lang="el-GR" dirty="0" err="1"/>
              <a:t>τοὺς</a:t>
            </a:r>
            <a:r>
              <a:rPr lang="el-GR" dirty="0"/>
              <a:t> </a:t>
            </a:r>
            <a:r>
              <a:rPr lang="el-GR" dirty="0" err="1"/>
              <a:t>εἰσελθόντας</a:t>
            </a:r>
            <a:r>
              <a:rPr lang="el-GR" dirty="0"/>
              <a:t> </a:t>
            </a:r>
            <a:r>
              <a:rPr lang="el-GR" dirty="0" err="1"/>
              <a:t>ἂν</a:t>
            </a:r>
            <a:r>
              <a:rPr lang="el-GR" dirty="0"/>
              <a:t> </a:t>
            </a:r>
            <a:r>
              <a:rPr lang="el-GR" dirty="0" err="1"/>
              <a:t>ἠμύνατο</a:t>
            </a:r>
            <a:r>
              <a:rPr lang="el-GR" dirty="0" smtClean="0"/>
              <a:t>;</a:t>
            </a:r>
          </a:p>
          <a:p>
            <a:pPr marL="137160" indent="0">
              <a:buNone/>
            </a:pPr>
            <a:endParaRPr lang="el-GR" dirty="0" smtClean="0"/>
          </a:p>
          <a:p>
            <a:pPr marL="137160" indent="0" algn="just">
              <a:buNone/>
            </a:pPr>
            <a:r>
              <a:rPr lang="el-GR" dirty="0" smtClean="0"/>
              <a:t>[</a:t>
            </a:r>
            <a:r>
              <a:rPr lang="el-GR" dirty="0"/>
              <a:t>27] Έτσι, συμπολίτες, εκείνος είχε την αντιμετώπιση που επιφυλάσσουν οι νόμοι </a:t>
            </a:r>
            <a:r>
              <a:rPr lang="el-GR" dirty="0" err="1"/>
              <a:t>σ᾽</a:t>
            </a:r>
            <a:r>
              <a:rPr lang="el-GR" dirty="0"/>
              <a:t> αυτούς που κάνουν τέτοιες πράξεις· ούτε τον έσυρε κανείς διά της βίας από τον δρόμο μέσα στο σπίτι, ούτε κατέφυγε στην εστία, όπως ισχυρίζονται οι αντίδικοι. Άλλωστε, πώς θα μπορούσε να συμβεί κάτι τέτοιο, τη στιγμή που αυτός, μόλις χτυπήθηκε στον κοιτώνα, σωριάστηκε επί τόπου, του γύρισα τα χέρια και τον έδεσα πισθάγκωνα και μέσα υπήρχαν τόσοι άνθρωποι, από τους οποίους δεν θα μπορούσε να ξεφύγει, καθώς μάλιστα δεν είχε ούτε σίδερο ούτε ξύλο ούτε οτιδήποτε άλλο για να τους αντιμετωπίσει;</a:t>
            </a:r>
          </a:p>
          <a:p>
            <a:pPr marL="137160" indent="0">
              <a:buNone/>
            </a:pPr>
            <a:r>
              <a:rPr lang="el-GR" dirty="0"/>
              <a:t> </a:t>
            </a:r>
          </a:p>
          <a:p>
            <a:pPr marL="137160" indent="0" algn="r">
              <a:buNone/>
            </a:pPr>
            <a:r>
              <a:rPr lang="el-GR" dirty="0" smtClean="0"/>
              <a:t>(Μετάφραση: </a:t>
            </a:r>
            <a:r>
              <a:rPr lang="el-GR" dirty="0"/>
              <a:t>Θ. Κ. Στεφανόπουλος</a:t>
            </a:r>
            <a:r>
              <a:rPr lang="el-GR" dirty="0" smtClean="0"/>
              <a:t>)</a:t>
            </a:r>
            <a:endParaRPr lang="en-US" dirty="0" smtClean="0"/>
          </a:p>
          <a:p>
            <a:pPr marL="137160" indent="0" algn="r">
              <a:buNone/>
            </a:pPr>
            <a:endParaRPr lang="el-GR" dirty="0"/>
          </a:p>
          <a:p>
            <a:pPr marL="137160" indent="0">
              <a:buNone/>
            </a:pPr>
            <a:r>
              <a:rPr lang="el-GR" dirty="0"/>
              <a:t> </a:t>
            </a:r>
          </a:p>
          <a:p>
            <a:pPr marL="137160" indent="0">
              <a:buNone/>
            </a:pPr>
            <a:endParaRPr lang="el-GR" dirty="0"/>
          </a:p>
        </p:txBody>
      </p:sp>
    </p:spTree>
    <p:extLst>
      <p:ext uri="{BB962C8B-B14F-4D97-AF65-F5344CB8AC3E}">
        <p14:creationId xmlns:p14="http://schemas.microsoft.com/office/powerpoint/2010/main" val="1042883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Δημοσθένους / Απολλοδώρου</a:t>
            </a:r>
            <a:br>
              <a:rPr lang="el-GR" dirty="0" smtClean="0"/>
            </a:br>
            <a:r>
              <a:rPr lang="el-GR" i="1" dirty="0" smtClean="0"/>
              <a:t>Κατά </a:t>
            </a:r>
            <a:r>
              <a:rPr lang="el-GR" i="1" dirty="0" err="1"/>
              <a:t>Ν</a:t>
            </a:r>
            <a:r>
              <a:rPr lang="el-GR" i="1" dirty="0" err="1" smtClean="0"/>
              <a:t>εαίρας</a:t>
            </a:r>
            <a:endParaRPr lang="el-GR" i="1" dirty="0"/>
          </a:p>
        </p:txBody>
      </p:sp>
      <p:sp>
        <p:nvSpPr>
          <p:cNvPr id="3" name="Θέση περιεχομένου 2"/>
          <p:cNvSpPr>
            <a:spLocks noGrp="1"/>
          </p:cNvSpPr>
          <p:nvPr>
            <p:ph idx="1"/>
          </p:nvPr>
        </p:nvSpPr>
        <p:spPr/>
        <p:txBody>
          <a:bodyPr>
            <a:normAutofit lnSpcReduction="10000"/>
          </a:bodyPr>
          <a:lstStyle/>
          <a:p>
            <a:pPr marL="137160" indent="0" algn="just">
              <a:buNone/>
            </a:pPr>
            <a:endParaRPr lang="el-GR" dirty="0" smtClean="0"/>
          </a:p>
          <a:p>
            <a:pPr marL="137160" indent="0" algn="just">
              <a:buNone/>
            </a:pPr>
            <a:r>
              <a:rPr lang="el-GR" dirty="0" smtClean="0"/>
              <a:t>Ο λόγος συγκαταλέγεται στα έργα του Δημοσθένη αλλά ανήκει μάλλον στον ρήτορα Απολλόδωρο. Ο </a:t>
            </a:r>
            <a:r>
              <a:rPr lang="el-GR" dirty="0" err="1" smtClean="0"/>
              <a:t>Θεόμνηστος</a:t>
            </a:r>
            <a:r>
              <a:rPr lang="el-GR" dirty="0" smtClean="0"/>
              <a:t> κατηγορεί την </a:t>
            </a:r>
            <a:r>
              <a:rPr lang="el-GR" dirty="0" err="1" smtClean="0"/>
              <a:t>Νέαιρα</a:t>
            </a:r>
            <a:r>
              <a:rPr lang="el-GR" dirty="0" smtClean="0"/>
              <a:t> ότι δεν είναι Αθηναία και, συνεπώς, η σχέση της με τον Στέφα</a:t>
            </a:r>
            <a:r>
              <a:rPr lang="el-GR" dirty="0"/>
              <a:t>ν</a:t>
            </a:r>
            <a:r>
              <a:rPr lang="el-GR" dirty="0" smtClean="0"/>
              <a:t>ο, με τον οποίο συζεί, είναι παράνομη και δεν εντάσσεται στο πλαίσιο του γάμου. Ο </a:t>
            </a:r>
            <a:r>
              <a:rPr lang="el-GR" dirty="0" err="1" smtClean="0"/>
              <a:t>Θεόμνηστος</a:t>
            </a:r>
            <a:r>
              <a:rPr lang="el-GR" dirty="0" smtClean="0"/>
              <a:t> στρέφεται κατά του Στέφανου για πολιτικούς λόγους και κατηγορεί τη </a:t>
            </a:r>
            <a:r>
              <a:rPr lang="el-GR" dirty="0" err="1" smtClean="0"/>
              <a:t>Νέαιρα</a:t>
            </a:r>
            <a:r>
              <a:rPr lang="el-GR" dirty="0" smtClean="0"/>
              <a:t> ότι είναι ξένη και, επιπλέον, εταίρα που αρχικά εκδίδεται η ίδια και εκδίδει, στη συνέχεια, την κόρη της, την Φανώ. </a:t>
            </a:r>
            <a:endParaRPr lang="el-GR" dirty="0"/>
          </a:p>
        </p:txBody>
      </p:sp>
    </p:spTree>
    <p:extLst>
      <p:ext uri="{BB962C8B-B14F-4D97-AF65-F5344CB8AC3E}">
        <p14:creationId xmlns:p14="http://schemas.microsoft.com/office/powerpoint/2010/main" val="3820527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sp>
        <p:nvSpPr>
          <p:cNvPr id="3" name="Θέση περιεχομένου 2"/>
          <p:cNvSpPr>
            <a:spLocks noGrp="1"/>
          </p:cNvSpPr>
          <p:nvPr>
            <p:ph idx="1"/>
          </p:nvPr>
        </p:nvSpPr>
        <p:spPr>
          <a:xfrm>
            <a:off x="457200" y="0"/>
            <a:ext cx="8229600" cy="6309360"/>
          </a:xfrm>
        </p:spPr>
        <p:txBody>
          <a:bodyPr>
            <a:noAutofit/>
          </a:bodyPr>
          <a:lstStyle/>
          <a:p>
            <a:pPr marL="137160" indent="0">
              <a:buNone/>
            </a:pPr>
            <a:r>
              <a:rPr lang="el-GR" sz="1800" dirty="0"/>
              <a:t>[17] </a:t>
            </a:r>
            <a:r>
              <a:rPr lang="el-GR" sz="1800" dirty="0" err="1"/>
              <a:t>Τοῦ</a:t>
            </a:r>
            <a:r>
              <a:rPr lang="el-GR" sz="1800" dirty="0"/>
              <a:t> </a:t>
            </a:r>
            <a:r>
              <a:rPr lang="el-GR" sz="1800" dirty="0" err="1"/>
              <a:t>μὲν</a:t>
            </a:r>
            <a:r>
              <a:rPr lang="el-GR" sz="1800" dirty="0"/>
              <a:t> νόμου </a:t>
            </a:r>
            <a:r>
              <a:rPr lang="el-GR" sz="1800" dirty="0" err="1"/>
              <a:t>τοίνυν</a:t>
            </a:r>
            <a:r>
              <a:rPr lang="el-GR" sz="1800" dirty="0"/>
              <a:t> </a:t>
            </a:r>
            <a:r>
              <a:rPr lang="el-GR" sz="1800" dirty="0" err="1"/>
              <a:t>ἀκηκόατε</a:t>
            </a:r>
            <a:r>
              <a:rPr lang="el-GR" sz="1800" dirty="0"/>
              <a:t>, ὦ </a:t>
            </a:r>
            <a:r>
              <a:rPr lang="el-GR" sz="1800" dirty="0" err="1"/>
              <a:t>ἄνδρες</a:t>
            </a:r>
            <a:r>
              <a:rPr lang="el-GR" sz="1800" dirty="0"/>
              <a:t> δικασταί, </a:t>
            </a:r>
            <a:r>
              <a:rPr lang="el-GR" sz="1800" dirty="0" err="1"/>
              <a:t>ὃς</a:t>
            </a:r>
            <a:r>
              <a:rPr lang="el-GR" sz="1800" dirty="0"/>
              <a:t> </a:t>
            </a:r>
            <a:r>
              <a:rPr lang="el-GR" sz="1800" dirty="0" err="1"/>
              <a:t>οὐκ</a:t>
            </a:r>
            <a:r>
              <a:rPr lang="el-GR" sz="1800" dirty="0"/>
              <a:t> </a:t>
            </a:r>
            <a:r>
              <a:rPr lang="el-GR" sz="1800" dirty="0" err="1"/>
              <a:t>ἐᾷ</a:t>
            </a:r>
            <a:r>
              <a:rPr lang="el-GR" sz="1800" dirty="0"/>
              <a:t> </a:t>
            </a:r>
            <a:r>
              <a:rPr lang="el-GR" sz="1800" dirty="0" err="1"/>
              <a:t>τὴν</a:t>
            </a:r>
            <a:r>
              <a:rPr lang="el-GR" sz="1800" dirty="0"/>
              <a:t> </a:t>
            </a:r>
            <a:r>
              <a:rPr lang="el-GR" sz="1800" dirty="0" err="1"/>
              <a:t>ξένην</a:t>
            </a:r>
            <a:r>
              <a:rPr lang="el-GR" sz="1800" dirty="0"/>
              <a:t> </a:t>
            </a:r>
            <a:r>
              <a:rPr lang="el-GR" sz="1800" dirty="0" err="1"/>
              <a:t>τῷ</a:t>
            </a:r>
            <a:r>
              <a:rPr lang="el-GR" sz="1800" dirty="0"/>
              <a:t> </a:t>
            </a:r>
            <a:r>
              <a:rPr lang="el-GR" sz="1800" dirty="0" err="1"/>
              <a:t>ἀστῷ</a:t>
            </a:r>
            <a:r>
              <a:rPr lang="el-GR" sz="1800" dirty="0"/>
              <a:t> </a:t>
            </a:r>
            <a:r>
              <a:rPr lang="el-GR" sz="1800" dirty="0" err="1"/>
              <a:t>συνοικεῖν</a:t>
            </a:r>
            <a:r>
              <a:rPr lang="el-GR" sz="1800" dirty="0"/>
              <a:t> </a:t>
            </a:r>
            <a:r>
              <a:rPr lang="el-GR" sz="1800" dirty="0" err="1"/>
              <a:t>οὐδὲ</a:t>
            </a:r>
            <a:r>
              <a:rPr lang="el-GR" sz="1800" dirty="0"/>
              <a:t> </a:t>
            </a:r>
            <a:r>
              <a:rPr lang="el-GR" sz="1800" dirty="0" err="1"/>
              <a:t>τὴν</a:t>
            </a:r>
            <a:r>
              <a:rPr lang="el-GR" sz="1800" dirty="0"/>
              <a:t> </a:t>
            </a:r>
            <a:r>
              <a:rPr lang="el-GR" sz="1800" dirty="0" err="1"/>
              <a:t>ἀστὴν</a:t>
            </a:r>
            <a:r>
              <a:rPr lang="el-GR" sz="1800" dirty="0"/>
              <a:t> </a:t>
            </a:r>
            <a:r>
              <a:rPr lang="el-GR" sz="1800" dirty="0" err="1"/>
              <a:t>τῷ</a:t>
            </a:r>
            <a:r>
              <a:rPr lang="el-GR" sz="1800" dirty="0"/>
              <a:t> </a:t>
            </a:r>
            <a:r>
              <a:rPr lang="el-GR" sz="1800" dirty="0" err="1"/>
              <a:t>ξένῳ</a:t>
            </a:r>
            <a:r>
              <a:rPr lang="el-GR" sz="1800" dirty="0"/>
              <a:t>, </a:t>
            </a:r>
            <a:r>
              <a:rPr lang="el-GR" sz="1800" dirty="0" err="1"/>
              <a:t>οὐδὲ</a:t>
            </a:r>
            <a:r>
              <a:rPr lang="el-GR" sz="1800" dirty="0"/>
              <a:t> </a:t>
            </a:r>
            <a:r>
              <a:rPr lang="el-GR" sz="1800" dirty="0" err="1"/>
              <a:t>παιδοποιεῖσθαι</a:t>
            </a:r>
            <a:r>
              <a:rPr lang="el-GR" sz="1800" dirty="0"/>
              <a:t>, </a:t>
            </a:r>
            <a:r>
              <a:rPr lang="el-GR" sz="1800" dirty="0" err="1"/>
              <a:t>τέχνῃ</a:t>
            </a:r>
            <a:r>
              <a:rPr lang="el-GR" sz="1800" dirty="0"/>
              <a:t> </a:t>
            </a:r>
            <a:r>
              <a:rPr lang="el-GR" sz="1800" dirty="0" err="1"/>
              <a:t>οὐδὲ</a:t>
            </a:r>
            <a:r>
              <a:rPr lang="el-GR" sz="1800" dirty="0"/>
              <a:t> </a:t>
            </a:r>
            <a:r>
              <a:rPr lang="el-GR" sz="1800" dirty="0" err="1"/>
              <a:t>μηχανῇ</a:t>
            </a:r>
            <a:r>
              <a:rPr lang="el-GR" sz="1800" dirty="0"/>
              <a:t> </a:t>
            </a:r>
            <a:r>
              <a:rPr lang="el-GR" sz="1800" dirty="0" err="1"/>
              <a:t>οὐδεμιᾷ</a:t>
            </a:r>
            <a:r>
              <a:rPr lang="el-GR" sz="1800" dirty="0"/>
              <a:t>· </a:t>
            </a:r>
            <a:r>
              <a:rPr lang="el-GR" sz="1800" dirty="0" err="1"/>
              <a:t>ἐὰν</a:t>
            </a:r>
            <a:r>
              <a:rPr lang="el-GR" sz="1800" dirty="0"/>
              <a:t> </a:t>
            </a:r>
            <a:r>
              <a:rPr lang="el-GR" sz="1800" dirty="0" err="1"/>
              <a:t>δέ</a:t>
            </a:r>
            <a:r>
              <a:rPr lang="el-GR" sz="1800" dirty="0"/>
              <a:t> τις </a:t>
            </a:r>
            <a:r>
              <a:rPr lang="el-GR" sz="1800" dirty="0" err="1"/>
              <a:t>παρὰ</a:t>
            </a:r>
            <a:r>
              <a:rPr lang="el-GR" sz="1800" dirty="0"/>
              <a:t> </a:t>
            </a:r>
            <a:r>
              <a:rPr lang="el-GR" sz="1800" dirty="0" err="1"/>
              <a:t>ταῦτα</a:t>
            </a:r>
            <a:r>
              <a:rPr lang="el-GR" sz="1800" dirty="0"/>
              <a:t> </a:t>
            </a:r>
            <a:r>
              <a:rPr lang="el-GR" sz="1800" dirty="0" err="1"/>
              <a:t>ποιῇ</a:t>
            </a:r>
            <a:r>
              <a:rPr lang="el-GR" sz="1800" dirty="0"/>
              <a:t>, </a:t>
            </a:r>
            <a:r>
              <a:rPr lang="el-GR" sz="1800" dirty="0" err="1"/>
              <a:t>γραφὴν</a:t>
            </a:r>
            <a:r>
              <a:rPr lang="el-GR" sz="1800" dirty="0"/>
              <a:t> </a:t>
            </a:r>
            <a:r>
              <a:rPr lang="el-GR" sz="1800" dirty="0" err="1"/>
              <a:t>πεποίηκεν</a:t>
            </a:r>
            <a:r>
              <a:rPr lang="el-GR" sz="1800" dirty="0"/>
              <a:t> </a:t>
            </a:r>
            <a:r>
              <a:rPr lang="el-GR" sz="1800" dirty="0" err="1"/>
              <a:t>κατ᾽</a:t>
            </a:r>
            <a:r>
              <a:rPr lang="el-GR" sz="1800" dirty="0"/>
              <a:t> </a:t>
            </a:r>
            <a:r>
              <a:rPr lang="el-GR" sz="1800" dirty="0" err="1"/>
              <a:t>αὐτῶν</a:t>
            </a:r>
            <a:r>
              <a:rPr lang="el-GR" sz="1800" dirty="0"/>
              <a:t> </a:t>
            </a:r>
            <a:r>
              <a:rPr lang="el-GR" sz="1800" dirty="0" err="1"/>
              <a:t>εἶναι</a:t>
            </a:r>
            <a:r>
              <a:rPr lang="el-GR" sz="1800" dirty="0"/>
              <a:t> </a:t>
            </a:r>
            <a:r>
              <a:rPr lang="el-GR" sz="1800" dirty="0" err="1"/>
              <a:t>πρὸς</a:t>
            </a:r>
            <a:r>
              <a:rPr lang="el-GR" sz="1800" dirty="0"/>
              <a:t> </a:t>
            </a:r>
            <a:r>
              <a:rPr lang="el-GR" sz="1800" dirty="0" err="1"/>
              <a:t>τοὺς</a:t>
            </a:r>
            <a:r>
              <a:rPr lang="el-GR" sz="1800" dirty="0"/>
              <a:t> </a:t>
            </a:r>
            <a:r>
              <a:rPr lang="el-GR" sz="1800" dirty="0" err="1"/>
              <a:t>θεσμοθέτας</a:t>
            </a:r>
            <a:r>
              <a:rPr lang="el-GR" sz="1800" dirty="0"/>
              <a:t>, κατά τε </a:t>
            </a:r>
            <a:r>
              <a:rPr lang="el-GR" sz="1800" dirty="0" err="1"/>
              <a:t>τοῦ</a:t>
            </a:r>
            <a:r>
              <a:rPr lang="el-GR" sz="1800" dirty="0"/>
              <a:t> ξένου </a:t>
            </a:r>
            <a:r>
              <a:rPr lang="el-GR" sz="1800" dirty="0" err="1"/>
              <a:t>καὶ</a:t>
            </a:r>
            <a:r>
              <a:rPr lang="el-GR" sz="1800" dirty="0"/>
              <a:t> </a:t>
            </a:r>
            <a:r>
              <a:rPr lang="el-GR" sz="1800" dirty="0" err="1"/>
              <a:t>τῆς</a:t>
            </a:r>
            <a:r>
              <a:rPr lang="el-GR" sz="1800" dirty="0"/>
              <a:t> ξένης, </a:t>
            </a:r>
            <a:r>
              <a:rPr lang="el-GR" sz="1800" dirty="0" err="1"/>
              <a:t>κἂν</a:t>
            </a:r>
            <a:r>
              <a:rPr lang="el-GR" sz="1800" dirty="0"/>
              <a:t> </a:t>
            </a:r>
            <a:r>
              <a:rPr lang="el-GR" sz="1800" dirty="0" err="1"/>
              <a:t>ἁλῷ</a:t>
            </a:r>
            <a:r>
              <a:rPr lang="el-GR" sz="1800" dirty="0"/>
              <a:t>, </a:t>
            </a:r>
            <a:r>
              <a:rPr lang="el-GR" sz="1800" dirty="0" err="1"/>
              <a:t>πεπρᾶσθαι</a:t>
            </a:r>
            <a:r>
              <a:rPr lang="el-GR" sz="1800" dirty="0"/>
              <a:t> κελεύει. </a:t>
            </a:r>
            <a:r>
              <a:rPr lang="el-GR" sz="1800" dirty="0" err="1"/>
              <a:t>Ὡς</a:t>
            </a:r>
            <a:r>
              <a:rPr lang="el-GR" sz="1800" dirty="0"/>
              <a:t> </a:t>
            </a:r>
            <a:r>
              <a:rPr lang="el-GR" sz="1800" dirty="0" err="1"/>
              <a:t>οὖν</a:t>
            </a:r>
            <a:r>
              <a:rPr lang="el-GR" sz="1800" dirty="0"/>
              <a:t> </a:t>
            </a:r>
            <a:r>
              <a:rPr lang="el-GR" sz="1800" dirty="0" err="1"/>
              <a:t>ἐστι</a:t>
            </a:r>
            <a:r>
              <a:rPr lang="el-GR" sz="1800" dirty="0"/>
              <a:t> ξένη </a:t>
            </a:r>
            <a:r>
              <a:rPr lang="el-GR" sz="1800" dirty="0" err="1"/>
              <a:t>Νέαιρα</a:t>
            </a:r>
            <a:r>
              <a:rPr lang="el-GR" sz="1800" dirty="0"/>
              <a:t> </a:t>
            </a:r>
            <a:r>
              <a:rPr lang="el-GR" sz="1800" dirty="0" err="1"/>
              <a:t>αὑτηί</a:t>
            </a:r>
            <a:r>
              <a:rPr lang="el-GR" sz="1800" dirty="0"/>
              <a:t>, </a:t>
            </a:r>
            <a:r>
              <a:rPr lang="el-GR" sz="1800" dirty="0" err="1"/>
              <a:t>τοῦθ᾽</a:t>
            </a:r>
            <a:r>
              <a:rPr lang="el-GR" sz="1800" dirty="0"/>
              <a:t> </a:t>
            </a:r>
            <a:r>
              <a:rPr lang="el-GR" sz="1800" dirty="0" err="1"/>
              <a:t>ὑμῖν</a:t>
            </a:r>
            <a:r>
              <a:rPr lang="el-GR" sz="1800" dirty="0"/>
              <a:t> βούλομαι </a:t>
            </a:r>
            <a:r>
              <a:rPr lang="el-GR" sz="1800" dirty="0" err="1"/>
              <a:t>ἐξ</a:t>
            </a:r>
            <a:r>
              <a:rPr lang="el-GR" sz="1800" dirty="0"/>
              <a:t> </a:t>
            </a:r>
            <a:r>
              <a:rPr lang="el-GR" sz="1800" dirty="0" err="1"/>
              <a:t>ἀρχῆς</a:t>
            </a:r>
            <a:r>
              <a:rPr lang="el-GR" sz="1800" dirty="0"/>
              <a:t> </a:t>
            </a:r>
            <a:r>
              <a:rPr lang="el-GR" sz="1800" dirty="0" err="1"/>
              <a:t>ἀκριβῶς</a:t>
            </a:r>
            <a:r>
              <a:rPr lang="el-GR" sz="1800" dirty="0"/>
              <a:t> </a:t>
            </a:r>
            <a:r>
              <a:rPr lang="el-GR" sz="1800" dirty="0" err="1"/>
              <a:t>ἐπιδεῖξαι</a:t>
            </a:r>
            <a:r>
              <a:rPr lang="el-GR" sz="1800" dirty="0"/>
              <a:t>.</a:t>
            </a:r>
          </a:p>
          <a:p>
            <a:pPr marL="137160" indent="0">
              <a:buNone/>
            </a:pPr>
            <a:r>
              <a:rPr lang="el-GR" sz="1800" dirty="0"/>
              <a:t>[18] </a:t>
            </a:r>
            <a:r>
              <a:rPr lang="el-GR" sz="1800" dirty="0" err="1"/>
              <a:t>ἑπτὰ</a:t>
            </a:r>
            <a:r>
              <a:rPr lang="el-GR" sz="1800" dirty="0"/>
              <a:t> </a:t>
            </a:r>
            <a:r>
              <a:rPr lang="el-GR" sz="1800" dirty="0" err="1"/>
              <a:t>γὰρ</a:t>
            </a:r>
            <a:r>
              <a:rPr lang="el-GR" sz="1800" dirty="0"/>
              <a:t> ταύτας </a:t>
            </a:r>
            <a:r>
              <a:rPr lang="el-GR" sz="1800" dirty="0" err="1"/>
              <a:t>παιδίσκας</a:t>
            </a:r>
            <a:r>
              <a:rPr lang="el-GR" sz="1800" dirty="0"/>
              <a:t> </a:t>
            </a:r>
            <a:r>
              <a:rPr lang="el-GR" sz="1800" dirty="0" err="1"/>
              <a:t>ἐκ</a:t>
            </a:r>
            <a:r>
              <a:rPr lang="el-GR" sz="1800" dirty="0"/>
              <a:t> </a:t>
            </a:r>
            <a:r>
              <a:rPr lang="el-GR" sz="1800" dirty="0" err="1"/>
              <a:t>μικρῶν</a:t>
            </a:r>
            <a:r>
              <a:rPr lang="el-GR" sz="1800" dirty="0"/>
              <a:t> </a:t>
            </a:r>
            <a:r>
              <a:rPr lang="el-GR" sz="1800" dirty="0" err="1"/>
              <a:t>παιδίων</a:t>
            </a:r>
            <a:r>
              <a:rPr lang="el-GR" sz="1800" dirty="0"/>
              <a:t> </a:t>
            </a:r>
            <a:r>
              <a:rPr lang="el-GR" sz="1800" dirty="0" err="1"/>
              <a:t>ἐκτήσατο</a:t>
            </a:r>
            <a:r>
              <a:rPr lang="el-GR" sz="1800" dirty="0"/>
              <a:t> Νικαρέτη, </a:t>
            </a:r>
            <a:r>
              <a:rPr lang="el-GR" sz="1800" dirty="0" err="1"/>
              <a:t>Χαρισίου</a:t>
            </a:r>
            <a:r>
              <a:rPr lang="el-GR" sz="1800" dirty="0"/>
              <a:t> </a:t>
            </a:r>
            <a:r>
              <a:rPr lang="el-GR" sz="1800" dirty="0" err="1"/>
              <a:t>μὲν</a:t>
            </a:r>
            <a:r>
              <a:rPr lang="el-GR" sz="1800" dirty="0"/>
              <a:t> </a:t>
            </a:r>
            <a:r>
              <a:rPr lang="el-GR" sz="1800" dirty="0" err="1"/>
              <a:t>οὖσα</a:t>
            </a:r>
            <a:r>
              <a:rPr lang="el-GR" sz="1800" dirty="0"/>
              <a:t> </a:t>
            </a:r>
            <a:r>
              <a:rPr lang="el-GR" sz="1800" dirty="0" err="1"/>
              <a:t>τοῦ</a:t>
            </a:r>
            <a:r>
              <a:rPr lang="el-GR" sz="1800" dirty="0"/>
              <a:t> </a:t>
            </a:r>
            <a:r>
              <a:rPr lang="el-GR" sz="1800" dirty="0" err="1"/>
              <a:t>Ἠλείου</a:t>
            </a:r>
            <a:r>
              <a:rPr lang="el-GR" sz="1800" dirty="0"/>
              <a:t> </a:t>
            </a:r>
            <a:r>
              <a:rPr lang="el-GR" sz="1800" dirty="0" err="1"/>
              <a:t>ἀπελευθέρα</a:t>
            </a:r>
            <a:r>
              <a:rPr lang="el-GR" sz="1800" dirty="0"/>
              <a:t>, </a:t>
            </a:r>
            <a:r>
              <a:rPr lang="el-GR" sz="1800" dirty="0" err="1"/>
              <a:t>Ἱππίου</a:t>
            </a:r>
            <a:r>
              <a:rPr lang="el-GR" sz="1800" dirty="0"/>
              <a:t> </a:t>
            </a:r>
            <a:r>
              <a:rPr lang="el-GR" sz="1800" dirty="0" err="1"/>
              <a:t>δὲ</a:t>
            </a:r>
            <a:r>
              <a:rPr lang="el-GR" sz="1800" dirty="0"/>
              <a:t> </a:t>
            </a:r>
            <a:r>
              <a:rPr lang="el-GR" sz="1800" dirty="0" err="1"/>
              <a:t>τοῦ</a:t>
            </a:r>
            <a:r>
              <a:rPr lang="el-GR" sz="1800" dirty="0"/>
              <a:t> μαγείρου </a:t>
            </a:r>
            <a:r>
              <a:rPr lang="el-GR" sz="1800" dirty="0" err="1"/>
              <a:t>τοῦ</a:t>
            </a:r>
            <a:r>
              <a:rPr lang="el-GR" sz="1800" dirty="0"/>
              <a:t> </a:t>
            </a:r>
            <a:r>
              <a:rPr lang="el-GR" sz="1800" dirty="0" err="1"/>
              <a:t>ἐκείνου</a:t>
            </a:r>
            <a:r>
              <a:rPr lang="el-GR" sz="1800" dirty="0"/>
              <a:t> γυνή, </a:t>
            </a:r>
            <a:r>
              <a:rPr lang="el-GR" sz="1800" dirty="0" err="1"/>
              <a:t>δεινὴ</a:t>
            </a:r>
            <a:r>
              <a:rPr lang="el-GR" sz="1800" dirty="0"/>
              <a:t> </a:t>
            </a:r>
            <a:r>
              <a:rPr lang="el-GR" sz="1800" dirty="0" err="1"/>
              <a:t>δὲ</a:t>
            </a:r>
            <a:r>
              <a:rPr lang="el-GR" sz="1800" dirty="0"/>
              <a:t> </a:t>
            </a:r>
            <a:r>
              <a:rPr lang="el-GR" sz="1800" dirty="0" err="1"/>
              <a:t>καὶ</a:t>
            </a:r>
            <a:r>
              <a:rPr lang="el-GR" sz="1800" dirty="0"/>
              <a:t> δυναμένη </a:t>
            </a:r>
            <a:r>
              <a:rPr lang="el-GR" sz="1800" dirty="0" err="1"/>
              <a:t>φύσιν</a:t>
            </a:r>
            <a:r>
              <a:rPr lang="el-GR" sz="1800" dirty="0"/>
              <a:t> </a:t>
            </a:r>
            <a:r>
              <a:rPr lang="el-GR" sz="1800" dirty="0" err="1"/>
              <a:t>μικρῶν</a:t>
            </a:r>
            <a:r>
              <a:rPr lang="el-GR" sz="1800" dirty="0"/>
              <a:t> </a:t>
            </a:r>
            <a:r>
              <a:rPr lang="el-GR" sz="1800" dirty="0" err="1"/>
              <a:t>παιδίων</a:t>
            </a:r>
            <a:r>
              <a:rPr lang="el-GR" sz="1800" dirty="0"/>
              <a:t> </a:t>
            </a:r>
            <a:r>
              <a:rPr lang="el-GR" sz="1800" dirty="0" err="1"/>
              <a:t>συνιδεῖν</a:t>
            </a:r>
            <a:r>
              <a:rPr lang="el-GR" sz="1800" dirty="0"/>
              <a:t> </a:t>
            </a:r>
            <a:r>
              <a:rPr lang="el-GR" sz="1800" dirty="0" err="1"/>
              <a:t>εὐπρεπῆ</a:t>
            </a:r>
            <a:r>
              <a:rPr lang="el-GR" sz="1800" dirty="0"/>
              <a:t>, </a:t>
            </a:r>
            <a:r>
              <a:rPr lang="el-GR" sz="1800" dirty="0" err="1"/>
              <a:t>καὶ</a:t>
            </a:r>
            <a:r>
              <a:rPr lang="el-GR" sz="1800" dirty="0"/>
              <a:t> </a:t>
            </a:r>
            <a:r>
              <a:rPr lang="el-GR" sz="1800" dirty="0" err="1"/>
              <a:t>ταῦτα</a:t>
            </a:r>
            <a:r>
              <a:rPr lang="el-GR" sz="1800" dirty="0"/>
              <a:t> </a:t>
            </a:r>
            <a:r>
              <a:rPr lang="el-GR" sz="1800" dirty="0" err="1"/>
              <a:t>ἐπισταμένη</a:t>
            </a:r>
            <a:r>
              <a:rPr lang="el-GR" sz="1800" dirty="0"/>
              <a:t> </a:t>
            </a:r>
            <a:r>
              <a:rPr lang="el-GR" sz="1800" dirty="0" err="1"/>
              <a:t>θρέψαι</a:t>
            </a:r>
            <a:r>
              <a:rPr lang="el-GR" sz="1800" dirty="0"/>
              <a:t> </a:t>
            </a:r>
            <a:r>
              <a:rPr lang="el-GR" sz="1800" dirty="0" err="1"/>
              <a:t>καὶ</a:t>
            </a:r>
            <a:r>
              <a:rPr lang="el-GR" sz="1800" dirty="0"/>
              <a:t> </a:t>
            </a:r>
            <a:r>
              <a:rPr lang="el-GR" sz="1800" dirty="0" err="1"/>
              <a:t>παιδεῦσαι</a:t>
            </a:r>
            <a:r>
              <a:rPr lang="el-GR" sz="1800" dirty="0"/>
              <a:t> </a:t>
            </a:r>
            <a:r>
              <a:rPr lang="el-GR" sz="1800" dirty="0" err="1"/>
              <a:t>ἐμπείρως</a:t>
            </a:r>
            <a:r>
              <a:rPr lang="el-GR" sz="1800" dirty="0"/>
              <a:t>, </a:t>
            </a:r>
            <a:r>
              <a:rPr lang="el-GR" sz="1800" dirty="0" err="1"/>
              <a:t>τέχνην</a:t>
            </a:r>
            <a:r>
              <a:rPr lang="el-GR" sz="1800" dirty="0"/>
              <a:t> </a:t>
            </a:r>
            <a:r>
              <a:rPr lang="el-GR" sz="1800" dirty="0" err="1"/>
              <a:t>ταύτην</a:t>
            </a:r>
            <a:r>
              <a:rPr lang="el-GR" sz="1800" dirty="0"/>
              <a:t> </a:t>
            </a:r>
            <a:r>
              <a:rPr lang="el-GR" sz="1800" dirty="0" err="1"/>
              <a:t>κατεσκευασμένη</a:t>
            </a:r>
            <a:r>
              <a:rPr lang="el-GR" sz="1800" dirty="0"/>
              <a:t> </a:t>
            </a:r>
            <a:r>
              <a:rPr lang="el-GR" sz="1800" dirty="0" err="1"/>
              <a:t>καὶ</a:t>
            </a:r>
            <a:r>
              <a:rPr lang="el-GR" sz="1800" dirty="0"/>
              <a:t> </a:t>
            </a:r>
            <a:r>
              <a:rPr lang="el-GR" sz="1800" dirty="0" err="1"/>
              <a:t>ἀπὸ</a:t>
            </a:r>
            <a:r>
              <a:rPr lang="el-GR" sz="1800" dirty="0"/>
              <a:t> τούτων </a:t>
            </a:r>
            <a:r>
              <a:rPr lang="el-GR" sz="1800" dirty="0" err="1"/>
              <a:t>τὸν</a:t>
            </a:r>
            <a:r>
              <a:rPr lang="el-GR" sz="1800" dirty="0"/>
              <a:t> </a:t>
            </a:r>
            <a:r>
              <a:rPr lang="el-GR" sz="1800" dirty="0" err="1"/>
              <a:t>βίον</a:t>
            </a:r>
            <a:r>
              <a:rPr lang="el-GR" sz="1800" dirty="0"/>
              <a:t> </a:t>
            </a:r>
            <a:r>
              <a:rPr lang="el-GR" sz="1800" dirty="0" err="1"/>
              <a:t>συνειλεγμένη</a:t>
            </a:r>
            <a:r>
              <a:rPr lang="el-GR" sz="1800" dirty="0" smtClean="0"/>
              <a:t>.</a:t>
            </a:r>
          </a:p>
          <a:p>
            <a:pPr marL="137160" indent="0">
              <a:buNone/>
            </a:pPr>
            <a:endParaRPr lang="el-GR" sz="1800" dirty="0"/>
          </a:p>
          <a:p>
            <a:pPr marL="137160" indent="0">
              <a:buNone/>
            </a:pPr>
            <a:r>
              <a:rPr lang="el-GR" sz="1800" dirty="0" smtClean="0"/>
              <a:t>(17) Ακούσατε, άνδρες δικαστές, τι λέει ο νόμος, ο οποίος δεν επιτρέπει σε ξένη γυναίκα να ζει παντρεμένη με αστό, ούτε σε αστή να ζει παντρεμένη με ξένο ούτε να κάνουν παιδιά –με κανένα τέχνασμα</a:t>
            </a:r>
            <a:r>
              <a:rPr lang="el-GR" sz="1800" dirty="0"/>
              <a:t> </a:t>
            </a:r>
            <a:r>
              <a:rPr lang="el-GR" sz="1800" dirty="0" smtClean="0"/>
              <a:t>και κανένα απατηλό πρόσχημα! Αν όμως κάποιος ενεργεί αντίθετα προς αυτά, ο νόμος έχει ορίσει να υποβάλλεται ενώπιον των θεσμοθετών μήνυση εναντίον του ξένου και της ξένης, και όποιος βρεθεί ένοχος να πουλιέται ως δούλος. Θέλω λοιπόν να πάρω τα πράγματα από την αρχή και να αποδείξω με κάθε λεπτομέρεια ότι η </a:t>
            </a:r>
            <a:r>
              <a:rPr lang="el-GR" sz="1800" dirty="0" err="1" smtClean="0"/>
              <a:t>Νέαιρα</a:t>
            </a:r>
            <a:r>
              <a:rPr lang="el-GR" sz="1800" dirty="0" smtClean="0"/>
              <a:t> αυτή εδώ είναι ξένη.</a:t>
            </a:r>
          </a:p>
          <a:p>
            <a:pPr marL="137160" indent="0">
              <a:buNone/>
            </a:pPr>
            <a:r>
              <a:rPr lang="el-GR" sz="1800" dirty="0" smtClean="0"/>
              <a:t>(18) Εφτά ήταν αυτά τα δουλικά που είχε στην κυριότητά της, από μικρά παιδιά, η Νικαρέτη, απελεύθερη του Χαρίσιου από την Ηλεία και παντρεμένη με τον </a:t>
            </a:r>
            <a:r>
              <a:rPr lang="el-GR" sz="1800" dirty="0" err="1" smtClean="0"/>
              <a:t>μαγειρό</a:t>
            </a:r>
            <a:r>
              <a:rPr lang="el-GR" sz="1800" dirty="0" smtClean="0"/>
              <a:t> του, τον Ιππία, γυναίκα με το χάρισμα να ξεχωρίζει από νωρίς τα μικρά κορίτσια, ξέροντας να τα μεγαλώσει και να τα μορφώσει σωστά –επαγγελματίας στο είδος της και από τέτοια πράγματα κερδίζοντας το ψωμί της.</a:t>
            </a:r>
            <a:endParaRPr lang="el-GR" sz="1800" dirty="0"/>
          </a:p>
          <a:p>
            <a:pPr marL="137160" indent="0">
              <a:buNone/>
            </a:pPr>
            <a:endParaRPr lang="el-GR" sz="2000" dirty="0"/>
          </a:p>
        </p:txBody>
      </p:sp>
    </p:spTree>
    <p:extLst>
      <p:ext uri="{BB962C8B-B14F-4D97-AF65-F5344CB8AC3E}">
        <p14:creationId xmlns:p14="http://schemas.microsoft.com/office/powerpoint/2010/main" val="4071617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552728"/>
          </a:xfrm>
        </p:spPr>
        <p:txBody>
          <a:bodyPr>
            <a:noAutofit/>
          </a:bodyPr>
          <a:lstStyle/>
          <a:p>
            <a:pPr marL="137160" indent="0">
              <a:buNone/>
            </a:pPr>
            <a:r>
              <a:rPr lang="el-GR" sz="1800" dirty="0"/>
              <a:t>[19] </a:t>
            </a:r>
            <a:r>
              <a:rPr lang="el-GR" sz="1800" dirty="0" err="1"/>
              <a:t>Προσειποῦσα</a:t>
            </a:r>
            <a:r>
              <a:rPr lang="el-GR" sz="1800" dirty="0"/>
              <a:t> </a:t>
            </a:r>
            <a:r>
              <a:rPr lang="el-GR" sz="1800" dirty="0" err="1"/>
              <a:t>δ᾽</a:t>
            </a:r>
            <a:r>
              <a:rPr lang="el-GR" sz="1800" dirty="0"/>
              <a:t> </a:t>
            </a:r>
            <a:r>
              <a:rPr lang="el-GR" sz="1800" dirty="0" err="1"/>
              <a:t>αὐτὰς</a:t>
            </a:r>
            <a:r>
              <a:rPr lang="el-GR" sz="1800" dirty="0"/>
              <a:t> </a:t>
            </a:r>
            <a:r>
              <a:rPr lang="el-GR" sz="1800" dirty="0" err="1"/>
              <a:t>ὀνόματι</a:t>
            </a:r>
            <a:r>
              <a:rPr lang="el-GR" sz="1800" dirty="0"/>
              <a:t> θυγατέρας, </a:t>
            </a:r>
            <a:r>
              <a:rPr lang="el-GR" sz="1800" dirty="0" err="1"/>
              <a:t>ἵν᾽</a:t>
            </a:r>
            <a:r>
              <a:rPr lang="el-GR" sz="1800" dirty="0"/>
              <a:t> </a:t>
            </a:r>
            <a:r>
              <a:rPr lang="el-GR" sz="1800" dirty="0" err="1"/>
              <a:t>ὡς</a:t>
            </a:r>
            <a:r>
              <a:rPr lang="el-GR" sz="1800" dirty="0"/>
              <a:t> </a:t>
            </a:r>
            <a:r>
              <a:rPr lang="el-GR" sz="1800" dirty="0" err="1"/>
              <a:t>μεγίστους</a:t>
            </a:r>
            <a:r>
              <a:rPr lang="el-GR" sz="1800" dirty="0"/>
              <a:t> </a:t>
            </a:r>
            <a:r>
              <a:rPr lang="el-GR" sz="1800" dirty="0" err="1"/>
              <a:t>μισθοὺς</a:t>
            </a:r>
            <a:r>
              <a:rPr lang="el-GR" sz="1800" dirty="0"/>
              <a:t> </a:t>
            </a:r>
            <a:r>
              <a:rPr lang="el-GR" sz="1800" dirty="0" err="1"/>
              <a:t>πράττοιτο</a:t>
            </a:r>
            <a:r>
              <a:rPr lang="el-GR" sz="1800" dirty="0"/>
              <a:t> </a:t>
            </a:r>
            <a:r>
              <a:rPr lang="el-GR" sz="1800" dirty="0" err="1"/>
              <a:t>τοὺς</a:t>
            </a:r>
            <a:r>
              <a:rPr lang="el-GR" sz="1800" dirty="0"/>
              <a:t> βουλομένους </a:t>
            </a:r>
            <a:r>
              <a:rPr lang="el-GR" sz="1800" dirty="0" err="1"/>
              <a:t>πλησιάζειν</a:t>
            </a:r>
            <a:r>
              <a:rPr lang="el-GR" sz="1800" dirty="0"/>
              <a:t> </a:t>
            </a:r>
            <a:r>
              <a:rPr lang="el-GR" sz="1800" dirty="0" err="1"/>
              <a:t>αὐταῖς</a:t>
            </a:r>
            <a:r>
              <a:rPr lang="el-GR" sz="1800" dirty="0"/>
              <a:t> </a:t>
            </a:r>
            <a:r>
              <a:rPr lang="el-GR" sz="1800" dirty="0" err="1"/>
              <a:t>ὡς</a:t>
            </a:r>
            <a:r>
              <a:rPr lang="el-GR" sz="1800" dirty="0"/>
              <a:t> </a:t>
            </a:r>
            <a:r>
              <a:rPr lang="el-GR" sz="1800" dirty="0" err="1"/>
              <a:t>ἐλευθέραις</a:t>
            </a:r>
            <a:r>
              <a:rPr lang="el-GR" sz="1800" dirty="0"/>
              <a:t> </a:t>
            </a:r>
            <a:r>
              <a:rPr lang="el-GR" sz="1800" dirty="0" err="1"/>
              <a:t>οὔσαις</a:t>
            </a:r>
            <a:r>
              <a:rPr lang="el-GR" sz="1800" dirty="0"/>
              <a:t>, </a:t>
            </a:r>
            <a:r>
              <a:rPr lang="el-GR" sz="1800" dirty="0" err="1"/>
              <a:t>ἐπειδὴ</a:t>
            </a:r>
            <a:r>
              <a:rPr lang="el-GR" sz="1800" dirty="0"/>
              <a:t> </a:t>
            </a:r>
            <a:r>
              <a:rPr lang="el-GR" sz="1800" dirty="0" err="1"/>
              <a:t>τὴν</a:t>
            </a:r>
            <a:r>
              <a:rPr lang="el-GR" sz="1800" dirty="0"/>
              <a:t> </a:t>
            </a:r>
            <a:r>
              <a:rPr lang="el-GR" sz="1800" dirty="0" err="1"/>
              <a:t>ἡλικίαν</a:t>
            </a:r>
            <a:r>
              <a:rPr lang="el-GR" sz="1800" dirty="0"/>
              <a:t> </a:t>
            </a:r>
            <a:r>
              <a:rPr lang="el-GR" sz="1800" dirty="0" err="1"/>
              <a:t>ἐκαρπώσατο</a:t>
            </a:r>
            <a:r>
              <a:rPr lang="el-GR" sz="1800" dirty="0"/>
              <a:t> </a:t>
            </a:r>
            <a:r>
              <a:rPr lang="el-GR" sz="1800" dirty="0" err="1"/>
              <a:t>αὐτῶν</a:t>
            </a:r>
            <a:r>
              <a:rPr lang="el-GR" sz="1800" dirty="0"/>
              <a:t> </a:t>
            </a:r>
            <a:r>
              <a:rPr lang="el-GR" sz="1800" dirty="0" err="1"/>
              <a:t>ἑκάστης</a:t>
            </a:r>
            <a:r>
              <a:rPr lang="el-GR" sz="1800" dirty="0"/>
              <a:t>, συλλήβδην </a:t>
            </a:r>
            <a:r>
              <a:rPr lang="el-GR" sz="1800" dirty="0" err="1"/>
              <a:t>καὶ</a:t>
            </a:r>
            <a:r>
              <a:rPr lang="el-GR" sz="1800" dirty="0"/>
              <a:t> </a:t>
            </a:r>
            <a:r>
              <a:rPr lang="el-GR" sz="1800" dirty="0" err="1"/>
              <a:t>τὰ</a:t>
            </a:r>
            <a:r>
              <a:rPr lang="el-GR" sz="1800" dirty="0"/>
              <a:t> σώματα </a:t>
            </a:r>
            <a:r>
              <a:rPr lang="el-GR" sz="1800" dirty="0" err="1"/>
              <a:t>ἀπέδοτο</a:t>
            </a:r>
            <a:r>
              <a:rPr lang="el-GR" sz="1800" dirty="0"/>
              <a:t> </a:t>
            </a:r>
            <a:r>
              <a:rPr lang="el-GR" sz="1800" dirty="0" err="1"/>
              <a:t>ἁπασῶν</a:t>
            </a:r>
            <a:r>
              <a:rPr lang="el-GR" sz="1800" dirty="0"/>
              <a:t> </a:t>
            </a:r>
            <a:r>
              <a:rPr lang="el-GR" sz="1800" dirty="0" err="1"/>
              <a:t>ἑπτὰ</a:t>
            </a:r>
            <a:r>
              <a:rPr lang="el-GR" sz="1800" dirty="0"/>
              <a:t> </a:t>
            </a:r>
            <a:r>
              <a:rPr lang="el-GR" sz="1800" dirty="0" err="1"/>
              <a:t>οὐσῶν</a:t>
            </a:r>
            <a:r>
              <a:rPr lang="el-GR" sz="1800" dirty="0"/>
              <a:t>, </a:t>
            </a:r>
            <a:r>
              <a:rPr lang="el-GR" sz="1800" dirty="0" err="1"/>
              <a:t>Ἄντειαν</a:t>
            </a:r>
            <a:r>
              <a:rPr lang="el-GR" sz="1800" dirty="0"/>
              <a:t> </a:t>
            </a:r>
            <a:r>
              <a:rPr lang="el-GR" sz="1800" dirty="0" err="1"/>
              <a:t>καὶ</a:t>
            </a:r>
            <a:r>
              <a:rPr lang="el-GR" sz="1800" dirty="0"/>
              <a:t> </a:t>
            </a:r>
            <a:r>
              <a:rPr lang="el-GR" sz="1800" dirty="0" err="1"/>
              <a:t>Στρατόλαν</a:t>
            </a:r>
            <a:r>
              <a:rPr lang="el-GR" sz="1800" dirty="0"/>
              <a:t> </a:t>
            </a:r>
            <a:r>
              <a:rPr lang="el-GR" sz="1800" dirty="0" err="1"/>
              <a:t>καὶ</a:t>
            </a:r>
            <a:r>
              <a:rPr lang="el-GR" sz="1800" dirty="0"/>
              <a:t> </a:t>
            </a:r>
            <a:r>
              <a:rPr lang="el-GR" sz="1800" dirty="0" err="1"/>
              <a:t>Ἀριστόκλειαν</a:t>
            </a:r>
            <a:r>
              <a:rPr lang="el-GR" sz="1800" dirty="0"/>
              <a:t> </a:t>
            </a:r>
            <a:r>
              <a:rPr lang="el-GR" sz="1800" dirty="0" err="1"/>
              <a:t>καὶ</a:t>
            </a:r>
            <a:r>
              <a:rPr lang="el-GR" sz="1800" dirty="0"/>
              <a:t> </a:t>
            </a:r>
            <a:r>
              <a:rPr lang="el-GR" sz="1800" dirty="0" err="1"/>
              <a:t>Μετάνειραν</a:t>
            </a:r>
            <a:r>
              <a:rPr lang="el-GR" sz="1800" dirty="0"/>
              <a:t> </a:t>
            </a:r>
            <a:r>
              <a:rPr lang="el-GR" sz="1800" dirty="0" err="1"/>
              <a:t>καὶ</a:t>
            </a:r>
            <a:r>
              <a:rPr lang="el-GR" sz="1800" dirty="0"/>
              <a:t> </a:t>
            </a:r>
            <a:r>
              <a:rPr lang="el-GR" sz="1800" dirty="0" err="1"/>
              <a:t>Φίλαν</a:t>
            </a:r>
            <a:r>
              <a:rPr lang="el-GR" sz="1800" dirty="0"/>
              <a:t> </a:t>
            </a:r>
            <a:r>
              <a:rPr lang="el-GR" sz="1800" dirty="0" err="1"/>
              <a:t>καὶ</a:t>
            </a:r>
            <a:r>
              <a:rPr lang="el-GR" sz="1800" dirty="0"/>
              <a:t> </a:t>
            </a:r>
            <a:r>
              <a:rPr lang="el-GR" sz="1800" dirty="0" err="1"/>
              <a:t>Ἰσθμιάδα</a:t>
            </a:r>
            <a:r>
              <a:rPr lang="el-GR" sz="1800" dirty="0"/>
              <a:t> </a:t>
            </a:r>
            <a:r>
              <a:rPr lang="el-GR" sz="1800" dirty="0" err="1"/>
              <a:t>καὶ</a:t>
            </a:r>
            <a:r>
              <a:rPr lang="el-GR" sz="1800" dirty="0"/>
              <a:t> </a:t>
            </a:r>
            <a:r>
              <a:rPr lang="el-GR" sz="1800" dirty="0" err="1"/>
              <a:t>Νέαιραν</a:t>
            </a:r>
            <a:r>
              <a:rPr lang="el-GR" sz="1800" dirty="0"/>
              <a:t> </a:t>
            </a:r>
            <a:r>
              <a:rPr lang="el-GR" sz="1800" dirty="0" err="1"/>
              <a:t>ταυτηνί</a:t>
            </a:r>
            <a:r>
              <a:rPr lang="el-GR" sz="1800" dirty="0"/>
              <a:t>.</a:t>
            </a:r>
          </a:p>
          <a:p>
            <a:pPr marL="137160" indent="0">
              <a:buNone/>
            </a:pPr>
            <a:r>
              <a:rPr lang="el-GR" sz="1800" dirty="0"/>
              <a:t>[20] </a:t>
            </a:r>
            <a:r>
              <a:rPr lang="el-GR" sz="1800" dirty="0" err="1"/>
              <a:t>Ἣν</a:t>
            </a:r>
            <a:r>
              <a:rPr lang="el-GR" sz="1800" dirty="0"/>
              <a:t> </a:t>
            </a:r>
            <a:r>
              <a:rPr lang="el-GR" sz="1800" dirty="0" err="1"/>
              <a:t>μὲν</a:t>
            </a:r>
            <a:r>
              <a:rPr lang="el-GR" sz="1800" dirty="0"/>
              <a:t> </a:t>
            </a:r>
            <a:r>
              <a:rPr lang="el-GR" sz="1800" dirty="0" err="1"/>
              <a:t>οὖν</a:t>
            </a:r>
            <a:r>
              <a:rPr lang="el-GR" sz="1800" dirty="0"/>
              <a:t> </a:t>
            </a:r>
            <a:r>
              <a:rPr lang="el-GR" sz="1800" dirty="0" err="1"/>
              <a:t>ἕκαστος</a:t>
            </a:r>
            <a:r>
              <a:rPr lang="el-GR" sz="1800" dirty="0"/>
              <a:t> </a:t>
            </a:r>
            <a:r>
              <a:rPr lang="el-GR" sz="1800" dirty="0" err="1"/>
              <a:t>αὐτῶν</a:t>
            </a:r>
            <a:r>
              <a:rPr lang="el-GR" sz="1800" dirty="0"/>
              <a:t> </a:t>
            </a:r>
            <a:r>
              <a:rPr lang="el-GR" sz="1800" dirty="0" err="1"/>
              <a:t>ἐκτήσατο</a:t>
            </a:r>
            <a:r>
              <a:rPr lang="el-GR" sz="1800" dirty="0"/>
              <a:t> </a:t>
            </a:r>
            <a:r>
              <a:rPr lang="el-GR" sz="1800" dirty="0" err="1"/>
              <a:t>καὶ</a:t>
            </a:r>
            <a:r>
              <a:rPr lang="el-GR" sz="1800" dirty="0"/>
              <a:t> </a:t>
            </a:r>
            <a:r>
              <a:rPr lang="el-GR" sz="1800" dirty="0" err="1"/>
              <a:t>ὡς</a:t>
            </a:r>
            <a:r>
              <a:rPr lang="el-GR" sz="1800" dirty="0"/>
              <a:t> </a:t>
            </a:r>
            <a:r>
              <a:rPr lang="el-GR" sz="1800" dirty="0" err="1"/>
              <a:t>ἠλευθερώθησαν</a:t>
            </a:r>
            <a:r>
              <a:rPr lang="el-GR" sz="1800" dirty="0"/>
              <a:t> </a:t>
            </a:r>
            <a:r>
              <a:rPr lang="el-GR" sz="1800" dirty="0" err="1"/>
              <a:t>ἀπὸ</a:t>
            </a:r>
            <a:r>
              <a:rPr lang="el-GR" sz="1800" dirty="0"/>
              <a:t> </a:t>
            </a:r>
            <a:r>
              <a:rPr lang="el-GR" sz="1800" dirty="0" err="1"/>
              <a:t>τῶν</a:t>
            </a:r>
            <a:r>
              <a:rPr lang="el-GR" sz="1800" dirty="0"/>
              <a:t> </a:t>
            </a:r>
            <a:r>
              <a:rPr lang="el-GR" sz="1800" dirty="0" err="1"/>
              <a:t>πριαμένων</a:t>
            </a:r>
            <a:r>
              <a:rPr lang="el-GR" sz="1800" dirty="0"/>
              <a:t> </a:t>
            </a:r>
            <a:r>
              <a:rPr lang="el-GR" sz="1800" dirty="0" err="1"/>
              <a:t>αὐτὰς</a:t>
            </a:r>
            <a:r>
              <a:rPr lang="el-GR" sz="1800" dirty="0"/>
              <a:t> </a:t>
            </a:r>
            <a:r>
              <a:rPr lang="el-GR" sz="1800" dirty="0" err="1"/>
              <a:t>παρὰ</a:t>
            </a:r>
            <a:r>
              <a:rPr lang="el-GR" sz="1800" dirty="0"/>
              <a:t> </a:t>
            </a:r>
            <a:r>
              <a:rPr lang="el-GR" sz="1800" dirty="0" err="1"/>
              <a:t>τῆς</a:t>
            </a:r>
            <a:r>
              <a:rPr lang="el-GR" sz="1800" dirty="0"/>
              <a:t> Νικαρέτης, προϊόντος </a:t>
            </a:r>
            <a:r>
              <a:rPr lang="el-GR" sz="1800" dirty="0" err="1"/>
              <a:t>τοῦ</a:t>
            </a:r>
            <a:r>
              <a:rPr lang="el-GR" sz="1800" dirty="0"/>
              <a:t> λόγου, </a:t>
            </a:r>
            <a:r>
              <a:rPr lang="el-GR" sz="1800" dirty="0" err="1"/>
              <a:t>ἂν</a:t>
            </a:r>
            <a:r>
              <a:rPr lang="el-GR" sz="1800" dirty="0"/>
              <a:t> </a:t>
            </a:r>
            <a:r>
              <a:rPr lang="el-GR" sz="1800" dirty="0" err="1"/>
              <a:t>βούλησθε</a:t>
            </a:r>
            <a:r>
              <a:rPr lang="el-GR" sz="1800" dirty="0"/>
              <a:t> </a:t>
            </a:r>
            <a:r>
              <a:rPr lang="el-GR" sz="1800" dirty="0" err="1"/>
              <a:t>ἀκούειν</a:t>
            </a:r>
            <a:r>
              <a:rPr lang="el-GR" sz="1800" dirty="0"/>
              <a:t> </a:t>
            </a:r>
            <a:r>
              <a:rPr lang="el-GR" sz="1800" dirty="0" err="1"/>
              <a:t>καί</a:t>
            </a:r>
            <a:r>
              <a:rPr lang="el-GR" sz="1800" dirty="0"/>
              <a:t> </a:t>
            </a:r>
            <a:r>
              <a:rPr lang="el-GR" sz="1800" dirty="0" err="1"/>
              <a:t>μοι</a:t>
            </a:r>
            <a:r>
              <a:rPr lang="el-GR" sz="1800" dirty="0"/>
              <a:t> περιουσία ᾖ </a:t>
            </a:r>
            <a:r>
              <a:rPr lang="el-GR" sz="1800" dirty="0" err="1"/>
              <a:t>τοῦ</a:t>
            </a:r>
            <a:r>
              <a:rPr lang="el-GR" sz="1800" dirty="0"/>
              <a:t> </a:t>
            </a:r>
            <a:r>
              <a:rPr lang="el-GR" sz="1800" dirty="0" err="1"/>
              <a:t>ὕδατος</a:t>
            </a:r>
            <a:r>
              <a:rPr lang="el-GR" sz="1800" dirty="0"/>
              <a:t>, δηλώσω </a:t>
            </a:r>
            <a:r>
              <a:rPr lang="el-GR" sz="1800" dirty="0" err="1"/>
              <a:t>ὑμῖν</a:t>
            </a:r>
            <a:r>
              <a:rPr lang="el-GR" sz="1800" dirty="0"/>
              <a:t>· </a:t>
            </a:r>
            <a:r>
              <a:rPr lang="el-GR" sz="1800" dirty="0" err="1"/>
              <a:t>ὡς</a:t>
            </a:r>
            <a:r>
              <a:rPr lang="el-GR" sz="1800" dirty="0"/>
              <a:t> </a:t>
            </a:r>
            <a:r>
              <a:rPr lang="el-GR" sz="1800" dirty="0" err="1"/>
              <a:t>δὲ</a:t>
            </a:r>
            <a:r>
              <a:rPr lang="el-GR" sz="1800" dirty="0"/>
              <a:t> </a:t>
            </a:r>
            <a:r>
              <a:rPr lang="el-GR" sz="1800" dirty="0" err="1"/>
              <a:t>Νέαιρα</a:t>
            </a:r>
            <a:r>
              <a:rPr lang="el-GR" sz="1800" dirty="0"/>
              <a:t> </a:t>
            </a:r>
            <a:r>
              <a:rPr lang="el-GR" sz="1800" dirty="0" err="1"/>
              <a:t>αὑτηὶ</a:t>
            </a:r>
            <a:r>
              <a:rPr lang="el-GR" sz="1800" dirty="0"/>
              <a:t> Νικαρέτης </a:t>
            </a:r>
            <a:r>
              <a:rPr lang="el-GR" sz="1800" dirty="0" err="1"/>
              <a:t>ἦν</a:t>
            </a:r>
            <a:r>
              <a:rPr lang="el-GR" sz="1800" dirty="0"/>
              <a:t> </a:t>
            </a:r>
            <a:r>
              <a:rPr lang="el-GR" sz="1800" dirty="0" err="1"/>
              <a:t>καὶ</a:t>
            </a:r>
            <a:r>
              <a:rPr lang="el-GR" sz="1800" dirty="0"/>
              <a:t> </a:t>
            </a:r>
            <a:r>
              <a:rPr lang="el-GR" sz="1800" dirty="0" err="1"/>
              <a:t>ἠργάζετο</a:t>
            </a:r>
            <a:r>
              <a:rPr lang="el-GR" sz="1800" dirty="0"/>
              <a:t> </a:t>
            </a:r>
            <a:r>
              <a:rPr lang="el-GR" sz="1800" dirty="0" err="1"/>
              <a:t>τῷ</a:t>
            </a:r>
            <a:r>
              <a:rPr lang="el-GR" sz="1800" dirty="0"/>
              <a:t> σώματι </a:t>
            </a:r>
            <a:r>
              <a:rPr lang="el-GR" sz="1800" dirty="0" err="1"/>
              <a:t>μισθαρνοῦσα</a:t>
            </a:r>
            <a:r>
              <a:rPr lang="el-GR" sz="1800" dirty="0"/>
              <a:t> </a:t>
            </a:r>
            <a:r>
              <a:rPr lang="el-GR" sz="1800" dirty="0" err="1"/>
              <a:t>τοῖς</a:t>
            </a:r>
            <a:r>
              <a:rPr lang="el-GR" sz="1800" dirty="0"/>
              <a:t> </a:t>
            </a:r>
            <a:r>
              <a:rPr lang="el-GR" sz="1800" dirty="0" err="1"/>
              <a:t>βουλομένοις</a:t>
            </a:r>
            <a:r>
              <a:rPr lang="el-GR" sz="1800" dirty="0"/>
              <a:t> </a:t>
            </a:r>
            <a:r>
              <a:rPr lang="el-GR" sz="1800" dirty="0" err="1"/>
              <a:t>αὐτῇ</a:t>
            </a:r>
            <a:r>
              <a:rPr lang="el-GR" sz="1800" dirty="0"/>
              <a:t> </a:t>
            </a:r>
            <a:r>
              <a:rPr lang="el-GR" sz="1800" dirty="0" err="1"/>
              <a:t>πλησιάζειν</a:t>
            </a:r>
            <a:r>
              <a:rPr lang="el-GR" sz="1800" dirty="0"/>
              <a:t>, </a:t>
            </a:r>
            <a:r>
              <a:rPr lang="el-GR" sz="1800" dirty="0" err="1"/>
              <a:t>τοῦθ᾽</a:t>
            </a:r>
            <a:r>
              <a:rPr lang="el-GR" sz="1800" dirty="0"/>
              <a:t> </a:t>
            </a:r>
            <a:r>
              <a:rPr lang="el-GR" sz="1800" dirty="0" err="1"/>
              <a:t>ὑμῖν</a:t>
            </a:r>
            <a:r>
              <a:rPr lang="el-GR" sz="1800" dirty="0"/>
              <a:t> βούλομαι πάλιν </a:t>
            </a:r>
            <a:r>
              <a:rPr lang="el-GR" sz="1800" dirty="0" err="1" smtClean="0"/>
              <a:t>ἐπανελθεῖν</a:t>
            </a:r>
            <a:endParaRPr lang="el-GR" sz="1800" dirty="0" smtClean="0"/>
          </a:p>
          <a:p>
            <a:pPr marL="137160" indent="0">
              <a:buNone/>
            </a:pPr>
            <a:endParaRPr lang="el-GR" sz="1800" dirty="0"/>
          </a:p>
          <a:p>
            <a:pPr marL="137160" indent="0">
              <a:buNone/>
            </a:pPr>
            <a:r>
              <a:rPr lang="el-GR" sz="1800" dirty="0" smtClean="0"/>
              <a:t>(19) Έλεγε τα κορίτσια «κόρες» της, κι αυτό για να εισπράττει όσο γίνεται πιο πολλά από εκείνους που ήθελαν να πηγαίνουν μαζί τους –με γυναίκες, υποτίθεται, </a:t>
            </a:r>
            <a:r>
              <a:rPr lang="el-GR" sz="1800" dirty="0" err="1" smtClean="0"/>
              <a:t>ελευθερες</a:t>
            </a:r>
            <a:r>
              <a:rPr lang="el-GR" sz="1800" dirty="0" smtClean="0"/>
              <a:t>! Και αφού κέρδισε </a:t>
            </a:r>
            <a:r>
              <a:rPr lang="el-GR" sz="1800" dirty="0" err="1" smtClean="0"/>
              <a:t>ό,τι</a:t>
            </a:r>
            <a:r>
              <a:rPr lang="el-GR" sz="1800" dirty="0" smtClean="0"/>
              <a:t> ήταν να κερδίσει από τον ανθό της καθεμιάς, τις πούλησε όλες, και τις εφτά: την Άντεια, την </a:t>
            </a:r>
            <a:r>
              <a:rPr lang="el-GR" sz="1800" dirty="0" err="1" smtClean="0"/>
              <a:t>Στρατόλα</a:t>
            </a:r>
            <a:r>
              <a:rPr lang="el-GR" sz="1800" dirty="0" smtClean="0"/>
              <a:t>, την </a:t>
            </a:r>
            <a:r>
              <a:rPr lang="el-GR" sz="1800" dirty="0" err="1" smtClean="0"/>
              <a:t>Αριστόκλεια</a:t>
            </a:r>
            <a:r>
              <a:rPr lang="el-GR" sz="1800" dirty="0" smtClean="0"/>
              <a:t>, την </a:t>
            </a:r>
            <a:r>
              <a:rPr lang="el-GR" sz="1800" dirty="0" err="1" smtClean="0"/>
              <a:t>Μετάνειρα</a:t>
            </a:r>
            <a:r>
              <a:rPr lang="el-GR" sz="1800" dirty="0" smtClean="0"/>
              <a:t>, την Φίλα, την </a:t>
            </a:r>
            <a:r>
              <a:rPr lang="el-GR" sz="1800" dirty="0" err="1" smtClean="0"/>
              <a:t>Ισθμιάδα</a:t>
            </a:r>
            <a:r>
              <a:rPr lang="el-GR" sz="1800" dirty="0" smtClean="0"/>
              <a:t> και την </a:t>
            </a:r>
            <a:r>
              <a:rPr lang="el-GR" sz="1800" dirty="0" err="1" smtClean="0"/>
              <a:t>Νέαιρα</a:t>
            </a:r>
            <a:r>
              <a:rPr lang="el-GR" sz="1800" dirty="0" smtClean="0"/>
              <a:t>, αυτήν εδώ.</a:t>
            </a:r>
          </a:p>
          <a:p>
            <a:pPr marL="137160" indent="0">
              <a:buNone/>
            </a:pPr>
            <a:r>
              <a:rPr lang="el-GR" sz="1800" dirty="0" smtClean="0"/>
              <a:t>(20) Τώρα, ποιος πήρε την καθεμιά τους και πώς αποδεσμεύτηκαν, ελεύθερες πλέον, από εκείνους που τις είχαν αγοράσει από τη Νικαρέτη, αν θελήσετε να με ακούσετε και αν μου το επιτρέψει η κλεψύδρα, θα σας το εκθέσω σε άλλο σημείο του λόγου μου, πιο κάτω. Ότι όμως η </a:t>
            </a:r>
            <a:r>
              <a:rPr lang="el-GR" sz="1800" dirty="0" err="1" smtClean="0"/>
              <a:t>Νέαιρα</a:t>
            </a:r>
            <a:r>
              <a:rPr lang="el-GR" sz="1800" dirty="0" smtClean="0"/>
              <a:t> που βλέπετε εδώ ήταν δούλη της Νικαρέτης και ζούσε πουλώντας το κορμί της σε όσους ήθελαν να πάνε μαζί της, σ’ αυτό θα ήθελα να επανέλθω και να με προσέξετε.</a:t>
            </a:r>
            <a:endParaRPr lang="el-GR" sz="1800" dirty="0"/>
          </a:p>
        </p:txBody>
      </p:sp>
    </p:spTree>
    <p:extLst>
      <p:ext uri="{BB962C8B-B14F-4D97-AF65-F5344CB8AC3E}">
        <p14:creationId xmlns:p14="http://schemas.microsoft.com/office/powerpoint/2010/main" val="2372607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67544" y="548680"/>
            <a:ext cx="8229600" cy="6453336"/>
          </a:xfrm>
        </p:spPr>
        <p:txBody>
          <a:bodyPr>
            <a:normAutofit fontScale="77500" lnSpcReduction="20000"/>
          </a:bodyPr>
          <a:lstStyle/>
          <a:p>
            <a:pPr marL="137160" indent="0">
              <a:buNone/>
            </a:pPr>
            <a:r>
              <a:rPr lang="el-GR" dirty="0"/>
              <a:t>[122] </a:t>
            </a:r>
            <a:r>
              <a:rPr lang="el-GR" dirty="0" err="1"/>
              <a:t>Τὸ</a:t>
            </a:r>
            <a:r>
              <a:rPr lang="el-GR" dirty="0"/>
              <a:t> </a:t>
            </a:r>
            <a:r>
              <a:rPr lang="el-GR" dirty="0" err="1"/>
              <a:t>γὰρ</a:t>
            </a:r>
            <a:r>
              <a:rPr lang="el-GR" dirty="0"/>
              <a:t> </a:t>
            </a:r>
            <a:r>
              <a:rPr lang="el-GR" dirty="0" err="1"/>
              <a:t>συνοικεῖν</a:t>
            </a:r>
            <a:r>
              <a:rPr lang="el-GR" dirty="0"/>
              <a:t> </a:t>
            </a:r>
            <a:r>
              <a:rPr lang="el-GR" dirty="0" err="1"/>
              <a:t>τοῦτ᾽</a:t>
            </a:r>
            <a:r>
              <a:rPr lang="el-GR" dirty="0"/>
              <a:t> </a:t>
            </a:r>
            <a:r>
              <a:rPr lang="el-GR" dirty="0" err="1"/>
              <a:t>ἔστιν</a:t>
            </a:r>
            <a:r>
              <a:rPr lang="el-GR" dirty="0"/>
              <a:t>, </a:t>
            </a:r>
            <a:r>
              <a:rPr lang="el-GR" dirty="0" err="1"/>
              <a:t>ὃς</a:t>
            </a:r>
            <a:r>
              <a:rPr lang="el-GR" dirty="0"/>
              <a:t> </a:t>
            </a:r>
            <a:r>
              <a:rPr lang="el-GR" dirty="0" err="1"/>
              <a:t>ἂν</a:t>
            </a:r>
            <a:r>
              <a:rPr lang="el-GR" dirty="0"/>
              <a:t> </a:t>
            </a:r>
            <a:r>
              <a:rPr lang="el-GR" dirty="0" err="1"/>
              <a:t>παιδοποιῆται</a:t>
            </a:r>
            <a:r>
              <a:rPr lang="el-GR" dirty="0"/>
              <a:t> </a:t>
            </a:r>
            <a:r>
              <a:rPr lang="el-GR" dirty="0" err="1"/>
              <a:t>καὶ</a:t>
            </a:r>
            <a:r>
              <a:rPr lang="el-GR" dirty="0"/>
              <a:t> </a:t>
            </a:r>
            <a:r>
              <a:rPr lang="el-GR" dirty="0" err="1"/>
              <a:t>εἰσάγῃ</a:t>
            </a:r>
            <a:r>
              <a:rPr lang="el-GR" dirty="0"/>
              <a:t> </a:t>
            </a:r>
            <a:r>
              <a:rPr lang="el-GR" dirty="0" err="1"/>
              <a:t>εἴς</a:t>
            </a:r>
            <a:r>
              <a:rPr lang="el-GR" dirty="0"/>
              <a:t> τε </a:t>
            </a:r>
            <a:r>
              <a:rPr lang="el-GR" dirty="0" err="1"/>
              <a:t>τοὺς</a:t>
            </a:r>
            <a:r>
              <a:rPr lang="el-GR" dirty="0"/>
              <a:t> </a:t>
            </a:r>
            <a:r>
              <a:rPr lang="el-GR" dirty="0" err="1"/>
              <a:t>φράτερας</a:t>
            </a:r>
            <a:r>
              <a:rPr lang="el-GR" dirty="0"/>
              <a:t> </a:t>
            </a:r>
            <a:r>
              <a:rPr lang="el-GR" dirty="0" err="1"/>
              <a:t>καὶ</a:t>
            </a:r>
            <a:r>
              <a:rPr lang="el-GR" dirty="0"/>
              <a:t> </a:t>
            </a:r>
            <a:r>
              <a:rPr lang="el-GR" dirty="0" err="1"/>
              <a:t>δημότας</a:t>
            </a:r>
            <a:r>
              <a:rPr lang="el-GR" dirty="0"/>
              <a:t> </a:t>
            </a:r>
            <a:r>
              <a:rPr lang="el-GR" dirty="0" err="1"/>
              <a:t>τοὺς</a:t>
            </a:r>
            <a:r>
              <a:rPr lang="el-GR" dirty="0"/>
              <a:t> </a:t>
            </a:r>
            <a:r>
              <a:rPr lang="el-GR" dirty="0" err="1"/>
              <a:t>υἱεῖς</a:t>
            </a:r>
            <a:r>
              <a:rPr lang="el-GR" dirty="0"/>
              <a:t>, </a:t>
            </a:r>
            <a:r>
              <a:rPr lang="el-GR" dirty="0" err="1"/>
              <a:t>καὶ</a:t>
            </a:r>
            <a:r>
              <a:rPr lang="el-GR" dirty="0"/>
              <a:t> </a:t>
            </a:r>
            <a:r>
              <a:rPr lang="el-GR" dirty="0" err="1"/>
              <a:t>τὰς</a:t>
            </a:r>
            <a:r>
              <a:rPr lang="el-GR" dirty="0"/>
              <a:t> θυγατέρας </a:t>
            </a:r>
            <a:r>
              <a:rPr lang="el-GR" dirty="0" err="1"/>
              <a:t>ἐκδιδῷ</a:t>
            </a:r>
            <a:r>
              <a:rPr lang="el-GR" dirty="0"/>
              <a:t> </a:t>
            </a:r>
            <a:r>
              <a:rPr lang="el-GR" dirty="0" err="1"/>
              <a:t>ὡς</a:t>
            </a:r>
            <a:r>
              <a:rPr lang="el-GR" dirty="0"/>
              <a:t> </a:t>
            </a:r>
            <a:r>
              <a:rPr lang="el-GR" dirty="0" err="1"/>
              <a:t>αὑτοῦ</a:t>
            </a:r>
            <a:r>
              <a:rPr lang="el-GR" dirty="0"/>
              <a:t> </a:t>
            </a:r>
            <a:r>
              <a:rPr lang="el-GR" dirty="0" err="1"/>
              <a:t>οὔσας</a:t>
            </a:r>
            <a:r>
              <a:rPr lang="el-GR" dirty="0"/>
              <a:t> </a:t>
            </a:r>
            <a:r>
              <a:rPr lang="el-GR" dirty="0" err="1"/>
              <a:t>τοῖς</a:t>
            </a:r>
            <a:r>
              <a:rPr lang="el-GR" dirty="0"/>
              <a:t> </a:t>
            </a:r>
            <a:r>
              <a:rPr lang="el-GR" dirty="0" err="1"/>
              <a:t>ἀνδράσιν</a:t>
            </a:r>
            <a:r>
              <a:rPr lang="el-GR" dirty="0"/>
              <a:t>. </a:t>
            </a:r>
            <a:r>
              <a:rPr lang="el-GR" dirty="0" err="1"/>
              <a:t>Τὰς</a:t>
            </a:r>
            <a:r>
              <a:rPr lang="el-GR" dirty="0"/>
              <a:t> </a:t>
            </a:r>
            <a:r>
              <a:rPr lang="el-GR" dirty="0" err="1"/>
              <a:t>μὲν</a:t>
            </a:r>
            <a:r>
              <a:rPr lang="el-GR" dirty="0"/>
              <a:t> </a:t>
            </a:r>
            <a:r>
              <a:rPr lang="el-GR" dirty="0" err="1"/>
              <a:t>γὰρ</a:t>
            </a:r>
            <a:r>
              <a:rPr lang="el-GR" dirty="0"/>
              <a:t> </a:t>
            </a:r>
            <a:r>
              <a:rPr lang="el-GR" dirty="0" err="1"/>
              <a:t>ἑταίρας</a:t>
            </a:r>
            <a:r>
              <a:rPr lang="el-GR" dirty="0"/>
              <a:t> </a:t>
            </a:r>
            <a:r>
              <a:rPr lang="el-GR" dirty="0" err="1"/>
              <a:t>ἡδονῆς</a:t>
            </a:r>
            <a:r>
              <a:rPr lang="el-GR" dirty="0"/>
              <a:t> </a:t>
            </a:r>
            <a:r>
              <a:rPr lang="el-GR" dirty="0" err="1"/>
              <a:t>ἕνεκ᾽</a:t>
            </a:r>
            <a:r>
              <a:rPr lang="el-GR" dirty="0"/>
              <a:t> </a:t>
            </a:r>
            <a:r>
              <a:rPr lang="el-GR" dirty="0" err="1"/>
              <a:t>ἔχομεν</a:t>
            </a:r>
            <a:r>
              <a:rPr lang="el-GR" dirty="0"/>
              <a:t>, </a:t>
            </a:r>
            <a:r>
              <a:rPr lang="el-GR" dirty="0" err="1"/>
              <a:t>τὰς</a:t>
            </a:r>
            <a:r>
              <a:rPr lang="el-GR" dirty="0"/>
              <a:t> </a:t>
            </a:r>
            <a:r>
              <a:rPr lang="el-GR" dirty="0" err="1"/>
              <a:t>δὲ</a:t>
            </a:r>
            <a:r>
              <a:rPr lang="el-GR" dirty="0"/>
              <a:t> </a:t>
            </a:r>
            <a:r>
              <a:rPr lang="el-GR" dirty="0" err="1"/>
              <a:t>παλλακὰς</a:t>
            </a:r>
            <a:r>
              <a:rPr lang="el-GR" dirty="0"/>
              <a:t> </a:t>
            </a:r>
            <a:r>
              <a:rPr lang="el-GR" dirty="0" err="1"/>
              <a:t>τῆς</a:t>
            </a:r>
            <a:r>
              <a:rPr lang="el-GR" dirty="0"/>
              <a:t> </a:t>
            </a:r>
            <a:r>
              <a:rPr lang="el-GR" dirty="0" err="1"/>
              <a:t>καθ᾽</a:t>
            </a:r>
            <a:r>
              <a:rPr lang="el-GR" dirty="0"/>
              <a:t> </a:t>
            </a:r>
            <a:r>
              <a:rPr lang="el-GR" dirty="0" err="1"/>
              <a:t>ἡμέραν</a:t>
            </a:r>
            <a:r>
              <a:rPr lang="el-GR" dirty="0"/>
              <a:t> θεραπείας </a:t>
            </a:r>
            <a:r>
              <a:rPr lang="el-GR" dirty="0" err="1"/>
              <a:t>τοῦ</a:t>
            </a:r>
            <a:r>
              <a:rPr lang="el-GR" dirty="0"/>
              <a:t> σώματος, </a:t>
            </a:r>
            <a:r>
              <a:rPr lang="el-GR" dirty="0" err="1"/>
              <a:t>τὰς</a:t>
            </a:r>
            <a:r>
              <a:rPr lang="el-GR" dirty="0"/>
              <a:t> </a:t>
            </a:r>
            <a:r>
              <a:rPr lang="el-GR" dirty="0" err="1"/>
              <a:t>δὲ</a:t>
            </a:r>
            <a:r>
              <a:rPr lang="el-GR" dirty="0"/>
              <a:t> </a:t>
            </a:r>
            <a:r>
              <a:rPr lang="el-GR" dirty="0" err="1"/>
              <a:t>γυναῖκας</a:t>
            </a:r>
            <a:r>
              <a:rPr lang="el-GR" dirty="0"/>
              <a:t> </a:t>
            </a:r>
            <a:r>
              <a:rPr lang="el-GR" dirty="0" err="1"/>
              <a:t>τοῦ</a:t>
            </a:r>
            <a:r>
              <a:rPr lang="el-GR" dirty="0"/>
              <a:t> </a:t>
            </a:r>
            <a:r>
              <a:rPr lang="el-GR" dirty="0" err="1"/>
              <a:t>παιδοποιεῖσθαι</a:t>
            </a:r>
            <a:r>
              <a:rPr lang="el-GR" dirty="0"/>
              <a:t> γνησίως </a:t>
            </a:r>
            <a:r>
              <a:rPr lang="el-GR" dirty="0" err="1"/>
              <a:t>καὶ</a:t>
            </a:r>
            <a:r>
              <a:rPr lang="el-GR" dirty="0"/>
              <a:t> </a:t>
            </a:r>
            <a:r>
              <a:rPr lang="el-GR" dirty="0" err="1"/>
              <a:t>τῶν</a:t>
            </a:r>
            <a:r>
              <a:rPr lang="el-GR" dirty="0"/>
              <a:t> </a:t>
            </a:r>
            <a:r>
              <a:rPr lang="el-GR" dirty="0" err="1"/>
              <a:t>ἔνδον</a:t>
            </a:r>
            <a:r>
              <a:rPr lang="el-GR" dirty="0"/>
              <a:t> φύλακα </a:t>
            </a:r>
            <a:r>
              <a:rPr lang="el-GR" dirty="0" err="1"/>
              <a:t>πιστὴν</a:t>
            </a:r>
            <a:r>
              <a:rPr lang="el-GR" dirty="0"/>
              <a:t> </a:t>
            </a:r>
            <a:r>
              <a:rPr lang="el-GR" dirty="0" err="1"/>
              <a:t>ἔχειν</a:t>
            </a:r>
            <a:r>
              <a:rPr lang="el-GR" dirty="0"/>
              <a:t>. </a:t>
            </a:r>
            <a:r>
              <a:rPr lang="el-GR" dirty="0" err="1"/>
              <a:t>Ὥστ᾽</a:t>
            </a:r>
            <a:r>
              <a:rPr lang="el-GR" dirty="0"/>
              <a:t> </a:t>
            </a:r>
            <a:r>
              <a:rPr lang="el-GR" dirty="0" err="1"/>
              <a:t>εἰ</a:t>
            </a:r>
            <a:r>
              <a:rPr lang="el-GR" dirty="0"/>
              <a:t> </a:t>
            </a:r>
            <a:r>
              <a:rPr lang="el-GR" dirty="0" err="1"/>
              <a:t>πρότερον</a:t>
            </a:r>
            <a:r>
              <a:rPr lang="el-GR" dirty="0"/>
              <a:t> </a:t>
            </a:r>
            <a:r>
              <a:rPr lang="el-GR" dirty="0" err="1"/>
              <a:t>ἔγημεν</a:t>
            </a:r>
            <a:r>
              <a:rPr lang="el-GR" dirty="0"/>
              <a:t> </a:t>
            </a:r>
            <a:r>
              <a:rPr lang="el-GR" dirty="0" err="1"/>
              <a:t>γυναῖκα</a:t>
            </a:r>
            <a:r>
              <a:rPr lang="el-GR" dirty="0"/>
              <a:t> </a:t>
            </a:r>
            <a:r>
              <a:rPr lang="el-GR" dirty="0" err="1"/>
              <a:t>ἀστὴν</a:t>
            </a:r>
            <a:r>
              <a:rPr lang="el-GR" dirty="0"/>
              <a:t> </a:t>
            </a:r>
            <a:r>
              <a:rPr lang="el-GR" dirty="0" err="1"/>
              <a:t>καὶ</a:t>
            </a:r>
            <a:r>
              <a:rPr lang="el-GR" dirty="0"/>
              <a:t> </a:t>
            </a:r>
            <a:r>
              <a:rPr lang="el-GR" dirty="0" err="1"/>
              <a:t>εἰσὶν</a:t>
            </a:r>
            <a:r>
              <a:rPr lang="el-GR" dirty="0"/>
              <a:t> </a:t>
            </a:r>
            <a:r>
              <a:rPr lang="el-GR" dirty="0" err="1"/>
              <a:t>οὗτοι</a:t>
            </a:r>
            <a:r>
              <a:rPr lang="el-GR" dirty="0"/>
              <a:t> </a:t>
            </a:r>
            <a:r>
              <a:rPr lang="el-GR" dirty="0" err="1"/>
              <a:t>οἱ</a:t>
            </a:r>
            <a:r>
              <a:rPr lang="el-GR" dirty="0"/>
              <a:t> </a:t>
            </a:r>
            <a:r>
              <a:rPr lang="el-GR" dirty="0" err="1"/>
              <a:t>παῖδες</a:t>
            </a:r>
            <a:r>
              <a:rPr lang="el-GR" dirty="0"/>
              <a:t> </a:t>
            </a:r>
            <a:r>
              <a:rPr lang="el-GR" dirty="0" err="1"/>
              <a:t>ἐξ</a:t>
            </a:r>
            <a:r>
              <a:rPr lang="el-GR" dirty="0"/>
              <a:t> </a:t>
            </a:r>
            <a:r>
              <a:rPr lang="el-GR" dirty="0" err="1"/>
              <a:t>ἐκείνης</a:t>
            </a:r>
            <a:r>
              <a:rPr lang="el-GR" dirty="0"/>
              <a:t> </a:t>
            </a:r>
            <a:r>
              <a:rPr lang="el-GR" dirty="0" err="1"/>
              <a:t>καὶ</a:t>
            </a:r>
            <a:r>
              <a:rPr lang="el-GR" dirty="0"/>
              <a:t> </a:t>
            </a:r>
            <a:r>
              <a:rPr lang="el-GR" dirty="0" err="1"/>
              <a:t>μὴ</a:t>
            </a:r>
            <a:r>
              <a:rPr lang="el-GR" dirty="0"/>
              <a:t> </a:t>
            </a:r>
            <a:r>
              <a:rPr lang="el-GR" dirty="0" err="1"/>
              <a:t>Νεαίρας</a:t>
            </a:r>
            <a:r>
              <a:rPr lang="el-GR" dirty="0"/>
              <a:t>, </a:t>
            </a:r>
            <a:r>
              <a:rPr lang="el-GR" dirty="0" err="1"/>
              <a:t>ἐξῆν</a:t>
            </a:r>
            <a:r>
              <a:rPr lang="el-GR" dirty="0"/>
              <a:t> </a:t>
            </a:r>
            <a:r>
              <a:rPr lang="el-GR" dirty="0" err="1"/>
              <a:t>αὐτῷ</a:t>
            </a:r>
            <a:r>
              <a:rPr lang="el-GR" dirty="0"/>
              <a:t> </a:t>
            </a:r>
            <a:r>
              <a:rPr lang="el-GR" dirty="0" err="1"/>
              <a:t>ἐκ</a:t>
            </a:r>
            <a:r>
              <a:rPr lang="el-GR" dirty="0"/>
              <a:t> </a:t>
            </a:r>
            <a:r>
              <a:rPr lang="el-GR" dirty="0" err="1"/>
              <a:t>τῆς</a:t>
            </a:r>
            <a:r>
              <a:rPr lang="el-GR" dirty="0"/>
              <a:t> </a:t>
            </a:r>
            <a:r>
              <a:rPr lang="el-GR" dirty="0" err="1"/>
              <a:t>ἀκριβεστάτης</a:t>
            </a:r>
            <a:r>
              <a:rPr lang="el-GR" dirty="0"/>
              <a:t> μαρτυρίας </a:t>
            </a:r>
            <a:r>
              <a:rPr lang="el-GR" dirty="0" err="1"/>
              <a:t>ἐπιδεῖξαι</a:t>
            </a:r>
            <a:r>
              <a:rPr lang="el-GR" dirty="0"/>
              <a:t>, </a:t>
            </a:r>
            <a:r>
              <a:rPr lang="el-GR" dirty="0" err="1"/>
              <a:t>παραδόντι</a:t>
            </a:r>
            <a:r>
              <a:rPr lang="el-GR" dirty="0"/>
              <a:t> </a:t>
            </a:r>
            <a:r>
              <a:rPr lang="el-GR" dirty="0" err="1"/>
              <a:t>τὰς</a:t>
            </a:r>
            <a:r>
              <a:rPr lang="el-GR" dirty="0"/>
              <a:t> </a:t>
            </a:r>
            <a:r>
              <a:rPr lang="el-GR" dirty="0" err="1"/>
              <a:t>θεραπαίνας</a:t>
            </a:r>
            <a:r>
              <a:rPr lang="el-GR" dirty="0"/>
              <a:t> ταύτας</a:t>
            </a:r>
            <a:r>
              <a:rPr lang="el-GR" dirty="0" smtClean="0"/>
              <a:t>.</a:t>
            </a:r>
          </a:p>
          <a:p>
            <a:pPr marL="137160" indent="0">
              <a:buNone/>
            </a:pPr>
            <a:endParaRPr lang="el-GR" dirty="0"/>
          </a:p>
          <a:p>
            <a:pPr marL="137160" indent="0">
              <a:buNone/>
            </a:pPr>
            <a:r>
              <a:rPr lang="el-GR" dirty="0" smtClean="0"/>
              <a:t>(122) Γιατί αυτό σημαίνει «έγγαμος βίος»: εφόσον αποκτά κανείς παιδιά και εγγράφει τους γιους του στα μέλη της </a:t>
            </a:r>
            <a:r>
              <a:rPr lang="el-GR" dirty="0" err="1" smtClean="0"/>
              <a:t>φρατρίας</a:t>
            </a:r>
            <a:r>
              <a:rPr lang="el-GR" dirty="0" smtClean="0"/>
              <a:t> του και του δήμου του, και δίνει τις κόρες του σε γάμο με τους άντρες τους ως δικές του κόρες. Τις εταίρες, όντως, τις έχουμε για την ηδονή, τις παλλακίδες για την καθημερινή περιποίηση του σώματός μας, και τις γυναίκες για να μας γεννούν γνήσια παιδιά και να φυλάνε πιστά </a:t>
            </a:r>
            <a:r>
              <a:rPr lang="el-GR" dirty="0" err="1" smtClean="0"/>
              <a:t>ό,τι</a:t>
            </a:r>
            <a:r>
              <a:rPr lang="el-GR" dirty="0" smtClean="0"/>
              <a:t> βρίσκεται μέσα στο σπίτι. Αν επομένως ο Στέφανος είχε πρωτύτε</a:t>
            </a:r>
            <a:r>
              <a:rPr lang="el-GR" dirty="0"/>
              <a:t>ρ</a:t>
            </a:r>
            <a:r>
              <a:rPr lang="el-GR" dirty="0" smtClean="0"/>
              <a:t>α παντρευτεί γυναίκα αστή και τα παιδιά αυτά ήταν από εκείνη και όχι από τη </a:t>
            </a:r>
            <a:r>
              <a:rPr lang="el-GR" dirty="0" err="1" smtClean="0"/>
              <a:t>Νέαιρα</a:t>
            </a:r>
            <a:r>
              <a:rPr lang="el-GR" dirty="0" smtClean="0"/>
              <a:t>, θα μπορούσε να το έχει αποδείξει με την πιο ατράνταχτη απόδειξη: παραδίδοντας τις δούλες αυτές.</a:t>
            </a:r>
          </a:p>
          <a:p>
            <a:pPr marL="137160" indent="0" algn="r">
              <a:buNone/>
            </a:pPr>
            <a:r>
              <a:rPr lang="el-GR" dirty="0" smtClean="0"/>
              <a:t>(Μετάφραση Γ. Χριστοδούλου)</a:t>
            </a:r>
            <a:endParaRPr lang="el-GR" dirty="0"/>
          </a:p>
        </p:txBody>
      </p:sp>
    </p:spTree>
    <p:extLst>
      <p:ext uri="{BB962C8B-B14F-4D97-AF65-F5344CB8AC3E}">
        <p14:creationId xmlns:p14="http://schemas.microsoft.com/office/powerpoint/2010/main" val="4210717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49823"/>
            <a:ext cx="8229600" cy="562074"/>
          </a:xfrm>
        </p:spPr>
        <p:txBody>
          <a:bodyPr>
            <a:normAutofit/>
          </a:bodyPr>
          <a:lstStyle/>
          <a:p>
            <a:r>
              <a:rPr lang="el-GR" sz="2800" dirty="0" smtClean="0">
                <a:latin typeface="+mn-lt"/>
              </a:rPr>
              <a:t>Πλουτάρχου Βίος Αρταξέρξη 19.1-10</a:t>
            </a:r>
            <a:endParaRPr lang="el-GR" sz="2800" dirty="0">
              <a:latin typeface="+mn-lt"/>
            </a:endParaRPr>
          </a:p>
        </p:txBody>
      </p:sp>
      <p:sp>
        <p:nvSpPr>
          <p:cNvPr id="3" name="Θέση περιεχομένου 2"/>
          <p:cNvSpPr>
            <a:spLocks noGrp="1"/>
          </p:cNvSpPr>
          <p:nvPr>
            <p:ph idx="1"/>
          </p:nvPr>
        </p:nvSpPr>
        <p:spPr>
          <a:xfrm>
            <a:off x="457200" y="980728"/>
            <a:ext cx="8229600" cy="5558646"/>
          </a:xfrm>
        </p:spPr>
        <p:txBody>
          <a:bodyPr>
            <a:normAutofit fontScale="92500" lnSpcReduction="20000"/>
          </a:bodyPr>
          <a:lstStyle/>
          <a:p>
            <a:pPr marL="137160" indent="0" algn="just">
              <a:buNone/>
            </a:pPr>
            <a:r>
              <a:rPr lang="el-GR" dirty="0"/>
              <a:t>Ἡ δ' </a:t>
            </a:r>
            <a:r>
              <a:rPr lang="el-GR" dirty="0" err="1"/>
              <a:t>οὖν</a:t>
            </a:r>
            <a:r>
              <a:rPr lang="el-GR" dirty="0"/>
              <a:t> </a:t>
            </a:r>
            <a:r>
              <a:rPr lang="el-GR" dirty="0" err="1"/>
              <a:t>Παρύσατις</a:t>
            </a:r>
            <a:r>
              <a:rPr lang="el-GR" dirty="0"/>
              <a:t>, μίσους τε </a:t>
            </a:r>
            <a:r>
              <a:rPr lang="el-GR" dirty="0" err="1"/>
              <a:t>πρὸς</a:t>
            </a:r>
            <a:r>
              <a:rPr lang="el-GR" dirty="0"/>
              <a:t> </a:t>
            </a:r>
            <a:r>
              <a:rPr lang="el-GR" dirty="0" err="1"/>
              <a:t>τὴν</a:t>
            </a:r>
            <a:r>
              <a:rPr lang="el-GR" dirty="0"/>
              <a:t> </a:t>
            </a:r>
            <a:r>
              <a:rPr lang="el-GR" dirty="0" err="1"/>
              <a:t>Στάτειραν</a:t>
            </a:r>
            <a:r>
              <a:rPr lang="el-GR" dirty="0"/>
              <a:t> </a:t>
            </a:r>
            <a:r>
              <a:rPr lang="el-GR" dirty="0" err="1"/>
              <a:t>ἐξ</a:t>
            </a:r>
            <a:r>
              <a:rPr lang="el-GR" dirty="0"/>
              <a:t> </a:t>
            </a:r>
            <a:r>
              <a:rPr lang="el-GR" dirty="0" err="1"/>
              <a:t>ἀρχῆς</a:t>
            </a:r>
            <a:r>
              <a:rPr lang="el-GR" dirty="0"/>
              <a:t> </a:t>
            </a:r>
            <a:r>
              <a:rPr lang="el-GR" dirty="0" err="1"/>
              <a:t>ὑποκειμένου</a:t>
            </a:r>
            <a:r>
              <a:rPr lang="el-GR" dirty="0"/>
              <a:t> </a:t>
            </a:r>
            <a:r>
              <a:rPr lang="el-GR" dirty="0" err="1"/>
              <a:t>καὶ</a:t>
            </a:r>
            <a:r>
              <a:rPr lang="el-GR" dirty="0"/>
              <a:t> ζηλοτυπίας, </a:t>
            </a:r>
            <a:r>
              <a:rPr lang="el-GR" dirty="0" err="1"/>
              <a:t>ὁρῶσα</a:t>
            </a:r>
            <a:r>
              <a:rPr lang="el-GR" dirty="0"/>
              <a:t> </a:t>
            </a:r>
            <a:r>
              <a:rPr lang="el-GR" dirty="0" err="1"/>
              <a:t>τὴν</a:t>
            </a:r>
            <a:r>
              <a:rPr lang="el-GR" dirty="0"/>
              <a:t> </a:t>
            </a:r>
            <a:r>
              <a:rPr lang="el-GR" dirty="0" err="1"/>
              <a:t>μὲν</a:t>
            </a:r>
            <a:r>
              <a:rPr lang="el-GR" dirty="0"/>
              <a:t> </a:t>
            </a:r>
            <a:r>
              <a:rPr lang="el-GR" dirty="0" err="1"/>
              <a:t>αὑτῆς</a:t>
            </a:r>
            <a:r>
              <a:rPr lang="el-GR" dirty="0"/>
              <a:t> δύναμιν </a:t>
            </a:r>
            <a:r>
              <a:rPr lang="el-GR" dirty="0" err="1"/>
              <a:t>αἰδουμένου</a:t>
            </a:r>
            <a:r>
              <a:rPr lang="el-GR" dirty="0"/>
              <a:t> βασιλέως </a:t>
            </a:r>
            <a:r>
              <a:rPr lang="el-GR" dirty="0" err="1"/>
              <a:t>καὶ</a:t>
            </a:r>
            <a:r>
              <a:rPr lang="el-GR" dirty="0"/>
              <a:t> </a:t>
            </a:r>
            <a:r>
              <a:rPr lang="el-GR" dirty="0" err="1"/>
              <a:t>τιμῶντος</a:t>
            </a:r>
            <a:r>
              <a:rPr lang="el-GR" dirty="0"/>
              <a:t> </a:t>
            </a:r>
            <a:r>
              <a:rPr lang="el-GR" dirty="0" err="1"/>
              <a:t>οὖσαν</a:t>
            </a:r>
            <a:r>
              <a:rPr lang="el-GR" dirty="0"/>
              <a:t>, </a:t>
            </a:r>
            <a:r>
              <a:rPr lang="el-GR" dirty="0" err="1"/>
              <a:t>τὴν</a:t>
            </a:r>
            <a:r>
              <a:rPr lang="el-GR" dirty="0"/>
              <a:t> δ' </a:t>
            </a:r>
            <a:r>
              <a:rPr lang="el-GR" dirty="0" err="1"/>
              <a:t>ἐκείνης</a:t>
            </a:r>
            <a:r>
              <a:rPr lang="el-GR" dirty="0"/>
              <a:t> </a:t>
            </a:r>
            <a:r>
              <a:rPr lang="el-GR" dirty="0" err="1"/>
              <a:t>ἔρωτι</a:t>
            </a:r>
            <a:r>
              <a:rPr lang="el-GR" dirty="0"/>
              <a:t> </a:t>
            </a:r>
            <a:r>
              <a:rPr lang="el-GR" dirty="0" err="1"/>
              <a:t>καὶ</a:t>
            </a:r>
            <a:r>
              <a:rPr lang="el-GR" dirty="0"/>
              <a:t> </a:t>
            </a:r>
            <a:r>
              <a:rPr lang="el-GR" dirty="0" err="1"/>
              <a:t>πίστει</a:t>
            </a:r>
            <a:r>
              <a:rPr lang="el-GR" dirty="0"/>
              <a:t> βέβαιον </a:t>
            </a:r>
            <a:r>
              <a:rPr lang="el-GR" dirty="0" err="1"/>
              <a:t>καὶ</a:t>
            </a:r>
            <a:r>
              <a:rPr lang="el-GR" dirty="0"/>
              <a:t> </a:t>
            </a:r>
            <a:r>
              <a:rPr lang="el-GR" dirty="0" err="1"/>
              <a:t>ἰσχυράν</a:t>
            </a:r>
            <a:r>
              <a:rPr lang="el-GR" dirty="0"/>
              <a:t>, </a:t>
            </a:r>
            <a:r>
              <a:rPr lang="el-GR" dirty="0" err="1"/>
              <a:t>ἐπεβούλευσεν</a:t>
            </a:r>
            <a:r>
              <a:rPr lang="el-GR" dirty="0"/>
              <a:t>, </a:t>
            </a:r>
            <a:r>
              <a:rPr lang="el-GR" dirty="0" err="1"/>
              <a:t>ὑπὲρ</a:t>
            </a:r>
            <a:r>
              <a:rPr lang="el-GR" dirty="0"/>
              <a:t> </a:t>
            </a:r>
            <a:r>
              <a:rPr lang="el-GR" dirty="0" err="1"/>
              <a:t>τῶν</a:t>
            </a:r>
            <a:r>
              <a:rPr lang="el-GR" dirty="0"/>
              <a:t> μεγίστων </a:t>
            </a:r>
            <a:r>
              <a:rPr lang="el-GR" dirty="0" err="1"/>
              <a:t>ὡς</a:t>
            </a:r>
            <a:r>
              <a:rPr lang="el-GR" dirty="0"/>
              <a:t> </a:t>
            </a:r>
            <a:r>
              <a:rPr lang="el-GR" dirty="0" err="1" smtClean="0"/>
              <a:t>ᾤετο</a:t>
            </a:r>
            <a:r>
              <a:rPr lang="el-GR" dirty="0" smtClean="0"/>
              <a:t> </a:t>
            </a:r>
            <a:r>
              <a:rPr lang="el-GR" dirty="0"/>
              <a:t>παραβαλλομένη. </a:t>
            </a:r>
            <a:r>
              <a:rPr lang="el-GR" dirty="0" err="1"/>
              <a:t>θεράπαιναν</a:t>
            </a:r>
            <a:r>
              <a:rPr lang="el-GR" dirty="0"/>
              <a:t> </a:t>
            </a:r>
            <a:r>
              <a:rPr lang="el-GR" dirty="0" err="1"/>
              <a:t>εἶχε</a:t>
            </a:r>
            <a:r>
              <a:rPr lang="el-GR" dirty="0"/>
              <a:t> </a:t>
            </a:r>
            <a:r>
              <a:rPr lang="el-GR" dirty="0" err="1"/>
              <a:t>πιστὴν</a:t>
            </a:r>
            <a:r>
              <a:rPr lang="el-GR" dirty="0"/>
              <a:t> </a:t>
            </a:r>
            <a:r>
              <a:rPr lang="el-GR" dirty="0" err="1"/>
              <a:t>καὶ</a:t>
            </a:r>
            <a:r>
              <a:rPr lang="el-GR" dirty="0"/>
              <a:t> </a:t>
            </a:r>
            <a:r>
              <a:rPr lang="el-GR" dirty="0" err="1"/>
              <a:t>δυναμένην</a:t>
            </a:r>
            <a:r>
              <a:rPr lang="el-GR" dirty="0"/>
              <a:t> παρ' </a:t>
            </a:r>
            <a:r>
              <a:rPr lang="el-GR" dirty="0" err="1"/>
              <a:t>αὐτῇ</a:t>
            </a:r>
            <a:r>
              <a:rPr lang="el-GR" dirty="0"/>
              <a:t> μέγιστον </a:t>
            </a:r>
            <a:r>
              <a:rPr lang="el-GR" dirty="0" err="1"/>
              <a:t>ὄνομα</a:t>
            </a:r>
            <a:r>
              <a:rPr lang="el-GR" dirty="0"/>
              <a:t> </a:t>
            </a:r>
            <a:r>
              <a:rPr lang="el-GR" dirty="0" err="1" smtClean="0"/>
              <a:t>Γίγιν</a:t>
            </a:r>
            <a:r>
              <a:rPr lang="el-GR" dirty="0" smtClean="0"/>
              <a:t>.</a:t>
            </a:r>
          </a:p>
          <a:p>
            <a:pPr marL="137160" indent="0" algn="just">
              <a:buNone/>
            </a:pPr>
            <a:endParaRPr lang="el-GR" dirty="0" smtClean="0"/>
          </a:p>
          <a:p>
            <a:pPr marL="137160" indent="0" algn="just">
              <a:buNone/>
            </a:pPr>
            <a:r>
              <a:rPr lang="el-GR" dirty="0" smtClean="0"/>
              <a:t>Και η </a:t>
            </a:r>
            <a:r>
              <a:rPr lang="el-GR" dirty="0" err="1" smtClean="0"/>
              <a:t>Παρύσατις</a:t>
            </a:r>
            <a:r>
              <a:rPr lang="el-GR" dirty="0"/>
              <a:t> </a:t>
            </a:r>
            <a:r>
              <a:rPr lang="el-GR" dirty="0" smtClean="0"/>
              <a:t>είχε από την αρχή μίσος και ζηλοτυπία για τη </a:t>
            </a:r>
            <a:r>
              <a:rPr lang="el-GR" dirty="0" err="1" smtClean="0"/>
              <a:t>Στάτειρα</a:t>
            </a:r>
            <a:r>
              <a:rPr lang="el-GR" dirty="0" smtClean="0"/>
              <a:t> και, βλέποντας ότι η δική της  δύναμη στο βασιλιά ήταν απλώς βασισμένη στο σεβασμό και την τιμή που της έδειχνε ο βασιλιάς ενώ η δύναμη της </a:t>
            </a:r>
            <a:r>
              <a:rPr lang="el-GR" dirty="0" err="1" smtClean="0"/>
              <a:t>Στάτειρας</a:t>
            </a:r>
            <a:r>
              <a:rPr lang="el-GR" dirty="0" smtClean="0"/>
              <a:t> ήταν βέβαιη και ισχυρή χάρη στον έρωτα και την πίστη, συνωμότησε εις βάρος της δρώντας, όπως νόμιζε, για τη μεγαλύτερη υπόθεση που υπήρχε. Είχε μια πιστή υπηρέτρια, τη </a:t>
            </a:r>
            <a:r>
              <a:rPr lang="el-GR" dirty="0" err="1" smtClean="0"/>
              <a:t>Γίγη</a:t>
            </a:r>
            <a:r>
              <a:rPr lang="el-GR" dirty="0" smtClean="0"/>
              <a:t>, που είχε μεγάλη εξουσία κοντά της.</a:t>
            </a:r>
          </a:p>
        </p:txBody>
      </p:sp>
    </p:spTree>
    <p:extLst>
      <p:ext uri="{BB962C8B-B14F-4D97-AF65-F5344CB8AC3E}">
        <p14:creationId xmlns:p14="http://schemas.microsoft.com/office/powerpoint/2010/main" val="4287127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535"/>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162561"/>
            <a:ext cx="8229600" cy="6434791"/>
          </a:xfrm>
        </p:spPr>
        <p:txBody>
          <a:bodyPr/>
          <a:lstStyle/>
          <a:p>
            <a:pPr marL="137160" indent="0" algn="just">
              <a:buNone/>
            </a:pPr>
            <a:r>
              <a:rPr lang="el-GR" dirty="0"/>
              <a:t> </a:t>
            </a:r>
            <a:r>
              <a:rPr lang="el-GR" sz="2000" dirty="0" err="1"/>
              <a:t>ἐκ</a:t>
            </a:r>
            <a:r>
              <a:rPr lang="el-GR" sz="2000" dirty="0"/>
              <a:t> </a:t>
            </a:r>
            <a:r>
              <a:rPr lang="el-GR" sz="2000" dirty="0" err="1"/>
              <a:t>δὲ</a:t>
            </a:r>
            <a:r>
              <a:rPr lang="el-GR" sz="2000" dirty="0"/>
              <a:t> </a:t>
            </a:r>
            <a:r>
              <a:rPr lang="el-GR" sz="2000" dirty="0" err="1"/>
              <a:t>τῆς</a:t>
            </a:r>
            <a:r>
              <a:rPr lang="el-GR" sz="2000" dirty="0"/>
              <a:t> </a:t>
            </a:r>
            <a:r>
              <a:rPr lang="el-GR" sz="2000" dirty="0" err="1"/>
              <a:t>πρόσθεν</a:t>
            </a:r>
            <a:r>
              <a:rPr lang="el-GR" sz="2000" dirty="0"/>
              <a:t> </a:t>
            </a:r>
            <a:r>
              <a:rPr lang="el-GR" sz="2000" dirty="0" err="1"/>
              <a:t>ὑποψίας</a:t>
            </a:r>
            <a:r>
              <a:rPr lang="el-GR" sz="2000" dirty="0"/>
              <a:t> </a:t>
            </a:r>
            <a:r>
              <a:rPr lang="el-GR" sz="2000" dirty="0" err="1"/>
              <a:t>καὶ</a:t>
            </a:r>
            <a:r>
              <a:rPr lang="el-GR" sz="2000" dirty="0"/>
              <a:t> </a:t>
            </a:r>
            <a:r>
              <a:rPr lang="el-GR" sz="2000" dirty="0" err="1"/>
              <a:t>διαφορᾶς</a:t>
            </a:r>
            <a:r>
              <a:rPr lang="el-GR" sz="2000" dirty="0"/>
              <a:t> </a:t>
            </a:r>
            <a:r>
              <a:rPr lang="el-GR" sz="2000" dirty="0" err="1"/>
              <a:t>ἀρξάμεναι</a:t>
            </a:r>
            <a:r>
              <a:rPr lang="el-GR" sz="2000" dirty="0"/>
              <a:t> </a:t>
            </a:r>
            <a:r>
              <a:rPr lang="el-GR" sz="2000" dirty="0" err="1"/>
              <a:t>πάλιν</a:t>
            </a:r>
            <a:r>
              <a:rPr lang="el-GR" sz="2000" dirty="0"/>
              <a:t> </a:t>
            </a:r>
            <a:r>
              <a:rPr lang="el-GR" sz="2000" dirty="0" err="1"/>
              <a:t>εἰς</a:t>
            </a:r>
            <a:r>
              <a:rPr lang="el-GR" sz="2000" dirty="0"/>
              <a:t> </a:t>
            </a:r>
            <a:r>
              <a:rPr lang="el-GR" sz="2000" dirty="0" err="1"/>
              <a:t>τὸ</a:t>
            </a:r>
            <a:r>
              <a:rPr lang="el-GR" sz="2000" dirty="0"/>
              <a:t> </a:t>
            </a:r>
            <a:r>
              <a:rPr lang="el-GR" sz="2000" dirty="0" err="1"/>
              <a:t>αὐτὸ</a:t>
            </a:r>
            <a:r>
              <a:rPr lang="el-GR" sz="2000" dirty="0"/>
              <a:t> </a:t>
            </a:r>
            <a:r>
              <a:rPr lang="el-GR" sz="2000" dirty="0" err="1"/>
              <a:t>φοιτᾶν</a:t>
            </a:r>
            <a:r>
              <a:rPr lang="el-GR" sz="2000" dirty="0"/>
              <a:t> </a:t>
            </a:r>
            <a:r>
              <a:rPr lang="el-GR" sz="2000" dirty="0" err="1"/>
              <a:t>καὶ</a:t>
            </a:r>
            <a:r>
              <a:rPr lang="el-GR" sz="2000" dirty="0"/>
              <a:t> </a:t>
            </a:r>
            <a:r>
              <a:rPr lang="el-GR" sz="2000" dirty="0" err="1"/>
              <a:t>συνδειπνεῖν</a:t>
            </a:r>
            <a:r>
              <a:rPr lang="el-GR" sz="2000" dirty="0"/>
              <a:t> </a:t>
            </a:r>
            <a:r>
              <a:rPr lang="el-GR" sz="2000" dirty="0" err="1"/>
              <a:t>ἀλλήλαις</a:t>
            </a:r>
            <a:r>
              <a:rPr lang="el-GR" sz="2000" dirty="0"/>
              <a:t>, </a:t>
            </a:r>
            <a:r>
              <a:rPr lang="el-GR" sz="2000" dirty="0" err="1"/>
              <a:t>ὅμως</a:t>
            </a:r>
            <a:r>
              <a:rPr lang="el-GR" sz="2000" dirty="0"/>
              <a:t> &lt;</a:t>
            </a:r>
            <a:r>
              <a:rPr lang="el-GR" sz="2000" dirty="0" err="1"/>
              <a:t>διὰ</a:t>
            </a:r>
            <a:r>
              <a:rPr lang="el-GR" sz="2000" dirty="0"/>
              <a:t>&gt; </a:t>
            </a:r>
            <a:r>
              <a:rPr lang="el-GR" sz="2000" dirty="0" err="1"/>
              <a:t>τὸ</a:t>
            </a:r>
            <a:r>
              <a:rPr lang="el-GR" sz="2000" dirty="0"/>
              <a:t> </a:t>
            </a:r>
            <a:r>
              <a:rPr lang="el-GR" sz="2000" dirty="0" err="1"/>
              <a:t>δεδιέναι</a:t>
            </a:r>
            <a:r>
              <a:rPr lang="el-GR" sz="2000" dirty="0"/>
              <a:t> </a:t>
            </a:r>
            <a:r>
              <a:rPr lang="el-GR" sz="2000" dirty="0" err="1"/>
              <a:t>καὶ</a:t>
            </a:r>
            <a:r>
              <a:rPr lang="el-GR" sz="2000" dirty="0"/>
              <a:t> </a:t>
            </a:r>
            <a:r>
              <a:rPr lang="el-GR" sz="2000" dirty="0" err="1"/>
              <a:t>φυλάττεσθαι</a:t>
            </a:r>
            <a:r>
              <a:rPr lang="el-GR" sz="2000" dirty="0"/>
              <a:t> </a:t>
            </a:r>
            <a:r>
              <a:rPr lang="el-GR" sz="2000" dirty="0" err="1"/>
              <a:t>τοῖς</a:t>
            </a:r>
            <a:r>
              <a:rPr lang="el-GR" sz="2000" dirty="0"/>
              <a:t> </a:t>
            </a:r>
            <a:r>
              <a:rPr lang="el-GR" sz="2000" dirty="0" err="1" smtClean="0"/>
              <a:t>αὐτοῖς</a:t>
            </a:r>
            <a:r>
              <a:rPr lang="el-GR" sz="2000" dirty="0" smtClean="0"/>
              <a:t> </a:t>
            </a:r>
            <a:r>
              <a:rPr lang="el-GR" sz="2000" dirty="0" err="1"/>
              <a:t>σιτίοις</a:t>
            </a:r>
            <a:r>
              <a:rPr lang="el-GR" sz="2000" dirty="0"/>
              <a:t> </a:t>
            </a:r>
            <a:r>
              <a:rPr lang="el-GR" sz="2000" dirty="0" err="1"/>
              <a:t>καὶ</a:t>
            </a:r>
            <a:r>
              <a:rPr lang="el-GR" sz="2000" dirty="0"/>
              <a:t> </a:t>
            </a:r>
            <a:r>
              <a:rPr lang="el-GR" sz="2000" dirty="0" err="1"/>
              <a:t>ἀπὸ</a:t>
            </a:r>
            <a:r>
              <a:rPr lang="el-GR" sz="2000" dirty="0"/>
              <a:t> </a:t>
            </a:r>
            <a:r>
              <a:rPr lang="el-GR" sz="2000" dirty="0" err="1"/>
              <a:t>τῶν</a:t>
            </a:r>
            <a:r>
              <a:rPr lang="el-GR" sz="2000" dirty="0"/>
              <a:t> </a:t>
            </a:r>
            <a:r>
              <a:rPr lang="el-GR" sz="2000" dirty="0" err="1"/>
              <a:t>αὐτῶν</a:t>
            </a:r>
            <a:r>
              <a:rPr lang="el-GR" sz="2000" dirty="0"/>
              <a:t> </a:t>
            </a:r>
            <a:r>
              <a:rPr lang="el-GR" sz="2000" dirty="0" err="1"/>
              <a:t>ἐχρῶντο</a:t>
            </a:r>
            <a:r>
              <a:rPr lang="el-GR" sz="2000" dirty="0"/>
              <a:t>. γίνεται </a:t>
            </a:r>
            <a:r>
              <a:rPr lang="el-GR" sz="2000" dirty="0" err="1"/>
              <a:t>δὲ</a:t>
            </a:r>
            <a:r>
              <a:rPr lang="el-GR" sz="2000" dirty="0"/>
              <a:t> </a:t>
            </a:r>
            <a:r>
              <a:rPr lang="el-GR" sz="2000" dirty="0" err="1"/>
              <a:t>μικρὸν</a:t>
            </a:r>
            <a:r>
              <a:rPr lang="el-GR" sz="2000" dirty="0"/>
              <a:t> </a:t>
            </a:r>
            <a:r>
              <a:rPr lang="el-GR" sz="2000" dirty="0" err="1"/>
              <a:t>ἐν</a:t>
            </a:r>
            <a:r>
              <a:rPr lang="el-GR" sz="2000" dirty="0"/>
              <a:t> </a:t>
            </a:r>
            <a:r>
              <a:rPr lang="el-GR" sz="2000" dirty="0" err="1"/>
              <a:t>Πέρσαις</a:t>
            </a:r>
            <a:r>
              <a:rPr lang="el-GR" sz="2000" dirty="0"/>
              <a:t> </a:t>
            </a:r>
            <a:r>
              <a:rPr lang="el-GR" sz="2000" dirty="0" err="1"/>
              <a:t>ὀρνίθιον</a:t>
            </a:r>
            <a:r>
              <a:rPr lang="el-GR" sz="2000" dirty="0"/>
              <a:t>, ᾧ περιττώματος </a:t>
            </a:r>
            <a:r>
              <a:rPr lang="el-GR" sz="2000" dirty="0" err="1"/>
              <a:t>οὐδὲν</a:t>
            </a:r>
            <a:r>
              <a:rPr lang="el-GR" sz="2000" dirty="0"/>
              <a:t> &lt;</a:t>
            </a:r>
            <a:r>
              <a:rPr lang="el-GR" sz="2000" dirty="0" err="1"/>
              <a:t>ἔν</a:t>
            </a:r>
            <a:r>
              <a:rPr lang="el-GR" sz="2000" dirty="0"/>
              <a:t>&gt;</a:t>
            </a:r>
            <a:r>
              <a:rPr lang="el-GR" sz="2000" dirty="0" err="1"/>
              <a:t>εστιν</a:t>
            </a:r>
            <a:r>
              <a:rPr lang="el-GR" sz="2000" dirty="0"/>
              <a:t>, </a:t>
            </a:r>
            <a:r>
              <a:rPr lang="el-GR" sz="2000" dirty="0" err="1"/>
              <a:t>ἀλλ</a:t>
            </a:r>
            <a:r>
              <a:rPr lang="el-GR" sz="2000" dirty="0"/>
              <a:t>' </a:t>
            </a:r>
            <a:r>
              <a:rPr lang="el-GR" sz="2000" dirty="0" err="1"/>
              <a:t>ὅλον</a:t>
            </a:r>
            <a:r>
              <a:rPr lang="el-GR" sz="2000" dirty="0"/>
              <a:t> </a:t>
            </a:r>
            <a:r>
              <a:rPr lang="el-GR" sz="2000" dirty="0" err="1"/>
              <a:t>διάπλεων</a:t>
            </a:r>
            <a:r>
              <a:rPr lang="el-GR" sz="2000" dirty="0"/>
              <a:t> </a:t>
            </a:r>
            <a:r>
              <a:rPr lang="el-GR" sz="2000" dirty="0" err="1"/>
              <a:t>πιμελῆς</a:t>
            </a:r>
            <a:r>
              <a:rPr lang="el-GR" sz="2000" dirty="0"/>
              <a:t> </a:t>
            </a:r>
            <a:r>
              <a:rPr lang="el-GR" sz="2000" dirty="0" err="1"/>
              <a:t>τὰ</a:t>
            </a:r>
            <a:r>
              <a:rPr lang="el-GR" sz="2000" dirty="0"/>
              <a:t> </a:t>
            </a:r>
            <a:r>
              <a:rPr lang="el-GR" sz="2000" dirty="0" err="1"/>
              <a:t>ἐντός</a:t>
            </a:r>
            <a:r>
              <a:rPr lang="el-GR" sz="2000" dirty="0"/>
              <a:t>, ᾗ </a:t>
            </a:r>
            <a:r>
              <a:rPr lang="el-GR" sz="2000" dirty="0" err="1"/>
              <a:t>καὶ</a:t>
            </a:r>
            <a:r>
              <a:rPr lang="el-GR" sz="2000" dirty="0"/>
              <a:t> </a:t>
            </a:r>
            <a:r>
              <a:rPr lang="el-GR" sz="2000" dirty="0" err="1"/>
              <a:t>νομίζουσιν</a:t>
            </a:r>
            <a:r>
              <a:rPr lang="el-GR" sz="2000" dirty="0"/>
              <a:t> </a:t>
            </a:r>
            <a:r>
              <a:rPr lang="el-GR" sz="2000" dirty="0" err="1"/>
              <a:t>ἀνέμῳ</a:t>
            </a:r>
            <a:r>
              <a:rPr lang="el-GR" sz="2000" dirty="0"/>
              <a:t> </a:t>
            </a:r>
            <a:r>
              <a:rPr lang="el-GR" sz="2000" dirty="0" err="1"/>
              <a:t>καὶ</a:t>
            </a:r>
            <a:r>
              <a:rPr lang="el-GR" sz="2000" dirty="0"/>
              <a:t> </a:t>
            </a:r>
            <a:r>
              <a:rPr lang="el-GR" sz="2000" dirty="0" err="1"/>
              <a:t>δρόσῳ</a:t>
            </a:r>
            <a:r>
              <a:rPr lang="el-GR" sz="2000" dirty="0"/>
              <a:t> </a:t>
            </a:r>
            <a:r>
              <a:rPr lang="el-GR" sz="2000" dirty="0" err="1"/>
              <a:t>τρέφεσθαι</a:t>
            </a:r>
            <a:r>
              <a:rPr lang="el-GR" sz="2000" dirty="0"/>
              <a:t> </a:t>
            </a:r>
            <a:r>
              <a:rPr lang="el-GR" sz="2000" dirty="0" err="1"/>
              <a:t>τὸ</a:t>
            </a:r>
            <a:r>
              <a:rPr lang="el-GR" sz="2000" dirty="0"/>
              <a:t> </a:t>
            </a:r>
            <a:r>
              <a:rPr lang="el-GR" sz="2000" dirty="0" err="1"/>
              <a:t>ζῷον</a:t>
            </a:r>
            <a:r>
              <a:rPr lang="el-GR" sz="2000" dirty="0"/>
              <a:t>· </a:t>
            </a:r>
            <a:r>
              <a:rPr lang="el-GR" sz="2000" dirty="0" err="1"/>
              <a:t>ὀνομάζεται</a:t>
            </a:r>
            <a:r>
              <a:rPr lang="el-GR" sz="2000" dirty="0"/>
              <a:t> </a:t>
            </a:r>
            <a:r>
              <a:rPr lang="el-GR" sz="2000" dirty="0" err="1" smtClean="0"/>
              <a:t>δὲ</a:t>
            </a:r>
            <a:r>
              <a:rPr lang="el-GR" sz="2000" dirty="0" smtClean="0"/>
              <a:t> </a:t>
            </a:r>
            <a:r>
              <a:rPr lang="el-GR" sz="2000" dirty="0" err="1"/>
              <a:t>ῥυντάκης</a:t>
            </a:r>
            <a:r>
              <a:rPr lang="el-GR" sz="2000" dirty="0"/>
              <a:t>. </a:t>
            </a:r>
            <a:r>
              <a:rPr lang="el-GR" sz="2000" dirty="0" err="1"/>
              <a:t>τοῦτό</a:t>
            </a:r>
            <a:r>
              <a:rPr lang="el-GR" sz="2000" dirty="0"/>
              <a:t> </a:t>
            </a:r>
            <a:r>
              <a:rPr lang="el-GR" sz="2000" dirty="0" err="1"/>
              <a:t>φησιν</a:t>
            </a:r>
            <a:r>
              <a:rPr lang="el-GR" sz="2000" dirty="0"/>
              <a:t> ὁ Κτησίας </a:t>
            </a:r>
            <a:r>
              <a:rPr lang="el-GR" sz="2000" dirty="0" err="1"/>
              <a:t>μικρᾷ</a:t>
            </a:r>
            <a:r>
              <a:rPr lang="el-GR" sz="2000" dirty="0"/>
              <a:t> </a:t>
            </a:r>
            <a:r>
              <a:rPr lang="el-GR" sz="2000" dirty="0" err="1"/>
              <a:t>μαχαιρίδι</a:t>
            </a:r>
            <a:r>
              <a:rPr lang="el-GR" sz="2000" dirty="0"/>
              <a:t> </a:t>
            </a:r>
            <a:r>
              <a:rPr lang="el-GR" sz="2000" dirty="0" err="1"/>
              <a:t>κεχρισμένῃ</a:t>
            </a:r>
            <a:r>
              <a:rPr lang="el-GR" sz="2000" dirty="0"/>
              <a:t> </a:t>
            </a:r>
            <a:r>
              <a:rPr lang="el-GR" sz="2000" dirty="0" err="1"/>
              <a:t>τῷ</a:t>
            </a:r>
            <a:r>
              <a:rPr lang="el-GR" sz="2000" dirty="0"/>
              <a:t> </a:t>
            </a:r>
            <a:r>
              <a:rPr lang="el-GR" sz="2000" dirty="0" err="1"/>
              <a:t>φαρμάκῳ</a:t>
            </a:r>
            <a:r>
              <a:rPr lang="el-GR" sz="2000" dirty="0"/>
              <a:t> </a:t>
            </a:r>
            <a:r>
              <a:rPr lang="el-GR" sz="2000" dirty="0" err="1"/>
              <a:t>κατὰ</a:t>
            </a:r>
            <a:r>
              <a:rPr lang="el-GR" sz="2000" dirty="0"/>
              <a:t> </a:t>
            </a:r>
            <a:r>
              <a:rPr lang="el-GR" sz="2000" dirty="0" err="1"/>
              <a:t>θάτερα</a:t>
            </a:r>
            <a:r>
              <a:rPr lang="el-GR" sz="2000" dirty="0"/>
              <a:t> </a:t>
            </a:r>
            <a:r>
              <a:rPr lang="el-GR" sz="2000" dirty="0" err="1"/>
              <a:t>τὴν</a:t>
            </a:r>
            <a:r>
              <a:rPr lang="el-GR" sz="2000" dirty="0"/>
              <a:t> </a:t>
            </a:r>
            <a:r>
              <a:rPr lang="el-GR" sz="2000" dirty="0" err="1"/>
              <a:t>Παρύσατιν</a:t>
            </a:r>
            <a:r>
              <a:rPr lang="el-GR" sz="2000" dirty="0"/>
              <a:t> </a:t>
            </a:r>
            <a:r>
              <a:rPr lang="el-GR" sz="2000" dirty="0" err="1"/>
              <a:t>διαιροῦσαν</a:t>
            </a:r>
            <a:r>
              <a:rPr lang="el-GR" sz="2000" dirty="0"/>
              <a:t>, </a:t>
            </a:r>
            <a:r>
              <a:rPr lang="el-GR" sz="2000" dirty="0" err="1"/>
              <a:t>ἐκμάξαι</a:t>
            </a:r>
            <a:r>
              <a:rPr lang="el-GR" sz="2000" dirty="0"/>
              <a:t> </a:t>
            </a:r>
            <a:r>
              <a:rPr lang="el-GR" sz="2000" dirty="0" err="1"/>
              <a:t>τῷ</a:t>
            </a:r>
            <a:r>
              <a:rPr lang="el-GR" sz="2000" dirty="0"/>
              <a:t> </a:t>
            </a:r>
            <a:r>
              <a:rPr lang="el-GR" sz="2000" dirty="0" err="1"/>
              <a:t>ἑτέρῳ</a:t>
            </a:r>
            <a:r>
              <a:rPr lang="el-GR" sz="2000" dirty="0"/>
              <a:t> μέρει </a:t>
            </a:r>
            <a:r>
              <a:rPr lang="el-GR" sz="2000" dirty="0" err="1"/>
              <a:t>τὸ</a:t>
            </a:r>
            <a:r>
              <a:rPr lang="el-GR" sz="2000" dirty="0"/>
              <a:t> </a:t>
            </a:r>
            <a:r>
              <a:rPr lang="el-GR" sz="2000" dirty="0" err="1"/>
              <a:t>φάρμακον</a:t>
            </a:r>
            <a:r>
              <a:rPr lang="el-GR" sz="2000" dirty="0"/>
              <a:t>· </a:t>
            </a:r>
            <a:r>
              <a:rPr lang="el-GR" sz="2000" dirty="0" err="1"/>
              <a:t>καὶ</a:t>
            </a:r>
            <a:r>
              <a:rPr lang="el-GR" sz="2000" dirty="0"/>
              <a:t> </a:t>
            </a:r>
            <a:r>
              <a:rPr lang="el-GR" sz="2000" dirty="0" err="1"/>
              <a:t>τὸ</a:t>
            </a:r>
            <a:r>
              <a:rPr lang="el-GR" sz="2000" dirty="0"/>
              <a:t> </a:t>
            </a:r>
            <a:r>
              <a:rPr lang="el-GR" sz="2000" dirty="0" err="1"/>
              <a:t>μὲν</a:t>
            </a:r>
            <a:r>
              <a:rPr lang="el-GR" sz="2000" dirty="0"/>
              <a:t> </a:t>
            </a:r>
            <a:r>
              <a:rPr lang="el-GR" sz="2000" dirty="0" err="1"/>
              <a:t>ἄχραντον</a:t>
            </a:r>
            <a:r>
              <a:rPr lang="el-GR" sz="2000" dirty="0"/>
              <a:t> </a:t>
            </a:r>
            <a:r>
              <a:rPr lang="el-GR" sz="2000" dirty="0" err="1"/>
              <a:t>καὶ</a:t>
            </a:r>
            <a:r>
              <a:rPr lang="el-GR" sz="2000" dirty="0"/>
              <a:t> </a:t>
            </a:r>
            <a:r>
              <a:rPr lang="el-GR" sz="2000" dirty="0" err="1"/>
              <a:t>καθαρὸν</a:t>
            </a:r>
            <a:r>
              <a:rPr lang="el-GR" sz="2000" dirty="0"/>
              <a:t> </a:t>
            </a:r>
            <a:r>
              <a:rPr lang="el-GR" sz="2000" dirty="0" err="1"/>
              <a:t>εἰς</a:t>
            </a:r>
            <a:r>
              <a:rPr lang="el-GR" sz="2000" dirty="0"/>
              <a:t> </a:t>
            </a:r>
            <a:r>
              <a:rPr lang="el-GR" sz="2000" dirty="0" err="1"/>
              <a:t>τὸ</a:t>
            </a:r>
            <a:r>
              <a:rPr lang="el-GR" sz="2000" dirty="0"/>
              <a:t> στόμα </a:t>
            </a:r>
            <a:r>
              <a:rPr lang="el-GR" sz="2000" dirty="0" err="1"/>
              <a:t>βαλοῦσαν</a:t>
            </a:r>
            <a:r>
              <a:rPr lang="el-GR" sz="2000" dirty="0"/>
              <a:t> </a:t>
            </a:r>
            <a:r>
              <a:rPr lang="el-GR" sz="2000" dirty="0" err="1"/>
              <a:t>αὐτὴν</a:t>
            </a:r>
            <a:r>
              <a:rPr lang="el-GR" sz="2000" dirty="0"/>
              <a:t> </a:t>
            </a:r>
            <a:r>
              <a:rPr lang="el-GR" sz="2000" dirty="0" err="1"/>
              <a:t>ἐσθίειν</a:t>
            </a:r>
            <a:r>
              <a:rPr lang="el-GR" sz="2000" dirty="0"/>
              <a:t>, </a:t>
            </a:r>
            <a:r>
              <a:rPr lang="el-GR" sz="2000" dirty="0" err="1"/>
              <a:t>δοῦναι</a:t>
            </a:r>
            <a:r>
              <a:rPr lang="el-GR" sz="2000" dirty="0"/>
              <a:t> </a:t>
            </a:r>
            <a:r>
              <a:rPr lang="el-GR" sz="2000" dirty="0" err="1"/>
              <a:t>δὲ</a:t>
            </a:r>
            <a:r>
              <a:rPr lang="el-GR" sz="2000" dirty="0"/>
              <a:t> </a:t>
            </a:r>
            <a:r>
              <a:rPr lang="el-GR" sz="2000" dirty="0" err="1"/>
              <a:t>τῇ</a:t>
            </a:r>
            <a:r>
              <a:rPr lang="el-GR" sz="2000" dirty="0"/>
              <a:t> </a:t>
            </a:r>
            <a:r>
              <a:rPr lang="el-GR" sz="2000" dirty="0" err="1" smtClean="0"/>
              <a:t>Στατείρᾳ</a:t>
            </a:r>
            <a:r>
              <a:rPr lang="el-GR" sz="2000" dirty="0" smtClean="0"/>
              <a:t> </a:t>
            </a:r>
            <a:r>
              <a:rPr lang="el-GR" sz="2000" dirty="0" err="1"/>
              <a:t>τὸ</a:t>
            </a:r>
            <a:r>
              <a:rPr lang="el-GR" sz="2000" dirty="0"/>
              <a:t> </a:t>
            </a:r>
            <a:r>
              <a:rPr lang="el-GR" sz="2000" dirty="0" err="1"/>
              <a:t>πεφαρμαγμένον</a:t>
            </a:r>
            <a:r>
              <a:rPr lang="el-GR" sz="2000" dirty="0" smtClean="0"/>
              <a:t>·</a:t>
            </a:r>
          </a:p>
          <a:p>
            <a:pPr marL="137160" indent="0">
              <a:buNone/>
            </a:pPr>
            <a:endParaRPr lang="el-GR" sz="2000" dirty="0"/>
          </a:p>
          <a:p>
            <a:pPr marL="137160" indent="0" algn="just">
              <a:buNone/>
            </a:pPr>
            <a:r>
              <a:rPr lang="el-GR" sz="2000" dirty="0" smtClean="0"/>
              <a:t>Οι δυο </a:t>
            </a:r>
            <a:r>
              <a:rPr lang="el-GR" sz="2000" dirty="0"/>
              <a:t>γ</a:t>
            </a:r>
            <a:r>
              <a:rPr lang="el-GR" sz="2000" dirty="0" smtClean="0"/>
              <a:t>υναίκες μετά την αρχική καχυποψία και αντίθεση άρχισαν πάλι να βρίσκονται και να δειπνούν μαζί, επειδή όμως φοβούνταν και προφυλάσσονταν η μία από την άλλη έτρωγαν τα ίδια φαγητά και από τα ίδια σκεύη. Υπάρχει στην Περσία ένα μικρό πουλί στο οποίο τίποτε δεν πετιέται όταν φαγωθεί αλλά όλο μέσα του είναι σα μεδούλι και γι’ αυτό νομίζουν ότι το ζώο τρέφεται με αέρα και δροσιά: ονομάζεται </a:t>
            </a:r>
            <a:r>
              <a:rPr lang="el-GR" sz="2000" dirty="0" err="1" smtClean="0"/>
              <a:t>ρυντάκης</a:t>
            </a:r>
            <a:r>
              <a:rPr lang="el-GR" sz="2000" dirty="0" smtClean="0"/>
              <a:t>. Ο Κτησίας λέει ότι η </a:t>
            </a:r>
            <a:r>
              <a:rPr lang="el-GR" sz="2000" dirty="0" err="1" smtClean="0"/>
              <a:t>Παρύσατις</a:t>
            </a:r>
            <a:r>
              <a:rPr lang="el-GR" sz="2000" dirty="0" smtClean="0"/>
              <a:t> έκοψε στη μέση το πουλί με ένα μικρό μαχαίρι δηλητηριασμένο από τη μια πλευρά. Και βάζοντας η ίδια στο στόμα της το αμόλυντοι και καθαρό μέρος, έδωσε στη </a:t>
            </a:r>
            <a:r>
              <a:rPr lang="el-GR" sz="2000" dirty="0" err="1" smtClean="0"/>
              <a:t>Στάτειρα</a:t>
            </a:r>
            <a:r>
              <a:rPr lang="el-GR" sz="2000" dirty="0" smtClean="0"/>
              <a:t> το δηλητηριασμένο. </a:t>
            </a:r>
            <a:endParaRPr lang="el-GR" sz="2000" dirty="0"/>
          </a:p>
        </p:txBody>
      </p:sp>
    </p:spTree>
    <p:extLst>
      <p:ext uri="{BB962C8B-B14F-4D97-AF65-F5344CB8AC3E}">
        <p14:creationId xmlns:p14="http://schemas.microsoft.com/office/powerpoint/2010/main" val="1313876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274638"/>
            <a:ext cx="8229600" cy="6394722"/>
          </a:xfrm>
        </p:spPr>
        <p:txBody>
          <a:bodyPr>
            <a:normAutofit/>
          </a:bodyPr>
          <a:lstStyle/>
          <a:p>
            <a:pPr marL="137160" indent="0" algn="just">
              <a:buNone/>
            </a:pPr>
            <a:r>
              <a:rPr lang="el-GR" sz="2000" dirty="0" err="1" smtClean="0"/>
              <a:t>ἀποθνῄσκουσα</a:t>
            </a:r>
            <a:r>
              <a:rPr lang="el-GR" sz="2000" dirty="0" smtClean="0"/>
              <a:t> </a:t>
            </a:r>
            <a:r>
              <a:rPr lang="el-GR" sz="2000" dirty="0"/>
              <a:t>&lt;δ'&gt; </a:t>
            </a:r>
            <a:r>
              <a:rPr lang="el-GR" sz="2000" dirty="0" err="1"/>
              <a:t>οὖν</a:t>
            </a:r>
            <a:r>
              <a:rPr lang="el-GR" sz="2000" dirty="0"/>
              <a:t> ἡ </a:t>
            </a:r>
            <a:r>
              <a:rPr lang="el-GR" sz="2000" dirty="0" err="1"/>
              <a:t>γυνὴ</a:t>
            </a:r>
            <a:r>
              <a:rPr lang="el-GR" sz="2000" dirty="0"/>
              <a:t> </a:t>
            </a:r>
            <a:r>
              <a:rPr lang="el-GR" sz="2000" dirty="0" err="1"/>
              <a:t>μετὰ</a:t>
            </a:r>
            <a:r>
              <a:rPr lang="el-GR" sz="2000" dirty="0"/>
              <a:t> πόνων μεγάλων </a:t>
            </a:r>
            <a:r>
              <a:rPr lang="el-GR" sz="2000" dirty="0" err="1"/>
              <a:t>καὶ</a:t>
            </a:r>
            <a:r>
              <a:rPr lang="el-GR" sz="2000" dirty="0"/>
              <a:t> </a:t>
            </a:r>
            <a:r>
              <a:rPr lang="el-GR" sz="2000" dirty="0" err="1"/>
              <a:t>σπαραγμῶν</a:t>
            </a:r>
            <a:r>
              <a:rPr lang="el-GR" sz="2000" dirty="0"/>
              <a:t>, </a:t>
            </a:r>
            <a:r>
              <a:rPr lang="el-GR" sz="2000" dirty="0" err="1"/>
              <a:t>αὐτή</a:t>
            </a:r>
            <a:r>
              <a:rPr lang="el-GR" sz="2000" dirty="0"/>
              <a:t> τε </a:t>
            </a:r>
            <a:r>
              <a:rPr lang="el-GR" sz="2000" dirty="0" err="1"/>
              <a:t>συνῃσθάνετο</a:t>
            </a:r>
            <a:r>
              <a:rPr lang="el-GR" sz="2000" dirty="0"/>
              <a:t> </a:t>
            </a:r>
            <a:r>
              <a:rPr lang="el-GR" sz="2000" dirty="0" err="1"/>
              <a:t>τοῦ</a:t>
            </a:r>
            <a:r>
              <a:rPr lang="el-GR" sz="2000" dirty="0"/>
              <a:t> </a:t>
            </a:r>
            <a:r>
              <a:rPr lang="el-GR" sz="2000" dirty="0" err="1"/>
              <a:t>κακοῦ</a:t>
            </a:r>
            <a:r>
              <a:rPr lang="el-GR" sz="2000" dirty="0"/>
              <a:t>, </a:t>
            </a:r>
            <a:r>
              <a:rPr lang="el-GR" sz="2000" dirty="0" err="1"/>
              <a:t>καὶ</a:t>
            </a:r>
            <a:r>
              <a:rPr lang="el-GR" sz="2000" dirty="0"/>
              <a:t> </a:t>
            </a:r>
            <a:r>
              <a:rPr lang="el-GR" sz="2000" dirty="0" err="1"/>
              <a:t>βασιλεῖ</a:t>
            </a:r>
            <a:r>
              <a:rPr lang="el-GR" sz="2000" dirty="0"/>
              <a:t> </a:t>
            </a:r>
            <a:r>
              <a:rPr lang="el-GR" sz="2000" dirty="0" err="1"/>
              <a:t>παρέσχεν</a:t>
            </a:r>
            <a:r>
              <a:rPr lang="el-GR" sz="2000" dirty="0"/>
              <a:t> </a:t>
            </a:r>
            <a:r>
              <a:rPr lang="el-GR" sz="2000" dirty="0" err="1"/>
              <a:t>ὑποψίαν</a:t>
            </a:r>
            <a:r>
              <a:rPr lang="el-GR" sz="2000" dirty="0"/>
              <a:t> </a:t>
            </a:r>
            <a:r>
              <a:rPr lang="el-GR" sz="2000" dirty="0" err="1"/>
              <a:t>κατὰ</a:t>
            </a:r>
            <a:r>
              <a:rPr lang="el-GR" sz="2000" dirty="0"/>
              <a:t> </a:t>
            </a:r>
            <a:r>
              <a:rPr lang="el-GR" sz="2000" dirty="0" err="1"/>
              <a:t>τῆς</a:t>
            </a:r>
            <a:r>
              <a:rPr lang="el-GR" sz="2000" dirty="0"/>
              <a:t> μητρός, </a:t>
            </a:r>
            <a:r>
              <a:rPr lang="el-GR" sz="2000" dirty="0" err="1" smtClean="0"/>
              <a:t>εἰδότι</a:t>
            </a:r>
            <a:r>
              <a:rPr lang="el-GR" sz="2000" dirty="0" smtClean="0"/>
              <a:t> </a:t>
            </a:r>
            <a:r>
              <a:rPr lang="el-GR" sz="2000" dirty="0" err="1"/>
              <a:t>τὸ</a:t>
            </a:r>
            <a:r>
              <a:rPr lang="el-GR" sz="2000" dirty="0"/>
              <a:t> </a:t>
            </a:r>
            <a:r>
              <a:rPr lang="el-GR" sz="2000" dirty="0" err="1"/>
              <a:t>θηριῶδες</a:t>
            </a:r>
            <a:r>
              <a:rPr lang="el-GR" sz="2000" dirty="0"/>
              <a:t> </a:t>
            </a:r>
            <a:r>
              <a:rPr lang="el-GR" sz="2000" dirty="0" err="1"/>
              <a:t>αὐτῆς</a:t>
            </a:r>
            <a:r>
              <a:rPr lang="el-GR" sz="2000" dirty="0"/>
              <a:t> </a:t>
            </a:r>
            <a:r>
              <a:rPr lang="el-GR" sz="2000" dirty="0" err="1"/>
              <a:t>καὶ</a:t>
            </a:r>
            <a:r>
              <a:rPr lang="el-GR" sz="2000" dirty="0"/>
              <a:t> </a:t>
            </a:r>
            <a:r>
              <a:rPr lang="el-GR" sz="2000" dirty="0" err="1" smtClean="0"/>
              <a:t>δυσμείλικτον</a:t>
            </a:r>
            <a:r>
              <a:rPr lang="el-GR" sz="2000" dirty="0"/>
              <a:t>. </a:t>
            </a:r>
            <a:r>
              <a:rPr lang="el-GR" sz="2000" dirty="0" err="1"/>
              <a:t>ἀποθνῄσκουσι</a:t>
            </a:r>
            <a:r>
              <a:rPr lang="el-GR" sz="2000" dirty="0"/>
              <a:t> δ' </a:t>
            </a:r>
            <a:r>
              <a:rPr lang="el-GR" sz="2000" dirty="0" err="1"/>
              <a:t>οἱ</a:t>
            </a:r>
            <a:r>
              <a:rPr lang="el-GR" sz="2000" dirty="0"/>
              <a:t> </a:t>
            </a:r>
            <a:r>
              <a:rPr lang="el-GR" sz="2000" dirty="0" err="1"/>
              <a:t>φαρμακεῖς</a:t>
            </a:r>
            <a:r>
              <a:rPr lang="el-GR" sz="2000" dirty="0"/>
              <a:t> </a:t>
            </a:r>
            <a:r>
              <a:rPr lang="el-GR" sz="2000" dirty="0" err="1"/>
              <a:t>ἐν</a:t>
            </a:r>
            <a:r>
              <a:rPr lang="el-GR" sz="2000" dirty="0"/>
              <a:t> </a:t>
            </a:r>
            <a:r>
              <a:rPr lang="el-GR" sz="2000" dirty="0" err="1"/>
              <a:t>Πέρσαις</a:t>
            </a:r>
            <a:r>
              <a:rPr lang="el-GR" sz="2000" dirty="0"/>
              <a:t> </a:t>
            </a:r>
            <a:r>
              <a:rPr lang="el-GR" sz="2000" dirty="0" err="1"/>
              <a:t>κατὰ</a:t>
            </a:r>
            <a:r>
              <a:rPr lang="el-GR" sz="2000" dirty="0"/>
              <a:t> </a:t>
            </a:r>
            <a:r>
              <a:rPr lang="el-GR" sz="2000" dirty="0" err="1"/>
              <a:t>νόμον</a:t>
            </a:r>
            <a:r>
              <a:rPr lang="el-GR" sz="2000" dirty="0"/>
              <a:t> </a:t>
            </a:r>
            <a:r>
              <a:rPr lang="el-GR" sz="2000" dirty="0" err="1"/>
              <a:t>οὕτως</a:t>
            </a:r>
            <a:r>
              <a:rPr lang="el-GR" sz="2000" dirty="0"/>
              <a:t>· λίθος </a:t>
            </a:r>
            <a:r>
              <a:rPr lang="el-GR" sz="2000" dirty="0" err="1"/>
              <a:t>ἐστὶ</a:t>
            </a:r>
            <a:r>
              <a:rPr lang="el-GR" sz="2000" dirty="0"/>
              <a:t> πλατύς, </a:t>
            </a:r>
            <a:r>
              <a:rPr lang="el-GR" sz="2000" dirty="0" err="1"/>
              <a:t>ἐφ</a:t>
            </a:r>
            <a:r>
              <a:rPr lang="el-GR" sz="2000" dirty="0"/>
              <a:t>' </a:t>
            </a:r>
            <a:r>
              <a:rPr lang="el-GR" sz="2000" dirty="0" err="1"/>
              <a:t>οὗ</a:t>
            </a:r>
            <a:r>
              <a:rPr lang="el-GR" sz="2000" dirty="0"/>
              <a:t> </a:t>
            </a:r>
            <a:r>
              <a:rPr lang="el-GR" sz="2000" dirty="0" err="1"/>
              <a:t>τὴν</a:t>
            </a:r>
            <a:r>
              <a:rPr lang="el-GR" sz="2000" dirty="0"/>
              <a:t> </a:t>
            </a:r>
            <a:r>
              <a:rPr lang="el-GR" sz="2000" dirty="0" err="1"/>
              <a:t>κεφαλὴν</a:t>
            </a:r>
            <a:r>
              <a:rPr lang="el-GR" sz="2000" dirty="0"/>
              <a:t> </a:t>
            </a:r>
            <a:r>
              <a:rPr lang="el-GR" sz="2000" dirty="0" err="1"/>
              <a:t>καταθέντες</a:t>
            </a:r>
            <a:r>
              <a:rPr lang="el-GR" sz="2000" dirty="0"/>
              <a:t> </a:t>
            </a:r>
            <a:r>
              <a:rPr lang="el-GR" sz="2000" dirty="0" err="1"/>
              <a:t>αὐτῶν</a:t>
            </a:r>
            <a:r>
              <a:rPr lang="el-GR" sz="2000" dirty="0"/>
              <a:t> </a:t>
            </a:r>
            <a:r>
              <a:rPr lang="el-GR" sz="2000" dirty="0" err="1"/>
              <a:t>ἑτέρῳ</a:t>
            </a:r>
            <a:r>
              <a:rPr lang="el-GR" sz="2000" dirty="0"/>
              <a:t> </a:t>
            </a:r>
            <a:r>
              <a:rPr lang="el-GR" sz="2000" dirty="0" err="1"/>
              <a:t>λίθῳ</a:t>
            </a:r>
            <a:r>
              <a:rPr lang="el-GR" sz="2000" dirty="0"/>
              <a:t> </a:t>
            </a:r>
            <a:r>
              <a:rPr lang="el-GR" sz="2000" dirty="0" err="1"/>
              <a:t>παίουσι</a:t>
            </a:r>
            <a:r>
              <a:rPr lang="el-GR" sz="2000" dirty="0"/>
              <a:t> </a:t>
            </a:r>
            <a:r>
              <a:rPr lang="el-GR" sz="2000" dirty="0" err="1"/>
              <a:t>καὶ</a:t>
            </a:r>
            <a:r>
              <a:rPr lang="el-GR" sz="2000" dirty="0"/>
              <a:t> </a:t>
            </a:r>
            <a:r>
              <a:rPr lang="el-GR" sz="2000" dirty="0" err="1"/>
              <a:t>πιέζουσιν</a:t>
            </a:r>
            <a:r>
              <a:rPr lang="el-GR" sz="2000" dirty="0"/>
              <a:t>, </a:t>
            </a:r>
            <a:r>
              <a:rPr lang="el-GR" sz="2000" dirty="0" err="1"/>
              <a:t>ἄχρι</a:t>
            </a:r>
            <a:r>
              <a:rPr lang="el-GR" sz="2000" dirty="0"/>
              <a:t> </a:t>
            </a:r>
            <a:r>
              <a:rPr lang="el-GR" sz="2000" dirty="0" err="1" smtClean="0"/>
              <a:t>οὗ</a:t>
            </a:r>
            <a:r>
              <a:rPr lang="el-GR" sz="2000" dirty="0" smtClean="0"/>
              <a:t> </a:t>
            </a:r>
            <a:r>
              <a:rPr lang="el-GR" sz="2000" dirty="0" err="1"/>
              <a:t>συνθλάσωσι</a:t>
            </a:r>
            <a:r>
              <a:rPr lang="el-GR" sz="2000" dirty="0"/>
              <a:t> </a:t>
            </a:r>
            <a:r>
              <a:rPr lang="el-GR" sz="2000" dirty="0" err="1"/>
              <a:t>τὸ</a:t>
            </a:r>
            <a:r>
              <a:rPr lang="el-GR" sz="2000" dirty="0"/>
              <a:t> </a:t>
            </a:r>
            <a:r>
              <a:rPr lang="el-GR" sz="2000" dirty="0" err="1"/>
              <a:t>πρόσωπον</a:t>
            </a:r>
            <a:r>
              <a:rPr lang="el-GR" sz="2000" dirty="0"/>
              <a:t> </a:t>
            </a:r>
            <a:r>
              <a:rPr lang="el-GR" sz="2000" dirty="0" err="1"/>
              <a:t>καὶ</a:t>
            </a:r>
            <a:r>
              <a:rPr lang="el-GR" sz="2000" dirty="0"/>
              <a:t> </a:t>
            </a:r>
            <a:r>
              <a:rPr lang="el-GR" sz="2000" dirty="0" err="1"/>
              <a:t>τὴν</a:t>
            </a:r>
            <a:r>
              <a:rPr lang="el-GR" sz="2000" dirty="0"/>
              <a:t> κεφαλήν. ἡ &lt;</a:t>
            </a:r>
            <a:r>
              <a:rPr lang="el-GR" sz="2000" dirty="0" err="1"/>
              <a:t>μὲν</a:t>
            </a:r>
            <a:r>
              <a:rPr lang="el-GR" sz="2000" dirty="0"/>
              <a:t>&gt; </a:t>
            </a:r>
            <a:r>
              <a:rPr lang="el-GR" sz="2000" dirty="0" err="1"/>
              <a:t>οὖν</a:t>
            </a:r>
            <a:r>
              <a:rPr lang="el-GR" sz="2000" dirty="0"/>
              <a:t> </a:t>
            </a:r>
            <a:r>
              <a:rPr lang="el-GR" sz="2000" dirty="0" err="1"/>
              <a:t>Γίγις</a:t>
            </a:r>
            <a:r>
              <a:rPr lang="el-GR" sz="2000" dirty="0"/>
              <a:t> </a:t>
            </a:r>
            <a:r>
              <a:rPr lang="el-GR" sz="2000" dirty="0" err="1"/>
              <a:t>οὕτως</a:t>
            </a:r>
            <a:r>
              <a:rPr lang="el-GR" sz="2000" dirty="0"/>
              <a:t> </a:t>
            </a:r>
            <a:r>
              <a:rPr lang="el-GR" sz="2000" dirty="0" err="1"/>
              <a:t>ἀπέθανε</a:t>
            </a:r>
            <a:r>
              <a:rPr lang="el-GR" sz="2000" dirty="0"/>
              <a:t>, </a:t>
            </a:r>
            <a:r>
              <a:rPr lang="el-GR" sz="2000" dirty="0" err="1"/>
              <a:t>τὴν</a:t>
            </a:r>
            <a:r>
              <a:rPr lang="el-GR" sz="2000" dirty="0"/>
              <a:t> </a:t>
            </a:r>
            <a:r>
              <a:rPr lang="el-GR" sz="2000" dirty="0" err="1"/>
              <a:t>δὲ</a:t>
            </a:r>
            <a:r>
              <a:rPr lang="el-GR" sz="2000" dirty="0"/>
              <a:t> </a:t>
            </a:r>
            <a:r>
              <a:rPr lang="el-GR" sz="2000" dirty="0" err="1"/>
              <a:t>Παρύσατιν</a:t>
            </a:r>
            <a:r>
              <a:rPr lang="el-GR" sz="2000" dirty="0"/>
              <a:t> ὁ </a:t>
            </a:r>
            <a:r>
              <a:rPr lang="el-GR" sz="2000" dirty="0" err="1"/>
              <a:t>Ἀρτοξέρξης</a:t>
            </a:r>
            <a:r>
              <a:rPr lang="el-GR" sz="2000" dirty="0"/>
              <a:t> </a:t>
            </a:r>
            <a:r>
              <a:rPr lang="el-GR" sz="2000" dirty="0" err="1"/>
              <a:t>ἄλλο</a:t>
            </a:r>
            <a:r>
              <a:rPr lang="el-GR" sz="2000" dirty="0"/>
              <a:t> </a:t>
            </a:r>
            <a:r>
              <a:rPr lang="el-GR" sz="2000" dirty="0" err="1"/>
              <a:t>μὲν</a:t>
            </a:r>
            <a:r>
              <a:rPr lang="el-GR" sz="2000" dirty="0"/>
              <a:t> </a:t>
            </a:r>
            <a:r>
              <a:rPr lang="el-GR" sz="2000" dirty="0" err="1"/>
              <a:t>οὐδὲν</a:t>
            </a:r>
            <a:r>
              <a:rPr lang="el-GR" sz="2000" dirty="0"/>
              <a:t> </a:t>
            </a:r>
            <a:r>
              <a:rPr lang="el-GR" sz="2000" dirty="0" err="1"/>
              <a:t>οὔτ</a:t>
            </a:r>
            <a:r>
              <a:rPr lang="el-GR" sz="2000" dirty="0"/>
              <a:t>' </a:t>
            </a:r>
            <a:r>
              <a:rPr lang="el-GR" sz="2000" dirty="0" err="1"/>
              <a:t>εἶπε</a:t>
            </a:r>
            <a:r>
              <a:rPr lang="el-GR" sz="2000" dirty="0"/>
              <a:t> </a:t>
            </a:r>
            <a:r>
              <a:rPr lang="el-GR" sz="2000" dirty="0" err="1"/>
              <a:t>κακὸν</a:t>
            </a:r>
            <a:r>
              <a:rPr lang="el-GR" sz="2000" dirty="0"/>
              <a:t> </a:t>
            </a:r>
            <a:r>
              <a:rPr lang="el-GR" sz="2000" dirty="0" err="1"/>
              <a:t>οὔτ</a:t>
            </a:r>
            <a:r>
              <a:rPr lang="el-GR" sz="2000" dirty="0"/>
              <a:t>' </a:t>
            </a:r>
            <a:r>
              <a:rPr lang="el-GR" sz="2000" dirty="0" err="1"/>
              <a:t>ἐποίησεν</a:t>
            </a:r>
            <a:r>
              <a:rPr lang="el-GR" sz="2000" dirty="0"/>
              <a:t>, </a:t>
            </a:r>
            <a:r>
              <a:rPr lang="el-GR" sz="2000" dirty="0" err="1"/>
              <a:t>εἰς</a:t>
            </a:r>
            <a:r>
              <a:rPr lang="el-GR" sz="2000" dirty="0"/>
              <a:t> </a:t>
            </a:r>
            <a:r>
              <a:rPr lang="el-GR" sz="2000" dirty="0" err="1"/>
              <a:t>δὲ</a:t>
            </a:r>
            <a:r>
              <a:rPr lang="el-GR" sz="2000" dirty="0"/>
              <a:t> </a:t>
            </a:r>
            <a:r>
              <a:rPr lang="el-GR" sz="2000" dirty="0" err="1"/>
              <a:t>Βαβυλῶνα</a:t>
            </a:r>
            <a:r>
              <a:rPr lang="el-GR" sz="2000" dirty="0"/>
              <a:t> </a:t>
            </a:r>
            <a:r>
              <a:rPr lang="el-GR" sz="2000" dirty="0" err="1"/>
              <a:t>βουλομένην</a:t>
            </a:r>
            <a:r>
              <a:rPr lang="el-GR" sz="2000" dirty="0"/>
              <a:t> </a:t>
            </a:r>
            <a:r>
              <a:rPr lang="el-GR" sz="2000" dirty="0" err="1"/>
              <a:t>ἐξέπεμψεν</a:t>
            </a:r>
            <a:r>
              <a:rPr lang="el-GR" sz="2000" dirty="0"/>
              <a:t>, </a:t>
            </a:r>
            <a:r>
              <a:rPr lang="el-GR" sz="2000" dirty="0" err="1"/>
              <a:t>εἰπὼν</a:t>
            </a:r>
            <a:r>
              <a:rPr lang="el-GR" sz="2000" dirty="0"/>
              <a:t> </a:t>
            </a:r>
            <a:r>
              <a:rPr lang="el-GR" sz="2000" dirty="0" err="1"/>
              <a:t>ἕως</a:t>
            </a:r>
            <a:r>
              <a:rPr lang="el-GR" sz="2000" dirty="0"/>
              <a:t> </a:t>
            </a:r>
            <a:r>
              <a:rPr lang="el-GR" sz="2000" dirty="0" err="1"/>
              <a:t>ἐκείνη</a:t>
            </a:r>
            <a:r>
              <a:rPr lang="el-GR" sz="2000" dirty="0"/>
              <a:t> </a:t>
            </a:r>
            <a:r>
              <a:rPr lang="el-GR" sz="2000" dirty="0" err="1"/>
              <a:t>περίεστιν</a:t>
            </a:r>
            <a:r>
              <a:rPr lang="el-GR" sz="2000" dirty="0"/>
              <a:t> </a:t>
            </a:r>
            <a:r>
              <a:rPr lang="el-GR" sz="2000" dirty="0" err="1"/>
              <a:t>αὐτὸς</a:t>
            </a:r>
            <a:r>
              <a:rPr lang="el-GR" sz="2000" dirty="0"/>
              <a:t> </a:t>
            </a:r>
            <a:r>
              <a:rPr lang="el-GR" sz="2000" dirty="0" err="1"/>
              <a:t>οὐκ</a:t>
            </a:r>
            <a:r>
              <a:rPr lang="el-GR" sz="2000" dirty="0"/>
              <a:t> </a:t>
            </a:r>
            <a:r>
              <a:rPr lang="el-GR" sz="2000" dirty="0" err="1"/>
              <a:t>ὄψεσθαι</a:t>
            </a:r>
            <a:r>
              <a:rPr lang="el-GR" sz="2000" dirty="0"/>
              <a:t> </a:t>
            </a:r>
            <a:r>
              <a:rPr lang="el-GR" sz="2000" dirty="0" err="1"/>
              <a:t>Βαβυλῶνα</a:t>
            </a:r>
            <a:r>
              <a:rPr lang="el-GR" sz="2000" dirty="0"/>
              <a:t>. </a:t>
            </a:r>
            <a:endParaRPr lang="el-GR" sz="2000" dirty="0" smtClean="0"/>
          </a:p>
          <a:p>
            <a:pPr marL="137160" indent="0">
              <a:buNone/>
            </a:pPr>
            <a:endParaRPr lang="el-GR" sz="2000" dirty="0"/>
          </a:p>
          <a:p>
            <a:pPr marL="137160" indent="0" algn="just">
              <a:buNone/>
            </a:pPr>
            <a:r>
              <a:rPr lang="el-GR" sz="2000" dirty="0" smtClean="0"/>
              <a:t>Πεθαίνοντας η γυναίκα με πόνους και σπαραγμούς, κατάλαβε και η ίδια πώς έγινε το κακό και έβαλε υποψίες στο βασιλιά κατά της μητέρας του της οποίας και ο ίδιος ήξερε καλά τη θηριώδη και σκληρή φύση. Στην Περσία οι δηλητηριαστές σύμφωνα με το νόμο πεθαίνουν ως εξής: τους βάζουν το κεφάλι σε μια πλατιά πέτρα και με μια άλλη πέτρα πιέζουν και χτυπούν μέχρι να συνθλίψουν το πρόσωπο και το κεφάλι. Έτσι λοιπόν πέθανε η </a:t>
            </a:r>
            <a:r>
              <a:rPr lang="el-GR" sz="2000" dirty="0" err="1" smtClean="0"/>
              <a:t>Γίγη</a:t>
            </a:r>
            <a:r>
              <a:rPr lang="el-GR" sz="2000" dirty="0" smtClean="0"/>
              <a:t>. Αλλά στην </a:t>
            </a:r>
            <a:r>
              <a:rPr lang="el-GR" sz="2000" dirty="0" err="1" smtClean="0"/>
              <a:t>Παρυσάτιδα</a:t>
            </a:r>
            <a:r>
              <a:rPr lang="el-GR" sz="2000" dirty="0" smtClean="0"/>
              <a:t> ο Αρταξέρξης δεν είπε ούτε έκανε άλλο κανένα κακό παρά την εξόρισε με τη θέλησή της στη Βαβυλώνα λέγοντας ότι όσο εκείνη ζει ο ίδιος δεν θα δει ποτέ τη Βαβυλώνα</a:t>
            </a:r>
          </a:p>
          <a:p>
            <a:pPr marL="137160" indent="0" algn="r">
              <a:buNone/>
            </a:pPr>
            <a:r>
              <a:rPr lang="el-GR" sz="1600" dirty="0" smtClean="0"/>
              <a:t>(Μετάφραση Μ. Χριστόπουλος)  </a:t>
            </a:r>
            <a:endParaRPr lang="el-GR" sz="1600" dirty="0"/>
          </a:p>
        </p:txBody>
      </p:sp>
    </p:spTree>
    <p:extLst>
      <p:ext uri="{BB962C8B-B14F-4D97-AF65-F5344CB8AC3E}">
        <p14:creationId xmlns:p14="http://schemas.microsoft.com/office/powerpoint/2010/main" val="377177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476672"/>
            <a:ext cx="8229600" cy="5832688"/>
          </a:xfrm>
        </p:spPr>
        <p:txBody>
          <a:bodyPr>
            <a:normAutofit/>
          </a:bodyPr>
          <a:lstStyle/>
          <a:p>
            <a:pPr marL="137160" indent="0" algn="just">
              <a:buNone/>
            </a:pPr>
            <a:r>
              <a:rPr lang="el-GR" sz="2000" dirty="0" err="1"/>
              <a:t>Περσέων</a:t>
            </a:r>
            <a:r>
              <a:rPr lang="el-GR" sz="2000" dirty="0"/>
              <a:t> </a:t>
            </a:r>
            <a:r>
              <a:rPr lang="el-GR" sz="2000" dirty="0" err="1"/>
              <a:t>μέν</a:t>
            </a:r>
            <a:r>
              <a:rPr lang="el-GR" sz="2000" dirty="0"/>
              <a:t> νυν </a:t>
            </a:r>
            <a:r>
              <a:rPr lang="el-GR" sz="2000" dirty="0" err="1"/>
              <a:t>οἱ</a:t>
            </a:r>
            <a:r>
              <a:rPr lang="el-GR" sz="2000" dirty="0"/>
              <a:t> λόγιοι Φοίνικας </a:t>
            </a:r>
            <a:r>
              <a:rPr lang="el-GR" sz="2000" dirty="0" err="1"/>
              <a:t>αἰτίους</a:t>
            </a:r>
            <a:r>
              <a:rPr lang="el-GR" sz="2000" dirty="0"/>
              <a:t> </a:t>
            </a:r>
            <a:r>
              <a:rPr lang="el-GR" sz="2000" dirty="0" err="1"/>
              <a:t>φασὶ</a:t>
            </a:r>
            <a:r>
              <a:rPr lang="el-GR" sz="2000" dirty="0"/>
              <a:t> γενέσθαι </a:t>
            </a:r>
            <a:r>
              <a:rPr lang="el-GR" sz="2000" dirty="0" err="1"/>
              <a:t>τῆς</a:t>
            </a:r>
            <a:r>
              <a:rPr lang="el-GR" sz="2000" dirty="0"/>
              <a:t> </a:t>
            </a:r>
            <a:r>
              <a:rPr lang="el-GR" sz="2000" dirty="0" err="1"/>
              <a:t>διαφορῆς</a:t>
            </a:r>
            <a:r>
              <a:rPr lang="el-GR" sz="2000" dirty="0"/>
              <a:t>· τούτους γάρ, </a:t>
            </a:r>
            <a:r>
              <a:rPr lang="el-GR" sz="2000" dirty="0" err="1"/>
              <a:t>ἀπὸ</a:t>
            </a:r>
            <a:r>
              <a:rPr lang="el-GR" sz="2000" dirty="0"/>
              <a:t> </a:t>
            </a:r>
            <a:r>
              <a:rPr lang="el-GR" sz="2000" dirty="0" err="1"/>
              <a:t>τῆς</a:t>
            </a:r>
            <a:r>
              <a:rPr lang="el-GR" sz="2000" dirty="0"/>
              <a:t> </a:t>
            </a:r>
            <a:r>
              <a:rPr lang="el-GR" sz="2000" dirty="0" err="1"/>
              <a:t>Ἐρυθρῆς</a:t>
            </a:r>
            <a:r>
              <a:rPr lang="el-GR" sz="2000" dirty="0"/>
              <a:t> </a:t>
            </a:r>
            <a:r>
              <a:rPr lang="el-GR" sz="2000" dirty="0" err="1"/>
              <a:t>καλεομένης</a:t>
            </a:r>
            <a:r>
              <a:rPr lang="el-GR" sz="2000" dirty="0"/>
              <a:t> θαλάσσης </a:t>
            </a:r>
            <a:r>
              <a:rPr lang="el-GR" sz="2000" dirty="0" err="1"/>
              <a:t>ἀπικομένους</a:t>
            </a:r>
            <a:r>
              <a:rPr lang="el-GR" sz="2000" dirty="0"/>
              <a:t> </a:t>
            </a:r>
            <a:r>
              <a:rPr lang="el-GR" sz="2000" dirty="0" err="1"/>
              <a:t>ἐπὶ</a:t>
            </a:r>
            <a:r>
              <a:rPr lang="el-GR" sz="2000" dirty="0"/>
              <a:t> </a:t>
            </a:r>
            <a:r>
              <a:rPr lang="el-GR" sz="2000" dirty="0" err="1"/>
              <a:t>τήνδε</a:t>
            </a:r>
            <a:r>
              <a:rPr lang="el-GR" sz="2000" dirty="0"/>
              <a:t> </a:t>
            </a:r>
            <a:r>
              <a:rPr lang="el-GR" sz="2000" dirty="0" err="1"/>
              <a:t>τὴν</a:t>
            </a:r>
            <a:r>
              <a:rPr lang="el-GR" sz="2000" dirty="0"/>
              <a:t> θάλασσαν </a:t>
            </a:r>
            <a:r>
              <a:rPr lang="el-GR" sz="2000" dirty="0" err="1"/>
              <a:t>καὶ</a:t>
            </a:r>
            <a:r>
              <a:rPr lang="el-GR" sz="2000" dirty="0"/>
              <a:t> </a:t>
            </a:r>
            <a:r>
              <a:rPr lang="el-GR" sz="2000" dirty="0" err="1"/>
              <a:t>οἰκήσαντας</a:t>
            </a:r>
            <a:r>
              <a:rPr lang="el-GR" sz="2000" dirty="0"/>
              <a:t> </a:t>
            </a:r>
            <a:r>
              <a:rPr lang="el-GR" sz="2000" dirty="0" err="1"/>
              <a:t>τοῦτον</a:t>
            </a:r>
            <a:r>
              <a:rPr lang="el-GR" sz="2000" dirty="0"/>
              <a:t> </a:t>
            </a:r>
            <a:r>
              <a:rPr lang="el-GR" sz="2000" dirty="0" err="1"/>
              <a:t>τὸν</a:t>
            </a:r>
            <a:r>
              <a:rPr lang="el-GR" sz="2000" dirty="0"/>
              <a:t> </a:t>
            </a:r>
            <a:r>
              <a:rPr lang="el-GR" sz="2000" dirty="0" err="1"/>
              <a:t>χῶρον</a:t>
            </a:r>
            <a:r>
              <a:rPr lang="el-GR" sz="2000" dirty="0"/>
              <a:t> </a:t>
            </a:r>
            <a:r>
              <a:rPr lang="el-GR" sz="2000" dirty="0" err="1"/>
              <a:t>τὸν</a:t>
            </a:r>
            <a:r>
              <a:rPr lang="el-GR" sz="2000" dirty="0"/>
              <a:t> </a:t>
            </a:r>
            <a:r>
              <a:rPr lang="el-GR" sz="2000" dirty="0" err="1"/>
              <a:t>καὶ</a:t>
            </a:r>
            <a:r>
              <a:rPr lang="el-GR" sz="2000" dirty="0"/>
              <a:t> </a:t>
            </a:r>
            <a:r>
              <a:rPr lang="el-GR" sz="2000" dirty="0" err="1"/>
              <a:t>νῦν</a:t>
            </a:r>
            <a:r>
              <a:rPr lang="el-GR" sz="2000" dirty="0"/>
              <a:t> </a:t>
            </a:r>
            <a:r>
              <a:rPr lang="el-GR" sz="2000" dirty="0" err="1"/>
              <a:t>οἰκέουσι</a:t>
            </a:r>
            <a:r>
              <a:rPr lang="el-GR" sz="2000" dirty="0"/>
              <a:t>, </a:t>
            </a:r>
            <a:r>
              <a:rPr lang="el-GR" sz="2000" dirty="0" err="1"/>
              <a:t>αὐτίκα</a:t>
            </a:r>
            <a:r>
              <a:rPr lang="el-GR" sz="2000" dirty="0"/>
              <a:t> </a:t>
            </a:r>
            <a:r>
              <a:rPr lang="el-GR" sz="2000" dirty="0" err="1"/>
              <a:t>ναυτιλίῃσι</a:t>
            </a:r>
            <a:r>
              <a:rPr lang="el-GR" sz="2000" dirty="0"/>
              <a:t> </a:t>
            </a:r>
            <a:r>
              <a:rPr lang="el-GR" sz="2000" dirty="0" err="1"/>
              <a:t>μακρῇσι</a:t>
            </a:r>
            <a:r>
              <a:rPr lang="el-GR" sz="2000" dirty="0"/>
              <a:t> </a:t>
            </a:r>
            <a:r>
              <a:rPr lang="el-GR" sz="2000" dirty="0" err="1"/>
              <a:t>ἐπιθέσθαι</a:t>
            </a:r>
            <a:r>
              <a:rPr lang="el-GR" sz="2000" dirty="0"/>
              <a:t>, </a:t>
            </a:r>
            <a:r>
              <a:rPr lang="el-GR" sz="2000" dirty="0" err="1"/>
              <a:t>ἀπαγινέοντας</a:t>
            </a:r>
            <a:r>
              <a:rPr lang="el-GR" sz="2000" dirty="0"/>
              <a:t> </a:t>
            </a:r>
            <a:r>
              <a:rPr lang="el-GR" sz="2000" dirty="0" err="1"/>
              <a:t>δὲ</a:t>
            </a:r>
            <a:r>
              <a:rPr lang="el-GR" sz="2000" dirty="0"/>
              <a:t> φορτία </a:t>
            </a:r>
            <a:r>
              <a:rPr lang="el-GR" sz="2000" dirty="0" err="1"/>
              <a:t>Αἰγύπτιά</a:t>
            </a:r>
            <a:r>
              <a:rPr lang="el-GR" sz="2000" dirty="0"/>
              <a:t> τε </a:t>
            </a:r>
            <a:r>
              <a:rPr lang="el-GR" sz="2000" dirty="0" err="1"/>
              <a:t>καὶ</a:t>
            </a:r>
            <a:r>
              <a:rPr lang="el-GR" sz="2000" dirty="0"/>
              <a:t> </a:t>
            </a:r>
            <a:r>
              <a:rPr lang="el-GR" sz="2000" dirty="0" err="1"/>
              <a:t>Ἀσσύρια</a:t>
            </a:r>
            <a:r>
              <a:rPr lang="el-GR" sz="2000" dirty="0"/>
              <a:t> </a:t>
            </a:r>
            <a:r>
              <a:rPr lang="el-GR" sz="2000" dirty="0" err="1"/>
              <a:t>τῇ</a:t>
            </a:r>
            <a:r>
              <a:rPr lang="el-GR" sz="2000" dirty="0"/>
              <a:t> τε </a:t>
            </a:r>
            <a:r>
              <a:rPr lang="el-GR" sz="2000" dirty="0" err="1"/>
              <a:t>ἄλλῃ</a:t>
            </a:r>
            <a:r>
              <a:rPr lang="el-GR" sz="2000" dirty="0"/>
              <a:t> [</a:t>
            </a:r>
            <a:r>
              <a:rPr lang="el-GR" sz="2000" dirty="0" err="1"/>
              <a:t>χώρῃ</a:t>
            </a:r>
            <a:r>
              <a:rPr lang="el-GR" sz="2000" dirty="0"/>
              <a:t>] </a:t>
            </a:r>
            <a:r>
              <a:rPr lang="el-GR" sz="2000" dirty="0" err="1"/>
              <a:t>ἐσαπικνέεσθαι</a:t>
            </a:r>
            <a:r>
              <a:rPr lang="el-GR" sz="2000" dirty="0"/>
              <a:t> </a:t>
            </a:r>
            <a:r>
              <a:rPr lang="el-GR" sz="2000" dirty="0" err="1"/>
              <a:t>καὶ</a:t>
            </a:r>
            <a:r>
              <a:rPr lang="el-GR" sz="2000" dirty="0"/>
              <a:t> </a:t>
            </a:r>
            <a:r>
              <a:rPr lang="el-GR" sz="2000" dirty="0" err="1"/>
              <a:t>δὴ</a:t>
            </a:r>
            <a:r>
              <a:rPr lang="el-GR" sz="2000" dirty="0"/>
              <a:t> </a:t>
            </a:r>
            <a:r>
              <a:rPr lang="el-GR" sz="2000" dirty="0" err="1"/>
              <a:t>καὶ</a:t>
            </a:r>
            <a:r>
              <a:rPr lang="el-GR" sz="2000" dirty="0"/>
              <a:t> </a:t>
            </a:r>
            <a:r>
              <a:rPr lang="el-GR" sz="2000" dirty="0" err="1"/>
              <a:t>ἐς</a:t>
            </a:r>
            <a:r>
              <a:rPr lang="el-GR" sz="2000" dirty="0"/>
              <a:t> </a:t>
            </a:r>
            <a:r>
              <a:rPr lang="el-GR" sz="2000" dirty="0" err="1"/>
              <a:t>Ἄργος</a:t>
            </a:r>
            <a:r>
              <a:rPr lang="el-GR" sz="2000" dirty="0"/>
              <a:t>·  </a:t>
            </a:r>
            <a:r>
              <a:rPr lang="el-GR" sz="2000" dirty="0" err="1"/>
              <a:t>τὸ</a:t>
            </a:r>
            <a:r>
              <a:rPr lang="el-GR" sz="2000" dirty="0"/>
              <a:t> </a:t>
            </a:r>
            <a:r>
              <a:rPr lang="el-GR" sz="2000" dirty="0" err="1"/>
              <a:t>δὲ</a:t>
            </a:r>
            <a:r>
              <a:rPr lang="el-GR" sz="2000" dirty="0"/>
              <a:t> </a:t>
            </a:r>
            <a:r>
              <a:rPr lang="el-GR" sz="2000" dirty="0" err="1"/>
              <a:t>Ἄργος</a:t>
            </a:r>
            <a:r>
              <a:rPr lang="el-GR" sz="2000" dirty="0"/>
              <a:t> </a:t>
            </a:r>
            <a:r>
              <a:rPr lang="el-GR" sz="2000" dirty="0" err="1"/>
              <a:t>τοῦτον</a:t>
            </a:r>
            <a:r>
              <a:rPr lang="el-GR" sz="2000" dirty="0"/>
              <a:t> </a:t>
            </a:r>
            <a:r>
              <a:rPr lang="el-GR" sz="2000" dirty="0" err="1"/>
              <a:t>τὸν</a:t>
            </a:r>
            <a:r>
              <a:rPr lang="el-GR" sz="2000" dirty="0"/>
              <a:t> </a:t>
            </a:r>
            <a:r>
              <a:rPr lang="el-GR" sz="2000" dirty="0" err="1"/>
              <a:t>χρόνον</a:t>
            </a:r>
            <a:r>
              <a:rPr lang="el-GR" sz="2000" dirty="0"/>
              <a:t> </a:t>
            </a:r>
            <a:r>
              <a:rPr lang="el-GR" sz="2000" dirty="0" err="1"/>
              <a:t>προεῖχε</a:t>
            </a:r>
            <a:r>
              <a:rPr lang="el-GR" sz="2000" dirty="0"/>
              <a:t> </a:t>
            </a:r>
            <a:r>
              <a:rPr lang="el-GR" sz="2000" dirty="0" err="1"/>
              <a:t>ἅπασι</a:t>
            </a:r>
            <a:r>
              <a:rPr lang="el-GR" sz="2000" dirty="0"/>
              <a:t> </a:t>
            </a:r>
            <a:r>
              <a:rPr lang="el-GR" sz="2000" dirty="0" err="1"/>
              <a:t>τῶν</a:t>
            </a:r>
            <a:r>
              <a:rPr lang="el-GR" sz="2000" dirty="0"/>
              <a:t> </a:t>
            </a:r>
            <a:r>
              <a:rPr lang="el-GR" sz="2000" dirty="0" err="1"/>
              <a:t>ἐν</a:t>
            </a:r>
            <a:r>
              <a:rPr lang="el-GR" sz="2000" dirty="0"/>
              <a:t> </a:t>
            </a:r>
            <a:r>
              <a:rPr lang="el-GR" sz="2000" dirty="0" err="1"/>
              <a:t>τῇ</a:t>
            </a:r>
            <a:r>
              <a:rPr lang="el-GR" sz="2000" dirty="0"/>
              <a:t> </a:t>
            </a:r>
            <a:r>
              <a:rPr lang="el-GR" sz="2000" dirty="0" err="1"/>
              <a:t>νῦν</a:t>
            </a:r>
            <a:r>
              <a:rPr lang="el-GR" sz="2000" dirty="0"/>
              <a:t> </a:t>
            </a:r>
            <a:r>
              <a:rPr lang="el-GR" sz="2000" dirty="0" err="1"/>
              <a:t>Ἑλλάδι</a:t>
            </a:r>
            <a:r>
              <a:rPr lang="el-GR" sz="2000" dirty="0"/>
              <a:t> </a:t>
            </a:r>
            <a:r>
              <a:rPr lang="el-GR" sz="2000" dirty="0" err="1"/>
              <a:t>καλεομένῃ</a:t>
            </a:r>
            <a:r>
              <a:rPr lang="el-GR" sz="2000" dirty="0"/>
              <a:t> </a:t>
            </a:r>
            <a:r>
              <a:rPr lang="el-GR" sz="2000" dirty="0" err="1" smtClean="0"/>
              <a:t>χώρῃ</a:t>
            </a:r>
            <a:endParaRPr lang="el-GR" sz="2000" dirty="0" smtClean="0"/>
          </a:p>
          <a:p>
            <a:pPr marL="137160" indent="0">
              <a:buNone/>
            </a:pPr>
            <a:endParaRPr lang="el-GR" sz="2000" dirty="0"/>
          </a:p>
          <a:p>
            <a:pPr marL="137160" indent="0" algn="just">
              <a:buNone/>
            </a:pPr>
            <a:r>
              <a:rPr lang="el-GR" sz="2000" dirty="0"/>
              <a:t>Οι γραμματισμένοι Πέρσες βρίσκουν τους Φοίνικες αίτιους της έχθρας· λεν δηλαδή πως αυτοί, φτασμένοι από τη θάλασσα που ονομάζεται Ερυθρά σε τούτη εδώ τη θάλασσα, αφού κατοίκισαν το χώρο που και τώρα κατοικούν, άρχισαν αμέσως με μακρινά ταξίδια, μεταφέρνοντας εμπορεύματα αιγυπτιακά και ασσυριακά, να πιάνουν και σε άλλα λιμάνια και προπαντός στο Άργος</a:t>
            </a:r>
            <a:r>
              <a:rPr lang="el-GR" sz="2000" dirty="0" smtClean="0"/>
              <a:t>.</a:t>
            </a:r>
            <a:r>
              <a:rPr lang="el-GR" sz="2000" dirty="0"/>
              <a:t> Το Άργος εκείνα τα χρόνια σε όλα ξεχώριζε ανάμεσα στις πόλεις της χώρας που τώρα ονομάζεται Ελλάδα.</a:t>
            </a:r>
          </a:p>
        </p:txBody>
      </p:sp>
    </p:spTree>
    <p:extLst>
      <p:ext uri="{BB962C8B-B14F-4D97-AF65-F5344CB8AC3E}">
        <p14:creationId xmlns:p14="http://schemas.microsoft.com/office/powerpoint/2010/main" val="4158147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62074"/>
          </a:xfrm>
        </p:spPr>
        <p:txBody>
          <a:bodyPr>
            <a:normAutofit fontScale="90000"/>
          </a:bodyPr>
          <a:lstStyle/>
          <a:p>
            <a:r>
              <a:rPr lang="el-GR" sz="2400" dirty="0" smtClean="0">
                <a:latin typeface="+mn-lt"/>
              </a:rPr>
              <a:t>Φλάβιος </a:t>
            </a:r>
            <a:r>
              <a:rPr lang="el-GR" sz="2400" dirty="0" err="1" smtClean="0">
                <a:latin typeface="+mn-lt"/>
              </a:rPr>
              <a:t>Φιλόστρατος</a:t>
            </a:r>
            <a:r>
              <a:rPr lang="el-GR" sz="2400" dirty="0" smtClean="0">
                <a:latin typeface="+mn-lt"/>
              </a:rPr>
              <a:t> </a:t>
            </a:r>
            <a:r>
              <a:rPr lang="el-GR" sz="2400" i="1" dirty="0" smtClean="0">
                <a:latin typeface="+mn-lt"/>
              </a:rPr>
              <a:t>Βίοι Σοφιστών </a:t>
            </a:r>
            <a:r>
              <a:rPr lang="el-GR" sz="2400" dirty="0" smtClean="0">
                <a:latin typeface="+mn-lt"/>
              </a:rPr>
              <a:t/>
            </a:r>
            <a:br>
              <a:rPr lang="el-GR" sz="2400" dirty="0" smtClean="0">
                <a:latin typeface="+mn-lt"/>
              </a:rPr>
            </a:br>
            <a:r>
              <a:rPr lang="el-GR" sz="2400" dirty="0" smtClean="0">
                <a:latin typeface="+mn-lt"/>
              </a:rPr>
              <a:t>Βίος </a:t>
            </a:r>
            <a:r>
              <a:rPr lang="el-GR" sz="2400" dirty="0" err="1" smtClean="0">
                <a:latin typeface="+mn-lt"/>
              </a:rPr>
              <a:t>Ηρώδου</a:t>
            </a:r>
            <a:r>
              <a:rPr lang="el-GR" sz="2400" dirty="0" smtClean="0">
                <a:latin typeface="+mn-lt"/>
              </a:rPr>
              <a:t> Αττικού</a:t>
            </a:r>
            <a:endParaRPr lang="el-GR" sz="2400" dirty="0">
              <a:latin typeface="+mn-lt"/>
            </a:endParaRPr>
          </a:p>
        </p:txBody>
      </p:sp>
      <p:sp>
        <p:nvSpPr>
          <p:cNvPr id="3" name="Θέση περιεχομένου 2"/>
          <p:cNvSpPr>
            <a:spLocks noGrp="1"/>
          </p:cNvSpPr>
          <p:nvPr>
            <p:ph idx="1"/>
          </p:nvPr>
        </p:nvSpPr>
        <p:spPr>
          <a:xfrm>
            <a:off x="457200" y="908720"/>
            <a:ext cx="8229600" cy="5760640"/>
          </a:xfrm>
        </p:spPr>
        <p:txBody>
          <a:bodyPr>
            <a:normAutofit/>
          </a:bodyPr>
          <a:lstStyle/>
          <a:p>
            <a:pPr marL="137160" indent="0" algn="just">
              <a:buNone/>
            </a:pPr>
            <a:r>
              <a:rPr lang="el-GR" sz="2000" dirty="0" err="1"/>
              <a:t>ἦλθεν</a:t>
            </a:r>
            <a:r>
              <a:rPr lang="el-GR" sz="2000" dirty="0"/>
              <a:t> </a:t>
            </a:r>
            <a:r>
              <a:rPr lang="el-GR" sz="2000" dirty="0" err="1"/>
              <a:t>ἐπὶ</a:t>
            </a:r>
            <a:r>
              <a:rPr lang="el-GR" sz="2000" dirty="0"/>
              <a:t> </a:t>
            </a:r>
            <a:r>
              <a:rPr lang="el-GR" sz="2000" dirty="0" err="1"/>
              <a:t>τὸν</a:t>
            </a:r>
            <a:r>
              <a:rPr lang="el-GR" sz="2000" dirty="0"/>
              <a:t> </a:t>
            </a:r>
            <a:r>
              <a:rPr lang="el-GR" sz="2000" dirty="0" err="1"/>
              <a:t>Ἡρώδην</a:t>
            </a:r>
            <a:r>
              <a:rPr lang="el-GR" sz="2000" dirty="0"/>
              <a:t> </a:t>
            </a:r>
            <a:r>
              <a:rPr lang="el-GR" sz="2000" dirty="0" err="1"/>
              <a:t>καὶ</a:t>
            </a:r>
            <a:r>
              <a:rPr lang="el-GR" sz="2000" dirty="0"/>
              <a:t> φόνου δίκη </a:t>
            </a:r>
            <a:r>
              <a:rPr lang="el-GR" sz="2000" dirty="0" err="1"/>
              <a:t>ὧδε</a:t>
            </a:r>
            <a:r>
              <a:rPr lang="el-GR" sz="2000" dirty="0"/>
              <a:t> </a:t>
            </a:r>
            <a:r>
              <a:rPr lang="el-GR" sz="2000" dirty="0" err="1"/>
              <a:t>ξυντεθεῖσα</a:t>
            </a:r>
            <a:r>
              <a:rPr lang="el-GR" sz="2000" dirty="0"/>
              <a:t>· </a:t>
            </a:r>
            <a:r>
              <a:rPr lang="el-GR" sz="2000" dirty="0" err="1"/>
              <a:t>κύειν</a:t>
            </a:r>
            <a:r>
              <a:rPr lang="el-GR" sz="2000" dirty="0"/>
              <a:t> </a:t>
            </a:r>
            <a:r>
              <a:rPr lang="el-GR" sz="2000" dirty="0" err="1"/>
              <a:t>μὲν</a:t>
            </a:r>
            <a:r>
              <a:rPr lang="el-GR" sz="2000" dirty="0"/>
              <a:t> </a:t>
            </a:r>
            <a:r>
              <a:rPr lang="el-GR" sz="2000" dirty="0" err="1"/>
              <a:t>αὐτῷ</a:t>
            </a:r>
            <a:r>
              <a:rPr lang="el-GR" sz="2000" dirty="0"/>
              <a:t> </a:t>
            </a:r>
            <a:r>
              <a:rPr lang="el-GR" sz="2000" dirty="0" err="1"/>
              <a:t>τὴν</a:t>
            </a:r>
            <a:r>
              <a:rPr lang="el-GR" sz="2000" dirty="0"/>
              <a:t> </a:t>
            </a:r>
            <a:r>
              <a:rPr lang="el-GR" sz="2000" dirty="0" err="1"/>
              <a:t>γυναῖκα</a:t>
            </a:r>
            <a:r>
              <a:rPr lang="el-GR" sz="2000" dirty="0"/>
              <a:t> </a:t>
            </a:r>
            <a:r>
              <a:rPr lang="el-GR" sz="2000" dirty="0" err="1"/>
              <a:t>Ῥήγιλλαν</a:t>
            </a:r>
            <a:r>
              <a:rPr lang="el-GR" sz="2000" dirty="0"/>
              <a:t> </a:t>
            </a:r>
            <a:r>
              <a:rPr lang="el-GR" sz="2000" dirty="0" err="1"/>
              <a:t>ὄγδοόν</a:t>
            </a:r>
            <a:r>
              <a:rPr lang="el-GR" sz="2000" dirty="0"/>
              <a:t> που </a:t>
            </a:r>
            <a:r>
              <a:rPr lang="el-GR" sz="2000" dirty="0" err="1"/>
              <a:t>μῆνα</a:t>
            </a:r>
            <a:r>
              <a:rPr lang="el-GR" sz="2000" dirty="0"/>
              <a:t>, </a:t>
            </a:r>
            <a:r>
              <a:rPr lang="el-GR" sz="2000" dirty="0" err="1"/>
              <a:t>τὸν</a:t>
            </a:r>
            <a:r>
              <a:rPr lang="el-GR" sz="2000" dirty="0"/>
              <a:t> </a:t>
            </a:r>
            <a:r>
              <a:rPr lang="el-GR" sz="2000" dirty="0" err="1"/>
              <a:t>δὲ</a:t>
            </a:r>
            <a:r>
              <a:rPr lang="el-GR" sz="2000" dirty="0"/>
              <a:t> </a:t>
            </a:r>
            <a:r>
              <a:rPr lang="el-GR" sz="2000" dirty="0" err="1"/>
              <a:t>Ἡρώδην</a:t>
            </a:r>
            <a:r>
              <a:rPr lang="el-GR" sz="2000" dirty="0"/>
              <a:t> </a:t>
            </a:r>
            <a:r>
              <a:rPr lang="el-GR" sz="2000" dirty="0" err="1"/>
              <a:t>οὐχ</a:t>
            </a:r>
            <a:r>
              <a:rPr lang="el-GR" sz="2000" dirty="0"/>
              <a:t> </a:t>
            </a:r>
            <a:r>
              <a:rPr lang="el-GR" sz="2000" dirty="0" err="1"/>
              <a:t>ὑπὲρ</a:t>
            </a:r>
            <a:r>
              <a:rPr lang="el-GR" sz="2000" dirty="0"/>
              <a:t> μεγάλων </a:t>
            </a:r>
            <a:r>
              <a:rPr lang="el-GR" sz="2000" dirty="0" err="1"/>
              <a:t>Ἀλκιμέδοντι</a:t>
            </a:r>
            <a:r>
              <a:rPr lang="el-GR" sz="2000" dirty="0"/>
              <a:t> </a:t>
            </a:r>
            <a:r>
              <a:rPr lang="el-GR" sz="2000" dirty="0" err="1"/>
              <a:t>ἀπελευθέρῳ</a:t>
            </a:r>
            <a:r>
              <a:rPr lang="el-GR" sz="2000" dirty="0"/>
              <a:t> </a:t>
            </a:r>
            <a:r>
              <a:rPr lang="el-GR" sz="2000" dirty="0" err="1"/>
              <a:t>προστάξαι</a:t>
            </a:r>
            <a:r>
              <a:rPr lang="el-GR" sz="2000" dirty="0"/>
              <a:t> </a:t>
            </a:r>
            <a:r>
              <a:rPr lang="el-GR" sz="2000" dirty="0" err="1"/>
              <a:t>τυπτῆσαι</a:t>
            </a:r>
            <a:r>
              <a:rPr lang="el-GR" sz="2000" dirty="0"/>
              <a:t> </a:t>
            </a:r>
            <a:r>
              <a:rPr lang="el-GR" sz="2000" dirty="0" err="1"/>
              <a:t>αὐτήν</a:t>
            </a:r>
            <a:r>
              <a:rPr lang="el-GR" sz="2000" dirty="0"/>
              <a:t>, </a:t>
            </a:r>
            <a:r>
              <a:rPr lang="el-GR" sz="2000" dirty="0" err="1"/>
              <a:t>πληγεῖσαν</a:t>
            </a:r>
            <a:r>
              <a:rPr lang="el-GR" sz="2000" dirty="0"/>
              <a:t> </a:t>
            </a:r>
            <a:r>
              <a:rPr lang="el-GR" sz="2000" dirty="0" err="1"/>
              <a:t>δὲ</a:t>
            </a:r>
            <a:r>
              <a:rPr lang="el-GR" sz="2000" dirty="0"/>
              <a:t> </a:t>
            </a:r>
            <a:r>
              <a:rPr lang="el-GR" sz="2000" dirty="0" err="1"/>
              <a:t>ἐς</a:t>
            </a:r>
            <a:r>
              <a:rPr lang="el-GR" sz="2000" dirty="0"/>
              <a:t> </a:t>
            </a:r>
            <a:r>
              <a:rPr lang="el-GR" sz="2000" dirty="0" err="1"/>
              <a:t>τὴν</a:t>
            </a:r>
            <a:r>
              <a:rPr lang="el-GR" sz="2000" dirty="0"/>
              <a:t> γαστέρα </a:t>
            </a:r>
            <a:r>
              <a:rPr lang="el-GR" sz="2000" dirty="0" err="1"/>
              <a:t>τὴν</a:t>
            </a:r>
            <a:r>
              <a:rPr lang="el-GR" sz="2000" dirty="0"/>
              <a:t> </a:t>
            </a:r>
            <a:r>
              <a:rPr lang="el-GR" sz="2000" dirty="0" err="1"/>
              <a:t>γυναῖκα</a:t>
            </a:r>
            <a:r>
              <a:rPr lang="el-GR" sz="2000" dirty="0"/>
              <a:t> </a:t>
            </a:r>
            <a:r>
              <a:rPr lang="el-GR" sz="2000" dirty="0" err="1"/>
              <a:t>ἀποθανεῖν</a:t>
            </a:r>
            <a:r>
              <a:rPr lang="el-GR" sz="2000" dirty="0"/>
              <a:t> </a:t>
            </a:r>
            <a:r>
              <a:rPr lang="el-GR" sz="2000" dirty="0" err="1"/>
              <a:t>ἐν</a:t>
            </a:r>
            <a:r>
              <a:rPr lang="el-GR" sz="2000" dirty="0"/>
              <a:t> </a:t>
            </a:r>
            <a:r>
              <a:rPr lang="el-GR" sz="2000" dirty="0" err="1"/>
              <a:t>ὠμῷ</a:t>
            </a:r>
            <a:r>
              <a:rPr lang="el-GR" sz="2000" dirty="0"/>
              <a:t> </a:t>
            </a:r>
            <a:r>
              <a:rPr lang="el-GR" sz="2000" dirty="0" err="1"/>
              <a:t>τῷ</a:t>
            </a:r>
            <a:r>
              <a:rPr lang="el-GR" sz="2000" dirty="0"/>
              <a:t> </a:t>
            </a:r>
            <a:r>
              <a:rPr lang="el-GR" sz="2000" dirty="0" err="1"/>
              <a:t>τόκῳ</a:t>
            </a:r>
            <a:r>
              <a:rPr lang="el-GR" sz="2000" dirty="0"/>
              <a:t>. </a:t>
            </a:r>
            <a:r>
              <a:rPr lang="el-GR" sz="2000" dirty="0" err="1"/>
              <a:t>ἐπὶ</a:t>
            </a:r>
            <a:r>
              <a:rPr lang="el-GR" sz="2000" dirty="0"/>
              <a:t> τούτοις </a:t>
            </a:r>
            <a:r>
              <a:rPr lang="el-GR" sz="2000" dirty="0" err="1"/>
              <a:t>ὡς</a:t>
            </a:r>
            <a:r>
              <a:rPr lang="el-GR" sz="2000" dirty="0"/>
              <a:t> </a:t>
            </a:r>
            <a:r>
              <a:rPr lang="el-GR" sz="2000" dirty="0" err="1"/>
              <a:t>ἀληθέσι</a:t>
            </a:r>
            <a:r>
              <a:rPr lang="el-GR" sz="2000" dirty="0"/>
              <a:t> γράφεται </a:t>
            </a:r>
            <a:r>
              <a:rPr lang="el-GR" sz="2000" dirty="0" err="1"/>
              <a:t>αὐτὸν</a:t>
            </a:r>
            <a:r>
              <a:rPr lang="el-GR" sz="2000" dirty="0"/>
              <a:t> φόνου </a:t>
            </a:r>
            <a:r>
              <a:rPr lang="el-GR" sz="2000" dirty="0" err="1"/>
              <a:t>Βραδούας</a:t>
            </a:r>
            <a:r>
              <a:rPr lang="el-GR" sz="2000" dirty="0"/>
              <a:t> ὁ </a:t>
            </a:r>
            <a:r>
              <a:rPr lang="el-GR" sz="2000" dirty="0" err="1"/>
              <a:t>τῆς</a:t>
            </a:r>
            <a:r>
              <a:rPr lang="el-GR" sz="2000" dirty="0"/>
              <a:t> </a:t>
            </a:r>
            <a:r>
              <a:rPr lang="el-GR" sz="2000" dirty="0" err="1"/>
              <a:t>Ῥηγίλλης</a:t>
            </a:r>
            <a:r>
              <a:rPr lang="el-GR" sz="2000" dirty="0"/>
              <a:t> </a:t>
            </a:r>
            <a:r>
              <a:rPr lang="el-GR" sz="2000" dirty="0" err="1"/>
              <a:t>ἀδελφὸς</a:t>
            </a:r>
            <a:r>
              <a:rPr lang="el-GR" sz="2000" dirty="0"/>
              <a:t> </a:t>
            </a:r>
            <a:r>
              <a:rPr lang="el-GR" sz="2000" dirty="0" err="1"/>
              <a:t>εὐδοκιμώτατος</a:t>
            </a:r>
            <a:r>
              <a:rPr lang="el-GR" sz="2000" dirty="0"/>
              <a:t> </a:t>
            </a:r>
            <a:r>
              <a:rPr lang="el-GR" sz="2000" dirty="0" err="1"/>
              <a:t>ὢν</a:t>
            </a:r>
            <a:r>
              <a:rPr lang="el-GR" sz="2000" dirty="0"/>
              <a:t> </a:t>
            </a:r>
            <a:r>
              <a:rPr lang="el-GR" sz="2000" dirty="0" err="1"/>
              <a:t>ἐν</a:t>
            </a:r>
            <a:r>
              <a:rPr lang="el-GR" sz="2000" dirty="0"/>
              <a:t> </a:t>
            </a:r>
            <a:r>
              <a:rPr lang="el-GR" sz="2000" dirty="0" err="1"/>
              <a:t>ὑπάτοις</a:t>
            </a:r>
            <a:r>
              <a:rPr lang="el-GR" sz="2000" dirty="0"/>
              <a:t> </a:t>
            </a:r>
            <a:r>
              <a:rPr lang="el-GR" sz="2000" dirty="0" err="1"/>
              <a:t>καὶ</a:t>
            </a:r>
            <a:r>
              <a:rPr lang="el-GR" sz="2000" dirty="0"/>
              <a:t> </a:t>
            </a:r>
            <a:r>
              <a:rPr lang="el-GR" sz="2000" dirty="0" err="1"/>
              <a:t>τὸ</a:t>
            </a:r>
            <a:r>
              <a:rPr lang="el-GR" sz="2000" dirty="0"/>
              <a:t> </a:t>
            </a:r>
            <a:r>
              <a:rPr lang="el-GR" sz="2000" dirty="0" err="1"/>
              <a:t>ξύμβολον</a:t>
            </a:r>
            <a:r>
              <a:rPr lang="el-GR" sz="2000" dirty="0"/>
              <a:t> </a:t>
            </a:r>
            <a:r>
              <a:rPr lang="el-GR" sz="2000" dirty="0" err="1"/>
              <a:t>τῆς</a:t>
            </a:r>
            <a:r>
              <a:rPr lang="el-GR" sz="2000" dirty="0"/>
              <a:t> </a:t>
            </a:r>
            <a:r>
              <a:rPr lang="el-GR" sz="2000" dirty="0" err="1"/>
              <a:t>εὐγενείας</a:t>
            </a:r>
            <a:r>
              <a:rPr lang="el-GR" sz="2000" dirty="0"/>
              <a:t> </a:t>
            </a:r>
            <a:r>
              <a:rPr lang="el-GR" sz="2000" dirty="0" err="1"/>
              <a:t>περιηρτημένος</a:t>
            </a:r>
            <a:r>
              <a:rPr lang="el-GR" sz="2000" dirty="0"/>
              <a:t> </a:t>
            </a:r>
            <a:r>
              <a:rPr lang="el-GR" sz="2000" dirty="0" err="1"/>
              <a:t>τῷ</a:t>
            </a:r>
            <a:r>
              <a:rPr lang="el-GR" sz="2000" dirty="0"/>
              <a:t> </a:t>
            </a:r>
            <a:r>
              <a:rPr lang="el-GR" sz="2000" dirty="0" err="1"/>
              <a:t>ὑποδήματι</a:t>
            </a:r>
            <a:r>
              <a:rPr lang="el-GR" sz="2000" dirty="0"/>
              <a:t>, </a:t>
            </a:r>
            <a:r>
              <a:rPr lang="el-GR" sz="2000" dirty="0" err="1"/>
              <a:t>τοῦτο</a:t>
            </a:r>
            <a:r>
              <a:rPr lang="el-GR" sz="2000" dirty="0"/>
              <a:t> </a:t>
            </a:r>
            <a:r>
              <a:rPr lang="el-GR" sz="2000" dirty="0" err="1"/>
              <a:t>δέ</a:t>
            </a:r>
            <a:r>
              <a:rPr lang="el-GR" sz="2000" dirty="0"/>
              <a:t> </a:t>
            </a:r>
            <a:r>
              <a:rPr lang="el-GR" sz="2000" dirty="0" err="1"/>
              <a:t>ἐστιν</a:t>
            </a:r>
            <a:r>
              <a:rPr lang="el-GR" sz="2000" dirty="0"/>
              <a:t> </a:t>
            </a:r>
            <a:r>
              <a:rPr lang="el-GR" sz="2000" dirty="0" err="1"/>
              <a:t>ἐπισφύριον</a:t>
            </a:r>
            <a:r>
              <a:rPr lang="el-GR" sz="2000" dirty="0"/>
              <a:t> </a:t>
            </a:r>
            <a:r>
              <a:rPr lang="el-GR" sz="2000" dirty="0" err="1"/>
              <a:t>ἐλεφάντινον</a:t>
            </a:r>
            <a:r>
              <a:rPr lang="el-GR" sz="2000" dirty="0"/>
              <a:t> </a:t>
            </a:r>
            <a:r>
              <a:rPr lang="el-GR" sz="2000" dirty="0" smtClean="0"/>
              <a:t>μηνοειδές.</a:t>
            </a:r>
          </a:p>
          <a:p>
            <a:pPr marL="137160" indent="0">
              <a:buNone/>
            </a:pPr>
            <a:endParaRPr lang="el-GR" sz="2000" dirty="0"/>
          </a:p>
          <a:p>
            <a:pPr marL="137160" indent="0" algn="just">
              <a:buNone/>
            </a:pPr>
            <a:r>
              <a:rPr lang="el-GR" sz="2000" dirty="0" smtClean="0"/>
              <a:t>Ο Ηρώδης δικάστηκε και για φόνο με την εξής κατηγορία: η </a:t>
            </a:r>
            <a:r>
              <a:rPr lang="el-GR" sz="2000" dirty="0" err="1" smtClean="0"/>
              <a:t>Ρήγιλλα</a:t>
            </a:r>
            <a:r>
              <a:rPr lang="el-GR" sz="2000" dirty="0" smtClean="0"/>
              <a:t>, η γυναίκα του, ήταν έγκυος στον όγδοο μήνα και ο Ηρώδης, για ασήμαντο λόγο, διέταξε τον </a:t>
            </a:r>
            <a:r>
              <a:rPr lang="el-GR" sz="2000" dirty="0" err="1" smtClean="0"/>
              <a:t>Αλκιμέδοντα</a:t>
            </a:r>
            <a:r>
              <a:rPr lang="el-GR" sz="2000" dirty="0" smtClean="0"/>
              <a:t>, έναν </a:t>
            </a:r>
            <a:r>
              <a:rPr lang="el-GR" sz="2000" dirty="0" err="1" smtClean="0"/>
              <a:t>απελέυθερο</a:t>
            </a:r>
            <a:r>
              <a:rPr lang="el-GR" sz="2000" dirty="0" smtClean="0"/>
              <a:t>, να την χτυπήσει. Και η γυναίκα, χτυπημένη στην κοιλιά, πέθανε σε πρόωρο τοκετό. Θεωρώντας ότι έτσι συνέβησαν τα πράγματα ο αδελφός της Ρηγίλλης, ο </a:t>
            </a:r>
            <a:r>
              <a:rPr lang="el-GR" sz="2000" dirty="0" err="1" smtClean="0"/>
              <a:t>Βαρδούας</a:t>
            </a:r>
            <a:r>
              <a:rPr lang="el-GR" sz="2000" dirty="0" smtClean="0"/>
              <a:t>, τον μήνυσε για φόνο, ένας άνθρωπος με υπατικό αξίωμα που φορούσε το έμβλημα της ευγενικής του καταγωγής αναρτημένο στα σανδάλια του, ένα έμβλημα σε σχήμα μηνίσκου γύρω από τους αστραγάλους.  </a:t>
            </a:r>
          </a:p>
          <a:p>
            <a:pPr marL="137160" indent="0">
              <a:buNone/>
            </a:pPr>
            <a:endParaRPr lang="el-GR" sz="2000" dirty="0" smtClean="0"/>
          </a:p>
          <a:p>
            <a:pPr marL="137160" indent="0">
              <a:buNone/>
            </a:pPr>
            <a:endParaRPr lang="el-GR" sz="2000" dirty="0"/>
          </a:p>
          <a:p>
            <a:pPr marL="137160" indent="0">
              <a:buNone/>
            </a:pPr>
            <a:endParaRPr lang="el-GR" sz="2000" dirty="0"/>
          </a:p>
        </p:txBody>
      </p:sp>
    </p:spTree>
    <p:extLst>
      <p:ext uri="{BB962C8B-B14F-4D97-AF65-F5344CB8AC3E}">
        <p14:creationId xmlns:p14="http://schemas.microsoft.com/office/powerpoint/2010/main" val="231112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sp>
        <p:nvSpPr>
          <p:cNvPr id="3" name="Θέση περιεχομένου 2"/>
          <p:cNvSpPr>
            <a:spLocks noGrp="1"/>
          </p:cNvSpPr>
          <p:nvPr>
            <p:ph idx="1"/>
          </p:nvPr>
        </p:nvSpPr>
        <p:spPr>
          <a:xfrm>
            <a:off x="457200" y="188640"/>
            <a:ext cx="8229600" cy="6552728"/>
          </a:xfrm>
        </p:spPr>
        <p:txBody>
          <a:bodyPr>
            <a:normAutofit/>
          </a:bodyPr>
          <a:lstStyle/>
          <a:p>
            <a:pPr marL="137160" indent="0" algn="just">
              <a:buNone/>
            </a:pPr>
            <a:r>
              <a:rPr lang="el-GR" sz="2000" dirty="0" err="1"/>
              <a:t>καὶ</a:t>
            </a:r>
            <a:r>
              <a:rPr lang="el-GR" sz="2000" dirty="0"/>
              <a:t> </a:t>
            </a:r>
            <a:r>
              <a:rPr lang="el-GR" sz="2000" dirty="0" err="1"/>
              <a:t>παρελθὼν</a:t>
            </a:r>
            <a:r>
              <a:rPr lang="el-GR" sz="2000" dirty="0"/>
              <a:t> </a:t>
            </a:r>
            <a:r>
              <a:rPr lang="el-GR" sz="2000" dirty="0" err="1"/>
              <a:t>ἐς</a:t>
            </a:r>
            <a:r>
              <a:rPr lang="el-GR" sz="2000" dirty="0"/>
              <a:t> </a:t>
            </a:r>
            <a:r>
              <a:rPr lang="el-GR" sz="2000" dirty="0" err="1"/>
              <a:t>τὸ</a:t>
            </a:r>
            <a:r>
              <a:rPr lang="el-GR" sz="2000" dirty="0"/>
              <a:t> </a:t>
            </a:r>
            <a:r>
              <a:rPr lang="el-GR" sz="2000" dirty="0" err="1"/>
              <a:t>Ῥωμαίων</a:t>
            </a:r>
            <a:r>
              <a:rPr lang="el-GR" sz="2000" dirty="0"/>
              <a:t> </a:t>
            </a:r>
            <a:r>
              <a:rPr lang="el-GR" sz="2000" dirty="0" err="1"/>
              <a:t>βουλευτήριον</a:t>
            </a:r>
            <a:r>
              <a:rPr lang="el-GR" sz="2000" dirty="0"/>
              <a:t> </a:t>
            </a:r>
            <a:r>
              <a:rPr lang="el-GR" sz="2000" dirty="0" err="1"/>
              <a:t>πιθανὸν</a:t>
            </a:r>
            <a:r>
              <a:rPr lang="el-GR" sz="2000" dirty="0"/>
              <a:t> </a:t>
            </a:r>
            <a:r>
              <a:rPr lang="el-GR" sz="2000" dirty="0" err="1"/>
              <a:t>μὲν</a:t>
            </a:r>
            <a:r>
              <a:rPr lang="el-GR" sz="2000" dirty="0"/>
              <a:t> </a:t>
            </a:r>
            <a:r>
              <a:rPr lang="el-GR" sz="2000" dirty="0" err="1"/>
              <a:t>οὐδὲν</a:t>
            </a:r>
            <a:r>
              <a:rPr lang="el-GR" sz="2000" dirty="0"/>
              <a:t> </a:t>
            </a:r>
            <a:r>
              <a:rPr lang="el-GR" sz="2000" dirty="0" err="1"/>
              <a:t>διῄει</a:t>
            </a:r>
            <a:r>
              <a:rPr lang="el-GR" sz="2000" dirty="0"/>
              <a:t> </a:t>
            </a:r>
            <a:r>
              <a:rPr lang="el-GR" sz="2000" dirty="0" err="1"/>
              <a:t>περὶ</a:t>
            </a:r>
            <a:r>
              <a:rPr lang="el-GR" sz="2000" dirty="0"/>
              <a:t> </a:t>
            </a:r>
            <a:r>
              <a:rPr lang="el-GR" sz="2000" dirty="0" err="1"/>
              <a:t>τῆς</a:t>
            </a:r>
            <a:r>
              <a:rPr lang="el-GR" sz="2000" dirty="0"/>
              <a:t> </a:t>
            </a:r>
            <a:r>
              <a:rPr lang="el-GR" sz="2000" dirty="0" err="1"/>
              <a:t>αἰτίας</a:t>
            </a:r>
            <a:r>
              <a:rPr lang="el-GR" sz="2000" dirty="0"/>
              <a:t>, </a:t>
            </a:r>
            <a:r>
              <a:rPr lang="el-GR" sz="2000" dirty="0" err="1"/>
              <a:t>ἣν</a:t>
            </a:r>
            <a:r>
              <a:rPr lang="el-GR" sz="2000" dirty="0"/>
              <a:t> </a:t>
            </a:r>
            <a:r>
              <a:rPr lang="el-GR" sz="2000" dirty="0" err="1"/>
              <a:t>ἐπῆγεν</a:t>
            </a:r>
            <a:r>
              <a:rPr lang="el-GR" sz="2000" dirty="0"/>
              <a:t>, </a:t>
            </a:r>
            <a:r>
              <a:rPr lang="el-GR" sz="2000" dirty="0" err="1"/>
              <a:t>ἑαυτοῦ</a:t>
            </a:r>
            <a:r>
              <a:rPr lang="el-GR" sz="2000" dirty="0"/>
              <a:t> </a:t>
            </a:r>
            <a:r>
              <a:rPr lang="el-GR" sz="2000" dirty="0" err="1"/>
              <a:t>δὲ</a:t>
            </a:r>
            <a:r>
              <a:rPr lang="el-GR" sz="2000" dirty="0"/>
              <a:t> </a:t>
            </a:r>
            <a:r>
              <a:rPr lang="el-GR" sz="2000" dirty="0" err="1"/>
              <a:t>ἔπαινον</a:t>
            </a:r>
            <a:r>
              <a:rPr lang="el-GR" sz="2000" dirty="0"/>
              <a:t> </a:t>
            </a:r>
            <a:r>
              <a:rPr lang="el-GR" sz="2000" dirty="0" err="1"/>
              <a:t>ἐμακρηγόρει</a:t>
            </a:r>
            <a:r>
              <a:rPr lang="el-GR" sz="2000" dirty="0"/>
              <a:t> </a:t>
            </a:r>
            <a:r>
              <a:rPr lang="el-GR" sz="2000" dirty="0" err="1"/>
              <a:t>περὶ</a:t>
            </a:r>
            <a:r>
              <a:rPr lang="el-GR" sz="2000" dirty="0"/>
              <a:t> </a:t>
            </a:r>
            <a:r>
              <a:rPr lang="el-GR" sz="2000" dirty="0" err="1"/>
              <a:t>τοῦ</a:t>
            </a:r>
            <a:r>
              <a:rPr lang="el-GR" sz="2000" dirty="0"/>
              <a:t> γένους, </a:t>
            </a:r>
            <a:r>
              <a:rPr lang="el-GR" sz="2000" dirty="0" err="1"/>
              <a:t>ὅθεν</a:t>
            </a:r>
            <a:r>
              <a:rPr lang="el-GR" sz="2000" dirty="0"/>
              <a:t> </a:t>
            </a:r>
            <a:r>
              <a:rPr lang="el-GR" sz="2000" dirty="0" err="1"/>
              <a:t>ἐπισκώπτων</a:t>
            </a:r>
            <a:r>
              <a:rPr lang="el-GR" sz="2000" dirty="0"/>
              <a:t> </a:t>
            </a:r>
            <a:r>
              <a:rPr lang="el-GR" sz="2000" dirty="0" err="1" smtClean="0"/>
              <a:t>αὐτὸν</a:t>
            </a:r>
            <a:r>
              <a:rPr lang="el-GR" sz="2000" dirty="0" smtClean="0"/>
              <a:t> </a:t>
            </a:r>
            <a:r>
              <a:rPr lang="el-GR" sz="2000" dirty="0"/>
              <a:t>ὁ </a:t>
            </a:r>
            <a:r>
              <a:rPr lang="el-GR" sz="2000" dirty="0" err="1"/>
              <a:t>Ἡρώδης</a:t>
            </a:r>
            <a:r>
              <a:rPr lang="el-GR" sz="2000" dirty="0"/>
              <a:t> ‘</a:t>
            </a:r>
            <a:r>
              <a:rPr lang="el-GR" sz="2000" dirty="0" err="1"/>
              <a:t>σὺ</a:t>
            </a:r>
            <a:r>
              <a:rPr lang="el-GR" sz="2000" dirty="0"/>
              <a:t>’ </a:t>
            </a:r>
            <a:r>
              <a:rPr lang="el-GR" sz="2000" dirty="0" err="1"/>
              <a:t>ἔφη</a:t>
            </a:r>
            <a:r>
              <a:rPr lang="el-GR" sz="2000" dirty="0"/>
              <a:t> ‘</a:t>
            </a:r>
            <a:r>
              <a:rPr lang="el-GR" sz="2000" dirty="0" err="1"/>
              <a:t>τὴν</a:t>
            </a:r>
            <a:r>
              <a:rPr lang="el-GR" sz="2000" dirty="0"/>
              <a:t> </a:t>
            </a:r>
            <a:r>
              <a:rPr lang="el-GR" sz="2000" dirty="0" err="1"/>
              <a:t>εὐγένειαν</a:t>
            </a:r>
            <a:r>
              <a:rPr lang="el-GR" sz="2000" dirty="0"/>
              <a:t> </a:t>
            </a:r>
            <a:r>
              <a:rPr lang="el-GR" sz="2000" dirty="0" err="1"/>
              <a:t>ἐν</a:t>
            </a:r>
            <a:r>
              <a:rPr lang="el-GR" sz="2000" dirty="0"/>
              <a:t> </a:t>
            </a:r>
            <a:r>
              <a:rPr lang="el-GR" sz="2000" dirty="0" err="1"/>
              <a:t>τοῖς</a:t>
            </a:r>
            <a:r>
              <a:rPr lang="el-GR" sz="2000" dirty="0"/>
              <a:t> </a:t>
            </a:r>
            <a:r>
              <a:rPr lang="el-GR" sz="2000" dirty="0" err="1"/>
              <a:t>ἀστραγάλοις</a:t>
            </a:r>
            <a:r>
              <a:rPr lang="el-GR" sz="2000" dirty="0"/>
              <a:t> </a:t>
            </a:r>
            <a:r>
              <a:rPr lang="el-GR" sz="2000" dirty="0" err="1"/>
              <a:t>ἔχεις</a:t>
            </a:r>
            <a:r>
              <a:rPr lang="el-GR" sz="2000" dirty="0"/>
              <a:t>.’ </a:t>
            </a:r>
            <a:r>
              <a:rPr lang="el-GR" sz="2000" dirty="0" err="1"/>
              <a:t>μεγαλαυχουμένου</a:t>
            </a:r>
            <a:r>
              <a:rPr lang="el-GR" sz="2000" dirty="0"/>
              <a:t> </a:t>
            </a:r>
            <a:r>
              <a:rPr lang="el-GR" sz="2000" dirty="0" err="1"/>
              <a:t>δὲ</a:t>
            </a:r>
            <a:r>
              <a:rPr lang="el-GR" sz="2000" dirty="0"/>
              <a:t> </a:t>
            </a:r>
            <a:r>
              <a:rPr lang="el-GR" sz="2000" dirty="0" err="1"/>
              <a:t>τοῦ</a:t>
            </a:r>
            <a:r>
              <a:rPr lang="el-GR" sz="2000" dirty="0"/>
              <a:t> κατηγόρου </a:t>
            </a:r>
            <a:r>
              <a:rPr lang="el-GR" sz="2000" dirty="0" err="1"/>
              <a:t>καὶ</a:t>
            </a:r>
            <a:r>
              <a:rPr lang="el-GR" sz="2000" dirty="0"/>
              <a:t> </a:t>
            </a:r>
            <a:r>
              <a:rPr lang="el-GR" sz="2000" dirty="0" err="1"/>
              <a:t>ἐπ</a:t>
            </a:r>
            <a:r>
              <a:rPr lang="el-GR" sz="2000" dirty="0"/>
              <a:t>᾽ </a:t>
            </a:r>
            <a:r>
              <a:rPr lang="el-GR" sz="2000" dirty="0" err="1"/>
              <a:t>εὐεργεσίᾳ</a:t>
            </a:r>
            <a:r>
              <a:rPr lang="el-GR" sz="2000" dirty="0"/>
              <a:t> </a:t>
            </a:r>
            <a:r>
              <a:rPr lang="el-GR" sz="2000" dirty="0" err="1"/>
              <a:t>μιᾶς</a:t>
            </a:r>
            <a:r>
              <a:rPr lang="el-GR" sz="2000" dirty="0"/>
              <a:t> </a:t>
            </a:r>
            <a:r>
              <a:rPr lang="el-GR" sz="2000" dirty="0" err="1"/>
              <a:t>τῶν</a:t>
            </a:r>
            <a:r>
              <a:rPr lang="el-GR" sz="2000" dirty="0"/>
              <a:t> </a:t>
            </a:r>
            <a:r>
              <a:rPr lang="el-GR" sz="2000" dirty="0" err="1"/>
              <a:t>ἐν</a:t>
            </a:r>
            <a:r>
              <a:rPr lang="el-GR" sz="2000" dirty="0"/>
              <a:t> </a:t>
            </a:r>
            <a:r>
              <a:rPr lang="el-GR" sz="2000" dirty="0" err="1"/>
              <a:t>Ἰταλίᾳ</a:t>
            </a:r>
            <a:r>
              <a:rPr lang="el-GR" sz="2000" dirty="0"/>
              <a:t> πόλεων </a:t>
            </a:r>
            <a:r>
              <a:rPr lang="el-GR" sz="2000" dirty="0" err="1"/>
              <a:t>μάλα</a:t>
            </a:r>
            <a:r>
              <a:rPr lang="el-GR" sz="2000" dirty="0"/>
              <a:t> γενναίως ὁ </a:t>
            </a:r>
            <a:r>
              <a:rPr lang="el-GR" sz="2000" dirty="0" err="1"/>
              <a:t>Ἡρώδης</a:t>
            </a:r>
            <a:r>
              <a:rPr lang="el-GR" sz="2000" dirty="0"/>
              <a:t> ‘</a:t>
            </a:r>
            <a:r>
              <a:rPr lang="el-GR" sz="2000" dirty="0" err="1"/>
              <a:t>κἀγὼ</a:t>
            </a:r>
            <a:r>
              <a:rPr lang="el-GR" sz="2000" dirty="0"/>
              <a:t>’ </a:t>
            </a:r>
            <a:r>
              <a:rPr lang="el-GR" sz="2000" dirty="0" err="1"/>
              <a:t>ἔφη</a:t>
            </a:r>
            <a:r>
              <a:rPr lang="el-GR" sz="2000" dirty="0"/>
              <a:t> ‘</a:t>
            </a:r>
            <a:r>
              <a:rPr lang="el-GR" sz="2000" dirty="0" err="1"/>
              <a:t>πολλὰ</a:t>
            </a:r>
            <a:r>
              <a:rPr lang="el-GR" sz="2000" dirty="0"/>
              <a:t> </a:t>
            </a:r>
            <a:r>
              <a:rPr lang="el-GR" sz="2000" dirty="0" err="1"/>
              <a:t>τοιαῦτα</a:t>
            </a:r>
            <a:r>
              <a:rPr lang="el-GR" sz="2000" dirty="0"/>
              <a:t> </a:t>
            </a:r>
            <a:r>
              <a:rPr lang="el-GR" sz="2000" dirty="0" err="1"/>
              <a:t>περὶ</a:t>
            </a:r>
            <a:r>
              <a:rPr lang="el-GR" sz="2000" dirty="0"/>
              <a:t> </a:t>
            </a:r>
            <a:r>
              <a:rPr lang="el-GR" sz="2000" dirty="0" err="1"/>
              <a:t>ἐμαυτοῦ</a:t>
            </a:r>
            <a:r>
              <a:rPr lang="el-GR" sz="2000" dirty="0"/>
              <a:t> </a:t>
            </a:r>
            <a:r>
              <a:rPr lang="el-GR" sz="2000" dirty="0" err="1"/>
              <a:t>διῄειν</a:t>
            </a:r>
            <a:r>
              <a:rPr lang="el-GR" sz="2000" dirty="0"/>
              <a:t> </a:t>
            </a:r>
            <a:r>
              <a:rPr lang="el-GR" sz="2000" dirty="0" err="1"/>
              <a:t>ἄν</a:t>
            </a:r>
            <a:r>
              <a:rPr lang="el-GR" sz="2000" dirty="0"/>
              <a:t>, </a:t>
            </a:r>
            <a:r>
              <a:rPr lang="el-GR" sz="2000" dirty="0" err="1"/>
              <a:t>εἰ</a:t>
            </a:r>
            <a:r>
              <a:rPr lang="el-GR" sz="2000" dirty="0"/>
              <a:t> </a:t>
            </a:r>
            <a:r>
              <a:rPr lang="el-GR" sz="2000" dirty="0" err="1"/>
              <a:t>ἐν</a:t>
            </a:r>
            <a:r>
              <a:rPr lang="el-GR" sz="2000" dirty="0"/>
              <a:t> </a:t>
            </a:r>
            <a:r>
              <a:rPr lang="el-GR" sz="2000" dirty="0" err="1"/>
              <a:t>ἁπάσῃ</a:t>
            </a:r>
            <a:r>
              <a:rPr lang="el-GR" sz="2000" dirty="0"/>
              <a:t> </a:t>
            </a:r>
            <a:r>
              <a:rPr lang="el-GR" sz="2000" dirty="0" err="1"/>
              <a:t>τῇ</a:t>
            </a:r>
            <a:r>
              <a:rPr lang="el-GR" sz="2000" dirty="0"/>
              <a:t> </a:t>
            </a:r>
            <a:r>
              <a:rPr lang="el-GR" sz="2000" dirty="0" err="1"/>
              <a:t>γῇ</a:t>
            </a:r>
            <a:r>
              <a:rPr lang="el-GR" sz="2000" dirty="0"/>
              <a:t> </a:t>
            </a:r>
            <a:r>
              <a:rPr lang="el-GR" sz="2000" dirty="0" err="1"/>
              <a:t>ἐκρινόμην</a:t>
            </a:r>
            <a:r>
              <a:rPr lang="el-GR" sz="2000" dirty="0"/>
              <a:t>.’ </a:t>
            </a:r>
            <a:r>
              <a:rPr lang="el-GR" sz="2000" dirty="0" err="1"/>
              <a:t>ξυνήρατο</a:t>
            </a:r>
            <a:r>
              <a:rPr lang="el-GR" sz="2000" dirty="0"/>
              <a:t> </a:t>
            </a:r>
            <a:r>
              <a:rPr lang="el-GR" sz="2000" dirty="0" err="1"/>
              <a:t>δὲ</a:t>
            </a:r>
            <a:r>
              <a:rPr lang="el-GR" sz="2000" dirty="0"/>
              <a:t> </a:t>
            </a:r>
            <a:r>
              <a:rPr lang="el-GR" sz="2000" dirty="0" err="1"/>
              <a:t>αὐτῷ</a:t>
            </a:r>
            <a:r>
              <a:rPr lang="el-GR" sz="2000" dirty="0"/>
              <a:t> </a:t>
            </a:r>
            <a:r>
              <a:rPr lang="el-GR" sz="2000" dirty="0" err="1"/>
              <a:t>τῆς</a:t>
            </a:r>
            <a:r>
              <a:rPr lang="el-GR" sz="2000" dirty="0"/>
              <a:t> </a:t>
            </a:r>
            <a:r>
              <a:rPr lang="el-GR" sz="2000" dirty="0" err="1"/>
              <a:t>ἀπολογίας</a:t>
            </a:r>
            <a:r>
              <a:rPr lang="el-GR" sz="2000" dirty="0"/>
              <a:t> </a:t>
            </a:r>
            <a:r>
              <a:rPr lang="el-GR" sz="2000" dirty="0" err="1"/>
              <a:t>πρῶτον</a:t>
            </a:r>
            <a:r>
              <a:rPr lang="el-GR" sz="2000" dirty="0"/>
              <a:t> </a:t>
            </a:r>
            <a:r>
              <a:rPr lang="el-GR" sz="2000" dirty="0" err="1"/>
              <a:t>μὲν</a:t>
            </a:r>
            <a:r>
              <a:rPr lang="el-GR" sz="2000" dirty="0"/>
              <a:t> </a:t>
            </a:r>
            <a:r>
              <a:rPr lang="el-GR" sz="2000" dirty="0" err="1"/>
              <a:t>τὸ</a:t>
            </a:r>
            <a:r>
              <a:rPr lang="el-GR" sz="2000" dirty="0"/>
              <a:t> </a:t>
            </a:r>
            <a:r>
              <a:rPr lang="el-GR" sz="2000" dirty="0" err="1"/>
              <a:t>μηδὲν</a:t>
            </a:r>
            <a:r>
              <a:rPr lang="el-GR" sz="2000" dirty="0"/>
              <a:t> </a:t>
            </a:r>
            <a:r>
              <a:rPr lang="el-GR" sz="2000" dirty="0" err="1"/>
              <a:t>προστάξαι</a:t>
            </a:r>
            <a:r>
              <a:rPr lang="el-GR" sz="2000" dirty="0"/>
              <a:t> </a:t>
            </a:r>
            <a:r>
              <a:rPr lang="el-GR" sz="2000" dirty="0" err="1"/>
              <a:t>τοιοῦτον</a:t>
            </a:r>
            <a:r>
              <a:rPr lang="el-GR" sz="2000" dirty="0"/>
              <a:t> </a:t>
            </a:r>
            <a:r>
              <a:rPr lang="el-GR" sz="2000" dirty="0" err="1"/>
              <a:t>ἐπὶ</a:t>
            </a:r>
            <a:r>
              <a:rPr lang="el-GR" sz="2000" dirty="0"/>
              <a:t> </a:t>
            </a:r>
            <a:r>
              <a:rPr lang="el-GR" sz="2000" dirty="0" err="1"/>
              <a:t>τὴν</a:t>
            </a:r>
            <a:r>
              <a:rPr lang="el-GR" sz="2000" dirty="0"/>
              <a:t> </a:t>
            </a:r>
            <a:r>
              <a:rPr lang="el-GR" sz="2000" dirty="0" err="1"/>
              <a:t>Ῥήγιλλαν</a:t>
            </a:r>
            <a:r>
              <a:rPr lang="el-GR" sz="2000" dirty="0"/>
              <a:t>, </a:t>
            </a:r>
            <a:r>
              <a:rPr lang="el-GR" sz="2000" dirty="0" err="1"/>
              <a:t>ἔπειτα</a:t>
            </a:r>
            <a:r>
              <a:rPr lang="el-GR" sz="2000" dirty="0"/>
              <a:t> </a:t>
            </a:r>
            <a:r>
              <a:rPr lang="el-GR" sz="2000" dirty="0" err="1"/>
              <a:t>τὸ</a:t>
            </a:r>
            <a:r>
              <a:rPr lang="el-GR" sz="2000" dirty="0"/>
              <a:t> </a:t>
            </a:r>
            <a:r>
              <a:rPr lang="el-GR" sz="2000" dirty="0" err="1"/>
              <a:t>ὑπερπενθῆσαι</a:t>
            </a:r>
            <a:r>
              <a:rPr lang="el-GR" sz="2000" dirty="0"/>
              <a:t> </a:t>
            </a:r>
            <a:r>
              <a:rPr lang="el-GR" sz="2000" dirty="0" err="1"/>
              <a:t>ἀποθανοῦσαν</a:t>
            </a:r>
            <a:r>
              <a:rPr lang="el-GR" sz="2000" dirty="0" smtClean="0"/>
              <a:t>·</a:t>
            </a:r>
          </a:p>
          <a:p>
            <a:pPr marL="137160" indent="0">
              <a:buNone/>
            </a:pPr>
            <a:endParaRPr lang="el-GR" sz="2000" dirty="0"/>
          </a:p>
          <a:p>
            <a:pPr marL="137160" indent="0" algn="just">
              <a:buNone/>
            </a:pPr>
            <a:r>
              <a:rPr lang="el-GR" sz="2000" dirty="0" smtClean="0"/>
              <a:t>Εμφανίστηκε λοιπόν στο ρωμαϊκό βουλευτήριο και δεν ανέλυσε τίποτε σχετικό με την κατηγορία για την οποία υπέβαλε μήνυση αλλά μίλησε εκτενώς και επαινετικά για την ευγενική καταγωγή του και γι’ αυτό, κοροϊδεύοντάς τον, ο Ηρώδης του είπε «εσύ την ευγένεια την έχεις στους αστραγάλους σου». Και καθώς ο κατήγορος καυχιόταν για τις γενναιόδωρες ευεργεσίες του προς μια ιταλική πόλη, ο Ηρώδης του είπε «κι εγώ θα μπορούσα να αναφέρω επί μακρόν πολλά τέτοια για τον εαυτό μου αν κρινόμουν για τις ευεργεσίες μου σε όλη τη γη». Και στην απολογία του επέμεινε στο ότι δεν πρόσταξε τίποτε παρόμοιο για τη </a:t>
            </a:r>
            <a:r>
              <a:rPr lang="el-GR" sz="2000" dirty="0" err="1" smtClean="0"/>
              <a:t>Ρήγιλλα</a:t>
            </a:r>
            <a:r>
              <a:rPr lang="el-GR" sz="2000" dirty="0" smtClean="0"/>
              <a:t> και στο ότι την πένθησε βαριά μετά το θάνατό της.</a:t>
            </a:r>
          </a:p>
          <a:p>
            <a:pPr marL="137160" indent="0" algn="r">
              <a:buNone/>
            </a:pPr>
            <a:r>
              <a:rPr lang="el-GR" sz="1600" dirty="0" smtClean="0"/>
              <a:t>(Μετάφραση Μ. Χριστόπουλος)</a:t>
            </a:r>
            <a:endParaRPr lang="el-GR" sz="1600" dirty="0"/>
          </a:p>
        </p:txBody>
      </p:sp>
    </p:spTree>
    <p:extLst>
      <p:ext uri="{BB962C8B-B14F-4D97-AF65-F5344CB8AC3E}">
        <p14:creationId xmlns:p14="http://schemas.microsoft.com/office/powerpoint/2010/main" val="1273561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fontScale="90000"/>
          </a:bodyPr>
          <a:lstStyle/>
          <a:p>
            <a:r>
              <a:rPr lang="el-GR" sz="3200" dirty="0" smtClean="0"/>
              <a:t>Ευριπίδης</a:t>
            </a:r>
            <a:br>
              <a:rPr lang="el-GR" sz="3200" dirty="0" smtClean="0"/>
            </a:br>
            <a:r>
              <a:rPr lang="el-GR" sz="2400" dirty="0" smtClean="0"/>
              <a:t>485- 406 </a:t>
            </a:r>
            <a:r>
              <a:rPr lang="el-GR" sz="2400" dirty="0" err="1" smtClean="0"/>
              <a:t>π.Χ.</a:t>
            </a:r>
            <a:endParaRPr lang="el-GR" sz="2400" dirty="0"/>
          </a:p>
        </p:txBody>
      </p:sp>
      <p:sp>
        <p:nvSpPr>
          <p:cNvPr id="5" name="Θέση περιεχομένου 4"/>
          <p:cNvSpPr>
            <a:spLocks noGrp="1"/>
          </p:cNvSpPr>
          <p:nvPr>
            <p:ph idx="1"/>
          </p:nvPr>
        </p:nvSpPr>
        <p:spPr>
          <a:xfrm>
            <a:off x="457200" y="1600200"/>
            <a:ext cx="8229600" cy="5357192"/>
          </a:xfrm>
        </p:spPr>
        <p:txBody>
          <a:bodyPr>
            <a:normAutofit fontScale="92500" lnSpcReduction="10000"/>
          </a:bodyPr>
          <a:lstStyle/>
          <a:p>
            <a:pPr marL="137160" indent="0" algn="ctr">
              <a:buNone/>
            </a:pPr>
            <a:endParaRPr lang="el-GR" dirty="0" smtClean="0"/>
          </a:p>
          <a:p>
            <a:pPr marL="137160" indent="0" algn="ctr">
              <a:buNone/>
            </a:pPr>
            <a:endParaRPr lang="el-GR" dirty="0"/>
          </a:p>
          <a:p>
            <a:pPr marL="137160" indent="0" algn="ctr">
              <a:buNone/>
            </a:pPr>
            <a:endParaRPr lang="el-GR" dirty="0" smtClean="0"/>
          </a:p>
          <a:p>
            <a:pPr marL="137160" indent="0" algn="ctr">
              <a:buNone/>
            </a:pPr>
            <a:endParaRPr lang="el-GR" dirty="0"/>
          </a:p>
          <a:p>
            <a:pPr marL="137160" indent="0" algn="ctr">
              <a:buNone/>
            </a:pPr>
            <a:endParaRPr lang="el-GR" dirty="0" smtClean="0"/>
          </a:p>
          <a:p>
            <a:pPr marL="137160" indent="0" algn="ctr">
              <a:buNone/>
            </a:pPr>
            <a:endParaRPr lang="el-GR" dirty="0"/>
          </a:p>
          <a:p>
            <a:pPr marL="137160" indent="0" algn="ctr">
              <a:buNone/>
            </a:pPr>
            <a:endParaRPr lang="el-GR" dirty="0" smtClean="0"/>
          </a:p>
          <a:p>
            <a:pPr marL="137160" indent="0" algn="ctr">
              <a:buNone/>
            </a:pPr>
            <a:endParaRPr lang="el-GR" dirty="0"/>
          </a:p>
          <a:p>
            <a:pPr marL="137160" indent="0" algn="ctr">
              <a:buNone/>
            </a:pPr>
            <a:endParaRPr lang="el-GR" dirty="0" smtClean="0"/>
          </a:p>
          <a:p>
            <a:pPr marL="137160" indent="0" algn="ctr">
              <a:buNone/>
            </a:pPr>
            <a:endParaRPr lang="el-GR" dirty="0" smtClean="0"/>
          </a:p>
          <a:p>
            <a:pPr marL="137160" indent="0" algn="ctr">
              <a:buNone/>
            </a:pPr>
            <a:endParaRPr lang="el-GR" dirty="0"/>
          </a:p>
          <a:p>
            <a:pPr marL="137160" indent="0" algn="ctr">
              <a:buNone/>
            </a:pPr>
            <a:r>
              <a:rPr lang="el-GR" sz="2400" dirty="0" smtClean="0"/>
              <a:t>Προτομή του Ευριπίδη (Μουσείο του Βατικανού)</a:t>
            </a:r>
            <a:endParaRPr lang="el-GR" sz="2400" dirty="0"/>
          </a:p>
        </p:txBody>
      </p:sp>
      <p:pic>
        <p:nvPicPr>
          <p:cNvPr id="1026" name="Picture 2" descr="C:\Users\User\Pictures\Euripides_Stat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268760"/>
            <a:ext cx="259228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646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sp>
        <p:nvSpPr>
          <p:cNvPr id="3" name="Θέση περιεχομένου 2"/>
          <p:cNvSpPr>
            <a:spLocks noGrp="1"/>
          </p:cNvSpPr>
          <p:nvPr>
            <p:ph idx="1"/>
          </p:nvPr>
        </p:nvSpPr>
        <p:spPr>
          <a:xfrm>
            <a:off x="457200" y="332656"/>
            <a:ext cx="8229600" cy="5976704"/>
          </a:xfrm>
        </p:spPr>
        <p:txBody>
          <a:bodyPr>
            <a:normAutofit fontScale="47500" lnSpcReduction="20000"/>
          </a:bodyPr>
          <a:lstStyle/>
          <a:p>
            <a:pPr marL="137160" indent="0">
              <a:buNone/>
            </a:pPr>
            <a:r>
              <a:rPr lang="el-GR" sz="3800" b="1" i="1" dirty="0" smtClean="0"/>
              <a:t>Τρωάδες</a:t>
            </a:r>
            <a:r>
              <a:rPr lang="el-GR" sz="3800" b="1" dirty="0" smtClean="0"/>
              <a:t>, 914 - 1032</a:t>
            </a:r>
          </a:p>
          <a:p>
            <a:pPr marL="137160" indent="0">
              <a:buNone/>
            </a:pPr>
            <a:endParaRPr lang="el-GR" b="1" dirty="0" smtClean="0"/>
          </a:p>
          <a:p>
            <a:pPr marL="137160" indent="0">
              <a:buNone/>
            </a:pPr>
            <a:r>
              <a:rPr lang="el-GR" sz="3600" b="1" dirty="0" smtClean="0"/>
              <a:t>ΕΛ</a:t>
            </a:r>
            <a:r>
              <a:rPr lang="el-GR" sz="3600" b="1" dirty="0"/>
              <a:t>. </a:t>
            </a:r>
            <a:r>
              <a:rPr lang="el-GR" sz="3600" dirty="0" err="1"/>
              <a:t>ἴσως</a:t>
            </a:r>
            <a:r>
              <a:rPr lang="el-GR" sz="3600" dirty="0"/>
              <a:t> με, </a:t>
            </a:r>
            <a:r>
              <a:rPr lang="el-GR" sz="3600" dirty="0" err="1"/>
              <a:t>κἂν</a:t>
            </a:r>
            <a:r>
              <a:rPr lang="el-GR" sz="3600" dirty="0"/>
              <a:t> </a:t>
            </a:r>
            <a:r>
              <a:rPr lang="el-GR" sz="3600" dirty="0" err="1"/>
              <a:t>εὖ</a:t>
            </a:r>
            <a:r>
              <a:rPr lang="el-GR" sz="3600" dirty="0"/>
              <a:t> </a:t>
            </a:r>
            <a:r>
              <a:rPr lang="el-GR" sz="3600" dirty="0" err="1"/>
              <a:t>κἂν</a:t>
            </a:r>
            <a:r>
              <a:rPr lang="el-GR" sz="3600" dirty="0"/>
              <a:t> </a:t>
            </a:r>
            <a:r>
              <a:rPr lang="el-GR" sz="3600" dirty="0" err="1"/>
              <a:t>κακῶς</a:t>
            </a:r>
            <a:r>
              <a:rPr lang="el-GR" sz="3600" dirty="0"/>
              <a:t> </a:t>
            </a:r>
            <a:r>
              <a:rPr lang="el-GR" sz="3600" dirty="0" err="1"/>
              <a:t>δόξω</a:t>
            </a:r>
            <a:r>
              <a:rPr lang="el-GR" sz="3600" dirty="0"/>
              <a:t> λέγειν,</a:t>
            </a:r>
            <a:br>
              <a:rPr lang="el-GR" sz="3600" dirty="0"/>
            </a:br>
            <a:r>
              <a:rPr lang="el-GR" sz="3600" dirty="0" err="1" smtClean="0"/>
              <a:t>οὐκ</a:t>
            </a:r>
            <a:r>
              <a:rPr lang="el-GR" sz="3600" dirty="0" smtClean="0"/>
              <a:t> </a:t>
            </a:r>
            <a:r>
              <a:rPr lang="el-GR" sz="3600" dirty="0" err="1"/>
              <a:t>ἀνταμείψῃ</a:t>
            </a:r>
            <a:r>
              <a:rPr lang="el-GR" sz="3600" dirty="0"/>
              <a:t> </a:t>
            </a:r>
            <a:r>
              <a:rPr lang="el-GR" sz="3600" dirty="0" err="1"/>
              <a:t>πολεμίαν</a:t>
            </a:r>
            <a:r>
              <a:rPr lang="el-GR" sz="3600" dirty="0"/>
              <a:t> </a:t>
            </a:r>
            <a:r>
              <a:rPr lang="el-GR" sz="3600" dirty="0" err="1"/>
              <a:t>ἡγούμενος</a:t>
            </a:r>
            <a:r>
              <a:rPr lang="el-GR" sz="3600" dirty="0"/>
              <a:t>.</a:t>
            </a:r>
            <a:br>
              <a:rPr lang="el-GR" sz="3600" dirty="0"/>
            </a:br>
            <a:r>
              <a:rPr lang="el-GR" sz="3600" dirty="0" err="1"/>
              <a:t>ἐγὼ</a:t>
            </a:r>
            <a:r>
              <a:rPr lang="el-GR" sz="3600" dirty="0"/>
              <a:t> </a:t>
            </a:r>
            <a:r>
              <a:rPr lang="el-GR" sz="3600" dirty="0" err="1"/>
              <a:t>δ᾽</a:t>
            </a:r>
            <a:r>
              <a:rPr lang="el-GR" sz="3600" dirty="0"/>
              <a:t>, ἅ </a:t>
            </a:r>
            <a:r>
              <a:rPr lang="el-GR" sz="3600" dirty="0" err="1"/>
              <a:t>σ᾽</a:t>
            </a:r>
            <a:r>
              <a:rPr lang="el-GR" sz="3600" dirty="0"/>
              <a:t> </a:t>
            </a:r>
            <a:r>
              <a:rPr lang="el-GR" sz="3600" dirty="0" err="1"/>
              <a:t>οἶμαι</a:t>
            </a:r>
            <a:r>
              <a:rPr lang="el-GR" sz="3600" dirty="0"/>
              <a:t> </a:t>
            </a:r>
            <a:r>
              <a:rPr lang="el-GR" sz="3600" dirty="0" err="1"/>
              <a:t>διὰ</a:t>
            </a:r>
            <a:r>
              <a:rPr lang="el-GR" sz="3600" dirty="0"/>
              <a:t> λόγων </a:t>
            </a:r>
            <a:r>
              <a:rPr lang="el-GR" sz="3600" dirty="0" err="1"/>
              <a:t>ἰόντ᾽</a:t>
            </a:r>
            <a:r>
              <a:rPr lang="el-GR" sz="3600" dirty="0"/>
              <a:t> </a:t>
            </a:r>
            <a:r>
              <a:rPr lang="el-GR" sz="3600" dirty="0" err="1"/>
              <a:t>ἐμοῦ</a:t>
            </a:r>
            <a:r>
              <a:rPr lang="el-GR" sz="3600" dirty="0"/>
              <a:t/>
            </a:r>
            <a:br>
              <a:rPr lang="el-GR" sz="3600" dirty="0"/>
            </a:br>
            <a:r>
              <a:rPr lang="el-GR" sz="3600" dirty="0" err="1"/>
              <a:t>κατηγορήσειν</a:t>
            </a:r>
            <a:r>
              <a:rPr lang="el-GR" sz="3600" dirty="0"/>
              <a:t>, </a:t>
            </a:r>
            <a:r>
              <a:rPr lang="el-GR" sz="3600" dirty="0" err="1"/>
              <a:t>ἀντιθεῖσ᾽</a:t>
            </a:r>
            <a:r>
              <a:rPr lang="el-GR" sz="3600" dirty="0"/>
              <a:t> </a:t>
            </a:r>
            <a:r>
              <a:rPr lang="el-GR" sz="3600" dirty="0" err="1"/>
              <a:t>ἀμείψομαι</a:t>
            </a:r>
            <a:r>
              <a:rPr lang="el-GR" sz="3600" dirty="0"/>
              <a:t>.</a:t>
            </a:r>
            <a:br>
              <a:rPr lang="el-GR" sz="3600" dirty="0"/>
            </a:br>
            <a:r>
              <a:rPr lang="el-GR" sz="3600" dirty="0"/>
              <a:t>[</a:t>
            </a:r>
            <a:r>
              <a:rPr lang="el-GR" sz="3600" dirty="0" err="1"/>
              <a:t>τοῖς</a:t>
            </a:r>
            <a:r>
              <a:rPr lang="el-GR" sz="3600" dirty="0"/>
              <a:t> </a:t>
            </a:r>
            <a:r>
              <a:rPr lang="el-GR" sz="3600" dirty="0" err="1"/>
              <a:t>σοῖσι</a:t>
            </a:r>
            <a:r>
              <a:rPr lang="el-GR" sz="3600" dirty="0"/>
              <a:t> </a:t>
            </a:r>
            <a:r>
              <a:rPr lang="el-GR" sz="3600" dirty="0" err="1"/>
              <a:t>τἀμὰ</a:t>
            </a:r>
            <a:r>
              <a:rPr lang="el-GR" sz="3600" dirty="0"/>
              <a:t> </a:t>
            </a:r>
            <a:r>
              <a:rPr lang="el-GR" sz="3600" dirty="0" err="1"/>
              <a:t>καὶ</a:t>
            </a:r>
            <a:r>
              <a:rPr lang="el-GR" sz="3600" dirty="0"/>
              <a:t> </a:t>
            </a:r>
            <a:r>
              <a:rPr lang="el-GR" sz="3600" dirty="0" err="1"/>
              <a:t>τὰ</a:t>
            </a:r>
            <a:r>
              <a:rPr lang="el-GR" sz="3600" dirty="0"/>
              <a:t> </a:t>
            </a:r>
            <a:r>
              <a:rPr lang="el-GR" sz="3600" dirty="0" err="1"/>
              <a:t>σ᾽</a:t>
            </a:r>
            <a:r>
              <a:rPr lang="el-GR" sz="3600" dirty="0"/>
              <a:t> </a:t>
            </a:r>
            <a:r>
              <a:rPr lang="el-GR" sz="3600" dirty="0" err="1"/>
              <a:t>αἰτιάματα</a:t>
            </a:r>
            <a:r>
              <a:rPr lang="el-GR" sz="3600" dirty="0"/>
              <a:t>].</a:t>
            </a:r>
            <a:br>
              <a:rPr lang="el-GR" sz="3600" dirty="0"/>
            </a:br>
            <a:r>
              <a:rPr lang="el-GR" sz="3600" dirty="0" err="1"/>
              <a:t>πρῶτον</a:t>
            </a:r>
            <a:r>
              <a:rPr lang="el-GR" sz="3600" dirty="0"/>
              <a:t> </a:t>
            </a:r>
            <a:r>
              <a:rPr lang="el-GR" sz="3600" dirty="0" err="1"/>
              <a:t>μὲν</a:t>
            </a:r>
            <a:r>
              <a:rPr lang="el-GR" sz="3600" dirty="0"/>
              <a:t> </a:t>
            </a:r>
            <a:r>
              <a:rPr lang="el-GR" sz="3600" dirty="0" err="1"/>
              <a:t>ἀρχὰς</a:t>
            </a:r>
            <a:r>
              <a:rPr lang="el-GR" sz="3600" dirty="0"/>
              <a:t> </a:t>
            </a:r>
            <a:r>
              <a:rPr lang="el-GR" sz="3600" dirty="0" err="1"/>
              <a:t>ἔτεκεν</a:t>
            </a:r>
            <a:r>
              <a:rPr lang="el-GR" sz="3600" dirty="0"/>
              <a:t> </a:t>
            </a:r>
            <a:r>
              <a:rPr lang="el-GR" sz="3600" dirty="0" err="1"/>
              <a:t>ἥδε</a:t>
            </a:r>
            <a:r>
              <a:rPr lang="el-GR" sz="3600" dirty="0"/>
              <a:t> </a:t>
            </a:r>
            <a:r>
              <a:rPr lang="el-GR" sz="3600" dirty="0" err="1"/>
              <a:t>τῶν</a:t>
            </a:r>
            <a:r>
              <a:rPr lang="el-GR" sz="3600" dirty="0"/>
              <a:t> </a:t>
            </a:r>
            <a:r>
              <a:rPr lang="el-GR" sz="3600" dirty="0" err="1"/>
              <a:t>κακῶν</a:t>
            </a:r>
            <a:r>
              <a:rPr lang="el-GR" sz="3600" dirty="0"/>
              <a:t/>
            </a:r>
            <a:br>
              <a:rPr lang="el-GR" sz="3600" dirty="0"/>
            </a:br>
            <a:r>
              <a:rPr lang="el-GR" sz="3600" dirty="0"/>
              <a:t>920Πάριν </a:t>
            </a:r>
            <a:r>
              <a:rPr lang="el-GR" sz="3600" dirty="0" err="1"/>
              <a:t>τεκοῦσα</a:t>
            </a:r>
            <a:r>
              <a:rPr lang="el-GR" sz="3600" dirty="0"/>
              <a:t>· δεύτερον </a:t>
            </a:r>
            <a:r>
              <a:rPr lang="el-GR" sz="3600" dirty="0" err="1"/>
              <a:t>δ᾽</a:t>
            </a:r>
            <a:r>
              <a:rPr lang="el-GR" sz="3600" dirty="0"/>
              <a:t> </a:t>
            </a:r>
            <a:r>
              <a:rPr lang="el-GR" sz="3600" dirty="0" err="1"/>
              <a:t>ἀπώλεσε</a:t>
            </a:r>
            <a:r>
              <a:rPr lang="el-GR" sz="3600" dirty="0"/>
              <a:t/>
            </a:r>
            <a:br>
              <a:rPr lang="el-GR" sz="3600" dirty="0"/>
            </a:br>
            <a:r>
              <a:rPr lang="el-GR" sz="3600" dirty="0" err="1"/>
              <a:t>Τροίαν</a:t>
            </a:r>
            <a:r>
              <a:rPr lang="el-GR" sz="3600" dirty="0"/>
              <a:t> τε </a:t>
            </a:r>
            <a:r>
              <a:rPr lang="el-GR" sz="3600" dirty="0" err="1"/>
              <a:t>κἄμ᾽</a:t>
            </a:r>
            <a:r>
              <a:rPr lang="el-GR" sz="3600" dirty="0"/>
              <a:t> ὁ </a:t>
            </a:r>
            <a:r>
              <a:rPr lang="el-GR" sz="3600" dirty="0" err="1"/>
              <a:t>πρέσβυς</a:t>
            </a:r>
            <a:r>
              <a:rPr lang="el-GR" sz="3600" dirty="0"/>
              <a:t> </a:t>
            </a:r>
            <a:r>
              <a:rPr lang="el-GR" sz="3600" dirty="0" err="1"/>
              <a:t>οὐ</a:t>
            </a:r>
            <a:r>
              <a:rPr lang="el-GR" sz="3600" dirty="0"/>
              <a:t> </a:t>
            </a:r>
            <a:r>
              <a:rPr lang="el-GR" sz="3600" dirty="0" err="1"/>
              <a:t>κτανὼν</a:t>
            </a:r>
            <a:r>
              <a:rPr lang="el-GR" sz="3600" dirty="0"/>
              <a:t> βρέφος,</a:t>
            </a:r>
            <a:br>
              <a:rPr lang="el-GR" sz="3600" dirty="0"/>
            </a:br>
            <a:r>
              <a:rPr lang="el-GR" sz="3600" dirty="0" err="1"/>
              <a:t>δαλοῦ</a:t>
            </a:r>
            <a:r>
              <a:rPr lang="el-GR" sz="3600" dirty="0"/>
              <a:t> </a:t>
            </a:r>
            <a:r>
              <a:rPr lang="el-GR" sz="3600" dirty="0" err="1"/>
              <a:t>πικρὸν</a:t>
            </a:r>
            <a:r>
              <a:rPr lang="el-GR" sz="3600" dirty="0"/>
              <a:t> </a:t>
            </a:r>
            <a:r>
              <a:rPr lang="el-GR" sz="3600" dirty="0" err="1"/>
              <a:t>μίμημ᾽</a:t>
            </a:r>
            <a:r>
              <a:rPr lang="el-GR" sz="3600" dirty="0"/>
              <a:t>, </a:t>
            </a:r>
            <a:r>
              <a:rPr lang="el-GR" sz="3600" dirty="0" err="1"/>
              <a:t>Ἀλέξανδρόν</a:t>
            </a:r>
            <a:r>
              <a:rPr lang="el-GR" sz="3600" dirty="0"/>
              <a:t> </a:t>
            </a:r>
            <a:r>
              <a:rPr lang="el-GR" sz="3600" dirty="0" err="1"/>
              <a:t>ποτε</a:t>
            </a:r>
            <a:r>
              <a:rPr lang="el-GR" sz="3600" dirty="0"/>
              <a:t>.</a:t>
            </a:r>
            <a:br>
              <a:rPr lang="el-GR" sz="3600" dirty="0"/>
            </a:br>
            <a:r>
              <a:rPr lang="el-GR" sz="3600" dirty="0" err="1"/>
              <a:t>ἐνθένδε</a:t>
            </a:r>
            <a:r>
              <a:rPr lang="el-GR" sz="3600" dirty="0"/>
              <a:t> </a:t>
            </a:r>
            <a:r>
              <a:rPr lang="el-GR" sz="3600" dirty="0" err="1"/>
              <a:t>τἀπίλοιπ᾽</a:t>
            </a:r>
            <a:r>
              <a:rPr lang="el-GR" sz="3600" dirty="0"/>
              <a:t> </a:t>
            </a:r>
            <a:r>
              <a:rPr lang="el-GR" sz="3600" dirty="0" err="1"/>
              <a:t>ἄκουσον</a:t>
            </a:r>
            <a:r>
              <a:rPr lang="el-GR" sz="3600" dirty="0"/>
              <a:t> </a:t>
            </a:r>
            <a:r>
              <a:rPr lang="el-GR" sz="3600" dirty="0" err="1"/>
              <a:t>ὡς</a:t>
            </a:r>
            <a:r>
              <a:rPr lang="el-GR" sz="3600" dirty="0"/>
              <a:t> </a:t>
            </a:r>
            <a:r>
              <a:rPr lang="el-GR" sz="3600" dirty="0" err="1"/>
              <a:t>ἔχει</a:t>
            </a:r>
            <a:r>
              <a:rPr lang="el-GR" sz="3600" dirty="0" smtClean="0"/>
              <a:t>.</a:t>
            </a:r>
          </a:p>
          <a:p>
            <a:pPr marL="137160" indent="0">
              <a:buNone/>
            </a:pPr>
            <a:endParaRPr lang="el-GR" sz="3600" b="1" dirty="0" smtClean="0"/>
          </a:p>
          <a:p>
            <a:pPr marL="137160" indent="0">
              <a:buNone/>
            </a:pPr>
            <a:r>
              <a:rPr lang="el-GR" sz="3600" b="1" dirty="0" smtClean="0"/>
              <a:t>ΕΛΕ</a:t>
            </a:r>
            <a:r>
              <a:rPr lang="el-GR" sz="3600" b="1" dirty="0"/>
              <a:t>.</a:t>
            </a:r>
            <a:r>
              <a:rPr lang="el-GR" sz="3600" dirty="0"/>
              <a:t> Στα επιχειρήματά μου, αφού εσύ </a:t>
            </a:r>
            <a:r>
              <a:rPr lang="el-GR" sz="3600" dirty="0" err="1"/>
              <a:t>μ᾽</a:t>
            </a:r>
            <a:r>
              <a:rPr lang="el-GR" sz="3600" dirty="0"/>
              <a:t> έχεις</a:t>
            </a:r>
            <a:br>
              <a:rPr lang="el-GR" sz="3600" dirty="0"/>
            </a:br>
            <a:r>
              <a:rPr lang="el-GR" sz="3600" dirty="0"/>
              <a:t>για εχθρό σου, κι αν σωστά κριθούν κι αν όχι,</a:t>
            </a:r>
            <a:br>
              <a:rPr lang="el-GR" sz="3600" dirty="0"/>
            </a:br>
            <a:r>
              <a:rPr lang="el-GR" sz="3600" dirty="0"/>
              <a:t>καμιάν απάντηση ίσως να μη δώσεις.</a:t>
            </a:r>
            <a:br>
              <a:rPr lang="el-GR" sz="3600" dirty="0"/>
            </a:br>
            <a:r>
              <a:rPr lang="el-GR" sz="3600" dirty="0"/>
              <a:t>Εγώ </a:t>
            </a:r>
            <a:r>
              <a:rPr lang="el-GR" sz="3600" dirty="0" err="1"/>
              <a:t>θ᾽</a:t>
            </a:r>
            <a:r>
              <a:rPr lang="el-GR" sz="3600" dirty="0"/>
              <a:t> ανασκευάσω ένα προς ένα</a:t>
            </a:r>
            <a:br>
              <a:rPr lang="el-GR" sz="3600" dirty="0"/>
            </a:br>
            <a:r>
              <a:rPr lang="el-GR" sz="3600" dirty="0"/>
              <a:t>όσα να πεις </a:t>
            </a:r>
            <a:r>
              <a:rPr lang="el-GR" sz="3600" dirty="0" err="1"/>
              <a:t>σ᾽</a:t>
            </a:r>
            <a:r>
              <a:rPr lang="el-GR" sz="3600" dirty="0"/>
              <a:t> εμένα ενάντια θα είχες,</a:t>
            </a:r>
            <a:br>
              <a:rPr lang="el-GR" sz="3600" dirty="0"/>
            </a:br>
            <a:r>
              <a:rPr lang="el-GR" sz="3600" dirty="0"/>
              <a:t>αν δεχόσουν συζήτηση μαζί μου.</a:t>
            </a:r>
            <a:br>
              <a:rPr lang="el-GR" sz="3600" dirty="0"/>
            </a:br>
            <a:r>
              <a:rPr lang="el-GR" sz="3600" i="1" dirty="0"/>
              <a:t>Δείχνει την Εκάβη.</a:t>
            </a:r>
            <a:r>
              <a:rPr lang="el-GR" sz="3600" dirty="0"/>
              <a:t/>
            </a:r>
            <a:br>
              <a:rPr lang="el-GR" sz="3600" dirty="0"/>
            </a:br>
            <a:r>
              <a:rPr lang="el-GR" sz="3600" dirty="0"/>
              <a:t>Των συμφορών </a:t>
            </a:r>
            <a:r>
              <a:rPr lang="el-GR" sz="3600" dirty="0" err="1"/>
              <a:t>νά</a:t>
            </a:r>
            <a:r>
              <a:rPr lang="el-GR" sz="3600" dirty="0"/>
              <a:t> η πρώτη αιτία: ετούτη</a:t>
            </a:r>
            <a:br>
              <a:rPr lang="el-GR" sz="3600" dirty="0"/>
            </a:br>
            <a:r>
              <a:rPr lang="el-GR" sz="3600" dirty="0" smtClean="0"/>
              <a:t>που </a:t>
            </a:r>
            <a:r>
              <a:rPr lang="el-GR" sz="3600" dirty="0"/>
              <a:t>γέννησε τον </a:t>
            </a:r>
            <a:r>
              <a:rPr lang="el-GR" sz="3600" dirty="0" err="1"/>
              <a:t>Πάρη</a:t>
            </a:r>
            <a:r>
              <a:rPr lang="el-GR" sz="3600" dirty="0"/>
              <a:t>· Τροία κι εμένα</a:t>
            </a:r>
            <a:br>
              <a:rPr lang="el-GR" sz="3600" dirty="0"/>
            </a:br>
            <a:r>
              <a:rPr lang="el-GR" sz="3600" dirty="0"/>
              <a:t>μας χάλασε, μετά από τούτη, ο γέρος</a:t>
            </a:r>
            <a:br>
              <a:rPr lang="el-GR" sz="3600" dirty="0"/>
            </a:br>
            <a:r>
              <a:rPr lang="el-GR" sz="3600" dirty="0"/>
              <a:t>που το μωρό δε σκότωσε, του ονείρου</a:t>
            </a:r>
            <a:br>
              <a:rPr lang="el-GR" sz="3600" dirty="0"/>
            </a:br>
            <a:r>
              <a:rPr lang="el-GR" sz="3600" dirty="0"/>
              <a:t>το δαυλό, τον </a:t>
            </a:r>
            <a:r>
              <a:rPr lang="el-GR" sz="3600" dirty="0" err="1"/>
              <a:t>Αλέξαντρο</a:t>
            </a:r>
            <a:r>
              <a:rPr lang="el-GR" sz="3600" dirty="0"/>
              <a:t> μια μέρα.</a:t>
            </a:r>
            <a:br>
              <a:rPr lang="el-GR" sz="3600" dirty="0"/>
            </a:br>
            <a:r>
              <a:rPr lang="el-GR" sz="3600" dirty="0"/>
              <a:t>Άκουσε τη συνέχεια τώρα· </a:t>
            </a:r>
            <a:endParaRPr lang="el-GR" sz="3600" dirty="0" smtClean="0"/>
          </a:p>
          <a:p>
            <a:pPr marL="137160" indent="0">
              <a:buNone/>
            </a:pPr>
            <a:endParaRPr lang="el-GR" dirty="0"/>
          </a:p>
        </p:txBody>
      </p:sp>
    </p:spTree>
    <p:extLst>
      <p:ext uri="{BB962C8B-B14F-4D97-AF65-F5344CB8AC3E}">
        <p14:creationId xmlns:p14="http://schemas.microsoft.com/office/powerpoint/2010/main" val="848690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741368"/>
          </a:xfrm>
        </p:spPr>
        <p:txBody>
          <a:bodyPr>
            <a:normAutofit fontScale="47500" lnSpcReduction="20000"/>
          </a:bodyPr>
          <a:lstStyle/>
          <a:p>
            <a:pPr marL="137160" indent="0">
              <a:buNone/>
            </a:pPr>
            <a:r>
              <a:rPr lang="el-GR" sz="2900" dirty="0" err="1"/>
              <a:t>ἔκρινε</a:t>
            </a:r>
            <a:r>
              <a:rPr lang="el-GR" sz="2900" dirty="0"/>
              <a:t> </a:t>
            </a:r>
            <a:r>
              <a:rPr lang="el-GR" sz="2900" dirty="0" err="1"/>
              <a:t>τρισσὸν</a:t>
            </a:r>
            <a:r>
              <a:rPr lang="el-GR" sz="2900" dirty="0"/>
              <a:t> </a:t>
            </a:r>
            <a:r>
              <a:rPr lang="el-GR" sz="2900" dirty="0" err="1"/>
              <a:t>ζεῦγος</a:t>
            </a:r>
            <a:r>
              <a:rPr lang="el-GR" sz="2900" dirty="0"/>
              <a:t> </a:t>
            </a:r>
            <a:r>
              <a:rPr lang="el-GR" sz="2900" dirty="0" err="1"/>
              <a:t>ὅδε</a:t>
            </a:r>
            <a:r>
              <a:rPr lang="el-GR" sz="2900" dirty="0"/>
              <a:t> </a:t>
            </a:r>
            <a:r>
              <a:rPr lang="el-GR" sz="2900" dirty="0" err="1"/>
              <a:t>τρισσῶν</a:t>
            </a:r>
            <a:r>
              <a:rPr lang="el-GR" sz="2900" dirty="0"/>
              <a:t> </a:t>
            </a:r>
            <a:r>
              <a:rPr lang="el-GR" sz="2900" dirty="0" err="1"/>
              <a:t>θεῶν</a:t>
            </a:r>
            <a:r>
              <a:rPr lang="el-GR" sz="2900" dirty="0"/>
              <a:t>·</a:t>
            </a:r>
            <a:br>
              <a:rPr lang="el-GR" sz="2900" dirty="0"/>
            </a:br>
            <a:r>
              <a:rPr lang="el-GR" sz="2900" dirty="0" err="1" smtClean="0"/>
              <a:t>καὶ</a:t>
            </a:r>
            <a:r>
              <a:rPr lang="el-GR" sz="2900" dirty="0" smtClean="0"/>
              <a:t> </a:t>
            </a:r>
            <a:r>
              <a:rPr lang="el-GR" sz="2900" dirty="0"/>
              <a:t>Παλλάδος </a:t>
            </a:r>
            <a:r>
              <a:rPr lang="el-GR" sz="2900" dirty="0" err="1"/>
              <a:t>μὲν</a:t>
            </a:r>
            <a:r>
              <a:rPr lang="el-GR" sz="2900" dirty="0"/>
              <a:t> </a:t>
            </a:r>
            <a:r>
              <a:rPr lang="el-GR" sz="2900" dirty="0" err="1"/>
              <a:t>ἦν</a:t>
            </a:r>
            <a:r>
              <a:rPr lang="el-GR" sz="2900" dirty="0"/>
              <a:t> </a:t>
            </a:r>
            <a:r>
              <a:rPr lang="el-GR" sz="2900" dirty="0" err="1"/>
              <a:t>Ἀλεξάνδρῳ</a:t>
            </a:r>
            <a:r>
              <a:rPr lang="el-GR" sz="2900" dirty="0"/>
              <a:t> </a:t>
            </a:r>
            <a:r>
              <a:rPr lang="el-GR" sz="2900" dirty="0" err="1"/>
              <a:t>δόσις</a:t>
            </a:r>
            <a:r>
              <a:rPr lang="el-GR" sz="2900" dirty="0"/>
              <a:t/>
            </a:r>
            <a:br>
              <a:rPr lang="el-GR" sz="2900" dirty="0"/>
            </a:br>
            <a:r>
              <a:rPr lang="el-GR" sz="2900" dirty="0" err="1"/>
              <a:t>Φρυξὶ</a:t>
            </a:r>
            <a:r>
              <a:rPr lang="el-GR" sz="2900" dirty="0"/>
              <a:t> </a:t>
            </a:r>
            <a:r>
              <a:rPr lang="el-GR" sz="2900" dirty="0" err="1"/>
              <a:t>στρατηγοῦνθ᾽</a:t>
            </a:r>
            <a:r>
              <a:rPr lang="el-GR" sz="2900" dirty="0"/>
              <a:t> </a:t>
            </a:r>
            <a:r>
              <a:rPr lang="el-GR" sz="2900" dirty="0" err="1"/>
              <a:t>Ἑλλάδ᾽</a:t>
            </a:r>
            <a:r>
              <a:rPr lang="el-GR" sz="2900" dirty="0"/>
              <a:t> </a:t>
            </a:r>
            <a:r>
              <a:rPr lang="el-GR" sz="2900" dirty="0" err="1"/>
              <a:t>ἐξανιστάναι</a:t>
            </a:r>
            <a:r>
              <a:rPr lang="el-GR" sz="2900" dirty="0"/>
              <a:t>,</a:t>
            </a:r>
            <a:br>
              <a:rPr lang="el-GR" sz="2900" dirty="0"/>
            </a:br>
            <a:r>
              <a:rPr lang="el-GR" sz="2900" dirty="0" err="1"/>
              <a:t>Ἥρα</a:t>
            </a:r>
            <a:r>
              <a:rPr lang="el-GR" sz="2900" dirty="0"/>
              <a:t> </a:t>
            </a:r>
            <a:r>
              <a:rPr lang="el-GR" sz="2900" dirty="0" err="1"/>
              <a:t>δ᾽</a:t>
            </a:r>
            <a:r>
              <a:rPr lang="el-GR" sz="2900" dirty="0"/>
              <a:t> </a:t>
            </a:r>
            <a:r>
              <a:rPr lang="el-GR" sz="2900" dirty="0" err="1"/>
              <a:t>ὑπέσχετ᾽</a:t>
            </a:r>
            <a:r>
              <a:rPr lang="el-GR" sz="2900" dirty="0"/>
              <a:t> </a:t>
            </a:r>
            <a:r>
              <a:rPr lang="el-GR" sz="2900" dirty="0" err="1"/>
              <a:t>Ἀσιάδ᾽</a:t>
            </a:r>
            <a:r>
              <a:rPr lang="el-GR" sz="2900" dirty="0"/>
              <a:t> </a:t>
            </a:r>
            <a:r>
              <a:rPr lang="el-GR" sz="2900" dirty="0" err="1"/>
              <a:t>Εὐρώπης</a:t>
            </a:r>
            <a:r>
              <a:rPr lang="el-GR" sz="2900" dirty="0"/>
              <a:t> </a:t>
            </a:r>
            <a:r>
              <a:rPr lang="el-GR" sz="2900" dirty="0" err="1"/>
              <a:t>θ᾽</a:t>
            </a:r>
            <a:r>
              <a:rPr lang="el-GR" sz="2900" dirty="0"/>
              <a:t> </a:t>
            </a:r>
            <a:r>
              <a:rPr lang="el-GR" sz="2900" dirty="0" err="1"/>
              <a:t>ὅρους</a:t>
            </a:r>
            <a:r>
              <a:rPr lang="el-GR" sz="2900" dirty="0"/>
              <a:t/>
            </a:r>
            <a:br>
              <a:rPr lang="el-GR" sz="2900" dirty="0"/>
            </a:br>
            <a:r>
              <a:rPr lang="el-GR" sz="2900" dirty="0" err="1"/>
              <a:t>τυραννίδ᾽</a:t>
            </a:r>
            <a:r>
              <a:rPr lang="el-GR" sz="2900" dirty="0"/>
              <a:t> </a:t>
            </a:r>
            <a:r>
              <a:rPr lang="el-GR" sz="2900" dirty="0" err="1"/>
              <a:t>ἕξειν</a:t>
            </a:r>
            <a:r>
              <a:rPr lang="el-GR" sz="2900" dirty="0"/>
              <a:t>, </a:t>
            </a:r>
            <a:r>
              <a:rPr lang="el-GR" sz="2900" dirty="0" err="1"/>
              <a:t>εἴ</a:t>
            </a:r>
            <a:r>
              <a:rPr lang="el-GR" sz="2900" dirty="0"/>
              <a:t> </a:t>
            </a:r>
            <a:r>
              <a:rPr lang="el-GR" sz="2900" dirty="0" err="1"/>
              <a:t>σφε</a:t>
            </a:r>
            <a:r>
              <a:rPr lang="el-GR" sz="2900" dirty="0"/>
              <a:t> </a:t>
            </a:r>
            <a:r>
              <a:rPr lang="el-GR" sz="2900" dirty="0" err="1"/>
              <a:t>κρίνειεν</a:t>
            </a:r>
            <a:r>
              <a:rPr lang="el-GR" sz="2900" dirty="0"/>
              <a:t> Πάρις·</a:t>
            </a:r>
            <a:br>
              <a:rPr lang="el-GR" sz="2900" dirty="0"/>
            </a:br>
            <a:r>
              <a:rPr lang="el-GR" sz="2900" dirty="0" err="1"/>
              <a:t>Κύπρις</a:t>
            </a:r>
            <a:r>
              <a:rPr lang="el-GR" sz="2900" dirty="0"/>
              <a:t> </a:t>
            </a:r>
            <a:r>
              <a:rPr lang="el-GR" sz="2900" dirty="0" err="1"/>
              <a:t>δὲ</a:t>
            </a:r>
            <a:r>
              <a:rPr lang="el-GR" sz="2900" dirty="0"/>
              <a:t> </a:t>
            </a:r>
            <a:r>
              <a:rPr lang="el-GR" sz="2900" dirty="0" err="1"/>
              <a:t>τοὐμὸν</a:t>
            </a:r>
            <a:r>
              <a:rPr lang="el-GR" sz="2900" dirty="0"/>
              <a:t> </a:t>
            </a:r>
            <a:r>
              <a:rPr lang="el-GR" sz="2900" dirty="0" err="1"/>
              <a:t>εἶδος</a:t>
            </a:r>
            <a:r>
              <a:rPr lang="el-GR" sz="2900" dirty="0"/>
              <a:t> </a:t>
            </a:r>
            <a:r>
              <a:rPr lang="el-GR" sz="2900" dirty="0" err="1"/>
              <a:t>ἐκπαγλουμένη</a:t>
            </a:r>
            <a:r>
              <a:rPr lang="el-GR" sz="2900" dirty="0"/>
              <a:t/>
            </a:r>
            <a:br>
              <a:rPr lang="el-GR" sz="2900" dirty="0"/>
            </a:br>
            <a:r>
              <a:rPr lang="el-GR" sz="2900" dirty="0" err="1" smtClean="0"/>
              <a:t>δώσειν</a:t>
            </a:r>
            <a:r>
              <a:rPr lang="el-GR" sz="2900" dirty="0" smtClean="0"/>
              <a:t> </a:t>
            </a:r>
            <a:r>
              <a:rPr lang="el-GR" sz="2900" dirty="0" err="1"/>
              <a:t>ὑπέσχετ᾽</a:t>
            </a:r>
            <a:r>
              <a:rPr lang="el-GR" sz="2900" dirty="0"/>
              <a:t>, </a:t>
            </a:r>
            <a:r>
              <a:rPr lang="el-GR" sz="2900" dirty="0" err="1"/>
              <a:t>εἰ</a:t>
            </a:r>
            <a:r>
              <a:rPr lang="el-GR" sz="2900" dirty="0"/>
              <a:t> </a:t>
            </a:r>
            <a:r>
              <a:rPr lang="el-GR" sz="2900" dirty="0" err="1"/>
              <a:t>θεὰς</a:t>
            </a:r>
            <a:r>
              <a:rPr lang="el-GR" sz="2900" dirty="0"/>
              <a:t> </a:t>
            </a:r>
            <a:r>
              <a:rPr lang="el-GR" sz="2900" dirty="0" err="1"/>
              <a:t>ὑπερδράμοι</a:t>
            </a:r>
            <a:r>
              <a:rPr lang="el-GR" sz="2900" dirty="0"/>
              <a:t/>
            </a:r>
            <a:br>
              <a:rPr lang="el-GR" sz="2900" dirty="0"/>
            </a:br>
            <a:r>
              <a:rPr lang="el-GR" sz="2900" dirty="0" err="1"/>
              <a:t>κάλλει</a:t>
            </a:r>
            <a:r>
              <a:rPr lang="el-GR" sz="2900" dirty="0"/>
              <a:t>. </a:t>
            </a:r>
            <a:r>
              <a:rPr lang="el-GR" sz="2900" dirty="0" err="1"/>
              <a:t>τὸν</a:t>
            </a:r>
            <a:r>
              <a:rPr lang="el-GR" sz="2900" dirty="0"/>
              <a:t> </a:t>
            </a:r>
            <a:r>
              <a:rPr lang="el-GR" sz="2900" dirty="0" err="1"/>
              <a:t>ἐνθένδ᾽</a:t>
            </a:r>
            <a:r>
              <a:rPr lang="el-GR" sz="2900" dirty="0"/>
              <a:t> </a:t>
            </a:r>
            <a:r>
              <a:rPr lang="el-GR" sz="2900" dirty="0" err="1"/>
              <a:t>ὡς</a:t>
            </a:r>
            <a:r>
              <a:rPr lang="el-GR" sz="2900" dirty="0"/>
              <a:t> </a:t>
            </a:r>
            <a:r>
              <a:rPr lang="el-GR" sz="2900" dirty="0" err="1"/>
              <a:t>ἔχει</a:t>
            </a:r>
            <a:r>
              <a:rPr lang="el-GR" sz="2900" dirty="0"/>
              <a:t> </a:t>
            </a:r>
            <a:r>
              <a:rPr lang="el-GR" sz="2900" dirty="0" err="1"/>
              <a:t>σκέψαι</a:t>
            </a:r>
            <a:r>
              <a:rPr lang="el-GR" sz="2900" dirty="0"/>
              <a:t> </a:t>
            </a:r>
            <a:r>
              <a:rPr lang="el-GR" sz="2900" dirty="0" err="1"/>
              <a:t>λόγον</a:t>
            </a:r>
            <a:r>
              <a:rPr lang="el-GR" sz="2900" dirty="0"/>
              <a:t>·</a:t>
            </a:r>
            <a:br>
              <a:rPr lang="el-GR" sz="2900" dirty="0"/>
            </a:br>
            <a:r>
              <a:rPr lang="el-GR" sz="2900" dirty="0" err="1"/>
              <a:t>νικᾷ</a:t>
            </a:r>
            <a:r>
              <a:rPr lang="el-GR" sz="2900" dirty="0"/>
              <a:t> </a:t>
            </a:r>
            <a:r>
              <a:rPr lang="el-GR" sz="2900" dirty="0" err="1"/>
              <a:t>Κύπρις</a:t>
            </a:r>
            <a:r>
              <a:rPr lang="el-GR" sz="2900" dirty="0"/>
              <a:t> θεάς, </a:t>
            </a:r>
            <a:r>
              <a:rPr lang="el-GR" sz="2900" dirty="0" err="1"/>
              <a:t>καὶ</a:t>
            </a:r>
            <a:r>
              <a:rPr lang="el-GR" sz="2900" dirty="0"/>
              <a:t> </a:t>
            </a:r>
            <a:r>
              <a:rPr lang="el-GR" sz="2900" dirty="0" err="1"/>
              <a:t>τοσόνδ᾽</a:t>
            </a:r>
            <a:r>
              <a:rPr lang="el-GR" sz="2900" dirty="0"/>
              <a:t> </a:t>
            </a:r>
            <a:r>
              <a:rPr lang="el-GR" sz="2900" dirty="0" err="1"/>
              <a:t>οὑμοὶ</a:t>
            </a:r>
            <a:r>
              <a:rPr lang="el-GR" sz="2900" dirty="0"/>
              <a:t> γάμοι</a:t>
            </a:r>
            <a:br>
              <a:rPr lang="el-GR" sz="2900" dirty="0"/>
            </a:br>
            <a:r>
              <a:rPr lang="el-GR" sz="2900" dirty="0" err="1"/>
              <a:t>ὤνησαν</a:t>
            </a:r>
            <a:r>
              <a:rPr lang="el-GR" sz="2900" dirty="0"/>
              <a:t> </a:t>
            </a:r>
            <a:r>
              <a:rPr lang="el-GR" sz="2900" dirty="0" err="1"/>
              <a:t>Ἑλλάδ᾽</a:t>
            </a:r>
            <a:r>
              <a:rPr lang="el-GR" sz="2900" dirty="0"/>
              <a:t>· </a:t>
            </a:r>
            <a:r>
              <a:rPr lang="el-GR" sz="2900" dirty="0" err="1"/>
              <a:t>οὐ</a:t>
            </a:r>
            <a:r>
              <a:rPr lang="el-GR" sz="2900" dirty="0"/>
              <a:t> </a:t>
            </a:r>
            <a:r>
              <a:rPr lang="el-GR" sz="2900" dirty="0" err="1"/>
              <a:t>κρατεῖσθ᾽</a:t>
            </a:r>
            <a:r>
              <a:rPr lang="el-GR" sz="2900" dirty="0"/>
              <a:t> </a:t>
            </a:r>
            <a:r>
              <a:rPr lang="el-GR" sz="2900" dirty="0" err="1"/>
              <a:t>ἐκ</a:t>
            </a:r>
            <a:r>
              <a:rPr lang="el-GR" sz="2900" dirty="0"/>
              <a:t> βαρβάρων,</a:t>
            </a:r>
            <a:br>
              <a:rPr lang="el-GR" sz="2900" dirty="0"/>
            </a:br>
            <a:r>
              <a:rPr lang="el-GR" sz="2900" dirty="0" err="1"/>
              <a:t>οὔτ᾽</a:t>
            </a:r>
            <a:r>
              <a:rPr lang="el-GR" sz="2900" dirty="0"/>
              <a:t> </a:t>
            </a:r>
            <a:r>
              <a:rPr lang="el-GR" sz="2900" dirty="0" err="1"/>
              <a:t>ἐς</a:t>
            </a:r>
            <a:r>
              <a:rPr lang="el-GR" sz="2900" dirty="0"/>
              <a:t> δόρυ </a:t>
            </a:r>
            <a:r>
              <a:rPr lang="el-GR" sz="2900" dirty="0" err="1"/>
              <a:t>σταθέντες</a:t>
            </a:r>
            <a:r>
              <a:rPr lang="el-GR" sz="2900" dirty="0"/>
              <a:t>, </a:t>
            </a:r>
            <a:r>
              <a:rPr lang="el-GR" sz="2900" dirty="0" err="1"/>
              <a:t>οὐ</a:t>
            </a:r>
            <a:r>
              <a:rPr lang="el-GR" sz="2900" dirty="0"/>
              <a:t> </a:t>
            </a:r>
            <a:r>
              <a:rPr lang="el-GR" sz="2900" dirty="0" err="1"/>
              <a:t>τυραννίδι</a:t>
            </a:r>
            <a:r>
              <a:rPr lang="el-GR" sz="2900" dirty="0"/>
              <a:t>.</a:t>
            </a:r>
            <a:br>
              <a:rPr lang="el-GR" sz="2900" dirty="0"/>
            </a:br>
            <a:r>
              <a:rPr lang="el-GR" sz="2900" dirty="0" smtClean="0"/>
              <a:t>ἃ </a:t>
            </a:r>
            <a:r>
              <a:rPr lang="el-GR" sz="2900" dirty="0" err="1"/>
              <a:t>δ᾽</a:t>
            </a:r>
            <a:r>
              <a:rPr lang="el-GR" sz="2900" dirty="0"/>
              <a:t> </a:t>
            </a:r>
            <a:r>
              <a:rPr lang="el-GR" sz="2900" dirty="0" err="1"/>
              <a:t>εὐτύχησεν</a:t>
            </a:r>
            <a:r>
              <a:rPr lang="el-GR" sz="2900" dirty="0"/>
              <a:t> </a:t>
            </a:r>
            <a:r>
              <a:rPr lang="el-GR" sz="2900" dirty="0" err="1"/>
              <a:t>Ἑλλάς</a:t>
            </a:r>
            <a:r>
              <a:rPr lang="el-GR" sz="2900" dirty="0"/>
              <a:t>, </a:t>
            </a:r>
            <a:r>
              <a:rPr lang="el-GR" sz="2900" dirty="0" err="1"/>
              <a:t>ὠλόμην</a:t>
            </a:r>
            <a:r>
              <a:rPr lang="el-GR" sz="2900" dirty="0"/>
              <a:t> </a:t>
            </a:r>
            <a:r>
              <a:rPr lang="el-GR" sz="2900" dirty="0" err="1"/>
              <a:t>ἐγὼ</a:t>
            </a:r>
            <a:r>
              <a:rPr lang="el-GR" sz="2900" dirty="0"/>
              <a:t/>
            </a:r>
            <a:br>
              <a:rPr lang="el-GR" sz="2900" dirty="0"/>
            </a:br>
            <a:r>
              <a:rPr lang="el-GR" sz="2900" dirty="0" err="1"/>
              <a:t>εὐμορφίᾳ</a:t>
            </a:r>
            <a:r>
              <a:rPr lang="el-GR" sz="2900" dirty="0"/>
              <a:t> </a:t>
            </a:r>
            <a:r>
              <a:rPr lang="el-GR" sz="2900" dirty="0" err="1"/>
              <a:t>πραθεῖσα</a:t>
            </a:r>
            <a:r>
              <a:rPr lang="el-GR" sz="2900" dirty="0"/>
              <a:t>, </a:t>
            </a:r>
            <a:r>
              <a:rPr lang="el-GR" sz="2900" dirty="0" err="1"/>
              <a:t>κὠνειδίζομαι</a:t>
            </a:r>
            <a:r>
              <a:rPr lang="el-GR" sz="2900" dirty="0"/>
              <a:t/>
            </a:r>
            <a:br>
              <a:rPr lang="el-GR" sz="2900" dirty="0"/>
            </a:br>
            <a:r>
              <a:rPr lang="el-GR" sz="2900" dirty="0" err="1"/>
              <a:t>ἐξ</a:t>
            </a:r>
            <a:r>
              <a:rPr lang="el-GR" sz="2900" dirty="0"/>
              <a:t> </a:t>
            </a:r>
            <a:r>
              <a:rPr lang="el-GR" sz="2900" dirty="0" err="1"/>
              <a:t>ὧν</a:t>
            </a:r>
            <a:r>
              <a:rPr lang="el-GR" sz="2900" dirty="0"/>
              <a:t> </a:t>
            </a:r>
            <a:r>
              <a:rPr lang="el-GR" sz="2900" dirty="0" err="1"/>
              <a:t>ἐχρῆν</a:t>
            </a:r>
            <a:r>
              <a:rPr lang="el-GR" sz="2900" dirty="0"/>
              <a:t> με </a:t>
            </a:r>
            <a:r>
              <a:rPr lang="el-GR" sz="2900" dirty="0" err="1"/>
              <a:t>στέφανον</a:t>
            </a:r>
            <a:r>
              <a:rPr lang="el-GR" sz="2900" dirty="0"/>
              <a:t> </a:t>
            </a:r>
            <a:r>
              <a:rPr lang="el-GR" sz="2900" dirty="0" err="1"/>
              <a:t>ἐπὶ</a:t>
            </a:r>
            <a:r>
              <a:rPr lang="el-GR" sz="2900" dirty="0"/>
              <a:t> </a:t>
            </a:r>
            <a:r>
              <a:rPr lang="el-GR" sz="2900" dirty="0" err="1"/>
              <a:t>κάρᾳ</a:t>
            </a:r>
            <a:r>
              <a:rPr lang="el-GR" sz="2900" dirty="0"/>
              <a:t> </a:t>
            </a:r>
            <a:r>
              <a:rPr lang="el-GR" sz="2900" dirty="0" err="1"/>
              <a:t>λαβεῖν</a:t>
            </a:r>
            <a:r>
              <a:rPr lang="el-GR" sz="2900" dirty="0" smtClean="0"/>
              <a:t>.</a:t>
            </a:r>
          </a:p>
          <a:p>
            <a:pPr marL="137160" indent="0">
              <a:buNone/>
            </a:pPr>
            <a:endParaRPr lang="el-GR" sz="2900" dirty="0"/>
          </a:p>
          <a:p>
            <a:pPr marL="137160" indent="0">
              <a:buNone/>
            </a:pPr>
            <a:r>
              <a:rPr lang="el-GR" sz="2900" dirty="0" smtClean="0"/>
              <a:t>ο </a:t>
            </a:r>
            <a:r>
              <a:rPr lang="el-GR" sz="2900" dirty="0" err="1"/>
              <a:t>Πάρης</a:t>
            </a:r>
            <a:r>
              <a:rPr lang="el-GR" sz="2900" dirty="0"/>
              <a:t/>
            </a:r>
            <a:br>
              <a:rPr lang="el-GR" sz="2900" dirty="0"/>
            </a:br>
            <a:r>
              <a:rPr lang="el-GR" sz="2900" dirty="0"/>
              <a:t>έκρινε τρεις θεές· η μια, η Παλλάδα,</a:t>
            </a:r>
            <a:br>
              <a:rPr lang="el-GR" sz="2900" dirty="0"/>
            </a:br>
            <a:r>
              <a:rPr lang="el-GR" sz="2900" dirty="0"/>
              <a:t>του </a:t>
            </a:r>
            <a:r>
              <a:rPr lang="el-GR" sz="2900" dirty="0" err="1"/>
              <a:t>᾽ταξε</a:t>
            </a:r>
            <a:r>
              <a:rPr lang="el-GR" sz="2900" dirty="0"/>
              <a:t> πως </a:t>
            </a:r>
            <a:r>
              <a:rPr lang="el-GR" sz="2900" dirty="0" err="1"/>
              <a:t>μ᾽</a:t>
            </a:r>
            <a:r>
              <a:rPr lang="el-GR" sz="2900" dirty="0"/>
              <a:t> εκείνον αρχηγό τους</a:t>
            </a:r>
            <a:br>
              <a:rPr lang="el-GR" sz="2900" dirty="0"/>
            </a:br>
            <a:r>
              <a:rPr lang="el-GR" sz="2900" dirty="0"/>
              <a:t>οι </a:t>
            </a:r>
            <a:r>
              <a:rPr lang="el-GR" sz="2900" dirty="0" err="1"/>
              <a:t>Φρύγες</a:t>
            </a:r>
            <a:r>
              <a:rPr lang="el-GR" sz="2900" dirty="0"/>
              <a:t> θα κυρίευαν την Ελλάδα·</a:t>
            </a:r>
            <a:br>
              <a:rPr lang="el-GR" sz="2900" dirty="0"/>
            </a:br>
            <a:r>
              <a:rPr lang="el-GR" sz="2900" dirty="0"/>
              <a:t>η Ήρα πως, αν την προτιμούσε ο </a:t>
            </a:r>
            <a:r>
              <a:rPr lang="el-GR" sz="2900" dirty="0" err="1"/>
              <a:t>Πάρης</a:t>
            </a:r>
            <a:r>
              <a:rPr lang="el-GR" sz="2900" dirty="0"/>
              <a:t>,</a:t>
            </a:r>
            <a:br>
              <a:rPr lang="el-GR" sz="2900" dirty="0"/>
            </a:br>
            <a:r>
              <a:rPr lang="el-GR" sz="2900" dirty="0"/>
              <a:t>θα τον έκανε ρήγα της Ασίας</a:t>
            </a:r>
            <a:br>
              <a:rPr lang="el-GR" sz="2900" dirty="0"/>
            </a:br>
            <a:r>
              <a:rPr lang="el-GR" sz="2900" dirty="0"/>
              <a:t>και της Ευρώπης, όση εδώθε πέφτει·</a:t>
            </a:r>
            <a:br>
              <a:rPr lang="el-GR" sz="2900" dirty="0"/>
            </a:br>
            <a:r>
              <a:rPr lang="el-GR" sz="2900" dirty="0"/>
              <a:t>η </a:t>
            </a:r>
            <a:r>
              <a:rPr lang="el-GR" sz="2900" dirty="0" err="1"/>
              <a:t>Κύπρη</a:t>
            </a:r>
            <a:r>
              <a:rPr lang="el-GR" sz="2900" dirty="0"/>
              <a:t> τού εξυμνούσε το κορμί μου</a:t>
            </a:r>
            <a:br>
              <a:rPr lang="el-GR" sz="2900" dirty="0"/>
            </a:br>
            <a:r>
              <a:rPr lang="el-GR" sz="2900" dirty="0" smtClean="0"/>
              <a:t>και </a:t>
            </a:r>
            <a:r>
              <a:rPr lang="el-GR" sz="2900" dirty="0"/>
              <a:t>θα του το </a:t>
            </a:r>
            <a:r>
              <a:rPr lang="el-GR" sz="2900" dirty="0" err="1"/>
              <a:t>᾽δινε</a:t>
            </a:r>
            <a:r>
              <a:rPr lang="el-GR" sz="2900" dirty="0"/>
              <a:t>, έταζε, αν εκείνη</a:t>
            </a:r>
            <a:br>
              <a:rPr lang="el-GR" sz="2900" dirty="0"/>
            </a:br>
            <a:r>
              <a:rPr lang="el-GR" sz="2900" dirty="0"/>
              <a:t>στου κάλλους τον αγώνα ερχόταν πρώτη.</a:t>
            </a:r>
            <a:br>
              <a:rPr lang="el-GR" sz="2900" dirty="0"/>
            </a:br>
            <a:r>
              <a:rPr lang="el-GR" sz="2900" dirty="0" err="1"/>
              <a:t>Νά</a:t>
            </a:r>
            <a:r>
              <a:rPr lang="el-GR" sz="2900" dirty="0"/>
              <a:t> τώρα το αποτέλεσμα· τις άλλες</a:t>
            </a:r>
            <a:br>
              <a:rPr lang="el-GR" sz="2900" dirty="0"/>
            </a:br>
            <a:r>
              <a:rPr lang="el-GR" sz="2900" dirty="0"/>
              <a:t>νικάει η </a:t>
            </a:r>
            <a:r>
              <a:rPr lang="el-GR" sz="2900" dirty="0" err="1"/>
              <a:t>Κύπρη</a:t>
            </a:r>
            <a:r>
              <a:rPr lang="el-GR" sz="2900" dirty="0"/>
              <a:t>, κι </a:t>
            </a:r>
            <a:r>
              <a:rPr lang="el-GR" sz="2900" dirty="0" err="1"/>
              <a:t>απ᾽</a:t>
            </a:r>
            <a:r>
              <a:rPr lang="el-GR" sz="2900" dirty="0"/>
              <a:t> το γάμο μου είδε</a:t>
            </a:r>
            <a:br>
              <a:rPr lang="el-GR" sz="2900" dirty="0"/>
            </a:br>
            <a:r>
              <a:rPr lang="el-GR" sz="2900" dirty="0"/>
              <a:t>αυτή καν την ωφέλεια η Ελλάδα:</a:t>
            </a:r>
            <a:br>
              <a:rPr lang="el-GR" sz="2900" dirty="0"/>
            </a:br>
            <a:r>
              <a:rPr lang="el-GR" sz="2900" dirty="0"/>
              <a:t>δεν κάματε ρηγάδες τους βαρβάρους,</a:t>
            </a:r>
            <a:br>
              <a:rPr lang="el-GR" sz="2900" dirty="0"/>
            </a:br>
            <a:r>
              <a:rPr lang="el-GR" sz="2900" dirty="0"/>
              <a:t>δε σας </a:t>
            </a:r>
            <a:r>
              <a:rPr lang="el-GR" sz="2900" dirty="0" err="1"/>
              <a:t>χτυπήσαν</a:t>
            </a:r>
            <a:r>
              <a:rPr lang="el-GR" sz="2900" dirty="0"/>
              <a:t>, δε σας πήραν δούλους.</a:t>
            </a:r>
            <a:br>
              <a:rPr lang="el-GR" sz="2900" dirty="0"/>
            </a:br>
            <a:r>
              <a:rPr lang="el-GR" sz="2900" dirty="0"/>
              <a:t>Μα της Ελλάδας η ευτυχία, δική μου</a:t>
            </a:r>
            <a:br>
              <a:rPr lang="el-GR" sz="2900" dirty="0"/>
            </a:br>
            <a:r>
              <a:rPr lang="el-GR" sz="2900" dirty="0"/>
              <a:t>καταστροφή· πουλήθηκα για να </a:t>
            </a:r>
            <a:r>
              <a:rPr lang="el-GR" sz="2900" dirty="0" err="1"/>
              <a:t>᾽μαι</a:t>
            </a:r>
            <a:r>
              <a:rPr lang="el-GR" sz="2900" dirty="0"/>
              <a:t/>
            </a:r>
            <a:br>
              <a:rPr lang="el-GR" sz="2900" dirty="0"/>
            </a:br>
            <a:r>
              <a:rPr lang="el-GR" sz="2900" dirty="0"/>
              <a:t>όμορφη, και </a:t>
            </a:r>
            <a:r>
              <a:rPr lang="el-GR" sz="2900" dirty="0" err="1"/>
              <a:t>στ᾽</a:t>
            </a:r>
            <a:r>
              <a:rPr lang="el-GR" sz="2900" dirty="0"/>
              <a:t> ανάθεμα με στέλνουν,</a:t>
            </a:r>
            <a:br>
              <a:rPr lang="el-GR" sz="2900" dirty="0"/>
            </a:br>
            <a:r>
              <a:rPr lang="el-GR" sz="2900" dirty="0"/>
              <a:t>που μου </a:t>
            </a:r>
            <a:r>
              <a:rPr lang="el-GR" sz="2900" dirty="0" err="1"/>
              <a:t>᾽πρεπε</a:t>
            </a:r>
            <a:r>
              <a:rPr lang="el-GR" sz="2900" dirty="0"/>
              <a:t> στεφάνι στο κεφάλι.</a:t>
            </a:r>
          </a:p>
          <a:p>
            <a:pPr marL="137160" indent="0">
              <a:buNone/>
            </a:pPr>
            <a:endParaRPr lang="el-GR" dirty="0"/>
          </a:p>
        </p:txBody>
      </p:sp>
    </p:spTree>
    <p:extLst>
      <p:ext uri="{BB962C8B-B14F-4D97-AF65-F5344CB8AC3E}">
        <p14:creationId xmlns:p14="http://schemas.microsoft.com/office/powerpoint/2010/main" val="1999293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192728"/>
          </a:xfrm>
        </p:spPr>
        <p:txBody>
          <a:bodyPr>
            <a:normAutofit lnSpcReduction="10000"/>
          </a:bodyPr>
          <a:lstStyle/>
          <a:p>
            <a:pPr marL="137160" indent="0">
              <a:buNone/>
            </a:pPr>
            <a:r>
              <a:rPr lang="el-GR" dirty="0" err="1"/>
              <a:t>οὔπω</a:t>
            </a:r>
            <a:r>
              <a:rPr lang="el-GR" dirty="0"/>
              <a:t> με </a:t>
            </a:r>
            <a:r>
              <a:rPr lang="el-GR" dirty="0" err="1"/>
              <a:t>φήσεις</a:t>
            </a:r>
            <a:r>
              <a:rPr lang="el-GR" dirty="0"/>
              <a:t> </a:t>
            </a:r>
            <a:r>
              <a:rPr lang="el-GR" dirty="0" err="1"/>
              <a:t>αὐτὰ</a:t>
            </a:r>
            <a:r>
              <a:rPr lang="el-GR" dirty="0"/>
              <a:t> </a:t>
            </a:r>
            <a:r>
              <a:rPr lang="el-GR" dirty="0" err="1"/>
              <a:t>τἀν</a:t>
            </a:r>
            <a:r>
              <a:rPr lang="el-GR" dirty="0"/>
              <a:t> </a:t>
            </a:r>
            <a:r>
              <a:rPr lang="el-GR" dirty="0" err="1"/>
              <a:t>ποσὶν</a:t>
            </a:r>
            <a:r>
              <a:rPr lang="el-GR" dirty="0"/>
              <a:t> λέγειν,</a:t>
            </a:r>
            <a:br>
              <a:rPr lang="el-GR" dirty="0"/>
            </a:br>
            <a:r>
              <a:rPr lang="el-GR" dirty="0" err="1"/>
              <a:t>ὅπως</a:t>
            </a:r>
            <a:r>
              <a:rPr lang="el-GR" dirty="0"/>
              <a:t> </a:t>
            </a:r>
            <a:r>
              <a:rPr lang="el-GR" dirty="0" err="1"/>
              <a:t>ἀφώρμησ᾽</a:t>
            </a:r>
            <a:r>
              <a:rPr lang="el-GR" dirty="0"/>
              <a:t> </a:t>
            </a:r>
            <a:r>
              <a:rPr lang="el-GR" dirty="0" err="1"/>
              <a:t>ἐκ</a:t>
            </a:r>
            <a:r>
              <a:rPr lang="el-GR" dirty="0"/>
              <a:t> δόμων </a:t>
            </a:r>
            <a:r>
              <a:rPr lang="el-GR" dirty="0" err="1"/>
              <a:t>τῶν</a:t>
            </a:r>
            <a:r>
              <a:rPr lang="el-GR" dirty="0"/>
              <a:t> </a:t>
            </a:r>
            <a:r>
              <a:rPr lang="el-GR" dirty="0" err="1"/>
              <a:t>σῶν</a:t>
            </a:r>
            <a:r>
              <a:rPr lang="el-GR" dirty="0"/>
              <a:t> </a:t>
            </a:r>
            <a:r>
              <a:rPr lang="el-GR" dirty="0" err="1"/>
              <a:t>λάθρᾳ</a:t>
            </a:r>
            <a:r>
              <a:rPr lang="el-GR" dirty="0"/>
              <a:t>.</a:t>
            </a:r>
            <a:br>
              <a:rPr lang="el-GR" dirty="0"/>
            </a:br>
            <a:r>
              <a:rPr lang="el-GR" dirty="0" err="1" smtClean="0"/>
              <a:t>ἦλθ</a:t>
            </a:r>
            <a:r>
              <a:rPr lang="el-GR" dirty="0" err="1"/>
              <a:t>᾽</a:t>
            </a:r>
            <a:r>
              <a:rPr lang="el-GR" dirty="0"/>
              <a:t> </a:t>
            </a:r>
            <a:r>
              <a:rPr lang="el-GR" dirty="0" err="1"/>
              <a:t>οὐχὶ</a:t>
            </a:r>
            <a:r>
              <a:rPr lang="el-GR" dirty="0"/>
              <a:t> </a:t>
            </a:r>
            <a:r>
              <a:rPr lang="el-GR" dirty="0" err="1"/>
              <a:t>μικρὰν</a:t>
            </a:r>
            <a:r>
              <a:rPr lang="el-GR" dirty="0"/>
              <a:t> </a:t>
            </a:r>
            <a:r>
              <a:rPr lang="el-GR" dirty="0" err="1"/>
              <a:t>θεὸν</a:t>
            </a:r>
            <a:r>
              <a:rPr lang="el-GR" dirty="0"/>
              <a:t> </a:t>
            </a:r>
            <a:r>
              <a:rPr lang="el-GR" dirty="0" err="1"/>
              <a:t>ἔχων</a:t>
            </a:r>
            <a:r>
              <a:rPr lang="el-GR" dirty="0"/>
              <a:t> </a:t>
            </a:r>
            <a:r>
              <a:rPr lang="el-GR" dirty="0" err="1"/>
              <a:t>αὑτοῦ</a:t>
            </a:r>
            <a:r>
              <a:rPr lang="el-GR" dirty="0"/>
              <a:t> </a:t>
            </a:r>
            <a:r>
              <a:rPr lang="el-GR" dirty="0" err="1"/>
              <a:t>μέτα</a:t>
            </a:r>
            <a:r>
              <a:rPr lang="el-GR" dirty="0"/>
              <a:t/>
            </a:r>
            <a:br>
              <a:rPr lang="el-GR" dirty="0"/>
            </a:br>
            <a:r>
              <a:rPr lang="el-GR" dirty="0"/>
              <a:t>ὁ </a:t>
            </a:r>
            <a:r>
              <a:rPr lang="el-GR" dirty="0" err="1"/>
              <a:t>τῆσδ᾽</a:t>
            </a:r>
            <a:r>
              <a:rPr lang="el-GR" dirty="0"/>
              <a:t> </a:t>
            </a:r>
            <a:r>
              <a:rPr lang="el-GR" dirty="0" err="1"/>
              <a:t>ἀλάστωρ</a:t>
            </a:r>
            <a:r>
              <a:rPr lang="el-GR" dirty="0"/>
              <a:t>, </a:t>
            </a:r>
            <a:r>
              <a:rPr lang="el-GR" dirty="0" err="1"/>
              <a:t>εἴτ᾽</a:t>
            </a:r>
            <a:r>
              <a:rPr lang="el-GR" dirty="0"/>
              <a:t> </a:t>
            </a:r>
            <a:r>
              <a:rPr lang="el-GR" dirty="0" err="1"/>
              <a:t>Ἀλέξανδρον</a:t>
            </a:r>
            <a:r>
              <a:rPr lang="el-GR" dirty="0"/>
              <a:t> θέλεις</a:t>
            </a:r>
            <a:br>
              <a:rPr lang="el-GR" dirty="0"/>
            </a:br>
            <a:r>
              <a:rPr lang="el-GR" dirty="0" err="1"/>
              <a:t>ὀνόματι</a:t>
            </a:r>
            <a:r>
              <a:rPr lang="el-GR" dirty="0"/>
              <a:t> </a:t>
            </a:r>
            <a:r>
              <a:rPr lang="el-GR" dirty="0" err="1"/>
              <a:t>προσφωνεῖν</a:t>
            </a:r>
            <a:r>
              <a:rPr lang="el-GR" dirty="0"/>
              <a:t> </a:t>
            </a:r>
            <a:r>
              <a:rPr lang="el-GR" dirty="0" err="1"/>
              <a:t>νιν</a:t>
            </a:r>
            <a:r>
              <a:rPr lang="el-GR" dirty="0"/>
              <a:t> </a:t>
            </a:r>
            <a:r>
              <a:rPr lang="el-GR" dirty="0" err="1"/>
              <a:t>εἴτε</a:t>
            </a:r>
            <a:r>
              <a:rPr lang="el-GR" dirty="0"/>
              <a:t> </a:t>
            </a:r>
            <a:r>
              <a:rPr lang="el-GR" dirty="0" err="1"/>
              <a:t>καὶ</a:t>
            </a:r>
            <a:r>
              <a:rPr lang="el-GR" dirty="0"/>
              <a:t> </a:t>
            </a:r>
            <a:r>
              <a:rPr lang="el-GR" dirty="0" err="1"/>
              <a:t>Πάριν</a:t>
            </a:r>
            <a:r>
              <a:rPr lang="el-GR" dirty="0"/>
              <a:t>·</a:t>
            </a:r>
            <a:br>
              <a:rPr lang="el-GR" dirty="0"/>
            </a:br>
            <a:r>
              <a:rPr lang="el-GR" dirty="0" err="1"/>
              <a:t>ὅν</a:t>
            </a:r>
            <a:r>
              <a:rPr lang="el-GR" dirty="0"/>
              <a:t>, ὦ κάκιστε, </a:t>
            </a:r>
            <a:r>
              <a:rPr lang="el-GR" dirty="0" err="1"/>
              <a:t>σοῖσιν</a:t>
            </a:r>
            <a:r>
              <a:rPr lang="el-GR" dirty="0"/>
              <a:t> </a:t>
            </a:r>
            <a:r>
              <a:rPr lang="el-GR" dirty="0" err="1"/>
              <a:t>ἐν</a:t>
            </a:r>
            <a:r>
              <a:rPr lang="el-GR" dirty="0"/>
              <a:t> </a:t>
            </a:r>
            <a:r>
              <a:rPr lang="el-GR" dirty="0" err="1"/>
              <a:t>δόμοις</a:t>
            </a:r>
            <a:r>
              <a:rPr lang="el-GR" dirty="0"/>
              <a:t> </a:t>
            </a:r>
            <a:r>
              <a:rPr lang="el-GR" dirty="0" err="1"/>
              <a:t>λιπὼν</a:t>
            </a:r>
            <a:r>
              <a:rPr lang="el-GR" dirty="0"/>
              <a:t/>
            </a:r>
            <a:br>
              <a:rPr lang="el-GR" dirty="0"/>
            </a:br>
            <a:r>
              <a:rPr lang="el-GR" dirty="0" smtClean="0"/>
              <a:t>Σπάρτης </a:t>
            </a:r>
            <a:r>
              <a:rPr lang="el-GR" dirty="0" err="1"/>
              <a:t>ἀπῆρας</a:t>
            </a:r>
            <a:r>
              <a:rPr lang="el-GR" dirty="0"/>
              <a:t> </a:t>
            </a:r>
            <a:r>
              <a:rPr lang="el-GR" dirty="0" err="1"/>
              <a:t>νηὶ</a:t>
            </a:r>
            <a:r>
              <a:rPr lang="el-GR" dirty="0"/>
              <a:t> </a:t>
            </a:r>
            <a:r>
              <a:rPr lang="el-GR" dirty="0" err="1"/>
              <a:t>Κρησίαν</a:t>
            </a:r>
            <a:r>
              <a:rPr lang="el-GR" dirty="0"/>
              <a:t> </a:t>
            </a:r>
            <a:r>
              <a:rPr lang="el-GR" dirty="0" err="1"/>
              <a:t>χθόνα</a:t>
            </a:r>
            <a:r>
              <a:rPr lang="el-GR" dirty="0" smtClean="0"/>
              <a:t>.</a:t>
            </a:r>
          </a:p>
          <a:p>
            <a:pPr marL="137160" indent="0">
              <a:buNone/>
            </a:pPr>
            <a:endParaRPr lang="el-GR" dirty="0"/>
          </a:p>
          <a:p>
            <a:pPr marL="137160" indent="0">
              <a:buNone/>
            </a:pPr>
            <a:r>
              <a:rPr lang="el-GR" dirty="0"/>
              <a:t>Θα πεις δεν απαντώ στο κύριο θέμα:</a:t>
            </a:r>
            <a:br>
              <a:rPr lang="el-GR" dirty="0"/>
            </a:br>
            <a:r>
              <a:rPr lang="el-GR" dirty="0"/>
              <a:t>γιατί κρυφά </a:t>
            </a:r>
            <a:r>
              <a:rPr lang="el-GR" dirty="0" err="1"/>
              <a:t>απ᾽</a:t>
            </a:r>
            <a:r>
              <a:rPr lang="el-GR" dirty="0"/>
              <a:t> το σπίτι σου να φύγω.</a:t>
            </a:r>
            <a:br>
              <a:rPr lang="el-GR" dirty="0"/>
            </a:br>
            <a:r>
              <a:rPr lang="el-GR" dirty="0" smtClean="0"/>
              <a:t>Ήρθε </a:t>
            </a:r>
            <a:r>
              <a:rPr lang="el-GR" dirty="0" err="1"/>
              <a:t>αυτηνής</a:t>
            </a:r>
            <a:r>
              <a:rPr lang="el-GR" dirty="0"/>
              <a:t> ο γιος —πες </a:t>
            </a:r>
            <a:r>
              <a:rPr lang="el-GR" dirty="0" err="1"/>
              <a:t>τονε</a:t>
            </a:r>
            <a:r>
              <a:rPr lang="el-GR" dirty="0"/>
              <a:t> </a:t>
            </a:r>
            <a:r>
              <a:rPr lang="el-GR" dirty="0" err="1"/>
              <a:t>Πάρη</a:t>
            </a:r>
            <a:r>
              <a:rPr lang="el-GR" dirty="0"/>
              <a:t/>
            </a:r>
            <a:br>
              <a:rPr lang="el-GR" dirty="0"/>
            </a:br>
            <a:r>
              <a:rPr lang="el-GR" dirty="0"/>
              <a:t>ή </a:t>
            </a:r>
            <a:r>
              <a:rPr lang="el-GR" dirty="0" err="1"/>
              <a:t>Αλέξαντρο</a:t>
            </a:r>
            <a:r>
              <a:rPr lang="el-GR" dirty="0"/>
              <a:t>, όπως θες— ο δαίμονάς μου</a:t>
            </a:r>
            <a:br>
              <a:rPr lang="el-GR" dirty="0"/>
            </a:br>
            <a:r>
              <a:rPr lang="el-GR" dirty="0"/>
              <a:t>από μεγάλη θεά </a:t>
            </a:r>
            <a:r>
              <a:rPr lang="el-GR" dirty="0" err="1"/>
              <a:t>συνοδεμένος</a:t>
            </a:r>
            <a:r>
              <a:rPr lang="el-GR" dirty="0"/>
              <a:t>·</a:t>
            </a:r>
            <a:br>
              <a:rPr lang="el-GR" dirty="0"/>
            </a:br>
            <a:r>
              <a:rPr lang="el-GR" dirty="0"/>
              <a:t>αυτόν εσύ —ντροπή σου— τον αφήνεις</a:t>
            </a:r>
            <a:br>
              <a:rPr lang="el-GR" dirty="0"/>
            </a:br>
            <a:r>
              <a:rPr lang="el-GR" dirty="0"/>
              <a:t>στο σπίτι σου και φεύγεις για την Κρήτη</a:t>
            </a:r>
            <a:r>
              <a:rPr lang="el-GR" dirty="0" smtClean="0"/>
              <a:t>.</a:t>
            </a:r>
          </a:p>
          <a:p>
            <a:pPr marL="137160" indent="0">
              <a:buNone/>
            </a:pPr>
            <a:endParaRPr lang="el-GR" dirty="0"/>
          </a:p>
        </p:txBody>
      </p:sp>
    </p:spTree>
    <p:extLst>
      <p:ext uri="{BB962C8B-B14F-4D97-AF65-F5344CB8AC3E}">
        <p14:creationId xmlns:p14="http://schemas.microsoft.com/office/powerpoint/2010/main" val="11209288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sp>
        <p:nvSpPr>
          <p:cNvPr id="3" name="Θέση περιεχομένου 2"/>
          <p:cNvSpPr>
            <a:spLocks noGrp="1"/>
          </p:cNvSpPr>
          <p:nvPr>
            <p:ph idx="1"/>
          </p:nvPr>
        </p:nvSpPr>
        <p:spPr>
          <a:xfrm>
            <a:off x="457200" y="0"/>
            <a:ext cx="8229600" cy="6309360"/>
          </a:xfrm>
        </p:spPr>
        <p:txBody>
          <a:bodyPr>
            <a:normAutofit fontScale="62500" lnSpcReduction="20000"/>
          </a:bodyPr>
          <a:lstStyle/>
          <a:p>
            <a:pPr marL="137160" indent="0">
              <a:buNone/>
            </a:pPr>
            <a:endParaRPr lang="el-GR" dirty="0" smtClean="0"/>
          </a:p>
          <a:p>
            <a:pPr marL="137160" indent="0">
              <a:buNone/>
            </a:pPr>
            <a:r>
              <a:rPr lang="el-GR" dirty="0" err="1" smtClean="0"/>
              <a:t>εἶεν</a:t>
            </a:r>
            <a:r>
              <a:rPr lang="el-GR" dirty="0"/>
              <a:t>.</a:t>
            </a:r>
            <a:br>
              <a:rPr lang="el-GR" dirty="0"/>
            </a:br>
            <a:r>
              <a:rPr lang="el-GR" dirty="0" err="1" smtClean="0"/>
              <a:t>οὐ</a:t>
            </a:r>
            <a:r>
              <a:rPr lang="el-GR" dirty="0" smtClean="0"/>
              <a:t> </a:t>
            </a:r>
            <a:r>
              <a:rPr lang="el-GR" dirty="0" err="1"/>
              <a:t>σ᾽</a:t>
            </a:r>
            <a:r>
              <a:rPr lang="el-GR" dirty="0"/>
              <a:t>, </a:t>
            </a:r>
            <a:r>
              <a:rPr lang="el-GR" dirty="0" err="1"/>
              <a:t>ἀλλ᾽</a:t>
            </a:r>
            <a:r>
              <a:rPr lang="el-GR" dirty="0"/>
              <a:t> </a:t>
            </a:r>
            <a:r>
              <a:rPr lang="el-GR" dirty="0" err="1"/>
              <a:t>ἐμαυτὴν</a:t>
            </a:r>
            <a:r>
              <a:rPr lang="el-GR" dirty="0"/>
              <a:t> </a:t>
            </a:r>
            <a:r>
              <a:rPr lang="el-GR" dirty="0" err="1"/>
              <a:t>τοὐπὶ</a:t>
            </a:r>
            <a:r>
              <a:rPr lang="el-GR" dirty="0"/>
              <a:t> </a:t>
            </a:r>
            <a:r>
              <a:rPr lang="el-GR" dirty="0" err="1"/>
              <a:t>τῷδ᾽</a:t>
            </a:r>
            <a:r>
              <a:rPr lang="el-GR" dirty="0"/>
              <a:t> </a:t>
            </a:r>
            <a:r>
              <a:rPr lang="el-GR" dirty="0" err="1"/>
              <a:t>ἐρήσομαι</a:t>
            </a:r>
            <a:r>
              <a:rPr lang="el-GR" dirty="0"/>
              <a:t>·</a:t>
            </a:r>
            <a:br>
              <a:rPr lang="el-GR" dirty="0"/>
            </a:br>
            <a:r>
              <a:rPr lang="el-GR" dirty="0"/>
              <a:t>τί </a:t>
            </a:r>
            <a:r>
              <a:rPr lang="el-GR" dirty="0" err="1"/>
              <a:t>δὴ</a:t>
            </a:r>
            <a:r>
              <a:rPr lang="el-GR" dirty="0"/>
              <a:t> </a:t>
            </a:r>
            <a:r>
              <a:rPr lang="el-GR" dirty="0" err="1"/>
              <a:t>φρονοῦσά</a:t>
            </a:r>
            <a:r>
              <a:rPr lang="el-GR" dirty="0"/>
              <a:t> </a:t>
            </a:r>
            <a:r>
              <a:rPr lang="el-GR" dirty="0" err="1"/>
              <a:t>γ᾽</a:t>
            </a:r>
            <a:r>
              <a:rPr lang="el-GR" dirty="0"/>
              <a:t> </a:t>
            </a:r>
            <a:r>
              <a:rPr lang="el-GR" dirty="0" err="1"/>
              <a:t>ἐκ</a:t>
            </a:r>
            <a:r>
              <a:rPr lang="el-GR" dirty="0"/>
              <a:t> δόμων </a:t>
            </a:r>
            <a:r>
              <a:rPr lang="el-GR" dirty="0" err="1"/>
              <a:t>ἅμ᾽</a:t>
            </a:r>
            <a:r>
              <a:rPr lang="el-GR" dirty="0"/>
              <a:t> </a:t>
            </a:r>
            <a:r>
              <a:rPr lang="el-GR" dirty="0" err="1"/>
              <a:t>ἑσπόμην</a:t>
            </a:r>
            <a:r>
              <a:rPr lang="el-GR" dirty="0"/>
              <a:t/>
            </a:r>
            <a:br>
              <a:rPr lang="el-GR" dirty="0"/>
            </a:br>
            <a:r>
              <a:rPr lang="el-GR" dirty="0" err="1"/>
              <a:t>ξένῳ</a:t>
            </a:r>
            <a:r>
              <a:rPr lang="el-GR" dirty="0"/>
              <a:t>, </a:t>
            </a:r>
            <a:r>
              <a:rPr lang="el-GR" dirty="0" err="1"/>
              <a:t>προδοῦσα</a:t>
            </a:r>
            <a:r>
              <a:rPr lang="el-GR" dirty="0"/>
              <a:t> πατρίδα </a:t>
            </a:r>
            <a:r>
              <a:rPr lang="el-GR" dirty="0" err="1"/>
              <a:t>καὶ</a:t>
            </a:r>
            <a:r>
              <a:rPr lang="el-GR" dirty="0"/>
              <a:t> δόμους </a:t>
            </a:r>
            <a:r>
              <a:rPr lang="el-GR" dirty="0" err="1"/>
              <a:t>ἐμούς</a:t>
            </a:r>
            <a:r>
              <a:rPr lang="el-GR" dirty="0"/>
              <a:t>;</a:t>
            </a:r>
            <a:br>
              <a:rPr lang="el-GR" dirty="0"/>
            </a:br>
            <a:r>
              <a:rPr lang="el-GR" dirty="0" err="1"/>
              <a:t>τὴν</a:t>
            </a:r>
            <a:r>
              <a:rPr lang="el-GR" dirty="0"/>
              <a:t> </a:t>
            </a:r>
            <a:r>
              <a:rPr lang="el-GR" dirty="0" err="1"/>
              <a:t>θεὸν</a:t>
            </a:r>
            <a:r>
              <a:rPr lang="el-GR" dirty="0"/>
              <a:t> κόλαζε </a:t>
            </a:r>
            <a:r>
              <a:rPr lang="el-GR" dirty="0" err="1"/>
              <a:t>καὶ</a:t>
            </a:r>
            <a:r>
              <a:rPr lang="el-GR" dirty="0"/>
              <a:t> </a:t>
            </a:r>
            <a:r>
              <a:rPr lang="el-GR" dirty="0" err="1"/>
              <a:t>Διὸς</a:t>
            </a:r>
            <a:r>
              <a:rPr lang="el-GR" dirty="0"/>
              <a:t> κρείσσων </a:t>
            </a:r>
            <a:r>
              <a:rPr lang="el-GR" dirty="0" err="1"/>
              <a:t>γενοῦ</a:t>
            </a:r>
            <a:r>
              <a:rPr lang="el-GR" dirty="0"/>
              <a:t>,</a:t>
            </a:r>
            <a:br>
              <a:rPr lang="el-GR" dirty="0"/>
            </a:br>
            <a:r>
              <a:rPr lang="el-GR" dirty="0" err="1"/>
              <a:t>ὃς</a:t>
            </a:r>
            <a:r>
              <a:rPr lang="el-GR" dirty="0"/>
              <a:t> </a:t>
            </a:r>
            <a:r>
              <a:rPr lang="el-GR" dirty="0" err="1"/>
              <a:t>τῶν</a:t>
            </a:r>
            <a:r>
              <a:rPr lang="el-GR" dirty="0"/>
              <a:t> </a:t>
            </a:r>
            <a:r>
              <a:rPr lang="el-GR" dirty="0" err="1"/>
              <a:t>μὲν</a:t>
            </a:r>
            <a:r>
              <a:rPr lang="el-GR" dirty="0"/>
              <a:t> </a:t>
            </a:r>
            <a:r>
              <a:rPr lang="el-GR" dirty="0" err="1"/>
              <a:t>ἄλλων</a:t>
            </a:r>
            <a:r>
              <a:rPr lang="el-GR" dirty="0"/>
              <a:t> δαιμόνων </a:t>
            </a:r>
            <a:r>
              <a:rPr lang="el-GR" dirty="0" err="1"/>
              <a:t>ἔχει</a:t>
            </a:r>
            <a:r>
              <a:rPr lang="el-GR" dirty="0"/>
              <a:t> κράτος,</a:t>
            </a:r>
            <a:br>
              <a:rPr lang="el-GR" dirty="0"/>
            </a:br>
            <a:r>
              <a:rPr lang="el-GR" dirty="0" smtClean="0"/>
              <a:t>κείνης </a:t>
            </a:r>
            <a:r>
              <a:rPr lang="el-GR" dirty="0" err="1"/>
              <a:t>δὲ</a:t>
            </a:r>
            <a:r>
              <a:rPr lang="el-GR" dirty="0"/>
              <a:t> </a:t>
            </a:r>
            <a:r>
              <a:rPr lang="el-GR" dirty="0" err="1"/>
              <a:t>δοῦλός</a:t>
            </a:r>
            <a:r>
              <a:rPr lang="el-GR" dirty="0"/>
              <a:t> </a:t>
            </a:r>
            <a:r>
              <a:rPr lang="el-GR" dirty="0" err="1"/>
              <a:t>ἐστι</a:t>
            </a:r>
            <a:r>
              <a:rPr lang="el-GR" dirty="0"/>
              <a:t>· συγγνώμη </a:t>
            </a:r>
            <a:r>
              <a:rPr lang="el-GR" dirty="0" err="1"/>
              <a:t>δ᾽</a:t>
            </a:r>
            <a:r>
              <a:rPr lang="el-GR" dirty="0"/>
              <a:t> </a:t>
            </a:r>
            <a:r>
              <a:rPr lang="el-GR" dirty="0" err="1"/>
              <a:t>ἐμοί</a:t>
            </a:r>
            <a:r>
              <a:rPr lang="el-GR" dirty="0"/>
              <a:t>.</a:t>
            </a:r>
            <a:br>
              <a:rPr lang="el-GR" dirty="0"/>
            </a:br>
            <a:r>
              <a:rPr lang="el-GR" dirty="0" err="1"/>
              <a:t>ἔνθεν</a:t>
            </a:r>
            <a:r>
              <a:rPr lang="el-GR" dirty="0"/>
              <a:t> </a:t>
            </a:r>
            <a:r>
              <a:rPr lang="el-GR" dirty="0" err="1"/>
              <a:t>δ᾽</a:t>
            </a:r>
            <a:r>
              <a:rPr lang="el-GR" dirty="0"/>
              <a:t> </a:t>
            </a:r>
            <a:r>
              <a:rPr lang="el-GR" dirty="0" err="1"/>
              <a:t>ἔχοις</a:t>
            </a:r>
            <a:r>
              <a:rPr lang="el-GR" dirty="0"/>
              <a:t> </a:t>
            </a:r>
            <a:r>
              <a:rPr lang="el-GR" dirty="0" err="1"/>
              <a:t>ἂν</a:t>
            </a:r>
            <a:r>
              <a:rPr lang="el-GR" dirty="0"/>
              <a:t> </a:t>
            </a:r>
            <a:r>
              <a:rPr lang="el-GR" dirty="0" err="1"/>
              <a:t>εἰς</a:t>
            </a:r>
            <a:r>
              <a:rPr lang="el-GR" dirty="0"/>
              <a:t> </a:t>
            </a:r>
            <a:r>
              <a:rPr lang="el-GR" dirty="0" err="1"/>
              <a:t>ἔμ᾽</a:t>
            </a:r>
            <a:r>
              <a:rPr lang="el-GR" dirty="0"/>
              <a:t> </a:t>
            </a:r>
            <a:r>
              <a:rPr lang="el-GR" dirty="0" err="1"/>
              <a:t>εὐπρεπῆ</a:t>
            </a:r>
            <a:r>
              <a:rPr lang="el-GR" dirty="0"/>
              <a:t> </a:t>
            </a:r>
            <a:r>
              <a:rPr lang="el-GR" dirty="0" err="1"/>
              <a:t>λόγον</a:t>
            </a:r>
            <a:r>
              <a:rPr lang="el-GR" dirty="0"/>
              <a:t>·</a:t>
            </a:r>
            <a:br>
              <a:rPr lang="el-GR" dirty="0"/>
            </a:br>
            <a:r>
              <a:rPr lang="el-GR" dirty="0" err="1"/>
              <a:t>ἐπεὶ</a:t>
            </a:r>
            <a:r>
              <a:rPr lang="el-GR" dirty="0"/>
              <a:t> </a:t>
            </a:r>
            <a:r>
              <a:rPr lang="el-GR" dirty="0" err="1"/>
              <a:t>θανὼν</a:t>
            </a:r>
            <a:r>
              <a:rPr lang="el-GR" dirty="0"/>
              <a:t> </a:t>
            </a:r>
            <a:r>
              <a:rPr lang="el-GR" dirty="0" err="1"/>
              <a:t>γῆς</a:t>
            </a:r>
            <a:r>
              <a:rPr lang="el-GR" dirty="0"/>
              <a:t> </a:t>
            </a:r>
            <a:r>
              <a:rPr lang="el-GR" dirty="0" err="1"/>
              <a:t>ἦλθ᾽</a:t>
            </a:r>
            <a:r>
              <a:rPr lang="el-GR" dirty="0"/>
              <a:t> </a:t>
            </a:r>
            <a:r>
              <a:rPr lang="el-GR" dirty="0" err="1"/>
              <a:t>Ἀλέξανδρος</a:t>
            </a:r>
            <a:r>
              <a:rPr lang="el-GR" dirty="0"/>
              <a:t> μυχούς,</a:t>
            </a:r>
            <a:br>
              <a:rPr lang="el-GR" dirty="0"/>
            </a:br>
            <a:r>
              <a:rPr lang="el-GR" dirty="0" err="1"/>
              <a:t>χρῆν</a:t>
            </a:r>
            <a:r>
              <a:rPr lang="el-GR" dirty="0"/>
              <a:t> </a:t>
            </a:r>
            <a:r>
              <a:rPr lang="el-GR" dirty="0" err="1"/>
              <a:t>μ᾽</a:t>
            </a:r>
            <a:r>
              <a:rPr lang="el-GR" dirty="0"/>
              <a:t>, </a:t>
            </a:r>
            <a:r>
              <a:rPr lang="el-GR" dirty="0" err="1"/>
              <a:t>ἡνίκ᾽</a:t>
            </a:r>
            <a:r>
              <a:rPr lang="el-GR" dirty="0"/>
              <a:t> </a:t>
            </a:r>
            <a:r>
              <a:rPr lang="el-GR" dirty="0" err="1"/>
              <a:t>οὐκ</a:t>
            </a:r>
            <a:r>
              <a:rPr lang="el-GR" dirty="0"/>
              <a:t> </a:t>
            </a:r>
            <a:r>
              <a:rPr lang="el-GR" dirty="0" err="1"/>
              <a:t>ἦν</a:t>
            </a:r>
            <a:r>
              <a:rPr lang="el-GR" dirty="0"/>
              <a:t> </a:t>
            </a:r>
            <a:r>
              <a:rPr lang="el-GR" dirty="0" err="1"/>
              <a:t>θεοπόνητά</a:t>
            </a:r>
            <a:r>
              <a:rPr lang="el-GR" dirty="0"/>
              <a:t> μου </a:t>
            </a:r>
            <a:r>
              <a:rPr lang="el-GR" dirty="0" err="1"/>
              <a:t>λέχη</a:t>
            </a:r>
            <a:r>
              <a:rPr lang="el-GR" dirty="0"/>
              <a:t>,</a:t>
            </a:r>
            <a:br>
              <a:rPr lang="el-GR" dirty="0"/>
            </a:br>
            <a:r>
              <a:rPr lang="el-GR" dirty="0" err="1"/>
              <a:t>λιποῦσαν</a:t>
            </a:r>
            <a:r>
              <a:rPr lang="el-GR" dirty="0"/>
              <a:t> </a:t>
            </a:r>
            <a:r>
              <a:rPr lang="el-GR" dirty="0" err="1"/>
              <a:t>οἴκους</a:t>
            </a:r>
            <a:r>
              <a:rPr lang="el-GR" dirty="0"/>
              <a:t> </a:t>
            </a:r>
            <a:r>
              <a:rPr lang="el-GR" dirty="0" err="1"/>
              <a:t>ναῦς</a:t>
            </a:r>
            <a:r>
              <a:rPr lang="el-GR" dirty="0"/>
              <a:t> </a:t>
            </a:r>
            <a:r>
              <a:rPr lang="el-GR" dirty="0" err="1"/>
              <a:t>ἔπ᾽</a:t>
            </a:r>
            <a:r>
              <a:rPr lang="el-GR" dirty="0"/>
              <a:t> </a:t>
            </a:r>
            <a:r>
              <a:rPr lang="el-GR" dirty="0" err="1"/>
              <a:t>Ἀργείων</a:t>
            </a:r>
            <a:r>
              <a:rPr lang="el-GR" dirty="0"/>
              <a:t> </a:t>
            </a:r>
            <a:r>
              <a:rPr lang="el-GR" dirty="0" err="1"/>
              <a:t>μολεῖν</a:t>
            </a:r>
            <a:r>
              <a:rPr lang="el-GR" dirty="0" smtClean="0"/>
              <a:t>.</a:t>
            </a:r>
          </a:p>
          <a:p>
            <a:pPr marL="137160" indent="0">
              <a:buNone/>
            </a:pPr>
            <a:endParaRPr lang="el-GR" dirty="0"/>
          </a:p>
          <a:p>
            <a:pPr marL="137160" indent="0">
              <a:buNone/>
            </a:pPr>
            <a:r>
              <a:rPr lang="el-GR" dirty="0"/>
              <a:t>Λοιπόν</a:t>
            </a:r>
            <a:r>
              <a:rPr lang="el-GR" dirty="0" smtClean="0"/>
              <a:t>!</a:t>
            </a:r>
          </a:p>
          <a:p>
            <a:pPr marL="137160" indent="0">
              <a:buNone/>
            </a:pPr>
            <a:r>
              <a:rPr lang="el-GR" dirty="0" smtClean="0"/>
              <a:t>Τώρα </a:t>
            </a:r>
            <a:r>
              <a:rPr lang="el-GR" dirty="0"/>
              <a:t>ρωτώ, όχι εσένα, τον εαυτό μου</a:t>
            </a:r>
            <a:br>
              <a:rPr lang="el-GR" dirty="0"/>
            </a:br>
            <a:r>
              <a:rPr lang="el-GR" dirty="0"/>
              <a:t>με ποιά βουλή ακολούθησα έναν ξένο</a:t>
            </a:r>
            <a:br>
              <a:rPr lang="el-GR" dirty="0"/>
            </a:br>
            <a:r>
              <a:rPr lang="el-GR" dirty="0"/>
              <a:t>και σπίτι και πατρίδα παρατώντας.</a:t>
            </a:r>
            <a:br>
              <a:rPr lang="el-GR" dirty="0"/>
            </a:br>
            <a:r>
              <a:rPr lang="el-GR" dirty="0"/>
              <a:t>Τιμώρησε τη θεά, πιο πάνω στάσου</a:t>
            </a:r>
            <a:br>
              <a:rPr lang="el-GR" dirty="0"/>
            </a:br>
            <a:r>
              <a:rPr lang="el-GR" dirty="0"/>
              <a:t>κι από το Δία, που </a:t>
            </a:r>
            <a:r>
              <a:rPr lang="el-GR" dirty="0" err="1"/>
              <a:t>είν᾽</a:t>
            </a:r>
            <a:r>
              <a:rPr lang="el-GR" dirty="0"/>
              <a:t> όλων ο δυνάστης,</a:t>
            </a:r>
            <a:br>
              <a:rPr lang="el-GR" dirty="0"/>
            </a:br>
            <a:r>
              <a:rPr lang="el-GR" dirty="0" smtClean="0"/>
              <a:t>μα </a:t>
            </a:r>
            <a:r>
              <a:rPr lang="el-GR" dirty="0"/>
              <a:t>μπρος της σκύβει· εμέ συμπάθησέ με.</a:t>
            </a:r>
            <a:br>
              <a:rPr lang="el-GR" dirty="0"/>
            </a:br>
            <a:r>
              <a:rPr lang="el-GR" dirty="0"/>
              <a:t>Κάτι θα πεις που λογικό ίσως μοιάζει·</a:t>
            </a:r>
            <a:br>
              <a:rPr lang="el-GR" dirty="0"/>
            </a:br>
            <a:r>
              <a:rPr lang="el-GR" dirty="0"/>
              <a:t>σαν πέθανε ο </a:t>
            </a:r>
            <a:r>
              <a:rPr lang="el-GR" dirty="0" err="1"/>
              <a:t>Αλέξαντρος</a:t>
            </a:r>
            <a:r>
              <a:rPr lang="el-GR" dirty="0"/>
              <a:t>, κι ο γάμος</a:t>
            </a:r>
            <a:br>
              <a:rPr lang="el-GR" dirty="0"/>
            </a:br>
            <a:r>
              <a:rPr lang="el-GR" dirty="0"/>
              <a:t>ο </a:t>
            </a:r>
            <a:r>
              <a:rPr lang="el-GR" dirty="0" err="1"/>
              <a:t>θεόγραφτός</a:t>
            </a:r>
            <a:r>
              <a:rPr lang="el-GR" dirty="0"/>
              <a:t> μου λύθηκε, να φύγω</a:t>
            </a:r>
            <a:br>
              <a:rPr lang="el-GR" dirty="0"/>
            </a:br>
            <a:r>
              <a:rPr lang="el-GR" dirty="0" err="1"/>
              <a:t>έπρεπ᾽</a:t>
            </a:r>
            <a:r>
              <a:rPr lang="el-GR" dirty="0"/>
              <a:t> εγώ </a:t>
            </a:r>
            <a:r>
              <a:rPr lang="el-GR" dirty="0" err="1"/>
              <a:t>απ᾽</a:t>
            </a:r>
            <a:r>
              <a:rPr lang="el-GR" dirty="0"/>
              <a:t> το σπίτι και στα πλοία</a:t>
            </a:r>
            <a:br>
              <a:rPr lang="el-GR" dirty="0"/>
            </a:br>
            <a:r>
              <a:rPr lang="el-GR" dirty="0" err="1"/>
              <a:t>τ᾽</a:t>
            </a:r>
            <a:r>
              <a:rPr lang="el-GR" dirty="0"/>
              <a:t> αργίτικα να </a:t>
            </a:r>
            <a:r>
              <a:rPr lang="el-GR" dirty="0" err="1"/>
              <a:t>᾽ρθω</a:t>
            </a:r>
            <a:r>
              <a:rPr lang="el-GR" dirty="0"/>
              <a:t>· </a:t>
            </a:r>
            <a:endParaRPr lang="el-GR" dirty="0" smtClean="0"/>
          </a:p>
          <a:p>
            <a:pPr marL="137160" indent="0">
              <a:buNone/>
            </a:pPr>
            <a:endParaRPr lang="el-GR" dirty="0"/>
          </a:p>
        </p:txBody>
      </p:sp>
    </p:spTree>
    <p:extLst>
      <p:ext uri="{BB962C8B-B14F-4D97-AF65-F5344CB8AC3E}">
        <p14:creationId xmlns:p14="http://schemas.microsoft.com/office/powerpoint/2010/main" val="2184393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0"/>
            <a:ext cx="8229600" cy="6309360"/>
          </a:xfrm>
        </p:spPr>
        <p:txBody>
          <a:bodyPr>
            <a:normAutofit fontScale="62500" lnSpcReduction="20000"/>
          </a:bodyPr>
          <a:lstStyle/>
          <a:p>
            <a:pPr marL="137160" indent="0">
              <a:buNone/>
            </a:pPr>
            <a:r>
              <a:rPr lang="el-GR" dirty="0" err="1"/>
              <a:t>ἔσπευδον</a:t>
            </a:r>
            <a:r>
              <a:rPr lang="el-GR" dirty="0"/>
              <a:t> </a:t>
            </a:r>
            <a:r>
              <a:rPr lang="el-GR" dirty="0" err="1"/>
              <a:t>αὐτὸ</a:t>
            </a:r>
            <a:r>
              <a:rPr lang="el-GR" dirty="0"/>
              <a:t> </a:t>
            </a:r>
            <a:r>
              <a:rPr lang="el-GR" dirty="0" err="1"/>
              <a:t>τοῦτο</a:t>
            </a:r>
            <a:r>
              <a:rPr lang="el-GR" dirty="0"/>
              <a:t>· μάρτυρες </a:t>
            </a:r>
            <a:r>
              <a:rPr lang="el-GR" dirty="0" err="1"/>
              <a:t>δέ</a:t>
            </a:r>
            <a:r>
              <a:rPr lang="el-GR" dirty="0"/>
              <a:t> </a:t>
            </a:r>
            <a:r>
              <a:rPr lang="el-GR" dirty="0" err="1"/>
              <a:t>μοι</a:t>
            </a:r>
            <a:r>
              <a:rPr lang="el-GR" dirty="0"/>
              <a:t/>
            </a:r>
            <a:br>
              <a:rPr lang="el-GR" dirty="0"/>
            </a:br>
            <a:r>
              <a:rPr lang="el-GR" dirty="0"/>
              <a:t>πύργων </a:t>
            </a:r>
            <a:r>
              <a:rPr lang="el-GR" dirty="0" err="1"/>
              <a:t>πυλωροὶ</a:t>
            </a:r>
            <a:r>
              <a:rPr lang="el-GR" dirty="0"/>
              <a:t> </a:t>
            </a:r>
            <a:r>
              <a:rPr lang="el-GR" dirty="0" err="1"/>
              <a:t>κἀπὸ</a:t>
            </a:r>
            <a:r>
              <a:rPr lang="el-GR" dirty="0"/>
              <a:t> </a:t>
            </a:r>
            <a:r>
              <a:rPr lang="el-GR" dirty="0" err="1"/>
              <a:t>τειχέων</a:t>
            </a:r>
            <a:r>
              <a:rPr lang="el-GR" dirty="0"/>
              <a:t> σκοποί,</a:t>
            </a:r>
            <a:br>
              <a:rPr lang="el-GR" dirty="0"/>
            </a:br>
            <a:r>
              <a:rPr lang="el-GR" dirty="0" err="1"/>
              <a:t>οἳ</a:t>
            </a:r>
            <a:r>
              <a:rPr lang="el-GR" dirty="0"/>
              <a:t> πολλάκις </a:t>
            </a:r>
            <a:r>
              <a:rPr lang="el-GR" dirty="0" err="1"/>
              <a:t>μ᾽</a:t>
            </a:r>
            <a:r>
              <a:rPr lang="el-GR" dirty="0"/>
              <a:t> </a:t>
            </a:r>
            <a:r>
              <a:rPr lang="el-GR" dirty="0" err="1"/>
              <a:t>ἐφηῦρον</a:t>
            </a:r>
            <a:r>
              <a:rPr lang="el-GR" dirty="0"/>
              <a:t> </a:t>
            </a:r>
            <a:r>
              <a:rPr lang="el-GR" dirty="0" err="1"/>
              <a:t>ἐξ</a:t>
            </a:r>
            <a:r>
              <a:rPr lang="el-GR" dirty="0"/>
              <a:t> </a:t>
            </a:r>
            <a:r>
              <a:rPr lang="el-GR" dirty="0" err="1"/>
              <a:t>ἐπάλξεων</a:t>
            </a:r>
            <a:r>
              <a:rPr lang="el-GR" dirty="0"/>
              <a:t/>
            </a:r>
            <a:br>
              <a:rPr lang="el-GR" dirty="0"/>
            </a:br>
            <a:r>
              <a:rPr lang="el-GR" dirty="0" err="1"/>
              <a:t>πλεκταῖσιν</a:t>
            </a:r>
            <a:r>
              <a:rPr lang="el-GR" dirty="0"/>
              <a:t> </a:t>
            </a:r>
            <a:r>
              <a:rPr lang="el-GR" dirty="0" err="1"/>
              <a:t>ἐς</a:t>
            </a:r>
            <a:r>
              <a:rPr lang="el-GR" dirty="0"/>
              <a:t> </a:t>
            </a:r>
            <a:r>
              <a:rPr lang="el-GR" dirty="0" err="1"/>
              <a:t>γῆν</a:t>
            </a:r>
            <a:r>
              <a:rPr lang="el-GR" dirty="0"/>
              <a:t> </a:t>
            </a:r>
            <a:r>
              <a:rPr lang="el-GR" dirty="0" err="1"/>
              <a:t>σῶμα</a:t>
            </a:r>
            <a:r>
              <a:rPr lang="el-GR" dirty="0"/>
              <a:t> </a:t>
            </a:r>
            <a:r>
              <a:rPr lang="el-GR" dirty="0" err="1"/>
              <a:t>κλέπτουσαν</a:t>
            </a:r>
            <a:r>
              <a:rPr lang="el-GR" dirty="0"/>
              <a:t> </a:t>
            </a:r>
            <a:r>
              <a:rPr lang="el-GR" dirty="0" err="1"/>
              <a:t>τόδε</a:t>
            </a:r>
            <a:r>
              <a:rPr lang="el-GR" dirty="0"/>
              <a:t>.</a:t>
            </a:r>
            <a:br>
              <a:rPr lang="el-GR" dirty="0"/>
            </a:br>
            <a:r>
              <a:rPr lang="el-GR" dirty="0" err="1"/>
              <a:t>βίᾳ</a:t>
            </a:r>
            <a:r>
              <a:rPr lang="el-GR" dirty="0"/>
              <a:t> </a:t>
            </a:r>
            <a:r>
              <a:rPr lang="el-GR" dirty="0" err="1"/>
              <a:t>δ᾽</a:t>
            </a:r>
            <a:r>
              <a:rPr lang="el-GR" dirty="0"/>
              <a:t> ὁ καινός </a:t>
            </a:r>
            <a:r>
              <a:rPr lang="el-GR" dirty="0" err="1"/>
              <a:t>μ᾽</a:t>
            </a:r>
            <a:r>
              <a:rPr lang="el-GR" dirty="0"/>
              <a:t> </a:t>
            </a:r>
            <a:r>
              <a:rPr lang="el-GR" dirty="0" err="1"/>
              <a:t>οὗτος</a:t>
            </a:r>
            <a:r>
              <a:rPr lang="el-GR" dirty="0"/>
              <a:t> </a:t>
            </a:r>
            <a:r>
              <a:rPr lang="el-GR" dirty="0" err="1"/>
              <a:t>ἁρπάσας</a:t>
            </a:r>
            <a:r>
              <a:rPr lang="el-GR" dirty="0"/>
              <a:t> </a:t>
            </a:r>
            <a:r>
              <a:rPr lang="el-GR" dirty="0" err="1"/>
              <a:t>πόσις</a:t>
            </a:r>
            <a:r>
              <a:rPr lang="el-GR" dirty="0"/>
              <a:t/>
            </a:r>
            <a:br>
              <a:rPr lang="el-GR" dirty="0"/>
            </a:br>
            <a:r>
              <a:rPr lang="el-GR" dirty="0" smtClean="0"/>
              <a:t>Δηίφοβος </a:t>
            </a:r>
            <a:r>
              <a:rPr lang="el-GR" dirty="0" err="1"/>
              <a:t>ἄλοχον</a:t>
            </a:r>
            <a:r>
              <a:rPr lang="el-GR" dirty="0"/>
              <a:t> </a:t>
            </a:r>
            <a:r>
              <a:rPr lang="el-GR" dirty="0" err="1"/>
              <a:t>εἶχεν</a:t>
            </a:r>
            <a:r>
              <a:rPr lang="el-GR" dirty="0"/>
              <a:t> </a:t>
            </a:r>
            <a:r>
              <a:rPr lang="el-GR" dirty="0" err="1"/>
              <a:t>ἀκόντων</a:t>
            </a:r>
            <a:r>
              <a:rPr lang="el-GR" dirty="0"/>
              <a:t> </a:t>
            </a:r>
            <a:r>
              <a:rPr lang="el-GR" dirty="0" err="1"/>
              <a:t>Φρυγῶν</a:t>
            </a:r>
            <a:r>
              <a:rPr lang="el-GR" dirty="0"/>
              <a:t>.</a:t>
            </a:r>
            <a:br>
              <a:rPr lang="el-GR" dirty="0"/>
            </a:br>
            <a:r>
              <a:rPr lang="el-GR" dirty="0" err="1"/>
              <a:t>πῶς</a:t>
            </a:r>
            <a:r>
              <a:rPr lang="el-GR" dirty="0"/>
              <a:t> </a:t>
            </a:r>
            <a:r>
              <a:rPr lang="el-GR" dirty="0" err="1"/>
              <a:t>οὖν</a:t>
            </a:r>
            <a:r>
              <a:rPr lang="el-GR" dirty="0"/>
              <a:t> </a:t>
            </a:r>
            <a:r>
              <a:rPr lang="el-GR" dirty="0" err="1"/>
              <a:t>ἔτ᾽</a:t>
            </a:r>
            <a:r>
              <a:rPr lang="el-GR" dirty="0"/>
              <a:t> </a:t>
            </a:r>
            <a:r>
              <a:rPr lang="el-GR" dirty="0" err="1"/>
              <a:t>ἂν</a:t>
            </a:r>
            <a:r>
              <a:rPr lang="el-GR" dirty="0"/>
              <a:t> </a:t>
            </a:r>
            <a:r>
              <a:rPr lang="el-GR" dirty="0" err="1"/>
              <a:t>θνῄσκοιμ᾽</a:t>
            </a:r>
            <a:r>
              <a:rPr lang="el-GR" dirty="0"/>
              <a:t> </a:t>
            </a:r>
            <a:r>
              <a:rPr lang="el-GR" dirty="0" err="1"/>
              <a:t>ἂν</a:t>
            </a:r>
            <a:r>
              <a:rPr lang="el-GR" dirty="0"/>
              <a:t> </a:t>
            </a:r>
            <a:r>
              <a:rPr lang="el-GR" dirty="0" err="1"/>
              <a:t>ἐνδίκως</a:t>
            </a:r>
            <a:r>
              <a:rPr lang="el-GR" dirty="0"/>
              <a:t>, </a:t>
            </a:r>
            <a:r>
              <a:rPr lang="el-GR" dirty="0" err="1"/>
              <a:t>πόσι</a:t>
            </a:r>
            <a:r>
              <a:rPr lang="el-GR" dirty="0"/>
              <a:t>,</a:t>
            </a:r>
            <a:br>
              <a:rPr lang="el-GR" dirty="0"/>
            </a:br>
            <a:r>
              <a:rPr lang="el-GR" dirty="0" err="1"/>
              <a:t>πρὸς</a:t>
            </a:r>
            <a:r>
              <a:rPr lang="el-GR" dirty="0"/>
              <a:t> </a:t>
            </a:r>
            <a:r>
              <a:rPr lang="el-GR" dirty="0" err="1"/>
              <a:t>σοῦ</a:t>
            </a:r>
            <a:r>
              <a:rPr lang="el-GR" dirty="0"/>
              <a:t> δικαίως, </a:t>
            </a:r>
            <a:r>
              <a:rPr lang="el-GR" dirty="0" err="1"/>
              <a:t>ἣν</a:t>
            </a:r>
            <a:r>
              <a:rPr lang="el-GR" dirty="0"/>
              <a:t> ὃ </a:t>
            </a:r>
            <a:r>
              <a:rPr lang="el-GR" dirty="0" err="1"/>
              <a:t>μὲν</a:t>
            </a:r>
            <a:r>
              <a:rPr lang="el-GR" dirty="0"/>
              <a:t> </a:t>
            </a:r>
            <a:r>
              <a:rPr lang="el-GR" dirty="0" err="1"/>
              <a:t>βίᾳ</a:t>
            </a:r>
            <a:r>
              <a:rPr lang="el-GR" dirty="0"/>
              <a:t> </a:t>
            </a:r>
            <a:r>
              <a:rPr lang="el-GR" dirty="0" err="1"/>
              <a:t>γαμεῖ</a:t>
            </a:r>
            <a:r>
              <a:rPr lang="el-GR" dirty="0"/>
              <a:t>,</a:t>
            </a:r>
            <a:br>
              <a:rPr lang="el-GR" dirty="0"/>
            </a:br>
            <a:r>
              <a:rPr lang="el-GR" dirty="0" err="1"/>
              <a:t>τὰ</a:t>
            </a:r>
            <a:r>
              <a:rPr lang="el-GR" dirty="0"/>
              <a:t> </a:t>
            </a:r>
            <a:r>
              <a:rPr lang="el-GR" dirty="0" err="1"/>
              <a:t>δ᾽</a:t>
            </a:r>
            <a:r>
              <a:rPr lang="el-GR" dirty="0"/>
              <a:t> </a:t>
            </a:r>
            <a:r>
              <a:rPr lang="el-GR" dirty="0" err="1"/>
              <a:t>οἴκοθεν</a:t>
            </a:r>
            <a:r>
              <a:rPr lang="el-GR" dirty="0"/>
              <a:t> </a:t>
            </a:r>
            <a:r>
              <a:rPr lang="el-GR" dirty="0" err="1"/>
              <a:t>κεῖν᾽</a:t>
            </a:r>
            <a:r>
              <a:rPr lang="el-GR" dirty="0"/>
              <a:t> </a:t>
            </a:r>
            <a:r>
              <a:rPr lang="el-GR" dirty="0" err="1"/>
              <a:t>ἀντὶ</a:t>
            </a:r>
            <a:r>
              <a:rPr lang="el-GR" dirty="0"/>
              <a:t> </a:t>
            </a:r>
            <a:r>
              <a:rPr lang="el-GR" dirty="0" err="1"/>
              <a:t>νικητηρίων</a:t>
            </a:r>
            <a:r>
              <a:rPr lang="el-GR" dirty="0"/>
              <a:t/>
            </a:r>
            <a:br>
              <a:rPr lang="el-GR" dirty="0"/>
            </a:br>
            <a:r>
              <a:rPr lang="el-GR" dirty="0" err="1"/>
              <a:t>πικρῶς</a:t>
            </a:r>
            <a:r>
              <a:rPr lang="el-GR" dirty="0"/>
              <a:t> </a:t>
            </a:r>
            <a:r>
              <a:rPr lang="el-GR" dirty="0" err="1"/>
              <a:t>ἐδούλευσ᾽</a:t>
            </a:r>
            <a:r>
              <a:rPr lang="el-GR" dirty="0"/>
              <a:t>; </a:t>
            </a:r>
            <a:r>
              <a:rPr lang="el-GR" dirty="0" err="1"/>
              <a:t>εἰ</a:t>
            </a:r>
            <a:r>
              <a:rPr lang="el-GR" dirty="0"/>
              <a:t> </a:t>
            </a:r>
            <a:r>
              <a:rPr lang="el-GR" dirty="0" err="1"/>
              <a:t>δὲ</a:t>
            </a:r>
            <a:r>
              <a:rPr lang="el-GR" dirty="0"/>
              <a:t> </a:t>
            </a:r>
            <a:r>
              <a:rPr lang="el-GR" dirty="0" err="1"/>
              <a:t>τῶν</a:t>
            </a:r>
            <a:r>
              <a:rPr lang="el-GR" dirty="0"/>
              <a:t> </a:t>
            </a:r>
            <a:r>
              <a:rPr lang="el-GR" dirty="0" err="1"/>
              <a:t>θεῶν</a:t>
            </a:r>
            <a:r>
              <a:rPr lang="el-GR" dirty="0"/>
              <a:t> </a:t>
            </a:r>
            <a:r>
              <a:rPr lang="el-GR" dirty="0" err="1"/>
              <a:t>κρατεῖν</a:t>
            </a:r>
            <a:r>
              <a:rPr lang="el-GR" dirty="0"/>
              <a:t/>
            </a:r>
            <a:br>
              <a:rPr lang="el-GR" dirty="0"/>
            </a:br>
            <a:r>
              <a:rPr lang="el-GR" dirty="0" err="1" smtClean="0"/>
              <a:t>βούλῃ</a:t>
            </a:r>
            <a:r>
              <a:rPr lang="el-GR" dirty="0"/>
              <a:t>, </a:t>
            </a:r>
            <a:r>
              <a:rPr lang="el-GR" dirty="0" err="1"/>
              <a:t>τὸ</a:t>
            </a:r>
            <a:r>
              <a:rPr lang="el-GR" dirty="0"/>
              <a:t> </a:t>
            </a:r>
            <a:r>
              <a:rPr lang="el-GR" dirty="0" err="1"/>
              <a:t>χρῄζειν</a:t>
            </a:r>
            <a:r>
              <a:rPr lang="el-GR" dirty="0"/>
              <a:t> </a:t>
            </a:r>
            <a:r>
              <a:rPr lang="el-GR" dirty="0" err="1"/>
              <a:t>ἀμαθές</a:t>
            </a:r>
            <a:r>
              <a:rPr lang="el-GR" dirty="0"/>
              <a:t> </a:t>
            </a:r>
            <a:r>
              <a:rPr lang="el-GR" dirty="0" err="1"/>
              <a:t>ἐστί</a:t>
            </a:r>
            <a:r>
              <a:rPr lang="el-GR" dirty="0"/>
              <a:t> σοι </a:t>
            </a:r>
            <a:r>
              <a:rPr lang="el-GR" dirty="0" err="1"/>
              <a:t>τόδε</a:t>
            </a:r>
            <a:r>
              <a:rPr lang="el-GR" dirty="0" smtClean="0"/>
              <a:t>.</a:t>
            </a:r>
          </a:p>
          <a:p>
            <a:pPr marL="137160" indent="0">
              <a:buNone/>
            </a:pPr>
            <a:endParaRPr lang="el-GR" dirty="0"/>
          </a:p>
          <a:p>
            <a:pPr marL="137160" indent="0">
              <a:buNone/>
            </a:pPr>
            <a:r>
              <a:rPr lang="el-GR" dirty="0"/>
              <a:t>μα αυτό ίσα </a:t>
            </a:r>
            <a:r>
              <a:rPr lang="el-GR" dirty="0" err="1"/>
              <a:t>ίσα</a:t>
            </a:r>
            <a:r>
              <a:rPr lang="el-GR" dirty="0"/>
              <a:t/>
            </a:r>
            <a:br>
              <a:rPr lang="el-GR" dirty="0"/>
            </a:br>
            <a:r>
              <a:rPr lang="el-GR" dirty="0"/>
              <a:t>να κάμω προσπαθούσα· μάρτυρές μου,</a:t>
            </a:r>
            <a:br>
              <a:rPr lang="el-GR" dirty="0"/>
            </a:br>
            <a:r>
              <a:rPr lang="el-GR" dirty="0"/>
              <a:t>φρουροί των πύργων και των κάστρων βάρδιες,</a:t>
            </a:r>
            <a:br>
              <a:rPr lang="el-GR" dirty="0"/>
            </a:br>
            <a:r>
              <a:rPr lang="el-GR" dirty="0"/>
              <a:t>που </a:t>
            </a:r>
            <a:r>
              <a:rPr lang="el-GR" dirty="0" err="1"/>
              <a:t>μ᾽</a:t>
            </a:r>
            <a:r>
              <a:rPr lang="el-GR" dirty="0"/>
              <a:t> έπιασαν πολλές φορές, κρυφά</a:t>
            </a:r>
            <a:br>
              <a:rPr lang="el-GR" dirty="0"/>
            </a:br>
            <a:r>
              <a:rPr lang="el-GR" dirty="0"/>
              <a:t>με σκοινιά να γλιστράω </a:t>
            </a:r>
            <a:r>
              <a:rPr lang="el-GR" dirty="0" err="1"/>
              <a:t>απ᾽</a:t>
            </a:r>
            <a:r>
              <a:rPr lang="el-GR" dirty="0"/>
              <a:t> τα μπεντένια.</a:t>
            </a:r>
            <a:br>
              <a:rPr lang="el-GR" dirty="0"/>
            </a:br>
            <a:r>
              <a:rPr lang="el-GR" dirty="0"/>
              <a:t>Κι ο Δηίφοβος, ο αφέντης μου ο καινούριος,</a:t>
            </a:r>
            <a:br>
              <a:rPr lang="el-GR" dirty="0"/>
            </a:br>
            <a:r>
              <a:rPr lang="el-GR" dirty="0"/>
              <a:t>παρά τη γνώμη των </a:t>
            </a:r>
            <a:r>
              <a:rPr lang="el-GR" dirty="0" err="1"/>
              <a:t>Φρυγών</a:t>
            </a:r>
            <a:r>
              <a:rPr lang="el-GR" dirty="0"/>
              <a:t> </a:t>
            </a:r>
            <a:r>
              <a:rPr lang="el-GR" dirty="0" err="1"/>
              <a:t>μ᾽</a:t>
            </a:r>
            <a:r>
              <a:rPr lang="el-GR" dirty="0"/>
              <a:t> αρπάζει</a:t>
            </a:r>
            <a:br>
              <a:rPr lang="el-GR" dirty="0"/>
            </a:br>
            <a:r>
              <a:rPr lang="el-GR" dirty="0" smtClean="0"/>
              <a:t>και </a:t>
            </a:r>
            <a:r>
              <a:rPr lang="el-GR" dirty="0"/>
              <a:t>με κρατάει με το στανιό δικιά του.</a:t>
            </a:r>
            <a:br>
              <a:rPr lang="el-GR" dirty="0"/>
            </a:br>
            <a:r>
              <a:rPr lang="el-GR" dirty="0"/>
              <a:t>Με ποιό δίκιο λοιπόν θα με σκοτώσεις,</a:t>
            </a:r>
            <a:br>
              <a:rPr lang="el-GR" dirty="0"/>
            </a:br>
            <a:r>
              <a:rPr lang="el-GR" dirty="0"/>
              <a:t>άντρα μου εσύ, αφού βλέπεις ότι ο ένας</a:t>
            </a:r>
            <a:br>
              <a:rPr lang="el-GR" dirty="0"/>
            </a:br>
            <a:r>
              <a:rPr lang="el-GR" dirty="0"/>
              <a:t>με το στανιό γυναίκα του με κάνει,</a:t>
            </a:r>
            <a:br>
              <a:rPr lang="el-GR" dirty="0"/>
            </a:br>
            <a:r>
              <a:rPr lang="el-GR" dirty="0"/>
              <a:t>κι όσο για </a:t>
            </a:r>
            <a:r>
              <a:rPr lang="el-GR" dirty="0" err="1"/>
              <a:t>τ᾽</a:t>
            </a:r>
            <a:r>
              <a:rPr lang="el-GR" dirty="0"/>
              <a:t> άλλα, αντίς βραβείο της νίκης</a:t>
            </a:r>
            <a:br>
              <a:rPr lang="el-GR" dirty="0"/>
            </a:br>
            <a:r>
              <a:rPr lang="el-GR" dirty="0"/>
              <a:t>πικρή σκλαβιά με βρήκε; Αν πάλι θέλεις</a:t>
            </a:r>
            <a:br>
              <a:rPr lang="el-GR" dirty="0"/>
            </a:br>
            <a:r>
              <a:rPr lang="el-GR" dirty="0"/>
              <a:t>με τους θεούς κανένας να τα βάζει,</a:t>
            </a:r>
            <a:br>
              <a:rPr lang="el-GR" dirty="0"/>
            </a:br>
            <a:r>
              <a:rPr lang="el-GR" dirty="0"/>
              <a:t>αυτή η αξίωση μοιάζει ανόητη κάπως</a:t>
            </a:r>
            <a:r>
              <a:rPr lang="el-GR" dirty="0" smtClean="0"/>
              <a:t>.</a:t>
            </a:r>
          </a:p>
          <a:p>
            <a:pPr marL="137160" indent="0">
              <a:buNone/>
            </a:pPr>
            <a:endParaRPr lang="el-GR" dirty="0" smtClean="0"/>
          </a:p>
          <a:p>
            <a:pPr marL="137160" indent="0">
              <a:buNone/>
            </a:pPr>
            <a:endParaRPr lang="el-GR" dirty="0"/>
          </a:p>
          <a:p>
            <a:pPr marL="137160" indent="0">
              <a:buNone/>
            </a:pPr>
            <a:endParaRPr lang="el-GR" dirty="0"/>
          </a:p>
        </p:txBody>
      </p:sp>
    </p:spTree>
    <p:extLst>
      <p:ext uri="{BB962C8B-B14F-4D97-AF65-F5344CB8AC3E}">
        <p14:creationId xmlns:p14="http://schemas.microsoft.com/office/powerpoint/2010/main" val="28167851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552728"/>
          </a:xfrm>
        </p:spPr>
        <p:txBody>
          <a:bodyPr>
            <a:normAutofit fontScale="40000" lnSpcReduction="20000"/>
          </a:bodyPr>
          <a:lstStyle/>
          <a:p>
            <a:pPr marL="137160" indent="0">
              <a:buNone/>
            </a:pPr>
            <a:r>
              <a:rPr lang="el-GR" sz="4000" b="1" dirty="0"/>
              <a:t>ΕΚ. </a:t>
            </a:r>
            <a:r>
              <a:rPr lang="el-GR" sz="4000" dirty="0" err="1"/>
              <a:t>ταῖς</a:t>
            </a:r>
            <a:r>
              <a:rPr lang="el-GR" sz="4000" dirty="0"/>
              <a:t> </a:t>
            </a:r>
            <a:r>
              <a:rPr lang="el-GR" sz="4000" dirty="0" err="1"/>
              <a:t>θεαῖσι</a:t>
            </a:r>
            <a:r>
              <a:rPr lang="el-GR" sz="4000" dirty="0"/>
              <a:t> </a:t>
            </a:r>
            <a:r>
              <a:rPr lang="el-GR" sz="4000" dirty="0" err="1"/>
              <a:t>πρῶτα</a:t>
            </a:r>
            <a:r>
              <a:rPr lang="el-GR" sz="4000" dirty="0"/>
              <a:t> σύμμαχος </a:t>
            </a:r>
            <a:r>
              <a:rPr lang="el-GR" sz="4000" dirty="0" err="1"/>
              <a:t>γενήσομαι</a:t>
            </a:r>
            <a:r>
              <a:rPr lang="el-GR" sz="4000" dirty="0"/>
              <a:t/>
            </a:r>
            <a:br>
              <a:rPr lang="el-GR" sz="4000" dirty="0"/>
            </a:br>
            <a:r>
              <a:rPr lang="el-GR" sz="4000" dirty="0" err="1" smtClean="0"/>
              <a:t>καὶ</a:t>
            </a:r>
            <a:r>
              <a:rPr lang="el-GR" sz="4000" dirty="0" smtClean="0"/>
              <a:t> </a:t>
            </a:r>
            <a:r>
              <a:rPr lang="el-GR" sz="4000" dirty="0" err="1"/>
              <a:t>τήνδε</a:t>
            </a:r>
            <a:r>
              <a:rPr lang="el-GR" sz="4000" dirty="0"/>
              <a:t> δείξω </a:t>
            </a:r>
            <a:r>
              <a:rPr lang="el-GR" sz="4000" dirty="0" err="1"/>
              <a:t>μὴ</a:t>
            </a:r>
            <a:r>
              <a:rPr lang="el-GR" sz="4000" dirty="0"/>
              <a:t> </a:t>
            </a:r>
            <a:r>
              <a:rPr lang="el-GR" sz="4000" dirty="0" err="1"/>
              <a:t>λέγουσαν</a:t>
            </a:r>
            <a:r>
              <a:rPr lang="el-GR" sz="4000" dirty="0"/>
              <a:t> </a:t>
            </a:r>
            <a:r>
              <a:rPr lang="el-GR" sz="4000" dirty="0" err="1"/>
              <a:t>ἔνδικα</a:t>
            </a:r>
            <a:r>
              <a:rPr lang="el-GR" sz="4000" dirty="0"/>
              <a:t>.</a:t>
            </a:r>
            <a:br>
              <a:rPr lang="el-GR" sz="4000" dirty="0"/>
            </a:br>
            <a:r>
              <a:rPr lang="el-GR" sz="4000" dirty="0" err="1"/>
              <a:t>ἐγὼ</a:t>
            </a:r>
            <a:r>
              <a:rPr lang="el-GR" sz="4000" dirty="0"/>
              <a:t> </a:t>
            </a:r>
            <a:r>
              <a:rPr lang="el-GR" sz="4000" dirty="0" err="1"/>
              <a:t>γὰρ</a:t>
            </a:r>
            <a:r>
              <a:rPr lang="el-GR" sz="4000" dirty="0"/>
              <a:t> </a:t>
            </a:r>
            <a:r>
              <a:rPr lang="el-GR" sz="4000" dirty="0" err="1"/>
              <a:t>Ἥραν</a:t>
            </a:r>
            <a:r>
              <a:rPr lang="el-GR" sz="4000" dirty="0"/>
              <a:t> </a:t>
            </a:r>
            <a:r>
              <a:rPr lang="el-GR" sz="4000" dirty="0" err="1"/>
              <a:t>παρθένον</a:t>
            </a:r>
            <a:r>
              <a:rPr lang="el-GR" sz="4000" dirty="0"/>
              <a:t> τε Παλλάδα</a:t>
            </a:r>
            <a:br>
              <a:rPr lang="el-GR" sz="4000" dirty="0"/>
            </a:br>
            <a:r>
              <a:rPr lang="el-GR" sz="4000" dirty="0" err="1"/>
              <a:t>οὐκ</a:t>
            </a:r>
            <a:r>
              <a:rPr lang="el-GR" sz="4000" dirty="0"/>
              <a:t> </a:t>
            </a:r>
            <a:r>
              <a:rPr lang="el-GR" sz="4000" dirty="0" err="1"/>
              <a:t>ἐς</a:t>
            </a:r>
            <a:r>
              <a:rPr lang="el-GR" sz="4000" dirty="0"/>
              <a:t> </a:t>
            </a:r>
            <a:r>
              <a:rPr lang="el-GR" sz="4000" dirty="0" err="1"/>
              <a:t>τοσοῦτον</a:t>
            </a:r>
            <a:r>
              <a:rPr lang="el-GR" sz="4000" dirty="0"/>
              <a:t> </a:t>
            </a:r>
            <a:r>
              <a:rPr lang="el-GR" sz="4000" dirty="0" err="1"/>
              <a:t>ἀμαθίας</a:t>
            </a:r>
            <a:r>
              <a:rPr lang="el-GR" sz="4000" dirty="0"/>
              <a:t> </a:t>
            </a:r>
            <a:r>
              <a:rPr lang="el-GR" sz="4000" dirty="0" err="1"/>
              <a:t>ἐλθεῖν</a:t>
            </a:r>
            <a:r>
              <a:rPr lang="el-GR" sz="4000" dirty="0"/>
              <a:t> </a:t>
            </a:r>
            <a:r>
              <a:rPr lang="el-GR" sz="4000" dirty="0" err="1"/>
              <a:t>δοκῶ</a:t>
            </a:r>
            <a:r>
              <a:rPr lang="el-GR" sz="4000" dirty="0"/>
              <a:t>,</a:t>
            </a:r>
            <a:br>
              <a:rPr lang="el-GR" sz="4000" dirty="0"/>
            </a:br>
            <a:r>
              <a:rPr lang="el-GR" sz="4000" dirty="0" err="1"/>
              <a:t>ὥσθ᾽</a:t>
            </a:r>
            <a:r>
              <a:rPr lang="el-GR" sz="4000" dirty="0"/>
              <a:t> ἡ </a:t>
            </a:r>
            <a:r>
              <a:rPr lang="el-GR" sz="4000" dirty="0" err="1"/>
              <a:t>μὲν</a:t>
            </a:r>
            <a:r>
              <a:rPr lang="el-GR" sz="4000" dirty="0"/>
              <a:t> </a:t>
            </a:r>
            <a:r>
              <a:rPr lang="el-GR" sz="4000" dirty="0" err="1"/>
              <a:t>Ἄργος</a:t>
            </a:r>
            <a:r>
              <a:rPr lang="el-GR" sz="4000" dirty="0"/>
              <a:t> </a:t>
            </a:r>
            <a:r>
              <a:rPr lang="el-GR" sz="4000" dirty="0" err="1"/>
              <a:t>βαρβάροις</a:t>
            </a:r>
            <a:r>
              <a:rPr lang="el-GR" sz="4000" dirty="0"/>
              <a:t> </a:t>
            </a:r>
            <a:r>
              <a:rPr lang="el-GR" sz="4000" dirty="0" err="1"/>
              <a:t>ἀπημπόλα</a:t>
            </a:r>
            <a:r>
              <a:rPr lang="el-GR" sz="4000" dirty="0"/>
              <a:t>,</a:t>
            </a:r>
            <a:br>
              <a:rPr lang="el-GR" sz="4000" dirty="0"/>
            </a:br>
            <a:r>
              <a:rPr lang="el-GR" sz="4000" dirty="0" err="1"/>
              <a:t>Παλλὰς</a:t>
            </a:r>
            <a:r>
              <a:rPr lang="el-GR" sz="4000" dirty="0"/>
              <a:t> </a:t>
            </a:r>
            <a:r>
              <a:rPr lang="el-GR" sz="4000" dirty="0" err="1"/>
              <a:t>δ᾽</a:t>
            </a:r>
            <a:r>
              <a:rPr lang="el-GR" sz="4000" dirty="0"/>
              <a:t> </a:t>
            </a:r>
            <a:r>
              <a:rPr lang="el-GR" sz="4000" dirty="0" err="1"/>
              <a:t>Ἀθήνας</a:t>
            </a:r>
            <a:r>
              <a:rPr lang="el-GR" sz="4000" dirty="0"/>
              <a:t> </a:t>
            </a:r>
            <a:r>
              <a:rPr lang="el-GR" sz="4000" dirty="0" err="1"/>
              <a:t>Φρυξὶ</a:t>
            </a:r>
            <a:r>
              <a:rPr lang="el-GR" sz="4000" dirty="0"/>
              <a:t> </a:t>
            </a:r>
            <a:r>
              <a:rPr lang="el-GR" sz="4000" dirty="0" err="1"/>
              <a:t>δουλεύειν</a:t>
            </a:r>
            <a:r>
              <a:rPr lang="el-GR" sz="4000" dirty="0"/>
              <a:t> ποτέ,</a:t>
            </a:r>
            <a:br>
              <a:rPr lang="el-GR" sz="4000" dirty="0"/>
            </a:br>
            <a:r>
              <a:rPr lang="el-GR" sz="4000" dirty="0" err="1" smtClean="0"/>
              <a:t>αἳ</a:t>
            </a:r>
            <a:r>
              <a:rPr lang="el-GR" sz="4000" dirty="0" smtClean="0"/>
              <a:t> </a:t>
            </a:r>
            <a:r>
              <a:rPr lang="el-GR" sz="4000" dirty="0" err="1"/>
              <a:t>παιδιαῖσι</a:t>
            </a:r>
            <a:r>
              <a:rPr lang="el-GR" sz="4000" dirty="0"/>
              <a:t> </a:t>
            </a:r>
            <a:r>
              <a:rPr lang="el-GR" sz="4000" dirty="0" err="1"/>
              <a:t>καὶ</a:t>
            </a:r>
            <a:r>
              <a:rPr lang="el-GR" sz="4000" dirty="0"/>
              <a:t> </a:t>
            </a:r>
            <a:r>
              <a:rPr lang="el-GR" sz="4000" dirty="0" err="1"/>
              <a:t>χλιδῇ</a:t>
            </a:r>
            <a:r>
              <a:rPr lang="el-GR" sz="4000" dirty="0"/>
              <a:t> </a:t>
            </a:r>
            <a:r>
              <a:rPr lang="el-GR" sz="4000" dirty="0" err="1"/>
              <a:t>μορφῆς</a:t>
            </a:r>
            <a:r>
              <a:rPr lang="el-GR" sz="4000" dirty="0"/>
              <a:t> </a:t>
            </a:r>
            <a:r>
              <a:rPr lang="el-GR" sz="4000" dirty="0" err="1"/>
              <a:t>πέρι</a:t>
            </a:r>
            <a:r>
              <a:rPr lang="el-GR" sz="4000" dirty="0"/>
              <a:t/>
            </a:r>
            <a:br>
              <a:rPr lang="el-GR" sz="4000" dirty="0"/>
            </a:br>
            <a:r>
              <a:rPr lang="el-GR" sz="4000" dirty="0" err="1"/>
              <a:t>ἦλθον</a:t>
            </a:r>
            <a:r>
              <a:rPr lang="el-GR" sz="4000" dirty="0"/>
              <a:t> </a:t>
            </a:r>
            <a:r>
              <a:rPr lang="el-GR" sz="4000" dirty="0" err="1"/>
              <a:t>πρὸς</a:t>
            </a:r>
            <a:r>
              <a:rPr lang="el-GR" sz="4000" dirty="0"/>
              <a:t> </a:t>
            </a:r>
            <a:r>
              <a:rPr lang="el-GR" sz="4000" dirty="0" err="1"/>
              <a:t>Ἴδην</a:t>
            </a:r>
            <a:r>
              <a:rPr lang="el-GR" sz="4000" dirty="0"/>
              <a:t>. </a:t>
            </a:r>
            <a:r>
              <a:rPr lang="el-GR" sz="4000" dirty="0" err="1"/>
              <a:t>τοῦ</a:t>
            </a:r>
            <a:r>
              <a:rPr lang="el-GR" sz="4000" dirty="0"/>
              <a:t> </a:t>
            </a:r>
            <a:r>
              <a:rPr lang="el-GR" sz="4000" dirty="0" err="1"/>
              <a:t>γὰρ</a:t>
            </a:r>
            <a:r>
              <a:rPr lang="el-GR" sz="4000" dirty="0"/>
              <a:t> </a:t>
            </a:r>
            <a:r>
              <a:rPr lang="el-GR" sz="4000" dirty="0" err="1"/>
              <a:t>οὕνεκ᾽</a:t>
            </a:r>
            <a:r>
              <a:rPr lang="el-GR" sz="4000" dirty="0"/>
              <a:t> </a:t>
            </a:r>
            <a:r>
              <a:rPr lang="el-GR" sz="4000" dirty="0" err="1"/>
              <a:t>ἂν</a:t>
            </a:r>
            <a:r>
              <a:rPr lang="el-GR" sz="4000" dirty="0"/>
              <a:t> </a:t>
            </a:r>
            <a:r>
              <a:rPr lang="el-GR" sz="4000" dirty="0" err="1"/>
              <a:t>θεὰ</a:t>
            </a:r>
            <a:r>
              <a:rPr lang="el-GR" sz="4000" dirty="0"/>
              <a:t/>
            </a:r>
            <a:br>
              <a:rPr lang="el-GR" sz="4000" dirty="0"/>
            </a:br>
            <a:r>
              <a:rPr lang="el-GR" sz="4000" dirty="0" err="1"/>
              <a:t>Ἥρα</a:t>
            </a:r>
            <a:r>
              <a:rPr lang="el-GR" sz="4000" dirty="0"/>
              <a:t> </a:t>
            </a:r>
            <a:r>
              <a:rPr lang="el-GR" sz="4000" dirty="0" err="1"/>
              <a:t>τοσοῦτον</a:t>
            </a:r>
            <a:r>
              <a:rPr lang="el-GR" sz="4000" dirty="0"/>
              <a:t> </a:t>
            </a:r>
            <a:r>
              <a:rPr lang="el-GR" sz="4000" dirty="0" err="1"/>
              <a:t>ἔσχ᾽</a:t>
            </a:r>
            <a:r>
              <a:rPr lang="el-GR" sz="4000" dirty="0"/>
              <a:t> </a:t>
            </a:r>
            <a:r>
              <a:rPr lang="el-GR" sz="4000" dirty="0" err="1"/>
              <a:t>ἔρωτα</a:t>
            </a:r>
            <a:r>
              <a:rPr lang="el-GR" sz="4000" dirty="0"/>
              <a:t> </a:t>
            </a:r>
            <a:r>
              <a:rPr lang="el-GR" sz="4000" dirty="0" err="1"/>
              <a:t>καλλονῆς</a:t>
            </a:r>
            <a:r>
              <a:rPr lang="el-GR" sz="4000" dirty="0"/>
              <a:t>;</a:t>
            </a:r>
            <a:br>
              <a:rPr lang="el-GR" sz="4000" dirty="0"/>
            </a:br>
            <a:r>
              <a:rPr lang="el-GR" sz="4000" dirty="0"/>
              <a:t>πότερον </a:t>
            </a:r>
            <a:r>
              <a:rPr lang="el-GR" sz="4000" dirty="0" err="1"/>
              <a:t>ἀμείνον᾽</a:t>
            </a:r>
            <a:r>
              <a:rPr lang="el-GR" sz="4000" dirty="0"/>
              <a:t> </a:t>
            </a:r>
            <a:r>
              <a:rPr lang="el-GR" sz="4000" dirty="0" err="1"/>
              <a:t>ὡς</a:t>
            </a:r>
            <a:r>
              <a:rPr lang="el-GR" sz="4000" dirty="0"/>
              <a:t> </a:t>
            </a:r>
            <a:r>
              <a:rPr lang="el-GR" sz="4000" dirty="0" err="1"/>
              <a:t>λάβῃ</a:t>
            </a:r>
            <a:r>
              <a:rPr lang="el-GR" sz="4000" dirty="0"/>
              <a:t> </a:t>
            </a:r>
            <a:r>
              <a:rPr lang="el-GR" sz="4000" dirty="0" err="1"/>
              <a:t>Διὸς</a:t>
            </a:r>
            <a:r>
              <a:rPr lang="el-GR" sz="4000" dirty="0"/>
              <a:t> </a:t>
            </a:r>
            <a:r>
              <a:rPr lang="el-GR" sz="4000" dirty="0" err="1"/>
              <a:t>πόσιν</a:t>
            </a:r>
            <a:r>
              <a:rPr lang="el-GR" sz="4000" dirty="0"/>
              <a:t>,</a:t>
            </a:r>
            <a:br>
              <a:rPr lang="el-GR" sz="4000" dirty="0"/>
            </a:br>
            <a:r>
              <a:rPr lang="el-GR" sz="4000" dirty="0"/>
              <a:t>ἢ </a:t>
            </a:r>
            <a:r>
              <a:rPr lang="el-GR" sz="4000" dirty="0" err="1"/>
              <a:t>γάμον</a:t>
            </a:r>
            <a:r>
              <a:rPr lang="el-GR" sz="4000" dirty="0"/>
              <a:t> </a:t>
            </a:r>
            <a:r>
              <a:rPr lang="el-GR" sz="4000" dirty="0" err="1"/>
              <a:t>Ἀθάνα</a:t>
            </a:r>
            <a:r>
              <a:rPr lang="el-GR" sz="4000" dirty="0"/>
              <a:t> </a:t>
            </a:r>
            <a:r>
              <a:rPr lang="el-GR" sz="4000" dirty="0" err="1"/>
              <a:t>θεῶν</a:t>
            </a:r>
            <a:r>
              <a:rPr lang="el-GR" sz="4000" dirty="0"/>
              <a:t> </a:t>
            </a:r>
            <a:r>
              <a:rPr lang="el-GR" sz="4000" dirty="0" err="1"/>
              <a:t>τινος</a:t>
            </a:r>
            <a:r>
              <a:rPr lang="el-GR" sz="4000" dirty="0"/>
              <a:t> </a:t>
            </a:r>
            <a:r>
              <a:rPr lang="el-GR" sz="4000" dirty="0" err="1"/>
              <a:t>θηρωμένη</a:t>
            </a:r>
            <a:r>
              <a:rPr lang="el-GR" sz="4000" dirty="0"/>
              <a:t>,</a:t>
            </a:r>
            <a:br>
              <a:rPr lang="el-GR" sz="4000" dirty="0"/>
            </a:br>
            <a:r>
              <a:rPr lang="el-GR" sz="4000" dirty="0" smtClean="0"/>
              <a:t>ἣ </a:t>
            </a:r>
            <a:r>
              <a:rPr lang="el-GR" sz="4000" dirty="0" err="1"/>
              <a:t>παρθένειαν</a:t>
            </a:r>
            <a:r>
              <a:rPr lang="el-GR" sz="4000" dirty="0"/>
              <a:t> </a:t>
            </a:r>
            <a:r>
              <a:rPr lang="el-GR" sz="4000" dirty="0" err="1"/>
              <a:t>πατρὸς</a:t>
            </a:r>
            <a:r>
              <a:rPr lang="el-GR" sz="4000" dirty="0"/>
              <a:t> </a:t>
            </a:r>
            <a:r>
              <a:rPr lang="el-GR" sz="4000" dirty="0" err="1"/>
              <a:t>ἐξῃτήσατο</a:t>
            </a:r>
            <a:r>
              <a:rPr lang="el-GR" sz="4000" dirty="0"/>
              <a:t/>
            </a:r>
            <a:br>
              <a:rPr lang="el-GR" sz="4000" dirty="0"/>
            </a:br>
            <a:r>
              <a:rPr lang="el-GR" sz="4000" dirty="0" err="1"/>
              <a:t>φεύγουσα</a:t>
            </a:r>
            <a:r>
              <a:rPr lang="el-GR" sz="4000" dirty="0"/>
              <a:t> </a:t>
            </a:r>
            <a:r>
              <a:rPr lang="el-GR" sz="4000" dirty="0" err="1"/>
              <a:t>λέκτρα</a:t>
            </a:r>
            <a:r>
              <a:rPr lang="el-GR" sz="4000" dirty="0"/>
              <a:t>; </a:t>
            </a:r>
            <a:r>
              <a:rPr lang="el-GR" sz="4000" dirty="0" err="1"/>
              <a:t>μὴ</a:t>
            </a:r>
            <a:r>
              <a:rPr lang="el-GR" sz="4000" dirty="0"/>
              <a:t> </a:t>
            </a:r>
            <a:r>
              <a:rPr lang="el-GR" sz="4000" dirty="0" err="1"/>
              <a:t>ἀμαθεῖς</a:t>
            </a:r>
            <a:r>
              <a:rPr lang="el-GR" sz="4000" dirty="0"/>
              <a:t> </a:t>
            </a:r>
            <a:r>
              <a:rPr lang="el-GR" sz="4000" dirty="0" err="1"/>
              <a:t>ποίει</a:t>
            </a:r>
            <a:r>
              <a:rPr lang="el-GR" sz="4000" dirty="0"/>
              <a:t> </a:t>
            </a:r>
            <a:r>
              <a:rPr lang="el-GR" sz="4000" dirty="0" err="1"/>
              <a:t>θεὰς</a:t>
            </a:r>
            <a:r>
              <a:rPr lang="el-GR" sz="4000" dirty="0"/>
              <a:t/>
            </a:r>
            <a:br>
              <a:rPr lang="el-GR" sz="4000" dirty="0"/>
            </a:br>
            <a:r>
              <a:rPr lang="el-GR" sz="4000" dirty="0" err="1"/>
              <a:t>τὸ</a:t>
            </a:r>
            <a:r>
              <a:rPr lang="el-GR" sz="4000" dirty="0"/>
              <a:t> </a:t>
            </a:r>
            <a:r>
              <a:rPr lang="el-GR" sz="4000" dirty="0" err="1"/>
              <a:t>σὸν</a:t>
            </a:r>
            <a:r>
              <a:rPr lang="el-GR" sz="4000" dirty="0"/>
              <a:t> </a:t>
            </a:r>
            <a:r>
              <a:rPr lang="el-GR" sz="4000" dirty="0" err="1"/>
              <a:t>κακὸν</a:t>
            </a:r>
            <a:r>
              <a:rPr lang="el-GR" sz="4000" dirty="0"/>
              <a:t> </a:t>
            </a:r>
            <a:r>
              <a:rPr lang="el-GR" sz="4000" dirty="0" err="1"/>
              <a:t>κοσμοῦσα</a:t>
            </a:r>
            <a:r>
              <a:rPr lang="el-GR" sz="4000" dirty="0"/>
              <a:t>· </a:t>
            </a:r>
            <a:r>
              <a:rPr lang="el-GR" sz="4000" dirty="0" err="1"/>
              <a:t>μὴ</a:t>
            </a:r>
            <a:r>
              <a:rPr lang="el-GR" sz="4000" dirty="0"/>
              <a:t> ‹</a:t>
            </a:r>
            <a:r>
              <a:rPr lang="el-GR" sz="4000" dirty="0" err="1"/>
              <a:t>οὐ</a:t>
            </a:r>
            <a:r>
              <a:rPr lang="el-GR" sz="4000" dirty="0"/>
              <a:t>› </a:t>
            </a:r>
            <a:r>
              <a:rPr lang="el-GR" sz="4000" dirty="0" err="1"/>
              <a:t>πείσῃς</a:t>
            </a:r>
            <a:r>
              <a:rPr lang="el-GR" sz="4000" dirty="0"/>
              <a:t> σοφούς</a:t>
            </a:r>
            <a:r>
              <a:rPr lang="el-GR" sz="4000" dirty="0" smtClean="0"/>
              <a:t>.</a:t>
            </a:r>
          </a:p>
          <a:p>
            <a:pPr marL="137160" indent="0">
              <a:buNone/>
            </a:pPr>
            <a:endParaRPr lang="el-GR" sz="4000" b="1" dirty="0" smtClean="0"/>
          </a:p>
          <a:p>
            <a:pPr marL="137160" indent="0">
              <a:buNone/>
            </a:pPr>
            <a:r>
              <a:rPr lang="el-GR" sz="4000" b="1" dirty="0" smtClean="0"/>
              <a:t>ΕΚΑ</a:t>
            </a:r>
            <a:r>
              <a:rPr lang="el-GR" sz="4000" b="1" dirty="0"/>
              <a:t>.</a:t>
            </a:r>
            <a:r>
              <a:rPr lang="el-GR" sz="4000" dirty="0"/>
              <a:t> Τις θεές θα υπερασπίσω πρώτα πρώτα,</a:t>
            </a:r>
            <a:br>
              <a:rPr lang="el-GR" sz="4000" dirty="0"/>
            </a:br>
            <a:r>
              <a:rPr lang="el-GR" sz="4000" dirty="0" smtClean="0"/>
              <a:t>θα </a:t>
            </a:r>
            <a:r>
              <a:rPr lang="el-GR" sz="4000" dirty="0"/>
              <a:t>δείξω πως αυτή δεν έχει δίκιο.</a:t>
            </a:r>
            <a:br>
              <a:rPr lang="el-GR" sz="4000" dirty="0"/>
            </a:br>
            <a:r>
              <a:rPr lang="el-GR" sz="4000" dirty="0"/>
              <a:t>Δεν πιστεύω ποτέ πως τόσο ανόητες</a:t>
            </a:r>
            <a:br>
              <a:rPr lang="el-GR" sz="4000" dirty="0"/>
            </a:br>
            <a:r>
              <a:rPr lang="el-GR" sz="4000" dirty="0"/>
              <a:t>κατάντησαν και η Ήρα κι η Παλλάδα,</a:t>
            </a:r>
            <a:br>
              <a:rPr lang="el-GR" sz="4000" dirty="0"/>
            </a:br>
            <a:r>
              <a:rPr lang="el-GR" sz="4000" dirty="0"/>
              <a:t>που να πουλούν τις χώρες τους σε ξένους,</a:t>
            </a:r>
            <a:br>
              <a:rPr lang="el-GR" sz="4000" dirty="0"/>
            </a:br>
            <a:r>
              <a:rPr lang="el-GR" sz="4000" dirty="0" err="1"/>
              <a:t>τ᾽</a:t>
            </a:r>
            <a:r>
              <a:rPr lang="el-GR" sz="4000" dirty="0"/>
              <a:t> Άργος η μια και η άλλη την Αθήνα·</a:t>
            </a:r>
            <a:br>
              <a:rPr lang="el-GR" sz="4000" dirty="0"/>
            </a:br>
            <a:r>
              <a:rPr lang="el-GR" sz="4000" dirty="0"/>
              <a:t>στην Ίδη αν πήγαν, σε ομορφιάς αγώνα,</a:t>
            </a:r>
            <a:br>
              <a:rPr lang="el-GR" sz="4000" dirty="0"/>
            </a:br>
            <a:r>
              <a:rPr lang="el-GR" sz="4000" dirty="0"/>
              <a:t>έτσι για γούστο πήγαν, για παιχνίδι.</a:t>
            </a:r>
            <a:br>
              <a:rPr lang="el-GR" sz="4000" dirty="0"/>
            </a:br>
            <a:r>
              <a:rPr lang="el-GR" sz="4000" dirty="0"/>
              <a:t>Τί λόγο θα </a:t>
            </a:r>
            <a:r>
              <a:rPr lang="el-GR" sz="4000" dirty="0" err="1"/>
              <a:t>᾽χε</a:t>
            </a:r>
            <a:r>
              <a:rPr lang="el-GR" sz="4000" dirty="0"/>
              <a:t> η Ήρα </a:t>
            </a:r>
            <a:r>
              <a:rPr lang="el-GR" sz="4000" dirty="0" err="1"/>
              <a:t>νά</a:t>
            </a:r>
            <a:r>
              <a:rPr lang="el-GR" sz="4000" dirty="0"/>
              <a:t> βγει πρώτη;</a:t>
            </a:r>
            <a:br>
              <a:rPr lang="el-GR" sz="4000" dirty="0"/>
            </a:br>
            <a:r>
              <a:rPr lang="el-GR" sz="4000" dirty="0"/>
              <a:t>άντρα να πάρει ανώτερο </a:t>
            </a:r>
            <a:r>
              <a:rPr lang="el-GR" sz="4000" dirty="0" err="1"/>
              <a:t>απ᾽</a:t>
            </a:r>
            <a:r>
              <a:rPr lang="el-GR" sz="4000" dirty="0"/>
              <a:t> το Δία;</a:t>
            </a:r>
            <a:br>
              <a:rPr lang="el-GR" sz="4000" dirty="0"/>
            </a:br>
            <a:r>
              <a:rPr lang="el-GR" sz="4000" dirty="0"/>
              <a:t>Και η Αθηνά; κανένα θεό ποθούσε,</a:t>
            </a:r>
            <a:br>
              <a:rPr lang="el-GR" sz="4000" dirty="0"/>
            </a:br>
            <a:r>
              <a:rPr lang="el-GR" sz="4000" dirty="0"/>
              <a:t>980αυτή, που </a:t>
            </a:r>
            <a:r>
              <a:rPr lang="el-GR" sz="4000" dirty="0" err="1"/>
              <a:t>απ᾽</a:t>
            </a:r>
            <a:r>
              <a:rPr lang="el-GR" sz="4000" dirty="0"/>
              <a:t> τον πατέρα της για χάρη</a:t>
            </a:r>
            <a:br>
              <a:rPr lang="el-GR" sz="4000" dirty="0"/>
            </a:br>
            <a:r>
              <a:rPr lang="el-GR" sz="4000" dirty="0"/>
              <a:t>την παρθενιά την αιώνια </a:t>
            </a:r>
            <a:r>
              <a:rPr lang="el-GR" sz="4000" dirty="0" err="1"/>
              <a:t>ειχε</a:t>
            </a:r>
            <a:r>
              <a:rPr lang="el-GR" sz="4000" dirty="0"/>
              <a:t> ζητήσει;</a:t>
            </a:r>
            <a:br>
              <a:rPr lang="el-GR" sz="4000" dirty="0"/>
            </a:br>
            <a:r>
              <a:rPr lang="el-GR" sz="4000" dirty="0"/>
              <a:t>Α, μη ζητάς ανόητες </a:t>
            </a:r>
            <a:r>
              <a:rPr lang="el-GR" sz="4000" dirty="0" err="1"/>
              <a:t>ν᾽</a:t>
            </a:r>
            <a:r>
              <a:rPr lang="el-GR" sz="4000" dirty="0"/>
              <a:t> αποδείξεις</a:t>
            </a:r>
            <a:br>
              <a:rPr lang="el-GR" sz="4000" dirty="0"/>
            </a:br>
            <a:r>
              <a:rPr lang="el-GR" sz="4000" dirty="0"/>
              <a:t>τις θεές, για να σκεπάσεις τις ντροπές σου·</a:t>
            </a:r>
            <a:br>
              <a:rPr lang="el-GR" sz="4000" dirty="0"/>
            </a:br>
            <a:r>
              <a:rPr lang="el-GR" sz="4000" dirty="0"/>
              <a:t>κανείς που να </a:t>
            </a:r>
            <a:r>
              <a:rPr lang="el-GR" sz="4000" dirty="0" err="1"/>
              <a:t>᾽χει</a:t>
            </a:r>
            <a:r>
              <a:rPr lang="el-GR" sz="4000" dirty="0"/>
              <a:t> νου δε σε πιστεύει</a:t>
            </a:r>
            <a:r>
              <a:rPr lang="el-GR" sz="4000" dirty="0" smtClean="0"/>
              <a:t>.</a:t>
            </a:r>
          </a:p>
          <a:p>
            <a:pPr marL="137160" indent="0">
              <a:buNone/>
            </a:pPr>
            <a:endParaRPr lang="el-GR" sz="4000" dirty="0" smtClean="0"/>
          </a:p>
          <a:p>
            <a:pPr marL="137160" indent="0">
              <a:buNone/>
            </a:pPr>
            <a:endParaRPr lang="el-GR" sz="4000" dirty="0" smtClean="0"/>
          </a:p>
          <a:p>
            <a:pPr marL="137160" indent="0">
              <a:buNone/>
            </a:pPr>
            <a:endParaRPr lang="el-GR" dirty="0"/>
          </a:p>
        </p:txBody>
      </p:sp>
    </p:spTree>
    <p:extLst>
      <p:ext uri="{BB962C8B-B14F-4D97-AF65-F5344CB8AC3E}">
        <p14:creationId xmlns:p14="http://schemas.microsoft.com/office/powerpoint/2010/main" val="1841451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sp>
        <p:nvSpPr>
          <p:cNvPr id="3" name="Θέση περιεχομένου 2"/>
          <p:cNvSpPr>
            <a:spLocks noGrp="1"/>
          </p:cNvSpPr>
          <p:nvPr>
            <p:ph idx="1"/>
          </p:nvPr>
        </p:nvSpPr>
        <p:spPr>
          <a:xfrm>
            <a:off x="457200" y="188640"/>
            <a:ext cx="8229600" cy="6552728"/>
          </a:xfrm>
        </p:spPr>
        <p:txBody>
          <a:bodyPr>
            <a:normAutofit fontScale="62500" lnSpcReduction="20000"/>
          </a:bodyPr>
          <a:lstStyle/>
          <a:p>
            <a:pPr marL="137160" indent="0">
              <a:buNone/>
            </a:pPr>
            <a:r>
              <a:rPr lang="el-GR" dirty="0" err="1"/>
              <a:t>εἶεν</a:t>
            </a:r>
            <a:r>
              <a:rPr lang="el-GR" dirty="0"/>
              <a:t>· </a:t>
            </a:r>
            <a:r>
              <a:rPr lang="el-GR" dirty="0" err="1"/>
              <a:t>βίᾳ</a:t>
            </a:r>
            <a:r>
              <a:rPr lang="el-GR" dirty="0"/>
              <a:t> </a:t>
            </a:r>
            <a:r>
              <a:rPr lang="el-GR" dirty="0" err="1"/>
              <a:t>γὰρ</a:t>
            </a:r>
            <a:r>
              <a:rPr lang="el-GR" dirty="0"/>
              <a:t> </a:t>
            </a:r>
            <a:r>
              <a:rPr lang="el-GR" dirty="0" err="1"/>
              <a:t>παῖδα</a:t>
            </a:r>
            <a:r>
              <a:rPr lang="el-GR" dirty="0"/>
              <a:t> </a:t>
            </a:r>
            <a:r>
              <a:rPr lang="el-GR" dirty="0" err="1"/>
              <a:t>φῄς</a:t>
            </a:r>
            <a:r>
              <a:rPr lang="el-GR" dirty="0"/>
              <a:t> ‹</a:t>
            </a:r>
            <a:r>
              <a:rPr lang="el-GR" dirty="0" err="1"/>
              <a:t>σ᾽</a:t>
            </a:r>
            <a:r>
              <a:rPr lang="el-GR" dirty="0"/>
              <a:t>› </a:t>
            </a:r>
            <a:r>
              <a:rPr lang="el-GR" dirty="0" err="1"/>
              <a:t>ἄγειν</a:t>
            </a:r>
            <a:r>
              <a:rPr lang="el-GR" dirty="0"/>
              <a:t> </a:t>
            </a:r>
            <a:r>
              <a:rPr lang="el-GR" dirty="0" err="1"/>
              <a:t>ἐμόν</a:t>
            </a:r>
            <a:r>
              <a:rPr lang="el-GR" dirty="0"/>
              <a:t>·</a:t>
            </a:r>
            <a:br>
              <a:rPr lang="el-GR" dirty="0"/>
            </a:br>
            <a:r>
              <a:rPr lang="el-GR" dirty="0" err="1"/>
              <a:t>τίς</a:t>
            </a:r>
            <a:r>
              <a:rPr lang="el-GR" dirty="0"/>
              <a:t> </a:t>
            </a:r>
            <a:r>
              <a:rPr lang="el-GR" dirty="0" err="1"/>
              <a:t>Σπαρτιατῶν</a:t>
            </a:r>
            <a:r>
              <a:rPr lang="el-GR" dirty="0"/>
              <a:t> </a:t>
            </a:r>
            <a:r>
              <a:rPr lang="el-GR" dirty="0" err="1"/>
              <a:t>ᾔσθετ᾽</a:t>
            </a:r>
            <a:r>
              <a:rPr lang="el-GR" dirty="0"/>
              <a:t>; ἢ </a:t>
            </a:r>
            <a:r>
              <a:rPr lang="el-GR" dirty="0" err="1"/>
              <a:t>ποίαν</a:t>
            </a:r>
            <a:r>
              <a:rPr lang="el-GR" dirty="0"/>
              <a:t> </a:t>
            </a:r>
            <a:r>
              <a:rPr lang="el-GR" dirty="0" err="1"/>
              <a:t>βοὴν</a:t>
            </a:r>
            <a:r>
              <a:rPr lang="el-GR" dirty="0"/>
              <a:t/>
            </a:r>
            <a:br>
              <a:rPr lang="el-GR" dirty="0"/>
            </a:br>
            <a:r>
              <a:rPr lang="el-GR" dirty="0" err="1" smtClean="0"/>
              <a:t>ἀνωλόλυξας</a:t>
            </a:r>
            <a:r>
              <a:rPr lang="el-GR" dirty="0"/>
              <a:t>, Κάστορος </a:t>
            </a:r>
            <a:r>
              <a:rPr lang="el-GR" dirty="0" err="1"/>
              <a:t>νεανίου</a:t>
            </a:r>
            <a:r>
              <a:rPr lang="el-GR" dirty="0"/>
              <a:t/>
            </a:r>
            <a:br>
              <a:rPr lang="el-GR" dirty="0"/>
            </a:br>
            <a:r>
              <a:rPr lang="el-GR" dirty="0" err="1"/>
              <a:t>τοῦ</a:t>
            </a:r>
            <a:r>
              <a:rPr lang="el-GR" dirty="0"/>
              <a:t> συζύγου </a:t>
            </a:r>
            <a:r>
              <a:rPr lang="el-GR" dirty="0" err="1"/>
              <a:t>τ᾽</a:t>
            </a:r>
            <a:r>
              <a:rPr lang="el-GR" dirty="0"/>
              <a:t> </a:t>
            </a:r>
            <a:r>
              <a:rPr lang="el-GR" dirty="0" err="1"/>
              <a:t>ἔτ᾽</a:t>
            </a:r>
            <a:r>
              <a:rPr lang="el-GR" dirty="0"/>
              <a:t> </a:t>
            </a:r>
            <a:r>
              <a:rPr lang="el-GR" dirty="0" err="1"/>
              <a:t>ὄντος</a:t>
            </a:r>
            <a:r>
              <a:rPr lang="el-GR" dirty="0"/>
              <a:t>, </a:t>
            </a:r>
            <a:r>
              <a:rPr lang="el-GR" dirty="0" err="1"/>
              <a:t>οὐ</a:t>
            </a:r>
            <a:r>
              <a:rPr lang="el-GR" dirty="0"/>
              <a:t> </a:t>
            </a:r>
            <a:r>
              <a:rPr lang="el-GR" dirty="0" err="1"/>
              <a:t>κατ᾽</a:t>
            </a:r>
            <a:r>
              <a:rPr lang="el-GR" dirty="0"/>
              <a:t> </a:t>
            </a:r>
            <a:r>
              <a:rPr lang="el-GR" dirty="0" err="1"/>
              <a:t>ἄστρα</a:t>
            </a:r>
            <a:r>
              <a:rPr lang="el-GR" dirty="0"/>
              <a:t> πω;</a:t>
            </a:r>
            <a:br>
              <a:rPr lang="el-GR" dirty="0"/>
            </a:br>
            <a:r>
              <a:rPr lang="el-GR" dirty="0" err="1"/>
              <a:t>ἐπεὶ</a:t>
            </a:r>
            <a:r>
              <a:rPr lang="el-GR" dirty="0"/>
              <a:t> </a:t>
            </a:r>
            <a:r>
              <a:rPr lang="el-GR" dirty="0" err="1"/>
              <a:t>δὲ</a:t>
            </a:r>
            <a:r>
              <a:rPr lang="el-GR" dirty="0"/>
              <a:t> </a:t>
            </a:r>
            <a:r>
              <a:rPr lang="el-GR" dirty="0" err="1"/>
              <a:t>Τροίαν</a:t>
            </a:r>
            <a:r>
              <a:rPr lang="el-GR" dirty="0"/>
              <a:t> </a:t>
            </a:r>
            <a:r>
              <a:rPr lang="el-GR" dirty="0" err="1"/>
              <a:t>ἦλθες</a:t>
            </a:r>
            <a:r>
              <a:rPr lang="el-GR" dirty="0"/>
              <a:t> </a:t>
            </a:r>
            <a:r>
              <a:rPr lang="el-GR" dirty="0" err="1"/>
              <a:t>Ἀργεῖοί</a:t>
            </a:r>
            <a:r>
              <a:rPr lang="el-GR" dirty="0"/>
              <a:t> </a:t>
            </a:r>
            <a:r>
              <a:rPr lang="el-GR" dirty="0" err="1"/>
              <a:t>τέ</a:t>
            </a:r>
            <a:r>
              <a:rPr lang="el-GR" dirty="0"/>
              <a:t> σου</a:t>
            </a:r>
            <a:br>
              <a:rPr lang="el-GR" dirty="0"/>
            </a:br>
            <a:r>
              <a:rPr lang="el-GR" dirty="0" err="1"/>
              <a:t>κατ᾽</a:t>
            </a:r>
            <a:r>
              <a:rPr lang="el-GR" dirty="0"/>
              <a:t> </a:t>
            </a:r>
            <a:r>
              <a:rPr lang="el-GR" dirty="0" err="1"/>
              <a:t>ἴχνος</a:t>
            </a:r>
            <a:r>
              <a:rPr lang="el-GR" dirty="0"/>
              <a:t>, </a:t>
            </a:r>
            <a:r>
              <a:rPr lang="el-GR" dirty="0" err="1"/>
              <a:t>ἦν</a:t>
            </a:r>
            <a:r>
              <a:rPr lang="el-GR" dirty="0"/>
              <a:t> </a:t>
            </a:r>
            <a:r>
              <a:rPr lang="el-GR" dirty="0" err="1"/>
              <a:t>δὲ</a:t>
            </a:r>
            <a:r>
              <a:rPr lang="el-GR" dirty="0"/>
              <a:t> </a:t>
            </a:r>
            <a:r>
              <a:rPr lang="el-GR" dirty="0" err="1"/>
              <a:t>δοριπετὴς</a:t>
            </a:r>
            <a:r>
              <a:rPr lang="el-GR" dirty="0"/>
              <a:t> </a:t>
            </a:r>
            <a:r>
              <a:rPr lang="el-GR" dirty="0" err="1"/>
              <a:t>ἀγωνία</a:t>
            </a:r>
            <a:r>
              <a:rPr lang="el-GR" dirty="0"/>
              <a:t>,</a:t>
            </a:r>
            <a:br>
              <a:rPr lang="el-GR" dirty="0"/>
            </a:br>
            <a:r>
              <a:rPr lang="el-GR" dirty="0" err="1"/>
              <a:t>εἰ</a:t>
            </a:r>
            <a:r>
              <a:rPr lang="el-GR" dirty="0"/>
              <a:t> </a:t>
            </a:r>
            <a:r>
              <a:rPr lang="el-GR" dirty="0" err="1"/>
              <a:t>μὲν</a:t>
            </a:r>
            <a:r>
              <a:rPr lang="el-GR" dirty="0"/>
              <a:t> </a:t>
            </a:r>
            <a:r>
              <a:rPr lang="el-GR" dirty="0" err="1"/>
              <a:t>τὰ</a:t>
            </a:r>
            <a:r>
              <a:rPr lang="el-GR" dirty="0"/>
              <a:t> </a:t>
            </a:r>
            <a:r>
              <a:rPr lang="el-GR" dirty="0" err="1"/>
              <a:t>τοῦδε</a:t>
            </a:r>
            <a:r>
              <a:rPr lang="el-GR" dirty="0"/>
              <a:t> </a:t>
            </a:r>
            <a:r>
              <a:rPr lang="el-GR" dirty="0" err="1"/>
              <a:t>κρείσσον᾽</a:t>
            </a:r>
            <a:r>
              <a:rPr lang="el-GR" dirty="0"/>
              <a:t> </a:t>
            </a:r>
            <a:r>
              <a:rPr lang="el-GR" dirty="0" err="1"/>
              <a:t>ἀγγέλλοιτό</a:t>
            </a:r>
            <a:r>
              <a:rPr lang="el-GR" dirty="0"/>
              <a:t> σοι,</a:t>
            </a:r>
            <a:br>
              <a:rPr lang="el-GR" dirty="0"/>
            </a:br>
            <a:r>
              <a:rPr lang="el-GR" dirty="0" err="1" smtClean="0"/>
              <a:t>Μενέλαον</a:t>
            </a:r>
            <a:r>
              <a:rPr lang="el-GR" dirty="0" smtClean="0"/>
              <a:t> </a:t>
            </a:r>
            <a:r>
              <a:rPr lang="el-GR" dirty="0" err="1"/>
              <a:t>ᾔνεις</a:t>
            </a:r>
            <a:r>
              <a:rPr lang="el-GR" dirty="0"/>
              <a:t>, </a:t>
            </a:r>
            <a:r>
              <a:rPr lang="el-GR" dirty="0" err="1"/>
              <a:t>παῖς</a:t>
            </a:r>
            <a:r>
              <a:rPr lang="el-GR" dirty="0"/>
              <a:t> </a:t>
            </a:r>
            <a:r>
              <a:rPr lang="el-GR" dirty="0" err="1"/>
              <a:t>ὅπως</a:t>
            </a:r>
            <a:r>
              <a:rPr lang="el-GR" dirty="0"/>
              <a:t> </a:t>
            </a:r>
            <a:r>
              <a:rPr lang="el-GR" dirty="0" err="1"/>
              <a:t>λυποῖτ᾽</a:t>
            </a:r>
            <a:r>
              <a:rPr lang="el-GR" dirty="0"/>
              <a:t> </a:t>
            </a:r>
            <a:r>
              <a:rPr lang="el-GR" dirty="0" err="1"/>
              <a:t>ἐμὸς</a:t>
            </a:r>
            <a:r>
              <a:rPr lang="el-GR" dirty="0"/>
              <a:t/>
            </a:r>
            <a:br>
              <a:rPr lang="el-GR" dirty="0"/>
            </a:br>
            <a:r>
              <a:rPr lang="el-GR" dirty="0" err="1"/>
              <a:t>ἔχων</a:t>
            </a:r>
            <a:r>
              <a:rPr lang="el-GR" dirty="0"/>
              <a:t> </a:t>
            </a:r>
            <a:r>
              <a:rPr lang="el-GR" dirty="0" err="1"/>
              <a:t>ἔρωτος</a:t>
            </a:r>
            <a:r>
              <a:rPr lang="el-GR" dirty="0"/>
              <a:t> </a:t>
            </a:r>
            <a:r>
              <a:rPr lang="el-GR" dirty="0" err="1"/>
              <a:t>ἀνταγωνιστὴν</a:t>
            </a:r>
            <a:r>
              <a:rPr lang="el-GR" dirty="0"/>
              <a:t> </a:t>
            </a:r>
            <a:r>
              <a:rPr lang="el-GR" dirty="0" err="1"/>
              <a:t>μέγαν</a:t>
            </a:r>
            <a:r>
              <a:rPr lang="el-GR" dirty="0"/>
              <a:t>·</a:t>
            </a:r>
            <a:br>
              <a:rPr lang="el-GR" dirty="0"/>
            </a:br>
            <a:r>
              <a:rPr lang="el-GR" dirty="0" err="1"/>
              <a:t>εἰ</a:t>
            </a:r>
            <a:r>
              <a:rPr lang="el-GR" dirty="0"/>
              <a:t> </a:t>
            </a:r>
            <a:r>
              <a:rPr lang="el-GR" dirty="0" err="1"/>
              <a:t>δ᾽</a:t>
            </a:r>
            <a:r>
              <a:rPr lang="el-GR" dirty="0"/>
              <a:t> </a:t>
            </a:r>
            <a:r>
              <a:rPr lang="el-GR" dirty="0" err="1"/>
              <a:t>εὐτυχοῖεν</a:t>
            </a:r>
            <a:r>
              <a:rPr lang="el-GR" dirty="0"/>
              <a:t> </a:t>
            </a:r>
            <a:r>
              <a:rPr lang="el-GR" dirty="0" err="1"/>
              <a:t>Τρῶες</a:t>
            </a:r>
            <a:r>
              <a:rPr lang="el-GR" dirty="0"/>
              <a:t>, </a:t>
            </a:r>
            <a:r>
              <a:rPr lang="el-GR" dirty="0" err="1"/>
              <a:t>οὐδὲν</a:t>
            </a:r>
            <a:r>
              <a:rPr lang="el-GR" dirty="0"/>
              <a:t> </a:t>
            </a:r>
            <a:r>
              <a:rPr lang="el-GR" dirty="0" err="1"/>
              <a:t>ἦν</a:t>
            </a:r>
            <a:r>
              <a:rPr lang="el-GR" dirty="0"/>
              <a:t> </a:t>
            </a:r>
            <a:r>
              <a:rPr lang="el-GR" dirty="0" err="1"/>
              <a:t>ὅδε</a:t>
            </a:r>
            <a:r>
              <a:rPr lang="el-GR" dirty="0"/>
              <a:t>.</a:t>
            </a:r>
            <a:br>
              <a:rPr lang="el-GR" dirty="0"/>
            </a:br>
            <a:r>
              <a:rPr lang="el-GR" dirty="0" err="1"/>
              <a:t>ἐς</a:t>
            </a:r>
            <a:r>
              <a:rPr lang="el-GR" dirty="0"/>
              <a:t> </a:t>
            </a:r>
            <a:r>
              <a:rPr lang="el-GR" dirty="0" err="1"/>
              <a:t>τὴν</a:t>
            </a:r>
            <a:r>
              <a:rPr lang="el-GR" dirty="0"/>
              <a:t> </a:t>
            </a:r>
            <a:r>
              <a:rPr lang="el-GR" dirty="0" err="1"/>
              <a:t>τύχην</a:t>
            </a:r>
            <a:r>
              <a:rPr lang="el-GR" dirty="0"/>
              <a:t> </a:t>
            </a:r>
            <a:r>
              <a:rPr lang="el-GR" dirty="0" err="1"/>
              <a:t>δ᾽</a:t>
            </a:r>
            <a:r>
              <a:rPr lang="el-GR" dirty="0"/>
              <a:t> </a:t>
            </a:r>
            <a:r>
              <a:rPr lang="el-GR" dirty="0" err="1"/>
              <a:t>ὁρῶσα</a:t>
            </a:r>
            <a:r>
              <a:rPr lang="el-GR" dirty="0"/>
              <a:t> </a:t>
            </a:r>
            <a:r>
              <a:rPr lang="el-GR" dirty="0" err="1"/>
              <a:t>τοῦτ᾽</a:t>
            </a:r>
            <a:r>
              <a:rPr lang="el-GR" dirty="0"/>
              <a:t> </a:t>
            </a:r>
            <a:r>
              <a:rPr lang="el-GR" dirty="0" err="1"/>
              <a:t>ἤσκεις</a:t>
            </a:r>
            <a:r>
              <a:rPr lang="el-GR" dirty="0"/>
              <a:t> </a:t>
            </a:r>
            <a:r>
              <a:rPr lang="el-GR" dirty="0" err="1"/>
              <a:t>ὅπως</a:t>
            </a:r>
            <a:r>
              <a:rPr lang="el-GR" dirty="0"/>
              <a:t/>
            </a:r>
            <a:br>
              <a:rPr lang="el-GR" dirty="0"/>
            </a:br>
            <a:r>
              <a:rPr lang="el-GR" dirty="0" err="1"/>
              <a:t>ἕποι᾽</a:t>
            </a:r>
            <a:r>
              <a:rPr lang="el-GR" dirty="0"/>
              <a:t> </a:t>
            </a:r>
            <a:r>
              <a:rPr lang="el-GR" dirty="0" err="1"/>
              <a:t>ἅμ᾽</a:t>
            </a:r>
            <a:r>
              <a:rPr lang="el-GR" dirty="0"/>
              <a:t> </a:t>
            </a:r>
            <a:r>
              <a:rPr lang="el-GR" dirty="0" err="1"/>
              <a:t>αὐτῇ</a:t>
            </a:r>
            <a:r>
              <a:rPr lang="el-GR" dirty="0"/>
              <a:t>, </a:t>
            </a:r>
            <a:r>
              <a:rPr lang="el-GR" dirty="0" err="1"/>
              <a:t>τῇ</a:t>
            </a:r>
            <a:r>
              <a:rPr lang="el-GR" dirty="0"/>
              <a:t> </a:t>
            </a:r>
            <a:r>
              <a:rPr lang="el-GR" dirty="0" err="1"/>
              <a:t>ἀρετῇ</a:t>
            </a:r>
            <a:r>
              <a:rPr lang="el-GR" dirty="0"/>
              <a:t> </a:t>
            </a:r>
            <a:r>
              <a:rPr lang="el-GR" dirty="0" err="1"/>
              <a:t>δ᾽</a:t>
            </a:r>
            <a:r>
              <a:rPr lang="el-GR" dirty="0"/>
              <a:t> </a:t>
            </a:r>
            <a:r>
              <a:rPr lang="el-GR" dirty="0" err="1"/>
              <a:t>οὐκ</a:t>
            </a:r>
            <a:r>
              <a:rPr lang="el-GR" dirty="0"/>
              <a:t> </a:t>
            </a:r>
            <a:r>
              <a:rPr lang="el-GR" dirty="0" err="1"/>
              <a:t>ἤθελες</a:t>
            </a:r>
            <a:r>
              <a:rPr lang="el-GR" dirty="0" smtClean="0"/>
              <a:t>.</a:t>
            </a:r>
          </a:p>
          <a:p>
            <a:pPr marL="137160" indent="0">
              <a:buNone/>
            </a:pPr>
            <a:endParaRPr lang="el-GR" dirty="0" smtClean="0"/>
          </a:p>
          <a:p>
            <a:pPr marL="137160" indent="0">
              <a:buNone/>
            </a:pPr>
            <a:r>
              <a:rPr lang="el-GR" dirty="0" smtClean="0"/>
              <a:t>Ας </a:t>
            </a:r>
            <a:r>
              <a:rPr lang="el-GR" dirty="0"/>
              <a:t>είναι· το παιδί μου λες σε πήρε</a:t>
            </a:r>
            <a:br>
              <a:rPr lang="el-GR" dirty="0"/>
            </a:br>
            <a:r>
              <a:rPr lang="el-GR" dirty="0"/>
              <a:t>με το στανιό· μα φώναξες καθόλου;</a:t>
            </a:r>
            <a:br>
              <a:rPr lang="el-GR" dirty="0"/>
            </a:br>
            <a:r>
              <a:rPr lang="el-GR" dirty="0"/>
              <a:t>Ποιός σε άκουσε στη Σπάρτη μέσα; Κι όμως</a:t>
            </a:r>
            <a:br>
              <a:rPr lang="el-GR" dirty="0"/>
            </a:br>
            <a:r>
              <a:rPr lang="el-GR" dirty="0"/>
              <a:t>ήταν στον τόπο και τα δυο σου αδέρφια,</a:t>
            </a:r>
            <a:br>
              <a:rPr lang="el-GR" dirty="0"/>
            </a:br>
            <a:r>
              <a:rPr lang="el-GR" dirty="0" smtClean="0"/>
              <a:t>κι </a:t>
            </a:r>
            <a:r>
              <a:rPr lang="el-GR" dirty="0"/>
              <a:t>ο Κάστορας —και τί λεβέντης!— κι ο άλλος·</a:t>
            </a:r>
            <a:br>
              <a:rPr lang="el-GR" dirty="0"/>
            </a:br>
            <a:r>
              <a:rPr lang="el-GR" dirty="0"/>
              <a:t>δεν είχαν ανεβεί </a:t>
            </a:r>
            <a:r>
              <a:rPr lang="el-GR" dirty="0" err="1"/>
              <a:t>στ᾽</a:t>
            </a:r>
            <a:r>
              <a:rPr lang="el-GR" dirty="0"/>
              <a:t> αστέρια ακόμα.</a:t>
            </a:r>
            <a:br>
              <a:rPr lang="el-GR" dirty="0"/>
            </a:br>
            <a:r>
              <a:rPr lang="el-GR" dirty="0"/>
              <a:t>Κι όταν στην Τροία </a:t>
            </a:r>
            <a:r>
              <a:rPr lang="el-GR" dirty="0" err="1"/>
              <a:t>σ᾽</a:t>
            </a:r>
            <a:r>
              <a:rPr lang="el-GR" dirty="0"/>
              <a:t> ακλούθησαν οι </a:t>
            </a:r>
            <a:r>
              <a:rPr lang="el-GR" dirty="0" err="1"/>
              <a:t>Αργείοι</a:t>
            </a:r>
            <a:r>
              <a:rPr lang="el-GR" dirty="0"/>
              <a:t/>
            </a:r>
            <a:br>
              <a:rPr lang="el-GR" dirty="0"/>
            </a:br>
            <a:r>
              <a:rPr lang="el-GR" dirty="0"/>
              <a:t>και δούλευε του φόνου το κοντάρι,</a:t>
            </a:r>
            <a:br>
              <a:rPr lang="el-GR" dirty="0"/>
            </a:br>
            <a:r>
              <a:rPr lang="el-GR" dirty="0"/>
              <a:t>αν έφτανε μαντάτο πως νικούσε</a:t>
            </a:r>
            <a:br>
              <a:rPr lang="el-GR" dirty="0"/>
            </a:br>
            <a:r>
              <a:rPr lang="el-GR" dirty="0"/>
              <a:t>ο πρώτος σου άντρας, του άρχιζες τους ύμνους,</a:t>
            </a:r>
            <a:br>
              <a:rPr lang="el-GR" dirty="0"/>
            </a:br>
            <a:r>
              <a:rPr lang="el-GR" dirty="0"/>
              <a:t>για να σκάει το παιδί μου ακούγοντας δόξες</a:t>
            </a:r>
            <a:br>
              <a:rPr lang="el-GR" dirty="0"/>
            </a:br>
            <a:r>
              <a:rPr lang="el-GR" dirty="0"/>
              <a:t>του αντεραστή του· κι όταν οι </a:t>
            </a:r>
            <a:r>
              <a:rPr lang="el-GR" dirty="0" err="1"/>
              <a:t>Τρωαδίτες</a:t>
            </a:r>
            <a:r>
              <a:rPr lang="el-GR" dirty="0"/>
              <a:t/>
            </a:r>
            <a:br>
              <a:rPr lang="el-GR" dirty="0"/>
            </a:br>
            <a:r>
              <a:rPr lang="el-GR" dirty="0"/>
              <a:t>πετύχαιναν, </a:t>
            </a:r>
            <a:r>
              <a:rPr lang="el-GR" dirty="0" err="1"/>
              <a:t>γι᾽</a:t>
            </a:r>
            <a:r>
              <a:rPr lang="el-GR" dirty="0"/>
              <a:t> αυτόν δεν </a:t>
            </a:r>
            <a:r>
              <a:rPr lang="el-GR" dirty="0" err="1"/>
              <a:t>έλεες</a:t>
            </a:r>
            <a:r>
              <a:rPr lang="el-GR" dirty="0"/>
              <a:t> λέξη.</a:t>
            </a:r>
            <a:br>
              <a:rPr lang="el-GR" dirty="0"/>
            </a:br>
            <a:r>
              <a:rPr lang="el-GR" dirty="0"/>
              <a:t>Το φύσημα της τύχης </a:t>
            </a:r>
            <a:r>
              <a:rPr lang="el-GR" dirty="0" err="1"/>
              <a:t>κοίταες</a:t>
            </a:r>
            <a:r>
              <a:rPr lang="el-GR" dirty="0"/>
              <a:t> μόνο</a:t>
            </a:r>
            <a:br>
              <a:rPr lang="el-GR" dirty="0"/>
            </a:br>
            <a:r>
              <a:rPr lang="el-GR" dirty="0"/>
              <a:t>και </a:t>
            </a:r>
            <a:r>
              <a:rPr lang="el-GR" dirty="0" err="1"/>
              <a:t>γι᾽</a:t>
            </a:r>
            <a:r>
              <a:rPr lang="el-GR" dirty="0"/>
              <a:t> αρετή δε </a:t>
            </a:r>
            <a:r>
              <a:rPr lang="el-GR" dirty="0" err="1"/>
              <a:t>σ᾽</a:t>
            </a:r>
            <a:r>
              <a:rPr lang="el-GR" dirty="0"/>
              <a:t> έμελε καθόλου.</a:t>
            </a:r>
          </a:p>
        </p:txBody>
      </p:sp>
    </p:spTree>
    <p:extLst>
      <p:ext uri="{BB962C8B-B14F-4D97-AF65-F5344CB8AC3E}">
        <p14:creationId xmlns:p14="http://schemas.microsoft.com/office/powerpoint/2010/main" val="2184335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260648"/>
            <a:ext cx="8229600" cy="6048712"/>
          </a:xfrm>
        </p:spPr>
        <p:txBody>
          <a:bodyPr/>
          <a:lstStyle/>
          <a:p>
            <a:pPr marL="137160" indent="0" algn="just">
              <a:buNone/>
            </a:pPr>
            <a:r>
              <a:rPr lang="el-GR" sz="2400" dirty="0" err="1" smtClean="0"/>
              <a:t>ἀπικομένους</a:t>
            </a:r>
            <a:r>
              <a:rPr lang="el-GR" sz="2400" dirty="0" smtClean="0"/>
              <a:t> </a:t>
            </a:r>
            <a:r>
              <a:rPr lang="el-GR" sz="2400" dirty="0" err="1"/>
              <a:t>δὲ</a:t>
            </a:r>
            <a:r>
              <a:rPr lang="el-GR" sz="2400" dirty="0"/>
              <a:t> </a:t>
            </a:r>
            <a:r>
              <a:rPr lang="el-GR" sz="2400" dirty="0" err="1"/>
              <a:t>τοὺς</a:t>
            </a:r>
            <a:r>
              <a:rPr lang="el-GR" sz="2400" dirty="0"/>
              <a:t> Φοίνικας </a:t>
            </a:r>
            <a:r>
              <a:rPr lang="el-GR" sz="2400" dirty="0" err="1"/>
              <a:t>ἐς</a:t>
            </a:r>
            <a:r>
              <a:rPr lang="el-GR" sz="2400" dirty="0"/>
              <a:t> </a:t>
            </a:r>
            <a:r>
              <a:rPr lang="el-GR" sz="2400" dirty="0" err="1"/>
              <a:t>δὴ</a:t>
            </a:r>
            <a:r>
              <a:rPr lang="el-GR" sz="2400" dirty="0"/>
              <a:t> </a:t>
            </a:r>
            <a:r>
              <a:rPr lang="el-GR" sz="2400" dirty="0" err="1"/>
              <a:t>τὸ</a:t>
            </a:r>
            <a:r>
              <a:rPr lang="el-GR" sz="2400" dirty="0"/>
              <a:t> </a:t>
            </a:r>
            <a:r>
              <a:rPr lang="el-GR" sz="2400" dirty="0" err="1"/>
              <a:t>Ἄργος</a:t>
            </a:r>
            <a:r>
              <a:rPr lang="el-GR" sz="2400" dirty="0"/>
              <a:t> </a:t>
            </a:r>
            <a:r>
              <a:rPr lang="el-GR" sz="2400" dirty="0" err="1"/>
              <a:t>τοῦτο</a:t>
            </a:r>
            <a:r>
              <a:rPr lang="el-GR" sz="2400" dirty="0"/>
              <a:t> </a:t>
            </a:r>
            <a:r>
              <a:rPr lang="el-GR" sz="2400" dirty="0" err="1"/>
              <a:t>διατίθεσθαι</a:t>
            </a:r>
            <a:r>
              <a:rPr lang="el-GR" sz="2400" dirty="0"/>
              <a:t> </a:t>
            </a:r>
            <a:r>
              <a:rPr lang="el-GR" sz="2400" dirty="0" err="1"/>
              <a:t>τὸν</a:t>
            </a:r>
            <a:r>
              <a:rPr lang="el-GR" sz="2400" dirty="0"/>
              <a:t> </a:t>
            </a:r>
            <a:r>
              <a:rPr lang="el-GR" sz="2400" dirty="0" err="1" smtClean="0"/>
              <a:t>φόρτον</a:t>
            </a:r>
            <a:r>
              <a:rPr lang="el-GR" sz="2400" dirty="0" smtClean="0"/>
              <a:t>. </a:t>
            </a:r>
            <a:r>
              <a:rPr lang="el-GR" sz="2400" dirty="0" err="1" smtClean="0"/>
              <a:t>πέμπτῃ</a:t>
            </a:r>
            <a:r>
              <a:rPr lang="el-GR" sz="2400" dirty="0" smtClean="0"/>
              <a:t> </a:t>
            </a:r>
            <a:r>
              <a:rPr lang="el-GR" sz="2400" dirty="0" err="1"/>
              <a:t>δὲ</a:t>
            </a:r>
            <a:r>
              <a:rPr lang="el-GR" sz="2400" dirty="0"/>
              <a:t> ἢ </a:t>
            </a:r>
            <a:r>
              <a:rPr lang="el-GR" sz="2400" dirty="0" err="1"/>
              <a:t>ἕκτῃ</a:t>
            </a:r>
            <a:r>
              <a:rPr lang="el-GR" sz="2400" dirty="0"/>
              <a:t> </a:t>
            </a:r>
            <a:r>
              <a:rPr lang="el-GR" sz="2400" dirty="0" err="1"/>
              <a:t>ἡμέρῃ</a:t>
            </a:r>
            <a:r>
              <a:rPr lang="el-GR" sz="2400" dirty="0"/>
              <a:t> </a:t>
            </a:r>
            <a:r>
              <a:rPr lang="el-GR" sz="2400" dirty="0" err="1"/>
              <a:t>ἀπ᾽</a:t>
            </a:r>
            <a:r>
              <a:rPr lang="el-GR" sz="2400" dirty="0"/>
              <a:t> </a:t>
            </a:r>
            <a:r>
              <a:rPr lang="el-GR" sz="2400" dirty="0" err="1"/>
              <a:t>ἧς</a:t>
            </a:r>
            <a:r>
              <a:rPr lang="el-GR" sz="2400" dirty="0"/>
              <a:t> </a:t>
            </a:r>
            <a:r>
              <a:rPr lang="el-GR" sz="2400" dirty="0" err="1"/>
              <a:t>ἀπίκοντο</a:t>
            </a:r>
            <a:r>
              <a:rPr lang="el-GR" sz="2400" dirty="0"/>
              <a:t>, </a:t>
            </a:r>
            <a:r>
              <a:rPr lang="el-GR" sz="2400" dirty="0" err="1"/>
              <a:t>ἐξεμπολημένων</a:t>
            </a:r>
            <a:r>
              <a:rPr lang="el-GR" sz="2400" dirty="0"/>
              <a:t> </a:t>
            </a:r>
            <a:r>
              <a:rPr lang="el-GR" sz="2400" dirty="0" err="1"/>
              <a:t>σφι</a:t>
            </a:r>
            <a:r>
              <a:rPr lang="el-GR" sz="2400" dirty="0"/>
              <a:t> </a:t>
            </a:r>
            <a:r>
              <a:rPr lang="el-GR" sz="2400" dirty="0" err="1"/>
              <a:t>σχεδὸν</a:t>
            </a:r>
            <a:r>
              <a:rPr lang="el-GR" sz="2400" dirty="0"/>
              <a:t> πάντων, </a:t>
            </a:r>
            <a:r>
              <a:rPr lang="el-GR" sz="2400" dirty="0" err="1"/>
              <a:t>ἐλθεῖν</a:t>
            </a:r>
            <a:r>
              <a:rPr lang="el-GR" sz="2400" dirty="0"/>
              <a:t> </a:t>
            </a:r>
            <a:r>
              <a:rPr lang="el-GR" sz="2400" dirty="0" err="1"/>
              <a:t>ἐπὶ</a:t>
            </a:r>
            <a:r>
              <a:rPr lang="el-GR" sz="2400" dirty="0"/>
              <a:t> </a:t>
            </a:r>
            <a:r>
              <a:rPr lang="el-GR" sz="2400" dirty="0" err="1"/>
              <a:t>τὴν</a:t>
            </a:r>
            <a:r>
              <a:rPr lang="el-GR" sz="2400" dirty="0"/>
              <a:t> θάλασσαν </a:t>
            </a:r>
            <a:r>
              <a:rPr lang="el-GR" sz="2400" dirty="0" err="1"/>
              <a:t>γυναῖκας</a:t>
            </a:r>
            <a:r>
              <a:rPr lang="el-GR" sz="2400" dirty="0"/>
              <a:t> </a:t>
            </a:r>
            <a:r>
              <a:rPr lang="el-GR" sz="2400" dirty="0" err="1"/>
              <a:t>ἄλλας</a:t>
            </a:r>
            <a:r>
              <a:rPr lang="el-GR" sz="2400" dirty="0"/>
              <a:t> τε </a:t>
            </a:r>
            <a:r>
              <a:rPr lang="el-GR" sz="2400" dirty="0" err="1"/>
              <a:t>πολλὰς</a:t>
            </a:r>
            <a:r>
              <a:rPr lang="el-GR" sz="2400" dirty="0"/>
              <a:t> </a:t>
            </a:r>
            <a:r>
              <a:rPr lang="el-GR" sz="2400" dirty="0" err="1"/>
              <a:t>καὶ</a:t>
            </a:r>
            <a:r>
              <a:rPr lang="el-GR" sz="2400" dirty="0"/>
              <a:t> </a:t>
            </a:r>
            <a:r>
              <a:rPr lang="el-GR" sz="2400" dirty="0" err="1"/>
              <a:t>δὴ</a:t>
            </a:r>
            <a:r>
              <a:rPr lang="el-GR" sz="2400" dirty="0"/>
              <a:t> </a:t>
            </a:r>
            <a:r>
              <a:rPr lang="el-GR" sz="2400" dirty="0" err="1"/>
              <a:t>καὶ</a:t>
            </a:r>
            <a:r>
              <a:rPr lang="el-GR" sz="2400" dirty="0"/>
              <a:t> </a:t>
            </a:r>
            <a:r>
              <a:rPr lang="el-GR" sz="2400" dirty="0" err="1"/>
              <a:t>τοῦ</a:t>
            </a:r>
            <a:r>
              <a:rPr lang="el-GR" sz="2400" dirty="0"/>
              <a:t> </a:t>
            </a:r>
            <a:r>
              <a:rPr lang="el-GR" sz="2400" dirty="0" err="1"/>
              <a:t>βασιλέος</a:t>
            </a:r>
            <a:r>
              <a:rPr lang="el-GR" sz="2400" dirty="0"/>
              <a:t> θυγατέρα· </a:t>
            </a:r>
            <a:r>
              <a:rPr lang="el-GR" sz="2400" dirty="0" err="1"/>
              <a:t>τὸ</a:t>
            </a:r>
            <a:r>
              <a:rPr lang="el-GR" sz="2400" dirty="0"/>
              <a:t> </a:t>
            </a:r>
            <a:r>
              <a:rPr lang="el-GR" sz="2400" dirty="0" err="1"/>
              <a:t>δέ</a:t>
            </a:r>
            <a:r>
              <a:rPr lang="el-GR" sz="2400" dirty="0"/>
              <a:t> </a:t>
            </a:r>
            <a:r>
              <a:rPr lang="el-GR" sz="2400" dirty="0" err="1"/>
              <a:t>οἱ</a:t>
            </a:r>
            <a:r>
              <a:rPr lang="el-GR" sz="2400" dirty="0"/>
              <a:t> </a:t>
            </a:r>
            <a:r>
              <a:rPr lang="el-GR" sz="2400" dirty="0" err="1"/>
              <a:t>οὔνομα</a:t>
            </a:r>
            <a:r>
              <a:rPr lang="el-GR" sz="2400" dirty="0"/>
              <a:t> </a:t>
            </a:r>
            <a:r>
              <a:rPr lang="el-GR" sz="2400" dirty="0" err="1"/>
              <a:t>εἶναι</a:t>
            </a:r>
            <a:r>
              <a:rPr lang="el-GR" sz="2400" dirty="0"/>
              <a:t>, </a:t>
            </a:r>
            <a:r>
              <a:rPr lang="el-GR" sz="2400" dirty="0" err="1"/>
              <a:t>κατὰ</a:t>
            </a:r>
            <a:r>
              <a:rPr lang="el-GR" sz="2400" dirty="0"/>
              <a:t> </a:t>
            </a:r>
            <a:r>
              <a:rPr lang="el-GR" sz="2400" dirty="0" err="1"/>
              <a:t>τὠυτὸ</a:t>
            </a:r>
            <a:r>
              <a:rPr lang="el-GR" sz="2400" dirty="0"/>
              <a:t> </a:t>
            </a:r>
            <a:r>
              <a:rPr lang="el-GR" sz="2400" dirty="0" err="1"/>
              <a:t>τὸ</a:t>
            </a:r>
            <a:r>
              <a:rPr lang="el-GR" sz="2400" dirty="0"/>
              <a:t> </a:t>
            </a:r>
            <a:r>
              <a:rPr lang="el-GR" sz="2400" dirty="0" err="1"/>
              <a:t>καὶ</a:t>
            </a:r>
            <a:r>
              <a:rPr lang="el-GR" sz="2400" dirty="0"/>
              <a:t> </a:t>
            </a:r>
            <a:r>
              <a:rPr lang="el-GR" sz="2400" dirty="0" err="1"/>
              <a:t>Ἕλληνες</a:t>
            </a:r>
            <a:r>
              <a:rPr lang="el-GR" sz="2400" dirty="0"/>
              <a:t> </a:t>
            </a:r>
            <a:r>
              <a:rPr lang="el-GR" sz="2400" dirty="0" err="1"/>
              <a:t>λέγουσι</a:t>
            </a:r>
            <a:r>
              <a:rPr lang="el-GR" sz="2400" dirty="0"/>
              <a:t>, </a:t>
            </a:r>
            <a:r>
              <a:rPr lang="el-GR" sz="2400" dirty="0" err="1"/>
              <a:t>Ἰοῦν</a:t>
            </a:r>
            <a:r>
              <a:rPr lang="el-GR" sz="2400" dirty="0"/>
              <a:t> </a:t>
            </a:r>
            <a:r>
              <a:rPr lang="el-GR" sz="2400" dirty="0" err="1"/>
              <a:t>τὴν</a:t>
            </a:r>
            <a:r>
              <a:rPr lang="el-GR" sz="2400" dirty="0"/>
              <a:t> </a:t>
            </a:r>
            <a:r>
              <a:rPr lang="el-GR" sz="2400" dirty="0" err="1" smtClean="0"/>
              <a:t>Ἰνάχου</a:t>
            </a:r>
            <a:r>
              <a:rPr lang="el-GR" sz="2400" dirty="0" smtClean="0"/>
              <a:t>.</a:t>
            </a:r>
            <a:endParaRPr lang="el-GR" sz="2400" dirty="0"/>
          </a:p>
          <a:p>
            <a:pPr marL="137160" indent="0">
              <a:buNone/>
            </a:pPr>
            <a:endParaRPr lang="el-GR" dirty="0" smtClean="0"/>
          </a:p>
          <a:p>
            <a:pPr marL="137160" indent="0" algn="just">
              <a:buNone/>
            </a:pPr>
            <a:r>
              <a:rPr lang="el-GR" sz="2400" dirty="0"/>
              <a:t>Πως έφτασαν λέει </a:t>
            </a:r>
            <a:r>
              <a:rPr lang="el-GR" sz="2400" dirty="0" err="1"/>
              <a:t>σ᾽</a:t>
            </a:r>
            <a:r>
              <a:rPr lang="el-GR" sz="2400" dirty="0"/>
              <a:t> αυτό το Άργος οι Φοίνικες και ξεπουλούσαν το </a:t>
            </a:r>
            <a:r>
              <a:rPr lang="el-GR" sz="2400" dirty="0" err="1"/>
              <a:t>φορτιό</a:t>
            </a:r>
            <a:r>
              <a:rPr lang="el-GR" sz="2400" dirty="0"/>
              <a:t> τους</a:t>
            </a:r>
            <a:r>
              <a:rPr lang="el-GR" sz="2400" dirty="0" smtClean="0"/>
              <a:t>.</a:t>
            </a:r>
            <a:r>
              <a:rPr lang="el-GR" sz="2400" dirty="0"/>
              <a:t> Όμως την πέμπτη ή την έχτη μέρα αφότου έφτασαν και όταν σχεδόν τα είχαν όλα ξεπουλήσει, πως κατέβηκαν στη θάλασσα και άλλες πολλές κοπέλες και ανάμεσά τους η θυγατέρα του βασιλιά· το όνομά της ήταν το ίδιο που λεν και οι Έλληνες, Ιώ του </a:t>
            </a:r>
            <a:r>
              <a:rPr lang="el-GR" sz="2400" dirty="0" smtClean="0"/>
              <a:t>Ινάχου.</a:t>
            </a:r>
            <a:endParaRPr lang="el-GR" sz="2400" dirty="0"/>
          </a:p>
        </p:txBody>
      </p:sp>
    </p:spTree>
    <p:extLst>
      <p:ext uri="{BB962C8B-B14F-4D97-AF65-F5344CB8AC3E}">
        <p14:creationId xmlns:p14="http://schemas.microsoft.com/office/powerpoint/2010/main" val="818289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624736"/>
          </a:xfrm>
        </p:spPr>
        <p:txBody>
          <a:bodyPr>
            <a:normAutofit fontScale="32500" lnSpcReduction="20000"/>
          </a:bodyPr>
          <a:lstStyle/>
          <a:p>
            <a:pPr marL="137160" indent="0">
              <a:buNone/>
            </a:pPr>
            <a:r>
              <a:rPr lang="el-GR" sz="4900" dirty="0" err="1"/>
              <a:t>Κύπριν</a:t>
            </a:r>
            <a:r>
              <a:rPr lang="el-GR" sz="4900" dirty="0"/>
              <a:t> </a:t>
            </a:r>
            <a:r>
              <a:rPr lang="el-GR" sz="4900" dirty="0" err="1"/>
              <a:t>δ᾽</a:t>
            </a:r>
            <a:r>
              <a:rPr lang="el-GR" sz="4900" dirty="0"/>
              <a:t> </a:t>
            </a:r>
            <a:r>
              <a:rPr lang="el-GR" sz="4900" dirty="0" err="1"/>
              <a:t>ἔλεξας</a:t>
            </a:r>
            <a:r>
              <a:rPr lang="el-GR" sz="4900" dirty="0"/>
              <a:t> —</a:t>
            </a:r>
            <a:r>
              <a:rPr lang="el-GR" sz="4900" dirty="0" err="1"/>
              <a:t>ταῦτα</a:t>
            </a:r>
            <a:r>
              <a:rPr lang="el-GR" sz="4900" dirty="0"/>
              <a:t> </a:t>
            </a:r>
            <a:r>
              <a:rPr lang="el-GR" sz="4900" dirty="0" err="1"/>
              <a:t>γὰρ</a:t>
            </a:r>
            <a:r>
              <a:rPr lang="el-GR" sz="4900" dirty="0"/>
              <a:t> γέλως πολύς—</a:t>
            </a:r>
            <a:br>
              <a:rPr lang="el-GR" sz="4900" dirty="0"/>
            </a:br>
            <a:r>
              <a:rPr lang="el-GR" sz="4900" dirty="0" err="1"/>
              <a:t>ἐλθεῖν</a:t>
            </a:r>
            <a:r>
              <a:rPr lang="el-GR" sz="4900" dirty="0"/>
              <a:t> </a:t>
            </a:r>
            <a:r>
              <a:rPr lang="el-GR" sz="4900" dirty="0" err="1"/>
              <a:t>ἐμῷ</a:t>
            </a:r>
            <a:r>
              <a:rPr lang="el-GR" sz="4900" dirty="0"/>
              <a:t> </a:t>
            </a:r>
            <a:r>
              <a:rPr lang="el-GR" sz="4900" dirty="0" err="1"/>
              <a:t>ξὺν</a:t>
            </a:r>
            <a:r>
              <a:rPr lang="el-GR" sz="4900" dirty="0"/>
              <a:t> </a:t>
            </a:r>
            <a:r>
              <a:rPr lang="el-GR" sz="4900" dirty="0" err="1"/>
              <a:t>παιδὶ</a:t>
            </a:r>
            <a:r>
              <a:rPr lang="el-GR" sz="4900" dirty="0"/>
              <a:t> </a:t>
            </a:r>
            <a:r>
              <a:rPr lang="el-GR" sz="4900" dirty="0" err="1"/>
              <a:t>Μενέλεω</a:t>
            </a:r>
            <a:r>
              <a:rPr lang="el-GR" sz="4900" dirty="0"/>
              <a:t> δόμους.</a:t>
            </a:r>
            <a:br>
              <a:rPr lang="el-GR" sz="4900" dirty="0"/>
            </a:br>
            <a:r>
              <a:rPr lang="el-GR" sz="4900" dirty="0" err="1" smtClean="0"/>
              <a:t>οὐκ</a:t>
            </a:r>
            <a:r>
              <a:rPr lang="el-GR" sz="4900" dirty="0" smtClean="0"/>
              <a:t> </a:t>
            </a:r>
            <a:r>
              <a:rPr lang="el-GR" sz="4900" dirty="0" err="1"/>
              <a:t>ἂν</a:t>
            </a:r>
            <a:r>
              <a:rPr lang="el-GR" sz="4900" dirty="0"/>
              <a:t> </a:t>
            </a:r>
            <a:r>
              <a:rPr lang="el-GR" sz="4900" dirty="0" err="1"/>
              <a:t>μένουσ᾽</a:t>
            </a:r>
            <a:r>
              <a:rPr lang="el-GR" sz="4900" dirty="0"/>
              <a:t> </a:t>
            </a:r>
            <a:r>
              <a:rPr lang="el-GR" sz="4900" dirty="0" err="1"/>
              <a:t>ἂν</a:t>
            </a:r>
            <a:r>
              <a:rPr lang="el-GR" sz="4900" dirty="0"/>
              <a:t> </a:t>
            </a:r>
            <a:r>
              <a:rPr lang="el-GR" sz="4900" dirty="0" err="1"/>
              <a:t>ἥσυχός</a:t>
            </a:r>
            <a:r>
              <a:rPr lang="el-GR" sz="4900" dirty="0"/>
              <a:t> </a:t>
            </a:r>
            <a:r>
              <a:rPr lang="el-GR" sz="4900" dirty="0" err="1"/>
              <a:t>γ᾽</a:t>
            </a:r>
            <a:r>
              <a:rPr lang="el-GR" sz="4900" dirty="0"/>
              <a:t> </a:t>
            </a:r>
            <a:r>
              <a:rPr lang="el-GR" sz="4900" dirty="0" err="1"/>
              <a:t>ἐν</a:t>
            </a:r>
            <a:r>
              <a:rPr lang="el-GR" sz="4900" dirty="0"/>
              <a:t> </a:t>
            </a:r>
            <a:r>
              <a:rPr lang="el-GR" sz="4900" dirty="0" err="1"/>
              <a:t>οὐρανῷ</a:t>
            </a:r>
            <a:r>
              <a:rPr lang="el-GR" sz="4900" dirty="0"/>
              <a:t/>
            </a:r>
            <a:br>
              <a:rPr lang="el-GR" sz="4900" dirty="0"/>
            </a:br>
            <a:r>
              <a:rPr lang="el-GR" sz="4900" dirty="0" err="1"/>
              <a:t>αὐταῖς</a:t>
            </a:r>
            <a:r>
              <a:rPr lang="el-GR" sz="4900" dirty="0"/>
              <a:t> </a:t>
            </a:r>
            <a:r>
              <a:rPr lang="el-GR" sz="4900" dirty="0" err="1"/>
              <a:t>Ἀμύκλαις</a:t>
            </a:r>
            <a:r>
              <a:rPr lang="el-GR" sz="4900" dirty="0"/>
              <a:t> ‹</a:t>
            </a:r>
            <a:r>
              <a:rPr lang="el-GR" sz="4900" dirty="0" err="1"/>
              <a:t>σ᾽</a:t>
            </a:r>
            <a:r>
              <a:rPr lang="el-GR" sz="4900" dirty="0"/>
              <a:t>› </a:t>
            </a:r>
            <a:r>
              <a:rPr lang="el-GR" sz="4900" dirty="0" err="1"/>
              <a:t>ἤγαγεν</a:t>
            </a:r>
            <a:r>
              <a:rPr lang="el-GR" sz="4900" dirty="0"/>
              <a:t> </a:t>
            </a:r>
            <a:r>
              <a:rPr lang="el-GR" sz="4900" dirty="0" err="1"/>
              <a:t>πρὸς</a:t>
            </a:r>
            <a:r>
              <a:rPr lang="el-GR" sz="4900" dirty="0"/>
              <a:t> </a:t>
            </a:r>
            <a:r>
              <a:rPr lang="el-GR" sz="4900" dirty="0" err="1"/>
              <a:t>Ἴλιον</a:t>
            </a:r>
            <a:r>
              <a:rPr lang="el-GR" sz="4900" dirty="0"/>
              <a:t>;</a:t>
            </a:r>
            <a:br>
              <a:rPr lang="el-GR" sz="4900" dirty="0"/>
            </a:br>
            <a:r>
              <a:rPr lang="el-GR" sz="4900" dirty="0" err="1"/>
              <a:t>ἦν</a:t>
            </a:r>
            <a:r>
              <a:rPr lang="el-GR" sz="4900" dirty="0"/>
              <a:t> </a:t>
            </a:r>
            <a:r>
              <a:rPr lang="el-GR" sz="4900" dirty="0" err="1"/>
              <a:t>οὑμὸς</a:t>
            </a:r>
            <a:r>
              <a:rPr lang="el-GR" sz="4900" dirty="0"/>
              <a:t> </a:t>
            </a:r>
            <a:r>
              <a:rPr lang="el-GR" sz="4900" dirty="0" err="1"/>
              <a:t>υἱὸς</a:t>
            </a:r>
            <a:r>
              <a:rPr lang="el-GR" sz="4900" dirty="0"/>
              <a:t> κάλλος </a:t>
            </a:r>
            <a:r>
              <a:rPr lang="el-GR" sz="4900" dirty="0" err="1"/>
              <a:t>ἐκπρεπέστατος</a:t>
            </a:r>
            <a:r>
              <a:rPr lang="el-GR" sz="4900" dirty="0"/>
              <a:t>,</a:t>
            </a:r>
            <a:br>
              <a:rPr lang="el-GR" sz="4900" dirty="0"/>
            </a:br>
            <a:r>
              <a:rPr lang="el-GR" sz="4900" dirty="0"/>
              <a:t>ὁ </a:t>
            </a:r>
            <a:r>
              <a:rPr lang="el-GR" sz="4900" dirty="0" err="1"/>
              <a:t>σὸς</a:t>
            </a:r>
            <a:r>
              <a:rPr lang="el-GR" sz="4900" dirty="0"/>
              <a:t> </a:t>
            </a:r>
            <a:r>
              <a:rPr lang="el-GR" sz="4900" dirty="0" err="1"/>
              <a:t>δ᾽</a:t>
            </a:r>
            <a:r>
              <a:rPr lang="el-GR" sz="4900" dirty="0"/>
              <a:t> </a:t>
            </a:r>
            <a:r>
              <a:rPr lang="el-GR" sz="4900" dirty="0" err="1"/>
              <a:t>ἰδών</a:t>
            </a:r>
            <a:r>
              <a:rPr lang="el-GR" sz="4900" dirty="0"/>
              <a:t> </a:t>
            </a:r>
            <a:r>
              <a:rPr lang="el-GR" sz="4900" dirty="0" err="1"/>
              <a:t>νιν</a:t>
            </a:r>
            <a:r>
              <a:rPr lang="el-GR" sz="4900" dirty="0"/>
              <a:t> </a:t>
            </a:r>
            <a:r>
              <a:rPr lang="el-GR" sz="4900" dirty="0" err="1"/>
              <a:t>νοῦς</a:t>
            </a:r>
            <a:r>
              <a:rPr lang="el-GR" sz="4900" dirty="0"/>
              <a:t> </a:t>
            </a:r>
            <a:r>
              <a:rPr lang="el-GR" sz="4900" dirty="0" err="1"/>
              <a:t>ἐποιήθη</a:t>
            </a:r>
            <a:r>
              <a:rPr lang="el-GR" sz="4900" dirty="0"/>
              <a:t> </a:t>
            </a:r>
            <a:r>
              <a:rPr lang="el-GR" sz="4900" dirty="0" err="1"/>
              <a:t>Κύπρις</a:t>
            </a:r>
            <a:r>
              <a:rPr lang="el-GR" sz="4900" dirty="0"/>
              <a:t>·</a:t>
            </a:r>
            <a:br>
              <a:rPr lang="el-GR" sz="4900" dirty="0"/>
            </a:br>
            <a:r>
              <a:rPr lang="el-GR" sz="4900" dirty="0" err="1"/>
              <a:t>τὰ</a:t>
            </a:r>
            <a:r>
              <a:rPr lang="el-GR" sz="4900" dirty="0"/>
              <a:t> </a:t>
            </a:r>
            <a:r>
              <a:rPr lang="el-GR" sz="4900" dirty="0" err="1"/>
              <a:t>μῶρα</a:t>
            </a:r>
            <a:r>
              <a:rPr lang="el-GR" sz="4900" dirty="0"/>
              <a:t> </a:t>
            </a:r>
            <a:r>
              <a:rPr lang="el-GR" sz="4900" dirty="0" err="1"/>
              <a:t>γὰρ</a:t>
            </a:r>
            <a:r>
              <a:rPr lang="el-GR" sz="4900" dirty="0"/>
              <a:t> </a:t>
            </a:r>
            <a:r>
              <a:rPr lang="el-GR" sz="4900" dirty="0" err="1"/>
              <a:t>πάντ᾽</a:t>
            </a:r>
            <a:r>
              <a:rPr lang="el-GR" sz="4900" dirty="0"/>
              <a:t> </a:t>
            </a:r>
            <a:r>
              <a:rPr lang="el-GR" sz="4900" dirty="0" err="1"/>
              <a:t>ἐστὶν</a:t>
            </a:r>
            <a:r>
              <a:rPr lang="el-GR" sz="4900" dirty="0"/>
              <a:t> </a:t>
            </a:r>
            <a:r>
              <a:rPr lang="el-GR" sz="4900" dirty="0" err="1"/>
              <a:t>Ἀφροδίτη</a:t>
            </a:r>
            <a:r>
              <a:rPr lang="el-GR" sz="4900" dirty="0"/>
              <a:t> </a:t>
            </a:r>
            <a:r>
              <a:rPr lang="el-GR" sz="4900" dirty="0" err="1"/>
              <a:t>βροτοῖς</a:t>
            </a:r>
            <a:r>
              <a:rPr lang="el-GR" sz="4900" dirty="0"/>
              <a:t>,</a:t>
            </a:r>
            <a:br>
              <a:rPr lang="el-GR" sz="4900" dirty="0"/>
            </a:br>
            <a:r>
              <a:rPr lang="el-GR" sz="4900" dirty="0" err="1" smtClean="0"/>
              <a:t>καὶ</a:t>
            </a:r>
            <a:r>
              <a:rPr lang="el-GR" sz="4900" dirty="0" smtClean="0"/>
              <a:t> </a:t>
            </a:r>
            <a:r>
              <a:rPr lang="el-GR" sz="4900" dirty="0" err="1"/>
              <a:t>τοὔνομ᾽</a:t>
            </a:r>
            <a:r>
              <a:rPr lang="el-GR" sz="4900" dirty="0"/>
              <a:t> </a:t>
            </a:r>
            <a:r>
              <a:rPr lang="el-GR" sz="4900" dirty="0" err="1"/>
              <a:t>ὀρθῶς</a:t>
            </a:r>
            <a:r>
              <a:rPr lang="el-GR" sz="4900" dirty="0"/>
              <a:t> </a:t>
            </a:r>
            <a:r>
              <a:rPr lang="el-GR" sz="4900" dirty="0" err="1"/>
              <a:t>ἀφροσύνης</a:t>
            </a:r>
            <a:r>
              <a:rPr lang="el-GR" sz="4900" dirty="0"/>
              <a:t> </a:t>
            </a:r>
            <a:r>
              <a:rPr lang="el-GR" sz="4900" dirty="0" err="1"/>
              <a:t>ἄρχει</a:t>
            </a:r>
            <a:r>
              <a:rPr lang="el-GR" sz="4900" dirty="0"/>
              <a:t> </a:t>
            </a:r>
            <a:r>
              <a:rPr lang="el-GR" sz="4900" dirty="0" err="1"/>
              <a:t>θεᾶς</a:t>
            </a:r>
            <a:r>
              <a:rPr lang="el-GR" sz="4900" dirty="0"/>
              <a:t>.</a:t>
            </a:r>
            <a:br>
              <a:rPr lang="el-GR" sz="4900" dirty="0"/>
            </a:br>
            <a:r>
              <a:rPr lang="el-GR" sz="4900" dirty="0" err="1"/>
              <a:t>ὃν</a:t>
            </a:r>
            <a:r>
              <a:rPr lang="el-GR" sz="4900" dirty="0"/>
              <a:t> </a:t>
            </a:r>
            <a:r>
              <a:rPr lang="el-GR" sz="4900" dirty="0" err="1"/>
              <a:t>εἰσιδοῦσα</a:t>
            </a:r>
            <a:r>
              <a:rPr lang="el-GR" sz="4900" dirty="0"/>
              <a:t> </a:t>
            </a:r>
            <a:r>
              <a:rPr lang="el-GR" sz="4900" dirty="0" err="1"/>
              <a:t>βαρβάροις</a:t>
            </a:r>
            <a:r>
              <a:rPr lang="el-GR" sz="4900" dirty="0"/>
              <a:t> </a:t>
            </a:r>
            <a:r>
              <a:rPr lang="el-GR" sz="4900" dirty="0" err="1"/>
              <a:t>ἐσθήμασι</a:t>
            </a:r>
            <a:r>
              <a:rPr lang="el-GR" sz="4900" dirty="0"/>
              <a:t/>
            </a:r>
            <a:br>
              <a:rPr lang="el-GR" sz="4900" dirty="0"/>
            </a:br>
            <a:r>
              <a:rPr lang="el-GR" sz="4900" dirty="0" err="1"/>
              <a:t>χρυσῷ</a:t>
            </a:r>
            <a:r>
              <a:rPr lang="el-GR" sz="4900" dirty="0"/>
              <a:t> τε </a:t>
            </a:r>
            <a:r>
              <a:rPr lang="el-GR" sz="4900" dirty="0" err="1"/>
              <a:t>λαμπρὸν</a:t>
            </a:r>
            <a:r>
              <a:rPr lang="el-GR" sz="4900" dirty="0"/>
              <a:t> </a:t>
            </a:r>
            <a:r>
              <a:rPr lang="el-GR" sz="4900" dirty="0" err="1"/>
              <a:t>ἐξεμαργώθης</a:t>
            </a:r>
            <a:r>
              <a:rPr lang="el-GR" sz="4900" dirty="0"/>
              <a:t> </a:t>
            </a:r>
            <a:r>
              <a:rPr lang="el-GR" sz="4900" dirty="0" err="1"/>
              <a:t>φρένας</a:t>
            </a:r>
            <a:r>
              <a:rPr lang="el-GR" sz="4900" dirty="0"/>
              <a:t>.</a:t>
            </a:r>
            <a:br>
              <a:rPr lang="el-GR" sz="4900" dirty="0"/>
            </a:br>
            <a:r>
              <a:rPr lang="el-GR" sz="4900" dirty="0" err="1"/>
              <a:t>ἐν</a:t>
            </a:r>
            <a:r>
              <a:rPr lang="el-GR" sz="4900" dirty="0"/>
              <a:t> </a:t>
            </a:r>
            <a:r>
              <a:rPr lang="el-GR" sz="4900" dirty="0" err="1"/>
              <a:t>μὲν</a:t>
            </a:r>
            <a:r>
              <a:rPr lang="el-GR" sz="4900" dirty="0"/>
              <a:t> </a:t>
            </a:r>
            <a:r>
              <a:rPr lang="el-GR" sz="4900" dirty="0" err="1"/>
              <a:t>γὰρ</a:t>
            </a:r>
            <a:r>
              <a:rPr lang="el-GR" sz="4900" dirty="0"/>
              <a:t> </a:t>
            </a:r>
            <a:r>
              <a:rPr lang="el-GR" sz="4900" dirty="0" err="1"/>
              <a:t>Ἄργει</a:t>
            </a:r>
            <a:r>
              <a:rPr lang="el-GR" sz="4900" dirty="0"/>
              <a:t> </a:t>
            </a:r>
            <a:r>
              <a:rPr lang="el-GR" sz="4900" dirty="0" err="1"/>
              <a:t>μίκρ᾽</a:t>
            </a:r>
            <a:r>
              <a:rPr lang="el-GR" sz="4900" dirty="0"/>
              <a:t> </a:t>
            </a:r>
            <a:r>
              <a:rPr lang="el-GR" sz="4900" dirty="0" err="1"/>
              <a:t>ἔχουσ᾽</a:t>
            </a:r>
            <a:r>
              <a:rPr lang="el-GR" sz="4900" dirty="0"/>
              <a:t> </a:t>
            </a:r>
            <a:r>
              <a:rPr lang="el-GR" sz="4900" dirty="0" err="1"/>
              <a:t>ἀνεστρέφου</a:t>
            </a:r>
            <a:r>
              <a:rPr lang="el-GR" sz="4900" dirty="0"/>
              <a:t>,</a:t>
            </a:r>
            <a:br>
              <a:rPr lang="el-GR" sz="4900" dirty="0"/>
            </a:br>
            <a:r>
              <a:rPr lang="el-GR" sz="4900" dirty="0"/>
              <a:t>Σπάρτης </a:t>
            </a:r>
            <a:r>
              <a:rPr lang="el-GR" sz="4900" dirty="0" err="1"/>
              <a:t>δ᾽</a:t>
            </a:r>
            <a:r>
              <a:rPr lang="el-GR" sz="4900" dirty="0"/>
              <a:t> </a:t>
            </a:r>
            <a:r>
              <a:rPr lang="el-GR" sz="4900" dirty="0" err="1"/>
              <a:t>ἀπαλλαχθεῖσα</a:t>
            </a:r>
            <a:r>
              <a:rPr lang="el-GR" sz="4900" dirty="0"/>
              <a:t> </a:t>
            </a:r>
            <a:r>
              <a:rPr lang="el-GR" sz="4900" dirty="0" err="1"/>
              <a:t>τὴν</a:t>
            </a:r>
            <a:r>
              <a:rPr lang="el-GR" sz="4900" dirty="0"/>
              <a:t> </a:t>
            </a:r>
            <a:r>
              <a:rPr lang="el-GR" sz="4900" dirty="0" err="1"/>
              <a:t>Φρυγῶν</a:t>
            </a:r>
            <a:r>
              <a:rPr lang="el-GR" sz="4900" dirty="0"/>
              <a:t> </a:t>
            </a:r>
            <a:r>
              <a:rPr lang="el-GR" sz="4900" dirty="0" err="1" smtClean="0"/>
              <a:t>πόλιν</a:t>
            </a:r>
            <a:endParaRPr lang="el-GR" sz="4900" dirty="0" smtClean="0"/>
          </a:p>
          <a:p>
            <a:pPr marL="137160" indent="0">
              <a:buNone/>
            </a:pPr>
            <a:r>
              <a:rPr lang="el-GR" sz="4900" dirty="0" err="1" smtClean="0"/>
              <a:t>χρυσῷ</a:t>
            </a:r>
            <a:r>
              <a:rPr lang="el-GR" sz="4900" dirty="0" smtClean="0"/>
              <a:t> </a:t>
            </a:r>
            <a:r>
              <a:rPr lang="el-GR" sz="4900" dirty="0" err="1"/>
              <a:t>ῥέουσαν</a:t>
            </a:r>
            <a:r>
              <a:rPr lang="el-GR" sz="4900" dirty="0"/>
              <a:t> </a:t>
            </a:r>
            <a:r>
              <a:rPr lang="el-GR" sz="4900" dirty="0" err="1"/>
              <a:t>ἤλπισας</a:t>
            </a:r>
            <a:r>
              <a:rPr lang="el-GR" sz="4900" dirty="0"/>
              <a:t> </a:t>
            </a:r>
            <a:r>
              <a:rPr lang="el-GR" sz="4900" dirty="0" err="1"/>
              <a:t>κατακλύσειν</a:t>
            </a:r>
            <a:r>
              <a:rPr lang="el-GR" sz="4900" dirty="0"/>
              <a:t/>
            </a:r>
            <a:br>
              <a:rPr lang="el-GR" sz="4900" dirty="0"/>
            </a:br>
            <a:r>
              <a:rPr lang="el-GR" sz="4900" dirty="0" err="1"/>
              <a:t>δαπάναισιν</a:t>
            </a:r>
            <a:r>
              <a:rPr lang="el-GR" sz="4900" dirty="0"/>
              <a:t>· </a:t>
            </a:r>
            <a:r>
              <a:rPr lang="el-GR" sz="4900" dirty="0" err="1"/>
              <a:t>οὐδ᾽</a:t>
            </a:r>
            <a:r>
              <a:rPr lang="el-GR" sz="4900" dirty="0"/>
              <a:t> </a:t>
            </a:r>
            <a:r>
              <a:rPr lang="el-GR" sz="4900" dirty="0" err="1"/>
              <a:t>ἦν</a:t>
            </a:r>
            <a:r>
              <a:rPr lang="el-GR" sz="4900" dirty="0"/>
              <a:t> </a:t>
            </a:r>
            <a:r>
              <a:rPr lang="el-GR" sz="4900" dirty="0" err="1"/>
              <a:t>ἱκανά</a:t>
            </a:r>
            <a:r>
              <a:rPr lang="el-GR" sz="4900" dirty="0"/>
              <a:t> σοι </a:t>
            </a:r>
            <a:r>
              <a:rPr lang="el-GR" sz="4900" dirty="0" err="1"/>
              <a:t>τὰ</a:t>
            </a:r>
            <a:r>
              <a:rPr lang="el-GR" sz="4900" dirty="0"/>
              <a:t> </a:t>
            </a:r>
            <a:r>
              <a:rPr lang="el-GR" sz="4900" dirty="0" err="1"/>
              <a:t>Μενέλεω</a:t>
            </a:r>
            <a:r>
              <a:rPr lang="el-GR" sz="4900" dirty="0"/>
              <a:t/>
            </a:r>
            <a:br>
              <a:rPr lang="el-GR" sz="4900" dirty="0"/>
            </a:br>
            <a:r>
              <a:rPr lang="el-GR" sz="4900" dirty="0"/>
              <a:t>μέλαθρα </a:t>
            </a:r>
            <a:r>
              <a:rPr lang="el-GR" sz="4900" dirty="0" err="1"/>
              <a:t>ταῖς</a:t>
            </a:r>
            <a:r>
              <a:rPr lang="el-GR" sz="4900" dirty="0"/>
              <a:t> </a:t>
            </a:r>
            <a:r>
              <a:rPr lang="el-GR" sz="4900" dirty="0" err="1"/>
              <a:t>σαῖς</a:t>
            </a:r>
            <a:r>
              <a:rPr lang="el-GR" sz="4900" dirty="0"/>
              <a:t> </a:t>
            </a:r>
            <a:r>
              <a:rPr lang="el-GR" sz="4900" dirty="0" err="1"/>
              <a:t>ἐγκαθυβρίζειν</a:t>
            </a:r>
            <a:r>
              <a:rPr lang="el-GR" sz="4900" dirty="0"/>
              <a:t> </a:t>
            </a:r>
            <a:r>
              <a:rPr lang="el-GR" sz="4900" dirty="0" err="1"/>
              <a:t>τρυφαῖς</a:t>
            </a:r>
            <a:r>
              <a:rPr lang="el-GR" sz="4900" dirty="0" smtClean="0"/>
              <a:t>.</a:t>
            </a:r>
          </a:p>
          <a:p>
            <a:pPr marL="137160" indent="0">
              <a:buNone/>
            </a:pPr>
            <a:endParaRPr lang="el-GR" sz="4900" dirty="0" smtClean="0"/>
          </a:p>
          <a:p>
            <a:pPr marL="137160" indent="0">
              <a:buNone/>
            </a:pPr>
            <a:r>
              <a:rPr lang="el-GR" sz="4900" dirty="0" smtClean="0"/>
              <a:t>Η </a:t>
            </a:r>
            <a:r>
              <a:rPr lang="el-GR" sz="4900" dirty="0" err="1"/>
              <a:t>Κύπρη</a:t>
            </a:r>
            <a:r>
              <a:rPr lang="el-GR" sz="4900" dirty="0"/>
              <a:t> —εδώ </a:t>
            </a:r>
            <a:r>
              <a:rPr lang="el-GR" sz="4900" dirty="0" err="1"/>
              <a:t>᾽ναι</a:t>
            </a:r>
            <a:r>
              <a:rPr lang="el-GR" sz="4900" dirty="0"/>
              <a:t> για να σκας στα γέλια—</a:t>
            </a:r>
            <a:br>
              <a:rPr lang="el-GR" sz="4900" dirty="0"/>
            </a:br>
            <a:r>
              <a:rPr lang="el-GR" sz="4900" dirty="0"/>
              <a:t>συνόδεψε το γιο μου, λες, στη Σπάρτη.</a:t>
            </a:r>
            <a:br>
              <a:rPr lang="el-GR" sz="4900" dirty="0"/>
            </a:br>
            <a:r>
              <a:rPr lang="el-GR" sz="4900" dirty="0"/>
              <a:t>Μα δεν μπορούσε κείθε που καθόταν,</a:t>
            </a:r>
            <a:br>
              <a:rPr lang="el-GR" sz="4900" dirty="0"/>
            </a:br>
            <a:r>
              <a:rPr lang="el-GR" sz="4900" dirty="0"/>
              <a:t>από τον ουρανό, να σε τραβήξει</a:t>
            </a:r>
            <a:br>
              <a:rPr lang="el-GR" sz="4900" dirty="0"/>
            </a:br>
            <a:r>
              <a:rPr lang="el-GR" sz="4900" dirty="0"/>
              <a:t>στην Τροία μαζί με τις Αμύκλες όλες;</a:t>
            </a:r>
            <a:br>
              <a:rPr lang="el-GR" sz="4900" dirty="0"/>
            </a:br>
            <a:r>
              <a:rPr lang="el-GR" sz="4900" dirty="0"/>
              <a:t>Ο γιος μου ήταν ωραίος και, σαν τον είδες,</a:t>
            </a:r>
            <a:br>
              <a:rPr lang="el-GR" sz="4900" dirty="0"/>
            </a:br>
            <a:r>
              <a:rPr lang="el-GR" sz="4900" dirty="0"/>
              <a:t>έγινε ο νους σου </a:t>
            </a:r>
            <a:r>
              <a:rPr lang="el-GR" sz="4900" dirty="0" err="1"/>
              <a:t>Κύπρη</a:t>
            </a:r>
            <a:r>
              <a:rPr lang="el-GR" sz="4900" dirty="0"/>
              <a:t>· όλες τις τρέλες</a:t>
            </a:r>
            <a:br>
              <a:rPr lang="el-GR" sz="4900" dirty="0"/>
            </a:br>
            <a:r>
              <a:rPr lang="el-GR" sz="4900" dirty="0"/>
              <a:t>τις ονομάζουν οι άνθρωποι Αφροδίτη·</a:t>
            </a:r>
            <a:br>
              <a:rPr lang="el-GR" sz="4900" dirty="0"/>
            </a:br>
            <a:r>
              <a:rPr lang="el-GR" sz="4900" dirty="0" smtClean="0"/>
              <a:t>Αφροδίτη </a:t>
            </a:r>
            <a:r>
              <a:rPr lang="el-GR" sz="4900" dirty="0"/>
              <a:t>– αφροσύνη· δες πώς μοιάζουν!</a:t>
            </a:r>
            <a:br>
              <a:rPr lang="el-GR" sz="4900" dirty="0"/>
            </a:br>
            <a:r>
              <a:rPr lang="el-GR" sz="4900" dirty="0" err="1"/>
              <a:t>Στ᾽</a:t>
            </a:r>
            <a:r>
              <a:rPr lang="el-GR" sz="4900" dirty="0"/>
              <a:t> ασιατικά στολίδια, στα χρυσάφια</a:t>
            </a:r>
            <a:br>
              <a:rPr lang="el-GR" sz="4900" dirty="0"/>
            </a:br>
            <a:r>
              <a:rPr lang="el-GR" sz="4900" dirty="0"/>
              <a:t>μπρος σου έλαμψε, κι ο νους σου πήρε αέρα.</a:t>
            </a:r>
            <a:br>
              <a:rPr lang="el-GR" sz="4900" dirty="0"/>
            </a:br>
            <a:r>
              <a:rPr lang="el-GR" sz="4900" dirty="0"/>
              <a:t>Μικρή και </a:t>
            </a:r>
            <a:r>
              <a:rPr lang="el-GR" sz="4900" dirty="0" err="1"/>
              <a:t>φτωχικιά</a:t>
            </a:r>
            <a:r>
              <a:rPr lang="el-GR" sz="4900" dirty="0"/>
              <a:t> σού </a:t>
            </a:r>
            <a:r>
              <a:rPr lang="el-GR" sz="4900" dirty="0" err="1"/>
              <a:t>᾽πεφτε</a:t>
            </a:r>
            <a:r>
              <a:rPr lang="el-GR" sz="4900" dirty="0"/>
              <a:t> η Σπάρτη</a:t>
            </a:r>
            <a:br>
              <a:rPr lang="el-GR" sz="4900" dirty="0"/>
            </a:br>
            <a:r>
              <a:rPr lang="el-GR" sz="4900" dirty="0"/>
              <a:t>και θάρρεψες πως θα </a:t>
            </a:r>
            <a:r>
              <a:rPr lang="el-GR" sz="4900" dirty="0" err="1"/>
              <a:t>᾽πλεες</a:t>
            </a:r>
            <a:r>
              <a:rPr lang="el-GR" sz="4900" dirty="0"/>
              <a:t> στο χρυσάφι,</a:t>
            </a:r>
            <a:br>
              <a:rPr lang="el-GR" sz="4900" dirty="0"/>
            </a:br>
            <a:r>
              <a:rPr lang="el-GR" sz="4900" dirty="0"/>
              <a:t>όταν θα </a:t>
            </a:r>
            <a:r>
              <a:rPr lang="el-GR" sz="4900" dirty="0" err="1"/>
              <a:t>᾽ρχόσουν</a:t>
            </a:r>
            <a:r>
              <a:rPr lang="el-GR" sz="4900" dirty="0"/>
              <a:t> στων </a:t>
            </a:r>
            <a:r>
              <a:rPr lang="el-GR" sz="4900" dirty="0" err="1"/>
              <a:t>Φρυγών</a:t>
            </a:r>
            <a:r>
              <a:rPr lang="el-GR" sz="4900" dirty="0"/>
              <a:t> την πόλη·</a:t>
            </a:r>
            <a:br>
              <a:rPr lang="el-GR" sz="4900" dirty="0"/>
            </a:br>
            <a:r>
              <a:rPr lang="el-GR" sz="4900" dirty="0"/>
              <a:t>το σπίτι του Μενέλαου δεν αρκούσε</a:t>
            </a:r>
            <a:br>
              <a:rPr lang="el-GR" sz="4900" dirty="0"/>
            </a:br>
            <a:r>
              <a:rPr lang="el-GR" sz="4900" dirty="0"/>
              <a:t>στα μεγαλεία σου και στην ξιπασιά σου</a:t>
            </a:r>
            <a:r>
              <a:rPr lang="el-GR" sz="4900" dirty="0" smtClean="0"/>
              <a:t>.</a:t>
            </a:r>
          </a:p>
          <a:p>
            <a:pPr marL="137160" indent="0">
              <a:buNone/>
            </a:pPr>
            <a:endParaRPr lang="el-GR" sz="4900" dirty="0" smtClean="0"/>
          </a:p>
          <a:p>
            <a:pPr marL="137160" indent="0">
              <a:buNone/>
            </a:pPr>
            <a:endParaRPr lang="el-GR" dirty="0"/>
          </a:p>
          <a:p>
            <a:pPr marL="137160" indent="0">
              <a:buNone/>
            </a:pPr>
            <a:endParaRPr lang="el-GR" dirty="0"/>
          </a:p>
        </p:txBody>
      </p:sp>
    </p:spTree>
    <p:extLst>
      <p:ext uri="{BB962C8B-B14F-4D97-AF65-F5344CB8AC3E}">
        <p14:creationId xmlns:p14="http://schemas.microsoft.com/office/powerpoint/2010/main" val="23584221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624736"/>
          </a:xfrm>
        </p:spPr>
        <p:txBody>
          <a:bodyPr>
            <a:normAutofit fontScale="62500" lnSpcReduction="20000"/>
          </a:bodyPr>
          <a:lstStyle/>
          <a:p>
            <a:pPr marL="137160" indent="0">
              <a:buNone/>
            </a:pPr>
            <a:r>
              <a:rPr lang="el-GR" dirty="0" err="1"/>
              <a:t>κἄπειτα</a:t>
            </a:r>
            <a:r>
              <a:rPr lang="el-GR" dirty="0"/>
              <a:t> </a:t>
            </a:r>
            <a:r>
              <a:rPr lang="el-GR" dirty="0" err="1"/>
              <a:t>πλεκταῖς</a:t>
            </a:r>
            <a:r>
              <a:rPr lang="el-GR" dirty="0"/>
              <a:t> </a:t>
            </a:r>
            <a:r>
              <a:rPr lang="el-GR" dirty="0" err="1"/>
              <a:t>σῶμα</a:t>
            </a:r>
            <a:r>
              <a:rPr lang="el-GR" dirty="0"/>
              <a:t> </a:t>
            </a:r>
            <a:r>
              <a:rPr lang="el-GR" dirty="0" err="1"/>
              <a:t>σὸν</a:t>
            </a:r>
            <a:r>
              <a:rPr lang="el-GR" dirty="0"/>
              <a:t> </a:t>
            </a:r>
            <a:r>
              <a:rPr lang="el-GR" dirty="0" err="1"/>
              <a:t>κλέπτειν</a:t>
            </a:r>
            <a:r>
              <a:rPr lang="el-GR" dirty="0"/>
              <a:t> λέγεις</a:t>
            </a:r>
            <a:br>
              <a:rPr lang="el-GR" dirty="0"/>
            </a:br>
            <a:r>
              <a:rPr lang="el-GR" dirty="0"/>
              <a:t>πύργων </a:t>
            </a:r>
            <a:r>
              <a:rPr lang="el-GR" dirty="0" err="1"/>
              <a:t>καθιεῖσ᾽</a:t>
            </a:r>
            <a:r>
              <a:rPr lang="el-GR" dirty="0"/>
              <a:t>, </a:t>
            </a:r>
            <a:r>
              <a:rPr lang="el-GR" dirty="0" err="1"/>
              <a:t>ὡς</a:t>
            </a:r>
            <a:r>
              <a:rPr lang="el-GR" dirty="0"/>
              <a:t> </a:t>
            </a:r>
            <a:r>
              <a:rPr lang="el-GR" dirty="0" err="1"/>
              <a:t>μένουσ᾽</a:t>
            </a:r>
            <a:r>
              <a:rPr lang="el-GR" dirty="0"/>
              <a:t> </a:t>
            </a:r>
            <a:r>
              <a:rPr lang="el-GR" dirty="0" err="1"/>
              <a:t>ἀκουσίως</a:t>
            </a:r>
            <a:r>
              <a:rPr lang="el-GR" dirty="0"/>
              <a:t>.</a:t>
            </a:r>
            <a:br>
              <a:rPr lang="el-GR" dirty="0"/>
            </a:br>
            <a:r>
              <a:rPr lang="el-GR" dirty="0" err="1"/>
              <a:t>ποῦ</a:t>
            </a:r>
            <a:r>
              <a:rPr lang="el-GR" dirty="0"/>
              <a:t> </a:t>
            </a:r>
            <a:r>
              <a:rPr lang="el-GR" dirty="0" err="1"/>
              <a:t>δῆτ᾽</a:t>
            </a:r>
            <a:r>
              <a:rPr lang="el-GR" dirty="0"/>
              <a:t> </a:t>
            </a:r>
            <a:r>
              <a:rPr lang="el-GR" dirty="0" err="1"/>
              <a:t>ἐλήφθης</a:t>
            </a:r>
            <a:r>
              <a:rPr lang="el-GR" dirty="0"/>
              <a:t> ἢ βρόχους </a:t>
            </a:r>
            <a:r>
              <a:rPr lang="el-GR" dirty="0" err="1"/>
              <a:t>ἀρτωμένη</a:t>
            </a:r>
            <a:r>
              <a:rPr lang="el-GR" dirty="0"/>
              <a:t/>
            </a:r>
            <a:br>
              <a:rPr lang="el-GR" dirty="0"/>
            </a:br>
            <a:r>
              <a:rPr lang="el-GR" dirty="0"/>
              <a:t>ἢ </a:t>
            </a:r>
            <a:r>
              <a:rPr lang="el-GR" dirty="0" err="1"/>
              <a:t>φάσγανον</a:t>
            </a:r>
            <a:r>
              <a:rPr lang="el-GR" dirty="0"/>
              <a:t> </a:t>
            </a:r>
            <a:r>
              <a:rPr lang="el-GR" dirty="0" err="1"/>
              <a:t>θήγουσ᾽</a:t>
            </a:r>
            <a:r>
              <a:rPr lang="el-GR" dirty="0"/>
              <a:t>, ἃ γενναία </a:t>
            </a:r>
            <a:r>
              <a:rPr lang="el-GR" dirty="0" err="1"/>
              <a:t>γυνὴ</a:t>
            </a:r>
            <a:r>
              <a:rPr lang="el-GR" dirty="0"/>
              <a:t/>
            </a:r>
            <a:br>
              <a:rPr lang="el-GR" dirty="0"/>
            </a:br>
            <a:r>
              <a:rPr lang="el-GR" dirty="0" err="1"/>
              <a:t>δράσειεν</a:t>
            </a:r>
            <a:r>
              <a:rPr lang="el-GR" dirty="0"/>
              <a:t> </a:t>
            </a:r>
            <a:r>
              <a:rPr lang="el-GR" dirty="0" err="1"/>
              <a:t>ἂν</a:t>
            </a:r>
            <a:r>
              <a:rPr lang="el-GR" dirty="0"/>
              <a:t> </a:t>
            </a:r>
            <a:r>
              <a:rPr lang="el-GR" dirty="0" err="1"/>
              <a:t>ποθοῦσα</a:t>
            </a:r>
            <a:r>
              <a:rPr lang="el-GR" dirty="0"/>
              <a:t> </a:t>
            </a:r>
            <a:r>
              <a:rPr lang="el-GR" dirty="0" err="1"/>
              <a:t>τὸν</a:t>
            </a:r>
            <a:r>
              <a:rPr lang="el-GR" dirty="0"/>
              <a:t> </a:t>
            </a:r>
            <a:r>
              <a:rPr lang="el-GR" dirty="0" err="1"/>
              <a:t>πάρος</a:t>
            </a:r>
            <a:r>
              <a:rPr lang="el-GR" dirty="0"/>
              <a:t> </a:t>
            </a:r>
            <a:r>
              <a:rPr lang="el-GR" dirty="0" err="1"/>
              <a:t>πόσιν</a:t>
            </a:r>
            <a:r>
              <a:rPr lang="el-GR" dirty="0"/>
              <a:t>;</a:t>
            </a:r>
            <a:br>
              <a:rPr lang="el-GR" dirty="0"/>
            </a:br>
            <a:r>
              <a:rPr lang="el-GR" dirty="0" smtClean="0"/>
              <a:t>καίτοι </a:t>
            </a:r>
            <a:r>
              <a:rPr lang="el-GR" dirty="0" err="1"/>
              <a:t>γ᾽</a:t>
            </a:r>
            <a:r>
              <a:rPr lang="el-GR" dirty="0"/>
              <a:t> </a:t>
            </a:r>
            <a:r>
              <a:rPr lang="el-GR" dirty="0" err="1"/>
              <a:t>ἐνουθέτουν</a:t>
            </a:r>
            <a:r>
              <a:rPr lang="el-GR" dirty="0"/>
              <a:t> σε </a:t>
            </a:r>
            <a:r>
              <a:rPr lang="el-GR" dirty="0" err="1"/>
              <a:t>πολλὰ</a:t>
            </a:r>
            <a:r>
              <a:rPr lang="el-GR" dirty="0"/>
              <a:t> πολλάκις·</a:t>
            </a:r>
            <a:br>
              <a:rPr lang="el-GR" dirty="0"/>
            </a:br>
            <a:r>
              <a:rPr lang="el-GR" dirty="0"/>
              <a:t>«Ὦ </a:t>
            </a:r>
            <a:r>
              <a:rPr lang="el-GR" dirty="0" err="1"/>
              <a:t>θύγατερ</a:t>
            </a:r>
            <a:r>
              <a:rPr lang="el-GR" dirty="0"/>
              <a:t>, </a:t>
            </a:r>
            <a:r>
              <a:rPr lang="el-GR" dirty="0" err="1"/>
              <a:t>ἔξελθ᾽</a:t>
            </a:r>
            <a:r>
              <a:rPr lang="el-GR" dirty="0"/>
              <a:t>· </a:t>
            </a:r>
            <a:r>
              <a:rPr lang="el-GR" dirty="0" err="1"/>
              <a:t>οἱ</a:t>
            </a:r>
            <a:r>
              <a:rPr lang="el-GR" dirty="0"/>
              <a:t> </a:t>
            </a:r>
            <a:r>
              <a:rPr lang="el-GR" dirty="0" err="1"/>
              <a:t>δ᾽</a:t>
            </a:r>
            <a:r>
              <a:rPr lang="el-GR" dirty="0"/>
              <a:t> </a:t>
            </a:r>
            <a:r>
              <a:rPr lang="el-GR" dirty="0" err="1"/>
              <a:t>ἐμοὶ</a:t>
            </a:r>
            <a:r>
              <a:rPr lang="el-GR" dirty="0"/>
              <a:t> </a:t>
            </a:r>
            <a:r>
              <a:rPr lang="el-GR" dirty="0" err="1"/>
              <a:t>παῖδες</a:t>
            </a:r>
            <a:r>
              <a:rPr lang="el-GR" dirty="0"/>
              <a:t> γάμους</a:t>
            </a:r>
            <a:br>
              <a:rPr lang="el-GR" dirty="0"/>
            </a:br>
            <a:r>
              <a:rPr lang="el-GR" dirty="0" err="1"/>
              <a:t>ἄλλους</a:t>
            </a:r>
            <a:r>
              <a:rPr lang="el-GR" dirty="0"/>
              <a:t> </a:t>
            </a:r>
            <a:r>
              <a:rPr lang="el-GR" dirty="0" err="1"/>
              <a:t>γαμοῦσι</a:t>
            </a:r>
            <a:r>
              <a:rPr lang="el-GR" dirty="0"/>
              <a:t>, </a:t>
            </a:r>
            <a:r>
              <a:rPr lang="el-GR" dirty="0" err="1"/>
              <a:t>σὲ</a:t>
            </a:r>
            <a:r>
              <a:rPr lang="el-GR" dirty="0"/>
              <a:t> </a:t>
            </a:r>
            <a:r>
              <a:rPr lang="el-GR" dirty="0" err="1"/>
              <a:t>δ᾽</a:t>
            </a:r>
            <a:r>
              <a:rPr lang="el-GR" dirty="0"/>
              <a:t> </a:t>
            </a:r>
            <a:r>
              <a:rPr lang="el-GR" dirty="0" err="1"/>
              <a:t>ἐπὶ</a:t>
            </a:r>
            <a:r>
              <a:rPr lang="el-GR" dirty="0"/>
              <a:t> </a:t>
            </a:r>
            <a:r>
              <a:rPr lang="el-GR" dirty="0" err="1"/>
              <a:t>ναῦς</a:t>
            </a:r>
            <a:r>
              <a:rPr lang="el-GR" dirty="0"/>
              <a:t> </a:t>
            </a:r>
            <a:r>
              <a:rPr lang="el-GR" dirty="0" err="1"/>
              <a:t>Ἀχαιικὰς</a:t>
            </a:r>
            <a:r>
              <a:rPr lang="el-GR" dirty="0"/>
              <a:t/>
            </a:r>
            <a:br>
              <a:rPr lang="el-GR" dirty="0"/>
            </a:br>
            <a:r>
              <a:rPr lang="el-GR" dirty="0"/>
              <a:t>πέμψω </a:t>
            </a:r>
            <a:r>
              <a:rPr lang="el-GR" dirty="0" err="1"/>
              <a:t>συνεκκλέψασα</a:t>
            </a:r>
            <a:r>
              <a:rPr lang="el-GR" dirty="0"/>
              <a:t>· </a:t>
            </a:r>
            <a:r>
              <a:rPr lang="el-GR" dirty="0" err="1"/>
              <a:t>καὶ</a:t>
            </a:r>
            <a:r>
              <a:rPr lang="el-GR" dirty="0"/>
              <a:t> </a:t>
            </a:r>
            <a:r>
              <a:rPr lang="el-GR" dirty="0" err="1"/>
              <a:t>παῦσον</a:t>
            </a:r>
            <a:r>
              <a:rPr lang="el-GR" dirty="0"/>
              <a:t> μάχης</a:t>
            </a:r>
            <a:br>
              <a:rPr lang="el-GR" dirty="0"/>
            </a:br>
            <a:r>
              <a:rPr lang="el-GR" dirty="0" err="1"/>
              <a:t>Ἕλληνας</a:t>
            </a:r>
            <a:r>
              <a:rPr lang="el-GR" dirty="0"/>
              <a:t> </a:t>
            </a:r>
            <a:r>
              <a:rPr lang="el-GR" dirty="0" err="1"/>
              <a:t>ἡμᾶς</a:t>
            </a:r>
            <a:r>
              <a:rPr lang="el-GR" dirty="0"/>
              <a:t> </a:t>
            </a:r>
            <a:r>
              <a:rPr lang="el-GR" dirty="0" err="1"/>
              <a:t>τ᾽</a:t>
            </a:r>
            <a:r>
              <a:rPr lang="el-GR" dirty="0"/>
              <a:t>». </a:t>
            </a:r>
            <a:r>
              <a:rPr lang="el-GR" dirty="0" err="1"/>
              <a:t>ἀλλὰ</a:t>
            </a:r>
            <a:r>
              <a:rPr lang="el-GR" dirty="0"/>
              <a:t> </a:t>
            </a:r>
            <a:r>
              <a:rPr lang="el-GR" dirty="0" err="1"/>
              <a:t>σοὶ</a:t>
            </a:r>
            <a:r>
              <a:rPr lang="el-GR" dirty="0"/>
              <a:t> </a:t>
            </a:r>
            <a:r>
              <a:rPr lang="el-GR" dirty="0" err="1"/>
              <a:t>τόδ᾽</a:t>
            </a:r>
            <a:r>
              <a:rPr lang="el-GR" dirty="0"/>
              <a:t> </a:t>
            </a:r>
            <a:r>
              <a:rPr lang="el-GR" dirty="0" err="1"/>
              <a:t>ἦν</a:t>
            </a:r>
            <a:r>
              <a:rPr lang="el-GR" dirty="0"/>
              <a:t> </a:t>
            </a:r>
            <a:r>
              <a:rPr lang="el-GR" dirty="0" err="1"/>
              <a:t>πικρόν</a:t>
            </a:r>
            <a:r>
              <a:rPr lang="el-GR" dirty="0"/>
              <a:t>.</a:t>
            </a:r>
            <a:br>
              <a:rPr lang="el-GR" dirty="0"/>
            </a:br>
            <a:r>
              <a:rPr lang="el-GR" dirty="0" err="1" smtClean="0"/>
              <a:t>ἐν</a:t>
            </a:r>
            <a:r>
              <a:rPr lang="el-GR" dirty="0" smtClean="0"/>
              <a:t> </a:t>
            </a:r>
            <a:r>
              <a:rPr lang="el-GR" dirty="0" err="1"/>
              <a:t>τοῖς</a:t>
            </a:r>
            <a:r>
              <a:rPr lang="el-GR" dirty="0"/>
              <a:t> </a:t>
            </a:r>
            <a:r>
              <a:rPr lang="el-GR" dirty="0" err="1"/>
              <a:t>Ἀλεξάνδρου</a:t>
            </a:r>
            <a:r>
              <a:rPr lang="el-GR" dirty="0"/>
              <a:t> </a:t>
            </a:r>
            <a:r>
              <a:rPr lang="el-GR" dirty="0" err="1"/>
              <a:t>γὰρ</a:t>
            </a:r>
            <a:r>
              <a:rPr lang="el-GR" dirty="0"/>
              <a:t> </a:t>
            </a:r>
            <a:r>
              <a:rPr lang="el-GR" dirty="0" err="1"/>
              <a:t>ὕβριζες</a:t>
            </a:r>
            <a:r>
              <a:rPr lang="el-GR" dirty="0"/>
              <a:t> </a:t>
            </a:r>
            <a:r>
              <a:rPr lang="el-GR" dirty="0" err="1"/>
              <a:t>δόμοις</a:t>
            </a:r>
            <a:r>
              <a:rPr lang="el-GR" dirty="0"/>
              <a:t/>
            </a:r>
            <a:br>
              <a:rPr lang="el-GR" dirty="0"/>
            </a:br>
            <a:r>
              <a:rPr lang="el-GR" dirty="0" err="1"/>
              <a:t>καὶ</a:t>
            </a:r>
            <a:r>
              <a:rPr lang="el-GR" dirty="0"/>
              <a:t> </a:t>
            </a:r>
            <a:r>
              <a:rPr lang="el-GR" dirty="0" err="1"/>
              <a:t>προσκυνεῖσθαι</a:t>
            </a:r>
            <a:r>
              <a:rPr lang="el-GR" dirty="0"/>
              <a:t> βαρβάρων </a:t>
            </a:r>
            <a:r>
              <a:rPr lang="el-GR" dirty="0" err="1"/>
              <a:t>ὕπ᾽</a:t>
            </a:r>
            <a:r>
              <a:rPr lang="el-GR" dirty="0"/>
              <a:t> </a:t>
            </a:r>
            <a:r>
              <a:rPr lang="el-GR" dirty="0" err="1"/>
              <a:t>ἤθελες</a:t>
            </a:r>
            <a:r>
              <a:rPr lang="el-GR" dirty="0"/>
              <a:t>·</a:t>
            </a:r>
            <a:br>
              <a:rPr lang="el-GR" dirty="0"/>
            </a:br>
            <a:r>
              <a:rPr lang="el-GR" dirty="0"/>
              <a:t>μεγάλα </a:t>
            </a:r>
            <a:r>
              <a:rPr lang="el-GR" dirty="0" err="1"/>
              <a:t>γὰρ</a:t>
            </a:r>
            <a:r>
              <a:rPr lang="el-GR" dirty="0"/>
              <a:t> </a:t>
            </a:r>
            <a:r>
              <a:rPr lang="el-GR" dirty="0" err="1"/>
              <a:t>ἦν</a:t>
            </a:r>
            <a:r>
              <a:rPr lang="el-GR" dirty="0"/>
              <a:t> σοι</a:t>
            </a:r>
            <a:r>
              <a:rPr lang="el-GR" dirty="0" smtClean="0"/>
              <a:t>.</a:t>
            </a:r>
          </a:p>
          <a:p>
            <a:pPr marL="137160" indent="0">
              <a:buNone/>
            </a:pPr>
            <a:endParaRPr lang="el-GR" dirty="0" smtClean="0"/>
          </a:p>
          <a:p>
            <a:pPr marL="137160" indent="0">
              <a:buNone/>
            </a:pPr>
            <a:r>
              <a:rPr lang="el-GR" dirty="0" smtClean="0"/>
              <a:t>Κι </a:t>
            </a:r>
            <a:r>
              <a:rPr lang="el-GR" dirty="0"/>
              <a:t>έπειτα λες πως πάσκιζες να φύγεις</a:t>
            </a:r>
            <a:br>
              <a:rPr lang="el-GR" dirty="0"/>
            </a:br>
            <a:r>
              <a:rPr lang="el-GR" dirty="0" smtClean="0"/>
              <a:t>με </a:t>
            </a:r>
            <a:r>
              <a:rPr lang="el-GR" dirty="0"/>
              <a:t>τα σκοινιά γλιστρώντας </a:t>
            </a:r>
            <a:r>
              <a:rPr lang="el-GR" dirty="0" err="1"/>
              <a:t>απ᾽</a:t>
            </a:r>
            <a:r>
              <a:rPr lang="el-GR" dirty="0"/>
              <a:t> τους πύργους,</a:t>
            </a:r>
            <a:br>
              <a:rPr lang="el-GR" dirty="0"/>
            </a:br>
            <a:r>
              <a:rPr lang="el-GR" dirty="0"/>
              <a:t>με το στανιό σαν να </a:t>
            </a:r>
            <a:r>
              <a:rPr lang="el-GR" dirty="0" err="1"/>
              <a:t>᾽μενες</a:t>
            </a:r>
            <a:r>
              <a:rPr lang="el-GR" dirty="0"/>
              <a:t> στην Τροία.</a:t>
            </a:r>
            <a:br>
              <a:rPr lang="el-GR" dirty="0"/>
            </a:br>
            <a:r>
              <a:rPr lang="el-GR" dirty="0"/>
              <a:t>Ποιός </a:t>
            </a:r>
            <a:r>
              <a:rPr lang="el-GR" dirty="0" err="1"/>
              <a:t>σ᾽</a:t>
            </a:r>
            <a:r>
              <a:rPr lang="el-GR" dirty="0"/>
              <a:t> έπιασε ποτέ θηλιά να δένεις</a:t>
            </a:r>
            <a:br>
              <a:rPr lang="el-GR" dirty="0"/>
            </a:br>
            <a:r>
              <a:rPr lang="el-GR" dirty="0"/>
              <a:t>ή </a:t>
            </a:r>
            <a:r>
              <a:rPr lang="el-GR" dirty="0" err="1"/>
              <a:t>ν᾽</a:t>
            </a:r>
            <a:r>
              <a:rPr lang="el-GR" dirty="0"/>
              <a:t> </a:t>
            </a:r>
            <a:r>
              <a:rPr lang="el-GR" dirty="0" err="1"/>
              <a:t>ακονάς</a:t>
            </a:r>
            <a:r>
              <a:rPr lang="el-GR" dirty="0"/>
              <a:t> μαχαίρι, σα γυναίκα</a:t>
            </a:r>
            <a:br>
              <a:rPr lang="el-GR" dirty="0"/>
            </a:br>
            <a:r>
              <a:rPr lang="el-GR" dirty="0"/>
              <a:t>πιστή, που λαχταράει τον πρώτον άντρα;</a:t>
            </a:r>
            <a:br>
              <a:rPr lang="el-GR" dirty="0"/>
            </a:br>
            <a:r>
              <a:rPr lang="el-GR" dirty="0"/>
              <a:t>Κι όμως εγώ συχνά </a:t>
            </a:r>
            <a:r>
              <a:rPr lang="el-GR" dirty="0" err="1"/>
              <a:t>σ᾽</a:t>
            </a:r>
            <a:r>
              <a:rPr lang="el-GR" dirty="0"/>
              <a:t> ορμήνευα έτσι:</a:t>
            </a:r>
            <a:br>
              <a:rPr lang="el-GR" dirty="0"/>
            </a:br>
            <a:r>
              <a:rPr lang="el-GR" dirty="0"/>
              <a:t>«Κόρη μου, φύγε· τα παιδιά μου βρίσκουν</a:t>
            </a:r>
            <a:br>
              <a:rPr lang="el-GR" dirty="0"/>
            </a:br>
            <a:r>
              <a:rPr lang="el-GR" dirty="0"/>
              <a:t>κι άλλες γυναίκες· σύρε στων </a:t>
            </a:r>
            <a:r>
              <a:rPr lang="el-GR" dirty="0" err="1"/>
              <a:t>Αργείων</a:t>
            </a:r>
            <a:r>
              <a:rPr lang="el-GR" dirty="0"/>
              <a:t/>
            </a:r>
            <a:br>
              <a:rPr lang="el-GR" dirty="0"/>
            </a:br>
            <a:r>
              <a:rPr lang="el-GR" dirty="0"/>
              <a:t>τα πλοία· σε βοηθάω εγώ· σταμάτα</a:t>
            </a:r>
            <a:br>
              <a:rPr lang="el-GR" dirty="0"/>
            </a:br>
            <a:r>
              <a:rPr lang="el-GR" dirty="0"/>
              <a:t>τον πόλεμο των Τρώων και των Ελλήνων.»</a:t>
            </a:r>
            <a:br>
              <a:rPr lang="el-GR" dirty="0"/>
            </a:br>
            <a:r>
              <a:rPr lang="el-GR" dirty="0"/>
              <a:t>Μα εσένα αυτό δε </a:t>
            </a:r>
            <a:r>
              <a:rPr lang="el-GR" dirty="0" err="1"/>
              <a:t>σ᾽</a:t>
            </a:r>
            <a:r>
              <a:rPr lang="el-GR" dirty="0"/>
              <a:t> άρεσε καθόλου·</a:t>
            </a:r>
            <a:br>
              <a:rPr lang="el-GR" dirty="0"/>
            </a:br>
            <a:r>
              <a:rPr lang="el-GR" dirty="0"/>
              <a:t>ήθελες προσκυνήματα βαρβάρων</a:t>
            </a:r>
            <a:br>
              <a:rPr lang="el-GR" dirty="0"/>
            </a:br>
            <a:r>
              <a:rPr lang="el-GR" dirty="0" smtClean="0"/>
              <a:t>και </a:t>
            </a:r>
            <a:r>
              <a:rPr lang="el-GR" dirty="0"/>
              <a:t>μεγαλεία στου </a:t>
            </a:r>
            <a:r>
              <a:rPr lang="el-GR" dirty="0" err="1"/>
              <a:t>Πάρη</a:t>
            </a:r>
            <a:r>
              <a:rPr lang="el-GR" dirty="0"/>
              <a:t> τα παλάτια</a:t>
            </a:r>
            <a:r>
              <a:rPr lang="el-GR" dirty="0" smtClean="0"/>
              <a:t>.</a:t>
            </a:r>
          </a:p>
          <a:p>
            <a:pPr marL="137160" indent="0">
              <a:buNone/>
            </a:pPr>
            <a:endParaRPr lang="el-GR" dirty="0"/>
          </a:p>
        </p:txBody>
      </p:sp>
    </p:spTree>
    <p:extLst>
      <p:ext uri="{BB962C8B-B14F-4D97-AF65-F5344CB8AC3E}">
        <p14:creationId xmlns:p14="http://schemas.microsoft.com/office/powerpoint/2010/main" val="6644705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188640"/>
            <a:ext cx="8229600" cy="6120720"/>
          </a:xfrm>
        </p:spPr>
        <p:txBody>
          <a:bodyPr>
            <a:normAutofit fontScale="62500" lnSpcReduction="20000"/>
          </a:bodyPr>
          <a:lstStyle/>
          <a:p>
            <a:pPr marL="137160" indent="0">
              <a:buNone/>
            </a:pPr>
            <a:r>
              <a:rPr lang="el-GR" dirty="0"/>
              <a:t> </a:t>
            </a:r>
            <a:r>
              <a:rPr lang="el-GR" dirty="0" err="1"/>
              <a:t>κἀπὶ</a:t>
            </a:r>
            <a:r>
              <a:rPr lang="el-GR" dirty="0"/>
              <a:t> </a:t>
            </a:r>
            <a:r>
              <a:rPr lang="el-GR" dirty="0" err="1"/>
              <a:t>τοῖσδε</a:t>
            </a:r>
            <a:r>
              <a:rPr lang="el-GR" dirty="0"/>
              <a:t> </a:t>
            </a:r>
            <a:r>
              <a:rPr lang="el-GR" dirty="0" err="1"/>
              <a:t>σὸν</a:t>
            </a:r>
            <a:r>
              <a:rPr lang="el-GR" dirty="0"/>
              <a:t> δέμας</a:t>
            </a:r>
            <a:br>
              <a:rPr lang="el-GR" dirty="0"/>
            </a:br>
            <a:r>
              <a:rPr lang="el-GR" dirty="0" err="1"/>
              <a:t>ἐξῆλθες</a:t>
            </a:r>
            <a:r>
              <a:rPr lang="el-GR" dirty="0"/>
              <a:t> </a:t>
            </a:r>
            <a:r>
              <a:rPr lang="el-GR" dirty="0" err="1"/>
              <a:t>ἀσκήσασα</a:t>
            </a:r>
            <a:r>
              <a:rPr lang="el-GR" dirty="0"/>
              <a:t> </a:t>
            </a:r>
            <a:r>
              <a:rPr lang="el-GR" dirty="0" err="1"/>
              <a:t>κἄβλεψας</a:t>
            </a:r>
            <a:r>
              <a:rPr lang="el-GR" dirty="0"/>
              <a:t> </a:t>
            </a:r>
            <a:r>
              <a:rPr lang="el-GR" dirty="0" err="1"/>
              <a:t>πόσει</a:t>
            </a:r>
            <a:r>
              <a:rPr lang="el-GR" dirty="0"/>
              <a:t/>
            </a:r>
            <a:br>
              <a:rPr lang="el-GR" dirty="0"/>
            </a:br>
            <a:r>
              <a:rPr lang="el-GR" dirty="0" err="1"/>
              <a:t>τὸν</a:t>
            </a:r>
            <a:r>
              <a:rPr lang="el-GR" dirty="0"/>
              <a:t> </a:t>
            </a:r>
            <a:r>
              <a:rPr lang="el-GR" dirty="0" err="1"/>
              <a:t>αὐτὸν</a:t>
            </a:r>
            <a:r>
              <a:rPr lang="el-GR" dirty="0"/>
              <a:t> </a:t>
            </a:r>
            <a:r>
              <a:rPr lang="el-GR" dirty="0" err="1"/>
              <a:t>αἰθέρ᾽</a:t>
            </a:r>
            <a:r>
              <a:rPr lang="el-GR" dirty="0"/>
              <a:t>, ὦ </a:t>
            </a:r>
            <a:r>
              <a:rPr lang="el-GR" dirty="0" err="1"/>
              <a:t>κατάπτυστον</a:t>
            </a:r>
            <a:r>
              <a:rPr lang="el-GR" dirty="0"/>
              <a:t> κάρα·</a:t>
            </a:r>
            <a:br>
              <a:rPr lang="el-GR" dirty="0"/>
            </a:br>
            <a:r>
              <a:rPr lang="el-GR" dirty="0" err="1" smtClean="0"/>
              <a:t>ἣν</a:t>
            </a:r>
            <a:r>
              <a:rPr lang="el-GR" dirty="0" smtClean="0"/>
              <a:t> </a:t>
            </a:r>
            <a:r>
              <a:rPr lang="el-GR" dirty="0" err="1"/>
              <a:t>χρῆν</a:t>
            </a:r>
            <a:r>
              <a:rPr lang="el-GR" dirty="0"/>
              <a:t> </a:t>
            </a:r>
            <a:r>
              <a:rPr lang="el-GR" dirty="0" err="1"/>
              <a:t>ταπεινὴν</a:t>
            </a:r>
            <a:r>
              <a:rPr lang="el-GR" dirty="0"/>
              <a:t> </a:t>
            </a:r>
            <a:r>
              <a:rPr lang="el-GR" dirty="0" err="1"/>
              <a:t>ἐν</a:t>
            </a:r>
            <a:r>
              <a:rPr lang="el-GR" dirty="0"/>
              <a:t> πέπλων </a:t>
            </a:r>
            <a:r>
              <a:rPr lang="el-GR" dirty="0" err="1"/>
              <a:t>ἐρειπίοις</a:t>
            </a:r>
            <a:r>
              <a:rPr lang="el-GR" dirty="0"/>
              <a:t/>
            </a:r>
            <a:br>
              <a:rPr lang="el-GR" dirty="0"/>
            </a:br>
            <a:r>
              <a:rPr lang="el-GR" dirty="0" err="1"/>
              <a:t>φρίκῃ</a:t>
            </a:r>
            <a:r>
              <a:rPr lang="el-GR" dirty="0"/>
              <a:t> </a:t>
            </a:r>
            <a:r>
              <a:rPr lang="el-GR" dirty="0" err="1"/>
              <a:t>τρέμουσαν</a:t>
            </a:r>
            <a:r>
              <a:rPr lang="el-GR" dirty="0"/>
              <a:t>, </a:t>
            </a:r>
            <a:r>
              <a:rPr lang="el-GR" dirty="0" err="1"/>
              <a:t>κρᾶτ᾽</a:t>
            </a:r>
            <a:r>
              <a:rPr lang="el-GR" dirty="0"/>
              <a:t> </a:t>
            </a:r>
            <a:r>
              <a:rPr lang="el-GR" dirty="0" err="1"/>
              <a:t>ἀπεσκυθισμένην</a:t>
            </a:r>
            <a:r>
              <a:rPr lang="el-GR" dirty="0"/>
              <a:t/>
            </a:r>
            <a:br>
              <a:rPr lang="el-GR" dirty="0"/>
            </a:br>
            <a:r>
              <a:rPr lang="el-GR" dirty="0" err="1"/>
              <a:t>ἐλθεῖν</a:t>
            </a:r>
            <a:r>
              <a:rPr lang="el-GR" dirty="0"/>
              <a:t>, </a:t>
            </a:r>
            <a:r>
              <a:rPr lang="el-GR" dirty="0" err="1"/>
              <a:t>τὸ</a:t>
            </a:r>
            <a:r>
              <a:rPr lang="el-GR" dirty="0"/>
              <a:t> </a:t>
            </a:r>
            <a:r>
              <a:rPr lang="el-GR" dirty="0" err="1"/>
              <a:t>σῶφρον</a:t>
            </a:r>
            <a:r>
              <a:rPr lang="el-GR" dirty="0"/>
              <a:t> </a:t>
            </a:r>
            <a:r>
              <a:rPr lang="el-GR" dirty="0" err="1"/>
              <a:t>τῆς</a:t>
            </a:r>
            <a:r>
              <a:rPr lang="el-GR" dirty="0"/>
              <a:t> </a:t>
            </a:r>
            <a:r>
              <a:rPr lang="el-GR" dirty="0" err="1"/>
              <a:t>ἀναιδείας</a:t>
            </a:r>
            <a:r>
              <a:rPr lang="el-GR" dirty="0"/>
              <a:t> πλέον</a:t>
            </a:r>
            <a:br>
              <a:rPr lang="el-GR" dirty="0"/>
            </a:br>
            <a:r>
              <a:rPr lang="el-GR" dirty="0" err="1"/>
              <a:t>ἔχουσαν</a:t>
            </a:r>
            <a:r>
              <a:rPr lang="el-GR" dirty="0"/>
              <a:t> </a:t>
            </a:r>
            <a:r>
              <a:rPr lang="el-GR" dirty="0" err="1"/>
              <a:t>ἐπὶ</a:t>
            </a:r>
            <a:r>
              <a:rPr lang="el-GR" dirty="0"/>
              <a:t> </a:t>
            </a:r>
            <a:r>
              <a:rPr lang="el-GR" dirty="0" err="1"/>
              <a:t>τοῖς</a:t>
            </a:r>
            <a:r>
              <a:rPr lang="el-GR" dirty="0"/>
              <a:t> πρόσθεν </a:t>
            </a:r>
            <a:r>
              <a:rPr lang="el-GR" dirty="0" err="1"/>
              <a:t>ἡμαρτημένοις</a:t>
            </a:r>
            <a:r>
              <a:rPr lang="el-GR" dirty="0"/>
              <a:t>.</a:t>
            </a:r>
            <a:br>
              <a:rPr lang="el-GR" dirty="0"/>
            </a:br>
            <a:r>
              <a:rPr lang="el-GR" dirty="0" err="1"/>
              <a:t>Μενέλα᾽</a:t>
            </a:r>
            <a:r>
              <a:rPr lang="el-GR" dirty="0"/>
              <a:t>, </a:t>
            </a:r>
            <a:r>
              <a:rPr lang="el-GR" dirty="0" err="1"/>
              <a:t>ἵν᾽</a:t>
            </a:r>
            <a:r>
              <a:rPr lang="el-GR" dirty="0"/>
              <a:t> </a:t>
            </a:r>
            <a:r>
              <a:rPr lang="el-GR" dirty="0" err="1"/>
              <a:t>εἰδῇς</a:t>
            </a:r>
            <a:r>
              <a:rPr lang="el-GR" dirty="0"/>
              <a:t> </a:t>
            </a:r>
            <a:r>
              <a:rPr lang="el-GR" dirty="0" err="1"/>
              <a:t>οἷ</a:t>
            </a:r>
            <a:r>
              <a:rPr lang="el-GR" dirty="0"/>
              <a:t> τελευτήσω </a:t>
            </a:r>
            <a:r>
              <a:rPr lang="el-GR" dirty="0" err="1"/>
              <a:t>λόγον</a:t>
            </a:r>
            <a:r>
              <a:rPr lang="el-GR" dirty="0"/>
              <a:t>,</a:t>
            </a:r>
            <a:br>
              <a:rPr lang="el-GR" dirty="0"/>
            </a:br>
            <a:r>
              <a:rPr lang="el-GR" dirty="0" err="1" smtClean="0"/>
              <a:t>στεφάνωσον</a:t>
            </a:r>
            <a:r>
              <a:rPr lang="el-GR" dirty="0" smtClean="0"/>
              <a:t> </a:t>
            </a:r>
            <a:r>
              <a:rPr lang="el-GR" dirty="0" err="1"/>
              <a:t>Ἑλλάδ᾽</a:t>
            </a:r>
            <a:r>
              <a:rPr lang="el-GR" dirty="0"/>
              <a:t> </a:t>
            </a:r>
            <a:r>
              <a:rPr lang="el-GR" dirty="0" err="1"/>
              <a:t>ἀξίως</a:t>
            </a:r>
            <a:r>
              <a:rPr lang="el-GR" dirty="0"/>
              <a:t> </a:t>
            </a:r>
            <a:r>
              <a:rPr lang="el-GR" dirty="0" err="1"/>
              <a:t>τήνδε</a:t>
            </a:r>
            <a:r>
              <a:rPr lang="el-GR" dirty="0"/>
              <a:t> </a:t>
            </a:r>
            <a:r>
              <a:rPr lang="el-GR" dirty="0" err="1"/>
              <a:t>κτανὼν</a:t>
            </a:r>
            <a:r>
              <a:rPr lang="el-GR" dirty="0"/>
              <a:t/>
            </a:r>
            <a:br>
              <a:rPr lang="el-GR" dirty="0"/>
            </a:br>
            <a:r>
              <a:rPr lang="el-GR" dirty="0" err="1"/>
              <a:t>σαυτοῦ</a:t>
            </a:r>
            <a:r>
              <a:rPr lang="el-GR" dirty="0"/>
              <a:t>, </a:t>
            </a:r>
            <a:r>
              <a:rPr lang="el-GR" dirty="0" err="1"/>
              <a:t>νόμον</a:t>
            </a:r>
            <a:r>
              <a:rPr lang="el-GR" dirty="0"/>
              <a:t> </a:t>
            </a:r>
            <a:r>
              <a:rPr lang="el-GR" dirty="0" err="1"/>
              <a:t>δὲ</a:t>
            </a:r>
            <a:r>
              <a:rPr lang="el-GR" dirty="0"/>
              <a:t> </a:t>
            </a:r>
            <a:r>
              <a:rPr lang="el-GR" dirty="0" err="1"/>
              <a:t>τόνδε</a:t>
            </a:r>
            <a:r>
              <a:rPr lang="el-GR" dirty="0"/>
              <a:t> </a:t>
            </a:r>
            <a:r>
              <a:rPr lang="el-GR" dirty="0" err="1"/>
              <a:t>ταῖς</a:t>
            </a:r>
            <a:r>
              <a:rPr lang="el-GR" dirty="0"/>
              <a:t> </a:t>
            </a:r>
            <a:r>
              <a:rPr lang="el-GR" dirty="0" err="1"/>
              <a:t>ἄλλαισι</a:t>
            </a:r>
            <a:r>
              <a:rPr lang="el-GR" dirty="0"/>
              <a:t> </a:t>
            </a:r>
            <a:r>
              <a:rPr lang="el-GR" dirty="0" err="1"/>
              <a:t>θὲς</a:t>
            </a:r>
            <a:r>
              <a:rPr lang="el-GR" dirty="0"/>
              <a:t/>
            </a:r>
            <a:br>
              <a:rPr lang="el-GR" dirty="0"/>
            </a:br>
            <a:r>
              <a:rPr lang="el-GR" dirty="0"/>
              <a:t>γυναιξί, </a:t>
            </a:r>
            <a:r>
              <a:rPr lang="el-GR" dirty="0" err="1"/>
              <a:t>θνῄσκειν</a:t>
            </a:r>
            <a:r>
              <a:rPr lang="el-GR" dirty="0"/>
              <a:t> </a:t>
            </a:r>
            <a:r>
              <a:rPr lang="el-GR" dirty="0" err="1"/>
              <a:t>ἥτις</a:t>
            </a:r>
            <a:r>
              <a:rPr lang="el-GR" dirty="0"/>
              <a:t> </a:t>
            </a:r>
            <a:r>
              <a:rPr lang="el-GR" dirty="0" err="1"/>
              <a:t>ἂν</a:t>
            </a:r>
            <a:r>
              <a:rPr lang="el-GR" dirty="0"/>
              <a:t> </a:t>
            </a:r>
            <a:r>
              <a:rPr lang="el-GR" dirty="0" err="1"/>
              <a:t>προδῷ</a:t>
            </a:r>
            <a:r>
              <a:rPr lang="el-GR" dirty="0"/>
              <a:t> </a:t>
            </a:r>
            <a:r>
              <a:rPr lang="el-GR" dirty="0" err="1"/>
              <a:t>πόσιν</a:t>
            </a:r>
            <a:r>
              <a:rPr lang="el-GR" dirty="0" smtClean="0"/>
              <a:t>.</a:t>
            </a:r>
          </a:p>
          <a:p>
            <a:pPr marL="137160" indent="0">
              <a:buNone/>
            </a:pPr>
            <a:endParaRPr lang="el-GR" dirty="0"/>
          </a:p>
          <a:p>
            <a:pPr marL="137160" indent="0">
              <a:buNone/>
            </a:pPr>
            <a:r>
              <a:rPr lang="el-GR" dirty="0"/>
              <a:t>Και τώρα μας στολίστηκες και βγήκες</a:t>
            </a:r>
            <a:br>
              <a:rPr lang="el-GR" dirty="0"/>
            </a:br>
            <a:r>
              <a:rPr lang="el-GR" dirty="0"/>
              <a:t>κάτω </a:t>
            </a:r>
            <a:r>
              <a:rPr lang="el-GR" dirty="0" err="1"/>
              <a:t>απ᾽</a:t>
            </a:r>
            <a:r>
              <a:rPr lang="el-GR" dirty="0"/>
              <a:t> τον ίδιον ουρανό που βλέπει</a:t>
            </a:r>
            <a:br>
              <a:rPr lang="el-GR" dirty="0"/>
            </a:br>
            <a:r>
              <a:rPr lang="el-GR" dirty="0" smtClean="0"/>
              <a:t>-α σιχαμένη- </a:t>
            </a:r>
            <a:r>
              <a:rPr lang="el-GR" dirty="0"/>
              <a:t>κι ο άντρας σου· που </a:t>
            </a:r>
            <a:r>
              <a:rPr lang="el-GR" dirty="0" err="1"/>
              <a:t>νά</a:t>
            </a:r>
            <a:r>
              <a:rPr lang="el-GR" dirty="0"/>
              <a:t> </a:t>
            </a:r>
            <a:r>
              <a:rPr lang="el-GR" dirty="0" err="1"/>
              <a:t>᾽ρθεις</a:t>
            </a:r>
            <a:r>
              <a:rPr lang="el-GR" dirty="0"/>
              <a:t/>
            </a:r>
            <a:br>
              <a:rPr lang="el-GR" dirty="0"/>
            </a:br>
            <a:r>
              <a:rPr lang="el-GR" dirty="0"/>
              <a:t>θα </a:t>
            </a:r>
            <a:r>
              <a:rPr lang="el-GR" dirty="0" err="1"/>
              <a:t>᾽πρεπε</a:t>
            </a:r>
            <a:r>
              <a:rPr lang="el-GR" dirty="0"/>
              <a:t> ταπεινή, τρεμουλιασμένη,</a:t>
            </a:r>
            <a:br>
              <a:rPr lang="el-GR" dirty="0"/>
            </a:br>
            <a:r>
              <a:rPr lang="el-GR" dirty="0"/>
              <a:t>μες στα κουρέλια, με μαλλιά κομμένα,</a:t>
            </a:r>
            <a:br>
              <a:rPr lang="el-GR" dirty="0"/>
            </a:br>
            <a:r>
              <a:rPr lang="el-GR" dirty="0"/>
              <a:t>όχι </a:t>
            </a:r>
            <a:r>
              <a:rPr lang="el-GR" dirty="0" err="1"/>
              <a:t>μ᾽</a:t>
            </a:r>
            <a:r>
              <a:rPr lang="el-GR" dirty="0"/>
              <a:t> αδιαντροπιά, με σωφροσύνη</a:t>
            </a:r>
            <a:br>
              <a:rPr lang="el-GR" dirty="0"/>
            </a:br>
            <a:r>
              <a:rPr lang="el-GR" dirty="0"/>
              <a:t>για τα παλιά σου κρίματα. </a:t>
            </a:r>
            <a:r>
              <a:rPr lang="el-GR" dirty="0" smtClean="0"/>
              <a:t>-Μενέλαε</a:t>
            </a:r>
            <a:r>
              <a:rPr lang="el-GR" dirty="0"/>
              <a:t>,</a:t>
            </a:r>
            <a:br>
              <a:rPr lang="el-GR" dirty="0"/>
            </a:br>
            <a:r>
              <a:rPr lang="el-GR" dirty="0"/>
              <a:t>άκουσε τώρα πού θα καταλήξω·</a:t>
            </a:r>
            <a:br>
              <a:rPr lang="el-GR" dirty="0"/>
            </a:br>
            <a:r>
              <a:rPr lang="el-GR" dirty="0" smtClean="0"/>
              <a:t>δόξασε </a:t>
            </a:r>
            <a:r>
              <a:rPr lang="el-GR" dirty="0"/>
              <a:t>την Ελλάδα, σκότωσέ την</a:t>
            </a:r>
            <a:br>
              <a:rPr lang="el-GR" dirty="0"/>
            </a:br>
            <a:r>
              <a:rPr lang="el-GR" dirty="0"/>
              <a:t>αυτήν εδώ, ως αξίζει στην τιμή σου,</a:t>
            </a:r>
            <a:br>
              <a:rPr lang="el-GR" dirty="0"/>
            </a:br>
            <a:r>
              <a:rPr lang="el-GR" dirty="0"/>
              <a:t>και βάλε νόμο για όλες τις γυναίκες:</a:t>
            </a:r>
            <a:br>
              <a:rPr lang="el-GR" dirty="0"/>
            </a:br>
            <a:r>
              <a:rPr lang="el-GR" dirty="0"/>
              <a:t>όποια απατά τον άντρα της, πεθαίνει</a:t>
            </a:r>
            <a:r>
              <a:rPr lang="el-GR" dirty="0" smtClean="0"/>
              <a:t>.</a:t>
            </a:r>
          </a:p>
          <a:p>
            <a:pPr marL="137160" indent="0" algn="r">
              <a:buNone/>
            </a:pPr>
            <a:endParaRPr lang="el-GR" dirty="0" smtClean="0"/>
          </a:p>
          <a:p>
            <a:pPr marL="137160" indent="0" algn="r">
              <a:buNone/>
            </a:pPr>
            <a:r>
              <a:rPr lang="el-GR" dirty="0" smtClean="0"/>
              <a:t>(Μετάφραση Θ. Σταύρου)</a:t>
            </a:r>
            <a:endParaRPr lang="el-GR" dirty="0"/>
          </a:p>
        </p:txBody>
      </p:sp>
    </p:spTree>
    <p:extLst>
      <p:ext uri="{BB962C8B-B14F-4D97-AF65-F5344CB8AC3E}">
        <p14:creationId xmlns:p14="http://schemas.microsoft.com/office/powerpoint/2010/main" val="1166614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620688"/>
            <a:ext cx="8229600" cy="1143000"/>
          </a:xfrm>
        </p:spPr>
        <p:txBody>
          <a:bodyPr>
            <a:normAutofit fontScale="90000"/>
          </a:bodyPr>
          <a:lstStyle/>
          <a:p>
            <a:r>
              <a:rPr lang="en-US" sz="3100" dirty="0">
                <a:latin typeface="Times New Roman" pitchFamily="18" charset="0"/>
                <a:cs typeface="Times New Roman" panose="02020603050405020304" pitchFamily="18" charset="0"/>
              </a:rPr>
              <a:t>Guido Reni, </a:t>
            </a:r>
            <a:r>
              <a:rPr lang="el-GR" sz="3100" dirty="0">
                <a:latin typeface="Times New Roman" panose="02020603050405020304" pitchFamily="18" charset="0"/>
                <a:cs typeface="Times New Roman" panose="02020603050405020304" pitchFamily="18" charset="0"/>
              </a:rPr>
              <a:t>Η αρπαγή της Ελένης, 1631, </a:t>
            </a:r>
            <a:r>
              <a:rPr lang="en-US" sz="3100" dirty="0">
                <a:latin typeface="Times New Roman" pitchFamily="18" charset="0"/>
                <a:cs typeface="Times New Roman" panose="02020603050405020304" pitchFamily="18" charset="0"/>
              </a:rPr>
              <a:t>Louvre</a:t>
            </a:r>
            <a:r>
              <a:rPr lang="el-GR" dirty="0"/>
              <a:t/>
            </a:r>
            <a:br>
              <a:rPr lang="el-GR" dirty="0"/>
            </a:br>
            <a:endParaRPr lang="el-GR" dirty="0"/>
          </a:p>
        </p:txBody>
      </p:sp>
      <p:pic>
        <p:nvPicPr>
          <p:cNvPr id="4" name="Picture 4" descr="Guido Reni, Abduction of Helen, 1631,Louvre"/>
          <p:cNvPicPr>
            <a:picLocks noGrp="1" noChangeAspect="1" noChangeArrowheads="1"/>
          </p:cNvPicPr>
          <p:nvPr>
            <p:ph idx="1"/>
          </p:nvPr>
        </p:nvPicPr>
        <p:blipFill>
          <a:blip r:embed="rId2"/>
          <a:srcRect/>
          <a:stretch>
            <a:fillRect/>
          </a:stretch>
        </p:blipFill>
        <p:spPr bwMode="auto">
          <a:xfrm>
            <a:off x="1835697" y="2348880"/>
            <a:ext cx="5472608" cy="3672408"/>
          </a:xfrm>
          <a:prstGeom prst="rect">
            <a:avLst/>
          </a:prstGeom>
          <a:noFill/>
        </p:spPr>
      </p:pic>
    </p:spTree>
    <p:extLst>
      <p:ext uri="{BB962C8B-B14F-4D97-AF65-F5344CB8AC3E}">
        <p14:creationId xmlns:p14="http://schemas.microsoft.com/office/powerpoint/2010/main" val="3469938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548680"/>
            <a:ext cx="8229600" cy="1143000"/>
          </a:xfrm>
        </p:spPr>
        <p:txBody>
          <a:bodyPr>
            <a:normAutofit/>
          </a:bodyPr>
          <a:lstStyle/>
          <a:p>
            <a:r>
              <a:rPr lang="en-US" sz="2800" dirty="0">
                <a:latin typeface="Times New Roman" pitchFamily="18" charset="0"/>
                <a:cs typeface="Times New Roman" panose="02020603050405020304" pitchFamily="18" charset="0"/>
              </a:rPr>
              <a:t>Tintoretto, </a:t>
            </a:r>
            <a:r>
              <a:rPr lang="el-GR" sz="2800" dirty="0">
                <a:latin typeface="Times New Roman" panose="02020603050405020304" pitchFamily="18" charset="0"/>
                <a:cs typeface="Times New Roman" panose="02020603050405020304" pitchFamily="18" charset="0"/>
              </a:rPr>
              <a:t>Η αρπαγή της Ελένης, 1578, </a:t>
            </a:r>
            <a:r>
              <a:rPr lang="en-US" sz="2800" dirty="0">
                <a:latin typeface="Times New Roman" pitchFamily="18" charset="0"/>
                <a:cs typeface="Times New Roman" panose="02020603050405020304" pitchFamily="18" charset="0"/>
              </a:rPr>
              <a:t>Prado</a:t>
            </a:r>
            <a:r>
              <a:rPr lang="el-GR" sz="2800" dirty="0"/>
              <a:t/>
            </a:r>
            <a:br>
              <a:rPr lang="el-GR" sz="2800" dirty="0"/>
            </a:br>
            <a:endParaRPr lang="el-GR" sz="2800" dirty="0"/>
          </a:p>
        </p:txBody>
      </p:sp>
      <p:pic>
        <p:nvPicPr>
          <p:cNvPr id="4" name="Picture 4" descr="Tintoretto,The Abduction of Helen, 1578, Prado"/>
          <p:cNvPicPr>
            <a:picLocks noGrp="1" noChangeAspect="1" noChangeArrowheads="1"/>
          </p:cNvPicPr>
          <p:nvPr>
            <p:ph idx="1"/>
          </p:nvPr>
        </p:nvPicPr>
        <p:blipFill>
          <a:blip r:embed="rId2">
            <a:lum bright="6000" contrast="6000"/>
          </a:blip>
          <a:srcRect/>
          <a:stretch>
            <a:fillRect/>
          </a:stretch>
        </p:blipFill>
        <p:spPr bwMode="auto">
          <a:xfrm>
            <a:off x="1763688" y="1988840"/>
            <a:ext cx="6120680" cy="3960440"/>
          </a:xfrm>
          <a:prstGeom prst="rect">
            <a:avLst/>
          </a:prstGeom>
          <a:noFill/>
        </p:spPr>
      </p:pic>
    </p:spTree>
    <p:extLst>
      <p:ext uri="{BB962C8B-B14F-4D97-AF65-F5344CB8AC3E}">
        <p14:creationId xmlns:p14="http://schemas.microsoft.com/office/powerpoint/2010/main" val="2105803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100" dirty="0">
                <a:latin typeface="Times New Roman" pitchFamily="18" charset="0"/>
                <a:cs typeface="Times New Roman" panose="02020603050405020304" pitchFamily="18" charset="0"/>
              </a:rPr>
              <a:t>Francesco </a:t>
            </a:r>
            <a:r>
              <a:rPr lang="en-US" sz="3100" dirty="0" err="1">
                <a:latin typeface="Times New Roman" pitchFamily="18" charset="0"/>
                <a:cs typeface="Times New Roman" panose="02020603050405020304" pitchFamily="18" charset="0"/>
              </a:rPr>
              <a:t>Primatizzio</a:t>
            </a:r>
            <a:r>
              <a:rPr lang="en-US" sz="3100" dirty="0">
                <a:latin typeface="Times New Roman" pitchFamily="18" charset="0"/>
                <a:cs typeface="Times New Roman" panose="02020603050405020304" pitchFamily="18" charset="0"/>
              </a:rPr>
              <a:t>,  </a:t>
            </a:r>
            <a:r>
              <a:rPr lang="el-GR" sz="3100" dirty="0">
                <a:latin typeface="Times New Roman" panose="02020603050405020304" pitchFamily="18" charset="0"/>
                <a:cs typeface="Times New Roman" panose="02020603050405020304" pitchFamily="18" charset="0"/>
              </a:rPr>
              <a:t>Η αρπαγή της Ελένης </a:t>
            </a:r>
            <a:br>
              <a:rPr lang="el-GR" sz="3100" dirty="0">
                <a:latin typeface="Times New Roman" panose="02020603050405020304" pitchFamily="18" charset="0"/>
                <a:cs typeface="Times New Roman" panose="02020603050405020304" pitchFamily="18" charset="0"/>
              </a:rPr>
            </a:br>
            <a:r>
              <a:rPr lang="en-US" sz="3100" dirty="0">
                <a:latin typeface="Times New Roman" pitchFamily="18" charset="0"/>
                <a:cs typeface="Times New Roman" panose="02020603050405020304" pitchFamily="18" charset="0"/>
              </a:rPr>
              <a:t>1530-1539</a:t>
            </a:r>
            <a:r>
              <a:rPr lang="el-GR" sz="3100" dirty="0">
                <a:latin typeface="Times New Roman" panose="02020603050405020304" pitchFamily="18" charset="0"/>
                <a:cs typeface="Times New Roman" panose="02020603050405020304" pitchFamily="18" charset="0"/>
              </a:rPr>
              <a:t>, </a:t>
            </a:r>
            <a:r>
              <a:rPr lang="en-US" sz="3100" dirty="0">
                <a:latin typeface="Times New Roman" pitchFamily="18" charset="0"/>
                <a:cs typeface="Times New Roman" panose="02020603050405020304" pitchFamily="18" charset="0"/>
              </a:rPr>
              <a:t>Durham</a:t>
            </a:r>
            <a:r>
              <a:rPr lang="el-GR" dirty="0">
                <a:latin typeface="Times New Roman" panose="02020603050405020304" pitchFamily="18" charset="0"/>
                <a:cs typeface="Times New Roman" panose="02020603050405020304" pitchFamily="18" charset="0"/>
              </a:rPr>
              <a:t/>
            </a:r>
            <a:br>
              <a:rPr lang="el-GR" dirty="0">
                <a:latin typeface="Times New Roman" panose="02020603050405020304" pitchFamily="18" charset="0"/>
                <a:cs typeface="Times New Roman" panose="02020603050405020304" pitchFamily="18" charset="0"/>
              </a:rPr>
            </a:br>
            <a:endParaRPr lang="el-GR" dirty="0">
              <a:latin typeface="Times New Roman" panose="02020603050405020304" pitchFamily="18" charset="0"/>
              <a:cs typeface="Times New Roman" panose="02020603050405020304" pitchFamily="18" charset="0"/>
            </a:endParaRPr>
          </a:p>
        </p:txBody>
      </p:sp>
      <p:pic>
        <p:nvPicPr>
          <p:cNvPr id="4" name="Picture 4" descr="Frnacesco Primatizzio, Theb Rape of Helen, 1530-1539, Durham"/>
          <p:cNvPicPr>
            <a:picLocks noGrp="1" noChangeAspect="1" noChangeArrowheads="1"/>
          </p:cNvPicPr>
          <p:nvPr>
            <p:ph idx="1"/>
          </p:nvPr>
        </p:nvPicPr>
        <p:blipFill>
          <a:blip r:embed="rId2"/>
          <a:srcRect/>
          <a:stretch>
            <a:fillRect/>
          </a:stretch>
        </p:blipFill>
        <p:spPr bwMode="auto">
          <a:xfrm>
            <a:off x="1187624" y="1600200"/>
            <a:ext cx="6552728" cy="4708525"/>
          </a:xfrm>
          <a:prstGeom prst="rect">
            <a:avLst/>
          </a:prstGeom>
          <a:noFill/>
        </p:spPr>
      </p:pic>
    </p:spTree>
    <p:extLst>
      <p:ext uri="{BB962C8B-B14F-4D97-AF65-F5344CB8AC3E}">
        <p14:creationId xmlns:p14="http://schemas.microsoft.com/office/powerpoint/2010/main" val="9265619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2800" dirty="0">
                <a:latin typeface="Times New Roman" pitchFamily="18" charset="0"/>
                <a:cs typeface="Times New Roman" panose="02020603050405020304" pitchFamily="18" charset="0"/>
              </a:rPr>
              <a:t>Gavin Hamilton, </a:t>
            </a:r>
            <a:r>
              <a:rPr lang="el-GR" sz="2800" dirty="0">
                <a:latin typeface="Times New Roman" panose="02020603050405020304" pitchFamily="18" charset="0"/>
                <a:cs typeface="Times New Roman" panose="02020603050405020304" pitchFamily="18" charset="0"/>
              </a:rPr>
              <a:t>Η αρπαγή της Ελένης, 1770</a:t>
            </a:r>
            <a:br>
              <a:rPr lang="el-GR"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Μουσείο </a:t>
            </a:r>
            <a:r>
              <a:rPr lang="en-US" sz="2800" dirty="0">
                <a:latin typeface="Times New Roman" pitchFamily="18" charset="0"/>
                <a:cs typeface="Times New Roman" panose="02020603050405020304" pitchFamily="18" charset="0"/>
              </a:rPr>
              <a:t>Pushkin</a:t>
            </a:r>
            <a:r>
              <a:rPr lang="el-GR" sz="2800" dirty="0">
                <a:latin typeface="Times New Roman" panose="02020603050405020304" pitchFamily="18" charset="0"/>
                <a:cs typeface="Times New Roman" panose="02020603050405020304" pitchFamily="18" charset="0"/>
              </a:rPr>
              <a:t>, Μόσχα</a:t>
            </a:r>
            <a:br>
              <a:rPr lang="el-GR" sz="2800"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pic>
        <p:nvPicPr>
          <p:cNvPr id="4" name="Picture 4" descr="Gavin Hamilton, The Rape of Helen, 1770, Pushkin Museum, Moscow"/>
          <p:cNvPicPr>
            <a:picLocks noGrp="1" noChangeAspect="1" noChangeArrowheads="1"/>
          </p:cNvPicPr>
          <p:nvPr>
            <p:ph idx="1"/>
          </p:nvPr>
        </p:nvPicPr>
        <p:blipFill>
          <a:blip r:embed="rId2"/>
          <a:srcRect/>
          <a:stretch>
            <a:fillRect/>
          </a:stretch>
        </p:blipFill>
        <p:spPr bwMode="auto">
          <a:xfrm>
            <a:off x="1259632" y="1600200"/>
            <a:ext cx="6102169" cy="4708525"/>
          </a:xfrm>
          <a:prstGeom prst="rect">
            <a:avLst/>
          </a:prstGeom>
          <a:noFill/>
        </p:spPr>
      </p:pic>
    </p:spTree>
    <p:extLst>
      <p:ext uri="{BB962C8B-B14F-4D97-AF65-F5344CB8AC3E}">
        <p14:creationId xmlns:p14="http://schemas.microsoft.com/office/powerpoint/2010/main" val="3639589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2800" dirty="0" err="1">
                <a:latin typeface="Times New Roman" pitchFamily="18" charset="0"/>
                <a:cs typeface="Times New Roman" panose="02020603050405020304" pitchFamily="18" charset="0"/>
              </a:rPr>
              <a:t>Johahn</a:t>
            </a:r>
            <a:r>
              <a:rPr lang="en-US" sz="2800" dirty="0">
                <a:latin typeface="Times New Roman" pitchFamily="18" charset="0"/>
                <a:cs typeface="Times New Roman" panose="02020603050405020304" pitchFamily="18" charset="0"/>
              </a:rPr>
              <a:t> Georg </a:t>
            </a:r>
            <a:r>
              <a:rPr lang="en-US" sz="2800" dirty="0" err="1">
                <a:latin typeface="Times New Roman" pitchFamily="18" charset="0"/>
                <a:cs typeface="Times New Roman" panose="02020603050405020304" pitchFamily="18" charset="0"/>
              </a:rPr>
              <a:t>Platzer</a:t>
            </a:r>
            <a:r>
              <a:rPr lang="en-US" sz="2800" dirty="0">
                <a:latin typeface="Times New Roman"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Η αρπαγή της Ελένης</a:t>
            </a:r>
            <a:r>
              <a:rPr lang="en-US" sz="2800" dirty="0">
                <a:latin typeface="Times New Roman" pitchFamily="18" charset="0"/>
                <a:cs typeface="Times New Roman" panose="02020603050405020304" pitchFamily="18" charset="0"/>
              </a:rPr>
              <a:t>,</a:t>
            </a:r>
            <a:r>
              <a:rPr lang="el-GR" sz="2800" dirty="0">
                <a:latin typeface="Times New Roman" panose="02020603050405020304" pitchFamily="18" charset="0"/>
                <a:cs typeface="Times New Roman" panose="02020603050405020304" pitchFamily="18" charset="0"/>
              </a:rPr>
              <a:t> </a:t>
            </a:r>
            <a:br>
              <a:rPr lang="el-GR"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περίπου 1740-1760</a:t>
            </a:r>
            <a:r>
              <a:rPr lang="el-GR" sz="2800" dirty="0"/>
              <a:t/>
            </a:r>
            <a:br>
              <a:rPr lang="el-GR" sz="2800" dirty="0"/>
            </a:br>
            <a:endParaRPr lang="el-GR" sz="2800" dirty="0"/>
          </a:p>
        </p:txBody>
      </p:sp>
      <p:pic>
        <p:nvPicPr>
          <p:cNvPr id="4" name="Picture 4" descr="Johahn Georg Platzer,The Rape of Helen, c"/>
          <p:cNvPicPr>
            <a:picLocks noGrp="1" noChangeAspect="1" noChangeArrowheads="1"/>
          </p:cNvPicPr>
          <p:nvPr>
            <p:ph idx="1"/>
          </p:nvPr>
        </p:nvPicPr>
        <p:blipFill>
          <a:blip r:embed="rId2"/>
          <a:srcRect/>
          <a:stretch>
            <a:fillRect/>
          </a:stretch>
        </p:blipFill>
        <p:spPr bwMode="auto">
          <a:xfrm>
            <a:off x="1187624" y="1772816"/>
            <a:ext cx="6624736" cy="4392487"/>
          </a:xfrm>
          <a:prstGeom prst="rect">
            <a:avLst/>
          </a:prstGeom>
          <a:noFill/>
        </p:spPr>
      </p:pic>
    </p:spTree>
    <p:extLst>
      <p:ext uri="{BB962C8B-B14F-4D97-AF65-F5344CB8AC3E}">
        <p14:creationId xmlns:p14="http://schemas.microsoft.com/office/powerpoint/2010/main" val="1073473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0648"/>
            <a:ext cx="8229600" cy="1143000"/>
          </a:xfrm>
        </p:spPr>
        <p:txBody>
          <a:bodyPr>
            <a:noAutofit/>
          </a:bodyPr>
          <a:lstStyle/>
          <a:p>
            <a:r>
              <a:rPr lang="en-US" sz="2800" dirty="0">
                <a:latin typeface="Times New Roman" pitchFamily="18" charset="0"/>
                <a:cs typeface="Times New Roman" panose="02020603050405020304" pitchFamily="18" charset="0"/>
              </a:rPr>
              <a:t>Francesco </a:t>
            </a:r>
            <a:r>
              <a:rPr lang="en-US" sz="2800" dirty="0" err="1">
                <a:latin typeface="Times New Roman" pitchFamily="18" charset="0"/>
                <a:cs typeface="Times New Roman" panose="02020603050405020304" pitchFamily="18" charset="0"/>
              </a:rPr>
              <a:t>Xanto</a:t>
            </a:r>
            <a:r>
              <a:rPr lang="en-US" sz="2800" dirty="0">
                <a:latin typeface="Times New Roman" pitchFamily="18" charset="0"/>
                <a:cs typeface="Times New Roman" panose="02020603050405020304" pitchFamily="18" charset="0"/>
              </a:rPr>
              <a:t> </a:t>
            </a:r>
            <a:r>
              <a:rPr lang="en-US" sz="2800" dirty="0" err="1">
                <a:latin typeface="Times New Roman" pitchFamily="18" charset="0"/>
                <a:cs typeface="Times New Roman" panose="02020603050405020304" pitchFamily="18" charset="0"/>
              </a:rPr>
              <a:t>Avelli</a:t>
            </a:r>
            <a:r>
              <a:rPr lang="en-US" sz="2800" dirty="0">
                <a:latin typeface="Times New Roman"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Η αρπαγή της Ελένης, 1534, </a:t>
            </a:r>
            <a:r>
              <a:rPr lang="en-US" sz="2800" dirty="0" err="1">
                <a:latin typeface="Times New Roman" pitchFamily="18" charset="0"/>
                <a:cs typeface="Times New Roman" panose="02020603050405020304" pitchFamily="18" charset="0"/>
              </a:rPr>
              <a:t>Urbino</a:t>
            </a:r>
            <a:r>
              <a:rPr lang="en-US" sz="2800" dirty="0">
                <a:latin typeface="Times New Roman" pitchFamily="18" charset="0"/>
              </a:rPr>
              <a:t/>
            </a:r>
            <a:br>
              <a:rPr lang="en-US" sz="2800" dirty="0">
                <a:latin typeface="Times New Roman" pitchFamily="18" charset="0"/>
              </a:rPr>
            </a:br>
            <a:endParaRPr lang="el-GR" sz="2800" dirty="0"/>
          </a:p>
        </p:txBody>
      </p:sp>
      <p:pic>
        <p:nvPicPr>
          <p:cNvPr id="4" name="Picture 4" descr="Francesco Xanto Avelli , The Abduction of Helen, 1534, Urbino, Tin glazed earthenware"/>
          <p:cNvPicPr>
            <a:picLocks noGrp="1" noChangeAspect="1" noChangeArrowheads="1"/>
          </p:cNvPicPr>
          <p:nvPr>
            <p:ph idx="1"/>
          </p:nvPr>
        </p:nvPicPr>
        <p:blipFill>
          <a:blip r:embed="rId2"/>
          <a:srcRect/>
          <a:stretch>
            <a:fillRect/>
          </a:stretch>
        </p:blipFill>
        <p:spPr bwMode="auto">
          <a:xfrm>
            <a:off x="1763688" y="1484784"/>
            <a:ext cx="5544616" cy="4823941"/>
          </a:xfrm>
          <a:prstGeom prst="rect">
            <a:avLst/>
          </a:prstGeom>
          <a:noFill/>
        </p:spPr>
      </p:pic>
    </p:spTree>
    <p:extLst>
      <p:ext uri="{BB962C8B-B14F-4D97-AF65-F5344CB8AC3E}">
        <p14:creationId xmlns:p14="http://schemas.microsoft.com/office/powerpoint/2010/main" val="2381268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1544638" marR="0" lvl="4" indent="-182563" algn="ctr" defTabSz="914400" rtl="0" eaLnBrk="1" fontAlgn="base" latinLnBrk="0" hangingPunct="1">
              <a:lnSpc>
                <a:spcPct val="100000"/>
              </a:lnSpc>
              <a:spcBef>
                <a:spcPct val="20000"/>
              </a:spcBef>
              <a:spcAft>
                <a:spcPct val="0"/>
              </a:spcAft>
              <a:tabLst/>
              <a:defRPr/>
            </a:pPr>
            <a:r>
              <a:rPr kumimoji="0" lang="el-GR" sz="2800" b="0" i="0" u="none" strike="noStrike" kern="1200" cap="none" spc="0" normalizeH="0" baseline="0" noProof="0" dirty="0" smtClean="0">
                <a:ln>
                  <a:noFill/>
                </a:ln>
                <a:solidFill>
                  <a:prstClr val="white"/>
                </a:solidFill>
                <a:effectLst/>
                <a:uLnTx/>
                <a:uFillTx/>
                <a:latin typeface="Times New Roman"/>
                <a:ea typeface="+mn-ea"/>
                <a:cs typeface="+mn-cs"/>
              </a:rPr>
              <a:t>Η αρπαγή της Ελένης (αγνώστου)</a:t>
            </a:r>
            <a:r>
              <a:rPr kumimoji="0" lang="en-US" sz="2800" b="0" i="0" u="none" strike="noStrike" kern="1200" cap="none" spc="0" normalizeH="0" baseline="0" noProof="0" dirty="0" smtClean="0">
                <a:ln>
                  <a:noFill/>
                </a:ln>
                <a:solidFill>
                  <a:prstClr val="white"/>
                </a:solidFill>
                <a:effectLst/>
                <a:uLnTx/>
                <a:uFillTx/>
                <a:latin typeface="Times New Roman"/>
                <a:ea typeface="+mn-ea"/>
                <a:cs typeface="+mn-cs"/>
              </a:rPr>
              <a:t/>
            </a:r>
            <a:br>
              <a:rPr kumimoji="0" lang="en-US" sz="2800" b="0" i="0" u="none" strike="noStrike" kern="1200" cap="none" spc="0" normalizeH="0" baseline="0" noProof="0" dirty="0" smtClean="0">
                <a:ln>
                  <a:noFill/>
                </a:ln>
                <a:solidFill>
                  <a:prstClr val="white"/>
                </a:solidFill>
                <a:effectLst/>
                <a:uLnTx/>
                <a:uFillTx/>
                <a:latin typeface="Times New Roman"/>
                <a:ea typeface="+mn-ea"/>
                <a:cs typeface="+mn-cs"/>
              </a:rPr>
            </a:br>
            <a:r>
              <a:rPr lang="el-GR" sz="2800" kern="1200" noProof="0" dirty="0" smtClean="0">
                <a:solidFill>
                  <a:prstClr val="white"/>
                </a:solidFill>
                <a:latin typeface="Times New Roman"/>
                <a:ea typeface="+mn-ea"/>
                <a:cs typeface="+mn-cs"/>
              </a:rPr>
              <a:t>Π</a:t>
            </a:r>
            <a:r>
              <a:rPr kumimoji="0" lang="el-GR" sz="2800" b="0" i="0" u="none" strike="noStrike" kern="1200" cap="none" spc="0" normalizeH="0" baseline="0" noProof="0" dirty="0" smtClean="0">
                <a:ln>
                  <a:noFill/>
                </a:ln>
                <a:solidFill>
                  <a:prstClr val="white"/>
                </a:solidFill>
                <a:effectLst/>
                <a:uLnTx/>
                <a:uFillTx/>
                <a:latin typeface="Times New Roman"/>
                <a:ea typeface="+mn-ea"/>
                <a:cs typeface="+mn-cs"/>
              </a:rPr>
              <a:t>ιάτο, περίπου </a:t>
            </a:r>
            <a:r>
              <a:rPr kumimoji="0" lang="en-US" sz="2800" b="0" i="0" u="none" strike="noStrike" kern="1200" cap="none" spc="0" normalizeH="0" baseline="0" noProof="0" dirty="0" smtClean="0">
                <a:ln>
                  <a:noFill/>
                </a:ln>
                <a:solidFill>
                  <a:prstClr val="white"/>
                </a:solidFill>
                <a:effectLst/>
                <a:uLnTx/>
                <a:uFillTx/>
                <a:latin typeface="Times New Roman" pitchFamily="18" charset="0"/>
                <a:ea typeface="+mn-ea"/>
                <a:cs typeface="+mn-cs"/>
              </a:rPr>
              <a:t>1550-1570</a:t>
            </a:r>
            <a:r>
              <a:rPr kumimoji="0" lang="el-GR" sz="2800" b="0" i="0" u="none" strike="noStrike" kern="1200" cap="none" spc="0" normalizeH="0" baseline="0" noProof="0" dirty="0" smtClean="0">
                <a:ln>
                  <a:noFill/>
                </a:ln>
                <a:solidFill>
                  <a:prstClr val="white"/>
                </a:solidFill>
                <a:effectLst/>
                <a:uLnTx/>
                <a:uFillTx/>
                <a:latin typeface="Times New Roman"/>
                <a:ea typeface="+mn-ea"/>
                <a:cs typeface="+mn-cs"/>
              </a:rPr>
              <a:t>, </a:t>
            </a:r>
            <a:br>
              <a:rPr kumimoji="0" lang="el-GR" sz="2800" b="0" i="0" u="none" strike="noStrike" kern="1200" cap="none" spc="0" normalizeH="0" baseline="0" noProof="0" dirty="0" smtClean="0">
                <a:ln>
                  <a:noFill/>
                </a:ln>
                <a:solidFill>
                  <a:prstClr val="white"/>
                </a:solidFill>
                <a:effectLst/>
                <a:uLnTx/>
                <a:uFillTx/>
                <a:latin typeface="Times New Roman"/>
                <a:ea typeface="+mn-ea"/>
                <a:cs typeface="+mn-cs"/>
              </a:rPr>
            </a:br>
            <a:r>
              <a:rPr kumimoji="0" lang="el-GR" sz="2800" b="0" i="0" u="none" strike="noStrike" kern="1200" cap="none" spc="0" normalizeH="0" baseline="0" noProof="0" dirty="0" smtClean="0">
                <a:ln>
                  <a:noFill/>
                </a:ln>
                <a:solidFill>
                  <a:prstClr val="white"/>
                </a:solidFill>
                <a:effectLst/>
                <a:uLnTx/>
                <a:uFillTx/>
                <a:latin typeface="Times New Roman"/>
                <a:ea typeface="+mn-ea"/>
                <a:cs typeface="+mn-cs"/>
              </a:rPr>
              <a:t>Μουσείο του </a:t>
            </a:r>
            <a:r>
              <a:rPr kumimoji="0" lang="el-GR" sz="2800" b="0" i="0" u="none" strike="noStrike" kern="1200" cap="none" spc="0" normalizeH="0" baseline="0" noProof="0" dirty="0" err="1" smtClean="0">
                <a:ln>
                  <a:noFill/>
                </a:ln>
                <a:solidFill>
                  <a:prstClr val="white"/>
                </a:solidFill>
                <a:effectLst/>
                <a:uLnTx/>
                <a:uFillTx/>
                <a:latin typeface="Times New Roman"/>
                <a:ea typeface="+mn-ea"/>
                <a:cs typeface="+mn-cs"/>
              </a:rPr>
              <a:t>Χόλμπουρν</a:t>
            </a:r>
            <a:r>
              <a:rPr kumimoji="0" lang="el-GR" sz="2800" b="0" i="0" u="none" strike="noStrike" kern="1200" cap="none" spc="0" normalizeH="0" baseline="0" noProof="0" dirty="0" smtClean="0">
                <a:ln>
                  <a:noFill/>
                </a:ln>
                <a:solidFill>
                  <a:prstClr val="white"/>
                </a:solidFill>
                <a:effectLst/>
                <a:uLnTx/>
                <a:uFillTx/>
                <a:latin typeface="Times New Roman"/>
                <a:ea typeface="+mn-ea"/>
                <a:cs typeface="+mn-cs"/>
              </a:rPr>
              <a:t/>
            </a:r>
            <a:br>
              <a:rPr kumimoji="0" lang="el-GR" sz="2800" b="0" i="0" u="none" strike="noStrike" kern="1200" cap="none" spc="0" normalizeH="0" baseline="0" noProof="0" dirty="0" smtClean="0">
                <a:ln>
                  <a:noFill/>
                </a:ln>
                <a:solidFill>
                  <a:prstClr val="white"/>
                </a:solidFill>
                <a:effectLst/>
                <a:uLnTx/>
                <a:uFillTx/>
                <a:latin typeface="Times New Roman"/>
                <a:ea typeface="+mn-ea"/>
                <a:cs typeface="+mn-cs"/>
              </a:rPr>
            </a:br>
            <a:endParaRPr lang="el-GR" dirty="0"/>
          </a:p>
        </p:txBody>
      </p:sp>
      <p:pic>
        <p:nvPicPr>
          <p:cNvPr id="4" name="Picture 4" descr="The Rape of Helen, Majolica Dish, Holburne Museum, Bath, 1550-1570"/>
          <p:cNvPicPr>
            <a:picLocks noGrp="1" noChangeAspect="1" noChangeArrowheads="1"/>
          </p:cNvPicPr>
          <p:nvPr>
            <p:ph idx="1"/>
          </p:nvPr>
        </p:nvPicPr>
        <p:blipFill>
          <a:blip r:embed="rId2"/>
          <a:srcRect/>
          <a:stretch>
            <a:fillRect/>
          </a:stretch>
        </p:blipFill>
        <p:spPr bwMode="auto">
          <a:xfrm>
            <a:off x="2339752" y="1988840"/>
            <a:ext cx="4608511" cy="3816424"/>
          </a:xfrm>
          <a:prstGeom prst="rect">
            <a:avLst/>
          </a:prstGeom>
          <a:noFill/>
        </p:spPr>
      </p:pic>
    </p:spTree>
    <p:extLst>
      <p:ext uri="{BB962C8B-B14F-4D97-AF65-F5344CB8AC3E}">
        <p14:creationId xmlns:p14="http://schemas.microsoft.com/office/powerpoint/2010/main" val="244889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67544" y="260648"/>
            <a:ext cx="8229600" cy="5141208"/>
          </a:xfrm>
        </p:spPr>
        <p:txBody>
          <a:bodyPr>
            <a:normAutofit fontScale="77500" lnSpcReduction="20000"/>
          </a:bodyPr>
          <a:lstStyle/>
          <a:p>
            <a:pPr marL="137160" indent="0" algn="just">
              <a:buNone/>
            </a:pPr>
            <a:r>
              <a:rPr lang="el-GR" dirty="0"/>
              <a:t>ταύτας </a:t>
            </a:r>
            <a:r>
              <a:rPr lang="el-GR" dirty="0" err="1"/>
              <a:t>στάσας</a:t>
            </a:r>
            <a:r>
              <a:rPr lang="el-GR" dirty="0"/>
              <a:t> </a:t>
            </a:r>
            <a:r>
              <a:rPr lang="el-GR" dirty="0" err="1"/>
              <a:t>κατὰ</a:t>
            </a:r>
            <a:r>
              <a:rPr lang="el-GR" dirty="0"/>
              <a:t> </a:t>
            </a:r>
            <a:r>
              <a:rPr lang="el-GR" dirty="0" err="1"/>
              <a:t>πρύμνην</a:t>
            </a:r>
            <a:r>
              <a:rPr lang="el-GR" dirty="0"/>
              <a:t> </a:t>
            </a:r>
            <a:r>
              <a:rPr lang="el-GR" dirty="0" err="1"/>
              <a:t>τῆς</a:t>
            </a:r>
            <a:r>
              <a:rPr lang="el-GR" dirty="0"/>
              <a:t> </a:t>
            </a:r>
            <a:r>
              <a:rPr lang="el-GR" dirty="0" err="1"/>
              <a:t>νεὸς</a:t>
            </a:r>
            <a:r>
              <a:rPr lang="el-GR" dirty="0"/>
              <a:t> </a:t>
            </a:r>
            <a:r>
              <a:rPr lang="el-GR" dirty="0" err="1"/>
              <a:t>ὠνέεσθαι</a:t>
            </a:r>
            <a:r>
              <a:rPr lang="el-GR" dirty="0"/>
              <a:t> </a:t>
            </a:r>
            <a:r>
              <a:rPr lang="el-GR" dirty="0" err="1"/>
              <a:t>τῶν</a:t>
            </a:r>
            <a:r>
              <a:rPr lang="el-GR" dirty="0"/>
              <a:t> φορτίων </a:t>
            </a:r>
            <a:r>
              <a:rPr lang="el-GR" dirty="0" err="1"/>
              <a:t>τῶν</a:t>
            </a:r>
            <a:r>
              <a:rPr lang="el-GR" dirty="0"/>
              <a:t> </a:t>
            </a:r>
            <a:r>
              <a:rPr lang="el-GR" dirty="0" err="1"/>
              <a:t>σφι</a:t>
            </a:r>
            <a:r>
              <a:rPr lang="el-GR" dirty="0"/>
              <a:t> </a:t>
            </a:r>
            <a:r>
              <a:rPr lang="el-GR" dirty="0" err="1"/>
              <a:t>ἦν</a:t>
            </a:r>
            <a:r>
              <a:rPr lang="el-GR" dirty="0"/>
              <a:t> </a:t>
            </a:r>
            <a:r>
              <a:rPr lang="el-GR" dirty="0" err="1"/>
              <a:t>θυμὸς</a:t>
            </a:r>
            <a:r>
              <a:rPr lang="el-GR" dirty="0"/>
              <a:t> μάλιστα, </a:t>
            </a:r>
            <a:r>
              <a:rPr lang="el-GR" dirty="0" err="1"/>
              <a:t>καὶ</a:t>
            </a:r>
            <a:r>
              <a:rPr lang="el-GR" dirty="0"/>
              <a:t> </a:t>
            </a:r>
            <a:r>
              <a:rPr lang="el-GR" dirty="0" err="1"/>
              <a:t>τοὺς</a:t>
            </a:r>
            <a:r>
              <a:rPr lang="el-GR" dirty="0"/>
              <a:t> Φοίνικας </a:t>
            </a:r>
            <a:r>
              <a:rPr lang="el-GR" dirty="0" err="1"/>
              <a:t>διακελευσαμένους</a:t>
            </a:r>
            <a:r>
              <a:rPr lang="el-GR" dirty="0"/>
              <a:t> </a:t>
            </a:r>
            <a:r>
              <a:rPr lang="el-GR" dirty="0" err="1"/>
              <a:t>ὁρμῆσαι</a:t>
            </a:r>
            <a:r>
              <a:rPr lang="el-GR" dirty="0"/>
              <a:t> </a:t>
            </a:r>
            <a:r>
              <a:rPr lang="el-GR" dirty="0" err="1"/>
              <a:t>ἐπ᾽</a:t>
            </a:r>
            <a:r>
              <a:rPr lang="el-GR" dirty="0"/>
              <a:t> </a:t>
            </a:r>
            <a:r>
              <a:rPr lang="el-GR" dirty="0" err="1"/>
              <a:t>αὐτάς</a:t>
            </a:r>
            <a:r>
              <a:rPr lang="el-GR" dirty="0"/>
              <a:t>. </a:t>
            </a:r>
            <a:r>
              <a:rPr lang="el-GR" dirty="0" err="1"/>
              <a:t>τὰς</a:t>
            </a:r>
            <a:r>
              <a:rPr lang="el-GR" dirty="0"/>
              <a:t> </a:t>
            </a:r>
            <a:r>
              <a:rPr lang="el-GR" dirty="0" err="1"/>
              <a:t>μὲν</a:t>
            </a:r>
            <a:r>
              <a:rPr lang="el-GR" dirty="0"/>
              <a:t> </a:t>
            </a:r>
            <a:r>
              <a:rPr lang="el-GR" dirty="0" err="1"/>
              <a:t>δὴ</a:t>
            </a:r>
            <a:r>
              <a:rPr lang="el-GR" dirty="0"/>
              <a:t> </a:t>
            </a:r>
            <a:r>
              <a:rPr lang="el-GR" dirty="0" err="1"/>
              <a:t>πλεῦνας</a:t>
            </a:r>
            <a:r>
              <a:rPr lang="el-GR" dirty="0"/>
              <a:t> </a:t>
            </a:r>
            <a:r>
              <a:rPr lang="el-GR" dirty="0" err="1"/>
              <a:t>τῶν</a:t>
            </a:r>
            <a:r>
              <a:rPr lang="el-GR" dirty="0"/>
              <a:t> </a:t>
            </a:r>
            <a:r>
              <a:rPr lang="el-GR" dirty="0" err="1"/>
              <a:t>γυναικῶν</a:t>
            </a:r>
            <a:r>
              <a:rPr lang="el-GR" dirty="0"/>
              <a:t> </a:t>
            </a:r>
            <a:r>
              <a:rPr lang="el-GR" dirty="0" err="1"/>
              <a:t>ἀποφυγεῖν</a:t>
            </a:r>
            <a:r>
              <a:rPr lang="el-GR" dirty="0"/>
              <a:t>, </a:t>
            </a:r>
            <a:r>
              <a:rPr lang="el-GR" dirty="0" err="1"/>
              <a:t>τὴν</a:t>
            </a:r>
            <a:r>
              <a:rPr lang="el-GR" dirty="0"/>
              <a:t> </a:t>
            </a:r>
            <a:r>
              <a:rPr lang="el-GR" dirty="0" err="1"/>
              <a:t>δὲ</a:t>
            </a:r>
            <a:r>
              <a:rPr lang="el-GR" dirty="0"/>
              <a:t> </a:t>
            </a:r>
            <a:r>
              <a:rPr lang="el-GR" dirty="0" err="1"/>
              <a:t>Ἰοῦν</a:t>
            </a:r>
            <a:r>
              <a:rPr lang="el-GR" dirty="0"/>
              <a:t> </a:t>
            </a:r>
            <a:r>
              <a:rPr lang="el-GR" dirty="0" err="1"/>
              <a:t>σὺν</a:t>
            </a:r>
            <a:r>
              <a:rPr lang="el-GR" dirty="0"/>
              <a:t> </a:t>
            </a:r>
            <a:r>
              <a:rPr lang="el-GR" dirty="0" err="1"/>
              <a:t>ἄλλῃσι</a:t>
            </a:r>
            <a:r>
              <a:rPr lang="el-GR" dirty="0"/>
              <a:t> </a:t>
            </a:r>
            <a:r>
              <a:rPr lang="el-GR" dirty="0" err="1"/>
              <a:t>ἁρπασθῆναι</a:t>
            </a:r>
            <a:r>
              <a:rPr lang="el-GR" dirty="0"/>
              <a:t>· </a:t>
            </a:r>
            <a:r>
              <a:rPr lang="el-GR" dirty="0" err="1"/>
              <a:t>ἐσβαλομένους</a:t>
            </a:r>
            <a:r>
              <a:rPr lang="el-GR" dirty="0"/>
              <a:t> </a:t>
            </a:r>
            <a:r>
              <a:rPr lang="el-GR" dirty="0" err="1"/>
              <a:t>δὲ</a:t>
            </a:r>
            <a:r>
              <a:rPr lang="el-GR" dirty="0"/>
              <a:t> </a:t>
            </a:r>
            <a:r>
              <a:rPr lang="el-GR" dirty="0" err="1"/>
              <a:t>ἐς</a:t>
            </a:r>
            <a:r>
              <a:rPr lang="el-GR" dirty="0"/>
              <a:t> </a:t>
            </a:r>
            <a:r>
              <a:rPr lang="el-GR" dirty="0" err="1"/>
              <a:t>τὴν</a:t>
            </a:r>
            <a:r>
              <a:rPr lang="el-GR" dirty="0"/>
              <a:t> νέα </a:t>
            </a:r>
            <a:r>
              <a:rPr lang="el-GR" dirty="0" err="1"/>
              <a:t>οἴχεσθαι</a:t>
            </a:r>
            <a:r>
              <a:rPr lang="el-GR" dirty="0"/>
              <a:t> </a:t>
            </a:r>
            <a:r>
              <a:rPr lang="el-GR" dirty="0" err="1"/>
              <a:t>ἀποπλέοντας</a:t>
            </a:r>
            <a:r>
              <a:rPr lang="el-GR" dirty="0"/>
              <a:t> </a:t>
            </a:r>
            <a:r>
              <a:rPr lang="el-GR" dirty="0" err="1"/>
              <a:t>ἐπ᾽</a:t>
            </a:r>
            <a:r>
              <a:rPr lang="el-GR" dirty="0"/>
              <a:t> </a:t>
            </a:r>
            <a:r>
              <a:rPr lang="el-GR" dirty="0" err="1"/>
              <a:t>Αἰγύπτου</a:t>
            </a:r>
            <a:r>
              <a:rPr lang="el-GR" dirty="0" smtClean="0"/>
              <a:t>.</a:t>
            </a:r>
            <a:r>
              <a:rPr lang="el-GR" dirty="0"/>
              <a:t> </a:t>
            </a:r>
            <a:r>
              <a:rPr lang="el-GR" dirty="0" err="1"/>
              <a:t>οὕτω</a:t>
            </a:r>
            <a:r>
              <a:rPr lang="el-GR" dirty="0"/>
              <a:t> </a:t>
            </a:r>
            <a:r>
              <a:rPr lang="el-GR" dirty="0" err="1"/>
              <a:t>μὲν</a:t>
            </a:r>
            <a:r>
              <a:rPr lang="el-GR" dirty="0"/>
              <a:t> </a:t>
            </a:r>
            <a:r>
              <a:rPr lang="el-GR" dirty="0" err="1"/>
              <a:t>Ἰοῦν</a:t>
            </a:r>
            <a:r>
              <a:rPr lang="el-GR" dirty="0"/>
              <a:t> </a:t>
            </a:r>
            <a:r>
              <a:rPr lang="el-GR" dirty="0" err="1"/>
              <a:t>ἐς</a:t>
            </a:r>
            <a:r>
              <a:rPr lang="el-GR" dirty="0"/>
              <a:t> </a:t>
            </a:r>
            <a:r>
              <a:rPr lang="el-GR" dirty="0" err="1"/>
              <a:t>Αἴγυπτον</a:t>
            </a:r>
            <a:r>
              <a:rPr lang="el-GR" dirty="0"/>
              <a:t> </a:t>
            </a:r>
            <a:r>
              <a:rPr lang="el-GR" dirty="0" err="1"/>
              <a:t>ἀπικέσθαι</a:t>
            </a:r>
            <a:r>
              <a:rPr lang="el-GR" dirty="0"/>
              <a:t> </a:t>
            </a:r>
            <a:r>
              <a:rPr lang="el-GR" dirty="0" err="1"/>
              <a:t>λέγουσι</a:t>
            </a:r>
            <a:r>
              <a:rPr lang="el-GR" dirty="0"/>
              <a:t> </a:t>
            </a:r>
            <a:r>
              <a:rPr lang="el-GR" dirty="0" err="1"/>
              <a:t>Πέρσαι</a:t>
            </a:r>
            <a:r>
              <a:rPr lang="el-GR" dirty="0"/>
              <a:t>, </a:t>
            </a:r>
            <a:r>
              <a:rPr lang="el-GR" dirty="0" err="1"/>
              <a:t>οὐκ</a:t>
            </a:r>
            <a:r>
              <a:rPr lang="el-GR" dirty="0"/>
              <a:t> </a:t>
            </a:r>
            <a:r>
              <a:rPr lang="el-GR" dirty="0" err="1"/>
              <a:t>ὡς</a:t>
            </a:r>
            <a:r>
              <a:rPr lang="el-GR" dirty="0"/>
              <a:t> </a:t>
            </a:r>
            <a:r>
              <a:rPr lang="el-GR" dirty="0" err="1"/>
              <a:t>Ἕλληνες</a:t>
            </a:r>
            <a:r>
              <a:rPr lang="el-GR" dirty="0"/>
              <a:t>, </a:t>
            </a:r>
            <a:r>
              <a:rPr lang="el-GR" dirty="0" err="1"/>
              <a:t>καὶ</a:t>
            </a:r>
            <a:r>
              <a:rPr lang="el-GR" dirty="0"/>
              <a:t> </a:t>
            </a:r>
            <a:r>
              <a:rPr lang="el-GR" dirty="0" err="1"/>
              <a:t>τῶν</a:t>
            </a:r>
            <a:r>
              <a:rPr lang="el-GR" dirty="0"/>
              <a:t> </a:t>
            </a:r>
            <a:r>
              <a:rPr lang="el-GR" dirty="0" err="1"/>
              <a:t>ἀδικημάτων</a:t>
            </a:r>
            <a:r>
              <a:rPr lang="el-GR" dirty="0"/>
              <a:t> </a:t>
            </a:r>
            <a:r>
              <a:rPr lang="el-GR" dirty="0" err="1"/>
              <a:t>πρῶτον</a:t>
            </a:r>
            <a:r>
              <a:rPr lang="el-GR" dirty="0"/>
              <a:t> </a:t>
            </a:r>
            <a:r>
              <a:rPr lang="el-GR" dirty="0" err="1"/>
              <a:t>τοῦτο</a:t>
            </a:r>
            <a:r>
              <a:rPr lang="el-GR" dirty="0"/>
              <a:t> </a:t>
            </a:r>
            <a:r>
              <a:rPr lang="el-GR" dirty="0" err="1"/>
              <a:t>ἄρξαι</a:t>
            </a:r>
            <a:r>
              <a:rPr lang="el-GR" dirty="0"/>
              <a:t>·</a:t>
            </a:r>
          </a:p>
          <a:p>
            <a:pPr marL="137160" indent="0">
              <a:buNone/>
            </a:pPr>
            <a:endParaRPr lang="el-GR" dirty="0" smtClean="0"/>
          </a:p>
          <a:p>
            <a:pPr marL="137160" indent="0" algn="just">
              <a:buNone/>
            </a:pPr>
            <a:r>
              <a:rPr lang="el-GR" dirty="0" smtClean="0"/>
              <a:t>Πως </a:t>
            </a:r>
            <a:r>
              <a:rPr lang="el-GR" dirty="0"/>
              <a:t>αυτές στάθηκαν στην πρύμη του καραβιού κι αγόραζαν από τις πραμάτειες </a:t>
            </a:r>
            <a:r>
              <a:rPr lang="el-GR" dirty="0" err="1"/>
              <a:t>ό,τι</a:t>
            </a:r>
            <a:r>
              <a:rPr lang="el-GR" dirty="0"/>
              <a:t> τραβούσε η καρδιά τους πιο πολύ, και οι Φοίνικες συνεννοημένοι όρμησαν πάνω τους. Πως βέβαια οι πιο πολλές ξέφυγαν, όμως την Ιώ μαζί με άλλες την άρπαξαν, τη </a:t>
            </a:r>
            <a:r>
              <a:rPr lang="el-GR" dirty="0" err="1"/>
              <a:t>βάλαν</a:t>
            </a:r>
            <a:r>
              <a:rPr lang="el-GR" dirty="0"/>
              <a:t> στο καράβι και γρήγορα άνοιξαν πανιά για την Αίγυπτο.</a:t>
            </a:r>
            <a:br>
              <a:rPr lang="el-GR" dirty="0"/>
            </a:br>
            <a:r>
              <a:rPr lang="el-GR" dirty="0" smtClean="0"/>
              <a:t>Έτσι </a:t>
            </a:r>
            <a:r>
              <a:rPr lang="el-GR" dirty="0"/>
              <a:t>διηγούνται οι Πέρσες πως η Ιώ έφτασε στην Αίγυπτο, όχι όπως οι Έλληνες, και πως αυτό έγινε η αρχή για τα αδικήματα που ακολούθησαν.</a:t>
            </a:r>
          </a:p>
        </p:txBody>
      </p:sp>
    </p:spTree>
    <p:extLst>
      <p:ext uri="{BB962C8B-B14F-4D97-AF65-F5344CB8AC3E}">
        <p14:creationId xmlns:p14="http://schemas.microsoft.com/office/powerpoint/2010/main" val="36623726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09228" y="332656"/>
            <a:ext cx="8229600" cy="1143000"/>
          </a:xfrm>
        </p:spPr>
        <p:txBody>
          <a:bodyPr>
            <a:normAutofit fontScale="90000"/>
          </a:bodyPr>
          <a:lstStyle/>
          <a:p>
            <a:r>
              <a:rPr lang="en-US" sz="3100" dirty="0" err="1">
                <a:latin typeface="Times New Roman" pitchFamily="18" charset="0"/>
                <a:cs typeface="Times New Roman" panose="02020603050405020304" pitchFamily="18" charset="0"/>
              </a:rPr>
              <a:t>Honore</a:t>
            </a:r>
            <a:r>
              <a:rPr lang="el-GR" sz="3100" dirty="0">
                <a:latin typeface="Times New Roman" panose="02020603050405020304" pitchFamily="18" charset="0"/>
                <a:cs typeface="Times New Roman" panose="02020603050405020304" pitchFamily="18" charset="0"/>
              </a:rPr>
              <a:t>΄</a:t>
            </a:r>
            <a:r>
              <a:rPr lang="en-US" sz="3100" dirty="0">
                <a:latin typeface="Times New Roman" pitchFamily="18" charset="0"/>
                <a:cs typeface="Times New Roman" panose="02020603050405020304" pitchFamily="18" charset="0"/>
              </a:rPr>
              <a:t> Daumier</a:t>
            </a:r>
            <a:r>
              <a:rPr lang="el-GR" sz="3100" dirty="0">
                <a:latin typeface="Times New Roman" panose="02020603050405020304" pitchFamily="18" charset="0"/>
                <a:cs typeface="Times New Roman" panose="02020603050405020304" pitchFamily="18" charset="0"/>
              </a:rPr>
              <a:t>, Η αρπαγή της Ελένης, λιθογραφία, 1842</a:t>
            </a:r>
            <a:r>
              <a:rPr lang="el-GR" dirty="0">
                <a:latin typeface="Times New Roman" panose="02020603050405020304" pitchFamily="18" charset="0"/>
                <a:cs typeface="Times New Roman" panose="02020603050405020304" pitchFamily="18" charset="0"/>
              </a:rPr>
              <a:t/>
            </a:r>
            <a:br>
              <a:rPr lang="el-GR" dirty="0">
                <a:latin typeface="Times New Roman" panose="02020603050405020304" pitchFamily="18" charset="0"/>
                <a:cs typeface="Times New Roman" panose="02020603050405020304" pitchFamily="18" charset="0"/>
              </a:rPr>
            </a:br>
            <a:endParaRPr lang="el-GR" dirty="0">
              <a:latin typeface="Times New Roman" panose="02020603050405020304" pitchFamily="18" charset="0"/>
              <a:cs typeface="Times New Roman" panose="02020603050405020304" pitchFamily="18" charset="0"/>
            </a:endParaRPr>
          </a:p>
        </p:txBody>
      </p:sp>
      <p:pic>
        <p:nvPicPr>
          <p:cNvPr id="4" name="Picture 4" descr="Honore Daumier, The Rape of Helen,1842, lithographie"/>
          <p:cNvPicPr>
            <a:picLocks noGrp="1" noChangeAspect="1" noChangeArrowheads="1"/>
          </p:cNvPicPr>
          <p:nvPr>
            <p:ph idx="1"/>
          </p:nvPr>
        </p:nvPicPr>
        <p:blipFill>
          <a:blip r:embed="rId2"/>
          <a:srcRect/>
          <a:stretch>
            <a:fillRect/>
          </a:stretch>
        </p:blipFill>
        <p:spPr bwMode="auto">
          <a:xfrm>
            <a:off x="4512023" y="3869249"/>
            <a:ext cx="119954" cy="170426"/>
          </a:xfrm>
          <a:prstGeom prst="rect">
            <a:avLst/>
          </a:prstGeom>
          <a:noFill/>
        </p:spPr>
      </p:pic>
      <p:pic>
        <p:nvPicPr>
          <p:cNvPr id="5" name="Picture 4" descr="Honore Daumier, The Rape of Helen,1842, lithographie"/>
          <p:cNvPicPr>
            <a:picLocks noChangeAspect="1" noChangeArrowheads="1"/>
          </p:cNvPicPr>
          <p:nvPr/>
        </p:nvPicPr>
        <p:blipFill>
          <a:blip r:embed="rId2"/>
          <a:srcRect/>
          <a:stretch>
            <a:fillRect/>
          </a:stretch>
        </p:blipFill>
        <p:spPr bwMode="auto">
          <a:xfrm>
            <a:off x="2843808" y="1628800"/>
            <a:ext cx="3816424" cy="4536504"/>
          </a:xfrm>
          <a:prstGeom prst="rect">
            <a:avLst/>
          </a:prstGeom>
          <a:noFill/>
        </p:spPr>
      </p:pic>
    </p:spTree>
    <p:extLst>
      <p:ext uri="{BB962C8B-B14F-4D97-AF65-F5344CB8AC3E}">
        <p14:creationId xmlns:p14="http://schemas.microsoft.com/office/powerpoint/2010/main" val="3577092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Η αρπαγή της Ελένης, </a:t>
            </a:r>
            <a:r>
              <a:rPr lang="el-GR" sz="2800" dirty="0" smtClean="0">
                <a:latin typeface="Times New Roman" panose="02020603050405020304" pitchFamily="18" charset="0"/>
                <a:cs typeface="Times New Roman" panose="02020603050405020304" pitchFamily="18" charset="0"/>
              </a:rPr>
              <a:t/>
            </a:r>
            <a:br>
              <a:rPr lang="el-GR" sz="2800" dirty="0" smtClean="0">
                <a:latin typeface="Times New Roman" panose="02020603050405020304" pitchFamily="18" charset="0"/>
                <a:cs typeface="Times New Roman" panose="02020603050405020304" pitchFamily="18" charset="0"/>
              </a:rPr>
            </a:br>
            <a:r>
              <a:rPr lang="el-GR" sz="2800" dirty="0" smtClean="0">
                <a:latin typeface="Times New Roman" panose="02020603050405020304" pitchFamily="18" charset="0"/>
                <a:cs typeface="Times New Roman" panose="02020603050405020304" pitchFamily="18" charset="0"/>
              </a:rPr>
              <a:t>ελληνικό </a:t>
            </a:r>
            <a:r>
              <a:rPr lang="el-GR" sz="2800" dirty="0">
                <a:latin typeface="Times New Roman" panose="02020603050405020304" pitchFamily="18" charset="0"/>
                <a:cs typeface="Times New Roman" panose="02020603050405020304" pitchFamily="18" charset="0"/>
              </a:rPr>
              <a:t>γραμματόσημο, </a:t>
            </a:r>
            <a:r>
              <a:rPr lang="el-GR" sz="2800" dirty="0" smtClean="0">
                <a:latin typeface="Times New Roman" panose="02020603050405020304" pitchFamily="18" charset="0"/>
                <a:cs typeface="Times New Roman" panose="02020603050405020304" pitchFamily="18" charset="0"/>
              </a:rPr>
              <a:t>1983</a:t>
            </a:r>
            <a:endParaRPr lang="el-GR" sz="2800" dirty="0">
              <a:latin typeface="Times New Roman" panose="02020603050405020304" pitchFamily="18" charset="0"/>
              <a:cs typeface="Times New Roman" panose="02020603050405020304" pitchFamily="18" charset="0"/>
            </a:endParaRPr>
          </a:p>
        </p:txBody>
      </p:sp>
      <p:pic>
        <p:nvPicPr>
          <p:cNvPr id="4" name="Picture 4" descr="Helen's Abduction, stamp"/>
          <p:cNvPicPr>
            <a:picLocks noGrp="1" noChangeAspect="1" noChangeArrowheads="1"/>
          </p:cNvPicPr>
          <p:nvPr>
            <p:ph idx="1"/>
          </p:nvPr>
        </p:nvPicPr>
        <p:blipFill>
          <a:blip r:embed="rId2"/>
          <a:srcRect/>
          <a:stretch>
            <a:fillRect/>
          </a:stretch>
        </p:blipFill>
        <p:spPr bwMode="auto">
          <a:xfrm>
            <a:off x="2095500" y="2049462"/>
            <a:ext cx="4953000" cy="3810000"/>
          </a:xfrm>
          <a:prstGeom prst="rect">
            <a:avLst/>
          </a:prstGeom>
          <a:noFill/>
        </p:spPr>
      </p:pic>
    </p:spTree>
    <p:extLst>
      <p:ext uri="{BB962C8B-B14F-4D97-AF65-F5344CB8AC3E}">
        <p14:creationId xmlns:p14="http://schemas.microsoft.com/office/powerpoint/2010/main" val="1485511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76672"/>
            <a:ext cx="8229600" cy="1143000"/>
          </a:xfrm>
        </p:spPr>
        <p:txBody>
          <a:bodyPr>
            <a:normAutofit fontScale="90000"/>
          </a:bodyPr>
          <a:lstStyle/>
          <a:p>
            <a:r>
              <a:rPr lang="el-GR" sz="3100" dirty="0">
                <a:latin typeface="Times New Roman" panose="02020603050405020304" pitchFamily="18" charset="0"/>
                <a:cs typeface="Times New Roman" panose="02020603050405020304" pitchFamily="18" charset="0"/>
              </a:rPr>
              <a:t>Η αρπαγή της Ελένης, ανάγλυφη παράσταση, </a:t>
            </a:r>
            <a:r>
              <a:rPr lang="en-US" sz="3100" dirty="0">
                <a:latin typeface="Times New Roman" pitchFamily="18" charset="0"/>
                <a:cs typeface="Times New Roman" panose="02020603050405020304" pitchFamily="18" charset="0"/>
              </a:rPr>
              <a:t/>
            </a:r>
            <a:br>
              <a:rPr lang="en-US" sz="3100" dirty="0">
                <a:latin typeface="Times New Roman" pitchFamily="18" charset="0"/>
                <a:cs typeface="Times New Roman" panose="02020603050405020304" pitchFamily="18" charset="0"/>
              </a:rPr>
            </a:br>
            <a:r>
              <a:rPr lang="el-GR" sz="3100" dirty="0">
                <a:latin typeface="Times New Roman" panose="02020603050405020304" pitchFamily="18" charset="0"/>
                <a:cs typeface="Times New Roman" panose="02020603050405020304" pitchFamily="18" charset="0"/>
              </a:rPr>
              <a:t>Ρώμη, </a:t>
            </a:r>
            <a:r>
              <a:rPr lang="en-US" sz="3100" dirty="0">
                <a:latin typeface="Times New Roman" pitchFamily="18" charset="0"/>
                <a:cs typeface="Times New Roman" panose="02020603050405020304" pitchFamily="18" charset="0"/>
              </a:rPr>
              <a:t>M</a:t>
            </a:r>
            <a:r>
              <a:rPr lang="el-GR" sz="3100" dirty="0" err="1">
                <a:latin typeface="Times New Roman" panose="02020603050405020304" pitchFamily="18" charset="0"/>
                <a:cs typeface="Times New Roman" panose="02020603050405020304" pitchFamily="18" charset="0"/>
              </a:rPr>
              <a:t>ουσείο</a:t>
            </a:r>
            <a:r>
              <a:rPr lang="el-GR" sz="3100" dirty="0">
                <a:latin typeface="Times New Roman" panose="02020603050405020304" pitchFamily="18" charset="0"/>
                <a:cs typeface="Times New Roman" panose="02020603050405020304" pitchFamily="18" charset="0"/>
              </a:rPr>
              <a:t> </a:t>
            </a:r>
            <a:r>
              <a:rPr lang="en-US" sz="3100" dirty="0">
                <a:latin typeface="Times New Roman" pitchFamily="18" charset="0"/>
                <a:cs typeface="Times New Roman" panose="02020603050405020304" pitchFamily="18" charset="0"/>
              </a:rPr>
              <a:t>Lateran</a:t>
            </a:r>
            <a:r>
              <a:rPr lang="el-GR" dirty="0"/>
              <a:t/>
            </a:r>
            <a:br>
              <a:rPr lang="el-GR" dirty="0"/>
            </a:br>
            <a:endParaRPr lang="el-GR" dirty="0"/>
          </a:p>
        </p:txBody>
      </p:sp>
      <p:pic>
        <p:nvPicPr>
          <p:cNvPr id="4" name="Picture 4" descr="The abduction of Helen, Greek bas-relief; in the Lateran Museum, Rome"/>
          <p:cNvPicPr>
            <a:picLocks noGrp="1" noChangeAspect="1" noChangeArrowheads="1"/>
          </p:cNvPicPr>
          <p:nvPr>
            <p:ph idx="1"/>
          </p:nvPr>
        </p:nvPicPr>
        <p:blipFill>
          <a:blip r:embed="rId2"/>
          <a:srcRect/>
          <a:stretch>
            <a:fillRect/>
          </a:stretch>
        </p:blipFill>
        <p:spPr bwMode="auto">
          <a:xfrm>
            <a:off x="2500249" y="1600200"/>
            <a:ext cx="4143502" cy="4708525"/>
          </a:xfrm>
          <a:prstGeom prst="rect">
            <a:avLst/>
          </a:prstGeom>
          <a:noFill/>
        </p:spPr>
      </p:pic>
    </p:spTree>
    <p:extLst>
      <p:ext uri="{BB962C8B-B14F-4D97-AF65-F5344CB8AC3E}">
        <p14:creationId xmlns:p14="http://schemas.microsoft.com/office/powerpoint/2010/main" val="1426056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txBody>
          <a:bodyPr>
            <a:normAutofit/>
          </a:bodyPr>
          <a:lstStyle/>
          <a:p>
            <a:r>
              <a:rPr lang="el-GR" sz="2400" dirty="0" smtClean="0">
                <a:latin typeface="+mn-lt"/>
              </a:rPr>
              <a:t>Η ιστορία του Δημάρατου</a:t>
            </a:r>
            <a:br>
              <a:rPr lang="el-GR" sz="2400" dirty="0" smtClean="0">
                <a:latin typeface="+mn-lt"/>
              </a:rPr>
            </a:br>
            <a:r>
              <a:rPr lang="el-GR" sz="2400" dirty="0" smtClean="0">
                <a:latin typeface="+mn-lt"/>
              </a:rPr>
              <a:t>Ηρόδοτος 6. 61-70</a:t>
            </a:r>
            <a:endParaRPr lang="el-GR" sz="2400" dirty="0">
              <a:latin typeface="+mn-lt"/>
            </a:endParaRPr>
          </a:p>
        </p:txBody>
      </p:sp>
      <p:sp>
        <p:nvSpPr>
          <p:cNvPr id="3" name="Θέση περιεχομένου 2"/>
          <p:cNvSpPr>
            <a:spLocks noGrp="1"/>
          </p:cNvSpPr>
          <p:nvPr>
            <p:ph idx="1"/>
          </p:nvPr>
        </p:nvSpPr>
        <p:spPr>
          <a:xfrm>
            <a:off x="457200" y="1124744"/>
            <a:ext cx="8229600" cy="5184616"/>
          </a:xfrm>
        </p:spPr>
        <p:txBody>
          <a:bodyPr>
            <a:normAutofit fontScale="70000" lnSpcReduction="20000"/>
          </a:bodyPr>
          <a:lstStyle/>
          <a:p>
            <a:pPr marL="137160" indent="0" algn="just">
              <a:buNone/>
            </a:pPr>
            <a:endParaRPr lang="el-GR" dirty="0" smtClean="0"/>
          </a:p>
          <a:p>
            <a:pPr marL="137160" indent="0" algn="just">
              <a:buNone/>
            </a:pPr>
            <a:r>
              <a:rPr lang="el-GR" dirty="0" smtClean="0"/>
              <a:t>Τότε </a:t>
            </a:r>
            <a:r>
              <a:rPr lang="el-GR" dirty="0" err="1"/>
              <a:t>δὲ</a:t>
            </a:r>
            <a:r>
              <a:rPr lang="el-GR" dirty="0"/>
              <a:t> </a:t>
            </a:r>
            <a:r>
              <a:rPr lang="el-GR" dirty="0" err="1"/>
              <a:t>τὸν</a:t>
            </a:r>
            <a:r>
              <a:rPr lang="el-GR" dirty="0"/>
              <a:t> </a:t>
            </a:r>
            <a:r>
              <a:rPr lang="el-GR" dirty="0" err="1"/>
              <a:t>Κλεομένεα</a:t>
            </a:r>
            <a:r>
              <a:rPr lang="el-GR" dirty="0"/>
              <a:t> </a:t>
            </a:r>
            <a:r>
              <a:rPr lang="el-GR" dirty="0" err="1"/>
              <a:t>ἐόντα</a:t>
            </a:r>
            <a:r>
              <a:rPr lang="el-GR" dirty="0"/>
              <a:t> </a:t>
            </a:r>
            <a:r>
              <a:rPr lang="el-GR" dirty="0" err="1"/>
              <a:t>ἐν</a:t>
            </a:r>
            <a:r>
              <a:rPr lang="el-GR" dirty="0"/>
              <a:t> </a:t>
            </a:r>
            <a:r>
              <a:rPr lang="el-GR" dirty="0" err="1"/>
              <a:t>τῇ</a:t>
            </a:r>
            <a:r>
              <a:rPr lang="el-GR" dirty="0"/>
              <a:t> </a:t>
            </a:r>
            <a:r>
              <a:rPr lang="el-GR" dirty="0" err="1"/>
              <a:t>Αἰγίνῃ</a:t>
            </a:r>
            <a:r>
              <a:rPr lang="el-GR" dirty="0"/>
              <a:t> </a:t>
            </a:r>
            <a:r>
              <a:rPr lang="el-GR" dirty="0" err="1"/>
              <a:t>καὶ</a:t>
            </a:r>
            <a:r>
              <a:rPr lang="el-GR" dirty="0"/>
              <a:t> </a:t>
            </a:r>
            <a:r>
              <a:rPr lang="el-GR" dirty="0" err="1"/>
              <a:t>κοινὰ</a:t>
            </a:r>
            <a:r>
              <a:rPr lang="el-GR" dirty="0"/>
              <a:t> </a:t>
            </a:r>
            <a:r>
              <a:rPr lang="el-GR" dirty="0" err="1"/>
              <a:t>τῇ</a:t>
            </a:r>
            <a:r>
              <a:rPr lang="el-GR" dirty="0"/>
              <a:t> </a:t>
            </a:r>
            <a:r>
              <a:rPr lang="el-GR" dirty="0" err="1"/>
              <a:t>Ἑλλάδι</a:t>
            </a:r>
            <a:r>
              <a:rPr lang="el-GR" dirty="0"/>
              <a:t> </a:t>
            </a:r>
            <a:r>
              <a:rPr lang="el-GR" dirty="0" err="1"/>
              <a:t>ἀγαθὰ</a:t>
            </a:r>
            <a:r>
              <a:rPr lang="el-GR" dirty="0"/>
              <a:t> </a:t>
            </a:r>
            <a:r>
              <a:rPr lang="el-GR" dirty="0" err="1"/>
              <a:t>προεργαζόμενον</a:t>
            </a:r>
            <a:r>
              <a:rPr lang="el-GR" dirty="0"/>
              <a:t> ὁ </a:t>
            </a:r>
            <a:r>
              <a:rPr lang="el-GR" dirty="0" err="1"/>
              <a:t>Δημάρητος</a:t>
            </a:r>
            <a:r>
              <a:rPr lang="el-GR" dirty="0"/>
              <a:t> διέβαλε, </a:t>
            </a:r>
            <a:r>
              <a:rPr lang="el-GR" dirty="0" err="1"/>
              <a:t>οὐκ</a:t>
            </a:r>
            <a:r>
              <a:rPr lang="el-GR" dirty="0"/>
              <a:t> </a:t>
            </a:r>
            <a:r>
              <a:rPr lang="el-GR" dirty="0" err="1"/>
              <a:t>Αἰγινητέων</a:t>
            </a:r>
            <a:r>
              <a:rPr lang="el-GR" dirty="0"/>
              <a:t> </a:t>
            </a:r>
            <a:r>
              <a:rPr lang="el-GR" dirty="0" err="1"/>
              <a:t>οὕτω</a:t>
            </a:r>
            <a:r>
              <a:rPr lang="el-GR" dirty="0"/>
              <a:t> κηδόμενος </a:t>
            </a:r>
            <a:r>
              <a:rPr lang="el-GR" dirty="0" err="1"/>
              <a:t>ὡς</a:t>
            </a:r>
            <a:r>
              <a:rPr lang="el-GR" dirty="0"/>
              <a:t> </a:t>
            </a:r>
            <a:r>
              <a:rPr lang="el-GR" dirty="0" err="1"/>
              <a:t>φθόνῳ</a:t>
            </a:r>
            <a:r>
              <a:rPr lang="el-GR" dirty="0"/>
              <a:t> </a:t>
            </a:r>
            <a:r>
              <a:rPr lang="el-GR" dirty="0" err="1"/>
              <a:t>καὶ</a:t>
            </a:r>
            <a:r>
              <a:rPr lang="el-GR" dirty="0"/>
              <a:t> </a:t>
            </a:r>
            <a:r>
              <a:rPr lang="el-GR" dirty="0" err="1"/>
              <a:t>ἄγῃ</a:t>
            </a:r>
            <a:r>
              <a:rPr lang="el-GR" dirty="0"/>
              <a:t> </a:t>
            </a:r>
            <a:r>
              <a:rPr lang="el-GR" dirty="0" err="1"/>
              <a:t>χρεώμενος</a:t>
            </a:r>
            <a:r>
              <a:rPr lang="el-GR" dirty="0"/>
              <a:t>. Κλεομένης </a:t>
            </a:r>
            <a:r>
              <a:rPr lang="el-GR" dirty="0" err="1"/>
              <a:t>δὲ</a:t>
            </a:r>
            <a:r>
              <a:rPr lang="el-GR" dirty="0"/>
              <a:t> </a:t>
            </a:r>
            <a:r>
              <a:rPr lang="el-GR" dirty="0" err="1"/>
              <a:t>νοστήσας</a:t>
            </a:r>
            <a:r>
              <a:rPr lang="el-GR" dirty="0"/>
              <a:t> </a:t>
            </a:r>
            <a:r>
              <a:rPr lang="el-GR" dirty="0" err="1"/>
              <a:t>ἀπ᾽</a:t>
            </a:r>
            <a:r>
              <a:rPr lang="el-GR" dirty="0"/>
              <a:t> </a:t>
            </a:r>
            <a:r>
              <a:rPr lang="el-GR" dirty="0" err="1"/>
              <a:t>Αἰγίνης</a:t>
            </a:r>
            <a:r>
              <a:rPr lang="el-GR" dirty="0"/>
              <a:t> </a:t>
            </a:r>
            <a:r>
              <a:rPr lang="el-GR" dirty="0" err="1"/>
              <a:t>ἐβούλευε</a:t>
            </a:r>
            <a:r>
              <a:rPr lang="el-GR" dirty="0"/>
              <a:t> </a:t>
            </a:r>
            <a:r>
              <a:rPr lang="el-GR" dirty="0" err="1"/>
              <a:t>τὸν</a:t>
            </a:r>
            <a:r>
              <a:rPr lang="el-GR" dirty="0"/>
              <a:t> </a:t>
            </a:r>
            <a:r>
              <a:rPr lang="el-GR" dirty="0" err="1"/>
              <a:t>Δημάρητον</a:t>
            </a:r>
            <a:r>
              <a:rPr lang="el-GR" dirty="0"/>
              <a:t> </a:t>
            </a:r>
            <a:r>
              <a:rPr lang="el-GR" dirty="0" err="1"/>
              <a:t>παῦσαι</a:t>
            </a:r>
            <a:r>
              <a:rPr lang="el-GR" dirty="0"/>
              <a:t> </a:t>
            </a:r>
            <a:r>
              <a:rPr lang="el-GR" dirty="0" err="1"/>
              <a:t>τῆς</a:t>
            </a:r>
            <a:r>
              <a:rPr lang="el-GR" dirty="0"/>
              <a:t> </a:t>
            </a:r>
            <a:r>
              <a:rPr lang="el-GR" dirty="0" err="1"/>
              <a:t>βασιληίης</a:t>
            </a:r>
            <a:r>
              <a:rPr lang="el-GR" dirty="0"/>
              <a:t>, </a:t>
            </a:r>
            <a:r>
              <a:rPr lang="el-GR" dirty="0" err="1"/>
              <a:t>διὰ</a:t>
            </a:r>
            <a:r>
              <a:rPr lang="el-GR" dirty="0"/>
              <a:t> </a:t>
            </a:r>
            <a:r>
              <a:rPr lang="el-GR" dirty="0" err="1"/>
              <a:t>πρῆγμα</a:t>
            </a:r>
            <a:r>
              <a:rPr lang="el-GR" dirty="0"/>
              <a:t> </a:t>
            </a:r>
            <a:r>
              <a:rPr lang="el-GR" dirty="0" err="1"/>
              <a:t>τοιόνδε</a:t>
            </a:r>
            <a:r>
              <a:rPr lang="el-GR" dirty="0"/>
              <a:t> </a:t>
            </a:r>
            <a:r>
              <a:rPr lang="el-GR" dirty="0" err="1"/>
              <a:t>ἐπίβασιν</a:t>
            </a:r>
            <a:r>
              <a:rPr lang="el-GR" dirty="0"/>
              <a:t> </a:t>
            </a:r>
            <a:r>
              <a:rPr lang="el-GR" dirty="0" err="1"/>
              <a:t>ἐς</a:t>
            </a:r>
            <a:r>
              <a:rPr lang="el-GR" dirty="0"/>
              <a:t> </a:t>
            </a:r>
            <a:r>
              <a:rPr lang="el-GR" dirty="0" err="1"/>
              <a:t>αὐτὸν</a:t>
            </a:r>
            <a:r>
              <a:rPr lang="el-GR" dirty="0"/>
              <a:t> </a:t>
            </a:r>
            <a:r>
              <a:rPr lang="el-GR" dirty="0" err="1"/>
              <a:t>ποιεύμενος</a:t>
            </a:r>
            <a:r>
              <a:rPr lang="el-GR" dirty="0"/>
              <a:t>· </a:t>
            </a:r>
            <a:r>
              <a:rPr lang="el-GR" dirty="0" err="1"/>
              <a:t>Ἀρίστωνι</a:t>
            </a:r>
            <a:r>
              <a:rPr lang="el-GR" dirty="0"/>
              <a:t> </a:t>
            </a:r>
            <a:r>
              <a:rPr lang="el-GR" dirty="0" err="1"/>
              <a:t>βασιλεύοντι</a:t>
            </a:r>
            <a:r>
              <a:rPr lang="el-GR" dirty="0"/>
              <a:t> </a:t>
            </a:r>
            <a:r>
              <a:rPr lang="el-GR" dirty="0" err="1"/>
              <a:t>ἐν</a:t>
            </a:r>
            <a:r>
              <a:rPr lang="el-GR" dirty="0"/>
              <a:t> </a:t>
            </a:r>
            <a:r>
              <a:rPr lang="el-GR" dirty="0" err="1"/>
              <a:t>Σπάρτῃ</a:t>
            </a:r>
            <a:r>
              <a:rPr lang="el-GR" dirty="0"/>
              <a:t> </a:t>
            </a:r>
            <a:r>
              <a:rPr lang="el-GR" dirty="0" err="1"/>
              <a:t>καὶ</a:t>
            </a:r>
            <a:r>
              <a:rPr lang="el-GR" dirty="0"/>
              <a:t> </a:t>
            </a:r>
            <a:r>
              <a:rPr lang="el-GR" dirty="0" err="1"/>
              <a:t>γήμαντι</a:t>
            </a:r>
            <a:r>
              <a:rPr lang="el-GR" dirty="0"/>
              <a:t> </a:t>
            </a:r>
            <a:r>
              <a:rPr lang="el-GR" dirty="0" err="1"/>
              <a:t>γυναῖκας</a:t>
            </a:r>
            <a:r>
              <a:rPr lang="el-GR" dirty="0"/>
              <a:t> δύο </a:t>
            </a:r>
            <a:r>
              <a:rPr lang="el-GR" dirty="0" err="1"/>
              <a:t>παῖδες</a:t>
            </a:r>
            <a:r>
              <a:rPr lang="el-GR" dirty="0"/>
              <a:t> </a:t>
            </a:r>
            <a:r>
              <a:rPr lang="el-GR" dirty="0" err="1"/>
              <a:t>οὐκ</a:t>
            </a:r>
            <a:r>
              <a:rPr lang="el-GR" dirty="0"/>
              <a:t> </a:t>
            </a:r>
            <a:r>
              <a:rPr lang="el-GR" dirty="0" err="1"/>
              <a:t>ἐγίνοντο</a:t>
            </a:r>
            <a:r>
              <a:rPr lang="el-GR" dirty="0"/>
              <a:t>.  </a:t>
            </a:r>
            <a:r>
              <a:rPr lang="el-GR" dirty="0" err="1"/>
              <a:t>καὶ</a:t>
            </a:r>
            <a:r>
              <a:rPr lang="el-GR" dirty="0"/>
              <a:t> </a:t>
            </a:r>
            <a:r>
              <a:rPr lang="el-GR" dirty="0" err="1"/>
              <a:t>οὐ</a:t>
            </a:r>
            <a:r>
              <a:rPr lang="el-GR" dirty="0"/>
              <a:t> </a:t>
            </a:r>
            <a:r>
              <a:rPr lang="el-GR" dirty="0" err="1"/>
              <a:t>γὰρ</a:t>
            </a:r>
            <a:r>
              <a:rPr lang="el-GR" dirty="0"/>
              <a:t> </a:t>
            </a:r>
            <a:r>
              <a:rPr lang="el-GR" dirty="0" err="1"/>
              <a:t>συνεγινώσκετο</a:t>
            </a:r>
            <a:r>
              <a:rPr lang="el-GR" dirty="0"/>
              <a:t> </a:t>
            </a:r>
            <a:r>
              <a:rPr lang="el-GR" dirty="0" err="1"/>
              <a:t>αὐτὸς</a:t>
            </a:r>
            <a:r>
              <a:rPr lang="el-GR" dirty="0"/>
              <a:t> τούτων </a:t>
            </a:r>
            <a:r>
              <a:rPr lang="el-GR" dirty="0" err="1"/>
              <a:t>εἶναι</a:t>
            </a:r>
            <a:r>
              <a:rPr lang="el-GR" dirty="0"/>
              <a:t> </a:t>
            </a:r>
            <a:r>
              <a:rPr lang="el-GR" dirty="0" err="1"/>
              <a:t>αἴτιος</a:t>
            </a:r>
            <a:r>
              <a:rPr lang="el-GR" dirty="0"/>
              <a:t>, </a:t>
            </a:r>
            <a:r>
              <a:rPr lang="el-GR" dirty="0" err="1"/>
              <a:t>γαμέει</a:t>
            </a:r>
            <a:r>
              <a:rPr lang="el-GR" dirty="0"/>
              <a:t> </a:t>
            </a:r>
            <a:r>
              <a:rPr lang="el-GR" dirty="0" err="1"/>
              <a:t>τρίτην</a:t>
            </a:r>
            <a:r>
              <a:rPr lang="el-GR" dirty="0"/>
              <a:t> </a:t>
            </a:r>
            <a:r>
              <a:rPr lang="el-GR" dirty="0" err="1"/>
              <a:t>γυναῖκα</a:t>
            </a:r>
            <a:r>
              <a:rPr lang="el-GR" dirty="0"/>
              <a:t>· </a:t>
            </a:r>
            <a:r>
              <a:rPr lang="el-GR" dirty="0" err="1"/>
              <a:t>ὧδε</a:t>
            </a:r>
            <a:r>
              <a:rPr lang="el-GR" dirty="0"/>
              <a:t> </a:t>
            </a:r>
            <a:r>
              <a:rPr lang="el-GR" dirty="0" err="1"/>
              <a:t>δὲ</a:t>
            </a:r>
            <a:r>
              <a:rPr lang="el-GR" dirty="0"/>
              <a:t> </a:t>
            </a:r>
            <a:r>
              <a:rPr lang="el-GR" dirty="0" err="1"/>
              <a:t>γαμέει</a:t>
            </a:r>
            <a:r>
              <a:rPr lang="el-GR" dirty="0" smtClean="0"/>
              <a:t>.</a:t>
            </a:r>
          </a:p>
          <a:p>
            <a:pPr marL="137160" indent="0">
              <a:buNone/>
            </a:pPr>
            <a:endParaRPr lang="el-GR" dirty="0" smtClean="0"/>
          </a:p>
          <a:p>
            <a:pPr marL="137160" indent="0" algn="just">
              <a:buNone/>
            </a:pPr>
            <a:r>
              <a:rPr lang="el-GR" dirty="0"/>
              <a:t>Τότε λοιπόν τον Κλεομένη που βρισκόταν στην Αίγινα και ενεργούσε για το κοινό καλό των Ελλήνων τον υπέσκαπτε ο Δημάρατος, όχι βέβαια γιατί νοιαζόταν τόσο πια για τους Αιγινήτες, όσο επειδή κυριεύτηκε από φθόνο και μίσος. Κι ο Κλεομένης γυρνώντας από την Αίγινα σχεδίαζε να εκθρονίσει τον Δημάρατο, στηρίζοντας τη μομφή εναντίον του </a:t>
            </a:r>
            <a:r>
              <a:rPr lang="el-GR" dirty="0" err="1"/>
              <a:t>σ᾽</a:t>
            </a:r>
            <a:r>
              <a:rPr lang="el-GR" dirty="0"/>
              <a:t> ένα τέτοιας λογής περιστατικό: ο Αρίστων, που βασίλευε στη Σπάρτη, παντρεύτηκε δυο γυναίκες, αλλά παιδιά δεν αποχτούσε.  Και —ο άνθρωπος δεν ήθελε να παραδεχτεί ότι το φταίξιμο </a:t>
            </a:r>
            <a:r>
              <a:rPr lang="el-GR" dirty="0" err="1"/>
              <a:t>γι᾽</a:t>
            </a:r>
            <a:r>
              <a:rPr lang="el-GR" dirty="0"/>
              <a:t> αυτό είναι δικό του— παντρεύεται και τρίτη γυναίκα. Και </a:t>
            </a:r>
            <a:r>
              <a:rPr lang="el-GR" dirty="0" err="1"/>
              <a:t>νά</a:t>
            </a:r>
            <a:r>
              <a:rPr lang="el-GR" dirty="0"/>
              <a:t> πώς την </a:t>
            </a:r>
            <a:r>
              <a:rPr lang="el-GR" dirty="0" smtClean="0"/>
              <a:t>παντρεύτηκε.</a:t>
            </a:r>
            <a:endParaRPr lang="el-GR" dirty="0"/>
          </a:p>
        </p:txBody>
      </p:sp>
    </p:spTree>
    <p:extLst>
      <p:ext uri="{BB962C8B-B14F-4D97-AF65-F5344CB8AC3E}">
        <p14:creationId xmlns:p14="http://schemas.microsoft.com/office/powerpoint/2010/main" val="3494577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8018"/>
          </a:xfrm>
        </p:spPr>
        <p:txBody>
          <a:bodyPr>
            <a:normAutofit fontScale="90000"/>
          </a:bodyPr>
          <a:lstStyle/>
          <a:p>
            <a:endParaRPr lang="el-GR" dirty="0"/>
          </a:p>
        </p:txBody>
      </p:sp>
      <p:sp>
        <p:nvSpPr>
          <p:cNvPr id="3" name="Θέση περιεχομένου 2"/>
          <p:cNvSpPr>
            <a:spLocks noGrp="1"/>
          </p:cNvSpPr>
          <p:nvPr>
            <p:ph idx="1"/>
          </p:nvPr>
        </p:nvSpPr>
        <p:spPr>
          <a:xfrm>
            <a:off x="457200" y="0"/>
            <a:ext cx="8229600" cy="6525344"/>
          </a:xfrm>
        </p:spPr>
        <p:txBody>
          <a:bodyPr>
            <a:normAutofit fontScale="62500" lnSpcReduction="20000"/>
          </a:bodyPr>
          <a:lstStyle/>
          <a:p>
            <a:pPr marL="137160" indent="0">
              <a:buNone/>
            </a:pPr>
            <a:endParaRPr lang="el-GR" dirty="0" smtClean="0"/>
          </a:p>
          <a:p>
            <a:pPr marL="137160" indent="0" algn="just">
              <a:buNone/>
            </a:pPr>
            <a:r>
              <a:rPr lang="el-GR" sz="3400" dirty="0" err="1" smtClean="0"/>
              <a:t>ἦν</a:t>
            </a:r>
            <a:r>
              <a:rPr lang="el-GR" sz="3400" dirty="0" smtClean="0"/>
              <a:t> </a:t>
            </a:r>
            <a:r>
              <a:rPr lang="el-GR" sz="3400" dirty="0" err="1"/>
              <a:t>οἱ</a:t>
            </a:r>
            <a:r>
              <a:rPr lang="el-GR" sz="3400" dirty="0"/>
              <a:t> φίλος </a:t>
            </a:r>
            <a:r>
              <a:rPr lang="el-GR" sz="3400" dirty="0" err="1"/>
              <a:t>τῶν</a:t>
            </a:r>
            <a:r>
              <a:rPr lang="el-GR" sz="3400" dirty="0"/>
              <a:t> </a:t>
            </a:r>
            <a:r>
              <a:rPr lang="el-GR" sz="3400" dirty="0" err="1"/>
              <a:t>Σπαρτιητέων</a:t>
            </a:r>
            <a:r>
              <a:rPr lang="el-GR" sz="3400" dirty="0"/>
              <a:t> </a:t>
            </a:r>
            <a:r>
              <a:rPr lang="el-GR" sz="3400" dirty="0" err="1"/>
              <a:t>ἀνήρ</a:t>
            </a:r>
            <a:r>
              <a:rPr lang="el-GR" sz="3400" dirty="0"/>
              <a:t>, </a:t>
            </a:r>
            <a:r>
              <a:rPr lang="el-GR" sz="3400" dirty="0" err="1"/>
              <a:t>τῷ</a:t>
            </a:r>
            <a:r>
              <a:rPr lang="el-GR" sz="3400" dirty="0"/>
              <a:t> </a:t>
            </a:r>
            <a:r>
              <a:rPr lang="el-GR" sz="3400" dirty="0" err="1"/>
              <a:t>προσέκειτο</a:t>
            </a:r>
            <a:r>
              <a:rPr lang="el-GR" sz="3400" dirty="0"/>
              <a:t> </a:t>
            </a:r>
            <a:r>
              <a:rPr lang="el-GR" sz="3400" dirty="0" err="1"/>
              <a:t>τῶν</a:t>
            </a:r>
            <a:r>
              <a:rPr lang="el-GR" sz="3400" dirty="0"/>
              <a:t> </a:t>
            </a:r>
            <a:r>
              <a:rPr lang="el-GR" sz="3400" dirty="0" err="1"/>
              <a:t>ἀστῶν</a:t>
            </a:r>
            <a:r>
              <a:rPr lang="el-GR" sz="3400" dirty="0"/>
              <a:t> μάλιστα ὁ </a:t>
            </a:r>
            <a:r>
              <a:rPr lang="el-GR" sz="3400" dirty="0" err="1"/>
              <a:t>Ἀρίστων</a:t>
            </a:r>
            <a:r>
              <a:rPr lang="el-GR" sz="3400" dirty="0"/>
              <a:t>. </a:t>
            </a:r>
            <a:r>
              <a:rPr lang="el-GR" sz="3400" dirty="0" err="1"/>
              <a:t>τούτῳ</a:t>
            </a:r>
            <a:r>
              <a:rPr lang="el-GR" sz="3400" dirty="0"/>
              <a:t> </a:t>
            </a:r>
            <a:r>
              <a:rPr lang="el-GR" sz="3400" dirty="0" err="1"/>
              <a:t>τῷ</a:t>
            </a:r>
            <a:r>
              <a:rPr lang="el-GR" sz="3400" dirty="0"/>
              <a:t> </a:t>
            </a:r>
            <a:r>
              <a:rPr lang="el-GR" sz="3400" dirty="0" err="1"/>
              <a:t>ἀνδρὶ</a:t>
            </a:r>
            <a:r>
              <a:rPr lang="el-GR" sz="3400" dirty="0"/>
              <a:t> </a:t>
            </a:r>
            <a:r>
              <a:rPr lang="el-GR" sz="3400" dirty="0" err="1"/>
              <a:t>ἐτύγχανε</a:t>
            </a:r>
            <a:r>
              <a:rPr lang="el-GR" sz="3400" dirty="0"/>
              <a:t> </a:t>
            </a:r>
            <a:r>
              <a:rPr lang="el-GR" sz="3400" dirty="0" err="1"/>
              <a:t>ἐοῦσα</a:t>
            </a:r>
            <a:r>
              <a:rPr lang="el-GR" sz="3400" dirty="0"/>
              <a:t> </a:t>
            </a:r>
            <a:r>
              <a:rPr lang="el-GR" sz="3400" dirty="0" err="1"/>
              <a:t>γυνὴ</a:t>
            </a:r>
            <a:r>
              <a:rPr lang="el-GR" sz="3400" dirty="0"/>
              <a:t> καλλίστη </a:t>
            </a:r>
            <a:r>
              <a:rPr lang="el-GR" sz="3400" dirty="0" err="1"/>
              <a:t>μακρῷ</a:t>
            </a:r>
            <a:r>
              <a:rPr lang="el-GR" sz="3400" dirty="0"/>
              <a:t> </a:t>
            </a:r>
            <a:r>
              <a:rPr lang="el-GR" sz="3400" dirty="0" err="1"/>
              <a:t>τῶν</a:t>
            </a:r>
            <a:r>
              <a:rPr lang="el-GR" sz="3400" dirty="0"/>
              <a:t> </a:t>
            </a:r>
            <a:r>
              <a:rPr lang="el-GR" sz="3400" dirty="0" err="1"/>
              <a:t>ἐν</a:t>
            </a:r>
            <a:r>
              <a:rPr lang="el-GR" sz="3400" dirty="0"/>
              <a:t> </a:t>
            </a:r>
            <a:r>
              <a:rPr lang="el-GR" sz="3400" dirty="0" err="1"/>
              <a:t>Σπάρτῃ</a:t>
            </a:r>
            <a:r>
              <a:rPr lang="el-GR" sz="3400" dirty="0"/>
              <a:t> </a:t>
            </a:r>
            <a:r>
              <a:rPr lang="el-GR" sz="3400" dirty="0" err="1"/>
              <a:t>γυναικῶν</a:t>
            </a:r>
            <a:r>
              <a:rPr lang="el-GR" sz="3400" dirty="0"/>
              <a:t>, </a:t>
            </a:r>
            <a:r>
              <a:rPr lang="el-GR" sz="3400" dirty="0" err="1"/>
              <a:t>καὶ</a:t>
            </a:r>
            <a:r>
              <a:rPr lang="el-GR" sz="3400" dirty="0"/>
              <a:t> </a:t>
            </a:r>
            <a:r>
              <a:rPr lang="el-GR" sz="3400" dirty="0" err="1"/>
              <a:t>ταῦτα</a:t>
            </a:r>
            <a:r>
              <a:rPr lang="el-GR" sz="3400" dirty="0"/>
              <a:t> </a:t>
            </a:r>
            <a:r>
              <a:rPr lang="el-GR" sz="3400" dirty="0" err="1"/>
              <a:t>μέντοι</a:t>
            </a:r>
            <a:r>
              <a:rPr lang="el-GR" sz="3400" dirty="0"/>
              <a:t> καλλίστη </a:t>
            </a:r>
            <a:r>
              <a:rPr lang="el-GR" sz="3400" dirty="0" err="1"/>
              <a:t>ἐξ</a:t>
            </a:r>
            <a:r>
              <a:rPr lang="el-GR" sz="3400" dirty="0"/>
              <a:t> </a:t>
            </a:r>
            <a:r>
              <a:rPr lang="el-GR" sz="3400" dirty="0" err="1"/>
              <a:t>αἰσχίστης</a:t>
            </a:r>
            <a:r>
              <a:rPr lang="el-GR" sz="3400" dirty="0"/>
              <a:t> γενομένη</a:t>
            </a:r>
            <a:r>
              <a:rPr lang="el-GR" sz="3400" dirty="0" smtClean="0"/>
              <a:t>.</a:t>
            </a:r>
            <a:r>
              <a:rPr lang="el-GR" sz="3400" dirty="0"/>
              <a:t> </a:t>
            </a:r>
            <a:r>
              <a:rPr lang="el-GR" sz="3400" dirty="0" err="1"/>
              <a:t>ἐοῦσαν</a:t>
            </a:r>
            <a:r>
              <a:rPr lang="el-GR" sz="3400" dirty="0"/>
              <a:t> γάρ </a:t>
            </a:r>
            <a:r>
              <a:rPr lang="el-GR" sz="3400" dirty="0" err="1"/>
              <a:t>μιν</a:t>
            </a:r>
            <a:r>
              <a:rPr lang="el-GR" sz="3400" dirty="0"/>
              <a:t> </a:t>
            </a:r>
            <a:r>
              <a:rPr lang="el-GR" sz="3400" dirty="0" err="1"/>
              <a:t>τὸ</a:t>
            </a:r>
            <a:r>
              <a:rPr lang="el-GR" sz="3400" dirty="0"/>
              <a:t> </a:t>
            </a:r>
            <a:r>
              <a:rPr lang="el-GR" sz="3400" dirty="0" err="1"/>
              <a:t>εἶδος</a:t>
            </a:r>
            <a:r>
              <a:rPr lang="el-GR" sz="3400" dirty="0"/>
              <a:t> </a:t>
            </a:r>
            <a:r>
              <a:rPr lang="el-GR" sz="3400" dirty="0" err="1"/>
              <a:t>φλαύρην</a:t>
            </a:r>
            <a:r>
              <a:rPr lang="el-GR" sz="3400" dirty="0"/>
              <a:t> ἡ </a:t>
            </a:r>
            <a:r>
              <a:rPr lang="el-GR" sz="3400" dirty="0" err="1"/>
              <a:t>τροφὸς</a:t>
            </a:r>
            <a:r>
              <a:rPr lang="el-GR" sz="3400" dirty="0"/>
              <a:t> </a:t>
            </a:r>
            <a:r>
              <a:rPr lang="el-GR" sz="3400" dirty="0" err="1"/>
              <a:t>αὐτῆς</a:t>
            </a:r>
            <a:r>
              <a:rPr lang="el-GR" sz="3400" dirty="0"/>
              <a:t>, </a:t>
            </a:r>
            <a:r>
              <a:rPr lang="el-GR" sz="3400" dirty="0" err="1"/>
              <a:t>οἷα</a:t>
            </a:r>
            <a:r>
              <a:rPr lang="el-GR" sz="3400" dirty="0"/>
              <a:t> </a:t>
            </a:r>
            <a:r>
              <a:rPr lang="el-GR" sz="3400" dirty="0" err="1"/>
              <a:t>ἀνθρώπων</a:t>
            </a:r>
            <a:r>
              <a:rPr lang="el-GR" sz="3400" dirty="0"/>
              <a:t> </a:t>
            </a:r>
            <a:r>
              <a:rPr lang="el-GR" sz="3400" dirty="0" err="1"/>
              <a:t>τε</a:t>
            </a:r>
            <a:r>
              <a:rPr lang="el-GR" sz="3400" dirty="0"/>
              <a:t> </a:t>
            </a:r>
            <a:r>
              <a:rPr lang="el-GR" sz="3400" dirty="0" err="1"/>
              <a:t>ὀλβίων</a:t>
            </a:r>
            <a:r>
              <a:rPr lang="el-GR" sz="3400" dirty="0"/>
              <a:t> θυγατέρα </a:t>
            </a:r>
            <a:r>
              <a:rPr lang="el-GR" sz="3400" dirty="0" err="1"/>
              <a:t>καὶ</a:t>
            </a:r>
            <a:r>
              <a:rPr lang="el-GR" sz="3400" dirty="0"/>
              <a:t> </a:t>
            </a:r>
            <a:r>
              <a:rPr lang="el-GR" sz="3400" dirty="0" err="1"/>
              <a:t>δυσειδέα</a:t>
            </a:r>
            <a:r>
              <a:rPr lang="el-GR" sz="3400" dirty="0"/>
              <a:t> </a:t>
            </a:r>
            <a:r>
              <a:rPr lang="el-GR" sz="3400" dirty="0" err="1"/>
              <a:t>ἐοῦσαν</a:t>
            </a:r>
            <a:r>
              <a:rPr lang="el-GR" sz="3400" dirty="0"/>
              <a:t>, </a:t>
            </a:r>
            <a:r>
              <a:rPr lang="el-GR" sz="3400" dirty="0" err="1"/>
              <a:t>πρὸς</a:t>
            </a:r>
            <a:r>
              <a:rPr lang="el-GR" sz="3400" dirty="0"/>
              <a:t> </a:t>
            </a:r>
            <a:r>
              <a:rPr lang="el-GR" sz="3400" dirty="0" err="1"/>
              <a:t>δὲ</a:t>
            </a:r>
            <a:r>
              <a:rPr lang="el-GR" sz="3400" dirty="0"/>
              <a:t> </a:t>
            </a:r>
            <a:r>
              <a:rPr lang="el-GR" sz="3400" dirty="0" err="1"/>
              <a:t>καὶ</a:t>
            </a:r>
            <a:r>
              <a:rPr lang="el-GR" sz="3400" dirty="0"/>
              <a:t> </a:t>
            </a:r>
            <a:r>
              <a:rPr lang="el-GR" sz="3400" dirty="0" err="1"/>
              <a:t>ὁρῶσα</a:t>
            </a:r>
            <a:r>
              <a:rPr lang="el-GR" sz="3400" dirty="0"/>
              <a:t> </a:t>
            </a:r>
            <a:r>
              <a:rPr lang="el-GR" sz="3400" dirty="0" err="1"/>
              <a:t>τοὺς</a:t>
            </a:r>
            <a:r>
              <a:rPr lang="el-GR" sz="3400" dirty="0"/>
              <a:t> γονέας </a:t>
            </a:r>
            <a:r>
              <a:rPr lang="el-GR" sz="3400" dirty="0" err="1"/>
              <a:t>συμφορὴν</a:t>
            </a:r>
            <a:r>
              <a:rPr lang="el-GR" sz="3400" dirty="0"/>
              <a:t> </a:t>
            </a:r>
            <a:r>
              <a:rPr lang="el-GR" sz="3400" dirty="0" err="1"/>
              <a:t>τὸ</a:t>
            </a:r>
            <a:r>
              <a:rPr lang="el-GR" sz="3400" dirty="0"/>
              <a:t> </a:t>
            </a:r>
            <a:r>
              <a:rPr lang="el-GR" sz="3400" dirty="0" err="1"/>
              <a:t>εἶδος</a:t>
            </a:r>
            <a:r>
              <a:rPr lang="el-GR" sz="3400" dirty="0"/>
              <a:t> </a:t>
            </a:r>
            <a:r>
              <a:rPr lang="el-GR" sz="3400" dirty="0" err="1"/>
              <a:t>αὐτῆς</a:t>
            </a:r>
            <a:r>
              <a:rPr lang="el-GR" sz="3400" dirty="0"/>
              <a:t> </a:t>
            </a:r>
            <a:r>
              <a:rPr lang="el-GR" sz="3400" dirty="0" err="1"/>
              <a:t>ποιευμένους</a:t>
            </a:r>
            <a:r>
              <a:rPr lang="el-GR" sz="3400" dirty="0"/>
              <a:t>, </a:t>
            </a:r>
            <a:r>
              <a:rPr lang="el-GR" sz="3400" dirty="0" err="1"/>
              <a:t>ταῦτα</a:t>
            </a:r>
            <a:r>
              <a:rPr lang="el-GR" sz="3400" dirty="0"/>
              <a:t> </a:t>
            </a:r>
            <a:r>
              <a:rPr lang="el-GR" sz="3400" dirty="0" err="1"/>
              <a:t>ἕκαστα</a:t>
            </a:r>
            <a:r>
              <a:rPr lang="el-GR" sz="3400" dirty="0"/>
              <a:t> </a:t>
            </a:r>
            <a:r>
              <a:rPr lang="el-GR" sz="3400" dirty="0" err="1"/>
              <a:t>μαθοῦσα</a:t>
            </a:r>
            <a:r>
              <a:rPr lang="el-GR" sz="3400" dirty="0"/>
              <a:t> </a:t>
            </a:r>
            <a:r>
              <a:rPr lang="el-GR" sz="3400" dirty="0" err="1"/>
              <a:t>ἐπιφράζεται</a:t>
            </a:r>
            <a:r>
              <a:rPr lang="el-GR" sz="3400" dirty="0"/>
              <a:t> </a:t>
            </a:r>
            <a:r>
              <a:rPr lang="el-GR" sz="3400" dirty="0" err="1"/>
              <a:t>τοιάδε</a:t>
            </a:r>
            <a:r>
              <a:rPr lang="el-GR" sz="3400" dirty="0"/>
              <a:t>· </a:t>
            </a:r>
            <a:r>
              <a:rPr lang="el-GR" sz="3400" dirty="0" err="1"/>
              <a:t>ἐφόρεε</a:t>
            </a:r>
            <a:r>
              <a:rPr lang="el-GR" sz="3400" dirty="0"/>
              <a:t> </a:t>
            </a:r>
            <a:r>
              <a:rPr lang="el-GR" sz="3400" dirty="0" err="1"/>
              <a:t>αὐτὴν</a:t>
            </a:r>
            <a:r>
              <a:rPr lang="el-GR" sz="3400" dirty="0"/>
              <a:t> </a:t>
            </a:r>
            <a:r>
              <a:rPr lang="el-GR" sz="3400" dirty="0" err="1"/>
              <a:t>ἀνὰ</a:t>
            </a:r>
            <a:r>
              <a:rPr lang="el-GR" sz="3400" dirty="0"/>
              <a:t> </a:t>
            </a:r>
            <a:r>
              <a:rPr lang="el-GR" sz="3400" dirty="0" err="1"/>
              <a:t>πᾶσαν</a:t>
            </a:r>
            <a:r>
              <a:rPr lang="el-GR" sz="3400" dirty="0"/>
              <a:t> </a:t>
            </a:r>
            <a:r>
              <a:rPr lang="el-GR" sz="3400" dirty="0" err="1"/>
              <a:t>ἡμέρην</a:t>
            </a:r>
            <a:r>
              <a:rPr lang="el-GR" sz="3400" dirty="0"/>
              <a:t> </a:t>
            </a:r>
            <a:r>
              <a:rPr lang="el-GR" sz="3400" dirty="0" err="1"/>
              <a:t>ἐς</a:t>
            </a:r>
            <a:r>
              <a:rPr lang="el-GR" sz="3400" dirty="0"/>
              <a:t> </a:t>
            </a:r>
            <a:r>
              <a:rPr lang="el-GR" sz="3400" dirty="0" err="1"/>
              <a:t>τὸ</a:t>
            </a:r>
            <a:r>
              <a:rPr lang="el-GR" sz="3400" dirty="0"/>
              <a:t> </a:t>
            </a:r>
            <a:r>
              <a:rPr lang="el-GR" sz="3400" dirty="0" err="1"/>
              <a:t>τῆς</a:t>
            </a:r>
            <a:r>
              <a:rPr lang="el-GR" sz="3400" dirty="0"/>
              <a:t> </a:t>
            </a:r>
            <a:r>
              <a:rPr lang="el-GR" sz="3400" dirty="0" err="1"/>
              <a:t>Ἑλένης</a:t>
            </a:r>
            <a:r>
              <a:rPr lang="el-GR" sz="3400" dirty="0"/>
              <a:t> </a:t>
            </a:r>
            <a:r>
              <a:rPr lang="el-GR" sz="3400" dirty="0" err="1"/>
              <a:t>ἱρόν</a:t>
            </a:r>
            <a:r>
              <a:rPr lang="el-GR" sz="3400" dirty="0"/>
              <a:t>· </a:t>
            </a:r>
            <a:r>
              <a:rPr lang="el-GR" sz="3400" dirty="0" err="1"/>
              <a:t>τὸ</a:t>
            </a:r>
            <a:r>
              <a:rPr lang="el-GR" sz="3400" dirty="0"/>
              <a:t> </a:t>
            </a:r>
            <a:r>
              <a:rPr lang="el-GR" sz="3400" dirty="0" err="1"/>
              <a:t>δ᾽</a:t>
            </a:r>
            <a:r>
              <a:rPr lang="el-GR" sz="3400" dirty="0"/>
              <a:t> </a:t>
            </a:r>
            <a:r>
              <a:rPr lang="el-GR" sz="3400" dirty="0" err="1"/>
              <a:t>ἐστὶ</a:t>
            </a:r>
            <a:r>
              <a:rPr lang="el-GR" sz="3400" dirty="0"/>
              <a:t> </a:t>
            </a:r>
            <a:r>
              <a:rPr lang="el-GR" sz="3400" dirty="0" err="1"/>
              <a:t>ἐν</a:t>
            </a:r>
            <a:r>
              <a:rPr lang="el-GR" sz="3400" dirty="0"/>
              <a:t> </a:t>
            </a:r>
            <a:r>
              <a:rPr lang="el-GR" sz="3400" dirty="0" err="1"/>
              <a:t>τῇ</a:t>
            </a:r>
            <a:r>
              <a:rPr lang="el-GR" sz="3400" dirty="0"/>
              <a:t> </a:t>
            </a:r>
            <a:r>
              <a:rPr lang="el-GR" sz="3400" dirty="0" err="1"/>
              <a:t>Θεράπνῃ</a:t>
            </a:r>
            <a:r>
              <a:rPr lang="el-GR" sz="3400" dirty="0"/>
              <a:t> </a:t>
            </a:r>
            <a:r>
              <a:rPr lang="el-GR" sz="3400" dirty="0" err="1"/>
              <a:t>καλεομένῃ</a:t>
            </a:r>
            <a:r>
              <a:rPr lang="el-GR" sz="3400" dirty="0"/>
              <a:t>, </a:t>
            </a:r>
            <a:r>
              <a:rPr lang="el-GR" sz="3400" dirty="0" err="1"/>
              <a:t>ὕπερθε</a:t>
            </a:r>
            <a:r>
              <a:rPr lang="el-GR" sz="3400" dirty="0"/>
              <a:t> </a:t>
            </a:r>
            <a:r>
              <a:rPr lang="el-GR" sz="3400" dirty="0" err="1"/>
              <a:t>τοῦ</a:t>
            </a:r>
            <a:r>
              <a:rPr lang="el-GR" sz="3400" dirty="0"/>
              <a:t> </a:t>
            </a:r>
            <a:r>
              <a:rPr lang="el-GR" sz="3400" dirty="0" err="1"/>
              <a:t>Φοιβηίου</a:t>
            </a:r>
            <a:r>
              <a:rPr lang="el-GR" sz="3400" dirty="0"/>
              <a:t> </a:t>
            </a:r>
            <a:r>
              <a:rPr lang="el-GR" sz="3400" dirty="0" err="1"/>
              <a:t>ἱροῦ</a:t>
            </a:r>
            <a:r>
              <a:rPr lang="el-GR" sz="3400" dirty="0"/>
              <a:t>· </a:t>
            </a:r>
            <a:r>
              <a:rPr lang="el-GR" sz="3400" dirty="0" err="1"/>
              <a:t>ὅκως</a:t>
            </a:r>
            <a:r>
              <a:rPr lang="el-GR" sz="3400" dirty="0"/>
              <a:t> </a:t>
            </a:r>
            <a:r>
              <a:rPr lang="el-GR" sz="3400" dirty="0" err="1"/>
              <a:t>δὲ</a:t>
            </a:r>
            <a:r>
              <a:rPr lang="el-GR" sz="3400" dirty="0"/>
              <a:t> </a:t>
            </a:r>
            <a:r>
              <a:rPr lang="el-GR" sz="3400" dirty="0" err="1"/>
              <a:t>ἐνείκειε</a:t>
            </a:r>
            <a:r>
              <a:rPr lang="el-GR" sz="3400" dirty="0"/>
              <a:t> ἡ τροφός, </a:t>
            </a:r>
            <a:r>
              <a:rPr lang="el-GR" sz="3400" dirty="0" err="1"/>
              <a:t>πρός</a:t>
            </a:r>
            <a:r>
              <a:rPr lang="el-GR" sz="3400" dirty="0"/>
              <a:t> τε </a:t>
            </a:r>
            <a:r>
              <a:rPr lang="el-GR" sz="3400" dirty="0" err="1"/>
              <a:t>τὤγαλμα</a:t>
            </a:r>
            <a:r>
              <a:rPr lang="el-GR" sz="3400" dirty="0"/>
              <a:t> </a:t>
            </a:r>
            <a:r>
              <a:rPr lang="el-GR" sz="3400" dirty="0" err="1"/>
              <a:t>ἵστα</a:t>
            </a:r>
            <a:r>
              <a:rPr lang="el-GR" sz="3400" dirty="0"/>
              <a:t> </a:t>
            </a:r>
            <a:r>
              <a:rPr lang="el-GR" sz="3400" dirty="0" err="1"/>
              <a:t>καὶ</a:t>
            </a:r>
            <a:r>
              <a:rPr lang="el-GR" sz="3400" dirty="0"/>
              <a:t> </a:t>
            </a:r>
            <a:r>
              <a:rPr lang="el-GR" sz="3400" dirty="0" err="1"/>
              <a:t>ἐλίσσετο</a:t>
            </a:r>
            <a:r>
              <a:rPr lang="el-GR" sz="3400" dirty="0"/>
              <a:t> </a:t>
            </a:r>
            <a:r>
              <a:rPr lang="el-GR" sz="3400" dirty="0" err="1"/>
              <a:t>τὴν</a:t>
            </a:r>
            <a:r>
              <a:rPr lang="el-GR" sz="3400" dirty="0"/>
              <a:t> </a:t>
            </a:r>
            <a:r>
              <a:rPr lang="el-GR" sz="3400" dirty="0" err="1"/>
              <a:t>θεὸν</a:t>
            </a:r>
            <a:r>
              <a:rPr lang="el-GR" sz="3400" dirty="0"/>
              <a:t> </a:t>
            </a:r>
            <a:r>
              <a:rPr lang="el-GR" sz="3400" dirty="0" err="1"/>
              <a:t>ἀπαλλάξαι</a:t>
            </a:r>
            <a:r>
              <a:rPr lang="el-GR" sz="3400" dirty="0"/>
              <a:t> </a:t>
            </a:r>
            <a:r>
              <a:rPr lang="el-GR" sz="3400" dirty="0" err="1"/>
              <a:t>τῆς</a:t>
            </a:r>
            <a:r>
              <a:rPr lang="el-GR" sz="3400" dirty="0"/>
              <a:t> </a:t>
            </a:r>
            <a:r>
              <a:rPr lang="el-GR" sz="3400" dirty="0" err="1"/>
              <a:t>δυσμορφίης</a:t>
            </a:r>
            <a:r>
              <a:rPr lang="el-GR" sz="3400" dirty="0"/>
              <a:t> </a:t>
            </a:r>
            <a:r>
              <a:rPr lang="el-GR" sz="3400" dirty="0" err="1"/>
              <a:t>τὸ</a:t>
            </a:r>
            <a:r>
              <a:rPr lang="el-GR" sz="3400" dirty="0"/>
              <a:t> </a:t>
            </a:r>
            <a:r>
              <a:rPr lang="el-GR" sz="3400" dirty="0" err="1"/>
              <a:t>παιδίον</a:t>
            </a:r>
            <a:r>
              <a:rPr lang="el-GR" sz="3400" dirty="0" smtClean="0"/>
              <a:t>.</a:t>
            </a:r>
          </a:p>
          <a:p>
            <a:pPr marL="137160" indent="0">
              <a:buNone/>
            </a:pPr>
            <a:endParaRPr lang="el-GR" sz="3400" dirty="0" smtClean="0"/>
          </a:p>
          <a:p>
            <a:pPr marL="137160" indent="0" algn="just">
              <a:buNone/>
            </a:pPr>
            <a:r>
              <a:rPr lang="el-GR" sz="3400" dirty="0" smtClean="0"/>
              <a:t>ο </a:t>
            </a:r>
            <a:r>
              <a:rPr lang="el-GR" sz="3400" dirty="0"/>
              <a:t>Αρίστων είχε φίλο ένα Σπαρτιάτη, με τον οποίο ήταν συνδεδεμένος όσο με κανέναν άλλο πολίτη. Αυτός ο φίλος τύχαινε να έχει γυναίκα που στην ομορφιά άφηνε πολύ πίσω τις γυναίκες της Σπάρτης, και μάλιστα έγινε η ωραιότερη ενώ ήταν η ασχημότερη</a:t>
            </a:r>
            <a:r>
              <a:rPr lang="el-GR" sz="3400" dirty="0" smtClean="0"/>
              <a:t>.</a:t>
            </a:r>
            <a:r>
              <a:rPr lang="el-GR" sz="3400" dirty="0"/>
              <a:t> Δηλαδή, έτσι που αυτή είχε όψη άχαρη, η παραμάνα της, βλέποντάς την θυγατέρα ευκατάστατης οικογένειας και άσκημη, κι ακόμα βλέποντας τους γονείς πικραμένους για τη μορφή της, τα μελέτησε </a:t>
            </a:r>
            <a:r>
              <a:rPr lang="el-GR" sz="3400" dirty="0" err="1"/>
              <a:t>όλ᾽</a:t>
            </a:r>
            <a:r>
              <a:rPr lang="el-GR" sz="3400" dirty="0"/>
              <a:t> αυτά κι είχε την εξής έμπνευση: την κουβαλούσε κάθε μέρα στο ναό της Ελένης· ο ναός αυτός βρίσκεται στην τοποθεσία που λέγεται Θεράπνη, πιο πάνω </a:t>
            </a:r>
            <a:r>
              <a:rPr lang="el-GR" sz="3400" dirty="0" err="1"/>
              <a:t>απ᾽</a:t>
            </a:r>
            <a:r>
              <a:rPr lang="el-GR" sz="3400" dirty="0"/>
              <a:t> το ναό του Φοίβου· και, μόλις η παραμάνα την έφερνε, την έβαζε όρθια δίπλα στο άγαλμα και </a:t>
            </a:r>
            <a:r>
              <a:rPr lang="el-GR" sz="3400" dirty="0" err="1"/>
              <a:t>καταπαρακαλούσε</a:t>
            </a:r>
            <a:r>
              <a:rPr lang="el-GR" sz="3400" dirty="0"/>
              <a:t> τη θεά </a:t>
            </a:r>
            <a:r>
              <a:rPr lang="el-GR" sz="3400" dirty="0" err="1"/>
              <a:t>ν᾽</a:t>
            </a:r>
            <a:r>
              <a:rPr lang="el-GR" sz="3400" dirty="0"/>
              <a:t> απαλλάξει την παιδούλα από την </a:t>
            </a:r>
            <a:r>
              <a:rPr lang="el-GR" sz="3400" dirty="0" smtClean="0"/>
              <a:t>ασκήμια.</a:t>
            </a:r>
            <a:endParaRPr lang="el-GR" sz="3400" dirty="0"/>
          </a:p>
        </p:txBody>
      </p:sp>
    </p:spTree>
    <p:extLst>
      <p:ext uri="{BB962C8B-B14F-4D97-AF65-F5344CB8AC3E}">
        <p14:creationId xmlns:p14="http://schemas.microsoft.com/office/powerpoint/2010/main" val="2633518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30026"/>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0" y="116632"/>
            <a:ext cx="9036496" cy="6309360"/>
          </a:xfrm>
        </p:spPr>
        <p:txBody>
          <a:bodyPr>
            <a:normAutofit fontScale="77500" lnSpcReduction="20000"/>
          </a:bodyPr>
          <a:lstStyle/>
          <a:p>
            <a:pPr marL="137160" indent="0" algn="just">
              <a:buNone/>
            </a:pPr>
            <a:r>
              <a:rPr lang="el-GR" dirty="0" err="1"/>
              <a:t>καὶ</a:t>
            </a:r>
            <a:r>
              <a:rPr lang="el-GR" dirty="0"/>
              <a:t> </a:t>
            </a:r>
            <a:r>
              <a:rPr lang="el-GR" dirty="0" err="1"/>
              <a:t>δή</a:t>
            </a:r>
            <a:r>
              <a:rPr lang="el-GR" dirty="0"/>
              <a:t> </a:t>
            </a:r>
            <a:r>
              <a:rPr lang="el-GR" dirty="0" err="1"/>
              <a:t>κοτε</a:t>
            </a:r>
            <a:r>
              <a:rPr lang="el-GR" dirty="0"/>
              <a:t> </a:t>
            </a:r>
            <a:r>
              <a:rPr lang="el-GR" dirty="0" err="1"/>
              <a:t>ἀπιούσῃ</a:t>
            </a:r>
            <a:r>
              <a:rPr lang="el-GR" dirty="0"/>
              <a:t> </a:t>
            </a:r>
            <a:r>
              <a:rPr lang="el-GR" dirty="0" err="1"/>
              <a:t>ἐκ</a:t>
            </a:r>
            <a:r>
              <a:rPr lang="el-GR" dirty="0"/>
              <a:t> </a:t>
            </a:r>
            <a:r>
              <a:rPr lang="el-GR" dirty="0" err="1"/>
              <a:t>τοῦ</a:t>
            </a:r>
            <a:r>
              <a:rPr lang="el-GR" dirty="0"/>
              <a:t> </a:t>
            </a:r>
            <a:r>
              <a:rPr lang="el-GR" dirty="0" err="1"/>
              <a:t>ἱροῦ</a:t>
            </a:r>
            <a:r>
              <a:rPr lang="el-GR" dirty="0"/>
              <a:t> </a:t>
            </a:r>
            <a:r>
              <a:rPr lang="el-GR" dirty="0" err="1"/>
              <a:t>τῇ</a:t>
            </a:r>
            <a:r>
              <a:rPr lang="el-GR" dirty="0"/>
              <a:t> </a:t>
            </a:r>
            <a:r>
              <a:rPr lang="el-GR" dirty="0" err="1"/>
              <a:t>τροφῷ</a:t>
            </a:r>
            <a:r>
              <a:rPr lang="el-GR" dirty="0"/>
              <a:t> </a:t>
            </a:r>
            <a:r>
              <a:rPr lang="el-GR" dirty="0" err="1"/>
              <a:t>γυναῖκα</a:t>
            </a:r>
            <a:r>
              <a:rPr lang="el-GR" dirty="0"/>
              <a:t> λέγεται </a:t>
            </a:r>
            <a:r>
              <a:rPr lang="el-GR" dirty="0" err="1"/>
              <a:t>ἐπιφανῆναι</a:t>
            </a:r>
            <a:r>
              <a:rPr lang="el-GR" dirty="0"/>
              <a:t>, </a:t>
            </a:r>
            <a:r>
              <a:rPr lang="el-GR" dirty="0" err="1"/>
              <a:t>ἐπιφανεῖσαν</a:t>
            </a:r>
            <a:r>
              <a:rPr lang="el-GR" dirty="0"/>
              <a:t> </a:t>
            </a:r>
            <a:r>
              <a:rPr lang="el-GR" dirty="0" err="1"/>
              <a:t>δὲ</a:t>
            </a:r>
            <a:r>
              <a:rPr lang="el-GR" dirty="0"/>
              <a:t> </a:t>
            </a:r>
            <a:r>
              <a:rPr lang="el-GR" dirty="0" err="1"/>
              <a:t>ἐπειρέσθαι</a:t>
            </a:r>
            <a:r>
              <a:rPr lang="el-GR" dirty="0"/>
              <a:t> </a:t>
            </a:r>
            <a:r>
              <a:rPr lang="el-GR" dirty="0" err="1"/>
              <a:t>μιν</a:t>
            </a:r>
            <a:r>
              <a:rPr lang="el-GR" dirty="0"/>
              <a:t> ὅ τι φέρει </a:t>
            </a:r>
            <a:r>
              <a:rPr lang="el-GR" dirty="0" err="1"/>
              <a:t>ἐν</a:t>
            </a:r>
            <a:r>
              <a:rPr lang="el-GR" dirty="0"/>
              <a:t> </a:t>
            </a:r>
            <a:r>
              <a:rPr lang="el-GR" dirty="0" err="1"/>
              <a:t>τῇ</a:t>
            </a:r>
            <a:r>
              <a:rPr lang="el-GR" dirty="0"/>
              <a:t> </a:t>
            </a:r>
            <a:r>
              <a:rPr lang="el-GR" dirty="0" err="1"/>
              <a:t>ἀγκάλῃ</a:t>
            </a:r>
            <a:r>
              <a:rPr lang="el-GR" dirty="0"/>
              <a:t>, </a:t>
            </a:r>
            <a:r>
              <a:rPr lang="el-GR" dirty="0" err="1"/>
              <a:t>καὶ</a:t>
            </a:r>
            <a:r>
              <a:rPr lang="el-GR" dirty="0"/>
              <a:t> </a:t>
            </a:r>
            <a:r>
              <a:rPr lang="el-GR" dirty="0" err="1"/>
              <a:t>τὴν</a:t>
            </a:r>
            <a:r>
              <a:rPr lang="el-GR" dirty="0"/>
              <a:t> </a:t>
            </a:r>
            <a:r>
              <a:rPr lang="el-GR" dirty="0" err="1"/>
              <a:t>φράσαι</a:t>
            </a:r>
            <a:r>
              <a:rPr lang="el-GR" dirty="0"/>
              <a:t> </a:t>
            </a:r>
            <a:r>
              <a:rPr lang="el-GR" dirty="0" err="1"/>
              <a:t>ὡς</a:t>
            </a:r>
            <a:r>
              <a:rPr lang="el-GR" dirty="0"/>
              <a:t> </a:t>
            </a:r>
            <a:r>
              <a:rPr lang="el-GR" dirty="0" err="1"/>
              <a:t>παιδίον</a:t>
            </a:r>
            <a:r>
              <a:rPr lang="el-GR" dirty="0"/>
              <a:t> </a:t>
            </a:r>
            <a:r>
              <a:rPr lang="el-GR" dirty="0" err="1"/>
              <a:t>φορέει</a:t>
            </a:r>
            <a:r>
              <a:rPr lang="el-GR" dirty="0"/>
              <a:t>· </a:t>
            </a:r>
            <a:r>
              <a:rPr lang="el-GR" dirty="0" err="1"/>
              <a:t>τὴν</a:t>
            </a:r>
            <a:r>
              <a:rPr lang="el-GR" dirty="0"/>
              <a:t> </a:t>
            </a:r>
            <a:r>
              <a:rPr lang="el-GR" dirty="0" err="1"/>
              <a:t>δὲ</a:t>
            </a:r>
            <a:r>
              <a:rPr lang="el-GR" dirty="0"/>
              <a:t> </a:t>
            </a:r>
            <a:r>
              <a:rPr lang="el-GR" dirty="0" err="1"/>
              <a:t>κελεῦσαί</a:t>
            </a:r>
            <a:r>
              <a:rPr lang="el-GR" dirty="0"/>
              <a:t> </a:t>
            </a:r>
            <a:r>
              <a:rPr lang="el-GR" dirty="0" err="1"/>
              <a:t>οἱ</a:t>
            </a:r>
            <a:r>
              <a:rPr lang="el-GR" dirty="0"/>
              <a:t> </a:t>
            </a:r>
            <a:r>
              <a:rPr lang="el-GR" dirty="0" err="1"/>
              <a:t>δέξαι</a:t>
            </a:r>
            <a:r>
              <a:rPr lang="el-GR" dirty="0"/>
              <a:t>, </a:t>
            </a:r>
            <a:r>
              <a:rPr lang="el-GR" dirty="0" err="1"/>
              <a:t>τὴν</a:t>
            </a:r>
            <a:r>
              <a:rPr lang="el-GR" dirty="0"/>
              <a:t> </a:t>
            </a:r>
            <a:r>
              <a:rPr lang="el-GR" dirty="0" err="1"/>
              <a:t>δὲ</a:t>
            </a:r>
            <a:r>
              <a:rPr lang="el-GR" dirty="0"/>
              <a:t> </a:t>
            </a:r>
            <a:r>
              <a:rPr lang="el-GR" dirty="0" err="1"/>
              <a:t>οὐ</a:t>
            </a:r>
            <a:r>
              <a:rPr lang="el-GR" dirty="0"/>
              <a:t> </a:t>
            </a:r>
            <a:r>
              <a:rPr lang="el-GR" dirty="0" err="1"/>
              <a:t>φάναι</a:t>
            </a:r>
            <a:r>
              <a:rPr lang="el-GR" dirty="0"/>
              <a:t>· </a:t>
            </a:r>
            <a:r>
              <a:rPr lang="el-GR" dirty="0" err="1"/>
              <a:t>ἀπειρῆσθαι</a:t>
            </a:r>
            <a:r>
              <a:rPr lang="el-GR" dirty="0"/>
              <a:t> γάρ </a:t>
            </a:r>
            <a:r>
              <a:rPr lang="el-GR" dirty="0" err="1"/>
              <a:t>οἱ</a:t>
            </a:r>
            <a:r>
              <a:rPr lang="el-GR" dirty="0"/>
              <a:t> </a:t>
            </a:r>
            <a:r>
              <a:rPr lang="el-GR" dirty="0" err="1"/>
              <a:t>ἐκ</a:t>
            </a:r>
            <a:r>
              <a:rPr lang="el-GR" dirty="0"/>
              <a:t> </a:t>
            </a:r>
            <a:r>
              <a:rPr lang="el-GR" dirty="0" err="1"/>
              <a:t>τῶν</a:t>
            </a:r>
            <a:r>
              <a:rPr lang="el-GR" dirty="0"/>
              <a:t> </a:t>
            </a:r>
            <a:r>
              <a:rPr lang="el-GR" dirty="0" err="1"/>
              <a:t>γειναμένων</a:t>
            </a:r>
            <a:r>
              <a:rPr lang="el-GR" dirty="0"/>
              <a:t> </a:t>
            </a:r>
            <a:r>
              <a:rPr lang="el-GR" dirty="0" err="1"/>
              <a:t>μηδενὶ</a:t>
            </a:r>
            <a:r>
              <a:rPr lang="el-GR" dirty="0"/>
              <a:t> </a:t>
            </a:r>
            <a:r>
              <a:rPr lang="el-GR" dirty="0" err="1"/>
              <a:t>ἐπιδεικνύναι</a:t>
            </a:r>
            <a:r>
              <a:rPr lang="el-GR" dirty="0"/>
              <a:t>. </a:t>
            </a:r>
            <a:r>
              <a:rPr lang="el-GR" dirty="0" err="1"/>
              <a:t>τὴν</a:t>
            </a:r>
            <a:r>
              <a:rPr lang="el-GR" dirty="0"/>
              <a:t> </a:t>
            </a:r>
            <a:r>
              <a:rPr lang="el-GR" dirty="0" err="1"/>
              <a:t>δὲ</a:t>
            </a:r>
            <a:r>
              <a:rPr lang="el-GR" dirty="0"/>
              <a:t> πάντως </a:t>
            </a:r>
            <a:r>
              <a:rPr lang="el-GR" dirty="0" err="1"/>
              <a:t>ἑωυτῇ</a:t>
            </a:r>
            <a:r>
              <a:rPr lang="el-GR" dirty="0"/>
              <a:t> </a:t>
            </a:r>
            <a:r>
              <a:rPr lang="el-GR" dirty="0" err="1"/>
              <a:t>κελεύειν</a:t>
            </a:r>
            <a:r>
              <a:rPr lang="el-GR" dirty="0"/>
              <a:t> </a:t>
            </a:r>
            <a:r>
              <a:rPr lang="el-GR" dirty="0" err="1"/>
              <a:t>ἐπιδέξαι</a:t>
            </a:r>
            <a:r>
              <a:rPr lang="el-GR" dirty="0"/>
              <a:t>.  </a:t>
            </a:r>
            <a:r>
              <a:rPr lang="el-GR" dirty="0" err="1"/>
              <a:t>ὁρῶσαν</a:t>
            </a:r>
            <a:r>
              <a:rPr lang="el-GR" dirty="0"/>
              <a:t> </a:t>
            </a:r>
            <a:r>
              <a:rPr lang="el-GR" dirty="0" err="1"/>
              <a:t>δὲ</a:t>
            </a:r>
            <a:r>
              <a:rPr lang="el-GR" dirty="0"/>
              <a:t> </a:t>
            </a:r>
            <a:r>
              <a:rPr lang="el-GR" dirty="0" err="1"/>
              <a:t>τὴν</a:t>
            </a:r>
            <a:r>
              <a:rPr lang="el-GR" dirty="0"/>
              <a:t> </a:t>
            </a:r>
            <a:r>
              <a:rPr lang="el-GR" dirty="0" err="1"/>
              <a:t>γυναῖκα</a:t>
            </a:r>
            <a:r>
              <a:rPr lang="el-GR" dirty="0"/>
              <a:t> </a:t>
            </a:r>
            <a:r>
              <a:rPr lang="el-GR" dirty="0" err="1"/>
              <a:t>περὶ</a:t>
            </a:r>
            <a:r>
              <a:rPr lang="el-GR" dirty="0"/>
              <a:t> </a:t>
            </a:r>
            <a:r>
              <a:rPr lang="el-GR" dirty="0" err="1"/>
              <a:t>πολλοῦ</a:t>
            </a:r>
            <a:r>
              <a:rPr lang="el-GR" dirty="0"/>
              <a:t> </a:t>
            </a:r>
            <a:r>
              <a:rPr lang="el-GR" dirty="0" err="1"/>
              <a:t>ποιευμένην</a:t>
            </a:r>
            <a:r>
              <a:rPr lang="el-GR" dirty="0"/>
              <a:t> </a:t>
            </a:r>
            <a:r>
              <a:rPr lang="el-GR" dirty="0" err="1"/>
              <a:t>ἰδέσθαι</a:t>
            </a:r>
            <a:r>
              <a:rPr lang="el-GR" dirty="0"/>
              <a:t>, </a:t>
            </a:r>
            <a:r>
              <a:rPr lang="el-GR" dirty="0" err="1"/>
              <a:t>οὕτω</a:t>
            </a:r>
            <a:r>
              <a:rPr lang="el-GR" dirty="0"/>
              <a:t> </a:t>
            </a:r>
            <a:r>
              <a:rPr lang="el-GR" dirty="0" err="1"/>
              <a:t>δὴ</a:t>
            </a:r>
            <a:r>
              <a:rPr lang="el-GR" dirty="0"/>
              <a:t> </a:t>
            </a:r>
            <a:r>
              <a:rPr lang="el-GR" dirty="0" err="1"/>
              <a:t>τὴν</a:t>
            </a:r>
            <a:r>
              <a:rPr lang="el-GR" dirty="0"/>
              <a:t> </a:t>
            </a:r>
            <a:r>
              <a:rPr lang="el-GR" dirty="0" err="1"/>
              <a:t>τροφὸν</a:t>
            </a:r>
            <a:r>
              <a:rPr lang="el-GR" dirty="0"/>
              <a:t> </a:t>
            </a:r>
            <a:r>
              <a:rPr lang="el-GR" dirty="0" err="1"/>
              <a:t>δεῖξαι</a:t>
            </a:r>
            <a:r>
              <a:rPr lang="el-GR" dirty="0"/>
              <a:t> </a:t>
            </a:r>
            <a:r>
              <a:rPr lang="el-GR" dirty="0" err="1"/>
              <a:t>τὸ</a:t>
            </a:r>
            <a:r>
              <a:rPr lang="el-GR" dirty="0"/>
              <a:t> </a:t>
            </a:r>
            <a:r>
              <a:rPr lang="el-GR" dirty="0" err="1"/>
              <a:t>παιδίον</a:t>
            </a:r>
            <a:r>
              <a:rPr lang="el-GR" dirty="0"/>
              <a:t>· </a:t>
            </a:r>
            <a:r>
              <a:rPr lang="el-GR" dirty="0" err="1"/>
              <a:t>τὴν</a:t>
            </a:r>
            <a:r>
              <a:rPr lang="el-GR" dirty="0"/>
              <a:t> </a:t>
            </a:r>
            <a:r>
              <a:rPr lang="el-GR" dirty="0" err="1"/>
              <a:t>δὲ</a:t>
            </a:r>
            <a:r>
              <a:rPr lang="el-GR" dirty="0"/>
              <a:t> </a:t>
            </a:r>
            <a:r>
              <a:rPr lang="el-GR" dirty="0" err="1"/>
              <a:t>καταψῶσαν</a:t>
            </a:r>
            <a:r>
              <a:rPr lang="el-GR" dirty="0"/>
              <a:t> </a:t>
            </a:r>
            <a:r>
              <a:rPr lang="el-GR" dirty="0" err="1"/>
              <a:t>τοῦ</a:t>
            </a:r>
            <a:r>
              <a:rPr lang="el-GR" dirty="0"/>
              <a:t> </a:t>
            </a:r>
            <a:r>
              <a:rPr lang="el-GR" dirty="0" err="1"/>
              <a:t>παιδίου</a:t>
            </a:r>
            <a:r>
              <a:rPr lang="el-GR" dirty="0"/>
              <a:t> </a:t>
            </a:r>
            <a:r>
              <a:rPr lang="el-GR" dirty="0" err="1"/>
              <a:t>τὴν</a:t>
            </a:r>
            <a:r>
              <a:rPr lang="el-GR" dirty="0"/>
              <a:t> </a:t>
            </a:r>
            <a:r>
              <a:rPr lang="el-GR" dirty="0" err="1"/>
              <a:t>κεφαλὴν</a:t>
            </a:r>
            <a:r>
              <a:rPr lang="el-GR" dirty="0"/>
              <a:t> </a:t>
            </a:r>
            <a:r>
              <a:rPr lang="el-GR" dirty="0" err="1"/>
              <a:t>εἶπαι</a:t>
            </a:r>
            <a:r>
              <a:rPr lang="el-GR" dirty="0"/>
              <a:t> </a:t>
            </a:r>
            <a:r>
              <a:rPr lang="el-GR" dirty="0" err="1"/>
              <a:t>ὡς</a:t>
            </a:r>
            <a:r>
              <a:rPr lang="el-GR" dirty="0"/>
              <a:t> </a:t>
            </a:r>
            <a:r>
              <a:rPr lang="el-GR" dirty="0" err="1"/>
              <a:t>καλλιστεύσει</a:t>
            </a:r>
            <a:r>
              <a:rPr lang="el-GR" dirty="0"/>
              <a:t> </a:t>
            </a:r>
            <a:r>
              <a:rPr lang="el-GR" dirty="0" err="1"/>
              <a:t>πασέων</a:t>
            </a:r>
            <a:r>
              <a:rPr lang="el-GR" dirty="0"/>
              <a:t> </a:t>
            </a:r>
            <a:r>
              <a:rPr lang="el-GR" dirty="0" err="1"/>
              <a:t>τῶν</a:t>
            </a:r>
            <a:r>
              <a:rPr lang="el-GR" dirty="0"/>
              <a:t> </a:t>
            </a:r>
            <a:r>
              <a:rPr lang="el-GR" dirty="0" err="1"/>
              <a:t>ἐν</a:t>
            </a:r>
            <a:r>
              <a:rPr lang="el-GR" dirty="0"/>
              <a:t> </a:t>
            </a:r>
            <a:r>
              <a:rPr lang="el-GR" dirty="0" err="1"/>
              <a:t>Σπάρτῃ</a:t>
            </a:r>
            <a:r>
              <a:rPr lang="el-GR" dirty="0"/>
              <a:t> </a:t>
            </a:r>
            <a:r>
              <a:rPr lang="el-GR" dirty="0" err="1"/>
              <a:t>γυναικῶν</a:t>
            </a:r>
            <a:r>
              <a:rPr lang="el-GR" dirty="0"/>
              <a:t>. </a:t>
            </a:r>
            <a:r>
              <a:rPr lang="el-GR" dirty="0" err="1"/>
              <a:t>ἀπὸ</a:t>
            </a:r>
            <a:r>
              <a:rPr lang="el-GR" dirty="0"/>
              <a:t> </a:t>
            </a:r>
            <a:r>
              <a:rPr lang="el-GR" dirty="0" err="1"/>
              <a:t>μὲν</a:t>
            </a:r>
            <a:r>
              <a:rPr lang="el-GR" dirty="0"/>
              <a:t> </a:t>
            </a:r>
            <a:r>
              <a:rPr lang="el-GR" dirty="0" err="1"/>
              <a:t>δὴ</a:t>
            </a:r>
            <a:r>
              <a:rPr lang="el-GR" dirty="0"/>
              <a:t> ταύτης </a:t>
            </a:r>
            <a:r>
              <a:rPr lang="el-GR" dirty="0" err="1"/>
              <a:t>τῆς</a:t>
            </a:r>
            <a:r>
              <a:rPr lang="el-GR" dirty="0"/>
              <a:t> </a:t>
            </a:r>
            <a:r>
              <a:rPr lang="el-GR" dirty="0" err="1"/>
              <a:t>ἡμέρης</a:t>
            </a:r>
            <a:r>
              <a:rPr lang="el-GR" dirty="0"/>
              <a:t> </a:t>
            </a:r>
            <a:r>
              <a:rPr lang="el-GR" dirty="0" err="1"/>
              <a:t>μεταπεσεῖν</a:t>
            </a:r>
            <a:r>
              <a:rPr lang="el-GR" dirty="0"/>
              <a:t> </a:t>
            </a:r>
            <a:r>
              <a:rPr lang="el-GR" dirty="0" err="1"/>
              <a:t>τὸ</a:t>
            </a:r>
            <a:r>
              <a:rPr lang="el-GR" dirty="0"/>
              <a:t> </a:t>
            </a:r>
            <a:r>
              <a:rPr lang="el-GR" dirty="0" err="1"/>
              <a:t>εἶδος</a:t>
            </a:r>
            <a:r>
              <a:rPr lang="el-GR" dirty="0"/>
              <a:t>· </a:t>
            </a:r>
            <a:r>
              <a:rPr lang="el-GR" dirty="0" err="1"/>
              <a:t>γαμέει</a:t>
            </a:r>
            <a:r>
              <a:rPr lang="el-GR" dirty="0"/>
              <a:t> </a:t>
            </a:r>
            <a:r>
              <a:rPr lang="el-GR" dirty="0" err="1"/>
              <a:t>δέ</a:t>
            </a:r>
            <a:r>
              <a:rPr lang="el-GR" dirty="0"/>
              <a:t> [</a:t>
            </a:r>
            <a:r>
              <a:rPr lang="el-GR" dirty="0" err="1"/>
              <a:t>δή</a:t>
            </a:r>
            <a:r>
              <a:rPr lang="el-GR" dirty="0"/>
              <a:t>] </a:t>
            </a:r>
            <a:r>
              <a:rPr lang="el-GR" dirty="0" err="1"/>
              <a:t>μιν</a:t>
            </a:r>
            <a:r>
              <a:rPr lang="el-GR" dirty="0"/>
              <a:t> </a:t>
            </a:r>
            <a:r>
              <a:rPr lang="el-GR" dirty="0" err="1"/>
              <a:t>ἐς</a:t>
            </a:r>
            <a:r>
              <a:rPr lang="el-GR" dirty="0"/>
              <a:t> γάμου </a:t>
            </a:r>
            <a:r>
              <a:rPr lang="el-GR" dirty="0" err="1"/>
              <a:t>ὥρην</a:t>
            </a:r>
            <a:r>
              <a:rPr lang="el-GR" dirty="0"/>
              <a:t> </a:t>
            </a:r>
            <a:r>
              <a:rPr lang="el-GR" dirty="0" err="1"/>
              <a:t>ἀπικομένην</a:t>
            </a:r>
            <a:r>
              <a:rPr lang="el-GR" dirty="0"/>
              <a:t> </a:t>
            </a:r>
            <a:r>
              <a:rPr lang="el-GR" dirty="0" err="1"/>
              <a:t>Ἄγητος</a:t>
            </a:r>
            <a:r>
              <a:rPr lang="el-GR" dirty="0"/>
              <a:t> ὁ </a:t>
            </a:r>
            <a:r>
              <a:rPr lang="el-GR" dirty="0" err="1"/>
              <a:t>Ἀλκείδεω</a:t>
            </a:r>
            <a:r>
              <a:rPr lang="el-GR" dirty="0"/>
              <a:t>, </a:t>
            </a:r>
            <a:r>
              <a:rPr lang="el-GR" dirty="0" err="1"/>
              <a:t>οὗτος</a:t>
            </a:r>
            <a:r>
              <a:rPr lang="el-GR" dirty="0"/>
              <a:t> </a:t>
            </a:r>
            <a:r>
              <a:rPr lang="el-GR" dirty="0" err="1"/>
              <a:t>δὴ</a:t>
            </a:r>
            <a:r>
              <a:rPr lang="el-GR" dirty="0"/>
              <a:t> ὁ </a:t>
            </a:r>
            <a:r>
              <a:rPr lang="el-GR" dirty="0" err="1"/>
              <a:t>τοῦ</a:t>
            </a:r>
            <a:r>
              <a:rPr lang="el-GR" dirty="0"/>
              <a:t> </a:t>
            </a:r>
            <a:r>
              <a:rPr lang="el-GR" dirty="0" err="1"/>
              <a:t>Ἀρίστωνος</a:t>
            </a:r>
            <a:r>
              <a:rPr lang="el-GR" dirty="0"/>
              <a:t> φίλος</a:t>
            </a:r>
            <a:r>
              <a:rPr lang="el-GR" dirty="0" smtClean="0"/>
              <a:t>.</a:t>
            </a:r>
          </a:p>
          <a:p>
            <a:pPr marL="137160" indent="0" algn="just">
              <a:buNone/>
            </a:pPr>
            <a:endParaRPr lang="el-GR" dirty="0" smtClean="0"/>
          </a:p>
          <a:p>
            <a:pPr marL="137160" indent="0" algn="just">
              <a:buNone/>
            </a:pPr>
            <a:r>
              <a:rPr lang="el-GR" dirty="0" smtClean="0"/>
              <a:t>Και </a:t>
            </a:r>
            <a:r>
              <a:rPr lang="el-GR" dirty="0"/>
              <a:t>λοιπόν μια φορά λένε πως, καθώς η παραμάνα γυρνούσε από το ναό, της παρουσιάστηκε μια γυναίκα· πως της παρουσιάστηκε και τη ρώτησε τί κρατά στην αγκαλιά της. Κι αυτή αποκρίθηκε ότι κουβαλά μια παιδούλα· και η άλλη την πρόσταξε να της τη δείξει, εκείνη όμως αρνήθηκε· γιατί, είπε, οι γονείς </a:t>
            </a:r>
            <a:r>
              <a:rPr lang="el-GR" dirty="0" smtClean="0"/>
              <a:t>της </a:t>
            </a:r>
            <a:r>
              <a:rPr lang="el-GR" dirty="0"/>
              <a:t>έχουν απαγορεύσει να τη δείχνει σε οποιονδήποτε. Κι η άλλη, να την προστάζει να της τη δείξει εξάπαντος</a:t>
            </a:r>
            <a:r>
              <a:rPr lang="el-GR" dirty="0" smtClean="0"/>
              <a:t>.</a:t>
            </a:r>
            <a:r>
              <a:rPr lang="el-GR" dirty="0"/>
              <a:t> Και, πως τέλος η παραμάνα, βλέποντας τη γυναίκα να δείχνει πολύ μεγάλο ενδιαφέρον για να τη δει, της έδειξε την παιδούλα· κι η άλλη χαϊδεύοντας την κεφαλή της παιδούλας είπε πως θα βγει πρώτη στην ομορφιά μέσα </a:t>
            </a:r>
            <a:r>
              <a:rPr lang="el-GR" dirty="0" err="1"/>
              <a:t>σ᾽</a:t>
            </a:r>
            <a:r>
              <a:rPr lang="el-GR" dirty="0"/>
              <a:t> όλες τις γυναίκες της Σπάρτης. Και λένε πως από κείνη τη μέρα άλλαξε η όψη της· κι όταν έφτασε σε ηλικία γάμου, την παντρεύεται ο </a:t>
            </a:r>
            <a:r>
              <a:rPr lang="el-GR" dirty="0" err="1"/>
              <a:t>Άγητος</a:t>
            </a:r>
            <a:r>
              <a:rPr lang="el-GR" dirty="0"/>
              <a:t>, ο γιος του </a:t>
            </a:r>
            <a:r>
              <a:rPr lang="el-GR" dirty="0" err="1"/>
              <a:t>Αλκείδα</a:t>
            </a:r>
            <a:r>
              <a:rPr lang="el-GR" dirty="0"/>
              <a:t>, ο φίλος του </a:t>
            </a:r>
            <a:r>
              <a:rPr lang="el-GR" dirty="0" err="1"/>
              <a:t>Αρίστωνος</a:t>
            </a:r>
            <a:r>
              <a:rPr lang="el-GR" dirty="0"/>
              <a:t> που λέγαμε.</a:t>
            </a:r>
            <a:endParaRPr lang="el-GR" dirty="0" smtClean="0"/>
          </a:p>
          <a:p>
            <a:pPr marL="137160" indent="0">
              <a:buNone/>
            </a:pPr>
            <a:endParaRPr lang="el-GR" dirty="0"/>
          </a:p>
        </p:txBody>
      </p:sp>
    </p:spTree>
    <p:extLst>
      <p:ext uri="{BB962C8B-B14F-4D97-AF65-F5344CB8AC3E}">
        <p14:creationId xmlns:p14="http://schemas.microsoft.com/office/powerpoint/2010/main" val="4135293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71400"/>
            <a:ext cx="8229600" cy="171400"/>
          </a:xfrm>
        </p:spPr>
        <p:txBody>
          <a:bodyPr>
            <a:normAutofit fontScale="90000"/>
          </a:bodyPr>
          <a:lstStyle/>
          <a:p>
            <a:endParaRPr lang="el-GR" dirty="0"/>
          </a:p>
        </p:txBody>
      </p:sp>
      <p:sp>
        <p:nvSpPr>
          <p:cNvPr id="3" name="Θέση περιεχομένου 2"/>
          <p:cNvSpPr>
            <a:spLocks noGrp="1"/>
          </p:cNvSpPr>
          <p:nvPr>
            <p:ph idx="1"/>
          </p:nvPr>
        </p:nvSpPr>
        <p:spPr>
          <a:xfrm>
            <a:off x="179512" y="188640"/>
            <a:ext cx="8856984" cy="6120680"/>
          </a:xfrm>
        </p:spPr>
        <p:txBody>
          <a:bodyPr>
            <a:normAutofit fontScale="77500" lnSpcReduction="20000"/>
          </a:bodyPr>
          <a:lstStyle/>
          <a:p>
            <a:pPr marL="137160" indent="0" algn="just">
              <a:buNone/>
            </a:pPr>
            <a:r>
              <a:rPr lang="el-GR" dirty="0" err="1"/>
              <a:t>τὸν</a:t>
            </a:r>
            <a:r>
              <a:rPr lang="el-GR" dirty="0"/>
              <a:t> </a:t>
            </a:r>
            <a:r>
              <a:rPr lang="el-GR" dirty="0" err="1"/>
              <a:t>δὲ</a:t>
            </a:r>
            <a:r>
              <a:rPr lang="el-GR" dirty="0"/>
              <a:t> </a:t>
            </a:r>
            <a:r>
              <a:rPr lang="el-GR" dirty="0" err="1"/>
              <a:t>Ἀρίστωνα</a:t>
            </a:r>
            <a:r>
              <a:rPr lang="el-GR" dirty="0"/>
              <a:t> </a:t>
            </a:r>
            <a:r>
              <a:rPr lang="el-GR" dirty="0" err="1"/>
              <a:t>ἔκνιζε</a:t>
            </a:r>
            <a:r>
              <a:rPr lang="el-GR" dirty="0"/>
              <a:t> </a:t>
            </a:r>
            <a:r>
              <a:rPr lang="el-GR" dirty="0" err="1"/>
              <a:t>ἄρα</a:t>
            </a:r>
            <a:r>
              <a:rPr lang="el-GR" dirty="0"/>
              <a:t> </a:t>
            </a:r>
            <a:r>
              <a:rPr lang="el-GR" dirty="0" err="1"/>
              <a:t>τῆς</a:t>
            </a:r>
            <a:r>
              <a:rPr lang="el-GR" dirty="0"/>
              <a:t> </a:t>
            </a:r>
            <a:r>
              <a:rPr lang="el-GR" dirty="0" err="1"/>
              <a:t>γυναικὸς</a:t>
            </a:r>
            <a:r>
              <a:rPr lang="el-GR" dirty="0"/>
              <a:t> ταύτης </a:t>
            </a:r>
            <a:r>
              <a:rPr lang="el-GR" dirty="0" err="1"/>
              <a:t>ἔρως</a:t>
            </a:r>
            <a:r>
              <a:rPr lang="el-GR" dirty="0"/>
              <a:t>· </a:t>
            </a:r>
            <a:r>
              <a:rPr lang="el-GR" dirty="0" err="1"/>
              <a:t>μηχανᾶται</a:t>
            </a:r>
            <a:r>
              <a:rPr lang="el-GR" dirty="0"/>
              <a:t> </a:t>
            </a:r>
            <a:r>
              <a:rPr lang="el-GR" dirty="0" err="1"/>
              <a:t>δὴ</a:t>
            </a:r>
            <a:r>
              <a:rPr lang="el-GR" dirty="0"/>
              <a:t> </a:t>
            </a:r>
            <a:r>
              <a:rPr lang="el-GR" dirty="0" err="1"/>
              <a:t>τοιάδε</a:t>
            </a:r>
            <a:r>
              <a:rPr lang="el-GR" dirty="0"/>
              <a:t>· </a:t>
            </a:r>
            <a:r>
              <a:rPr lang="el-GR" dirty="0" err="1"/>
              <a:t>αὐτός</a:t>
            </a:r>
            <a:r>
              <a:rPr lang="el-GR" dirty="0"/>
              <a:t> τε </a:t>
            </a:r>
            <a:r>
              <a:rPr lang="el-GR" dirty="0" err="1"/>
              <a:t>τῷ</a:t>
            </a:r>
            <a:r>
              <a:rPr lang="el-GR" dirty="0"/>
              <a:t> </a:t>
            </a:r>
            <a:r>
              <a:rPr lang="el-GR" dirty="0" err="1"/>
              <a:t>ἑταίρῳ</a:t>
            </a:r>
            <a:r>
              <a:rPr lang="el-GR" dirty="0"/>
              <a:t>, </a:t>
            </a:r>
            <a:r>
              <a:rPr lang="el-GR" dirty="0" err="1"/>
              <a:t>τοῦ</a:t>
            </a:r>
            <a:r>
              <a:rPr lang="el-GR" dirty="0"/>
              <a:t> </a:t>
            </a:r>
            <a:r>
              <a:rPr lang="el-GR" dirty="0" err="1"/>
              <a:t>ἦν</a:t>
            </a:r>
            <a:r>
              <a:rPr lang="el-GR" dirty="0"/>
              <a:t> ἡ </a:t>
            </a:r>
            <a:r>
              <a:rPr lang="el-GR" dirty="0" err="1"/>
              <a:t>γυνὴ</a:t>
            </a:r>
            <a:r>
              <a:rPr lang="el-GR" dirty="0"/>
              <a:t> </a:t>
            </a:r>
            <a:r>
              <a:rPr lang="el-GR" dirty="0" err="1"/>
              <a:t>αὕτη</a:t>
            </a:r>
            <a:r>
              <a:rPr lang="el-GR" dirty="0"/>
              <a:t>, </a:t>
            </a:r>
            <a:r>
              <a:rPr lang="el-GR" dirty="0" err="1"/>
              <a:t>ὑποδέκεται</a:t>
            </a:r>
            <a:r>
              <a:rPr lang="el-GR" dirty="0"/>
              <a:t> </a:t>
            </a:r>
            <a:r>
              <a:rPr lang="el-GR" dirty="0" err="1"/>
              <a:t>δωτίνην</a:t>
            </a:r>
            <a:r>
              <a:rPr lang="el-GR" dirty="0"/>
              <a:t> </a:t>
            </a:r>
            <a:r>
              <a:rPr lang="el-GR" dirty="0" err="1"/>
              <a:t>δώσειν</a:t>
            </a:r>
            <a:r>
              <a:rPr lang="el-GR" dirty="0"/>
              <a:t> </a:t>
            </a:r>
            <a:r>
              <a:rPr lang="el-GR" dirty="0" err="1"/>
              <a:t>τῶν</a:t>
            </a:r>
            <a:r>
              <a:rPr lang="el-GR" dirty="0"/>
              <a:t> </a:t>
            </a:r>
            <a:r>
              <a:rPr lang="el-GR" dirty="0" err="1"/>
              <a:t>ἑωυτοῦ</a:t>
            </a:r>
            <a:r>
              <a:rPr lang="el-GR" dirty="0"/>
              <a:t> πάντων </a:t>
            </a:r>
            <a:r>
              <a:rPr lang="el-GR" dirty="0" err="1"/>
              <a:t>ἕν</a:t>
            </a:r>
            <a:r>
              <a:rPr lang="el-GR" dirty="0"/>
              <a:t>, </a:t>
            </a:r>
            <a:r>
              <a:rPr lang="el-GR" dirty="0" err="1"/>
              <a:t>τὸ</a:t>
            </a:r>
            <a:r>
              <a:rPr lang="el-GR" dirty="0"/>
              <a:t> </a:t>
            </a:r>
            <a:r>
              <a:rPr lang="el-GR" dirty="0" err="1"/>
              <a:t>ἂν</a:t>
            </a:r>
            <a:r>
              <a:rPr lang="el-GR" dirty="0"/>
              <a:t> </a:t>
            </a:r>
            <a:r>
              <a:rPr lang="el-GR" dirty="0" err="1"/>
              <a:t>αὐτὸς</a:t>
            </a:r>
            <a:r>
              <a:rPr lang="el-GR" dirty="0"/>
              <a:t> </a:t>
            </a:r>
            <a:r>
              <a:rPr lang="el-GR" dirty="0" err="1"/>
              <a:t>ἐκεῖνος</a:t>
            </a:r>
            <a:r>
              <a:rPr lang="el-GR" dirty="0"/>
              <a:t> </a:t>
            </a:r>
            <a:r>
              <a:rPr lang="el-GR" dirty="0" err="1"/>
              <a:t>ἕληται</a:t>
            </a:r>
            <a:r>
              <a:rPr lang="el-GR" dirty="0"/>
              <a:t>, </a:t>
            </a:r>
            <a:r>
              <a:rPr lang="el-GR" dirty="0" err="1"/>
              <a:t>καὶ</a:t>
            </a:r>
            <a:r>
              <a:rPr lang="el-GR" dirty="0"/>
              <a:t> </a:t>
            </a:r>
            <a:r>
              <a:rPr lang="el-GR" dirty="0" err="1"/>
              <a:t>τὸν</a:t>
            </a:r>
            <a:r>
              <a:rPr lang="el-GR" dirty="0"/>
              <a:t> </a:t>
            </a:r>
            <a:r>
              <a:rPr lang="el-GR" dirty="0" err="1"/>
              <a:t>ἑταῖρον</a:t>
            </a:r>
            <a:r>
              <a:rPr lang="el-GR" dirty="0"/>
              <a:t> </a:t>
            </a:r>
            <a:r>
              <a:rPr lang="el-GR" dirty="0" err="1"/>
              <a:t>ἑωυτῷ</a:t>
            </a:r>
            <a:r>
              <a:rPr lang="el-GR" dirty="0"/>
              <a:t> </a:t>
            </a:r>
            <a:r>
              <a:rPr lang="el-GR" dirty="0" err="1"/>
              <a:t>ἐκέλευε</a:t>
            </a:r>
            <a:r>
              <a:rPr lang="el-GR" dirty="0"/>
              <a:t> </a:t>
            </a:r>
            <a:r>
              <a:rPr lang="el-GR" dirty="0" err="1"/>
              <a:t>ὡσαύτως</a:t>
            </a:r>
            <a:r>
              <a:rPr lang="el-GR" dirty="0"/>
              <a:t> </a:t>
            </a:r>
            <a:r>
              <a:rPr lang="el-GR" dirty="0" err="1"/>
              <a:t>τὴν</a:t>
            </a:r>
            <a:r>
              <a:rPr lang="el-GR" dirty="0"/>
              <a:t> </a:t>
            </a:r>
            <a:r>
              <a:rPr lang="el-GR" dirty="0" err="1"/>
              <a:t>ὁμοίην</a:t>
            </a:r>
            <a:r>
              <a:rPr lang="el-GR" dirty="0"/>
              <a:t> </a:t>
            </a:r>
            <a:r>
              <a:rPr lang="el-GR" dirty="0" err="1"/>
              <a:t>διδόναι</a:t>
            </a:r>
            <a:r>
              <a:rPr lang="el-GR" dirty="0"/>
              <a:t>. ὁ </a:t>
            </a:r>
            <a:r>
              <a:rPr lang="el-GR" dirty="0" err="1"/>
              <a:t>δὲ</a:t>
            </a:r>
            <a:r>
              <a:rPr lang="el-GR" dirty="0"/>
              <a:t> </a:t>
            </a:r>
            <a:r>
              <a:rPr lang="el-GR" dirty="0" err="1"/>
              <a:t>οὐδὲν</a:t>
            </a:r>
            <a:r>
              <a:rPr lang="el-GR" dirty="0"/>
              <a:t> </a:t>
            </a:r>
            <a:r>
              <a:rPr lang="el-GR" dirty="0" err="1"/>
              <a:t>φοβηθεὶς</a:t>
            </a:r>
            <a:r>
              <a:rPr lang="el-GR" dirty="0"/>
              <a:t> </a:t>
            </a:r>
            <a:r>
              <a:rPr lang="el-GR" dirty="0" err="1"/>
              <a:t>ἀμφὶ</a:t>
            </a:r>
            <a:r>
              <a:rPr lang="el-GR" dirty="0"/>
              <a:t> </a:t>
            </a:r>
            <a:r>
              <a:rPr lang="el-GR" dirty="0" err="1"/>
              <a:t>τῇ</a:t>
            </a:r>
            <a:r>
              <a:rPr lang="el-GR" dirty="0"/>
              <a:t> </a:t>
            </a:r>
            <a:r>
              <a:rPr lang="el-GR" dirty="0" err="1"/>
              <a:t>γυναικί</a:t>
            </a:r>
            <a:r>
              <a:rPr lang="el-GR" dirty="0"/>
              <a:t>, </a:t>
            </a:r>
            <a:r>
              <a:rPr lang="el-GR" dirty="0" err="1"/>
              <a:t>ὁρέων</a:t>
            </a:r>
            <a:r>
              <a:rPr lang="el-GR" dirty="0"/>
              <a:t> </a:t>
            </a:r>
            <a:r>
              <a:rPr lang="el-GR" dirty="0" err="1"/>
              <a:t>ἐοῦσαν</a:t>
            </a:r>
            <a:r>
              <a:rPr lang="el-GR" dirty="0"/>
              <a:t> </a:t>
            </a:r>
            <a:r>
              <a:rPr lang="el-GR" dirty="0" err="1"/>
              <a:t>καὶ</a:t>
            </a:r>
            <a:r>
              <a:rPr lang="el-GR" dirty="0"/>
              <a:t> </a:t>
            </a:r>
            <a:r>
              <a:rPr lang="el-GR" dirty="0" err="1"/>
              <a:t>Ἀρίστωνι</a:t>
            </a:r>
            <a:r>
              <a:rPr lang="el-GR" dirty="0"/>
              <a:t> </a:t>
            </a:r>
            <a:r>
              <a:rPr lang="el-GR" dirty="0" err="1"/>
              <a:t>γυναῖκα</a:t>
            </a:r>
            <a:r>
              <a:rPr lang="el-GR" dirty="0"/>
              <a:t>, </a:t>
            </a:r>
            <a:r>
              <a:rPr lang="el-GR" dirty="0" err="1"/>
              <a:t>καταινέει</a:t>
            </a:r>
            <a:r>
              <a:rPr lang="el-GR" dirty="0"/>
              <a:t> </a:t>
            </a:r>
            <a:r>
              <a:rPr lang="el-GR" dirty="0" err="1"/>
              <a:t>ταῦτα</a:t>
            </a:r>
            <a:r>
              <a:rPr lang="el-GR" dirty="0"/>
              <a:t>· </a:t>
            </a:r>
            <a:r>
              <a:rPr lang="el-GR" dirty="0" err="1"/>
              <a:t>ἐπὶ</a:t>
            </a:r>
            <a:r>
              <a:rPr lang="el-GR" dirty="0"/>
              <a:t> </a:t>
            </a:r>
            <a:r>
              <a:rPr lang="el-GR" dirty="0" err="1"/>
              <a:t>τούτοισι</a:t>
            </a:r>
            <a:r>
              <a:rPr lang="el-GR" dirty="0"/>
              <a:t> </a:t>
            </a:r>
            <a:r>
              <a:rPr lang="el-GR" dirty="0" err="1"/>
              <a:t>δὲ</a:t>
            </a:r>
            <a:r>
              <a:rPr lang="el-GR" dirty="0"/>
              <a:t> </a:t>
            </a:r>
            <a:r>
              <a:rPr lang="el-GR" dirty="0" err="1"/>
              <a:t>ὅρκους</a:t>
            </a:r>
            <a:r>
              <a:rPr lang="el-GR" dirty="0"/>
              <a:t> </a:t>
            </a:r>
            <a:r>
              <a:rPr lang="el-GR" dirty="0" err="1"/>
              <a:t>ἐπήλασαν</a:t>
            </a:r>
            <a:r>
              <a:rPr lang="el-GR" dirty="0"/>
              <a:t>. </a:t>
            </a:r>
            <a:r>
              <a:rPr lang="el-GR" dirty="0" err="1" smtClean="0"/>
              <a:t>μετὰ</a:t>
            </a:r>
            <a:r>
              <a:rPr lang="el-GR" dirty="0" smtClean="0"/>
              <a:t> </a:t>
            </a:r>
            <a:r>
              <a:rPr lang="el-GR" dirty="0" err="1"/>
              <a:t>δὲ</a:t>
            </a:r>
            <a:r>
              <a:rPr lang="el-GR" dirty="0"/>
              <a:t> </a:t>
            </a:r>
            <a:r>
              <a:rPr lang="el-GR" dirty="0" err="1"/>
              <a:t>αὐτός</a:t>
            </a:r>
            <a:r>
              <a:rPr lang="el-GR" dirty="0"/>
              <a:t> τε ὁ </a:t>
            </a:r>
            <a:r>
              <a:rPr lang="el-GR" dirty="0" err="1"/>
              <a:t>Ἀρίστων</a:t>
            </a:r>
            <a:r>
              <a:rPr lang="el-GR" dirty="0"/>
              <a:t> </a:t>
            </a:r>
            <a:r>
              <a:rPr lang="el-GR" dirty="0" err="1"/>
              <a:t>ἔδωκε</a:t>
            </a:r>
            <a:r>
              <a:rPr lang="el-GR" dirty="0"/>
              <a:t> </a:t>
            </a:r>
            <a:r>
              <a:rPr lang="el-GR" dirty="0" err="1"/>
              <a:t>τοῦτο</a:t>
            </a:r>
            <a:r>
              <a:rPr lang="el-GR" dirty="0"/>
              <a:t>, ὅ τι </a:t>
            </a:r>
            <a:r>
              <a:rPr lang="el-GR" dirty="0" err="1"/>
              <a:t>δὴ</a:t>
            </a:r>
            <a:r>
              <a:rPr lang="el-GR" dirty="0"/>
              <a:t> </a:t>
            </a:r>
            <a:r>
              <a:rPr lang="el-GR" dirty="0" err="1"/>
              <a:t>ἦν</a:t>
            </a:r>
            <a:r>
              <a:rPr lang="el-GR" dirty="0"/>
              <a:t>, </a:t>
            </a:r>
            <a:r>
              <a:rPr lang="el-GR" dirty="0" err="1"/>
              <a:t>τὸ</a:t>
            </a:r>
            <a:r>
              <a:rPr lang="el-GR" dirty="0"/>
              <a:t> </a:t>
            </a:r>
            <a:r>
              <a:rPr lang="el-GR" dirty="0" err="1"/>
              <a:t>εἵλετο</a:t>
            </a:r>
            <a:r>
              <a:rPr lang="el-GR" dirty="0"/>
              <a:t> </a:t>
            </a:r>
            <a:r>
              <a:rPr lang="el-GR" dirty="0" err="1"/>
              <a:t>τῶν</a:t>
            </a:r>
            <a:r>
              <a:rPr lang="el-GR" dirty="0"/>
              <a:t> κειμηλίων </a:t>
            </a:r>
            <a:r>
              <a:rPr lang="el-GR" dirty="0" err="1"/>
              <a:t>τῶν</a:t>
            </a:r>
            <a:r>
              <a:rPr lang="el-GR" dirty="0"/>
              <a:t> </a:t>
            </a:r>
            <a:r>
              <a:rPr lang="el-GR" dirty="0" err="1"/>
              <a:t>Ἀρίστωνος</a:t>
            </a:r>
            <a:r>
              <a:rPr lang="el-GR" dirty="0"/>
              <a:t> ὁ </a:t>
            </a:r>
            <a:r>
              <a:rPr lang="el-GR" dirty="0" err="1"/>
              <a:t>Ἄγητος</a:t>
            </a:r>
            <a:r>
              <a:rPr lang="el-GR" dirty="0"/>
              <a:t>, </a:t>
            </a:r>
            <a:r>
              <a:rPr lang="el-GR" dirty="0" err="1"/>
              <a:t>καὶ</a:t>
            </a:r>
            <a:r>
              <a:rPr lang="el-GR" dirty="0"/>
              <a:t> </a:t>
            </a:r>
            <a:r>
              <a:rPr lang="el-GR" dirty="0" err="1"/>
              <a:t>αὐτὸς</a:t>
            </a:r>
            <a:r>
              <a:rPr lang="el-GR" dirty="0"/>
              <a:t> </a:t>
            </a:r>
            <a:r>
              <a:rPr lang="el-GR" dirty="0" err="1"/>
              <a:t>τὴν</a:t>
            </a:r>
            <a:r>
              <a:rPr lang="el-GR" dirty="0"/>
              <a:t> </a:t>
            </a:r>
            <a:r>
              <a:rPr lang="el-GR" dirty="0" err="1"/>
              <a:t>ὁμοίην</a:t>
            </a:r>
            <a:r>
              <a:rPr lang="el-GR" dirty="0"/>
              <a:t> </a:t>
            </a:r>
            <a:r>
              <a:rPr lang="el-GR" dirty="0" err="1"/>
              <a:t>ζητέων</a:t>
            </a:r>
            <a:r>
              <a:rPr lang="el-GR" dirty="0"/>
              <a:t> </a:t>
            </a:r>
            <a:r>
              <a:rPr lang="el-GR" dirty="0" err="1"/>
              <a:t>φέρεσθαι</a:t>
            </a:r>
            <a:r>
              <a:rPr lang="el-GR" dirty="0"/>
              <a:t> </a:t>
            </a:r>
            <a:r>
              <a:rPr lang="el-GR" dirty="0" err="1"/>
              <a:t>παρ᾽</a:t>
            </a:r>
            <a:r>
              <a:rPr lang="el-GR" dirty="0"/>
              <a:t> </a:t>
            </a:r>
            <a:r>
              <a:rPr lang="el-GR" dirty="0" err="1"/>
              <a:t>ἐκείνου</a:t>
            </a:r>
            <a:r>
              <a:rPr lang="el-GR" dirty="0"/>
              <a:t>, </a:t>
            </a:r>
            <a:r>
              <a:rPr lang="el-GR" dirty="0" err="1"/>
              <a:t>ἐνθαῦτα</a:t>
            </a:r>
            <a:r>
              <a:rPr lang="el-GR" dirty="0"/>
              <a:t> </a:t>
            </a:r>
            <a:r>
              <a:rPr lang="el-GR" dirty="0" err="1"/>
              <a:t>δὴ</a:t>
            </a:r>
            <a:r>
              <a:rPr lang="el-GR" dirty="0"/>
              <a:t> </a:t>
            </a:r>
            <a:r>
              <a:rPr lang="el-GR" dirty="0" err="1"/>
              <a:t>τοῦ</a:t>
            </a:r>
            <a:r>
              <a:rPr lang="el-GR" dirty="0"/>
              <a:t> </a:t>
            </a:r>
            <a:r>
              <a:rPr lang="el-GR" dirty="0" err="1"/>
              <a:t>ἑταίρου</a:t>
            </a:r>
            <a:r>
              <a:rPr lang="el-GR" dirty="0"/>
              <a:t> </a:t>
            </a:r>
            <a:r>
              <a:rPr lang="el-GR" dirty="0" err="1"/>
              <a:t>τὴν</a:t>
            </a:r>
            <a:r>
              <a:rPr lang="el-GR" dirty="0"/>
              <a:t> </a:t>
            </a:r>
            <a:r>
              <a:rPr lang="el-GR" dirty="0" err="1"/>
              <a:t>γυναῖκα</a:t>
            </a:r>
            <a:r>
              <a:rPr lang="el-GR" dirty="0"/>
              <a:t> </a:t>
            </a:r>
            <a:r>
              <a:rPr lang="el-GR" dirty="0" err="1"/>
              <a:t>ἐπειρᾶτο</a:t>
            </a:r>
            <a:r>
              <a:rPr lang="el-GR" dirty="0"/>
              <a:t> </a:t>
            </a:r>
            <a:r>
              <a:rPr lang="el-GR" dirty="0" err="1"/>
              <a:t>ἀπάγεσθαι</a:t>
            </a:r>
            <a:r>
              <a:rPr lang="el-GR" dirty="0" smtClean="0"/>
              <a:t>.</a:t>
            </a:r>
          </a:p>
          <a:p>
            <a:pPr marL="137160" indent="0" algn="just">
              <a:buNone/>
            </a:pPr>
            <a:endParaRPr lang="el-GR" dirty="0" smtClean="0"/>
          </a:p>
          <a:p>
            <a:pPr marL="137160" indent="0" algn="just">
              <a:buNone/>
            </a:pPr>
            <a:r>
              <a:rPr lang="el-GR" dirty="0" smtClean="0"/>
              <a:t>Τον </a:t>
            </a:r>
            <a:r>
              <a:rPr lang="el-GR" dirty="0" err="1"/>
              <a:t>Αρίστωνα</a:t>
            </a:r>
            <a:r>
              <a:rPr lang="el-GR" dirty="0"/>
              <a:t> λοιπόν τον </a:t>
            </a:r>
            <a:r>
              <a:rPr lang="el-GR" dirty="0" err="1"/>
              <a:t>σιγότρωγε</a:t>
            </a:r>
            <a:r>
              <a:rPr lang="el-GR" dirty="0"/>
              <a:t> ο έρωτας αυτής της γυναίκας· βάζει τότε μπροστά ένα τέχνασμα τέτοιας λογής: υπόσχεται να δώσει χάρισμα ο ίδιος του στο φίλο του που είχε τη γυναίκα αυτή ένα πράμα </a:t>
            </a:r>
            <a:r>
              <a:rPr lang="el-GR" dirty="0" err="1"/>
              <a:t>απ᾽</a:t>
            </a:r>
            <a:r>
              <a:rPr lang="el-GR" dirty="0"/>
              <a:t> όλο το έχει του, όποιο εκείνος θα διαλέξει, και πρότεινε στο φίλο του με τους ίδιους όρους να του ανταποδώσει τα ίσα. Κι ο άλλος, μη έχοντας κανένα φόβο για τη γυναίκα του —ο άνθρωπος έβλεπε πως κι ο Αρίστων είχε γυναίκα— λέει ναι </a:t>
            </a:r>
            <a:r>
              <a:rPr lang="el-GR" dirty="0" err="1"/>
              <a:t>σ᾽</a:t>
            </a:r>
            <a:r>
              <a:rPr lang="el-GR" dirty="0"/>
              <a:t> αυτά· και, για επικύρωση, δεσμεύτηκαν με αμοιβαίους όρκους</a:t>
            </a:r>
            <a:r>
              <a:rPr lang="el-GR" dirty="0" smtClean="0"/>
              <a:t>.</a:t>
            </a:r>
            <a:r>
              <a:rPr lang="el-GR" dirty="0"/>
              <a:t> Κατόπιν ο Αρίστων </a:t>
            </a:r>
            <a:r>
              <a:rPr lang="el-GR" dirty="0" err="1"/>
              <a:t>απ᾽</a:t>
            </a:r>
            <a:r>
              <a:rPr lang="el-GR" dirty="0"/>
              <a:t> τη μεριά του έδωσε εκείνο, </a:t>
            </a:r>
            <a:r>
              <a:rPr lang="el-GR" dirty="0" err="1"/>
              <a:t>ό,τι</a:t>
            </a:r>
            <a:r>
              <a:rPr lang="el-GR" dirty="0"/>
              <a:t> τέλος πάντων ήταν αυτό που ο </a:t>
            </a:r>
            <a:r>
              <a:rPr lang="el-GR" dirty="0" err="1"/>
              <a:t>Άγητος</a:t>
            </a:r>
            <a:r>
              <a:rPr lang="el-GR" dirty="0"/>
              <a:t> διάλεξε από τους θησαυρούς του </a:t>
            </a:r>
            <a:r>
              <a:rPr lang="el-GR" dirty="0" err="1"/>
              <a:t>Αρίστωνος</a:t>
            </a:r>
            <a:r>
              <a:rPr lang="el-GR" dirty="0"/>
              <a:t>, κι ύστερα ο ίδιος του, απαιτώντας να του αποδοθούν από τον άλλο τα ίσα, τότε λοιπόν πάσχιζε να πάρει τη γυναίκα από το φίλο του.</a:t>
            </a:r>
          </a:p>
        </p:txBody>
      </p:sp>
    </p:spTree>
    <p:extLst>
      <p:ext uri="{BB962C8B-B14F-4D97-AF65-F5344CB8AC3E}">
        <p14:creationId xmlns:p14="http://schemas.microsoft.com/office/powerpoint/2010/main" val="765389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498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67544" y="404664"/>
            <a:ext cx="8229600" cy="6597352"/>
          </a:xfrm>
        </p:spPr>
        <p:txBody>
          <a:bodyPr>
            <a:normAutofit fontScale="77500" lnSpcReduction="20000"/>
          </a:bodyPr>
          <a:lstStyle/>
          <a:p>
            <a:pPr marL="137160" indent="0" algn="just">
              <a:buNone/>
            </a:pPr>
            <a:r>
              <a:rPr lang="el-GR" dirty="0" err="1"/>
              <a:t>οὕτω</a:t>
            </a:r>
            <a:r>
              <a:rPr lang="el-GR" dirty="0"/>
              <a:t> </a:t>
            </a:r>
            <a:r>
              <a:rPr lang="el-GR" dirty="0" err="1"/>
              <a:t>μὲν</a:t>
            </a:r>
            <a:r>
              <a:rPr lang="el-GR" dirty="0"/>
              <a:t> </a:t>
            </a:r>
            <a:r>
              <a:rPr lang="el-GR" dirty="0" err="1"/>
              <a:t>δὴ</a:t>
            </a:r>
            <a:r>
              <a:rPr lang="el-GR" dirty="0"/>
              <a:t> </a:t>
            </a:r>
            <a:r>
              <a:rPr lang="el-GR" dirty="0" err="1"/>
              <a:t>τὴν</a:t>
            </a:r>
            <a:r>
              <a:rPr lang="el-GR" dirty="0"/>
              <a:t> </a:t>
            </a:r>
            <a:r>
              <a:rPr lang="el-GR" dirty="0" err="1"/>
              <a:t>τρίτην</a:t>
            </a:r>
            <a:r>
              <a:rPr lang="el-GR" dirty="0"/>
              <a:t> </a:t>
            </a:r>
            <a:r>
              <a:rPr lang="el-GR" dirty="0" err="1"/>
              <a:t>ἐσηγάγετο</a:t>
            </a:r>
            <a:r>
              <a:rPr lang="el-GR" dirty="0"/>
              <a:t> </a:t>
            </a:r>
            <a:r>
              <a:rPr lang="el-GR" dirty="0" err="1"/>
              <a:t>γυναῖκα</a:t>
            </a:r>
            <a:r>
              <a:rPr lang="el-GR" dirty="0"/>
              <a:t> ὁ </a:t>
            </a:r>
            <a:r>
              <a:rPr lang="el-GR" dirty="0" err="1"/>
              <a:t>Ἀρίστων</a:t>
            </a:r>
            <a:r>
              <a:rPr lang="el-GR" dirty="0"/>
              <a:t>, </a:t>
            </a:r>
            <a:r>
              <a:rPr lang="el-GR" dirty="0" err="1"/>
              <a:t>τὴν</a:t>
            </a:r>
            <a:r>
              <a:rPr lang="el-GR" dirty="0"/>
              <a:t> </a:t>
            </a:r>
            <a:r>
              <a:rPr lang="el-GR" dirty="0" err="1"/>
              <a:t>δευτέρην</a:t>
            </a:r>
            <a:r>
              <a:rPr lang="el-GR" dirty="0"/>
              <a:t> </a:t>
            </a:r>
            <a:r>
              <a:rPr lang="el-GR" dirty="0" err="1"/>
              <a:t>ἀποπεμψάμενος</a:t>
            </a:r>
            <a:r>
              <a:rPr lang="el-GR" dirty="0"/>
              <a:t>. </a:t>
            </a:r>
            <a:r>
              <a:rPr lang="el-GR" dirty="0" err="1"/>
              <a:t>ἐν</a:t>
            </a:r>
            <a:r>
              <a:rPr lang="el-GR" dirty="0"/>
              <a:t> </a:t>
            </a:r>
            <a:r>
              <a:rPr lang="el-GR" dirty="0" err="1"/>
              <a:t>δέ</a:t>
            </a:r>
            <a:r>
              <a:rPr lang="el-GR" dirty="0"/>
              <a:t> </a:t>
            </a:r>
            <a:r>
              <a:rPr lang="el-GR" dirty="0" err="1"/>
              <a:t>οἱ</a:t>
            </a:r>
            <a:r>
              <a:rPr lang="el-GR" dirty="0"/>
              <a:t> </a:t>
            </a:r>
            <a:r>
              <a:rPr lang="el-GR" dirty="0" err="1"/>
              <a:t>χρόνῳ</a:t>
            </a:r>
            <a:r>
              <a:rPr lang="el-GR" dirty="0"/>
              <a:t> </a:t>
            </a:r>
            <a:r>
              <a:rPr lang="el-GR" dirty="0" err="1"/>
              <a:t>ἐλάσσονι</a:t>
            </a:r>
            <a:r>
              <a:rPr lang="el-GR" dirty="0"/>
              <a:t> </a:t>
            </a:r>
            <a:r>
              <a:rPr lang="el-GR" dirty="0" err="1"/>
              <a:t>καὶ</a:t>
            </a:r>
            <a:r>
              <a:rPr lang="el-GR" dirty="0"/>
              <a:t> </a:t>
            </a:r>
            <a:r>
              <a:rPr lang="el-GR" dirty="0" err="1"/>
              <a:t>οὐ</a:t>
            </a:r>
            <a:r>
              <a:rPr lang="el-GR" dirty="0"/>
              <a:t> </a:t>
            </a:r>
            <a:r>
              <a:rPr lang="el-GR" dirty="0" err="1"/>
              <a:t>πληρώσασα</a:t>
            </a:r>
            <a:r>
              <a:rPr lang="el-GR" dirty="0"/>
              <a:t> </a:t>
            </a:r>
            <a:r>
              <a:rPr lang="el-GR" dirty="0" err="1"/>
              <a:t>τοὺς</a:t>
            </a:r>
            <a:r>
              <a:rPr lang="el-GR" dirty="0"/>
              <a:t> δέκα </a:t>
            </a:r>
            <a:r>
              <a:rPr lang="el-GR" dirty="0" err="1"/>
              <a:t>μῆνας</a:t>
            </a:r>
            <a:r>
              <a:rPr lang="el-GR" dirty="0"/>
              <a:t> ἡ </a:t>
            </a:r>
            <a:r>
              <a:rPr lang="el-GR" dirty="0" err="1"/>
              <a:t>γυνὴ</a:t>
            </a:r>
            <a:r>
              <a:rPr lang="el-GR" dirty="0"/>
              <a:t> </a:t>
            </a:r>
            <a:r>
              <a:rPr lang="el-GR" dirty="0" err="1"/>
              <a:t>αὕτη</a:t>
            </a:r>
            <a:r>
              <a:rPr lang="el-GR" dirty="0"/>
              <a:t> τίκτει </a:t>
            </a:r>
            <a:r>
              <a:rPr lang="el-GR" dirty="0" err="1"/>
              <a:t>τοῦτον</a:t>
            </a:r>
            <a:r>
              <a:rPr lang="el-GR" dirty="0"/>
              <a:t> </a:t>
            </a:r>
            <a:r>
              <a:rPr lang="el-GR" dirty="0" err="1"/>
              <a:t>δὴ</a:t>
            </a:r>
            <a:r>
              <a:rPr lang="el-GR" dirty="0"/>
              <a:t> </a:t>
            </a:r>
            <a:r>
              <a:rPr lang="el-GR" dirty="0" err="1"/>
              <a:t>τὸν</a:t>
            </a:r>
            <a:r>
              <a:rPr lang="el-GR" dirty="0"/>
              <a:t> </a:t>
            </a:r>
            <a:r>
              <a:rPr lang="el-GR" dirty="0" err="1"/>
              <a:t>Δημάρητον</a:t>
            </a:r>
            <a:r>
              <a:rPr lang="el-GR" dirty="0"/>
              <a:t>.  </a:t>
            </a:r>
            <a:r>
              <a:rPr lang="el-GR" dirty="0" err="1"/>
              <a:t>καί</a:t>
            </a:r>
            <a:r>
              <a:rPr lang="el-GR" dirty="0"/>
              <a:t> </a:t>
            </a:r>
            <a:r>
              <a:rPr lang="el-GR" dirty="0" err="1"/>
              <a:t>τίς</a:t>
            </a:r>
            <a:r>
              <a:rPr lang="el-GR" dirty="0"/>
              <a:t> </a:t>
            </a:r>
            <a:r>
              <a:rPr lang="el-GR" dirty="0" err="1"/>
              <a:t>οἱ</a:t>
            </a:r>
            <a:r>
              <a:rPr lang="el-GR" dirty="0"/>
              <a:t> </a:t>
            </a:r>
            <a:r>
              <a:rPr lang="el-GR" dirty="0" err="1"/>
              <a:t>τῶν</a:t>
            </a:r>
            <a:r>
              <a:rPr lang="el-GR" dirty="0"/>
              <a:t> </a:t>
            </a:r>
            <a:r>
              <a:rPr lang="el-GR" dirty="0" err="1"/>
              <a:t>οἰκετέων</a:t>
            </a:r>
            <a:r>
              <a:rPr lang="el-GR" dirty="0"/>
              <a:t> </a:t>
            </a:r>
            <a:r>
              <a:rPr lang="el-GR" dirty="0" err="1"/>
              <a:t>ἐν</a:t>
            </a:r>
            <a:r>
              <a:rPr lang="el-GR" dirty="0"/>
              <a:t> </a:t>
            </a:r>
            <a:r>
              <a:rPr lang="el-GR" dirty="0" err="1"/>
              <a:t>θώκῳ</a:t>
            </a:r>
            <a:r>
              <a:rPr lang="el-GR" dirty="0"/>
              <a:t> </a:t>
            </a:r>
            <a:r>
              <a:rPr lang="el-GR" dirty="0" err="1"/>
              <a:t>κατημένῳ</a:t>
            </a:r>
            <a:r>
              <a:rPr lang="el-GR" dirty="0"/>
              <a:t> </a:t>
            </a:r>
            <a:r>
              <a:rPr lang="el-GR" dirty="0" err="1"/>
              <a:t>μετὰ</a:t>
            </a:r>
            <a:r>
              <a:rPr lang="el-GR" dirty="0"/>
              <a:t> </a:t>
            </a:r>
            <a:r>
              <a:rPr lang="el-GR" dirty="0" err="1"/>
              <a:t>τῶν</a:t>
            </a:r>
            <a:r>
              <a:rPr lang="el-GR" dirty="0"/>
              <a:t> </a:t>
            </a:r>
            <a:r>
              <a:rPr lang="el-GR" dirty="0" err="1"/>
              <a:t>ἐφόρων</a:t>
            </a:r>
            <a:r>
              <a:rPr lang="el-GR" dirty="0"/>
              <a:t> </a:t>
            </a:r>
            <a:r>
              <a:rPr lang="el-GR" dirty="0" err="1"/>
              <a:t>ἐξαγγέλλει</a:t>
            </a:r>
            <a:r>
              <a:rPr lang="el-GR" dirty="0"/>
              <a:t> </a:t>
            </a:r>
            <a:r>
              <a:rPr lang="el-GR" dirty="0" err="1"/>
              <a:t>ὥς</a:t>
            </a:r>
            <a:r>
              <a:rPr lang="el-GR" dirty="0"/>
              <a:t> </a:t>
            </a:r>
            <a:r>
              <a:rPr lang="el-GR" dirty="0" err="1"/>
              <a:t>οἱ</a:t>
            </a:r>
            <a:r>
              <a:rPr lang="el-GR" dirty="0"/>
              <a:t> </a:t>
            </a:r>
            <a:r>
              <a:rPr lang="el-GR" dirty="0" err="1"/>
              <a:t>παῖς</a:t>
            </a:r>
            <a:r>
              <a:rPr lang="el-GR" dirty="0"/>
              <a:t> </a:t>
            </a:r>
            <a:r>
              <a:rPr lang="el-GR" dirty="0" err="1"/>
              <a:t>γέγονε</a:t>
            </a:r>
            <a:r>
              <a:rPr lang="el-GR" dirty="0"/>
              <a:t>. ὁ </a:t>
            </a:r>
            <a:r>
              <a:rPr lang="el-GR" dirty="0" err="1"/>
              <a:t>δὲ</a:t>
            </a:r>
            <a:r>
              <a:rPr lang="el-GR" dirty="0"/>
              <a:t> </a:t>
            </a:r>
            <a:r>
              <a:rPr lang="el-GR" dirty="0" err="1"/>
              <a:t>ἐπιστάμενός</a:t>
            </a:r>
            <a:r>
              <a:rPr lang="el-GR" dirty="0"/>
              <a:t> τε </a:t>
            </a:r>
            <a:r>
              <a:rPr lang="el-GR" dirty="0" err="1"/>
              <a:t>τὸν</a:t>
            </a:r>
            <a:r>
              <a:rPr lang="el-GR" dirty="0"/>
              <a:t> </a:t>
            </a:r>
            <a:r>
              <a:rPr lang="el-GR" dirty="0" err="1"/>
              <a:t>χρόνον</a:t>
            </a:r>
            <a:r>
              <a:rPr lang="el-GR" dirty="0"/>
              <a:t> </a:t>
            </a:r>
            <a:r>
              <a:rPr lang="el-GR" dirty="0" err="1"/>
              <a:t>τῷ</a:t>
            </a:r>
            <a:r>
              <a:rPr lang="el-GR" dirty="0"/>
              <a:t> </a:t>
            </a:r>
            <a:r>
              <a:rPr lang="el-GR" dirty="0" err="1"/>
              <a:t>ἠγάγετο</a:t>
            </a:r>
            <a:r>
              <a:rPr lang="el-GR" dirty="0"/>
              <a:t> </a:t>
            </a:r>
            <a:r>
              <a:rPr lang="el-GR" dirty="0" err="1"/>
              <a:t>τὴν</a:t>
            </a:r>
            <a:r>
              <a:rPr lang="el-GR" dirty="0"/>
              <a:t> </a:t>
            </a:r>
            <a:r>
              <a:rPr lang="el-GR" dirty="0" err="1"/>
              <a:t>γυναῖκα</a:t>
            </a:r>
            <a:r>
              <a:rPr lang="el-GR" dirty="0"/>
              <a:t> </a:t>
            </a:r>
            <a:r>
              <a:rPr lang="el-GR" dirty="0" err="1"/>
              <a:t>καὶ</a:t>
            </a:r>
            <a:r>
              <a:rPr lang="el-GR" dirty="0"/>
              <a:t> </a:t>
            </a:r>
            <a:r>
              <a:rPr lang="el-GR" dirty="0" err="1"/>
              <a:t>ἐπὶ</a:t>
            </a:r>
            <a:r>
              <a:rPr lang="el-GR" dirty="0"/>
              <a:t> δακτύλων συμβαλλόμενος </a:t>
            </a:r>
            <a:r>
              <a:rPr lang="el-GR" dirty="0" err="1"/>
              <a:t>τοὺς</a:t>
            </a:r>
            <a:r>
              <a:rPr lang="el-GR" dirty="0"/>
              <a:t> </a:t>
            </a:r>
            <a:r>
              <a:rPr lang="el-GR" dirty="0" err="1"/>
              <a:t>μῆνας</a:t>
            </a:r>
            <a:r>
              <a:rPr lang="el-GR" dirty="0"/>
              <a:t> </a:t>
            </a:r>
            <a:r>
              <a:rPr lang="el-GR" dirty="0" err="1"/>
              <a:t>εἶπε</a:t>
            </a:r>
            <a:r>
              <a:rPr lang="el-GR" dirty="0"/>
              <a:t> </a:t>
            </a:r>
            <a:r>
              <a:rPr lang="el-GR" dirty="0" err="1"/>
              <a:t>ἀπομόσας</a:t>
            </a:r>
            <a:r>
              <a:rPr lang="el-GR" dirty="0"/>
              <a:t>· </a:t>
            </a:r>
            <a:r>
              <a:rPr lang="el-GR" dirty="0" err="1"/>
              <a:t>Οὐκ</a:t>
            </a:r>
            <a:r>
              <a:rPr lang="el-GR" dirty="0"/>
              <a:t> </a:t>
            </a:r>
            <a:r>
              <a:rPr lang="el-GR" dirty="0" err="1"/>
              <a:t>ἂν</a:t>
            </a:r>
            <a:r>
              <a:rPr lang="el-GR" dirty="0"/>
              <a:t> </a:t>
            </a:r>
            <a:r>
              <a:rPr lang="el-GR" dirty="0" err="1"/>
              <a:t>ἐμὸς</a:t>
            </a:r>
            <a:r>
              <a:rPr lang="el-GR" dirty="0"/>
              <a:t> </a:t>
            </a:r>
            <a:r>
              <a:rPr lang="el-GR" dirty="0" err="1"/>
              <a:t>εἴη</a:t>
            </a:r>
            <a:r>
              <a:rPr lang="el-GR" dirty="0"/>
              <a:t>. </a:t>
            </a:r>
            <a:r>
              <a:rPr lang="el-GR" dirty="0" err="1"/>
              <a:t>τοῦτο</a:t>
            </a:r>
            <a:r>
              <a:rPr lang="el-GR" dirty="0"/>
              <a:t> </a:t>
            </a:r>
            <a:r>
              <a:rPr lang="el-GR" dirty="0" err="1"/>
              <a:t>ἤκουσαν</a:t>
            </a:r>
            <a:r>
              <a:rPr lang="el-GR" dirty="0"/>
              <a:t> </a:t>
            </a:r>
            <a:r>
              <a:rPr lang="el-GR" dirty="0" err="1"/>
              <a:t>μὲν</a:t>
            </a:r>
            <a:r>
              <a:rPr lang="el-GR" dirty="0"/>
              <a:t> </a:t>
            </a:r>
            <a:r>
              <a:rPr lang="el-GR" dirty="0" err="1"/>
              <a:t>οἱ</a:t>
            </a:r>
            <a:r>
              <a:rPr lang="el-GR" dirty="0"/>
              <a:t> </a:t>
            </a:r>
            <a:r>
              <a:rPr lang="el-GR" dirty="0" err="1"/>
              <a:t>ἔφοροι</a:t>
            </a:r>
            <a:r>
              <a:rPr lang="el-GR" dirty="0"/>
              <a:t>, </a:t>
            </a:r>
            <a:r>
              <a:rPr lang="el-GR" dirty="0" err="1"/>
              <a:t>πρῆγμα</a:t>
            </a:r>
            <a:r>
              <a:rPr lang="el-GR" dirty="0"/>
              <a:t> </a:t>
            </a:r>
            <a:r>
              <a:rPr lang="el-GR" dirty="0" err="1"/>
              <a:t>μέντοι</a:t>
            </a:r>
            <a:r>
              <a:rPr lang="el-GR" dirty="0"/>
              <a:t> </a:t>
            </a:r>
            <a:r>
              <a:rPr lang="el-GR" dirty="0" err="1"/>
              <a:t>οὐδὲν</a:t>
            </a:r>
            <a:r>
              <a:rPr lang="el-GR" dirty="0"/>
              <a:t> </a:t>
            </a:r>
            <a:r>
              <a:rPr lang="el-GR" dirty="0" err="1"/>
              <a:t>ἐποιήσαντο</a:t>
            </a:r>
            <a:r>
              <a:rPr lang="el-GR" dirty="0"/>
              <a:t> </a:t>
            </a:r>
            <a:r>
              <a:rPr lang="el-GR" dirty="0" err="1"/>
              <a:t>τὸ</a:t>
            </a:r>
            <a:r>
              <a:rPr lang="el-GR" dirty="0"/>
              <a:t> </a:t>
            </a:r>
            <a:r>
              <a:rPr lang="el-GR" dirty="0" err="1"/>
              <a:t>παραυτίκα</a:t>
            </a:r>
            <a:r>
              <a:rPr lang="el-GR" dirty="0"/>
              <a:t>. ὁ </a:t>
            </a:r>
            <a:r>
              <a:rPr lang="el-GR" dirty="0" err="1"/>
              <a:t>δὲ</a:t>
            </a:r>
            <a:r>
              <a:rPr lang="el-GR" dirty="0"/>
              <a:t> </a:t>
            </a:r>
            <a:r>
              <a:rPr lang="el-GR" dirty="0" err="1"/>
              <a:t>παῖς</a:t>
            </a:r>
            <a:r>
              <a:rPr lang="el-GR" dirty="0"/>
              <a:t> </a:t>
            </a:r>
            <a:r>
              <a:rPr lang="el-GR" dirty="0" err="1"/>
              <a:t>ηὔξετο</a:t>
            </a:r>
            <a:r>
              <a:rPr lang="el-GR" dirty="0"/>
              <a:t>, </a:t>
            </a:r>
            <a:r>
              <a:rPr lang="el-GR" dirty="0" err="1"/>
              <a:t>καὶ</a:t>
            </a:r>
            <a:r>
              <a:rPr lang="el-GR" dirty="0"/>
              <a:t> </a:t>
            </a:r>
            <a:r>
              <a:rPr lang="el-GR" dirty="0" err="1"/>
              <a:t>τῷ</a:t>
            </a:r>
            <a:r>
              <a:rPr lang="el-GR" dirty="0"/>
              <a:t> </a:t>
            </a:r>
            <a:r>
              <a:rPr lang="el-GR" dirty="0" err="1"/>
              <a:t>Ἀρίστωνι</a:t>
            </a:r>
            <a:r>
              <a:rPr lang="el-GR" dirty="0"/>
              <a:t> </a:t>
            </a:r>
            <a:r>
              <a:rPr lang="el-GR" dirty="0" err="1"/>
              <a:t>τὸ</a:t>
            </a:r>
            <a:r>
              <a:rPr lang="el-GR" dirty="0"/>
              <a:t> </a:t>
            </a:r>
            <a:r>
              <a:rPr lang="el-GR" dirty="0" err="1"/>
              <a:t>εἰρημένον</a:t>
            </a:r>
            <a:r>
              <a:rPr lang="el-GR" dirty="0"/>
              <a:t> </a:t>
            </a:r>
            <a:r>
              <a:rPr lang="el-GR" dirty="0" err="1"/>
              <a:t>μετέμελε</a:t>
            </a:r>
            <a:r>
              <a:rPr lang="el-GR" dirty="0"/>
              <a:t>· </a:t>
            </a:r>
            <a:r>
              <a:rPr lang="el-GR" dirty="0" err="1"/>
              <a:t>παῖδα</a:t>
            </a:r>
            <a:r>
              <a:rPr lang="el-GR" dirty="0"/>
              <a:t> </a:t>
            </a:r>
            <a:r>
              <a:rPr lang="el-GR" dirty="0" err="1"/>
              <a:t>γὰρ</a:t>
            </a:r>
            <a:r>
              <a:rPr lang="el-GR" dirty="0"/>
              <a:t> </a:t>
            </a:r>
            <a:r>
              <a:rPr lang="el-GR" dirty="0" err="1"/>
              <a:t>τὸν</a:t>
            </a:r>
            <a:r>
              <a:rPr lang="el-GR" dirty="0"/>
              <a:t> </a:t>
            </a:r>
            <a:r>
              <a:rPr lang="el-GR" dirty="0" err="1"/>
              <a:t>Δημάρητον</a:t>
            </a:r>
            <a:r>
              <a:rPr lang="el-GR" dirty="0"/>
              <a:t> </a:t>
            </a:r>
            <a:r>
              <a:rPr lang="el-GR" dirty="0" err="1"/>
              <a:t>ἐς</a:t>
            </a:r>
            <a:r>
              <a:rPr lang="el-GR" dirty="0"/>
              <a:t> </a:t>
            </a:r>
            <a:r>
              <a:rPr lang="el-GR" dirty="0" err="1"/>
              <a:t>τὰ</a:t>
            </a:r>
            <a:r>
              <a:rPr lang="el-GR" dirty="0"/>
              <a:t> </a:t>
            </a:r>
            <a:r>
              <a:rPr lang="el-GR" dirty="0" err="1"/>
              <a:t>μάλιστά</a:t>
            </a:r>
            <a:r>
              <a:rPr lang="el-GR" dirty="0"/>
              <a:t> </a:t>
            </a:r>
            <a:r>
              <a:rPr lang="el-GR" dirty="0" err="1"/>
              <a:t>οἱ</a:t>
            </a:r>
            <a:r>
              <a:rPr lang="el-GR" dirty="0"/>
              <a:t> </a:t>
            </a:r>
            <a:r>
              <a:rPr lang="el-GR" dirty="0" err="1"/>
              <a:t>ἐνόμισε</a:t>
            </a:r>
            <a:r>
              <a:rPr lang="el-GR" dirty="0"/>
              <a:t> </a:t>
            </a:r>
            <a:r>
              <a:rPr lang="el-GR" dirty="0" err="1"/>
              <a:t>εἶναι</a:t>
            </a:r>
            <a:r>
              <a:rPr lang="el-GR" dirty="0" smtClean="0"/>
              <a:t>.</a:t>
            </a:r>
          </a:p>
          <a:p>
            <a:pPr marL="137160" indent="0" algn="just">
              <a:buNone/>
            </a:pPr>
            <a:endParaRPr lang="el-GR" dirty="0" smtClean="0"/>
          </a:p>
          <a:p>
            <a:pPr marL="137160" indent="0" algn="just">
              <a:buNone/>
            </a:pPr>
            <a:r>
              <a:rPr lang="el-GR" dirty="0"/>
              <a:t>Έτσι λοιπόν ο Αρίστων έφερε στο σπίτι του την τρίτη του γυναίκα, αφού έδιωξε τη δεύτερη. Και σε μικρότερο χρονικό διάστημα, πριν συμπληρωθούν οι δέκα μήνες, η γυναίκα αυτή τού γεννά ετούτον τον Δημάρατο</a:t>
            </a:r>
            <a:r>
              <a:rPr lang="el-GR" dirty="0" smtClean="0"/>
              <a:t>.</a:t>
            </a:r>
            <a:r>
              <a:rPr lang="el-GR" dirty="0"/>
              <a:t> Και, την ώρα που ο Αρίστων καθόταν σε συνεδρίαση με τους εφόρους, ένας από τους υπηρέτες του τού φέρνει το νέο, ότι απόχτησε αγόρι. Κι αυτός, ξέροντας τη μέρα που έφερε τη γυναίκα στο σπίτι του και λογαριάζοντας τους μήνες με τα δάχτυλά του, είπε παίρνοντας όρκο: «Αποκλείεται να </a:t>
            </a:r>
            <a:r>
              <a:rPr lang="el-GR" dirty="0" err="1"/>
              <a:t>᾽ναι</a:t>
            </a:r>
            <a:r>
              <a:rPr lang="el-GR" dirty="0"/>
              <a:t> δικό μου». Αυτό το άκουσαν βέβαια οι έφοροι, όμως εκείνη τη στιγμή δεν έδωσαν καμιά σημασία· το αγόρι μεγάλωνε κι ο Αρίστων μετάνιωσε </a:t>
            </a:r>
            <a:r>
              <a:rPr lang="el-GR" dirty="0" err="1"/>
              <a:t>γι᾽</a:t>
            </a:r>
            <a:r>
              <a:rPr lang="el-GR" dirty="0"/>
              <a:t> αυτό που είπε· γιατί πίστεψε απόλυτα ότι ο Δημάρατος ήταν γιος του.</a:t>
            </a:r>
          </a:p>
        </p:txBody>
      </p:sp>
    </p:spTree>
    <p:extLst>
      <p:ext uri="{BB962C8B-B14F-4D97-AF65-F5344CB8AC3E}">
        <p14:creationId xmlns:p14="http://schemas.microsoft.com/office/powerpoint/2010/main" val="498221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0"/>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67544" y="32012"/>
            <a:ext cx="8229600" cy="6349316"/>
          </a:xfrm>
        </p:spPr>
        <p:txBody>
          <a:bodyPr>
            <a:normAutofit fontScale="77500" lnSpcReduction="20000"/>
          </a:bodyPr>
          <a:lstStyle/>
          <a:p>
            <a:pPr marL="137160" indent="0" algn="just">
              <a:buNone/>
            </a:pPr>
            <a:r>
              <a:rPr lang="el-GR" dirty="0"/>
              <a:t> </a:t>
            </a:r>
            <a:endParaRPr lang="el-GR" dirty="0" smtClean="0"/>
          </a:p>
          <a:p>
            <a:pPr marL="137160" indent="0" algn="just">
              <a:buNone/>
            </a:pPr>
            <a:r>
              <a:rPr lang="el-GR" dirty="0" err="1" smtClean="0"/>
              <a:t>ὁρμηθεὶς</a:t>
            </a:r>
            <a:r>
              <a:rPr lang="el-GR" dirty="0" smtClean="0"/>
              <a:t> </a:t>
            </a:r>
            <a:r>
              <a:rPr lang="el-GR" dirty="0" err="1"/>
              <a:t>ὦν</a:t>
            </a:r>
            <a:r>
              <a:rPr lang="el-GR" dirty="0"/>
              <a:t> </a:t>
            </a:r>
            <a:r>
              <a:rPr lang="el-GR" dirty="0" err="1"/>
              <a:t>ἀποτίνυσθαι</a:t>
            </a:r>
            <a:r>
              <a:rPr lang="el-GR" dirty="0"/>
              <a:t> ὁ Κλεομένης συντίθεται </a:t>
            </a:r>
            <a:r>
              <a:rPr lang="el-GR" dirty="0" err="1"/>
              <a:t>Λευτυχίδῃ</a:t>
            </a:r>
            <a:r>
              <a:rPr lang="el-GR" dirty="0"/>
              <a:t> </a:t>
            </a:r>
            <a:r>
              <a:rPr lang="el-GR" dirty="0" err="1"/>
              <a:t>τῷ</a:t>
            </a:r>
            <a:r>
              <a:rPr lang="el-GR" dirty="0"/>
              <a:t> </a:t>
            </a:r>
            <a:r>
              <a:rPr lang="el-GR" dirty="0" err="1"/>
              <a:t>Μενάρεος</a:t>
            </a:r>
            <a:r>
              <a:rPr lang="el-GR" dirty="0"/>
              <a:t> </a:t>
            </a:r>
            <a:r>
              <a:rPr lang="el-GR" dirty="0" err="1"/>
              <a:t>τοῦ</a:t>
            </a:r>
            <a:r>
              <a:rPr lang="el-GR" dirty="0"/>
              <a:t> </a:t>
            </a:r>
            <a:r>
              <a:rPr lang="el-GR" dirty="0" err="1"/>
              <a:t>Ἄγιος</a:t>
            </a:r>
            <a:r>
              <a:rPr lang="el-GR" dirty="0"/>
              <a:t>, </a:t>
            </a:r>
            <a:r>
              <a:rPr lang="el-GR" dirty="0" err="1"/>
              <a:t>ἐόντι</a:t>
            </a:r>
            <a:r>
              <a:rPr lang="el-GR" dirty="0"/>
              <a:t> </a:t>
            </a:r>
            <a:r>
              <a:rPr lang="el-GR" dirty="0" err="1"/>
              <a:t>οἰκίης</a:t>
            </a:r>
            <a:r>
              <a:rPr lang="el-GR" dirty="0"/>
              <a:t> </a:t>
            </a:r>
            <a:r>
              <a:rPr lang="el-GR" dirty="0" err="1"/>
              <a:t>τῆς</a:t>
            </a:r>
            <a:r>
              <a:rPr lang="el-GR" dirty="0"/>
              <a:t> </a:t>
            </a:r>
            <a:r>
              <a:rPr lang="el-GR" dirty="0" err="1"/>
              <a:t>αὐτῆς</a:t>
            </a:r>
            <a:r>
              <a:rPr lang="el-GR" dirty="0"/>
              <a:t> </a:t>
            </a:r>
            <a:r>
              <a:rPr lang="el-GR" dirty="0" err="1"/>
              <a:t>Δημαρήτῳ</a:t>
            </a:r>
            <a:r>
              <a:rPr lang="el-GR" dirty="0"/>
              <a:t>, </a:t>
            </a:r>
            <a:r>
              <a:rPr lang="el-GR" dirty="0" err="1"/>
              <a:t>ἐπ᾽</a:t>
            </a:r>
            <a:r>
              <a:rPr lang="el-GR" dirty="0"/>
              <a:t> ᾧ τε, </a:t>
            </a:r>
            <a:r>
              <a:rPr lang="el-GR" dirty="0" err="1"/>
              <a:t>ἢν</a:t>
            </a:r>
            <a:r>
              <a:rPr lang="el-GR" dirty="0"/>
              <a:t> </a:t>
            </a:r>
            <a:r>
              <a:rPr lang="el-GR" dirty="0" err="1"/>
              <a:t>αὐτὸν</a:t>
            </a:r>
            <a:r>
              <a:rPr lang="el-GR" dirty="0"/>
              <a:t> </a:t>
            </a:r>
            <a:r>
              <a:rPr lang="el-GR" dirty="0" err="1"/>
              <a:t>καταστήσῃ</a:t>
            </a:r>
            <a:r>
              <a:rPr lang="el-GR" dirty="0"/>
              <a:t> βασιλέα </a:t>
            </a:r>
            <a:r>
              <a:rPr lang="el-GR" dirty="0" err="1"/>
              <a:t>ἀντὶ</a:t>
            </a:r>
            <a:r>
              <a:rPr lang="el-GR" dirty="0"/>
              <a:t> </a:t>
            </a:r>
            <a:r>
              <a:rPr lang="el-GR" dirty="0" err="1"/>
              <a:t>Δημαρήτου</a:t>
            </a:r>
            <a:r>
              <a:rPr lang="el-GR" dirty="0"/>
              <a:t>, </a:t>
            </a:r>
            <a:r>
              <a:rPr lang="el-GR" dirty="0" err="1"/>
              <a:t>ἕψεταί</a:t>
            </a:r>
            <a:r>
              <a:rPr lang="el-GR" dirty="0"/>
              <a:t> </a:t>
            </a:r>
            <a:r>
              <a:rPr lang="el-GR" dirty="0" err="1"/>
              <a:t>οἱ</a:t>
            </a:r>
            <a:r>
              <a:rPr lang="el-GR" dirty="0"/>
              <a:t> </a:t>
            </a:r>
            <a:r>
              <a:rPr lang="el-GR" dirty="0" err="1"/>
              <a:t>ἐπ᾽</a:t>
            </a:r>
            <a:r>
              <a:rPr lang="el-GR" dirty="0"/>
              <a:t> </a:t>
            </a:r>
            <a:r>
              <a:rPr lang="el-GR" dirty="0" err="1"/>
              <a:t>Αἰγινήτας</a:t>
            </a:r>
            <a:r>
              <a:rPr lang="el-GR" dirty="0"/>
              <a:t>. </a:t>
            </a:r>
            <a:r>
              <a:rPr lang="el-GR" dirty="0" smtClean="0"/>
              <a:t>ὁ </a:t>
            </a:r>
            <a:r>
              <a:rPr lang="el-GR" dirty="0" err="1"/>
              <a:t>δὲ</a:t>
            </a:r>
            <a:r>
              <a:rPr lang="el-GR" dirty="0"/>
              <a:t> </a:t>
            </a:r>
            <a:r>
              <a:rPr lang="el-GR" dirty="0" err="1"/>
              <a:t>Λευτυχίδης</a:t>
            </a:r>
            <a:r>
              <a:rPr lang="el-GR" dirty="0"/>
              <a:t> </a:t>
            </a:r>
            <a:r>
              <a:rPr lang="el-GR" dirty="0" err="1"/>
              <a:t>ἦν</a:t>
            </a:r>
            <a:r>
              <a:rPr lang="el-GR" dirty="0"/>
              <a:t> </a:t>
            </a:r>
            <a:r>
              <a:rPr lang="el-GR" dirty="0" err="1"/>
              <a:t>ἐχθρὸς</a:t>
            </a:r>
            <a:r>
              <a:rPr lang="el-GR" dirty="0"/>
              <a:t> </a:t>
            </a:r>
            <a:r>
              <a:rPr lang="el-GR" dirty="0" err="1"/>
              <a:t>τῷ</a:t>
            </a:r>
            <a:r>
              <a:rPr lang="el-GR" dirty="0"/>
              <a:t> </a:t>
            </a:r>
            <a:r>
              <a:rPr lang="el-GR" dirty="0" err="1"/>
              <a:t>Δημαρήτῳ</a:t>
            </a:r>
            <a:r>
              <a:rPr lang="el-GR" dirty="0"/>
              <a:t> μάλιστα </a:t>
            </a:r>
            <a:r>
              <a:rPr lang="el-GR" dirty="0" err="1"/>
              <a:t>γεγονὼς</a:t>
            </a:r>
            <a:r>
              <a:rPr lang="el-GR" dirty="0"/>
              <a:t> </a:t>
            </a:r>
            <a:r>
              <a:rPr lang="el-GR" dirty="0" err="1"/>
              <a:t>διὰ</a:t>
            </a:r>
            <a:r>
              <a:rPr lang="el-GR" dirty="0"/>
              <a:t> </a:t>
            </a:r>
            <a:r>
              <a:rPr lang="el-GR" dirty="0" err="1"/>
              <a:t>πρῆγμα</a:t>
            </a:r>
            <a:r>
              <a:rPr lang="el-GR" dirty="0"/>
              <a:t> </a:t>
            </a:r>
            <a:r>
              <a:rPr lang="el-GR" dirty="0" err="1"/>
              <a:t>τοιόνδε</a:t>
            </a:r>
            <a:r>
              <a:rPr lang="el-GR" dirty="0"/>
              <a:t>· </a:t>
            </a:r>
            <a:r>
              <a:rPr lang="el-GR" dirty="0" err="1"/>
              <a:t>ἁρμοσαμένου</a:t>
            </a:r>
            <a:r>
              <a:rPr lang="el-GR" dirty="0"/>
              <a:t> </a:t>
            </a:r>
            <a:r>
              <a:rPr lang="el-GR" dirty="0" err="1"/>
              <a:t>Λευτυχίδεω</a:t>
            </a:r>
            <a:r>
              <a:rPr lang="el-GR" dirty="0"/>
              <a:t> </a:t>
            </a:r>
            <a:r>
              <a:rPr lang="el-GR" dirty="0" err="1"/>
              <a:t>Πέρκαλον</a:t>
            </a:r>
            <a:r>
              <a:rPr lang="el-GR" dirty="0"/>
              <a:t> </a:t>
            </a:r>
            <a:r>
              <a:rPr lang="el-GR" dirty="0" err="1"/>
              <a:t>τὴν</a:t>
            </a:r>
            <a:r>
              <a:rPr lang="el-GR" dirty="0"/>
              <a:t> </a:t>
            </a:r>
            <a:r>
              <a:rPr lang="el-GR" dirty="0" err="1"/>
              <a:t>Χίλωνος</a:t>
            </a:r>
            <a:r>
              <a:rPr lang="el-GR" dirty="0"/>
              <a:t> </a:t>
            </a:r>
            <a:r>
              <a:rPr lang="el-GR" dirty="0" err="1"/>
              <a:t>τοῦ</a:t>
            </a:r>
            <a:r>
              <a:rPr lang="el-GR" dirty="0"/>
              <a:t> </a:t>
            </a:r>
            <a:r>
              <a:rPr lang="el-GR" dirty="0" err="1"/>
              <a:t>Δημαρμένου</a:t>
            </a:r>
            <a:r>
              <a:rPr lang="el-GR" dirty="0"/>
              <a:t> θυγατέρα ὁ </a:t>
            </a:r>
            <a:r>
              <a:rPr lang="el-GR" dirty="0" err="1"/>
              <a:t>Δημάρητος</a:t>
            </a:r>
            <a:r>
              <a:rPr lang="el-GR" dirty="0"/>
              <a:t> </a:t>
            </a:r>
            <a:r>
              <a:rPr lang="el-GR" dirty="0" err="1"/>
              <a:t>ἐπιβουλεύσας</a:t>
            </a:r>
            <a:r>
              <a:rPr lang="el-GR" dirty="0"/>
              <a:t> </a:t>
            </a:r>
            <a:r>
              <a:rPr lang="el-GR" dirty="0" err="1"/>
              <a:t>ἀποστερέει</a:t>
            </a:r>
            <a:r>
              <a:rPr lang="el-GR" dirty="0"/>
              <a:t> </a:t>
            </a:r>
            <a:r>
              <a:rPr lang="el-GR" dirty="0" err="1"/>
              <a:t>Λευτυχίδεα</a:t>
            </a:r>
            <a:r>
              <a:rPr lang="el-GR" dirty="0"/>
              <a:t> </a:t>
            </a:r>
            <a:r>
              <a:rPr lang="el-GR" dirty="0" err="1"/>
              <a:t>τοῦ</a:t>
            </a:r>
            <a:r>
              <a:rPr lang="el-GR" dirty="0"/>
              <a:t> γάμου, </a:t>
            </a:r>
            <a:r>
              <a:rPr lang="el-GR" dirty="0" err="1"/>
              <a:t>φθάσας</a:t>
            </a:r>
            <a:r>
              <a:rPr lang="el-GR" dirty="0"/>
              <a:t> </a:t>
            </a:r>
            <a:r>
              <a:rPr lang="el-GR" dirty="0" err="1"/>
              <a:t>αὐτὸς</a:t>
            </a:r>
            <a:r>
              <a:rPr lang="el-GR" dirty="0"/>
              <a:t> </a:t>
            </a:r>
            <a:r>
              <a:rPr lang="el-GR" dirty="0" err="1"/>
              <a:t>τὴν</a:t>
            </a:r>
            <a:r>
              <a:rPr lang="el-GR" dirty="0"/>
              <a:t> </a:t>
            </a:r>
            <a:r>
              <a:rPr lang="el-GR" dirty="0" err="1"/>
              <a:t>Πέρκαλον</a:t>
            </a:r>
            <a:r>
              <a:rPr lang="el-GR" dirty="0"/>
              <a:t> </a:t>
            </a:r>
            <a:r>
              <a:rPr lang="el-GR" dirty="0" err="1"/>
              <a:t>ἁρπάσας</a:t>
            </a:r>
            <a:r>
              <a:rPr lang="el-GR" dirty="0"/>
              <a:t> </a:t>
            </a:r>
            <a:r>
              <a:rPr lang="el-GR" dirty="0" err="1"/>
              <a:t>καὶ</a:t>
            </a:r>
            <a:r>
              <a:rPr lang="el-GR" dirty="0"/>
              <a:t> </a:t>
            </a:r>
            <a:r>
              <a:rPr lang="el-GR" dirty="0" err="1"/>
              <a:t>σχὼν</a:t>
            </a:r>
            <a:r>
              <a:rPr lang="el-GR" dirty="0"/>
              <a:t> </a:t>
            </a:r>
            <a:r>
              <a:rPr lang="el-GR" dirty="0" err="1"/>
              <a:t>γυναῖκα</a:t>
            </a:r>
            <a:r>
              <a:rPr lang="el-GR" dirty="0"/>
              <a:t>. </a:t>
            </a:r>
            <a:endParaRPr lang="el-GR" dirty="0" smtClean="0"/>
          </a:p>
          <a:p>
            <a:pPr marL="137160" indent="0" algn="just">
              <a:buNone/>
            </a:pPr>
            <a:endParaRPr lang="el-GR" dirty="0"/>
          </a:p>
          <a:p>
            <a:pPr marL="137160" indent="0" algn="just">
              <a:buNone/>
            </a:pPr>
            <a:r>
              <a:rPr lang="el-GR" dirty="0"/>
              <a:t>Λοιπόν ο Κλεομένης, καθώς βάλθηκε να πάρει εκδίκηση, κλείνει συμφωνία με τον </a:t>
            </a:r>
            <a:r>
              <a:rPr lang="el-GR" dirty="0" err="1"/>
              <a:t>Λεωτυχίδα</a:t>
            </a:r>
            <a:r>
              <a:rPr lang="el-GR" dirty="0"/>
              <a:t>, το γιο του </a:t>
            </a:r>
            <a:r>
              <a:rPr lang="el-GR" dirty="0" err="1"/>
              <a:t>Μενάρου</a:t>
            </a:r>
            <a:r>
              <a:rPr lang="el-GR" dirty="0"/>
              <a:t>, γιου του Άγη, που ανήκε στην ίδια οικογένεια με τον Δημάρατο, με τον όρο, αν τον ανεβάσει στο θρόνο στη θέση του </a:t>
            </a:r>
            <a:r>
              <a:rPr lang="el-GR" dirty="0" err="1"/>
              <a:t>Δημαράτου</a:t>
            </a:r>
            <a:r>
              <a:rPr lang="el-GR" dirty="0"/>
              <a:t>, να τον ακολουθήσει για να χτυπήσει τους Αιγινήτες</a:t>
            </a:r>
            <a:r>
              <a:rPr lang="el-GR" dirty="0" smtClean="0"/>
              <a:t>.</a:t>
            </a:r>
            <a:r>
              <a:rPr lang="el-GR" dirty="0"/>
              <a:t> Κι ο </a:t>
            </a:r>
            <a:r>
              <a:rPr lang="el-GR" dirty="0" err="1"/>
              <a:t>Λεωτυχίδας</a:t>
            </a:r>
            <a:r>
              <a:rPr lang="el-GR" dirty="0"/>
              <a:t> είχε πολύ εχθρικές σχέσεις με τον Δημάρατο από μια υπόθεση που έγινε κάπως έτσι: ενώ ο </a:t>
            </a:r>
            <a:r>
              <a:rPr lang="el-GR" dirty="0" err="1"/>
              <a:t>Λεωτυχίδας</a:t>
            </a:r>
            <a:r>
              <a:rPr lang="el-GR" dirty="0"/>
              <a:t> αρραβωνιάστηκε με την </a:t>
            </a:r>
            <a:r>
              <a:rPr lang="el-GR" dirty="0" err="1"/>
              <a:t>Περκάλη</a:t>
            </a:r>
            <a:r>
              <a:rPr lang="el-GR" dirty="0"/>
              <a:t>, τη θυγατέρα του </a:t>
            </a:r>
            <a:r>
              <a:rPr lang="el-GR" dirty="0" err="1"/>
              <a:t>Χίλωνος</a:t>
            </a:r>
            <a:r>
              <a:rPr lang="el-GR" dirty="0"/>
              <a:t>, γιου του </a:t>
            </a:r>
            <a:r>
              <a:rPr lang="el-GR" dirty="0" err="1"/>
              <a:t>Δημαρμένου</a:t>
            </a:r>
            <a:r>
              <a:rPr lang="el-GR" dirty="0"/>
              <a:t>, ο Δημάρατος με δολερό σχέδιο ματαιώνει το γάμο του </a:t>
            </a:r>
            <a:r>
              <a:rPr lang="el-GR" dirty="0" err="1"/>
              <a:t>Λεωτυχίδα</a:t>
            </a:r>
            <a:r>
              <a:rPr lang="el-GR" dirty="0"/>
              <a:t>, αφού πρόλαβε </a:t>
            </a:r>
            <a:r>
              <a:rPr lang="el-GR" dirty="0" err="1"/>
              <a:t>ν᾽</a:t>
            </a:r>
            <a:r>
              <a:rPr lang="el-GR" dirty="0"/>
              <a:t> αρπάξει αυτός την </a:t>
            </a:r>
            <a:r>
              <a:rPr lang="el-GR" dirty="0" err="1"/>
              <a:t>Περκάλη</a:t>
            </a:r>
            <a:r>
              <a:rPr lang="el-GR" dirty="0"/>
              <a:t> και να την κάνει γυναίκα του</a:t>
            </a:r>
            <a:r>
              <a:rPr lang="el-GR" dirty="0" smtClean="0"/>
              <a:t>.</a:t>
            </a:r>
          </a:p>
          <a:p>
            <a:pPr marL="137160" indent="0" algn="just">
              <a:buNone/>
            </a:pPr>
            <a:endParaRPr lang="el-GR" dirty="0"/>
          </a:p>
        </p:txBody>
      </p:sp>
    </p:spTree>
    <p:extLst>
      <p:ext uri="{BB962C8B-B14F-4D97-AF65-F5344CB8AC3E}">
        <p14:creationId xmlns:p14="http://schemas.microsoft.com/office/powerpoint/2010/main" val="580924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498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912768"/>
          </a:xfrm>
        </p:spPr>
        <p:txBody>
          <a:bodyPr>
            <a:noAutofit/>
          </a:bodyPr>
          <a:lstStyle/>
          <a:p>
            <a:pPr marL="137160" indent="0" algn="just">
              <a:buNone/>
            </a:pPr>
            <a:r>
              <a:rPr lang="el-GR" sz="2000" dirty="0" err="1"/>
              <a:t>κατὰ</a:t>
            </a:r>
            <a:r>
              <a:rPr lang="el-GR" sz="2000" dirty="0"/>
              <a:t> </a:t>
            </a:r>
            <a:r>
              <a:rPr lang="el-GR" sz="2000" dirty="0" err="1"/>
              <a:t>τοῦτο</a:t>
            </a:r>
            <a:r>
              <a:rPr lang="el-GR" sz="2000" dirty="0"/>
              <a:t> </a:t>
            </a:r>
            <a:r>
              <a:rPr lang="el-GR" sz="2000" dirty="0" err="1"/>
              <a:t>μὲν</a:t>
            </a:r>
            <a:r>
              <a:rPr lang="el-GR" sz="2000" dirty="0"/>
              <a:t> </a:t>
            </a:r>
            <a:r>
              <a:rPr lang="el-GR" sz="2000" dirty="0" err="1"/>
              <a:t>τῷ</a:t>
            </a:r>
            <a:r>
              <a:rPr lang="el-GR" sz="2000" dirty="0"/>
              <a:t> </a:t>
            </a:r>
            <a:r>
              <a:rPr lang="el-GR" sz="2000" dirty="0" err="1"/>
              <a:t>Λευτυχίδῃ</a:t>
            </a:r>
            <a:r>
              <a:rPr lang="el-GR" sz="2000" dirty="0"/>
              <a:t> ἡ </a:t>
            </a:r>
            <a:r>
              <a:rPr lang="el-GR" sz="2000" dirty="0" err="1"/>
              <a:t>ἔχθρη</a:t>
            </a:r>
            <a:r>
              <a:rPr lang="el-GR" sz="2000" dirty="0"/>
              <a:t> ἡ </a:t>
            </a:r>
            <a:r>
              <a:rPr lang="el-GR" sz="2000" dirty="0" err="1"/>
              <a:t>ἐς</a:t>
            </a:r>
            <a:r>
              <a:rPr lang="el-GR" sz="2000" dirty="0"/>
              <a:t> </a:t>
            </a:r>
            <a:r>
              <a:rPr lang="el-GR" sz="2000" dirty="0" err="1"/>
              <a:t>τὸν</a:t>
            </a:r>
            <a:r>
              <a:rPr lang="el-GR" sz="2000" dirty="0"/>
              <a:t> </a:t>
            </a:r>
            <a:r>
              <a:rPr lang="el-GR" sz="2000" dirty="0" err="1"/>
              <a:t>Δημάρητον</a:t>
            </a:r>
            <a:r>
              <a:rPr lang="el-GR" sz="2000" dirty="0"/>
              <a:t> </a:t>
            </a:r>
            <a:r>
              <a:rPr lang="el-GR" sz="2000" dirty="0" err="1"/>
              <a:t>ἐγεγόνεε</a:t>
            </a:r>
            <a:r>
              <a:rPr lang="el-GR" sz="2000" dirty="0"/>
              <a:t>, τότε </a:t>
            </a:r>
            <a:r>
              <a:rPr lang="el-GR" sz="2000" dirty="0" err="1"/>
              <a:t>δὲ</a:t>
            </a:r>
            <a:r>
              <a:rPr lang="el-GR" sz="2000" dirty="0"/>
              <a:t> </a:t>
            </a:r>
            <a:r>
              <a:rPr lang="el-GR" sz="2000" dirty="0" err="1"/>
              <a:t>ἐκ</a:t>
            </a:r>
            <a:r>
              <a:rPr lang="el-GR" sz="2000" dirty="0"/>
              <a:t> </a:t>
            </a:r>
            <a:r>
              <a:rPr lang="el-GR" sz="2000" dirty="0" err="1"/>
              <a:t>τῆς</a:t>
            </a:r>
            <a:r>
              <a:rPr lang="el-GR" sz="2000" dirty="0"/>
              <a:t> </a:t>
            </a:r>
            <a:r>
              <a:rPr lang="el-GR" sz="2000" dirty="0" err="1"/>
              <a:t>Κλεομένεος</a:t>
            </a:r>
            <a:r>
              <a:rPr lang="el-GR" sz="2000" dirty="0"/>
              <a:t> </a:t>
            </a:r>
            <a:r>
              <a:rPr lang="el-GR" sz="2000" dirty="0" err="1"/>
              <a:t>προθυμίης</a:t>
            </a:r>
            <a:r>
              <a:rPr lang="el-GR" sz="2000" dirty="0"/>
              <a:t> ὁ </a:t>
            </a:r>
            <a:r>
              <a:rPr lang="el-GR" sz="2000" dirty="0" err="1"/>
              <a:t>Λευτυχίδης</a:t>
            </a:r>
            <a:r>
              <a:rPr lang="el-GR" sz="2000" dirty="0"/>
              <a:t> </a:t>
            </a:r>
            <a:r>
              <a:rPr lang="el-GR" sz="2000" dirty="0" err="1"/>
              <a:t>κατόμνυται</a:t>
            </a:r>
            <a:r>
              <a:rPr lang="el-GR" sz="2000" dirty="0"/>
              <a:t> </a:t>
            </a:r>
            <a:r>
              <a:rPr lang="el-GR" sz="2000" dirty="0" err="1"/>
              <a:t>Δημαρήτῳ</a:t>
            </a:r>
            <a:r>
              <a:rPr lang="el-GR" sz="2000" dirty="0"/>
              <a:t>, </a:t>
            </a:r>
            <a:r>
              <a:rPr lang="el-GR" sz="2000" dirty="0" err="1"/>
              <a:t>φὰς</a:t>
            </a:r>
            <a:r>
              <a:rPr lang="el-GR" sz="2000" dirty="0"/>
              <a:t> </a:t>
            </a:r>
            <a:r>
              <a:rPr lang="el-GR" sz="2000" dirty="0" err="1"/>
              <a:t>αὐτὸν</a:t>
            </a:r>
            <a:r>
              <a:rPr lang="el-GR" sz="2000" dirty="0"/>
              <a:t> </a:t>
            </a:r>
            <a:r>
              <a:rPr lang="el-GR" sz="2000" dirty="0" err="1"/>
              <a:t>οὐκ</a:t>
            </a:r>
            <a:r>
              <a:rPr lang="el-GR" sz="2000" dirty="0"/>
              <a:t> </a:t>
            </a:r>
            <a:r>
              <a:rPr lang="el-GR" sz="2000" dirty="0" err="1"/>
              <a:t>ἱκνεομένως</a:t>
            </a:r>
            <a:r>
              <a:rPr lang="el-GR" sz="2000" dirty="0"/>
              <a:t> </a:t>
            </a:r>
            <a:r>
              <a:rPr lang="el-GR" sz="2000" dirty="0" err="1"/>
              <a:t>βασιλεύειν</a:t>
            </a:r>
            <a:r>
              <a:rPr lang="el-GR" sz="2000" dirty="0"/>
              <a:t> </a:t>
            </a:r>
            <a:r>
              <a:rPr lang="el-GR" sz="2000" dirty="0" err="1"/>
              <a:t>Σπαρτιητέων</a:t>
            </a:r>
            <a:r>
              <a:rPr lang="el-GR" sz="2000" dirty="0"/>
              <a:t>, </a:t>
            </a:r>
            <a:r>
              <a:rPr lang="el-GR" sz="2000" dirty="0" err="1"/>
              <a:t>οὐκ</a:t>
            </a:r>
            <a:r>
              <a:rPr lang="el-GR" sz="2000" dirty="0"/>
              <a:t> </a:t>
            </a:r>
            <a:r>
              <a:rPr lang="el-GR" sz="2000" dirty="0" err="1"/>
              <a:t>ἐόντα</a:t>
            </a:r>
            <a:r>
              <a:rPr lang="el-GR" sz="2000" dirty="0"/>
              <a:t> </a:t>
            </a:r>
            <a:r>
              <a:rPr lang="el-GR" sz="2000" dirty="0" err="1"/>
              <a:t>παῖδα</a:t>
            </a:r>
            <a:r>
              <a:rPr lang="el-GR" sz="2000" dirty="0"/>
              <a:t> </a:t>
            </a:r>
            <a:r>
              <a:rPr lang="el-GR" sz="2000" dirty="0" err="1"/>
              <a:t>Ἀρίστωνος</a:t>
            </a:r>
            <a:r>
              <a:rPr lang="el-GR" sz="2000" dirty="0"/>
              <a:t>. </a:t>
            </a:r>
            <a:r>
              <a:rPr lang="el-GR" sz="2000" dirty="0" err="1"/>
              <a:t>μετὰ</a:t>
            </a:r>
            <a:r>
              <a:rPr lang="el-GR" sz="2000" dirty="0"/>
              <a:t> </a:t>
            </a:r>
            <a:r>
              <a:rPr lang="el-GR" sz="2000" dirty="0" err="1"/>
              <a:t>δὲ</a:t>
            </a:r>
            <a:r>
              <a:rPr lang="el-GR" sz="2000" dirty="0"/>
              <a:t> </a:t>
            </a:r>
            <a:r>
              <a:rPr lang="el-GR" sz="2000" dirty="0" err="1"/>
              <a:t>τὴν</a:t>
            </a:r>
            <a:r>
              <a:rPr lang="el-GR" sz="2000" dirty="0"/>
              <a:t> </a:t>
            </a:r>
            <a:r>
              <a:rPr lang="el-GR" sz="2000" dirty="0" err="1"/>
              <a:t>κατωμοσίην</a:t>
            </a:r>
            <a:r>
              <a:rPr lang="el-GR" sz="2000" dirty="0"/>
              <a:t> </a:t>
            </a:r>
            <a:r>
              <a:rPr lang="el-GR" sz="2000" dirty="0" err="1"/>
              <a:t>ἐδίωκε</a:t>
            </a:r>
            <a:r>
              <a:rPr lang="el-GR" sz="2000" dirty="0"/>
              <a:t> </a:t>
            </a:r>
            <a:r>
              <a:rPr lang="el-GR" sz="2000" dirty="0" err="1"/>
              <a:t>ἀνασῴζων</a:t>
            </a:r>
            <a:r>
              <a:rPr lang="el-GR" sz="2000" dirty="0"/>
              <a:t> </a:t>
            </a:r>
            <a:r>
              <a:rPr lang="el-GR" sz="2000" dirty="0" err="1"/>
              <a:t>ἐκεῖνο</a:t>
            </a:r>
            <a:r>
              <a:rPr lang="el-GR" sz="2000" dirty="0"/>
              <a:t> </a:t>
            </a:r>
            <a:r>
              <a:rPr lang="el-GR" sz="2000" dirty="0" err="1"/>
              <a:t>τὸ</a:t>
            </a:r>
            <a:r>
              <a:rPr lang="el-GR" sz="2000" dirty="0"/>
              <a:t> </a:t>
            </a:r>
            <a:r>
              <a:rPr lang="el-GR" sz="2000" dirty="0" err="1"/>
              <a:t>ἔπος</a:t>
            </a:r>
            <a:r>
              <a:rPr lang="el-GR" sz="2000" dirty="0"/>
              <a:t>, </a:t>
            </a:r>
            <a:r>
              <a:rPr lang="el-GR" sz="2000" dirty="0" err="1"/>
              <a:t>τὸ</a:t>
            </a:r>
            <a:r>
              <a:rPr lang="el-GR" sz="2000" dirty="0"/>
              <a:t> </a:t>
            </a:r>
            <a:r>
              <a:rPr lang="el-GR" sz="2000" dirty="0" err="1"/>
              <a:t>εἶπε</a:t>
            </a:r>
            <a:r>
              <a:rPr lang="el-GR" sz="2000" dirty="0"/>
              <a:t> </a:t>
            </a:r>
            <a:r>
              <a:rPr lang="el-GR" sz="2000" dirty="0" err="1"/>
              <a:t>Ἀρίστων</a:t>
            </a:r>
            <a:r>
              <a:rPr lang="el-GR" sz="2000" dirty="0"/>
              <a:t> τότε </a:t>
            </a:r>
            <a:r>
              <a:rPr lang="el-GR" sz="2000" dirty="0" err="1"/>
              <a:t>ὅτε</a:t>
            </a:r>
            <a:r>
              <a:rPr lang="el-GR" sz="2000" dirty="0"/>
              <a:t> </a:t>
            </a:r>
            <a:r>
              <a:rPr lang="el-GR" sz="2000" dirty="0" err="1"/>
              <a:t>οἱ</a:t>
            </a:r>
            <a:r>
              <a:rPr lang="el-GR" sz="2000" dirty="0"/>
              <a:t> </a:t>
            </a:r>
            <a:r>
              <a:rPr lang="el-GR" sz="2000" dirty="0" err="1"/>
              <a:t>ἐξήγγειλε</a:t>
            </a:r>
            <a:r>
              <a:rPr lang="el-GR" sz="2000" dirty="0"/>
              <a:t> ὁ </a:t>
            </a:r>
            <a:r>
              <a:rPr lang="el-GR" sz="2000" dirty="0" err="1"/>
              <a:t>οἰκέτης</a:t>
            </a:r>
            <a:r>
              <a:rPr lang="el-GR" sz="2000" dirty="0"/>
              <a:t> </a:t>
            </a:r>
            <a:r>
              <a:rPr lang="el-GR" sz="2000" dirty="0" err="1"/>
              <a:t>παῖδα</a:t>
            </a:r>
            <a:r>
              <a:rPr lang="el-GR" sz="2000" dirty="0"/>
              <a:t> </a:t>
            </a:r>
            <a:r>
              <a:rPr lang="el-GR" sz="2000" dirty="0" err="1"/>
              <a:t>γεγονέναι</a:t>
            </a:r>
            <a:r>
              <a:rPr lang="el-GR" sz="2000" dirty="0"/>
              <a:t>, ὁ </a:t>
            </a:r>
            <a:r>
              <a:rPr lang="el-GR" sz="2000" dirty="0" err="1"/>
              <a:t>δὲ</a:t>
            </a:r>
            <a:r>
              <a:rPr lang="el-GR" sz="2000" dirty="0"/>
              <a:t> συμβαλλόμενος </a:t>
            </a:r>
            <a:r>
              <a:rPr lang="el-GR" sz="2000" dirty="0" err="1"/>
              <a:t>τοὺς</a:t>
            </a:r>
            <a:r>
              <a:rPr lang="el-GR" sz="2000" dirty="0"/>
              <a:t> </a:t>
            </a:r>
            <a:r>
              <a:rPr lang="el-GR" sz="2000" dirty="0" err="1"/>
              <a:t>μῆνας</a:t>
            </a:r>
            <a:r>
              <a:rPr lang="el-GR" sz="2000" dirty="0"/>
              <a:t> </a:t>
            </a:r>
            <a:r>
              <a:rPr lang="el-GR" sz="2000" dirty="0" err="1"/>
              <a:t>ἀπώμοσε</a:t>
            </a:r>
            <a:r>
              <a:rPr lang="el-GR" sz="2000" dirty="0"/>
              <a:t>, </a:t>
            </a:r>
            <a:r>
              <a:rPr lang="el-GR" sz="2000" dirty="0" err="1"/>
              <a:t>φὰς</a:t>
            </a:r>
            <a:r>
              <a:rPr lang="el-GR" sz="2000" dirty="0"/>
              <a:t> </a:t>
            </a:r>
            <a:r>
              <a:rPr lang="el-GR" sz="2000" dirty="0" err="1"/>
              <a:t>οὐκ</a:t>
            </a:r>
            <a:r>
              <a:rPr lang="el-GR" sz="2000" dirty="0"/>
              <a:t> </a:t>
            </a:r>
            <a:r>
              <a:rPr lang="el-GR" sz="2000" dirty="0" err="1"/>
              <a:t>ἑωυτοῦ</a:t>
            </a:r>
            <a:r>
              <a:rPr lang="el-GR" sz="2000" dirty="0"/>
              <a:t> </a:t>
            </a:r>
            <a:r>
              <a:rPr lang="el-GR" sz="2000" dirty="0" err="1"/>
              <a:t>μιν</a:t>
            </a:r>
            <a:r>
              <a:rPr lang="el-GR" sz="2000" dirty="0"/>
              <a:t> </a:t>
            </a:r>
            <a:r>
              <a:rPr lang="el-GR" sz="2000" dirty="0" err="1"/>
              <a:t>εἶναι</a:t>
            </a:r>
            <a:r>
              <a:rPr lang="el-GR" sz="2000" dirty="0" smtClean="0"/>
              <a:t>. </a:t>
            </a:r>
            <a:r>
              <a:rPr lang="el-GR" sz="2000" dirty="0"/>
              <a:t> τούτου </a:t>
            </a:r>
            <a:r>
              <a:rPr lang="el-GR" sz="2000" dirty="0" err="1"/>
              <a:t>δὴ</a:t>
            </a:r>
            <a:r>
              <a:rPr lang="el-GR" sz="2000" dirty="0"/>
              <a:t> </a:t>
            </a:r>
            <a:r>
              <a:rPr lang="el-GR" sz="2000" dirty="0" err="1"/>
              <a:t>ἐπιβατεύων</a:t>
            </a:r>
            <a:r>
              <a:rPr lang="el-GR" sz="2000" dirty="0"/>
              <a:t> </a:t>
            </a:r>
            <a:r>
              <a:rPr lang="el-GR" sz="2000" dirty="0" err="1"/>
              <a:t>τοῦ</a:t>
            </a:r>
            <a:r>
              <a:rPr lang="el-GR" sz="2000" dirty="0"/>
              <a:t> </a:t>
            </a:r>
            <a:r>
              <a:rPr lang="el-GR" sz="2000" dirty="0" err="1"/>
              <a:t>ῥήματος</a:t>
            </a:r>
            <a:r>
              <a:rPr lang="el-GR" sz="2000" dirty="0"/>
              <a:t> ὁ </a:t>
            </a:r>
            <a:r>
              <a:rPr lang="el-GR" sz="2000" dirty="0" err="1"/>
              <a:t>Λευτυχίδης</a:t>
            </a:r>
            <a:r>
              <a:rPr lang="el-GR" sz="2000" dirty="0"/>
              <a:t> </a:t>
            </a:r>
            <a:r>
              <a:rPr lang="el-GR" sz="2000" dirty="0" err="1"/>
              <a:t>ἀπέφαινε</a:t>
            </a:r>
            <a:r>
              <a:rPr lang="el-GR" sz="2000" dirty="0"/>
              <a:t> </a:t>
            </a:r>
            <a:r>
              <a:rPr lang="el-GR" sz="2000" dirty="0" err="1"/>
              <a:t>τὸν</a:t>
            </a:r>
            <a:r>
              <a:rPr lang="el-GR" sz="2000" dirty="0"/>
              <a:t> </a:t>
            </a:r>
            <a:r>
              <a:rPr lang="el-GR" sz="2000" dirty="0" err="1"/>
              <a:t>Δημάρητον</a:t>
            </a:r>
            <a:r>
              <a:rPr lang="el-GR" sz="2000" dirty="0"/>
              <a:t> </a:t>
            </a:r>
            <a:r>
              <a:rPr lang="el-GR" sz="2000" dirty="0" err="1"/>
              <a:t>οὔτε</a:t>
            </a:r>
            <a:r>
              <a:rPr lang="el-GR" sz="2000" dirty="0"/>
              <a:t> </a:t>
            </a:r>
            <a:r>
              <a:rPr lang="el-GR" sz="2000" dirty="0" err="1"/>
              <a:t>ἐξ</a:t>
            </a:r>
            <a:r>
              <a:rPr lang="el-GR" sz="2000" dirty="0"/>
              <a:t> </a:t>
            </a:r>
            <a:r>
              <a:rPr lang="el-GR" sz="2000" dirty="0" err="1"/>
              <a:t>Ἀρίστωνος</a:t>
            </a:r>
            <a:r>
              <a:rPr lang="el-GR" sz="2000" dirty="0"/>
              <a:t> γεγονότα </a:t>
            </a:r>
            <a:r>
              <a:rPr lang="el-GR" sz="2000" dirty="0" err="1"/>
              <a:t>οὔτε</a:t>
            </a:r>
            <a:r>
              <a:rPr lang="el-GR" sz="2000" dirty="0"/>
              <a:t> </a:t>
            </a:r>
            <a:r>
              <a:rPr lang="el-GR" sz="2000" dirty="0" err="1"/>
              <a:t>ἱκνευμένως</a:t>
            </a:r>
            <a:r>
              <a:rPr lang="el-GR" sz="2000" dirty="0"/>
              <a:t> βασιλεύοντα Σπάρτης, </a:t>
            </a:r>
            <a:r>
              <a:rPr lang="el-GR" sz="2000" dirty="0" err="1"/>
              <a:t>τοὺς</a:t>
            </a:r>
            <a:r>
              <a:rPr lang="el-GR" sz="2000" dirty="0"/>
              <a:t> </a:t>
            </a:r>
            <a:r>
              <a:rPr lang="el-GR" sz="2000" dirty="0" err="1"/>
              <a:t>ἐφόρους</a:t>
            </a:r>
            <a:r>
              <a:rPr lang="el-GR" sz="2000" dirty="0"/>
              <a:t> μάρτυρας παρεχόμενος κείνους </a:t>
            </a:r>
            <a:r>
              <a:rPr lang="el-GR" sz="2000" dirty="0" err="1"/>
              <a:t>οἳ</a:t>
            </a:r>
            <a:r>
              <a:rPr lang="el-GR" sz="2000" dirty="0"/>
              <a:t> τότε </a:t>
            </a:r>
            <a:r>
              <a:rPr lang="el-GR" sz="2000" dirty="0" err="1"/>
              <a:t>ἐτύγχανον</a:t>
            </a:r>
            <a:r>
              <a:rPr lang="el-GR" sz="2000" dirty="0"/>
              <a:t> πάρεδροί τε </a:t>
            </a:r>
            <a:r>
              <a:rPr lang="el-GR" sz="2000" dirty="0" err="1"/>
              <a:t>ἐόντες</a:t>
            </a:r>
            <a:r>
              <a:rPr lang="el-GR" sz="2000" dirty="0"/>
              <a:t> </a:t>
            </a:r>
            <a:r>
              <a:rPr lang="el-GR" sz="2000" dirty="0" err="1"/>
              <a:t>καὶ</a:t>
            </a:r>
            <a:r>
              <a:rPr lang="el-GR" sz="2000" dirty="0"/>
              <a:t> </a:t>
            </a:r>
            <a:r>
              <a:rPr lang="el-GR" sz="2000" dirty="0" err="1"/>
              <a:t>ἀκούσαντες</a:t>
            </a:r>
            <a:r>
              <a:rPr lang="el-GR" sz="2000" dirty="0"/>
              <a:t> </a:t>
            </a:r>
            <a:r>
              <a:rPr lang="el-GR" sz="2000" dirty="0" err="1"/>
              <a:t>ταῦτα</a:t>
            </a:r>
            <a:r>
              <a:rPr lang="el-GR" sz="2000" dirty="0"/>
              <a:t> </a:t>
            </a:r>
            <a:r>
              <a:rPr lang="el-GR" sz="2000" dirty="0" err="1"/>
              <a:t>Ἀρίστωνος</a:t>
            </a:r>
            <a:r>
              <a:rPr lang="el-GR" sz="2000" dirty="0" smtClean="0"/>
              <a:t>.</a:t>
            </a:r>
          </a:p>
          <a:p>
            <a:pPr marL="137160" indent="0" algn="just">
              <a:buNone/>
            </a:pPr>
            <a:r>
              <a:rPr lang="el-GR" sz="2000" dirty="0" smtClean="0"/>
              <a:t>Έτσι </a:t>
            </a:r>
            <a:r>
              <a:rPr lang="el-GR" sz="2000" dirty="0"/>
              <a:t>λοιπόν ξεκίνησε η έχθρα του </a:t>
            </a:r>
            <a:r>
              <a:rPr lang="el-GR" sz="2000" dirty="0" err="1"/>
              <a:t>Λεωτυχίδα</a:t>
            </a:r>
            <a:r>
              <a:rPr lang="el-GR" sz="2000" dirty="0"/>
              <a:t> εναντίον του </a:t>
            </a:r>
            <a:r>
              <a:rPr lang="el-GR" sz="2000" dirty="0" err="1"/>
              <a:t>Δημαράτου</a:t>
            </a:r>
            <a:r>
              <a:rPr lang="el-GR" sz="2000" dirty="0"/>
              <a:t> κι έτσι τότε, με την παρακίνηση του Κλεομένη, ο </a:t>
            </a:r>
            <a:r>
              <a:rPr lang="el-GR" sz="2000" dirty="0" err="1"/>
              <a:t>Λεωτυχίδας</a:t>
            </a:r>
            <a:r>
              <a:rPr lang="el-GR" sz="2000" dirty="0"/>
              <a:t> κατάγγειλε με όρκο τον Δημάρατο, λέγοντας πως βασιλεύει στη Σπάρτη χωρίς να δικαιούται, μια και δεν ήταν γιος του </a:t>
            </a:r>
            <a:r>
              <a:rPr lang="el-GR" sz="2000" dirty="0" err="1"/>
              <a:t>Αρίστωνος</a:t>
            </a:r>
            <a:r>
              <a:rPr lang="el-GR" sz="2000" dirty="0"/>
              <a:t>. Και μετά την ένορκη καταγγελία τον έσερνε στα δικαστήρια, φέρνοντας στην επιφάνεια εκείνη τη φράση που είπε ο Αρίστων τότε, όταν ο υπηρέτης τού ανήγγειλε πως απόχτησε παιδί, κι εκείνος λογαριάζοντας τους μήνες το αποκήρυξε με όρκο, κι είπε ότι το παιδί δεν είναι δικό του. </a:t>
            </a:r>
            <a:r>
              <a:rPr lang="el-GR" sz="2000" dirty="0" smtClean="0"/>
              <a:t>Ο </a:t>
            </a:r>
            <a:r>
              <a:rPr lang="el-GR" sz="2000" dirty="0" err="1"/>
              <a:t>Λεωτυχίδας</a:t>
            </a:r>
            <a:r>
              <a:rPr lang="el-GR" sz="2000" dirty="0"/>
              <a:t> λοιπόν επικαλούμενος αυτή τη φράση αποδείκνυε πως ο Δημάρατος ούτε γιος του </a:t>
            </a:r>
            <a:r>
              <a:rPr lang="el-GR" sz="2000" dirty="0" err="1"/>
              <a:t>Αρίστωνος</a:t>
            </a:r>
            <a:r>
              <a:rPr lang="el-GR" sz="2000" dirty="0"/>
              <a:t> ήταν ούτε δικαιούται να είναι βασιλιάς της Σπάρτης, παρουσιάζοντας μάρτυρες τους εφόρους εκείνους που έτυχε τότε να συνεδριάζουν με τον </a:t>
            </a:r>
            <a:r>
              <a:rPr lang="el-GR" sz="2000" dirty="0" err="1"/>
              <a:t>Αρίστωνα</a:t>
            </a:r>
            <a:r>
              <a:rPr lang="el-GR" sz="2000" dirty="0"/>
              <a:t> και να τον ακούσουν να λέει αυτά.</a:t>
            </a:r>
          </a:p>
        </p:txBody>
      </p:sp>
    </p:spTree>
    <p:extLst>
      <p:ext uri="{BB962C8B-B14F-4D97-AF65-F5344CB8AC3E}">
        <p14:creationId xmlns:p14="http://schemas.microsoft.com/office/powerpoint/2010/main" val="148477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0"/>
            <a:ext cx="8229600" cy="6858000"/>
          </a:xfrm>
        </p:spPr>
        <p:txBody>
          <a:bodyPr>
            <a:normAutofit fontScale="92500" lnSpcReduction="10000"/>
          </a:bodyPr>
          <a:lstStyle/>
          <a:p>
            <a:pPr marL="137160" indent="0" algn="just">
              <a:buNone/>
            </a:pPr>
            <a:r>
              <a:rPr lang="el-GR" sz="2200" dirty="0" err="1"/>
              <a:t>μετὰ</a:t>
            </a:r>
            <a:r>
              <a:rPr lang="el-GR" sz="2200" dirty="0"/>
              <a:t> </a:t>
            </a:r>
            <a:r>
              <a:rPr lang="el-GR" sz="2200" dirty="0" err="1"/>
              <a:t>δὲ</a:t>
            </a:r>
            <a:r>
              <a:rPr lang="el-GR" sz="2200" dirty="0"/>
              <a:t> </a:t>
            </a:r>
            <a:r>
              <a:rPr lang="el-GR" sz="2200" dirty="0" err="1"/>
              <a:t>ταῦτα</a:t>
            </a:r>
            <a:r>
              <a:rPr lang="el-GR" sz="2200" dirty="0"/>
              <a:t> </a:t>
            </a:r>
            <a:r>
              <a:rPr lang="el-GR" sz="2200" dirty="0" err="1"/>
              <a:t>Ἑλλήνων</a:t>
            </a:r>
            <a:r>
              <a:rPr lang="el-GR" sz="2200" dirty="0"/>
              <a:t> </a:t>
            </a:r>
            <a:r>
              <a:rPr lang="el-GR" sz="2200" dirty="0" err="1"/>
              <a:t>τινάς</a:t>
            </a:r>
            <a:r>
              <a:rPr lang="el-GR" sz="2200" dirty="0"/>
              <a:t> (</a:t>
            </a:r>
            <a:r>
              <a:rPr lang="el-GR" sz="2200" dirty="0" err="1"/>
              <a:t>οὐ</a:t>
            </a:r>
            <a:r>
              <a:rPr lang="el-GR" sz="2200" dirty="0"/>
              <a:t> </a:t>
            </a:r>
            <a:r>
              <a:rPr lang="el-GR" sz="2200" dirty="0" err="1"/>
              <a:t>γὰρ</a:t>
            </a:r>
            <a:r>
              <a:rPr lang="el-GR" sz="2200" dirty="0"/>
              <a:t> </a:t>
            </a:r>
            <a:r>
              <a:rPr lang="el-GR" sz="2200" dirty="0" err="1"/>
              <a:t>ἔχουσι</a:t>
            </a:r>
            <a:r>
              <a:rPr lang="el-GR" sz="2200" dirty="0"/>
              <a:t> </a:t>
            </a:r>
            <a:r>
              <a:rPr lang="el-GR" sz="2200" dirty="0" err="1"/>
              <a:t>τοὔνομα</a:t>
            </a:r>
            <a:r>
              <a:rPr lang="el-GR" sz="2200" dirty="0"/>
              <a:t> </a:t>
            </a:r>
            <a:r>
              <a:rPr lang="el-GR" sz="2200" dirty="0" err="1"/>
              <a:t>ἀπηγήσασθαι</a:t>
            </a:r>
            <a:r>
              <a:rPr lang="el-GR" sz="2200" dirty="0"/>
              <a:t>) </a:t>
            </a:r>
            <a:r>
              <a:rPr lang="el-GR" sz="2200" dirty="0" err="1"/>
              <a:t>φασὶ</a:t>
            </a:r>
            <a:r>
              <a:rPr lang="el-GR" sz="2200" dirty="0"/>
              <a:t> </a:t>
            </a:r>
            <a:r>
              <a:rPr lang="el-GR" sz="2200" dirty="0" err="1"/>
              <a:t>τῆς</a:t>
            </a:r>
            <a:r>
              <a:rPr lang="el-GR" sz="2200" dirty="0"/>
              <a:t> Φοινίκης </a:t>
            </a:r>
            <a:r>
              <a:rPr lang="el-GR" sz="2200" dirty="0" err="1"/>
              <a:t>ἐς</a:t>
            </a:r>
            <a:r>
              <a:rPr lang="el-GR" sz="2200" dirty="0"/>
              <a:t> </a:t>
            </a:r>
            <a:r>
              <a:rPr lang="el-GR" sz="2200" dirty="0" err="1"/>
              <a:t>Τύρον</a:t>
            </a:r>
            <a:r>
              <a:rPr lang="el-GR" sz="2200" dirty="0"/>
              <a:t> </a:t>
            </a:r>
            <a:r>
              <a:rPr lang="el-GR" sz="2200" dirty="0" err="1"/>
              <a:t>προσσχόντας</a:t>
            </a:r>
            <a:r>
              <a:rPr lang="el-GR" sz="2200" dirty="0"/>
              <a:t> </a:t>
            </a:r>
            <a:r>
              <a:rPr lang="el-GR" sz="2200" dirty="0" err="1"/>
              <a:t>ἁρπάσαι</a:t>
            </a:r>
            <a:r>
              <a:rPr lang="el-GR" sz="2200" dirty="0"/>
              <a:t> </a:t>
            </a:r>
            <a:r>
              <a:rPr lang="el-GR" sz="2200" dirty="0" err="1"/>
              <a:t>τοῦ</a:t>
            </a:r>
            <a:r>
              <a:rPr lang="el-GR" sz="2200" dirty="0"/>
              <a:t> </a:t>
            </a:r>
            <a:r>
              <a:rPr lang="el-GR" sz="2200" dirty="0" err="1"/>
              <a:t>βασιλέος</a:t>
            </a:r>
            <a:r>
              <a:rPr lang="el-GR" sz="2200" dirty="0"/>
              <a:t> </a:t>
            </a:r>
            <a:r>
              <a:rPr lang="el-GR" sz="2200" dirty="0" err="1"/>
              <a:t>τὴν</a:t>
            </a:r>
            <a:r>
              <a:rPr lang="el-GR" sz="2200" dirty="0"/>
              <a:t> θυγατέρα </a:t>
            </a:r>
            <a:r>
              <a:rPr lang="el-GR" sz="2200" dirty="0" err="1"/>
              <a:t>Εὐρώπην</a:t>
            </a:r>
            <a:r>
              <a:rPr lang="el-GR" sz="2200" dirty="0"/>
              <a:t>· </a:t>
            </a:r>
            <a:r>
              <a:rPr lang="el-GR" sz="2200" dirty="0" err="1"/>
              <a:t>εἴησαν</a:t>
            </a:r>
            <a:r>
              <a:rPr lang="el-GR" sz="2200" dirty="0"/>
              <a:t> </a:t>
            </a:r>
            <a:r>
              <a:rPr lang="el-GR" sz="2200" dirty="0" err="1"/>
              <a:t>δ᾽</a:t>
            </a:r>
            <a:r>
              <a:rPr lang="el-GR" sz="2200" dirty="0"/>
              <a:t> </a:t>
            </a:r>
            <a:r>
              <a:rPr lang="el-GR" sz="2200" dirty="0" err="1"/>
              <a:t>ἂν</a:t>
            </a:r>
            <a:r>
              <a:rPr lang="el-GR" sz="2200" dirty="0"/>
              <a:t> </a:t>
            </a:r>
            <a:r>
              <a:rPr lang="el-GR" sz="2200" dirty="0" err="1"/>
              <a:t>οὗτοι</a:t>
            </a:r>
            <a:r>
              <a:rPr lang="el-GR" sz="2200" dirty="0"/>
              <a:t> </a:t>
            </a:r>
            <a:r>
              <a:rPr lang="el-GR" sz="2200" dirty="0" err="1"/>
              <a:t>Κρῆτες</a:t>
            </a:r>
            <a:r>
              <a:rPr lang="el-GR" sz="2200" dirty="0"/>
              <a:t>. </a:t>
            </a:r>
            <a:r>
              <a:rPr lang="el-GR" sz="2200" dirty="0" err="1"/>
              <a:t>ταῦτα</a:t>
            </a:r>
            <a:r>
              <a:rPr lang="el-GR" sz="2200" dirty="0"/>
              <a:t> </a:t>
            </a:r>
            <a:r>
              <a:rPr lang="el-GR" sz="2200" dirty="0" err="1"/>
              <a:t>μὲν</a:t>
            </a:r>
            <a:r>
              <a:rPr lang="el-GR" sz="2200" dirty="0"/>
              <a:t> </a:t>
            </a:r>
            <a:r>
              <a:rPr lang="el-GR" sz="2200" dirty="0" err="1"/>
              <a:t>δὴ</a:t>
            </a:r>
            <a:r>
              <a:rPr lang="el-GR" sz="2200" dirty="0"/>
              <a:t> </a:t>
            </a:r>
            <a:r>
              <a:rPr lang="el-GR" sz="2200" dirty="0" err="1"/>
              <a:t>ἴσα</a:t>
            </a:r>
            <a:r>
              <a:rPr lang="el-GR" sz="2200" dirty="0"/>
              <a:t> </a:t>
            </a:r>
            <a:r>
              <a:rPr lang="el-GR" sz="2200" dirty="0" err="1"/>
              <a:t>πρὸς</a:t>
            </a:r>
            <a:r>
              <a:rPr lang="el-GR" sz="2200" dirty="0"/>
              <a:t> </a:t>
            </a:r>
            <a:r>
              <a:rPr lang="el-GR" sz="2200" dirty="0" err="1"/>
              <a:t>ἴσα</a:t>
            </a:r>
            <a:r>
              <a:rPr lang="el-GR" sz="2200" dirty="0"/>
              <a:t> </a:t>
            </a:r>
            <a:r>
              <a:rPr lang="el-GR" sz="2200" dirty="0" err="1"/>
              <a:t>σφι</a:t>
            </a:r>
            <a:r>
              <a:rPr lang="el-GR" sz="2200" dirty="0"/>
              <a:t> γενέσθαι· </a:t>
            </a:r>
            <a:r>
              <a:rPr lang="el-GR" sz="2200" dirty="0" err="1"/>
              <a:t>μετὰ</a:t>
            </a:r>
            <a:r>
              <a:rPr lang="el-GR" sz="2200" dirty="0"/>
              <a:t> </a:t>
            </a:r>
            <a:r>
              <a:rPr lang="el-GR" sz="2200" dirty="0" err="1"/>
              <a:t>δὲ</a:t>
            </a:r>
            <a:r>
              <a:rPr lang="el-GR" sz="2200" dirty="0"/>
              <a:t> </a:t>
            </a:r>
            <a:r>
              <a:rPr lang="el-GR" sz="2200" dirty="0" err="1"/>
              <a:t>ταῦτα</a:t>
            </a:r>
            <a:r>
              <a:rPr lang="el-GR" sz="2200" dirty="0"/>
              <a:t> </a:t>
            </a:r>
            <a:r>
              <a:rPr lang="el-GR" sz="2200" dirty="0" err="1"/>
              <a:t>Ἕλληνας</a:t>
            </a:r>
            <a:r>
              <a:rPr lang="el-GR" sz="2200" dirty="0"/>
              <a:t> </a:t>
            </a:r>
            <a:r>
              <a:rPr lang="el-GR" sz="2200" dirty="0" err="1"/>
              <a:t>αἰτίους</a:t>
            </a:r>
            <a:r>
              <a:rPr lang="el-GR" sz="2200" dirty="0"/>
              <a:t> </a:t>
            </a:r>
            <a:r>
              <a:rPr lang="el-GR" sz="2200" dirty="0" err="1"/>
              <a:t>τῆς</a:t>
            </a:r>
            <a:r>
              <a:rPr lang="el-GR" sz="2200" dirty="0"/>
              <a:t> </a:t>
            </a:r>
            <a:r>
              <a:rPr lang="el-GR" sz="2200" dirty="0" err="1"/>
              <a:t>δευτέρης</a:t>
            </a:r>
            <a:r>
              <a:rPr lang="el-GR" sz="2200" dirty="0"/>
              <a:t> </a:t>
            </a:r>
            <a:r>
              <a:rPr lang="el-GR" sz="2200" dirty="0" err="1"/>
              <a:t>ἀδικίης</a:t>
            </a:r>
            <a:r>
              <a:rPr lang="el-GR" sz="2200" dirty="0"/>
              <a:t> γενέσθαι</a:t>
            </a:r>
            <a:r>
              <a:rPr lang="el-GR" sz="2200" dirty="0" smtClean="0"/>
              <a:t>.</a:t>
            </a:r>
            <a:r>
              <a:rPr lang="el-GR" sz="2200" dirty="0"/>
              <a:t> </a:t>
            </a:r>
            <a:r>
              <a:rPr lang="el-GR" sz="2200" dirty="0" err="1"/>
              <a:t>καταπλώσαντας</a:t>
            </a:r>
            <a:r>
              <a:rPr lang="el-GR" sz="2200" dirty="0"/>
              <a:t> </a:t>
            </a:r>
            <a:r>
              <a:rPr lang="el-GR" sz="2200" dirty="0" err="1"/>
              <a:t>γὰρ</a:t>
            </a:r>
            <a:r>
              <a:rPr lang="el-GR" sz="2200" dirty="0"/>
              <a:t> </a:t>
            </a:r>
            <a:r>
              <a:rPr lang="el-GR" sz="2200" dirty="0" err="1"/>
              <a:t>μακρῇ</a:t>
            </a:r>
            <a:r>
              <a:rPr lang="el-GR" sz="2200" dirty="0"/>
              <a:t> </a:t>
            </a:r>
            <a:r>
              <a:rPr lang="el-GR" sz="2200" dirty="0" err="1"/>
              <a:t>νηῒ</a:t>
            </a:r>
            <a:r>
              <a:rPr lang="el-GR" sz="2200" dirty="0"/>
              <a:t> </a:t>
            </a:r>
            <a:r>
              <a:rPr lang="el-GR" sz="2200" dirty="0" err="1"/>
              <a:t>ἐς</a:t>
            </a:r>
            <a:r>
              <a:rPr lang="el-GR" sz="2200" dirty="0"/>
              <a:t> </a:t>
            </a:r>
            <a:r>
              <a:rPr lang="el-GR" sz="2200" dirty="0" err="1"/>
              <a:t>Αἶάν</a:t>
            </a:r>
            <a:r>
              <a:rPr lang="el-GR" sz="2200" dirty="0"/>
              <a:t> τε </a:t>
            </a:r>
            <a:r>
              <a:rPr lang="el-GR" sz="2200" dirty="0" err="1"/>
              <a:t>τὴν</a:t>
            </a:r>
            <a:r>
              <a:rPr lang="el-GR" sz="2200" dirty="0"/>
              <a:t> Κολχίδα </a:t>
            </a:r>
            <a:r>
              <a:rPr lang="el-GR" sz="2200" dirty="0" err="1"/>
              <a:t>καὶ</a:t>
            </a:r>
            <a:r>
              <a:rPr lang="el-GR" sz="2200" dirty="0"/>
              <a:t> </a:t>
            </a:r>
            <a:r>
              <a:rPr lang="el-GR" sz="2200" dirty="0" err="1"/>
              <a:t>ἐπὶ</a:t>
            </a:r>
            <a:r>
              <a:rPr lang="el-GR" sz="2200" dirty="0"/>
              <a:t> </a:t>
            </a:r>
            <a:r>
              <a:rPr lang="el-GR" sz="2200" dirty="0" err="1"/>
              <a:t>Φᾶσιν</a:t>
            </a:r>
            <a:r>
              <a:rPr lang="el-GR" sz="2200" dirty="0"/>
              <a:t> ποταμόν, </a:t>
            </a:r>
            <a:r>
              <a:rPr lang="el-GR" sz="2200" dirty="0" err="1"/>
              <a:t>ἐνθεῦτεν</a:t>
            </a:r>
            <a:r>
              <a:rPr lang="el-GR" sz="2200" dirty="0"/>
              <a:t>, </a:t>
            </a:r>
            <a:r>
              <a:rPr lang="el-GR" sz="2200" dirty="0" err="1"/>
              <a:t>διαπρηξαμένους</a:t>
            </a:r>
            <a:r>
              <a:rPr lang="el-GR" sz="2200" dirty="0"/>
              <a:t> </a:t>
            </a:r>
            <a:r>
              <a:rPr lang="el-GR" sz="2200" dirty="0" err="1"/>
              <a:t>καὶ</a:t>
            </a:r>
            <a:r>
              <a:rPr lang="el-GR" sz="2200" dirty="0"/>
              <a:t> </a:t>
            </a:r>
            <a:r>
              <a:rPr lang="el-GR" sz="2200" dirty="0" err="1"/>
              <a:t>τἆλλα</a:t>
            </a:r>
            <a:r>
              <a:rPr lang="el-GR" sz="2200" dirty="0"/>
              <a:t> </a:t>
            </a:r>
            <a:r>
              <a:rPr lang="el-GR" sz="2200" dirty="0" err="1"/>
              <a:t>τῶν</a:t>
            </a:r>
            <a:r>
              <a:rPr lang="el-GR" sz="2200" dirty="0"/>
              <a:t> </a:t>
            </a:r>
            <a:r>
              <a:rPr lang="el-GR" sz="2200" dirty="0" err="1"/>
              <a:t>εἵνεκεν</a:t>
            </a:r>
            <a:r>
              <a:rPr lang="el-GR" sz="2200" dirty="0"/>
              <a:t> </a:t>
            </a:r>
            <a:r>
              <a:rPr lang="el-GR" sz="2200" dirty="0" err="1"/>
              <a:t>ἀπίκατο</a:t>
            </a:r>
            <a:r>
              <a:rPr lang="el-GR" sz="2200" dirty="0"/>
              <a:t>, </a:t>
            </a:r>
            <a:r>
              <a:rPr lang="el-GR" sz="2200" dirty="0" err="1"/>
              <a:t>ἁρπάσαι</a:t>
            </a:r>
            <a:r>
              <a:rPr lang="el-GR" sz="2200" dirty="0"/>
              <a:t> </a:t>
            </a:r>
            <a:r>
              <a:rPr lang="el-GR" sz="2200" dirty="0" err="1"/>
              <a:t>τοῦ</a:t>
            </a:r>
            <a:r>
              <a:rPr lang="el-GR" sz="2200" dirty="0"/>
              <a:t> </a:t>
            </a:r>
            <a:r>
              <a:rPr lang="el-GR" sz="2200" dirty="0" err="1"/>
              <a:t>βασιλέος</a:t>
            </a:r>
            <a:r>
              <a:rPr lang="el-GR" sz="2200" dirty="0"/>
              <a:t> </a:t>
            </a:r>
            <a:r>
              <a:rPr lang="el-GR" sz="2200" dirty="0" err="1"/>
              <a:t>τὴν</a:t>
            </a:r>
            <a:r>
              <a:rPr lang="el-GR" sz="2200" dirty="0"/>
              <a:t> θυγατέρα </a:t>
            </a:r>
            <a:r>
              <a:rPr lang="el-GR" sz="2200" dirty="0" err="1"/>
              <a:t>Μηδείην</a:t>
            </a:r>
            <a:r>
              <a:rPr lang="el-GR" sz="2200" dirty="0" smtClean="0"/>
              <a:t>.</a:t>
            </a:r>
            <a:r>
              <a:rPr lang="el-GR" sz="2200" dirty="0"/>
              <a:t> </a:t>
            </a:r>
            <a:r>
              <a:rPr lang="el-GR" sz="2200" dirty="0" err="1"/>
              <a:t>πέμψαντα</a:t>
            </a:r>
            <a:r>
              <a:rPr lang="el-GR" sz="2200" dirty="0"/>
              <a:t> </a:t>
            </a:r>
            <a:r>
              <a:rPr lang="el-GR" sz="2200" dirty="0" err="1"/>
              <a:t>δὲ</a:t>
            </a:r>
            <a:r>
              <a:rPr lang="el-GR" sz="2200" dirty="0"/>
              <a:t> </a:t>
            </a:r>
            <a:r>
              <a:rPr lang="el-GR" sz="2200" dirty="0" err="1"/>
              <a:t>τὸν</a:t>
            </a:r>
            <a:r>
              <a:rPr lang="el-GR" sz="2200" dirty="0"/>
              <a:t> </a:t>
            </a:r>
            <a:r>
              <a:rPr lang="el-GR" sz="2200" dirty="0" err="1"/>
              <a:t>Κόλχον</a:t>
            </a:r>
            <a:r>
              <a:rPr lang="el-GR" sz="2200" dirty="0"/>
              <a:t> [βασιλέα] </a:t>
            </a:r>
            <a:r>
              <a:rPr lang="el-GR" sz="2200" dirty="0" err="1"/>
              <a:t>ἐς</a:t>
            </a:r>
            <a:r>
              <a:rPr lang="el-GR" sz="2200" dirty="0"/>
              <a:t> </a:t>
            </a:r>
            <a:r>
              <a:rPr lang="el-GR" sz="2200" dirty="0" err="1"/>
              <a:t>τὴν</a:t>
            </a:r>
            <a:r>
              <a:rPr lang="el-GR" sz="2200" dirty="0"/>
              <a:t> </a:t>
            </a:r>
            <a:r>
              <a:rPr lang="el-GR" sz="2200" dirty="0" err="1"/>
              <a:t>Ἑλλάδα</a:t>
            </a:r>
            <a:r>
              <a:rPr lang="el-GR" sz="2200" dirty="0"/>
              <a:t> κήρυκα </a:t>
            </a:r>
            <a:r>
              <a:rPr lang="el-GR" sz="2200" dirty="0" err="1"/>
              <a:t>αἰτέειν</a:t>
            </a:r>
            <a:r>
              <a:rPr lang="el-GR" sz="2200" dirty="0"/>
              <a:t> τε </a:t>
            </a:r>
            <a:r>
              <a:rPr lang="el-GR" sz="2200" dirty="0" err="1"/>
              <a:t>δίκας</a:t>
            </a:r>
            <a:r>
              <a:rPr lang="el-GR" sz="2200" dirty="0"/>
              <a:t> </a:t>
            </a:r>
            <a:r>
              <a:rPr lang="el-GR" sz="2200" dirty="0" err="1"/>
              <a:t>τῆς</a:t>
            </a:r>
            <a:r>
              <a:rPr lang="el-GR" sz="2200" dirty="0"/>
              <a:t> </a:t>
            </a:r>
            <a:r>
              <a:rPr lang="el-GR" sz="2200" dirty="0" err="1"/>
              <a:t>ἁρπαγῆς</a:t>
            </a:r>
            <a:r>
              <a:rPr lang="el-GR" sz="2200" dirty="0"/>
              <a:t> </a:t>
            </a:r>
            <a:r>
              <a:rPr lang="el-GR" sz="2200" dirty="0" err="1"/>
              <a:t>καὶ</a:t>
            </a:r>
            <a:r>
              <a:rPr lang="el-GR" sz="2200" dirty="0"/>
              <a:t> </a:t>
            </a:r>
            <a:r>
              <a:rPr lang="el-GR" sz="2200" dirty="0" err="1"/>
              <a:t>ἀπαιτέειν</a:t>
            </a:r>
            <a:r>
              <a:rPr lang="el-GR" sz="2200" dirty="0"/>
              <a:t> </a:t>
            </a:r>
            <a:r>
              <a:rPr lang="el-GR" sz="2200" dirty="0" err="1"/>
              <a:t>τὴν</a:t>
            </a:r>
            <a:r>
              <a:rPr lang="el-GR" sz="2200" dirty="0"/>
              <a:t> θυγατέρα· </a:t>
            </a:r>
            <a:r>
              <a:rPr lang="el-GR" sz="2200" dirty="0" err="1"/>
              <a:t>τοὺς</a:t>
            </a:r>
            <a:r>
              <a:rPr lang="el-GR" sz="2200" dirty="0"/>
              <a:t> </a:t>
            </a:r>
            <a:r>
              <a:rPr lang="el-GR" sz="2200" dirty="0" err="1"/>
              <a:t>δὲ</a:t>
            </a:r>
            <a:r>
              <a:rPr lang="el-GR" sz="2200" dirty="0"/>
              <a:t> </a:t>
            </a:r>
            <a:r>
              <a:rPr lang="el-GR" sz="2200" dirty="0" err="1"/>
              <a:t>ὑποκρίνασθαι</a:t>
            </a:r>
            <a:r>
              <a:rPr lang="el-GR" sz="2200" dirty="0"/>
              <a:t> </a:t>
            </a:r>
            <a:r>
              <a:rPr lang="el-GR" sz="2200" dirty="0" err="1"/>
              <a:t>ὡς</a:t>
            </a:r>
            <a:r>
              <a:rPr lang="el-GR" sz="2200" dirty="0"/>
              <a:t> </a:t>
            </a:r>
            <a:r>
              <a:rPr lang="el-GR" sz="2200" dirty="0" err="1"/>
              <a:t>οὐδὲ</a:t>
            </a:r>
            <a:r>
              <a:rPr lang="el-GR" sz="2200" dirty="0"/>
              <a:t> </a:t>
            </a:r>
            <a:r>
              <a:rPr lang="el-GR" sz="2200" dirty="0" err="1"/>
              <a:t>ἐκεῖνοι</a:t>
            </a:r>
            <a:r>
              <a:rPr lang="el-GR" sz="2200" dirty="0"/>
              <a:t> </a:t>
            </a:r>
            <a:r>
              <a:rPr lang="el-GR" sz="2200" dirty="0" err="1"/>
              <a:t>Ἰοῦς</a:t>
            </a:r>
            <a:r>
              <a:rPr lang="el-GR" sz="2200" dirty="0"/>
              <a:t> </a:t>
            </a:r>
            <a:r>
              <a:rPr lang="el-GR" sz="2200" dirty="0" err="1"/>
              <a:t>τῆς</a:t>
            </a:r>
            <a:r>
              <a:rPr lang="el-GR" sz="2200" dirty="0"/>
              <a:t> </a:t>
            </a:r>
            <a:r>
              <a:rPr lang="el-GR" sz="2200" dirty="0" err="1"/>
              <a:t>Ἀργείης</a:t>
            </a:r>
            <a:r>
              <a:rPr lang="el-GR" sz="2200" dirty="0"/>
              <a:t> </a:t>
            </a:r>
            <a:r>
              <a:rPr lang="el-GR" sz="2200" dirty="0" err="1"/>
              <a:t>ἔδοσάν</a:t>
            </a:r>
            <a:r>
              <a:rPr lang="el-GR" sz="2200" dirty="0"/>
              <a:t> </a:t>
            </a:r>
            <a:r>
              <a:rPr lang="el-GR" sz="2200" dirty="0" err="1"/>
              <a:t>σφι</a:t>
            </a:r>
            <a:r>
              <a:rPr lang="el-GR" sz="2200" dirty="0"/>
              <a:t> </a:t>
            </a:r>
            <a:r>
              <a:rPr lang="el-GR" sz="2200" dirty="0" err="1"/>
              <a:t>δίκας</a:t>
            </a:r>
            <a:r>
              <a:rPr lang="el-GR" sz="2200" dirty="0"/>
              <a:t> </a:t>
            </a:r>
            <a:r>
              <a:rPr lang="el-GR" sz="2200" dirty="0" err="1"/>
              <a:t>τῆς</a:t>
            </a:r>
            <a:r>
              <a:rPr lang="el-GR" sz="2200" dirty="0"/>
              <a:t> </a:t>
            </a:r>
            <a:r>
              <a:rPr lang="el-GR" sz="2200" dirty="0" err="1"/>
              <a:t>ἁρπαγῆς</a:t>
            </a:r>
            <a:r>
              <a:rPr lang="el-GR" sz="2200" dirty="0"/>
              <a:t>· </a:t>
            </a:r>
            <a:r>
              <a:rPr lang="el-GR" sz="2200" dirty="0" err="1"/>
              <a:t>οὐδὲ</a:t>
            </a:r>
            <a:r>
              <a:rPr lang="el-GR" sz="2200" dirty="0"/>
              <a:t> </a:t>
            </a:r>
            <a:r>
              <a:rPr lang="el-GR" sz="2200" dirty="0" err="1"/>
              <a:t>ὦν</a:t>
            </a:r>
            <a:r>
              <a:rPr lang="el-GR" sz="2200" dirty="0"/>
              <a:t> </a:t>
            </a:r>
            <a:r>
              <a:rPr lang="el-GR" sz="2200" dirty="0" err="1"/>
              <a:t>αὐτοὶ</a:t>
            </a:r>
            <a:r>
              <a:rPr lang="el-GR" sz="2200" dirty="0"/>
              <a:t> </a:t>
            </a:r>
            <a:r>
              <a:rPr lang="el-GR" sz="2200" dirty="0" err="1"/>
              <a:t>δώσειν</a:t>
            </a:r>
            <a:r>
              <a:rPr lang="el-GR" sz="2200" dirty="0"/>
              <a:t> </a:t>
            </a:r>
            <a:r>
              <a:rPr lang="el-GR" sz="2200" dirty="0" err="1"/>
              <a:t>ἐκείνοισι</a:t>
            </a:r>
            <a:r>
              <a:rPr lang="el-GR" sz="2200" dirty="0" smtClean="0"/>
              <a:t>.</a:t>
            </a:r>
          </a:p>
          <a:p>
            <a:pPr marL="137160" indent="0">
              <a:buNone/>
            </a:pPr>
            <a:endParaRPr lang="el-GR" sz="2400" dirty="0" smtClean="0"/>
          </a:p>
          <a:p>
            <a:pPr marL="137160" indent="0" algn="just">
              <a:buNone/>
            </a:pPr>
            <a:r>
              <a:rPr lang="el-GR" sz="2200" dirty="0"/>
              <a:t>Μετά από αυτά, λένε οι Πέρσες, κάποιοι από τους Έλληνες (γιατί δεν ξέρουν να πουν το όνομά τους) πάτησαν πόδι στην Τύρο της Φοινίκης και άρπαξαν τη θυγατέρα του βασιλιά την Ευρώπη. Μπορεί και να </a:t>
            </a:r>
            <a:r>
              <a:rPr lang="el-GR" sz="2200" dirty="0" err="1"/>
              <a:t>᾽ταν</a:t>
            </a:r>
            <a:r>
              <a:rPr lang="el-GR" sz="2200" dirty="0"/>
              <a:t> </a:t>
            </a:r>
            <a:r>
              <a:rPr lang="el-GR" sz="2200" dirty="0" err="1"/>
              <a:t>Κρήτες</a:t>
            </a:r>
            <a:r>
              <a:rPr lang="el-GR" sz="2200" dirty="0"/>
              <a:t>. Πως έτσι έγιναν ίσα κι ίσα, όμως μετά οι Έλληνες έγιναν αίτιοι της δεύτερη αδικίας</a:t>
            </a:r>
            <a:r>
              <a:rPr lang="el-GR" sz="2200" dirty="0" smtClean="0"/>
              <a:t>.</a:t>
            </a:r>
            <a:r>
              <a:rPr lang="el-GR" sz="2200" dirty="0"/>
              <a:t> Γιατί </a:t>
            </a:r>
            <a:r>
              <a:rPr lang="el-GR" sz="2200" dirty="0" err="1"/>
              <a:t>μ᾽</a:t>
            </a:r>
            <a:r>
              <a:rPr lang="el-GR" sz="2200" dirty="0"/>
              <a:t> ένα μακρύ καράβι ανέβηκαν τον Φάση ποταμό στην Αία της </a:t>
            </a:r>
            <a:r>
              <a:rPr lang="el-GR" sz="2200" dirty="0" err="1"/>
              <a:t>Κολχίδας</a:t>
            </a:r>
            <a:r>
              <a:rPr lang="el-GR" sz="2200" dirty="0"/>
              <a:t>, κι αποκεί, σαν αποτέλειωσαν τις άλλες υποθέσεις τους για τις οποίες πήγαν, άρπαξαν τη θυγατέρα του βασιλιά τη Μήδεια. </a:t>
            </a:r>
            <a:r>
              <a:rPr lang="el-GR" sz="2200" dirty="0" smtClean="0"/>
              <a:t>Πως </a:t>
            </a:r>
            <a:r>
              <a:rPr lang="el-GR" sz="2200" dirty="0"/>
              <a:t>έστειλε ο </a:t>
            </a:r>
            <a:r>
              <a:rPr lang="el-GR" sz="2200" dirty="0" err="1"/>
              <a:t>Κόλχος</a:t>
            </a:r>
            <a:r>
              <a:rPr lang="el-GR" sz="2200" dirty="0"/>
              <a:t> στην Ελλάδα κήρυκα και ζητούσε ικανοποίηση για την αρπαγή, και ζητούσε πίσω την κόρη του· όμως αυτοί απαντούσαν ότι ούτε εκείνοι δεν τους είχαν δώσει ικανοποίηση για την αρπαγή της αργίτισσας </a:t>
            </a:r>
            <a:r>
              <a:rPr lang="el-GR" sz="2200" dirty="0" err="1"/>
              <a:t>Ιως</a:t>
            </a:r>
            <a:r>
              <a:rPr lang="el-GR" sz="2200" dirty="0"/>
              <a:t>· ούτε λοιπόν κι αυτοί θα του τη δώσουν.</a:t>
            </a:r>
          </a:p>
        </p:txBody>
      </p:sp>
    </p:spTree>
    <p:extLst>
      <p:ext uri="{BB962C8B-B14F-4D97-AF65-F5344CB8AC3E}">
        <p14:creationId xmlns:p14="http://schemas.microsoft.com/office/powerpoint/2010/main" val="7020540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74042"/>
          </a:xfrm>
        </p:spPr>
        <p:txBody>
          <a:bodyPr>
            <a:normAutofit fontScale="90000"/>
          </a:bodyPr>
          <a:lstStyle/>
          <a:p>
            <a:endParaRPr lang="el-GR" dirty="0"/>
          </a:p>
        </p:txBody>
      </p:sp>
      <p:sp>
        <p:nvSpPr>
          <p:cNvPr id="3" name="Θέση περιεχομένου 2"/>
          <p:cNvSpPr>
            <a:spLocks noGrp="1"/>
          </p:cNvSpPr>
          <p:nvPr>
            <p:ph idx="1"/>
          </p:nvPr>
        </p:nvSpPr>
        <p:spPr>
          <a:xfrm>
            <a:off x="467544" y="404664"/>
            <a:ext cx="8229600" cy="6597352"/>
          </a:xfrm>
        </p:spPr>
        <p:txBody>
          <a:bodyPr>
            <a:normAutofit fontScale="70000" lnSpcReduction="20000"/>
          </a:bodyPr>
          <a:lstStyle/>
          <a:p>
            <a:pPr marL="137160" indent="0" algn="just">
              <a:buNone/>
            </a:pPr>
            <a:r>
              <a:rPr lang="el-GR" dirty="0"/>
              <a:t>τέλος </a:t>
            </a:r>
            <a:r>
              <a:rPr lang="el-GR" dirty="0" err="1"/>
              <a:t>δὲ</a:t>
            </a:r>
            <a:r>
              <a:rPr lang="el-GR" dirty="0"/>
              <a:t> </a:t>
            </a:r>
            <a:r>
              <a:rPr lang="el-GR" dirty="0" err="1"/>
              <a:t>ἐόντων</a:t>
            </a:r>
            <a:r>
              <a:rPr lang="el-GR" dirty="0"/>
              <a:t> </a:t>
            </a:r>
            <a:r>
              <a:rPr lang="el-GR" dirty="0" err="1"/>
              <a:t>περὶ</a:t>
            </a:r>
            <a:r>
              <a:rPr lang="el-GR" dirty="0"/>
              <a:t> </a:t>
            </a:r>
            <a:r>
              <a:rPr lang="el-GR" dirty="0" err="1"/>
              <a:t>αὐτῶν</a:t>
            </a:r>
            <a:r>
              <a:rPr lang="el-GR" dirty="0"/>
              <a:t> </a:t>
            </a:r>
            <a:r>
              <a:rPr lang="el-GR" dirty="0" err="1"/>
              <a:t>νεικέων</a:t>
            </a:r>
            <a:r>
              <a:rPr lang="el-GR" dirty="0"/>
              <a:t> </a:t>
            </a:r>
            <a:r>
              <a:rPr lang="el-GR" dirty="0" err="1"/>
              <a:t>ἔδοξε</a:t>
            </a:r>
            <a:r>
              <a:rPr lang="el-GR" dirty="0"/>
              <a:t> </a:t>
            </a:r>
            <a:r>
              <a:rPr lang="el-GR" dirty="0" err="1"/>
              <a:t>Σπαρτιήτῃσι</a:t>
            </a:r>
            <a:r>
              <a:rPr lang="el-GR" dirty="0"/>
              <a:t> </a:t>
            </a:r>
            <a:r>
              <a:rPr lang="el-GR" dirty="0" err="1"/>
              <a:t>ἐπειρέσθαι</a:t>
            </a:r>
            <a:r>
              <a:rPr lang="el-GR" dirty="0"/>
              <a:t> </a:t>
            </a:r>
            <a:r>
              <a:rPr lang="el-GR" dirty="0" err="1"/>
              <a:t>τὸ</a:t>
            </a:r>
            <a:r>
              <a:rPr lang="el-GR" dirty="0"/>
              <a:t> </a:t>
            </a:r>
            <a:r>
              <a:rPr lang="el-GR" dirty="0" err="1"/>
              <a:t>χρηστήριον</a:t>
            </a:r>
            <a:r>
              <a:rPr lang="el-GR" dirty="0"/>
              <a:t> </a:t>
            </a:r>
            <a:r>
              <a:rPr lang="el-GR" dirty="0" err="1"/>
              <a:t>τὸ</a:t>
            </a:r>
            <a:r>
              <a:rPr lang="el-GR" dirty="0"/>
              <a:t> </a:t>
            </a:r>
            <a:r>
              <a:rPr lang="el-GR" dirty="0" err="1"/>
              <a:t>ἐν</a:t>
            </a:r>
            <a:r>
              <a:rPr lang="el-GR" dirty="0"/>
              <a:t> </a:t>
            </a:r>
            <a:r>
              <a:rPr lang="el-GR" dirty="0" err="1"/>
              <a:t>Δελφοῖσι</a:t>
            </a:r>
            <a:r>
              <a:rPr lang="el-GR" dirty="0"/>
              <a:t> </a:t>
            </a:r>
            <a:r>
              <a:rPr lang="el-GR" dirty="0" err="1"/>
              <a:t>εἰ</a:t>
            </a:r>
            <a:r>
              <a:rPr lang="el-GR" dirty="0"/>
              <a:t> </a:t>
            </a:r>
            <a:r>
              <a:rPr lang="el-GR" dirty="0" err="1"/>
              <a:t>Ἀρίστωνος</a:t>
            </a:r>
            <a:r>
              <a:rPr lang="el-GR" dirty="0"/>
              <a:t> </a:t>
            </a:r>
            <a:r>
              <a:rPr lang="el-GR" dirty="0" err="1"/>
              <a:t>εἴη</a:t>
            </a:r>
            <a:r>
              <a:rPr lang="el-GR" dirty="0"/>
              <a:t> </a:t>
            </a:r>
            <a:r>
              <a:rPr lang="el-GR" dirty="0" err="1"/>
              <a:t>παῖς</a:t>
            </a:r>
            <a:r>
              <a:rPr lang="el-GR" dirty="0"/>
              <a:t> ὁ </a:t>
            </a:r>
            <a:r>
              <a:rPr lang="el-GR" dirty="0" err="1" smtClean="0"/>
              <a:t>Δημάρητος</a:t>
            </a:r>
            <a:r>
              <a:rPr lang="el-GR" dirty="0" smtClean="0"/>
              <a:t>. </a:t>
            </a:r>
            <a:r>
              <a:rPr lang="el-GR" dirty="0" err="1" smtClean="0"/>
              <a:t>ἀνοίστου</a:t>
            </a:r>
            <a:r>
              <a:rPr lang="el-GR" dirty="0" smtClean="0"/>
              <a:t> </a:t>
            </a:r>
            <a:r>
              <a:rPr lang="el-GR" dirty="0" err="1"/>
              <a:t>δὲ</a:t>
            </a:r>
            <a:r>
              <a:rPr lang="el-GR" dirty="0"/>
              <a:t> γενομένου </a:t>
            </a:r>
            <a:r>
              <a:rPr lang="el-GR" dirty="0" err="1"/>
              <a:t>ἐκ</a:t>
            </a:r>
            <a:r>
              <a:rPr lang="el-GR" dirty="0"/>
              <a:t> </a:t>
            </a:r>
            <a:r>
              <a:rPr lang="el-GR" dirty="0" err="1"/>
              <a:t>προνοίης</a:t>
            </a:r>
            <a:r>
              <a:rPr lang="el-GR" dirty="0"/>
              <a:t> </a:t>
            </a:r>
            <a:r>
              <a:rPr lang="el-GR" dirty="0" err="1"/>
              <a:t>τῆς</a:t>
            </a:r>
            <a:r>
              <a:rPr lang="el-GR" dirty="0"/>
              <a:t> </a:t>
            </a:r>
            <a:r>
              <a:rPr lang="el-GR" dirty="0" err="1"/>
              <a:t>Κλεομένεος</a:t>
            </a:r>
            <a:r>
              <a:rPr lang="el-GR" dirty="0"/>
              <a:t> </a:t>
            </a:r>
            <a:r>
              <a:rPr lang="el-GR" dirty="0" err="1"/>
              <a:t>ἐς</a:t>
            </a:r>
            <a:r>
              <a:rPr lang="el-GR" dirty="0"/>
              <a:t> </a:t>
            </a:r>
            <a:r>
              <a:rPr lang="el-GR" dirty="0" err="1"/>
              <a:t>τὴν</a:t>
            </a:r>
            <a:r>
              <a:rPr lang="el-GR" dirty="0"/>
              <a:t> </a:t>
            </a:r>
            <a:r>
              <a:rPr lang="el-GR" dirty="0" err="1"/>
              <a:t>Πυθίην</a:t>
            </a:r>
            <a:r>
              <a:rPr lang="el-GR" dirty="0"/>
              <a:t>, </a:t>
            </a:r>
            <a:r>
              <a:rPr lang="el-GR" dirty="0" err="1"/>
              <a:t>ἐνθαῦτα</a:t>
            </a:r>
            <a:r>
              <a:rPr lang="el-GR" dirty="0"/>
              <a:t> </a:t>
            </a:r>
            <a:r>
              <a:rPr lang="el-GR" dirty="0" err="1"/>
              <a:t>προσποιέεται</a:t>
            </a:r>
            <a:r>
              <a:rPr lang="el-GR" dirty="0"/>
              <a:t> Κλεομένης </a:t>
            </a:r>
            <a:r>
              <a:rPr lang="el-GR" dirty="0" err="1"/>
              <a:t>Κόβωνα</a:t>
            </a:r>
            <a:r>
              <a:rPr lang="el-GR" dirty="0"/>
              <a:t> </a:t>
            </a:r>
            <a:r>
              <a:rPr lang="el-GR" dirty="0" err="1"/>
              <a:t>τὸν</a:t>
            </a:r>
            <a:r>
              <a:rPr lang="el-GR" dirty="0"/>
              <a:t> </a:t>
            </a:r>
            <a:r>
              <a:rPr lang="el-GR" dirty="0" err="1"/>
              <a:t>Ἀριστοφάντου</a:t>
            </a:r>
            <a:r>
              <a:rPr lang="el-GR" dirty="0"/>
              <a:t>, </a:t>
            </a:r>
            <a:r>
              <a:rPr lang="el-GR" dirty="0" err="1"/>
              <a:t>ἄνδρα</a:t>
            </a:r>
            <a:r>
              <a:rPr lang="el-GR" dirty="0"/>
              <a:t> </a:t>
            </a:r>
            <a:r>
              <a:rPr lang="el-GR" dirty="0" err="1"/>
              <a:t>ἐν</a:t>
            </a:r>
            <a:r>
              <a:rPr lang="el-GR" dirty="0"/>
              <a:t> </a:t>
            </a:r>
            <a:r>
              <a:rPr lang="el-GR" dirty="0" err="1"/>
              <a:t>Δελφοῖσι</a:t>
            </a:r>
            <a:r>
              <a:rPr lang="el-GR" dirty="0"/>
              <a:t> δυναστεύοντα </a:t>
            </a:r>
            <a:r>
              <a:rPr lang="el-GR" dirty="0" err="1"/>
              <a:t>μέγιστον</a:t>
            </a:r>
            <a:r>
              <a:rPr lang="el-GR" dirty="0"/>
              <a:t>, ὁ </a:t>
            </a:r>
            <a:r>
              <a:rPr lang="el-GR" dirty="0" err="1"/>
              <a:t>δὲ</a:t>
            </a:r>
            <a:r>
              <a:rPr lang="el-GR" dirty="0"/>
              <a:t> </a:t>
            </a:r>
            <a:r>
              <a:rPr lang="el-GR" dirty="0" err="1"/>
              <a:t>Κόβων</a:t>
            </a:r>
            <a:r>
              <a:rPr lang="el-GR" dirty="0"/>
              <a:t> </a:t>
            </a:r>
            <a:r>
              <a:rPr lang="el-GR" dirty="0" err="1"/>
              <a:t>Περίαλλαν</a:t>
            </a:r>
            <a:r>
              <a:rPr lang="el-GR" dirty="0"/>
              <a:t> </a:t>
            </a:r>
            <a:r>
              <a:rPr lang="el-GR" dirty="0" err="1"/>
              <a:t>τὴν</a:t>
            </a:r>
            <a:r>
              <a:rPr lang="el-GR" dirty="0"/>
              <a:t> </a:t>
            </a:r>
            <a:r>
              <a:rPr lang="el-GR" dirty="0" err="1"/>
              <a:t>πρόμαντιν</a:t>
            </a:r>
            <a:r>
              <a:rPr lang="el-GR" dirty="0"/>
              <a:t> </a:t>
            </a:r>
            <a:r>
              <a:rPr lang="el-GR" dirty="0" err="1"/>
              <a:t>ἀναπείθει</a:t>
            </a:r>
            <a:r>
              <a:rPr lang="el-GR" dirty="0"/>
              <a:t> </a:t>
            </a:r>
            <a:r>
              <a:rPr lang="el-GR" dirty="0" err="1"/>
              <a:t>τὰ</a:t>
            </a:r>
            <a:r>
              <a:rPr lang="el-GR" dirty="0"/>
              <a:t> Κλεομένης </a:t>
            </a:r>
            <a:r>
              <a:rPr lang="el-GR" dirty="0" err="1"/>
              <a:t>ἐβούλετο</a:t>
            </a:r>
            <a:r>
              <a:rPr lang="el-GR" dirty="0"/>
              <a:t> </a:t>
            </a:r>
            <a:r>
              <a:rPr lang="el-GR" dirty="0" err="1"/>
              <a:t>λέγεσθαι</a:t>
            </a:r>
            <a:r>
              <a:rPr lang="el-GR" dirty="0"/>
              <a:t> λέγειν</a:t>
            </a:r>
            <a:r>
              <a:rPr lang="el-GR" dirty="0" smtClean="0"/>
              <a:t>.</a:t>
            </a:r>
            <a:r>
              <a:rPr lang="el-GR" dirty="0"/>
              <a:t> </a:t>
            </a:r>
            <a:r>
              <a:rPr lang="el-GR" dirty="0" err="1"/>
              <a:t>οὕτω</a:t>
            </a:r>
            <a:r>
              <a:rPr lang="el-GR" dirty="0"/>
              <a:t> </a:t>
            </a:r>
            <a:r>
              <a:rPr lang="el-GR" dirty="0" err="1"/>
              <a:t>δὴ</a:t>
            </a:r>
            <a:r>
              <a:rPr lang="el-GR" dirty="0"/>
              <a:t> ἡ </a:t>
            </a:r>
            <a:r>
              <a:rPr lang="el-GR" dirty="0" err="1"/>
              <a:t>Πυθίη</a:t>
            </a:r>
            <a:r>
              <a:rPr lang="el-GR" dirty="0"/>
              <a:t> </a:t>
            </a:r>
            <a:r>
              <a:rPr lang="el-GR" dirty="0" err="1"/>
              <a:t>ἐπειρωτώντων</a:t>
            </a:r>
            <a:r>
              <a:rPr lang="el-GR" dirty="0"/>
              <a:t> </a:t>
            </a:r>
            <a:r>
              <a:rPr lang="el-GR" dirty="0" err="1"/>
              <a:t>τῶν</a:t>
            </a:r>
            <a:r>
              <a:rPr lang="el-GR" dirty="0"/>
              <a:t> </a:t>
            </a:r>
            <a:r>
              <a:rPr lang="el-GR" dirty="0" err="1"/>
              <a:t>θεοπρόπων</a:t>
            </a:r>
            <a:r>
              <a:rPr lang="el-GR" dirty="0"/>
              <a:t> </a:t>
            </a:r>
            <a:r>
              <a:rPr lang="el-GR" dirty="0" err="1"/>
              <a:t>ἔκρινε</a:t>
            </a:r>
            <a:r>
              <a:rPr lang="el-GR" dirty="0"/>
              <a:t> </a:t>
            </a:r>
            <a:r>
              <a:rPr lang="el-GR" dirty="0" err="1"/>
              <a:t>μὴ</a:t>
            </a:r>
            <a:r>
              <a:rPr lang="el-GR" dirty="0"/>
              <a:t> </a:t>
            </a:r>
            <a:r>
              <a:rPr lang="el-GR" dirty="0" err="1"/>
              <a:t>Ἀρίστωνος</a:t>
            </a:r>
            <a:r>
              <a:rPr lang="el-GR" dirty="0"/>
              <a:t> </a:t>
            </a:r>
            <a:r>
              <a:rPr lang="el-GR" dirty="0" err="1"/>
              <a:t>εἶναι</a:t>
            </a:r>
            <a:r>
              <a:rPr lang="el-GR" dirty="0"/>
              <a:t> </a:t>
            </a:r>
            <a:r>
              <a:rPr lang="el-GR" dirty="0" err="1"/>
              <a:t>Δημάρητον</a:t>
            </a:r>
            <a:r>
              <a:rPr lang="el-GR" dirty="0"/>
              <a:t> </a:t>
            </a:r>
            <a:r>
              <a:rPr lang="el-GR" dirty="0" err="1"/>
              <a:t>παῖδα</a:t>
            </a:r>
            <a:r>
              <a:rPr lang="el-GR" dirty="0"/>
              <a:t>. </a:t>
            </a:r>
            <a:r>
              <a:rPr lang="el-GR" dirty="0" err="1"/>
              <a:t>ὑστέρῳ</a:t>
            </a:r>
            <a:r>
              <a:rPr lang="el-GR" dirty="0"/>
              <a:t> </a:t>
            </a:r>
            <a:r>
              <a:rPr lang="el-GR" dirty="0" err="1"/>
              <a:t>μέντοι</a:t>
            </a:r>
            <a:r>
              <a:rPr lang="el-GR" dirty="0"/>
              <a:t> </a:t>
            </a:r>
            <a:r>
              <a:rPr lang="el-GR" dirty="0" err="1"/>
              <a:t>χρόνῳ</a:t>
            </a:r>
            <a:r>
              <a:rPr lang="el-GR" dirty="0"/>
              <a:t> </a:t>
            </a:r>
            <a:r>
              <a:rPr lang="el-GR" dirty="0" err="1"/>
              <a:t>ἀνάπυστα</a:t>
            </a:r>
            <a:r>
              <a:rPr lang="el-GR" dirty="0"/>
              <a:t> </a:t>
            </a:r>
            <a:r>
              <a:rPr lang="el-GR" dirty="0" err="1"/>
              <a:t>ἐγένετο</a:t>
            </a:r>
            <a:r>
              <a:rPr lang="el-GR" dirty="0"/>
              <a:t> </a:t>
            </a:r>
            <a:r>
              <a:rPr lang="el-GR" dirty="0" err="1"/>
              <a:t>ταῦτα</a:t>
            </a:r>
            <a:r>
              <a:rPr lang="el-GR" dirty="0"/>
              <a:t> </a:t>
            </a:r>
            <a:r>
              <a:rPr lang="el-GR" dirty="0" err="1"/>
              <a:t>καὶ</a:t>
            </a:r>
            <a:r>
              <a:rPr lang="el-GR" dirty="0"/>
              <a:t> </a:t>
            </a:r>
            <a:r>
              <a:rPr lang="el-GR" dirty="0" err="1"/>
              <a:t>Κόβων</a:t>
            </a:r>
            <a:r>
              <a:rPr lang="el-GR" dirty="0"/>
              <a:t> τε </a:t>
            </a:r>
            <a:r>
              <a:rPr lang="el-GR" dirty="0" err="1"/>
              <a:t>ἔφυγε</a:t>
            </a:r>
            <a:r>
              <a:rPr lang="el-GR" dirty="0"/>
              <a:t> </a:t>
            </a:r>
            <a:r>
              <a:rPr lang="el-GR" dirty="0" err="1"/>
              <a:t>ἐκ</a:t>
            </a:r>
            <a:r>
              <a:rPr lang="el-GR" dirty="0"/>
              <a:t> </a:t>
            </a:r>
            <a:r>
              <a:rPr lang="el-GR" dirty="0" err="1"/>
              <a:t>Δελφῶν</a:t>
            </a:r>
            <a:r>
              <a:rPr lang="el-GR" dirty="0"/>
              <a:t> </a:t>
            </a:r>
            <a:r>
              <a:rPr lang="el-GR" dirty="0" err="1"/>
              <a:t>καὶ</a:t>
            </a:r>
            <a:r>
              <a:rPr lang="el-GR" dirty="0"/>
              <a:t> </a:t>
            </a:r>
            <a:r>
              <a:rPr lang="el-GR" dirty="0" err="1"/>
              <a:t>Περίαλλος</a:t>
            </a:r>
            <a:r>
              <a:rPr lang="el-GR" dirty="0"/>
              <a:t> ἡ </a:t>
            </a:r>
            <a:r>
              <a:rPr lang="el-GR" dirty="0" err="1"/>
              <a:t>πρόμαντις</a:t>
            </a:r>
            <a:r>
              <a:rPr lang="el-GR" dirty="0"/>
              <a:t> </a:t>
            </a:r>
            <a:r>
              <a:rPr lang="el-GR" dirty="0" err="1"/>
              <a:t>ἐπαύσθη</a:t>
            </a:r>
            <a:r>
              <a:rPr lang="el-GR" dirty="0"/>
              <a:t> </a:t>
            </a:r>
            <a:r>
              <a:rPr lang="el-GR" dirty="0" err="1"/>
              <a:t>τῆς</a:t>
            </a:r>
            <a:r>
              <a:rPr lang="el-GR" dirty="0"/>
              <a:t> </a:t>
            </a:r>
            <a:r>
              <a:rPr lang="el-GR" dirty="0" err="1"/>
              <a:t>τιμῆς</a:t>
            </a:r>
            <a:r>
              <a:rPr lang="el-GR" dirty="0" smtClean="0"/>
              <a:t>.</a:t>
            </a:r>
            <a:r>
              <a:rPr lang="el-GR" dirty="0"/>
              <a:t> </a:t>
            </a:r>
            <a:r>
              <a:rPr lang="el-GR" dirty="0" err="1"/>
              <a:t>κατὰ</a:t>
            </a:r>
            <a:r>
              <a:rPr lang="el-GR" dirty="0"/>
              <a:t> </a:t>
            </a:r>
            <a:r>
              <a:rPr lang="el-GR" dirty="0" err="1"/>
              <a:t>μὲν</a:t>
            </a:r>
            <a:r>
              <a:rPr lang="el-GR" dirty="0"/>
              <a:t> </a:t>
            </a:r>
            <a:r>
              <a:rPr lang="el-GR" dirty="0" err="1"/>
              <a:t>δὴ</a:t>
            </a:r>
            <a:r>
              <a:rPr lang="el-GR" dirty="0"/>
              <a:t> </a:t>
            </a:r>
            <a:r>
              <a:rPr lang="el-GR" dirty="0" err="1"/>
              <a:t>Δημαρήτου</a:t>
            </a:r>
            <a:r>
              <a:rPr lang="el-GR" dirty="0"/>
              <a:t> </a:t>
            </a:r>
            <a:r>
              <a:rPr lang="el-GR" dirty="0" err="1"/>
              <a:t>τὴν</a:t>
            </a:r>
            <a:r>
              <a:rPr lang="el-GR" dirty="0"/>
              <a:t> </a:t>
            </a:r>
            <a:r>
              <a:rPr lang="el-GR" dirty="0" err="1"/>
              <a:t>κατάπαυσιν</a:t>
            </a:r>
            <a:r>
              <a:rPr lang="el-GR" dirty="0"/>
              <a:t> </a:t>
            </a:r>
            <a:r>
              <a:rPr lang="el-GR" dirty="0" err="1"/>
              <a:t>τῆς</a:t>
            </a:r>
            <a:r>
              <a:rPr lang="el-GR" dirty="0"/>
              <a:t> </a:t>
            </a:r>
            <a:r>
              <a:rPr lang="el-GR" dirty="0" err="1"/>
              <a:t>βασιληίης</a:t>
            </a:r>
            <a:r>
              <a:rPr lang="el-GR" dirty="0"/>
              <a:t> </a:t>
            </a:r>
            <a:r>
              <a:rPr lang="el-GR" dirty="0" err="1"/>
              <a:t>οὕτω</a:t>
            </a:r>
            <a:r>
              <a:rPr lang="el-GR" dirty="0"/>
              <a:t> </a:t>
            </a:r>
            <a:r>
              <a:rPr lang="el-GR" dirty="0" err="1" smtClean="0"/>
              <a:t>ἐγένετο</a:t>
            </a:r>
            <a:r>
              <a:rPr lang="el-GR" dirty="0" smtClean="0"/>
              <a:t>.</a:t>
            </a:r>
          </a:p>
          <a:p>
            <a:pPr marL="137160" indent="0" algn="just">
              <a:buNone/>
            </a:pPr>
            <a:endParaRPr lang="el-GR" dirty="0" smtClean="0"/>
          </a:p>
          <a:p>
            <a:pPr marL="137160" indent="0" algn="just">
              <a:buNone/>
            </a:pPr>
            <a:r>
              <a:rPr lang="el-GR" dirty="0" smtClean="0"/>
              <a:t>Τέλος</a:t>
            </a:r>
            <a:r>
              <a:rPr lang="el-GR" dirty="0"/>
              <a:t>, καθώς δημιουργήθηκε αντιδικία </a:t>
            </a:r>
            <a:r>
              <a:rPr lang="el-GR" dirty="0" err="1"/>
              <a:t>γι᾽</a:t>
            </a:r>
            <a:r>
              <a:rPr lang="el-GR" dirty="0"/>
              <a:t> αυτό το θέμα, οι Σπαρτιάτες αποφάσισαν να ρωτήσουν το μαντείο των Δελφών αν ο Δημάρατος ήταν γιος του </a:t>
            </a:r>
            <a:r>
              <a:rPr lang="el-GR" dirty="0" err="1"/>
              <a:t>Αρίστωνος</a:t>
            </a:r>
            <a:r>
              <a:rPr lang="el-GR" dirty="0" smtClean="0"/>
              <a:t>.</a:t>
            </a:r>
            <a:r>
              <a:rPr lang="el-GR" dirty="0"/>
              <a:t> Τότε λοιπόν ο Κλεομένης, που βέβαια αυτός προμελέτησε την προσφυγή αυτή στην Πυθία, εξασφάλισε τη συνεργασία του </a:t>
            </a:r>
            <a:r>
              <a:rPr lang="el-GR" dirty="0" err="1"/>
              <a:t>Κόβωνος</a:t>
            </a:r>
            <a:r>
              <a:rPr lang="el-GR" dirty="0"/>
              <a:t>, του γιου του </a:t>
            </a:r>
            <a:r>
              <a:rPr lang="el-GR" dirty="0" err="1"/>
              <a:t>Αριστοφάντου</a:t>
            </a:r>
            <a:r>
              <a:rPr lang="el-GR" dirty="0"/>
              <a:t>, που την εποχή εκείνη είχε τη μεγαλύτερη δύναμη στους Δελφούς, κι ο </a:t>
            </a:r>
            <a:r>
              <a:rPr lang="el-GR" dirty="0" err="1"/>
              <a:t>Κόβων</a:t>
            </a:r>
            <a:r>
              <a:rPr lang="el-GR" dirty="0"/>
              <a:t> πείθει την </a:t>
            </a:r>
            <a:r>
              <a:rPr lang="el-GR" dirty="0" err="1"/>
              <a:t>Περίαλλα</a:t>
            </a:r>
            <a:r>
              <a:rPr lang="el-GR" dirty="0"/>
              <a:t>, την ιέρεια του μαντείου, να πει αυτά που ο Κλεομένης ήθελε να ειπωθούν</a:t>
            </a:r>
            <a:r>
              <a:rPr lang="el-GR" dirty="0" smtClean="0"/>
              <a:t>.</a:t>
            </a:r>
            <a:r>
              <a:rPr lang="el-GR" dirty="0"/>
              <a:t> Έτσι λοιπόν η Πυθία, όταν οι απεσταλμένοι για χρησμό υπέβαλαν το ερώτημα, έβγαλε κρίση ότι ο Δημάρατος δεν ήταν γιος του </a:t>
            </a:r>
            <a:r>
              <a:rPr lang="el-GR" dirty="0" err="1"/>
              <a:t>Αρίστωνος</a:t>
            </a:r>
            <a:r>
              <a:rPr lang="el-GR" dirty="0"/>
              <a:t>. Αργότερα όμως ξεσκεπάστηκε αυτή η μηχανορραφία κι ο </a:t>
            </a:r>
            <a:r>
              <a:rPr lang="el-GR" dirty="0" err="1"/>
              <a:t>Κόβων</a:t>
            </a:r>
            <a:r>
              <a:rPr lang="el-GR" dirty="0"/>
              <a:t> εξορίστηκε από τους Δελφούς και η ιέρεια του μαντείου, η </a:t>
            </a:r>
            <a:r>
              <a:rPr lang="el-GR" dirty="0" err="1"/>
              <a:t>Περίαλλα</a:t>
            </a:r>
            <a:r>
              <a:rPr lang="el-GR" dirty="0"/>
              <a:t>, έχασε το αξίωμά </a:t>
            </a:r>
            <a:r>
              <a:rPr lang="el-GR" dirty="0" smtClean="0"/>
              <a:t>της</a:t>
            </a:r>
            <a:r>
              <a:rPr lang="el-GR" dirty="0"/>
              <a:t>. Έτσι λοιπόν έγινε η εκθρόνιση του </a:t>
            </a:r>
            <a:r>
              <a:rPr lang="el-GR" dirty="0" smtClean="0"/>
              <a:t>Δημάρατου.</a:t>
            </a:r>
            <a:endParaRPr lang="el-GR" dirty="0"/>
          </a:p>
        </p:txBody>
      </p:sp>
    </p:spTree>
    <p:extLst>
      <p:ext uri="{BB962C8B-B14F-4D97-AF65-F5344CB8AC3E}">
        <p14:creationId xmlns:p14="http://schemas.microsoft.com/office/powerpoint/2010/main" val="39176918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73025"/>
            <a:ext cx="8229600" cy="346050"/>
          </a:xfrm>
        </p:spPr>
        <p:txBody>
          <a:bodyPr>
            <a:normAutofit fontScale="90000"/>
          </a:bodyPr>
          <a:lstStyle/>
          <a:p>
            <a:endParaRPr lang="el-GR" dirty="0"/>
          </a:p>
        </p:txBody>
      </p:sp>
      <p:sp>
        <p:nvSpPr>
          <p:cNvPr id="3" name="Θέση περιεχομένου 2"/>
          <p:cNvSpPr>
            <a:spLocks noGrp="1"/>
          </p:cNvSpPr>
          <p:nvPr>
            <p:ph idx="1"/>
          </p:nvPr>
        </p:nvSpPr>
        <p:spPr>
          <a:xfrm>
            <a:off x="539552" y="0"/>
            <a:ext cx="8229600" cy="7101408"/>
          </a:xfrm>
        </p:spPr>
        <p:txBody>
          <a:bodyPr>
            <a:normAutofit fontScale="70000" lnSpcReduction="20000"/>
          </a:bodyPr>
          <a:lstStyle/>
          <a:p>
            <a:pPr marL="137160" indent="0" algn="just">
              <a:buNone/>
            </a:pPr>
            <a:endParaRPr lang="el-GR" dirty="0" smtClean="0"/>
          </a:p>
          <a:p>
            <a:pPr marL="137160" indent="0" algn="just">
              <a:buNone/>
            </a:pPr>
            <a:r>
              <a:rPr lang="el-GR" dirty="0" err="1" smtClean="0"/>
              <a:t>μετὰ</a:t>
            </a:r>
            <a:r>
              <a:rPr lang="el-GR" dirty="0" smtClean="0"/>
              <a:t> </a:t>
            </a:r>
            <a:r>
              <a:rPr lang="el-GR" dirty="0" err="1"/>
              <a:t>τῆς</a:t>
            </a:r>
            <a:r>
              <a:rPr lang="el-GR" dirty="0"/>
              <a:t> </a:t>
            </a:r>
            <a:r>
              <a:rPr lang="el-GR" dirty="0" err="1"/>
              <a:t>βασιληίης</a:t>
            </a:r>
            <a:r>
              <a:rPr lang="el-GR" dirty="0"/>
              <a:t> </a:t>
            </a:r>
            <a:r>
              <a:rPr lang="el-GR" dirty="0" err="1"/>
              <a:t>τὴν</a:t>
            </a:r>
            <a:r>
              <a:rPr lang="el-GR" dirty="0"/>
              <a:t> </a:t>
            </a:r>
            <a:r>
              <a:rPr lang="el-GR" dirty="0" err="1"/>
              <a:t>κατάπαυσιν</a:t>
            </a:r>
            <a:r>
              <a:rPr lang="el-GR" dirty="0"/>
              <a:t> ὁ </a:t>
            </a:r>
            <a:r>
              <a:rPr lang="el-GR" dirty="0" err="1"/>
              <a:t>Δημάρητος</a:t>
            </a:r>
            <a:r>
              <a:rPr lang="el-GR" dirty="0"/>
              <a:t> </a:t>
            </a:r>
            <a:r>
              <a:rPr lang="el-GR" dirty="0" err="1"/>
              <a:t>ἦρχε</a:t>
            </a:r>
            <a:r>
              <a:rPr lang="el-GR" dirty="0"/>
              <a:t> </a:t>
            </a:r>
            <a:r>
              <a:rPr lang="el-GR" dirty="0" err="1"/>
              <a:t>αἱρεθεὶς</a:t>
            </a:r>
            <a:r>
              <a:rPr lang="el-GR" dirty="0"/>
              <a:t> </a:t>
            </a:r>
            <a:r>
              <a:rPr lang="el-GR" dirty="0" err="1"/>
              <a:t>ἀρχήν</a:t>
            </a:r>
            <a:r>
              <a:rPr lang="el-GR" dirty="0"/>
              <a:t>.  </a:t>
            </a:r>
            <a:r>
              <a:rPr lang="el-GR" dirty="0" err="1"/>
              <a:t>ἦσαν</a:t>
            </a:r>
            <a:r>
              <a:rPr lang="el-GR" dirty="0"/>
              <a:t> </a:t>
            </a:r>
            <a:r>
              <a:rPr lang="el-GR" dirty="0" err="1"/>
              <a:t>μὲν</a:t>
            </a:r>
            <a:r>
              <a:rPr lang="el-GR" dirty="0"/>
              <a:t> </a:t>
            </a:r>
            <a:r>
              <a:rPr lang="el-GR" dirty="0" err="1"/>
              <a:t>δὴ</a:t>
            </a:r>
            <a:r>
              <a:rPr lang="el-GR" dirty="0"/>
              <a:t> </a:t>
            </a:r>
            <a:r>
              <a:rPr lang="el-GR" dirty="0" err="1"/>
              <a:t>γυμνοπαιδίαι</a:t>
            </a:r>
            <a:r>
              <a:rPr lang="el-GR" dirty="0"/>
              <a:t>, </a:t>
            </a:r>
            <a:r>
              <a:rPr lang="el-GR" dirty="0" err="1"/>
              <a:t>θεωμένου</a:t>
            </a:r>
            <a:r>
              <a:rPr lang="el-GR" dirty="0"/>
              <a:t> </a:t>
            </a:r>
            <a:r>
              <a:rPr lang="el-GR" dirty="0" err="1"/>
              <a:t>δὲ</a:t>
            </a:r>
            <a:r>
              <a:rPr lang="el-GR" dirty="0"/>
              <a:t> </a:t>
            </a:r>
            <a:r>
              <a:rPr lang="el-GR" dirty="0" err="1"/>
              <a:t>τοῦ</a:t>
            </a:r>
            <a:r>
              <a:rPr lang="el-GR" dirty="0"/>
              <a:t> </a:t>
            </a:r>
            <a:r>
              <a:rPr lang="el-GR" dirty="0" err="1"/>
              <a:t>Δημαρήτου</a:t>
            </a:r>
            <a:r>
              <a:rPr lang="el-GR" dirty="0"/>
              <a:t> ὁ </a:t>
            </a:r>
            <a:r>
              <a:rPr lang="el-GR" dirty="0" err="1"/>
              <a:t>Λευτυχίδης</a:t>
            </a:r>
            <a:r>
              <a:rPr lang="el-GR" dirty="0"/>
              <a:t>, </a:t>
            </a:r>
            <a:r>
              <a:rPr lang="el-GR" dirty="0" err="1"/>
              <a:t>γεγονὼς</a:t>
            </a:r>
            <a:r>
              <a:rPr lang="el-GR" dirty="0"/>
              <a:t> </a:t>
            </a:r>
            <a:r>
              <a:rPr lang="el-GR" dirty="0" err="1"/>
              <a:t>ἤδη</a:t>
            </a:r>
            <a:r>
              <a:rPr lang="el-GR" dirty="0"/>
              <a:t> [</a:t>
            </a:r>
            <a:r>
              <a:rPr lang="el-GR" dirty="0" err="1"/>
              <a:t>αὐτὸς</a:t>
            </a:r>
            <a:r>
              <a:rPr lang="el-GR" dirty="0"/>
              <a:t>] </a:t>
            </a:r>
            <a:r>
              <a:rPr lang="el-GR" dirty="0" err="1"/>
              <a:t>βασιλεὺς</a:t>
            </a:r>
            <a:r>
              <a:rPr lang="el-GR" dirty="0"/>
              <a:t> </a:t>
            </a:r>
            <a:r>
              <a:rPr lang="el-GR" dirty="0" err="1"/>
              <a:t>ἀντ᾽</a:t>
            </a:r>
            <a:r>
              <a:rPr lang="el-GR" dirty="0"/>
              <a:t> </a:t>
            </a:r>
            <a:r>
              <a:rPr lang="el-GR" dirty="0" err="1"/>
              <a:t>ἐκείνου</a:t>
            </a:r>
            <a:r>
              <a:rPr lang="el-GR" dirty="0"/>
              <a:t>, </a:t>
            </a:r>
            <a:r>
              <a:rPr lang="el-GR" dirty="0" err="1"/>
              <a:t>πέμψας</a:t>
            </a:r>
            <a:r>
              <a:rPr lang="el-GR" dirty="0"/>
              <a:t> </a:t>
            </a:r>
            <a:r>
              <a:rPr lang="el-GR" dirty="0" err="1"/>
              <a:t>τὸν</a:t>
            </a:r>
            <a:r>
              <a:rPr lang="el-GR" dirty="0"/>
              <a:t> θεράποντα </a:t>
            </a:r>
            <a:r>
              <a:rPr lang="el-GR" dirty="0" err="1"/>
              <a:t>ἐπὶ</a:t>
            </a:r>
            <a:r>
              <a:rPr lang="el-GR" dirty="0"/>
              <a:t> </a:t>
            </a:r>
            <a:r>
              <a:rPr lang="el-GR" dirty="0" err="1"/>
              <a:t>γέλωτί</a:t>
            </a:r>
            <a:r>
              <a:rPr lang="el-GR" dirty="0"/>
              <a:t> τε </a:t>
            </a:r>
            <a:r>
              <a:rPr lang="el-GR" dirty="0" err="1"/>
              <a:t>καὶ</a:t>
            </a:r>
            <a:r>
              <a:rPr lang="el-GR" dirty="0"/>
              <a:t> </a:t>
            </a:r>
            <a:r>
              <a:rPr lang="el-GR" dirty="0" err="1"/>
              <a:t>λάσθῃ</a:t>
            </a:r>
            <a:r>
              <a:rPr lang="el-GR" dirty="0"/>
              <a:t> </a:t>
            </a:r>
            <a:r>
              <a:rPr lang="el-GR" dirty="0" err="1"/>
              <a:t>εἰρώτα</a:t>
            </a:r>
            <a:r>
              <a:rPr lang="el-GR" dirty="0"/>
              <a:t> </a:t>
            </a:r>
            <a:r>
              <a:rPr lang="el-GR" dirty="0" err="1"/>
              <a:t>τὸν</a:t>
            </a:r>
            <a:r>
              <a:rPr lang="el-GR" dirty="0"/>
              <a:t> </a:t>
            </a:r>
            <a:r>
              <a:rPr lang="el-GR" dirty="0" err="1"/>
              <a:t>Δημάρητον</a:t>
            </a:r>
            <a:r>
              <a:rPr lang="el-GR" dirty="0"/>
              <a:t> </a:t>
            </a:r>
            <a:r>
              <a:rPr lang="el-GR" dirty="0" err="1"/>
              <a:t>ὁκοῖόν</a:t>
            </a:r>
            <a:r>
              <a:rPr lang="el-GR" dirty="0"/>
              <a:t> τι </a:t>
            </a:r>
            <a:r>
              <a:rPr lang="el-GR" dirty="0" err="1"/>
              <a:t>εἴη</a:t>
            </a:r>
            <a:r>
              <a:rPr lang="el-GR" dirty="0"/>
              <a:t> </a:t>
            </a:r>
            <a:r>
              <a:rPr lang="el-GR" dirty="0" err="1"/>
              <a:t>τὸ</a:t>
            </a:r>
            <a:r>
              <a:rPr lang="el-GR" dirty="0"/>
              <a:t> </a:t>
            </a:r>
            <a:r>
              <a:rPr lang="el-GR" dirty="0" err="1"/>
              <a:t>ἄρχειν</a:t>
            </a:r>
            <a:r>
              <a:rPr lang="el-GR" dirty="0"/>
              <a:t> </a:t>
            </a:r>
            <a:r>
              <a:rPr lang="el-GR" dirty="0" err="1"/>
              <a:t>μετὰ</a:t>
            </a:r>
            <a:r>
              <a:rPr lang="el-GR" dirty="0"/>
              <a:t> </a:t>
            </a:r>
            <a:r>
              <a:rPr lang="el-GR" dirty="0" err="1"/>
              <a:t>τὸ</a:t>
            </a:r>
            <a:r>
              <a:rPr lang="el-GR" dirty="0"/>
              <a:t> </a:t>
            </a:r>
            <a:r>
              <a:rPr lang="el-GR" dirty="0" err="1"/>
              <a:t>βασιλεύειν</a:t>
            </a:r>
            <a:r>
              <a:rPr lang="el-GR" dirty="0" smtClean="0"/>
              <a:t>.</a:t>
            </a:r>
            <a:r>
              <a:rPr lang="el-GR" dirty="0"/>
              <a:t> ὁ </a:t>
            </a:r>
            <a:r>
              <a:rPr lang="el-GR" dirty="0" err="1"/>
              <a:t>δὲ</a:t>
            </a:r>
            <a:r>
              <a:rPr lang="el-GR" dirty="0"/>
              <a:t> </a:t>
            </a:r>
            <a:r>
              <a:rPr lang="el-GR" dirty="0" err="1"/>
              <a:t>ἀλγήσας</a:t>
            </a:r>
            <a:r>
              <a:rPr lang="el-GR" dirty="0"/>
              <a:t> </a:t>
            </a:r>
            <a:r>
              <a:rPr lang="el-GR" dirty="0" err="1"/>
              <a:t>τῷ</a:t>
            </a:r>
            <a:r>
              <a:rPr lang="el-GR" dirty="0"/>
              <a:t> </a:t>
            </a:r>
            <a:r>
              <a:rPr lang="el-GR" dirty="0" err="1"/>
              <a:t>ἐπειρωτήματι</a:t>
            </a:r>
            <a:r>
              <a:rPr lang="el-GR" dirty="0"/>
              <a:t> </a:t>
            </a:r>
            <a:r>
              <a:rPr lang="el-GR" dirty="0" err="1"/>
              <a:t>εἶπε</a:t>
            </a:r>
            <a:r>
              <a:rPr lang="el-GR" dirty="0"/>
              <a:t> </a:t>
            </a:r>
            <a:r>
              <a:rPr lang="el-GR" dirty="0" err="1"/>
              <a:t>φὰς</a:t>
            </a:r>
            <a:r>
              <a:rPr lang="el-GR" dirty="0"/>
              <a:t> </a:t>
            </a:r>
            <a:r>
              <a:rPr lang="el-GR" dirty="0" err="1"/>
              <a:t>αὐτὸς</a:t>
            </a:r>
            <a:r>
              <a:rPr lang="el-GR" dirty="0"/>
              <a:t> </a:t>
            </a:r>
            <a:r>
              <a:rPr lang="el-GR" dirty="0" err="1"/>
              <a:t>μὲν</a:t>
            </a:r>
            <a:r>
              <a:rPr lang="el-GR" dirty="0"/>
              <a:t> </a:t>
            </a:r>
            <a:r>
              <a:rPr lang="el-GR" dirty="0" err="1"/>
              <a:t>ἀμφοτέρων</a:t>
            </a:r>
            <a:r>
              <a:rPr lang="el-GR" dirty="0"/>
              <a:t> </a:t>
            </a:r>
            <a:r>
              <a:rPr lang="el-GR" dirty="0" err="1"/>
              <a:t>ἤδη</a:t>
            </a:r>
            <a:r>
              <a:rPr lang="el-GR" dirty="0"/>
              <a:t> </a:t>
            </a:r>
            <a:r>
              <a:rPr lang="el-GR" dirty="0" err="1"/>
              <a:t>πεπειρῆσθαι</a:t>
            </a:r>
            <a:r>
              <a:rPr lang="el-GR" dirty="0"/>
              <a:t>, </a:t>
            </a:r>
            <a:r>
              <a:rPr lang="el-GR" dirty="0" err="1"/>
              <a:t>κεῖνον</a:t>
            </a:r>
            <a:r>
              <a:rPr lang="el-GR" dirty="0"/>
              <a:t> </a:t>
            </a:r>
            <a:r>
              <a:rPr lang="el-GR" dirty="0" err="1"/>
              <a:t>δὲ</a:t>
            </a:r>
            <a:r>
              <a:rPr lang="el-GR" dirty="0"/>
              <a:t> </a:t>
            </a:r>
            <a:r>
              <a:rPr lang="el-GR" dirty="0" err="1"/>
              <a:t>οὔ</a:t>
            </a:r>
            <a:r>
              <a:rPr lang="el-GR" dirty="0"/>
              <a:t>, </a:t>
            </a:r>
            <a:r>
              <a:rPr lang="el-GR" dirty="0" err="1"/>
              <a:t>τὴν</a:t>
            </a:r>
            <a:r>
              <a:rPr lang="el-GR" dirty="0"/>
              <a:t> </a:t>
            </a:r>
            <a:r>
              <a:rPr lang="el-GR" dirty="0" err="1"/>
              <a:t>μέντοι</a:t>
            </a:r>
            <a:r>
              <a:rPr lang="el-GR" dirty="0"/>
              <a:t> </a:t>
            </a:r>
            <a:r>
              <a:rPr lang="el-GR" dirty="0" err="1"/>
              <a:t>ἐπειρώτησιν</a:t>
            </a:r>
            <a:r>
              <a:rPr lang="el-GR" dirty="0"/>
              <a:t> </a:t>
            </a:r>
            <a:r>
              <a:rPr lang="el-GR" dirty="0" err="1"/>
              <a:t>ταύτην</a:t>
            </a:r>
            <a:r>
              <a:rPr lang="el-GR" dirty="0"/>
              <a:t> </a:t>
            </a:r>
            <a:r>
              <a:rPr lang="el-GR" dirty="0" err="1"/>
              <a:t>ἄρξειν</a:t>
            </a:r>
            <a:r>
              <a:rPr lang="el-GR" dirty="0"/>
              <a:t> </a:t>
            </a:r>
            <a:r>
              <a:rPr lang="el-GR" dirty="0" err="1"/>
              <a:t>Λακεδαιμονίοισι</a:t>
            </a:r>
            <a:r>
              <a:rPr lang="el-GR" dirty="0"/>
              <a:t> ἢ </a:t>
            </a:r>
            <a:r>
              <a:rPr lang="el-GR" dirty="0" err="1"/>
              <a:t>μυρίης</a:t>
            </a:r>
            <a:r>
              <a:rPr lang="el-GR" dirty="0"/>
              <a:t> </a:t>
            </a:r>
            <a:r>
              <a:rPr lang="el-GR" dirty="0" err="1"/>
              <a:t>κακότητος</a:t>
            </a:r>
            <a:r>
              <a:rPr lang="el-GR" dirty="0"/>
              <a:t> ἢ </a:t>
            </a:r>
            <a:r>
              <a:rPr lang="el-GR" dirty="0" err="1"/>
              <a:t>μυρίης</a:t>
            </a:r>
            <a:r>
              <a:rPr lang="el-GR" dirty="0"/>
              <a:t> </a:t>
            </a:r>
            <a:r>
              <a:rPr lang="el-GR" dirty="0" err="1"/>
              <a:t>εὐδαιμονίης</a:t>
            </a:r>
            <a:r>
              <a:rPr lang="el-GR" dirty="0"/>
              <a:t>. </a:t>
            </a:r>
            <a:r>
              <a:rPr lang="el-GR" dirty="0" err="1"/>
              <a:t>ταῦτα</a:t>
            </a:r>
            <a:r>
              <a:rPr lang="el-GR" dirty="0"/>
              <a:t> </a:t>
            </a:r>
            <a:r>
              <a:rPr lang="el-GR" dirty="0" err="1"/>
              <a:t>δὲ</a:t>
            </a:r>
            <a:r>
              <a:rPr lang="el-GR" dirty="0"/>
              <a:t> </a:t>
            </a:r>
            <a:r>
              <a:rPr lang="el-GR" dirty="0" err="1"/>
              <a:t>εἴπας</a:t>
            </a:r>
            <a:r>
              <a:rPr lang="el-GR" dirty="0"/>
              <a:t> </a:t>
            </a:r>
            <a:r>
              <a:rPr lang="el-GR" dirty="0" err="1"/>
              <a:t>καὶ</a:t>
            </a:r>
            <a:r>
              <a:rPr lang="el-GR" dirty="0"/>
              <a:t> </a:t>
            </a:r>
            <a:r>
              <a:rPr lang="el-GR" dirty="0" err="1"/>
              <a:t>κατακαλυψάμενος</a:t>
            </a:r>
            <a:r>
              <a:rPr lang="el-GR" dirty="0"/>
              <a:t> </a:t>
            </a:r>
            <a:r>
              <a:rPr lang="el-GR" dirty="0" err="1"/>
              <a:t>ἤιε</a:t>
            </a:r>
            <a:r>
              <a:rPr lang="el-GR" dirty="0"/>
              <a:t> </a:t>
            </a:r>
            <a:r>
              <a:rPr lang="el-GR" dirty="0" err="1"/>
              <a:t>ἐκ</a:t>
            </a:r>
            <a:r>
              <a:rPr lang="el-GR" dirty="0"/>
              <a:t> </a:t>
            </a:r>
            <a:r>
              <a:rPr lang="el-GR" dirty="0" err="1"/>
              <a:t>τοῦ</a:t>
            </a:r>
            <a:r>
              <a:rPr lang="el-GR" dirty="0"/>
              <a:t> </a:t>
            </a:r>
            <a:r>
              <a:rPr lang="el-GR" dirty="0" err="1"/>
              <a:t>θεήτρου</a:t>
            </a:r>
            <a:r>
              <a:rPr lang="el-GR" dirty="0"/>
              <a:t> </a:t>
            </a:r>
            <a:r>
              <a:rPr lang="el-GR" dirty="0" err="1"/>
              <a:t>ἐς</a:t>
            </a:r>
            <a:r>
              <a:rPr lang="el-GR" dirty="0"/>
              <a:t> </a:t>
            </a:r>
            <a:r>
              <a:rPr lang="el-GR" dirty="0" err="1"/>
              <a:t>τὰ</a:t>
            </a:r>
            <a:r>
              <a:rPr lang="el-GR" dirty="0"/>
              <a:t> </a:t>
            </a:r>
            <a:r>
              <a:rPr lang="el-GR" dirty="0" err="1"/>
              <a:t>ἑωυτοῦ</a:t>
            </a:r>
            <a:r>
              <a:rPr lang="el-GR" dirty="0"/>
              <a:t> </a:t>
            </a:r>
            <a:r>
              <a:rPr lang="el-GR" dirty="0" err="1"/>
              <a:t>οἰκία</a:t>
            </a:r>
            <a:r>
              <a:rPr lang="el-GR" dirty="0"/>
              <a:t>, </a:t>
            </a:r>
            <a:r>
              <a:rPr lang="el-GR" dirty="0" err="1"/>
              <a:t>αὐτίκα</a:t>
            </a:r>
            <a:r>
              <a:rPr lang="el-GR" dirty="0"/>
              <a:t> </a:t>
            </a:r>
            <a:r>
              <a:rPr lang="el-GR" dirty="0" err="1"/>
              <a:t>δὲ</a:t>
            </a:r>
            <a:r>
              <a:rPr lang="el-GR" dirty="0"/>
              <a:t> </a:t>
            </a:r>
            <a:r>
              <a:rPr lang="el-GR" dirty="0" err="1"/>
              <a:t>παρασκευασάμενος</a:t>
            </a:r>
            <a:r>
              <a:rPr lang="el-GR" dirty="0"/>
              <a:t> </a:t>
            </a:r>
            <a:r>
              <a:rPr lang="el-GR" dirty="0" err="1"/>
              <a:t>ἔθυε</a:t>
            </a:r>
            <a:r>
              <a:rPr lang="el-GR" dirty="0"/>
              <a:t> </a:t>
            </a:r>
            <a:r>
              <a:rPr lang="el-GR" dirty="0" err="1"/>
              <a:t>τῷ</a:t>
            </a:r>
            <a:r>
              <a:rPr lang="el-GR" dirty="0"/>
              <a:t> </a:t>
            </a:r>
            <a:r>
              <a:rPr lang="el-GR" dirty="0" err="1"/>
              <a:t>Διὶ</a:t>
            </a:r>
            <a:r>
              <a:rPr lang="el-GR" dirty="0"/>
              <a:t> </a:t>
            </a:r>
            <a:r>
              <a:rPr lang="el-GR" dirty="0" err="1"/>
              <a:t>βοῦν</a:t>
            </a:r>
            <a:r>
              <a:rPr lang="el-GR" dirty="0"/>
              <a:t>, </a:t>
            </a:r>
            <a:r>
              <a:rPr lang="el-GR" dirty="0" err="1"/>
              <a:t>θύσας</a:t>
            </a:r>
            <a:r>
              <a:rPr lang="el-GR" dirty="0"/>
              <a:t> </a:t>
            </a:r>
            <a:r>
              <a:rPr lang="el-GR" dirty="0" err="1"/>
              <a:t>δὲ</a:t>
            </a:r>
            <a:r>
              <a:rPr lang="el-GR" dirty="0"/>
              <a:t> </a:t>
            </a:r>
            <a:r>
              <a:rPr lang="el-GR" dirty="0" err="1"/>
              <a:t>τὴν</a:t>
            </a:r>
            <a:r>
              <a:rPr lang="el-GR" dirty="0"/>
              <a:t> μητέρα </a:t>
            </a:r>
            <a:r>
              <a:rPr lang="el-GR" dirty="0" err="1"/>
              <a:t>ἐκάλεσε</a:t>
            </a:r>
            <a:r>
              <a:rPr lang="el-GR" dirty="0" smtClean="0"/>
              <a:t>.</a:t>
            </a:r>
          </a:p>
          <a:p>
            <a:pPr marL="137160" indent="0" algn="just">
              <a:buNone/>
            </a:pPr>
            <a:endParaRPr lang="el-GR" dirty="0" smtClean="0"/>
          </a:p>
          <a:p>
            <a:pPr marL="137160" indent="0" algn="just">
              <a:buNone/>
            </a:pPr>
            <a:r>
              <a:rPr lang="el-GR" dirty="0" err="1"/>
              <a:t>ύστερ᾽</a:t>
            </a:r>
            <a:r>
              <a:rPr lang="el-GR" dirty="0"/>
              <a:t> </a:t>
            </a:r>
            <a:r>
              <a:rPr lang="el-GR" dirty="0" err="1"/>
              <a:t>απ᾽</a:t>
            </a:r>
            <a:r>
              <a:rPr lang="el-GR" dirty="0"/>
              <a:t> την εκθρόνισή του ο Δημάρατος εκλέχτηκε κι ασκούσε κάποιο αξίωμα</a:t>
            </a:r>
            <a:r>
              <a:rPr lang="el-GR" dirty="0" smtClean="0"/>
              <a:t>.</a:t>
            </a:r>
            <a:r>
              <a:rPr lang="el-GR" dirty="0"/>
              <a:t> Γιόρταζαν λοιπόν τη γιορτή των γυμνοπαιδιών, κι ενώ ο Δημάρατος παρακολουθούσε τους αγώνες, ο </a:t>
            </a:r>
            <a:r>
              <a:rPr lang="el-GR" dirty="0" err="1"/>
              <a:t>Λεωτυχίδας</a:t>
            </a:r>
            <a:r>
              <a:rPr lang="el-GR" dirty="0"/>
              <a:t>, που είχε πια ανακηρυχτεί βασιλιάς στη θέση εκείνου, έστειλε τον υπηρέτη του και ρωτούσε τον Δημάρατο, για να τον ειρωνευτεί και να τον ξεφτιλίσει, πώς ένιωθε ασκώντας ένα αξίωμα κάποιος που χρημάτισε </a:t>
            </a:r>
            <a:r>
              <a:rPr lang="el-GR" dirty="0" smtClean="0"/>
              <a:t>βασιλιάς.</a:t>
            </a:r>
            <a:r>
              <a:rPr lang="el-GR" dirty="0"/>
              <a:t> </a:t>
            </a:r>
            <a:r>
              <a:rPr lang="el-GR" dirty="0" smtClean="0"/>
              <a:t>Κι </a:t>
            </a:r>
            <a:r>
              <a:rPr lang="el-GR" dirty="0"/>
              <a:t>αυτός πειράχτηκε </a:t>
            </a:r>
            <a:r>
              <a:rPr lang="el-GR" dirty="0" err="1"/>
              <a:t>απ᾽</a:t>
            </a:r>
            <a:r>
              <a:rPr lang="el-GR" dirty="0"/>
              <a:t> την ερώτηση κι αποκρίθηκε λέγοντας πως ο ίδιος </a:t>
            </a:r>
            <a:r>
              <a:rPr lang="el-GR" dirty="0" err="1"/>
              <a:t>απ᾽</a:t>
            </a:r>
            <a:r>
              <a:rPr lang="el-GR" dirty="0"/>
              <a:t> τη μεριά του είχε ασκήσει και το ένα και το άλλο, ενώ εκείνος όχι· όμως, πως ετούτη η ερώτηση θα σταθεί για τους Λακεδαιμονίους η αρχή ή για χίλια δυο δεινά ή για χίλιες δυο ευτυχίες. Μ᾽ αυτά τα λόγια, σκεπάζοντας με το ιμάτιο το πρόσωπό του, έφυγε </a:t>
            </a:r>
            <a:r>
              <a:rPr lang="el-GR" dirty="0" err="1"/>
              <a:t>απ᾽</a:t>
            </a:r>
            <a:r>
              <a:rPr lang="el-GR" dirty="0"/>
              <a:t> το θέατρο και πήγε στο σπίτι του· και στη στιγμή έκανε τις ετοιμασίες και πρόσφερε στο Δία θυσία βοδιού· κι </a:t>
            </a:r>
            <a:r>
              <a:rPr lang="el-GR" dirty="0" err="1"/>
              <a:t>ύστερ᾽</a:t>
            </a:r>
            <a:r>
              <a:rPr lang="el-GR" dirty="0"/>
              <a:t> από τη θυσία κάλεσε τη μητέρα του</a:t>
            </a:r>
            <a:r>
              <a:rPr lang="el-GR" dirty="0" smtClean="0"/>
              <a:t>.</a:t>
            </a:r>
          </a:p>
          <a:p>
            <a:pPr marL="137160" indent="0" algn="just">
              <a:buNone/>
            </a:pPr>
            <a:endParaRPr lang="el-GR" dirty="0"/>
          </a:p>
        </p:txBody>
      </p:sp>
    </p:spTree>
    <p:extLst>
      <p:ext uri="{BB962C8B-B14F-4D97-AF65-F5344CB8AC3E}">
        <p14:creationId xmlns:p14="http://schemas.microsoft.com/office/powerpoint/2010/main" val="36791642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67544" y="404664"/>
            <a:ext cx="8229600" cy="6552728"/>
          </a:xfrm>
        </p:spPr>
        <p:txBody>
          <a:bodyPr>
            <a:normAutofit fontScale="70000" lnSpcReduction="20000"/>
          </a:bodyPr>
          <a:lstStyle/>
          <a:p>
            <a:pPr marL="137160" indent="0" algn="just">
              <a:buNone/>
            </a:pPr>
            <a:r>
              <a:rPr lang="el-GR" dirty="0" err="1"/>
              <a:t>ἀπικομένῃ</a:t>
            </a:r>
            <a:r>
              <a:rPr lang="el-GR" dirty="0"/>
              <a:t> </a:t>
            </a:r>
            <a:r>
              <a:rPr lang="el-GR" dirty="0" err="1"/>
              <a:t>δὲ</a:t>
            </a:r>
            <a:r>
              <a:rPr lang="el-GR" dirty="0"/>
              <a:t> </a:t>
            </a:r>
            <a:r>
              <a:rPr lang="el-GR" dirty="0" err="1"/>
              <a:t>τῇ</a:t>
            </a:r>
            <a:r>
              <a:rPr lang="el-GR" dirty="0"/>
              <a:t> </a:t>
            </a:r>
            <a:r>
              <a:rPr lang="el-GR" dirty="0" err="1"/>
              <a:t>μητρὶ</a:t>
            </a:r>
            <a:r>
              <a:rPr lang="el-GR" dirty="0"/>
              <a:t> </a:t>
            </a:r>
            <a:r>
              <a:rPr lang="el-GR" dirty="0" err="1"/>
              <a:t>ἐσθεὶς</a:t>
            </a:r>
            <a:r>
              <a:rPr lang="el-GR" dirty="0"/>
              <a:t> </a:t>
            </a:r>
            <a:r>
              <a:rPr lang="el-GR" dirty="0" err="1"/>
              <a:t>ἐς</a:t>
            </a:r>
            <a:r>
              <a:rPr lang="el-GR" dirty="0"/>
              <a:t> </a:t>
            </a:r>
            <a:r>
              <a:rPr lang="el-GR" dirty="0" err="1"/>
              <a:t>τὰς</a:t>
            </a:r>
            <a:r>
              <a:rPr lang="el-GR" dirty="0"/>
              <a:t> </a:t>
            </a:r>
            <a:r>
              <a:rPr lang="el-GR" dirty="0" err="1"/>
              <a:t>χεῖράς</a:t>
            </a:r>
            <a:r>
              <a:rPr lang="el-GR" dirty="0"/>
              <a:t> </a:t>
            </a:r>
            <a:r>
              <a:rPr lang="el-GR" dirty="0" err="1"/>
              <a:t>οἱ</a:t>
            </a:r>
            <a:r>
              <a:rPr lang="el-GR" dirty="0"/>
              <a:t> </a:t>
            </a:r>
            <a:r>
              <a:rPr lang="el-GR" dirty="0" err="1"/>
              <a:t>τῶν</a:t>
            </a:r>
            <a:r>
              <a:rPr lang="el-GR" dirty="0"/>
              <a:t> σπλάγχνων </a:t>
            </a:r>
            <a:r>
              <a:rPr lang="el-GR" dirty="0" err="1"/>
              <a:t>κατικέτευε</a:t>
            </a:r>
            <a:r>
              <a:rPr lang="el-GR" dirty="0"/>
              <a:t>, λέγων </a:t>
            </a:r>
            <a:r>
              <a:rPr lang="el-GR" dirty="0" err="1"/>
              <a:t>τοιάδε</a:t>
            </a:r>
            <a:r>
              <a:rPr lang="el-GR" dirty="0"/>
              <a:t>· Ὦ </a:t>
            </a:r>
            <a:r>
              <a:rPr lang="el-GR" dirty="0" err="1"/>
              <a:t>μῆτερ</a:t>
            </a:r>
            <a:r>
              <a:rPr lang="el-GR" dirty="0"/>
              <a:t>, </a:t>
            </a:r>
            <a:r>
              <a:rPr lang="el-GR" dirty="0" err="1"/>
              <a:t>θεῶν</a:t>
            </a:r>
            <a:r>
              <a:rPr lang="el-GR" dirty="0"/>
              <a:t> σε </a:t>
            </a:r>
            <a:r>
              <a:rPr lang="el-GR" dirty="0" err="1"/>
              <a:t>τῶν</a:t>
            </a:r>
            <a:r>
              <a:rPr lang="el-GR" dirty="0"/>
              <a:t> τε </a:t>
            </a:r>
            <a:r>
              <a:rPr lang="el-GR" dirty="0" err="1"/>
              <a:t>ἄλλων</a:t>
            </a:r>
            <a:r>
              <a:rPr lang="el-GR" dirty="0"/>
              <a:t> </a:t>
            </a:r>
            <a:r>
              <a:rPr lang="el-GR" dirty="0" err="1"/>
              <a:t>καταπτόμενος</a:t>
            </a:r>
            <a:r>
              <a:rPr lang="el-GR" dirty="0"/>
              <a:t> </a:t>
            </a:r>
            <a:r>
              <a:rPr lang="el-GR" dirty="0" err="1"/>
              <a:t>ἱκετεύω</a:t>
            </a:r>
            <a:r>
              <a:rPr lang="el-GR" dirty="0"/>
              <a:t> </a:t>
            </a:r>
            <a:r>
              <a:rPr lang="el-GR" dirty="0" err="1"/>
              <a:t>καὶ</a:t>
            </a:r>
            <a:r>
              <a:rPr lang="el-GR" dirty="0"/>
              <a:t> </a:t>
            </a:r>
            <a:r>
              <a:rPr lang="el-GR" dirty="0" err="1"/>
              <a:t>τοῦ</a:t>
            </a:r>
            <a:r>
              <a:rPr lang="el-GR" dirty="0"/>
              <a:t> </a:t>
            </a:r>
            <a:r>
              <a:rPr lang="el-GR" dirty="0" err="1"/>
              <a:t>ἑρκείου</a:t>
            </a:r>
            <a:r>
              <a:rPr lang="el-GR" dirty="0"/>
              <a:t> </a:t>
            </a:r>
            <a:r>
              <a:rPr lang="el-GR" dirty="0" err="1"/>
              <a:t>Διὸς</a:t>
            </a:r>
            <a:r>
              <a:rPr lang="el-GR" dirty="0"/>
              <a:t> </a:t>
            </a:r>
            <a:r>
              <a:rPr lang="el-GR" dirty="0" err="1"/>
              <a:t>τοῦδε</a:t>
            </a:r>
            <a:r>
              <a:rPr lang="el-GR" dirty="0"/>
              <a:t>, </a:t>
            </a:r>
            <a:r>
              <a:rPr lang="el-GR" dirty="0" err="1"/>
              <a:t>φράσαι</a:t>
            </a:r>
            <a:r>
              <a:rPr lang="el-GR" dirty="0"/>
              <a:t> </a:t>
            </a:r>
            <a:r>
              <a:rPr lang="el-GR" dirty="0" err="1"/>
              <a:t>μοι</a:t>
            </a:r>
            <a:r>
              <a:rPr lang="el-GR" dirty="0"/>
              <a:t> </a:t>
            </a:r>
            <a:r>
              <a:rPr lang="el-GR" dirty="0" err="1"/>
              <a:t>τὴν</a:t>
            </a:r>
            <a:r>
              <a:rPr lang="el-GR" dirty="0"/>
              <a:t> </a:t>
            </a:r>
            <a:r>
              <a:rPr lang="el-GR" dirty="0" err="1"/>
              <a:t>ἀληθείην</a:t>
            </a:r>
            <a:r>
              <a:rPr lang="el-GR" dirty="0"/>
              <a:t>, </a:t>
            </a:r>
            <a:r>
              <a:rPr lang="el-GR" dirty="0" err="1"/>
              <a:t>τίς</a:t>
            </a:r>
            <a:r>
              <a:rPr lang="el-GR" dirty="0"/>
              <a:t> </a:t>
            </a:r>
            <a:r>
              <a:rPr lang="el-GR" dirty="0" err="1"/>
              <a:t>μευ</a:t>
            </a:r>
            <a:r>
              <a:rPr lang="el-GR" dirty="0"/>
              <a:t> </a:t>
            </a:r>
            <a:r>
              <a:rPr lang="el-GR" dirty="0" err="1"/>
              <a:t>ἐστὶ</a:t>
            </a:r>
            <a:r>
              <a:rPr lang="el-GR" dirty="0"/>
              <a:t> </a:t>
            </a:r>
            <a:r>
              <a:rPr lang="el-GR" dirty="0" err="1"/>
              <a:t>πατὴρ</a:t>
            </a:r>
            <a:r>
              <a:rPr lang="el-GR" dirty="0"/>
              <a:t> </a:t>
            </a:r>
            <a:r>
              <a:rPr lang="el-GR" dirty="0" err="1"/>
              <a:t>ὀρθῷ</a:t>
            </a:r>
            <a:r>
              <a:rPr lang="el-GR" dirty="0"/>
              <a:t> </a:t>
            </a:r>
            <a:r>
              <a:rPr lang="el-GR" dirty="0" err="1"/>
              <a:t>λόγῳ</a:t>
            </a:r>
            <a:r>
              <a:rPr lang="el-GR" dirty="0"/>
              <a:t>. </a:t>
            </a:r>
            <a:r>
              <a:rPr lang="el-GR" dirty="0" err="1" smtClean="0"/>
              <a:t>Λευτυχίδης</a:t>
            </a:r>
            <a:r>
              <a:rPr lang="el-GR" dirty="0" smtClean="0"/>
              <a:t> </a:t>
            </a:r>
            <a:r>
              <a:rPr lang="el-GR" dirty="0" err="1"/>
              <a:t>μὲν</a:t>
            </a:r>
            <a:r>
              <a:rPr lang="el-GR" dirty="0"/>
              <a:t> </a:t>
            </a:r>
            <a:r>
              <a:rPr lang="el-GR" dirty="0" err="1"/>
              <a:t>γὰρ</a:t>
            </a:r>
            <a:r>
              <a:rPr lang="el-GR" dirty="0"/>
              <a:t> </a:t>
            </a:r>
            <a:r>
              <a:rPr lang="el-GR" dirty="0" err="1"/>
              <a:t>ἔφη</a:t>
            </a:r>
            <a:r>
              <a:rPr lang="el-GR" dirty="0"/>
              <a:t> </a:t>
            </a:r>
            <a:r>
              <a:rPr lang="el-GR" dirty="0" err="1"/>
              <a:t>ἐν</a:t>
            </a:r>
            <a:r>
              <a:rPr lang="el-GR" dirty="0"/>
              <a:t> </a:t>
            </a:r>
            <a:r>
              <a:rPr lang="el-GR" dirty="0" err="1"/>
              <a:t>τοῖσι</a:t>
            </a:r>
            <a:r>
              <a:rPr lang="el-GR" dirty="0"/>
              <a:t> </a:t>
            </a:r>
            <a:r>
              <a:rPr lang="el-GR" dirty="0" err="1"/>
              <a:t>νείκεσι</a:t>
            </a:r>
            <a:r>
              <a:rPr lang="el-GR" dirty="0"/>
              <a:t> λέγων </a:t>
            </a:r>
            <a:r>
              <a:rPr lang="el-GR" dirty="0" err="1"/>
              <a:t>κυέουσάν</a:t>
            </a:r>
            <a:r>
              <a:rPr lang="el-GR" dirty="0"/>
              <a:t> σε </a:t>
            </a:r>
            <a:r>
              <a:rPr lang="el-GR" dirty="0" err="1"/>
              <a:t>ἐκ</a:t>
            </a:r>
            <a:r>
              <a:rPr lang="el-GR" dirty="0"/>
              <a:t> </a:t>
            </a:r>
            <a:r>
              <a:rPr lang="el-GR" dirty="0" err="1"/>
              <a:t>τοῦ</a:t>
            </a:r>
            <a:r>
              <a:rPr lang="el-GR" dirty="0"/>
              <a:t> προτέρου </a:t>
            </a:r>
            <a:r>
              <a:rPr lang="el-GR" dirty="0" err="1"/>
              <a:t>ἀνδρὸς</a:t>
            </a:r>
            <a:r>
              <a:rPr lang="el-GR" dirty="0"/>
              <a:t> </a:t>
            </a:r>
            <a:r>
              <a:rPr lang="el-GR" dirty="0" err="1"/>
              <a:t>οὕτω</a:t>
            </a:r>
            <a:r>
              <a:rPr lang="el-GR" dirty="0"/>
              <a:t> </a:t>
            </a:r>
            <a:r>
              <a:rPr lang="el-GR" dirty="0" err="1"/>
              <a:t>ἐλθεῖν</a:t>
            </a:r>
            <a:r>
              <a:rPr lang="el-GR" dirty="0"/>
              <a:t> </a:t>
            </a:r>
            <a:r>
              <a:rPr lang="el-GR" dirty="0" err="1"/>
              <a:t>παρὰ</a:t>
            </a:r>
            <a:r>
              <a:rPr lang="el-GR" dirty="0"/>
              <a:t> </a:t>
            </a:r>
            <a:r>
              <a:rPr lang="el-GR" dirty="0" err="1"/>
              <a:t>Ἀρίστωνα</a:t>
            </a:r>
            <a:r>
              <a:rPr lang="el-GR" dirty="0"/>
              <a:t>, </a:t>
            </a:r>
            <a:r>
              <a:rPr lang="el-GR" dirty="0" err="1"/>
              <a:t>οἱ</a:t>
            </a:r>
            <a:r>
              <a:rPr lang="el-GR" dirty="0"/>
              <a:t> </a:t>
            </a:r>
            <a:r>
              <a:rPr lang="el-GR" dirty="0" err="1"/>
              <a:t>δὲ</a:t>
            </a:r>
            <a:r>
              <a:rPr lang="el-GR" dirty="0"/>
              <a:t> </a:t>
            </a:r>
            <a:r>
              <a:rPr lang="el-GR" dirty="0" err="1"/>
              <a:t>καὶ</a:t>
            </a:r>
            <a:r>
              <a:rPr lang="el-GR" dirty="0"/>
              <a:t> </a:t>
            </a:r>
            <a:r>
              <a:rPr lang="el-GR" dirty="0" err="1"/>
              <a:t>τὸν</a:t>
            </a:r>
            <a:r>
              <a:rPr lang="el-GR" dirty="0"/>
              <a:t> </a:t>
            </a:r>
            <a:r>
              <a:rPr lang="el-GR" dirty="0" err="1"/>
              <a:t>ματαιότερον</a:t>
            </a:r>
            <a:r>
              <a:rPr lang="el-GR" dirty="0"/>
              <a:t> </a:t>
            </a:r>
            <a:r>
              <a:rPr lang="el-GR" dirty="0" err="1"/>
              <a:t>λόγον</a:t>
            </a:r>
            <a:r>
              <a:rPr lang="el-GR" dirty="0"/>
              <a:t> λέγοντες </a:t>
            </a:r>
            <a:r>
              <a:rPr lang="el-GR" dirty="0" err="1"/>
              <a:t>φασί</a:t>
            </a:r>
            <a:r>
              <a:rPr lang="el-GR" dirty="0"/>
              <a:t> σε </a:t>
            </a:r>
            <a:r>
              <a:rPr lang="el-GR" dirty="0" err="1"/>
              <a:t>ἐλθεῖν</a:t>
            </a:r>
            <a:r>
              <a:rPr lang="el-GR" dirty="0"/>
              <a:t> </a:t>
            </a:r>
            <a:r>
              <a:rPr lang="el-GR" dirty="0" err="1"/>
              <a:t>παρὰ</a:t>
            </a:r>
            <a:r>
              <a:rPr lang="el-GR" dirty="0"/>
              <a:t> </a:t>
            </a:r>
            <a:r>
              <a:rPr lang="el-GR" dirty="0" err="1"/>
              <a:t>τῶν</a:t>
            </a:r>
            <a:r>
              <a:rPr lang="el-GR" dirty="0"/>
              <a:t> </a:t>
            </a:r>
            <a:r>
              <a:rPr lang="el-GR" dirty="0" err="1"/>
              <a:t>οἰκετέων</a:t>
            </a:r>
            <a:r>
              <a:rPr lang="el-GR" dirty="0"/>
              <a:t> </a:t>
            </a:r>
            <a:r>
              <a:rPr lang="el-GR" dirty="0" err="1"/>
              <a:t>τὸν</a:t>
            </a:r>
            <a:r>
              <a:rPr lang="el-GR" dirty="0"/>
              <a:t> </a:t>
            </a:r>
            <a:r>
              <a:rPr lang="el-GR" dirty="0" err="1"/>
              <a:t>ὀνοφορβόν</a:t>
            </a:r>
            <a:r>
              <a:rPr lang="el-GR" dirty="0"/>
              <a:t>, </a:t>
            </a:r>
            <a:r>
              <a:rPr lang="el-GR" dirty="0" err="1"/>
              <a:t>καὶ</a:t>
            </a:r>
            <a:r>
              <a:rPr lang="el-GR" dirty="0"/>
              <a:t> </a:t>
            </a:r>
            <a:r>
              <a:rPr lang="el-GR" dirty="0" err="1"/>
              <a:t>ἐμὲ</a:t>
            </a:r>
            <a:r>
              <a:rPr lang="el-GR" dirty="0"/>
              <a:t> </a:t>
            </a:r>
            <a:r>
              <a:rPr lang="el-GR" dirty="0" err="1"/>
              <a:t>ἐκείνου</a:t>
            </a:r>
            <a:r>
              <a:rPr lang="el-GR" dirty="0"/>
              <a:t> </a:t>
            </a:r>
            <a:r>
              <a:rPr lang="el-GR" dirty="0" err="1"/>
              <a:t>εἶναι</a:t>
            </a:r>
            <a:r>
              <a:rPr lang="el-GR" dirty="0"/>
              <a:t> </a:t>
            </a:r>
            <a:r>
              <a:rPr lang="el-GR" dirty="0" err="1"/>
              <a:t>παῖδα</a:t>
            </a:r>
            <a:r>
              <a:rPr lang="el-GR" dirty="0" smtClean="0"/>
              <a:t>.</a:t>
            </a:r>
            <a:r>
              <a:rPr lang="el-GR" dirty="0"/>
              <a:t> </a:t>
            </a:r>
            <a:r>
              <a:rPr lang="el-GR" dirty="0" err="1"/>
              <a:t>ἐγώ</a:t>
            </a:r>
            <a:r>
              <a:rPr lang="el-GR" dirty="0"/>
              <a:t> σε </a:t>
            </a:r>
            <a:r>
              <a:rPr lang="el-GR" dirty="0" err="1"/>
              <a:t>ὦν</a:t>
            </a:r>
            <a:r>
              <a:rPr lang="el-GR" dirty="0"/>
              <a:t> μετέρχομαι </a:t>
            </a:r>
            <a:r>
              <a:rPr lang="el-GR" dirty="0" err="1"/>
              <a:t>τῶν</a:t>
            </a:r>
            <a:r>
              <a:rPr lang="el-GR" dirty="0"/>
              <a:t> </a:t>
            </a:r>
            <a:r>
              <a:rPr lang="el-GR" dirty="0" err="1"/>
              <a:t>θεῶν</a:t>
            </a:r>
            <a:r>
              <a:rPr lang="el-GR" dirty="0"/>
              <a:t> </a:t>
            </a:r>
            <a:r>
              <a:rPr lang="el-GR" dirty="0" err="1"/>
              <a:t>εἰπεῖν</a:t>
            </a:r>
            <a:r>
              <a:rPr lang="el-GR" dirty="0"/>
              <a:t> </a:t>
            </a:r>
            <a:r>
              <a:rPr lang="el-GR" dirty="0" err="1"/>
              <a:t>τὠληθές</a:t>
            </a:r>
            <a:r>
              <a:rPr lang="el-GR" dirty="0"/>
              <a:t>· </a:t>
            </a:r>
            <a:r>
              <a:rPr lang="el-GR" dirty="0" err="1"/>
              <a:t>οὔτε</a:t>
            </a:r>
            <a:r>
              <a:rPr lang="el-GR" dirty="0"/>
              <a:t> γάρ, </a:t>
            </a:r>
            <a:r>
              <a:rPr lang="el-GR" dirty="0" err="1"/>
              <a:t>εἰ</a:t>
            </a:r>
            <a:r>
              <a:rPr lang="el-GR" dirty="0"/>
              <a:t> [</a:t>
            </a:r>
            <a:r>
              <a:rPr lang="el-GR" dirty="0" err="1"/>
              <a:t>περ</a:t>
            </a:r>
            <a:r>
              <a:rPr lang="el-GR" dirty="0"/>
              <a:t>] </a:t>
            </a:r>
            <a:r>
              <a:rPr lang="el-GR" dirty="0" err="1"/>
              <a:t>πεποίηκάς</a:t>
            </a:r>
            <a:r>
              <a:rPr lang="el-GR" dirty="0"/>
              <a:t> τι </a:t>
            </a:r>
            <a:r>
              <a:rPr lang="el-GR" dirty="0" err="1"/>
              <a:t>τῶν</a:t>
            </a:r>
            <a:r>
              <a:rPr lang="el-GR" dirty="0"/>
              <a:t> λεγομένων, </a:t>
            </a:r>
            <a:r>
              <a:rPr lang="el-GR" dirty="0" err="1"/>
              <a:t>μούνη</a:t>
            </a:r>
            <a:r>
              <a:rPr lang="el-GR" dirty="0"/>
              <a:t> </a:t>
            </a:r>
            <a:r>
              <a:rPr lang="el-GR" dirty="0" err="1"/>
              <a:t>δὴ</a:t>
            </a:r>
            <a:r>
              <a:rPr lang="el-GR" dirty="0"/>
              <a:t> </a:t>
            </a:r>
            <a:r>
              <a:rPr lang="el-GR" dirty="0" err="1"/>
              <a:t>πεποίηκας</a:t>
            </a:r>
            <a:r>
              <a:rPr lang="el-GR" dirty="0"/>
              <a:t>, </a:t>
            </a:r>
            <a:r>
              <a:rPr lang="el-GR" dirty="0" err="1"/>
              <a:t>μετὰ</a:t>
            </a:r>
            <a:r>
              <a:rPr lang="el-GR" dirty="0"/>
              <a:t> </a:t>
            </a:r>
            <a:r>
              <a:rPr lang="el-GR" dirty="0" err="1"/>
              <a:t>πολλέων</a:t>
            </a:r>
            <a:r>
              <a:rPr lang="el-GR" dirty="0"/>
              <a:t> </a:t>
            </a:r>
            <a:r>
              <a:rPr lang="el-GR" dirty="0" err="1"/>
              <a:t>δέ</a:t>
            </a:r>
            <a:r>
              <a:rPr lang="el-GR" dirty="0"/>
              <a:t>· ὅ τε λόγος </a:t>
            </a:r>
            <a:r>
              <a:rPr lang="el-GR" dirty="0" err="1"/>
              <a:t>πολλὸς</a:t>
            </a:r>
            <a:r>
              <a:rPr lang="el-GR" dirty="0"/>
              <a:t> </a:t>
            </a:r>
            <a:r>
              <a:rPr lang="el-GR" dirty="0" err="1"/>
              <a:t>ἐν</a:t>
            </a:r>
            <a:r>
              <a:rPr lang="el-GR" dirty="0"/>
              <a:t> </a:t>
            </a:r>
            <a:r>
              <a:rPr lang="el-GR" dirty="0" err="1"/>
              <a:t>Σπάρτῃ</a:t>
            </a:r>
            <a:r>
              <a:rPr lang="el-GR" dirty="0"/>
              <a:t> </a:t>
            </a:r>
            <a:r>
              <a:rPr lang="el-GR" dirty="0" err="1"/>
              <a:t>ὡς</a:t>
            </a:r>
            <a:r>
              <a:rPr lang="el-GR" dirty="0"/>
              <a:t> </a:t>
            </a:r>
            <a:r>
              <a:rPr lang="el-GR" dirty="0" err="1"/>
              <a:t>Ἀρίστωνι</a:t>
            </a:r>
            <a:r>
              <a:rPr lang="el-GR" dirty="0"/>
              <a:t> σπέρμα </a:t>
            </a:r>
            <a:r>
              <a:rPr lang="el-GR" dirty="0" err="1"/>
              <a:t>παιδοποιὸν</a:t>
            </a:r>
            <a:r>
              <a:rPr lang="el-GR" dirty="0"/>
              <a:t> </a:t>
            </a:r>
            <a:r>
              <a:rPr lang="el-GR" dirty="0" err="1"/>
              <a:t>οὐκ</a:t>
            </a:r>
            <a:r>
              <a:rPr lang="el-GR" dirty="0"/>
              <a:t> </a:t>
            </a:r>
            <a:r>
              <a:rPr lang="el-GR" dirty="0" err="1"/>
              <a:t>ἐνῆν</a:t>
            </a:r>
            <a:r>
              <a:rPr lang="el-GR" dirty="0"/>
              <a:t>· </a:t>
            </a:r>
            <a:r>
              <a:rPr lang="el-GR" dirty="0" err="1"/>
              <a:t>τεκεῖν</a:t>
            </a:r>
            <a:r>
              <a:rPr lang="el-GR" dirty="0"/>
              <a:t> </a:t>
            </a:r>
            <a:r>
              <a:rPr lang="el-GR" dirty="0" err="1"/>
              <a:t>γὰρ</a:t>
            </a:r>
            <a:r>
              <a:rPr lang="el-GR" dirty="0"/>
              <a:t> </a:t>
            </a:r>
            <a:r>
              <a:rPr lang="el-GR" dirty="0" err="1"/>
              <a:t>ἄν</a:t>
            </a:r>
            <a:r>
              <a:rPr lang="el-GR" dirty="0"/>
              <a:t> </a:t>
            </a:r>
            <a:r>
              <a:rPr lang="el-GR" dirty="0" err="1"/>
              <a:t>οἱ</a:t>
            </a:r>
            <a:r>
              <a:rPr lang="el-GR" dirty="0"/>
              <a:t> </a:t>
            </a:r>
            <a:r>
              <a:rPr lang="el-GR" dirty="0" err="1"/>
              <a:t>καὶ</a:t>
            </a:r>
            <a:r>
              <a:rPr lang="el-GR" dirty="0"/>
              <a:t> </a:t>
            </a:r>
            <a:r>
              <a:rPr lang="el-GR" dirty="0" err="1"/>
              <a:t>τὰς</a:t>
            </a:r>
            <a:r>
              <a:rPr lang="el-GR" dirty="0"/>
              <a:t> </a:t>
            </a:r>
            <a:r>
              <a:rPr lang="el-GR" dirty="0" err="1"/>
              <a:t>προτέρας</a:t>
            </a:r>
            <a:r>
              <a:rPr lang="el-GR" dirty="0"/>
              <a:t> </a:t>
            </a:r>
            <a:r>
              <a:rPr lang="el-GR" dirty="0" err="1"/>
              <a:t>γυναῖκας</a:t>
            </a:r>
            <a:r>
              <a:rPr lang="el-GR" dirty="0" smtClean="0"/>
              <a:t>.</a:t>
            </a:r>
          </a:p>
          <a:p>
            <a:pPr marL="137160" indent="0" algn="just">
              <a:buNone/>
            </a:pPr>
            <a:endParaRPr lang="el-GR" dirty="0" smtClean="0"/>
          </a:p>
          <a:p>
            <a:pPr marL="137160" indent="0" algn="just">
              <a:buNone/>
            </a:pPr>
            <a:r>
              <a:rPr lang="el-GR" dirty="0" smtClean="0"/>
              <a:t>Κι </a:t>
            </a:r>
            <a:r>
              <a:rPr lang="el-GR" dirty="0"/>
              <a:t>όταν έφτασε η μητέρα του, έβαλε στα χέρια της </a:t>
            </a:r>
            <a:r>
              <a:rPr lang="el-GR" dirty="0" err="1"/>
              <a:t>λίγ᾽</a:t>
            </a:r>
            <a:r>
              <a:rPr lang="el-GR" dirty="0"/>
              <a:t> από τα σπλάχνα του θύματος και την </a:t>
            </a:r>
            <a:r>
              <a:rPr lang="el-GR" dirty="0" err="1"/>
              <a:t>καταπαρακαλούσε</a:t>
            </a:r>
            <a:r>
              <a:rPr lang="el-GR" dirty="0"/>
              <a:t> μιλώντας της έτσι: «Μάνα, με το χέρι μου πάνω στους βωμούς και των άλλων θεών κι αυτού εδώ του Δία του </a:t>
            </a:r>
            <a:r>
              <a:rPr lang="el-GR" dirty="0" err="1"/>
              <a:t>Ερκείου</a:t>
            </a:r>
            <a:r>
              <a:rPr lang="el-GR" dirty="0"/>
              <a:t>, σε παρακαλώ να μου πεις την αλήθεια, ποιός είναι ο πραγματικός πατέρας </a:t>
            </a:r>
            <a:r>
              <a:rPr lang="el-GR" dirty="0" smtClean="0"/>
              <a:t>μου. Γιατί </a:t>
            </a:r>
            <a:r>
              <a:rPr lang="el-GR" dirty="0"/>
              <a:t>ο </a:t>
            </a:r>
            <a:r>
              <a:rPr lang="el-GR" dirty="0" err="1"/>
              <a:t>Λεωτυχίδας</a:t>
            </a:r>
            <a:r>
              <a:rPr lang="el-GR" dirty="0"/>
              <a:t>, πάνω στην αντιδικία μας, ισχυρίστηκε και είπε πως εσύ, όταν παντρεύτηκες τον </a:t>
            </a:r>
            <a:r>
              <a:rPr lang="el-GR" dirty="0" err="1"/>
              <a:t>Αρίστωνα</a:t>
            </a:r>
            <a:r>
              <a:rPr lang="el-GR" dirty="0"/>
              <a:t>, </a:t>
            </a:r>
            <a:r>
              <a:rPr lang="el-GR" dirty="0" err="1"/>
              <a:t>μ᾽</a:t>
            </a:r>
            <a:r>
              <a:rPr lang="el-GR" dirty="0"/>
              <a:t> είχες κιόλας στην κοιλιά </a:t>
            </a:r>
            <a:r>
              <a:rPr lang="el-GR" dirty="0" err="1"/>
              <a:t>απ᾽</a:t>
            </a:r>
            <a:r>
              <a:rPr lang="el-GR" dirty="0"/>
              <a:t> τον προηγούμενο άντρα σου, κι άλλοι λένε και πιο σαχλές ιστορίες, πως εσύ πήγες </a:t>
            </a:r>
            <a:r>
              <a:rPr lang="el-GR" dirty="0" err="1"/>
              <a:t>μ᾽</a:t>
            </a:r>
            <a:r>
              <a:rPr lang="el-GR" dirty="0"/>
              <a:t> έναν δούλο, τον </a:t>
            </a:r>
            <a:r>
              <a:rPr lang="el-GR" dirty="0" err="1"/>
              <a:t>γαϊδαροβοσκό</a:t>
            </a:r>
            <a:r>
              <a:rPr lang="el-GR" dirty="0"/>
              <a:t>, και πως εκείνου γιος είμαι </a:t>
            </a:r>
            <a:r>
              <a:rPr lang="el-GR" dirty="0" smtClean="0"/>
              <a:t>εγώ.</a:t>
            </a:r>
            <a:r>
              <a:rPr lang="el-GR" dirty="0"/>
              <a:t> </a:t>
            </a:r>
            <a:r>
              <a:rPr lang="el-GR" dirty="0" smtClean="0"/>
              <a:t>Σε </a:t>
            </a:r>
            <a:r>
              <a:rPr lang="el-GR" dirty="0"/>
              <a:t>παρακαλώ λοιπόν </a:t>
            </a:r>
            <a:r>
              <a:rPr lang="el-GR" dirty="0" err="1"/>
              <a:t>στ᾽</a:t>
            </a:r>
            <a:r>
              <a:rPr lang="el-GR" dirty="0"/>
              <a:t> όνομα των θεών να μου πεις την αλήθεια· γιατί, κι αν ακόμα έκανες κάτι </a:t>
            </a:r>
            <a:r>
              <a:rPr lang="el-GR" dirty="0" err="1"/>
              <a:t>απ᾽</a:t>
            </a:r>
            <a:r>
              <a:rPr lang="el-GR" dirty="0"/>
              <a:t> όσα λέγονται, δεν είσαι ούτε η πρώτη ούτε η τελευταία που έκανε τέτοιο πράμα· κι από την άλλη έχει διαδοθεί πολύ στη Σπάρτη πως ο Αρίστων δεν είχε σπέρμα γόνιμο· γιατί αλλιώς θα τού γεννούσαν παιδιά κι οι προηγούμενες γυναίκες του».</a:t>
            </a:r>
          </a:p>
        </p:txBody>
      </p:sp>
    </p:spTree>
    <p:extLst>
      <p:ext uri="{BB962C8B-B14F-4D97-AF65-F5344CB8AC3E}">
        <p14:creationId xmlns:p14="http://schemas.microsoft.com/office/powerpoint/2010/main" val="21960485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8636"/>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395536" y="332656"/>
            <a:ext cx="8229600" cy="6492224"/>
          </a:xfrm>
        </p:spPr>
        <p:txBody>
          <a:bodyPr>
            <a:normAutofit fontScale="70000" lnSpcReduction="20000"/>
          </a:bodyPr>
          <a:lstStyle/>
          <a:p>
            <a:pPr marL="137160" indent="0" algn="just">
              <a:buNone/>
            </a:pPr>
            <a:r>
              <a:rPr lang="el-GR" dirty="0"/>
              <a:t>ὁ </a:t>
            </a:r>
            <a:r>
              <a:rPr lang="el-GR" dirty="0" err="1"/>
              <a:t>μὲν</a:t>
            </a:r>
            <a:r>
              <a:rPr lang="el-GR" dirty="0"/>
              <a:t> </a:t>
            </a:r>
            <a:r>
              <a:rPr lang="el-GR" dirty="0" err="1"/>
              <a:t>δὴ</a:t>
            </a:r>
            <a:r>
              <a:rPr lang="el-GR" dirty="0"/>
              <a:t> </a:t>
            </a:r>
            <a:r>
              <a:rPr lang="el-GR" dirty="0" err="1"/>
              <a:t>τοιαῦτα</a:t>
            </a:r>
            <a:r>
              <a:rPr lang="el-GR" dirty="0"/>
              <a:t> </a:t>
            </a:r>
            <a:r>
              <a:rPr lang="el-GR" dirty="0" err="1"/>
              <a:t>ἔλεγε</a:t>
            </a:r>
            <a:r>
              <a:rPr lang="el-GR" dirty="0"/>
              <a:t>, ἡ </a:t>
            </a:r>
            <a:r>
              <a:rPr lang="el-GR" dirty="0" err="1"/>
              <a:t>δὲ</a:t>
            </a:r>
            <a:r>
              <a:rPr lang="el-GR" dirty="0"/>
              <a:t> </a:t>
            </a:r>
            <a:r>
              <a:rPr lang="el-GR" dirty="0" err="1"/>
              <a:t>ἀμείβετο</a:t>
            </a:r>
            <a:r>
              <a:rPr lang="el-GR" dirty="0"/>
              <a:t> </a:t>
            </a:r>
            <a:r>
              <a:rPr lang="el-GR" dirty="0" err="1"/>
              <a:t>τοισίδε</a:t>
            </a:r>
            <a:r>
              <a:rPr lang="el-GR" dirty="0"/>
              <a:t>· Ὦ </a:t>
            </a:r>
            <a:r>
              <a:rPr lang="el-GR" dirty="0" err="1"/>
              <a:t>παῖ</a:t>
            </a:r>
            <a:r>
              <a:rPr lang="el-GR" dirty="0"/>
              <a:t>, </a:t>
            </a:r>
            <a:r>
              <a:rPr lang="el-GR" dirty="0" err="1"/>
              <a:t>ἐπείτε</a:t>
            </a:r>
            <a:r>
              <a:rPr lang="el-GR" dirty="0"/>
              <a:t> με </a:t>
            </a:r>
            <a:r>
              <a:rPr lang="el-GR" dirty="0" err="1"/>
              <a:t>λιτῇσι</a:t>
            </a:r>
            <a:r>
              <a:rPr lang="el-GR" dirty="0"/>
              <a:t> </a:t>
            </a:r>
            <a:r>
              <a:rPr lang="el-GR" dirty="0" err="1"/>
              <a:t>μετέρχεαι</a:t>
            </a:r>
            <a:r>
              <a:rPr lang="el-GR" dirty="0"/>
              <a:t> </a:t>
            </a:r>
            <a:r>
              <a:rPr lang="el-GR" dirty="0" err="1"/>
              <a:t>εἰπεῖν</a:t>
            </a:r>
            <a:r>
              <a:rPr lang="el-GR" dirty="0"/>
              <a:t> </a:t>
            </a:r>
            <a:r>
              <a:rPr lang="el-GR" dirty="0" err="1"/>
              <a:t>τὴν</a:t>
            </a:r>
            <a:r>
              <a:rPr lang="el-GR" dirty="0"/>
              <a:t> </a:t>
            </a:r>
            <a:r>
              <a:rPr lang="el-GR" dirty="0" err="1"/>
              <a:t>ἀληθείην</a:t>
            </a:r>
            <a:r>
              <a:rPr lang="el-GR" dirty="0"/>
              <a:t>, </a:t>
            </a:r>
            <a:r>
              <a:rPr lang="el-GR" dirty="0" err="1"/>
              <a:t>πᾶν</a:t>
            </a:r>
            <a:r>
              <a:rPr lang="el-GR" dirty="0"/>
              <a:t> </a:t>
            </a:r>
            <a:r>
              <a:rPr lang="el-GR" dirty="0" err="1"/>
              <a:t>ἐς</a:t>
            </a:r>
            <a:r>
              <a:rPr lang="el-GR" dirty="0"/>
              <a:t> </a:t>
            </a:r>
            <a:r>
              <a:rPr lang="el-GR" dirty="0" err="1"/>
              <a:t>σὲ</a:t>
            </a:r>
            <a:r>
              <a:rPr lang="el-GR" dirty="0"/>
              <a:t> </a:t>
            </a:r>
            <a:r>
              <a:rPr lang="el-GR" dirty="0" err="1"/>
              <a:t>κατειρήσεται</a:t>
            </a:r>
            <a:r>
              <a:rPr lang="el-GR" dirty="0"/>
              <a:t> </a:t>
            </a:r>
            <a:r>
              <a:rPr lang="el-GR" dirty="0" err="1"/>
              <a:t>τὠληθές</a:t>
            </a:r>
            <a:r>
              <a:rPr lang="el-GR" dirty="0"/>
              <a:t>. </a:t>
            </a:r>
            <a:r>
              <a:rPr lang="el-GR" dirty="0" err="1"/>
              <a:t>ὥς</a:t>
            </a:r>
            <a:r>
              <a:rPr lang="el-GR" dirty="0"/>
              <a:t> με </a:t>
            </a:r>
            <a:r>
              <a:rPr lang="el-GR" dirty="0" err="1"/>
              <a:t>ἠγάγετο</a:t>
            </a:r>
            <a:r>
              <a:rPr lang="el-GR" dirty="0"/>
              <a:t> </a:t>
            </a:r>
            <a:r>
              <a:rPr lang="el-GR" dirty="0" err="1"/>
              <a:t>Ἀρίστων</a:t>
            </a:r>
            <a:r>
              <a:rPr lang="el-GR" dirty="0"/>
              <a:t> </a:t>
            </a:r>
            <a:r>
              <a:rPr lang="el-GR" dirty="0" err="1"/>
              <a:t>ἐς</a:t>
            </a:r>
            <a:r>
              <a:rPr lang="el-GR" dirty="0"/>
              <a:t> </a:t>
            </a:r>
            <a:r>
              <a:rPr lang="el-GR" dirty="0" err="1"/>
              <a:t>ἑωυτοῦ</a:t>
            </a:r>
            <a:r>
              <a:rPr lang="el-GR" dirty="0"/>
              <a:t>, </a:t>
            </a:r>
            <a:r>
              <a:rPr lang="el-GR" dirty="0" err="1"/>
              <a:t>νυκτὶ</a:t>
            </a:r>
            <a:r>
              <a:rPr lang="el-GR" dirty="0"/>
              <a:t> </a:t>
            </a:r>
            <a:r>
              <a:rPr lang="el-GR" dirty="0" err="1"/>
              <a:t>τρίτῃ</a:t>
            </a:r>
            <a:r>
              <a:rPr lang="el-GR" dirty="0"/>
              <a:t> </a:t>
            </a:r>
            <a:r>
              <a:rPr lang="el-GR" dirty="0" err="1"/>
              <a:t>ἀπὸ</a:t>
            </a:r>
            <a:r>
              <a:rPr lang="el-GR" dirty="0"/>
              <a:t> </a:t>
            </a:r>
            <a:r>
              <a:rPr lang="el-GR" dirty="0" err="1"/>
              <a:t>τῆς</a:t>
            </a:r>
            <a:r>
              <a:rPr lang="el-GR" dirty="0"/>
              <a:t> πρώτης </a:t>
            </a:r>
            <a:r>
              <a:rPr lang="el-GR" dirty="0" err="1"/>
              <a:t>ἦλθέ</a:t>
            </a:r>
            <a:r>
              <a:rPr lang="el-GR" dirty="0"/>
              <a:t> </a:t>
            </a:r>
            <a:r>
              <a:rPr lang="el-GR" dirty="0" err="1"/>
              <a:t>μοι</a:t>
            </a:r>
            <a:r>
              <a:rPr lang="el-GR" dirty="0"/>
              <a:t> φάσμα </a:t>
            </a:r>
            <a:r>
              <a:rPr lang="el-GR" dirty="0" err="1"/>
              <a:t>εἰδόμενον</a:t>
            </a:r>
            <a:r>
              <a:rPr lang="el-GR" dirty="0"/>
              <a:t> </a:t>
            </a:r>
            <a:r>
              <a:rPr lang="el-GR" dirty="0" err="1"/>
              <a:t>Ἀρίστωνι</a:t>
            </a:r>
            <a:r>
              <a:rPr lang="el-GR" dirty="0"/>
              <a:t>, </a:t>
            </a:r>
            <a:r>
              <a:rPr lang="el-GR" dirty="0" err="1"/>
              <a:t>συνευνηθὲν</a:t>
            </a:r>
            <a:r>
              <a:rPr lang="el-GR" dirty="0"/>
              <a:t> </a:t>
            </a:r>
            <a:r>
              <a:rPr lang="el-GR" dirty="0" err="1"/>
              <a:t>δὲ</a:t>
            </a:r>
            <a:r>
              <a:rPr lang="el-GR" dirty="0"/>
              <a:t> </a:t>
            </a:r>
            <a:r>
              <a:rPr lang="el-GR" dirty="0" err="1"/>
              <a:t>τοὺς</a:t>
            </a:r>
            <a:r>
              <a:rPr lang="el-GR" dirty="0"/>
              <a:t> στεφάνους </a:t>
            </a:r>
            <a:r>
              <a:rPr lang="el-GR" dirty="0" err="1"/>
              <a:t>τοὺς</a:t>
            </a:r>
            <a:r>
              <a:rPr lang="el-GR" dirty="0"/>
              <a:t> </a:t>
            </a:r>
            <a:r>
              <a:rPr lang="el-GR" dirty="0" err="1"/>
              <a:t>εἶχε</a:t>
            </a:r>
            <a:r>
              <a:rPr lang="el-GR" dirty="0"/>
              <a:t> </a:t>
            </a:r>
            <a:r>
              <a:rPr lang="el-GR" dirty="0" err="1"/>
              <a:t>ἐμοὶ</a:t>
            </a:r>
            <a:r>
              <a:rPr lang="el-GR" dirty="0"/>
              <a:t> </a:t>
            </a:r>
            <a:r>
              <a:rPr lang="el-GR" dirty="0" err="1"/>
              <a:t>περιετίθει</a:t>
            </a:r>
            <a:r>
              <a:rPr lang="el-GR" dirty="0" smtClean="0"/>
              <a:t>.</a:t>
            </a:r>
            <a:r>
              <a:rPr lang="el-GR" dirty="0"/>
              <a:t> </a:t>
            </a:r>
            <a:r>
              <a:rPr lang="el-GR" dirty="0" err="1"/>
              <a:t>καὶ</a:t>
            </a:r>
            <a:r>
              <a:rPr lang="el-GR" dirty="0"/>
              <a:t> </a:t>
            </a:r>
            <a:r>
              <a:rPr lang="el-GR" dirty="0" err="1"/>
              <a:t>τὸ</a:t>
            </a:r>
            <a:r>
              <a:rPr lang="el-GR" dirty="0"/>
              <a:t> </a:t>
            </a:r>
            <a:r>
              <a:rPr lang="el-GR" dirty="0" err="1"/>
              <a:t>μὲν</a:t>
            </a:r>
            <a:r>
              <a:rPr lang="el-GR" dirty="0"/>
              <a:t> </a:t>
            </a:r>
            <a:r>
              <a:rPr lang="el-GR" dirty="0" err="1"/>
              <a:t>οἰχώκεε</a:t>
            </a:r>
            <a:r>
              <a:rPr lang="el-GR" dirty="0"/>
              <a:t>, </a:t>
            </a:r>
            <a:r>
              <a:rPr lang="el-GR" dirty="0" err="1"/>
              <a:t>ἧκε</a:t>
            </a:r>
            <a:r>
              <a:rPr lang="el-GR" dirty="0"/>
              <a:t> </a:t>
            </a:r>
            <a:r>
              <a:rPr lang="el-GR" dirty="0" err="1"/>
              <a:t>δὲ</a:t>
            </a:r>
            <a:r>
              <a:rPr lang="el-GR" dirty="0"/>
              <a:t> </a:t>
            </a:r>
            <a:r>
              <a:rPr lang="el-GR" dirty="0" err="1"/>
              <a:t>μετὰ</a:t>
            </a:r>
            <a:r>
              <a:rPr lang="el-GR" dirty="0"/>
              <a:t> </a:t>
            </a:r>
            <a:r>
              <a:rPr lang="el-GR" dirty="0" err="1"/>
              <a:t>ταῦτα</a:t>
            </a:r>
            <a:r>
              <a:rPr lang="el-GR" dirty="0"/>
              <a:t> ὁ </a:t>
            </a:r>
            <a:r>
              <a:rPr lang="el-GR" dirty="0" err="1"/>
              <a:t>Ἀρίστων</a:t>
            </a:r>
            <a:r>
              <a:rPr lang="el-GR" dirty="0"/>
              <a:t>. </a:t>
            </a:r>
            <a:r>
              <a:rPr lang="el-GR" dirty="0" err="1"/>
              <a:t>ὣς</a:t>
            </a:r>
            <a:r>
              <a:rPr lang="el-GR" dirty="0"/>
              <a:t> </a:t>
            </a:r>
            <a:r>
              <a:rPr lang="el-GR" dirty="0" err="1"/>
              <a:t>δέ</a:t>
            </a:r>
            <a:r>
              <a:rPr lang="el-GR" dirty="0"/>
              <a:t> με </a:t>
            </a:r>
            <a:r>
              <a:rPr lang="el-GR" dirty="0" err="1"/>
              <a:t>εἶδε</a:t>
            </a:r>
            <a:r>
              <a:rPr lang="el-GR" dirty="0"/>
              <a:t> </a:t>
            </a:r>
            <a:r>
              <a:rPr lang="el-GR" dirty="0" err="1"/>
              <a:t>ἔχουσαν</a:t>
            </a:r>
            <a:r>
              <a:rPr lang="el-GR" dirty="0"/>
              <a:t> στεφάνους, </a:t>
            </a:r>
            <a:r>
              <a:rPr lang="el-GR" dirty="0" err="1"/>
              <a:t>εἰρώτα</a:t>
            </a:r>
            <a:r>
              <a:rPr lang="el-GR" dirty="0"/>
              <a:t> </a:t>
            </a:r>
            <a:r>
              <a:rPr lang="el-GR" dirty="0" err="1"/>
              <a:t>τίς</a:t>
            </a:r>
            <a:r>
              <a:rPr lang="el-GR" dirty="0"/>
              <a:t> </a:t>
            </a:r>
            <a:r>
              <a:rPr lang="el-GR" dirty="0" err="1"/>
              <a:t>εἴη</a:t>
            </a:r>
            <a:r>
              <a:rPr lang="el-GR" dirty="0"/>
              <a:t> ὅ </a:t>
            </a:r>
            <a:r>
              <a:rPr lang="el-GR" dirty="0" err="1"/>
              <a:t>μοι</a:t>
            </a:r>
            <a:r>
              <a:rPr lang="el-GR" dirty="0"/>
              <a:t> </a:t>
            </a:r>
            <a:r>
              <a:rPr lang="el-GR" dirty="0" err="1"/>
              <a:t>δούς</a:t>
            </a:r>
            <a:r>
              <a:rPr lang="el-GR" dirty="0"/>
              <a:t>· </a:t>
            </a:r>
            <a:r>
              <a:rPr lang="el-GR" dirty="0" err="1"/>
              <a:t>ἐγὼ</a:t>
            </a:r>
            <a:r>
              <a:rPr lang="el-GR" dirty="0"/>
              <a:t> </a:t>
            </a:r>
            <a:r>
              <a:rPr lang="el-GR" dirty="0" err="1"/>
              <a:t>δὲ</a:t>
            </a:r>
            <a:r>
              <a:rPr lang="el-GR" dirty="0"/>
              <a:t> </a:t>
            </a:r>
            <a:r>
              <a:rPr lang="el-GR" dirty="0" err="1"/>
              <a:t>ἐφάμην</a:t>
            </a:r>
            <a:r>
              <a:rPr lang="el-GR" dirty="0"/>
              <a:t> </a:t>
            </a:r>
            <a:r>
              <a:rPr lang="el-GR" dirty="0" err="1"/>
              <a:t>ἐκεῖνον</a:t>
            </a:r>
            <a:r>
              <a:rPr lang="el-GR" dirty="0"/>
              <a:t>· ὁ </a:t>
            </a:r>
            <a:r>
              <a:rPr lang="el-GR" dirty="0" err="1"/>
              <a:t>δὲ</a:t>
            </a:r>
            <a:r>
              <a:rPr lang="el-GR" dirty="0"/>
              <a:t> </a:t>
            </a:r>
            <a:r>
              <a:rPr lang="el-GR" dirty="0" err="1"/>
              <a:t>οὐκ</a:t>
            </a:r>
            <a:r>
              <a:rPr lang="el-GR" dirty="0"/>
              <a:t> </a:t>
            </a:r>
            <a:r>
              <a:rPr lang="el-GR" dirty="0" err="1"/>
              <a:t>ὑπεδέκετο</a:t>
            </a:r>
            <a:r>
              <a:rPr lang="el-GR" dirty="0"/>
              <a:t>· </a:t>
            </a:r>
            <a:r>
              <a:rPr lang="el-GR" dirty="0" err="1"/>
              <a:t>ἐγὼ</a:t>
            </a:r>
            <a:r>
              <a:rPr lang="el-GR" dirty="0"/>
              <a:t> </a:t>
            </a:r>
            <a:r>
              <a:rPr lang="el-GR" dirty="0" err="1"/>
              <a:t>δὲ</a:t>
            </a:r>
            <a:r>
              <a:rPr lang="el-GR" dirty="0"/>
              <a:t> </a:t>
            </a:r>
            <a:r>
              <a:rPr lang="el-GR" dirty="0" err="1"/>
              <a:t>κατωμνύμην</a:t>
            </a:r>
            <a:r>
              <a:rPr lang="el-GR" dirty="0"/>
              <a:t>, </a:t>
            </a:r>
            <a:r>
              <a:rPr lang="el-GR" dirty="0" err="1"/>
              <a:t>φαμένη</a:t>
            </a:r>
            <a:r>
              <a:rPr lang="el-GR" dirty="0"/>
              <a:t> </a:t>
            </a:r>
            <a:r>
              <a:rPr lang="el-GR" dirty="0" err="1"/>
              <a:t>αὐτὸν</a:t>
            </a:r>
            <a:r>
              <a:rPr lang="el-GR" dirty="0"/>
              <a:t> </a:t>
            </a:r>
            <a:r>
              <a:rPr lang="el-GR" dirty="0" err="1"/>
              <a:t>οὐ</a:t>
            </a:r>
            <a:r>
              <a:rPr lang="el-GR" dirty="0"/>
              <a:t> </a:t>
            </a:r>
            <a:r>
              <a:rPr lang="el-GR" dirty="0" err="1"/>
              <a:t>καλῶς</a:t>
            </a:r>
            <a:r>
              <a:rPr lang="el-GR" dirty="0"/>
              <a:t> </a:t>
            </a:r>
            <a:r>
              <a:rPr lang="el-GR" dirty="0" err="1"/>
              <a:t>ποιέειν</a:t>
            </a:r>
            <a:r>
              <a:rPr lang="el-GR" dirty="0"/>
              <a:t> </a:t>
            </a:r>
            <a:r>
              <a:rPr lang="el-GR" dirty="0" err="1"/>
              <a:t>ἀπαρνεόμενον</a:t>
            </a:r>
            <a:r>
              <a:rPr lang="el-GR" dirty="0"/>
              <a:t>· </a:t>
            </a:r>
            <a:r>
              <a:rPr lang="el-GR" dirty="0" err="1"/>
              <a:t>ὀλίγῳ</a:t>
            </a:r>
            <a:r>
              <a:rPr lang="el-GR" dirty="0"/>
              <a:t> γάρ τι </a:t>
            </a:r>
            <a:r>
              <a:rPr lang="el-GR" dirty="0" err="1"/>
              <a:t>πρότερον</a:t>
            </a:r>
            <a:r>
              <a:rPr lang="el-GR" dirty="0"/>
              <a:t> </a:t>
            </a:r>
            <a:r>
              <a:rPr lang="el-GR" dirty="0" err="1"/>
              <a:t>ἐλθόντα</a:t>
            </a:r>
            <a:r>
              <a:rPr lang="el-GR" dirty="0"/>
              <a:t> </a:t>
            </a:r>
            <a:r>
              <a:rPr lang="el-GR" dirty="0" err="1"/>
              <a:t>καὶ</a:t>
            </a:r>
            <a:r>
              <a:rPr lang="el-GR" dirty="0"/>
              <a:t> </a:t>
            </a:r>
            <a:r>
              <a:rPr lang="el-GR" dirty="0" err="1"/>
              <a:t>συνευνηθέντα</a:t>
            </a:r>
            <a:r>
              <a:rPr lang="el-GR" dirty="0"/>
              <a:t> </a:t>
            </a:r>
            <a:r>
              <a:rPr lang="el-GR" dirty="0" err="1"/>
              <a:t>δοῦναί</a:t>
            </a:r>
            <a:r>
              <a:rPr lang="el-GR" dirty="0"/>
              <a:t> </a:t>
            </a:r>
            <a:r>
              <a:rPr lang="el-GR" dirty="0" err="1"/>
              <a:t>μοι</a:t>
            </a:r>
            <a:r>
              <a:rPr lang="el-GR" dirty="0"/>
              <a:t> </a:t>
            </a:r>
            <a:r>
              <a:rPr lang="el-GR" dirty="0" err="1"/>
              <a:t>τοὺς</a:t>
            </a:r>
            <a:r>
              <a:rPr lang="el-GR" dirty="0"/>
              <a:t> στεφάνους</a:t>
            </a:r>
            <a:r>
              <a:rPr lang="el-GR" dirty="0" smtClean="0"/>
              <a:t>.</a:t>
            </a:r>
            <a:r>
              <a:rPr lang="el-GR" dirty="0"/>
              <a:t> </a:t>
            </a:r>
            <a:r>
              <a:rPr lang="el-GR" dirty="0" err="1"/>
              <a:t>ὁρέων</a:t>
            </a:r>
            <a:r>
              <a:rPr lang="el-GR" dirty="0"/>
              <a:t> </a:t>
            </a:r>
            <a:r>
              <a:rPr lang="el-GR" dirty="0" err="1"/>
              <a:t>δέ</a:t>
            </a:r>
            <a:r>
              <a:rPr lang="el-GR" dirty="0"/>
              <a:t> με </a:t>
            </a:r>
            <a:r>
              <a:rPr lang="el-GR" dirty="0" err="1"/>
              <a:t>κατομνυμένην</a:t>
            </a:r>
            <a:r>
              <a:rPr lang="el-GR" dirty="0"/>
              <a:t> ὁ </a:t>
            </a:r>
            <a:r>
              <a:rPr lang="el-GR" dirty="0" err="1"/>
              <a:t>Ἀρίστων</a:t>
            </a:r>
            <a:r>
              <a:rPr lang="el-GR" dirty="0"/>
              <a:t> </a:t>
            </a:r>
            <a:r>
              <a:rPr lang="el-GR" dirty="0" err="1"/>
              <a:t>ἔμαθε</a:t>
            </a:r>
            <a:r>
              <a:rPr lang="el-GR" dirty="0"/>
              <a:t> </a:t>
            </a:r>
            <a:r>
              <a:rPr lang="el-GR" dirty="0" err="1"/>
              <a:t>ὡς</a:t>
            </a:r>
            <a:r>
              <a:rPr lang="el-GR" dirty="0"/>
              <a:t> </a:t>
            </a:r>
            <a:r>
              <a:rPr lang="el-GR" dirty="0" err="1"/>
              <a:t>θεῖον</a:t>
            </a:r>
            <a:r>
              <a:rPr lang="el-GR" dirty="0"/>
              <a:t> </a:t>
            </a:r>
            <a:r>
              <a:rPr lang="el-GR" dirty="0" err="1"/>
              <a:t>εἴη</a:t>
            </a:r>
            <a:r>
              <a:rPr lang="el-GR" dirty="0"/>
              <a:t> </a:t>
            </a:r>
            <a:r>
              <a:rPr lang="el-GR" dirty="0" err="1"/>
              <a:t>τὸ</a:t>
            </a:r>
            <a:r>
              <a:rPr lang="el-GR" dirty="0"/>
              <a:t> </a:t>
            </a:r>
            <a:r>
              <a:rPr lang="el-GR" dirty="0" err="1"/>
              <a:t>πρῆγμα</a:t>
            </a:r>
            <a:r>
              <a:rPr lang="el-GR" dirty="0" smtClean="0"/>
              <a:t>.</a:t>
            </a:r>
          </a:p>
          <a:p>
            <a:pPr marL="137160" indent="0" algn="just">
              <a:buNone/>
            </a:pPr>
            <a:endParaRPr lang="el-GR" dirty="0" smtClean="0"/>
          </a:p>
          <a:p>
            <a:pPr marL="137160" indent="0" algn="just">
              <a:buNone/>
            </a:pPr>
            <a:r>
              <a:rPr lang="el-GR" dirty="0"/>
              <a:t>Έτσι μίλησε αυτός κι εκείνη του αποκρίθηκε: «Γιε μου, επειδή με παρακαλείς και απαιτείς να σου πω την αλήθεια, θα σου πω </a:t>
            </a:r>
            <a:r>
              <a:rPr lang="el-GR" dirty="0" err="1"/>
              <a:t>απ᾽</a:t>
            </a:r>
            <a:r>
              <a:rPr lang="el-GR" dirty="0"/>
              <a:t> την αρχή </a:t>
            </a:r>
            <a:r>
              <a:rPr lang="el-GR" dirty="0" err="1"/>
              <a:t>ώς</a:t>
            </a:r>
            <a:r>
              <a:rPr lang="el-GR" dirty="0"/>
              <a:t> το τέλος την πάσα αλήθεια. Καθώς με παντρεύτηκε και με πήγε στο σπίτι του ο Αρίστων, πέρασαν δυο νύχτες από την πρώτη νύχτα του γάμου, όταν ήρθε στον κοιτώνα μου φάντασμα με τη μορφή του </a:t>
            </a:r>
            <a:r>
              <a:rPr lang="el-GR" dirty="0" err="1"/>
              <a:t>Αρίστωνος</a:t>
            </a:r>
            <a:r>
              <a:rPr lang="el-GR" dirty="0"/>
              <a:t>, κι αφού έσμιξε μαζί μου στο κρεβάτι, στόλισε το κεφάλι μου με τα στεφάνια που φορούσε</a:t>
            </a:r>
            <a:r>
              <a:rPr lang="el-GR" dirty="0" smtClean="0"/>
              <a:t>·</a:t>
            </a:r>
            <a:r>
              <a:rPr lang="el-GR" dirty="0"/>
              <a:t> το φάντασμα αποσύρθηκε γρήγορα, κι </a:t>
            </a:r>
            <a:r>
              <a:rPr lang="el-GR" dirty="0" err="1"/>
              <a:t>ύστερ᾽</a:t>
            </a:r>
            <a:r>
              <a:rPr lang="el-GR" dirty="0"/>
              <a:t> </a:t>
            </a:r>
            <a:r>
              <a:rPr lang="el-GR" dirty="0" err="1"/>
              <a:t>απ᾽</a:t>
            </a:r>
            <a:r>
              <a:rPr lang="el-GR" dirty="0"/>
              <a:t> αυτά έφτασε ο Αρίστων και βλέποντάς με </a:t>
            </a:r>
            <a:r>
              <a:rPr lang="el-GR" dirty="0" err="1"/>
              <a:t>με</a:t>
            </a:r>
            <a:r>
              <a:rPr lang="el-GR" dirty="0"/>
              <a:t> τα στεφάνια με ρωτούσε ποιός ήταν που μου τα έδωσε· κι εγώ του είπα, «εσύ»· όμως εκείνος δεν το παραδεχόταν· κι εγώ να δίνω τον ένα όρκο πάνω στον άλλο, λέγοντάς του πως δεν κάνει καλά που αρνιέται· γιατί λίγη ώρα πρωτύτερα ήρθε στο κρεβάτι κι έσμιξε μαζί μου κι ύστερα μου έδωσε τα στεφάνια</a:t>
            </a:r>
            <a:r>
              <a:rPr lang="el-GR" dirty="0" smtClean="0"/>
              <a:t>.</a:t>
            </a:r>
            <a:r>
              <a:rPr lang="el-GR" dirty="0"/>
              <a:t> Λοιπόν, ο Αρίστων, βλέποντάς με να παίρνω τον έναν όρκο πάνω στον άλλο, κατάλαβε ότι η υπόθεση είχε να κάνει με τους θεούς</a:t>
            </a:r>
          </a:p>
        </p:txBody>
      </p:sp>
    </p:spTree>
    <p:extLst>
      <p:ext uri="{BB962C8B-B14F-4D97-AF65-F5344CB8AC3E}">
        <p14:creationId xmlns:p14="http://schemas.microsoft.com/office/powerpoint/2010/main" val="40171782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71400"/>
            <a:ext cx="8229600" cy="58018"/>
          </a:xfrm>
        </p:spPr>
        <p:txBody>
          <a:bodyPr>
            <a:normAutofit fontScale="90000"/>
          </a:bodyPr>
          <a:lstStyle/>
          <a:p>
            <a:endParaRPr lang="el-GR" dirty="0"/>
          </a:p>
        </p:txBody>
      </p:sp>
      <p:sp>
        <p:nvSpPr>
          <p:cNvPr id="3" name="Θέση περιεχομένου 2"/>
          <p:cNvSpPr>
            <a:spLocks noGrp="1"/>
          </p:cNvSpPr>
          <p:nvPr>
            <p:ph idx="1"/>
          </p:nvPr>
        </p:nvSpPr>
        <p:spPr>
          <a:xfrm>
            <a:off x="539552" y="116632"/>
            <a:ext cx="8229600" cy="5976664"/>
          </a:xfrm>
        </p:spPr>
        <p:txBody>
          <a:bodyPr>
            <a:noAutofit/>
          </a:bodyPr>
          <a:lstStyle/>
          <a:p>
            <a:pPr marL="137160" indent="0" algn="just">
              <a:buNone/>
            </a:pPr>
            <a:r>
              <a:rPr lang="el-GR" sz="1800" dirty="0" err="1"/>
              <a:t>καὶ</a:t>
            </a:r>
            <a:r>
              <a:rPr lang="el-GR" sz="1800" dirty="0"/>
              <a:t> </a:t>
            </a:r>
            <a:r>
              <a:rPr lang="el-GR" sz="1800" dirty="0" err="1"/>
              <a:t>τοῦτο</a:t>
            </a:r>
            <a:r>
              <a:rPr lang="el-GR" sz="1800" dirty="0"/>
              <a:t> </a:t>
            </a:r>
            <a:r>
              <a:rPr lang="el-GR" sz="1800" dirty="0" err="1"/>
              <a:t>μὲν</a:t>
            </a:r>
            <a:r>
              <a:rPr lang="el-GR" sz="1800" dirty="0"/>
              <a:t> </a:t>
            </a:r>
            <a:r>
              <a:rPr lang="el-GR" sz="1800" dirty="0" err="1"/>
              <a:t>οἱ</a:t>
            </a:r>
            <a:r>
              <a:rPr lang="el-GR" sz="1800" dirty="0"/>
              <a:t> στέφανοι </a:t>
            </a:r>
            <a:r>
              <a:rPr lang="el-GR" sz="1800" dirty="0" err="1"/>
              <a:t>ἐφάνησαν</a:t>
            </a:r>
            <a:r>
              <a:rPr lang="el-GR" sz="1800" dirty="0"/>
              <a:t> </a:t>
            </a:r>
            <a:r>
              <a:rPr lang="el-GR" sz="1800" dirty="0" err="1"/>
              <a:t>ἐόντες</a:t>
            </a:r>
            <a:r>
              <a:rPr lang="el-GR" sz="1800" dirty="0"/>
              <a:t> </a:t>
            </a:r>
            <a:r>
              <a:rPr lang="el-GR" sz="1800" dirty="0" err="1"/>
              <a:t>ἐκ</a:t>
            </a:r>
            <a:r>
              <a:rPr lang="el-GR" sz="1800" dirty="0"/>
              <a:t> </a:t>
            </a:r>
            <a:r>
              <a:rPr lang="el-GR" sz="1800" dirty="0" err="1"/>
              <a:t>τοῦ</a:t>
            </a:r>
            <a:r>
              <a:rPr lang="el-GR" sz="1800" dirty="0"/>
              <a:t> </a:t>
            </a:r>
            <a:r>
              <a:rPr lang="el-GR" sz="1800" dirty="0" err="1"/>
              <a:t>ἡρωίου</a:t>
            </a:r>
            <a:r>
              <a:rPr lang="el-GR" sz="1800" dirty="0"/>
              <a:t> </a:t>
            </a:r>
            <a:r>
              <a:rPr lang="el-GR" sz="1800" dirty="0" err="1"/>
              <a:t>τοῦ</a:t>
            </a:r>
            <a:r>
              <a:rPr lang="el-GR" sz="1800" dirty="0"/>
              <a:t> </a:t>
            </a:r>
            <a:r>
              <a:rPr lang="el-GR" sz="1800" dirty="0" err="1"/>
              <a:t>παρὰ</a:t>
            </a:r>
            <a:r>
              <a:rPr lang="el-GR" sz="1800" dirty="0"/>
              <a:t> </a:t>
            </a:r>
            <a:r>
              <a:rPr lang="el-GR" sz="1800" dirty="0" err="1"/>
              <a:t>τῇσι</a:t>
            </a:r>
            <a:r>
              <a:rPr lang="el-GR" sz="1800" dirty="0"/>
              <a:t> </a:t>
            </a:r>
            <a:r>
              <a:rPr lang="el-GR" sz="1800" dirty="0" err="1"/>
              <a:t>θύρῃσι</a:t>
            </a:r>
            <a:r>
              <a:rPr lang="el-GR" sz="1800" dirty="0"/>
              <a:t> </a:t>
            </a:r>
            <a:r>
              <a:rPr lang="el-GR" sz="1800" dirty="0" err="1"/>
              <a:t>τῇσι</a:t>
            </a:r>
            <a:r>
              <a:rPr lang="el-GR" sz="1800" dirty="0"/>
              <a:t> </a:t>
            </a:r>
            <a:r>
              <a:rPr lang="el-GR" sz="1800" dirty="0" err="1"/>
              <a:t>αὐλείῃσι</a:t>
            </a:r>
            <a:r>
              <a:rPr lang="el-GR" sz="1800" dirty="0"/>
              <a:t> </a:t>
            </a:r>
            <a:r>
              <a:rPr lang="el-GR" sz="1800" dirty="0" err="1"/>
              <a:t>ἱδρυμένου</a:t>
            </a:r>
            <a:r>
              <a:rPr lang="el-GR" sz="1800" dirty="0"/>
              <a:t>, </a:t>
            </a:r>
            <a:r>
              <a:rPr lang="el-GR" sz="1800" dirty="0" err="1"/>
              <a:t>τὸ</a:t>
            </a:r>
            <a:r>
              <a:rPr lang="el-GR" sz="1800" dirty="0"/>
              <a:t> </a:t>
            </a:r>
            <a:r>
              <a:rPr lang="el-GR" sz="1800" dirty="0" err="1"/>
              <a:t>καλέουσι</a:t>
            </a:r>
            <a:r>
              <a:rPr lang="el-GR" sz="1800" dirty="0"/>
              <a:t> </a:t>
            </a:r>
            <a:r>
              <a:rPr lang="el-GR" sz="1800" dirty="0" err="1"/>
              <a:t>Ἀστραβάκου</a:t>
            </a:r>
            <a:r>
              <a:rPr lang="el-GR" sz="1800" dirty="0"/>
              <a:t>, </a:t>
            </a:r>
            <a:r>
              <a:rPr lang="el-GR" sz="1800" dirty="0" err="1"/>
              <a:t>τοῦτο</a:t>
            </a:r>
            <a:r>
              <a:rPr lang="el-GR" sz="1800" dirty="0"/>
              <a:t> </a:t>
            </a:r>
            <a:r>
              <a:rPr lang="el-GR" sz="1800" dirty="0" err="1"/>
              <a:t>δὲ</a:t>
            </a:r>
            <a:r>
              <a:rPr lang="el-GR" sz="1800" dirty="0"/>
              <a:t> </a:t>
            </a:r>
            <a:r>
              <a:rPr lang="el-GR" sz="1800" dirty="0" err="1"/>
              <a:t>οἱ</a:t>
            </a:r>
            <a:r>
              <a:rPr lang="el-GR" sz="1800" dirty="0"/>
              <a:t> </a:t>
            </a:r>
            <a:r>
              <a:rPr lang="el-GR" sz="1800" dirty="0" err="1"/>
              <a:t>μάντιες</a:t>
            </a:r>
            <a:r>
              <a:rPr lang="el-GR" sz="1800" dirty="0"/>
              <a:t> </a:t>
            </a:r>
            <a:r>
              <a:rPr lang="el-GR" sz="1800" dirty="0" err="1"/>
              <a:t>τὸν</a:t>
            </a:r>
            <a:r>
              <a:rPr lang="el-GR" sz="1800" dirty="0"/>
              <a:t> </a:t>
            </a:r>
            <a:r>
              <a:rPr lang="el-GR" sz="1800" dirty="0" err="1"/>
              <a:t>αὐτὸν</a:t>
            </a:r>
            <a:r>
              <a:rPr lang="el-GR" sz="1800" dirty="0"/>
              <a:t> </a:t>
            </a:r>
            <a:r>
              <a:rPr lang="el-GR" sz="1800" dirty="0" err="1"/>
              <a:t>τοῦτον</a:t>
            </a:r>
            <a:r>
              <a:rPr lang="el-GR" sz="1800" dirty="0"/>
              <a:t> </a:t>
            </a:r>
            <a:r>
              <a:rPr lang="el-GR" sz="1800" dirty="0" err="1"/>
              <a:t>ἥρωα</a:t>
            </a:r>
            <a:r>
              <a:rPr lang="el-GR" sz="1800" dirty="0"/>
              <a:t> </a:t>
            </a:r>
            <a:r>
              <a:rPr lang="el-GR" sz="1800" dirty="0" err="1"/>
              <a:t>ἀναίρεον</a:t>
            </a:r>
            <a:r>
              <a:rPr lang="el-GR" sz="1800" dirty="0"/>
              <a:t> </a:t>
            </a:r>
            <a:r>
              <a:rPr lang="el-GR" sz="1800" dirty="0" err="1"/>
              <a:t>εἶναι</a:t>
            </a:r>
            <a:r>
              <a:rPr lang="el-GR" sz="1800" dirty="0"/>
              <a:t>.  </a:t>
            </a:r>
            <a:r>
              <a:rPr lang="el-GR" sz="1800" dirty="0" err="1"/>
              <a:t>οὕτω</a:t>
            </a:r>
            <a:r>
              <a:rPr lang="el-GR" sz="1800" dirty="0"/>
              <a:t>, ὦ </a:t>
            </a:r>
            <a:r>
              <a:rPr lang="el-GR" sz="1800" dirty="0" err="1"/>
              <a:t>παῖ</a:t>
            </a:r>
            <a:r>
              <a:rPr lang="el-GR" sz="1800" dirty="0"/>
              <a:t>, </a:t>
            </a:r>
            <a:r>
              <a:rPr lang="el-GR" sz="1800" dirty="0" err="1"/>
              <a:t>ἔχεις</a:t>
            </a:r>
            <a:r>
              <a:rPr lang="el-GR" sz="1800" dirty="0"/>
              <a:t> </a:t>
            </a:r>
            <a:r>
              <a:rPr lang="el-GR" sz="1800" dirty="0" err="1"/>
              <a:t>πᾶν</a:t>
            </a:r>
            <a:r>
              <a:rPr lang="el-GR" sz="1800" dirty="0"/>
              <a:t> </a:t>
            </a:r>
            <a:r>
              <a:rPr lang="el-GR" sz="1800" dirty="0" err="1"/>
              <a:t>ὅσον</a:t>
            </a:r>
            <a:r>
              <a:rPr lang="el-GR" sz="1800" dirty="0"/>
              <a:t> τι </a:t>
            </a:r>
            <a:r>
              <a:rPr lang="el-GR" sz="1800" dirty="0" err="1"/>
              <a:t>καὶ</a:t>
            </a:r>
            <a:r>
              <a:rPr lang="el-GR" sz="1800" dirty="0"/>
              <a:t> </a:t>
            </a:r>
            <a:r>
              <a:rPr lang="el-GR" sz="1800" dirty="0" err="1"/>
              <a:t>βούλεαι</a:t>
            </a:r>
            <a:r>
              <a:rPr lang="el-GR" sz="1800" dirty="0"/>
              <a:t> </a:t>
            </a:r>
            <a:r>
              <a:rPr lang="el-GR" sz="1800" dirty="0" err="1"/>
              <a:t>πυθέσθαι</a:t>
            </a:r>
            <a:r>
              <a:rPr lang="el-GR" sz="1800" dirty="0"/>
              <a:t>. ἢ </a:t>
            </a:r>
            <a:r>
              <a:rPr lang="el-GR" sz="1800" dirty="0" err="1"/>
              <a:t>γὰρ</a:t>
            </a:r>
            <a:r>
              <a:rPr lang="el-GR" sz="1800" dirty="0"/>
              <a:t> </a:t>
            </a:r>
            <a:r>
              <a:rPr lang="el-GR" sz="1800" dirty="0" err="1"/>
              <a:t>ἐκ</a:t>
            </a:r>
            <a:r>
              <a:rPr lang="el-GR" sz="1800" dirty="0"/>
              <a:t> </a:t>
            </a:r>
            <a:r>
              <a:rPr lang="el-GR" sz="1800" dirty="0" err="1"/>
              <a:t>τοῦ</a:t>
            </a:r>
            <a:r>
              <a:rPr lang="el-GR" sz="1800" dirty="0"/>
              <a:t> </a:t>
            </a:r>
            <a:r>
              <a:rPr lang="el-GR" sz="1800" dirty="0" err="1"/>
              <a:t>ἥρωος</a:t>
            </a:r>
            <a:r>
              <a:rPr lang="el-GR" sz="1800" dirty="0"/>
              <a:t> τούτου </a:t>
            </a:r>
            <a:r>
              <a:rPr lang="el-GR" sz="1800" dirty="0" err="1"/>
              <a:t>γέγονας</a:t>
            </a:r>
            <a:r>
              <a:rPr lang="el-GR" sz="1800" dirty="0"/>
              <a:t>, </a:t>
            </a:r>
            <a:r>
              <a:rPr lang="el-GR" sz="1800" dirty="0" err="1"/>
              <a:t>καί</a:t>
            </a:r>
            <a:r>
              <a:rPr lang="el-GR" sz="1800" dirty="0"/>
              <a:t> </a:t>
            </a:r>
            <a:r>
              <a:rPr lang="el-GR" sz="1800" dirty="0" err="1"/>
              <a:t>τοι</a:t>
            </a:r>
            <a:r>
              <a:rPr lang="el-GR" sz="1800" dirty="0"/>
              <a:t> πατήρ </a:t>
            </a:r>
            <a:r>
              <a:rPr lang="el-GR" sz="1800" dirty="0" err="1"/>
              <a:t>ἐστι</a:t>
            </a:r>
            <a:r>
              <a:rPr lang="el-GR" sz="1800" dirty="0"/>
              <a:t> </a:t>
            </a:r>
            <a:r>
              <a:rPr lang="el-GR" sz="1800" dirty="0" err="1"/>
              <a:t>Ἀστράβακος</a:t>
            </a:r>
            <a:r>
              <a:rPr lang="el-GR" sz="1800" dirty="0"/>
              <a:t> ὁ </a:t>
            </a:r>
            <a:r>
              <a:rPr lang="el-GR" sz="1800" dirty="0" err="1"/>
              <a:t>ἥρως</a:t>
            </a:r>
            <a:r>
              <a:rPr lang="el-GR" sz="1800" dirty="0"/>
              <a:t>, ἢ </a:t>
            </a:r>
            <a:r>
              <a:rPr lang="el-GR" sz="1800" dirty="0" err="1"/>
              <a:t>Ἀρίστων</a:t>
            </a:r>
            <a:r>
              <a:rPr lang="el-GR" sz="1800" dirty="0"/>
              <a:t>· </a:t>
            </a:r>
            <a:r>
              <a:rPr lang="el-GR" sz="1800" dirty="0" err="1"/>
              <a:t>ἐν</a:t>
            </a:r>
            <a:r>
              <a:rPr lang="el-GR" sz="1800" dirty="0"/>
              <a:t> γάρ σε </a:t>
            </a:r>
            <a:r>
              <a:rPr lang="el-GR" sz="1800" dirty="0" err="1"/>
              <a:t>τῇ</a:t>
            </a:r>
            <a:r>
              <a:rPr lang="el-GR" sz="1800" dirty="0"/>
              <a:t> </a:t>
            </a:r>
            <a:r>
              <a:rPr lang="el-GR" sz="1800" dirty="0" err="1"/>
              <a:t>νυκτὶ</a:t>
            </a:r>
            <a:r>
              <a:rPr lang="el-GR" sz="1800" dirty="0"/>
              <a:t> </a:t>
            </a:r>
            <a:r>
              <a:rPr lang="el-GR" sz="1800" dirty="0" err="1"/>
              <a:t>ταύτῃ</a:t>
            </a:r>
            <a:r>
              <a:rPr lang="el-GR" sz="1800" dirty="0"/>
              <a:t> </a:t>
            </a:r>
            <a:r>
              <a:rPr lang="el-GR" sz="1800" dirty="0" err="1"/>
              <a:t>ἀναιρέομαι</a:t>
            </a:r>
            <a:r>
              <a:rPr lang="el-GR" sz="1800" dirty="0"/>
              <a:t>. </a:t>
            </a:r>
            <a:r>
              <a:rPr lang="el-GR" sz="1800" dirty="0" err="1"/>
              <a:t>τῇ</a:t>
            </a:r>
            <a:r>
              <a:rPr lang="el-GR" sz="1800" dirty="0"/>
              <a:t> </a:t>
            </a:r>
            <a:r>
              <a:rPr lang="el-GR" sz="1800" dirty="0" err="1"/>
              <a:t>δέ</a:t>
            </a:r>
            <a:r>
              <a:rPr lang="el-GR" sz="1800" dirty="0"/>
              <a:t> </a:t>
            </a:r>
            <a:r>
              <a:rPr lang="el-GR" sz="1800" dirty="0" err="1"/>
              <a:t>σευ</a:t>
            </a:r>
            <a:r>
              <a:rPr lang="el-GR" sz="1800" dirty="0"/>
              <a:t> μάλιστα </a:t>
            </a:r>
            <a:r>
              <a:rPr lang="el-GR" sz="1800" dirty="0" err="1"/>
              <a:t>κατάπτονται</a:t>
            </a:r>
            <a:r>
              <a:rPr lang="el-GR" sz="1800" dirty="0"/>
              <a:t> </a:t>
            </a:r>
            <a:r>
              <a:rPr lang="el-GR" sz="1800" dirty="0" err="1"/>
              <a:t>οἱ</a:t>
            </a:r>
            <a:r>
              <a:rPr lang="el-GR" sz="1800" dirty="0"/>
              <a:t> </a:t>
            </a:r>
            <a:r>
              <a:rPr lang="el-GR" sz="1800" dirty="0" err="1"/>
              <a:t>ἐχθροί</a:t>
            </a:r>
            <a:r>
              <a:rPr lang="el-GR" sz="1800" dirty="0"/>
              <a:t>, λέγοντες </a:t>
            </a:r>
            <a:r>
              <a:rPr lang="el-GR" sz="1800" dirty="0" err="1"/>
              <a:t>ὡς</a:t>
            </a:r>
            <a:r>
              <a:rPr lang="el-GR" sz="1800" dirty="0"/>
              <a:t> </a:t>
            </a:r>
            <a:r>
              <a:rPr lang="el-GR" sz="1800" dirty="0" err="1"/>
              <a:t>αὐτὸς</a:t>
            </a:r>
            <a:r>
              <a:rPr lang="el-GR" sz="1800" dirty="0"/>
              <a:t> ὁ </a:t>
            </a:r>
            <a:r>
              <a:rPr lang="el-GR" sz="1800" dirty="0" err="1"/>
              <a:t>Ἀρίστων</a:t>
            </a:r>
            <a:r>
              <a:rPr lang="el-GR" sz="1800" dirty="0"/>
              <a:t>, </a:t>
            </a:r>
            <a:r>
              <a:rPr lang="el-GR" sz="1800" dirty="0" err="1"/>
              <a:t>ὅτε</a:t>
            </a:r>
            <a:r>
              <a:rPr lang="el-GR" sz="1800" dirty="0"/>
              <a:t> </a:t>
            </a:r>
            <a:r>
              <a:rPr lang="el-GR" sz="1800" dirty="0" err="1"/>
              <a:t>αὐτῷ</a:t>
            </a:r>
            <a:r>
              <a:rPr lang="el-GR" sz="1800" dirty="0"/>
              <a:t> </a:t>
            </a:r>
            <a:r>
              <a:rPr lang="el-GR" sz="1800" dirty="0" err="1"/>
              <a:t>σὺ</a:t>
            </a:r>
            <a:r>
              <a:rPr lang="el-GR" sz="1800" dirty="0"/>
              <a:t> </a:t>
            </a:r>
            <a:r>
              <a:rPr lang="el-GR" sz="1800" dirty="0" err="1"/>
              <a:t>ἠγγέλθης</a:t>
            </a:r>
            <a:r>
              <a:rPr lang="el-GR" sz="1800" dirty="0"/>
              <a:t> γεγενημένος, </a:t>
            </a:r>
            <a:r>
              <a:rPr lang="el-GR" sz="1800" dirty="0" err="1"/>
              <a:t>πολλῶν</a:t>
            </a:r>
            <a:r>
              <a:rPr lang="el-GR" sz="1800" dirty="0"/>
              <a:t> </a:t>
            </a:r>
            <a:r>
              <a:rPr lang="el-GR" sz="1800" dirty="0" err="1"/>
              <a:t>ἀκουόντων</a:t>
            </a:r>
            <a:r>
              <a:rPr lang="el-GR" sz="1800" dirty="0"/>
              <a:t> </a:t>
            </a:r>
            <a:r>
              <a:rPr lang="el-GR" sz="1800" dirty="0" err="1"/>
              <a:t>οὐ</a:t>
            </a:r>
            <a:r>
              <a:rPr lang="el-GR" sz="1800" dirty="0"/>
              <a:t> </a:t>
            </a:r>
            <a:r>
              <a:rPr lang="el-GR" sz="1800" dirty="0" err="1"/>
              <a:t>φήσειέ</a:t>
            </a:r>
            <a:r>
              <a:rPr lang="el-GR" sz="1800" dirty="0"/>
              <a:t> σε </a:t>
            </a:r>
            <a:r>
              <a:rPr lang="el-GR" sz="1800" dirty="0" err="1"/>
              <a:t>ἑωυτοῦ</a:t>
            </a:r>
            <a:r>
              <a:rPr lang="el-GR" sz="1800" dirty="0"/>
              <a:t> </a:t>
            </a:r>
            <a:r>
              <a:rPr lang="el-GR" sz="1800" dirty="0" err="1"/>
              <a:t>εἶναι</a:t>
            </a:r>
            <a:r>
              <a:rPr lang="el-GR" sz="1800" dirty="0"/>
              <a:t> (</a:t>
            </a:r>
            <a:r>
              <a:rPr lang="el-GR" sz="1800" dirty="0" err="1"/>
              <a:t>τὸν</a:t>
            </a:r>
            <a:r>
              <a:rPr lang="el-GR" sz="1800" dirty="0"/>
              <a:t> </a:t>
            </a:r>
            <a:r>
              <a:rPr lang="el-GR" sz="1800" dirty="0" err="1"/>
              <a:t>χρόνον</a:t>
            </a:r>
            <a:r>
              <a:rPr lang="el-GR" sz="1800" dirty="0"/>
              <a:t> γάρ [</a:t>
            </a:r>
            <a:r>
              <a:rPr lang="el-GR" sz="1800" dirty="0" err="1"/>
              <a:t>τοὺς</a:t>
            </a:r>
            <a:r>
              <a:rPr lang="el-GR" sz="1800" dirty="0"/>
              <a:t> δέκα </a:t>
            </a:r>
            <a:r>
              <a:rPr lang="el-GR" sz="1800" dirty="0" err="1"/>
              <a:t>μῆνας</a:t>
            </a:r>
            <a:r>
              <a:rPr lang="el-GR" sz="1800" dirty="0"/>
              <a:t>] </a:t>
            </a:r>
            <a:r>
              <a:rPr lang="el-GR" sz="1800" dirty="0" err="1"/>
              <a:t>οὐδέκω</a:t>
            </a:r>
            <a:r>
              <a:rPr lang="el-GR" sz="1800" dirty="0"/>
              <a:t> </a:t>
            </a:r>
            <a:r>
              <a:rPr lang="el-GR" sz="1800" dirty="0" err="1"/>
              <a:t>ἐξήκειν</a:t>
            </a:r>
            <a:r>
              <a:rPr lang="el-GR" sz="1800" dirty="0"/>
              <a:t>), </a:t>
            </a:r>
            <a:r>
              <a:rPr lang="el-GR" sz="1800" dirty="0" err="1"/>
              <a:t>ἀϊδρείῃ</a:t>
            </a:r>
            <a:r>
              <a:rPr lang="el-GR" sz="1800" dirty="0"/>
              <a:t> </a:t>
            </a:r>
            <a:r>
              <a:rPr lang="el-GR" sz="1800" dirty="0" err="1"/>
              <a:t>τῶν</a:t>
            </a:r>
            <a:r>
              <a:rPr lang="el-GR" sz="1800" dirty="0"/>
              <a:t> τοιούτων </a:t>
            </a:r>
            <a:r>
              <a:rPr lang="el-GR" sz="1800" dirty="0" err="1"/>
              <a:t>κεῖνος</a:t>
            </a:r>
            <a:r>
              <a:rPr lang="el-GR" sz="1800" dirty="0"/>
              <a:t> </a:t>
            </a:r>
            <a:r>
              <a:rPr lang="el-GR" sz="1800" dirty="0" err="1"/>
              <a:t>τοῦτο</a:t>
            </a:r>
            <a:r>
              <a:rPr lang="el-GR" sz="1800" dirty="0"/>
              <a:t> </a:t>
            </a:r>
            <a:r>
              <a:rPr lang="el-GR" sz="1800" dirty="0" err="1"/>
              <a:t>ἀπέρριψε</a:t>
            </a:r>
            <a:r>
              <a:rPr lang="el-GR" sz="1800" dirty="0"/>
              <a:t> </a:t>
            </a:r>
            <a:r>
              <a:rPr lang="el-GR" sz="1800" dirty="0" err="1"/>
              <a:t>τὸ</a:t>
            </a:r>
            <a:r>
              <a:rPr lang="el-GR" sz="1800" dirty="0"/>
              <a:t> </a:t>
            </a:r>
            <a:r>
              <a:rPr lang="el-GR" sz="1800" dirty="0" err="1"/>
              <a:t>ἔπος</a:t>
            </a:r>
            <a:r>
              <a:rPr lang="el-GR" sz="1800" dirty="0" smtClean="0"/>
              <a:t>.</a:t>
            </a:r>
            <a:r>
              <a:rPr lang="el-GR" sz="1800" dirty="0"/>
              <a:t> </a:t>
            </a:r>
            <a:r>
              <a:rPr lang="el-GR" sz="1800" dirty="0" err="1"/>
              <a:t>τίκτουσι</a:t>
            </a:r>
            <a:r>
              <a:rPr lang="el-GR" sz="1800" dirty="0"/>
              <a:t> </a:t>
            </a:r>
            <a:r>
              <a:rPr lang="el-GR" sz="1800" dirty="0" err="1"/>
              <a:t>γὰρ</a:t>
            </a:r>
            <a:r>
              <a:rPr lang="el-GR" sz="1800" dirty="0"/>
              <a:t> </a:t>
            </a:r>
            <a:r>
              <a:rPr lang="el-GR" sz="1800" dirty="0" err="1"/>
              <a:t>γυναῖκες</a:t>
            </a:r>
            <a:r>
              <a:rPr lang="el-GR" sz="1800" dirty="0"/>
              <a:t> </a:t>
            </a:r>
            <a:r>
              <a:rPr lang="el-GR" sz="1800" dirty="0" err="1"/>
              <a:t>καὶ</a:t>
            </a:r>
            <a:r>
              <a:rPr lang="el-GR" sz="1800" dirty="0"/>
              <a:t> </a:t>
            </a:r>
            <a:r>
              <a:rPr lang="el-GR" sz="1800" dirty="0" err="1"/>
              <a:t>ἐννεάμηνα</a:t>
            </a:r>
            <a:r>
              <a:rPr lang="el-GR" sz="1800" dirty="0"/>
              <a:t> </a:t>
            </a:r>
            <a:r>
              <a:rPr lang="el-GR" sz="1800" dirty="0" err="1"/>
              <a:t>καὶ</a:t>
            </a:r>
            <a:r>
              <a:rPr lang="el-GR" sz="1800" dirty="0"/>
              <a:t> </a:t>
            </a:r>
            <a:r>
              <a:rPr lang="el-GR" sz="1800" dirty="0" err="1"/>
              <a:t>ἑπτάμηνα</a:t>
            </a:r>
            <a:r>
              <a:rPr lang="el-GR" sz="1800" dirty="0"/>
              <a:t>, </a:t>
            </a:r>
            <a:r>
              <a:rPr lang="el-GR" sz="1800" dirty="0" err="1"/>
              <a:t>καὶ</a:t>
            </a:r>
            <a:r>
              <a:rPr lang="el-GR" sz="1800" dirty="0"/>
              <a:t> </a:t>
            </a:r>
            <a:r>
              <a:rPr lang="el-GR" sz="1800" dirty="0" err="1"/>
              <a:t>οὐ</a:t>
            </a:r>
            <a:r>
              <a:rPr lang="el-GR" sz="1800" dirty="0"/>
              <a:t> </a:t>
            </a:r>
            <a:r>
              <a:rPr lang="el-GR" sz="1800" dirty="0" err="1"/>
              <a:t>πᾶσαι</a:t>
            </a:r>
            <a:r>
              <a:rPr lang="el-GR" sz="1800" dirty="0"/>
              <a:t> δέκα </a:t>
            </a:r>
            <a:r>
              <a:rPr lang="el-GR" sz="1800" dirty="0" err="1"/>
              <a:t>μῆνας</a:t>
            </a:r>
            <a:r>
              <a:rPr lang="el-GR" sz="1800" dirty="0"/>
              <a:t> </a:t>
            </a:r>
            <a:r>
              <a:rPr lang="el-GR" sz="1800" dirty="0" err="1"/>
              <a:t>ἐκτελέσασαι</a:t>
            </a:r>
            <a:r>
              <a:rPr lang="el-GR" sz="1800" dirty="0"/>
              <a:t>· </a:t>
            </a:r>
            <a:r>
              <a:rPr lang="el-GR" sz="1800" dirty="0" err="1"/>
              <a:t>ἐγὼ</a:t>
            </a:r>
            <a:r>
              <a:rPr lang="el-GR" sz="1800" dirty="0"/>
              <a:t> </a:t>
            </a:r>
            <a:r>
              <a:rPr lang="el-GR" sz="1800" dirty="0" err="1"/>
              <a:t>δὲ</a:t>
            </a:r>
            <a:r>
              <a:rPr lang="el-GR" sz="1800" dirty="0"/>
              <a:t> </a:t>
            </a:r>
            <a:r>
              <a:rPr lang="el-GR" sz="1800" dirty="0" err="1"/>
              <a:t>σέ</a:t>
            </a:r>
            <a:r>
              <a:rPr lang="el-GR" sz="1800" dirty="0"/>
              <a:t>, ὦ </a:t>
            </a:r>
            <a:r>
              <a:rPr lang="el-GR" sz="1800" dirty="0" err="1"/>
              <a:t>παῖ</a:t>
            </a:r>
            <a:r>
              <a:rPr lang="el-GR" sz="1800" dirty="0"/>
              <a:t>, </a:t>
            </a:r>
            <a:r>
              <a:rPr lang="el-GR" sz="1800" dirty="0" err="1"/>
              <a:t>ἑπτάμηνον</a:t>
            </a:r>
            <a:r>
              <a:rPr lang="el-GR" sz="1800" dirty="0"/>
              <a:t> </a:t>
            </a:r>
            <a:r>
              <a:rPr lang="el-GR" sz="1800" dirty="0" err="1"/>
              <a:t>ἔτεκον</a:t>
            </a:r>
            <a:r>
              <a:rPr lang="el-GR" sz="1800" dirty="0" smtClean="0"/>
              <a:t>.</a:t>
            </a:r>
          </a:p>
          <a:p>
            <a:pPr marL="137160" indent="0" algn="just">
              <a:buNone/>
            </a:pPr>
            <a:endParaRPr lang="el-GR" sz="1800" dirty="0" smtClean="0"/>
          </a:p>
          <a:p>
            <a:pPr marL="137160" indent="0" algn="just">
              <a:buNone/>
            </a:pPr>
            <a:r>
              <a:rPr lang="el-GR" sz="1800" dirty="0" smtClean="0"/>
              <a:t>Κι </a:t>
            </a:r>
            <a:r>
              <a:rPr lang="el-GR" sz="1800" dirty="0"/>
              <a:t>αυτό, αφού από τη μια μεριά αποκαλύφτηκε πως τα στεφάνια ήταν </a:t>
            </a:r>
            <a:r>
              <a:rPr lang="el-GR" sz="1800" dirty="0" err="1"/>
              <a:t>απ᾽</a:t>
            </a:r>
            <a:r>
              <a:rPr lang="el-GR" sz="1800" dirty="0"/>
              <a:t> το λατρευτικό χτίσμα που βρισκόταν μπροστά </a:t>
            </a:r>
            <a:r>
              <a:rPr lang="el-GR" sz="1800" dirty="0" err="1"/>
              <a:t>απ᾽</a:t>
            </a:r>
            <a:r>
              <a:rPr lang="el-GR" sz="1800" dirty="0"/>
              <a:t> την αυλόπορτα </a:t>
            </a:r>
            <a:r>
              <a:rPr lang="el-GR" sz="1800" dirty="0" err="1"/>
              <a:t>στ᾽</a:t>
            </a:r>
            <a:r>
              <a:rPr lang="el-GR" sz="1800" dirty="0"/>
              <a:t> όνομα του ημιθέου που λέγεται </a:t>
            </a:r>
            <a:r>
              <a:rPr lang="el-GR" sz="1800" dirty="0" err="1"/>
              <a:t>Αστράβακος</a:t>
            </a:r>
            <a:r>
              <a:rPr lang="el-GR" sz="1800" dirty="0"/>
              <a:t>, κι από την άλλη οι μάντεις έδιναν χρησμό ότι το φάντασμα ήταν ακριβώς αυτός ο ημίθεος</a:t>
            </a:r>
            <a:r>
              <a:rPr lang="el-GR" sz="1800" dirty="0" smtClean="0"/>
              <a:t>.</a:t>
            </a:r>
            <a:r>
              <a:rPr lang="el-GR" sz="1800" dirty="0"/>
              <a:t> Έτσι, γιε μου, έμαθες </a:t>
            </a:r>
            <a:r>
              <a:rPr lang="el-GR" sz="1800" dirty="0" err="1"/>
              <a:t>ό,τι</a:t>
            </a:r>
            <a:r>
              <a:rPr lang="el-GR" sz="1800" dirty="0"/>
              <a:t> ήθελες να μάθεις. Δηλαδή, ή γεννήθηκες </a:t>
            </a:r>
            <a:r>
              <a:rPr lang="el-GR" sz="1800" dirty="0" err="1"/>
              <a:t>απ᾽</a:t>
            </a:r>
            <a:r>
              <a:rPr lang="el-GR" sz="1800" dirty="0"/>
              <a:t> αυτόν τον ημίθεο, και τότε πατέρας σου είναι ο ημίθεος </a:t>
            </a:r>
            <a:r>
              <a:rPr lang="el-GR" sz="1800" dirty="0" err="1"/>
              <a:t>Αστράβακος</a:t>
            </a:r>
            <a:r>
              <a:rPr lang="el-GR" sz="1800" dirty="0"/>
              <a:t>, ή ο Αρίστων· γιατί εγώ </a:t>
            </a:r>
            <a:r>
              <a:rPr lang="el-GR" sz="1800" dirty="0" err="1"/>
              <a:t>σ᾽</a:t>
            </a:r>
            <a:r>
              <a:rPr lang="el-GR" sz="1800" dirty="0"/>
              <a:t> έπιασα στην κοιλιά μου εκείνη τη νύχτα. Τώρα, το μεγαλύτερο επιχείρημα που έχουν εναντίον σου οι εχθροί, λέγοντας πως ο ίδιος ο Αρίστων, όταν του ανήγγειλαν τη γέννησή σου, μπροστά σε πολλούς ακροατές αρνήθηκε πως είσαι παιδί του (επειδή δε συμπληρώθηκαν οι μήνες της γέννας), εκείνος άφησε να του ξεφύγει αυτή η φράση γιατί ήταν άμαθος από τέτοια</a:t>
            </a:r>
            <a:r>
              <a:rPr lang="el-GR" sz="1800" dirty="0" smtClean="0"/>
              <a:t>:</a:t>
            </a:r>
            <a:r>
              <a:rPr lang="el-GR" sz="1800" dirty="0"/>
              <a:t> δηλαδή οι γυναίκες γεννούν και </a:t>
            </a:r>
            <a:r>
              <a:rPr lang="el-GR" sz="1800" dirty="0" err="1"/>
              <a:t>εννιαμηνίτικα</a:t>
            </a:r>
            <a:r>
              <a:rPr lang="el-GR" sz="1800" dirty="0"/>
              <a:t> κι εφταμηνίτικα, χωρίς να συμπληρώσουν όλες τους δέκα μήνες. Κι εγώ εσένα, γιε μου, εφταμηνίτικο σε </a:t>
            </a:r>
            <a:r>
              <a:rPr lang="el-GR" sz="1800" dirty="0" smtClean="0"/>
              <a:t>γέννησα.</a:t>
            </a:r>
            <a:endParaRPr lang="el-GR" sz="1800" dirty="0"/>
          </a:p>
        </p:txBody>
      </p:sp>
    </p:spTree>
    <p:extLst>
      <p:ext uri="{BB962C8B-B14F-4D97-AF65-F5344CB8AC3E}">
        <p14:creationId xmlns:p14="http://schemas.microsoft.com/office/powerpoint/2010/main" val="15872249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0" y="188640"/>
            <a:ext cx="8964488" cy="6840760"/>
          </a:xfrm>
        </p:spPr>
        <p:txBody>
          <a:bodyPr>
            <a:normAutofit fontScale="70000" lnSpcReduction="20000"/>
          </a:bodyPr>
          <a:lstStyle/>
          <a:p>
            <a:pPr marL="137160" indent="0" algn="just">
              <a:buNone/>
            </a:pPr>
            <a:r>
              <a:rPr lang="el-GR" dirty="0" err="1"/>
              <a:t>ἔγνω</a:t>
            </a:r>
            <a:r>
              <a:rPr lang="el-GR" dirty="0"/>
              <a:t> </a:t>
            </a:r>
            <a:r>
              <a:rPr lang="el-GR" dirty="0" err="1"/>
              <a:t>δὲ</a:t>
            </a:r>
            <a:r>
              <a:rPr lang="el-GR" dirty="0"/>
              <a:t> </a:t>
            </a:r>
            <a:r>
              <a:rPr lang="el-GR" dirty="0" err="1"/>
              <a:t>καὶ</a:t>
            </a:r>
            <a:r>
              <a:rPr lang="el-GR" dirty="0"/>
              <a:t> </a:t>
            </a:r>
            <a:r>
              <a:rPr lang="el-GR" dirty="0" err="1"/>
              <a:t>αὐτὸς</a:t>
            </a:r>
            <a:r>
              <a:rPr lang="el-GR" dirty="0"/>
              <a:t> ὁ </a:t>
            </a:r>
            <a:r>
              <a:rPr lang="el-GR" dirty="0" err="1"/>
              <a:t>Ἀρίστων</a:t>
            </a:r>
            <a:r>
              <a:rPr lang="el-GR" dirty="0"/>
              <a:t> </a:t>
            </a:r>
            <a:r>
              <a:rPr lang="el-GR" dirty="0" err="1"/>
              <a:t>οὐ</a:t>
            </a:r>
            <a:r>
              <a:rPr lang="el-GR" dirty="0"/>
              <a:t> </a:t>
            </a:r>
            <a:r>
              <a:rPr lang="el-GR" dirty="0" err="1"/>
              <a:t>μετὰ</a:t>
            </a:r>
            <a:r>
              <a:rPr lang="el-GR" dirty="0"/>
              <a:t> </a:t>
            </a:r>
            <a:r>
              <a:rPr lang="el-GR" dirty="0" err="1"/>
              <a:t>πολλὸν</a:t>
            </a:r>
            <a:r>
              <a:rPr lang="el-GR" dirty="0"/>
              <a:t> </a:t>
            </a:r>
            <a:r>
              <a:rPr lang="el-GR" dirty="0" err="1"/>
              <a:t>χρόνον</a:t>
            </a:r>
            <a:r>
              <a:rPr lang="el-GR" dirty="0"/>
              <a:t> </a:t>
            </a:r>
            <a:r>
              <a:rPr lang="el-GR" dirty="0" err="1"/>
              <a:t>ὡς</a:t>
            </a:r>
            <a:r>
              <a:rPr lang="el-GR" dirty="0"/>
              <a:t> </a:t>
            </a:r>
            <a:r>
              <a:rPr lang="el-GR" dirty="0" err="1"/>
              <a:t>ἀγνοίῃ</a:t>
            </a:r>
            <a:r>
              <a:rPr lang="el-GR" dirty="0"/>
              <a:t> </a:t>
            </a:r>
            <a:r>
              <a:rPr lang="el-GR" dirty="0" err="1"/>
              <a:t>τὸ</a:t>
            </a:r>
            <a:r>
              <a:rPr lang="el-GR" dirty="0"/>
              <a:t> </a:t>
            </a:r>
            <a:r>
              <a:rPr lang="el-GR" dirty="0" err="1"/>
              <a:t>ἔπος</a:t>
            </a:r>
            <a:r>
              <a:rPr lang="el-GR" dirty="0"/>
              <a:t> </a:t>
            </a:r>
            <a:r>
              <a:rPr lang="el-GR" dirty="0" err="1"/>
              <a:t>ἐκβάλοι</a:t>
            </a:r>
            <a:r>
              <a:rPr lang="el-GR" dirty="0"/>
              <a:t> </a:t>
            </a:r>
            <a:r>
              <a:rPr lang="el-GR" dirty="0" err="1"/>
              <a:t>τοῦτο</a:t>
            </a:r>
            <a:r>
              <a:rPr lang="el-GR" dirty="0"/>
              <a:t>. λόγους </a:t>
            </a:r>
            <a:r>
              <a:rPr lang="el-GR" dirty="0" err="1"/>
              <a:t>δὲ</a:t>
            </a:r>
            <a:r>
              <a:rPr lang="el-GR" dirty="0"/>
              <a:t> </a:t>
            </a:r>
            <a:r>
              <a:rPr lang="el-GR" dirty="0" err="1"/>
              <a:t>ἄλλους</a:t>
            </a:r>
            <a:r>
              <a:rPr lang="el-GR" dirty="0"/>
              <a:t> </a:t>
            </a:r>
            <a:r>
              <a:rPr lang="el-GR" dirty="0" err="1"/>
              <a:t>περὶ</a:t>
            </a:r>
            <a:r>
              <a:rPr lang="el-GR" dirty="0"/>
              <a:t> </a:t>
            </a:r>
            <a:r>
              <a:rPr lang="el-GR" dirty="0" err="1"/>
              <a:t>γενέσιος</a:t>
            </a:r>
            <a:r>
              <a:rPr lang="el-GR" dirty="0"/>
              <a:t> </a:t>
            </a:r>
            <a:r>
              <a:rPr lang="el-GR" dirty="0" err="1"/>
              <a:t>τῆς</a:t>
            </a:r>
            <a:r>
              <a:rPr lang="el-GR" dirty="0"/>
              <a:t> </a:t>
            </a:r>
            <a:r>
              <a:rPr lang="el-GR" dirty="0" err="1"/>
              <a:t>σεωυτοῦ</a:t>
            </a:r>
            <a:r>
              <a:rPr lang="el-GR" dirty="0"/>
              <a:t> </a:t>
            </a:r>
            <a:r>
              <a:rPr lang="el-GR" dirty="0" err="1"/>
              <a:t>μὴ</a:t>
            </a:r>
            <a:r>
              <a:rPr lang="el-GR" dirty="0"/>
              <a:t> </a:t>
            </a:r>
            <a:r>
              <a:rPr lang="el-GR" dirty="0" err="1"/>
              <a:t>δέκεο</a:t>
            </a:r>
            <a:r>
              <a:rPr lang="el-GR" dirty="0"/>
              <a:t>· </a:t>
            </a:r>
            <a:r>
              <a:rPr lang="el-GR" dirty="0" err="1"/>
              <a:t>τὰ</a:t>
            </a:r>
            <a:r>
              <a:rPr lang="el-GR" dirty="0"/>
              <a:t> </a:t>
            </a:r>
            <a:r>
              <a:rPr lang="el-GR" dirty="0" err="1"/>
              <a:t>γὰρ</a:t>
            </a:r>
            <a:r>
              <a:rPr lang="el-GR" dirty="0"/>
              <a:t> </a:t>
            </a:r>
            <a:r>
              <a:rPr lang="el-GR" dirty="0" err="1"/>
              <a:t>ἀληθέστατα</a:t>
            </a:r>
            <a:r>
              <a:rPr lang="el-GR" dirty="0"/>
              <a:t> πάντα </a:t>
            </a:r>
            <a:r>
              <a:rPr lang="el-GR" dirty="0" err="1"/>
              <a:t>ἀκήκοας</a:t>
            </a:r>
            <a:r>
              <a:rPr lang="el-GR" dirty="0"/>
              <a:t>. </a:t>
            </a:r>
            <a:r>
              <a:rPr lang="el-GR" dirty="0" err="1"/>
              <a:t>ἐκ</a:t>
            </a:r>
            <a:r>
              <a:rPr lang="el-GR" dirty="0"/>
              <a:t> </a:t>
            </a:r>
            <a:r>
              <a:rPr lang="el-GR" dirty="0" err="1"/>
              <a:t>δὲ</a:t>
            </a:r>
            <a:r>
              <a:rPr lang="el-GR" dirty="0"/>
              <a:t> </a:t>
            </a:r>
            <a:r>
              <a:rPr lang="el-GR" dirty="0" err="1"/>
              <a:t>ὀνοφορβῶν</a:t>
            </a:r>
            <a:r>
              <a:rPr lang="el-GR" dirty="0"/>
              <a:t> </a:t>
            </a:r>
            <a:r>
              <a:rPr lang="el-GR" dirty="0" err="1"/>
              <a:t>αὐτῷ</a:t>
            </a:r>
            <a:r>
              <a:rPr lang="el-GR" dirty="0"/>
              <a:t> τε </a:t>
            </a:r>
            <a:r>
              <a:rPr lang="el-GR" dirty="0" err="1"/>
              <a:t>Λευτυχίδῃ</a:t>
            </a:r>
            <a:r>
              <a:rPr lang="el-GR" dirty="0"/>
              <a:t> </a:t>
            </a:r>
            <a:r>
              <a:rPr lang="el-GR" dirty="0" err="1"/>
              <a:t>καὶ</a:t>
            </a:r>
            <a:r>
              <a:rPr lang="el-GR" dirty="0"/>
              <a:t> </a:t>
            </a:r>
            <a:r>
              <a:rPr lang="el-GR" dirty="0" err="1"/>
              <a:t>τοῖσι</a:t>
            </a:r>
            <a:r>
              <a:rPr lang="el-GR" dirty="0"/>
              <a:t> </a:t>
            </a:r>
            <a:r>
              <a:rPr lang="el-GR" dirty="0" err="1"/>
              <a:t>ταῦτα</a:t>
            </a:r>
            <a:r>
              <a:rPr lang="el-GR" dirty="0"/>
              <a:t> </a:t>
            </a:r>
            <a:r>
              <a:rPr lang="el-GR" dirty="0" err="1"/>
              <a:t>λέγουσι</a:t>
            </a:r>
            <a:r>
              <a:rPr lang="el-GR" dirty="0"/>
              <a:t> </a:t>
            </a:r>
            <a:r>
              <a:rPr lang="el-GR" dirty="0" err="1"/>
              <a:t>τίκτοιεν</a:t>
            </a:r>
            <a:r>
              <a:rPr lang="el-GR" dirty="0"/>
              <a:t> </a:t>
            </a:r>
            <a:r>
              <a:rPr lang="el-GR" dirty="0" err="1"/>
              <a:t>αἱ</a:t>
            </a:r>
            <a:r>
              <a:rPr lang="el-GR" dirty="0"/>
              <a:t> </a:t>
            </a:r>
            <a:r>
              <a:rPr lang="el-GR" dirty="0" err="1"/>
              <a:t>γυναῖκες</a:t>
            </a:r>
            <a:r>
              <a:rPr lang="el-GR" dirty="0"/>
              <a:t> </a:t>
            </a:r>
            <a:r>
              <a:rPr lang="el-GR" dirty="0" err="1"/>
              <a:t>παῖδας</a:t>
            </a:r>
            <a:r>
              <a:rPr lang="el-GR" dirty="0" smtClean="0"/>
              <a:t>.</a:t>
            </a:r>
            <a:r>
              <a:rPr lang="el-GR" dirty="0"/>
              <a:t> ἡ </a:t>
            </a:r>
            <a:r>
              <a:rPr lang="el-GR" dirty="0" err="1"/>
              <a:t>μὲν</a:t>
            </a:r>
            <a:r>
              <a:rPr lang="el-GR" dirty="0"/>
              <a:t> </a:t>
            </a:r>
            <a:r>
              <a:rPr lang="el-GR" dirty="0" err="1"/>
              <a:t>δὴ</a:t>
            </a:r>
            <a:r>
              <a:rPr lang="el-GR" dirty="0"/>
              <a:t> </a:t>
            </a:r>
            <a:r>
              <a:rPr lang="el-GR" dirty="0" err="1"/>
              <a:t>ταῦτα</a:t>
            </a:r>
            <a:r>
              <a:rPr lang="el-GR" dirty="0"/>
              <a:t> </a:t>
            </a:r>
            <a:r>
              <a:rPr lang="el-GR" dirty="0" err="1"/>
              <a:t>ἔλεγε</a:t>
            </a:r>
            <a:r>
              <a:rPr lang="el-GR" dirty="0"/>
              <a:t>, ὁ </a:t>
            </a:r>
            <a:r>
              <a:rPr lang="el-GR" dirty="0" err="1"/>
              <a:t>δὲ</a:t>
            </a:r>
            <a:r>
              <a:rPr lang="el-GR" dirty="0"/>
              <a:t> </a:t>
            </a:r>
            <a:r>
              <a:rPr lang="el-GR" dirty="0" err="1"/>
              <a:t>πυθόμενός</a:t>
            </a:r>
            <a:r>
              <a:rPr lang="el-GR" dirty="0"/>
              <a:t> τε </a:t>
            </a:r>
            <a:r>
              <a:rPr lang="el-GR" dirty="0" err="1"/>
              <a:t>τὰ</a:t>
            </a:r>
            <a:r>
              <a:rPr lang="el-GR" dirty="0"/>
              <a:t> </a:t>
            </a:r>
            <a:r>
              <a:rPr lang="el-GR" dirty="0" err="1"/>
              <a:t>ἐβούλετο</a:t>
            </a:r>
            <a:r>
              <a:rPr lang="el-GR" dirty="0"/>
              <a:t> </a:t>
            </a:r>
            <a:r>
              <a:rPr lang="el-GR" dirty="0" err="1"/>
              <a:t>καὶ</a:t>
            </a:r>
            <a:r>
              <a:rPr lang="el-GR" dirty="0"/>
              <a:t> </a:t>
            </a:r>
            <a:r>
              <a:rPr lang="el-GR" dirty="0" err="1"/>
              <a:t>ἐπόδια</a:t>
            </a:r>
            <a:r>
              <a:rPr lang="el-GR" dirty="0"/>
              <a:t> </a:t>
            </a:r>
            <a:r>
              <a:rPr lang="el-GR" dirty="0" err="1"/>
              <a:t>λαβὼν</a:t>
            </a:r>
            <a:r>
              <a:rPr lang="el-GR" dirty="0"/>
              <a:t> </a:t>
            </a:r>
            <a:r>
              <a:rPr lang="el-GR" dirty="0" err="1"/>
              <a:t>ἐπορεύετο</a:t>
            </a:r>
            <a:r>
              <a:rPr lang="el-GR" dirty="0"/>
              <a:t> </a:t>
            </a:r>
            <a:r>
              <a:rPr lang="el-GR" dirty="0" err="1"/>
              <a:t>ἐς</a:t>
            </a:r>
            <a:r>
              <a:rPr lang="el-GR" dirty="0"/>
              <a:t> </a:t>
            </a:r>
            <a:r>
              <a:rPr lang="el-GR" dirty="0" err="1"/>
              <a:t>Ἦλιν</a:t>
            </a:r>
            <a:r>
              <a:rPr lang="el-GR" dirty="0"/>
              <a:t>, </a:t>
            </a:r>
            <a:r>
              <a:rPr lang="el-GR" dirty="0" err="1"/>
              <a:t>τῷ</a:t>
            </a:r>
            <a:r>
              <a:rPr lang="el-GR" dirty="0"/>
              <a:t> </a:t>
            </a:r>
            <a:r>
              <a:rPr lang="el-GR" dirty="0" err="1"/>
              <a:t>λόγῳ</a:t>
            </a:r>
            <a:r>
              <a:rPr lang="el-GR" dirty="0"/>
              <a:t> </a:t>
            </a:r>
            <a:r>
              <a:rPr lang="el-GR" dirty="0" err="1"/>
              <a:t>φὰς</a:t>
            </a:r>
            <a:r>
              <a:rPr lang="el-GR" dirty="0"/>
              <a:t> </a:t>
            </a:r>
            <a:r>
              <a:rPr lang="el-GR" dirty="0" err="1"/>
              <a:t>ὡς</a:t>
            </a:r>
            <a:r>
              <a:rPr lang="el-GR" dirty="0"/>
              <a:t> </a:t>
            </a:r>
            <a:r>
              <a:rPr lang="el-GR" dirty="0" err="1"/>
              <a:t>ἐς</a:t>
            </a:r>
            <a:r>
              <a:rPr lang="el-GR" dirty="0"/>
              <a:t> </a:t>
            </a:r>
            <a:r>
              <a:rPr lang="el-GR" dirty="0" err="1"/>
              <a:t>Δελφοὺς</a:t>
            </a:r>
            <a:r>
              <a:rPr lang="el-GR" dirty="0"/>
              <a:t> </a:t>
            </a:r>
            <a:r>
              <a:rPr lang="el-GR" dirty="0" err="1"/>
              <a:t>χρησόμενος</a:t>
            </a:r>
            <a:r>
              <a:rPr lang="el-GR" dirty="0"/>
              <a:t> </a:t>
            </a:r>
            <a:r>
              <a:rPr lang="el-GR" dirty="0" err="1"/>
              <a:t>τῷ</a:t>
            </a:r>
            <a:r>
              <a:rPr lang="el-GR" dirty="0"/>
              <a:t> </a:t>
            </a:r>
            <a:r>
              <a:rPr lang="el-GR" dirty="0" err="1"/>
              <a:t>χρηστηρίῳ</a:t>
            </a:r>
            <a:r>
              <a:rPr lang="el-GR" dirty="0"/>
              <a:t> πορεύεται. Λακεδαιμόνιοι </a:t>
            </a:r>
            <a:r>
              <a:rPr lang="el-GR" dirty="0" err="1"/>
              <a:t>δὲ</a:t>
            </a:r>
            <a:r>
              <a:rPr lang="el-GR" dirty="0"/>
              <a:t> </a:t>
            </a:r>
            <a:r>
              <a:rPr lang="el-GR" dirty="0" err="1"/>
              <a:t>ὑποτοπηθέντες</a:t>
            </a:r>
            <a:r>
              <a:rPr lang="el-GR" dirty="0"/>
              <a:t> </a:t>
            </a:r>
            <a:r>
              <a:rPr lang="el-GR" dirty="0" err="1"/>
              <a:t>Δημάρητον</a:t>
            </a:r>
            <a:r>
              <a:rPr lang="el-GR" dirty="0"/>
              <a:t> </a:t>
            </a:r>
            <a:r>
              <a:rPr lang="el-GR" dirty="0" err="1"/>
              <a:t>δρησμῷ</a:t>
            </a:r>
            <a:r>
              <a:rPr lang="el-GR" dirty="0"/>
              <a:t> </a:t>
            </a:r>
            <a:r>
              <a:rPr lang="el-GR" dirty="0" err="1"/>
              <a:t>ἐπιχειρέειν</a:t>
            </a:r>
            <a:r>
              <a:rPr lang="el-GR" dirty="0"/>
              <a:t> </a:t>
            </a:r>
            <a:r>
              <a:rPr lang="el-GR" dirty="0" err="1"/>
              <a:t>ἐδίωκον</a:t>
            </a:r>
            <a:r>
              <a:rPr lang="el-GR" dirty="0"/>
              <a:t>. </a:t>
            </a:r>
            <a:r>
              <a:rPr lang="el-GR" dirty="0" err="1" smtClean="0"/>
              <a:t>καί</a:t>
            </a:r>
            <a:r>
              <a:rPr lang="el-GR" dirty="0" smtClean="0"/>
              <a:t> </a:t>
            </a:r>
            <a:r>
              <a:rPr lang="el-GR" dirty="0" err="1"/>
              <a:t>κως</a:t>
            </a:r>
            <a:r>
              <a:rPr lang="el-GR" dirty="0"/>
              <a:t> </a:t>
            </a:r>
            <a:r>
              <a:rPr lang="el-GR" dirty="0" err="1"/>
              <a:t>ἔφθη</a:t>
            </a:r>
            <a:r>
              <a:rPr lang="el-GR" dirty="0"/>
              <a:t> </a:t>
            </a:r>
            <a:r>
              <a:rPr lang="el-GR" dirty="0" err="1"/>
              <a:t>ἐς</a:t>
            </a:r>
            <a:r>
              <a:rPr lang="el-GR" dirty="0"/>
              <a:t> </a:t>
            </a:r>
            <a:r>
              <a:rPr lang="el-GR" dirty="0" err="1"/>
              <a:t>Ζάκυνθον</a:t>
            </a:r>
            <a:r>
              <a:rPr lang="el-GR" dirty="0"/>
              <a:t> </a:t>
            </a:r>
            <a:r>
              <a:rPr lang="el-GR" dirty="0" err="1"/>
              <a:t>διαβὰς</a:t>
            </a:r>
            <a:r>
              <a:rPr lang="el-GR" dirty="0"/>
              <a:t> ὁ </a:t>
            </a:r>
            <a:r>
              <a:rPr lang="el-GR" dirty="0" err="1"/>
              <a:t>Δημάρητος</a:t>
            </a:r>
            <a:r>
              <a:rPr lang="el-GR" dirty="0"/>
              <a:t> </a:t>
            </a:r>
            <a:r>
              <a:rPr lang="el-GR" dirty="0" err="1"/>
              <a:t>ἐκ</a:t>
            </a:r>
            <a:r>
              <a:rPr lang="el-GR" dirty="0"/>
              <a:t> </a:t>
            </a:r>
            <a:r>
              <a:rPr lang="el-GR" dirty="0" err="1"/>
              <a:t>τῆς</a:t>
            </a:r>
            <a:r>
              <a:rPr lang="el-GR" dirty="0"/>
              <a:t> </a:t>
            </a:r>
            <a:r>
              <a:rPr lang="el-GR" dirty="0" err="1"/>
              <a:t>Ἤλιδος</a:t>
            </a:r>
            <a:r>
              <a:rPr lang="el-GR" dirty="0"/>
              <a:t>· </a:t>
            </a:r>
            <a:r>
              <a:rPr lang="el-GR" dirty="0" err="1"/>
              <a:t>ἐπιδιαβάντες</a:t>
            </a:r>
            <a:r>
              <a:rPr lang="el-GR" dirty="0"/>
              <a:t> </a:t>
            </a:r>
            <a:r>
              <a:rPr lang="el-GR" dirty="0" err="1"/>
              <a:t>δὲ</a:t>
            </a:r>
            <a:r>
              <a:rPr lang="el-GR" dirty="0"/>
              <a:t> </a:t>
            </a:r>
            <a:r>
              <a:rPr lang="el-GR" dirty="0" err="1"/>
              <a:t>οἱ</a:t>
            </a:r>
            <a:r>
              <a:rPr lang="el-GR" dirty="0"/>
              <a:t> Λακεδαιμόνιοι </a:t>
            </a:r>
            <a:r>
              <a:rPr lang="el-GR" dirty="0" err="1"/>
              <a:t>αὐτοῦ</a:t>
            </a:r>
            <a:r>
              <a:rPr lang="el-GR" dirty="0"/>
              <a:t> τε </a:t>
            </a:r>
            <a:r>
              <a:rPr lang="el-GR" dirty="0" err="1"/>
              <a:t>ἅπτονται</a:t>
            </a:r>
            <a:r>
              <a:rPr lang="el-GR" dirty="0"/>
              <a:t> </a:t>
            </a:r>
            <a:r>
              <a:rPr lang="el-GR" dirty="0" err="1"/>
              <a:t>καὶ</a:t>
            </a:r>
            <a:r>
              <a:rPr lang="el-GR" dirty="0"/>
              <a:t> </a:t>
            </a:r>
            <a:r>
              <a:rPr lang="el-GR" dirty="0" err="1"/>
              <a:t>τοὺς</a:t>
            </a:r>
            <a:r>
              <a:rPr lang="el-GR" dirty="0"/>
              <a:t> θεράποντας </a:t>
            </a:r>
            <a:r>
              <a:rPr lang="el-GR" dirty="0" err="1"/>
              <a:t>αὐτὸν</a:t>
            </a:r>
            <a:r>
              <a:rPr lang="el-GR" dirty="0"/>
              <a:t> </a:t>
            </a:r>
            <a:r>
              <a:rPr lang="el-GR" dirty="0" err="1"/>
              <a:t>ἀπαιρέονται</a:t>
            </a:r>
            <a:r>
              <a:rPr lang="el-GR" dirty="0"/>
              <a:t>. </a:t>
            </a:r>
            <a:r>
              <a:rPr lang="el-GR" dirty="0" err="1"/>
              <a:t>μετὰ</a:t>
            </a:r>
            <a:r>
              <a:rPr lang="el-GR" dirty="0"/>
              <a:t> </a:t>
            </a:r>
            <a:r>
              <a:rPr lang="el-GR" dirty="0" err="1"/>
              <a:t>δέ</a:t>
            </a:r>
            <a:r>
              <a:rPr lang="el-GR" dirty="0"/>
              <a:t>, </a:t>
            </a:r>
            <a:r>
              <a:rPr lang="el-GR" dirty="0" err="1"/>
              <a:t>οὐ</a:t>
            </a:r>
            <a:r>
              <a:rPr lang="el-GR" dirty="0"/>
              <a:t> </a:t>
            </a:r>
            <a:r>
              <a:rPr lang="el-GR" dirty="0" err="1"/>
              <a:t>γὰρ</a:t>
            </a:r>
            <a:r>
              <a:rPr lang="el-GR" dirty="0"/>
              <a:t> </a:t>
            </a:r>
            <a:r>
              <a:rPr lang="el-GR" dirty="0" err="1"/>
              <a:t>ἐξεδίδοσαν</a:t>
            </a:r>
            <a:r>
              <a:rPr lang="el-GR" dirty="0"/>
              <a:t> </a:t>
            </a:r>
            <a:r>
              <a:rPr lang="el-GR" dirty="0" err="1"/>
              <a:t>αὐτὸν</a:t>
            </a:r>
            <a:r>
              <a:rPr lang="el-GR" dirty="0"/>
              <a:t> </a:t>
            </a:r>
            <a:r>
              <a:rPr lang="el-GR" dirty="0" err="1"/>
              <a:t>οἱ</a:t>
            </a:r>
            <a:r>
              <a:rPr lang="el-GR" dirty="0"/>
              <a:t> </a:t>
            </a:r>
            <a:r>
              <a:rPr lang="el-GR" dirty="0" err="1"/>
              <a:t>Ζακύνθιοι</a:t>
            </a:r>
            <a:r>
              <a:rPr lang="el-GR" dirty="0"/>
              <a:t>, </a:t>
            </a:r>
            <a:r>
              <a:rPr lang="el-GR" dirty="0" err="1"/>
              <a:t>ἐνθεῦτεν</a:t>
            </a:r>
            <a:r>
              <a:rPr lang="el-GR" dirty="0"/>
              <a:t> διαβαίνει </a:t>
            </a:r>
            <a:r>
              <a:rPr lang="el-GR" dirty="0" err="1"/>
              <a:t>ἐς</a:t>
            </a:r>
            <a:r>
              <a:rPr lang="el-GR" dirty="0"/>
              <a:t> </a:t>
            </a:r>
            <a:r>
              <a:rPr lang="el-GR" dirty="0" err="1"/>
              <a:t>τὴν</a:t>
            </a:r>
            <a:r>
              <a:rPr lang="el-GR" dirty="0"/>
              <a:t> </a:t>
            </a:r>
            <a:r>
              <a:rPr lang="el-GR" dirty="0" err="1"/>
              <a:t>Ἀσίην</a:t>
            </a:r>
            <a:r>
              <a:rPr lang="el-GR" dirty="0"/>
              <a:t> </a:t>
            </a:r>
            <a:r>
              <a:rPr lang="el-GR" dirty="0" err="1"/>
              <a:t>παρὰ</a:t>
            </a:r>
            <a:r>
              <a:rPr lang="el-GR" dirty="0"/>
              <a:t> βασιλέα </a:t>
            </a:r>
            <a:r>
              <a:rPr lang="el-GR" dirty="0" err="1"/>
              <a:t>Δαρεῖον</a:t>
            </a:r>
            <a:r>
              <a:rPr lang="el-GR" dirty="0"/>
              <a:t>. ὁ </a:t>
            </a:r>
            <a:r>
              <a:rPr lang="el-GR" dirty="0" err="1"/>
              <a:t>δὲ</a:t>
            </a:r>
            <a:r>
              <a:rPr lang="el-GR" dirty="0"/>
              <a:t> </a:t>
            </a:r>
            <a:r>
              <a:rPr lang="el-GR" dirty="0" err="1"/>
              <a:t>ὑπεδέξατό</a:t>
            </a:r>
            <a:r>
              <a:rPr lang="el-GR" dirty="0"/>
              <a:t> τε </a:t>
            </a:r>
            <a:r>
              <a:rPr lang="el-GR" dirty="0" err="1"/>
              <a:t>αὐτὸν</a:t>
            </a:r>
            <a:r>
              <a:rPr lang="el-GR" dirty="0"/>
              <a:t> </a:t>
            </a:r>
            <a:r>
              <a:rPr lang="el-GR" dirty="0" err="1"/>
              <a:t>μεγαλωστὶ</a:t>
            </a:r>
            <a:r>
              <a:rPr lang="el-GR" dirty="0"/>
              <a:t> </a:t>
            </a:r>
            <a:r>
              <a:rPr lang="el-GR" dirty="0" err="1"/>
              <a:t>καὶ</a:t>
            </a:r>
            <a:r>
              <a:rPr lang="el-GR" dirty="0"/>
              <a:t> </a:t>
            </a:r>
            <a:r>
              <a:rPr lang="el-GR" dirty="0" err="1"/>
              <a:t>γῆν</a:t>
            </a:r>
            <a:r>
              <a:rPr lang="el-GR" dirty="0"/>
              <a:t> τε </a:t>
            </a:r>
            <a:r>
              <a:rPr lang="el-GR" dirty="0" err="1"/>
              <a:t>καὶ</a:t>
            </a:r>
            <a:r>
              <a:rPr lang="el-GR" dirty="0"/>
              <a:t> </a:t>
            </a:r>
            <a:r>
              <a:rPr lang="el-GR" dirty="0" err="1"/>
              <a:t>πόλιας</a:t>
            </a:r>
            <a:r>
              <a:rPr lang="el-GR" dirty="0"/>
              <a:t> </a:t>
            </a:r>
            <a:r>
              <a:rPr lang="el-GR" dirty="0" err="1"/>
              <a:t>ἔδωκε</a:t>
            </a:r>
            <a:r>
              <a:rPr lang="el-GR" dirty="0" smtClean="0"/>
              <a:t>.</a:t>
            </a:r>
          </a:p>
          <a:p>
            <a:pPr marL="137160" indent="0" algn="just">
              <a:buNone/>
            </a:pPr>
            <a:endParaRPr lang="el-GR" dirty="0" smtClean="0"/>
          </a:p>
          <a:p>
            <a:pPr marL="137160" indent="0" algn="just">
              <a:buNone/>
            </a:pPr>
            <a:r>
              <a:rPr lang="el-GR" dirty="0"/>
              <a:t>κι ο ίδιος ο Αρίστων </a:t>
            </a:r>
            <a:r>
              <a:rPr lang="el-GR" dirty="0" err="1"/>
              <a:t>ύστερ᾽</a:t>
            </a:r>
            <a:r>
              <a:rPr lang="el-GR" dirty="0"/>
              <a:t> από λίγο καιρό παραδέχτηκε πως από επιπολαιότητα βγήκε </a:t>
            </a:r>
            <a:r>
              <a:rPr lang="el-GR" dirty="0" err="1"/>
              <a:t>απ᾽</a:t>
            </a:r>
            <a:r>
              <a:rPr lang="el-GR" dirty="0"/>
              <a:t> το στόμα του αυτή η φράση. Μην ακούς λοιπόν άλλες ιστορίες για τη γέννησή σου· γιατί άκουσες την πιο αληθινή. Κι από </a:t>
            </a:r>
            <a:r>
              <a:rPr lang="el-GR" dirty="0" err="1"/>
              <a:t>γαϊδαροβοσκούς</a:t>
            </a:r>
            <a:r>
              <a:rPr lang="el-GR" dirty="0"/>
              <a:t> να χαρίσουν παιδιά στον </a:t>
            </a:r>
            <a:r>
              <a:rPr lang="el-GR" dirty="0" err="1"/>
              <a:t>Λεωτυχίδα</a:t>
            </a:r>
            <a:r>
              <a:rPr lang="el-GR" dirty="0"/>
              <a:t> και </a:t>
            </a:r>
            <a:r>
              <a:rPr lang="el-GR" dirty="0" err="1"/>
              <a:t>σ᾽</a:t>
            </a:r>
            <a:r>
              <a:rPr lang="el-GR" dirty="0"/>
              <a:t> όποιους τα λένε αυτά οι γυναίκες τους</a:t>
            </a:r>
            <a:r>
              <a:rPr lang="el-GR" dirty="0" smtClean="0"/>
              <a:t>». Αυτά </a:t>
            </a:r>
            <a:r>
              <a:rPr lang="el-GR" dirty="0"/>
              <a:t>λοιπόν του έλεγε η μητέρα του, κι αυτός, αφού έμαθε τα όσα ήθελε και πήρε τα χρειαζούμενα για το δρόμο, κίνησε για την Ηλεία, λέγοντας πως πορεύεται στους Δελφούς τάχα για να πάρει χρησμό. Οι Λακεδαιμόνιοι όμως υποψιάστηκαν ότι ο Δημάρατος βάλθηκε </a:t>
            </a:r>
            <a:r>
              <a:rPr lang="el-GR" dirty="0" err="1"/>
              <a:t>ν᾽</a:t>
            </a:r>
            <a:r>
              <a:rPr lang="el-GR" dirty="0"/>
              <a:t> αποδράσει και τον καταδίωκαν</a:t>
            </a:r>
            <a:r>
              <a:rPr lang="el-GR" dirty="0" smtClean="0"/>
              <a:t>.</a:t>
            </a:r>
            <a:r>
              <a:rPr lang="el-GR" dirty="0"/>
              <a:t> Κι ο Δημάρατος βρήκε τρόπο και πρόλαβε να περάσει από την Ηλεία στη Ζάκυνθο· στο κατόπι του πέρασαν κι οι Λακεδαιμόνιοι και τον τσακώνουν και του αρπάζουν τους υπηρέτες. Κι αργότερα, γιατί οι </a:t>
            </a:r>
            <a:r>
              <a:rPr lang="el-GR" dirty="0" err="1"/>
              <a:t>Ζακύνθιοι</a:t>
            </a:r>
            <a:r>
              <a:rPr lang="el-GR" dirty="0"/>
              <a:t> δεν </a:t>
            </a:r>
            <a:r>
              <a:rPr lang="el-GR" dirty="0" err="1"/>
              <a:t>έστρεξαν</a:t>
            </a:r>
            <a:r>
              <a:rPr lang="el-GR" dirty="0"/>
              <a:t> στην έκδοσή του, αποκεί περνά στην Ασία, στην αυλή του βασιλιά Δαρείου. Κι εκείνος τον δέχτηκε μεγαλοπρεπώς στο παλάτι του και του έδωσε και εκτάσεις γης και πολιτείες</a:t>
            </a:r>
            <a:r>
              <a:rPr lang="el-GR" dirty="0" smtClean="0"/>
              <a:t>.</a:t>
            </a:r>
          </a:p>
          <a:p>
            <a:pPr marL="137160" indent="0" algn="r">
              <a:buNone/>
            </a:pPr>
            <a:r>
              <a:rPr lang="el-GR" sz="2300" dirty="0" smtClean="0"/>
              <a:t>(Μετάφραση Η. Σπυρόπουλος)</a:t>
            </a:r>
            <a:endParaRPr lang="el-GR" sz="2300" dirty="0"/>
          </a:p>
        </p:txBody>
      </p:sp>
    </p:spTree>
    <p:extLst>
      <p:ext uri="{BB962C8B-B14F-4D97-AF65-F5344CB8AC3E}">
        <p14:creationId xmlns:p14="http://schemas.microsoft.com/office/powerpoint/2010/main" val="38767764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rmAutofit/>
          </a:bodyPr>
          <a:lstStyle/>
          <a:p>
            <a:r>
              <a:rPr lang="el-GR" sz="2400" dirty="0" err="1" smtClean="0">
                <a:latin typeface="+mn-lt"/>
              </a:rPr>
              <a:t>Ευριπίδου</a:t>
            </a:r>
            <a:r>
              <a:rPr lang="el-GR" sz="2400" dirty="0" smtClean="0">
                <a:latin typeface="+mn-lt"/>
              </a:rPr>
              <a:t> </a:t>
            </a:r>
            <a:r>
              <a:rPr lang="el-GR" sz="2400" i="1" dirty="0" smtClean="0">
                <a:latin typeface="+mn-lt"/>
              </a:rPr>
              <a:t>Μήδεια,</a:t>
            </a:r>
            <a:r>
              <a:rPr lang="el-GR" sz="2400" dirty="0" smtClean="0">
                <a:latin typeface="+mn-lt"/>
              </a:rPr>
              <a:t> 214-266, 764-813</a:t>
            </a:r>
            <a:endParaRPr lang="el-GR" sz="2400" dirty="0">
              <a:latin typeface="+mn-lt"/>
            </a:endParaRPr>
          </a:p>
        </p:txBody>
      </p:sp>
      <p:sp>
        <p:nvSpPr>
          <p:cNvPr id="3" name="Θέση περιεχομένου 2"/>
          <p:cNvSpPr>
            <a:spLocks noGrp="1"/>
          </p:cNvSpPr>
          <p:nvPr>
            <p:ph idx="1"/>
          </p:nvPr>
        </p:nvSpPr>
        <p:spPr>
          <a:xfrm>
            <a:off x="457200" y="620688"/>
            <a:ext cx="8686800" cy="6237312"/>
          </a:xfrm>
        </p:spPr>
        <p:txBody>
          <a:bodyPr>
            <a:normAutofit fontScale="55000" lnSpcReduction="20000"/>
          </a:bodyPr>
          <a:lstStyle/>
          <a:p>
            <a:pPr marL="137160" indent="0">
              <a:buNone/>
            </a:pPr>
            <a:r>
              <a:rPr lang="el-GR" b="1" dirty="0"/>
              <a:t>ΜΗ.</a:t>
            </a:r>
            <a:r>
              <a:rPr lang="el-GR" dirty="0"/>
              <a:t> </a:t>
            </a:r>
            <a:r>
              <a:rPr lang="el-GR" dirty="0" err="1"/>
              <a:t>Κορίνθιαι</a:t>
            </a:r>
            <a:r>
              <a:rPr lang="el-GR" dirty="0"/>
              <a:t> </a:t>
            </a:r>
            <a:r>
              <a:rPr lang="el-GR" dirty="0" err="1"/>
              <a:t>γυναῖκες</a:t>
            </a:r>
            <a:r>
              <a:rPr lang="el-GR" dirty="0"/>
              <a:t>, </a:t>
            </a:r>
            <a:r>
              <a:rPr lang="el-GR" dirty="0" err="1"/>
              <a:t>ἐξῆλθον</a:t>
            </a:r>
            <a:r>
              <a:rPr lang="el-GR" dirty="0"/>
              <a:t> δόμων</a:t>
            </a:r>
            <a:br>
              <a:rPr lang="el-GR" dirty="0"/>
            </a:br>
            <a:r>
              <a:rPr lang="el-GR" dirty="0" err="1" smtClean="0"/>
              <a:t>μή</a:t>
            </a:r>
            <a:r>
              <a:rPr lang="el-GR" dirty="0" smtClean="0"/>
              <a:t> </a:t>
            </a:r>
            <a:r>
              <a:rPr lang="el-GR" dirty="0" err="1"/>
              <a:t>μοί</a:t>
            </a:r>
            <a:r>
              <a:rPr lang="el-GR" dirty="0"/>
              <a:t> τι </a:t>
            </a:r>
            <a:r>
              <a:rPr lang="el-GR" dirty="0" err="1"/>
              <a:t>μέμψησθ᾽</a:t>
            </a:r>
            <a:r>
              <a:rPr lang="el-GR" dirty="0"/>
              <a:t>· </a:t>
            </a:r>
            <a:r>
              <a:rPr lang="el-GR" dirty="0" err="1"/>
              <a:t>οἶδα</a:t>
            </a:r>
            <a:r>
              <a:rPr lang="el-GR" dirty="0"/>
              <a:t> </a:t>
            </a:r>
            <a:r>
              <a:rPr lang="el-GR" dirty="0" err="1"/>
              <a:t>γὰρ</a:t>
            </a:r>
            <a:r>
              <a:rPr lang="el-GR" dirty="0"/>
              <a:t> </a:t>
            </a:r>
            <a:r>
              <a:rPr lang="el-GR" dirty="0" err="1"/>
              <a:t>πολλοὺς</a:t>
            </a:r>
            <a:r>
              <a:rPr lang="el-GR" dirty="0"/>
              <a:t> </a:t>
            </a:r>
            <a:r>
              <a:rPr lang="el-GR" dirty="0" err="1" smtClean="0"/>
              <a:t>βροτῶν</a:t>
            </a:r>
            <a:r>
              <a:rPr lang="el-GR" dirty="0" smtClean="0"/>
              <a:t> 215</a:t>
            </a:r>
            <a:r>
              <a:rPr lang="el-GR" dirty="0"/>
              <a:t/>
            </a:r>
            <a:br>
              <a:rPr lang="el-GR" dirty="0"/>
            </a:br>
            <a:r>
              <a:rPr lang="el-GR" dirty="0" err="1"/>
              <a:t>σεμνοὺς</a:t>
            </a:r>
            <a:r>
              <a:rPr lang="el-GR" dirty="0"/>
              <a:t> </a:t>
            </a:r>
            <a:r>
              <a:rPr lang="el-GR" dirty="0" err="1"/>
              <a:t>γεγῶτας</a:t>
            </a:r>
            <a:r>
              <a:rPr lang="el-GR" dirty="0"/>
              <a:t>, </a:t>
            </a:r>
            <a:r>
              <a:rPr lang="el-GR" dirty="0" err="1"/>
              <a:t>τοὺς</a:t>
            </a:r>
            <a:r>
              <a:rPr lang="el-GR" dirty="0"/>
              <a:t> </a:t>
            </a:r>
            <a:r>
              <a:rPr lang="el-GR" dirty="0" err="1"/>
              <a:t>μὲν</a:t>
            </a:r>
            <a:r>
              <a:rPr lang="el-GR" dirty="0"/>
              <a:t> </a:t>
            </a:r>
            <a:r>
              <a:rPr lang="el-GR" dirty="0" err="1"/>
              <a:t>ὀμμάτων</a:t>
            </a:r>
            <a:r>
              <a:rPr lang="el-GR" dirty="0"/>
              <a:t> </a:t>
            </a:r>
            <a:r>
              <a:rPr lang="el-GR" dirty="0" err="1"/>
              <a:t>ἄπο</a:t>
            </a:r>
            <a:r>
              <a:rPr lang="el-GR" dirty="0"/>
              <a:t>,</a:t>
            </a:r>
            <a:br>
              <a:rPr lang="el-GR" dirty="0"/>
            </a:br>
            <a:r>
              <a:rPr lang="el-GR" dirty="0" err="1"/>
              <a:t>τοὺς</a:t>
            </a:r>
            <a:r>
              <a:rPr lang="el-GR" dirty="0"/>
              <a:t> </a:t>
            </a:r>
            <a:r>
              <a:rPr lang="el-GR" dirty="0" err="1"/>
              <a:t>δ᾽</a:t>
            </a:r>
            <a:r>
              <a:rPr lang="el-GR" dirty="0"/>
              <a:t> </a:t>
            </a:r>
            <a:r>
              <a:rPr lang="el-GR" dirty="0" err="1"/>
              <a:t>ἐν</a:t>
            </a:r>
            <a:r>
              <a:rPr lang="el-GR" dirty="0"/>
              <a:t> </a:t>
            </a:r>
            <a:r>
              <a:rPr lang="el-GR" dirty="0" err="1"/>
              <a:t>θυραίοις</a:t>
            </a:r>
            <a:r>
              <a:rPr lang="el-GR" dirty="0"/>
              <a:t>· </a:t>
            </a:r>
            <a:r>
              <a:rPr lang="el-GR" dirty="0" err="1"/>
              <a:t>οἱ</a:t>
            </a:r>
            <a:r>
              <a:rPr lang="el-GR" dirty="0"/>
              <a:t> </a:t>
            </a:r>
            <a:r>
              <a:rPr lang="el-GR" dirty="0" err="1"/>
              <a:t>δ᾽</a:t>
            </a:r>
            <a:r>
              <a:rPr lang="el-GR" dirty="0"/>
              <a:t> </a:t>
            </a:r>
            <a:r>
              <a:rPr lang="el-GR" dirty="0" err="1"/>
              <a:t>ἀφ᾽</a:t>
            </a:r>
            <a:r>
              <a:rPr lang="el-GR" dirty="0"/>
              <a:t> </a:t>
            </a:r>
            <a:r>
              <a:rPr lang="el-GR" dirty="0" err="1"/>
              <a:t>ἡσύχου</a:t>
            </a:r>
            <a:r>
              <a:rPr lang="el-GR" dirty="0"/>
              <a:t> </a:t>
            </a:r>
            <a:r>
              <a:rPr lang="el-GR" dirty="0" err="1"/>
              <a:t>ποδὸς</a:t>
            </a:r>
            <a:r>
              <a:rPr lang="el-GR" dirty="0"/>
              <a:t/>
            </a:r>
            <a:br>
              <a:rPr lang="el-GR" dirty="0"/>
            </a:br>
            <a:r>
              <a:rPr lang="el-GR" dirty="0" err="1"/>
              <a:t>δύσκλειαν</a:t>
            </a:r>
            <a:r>
              <a:rPr lang="el-GR" dirty="0"/>
              <a:t> </a:t>
            </a:r>
            <a:r>
              <a:rPr lang="el-GR" dirty="0" err="1"/>
              <a:t>ἐκτήσαντο</a:t>
            </a:r>
            <a:r>
              <a:rPr lang="el-GR" dirty="0"/>
              <a:t> </a:t>
            </a:r>
            <a:r>
              <a:rPr lang="el-GR" dirty="0" err="1"/>
              <a:t>καὶ</a:t>
            </a:r>
            <a:r>
              <a:rPr lang="el-GR" dirty="0"/>
              <a:t> </a:t>
            </a:r>
            <a:r>
              <a:rPr lang="el-GR" dirty="0" err="1"/>
              <a:t>ῥᾳθυμίαν</a:t>
            </a:r>
            <a:r>
              <a:rPr lang="el-GR" dirty="0"/>
              <a:t>.</a:t>
            </a:r>
            <a:br>
              <a:rPr lang="el-GR" dirty="0"/>
            </a:br>
            <a:r>
              <a:rPr lang="el-GR" dirty="0"/>
              <a:t>δίκη </a:t>
            </a:r>
            <a:r>
              <a:rPr lang="el-GR" dirty="0" err="1"/>
              <a:t>γὰρ</a:t>
            </a:r>
            <a:r>
              <a:rPr lang="el-GR" dirty="0"/>
              <a:t> </a:t>
            </a:r>
            <a:r>
              <a:rPr lang="el-GR" dirty="0" err="1"/>
              <a:t>οὐκ</a:t>
            </a:r>
            <a:r>
              <a:rPr lang="el-GR" dirty="0"/>
              <a:t> </a:t>
            </a:r>
            <a:r>
              <a:rPr lang="el-GR" dirty="0" err="1"/>
              <a:t>ἔνεστ᾽</a:t>
            </a:r>
            <a:r>
              <a:rPr lang="el-GR" dirty="0"/>
              <a:t> </a:t>
            </a:r>
            <a:r>
              <a:rPr lang="el-GR" dirty="0" err="1"/>
              <a:t>ἐν</a:t>
            </a:r>
            <a:r>
              <a:rPr lang="el-GR" dirty="0"/>
              <a:t> </a:t>
            </a:r>
            <a:r>
              <a:rPr lang="el-GR" dirty="0" err="1"/>
              <a:t>ὀφθαλμοῖς</a:t>
            </a:r>
            <a:r>
              <a:rPr lang="el-GR" dirty="0"/>
              <a:t> </a:t>
            </a:r>
            <a:r>
              <a:rPr lang="el-GR" dirty="0" err="1"/>
              <a:t>βροτῶν</a:t>
            </a:r>
            <a:r>
              <a:rPr lang="el-GR" dirty="0"/>
              <a:t>,</a:t>
            </a:r>
            <a:br>
              <a:rPr lang="el-GR" dirty="0"/>
            </a:br>
            <a:r>
              <a:rPr lang="el-GR" dirty="0" err="1" smtClean="0"/>
              <a:t>ὅστις</a:t>
            </a:r>
            <a:r>
              <a:rPr lang="el-GR" dirty="0" smtClean="0"/>
              <a:t> </a:t>
            </a:r>
            <a:r>
              <a:rPr lang="el-GR" dirty="0" err="1"/>
              <a:t>πρὶν</a:t>
            </a:r>
            <a:r>
              <a:rPr lang="el-GR" dirty="0"/>
              <a:t> </a:t>
            </a:r>
            <a:r>
              <a:rPr lang="el-GR" dirty="0" err="1"/>
              <a:t>ἀνδρὸς</a:t>
            </a:r>
            <a:r>
              <a:rPr lang="el-GR" dirty="0"/>
              <a:t> σπλάγχνον </a:t>
            </a:r>
            <a:r>
              <a:rPr lang="el-GR" dirty="0" err="1"/>
              <a:t>ἐκμαθεῖν</a:t>
            </a:r>
            <a:r>
              <a:rPr lang="el-GR" dirty="0"/>
              <a:t> </a:t>
            </a:r>
            <a:r>
              <a:rPr lang="el-GR" dirty="0" err="1"/>
              <a:t>σαφῶς</a:t>
            </a:r>
            <a:r>
              <a:rPr lang="el-GR" dirty="0"/>
              <a:t/>
            </a:r>
            <a:br>
              <a:rPr lang="el-GR" dirty="0"/>
            </a:br>
            <a:r>
              <a:rPr lang="el-GR" dirty="0" err="1"/>
              <a:t>στυγεῖ</a:t>
            </a:r>
            <a:r>
              <a:rPr lang="el-GR" dirty="0"/>
              <a:t> </a:t>
            </a:r>
            <a:r>
              <a:rPr lang="el-GR" dirty="0" err="1"/>
              <a:t>δεδορκώς</a:t>
            </a:r>
            <a:r>
              <a:rPr lang="el-GR" dirty="0"/>
              <a:t>, </a:t>
            </a:r>
            <a:r>
              <a:rPr lang="el-GR" dirty="0" err="1"/>
              <a:t>οὐδὲν</a:t>
            </a:r>
            <a:r>
              <a:rPr lang="el-GR" dirty="0"/>
              <a:t> </a:t>
            </a:r>
            <a:r>
              <a:rPr lang="el-GR" dirty="0" err="1"/>
              <a:t>ἠδικημένος</a:t>
            </a:r>
            <a:r>
              <a:rPr lang="el-GR" dirty="0"/>
              <a:t>.</a:t>
            </a:r>
            <a:br>
              <a:rPr lang="el-GR" dirty="0"/>
            </a:br>
            <a:r>
              <a:rPr lang="el-GR" dirty="0" err="1"/>
              <a:t>χρὴ</a:t>
            </a:r>
            <a:r>
              <a:rPr lang="el-GR" dirty="0"/>
              <a:t> </a:t>
            </a:r>
            <a:r>
              <a:rPr lang="el-GR" dirty="0" err="1"/>
              <a:t>δὲ</a:t>
            </a:r>
            <a:r>
              <a:rPr lang="el-GR" dirty="0"/>
              <a:t> ξένον </a:t>
            </a:r>
            <a:r>
              <a:rPr lang="el-GR" dirty="0" err="1"/>
              <a:t>μὲν</a:t>
            </a:r>
            <a:r>
              <a:rPr lang="el-GR" dirty="0"/>
              <a:t> κάρτα </a:t>
            </a:r>
            <a:r>
              <a:rPr lang="el-GR" dirty="0" err="1"/>
              <a:t>προσχωρεῖν</a:t>
            </a:r>
            <a:r>
              <a:rPr lang="el-GR" dirty="0"/>
              <a:t> </a:t>
            </a:r>
            <a:r>
              <a:rPr lang="el-GR" dirty="0" err="1"/>
              <a:t>πόλει</a:t>
            </a:r>
            <a:r>
              <a:rPr lang="el-GR" dirty="0"/>
              <a:t>·</a:t>
            </a:r>
            <a:br>
              <a:rPr lang="el-GR" dirty="0"/>
            </a:br>
            <a:r>
              <a:rPr lang="el-GR" dirty="0" err="1"/>
              <a:t>οὐδ᾽</a:t>
            </a:r>
            <a:r>
              <a:rPr lang="el-GR" dirty="0"/>
              <a:t> </a:t>
            </a:r>
            <a:r>
              <a:rPr lang="el-GR" dirty="0" err="1"/>
              <a:t>ἀστὸν</a:t>
            </a:r>
            <a:r>
              <a:rPr lang="el-GR" dirty="0"/>
              <a:t> </a:t>
            </a:r>
            <a:r>
              <a:rPr lang="el-GR" dirty="0" err="1"/>
              <a:t>ᾔνεσ᾽</a:t>
            </a:r>
            <a:r>
              <a:rPr lang="el-GR" dirty="0"/>
              <a:t> </a:t>
            </a:r>
            <a:r>
              <a:rPr lang="el-GR" dirty="0" err="1"/>
              <a:t>ὅστις</a:t>
            </a:r>
            <a:r>
              <a:rPr lang="el-GR" dirty="0"/>
              <a:t> </a:t>
            </a:r>
            <a:r>
              <a:rPr lang="el-GR" dirty="0" err="1"/>
              <a:t>αὐθάδης</a:t>
            </a:r>
            <a:r>
              <a:rPr lang="el-GR" dirty="0"/>
              <a:t> </a:t>
            </a:r>
            <a:r>
              <a:rPr lang="el-GR" dirty="0" err="1"/>
              <a:t>γεγὼς</a:t>
            </a:r>
            <a:r>
              <a:rPr lang="el-GR" dirty="0"/>
              <a:t/>
            </a:r>
            <a:br>
              <a:rPr lang="el-GR" dirty="0"/>
            </a:br>
            <a:r>
              <a:rPr lang="el-GR" dirty="0" err="1"/>
              <a:t>πικρὸς</a:t>
            </a:r>
            <a:r>
              <a:rPr lang="el-GR" dirty="0"/>
              <a:t> </a:t>
            </a:r>
            <a:r>
              <a:rPr lang="el-GR" dirty="0" err="1"/>
              <a:t>πολίταις</a:t>
            </a:r>
            <a:r>
              <a:rPr lang="el-GR" dirty="0"/>
              <a:t> </a:t>
            </a:r>
            <a:r>
              <a:rPr lang="el-GR" dirty="0" err="1"/>
              <a:t>ἐστὶν</a:t>
            </a:r>
            <a:r>
              <a:rPr lang="el-GR" dirty="0"/>
              <a:t> </a:t>
            </a:r>
            <a:r>
              <a:rPr lang="el-GR" dirty="0" err="1"/>
              <a:t>ἀμαθίας</a:t>
            </a:r>
            <a:r>
              <a:rPr lang="el-GR" dirty="0"/>
              <a:t> </a:t>
            </a:r>
            <a:r>
              <a:rPr lang="el-GR" dirty="0" err="1"/>
              <a:t>ὕπο</a:t>
            </a:r>
            <a:r>
              <a:rPr lang="el-GR" dirty="0" smtClean="0"/>
              <a:t>.</a:t>
            </a:r>
          </a:p>
          <a:p>
            <a:pPr marL="137160" indent="0">
              <a:buNone/>
            </a:pPr>
            <a:endParaRPr lang="el-GR" dirty="0" smtClean="0"/>
          </a:p>
          <a:p>
            <a:pPr marL="137160" indent="0">
              <a:buNone/>
            </a:pPr>
            <a:r>
              <a:rPr lang="el-GR" dirty="0" smtClean="0"/>
              <a:t>ΜΗ</a:t>
            </a:r>
            <a:r>
              <a:rPr lang="el-GR" dirty="0"/>
              <a:t>. Γυναίκες της Κορίνθου, άφησα τα δώματα και ήρθα</a:t>
            </a:r>
          </a:p>
          <a:p>
            <a:pPr marL="137160" indent="0">
              <a:buNone/>
            </a:pPr>
            <a:r>
              <a:rPr lang="el-GR" dirty="0"/>
              <a:t>215για να μη λάβετε αφορμή να με κατηγορήσετε</a:t>
            </a:r>
            <a:r>
              <a:rPr lang="el-GR" dirty="0" smtClean="0"/>
              <a:t>. 215</a:t>
            </a:r>
            <a:endParaRPr lang="el-GR" dirty="0"/>
          </a:p>
          <a:p>
            <a:pPr marL="137160" indent="0" algn="just">
              <a:buNone/>
            </a:pPr>
            <a:r>
              <a:rPr lang="el-GR" dirty="0"/>
              <a:t>Γιατί ξέρω πολλούς ανθρώπους που είναι υπερόπτες,</a:t>
            </a:r>
          </a:p>
          <a:p>
            <a:pPr marL="137160" indent="0">
              <a:buNone/>
            </a:pPr>
            <a:r>
              <a:rPr lang="el-GR" dirty="0"/>
              <a:t>άλλοι μακριά από τα βλέμματα του κόσμου</a:t>
            </a:r>
          </a:p>
          <a:p>
            <a:pPr marL="137160" indent="0">
              <a:buNone/>
            </a:pPr>
            <a:r>
              <a:rPr lang="el-GR" dirty="0"/>
              <a:t>και άλλοι μέσα στην τύρβη των πολλών.</a:t>
            </a:r>
          </a:p>
          <a:p>
            <a:pPr marL="137160" indent="0">
              <a:buNone/>
            </a:pPr>
            <a:r>
              <a:rPr lang="el-GR" dirty="0"/>
              <a:t>Κάποιοι πάλι ζούνε βίο απράγμονα</a:t>
            </a:r>
          </a:p>
          <a:p>
            <a:pPr marL="137160" indent="0">
              <a:buNone/>
            </a:pPr>
            <a:r>
              <a:rPr lang="el-GR" dirty="0"/>
              <a:t>και τους συνοδεύει το στίγμα του άπραγου.</a:t>
            </a:r>
          </a:p>
          <a:p>
            <a:pPr marL="137160" indent="0">
              <a:buNone/>
            </a:pPr>
            <a:r>
              <a:rPr lang="el-GR" dirty="0"/>
              <a:t>Δικαιοσύνη τα μάτια των ανθρώπων δεν γνωρίζουν.</a:t>
            </a:r>
          </a:p>
          <a:p>
            <a:pPr marL="137160" indent="0">
              <a:buNone/>
            </a:pPr>
            <a:r>
              <a:rPr lang="el-GR" dirty="0" smtClean="0"/>
              <a:t>Προτού </a:t>
            </a:r>
            <a:r>
              <a:rPr lang="el-GR" dirty="0"/>
              <a:t>να καταλάβουν καθαρά</a:t>
            </a:r>
          </a:p>
          <a:p>
            <a:pPr marL="137160" indent="0">
              <a:buNone/>
            </a:pPr>
            <a:r>
              <a:rPr lang="el-GR" dirty="0"/>
              <a:t>τί κρύβει κάποιος μέσα του,</a:t>
            </a:r>
          </a:p>
          <a:p>
            <a:pPr marL="137160" indent="0">
              <a:buNone/>
            </a:pPr>
            <a:r>
              <a:rPr lang="el-GR" dirty="0"/>
              <a:t>τον μισούν, μόνο και μόνο από την όψη,</a:t>
            </a:r>
          </a:p>
          <a:p>
            <a:pPr marL="137160" indent="0">
              <a:buNone/>
            </a:pPr>
            <a:r>
              <a:rPr lang="el-GR" dirty="0"/>
              <a:t>κι ας μην τους αδίκησε ποτέ.</a:t>
            </a:r>
          </a:p>
          <a:p>
            <a:pPr marL="137160" indent="0">
              <a:buNone/>
            </a:pPr>
            <a:r>
              <a:rPr lang="el-GR" dirty="0"/>
              <a:t>Ο ξένος οφείλει ασφαλώς</a:t>
            </a:r>
          </a:p>
          <a:p>
            <a:pPr marL="137160" indent="0">
              <a:buNone/>
            </a:pPr>
            <a:r>
              <a:rPr lang="el-GR" dirty="0"/>
              <a:t>να εναρμονίζεται απολύτως με την πόλη.</a:t>
            </a:r>
          </a:p>
          <a:p>
            <a:pPr marL="137160" indent="0">
              <a:buNone/>
            </a:pPr>
            <a:r>
              <a:rPr lang="el-GR" dirty="0"/>
              <a:t>Ωστόσο δεν επαινώ και τον πολίτη</a:t>
            </a:r>
          </a:p>
          <a:p>
            <a:pPr marL="137160" indent="0">
              <a:buNone/>
            </a:pPr>
            <a:r>
              <a:rPr lang="el-GR" dirty="0"/>
              <a:t>που βάζει πάνω </a:t>
            </a:r>
            <a:r>
              <a:rPr lang="el-GR" dirty="0" err="1"/>
              <a:t>απ᾽</a:t>
            </a:r>
            <a:r>
              <a:rPr lang="el-GR" dirty="0"/>
              <a:t> όλα το εγώ του</a:t>
            </a:r>
          </a:p>
          <a:p>
            <a:pPr marL="137160" indent="0">
              <a:buNone/>
            </a:pPr>
            <a:r>
              <a:rPr lang="el-GR" dirty="0"/>
              <a:t>και πληγώνει τους συμπολίτες του</a:t>
            </a:r>
          </a:p>
        </p:txBody>
      </p:sp>
    </p:spTree>
    <p:extLst>
      <p:ext uri="{BB962C8B-B14F-4D97-AF65-F5344CB8AC3E}">
        <p14:creationId xmlns:p14="http://schemas.microsoft.com/office/powerpoint/2010/main" val="16308348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332656"/>
            <a:ext cx="8229600" cy="6264696"/>
          </a:xfrm>
        </p:spPr>
        <p:txBody>
          <a:bodyPr>
            <a:normAutofit fontScale="85000" lnSpcReduction="20000"/>
          </a:bodyPr>
          <a:lstStyle/>
          <a:p>
            <a:pPr marL="137160" indent="0">
              <a:buNone/>
            </a:pPr>
            <a:r>
              <a:rPr lang="el-GR" dirty="0" err="1"/>
              <a:t>ἐμοὶ</a:t>
            </a:r>
            <a:r>
              <a:rPr lang="el-GR" dirty="0"/>
              <a:t> </a:t>
            </a:r>
            <a:r>
              <a:rPr lang="el-GR" dirty="0" err="1"/>
              <a:t>δ᾽</a:t>
            </a:r>
            <a:r>
              <a:rPr lang="el-GR" dirty="0"/>
              <a:t> </a:t>
            </a:r>
            <a:r>
              <a:rPr lang="el-GR" dirty="0" err="1"/>
              <a:t>ἄελπτον</a:t>
            </a:r>
            <a:r>
              <a:rPr lang="el-GR" dirty="0"/>
              <a:t> </a:t>
            </a:r>
            <a:r>
              <a:rPr lang="el-GR" dirty="0" err="1"/>
              <a:t>πρᾶγμα</a:t>
            </a:r>
            <a:r>
              <a:rPr lang="el-GR" dirty="0"/>
              <a:t> </a:t>
            </a:r>
            <a:r>
              <a:rPr lang="el-GR" dirty="0" err="1"/>
              <a:t>προσπεσὸν</a:t>
            </a:r>
            <a:r>
              <a:rPr lang="el-GR" dirty="0"/>
              <a:t> </a:t>
            </a:r>
            <a:r>
              <a:rPr lang="el-GR" dirty="0" err="1"/>
              <a:t>τόδε</a:t>
            </a:r>
            <a:endParaRPr lang="el-GR" dirty="0"/>
          </a:p>
          <a:p>
            <a:pPr marL="137160" indent="0">
              <a:buNone/>
            </a:pPr>
            <a:r>
              <a:rPr lang="el-GR" dirty="0" err="1"/>
              <a:t>ψυχὴν</a:t>
            </a:r>
            <a:r>
              <a:rPr lang="el-GR" dirty="0"/>
              <a:t> </a:t>
            </a:r>
            <a:r>
              <a:rPr lang="el-GR" dirty="0" err="1"/>
              <a:t>διέφθαρκ᾽</a:t>
            </a:r>
            <a:r>
              <a:rPr lang="el-GR" dirty="0"/>
              <a:t>· </a:t>
            </a:r>
            <a:r>
              <a:rPr lang="el-GR" dirty="0" err="1"/>
              <a:t>οἴχομαι</a:t>
            </a:r>
            <a:r>
              <a:rPr lang="el-GR" dirty="0"/>
              <a:t> </a:t>
            </a:r>
            <a:r>
              <a:rPr lang="el-GR" dirty="0" err="1"/>
              <a:t>δὲ</a:t>
            </a:r>
            <a:r>
              <a:rPr lang="el-GR" dirty="0"/>
              <a:t> </a:t>
            </a:r>
            <a:r>
              <a:rPr lang="el-GR" dirty="0" err="1"/>
              <a:t>καὶ</a:t>
            </a:r>
            <a:r>
              <a:rPr lang="el-GR" dirty="0"/>
              <a:t> βίου</a:t>
            </a:r>
          </a:p>
          <a:p>
            <a:pPr marL="137160" indent="0">
              <a:buNone/>
            </a:pPr>
            <a:r>
              <a:rPr lang="el-GR" dirty="0"/>
              <a:t>χάριν </a:t>
            </a:r>
            <a:r>
              <a:rPr lang="el-GR" dirty="0" err="1"/>
              <a:t>μεθεῖσα</a:t>
            </a:r>
            <a:r>
              <a:rPr lang="el-GR" dirty="0"/>
              <a:t> </a:t>
            </a:r>
            <a:r>
              <a:rPr lang="el-GR" dirty="0" err="1"/>
              <a:t>κατθανεῖν</a:t>
            </a:r>
            <a:r>
              <a:rPr lang="el-GR" dirty="0"/>
              <a:t> </a:t>
            </a:r>
            <a:r>
              <a:rPr lang="el-GR" dirty="0" err="1"/>
              <a:t>χρῄζω</a:t>
            </a:r>
            <a:r>
              <a:rPr lang="el-GR" dirty="0"/>
              <a:t>, </a:t>
            </a:r>
            <a:r>
              <a:rPr lang="el-GR" dirty="0" err="1"/>
              <a:t>φίλαι</a:t>
            </a:r>
            <a:r>
              <a:rPr lang="el-GR" dirty="0"/>
              <a:t>.</a:t>
            </a:r>
          </a:p>
          <a:p>
            <a:pPr marL="137160" indent="0">
              <a:buNone/>
            </a:pPr>
            <a:r>
              <a:rPr lang="el-GR" dirty="0" err="1"/>
              <a:t>ἐν</a:t>
            </a:r>
            <a:r>
              <a:rPr lang="el-GR" dirty="0"/>
              <a:t> ᾧ </a:t>
            </a:r>
            <a:r>
              <a:rPr lang="el-GR" dirty="0" err="1"/>
              <a:t>γὰρ</a:t>
            </a:r>
            <a:r>
              <a:rPr lang="el-GR" dirty="0"/>
              <a:t> </a:t>
            </a:r>
            <a:r>
              <a:rPr lang="el-GR" dirty="0" err="1"/>
              <a:t>ἦν</a:t>
            </a:r>
            <a:r>
              <a:rPr lang="el-GR" dirty="0"/>
              <a:t> </a:t>
            </a:r>
            <a:r>
              <a:rPr lang="el-GR" dirty="0" err="1"/>
              <a:t>μοι</a:t>
            </a:r>
            <a:r>
              <a:rPr lang="el-GR" dirty="0"/>
              <a:t> πάντα, </a:t>
            </a:r>
            <a:r>
              <a:rPr lang="el-GR" dirty="0" err="1"/>
              <a:t>γιγνώσκω</a:t>
            </a:r>
            <a:r>
              <a:rPr lang="el-GR" dirty="0"/>
              <a:t> </a:t>
            </a:r>
            <a:r>
              <a:rPr lang="el-GR" dirty="0" err="1"/>
              <a:t>καλῶς</a:t>
            </a:r>
            <a:r>
              <a:rPr lang="el-GR" dirty="0"/>
              <a:t>,</a:t>
            </a:r>
          </a:p>
          <a:p>
            <a:pPr marL="137160" indent="0">
              <a:buNone/>
            </a:pPr>
            <a:r>
              <a:rPr lang="el-GR" dirty="0" smtClean="0"/>
              <a:t>Κάκιστος </a:t>
            </a:r>
            <a:r>
              <a:rPr lang="el-GR" dirty="0" err="1"/>
              <a:t>ἀνδρῶν</a:t>
            </a:r>
            <a:r>
              <a:rPr lang="el-GR" dirty="0"/>
              <a:t> </a:t>
            </a:r>
            <a:r>
              <a:rPr lang="el-GR" dirty="0" err="1"/>
              <a:t>ἐκβέβηχ᾽</a:t>
            </a:r>
            <a:r>
              <a:rPr lang="el-GR" dirty="0"/>
              <a:t> </a:t>
            </a:r>
            <a:r>
              <a:rPr lang="el-GR" dirty="0" err="1"/>
              <a:t>οὑμὸς</a:t>
            </a:r>
            <a:r>
              <a:rPr lang="el-GR" dirty="0"/>
              <a:t> </a:t>
            </a:r>
            <a:r>
              <a:rPr lang="el-GR" dirty="0" err="1"/>
              <a:t>πόσις</a:t>
            </a:r>
            <a:r>
              <a:rPr lang="el-GR" dirty="0" smtClean="0"/>
              <a:t>.</a:t>
            </a:r>
          </a:p>
          <a:p>
            <a:pPr marL="137160" indent="0">
              <a:buNone/>
            </a:pPr>
            <a:r>
              <a:rPr lang="el-GR" dirty="0"/>
              <a:t>πάντων </a:t>
            </a:r>
            <a:r>
              <a:rPr lang="el-GR" dirty="0" err="1"/>
              <a:t>δ᾽</a:t>
            </a:r>
            <a:r>
              <a:rPr lang="el-GR" dirty="0"/>
              <a:t> </a:t>
            </a:r>
            <a:r>
              <a:rPr lang="el-GR" dirty="0" err="1"/>
              <a:t>ὅσ᾽</a:t>
            </a:r>
            <a:r>
              <a:rPr lang="el-GR" dirty="0"/>
              <a:t> </a:t>
            </a:r>
            <a:r>
              <a:rPr lang="el-GR" dirty="0" err="1"/>
              <a:t>ἔστ᾽</a:t>
            </a:r>
            <a:r>
              <a:rPr lang="el-GR" dirty="0"/>
              <a:t> </a:t>
            </a:r>
            <a:r>
              <a:rPr lang="el-GR" dirty="0" err="1"/>
              <a:t>ἔμψυχα</a:t>
            </a:r>
            <a:r>
              <a:rPr lang="el-GR" dirty="0"/>
              <a:t> </a:t>
            </a:r>
            <a:r>
              <a:rPr lang="el-GR" dirty="0" err="1"/>
              <a:t>καὶ</a:t>
            </a:r>
            <a:r>
              <a:rPr lang="el-GR" dirty="0"/>
              <a:t> </a:t>
            </a:r>
            <a:r>
              <a:rPr lang="el-GR" dirty="0" err="1"/>
              <a:t>γνώμην</a:t>
            </a:r>
            <a:r>
              <a:rPr lang="el-GR" dirty="0"/>
              <a:t> </a:t>
            </a:r>
            <a:r>
              <a:rPr lang="el-GR" dirty="0" err="1"/>
              <a:t>ἔχει</a:t>
            </a:r>
            <a:endParaRPr lang="el-GR" dirty="0"/>
          </a:p>
          <a:p>
            <a:pPr marL="137160" indent="0">
              <a:buNone/>
            </a:pPr>
            <a:r>
              <a:rPr lang="el-GR" dirty="0" err="1"/>
              <a:t>γυναῖκές</a:t>
            </a:r>
            <a:r>
              <a:rPr lang="el-GR" dirty="0"/>
              <a:t> </a:t>
            </a:r>
            <a:r>
              <a:rPr lang="el-GR" dirty="0" err="1"/>
              <a:t>ἐσμεν</a:t>
            </a:r>
            <a:r>
              <a:rPr lang="el-GR" dirty="0"/>
              <a:t> </a:t>
            </a:r>
            <a:r>
              <a:rPr lang="el-GR" dirty="0" err="1"/>
              <a:t>ἀθλιώτατον</a:t>
            </a:r>
            <a:r>
              <a:rPr lang="el-GR" dirty="0"/>
              <a:t> </a:t>
            </a:r>
            <a:r>
              <a:rPr lang="el-GR" dirty="0" err="1"/>
              <a:t>φυτόν</a:t>
            </a:r>
            <a:r>
              <a:rPr lang="el-GR" dirty="0"/>
              <a:t>·</a:t>
            </a:r>
          </a:p>
          <a:p>
            <a:pPr marL="137160" indent="0">
              <a:buNone/>
            </a:pPr>
            <a:endParaRPr lang="el-GR" dirty="0" smtClean="0"/>
          </a:p>
          <a:p>
            <a:pPr marL="137160" indent="0">
              <a:buNone/>
            </a:pPr>
            <a:r>
              <a:rPr lang="el-GR" dirty="0" smtClean="0"/>
              <a:t>Εμένα</a:t>
            </a:r>
            <a:r>
              <a:rPr lang="el-GR" dirty="0"/>
              <a:t>, τώρα, τούτο το κακό</a:t>
            </a:r>
          </a:p>
          <a:p>
            <a:pPr marL="137160" indent="0">
              <a:buNone/>
            </a:pPr>
            <a:r>
              <a:rPr lang="el-GR" dirty="0"/>
              <a:t>έπεσε απάνω μου αναπάντεχο</a:t>
            </a:r>
          </a:p>
          <a:p>
            <a:pPr marL="137160" indent="0">
              <a:buNone/>
            </a:pPr>
            <a:r>
              <a:rPr lang="el-GR" dirty="0"/>
              <a:t>και τσάκισε την ψυχή μου.</a:t>
            </a:r>
          </a:p>
          <a:p>
            <a:pPr marL="137160" indent="0">
              <a:buNone/>
            </a:pPr>
            <a:r>
              <a:rPr lang="el-GR" dirty="0"/>
              <a:t>Η ζωή μου τέλειωσε, τη χαρά να ζω την έχω χάσει</a:t>
            </a:r>
          </a:p>
          <a:p>
            <a:pPr marL="137160" indent="0">
              <a:buNone/>
            </a:pPr>
            <a:r>
              <a:rPr lang="el-GR" dirty="0"/>
              <a:t>και αποζητάω, αγαπημένες μου, τον θάνατο.</a:t>
            </a:r>
          </a:p>
          <a:p>
            <a:pPr marL="137160" indent="0">
              <a:buNone/>
            </a:pPr>
            <a:r>
              <a:rPr lang="el-GR" dirty="0"/>
              <a:t>Εκείνος που ήτανε για μένα τα πάντα —το ξέρω καλά—,</a:t>
            </a:r>
          </a:p>
          <a:p>
            <a:pPr marL="137160" indent="0">
              <a:buNone/>
            </a:pPr>
            <a:r>
              <a:rPr lang="el-GR" dirty="0"/>
              <a:t>ο άντρας μου, αποδείχθηκε ο χειρότερος όλων</a:t>
            </a:r>
            <a:r>
              <a:rPr lang="el-GR" dirty="0" smtClean="0"/>
              <a:t>.</a:t>
            </a:r>
          </a:p>
          <a:p>
            <a:pPr marL="137160" indent="0">
              <a:buNone/>
            </a:pPr>
            <a:r>
              <a:rPr lang="el-GR" dirty="0"/>
              <a:t>Από όλα πάλι τα πλάσματα που έχουν πνοή και λογικό</a:t>
            </a:r>
          </a:p>
          <a:p>
            <a:pPr marL="137160" indent="0">
              <a:buNone/>
            </a:pPr>
            <a:r>
              <a:rPr lang="el-GR" dirty="0"/>
              <a:t>οι γυναίκες είμαστε το πιο αξιολύπητο.</a:t>
            </a:r>
          </a:p>
        </p:txBody>
      </p:sp>
    </p:spTree>
    <p:extLst>
      <p:ext uri="{BB962C8B-B14F-4D97-AF65-F5344CB8AC3E}">
        <p14:creationId xmlns:p14="http://schemas.microsoft.com/office/powerpoint/2010/main" val="34106501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332656"/>
            <a:ext cx="8229600" cy="6408712"/>
          </a:xfrm>
        </p:spPr>
        <p:txBody>
          <a:bodyPr>
            <a:normAutofit fontScale="62500" lnSpcReduction="20000"/>
          </a:bodyPr>
          <a:lstStyle/>
          <a:p>
            <a:pPr marL="137160" indent="0">
              <a:buNone/>
            </a:pPr>
            <a:r>
              <a:rPr lang="el-GR" dirty="0" err="1"/>
              <a:t>ἃς</a:t>
            </a:r>
            <a:r>
              <a:rPr lang="el-GR" dirty="0"/>
              <a:t> </a:t>
            </a:r>
            <a:r>
              <a:rPr lang="el-GR" dirty="0" err="1"/>
              <a:t>πρῶτα</a:t>
            </a:r>
            <a:r>
              <a:rPr lang="el-GR" dirty="0"/>
              <a:t> </a:t>
            </a:r>
            <a:r>
              <a:rPr lang="el-GR" dirty="0" err="1"/>
              <a:t>μὲν</a:t>
            </a:r>
            <a:r>
              <a:rPr lang="el-GR" dirty="0"/>
              <a:t> </a:t>
            </a:r>
            <a:r>
              <a:rPr lang="el-GR" dirty="0" err="1"/>
              <a:t>δεῖ</a:t>
            </a:r>
            <a:r>
              <a:rPr lang="el-GR" dirty="0"/>
              <a:t> χρημάτων </a:t>
            </a:r>
            <a:r>
              <a:rPr lang="el-GR" dirty="0" err="1"/>
              <a:t>ὑπερβολῇ</a:t>
            </a:r>
            <a:endParaRPr lang="el-GR" dirty="0"/>
          </a:p>
          <a:p>
            <a:pPr marL="137160" indent="0">
              <a:buNone/>
            </a:pPr>
            <a:r>
              <a:rPr lang="el-GR" dirty="0" err="1"/>
              <a:t>πόσιν</a:t>
            </a:r>
            <a:r>
              <a:rPr lang="el-GR" dirty="0"/>
              <a:t> </a:t>
            </a:r>
            <a:r>
              <a:rPr lang="el-GR" dirty="0" err="1"/>
              <a:t>πρίασθαι</a:t>
            </a:r>
            <a:r>
              <a:rPr lang="el-GR" dirty="0"/>
              <a:t> </a:t>
            </a:r>
            <a:r>
              <a:rPr lang="el-GR" dirty="0" err="1"/>
              <a:t>δεσπότην</a:t>
            </a:r>
            <a:r>
              <a:rPr lang="el-GR" dirty="0"/>
              <a:t> τε σώματος</a:t>
            </a:r>
          </a:p>
          <a:p>
            <a:pPr marL="137160" indent="0">
              <a:buNone/>
            </a:pPr>
            <a:r>
              <a:rPr lang="el-GR" dirty="0" err="1"/>
              <a:t>λαβεῖν</a:t>
            </a:r>
            <a:r>
              <a:rPr lang="el-GR" dirty="0"/>
              <a:t>· </a:t>
            </a:r>
            <a:r>
              <a:rPr lang="el-GR" dirty="0" err="1"/>
              <a:t>κακοῦ</a:t>
            </a:r>
            <a:r>
              <a:rPr lang="el-GR" dirty="0"/>
              <a:t> </a:t>
            </a:r>
            <a:r>
              <a:rPr lang="el-GR" dirty="0" err="1"/>
              <a:t>γὰρ</a:t>
            </a:r>
            <a:r>
              <a:rPr lang="el-GR" dirty="0"/>
              <a:t> </a:t>
            </a:r>
            <a:r>
              <a:rPr lang="el-GR" dirty="0" err="1"/>
              <a:t>τοῦτ᾽</a:t>
            </a:r>
            <a:r>
              <a:rPr lang="el-GR" dirty="0"/>
              <a:t> </a:t>
            </a:r>
            <a:r>
              <a:rPr lang="el-GR" dirty="0" err="1"/>
              <a:t>ἔτ᾽</a:t>
            </a:r>
            <a:r>
              <a:rPr lang="el-GR" dirty="0"/>
              <a:t> </a:t>
            </a:r>
            <a:r>
              <a:rPr lang="el-GR" dirty="0" err="1"/>
              <a:t>ἄλγιον</a:t>
            </a:r>
            <a:r>
              <a:rPr lang="el-GR" dirty="0"/>
              <a:t> κακόν.</a:t>
            </a:r>
          </a:p>
          <a:p>
            <a:pPr marL="137160" indent="0">
              <a:buNone/>
            </a:pPr>
            <a:r>
              <a:rPr lang="el-GR" dirty="0" err="1" smtClean="0"/>
              <a:t>κἀν</a:t>
            </a:r>
            <a:r>
              <a:rPr lang="el-GR" dirty="0" smtClean="0"/>
              <a:t> </a:t>
            </a:r>
            <a:r>
              <a:rPr lang="el-GR" dirty="0" err="1"/>
              <a:t>τῷδ᾽</a:t>
            </a:r>
            <a:r>
              <a:rPr lang="el-GR" dirty="0"/>
              <a:t> </a:t>
            </a:r>
            <a:r>
              <a:rPr lang="el-GR" dirty="0" err="1"/>
              <a:t>ἀγὼν</a:t>
            </a:r>
            <a:r>
              <a:rPr lang="el-GR" dirty="0"/>
              <a:t> μέγιστος, ἢ </a:t>
            </a:r>
            <a:r>
              <a:rPr lang="el-GR" dirty="0" err="1"/>
              <a:t>κακὸν</a:t>
            </a:r>
            <a:r>
              <a:rPr lang="el-GR" dirty="0"/>
              <a:t> </a:t>
            </a:r>
            <a:r>
              <a:rPr lang="el-GR" dirty="0" err="1"/>
              <a:t>λαβεῖν</a:t>
            </a:r>
            <a:endParaRPr lang="el-GR" dirty="0"/>
          </a:p>
          <a:p>
            <a:pPr marL="137160" indent="0">
              <a:buNone/>
            </a:pPr>
            <a:r>
              <a:rPr lang="el-GR" dirty="0"/>
              <a:t>ἢ </a:t>
            </a:r>
            <a:r>
              <a:rPr lang="el-GR" dirty="0" err="1"/>
              <a:t>χρηστόν</a:t>
            </a:r>
            <a:r>
              <a:rPr lang="el-GR" dirty="0"/>
              <a:t>· </a:t>
            </a:r>
            <a:r>
              <a:rPr lang="el-GR" dirty="0" err="1"/>
              <a:t>οὐ</a:t>
            </a:r>
            <a:r>
              <a:rPr lang="el-GR" dirty="0"/>
              <a:t> </a:t>
            </a:r>
            <a:r>
              <a:rPr lang="el-GR" dirty="0" err="1"/>
              <a:t>γὰρ</a:t>
            </a:r>
            <a:r>
              <a:rPr lang="el-GR" dirty="0"/>
              <a:t> </a:t>
            </a:r>
            <a:r>
              <a:rPr lang="el-GR" dirty="0" err="1"/>
              <a:t>εὐκλεεῖς</a:t>
            </a:r>
            <a:r>
              <a:rPr lang="el-GR" dirty="0"/>
              <a:t> </a:t>
            </a:r>
            <a:r>
              <a:rPr lang="el-GR" dirty="0" err="1"/>
              <a:t>ἀπαλλαγαὶ</a:t>
            </a:r>
            <a:endParaRPr lang="el-GR" dirty="0"/>
          </a:p>
          <a:p>
            <a:pPr marL="137160" indent="0">
              <a:buNone/>
            </a:pPr>
            <a:r>
              <a:rPr lang="el-GR" dirty="0" err="1"/>
              <a:t>γυναιξὶν</a:t>
            </a:r>
            <a:r>
              <a:rPr lang="el-GR" dirty="0"/>
              <a:t> </a:t>
            </a:r>
            <a:r>
              <a:rPr lang="el-GR" dirty="0" err="1"/>
              <a:t>οὐδ᾽</a:t>
            </a:r>
            <a:r>
              <a:rPr lang="el-GR" dirty="0"/>
              <a:t> </a:t>
            </a:r>
            <a:r>
              <a:rPr lang="el-GR" dirty="0" err="1"/>
              <a:t>οἷόν</a:t>
            </a:r>
            <a:r>
              <a:rPr lang="el-GR" dirty="0"/>
              <a:t> </a:t>
            </a:r>
            <a:r>
              <a:rPr lang="el-GR" dirty="0" err="1"/>
              <a:t>τ᾽</a:t>
            </a:r>
            <a:r>
              <a:rPr lang="el-GR" dirty="0"/>
              <a:t> </a:t>
            </a:r>
            <a:r>
              <a:rPr lang="el-GR" dirty="0" err="1"/>
              <a:t>ἀνήνασθαι</a:t>
            </a:r>
            <a:r>
              <a:rPr lang="el-GR" dirty="0"/>
              <a:t> </a:t>
            </a:r>
            <a:r>
              <a:rPr lang="el-GR" dirty="0" err="1"/>
              <a:t>πόσιν</a:t>
            </a:r>
            <a:r>
              <a:rPr lang="el-GR" dirty="0" smtClean="0"/>
              <a:t>.</a:t>
            </a:r>
          </a:p>
          <a:p>
            <a:pPr marL="137160" indent="0">
              <a:buNone/>
            </a:pPr>
            <a:r>
              <a:rPr lang="el-GR" dirty="0" err="1"/>
              <a:t>ἐς</a:t>
            </a:r>
            <a:r>
              <a:rPr lang="el-GR" dirty="0"/>
              <a:t> </a:t>
            </a:r>
            <a:r>
              <a:rPr lang="el-GR" dirty="0" err="1"/>
              <a:t>καινὰ</a:t>
            </a:r>
            <a:r>
              <a:rPr lang="el-GR" dirty="0"/>
              <a:t> </a:t>
            </a:r>
            <a:r>
              <a:rPr lang="el-GR" dirty="0" err="1"/>
              <a:t>δ᾽</a:t>
            </a:r>
            <a:r>
              <a:rPr lang="el-GR" dirty="0"/>
              <a:t> </a:t>
            </a:r>
            <a:r>
              <a:rPr lang="el-GR" dirty="0" err="1"/>
              <a:t>ἤθη</a:t>
            </a:r>
            <a:r>
              <a:rPr lang="el-GR" dirty="0"/>
              <a:t> </a:t>
            </a:r>
            <a:r>
              <a:rPr lang="el-GR" dirty="0" err="1"/>
              <a:t>καὶ</a:t>
            </a:r>
            <a:r>
              <a:rPr lang="el-GR" dirty="0"/>
              <a:t> νόμους </a:t>
            </a:r>
            <a:r>
              <a:rPr lang="el-GR" dirty="0" err="1"/>
              <a:t>ἀφιγμένην</a:t>
            </a:r>
            <a:endParaRPr lang="el-GR" dirty="0"/>
          </a:p>
          <a:p>
            <a:pPr marL="137160" indent="0">
              <a:buNone/>
            </a:pPr>
            <a:r>
              <a:rPr lang="el-GR" dirty="0" err="1"/>
              <a:t>δεῖ</a:t>
            </a:r>
            <a:r>
              <a:rPr lang="el-GR" dirty="0"/>
              <a:t> μάντιν </a:t>
            </a:r>
            <a:r>
              <a:rPr lang="el-GR" dirty="0" err="1"/>
              <a:t>εἶναι</a:t>
            </a:r>
            <a:r>
              <a:rPr lang="el-GR" dirty="0"/>
              <a:t>, </a:t>
            </a:r>
            <a:r>
              <a:rPr lang="el-GR" dirty="0" err="1"/>
              <a:t>μὴ</a:t>
            </a:r>
            <a:r>
              <a:rPr lang="el-GR" dirty="0"/>
              <a:t> </a:t>
            </a:r>
            <a:r>
              <a:rPr lang="el-GR" dirty="0" err="1"/>
              <a:t>μαθοῦσαν</a:t>
            </a:r>
            <a:r>
              <a:rPr lang="el-GR" dirty="0"/>
              <a:t> </a:t>
            </a:r>
            <a:r>
              <a:rPr lang="el-GR" dirty="0" err="1"/>
              <a:t>οἴκοθεν</a:t>
            </a:r>
            <a:r>
              <a:rPr lang="el-GR" dirty="0"/>
              <a:t>,</a:t>
            </a:r>
          </a:p>
          <a:p>
            <a:pPr marL="137160" indent="0">
              <a:buNone/>
            </a:pPr>
            <a:r>
              <a:rPr lang="el-GR" dirty="0" err="1" smtClean="0"/>
              <a:t>οἵῳ</a:t>
            </a:r>
            <a:r>
              <a:rPr lang="el-GR" dirty="0" smtClean="0"/>
              <a:t> </a:t>
            </a:r>
            <a:r>
              <a:rPr lang="el-GR" dirty="0"/>
              <a:t>μάλιστα </a:t>
            </a:r>
            <a:r>
              <a:rPr lang="el-GR" dirty="0" err="1"/>
              <a:t>χρήσεται</a:t>
            </a:r>
            <a:r>
              <a:rPr lang="el-GR" dirty="0"/>
              <a:t> </a:t>
            </a:r>
            <a:r>
              <a:rPr lang="el-GR" dirty="0" err="1"/>
              <a:t>ξυνευνέτῃ</a:t>
            </a:r>
            <a:r>
              <a:rPr lang="el-GR" dirty="0"/>
              <a:t>.</a:t>
            </a:r>
            <a:endParaRPr lang="el-GR" dirty="0" smtClean="0"/>
          </a:p>
          <a:p>
            <a:pPr marL="137160" indent="0">
              <a:buNone/>
            </a:pPr>
            <a:endParaRPr lang="el-GR" dirty="0"/>
          </a:p>
          <a:p>
            <a:pPr marL="137160" indent="0">
              <a:buNone/>
            </a:pPr>
            <a:r>
              <a:rPr lang="el-GR" dirty="0"/>
              <a:t>Πρώτα πρώτα πρέπει, ξοδεύοντας χρήμα και χρήμα,</a:t>
            </a:r>
          </a:p>
          <a:p>
            <a:pPr marL="137160" indent="0">
              <a:buNone/>
            </a:pPr>
            <a:r>
              <a:rPr lang="el-GR" dirty="0"/>
              <a:t>να αγοράσουμε σύζυγο και να τον έχουμε</a:t>
            </a:r>
          </a:p>
          <a:p>
            <a:pPr marL="137160" indent="0">
              <a:buNone/>
            </a:pPr>
            <a:r>
              <a:rPr lang="el-GR" dirty="0"/>
              <a:t>κύριο του κορμιού μας.</a:t>
            </a:r>
          </a:p>
          <a:p>
            <a:pPr marL="137160" indent="0">
              <a:buNone/>
            </a:pPr>
            <a:r>
              <a:rPr lang="el-GR" dirty="0"/>
              <a:t>Κακό το πρώτο, το δεύτερο πικρότερο κακό.</a:t>
            </a:r>
          </a:p>
          <a:p>
            <a:pPr marL="137160" indent="0">
              <a:buNone/>
            </a:pPr>
            <a:r>
              <a:rPr lang="el-GR" dirty="0" smtClean="0"/>
              <a:t>Και </a:t>
            </a:r>
            <a:r>
              <a:rPr lang="el-GR" dirty="0"/>
              <a:t>εδώ είναι η αγωνία η μέγιστη:</a:t>
            </a:r>
          </a:p>
          <a:p>
            <a:pPr marL="137160" indent="0">
              <a:buNone/>
            </a:pPr>
            <a:r>
              <a:rPr lang="el-GR" dirty="0"/>
              <a:t>Θα πάρουμε άραγε καλό ή κακό;</a:t>
            </a:r>
          </a:p>
          <a:p>
            <a:pPr marL="137160" indent="0">
              <a:buNone/>
            </a:pPr>
            <a:r>
              <a:rPr lang="el-GR" dirty="0"/>
              <a:t>Γιατί ο χωρισμός για τη γυναίκα είναι στίγμα,</a:t>
            </a:r>
          </a:p>
          <a:p>
            <a:pPr marL="137160" indent="0">
              <a:buNone/>
            </a:pPr>
            <a:r>
              <a:rPr lang="el-GR" dirty="0"/>
              <a:t>ούτε μπορεί στον άντρα της να λέει όχι</a:t>
            </a:r>
            <a:r>
              <a:rPr lang="el-GR" dirty="0" smtClean="0"/>
              <a:t>.</a:t>
            </a:r>
          </a:p>
          <a:p>
            <a:pPr marL="137160" indent="0">
              <a:buNone/>
            </a:pPr>
            <a:r>
              <a:rPr lang="el-GR" dirty="0"/>
              <a:t>Και όταν βρεθεί σε άλλα ήθη και συνήθειες,</a:t>
            </a:r>
          </a:p>
          <a:p>
            <a:pPr marL="137160" indent="0">
              <a:buNone/>
            </a:pPr>
            <a:r>
              <a:rPr lang="el-GR" dirty="0"/>
              <a:t>καθώς δεν έχει μάθει από το σπίτι της,</a:t>
            </a:r>
          </a:p>
          <a:p>
            <a:pPr marL="137160" indent="0">
              <a:buNone/>
            </a:pPr>
            <a:r>
              <a:rPr lang="el-GR" dirty="0"/>
              <a:t>πρέπει να είναι μάντης για να καταλάβει</a:t>
            </a:r>
          </a:p>
          <a:p>
            <a:pPr marL="137160" indent="0">
              <a:buNone/>
            </a:pPr>
            <a:r>
              <a:rPr lang="el-GR" dirty="0" smtClean="0"/>
              <a:t>τί </a:t>
            </a:r>
            <a:r>
              <a:rPr lang="el-GR" dirty="0"/>
              <a:t>σόι άντρας θα μοιραστεί το κρεβάτι της.</a:t>
            </a:r>
          </a:p>
        </p:txBody>
      </p:sp>
    </p:spTree>
    <p:extLst>
      <p:ext uri="{BB962C8B-B14F-4D97-AF65-F5344CB8AC3E}">
        <p14:creationId xmlns:p14="http://schemas.microsoft.com/office/powerpoint/2010/main" val="9979333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404664"/>
            <a:ext cx="8229600" cy="6264696"/>
          </a:xfrm>
        </p:spPr>
        <p:txBody>
          <a:bodyPr>
            <a:normAutofit fontScale="85000" lnSpcReduction="20000"/>
          </a:bodyPr>
          <a:lstStyle/>
          <a:p>
            <a:pPr marL="137160" indent="0">
              <a:buNone/>
            </a:pPr>
            <a:r>
              <a:rPr lang="el-GR" dirty="0" err="1"/>
              <a:t>κἂν</a:t>
            </a:r>
            <a:r>
              <a:rPr lang="el-GR" dirty="0"/>
              <a:t> </a:t>
            </a:r>
            <a:r>
              <a:rPr lang="el-GR" dirty="0" err="1"/>
              <a:t>μὲν</a:t>
            </a:r>
            <a:r>
              <a:rPr lang="el-GR" dirty="0"/>
              <a:t> </a:t>
            </a:r>
            <a:r>
              <a:rPr lang="el-GR" dirty="0" err="1"/>
              <a:t>τάδ᾽</a:t>
            </a:r>
            <a:r>
              <a:rPr lang="el-GR" dirty="0"/>
              <a:t> </a:t>
            </a:r>
            <a:r>
              <a:rPr lang="el-GR" dirty="0" err="1"/>
              <a:t>ἡμῖν</a:t>
            </a:r>
            <a:r>
              <a:rPr lang="el-GR" dirty="0"/>
              <a:t> </a:t>
            </a:r>
            <a:r>
              <a:rPr lang="el-GR" dirty="0" err="1"/>
              <a:t>ἐκπονουμέναισιν</a:t>
            </a:r>
            <a:r>
              <a:rPr lang="el-GR" dirty="0"/>
              <a:t> </a:t>
            </a:r>
            <a:r>
              <a:rPr lang="el-GR" dirty="0" err="1"/>
              <a:t>εὖ</a:t>
            </a:r>
            <a:endParaRPr lang="el-GR" dirty="0"/>
          </a:p>
          <a:p>
            <a:pPr marL="137160" indent="0">
              <a:buNone/>
            </a:pPr>
            <a:r>
              <a:rPr lang="el-GR" dirty="0" err="1"/>
              <a:t>πόσις</a:t>
            </a:r>
            <a:r>
              <a:rPr lang="el-GR" dirty="0"/>
              <a:t> </a:t>
            </a:r>
            <a:r>
              <a:rPr lang="el-GR" dirty="0" err="1"/>
              <a:t>ξυνοικῇ</a:t>
            </a:r>
            <a:r>
              <a:rPr lang="el-GR" dirty="0"/>
              <a:t> </a:t>
            </a:r>
            <a:r>
              <a:rPr lang="el-GR" dirty="0" err="1"/>
              <a:t>μὴ</a:t>
            </a:r>
            <a:r>
              <a:rPr lang="el-GR" dirty="0"/>
              <a:t> </a:t>
            </a:r>
            <a:r>
              <a:rPr lang="el-GR" dirty="0" err="1"/>
              <a:t>βίᾳ</a:t>
            </a:r>
            <a:r>
              <a:rPr lang="el-GR" dirty="0"/>
              <a:t> φέρων </a:t>
            </a:r>
            <a:r>
              <a:rPr lang="el-GR" dirty="0" err="1"/>
              <a:t>ζυγόν</a:t>
            </a:r>
            <a:r>
              <a:rPr lang="el-GR" dirty="0"/>
              <a:t>,</a:t>
            </a:r>
          </a:p>
          <a:p>
            <a:pPr marL="137160" indent="0">
              <a:buNone/>
            </a:pPr>
            <a:r>
              <a:rPr lang="el-GR" dirty="0" err="1"/>
              <a:t>ζηλωτὸς</a:t>
            </a:r>
            <a:r>
              <a:rPr lang="el-GR" dirty="0"/>
              <a:t> </a:t>
            </a:r>
            <a:r>
              <a:rPr lang="el-GR" dirty="0" err="1"/>
              <a:t>αἰών</a:t>
            </a:r>
            <a:r>
              <a:rPr lang="el-GR" dirty="0"/>
              <a:t>· </a:t>
            </a:r>
            <a:r>
              <a:rPr lang="el-GR" dirty="0" err="1"/>
              <a:t>εἰ</a:t>
            </a:r>
            <a:r>
              <a:rPr lang="el-GR" dirty="0"/>
              <a:t> </a:t>
            </a:r>
            <a:r>
              <a:rPr lang="el-GR" dirty="0" err="1"/>
              <a:t>δὲ</a:t>
            </a:r>
            <a:r>
              <a:rPr lang="el-GR" dirty="0"/>
              <a:t> </a:t>
            </a:r>
            <a:r>
              <a:rPr lang="el-GR" dirty="0" err="1"/>
              <a:t>μή</a:t>
            </a:r>
            <a:r>
              <a:rPr lang="el-GR" dirty="0"/>
              <a:t>, </a:t>
            </a:r>
            <a:r>
              <a:rPr lang="el-GR" dirty="0" err="1"/>
              <a:t>θανεῖν</a:t>
            </a:r>
            <a:r>
              <a:rPr lang="el-GR" dirty="0"/>
              <a:t> χρεών.</a:t>
            </a:r>
          </a:p>
          <a:p>
            <a:pPr marL="137160" indent="0">
              <a:buNone/>
            </a:pPr>
            <a:r>
              <a:rPr lang="el-GR" dirty="0" err="1"/>
              <a:t>ἀνὴρ</a:t>
            </a:r>
            <a:r>
              <a:rPr lang="el-GR" dirty="0"/>
              <a:t> </a:t>
            </a:r>
            <a:r>
              <a:rPr lang="el-GR" dirty="0" err="1"/>
              <a:t>δ᾽</a:t>
            </a:r>
            <a:r>
              <a:rPr lang="el-GR" dirty="0"/>
              <a:t>, </a:t>
            </a:r>
            <a:r>
              <a:rPr lang="el-GR" dirty="0" err="1"/>
              <a:t>ὅταν</a:t>
            </a:r>
            <a:r>
              <a:rPr lang="el-GR" dirty="0"/>
              <a:t> </a:t>
            </a:r>
            <a:r>
              <a:rPr lang="el-GR" dirty="0" err="1"/>
              <a:t>τοῖς</a:t>
            </a:r>
            <a:r>
              <a:rPr lang="el-GR" dirty="0"/>
              <a:t> </a:t>
            </a:r>
            <a:r>
              <a:rPr lang="el-GR" dirty="0" err="1"/>
              <a:t>ἔνδον</a:t>
            </a:r>
            <a:r>
              <a:rPr lang="el-GR" dirty="0"/>
              <a:t> </a:t>
            </a:r>
            <a:r>
              <a:rPr lang="el-GR" dirty="0" err="1"/>
              <a:t>ἄχθηται</a:t>
            </a:r>
            <a:r>
              <a:rPr lang="el-GR" dirty="0"/>
              <a:t> </a:t>
            </a:r>
            <a:r>
              <a:rPr lang="el-GR" dirty="0" err="1"/>
              <a:t>ξυνών</a:t>
            </a:r>
            <a:r>
              <a:rPr lang="el-GR" dirty="0"/>
              <a:t>,</a:t>
            </a:r>
          </a:p>
          <a:p>
            <a:pPr marL="137160" indent="0">
              <a:buNone/>
            </a:pPr>
            <a:r>
              <a:rPr lang="el-GR" dirty="0" err="1" smtClean="0"/>
              <a:t>ἔξω</a:t>
            </a:r>
            <a:r>
              <a:rPr lang="el-GR" dirty="0" smtClean="0"/>
              <a:t> </a:t>
            </a:r>
            <a:r>
              <a:rPr lang="el-GR" dirty="0" err="1"/>
              <a:t>μολὼν</a:t>
            </a:r>
            <a:r>
              <a:rPr lang="el-GR" dirty="0"/>
              <a:t> </a:t>
            </a:r>
            <a:r>
              <a:rPr lang="el-GR" dirty="0" err="1"/>
              <a:t>ἔπαυσε</a:t>
            </a:r>
            <a:r>
              <a:rPr lang="el-GR" dirty="0"/>
              <a:t> </a:t>
            </a:r>
            <a:r>
              <a:rPr lang="el-GR" dirty="0" err="1"/>
              <a:t>καρδίαν</a:t>
            </a:r>
            <a:r>
              <a:rPr lang="el-GR" dirty="0"/>
              <a:t> </a:t>
            </a:r>
            <a:r>
              <a:rPr lang="el-GR" dirty="0" err="1"/>
              <a:t>ἄσης</a:t>
            </a:r>
            <a:endParaRPr lang="el-GR" dirty="0"/>
          </a:p>
          <a:p>
            <a:pPr marL="137160" indent="0">
              <a:buNone/>
            </a:pPr>
            <a:r>
              <a:rPr lang="el-GR" dirty="0"/>
              <a:t>[ἢ </a:t>
            </a:r>
            <a:r>
              <a:rPr lang="el-GR" dirty="0" err="1"/>
              <a:t>πρὸς</a:t>
            </a:r>
            <a:r>
              <a:rPr lang="el-GR" dirty="0"/>
              <a:t> </a:t>
            </a:r>
            <a:r>
              <a:rPr lang="el-GR" dirty="0" err="1"/>
              <a:t>φίλον</a:t>
            </a:r>
            <a:r>
              <a:rPr lang="el-GR" dirty="0"/>
              <a:t> </a:t>
            </a:r>
            <a:r>
              <a:rPr lang="el-GR" dirty="0" err="1"/>
              <a:t>τιν᾽</a:t>
            </a:r>
            <a:r>
              <a:rPr lang="el-GR" dirty="0"/>
              <a:t> ἢ </a:t>
            </a:r>
            <a:r>
              <a:rPr lang="el-GR" dirty="0" err="1"/>
              <a:t>πρὸς</a:t>
            </a:r>
            <a:r>
              <a:rPr lang="el-GR" dirty="0"/>
              <a:t> </a:t>
            </a:r>
            <a:r>
              <a:rPr lang="el-GR" dirty="0" err="1"/>
              <a:t>ἥλικα</a:t>
            </a:r>
            <a:r>
              <a:rPr lang="el-GR" dirty="0"/>
              <a:t> τραπείς]·</a:t>
            </a:r>
          </a:p>
          <a:p>
            <a:pPr marL="137160" indent="0">
              <a:buNone/>
            </a:pPr>
            <a:r>
              <a:rPr lang="el-GR" dirty="0" err="1"/>
              <a:t>ἡμῖν</a:t>
            </a:r>
            <a:r>
              <a:rPr lang="el-GR" dirty="0"/>
              <a:t> </a:t>
            </a:r>
            <a:r>
              <a:rPr lang="el-GR" dirty="0" err="1"/>
              <a:t>δ᾽</a:t>
            </a:r>
            <a:r>
              <a:rPr lang="el-GR" dirty="0"/>
              <a:t> </a:t>
            </a:r>
            <a:r>
              <a:rPr lang="el-GR" dirty="0" err="1"/>
              <a:t>ἀνάγκη</a:t>
            </a:r>
            <a:r>
              <a:rPr lang="el-GR" dirty="0"/>
              <a:t> </a:t>
            </a:r>
            <a:r>
              <a:rPr lang="el-GR" dirty="0" err="1"/>
              <a:t>πρὸς</a:t>
            </a:r>
            <a:r>
              <a:rPr lang="el-GR" dirty="0"/>
              <a:t> μίαν </a:t>
            </a:r>
            <a:r>
              <a:rPr lang="el-GR" dirty="0" err="1"/>
              <a:t>ψυχὴν</a:t>
            </a:r>
            <a:r>
              <a:rPr lang="el-GR" dirty="0"/>
              <a:t> </a:t>
            </a:r>
            <a:r>
              <a:rPr lang="el-GR" dirty="0" err="1"/>
              <a:t>βλέπειν</a:t>
            </a:r>
            <a:r>
              <a:rPr lang="el-GR" dirty="0" smtClean="0"/>
              <a:t>.</a:t>
            </a:r>
          </a:p>
          <a:p>
            <a:pPr marL="137160" indent="0">
              <a:buNone/>
            </a:pPr>
            <a:endParaRPr lang="el-GR" dirty="0"/>
          </a:p>
          <a:p>
            <a:pPr marL="137160" indent="0">
              <a:buNone/>
            </a:pPr>
            <a:r>
              <a:rPr lang="el-GR" dirty="0"/>
              <a:t>Και αν βέβαια εμείς τα καταφέρουμε άριστα</a:t>
            </a:r>
          </a:p>
          <a:p>
            <a:pPr marL="137160" indent="0">
              <a:buNone/>
            </a:pPr>
            <a:r>
              <a:rPr lang="el-GR" dirty="0"/>
              <a:t>και ο άντρας ζει μαζί μας και σηκώνει τον ζυγό</a:t>
            </a:r>
          </a:p>
          <a:p>
            <a:pPr marL="137160" indent="0">
              <a:buNone/>
            </a:pPr>
            <a:r>
              <a:rPr lang="el-GR" dirty="0"/>
              <a:t>δίχως να δυσανασχετεί, είναι ζωή ζηλεμένη·</a:t>
            </a:r>
          </a:p>
          <a:p>
            <a:pPr marL="137160" indent="0">
              <a:buNone/>
            </a:pPr>
            <a:r>
              <a:rPr lang="el-GR" dirty="0"/>
              <a:t>αν όχι, δεν μας μένει παρά ο θάνατος.</a:t>
            </a:r>
          </a:p>
          <a:p>
            <a:pPr marL="137160" indent="0">
              <a:buNone/>
            </a:pPr>
            <a:r>
              <a:rPr lang="el-GR" dirty="0"/>
              <a:t>Ο άντρας όμως, όταν τον βαραίνει το σπίτι,</a:t>
            </a:r>
          </a:p>
          <a:p>
            <a:pPr marL="137160" indent="0">
              <a:buNone/>
            </a:pPr>
            <a:r>
              <a:rPr lang="el-GR" dirty="0"/>
              <a:t>βγαίνει έξω [πηγαίνοντας σε φίλο ή συνομήλικο</a:t>
            </a:r>
            <a:r>
              <a:rPr lang="el-GR" dirty="0" smtClean="0"/>
              <a:t>]</a:t>
            </a:r>
            <a:endParaRPr lang="el-GR" dirty="0"/>
          </a:p>
          <a:p>
            <a:pPr marL="137160" indent="0">
              <a:buNone/>
            </a:pPr>
            <a:r>
              <a:rPr lang="el-GR" dirty="0"/>
              <a:t>και η καρδιά του ξαλαφρώνει.</a:t>
            </a:r>
          </a:p>
          <a:p>
            <a:pPr marL="137160" indent="0">
              <a:buNone/>
            </a:pPr>
            <a:r>
              <a:rPr lang="el-GR" dirty="0"/>
              <a:t>Εμείς οφείλουμε να έχουμε καρφωμένο</a:t>
            </a:r>
          </a:p>
          <a:p>
            <a:pPr marL="137160" indent="0">
              <a:buNone/>
            </a:pPr>
            <a:r>
              <a:rPr lang="el-GR" dirty="0"/>
              <a:t>το βλέμμα σε μια μόνο ψυχή.</a:t>
            </a:r>
          </a:p>
        </p:txBody>
      </p:sp>
    </p:spTree>
    <p:extLst>
      <p:ext uri="{BB962C8B-B14F-4D97-AF65-F5344CB8AC3E}">
        <p14:creationId xmlns:p14="http://schemas.microsoft.com/office/powerpoint/2010/main" val="210049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rmAutofit fontScale="90000"/>
          </a:bodyPr>
          <a:lstStyle/>
          <a:p>
            <a:endParaRPr lang="el-GR" dirty="0"/>
          </a:p>
        </p:txBody>
      </p:sp>
      <p:sp>
        <p:nvSpPr>
          <p:cNvPr id="3" name="Θέση περιεχομένου 2"/>
          <p:cNvSpPr>
            <a:spLocks noGrp="1"/>
          </p:cNvSpPr>
          <p:nvPr>
            <p:ph idx="1"/>
          </p:nvPr>
        </p:nvSpPr>
        <p:spPr>
          <a:xfrm>
            <a:off x="457200" y="-171400"/>
            <a:ext cx="8229600" cy="6480760"/>
          </a:xfrm>
        </p:spPr>
        <p:txBody>
          <a:bodyPr/>
          <a:lstStyle/>
          <a:p>
            <a:pPr marL="137160" indent="0">
              <a:buNone/>
            </a:pPr>
            <a:endParaRPr lang="el-GR" dirty="0"/>
          </a:p>
          <a:p>
            <a:pPr marL="137160" indent="0" algn="just">
              <a:buNone/>
            </a:pPr>
            <a:r>
              <a:rPr lang="el-GR" sz="2000" dirty="0" err="1" smtClean="0"/>
              <a:t>δευτέρῃ</a:t>
            </a:r>
            <a:r>
              <a:rPr lang="el-GR" sz="2000" dirty="0" smtClean="0"/>
              <a:t> </a:t>
            </a:r>
            <a:r>
              <a:rPr lang="el-GR" sz="2000" dirty="0" err="1"/>
              <a:t>δὲ</a:t>
            </a:r>
            <a:r>
              <a:rPr lang="el-GR" sz="2000" dirty="0"/>
              <a:t> </a:t>
            </a:r>
            <a:r>
              <a:rPr lang="el-GR" sz="2000" dirty="0" err="1"/>
              <a:t>λέγουσι</a:t>
            </a:r>
            <a:r>
              <a:rPr lang="el-GR" sz="2000" dirty="0"/>
              <a:t> </a:t>
            </a:r>
            <a:r>
              <a:rPr lang="el-GR" sz="2000" dirty="0" err="1"/>
              <a:t>γενεῇ</a:t>
            </a:r>
            <a:r>
              <a:rPr lang="el-GR" sz="2000" dirty="0"/>
              <a:t> </a:t>
            </a:r>
            <a:r>
              <a:rPr lang="el-GR" sz="2000" dirty="0" err="1"/>
              <a:t>μετὰ</a:t>
            </a:r>
            <a:r>
              <a:rPr lang="el-GR" sz="2000" dirty="0"/>
              <a:t> </a:t>
            </a:r>
            <a:r>
              <a:rPr lang="el-GR" sz="2000" dirty="0" err="1"/>
              <a:t>ταῦτα</a:t>
            </a:r>
            <a:r>
              <a:rPr lang="el-GR" sz="2000" dirty="0"/>
              <a:t> </a:t>
            </a:r>
            <a:r>
              <a:rPr lang="el-GR" sz="2000" dirty="0" err="1"/>
              <a:t>Ἀλέξανδρον</a:t>
            </a:r>
            <a:r>
              <a:rPr lang="el-GR" sz="2000" dirty="0"/>
              <a:t> </a:t>
            </a:r>
            <a:r>
              <a:rPr lang="el-GR" sz="2000" dirty="0" err="1"/>
              <a:t>τὸν</a:t>
            </a:r>
            <a:r>
              <a:rPr lang="el-GR" sz="2000" dirty="0"/>
              <a:t> Πριάμου </a:t>
            </a:r>
            <a:r>
              <a:rPr lang="el-GR" sz="2000" dirty="0" err="1"/>
              <a:t>ἀκηκοότα</a:t>
            </a:r>
            <a:r>
              <a:rPr lang="el-GR" sz="2000" dirty="0"/>
              <a:t> </a:t>
            </a:r>
            <a:r>
              <a:rPr lang="el-GR" sz="2000" dirty="0" err="1"/>
              <a:t>ταῦτα</a:t>
            </a:r>
            <a:r>
              <a:rPr lang="el-GR" sz="2000" dirty="0"/>
              <a:t> </a:t>
            </a:r>
            <a:r>
              <a:rPr lang="el-GR" sz="2000" dirty="0" err="1"/>
              <a:t>ἐθελῆσαί</a:t>
            </a:r>
            <a:r>
              <a:rPr lang="el-GR" sz="2000" dirty="0"/>
              <a:t> </a:t>
            </a:r>
            <a:r>
              <a:rPr lang="el-GR" sz="2000" dirty="0" err="1"/>
              <a:t>οἱ</a:t>
            </a:r>
            <a:r>
              <a:rPr lang="el-GR" sz="2000" dirty="0"/>
              <a:t> </a:t>
            </a:r>
            <a:r>
              <a:rPr lang="el-GR" sz="2000" dirty="0" err="1"/>
              <a:t>ἐκ</a:t>
            </a:r>
            <a:r>
              <a:rPr lang="el-GR" sz="2000" dirty="0"/>
              <a:t> </a:t>
            </a:r>
            <a:r>
              <a:rPr lang="el-GR" sz="2000" dirty="0" err="1"/>
              <a:t>τῆς</a:t>
            </a:r>
            <a:r>
              <a:rPr lang="el-GR" sz="2000" dirty="0"/>
              <a:t> </a:t>
            </a:r>
            <a:r>
              <a:rPr lang="el-GR" sz="2000" dirty="0" err="1"/>
              <a:t>Ἑλλάδος</a:t>
            </a:r>
            <a:r>
              <a:rPr lang="el-GR" sz="2000" dirty="0"/>
              <a:t> </a:t>
            </a:r>
            <a:r>
              <a:rPr lang="el-GR" sz="2000" dirty="0" err="1"/>
              <a:t>δι᾽</a:t>
            </a:r>
            <a:r>
              <a:rPr lang="el-GR" sz="2000" dirty="0"/>
              <a:t> </a:t>
            </a:r>
            <a:r>
              <a:rPr lang="el-GR" sz="2000" dirty="0" err="1"/>
              <a:t>ἁρπαγῆς</a:t>
            </a:r>
            <a:r>
              <a:rPr lang="el-GR" sz="2000" dirty="0"/>
              <a:t> γενέσθαι </a:t>
            </a:r>
            <a:r>
              <a:rPr lang="el-GR" sz="2000" dirty="0" err="1"/>
              <a:t>γυναῖκα</a:t>
            </a:r>
            <a:r>
              <a:rPr lang="el-GR" sz="2000" dirty="0"/>
              <a:t>, </a:t>
            </a:r>
            <a:r>
              <a:rPr lang="el-GR" sz="2000" dirty="0" err="1"/>
              <a:t>ἐπιστάμενον</a:t>
            </a:r>
            <a:r>
              <a:rPr lang="el-GR" sz="2000" dirty="0"/>
              <a:t> πάντως </a:t>
            </a:r>
            <a:r>
              <a:rPr lang="el-GR" sz="2000" dirty="0" err="1"/>
              <a:t>ὅτι</a:t>
            </a:r>
            <a:r>
              <a:rPr lang="el-GR" sz="2000" dirty="0"/>
              <a:t> </a:t>
            </a:r>
            <a:r>
              <a:rPr lang="el-GR" sz="2000" dirty="0" err="1"/>
              <a:t>οὐ</a:t>
            </a:r>
            <a:r>
              <a:rPr lang="el-GR" sz="2000" dirty="0"/>
              <a:t> δώσει </a:t>
            </a:r>
            <a:r>
              <a:rPr lang="el-GR" sz="2000" dirty="0" err="1"/>
              <a:t>δίκας</a:t>
            </a:r>
            <a:r>
              <a:rPr lang="el-GR" sz="2000" dirty="0"/>
              <a:t>· </a:t>
            </a:r>
            <a:r>
              <a:rPr lang="el-GR" sz="2000" dirty="0" err="1"/>
              <a:t>οὐδὲ</a:t>
            </a:r>
            <a:r>
              <a:rPr lang="el-GR" sz="2000" dirty="0"/>
              <a:t> </a:t>
            </a:r>
            <a:r>
              <a:rPr lang="el-GR" sz="2000" dirty="0" err="1"/>
              <a:t>γὰρ</a:t>
            </a:r>
            <a:r>
              <a:rPr lang="el-GR" sz="2000" dirty="0"/>
              <a:t> </a:t>
            </a:r>
            <a:r>
              <a:rPr lang="el-GR" sz="2000" dirty="0" err="1"/>
              <a:t>ἐκείνους</a:t>
            </a:r>
            <a:r>
              <a:rPr lang="el-GR" sz="2000" dirty="0"/>
              <a:t> </a:t>
            </a:r>
            <a:r>
              <a:rPr lang="el-GR" sz="2000" dirty="0" err="1"/>
              <a:t>διδόναι</a:t>
            </a:r>
            <a:r>
              <a:rPr lang="el-GR" sz="2000" dirty="0" smtClean="0"/>
              <a:t>.</a:t>
            </a:r>
            <a:r>
              <a:rPr lang="el-GR" sz="2000" dirty="0"/>
              <a:t> </a:t>
            </a:r>
            <a:r>
              <a:rPr lang="el-GR" sz="2000" dirty="0" err="1"/>
              <a:t>οὕτω</a:t>
            </a:r>
            <a:r>
              <a:rPr lang="el-GR" sz="2000" dirty="0"/>
              <a:t> </a:t>
            </a:r>
            <a:r>
              <a:rPr lang="el-GR" sz="2000" dirty="0" err="1"/>
              <a:t>δὴ</a:t>
            </a:r>
            <a:r>
              <a:rPr lang="el-GR" sz="2000" dirty="0"/>
              <a:t> </a:t>
            </a:r>
            <a:r>
              <a:rPr lang="el-GR" sz="2000" dirty="0" err="1"/>
              <a:t>ἁρπάσαντος</a:t>
            </a:r>
            <a:r>
              <a:rPr lang="el-GR" sz="2000" dirty="0"/>
              <a:t> </a:t>
            </a:r>
            <a:r>
              <a:rPr lang="el-GR" sz="2000" dirty="0" err="1"/>
              <a:t>αὐτοῦ</a:t>
            </a:r>
            <a:r>
              <a:rPr lang="el-GR" sz="2000" dirty="0"/>
              <a:t> </a:t>
            </a:r>
            <a:r>
              <a:rPr lang="el-GR" sz="2000" dirty="0" err="1"/>
              <a:t>Ἑλένην</a:t>
            </a:r>
            <a:r>
              <a:rPr lang="el-GR" sz="2000" dirty="0"/>
              <a:t>, </a:t>
            </a:r>
            <a:r>
              <a:rPr lang="el-GR" sz="2000" dirty="0" err="1"/>
              <a:t>τοῖσι</a:t>
            </a:r>
            <a:r>
              <a:rPr lang="el-GR" sz="2000" dirty="0"/>
              <a:t> </a:t>
            </a:r>
            <a:r>
              <a:rPr lang="el-GR" sz="2000" dirty="0" err="1"/>
              <a:t>Ἕλλησι</a:t>
            </a:r>
            <a:r>
              <a:rPr lang="el-GR" sz="2000" dirty="0"/>
              <a:t> </a:t>
            </a:r>
            <a:r>
              <a:rPr lang="el-GR" sz="2000" dirty="0" err="1"/>
              <a:t>δόξαι</a:t>
            </a:r>
            <a:r>
              <a:rPr lang="el-GR" sz="2000" dirty="0"/>
              <a:t> </a:t>
            </a:r>
            <a:r>
              <a:rPr lang="el-GR" sz="2000" dirty="0" err="1"/>
              <a:t>πρῶτον</a:t>
            </a:r>
            <a:r>
              <a:rPr lang="el-GR" sz="2000" dirty="0"/>
              <a:t> </a:t>
            </a:r>
            <a:r>
              <a:rPr lang="el-GR" sz="2000" dirty="0" err="1"/>
              <a:t>πέμψαντας</a:t>
            </a:r>
            <a:r>
              <a:rPr lang="el-GR" sz="2000" dirty="0"/>
              <a:t> </a:t>
            </a:r>
            <a:r>
              <a:rPr lang="el-GR" sz="2000" dirty="0" err="1"/>
              <a:t>ἀγγέλους</a:t>
            </a:r>
            <a:r>
              <a:rPr lang="el-GR" sz="2000" dirty="0"/>
              <a:t> </a:t>
            </a:r>
            <a:r>
              <a:rPr lang="el-GR" sz="2000" dirty="0" err="1"/>
              <a:t>ἀπαιτέειν</a:t>
            </a:r>
            <a:r>
              <a:rPr lang="el-GR" sz="2000" dirty="0"/>
              <a:t> τε </a:t>
            </a:r>
            <a:r>
              <a:rPr lang="el-GR" sz="2000" dirty="0" err="1"/>
              <a:t>Ἑλένην</a:t>
            </a:r>
            <a:r>
              <a:rPr lang="el-GR" sz="2000" dirty="0"/>
              <a:t> </a:t>
            </a:r>
            <a:r>
              <a:rPr lang="el-GR" sz="2000" dirty="0" err="1"/>
              <a:t>καὶ</a:t>
            </a:r>
            <a:r>
              <a:rPr lang="el-GR" sz="2000" dirty="0"/>
              <a:t> </a:t>
            </a:r>
            <a:r>
              <a:rPr lang="el-GR" sz="2000" dirty="0" err="1"/>
              <a:t>δίκας</a:t>
            </a:r>
            <a:r>
              <a:rPr lang="el-GR" sz="2000" dirty="0"/>
              <a:t> </a:t>
            </a:r>
            <a:r>
              <a:rPr lang="el-GR" sz="2000" dirty="0" err="1"/>
              <a:t>τῆς</a:t>
            </a:r>
            <a:r>
              <a:rPr lang="el-GR" sz="2000" dirty="0"/>
              <a:t> </a:t>
            </a:r>
            <a:r>
              <a:rPr lang="el-GR" sz="2000" dirty="0" err="1"/>
              <a:t>ἁρπαγῆς</a:t>
            </a:r>
            <a:r>
              <a:rPr lang="el-GR" sz="2000" dirty="0"/>
              <a:t> </a:t>
            </a:r>
            <a:r>
              <a:rPr lang="el-GR" sz="2000" dirty="0" err="1"/>
              <a:t>αἰτέειν</a:t>
            </a:r>
            <a:r>
              <a:rPr lang="el-GR" sz="2000" dirty="0"/>
              <a:t>. </a:t>
            </a:r>
            <a:r>
              <a:rPr lang="el-GR" sz="2000" dirty="0" err="1"/>
              <a:t>τοὺς</a:t>
            </a:r>
            <a:r>
              <a:rPr lang="el-GR" sz="2000" dirty="0"/>
              <a:t> </a:t>
            </a:r>
            <a:r>
              <a:rPr lang="el-GR" sz="2000" dirty="0" err="1"/>
              <a:t>δὲ</a:t>
            </a:r>
            <a:r>
              <a:rPr lang="el-GR" sz="2000" dirty="0"/>
              <a:t> </a:t>
            </a:r>
            <a:r>
              <a:rPr lang="el-GR" sz="2000" dirty="0" err="1"/>
              <a:t>προϊσχομένων</a:t>
            </a:r>
            <a:r>
              <a:rPr lang="el-GR" sz="2000" dirty="0"/>
              <a:t> </a:t>
            </a:r>
            <a:r>
              <a:rPr lang="el-GR" sz="2000" dirty="0" err="1"/>
              <a:t>ταῦτα</a:t>
            </a:r>
            <a:r>
              <a:rPr lang="el-GR" sz="2000" dirty="0"/>
              <a:t> </a:t>
            </a:r>
            <a:r>
              <a:rPr lang="el-GR" sz="2000" dirty="0" err="1"/>
              <a:t>προφέρειν</a:t>
            </a:r>
            <a:r>
              <a:rPr lang="el-GR" sz="2000" dirty="0"/>
              <a:t> </a:t>
            </a:r>
            <a:r>
              <a:rPr lang="el-GR" sz="2000" dirty="0" err="1"/>
              <a:t>σφι</a:t>
            </a:r>
            <a:r>
              <a:rPr lang="el-GR" sz="2000" dirty="0"/>
              <a:t> </a:t>
            </a:r>
            <a:r>
              <a:rPr lang="el-GR" sz="2000" dirty="0" err="1"/>
              <a:t>Μηδείης</a:t>
            </a:r>
            <a:r>
              <a:rPr lang="el-GR" sz="2000" dirty="0"/>
              <a:t> </a:t>
            </a:r>
            <a:r>
              <a:rPr lang="el-GR" sz="2000" dirty="0" err="1"/>
              <a:t>τὴν</a:t>
            </a:r>
            <a:r>
              <a:rPr lang="el-GR" sz="2000" dirty="0"/>
              <a:t> </a:t>
            </a:r>
            <a:r>
              <a:rPr lang="el-GR" sz="2000" dirty="0" err="1"/>
              <a:t>ἁρπαγήν</a:t>
            </a:r>
            <a:r>
              <a:rPr lang="el-GR" sz="2000" dirty="0"/>
              <a:t>, </a:t>
            </a:r>
            <a:r>
              <a:rPr lang="el-GR" sz="2000" dirty="0" err="1"/>
              <a:t>ὡς</a:t>
            </a:r>
            <a:r>
              <a:rPr lang="el-GR" sz="2000" dirty="0"/>
              <a:t> </a:t>
            </a:r>
            <a:r>
              <a:rPr lang="el-GR" sz="2000" dirty="0" err="1"/>
              <a:t>οὐ</a:t>
            </a:r>
            <a:r>
              <a:rPr lang="el-GR" sz="2000" dirty="0"/>
              <a:t> </a:t>
            </a:r>
            <a:r>
              <a:rPr lang="el-GR" sz="2000" dirty="0" err="1"/>
              <a:t>δόντες</a:t>
            </a:r>
            <a:r>
              <a:rPr lang="el-GR" sz="2000" dirty="0"/>
              <a:t> </a:t>
            </a:r>
            <a:r>
              <a:rPr lang="el-GR" sz="2000" dirty="0" err="1"/>
              <a:t>αὐτοὶ</a:t>
            </a:r>
            <a:r>
              <a:rPr lang="el-GR" sz="2000" dirty="0"/>
              <a:t> </a:t>
            </a:r>
            <a:r>
              <a:rPr lang="el-GR" sz="2000" dirty="0" err="1"/>
              <a:t>δίκας</a:t>
            </a:r>
            <a:r>
              <a:rPr lang="el-GR" sz="2000" dirty="0"/>
              <a:t> </a:t>
            </a:r>
            <a:r>
              <a:rPr lang="el-GR" sz="2000" dirty="0" err="1"/>
              <a:t>οὐδὲ</a:t>
            </a:r>
            <a:r>
              <a:rPr lang="el-GR" sz="2000" dirty="0"/>
              <a:t> </a:t>
            </a:r>
            <a:r>
              <a:rPr lang="el-GR" sz="2000" dirty="0" err="1" smtClean="0"/>
              <a:t>ἐκδόντες</a:t>
            </a:r>
            <a:r>
              <a:rPr lang="el-GR" sz="2000" dirty="0" smtClean="0"/>
              <a:t> </a:t>
            </a:r>
            <a:r>
              <a:rPr lang="el-GR" sz="2000" dirty="0" err="1"/>
              <a:t>ἀπαιτεόντων</a:t>
            </a:r>
            <a:r>
              <a:rPr lang="el-GR" sz="2000" dirty="0"/>
              <a:t> </a:t>
            </a:r>
            <a:r>
              <a:rPr lang="el-GR" sz="2000" dirty="0" err="1"/>
              <a:t>βουλοίατό</a:t>
            </a:r>
            <a:r>
              <a:rPr lang="el-GR" sz="2000" dirty="0"/>
              <a:t> </a:t>
            </a:r>
            <a:r>
              <a:rPr lang="el-GR" sz="2000" dirty="0" err="1"/>
              <a:t>σφι</a:t>
            </a:r>
            <a:r>
              <a:rPr lang="el-GR" sz="2000" dirty="0"/>
              <a:t> </a:t>
            </a:r>
            <a:r>
              <a:rPr lang="el-GR" sz="2000" dirty="0" err="1"/>
              <a:t>παρ᾽</a:t>
            </a:r>
            <a:r>
              <a:rPr lang="el-GR" sz="2000" dirty="0"/>
              <a:t> </a:t>
            </a:r>
            <a:r>
              <a:rPr lang="el-GR" sz="2000" dirty="0" err="1" smtClean="0"/>
              <a:t>ἄλλων</a:t>
            </a:r>
            <a:r>
              <a:rPr lang="el-GR" sz="2000" dirty="0" smtClean="0"/>
              <a:t> </a:t>
            </a:r>
            <a:r>
              <a:rPr lang="el-GR" sz="2000" dirty="0" err="1"/>
              <a:t>δίκας</a:t>
            </a:r>
            <a:r>
              <a:rPr lang="el-GR" sz="2000" dirty="0"/>
              <a:t> </a:t>
            </a:r>
            <a:r>
              <a:rPr lang="el-GR" sz="2000" dirty="0" err="1"/>
              <a:t>γίνεσθαι</a:t>
            </a:r>
            <a:r>
              <a:rPr lang="el-GR" sz="2000" dirty="0" smtClean="0"/>
              <a:t>.</a:t>
            </a:r>
          </a:p>
          <a:p>
            <a:pPr marL="137160" indent="0">
              <a:buNone/>
            </a:pPr>
            <a:endParaRPr lang="el-GR" sz="2000" dirty="0"/>
          </a:p>
          <a:p>
            <a:pPr marL="137160" indent="0" algn="just">
              <a:buNone/>
            </a:pPr>
            <a:r>
              <a:rPr lang="el-GR" sz="2000" dirty="0"/>
              <a:t>Στην επόμενη γενιά ύστερα από αυτά, λένε πως ο Αλέξανδρος που τα έμαθε, θέλησε να αποχτήσει γυναίκα από την Ελλάδα με αρπαγή, ξέροντας πως έτσι κι αλλιώς δε θα δώσει λόγο, αφού και εκείνοι δεν έδωσαν. Έ</a:t>
            </a:r>
            <a:r>
              <a:rPr lang="el-GR" sz="2000" dirty="0" smtClean="0"/>
              <a:t>τσι </a:t>
            </a:r>
            <a:r>
              <a:rPr lang="el-GR" sz="2000" dirty="0"/>
              <a:t>λοιπόν, σαν άρπαξε την Ελένη, οι Έλληνες πήραν απόφαση να στείλουν κήρυκες και να ζητούν την Ελένη πίσω, και να ζητούν ικανοποίηση για την αρπαγή. Όμως εκείνοι στα επιχειρήματά τους </a:t>
            </a:r>
            <a:r>
              <a:rPr lang="el-GR" sz="2000" dirty="0" err="1"/>
              <a:t>αντίφερναν</a:t>
            </a:r>
            <a:r>
              <a:rPr lang="el-GR" sz="2000" dirty="0"/>
              <a:t> την αρπαγή της Μήδειας, ότι ούτε οι ίδιοι δεν τους έδωσαν ικανοποίηση ούτε τους την έδωσαν πίσω, μόλο που τη ζητούσαν, κι ήθελαν τώρα να πάρουν ικανοποίηση από τους άλλους.</a:t>
            </a:r>
          </a:p>
        </p:txBody>
      </p:sp>
    </p:spTree>
    <p:extLst>
      <p:ext uri="{BB962C8B-B14F-4D97-AF65-F5344CB8AC3E}">
        <p14:creationId xmlns:p14="http://schemas.microsoft.com/office/powerpoint/2010/main" val="9887663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179512" y="0"/>
            <a:ext cx="8784976" cy="7344816"/>
          </a:xfrm>
        </p:spPr>
        <p:txBody>
          <a:bodyPr>
            <a:normAutofit fontScale="62500" lnSpcReduction="20000"/>
          </a:bodyPr>
          <a:lstStyle/>
          <a:p>
            <a:pPr marL="137160" indent="0">
              <a:buNone/>
            </a:pPr>
            <a:r>
              <a:rPr lang="el-GR" dirty="0" err="1"/>
              <a:t>λέγουσι</a:t>
            </a:r>
            <a:r>
              <a:rPr lang="el-GR" dirty="0"/>
              <a:t> </a:t>
            </a:r>
            <a:r>
              <a:rPr lang="el-GR" dirty="0" err="1"/>
              <a:t>δ᾽</a:t>
            </a:r>
            <a:r>
              <a:rPr lang="el-GR" dirty="0"/>
              <a:t> </a:t>
            </a:r>
            <a:r>
              <a:rPr lang="el-GR" dirty="0" err="1"/>
              <a:t>ἡμᾶς</a:t>
            </a:r>
            <a:r>
              <a:rPr lang="el-GR" dirty="0"/>
              <a:t> </a:t>
            </a:r>
            <a:r>
              <a:rPr lang="el-GR" dirty="0" err="1"/>
              <a:t>ὡς</a:t>
            </a:r>
            <a:r>
              <a:rPr lang="el-GR" dirty="0"/>
              <a:t> </a:t>
            </a:r>
            <a:r>
              <a:rPr lang="el-GR" dirty="0" err="1"/>
              <a:t>ἀκίνδυνον</a:t>
            </a:r>
            <a:r>
              <a:rPr lang="el-GR" dirty="0"/>
              <a:t> </a:t>
            </a:r>
            <a:r>
              <a:rPr lang="el-GR" dirty="0" err="1"/>
              <a:t>βίον</a:t>
            </a:r>
            <a:endParaRPr lang="el-GR" dirty="0"/>
          </a:p>
          <a:p>
            <a:pPr marL="137160" indent="0">
              <a:buNone/>
            </a:pPr>
            <a:r>
              <a:rPr lang="el-GR" dirty="0" err="1"/>
              <a:t>ζῶμεν</a:t>
            </a:r>
            <a:r>
              <a:rPr lang="el-GR" dirty="0"/>
              <a:t> </a:t>
            </a:r>
            <a:r>
              <a:rPr lang="el-GR" dirty="0" err="1"/>
              <a:t>κατ᾽</a:t>
            </a:r>
            <a:r>
              <a:rPr lang="el-GR" dirty="0"/>
              <a:t> </a:t>
            </a:r>
            <a:r>
              <a:rPr lang="el-GR" dirty="0" err="1"/>
              <a:t>οἴκους</a:t>
            </a:r>
            <a:r>
              <a:rPr lang="el-GR" dirty="0"/>
              <a:t>, </a:t>
            </a:r>
            <a:r>
              <a:rPr lang="el-GR" dirty="0" err="1"/>
              <a:t>οἱ</a:t>
            </a:r>
            <a:r>
              <a:rPr lang="el-GR" dirty="0"/>
              <a:t> </a:t>
            </a:r>
            <a:r>
              <a:rPr lang="el-GR" dirty="0" err="1"/>
              <a:t>δὲ</a:t>
            </a:r>
            <a:r>
              <a:rPr lang="el-GR" dirty="0"/>
              <a:t> </a:t>
            </a:r>
            <a:r>
              <a:rPr lang="el-GR" dirty="0" err="1"/>
              <a:t>μάρνανται</a:t>
            </a:r>
            <a:r>
              <a:rPr lang="el-GR" dirty="0"/>
              <a:t> </a:t>
            </a:r>
            <a:r>
              <a:rPr lang="el-GR" dirty="0" err="1"/>
              <a:t>δορί</a:t>
            </a:r>
            <a:r>
              <a:rPr lang="el-GR" dirty="0"/>
              <a:t>,</a:t>
            </a:r>
          </a:p>
          <a:p>
            <a:pPr marL="137160" indent="0">
              <a:buNone/>
            </a:pPr>
            <a:r>
              <a:rPr lang="el-GR" dirty="0" err="1" smtClean="0"/>
              <a:t>κακῶς</a:t>
            </a:r>
            <a:r>
              <a:rPr lang="el-GR" dirty="0" smtClean="0"/>
              <a:t> </a:t>
            </a:r>
            <a:r>
              <a:rPr lang="el-GR" dirty="0" err="1"/>
              <a:t>φρονοῦντες</a:t>
            </a:r>
            <a:r>
              <a:rPr lang="el-GR" dirty="0"/>
              <a:t>· </a:t>
            </a:r>
            <a:r>
              <a:rPr lang="el-GR" dirty="0" err="1"/>
              <a:t>ὡς</a:t>
            </a:r>
            <a:r>
              <a:rPr lang="el-GR" dirty="0"/>
              <a:t> </a:t>
            </a:r>
            <a:r>
              <a:rPr lang="el-GR" dirty="0" err="1"/>
              <a:t>τρὶς</a:t>
            </a:r>
            <a:r>
              <a:rPr lang="el-GR" dirty="0"/>
              <a:t> </a:t>
            </a:r>
            <a:r>
              <a:rPr lang="el-GR" dirty="0" err="1"/>
              <a:t>ἂν</a:t>
            </a:r>
            <a:r>
              <a:rPr lang="el-GR" dirty="0"/>
              <a:t> </a:t>
            </a:r>
            <a:r>
              <a:rPr lang="el-GR" dirty="0" err="1"/>
              <a:t>παρ᾽</a:t>
            </a:r>
            <a:r>
              <a:rPr lang="el-GR" dirty="0"/>
              <a:t> </a:t>
            </a:r>
            <a:r>
              <a:rPr lang="el-GR" dirty="0" err="1"/>
              <a:t>ἀσπίδα</a:t>
            </a:r>
            <a:endParaRPr lang="el-GR" dirty="0"/>
          </a:p>
          <a:p>
            <a:pPr marL="137160" indent="0">
              <a:buNone/>
            </a:pPr>
            <a:r>
              <a:rPr lang="el-GR" dirty="0" err="1"/>
              <a:t>στῆναι</a:t>
            </a:r>
            <a:r>
              <a:rPr lang="el-GR" dirty="0"/>
              <a:t> </a:t>
            </a:r>
            <a:r>
              <a:rPr lang="el-GR" dirty="0" err="1"/>
              <a:t>θέλοιμ᾽</a:t>
            </a:r>
            <a:r>
              <a:rPr lang="el-GR" dirty="0"/>
              <a:t> </a:t>
            </a:r>
            <a:r>
              <a:rPr lang="el-GR" dirty="0" err="1"/>
              <a:t>ἂν</a:t>
            </a:r>
            <a:r>
              <a:rPr lang="el-GR" dirty="0"/>
              <a:t> </a:t>
            </a:r>
            <a:r>
              <a:rPr lang="el-GR" dirty="0" err="1"/>
              <a:t>μᾶλλον</a:t>
            </a:r>
            <a:r>
              <a:rPr lang="el-GR" dirty="0"/>
              <a:t> ἢ </a:t>
            </a:r>
            <a:r>
              <a:rPr lang="el-GR" dirty="0" err="1"/>
              <a:t>τεκεῖν</a:t>
            </a:r>
            <a:r>
              <a:rPr lang="el-GR" dirty="0"/>
              <a:t> </a:t>
            </a:r>
            <a:r>
              <a:rPr lang="el-GR" dirty="0" err="1"/>
              <a:t>ἅπαξ</a:t>
            </a:r>
            <a:r>
              <a:rPr lang="el-GR" dirty="0"/>
              <a:t>.</a:t>
            </a:r>
          </a:p>
          <a:p>
            <a:pPr marL="137160" indent="0">
              <a:buNone/>
            </a:pPr>
            <a:r>
              <a:rPr lang="el-GR" dirty="0" err="1"/>
              <a:t>ἀλλ᾽</a:t>
            </a:r>
            <a:r>
              <a:rPr lang="el-GR" dirty="0"/>
              <a:t> </a:t>
            </a:r>
            <a:r>
              <a:rPr lang="el-GR" dirty="0" err="1"/>
              <a:t>οὐ</a:t>
            </a:r>
            <a:r>
              <a:rPr lang="el-GR" dirty="0"/>
              <a:t> </a:t>
            </a:r>
            <a:r>
              <a:rPr lang="el-GR" dirty="0" err="1"/>
              <a:t>γὰρ</a:t>
            </a:r>
            <a:r>
              <a:rPr lang="el-GR" dirty="0"/>
              <a:t> </a:t>
            </a:r>
            <a:r>
              <a:rPr lang="el-GR" dirty="0" err="1"/>
              <a:t>αὑτὸς</a:t>
            </a:r>
            <a:r>
              <a:rPr lang="el-GR" dirty="0"/>
              <a:t> </a:t>
            </a:r>
            <a:r>
              <a:rPr lang="el-GR" dirty="0" err="1"/>
              <a:t>πρὸς</a:t>
            </a:r>
            <a:r>
              <a:rPr lang="el-GR" dirty="0"/>
              <a:t> </a:t>
            </a:r>
            <a:r>
              <a:rPr lang="el-GR" dirty="0" err="1"/>
              <a:t>σὲ</a:t>
            </a:r>
            <a:r>
              <a:rPr lang="el-GR" dirty="0"/>
              <a:t> </a:t>
            </a:r>
            <a:r>
              <a:rPr lang="el-GR" dirty="0" err="1"/>
              <a:t>κἄμ᾽</a:t>
            </a:r>
            <a:r>
              <a:rPr lang="el-GR" dirty="0"/>
              <a:t> </a:t>
            </a:r>
            <a:r>
              <a:rPr lang="el-GR" dirty="0" err="1"/>
              <a:t>ἥκει</a:t>
            </a:r>
            <a:r>
              <a:rPr lang="el-GR" dirty="0"/>
              <a:t> λόγος·</a:t>
            </a:r>
          </a:p>
          <a:p>
            <a:pPr marL="137160" indent="0">
              <a:buNone/>
            </a:pPr>
            <a:r>
              <a:rPr lang="el-GR" dirty="0" err="1"/>
              <a:t>σοὶ</a:t>
            </a:r>
            <a:r>
              <a:rPr lang="el-GR" dirty="0"/>
              <a:t> </a:t>
            </a:r>
            <a:r>
              <a:rPr lang="el-GR" dirty="0" err="1"/>
              <a:t>μὲν</a:t>
            </a:r>
            <a:r>
              <a:rPr lang="el-GR" dirty="0"/>
              <a:t> πόλις </a:t>
            </a:r>
            <a:r>
              <a:rPr lang="el-GR" dirty="0" err="1"/>
              <a:t>θ᾽</a:t>
            </a:r>
            <a:r>
              <a:rPr lang="el-GR" dirty="0"/>
              <a:t> </a:t>
            </a:r>
            <a:r>
              <a:rPr lang="el-GR" dirty="0" err="1"/>
              <a:t>ἥδ᾽</a:t>
            </a:r>
            <a:r>
              <a:rPr lang="el-GR" dirty="0"/>
              <a:t> </a:t>
            </a:r>
            <a:r>
              <a:rPr lang="el-GR" dirty="0" err="1"/>
              <a:t>ἐστὶ</a:t>
            </a:r>
            <a:r>
              <a:rPr lang="el-GR" dirty="0"/>
              <a:t> </a:t>
            </a:r>
            <a:r>
              <a:rPr lang="el-GR" dirty="0" err="1"/>
              <a:t>καὶ</a:t>
            </a:r>
            <a:r>
              <a:rPr lang="el-GR" dirty="0"/>
              <a:t> </a:t>
            </a:r>
            <a:r>
              <a:rPr lang="el-GR" dirty="0" err="1"/>
              <a:t>πατρὸς</a:t>
            </a:r>
            <a:r>
              <a:rPr lang="el-GR" dirty="0"/>
              <a:t> δόμοι</a:t>
            </a:r>
          </a:p>
          <a:p>
            <a:pPr marL="137160" indent="0">
              <a:buNone/>
            </a:pPr>
            <a:r>
              <a:rPr lang="el-GR" dirty="0"/>
              <a:t>βίου </a:t>
            </a:r>
            <a:r>
              <a:rPr lang="el-GR" dirty="0" err="1"/>
              <a:t>τ᾽</a:t>
            </a:r>
            <a:r>
              <a:rPr lang="el-GR" dirty="0"/>
              <a:t> </a:t>
            </a:r>
            <a:r>
              <a:rPr lang="el-GR" dirty="0" err="1"/>
              <a:t>ὄνησις</a:t>
            </a:r>
            <a:r>
              <a:rPr lang="el-GR" dirty="0"/>
              <a:t> </a:t>
            </a:r>
            <a:r>
              <a:rPr lang="el-GR" dirty="0" err="1"/>
              <a:t>καὶ</a:t>
            </a:r>
            <a:r>
              <a:rPr lang="el-GR" dirty="0"/>
              <a:t> φίλων συνουσία,</a:t>
            </a:r>
          </a:p>
          <a:p>
            <a:pPr marL="137160" indent="0">
              <a:buNone/>
            </a:pPr>
            <a:r>
              <a:rPr lang="el-GR" dirty="0" err="1" smtClean="0"/>
              <a:t>ἐγὼ</a:t>
            </a:r>
            <a:r>
              <a:rPr lang="el-GR" dirty="0" smtClean="0"/>
              <a:t> </a:t>
            </a:r>
            <a:r>
              <a:rPr lang="el-GR" dirty="0" err="1"/>
              <a:t>δ᾽</a:t>
            </a:r>
            <a:r>
              <a:rPr lang="el-GR" dirty="0"/>
              <a:t> </a:t>
            </a:r>
            <a:r>
              <a:rPr lang="el-GR" dirty="0" err="1"/>
              <a:t>ἔρημος</a:t>
            </a:r>
            <a:r>
              <a:rPr lang="el-GR" dirty="0"/>
              <a:t> </a:t>
            </a:r>
            <a:r>
              <a:rPr lang="el-GR" dirty="0" err="1"/>
              <a:t>ἄπολις</a:t>
            </a:r>
            <a:r>
              <a:rPr lang="el-GR" dirty="0"/>
              <a:t> </a:t>
            </a:r>
            <a:r>
              <a:rPr lang="el-GR" dirty="0" err="1"/>
              <a:t>οὖσ᾽</a:t>
            </a:r>
            <a:r>
              <a:rPr lang="el-GR" dirty="0"/>
              <a:t> </a:t>
            </a:r>
            <a:r>
              <a:rPr lang="el-GR" dirty="0" err="1"/>
              <a:t>ὑβρίζομαι</a:t>
            </a:r>
            <a:endParaRPr lang="el-GR" dirty="0"/>
          </a:p>
          <a:p>
            <a:pPr marL="137160" indent="0">
              <a:buNone/>
            </a:pPr>
            <a:r>
              <a:rPr lang="el-GR" dirty="0" err="1"/>
              <a:t>πρὸς</a:t>
            </a:r>
            <a:r>
              <a:rPr lang="el-GR" dirty="0"/>
              <a:t> </a:t>
            </a:r>
            <a:r>
              <a:rPr lang="el-GR" dirty="0" err="1"/>
              <a:t>ἀνδρός</a:t>
            </a:r>
            <a:r>
              <a:rPr lang="el-GR" dirty="0"/>
              <a:t>, </a:t>
            </a:r>
            <a:r>
              <a:rPr lang="el-GR" dirty="0" err="1"/>
              <a:t>ἐκ</a:t>
            </a:r>
            <a:r>
              <a:rPr lang="el-GR" dirty="0"/>
              <a:t> </a:t>
            </a:r>
            <a:r>
              <a:rPr lang="el-GR" dirty="0" err="1"/>
              <a:t>γῆς</a:t>
            </a:r>
            <a:r>
              <a:rPr lang="el-GR" dirty="0"/>
              <a:t> βαρβάρου </a:t>
            </a:r>
            <a:r>
              <a:rPr lang="el-GR" dirty="0" err="1"/>
              <a:t>λελῃσμένη</a:t>
            </a:r>
            <a:r>
              <a:rPr lang="el-GR" dirty="0"/>
              <a:t>,</a:t>
            </a:r>
          </a:p>
          <a:p>
            <a:pPr marL="137160" indent="0">
              <a:buNone/>
            </a:pPr>
            <a:r>
              <a:rPr lang="el-GR" dirty="0" err="1"/>
              <a:t>οὐ</a:t>
            </a:r>
            <a:r>
              <a:rPr lang="el-GR" dirty="0"/>
              <a:t> </a:t>
            </a:r>
            <a:r>
              <a:rPr lang="el-GR" dirty="0" err="1"/>
              <a:t>μητέρ᾽</a:t>
            </a:r>
            <a:r>
              <a:rPr lang="el-GR" dirty="0"/>
              <a:t>, </a:t>
            </a:r>
            <a:r>
              <a:rPr lang="el-GR" dirty="0" err="1"/>
              <a:t>οὐκ</a:t>
            </a:r>
            <a:r>
              <a:rPr lang="el-GR" dirty="0"/>
              <a:t> </a:t>
            </a:r>
            <a:r>
              <a:rPr lang="el-GR" dirty="0" err="1"/>
              <a:t>ἀδελφόν</a:t>
            </a:r>
            <a:r>
              <a:rPr lang="el-GR" dirty="0"/>
              <a:t>, </a:t>
            </a:r>
            <a:r>
              <a:rPr lang="el-GR" dirty="0" err="1"/>
              <a:t>οὐχὶ</a:t>
            </a:r>
            <a:r>
              <a:rPr lang="el-GR" dirty="0"/>
              <a:t> </a:t>
            </a:r>
            <a:r>
              <a:rPr lang="el-GR" dirty="0" err="1" smtClean="0"/>
              <a:t>συγγενῆ</a:t>
            </a:r>
            <a:endParaRPr lang="el-GR" dirty="0" smtClean="0"/>
          </a:p>
          <a:p>
            <a:pPr marL="137160" indent="0">
              <a:buNone/>
            </a:pPr>
            <a:r>
              <a:rPr lang="el-GR" dirty="0" err="1" smtClean="0"/>
              <a:t>μεθορμίσασθαι</a:t>
            </a:r>
            <a:r>
              <a:rPr lang="el-GR" dirty="0" smtClean="0"/>
              <a:t> </a:t>
            </a:r>
            <a:r>
              <a:rPr lang="el-GR" dirty="0" err="1"/>
              <a:t>τῆσδ᾽</a:t>
            </a:r>
            <a:r>
              <a:rPr lang="el-GR" dirty="0"/>
              <a:t> </a:t>
            </a:r>
            <a:r>
              <a:rPr lang="el-GR" dirty="0" err="1"/>
              <a:t>ἔχουσα</a:t>
            </a:r>
            <a:r>
              <a:rPr lang="el-GR" dirty="0"/>
              <a:t> </a:t>
            </a:r>
            <a:r>
              <a:rPr lang="el-GR" dirty="0" err="1"/>
              <a:t>συμφορᾶς</a:t>
            </a:r>
            <a:r>
              <a:rPr lang="el-GR" dirty="0" smtClean="0"/>
              <a:t>.</a:t>
            </a:r>
          </a:p>
          <a:p>
            <a:pPr marL="137160" indent="0">
              <a:lnSpc>
                <a:spcPct val="170000"/>
              </a:lnSpc>
              <a:buNone/>
            </a:pPr>
            <a:r>
              <a:rPr lang="el-GR" dirty="0" smtClean="0"/>
              <a:t>Λένε</a:t>
            </a:r>
            <a:r>
              <a:rPr lang="el-GR" dirty="0"/>
              <a:t>, βέβαια, για μας πως ζούμε βίο ακίνδυνο</a:t>
            </a:r>
          </a:p>
          <a:p>
            <a:pPr marL="137160" indent="0">
              <a:buNone/>
            </a:pPr>
            <a:r>
              <a:rPr lang="el-GR" dirty="0"/>
              <a:t>μέσα στο σπίτι, ενώ εκείνοι πολεμάνε με το </a:t>
            </a:r>
            <a:r>
              <a:rPr lang="el-GR" dirty="0" smtClean="0"/>
              <a:t>δόρυ— </a:t>
            </a:r>
            <a:r>
              <a:rPr lang="el-GR" dirty="0"/>
              <a:t>μέγα σφάλμα!</a:t>
            </a:r>
          </a:p>
          <a:p>
            <a:pPr marL="137160" indent="0">
              <a:buNone/>
            </a:pPr>
            <a:r>
              <a:rPr lang="el-GR" dirty="0" smtClean="0"/>
              <a:t>Θα </a:t>
            </a:r>
            <a:r>
              <a:rPr lang="el-GR" dirty="0"/>
              <a:t>προτιμούσα να σταθώ τρεις φορές</a:t>
            </a:r>
          </a:p>
          <a:p>
            <a:pPr marL="137160" indent="0">
              <a:buNone/>
            </a:pPr>
            <a:r>
              <a:rPr lang="el-GR" dirty="0"/>
              <a:t>πλάι στην ασπίδα παρά να γεννήσω μία.</a:t>
            </a:r>
          </a:p>
          <a:p>
            <a:pPr marL="137160" indent="0">
              <a:buNone/>
            </a:pPr>
            <a:r>
              <a:rPr lang="el-GR" dirty="0"/>
              <a:t>Όμως, τούτα τα λόγια</a:t>
            </a:r>
          </a:p>
          <a:p>
            <a:pPr marL="137160" indent="0">
              <a:buNone/>
            </a:pPr>
            <a:r>
              <a:rPr lang="el-GR" dirty="0"/>
              <a:t>δεν έχουν το ίδιο βάρος για σένα και για μένα.</a:t>
            </a:r>
          </a:p>
          <a:p>
            <a:pPr marL="137160" indent="0">
              <a:buNone/>
            </a:pPr>
            <a:r>
              <a:rPr lang="el-GR" dirty="0"/>
              <a:t>Εσύ έχεις την πόλη σου, το σπίτι του πατέρα σου,</a:t>
            </a:r>
          </a:p>
          <a:p>
            <a:pPr marL="137160" indent="0">
              <a:buNone/>
            </a:pPr>
            <a:r>
              <a:rPr lang="el-GR" dirty="0"/>
              <a:t>έχεις την τέρψη της ζωής, τη συντροφιά των φίλων.</a:t>
            </a:r>
          </a:p>
          <a:p>
            <a:pPr marL="137160" indent="0">
              <a:buNone/>
            </a:pPr>
            <a:r>
              <a:rPr lang="el-GR" dirty="0" smtClean="0"/>
              <a:t>Εγώ </a:t>
            </a:r>
            <a:r>
              <a:rPr lang="el-GR" dirty="0"/>
              <a:t>είμαι έρημη, άπολις</a:t>
            </a:r>
          </a:p>
          <a:p>
            <a:pPr marL="137160" indent="0">
              <a:buNone/>
            </a:pPr>
            <a:r>
              <a:rPr lang="el-GR" dirty="0"/>
              <a:t>και ο άντρας μου με ταπεινώνει.</a:t>
            </a:r>
          </a:p>
          <a:p>
            <a:pPr marL="137160" indent="0">
              <a:buNone/>
            </a:pPr>
            <a:r>
              <a:rPr lang="el-GR" dirty="0"/>
              <a:t>Είμαι το λάφυρο που έφερε από βάρβαρη χώρα,</a:t>
            </a:r>
          </a:p>
          <a:p>
            <a:pPr marL="137160" indent="0">
              <a:buNone/>
            </a:pPr>
            <a:r>
              <a:rPr lang="el-GR" dirty="0"/>
              <a:t>και δεν έχω μητέρα, ούτε αδελφό, ούτε συγγενή,</a:t>
            </a:r>
          </a:p>
          <a:p>
            <a:pPr marL="137160" indent="0">
              <a:buNone/>
            </a:pPr>
            <a:r>
              <a:rPr lang="el-GR" dirty="0"/>
              <a:t>για </a:t>
            </a:r>
            <a:r>
              <a:rPr lang="el-GR" dirty="0" err="1"/>
              <a:t>νά</a:t>
            </a:r>
            <a:r>
              <a:rPr lang="el-GR" dirty="0"/>
              <a:t> βρω εκεί λιμάνι απάνεμο στη συμφορά.</a:t>
            </a:r>
          </a:p>
          <a:p>
            <a:pPr marL="137160" indent="0">
              <a:buNone/>
            </a:pPr>
            <a:endParaRPr lang="el-GR" dirty="0"/>
          </a:p>
        </p:txBody>
      </p:sp>
    </p:spTree>
    <p:extLst>
      <p:ext uri="{BB962C8B-B14F-4D97-AF65-F5344CB8AC3E}">
        <p14:creationId xmlns:p14="http://schemas.microsoft.com/office/powerpoint/2010/main" val="21766317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0"/>
            <a:ext cx="8229600" cy="6858000"/>
          </a:xfrm>
        </p:spPr>
        <p:txBody>
          <a:bodyPr>
            <a:normAutofit fontScale="70000" lnSpcReduction="20000"/>
          </a:bodyPr>
          <a:lstStyle/>
          <a:p>
            <a:pPr marL="137160" indent="0">
              <a:buNone/>
            </a:pPr>
            <a:r>
              <a:rPr lang="el-GR" dirty="0" err="1"/>
              <a:t>τοσοῦτον</a:t>
            </a:r>
            <a:r>
              <a:rPr lang="el-GR" dirty="0"/>
              <a:t> </a:t>
            </a:r>
            <a:r>
              <a:rPr lang="el-GR" dirty="0" err="1"/>
              <a:t>οὖν</a:t>
            </a:r>
            <a:r>
              <a:rPr lang="el-GR" dirty="0"/>
              <a:t> σου </a:t>
            </a:r>
            <a:r>
              <a:rPr lang="el-GR" dirty="0" err="1"/>
              <a:t>τυγχάνειν</a:t>
            </a:r>
            <a:r>
              <a:rPr lang="el-GR" dirty="0"/>
              <a:t> </a:t>
            </a:r>
            <a:r>
              <a:rPr lang="el-GR" dirty="0" err="1"/>
              <a:t>βουλήσομαι</a:t>
            </a:r>
            <a:r>
              <a:rPr lang="el-GR" dirty="0"/>
              <a:t>,</a:t>
            </a:r>
          </a:p>
          <a:p>
            <a:pPr marL="137160" indent="0">
              <a:buNone/>
            </a:pPr>
            <a:r>
              <a:rPr lang="el-GR" dirty="0" err="1" smtClean="0"/>
              <a:t>ἤν</a:t>
            </a:r>
            <a:r>
              <a:rPr lang="el-GR" dirty="0" smtClean="0"/>
              <a:t> </a:t>
            </a:r>
            <a:r>
              <a:rPr lang="el-GR" dirty="0" err="1"/>
              <a:t>μοι</a:t>
            </a:r>
            <a:r>
              <a:rPr lang="el-GR" dirty="0"/>
              <a:t> πόρος τις μηχανή </a:t>
            </a:r>
            <a:r>
              <a:rPr lang="el-GR" dirty="0" err="1"/>
              <a:t>τ᾽</a:t>
            </a:r>
            <a:r>
              <a:rPr lang="el-GR" dirty="0"/>
              <a:t> </a:t>
            </a:r>
            <a:r>
              <a:rPr lang="el-GR" dirty="0" err="1"/>
              <a:t>ἐξευρεθῇ</a:t>
            </a:r>
            <a:endParaRPr lang="el-GR" dirty="0"/>
          </a:p>
          <a:p>
            <a:pPr marL="137160" indent="0">
              <a:buNone/>
            </a:pPr>
            <a:r>
              <a:rPr lang="el-GR" dirty="0" err="1"/>
              <a:t>πόσιν</a:t>
            </a:r>
            <a:r>
              <a:rPr lang="el-GR" dirty="0"/>
              <a:t> δίκην </a:t>
            </a:r>
            <a:r>
              <a:rPr lang="el-GR" dirty="0" err="1"/>
              <a:t>τῶνδ᾽</a:t>
            </a:r>
            <a:r>
              <a:rPr lang="el-GR" dirty="0"/>
              <a:t> </a:t>
            </a:r>
            <a:r>
              <a:rPr lang="el-GR" dirty="0" err="1"/>
              <a:t>ἀντιτείσασθαι</a:t>
            </a:r>
            <a:r>
              <a:rPr lang="el-GR" dirty="0"/>
              <a:t> </a:t>
            </a:r>
            <a:r>
              <a:rPr lang="el-GR" dirty="0" err="1"/>
              <a:t>κακῶν</a:t>
            </a:r>
            <a:endParaRPr lang="el-GR" dirty="0"/>
          </a:p>
          <a:p>
            <a:pPr marL="137160" indent="0">
              <a:buNone/>
            </a:pPr>
            <a:r>
              <a:rPr lang="el-GR" dirty="0"/>
              <a:t>[</a:t>
            </a:r>
            <a:r>
              <a:rPr lang="el-GR" dirty="0" err="1"/>
              <a:t>τὸν</a:t>
            </a:r>
            <a:r>
              <a:rPr lang="el-GR" dirty="0"/>
              <a:t> </a:t>
            </a:r>
            <a:r>
              <a:rPr lang="el-GR" dirty="0" err="1"/>
              <a:t>δόντα</a:t>
            </a:r>
            <a:r>
              <a:rPr lang="el-GR" dirty="0"/>
              <a:t> </a:t>
            </a:r>
            <a:r>
              <a:rPr lang="el-GR" dirty="0" err="1"/>
              <a:t>τ᾽</a:t>
            </a:r>
            <a:r>
              <a:rPr lang="el-GR" dirty="0"/>
              <a:t> </a:t>
            </a:r>
            <a:r>
              <a:rPr lang="el-GR" dirty="0" err="1"/>
              <a:t>αὐτῷ</a:t>
            </a:r>
            <a:r>
              <a:rPr lang="el-GR" dirty="0"/>
              <a:t> </a:t>
            </a:r>
            <a:r>
              <a:rPr lang="el-GR" dirty="0" err="1"/>
              <a:t>θυγατέρ᾽</a:t>
            </a:r>
            <a:r>
              <a:rPr lang="el-GR" dirty="0"/>
              <a:t> </a:t>
            </a:r>
            <a:r>
              <a:rPr lang="el-GR" dirty="0" err="1"/>
              <a:t>ἥν</a:t>
            </a:r>
            <a:r>
              <a:rPr lang="el-GR" dirty="0"/>
              <a:t> </a:t>
            </a:r>
            <a:r>
              <a:rPr lang="el-GR" dirty="0" err="1"/>
              <a:t>τ᾽</a:t>
            </a:r>
            <a:r>
              <a:rPr lang="el-GR" dirty="0"/>
              <a:t> </a:t>
            </a:r>
            <a:r>
              <a:rPr lang="el-GR" dirty="0" err="1"/>
              <a:t>ἐγήματο</a:t>
            </a:r>
            <a:r>
              <a:rPr lang="el-GR" dirty="0"/>
              <a:t>],</a:t>
            </a:r>
          </a:p>
          <a:p>
            <a:pPr marL="137160" indent="0">
              <a:buNone/>
            </a:pPr>
            <a:r>
              <a:rPr lang="el-GR" dirty="0" err="1"/>
              <a:t>σιγᾶν</a:t>
            </a:r>
            <a:r>
              <a:rPr lang="el-GR" dirty="0"/>
              <a:t>. </a:t>
            </a:r>
            <a:r>
              <a:rPr lang="el-GR" dirty="0" err="1"/>
              <a:t>γυνὴ</a:t>
            </a:r>
            <a:r>
              <a:rPr lang="el-GR" dirty="0"/>
              <a:t> </a:t>
            </a:r>
            <a:r>
              <a:rPr lang="el-GR" dirty="0" err="1"/>
              <a:t>γὰρ</a:t>
            </a:r>
            <a:r>
              <a:rPr lang="el-GR" dirty="0"/>
              <a:t> </a:t>
            </a:r>
            <a:r>
              <a:rPr lang="el-GR" dirty="0" err="1"/>
              <a:t>τἄλλα</a:t>
            </a:r>
            <a:r>
              <a:rPr lang="el-GR" dirty="0"/>
              <a:t> </a:t>
            </a:r>
            <a:r>
              <a:rPr lang="el-GR" dirty="0" err="1"/>
              <a:t>μὲν</a:t>
            </a:r>
            <a:r>
              <a:rPr lang="el-GR" dirty="0"/>
              <a:t> φόβου </a:t>
            </a:r>
            <a:r>
              <a:rPr lang="el-GR" dirty="0" err="1"/>
              <a:t>πλέα</a:t>
            </a:r>
            <a:endParaRPr lang="el-GR" dirty="0"/>
          </a:p>
          <a:p>
            <a:pPr marL="137160" indent="0">
              <a:buNone/>
            </a:pPr>
            <a:r>
              <a:rPr lang="el-GR" dirty="0"/>
              <a:t>κακή </a:t>
            </a:r>
            <a:r>
              <a:rPr lang="el-GR" dirty="0" err="1"/>
              <a:t>τ᾽</a:t>
            </a:r>
            <a:r>
              <a:rPr lang="el-GR" dirty="0"/>
              <a:t> </a:t>
            </a:r>
            <a:r>
              <a:rPr lang="el-GR" dirty="0" err="1"/>
              <a:t>ἐς</a:t>
            </a:r>
            <a:r>
              <a:rPr lang="el-GR" dirty="0"/>
              <a:t> </a:t>
            </a:r>
            <a:r>
              <a:rPr lang="el-GR" dirty="0" err="1"/>
              <a:t>ἀλκὴν</a:t>
            </a:r>
            <a:r>
              <a:rPr lang="el-GR" dirty="0"/>
              <a:t> </a:t>
            </a:r>
            <a:r>
              <a:rPr lang="el-GR" dirty="0" err="1"/>
              <a:t>καὶ</a:t>
            </a:r>
            <a:r>
              <a:rPr lang="el-GR" dirty="0"/>
              <a:t> </a:t>
            </a:r>
            <a:r>
              <a:rPr lang="el-GR" dirty="0" err="1"/>
              <a:t>σίδηρον</a:t>
            </a:r>
            <a:r>
              <a:rPr lang="el-GR" dirty="0"/>
              <a:t> </a:t>
            </a:r>
            <a:r>
              <a:rPr lang="el-GR" dirty="0" err="1"/>
              <a:t>εἰσορᾶν</a:t>
            </a:r>
            <a:r>
              <a:rPr lang="el-GR" dirty="0"/>
              <a:t>·</a:t>
            </a:r>
          </a:p>
          <a:p>
            <a:pPr marL="137160" indent="0">
              <a:buNone/>
            </a:pPr>
            <a:r>
              <a:rPr lang="el-GR" dirty="0" err="1" smtClean="0"/>
              <a:t>ὅταν</a:t>
            </a:r>
            <a:r>
              <a:rPr lang="el-GR" dirty="0" smtClean="0"/>
              <a:t> </a:t>
            </a:r>
            <a:r>
              <a:rPr lang="el-GR" dirty="0" err="1"/>
              <a:t>δ᾽</a:t>
            </a:r>
            <a:r>
              <a:rPr lang="el-GR" dirty="0"/>
              <a:t> </a:t>
            </a:r>
            <a:r>
              <a:rPr lang="el-GR" dirty="0" err="1"/>
              <a:t>ἐς</a:t>
            </a:r>
            <a:r>
              <a:rPr lang="el-GR" dirty="0"/>
              <a:t> </a:t>
            </a:r>
            <a:r>
              <a:rPr lang="el-GR" dirty="0" err="1"/>
              <a:t>εὐνὴν</a:t>
            </a:r>
            <a:r>
              <a:rPr lang="el-GR" dirty="0"/>
              <a:t> </a:t>
            </a:r>
            <a:r>
              <a:rPr lang="el-GR" dirty="0" err="1"/>
              <a:t>ἠδικημένη</a:t>
            </a:r>
            <a:r>
              <a:rPr lang="el-GR" dirty="0"/>
              <a:t> </a:t>
            </a:r>
            <a:r>
              <a:rPr lang="el-GR" dirty="0" err="1"/>
              <a:t>κυρῇ</a:t>
            </a:r>
            <a:r>
              <a:rPr lang="el-GR" dirty="0"/>
              <a:t>,</a:t>
            </a:r>
          </a:p>
          <a:p>
            <a:pPr marL="137160" indent="0">
              <a:buNone/>
            </a:pPr>
            <a:r>
              <a:rPr lang="el-GR" dirty="0" err="1"/>
              <a:t>οὐκ</a:t>
            </a:r>
            <a:r>
              <a:rPr lang="el-GR" dirty="0"/>
              <a:t> </a:t>
            </a:r>
            <a:r>
              <a:rPr lang="el-GR" dirty="0" err="1"/>
              <a:t>ἔστιν</a:t>
            </a:r>
            <a:r>
              <a:rPr lang="el-GR" dirty="0"/>
              <a:t> </a:t>
            </a:r>
            <a:r>
              <a:rPr lang="el-GR" dirty="0" err="1"/>
              <a:t>ἄλλη</a:t>
            </a:r>
            <a:r>
              <a:rPr lang="el-GR" dirty="0"/>
              <a:t> </a:t>
            </a:r>
            <a:r>
              <a:rPr lang="el-GR" dirty="0" err="1"/>
              <a:t>φρὴν</a:t>
            </a:r>
            <a:r>
              <a:rPr lang="el-GR" dirty="0"/>
              <a:t> </a:t>
            </a:r>
            <a:r>
              <a:rPr lang="el-GR" dirty="0" err="1"/>
              <a:t>μιαιφονωτέρα</a:t>
            </a:r>
            <a:r>
              <a:rPr lang="el-GR" dirty="0" smtClean="0"/>
              <a:t>.</a:t>
            </a:r>
          </a:p>
          <a:p>
            <a:pPr marL="137160" indent="0">
              <a:buNone/>
            </a:pPr>
            <a:endParaRPr lang="el-GR" dirty="0"/>
          </a:p>
          <a:p>
            <a:pPr marL="137160" indent="0">
              <a:buNone/>
            </a:pPr>
            <a:r>
              <a:rPr lang="el-GR" dirty="0"/>
              <a:t>Από σένα πάντως θέλω μονάχα τούτο:</a:t>
            </a:r>
          </a:p>
          <a:p>
            <a:pPr marL="137160" indent="0">
              <a:buNone/>
            </a:pPr>
            <a:r>
              <a:rPr lang="el-GR" dirty="0" smtClean="0"/>
              <a:t>αν </a:t>
            </a:r>
            <a:r>
              <a:rPr lang="el-GR" dirty="0" err="1"/>
              <a:t>εύρω</a:t>
            </a:r>
            <a:r>
              <a:rPr lang="el-GR" dirty="0"/>
              <a:t> τρόπο ή τέχνασμα</a:t>
            </a:r>
          </a:p>
          <a:p>
            <a:pPr marL="137160" indent="0">
              <a:buNone/>
            </a:pPr>
            <a:r>
              <a:rPr lang="el-GR" dirty="0"/>
              <a:t>για να πληρώσει ο άντρας μου</a:t>
            </a:r>
          </a:p>
          <a:p>
            <a:pPr marL="137160" indent="0">
              <a:buNone/>
            </a:pPr>
            <a:r>
              <a:rPr lang="el-GR" dirty="0"/>
              <a:t>για το κακό που μου έκανε</a:t>
            </a:r>
          </a:p>
          <a:p>
            <a:pPr marL="137160" indent="0">
              <a:buNone/>
            </a:pPr>
            <a:r>
              <a:rPr lang="el-GR" dirty="0"/>
              <a:t>[και αυτός που του έδωσε την κόρη</a:t>
            </a:r>
          </a:p>
          <a:p>
            <a:pPr marL="137160" indent="0">
              <a:buNone/>
            </a:pPr>
            <a:r>
              <a:rPr lang="el-GR" dirty="0"/>
              <a:t>και εκείνη που παντρεύτηκε],</a:t>
            </a:r>
          </a:p>
          <a:p>
            <a:pPr marL="137160" indent="0">
              <a:buNone/>
            </a:pPr>
            <a:r>
              <a:rPr lang="el-GR" dirty="0"/>
              <a:t>να μη μιλήσεις.</a:t>
            </a:r>
          </a:p>
          <a:p>
            <a:pPr marL="137160" indent="0">
              <a:buNone/>
            </a:pPr>
            <a:r>
              <a:rPr lang="el-GR" dirty="0"/>
              <a:t>Η γυναίκα, όλες τις άλλες φορές,</a:t>
            </a:r>
          </a:p>
          <a:p>
            <a:pPr marL="137160" indent="0">
              <a:buNone/>
            </a:pPr>
            <a:r>
              <a:rPr lang="el-GR" dirty="0"/>
              <a:t>είναι γεμάτη φόβο,</a:t>
            </a:r>
          </a:p>
          <a:p>
            <a:pPr marL="137160" indent="0">
              <a:buNone/>
            </a:pPr>
            <a:r>
              <a:rPr lang="el-GR" dirty="0"/>
              <a:t>είναι δειλή για πόλεμο</a:t>
            </a:r>
          </a:p>
          <a:p>
            <a:pPr marL="137160" indent="0">
              <a:buNone/>
            </a:pPr>
            <a:r>
              <a:rPr lang="el-GR" dirty="0"/>
              <a:t>και δεν αντέχει </a:t>
            </a:r>
            <a:r>
              <a:rPr lang="el-GR" dirty="0" err="1"/>
              <a:t>ν᾽</a:t>
            </a:r>
            <a:r>
              <a:rPr lang="el-GR" dirty="0"/>
              <a:t> αντικρίσει λόγχη.</a:t>
            </a:r>
          </a:p>
          <a:p>
            <a:pPr marL="137160" indent="0">
              <a:buNone/>
            </a:pPr>
            <a:r>
              <a:rPr lang="el-GR" dirty="0" smtClean="0"/>
              <a:t>Όταν </a:t>
            </a:r>
            <a:r>
              <a:rPr lang="el-GR" dirty="0"/>
              <a:t>όμως αισθανθεί αδικημένη στο κρεβάτι,</a:t>
            </a:r>
          </a:p>
          <a:p>
            <a:pPr marL="137160" indent="0">
              <a:buNone/>
            </a:pPr>
            <a:r>
              <a:rPr lang="el-GR" dirty="0" err="1"/>
              <a:t>δολοφονικότερη</a:t>
            </a:r>
            <a:r>
              <a:rPr lang="el-GR" dirty="0"/>
              <a:t> ψυχή δεν υπάρχει.</a:t>
            </a:r>
          </a:p>
        </p:txBody>
      </p:sp>
    </p:spTree>
    <p:extLst>
      <p:ext uri="{BB962C8B-B14F-4D97-AF65-F5344CB8AC3E}">
        <p14:creationId xmlns:p14="http://schemas.microsoft.com/office/powerpoint/2010/main" val="1481406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37021"/>
            <a:ext cx="8229600" cy="274042"/>
          </a:xfrm>
        </p:spPr>
        <p:txBody>
          <a:bodyPr>
            <a:normAutofit fontScale="90000"/>
          </a:bodyPr>
          <a:lstStyle/>
          <a:p>
            <a:endParaRPr lang="el-GR" dirty="0"/>
          </a:p>
        </p:txBody>
      </p:sp>
      <p:sp>
        <p:nvSpPr>
          <p:cNvPr id="3" name="Θέση περιεχομένου 2"/>
          <p:cNvSpPr>
            <a:spLocks noGrp="1"/>
          </p:cNvSpPr>
          <p:nvPr>
            <p:ph idx="1"/>
          </p:nvPr>
        </p:nvSpPr>
        <p:spPr>
          <a:xfrm>
            <a:off x="457200" y="0"/>
            <a:ext cx="8229600" cy="6309360"/>
          </a:xfrm>
        </p:spPr>
        <p:txBody>
          <a:bodyPr>
            <a:normAutofit fontScale="85000" lnSpcReduction="20000"/>
          </a:bodyPr>
          <a:lstStyle/>
          <a:p>
            <a:pPr marL="137160" indent="0">
              <a:buNone/>
            </a:pPr>
            <a:r>
              <a:rPr lang="el-GR" dirty="0"/>
              <a:t>ΜΗ. ὦ </a:t>
            </a:r>
            <a:r>
              <a:rPr lang="el-GR" dirty="0" err="1"/>
              <a:t>Ζεῦ</a:t>
            </a:r>
            <a:r>
              <a:rPr lang="el-GR" dirty="0"/>
              <a:t> Δίκη τε </a:t>
            </a:r>
            <a:r>
              <a:rPr lang="el-GR" dirty="0" err="1"/>
              <a:t>Ζηνὸς</a:t>
            </a:r>
            <a:r>
              <a:rPr lang="el-GR" dirty="0"/>
              <a:t> </a:t>
            </a:r>
            <a:r>
              <a:rPr lang="el-GR" dirty="0" err="1"/>
              <a:t>Ἡλίου</a:t>
            </a:r>
            <a:r>
              <a:rPr lang="el-GR" dirty="0"/>
              <a:t> τε </a:t>
            </a:r>
            <a:r>
              <a:rPr lang="el-GR" dirty="0" err="1"/>
              <a:t>φῶς</a:t>
            </a:r>
            <a:r>
              <a:rPr lang="el-GR" dirty="0"/>
              <a:t>,</a:t>
            </a:r>
          </a:p>
          <a:p>
            <a:pPr marL="137160" indent="0">
              <a:buNone/>
            </a:pPr>
            <a:r>
              <a:rPr lang="el-GR" dirty="0" err="1" smtClean="0"/>
              <a:t>νῦν</a:t>
            </a:r>
            <a:r>
              <a:rPr lang="el-GR" dirty="0" smtClean="0"/>
              <a:t> </a:t>
            </a:r>
            <a:r>
              <a:rPr lang="el-GR" dirty="0"/>
              <a:t>καλλίνικοι </a:t>
            </a:r>
            <a:r>
              <a:rPr lang="el-GR" dirty="0" err="1"/>
              <a:t>τῶν</a:t>
            </a:r>
            <a:r>
              <a:rPr lang="el-GR" dirty="0"/>
              <a:t> </a:t>
            </a:r>
            <a:r>
              <a:rPr lang="el-GR" dirty="0" err="1"/>
              <a:t>ἐμῶν</a:t>
            </a:r>
            <a:r>
              <a:rPr lang="el-GR" dirty="0"/>
              <a:t> </a:t>
            </a:r>
            <a:r>
              <a:rPr lang="el-GR" dirty="0" err="1"/>
              <a:t>ἐχθρῶν</a:t>
            </a:r>
            <a:r>
              <a:rPr lang="el-GR" dirty="0"/>
              <a:t>, </a:t>
            </a:r>
            <a:r>
              <a:rPr lang="el-GR" dirty="0" err="1"/>
              <a:t>φίλαι</a:t>
            </a:r>
            <a:r>
              <a:rPr lang="el-GR" dirty="0"/>
              <a:t>,</a:t>
            </a:r>
          </a:p>
          <a:p>
            <a:pPr marL="137160" indent="0">
              <a:buNone/>
            </a:pPr>
            <a:r>
              <a:rPr lang="el-GR" dirty="0" err="1"/>
              <a:t>γενησόμεσθα</a:t>
            </a:r>
            <a:r>
              <a:rPr lang="el-GR" dirty="0"/>
              <a:t> </a:t>
            </a:r>
            <a:r>
              <a:rPr lang="el-GR" dirty="0" err="1"/>
              <a:t>κἀς</a:t>
            </a:r>
            <a:r>
              <a:rPr lang="el-GR" dirty="0"/>
              <a:t> </a:t>
            </a:r>
            <a:r>
              <a:rPr lang="el-GR" dirty="0" err="1"/>
              <a:t>ὁδὸν</a:t>
            </a:r>
            <a:r>
              <a:rPr lang="el-GR" dirty="0"/>
              <a:t> </a:t>
            </a:r>
            <a:r>
              <a:rPr lang="el-GR" dirty="0" err="1"/>
              <a:t>βεβήκαμεν</a:t>
            </a:r>
            <a:r>
              <a:rPr lang="el-GR" dirty="0"/>
              <a:t>,</a:t>
            </a:r>
          </a:p>
          <a:p>
            <a:pPr marL="137160" indent="0">
              <a:buNone/>
            </a:pPr>
            <a:r>
              <a:rPr lang="el-GR" dirty="0" err="1"/>
              <a:t>νῦν</a:t>
            </a:r>
            <a:r>
              <a:rPr lang="el-GR" dirty="0"/>
              <a:t> </a:t>
            </a:r>
            <a:r>
              <a:rPr lang="el-GR" dirty="0" err="1"/>
              <a:t>ἐλπὶς</a:t>
            </a:r>
            <a:r>
              <a:rPr lang="el-GR" dirty="0"/>
              <a:t> </a:t>
            </a:r>
            <a:r>
              <a:rPr lang="el-GR" dirty="0" err="1"/>
              <a:t>ἐχθροὺς</a:t>
            </a:r>
            <a:r>
              <a:rPr lang="el-GR" dirty="0"/>
              <a:t> </a:t>
            </a:r>
            <a:r>
              <a:rPr lang="el-GR" dirty="0" err="1"/>
              <a:t>τοὺς</a:t>
            </a:r>
            <a:r>
              <a:rPr lang="el-GR" dirty="0"/>
              <a:t> </a:t>
            </a:r>
            <a:r>
              <a:rPr lang="el-GR" dirty="0" err="1"/>
              <a:t>ἐμοὺς</a:t>
            </a:r>
            <a:r>
              <a:rPr lang="el-GR" dirty="0"/>
              <a:t> </a:t>
            </a:r>
            <a:r>
              <a:rPr lang="el-GR" dirty="0" err="1"/>
              <a:t>τείσειν</a:t>
            </a:r>
            <a:r>
              <a:rPr lang="el-GR" dirty="0"/>
              <a:t> δίκην.</a:t>
            </a:r>
          </a:p>
          <a:p>
            <a:pPr marL="137160" indent="0">
              <a:buNone/>
            </a:pPr>
            <a:r>
              <a:rPr lang="el-GR" dirty="0" err="1"/>
              <a:t>οὗτος</a:t>
            </a:r>
            <a:r>
              <a:rPr lang="el-GR" dirty="0"/>
              <a:t> </a:t>
            </a:r>
            <a:r>
              <a:rPr lang="el-GR" dirty="0" err="1"/>
              <a:t>γὰρ</a:t>
            </a:r>
            <a:r>
              <a:rPr lang="el-GR" dirty="0"/>
              <a:t> </a:t>
            </a:r>
            <a:r>
              <a:rPr lang="el-GR" dirty="0" err="1"/>
              <a:t>ἁνὴρ</a:t>
            </a:r>
            <a:r>
              <a:rPr lang="el-GR" dirty="0"/>
              <a:t> ᾗ </a:t>
            </a:r>
            <a:r>
              <a:rPr lang="el-GR" dirty="0" err="1"/>
              <a:t>μάλιστ᾽</a:t>
            </a:r>
            <a:r>
              <a:rPr lang="el-GR" dirty="0"/>
              <a:t> </a:t>
            </a:r>
            <a:r>
              <a:rPr lang="el-GR" dirty="0" err="1"/>
              <a:t>ἐκάμνομεν</a:t>
            </a:r>
            <a:endParaRPr lang="el-GR" dirty="0"/>
          </a:p>
          <a:p>
            <a:pPr marL="137160" indent="0">
              <a:buNone/>
            </a:pPr>
            <a:r>
              <a:rPr lang="el-GR" dirty="0" err="1"/>
              <a:t>λιμὴν</a:t>
            </a:r>
            <a:r>
              <a:rPr lang="el-GR" dirty="0"/>
              <a:t> </a:t>
            </a:r>
            <a:r>
              <a:rPr lang="el-GR" dirty="0" err="1"/>
              <a:t>πέφανται</a:t>
            </a:r>
            <a:r>
              <a:rPr lang="el-GR" dirty="0"/>
              <a:t> </a:t>
            </a:r>
            <a:r>
              <a:rPr lang="el-GR" dirty="0" err="1"/>
              <a:t>τῶν</a:t>
            </a:r>
            <a:r>
              <a:rPr lang="el-GR" dirty="0"/>
              <a:t> </a:t>
            </a:r>
            <a:r>
              <a:rPr lang="el-GR" dirty="0" err="1"/>
              <a:t>ἐμῶν</a:t>
            </a:r>
            <a:r>
              <a:rPr lang="el-GR" dirty="0"/>
              <a:t> βουλευμάτων·</a:t>
            </a:r>
          </a:p>
          <a:p>
            <a:pPr marL="137160" indent="0">
              <a:buNone/>
            </a:pPr>
            <a:r>
              <a:rPr lang="el-GR" dirty="0" err="1" smtClean="0"/>
              <a:t>ἐκ</a:t>
            </a:r>
            <a:r>
              <a:rPr lang="el-GR" dirty="0" smtClean="0"/>
              <a:t> </a:t>
            </a:r>
            <a:r>
              <a:rPr lang="el-GR" dirty="0" err="1"/>
              <a:t>τοῦδ᾽</a:t>
            </a:r>
            <a:r>
              <a:rPr lang="el-GR" dirty="0"/>
              <a:t> </a:t>
            </a:r>
            <a:r>
              <a:rPr lang="el-GR" dirty="0" err="1"/>
              <a:t>ἀναψόμεσθα</a:t>
            </a:r>
            <a:r>
              <a:rPr lang="el-GR" dirty="0"/>
              <a:t> </a:t>
            </a:r>
            <a:r>
              <a:rPr lang="el-GR" dirty="0" err="1"/>
              <a:t>πρυμνήτην</a:t>
            </a:r>
            <a:r>
              <a:rPr lang="el-GR" dirty="0"/>
              <a:t> κάλων,</a:t>
            </a:r>
          </a:p>
          <a:p>
            <a:pPr marL="137160" indent="0">
              <a:buNone/>
            </a:pPr>
            <a:r>
              <a:rPr lang="el-GR" dirty="0" err="1"/>
              <a:t>μολόντες</a:t>
            </a:r>
            <a:r>
              <a:rPr lang="el-GR" dirty="0"/>
              <a:t> </a:t>
            </a:r>
            <a:r>
              <a:rPr lang="el-GR" dirty="0" err="1"/>
              <a:t>ἄστυ</a:t>
            </a:r>
            <a:r>
              <a:rPr lang="el-GR" dirty="0"/>
              <a:t> </a:t>
            </a:r>
            <a:r>
              <a:rPr lang="el-GR" dirty="0" err="1"/>
              <a:t>καὶ</a:t>
            </a:r>
            <a:r>
              <a:rPr lang="el-GR" dirty="0"/>
              <a:t> </a:t>
            </a:r>
            <a:r>
              <a:rPr lang="el-GR" dirty="0" err="1"/>
              <a:t>πόλισμα</a:t>
            </a:r>
            <a:r>
              <a:rPr lang="el-GR" dirty="0"/>
              <a:t> Παλλάδος</a:t>
            </a:r>
            <a:r>
              <a:rPr lang="el-GR" dirty="0" smtClean="0"/>
              <a:t>.</a:t>
            </a:r>
          </a:p>
          <a:p>
            <a:pPr marL="137160" indent="0">
              <a:buNone/>
            </a:pPr>
            <a:endParaRPr lang="el-GR" dirty="0"/>
          </a:p>
          <a:p>
            <a:pPr marL="137160" indent="0">
              <a:buNone/>
            </a:pPr>
            <a:r>
              <a:rPr lang="el-GR" dirty="0"/>
              <a:t>ΜΗ. Ω </a:t>
            </a:r>
            <a:r>
              <a:rPr lang="el-GR" dirty="0" err="1"/>
              <a:t>Ζευ</a:t>
            </a:r>
            <a:r>
              <a:rPr lang="el-GR" dirty="0"/>
              <a:t>, ω Δίκη, κόρη του Διός, ω φως του Ήλιου!</a:t>
            </a:r>
          </a:p>
          <a:p>
            <a:pPr marL="137160" indent="0">
              <a:buNone/>
            </a:pPr>
            <a:r>
              <a:rPr lang="el-GR" dirty="0" smtClean="0"/>
              <a:t>Τώρα </a:t>
            </a:r>
            <a:r>
              <a:rPr lang="el-GR" dirty="0"/>
              <a:t>θα συντρίψω, φίλες, τους εχθρούς, θα θριαμβεύσω·</a:t>
            </a:r>
          </a:p>
          <a:p>
            <a:pPr marL="137160" indent="0">
              <a:buNone/>
            </a:pPr>
            <a:r>
              <a:rPr lang="el-GR" dirty="0"/>
              <a:t>πορεύομαι ήδη στου θριάμβου τον δρόμο.</a:t>
            </a:r>
          </a:p>
          <a:p>
            <a:pPr marL="137160" indent="0">
              <a:buNone/>
            </a:pPr>
            <a:r>
              <a:rPr lang="el-GR" dirty="0"/>
              <a:t>Τώρα προσμένω να πληρώσουν οι εχθροί μου.</a:t>
            </a:r>
          </a:p>
          <a:p>
            <a:pPr marL="137160" indent="0">
              <a:buNone/>
            </a:pPr>
            <a:r>
              <a:rPr lang="el-GR" dirty="0"/>
              <a:t>Τούτος ο άντρας, πάνω που πηγαίναμε να βουλιάξουμε,</a:t>
            </a:r>
          </a:p>
          <a:p>
            <a:pPr marL="137160" indent="0">
              <a:buNone/>
            </a:pPr>
            <a:r>
              <a:rPr lang="el-GR" dirty="0"/>
              <a:t>πρόβαλε ωσάν λιμάνι για τα σχέδιά μου.</a:t>
            </a:r>
          </a:p>
          <a:p>
            <a:pPr marL="137160" indent="0">
              <a:buNone/>
            </a:pPr>
            <a:r>
              <a:rPr lang="el-GR" dirty="0" smtClean="0"/>
              <a:t>Από </a:t>
            </a:r>
            <a:r>
              <a:rPr lang="el-GR" dirty="0"/>
              <a:t>αυτόν θα δέσω το παλαμάρι της πρύμης,</a:t>
            </a:r>
          </a:p>
          <a:p>
            <a:pPr marL="137160" indent="0">
              <a:buNone/>
            </a:pPr>
            <a:r>
              <a:rPr lang="el-GR" dirty="0"/>
              <a:t>όταν βρεθώ στην πόλη και στον βράχο της Παλλάδας.</a:t>
            </a:r>
          </a:p>
        </p:txBody>
      </p:sp>
    </p:spTree>
    <p:extLst>
      <p:ext uri="{BB962C8B-B14F-4D97-AF65-F5344CB8AC3E}">
        <p14:creationId xmlns:p14="http://schemas.microsoft.com/office/powerpoint/2010/main" val="21308642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8636"/>
            <a:ext cx="8229600" cy="160004"/>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741368"/>
          </a:xfrm>
        </p:spPr>
        <p:txBody>
          <a:bodyPr>
            <a:normAutofit fontScale="62500" lnSpcReduction="20000"/>
          </a:bodyPr>
          <a:lstStyle/>
          <a:p>
            <a:pPr marL="137160" indent="0">
              <a:buNone/>
            </a:pPr>
            <a:r>
              <a:rPr lang="el-GR" dirty="0" err="1"/>
              <a:t>ἤδη</a:t>
            </a:r>
            <a:r>
              <a:rPr lang="el-GR" dirty="0"/>
              <a:t> </a:t>
            </a:r>
            <a:r>
              <a:rPr lang="el-GR" dirty="0" err="1"/>
              <a:t>δὲ</a:t>
            </a:r>
            <a:r>
              <a:rPr lang="el-GR" dirty="0"/>
              <a:t> πάντα </a:t>
            </a:r>
            <a:r>
              <a:rPr lang="el-GR" dirty="0" err="1"/>
              <a:t>τἀμά</a:t>
            </a:r>
            <a:r>
              <a:rPr lang="el-GR" dirty="0"/>
              <a:t> σοι βουλεύματα</a:t>
            </a:r>
          </a:p>
          <a:p>
            <a:pPr marL="137160" indent="0">
              <a:buNone/>
            </a:pPr>
            <a:r>
              <a:rPr lang="el-GR" dirty="0"/>
              <a:t>λέξω· δέχου </a:t>
            </a:r>
            <a:r>
              <a:rPr lang="el-GR" dirty="0" err="1"/>
              <a:t>δὲ</a:t>
            </a:r>
            <a:r>
              <a:rPr lang="el-GR" dirty="0"/>
              <a:t> </a:t>
            </a:r>
            <a:r>
              <a:rPr lang="el-GR" dirty="0" err="1"/>
              <a:t>μὴ</a:t>
            </a:r>
            <a:r>
              <a:rPr lang="el-GR" dirty="0"/>
              <a:t> </a:t>
            </a:r>
            <a:r>
              <a:rPr lang="el-GR" dirty="0" err="1"/>
              <a:t>πρὸς</a:t>
            </a:r>
            <a:r>
              <a:rPr lang="el-GR" dirty="0"/>
              <a:t> </a:t>
            </a:r>
            <a:r>
              <a:rPr lang="el-GR" dirty="0" err="1"/>
              <a:t>ἡδονὴν</a:t>
            </a:r>
            <a:r>
              <a:rPr lang="el-GR" dirty="0"/>
              <a:t> λόγους.</a:t>
            </a:r>
          </a:p>
          <a:p>
            <a:pPr marL="137160" indent="0">
              <a:buNone/>
            </a:pPr>
            <a:r>
              <a:rPr lang="el-GR" dirty="0" err="1"/>
              <a:t>πέμψασ᾽</a:t>
            </a:r>
            <a:r>
              <a:rPr lang="el-GR" dirty="0"/>
              <a:t> </a:t>
            </a:r>
            <a:r>
              <a:rPr lang="el-GR" dirty="0" err="1"/>
              <a:t>ἐμῶν</a:t>
            </a:r>
            <a:r>
              <a:rPr lang="el-GR" dirty="0"/>
              <a:t> </a:t>
            </a:r>
            <a:r>
              <a:rPr lang="el-GR" dirty="0" err="1"/>
              <a:t>τιν᾽</a:t>
            </a:r>
            <a:r>
              <a:rPr lang="el-GR" dirty="0"/>
              <a:t> </a:t>
            </a:r>
            <a:r>
              <a:rPr lang="el-GR" dirty="0" err="1"/>
              <a:t>οἰκετῶν</a:t>
            </a:r>
            <a:r>
              <a:rPr lang="el-GR" dirty="0"/>
              <a:t> </a:t>
            </a:r>
            <a:r>
              <a:rPr lang="el-GR" dirty="0" err="1"/>
              <a:t>Ἰάσονα</a:t>
            </a:r>
            <a:endParaRPr lang="el-GR" dirty="0"/>
          </a:p>
          <a:p>
            <a:pPr marL="137160" indent="0">
              <a:buNone/>
            </a:pPr>
            <a:r>
              <a:rPr lang="el-GR" dirty="0" err="1" smtClean="0"/>
              <a:t>ἐς</a:t>
            </a:r>
            <a:r>
              <a:rPr lang="el-GR" dirty="0" smtClean="0"/>
              <a:t> </a:t>
            </a:r>
            <a:r>
              <a:rPr lang="el-GR" dirty="0" err="1"/>
              <a:t>ὄψιν</a:t>
            </a:r>
            <a:r>
              <a:rPr lang="el-GR" dirty="0"/>
              <a:t> </a:t>
            </a:r>
            <a:r>
              <a:rPr lang="el-GR" dirty="0" err="1"/>
              <a:t>ἐλθεῖν</a:t>
            </a:r>
            <a:r>
              <a:rPr lang="el-GR" dirty="0"/>
              <a:t> </a:t>
            </a:r>
            <a:r>
              <a:rPr lang="el-GR" dirty="0" err="1"/>
              <a:t>τὴν</a:t>
            </a:r>
            <a:r>
              <a:rPr lang="el-GR" dirty="0"/>
              <a:t> </a:t>
            </a:r>
            <a:r>
              <a:rPr lang="el-GR" dirty="0" err="1"/>
              <a:t>ἐμὴν</a:t>
            </a:r>
            <a:r>
              <a:rPr lang="el-GR" dirty="0"/>
              <a:t> </a:t>
            </a:r>
            <a:r>
              <a:rPr lang="el-GR" dirty="0" err="1"/>
              <a:t>αἰτήσομαι</a:t>
            </a:r>
            <a:r>
              <a:rPr lang="el-GR" dirty="0"/>
              <a:t>.</a:t>
            </a:r>
          </a:p>
          <a:p>
            <a:pPr marL="137160" indent="0">
              <a:buNone/>
            </a:pPr>
            <a:r>
              <a:rPr lang="el-GR" dirty="0" err="1"/>
              <a:t>μολόντι</a:t>
            </a:r>
            <a:r>
              <a:rPr lang="el-GR" dirty="0"/>
              <a:t> </a:t>
            </a:r>
            <a:r>
              <a:rPr lang="el-GR" dirty="0" err="1"/>
              <a:t>δ᾽</a:t>
            </a:r>
            <a:r>
              <a:rPr lang="el-GR" dirty="0"/>
              <a:t> </a:t>
            </a:r>
            <a:r>
              <a:rPr lang="el-GR" dirty="0" err="1"/>
              <a:t>αὐτῷ</a:t>
            </a:r>
            <a:r>
              <a:rPr lang="el-GR" dirty="0"/>
              <a:t> </a:t>
            </a:r>
            <a:r>
              <a:rPr lang="el-GR" dirty="0" err="1"/>
              <a:t>μαλθακοὺς</a:t>
            </a:r>
            <a:r>
              <a:rPr lang="el-GR" dirty="0"/>
              <a:t> λέξω λόγους,</a:t>
            </a:r>
          </a:p>
          <a:p>
            <a:pPr marL="137160" indent="0">
              <a:buNone/>
            </a:pPr>
            <a:r>
              <a:rPr lang="el-GR" dirty="0" err="1"/>
              <a:t>ὡς</a:t>
            </a:r>
            <a:r>
              <a:rPr lang="el-GR" dirty="0"/>
              <a:t> </a:t>
            </a:r>
            <a:r>
              <a:rPr lang="el-GR" dirty="0" err="1"/>
              <a:t>καὶ</a:t>
            </a:r>
            <a:r>
              <a:rPr lang="el-GR" dirty="0"/>
              <a:t> </a:t>
            </a:r>
            <a:r>
              <a:rPr lang="el-GR" dirty="0" err="1"/>
              <a:t>δοκεῖ</a:t>
            </a:r>
            <a:r>
              <a:rPr lang="el-GR" dirty="0"/>
              <a:t> </a:t>
            </a:r>
            <a:r>
              <a:rPr lang="el-GR" dirty="0" err="1"/>
              <a:t>μοι</a:t>
            </a:r>
            <a:r>
              <a:rPr lang="el-GR" dirty="0"/>
              <a:t> </a:t>
            </a:r>
            <a:r>
              <a:rPr lang="el-GR" dirty="0" err="1"/>
              <a:t>ταῦτα</a:t>
            </a:r>
            <a:r>
              <a:rPr lang="el-GR" dirty="0"/>
              <a:t> </a:t>
            </a:r>
            <a:r>
              <a:rPr lang="el-GR" dirty="0" err="1"/>
              <a:t>καὶ</a:t>
            </a:r>
            <a:r>
              <a:rPr lang="el-GR" dirty="0"/>
              <a:t> </a:t>
            </a:r>
            <a:r>
              <a:rPr lang="el-GR" dirty="0" err="1"/>
              <a:t>καλῶς</a:t>
            </a:r>
            <a:r>
              <a:rPr lang="el-GR" dirty="0"/>
              <a:t> †</a:t>
            </a:r>
            <a:r>
              <a:rPr lang="el-GR" dirty="0" err="1"/>
              <a:t>ἔχει</a:t>
            </a:r>
            <a:r>
              <a:rPr lang="el-GR" dirty="0"/>
              <a:t>†</a:t>
            </a:r>
          </a:p>
          <a:p>
            <a:pPr marL="137160" indent="0">
              <a:buNone/>
            </a:pPr>
            <a:r>
              <a:rPr lang="el-GR" dirty="0"/>
              <a:t>γάμους τυράννων </a:t>
            </a:r>
            <a:r>
              <a:rPr lang="el-GR" dirty="0" err="1"/>
              <a:t>οὓς</a:t>
            </a:r>
            <a:r>
              <a:rPr lang="el-GR" dirty="0"/>
              <a:t> </a:t>
            </a:r>
            <a:r>
              <a:rPr lang="el-GR" dirty="0" err="1"/>
              <a:t>προδοὺς</a:t>
            </a:r>
            <a:r>
              <a:rPr lang="el-GR" dirty="0"/>
              <a:t> </a:t>
            </a:r>
            <a:r>
              <a:rPr lang="el-GR" dirty="0" err="1"/>
              <a:t>ἡμᾶς</a:t>
            </a:r>
            <a:r>
              <a:rPr lang="el-GR" dirty="0"/>
              <a:t> </a:t>
            </a:r>
            <a:r>
              <a:rPr lang="el-GR" dirty="0" err="1"/>
              <a:t>ἔχει</a:t>
            </a:r>
            <a:r>
              <a:rPr lang="el-GR" dirty="0"/>
              <a:t>,</a:t>
            </a:r>
          </a:p>
          <a:p>
            <a:pPr marL="137160" indent="0">
              <a:buNone/>
            </a:pPr>
            <a:r>
              <a:rPr lang="el-GR" dirty="0" err="1"/>
              <a:t>καὶ</a:t>
            </a:r>
            <a:r>
              <a:rPr lang="el-GR" dirty="0"/>
              <a:t> </a:t>
            </a:r>
            <a:r>
              <a:rPr lang="el-GR" dirty="0" err="1"/>
              <a:t>ξύμφορ᾽</a:t>
            </a:r>
            <a:r>
              <a:rPr lang="el-GR" dirty="0"/>
              <a:t> </a:t>
            </a:r>
            <a:r>
              <a:rPr lang="el-GR" dirty="0" err="1"/>
              <a:t>εἶναι</a:t>
            </a:r>
            <a:r>
              <a:rPr lang="el-GR" dirty="0"/>
              <a:t> </a:t>
            </a:r>
            <a:r>
              <a:rPr lang="el-GR" dirty="0" err="1"/>
              <a:t>καὶ</a:t>
            </a:r>
            <a:r>
              <a:rPr lang="el-GR" dirty="0"/>
              <a:t> </a:t>
            </a:r>
            <a:r>
              <a:rPr lang="el-GR" dirty="0" err="1"/>
              <a:t>καλῶς</a:t>
            </a:r>
            <a:r>
              <a:rPr lang="el-GR" dirty="0"/>
              <a:t> </a:t>
            </a:r>
            <a:r>
              <a:rPr lang="el-GR" dirty="0" err="1"/>
              <a:t>ἐγνωσμένα</a:t>
            </a:r>
            <a:r>
              <a:rPr lang="el-GR" dirty="0" smtClean="0"/>
              <a:t>.</a:t>
            </a:r>
          </a:p>
          <a:p>
            <a:pPr marL="137160" indent="0">
              <a:buNone/>
            </a:pPr>
            <a:r>
              <a:rPr lang="el-GR" dirty="0" err="1"/>
              <a:t>παῖδας</a:t>
            </a:r>
            <a:r>
              <a:rPr lang="el-GR" dirty="0"/>
              <a:t> </a:t>
            </a:r>
            <a:r>
              <a:rPr lang="el-GR" dirty="0" err="1"/>
              <a:t>δὲ</a:t>
            </a:r>
            <a:r>
              <a:rPr lang="el-GR" dirty="0"/>
              <a:t> </a:t>
            </a:r>
            <a:r>
              <a:rPr lang="el-GR" dirty="0" err="1"/>
              <a:t>μεῖναι</a:t>
            </a:r>
            <a:r>
              <a:rPr lang="el-GR" dirty="0"/>
              <a:t> </a:t>
            </a:r>
            <a:r>
              <a:rPr lang="el-GR" dirty="0" err="1"/>
              <a:t>τοὺς</a:t>
            </a:r>
            <a:r>
              <a:rPr lang="el-GR" dirty="0"/>
              <a:t> </a:t>
            </a:r>
            <a:r>
              <a:rPr lang="el-GR" dirty="0" err="1"/>
              <a:t>ἐμοὺς</a:t>
            </a:r>
            <a:r>
              <a:rPr lang="el-GR" dirty="0"/>
              <a:t> </a:t>
            </a:r>
            <a:r>
              <a:rPr lang="el-GR" dirty="0" err="1"/>
              <a:t>αἰτήσομαι</a:t>
            </a:r>
            <a:r>
              <a:rPr lang="el-GR" dirty="0"/>
              <a:t>,</a:t>
            </a:r>
          </a:p>
          <a:p>
            <a:pPr marL="137160" indent="0">
              <a:buNone/>
            </a:pPr>
            <a:r>
              <a:rPr lang="el-GR" dirty="0" err="1"/>
              <a:t>οὐχ</a:t>
            </a:r>
            <a:r>
              <a:rPr lang="el-GR" dirty="0"/>
              <a:t> </a:t>
            </a:r>
            <a:r>
              <a:rPr lang="el-GR" dirty="0" err="1"/>
              <a:t>ὡς</a:t>
            </a:r>
            <a:r>
              <a:rPr lang="el-GR" dirty="0"/>
              <a:t> </a:t>
            </a:r>
            <a:r>
              <a:rPr lang="el-GR" dirty="0" err="1"/>
              <a:t>λιποῦσ᾽</a:t>
            </a:r>
            <a:r>
              <a:rPr lang="el-GR" dirty="0"/>
              <a:t> </a:t>
            </a:r>
            <a:r>
              <a:rPr lang="el-GR" dirty="0" err="1"/>
              <a:t>ἂν</a:t>
            </a:r>
            <a:r>
              <a:rPr lang="el-GR" dirty="0"/>
              <a:t> </a:t>
            </a:r>
            <a:r>
              <a:rPr lang="el-GR" dirty="0" err="1"/>
              <a:t>πολεμίας</a:t>
            </a:r>
            <a:r>
              <a:rPr lang="el-GR" dirty="0"/>
              <a:t> </a:t>
            </a:r>
            <a:r>
              <a:rPr lang="el-GR" dirty="0" err="1"/>
              <a:t>ἐπὶ</a:t>
            </a:r>
            <a:r>
              <a:rPr lang="el-GR" dirty="0"/>
              <a:t> </a:t>
            </a:r>
            <a:r>
              <a:rPr lang="el-GR" dirty="0" err="1"/>
              <a:t>χθονὸς</a:t>
            </a:r>
            <a:endParaRPr lang="el-GR" dirty="0"/>
          </a:p>
          <a:p>
            <a:pPr marL="137160" indent="0">
              <a:buNone/>
            </a:pPr>
            <a:r>
              <a:rPr lang="el-GR" dirty="0"/>
              <a:t>[</a:t>
            </a:r>
            <a:r>
              <a:rPr lang="el-GR" dirty="0" err="1"/>
              <a:t>ἐχθροῖσι</a:t>
            </a:r>
            <a:r>
              <a:rPr lang="el-GR" dirty="0"/>
              <a:t> </a:t>
            </a:r>
            <a:r>
              <a:rPr lang="el-GR" dirty="0" err="1"/>
              <a:t>παῖδας</a:t>
            </a:r>
            <a:r>
              <a:rPr lang="el-GR" dirty="0"/>
              <a:t> </a:t>
            </a:r>
            <a:r>
              <a:rPr lang="el-GR" dirty="0" err="1"/>
              <a:t>τοὺς</a:t>
            </a:r>
            <a:r>
              <a:rPr lang="el-GR" dirty="0"/>
              <a:t> </a:t>
            </a:r>
            <a:r>
              <a:rPr lang="el-GR" dirty="0" err="1"/>
              <a:t>ἐμοὺς</a:t>
            </a:r>
            <a:r>
              <a:rPr lang="el-GR" dirty="0"/>
              <a:t> </a:t>
            </a:r>
            <a:r>
              <a:rPr lang="el-GR" dirty="0" err="1"/>
              <a:t>καθυβρίσαι</a:t>
            </a:r>
            <a:r>
              <a:rPr lang="el-GR" dirty="0"/>
              <a:t>],</a:t>
            </a:r>
          </a:p>
          <a:p>
            <a:pPr marL="137160" indent="0">
              <a:buNone/>
            </a:pPr>
            <a:r>
              <a:rPr lang="el-GR" dirty="0" err="1"/>
              <a:t>ἀλλ᾽</a:t>
            </a:r>
            <a:r>
              <a:rPr lang="el-GR" dirty="0"/>
              <a:t> </a:t>
            </a:r>
            <a:r>
              <a:rPr lang="el-GR" dirty="0" err="1"/>
              <a:t>ὡς</a:t>
            </a:r>
            <a:r>
              <a:rPr lang="el-GR" dirty="0"/>
              <a:t> </a:t>
            </a:r>
            <a:r>
              <a:rPr lang="el-GR" dirty="0" err="1"/>
              <a:t>δόλοισι</a:t>
            </a:r>
            <a:r>
              <a:rPr lang="el-GR" dirty="0"/>
              <a:t> </a:t>
            </a:r>
            <a:r>
              <a:rPr lang="el-GR" dirty="0" err="1"/>
              <a:t>παῖδα</a:t>
            </a:r>
            <a:r>
              <a:rPr lang="el-GR" dirty="0"/>
              <a:t> βασιλέως </a:t>
            </a:r>
            <a:r>
              <a:rPr lang="el-GR" dirty="0" err="1"/>
              <a:t>κτάνω</a:t>
            </a:r>
            <a:r>
              <a:rPr lang="el-GR" dirty="0"/>
              <a:t>.</a:t>
            </a:r>
            <a:endParaRPr lang="el-GR" dirty="0" smtClean="0"/>
          </a:p>
          <a:p>
            <a:pPr marL="137160" indent="0">
              <a:buNone/>
            </a:pPr>
            <a:endParaRPr lang="el-GR" dirty="0"/>
          </a:p>
          <a:p>
            <a:pPr marL="137160" indent="0">
              <a:buNone/>
            </a:pPr>
            <a:r>
              <a:rPr lang="el-GR" dirty="0"/>
              <a:t>Θα στείλω ένα δούλο στον Ιάσονα</a:t>
            </a:r>
          </a:p>
          <a:p>
            <a:pPr marL="137160" indent="0">
              <a:buNone/>
            </a:pPr>
            <a:r>
              <a:rPr lang="el-GR" dirty="0" smtClean="0"/>
              <a:t>και </a:t>
            </a:r>
            <a:r>
              <a:rPr lang="el-GR" dirty="0"/>
              <a:t>θα του ζητήσω να έρθει να με δει.</a:t>
            </a:r>
          </a:p>
          <a:p>
            <a:pPr marL="137160" indent="0">
              <a:buNone/>
            </a:pPr>
            <a:r>
              <a:rPr lang="el-GR" dirty="0"/>
              <a:t>Και όταν με το καλό θα </a:t>
            </a:r>
            <a:r>
              <a:rPr lang="el-GR" dirty="0" err="1"/>
              <a:t>᾽ρθει</a:t>
            </a:r>
            <a:r>
              <a:rPr lang="el-GR" dirty="0"/>
              <a:t>, λόγια μειλίχια θα του πω:</a:t>
            </a:r>
          </a:p>
          <a:p>
            <a:pPr marL="137160" indent="0">
              <a:buNone/>
            </a:pPr>
            <a:r>
              <a:rPr lang="el-GR" dirty="0"/>
              <a:t>πως τάχα έτσι σκέφτομαι κι εγώ, πως έπραξε άριστα</a:t>
            </a:r>
          </a:p>
          <a:p>
            <a:pPr marL="137160" indent="0">
              <a:buNone/>
            </a:pPr>
            <a:r>
              <a:rPr lang="el-GR" dirty="0"/>
              <a:t>που με πρόδωσε για τον γάμο τον βασιλικό</a:t>
            </a:r>
          </a:p>
          <a:p>
            <a:pPr marL="137160" indent="0">
              <a:buNone/>
            </a:pPr>
            <a:r>
              <a:rPr lang="el-GR" dirty="0"/>
              <a:t>και πως </a:t>
            </a:r>
            <a:r>
              <a:rPr lang="el-GR" dirty="0" err="1"/>
              <a:t>ό,τι</a:t>
            </a:r>
            <a:r>
              <a:rPr lang="el-GR" dirty="0"/>
              <a:t> αποφάσισε είναι για το καλό μας και είναι ορθό</a:t>
            </a:r>
            <a:r>
              <a:rPr lang="el-GR" dirty="0" smtClean="0"/>
              <a:t>.</a:t>
            </a:r>
          </a:p>
          <a:p>
            <a:pPr marL="137160" indent="0">
              <a:buNone/>
            </a:pPr>
            <a:r>
              <a:rPr lang="el-GR" dirty="0"/>
              <a:t>Θα του ζητήσω ακόμα να μείνουν εδώ τα παιδιά</a:t>
            </a:r>
          </a:p>
          <a:p>
            <a:pPr marL="137160" indent="0">
              <a:buNone/>
            </a:pPr>
            <a:r>
              <a:rPr lang="el-GR" dirty="0"/>
              <a:t>— όχι πως </a:t>
            </a:r>
            <a:r>
              <a:rPr lang="el-GR" dirty="0" err="1"/>
              <a:t>θ᾽</a:t>
            </a:r>
            <a:r>
              <a:rPr lang="el-GR" dirty="0"/>
              <a:t> άφηνα ποτέ τα παιδιά μου σε γη εχθρική,</a:t>
            </a:r>
          </a:p>
          <a:p>
            <a:pPr marL="137160" indent="0">
              <a:buNone/>
            </a:pPr>
            <a:r>
              <a:rPr lang="el-GR" dirty="0"/>
              <a:t>[να τα ταπεινώνουν οι εχθροί μου,]</a:t>
            </a:r>
          </a:p>
          <a:p>
            <a:pPr marL="137160" indent="0">
              <a:buNone/>
            </a:pPr>
            <a:r>
              <a:rPr lang="el-GR" dirty="0"/>
              <a:t>το θέλω μόνο για να θανατώσω με δόλο την κόρη του βασιλιά.</a:t>
            </a:r>
            <a:endParaRPr lang="el-GR" dirty="0" smtClean="0"/>
          </a:p>
          <a:p>
            <a:pPr marL="137160" indent="0">
              <a:buNone/>
            </a:pPr>
            <a:endParaRPr lang="el-GR" dirty="0"/>
          </a:p>
          <a:p>
            <a:pPr marL="137160" indent="0">
              <a:buNone/>
            </a:pPr>
            <a:endParaRPr lang="el-GR" dirty="0"/>
          </a:p>
        </p:txBody>
      </p:sp>
    </p:spTree>
    <p:extLst>
      <p:ext uri="{BB962C8B-B14F-4D97-AF65-F5344CB8AC3E}">
        <p14:creationId xmlns:p14="http://schemas.microsoft.com/office/powerpoint/2010/main" val="42428003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99392"/>
            <a:ext cx="8229600" cy="288032"/>
          </a:xfrm>
        </p:spPr>
        <p:txBody>
          <a:bodyPr>
            <a:normAutofit fontScale="90000"/>
          </a:bodyPr>
          <a:lstStyle/>
          <a:p>
            <a:endParaRPr lang="el-GR" dirty="0"/>
          </a:p>
        </p:txBody>
      </p:sp>
      <p:sp>
        <p:nvSpPr>
          <p:cNvPr id="3" name="Θέση περιεχομένου 2"/>
          <p:cNvSpPr>
            <a:spLocks noGrp="1"/>
          </p:cNvSpPr>
          <p:nvPr>
            <p:ph idx="1"/>
          </p:nvPr>
        </p:nvSpPr>
        <p:spPr>
          <a:xfrm>
            <a:off x="457200" y="188640"/>
            <a:ext cx="8229600" cy="5976664"/>
          </a:xfrm>
        </p:spPr>
        <p:txBody>
          <a:bodyPr>
            <a:normAutofit fontScale="85000" lnSpcReduction="20000"/>
          </a:bodyPr>
          <a:lstStyle/>
          <a:p>
            <a:pPr marL="137160" indent="0">
              <a:buNone/>
            </a:pPr>
            <a:r>
              <a:rPr lang="el-GR" dirty="0"/>
              <a:t>πέμψω </a:t>
            </a:r>
            <a:r>
              <a:rPr lang="el-GR" dirty="0" err="1"/>
              <a:t>γὰρ</a:t>
            </a:r>
            <a:r>
              <a:rPr lang="el-GR" dirty="0"/>
              <a:t> </a:t>
            </a:r>
            <a:r>
              <a:rPr lang="el-GR" dirty="0" err="1"/>
              <a:t>αὐτοὺς</a:t>
            </a:r>
            <a:r>
              <a:rPr lang="el-GR" dirty="0"/>
              <a:t> </a:t>
            </a:r>
            <a:r>
              <a:rPr lang="el-GR" dirty="0" err="1"/>
              <a:t>δῶρ᾽</a:t>
            </a:r>
            <a:r>
              <a:rPr lang="el-GR" dirty="0"/>
              <a:t> </a:t>
            </a:r>
            <a:r>
              <a:rPr lang="el-GR" dirty="0" err="1"/>
              <a:t>ἔχοντας</a:t>
            </a:r>
            <a:r>
              <a:rPr lang="el-GR" dirty="0"/>
              <a:t> </a:t>
            </a:r>
            <a:r>
              <a:rPr lang="el-GR" dirty="0" err="1"/>
              <a:t>ἐν</a:t>
            </a:r>
            <a:r>
              <a:rPr lang="el-GR" dirty="0"/>
              <a:t> </a:t>
            </a:r>
            <a:r>
              <a:rPr lang="el-GR" dirty="0" err="1"/>
              <a:t>χεροῖν</a:t>
            </a:r>
            <a:r>
              <a:rPr lang="el-GR" dirty="0"/>
              <a:t>,</a:t>
            </a:r>
          </a:p>
          <a:p>
            <a:pPr marL="137160" indent="0">
              <a:buNone/>
            </a:pPr>
            <a:r>
              <a:rPr lang="el-GR" dirty="0" smtClean="0"/>
              <a:t>[</a:t>
            </a:r>
            <a:r>
              <a:rPr lang="el-GR" dirty="0" err="1" smtClean="0"/>
              <a:t>νύμφῃ</a:t>
            </a:r>
            <a:r>
              <a:rPr lang="el-GR" dirty="0" smtClean="0"/>
              <a:t> </a:t>
            </a:r>
            <a:r>
              <a:rPr lang="el-GR" dirty="0"/>
              <a:t>φέροντας, </a:t>
            </a:r>
            <a:r>
              <a:rPr lang="el-GR" dirty="0" err="1"/>
              <a:t>τήνδε</a:t>
            </a:r>
            <a:r>
              <a:rPr lang="el-GR" dirty="0"/>
              <a:t> </a:t>
            </a:r>
            <a:r>
              <a:rPr lang="el-GR" dirty="0" err="1"/>
              <a:t>μὴ</a:t>
            </a:r>
            <a:r>
              <a:rPr lang="el-GR" dirty="0"/>
              <a:t> </a:t>
            </a:r>
            <a:r>
              <a:rPr lang="el-GR" dirty="0" err="1"/>
              <a:t>φεύγειν</a:t>
            </a:r>
            <a:r>
              <a:rPr lang="el-GR" dirty="0"/>
              <a:t> </a:t>
            </a:r>
            <a:r>
              <a:rPr lang="el-GR" dirty="0" err="1"/>
              <a:t>χθόνα</a:t>
            </a:r>
            <a:r>
              <a:rPr lang="el-GR" dirty="0"/>
              <a:t>,]</a:t>
            </a:r>
          </a:p>
          <a:p>
            <a:pPr marL="137160" indent="0">
              <a:buNone/>
            </a:pPr>
            <a:r>
              <a:rPr lang="el-GR" dirty="0" err="1"/>
              <a:t>λεπτόν</a:t>
            </a:r>
            <a:r>
              <a:rPr lang="el-GR" dirty="0"/>
              <a:t> τε </a:t>
            </a:r>
            <a:r>
              <a:rPr lang="el-GR" dirty="0" err="1"/>
              <a:t>πέπλον</a:t>
            </a:r>
            <a:r>
              <a:rPr lang="el-GR" dirty="0"/>
              <a:t> </a:t>
            </a:r>
            <a:r>
              <a:rPr lang="el-GR" dirty="0" err="1"/>
              <a:t>καὶ</a:t>
            </a:r>
            <a:r>
              <a:rPr lang="el-GR" dirty="0"/>
              <a:t> </a:t>
            </a:r>
            <a:r>
              <a:rPr lang="el-GR" dirty="0" err="1"/>
              <a:t>πλόκον</a:t>
            </a:r>
            <a:r>
              <a:rPr lang="el-GR" dirty="0"/>
              <a:t> </a:t>
            </a:r>
            <a:r>
              <a:rPr lang="el-GR" dirty="0" err="1"/>
              <a:t>χρυσήλατον</a:t>
            </a:r>
            <a:r>
              <a:rPr lang="el-GR" dirty="0"/>
              <a:t>·</a:t>
            </a:r>
          </a:p>
          <a:p>
            <a:pPr marL="137160" indent="0">
              <a:buNone/>
            </a:pPr>
            <a:r>
              <a:rPr lang="el-GR" dirty="0" err="1"/>
              <a:t>κἄνπερ</a:t>
            </a:r>
            <a:r>
              <a:rPr lang="el-GR" dirty="0"/>
              <a:t> </a:t>
            </a:r>
            <a:r>
              <a:rPr lang="el-GR" dirty="0" err="1"/>
              <a:t>λαβοῦσα</a:t>
            </a:r>
            <a:r>
              <a:rPr lang="el-GR" dirty="0"/>
              <a:t> </a:t>
            </a:r>
            <a:r>
              <a:rPr lang="el-GR" dirty="0" err="1"/>
              <a:t>κόσμον</a:t>
            </a:r>
            <a:r>
              <a:rPr lang="el-GR" dirty="0"/>
              <a:t> </a:t>
            </a:r>
            <a:r>
              <a:rPr lang="el-GR" dirty="0" err="1"/>
              <a:t>ἀμφιθῇ</a:t>
            </a:r>
            <a:r>
              <a:rPr lang="el-GR" dirty="0"/>
              <a:t> </a:t>
            </a:r>
            <a:r>
              <a:rPr lang="el-GR" dirty="0" err="1"/>
              <a:t>χροΐ</a:t>
            </a:r>
            <a:r>
              <a:rPr lang="el-GR" dirty="0"/>
              <a:t>,</a:t>
            </a:r>
          </a:p>
          <a:p>
            <a:pPr marL="137160" indent="0">
              <a:buNone/>
            </a:pPr>
            <a:r>
              <a:rPr lang="el-GR" dirty="0" err="1"/>
              <a:t>κακῶς</a:t>
            </a:r>
            <a:r>
              <a:rPr lang="el-GR" dirty="0"/>
              <a:t> </a:t>
            </a:r>
            <a:r>
              <a:rPr lang="el-GR" dirty="0" err="1"/>
              <a:t>ὀλεῖται</a:t>
            </a:r>
            <a:r>
              <a:rPr lang="el-GR" dirty="0"/>
              <a:t> </a:t>
            </a:r>
            <a:r>
              <a:rPr lang="el-GR" dirty="0" err="1"/>
              <a:t>πᾶς</a:t>
            </a:r>
            <a:r>
              <a:rPr lang="el-GR" dirty="0"/>
              <a:t> </a:t>
            </a:r>
            <a:r>
              <a:rPr lang="el-GR" dirty="0" err="1"/>
              <a:t>θ᾽</a:t>
            </a:r>
            <a:r>
              <a:rPr lang="el-GR" dirty="0"/>
              <a:t> </a:t>
            </a:r>
            <a:r>
              <a:rPr lang="el-GR" dirty="0" err="1"/>
              <a:t>ὃς</a:t>
            </a:r>
            <a:r>
              <a:rPr lang="el-GR" dirty="0"/>
              <a:t> </a:t>
            </a:r>
            <a:r>
              <a:rPr lang="el-GR" dirty="0" err="1"/>
              <a:t>ἂν</a:t>
            </a:r>
            <a:r>
              <a:rPr lang="el-GR" dirty="0"/>
              <a:t> </a:t>
            </a:r>
            <a:r>
              <a:rPr lang="el-GR" dirty="0" err="1"/>
              <a:t>θίγῃ</a:t>
            </a:r>
            <a:r>
              <a:rPr lang="el-GR" dirty="0"/>
              <a:t> κόρης·</a:t>
            </a:r>
          </a:p>
          <a:p>
            <a:pPr marL="137160" indent="0">
              <a:buNone/>
            </a:pPr>
            <a:r>
              <a:rPr lang="el-GR" dirty="0" err="1"/>
              <a:t>τοιοῖσδε</a:t>
            </a:r>
            <a:r>
              <a:rPr lang="el-GR" dirty="0"/>
              <a:t> χρίσω </a:t>
            </a:r>
            <a:r>
              <a:rPr lang="el-GR" dirty="0" err="1"/>
              <a:t>φαρμάκοις</a:t>
            </a:r>
            <a:r>
              <a:rPr lang="el-GR" dirty="0"/>
              <a:t> δωρήματα.</a:t>
            </a:r>
          </a:p>
          <a:p>
            <a:pPr marL="137160" indent="0">
              <a:buNone/>
            </a:pPr>
            <a:r>
              <a:rPr lang="el-GR" dirty="0" err="1" smtClean="0"/>
              <a:t>ἐνταῦθα</a:t>
            </a:r>
            <a:r>
              <a:rPr lang="el-GR" dirty="0" smtClean="0"/>
              <a:t> </a:t>
            </a:r>
            <a:r>
              <a:rPr lang="el-GR" dirty="0" err="1"/>
              <a:t>μέντοι</a:t>
            </a:r>
            <a:r>
              <a:rPr lang="el-GR" dirty="0"/>
              <a:t> </a:t>
            </a:r>
            <a:r>
              <a:rPr lang="el-GR" dirty="0" err="1"/>
              <a:t>τόνδ᾽</a:t>
            </a:r>
            <a:r>
              <a:rPr lang="el-GR" dirty="0"/>
              <a:t> </a:t>
            </a:r>
            <a:r>
              <a:rPr lang="el-GR" dirty="0" err="1"/>
              <a:t>ἀπαλλάσσω</a:t>
            </a:r>
            <a:r>
              <a:rPr lang="el-GR" dirty="0"/>
              <a:t> </a:t>
            </a:r>
            <a:r>
              <a:rPr lang="el-GR" dirty="0" err="1"/>
              <a:t>λόγον</a:t>
            </a:r>
            <a:r>
              <a:rPr lang="el-GR" dirty="0" smtClean="0"/>
              <a:t>.</a:t>
            </a:r>
          </a:p>
          <a:p>
            <a:pPr marL="137160" indent="0">
              <a:buNone/>
            </a:pPr>
            <a:endParaRPr lang="el-GR" dirty="0" smtClean="0"/>
          </a:p>
          <a:p>
            <a:pPr marL="137160" indent="0">
              <a:buNone/>
            </a:pPr>
            <a:r>
              <a:rPr lang="el-GR" dirty="0" smtClean="0"/>
              <a:t>Θα </a:t>
            </a:r>
            <a:r>
              <a:rPr lang="el-GR" dirty="0"/>
              <a:t>στείλω </a:t>
            </a:r>
            <a:r>
              <a:rPr lang="el-GR" dirty="0" err="1"/>
              <a:t>σ᾽</a:t>
            </a:r>
            <a:r>
              <a:rPr lang="el-GR" dirty="0"/>
              <a:t> αυτήν τα παιδιά με δώρα στα χέρια,</a:t>
            </a:r>
          </a:p>
          <a:p>
            <a:pPr marL="137160" indent="0">
              <a:buNone/>
            </a:pPr>
            <a:r>
              <a:rPr lang="el-GR" dirty="0" smtClean="0"/>
              <a:t>[να </a:t>
            </a:r>
            <a:r>
              <a:rPr lang="el-GR" dirty="0"/>
              <a:t>τα πάνε στη νύφη, να μην εξοριστούν από τούτη τη χώρα,]</a:t>
            </a:r>
          </a:p>
          <a:p>
            <a:pPr marL="137160" indent="0">
              <a:buNone/>
            </a:pPr>
            <a:r>
              <a:rPr lang="el-GR" dirty="0"/>
              <a:t>λεπτότατο πέπλο και στεφάνι χρυσό.</a:t>
            </a:r>
          </a:p>
          <a:p>
            <a:pPr marL="137160" indent="0">
              <a:buNone/>
            </a:pPr>
            <a:r>
              <a:rPr lang="el-GR" dirty="0"/>
              <a:t>Αν πάρει τα στολίδια και κοσμήσει το σώμα της,</a:t>
            </a:r>
          </a:p>
          <a:p>
            <a:pPr marL="137160" indent="0">
              <a:buNone/>
            </a:pPr>
            <a:r>
              <a:rPr lang="el-GR" dirty="0"/>
              <a:t>κακό θάνατο θα λάβει, και αυτή και όποιος την αγγίξει.</a:t>
            </a:r>
          </a:p>
          <a:p>
            <a:pPr marL="137160" indent="0">
              <a:buNone/>
            </a:pPr>
            <a:r>
              <a:rPr lang="el-GR" dirty="0"/>
              <a:t>Με τέτοιο φαρμάκι θα ποτίσω τα δώρα μου.</a:t>
            </a:r>
          </a:p>
          <a:p>
            <a:pPr marL="137160" indent="0">
              <a:buNone/>
            </a:pPr>
            <a:r>
              <a:rPr lang="el-GR" dirty="0" smtClean="0"/>
              <a:t>Εδώ </a:t>
            </a:r>
            <a:r>
              <a:rPr lang="el-GR" dirty="0"/>
              <a:t>τελειώνουν τα λόγια.</a:t>
            </a:r>
          </a:p>
        </p:txBody>
      </p:sp>
    </p:spTree>
    <p:extLst>
      <p:ext uri="{BB962C8B-B14F-4D97-AF65-F5344CB8AC3E}">
        <p14:creationId xmlns:p14="http://schemas.microsoft.com/office/powerpoint/2010/main" val="4734688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2405"/>
            <a:ext cx="8229600" cy="156235"/>
          </a:xfrm>
        </p:spPr>
        <p:txBody>
          <a:bodyPr>
            <a:normAutofit fontScale="90000"/>
          </a:bodyPr>
          <a:lstStyle/>
          <a:p>
            <a:endParaRPr lang="el-GR" dirty="0"/>
          </a:p>
        </p:txBody>
      </p:sp>
      <p:sp>
        <p:nvSpPr>
          <p:cNvPr id="3" name="Θέση περιεχομένου 2"/>
          <p:cNvSpPr>
            <a:spLocks noGrp="1"/>
          </p:cNvSpPr>
          <p:nvPr>
            <p:ph idx="1"/>
          </p:nvPr>
        </p:nvSpPr>
        <p:spPr>
          <a:xfrm>
            <a:off x="457200" y="188640"/>
            <a:ext cx="8229600" cy="6120720"/>
          </a:xfrm>
        </p:spPr>
        <p:txBody>
          <a:bodyPr>
            <a:normAutofit fontScale="62500" lnSpcReduction="20000"/>
          </a:bodyPr>
          <a:lstStyle/>
          <a:p>
            <a:pPr marL="137160" indent="0">
              <a:buNone/>
            </a:pPr>
            <a:r>
              <a:rPr lang="el-GR" dirty="0" err="1"/>
              <a:t>ᾤμωξα</a:t>
            </a:r>
            <a:r>
              <a:rPr lang="el-GR" dirty="0"/>
              <a:t> </a:t>
            </a:r>
            <a:r>
              <a:rPr lang="el-GR" dirty="0" err="1"/>
              <a:t>δ᾽</a:t>
            </a:r>
            <a:r>
              <a:rPr lang="el-GR" dirty="0"/>
              <a:t> </a:t>
            </a:r>
            <a:r>
              <a:rPr lang="el-GR" dirty="0" err="1"/>
              <a:t>οἷον</a:t>
            </a:r>
            <a:r>
              <a:rPr lang="el-GR" dirty="0"/>
              <a:t> </a:t>
            </a:r>
            <a:r>
              <a:rPr lang="el-GR" dirty="0" err="1"/>
              <a:t>ἔργον</a:t>
            </a:r>
            <a:r>
              <a:rPr lang="el-GR" dirty="0"/>
              <a:t> </a:t>
            </a:r>
            <a:r>
              <a:rPr lang="el-GR" dirty="0" err="1"/>
              <a:t>ἔστ᾽</a:t>
            </a:r>
            <a:r>
              <a:rPr lang="el-GR" dirty="0"/>
              <a:t> </a:t>
            </a:r>
            <a:r>
              <a:rPr lang="el-GR" dirty="0" err="1"/>
              <a:t>ἐργαστέον</a:t>
            </a:r>
            <a:endParaRPr lang="el-GR" dirty="0"/>
          </a:p>
          <a:p>
            <a:pPr marL="137160" indent="0">
              <a:buNone/>
            </a:pPr>
            <a:r>
              <a:rPr lang="el-GR" dirty="0" err="1"/>
              <a:t>τοὐντεῦθεν</a:t>
            </a:r>
            <a:r>
              <a:rPr lang="el-GR" dirty="0"/>
              <a:t> </a:t>
            </a:r>
            <a:r>
              <a:rPr lang="el-GR" dirty="0" err="1"/>
              <a:t>ἡμῖν</a:t>
            </a:r>
            <a:r>
              <a:rPr lang="el-GR" dirty="0"/>
              <a:t>· τέκνα </a:t>
            </a:r>
            <a:r>
              <a:rPr lang="el-GR" dirty="0" err="1"/>
              <a:t>γὰρ</a:t>
            </a:r>
            <a:r>
              <a:rPr lang="el-GR" dirty="0"/>
              <a:t> </a:t>
            </a:r>
            <a:r>
              <a:rPr lang="el-GR" dirty="0" err="1"/>
              <a:t>κατακτενῶ</a:t>
            </a:r>
            <a:endParaRPr lang="el-GR" dirty="0"/>
          </a:p>
          <a:p>
            <a:pPr marL="137160" indent="0">
              <a:buNone/>
            </a:pPr>
            <a:r>
              <a:rPr lang="el-GR" dirty="0" err="1"/>
              <a:t>τἄμ᾽</a:t>
            </a:r>
            <a:r>
              <a:rPr lang="el-GR" dirty="0"/>
              <a:t>· </a:t>
            </a:r>
            <a:r>
              <a:rPr lang="el-GR" dirty="0" err="1"/>
              <a:t>οὔτις</a:t>
            </a:r>
            <a:r>
              <a:rPr lang="el-GR" dirty="0"/>
              <a:t> </a:t>
            </a:r>
            <a:r>
              <a:rPr lang="el-GR" dirty="0" err="1"/>
              <a:t>ἔστιν</a:t>
            </a:r>
            <a:r>
              <a:rPr lang="el-GR" dirty="0"/>
              <a:t> </a:t>
            </a:r>
            <a:r>
              <a:rPr lang="el-GR" dirty="0" err="1"/>
              <a:t>ὅστις</a:t>
            </a:r>
            <a:r>
              <a:rPr lang="el-GR" dirty="0"/>
              <a:t> </a:t>
            </a:r>
            <a:r>
              <a:rPr lang="el-GR" dirty="0" err="1"/>
              <a:t>ἐξαιρήσεται</a:t>
            </a:r>
            <a:r>
              <a:rPr lang="el-GR" dirty="0"/>
              <a:t>·</a:t>
            </a:r>
          </a:p>
          <a:p>
            <a:pPr marL="137160" indent="0">
              <a:buNone/>
            </a:pPr>
            <a:r>
              <a:rPr lang="el-GR" dirty="0" err="1"/>
              <a:t>δόμον</a:t>
            </a:r>
            <a:r>
              <a:rPr lang="el-GR" dirty="0"/>
              <a:t> τε πάντα </a:t>
            </a:r>
            <a:r>
              <a:rPr lang="el-GR" dirty="0" err="1"/>
              <a:t>συγχέασ᾽</a:t>
            </a:r>
            <a:r>
              <a:rPr lang="el-GR" dirty="0"/>
              <a:t> </a:t>
            </a:r>
            <a:r>
              <a:rPr lang="el-GR" dirty="0" err="1"/>
              <a:t>Ἰάσονος</a:t>
            </a:r>
            <a:endParaRPr lang="el-GR" dirty="0"/>
          </a:p>
          <a:p>
            <a:pPr marL="137160" indent="0">
              <a:buNone/>
            </a:pPr>
            <a:r>
              <a:rPr lang="el-GR" dirty="0" err="1" smtClean="0"/>
              <a:t>ἔξειμι</a:t>
            </a:r>
            <a:r>
              <a:rPr lang="el-GR" dirty="0" smtClean="0"/>
              <a:t> </a:t>
            </a:r>
            <a:r>
              <a:rPr lang="el-GR" dirty="0"/>
              <a:t>γαίας, φιλτάτων παίδων </a:t>
            </a:r>
            <a:r>
              <a:rPr lang="el-GR" dirty="0" err="1"/>
              <a:t>φόνον</a:t>
            </a:r>
            <a:endParaRPr lang="el-GR" dirty="0"/>
          </a:p>
          <a:p>
            <a:pPr marL="137160" indent="0">
              <a:buNone/>
            </a:pPr>
            <a:r>
              <a:rPr lang="el-GR" dirty="0" err="1"/>
              <a:t>φεύγουσα</a:t>
            </a:r>
            <a:r>
              <a:rPr lang="el-GR" dirty="0"/>
              <a:t> </a:t>
            </a:r>
            <a:r>
              <a:rPr lang="el-GR" dirty="0" err="1"/>
              <a:t>καὶ</a:t>
            </a:r>
            <a:r>
              <a:rPr lang="el-GR" dirty="0"/>
              <a:t> </a:t>
            </a:r>
            <a:r>
              <a:rPr lang="el-GR" dirty="0" err="1"/>
              <a:t>τλᾶσ᾽</a:t>
            </a:r>
            <a:r>
              <a:rPr lang="el-GR" dirty="0"/>
              <a:t> </a:t>
            </a:r>
            <a:r>
              <a:rPr lang="el-GR" dirty="0" err="1"/>
              <a:t>ἔργον</a:t>
            </a:r>
            <a:r>
              <a:rPr lang="el-GR" dirty="0"/>
              <a:t> </a:t>
            </a:r>
            <a:r>
              <a:rPr lang="el-GR" dirty="0" err="1"/>
              <a:t>ἀνοσιώτατον</a:t>
            </a:r>
            <a:r>
              <a:rPr lang="el-GR" dirty="0" smtClean="0"/>
              <a:t>.</a:t>
            </a:r>
          </a:p>
          <a:p>
            <a:pPr marL="137160" indent="0">
              <a:buNone/>
            </a:pPr>
            <a:r>
              <a:rPr lang="el-GR" dirty="0" err="1"/>
              <a:t>οὐ</a:t>
            </a:r>
            <a:r>
              <a:rPr lang="el-GR" dirty="0"/>
              <a:t> </a:t>
            </a:r>
            <a:r>
              <a:rPr lang="el-GR" dirty="0" err="1"/>
              <a:t>γὰρ</a:t>
            </a:r>
            <a:r>
              <a:rPr lang="el-GR" dirty="0"/>
              <a:t> </a:t>
            </a:r>
            <a:r>
              <a:rPr lang="el-GR" dirty="0" err="1"/>
              <a:t>γελᾶσθαι</a:t>
            </a:r>
            <a:r>
              <a:rPr lang="el-GR" dirty="0"/>
              <a:t> </a:t>
            </a:r>
            <a:r>
              <a:rPr lang="el-GR" dirty="0" err="1"/>
              <a:t>τλητὸν</a:t>
            </a:r>
            <a:r>
              <a:rPr lang="el-GR" dirty="0"/>
              <a:t> </a:t>
            </a:r>
            <a:r>
              <a:rPr lang="el-GR" dirty="0" err="1"/>
              <a:t>ἐξ</a:t>
            </a:r>
            <a:r>
              <a:rPr lang="el-GR" dirty="0"/>
              <a:t> </a:t>
            </a:r>
            <a:r>
              <a:rPr lang="el-GR" dirty="0" err="1"/>
              <a:t>ἐχθρῶν</a:t>
            </a:r>
            <a:r>
              <a:rPr lang="el-GR" dirty="0"/>
              <a:t>, </a:t>
            </a:r>
            <a:r>
              <a:rPr lang="el-GR" dirty="0" err="1"/>
              <a:t>φίλαι</a:t>
            </a:r>
            <a:r>
              <a:rPr lang="el-GR" dirty="0"/>
              <a:t>.</a:t>
            </a:r>
          </a:p>
          <a:p>
            <a:pPr marL="137160" indent="0">
              <a:buNone/>
            </a:pPr>
            <a:r>
              <a:rPr lang="el-GR" dirty="0"/>
              <a:t>[</a:t>
            </a:r>
            <a:r>
              <a:rPr lang="el-GR" dirty="0" err="1"/>
              <a:t>ἴτω</a:t>
            </a:r>
            <a:r>
              <a:rPr lang="el-GR" dirty="0"/>
              <a:t>· τί </a:t>
            </a:r>
            <a:r>
              <a:rPr lang="el-GR" dirty="0" err="1"/>
              <a:t>μοι</a:t>
            </a:r>
            <a:r>
              <a:rPr lang="el-GR" dirty="0"/>
              <a:t> </a:t>
            </a:r>
            <a:r>
              <a:rPr lang="el-GR" dirty="0" err="1"/>
              <a:t>ζῆν</a:t>
            </a:r>
            <a:r>
              <a:rPr lang="el-GR" dirty="0"/>
              <a:t> κέρδος; </a:t>
            </a:r>
            <a:r>
              <a:rPr lang="el-GR" dirty="0" err="1"/>
              <a:t>οὔτε</a:t>
            </a:r>
            <a:r>
              <a:rPr lang="el-GR" dirty="0"/>
              <a:t> </a:t>
            </a:r>
            <a:r>
              <a:rPr lang="el-GR" dirty="0" err="1"/>
              <a:t>μοι</a:t>
            </a:r>
            <a:r>
              <a:rPr lang="el-GR" dirty="0"/>
              <a:t> </a:t>
            </a:r>
            <a:r>
              <a:rPr lang="el-GR" dirty="0" err="1"/>
              <a:t>πατρὶς</a:t>
            </a:r>
            <a:endParaRPr lang="el-GR" dirty="0"/>
          </a:p>
          <a:p>
            <a:pPr marL="137160" indent="0">
              <a:buNone/>
            </a:pPr>
            <a:r>
              <a:rPr lang="el-GR" dirty="0" err="1"/>
              <a:t>οὔτ᾽</a:t>
            </a:r>
            <a:r>
              <a:rPr lang="el-GR" dirty="0"/>
              <a:t> </a:t>
            </a:r>
            <a:r>
              <a:rPr lang="el-GR" dirty="0" err="1"/>
              <a:t>οἶκος</a:t>
            </a:r>
            <a:r>
              <a:rPr lang="el-GR" dirty="0"/>
              <a:t> </a:t>
            </a:r>
            <a:r>
              <a:rPr lang="el-GR" dirty="0" err="1"/>
              <a:t>ἔστιν</a:t>
            </a:r>
            <a:r>
              <a:rPr lang="el-GR" dirty="0"/>
              <a:t> </a:t>
            </a:r>
            <a:r>
              <a:rPr lang="el-GR" dirty="0" err="1"/>
              <a:t>οὔτ᾽</a:t>
            </a:r>
            <a:r>
              <a:rPr lang="el-GR" dirty="0"/>
              <a:t> </a:t>
            </a:r>
            <a:r>
              <a:rPr lang="el-GR" dirty="0" err="1"/>
              <a:t>ἀποστροφὴ</a:t>
            </a:r>
            <a:r>
              <a:rPr lang="el-GR" dirty="0"/>
              <a:t> </a:t>
            </a:r>
            <a:r>
              <a:rPr lang="el-GR" dirty="0" err="1"/>
              <a:t>κακῶν</a:t>
            </a:r>
            <a:r>
              <a:rPr lang="el-GR" dirty="0"/>
              <a:t>.]</a:t>
            </a:r>
            <a:endParaRPr lang="el-GR" dirty="0" smtClean="0"/>
          </a:p>
          <a:p>
            <a:pPr marL="137160" indent="0">
              <a:buNone/>
            </a:pPr>
            <a:endParaRPr lang="el-GR" dirty="0"/>
          </a:p>
          <a:p>
            <a:pPr marL="137160" indent="0">
              <a:buNone/>
            </a:pPr>
            <a:r>
              <a:rPr lang="el-GR" dirty="0"/>
              <a:t>Όμως σπαράζω με την πράξη που έχω να πράξω μετά.</a:t>
            </a:r>
          </a:p>
          <a:p>
            <a:pPr marL="137160" indent="0">
              <a:buNone/>
            </a:pPr>
            <a:r>
              <a:rPr lang="el-GR" dirty="0"/>
              <a:t>Τα παιδιά μου θα τα σκοτώσω.</a:t>
            </a:r>
          </a:p>
          <a:p>
            <a:pPr marL="137160" indent="0">
              <a:buNone/>
            </a:pPr>
            <a:r>
              <a:rPr lang="el-GR" dirty="0"/>
              <a:t>Αυτός που θα τα σώσει από τα χέρια μου δεν υπάρχει.</a:t>
            </a:r>
          </a:p>
          <a:p>
            <a:pPr marL="137160" indent="0">
              <a:buNone/>
            </a:pPr>
            <a:r>
              <a:rPr lang="el-GR" dirty="0"/>
              <a:t>Συντρίμμια θα σωριάσω συθέμελα το σπίτι του Ιάσονα</a:t>
            </a:r>
          </a:p>
          <a:p>
            <a:pPr marL="137160" indent="0">
              <a:buNone/>
            </a:pPr>
            <a:r>
              <a:rPr lang="el-GR" dirty="0"/>
              <a:t>και ύστερα θα φύγω από τη χώρα, μακριά </a:t>
            </a:r>
          </a:p>
          <a:p>
            <a:pPr marL="137160" indent="0">
              <a:buNone/>
            </a:pPr>
            <a:r>
              <a:rPr lang="el-GR" dirty="0"/>
              <a:t>από τον φόνο των παιδιών που τόσο αγάπησα,</a:t>
            </a:r>
          </a:p>
          <a:p>
            <a:pPr marL="137160" indent="0">
              <a:buNone/>
            </a:pPr>
            <a:r>
              <a:rPr lang="el-GR" dirty="0"/>
              <a:t>αφού θα έχω αποτολμήσει έργο ανοσιότατο</a:t>
            </a:r>
            <a:r>
              <a:rPr lang="el-GR" dirty="0" smtClean="0"/>
              <a:t>.</a:t>
            </a:r>
          </a:p>
          <a:p>
            <a:pPr marL="137160" indent="0">
              <a:buNone/>
            </a:pPr>
            <a:r>
              <a:rPr lang="el-GR" dirty="0"/>
              <a:t>Να γελούν μαζί μου οι εχθροί δεν αντέχεται, φίλες.</a:t>
            </a:r>
          </a:p>
          <a:p>
            <a:pPr marL="137160" indent="0">
              <a:buNone/>
            </a:pPr>
            <a:r>
              <a:rPr lang="el-GR" dirty="0"/>
              <a:t>[</a:t>
            </a:r>
            <a:r>
              <a:rPr lang="el-GR" dirty="0" err="1"/>
              <a:t>Ό,τι</a:t>
            </a:r>
            <a:r>
              <a:rPr lang="el-GR" dirty="0"/>
              <a:t> είναι να γίνει ας γίνει.</a:t>
            </a:r>
          </a:p>
          <a:p>
            <a:pPr marL="137160" indent="0">
              <a:buNone/>
            </a:pPr>
            <a:r>
              <a:rPr lang="el-GR" dirty="0"/>
              <a:t>Ποιό το κέρδος να ζω; Δεν έχω πατρίδα</a:t>
            </a:r>
          </a:p>
          <a:p>
            <a:pPr marL="137160" indent="0">
              <a:buNone/>
            </a:pPr>
            <a:r>
              <a:rPr lang="el-GR" dirty="0"/>
              <a:t>ούτε σπίτι ούτε καταφυγή στη δυστυχία μου.]</a:t>
            </a:r>
          </a:p>
        </p:txBody>
      </p:sp>
    </p:spTree>
    <p:extLst>
      <p:ext uri="{BB962C8B-B14F-4D97-AF65-F5344CB8AC3E}">
        <p14:creationId xmlns:p14="http://schemas.microsoft.com/office/powerpoint/2010/main" val="2788988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71400"/>
            <a:ext cx="8229600" cy="171400"/>
          </a:xfrm>
        </p:spPr>
        <p:txBody>
          <a:bodyPr>
            <a:normAutofit fontScale="90000"/>
          </a:bodyPr>
          <a:lstStyle/>
          <a:p>
            <a:endParaRPr lang="el-GR" dirty="0"/>
          </a:p>
        </p:txBody>
      </p:sp>
      <p:sp>
        <p:nvSpPr>
          <p:cNvPr id="3" name="Θέση περιεχομένου 2"/>
          <p:cNvSpPr>
            <a:spLocks noGrp="1"/>
          </p:cNvSpPr>
          <p:nvPr>
            <p:ph idx="1"/>
          </p:nvPr>
        </p:nvSpPr>
        <p:spPr>
          <a:xfrm>
            <a:off x="457200" y="0"/>
            <a:ext cx="8229600" cy="6309360"/>
          </a:xfrm>
        </p:spPr>
        <p:txBody>
          <a:bodyPr>
            <a:normAutofit fontScale="85000" lnSpcReduction="20000"/>
          </a:bodyPr>
          <a:lstStyle/>
          <a:p>
            <a:pPr marL="137160" indent="0">
              <a:buNone/>
            </a:pPr>
            <a:r>
              <a:rPr lang="el-GR" dirty="0" err="1"/>
              <a:t>ἡμάρτανον</a:t>
            </a:r>
            <a:r>
              <a:rPr lang="el-GR" dirty="0"/>
              <a:t> </a:t>
            </a:r>
            <a:r>
              <a:rPr lang="el-GR" dirty="0" err="1"/>
              <a:t>τόθ᾽</a:t>
            </a:r>
            <a:r>
              <a:rPr lang="el-GR" dirty="0"/>
              <a:t> </a:t>
            </a:r>
            <a:r>
              <a:rPr lang="el-GR" dirty="0" err="1"/>
              <a:t>ἡνίκ᾽</a:t>
            </a:r>
            <a:r>
              <a:rPr lang="el-GR" dirty="0"/>
              <a:t> </a:t>
            </a:r>
            <a:r>
              <a:rPr lang="el-GR" dirty="0" err="1"/>
              <a:t>ἐξελίμπανον</a:t>
            </a:r>
            <a:endParaRPr lang="el-GR" dirty="0"/>
          </a:p>
          <a:p>
            <a:pPr marL="137160" indent="0">
              <a:buNone/>
            </a:pPr>
            <a:r>
              <a:rPr lang="el-GR" dirty="0"/>
              <a:t>δόμους </a:t>
            </a:r>
            <a:r>
              <a:rPr lang="el-GR" dirty="0" err="1"/>
              <a:t>πατρῴους</a:t>
            </a:r>
            <a:r>
              <a:rPr lang="el-GR" dirty="0"/>
              <a:t>, </a:t>
            </a:r>
            <a:r>
              <a:rPr lang="el-GR" dirty="0" err="1"/>
              <a:t>ἀνδρὸς</a:t>
            </a:r>
            <a:r>
              <a:rPr lang="el-GR" dirty="0"/>
              <a:t> </a:t>
            </a:r>
            <a:r>
              <a:rPr lang="el-GR" dirty="0" err="1"/>
              <a:t>Ἕλληνος</a:t>
            </a:r>
            <a:r>
              <a:rPr lang="el-GR" dirty="0"/>
              <a:t> </a:t>
            </a:r>
            <a:r>
              <a:rPr lang="el-GR" dirty="0" err="1"/>
              <a:t>λόγοις</a:t>
            </a:r>
            <a:endParaRPr lang="el-GR" dirty="0"/>
          </a:p>
          <a:p>
            <a:pPr marL="137160" indent="0">
              <a:buNone/>
            </a:pPr>
            <a:r>
              <a:rPr lang="el-GR" dirty="0" err="1"/>
              <a:t>πεισθεῖσ᾽</a:t>
            </a:r>
            <a:r>
              <a:rPr lang="el-GR" dirty="0"/>
              <a:t>, </a:t>
            </a:r>
            <a:r>
              <a:rPr lang="el-GR" dirty="0" err="1"/>
              <a:t>ὃς</a:t>
            </a:r>
            <a:r>
              <a:rPr lang="el-GR" dirty="0"/>
              <a:t> </a:t>
            </a:r>
            <a:r>
              <a:rPr lang="el-GR" dirty="0" err="1"/>
              <a:t>ἡμῖν</a:t>
            </a:r>
            <a:r>
              <a:rPr lang="el-GR" dirty="0"/>
              <a:t> </a:t>
            </a:r>
            <a:r>
              <a:rPr lang="el-GR" dirty="0" err="1"/>
              <a:t>σὺν</a:t>
            </a:r>
            <a:r>
              <a:rPr lang="el-GR" dirty="0"/>
              <a:t> </a:t>
            </a:r>
            <a:r>
              <a:rPr lang="el-GR" dirty="0" err="1"/>
              <a:t>θεῷ</a:t>
            </a:r>
            <a:r>
              <a:rPr lang="el-GR" dirty="0"/>
              <a:t> </a:t>
            </a:r>
            <a:r>
              <a:rPr lang="el-GR" dirty="0" err="1"/>
              <a:t>τείσει</a:t>
            </a:r>
            <a:r>
              <a:rPr lang="el-GR" dirty="0"/>
              <a:t> δίκην.</a:t>
            </a:r>
          </a:p>
          <a:p>
            <a:pPr marL="137160" indent="0">
              <a:buNone/>
            </a:pPr>
            <a:r>
              <a:rPr lang="el-GR" dirty="0" err="1"/>
              <a:t>οὔτ᾽</a:t>
            </a:r>
            <a:r>
              <a:rPr lang="el-GR" dirty="0"/>
              <a:t> </a:t>
            </a:r>
            <a:r>
              <a:rPr lang="el-GR" dirty="0" err="1"/>
              <a:t>ἐξ</a:t>
            </a:r>
            <a:r>
              <a:rPr lang="el-GR" dirty="0"/>
              <a:t> </a:t>
            </a:r>
            <a:r>
              <a:rPr lang="el-GR" dirty="0" err="1"/>
              <a:t>ἐμοῦ</a:t>
            </a:r>
            <a:r>
              <a:rPr lang="el-GR" dirty="0"/>
              <a:t> </a:t>
            </a:r>
            <a:r>
              <a:rPr lang="el-GR" dirty="0" err="1"/>
              <a:t>γὰρ</a:t>
            </a:r>
            <a:r>
              <a:rPr lang="el-GR" dirty="0"/>
              <a:t> </a:t>
            </a:r>
            <a:r>
              <a:rPr lang="el-GR" dirty="0" err="1"/>
              <a:t>παῖδας</a:t>
            </a:r>
            <a:r>
              <a:rPr lang="el-GR" dirty="0"/>
              <a:t> </a:t>
            </a:r>
            <a:r>
              <a:rPr lang="el-GR" dirty="0" err="1"/>
              <a:t>ὄψεταί</a:t>
            </a:r>
            <a:r>
              <a:rPr lang="el-GR" dirty="0"/>
              <a:t> </a:t>
            </a:r>
            <a:r>
              <a:rPr lang="el-GR" dirty="0" err="1"/>
              <a:t>ποτε</a:t>
            </a:r>
            <a:endParaRPr lang="el-GR" dirty="0"/>
          </a:p>
          <a:p>
            <a:pPr marL="137160" indent="0">
              <a:buNone/>
            </a:pPr>
            <a:r>
              <a:rPr lang="el-GR" dirty="0" err="1"/>
              <a:t>ζῶντας</a:t>
            </a:r>
            <a:r>
              <a:rPr lang="el-GR" dirty="0"/>
              <a:t> </a:t>
            </a:r>
            <a:r>
              <a:rPr lang="el-GR" dirty="0" err="1"/>
              <a:t>τὸ</a:t>
            </a:r>
            <a:r>
              <a:rPr lang="el-GR" dirty="0"/>
              <a:t> </a:t>
            </a:r>
            <a:r>
              <a:rPr lang="el-GR" dirty="0" err="1"/>
              <a:t>λοιπὸν</a:t>
            </a:r>
            <a:r>
              <a:rPr lang="el-GR" dirty="0"/>
              <a:t> </a:t>
            </a:r>
            <a:r>
              <a:rPr lang="el-GR" dirty="0" err="1"/>
              <a:t>οὔτε</a:t>
            </a:r>
            <a:r>
              <a:rPr lang="el-GR" dirty="0"/>
              <a:t> </a:t>
            </a:r>
            <a:r>
              <a:rPr lang="el-GR" dirty="0" err="1"/>
              <a:t>τῆς</a:t>
            </a:r>
            <a:r>
              <a:rPr lang="el-GR" dirty="0"/>
              <a:t> </a:t>
            </a:r>
            <a:r>
              <a:rPr lang="el-GR" dirty="0" err="1"/>
              <a:t>νεοζύγου</a:t>
            </a:r>
            <a:endParaRPr lang="el-GR" dirty="0"/>
          </a:p>
          <a:p>
            <a:pPr marL="137160" indent="0">
              <a:buNone/>
            </a:pPr>
            <a:r>
              <a:rPr lang="el-GR" dirty="0" smtClean="0"/>
              <a:t>νύμφης </a:t>
            </a:r>
            <a:r>
              <a:rPr lang="el-GR" dirty="0" err="1"/>
              <a:t>τεκνώσει</a:t>
            </a:r>
            <a:r>
              <a:rPr lang="el-GR" dirty="0"/>
              <a:t> </a:t>
            </a:r>
            <a:r>
              <a:rPr lang="el-GR" dirty="0" err="1"/>
              <a:t>παῖδ᾽</a:t>
            </a:r>
            <a:r>
              <a:rPr lang="el-GR" dirty="0"/>
              <a:t>, </a:t>
            </a:r>
            <a:r>
              <a:rPr lang="el-GR" dirty="0" err="1"/>
              <a:t>ἐπεὶ</a:t>
            </a:r>
            <a:r>
              <a:rPr lang="el-GR" dirty="0"/>
              <a:t> </a:t>
            </a:r>
            <a:r>
              <a:rPr lang="el-GR" dirty="0" err="1"/>
              <a:t>κακὴν</a:t>
            </a:r>
            <a:r>
              <a:rPr lang="el-GR" dirty="0"/>
              <a:t> </a:t>
            </a:r>
            <a:r>
              <a:rPr lang="el-GR" dirty="0" err="1"/>
              <a:t>κακῶς</a:t>
            </a:r>
            <a:endParaRPr lang="el-GR" dirty="0"/>
          </a:p>
          <a:p>
            <a:pPr marL="137160" indent="0">
              <a:buNone/>
            </a:pPr>
            <a:r>
              <a:rPr lang="el-GR" dirty="0" err="1"/>
              <a:t>θανεῖν</a:t>
            </a:r>
            <a:r>
              <a:rPr lang="el-GR" dirty="0"/>
              <a:t> </a:t>
            </a:r>
            <a:r>
              <a:rPr lang="el-GR" dirty="0" err="1"/>
              <a:t>σφ᾽</a:t>
            </a:r>
            <a:r>
              <a:rPr lang="el-GR" dirty="0"/>
              <a:t> </a:t>
            </a:r>
            <a:r>
              <a:rPr lang="el-GR" dirty="0" err="1"/>
              <a:t>ἀνάγκη</a:t>
            </a:r>
            <a:r>
              <a:rPr lang="el-GR" dirty="0"/>
              <a:t> </a:t>
            </a:r>
            <a:r>
              <a:rPr lang="el-GR" dirty="0" err="1"/>
              <a:t>τοῖς</a:t>
            </a:r>
            <a:r>
              <a:rPr lang="el-GR" dirty="0"/>
              <a:t> </a:t>
            </a:r>
            <a:r>
              <a:rPr lang="el-GR" dirty="0" err="1"/>
              <a:t>ἐμοῖσι</a:t>
            </a:r>
            <a:r>
              <a:rPr lang="el-GR" dirty="0"/>
              <a:t> </a:t>
            </a:r>
            <a:r>
              <a:rPr lang="el-GR" dirty="0" err="1"/>
              <a:t>φαρμάκοις</a:t>
            </a:r>
            <a:r>
              <a:rPr lang="el-GR" dirty="0" smtClean="0"/>
              <a:t>.</a:t>
            </a:r>
          </a:p>
          <a:p>
            <a:pPr marL="137160" indent="0">
              <a:buNone/>
            </a:pPr>
            <a:endParaRPr lang="el-GR" dirty="0"/>
          </a:p>
          <a:p>
            <a:pPr marL="137160" indent="0">
              <a:buNone/>
            </a:pPr>
            <a:r>
              <a:rPr lang="el-GR" dirty="0"/>
              <a:t>Έσφαλα όταν άφηνα το σπίτι του πατέρα μου</a:t>
            </a:r>
          </a:p>
          <a:p>
            <a:pPr marL="137160" indent="0">
              <a:buNone/>
            </a:pPr>
            <a:r>
              <a:rPr lang="el-GR" dirty="0"/>
              <a:t>και πίστεψα τα λόγια ενός Έλληνα,</a:t>
            </a:r>
          </a:p>
          <a:p>
            <a:pPr marL="137160" indent="0">
              <a:buNone/>
            </a:pPr>
            <a:r>
              <a:rPr lang="el-GR" dirty="0"/>
              <a:t>ενός που, αν θέλουν οι θεοί, θα πληρώσει.</a:t>
            </a:r>
          </a:p>
          <a:p>
            <a:pPr marL="137160" indent="0">
              <a:buNone/>
            </a:pPr>
            <a:r>
              <a:rPr lang="el-GR" dirty="0"/>
              <a:t>Ούτε θα ξαναδεί ποτέ πια ζωντανά</a:t>
            </a:r>
          </a:p>
          <a:p>
            <a:pPr marL="137160" indent="0">
              <a:buNone/>
            </a:pPr>
            <a:r>
              <a:rPr lang="el-GR" dirty="0"/>
              <a:t>τα παιδιά που έχει από μένα</a:t>
            </a:r>
          </a:p>
          <a:p>
            <a:pPr marL="137160" indent="0">
              <a:buNone/>
            </a:pPr>
            <a:r>
              <a:rPr lang="el-GR" dirty="0" smtClean="0"/>
              <a:t>ούτε </a:t>
            </a:r>
            <a:r>
              <a:rPr lang="el-GR" dirty="0" err="1"/>
              <a:t>θ᾽</a:t>
            </a:r>
            <a:r>
              <a:rPr lang="el-GR" dirty="0"/>
              <a:t> αποχτήσει άλλα παιδιά από τη νεόνυμφη σύζυγο</a:t>
            </a:r>
          </a:p>
          <a:p>
            <a:pPr marL="137160" indent="0">
              <a:buNone/>
            </a:pPr>
            <a:r>
              <a:rPr lang="el-GR" dirty="0"/>
              <a:t>— άθλια εκείνη, άθλιο θάνατο ανάγκη να λάβει</a:t>
            </a:r>
          </a:p>
          <a:p>
            <a:pPr marL="137160" indent="0">
              <a:buNone/>
            </a:pPr>
            <a:r>
              <a:rPr lang="el-GR" dirty="0"/>
              <a:t>από το δικό μου το φαρμάκι.</a:t>
            </a:r>
          </a:p>
        </p:txBody>
      </p:sp>
    </p:spTree>
    <p:extLst>
      <p:ext uri="{BB962C8B-B14F-4D97-AF65-F5344CB8AC3E}">
        <p14:creationId xmlns:p14="http://schemas.microsoft.com/office/powerpoint/2010/main" val="11984066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260648"/>
            <a:ext cx="8229600" cy="6048712"/>
          </a:xfrm>
        </p:spPr>
        <p:txBody>
          <a:bodyPr>
            <a:normAutofit fontScale="77500" lnSpcReduction="20000"/>
          </a:bodyPr>
          <a:lstStyle/>
          <a:p>
            <a:pPr marL="137160" indent="0">
              <a:buNone/>
            </a:pPr>
            <a:r>
              <a:rPr lang="el-GR" dirty="0" err="1"/>
              <a:t>μηδείς</a:t>
            </a:r>
            <a:r>
              <a:rPr lang="el-GR" dirty="0"/>
              <a:t> με </a:t>
            </a:r>
            <a:r>
              <a:rPr lang="el-GR" dirty="0" err="1"/>
              <a:t>φαύλην</a:t>
            </a:r>
            <a:r>
              <a:rPr lang="el-GR" dirty="0"/>
              <a:t> </a:t>
            </a:r>
            <a:r>
              <a:rPr lang="el-GR" dirty="0" err="1"/>
              <a:t>κἀσθενῆ</a:t>
            </a:r>
            <a:r>
              <a:rPr lang="el-GR" dirty="0"/>
              <a:t> </a:t>
            </a:r>
            <a:r>
              <a:rPr lang="el-GR" dirty="0" err="1"/>
              <a:t>νομιζέτω</a:t>
            </a:r>
            <a:endParaRPr lang="el-GR" dirty="0"/>
          </a:p>
          <a:p>
            <a:pPr marL="137160" indent="0">
              <a:buNone/>
            </a:pPr>
            <a:r>
              <a:rPr lang="el-GR" dirty="0" err="1"/>
              <a:t>μηδ᾽</a:t>
            </a:r>
            <a:r>
              <a:rPr lang="el-GR" dirty="0"/>
              <a:t> </a:t>
            </a:r>
            <a:r>
              <a:rPr lang="el-GR" dirty="0" err="1"/>
              <a:t>ἡσυχαίαν</a:t>
            </a:r>
            <a:r>
              <a:rPr lang="el-GR" dirty="0"/>
              <a:t> </a:t>
            </a:r>
            <a:r>
              <a:rPr lang="el-GR" dirty="0" err="1"/>
              <a:t>ἀλλὰ</a:t>
            </a:r>
            <a:r>
              <a:rPr lang="el-GR" dirty="0"/>
              <a:t> </a:t>
            </a:r>
            <a:r>
              <a:rPr lang="el-GR" dirty="0" err="1"/>
              <a:t>θατέρου</a:t>
            </a:r>
            <a:r>
              <a:rPr lang="el-GR" dirty="0"/>
              <a:t> τρόπου,</a:t>
            </a:r>
          </a:p>
          <a:p>
            <a:pPr marL="137160" indent="0">
              <a:buNone/>
            </a:pPr>
            <a:r>
              <a:rPr lang="el-GR" dirty="0" err="1"/>
              <a:t>βαρεῖαν</a:t>
            </a:r>
            <a:r>
              <a:rPr lang="el-GR" dirty="0"/>
              <a:t> </a:t>
            </a:r>
            <a:r>
              <a:rPr lang="el-GR" dirty="0" err="1"/>
              <a:t>ἐχθροῖς</a:t>
            </a:r>
            <a:r>
              <a:rPr lang="el-GR" dirty="0"/>
              <a:t> </a:t>
            </a:r>
            <a:r>
              <a:rPr lang="el-GR" dirty="0" err="1"/>
              <a:t>καὶ</a:t>
            </a:r>
            <a:r>
              <a:rPr lang="el-GR" dirty="0"/>
              <a:t> </a:t>
            </a:r>
            <a:r>
              <a:rPr lang="el-GR" dirty="0" err="1"/>
              <a:t>φίλοισιν</a:t>
            </a:r>
            <a:r>
              <a:rPr lang="el-GR" dirty="0"/>
              <a:t> </a:t>
            </a:r>
            <a:r>
              <a:rPr lang="el-GR" dirty="0" err="1"/>
              <a:t>εὐμενῆ</a:t>
            </a:r>
            <a:r>
              <a:rPr lang="el-GR" dirty="0"/>
              <a:t>·</a:t>
            </a:r>
          </a:p>
          <a:p>
            <a:pPr marL="137160" indent="0">
              <a:buNone/>
            </a:pPr>
            <a:r>
              <a:rPr lang="el-GR" dirty="0" err="1" smtClean="0"/>
              <a:t>τῶν</a:t>
            </a:r>
            <a:r>
              <a:rPr lang="el-GR" dirty="0" smtClean="0"/>
              <a:t> </a:t>
            </a:r>
            <a:r>
              <a:rPr lang="el-GR" dirty="0" err="1"/>
              <a:t>γὰρ</a:t>
            </a:r>
            <a:r>
              <a:rPr lang="el-GR" dirty="0"/>
              <a:t> τοιούτων </a:t>
            </a:r>
            <a:r>
              <a:rPr lang="el-GR" dirty="0" err="1"/>
              <a:t>εὐκλεέστατος</a:t>
            </a:r>
            <a:r>
              <a:rPr lang="el-GR" dirty="0"/>
              <a:t> βίος.</a:t>
            </a:r>
          </a:p>
          <a:p>
            <a:pPr marL="137160" indent="0">
              <a:buNone/>
            </a:pPr>
            <a:r>
              <a:rPr lang="el-GR" dirty="0"/>
              <a:t>ΧΟ. </a:t>
            </a:r>
            <a:r>
              <a:rPr lang="el-GR" dirty="0" err="1"/>
              <a:t>ἐπείπερ</a:t>
            </a:r>
            <a:r>
              <a:rPr lang="el-GR" dirty="0"/>
              <a:t> </a:t>
            </a:r>
            <a:r>
              <a:rPr lang="el-GR" dirty="0" err="1"/>
              <a:t>ἡμῖν</a:t>
            </a:r>
            <a:r>
              <a:rPr lang="el-GR" dirty="0"/>
              <a:t> </a:t>
            </a:r>
            <a:r>
              <a:rPr lang="el-GR" dirty="0" err="1"/>
              <a:t>τόνδ᾽</a:t>
            </a:r>
            <a:r>
              <a:rPr lang="el-GR" dirty="0"/>
              <a:t> </a:t>
            </a:r>
            <a:r>
              <a:rPr lang="el-GR" dirty="0" err="1"/>
              <a:t>ἐκοίνωσας</a:t>
            </a:r>
            <a:r>
              <a:rPr lang="el-GR" dirty="0"/>
              <a:t> </a:t>
            </a:r>
            <a:r>
              <a:rPr lang="el-GR" dirty="0" err="1"/>
              <a:t>λόγον</a:t>
            </a:r>
            <a:r>
              <a:rPr lang="el-GR" dirty="0"/>
              <a:t>,</a:t>
            </a:r>
          </a:p>
          <a:p>
            <a:pPr marL="137160" indent="0">
              <a:buNone/>
            </a:pPr>
            <a:r>
              <a:rPr lang="el-GR" dirty="0" err="1"/>
              <a:t>σέ</a:t>
            </a:r>
            <a:r>
              <a:rPr lang="el-GR" dirty="0"/>
              <a:t> </a:t>
            </a:r>
            <a:r>
              <a:rPr lang="el-GR" dirty="0" err="1"/>
              <a:t>τ᾽</a:t>
            </a:r>
            <a:r>
              <a:rPr lang="el-GR" dirty="0"/>
              <a:t> </a:t>
            </a:r>
            <a:r>
              <a:rPr lang="el-GR" dirty="0" err="1"/>
              <a:t>ὠφελεῖν</a:t>
            </a:r>
            <a:r>
              <a:rPr lang="el-GR" dirty="0"/>
              <a:t> </a:t>
            </a:r>
            <a:r>
              <a:rPr lang="el-GR" dirty="0" err="1"/>
              <a:t>θέλουσα</a:t>
            </a:r>
            <a:r>
              <a:rPr lang="el-GR" dirty="0"/>
              <a:t> </a:t>
            </a:r>
            <a:r>
              <a:rPr lang="el-GR" dirty="0" err="1"/>
              <a:t>καὶ</a:t>
            </a:r>
            <a:r>
              <a:rPr lang="el-GR" dirty="0"/>
              <a:t> </a:t>
            </a:r>
            <a:r>
              <a:rPr lang="el-GR" dirty="0" err="1"/>
              <a:t>νόμοις</a:t>
            </a:r>
            <a:r>
              <a:rPr lang="el-GR" dirty="0"/>
              <a:t> </a:t>
            </a:r>
            <a:r>
              <a:rPr lang="el-GR" dirty="0" err="1"/>
              <a:t>βροτῶν</a:t>
            </a:r>
            <a:endParaRPr lang="el-GR" dirty="0"/>
          </a:p>
          <a:p>
            <a:pPr marL="137160" indent="0">
              <a:buNone/>
            </a:pPr>
            <a:r>
              <a:rPr lang="el-GR" dirty="0" err="1"/>
              <a:t>ξυλλαμβάνουσα</a:t>
            </a:r>
            <a:r>
              <a:rPr lang="el-GR" dirty="0"/>
              <a:t> </a:t>
            </a:r>
            <a:r>
              <a:rPr lang="el-GR" dirty="0" err="1"/>
              <a:t>δρᾶν</a:t>
            </a:r>
            <a:r>
              <a:rPr lang="el-GR" dirty="0"/>
              <a:t> </a:t>
            </a:r>
            <a:r>
              <a:rPr lang="el-GR" dirty="0" err="1"/>
              <a:t>σ᾽</a:t>
            </a:r>
            <a:r>
              <a:rPr lang="el-GR" dirty="0"/>
              <a:t> </a:t>
            </a:r>
            <a:r>
              <a:rPr lang="el-GR" dirty="0" err="1"/>
              <a:t>ἀπεννέπω</a:t>
            </a:r>
            <a:r>
              <a:rPr lang="el-GR" dirty="0"/>
              <a:t> τάδε</a:t>
            </a:r>
            <a:r>
              <a:rPr lang="el-GR" dirty="0" smtClean="0"/>
              <a:t>.</a:t>
            </a:r>
          </a:p>
          <a:p>
            <a:pPr marL="137160" indent="0">
              <a:buNone/>
            </a:pPr>
            <a:endParaRPr lang="el-GR" dirty="0"/>
          </a:p>
          <a:p>
            <a:pPr marL="137160" indent="0">
              <a:buNone/>
            </a:pPr>
            <a:r>
              <a:rPr lang="el-GR" dirty="0"/>
              <a:t>Κανείς να μην πιστέψει πως είμαι άπραγη και αδύναμη</a:t>
            </a:r>
          </a:p>
          <a:p>
            <a:pPr marL="137160" indent="0">
              <a:buNone/>
            </a:pPr>
            <a:r>
              <a:rPr lang="el-GR" dirty="0"/>
              <a:t>ούτε ήσυχη. Ο τρόπος ο δικός μου είναι ο αντίθετος:</a:t>
            </a:r>
          </a:p>
          <a:p>
            <a:pPr marL="137160" indent="0">
              <a:buNone/>
            </a:pPr>
            <a:r>
              <a:rPr lang="el-GR" dirty="0"/>
              <a:t>ανελέητη με τους εχθρούς, φίλη με τους φίλους.</a:t>
            </a:r>
          </a:p>
          <a:p>
            <a:pPr marL="137160" indent="0">
              <a:buNone/>
            </a:pPr>
            <a:r>
              <a:rPr lang="el-GR" dirty="0" smtClean="0"/>
              <a:t>Μόνο </a:t>
            </a:r>
            <a:r>
              <a:rPr lang="el-GR" dirty="0"/>
              <a:t>τέτοιων ανθρώπων ο βίος αξιώνεται το μέγα κλέος.</a:t>
            </a:r>
          </a:p>
          <a:p>
            <a:pPr marL="137160" indent="0">
              <a:buNone/>
            </a:pPr>
            <a:r>
              <a:rPr lang="el-GR" dirty="0"/>
              <a:t>ΧΟ. Μια και μοιράστηκες μαζί μου το σχέδιό σου,</a:t>
            </a:r>
          </a:p>
          <a:p>
            <a:pPr marL="137160" indent="0">
              <a:buNone/>
            </a:pPr>
            <a:r>
              <a:rPr lang="el-GR" dirty="0"/>
              <a:t>εγώ, θέλοντας και να βοηθήσω εσένα</a:t>
            </a:r>
          </a:p>
          <a:p>
            <a:pPr marL="137160" indent="0">
              <a:buNone/>
            </a:pPr>
            <a:r>
              <a:rPr lang="el-GR" dirty="0"/>
              <a:t>και τους νόμους των ανθρώπων να προασπίσω,</a:t>
            </a:r>
          </a:p>
          <a:p>
            <a:pPr marL="137160" indent="0">
              <a:buNone/>
            </a:pPr>
            <a:r>
              <a:rPr lang="el-GR" dirty="0"/>
              <a:t>σε εξορκίζω να μην κάνεις αυτό που πας να κάνεις</a:t>
            </a:r>
            <a:r>
              <a:rPr lang="el-GR" dirty="0" smtClean="0"/>
              <a:t>.</a:t>
            </a:r>
          </a:p>
          <a:p>
            <a:pPr marL="137160" indent="0" algn="r">
              <a:buNone/>
            </a:pPr>
            <a:endParaRPr lang="el-GR" sz="2300" dirty="0" smtClean="0"/>
          </a:p>
          <a:p>
            <a:pPr marL="137160" indent="0" algn="r">
              <a:buNone/>
            </a:pPr>
            <a:r>
              <a:rPr lang="el-GR" sz="2300" dirty="0" smtClean="0"/>
              <a:t>Μετάφραση Θ. Στεφανόπουλου</a:t>
            </a:r>
            <a:endParaRPr lang="el-GR" sz="2300" dirty="0"/>
          </a:p>
        </p:txBody>
      </p:sp>
    </p:spTree>
    <p:extLst>
      <p:ext uri="{BB962C8B-B14F-4D97-AF65-F5344CB8AC3E}">
        <p14:creationId xmlns:p14="http://schemas.microsoft.com/office/powerpoint/2010/main" val="42525555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143508" y="116632"/>
            <a:ext cx="8856984" cy="6624736"/>
          </a:xfrm>
        </p:spPr>
        <p:txBody>
          <a:bodyPr>
            <a:normAutofit fontScale="55000" lnSpcReduction="20000"/>
          </a:bodyPr>
          <a:lstStyle/>
          <a:p>
            <a:pPr marL="137160" indent="0">
              <a:buNone/>
            </a:pPr>
            <a:r>
              <a:rPr lang="el-GR" sz="3300" dirty="0"/>
              <a:t>ὦ τέκνα </a:t>
            </a:r>
            <a:r>
              <a:rPr lang="el-GR" sz="3300" dirty="0" err="1"/>
              <a:t>τέκνα</a:t>
            </a:r>
            <a:r>
              <a:rPr lang="el-GR" sz="3300" dirty="0"/>
              <a:t>, </a:t>
            </a:r>
            <a:r>
              <a:rPr lang="el-GR" sz="3300" dirty="0" err="1"/>
              <a:t>σφῷν</a:t>
            </a:r>
            <a:r>
              <a:rPr lang="el-GR" sz="3300" dirty="0"/>
              <a:t> </a:t>
            </a:r>
            <a:r>
              <a:rPr lang="el-GR" sz="3300" dirty="0" err="1"/>
              <a:t>μὲν</a:t>
            </a:r>
            <a:r>
              <a:rPr lang="el-GR" sz="3300" dirty="0"/>
              <a:t> </a:t>
            </a:r>
            <a:r>
              <a:rPr lang="el-GR" sz="3300" dirty="0" err="1"/>
              <a:t>ἔστι</a:t>
            </a:r>
            <a:r>
              <a:rPr lang="el-GR" sz="3300" dirty="0"/>
              <a:t> </a:t>
            </a:r>
            <a:r>
              <a:rPr lang="el-GR" sz="3300" dirty="0" err="1"/>
              <a:t>δὴ</a:t>
            </a:r>
            <a:r>
              <a:rPr lang="el-GR" sz="3300" dirty="0"/>
              <a:t> πόλις</a:t>
            </a:r>
          </a:p>
          <a:p>
            <a:pPr marL="137160" indent="0">
              <a:buNone/>
            </a:pPr>
            <a:r>
              <a:rPr lang="el-GR" sz="3300" dirty="0" err="1"/>
              <a:t>καὶ</a:t>
            </a:r>
            <a:r>
              <a:rPr lang="el-GR" sz="3300" dirty="0"/>
              <a:t> </a:t>
            </a:r>
            <a:r>
              <a:rPr lang="el-GR" sz="3300" dirty="0" err="1"/>
              <a:t>δῶμ</a:t>
            </a:r>
            <a:r>
              <a:rPr lang="el-GR" sz="3300" dirty="0"/>
              <a:t>᾽, </a:t>
            </a:r>
            <a:r>
              <a:rPr lang="el-GR" sz="3300" dirty="0" err="1"/>
              <a:t>ἐν</a:t>
            </a:r>
            <a:r>
              <a:rPr lang="el-GR" sz="3300" dirty="0"/>
              <a:t> ᾧ </a:t>
            </a:r>
            <a:r>
              <a:rPr lang="el-GR" sz="3300" dirty="0" err="1"/>
              <a:t>λιπόντες</a:t>
            </a:r>
            <a:r>
              <a:rPr lang="el-GR" sz="3300" dirty="0"/>
              <a:t> </a:t>
            </a:r>
            <a:r>
              <a:rPr lang="el-GR" sz="3300" dirty="0" err="1"/>
              <a:t>ἀθλίαν</a:t>
            </a:r>
            <a:r>
              <a:rPr lang="el-GR" sz="3300" dirty="0"/>
              <a:t> </a:t>
            </a:r>
            <a:r>
              <a:rPr lang="el-GR" sz="3300" dirty="0" err="1"/>
              <a:t>ἐμὲ</a:t>
            </a:r>
            <a:endParaRPr lang="el-GR" sz="3300" dirty="0"/>
          </a:p>
          <a:p>
            <a:pPr marL="137160" indent="0">
              <a:buNone/>
            </a:pPr>
            <a:r>
              <a:rPr lang="el-GR" sz="3300" dirty="0" err="1"/>
              <a:t>οἰκήσετ</a:t>
            </a:r>
            <a:r>
              <a:rPr lang="el-GR" sz="3300" dirty="0"/>
              <a:t>᾽ </a:t>
            </a:r>
            <a:r>
              <a:rPr lang="el-GR" sz="3300" dirty="0" err="1"/>
              <a:t>αἰεὶ</a:t>
            </a:r>
            <a:r>
              <a:rPr lang="el-GR" sz="3300" dirty="0"/>
              <a:t> </a:t>
            </a:r>
            <a:r>
              <a:rPr lang="el-GR" sz="3300" dirty="0" err="1"/>
              <a:t>μητρὸς</a:t>
            </a:r>
            <a:r>
              <a:rPr lang="el-GR" sz="3300" dirty="0"/>
              <a:t> </a:t>
            </a:r>
            <a:r>
              <a:rPr lang="el-GR" sz="3300" dirty="0" err="1"/>
              <a:t>ἐστερημένοι</a:t>
            </a:r>
            <a:r>
              <a:rPr lang="el-GR" sz="3300" dirty="0"/>
              <a:t>·</a:t>
            </a:r>
          </a:p>
          <a:p>
            <a:pPr marL="137160" indent="0">
              <a:buNone/>
            </a:pPr>
            <a:r>
              <a:rPr lang="el-GR" sz="3300" dirty="0" err="1"/>
              <a:t>ἐγὼ</a:t>
            </a:r>
            <a:r>
              <a:rPr lang="el-GR" sz="3300" dirty="0"/>
              <a:t> δ᾽ </a:t>
            </a:r>
            <a:r>
              <a:rPr lang="el-GR" sz="3300" dirty="0" err="1"/>
              <a:t>ἐς</a:t>
            </a:r>
            <a:r>
              <a:rPr lang="el-GR" sz="3300" dirty="0"/>
              <a:t> </a:t>
            </a:r>
            <a:r>
              <a:rPr lang="el-GR" sz="3300" dirty="0" err="1"/>
              <a:t>ἄλλην</a:t>
            </a:r>
            <a:r>
              <a:rPr lang="el-GR" sz="3300" dirty="0"/>
              <a:t> </a:t>
            </a:r>
            <a:r>
              <a:rPr lang="el-GR" sz="3300" dirty="0" err="1"/>
              <a:t>γαῖαν</a:t>
            </a:r>
            <a:r>
              <a:rPr lang="el-GR" sz="3300" dirty="0"/>
              <a:t> </a:t>
            </a:r>
            <a:r>
              <a:rPr lang="el-GR" sz="3300" dirty="0" err="1"/>
              <a:t>εἶμι</a:t>
            </a:r>
            <a:r>
              <a:rPr lang="el-GR" sz="3300" dirty="0"/>
              <a:t> </a:t>
            </a:r>
            <a:r>
              <a:rPr lang="el-GR" sz="3300" dirty="0" err="1"/>
              <a:t>δὴ</a:t>
            </a:r>
            <a:r>
              <a:rPr lang="el-GR" sz="3300" dirty="0"/>
              <a:t> φυγάς,</a:t>
            </a:r>
          </a:p>
          <a:p>
            <a:pPr marL="137160" indent="0">
              <a:buNone/>
            </a:pPr>
            <a:r>
              <a:rPr lang="el-GR" sz="3300" dirty="0" err="1" smtClean="0"/>
              <a:t>πρὶν</a:t>
            </a:r>
            <a:r>
              <a:rPr lang="el-GR" sz="3300" dirty="0" smtClean="0"/>
              <a:t> </a:t>
            </a:r>
            <a:r>
              <a:rPr lang="el-GR" sz="3300" dirty="0" err="1"/>
              <a:t>σφῷν</a:t>
            </a:r>
            <a:r>
              <a:rPr lang="el-GR" sz="3300" dirty="0"/>
              <a:t> </a:t>
            </a:r>
            <a:r>
              <a:rPr lang="el-GR" sz="3300" dirty="0" err="1"/>
              <a:t>ὀνάσθαι</a:t>
            </a:r>
            <a:r>
              <a:rPr lang="el-GR" sz="3300" dirty="0"/>
              <a:t> </a:t>
            </a:r>
            <a:r>
              <a:rPr lang="el-GR" sz="3300" dirty="0" err="1"/>
              <a:t>κἀπιδεῖν</a:t>
            </a:r>
            <a:r>
              <a:rPr lang="el-GR" sz="3300" dirty="0"/>
              <a:t> </a:t>
            </a:r>
            <a:r>
              <a:rPr lang="el-GR" sz="3300" dirty="0" err="1"/>
              <a:t>εὐδαίμονας</a:t>
            </a:r>
            <a:r>
              <a:rPr lang="el-GR" sz="3300" dirty="0"/>
              <a:t>,</a:t>
            </a:r>
          </a:p>
          <a:p>
            <a:pPr marL="137160" indent="0">
              <a:buNone/>
            </a:pPr>
            <a:r>
              <a:rPr lang="el-GR" sz="3300" dirty="0" err="1"/>
              <a:t>πρὶν</a:t>
            </a:r>
            <a:r>
              <a:rPr lang="el-GR" sz="3300" dirty="0"/>
              <a:t> </a:t>
            </a:r>
            <a:r>
              <a:rPr lang="el-GR" sz="3300" dirty="0" err="1"/>
              <a:t>λουτρὰ</a:t>
            </a:r>
            <a:r>
              <a:rPr lang="el-GR" sz="3300" dirty="0"/>
              <a:t> </a:t>
            </a:r>
            <a:r>
              <a:rPr lang="el-GR" sz="3300" dirty="0" err="1"/>
              <a:t>καὶ</a:t>
            </a:r>
            <a:r>
              <a:rPr lang="el-GR" sz="3300" dirty="0"/>
              <a:t> </a:t>
            </a:r>
            <a:r>
              <a:rPr lang="el-GR" sz="3300" dirty="0" err="1"/>
              <a:t>γυναῖκα</a:t>
            </a:r>
            <a:r>
              <a:rPr lang="el-GR" sz="3300" dirty="0"/>
              <a:t> </a:t>
            </a:r>
            <a:r>
              <a:rPr lang="el-GR" sz="3300" dirty="0" err="1"/>
              <a:t>καὶ</a:t>
            </a:r>
            <a:r>
              <a:rPr lang="el-GR" sz="3300" dirty="0"/>
              <a:t> </a:t>
            </a:r>
            <a:r>
              <a:rPr lang="el-GR" sz="3300" dirty="0" err="1"/>
              <a:t>γαμηλίους</a:t>
            </a:r>
            <a:endParaRPr lang="el-GR" sz="3300" dirty="0"/>
          </a:p>
          <a:p>
            <a:pPr marL="137160" indent="0">
              <a:buNone/>
            </a:pPr>
            <a:r>
              <a:rPr lang="el-GR" sz="3300" dirty="0" err="1"/>
              <a:t>εὐνὰς</a:t>
            </a:r>
            <a:r>
              <a:rPr lang="el-GR" sz="3300" dirty="0"/>
              <a:t> </a:t>
            </a:r>
            <a:r>
              <a:rPr lang="el-GR" sz="3300" dirty="0" err="1"/>
              <a:t>ἀγῆλαι</a:t>
            </a:r>
            <a:r>
              <a:rPr lang="el-GR" sz="3300" dirty="0"/>
              <a:t> λαμπάδας τ᾽ </a:t>
            </a:r>
            <a:r>
              <a:rPr lang="el-GR" sz="3300" dirty="0" err="1"/>
              <a:t>ἀνασχεθεῖν</a:t>
            </a:r>
            <a:r>
              <a:rPr lang="el-GR" sz="3300" dirty="0"/>
              <a:t>.</a:t>
            </a:r>
          </a:p>
          <a:p>
            <a:pPr marL="137160" indent="0">
              <a:buNone/>
            </a:pPr>
            <a:r>
              <a:rPr lang="el-GR" sz="3300" dirty="0"/>
              <a:t>ὦ </a:t>
            </a:r>
            <a:r>
              <a:rPr lang="el-GR" sz="3300" dirty="0" err="1"/>
              <a:t>δυστάλαινα</a:t>
            </a:r>
            <a:r>
              <a:rPr lang="el-GR" sz="3300" dirty="0"/>
              <a:t> </a:t>
            </a:r>
            <a:r>
              <a:rPr lang="el-GR" sz="3300" dirty="0" err="1"/>
              <a:t>τῆς</a:t>
            </a:r>
            <a:r>
              <a:rPr lang="el-GR" sz="3300" dirty="0"/>
              <a:t> </a:t>
            </a:r>
            <a:r>
              <a:rPr lang="el-GR" sz="3300" dirty="0" err="1"/>
              <a:t>ἐμῆς</a:t>
            </a:r>
            <a:r>
              <a:rPr lang="el-GR" sz="3300" dirty="0"/>
              <a:t> </a:t>
            </a:r>
            <a:r>
              <a:rPr lang="el-GR" sz="3300" dirty="0" err="1"/>
              <a:t>αὐθαδίας</a:t>
            </a:r>
            <a:r>
              <a:rPr lang="el-GR" sz="3300" dirty="0"/>
              <a:t>.</a:t>
            </a:r>
          </a:p>
          <a:p>
            <a:pPr marL="137160" indent="0">
              <a:buNone/>
            </a:pPr>
            <a:r>
              <a:rPr lang="el-GR" sz="3300" dirty="0" err="1"/>
              <a:t>ἄλλως</a:t>
            </a:r>
            <a:r>
              <a:rPr lang="el-GR" sz="3300" dirty="0"/>
              <a:t> </a:t>
            </a:r>
            <a:r>
              <a:rPr lang="el-GR" sz="3300" dirty="0" err="1"/>
              <a:t>ἄρ</a:t>
            </a:r>
            <a:r>
              <a:rPr lang="el-GR" sz="3300" dirty="0"/>
              <a:t>᾽ </a:t>
            </a:r>
            <a:r>
              <a:rPr lang="el-GR" sz="3300" dirty="0" err="1"/>
              <a:t>ὑμᾶς</a:t>
            </a:r>
            <a:r>
              <a:rPr lang="el-GR" sz="3300" dirty="0"/>
              <a:t>, ὦ </a:t>
            </a:r>
            <a:r>
              <a:rPr lang="el-GR" sz="3300" dirty="0" err="1"/>
              <a:t>τέκν</a:t>
            </a:r>
            <a:r>
              <a:rPr lang="el-GR" sz="3300" dirty="0"/>
              <a:t>᾽, </a:t>
            </a:r>
            <a:r>
              <a:rPr lang="el-GR" sz="3300" dirty="0" err="1"/>
              <a:t>ἐξεθρεψάμην</a:t>
            </a:r>
            <a:r>
              <a:rPr lang="el-GR" sz="3300" dirty="0"/>
              <a:t>,</a:t>
            </a:r>
          </a:p>
          <a:p>
            <a:pPr marL="137160" indent="0">
              <a:buNone/>
            </a:pPr>
            <a:r>
              <a:rPr lang="el-GR" sz="3300" dirty="0" err="1" smtClean="0"/>
              <a:t>ἄλλως</a:t>
            </a:r>
            <a:r>
              <a:rPr lang="el-GR" sz="3300" dirty="0" smtClean="0"/>
              <a:t> </a:t>
            </a:r>
            <a:r>
              <a:rPr lang="el-GR" sz="3300" dirty="0"/>
              <a:t>δ᾽ </a:t>
            </a:r>
            <a:r>
              <a:rPr lang="el-GR" sz="3300" dirty="0" err="1"/>
              <a:t>ἐμόχθουν</a:t>
            </a:r>
            <a:r>
              <a:rPr lang="el-GR" sz="3300" dirty="0"/>
              <a:t> </a:t>
            </a:r>
            <a:r>
              <a:rPr lang="el-GR" sz="3300" dirty="0" err="1"/>
              <a:t>καὶ</a:t>
            </a:r>
            <a:r>
              <a:rPr lang="el-GR" sz="3300" dirty="0"/>
              <a:t> </a:t>
            </a:r>
            <a:r>
              <a:rPr lang="el-GR" sz="3300" dirty="0" err="1"/>
              <a:t>κατεξάνθην</a:t>
            </a:r>
            <a:r>
              <a:rPr lang="el-GR" sz="3300" dirty="0"/>
              <a:t> </a:t>
            </a:r>
            <a:r>
              <a:rPr lang="el-GR" sz="3300" dirty="0" err="1"/>
              <a:t>πόνοις</a:t>
            </a:r>
            <a:r>
              <a:rPr lang="el-GR" sz="3300" dirty="0"/>
              <a:t>,</a:t>
            </a:r>
          </a:p>
          <a:p>
            <a:pPr marL="137160" indent="0">
              <a:buNone/>
            </a:pPr>
            <a:r>
              <a:rPr lang="el-GR" sz="3300" dirty="0" err="1"/>
              <a:t>στερρὰς</a:t>
            </a:r>
            <a:r>
              <a:rPr lang="el-GR" sz="3300" dirty="0"/>
              <a:t> </a:t>
            </a:r>
            <a:r>
              <a:rPr lang="el-GR" sz="3300" dirty="0" err="1"/>
              <a:t>ἐνεγκοῦσ</a:t>
            </a:r>
            <a:r>
              <a:rPr lang="el-GR" sz="3300" dirty="0"/>
              <a:t>᾽ </a:t>
            </a:r>
            <a:r>
              <a:rPr lang="el-GR" sz="3300" dirty="0" err="1"/>
              <a:t>ἐν</a:t>
            </a:r>
            <a:r>
              <a:rPr lang="el-GR" sz="3300" dirty="0"/>
              <a:t> </a:t>
            </a:r>
            <a:r>
              <a:rPr lang="el-GR" sz="3300" dirty="0" err="1"/>
              <a:t>τόκοις</a:t>
            </a:r>
            <a:r>
              <a:rPr lang="el-GR" sz="3300" dirty="0"/>
              <a:t> </a:t>
            </a:r>
            <a:r>
              <a:rPr lang="el-GR" sz="3300" dirty="0" err="1"/>
              <a:t>ἀλγηδόνας</a:t>
            </a:r>
            <a:r>
              <a:rPr lang="el-GR" sz="3300" dirty="0" smtClean="0"/>
              <a:t>.</a:t>
            </a:r>
          </a:p>
          <a:p>
            <a:pPr marL="137160" indent="0">
              <a:buNone/>
            </a:pPr>
            <a:endParaRPr lang="el-GR" sz="3300" dirty="0" smtClean="0"/>
          </a:p>
          <a:p>
            <a:pPr marL="137160" indent="0">
              <a:buNone/>
            </a:pPr>
            <a:r>
              <a:rPr lang="el-GR" sz="3300" dirty="0" smtClean="0"/>
              <a:t>Παιδιά </a:t>
            </a:r>
            <a:r>
              <a:rPr lang="el-GR" sz="3300" dirty="0"/>
              <a:t>μου, αχ παιδιά μου, εσείς έχετε πόλη και σπίτι,</a:t>
            </a:r>
          </a:p>
          <a:p>
            <a:pPr marL="137160" indent="0">
              <a:buNone/>
            </a:pPr>
            <a:r>
              <a:rPr lang="el-GR" sz="3300" dirty="0"/>
              <a:t>όπου θα μείνετε για πάντα χωρίς τη μητέρα,</a:t>
            </a:r>
          </a:p>
          <a:p>
            <a:pPr marL="137160" indent="0">
              <a:buNone/>
            </a:pPr>
            <a:r>
              <a:rPr lang="el-GR" sz="3300" dirty="0"/>
              <a:t>αφήνοντάς με στη δυστυχία μου.</a:t>
            </a:r>
          </a:p>
          <a:p>
            <a:pPr marL="137160" indent="0">
              <a:buNone/>
            </a:pPr>
            <a:r>
              <a:rPr lang="el-GR" sz="3300" dirty="0"/>
              <a:t>Εγώ πορεύομαι ήδη εξόριστη σε άλλη γη.</a:t>
            </a:r>
          </a:p>
          <a:p>
            <a:pPr marL="137160" indent="0">
              <a:buNone/>
            </a:pPr>
            <a:r>
              <a:rPr lang="el-GR" sz="3300" dirty="0" smtClean="0"/>
              <a:t>Δεν </a:t>
            </a:r>
            <a:r>
              <a:rPr lang="el-GR" sz="3300" dirty="0"/>
              <a:t>πρόλαβα να σας χαρώ και να σας καμαρώσω ευτυχισμένα,</a:t>
            </a:r>
          </a:p>
          <a:p>
            <a:pPr marL="137160" indent="0">
              <a:buNone/>
            </a:pPr>
            <a:r>
              <a:rPr lang="el-GR" sz="3300" dirty="0"/>
              <a:t>να ετοιμάσω το λουτρό του γάμου,</a:t>
            </a:r>
          </a:p>
          <a:p>
            <a:pPr marL="137160" indent="0">
              <a:buNone/>
            </a:pPr>
            <a:r>
              <a:rPr lang="el-GR" sz="3300" dirty="0"/>
              <a:t>να στολίσω τη νύφη, να στρώσω το κρεβάτι το νυφικό</a:t>
            </a:r>
          </a:p>
          <a:p>
            <a:pPr marL="137160" indent="0">
              <a:buNone/>
            </a:pPr>
            <a:r>
              <a:rPr lang="el-GR" sz="3300" dirty="0"/>
              <a:t>και να υψώσω λαμπάδες γαμήλιες.</a:t>
            </a:r>
          </a:p>
          <a:p>
            <a:pPr marL="137160" indent="0">
              <a:buNone/>
            </a:pPr>
            <a:r>
              <a:rPr lang="el-GR" sz="3300" dirty="0"/>
              <a:t>Τόση δυστυχία </a:t>
            </a:r>
            <a:r>
              <a:rPr lang="el-GR" sz="3300" dirty="0" err="1"/>
              <a:t>γι</a:t>
            </a:r>
            <a:r>
              <a:rPr lang="el-GR" sz="3300" dirty="0"/>
              <a:t>᾽ αυτό μου το πείσμα!</a:t>
            </a:r>
          </a:p>
          <a:p>
            <a:pPr marL="137160" indent="0">
              <a:buNone/>
            </a:pPr>
            <a:r>
              <a:rPr lang="el-GR" sz="3300" dirty="0"/>
              <a:t>Άδικα σας ανάθρεψα, παιδιά μου,</a:t>
            </a:r>
          </a:p>
          <a:p>
            <a:pPr marL="137160" indent="0">
              <a:buNone/>
            </a:pPr>
            <a:r>
              <a:rPr lang="el-GR" sz="3300" dirty="0" smtClean="0"/>
              <a:t>άδικα </a:t>
            </a:r>
            <a:r>
              <a:rPr lang="el-GR" sz="3300" dirty="0" err="1"/>
              <a:t>εμόχθησα</a:t>
            </a:r>
            <a:r>
              <a:rPr lang="el-GR" sz="3300" dirty="0"/>
              <a:t> και τυραννήθηκα,</a:t>
            </a:r>
          </a:p>
          <a:p>
            <a:pPr marL="137160" indent="0">
              <a:buNone/>
            </a:pPr>
            <a:r>
              <a:rPr lang="el-GR" sz="3300" dirty="0"/>
              <a:t>υπομένοντας τις ανελέητες ωδίνες της γέννας.</a:t>
            </a:r>
          </a:p>
          <a:p>
            <a:pPr marL="137160" indent="0">
              <a:buNone/>
            </a:pPr>
            <a:endParaRPr lang="el-GR" dirty="0"/>
          </a:p>
        </p:txBody>
      </p:sp>
    </p:spTree>
    <p:extLst>
      <p:ext uri="{BB962C8B-B14F-4D97-AF65-F5344CB8AC3E}">
        <p14:creationId xmlns:p14="http://schemas.microsoft.com/office/powerpoint/2010/main" val="2989957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179512" y="116632"/>
            <a:ext cx="8784976" cy="6552728"/>
          </a:xfrm>
        </p:spPr>
        <p:txBody>
          <a:bodyPr>
            <a:normAutofit fontScale="77500" lnSpcReduction="20000"/>
          </a:bodyPr>
          <a:lstStyle/>
          <a:p>
            <a:pPr marL="137160" indent="0">
              <a:buNone/>
            </a:pPr>
            <a:r>
              <a:rPr lang="el-GR" dirty="0"/>
              <a:t>ἦ </a:t>
            </a:r>
            <a:r>
              <a:rPr lang="el-GR" dirty="0" err="1"/>
              <a:t>μήν</a:t>
            </a:r>
            <a:r>
              <a:rPr lang="el-GR" dirty="0"/>
              <a:t> </a:t>
            </a:r>
            <a:r>
              <a:rPr lang="el-GR" dirty="0" err="1"/>
              <a:t>ποθ</a:t>
            </a:r>
            <a:r>
              <a:rPr lang="el-GR" dirty="0"/>
              <a:t>᾽ ἡ δύστηνος </a:t>
            </a:r>
            <a:r>
              <a:rPr lang="el-GR" dirty="0" err="1"/>
              <a:t>εἶχον</a:t>
            </a:r>
            <a:r>
              <a:rPr lang="el-GR" dirty="0"/>
              <a:t> </a:t>
            </a:r>
            <a:r>
              <a:rPr lang="el-GR" dirty="0" err="1"/>
              <a:t>ἐλπίδας</a:t>
            </a:r>
            <a:endParaRPr lang="el-GR" dirty="0"/>
          </a:p>
          <a:p>
            <a:pPr marL="137160" indent="0">
              <a:buNone/>
            </a:pPr>
            <a:r>
              <a:rPr lang="el-GR" dirty="0" err="1"/>
              <a:t>πολλὰς</a:t>
            </a:r>
            <a:r>
              <a:rPr lang="el-GR" dirty="0"/>
              <a:t> </a:t>
            </a:r>
            <a:r>
              <a:rPr lang="el-GR" dirty="0" err="1"/>
              <a:t>ἐν</a:t>
            </a:r>
            <a:r>
              <a:rPr lang="el-GR" dirty="0"/>
              <a:t> </a:t>
            </a:r>
            <a:r>
              <a:rPr lang="el-GR" dirty="0" err="1"/>
              <a:t>ὑμῖν</a:t>
            </a:r>
            <a:r>
              <a:rPr lang="el-GR" dirty="0"/>
              <a:t>, </a:t>
            </a:r>
            <a:r>
              <a:rPr lang="el-GR" dirty="0" err="1"/>
              <a:t>γηροβοσκήσειν</a:t>
            </a:r>
            <a:r>
              <a:rPr lang="el-GR" dirty="0"/>
              <a:t> τ᾽ </a:t>
            </a:r>
            <a:r>
              <a:rPr lang="el-GR" dirty="0" err="1"/>
              <a:t>ἐμὲ</a:t>
            </a:r>
            <a:endParaRPr lang="el-GR" dirty="0"/>
          </a:p>
          <a:p>
            <a:pPr marL="137160" indent="0">
              <a:buNone/>
            </a:pPr>
            <a:r>
              <a:rPr lang="el-GR" dirty="0" err="1"/>
              <a:t>καὶ</a:t>
            </a:r>
            <a:r>
              <a:rPr lang="el-GR" dirty="0"/>
              <a:t> </a:t>
            </a:r>
            <a:r>
              <a:rPr lang="el-GR" dirty="0" err="1"/>
              <a:t>κατθανοῦσαν</a:t>
            </a:r>
            <a:r>
              <a:rPr lang="el-GR" dirty="0"/>
              <a:t> </a:t>
            </a:r>
            <a:r>
              <a:rPr lang="el-GR" dirty="0" err="1"/>
              <a:t>χερσὶν</a:t>
            </a:r>
            <a:r>
              <a:rPr lang="el-GR" dirty="0"/>
              <a:t> </a:t>
            </a:r>
            <a:r>
              <a:rPr lang="el-GR" dirty="0" err="1"/>
              <a:t>εὖ</a:t>
            </a:r>
            <a:r>
              <a:rPr lang="el-GR" dirty="0"/>
              <a:t> </a:t>
            </a:r>
            <a:r>
              <a:rPr lang="el-GR" dirty="0" err="1"/>
              <a:t>περιστελεῖν</a:t>
            </a:r>
            <a:r>
              <a:rPr lang="el-GR" dirty="0"/>
              <a:t>,</a:t>
            </a:r>
          </a:p>
          <a:p>
            <a:pPr marL="137160" indent="0">
              <a:buNone/>
            </a:pPr>
            <a:r>
              <a:rPr lang="el-GR" dirty="0" err="1" smtClean="0"/>
              <a:t>ζηλωτὸν</a:t>
            </a:r>
            <a:r>
              <a:rPr lang="el-GR" dirty="0" smtClean="0"/>
              <a:t> </a:t>
            </a:r>
            <a:r>
              <a:rPr lang="el-GR" dirty="0" err="1"/>
              <a:t>ἀνθρώποισι</a:t>
            </a:r>
            <a:r>
              <a:rPr lang="el-GR" dirty="0"/>
              <a:t>· </a:t>
            </a:r>
            <a:r>
              <a:rPr lang="el-GR" dirty="0" err="1"/>
              <a:t>νῦν</a:t>
            </a:r>
            <a:r>
              <a:rPr lang="el-GR" dirty="0"/>
              <a:t> δ᾽ </a:t>
            </a:r>
            <a:r>
              <a:rPr lang="el-GR" dirty="0" err="1"/>
              <a:t>ὄλωλε</a:t>
            </a:r>
            <a:r>
              <a:rPr lang="el-GR" dirty="0"/>
              <a:t> </a:t>
            </a:r>
            <a:r>
              <a:rPr lang="el-GR" dirty="0" err="1"/>
              <a:t>δὴ</a:t>
            </a:r>
            <a:endParaRPr lang="el-GR" dirty="0"/>
          </a:p>
          <a:p>
            <a:pPr marL="137160" indent="0">
              <a:buNone/>
            </a:pPr>
            <a:r>
              <a:rPr lang="el-GR" dirty="0" err="1"/>
              <a:t>γλυκεῖα</a:t>
            </a:r>
            <a:r>
              <a:rPr lang="el-GR" dirty="0"/>
              <a:t> </a:t>
            </a:r>
            <a:r>
              <a:rPr lang="el-GR" dirty="0" err="1"/>
              <a:t>φροντίς</a:t>
            </a:r>
            <a:r>
              <a:rPr lang="el-GR" dirty="0"/>
              <a:t>. </a:t>
            </a:r>
            <a:r>
              <a:rPr lang="el-GR" dirty="0" err="1"/>
              <a:t>σφῷν</a:t>
            </a:r>
            <a:r>
              <a:rPr lang="el-GR" dirty="0"/>
              <a:t> </a:t>
            </a:r>
            <a:r>
              <a:rPr lang="el-GR" dirty="0" err="1"/>
              <a:t>γὰρ</a:t>
            </a:r>
            <a:r>
              <a:rPr lang="el-GR" dirty="0"/>
              <a:t> </a:t>
            </a:r>
            <a:r>
              <a:rPr lang="el-GR" dirty="0" err="1"/>
              <a:t>ἐστερημένη</a:t>
            </a:r>
            <a:endParaRPr lang="el-GR" dirty="0"/>
          </a:p>
          <a:p>
            <a:pPr marL="137160" indent="0">
              <a:buNone/>
            </a:pPr>
            <a:r>
              <a:rPr lang="el-GR" dirty="0" err="1"/>
              <a:t>λυπρὸν</a:t>
            </a:r>
            <a:r>
              <a:rPr lang="el-GR" dirty="0"/>
              <a:t> </a:t>
            </a:r>
            <a:r>
              <a:rPr lang="el-GR" dirty="0" err="1"/>
              <a:t>διάξω</a:t>
            </a:r>
            <a:r>
              <a:rPr lang="el-GR" dirty="0"/>
              <a:t> </a:t>
            </a:r>
            <a:r>
              <a:rPr lang="el-GR" dirty="0" err="1"/>
              <a:t>βίοτον</a:t>
            </a:r>
            <a:r>
              <a:rPr lang="el-GR" dirty="0"/>
              <a:t> </a:t>
            </a:r>
            <a:r>
              <a:rPr lang="el-GR" dirty="0" err="1"/>
              <a:t>ἀλγεινόν</a:t>
            </a:r>
            <a:r>
              <a:rPr lang="el-GR" dirty="0"/>
              <a:t> τ᾽ </a:t>
            </a:r>
            <a:r>
              <a:rPr lang="el-GR" dirty="0" err="1"/>
              <a:t>ἐμοί</a:t>
            </a:r>
            <a:r>
              <a:rPr lang="el-GR" dirty="0"/>
              <a:t>·</a:t>
            </a:r>
          </a:p>
          <a:p>
            <a:pPr marL="137160" indent="0">
              <a:buNone/>
            </a:pPr>
            <a:r>
              <a:rPr lang="el-GR" dirty="0" err="1"/>
              <a:t>ὑμεῖς</a:t>
            </a:r>
            <a:r>
              <a:rPr lang="el-GR" dirty="0"/>
              <a:t> </a:t>
            </a:r>
            <a:r>
              <a:rPr lang="el-GR" dirty="0" err="1"/>
              <a:t>δὲ</a:t>
            </a:r>
            <a:r>
              <a:rPr lang="el-GR" dirty="0"/>
              <a:t> μητέρ᾽ </a:t>
            </a:r>
            <a:r>
              <a:rPr lang="el-GR" dirty="0" err="1"/>
              <a:t>οὐκέτ</a:t>
            </a:r>
            <a:r>
              <a:rPr lang="el-GR" dirty="0"/>
              <a:t>᾽ </a:t>
            </a:r>
            <a:r>
              <a:rPr lang="el-GR" dirty="0" err="1"/>
              <a:t>ὄμμασιν</a:t>
            </a:r>
            <a:r>
              <a:rPr lang="el-GR" dirty="0"/>
              <a:t> </a:t>
            </a:r>
            <a:r>
              <a:rPr lang="el-GR" dirty="0" err="1"/>
              <a:t>φίλοις</a:t>
            </a:r>
            <a:endParaRPr lang="el-GR" dirty="0"/>
          </a:p>
          <a:p>
            <a:pPr marL="137160" indent="0">
              <a:buNone/>
            </a:pPr>
            <a:r>
              <a:rPr lang="el-GR" dirty="0" err="1"/>
              <a:t>ὄψεσθ</a:t>
            </a:r>
            <a:r>
              <a:rPr lang="el-GR" dirty="0"/>
              <a:t>᾽, </a:t>
            </a:r>
            <a:r>
              <a:rPr lang="el-GR" dirty="0" err="1"/>
              <a:t>ἐς</a:t>
            </a:r>
            <a:r>
              <a:rPr lang="el-GR" dirty="0"/>
              <a:t> </a:t>
            </a:r>
            <a:r>
              <a:rPr lang="el-GR" dirty="0" err="1"/>
              <a:t>ἄλλο</a:t>
            </a:r>
            <a:r>
              <a:rPr lang="el-GR" dirty="0"/>
              <a:t> </a:t>
            </a:r>
            <a:r>
              <a:rPr lang="el-GR" dirty="0" err="1"/>
              <a:t>σχῆμ</a:t>
            </a:r>
            <a:r>
              <a:rPr lang="el-GR" dirty="0"/>
              <a:t>᾽ </a:t>
            </a:r>
            <a:r>
              <a:rPr lang="el-GR" dirty="0" err="1"/>
              <a:t>ἀποστάντες</a:t>
            </a:r>
            <a:r>
              <a:rPr lang="el-GR" dirty="0"/>
              <a:t> βίου</a:t>
            </a:r>
            <a:r>
              <a:rPr lang="el-GR" dirty="0" smtClean="0"/>
              <a:t>.</a:t>
            </a:r>
          </a:p>
          <a:p>
            <a:pPr marL="137160" indent="0">
              <a:buNone/>
            </a:pPr>
            <a:endParaRPr lang="el-GR" dirty="0" smtClean="0"/>
          </a:p>
          <a:p>
            <a:pPr marL="137160" indent="0">
              <a:buNone/>
            </a:pPr>
            <a:r>
              <a:rPr lang="el-GR" dirty="0" smtClean="0"/>
              <a:t>Πολλές </a:t>
            </a:r>
            <a:r>
              <a:rPr lang="el-GR" dirty="0"/>
              <a:t>αλήθεια ελπίδες στήριξα κάποτε απάνω σας</a:t>
            </a:r>
          </a:p>
          <a:p>
            <a:pPr marL="137160" indent="0">
              <a:buNone/>
            </a:pPr>
            <a:r>
              <a:rPr lang="el-GR" dirty="0"/>
              <a:t>η δύστυχη, να με φροντίσετε όταν θα γεράσω</a:t>
            </a:r>
          </a:p>
          <a:p>
            <a:pPr marL="137160" indent="0">
              <a:buNone/>
            </a:pPr>
            <a:r>
              <a:rPr lang="el-GR" dirty="0"/>
              <a:t>και όταν μια μέρα θα με πάρει ο θάνατος</a:t>
            </a:r>
          </a:p>
          <a:p>
            <a:pPr marL="137160" indent="0">
              <a:buNone/>
            </a:pPr>
            <a:r>
              <a:rPr lang="el-GR" dirty="0"/>
              <a:t>να με νεκροστολίσετε κατά την τάξη με τα χέρια σας,</a:t>
            </a:r>
          </a:p>
          <a:p>
            <a:pPr marL="137160" indent="0">
              <a:buNone/>
            </a:pPr>
            <a:r>
              <a:rPr lang="el-GR" dirty="0" smtClean="0"/>
              <a:t>κάτι </a:t>
            </a:r>
            <a:r>
              <a:rPr lang="el-GR" dirty="0"/>
              <a:t>που το ζηλεύει ο κάθε άνθρωπος. Τώρα</a:t>
            </a:r>
          </a:p>
          <a:p>
            <a:pPr marL="137160" indent="0">
              <a:buNone/>
            </a:pPr>
            <a:r>
              <a:rPr lang="el-GR" dirty="0"/>
              <a:t>πάει πια η γλυκιά εκείνη απαντοχή. Χωρίς εσάς</a:t>
            </a:r>
          </a:p>
          <a:p>
            <a:pPr marL="137160" indent="0">
              <a:buNone/>
            </a:pPr>
            <a:r>
              <a:rPr lang="el-GR" dirty="0"/>
              <a:t>θα είναι όλη μου η ζωή πόνος και οδύνη.</a:t>
            </a:r>
          </a:p>
          <a:p>
            <a:pPr marL="137160" indent="0">
              <a:buNone/>
            </a:pPr>
            <a:r>
              <a:rPr lang="el-GR" dirty="0"/>
              <a:t>Και εσείς δεν θα κοιτάξετε ποτέ ξανά</a:t>
            </a:r>
          </a:p>
          <a:p>
            <a:pPr marL="137160" indent="0">
              <a:buNone/>
            </a:pPr>
            <a:r>
              <a:rPr lang="el-GR" dirty="0"/>
              <a:t>τη μητέρα μ᾽ αυτά τ᾽ αγαπημένα μάτια</a:t>
            </a:r>
          </a:p>
          <a:p>
            <a:pPr marL="137160" indent="0">
              <a:buNone/>
            </a:pPr>
            <a:r>
              <a:rPr lang="el-GR" dirty="0"/>
              <a:t>— άλλος βίος σάς προσμένει.</a:t>
            </a:r>
          </a:p>
        </p:txBody>
      </p:sp>
    </p:spTree>
    <p:extLst>
      <p:ext uri="{BB962C8B-B14F-4D97-AF65-F5344CB8AC3E}">
        <p14:creationId xmlns:p14="http://schemas.microsoft.com/office/powerpoint/2010/main" val="3694416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192728"/>
          </a:xfrm>
        </p:spPr>
        <p:txBody>
          <a:bodyPr>
            <a:normAutofit fontScale="85000" lnSpcReduction="20000"/>
          </a:bodyPr>
          <a:lstStyle/>
          <a:p>
            <a:pPr marL="137160" indent="0" algn="just">
              <a:buNone/>
            </a:pPr>
            <a:r>
              <a:rPr lang="el-GR" dirty="0"/>
              <a:t>μέχρι </a:t>
            </a:r>
            <a:r>
              <a:rPr lang="el-GR" dirty="0" err="1"/>
              <a:t>μὲν</a:t>
            </a:r>
            <a:r>
              <a:rPr lang="el-GR" dirty="0"/>
              <a:t> </a:t>
            </a:r>
            <a:r>
              <a:rPr lang="el-GR" dirty="0" err="1"/>
              <a:t>ὦν</a:t>
            </a:r>
            <a:r>
              <a:rPr lang="el-GR" dirty="0"/>
              <a:t> τούτου </a:t>
            </a:r>
            <a:r>
              <a:rPr lang="el-GR" dirty="0" err="1"/>
              <a:t>ἁρπαγὰς</a:t>
            </a:r>
            <a:r>
              <a:rPr lang="el-GR" dirty="0"/>
              <a:t> </a:t>
            </a:r>
            <a:r>
              <a:rPr lang="el-GR" dirty="0" err="1"/>
              <a:t>μούνας</a:t>
            </a:r>
            <a:r>
              <a:rPr lang="el-GR" dirty="0"/>
              <a:t> </a:t>
            </a:r>
            <a:r>
              <a:rPr lang="el-GR" dirty="0" err="1"/>
              <a:t>εἶναι</a:t>
            </a:r>
            <a:r>
              <a:rPr lang="el-GR" dirty="0"/>
              <a:t> </a:t>
            </a:r>
            <a:r>
              <a:rPr lang="el-GR" dirty="0" err="1"/>
              <a:t>παρ᾽</a:t>
            </a:r>
            <a:r>
              <a:rPr lang="el-GR" dirty="0"/>
              <a:t> </a:t>
            </a:r>
            <a:r>
              <a:rPr lang="el-GR" dirty="0" err="1"/>
              <a:t>ἀλλήλων</a:t>
            </a:r>
            <a:r>
              <a:rPr lang="el-GR" dirty="0"/>
              <a:t>, </a:t>
            </a:r>
            <a:r>
              <a:rPr lang="el-GR" dirty="0" err="1"/>
              <a:t>τὸ</a:t>
            </a:r>
            <a:r>
              <a:rPr lang="el-GR" dirty="0"/>
              <a:t> </a:t>
            </a:r>
            <a:r>
              <a:rPr lang="el-GR" dirty="0" err="1"/>
              <a:t>δὲ</a:t>
            </a:r>
            <a:r>
              <a:rPr lang="el-GR" dirty="0"/>
              <a:t> </a:t>
            </a:r>
            <a:r>
              <a:rPr lang="el-GR" dirty="0" err="1"/>
              <a:t>ἀπὸ</a:t>
            </a:r>
            <a:r>
              <a:rPr lang="el-GR" dirty="0"/>
              <a:t> τούτου </a:t>
            </a:r>
            <a:r>
              <a:rPr lang="el-GR" dirty="0" err="1"/>
              <a:t>Ἕλληνας</a:t>
            </a:r>
            <a:r>
              <a:rPr lang="el-GR" dirty="0"/>
              <a:t> </a:t>
            </a:r>
            <a:r>
              <a:rPr lang="el-GR" dirty="0" err="1"/>
              <a:t>δὴ</a:t>
            </a:r>
            <a:r>
              <a:rPr lang="el-GR" dirty="0"/>
              <a:t> μεγάλως </a:t>
            </a:r>
            <a:r>
              <a:rPr lang="el-GR" dirty="0" err="1"/>
              <a:t>αἰτίους</a:t>
            </a:r>
            <a:r>
              <a:rPr lang="el-GR" dirty="0"/>
              <a:t> γενέσθαι· προτέρους </a:t>
            </a:r>
            <a:r>
              <a:rPr lang="el-GR" dirty="0" err="1"/>
              <a:t>γὰρ</a:t>
            </a:r>
            <a:r>
              <a:rPr lang="el-GR" dirty="0"/>
              <a:t> </a:t>
            </a:r>
            <a:r>
              <a:rPr lang="el-GR" dirty="0" err="1"/>
              <a:t>ἄρξαι</a:t>
            </a:r>
            <a:r>
              <a:rPr lang="el-GR" dirty="0"/>
              <a:t> </a:t>
            </a:r>
            <a:r>
              <a:rPr lang="el-GR" dirty="0" err="1"/>
              <a:t>στρατεύεσθαι</a:t>
            </a:r>
            <a:r>
              <a:rPr lang="el-GR" dirty="0"/>
              <a:t> </a:t>
            </a:r>
            <a:r>
              <a:rPr lang="el-GR" dirty="0" err="1"/>
              <a:t>ἐς</a:t>
            </a:r>
            <a:r>
              <a:rPr lang="el-GR" dirty="0"/>
              <a:t> </a:t>
            </a:r>
            <a:r>
              <a:rPr lang="el-GR" dirty="0" err="1"/>
              <a:t>τὴν</a:t>
            </a:r>
            <a:r>
              <a:rPr lang="el-GR" dirty="0"/>
              <a:t> </a:t>
            </a:r>
            <a:r>
              <a:rPr lang="el-GR" dirty="0" err="1"/>
              <a:t>Ἀσίην</a:t>
            </a:r>
            <a:r>
              <a:rPr lang="el-GR" dirty="0"/>
              <a:t> ἢ </a:t>
            </a:r>
            <a:r>
              <a:rPr lang="el-GR" dirty="0" err="1"/>
              <a:t>σφέας</a:t>
            </a:r>
            <a:r>
              <a:rPr lang="el-GR" dirty="0"/>
              <a:t> </a:t>
            </a:r>
            <a:r>
              <a:rPr lang="el-GR" dirty="0" err="1"/>
              <a:t>ἐς</a:t>
            </a:r>
            <a:r>
              <a:rPr lang="el-GR" dirty="0"/>
              <a:t> </a:t>
            </a:r>
            <a:r>
              <a:rPr lang="el-GR" dirty="0" err="1"/>
              <a:t>τὴν</a:t>
            </a:r>
            <a:r>
              <a:rPr lang="el-GR" dirty="0"/>
              <a:t> </a:t>
            </a:r>
            <a:r>
              <a:rPr lang="el-GR" dirty="0" err="1"/>
              <a:t>Εὐρώπην</a:t>
            </a:r>
            <a:r>
              <a:rPr lang="el-GR" dirty="0" smtClean="0"/>
              <a:t>.</a:t>
            </a:r>
            <a:r>
              <a:rPr lang="el-GR" dirty="0"/>
              <a:t> </a:t>
            </a:r>
            <a:r>
              <a:rPr lang="el-GR" dirty="0" err="1"/>
              <a:t>τὸ</a:t>
            </a:r>
            <a:r>
              <a:rPr lang="el-GR" dirty="0"/>
              <a:t> </a:t>
            </a:r>
            <a:r>
              <a:rPr lang="el-GR" dirty="0" err="1"/>
              <a:t>μέν</a:t>
            </a:r>
            <a:r>
              <a:rPr lang="el-GR" dirty="0"/>
              <a:t> νυν </a:t>
            </a:r>
            <a:r>
              <a:rPr lang="el-GR" dirty="0" err="1"/>
              <a:t>ἁρπάζειν</a:t>
            </a:r>
            <a:r>
              <a:rPr lang="el-GR" dirty="0"/>
              <a:t> </a:t>
            </a:r>
            <a:r>
              <a:rPr lang="el-GR" dirty="0" err="1"/>
              <a:t>γυναῖκας</a:t>
            </a:r>
            <a:r>
              <a:rPr lang="el-GR" dirty="0"/>
              <a:t> </a:t>
            </a:r>
            <a:r>
              <a:rPr lang="el-GR" dirty="0" err="1"/>
              <a:t>ἀνδρῶν</a:t>
            </a:r>
            <a:r>
              <a:rPr lang="el-GR" dirty="0"/>
              <a:t> </a:t>
            </a:r>
            <a:r>
              <a:rPr lang="el-GR" dirty="0" err="1"/>
              <a:t>ἀδίκων</a:t>
            </a:r>
            <a:r>
              <a:rPr lang="el-GR" dirty="0"/>
              <a:t> </a:t>
            </a:r>
            <a:r>
              <a:rPr lang="el-GR" dirty="0" err="1"/>
              <a:t>νομίζειν</a:t>
            </a:r>
            <a:r>
              <a:rPr lang="el-GR" dirty="0"/>
              <a:t> </a:t>
            </a:r>
            <a:r>
              <a:rPr lang="el-GR" dirty="0" err="1"/>
              <a:t>ἔργον</a:t>
            </a:r>
            <a:r>
              <a:rPr lang="el-GR" dirty="0"/>
              <a:t> </a:t>
            </a:r>
            <a:r>
              <a:rPr lang="el-GR" dirty="0" err="1"/>
              <a:t>εἶναι</a:t>
            </a:r>
            <a:r>
              <a:rPr lang="el-GR" dirty="0"/>
              <a:t>, </a:t>
            </a:r>
            <a:r>
              <a:rPr lang="el-GR" dirty="0" err="1"/>
              <a:t>τὸ</a:t>
            </a:r>
            <a:r>
              <a:rPr lang="el-GR" dirty="0"/>
              <a:t> </a:t>
            </a:r>
            <a:r>
              <a:rPr lang="el-GR" dirty="0" err="1"/>
              <a:t>δὲ</a:t>
            </a:r>
            <a:r>
              <a:rPr lang="el-GR" dirty="0"/>
              <a:t> </a:t>
            </a:r>
            <a:r>
              <a:rPr lang="el-GR" dirty="0" err="1"/>
              <a:t>ἁρπασθεισέων</a:t>
            </a:r>
            <a:r>
              <a:rPr lang="el-GR" dirty="0"/>
              <a:t> </a:t>
            </a:r>
            <a:r>
              <a:rPr lang="el-GR" dirty="0" err="1"/>
              <a:t>σπουδὴν</a:t>
            </a:r>
            <a:r>
              <a:rPr lang="el-GR" dirty="0"/>
              <a:t> </a:t>
            </a:r>
            <a:r>
              <a:rPr lang="el-GR" dirty="0" err="1"/>
              <a:t>ποιήσασθαι</a:t>
            </a:r>
            <a:r>
              <a:rPr lang="el-GR" dirty="0"/>
              <a:t> </a:t>
            </a:r>
            <a:r>
              <a:rPr lang="el-GR" dirty="0" err="1"/>
              <a:t>τιμωρέειν</a:t>
            </a:r>
            <a:r>
              <a:rPr lang="el-GR" dirty="0"/>
              <a:t> </a:t>
            </a:r>
            <a:r>
              <a:rPr lang="el-GR" dirty="0" err="1"/>
              <a:t>ἀνοήτων</a:t>
            </a:r>
            <a:r>
              <a:rPr lang="el-GR" dirty="0"/>
              <a:t>, </a:t>
            </a:r>
            <a:r>
              <a:rPr lang="el-GR" dirty="0" err="1"/>
              <a:t>τὸ</a:t>
            </a:r>
            <a:r>
              <a:rPr lang="el-GR" dirty="0"/>
              <a:t> </a:t>
            </a:r>
            <a:r>
              <a:rPr lang="el-GR" dirty="0" err="1"/>
              <a:t>δὲ</a:t>
            </a:r>
            <a:r>
              <a:rPr lang="el-GR" dirty="0"/>
              <a:t> </a:t>
            </a:r>
            <a:r>
              <a:rPr lang="el-GR" dirty="0" err="1"/>
              <a:t>μηδεμίαν</a:t>
            </a:r>
            <a:r>
              <a:rPr lang="el-GR" dirty="0"/>
              <a:t> </a:t>
            </a:r>
            <a:r>
              <a:rPr lang="el-GR" dirty="0" err="1"/>
              <a:t>ὤρην</a:t>
            </a:r>
            <a:r>
              <a:rPr lang="el-GR" dirty="0"/>
              <a:t> </a:t>
            </a:r>
            <a:r>
              <a:rPr lang="el-GR" dirty="0" err="1"/>
              <a:t>ἔχειν</a:t>
            </a:r>
            <a:r>
              <a:rPr lang="el-GR" dirty="0"/>
              <a:t> </a:t>
            </a:r>
            <a:r>
              <a:rPr lang="el-GR" dirty="0" err="1"/>
              <a:t>ἁρπασθεισέων</a:t>
            </a:r>
            <a:r>
              <a:rPr lang="el-GR" dirty="0"/>
              <a:t> σωφρόνων· </a:t>
            </a:r>
            <a:r>
              <a:rPr lang="el-GR" dirty="0" err="1"/>
              <a:t>δῆλα</a:t>
            </a:r>
            <a:r>
              <a:rPr lang="el-GR" dirty="0"/>
              <a:t> </a:t>
            </a:r>
            <a:r>
              <a:rPr lang="el-GR" dirty="0" err="1"/>
              <a:t>γὰρ</a:t>
            </a:r>
            <a:r>
              <a:rPr lang="el-GR" dirty="0"/>
              <a:t> </a:t>
            </a:r>
            <a:r>
              <a:rPr lang="el-GR" dirty="0" err="1"/>
              <a:t>δὴ</a:t>
            </a:r>
            <a:r>
              <a:rPr lang="el-GR" dirty="0"/>
              <a:t> </a:t>
            </a:r>
            <a:r>
              <a:rPr lang="el-GR" dirty="0" err="1"/>
              <a:t>ὅτι</a:t>
            </a:r>
            <a:r>
              <a:rPr lang="el-GR" dirty="0"/>
              <a:t>, </a:t>
            </a:r>
            <a:r>
              <a:rPr lang="el-GR" dirty="0" err="1"/>
              <a:t>εἰ</a:t>
            </a:r>
            <a:r>
              <a:rPr lang="el-GR" dirty="0"/>
              <a:t> </a:t>
            </a:r>
            <a:r>
              <a:rPr lang="el-GR" dirty="0" err="1"/>
              <a:t>μὴ</a:t>
            </a:r>
            <a:r>
              <a:rPr lang="el-GR" dirty="0"/>
              <a:t> </a:t>
            </a:r>
            <a:r>
              <a:rPr lang="el-GR" dirty="0" err="1"/>
              <a:t>αὐταὶ</a:t>
            </a:r>
            <a:r>
              <a:rPr lang="el-GR" dirty="0"/>
              <a:t> </a:t>
            </a:r>
            <a:r>
              <a:rPr lang="el-GR" dirty="0" err="1"/>
              <a:t>ἐβούλοντο</a:t>
            </a:r>
            <a:r>
              <a:rPr lang="el-GR" dirty="0"/>
              <a:t>, </a:t>
            </a:r>
            <a:r>
              <a:rPr lang="el-GR" dirty="0" err="1"/>
              <a:t>οὐκ</a:t>
            </a:r>
            <a:r>
              <a:rPr lang="el-GR" dirty="0"/>
              <a:t> </a:t>
            </a:r>
            <a:r>
              <a:rPr lang="el-GR" dirty="0" err="1"/>
              <a:t>ἂν</a:t>
            </a:r>
            <a:r>
              <a:rPr lang="el-GR" dirty="0"/>
              <a:t> </a:t>
            </a:r>
            <a:r>
              <a:rPr lang="el-GR" dirty="0" err="1"/>
              <a:t>ἡρπάζοντο</a:t>
            </a:r>
            <a:r>
              <a:rPr lang="el-GR" dirty="0" smtClean="0"/>
              <a:t>.</a:t>
            </a:r>
          </a:p>
          <a:p>
            <a:pPr marL="137160" indent="0">
              <a:buNone/>
            </a:pPr>
            <a:endParaRPr lang="el-GR" dirty="0"/>
          </a:p>
          <a:p>
            <a:pPr marL="137160" indent="0" algn="just">
              <a:buNone/>
            </a:pPr>
            <a:r>
              <a:rPr lang="el-GR" dirty="0"/>
              <a:t>Πως </a:t>
            </a:r>
            <a:r>
              <a:rPr lang="el-GR" dirty="0" err="1"/>
              <a:t>ώς</a:t>
            </a:r>
            <a:r>
              <a:rPr lang="el-GR" dirty="0"/>
              <a:t> εδώ μόνο αρπαγές γυναικών έγιναν και από τις δύο μεριές, όμως αποκεί και πέρα οι Έλληνες βέβαια έπεσαν σε μεγάλο σφάλμα· γιατί πρωτύτερα αυτοί άρχισαν να εκστρατεύουν στην Ασία </a:t>
            </a:r>
            <a:r>
              <a:rPr lang="el-GR" dirty="0" err="1"/>
              <a:t>απ᾽</a:t>
            </a:r>
            <a:r>
              <a:rPr lang="el-GR" dirty="0"/>
              <a:t> </a:t>
            </a:r>
            <a:r>
              <a:rPr lang="el-GR" dirty="0" err="1"/>
              <a:t>ό,τι</a:t>
            </a:r>
            <a:r>
              <a:rPr lang="el-GR" dirty="0"/>
              <a:t> εκείνοι στην Ευρώπη. </a:t>
            </a:r>
            <a:r>
              <a:rPr lang="el-GR" dirty="0" smtClean="0"/>
              <a:t>Πως </a:t>
            </a:r>
            <a:r>
              <a:rPr lang="el-GR" dirty="0"/>
              <a:t>το να αρπάζει κανείς γυναίκες είναι βέβαια έργο αδίκων ανθρώπων, όμως, μια κι έγινε η αρπαγή, να θες καλά και σώνει εκδίκηση, αυτό το κάνουν οι ανόητοι· να μη σε νοιάζει </a:t>
            </a:r>
            <a:r>
              <a:rPr lang="el-GR" dirty="0" err="1"/>
              <a:t>γι᾽</a:t>
            </a:r>
            <a:r>
              <a:rPr lang="el-GR" dirty="0"/>
              <a:t> αυτές που σου άρπαξαν, αυτό είναι γνώρισμα των φρονίμων· γιατί ολοφάνερα, αν δεν το ήθελαν οι ίδιες, δε θα άφηναν να τις αρπάξουν. </a:t>
            </a:r>
          </a:p>
        </p:txBody>
      </p:sp>
    </p:spTree>
    <p:extLst>
      <p:ext uri="{BB962C8B-B14F-4D97-AF65-F5344CB8AC3E}">
        <p14:creationId xmlns:p14="http://schemas.microsoft.com/office/powerpoint/2010/main" val="26456628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9938" y="0"/>
            <a:ext cx="8229600" cy="58018"/>
          </a:xfrm>
        </p:spPr>
        <p:txBody>
          <a:bodyPr>
            <a:normAutofit fontScale="90000"/>
          </a:bodyPr>
          <a:lstStyle/>
          <a:p>
            <a:endParaRPr lang="el-GR" dirty="0"/>
          </a:p>
        </p:txBody>
      </p:sp>
      <p:sp>
        <p:nvSpPr>
          <p:cNvPr id="3" name="Θέση περιεχομένου 2"/>
          <p:cNvSpPr>
            <a:spLocks noGrp="1"/>
          </p:cNvSpPr>
          <p:nvPr>
            <p:ph idx="1"/>
          </p:nvPr>
        </p:nvSpPr>
        <p:spPr>
          <a:xfrm>
            <a:off x="457200" y="58018"/>
            <a:ext cx="8229600" cy="6799982"/>
          </a:xfrm>
        </p:spPr>
        <p:txBody>
          <a:bodyPr>
            <a:normAutofit fontScale="77500" lnSpcReduction="20000"/>
          </a:bodyPr>
          <a:lstStyle/>
          <a:p>
            <a:pPr marL="137160" indent="0">
              <a:buNone/>
            </a:pPr>
            <a:r>
              <a:rPr lang="el-GR" dirty="0" err="1"/>
              <a:t>φεῦ</a:t>
            </a:r>
            <a:r>
              <a:rPr lang="el-GR" dirty="0"/>
              <a:t> </a:t>
            </a:r>
            <a:r>
              <a:rPr lang="el-GR" dirty="0" err="1"/>
              <a:t>φεῦ</a:t>
            </a:r>
            <a:r>
              <a:rPr lang="el-GR" dirty="0"/>
              <a:t>· τί </a:t>
            </a:r>
            <a:r>
              <a:rPr lang="el-GR" dirty="0" err="1"/>
              <a:t>προσδέρκεσθέ</a:t>
            </a:r>
            <a:r>
              <a:rPr lang="el-GR" dirty="0"/>
              <a:t> μ᾽ </a:t>
            </a:r>
            <a:r>
              <a:rPr lang="el-GR" dirty="0" err="1"/>
              <a:t>ὄμμασιν</a:t>
            </a:r>
            <a:r>
              <a:rPr lang="el-GR" dirty="0"/>
              <a:t>, τέκνα;</a:t>
            </a:r>
          </a:p>
          <a:p>
            <a:pPr marL="137160" indent="0">
              <a:buNone/>
            </a:pPr>
            <a:r>
              <a:rPr lang="el-GR" dirty="0"/>
              <a:t>τί </a:t>
            </a:r>
            <a:r>
              <a:rPr lang="el-GR" dirty="0" err="1"/>
              <a:t>προσγελᾶτε</a:t>
            </a:r>
            <a:r>
              <a:rPr lang="el-GR" dirty="0"/>
              <a:t> </a:t>
            </a:r>
            <a:r>
              <a:rPr lang="el-GR" dirty="0" err="1"/>
              <a:t>τὸν</a:t>
            </a:r>
            <a:r>
              <a:rPr lang="el-GR" dirty="0"/>
              <a:t> </a:t>
            </a:r>
            <a:r>
              <a:rPr lang="el-GR" dirty="0" err="1"/>
              <a:t>πανύστατον</a:t>
            </a:r>
            <a:r>
              <a:rPr lang="el-GR" dirty="0"/>
              <a:t> </a:t>
            </a:r>
            <a:r>
              <a:rPr lang="el-GR" dirty="0" err="1"/>
              <a:t>γέλων</a:t>
            </a:r>
            <a:r>
              <a:rPr lang="el-GR" dirty="0"/>
              <a:t>;</a:t>
            </a:r>
          </a:p>
          <a:p>
            <a:pPr marL="137160" indent="0">
              <a:buNone/>
            </a:pPr>
            <a:r>
              <a:rPr lang="el-GR" dirty="0" err="1"/>
              <a:t>αἰαῖ</a:t>
            </a:r>
            <a:r>
              <a:rPr lang="el-GR" dirty="0"/>
              <a:t>· τί δράσω; καρδία </a:t>
            </a:r>
            <a:r>
              <a:rPr lang="el-GR" dirty="0" err="1"/>
              <a:t>γὰρ</a:t>
            </a:r>
            <a:r>
              <a:rPr lang="el-GR" dirty="0"/>
              <a:t> </a:t>
            </a:r>
            <a:r>
              <a:rPr lang="el-GR" dirty="0" err="1"/>
              <a:t>οἴχεται</a:t>
            </a:r>
            <a:r>
              <a:rPr lang="el-GR" dirty="0"/>
              <a:t>,</a:t>
            </a:r>
          </a:p>
          <a:p>
            <a:pPr marL="137160" indent="0">
              <a:buNone/>
            </a:pPr>
            <a:r>
              <a:rPr lang="el-GR" dirty="0" err="1"/>
              <a:t>γυναῖκες</a:t>
            </a:r>
            <a:r>
              <a:rPr lang="el-GR" dirty="0"/>
              <a:t>, </a:t>
            </a:r>
            <a:r>
              <a:rPr lang="el-GR" dirty="0" err="1"/>
              <a:t>ὄμμα</a:t>
            </a:r>
            <a:r>
              <a:rPr lang="el-GR" dirty="0"/>
              <a:t> </a:t>
            </a:r>
            <a:r>
              <a:rPr lang="el-GR" dirty="0" err="1"/>
              <a:t>φαιδρὸν</a:t>
            </a:r>
            <a:r>
              <a:rPr lang="el-GR" dirty="0"/>
              <a:t> </a:t>
            </a:r>
            <a:r>
              <a:rPr lang="el-GR" dirty="0" err="1"/>
              <a:t>ὡς</a:t>
            </a:r>
            <a:r>
              <a:rPr lang="el-GR" dirty="0"/>
              <a:t> </a:t>
            </a:r>
            <a:r>
              <a:rPr lang="el-GR" dirty="0" err="1"/>
              <a:t>εἶδον</a:t>
            </a:r>
            <a:r>
              <a:rPr lang="el-GR" dirty="0"/>
              <a:t> τέκνων.</a:t>
            </a:r>
          </a:p>
          <a:p>
            <a:pPr marL="137160" indent="0">
              <a:buNone/>
            </a:pPr>
            <a:r>
              <a:rPr lang="el-GR" dirty="0" err="1"/>
              <a:t>οὐκ</a:t>
            </a:r>
            <a:r>
              <a:rPr lang="el-GR" dirty="0"/>
              <a:t> </a:t>
            </a:r>
            <a:r>
              <a:rPr lang="el-GR" dirty="0" err="1"/>
              <a:t>ἂν</a:t>
            </a:r>
            <a:r>
              <a:rPr lang="el-GR" dirty="0"/>
              <a:t> </a:t>
            </a:r>
            <a:r>
              <a:rPr lang="el-GR" dirty="0" err="1"/>
              <a:t>δυναίμην</a:t>
            </a:r>
            <a:r>
              <a:rPr lang="el-GR" dirty="0"/>
              <a:t>· </a:t>
            </a:r>
            <a:r>
              <a:rPr lang="el-GR" dirty="0" err="1"/>
              <a:t>χαιρέτω</a:t>
            </a:r>
            <a:r>
              <a:rPr lang="el-GR" dirty="0"/>
              <a:t> βουλεύματα</a:t>
            </a:r>
          </a:p>
          <a:p>
            <a:pPr marL="137160" indent="0">
              <a:buNone/>
            </a:pPr>
            <a:r>
              <a:rPr lang="el-GR" dirty="0" err="1" smtClean="0"/>
              <a:t>τὰ</a:t>
            </a:r>
            <a:r>
              <a:rPr lang="el-GR" dirty="0" smtClean="0"/>
              <a:t> </a:t>
            </a:r>
            <a:r>
              <a:rPr lang="el-GR" dirty="0" err="1"/>
              <a:t>πρόσθεν</a:t>
            </a:r>
            <a:r>
              <a:rPr lang="el-GR" dirty="0"/>
              <a:t>· </a:t>
            </a:r>
            <a:r>
              <a:rPr lang="el-GR" dirty="0" err="1"/>
              <a:t>ἄξω</a:t>
            </a:r>
            <a:r>
              <a:rPr lang="el-GR" dirty="0"/>
              <a:t> </a:t>
            </a:r>
            <a:r>
              <a:rPr lang="el-GR" dirty="0" err="1"/>
              <a:t>παῖδας</a:t>
            </a:r>
            <a:r>
              <a:rPr lang="el-GR" dirty="0"/>
              <a:t> </a:t>
            </a:r>
            <a:r>
              <a:rPr lang="el-GR" dirty="0" err="1"/>
              <a:t>ἐκ</a:t>
            </a:r>
            <a:r>
              <a:rPr lang="el-GR" dirty="0"/>
              <a:t> γαίας </a:t>
            </a:r>
            <a:r>
              <a:rPr lang="el-GR" dirty="0" err="1"/>
              <a:t>ἐμούς</a:t>
            </a:r>
            <a:r>
              <a:rPr lang="el-GR" dirty="0"/>
              <a:t>.</a:t>
            </a:r>
          </a:p>
          <a:p>
            <a:pPr marL="137160" indent="0">
              <a:buNone/>
            </a:pPr>
            <a:r>
              <a:rPr lang="el-GR" dirty="0"/>
              <a:t>τί </a:t>
            </a:r>
            <a:r>
              <a:rPr lang="el-GR" dirty="0" err="1"/>
              <a:t>δεῖ</a:t>
            </a:r>
            <a:r>
              <a:rPr lang="el-GR" dirty="0"/>
              <a:t> με πατέρα </a:t>
            </a:r>
            <a:r>
              <a:rPr lang="el-GR" dirty="0" err="1"/>
              <a:t>τῶνδε</a:t>
            </a:r>
            <a:r>
              <a:rPr lang="el-GR" dirty="0"/>
              <a:t> </a:t>
            </a:r>
            <a:r>
              <a:rPr lang="el-GR" dirty="0" err="1"/>
              <a:t>τοῖς</a:t>
            </a:r>
            <a:r>
              <a:rPr lang="el-GR" dirty="0"/>
              <a:t> τούτων </a:t>
            </a:r>
            <a:r>
              <a:rPr lang="el-GR" dirty="0" err="1"/>
              <a:t>κακοῖς</a:t>
            </a:r>
            <a:endParaRPr lang="el-GR" dirty="0"/>
          </a:p>
          <a:p>
            <a:pPr marL="137160" indent="0">
              <a:buNone/>
            </a:pPr>
            <a:r>
              <a:rPr lang="el-GR" dirty="0" err="1"/>
              <a:t>λυποῦσαν</a:t>
            </a:r>
            <a:r>
              <a:rPr lang="el-GR" dirty="0"/>
              <a:t> </a:t>
            </a:r>
            <a:r>
              <a:rPr lang="el-GR" dirty="0" err="1"/>
              <a:t>αὐτὴν</a:t>
            </a:r>
            <a:r>
              <a:rPr lang="el-GR" dirty="0"/>
              <a:t> </a:t>
            </a:r>
            <a:r>
              <a:rPr lang="el-GR" dirty="0" err="1"/>
              <a:t>δὶς</a:t>
            </a:r>
            <a:r>
              <a:rPr lang="el-GR" dirty="0"/>
              <a:t> τόσα </a:t>
            </a:r>
            <a:r>
              <a:rPr lang="el-GR" dirty="0" err="1"/>
              <a:t>κτᾶσθαι</a:t>
            </a:r>
            <a:r>
              <a:rPr lang="el-GR" dirty="0"/>
              <a:t> κακά;</a:t>
            </a:r>
          </a:p>
          <a:p>
            <a:pPr marL="137160" indent="0">
              <a:buNone/>
            </a:pPr>
            <a:r>
              <a:rPr lang="el-GR" dirty="0" err="1"/>
              <a:t>οὐ</a:t>
            </a:r>
            <a:r>
              <a:rPr lang="el-GR" dirty="0"/>
              <a:t> </a:t>
            </a:r>
            <a:r>
              <a:rPr lang="el-GR" dirty="0" err="1"/>
              <a:t>δῆτ</a:t>
            </a:r>
            <a:r>
              <a:rPr lang="el-GR" dirty="0"/>
              <a:t>᾽ </a:t>
            </a:r>
            <a:r>
              <a:rPr lang="el-GR" dirty="0" err="1"/>
              <a:t>ἔγωγε</a:t>
            </a:r>
            <a:r>
              <a:rPr lang="el-GR" dirty="0"/>
              <a:t>· </a:t>
            </a:r>
            <a:r>
              <a:rPr lang="el-GR" dirty="0" err="1"/>
              <a:t>χαιρέτω</a:t>
            </a:r>
            <a:r>
              <a:rPr lang="el-GR" dirty="0"/>
              <a:t> βουλεύματα</a:t>
            </a:r>
            <a:r>
              <a:rPr lang="el-GR" dirty="0" smtClean="0"/>
              <a:t>.</a:t>
            </a:r>
          </a:p>
          <a:p>
            <a:pPr marL="137160" indent="0">
              <a:buNone/>
            </a:pPr>
            <a:endParaRPr lang="el-GR" dirty="0" smtClean="0"/>
          </a:p>
          <a:p>
            <a:pPr marL="137160" indent="0">
              <a:buNone/>
            </a:pPr>
            <a:r>
              <a:rPr lang="el-GR" dirty="0" smtClean="0"/>
              <a:t>Αλίμονο</a:t>
            </a:r>
            <a:r>
              <a:rPr lang="el-GR" dirty="0"/>
              <a:t>! Αλίμονο! Πώς με κοιτάζουν, παιδιά μου,</a:t>
            </a:r>
          </a:p>
          <a:p>
            <a:pPr marL="137160" indent="0">
              <a:buNone/>
            </a:pPr>
            <a:r>
              <a:rPr lang="el-GR" dirty="0"/>
              <a:t>τα μάτια σας; Γιατί μου γελάτε, το ύστατο γέλιο;</a:t>
            </a:r>
          </a:p>
          <a:p>
            <a:pPr marL="137160" indent="0">
              <a:buNone/>
            </a:pPr>
            <a:r>
              <a:rPr lang="el-GR" dirty="0" err="1"/>
              <a:t>Ωωω</a:t>
            </a:r>
            <a:r>
              <a:rPr lang="el-GR" dirty="0"/>
              <a:t>! Τί να κάνω; Η καρδιά μου, γυναίκες, </a:t>
            </a:r>
            <a:r>
              <a:rPr lang="el-GR" dirty="0" err="1"/>
              <a:t>ελύγισε</a:t>
            </a:r>
            <a:r>
              <a:rPr lang="el-GR" dirty="0"/>
              <a:t>,</a:t>
            </a:r>
          </a:p>
          <a:p>
            <a:pPr marL="137160" indent="0">
              <a:buNone/>
            </a:pPr>
            <a:r>
              <a:rPr lang="el-GR" dirty="0"/>
              <a:t>όταν είδα τα μάτια των παιδιών μου που έλαμπαν.</a:t>
            </a:r>
          </a:p>
          <a:p>
            <a:pPr marL="137160" indent="0">
              <a:buNone/>
            </a:pPr>
            <a:r>
              <a:rPr lang="el-GR" dirty="0"/>
              <a:t>Δεν βρίσκω τη δύναμη. Ώρα καλή στα σχέδια τα πριν.</a:t>
            </a:r>
          </a:p>
          <a:p>
            <a:pPr marL="137160" indent="0">
              <a:buNone/>
            </a:pPr>
            <a:r>
              <a:rPr lang="el-GR" dirty="0" smtClean="0"/>
              <a:t>Θα </a:t>
            </a:r>
            <a:r>
              <a:rPr lang="el-GR" dirty="0"/>
              <a:t>πάρω από τη χώρα τα παιδιά μου. Γιατί άραγε,</a:t>
            </a:r>
          </a:p>
          <a:p>
            <a:pPr marL="137160" indent="0">
              <a:buNone/>
            </a:pPr>
            <a:r>
              <a:rPr lang="el-GR" dirty="0"/>
              <a:t>για να πληγώσω τον πατέρα τους με τη δική τους δυστυχία,</a:t>
            </a:r>
          </a:p>
          <a:p>
            <a:pPr marL="137160" indent="0">
              <a:buNone/>
            </a:pPr>
            <a:r>
              <a:rPr lang="el-GR" dirty="0"/>
              <a:t>να γίνω εγώ διπλά δυστυχισμένη;</a:t>
            </a:r>
          </a:p>
          <a:p>
            <a:pPr marL="137160" indent="0">
              <a:buNone/>
            </a:pPr>
            <a:r>
              <a:rPr lang="el-GR" dirty="0"/>
              <a:t>Όχι, δεν θα γίνει, όχι. Ώρα καλή στα σχέδιά μου.</a:t>
            </a:r>
          </a:p>
        </p:txBody>
      </p:sp>
    </p:spTree>
    <p:extLst>
      <p:ext uri="{BB962C8B-B14F-4D97-AF65-F5344CB8AC3E}">
        <p14:creationId xmlns:p14="http://schemas.microsoft.com/office/powerpoint/2010/main" val="20096574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8018"/>
          </a:xfrm>
        </p:spPr>
        <p:txBody>
          <a:bodyPr>
            <a:normAutofit fontScale="90000"/>
          </a:bodyPr>
          <a:lstStyle/>
          <a:p>
            <a:endParaRPr lang="el-GR" dirty="0"/>
          </a:p>
        </p:txBody>
      </p:sp>
      <p:sp>
        <p:nvSpPr>
          <p:cNvPr id="3" name="Θέση περιεχομένου 2"/>
          <p:cNvSpPr>
            <a:spLocks noGrp="1"/>
          </p:cNvSpPr>
          <p:nvPr>
            <p:ph idx="1"/>
          </p:nvPr>
        </p:nvSpPr>
        <p:spPr>
          <a:xfrm>
            <a:off x="179512" y="174650"/>
            <a:ext cx="8784976" cy="6422702"/>
          </a:xfrm>
        </p:spPr>
        <p:txBody>
          <a:bodyPr>
            <a:normAutofit fontScale="92500" lnSpcReduction="20000"/>
          </a:bodyPr>
          <a:lstStyle/>
          <a:p>
            <a:pPr marL="137160" indent="0">
              <a:buNone/>
            </a:pPr>
            <a:r>
              <a:rPr lang="el-GR" dirty="0"/>
              <a:t>καίτοι τί πάσχω; βούλομαι </a:t>
            </a:r>
            <a:r>
              <a:rPr lang="el-GR" dirty="0" err="1"/>
              <a:t>γέλωτ</a:t>
            </a:r>
            <a:r>
              <a:rPr lang="el-GR" dirty="0"/>
              <a:t>᾽ </a:t>
            </a:r>
            <a:r>
              <a:rPr lang="el-GR" dirty="0" err="1"/>
              <a:t>ὀφλεῖν</a:t>
            </a:r>
            <a:endParaRPr lang="el-GR" dirty="0"/>
          </a:p>
          <a:p>
            <a:pPr marL="137160" indent="0">
              <a:buNone/>
            </a:pPr>
            <a:r>
              <a:rPr lang="el-GR" dirty="0" err="1" smtClean="0"/>
              <a:t>ἐχθροὺς</a:t>
            </a:r>
            <a:r>
              <a:rPr lang="el-GR" dirty="0" smtClean="0"/>
              <a:t> </a:t>
            </a:r>
            <a:r>
              <a:rPr lang="el-GR" dirty="0" err="1"/>
              <a:t>μεθεῖσα</a:t>
            </a:r>
            <a:r>
              <a:rPr lang="el-GR" dirty="0"/>
              <a:t> </a:t>
            </a:r>
            <a:r>
              <a:rPr lang="el-GR" dirty="0" err="1"/>
              <a:t>τοὺς</a:t>
            </a:r>
            <a:r>
              <a:rPr lang="el-GR" dirty="0"/>
              <a:t> </a:t>
            </a:r>
            <a:r>
              <a:rPr lang="el-GR" dirty="0" err="1"/>
              <a:t>ἐμοὺς</a:t>
            </a:r>
            <a:r>
              <a:rPr lang="el-GR" dirty="0"/>
              <a:t> </a:t>
            </a:r>
            <a:r>
              <a:rPr lang="el-GR" dirty="0" err="1"/>
              <a:t>ἀζημίους</a:t>
            </a:r>
            <a:r>
              <a:rPr lang="el-GR" dirty="0"/>
              <a:t>;</a:t>
            </a:r>
          </a:p>
          <a:p>
            <a:pPr marL="137160" indent="0">
              <a:buNone/>
            </a:pPr>
            <a:r>
              <a:rPr lang="el-GR" dirty="0" err="1"/>
              <a:t>τολμητέον</a:t>
            </a:r>
            <a:r>
              <a:rPr lang="el-GR" dirty="0"/>
              <a:t> </a:t>
            </a:r>
            <a:r>
              <a:rPr lang="el-GR" dirty="0" err="1"/>
              <a:t>τάδ</a:t>
            </a:r>
            <a:r>
              <a:rPr lang="el-GR" dirty="0"/>
              <a:t>᾽· </a:t>
            </a:r>
            <a:r>
              <a:rPr lang="el-GR" dirty="0" err="1"/>
              <a:t>ἀλλὰ</a:t>
            </a:r>
            <a:r>
              <a:rPr lang="el-GR" dirty="0"/>
              <a:t> </a:t>
            </a:r>
            <a:r>
              <a:rPr lang="el-GR" dirty="0" err="1"/>
              <a:t>τῆς</a:t>
            </a:r>
            <a:r>
              <a:rPr lang="el-GR" dirty="0"/>
              <a:t> </a:t>
            </a:r>
            <a:r>
              <a:rPr lang="el-GR" dirty="0" err="1"/>
              <a:t>ἐμῆς</a:t>
            </a:r>
            <a:r>
              <a:rPr lang="el-GR" dirty="0"/>
              <a:t> </a:t>
            </a:r>
            <a:r>
              <a:rPr lang="el-GR" dirty="0" err="1"/>
              <a:t>κάκης</a:t>
            </a:r>
            <a:r>
              <a:rPr lang="el-GR" dirty="0"/>
              <a:t>,</a:t>
            </a:r>
          </a:p>
          <a:p>
            <a:pPr marL="137160" indent="0">
              <a:buNone/>
            </a:pPr>
            <a:r>
              <a:rPr lang="el-GR" dirty="0" err="1"/>
              <a:t>τὸ</a:t>
            </a:r>
            <a:r>
              <a:rPr lang="el-GR" dirty="0"/>
              <a:t> </a:t>
            </a:r>
            <a:r>
              <a:rPr lang="el-GR" dirty="0" err="1"/>
              <a:t>καὶ</a:t>
            </a:r>
            <a:r>
              <a:rPr lang="el-GR" dirty="0"/>
              <a:t> </a:t>
            </a:r>
            <a:r>
              <a:rPr lang="el-GR" dirty="0" err="1"/>
              <a:t>προσέσθαι</a:t>
            </a:r>
            <a:r>
              <a:rPr lang="el-GR" dirty="0"/>
              <a:t> </a:t>
            </a:r>
            <a:r>
              <a:rPr lang="el-GR" dirty="0" err="1"/>
              <a:t>μαλθακοὺς</a:t>
            </a:r>
            <a:r>
              <a:rPr lang="el-GR" dirty="0"/>
              <a:t> λόγους </a:t>
            </a:r>
            <a:r>
              <a:rPr lang="el-GR" dirty="0" err="1"/>
              <a:t>φρενί</a:t>
            </a:r>
            <a:r>
              <a:rPr lang="el-GR" dirty="0"/>
              <a:t>.</a:t>
            </a:r>
          </a:p>
          <a:p>
            <a:pPr marL="137160" indent="0">
              <a:buNone/>
            </a:pPr>
            <a:r>
              <a:rPr lang="el-GR" dirty="0" err="1"/>
              <a:t>χωρεῖτε</a:t>
            </a:r>
            <a:r>
              <a:rPr lang="el-GR" dirty="0"/>
              <a:t>, </a:t>
            </a:r>
            <a:r>
              <a:rPr lang="el-GR" dirty="0" err="1"/>
              <a:t>παῖδες</a:t>
            </a:r>
            <a:r>
              <a:rPr lang="el-GR" dirty="0"/>
              <a:t>, </a:t>
            </a:r>
            <a:r>
              <a:rPr lang="el-GR" dirty="0" err="1"/>
              <a:t>ἐς</a:t>
            </a:r>
            <a:r>
              <a:rPr lang="el-GR" dirty="0"/>
              <a:t> δόμους. </a:t>
            </a:r>
            <a:r>
              <a:rPr lang="el-GR" dirty="0" err="1"/>
              <a:t>ὅτῳ</a:t>
            </a:r>
            <a:r>
              <a:rPr lang="el-GR" dirty="0"/>
              <a:t> </a:t>
            </a:r>
            <a:r>
              <a:rPr lang="el-GR" dirty="0" err="1"/>
              <a:t>δὲ</a:t>
            </a:r>
            <a:r>
              <a:rPr lang="el-GR" dirty="0"/>
              <a:t> </a:t>
            </a:r>
            <a:r>
              <a:rPr lang="el-GR" dirty="0" err="1"/>
              <a:t>μὴ</a:t>
            </a:r>
            <a:endParaRPr lang="el-GR" dirty="0"/>
          </a:p>
          <a:p>
            <a:pPr marL="137160" indent="0">
              <a:buNone/>
            </a:pPr>
            <a:r>
              <a:rPr lang="el-GR" dirty="0"/>
              <a:t>θέμις </a:t>
            </a:r>
            <a:r>
              <a:rPr lang="el-GR" dirty="0" err="1"/>
              <a:t>παρεῖναι</a:t>
            </a:r>
            <a:r>
              <a:rPr lang="el-GR" dirty="0"/>
              <a:t> </a:t>
            </a:r>
            <a:r>
              <a:rPr lang="el-GR" dirty="0" err="1"/>
              <a:t>τοῖς</a:t>
            </a:r>
            <a:r>
              <a:rPr lang="el-GR" dirty="0"/>
              <a:t> </a:t>
            </a:r>
            <a:r>
              <a:rPr lang="el-GR" dirty="0" err="1"/>
              <a:t>ἐμοῖσι</a:t>
            </a:r>
            <a:r>
              <a:rPr lang="el-GR" dirty="0"/>
              <a:t> </a:t>
            </a:r>
            <a:r>
              <a:rPr lang="el-GR" dirty="0" err="1"/>
              <a:t>θύμασιν</a:t>
            </a:r>
            <a:r>
              <a:rPr lang="el-GR" dirty="0"/>
              <a:t>,</a:t>
            </a:r>
          </a:p>
          <a:p>
            <a:pPr marL="137160" indent="0">
              <a:buNone/>
            </a:pPr>
            <a:r>
              <a:rPr lang="el-GR" dirty="0" err="1" smtClean="0"/>
              <a:t>αὐτῷ</a:t>
            </a:r>
            <a:r>
              <a:rPr lang="el-GR" dirty="0" smtClean="0"/>
              <a:t> </a:t>
            </a:r>
            <a:r>
              <a:rPr lang="el-GR" dirty="0" err="1"/>
              <a:t>μελήσει</a:t>
            </a:r>
            <a:r>
              <a:rPr lang="el-GR" dirty="0"/>
              <a:t>· </a:t>
            </a:r>
            <a:r>
              <a:rPr lang="el-GR" dirty="0" err="1"/>
              <a:t>χεῖρα</a:t>
            </a:r>
            <a:r>
              <a:rPr lang="el-GR" dirty="0"/>
              <a:t> δ᾽ </a:t>
            </a:r>
            <a:r>
              <a:rPr lang="el-GR" dirty="0" err="1"/>
              <a:t>οὐ</a:t>
            </a:r>
            <a:r>
              <a:rPr lang="el-GR" dirty="0"/>
              <a:t> </a:t>
            </a:r>
            <a:r>
              <a:rPr lang="el-GR" dirty="0" err="1"/>
              <a:t>διαφθερῶ</a:t>
            </a:r>
            <a:r>
              <a:rPr lang="el-GR" dirty="0" smtClean="0"/>
              <a:t>.</a:t>
            </a:r>
          </a:p>
          <a:p>
            <a:pPr marL="137160" indent="0">
              <a:buNone/>
            </a:pPr>
            <a:endParaRPr lang="el-GR" dirty="0" smtClean="0"/>
          </a:p>
          <a:p>
            <a:pPr marL="137160" indent="0">
              <a:buNone/>
            </a:pPr>
            <a:r>
              <a:rPr lang="el-GR" dirty="0" smtClean="0"/>
              <a:t>Όμως</a:t>
            </a:r>
            <a:r>
              <a:rPr lang="el-GR" dirty="0"/>
              <a:t>, τί έχω πάθει; Θέλω μήπως να γίνω περίγελως</a:t>
            </a:r>
          </a:p>
          <a:p>
            <a:pPr marL="137160" indent="0">
              <a:buNone/>
            </a:pPr>
            <a:r>
              <a:rPr lang="el-GR" dirty="0" smtClean="0"/>
              <a:t>γιατί </a:t>
            </a:r>
            <a:r>
              <a:rPr lang="el-GR" dirty="0"/>
              <a:t>άφησα τους εχθρούς μου ατιμώρητους;</a:t>
            </a:r>
          </a:p>
          <a:p>
            <a:pPr marL="137160" indent="0">
              <a:buNone/>
            </a:pPr>
            <a:r>
              <a:rPr lang="el-GR" dirty="0"/>
              <a:t>Πρέπει να τολμήσω. Τί λιποψυχία και η δική μου,</a:t>
            </a:r>
          </a:p>
          <a:p>
            <a:pPr marL="137160" indent="0">
              <a:buNone/>
            </a:pPr>
            <a:r>
              <a:rPr lang="el-GR" dirty="0"/>
              <a:t>και μόνο που άφησα να περάσουν από τη σκέψη μου</a:t>
            </a:r>
          </a:p>
          <a:p>
            <a:pPr marL="137160" indent="0">
              <a:buNone/>
            </a:pPr>
            <a:r>
              <a:rPr lang="el-GR" dirty="0"/>
              <a:t>μειλίχια λόγια. Πηγαίνετε μέσα, παιδιά μου.</a:t>
            </a:r>
          </a:p>
          <a:p>
            <a:pPr marL="137160" indent="0">
              <a:buNone/>
            </a:pPr>
            <a:r>
              <a:rPr lang="el-GR" dirty="0"/>
              <a:t>Και όποιος δεν πρέπει να παρίσταται</a:t>
            </a:r>
          </a:p>
          <a:p>
            <a:pPr marL="137160" indent="0">
              <a:buNone/>
            </a:pPr>
            <a:r>
              <a:rPr lang="el-GR" dirty="0"/>
              <a:t>στη θυσία που ετοιμάζω, η ευθύνη δική του.</a:t>
            </a:r>
          </a:p>
          <a:p>
            <a:pPr marL="137160" indent="0">
              <a:buNone/>
            </a:pPr>
            <a:r>
              <a:rPr lang="el-GR" dirty="0" smtClean="0"/>
              <a:t>Το </a:t>
            </a:r>
            <a:r>
              <a:rPr lang="el-GR" dirty="0"/>
              <a:t>χέρι μου δεν θα πτοηθεί.</a:t>
            </a:r>
          </a:p>
          <a:p>
            <a:pPr marL="137160" indent="0">
              <a:buNone/>
            </a:pPr>
            <a:endParaRPr lang="el-GR" dirty="0" smtClean="0"/>
          </a:p>
          <a:p>
            <a:pPr marL="137160" indent="0">
              <a:buNone/>
            </a:pPr>
            <a:endParaRPr lang="el-GR" dirty="0"/>
          </a:p>
        </p:txBody>
      </p:sp>
    </p:spTree>
    <p:extLst>
      <p:ext uri="{BB962C8B-B14F-4D97-AF65-F5344CB8AC3E}">
        <p14:creationId xmlns:p14="http://schemas.microsoft.com/office/powerpoint/2010/main" val="38001678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3672"/>
            <a:ext cx="8229600" cy="274042"/>
          </a:xfrm>
        </p:spPr>
        <p:txBody>
          <a:bodyPr>
            <a:normAutofit fontScale="90000"/>
          </a:bodyPr>
          <a:lstStyle/>
          <a:p>
            <a:endParaRPr lang="el-GR" dirty="0"/>
          </a:p>
        </p:txBody>
      </p:sp>
      <p:sp>
        <p:nvSpPr>
          <p:cNvPr id="3" name="Θέση περιεχομένου 2"/>
          <p:cNvSpPr>
            <a:spLocks noGrp="1"/>
          </p:cNvSpPr>
          <p:nvPr>
            <p:ph idx="1"/>
          </p:nvPr>
        </p:nvSpPr>
        <p:spPr>
          <a:xfrm>
            <a:off x="457200" y="0"/>
            <a:ext cx="8229600" cy="7101408"/>
          </a:xfrm>
        </p:spPr>
        <p:txBody>
          <a:bodyPr>
            <a:normAutofit fontScale="55000" lnSpcReduction="20000"/>
          </a:bodyPr>
          <a:lstStyle/>
          <a:p>
            <a:pPr marL="137160" indent="0">
              <a:buNone/>
            </a:pPr>
            <a:r>
              <a:rPr lang="el-GR" dirty="0"/>
              <a:t>ἆ </a:t>
            </a:r>
            <a:r>
              <a:rPr lang="el-GR" dirty="0" err="1"/>
              <a:t>ἆ</a:t>
            </a:r>
            <a:r>
              <a:rPr lang="el-GR" dirty="0"/>
              <a:t>·</a:t>
            </a:r>
          </a:p>
          <a:p>
            <a:pPr marL="137160" indent="0">
              <a:buNone/>
            </a:pPr>
            <a:r>
              <a:rPr lang="el-GR" dirty="0" err="1"/>
              <a:t>μὴ</a:t>
            </a:r>
            <a:r>
              <a:rPr lang="el-GR" dirty="0"/>
              <a:t> </a:t>
            </a:r>
            <a:r>
              <a:rPr lang="el-GR" dirty="0" err="1"/>
              <a:t>δῆτα</a:t>
            </a:r>
            <a:r>
              <a:rPr lang="el-GR" dirty="0"/>
              <a:t>, θυμέ, </a:t>
            </a:r>
            <a:r>
              <a:rPr lang="el-GR" dirty="0" err="1"/>
              <a:t>μὴ</a:t>
            </a:r>
            <a:r>
              <a:rPr lang="el-GR" dirty="0"/>
              <a:t> σύ γ᾽ </a:t>
            </a:r>
            <a:r>
              <a:rPr lang="el-GR" dirty="0" err="1"/>
              <a:t>ἐργάσῃ</a:t>
            </a:r>
            <a:r>
              <a:rPr lang="el-GR" dirty="0"/>
              <a:t> τάδε·</a:t>
            </a:r>
          </a:p>
          <a:p>
            <a:pPr marL="137160" indent="0">
              <a:buNone/>
            </a:pPr>
            <a:r>
              <a:rPr lang="el-GR" dirty="0" err="1"/>
              <a:t>ἔασον</a:t>
            </a:r>
            <a:r>
              <a:rPr lang="el-GR" dirty="0"/>
              <a:t> </a:t>
            </a:r>
            <a:r>
              <a:rPr lang="el-GR" dirty="0" err="1"/>
              <a:t>αὐτούς</a:t>
            </a:r>
            <a:r>
              <a:rPr lang="el-GR" dirty="0"/>
              <a:t>, ὦ τάλαν, </a:t>
            </a:r>
            <a:r>
              <a:rPr lang="el-GR" dirty="0" err="1"/>
              <a:t>φεῖσαι</a:t>
            </a:r>
            <a:r>
              <a:rPr lang="el-GR" dirty="0"/>
              <a:t> τέκνων·</a:t>
            </a:r>
          </a:p>
          <a:p>
            <a:pPr marL="137160" indent="0">
              <a:buNone/>
            </a:pPr>
            <a:r>
              <a:rPr lang="el-GR" dirty="0" err="1"/>
              <a:t>ἐκεῖ</a:t>
            </a:r>
            <a:r>
              <a:rPr lang="el-GR" dirty="0"/>
              <a:t> </a:t>
            </a:r>
            <a:r>
              <a:rPr lang="el-GR" dirty="0" err="1"/>
              <a:t>μεθ</a:t>
            </a:r>
            <a:r>
              <a:rPr lang="el-GR" dirty="0"/>
              <a:t>᾽ </a:t>
            </a:r>
            <a:r>
              <a:rPr lang="el-GR" dirty="0" err="1"/>
              <a:t>ἡμῶν</a:t>
            </a:r>
            <a:r>
              <a:rPr lang="el-GR" dirty="0"/>
              <a:t> </a:t>
            </a:r>
            <a:r>
              <a:rPr lang="el-GR" dirty="0" err="1"/>
              <a:t>ζῶντες</a:t>
            </a:r>
            <a:r>
              <a:rPr lang="el-GR" dirty="0"/>
              <a:t> </a:t>
            </a:r>
            <a:r>
              <a:rPr lang="el-GR" dirty="0" err="1"/>
              <a:t>εὐφρανοῦσί</a:t>
            </a:r>
            <a:r>
              <a:rPr lang="el-GR" dirty="0"/>
              <a:t> σε.</a:t>
            </a:r>
          </a:p>
          <a:p>
            <a:pPr marL="137160" indent="0">
              <a:buNone/>
            </a:pPr>
            <a:r>
              <a:rPr lang="el-GR" dirty="0" err="1"/>
              <a:t>μὰ</a:t>
            </a:r>
            <a:r>
              <a:rPr lang="el-GR" dirty="0"/>
              <a:t> </a:t>
            </a:r>
            <a:r>
              <a:rPr lang="el-GR" dirty="0" err="1"/>
              <a:t>τοὺς</a:t>
            </a:r>
            <a:r>
              <a:rPr lang="el-GR" dirty="0"/>
              <a:t> </a:t>
            </a:r>
            <a:r>
              <a:rPr lang="el-GR" dirty="0" err="1"/>
              <a:t>παρ</a:t>
            </a:r>
            <a:r>
              <a:rPr lang="el-GR" dirty="0"/>
              <a:t>᾽ </a:t>
            </a:r>
            <a:r>
              <a:rPr lang="el-GR" dirty="0" err="1"/>
              <a:t>Ἅιδῃ</a:t>
            </a:r>
            <a:r>
              <a:rPr lang="el-GR" dirty="0"/>
              <a:t> </a:t>
            </a:r>
            <a:r>
              <a:rPr lang="el-GR" dirty="0" err="1"/>
              <a:t>νερτέρους</a:t>
            </a:r>
            <a:r>
              <a:rPr lang="el-GR" dirty="0"/>
              <a:t> </a:t>
            </a:r>
            <a:r>
              <a:rPr lang="el-GR" dirty="0" err="1"/>
              <a:t>ἀλάστορας</a:t>
            </a:r>
            <a:r>
              <a:rPr lang="el-GR" dirty="0"/>
              <a:t>,</a:t>
            </a:r>
          </a:p>
          <a:p>
            <a:pPr marL="137160" indent="0">
              <a:buNone/>
            </a:pPr>
            <a:r>
              <a:rPr lang="el-GR" dirty="0"/>
              <a:t>1060οὔτοι </a:t>
            </a:r>
            <a:r>
              <a:rPr lang="el-GR" dirty="0" err="1"/>
              <a:t>ποτ</a:t>
            </a:r>
            <a:r>
              <a:rPr lang="el-GR" dirty="0"/>
              <a:t>᾽ </a:t>
            </a:r>
            <a:r>
              <a:rPr lang="el-GR" dirty="0" err="1"/>
              <a:t>ἔσται</a:t>
            </a:r>
            <a:r>
              <a:rPr lang="el-GR" dirty="0"/>
              <a:t> </a:t>
            </a:r>
            <a:r>
              <a:rPr lang="el-GR" dirty="0" err="1"/>
              <a:t>τοῦθ</a:t>
            </a:r>
            <a:r>
              <a:rPr lang="el-GR" dirty="0"/>
              <a:t>᾽ </a:t>
            </a:r>
            <a:r>
              <a:rPr lang="el-GR" dirty="0" err="1"/>
              <a:t>ὅπως</a:t>
            </a:r>
            <a:r>
              <a:rPr lang="el-GR" dirty="0"/>
              <a:t> </a:t>
            </a:r>
            <a:r>
              <a:rPr lang="el-GR" dirty="0" err="1"/>
              <a:t>ἐχθροῖς</a:t>
            </a:r>
            <a:r>
              <a:rPr lang="el-GR" dirty="0"/>
              <a:t> </a:t>
            </a:r>
            <a:r>
              <a:rPr lang="el-GR" dirty="0" err="1"/>
              <a:t>ἐγὼ</a:t>
            </a:r>
            <a:endParaRPr lang="el-GR" dirty="0"/>
          </a:p>
          <a:p>
            <a:pPr marL="137160" indent="0">
              <a:buNone/>
            </a:pPr>
            <a:r>
              <a:rPr lang="el-GR" dirty="0" err="1"/>
              <a:t>παῖδας</a:t>
            </a:r>
            <a:r>
              <a:rPr lang="el-GR" dirty="0"/>
              <a:t> </a:t>
            </a:r>
            <a:r>
              <a:rPr lang="el-GR" dirty="0" err="1"/>
              <a:t>παρήσω</a:t>
            </a:r>
            <a:r>
              <a:rPr lang="el-GR" dirty="0"/>
              <a:t> </a:t>
            </a:r>
            <a:r>
              <a:rPr lang="el-GR" dirty="0" err="1"/>
              <a:t>τοὺς</a:t>
            </a:r>
            <a:r>
              <a:rPr lang="el-GR" dirty="0"/>
              <a:t> </a:t>
            </a:r>
            <a:r>
              <a:rPr lang="el-GR" dirty="0" err="1"/>
              <a:t>ἐμοὺς</a:t>
            </a:r>
            <a:r>
              <a:rPr lang="el-GR" dirty="0"/>
              <a:t> </a:t>
            </a:r>
            <a:r>
              <a:rPr lang="el-GR" dirty="0" err="1"/>
              <a:t>καθυβρίσαι</a:t>
            </a:r>
            <a:r>
              <a:rPr lang="el-GR" dirty="0"/>
              <a:t>.</a:t>
            </a:r>
          </a:p>
          <a:p>
            <a:pPr marL="137160" indent="0">
              <a:buNone/>
            </a:pPr>
            <a:r>
              <a:rPr lang="el-GR" dirty="0"/>
              <a:t>[πάντως </a:t>
            </a:r>
            <a:r>
              <a:rPr lang="el-GR" dirty="0" err="1"/>
              <a:t>σφ</a:t>
            </a:r>
            <a:r>
              <a:rPr lang="el-GR" dirty="0"/>
              <a:t>᾽ </a:t>
            </a:r>
            <a:r>
              <a:rPr lang="el-GR" dirty="0" err="1"/>
              <a:t>ἀνάγκη</a:t>
            </a:r>
            <a:r>
              <a:rPr lang="el-GR" dirty="0"/>
              <a:t> </a:t>
            </a:r>
            <a:r>
              <a:rPr lang="el-GR" dirty="0" err="1"/>
              <a:t>κατθανεῖν</a:t>
            </a:r>
            <a:r>
              <a:rPr lang="el-GR" dirty="0"/>
              <a:t>· </a:t>
            </a:r>
            <a:r>
              <a:rPr lang="el-GR" dirty="0" err="1"/>
              <a:t>ἐπεὶ</a:t>
            </a:r>
            <a:r>
              <a:rPr lang="el-GR" dirty="0"/>
              <a:t> </a:t>
            </a:r>
            <a:r>
              <a:rPr lang="el-GR" dirty="0" err="1"/>
              <a:t>δὲ</a:t>
            </a:r>
            <a:r>
              <a:rPr lang="el-GR" dirty="0"/>
              <a:t> </a:t>
            </a:r>
            <a:r>
              <a:rPr lang="el-GR" dirty="0" err="1"/>
              <a:t>χρή</a:t>
            </a:r>
            <a:r>
              <a:rPr lang="el-GR" dirty="0"/>
              <a:t>,</a:t>
            </a:r>
          </a:p>
          <a:p>
            <a:pPr marL="137160" indent="0">
              <a:buNone/>
            </a:pPr>
            <a:r>
              <a:rPr lang="el-GR" dirty="0" err="1"/>
              <a:t>ἡμεῖς</a:t>
            </a:r>
            <a:r>
              <a:rPr lang="el-GR" dirty="0"/>
              <a:t> </a:t>
            </a:r>
            <a:r>
              <a:rPr lang="el-GR" dirty="0" err="1"/>
              <a:t>κτενοῦμεν</a:t>
            </a:r>
            <a:r>
              <a:rPr lang="el-GR" dirty="0"/>
              <a:t> </a:t>
            </a:r>
            <a:r>
              <a:rPr lang="el-GR" dirty="0" err="1"/>
              <a:t>οἵπερ</a:t>
            </a:r>
            <a:r>
              <a:rPr lang="el-GR" dirty="0"/>
              <a:t> </a:t>
            </a:r>
            <a:r>
              <a:rPr lang="el-GR" dirty="0" err="1"/>
              <a:t>ἐξεφύσαμεν</a:t>
            </a:r>
            <a:r>
              <a:rPr lang="el-GR" dirty="0"/>
              <a:t>.]</a:t>
            </a:r>
          </a:p>
          <a:p>
            <a:pPr marL="137160" indent="0">
              <a:buNone/>
            </a:pPr>
            <a:r>
              <a:rPr lang="el-GR" dirty="0"/>
              <a:t>πάντως </a:t>
            </a:r>
            <a:r>
              <a:rPr lang="el-GR" dirty="0" err="1"/>
              <a:t>πέπρακται</a:t>
            </a:r>
            <a:r>
              <a:rPr lang="el-GR" dirty="0"/>
              <a:t> </a:t>
            </a:r>
            <a:r>
              <a:rPr lang="el-GR" dirty="0" err="1"/>
              <a:t>ταῦτα</a:t>
            </a:r>
            <a:r>
              <a:rPr lang="el-GR" dirty="0"/>
              <a:t> </a:t>
            </a:r>
            <a:r>
              <a:rPr lang="el-GR" dirty="0" err="1"/>
              <a:t>κοὐκ</a:t>
            </a:r>
            <a:r>
              <a:rPr lang="el-GR" dirty="0"/>
              <a:t> </a:t>
            </a:r>
            <a:r>
              <a:rPr lang="el-GR" dirty="0" err="1"/>
              <a:t>ἐκφεύξεται</a:t>
            </a:r>
            <a:r>
              <a:rPr lang="el-GR" dirty="0"/>
              <a:t>·</a:t>
            </a:r>
          </a:p>
          <a:p>
            <a:pPr marL="137160" indent="0">
              <a:buNone/>
            </a:pPr>
            <a:r>
              <a:rPr lang="el-GR" dirty="0" err="1" smtClean="0"/>
              <a:t>καὶ</a:t>
            </a:r>
            <a:r>
              <a:rPr lang="el-GR" dirty="0" smtClean="0"/>
              <a:t> </a:t>
            </a:r>
            <a:r>
              <a:rPr lang="el-GR" dirty="0" err="1"/>
              <a:t>δὴ</a:t>
            </a:r>
            <a:r>
              <a:rPr lang="el-GR" dirty="0"/>
              <a:t> ᾽</a:t>
            </a:r>
            <a:r>
              <a:rPr lang="el-GR" dirty="0" err="1"/>
              <a:t>πὶ</a:t>
            </a:r>
            <a:r>
              <a:rPr lang="el-GR" dirty="0"/>
              <a:t> </a:t>
            </a:r>
            <a:r>
              <a:rPr lang="el-GR" dirty="0" err="1"/>
              <a:t>κρατὶ</a:t>
            </a:r>
            <a:r>
              <a:rPr lang="el-GR" dirty="0"/>
              <a:t> στέφανος, </a:t>
            </a:r>
            <a:r>
              <a:rPr lang="el-GR" dirty="0" err="1"/>
              <a:t>ἐν</a:t>
            </a:r>
            <a:r>
              <a:rPr lang="el-GR" dirty="0"/>
              <a:t> </a:t>
            </a:r>
            <a:r>
              <a:rPr lang="el-GR" dirty="0" err="1"/>
              <a:t>πέπλοισι</a:t>
            </a:r>
            <a:r>
              <a:rPr lang="el-GR" dirty="0"/>
              <a:t> </a:t>
            </a:r>
            <a:r>
              <a:rPr lang="el-GR" dirty="0" err="1"/>
              <a:t>δὲ</a:t>
            </a:r>
            <a:endParaRPr lang="el-GR" dirty="0"/>
          </a:p>
          <a:p>
            <a:pPr marL="137160" indent="0">
              <a:buNone/>
            </a:pPr>
            <a:r>
              <a:rPr lang="el-GR" dirty="0"/>
              <a:t>νύμφη τύραννος </a:t>
            </a:r>
            <a:r>
              <a:rPr lang="el-GR" dirty="0" err="1"/>
              <a:t>ὄλλυται</a:t>
            </a:r>
            <a:r>
              <a:rPr lang="el-GR" dirty="0"/>
              <a:t>, </a:t>
            </a:r>
            <a:r>
              <a:rPr lang="el-GR" dirty="0" err="1"/>
              <a:t>σάφ</a:t>
            </a:r>
            <a:r>
              <a:rPr lang="el-GR" dirty="0"/>
              <a:t>᾽ </a:t>
            </a:r>
            <a:r>
              <a:rPr lang="el-GR" dirty="0" err="1"/>
              <a:t>οἶδ</a:t>
            </a:r>
            <a:r>
              <a:rPr lang="el-GR" dirty="0"/>
              <a:t>᾽ </a:t>
            </a:r>
            <a:r>
              <a:rPr lang="el-GR" dirty="0" err="1"/>
              <a:t>ἐγώ</a:t>
            </a:r>
            <a:r>
              <a:rPr lang="el-GR" dirty="0" smtClean="0"/>
              <a:t>.</a:t>
            </a:r>
          </a:p>
          <a:p>
            <a:pPr marL="137160" indent="0">
              <a:buNone/>
            </a:pPr>
            <a:endParaRPr lang="el-GR" dirty="0" smtClean="0"/>
          </a:p>
          <a:p>
            <a:pPr marL="137160" indent="0">
              <a:buNone/>
            </a:pPr>
            <a:r>
              <a:rPr lang="el-GR" dirty="0" err="1" smtClean="0"/>
              <a:t>Ααα</a:t>
            </a:r>
            <a:r>
              <a:rPr lang="el-GR" dirty="0"/>
              <a:t>! </a:t>
            </a:r>
            <a:r>
              <a:rPr lang="el-GR" dirty="0" err="1"/>
              <a:t>Ααα</a:t>
            </a:r>
            <a:r>
              <a:rPr lang="el-GR" dirty="0"/>
              <a:t>!</a:t>
            </a:r>
          </a:p>
          <a:p>
            <a:pPr marL="137160" indent="0">
              <a:buNone/>
            </a:pPr>
            <a:r>
              <a:rPr lang="el-GR" dirty="0"/>
              <a:t>Μη, ψυχή μου, μη, μην πράξεις αυτό που πας να πράξεις.</a:t>
            </a:r>
          </a:p>
          <a:p>
            <a:pPr marL="137160" indent="0">
              <a:buNone/>
            </a:pPr>
            <a:r>
              <a:rPr lang="el-GR" dirty="0"/>
              <a:t>Άφησέ τα, δύστυχη, λυπήσου τα παιδιά.</a:t>
            </a:r>
          </a:p>
          <a:p>
            <a:pPr marL="137160" indent="0">
              <a:buNone/>
            </a:pPr>
            <a:r>
              <a:rPr lang="el-GR" dirty="0"/>
              <a:t>Όταν θα ζουν εκεί μαζί μου, θα χαίρεσαι.</a:t>
            </a:r>
          </a:p>
          <a:p>
            <a:pPr marL="137160" indent="0">
              <a:buNone/>
            </a:pPr>
            <a:r>
              <a:rPr lang="el-GR" dirty="0"/>
              <a:t>Μα τους τιμωρούς δαίμονες του Άδη,</a:t>
            </a:r>
          </a:p>
          <a:p>
            <a:pPr marL="137160" indent="0">
              <a:buNone/>
            </a:pPr>
            <a:r>
              <a:rPr lang="el-GR" dirty="0" smtClean="0"/>
              <a:t>ένα </a:t>
            </a:r>
            <a:r>
              <a:rPr lang="el-GR" dirty="0"/>
              <a:t>πράγμα δεν θα γίνει ποτέ:</a:t>
            </a:r>
          </a:p>
          <a:p>
            <a:pPr marL="137160" indent="0">
              <a:buNone/>
            </a:pPr>
            <a:r>
              <a:rPr lang="el-GR" dirty="0"/>
              <a:t>να επιτρέψω εγώ στους εχθρούς μου</a:t>
            </a:r>
          </a:p>
          <a:p>
            <a:pPr marL="137160" indent="0">
              <a:buNone/>
            </a:pPr>
            <a:r>
              <a:rPr lang="el-GR" dirty="0"/>
              <a:t>να ταπεινώσουν τα παιδιά μου.</a:t>
            </a:r>
          </a:p>
          <a:p>
            <a:pPr marL="137160" indent="0">
              <a:buNone/>
            </a:pPr>
            <a:r>
              <a:rPr lang="el-GR" dirty="0"/>
              <a:t>[Ανάγκη αδήριτη. Πρέπει να πεθάνουν.</a:t>
            </a:r>
          </a:p>
          <a:p>
            <a:pPr marL="137160" indent="0">
              <a:buNone/>
            </a:pPr>
            <a:r>
              <a:rPr lang="el-GR" dirty="0"/>
              <a:t>Και αφού πρέπει που πρέπει,</a:t>
            </a:r>
          </a:p>
          <a:p>
            <a:pPr marL="137160" indent="0">
              <a:buNone/>
            </a:pPr>
            <a:r>
              <a:rPr lang="el-GR" dirty="0"/>
              <a:t>εγώ που τα γέννησα, εγώ και θα τα σκοτώσω.]</a:t>
            </a:r>
          </a:p>
          <a:p>
            <a:pPr marL="137160" indent="0">
              <a:buNone/>
            </a:pPr>
            <a:r>
              <a:rPr lang="el-GR" dirty="0"/>
              <a:t>Έτσι και αλλιώς αυτά έχουν πια τελειώσει.</a:t>
            </a:r>
          </a:p>
          <a:p>
            <a:pPr marL="137160" indent="0">
              <a:buNone/>
            </a:pPr>
            <a:r>
              <a:rPr lang="el-GR" dirty="0"/>
              <a:t>Διαφυγή δεν υπάρχει.</a:t>
            </a:r>
          </a:p>
          <a:p>
            <a:pPr marL="137160" indent="0">
              <a:buNone/>
            </a:pPr>
            <a:r>
              <a:rPr lang="el-GR" dirty="0" smtClean="0"/>
              <a:t>Το </a:t>
            </a:r>
            <a:r>
              <a:rPr lang="el-GR" dirty="0"/>
              <a:t>στεφάνι κάθεται ήδη στην κόμη της,</a:t>
            </a:r>
          </a:p>
          <a:p>
            <a:pPr marL="137160" indent="0">
              <a:buNone/>
            </a:pPr>
            <a:r>
              <a:rPr lang="el-GR" dirty="0"/>
              <a:t>φοράει τον πέπλο η βασιλική νύφη</a:t>
            </a:r>
          </a:p>
          <a:p>
            <a:pPr marL="137160" indent="0">
              <a:buNone/>
            </a:pPr>
            <a:r>
              <a:rPr lang="el-GR" dirty="0"/>
              <a:t>και πεθαίνει — το γνωρίζω άριστα.</a:t>
            </a:r>
          </a:p>
          <a:p>
            <a:pPr marL="137160" indent="0">
              <a:buNone/>
            </a:pPr>
            <a:endParaRPr lang="el-GR" dirty="0"/>
          </a:p>
        </p:txBody>
      </p:sp>
    </p:spTree>
    <p:extLst>
      <p:ext uri="{BB962C8B-B14F-4D97-AF65-F5344CB8AC3E}">
        <p14:creationId xmlns:p14="http://schemas.microsoft.com/office/powerpoint/2010/main" val="37087062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8018"/>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840760"/>
          </a:xfrm>
        </p:spPr>
        <p:txBody>
          <a:bodyPr>
            <a:normAutofit fontScale="77500" lnSpcReduction="20000"/>
          </a:bodyPr>
          <a:lstStyle/>
          <a:p>
            <a:pPr marL="137160" indent="0">
              <a:buNone/>
            </a:pPr>
            <a:r>
              <a:rPr lang="el-GR" dirty="0" err="1"/>
              <a:t>ἀλλ</a:t>
            </a:r>
            <a:r>
              <a:rPr lang="el-GR" dirty="0"/>
              <a:t>᾽, </a:t>
            </a:r>
            <a:r>
              <a:rPr lang="el-GR" dirty="0" err="1"/>
              <a:t>εἶμι</a:t>
            </a:r>
            <a:r>
              <a:rPr lang="el-GR" dirty="0"/>
              <a:t> </a:t>
            </a:r>
            <a:r>
              <a:rPr lang="el-GR" dirty="0" err="1"/>
              <a:t>γὰρ</a:t>
            </a:r>
            <a:r>
              <a:rPr lang="el-GR" dirty="0"/>
              <a:t> </a:t>
            </a:r>
            <a:r>
              <a:rPr lang="el-GR" dirty="0" err="1"/>
              <a:t>δὴ</a:t>
            </a:r>
            <a:r>
              <a:rPr lang="el-GR" dirty="0"/>
              <a:t> </a:t>
            </a:r>
            <a:r>
              <a:rPr lang="el-GR" dirty="0" err="1"/>
              <a:t>τλημονεστάτην</a:t>
            </a:r>
            <a:r>
              <a:rPr lang="el-GR" dirty="0"/>
              <a:t> </a:t>
            </a:r>
            <a:r>
              <a:rPr lang="el-GR" dirty="0" err="1"/>
              <a:t>ὁδὸν</a:t>
            </a:r>
            <a:endParaRPr lang="el-GR" dirty="0"/>
          </a:p>
          <a:p>
            <a:pPr marL="137160" indent="0">
              <a:buNone/>
            </a:pPr>
            <a:r>
              <a:rPr lang="el-GR" dirty="0" err="1"/>
              <a:t>καὶ</a:t>
            </a:r>
            <a:r>
              <a:rPr lang="el-GR" dirty="0"/>
              <a:t> </a:t>
            </a:r>
            <a:r>
              <a:rPr lang="el-GR" dirty="0" err="1"/>
              <a:t>τούσδε</a:t>
            </a:r>
            <a:r>
              <a:rPr lang="el-GR" dirty="0"/>
              <a:t> πέμψω </a:t>
            </a:r>
            <a:r>
              <a:rPr lang="el-GR" dirty="0" err="1"/>
              <a:t>τλημονεστέραν</a:t>
            </a:r>
            <a:r>
              <a:rPr lang="el-GR" dirty="0"/>
              <a:t> </a:t>
            </a:r>
            <a:r>
              <a:rPr lang="el-GR" dirty="0" err="1"/>
              <a:t>ἔτι</a:t>
            </a:r>
            <a:r>
              <a:rPr lang="el-GR" dirty="0"/>
              <a:t>,</a:t>
            </a:r>
          </a:p>
          <a:p>
            <a:pPr marL="137160" indent="0">
              <a:buNone/>
            </a:pPr>
            <a:r>
              <a:rPr lang="el-GR" dirty="0" err="1"/>
              <a:t>παῖδας</a:t>
            </a:r>
            <a:r>
              <a:rPr lang="el-GR" dirty="0"/>
              <a:t> </a:t>
            </a:r>
            <a:r>
              <a:rPr lang="el-GR" dirty="0" err="1"/>
              <a:t>προσειπεῖν</a:t>
            </a:r>
            <a:r>
              <a:rPr lang="el-GR" dirty="0"/>
              <a:t> βούλομαι· </a:t>
            </a:r>
            <a:r>
              <a:rPr lang="el-GR" dirty="0" err="1"/>
              <a:t>δότ</a:t>
            </a:r>
            <a:r>
              <a:rPr lang="el-GR" dirty="0"/>
              <a:t>᾽, ὦ τέκνα,</a:t>
            </a:r>
          </a:p>
          <a:p>
            <a:pPr marL="137160" indent="0">
              <a:buNone/>
            </a:pPr>
            <a:r>
              <a:rPr lang="el-GR" dirty="0" err="1" smtClean="0"/>
              <a:t>δότ</a:t>
            </a:r>
            <a:r>
              <a:rPr lang="el-GR" dirty="0"/>
              <a:t>᾽ </a:t>
            </a:r>
            <a:r>
              <a:rPr lang="el-GR" dirty="0" err="1"/>
              <a:t>ἀσπάσασθαι</a:t>
            </a:r>
            <a:r>
              <a:rPr lang="el-GR" dirty="0"/>
              <a:t> </a:t>
            </a:r>
            <a:r>
              <a:rPr lang="el-GR" dirty="0" err="1"/>
              <a:t>μητρὶ</a:t>
            </a:r>
            <a:r>
              <a:rPr lang="el-GR" dirty="0"/>
              <a:t> </a:t>
            </a:r>
            <a:r>
              <a:rPr lang="el-GR" dirty="0" err="1"/>
              <a:t>δεξιὰν</a:t>
            </a:r>
            <a:r>
              <a:rPr lang="el-GR" dirty="0"/>
              <a:t> χέρα.</a:t>
            </a:r>
          </a:p>
          <a:p>
            <a:pPr marL="137160" indent="0">
              <a:buNone/>
            </a:pPr>
            <a:r>
              <a:rPr lang="el-GR" dirty="0"/>
              <a:t>ὦ </a:t>
            </a:r>
            <a:r>
              <a:rPr lang="el-GR" dirty="0" err="1"/>
              <a:t>φιλτάτη</a:t>
            </a:r>
            <a:r>
              <a:rPr lang="el-GR" dirty="0"/>
              <a:t> </a:t>
            </a:r>
            <a:r>
              <a:rPr lang="el-GR" dirty="0" err="1"/>
              <a:t>χείρ</a:t>
            </a:r>
            <a:r>
              <a:rPr lang="el-GR" dirty="0"/>
              <a:t>, </a:t>
            </a:r>
            <a:r>
              <a:rPr lang="el-GR" dirty="0" err="1"/>
              <a:t>φίλτατον</a:t>
            </a:r>
            <a:r>
              <a:rPr lang="el-GR" dirty="0"/>
              <a:t> </a:t>
            </a:r>
            <a:r>
              <a:rPr lang="el-GR" dirty="0" err="1"/>
              <a:t>δέ</a:t>
            </a:r>
            <a:r>
              <a:rPr lang="el-GR" dirty="0"/>
              <a:t> μοι στόμα</a:t>
            </a:r>
          </a:p>
          <a:p>
            <a:pPr marL="137160" indent="0">
              <a:buNone/>
            </a:pPr>
            <a:r>
              <a:rPr lang="el-GR" dirty="0" err="1"/>
              <a:t>καὶ</a:t>
            </a:r>
            <a:r>
              <a:rPr lang="el-GR" dirty="0"/>
              <a:t> </a:t>
            </a:r>
            <a:r>
              <a:rPr lang="el-GR" dirty="0" err="1"/>
              <a:t>σχῆμα</a:t>
            </a:r>
            <a:r>
              <a:rPr lang="el-GR" dirty="0"/>
              <a:t> </a:t>
            </a:r>
            <a:r>
              <a:rPr lang="el-GR" dirty="0" err="1"/>
              <a:t>καὶ</a:t>
            </a:r>
            <a:r>
              <a:rPr lang="el-GR" dirty="0"/>
              <a:t> </a:t>
            </a:r>
            <a:r>
              <a:rPr lang="el-GR" dirty="0" err="1"/>
              <a:t>πρόσωπον</a:t>
            </a:r>
            <a:r>
              <a:rPr lang="el-GR" dirty="0"/>
              <a:t> </a:t>
            </a:r>
            <a:r>
              <a:rPr lang="el-GR" dirty="0" err="1"/>
              <a:t>εὐγενὲς</a:t>
            </a:r>
            <a:r>
              <a:rPr lang="el-GR" dirty="0"/>
              <a:t> τέκνων.</a:t>
            </a:r>
          </a:p>
          <a:p>
            <a:pPr marL="137160" indent="0">
              <a:buNone/>
            </a:pPr>
            <a:r>
              <a:rPr lang="el-GR" dirty="0" err="1"/>
              <a:t>εὐδαιμονοῖτον</a:t>
            </a:r>
            <a:r>
              <a:rPr lang="el-GR" dirty="0"/>
              <a:t>, </a:t>
            </a:r>
            <a:r>
              <a:rPr lang="el-GR" dirty="0" err="1"/>
              <a:t>ἀλλ</a:t>
            </a:r>
            <a:r>
              <a:rPr lang="el-GR" dirty="0"/>
              <a:t>᾽ </a:t>
            </a:r>
            <a:r>
              <a:rPr lang="el-GR" dirty="0" err="1"/>
              <a:t>ἐκεῖ</a:t>
            </a:r>
            <a:r>
              <a:rPr lang="el-GR" dirty="0"/>
              <a:t>· </a:t>
            </a:r>
            <a:r>
              <a:rPr lang="el-GR" dirty="0" err="1"/>
              <a:t>τὰ</a:t>
            </a:r>
            <a:r>
              <a:rPr lang="el-GR" dirty="0"/>
              <a:t> δ᾽ </a:t>
            </a:r>
            <a:r>
              <a:rPr lang="el-GR" dirty="0" err="1"/>
              <a:t>ἐνθάδε</a:t>
            </a:r>
            <a:endParaRPr lang="el-GR" dirty="0"/>
          </a:p>
          <a:p>
            <a:pPr marL="137160" indent="0">
              <a:buNone/>
            </a:pPr>
            <a:r>
              <a:rPr lang="el-GR" dirty="0" err="1"/>
              <a:t>πατὴρ</a:t>
            </a:r>
            <a:r>
              <a:rPr lang="el-GR" dirty="0"/>
              <a:t> </a:t>
            </a:r>
            <a:r>
              <a:rPr lang="el-GR" dirty="0" err="1"/>
              <a:t>ἀφείλετ</a:t>
            </a:r>
            <a:r>
              <a:rPr lang="el-GR" dirty="0"/>
              <a:t>᾽· ὦ </a:t>
            </a:r>
            <a:r>
              <a:rPr lang="el-GR" dirty="0" err="1"/>
              <a:t>γλυκεῖα</a:t>
            </a:r>
            <a:r>
              <a:rPr lang="el-GR" dirty="0"/>
              <a:t> προσβολή,</a:t>
            </a:r>
          </a:p>
          <a:p>
            <a:pPr marL="137160" indent="0">
              <a:buNone/>
            </a:pPr>
            <a:r>
              <a:rPr lang="el-GR" dirty="0" smtClean="0"/>
              <a:t>ὦ </a:t>
            </a:r>
            <a:r>
              <a:rPr lang="el-GR" dirty="0" err="1"/>
              <a:t>μαλθακὸς</a:t>
            </a:r>
            <a:r>
              <a:rPr lang="el-GR" dirty="0"/>
              <a:t> </a:t>
            </a:r>
            <a:r>
              <a:rPr lang="el-GR" dirty="0" err="1"/>
              <a:t>χρὼς</a:t>
            </a:r>
            <a:r>
              <a:rPr lang="el-GR" dirty="0"/>
              <a:t> </a:t>
            </a:r>
            <a:r>
              <a:rPr lang="el-GR" dirty="0" err="1"/>
              <a:t>πνεῦμά</a:t>
            </a:r>
            <a:r>
              <a:rPr lang="el-GR" dirty="0"/>
              <a:t> θ᾽ </a:t>
            </a:r>
            <a:r>
              <a:rPr lang="el-GR" dirty="0" err="1"/>
              <a:t>ἥδιστον</a:t>
            </a:r>
            <a:r>
              <a:rPr lang="el-GR" dirty="0"/>
              <a:t> </a:t>
            </a:r>
            <a:r>
              <a:rPr lang="el-GR" dirty="0" smtClean="0"/>
              <a:t>τέκνων.</a:t>
            </a:r>
          </a:p>
          <a:p>
            <a:pPr marL="137160" indent="0">
              <a:buNone/>
            </a:pPr>
            <a:endParaRPr lang="el-GR" dirty="0" smtClean="0"/>
          </a:p>
          <a:p>
            <a:pPr marL="137160" indent="0">
              <a:buNone/>
            </a:pPr>
            <a:r>
              <a:rPr lang="el-GR" dirty="0" smtClean="0"/>
              <a:t>Όμως </a:t>
            </a:r>
            <a:r>
              <a:rPr lang="el-GR" dirty="0"/>
              <a:t>τώρα που θα πάρω τον δρόμο τον πιο σκληρό</a:t>
            </a:r>
          </a:p>
          <a:p>
            <a:pPr marL="137160" indent="0">
              <a:buNone/>
            </a:pPr>
            <a:r>
              <a:rPr lang="el-GR" dirty="0"/>
              <a:t>και θα προπέμψω τα παιδιά μου σε ακόμα σκληρότερο,</a:t>
            </a:r>
          </a:p>
          <a:p>
            <a:pPr marL="137160" indent="0">
              <a:buNone/>
            </a:pPr>
            <a:r>
              <a:rPr lang="el-GR" dirty="0"/>
              <a:t>θέλω να τ᾽ αποχαιρετήσω.</a:t>
            </a:r>
          </a:p>
          <a:p>
            <a:pPr marL="137160" indent="0">
              <a:buNone/>
            </a:pPr>
            <a:r>
              <a:rPr lang="el-GR" dirty="0" smtClean="0"/>
              <a:t>Δώστε</a:t>
            </a:r>
            <a:r>
              <a:rPr lang="el-GR" dirty="0"/>
              <a:t>, παιδιά μου, δώστε το δεξί σας χέρι</a:t>
            </a:r>
          </a:p>
          <a:p>
            <a:pPr marL="137160" indent="0">
              <a:buNone/>
            </a:pPr>
            <a:r>
              <a:rPr lang="el-GR" dirty="0"/>
              <a:t>στη μητέρα σας να το φιλήσει.</a:t>
            </a:r>
          </a:p>
          <a:p>
            <a:pPr marL="137160" indent="0">
              <a:buNone/>
            </a:pPr>
            <a:r>
              <a:rPr lang="el-GR" dirty="0"/>
              <a:t>Χέρι μου αγαπημένο, αγαπημένο στόμα,</a:t>
            </a:r>
          </a:p>
          <a:p>
            <a:pPr marL="137160" indent="0">
              <a:buNone/>
            </a:pPr>
            <a:r>
              <a:rPr lang="el-GR" dirty="0"/>
              <a:t>ευγενική μορφή και πρόσωπο των τέκνων μου,</a:t>
            </a:r>
          </a:p>
          <a:p>
            <a:pPr marL="137160" indent="0">
              <a:buNone/>
            </a:pPr>
            <a:r>
              <a:rPr lang="el-GR" dirty="0"/>
              <a:t>να είστε και τα δυο μου ευτυχισμένα, όμως εκεί· τα εδώ</a:t>
            </a:r>
          </a:p>
          <a:p>
            <a:pPr marL="137160" indent="0">
              <a:buNone/>
            </a:pPr>
            <a:r>
              <a:rPr lang="el-GR" dirty="0"/>
              <a:t>σας τα στέρησε ο πατέρας σας. Γλυκό μου αγκάλιασμα,</a:t>
            </a:r>
          </a:p>
          <a:p>
            <a:pPr marL="137160" indent="0">
              <a:buNone/>
            </a:pPr>
            <a:r>
              <a:rPr lang="el-GR" dirty="0" smtClean="0"/>
              <a:t>δέρμα </a:t>
            </a:r>
            <a:r>
              <a:rPr lang="el-GR" dirty="0"/>
              <a:t>μου τρυφερό και ανάσα μυρωμένη των παιδιών </a:t>
            </a:r>
            <a:r>
              <a:rPr lang="el-GR" dirty="0" smtClean="0"/>
              <a:t>μου.</a:t>
            </a:r>
            <a:endParaRPr lang="el-GR" dirty="0"/>
          </a:p>
        </p:txBody>
      </p:sp>
    </p:spTree>
    <p:extLst>
      <p:ext uri="{BB962C8B-B14F-4D97-AF65-F5344CB8AC3E}">
        <p14:creationId xmlns:p14="http://schemas.microsoft.com/office/powerpoint/2010/main" val="34135100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flipV="1">
            <a:off x="457200" y="0"/>
            <a:ext cx="8229600" cy="45719"/>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480720"/>
          </a:xfrm>
        </p:spPr>
        <p:txBody>
          <a:bodyPr>
            <a:normAutofit fontScale="92500" lnSpcReduction="10000"/>
          </a:bodyPr>
          <a:lstStyle/>
          <a:p>
            <a:pPr marL="137160" indent="0">
              <a:buNone/>
            </a:pPr>
            <a:r>
              <a:rPr lang="el-GR" dirty="0" err="1"/>
              <a:t>χωρεῖτε</a:t>
            </a:r>
            <a:r>
              <a:rPr lang="el-GR" dirty="0"/>
              <a:t> </a:t>
            </a:r>
            <a:r>
              <a:rPr lang="el-GR" dirty="0" err="1"/>
              <a:t>χωρεῖτ</a:t>
            </a:r>
            <a:r>
              <a:rPr lang="el-GR" dirty="0"/>
              <a:t>᾽· </a:t>
            </a:r>
            <a:r>
              <a:rPr lang="el-GR" dirty="0" err="1"/>
              <a:t>οὐκέτ</a:t>
            </a:r>
            <a:r>
              <a:rPr lang="el-GR" dirty="0"/>
              <a:t>᾽ </a:t>
            </a:r>
            <a:r>
              <a:rPr lang="el-GR" dirty="0" err="1"/>
              <a:t>εἰμὶ</a:t>
            </a:r>
            <a:r>
              <a:rPr lang="el-GR" dirty="0"/>
              <a:t> </a:t>
            </a:r>
            <a:r>
              <a:rPr lang="el-GR" dirty="0" err="1"/>
              <a:t>προσβλέπειν</a:t>
            </a:r>
            <a:endParaRPr lang="el-GR" dirty="0"/>
          </a:p>
          <a:p>
            <a:pPr marL="137160" indent="0">
              <a:buNone/>
            </a:pPr>
            <a:r>
              <a:rPr lang="el-GR" dirty="0" err="1"/>
              <a:t>οἵα</a:t>
            </a:r>
            <a:r>
              <a:rPr lang="el-GR" dirty="0"/>
              <a:t> τε †</a:t>
            </a:r>
            <a:r>
              <a:rPr lang="el-GR" dirty="0" err="1"/>
              <a:t>πρὸς</a:t>
            </a:r>
            <a:r>
              <a:rPr lang="el-GR" dirty="0"/>
              <a:t> </a:t>
            </a:r>
            <a:r>
              <a:rPr lang="el-GR" dirty="0" err="1"/>
              <a:t>ὑμᾶς</a:t>
            </a:r>
            <a:r>
              <a:rPr lang="el-GR" dirty="0"/>
              <a:t>† </a:t>
            </a:r>
            <a:r>
              <a:rPr lang="el-GR" dirty="0" err="1"/>
              <a:t>ἀλλὰ</a:t>
            </a:r>
            <a:r>
              <a:rPr lang="el-GR" dirty="0"/>
              <a:t> </a:t>
            </a:r>
            <a:r>
              <a:rPr lang="el-GR" dirty="0" err="1"/>
              <a:t>νικῶμαι</a:t>
            </a:r>
            <a:r>
              <a:rPr lang="el-GR" dirty="0"/>
              <a:t> </a:t>
            </a:r>
            <a:r>
              <a:rPr lang="el-GR" dirty="0" err="1"/>
              <a:t>κακοῖς</a:t>
            </a:r>
            <a:r>
              <a:rPr lang="el-GR" dirty="0"/>
              <a:t>.</a:t>
            </a:r>
          </a:p>
          <a:p>
            <a:pPr marL="137160" indent="0">
              <a:buNone/>
            </a:pPr>
            <a:r>
              <a:rPr lang="el-GR" dirty="0" err="1"/>
              <a:t>καὶ</a:t>
            </a:r>
            <a:r>
              <a:rPr lang="el-GR" dirty="0"/>
              <a:t> μανθάνω </a:t>
            </a:r>
            <a:r>
              <a:rPr lang="el-GR" dirty="0" err="1"/>
              <a:t>μὲν</a:t>
            </a:r>
            <a:r>
              <a:rPr lang="el-GR" dirty="0"/>
              <a:t> </a:t>
            </a:r>
            <a:r>
              <a:rPr lang="el-GR" dirty="0" err="1"/>
              <a:t>οἷα</a:t>
            </a:r>
            <a:r>
              <a:rPr lang="el-GR" dirty="0"/>
              <a:t> </a:t>
            </a:r>
            <a:r>
              <a:rPr lang="el-GR" dirty="0" err="1"/>
              <a:t>δρᾶν</a:t>
            </a:r>
            <a:r>
              <a:rPr lang="el-GR" dirty="0"/>
              <a:t> μέλλω κακά,</a:t>
            </a:r>
          </a:p>
          <a:p>
            <a:pPr marL="137160" indent="0">
              <a:buNone/>
            </a:pPr>
            <a:r>
              <a:rPr lang="el-GR" dirty="0" err="1"/>
              <a:t>θυμὸς</a:t>
            </a:r>
            <a:r>
              <a:rPr lang="el-GR" dirty="0"/>
              <a:t> </a:t>
            </a:r>
            <a:r>
              <a:rPr lang="el-GR" dirty="0" err="1"/>
              <a:t>δὲ</a:t>
            </a:r>
            <a:r>
              <a:rPr lang="el-GR" dirty="0"/>
              <a:t> κρείσσων </a:t>
            </a:r>
            <a:r>
              <a:rPr lang="el-GR" dirty="0" err="1"/>
              <a:t>τῶν</a:t>
            </a:r>
            <a:r>
              <a:rPr lang="el-GR" dirty="0"/>
              <a:t> </a:t>
            </a:r>
            <a:r>
              <a:rPr lang="el-GR" dirty="0" err="1"/>
              <a:t>ἐμῶν</a:t>
            </a:r>
            <a:r>
              <a:rPr lang="el-GR" dirty="0"/>
              <a:t> βουλευμάτων,</a:t>
            </a:r>
          </a:p>
          <a:p>
            <a:pPr marL="137160" indent="0">
              <a:buNone/>
            </a:pPr>
            <a:r>
              <a:rPr lang="el-GR" dirty="0" err="1" smtClean="0"/>
              <a:t>ὅσπερ</a:t>
            </a:r>
            <a:r>
              <a:rPr lang="el-GR" dirty="0" smtClean="0"/>
              <a:t> </a:t>
            </a:r>
            <a:r>
              <a:rPr lang="el-GR" dirty="0"/>
              <a:t>μεγίστων </a:t>
            </a:r>
            <a:r>
              <a:rPr lang="el-GR" dirty="0" err="1"/>
              <a:t>αἴτιος</a:t>
            </a:r>
            <a:r>
              <a:rPr lang="el-GR" dirty="0"/>
              <a:t> </a:t>
            </a:r>
            <a:r>
              <a:rPr lang="el-GR" dirty="0" err="1"/>
              <a:t>κακῶν</a:t>
            </a:r>
            <a:r>
              <a:rPr lang="el-GR" dirty="0"/>
              <a:t> </a:t>
            </a:r>
            <a:r>
              <a:rPr lang="el-GR" dirty="0" err="1"/>
              <a:t>βροτοῖς</a:t>
            </a:r>
            <a:r>
              <a:rPr lang="el-GR" dirty="0" smtClean="0"/>
              <a:t>.</a:t>
            </a:r>
          </a:p>
          <a:p>
            <a:pPr marL="137160" indent="0">
              <a:buNone/>
            </a:pPr>
            <a:endParaRPr lang="el-GR" dirty="0"/>
          </a:p>
          <a:p>
            <a:pPr marL="137160" indent="0">
              <a:buNone/>
            </a:pPr>
            <a:r>
              <a:rPr lang="el-GR" dirty="0"/>
              <a:t>Πηγαίνετε, πηγαίνετε. Δεν αντέχω άλλο να σας κοιτάζω,</a:t>
            </a:r>
          </a:p>
          <a:p>
            <a:pPr marL="137160" indent="0">
              <a:buNone/>
            </a:pPr>
            <a:r>
              <a:rPr lang="el-GR" dirty="0"/>
              <a:t>το κακό που με ζώνει με λύγισε.</a:t>
            </a:r>
          </a:p>
          <a:p>
            <a:pPr marL="137160" indent="0">
              <a:buNone/>
            </a:pPr>
            <a:r>
              <a:rPr lang="el-GR" dirty="0"/>
              <a:t>Και καταλαβαίνω βέβαια το κακό που πάω να κάνω,</a:t>
            </a:r>
          </a:p>
          <a:p>
            <a:pPr marL="137160" indent="0">
              <a:buNone/>
            </a:pPr>
            <a:r>
              <a:rPr lang="el-GR" dirty="0"/>
              <a:t>όμως πιο δυνατό από τη λογική μου είναι το μένος της ψυχής,</a:t>
            </a:r>
          </a:p>
          <a:p>
            <a:pPr marL="137160" lvl="0" indent="0" algn="r">
              <a:buClr>
                <a:prstClr val="white">
                  <a:shade val="95000"/>
                </a:prstClr>
              </a:buClr>
              <a:buNone/>
            </a:pPr>
            <a:r>
              <a:rPr lang="el-GR" dirty="0" smtClean="0"/>
              <a:t>αυτό </a:t>
            </a:r>
            <a:r>
              <a:rPr lang="el-GR" dirty="0"/>
              <a:t>που ευθύνεται για των ανθρώπων τα δεινά τα πιο μεγάλα</a:t>
            </a:r>
            <a:r>
              <a:rPr lang="el-GR" dirty="0" smtClean="0"/>
              <a:t>.</a:t>
            </a:r>
            <a:r>
              <a:rPr lang="el-GR" sz="1900" dirty="0">
                <a:solidFill>
                  <a:prstClr val="white"/>
                </a:solidFill>
              </a:rPr>
              <a:t> </a:t>
            </a:r>
            <a:endParaRPr lang="el-GR" sz="1900" dirty="0" smtClean="0">
              <a:solidFill>
                <a:prstClr val="white"/>
              </a:solidFill>
            </a:endParaRPr>
          </a:p>
          <a:p>
            <a:pPr marL="137160" lvl="0" indent="0" algn="r">
              <a:buClr>
                <a:prstClr val="white">
                  <a:shade val="95000"/>
                </a:prstClr>
              </a:buClr>
              <a:buNone/>
            </a:pPr>
            <a:endParaRPr lang="el-GR" sz="1900" dirty="0">
              <a:solidFill>
                <a:prstClr val="white"/>
              </a:solidFill>
            </a:endParaRPr>
          </a:p>
          <a:p>
            <a:pPr marL="137160" lvl="0" indent="0" algn="r">
              <a:buClr>
                <a:prstClr val="white">
                  <a:shade val="95000"/>
                </a:prstClr>
              </a:buClr>
              <a:buNone/>
            </a:pPr>
            <a:r>
              <a:rPr lang="el-GR" sz="1900" dirty="0" smtClean="0">
                <a:solidFill>
                  <a:prstClr val="white"/>
                </a:solidFill>
              </a:rPr>
              <a:t>Μετάφραση </a:t>
            </a:r>
            <a:r>
              <a:rPr lang="el-GR" sz="1900" dirty="0">
                <a:solidFill>
                  <a:prstClr val="white"/>
                </a:solidFill>
              </a:rPr>
              <a:t>Θ. Στεφανόπουλου</a:t>
            </a:r>
          </a:p>
          <a:p>
            <a:pPr marL="137160" indent="0">
              <a:buNone/>
            </a:pPr>
            <a:endParaRPr lang="el-GR" dirty="0"/>
          </a:p>
        </p:txBody>
      </p:sp>
    </p:spTree>
    <p:extLst>
      <p:ext uri="{BB962C8B-B14F-4D97-AF65-F5344CB8AC3E}">
        <p14:creationId xmlns:p14="http://schemas.microsoft.com/office/powerpoint/2010/main" val="38853092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b="0" dirty="0" smtClean="0">
                <a:effectLst/>
              </a:rPr>
              <a:t/>
            </a:r>
            <a:br>
              <a:rPr lang="el-GR" b="0" dirty="0" smtClean="0">
                <a:effectLst/>
              </a:rPr>
            </a:br>
            <a:r>
              <a:rPr lang="el-GR" b="0" dirty="0">
                <a:effectLst/>
              </a:rPr>
              <a:t/>
            </a:r>
            <a:br>
              <a:rPr lang="el-GR" b="0" dirty="0">
                <a:effectLst/>
              </a:rPr>
            </a:br>
            <a:r>
              <a:rPr lang="el-GR" b="0" dirty="0" smtClean="0">
                <a:effectLst/>
              </a:rPr>
              <a:t/>
            </a:r>
            <a:br>
              <a:rPr lang="el-GR" b="0" dirty="0" smtClean="0">
                <a:effectLst/>
              </a:rPr>
            </a:br>
            <a:r>
              <a:rPr lang="el-GR" b="0" dirty="0">
                <a:effectLst/>
              </a:rPr>
              <a:t/>
            </a:r>
            <a:br>
              <a:rPr lang="el-GR" b="0" dirty="0">
                <a:effectLst/>
              </a:rPr>
            </a:br>
            <a:r>
              <a:rPr lang="el-GR" b="0" dirty="0" smtClean="0">
                <a:effectLst/>
              </a:rPr>
              <a:t/>
            </a:r>
            <a:br>
              <a:rPr lang="el-GR" b="0" dirty="0" smtClean="0">
                <a:effectLst/>
              </a:rPr>
            </a:br>
            <a:r>
              <a:rPr lang="el-GR" b="0" dirty="0">
                <a:effectLst/>
              </a:rPr>
              <a:t/>
            </a:r>
            <a:br>
              <a:rPr lang="el-GR" b="0" dirty="0">
                <a:effectLst/>
              </a:rPr>
            </a:br>
            <a:r>
              <a:rPr lang="el-GR" b="0" dirty="0" smtClean="0">
                <a:effectLst/>
              </a:rPr>
              <a:t/>
            </a:r>
            <a:br>
              <a:rPr lang="el-GR" b="0" dirty="0" smtClean="0">
                <a:effectLst/>
              </a:rPr>
            </a:br>
            <a:r>
              <a:rPr lang="el-GR" b="0" dirty="0">
                <a:effectLst/>
              </a:rPr>
              <a:t/>
            </a:r>
            <a:br>
              <a:rPr lang="el-GR" b="0" dirty="0">
                <a:effectLst/>
              </a:rPr>
            </a:br>
            <a:r>
              <a:rPr lang="el-GR" b="0" dirty="0" smtClean="0">
                <a:effectLst/>
              </a:rPr>
              <a:t/>
            </a:r>
            <a:br>
              <a:rPr lang="el-GR" b="0" dirty="0" smtClean="0">
                <a:effectLst/>
              </a:rPr>
            </a:br>
            <a:r>
              <a:rPr lang="el-GR" sz="2700" dirty="0" smtClean="0">
                <a:effectLst/>
              </a:rPr>
              <a:t>Λουκιανός</a:t>
            </a:r>
            <a:br>
              <a:rPr lang="el-GR" sz="2700" dirty="0" smtClean="0">
                <a:effectLst/>
              </a:rPr>
            </a:br>
            <a:r>
              <a:rPr lang="el-GR" sz="2700" dirty="0" err="1" smtClean="0">
                <a:effectLst/>
              </a:rPr>
              <a:t>περ</a:t>
            </a:r>
            <a:r>
              <a:rPr lang="el-GR" sz="2700" dirty="0" smtClean="0">
                <a:effectLst/>
              </a:rPr>
              <a:t>. 125 </a:t>
            </a:r>
            <a:r>
              <a:rPr lang="el-GR" sz="2700" dirty="0" err="1" smtClean="0">
                <a:effectLst/>
              </a:rPr>
              <a:t>μ.Χ</a:t>
            </a:r>
            <a:r>
              <a:rPr lang="el-GR" sz="2700" dirty="0" smtClean="0">
                <a:effectLst/>
              </a:rPr>
              <a:t>. (</a:t>
            </a:r>
            <a:r>
              <a:rPr lang="el-GR" sz="2700" dirty="0" err="1" smtClean="0">
                <a:effectLst/>
              </a:rPr>
              <a:t>Σαμοσατα</a:t>
            </a:r>
            <a:r>
              <a:rPr lang="el-GR" sz="2700" dirty="0" smtClean="0">
                <a:effectLst/>
              </a:rPr>
              <a:t>) – Αθήνα 180 </a:t>
            </a:r>
            <a:r>
              <a:rPr lang="el-GR" sz="2700" dirty="0" err="1" smtClean="0">
                <a:effectLst/>
              </a:rPr>
              <a:t>μ.Χ</a:t>
            </a:r>
            <a:r>
              <a:rPr lang="el-GR" dirty="0" smtClean="0">
                <a:effectLst/>
              </a:rPr>
              <a:t>.</a:t>
            </a:r>
            <a:r>
              <a:rPr lang="el-GR" dirty="0">
                <a:effectLst/>
              </a:rPr>
              <a:t/>
            </a:r>
            <a:br>
              <a:rPr lang="el-GR" dirty="0">
                <a:effectLst/>
              </a:rPr>
            </a:br>
            <a:r>
              <a:rPr lang="el-GR" b="0" dirty="0" smtClean="0">
                <a:effectLst/>
              </a:rPr>
              <a:t/>
            </a:r>
            <a:br>
              <a:rPr lang="el-GR" b="0" dirty="0" smtClean="0">
                <a:effectLst/>
              </a:rPr>
            </a:br>
            <a:r>
              <a:rPr lang="el-GR" b="0" dirty="0">
                <a:effectLst/>
              </a:rPr>
              <a:t/>
            </a:r>
            <a:br>
              <a:rPr lang="el-GR" b="0" dirty="0">
                <a:effectLst/>
              </a:rPr>
            </a:br>
            <a:r>
              <a:rPr lang="el-GR" b="0" dirty="0" smtClean="0">
                <a:effectLst/>
              </a:rPr>
              <a:t/>
            </a:r>
            <a:br>
              <a:rPr lang="el-GR" b="0" dirty="0" smtClean="0">
                <a:effectLst/>
              </a:rPr>
            </a:br>
            <a:r>
              <a:rPr lang="el-GR" b="0" dirty="0">
                <a:effectLst/>
              </a:rPr>
              <a:t/>
            </a:r>
            <a:br>
              <a:rPr lang="el-GR" b="0" dirty="0">
                <a:effectLst/>
              </a:rPr>
            </a:br>
            <a:r>
              <a:rPr lang="el-GR" b="0" dirty="0" smtClean="0">
                <a:effectLst/>
              </a:rPr>
              <a:t/>
            </a:r>
            <a:br>
              <a:rPr lang="el-GR" b="0" dirty="0" smtClean="0">
                <a:effectLst/>
              </a:rPr>
            </a:br>
            <a:r>
              <a:rPr lang="el-GR" b="0" dirty="0">
                <a:effectLst/>
              </a:rPr>
              <a:t/>
            </a:r>
            <a:br>
              <a:rPr lang="el-GR" b="0" dirty="0">
                <a:effectLst/>
              </a:rPr>
            </a:br>
            <a:r>
              <a:rPr lang="el-GR" b="0" dirty="0" smtClean="0">
                <a:effectLst/>
              </a:rPr>
              <a:t/>
            </a:r>
            <a:br>
              <a:rPr lang="el-GR" b="0" dirty="0" smtClean="0">
                <a:effectLst/>
              </a:rPr>
            </a:br>
            <a:r>
              <a:rPr lang="el-GR" b="0" dirty="0">
                <a:effectLst/>
              </a:rPr>
              <a:t/>
            </a:r>
            <a:br>
              <a:rPr lang="el-GR" b="0" dirty="0">
                <a:effectLst/>
              </a:rPr>
            </a:br>
            <a:r>
              <a:rPr lang="el-GR" sz="2000" b="0" dirty="0" smtClean="0">
                <a:effectLst/>
                <a:latin typeface="+mn-lt"/>
              </a:rPr>
              <a:t>Υποθετική απεικόνιση του Λουκιανού από γκραβούρα του </a:t>
            </a:r>
            <a:r>
              <a:rPr lang="en-US" sz="2000" b="0" dirty="0" smtClean="0">
                <a:effectLst/>
                <a:latin typeface="+mn-lt"/>
              </a:rPr>
              <a:t>W. </a:t>
            </a:r>
            <a:r>
              <a:rPr lang="en-US" sz="2000" b="0" dirty="0" err="1" smtClean="0">
                <a:effectLst/>
                <a:latin typeface="+mn-lt"/>
              </a:rPr>
              <a:t>Faithorn</a:t>
            </a:r>
            <a:r>
              <a:rPr lang="en-US" sz="2000" b="0" dirty="0" smtClean="0">
                <a:effectLst/>
                <a:latin typeface="+mn-lt"/>
              </a:rPr>
              <a:t>, 17</a:t>
            </a:r>
            <a:r>
              <a:rPr lang="el-GR" sz="2000" b="0" baseline="30000" dirty="0" err="1" smtClean="0">
                <a:effectLst/>
                <a:latin typeface="+mn-lt"/>
              </a:rPr>
              <a:t>ος</a:t>
            </a:r>
            <a:r>
              <a:rPr lang="el-GR" sz="2000" b="0" dirty="0" smtClean="0">
                <a:effectLst/>
                <a:latin typeface="+mn-lt"/>
              </a:rPr>
              <a:t> αι.</a:t>
            </a:r>
            <a:r>
              <a:rPr lang="en-US" sz="2000" b="0" dirty="0" smtClean="0">
                <a:effectLst/>
                <a:latin typeface="+mn-lt"/>
              </a:rPr>
              <a:t/>
            </a:r>
            <a:br>
              <a:rPr lang="en-US" sz="2000" b="0" dirty="0" smtClean="0">
                <a:effectLst/>
                <a:latin typeface="+mn-lt"/>
              </a:rPr>
            </a:br>
            <a:endParaRPr lang="el-GR" sz="2000" dirty="0">
              <a:latin typeface="+mn-lt"/>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872" y="1412776"/>
            <a:ext cx="2641600" cy="4031010"/>
          </a:xfrm>
        </p:spPr>
      </p:pic>
    </p:spTree>
    <p:extLst>
      <p:ext uri="{BB962C8B-B14F-4D97-AF65-F5344CB8AC3E}">
        <p14:creationId xmlns:p14="http://schemas.microsoft.com/office/powerpoint/2010/main" val="22577339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260648"/>
            <a:ext cx="8229600" cy="6048712"/>
          </a:xfrm>
        </p:spPr>
        <p:txBody>
          <a:bodyPr>
            <a:normAutofit fontScale="55000" lnSpcReduction="20000"/>
          </a:bodyPr>
          <a:lstStyle/>
          <a:p>
            <a:pPr marL="137160" indent="0">
              <a:buNone/>
            </a:pPr>
            <a:endParaRPr lang="el-GR" dirty="0" smtClean="0"/>
          </a:p>
          <a:p>
            <a:pPr marL="137160" indent="0" algn="ctr">
              <a:buNone/>
            </a:pPr>
            <a:r>
              <a:rPr lang="el-GR" dirty="0" smtClean="0"/>
              <a:t>Διάλογος Χάροντα και Μένιππου</a:t>
            </a:r>
            <a:endParaRPr lang="el-GR" dirty="0"/>
          </a:p>
          <a:p>
            <a:pPr marL="137160" indent="0">
              <a:buNone/>
            </a:pPr>
            <a:endParaRPr lang="el-GR" dirty="0" smtClean="0"/>
          </a:p>
          <a:p>
            <a:pPr marL="137160" indent="0">
              <a:buNone/>
            </a:pPr>
            <a:r>
              <a:rPr lang="el-GR" dirty="0" smtClean="0"/>
              <a:t>ΧΑΡΩΝ</a:t>
            </a:r>
            <a:r>
              <a:rPr lang="el-GR" dirty="0"/>
              <a:t/>
            </a:r>
            <a:br>
              <a:rPr lang="el-GR" dirty="0"/>
            </a:br>
            <a:r>
              <a:rPr lang="el-GR" dirty="0" err="1"/>
              <a:t>ἀπόδος</a:t>
            </a:r>
            <a:r>
              <a:rPr lang="el-GR" dirty="0"/>
              <a:t>, ὦ κατάρατε, </a:t>
            </a:r>
            <a:r>
              <a:rPr lang="el-GR" dirty="0" err="1"/>
              <a:t>τὰ</a:t>
            </a:r>
            <a:r>
              <a:rPr lang="el-GR" dirty="0"/>
              <a:t> </a:t>
            </a:r>
            <a:r>
              <a:rPr lang="el-GR" dirty="0" err="1"/>
              <a:t>πορθμεῖα</a:t>
            </a:r>
            <a:r>
              <a:rPr lang="el-GR" dirty="0"/>
              <a:t>.</a:t>
            </a:r>
            <a:br>
              <a:rPr lang="el-GR" dirty="0"/>
            </a:br>
            <a:r>
              <a:rPr lang="el-GR" dirty="0"/>
              <a:t/>
            </a:r>
            <a:br>
              <a:rPr lang="el-GR" dirty="0"/>
            </a:br>
            <a:r>
              <a:rPr lang="el-GR" dirty="0"/>
              <a:t>ΜΕΝΙΠΠΟΣ</a:t>
            </a:r>
            <a:br>
              <a:rPr lang="el-GR" dirty="0"/>
            </a:br>
            <a:r>
              <a:rPr lang="el-GR" dirty="0"/>
              <a:t>βόα, </a:t>
            </a:r>
            <a:r>
              <a:rPr lang="el-GR" dirty="0" err="1"/>
              <a:t>εἰ</a:t>
            </a:r>
            <a:r>
              <a:rPr lang="el-GR" dirty="0"/>
              <a:t> </a:t>
            </a:r>
            <a:r>
              <a:rPr lang="el-GR" dirty="0" err="1"/>
              <a:t>τοῦτό</a:t>
            </a:r>
            <a:r>
              <a:rPr lang="el-GR" dirty="0"/>
              <a:t> σοι, ὦ Χάρων, </a:t>
            </a:r>
            <a:r>
              <a:rPr lang="el-GR" dirty="0" err="1"/>
              <a:t>ἥδιον</a:t>
            </a:r>
            <a:r>
              <a:rPr lang="el-GR" dirty="0"/>
              <a:t>.</a:t>
            </a:r>
            <a:br>
              <a:rPr lang="el-GR" dirty="0"/>
            </a:br>
            <a:r>
              <a:rPr lang="el-GR" dirty="0"/>
              <a:t/>
            </a:r>
            <a:br>
              <a:rPr lang="el-GR" dirty="0"/>
            </a:br>
            <a:r>
              <a:rPr lang="el-GR" dirty="0"/>
              <a:t>ΧΑΡΩΝ</a:t>
            </a:r>
            <a:br>
              <a:rPr lang="el-GR" dirty="0"/>
            </a:br>
            <a:r>
              <a:rPr lang="el-GR" dirty="0" err="1"/>
              <a:t>ἀπόδος</a:t>
            </a:r>
            <a:r>
              <a:rPr lang="el-GR" dirty="0"/>
              <a:t>, </a:t>
            </a:r>
            <a:r>
              <a:rPr lang="el-GR" dirty="0" err="1"/>
              <a:t>φημί</a:t>
            </a:r>
            <a:r>
              <a:rPr lang="el-GR" dirty="0"/>
              <a:t>, </a:t>
            </a:r>
            <a:r>
              <a:rPr lang="el-GR" dirty="0" err="1"/>
              <a:t>ἀνθ᾽</a:t>
            </a:r>
            <a:r>
              <a:rPr lang="el-GR" dirty="0"/>
              <a:t> </a:t>
            </a:r>
            <a:r>
              <a:rPr lang="el-GR" dirty="0" err="1"/>
              <a:t>ὧν</a:t>
            </a:r>
            <a:r>
              <a:rPr lang="el-GR" dirty="0"/>
              <a:t> σε </a:t>
            </a:r>
            <a:r>
              <a:rPr lang="el-GR" dirty="0" err="1"/>
              <a:t>διεπορθμευσάμην</a:t>
            </a:r>
            <a:r>
              <a:rPr lang="el-GR" dirty="0"/>
              <a:t>.</a:t>
            </a:r>
            <a:br>
              <a:rPr lang="el-GR" dirty="0"/>
            </a:br>
            <a:r>
              <a:rPr lang="el-GR" dirty="0"/>
              <a:t/>
            </a:r>
            <a:br>
              <a:rPr lang="el-GR" dirty="0"/>
            </a:br>
            <a:r>
              <a:rPr lang="el-GR" dirty="0"/>
              <a:t>ΜΕΝΙΠΠΟΣ</a:t>
            </a:r>
            <a:br>
              <a:rPr lang="el-GR" dirty="0"/>
            </a:br>
            <a:r>
              <a:rPr lang="el-GR" dirty="0" err="1" smtClean="0"/>
              <a:t>οὐκ</a:t>
            </a:r>
            <a:r>
              <a:rPr lang="el-GR" dirty="0" smtClean="0"/>
              <a:t> </a:t>
            </a:r>
            <a:r>
              <a:rPr lang="el-GR" dirty="0" err="1"/>
              <a:t>ἂν</a:t>
            </a:r>
            <a:r>
              <a:rPr lang="el-GR" dirty="0"/>
              <a:t> </a:t>
            </a:r>
            <a:r>
              <a:rPr lang="el-GR" dirty="0" err="1"/>
              <a:t>λάβοις</a:t>
            </a:r>
            <a:r>
              <a:rPr lang="el-GR" dirty="0"/>
              <a:t> </a:t>
            </a:r>
            <a:r>
              <a:rPr lang="el-GR" dirty="0" err="1"/>
              <a:t>παρὰ</a:t>
            </a:r>
            <a:r>
              <a:rPr lang="el-GR" dirty="0"/>
              <a:t> </a:t>
            </a:r>
            <a:r>
              <a:rPr lang="el-GR" dirty="0" err="1"/>
              <a:t>τοῦ</a:t>
            </a:r>
            <a:r>
              <a:rPr lang="el-GR" dirty="0"/>
              <a:t> </a:t>
            </a:r>
            <a:r>
              <a:rPr lang="el-GR" dirty="0" err="1"/>
              <a:t>μὴ</a:t>
            </a:r>
            <a:r>
              <a:rPr lang="el-GR" dirty="0"/>
              <a:t> </a:t>
            </a:r>
            <a:r>
              <a:rPr lang="el-GR" dirty="0" err="1"/>
              <a:t>ἔχοντος</a:t>
            </a:r>
            <a:r>
              <a:rPr lang="el-GR" dirty="0" smtClean="0"/>
              <a:t>.</a:t>
            </a:r>
          </a:p>
          <a:p>
            <a:endParaRPr lang="el-GR" dirty="0" smtClean="0"/>
          </a:p>
          <a:p>
            <a:pPr marL="137160" indent="0">
              <a:buNone/>
            </a:pPr>
            <a:endParaRPr lang="el-GR" dirty="0" smtClean="0"/>
          </a:p>
          <a:p>
            <a:pPr marL="137160" indent="0">
              <a:buNone/>
            </a:pPr>
            <a:r>
              <a:rPr lang="el-GR" dirty="0" smtClean="0"/>
              <a:t>ΧΑΡΩΝ</a:t>
            </a:r>
            <a:endParaRPr lang="el-GR" dirty="0"/>
          </a:p>
          <a:p>
            <a:pPr marL="137160" indent="0">
              <a:buNone/>
            </a:pPr>
            <a:r>
              <a:rPr lang="el-GR" dirty="0"/>
              <a:t>[1] Παλιοτόμαρο, πλήρωσέ μου τα ναύλα </a:t>
            </a:r>
            <a:r>
              <a:rPr lang="el-GR" dirty="0" smtClean="0"/>
              <a:t>σου!</a:t>
            </a:r>
          </a:p>
          <a:p>
            <a:pPr marL="137160" indent="0">
              <a:buNone/>
            </a:pPr>
            <a:endParaRPr lang="el-GR" dirty="0" smtClean="0"/>
          </a:p>
          <a:p>
            <a:pPr marL="137160" indent="0">
              <a:buNone/>
            </a:pPr>
            <a:r>
              <a:rPr lang="el-GR" dirty="0" smtClean="0"/>
              <a:t>ΜΕΝΙΠΠΟΣ</a:t>
            </a:r>
            <a:endParaRPr lang="el-GR" dirty="0"/>
          </a:p>
          <a:p>
            <a:pPr marL="137160" indent="0">
              <a:buNone/>
            </a:pPr>
            <a:r>
              <a:rPr lang="el-GR" dirty="0"/>
              <a:t>Φώναζε όσο θέλεις, αν </a:t>
            </a:r>
            <a:r>
              <a:rPr lang="el-GR" dirty="0" err="1"/>
              <a:t>σ᾽</a:t>
            </a:r>
            <a:r>
              <a:rPr lang="el-GR" dirty="0"/>
              <a:t> αρέσει</a:t>
            </a:r>
            <a:r>
              <a:rPr lang="el-GR" dirty="0" smtClean="0"/>
              <a:t>!</a:t>
            </a:r>
          </a:p>
          <a:p>
            <a:pPr marL="137160" indent="0">
              <a:buNone/>
            </a:pPr>
            <a:endParaRPr lang="el-GR" dirty="0"/>
          </a:p>
          <a:p>
            <a:pPr marL="137160" indent="0">
              <a:buNone/>
            </a:pPr>
            <a:r>
              <a:rPr lang="el-GR" dirty="0"/>
              <a:t>ΧΑΡΩΝ</a:t>
            </a:r>
          </a:p>
          <a:p>
            <a:pPr marL="137160" indent="0">
              <a:buNone/>
            </a:pPr>
            <a:r>
              <a:rPr lang="el-GR" dirty="0"/>
              <a:t>Πλήρωσε, σου λέω, που σε πέρασα από τη λίμνη</a:t>
            </a:r>
            <a:r>
              <a:rPr lang="el-GR" dirty="0" smtClean="0"/>
              <a:t>!</a:t>
            </a:r>
          </a:p>
          <a:p>
            <a:pPr marL="137160" indent="0">
              <a:buNone/>
            </a:pPr>
            <a:endParaRPr lang="el-GR" dirty="0"/>
          </a:p>
          <a:p>
            <a:pPr marL="137160" indent="0">
              <a:buNone/>
            </a:pPr>
            <a:r>
              <a:rPr lang="el-GR" dirty="0"/>
              <a:t>ΜΕΝΙΠΠΟΣ</a:t>
            </a:r>
          </a:p>
          <a:p>
            <a:pPr marL="137160" indent="0">
              <a:buNone/>
            </a:pPr>
            <a:r>
              <a:rPr lang="el-GR" dirty="0"/>
              <a:t>Δεν μπορείς να πάρεις από όποιον δεν έχει.</a:t>
            </a:r>
          </a:p>
          <a:p>
            <a:pPr marL="137160" indent="0">
              <a:buNone/>
            </a:pPr>
            <a:endParaRPr lang="el-GR" dirty="0"/>
          </a:p>
          <a:p>
            <a:pPr marL="137160" indent="0">
              <a:buNone/>
            </a:pPr>
            <a:endParaRPr lang="el-GR" dirty="0"/>
          </a:p>
        </p:txBody>
      </p:sp>
    </p:spTree>
    <p:extLst>
      <p:ext uri="{BB962C8B-B14F-4D97-AF65-F5344CB8AC3E}">
        <p14:creationId xmlns:p14="http://schemas.microsoft.com/office/powerpoint/2010/main" val="292370006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188640"/>
            <a:ext cx="8229600" cy="6120720"/>
          </a:xfrm>
        </p:spPr>
        <p:txBody>
          <a:bodyPr>
            <a:normAutofit fontScale="62500" lnSpcReduction="20000"/>
          </a:bodyPr>
          <a:lstStyle/>
          <a:p>
            <a:pPr marL="137160" indent="0">
              <a:buNone/>
            </a:pPr>
            <a:r>
              <a:rPr lang="el-GR" dirty="0"/>
              <a:t>ΧΑΡΩΝ</a:t>
            </a:r>
            <a:br>
              <a:rPr lang="el-GR" dirty="0"/>
            </a:br>
            <a:r>
              <a:rPr lang="el-GR" dirty="0" err="1"/>
              <a:t>ἔστι</a:t>
            </a:r>
            <a:r>
              <a:rPr lang="el-GR" dirty="0"/>
              <a:t> </a:t>
            </a:r>
            <a:r>
              <a:rPr lang="el-GR" dirty="0" err="1"/>
              <a:t>δέ</a:t>
            </a:r>
            <a:r>
              <a:rPr lang="el-GR" dirty="0"/>
              <a:t> τις </a:t>
            </a:r>
            <a:r>
              <a:rPr lang="el-GR" dirty="0" err="1"/>
              <a:t>ὀβολὸν</a:t>
            </a:r>
            <a:r>
              <a:rPr lang="el-GR" dirty="0"/>
              <a:t> </a:t>
            </a:r>
            <a:r>
              <a:rPr lang="el-GR" dirty="0" err="1"/>
              <a:t>μὴ</a:t>
            </a:r>
            <a:r>
              <a:rPr lang="el-GR" dirty="0"/>
              <a:t> </a:t>
            </a:r>
            <a:r>
              <a:rPr lang="el-GR" dirty="0" err="1"/>
              <a:t>ἔχων</a:t>
            </a:r>
            <a:r>
              <a:rPr lang="el-GR" dirty="0"/>
              <a:t>;</a:t>
            </a:r>
            <a:br>
              <a:rPr lang="el-GR" dirty="0"/>
            </a:br>
            <a:r>
              <a:rPr lang="el-GR" dirty="0"/>
              <a:t/>
            </a:r>
            <a:br>
              <a:rPr lang="el-GR" dirty="0"/>
            </a:br>
            <a:r>
              <a:rPr lang="el-GR" dirty="0"/>
              <a:t>ΜΕΝΙΠΠΟΣ</a:t>
            </a:r>
            <a:br>
              <a:rPr lang="el-GR" dirty="0"/>
            </a:br>
            <a:r>
              <a:rPr lang="el-GR" dirty="0" err="1"/>
              <a:t>εἰ</a:t>
            </a:r>
            <a:r>
              <a:rPr lang="el-GR" dirty="0"/>
              <a:t> </a:t>
            </a:r>
            <a:r>
              <a:rPr lang="el-GR" dirty="0" err="1"/>
              <a:t>μὲν</a:t>
            </a:r>
            <a:r>
              <a:rPr lang="el-GR" dirty="0"/>
              <a:t> </a:t>
            </a:r>
            <a:r>
              <a:rPr lang="el-GR" dirty="0" err="1"/>
              <a:t>καὶ</a:t>
            </a:r>
            <a:r>
              <a:rPr lang="el-GR" dirty="0"/>
              <a:t> </a:t>
            </a:r>
            <a:r>
              <a:rPr lang="el-GR" dirty="0" err="1"/>
              <a:t>ἄλλος</a:t>
            </a:r>
            <a:r>
              <a:rPr lang="el-GR" dirty="0"/>
              <a:t> τις </a:t>
            </a:r>
            <a:r>
              <a:rPr lang="el-GR" dirty="0" err="1"/>
              <a:t>οὐκ</a:t>
            </a:r>
            <a:r>
              <a:rPr lang="el-GR" dirty="0"/>
              <a:t> </a:t>
            </a:r>
            <a:r>
              <a:rPr lang="el-GR" dirty="0" err="1"/>
              <a:t>οἶδα</a:t>
            </a:r>
            <a:r>
              <a:rPr lang="el-GR" dirty="0"/>
              <a:t>, </a:t>
            </a:r>
            <a:r>
              <a:rPr lang="el-GR" dirty="0" err="1"/>
              <a:t>ἐγὼ</a:t>
            </a:r>
            <a:r>
              <a:rPr lang="el-GR" dirty="0"/>
              <a:t> </a:t>
            </a:r>
            <a:r>
              <a:rPr lang="el-GR" dirty="0" err="1"/>
              <a:t>δ᾽</a:t>
            </a:r>
            <a:r>
              <a:rPr lang="el-GR" dirty="0"/>
              <a:t> </a:t>
            </a:r>
            <a:r>
              <a:rPr lang="el-GR" dirty="0" err="1"/>
              <a:t>οὐκ</a:t>
            </a:r>
            <a:r>
              <a:rPr lang="el-GR" dirty="0"/>
              <a:t> </a:t>
            </a:r>
            <a:r>
              <a:rPr lang="el-GR" dirty="0" err="1"/>
              <a:t>ἔχω</a:t>
            </a:r>
            <a:r>
              <a:rPr lang="el-GR" dirty="0"/>
              <a:t>.</a:t>
            </a:r>
            <a:br>
              <a:rPr lang="el-GR" dirty="0"/>
            </a:br>
            <a:r>
              <a:rPr lang="el-GR" dirty="0"/>
              <a:t/>
            </a:r>
            <a:br>
              <a:rPr lang="el-GR" dirty="0"/>
            </a:br>
            <a:r>
              <a:rPr lang="el-GR" dirty="0"/>
              <a:t>ΧΑΡΩΝ</a:t>
            </a:r>
            <a:br>
              <a:rPr lang="el-GR" dirty="0"/>
            </a:br>
            <a:r>
              <a:rPr lang="el-GR" dirty="0" err="1"/>
              <a:t>καὶ</a:t>
            </a:r>
            <a:r>
              <a:rPr lang="el-GR" dirty="0"/>
              <a:t> </a:t>
            </a:r>
            <a:r>
              <a:rPr lang="el-GR" dirty="0" err="1"/>
              <a:t>μὴν</a:t>
            </a:r>
            <a:r>
              <a:rPr lang="el-GR" dirty="0"/>
              <a:t> </a:t>
            </a:r>
            <a:r>
              <a:rPr lang="el-GR" dirty="0" err="1"/>
              <a:t>ἄγξω</a:t>
            </a:r>
            <a:r>
              <a:rPr lang="el-GR" dirty="0"/>
              <a:t> σε </a:t>
            </a:r>
            <a:r>
              <a:rPr lang="el-GR" dirty="0" err="1"/>
              <a:t>νὴ</a:t>
            </a:r>
            <a:r>
              <a:rPr lang="el-GR" dirty="0"/>
              <a:t> </a:t>
            </a:r>
            <a:r>
              <a:rPr lang="el-GR" dirty="0" err="1"/>
              <a:t>τὸν</a:t>
            </a:r>
            <a:r>
              <a:rPr lang="el-GR" dirty="0"/>
              <a:t> Πλούτωνα, ὦ μιαρέ, </a:t>
            </a:r>
            <a:r>
              <a:rPr lang="el-GR" dirty="0" err="1"/>
              <a:t>ἢν</a:t>
            </a:r>
            <a:r>
              <a:rPr lang="el-GR" dirty="0"/>
              <a:t> </a:t>
            </a:r>
            <a:r>
              <a:rPr lang="el-GR" dirty="0" err="1"/>
              <a:t>μὴ</a:t>
            </a:r>
            <a:r>
              <a:rPr lang="el-GR" dirty="0"/>
              <a:t> </a:t>
            </a:r>
            <a:r>
              <a:rPr lang="el-GR" dirty="0" err="1"/>
              <a:t>ἀποδῷς</a:t>
            </a:r>
            <a:r>
              <a:rPr lang="el-GR" dirty="0"/>
              <a:t>.</a:t>
            </a:r>
            <a:br>
              <a:rPr lang="el-GR" dirty="0"/>
            </a:br>
            <a:r>
              <a:rPr lang="el-GR" dirty="0"/>
              <a:t/>
            </a:r>
            <a:br>
              <a:rPr lang="el-GR" dirty="0"/>
            </a:br>
            <a:r>
              <a:rPr lang="el-GR" dirty="0"/>
              <a:t>ΜΕΝΙΠΠΟΣ</a:t>
            </a:r>
            <a:br>
              <a:rPr lang="el-GR" dirty="0"/>
            </a:br>
            <a:r>
              <a:rPr lang="el-GR" dirty="0" err="1"/>
              <a:t>καὶ</a:t>
            </a:r>
            <a:r>
              <a:rPr lang="el-GR" dirty="0"/>
              <a:t> </a:t>
            </a:r>
            <a:r>
              <a:rPr lang="el-GR" dirty="0" err="1"/>
              <a:t>μὴν</a:t>
            </a:r>
            <a:r>
              <a:rPr lang="el-GR" dirty="0"/>
              <a:t> </a:t>
            </a:r>
            <a:r>
              <a:rPr lang="el-GR" dirty="0" err="1"/>
              <a:t>τῷ</a:t>
            </a:r>
            <a:r>
              <a:rPr lang="el-GR" dirty="0"/>
              <a:t> </a:t>
            </a:r>
            <a:r>
              <a:rPr lang="el-GR" dirty="0" err="1"/>
              <a:t>ξύλῳ</a:t>
            </a:r>
            <a:r>
              <a:rPr lang="el-GR" dirty="0"/>
              <a:t> σου </a:t>
            </a:r>
            <a:r>
              <a:rPr lang="el-GR" dirty="0" err="1"/>
              <a:t>πατάξας</a:t>
            </a:r>
            <a:r>
              <a:rPr lang="el-GR" dirty="0"/>
              <a:t> διαλύσω </a:t>
            </a:r>
            <a:r>
              <a:rPr lang="el-GR" dirty="0" err="1"/>
              <a:t>τὸ</a:t>
            </a:r>
            <a:r>
              <a:rPr lang="el-GR" dirty="0"/>
              <a:t> </a:t>
            </a:r>
            <a:r>
              <a:rPr lang="el-GR" dirty="0" err="1"/>
              <a:t>κρανίον</a:t>
            </a:r>
            <a:r>
              <a:rPr lang="el-GR" dirty="0"/>
              <a:t>.</a:t>
            </a:r>
            <a:br>
              <a:rPr lang="el-GR" dirty="0"/>
            </a:br>
            <a:endParaRPr lang="el-GR" dirty="0" smtClean="0"/>
          </a:p>
          <a:p>
            <a:pPr marL="137160" indent="0">
              <a:buNone/>
            </a:pPr>
            <a:r>
              <a:rPr lang="el-GR" dirty="0" smtClean="0"/>
              <a:t>ΧΑΡΩΝ</a:t>
            </a:r>
            <a:endParaRPr lang="el-GR" dirty="0"/>
          </a:p>
          <a:p>
            <a:pPr marL="137160" indent="0">
              <a:buNone/>
            </a:pPr>
            <a:r>
              <a:rPr lang="el-GR" dirty="0"/>
              <a:t>Υπάρχει άνθρωπος που να μην έχει έστω και οβολό;</a:t>
            </a:r>
          </a:p>
          <a:p>
            <a:pPr marL="137160" indent="0">
              <a:buNone/>
            </a:pPr>
            <a:endParaRPr lang="el-GR" dirty="0" smtClean="0"/>
          </a:p>
          <a:p>
            <a:pPr marL="137160" indent="0">
              <a:buNone/>
            </a:pPr>
            <a:r>
              <a:rPr lang="el-GR" dirty="0" smtClean="0"/>
              <a:t>ΜΕΝΙΠΠΟΣ</a:t>
            </a:r>
            <a:endParaRPr lang="el-GR" dirty="0"/>
          </a:p>
          <a:p>
            <a:pPr marL="137160" indent="0">
              <a:buNone/>
            </a:pPr>
            <a:r>
              <a:rPr lang="el-GR" dirty="0"/>
              <a:t>Αν υπάρχει κι άλλος, δεν ξέρω. Εγώ πάντως δεν έχω.</a:t>
            </a:r>
          </a:p>
          <a:p>
            <a:pPr marL="137160" indent="0">
              <a:buNone/>
            </a:pPr>
            <a:endParaRPr lang="el-GR" dirty="0" smtClean="0"/>
          </a:p>
          <a:p>
            <a:pPr marL="137160" indent="0">
              <a:buNone/>
            </a:pPr>
            <a:r>
              <a:rPr lang="el-GR" dirty="0" smtClean="0"/>
              <a:t>ΧΑΡΩΝ</a:t>
            </a:r>
            <a:endParaRPr lang="el-GR" dirty="0"/>
          </a:p>
          <a:p>
            <a:pPr marL="137160" indent="0">
              <a:buNone/>
            </a:pPr>
            <a:r>
              <a:rPr lang="el-GR" dirty="0"/>
              <a:t>Μα τον Πλούτωνα, θα σε πνίξω, κάθαρμα, αν δεν πληρώσεις!</a:t>
            </a:r>
          </a:p>
          <a:p>
            <a:pPr marL="137160" indent="0">
              <a:buNone/>
            </a:pPr>
            <a:endParaRPr lang="el-GR" dirty="0" smtClean="0"/>
          </a:p>
          <a:p>
            <a:pPr marL="137160" indent="0">
              <a:buNone/>
            </a:pPr>
            <a:r>
              <a:rPr lang="el-GR" dirty="0" smtClean="0"/>
              <a:t>ΜΕΝΙΠΠΟΣ</a:t>
            </a:r>
            <a:endParaRPr lang="el-GR" dirty="0"/>
          </a:p>
          <a:p>
            <a:pPr marL="137160" indent="0">
              <a:buNone/>
            </a:pPr>
            <a:r>
              <a:rPr lang="el-GR" dirty="0"/>
              <a:t>Κι εγώ με τη μαγκούρα θα σου σπάσω το κεφάλι</a:t>
            </a:r>
            <a:r>
              <a:rPr lang="el-GR" dirty="0" smtClean="0"/>
              <a:t>!</a:t>
            </a:r>
          </a:p>
          <a:p>
            <a:pPr marL="137160" indent="0">
              <a:buNone/>
            </a:pPr>
            <a:endParaRPr lang="el-GR" dirty="0"/>
          </a:p>
          <a:p>
            <a:pPr marL="137160" indent="0">
              <a:buNone/>
            </a:pPr>
            <a:endParaRPr lang="el-GR" dirty="0"/>
          </a:p>
        </p:txBody>
      </p:sp>
    </p:spTree>
    <p:extLst>
      <p:ext uri="{BB962C8B-B14F-4D97-AF65-F5344CB8AC3E}">
        <p14:creationId xmlns:p14="http://schemas.microsoft.com/office/powerpoint/2010/main" val="203339543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2034"/>
          </a:xfrm>
        </p:spPr>
        <p:txBody>
          <a:bodyPr>
            <a:normAutofit fontScale="90000"/>
          </a:bodyPr>
          <a:lstStyle/>
          <a:p>
            <a:endParaRPr lang="el-GR" dirty="0"/>
          </a:p>
        </p:txBody>
      </p:sp>
      <p:sp>
        <p:nvSpPr>
          <p:cNvPr id="3" name="Θέση περιεχομένου 2"/>
          <p:cNvSpPr>
            <a:spLocks noGrp="1"/>
          </p:cNvSpPr>
          <p:nvPr>
            <p:ph idx="1"/>
          </p:nvPr>
        </p:nvSpPr>
        <p:spPr>
          <a:xfrm>
            <a:off x="457200" y="260648"/>
            <a:ext cx="8229600" cy="6048712"/>
          </a:xfrm>
        </p:spPr>
        <p:txBody>
          <a:bodyPr>
            <a:normAutofit fontScale="55000" lnSpcReduction="20000"/>
          </a:bodyPr>
          <a:lstStyle/>
          <a:p>
            <a:pPr marL="137160" indent="0">
              <a:buNone/>
            </a:pPr>
            <a:r>
              <a:rPr lang="el-GR" dirty="0"/>
              <a:t>ΜΕΝΙΠΠΟΣ</a:t>
            </a:r>
            <a:br>
              <a:rPr lang="el-GR" dirty="0"/>
            </a:br>
            <a:r>
              <a:rPr lang="el-GR" dirty="0"/>
              <a:t>ὁ </a:t>
            </a:r>
            <a:r>
              <a:rPr lang="el-GR" dirty="0" err="1"/>
              <a:t>Ἑρμῆς</a:t>
            </a:r>
            <a:r>
              <a:rPr lang="el-GR" dirty="0"/>
              <a:t> </a:t>
            </a:r>
            <a:r>
              <a:rPr lang="el-GR" dirty="0" err="1"/>
              <a:t>ὑπὲρ</a:t>
            </a:r>
            <a:r>
              <a:rPr lang="el-GR" dirty="0"/>
              <a:t> </a:t>
            </a:r>
            <a:r>
              <a:rPr lang="el-GR" dirty="0" err="1"/>
              <a:t>ἐμοῦ</a:t>
            </a:r>
            <a:r>
              <a:rPr lang="el-GR" dirty="0"/>
              <a:t> σοι </a:t>
            </a:r>
            <a:r>
              <a:rPr lang="el-GR" dirty="0" err="1"/>
              <a:t>ἀποδότω</a:t>
            </a:r>
            <a:r>
              <a:rPr lang="el-GR" dirty="0"/>
              <a:t>, </a:t>
            </a:r>
            <a:r>
              <a:rPr lang="el-GR" dirty="0" err="1"/>
              <a:t>ὅς</a:t>
            </a:r>
            <a:r>
              <a:rPr lang="el-GR" dirty="0"/>
              <a:t> με </a:t>
            </a:r>
            <a:r>
              <a:rPr lang="el-GR" dirty="0" err="1"/>
              <a:t>παρέδωκέ</a:t>
            </a:r>
            <a:r>
              <a:rPr lang="el-GR" dirty="0"/>
              <a:t> σοι.</a:t>
            </a:r>
          </a:p>
          <a:p>
            <a:pPr marL="137160" indent="0">
              <a:buNone/>
            </a:pPr>
            <a:r>
              <a:rPr lang="el-GR" dirty="0"/>
              <a:t> </a:t>
            </a:r>
            <a:endParaRPr lang="el-GR" dirty="0" smtClean="0"/>
          </a:p>
          <a:p>
            <a:pPr marL="137160" indent="0">
              <a:buNone/>
            </a:pPr>
            <a:r>
              <a:rPr lang="el-GR" dirty="0" smtClean="0"/>
              <a:t>ΕΡΜΗΣ</a:t>
            </a:r>
            <a:r>
              <a:rPr lang="el-GR" dirty="0"/>
              <a:t/>
            </a:r>
            <a:br>
              <a:rPr lang="el-GR" dirty="0"/>
            </a:br>
            <a:r>
              <a:rPr lang="el-GR" dirty="0" err="1"/>
              <a:t>νὴ</a:t>
            </a:r>
            <a:r>
              <a:rPr lang="el-GR" dirty="0"/>
              <a:t> </a:t>
            </a:r>
            <a:r>
              <a:rPr lang="el-GR" dirty="0" err="1"/>
              <a:t>Δί᾽</a:t>
            </a:r>
            <a:r>
              <a:rPr lang="el-GR" dirty="0"/>
              <a:t> </a:t>
            </a:r>
            <a:r>
              <a:rPr lang="el-GR" dirty="0" err="1"/>
              <a:t>ὀναίμην</a:t>
            </a:r>
            <a:r>
              <a:rPr lang="el-GR" dirty="0"/>
              <a:t>, </a:t>
            </a:r>
            <a:r>
              <a:rPr lang="el-GR" dirty="0" err="1"/>
              <a:t>εἰ</a:t>
            </a:r>
            <a:r>
              <a:rPr lang="el-GR" dirty="0"/>
              <a:t> μέλλω </a:t>
            </a:r>
            <a:r>
              <a:rPr lang="el-GR" dirty="0" err="1"/>
              <a:t>γε</a:t>
            </a:r>
            <a:r>
              <a:rPr lang="el-GR" dirty="0"/>
              <a:t> </a:t>
            </a:r>
            <a:r>
              <a:rPr lang="el-GR" dirty="0" err="1"/>
              <a:t>καὶ</a:t>
            </a:r>
            <a:r>
              <a:rPr lang="el-GR" dirty="0"/>
              <a:t> </a:t>
            </a:r>
            <a:r>
              <a:rPr lang="el-GR" dirty="0" err="1"/>
              <a:t>ὑπερεκτίνειν</a:t>
            </a:r>
            <a:r>
              <a:rPr lang="el-GR" dirty="0"/>
              <a:t> </a:t>
            </a:r>
            <a:r>
              <a:rPr lang="el-GR" dirty="0" err="1"/>
              <a:t>τῶν</a:t>
            </a:r>
            <a:r>
              <a:rPr lang="el-GR" dirty="0"/>
              <a:t> </a:t>
            </a:r>
            <a:r>
              <a:rPr lang="el-GR" dirty="0" err="1"/>
              <a:t>νεκρῶν</a:t>
            </a:r>
            <a:r>
              <a:rPr lang="el-GR" dirty="0"/>
              <a:t>.</a:t>
            </a:r>
            <a:br>
              <a:rPr lang="el-GR" dirty="0"/>
            </a:br>
            <a:r>
              <a:rPr lang="el-GR" dirty="0"/>
              <a:t/>
            </a:r>
            <a:br>
              <a:rPr lang="el-GR" dirty="0"/>
            </a:br>
            <a:r>
              <a:rPr lang="el-GR" dirty="0"/>
              <a:t>ΧΑΡΩΝ</a:t>
            </a:r>
            <a:br>
              <a:rPr lang="el-GR" dirty="0"/>
            </a:br>
            <a:r>
              <a:rPr lang="el-GR" dirty="0" err="1"/>
              <a:t>οὐκ</a:t>
            </a:r>
            <a:r>
              <a:rPr lang="el-GR" dirty="0"/>
              <a:t> </a:t>
            </a:r>
            <a:r>
              <a:rPr lang="el-GR" dirty="0" err="1"/>
              <a:t>ἀποστήσομαί</a:t>
            </a:r>
            <a:r>
              <a:rPr lang="el-GR" dirty="0"/>
              <a:t> σου.</a:t>
            </a:r>
            <a:br>
              <a:rPr lang="el-GR" dirty="0"/>
            </a:br>
            <a:r>
              <a:rPr lang="el-GR" dirty="0"/>
              <a:t/>
            </a:r>
            <a:br>
              <a:rPr lang="el-GR" dirty="0"/>
            </a:br>
            <a:r>
              <a:rPr lang="el-GR" dirty="0"/>
              <a:t>ΜΕΝΙΠΠΟΣ</a:t>
            </a:r>
            <a:br>
              <a:rPr lang="el-GR" dirty="0"/>
            </a:br>
            <a:r>
              <a:rPr lang="el-GR" dirty="0"/>
              <a:t>τούτου </a:t>
            </a:r>
            <a:r>
              <a:rPr lang="el-GR" dirty="0" err="1"/>
              <a:t>γε</a:t>
            </a:r>
            <a:r>
              <a:rPr lang="el-GR" dirty="0"/>
              <a:t> </a:t>
            </a:r>
            <a:r>
              <a:rPr lang="el-GR" dirty="0" err="1"/>
              <a:t>ἕνεκα</a:t>
            </a:r>
            <a:r>
              <a:rPr lang="el-GR" dirty="0"/>
              <a:t> </a:t>
            </a:r>
            <a:r>
              <a:rPr lang="el-GR" dirty="0" err="1"/>
              <a:t>νεωλκήσας</a:t>
            </a:r>
            <a:r>
              <a:rPr lang="el-GR" dirty="0"/>
              <a:t> </a:t>
            </a:r>
            <a:r>
              <a:rPr lang="el-GR" dirty="0" err="1"/>
              <a:t>τὸ</a:t>
            </a:r>
            <a:r>
              <a:rPr lang="el-GR" dirty="0"/>
              <a:t> </a:t>
            </a:r>
            <a:r>
              <a:rPr lang="el-GR" dirty="0" err="1"/>
              <a:t>πορθμεῖον</a:t>
            </a:r>
            <a:r>
              <a:rPr lang="el-GR" dirty="0"/>
              <a:t> παράμενε· </a:t>
            </a:r>
            <a:r>
              <a:rPr lang="el-GR" dirty="0" err="1"/>
              <a:t>πλὴν</a:t>
            </a:r>
            <a:r>
              <a:rPr lang="el-GR" dirty="0"/>
              <a:t> </a:t>
            </a:r>
            <a:r>
              <a:rPr lang="el-GR" dirty="0" err="1"/>
              <a:t>ἀλλ᾽</a:t>
            </a:r>
            <a:r>
              <a:rPr lang="el-GR" dirty="0"/>
              <a:t> ὅ </a:t>
            </a:r>
            <a:r>
              <a:rPr lang="el-GR" dirty="0" err="1"/>
              <a:t>γε</a:t>
            </a:r>
            <a:r>
              <a:rPr lang="el-GR" dirty="0"/>
              <a:t> </a:t>
            </a:r>
            <a:r>
              <a:rPr lang="el-GR" dirty="0" err="1"/>
              <a:t>μὴ</a:t>
            </a:r>
            <a:r>
              <a:rPr lang="el-GR" dirty="0"/>
              <a:t> </a:t>
            </a:r>
            <a:r>
              <a:rPr lang="el-GR" dirty="0" err="1"/>
              <a:t>ἔχω</a:t>
            </a:r>
            <a:r>
              <a:rPr lang="el-GR" dirty="0"/>
              <a:t>, </a:t>
            </a:r>
            <a:r>
              <a:rPr lang="el-GR" dirty="0" err="1"/>
              <a:t>πῶς</a:t>
            </a:r>
            <a:r>
              <a:rPr lang="el-GR" dirty="0"/>
              <a:t> </a:t>
            </a:r>
            <a:r>
              <a:rPr lang="el-GR" dirty="0" err="1"/>
              <a:t>ἂν</a:t>
            </a:r>
            <a:r>
              <a:rPr lang="el-GR" dirty="0"/>
              <a:t> </a:t>
            </a:r>
            <a:r>
              <a:rPr lang="el-GR" dirty="0" err="1"/>
              <a:t>λάβοις</a:t>
            </a:r>
            <a:r>
              <a:rPr lang="el-GR" dirty="0"/>
              <a:t>;</a:t>
            </a:r>
            <a:br>
              <a:rPr lang="el-GR" dirty="0"/>
            </a:br>
            <a:endParaRPr lang="el-GR" dirty="0"/>
          </a:p>
          <a:p>
            <a:pPr marL="137160" indent="0">
              <a:buNone/>
            </a:pPr>
            <a:endParaRPr lang="el-GR" dirty="0" smtClean="0"/>
          </a:p>
          <a:p>
            <a:pPr marL="137160" indent="0">
              <a:buNone/>
            </a:pPr>
            <a:endParaRPr lang="el-GR" dirty="0"/>
          </a:p>
          <a:p>
            <a:pPr marL="137160" indent="0">
              <a:buNone/>
            </a:pPr>
            <a:r>
              <a:rPr lang="el-GR" dirty="0" smtClean="0"/>
              <a:t>ΜΕΝΙΠΠΟΣ</a:t>
            </a:r>
            <a:endParaRPr lang="el-GR" dirty="0"/>
          </a:p>
          <a:p>
            <a:pPr marL="137160" indent="0">
              <a:buNone/>
            </a:pPr>
            <a:r>
              <a:rPr lang="el-GR" dirty="0"/>
              <a:t>Να σε πληρώσει για λογαριασμό μου ο Ερμής! Αυτός με παράδωσε σε σένα.</a:t>
            </a:r>
          </a:p>
          <a:p>
            <a:pPr marL="137160" indent="0">
              <a:buNone/>
            </a:pPr>
            <a:endParaRPr lang="el-GR" dirty="0" smtClean="0"/>
          </a:p>
          <a:p>
            <a:pPr marL="137160" indent="0">
              <a:buNone/>
            </a:pPr>
            <a:r>
              <a:rPr lang="el-GR" dirty="0" smtClean="0"/>
              <a:t>ΕΡΜΗΣ</a:t>
            </a:r>
            <a:endParaRPr lang="el-GR" dirty="0"/>
          </a:p>
          <a:p>
            <a:pPr marL="137160" indent="0">
              <a:buNone/>
            </a:pPr>
            <a:r>
              <a:rPr lang="el-GR" dirty="0" smtClean="0"/>
              <a:t>Τώρα </a:t>
            </a:r>
            <a:r>
              <a:rPr lang="el-GR" dirty="0"/>
              <a:t>μάλιστα, σώθηκα! Να πληρώνω και για τους νεκρούς!</a:t>
            </a:r>
          </a:p>
          <a:p>
            <a:pPr marL="137160" indent="0">
              <a:buNone/>
            </a:pPr>
            <a:endParaRPr lang="el-GR" dirty="0" smtClean="0"/>
          </a:p>
          <a:p>
            <a:pPr marL="137160" indent="0">
              <a:buNone/>
            </a:pPr>
            <a:r>
              <a:rPr lang="el-GR" dirty="0" smtClean="0"/>
              <a:t>ΧΑΡΩΝ</a:t>
            </a:r>
            <a:endParaRPr lang="el-GR" dirty="0"/>
          </a:p>
          <a:p>
            <a:pPr marL="137160" indent="0">
              <a:buNone/>
            </a:pPr>
            <a:endParaRPr lang="el-GR" dirty="0" smtClean="0"/>
          </a:p>
          <a:p>
            <a:pPr marL="137160" indent="0">
              <a:buNone/>
            </a:pPr>
            <a:r>
              <a:rPr lang="el-GR" dirty="0" smtClean="0"/>
              <a:t>Εγώ </a:t>
            </a:r>
            <a:r>
              <a:rPr lang="el-GR" dirty="0"/>
              <a:t>πάντως δεν </a:t>
            </a:r>
            <a:r>
              <a:rPr lang="el-GR" dirty="0" err="1"/>
              <a:t>σ᾽</a:t>
            </a:r>
            <a:r>
              <a:rPr lang="el-GR" dirty="0"/>
              <a:t> αφήνω.</a:t>
            </a:r>
          </a:p>
          <a:p>
            <a:pPr marL="137160" indent="0">
              <a:buNone/>
            </a:pPr>
            <a:endParaRPr lang="el-GR" dirty="0" smtClean="0"/>
          </a:p>
          <a:p>
            <a:pPr marL="137160" indent="0">
              <a:buNone/>
            </a:pPr>
            <a:r>
              <a:rPr lang="el-GR" dirty="0" smtClean="0"/>
              <a:t>ΜΕΝΙΠΠΟΣ</a:t>
            </a:r>
            <a:endParaRPr lang="el-GR" dirty="0"/>
          </a:p>
          <a:p>
            <a:pPr marL="137160" indent="0">
              <a:buNone/>
            </a:pPr>
            <a:r>
              <a:rPr lang="el-GR" dirty="0"/>
              <a:t>Ωραία. Τράβα και τη βάρκα σου στη στεριά, και περίμενε όσο θέλεις!</a:t>
            </a:r>
          </a:p>
          <a:p>
            <a:pPr marL="137160" indent="0">
              <a:buNone/>
            </a:pPr>
            <a:r>
              <a:rPr lang="el-GR" dirty="0"/>
              <a:t>Τι να σου δώσω, αφού δεν έχω πεντάρα</a:t>
            </a:r>
            <a:r>
              <a:rPr lang="el-GR" dirty="0" smtClean="0"/>
              <a:t>;</a:t>
            </a:r>
          </a:p>
          <a:p>
            <a:pPr marL="137160" indent="0">
              <a:buNone/>
            </a:pPr>
            <a:endParaRPr lang="el-GR" dirty="0"/>
          </a:p>
          <a:p>
            <a:pPr marL="137160" indent="0">
              <a:buNone/>
            </a:pPr>
            <a:endParaRPr lang="el-GR" dirty="0"/>
          </a:p>
        </p:txBody>
      </p:sp>
    </p:spTree>
    <p:extLst>
      <p:ext uri="{BB962C8B-B14F-4D97-AF65-F5344CB8AC3E}">
        <p14:creationId xmlns:p14="http://schemas.microsoft.com/office/powerpoint/2010/main" val="39310097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0026"/>
          </a:xfrm>
        </p:spPr>
        <p:txBody>
          <a:bodyPr>
            <a:normAutofit fontScale="90000"/>
          </a:bodyPr>
          <a:lstStyle/>
          <a:p>
            <a:endParaRPr lang="el-GR" dirty="0"/>
          </a:p>
        </p:txBody>
      </p:sp>
      <p:sp>
        <p:nvSpPr>
          <p:cNvPr id="3" name="Θέση περιεχομένου 2"/>
          <p:cNvSpPr>
            <a:spLocks noGrp="1"/>
          </p:cNvSpPr>
          <p:nvPr>
            <p:ph idx="1"/>
          </p:nvPr>
        </p:nvSpPr>
        <p:spPr>
          <a:xfrm>
            <a:off x="457200" y="116632"/>
            <a:ext cx="8229600" cy="6192728"/>
          </a:xfrm>
        </p:spPr>
        <p:txBody>
          <a:bodyPr>
            <a:normAutofit fontScale="55000" lnSpcReduction="20000"/>
          </a:bodyPr>
          <a:lstStyle/>
          <a:p>
            <a:pPr marL="137160" indent="0">
              <a:buNone/>
            </a:pPr>
            <a:r>
              <a:rPr lang="el-GR" dirty="0"/>
              <a:t>ΧΑΡΩΝ</a:t>
            </a:r>
            <a:br>
              <a:rPr lang="el-GR" dirty="0"/>
            </a:br>
            <a:r>
              <a:rPr lang="el-GR" dirty="0" err="1"/>
              <a:t>σὺ</a:t>
            </a:r>
            <a:r>
              <a:rPr lang="el-GR" dirty="0"/>
              <a:t> </a:t>
            </a:r>
            <a:r>
              <a:rPr lang="el-GR" dirty="0" err="1"/>
              <a:t>δ᾽</a:t>
            </a:r>
            <a:r>
              <a:rPr lang="el-GR" dirty="0"/>
              <a:t> </a:t>
            </a:r>
            <a:r>
              <a:rPr lang="el-GR" dirty="0" err="1"/>
              <a:t>οὐκ</a:t>
            </a:r>
            <a:r>
              <a:rPr lang="el-GR" dirty="0"/>
              <a:t> </a:t>
            </a:r>
            <a:r>
              <a:rPr lang="el-GR" dirty="0" err="1"/>
              <a:t>ᾔδεις</a:t>
            </a:r>
            <a:r>
              <a:rPr lang="el-GR" dirty="0"/>
              <a:t> </a:t>
            </a:r>
            <a:r>
              <a:rPr lang="el-GR" dirty="0" err="1"/>
              <a:t>κομίζειν</a:t>
            </a:r>
            <a:r>
              <a:rPr lang="el-GR" dirty="0"/>
              <a:t> δέον;</a:t>
            </a:r>
            <a:br>
              <a:rPr lang="el-GR" dirty="0"/>
            </a:br>
            <a:r>
              <a:rPr lang="el-GR" dirty="0"/>
              <a:t/>
            </a:r>
            <a:br>
              <a:rPr lang="el-GR" dirty="0"/>
            </a:br>
            <a:r>
              <a:rPr lang="el-GR" dirty="0"/>
              <a:t>ΜΕΝΙΠΠΟΣ</a:t>
            </a:r>
            <a:br>
              <a:rPr lang="el-GR" dirty="0"/>
            </a:br>
            <a:r>
              <a:rPr lang="el-GR" dirty="0" err="1"/>
              <a:t>ᾔδειν</a:t>
            </a:r>
            <a:r>
              <a:rPr lang="el-GR" dirty="0"/>
              <a:t> </a:t>
            </a:r>
            <a:r>
              <a:rPr lang="el-GR" dirty="0" err="1"/>
              <a:t>μέν</a:t>
            </a:r>
            <a:r>
              <a:rPr lang="el-GR" dirty="0"/>
              <a:t>, </a:t>
            </a:r>
            <a:r>
              <a:rPr lang="el-GR" dirty="0" err="1"/>
              <a:t>οὐκ</a:t>
            </a:r>
            <a:r>
              <a:rPr lang="el-GR" dirty="0"/>
              <a:t> </a:t>
            </a:r>
            <a:r>
              <a:rPr lang="el-GR" dirty="0" err="1"/>
              <a:t>εἶχον</a:t>
            </a:r>
            <a:r>
              <a:rPr lang="el-GR" dirty="0"/>
              <a:t> </a:t>
            </a:r>
            <a:r>
              <a:rPr lang="el-GR" dirty="0" err="1"/>
              <a:t>δέ</a:t>
            </a:r>
            <a:r>
              <a:rPr lang="el-GR" dirty="0"/>
              <a:t>. τί </a:t>
            </a:r>
            <a:r>
              <a:rPr lang="el-GR" dirty="0" err="1"/>
              <a:t>οὖν</a:t>
            </a:r>
            <a:r>
              <a:rPr lang="el-GR" dirty="0"/>
              <a:t>; </a:t>
            </a:r>
            <a:r>
              <a:rPr lang="el-GR" dirty="0" err="1"/>
              <a:t>ἐχρῆν</a:t>
            </a:r>
            <a:r>
              <a:rPr lang="el-GR" dirty="0"/>
              <a:t> </a:t>
            </a:r>
            <a:r>
              <a:rPr lang="el-GR" dirty="0" err="1"/>
              <a:t>διὰ</a:t>
            </a:r>
            <a:r>
              <a:rPr lang="el-GR" dirty="0"/>
              <a:t> </a:t>
            </a:r>
            <a:r>
              <a:rPr lang="el-GR" dirty="0" err="1"/>
              <a:t>τοῦτο</a:t>
            </a:r>
            <a:r>
              <a:rPr lang="el-GR" dirty="0"/>
              <a:t> </a:t>
            </a:r>
            <a:r>
              <a:rPr lang="el-GR" dirty="0" err="1"/>
              <a:t>μὴ</a:t>
            </a:r>
            <a:r>
              <a:rPr lang="el-GR" dirty="0"/>
              <a:t> </a:t>
            </a:r>
            <a:r>
              <a:rPr lang="el-GR" dirty="0" err="1"/>
              <a:t>ἀποθανεῖν</a:t>
            </a:r>
            <a:r>
              <a:rPr lang="el-GR" dirty="0"/>
              <a:t>;</a:t>
            </a:r>
            <a:br>
              <a:rPr lang="el-GR" dirty="0"/>
            </a:br>
            <a:r>
              <a:rPr lang="el-GR" dirty="0"/>
              <a:t/>
            </a:r>
            <a:br>
              <a:rPr lang="el-GR" dirty="0"/>
            </a:br>
            <a:r>
              <a:rPr lang="el-GR" dirty="0"/>
              <a:t>ΧΑΡΩΝ</a:t>
            </a:r>
            <a:br>
              <a:rPr lang="el-GR" dirty="0"/>
            </a:br>
            <a:r>
              <a:rPr lang="el-GR" dirty="0"/>
              <a:t>μόνος </a:t>
            </a:r>
            <a:r>
              <a:rPr lang="el-GR" dirty="0" err="1"/>
              <a:t>οὖν</a:t>
            </a:r>
            <a:r>
              <a:rPr lang="el-GR" dirty="0"/>
              <a:t> </a:t>
            </a:r>
            <a:r>
              <a:rPr lang="el-GR" dirty="0" err="1"/>
              <a:t>αὐχήσεις</a:t>
            </a:r>
            <a:r>
              <a:rPr lang="el-GR" dirty="0"/>
              <a:t> </a:t>
            </a:r>
            <a:r>
              <a:rPr lang="el-GR" dirty="0" err="1"/>
              <a:t>προῖκα</a:t>
            </a:r>
            <a:r>
              <a:rPr lang="el-GR" dirty="0"/>
              <a:t> </a:t>
            </a:r>
            <a:r>
              <a:rPr lang="el-GR" dirty="0" err="1"/>
              <a:t>πεπλευκέναι</a:t>
            </a:r>
            <a:r>
              <a:rPr lang="el-GR" dirty="0"/>
              <a:t>;</a:t>
            </a:r>
            <a:br>
              <a:rPr lang="el-GR" dirty="0"/>
            </a:br>
            <a:r>
              <a:rPr lang="el-GR" dirty="0"/>
              <a:t/>
            </a:r>
            <a:br>
              <a:rPr lang="el-GR" dirty="0"/>
            </a:br>
            <a:r>
              <a:rPr lang="el-GR" dirty="0"/>
              <a:t>ΜΕΝΙΠΠΟΣ</a:t>
            </a:r>
            <a:br>
              <a:rPr lang="el-GR" dirty="0"/>
            </a:br>
            <a:r>
              <a:rPr lang="el-GR" dirty="0" err="1"/>
              <a:t>οὐ</a:t>
            </a:r>
            <a:r>
              <a:rPr lang="el-GR" dirty="0"/>
              <a:t> </a:t>
            </a:r>
            <a:r>
              <a:rPr lang="el-GR" dirty="0" err="1"/>
              <a:t>προῖκα</a:t>
            </a:r>
            <a:r>
              <a:rPr lang="el-GR" dirty="0"/>
              <a:t>, ὦ βέλτιστε· </a:t>
            </a:r>
            <a:r>
              <a:rPr lang="el-GR" dirty="0" err="1"/>
              <a:t>καὶ</a:t>
            </a:r>
            <a:r>
              <a:rPr lang="el-GR" dirty="0"/>
              <a:t> </a:t>
            </a:r>
            <a:r>
              <a:rPr lang="el-GR" dirty="0" err="1"/>
              <a:t>γὰρ</a:t>
            </a:r>
            <a:r>
              <a:rPr lang="el-GR" dirty="0"/>
              <a:t> </a:t>
            </a:r>
            <a:r>
              <a:rPr lang="el-GR" dirty="0" err="1"/>
              <a:t>ἤντλησα</a:t>
            </a:r>
            <a:r>
              <a:rPr lang="el-GR" dirty="0"/>
              <a:t> </a:t>
            </a:r>
            <a:r>
              <a:rPr lang="el-GR" dirty="0" err="1"/>
              <a:t>καὶ</a:t>
            </a:r>
            <a:r>
              <a:rPr lang="el-GR" dirty="0"/>
              <a:t> </a:t>
            </a:r>
            <a:r>
              <a:rPr lang="el-GR" dirty="0" err="1"/>
              <a:t>τῆς</a:t>
            </a:r>
            <a:r>
              <a:rPr lang="el-GR" dirty="0"/>
              <a:t> κώπης </a:t>
            </a:r>
            <a:r>
              <a:rPr lang="el-GR" dirty="0" err="1"/>
              <a:t>συνεπελαβόμην</a:t>
            </a:r>
            <a:r>
              <a:rPr lang="el-GR" dirty="0"/>
              <a:t> </a:t>
            </a:r>
            <a:r>
              <a:rPr lang="el-GR" dirty="0" err="1"/>
              <a:t>καὶ</a:t>
            </a:r>
            <a:r>
              <a:rPr lang="el-GR" dirty="0"/>
              <a:t> </a:t>
            </a:r>
            <a:r>
              <a:rPr lang="el-GR" dirty="0" err="1"/>
              <a:t>οὐκ</a:t>
            </a:r>
            <a:r>
              <a:rPr lang="el-GR" dirty="0"/>
              <a:t> </a:t>
            </a:r>
            <a:r>
              <a:rPr lang="el-GR" dirty="0" err="1"/>
              <a:t>ἔκλαον</a:t>
            </a:r>
            <a:r>
              <a:rPr lang="el-GR" dirty="0"/>
              <a:t> μόνος </a:t>
            </a:r>
            <a:r>
              <a:rPr lang="el-GR" dirty="0" err="1"/>
              <a:t>τῶν</a:t>
            </a:r>
            <a:r>
              <a:rPr lang="el-GR" dirty="0"/>
              <a:t> </a:t>
            </a:r>
            <a:r>
              <a:rPr lang="el-GR" dirty="0" err="1"/>
              <a:t>ἄλλων</a:t>
            </a:r>
            <a:r>
              <a:rPr lang="el-GR" dirty="0"/>
              <a:t> </a:t>
            </a:r>
            <a:r>
              <a:rPr lang="el-GR" dirty="0" err="1"/>
              <a:t>ἐπιβατῶν</a:t>
            </a:r>
            <a:r>
              <a:rPr lang="el-GR" dirty="0" smtClean="0"/>
              <a:t>.</a:t>
            </a:r>
          </a:p>
          <a:p>
            <a:endParaRPr lang="el-GR" dirty="0" smtClean="0"/>
          </a:p>
          <a:p>
            <a:pPr marL="137160" indent="0">
              <a:buNone/>
            </a:pPr>
            <a:r>
              <a:rPr lang="el-GR" dirty="0" smtClean="0"/>
              <a:t>ΧΑΡΩΝ</a:t>
            </a:r>
            <a:endParaRPr lang="el-GR" dirty="0"/>
          </a:p>
          <a:p>
            <a:pPr marL="137160" indent="0">
              <a:buNone/>
            </a:pPr>
            <a:r>
              <a:rPr lang="el-GR" dirty="0"/>
              <a:t>Δεν ήξερες ότι έπρεπε να φέρεις τα ναύλα σου μαζί σου;</a:t>
            </a:r>
          </a:p>
          <a:p>
            <a:pPr marL="137160" indent="0">
              <a:buNone/>
            </a:pPr>
            <a:endParaRPr lang="el-GR" dirty="0" smtClean="0"/>
          </a:p>
          <a:p>
            <a:pPr marL="137160" indent="0">
              <a:buNone/>
            </a:pPr>
            <a:r>
              <a:rPr lang="el-GR" dirty="0" smtClean="0"/>
              <a:t>ΜΕΝΙΠΠΟΣ</a:t>
            </a:r>
            <a:endParaRPr lang="el-GR" dirty="0"/>
          </a:p>
          <a:p>
            <a:pPr marL="137160" indent="0">
              <a:buNone/>
            </a:pPr>
            <a:r>
              <a:rPr lang="el-GR" dirty="0"/>
              <a:t>Το ήξερα, αλλά δεν είχα. Κι ύστερα; Έπρεπε </a:t>
            </a:r>
            <a:r>
              <a:rPr lang="el-GR" dirty="0" err="1"/>
              <a:t>γι᾽</a:t>
            </a:r>
            <a:r>
              <a:rPr lang="el-GR" dirty="0"/>
              <a:t> αυτό να μην πεθάνω;</a:t>
            </a:r>
          </a:p>
          <a:p>
            <a:endParaRPr lang="el-GR" dirty="0" smtClean="0"/>
          </a:p>
          <a:p>
            <a:pPr marL="137160" indent="0">
              <a:buNone/>
            </a:pPr>
            <a:r>
              <a:rPr lang="el-GR" dirty="0" smtClean="0"/>
              <a:t>ΧΑΡΩΝ</a:t>
            </a:r>
            <a:endParaRPr lang="el-GR" dirty="0"/>
          </a:p>
          <a:p>
            <a:pPr marL="137160" indent="0">
              <a:buNone/>
            </a:pPr>
            <a:r>
              <a:rPr lang="el-GR" dirty="0"/>
              <a:t>Εσύ μόνο λοιπόν θα καυχιέσαι πως πέρασες τζάμπα;</a:t>
            </a:r>
          </a:p>
          <a:p>
            <a:endParaRPr lang="el-GR" dirty="0" smtClean="0"/>
          </a:p>
          <a:p>
            <a:pPr marL="137160" indent="0">
              <a:buNone/>
            </a:pPr>
            <a:r>
              <a:rPr lang="el-GR" dirty="0" smtClean="0"/>
              <a:t>ΜΕΝΙΠΠΟΣ</a:t>
            </a:r>
            <a:endParaRPr lang="el-GR" dirty="0"/>
          </a:p>
          <a:p>
            <a:pPr marL="137160" indent="0">
              <a:buNone/>
            </a:pPr>
            <a:r>
              <a:rPr lang="el-GR" dirty="0"/>
              <a:t>Καθόλου τζάμπα, φίλε μου. Και νερό από τη βάρκα έβγαλα, και κουπί τράβηξα και, στο κάτω κάτω, ήμουν ο μόνος από τους επιβάτες που δεν έκλαιγα!</a:t>
            </a:r>
          </a:p>
          <a:p>
            <a:pPr marL="137160" indent="0">
              <a:buNone/>
            </a:pPr>
            <a:endParaRPr lang="el-GR" dirty="0"/>
          </a:p>
        </p:txBody>
      </p:sp>
    </p:spTree>
    <p:extLst>
      <p:ext uri="{BB962C8B-B14F-4D97-AF65-F5344CB8AC3E}">
        <p14:creationId xmlns:p14="http://schemas.microsoft.com/office/powerpoint/2010/main" val="34412360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5267</Words>
  <Application>Microsoft Office PowerPoint</Application>
  <PresentationFormat>Προβολή στην οθόνη (4:3)</PresentationFormat>
  <Paragraphs>790</Paragraphs>
  <Slides>103</Slides>
  <Notes>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103</vt:i4>
      </vt:variant>
    </vt:vector>
  </HeadingPairs>
  <TitlesOfParts>
    <vt:vector size="112" baseType="lpstr">
      <vt:lpstr>Arial</vt:lpstr>
      <vt:lpstr>Book Antiqua</vt:lpstr>
      <vt:lpstr>Calibri</vt:lpstr>
      <vt:lpstr>Lucida Sans</vt:lpstr>
      <vt:lpstr>Times New Roman</vt:lpstr>
      <vt:lpstr>Wingdings</vt:lpstr>
      <vt:lpstr>Wingdings 2</vt:lpstr>
      <vt:lpstr>Wingdings 3</vt:lpstr>
      <vt:lpstr>Αποκορύφωμα</vt:lpstr>
      <vt:lpstr>  ΑΝΑΤΡΕΠΤΙΚΕΣ ΟΨΕΙΣ ΤΗΣ ΕΛΛΗΝΙΚΗΣ ΑΡΧΑΙΟΤΗΤΑΣ. ΜΥΣΤΗΡΙΑ ΚΑΙ ΣΚΑΝΔΑΛΑ  </vt:lpstr>
      <vt:lpstr>Ηρόδοτος 484 π.Χ. (Αλικαρνασσός)-425 π.Χ. (Θούριοι)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Θουκυδίδης  (περ. 460 π.Χ. - περ. 399 ή 395 π.Χ.)</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ΛΥΣΙΑΣ περ. 459 ή 445 -380 ή 377 π.Χ.</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Δημοσθένους / Απολλοδώρου Κατά Νεαίρας</vt:lpstr>
      <vt:lpstr>Παρουσίαση του PowerPoint</vt:lpstr>
      <vt:lpstr>Παρουσίαση του PowerPoint</vt:lpstr>
      <vt:lpstr>Παρουσίαση του PowerPoint</vt:lpstr>
      <vt:lpstr>Πλουτάρχου Βίος Αρταξέρξη 19.1-10</vt:lpstr>
      <vt:lpstr>Παρουσίαση του PowerPoint</vt:lpstr>
      <vt:lpstr>Παρουσίαση του PowerPoint</vt:lpstr>
      <vt:lpstr>Φλάβιος Φιλόστρατος Βίοι Σοφιστών  Βίος Ηρώδου Αττικού</vt:lpstr>
      <vt:lpstr>Παρουσίαση του PowerPoint</vt:lpstr>
      <vt:lpstr>Ευριπίδης 485- 406 π.Χ.</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Guido Reni, Η αρπαγή της Ελένης, 1631, Louvre </vt:lpstr>
      <vt:lpstr>Tintoretto, Η αρπαγή της Ελένης, 1578, Prado </vt:lpstr>
      <vt:lpstr>Francesco Primatizzio,  Η αρπαγή της Ελένης  1530-1539, Durham </vt:lpstr>
      <vt:lpstr>Gavin Hamilton, Η αρπαγή της Ελένης, 1770 Μουσείο Pushkin, Μόσχα </vt:lpstr>
      <vt:lpstr>Johahn Georg Platzer, Η αρπαγή της Ελένης,  περίπου 1740-1760 </vt:lpstr>
      <vt:lpstr>Francesco Xanto Avelli, Η αρπαγή της Ελένης, 1534, Urbino </vt:lpstr>
      <vt:lpstr>Η αρπαγή της Ελένης (αγνώστου) Πιάτο, περίπου 1550-1570,  Μουσείο του Χόλμπουρν </vt:lpstr>
      <vt:lpstr>Honore΄ Daumier, Η αρπαγή της Ελένης, λιθογραφία, 1842 </vt:lpstr>
      <vt:lpstr>Η αρπαγή της Ελένης,  ελληνικό γραμματόσημο, 1983</vt:lpstr>
      <vt:lpstr>Η αρπαγή της Ελένης, ανάγλυφη παράσταση,  Ρώμη, Mουσείο Lateran </vt:lpstr>
      <vt:lpstr>Η ιστορία του Δημάρατου Ηρόδοτος 6. 61-70</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Ευριπίδου Μήδεια, 214-266, 764-813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Λουκιανός περ. 125 μ.Χ. (Σαμοσατα) – Αθήνα 180 μ.Χ.         Υποθετική απεικόνιση του Λουκιανού από γκραβούρα του W. Faithorn, 17ος αι.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2020-11-19T15:58:09Z</dcterms:created>
  <dcterms:modified xsi:type="dcterms:W3CDTF">2023-05-18T13:02:51Z</dcterms:modified>
</cp:coreProperties>
</file>