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09" r:id="rId29"/>
    <p:sldId id="311" r:id="rId30"/>
    <p:sldId id="312" r:id="rId31"/>
    <p:sldId id="313" r:id="rId32"/>
    <p:sldId id="314" r:id="rId33"/>
    <p:sldId id="315"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6D8C8-A219-4CE9-8A7A-5929D7E063DA}" type="datetimeFigureOut">
              <a:rPr lang="el-GR" smtClean="0"/>
              <a:pPr/>
              <a:t>10/7/2015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0B276-44F4-4FC3-BCAB-0DCA36999AC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E7E8A33-1378-4A15-93F8-AE71EB0F272D}" type="datetime1">
              <a:rPr lang="el-GR" smtClean="0"/>
              <a:pPr/>
              <a:t>10/7/2015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1657888-C932-4FDB-8C8B-E56074E55BED}" type="datetime1">
              <a:rPr lang="el-GR" smtClean="0"/>
              <a:pPr/>
              <a:t>10/7/2015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269118-416D-4976-9320-C72EB317789F}" type="datetime1">
              <a:rPr lang="el-GR" smtClean="0"/>
              <a:pPr/>
              <a:t>10/7/2015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5667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34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smtClean="0"/>
            </a:lvl1pPr>
          </a:lstStyle>
          <a:p>
            <a:pPr>
              <a:defRPr/>
            </a:pPr>
            <a:fld id="{92474FD7-9EC8-4988-9B09-842792B00B9F}" type="datetime1">
              <a:rPr lang="el-GR" smtClean="0"/>
              <a:pPr>
                <a:defRPr/>
              </a:pPr>
              <a:t>10/7/2015</a:t>
            </a:fld>
            <a:endParaRPr lang="el-GR"/>
          </a:p>
        </p:txBody>
      </p:sp>
      <p:sp>
        <p:nvSpPr>
          <p:cNvPr id="6" name="Footer Placeholder 5"/>
          <p:cNvSpPr>
            <a:spLocks noGrp="1"/>
          </p:cNvSpPr>
          <p:nvPr>
            <p:ph type="ftr" sz="quarter" idx="11"/>
          </p:nvPr>
        </p:nvSpPr>
        <p:spPr/>
        <p:txBody>
          <a:bodyPr/>
          <a:lstStyle>
            <a:lvl1pPr>
              <a:defRPr smtClean="0">
                <a:solidFill>
                  <a:schemeClr val="tx2"/>
                </a:solidFill>
              </a:defRPr>
            </a:lvl1pPr>
          </a:lstStyle>
          <a:p>
            <a:pPr>
              <a:defRPr/>
            </a:pPr>
            <a:r>
              <a:rPr lang="el-GR"/>
              <a:t>Προηγμένες Διεργασίες Οξείδωσης για την επεξεργασία νερού και υγρών αποβλήτων</a:t>
            </a:r>
            <a:endParaRPr lang="en-US">
              <a:solidFill>
                <a:schemeClr val="tx1"/>
              </a:solidFill>
            </a:endParaRPr>
          </a:p>
          <a:p>
            <a:pPr>
              <a:defRPr/>
            </a:pPr>
            <a:r>
              <a:rPr lang="el-GR"/>
              <a:t>Πολυτεχνείο Κρήτης, Τμήμα Μηχανικών Περιβάλλοντος, Μάρτιος 2008, Χανιά</a:t>
            </a:r>
            <a:endParaRPr lang="el-GR">
              <a:solidFill>
                <a:schemeClr val="tx1"/>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D7AE1EC-7038-4CB8-8756-AE8D6F481EA4}"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5667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34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smtClean="0"/>
            </a:lvl1pPr>
          </a:lstStyle>
          <a:p>
            <a:pPr>
              <a:defRPr/>
            </a:pPr>
            <a:fld id="{3A8CF8C2-079E-4F47-A904-542DDB9F41DD}" type="datetime1">
              <a:rPr lang="el-GR" smtClean="0"/>
              <a:pPr>
                <a:defRPr/>
              </a:pPr>
              <a:t>10/7/2015</a:t>
            </a:fld>
            <a:endParaRPr lang="el-GR"/>
          </a:p>
        </p:txBody>
      </p:sp>
      <p:sp>
        <p:nvSpPr>
          <p:cNvPr id="6" name="Footer Placeholder 5"/>
          <p:cNvSpPr>
            <a:spLocks noGrp="1"/>
          </p:cNvSpPr>
          <p:nvPr>
            <p:ph type="ftr" sz="quarter" idx="11"/>
          </p:nvPr>
        </p:nvSpPr>
        <p:spPr/>
        <p:txBody>
          <a:bodyPr/>
          <a:lstStyle>
            <a:lvl1pPr>
              <a:defRPr smtClean="0">
                <a:solidFill>
                  <a:schemeClr val="tx2"/>
                </a:solidFill>
              </a:defRPr>
            </a:lvl1pPr>
          </a:lstStyle>
          <a:p>
            <a:pPr>
              <a:defRPr/>
            </a:pPr>
            <a:r>
              <a:rPr lang="el-GR"/>
              <a:t>Προηγμένες Διεργασίες Οξείδωσης για την επεξεργασία νερού και υγρών αποβλήτων</a:t>
            </a:r>
            <a:endParaRPr lang="en-US">
              <a:solidFill>
                <a:schemeClr val="tx1"/>
              </a:solidFill>
            </a:endParaRPr>
          </a:p>
          <a:p>
            <a:pPr>
              <a:defRPr/>
            </a:pPr>
            <a:r>
              <a:rPr lang="el-GR"/>
              <a:t>Πολυτεχνείο Κρήτης, Τμήμα Μηχανικών Περιβάλλοντος, Μάρτιος 2008, Χανιά</a:t>
            </a:r>
            <a:endParaRPr lang="el-GR">
              <a:solidFill>
                <a:schemeClr val="tx1"/>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F65B5E8-C4EC-4FF6-BC8A-BB85D070E0EA}"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5667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3438" y="1268413"/>
            <a:ext cx="39243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3438" y="3719513"/>
            <a:ext cx="39243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p:txBody>
          <a:bodyPr/>
          <a:lstStyle>
            <a:lvl1pPr>
              <a:defRPr smtClean="0"/>
            </a:lvl1pPr>
          </a:lstStyle>
          <a:p>
            <a:pPr>
              <a:defRPr/>
            </a:pPr>
            <a:fld id="{61CA781D-E3F9-4DD0-B2F7-2AE7BD3201B9}" type="datetime1">
              <a:rPr lang="el-GR" smtClean="0"/>
              <a:pPr>
                <a:defRPr/>
              </a:pPr>
              <a:t>10/7/2015</a:t>
            </a:fld>
            <a:endParaRPr lang="el-GR"/>
          </a:p>
        </p:txBody>
      </p:sp>
      <p:sp>
        <p:nvSpPr>
          <p:cNvPr id="7" name="Footer Placeholder 6"/>
          <p:cNvSpPr>
            <a:spLocks noGrp="1"/>
          </p:cNvSpPr>
          <p:nvPr>
            <p:ph type="ftr" sz="quarter" idx="11"/>
          </p:nvPr>
        </p:nvSpPr>
        <p:spPr/>
        <p:txBody>
          <a:bodyPr/>
          <a:lstStyle>
            <a:lvl1pPr>
              <a:defRPr smtClean="0">
                <a:solidFill>
                  <a:schemeClr val="tx2"/>
                </a:solidFill>
              </a:defRPr>
            </a:lvl1pPr>
          </a:lstStyle>
          <a:p>
            <a:pPr>
              <a:defRPr/>
            </a:pPr>
            <a:r>
              <a:rPr lang="el-GR"/>
              <a:t>Προηγμένες Διεργασίες Οξείδωσης για την επεξεργασία νερού και υγρών αποβλήτων</a:t>
            </a:r>
            <a:endParaRPr lang="en-US">
              <a:solidFill>
                <a:schemeClr val="tx1"/>
              </a:solidFill>
            </a:endParaRPr>
          </a:p>
          <a:p>
            <a:pPr>
              <a:defRPr/>
            </a:pPr>
            <a:r>
              <a:rPr lang="el-GR"/>
              <a:t>Πολυτεχνείο Κρήτης, Τμήμα Μηχανικών Περιβάλλοντος, Μάρτιος 2008, Χανιά</a:t>
            </a:r>
            <a:endParaRPr lang="el-GR">
              <a:solidFill>
                <a:schemeClr val="tx1"/>
              </a:solidFill>
            </a:endParaRPr>
          </a:p>
        </p:txBody>
      </p:sp>
      <p:sp>
        <p:nvSpPr>
          <p:cNvPr id="8" name="Slide Number Placeholder 7"/>
          <p:cNvSpPr>
            <a:spLocks noGrp="1"/>
          </p:cNvSpPr>
          <p:nvPr>
            <p:ph type="sldNum" sz="quarter" idx="12"/>
          </p:nvPr>
        </p:nvSpPr>
        <p:spPr/>
        <p:txBody>
          <a:bodyPr/>
          <a:lstStyle>
            <a:lvl1pPr>
              <a:defRPr smtClean="0"/>
            </a:lvl1pPr>
          </a:lstStyle>
          <a:p>
            <a:pPr>
              <a:defRPr/>
            </a:pPr>
            <a:fld id="{2531D936-F16F-4736-905C-F458868E257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7A85E20-471D-4747-87F6-CD89ABFB3C97}" type="datetime1">
              <a:rPr lang="el-GR" smtClean="0"/>
              <a:pPr/>
              <a:t>10/7/2015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37F5-DEC9-4390-9CA3-26C31957D538}" type="datetime1">
              <a:rPr lang="el-GR" smtClean="0"/>
              <a:pPr/>
              <a:t>10/7/2015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6D63219-718C-4AF4-9422-53B7ED570B24}" type="datetime1">
              <a:rPr lang="el-GR" smtClean="0"/>
              <a:pPr/>
              <a:t>10/7/2015</a:t>
            </a:fld>
            <a:endParaRPr lang="el-GR"/>
          </a:p>
        </p:txBody>
      </p:sp>
      <p:sp>
        <p:nvSpPr>
          <p:cNvPr id="6" name="Footer Placeholder 5"/>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7" name="Slide Number Placeholder 6"/>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B270ACE-CB37-4A11-AAE4-F813A65D42F2}" type="datetime1">
              <a:rPr lang="el-GR" smtClean="0"/>
              <a:pPr/>
              <a:t>10/7/2015</a:t>
            </a:fld>
            <a:endParaRPr lang="el-GR"/>
          </a:p>
        </p:txBody>
      </p:sp>
      <p:sp>
        <p:nvSpPr>
          <p:cNvPr id="8" name="Footer Placeholder 7"/>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9" name="Slide Number Placeholder 8"/>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598F234-99DF-4127-AC78-90D6E20881EA}" type="datetime1">
              <a:rPr lang="el-GR" smtClean="0"/>
              <a:pPr/>
              <a:t>10/7/2015</a:t>
            </a:fld>
            <a:endParaRPr lang="el-GR"/>
          </a:p>
        </p:txBody>
      </p:sp>
      <p:sp>
        <p:nvSpPr>
          <p:cNvPr id="4" name="Footer Placeholder 3"/>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5" name="Slide Number Placeholder 4"/>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8CCDE-6A6D-4253-8427-37DC11ED185E}" type="datetime1">
              <a:rPr lang="el-GR" smtClean="0"/>
              <a:pPr/>
              <a:t>10/7/2015</a:t>
            </a:fld>
            <a:endParaRPr lang="el-GR"/>
          </a:p>
        </p:txBody>
      </p:sp>
      <p:sp>
        <p:nvSpPr>
          <p:cNvPr id="3" name="Footer Placeholder 2"/>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4" name="Slide Number Placeholder 3"/>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66AB5-5F7A-4256-A110-45BED2B1D9CE}" type="datetime1">
              <a:rPr lang="el-GR" smtClean="0"/>
              <a:pPr/>
              <a:t>10/7/2015</a:t>
            </a:fld>
            <a:endParaRPr lang="el-GR"/>
          </a:p>
        </p:txBody>
      </p:sp>
      <p:sp>
        <p:nvSpPr>
          <p:cNvPr id="6" name="Footer Placeholder 5"/>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7" name="Slide Number Placeholder 6"/>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35441-F91F-40DB-9740-7E54E6370D55}" type="datetime1">
              <a:rPr lang="el-GR" smtClean="0"/>
              <a:pPr/>
              <a:t>10/7/2015</a:t>
            </a:fld>
            <a:endParaRPr lang="el-GR"/>
          </a:p>
        </p:txBody>
      </p:sp>
      <p:sp>
        <p:nvSpPr>
          <p:cNvPr id="6" name="Footer Placeholder 5"/>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7" name="Slide Number Placeholder 6"/>
          <p:cNvSpPr>
            <a:spLocks noGrp="1"/>
          </p:cNvSpPr>
          <p:nvPr>
            <p:ph type="sldNum" sz="quarter" idx="12"/>
          </p:nvPr>
        </p:nvSpPr>
        <p:spPr/>
        <p:txBody>
          <a:bodyPr/>
          <a:lstStyle/>
          <a:p>
            <a:fld id="{95E0E77D-57D4-4DDB-8B5F-127512A4E49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BF28B-364E-4DC9-A8B1-2ED65791A8DA}" type="datetime1">
              <a:rPr lang="el-GR" smtClean="0"/>
              <a:pPr/>
              <a:t>10/7/2015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0E77D-57D4-4DDB-8B5F-127512A4E49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upload.wikimedia.org/wikipedia/commons/4/4c/Solar_Spectrum.png" TargetMode="External"/><Relationship Id="rId2" Type="http://schemas.openxmlformats.org/officeDocument/2006/relationships/hyperlink" Target="http://hyperphysics.phy-astr.gsu.edu/hbase/waves/emwavecon.html"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85926"/>
            <a:ext cx="7772400" cy="1470025"/>
          </a:xfrm>
        </p:spPr>
        <p:txBody>
          <a:bodyPr>
            <a:normAutofit fontScale="90000"/>
          </a:bodyPr>
          <a:lstStyle/>
          <a:p>
            <a:r>
              <a:rPr lang="el-GR" dirty="0" smtClean="0">
                <a:solidFill>
                  <a:srgbClr val="5075BC"/>
                </a:solidFill>
              </a:rPr>
              <a:t>Τεχνολογία Περιβάλλοντος: Επεξεργασία Βιομηχανικών Υγρών Αποβλήτων</a:t>
            </a:r>
            <a:endParaRPr lang="el-GR" dirty="0">
              <a:solidFill>
                <a:srgbClr val="5075BC"/>
              </a:solidFill>
            </a:endParaRPr>
          </a:p>
        </p:txBody>
      </p:sp>
      <p:sp>
        <p:nvSpPr>
          <p:cNvPr id="3" name="Υπότιτλος 2"/>
          <p:cNvSpPr>
            <a:spLocks noGrp="1"/>
          </p:cNvSpPr>
          <p:nvPr>
            <p:ph type="subTitle" idx="1"/>
          </p:nvPr>
        </p:nvSpPr>
        <p:spPr>
          <a:xfrm>
            <a:off x="683568" y="3357562"/>
            <a:ext cx="7776864" cy="1752600"/>
          </a:xfrm>
        </p:spPr>
        <p:txBody>
          <a:bodyPr>
            <a:noAutofit/>
          </a:bodyPr>
          <a:lstStyle/>
          <a:p>
            <a:r>
              <a:rPr lang="el-GR" sz="2800" dirty="0" smtClean="0">
                <a:solidFill>
                  <a:srgbClr val="5075BC"/>
                </a:solidFill>
                <a:latin typeface="+mj-lt"/>
                <a:ea typeface="+mj-ea"/>
                <a:cs typeface="+mj-cs"/>
              </a:rPr>
              <a:t>Ενότητα 3: </a:t>
            </a:r>
            <a:r>
              <a:rPr lang="el-GR" sz="2800" dirty="0" smtClean="0">
                <a:solidFill>
                  <a:schemeClr val="tx1"/>
                </a:solidFill>
                <a:latin typeface="+mj-lt"/>
                <a:ea typeface="+mj-ea"/>
                <a:cs typeface="+mj-cs"/>
              </a:rPr>
              <a:t>Υπεριώδης Ακτινοβολία </a:t>
            </a:r>
            <a:r>
              <a:rPr lang="en-US" sz="2800" dirty="0" smtClean="0">
                <a:solidFill>
                  <a:schemeClr val="tx1"/>
                </a:solidFill>
                <a:latin typeface="+mj-lt"/>
                <a:ea typeface="+mj-ea"/>
                <a:cs typeface="+mj-cs"/>
              </a:rPr>
              <a:t>UV</a:t>
            </a:r>
            <a:r>
              <a:rPr lang="el-GR" sz="2800" dirty="0" smtClean="0">
                <a:solidFill>
                  <a:schemeClr val="tx1"/>
                </a:solidFill>
                <a:latin typeface="+mj-lt"/>
                <a:ea typeface="+mj-ea"/>
                <a:cs typeface="+mj-cs"/>
              </a:rPr>
              <a:t> </a:t>
            </a:r>
            <a:endParaRPr lang="en-US" sz="2800" dirty="0" smtClean="0"/>
          </a:p>
          <a:p>
            <a:endParaRPr lang="el-GR" sz="2800" dirty="0" smtClean="0"/>
          </a:p>
          <a:p>
            <a:r>
              <a:rPr lang="el-GR" sz="2800" dirty="0" smtClean="0">
                <a:solidFill>
                  <a:schemeClr val="tx1"/>
                </a:solidFill>
              </a:rPr>
              <a:t>Μαντζαβίνος Διονύσιος</a:t>
            </a:r>
          </a:p>
          <a:p>
            <a:r>
              <a:rPr lang="el-GR" sz="2800" dirty="0" smtClean="0">
                <a:solidFill>
                  <a:schemeClr val="tx1"/>
                </a:solidFill>
              </a:rPr>
              <a:t>Πολυτεχνική Σχολή</a:t>
            </a:r>
          </a:p>
          <a:p>
            <a:r>
              <a:rPr lang="el-GR" sz="2800" dirty="0" smtClean="0">
                <a:solidFill>
                  <a:schemeClr val="tx1"/>
                </a:solidFill>
              </a:rPr>
              <a:t>Τμήμα Χημικών Μηχανικών</a:t>
            </a:r>
            <a:endParaRPr lang="en-US" sz="2800"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Υπεριώδης ακτινοβολία και ενέργεια</a:t>
            </a:r>
          </a:p>
        </p:txBody>
      </p:sp>
      <p:pic>
        <p:nvPicPr>
          <p:cNvPr id="82949" name="Picture 4"/>
          <p:cNvPicPr>
            <a:picLocks noGrp="1" noChangeAspect="1" noChangeArrowheads="1"/>
          </p:cNvPicPr>
          <p:nvPr>
            <p:ph type="body" idx="1"/>
          </p:nvPr>
        </p:nvPicPr>
        <p:blipFill>
          <a:blip r:embed="rId2"/>
          <a:srcRect/>
          <a:stretch>
            <a:fillRect/>
          </a:stretch>
        </p:blipFill>
        <p:spPr>
          <a:xfrm>
            <a:off x="250825" y="2090738"/>
            <a:ext cx="8642350" cy="2676525"/>
          </a:xfrm>
          <a:noFill/>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10</a:t>
            </a:r>
            <a:endParaRPr lang="el-GR" dirty="0" smtClean="0">
              <a:solidFill>
                <a:srgbClr val="50ABB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p:txBody>
          <a:bodyPr/>
          <a:lstStyle/>
          <a:p>
            <a:pPr eaLnBrk="1" hangingPunct="1"/>
            <a:r>
              <a:rPr lang="el-GR" dirty="0" smtClean="0">
                <a:solidFill>
                  <a:schemeClr val="accent1"/>
                </a:solidFill>
              </a:rPr>
              <a:t>Υπεριώδης ακτινοβολία</a:t>
            </a:r>
          </a:p>
        </p:txBody>
      </p:sp>
      <p:pic>
        <p:nvPicPr>
          <p:cNvPr id="83973" name="Picture 4"/>
          <p:cNvPicPr>
            <a:picLocks noGrp="1" noChangeAspect="1" noChangeArrowheads="1"/>
          </p:cNvPicPr>
          <p:nvPr>
            <p:ph type="body" idx="1"/>
          </p:nvPr>
        </p:nvPicPr>
        <p:blipFill>
          <a:blip r:embed="rId2"/>
          <a:srcRect/>
          <a:stretch>
            <a:fillRect/>
          </a:stretch>
        </p:blipFill>
        <p:spPr>
          <a:xfrm>
            <a:off x="1116013" y="1222375"/>
            <a:ext cx="7056437" cy="4951413"/>
          </a:xfrm>
          <a:noFill/>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11</a:t>
            </a:r>
            <a:endParaRPr lang="el-GR" dirty="0" smtClean="0">
              <a:solidFill>
                <a:srgbClr val="50ABB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pPr eaLnBrk="1" hangingPunct="1"/>
            <a:r>
              <a:rPr lang="el-GR" dirty="0" smtClean="0">
                <a:solidFill>
                  <a:schemeClr val="accent1"/>
                </a:solidFill>
              </a:rPr>
              <a:t>Αλληλεπίδραση ακτινοβολίας-ύλης</a:t>
            </a:r>
          </a:p>
        </p:txBody>
      </p:sp>
      <p:sp>
        <p:nvSpPr>
          <p:cNvPr id="84997" name="Rectangle 3"/>
          <p:cNvSpPr>
            <a:spLocks noGrp="1" noChangeArrowheads="1"/>
          </p:cNvSpPr>
          <p:nvPr>
            <p:ph type="body" idx="1"/>
          </p:nvPr>
        </p:nvSpPr>
        <p:spPr/>
        <p:txBody>
          <a:bodyPr>
            <a:normAutofit lnSpcReduction="10000"/>
          </a:bodyPr>
          <a:lstStyle/>
          <a:p>
            <a:pPr eaLnBrk="1" hangingPunct="1"/>
            <a:r>
              <a:rPr lang="el-GR" smtClean="0"/>
              <a:t>Τα φωτόνια της ηλεκτρομαγνητικής ακτινοβολίας συγκρούονται με τα άτομα ή τα μόρια της ύλης.</a:t>
            </a:r>
          </a:p>
          <a:p>
            <a:pPr eaLnBrk="1" hangingPunct="1"/>
            <a:r>
              <a:rPr lang="el-GR" smtClean="0"/>
              <a:t>Αποτέλεσμα της σύγκρουσης είναι η μετάβαση των ηλεκτρονίων των ατόμων ή των μορίων από την βασική ενεργειακή τους κατάσταση σε μια διεγερμένη ενεργειακή κατάσταση υψηλότερης ενέργειας (συμβολίζεται με αστερίσκο *).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a:t>
            </a:r>
            <a:r>
              <a:rPr lang="el-GR" dirty="0" smtClean="0">
                <a:solidFill>
                  <a:srgbClr val="50ABBC"/>
                </a:solidFill>
              </a:rPr>
              <a:t>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l-GR" dirty="0" smtClean="0">
                <a:solidFill>
                  <a:schemeClr val="accent1"/>
                </a:solidFill>
              </a:rPr>
              <a:t>Αλληλεπίδραση ακτινοβολίας-ύλης</a:t>
            </a:r>
          </a:p>
        </p:txBody>
      </p:sp>
      <p:pic>
        <p:nvPicPr>
          <p:cNvPr id="86021" name="Picture 4"/>
          <p:cNvPicPr>
            <a:picLocks noGrp="1" noChangeAspect="1" noChangeArrowheads="1"/>
          </p:cNvPicPr>
          <p:nvPr>
            <p:ph type="body" idx="1"/>
          </p:nvPr>
        </p:nvPicPr>
        <p:blipFill>
          <a:blip r:embed="rId2"/>
          <a:srcRect/>
          <a:stretch>
            <a:fillRect/>
          </a:stretch>
        </p:blipFill>
        <p:spPr>
          <a:xfrm>
            <a:off x="2051050" y="1236663"/>
            <a:ext cx="5113338" cy="4892675"/>
          </a:xfrm>
          <a:noFill/>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13</a:t>
            </a:r>
            <a:endParaRPr lang="el-GR" dirty="0" smtClean="0">
              <a:solidFill>
                <a:srgbClr val="50ABB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357158" y="214290"/>
            <a:ext cx="8686800" cy="1143000"/>
          </a:xfrm>
        </p:spPr>
        <p:txBody>
          <a:bodyPr>
            <a:normAutofit fontScale="90000"/>
          </a:bodyPr>
          <a:lstStyle/>
          <a:p>
            <a:pPr eaLnBrk="1" hangingPunct="1"/>
            <a:r>
              <a:rPr lang="el-GR" dirty="0" smtClean="0">
                <a:solidFill>
                  <a:schemeClr val="accent1"/>
                </a:solidFill>
              </a:rPr>
              <a:t>Απορρόφηση ακτινοβολίας από την ύλη</a:t>
            </a:r>
          </a:p>
        </p:txBody>
      </p:sp>
      <p:pic>
        <p:nvPicPr>
          <p:cNvPr id="87045" name="Picture 4"/>
          <p:cNvPicPr>
            <a:picLocks noGrp="1" noChangeAspect="1" noChangeArrowheads="1"/>
          </p:cNvPicPr>
          <p:nvPr>
            <p:ph type="body" idx="1"/>
          </p:nvPr>
        </p:nvPicPr>
        <p:blipFill>
          <a:blip r:embed="rId2"/>
          <a:srcRect/>
          <a:stretch>
            <a:fillRect/>
          </a:stretch>
        </p:blipFill>
        <p:spPr>
          <a:xfrm>
            <a:off x="250825" y="1657350"/>
            <a:ext cx="8642350" cy="3975100"/>
          </a:xfrm>
          <a:noFill/>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14</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p:txBody>
          <a:bodyPr/>
          <a:lstStyle/>
          <a:p>
            <a:pPr eaLnBrk="1" hangingPunct="1"/>
            <a:r>
              <a:rPr lang="el-GR" sz="3400" dirty="0" smtClean="0">
                <a:solidFill>
                  <a:schemeClr val="accent1"/>
                </a:solidFill>
              </a:rPr>
              <a:t>Φωτοφυσικές και φωτοχημικές διεργασίες</a:t>
            </a:r>
          </a:p>
        </p:txBody>
      </p:sp>
      <p:pic>
        <p:nvPicPr>
          <p:cNvPr id="88069" name="Picture 4"/>
          <p:cNvPicPr>
            <a:picLocks noGrp="1" noChangeAspect="1" noChangeArrowheads="1"/>
          </p:cNvPicPr>
          <p:nvPr>
            <p:ph type="body" idx="1"/>
          </p:nvPr>
        </p:nvPicPr>
        <p:blipFill>
          <a:blip r:embed="rId2"/>
          <a:srcRect/>
          <a:stretch>
            <a:fillRect/>
          </a:stretch>
        </p:blipFill>
        <p:spPr>
          <a:xfrm>
            <a:off x="2587625" y="1196975"/>
            <a:ext cx="4019550" cy="4968875"/>
          </a:xfrm>
          <a:noFill/>
        </p:spPr>
      </p:pic>
      <p:sp>
        <p:nvSpPr>
          <p:cNvPr id="503813" name="AutoShape 5"/>
          <p:cNvSpPr>
            <a:spLocks noChangeArrowheads="1"/>
          </p:cNvSpPr>
          <p:nvPr/>
        </p:nvSpPr>
        <p:spPr bwMode="auto">
          <a:xfrm>
            <a:off x="4140200" y="1196975"/>
            <a:ext cx="431800" cy="1871663"/>
          </a:xfrm>
          <a:prstGeom prst="roundRect">
            <a:avLst>
              <a:gd name="adj" fmla="val 16667"/>
            </a:avLst>
          </a:prstGeom>
          <a:noFill/>
          <a:ln w="25400">
            <a:solidFill>
              <a:schemeClr val="accent2"/>
            </a:solidFill>
            <a:round/>
            <a:headEnd/>
            <a:tailEnd/>
          </a:ln>
        </p:spPr>
        <p:txBody>
          <a:bodyPr wrap="none" anchor="ctr"/>
          <a:lstStyle/>
          <a:p>
            <a:endParaRPr lang="el-GR"/>
          </a:p>
        </p:txBody>
      </p:sp>
      <p:sp>
        <p:nvSpPr>
          <p:cNvPr id="503814" name="AutoShape 6"/>
          <p:cNvSpPr>
            <a:spLocks noChangeArrowheads="1"/>
          </p:cNvSpPr>
          <p:nvPr/>
        </p:nvSpPr>
        <p:spPr bwMode="auto">
          <a:xfrm>
            <a:off x="5508625" y="1268413"/>
            <a:ext cx="431800" cy="2016125"/>
          </a:xfrm>
          <a:prstGeom prst="roundRect">
            <a:avLst>
              <a:gd name="adj" fmla="val 16667"/>
            </a:avLst>
          </a:prstGeom>
          <a:noFill/>
          <a:ln w="25400">
            <a:solidFill>
              <a:schemeClr val="accent2"/>
            </a:solidFill>
            <a:round/>
            <a:headEnd/>
            <a:tailEnd/>
          </a:ln>
        </p:spPr>
        <p:txBody>
          <a:bodyPr wrap="none" anchor="ctr"/>
          <a:lstStyle/>
          <a:p>
            <a:endParaRPr lang="el-GR"/>
          </a:p>
        </p:txBody>
      </p:sp>
      <p:pic>
        <p:nvPicPr>
          <p:cNvPr id="8"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3813"/>
                                        </p:tgtEl>
                                        <p:attrNameLst>
                                          <p:attrName>style.visibility</p:attrName>
                                        </p:attrNameLst>
                                      </p:cBhvr>
                                      <p:to>
                                        <p:strVal val="visible"/>
                                      </p:to>
                                    </p:set>
                                    <p:anim calcmode="lin" valueType="num">
                                      <p:cBhvr additive="base">
                                        <p:cTn id="7" dur="500" fill="hold"/>
                                        <p:tgtEl>
                                          <p:spTgt spid="503813"/>
                                        </p:tgtEl>
                                        <p:attrNameLst>
                                          <p:attrName>ppt_x</p:attrName>
                                        </p:attrNameLst>
                                      </p:cBhvr>
                                      <p:tavLst>
                                        <p:tav tm="0">
                                          <p:val>
                                            <p:strVal val="0-#ppt_w/2"/>
                                          </p:val>
                                        </p:tav>
                                        <p:tav tm="100000">
                                          <p:val>
                                            <p:strVal val="#ppt_x"/>
                                          </p:val>
                                        </p:tav>
                                      </p:tavLst>
                                    </p:anim>
                                    <p:anim calcmode="lin" valueType="num">
                                      <p:cBhvr additive="base">
                                        <p:cTn id="8" dur="500" fill="hold"/>
                                        <p:tgtEl>
                                          <p:spTgt spid="5038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03814"/>
                                        </p:tgtEl>
                                        <p:attrNameLst>
                                          <p:attrName>style.visibility</p:attrName>
                                        </p:attrNameLst>
                                      </p:cBhvr>
                                      <p:to>
                                        <p:strVal val="visible"/>
                                      </p:to>
                                    </p:set>
                                    <p:anim calcmode="lin" valueType="num">
                                      <p:cBhvr additive="base">
                                        <p:cTn id="12" dur="500" fill="hold"/>
                                        <p:tgtEl>
                                          <p:spTgt spid="503814"/>
                                        </p:tgtEl>
                                        <p:attrNameLst>
                                          <p:attrName>ppt_x</p:attrName>
                                        </p:attrNameLst>
                                      </p:cBhvr>
                                      <p:tavLst>
                                        <p:tav tm="0">
                                          <p:val>
                                            <p:strVal val="1+#ppt_w/2"/>
                                          </p:val>
                                        </p:tav>
                                        <p:tav tm="100000">
                                          <p:val>
                                            <p:strVal val="#ppt_x"/>
                                          </p:val>
                                        </p:tav>
                                      </p:tavLst>
                                    </p:anim>
                                    <p:anim calcmode="lin" valueType="num">
                                      <p:cBhvr additive="base">
                                        <p:cTn id="13" dur="500" fill="hold"/>
                                        <p:tgtEl>
                                          <p:spTgt spid="5038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33"/>
          <p:cNvSpPr>
            <a:spLocks noChangeArrowheads="1"/>
          </p:cNvSpPr>
          <p:nvPr/>
        </p:nvSpPr>
        <p:spPr bwMode="auto">
          <a:xfrm>
            <a:off x="7164388" y="5516563"/>
            <a:ext cx="1800225" cy="64928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3" name="Rectangle 32"/>
          <p:cNvSpPr>
            <a:spLocks noChangeArrowheads="1"/>
          </p:cNvSpPr>
          <p:nvPr/>
        </p:nvSpPr>
        <p:spPr bwMode="auto">
          <a:xfrm>
            <a:off x="4211638" y="5516563"/>
            <a:ext cx="2808287" cy="64928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4" name="Rectangle 27"/>
          <p:cNvSpPr>
            <a:spLocks noChangeArrowheads="1"/>
          </p:cNvSpPr>
          <p:nvPr/>
        </p:nvSpPr>
        <p:spPr bwMode="auto">
          <a:xfrm>
            <a:off x="7380288" y="4076700"/>
            <a:ext cx="1295400" cy="7207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5" name="Rectangle 25"/>
          <p:cNvSpPr>
            <a:spLocks noChangeArrowheads="1"/>
          </p:cNvSpPr>
          <p:nvPr/>
        </p:nvSpPr>
        <p:spPr bwMode="auto">
          <a:xfrm>
            <a:off x="4932363" y="4076700"/>
            <a:ext cx="1511300" cy="7207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6" name="Rectangle 19"/>
          <p:cNvSpPr>
            <a:spLocks noChangeArrowheads="1"/>
          </p:cNvSpPr>
          <p:nvPr/>
        </p:nvSpPr>
        <p:spPr bwMode="auto">
          <a:xfrm>
            <a:off x="395288" y="5445125"/>
            <a:ext cx="3240087" cy="7207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7" name="Rectangle 16"/>
          <p:cNvSpPr>
            <a:spLocks noChangeArrowheads="1"/>
          </p:cNvSpPr>
          <p:nvPr/>
        </p:nvSpPr>
        <p:spPr bwMode="auto">
          <a:xfrm>
            <a:off x="1116013" y="4076700"/>
            <a:ext cx="1655762" cy="7207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8" name="Rectangle 12"/>
          <p:cNvSpPr>
            <a:spLocks noChangeArrowheads="1"/>
          </p:cNvSpPr>
          <p:nvPr/>
        </p:nvSpPr>
        <p:spPr bwMode="auto">
          <a:xfrm>
            <a:off x="5867400" y="2779713"/>
            <a:ext cx="2303463" cy="64928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099" name="Rectangle 11"/>
          <p:cNvSpPr>
            <a:spLocks noChangeArrowheads="1"/>
          </p:cNvSpPr>
          <p:nvPr/>
        </p:nvSpPr>
        <p:spPr bwMode="auto">
          <a:xfrm>
            <a:off x="466725" y="2852738"/>
            <a:ext cx="3025775" cy="7207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100" name="Rectangle 4"/>
          <p:cNvSpPr>
            <a:spLocks noChangeArrowheads="1"/>
          </p:cNvSpPr>
          <p:nvPr/>
        </p:nvSpPr>
        <p:spPr bwMode="auto">
          <a:xfrm>
            <a:off x="1042988" y="1341438"/>
            <a:ext cx="1728787" cy="93503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101" name="Rectangle 2"/>
          <p:cNvSpPr>
            <a:spLocks noGrp="1" noChangeArrowheads="1"/>
          </p:cNvSpPr>
          <p:nvPr>
            <p:ph type="title"/>
          </p:nvPr>
        </p:nvSpPr>
        <p:spPr/>
        <p:txBody>
          <a:bodyPr/>
          <a:lstStyle/>
          <a:p>
            <a:pPr eaLnBrk="1" hangingPunct="1"/>
            <a:r>
              <a:rPr lang="el-GR" sz="3400" dirty="0" smtClean="0">
                <a:solidFill>
                  <a:schemeClr val="accent1"/>
                </a:solidFill>
              </a:rPr>
              <a:t>Φωτοφυσικές και φωτοχημικές διεργασίες</a:t>
            </a:r>
          </a:p>
        </p:txBody>
      </p:sp>
      <p:sp>
        <p:nvSpPr>
          <p:cNvPr id="89102" name="Rectangle 3"/>
          <p:cNvSpPr>
            <a:spLocks noGrp="1" noChangeArrowheads="1"/>
          </p:cNvSpPr>
          <p:nvPr>
            <p:ph type="body" idx="1"/>
          </p:nvPr>
        </p:nvSpPr>
        <p:spPr>
          <a:xfrm>
            <a:off x="1042988" y="1412875"/>
            <a:ext cx="1728787" cy="863600"/>
          </a:xfrm>
        </p:spPr>
        <p:txBody>
          <a:bodyPr/>
          <a:lstStyle/>
          <a:p>
            <a:pPr marL="0" indent="0" algn="ctr" eaLnBrk="1" hangingPunct="1">
              <a:buFont typeface="Wingdings" pitchFamily="2" charset="2"/>
              <a:buNone/>
            </a:pPr>
            <a:r>
              <a:rPr lang="el-GR" sz="2000" smtClean="0"/>
              <a:t>Απορρόφηση ακτινοβολίας</a:t>
            </a:r>
          </a:p>
        </p:txBody>
      </p:sp>
      <p:sp>
        <p:nvSpPr>
          <p:cNvPr id="89103" name="Rectangle 5"/>
          <p:cNvSpPr>
            <a:spLocks noChangeArrowheads="1"/>
          </p:cNvSpPr>
          <p:nvPr/>
        </p:nvSpPr>
        <p:spPr bwMode="auto">
          <a:xfrm>
            <a:off x="3635375" y="1341438"/>
            <a:ext cx="1728788" cy="93503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89104" name="Rectangle 6"/>
          <p:cNvSpPr>
            <a:spLocks noChangeArrowheads="1"/>
          </p:cNvSpPr>
          <p:nvPr/>
        </p:nvSpPr>
        <p:spPr bwMode="auto">
          <a:xfrm>
            <a:off x="3635375" y="1341438"/>
            <a:ext cx="1728788" cy="8636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Διέγερση ηλεκτρονίων</a:t>
            </a:r>
          </a:p>
        </p:txBody>
      </p:sp>
      <p:sp>
        <p:nvSpPr>
          <p:cNvPr id="89105" name="Line 7"/>
          <p:cNvSpPr>
            <a:spLocks noChangeShapeType="1"/>
          </p:cNvSpPr>
          <p:nvPr/>
        </p:nvSpPr>
        <p:spPr bwMode="auto">
          <a:xfrm>
            <a:off x="2843213" y="1773238"/>
            <a:ext cx="720725" cy="0"/>
          </a:xfrm>
          <a:prstGeom prst="line">
            <a:avLst/>
          </a:prstGeom>
          <a:noFill/>
          <a:ln w="25400">
            <a:solidFill>
              <a:schemeClr val="tx1"/>
            </a:solidFill>
            <a:round/>
            <a:headEnd/>
            <a:tailEnd type="triangle" w="med" len="med"/>
          </a:ln>
        </p:spPr>
        <p:txBody>
          <a:bodyPr/>
          <a:lstStyle/>
          <a:p>
            <a:endParaRPr lang="el-GR"/>
          </a:p>
        </p:txBody>
      </p:sp>
      <p:sp>
        <p:nvSpPr>
          <p:cNvPr id="89106" name="Rectangle 8"/>
          <p:cNvSpPr>
            <a:spLocks noChangeArrowheads="1"/>
          </p:cNvSpPr>
          <p:nvPr/>
        </p:nvSpPr>
        <p:spPr bwMode="auto">
          <a:xfrm>
            <a:off x="250825" y="2852738"/>
            <a:ext cx="3313113" cy="8636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Μηχανισμοί που περιλαμβάνουν ακτινοβολία</a:t>
            </a:r>
          </a:p>
        </p:txBody>
      </p:sp>
      <p:sp>
        <p:nvSpPr>
          <p:cNvPr id="89107" name="Rectangle 9"/>
          <p:cNvSpPr>
            <a:spLocks noChangeArrowheads="1"/>
          </p:cNvSpPr>
          <p:nvPr/>
        </p:nvSpPr>
        <p:spPr bwMode="auto">
          <a:xfrm>
            <a:off x="5867400" y="2781300"/>
            <a:ext cx="2303463" cy="8636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Μηχανισμοί χωρίς ακτινοβολία</a:t>
            </a:r>
          </a:p>
        </p:txBody>
      </p:sp>
      <p:sp>
        <p:nvSpPr>
          <p:cNvPr id="89108" name="Line 13"/>
          <p:cNvSpPr>
            <a:spLocks noChangeShapeType="1"/>
          </p:cNvSpPr>
          <p:nvPr/>
        </p:nvSpPr>
        <p:spPr bwMode="auto">
          <a:xfrm flipH="1">
            <a:off x="1979613" y="2349500"/>
            <a:ext cx="2305050" cy="358775"/>
          </a:xfrm>
          <a:prstGeom prst="line">
            <a:avLst/>
          </a:prstGeom>
          <a:noFill/>
          <a:ln w="25400">
            <a:solidFill>
              <a:schemeClr val="tx1"/>
            </a:solidFill>
            <a:round/>
            <a:headEnd/>
            <a:tailEnd type="triangle" w="med" len="med"/>
          </a:ln>
        </p:spPr>
        <p:txBody>
          <a:bodyPr/>
          <a:lstStyle/>
          <a:p>
            <a:endParaRPr lang="el-GR"/>
          </a:p>
        </p:txBody>
      </p:sp>
      <p:sp>
        <p:nvSpPr>
          <p:cNvPr id="89109" name="Line 14"/>
          <p:cNvSpPr>
            <a:spLocks noChangeShapeType="1"/>
          </p:cNvSpPr>
          <p:nvPr/>
        </p:nvSpPr>
        <p:spPr bwMode="auto">
          <a:xfrm>
            <a:off x="4859338" y="2349500"/>
            <a:ext cx="2089150" cy="287338"/>
          </a:xfrm>
          <a:prstGeom prst="line">
            <a:avLst/>
          </a:prstGeom>
          <a:noFill/>
          <a:ln w="25400">
            <a:solidFill>
              <a:schemeClr val="tx1"/>
            </a:solidFill>
            <a:round/>
            <a:headEnd/>
            <a:tailEnd type="triangle" w="med" len="med"/>
          </a:ln>
        </p:spPr>
        <p:txBody>
          <a:bodyPr/>
          <a:lstStyle/>
          <a:p>
            <a:endParaRPr lang="el-GR"/>
          </a:p>
        </p:txBody>
      </p:sp>
      <p:sp>
        <p:nvSpPr>
          <p:cNvPr id="89110" name="Rectangle 15"/>
          <p:cNvSpPr>
            <a:spLocks noChangeArrowheads="1"/>
          </p:cNvSpPr>
          <p:nvPr/>
        </p:nvSpPr>
        <p:spPr bwMode="auto">
          <a:xfrm>
            <a:off x="1116013" y="4005263"/>
            <a:ext cx="1655762" cy="8636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Φθορισμός</a:t>
            </a:r>
          </a:p>
          <a:p>
            <a:pPr algn="ctr">
              <a:spcBef>
                <a:spcPct val="20000"/>
              </a:spcBef>
              <a:buClr>
                <a:schemeClr val="accent2"/>
              </a:buClr>
              <a:buFont typeface="Wingdings" pitchFamily="2" charset="2"/>
              <a:buNone/>
            </a:pPr>
            <a:r>
              <a:rPr lang="el-GR" sz="2000">
                <a:latin typeface="Times New Roman" pitchFamily="18" charset="0"/>
              </a:rPr>
              <a:t>Φωσφορισμός</a:t>
            </a:r>
          </a:p>
        </p:txBody>
      </p:sp>
      <p:sp>
        <p:nvSpPr>
          <p:cNvPr id="89111" name="Rectangle 17"/>
          <p:cNvSpPr>
            <a:spLocks noChangeArrowheads="1"/>
          </p:cNvSpPr>
          <p:nvPr/>
        </p:nvSpPr>
        <p:spPr bwMode="auto">
          <a:xfrm>
            <a:off x="1835150" y="4941888"/>
            <a:ext cx="1655763"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Αποτέλεσμα</a:t>
            </a:r>
          </a:p>
        </p:txBody>
      </p:sp>
      <p:sp>
        <p:nvSpPr>
          <p:cNvPr id="89112" name="Rectangle 18"/>
          <p:cNvSpPr>
            <a:spLocks noChangeArrowheads="1"/>
          </p:cNvSpPr>
          <p:nvPr/>
        </p:nvSpPr>
        <p:spPr bwMode="auto">
          <a:xfrm>
            <a:off x="395288" y="5445125"/>
            <a:ext cx="3311525"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Ακτινοβολία</a:t>
            </a:r>
            <a:r>
              <a:rPr lang="en-US" sz="2000">
                <a:latin typeface="Times New Roman" pitchFamily="18" charset="0"/>
              </a:rPr>
              <a:t> </a:t>
            </a:r>
            <a:r>
              <a:rPr lang="el-GR" sz="2000">
                <a:latin typeface="Times New Roman" pitchFamily="18" charset="0"/>
                <a:cs typeface="Times New Roman" pitchFamily="18" charset="0"/>
              </a:rPr>
              <a:t>→</a:t>
            </a:r>
            <a:r>
              <a:rPr lang="en-US" sz="2000">
                <a:latin typeface="Times New Roman" pitchFamily="18" charset="0"/>
                <a:cs typeface="Times New Roman" pitchFamily="18" charset="0"/>
              </a:rPr>
              <a:t> </a:t>
            </a:r>
            <a:r>
              <a:rPr lang="el-GR" sz="2000">
                <a:latin typeface="Times New Roman" pitchFamily="18" charset="0"/>
                <a:cs typeface="Times New Roman" pitchFamily="18" charset="0"/>
              </a:rPr>
              <a:t>Ακτινοβολία</a:t>
            </a:r>
          </a:p>
          <a:p>
            <a:pPr algn="ctr">
              <a:spcBef>
                <a:spcPct val="20000"/>
              </a:spcBef>
              <a:buClr>
                <a:schemeClr val="accent2"/>
              </a:buClr>
              <a:buFont typeface="Wingdings" pitchFamily="2" charset="2"/>
              <a:buNone/>
            </a:pPr>
            <a:r>
              <a:rPr lang="en-US" sz="2000">
                <a:latin typeface="Times New Roman" pitchFamily="18" charset="0"/>
                <a:cs typeface="Times New Roman" pitchFamily="18" charset="0"/>
              </a:rPr>
              <a:t>h</a:t>
            </a:r>
            <a:r>
              <a:rPr lang="el-GR" sz="2000">
                <a:latin typeface="Times New Roman" pitchFamily="18" charset="0"/>
                <a:cs typeface="Times New Roman" pitchFamily="18" charset="0"/>
              </a:rPr>
              <a:t>ν → </a:t>
            </a:r>
            <a:r>
              <a:rPr lang="en-US" sz="2000">
                <a:latin typeface="Times New Roman" pitchFamily="18" charset="0"/>
                <a:cs typeface="Times New Roman" pitchFamily="18" charset="0"/>
              </a:rPr>
              <a:t>h</a:t>
            </a:r>
            <a:r>
              <a:rPr lang="el-GR" sz="2000">
                <a:latin typeface="Times New Roman" pitchFamily="18" charset="0"/>
                <a:cs typeface="Times New Roman" pitchFamily="18" charset="0"/>
              </a:rPr>
              <a:t>ν΄</a:t>
            </a:r>
          </a:p>
        </p:txBody>
      </p:sp>
      <p:sp>
        <p:nvSpPr>
          <p:cNvPr id="89113" name="Line 20"/>
          <p:cNvSpPr>
            <a:spLocks noChangeShapeType="1"/>
          </p:cNvSpPr>
          <p:nvPr/>
        </p:nvSpPr>
        <p:spPr bwMode="auto">
          <a:xfrm>
            <a:off x="1979613" y="3644900"/>
            <a:ext cx="0" cy="360363"/>
          </a:xfrm>
          <a:prstGeom prst="line">
            <a:avLst/>
          </a:prstGeom>
          <a:noFill/>
          <a:ln w="25400">
            <a:solidFill>
              <a:schemeClr val="tx1"/>
            </a:solidFill>
            <a:round/>
            <a:headEnd/>
            <a:tailEnd type="triangle" w="med" len="med"/>
          </a:ln>
        </p:spPr>
        <p:txBody>
          <a:bodyPr/>
          <a:lstStyle/>
          <a:p>
            <a:endParaRPr lang="el-GR"/>
          </a:p>
        </p:txBody>
      </p:sp>
      <p:sp>
        <p:nvSpPr>
          <p:cNvPr id="89114" name="Line 22"/>
          <p:cNvSpPr>
            <a:spLocks noChangeShapeType="1"/>
          </p:cNvSpPr>
          <p:nvPr/>
        </p:nvSpPr>
        <p:spPr bwMode="auto">
          <a:xfrm>
            <a:off x="1979613" y="4941888"/>
            <a:ext cx="0" cy="431800"/>
          </a:xfrm>
          <a:prstGeom prst="line">
            <a:avLst/>
          </a:prstGeom>
          <a:noFill/>
          <a:ln w="25400">
            <a:solidFill>
              <a:schemeClr val="tx1"/>
            </a:solidFill>
            <a:round/>
            <a:headEnd/>
            <a:tailEnd type="triangle" w="med" len="med"/>
          </a:ln>
        </p:spPr>
        <p:txBody>
          <a:bodyPr/>
          <a:lstStyle/>
          <a:p>
            <a:endParaRPr lang="el-GR"/>
          </a:p>
        </p:txBody>
      </p:sp>
      <p:sp>
        <p:nvSpPr>
          <p:cNvPr id="89115" name="Rectangle 23"/>
          <p:cNvSpPr>
            <a:spLocks noChangeArrowheads="1"/>
          </p:cNvSpPr>
          <p:nvPr/>
        </p:nvSpPr>
        <p:spPr bwMode="auto">
          <a:xfrm>
            <a:off x="4859338" y="4076700"/>
            <a:ext cx="1655762"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Χημικές αντιδράσεις</a:t>
            </a:r>
          </a:p>
        </p:txBody>
      </p:sp>
      <p:sp>
        <p:nvSpPr>
          <p:cNvPr id="89116" name="Rectangle 24"/>
          <p:cNvSpPr>
            <a:spLocks noChangeArrowheads="1"/>
          </p:cNvSpPr>
          <p:nvPr/>
        </p:nvSpPr>
        <p:spPr bwMode="auto">
          <a:xfrm>
            <a:off x="7164388" y="4076700"/>
            <a:ext cx="1655762"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Φυσικές Διεργασίες</a:t>
            </a:r>
          </a:p>
        </p:txBody>
      </p:sp>
      <p:sp>
        <p:nvSpPr>
          <p:cNvPr id="89117" name="Line 28"/>
          <p:cNvSpPr>
            <a:spLocks noChangeShapeType="1"/>
          </p:cNvSpPr>
          <p:nvPr/>
        </p:nvSpPr>
        <p:spPr bwMode="auto">
          <a:xfrm flipH="1">
            <a:off x="5724525" y="3573463"/>
            <a:ext cx="1152525" cy="431800"/>
          </a:xfrm>
          <a:prstGeom prst="line">
            <a:avLst/>
          </a:prstGeom>
          <a:noFill/>
          <a:ln w="25400">
            <a:solidFill>
              <a:schemeClr val="tx1"/>
            </a:solidFill>
            <a:round/>
            <a:headEnd/>
            <a:tailEnd type="triangle" w="med" len="med"/>
          </a:ln>
        </p:spPr>
        <p:txBody>
          <a:bodyPr/>
          <a:lstStyle/>
          <a:p>
            <a:endParaRPr lang="el-GR"/>
          </a:p>
        </p:txBody>
      </p:sp>
      <p:sp>
        <p:nvSpPr>
          <p:cNvPr id="89118" name="Line 29"/>
          <p:cNvSpPr>
            <a:spLocks noChangeShapeType="1"/>
          </p:cNvSpPr>
          <p:nvPr/>
        </p:nvSpPr>
        <p:spPr bwMode="auto">
          <a:xfrm>
            <a:off x="7092950" y="3573463"/>
            <a:ext cx="1008063" cy="431800"/>
          </a:xfrm>
          <a:prstGeom prst="line">
            <a:avLst/>
          </a:prstGeom>
          <a:noFill/>
          <a:ln w="25400">
            <a:solidFill>
              <a:schemeClr val="tx1"/>
            </a:solidFill>
            <a:round/>
            <a:headEnd/>
            <a:tailEnd type="triangle" w="med" len="med"/>
          </a:ln>
        </p:spPr>
        <p:txBody>
          <a:bodyPr/>
          <a:lstStyle/>
          <a:p>
            <a:endParaRPr lang="el-GR"/>
          </a:p>
        </p:txBody>
      </p:sp>
      <p:sp>
        <p:nvSpPr>
          <p:cNvPr id="89119" name="Rectangle 30"/>
          <p:cNvSpPr>
            <a:spLocks noChangeArrowheads="1"/>
          </p:cNvSpPr>
          <p:nvPr/>
        </p:nvSpPr>
        <p:spPr bwMode="auto">
          <a:xfrm>
            <a:off x="4211638" y="5516563"/>
            <a:ext cx="2808287"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Ακτινοβολία</a:t>
            </a:r>
            <a:r>
              <a:rPr lang="en-US" sz="2000">
                <a:latin typeface="Times New Roman" pitchFamily="18" charset="0"/>
              </a:rPr>
              <a:t> </a:t>
            </a:r>
            <a:r>
              <a:rPr lang="el-GR" sz="2000">
                <a:latin typeface="Times New Roman" pitchFamily="18" charset="0"/>
                <a:cs typeface="Times New Roman" pitchFamily="18" charset="0"/>
              </a:rPr>
              <a:t>→</a:t>
            </a:r>
            <a:r>
              <a:rPr lang="en-US" sz="2000">
                <a:latin typeface="Times New Roman" pitchFamily="18" charset="0"/>
                <a:cs typeface="Times New Roman" pitchFamily="18" charset="0"/>
              </a:rPr>
              <a:t> </a:t>
            </a:r>
            <a:r>
              <a:rPr lang="el-GR" sz="2000">
                <a:latin typeface="Times New Roman" pitchFamily="18" charset="0"/>
                <a:cs typeface="Times New Roman" pitchFamily="18" charset="0"/>
              </a:rPr>
              <a:t>Χημικές αντιδράσεις</a:t>
            </a:r>
          </a:p>
        </p:txBody>
      </p:sp>
      <p:sp>
        <p:nvSpPr>
          <p:cNvPr id="89120" name="Rectangle 31"/>
          <p:cNvSpPr>
            <a:spLocks noChangeArrowheads="1"/>
          </p:cNvSpPr>
          <p:nvPr/>
        </p:nvSpPr>
        <p:spPr bwMode="auto">
          <a:xfrm>
            <a:off x="6911975" y="5516563"/>
            <a:ext cx="2232025"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Ακτινοβολία</a:t>
            </a:r>
            <a:r>
              <a:rPr lang="en-US" sz="2000">
                <a:latin typeface="Times New Roman" pitchFamily="18" charset="0"/>
              </a:rPr>
              <a:t> </a:t>
            </a:r>
            <a:r>
              <a:rPr lang="el-GR" sz="2000">
                <a:latin typeface="Times New Roman" pitchFamily="18" charset="0"/>
                <a:cs typeface="Times New Roman" pitchFamily="18" charset="0"/>
              </a:rPr>
              <a:t>→</a:t>
            </a:r>
            <a:r>
              <a:rPr lang="en-US" sz="2000">
                <a:latin typeface="Times New Roman" pitchFamily="18" charset="0"/>
                <a:cs typeface="Times New Roman" pitchFamily="18" charset="0"/>
              </a:rPr>
              <a:t> </a:t>
            </a:r>
            <a:r>
              <a:rPr lang="el-GR" sz="2000">
                <a:latin typeface="Times New Roman" pitchFamily="18" charset="0"/>
                <a:cs typeface="Times New Roman" pitchFamily="18" charset="0"/>
              </a:rPr>
              <a:t>Θερμότητα</a:t>
            </a:r>
          </a:p>
        </p:txBody>
      </p:sp>
      <p:sp>
        <p:nvSpPr>
          <p:cNvPr id="89121" name="Line 34"/>
          <p:cNvSpPr>
            <a:spLocks noChangeShapeType="1"/>
          </p:cNvSpPr>
          <p:nvPr/>
        </p:nvSpPr>
        <p:spPr bwMode="auto">
          <a:xfrm>
            <a:off x="5724525" y="4868863"/>
            <a:ext cx="0" cy="576262"/>
          </a:xfrm>
          <a:prstGeom prst="line">
            <a:avLst/>
          </a:prstGeom>
          <a:noFill/>
          <a:ln w="25400">
            <a:solidFill>
              <a:schemeClr val="tx1"/>
            </a:solidFill>
            <a:round/>
            <a:headEnd/>
            <a:tailEnd type="triangle" w="med" len="med"/>
          </a:ln>
        </p:spPr>
        <p:txBody>
          <a:bodyPr/>
          <a:lstStyle/>
          <a:p>
            <a:endParaRPr lang="el-GR"/>
          </a:p>
        </p:txBody>
      </p:sp>
      <p:sp>
        <p:nvSpPr>
          <p:cNvPr id="89122" name="Line 35"/>
          <p:cNvSpPr>
            <a:spLocks noChangeShapeType="1"/>
          </p:cNvSpPr>
          <p:nvPr/>
        </p:nvSpPr>
        <p:spPr bwMode="auto">
          <a:xfrm>
            <a:off x="8101013" y="4868863"/>
            <a:ext cx="0" cy="576262"/>
          </a:xfrm>
          <a:prstGeom prst="line">
            <a:avLst/>
          </a:prstGeom>
          <a:noFill/>
          <a:ln w="25400">
            <a:solidFill>
              <a:schemeClr val="tx1"/>
            </a:solidFill>
            <a:round/>
            <a:headEnd/>
            <a:tailEnd type="triangle" w="med" len="med"/>
          </a:ln>
        </p:spPr>
        <p:txBody>
          <a:bodyPr/>
          <a:lstStyle/>
          <a:p>
            <a:endParaRPr lang="el-GR"/>
          </a:p>
        </p:txBody>
      </p:sp>
      <p:sp>
        <p:nvSpPr>
          <p:cNvPr id="89123" name="Rectangle 36"/>
          <p:cNvSpPr>
            <a:spLocks noChangeArrowheads="1"/>
          </p:cNvSpPr>
          <p:nvPr/>
        </p:nvSpPr>
        <p:spPr bwMode="auto">
          <a:xfrm>
            <a:off x="5867400" y="4941888"/>
            <a:ext cx="2089150" cy="431800"/>
          </a:xfrm>
          <a:prstGeom prst="rect">
            <a:avLst/>
          </a:prstGeom>
          <a:noFill/>
          <a:ln w="9525">
            <a:noFill/>
            <a:miter lim="800000"/>
            <a:headEnd/>
            <a:tailEnd/>
          </a:ln>
        </p:spPr>
        <p:txBody>
          <a:bodyPr/>
          <a:lstStyle/>
          <a:p>
            <a:pPr algn="ctr">
              <a:spcBef>
                <a:spcPct val="20000"/>
              </a:spcBef>
              <a:buClr>
                <a:schemeClr val="accent2"/>
              </a:buClr>
              <a:buFont typeface="Wingdings" pitchFamily="2" charset="2"/>
              <a:buNone/>
            </a:pPr>
            <a:r>
              <a:rPr lang="el-GR" sz="2000">
                <a:latin typeface="Times New Roman" pitchFamily="18" charset="0"/>
              </a:rPr>
              <a:t>Αποτέλεσμα</a:t>
            </a:r>
          </a:p>
        </p:txBody>
      </p:sp>
      <p:sp>
        <p:nvSpPr>
          <p:cNvPr id="505900" name="AutoShape 44"/>
          <p:cNvSpPr>
            <a:spLocks noChangeArrowheads="1"/>
          </p:cNvSpPr>
          <p:nvPr/>
        </p:nvSpPr>
        <p:spPr bwMode="auto">
          <a:xfrm>
            <a:off x="4211638" y="3429000"/>
            <a:ext cx="2808287" cy="2879725"/>
          </a:xfrm>
          <a:prstGeom prst="roundRect">
            <a:avLst>
              <a:gd name="adj" fmla="val 16667"/>
            </a:avLst>
          </a:prstGeom>
          <a:noFill/>
          <a:ln w="25400">
            <a:solidFill>
              <a:schemeClr val="accent2"/>
            </a:solidFill>
            <a:round/>
            <a:headEnd/>
            <a:tailEnd/>
          </a:ln>
        </p:spPr>
        <p:txBody>
          <a:bodyPr wrap="none" anchor="ctr"/>
          <a:lstStyle/>
          <a:p>
            <a:endParaRPr lang="el-GR"/>
          </a:p>
        </p:txBody>
      </p:sp>
      <p:pic>
        <p:nvPicPr>
          <p:cNvPr id="3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38" name="TextBox 3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16</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5900"/>
                                        </p:tgtEl>
                                        <p:attrNameLst>
                                          <p:attrName>style.visibility</p:attrName>
                                        </p:attrNameLst>
                                      </p:cBhvr>
                                      <p:to>
                                        <p:strVal val="visible"/>
                                      </p:to>
                                    </p:set>
                                    <p:anim calcmode="lin" valueType="num">
                                      <p:cBhvr additive="base">
                                        <p:cTn id="7" dur="500" fill="hold"/>
                                        <p:tgtEl>
                                          <p:spTgt spid="505900"/>
                                        </p:tgtEl>
                                        <p:attrNameLst>
                                          <p:attrName>ppt_x</p:attrName>
                                        </p:attrNameLst>
                                      </p:cBhvr>
                                      <p:tavLst>
                                        <p:tav tm="0">
                                          <p:val>
                                            <p:strVal val="#ppt_x"/>
                                          </p:val>
                                        </p:tav>
                                        <p:tav tm="100000">
                                          <p:val>
                                            <p:strVal val="#ppt_x"/>
                                          </p:val>
                                        </p:tav>
                                      </p:tavLst>
                                    </p:anim>
                                    <p:anim calcmode="lin" valueType="num">
                                      <p:cBhvr additive="base">
                                        <p:cTn id="8" dur="500" fill="hold"/>
                                        <p:tgtEl>
                                          <p:spTgt spid="505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9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Νόμος </a:t>
            </a:r>
            <a:r>
              <a:rPr lang="en-US" dirty="0" smtClean="0">
                <a:solidFill>
                  <a:schemeClr val="accent1"/>
                </a:solidFill>
              </a:rPr>
              <a:t>Lambert-Beer</a:t>
            </a:r>
            <a:endParaRPr lang="el-GR" dirty="0" smtClean="0">
              <a:solidFill>
                <a:schemeClr val="accent1"/>
              </a:solidFill>
            </a:endParaRPr>
          </a:p>
        </p:txBody>
      </p:sp>
      <p:graphicFrame>
        <p:nvGraphicFramePr>
          <p:cNvPr id="7170" name="Object 5"/>
          <p:cNvGraphicFramePr>
            <a:graphicFrameLocks noChangeAspect="1"/>
          </p:cNvGraphicFramePr>
          <p:nvPr>
            <p:ph sz="quarter" idx="2"/>
          </p:nvPr>
        </p:nvGraphicFramePr>
        <p:xfrm>
          <a:off x="4572000" y="1125538"/>
          <a:ext cx="3168650" cy="835025"/>
        </p:xfrm>
        <a:graphic>
          <a:graphicData uri="http://schemas.openxmlformats.org/presentationml/2006/ole">
            <p:oleObj spid="_x0000_s3074" name="Εξίσωση" r:id="rId3" imgW="965160" imgH="253800" progId="Equation.3">
              <p:embed/>
            </p:oleObj>
          </a:graphicData>
        </a:graphic>
      </p:graphicFrame>
      <p:graphicFrame>
        <p:nvGraphicFramePr>
          <p:cNvPr id="7171" name="Object 7"/>
          <p:cNvGraphicFramePr>
            <a:graphicFrameLocks noChangeAspect="1"/>
          </p:cNvGraphicFramePr>
          <p:nvPr>
            <p:ph sz="quarter" idx="3"/>
          </p:nvPr>
        </p:nvGraphicFramePr>
        <p:xfrm>
          <a:off x="4572000" y="2060575"/>
          <a:ext cx="3816350" cy="1201738"/>
        </p:xfrm>
        <a:graphic>
          <a:graphicData uri="http://schemas.openxmlformats.org/presentationml/2006/ole">
            <p:oleObj spid="_x0000_s3075" name="Εξίσωση" r:id="rId4" imgW="1371600" imgH="431640" progId="Equation.3">
              <p:embed/>
            </p:oleObj>
          </a:graphicData>
        </a:graphic>
      </p:graphicFrame>
      <p:sp>
        <p:nvSpPr>
          <p:cNvPr id="7176" name="Rectangle 10"/>
          <p:cNvSpPr>
            <a:spLocks noChangeArrowheads="1"/>
          </p:cNvSpPr>
          <p:nvPr/>
        </p:nvSpPr>
        <p:spPr bwMode="auto">
          <a:xfrm>
            <a:off x="4572000" y="3284538"/>
            <a:ext cx="4392613" cy="2951162"/>
          </a:xfrm>
          <a:prstGeom prst="rect">
            <a:avLst/>
          </a:prstGeom>
          <a:noFill/>
          <a:ln w="9525">
            <a:noFill/>
            <a:miter lim="800000"/>
            <a:headEnd/>
            <a:tailEnd/>
          </a:ln>
        </p:spPr>
        <p:txBody>
          <a:bodyPr/>
          <a:lstStyle/>
          <a:p>
            <a:pPr>
              <a:spcBef>
                <a:spcPct val="20000"/>
              </a:spcBef>
              <a:buClr>
                <a:schemeClr val="accent2"/>
              </a:buClr>
              <a:buFont typeface="Wingdings" pitchFamily="2" charset="2"/>
              <a:buNone/>
            </a:pPr>
            <a:r>
              <a:rPr lang="en-US" sz="2000">
                <a:latin typeface="Times New Roman" pitchFamily="18" charset="0"/>
              </a:rPr>
              <a:t>P</a:t>
            </a:r>
            <a:r>
              <a:rPr lang="en-US" sz="2000" baseline="-25000">
                <a:latin typeface="Times New Roman" pitchFamily="18" charset="0"/>
              </a:rPr>
              <a:t>0</a:t>
            </a:r>
            <a:r>
              <a:rPr lang="en-US" sz="2000">
                <a:latin typeface="Times New Roman" pitchFamily="18" charset="0"/>
              </a:rPr>
              <a:t>:</a:t>
            </a:r>
            <a:r>
              <a:rPr lang="el-GR" sz="2000">
                <a:latin typeface="Times New Roman" pitchFamily="18" charset="0"/>
              </a:rPr>
              <a:t> ισχύς προσπίπτουσας ακτινοβολίας, </a:t>
            </a:r>
            <a:r>
              <a:rPr lang="en-US" sz="2000">
                <a:latin typeface="Times New Roman" pitchFamily="18" charset="0"/>
              </a:rPr>
              <a:t>W/m</a:t>
            </a:r>
            <a:endParaRPr lang="el-GR" sz="2000">
              <a:latin typeface="Times New Roman" pitchFamily="18" charset="0"/>
            </a:endParaRPr>
          </a:p>
          <a:p>
            <a:pPr>
              <a:spcBef>
                <a:spcPct val="20000"/>
              </a:spcBef>
              <a:buClr>
                <a:schemeClr val="accent2"/>
              </a:buClr>
              <a:buFont typeface="Wingdings" pitchFamily="2" charset="2"/>
              <a:buNone/>
            </a:pPr>
            <a:r>
              <a:rPr lang="en-US" sz="2000">
                <a:latin typeface="Times New Roman" pitchFamily="18" charset="0"/>
              </a:rPr>
              <a:t>P</a:t>
            </a:r>
            <a:r>
              <a:rPr lang="el-GR" sz="2000">
                <a:latin typeface="Times New Roman" pitchFamily="18" charset="0"/>
              </a:rPr>
              <a:t>: ένταση ακτινοβολίας μετά την διέλευση από το διάλυμα</a:t>
            </a:r>
            <a:r>
              <a:rPr lang="en-US" sz="2000">
                <a:latin typeface="Times New Roman" pitchFamily="18" charset="0"/>
              </a:rPr>
              <a:t>, W/m</a:t>
            </a:r>
            <a:endParaRPr lang="el-GR" sz="2000">
              <a:latin typeface="Times New Roman" pitchFamily="18" charset="0"/>
            </a:endParaRPr>
          </a:p>
          <a:p>
            <a:pPr>
              <a:spcBef>
                <a:spcPct val="20000"/>
              </a:spcBef>
              <a:buClr>
                <a:schemeClr val="accent2"/>
              </a:buClr>
              <a:buFont typeface="Wingdings" pitchFamily="2" charset="2"/>
              <a:buNone/>
            </a:pPr>
            <a:r>
              <a:rPr lang="el-GR" sz="2000">
                <a:latin typeface="Times New Roman" pitchFamily="18" charset="0"/>
              </a:rPr>
              <a:t>ε: μοριακός συντελεστής απορρόφησης (</a:t>
            </a:r>
            <a:r>
              <a:rPr lang="en-US" sz="2000">
                <a:latin typeface="Times New Roman" pitchFamily="18" charset="0"/>
              </a:rPr>
              <a:t>molar absorption coefficient)</a:t>
            </a:r>
            <a:r>
              <a:rPr lang="el-GR" sz="2000">
                <a:latin typeface="Times New Roman" pitchFamily="18" charset="0"/>
              </a:rPr>
              <a:t>,</a:t>
            </a:r>
            <a:r>
              <a:rPr lang="en-US" sz="2000">
                <a:latin typeface="Times New Roman" pitchFamily="18" charset="0"/>
              </a:rPr>
              <a:t> L/mol cm</a:t>
            </a:r>
          </a:p>
          <a:p>
            <a:pPr>
              <a:spcBef>
                <a:spcPct val="20000"/>
              </a:spcBef>
              <a:buClr>
                <a:schemeClr val="accent2"/>
              </a:buClr>
              <a:buFont typeface="Wingdings" pitchFamily="2" charset="2"/>
              <a:buNone/>
            </a:pPr>
            <a:r>
              <a:rPr lang="en-US" sz="2000">
                <a:latin typeface="Times New Roman" pitchFamily="18" charset="0"/>
              </a:rPr>
              <a:t>C: </a:t>
            </a:r>
            <a:r>
              <a:rPr lang="el-GR" sz="2000">
                <a:latin typeface="Times New Roman" pitchFamily="18" charset="0"/>
              </a:rPr>
              <a:t>συγκέντρωση της ένωσης, </a:t>
            </a:r>
            <a:r>
              <a:rPr lang="en-US" sz="2000">
                <a:latin typeface="Times New Roman" pitchFamily="18" charset="0"/>
              </a:rPr>
              <a:t>mol/L</a:t>
            </a:r>
          </a:p>
          <a:p>
            <a:pPr>
              <a:spcBef>
                <a:spcPct val="20000"/>
              </a:spcBef>
              <a:buClr>
                <a:schemeClr val="accent2"/>
              </a:buClr>
              <a:buFont typeface="Wingdings" pitchFamily="2" charset="2"/>
              <a:buNone/>
            </a:pPr>
            <a:r>
              <a:rPr lang="en-US" sz="2000">
                <a:latin typeface="Times New Roman" pitchFamily="18" charset="0"/>
              </a:rPr>
              <a:t>d: </a:t>
            </a:r>
            <a:r>
              <a:rPr lang="el-GR" sz="2000">
                <a:latin typeface="Times New Roman" pitchFamily="18" charset="0"/>
              </a:rPr>
              <a:t>μήκος οπτικής διαδρομής, </a:t>
            </a:r>
            <a:r>
              <a:rPr lang="en-US" sz="2000">
                <a:latin typeface="Times New Roman" pitchFamily="18" charset="0"/>
              </a:rPr>
              <a:t>cm</a:t>
            </a:r>
            <a:r>
              <a:rPr lang="el-GR" sz="2000">
                <a:latin typeface="Times New Roman" pitchFamily="18" charset="0"/>
              </a:rPr>
              <a:t> </a:t>
            </a:r>
          </a:p>
        </p:txBody>
      </p:sp>
      <p:graphicFrame>
        <p:nvGraphicFramePr>
          <p:cNvPr id="7172" name="Object 11"/>
          <p:cNvGraphicFramePr>
            <a:graphicFrameLocks noChangeAspect="1"/>
          </p:cNvGraphicFramePr>
          <p:nvPr>
            <p:ph sz="half" idx="1"/>
          </p:nvPr>
        </p:nvGraphicFramePr>
        <p:xfrm>
          <a:off x="179388" y="1616075"/>
          <a:ext cx="4311650" cy="3721100"/>
        </p:xfrm>
        <a:graphic>
          <a:graphicData uri="http://schemas.openxmlformats.org/presentationml/2006/ole">
            <p:oleObj spid="_x0000_s3076" name="CS ChemDraw Drawing" r:id="rId5" imgW="1910160" imgH="1648440" progId="">
              <p:embed/>
            </p:oleObj>
          </a:graphicData>
        </a:graphic>
      </p:graphicFrame>
      <p:pic>
        <p:nvPicPr>
          <p:cNvPr id="9" name="Εικόνα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l-GR" dirty="0" smtClean="0">
                <a:solidFill>
                  <a:schemeClr val="accent1"/>
                </a:solidFill>
              </a:rPr>
              <a:t>Φάσμα απορρόφησης</a:t>
            </a:r>
          </a:p>
        </p:txBody>
      </p:sp>
      <p:graphicFrame>
        <p:nvGraphicFramePr>
          <p:cNvPr id="8194" name="Object 5"/>
          <p:cNvGraphicFramePr>
            <a:graphicFrameLocks noChangeAspect="1"/>
          </p:cNvGraphicFramePr>
          <p:nvPr>
            <p:ph idx="1"/>
          </p:nvPr>
        </p:nvGraphicFramePr>
        <p:xfrm>
          <a:off x="323850" y="1016000"/>
          <a:ext cx="8424863" cy="5218113"/>
        </p:xfrm>
        <a:graphic>
          <a:graphicData uri="http://schemas.openxmlformats.org/presentationml/2006/ole">
            <p:oleObj spid="_x0000_s4098" name="Γράφημα" r:id="rId3" imgW="11753805" imgH="7277269" progId="Excel.Sheet.8">
              <p:embed/>
            </p:oleObj>
          </a:graphicData>
        </a:graphic>
      </p:graphicFrame>
      <p:pic>
        <p:nvPicPr>
          <p:cNvPr id="6"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pPr eaLnBrk="1" hangingPunct="1"/>
            <a:r>
              <a:rPr lang="el-GR" dirty="0" smtClean="0">
                <a:solidFill>
                  <a:schemeClr val="accent1"/>
                </a:solidFill>
              </a:rPr>
              <a:t>2</a:t>
            </a:r>
            <a:r>
              <a:rPr lang="el-GR" baseline="30000" dirty="0" smtClean="0">
                <a:solidFill>
                  <a:schemeClr val="accent1"/>
                </a:solidFill>
              </a:rPr>
              <a:t>ος</a:t>
            </a:r>
            <a:r>
              <a:rPr lang="el-GR" dirty="0" smtClean="0">
                <a:solidFill>
                  <a:schemeClr val="accent1"/>
                </a:solidFill>
              </a:rPr>
              <a:t> νόμος της φωτοχημείας</a:t>
            </a:r>
          </a:p>
        </p:txBody>
      </p:sp>
      <p:sp>
        <p:nvSpPr>
          <p:cNvPr id="91141" name="Rectangle 3"/>
          <p:cNvSpPr>
            <a:spLocks noGrp="1" noChangeArrowheads="1"/>
          </p:cNvSpPr>
          <p:nvPr>
            <p:ph type="body" idx="1"/>
          </p:nvPr>
        </p:nvSpPr>
        <p:spPr/>
        <p:txBody>
          <a:bodyPr>
            <a:normAutofit lnSpcReduction="10000"/>
          </a:bodyPr>
          <a:lstStyle/>
          <a:p>
            <a:pPr eaLnBrk="1" hangingPunct="1">
              <a:lnSpc>
                <a:spcPct val="80000"/>
              </a:lnSpc>
            </a:pPr>
            <a:r>
              <a:rPr lang="el-GR" sz="2800" smtClean="0"/>
              <a:t>Νόμος </a:t>
            </a:r>
            <a:r>
              <a:rPr lang="en-US" sz="2800" smtClean="0"/>
              <a:t>Starck-Einstein: </a:t>
            </a:r>
            <a:r>
              <a:rPr lang="el-GR" sz="2800" smtClean="0"/>
              <a:t>κάθε μόριο απορροφά ένα μόνο φωτόνιο.</a:t>
            </a:r>
          </a:p>
          <a:p>
            <a:pPr eaLnBrk="1" hangingPunct="1">
              <a:lnSpc>
                <a:spcPct val="80000"/>
              </a:lnSpc>
            </a:pPr>
            <a:r>
              <a:rPr lang="el-GR" sz="2800" smtClean="0"/>
              <a:t>Κατά την απορρόφηση ακτινοβολίας το μόριο μεταβαίνει από την βασική στην διεγερμένη κατάσταση.</a:t>
            </a:r>
          </a:p>
          <a:p>
            <a:pPr eaLnBrk="1" hangingPunct="1">
              <a:lnSpc>
                <a:spcPct val="80000"/>
              </a:lnSpc>
            </a:pPr>
            <a:r>
              <a:rPr lang="el-GR" sz="2800" smtClean="0"/>
              <a:t>Ο χρόνος ζωής της διεγερμένης κατάστασης είναι της τάξης 10</a:t>
            </a:r>
            <a:r>
              <a:rPr lang="el-GR" sz="2800" baseline="30000" smtClean="0"/>
              <a:t>-9</a:t>
            </a:r>
            <a:r>
              <a:rPr lang="el-GR" sz="2800" smtClean="0"/>
              <a:t> έως 10</a:t>
            </a:r>
            <a:r>
              <a:rPr lang="el-GR" sz="2800" baseline="30000" smtClean="0"/>
              <a:t>-6</a:t>
            </a:r>
            <a:r>
              <a:rPr lang="el-GR" sz="2800" smtClean="0"/>
              <a:t> </a:t>
            </a:r>
            <a:r>
              <a:rPr lang="en-US" sz="2800" smtClean="0"/>
              <a:t>s (ns</a:t>
            </a:r>
            <a:r>
              <a:rPr lang="el-GR" sz="2800" smtClean="0"/>
              <a:t>-μ</a:t>
            </a:r>
            <a:r>
              <a:rPr lang="en-US" sz="2800" smtClean="0"/>
              <a:t>s</a:t>
            </a:r>
            <a:r>
              <a:rPr lang="el-GR" sz="2800" smtClean="0"/>
              <a:t>).</a:t>
            </a:r>
          </a:p>
          <a:p>
            <a:pPr eaLnBrk="1" hangingPunct="1">
              <a:lnSpc>
                <a:spcPct val="80000"/>
              </a:lnSpc>
            </a:pPr>
            <a:r>
              <a:rPr lang="el-GR" sz="2800" smtClean="0"/>
              <a:t>Στο μικρό χρόνο που διαρκεί η διέγερση του μορίου είναι εξαιρετικά απίθανο να προλάβει να απορροφήσει και δεύτερο φωτόνιο.</a:t>
            </a:r>
          </a:p>
          <a:p>
            <a:pPr eaLnBrk="1" hangingPunct="1">
              <a:lnSpc>
                <a:spcPct val="80000"/>
              </a:lnSpc>
            </a:pPr>
            <a:r>
              <a:rPr lang="el-GR" sz="2800" smtClean="0"/>
              <a:t>Αυτό μπορεί να συμβεί με ισχυρές πηγές φωτός που εκπέμπουν μεγάλη ροή φωτονίων (πχ. </a:t>
            </a:r>
            <a:r>
              <a:rPr lang="en-US" sz="2800" smtClean="0"/>
              <a:t>lasers)</a:t>
            </a:r>
            <a:r>
              <a:rPr lang="el-GR" sz="2800" smtClean="0"/>
              <a:t>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19</a:t>
            </a:r>
            <a:endParaRPr lang="el-GR" dirty="0" smtClean="0">
              <a:solidFill>
                <a:srgbClr val="50ABB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rPr>
              <a:t>Σκοπός  </a:t>
            </a:r>
            <a:r>
              <a:rPr lang="el-GR" dirty="0">
                <a:solidFill>
                  <a:schemeClr val="accent1"/>
                </a:solidFill>
              </a:rPr>
              <a:t>Ε</a:t>
            </a:r>
            <a:r>
              <a:rPr lang="el-GR" dirty="0" smtClean="0">
                <a:solidFill>
                  <a:schemeClr val="accent1"/>
                </a:solidFill>
              </a:rPr>
              <a:t>νότητας</a:t>
            </a:r>
            <a:endParaRPr lang="el-GR" dirty="0">
              <a:solidFill>
                <a:schemeClr val="accent1"/>
              </a:solidFill>
            </a:endParaRPr>
          </a:p>
        </p:txBody>
      </p:sp>
      <p:sp>
        <p:nvSpPr>
          <p:cNvPr id="3" name="Content Placeholder 2"/>
          <p:cNvSpPr>
            <a:spLocks noGrp="1"/>
          </p:cNvSpPr>
          <p:nvPr>
            <p:ph idx="1"/>
          </p:nvPr>
        </p:nvSpPr>
        <p:spPr>
          <a:xfrm>
            <a:off x="464156" y="1571612"/>
            <a:ext cx="8394124" cy="4525963"/>
          </a:xfrm>
        </p:spPr>
        <p:txBody>
          <a:bodyPr>
            <a:normAutofit fontScale="92500" lnSpcReduction="10000"/>
          </a:bodyPr>
          <a:lstStyle/>
          <a:p>
            <a:pPr marL="0" algn="just">
              <a:buNone/>
            </a:pPr>
            <a:r>
              <a:rPr lang="el-GR" sz="3400" dirty="0" smtClean="0"/>
              <a:t>Στο πρώτο μέρος της παρουσας ενότητας παρουσιάζεται η μέθοδος επεξεργασίας ‘Υπεριώδης Ακτινοβολία </a:t>
            </a:r>
            <a:r>
              <a:rPr lang="en-US" sz="3400" dirty="0" smtClean="0"/>
              <a:t>UV’ </a:t>
            </a:r>
            <a:r>
              <a:rPr lang="el-GR" sz="3400" dirty="0" smtClean="0"/>
              <a:t>η οποία αποτελεί και αυτή μια προηγμένη μέθοδος επεξεργασίας. Συγκεκριμένα, παρουσιάζονται ορισμένες αρχές που περιγράφουν την απορρόφηση ακτινοβολίας από την ύλη, με τους αντίστοιχους νόμους που διέπουν το φαινόμενο. Επίσης γίνεται αναφορά στις πηγές ακτινοβολίας (λάμπες υδρογόνου χαμηλής και μεσαίας πίεσης)</a:t>
            </a:r>
            <a:endParaRPr lang="el-GR" sz="34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2</a:t>
            </a:r>
            <a:endParaRPr lang="el-GR" dirty="0" smtClean="0">
              <a:solidFill>
                <a:srgbClr val="50ABBC"/>
              </a:solidFill>
            </a:endParaRP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Κβαντική απόδοση (</a:t>
            </a:r>
            <a:r>
              <a:rPr lang="en-US" dirty="0" smtClean="0">
                <a:solidFill>
                  <a:schemeClr val="accent1"/>
                </a:solidFill>
              </a:rPr>
              <a:t>quantum yield)</a:t>
            </a:r>
            <a:endParaRPr lang="el-GR" dirty="0" smtClean="0">
              <a:solidFill>
                <a:schemeClr val="accent1"/>
              </a:solidFill>
            </a:endParaRPr>
          </a:p>
        </p:txBody>
      </p:sp>
      <p:sp>
        <p:nvSpPr>
          <p:cNvPr id="92165" name="Rectangle 3"/>
          <p:cNvSpPr>
            <a:spLocks noGrp="1" noChangeArrowheads="1"/>
          </p:cNvSpPr>
          <p:nvPr>
            <p:ph type="body" idx="1"/>
          </p:nvPr>
        </p:nvSpPr>
        <p:spPr/>
        <p:txBody>
          <a:bodyPr/>
          <a:lstStyle/>
          <a:p>
            <a:pPr eaLnBrk="1" hangingPunct="1"/>
            <a:r>
              <a:rPr lang="el-GR" smtClean="0"/>
              <a:t>Η κβαντική απόδοση (</a:t>
            </a:r>
            <a:r>
              <a:rPr lang="en-US" smtClean="0"/>
              <a:t>quantum yield</a:t>
            </a:r>
            <a:r>
              <a:rPr lang="el-GR" smtClean="0"/>
              <a:t>) μιας φωτοχημικής αντίδρασης είναι μια από τις πιο σημαντικές παραμέτρους στον καθορισμό της αποδοτικότητας μιας φωτοχημικής διεργασίας</a:t>
            </a:r>
          </a:p>
          <a:p>
            <a:pPr eaLnBrk="1" hangingPunct="1"/>
            <a:endParaRPr lang="el-GR" smtClean="0"/>
          </a:p>
        </p:txBody>
      </p:sp>
      <p:sp>
        <p:nvSpPr>
          <p:cNvPr id="92166" name="Rectangle 4"/>
          <p:cNvSpPr>
            <a:spLocks noChangeArrowheads="1"/>
          </p:cNvSpPr>
          <p:nvPr/>
        </p:nvSpPr>
        <p:spPr bwMode="auto">
          <a:xfrm>
            <a:off x="323850" y="4437063"/>
            <a:ext cx="792163" cy="504825"/>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pPr>
            <a:r>
              <a:rPr lang="el-GR" sz="2800">
                <a:latin typeface="Times New Roman" pitchFamily="18" charset="0"/>
              </a:rPr>
              <a:t>Φ=</a:t>
            </a:r>
          </a:p>
          <a:p>
            <a:pPr marL="469900" indent="-469900">
              <a:spcBef>
                <a:spcPct val="20000"/>
              </a:spcBef>
              <a:buClr>
                <a:schemeClr val="accent2"/>
              </a:buClr>
              <a:buFont typeface="Wingdings" pitchFamily="2" charset="2"/>
              <a:buChar char="Ø"/>
            </a:pPr>
            <a:endParaRPr lang="el-GR" sz="2800">
              <a:latin typeface="Times New Roman" pitchFamily="18" charset="0"/>
            </a:endParaRPr>
          </a:p>
        </p:txBody>
      </p:sp>
      <p:sp>
        <p:nvSpPr>
          <p:cNvPr id="92167" name="Rectangle 5"/>
          <p:cNvSpPr>
            <a:spLocks noChangeArrowheads="1"/>
          </p:cNvSpPr>
          <p:nvPr/>
        </p:nvSpPr>
        <p:spPr bwMode="auto">
          <a:xfrm>
            <a:off x="1116013" y="4221163"/>
            <a:ext cx="6911975" cy="504825"/>
          </a:xfrm>
          <a:prstGeom prst="rect">
            <a:avLst/>
          </a:prstGeom>
          <a:noFill/>
          <a:ln w="9525">
            <a:noFill/>
            <a:miter lim="800000"/>
            <a:headEnd/>
            <a:tailEnd/>
          </a:ln>
        </p:spPr>
        <p:txBody>
          <a:bodyPr/>
          <a:lstStyle/>
          <a:p>
            <a:pPr>
              <a:spcBef>
                <a:spcPct val="20000"/>
              </a:spcBef>
              <a:buClr>
                <a:schemeClr val="accent2"/>
              </a:buClr>
              <a:buFont typeface="Wingdings" pitchFamily="2" charset="2"/>
              <a:buNone/>
            </a:pPr>
            <a:r>
              <a:rPr lang="en-US" sz="2800">
                <a:latin typeface="Times New Roman" pitchFamily="18" charset="0"/>
              </a:rPr>
              <a:t>mole </a:t>
            </a:r>
            <a:r>
              <a:rPr lang="el-GR" sz="2800">
                <a:latin typeface="Times New Roman" pitchFamily="18" charset="0"/>
              </a:rPr>
              <a:t>της ένωσης που αντιδρούν φωτοχημικά</a:t>
            </a:r>
          </a:p>
          <a:p>
            <a:pPr>
              <a:spcBef>
                <a:spcPct val="20000"/>
              </a:spcBef>
              <a:buClr>
                <a:schemeClr val="accent2"/>
              </a:buClr>
              <a:buFont typeface="Wingdings" pitchFamily="2" charset="2"/>
              <a:buChar char="Ø"/>
            </a:pPr>
            <a:endParaRPr lang="el-GR" sz="2800">
              <a:latin typeface="Times New Roman" pitchFamily="18" charset="0"/>
            </a:endParaRPr>
          </a:p>
        </p:txBody>
      </p:sp>
      <p:sp>
        <p:nvSpPr>
          <p:cNvPr id="92168" name="Rectangle 6"/>
          <p:cNvSpPr>
            <a:spLocks noChangeArrowheads="1"/>
          </p:cNvSpPr>
          <p:nvPr/>
        </p:nvSpPr>
        <p:spPr bwMode="auto">
          <a:xfrm>
            <a:off x="900113" y="4724400"/>
            <a:ext cx="7704137" cy="504825"/>
          </a:xfrm>
          <a:prstGeom prst="rect">
            <a:avLst/>
          </a:prstGeom>
          <a:noFill/>
          <a:ln w="9525">
            <a:noFill/>
            <a:miter lim="800000"/>
            <a:headEnd/>
            <a:tailEnd/>
          </a:ln>
        </p:spPr>
        <p:txBody>
          <a:bodyPr/>
          <a:lstStyle/>
          <a:p>
            <a:pPr>
              <a:spcBef>
                <a:spcPct val="20000"/>
              </a:spcBef>
              <a:buClr>
                <a:schemeClr val="accent2"/>
              </a:buClr>
              <a:buFont typeface="Wingdings" pitchFamily="2" charset="2"/>
              <a:buNone/>
            </a:pPr>
            <a:r>
              <a:rPr lang="en-US" sz="2800">
                <a:latin typeface="Times New Roman" pitchFamily="18" charset="0"/>
              </a:rPr>
              <a:t>mole </a:t>
            </a:r>
            <a:r>
              <a:rPr lang="el-GR" sz="2800">
                <a:latin typeface="Times New Roman" pitchFamily="18" charset="0"/>
              </a:rPr>
              <a:t>φωτονίων που απορροφούνται από το διάλυμα</a:t>
            </a:r>
          </a:p>
          <a:p>
            <a:pPr>
              <a:spcBef>
                <a:spcPct val="20000"/>
              </a:spcBef>
              <a:buClr>
                <a:schemeClr val="accent2"/>
              </a:buClr>
              <a:buFont typeface="Wingdings" pitchFamily="2" charset="2"/>
              <a:buChar char="Ø"/>
            </a:pPr>
            <a:endParaRPr lang="el-GR" sz="2800">
              <a:latin typeface="Times New Roman" pitchFamily="18" charset="0"/>
            </a:endParaRPr>
          </a:p>
        </p:txBody>
      </p:sp>
      <p:sp>
        <p:nvSpPr>
          <p:cNvPr id="92169" name="Line 7"/>
          <p:cNvSpPr>
            <a:spLocks noChangeShapeType="1"/>
          </p:cNvSpPr>
          <p:nvPr/>
        </p:nvSpPr>
        <p:spPr bwMode="auto">
          <a:xfrm>
            <a:off x="971550" y="4724400"/>
            <a:ext cx="7561263" cy="0"/>
          </a:xfrm>
          <a:prstGeom prst="line">
            <a:avLst/>
          </a:prstGeom>
          <a:noFill/>
          <a:ln w="9525">
            <a:solidFill>
              <a:schemeClr val="tx1"/>
            </a:solidFill>
            <a:round/>
            <a:headEnd/>
            <a:tailEnd/>
          </a:ln>
        </p:spPr>
        <p:txBody>
          <a:bodyPr/>
          <a:lstStyle/>
          <a:p>
            <a:endParaRPr lang="el-GR"/>
          </a:p>
        </p:txBody>
      </p:sp>
      <p:pic>
        <p:nvPicPr>
          <p:cNvPr id="10"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0</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lstStyle/>
          <a:p>
            <a:pPr eaLnBrk="1" hangingPunct="1"/>
            <a:r>
              <a:rPr lang="el-GR" dirty="0" smtClean="0">
                <a:solidFill>
                  <a:schemeClr val="accent1"/>
                </a:solidFill>
              </a:rPr>
              <a:t>Τιμές κβαντικής απόδοσης</a:t>
            </a:r>
          </a:p>
        </p:txBody>
      </p:sp>
      <p:sp>
        <p:nvSpPr>
          <p:cNvPr id="93189" name="Rectangle 3"/>
          <p:cNvSpPr>
            <a:spLocks noGrp="1" noChangeArrowheads="1"/>
          </p:cNvSpPr>
          <p:nvPr>
            <p:ph type="body" idx="1"/>
          </p:nvPr>
        </p:nvSpPr>
        <p:spPr/>
        <p:txBody>
          <a:bodyPr/>
          <a:lstStyle/>
          <a:p>
            <a:pPr eaLnBrk="1" hangingPunct="1"/>
            <a:r>
              <a:rPr lang="el-GR" smtClean="0"/>
              <a:t>Η κβαντική απόδοση συνήθως δεν ξεπερνάει την τιμή 1 (λόγω του 2</a:t>
            </a:r>
            <a:r>
              <a:rPr lang="el-GR" baseline="30000" smtClean="0"/>
              <a:t>ου</a:t>
            </a:r>
            <a:r>
              <a:rPr lang="el-GR" smtClean="0"/>
              <a:t> νόμου της φωτοχημείας)</a:t>
            </a:r>
          </a:p>
          <a:p>
            <a:pPr eaLnBrk="1" hangingPunct="1"/>
            <a:r>
              <a:rPr lang="el-GR" smtClean="0"/>
              <a:t>Φ&gt;1 έχουν οι φωτοχημικές αντιδράσεις που περιλαμβάνουν αλυσιδωτές αντιδράσεις μεταξύ ελευθέρων ριζών.</a:t>
            </a:r>
          </a:p>
          <a:p>
            <a:pPr eaLnBrk="1" hangingPunct="1"/>
            <a:r>
              <a:rPr lang="el-GR" smtClean="0"/>
              <a:t>Οι περισσότερες φωτοχημικές αντιδράσεις έχουν Φ&lt;1.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1</a:t>
            </a:r>
            <a:endParaRPr lang="el-GR" dirty="0" smtClean="0">
              <a:solidFill>
                <a:srgbClr val="50ABB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p:txBody>
          <a:bodyPr/>
          <a:lstStyle/>
          <a:p>
            <a:pPr eaLnBrk="1" hangingPunct="1"/>
            <a:r>
              <a:rPr lang="el-GR" dirty="0" smtClean="0">
                <a:solidFill>
                  <a:schemeClr val="accent1"/>
                </a:solidFill>
              </a:rPr>
              <a:t>Πηγές ακτινοβολίας</a:t>
            </a:r>
          </a:p>
        </p:txBody>
      </p:sp>
      <p:sp>
        <p:nvSpPr>
          <p:cNvPr id="94213" name="Rectangle 3"/>
          <p:cNvSpPr>
            <a:spLocks noGrp="1" noChangeArrowheads="1"/>
          </p:cNvSpPr>
          <p:nvPr>
            <p:ph type="body" idx="1"/>
          </p:nvPr>
        </p:nvSpPr>
        <p:spPr/>
        <p:txBody>
          <a:bodyPr/>
          <a:lstStyle/>
          <a:p>
            <a:pPr eaLnBrk="1" hangingPunct="1">
              <a:lnSpc>
                <a:spcPct val="90000"/>
              </a:lnSpc>
            </a:pPr>
            <a:r>
              <a:rPr lang="el-GR" b="1" i="1" smtClean="0"/>
              <a:t>Λάμπες υδραργύρου χαμηλής πίεσης (</a:t>
            </a:r>
            <a:r>
              <a:rPr lang="en-US" b="1" i="1" smtClean="0"/>
              <a:t>low pressure mercury lamps):</a:t>
            </a:r>
            <a:r>
              <a:rPr lang="el-GR" smtClean="0"/>
              <a:t> Περιέχουν αδρανές αέριο (συνήθως αργό </a:t>
            </a:r>
            <a:r>
              <a:rPr lang="en-US" smtClean="0"/>
              <a:t>Ar) </a:t>
            </a:r>
            <a:r>
              <a:rPr lang="el-GR" smtClean="0"/>
              <a:t>και υδράργυρο σε χαμηλή πίεση (0,001-13 </a:t>
            </a:r>
            <a:r>
              <a:rPr lang="en-US" smtClean="0"/>
              <a:t>mbar).</a:t>
            </a:r>
          </a:p>
          <a:p>
            <a:pPr eaLnBrk="1" hangingPunct="1">
              <a:lnSpc>
                <a:spcPct val="90000"/>
              </a:lnSpc>
            </a:pPr>
            <a:r>
              <a:rPr lang="el-GR" smtClean="0"/>
              <a:t>Εκπέμπουν σχεδόν μονοχρωματική ακτινοβολία στην </a:t>
            </a:r>
            <a:r>
              <a:rPr lang="en-US" smtClean="0"/>
              <a:t>UV-C </a:t>
            </a:r>
            <a:r>
              <a:rPr lang="el-GR" smtClean="0"/>
              <a:t>περιοχή: 254 </a:t>
            </a:r>
            <a:r>
              <a:rPr lang="en-US" smtClean="0"/>
              <a:t>nm (253.7 nm).</a:t>
            </a:r>
          </a:p>
          <a:p>
            <a:pPr eaLnBrk="1" hangingPunct="1">
              <a:lnSpc>
                <a:spcPct val="90000"/>
              </a:lnSpc>
            </a:pPr>
            <a:r>
              <a:rPr lang="el-GR" smtClean="0"/>
              <a:t>Χρόνος ζωής: μέχρι περίπου </a:t>
            </a:r>
            <a:r>
              <a:rPr lang="en-US" smtClean="0"/>
              <a:t>8</a:t>
            </a:r>
            <a:r>
              <a:rPr lang="el-GR" smtClean="0"/>
              <a:t>000 ώρες λειτουργίας</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2</a:t>
            </a:r>
            <a:endParaRPr lang="el-GR" dirty="0" smtClean="0">
              <a:solidFill>
                <a:srgbClr val="50ABB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Λάμπες υδραργύρου χαμηλής πίεσης</a:t>
            </a:r>
          </a:p>
        </p:txBody>
      </p:sp>
      <p:pic>
        <p:nvPicPr>
          <p:cNvPr id="95237" name="Picture 4"/>
          <p:cNvPicPr>
            <a:picLocks noGrp="1" noChangeAspect="1" noChangeArrowheads="1"/>
          </p:cNvPicPr>
          <p:nvPr>
            <p:ph type="body" idx="1"/>
          </p:nvPr>
        </p:nvPicPr>
        <p:blipFill>
          <a:blip r:embed="rId2"/>
          <a:srcRect/>
          <a:stretch>
            <a:fillRect/>
          </a:stretch>
        </p:blipFill>
        <p:spPr>
          <a:xfrm>
            <a:off x="350838" y="1196975"/>
            <a:ext cx="4221162" cy="4959350"/>
          </a:xfrm>
          <a:noFill/>
        </p:spPr>
      </p:pic>
      <p:pic>
        <p:nvPicPr>
          <p:cNvPr id="95238" name="Picture 5"/>
          <p:cNvPicPr>
            <a:picLocks noChangeAspect="1" noChangeArrowheads="1"/>
          </p:cNvPicPr>
          <p:nvPr/>
        </p:nvPicPr>
        <p:blipFill>
          <a:blip r:embed="rId3"/>
          <a:srcRect/>
          <a:stretch>
            <a:fillRect/>
          </a:stretch>
        </p:blipFill>
        <p:spPr bwMode="auto">
          <a:xfrm>
            <a:off x="4572000" y="2276475"/>
            <a:ext cx="4321175" cy="2897188"/>
          </a:xfrm>
          <a:prstGeom prst="rect">
            <a:avLst/>
          </a:prstGeom>
          <a:noFill/>
          <a:ln w="9525">
            <a:noFill/>
            <a:miter lim="800000"/>
            <a:headEnd/>
            <a:tailEnd/>
          </a:ln>
        </p:spPr>
      </p:pic>
      <p:pic>
        <p:nvPicPr>
          <p:cNvPr id="7"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Λάμπες υδραργύρου χαμηλής πίεσης</a:t>
            </a:r>
          </a:p>
        </p:txBody>
      </p:sp>
      <p:sp>
        <p:nvSpPr>
          <p:cNvPr id="96261" name="Rectangle 3"/>
          <p:cNvSpPr>
            <a:spLocks noGrp="1" noChangeArrowheads="1"/>
          </p:cNvSpPr>
          <p:nvPr>
            <p:ph type="body" idx="1"/>
          </p:nvPr>
        </p:nvSpPr>
        <p:spPr/>
        <p:txBody>
          <a:bodyPr/>
          <a:lstStyle/>
          <a:p>
            <a:pPr eaLnBrk="1" hangingPunct="1">
              <a:lnSpc>
                <a:spcPct val="90000"/>
              </a:lnSpc>
            </a:pPr>
            <a:r>
              <a:rPr lang="el-GR" smtClean="0"/>
              <a:t>Εύρος ισχύος: 5-50 </a:t>
            </a:r>
            <a:r>
              <a:rPr lang="en-US" smtClean="0"/>
              <a:t>W.</a:t>
            </a:r>
          </a:p>
          <a:p>
            <a:pPr eaLnBrk="1" hangingPunct="1">
              <a:lnSpc>
                <a:spcPct val="90000"/>
              </a:lnSpc>
            </a:pPr>
            <a:r>
              <a:rPr lang="el-GR" smtClean="0"/>
              <a:t>Απόδοση ισχύος σε ακτινοβολία </a:t>
            </a:r>
            <a:r>
              <a:rPr lang="en-US" smtClean="0"/>
              <a:t>UV-C: 40%.</a:t>
            </a:r>
          </a:p>
          <a:p>
            <a:pPr eaLnBrk="1" hangingPunct="1">
              <a:lnSpc>
                <a:spcPct val="90000"/>
              </a:lnSpc>
            </a:pPr>
            <a:r>
              <a:rPr lang="el-GR" smtClean="0"/>
              <a:t>Θερμοκρασία λειτουργίας: 40-50 </a:t>
            </a:r>
            <a:r>
              <a:rPr lang="el-GR" smtClean="0">
                <a:cs typeface="Times New Roman" pitchFamily="18" charset="0"/>
              </a:rPr>
              <a:t>˚</a:t>
            </a:r>
            <a:r>
              <a:rPr lang="en-US" smtClean="0"/>
              <a:t>C</a:t>
            </a:r>
            <a:r>
              <a:rPr lang="el-GR" smtClean="0"/>
              <a:t>.</a:t>
            </a:r>
          </a:p>
          <a:p>
            <a:pPr eaLnBrk="1" hangingPunct="1">
              <a:lnSpc>
                <a:spcPct val="90000"/>
              </a:lnSpc>
            </a:pPr>
            <a:r>
              <a:rPr lang="el-GR" smtClean="0"/>
              <a:t>Χρησιμοποιούνται σχεδόν αποκλειστικά σε πρακτικές εφαρμογές της ακτινοβολίας </a:t>
            </a:r>
            <a:r>
              <a:rPr lang="en-US" smtClean="0"/>
              <a:t>UV-C</a:t>
            </a:r>
            <a:r>
              <a:rPr lang="el-GR" smtClean="0"/>
              <a:t> στην επεξεργασία νερού και υγρών αποβλήτων λόγω του χαμηλού κόστους και των λειτουργικών τους πλεονεκτημάτων.</a:t>
            </a:r>
            <a:endParaRPr lang="en-US" smtClean="0"/>
          </a:p>
          <a:p>
            <a:pPr eaLnBrk="1" hangingPunct="1">
              <a:lnSpc>
                <a:spcPct val="90000"/>
              </a:lnSpc>
            </a:pPr>
            <a:endParaRPr lang="el-GR" smtClean="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4</a:t>
            </a:r>
            <a:endParaRPr lang="el-GR" dirty="0" smtClean="0">
              <a:solidFill>
                <a:srgbClr val="50ABB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Λάμπες υδραργύρου μεσαίας πίεσης</a:t>
            </a:r>
          </a:p>
        </p:txBody>
      </p:sp>
      <p:sp>
        <p:nvSpPr>
          <p:cNvPr id="97285" name="Rectangle 3"/>
          <p:cNvSpPr>
            <a:spLocks noGrp="1" noChangeArrowheads="1"/>
          </p:cNvSpPr>
          <p:nvPr>
            <p:ph type="body" idx="1"/>
          </p:nvPr>
        </p:nvSpPr>
        <p:spPr/>
        <p:txBody>
          <a:bodyPr/>
          <a:lstStyle/>
          <a:p>
            <a:pPr eaLnBrk="1" hangingPunct="1"/>
            <a:r>
              <a:rPr lang="en-US" b="1" smtClean="0"/>
              <a:t>Medium pressure mercury lamps</a:t>
            </a:r>
            <a:r>
              <a:rPr lang="en-US" smtClean="0"/>
              <a:t>: </a:t>
            </a:r>
            <a:r>
              <a:rPr lang="el-GR" smtClean="0"/>
              <a:t>Περιέχουν αδρανές αέριο και υδράργυρο σε πίεση περίπου 1,33 </a:t>
            </a:r>
            <a:r>
              <a:rPr lang="en-US" smtClean="0"/>
              <a:t>bar.</a:t>
            </a:r>
          </a:p>
          <a:p>
            <a:pPr eaLnBrk="1" hangingPunct="1"/>
            <a:r>
              <a:rPr lang="el-GR" smtClean="0"/>
              <a:t>Εκπέμπουν πολυχρωματική ακτινοβολία από την </a:t>
            </a:r>
            <a:r>
              <a:rPr lang="en-US" smtClean="0"/>
              <a:t>UV-C </a:t>
            </a:r>
            <a:r>
              <a:rPr lang="el-GR" smtClean="0"/>
              <a:t>έως την ορατή και την υπεριώδη περιοχή του ηλεκτρομαγνητικού φάσματος.</a:t>
            </a:r>
          </a:p>
          <a:p>
            <a:pPr eaLnBrk="1" hangingPunct="1"/>
            <a:r>
              <a:rPr lang="el-GR" smtClean="0"/>
              <a:t>Κατά την λειτουργία τους αναπτύσσονται πολύ υψηλές θερμοκρασίες 650-950 </a:t>
            </a:r>
            <a:r>
              <a:rPr lang="el-GR" smtClean="0">
                <a:cs typeface="Times New Roman" pitchFamily="18" charset="0"/>
              </a:rPr>
              <a:t>˚</a:t>
            </a:r>
            <a:r>
              <a:rPr lang="en-US" smtClean="0"/>
              <a:t>C</a:t>
            </a:r>
            <a:r>
              <a:rPr lang="el-GR" smtClean="0"/>
              <a:t>.</a:t>
            </a:r>
            <a:endParaRPr lang="en-US" smtClean="0"/>
          </a:p>
          <a:p>
            <a:pPr eaLnBrk="1" hangingPunct="1"/>
            <a:endParaRPr lang="el-GR" smtClean="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5</a:t>
            </a:r>
            <a:endParaRPr lang="el-GR" dirty="0" smtClean="0">
              <a:solidFill>
                <a:srgbClr val="50ABB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ChangeArrowheads="1"/>
          </p:cNvSpPr>
          <p:nvPr>
            <p:ph type="title"/>
          </p:nvPr>
        </p:nvSpPr>
        <p:spPr/>
        <p:txBody>
          <a:bodyPr/>
          <a:lstStyle/>
          <a:p>
            <a:pPr eaLnBrk="1" hangingPunct="1"/>
            <a:r>
              <a:rPr lang="el-GR" dirty="0" smtClean="0">
                <a:solidFill>
                  <a:schemeClr val="accent1"/>
                </a:solidFill>
              </a:rPr>
              <a:t>Φάσμα εκπομπής </a:t>
            </a:r>
            <a:r>
              <a:rPr lang="en-US" dirty="0" smtClean="0">
                <a:solidFill>
                  <a:schemeClr val="accent1"/>
                </a:solidFill>
              </a:rPr>
              <a:t>LP Hg lamp</a:t>
            </a:r>
            <a:r>
              <a:rPr lang="el-GR" dirty="0" smtClean="0">
                <a:solidFill>
                  <a:schemeClr val="accent1"/>
                </a:solidFill>
              </a:rPr>
              <a:t> </a:t>
            </a:r>
          </a:p>
        </p:txBody>
      </p:sp>
      <p:pic>
        <p:nvPicPr>
          <p:cNvPr id="98309" name="Picture 4"/>
          <p:cNvPicPr>
            <a:picLocks noGrp="1" noChangeAspect="1" noChangeArrowheads="1"/>
          </p:cNvPicPr>
          <p:nvPr>
            <p:ph type="body" idx="1"/>
          </p:nvPr>
        </p:nvPicPr>
        <p:blipFill>
          <a:blip r:embed="rId2"/>
          <a:srcRect/>
          <a:stretch>
            <a:fillRect/>
          </a:stretch>
        </p:blipFill>
        <p:spPr>
          <a:xfrm>
            <a:off x="684213" y="1182688"/>
            <a:ext cx="7775575" cy="4929187"/>
          </a:xfrm>
          <a:noFill/>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6</a:t>
            </a:r>
            <a:endParaRPr lang="el-GR" dirty="0" smtClean="0">
              <a:solidFill>
                <a:srgbClr val="50ABB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p:txBody>
          <a:bodyPr>
            <a:normAutofit fontScale="90000"/>
          </a:bodyPr>
          <a:lstStyle/>
          <a:p>
            <a:pPr eaLnBrk="1" hangingPunct="1"/>
            <a:r>
              <a:rPr lang="el-GR" dirty="0" smtClean="0">
                <a:solidFill>
                  <a:schemeClr val="accent1"/>
                </a:solidFill>
              </a:rPr>
              <a:t>Λάμπες υδραργύρου μεσαίας πίεσης</a:t>
            </a:r>
          </a:p>
        </p:txBody>
      </p:sp>
      <p:sp>
        <p:nvSpPr>
          <p:cNvPr id="99333" name="Rectangle 3"/>
          <p:cNvSpPr>
            <a:spLocks noGrp="1" noChangeArrowheads="1"/>
          </p:cNvSpPr>
          <p:nvPr>
            <p:ph type="body" idx="1"/>
          </p:nvPr>
        </p:nvSpPr>
        <p:spPr/>
        <p:txBody>
          <a:bodyPr/>
          <a:lstStyle/>
          <a:p>
            <a:pPr eaLnBrk="1" hangingPunct="1">
              <a:lnSpc>
                <a:spcPct val="90000"/>
              </a:lnSpc>
            </a:pPr>
            <a:r>
              <a:rPr lang="el-GR" smtClean="0"/>
              <a:t>Εύρος ισχύος: </a:t>
            </a:r>
            <a:r>
              <a:rPr lang="en-US" smtClean="0"/>
              <a:t>1-30</a:t>
            </a:r>
            <a:r>
              <a:rPr lang="el-GR" smtClean="0"/>
              <a:t> </a:t>
            </a:r>
            <a:r>
              <a:rPr lang="en-US" smtClean="0"/>
              <a:t>kW.</a:t>
            </a:r>
          </a:p>
          <a:p>
            <a:pPr eaLnBrk="1" hangingPunct="1">
              <a:lnSpc>
                <a:spcPct val="90000"/>
              </a:lnSpc>
            </a:pPr>
            <a:r>
              <a:rPr lang="el-GR" smtClean="0"/>
              <a:t>Απόδοση ισχύος σε ακτινοβολία </a:t>
            </a:r>
            <a:r>
              <a:rPr lang="en-US" smtClean="0"/>
              <a:t>UV-C: 14%.</a:t>
            </a:r>
          </a:p>
          <a:p>
            <a:pPr eaLnBrk="1" hangingPunct="1">
              <a:lnSpc>
                <a:spcPct val="90000"/>
              </a:lnSpc>
            </a:pPr>
            <a:r>
              <a:rPr lang="el-GR" smtClean="0"/>
              <a:t>Περιορισμένη χρήση στην επεξεργασία νερού και υγρών αποβλήτων.</a:t>
            </a:r>
            <a:endParaRPr lang="en-US" smtClean="0"/>
          </a:p>
          <a:p>
            <a:pPr eaLnBrk="1" hangingPunct="1">
              <a:lnSpc>
                <a:spcPct val="90000"/>
              </a:lnSpc>
            </a:pPr>
            <a:r>
              <a:rPr lang="el-GR" smtClean="0"/>
              <a:t>Η ισχύς σε ακτινοβολία </a:t>
            </a:r>
            <a:r>
              <a:rPr lang="en-US" smtClean="0"/>
              <a:t>UV-C</a:t>
            </a:r>
            <a:r>
              <a:rPr lang="el-GR" smtClean="0"/>
              <a:t> δεν είναι ανάλογη της ηλεκτρικής ισχύος.</a:t>
            </a:r>
          </a:p>
          <a:p>
            <a:pPr eaLnBrk="1" hangingPunct="1">
              <a:lnSpc>
                <a:spcPct val="90000"/>
              </a:lnSpc>
            </a:pPr>
            <a:r>
              <a:rPr lang="el-GR" smtClean="0"/>
              <a:t>Απαιτείται ψύξη για την αποφυγή υπερθέρμανσης.</a:t>
            </a:r>
            <a:endParaRPr lang="en-US" smtClean="0"/>
          </a:p>
          <a:p>
            <a:pPr eaLnBrk="1" hangingPunct="1">
              <a:lnSpc>
                <a:spcPct val="90000"/>
              </a:lnSpc>
            </a:pPr>
            <a:endParaRPr lang="el-GR" smtClean="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7</a:t>
            </a:r>
            <a:endParaRPr lang="el-GR" dirty="0" smtClean="0">
              <a:solidFill>
                <a:srgbClr val="50ABB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chemeClr val="accent1"/>
                </a:solidFill>
              </a:rPr>
              <a:t>Τέλος Ενότητας</a:t>
            </a:r>
            <a:endParaRPr lang="el-GR" dirty="0">
              <a:solidFill>
                <a:schemeClr val="accent1"/>
              </a:solidFill>
            </a:endParaRPr>
          </a:p>
        </p:txBody>
      </p:sp>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28</a:t>
            </a:r>
            <a:endParaRPr lang="el-GR" dirty="0" smtClean="0">
              <a:solidFill>
                <a:srgbClr val="50ABBC"/>
              </a:solidFill>
            </a:endParaRPr>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470" y="71414"/>
            <a:ext cx="9144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accent1"/>
                </a:solidFill>
                <a:effectLst/>
                <a:uLnTx/>
                <a:uFillTx/>
                <a:latin typeface="+mj-lt"/>
                <a:ea typeface="+mj-ea"/>
                <a:cs typeface="+mj-cs"/>
              </a:rPr>
              <a:t>Σημείωμα Χρήσης Έργων Τρίτων</a:t>
            </a: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 (</a:t>
            </a:r>
            <a:r>
              <a:rPr kumimoji="0" lang="el-GR" sz="4400" b="0" i="0" u="none" strike="noStrike" kern="1200" cap="none" spc="0" normalizeH="0" baseline="0" noProof="0" dirty="0" smtClean="0">
                <a:ln>
                  <a:noFill/>
                </a:ln>
                <a:solidFill>
                  <a:schemeClr val="accent1"/>
                </a:solidFill>
                <a:effectLst/>
                <a:uLnTx/>
                <a:uFillTx/>
                <a:latin typeface="+mj-lt"/>
                <a:ea typeface="+mj-ea"/>
                <a:cs typeface="+mj-cs"/>
              </a:rPr>
              <a:t>1</a:t>
            </a: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a:t>
            </a:r>
            <a:r>
              <a:rPr kumimoji="0" lang="el-GR" sz="4400" b="0" i="0" u="none" strike="noStrike" kern="1200" cap="none" spc="0" normalizeH="0" baseline="0" noProof="0" dirty="0" smtClean="0">
                <a:ln>
                  <a:noFill/>
                </a:ln>
                <a:solidFill>
                  <a:schemeClr val="accent1"/>
                </a:solidFill>
                <a:effectLst/>
                <a:uLnTx/>
                <a:uFillTx/>
                <a:latin typeface="+mj-lt"/>
                <a:ea typeface="+mj-ea"/>
                <a:cs typeface="+mj-cs"/>
              </a:rPr>
              <a:t>1</a:t>
            </a: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a:t>
            </a:r>
            <a:endParaRPr kumimoji="0" lang="el-GR" sz="44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179512" y="1000108"/>
            <a:ext cx="8856984" cy="4525963"/>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Το Έργο αυτό κάνει χρήση των ακόλουθων έργων: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Εικόνες/Σχήματα/Διαγράμματα</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Φωτογραφίες</a:t>
            </a:r>
            <a:endParaRPr kumimoji="0" lang="el-GR" sz="2000" b="0" i="0" u="none" strike="noStrike" kern="1200" cap="none" spc="0" normalizeH="0" baseline="0" noProof="0" dirty="0" smtClean="0">
              <a:ln>
                <a:noFill/>
              </a:ln>
              <a:effectLst/>
              <a:uLnTx/>
              <a:uFillTx/>
              <a:latin typeface="+mn-lt"/>
              <a:ea typeface="+mn-ea"/>
              <a:cs typeface="+mn-cs"/>
            </a:endParaRPr>
          </a:p>
          <a:p>
            <a:pPr lvl="0">
              <a:spcBef>
                <a:spcPct val="20000"/>
              </a:spcBef>
              <a:defRPr/>
            </a:pPr>
            <a:r>
              <a:rPr kumimoji="0" lang="el-GR" sz="1300" b="0" i="0" u="none" strike="noStrike" kern="1200" cap="none" spc="0" normalizeH="0" baseline="0" noProof="0" dirty="0" smtClean="0">
                <a:ln>
                  <a:noFill/>
                </a:ln>
                <a:solidFill>
                  <a:srgbClr val="FF0000"/>
                </a:solidFill>
                <a:effectLst/>
                <a:uLnTx/>
                <a:uFillTx/>
                <a:latin typeface="+mn-lt"/>
                <a:ea typeface="+mn-ea"/>
                <a:cs typeface="+mn-cs"/>
              </a:rPr>
              <a:t>Διαφάνεια </a:t>
            </a:r>
            <a:r>
              <a:rPr kumimoji="0" lang="el-GR" sz="1300" b="0" i="0" u="none" strike="noStrike" kern="1200" cap="none" spc="0" normalizeH="0" baseline="0" noProof="0" dirty="0">
                <a:ln>
                  <a:noFill/>
                </a:ln>
                <a:solidFill>
                  <a:srgbClr val="FF0000"/>
                </a:solidFill>
                <a:effectLst/>
                <a:uLnTx/>
                <a:uFillTx/>
                <a:latin typeface="+mn-lt"/>
                <a:ea typeface="+mn-ea"/>
                <a:cs typeface="+mn-cs"/>
              </a:rPr>
              <a:t>5</a:t>
            </a:r>
            <a:r>
              <a:rPr kumimoji="0" lang="el-GR" sz="1300" b="0" i="0" u="none" strike="noStrike" kern="1200" cap="none" spc="0" normalizeH="0" baseline="0" noProof="0" dirty="0" smtClean="0">
                <a:ln>
                  <a:noFill/>
                </a:ln>
                <a:solidFill>
                  <a:srgbClr val="FF0000"/>
                </a:solidFill>
                <a:effectLst/>
                <a:uLnTx/>
                <a:uFillTx/>
                <a:latin typeface="+mn-lt"/>
                <a:ea typeface="+mn-ea"/>
                <a:cs typeface="+mn-cs"/>
              </a:rPr>
              <a:t>:</a:t>
            </a:r>
            <a:r>
              <a:rPr kumimoji="0" lang="el-GR" sz="1300" b="0" i="0" u="none" strike="noStrike" kern="1200" cap="none" spc="0" normalizeH="0" noProof="0" dirty="0" smtClean="0">
                <a:ln>
                  <a:noFill/>
                </a:ln>
                <a:effectLst/>
                <a:uLnTx/>
                <a:uFillTx/>
                <a:latin typeface="+mn-lt"/>
                <a:ea typeface="+mn-ea"/>
                <a:cs typeface="+mn-cs"/>
              </a:rPr>
              <a:t> </a:t>
            </a:r>
            <a:r>
              <a:rPr lang="el-GR" sz="1300" dirty="0" smtClean="0"/>
              <a:t>εικόνα,</a:t>
            </a:r>
            <a:r>
              <a:rPr lang="en-US" sz="1300" dirty="0" smtClean="0"/>
              <a:t> </a:t>
            </a:r>
            <a:r>
              <a:rPr lang="en-US" sz="1400" dirty="0" smtClean="0"/>
              <a:t> </a:t>
            </a:r>
            <a:r>
              <a:rPr lang="en-US" sz="1400" dirty="0" smtClean="0">
                <a:hlinkClick r:id="rId2"/>
              </a:rPr>
              <a:t>http://hyperphysics.phy-astr.gsu.edu/hbase/waves/emwavecon.html</a:t>
            </a:r>
            <a:endParaRPr kumimoji="0" lang="en-US" sz="1300" b="0" i="0" u="none" strike="noStrike" kern="1200" cap="none" spc="0" normalizeH="0" baseline="0" noProof="0" dirty="0" smtClean="0">
              <a:ln>
                <a:noFill/>
              </a:ln>
              <a:effectLst/>
              <a:uLnTx/>
              <a:uFillTx/>
              <a:latin typeface="+mn-lt"/>
              <a:ea typeface="+mn-ea"/>
              <a:cs typeface="+mn-cs"/>
            </a:endParaRPr>
          </a:p>
          <a:p>
            <a:pPr lvl="0">
              <a:spcBef>
                <a:spcPct val="20000"/>
              </a:spcBef>
              <a:defRPr/>
            </a:pPr>
            <a:r>
              <a:rPr lang="el-GR" sz="1300" dirty="0" smtClean="0">
                <a:solidFill>
                  <a:srgbClr val="FF0000"/>
                </a:solidFill>
              </a:rPr>
              <a:t>Διαφάνεια </a:t>
            </a:r>
            <a:r>
              <a:rPr lang="en-US" sz="1300" dirty="0" smtClean="0">
                <a:solidFill>
                  <a:srgbClr val="FF0000"/>
                </a:solidFill>
              </a:rPr>
              <a:t>8</a:t>
            </a:r>
            <a:r>
              <a:rPr lang="el-GR" sz="1300" dirty="0" smtClean="0">
                <a:solidFill>
                  <a:srgbClr val="FF0000"/>
                </a:solidFill>
              </a:rPr>
              <a:t>: </a:t>
            </a:r>
            <a:r>
              <a:rPr lang="el-GR" sz="1300" dirty="0" smtClean="0"/>
              <a:t>εικόνα,</a:t>
            </a:r>
            <a:r>
              <a:rPr lang="en-US" sz="1300" smtClean="0"/>
              <a:t> </a:t>
            </a:r>
            <a:r>
              <a:rPr lang="en-US" sz="1400" smtClean="0"/>
              <a:t> </a:t>
            </a:r>
            <a:r>
              <a:rPr lang="en-US" sz="1400" smtClean="0">
                <a:hlinkClick r:id="rId3"/>
              </a:rPr>
              <a:t>https://upload.wikimedia.org/wikipedia/commons/4/4c/Solar_Spectrum.png</a:t>
            </a:r>
            <a:endParaRPr kumimoji="0" lang="el-GR" sz="1300" b="0" i="0" u="none" strike="noStrike" kern="1200" cap="none" spc="0" normalizeH="0" baseline="0" noProof="0" dirty="0" smtClean="0">
              <a:ln>
                <a:noFill/>
              </a:ln>
              <a:effectLst/>
              <a:uLnTx/>
              <a:uFillTx/>
              <a:latin typeface="+mn-lt"/>
              <a:ea typeface="+mn-ea"/>
              <a:cs typeface="+mn-cs"/>
            </a:endParaRPr>
          </a:p>
          <a:p>
            <a:pPr>
              <a:spcBef>
                <a:spcPct val="20000"/>
              </a:spcBef>
              <a:defRPr/>
            </a:pPr>
            <a:r>
              <a:rPr lang="el-GR" sz="1300" dirty="0" smtClean="0">
                <a:solidFill>
                  <a:srgbClr val="FF0000"/>
                </a:solidFill>
              </a:rPr>
              <a:t>Διαφάνεια 10:</a:t>
            </a:r>
            <a:r>
              <a:rPr lang="en-US" sz="1300" dirty="0" smtClean="0">
                <a:solidFill>
                  <a:srgbClr val="FF0000"/>
                </a:solidFill>
              </a:rPr>
              <a:t> </a:t>
            </a:r>
            <a:r>
              <a:rPr lang="el-GR" sz="1300" dirty="0" smtClean="0"/>
              <a:t>εικόνα,</a:t>
            </a:r>
            <a:r>
              <a:rPr lang="en-US" sz="1300" dirty="0" smtClean="0"/>
              <a:t> Skoog, Holler, Nieman,</a:t>
            </a:r>
            <a:r>
              <a:rPr lang="el-GR" sz="1300" dirty="0" smtClean="0"/>
              <a:t> Αρχές Ενόργανης Ανάλυσης</a:t>
            </a:r>
            <a:r>
              <a:rPr lang="en-US" sz="1300" dirty="0" smtClean="0"/>
              <a:t>, </a:t>
            </a:r>
            <a:r>
              <a:rPr lang="el-GR" sz="1300" dirty="0" smtClean="0"/>
              <a:t>Εκδόσεις Κωσταράκη (</a:t>
            </a:r>
            <a:r>
              <a:rPr lang="en-US" sz="1300" dirty="0" smtClean="0"/>
              <a:t>ISBN 978-960-87655-7-3)</a:t>
            </a:r>
            <a:r>
              <a:rPr lang="el-GR" sz="1300" dirty="0" smtClean="0">
                <a:solidFill>
                  <a:srgbClr val="FF0000"/>
                </a:solidFill>
              </a:rPr>
              <a:t> </a:t>
            </a:r>
            <a:r>
              <a:rPr lang="en-US" sz="1300" dirty="0" smtClean="0"/>
              <a:t> </a:t>
            </a:r>
            <a:r>
              <a:rPr lang="el-GR" sz="1300" dirty="0" smtClean="0"/>
              <a:t> </a:t>
            </a:r>
            <a:endParaRPr lang="el-GR" sz="1300" dirty="0" smtClean="0">
              <a:solidFill>
                <a:srgbClr val="FF0000"/>
              </a:solidFill>
            </a:endParaRPr>
          </a:p>
          <a:p>
            <a:pPr>
              <a:spcBef>
                <a:spcPct val="20000"/>
              </a:spcBef>
              <a:defRPr/>
            </a:pPr>
            <a:r>
              <a:rPr lang="el-GR" sz="1300" dirty="0" smtClean="0">
                <a:solidFill>
                  <a:srgbClr val="FF0000"/>
                </a:solidFill>
              </a:rPr>
              <a:t>Διαφάνεια 11: </a:t>
            </a:r>
            <a:r>
              <a:rPr lang="el-GR" sz="1300" dirty="0"/>
              <a:t>εικόνα, </a:t>
            </a:r>
            <a:r>
              <a:rPr lang="el-GR" sz="1300" dirty="0" smtClean="0"/>
              <a:t>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r>
              <a:rPr lang="el-GR" sz="1300" dirty="0" smtClean="0"/>
              <a:t> </a:t>
            </a:r>
          </a:p>
          <a:p>
            <a:pPr>
              <a:spcBef>
                <a:spcPct val="20000"/>
              </a:spcBef>
              <a:defRPr/>
            </a:pPr>
            <a:r>
              <a:rPr lang="el-GR" sz="1300" dirty="0">
                <a:solidFill>
                  <a:srgbClr val="FF0000"/>
                </a:solidFill>
              </a:rPr>
              <a:t>Διαφάνεια </a:t>
            </a:r>
            <a:r>
              <a:rPr lang="el-GR" sz="1300" dirty="0" smtClean="0">
                <a:solidFill>
                  <a:srgbClr val="FF0000"/>
                </a:solidFill>
              </a:rPr>
              <a:t>13: </a:t>
            </a:r>
            <a:r>
              <a:rPr lang="el-GR" sz="1300" dirty="0"/>
              <a:t>εικόνα, </a:t>
            </a:r>
            <a:r>
              <a:rPr lang="el-GR" sz="1300" dirty="0" smtClean="0"/>
              <a:t>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p>
          <a:p>
            <a:pPr>
              <a:spcBef>
                <a:spcPct val="20000"/>
              </a:spcBef>
              <a:defRPr/>
            </a:pPr>
            <a:r>
              <a:rPr lang="el-GR" sz="1300" dirty="0">
                <a:solidFill>
                  <a:srgbClr val="FF0000"/>
                </a:solidFill>
              </a:rPr>
              <a:t>Διαφάνεια </a:t>
            </a:r>
            <a:r>
              <a:rPr lang="el-GR" sz="1300" dirty="0" smtClean="0">
                <a:solidFill>
                  <a:srgbClr val="FF0000"/>
                </a:solidFill>
              </a:rPr>
              <a:t>14: </a:t>
            </a:r>
            <a:r>
              <a:rPr lang="el-GR" sz="1300" dirty="0"/>
              <a:t>εικόνα, </a:t>
            </a:r>
            <a:r>
              <a:rPr lang="el-GR" sz="1300" dirty="0" smtClean="0"/>
              <a:t>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p>
          <a:p>
            <a:pPr>
              <a:spcBef>
                <a:spcPct val="20000"/>
              </a:spcBef>
              <a:defRPr/>
            </a:pPr>
            <a:r>
              <a:rPr lang="el-GR" sz="1300" dirty="0">
                <a:solidFill>
                  <a:srgbClr val="FF0000"/>
                </a:solidFill>
              </a:rPr>
              <a:t>Διαφάνεια </a:t>
            </a:r>
            <a:r>
              <a:rPr lang="el-GR" sz="1300" dirty="0" smtClean="0">
                <a:solidFill>
                  <a:srgbClr val="FF0000"/>
                </a:solidFill>
              </a:rPr>
              <a:t>15: </a:t>
            </a:r>
            <a:r>
              <a:rPr lang="el-GR" sz="1300" dirty="0"/>
              <a:t>εικόνα, </a:t>
            </a:r>
            <a:r>
              <a:rPr lang="el-GR" sz="1300" dirty="0" smtClean="0"/>
              <a:t>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p>
          <a:p>
            <a:pPr>
              <a:spcBef>
                <a:spcPct val="20000"/>
              </a:spcBef>
              <a:defRPr/>
            </a:pPr>
            <a:r>
              <a:rPr lang="el-GR" sz="1300" dirty="0">
                <a:solidFill>
                  <a:srgbClr val="FF0000"/>
                </a:solidFill>
              </a:rPr>
              <a:t>Διαφάνεια </a:t>
            </a:r>
            <a:r>
              <a:rPr lang="el-GR" sz="1300" dirty="0" smtClean="0">
                <a:solidFill>
                  <a:srgbClr val="FF0000"/>
                </a:solidFill>
              </a:rPr>
              <a:t>16: </a:t>
            </a:r>
            <a:r>
              <a:rPr lang="el-GR" sz="1300" dirty="0"/>
              <a:t>εικόνα, </a:t>
            </a:r>
            <a:r>
              <a:rPr lang="el-GR" sz="1300" dirty="0" smtClean="0"/>
              <a:t>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p>
          <a:p>
            <a:pPr>
              <a:spcBef>
                <a:spcPct val="20000"/>
              </a:spcBef>
              <a:defRPr/>
            </a:pPr>
            <a:r>
              <a:rPr lang="el-GR" sz="1300" dirty="0">
                <a:solidFill>
                  <a:srgbClr val="FF0000"/>
                </a:solidFill>
              </a:rPr>
              <a:t>Διαφάνεια </a:t>
            </a:r>
            <a:r>
              <a:rPr lang="el-GR" sz="1300" dirty="0" smtClean="0">
                <a:solidFill>
                  <a:srgbClr val="FF0000"/>
                </a:solidFill>
              </a:rPr>
              <a:t>18: </a:t>
            </a:r>
            <a:r>
              <a:rPr lang="el-GR" sz="1300" dirty="0"/>
              <a:t>εικόνα, </a:t>
            </a:r>
            <a:r>
              <a:rPr lang="el-GR" sz="1300" dirty="0" smtClean="0"/>
              <a:t>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p>
          <a:p>
            <a:pPr>
              <a:spcBef>
                <a:spcPct val="20000"/>
              </a:spcBef>
              <a:defRPr/>
            </a:pPr>
            <a:r>
              <a:rPr lang="el-GR" sz="1300" dirty="0" smtClean="0">
                <a:solidFill>
                  <a:srgbClr val="FF0000"/>
                </a:solidFill>
              </a:rPr>
              <a:t>Διαφάνεια 23: </a:t>
            </a:r>
            <a:r>
              <a:rPr lang="el-GR" sz="1300" dirty="0" smtClean="0"/>
              <a:t>εικόνα, 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solidFill>
                <a:srgbClr val="FF0000"/>
              </a:solidFill>
            </a:endParaRPr>
          </a:p>
          <a:p>
            <a:pPr>
              <a:spcBef>
                <a:spcPct val="20000"/>
              </a:spcBef>
              <a:defRPr/>
            </a:pPr>
            <a:r>
              <a:rPr lang="el-GR" sz="1300" dirty="0" smtClean="0">
                <a:solidFill>
                  <a:srgbClr val="FF0000"/>
                </a:solidFill>
              </a:rPr>
              <a:t>Διαφάνεια 26: </a:t>
            </a:r>
            <a:r>
              <a:rPr lang="el-GR" sz="1300" dirty="0" smtClean="0"/>
              <a:t>εικόνα, 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300" dirty="0" smtClean="0"/>
              <a:t> </a:t>
            </a:r>
            <a:endParaRPr lang="el-GR" sz="1300" dirty="0" smtClean="0">
              <a:solidFill>
                <a:srgbClr val="FF0000"/>
              </a:solidFill>
            </a:endParaRPr>
          </a:p>
          <a:p>
            <a:pPr>
              <a:spcBef>
                <a:spcPct val="20000"/>
              </a:spcBef>
              <a:defRPr/>
            </a:pPr>
            <a:endParaRPr lang="el-GR" sz="1700" dirty="0" smtClean="0">
              <a:solidFill>
                <a:srgbClr val="FF0000"/>
              </a:solidFill>
            </a:endParaRPr>
          </a:p>
          <a:p>
            <a:pPr>
              <a:spcBef>
                <a:spcPct val="20000"/>
              </a:spcBef>
              <a:defRPr/>
            </a:pPr>
            <a:endParaRPr lang="el-GR" sz="1700" dirty="0" smtClean="0">
              <a:solidFill>
                <a:srgbClr val="FF0000"/>
              </a:solidFill>
            </a:endParaRPr>
          </a:p>
          <a:p>
            <a:pPr>
              <a:spcBef>
                <a:spcPct val="20000"/>
              </a:spcBef>
              <a:defRPr/>
            </a:pPr>
            <a:endParaRPr lang="el-GR" sz="1700" dirty="0" smtClean="0">
              <a:solidFill>
                <a:srgbClr val="FF00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rgbClr val="FF0000"/>
              </a:solidFill>
              <a:effectLst/>
              <a:uLnTx/>
              <a:uFillTx/>
              <a:latin typeface="+mn-lt"/>
              <a:ea typeface="+mn-ea"/>
              <a:cs typeface="+mn-cs"/>
            </a:endParaRPr>
          </a:p>
          <a:p>
            <a:pPr>
              <a:spcBef>
                <a:spcPct val="20000"/>
              </a:spcBef>
            </a:pPr>
            <a:endParaRPr lang="el-GR" sz="2000" dirty="0" smtClean="0">
              <a:solidFill>
                <a:srgbClr val="FF0000"/>
              </a:solidFill>
            </a:endParaRPr>
          </a:p>
          <a:p>
            <a:pPr>
              <a:spcBef>
                <a:spcPct val="20000"/>
              </a:spcBef>
            </a:pPr>
            <a:endParaRPr lang="el-GR" sz="2000" dirty="0" smtClean="0">
              <a:solidFill>
                <a:srgbClr val="FF0000"/>
              </a:solidFill>
            </a:endParaRPr>
          </a:p>
        </p:txBody>
      </p:sp>
      <p:pic>
        <p:nvPicPr>
          <p:cNvPr id="4"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l-GR" dirty="0" smtClean="0">
                <a:solidFill>
                  <a:schemeClr val="accent1"/>
                </a:solidFill>
              </a:rPr>
              <a:t>Περιεχόμενα ενότητας</a:t>
            </a:r>
            <a:endParaRPr lang="el-GR" dirty="0">
              <a:solidFill>
                <a:schemeClr val="accent1"/>
              </a:solidFill>
            </a:endParaRPr>
          </a:p>
        </p:txBody>
      </p:sp>
      <p:sp>
        <p:nvSpPr>
          <p:cNvPr id="3" name="Content Placeholder 2"/>
          <p:cNvSpPr>
            <a:spLocks noGrp="1"/>
          </p:cNvSpPr>
          <p:nvPr>
            <p:ph idx="1"/>
          </p:nvPr>
        </p:nvSpPr>
        <p:spPr>
          <a:xfrm>
            <a:off x="457200" y="1142984"/>
            <a:ext cx="8401080" cy="4883153"/>
          </a:xfrm>
        </p:spPr>
        <p:txBody>
          <a:bodyPr>
            <a:normAutofit/>
          </a:bodyPr>
          <a:lstStyle/>
          <a:p>
            <a:pPr marL="0" indent="0"/>
            <a:r>
              <a:rPr lang="el-GR" sz="1800" dirty="0" smtClean="0"/>
              <a:t>Ηλεκτρομαγνητική ακτινοβολία-Ηλεκτρομαγνητικά κύματα</a:t>
            </a:r>
          </a:p>
          <a:p>
            <a:pPr marL="0" indent="0"/>
            <a:r>
              <a:rPr lang="el-GR" sz="1800" dirty="0" smtClean="0"/>
              <a:t>Ενέργεια ηλεκτρομαγνητικής ακτινοβολίας</a:t>
            </a:r>
          </a:p>
          <a:p>
            <a:pPr marL="0" indent="0"/>
            <a:r>
              <a:rPr lang="el-GR" sz="1800" dirty="0" smtClean="0"/>
              <a:t>Ηλεκτρομαγνητικό φάσμα</a:t>
            </a:r>
          </a:p>
          <a:p>
            <a:pPr marL="0" indent="0"/>
            <a:r>
              <a:rPr lang="el-GR" sz="1800" dirty="0" smtClean="0"/>
              <a:t>Υπεριώδης ακτινοβολία</a:t>
            </a:r>
            <a:r>
              <a:rPr lang="en-US" sz="1800" dirty="0" smtClean="0"/>
              <a:t> (UV)</a:t>
            </a:r>
            <a:endParaRPr lang="el-GR" sz="1800" dirty="0" smtClean="0"/>
          </a:p>
          <a:p>
            <a:pPr marL="0" indent="0"/>
            <a:r>
              <a:rPr lang="el-GR" sz="1800" dirty="0" smtClean="0"/>
              <a:t>Υπεριώδης ακτινοβολία και ενέργεια</a:t>
            </a:r>
          </a:p>
          <a:p>
            <a:pPr marL="0" indent="0"/>
            <a:r>
              <a:rPr lang="el-GR" sz="1800" dirty="0" smtClean="0"/>
              <a:t>Αλληλεπίδραση ακτινοβολίας-ύλης</a:t>
            </a:r>
          </a:p>
          <a:p>
            <a:pPr marL="0" indent="0"/>
            <a:r>
              <a:rPr lang="el-GR" sz="1800" dirty="0" smtClean="0"/>
              <a:t>Φωτοφυσικές και φωτοχημικές διεργασίες</a:t>
            </a:r>
          </a:p>
          <a:p>
            <a:pPr marL="0" indent="0"/>
            <a:r>
              <a:rPr lang="el-GR" sz="1800" dirty="0" smtClean="0"/>
              <a:t>Νόμος </a:t>
            </a:r>
            <a:r>
              <a:rPr lang="en-US" sz="1800" dirty="0" smtClean="0"/>
              <a:t>Lambert-Beer</a:t>
            </a:r>
            <a:endParaRPr lang="el-GR" sz="1800" dirty="0" smtClean="0"/>
          </a:p>
          <a:p>
            <a:pPr marL="0" indent="0"/>
            <a:r>
              <a:rPr lang="el-GR" sz="1800" dirty="0" smtClean="0"/>
              <a:t>Φάσμα απορρόφησης</a:t>
            </a:r>
          </a:p>
          <a:p>
            <a:pPr marL="0" indent="0"/>
            <a:r>
              <a:rPr lang="el-GR" sz="1800" dirty="0" smtClean="0"/>
              <a:t>2</a:t>
            </a:r>
            <a:r>
              <a:rPr lang="el-GR" sz="1800" baseline="30000" dirty="0" smtClean="0"/>
              <a:t>ος</a:t>
            </a:r>
            <a:r>
              <a:rPr lang="el-GR" sz="1800" dirty="0" smtClean="0"/>
              <a:t> νόμος της φωτοχημείας</a:t>
            </a:r>
          </a:p>
          <a:p>
            <a:pPr marL="0" indent="0"/>
            <a:r>
              <a:rPr lang="el-GR" sz="1800" dirty="0" smtClean="0"/>
              <a:t>Κβαντική απόδοση (</a:t>
            </a:r>
            <a:r>
              <a:rPr lang="en-US" sz="1800" dirty="0" smtClean="0"/>
              <a:t>quantum yield)</a:t>
            </a:r>
            <a:r>
              <a:rPr lang="el-GR" sz="1800" dirty="0" smtClean="0"/>
              <a:t>-Τιμές κβαντικής απόδοσης</a:t>
            </a:r>
          </a:p>
          <a:p>
            <a:pPr marL="0" indent="0"/>
            <a:r>
              <a:rPr lang="el-GR" sz="1800" dirty="0" smtClean="0"/>
              <a:t>Πηγές ακτινοβολίας</a:t>
            </a:r>
          </a:p>
          <a:p>
            <a:pPr marL="0" indent="0"/>
            <a:r>
              <a:rPr lang="el-GR" sz="1800" dirty="0" smtClean="0"/>
              <a:t>Λάμπες υδραργύρου χαμηλής πίεσης-Λάμπες υδραργύρου μεσαίας πίεσης</a:t>
            </a:r>
          </a:p>
          <a:p>
            <a:pPr marL="0" indent="0"/>
            <a:r>
              <a:rPr lang="el-GR" sz="1800" dirty="0" smtClean="0"/>
              <a:t>Φάσμα εκπομπής </a:t>
            </a:r>
            <a:r>
              <a:rPr lang="en-US" sz="1800" dirty="0" smtClean="0"/>
              <a:t>LP Hg lamp</a:t>
            </a:r>
            <a:r>
              <a:rPr lang="el-GR" sz="1800" dirty="0" smtClean="0"/>
              <a:t> </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3</a:t>
            </a:r>
            <a:endParaRPr lang="el-GR" dirty="0" smtClean="0">
              <a:solidFill>
                <a:srgbClr val="50ABBC"/>
              </a:solidFill>
            </a:endParaRP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rPr>
              <a:t>Χρηματοδότηση</a:t>
            </a:r>
            <a:endParaRPr lang="el-GR" dirty="0">
              <a:solidFill>
                <a:schemeClr val="accent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a:t>
            </a:r>
            <a:r>
              <a:rPr lang="el-GR" dirty="0" smtClean="0">
                <a:solidFill>
                  <a:srgbClr val="50ABBC"/>
                </a:solidFill>
              </a:rPr>
              <a:t>0</a:t>
            </a:r>
          </a:p>
        </p:txBody>
      </p:sp>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solidFill>
                  <a:schemeClr val="accent1"/>
                </a:solidFill>
              </a:rPr>
              <a:t>Σημείωμα Ιστορικού </a:t>
            </a:r>
            <a:r>
              <a:rPr lang="el-GR" dirty="0" smtClean="0">
                <a:solidFill>
                  <a:schemeClr val="accent1"/>
                </a:solidFill>
              </a:rPr>
              <a:t>Εκδόσεων</a:t>
            </a:r>
            <a:r>
              <a:rPr lang="en-US" dirty="0" smtClean="0">
                <a:solidFill>
                  <a:schemeClr val="accent1"/>
                </a:solidFill>
              </a:rPr>
              <a:t> </a:t>
            </a:r>
            <a:r>
              <a:rPr lang="el-GR" dirty="0" smtClean="0">
                <a:solidFill>
                  <a:schemeClr val="accent1"/>
                </a:solidFill>
              </a:rPr>
              <a:t>Έργου</a:t>
            </a:r>
            <a:endParaRPr lang="el-GR" dirty="0">
              <a:solidFill>
                <a:schemeClr val="accent1"/>
              </a:solidFill>
            </a:endParaRP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1.0.0.  </a:t>
            </a:r>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a:t>
            </a:r>
            <a:r>
              <a:rPr lang="el-GR" dirty="0" smtClean="0">
                <a:solidFill>
                  <a:srgbClr val="50ABBC"/>
                </a:solidFill>
              </a:rPr>
              <a:t>1</a:t>
            </a:r>
          </a:p>
        </p:txBody>
      </p:sp>
    </p:spTree>
    <p:extLst>
      <p:ext uri="{BB962C8B-B14F-4D97-AF65-F5344CB8AC3E}">
        <p14:creationId xmlns:p14="http://schemas.microsoft.com/office/powerpoint/2010/main" xmlns="" val="1160571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accent1"/>
                </a:solidFill>
              </a:rPr>
              <a:t>Σημείωμα </a:t>
            </a:r>
            <a:r>
              <a:rPr lang="el-GR" dirty="0" smtClean="0">
                <a:solidFill>
                  <a:schemeClr val="accent1"/>
                </a:solidFill>
              </a:rPr>
              <a:t>Αναφοράς</a:t>
            </a:r>
            <a:endParaRPr lang="el-GR"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 Καθηγητής, Διονύσιος</a:t>
            </a:r>
            <a:r>
              <a:rPr lang="el-GR" sz="2000" dirty="0"/>
              <a:t> </a:t>
            </a:r>
            <a:r>
              <a:rPr lang="el-GR" sz="2000" dirty="0" smtClean="0"/>
              <a:t>Μαντζαβίνος. «Τεχνολογία Πειβάλλοντος: Επεξεργασία Βιομηχανικών Υγρών Αποβλήτων, Υπεριώδης Ακτινοβολία (</a:t>
            </a:r>
            <a:r>
              <a:rPr lang="en-US" sz="2000" dirty="0" smtClean="0"/>
              <a:t>part 1)</a:t>
            </a:r>
            <a:r>
              <a:rPr lang="el-GR" sz="2000" dirty="0" smtClean="0"/>
              <a:t>». </a:t>
            </a:r>
            <a:r>
              <a:rPr lang="el-GR" sz="2000" dirty="0"/>
              <a:t>Έκδοση: </a:t>
            </a:r>
            <a:r>
              <a:rPr lang="el-GR" sz="2000" dirty="0" smtClean="0"/>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en-US" sz="2000" dirty="0" smtClean="0"/>
              <a:t>https://eclass.upatras.gr/courses/CMNG21</a:t>
            </a:r>
            <a:r>
              <a:rPr lang="el-GR" sz="2000" dirty="0" smtClean="0"/>
              <a:t>70</a:t>
            </a:r>
            <a:r>
              <a:rPr lang="en-US"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a:t>
            </a:r>
            <a:r>
              <a:rPr lang="el-GR" dirty="0" smtClean="0">
                <a:solidFill>
                  <a:srgbClr val="50ABBC"/>
                </a:solidFill>
              </a:rPr>
              <a:t>2</a:t>
            </a: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accent1"/>
                </a:solidFill>
              </a:rPr>
              <a:t>Σημείωμα </a:t>
            </a:r>
            <a:r>
              <a:rPr lang="el-GR" dirty="0" smtClean="0">
                <a:solidFill>
                  <a:schemeClr val="accent1"/>
                </a:solidFill>
              </a:rPr>
              <a:t>Αδειοδότησης</a:t>
            </a:r>
            <a:endParaRPr lang="el-GR" dirty="0">
              <a:solidFill>
                <a:schemeClr val="accent1"/>
              </a:solidFill>
            </a:endParaRP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844" y="6093359"/>
            <a:ext cx="714380" cy="69320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a:t>
            </a:r>
            <a:r>
              <a:rPr lang="el-GR" dirty="0" smtClean="0">
                <a:solidFill>
                  <a:srgbClr val="50ABBC"/>
                </a:solidFill>
              </a:rPr>
              <a:t>3</a:t>
            </a: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p:txBody>
          <a:bodyPr/>
          <a:lstStyle/>
          <a:p>
            <a:pPr eaLnBrk="1" hangingPunct="1"/>
            <a:r>
              <a:rPr lang="el-GR" dirty="0" smtClean="0">
                <a:solidFill>
                  <a:schemeClr val="accent1"/>
                </a:solidFill>
              </a:rPr>
              <a:t>Ηλεκτρομαγνητική ακτινοβολία</a:t>
            </a:r>
          </a:p>
        </p:txBody>
      </p:sp>
      <p:sp>
        <p:nvSpPr>
          <p:cNvPr id="78853" name="Rectangle 3"/>
          <p:cNvSpPr>
            <a:spLocks noGrp="1" noChangeArrowheads="1"/>
          </p:cNvSpPr>
          <p:nvPr>
            <p:ph type="body" idx="1"/>
          </p:nvPr>
        </p:nvSpPr>
        <p:spPr/>
        <p:txBody>
          <a:bodyPr/>
          <a:lstStyle/>
          <a:p>
            <a:pPr eaLnBrk="1" hangingPunct="1">
              <a:lnSpc>
                <a:spcPct val="90000"/>
              </a:lnSpc>
            </a:pPr>
            <a:r>
              <a:rPr lang="el-GR" dirty="0" smtClean="0"/>
              <a:t>Η ηλεκτρομαγνητική ακτινοβολία αποτελείται από ηλεκτρομαγνητικά κύματα.</a:t>
            </a:r>
          </a:p>
          <a:p>
            <a:pPr eaLnBrk="1" hangingPunct="1">
              <a:lnSpc>
                <a:spcPct val="90000"/>
              </a:lnSpc>
            </a:pPr>
            <a:r>
              <a:rPr lang="el-GR" dirty="0" smtClean="0"/>
              <a:t>Διαδίδονται στο χώρο με την ταχύτητα του φωτός.</a:t>
            </a:r>
          </a:p>
          <a:p>
            <a:pPr eaLnBrk="1" hangingPunct="1">
              <a:lnSpc>
                <a:spcPct val="90000"/>
              </a:lnSpc>
            </a:pPr>
            <a:r>
              <a:rPr lang="el-GR" dirty="0" smtClean="0"/>
              <a:t>Χαρακτηρίζονται από το μήκος κύματος (λ, σε </a:t>
            </a:r>
            <a:r>
              <a:rPr lang="en-US" dirty="0" smtClean="0"/>
              <a:t>m </a:t>
            </a:r>
            <a:r>
              <a:rPr lang="el-GR" dirty="0" smtClean="0"/>
              <a:t>ή </a:t>
            </a:r>
            <a:r>
              <a:rPr lang="en-US" dirty="0" smtClean="0"/>
              <a:t>nm</a:t>
            </a:r>
            <a:r>
              <a:rPr lang="el-GR" dirty="0" smtClean="0"/>
              <a:t>) και τη συχνότητα (ν, </a:t>
            </a:r>
            <a:r>
              <a:rPr lang="en-US" dirty="0" smtClean="0"/>
              <a:t>s</a:t>
            </a:r>
            <a:r>
              <a:rPr lang="en-US" baseline="30000" dirty="0" smtClean="0"/>
              <a:t>-1</a:t>
            </a:r>
            <a:r>
              <a:rPr lang="en-US" dirty="0" smtClean="0"/>
              <a:t>=Hz</a:t>
            </a:r>
            <a:r>
              <a:rPr lang="el-GR" dirty="0" smtClean="0"/>
              <a:t>).</a:t>
            </a:r>
            <a:endParaRPr lang="en-US" dirty="0" smtClean="0"/>
          </a:p>
          <a:p>
            <a:pPr eaLnBrk="1" hangingPunct="1">
              <a:lnSpc>
                <a:spcPct val="90000"/>
              </a:lnSpc>
            </a:pPr>
            <a:r>
              <a:rPr lang="el-GR" dirty="0" smtClean="0"/>
              <a:t>Βασική εξίσωση της κυματικής: </a:t>
            </a:r>
            <a:r>
              <a:rPr lang="en-US" dirty="0" smtClean="0"/>
              <a:t>c=</a:t>
            </a:r>
            <a:r>
              <a:rPr lang="el-GR" dirty="0" smtClean="0"/>
              <a:t>λ</a:t>
            </a:r>
            <a:r>
              <a:rPr lang="en-US" dirty="0" smtClean="0">
                <a:cs typeface="Times New Roman" pitchFamily="18" charset="0"/>
              </a:rPr>
              <a:t>×</a:t>
            </a:r>
            <a:r>
              <a:rPr lang="el-GR" dirty="0" smtClean="0"/>
              <a:t>ν, όπου </a:t>
            </a:r>
            <a:r>
              <a:rPr lang="en-US" dirty="0" smtClean="0"/>
              <a:t>c </a:t>
            </a:r>
            <a:r>
              <a:rPr lang="el-GR" dirty="0" smtClean="0"/>
              <a:t>η ταχύτητα του φωτός στο κενό,</a:t>
            </a:r>
          </a:p>
          <a:p>
            <a:pPr eaLnBrk="1" hangingPunct="1">
              <a:lnSpc>
                <a:spcPct val="90000"/>
              </a:lnSpc>
              <a:buFont typeface="Wingdings" pitchFamily="2" charset="2"/>
              <a:buNone/>
            </a:pPr>
            <a:r>
              <a:rPr lang="el-GR" dirty="0" smtClean="0"/>
              <a:t>	3</a:t>
            </a:r>
            <a:r>
              <a:rPr lang="en-US" dirty="0" smtClean="0">
                <a:cs typeface="Times New Roman" pitchFamily="18" charset="0"/>
              </a:rPr>
              <a:t>×</a:t>
            </a:r>
            <a:r>
              <a:rPr lang="el-GR" dirty="0" smtClean="0">
                <a:cs typeface="Times New Roman" pitchFamily="18" charset="0"/>
              </a:rPr>
              <a:t>10</a:t>
            </a:r>
            <a:r>
              <a:rPr lang="el-GR" baseline="30000" dirty="0" smtClean="0">
                <a:cs typeface="Times New Roman" pitchFamily="18" charset="0"/>
              </a:rPr>
              <a:t>8</a:t>
            </a:r>
            <a:r>
              <a:rPr lang="el-GR" dirty="0" smtClean="0">
                <a:cs typeface="Times New Roman" pitchFamily="18" charset="0"/>
              </a:rPr>
              <a:t> </a:t>
            </a:r>
            <a:r>
              <a:rPr lang="en-US" dirty="0" smtClean="0">
                <a:cs typeface="Times New Roman" pitchFamily="18" charset="0"/>
              </a:rPr>
              <a:t>m/s</a:t>
            </a:r>
            <a:endParaRPr lang="el-GR" dirty="0" smtClean="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a:solidFill>
                  <a:srgbClr val="50ABBC"/>
                </a:solidFill>
              </a:rPr>
              <a:t>4</a:t>
            </a:r>
            <a:endParaRPr lang="el-GR" dirty="0" smtClean="0">
              <a:solidFill>
                <a:srgbClr val="50ABB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eaLnBrk="1" hangingPunct="1"/>
            <a:r>
              <a:rPr lang="el-GR" dirty="0" smtClean="0">
                <a:solidFill>
                  <a:schemeClr val="accent1"/>
                </a:solidFill>
              </a:rPr>
              <a:t>Ηλεκτρομαγνητικά κύματα</a:t>
            </a:r>
          </a:p>
        </p:txBody>
      </p:sp>
      <p:pic>
        <p:nvPicPr>
          <p:cNvPr id="79877" name="Picture 4"/>
          <p:cNvPicPr>
            <a:picLocks noChangeAspect="1" noChangeArrowheads="1"/>
          </p:cNvPicPr>
          <p:nvPr/>
        </p:nvPicPr>
        <p:blipFill>
          <a:blip r:embed="rId2"/>
          <a:srcRect/>
          <a:stretch>
            <a:fillRect/>
          </a:stretch>
        </p:blipFill>
        <p:spPr bwMode="auto">
          <a:xfrm>
            <a:off x="1476375" y="1196975"/>
            <a:ext cx="6335713" cy="4962525"/>
          </a:xfrm>
          <a:prstGeom prst="rect">
            <a:avLst/>
          </a:prstGeom>
          <a:noFill/>
          <a:ln w="9525">
            <a:noFill/>
            <a:miter lim="800000"/>
            <a:headEnd/>
            <a:tailEnd/>
          </a:ln>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a:solidFill>
                  <a:srgbClr val="50ABBC"/>
                </a:solidFill>
              </a:rPr>
              <a:t>5</a:t>
            </a:r>
            <a:endParaRPr lang="el-GR" dirty="0" smtClean="0">
              <a:solidFill>
                <a:srgbClr val="50ABB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l-GR" sz="3400" dirty="0" smtClean="0">
                <a:solidFill>
                  <a:schemeClr val="accent1"/>
                </a:solidFill>
              </a:rPr>
              <a:t>Ενέργεια ηλεκτρομαγνητικής ακτινοβολίας</a:t>
            </a:r>
          </a:p>
        </p:txBody>
      </p:sp>
      <p:graphicFrame>
        <p:nvGraphicFramePr>
          <p:cNvPr id="5122" name="Object 4"/>
          <p:cNvGraphicFramePr>
            <a:graphicFrameLocks noChangeAspect="1"/>
          </p:cNvGraphicFramePr>
          <p:nvPr>
            <p:ph sz="half" idx="1"/>
          </p:nvPr>
        </p:nvGraphicFramePr>
        <p:xfrm>
          <a:off x="3059113" y="3141663"/>
          <a:ext cx="3097212" cy="1500187"/>
        </p:xfrm>
        <a:graphic>
          <a:graphicData uri="http://schemas.openxmlformats.org/presentationml/2006/ole">
            <p:oleObj spid="_x0000_s1026" name="Εξίσωση" r:id="rId3" imgW="812520" imgH="393480" progId="Equation.3">
              <p:embed/>
            </p:oleObj>
          </a:graphicData>
        </a:graphic>
      </p:graphicFrame>
      <p:sp>
        <p:nvSpPr>
          <p:cNvPr id="5126" name="Rectangle 6"/>
          <p:cNvSpPr>
            <a:spLocks noGrp="1" noChangeArrowheads="1"/>
          </p:cNvSpPr>
          <p:nvPr>
            <p:ph type="body" sz="half" idx="2"/>
          </p:nvPr>
        </p:nvSpPr>
        <p:spPr>
          <a:xfrm>
            <a:off x="395288" y="4868863"/>
            <a:ext cx="8351837" cy="1439862"/>
          </a:xfrm>
        </p:spPr>
        <p:txBody>
          <a:bodyPr/>
          <a:lstStyle/>
          <a:p>
            <a:pPr eaLnBrk="1" hangingPunct="1">
              <a:buFont typeface="Wingdings" pitchFamily="2" charset="2"/>
              <a:buNone/>
            </a:pPr>
            <a:r>
              <a:rPr lang="el-GR" sz="2800" smtClean="0"/>
              <a:t>	όπου </a:t>
            </a:r>
            <a:r>
              <a:rPr lang="en-US" sz="2800" smtClean="0"/>
              <a:t>h </a:t>
            </a:r>
            <a:r>
              <a:rPr lang="el-GR" sz="2800" smtClean="0"/>
              <a:t>η σταθερά του </a:t>
            </a:r>
            <a:r>
              <a:rPr lang="en-US" sz="2800" smtClean="0"/>
              <a:t>Planck</a:t>
            </a:r>
            <a:r>
              <a:rPr lang="el-GR" sz="2800" smtClean="0"/>
              <a:t>: 6,6256</a:t>
            </a:r>
            <a:r>
              <a:rPr lang="en-US" sz="2800" smtClean="0">
                <a:cs typeface="Times New Roman" pitchFamily="18" charset="0"/>
              </a:rPr>
              <a:t>×</a:t>
            </a:r>
            <a:r>
              <a:rPr lang="el-GR" sz="2800" smtClean="0">
                <a:cs typeface="Times New Roman" pitchFamily="18" charset="0"/>
              </a:rPr>
              <a:t>10</a:t>
            </a:r>
            <a:r>
              <a:rPr lang="el-GR" sz="2800" baseline="30000" smtClean="0">
                <a:cs typeface="Times New Roman" pitchFamily="18" charset="0"/>
              </a:rPr>
              <a:t>-34</a:t>
            </a:r>
            <a:r>
              <a:rPr lang="el-GR" sz="2800" smtClean="0">
                <a:cs typeface="Times New Roman" pitchFamily="18" charset="0"/>
              </a:rPr>
              <a:t> </a:t>
            </a:r>
            <a:r>
              <a:rPr lang="en-US" sz="2800" smtClean="0">
                <a:cs typeface="Times New Roman" pitchFamily="18" charset="0"/>
              </a:rPr>
              <a:t>Js</a:t>
            </a:r>
            <a:endParaRPr lang="el-GR" sz="2800" smtClean="0">
              <a:cs typeface="Times New Roman" pitchFamily="18" charset="0"/>
            </a:endParaRPr>
          </a:p>
          <a:p>
            <a:pPr eaLnBrk="1" hangingPunct="1">
              <a:buFont typeface="Wingdings" pitchFamily="2" charset="2"/>
              <a:buNone/>
            </a:pPr>
            <a:endParaRPr lang="el-GR" sz="2800" smtClean="0">
              <a:cs typeface="Times New Roman" pitchFamily="18" charset="0"/>
            </a:endParaRPr>
          </a:p>
          <a:p>
            <a:pPr eaLnBrk="1" hangingPunct="1">
              <a:buFont typeface="Wingdings" pitchFamily="2" charset="2"/>
              <a:buNone/>
            </a:pPr>
            <a:endParaRPr lang="en-US" sz="2800" smtClean="0">
              <a:cs typeface="Times New Roman" pitchFamily="18" charset="0"/>
            </a:endParaRPr>
          </a:p>
        </p:txBody>
      </p:sp>
      <p:sp>
        <p:nvSpPr>
          <p:cNvPr id="5127" name="Rectangle 7"/>
          <p:cNvSpPr>
            <a:spLocks noChangeArrowheads="1"/>
          </p:cNvSpPr>
          <p:nvPr/>
        </p:nvSpPr>
        <p:spPr bwMode="auto">
          <a:xfrm>
            <a:off x="611188" y="1412875"/>
            <a:ext cx="8351837" cy="15113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Ø"/>
            </a:pPr>
            <a:r>
              <a:rPr lang="el-GR" sz="3200">
                <a:latin typeface="Times New Roman" pitchFamily="18" charset="0"/>
                <a:cs typeface="Times New Roman" pitchFamily="18" charset="0"/>
              </a:rPr>
              <a:t>Η ηλεκτρομαγνητική ακτινοβολία εκπέμπεται ή απορροφείται σε διακριτές ποσότητες ενέργειας (</a:t>
            </a:r>
            <a:r>
              <a:rPr lang="en-US" sz="3200">
                <a:latin typeface="Times New Roman" pitchFamily="18" charset="0"/>
                <a:cs typeface="Times New Roman" pitchFamily="18" charset="0"/>
              </a:rPr>
              <a:t>quanta </a:t>
            </a:r>
            <a:r>
              <a:rPr lang="el-GR" sz="3200">
                <a:latin typeface="Times New Roman" pitchFamily="18" charset="0"/>
                <a:cs typeface="Times New Roman" pitchFamily="18" charset="0"/>
              </a:rPr>
              <a:t>ή φωτόνια) </a:t>
            </a:r>
            <a:endParaRPr lang="en-US" sz="3200">
              <a:latin typeface="Times New Roman" pitchFamily="18" charset="0"/>
              <a:cs typeface="Times New Roman" pitchFamily="18" charset="0"/>
            </a:endParaRP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a:solidFill>
                  <a:srgbClr val="50ABBC"/>
                </a:solidFill>
              </a:rPr>
              <a:t>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normAutofit fontScale="90000"/>
          </a:bodyPr>
          <a:lstStyle/>
          <a:p>
            <a:pPr eaLnBrk="1" hangingPunct="1"/>
            <a:r>
              <a:rPr lang="en-US" dirty="0" smtClean="0">
                <a:solidFill>
                  <a:schemeClr val="accent1"/>
                </a:solidFill>
              </a:rPr>
              <a:t>Mole </a:t>
            </a:r>
            <a:r>
              <a:rPr lang="el-GR" dirty="0" smtClean="0">
                <a:solidFill>
                  <a:schemeClr val="accent1"/>
                </a:solidFill>
              </a:rPr>
              <a:t>φωτονίων</a:t>
            </a:r>
          </a:p>
        </p:txBody>
      </p:sp>
      <p:sp>
        <p:nvSpPr>
          <p:cNvPr id="6150" name="Rectangle 3"/>
          <p:cNvSpPr>
            <a:spLocks noGrp="1" noChangeArrowheads="1"/>
          </p:cNvSpPr>
          <p:nvPr>
            <p:ph type="body" sz="half" idx="1"/>
          </p:nvPr>
        </p:nvSpPr>
        <p:spPr>
          <a:xfrm>
            <a:off x="566738" y="1268413"/>
            <a:ext cx="8253412" cy="4751387"/>
          </a:xfrm>
        </p:spPr>
        <p:txBody>
          <a:bodyPr/>
          <a:lstStyle/>
          <a:p>
            <a:pPr eaLnBrk="1" hangingPunct="1"/>
            <a:r>
              <a:rPr lang="el-GR" smtClean="0"/>
              <a:t>1 </a:t>
            </a:r>
            <a:r>
              <a:rPr lang="en-US" smtClean="0"/>
              <a:t>mole </a:t>
            </a:r>
            <a:r>
              <a:rPr lang="el-GR" smtClean="0"/>
              <a:t>(6,02 </a:t>
            </a:r>
            <a:r>
              <a:rPr lang="en-US" smtClean="0">
                <a:cs typeface="Times New Roman" pitchFamily="18" charset="0"/>
              </a:rPr>
              <a:t>×</a:t>
            </a:r>
            <a:r>
              <a:rPr lang="el-GR" smtClean="0">
                <a:cs typeface="Times New Roman" pitchFamily="18" charset="0"/>
              </a:rPr>
              <a:t> 10</a:t>
            </a:r>
            <a:r>
              <a:rPr lang="el-GR" baseline="30000" smtClean="0">
                <a:cs typeface="Times New Roman" pitchFamily="18" charset="0"/>
              </a:rPr>
              <a:t>23</a:t>
            </a:r>
            <a:r>
              <a:rPr lang="el-GR" smtClean="0">
                <a:cs typeface="Times New Roman" pitchFamily="18" charset="0"/>
              </a:rPr>
              <a:t>) </a:t>
            </a:r>
            <a:r>
              <a:rPr lang="el-GR" smtClean="0"/>
              <a:t>φωτονίων ονομάζεται </a:t>
            </a:r>
            <a:r>
              <a:rPr lang="en-US" smtClean="0"/>
              <a:t>einstein </a:t>
            </a:r>
            <a:r>
              <a:rPr lang="el-GR" smtClean="0"/>
              <a:t>και η ενέργειά του είναι:</a:t>
            </a:r>
          </a:p>
        </p:txBody>
      </p:sp>
      <p:graphicFrame>
        <p:nvGraphicFramePr>
          <p:cNvPr id="6146" name="Object 4"/>
          <p:cNvGraphicFramePr>
            <a:graphicFrameLocks noChangeAspect="1"/>
          </p:cNvGraphicFramePr>
          <p:nvPr>
            <p:ph sz="half" idx="2"/>
          </p:nvPr>
        </p:nvGraphicFramePr>
        <p:xfrm>
          <a:off x="250825" y="2654300"/>
          <a:ext cx="8642350" cy="1290638"/>
        </p:xfrm>
        <a:graphic>
          <a:graphicData uri="http://schemas.openxmlformats.org/presentationml/2006/ole">
            <p:oleObj spid="_x0000_s2050" name="Εξίσωση" r:id="rId3" imgW="2806560" imgH="419040" progId="Equation.3">
              <p:embed/>
            </p:oleObj>
          </a:graphicData>
        </a:graphic>
      </p:graphicFrame>
      <p:pic>
        <p:nvPicPr>
          <p:cNvPr id="7"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a:solidFill>
                  <a:srgbClr val="50ABBC"/>
                </a:solidFill>
              </a:rPr>
              <a:t>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a:xfrm>
            <a:off x="457200" y="-24"/>
            <a:ext cx="8229600" cy="1143000"/>
          </a:xfrm>
        </p:spPr>
        <p:txBody>
          <a:bodyPr/>
          <a:lstStyle/>
          <a:p>
            <a:pPr eaLnBrk="1" hangingPunct="1"/>
            <a:r>
              <a:rPr lang="el-GR" dirty="0" smtClean="0">
                <a:solidFill>
                  <a:schemeClr val="accent1"/>
                </a:solidFill>
              </a:rPr>
              <a:t>Ηλεκτρομαγνητικό φάσμα</a:t>
            </a:r>
          </a:p>
        </p:txBody>
      </p:sp>
      <p:pic>
        <p:nvPicPr>
          <p:cNvPr id="80901" name="Picture 3"/>
          <p:cNvPicPr>
            <a:picLocks noChangeAspect="1" noChangeArrowheads="1"/>
          </p:cNvPicPr>
          <p:nvPr/>
        </p:nvPicPr>
        <p:blipFill>
          <a:blip r:embed="rId2"/>
          <a:srcRect/>
          <a:stretch>
            <a:fillRect/>
          </a:stretch>
        </p:blipFill>
        <p:spPr bwMode="auto">
          <a:xfrm>
            <a:off x="684213" y="1504950"/>
            <a:ext cx="7991475" cy="4549775"/>
          </a:xfrm>
          <a:prstGeom prst="rect">
            <a:avLst/>
          </a:prstGeom>
          <a:noFill/>
          <a:ln w="9525">
            <a:noFill/>
            <a:miter lim="800000"/>
            <a:headEnd/>
            <a:tailEnd/>
          </a:ln>
        </p:spPr>
      </p:pic>
      <p:sp>
        <p:nvSpPr>
          <p:cNvPr id="80902" name="Rectangle 5"/>
          <p:cNvSpPr>
            <a:spLocks noChangeArrowheads="1"/>
          </p:cNvSpPr>
          <p:nvPr/>
        </p:nvSpPr>
        <p:spPr bwMode="auto">
          <a:xfrm>
            <a:off x="1547813" y="5373688"/>
            <a:ext cx="4103687" cy="576262"/>
          </a:xfrm>
          <a:prstGeom prst="rect">
            <a:avLst/>
          </a:prstGeom>
          <a:solidFill>
            <a:schemeClr val="bg1"/>
          </a:solidFill>
          <a:ln w="9525">
            <a:solidFill>
              <a:schemeClr val="bg1"/>
            </a:solidFill>
            <a:miter lim="800000"/>
            <a:headEnd/>
            <a:tailEnd/>
          </a:ln>
        </p:spPr>
        <p:txBody>
          <a:bodyPr wrap="none" anchor="ctr"/>
          <a:lstStyle/>
          <a:p>
            <a:endParaRPr lang="el-GR"/>
          </a:p>
        </p:txBody>
      </p:sp>
      <p:sp>
        <p:nvSpPr>
          <p:cNvPr id="80903" name="Line 6"/>
          <p:cNvSpPr>
            <a:spLocks noChangeShapeType="1"/>
          </p:cNvSpPr>
          <p:nvPr/>
        </p:nvSpPr>
        <p:spPr bwMode="auto">
          <a:xfrm>
            <a:off x="1042988" y="1357298"/>
            <a:ext cx="7345362" cy="0"/>
          </a:xfrm>
          <a:prstGeom prst="line">
            <a:avLst/>
          </a:prstGeom>
          <a:noFill/>
          <a:ln w="9525">
            <a:solidFill>
              <a:schemeClr val="tx1"/>
            </a:solidFill>
            <a:round/>
            <a:headEnd/>
            <a:tailEnd type="triangle" w="med" len="med"/>
          </a:ln>
        </p:spPr>
        <p:txBody>
          <a:bodyPr/>
          <a:lstStyle/>
          <a:p>
            <a:endParaRPr lang="el-GR"/>
          </a:p>
        </p:txBody>
      </p:sp>
      <p:sp>
        <p:nvSpPr>
          <p:cNvPr id="80904" name="Rectangle 7"/>
          <p:cNvSpPr>
            <a:spLocks noChangeArrowheads="1"/>
          </p:cNvSpPr>
          <p:nvPr/>
        </p:nvSpPr>
        <p:spPr bwMode="auto">
          <a:xfrm>
            <a:off x="6443663" y="1268413"/>
            <a:ext cx="2312987" cy="142875"/>
          </a:xfrm>
          <a:prstGeom prst="rect">
            <a:avLst/>
          </a:prstGeom>
          <a:noFill/>
          <a:ln w="9525">
            <a:noFill/>
            <a:miter lim="800000"/>
            <a:headEnd/>
            <a:tailEnd/>
          </a:ln>
        </p:spPr>
        <p:txBody>
          <a:bodyPr anchor="b"/>
          <a:lstStyle/>
          <a:p>
            <a:r>
              <a:rPr lang="el-GR" sz="2400" b="1">
                <a:solidFill>
                  <a:schemeClr val="tx2"/>
                </a:solidFill>
                <a:latin typeface="Times New Roman" pitchFamily="18" charset="0"/>
              </a:rPr>
              <a:t>Ενέργεια</a:t>
            </a:r>
          </a:p>
        </p:txBody>
      </p:sp>
      <p:pic>
        <p:nvPicPr>
          <p:cNvPr id="9"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a:solidFill>
                  <a:srgbClr val="50ABBC"/>
                </a:solidFill>
              </a:rPr>
              <a:t>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l-GR" dirty="0" smtClean="0">
                <a:solidFill>
                  <a:schemeClr val="accent1"/>
                </a:solidFill>
              </a:rPr>
              <a:t>Υπεριώδης ακτινοβολία</a:t>
            </a:r>
            <a:r>
              <a:rPr lang="en-US" dirty="0" smtClean="0">
                <a:solidFill>
                  <a:schemeClr val="accent1"/>
                </a:solidFill>
              </a:rPr>
              <a:t> (UV)</a:t>
            </a:r>
            <a:endParaRPr lang="el-GR" dirty="0" smtClean="0">
              <a:solidFill>
                <a:schemeClr val="accent1"/>
              </a:solidFill>
            </a:endParaRPr>
          </a:p>
        </p:txBody>
      </p:sp>
      <p:sp>
        <p:nvSpPr>
          <p:cNvPr id="81925" name="Rectangle 3"/>
          <p:cNvSpPr>
            <a:spLocks noGrp="1" noChangeArrowheads="1"/>
          </p:cNvSpPr>
          <p:nvPr>
            <p:ph type="body" idx="1"/>
          </p:nvPr>
        </p:nvSpPr>
        <p:spPr/>
        <p:txBody>
          <a:bodyPr>
            <a:normAutofit lnSpcReduction="10000"/>
          </a:bodyPr>
          <a:lstStyle/>
          <a:p>
            <a:pPr marL="609600" indent="-609600" eaLnBrk="1" hangingPunct="1">
              <a:lnSpc>
                <a:spcPct val="90000"/>
              </a:lnSpc>
            </a:pPr>
            <a:r>
              <a:rPr lang="el-GR" smtClean="0"/>
              <a:t>Η υπεριώδης ακτινοβολία </a:t>
            </a:r>
            <a:r>
              <a:rPr lang="en-US" smtClean="0"/>
              <a:t>(ultraviolet, UV) </a:t>
            </a:r>
            <a:r>
              <a:rPr lang="el-GR" smtClean="0"/>
              <a:t>ορίζεται ως η ηλεκτρομαγνητική ακτινοβολία με μήκη κύματος από</a:t>
            </a:r>
            <a:r>
              <a:rPr lang="en-US" smtClean="0"/>
              <a:t> 100 </a:t>
            </a:r>
            <a:r>
              <a:rPr lang="el-GR" smtClean="0"/>
              <a:t>έως 400 </a:t>
            </a:r>
            <a:r>
              <a:rPr lang="en-US" smtClean="0"/>
              <a:t>nm.</a:t>
            </a:r>
          </a:p>
          <a:p>
            <a:pPr marL="609600" indent="-609600" eaLnBrk="1" hangingPunct="1">
              <a:lnSpc>
                <a:spcPct val="90000"/>
              </a:lnSpc>
            </a:pPr>
            <a:r>
              <a:rPr lang="el-GR" smtClean="0"/>
              <a:t>Χωρίζεται σε 4 υπο-περιοχές:</a:t>
            </a:r>
          </a:p>
          <a:p>
            <a:pPr marL="1347788" lvl="2" indent="-438150" eaLnBrk="1" hangingPunct="1">
              <a:lnSpc>
                <a:spcPct val="90000"/>
              </a:lnSpc>
              <a:buFont typeface="Wingdings" pitchFamily="2" charset="2"/>
              <a:buAutoNum type="arabicPeriod"/>
            </a:pPr>
            <a:r>
              <a:rPr lang="en-US" sz="3200" smtClean="0"/>
              <a:t>Vacuum UV (VUV): 100-200 nm</a:t>
            </a:r>
          </a:p>
          <a:p>
            <a:pPr marL="1347788" lvl="2" indent="-438150" eaLnBrk="1" hangingPunct="1">
              <a:lnSpc>
                <a:spcPct val="90000"/>
              </a:lnSpc>
              <a:buFont typeface="Wingdings" pitchFamily="2" charset="2"/>
              <a:buAutoNum type="arabicPeriod"/>
            </a:pPr>
            <a:r>
              <a:rPr lang="en-US" sz="3200" smtClean="0"/>
              <a:t>UV-C: 200-280 nm</a:t>
            </a:r>
          </a:p>
          <a:p>
            <a:pPr marL="1347788" lvl="2" indent="-438150" eaLnBrk="1" hangingPunct="1">
              <a:lnSpc>
                <a:spcPct val="90000"/>
              </a:lnSpc>
              <a:buFont typeface="Wingdings" pitchFamily="2" charset="2"/>
              <a:buAutoNum type="arabicPeriod"/>
            </a:pPr>
            <a:r>
              <a:rPr lang="en-US" sz="3200" smtClean="0"/>
              <a:t>UV-B: 280-315 nm</a:t>
            </a:r>
          </a:p>
          <a:p>
            <a:pPr marL="1347788" lvl="2" indent="-438150" eaLnBrk="1" hangingPunct="1">
              <a:lnSpc>
                <a:spcPct val="90000"/>
              </a:lnSpc>
              <a:buFont typeface="Wingdings" pitchFamily="2" charset="2"/>
              <a:buAutoNum type="arabicPeriod"/>
            </a:pPr>
            <a:r>
              <a:rPr lang="en-US" sz="3200" smtClean="0"/>
              <a:t>UV-A: 315-400 nm</a:t>
            </a:r>
            <a:endParaRPr lang="el-GR" sz="3200" smtClean="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a:solidFill>
                  <a:srgbClr val="50ABBC"/>
                </a:solidFill>
              </a:rPr>
              <a:t>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1129</Words>
  <Application>Microsoft Office PowerPoint</Application>
  <PresentationFormat>On-screen Show (4:3)</PresentationFormat>
  <Paragraphs>188</Paragraphs>
  <Slides>33</Slides>
  <Notes>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Office Theme</vt:lpstr>
      <vt:lpstr>Εξίσωση</vt:lpstr>
      <vt:lpstr>CS ChemDraw Drawing</vt:lpstr>
      <vt:lpstr>Γράφημα</vt:lpstr>
      <vt:lpstr>Τεχνολογία Περιβάλλοντος: Επεξεργασία Βιομηχανικών Υγρών Αποβλήτων</vt:lpstr>
      <vt:lpstr>Σκοπός  Ενότητας</vt:lpstr>
      <vt:lpstr>Περιεχόμενα ενότητας</vt:lpstr>
      <vt:lpstr>Ηλεκτρομαγνητική ακτινοβολία</vt:lpstr>
      <vt:lpstr>Ηλεκτρομαγνητικά κύματα</vt:lpstr>
      <vt:lpstr>Ενέργεια ηλεκτρομαγνητικής ακτινοβολίας</vt:lpstr>
      <vt:lpstr>Mole φωτονίων</vt:lpstr>
      <vt:lpstr>Ηλεκτρομαγνητικό φάσμα</vt:lpstr>
      <vt:lpstr>Υπεριώδης ακτινοβολία (UV)</vt:lpstr>
      <vt:lpstr>Υπεριώδης ακτινοβολία και ενέργεια</vt:lpstr>
      <vt:lpstr>Υπεριώδης ακτινοβολία</vt:lpstr>
      <vt:lpstr>Αλληλεπίδραση ακτινοβολίας-ύλης</vt:lpstr>
      <vt:lpstr>Αλληλεπίδραση ακτινοβολίας-ύλης</vt:lpstr>
      <vt:lpstr>Απορρόφηση ακτινοβολίας από την ύλη</vt:lpstr>
      <vt:lpstr>Φωτοφυσικές και φωτοχημικές διεργασίες</vt:lpstr>
      <vt:lpstr>Φωτοφυσικές και φωτοχημικές διεργασίες</vt:lpstr>
      <vt:lpstr>Νόμος Lambert-Beer</vt:lpstr>
      <vt:lpstr>Φάσμα απορρόφησης</vt:lpstr>
      <vt:lpstr>2ος νόμος της φωτοχημείας</vt:lpstr>
      <vt:lpstr>Κβαντική απόδοση (quantum yield)</vt:lpstr>
      <vt:lpstr>Τιμές κβαντικής απόδοσης</vt:lpstr>
      <vt:lpstr>Πηγές ακτινοβολίας</vt:lpstr>
      <vt:lpstr>Λάμπες υδραργύρου χαμηλής πίεσης</vt:lpstr>
      <vt:lpstr>Λάμπες υδραργύρου χαμηλής πίεσης</vt:lpstr>
      <vt:lpstr>Λάμπες υδραργύρου μεσαίας πίεσης</vt:lpstr>
      <vt:lpstr>Φάσμα εκπομπής LP Hg lamp </vt:lpstr>
      <vt:lpstr>Λάμπες υδραργύρου μεσαίας πίεσης</vt:lpstr>
      <vt:lpstr>Τέλος Ενότητας</vt:lpstr>
      <vt:lpstr>Slide 29</vt:lpstr>
      <vt:lpstr>Χρηματοδότηση</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Περιβάλλοντος: Επεξεργασία Βιομηχανικών Υγρών Αποβλήτων</dc:title>
  <dc:creator>Spyretos</dc:creator>
  <cp:lastModifiedBy>Spyretos</cp:lastModifiedBy>
  <cp:revision>22</cp:revision>
  <dcterms:created xsi:type="dcterms:W3CDTF">2015-07-06T20:53:08Z</dcterms:created>
  <dcterms:modified xsi:type="dcterms:W3CDTF">2015-07-10T09:37:33Z</dcterms:modified>
</cp:coreProperties>
</file>