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6" r:id="rId9"/>
    <p:sldId id="285" r:id="rId10"/>
    <p:sldId id="284" r:id="rId11"/>
    <p:sldId id="283" r:id="rId12"/>
    <p:sldId id="28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2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l-GR" sz="2800" dirty="0" smtClean="0"/>
              <a:t>4</a:t>
            </a:r>
            <a:r>
              <a:rPr lang="en-US" sz="2800" dirty="0" smtClean="0"/>
              <a:t>9-95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80-89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Πα</a:t>
            </a:r>
            <a:r>
              <a:rPr lang="el-GR" sz="2000" dirty="0"/>
              <a:t>. </a:t>
            </a:r>
            <a:r>
              <a:rPr lang="el-GR" sz="2000" u="sng" dirty="0" err="1"/>
              <a:t>ἀτὰρ</a:t>
            </a:r>
            <a:r>
              <a:rPr lang="el-GR" sz="2000" dirty="0"/>
              <a:t> σύ </a:t>
            </a:r>
            <a:r>
              <a:rPr lang="el-GR" sz="2000" dirty="0" err="1"/>
              <a:t>γ΄—οὐ</a:t>
            </a:r>
            <a:r>
              <a:rPr lang="el-GR" sz="2000" dirty="0"/>
              <a:t> γὰρ </a:t>
            </a:r>
            <a:r>
              <a:rPr lang="el-GR" sz="2000" dirty="0" err="1"/>
              <a:t>καιρὸς</a:t>
            </a:r>
            <a:r>
              <a:rPr lang="el-GR" sz="2000" dirty="0"/>
              <a:t> </a:t>
            </a:r>
            <a:r>
              <a:rPr lang="el-GR" sz="2000" dirty="0" err="1"/>
              <a:t>εἰδέναι</a:t>
            </a:r>
            <a:r>
              <a:rPr lang="el-GR" sz="2000" dirty="0"/>
              <a:t> τόδε (80)</a:t>
            </a:r>
          </a:p>
          <a:p>
            <a:pPr marL="0" indent="0">
              <a:buNone/>
            </a:pPr>
            <a:r>
              <a:rPr lang="el-GR" sz="2000" b="1" dirty="0" err="1"/>
              <a:t>δέσποιναν</a:t>
            </a:r>
            <a:r>
              <a:rPr lang="el-GR" sz="2000" dirty="0" err="1"/>
              <a:t>—ἡσύχαζε</a:t>
            </a:r>
            <a:r>
              <a:rPr lang="el-GR" sz="2000" dirty="0"/>
              <a:t> καὶ </a:t>
            </a:r>
            <a:r>
              <a:rPr lang="el-GR" sz="2000" dirty="0" err="1"/>
              <a:t>σίγα</a:t>
            </a:r>
            <a:r>
              <a:rPr lang="el-GR" sz="2000" dirty="0"/>
              <a:t> λόγον.</a:t>
            </a:r>
          </a:p>
          <a:p>
            <a:pPr marL="0" indent="0">
              <a:buNone/>
            </a:pPr>
            <a:r>
              <a:rPr lang="el-GR" sz="2000" b="1" dirty="0" err="1"/>
              <a:t>Τρ</a:t>
            </a:r>
            <a:r>
              <a:rPr lang="el-GR" sz="2000" dirty="0"/>
              <a:t>. ὦ </a:t>
            </a:r>
            <a:r>
              <a:rPr lang="el-GR" sz="2000" dirty="0" err="1"/>
              <a:t>τέκν΄͵</a:t>
            </a:r>
            <a:r>
              <a:rPr lang="el-GR" sz="2000" dirty="0"/>
              <a:t> </a:t>
            </a:r>
            <a:r>
              <a:rPr lang="el-GR" sz="2000" dirty="0" err="1"/>
              <a:t>ἀκούεθ΄</a:t>
            </a:r>
            <a:r>
              <a:rPr lang="el-GR" sz="2000" dirty="0"/>
              <a:t> </a:t>
            </a:r>
            <a:r>
              <a:rPr lang="el-GR" sz="2000" dirty="0" err="1"/>
              <a:t>οἷος</a:t>
            </a:r>
            <a:r>
              <a:rPr lang="el-GR" sz="2000" dirty="0"/>
              <a:t> εἰς ὑμᾶς </a:t>
            </a:r>
            <a:r>
              <a:rPr lang="el-GR" sz="2000" dirty="0" err="1"/>
              <a:t>πατήρ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u="sng" dirty="0" err="1"/>
              <a:t>ὄλοιτο</a:t>
            </a:r>
            <a:r>
              <a:rPr lang="el-GR" sz="2000" dirty="0"/>
              <a:t> μὲν μή· </a:t>
            </a:r>
            <a:r>
              <a:rPr lang="el-GR" sz="2000" dirty="0" err="1"/>
              <a:t>δεσπότης</a:t>
            </a:r>
            <a:r>
              <a:rPr lang="el-GR" sz="2000" dirty="0"/>
              <a:t> </a:t>
            </a:r>
            <a:r>
              <a:rPr lang="el-GR" sz="2000" dirty="0" err="1"/>
              <a:t>γάρ</a:t>
            </a:r>
            <a:r>
              <a:rPr lang="el-GR" sz="2000" dirty="0"/>
              <a:t> </a:t>
            </a:r>
            <a:r>
              <a:rPr lang="el-GR" sz="2000" dirty="0" err="1"/>
              <a:t>ἐστ΄</a:t>
            </a:r>
            <a:r>
              <a:rPr lang="el-GR" sz="2000" dirty="0"/>
              <a:t> </a:t>
            </a:r>
            <a:r>
              <a:rPr lang="el-GR" sz="2000" dirty="0" err="1"/>
              <a:t>ἐμός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ἀτὰρ</a:t>
            </a:r>
            <a:r>
              <a:rPr lang="el-GR" sz="2000" dirty="0"/>
              <a:t> </a:t>
            </a:r>
            <a:r>
              <a:rPr lang="el-GR" sz="2000" dirty="0" err="1"/>
              <a:t>κακός</a:t>
            </a:r>
            <a:r>
              <a:rPr lang="el-GR" sz="2000" dirty="0"/>
              <a:t> </a:t>
            </a:r>
            <a:r>
              <a:rPr lang="el-GR" sz="2000" dirty="0" err="1"/>
              <a:t>γ΄</a:t>
            </a:r>
            <a:r>
              <a:rPr lang="el-GR" sz="2000" dirty="0"/>
              <a:t> ὢν ἐς </a:t>
            </a:r>
            <a:r>
              <a:rPr lang="el-GR" sz="2000" dirty="0" err="1"/>
              <a:t>φίλους</a:t>
            </a:r>
            <a:r>
              <a:rPr lang="el-GR" sz="2000" dirty="0"/>
              <a:t> </a:t>
            </a:r>
            <a:r>
              <a:rPr lang="el-GR" sz="2000" dirty="0" err="1"/>
              <a:t>ἁλίσκεται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Πα</a:t>
            </a:r>
            <a:r>
              <a:rPr lang="el-GR" sz="2000" dirty="0"/>
              <a:t>. τίς δ΄ οὐχὶ </a:t>
            </a:r>
            <a:r>
              <a:rPr lang="el-GR" sz="2000" dirty="0" err="1"/>
              <a:t>θνητῶν</a:t>
            </a:r>
            <a:r>
              <a:rPr lang="el-GR" sz="2000" dirty="0"/>
              <a:t>; </a:t>
            </a:r>
            <a:r>
              <a:rPr lang="el-GR" sz="2000" dirty="0" err="1"/>
              <a:t>ἄρτι</a:t>
            </a:r>
            <a:r>
              <a:rPr lang="el-GR" sz="2000" dirty="0"/>
              <a:t> </a:t>
            </a:r>
            <a:r>
              <a:rPr lang="el-GR" sz="2000" dirty="0" err="1"/>
              <a:t>γιγνώσκεις</a:t>
            </a:r>
            <a:r>
              <a:rPr lang="el-GR" sz="2000" dirty="0"/>
              <a:t> </a:t>
            </a:r>
            <a:r>
              <a:rPr lang="el-GR" sz="2000" dirty="0" err="1"/>
              <a:t>τόδε͵</a:t>
            </a:r>
            <a:r>
              <a:rPr lang="el-GR" sz="2000" dirty="0"/>
              <a:t> (85)</a:t>
            </a:r>
          </a:p>
          <a:p>
            <a:pPr marL="0" indent="0">
              <a:buNone/>
            </a:pPr>
            <a:r>
              <a:rPr lang="el-GR" sz="2000" dirty="0"/>
              <a:t>ὡς πᾶς τις αὑτὸν </a:t>
            </a:r>
            <a:r>
              <a:rPr lang="el-GR" sz="2000" b="1" dirty="0"/>
              <a:t>τοῦ </a:t>
            </a:r>
            <a:r>
              <a:rPr lang="el-GR" sz="2000" b="1" u="sng" dirty="0" err="1"/>
              <a:t>πέλας</a:t>
            </a:r>
            <a:r>
              <a:rPr lang="el-GR" sz="2000" dirty="0"/>
              <a:t> μᾶλλον </a:t>
            </a:r>
            <a:r>
              <a:rPr lang="el-GR" sz="2000" dirty="0" err="1"/>
              <a:t>φιλεῖ͵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οἳ μὲν </a:t>
            </a:r>
            <a:r>
              <a:rPr lang="el-GR" sz="2000" dirty="0" err="1"/>
              <a:t>δικαίως͵</a:t>
            </a:r>
            <a:r>
              <a:rPr lang="el-GR" sz="2000" dirty="0"/>
              <a:t> οἳ δὲ καὶ </a:t>
            </a:r>
            <a:r>
              <a:rPr lang="el-GR" sz="2000" dirty="0" err="1"/>
              <a:t>κέρδους</a:t>
            </a:r>
            <a:r>
              <a:rPr lang="el-GR" sz="2000" dirty="0"/>
              <a:t> </a:t>
            </a:r>
            <a:r>
              <a:rPr lang="el-GR" sz="2000" dirty="0" err="1"/>
              <a:t>χάριν͵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εἰ </a:t>
            </a:r>
            <a:r>
              <a:rPr lang="el-GR" sz="2000" dirty="0" err="1"/>
              <a:t>τούσδε</a:t>
            </a:r>
            <a:r>
              <a:rPr lang="el-GR" sz="2000" dirty="0"/>
              <a:t> </a:t>
            </a:r>
            <a:r>
              <a:rPr lang="el-GR" sz="2000" dirty="0" err="1"/>
              <a:t>γ΄</a:t>
            </a:r>
            <a:r>
              <a:rPr lang="el-GR" sz="2000" dirty="0"/>
              <a:t> </a:t>
            </a:r>
            <a:r>
              <a:rPr lang="el-GR" sz="2000" dirty="0" err="1"/>
              <a:t>εὐνῆς</a:t>
            </a:r>
            <a:r>
              <a:rPr lang="el-GR" sz="2000" dirty="0"/>
              <a:t> </a:t>
            </a:r>
            <a:r>
              <a:rPr lang="el-GR" sz="2000" u="sng" dirty="0" err="1"/>
              <a:t>οὕνεκ</a:t>
            </a:r>
            <a:r>
              <a:rPr lang="el-GR" sz="2000" dirty="0" err="1"/>
              <a:t>΄</a:t>
            </a:r>
            <a:r>
              <a:rPr lang="el-GR" sz="2000" dirty="0"/>
              <a:t> οὐ </a:t>
            </a:r>
            <a:r>
              <a:rPr lang="el-GR" sz="2000" dirty="0" err="1"/>
              <a:t>στέργει</a:t>
            </a:r>
            <a:r>
              <a:rPr lang="el-GR" sz="2000" dirty="0"/>
              <a:t> </a:t>
            </a:r>
            <a:r>
              <a:rPr lang="el-GR" sz="2000" dirty="0" err="1"/>
              <a:t>πατήρ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 err="1"/>
              <a:t>Τρ</a:t>
            </a:r>
            <a:r>
              <a:rPr lang="el-GR" sz="2000" dirty="0"/>
              <a:t>. </a:t>
            </a:r>
            <a:r>
              <a:rPr lang="el-GR" sz="2000" u="sng" dirty="0" err="1"/>
              <a:t>ἴτ</a:t>
            </a:r>
            <a:r>
              <a:rPr lang="el-GR" sz="2000" dirty="0" err="1"/>
              <a:t>΄—εὖ</a:t>
            </a:r>
            <a:r>
              <a:rPr lang="el-GR" sz="2000" dirty="0"/>
              <a:t> γὰρ </a:t>
            </a:r>
            <a:r>
              <a:rPr lang="el-GR" sz="2000" dirty="0" err="1"/>
              <a:t>ἔσται—δωμάτων</a:t>
            </a:r>
            <a:r>
              <a:rPr lang="el-GR" sz="2000" dirty="0"/>
              <a:t> </a:t>
            </a:r>
            <a:r>
              <a:rPr lang="el-GR" sz="2000" dirty="0" err="1"/>
              <a:t>ἔσω͵</a:t>
            </a:r>
            <a:r>
              <a:rPr lang="el-GR" sz="2000" dirty="0"/>
              <a:t> </a:t>
            </a:r>
            <a:r>
              <a:rPr lang="el-GR" sz="2000" dirty="0" err="1"/>
              <a:t>τέκνα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17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90-95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σὺ δ΄ ὡς </a:t>
            </a:r>
            <a:r>
              <a:rPr lang="el-GR" sz="2000" dirty="0" err="1"/>
              <a:t>μάλιστα</a:t>
            </a:r>
            <a:r>
              <a:rPr lang="el-GR" sz="2000" dirty="0"/>
              <a:t> </a:t>
            </a:r>
            <a:r>
              <a:rPr lang="el-GR" sz="2000" b="1" u="sng" dirty="0" err="1"/>
              <a:t>τούσδ</a:t>
            </a:r>
            <a:r>
              <a:rPr lang="el-GR" sz="2000" dirty="0" err="1"/>
              <a:t>΄</a:t>
            </a:r>
            <a:r>
              <a:rPr lang="el-GR" sz="2000" dirty="0"/>
              <a:t> </a:t>
            </a:r>
            <a:r>
              <a:rPr lang="el-GR" sz="2000" dirty="0" err="1"/>
              <a:t>ἐρημώσας</a:t>
            </a:r>
            <a:r>
              <a:rPr lang="el-GR" sz="2000" dirty="0"/>
              <a:t> </a:t>
            </a:r>
            <a:r>
              <a:rPr lang="el-GR" sz="2000" dirty="0" err="1"/>
              <a:t>ἔχε</a:t>
            </a:r>
            <a:r>
              <a:rPr lang="el-GR" sz="2000" dirty="0"/>
              <a:t> (90)</a:t>
            </a:r>
          </a:p>
          <a:p>
            <a:pPr marL="0" indent="0">
              <a:buNone/>
            </a:pPr>
            <a:r>
              <a:rPr lang="el-GR" sz="2000" dirty="0"/>
              <a:t>καὶ μὴ </a:t>
            </a:r>
            <a:r>
              <a:rPr lang="el-GR" sz="2000" u="sng" dirty="0" err="1"/>
              <a:t>πέλαζε</a:t>
            </a:r>
            <a:r>
              <a:rPr lang="el-GR" sz="2000" dirty="0"/>
              <a:t> </a:t>
            </a:r>
            <a:r>
              <a:rPr lang="el-GR" sz="2000" dirty="0" err="1"/>
              <a:t>μητρὶ</a:t>
            </a:r>
            <a:r>
              <a:rPr lang="el-GR" sz="2000" dirty="0"/>
              <a:t> </a:t>
            </a:r>
            <a:r>
              <a:rPr lang="el-GR" sz="2000" dirty="0" err="1"/>
              <a:t>δυσθυμουμένῃ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ἤδη γὰρ </a:t>
            </a:r>
            <a:r>
              <a:rPr lang="el-GR" sz="2000" dirty="0" err="1"/>
              <a:t>εἶδον</a:t>
            </a:r>
            <a:r>
              <a:rPr lang="el-GR" sz="2000" dirty="0"/>
              <a:t> </a:t>
            </a:r>
            <a:r>
              <a:rPr lang="el-GR" sz="2000" b="1" dirty="0" err="1"/>
              <a:t>ὄμμα</a:t>
            </a:r>
            <a:r>
              <a:rPr lang="el-GR" sz="2000" dirty="0"/>
              <a:t> </a:t>
            </a:r>
            <a:r>
              <a:rPr lang="el-GR" sz="2000" u="sng" dirty="0" err="1"/>
              <a:t>νιν</a:t>
            </a:r>
            <a:r>
              <a:rPr lang="el-GR" sz="2000" dirty="0"/>
              <a:t> </a:t>
            </a:r>
            <a:r>
              <a:rPr lang="el-GR" sz="2000" u="sng" dirty="0" err="1"/>
              <a:t>ταυρουμένην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err="1"/>
              <a:t>τοῖσδ</a:t>
            </a:r>
            <a:r>
              <a:rPr lang="el-GR" sz="2000" dirty="0" err="1"/>
              <a:t>΄͵</a:t>
            </a:r>
            <a:r>
              <a:rPr lang="el-GR" sz="2000" dirty="0"/>
              <a:t> ὥς τι </a:t>
            </a:r>
            <a:r>
              <a:rPr lang="el-GR" sz="2000" u="sng" dirty="0" err="1"/>
              <a:t>δρασείουσαν</a:t>
            </a:r>
            <a:r>
              <a:rPr lang="el-GR" sz="2000" dirty="0"/>
              <a:t>· οὐδὲ </a:t>
            </a:r>
            <a:r>
              <a:rPr lang="el-GR" sz="2000" dirty="0" err="1"/>
              <a:t>παύσεται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χόλου͵</a:t>
            </a:r>
            <a:r>
              <a:rPr lang="el-GR" sz="2000" dirty="0"/>
              <a:t> </a:t>
            </a:r>
            <a:r>
              <a:rPr lang="el-GR" sz="2000" dirty="0" err="1"/>
              <a:t>σάφ΄</a:t>
            </a:r>
            <a:r>
              <a:rPr lang="el-GR" sz="2000" dirty="0"/>
              <a:t> </a:t>
            </a:r>
            <a:r>
              <a:rPr lang="el-GR" sz="2000" dirty="0" err="1"/>
              <a:t>οἶδα͵</a:t>
            </a:r>
            <a:r>
              <a:rPr lang="el-GR" sz="2000" dirty="0"/>
              <a:t> πρὶν </a:t>
            </a:r>
            <a:r>
              <a:rPr lang="el-GR" sz="2000" b="1" u="sng" dirty="0" err="1"/>
              <a:t>κατασκῆψαί</a:t>
            </a:r>
            <a:r>
              <a:rPr lang="el-GR" sz="2000" dirty="0"/>
              <a:t> </a:t>
            </a:r>
            <a:r>
              <a:rPr lang="el-GR" sz="2000" dirty="0" err="1"/>
              <a:t>τινι</a:t>
            </a:r>
            <a:r>
              <a:rPr lang="el-GR" sz="2000" dirty="0"/>
              <a:t> . . .</a:t>
            </a:r>
          </a:p>
          <a:p>
            <a:pPr marL="0" indent="0">
              <a:buNone/>
            </a:pPr>
            <a:r>
              <a:rPr lang="el-GR" sz="2000" dirty="0"/>
              <a:t>ἐχθρούς γε </a:t>
            </a:r>
            <a:r>
              <a:rPr lang="el-GR" sz="2000" dirty="0" err="1"/>
              <a:t>μέντοι͵</a:t>
            </a:r>
            <a:r>
              <a:rPr lang="el-GR" sz="2000" dirty="0"/>
              <a:t> μὴ </a:t>
            </a:r>
            <a:r>
              <a:rPr lang="el-GR" sz="2000" dirty="0" err="1"/>
              <a:t>φίλους͵</a:t>
            </a:r>
            <a:r>
              <a:rPr lang="el-GR" sz="2000" dirty="0"/>
              <a:t> </a:t>
            </a:r>
            <a:r>
              <a:rPr lang="el-GR" sz="2000" dirty="0" err="1"/>
              <a:t>δράσειέ</a:t>
            </a:r>
            <a:r>
              <a:rPr lang="el-GR" sz="2000" dirty="0"/>
              <a:t> τι. (95)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64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Κατανόηση των γραμματικών και συντακτικών ιδιαιτεροτήτων του πρώτου μέρους του προλόγου της </a:t>
            </a:r>
            <a:r>
              <a:rPr lang="el-GR" i="1" dirty="0"/>
              <a:t>Μήδειας</a:t>
            </a:r>
            <a:r>
              <a:rPr lang="el-GR" dirty="0"/>
              <a:t> (στ. </a:t>
            </a:r>
            <a:r>
              <a:rPr lang="en-US" dirty="0" smtClean="0"/>
              <a:t>49-95</a:t>
            </a:r>
            <a:r>
              <a:rPr lang="el-GR" dirty="0" smtClean="0"/>
              <a:t>), </a:t>
            </a:r>
            <a:r>
              <a:rPr lang="el-GR" dirty="0"/>
              <a:t>καθώς και βασικών σημείων για την πραγματολογική ερμηνεία του κειμένου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του </a:t>
            </a:r>
            <a:r>
              <a:rPr lang="el-GR" dirty="0" smtClean="0"/>
              <a:t>δευτέρου </a:t>
            </a:r>
            <a:r>
              <a:rPr lang="el-GR" dirty="0" smtClean="0"/>
              <a:t>μέρους </a:t>
            </a:r>
            <a:r>
              <a:rPr lang="el-GR" dirty="0"/>
              <a:t>του προλόγου (στ. </a:t>
            </a:r>
            <a:r>
              <a:rPr lang="el-GR" dirty="0" smtClean="0"/>
              <a:t>49-95), </a:t>
            </a:r>
            <a:r>
              <a:rPr lang="el-GR" dirty="0"/>
              <a:t>καθώς και σύντομες </a:t>
            </a:r>
            <a:r>
              <a:rPr lang="el-GR" dirty="0" err="1"/>
              <a:t>ερωταπαντήσεις</a:t>
            </a:r>
            <a:r>
              <a:rPr lang="el-GR" dirty="0"/>
              <a:t> με σκοπό την κατανόησή </a:t>
            </a:r>
            <a:r>
              <a:rPr lang="el-GR" dirty="0" smtClean="0"/>
              <a:t>του (στο 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l-GR" dirty="0" smtClean="0"/>
              <a:t>49-95 </a:t>
            </a:r>
            <a:r>
              <a:rPr lang="el-GR" dirty="0" smtClean="0"/>
              <a:t>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49-59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dirty="0" err="1"/>
              <a:t>παλαιὸν</a:t>
            </a:r>
            <a:r>
              <a:rPr lang="el-GR" sz="2800" dirty="0"/>
              <a:t> </a:t>
            </a:r>
            <a:r>
              <a:rPr lang="el-GR" sz="2800" dirty="0" err="1"/>
              <a:t>οἴκων</a:t>
            </a:r>
            <a:r>
              <a:rPr lang="el-GR" sz="2800" dirty="0"/>
              <a:t> κτῆμα </a:t>
            </a:r>
            <a:r>
              <a:rPr lang="el-GR" sz="2800" dirty="0" err="1"/>
              <a:t>δεσποίνης</a:t>
            </a:r>
            <a:r>
              <a:rPr lang="el-GR" sz="2800" dirty="0"/>
              <a:t> </a:t>
            </a:r>
            <a:r>
              <a:rPr lang="el-GR" sz="2800" dirty="0" err="1"/>
              <a:t>ἐμῆς͵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τί</a:t>
            </a:r>
            <a:r>
              <a:rPr lang="el-GR" sz="2800" dirty="0"/>
              <a:t> πρὸς </a:t>
            </a:r>
            <a:r>
              <a:rPr lang="el-GR" sz="2800" dirty="0" err="1"/>
              <a:t>πύλαισι</a:t>
            </a:r>
            <a:r>
              <a:rPr lang="el-GR" sz="2800" dirty="0"/>
              <a:t> </a:t>
            </a:r>
            <a:r>
              <a:rPr lang="el-GR" sz="2800" dirty="0" err="1"/>
              <a:t>τήνδ΄</a:t>
            </a:r>
            <a:r>
              <a:rPr lang="el-GR" sz="2800" dirty="0"/>
              <a:t> </a:t>
            </a:r>
            <a:r>
              <a:rPr lang="el-GR" sz="2800" u="sng" dirty="0" err="1"/>
              <a:t>ἄγουσ΄</a:t>
            </a:r>
            <a:r>
              <a:rPr lang="el-GR" sz="2800" u="sng" dirty="0"/>
              <a:t> </a:t>
            </a:r>
            <a:r>
              <a:rPr lang="el-GR" sz="2800" u="sng" dirty="0" err="1"/>
              <a:t>ἐρημίαν</a:t>
            </a:r>
            <a:r>
              <a:rPr lang="el-GR" sz="2800" dirty="0"/>
              <a:t> (50)</a:t>
            </a:r>
          </a:p>
          <a:p>
            <a:pPr marL="0" indent="0">
              <a:buNone/>
            </a:pPr>
            <a:r>
              <a:rPr lang="el-GR" sz="2800" u="sng" dirty="0" err="1"/>
              <a:t>ἕστηκας</a:t>
            </a:r>
            <a:r>
              <a:rPr lang="el-GR" sz="2800" dirty="0" err="1"/>
              <a:t>͵</a:t>
            </a:r>
            <a:r>
              <a:rPr lang="el-GR" sz="2800" dirty="0"/>
              <a:t> αὐτὴ </a:t>
            </a:r>
            <a:r>
              <a:rPr lang="el-GR" sz="2800" u="sng" dirty="0" err="1"/>
              <a:t>θρεομένη</a:t>
            </a:r>
            <a:r>
              <a:rPr lang="el-GR" sz="2800" dirty="0"/>
              <a:t> </a:t>
            </a:r>
            <a:r>
              <a:rPr lang="el-GR" sz="2800" dirty="0" err="1"/>
              <a:t>σαυτῇ</a:t>
            </a:r>
            <a:r>
              <a:rPr lang="el-GR" sz="2800" dirty="0"/>
              <a:t> </a:t>
            </a:r>
            <a:r>
              <a:rPr lang="el-GR" sz="2800" dirty="0" err="1"/>
              <a:t>κακά</a:t>
            </a:r>
            <a:r>
              <a:rPr lang="el-GR" sz="2800" dirty="0"/>
              <a:t>;</a:t>
            </a:r>
          </a:p>
          <a:p>
            <a:pPr marL="0" indent="0">
              <a:buNone/>
            </a:pPr>
            <a:r>
              <a:rPr lang="el-GR" sz="2800" dirty="0"/>
              <a:t>πῶς </a:t>
            </a:r>
            <a:r>
              <a:rPr lang="el-GR" sz="2800" dirty="0" err="1"/>
              <a:t>σοῦ</a:t>
            </a:r>
            <a:r>
              <a:rPr lang="el-GR" sz="2800" dirty="0"/>
              <a:t> </a:t>
            </a:r>
            <a:r>
              <a:rPr lang="el-GR" sz="2800" dirty="0" err="1"/>
              <a:t>μόνη</a:t>
            </a:r>
            <a:r>
              <a:rPr lang="el-GR" sz="2800" dirty="0"/>
              <a:t> </a:t>
            </a:r>
            <a:r>
              <a:rPr lang="el-GR" sz="2800" dirty="0" err="1"/>
              <a:t>Μήδεια</a:t>
            </a:r>
            <a:r>
              <a:rPr lang="el-GR" sz="2800" dirty="0"/>
              <a:t> </a:t>
            </a:r>
            <a:r>
              <a:rPr lang="el-GR" sz="2800" dirty="0" err="1"/>
              <a:t>λείπεσθαι</a:t>
            </a:r>
            <a:r>
              <a:rPr lang="el-GR" sz="2800" dirty="0"/>
              <a:t> </a:t>
            </a:r>
            <a:r>
              <a:rPr lang="el-GR" sz="2800" dirty="0" err="1"/>
              <a:t>θέλει</a:t>
            </a:r>
            <a:r>
              <a:rPr lang="el-GR" sz="2800" dirty="0"/>
              <a:t>;</a:t>
            </a:r>
          </a:p>
          <a:p>
            <a:pPr marL="0" indent="0">
              <a:buNone/>
            </a:pPr>
            <a:r>
              <a:rPr lang="el-GR" sz="2800" b="1" dirty="0" err="1"/>
              <a:t>Τρ</a:t>
            </a:r>
            <a:r>
              <a:rPr lang="el-GR" sz="2800" dirty="0"/>
              <a:t>. </a:t>
            </a:r>
            <a:r>
              <a:rPr lang="el-GR" sz="2800" dirty="0" err="1"/>
              <a:t>τέκνων</a:t>
            </a:r>
            <a:r>
              <a:rPr lang="el-GR" sz="2800" dirty="0"/>
              <a:t> </a:t>
            </a:r>
            <a:r>
              <a:rPr lang="el-GR" sz="2800" u="sng" dirty="0" err="1"/>
              <a:t>ὀπαδὲ</a:t>
            </a:r>
            <a:r>
              <a:rPr lang="el-GR" sz="2800" dirty="0"/>
              <a:t> </a:t>
            </a:r>
            <a:r>
              <a:rPr lang="el-GR" sz="2800" dirty="0" err="1"/>
              <a:t>πρέσβυ</a:t>
            </a:r>
            <a:r>
              <a:rPr lang="el-GR" sz="2800" dirty="0"/>
              <a:t> </a:t>
            </a:r>
            <a:r>
              <a:rPr lang="el-GR" sz="2800" b="1" dirty="0"/>
              <a:t>τῶν</a:t>
            </a:r>
            <a:r>
              <a:rPr lang="el-GR" sz="2800" dirty="0"/>
              <a:t> </a:t>
            </a:r>
            <a:r>
              <a:rPr lang="el-GR" sz="2800" b="1" dirty="0" err="1"/>
              <a:t>Ἰάσονος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χρηστοῖσι</a:t>
            </a:r>
            <a:r>
              <a:rPr lang="el-GR" sz="2800" dirty="0"/>
              <a:t> δούλοις </a:t>
            </a:r>
            <a:r>
              <a:rPr lang="el-GR" sz="2800" b="1" dirty="0" err="1"/>
              <a:t>ξυμφορὰ</a:t>
            </a:r>
            <a:r>
              <a:rPr lang="el-GR" sz="2800" dirty="0"/>
              <a:t> τὰ </a:t>
            </a:r>
            <a:r>
              <a:rPr lang="el-GR" sz="2800" dirty="0" err="1"/>
              <a:t>δεσποτῶν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κακῶς </a:t>
            </a:r>
            <a:r>
              <a:rPr lang="el-GR" sz="2800" u="sng" dirty="0" err="1"/>
              <a:t>πίτνοντα</a:t>
            </a:r>
            <a:r>
              <a:rPr lang="el-GR" sz="2800" dirty="0" err="1"/>
              <a:t>͵</a:t>
            </a:r>
            <a:r>
              <a:rPr lang="el-GR" sz="2800" dirty="0"/>
              <a:t> καὶ </a:t>
            </a:r>
            <a:r>
              <a:rPr lang="el-GR" sz="2800" u="sng" dirty="0" err="1"/>
              <a:t>φρενῶν</a:t>
            </a:r>
            <a:r>
              <a:rPr lang="el-GR" sz="2800" dirty="0"/>
              <a:t> </a:t>
            </a:r>
            <a:r>
              <a:rPr lang="el-GR" sz="2800" u="sng" dirty="0" err="1"/>
              <a:t>ἀνθάπτεται</a:t>
            </a:r>
            <a:r>
              <a:rPr lang="el-GR" sz="2800" dirty="0"/>
              <a:t>. (55)</a:t>
            </a:r>
          </a:p>
          <a:p>
            <a:pPr marL="0" indent="0">
              <a:buNone/>
            </a:pPr>
            <a:r>
              <a:rPr lang="el-GR" sz="2800" dirty="0"/>
              <a:t>ἐγὼ γὰρ ἐς </a:t>
            </a:r>
            <a:r>
              <a:rPr lang="el-GR" sz="2800" dirty="0" err="1"/>
              <a:t>τοῦτ΄</a:t>
            </a:r>
            <a:r>
              <a:rPr lang="el-GR" sz="2800" dirty="0"/>
              <a:t> </a:t>
            </a:r>
            <a:r>
              <a:rPr lang="el-GR" sz="2800" u="sng" dirty="0" err="1"/>
              <a:t>ἐκβέβηκ</a:t>
            </a:r>
            <a:r>
              <a:rPr lang="el-GR" sz="2800" dirty="0" err="1"/>
              <a:t>΄</a:t>
            </a:r>
            <a:r>
              <a:rPr lang="el-GR" sz="2800" dirty="0"/>
              <a:t> </a:t>
            </a:r>
            <a:r>
              <a:rPr lang="el-GR" sz="2800" b="1" u="sng" dirty="0" err="1"/>
              <a:t>ἀλγηδόνος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ὥσθ΄</a:t>
            </a:r>
            <a:r>
              <a:rPr lang="el-GR" sz="2800" dirty="0"/>
              <a:t> </a:t>
            </a:r>
            <a:r>
              <a:rPr lang="el-GR" sz="2800" dirty="0" err="1"/>
              <a:t>ἵμερός</a:t>
            </a:r>
            <a:r>
              <a:rPr lang="el-GR" sz="2800" dirty="0"/>
              <a:t> </a:t>
            </a:r>
            <a:r>
              <a:rPr lang="el-GR" sz="2800" b="1" dirty="0" err="1"/>
              <a:t>μ</a:t>
            </a:r>
            <a:r>
              <a:rPr lang="el-GR" sz="2800" dirty="0" err="1"/>
              <a:t>΄</a:t>
            </a:r>
            <a:r>
              <a:rPr lang="el-GR" sz="2800" dirty="0"/>
              <a:t> </a:t>
            </a:r>
            <a:r>
              <a:rPr lang="el-GR" sz="2800" u="sng" dirty="0" err="1"/>
              <a:t>ὑπῆλθε</a:t>
            </a:r>
            <a:r>
              <a:rPr lang="el-GR" sz="2800" dirty="0"/>
              <a:t> </a:t>
            </a:r>
            <a:r>
              <a:rPr lang="el-GR" sz="2800" b="1" dirty="0"/>
              <a:t>γῇ</a:t>
            </a:r>
            <a:r>
              <a:rPr lang="el-GR" sz="2800" dirty="0"/>
              <a:t> τε </a:t>
            </a:r>
            <a:r>
              <a:rPr lang="el-GR" sz="2800" b="1" dirty="0" err="1"/>
              <a:t>κοὐρανῷ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 err="1"/>
              <a:t>λέξαι</a:t>
            </a:r>
            <a:r>
              <a:rPr lang="el-GR" sz="2800" dirty="0"/>
              <a:t> </a:t>
            </a:r>
            <a:r>
              <a:rPr lang="el-GR" sz="2800" u="sng" dirty="0" err="1"/>
              <a:t>μολούσῃ</a:t>
            </a:r>
            <a:r>
              <a:rPr lang="el-GR" sz="2800" dirty="0"/>
              <a:t> </a:t>
            </a:r>
            <a:r>
              <a:rPr lang="el-GR" sz="2800" dirty="0" err="1"/>
              <a:t>δεῦρο</a:t>
            </a:r>
            <a:r>
              <a:rPr lang="el-GR" sz="2800" dirty="0"/>
              <a:t> </a:t>
            </a:r>
            <a:r>
              <a:rPr lang="el-GR" sz="2800" dirty="0" err="1"/>
              <a:t>δεσποίνης</a:t>
            </a:r>
            <a:r>
              <a:rPr lang="el-GR" sz="2800" dirty="0"/>
              <a:t> </a:t>
            </a:r>
            <a:r>
              <a:rPr lang="el-GR" sz="2800" b="1" dirty="0" err="1"/>
              <a:t>τύχας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b="1" dirty="0"/>
              <a:t>Πα</a:t>
            </a:r>
            <a:r>
              <a:rPr lang="el-GR" sz="2800" dirty="0"/>
              <a:t>. </a:t>
            </a:r>
            <a:r>
              <a:rPr lang="el-GR" sz="2800" dirty="0" err="1"/>
              <a:t>οὔπω</a:t>
            </a:r>
            <a:r>
              <a:rPr lang="el-GR" sz="2800" dirty="0"/>
              <a:t> γὰρ ἡ </a:t>
            </a:r>
            <a:r>
              <a:rPr lang="el-GR" sz="2800" u="sng" dirty="0" err="1"/>
              <a:t>τάλαινα</a:t>
            </a:r>
            <a:r>
              <a:rPr lang="el-GR" sz="2800" dirty="0"/>
              <a:t> </a:t>
            </a:r>
            <a:r>
              <a:rPr lang="el-GR" sz="2800" dirty="0" err="1"/>
              <a:t>παύεται</a:t>
            </a:r>
            <a:r>
              <a:rPr lang="el-GR" sz="2800" dirty="0"/>
              <a:t> </a:t>
            </a:r>
            <a:r>
              <a:rPr lang="el-GR" sz="2800" dirty="0" err="1"/>
              <a:t>γόων</a:t>
            </a:r>
            <a:r>
              <a:rPr lang="el-GR" sz="2800" dirty="0" smtClean="0"/>
              <a:t>;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60-69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err="1"/>
              <a:t>Τρ</a:t>
            </a:r>
            <a:r>
              <a:rPr lang="el-GR" sz="2000" dirty="0"/>
              <a:t>. </a:t>
            </a:r>
            <a:r>
              <a:rPr lang="el-GR" sz="2000" u="sng" dirty="0" err="1"/>
              <a:t>ζηλῶ</a:t>
            </a:r>
            <a:r>
              <a:rPr lang="el-GR" sz="2000" dirty="0"/>
              <a:t> </a:t>
            </a:r>
            <a:r>
              <a:rPr lang="el-GR" sz="2000" dirty="0" err="1"/>
              <a:t>σ΄</a:t>
            </a:r>
            <a:r>
              <a:rPr lang="el-GR" sz="2000" dirty="0"/>
              <a:t>· ἐν </a:t>
            </a:r>
            <a:r>
              <a:rPr lang="el-GR" sz="2000" dirty="0" err="1"/>
              <a:t>ἀρχῇ</a:t>
            </a:r>
            <a:r>
              <a:rPr lang="el-GR" sz="2000" dirty="0"/>
              <a:t> </a:t>
            </a:r>
            <a:r>
              <a:rPr lang="el-GR" sz="2000" u="sng" dirty="0" err="1"/>
              <a:t>πῆμα</a:t>
            </a:r>
            <a:r>
              <a:rPr lang="el-GR" sz="2000" dirty="0"/>
              <a:t> </a:t>
            </a:r>
            <a:r>
              <a:rPr lang="el-GR" sz="2000" dirty="0" err="1"/>
              <a:t>κοὐδέπω</a:t>
            </a:r>
            <a:r>
              <a:rPr lang="el-GR" sz="2000" dirty="0"/>
              <a:t> </a:t>
            </a:r>
            <a:r>
              <a:rPr lang="el-GR" sz="2000" u="sng" dirty="0" err="1"/>
              <a:t>μεσοῖ</a:t>
            </a:r>
            <a:r>
              <a:rPr lang="el-GR" sz="2000" dirty="0"/>
              <a:t>. (60)</a:t>
            </a:r>
          </a:p>
          <a:p>
            <a:pPr marL="0" indent="0">
              <a:buNone/>
            </a:pPr>
            <a:r>
              <a:rPr lang="el-GR" sz="2000" b="1" dirty="0"/>
              <a:t>Πα</a:t>
            </a:r>
            <a:r>
              <a:rPr lang="el-GR" sz="2000" dirty="0"/>
              <a:t>. ὦ </a:t>
            </a:r>
            <a:r>
              <a:rPr lang="el-GR" sz="2000" u="sng" dirty="0" err="1"/>
              <a:t>μῶρος</a:t>
            </a:r>
            <a:r>
              <a:rPr lang="el-GR" sz="2000" dirty="0" err="1"/>
              <a:t>—εἰ</a:t>
            </a:r>
            <a:r>
              <a:rPr lang="el-GR" sz="2000" dirty="0"/>
              <a:t> χρὴ </a:t>
            </a:r>
            <a:r>
              <a:rPr lang="el-GR" sz="2000" b="1" dirty="0" err="1"/>
              <a:t>δεσπότας</a:t>
            </a:r>
            <a:r>
              <a:rPr lang="el-GR" sz="2000" dirty="0"/>
              <a:t> εἰπεῖν </a:t>
            </a:r>
            <a:r>
              <a:rPr lang="el-GR" sz="2000" b="1" dirty="0"/>
              <a:t>τόδε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/>
              <a:t>ὡς οὐδὲν οἶδε τῶν </a:t>
            </a:r>
            <a:r>
              <a:rPr lang="el-GR" sz="2000" dirty="0" err="1"/>
              <a:t>νεωτέρων</a:t>
            </a:r>
            <a:r>
              <a:rPr lang="el-GR" sz="2000" dirty="0"/>
              <a:t> κακῶν.</a:t>
            </a:r>
          </a:p>
          <a:p>
            <a:pPr marL="0" indent="0">
              <a:buNone/>
            </a:pPr>
            <a:r>
              <a:rPr lang="el-GR" sz="2000" b="1" dirty="0" err="1"/>
              <a:t>Τρ</a:t>
            </a:r>
            <a:r>
              <a:rPr lang="el-GR" sz="2000" dirty="0"/>
              <a:t>. </a:t>
            </a:r>
            <a:r>
              <a:rPr lang="el-GR" sz="2000" dirty="0" err="1"/>
              <a:t>τί</a:t>
            </a:r>
            <a:r>
              <a:rPr lang="el-GR" sz="2000" dirty="0"/>
              <a:t> δ΄ </a:t>
            </a:r>
            <a:r>
              <a:rPr lang="el-GR" sz="2000" dirty="0" err="1"/>
              <a:t>ἔστιν͵</a:t>
            </a:r>
            <a:r>
              <a:rPr lang="el-GR" sz="2000" dirty="0"/>
              <a:t> ὦ </a:t>
            </a:r>
            <a:r>
              <a:rPr lang="el-GR" sz="2000" dirty="0" err="1"/>
              <a:t>γεραιέ</a:t>
            </a:r>
            <a:r>
              <a:rPr lang="el-GR" sz="2000" dirty="0"/>
              <a:t>; μὴ </a:t>
            </a:r>
            <a:r>
              <a:rPr lang="el-GR" sz="2000" u="sng" dirty="0" err="1"/>
              <a:t>φθόνει</a:t>
            </a:r>
            <a:r>
              <a:rPr lang="el-GR" sz="2000" dirty="0"/>
              <a:t> </a:t>
            </a:r>
            <a:r>
              <a:rPr lang="el-GR" sz="2000" dirty="0" err="1"/>
              <a:t>φράσαι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Πα</a:t>
            </a:r>
            <a:r>
              <a:rPr lang="el-GR" sz="2000" dirty="0"/>
              <a:t>. </a:t>
            </a:r>
            <a:r>
              <a:rPr lang="el-GR" sz="2000" dirty="0" err="1"/>
              <a:t>οὐδέν</a:t>
            </a:r>
            <a:r>
              <a:rPr lang="el-GR" sz="2000" dirty="0"/>
              <a:t>· </a:t>
            </a:r>
            <a:r>
              <a:rPr lang="el-GR" sz="2000" u="sng" dirty="0" err="1"/>
              <a:t>μετέγνων</a:t>
            </a:r>
            <a:r>
              <a:rPr lang="el-GR" sz="2000" dirty="0"/>
              <a:t> καὶ τὰ </a:t>
            </a:r>
            <a:r>
              <a:rPr lang="el-GR" sz="2000" dirty="0" err="1"/>
              <a:t>πρόσθ΄</a:t>
            </a:r>
            <a:r>
              <a:rPr lang="el-GR" sz="2000" dirty="0"/>
              <a:t> </a:t>
            </a:r>
            <a:r>
              <a:rPr lang="el-GR" sz="2000" dirty="0" err="1"/>
              <a:t>εἰρημένα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 err="1"/>
              <a:t>Τρ</a:t>
            </a:r>
            <a:r>
              <a:rPr lang="el-GR" sz="2000" dirty="0"/>
              <a:t>. </a:t>
            </a:r>
            <a:r>
              <a:rPr lang="el-GR" sz="2000" dirty="0" err="1"/>
              <a:t>μή͵</a:t>
            </a:r>
            <a:r>
              <a:rPr lang="el-GR" sz="2000" dirty="0"/>
              <a:t> πρὸς </a:t>
            </a:r>
            <a:r>
              <a:rPr lang="el-GR" sz="2000" u="sng" dirty="0" err="1"/>
              <a:t>γενείου</a:t>
            </a:r>
            <a:r>
              <a:rPr lang="el-GR" sz="2000" dirty="0" err="1"/>
              <a:t>͵</a:t>
            </a:r>
            <a:r>
              <a:rPr lang="el-GR" sz="2000" dirty="0"/>
              <a:t> </a:t>
            </a:r>
            <a:r>
              <a:rPr lang="el-GR" sz="2000" dirty="0" err="1"/>
              <a:t>κρύπτε</a:t>
            </a:r>
            <a:r>
              <a:rPr lang="el-GR" sz="2000" dirty="0"/>
              <a:t> </a:t>
            </a:r>
            <a:r>
              <a:rPr lang="el-GR" sz="2000" dirty="0" err="1"/>
              <a:t>σύνδουλον</a:t>
            </a:r>
            <a:r>
              <a:rPr lang="el-GR" sz="2000" dirty="0"/>
              <a:t> </a:t>
            </a:r>
            <a:r>
              <a:rPr lang="el-GR" sz="2000" u="sng" dirty="0" err="1"/>
              <a:t>σέθεν</a:t>
            </a:r>
            <a:r>
              <a:rPr lang="el-GR" sz="2000" dirty="0"/>
              <a:t>· (65)</a:t>
            </a:r>
          </a:p>
          <a:p>
            <a:pPr marL="0" indent="0">
              <a:buNone/>
            </a:pPr>
            <a:r>
              <a:rPr lang="el-GR" sz="2000" dirty="0" err="1"/>
              <a:t>σιγὴν</a:t>
            </a:r>
            <a:r>
              <a:rPr lang="el-GR" sz="2000" dirty="0"/>
              <a:t> </a:t>
            </a:r>
            <a:r>
              <a:rPr lang="el-GR" sz="2000" dirty="0" err="1"/>
              <a:t>γάρ͵</a:t>
            </a:r>
            <a:r>
              <a:rPr lang="el-GR" sz="2000" dirty="0"/>
              <a:t> εἰ </a:t>
            </a:r>
            <a:r>
              <a:rPr lang="el-GR" sz="2000" dirty="0" err="1"/>
              <a:t>χρή͵</a:t>
            </a:r>
            <a:r>
              <a:rPr lang="el-GR" sz="2000" dirty="0"/>
              <a:t> </a:t>
            </a:r>
            <a:r>
              <a:rPr lang="el-GR" sz="2000" b="1" dirty="0" err="1"/>
              <a:t>τῶνδε</a:t>
            </a:r>
            <a:r>
              <a:rPr lang="el-GR" sz="2000" dirty="0"/>
              <a:t> </a:t>
            </a:r>
            <a:r>
              <a:rPr lang="el-GR" sz="2000" u="sng" dirty="0" err="1"/>
              <a:t>θήσομαι</a:t>
            </a:r>
            <a:r>
              <a:rPr lang="el-GR" sz="2000" dirty="0"/>
              <a:t> </a:t>
            </a:r>
            <a:r>
              <a:rPr lang="el-GR" sz="2000" b="1" dirty="0"/>
              <a:t>πέρι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Πα</a:t>
            </a:r>
            <a:r>
              <a:rPr lang="el-GR" sz="2000" dirty="0"/>
              <a:t>. </a:t>
            </a:r>
            <a:r>
              <a:rPr lang="el-GR" sz="2000" dirty="0" err="1"/>
              <a:t>ἤκουσά</a:t>
            </a:r>
            <a:r>
              <a:rPr lang="el-GR" sz="2000" dirty="0"/>
              <a:t> του </a:t>
            </a:r>
            <a:r>
              <a:rPr lang="el-GR" sz="2000" dirty="0" err="1"/>
              <a:t>λέγοντος͵</a:t>
            </a:r>
            <a:r>
              <a:rPr lang="el-GR" sz="2000" dirty="0"/>
              <a:t> οὐ </a:t>
            </a:r>
            <a:r>
              <a:rPr lang="el-GR" sz="2000" dirty="0" err="1"/>
              <a:t>δοκῶν</a:t>
            </a:r>
            <a:r>
              <a:rPr lang="el-GR" sz="2000" dirty="0"/>
              <a:t> </a:t>
            </a:r>
            <a:r>
              <a:rPr lang="el-GR" sz="2000" u="sng" dirty="0" err="1"/>
              <a:t>κλύειν</a:t>
            </a:r>
            <a:r>
              <a:rPr lang="el-GR" sz="2000" dirty="0" err="1"/>
              <a:t>͵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 err="1"/>
              <a:t>πεσσοὺς</a:t>
            </a:r>
            <a:r>
              <a:rPr lang="el-GR" sz="2000" dirty="0"/>
              <a:t> </a:t>
            </a:r>
            <a:r>
              <a:rPr lang="el-GR" sz="2000" dirty="0" err="1"/>
              <a:t>προσελθών͵</a:t>
            </a:r>
            <a:r>
              <a:rPr lang="el-GR" sz="2000" dirty="0"/>
              <a:t> </a:t>
            </a:r>
            <a:r>
              <a:rPr lang="el-GR" sz="2000" dirty="0" err="1"/>
              <a:t>ἔνθα</a:t>
            </a:r>
            <a:r>
              <a:rPr lang="el-GR" sz="2000" dirty="0"/>
              <a:t> δὴ </a:t>
            </a:r>
            <a:r>
              <a:rPr lang="el-GR" sz="2000" dirty="0" err="1"/>
              <a:t>παλαίτατοι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 err="1"/>
              <a:t>θάσσουσι</a:t>
            </a:r>
            <a:r>
              <a:rPr lang="el-GR" sz="2000" dirty="0" err="1"/>
              <a:t>͵</a:t>
            </a:r>
            <a:r>
              <a:rPr lang="el-GR" sz="2000" dirty="0"/>
              <a:t> </a:t>
            </a:r>
            <a:r>
              <a:rPr lang="el-GR" sz="2000" u="sng" dirty="0" err="1"/>
              <a:t>σεμνὸν</a:t>
            </a:r>
            <a:r>
              <a:rPr lang="el-GR" sz="2000" dirty="0"/>
              <a:t> ἀμφὶ </a:t>
            </a:r>
            <a:r>
              <a:rPr lang="el-GR" sz="2000" dirty="0" err="1"/>
              <a:t>Πειρήνης</a:t>
            </a:r>
            <a:r>
              <a:rPr lang="el-GR" sz="2000" dirty="0"/>
              <a:t> </a:t>
            </a:r>
            <a:r>
              <a:rPr lang="el-GR" sz="2000" dirty="0" err="1"/>
              <a:t>ὕδωρ</a:t>
            </a:r>
            <a:r>
              <a:rPr lang="el-GR" sz="2000" dirty="0" err="1" smtClean="0"/>
              <a:t>͵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87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70-79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ὡς </a:t>
            </a:r>
            <a:r>
              <a:rPr lang="el-GR" sz="2000" dirty="0" err="1"/>
              <a:t>τούσδε</a:t>
            </a:r>
            <a:r>
              <a:rPr lang="el-GR" sz="2000" dirty="0"/>
              <a:t> </a:t>
            </a:r>
            <a:r>
              <a:rPr lang="el-GR" sz="2000" dirty="0" err="1"/>
              <a:t>παῖδας</a:t>
            </a:r>
            <a:r>
              <a:rPr lang="el-GR" sz="2000" dirty="0"/>
              <a:t> </a:t>
            </a:r>
            <a:r>
              <a:rPr lang="el-GR" sz="2000" b="1" dirty="0"/>
              <a:t>γῆς </a:t>
            </a:r>
            <a:r>
              <a:rPr lang="el-GR" sz="2000" b="1" u="sng" dirty="0" err="1"/>
              <a:t>ἐλᾶν</a:t>
            </a:r>
            <a:r>
              <a:rPr lang="el-GR" sz="2000" dirty="0"/>
              <a:t> </a:t>
            </a:r>
            <a:r>
              <a:rPr lang="el-GR" sz="2000" dirty="0" err="1"/>
              <a:t>Κορινθίας</a:t>
            </a:r>
            <a:r>
              <a:rPr lang="el-GR" sz="2000" dirty="0"/>
              <a:t> (70)</a:t>
            </a:r>
          </a:p>
          <a:p>
            <a:pPr marL="0" indent="0">
              <a:buNone/>
            </a:pPr>
            <a:r>
              <a:rPr lang="el-GR" sz="2000" dirty="0"/>
              <a:t>σὺν </a:t>
            </a:r>
            <a:r>
              <a:rPr lang="el-GR" sz="2000" dirty="0" err="1"/>
              <a:t>μητρὶ</a:t>
            </a:r>
            <a:r>
              <a:rPr lang="el-GR" sz="2000" dirty="0"/>
              <a:t> </a:t>
            </a:r>
            <a:r>
              <a:rPr lang="el-GR" sz="2000" dirty="0" err="1"/>
              <a:t>μέλλοι</a:t>
            </a:r>
            <a:r>
              <a:rPr lang="el-GR" sz="2000" dirty="0"/>
              <a:t> </a:t>
            </a:r>
            <a:r>
              <a:rPr lang="el-GR" sz="2000" dirty="0" err="1"/>
              <a:t>τῆσδε</a:t>
            </a:r>
            <a:r>
              <a:rPr lang="el-GR" sz="2000" dirty="0"/>
              <a:t> </a:t>
            </a:r>
            <a:r>
              <a:rPr lang="el-GR" sz="2000" u="sng" dirty="0" err="1"/>
              <a:t>κοίρανος</a:t>
            </a:r>
            <a:r>
              <a:rPr lang="el-GR" sz="2000" dirty="0"/>
              <a:t> χθονὸς</a:t>
            </a:r>
          </a:p>
          <a:p>
            <a:pPr marL="0" indent="0">
              <a:buNone/>
            </a:pPr>
            <a:r>
              <a:rPr lang="el-GR" sz="2000" dirty="0" err="1"/>
              <a:t>Κρέων</a:t>
            </a:r>
            <a:r>
              <a:rPr lang="el-GR" sz="2000" dirty="0"/>
              <a:t>. ὁ </a:t>
            </a:r>
            <a:r>
              <a:rPr lang="el-GR" sz="2000" dirty="0" err="1"/>
              <a:t>μέντοι</a:t>
            </a:r>
            <a:r>
              <a:rPr lang="el-GR" sz="2000" dirty="0"/>
              <a:t> </a:t>
            </a:r>
            <a:r>
              <a:rPr lang="el-GR" sz="2000" dirty="0" err="1"/>
              <a:t>μῦθος</a:t>
            </a:r>
            <a:r>
              <a:rPr lang="el-GR" sz="2000" dirty="0"/>
              <a:t> εἰ </a:t>
            </a:r>
            <a:r>
              <a:rPr lang="el-GR" sz="2000" dirty="0" err="1"/>
              <a:t>σαφὴς</a:t>
            </a:r>
            <a:r>
              <a:rPr lang="el-GR" sz="2000" dirty="0"/>
              <a:t> ὅδε</a:t>
            </a:r>
          </a:p>
          <a:p>
            <a:pPr marL="0" indent="0">
              <a:buNone/>
            </a:pPr>
            <a:r>
              <a:rPr lang="el-GR" sz="2000" dirty="0"/>
              <a:t>οὐκ </a:t>
            </a:r>
            <a:r>
              <a:rPr lang="el-GR" sz="2000" dirty="0" err="1"/>
              <a:t>οἶδα</a:t>
            </a:r>
            <a:r>
              <a:rPr lang="el-GR" sz="2000" dirty="0"/>
              <a:t>· </a:t>
            </a:r>
            <a:r>
              <a:rPr lang="el-GR" sz="2000" dirty="0" err="1"/>
              <a:t>βουλοίμην</a:t>
            </a:r>
            <a:r>
              <a:rPr lang="el-GR" sz="2000" dirty="0"/>
              <a:t> δ΄ ἂν οὐκ εἶναι τόδε.</a:t>
            </a:r>
          </a:p>
          <a:p>
            <a:pPr marL="0" indent="0">
              <a:buNone/>
            </a:pPr>
            <a:r>
              <a:rPr lang="el-GR" sz="2000" b="1" dirty="0" err="1"/>
              <a:t>Τρ</a:t>
            </a:r>
            <a:r>
              <a:rPr lang="el-GR" sz="2000" dirty="0"/>
              <a:t>. καὶ </a:t>
            </a:r>
            <a:r>
              <a:rPr lang="el-GR" sz="2000" b="1" dirty="0" err="1"/>
              <a:t>ταῦτ</a:t>
            </a:r>
            <a:r>
              <a:rPr lang="el-GR" sz="2000" dirty="0" err="1"/>
              <a:t>΄</a:t>
            </a:r>
            <a:r>
              <a:rPr lang="el-GR" sz="2000" dirty="0"/>
              <a:t> Ἰάσων </a:t>
            </a:r>
            <a:r>
              <a:rPr lang="el-GR" sz="2000" dirty="0" err="1"/>
              <a:t>παῖδας</a:t>
            </a:r>
            <a:r>
              <a:rPr lang="el-GR" sz="2000" dirty="0"/>
              <a:t> </a:t>
            </a:r>
            <a:r>
              <a:rPr lang="el-GR" sz="2000" u="sng" dirty="0" err="1"/>
              <a:t>ἐξανέξεται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err="1"/>
              <a:t>πάσχοντας</a:t>
            </a:r>
            <a:r>
              <a:rPr lang="el-GR" sz="2000" dirty="0" err="1"/>
              <a:t>͵</a:t>
            </a:r>
            <a:r>
              <a:rPr lang="el-GR" sz="2000" dirty="0"/>
              <a:t> εἰ καὶ </a:t>
            </a:r>
            <a:r>
              <a:rPr lang="el-GR" sz="2000" dirty="0" err="1"/>
              <a:t>μητρὶ</a:t>
            </a:r>
            <a:r>
              <a:rPr lang="el-GR" sz="2000" dirty="0"/>
              <a:t> διαφορὰν ἔχει; (75)</a:t>
            </a:r>
          </a:p>
          <a:p>
            <a:pPr marL="0" indent="0">
              <a:buNone/>
            </a:pPr>
            <a:r>
              <a:rPr lang="el-GR" sz="2000" b="1" dirty="0"/>
              <a:t>Πα</a:t>
            </a:r>
            <a:r>
              <a:rPr lang="el-GR" sz="2000" dirty="0"/>
              <a:t>. </a:t>
            </a:r>
            <a:r>
              <a:rPr lang="el-GR" sz="2000" dirty="0" err="1"/>
              <a:t>παλαιὰ</a:t>
            </a:r>
            <a:r>
              <a:rPr lang="el-GR" sz="2000" dirty="0"/>
              <a:t> </a:t>
            </a:r>
            <a:r>
              <a:rPr lang="el-GR" sz="2000" dirty="0" err="1"/>
              <a:t>καινῶν</a:t>
            </a:r>
            <a:r>
              <a:rPr lang="el-GR" sz="2000" b="1" dirty="0"/>
              <a:t> </a:t>
            </a:r>
            <a:r>
              <a:rPr lang="el-GR" sz="2000" u="sng" dirty="0" err="1"/>
              <a:t>λείπεται</a:t>
            </a:r>
            <a:r>
              <a:rPr lang="el-GR" sz="2000" b="1" dirty="0"/>
              <a:t> </a:t>
            </a:r>
            <a:r>
              <a:rPr lang="el-GR" sz="2000" b="1" u="sng" dirty="0" err="1"/>
              <a:t>κηδευμάτων</a:t>
            </a:r>
            <a:r>
              <a:rPr lang="el-GR" sz="2000" dirty="0" err="1"/>
              <a:t>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κοὐκ ἔστ΄ ἐκεῖνος </a:t>
            </a:r>
            <a:r>
              <a:rPr lang="el-GR" sz="2000" dirty="0" err="1"/>
              <a:t>τοῖσδε</a:t>
            </a:r>
            <a:r>
              <a:rPr lang="el-GR" sz="2000" dirty="0"/>
              <a:t> </a:t>
            </a:r>
            <a:r>
              <a:rPr lang="el-GR" sz="2000" b="1" u="sng" dirty="0" err="1"/>
              <a:t>δώμασιν</a:t>
            </a:r>
            <a:r>
              <a:rPr lang="el-GR" sz="2000" dirty="0"/>
              <a:t> </a:t>
            </a:r>
            <a:r>
              <a:rPr lang="el-GR" sz="2000" dirty="0" err="1"/>
              <a:t>φίλος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 err="1"/>
              <a:t>Τρ</a:t>
            </a:r>
            <a:r>
              <a:rPr lang="el-GR" sz="2000" dirty="0"/>
              <a:t>. </a:t>
            </a:r>
            <a:r>
              <a:rPr lang="el-GR" sz="2000" u="sng" dirty="0" err="1"/>
              <a:t>ἀπωλόμεσθ</a:t>
            </a:r>
            <a:r>
              <a:rPr lang="el-GR" sz="2000" dirty="0" err="1"/>
              <a:t>΄</a:t>
            </a:r>
            <a:r>
              <a:rPr lang="el-GR" sz="2000" dirty="0"/>
              <a:t> </a:t>
            </a:r>
            <a:r>
              <a:rPr lang="el-GR" sz="2000" dirty="0" err="1"/>
              <a:t>ἄρ΄͵</a:t>
            </a:r>
            <a:r>
              <a:rPr lang="el-GR" sz="2000" dirty="0"/>
              <a:t> εἰ </a:t>
            </a:r>
            <a:r>
              <a:rPr lang="el-GR" sz="2000" dirty="0" err="1"/>
              <a:t>κακὸν</a:t>
            </a:r>
            <a:r>
              <a:rPr lang="el-GR" sz="2000" dirty="0"/>
              <a:t> </a:t>
            </a:r>
            <a:r>
              <a:rPr lang="el-GR" sz="2000" u="sng" dirty="0" err="1"/>
              <a:t>προσοίσομεν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νέον</a:t>
            </a:r>
            <a:r>
              <a:rPr lang="el-GR" sz="2000" dirty="0"/>
              <a:t> </a:t>
            </a:r>
            <a:r>
              <a:rPr lang="el-GR" sz="2000" dirty="0" err="1"/>
              <a:t>παλαιῷ͵</a:t>
            </a:r>
            <a:r>
              <a:rPr lang="el-GR" sz="2000" dirty="0"/>
              <a:t> πρὶν </a:t>
            </a:r>
            <a:r>
              <a:rPr lang="el-GR" sz="2000" dirty="0" err="1"/>
              <a:t>τόδ΄</a:t>
            </a:r>
            <a:r>
              <a:rPr lang="el-GR" sz="2000" dirty="0"/>
              <a:t> </a:t>
            </a:r>
            <a:r>
              <a:rPr lang="el-GR" sz="2000" u="sng" dirty="0" err="1"/>
              <a:t>ἐξηντληκέναι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18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683</Words>
  <Application>Microsoft Office PowerPoint</Application>
  <PresentationFormat>Προβολή στην οθόνη (4:3)</PresentationFormat>
  <Paragraphs>101</Paragraphs>
  <Slides>12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49-59</vt:lpstr>
      <vt:lpstr>Στίχοι 60-69</vt:lpstr>
      <vt:lpstr>Στίχοι 70-79</vt:lpstr>
      <vt:lpstr>Στίχοι 80-89</vt:lpstr>
      <vt:lpstr>Στίχοι 90-95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136</cp:revision>
  <dcterms:created xsi:type="dcterms:W3CDTF">2012-09-06T09:03:05Z</dcterms:created>
  <dcterms:modified xsi:type="dcterms:W3CDTF">2014-12-06T10:16:27Z</dcterms:modified>
</cp:coreProperties>
</file>