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8"/>
  </p:notesMasterIdLst>
  <p:sldIdLst>
    <p:sldId id="354" r:id="rId2"/>
    <p:sldId id="363" r:id="rId3"/>
    <p:sldId id="364" r:id="rId4"/>
    <p:sldId id="365" r:id="rId5"/>
    <p:sldId id="306" r:id="rId6"/>
    <p:sldId id="307" r:id="rId7"/>
    <p:sldId id="355" r:id="rId8"/>
    <p:sldId id="356" r:id="rId9"/>
    <p:sldId id="357" r:id="rId10"/>
    <p:sldId id="358" r:id="rId11"/>
    <p:sldId id="359" r:id="rId12"/>
    <p:sldId id="360" r:id="rId13"/>
    <p:sldId id="361" r:id="rId14"/>
    <p:sldId id="362" r:id="rId15"/>
    <p:sldId id="308" r:id="rId16"/>
    <p:sldId id="309" r:id="rId17"/>
    <p:sldId id="310"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5" r:id="rId50"/>
    <p:sldId id="346" r:id="rId51"/>
    <p:sldId id="347" r:id="rId52"/>
    <p:sldId id="348" r:id="rId53"/>
    <p:sldId id="349" r:id="rId54"/>
    <p:sldId id="350" r:id="rId55"/>
    <p:sldId id="351" r:id="rId56"/>
    <p:sldId id="352" r:id="rId57"/>
    <p:sldId id="353" r:id="rId58"/>
    <p:sldId id="304" r:id="rId59"/>
    <p:sldId id="297" r:id="rId60"/>
    <p:sldId id="298" r:id="rId61"/>
    <p:sldId id="299" r:id="rId62"/>
    <p:sldId id="300" r:id="rId63"/>
    <p:sldId id="301" r:id="rId64"/>
    <p:sldId id="302" r:id="rId65"/>
    <p:sldId id="303" r:id="rId66"/>
    <p:sldId id="366" r:id="rId67"/>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48F70-9E08-467B-B86C-3F1708D6831A}" type="doc">
      <dgm:prSet loTypeId="urn:microsoft.com/office/officeart/2005/8/layout/venn1" loCatId="relationship" qsTypeId="urn:microsoft.com/office/officeart/2005/8/quickstyle/simple1" qsCatId="simple" csTypeId="urn:microsoft.com/office/officeart/2005/8/colors/accent1_2" csCatId="accent1" phldr="1"/>
      <dgm:spPr/>
    </dgm:pt>
    <dgm:pt modelId="{709043B6-4890-4528-9F85-CEAA0FF266A8}">
      <dgm:prSet phldrT="[Κείμενο]"/>
      <dgm:spPr/>
      <dgm:t>
        <a:bodyPr/>
        <a:lstStyle/>
        <a:p>
          <a:endParaRPr lang="en-US" dirty="0" smtClean="0"/>
        </a:p>
        <a:p>
          <a:r>
            <a:rPr lang="el-GR" dirty="0" smtClean="0"/>
            <a:t>Τεχνολογία</a:t>
          </a:r>
          <a:endParaRPr lang="el-GR" dirty="0"/>
        </a:p>
      </dgm:t>
    </dgm:pt>
    <dgm:pt modelId="{21AD6C06-8010-4D3B-A978-A9BF7341A0E6}" type="parTrans" cxnId="{363A2AA2-0E5C-411F-A4F7-76BDE37093D7}">
      <dgm:prSet/>
      <dgm:spPr/>
      <dgm:t>
        <a:bodyPr/>
        <a:lstStyle/>
        <a:p>
          <a:endParaRPr lang="el-GR"/>
        </a:p>
      </dgm:t>
    </dgm:pt>
    <dgm:pt modelId="{2607B9E9-5079-4C3F-84FD-9A8FDB2A62EB}" type="sibTrans" cxnId="{363A2AA2-0E5C-411F-A4F7-76BDE37093D7}">
      <dgm:prSet/>
      <dgm:spPr/>
      <dgm:t>
        <a:bodyPr/>
        <a:lstStyle/>
        <a:p>
          <a:endParaRPr lang="el-GR"/>
        </a:p>
      </dgm:t>
    </dgm:pt>
    <dgm:pt modelId="{5983B054-2782-4ECA-89E2-9A58CDED89FE}">
      <dgm:prSet phldrT="[Κείμενο]"/>
      <dgm:spPr/>
      <dgm:t>
        <a:bodyPr/>
        <a:lstStyle/>
        <a:p>
          <a:r>
            <a:rPr lang="el-GR" dirty="0" smtClean="0"/>
            <a:t>Παιδαγωγική</a:t>
          </a:r>
          <a:endParaRPr lang="el-GR" dirty="0"/>
        </a:p>
      </dgm:t>
    </dgm:pt>
    <dgm:pt modelId="{B3820C22-93D6-41DE-B5E1-FAA9C38AB7BF}" type="parTrans" cxnId="{E98C5BC2-FAF4-4761-9E13-A6FB896D0848}">
      <dgm:prSet/>
      <dgm:spPr/>
      <dgm:t>
        <a:bodyPr/>
        <a:lstStyle/>
        <a:p>
          <a:endParaRPr lang="el-GR"/>
        </a:p>
      </dgm:t>
    </dgm:pt>
    <dgm:pt modelId="{B247C90A-32BF-4DB5-AEC4-74D4FB62E6A0}" type="sibTrans" cxnId="{E98C5BC2-FAF4-4761-9E13-A6FB896D0848}">
      <dgm:prSet/>
      <dgm:spPr/>
      <dgm:t>
        <a:bodyPr/>
        <a:lstStyle/>
        <a:p>
          <a:endParaRPr lang="el-GR"/>
        </a:p>
      </dgm:t>
    </dgm:pt>
    <dgm:pt modelId="{214B4D3A-60A1-4F1A-B56F-C6A13EA08F57}">
      <dgm:prSet phldrT="[Κείμενο]"/>
      <dgm:spPr/>
      <dgm:t>
        <a:bodyPr/>
        <a:lstStyle/>
        <a:p>
          <a:r>
            <a:rPr lang="el-GR" dirty="0" smtClean="0"/>
            <a:t>Περιεχόμενο</a:t>
          </a:r>
          <a:endParaRPr lang="el-GR" dirty="0"/>
        </a:p>
      </dgm:t>
    </dgm:pt>
    <dgm:pt modelId="{F492B954-192C-4824-92F7-D8823B7CC75B}" type="parTrans" cxnId="{749B362E-9ED6-4AAB-9CBE-D0016E9325DB}">
      <dgm:prSet/>
      <dgm:spPr/>
      <dgm:t>
        <a:bodyPr/>
        <a:lstStyle/>
        <a:p>
          <a:endParaRPr lang="el-GR"/>
        </a:p>
      </dgm:t>
    </dgm:pt>
    <dgm:pt modelId="{B7DF352F-CCCC-45F7-A422-63BE7F56A90F}" type="sibTrans" cxnId="{749B362E-9ED6-4AAB-9CBE-D0016E9325DB}">
      <dgm:prSet/>
      <dgm:spPr/>
      <dgm:t>
        <a:bodyPr/>
        <a:lstStyle/>
        <a:p>
          <a:endParaRPr lang="el-GR"/>
        </a:p>
      </dgm:t>
    </dgm:pt>
    <dgm:pt modelId="{6A0AAE54-D196-417E-8FB3-794DA3BB49E0}" type="pres">
      <dgm:prSet presAssocID="{B6748F70-9E08-467B-B86C-3F1708D6831A}" presName="compositeShape" presStyleCnt="0">
        <dgm:presLayoutVars>
          <dgm:chMax val="7"/>
          <dgm:dir/>
          <dgm:resizeHandles val="exact"/>
        </dgm:presLayoutVars>
      </dgm:prSet>
      <dgm:spPr/>
    </dgm:pt>
    <dgm:pt modelId="{3F6FEF65-D2B6-4F98-B523-65FFDB70D53D}" type="pres">
      <dgm:prSet presAssocID="{709043B6-4890-4528-9F85-CEAA0FF266A8}" presName="circ1" presStyleLbl="vennNode1" presStyleIdx="0" presStyleCnt="3" custScaleX="87574" custScaleY="80843" custLinFactNeighborX="-13136" custLinFactNeighborY="67892"/>
      <dgm:spPr/>
      <dgm:t>
        <a:bodyPr/>
        <a:lstStyle/>
        <a:p>
          <a:endParaRPr lang="el-GR"/>
        </a:p>
      </dgm:t>
    </dgm:pt>
    <dgm:pt modelId="{EC90653A-F1FB-4498-896F-84E3BF98FBB2}" type="pres">
      <dgm:prSet presAssocID="{709043B6-4890-4528-9F85-CEAA0FF266A8}" presName="circ1Tx" presStyleLbl="revTx" presStyleIdx="0" presStyleCnt="0">
        <dgm:presLayoutVars>
          <dgm:chMax val="0"/>
          <dgm:chPref val="0"/>
          <dgm:bulletEnabled val="1"/>
        </dgm:presLayoutVars>
      </dgm:prSet>
      <dgm:spPr/>
      <dgm:t>
        <a:bodyPr/>
        <a:lstStyle/>
        <a:p>
          <a:endParaRPr lang="el-GR"/>
        </a:p>
      </dgm:t>
    </dgm:pt>
    <dgm:pt modelId="{7A5264C0-03D8-4341-A4D8-3B96CEDCD24D}" type="pres">
      <dgm:prSet presAssocID="{5983B054-2782-4ECA-89E2-9A58CDED89FE}" presName="circ2" presStyleLbl="vennNode1" presStyleIdx="1" presStyleCnt="3" custScaleX="81909" custScaleY="83957" custLinFactNeighborX="-21858" custLinFactNeighborY="-49354"/>
      <dgm:spPr/>
      <dgm:t>
        <a:bodyPr/>
        <a:lstStyle/>
        <a:p>
          <a:endParaRPr lang="el-GR"/>
        </a:p>
      </dgm:t>
    </dgm:pt>
    <dgm:pt modelId="{17CFA9F9-CC93-4F04-9AF4-FEC4388AECFD}" type="pres">
      <dgm:prSet presAssocID="{5983B054-2782-4ECA-89E2-9A58CDED89FE}" presName="circ2Tx" presStyleLbl="revTx" presStyleIdx="0" presStyleCnt="0">
        <dgm:presLayoutVars>
          <dgm:chMax val="0"/>
          <dgm:chPref val="0"/>
          <dgm:bulletEnabled val="1"/>
        </dgm:presLayoutVars>
      </dgm:prSet>
      <dgm:spPr/>
      <dgm:t>
        <a:bodyPr/>
        <a:lstStyle/>
        <a:p>
          <a:endParaRPr lang="el-GR"/>
        </a:p>
      </dgm:t>
    </dgm:pt>
    <dgm:pt modelId="{44196E7A-A823-4E9B-B3A5-8A77479D54B2}" type="pres">
      <dgm:prSet presAssocID="{214B4D3A-60A1-4F1A-B56F-C6A13EA08F57}" presName="circ3" presStyleLbl="vennNode1" presStyleIdx="2" presStyleCnt="3" custScaleX="81542" custScaleY="84865" custLinFactNeighborX="-7346" custLinFactNeighborY="-48157"/>
      <dgm:spPr/>
      <dgm:t>
        <a:bodyPr/>
        <a:lstStyle/>
        <a:p>
          <a:endParaRPr lang="el-GR"/>
        </a:p>
      </dgm:t>
    </dgm:pt>
    <dgm:pt modelId="{7C0CB3C9-63AE-47A6-A8B8-D6390332D92B}" type="pres">
      <dgm:prSet presAssocID="{214B4D3A-60A1-4F1A-B56F-C6A13EA08F57}" presName="circ3Tx" presStyleLbl="revTx" presStyleIdx="0" presStyleCnt="0">
        <dgm:presLayoutVars>
          <dgm:chMax val="0"/>
          <dgm:chPref val="0"/>
          <dgm:bulletEnabled val="1"/>
        </dgm:presLayoutVars>
      </dgm:prSet>
      <dgm:spPr/>
      <dgm:t>
        <a:bodyPr/>
        <a:lstStyle/>
        <a:p>
          <a:endParaRPr lang="el-GR"/>
        </a:p>
      </dgm:t>
    </dgm:pt>
  </dgm:ptLst>
  <dgm:cxnLst>
    <dgm:cxn modelId="{921C055C-C48E-4DA8-A1D8-D02E36CF0734}" type="presOf" srcId="{5983B054-2782-4ECA-89E2-9A58CDED89FE}" destId="{17CFA9F9-CC93-4F04-9AF4-FEC4388AECFD}" srcOrd="1" destOrd="0" presId="urn:microsoft.com/office/officeart/2005/8/layout/venn1"/>
    <dgm:cxn modelId="{7E681185-253F-40B6-9C8C-D8CC395E40F7}" type="presOf" srcId="{214B4D3A-60A1-4F1A-B56F-C6A13EA08F57}" destId="{44196E7A-A823-4E9B-B3A5-8A77479D54B2}" srcOrd="0" destOrd="0" presId="urn:microsoft.com/office/officeart/2005/8/layout/venn1"/>
    <dgm:cxn modelId="{633E761B-B0DA-4023-B6C5-0D03269B6826}" type="presOf" srcId="{709043B6-4890-4528-9F85-CEAA0FF266A8}" destId="{EC90653A-F1FB-4498-896F-84E3BF98FBB2}" srcOrd="1" destOrd="0" presId="urn:microsoft.com/office/officeart/2005/8/layout/venn1"/>
    <dgm:cxn modelId="{E98C5BC2-FAF4-4761-9E13-A6FB896D0848}" srcId="{B6748F70-9E08-467B-B86C-3F1708D6831A}" destId="{5983B054-2782-4ECA-89E2-9A58CDED89FE}" srcOrd="1" destOrd="0" parTransId="{B3820C22-93D6-41DE-B5E1-FAA9C38AB7BF}" sibTransId="{B247C90A-32BF-4DB5-AEC4-74D4FB62E6A0}"/>
    <dgm:cxn modelId="{363A2AA2-0E5C-411F-A4F7-76BDE37093D7}" srcId="{B6748F70-9E08-467B-B86C-3F1708D6831A}" destId="{709043B6-4890-4528-9F85-CEAA0FF266A8}" srcOrd="0" destOrd="0" parTransId="{21AD6C06-8010-4D3B-A978-A9BF7341A0E6}" sibTransId="{2607B9E9-5079-4C3F-84FD-9A8FDB2A62EB}"/>
    <dgm:cxn modelId="{8EFB658D-F82A-401C-8F3F-6C062DABA4F1}" type="presOf" srcId="{709043B6-4890-4528-9F85-CEAA0FF266A8}" destId="{3F6FEF65-D2B6-4F98-B523-65FFDB70D53D}" srcOrd="0" destOrd="0" presId="urn:microsoft.com/office/officeart/2005/8/layout/venn1"/>
    <dgm:cxn modelId="{749B362E-9ED6-4AAB-9CBE-D0016E9325DB}" srcId="{B6748F70-9E08-467B-B86C-3F1708D6831A}" destId="{214B4D3A-60A1-4F1A-B56F-C6A13EA08F57}" srcOrd="2" destOrd="0" parTransId="{F492B954-192C-4824-92F7-D8823B7CC75B}" sibTransId="{B7DF352F-CCCC-45F7-A422-63BE7F56A90F}"/>
    <dgm:cxn modelId="{ED34A3E1-B73A-437F-AB90-5DB7D5DF6B87}" type="presOf" srcId="{5983B054-2782-4ECA-89E2-9A58CDED89FE}" destId="{7A5264C0-03D8-4341-A4D8-3B96CEDCD24D}" srcOrd="0" destOrd="0" presId="urn:microsoft.com/office/officeart/2005/8/layout/venn1"/>
    <dgm:cxn modelId="{A8DCF619-0006-4E9A-8B35-E6D3998A5705}" type="presOf" srcId="{214B4D3A-60A1-4F1A-B56F-C6A13EA08F57}" destId="{7C0CB3C9-63AE-47A6-A8B8-D6390332D92B}" srcOrd="1" destOrd="0" presId="urn:microsoft.com/office/officeart/2005/8/layout/venn1"/>
    <dgm:cxn modelId="{4E609699-BE79-4548-AE9F-1F92D090ADAD}" type="presOf" srcId="{B6748F70-9E08-467B-B86C-3F1708D6831A}" destId="{6A0AAE54-D196-417E-8FB3-794DA3BB49E0}" srcOrd="0" destOrd="0" presId="urn:microsoft.com/office/officeart/2005/8/layout/venn1"/>
    <dgm:cxn modelId="{DFB34CF5-2757-4F8A-979D-2620937219AA}" type="presParOf" srcId="{6A0AAE54-D196-417E-8FB3-794DA3BB49E0}" destId="{3F6FEF65-D2B6-4F98-B523-65FFDB70D53D}" srcOrd="0" destOrd="0" presId="urn:microsoft.com/office/officeart/2005/8/layout/venn1"/>
    <dgm:cxn modelId="{0B738C37-A6A3-487C-B53A-C630ECDCE4AE}" type="presParOf" srcId="{6A0AAE54-D196-417E-8FB3-794DA3BB49E0}" destId="{EC90653A-F1FB-4498-896F-84E3BF98FBB2}" srcOrd="1" destOrd="0" presId="urn:microsoft.com/office/officeart/2005/8/layout/venn1"/>
    <dgm:cxn modelId="{56AC77E5-8114-4470-A621-21FD57A72CF0}" type="presParOf" srcId="{6A0AAE54-D196-417E-8FB3-794DA3BB49E0}" destId="{7A5264C0-03D8-4341-A4D8-3B96CEDCD24D}" srcOrd="2" destOrd="0" presId="urn:microsoft.com/office/officeart/2005/8/layout/venn1"/>
    <dgm:cxn modelId="{A1507AD0-AF14-4223-9B91-1E823B307D24}" type="presParOf" srcId="{6A0AAE54-D196-417E-8FB3-794DA3BB49E0}" destId="{17CFA9F9-CC93-4F04-9AF4-FEC4388AECFD}" srcOrd="3" destOrd="0" presId="urn:microsoft.com/office/officeart/2005/8/layout/venn1"/>
    <dgm:cxn modelId="{D1E61A9F-B0E7-4848-A564-300FB94D080A}" type="presParOf" srcId="{6A0AAE54-D196-417E-8FB3-794DA3BB49E0}" destId="{44196E7A-A823-4E9B-B3A5-8A77479D54B2}" srcOrd="4" destOrd="0" presId="urn:microsoft.com/office/officeart/2005/8/layout/venn1"/>
    <dgm:cxn modelId="{DF43142A-B056-46F8-BBB1-0B132C7E0BC7}" type="presParOf" srcId="{6A0AAE54-D196-417E-8FB3-794DA3BB49E0}" destId="{7C0CB3C9-63AE-47A6-A8B8-D6390332D92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748F70-9E08-467B-B86C-3F1708D6831A}" type="doc">
      <dgm:prSet loTypeId="urn:microsoft.com/office/officeart/2005/8/layout/venn1" loCatId="relationship" qsTypeId="urn:microsoft.com/office/officeart/2005/8/quickstyle/simple1" qsCatId="simple" csTypeId="urn:microsoft.com/office/officeart/2005/8/colors/accent1_2" csCatId="accent1" phldr="1"/>
      <dgm:spPr/>
    </dgm:pt>
    <dgm:pt modelId="{709043B6-4890-4528-9F85-CEAA0FF266A8}">
      <dgm:prSet phldrT="[Κείμενο]"/>
      <dgm:spPr/>
      <dgm:t>
        <a:bodyPr/>
        <a:lstStyle/>
        <a:p>
          <a:endParaRPr lang="en-US" dirty="0" smtClean="0"/>
        </a:p>
        <a:p>
          <a:r>
            <a:rPr lang="el-GR" dirty="0" smtClean="0"/>
            <a:t>Τεχνολογία</a:t>
          </a:r>
          <a:endParaRPr lang="el-GR" dirty="0"/>
        </a:p>
      </dgm:t>
    </dgm:pt>
    <dgm:pt modelId="{21AD6C06-8010-4D3B-A978-A9BF7341A0E6}" type="parTrans" cxnId="{363A2AA2-0E5C-411F-A4F7-76BDE37093D7}">
      <dgm:prSet/>
      <dgm:spPr/>
      <dgm:t>
        <a:bodyPr/>
        <a:lstStyle/>
        <a:p>
          <a:endParaRPr lang="el-GR"/>
        </a:p>
      </dgm:t>
    </dgm:pt>
    <dgm:pt modelId="{2607B9E9-5079-4C3F-84FD-9A8FDB2A62EB}" type="sibTrans" cxnId="{363A2AA2-0E5C-411F-A4F7-76BDE37093D7}">
      <dgm:prSet/>
      <dgm:spPr/>
      <dgm:t>
        <a:bodyPr/>
        <a:lstStyle/>
        <a:p>
          <a:endParaRPr lang="el-GR"/>
        </a:p>
      </dgm:t>
    </dgm:pt>
    <dgm:pt modelId="{5983B054-2782-4ECA-89E2-9A58CDED89FE}">
      <dgm:prSet phldrT="[Κείμενο]"/>
      <dgm:spPr/>
      <dgm:t>
        <a:bodyPr/>
        <a:lstStyle/>
        <a:p>
          <a:r>
            <a:rPr lang="el-GR" dirty="0" smtClean="0"/>
            <a:t>Διδακτική</a:t>
          </a:r>
          <a:endParaRPr lang="el-GR" dirty="0"/>
        </a:p>
      </dgm:t>
    </dgm:pt>
    <dgm:pt modelId="{B3820C22-93D6-41DE-B5E1-FAA9C38AB7BF}" type="parTrans" cxnId="{E98C5BC2-FAF4-4761-9E13-A6FB896D0848}">
      <dgm:prSet/>
      <dgm:spPr/>
      <dgm:t>
        <a:bodyPr/>
        <a:lstStyle/>
        <a:p>
          <a:endParaRPr lang="el-GR"/>
        </a:p>
      </dgm:t>
    </dgm:pt>
    <dgm:pt modelId="{B247C90A-32BF-4DB5-AEC4-74D4FB62E6A0}" type="sibTrans" cxnId="{E98C5BC2-FAF4-4761-9E13-A6FB896D0848}">
      <dgm:prSet/>
      <dgm:spPr/>
      <dgm:t>
        <a:bodyPr/>
        <a:lstStyle/>
        <a:p>
          <a:endParaRPr lang="el-GR"/>
        </a:p>
      </dgm:t>
    </dgm:pt>
    <dgm:pt modelId="{214B4D3A-60A1-4F1A-B56F-C6A13EA08F57}">
      <dgm:prSet phldrT="[Κείμενο]"/>
      <dgm:spPr/>
      <dgm:t>
        <a:bodyPr/>
        <a:lstStyle/>
        <a:p>
          <a:r>
            <a:rPr lang="el-GR" dirty="0" smtClean="0"/>
            <a:t>Σχολικό Περιεχόμενο</a:t>
          </a:r>
          <a:endParaRPr lang="el-GR" dirty="0"/>
        </a:p>
      </dgm:t>
    </dgm:pt>
    <dgm:pt modelId="{F492B954-192C-4824-92F7-D8823B7CC75B}" type="parTrans" cxnId="{749B362E-9ED6-4AAB-9CBE-D0016E9325DB}">
      <dgm:prSet/>
      <dgm:spPr/>
      <dgm:t>
        <a:bodyPr/>
        <a:lstStyle/>
        <a:p>
          <a:endParaRPr lang="el-GR"/>
        </a:p>
      </dgm:t>
    </dgm:pt>
    <dgm:pt modelId="{B7DF352F-CCCC-45F7-A422-63BE7F56A90F}" type="sibTrans" cxnId="{749B362E-9ED6-4AAB-9CBE-D0016E9325DB}">
      <dgm:prSet/>
      <dgm:spPr/>
      <dgm:t>
        <a:bodyPr/>
        <a:lstStyle/>
        <a:p>
          <a:endParaRPr lang="el-GR"/>
        </a:p>
      </dgm:t>
    </dgm:pt>
    <dgm:pt modelId="{6A0AAE54-D196-417E-8FB3-794DA3BB49E0}" type="pres">
      <dgm:prSet presAssocID="{B6748F70-9E08-467B-B86C-3F1708D6831A}" presName="compositeShape" presStyleCnt="0">
        <dgm:presLayoutVars>
          <dgm:chMax val="7"/>
          <dgm:dir/>
          <dgm:resizeHandles val="exact"/>
        </dgm:presLayoutVars>
      </dgm:prSet>
      <dgm:spPr/>
    </dgm:pt>
    <dgm:pt modelId="{3F6FEF65-D2B6-4F98-B523-65FFDB70D53D}" type="pres">
      <dgm:prSet presAssocID="{709043B6-4890-4528-9F85-CEAA0FF266A8}" presName="circ1" presStyleLbl="vennNode1" presStyleIdx="0" presStyleCnt="3" custScaleX="87574" custScaleY="80843" custLinFactNeighborX="-13136" custLinFactNeighborY="67892"/>
      <dgm:spPr/>
      <dgm:t>
        <a:bodyPr/>
        <a:lstStyle/>
        <a:p>
          <a:endParaRPr lang="el-GR"/>
        </a:p>
      </dgm:t>
    </dgm:pt>
    <dgm:pt modelId="{EC90653A-F1FB-4498-896F-84E3BF98FBB2}" type="pres">
      <dgm:prSet presAssocID="{709043B6-4890-4528-9F85-CEAA0FF266A8}" presName="circ1Tx" presStyleLbl="revTx" presStyleIdx="0" presStyleCnt="0">
        <dgm:presLayoutVars>
          <dgm:chMax val="0"/>
          <dgm:chPref val="0"/>
          <dgm:bulletEnabled val="1"/>
        </dgm:presLayoutVars>
      </dgm:prSet>
      <dgm:spPr/>
      <dgm:t>
        <a:bodyPr/>
        <a:lstStyle/>
        <a:p>
          <a:endParaRPr lang="el-GR"/>
        </a:p>
      </dgm:t>
    </dgm:pt>
    <dgm:pt modelId="{7A5264C0-03D8-4341-A4D8-3B96CEDCD24D}" type="pres">
      <dgm:prSet presAssocID="{5983B054-2782-4ECA-89E2-9A58CDED89FE}" presName="circ2" presStyleLbl="vennNode1" presStyleIdx="1" presStyleCnt="3" custScaleX="81909" custScaleY="83957" custLinFactNeighborX="-21858" custLinFactNeighborY="-49354"/>
      <dgm:spPr/>
      <dgm:t>
        <a:bodyPr/>
        <a:lstStyle/>
        <a:p>
          <a:endParaRPr lang="el-GR"/>
        </a:p>
      </dgm:t>
    </dgm:pt>
    <dgm:pt modelId="{17CFA9F9-CC93-4F04-9AF4-FEC4388AECFD}" type="pres">
      <dgm:prSet presAssocID="{5983B054-2782-4ECA-89E2-9A58CDED89FE}" presName="circ2Tx" presStyleLbl="revTx" presStyleIdx="0" presStyleCnt="0">
        <dgm:presLayoutVars>
          <dgm:chMax val="0"/>
          <dgm:chPref val="0"/>
          <dgm:bulletEnabled val="1"/>
        </dgm:presLayoutVars>
      </dgm:prSet>
      <dgm:spPr/>
      <dgm:t>
        <a:bodyPr/>
        <a:lstStyle/>
        <a:p>
          <a:endParaRPr lang="el-GR"/>
        </a:p>
      </dgm:t>
    </dgm:pt>
    <dgm:pt modelId="{44196E7A-A823-4E9B-B3A5-8A77479D54B2}" type="pres">
      <dgm:prSet presAssocID="{214B4D3A-60A1-4F1A-B56F-C6A13EA08F57}" presName="circ3" presStyleLbl="vennNode1" presStyleIdx="2" presStyleCnt="3" custScaleX="81542" custScaleY="84865" custLinFactNeighborX="-7346" custLinFactNeighborY="-48157"/>
      <dgm:spPr/>
      <dgm:t>
        <a:bodyPr/>
        <a:lstStyle/>
        <a:p>
          <a:endParaRPr lang="el-GR"/>
        </a:p>
      </dgm:t>
    </dgm:pt>
    <dgm:pt modelId="{7C0CB3C9-63AE-47A6-A8B8-D6390332D92B}" type="pres">
      <dgm:prSet presAssocID="{214B4D3A-60A1-4F1A-B56F-C6A13EA08F57}" presName="circ3Tx" presStyleLbl="revTx" presStyleIdx="0" presStyleCnt="0">
        <dgm:presLayoutVars>
          <dgm:chMax val="0"/>
          <dgm:chPref val="0"/>
          <dgm:bulletEnabled val="1"/>
        </dgm:presLayoutVars>
      </dgm:prSet>
      <dgm:spPr/>
      <dgm:t>
        <a:bodyPr/>
        <a:lstStyle/>
        <a:p>
          <a:endParaRPr lang="el-GR"/>
        </a:p>
      </dgm:t>
    </dgm:pt>
  </dgm:ptLst>
  <dgm:cxnLst>
    <dgm:cxn modelId="{363A2AA2-0E5C-411F-A4F7-76BDE37093D7}" srcId="{B6748F70-9E08-467B-B86C-3F1708D6831A}" destId="{709043B6-4890-4528-9F85-CEAA0FF266A8}" srcOrd="0" destOrd="0" parTransId="{21AD6C06-8010-4D3B-A978-A9BF7341A0E6}" sibTransId="{2607B9E9-5079-4C3F-84FD-9A8FDB2A62EB}"/>
    <dgm:cxn modelId="{7EB1E6D4-5C1C-434F-A3E8-4B61F736E165}" type="presOf" srcId="{709043B6-4890-4528-9F85-CEAA0FF266A8}" destId="{3F6FEF65-D2B6-4F98-B523-65FFDB70D53D}" srcOrd="0" destOrd="0" presId="urn:microsoft.com/office/officeart/2005/8/layout/venn1"/>
    <dgm:cxn modelId="{749B362E-9ED6-4AAB-9CBE-D0016E9325DB}" srcId="{B6748F70-9E08-467B-B86C-3F1708D6831A}" destId="{214B4D3A-60A1-4F1A-B56F-C6A13EA08F57}" srcOrd="2" destOrd="0" parTransId="{F492B954-192C-4824-92F7-D8823B7CC75B}" sibTransId="{B7DF352F-CCCC-45F7-A422-63BE7F56A90F}"/>
    <dgm:cxn modelId="{026A4C6E-B781-4014-B54D-B57C430323AA}" type="presOf" srcId="{5983B054-2782-4ECA-89E2-9A58CDED89FE}" destId="{17CFA9F9-CC93-4F04-9AF4-FEC4388AECFD}" srcOrd="1" destOrd="0" presId="urn:microsoft.com/office/officeart/2005/8/layout/venn1"/>
    <dgm:cxn modelId="{FA780EEF-C888-4ADD-9EC4-A110A071446B}" type="presOf" srcId="{214B4D3A-60A1-4F1A-B56F-C6A13EA08F57}" destId="{7C0CB3C9-63AE-47A6-A8B8-D6390332D92B}" srcOrd="1" destOrd="0" presId="urn:microsoft.com/office/officeart/2005/8/layout/venn1"/>
    <dgm:cxn modelId="{6F967D2F-A8F5-446A-92D2-E60C02836129}" type="presOf" srcId="{709043B6-4890-4528-9F85-CEAA0FF266A8}" destId="{EC90653A-F1FB-4498-896F-84E3BF98FBB2}" srcOrd="1" destOrd="0" presId="urn:microsoft.com/office/officeart/2005/8/layout/venn1"/>
    <dgm:cxn modelId="{20F574B8-4279-4139-90DA-5D0B2E8248AE}" type="presOf" srcId="{5983B054-2782-4ECA-89E2-9A58CDED89FE}" destId="{7A5264C0-03D8-4341-A4D8-3B96CEDCD24D}" srcOrd="0" destOrd="0" presId="urn:microsoft.com/office/officeart/2005/8/layout/venn1"/>
    <dgm:cxn modelId="{0A76E2DF-606F-4A48-9CB8-3BBB8A888B0F}" type="presOf" srcId="{214B4D3A-60A1-4F1A-B56F-C6A13EA08F57}" destId="{44196E7A-A823-4E9B-B3A5-8A77479D54B2}" srcOrd="0" destOrd="0" presId="urn:microsoft.com/office/officeart/2005/8/layout/venn1"/>
    <dgm:cxn modelId="{C9A9D4E7-62FD-4EB3-B2FB-9A64EE33DDA7}" type="presOf" srcId="{B6748F70-9E08-467B-B86C-3F1708D6831A}" destId="{6A0AAE54-D196-417E-8FB3-794DA3BB49E0}" srcOrd="0" destOrd="0" presId="urn:microsoft.com/office/officeart/2005/8/layout/venn1"/>
    <dgm:cxn modelId="{E98C5BC2-FAF4-4761-9E13-A6FB896D0848}" srcId="{B6748F70-9E08-467B-B86C-3F1708D6831A}" destId="{5983B054-2782-4ECA-89E2-9A58CDED89FE}" srcOrd="1" destOrd="0" parTransId="{B3820C22-93D6-41DE-B5E1-FAA9C38AB7BF}" sibTransId="{B247C90A-32BF-4DB5-AEC4-74D4FB62E6A0}"/>
    <dgm:cxn modelId="{D6AE2A0D-051D-4184-A7FD-B0EDB32C4524}" type="presParOf" srcId="{6A0AAE54-D196-417E-8FB3-794DA3BB49E0}" destId="{3F6FEF65-D2B6-4F98-B523-65FFDB70D53D}" srcOrd="0" destOrd="0" presId="urn:microsoft.com/office/officeart/2005/8/layout/venn1"/>
    <dgm:cxn modelId="{B46B2742-2F41-4B09-9B84-0F5B4ED082B4}" type="presParOf" srcId="{6A0AAE54-D196-417E-8FB3-794DA3BB49E0}" destId="{EC90653A-F1FB-4498-896F-84E3BF98FBB2}" srcOrd="1" destOrd="0" presId="urn:microsoft.com/office/officeart/2005/8/layout/venn1"/>
    <dgm:cxn modelId="{B4C22B8C-C641-4C5E-BB9C-C4574DCAF498}" type="presParOf" srcId="{6A0AAE54-D196-417E-8FB3-794DA3BB49E0}" destId="{7A5264C0-03D8-4341-A4D8-3B96CEDCD24D}" srcOrd="2" destOrd="0" presId="urn:microsoft.com/office/officeart/2005/8/layout/venn1"/>
    <dgm:cxn modelId="{69684A59-ED82-48F0-A783-E2077BD67619}" type="presParOf" srcId="{6A0AAE54-D196-417E-8FB3-794DA3BB49E0}" destId="{17CFA9F9-CC93-4F04-9AF4-FEC4388AECFD}" srcOrd="3" destOrd="0" presId="urn:microsoft.com/office/officeart/2005/8/layout/venn1"/>
    <dgm:cxn modelId="{4794ACD9-DD02-4F2A-8AD4-0CE2F68B6BEF}" type="presParOf" srcId="{6A0AAE54-D196-417E-8FB3-794DA3BB49E0}" destId="{44196E7A-A823-4E9B-B3A5-8A77479D54B2}" srcOrd="4" destOrd="0" presId="urn:microsoft.com/office/officeart/2005/8/layout/venn1"/>
    <dgm:cxn modelId="{83D18D50-C784-4E0E-9C41-195A7089495C}" type="presParOf" srcId="{6A0AAE54-D196-417E-8FB3-794DA3BB49E0}" destId="{7C0CB3C9-63AE-47A6-A8B8-D6390332D92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748F70-9E08-467B-B86C-3F1708D6831A}" type="doc">
      <dgm:prSet loTypeId="urn:microsoft.com/office/officeart/2005/8/layout/venn1" loCatId="relationship" qsTypeId="urn:microsoft.com/office/officeart/2005/8/quickstyle/simple1" qsCatId="simple" csTypeId="urn:microsoft.com/office/officeart/2005/8/colors/accent1_2" csCatId="accent1" phldr="1"/>
      <dgm:spPr/>
    </dgm:pt>
    <dgm:pt modelId="{709043B6-4890-4528-9F85-CEAA0FF266A8}">
      <dgm:prSet phldrT="[Κείμενο]"/>
      <dgm:spPr/>
      <dgm:t>
        <a:bodyPr/>
        <a:lstStyle/>
        <a:p>
          <a:endParaRPr lang="en-US" dirty="0" smtClean="0"/>
        </a:p>
        <a:p>
          <a:r>
            <a:rPr lang="el-GR" dirty="0" smtClean="0"/>
            <a:t>Τεχνολογία</a:t>
          </a:r>
          <a:endParaRPr lang="el-GR" dirty="0"/>
        </a:p>
      </dgm:t>
    </dgm:pt>
    <dgm:pt modelId="{21AD6C06-8010-4D3B-A978-A9BF7341A0E6}" type="parTrans" cxnId="{363A2AA2-0E5C-411F-A4F7-76BDE37093D7}">
      <dgm:prSet/>
      <dgm:spPr/>
      <dgm:t>
        <a:bodyPr/>
        <a:lstStyle/>
        <a:p>
          <a:endParaRPr lang="el-GR"/>
        </a:p>
      </dgm:t>
    </dgm:pt>
    <dgm:pt modelId="{2607B9E9-5079-4C3F-84FD-9A8FDB2A62EB}" type="sibTrans" cxnId="{363A2AA2-0E5C-411F-A4F7-76BDE37093D7}">
      <dgm:prSet/>
      <dgm:spPr/>
      <dgm:t>
        <a:bodyPr/>
        <a:lstStyle/>
        <a:p>
          <a:endParaRPr lang="el-GR"/>
        </a:p>
      </dgm:t>
    </dgm:pt>
    <dgm:pt modelId="{5983B054-2782-4ECA-89E2-9A58CDED89FE}">
      <dgm:prSet phldrT="[Κείμενο]"/>
      <dgm:spPr/>
      <dgm:t>
        <a:bodyPr/>
        <a:lstStyle/>
        <a:p>
          <a:r>
            <a:rPr lang="el-GR" dirty="0" smtClean="0"/>
            <a:t>Διδακτική της γλώσσας</a:t>
          </a:r>
          <a:endParaRPr lang="el-GR" dirty="0"/>
        </a:p>
      </dgm:t>
    </dgm:pt>
    <dgm:pt modelId="{B3820C22-93D6-41DE-B5E1-FAA9C38AB7BF}" type="parTrans" cxnId="{E98C5BC2-FAF4-4761-9E13-A6FB896D0848}">
      <dgm:prSet/>
      <dgm:spPr/>
      <dgm:t>
        <a:bodyPr/>
        <a:lstStyle/>
        <a:p>
          <a:endParaRPr lang="el-GR"/>
        </a:p>
      </dgm:t>
    </dgm:pt>
    <dgm:pt modelId="{B247C90A-32BF-4DB5-AEC4-74D4FB62E6A0}" type="sibTrans" cxnId="{E98C5BC2-FAF4-4761-9E13-A6FB896D0848}">
      <dgm:prSet/>
      <dgm:spPr/>
      <dgm:t>
        <a:bodyPr/>
        <a:lstStyle/>
        <a:p>
          <a:endParaRPr lang="el-GR"/>
        </a:p>
      </dgm:t>
    </dgm:pt>
    <dgm:pt modelId="{214B4D3A-60A1-4F1A-B56F-C6A13EA08F57}">
      <dgm:prSet phldrT="[Κείμενο]"/>
      <dgm:spPr/>
      <dgm:t>
        <a:bodyPr/>
        <a:lstStyle/>
        <a:p>
          <a:r>
            <a:rPr lang="el-GR" dirty="0" smtClean="0"/>
            <a:t>Σχολικό Περιεχόμενο (γλώσσα)</a:t>
          </a:r>
          <a:endParaRPr lang="el-GR" dirty="0"/>
        </a:p>
      </dgm:t>
    </dgm:pt>
    <dgm:pt modelId="{F492B954-192C-4824-92F7-D8823B7CC75B}" type="parTrans" cxnId="{749B362E-9ED6-4AAB-9CBE-D0016E9325DB}">
      <dgm:prSet/>
      <dgm:spPr/>
      <dgm:t>
        <a:bodyPr/>
        <a:lstStyle/>
        <a:p>
          <a:endParaRPr lang="el-GR"/>
        </a:p>
      </dgm:t>
    </dgm:pt>
    <dgm:pt modelId="{B7DF352F-CCCC-45F7-A422-63BE7F56A90F}" type="sibTrans" cxnId="{749B362E-9ED6-4AAB-9CBE-D0016E9325DB}">
      <dgm:prSet/>
      <dgm:spPr/>
      <dgm:t>
        <a:bodyPr/>
        <a:lstStyle/>
        <a:p>
          <a:endParaRPr lang="el-GR"/>
        </a:p>
      </dgm:t>
    </dgm:pt>
    <dgm:pt modelId="{6A0AAE54-D196-417E-8FB3-794DA3BB49E0}" type="pres">
      <dgm:prSet presAssocID="{B6748F70-9E08-467B-B86C-3F1708D6831A}" presName="compositeShape" presStyleCnt="0">
        <dgm:presLayoutVars>
          <dgm:chMax val="7"/>
          <dgm:dir/>
          <dgm:resizeHandles val="exact"/>
        </dgm:presLayoutVars>
      </dgm:prSet>
      <dgm:spPr/>
    </dgm:pt>
    <dgm:pt modelId="{3F6FEF65-D2B6-4F98-B523-65FFDB70D53D}" type="pres">
      <dgm:prSet presAssocID="{709043B6-4890-4528-9F85-CEAA0FF266A8}" presName="circ1" presStyleLbl="vennNode1" presStyleIdx="0" presStyleCnt="3" custScaleX="87574" custScaleY="80843" custLinFactNeighborX="-13136" custLinFactNeighborY="67892"/>
      <dgm:spPr/>
      <dgm:t>
        <a:bodyPr/>
        <a:lstStyle/>
        <a:p>
          <a:endParaRPr lang="el-GR"/>
        </a:p>
      </dgm:t>
    </dgm:pt>
    <dgm:pt modelId="{EC90653A-F1FB-4498-896F-84E3BF98FBB2}" type="pres">
      <dgm:prSet presAssocID="{709043B6-4890-4528-9F85-CEAA0FF266A8}" presName="circ1Tx" presStyleLbl="revTx" presStyleIdx="0" presStyleCnt="0">
        <dgm:presLayoutVars>
          <dgm:chMax val="0"/>
          <dgm:chPref val="0"/>
          <dgm:bulletEnabled val="1"/>
        </dgm:presLayoutVars>
      </dgm:prSet>
      <dgm:spPr/>
      <dgm:t>
        <a:bodyPr/>
        <a:lstStyle/>
        <a:p>
          <a:endParaRPr lang="el-GR"/>
        </a:p>
      </dgm:t>
    </dgm:pt>
    <dgm:pt modelId="{7A5264C0-03D8-4341-A4D8-3B96CEDCD24D}" type="pres">
      <dgm:prSet presAssocID="{5983B054-2782-4ECA-89E2-9A58CDED89FE}" presName="circ2" presStyleLbl="vennNode1" presStyleIdx="1" presStyleCnt="3" custScaleX="81909" custScaleY="83957" custLinFactNeighborX="-21858" custLinFactNeighborY="-49354"/>
      <dgm:spPr/>
      <dgm:t>
        <a:bodyPr/>
        <a:lstStyle/>
        <a:p>
          <a:endParaRPr lang="el-GR"/>
        </a:p>
      </dgm:t>
    </dgm:pt>
    <dgm:pt modelId="{17CFA9F9-CC93-4F04-9AF4-FEC4388AECFD}" type="pres">
      <dgm:prSet presAssocID="{5983B054-2782-4ECA-89E2-9A58CDED89FE}" presName="circ2Tx" presStyleLbl="revTx" presStyleIdx="0" presStyleCnt="0">
        <dgm:presLayoutVars>
          <dgm:chMax val="0"/>
          <dgm:chPref val="0"/>
          <dgm:bulletEnabled val="1"/>
        </dgm:presLayoutVars>
      </dgm:prSet>
      <dgm:spPr/>
      <dgm:t>
        <a:bodyPr/>
        <a:lstStyle/>
        <a:p>
          <a:endParaRPr lang="el-GR"/>
        </a:p>
      </dgm:t>
    </dgm:pt>
    <dgm:pt modelId="{44196E7A-A823-4E9B-B3A5-8A77479D54B2}" type="pres">
      <dgm:prSet presAssocID="{214B4D3A-60A1-4F1A-B56F-C6A13EA08F57}" presName="circ3" presStyleLbl="vennNode1" presStyleIdx="2" presStyleCnt="3" custScaleX="81542" custScaleY="84865" custLinFactNeighborX="-7346" custLinFactNeighborY="-48157"/>
      <dgm:spPr/>
      <dgm:t>
        <a:bodyPr/>
        <a:lstStyle/>
        <a:p>
          <a:endParaRPr lang="el-GR"/>
        </a:p>
      </dgm:t>
    </dgm:pt>
    <dgm:pt modelId="{7C0CB3C9-63AE-47A6-A8B8-D6390332D92B}" type="pres">
      <dgm:prSet presAssocID="{214B4D3A-60A1-4F1A-B56F-C6A13EA08F57}" presName="circ3Tx" presStyleLbl="revTx" presStyleIdx="0" presStyleCnt="0">
        <dgm:presLayoutVars>
          <dgm:chMax val="0"/>
          <dgm:chPref val="0"/>
          <dgm:bulletEnabled val="1"/>
        </dgm:presLayoutVars>
      </dgm:prSet>
      <dgm:spPr/>
      <dgm:t>
        <a:bodyPr/>
        <a:lstStyle/>
        <a:p>
          <a:endParaRPr lang="el-GR"/>
        </a:p>
      </dgm:t>
    </dgm:pt>
  </dgm:ptLst>
  <dgm:cxnLst>
    <dgm:cxn modelId="{ABB257E3-A132-44D9-B2E2-88BE7C6F017A}" type="presOf" srcId="{709043B6-4890-4528-9F85-CEAA0FF266A8}" destId="{3F6FEF65-D2B6-4F98-B523-65FFDB70D53D}" srcOrd="0" destOrd="0" presId="urn:microsoft.com/office/officeart/2005/8/layout/venn1"/>
    <dgm:cxn modelId="{E98C5BC2-FAF4-4761-9E13-A6FB896D0848}" srcId="{B6748F70-9E08-467B-B86C-3F1708D6831A}" destId="{5983B054-2782-4ECA-89E2-9A58CDED89FE}" srcOrd="1" destOrd="0" parTransId="{B3820C22-93D6-41DE-B5E1-FAA9C38AB7BF}" sibTransId="{B247C90A-32BF-4DB5-AEC4-74D4FB62E6A0}"/>
    <dgm:cxn modelId="{B068E46C-2613-4B80-9128-9868F9924D89}" type="presOf" srcId="{214B4D3A-60A1-4F1A-B56F-C6A13EA08F57}" destId="{44196E7A-A823-4E9B-B3A5-8A77479D54B2}" srcOrd="0" destOrd="0" presId="urn:microsoft.com/office/officeart/2005/8/layout/venn1"/>
    <dgm:cxn modelId="{659DA160-EC36-40FC-B189-2F5EE9B253BB}" type="presOf" srcId="{709043B6-4890-4528-9F85-CEAA0FF266A8}" destId="{EC90653A-F1FB-4498-896F-84E3BF98FBB2}" srcOrd="1" destOrd="0" presId="urn:microsoft.com/office/officeart/2005/8/layout/venn1"/>
    <dgm:cxn modelId="{3FC0A82D-5591-4B16-9FF7-99E98B8417D2}" type="presOf" srcId="{214B4D3A-60A1-4F1A-B56F-C6A13EA08F57}" destId="{7C0CB3C9-63AE-47A6-A8B8-D6390332D92B}" srcOrd="1" destOrd="0" presId="urn:microsoft.com/office/officeart/2005/8/layout/venn1"/>
    <dgm:cxn modelId="{2329BDA5-2AB1-4F1F-B7DC-6091FDE6B21D}" type="presOf" srcId="{B6748F70-9E08-467B-B86C-3F1708D6831A}" destId="{6A0AAE54-D196-417E-8FB3-794DA3BB49E0}" srcOrd="0" destOrd="0" presId="urn:microsoft.com/office/officeart/2005/8/layout/venn1"/>
    <dgm:cxn modelId="{363A2AA2-0E5C-411F-A4F7-76BDE37093D7}" srcId="{B6748F70-9E08-467B-B86C-3F1708D6831A}" destId="{709043B6-4890-4528-9F85-CEAA0FF266A8}" srcOrd="0" destOrd="0" parTransId="{21AD6C06-8010-4D3B-A978-A9BF7341A0E6}" sibTransId="{2607B9E9-5079-4C3F-84FD-9A8FDB2A62EB}"/>
    <dgm:cxn modelId="{91796CEC-C36C-4D83-BA06-0EEED88A95EE}" type="presOf" srcId="{5983B054-2782-4ECA-89E2-9A58CDED89FE}" destId="{17CFA9F9-CC93-4F04-9AF4-FEC4388AECFD}" srcOrd="1" destOrd="0" presId="urn:microsoft.com/office/officeart/2005/8/layout/venn1"/>
    <dgm:cxn modelId="{749B362E-9ED6-4AAB-9CBE-D0016E9325DB}" srcId="{B6748F70-9E08-467B-B86C-3F1708D6831A}" destId="{214B4D3A-60A1-4F1A-B56F-C6A13EA08F57}" srcOrd="2" destOrd="0" parTransId="{F492B954-192C-4824-92F7-D8823B7CC75B}" sibTransId="{B7DF352F-CCCC-45F7-A422-63BE7F56A90F}"/>
    <dgm:cxn modelId="{3B514D4F-5BDA-4A19-8D23-26DF983986F1}" type="presOf" srcId="{5983B054-2782-4ECA-89E2-9A58CDED89FE}" destId="{7A5264C0-03D8-4341-A4D8-3B96CEDCD24D}" srcOrd="0" destOrd="0" presId="urn:microsoft.com/office/officeart/2005/8/layout/venn1"/>
    <dgm:cxn modelId="{AF9C14C8-5127-42C1-9F12-305AB3345556}" type="presParOf" srcId="{6A0AAE54-D196-417E-8FB3-794DA3BB49E0}" destId="{3F6FEF65-D2B6-4F98-B523-65FFDB70D53D}" srcOrd="0" destOrd="0" presId="urn:microsoft.com/office/officeart/2005/8/layout/venn1"/>
    <dgm:cxn modelId="{8E8E451B-B7F6-4CDC-8463-10B8E28F9970}" type="presParOf" srcId="{6A0AAE54-D196-417E-8FB3-794DA3BB49E0}" destId="{EC90653A-F1FB-4498-896F-84E3BF98FBB2}" srcOrd="1" destOrd="0" presId="urn:microsoft.com/office/officeart/2005/8/layout/venn1"/>
    <dgm:cxn modelId="{7816C979-0D16-4FC3-84F4-B565B6A9ED5F}" type="presParOf" srcId="{6A0AAE54-D196-417E-8FB3-794DA3BB49E0}" destId="{7A5264C0-03D8-4341-A4D8-3B96CEDCD24D}" srcOrd="2" destOrd="0" presId="urn:microsoft.com/office/officeart/2005/8/layout/venn1"/>
    <dgm:cxn modelId="{B71DF71F-62BA-4971-8D79-4B8630D9AC2C}" type="presParOf" srcId="{6A0AAE54-D196-417E-8FB3-794DA3BB49E0}" destId="{17CFA9F9-CC93-4F04-9AF4-FEC4388AECFD}" srcOrd="3" destOrd="0" presId="urn:microsoft.com/office/officeart/2005/8/layout/venn1"/>
    <dgm:cxn modelId="{A8734F52-7061-447F-845D-681E1B8F1FFB}" type="presParOf" srcId="{6A0AAE54-D196-417E-8FB3-794DA3BB49E0}" destId="{44196E7A-A823-4E9B-B3A5-8A77479D54B2}" srcOrd="4" destOrd="0" presId="urn:microsoft.com/office/officeart/2005/8/layout/venn1"/>
    <dgm:cxn modelId="{DCC590CE-5F91-4025-8272-417140325020}" type="presParOf" srcId="{6A0AAE54-D196-417E-8FB3-794DA3BB49E0}" destId="{7C0CB3C9-63AE-47A6-A8B8-D6390332D92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748F70-9E08-467B-B86C-3F1708D6831A}" type="doc">
      <dgm:prSet loTypeId="urn:microsoft.com/office/officeart/2005/8/layout/venn1" loCatId="relationship" qsTypeId="urn:microsoft.com/office/officeart/2005/8/quickstyle/simple1" qsCatId="simple" csTypeId="urn:microsoft.com/office/officeart/2005/8/colors/accent1_2" csCatId="accent1" phldr="1"/>
      <dgm:spPr/>
    </dgm:pt>
    <dgm:pt modelId="{709043B6-4890-4528-9F85-CEAA0FF266A8}">
      <dgm:prSet phldrT="[Κείμενο]"/>
      <dgm:spPr/>
      <dgm:t>
        <a:bodyPr/>
        <a:lstStyle/>
        <a:p>
          <a:endParaRPr lang="en-US" dirty="0" smtClean="0"/>
        </a:p>
        <a:p>
          <a:r>
            <a:rPr lang="el-GR" dirty="0" smtClean="0"/>
            <a:t>Τεχνολογία</a:t>
          </a:r>
          <a:endParaRPr lang="el-GR" dirty="0"/>
        </a:p>
      </dgm:t>
    </dgm:pt>
    <dgm:pt modelId="{21AD6C06-8010-4D3B-A978-A9BF7341A0E6}" type="parTrans" cxnId="{363A2AA2-0E5C-411F-A4F7-76BDE37093D7}">
      <dgm:prSet/>
      <dgm:spPr/>
      <dgm:t>
        <a:bodyPr/>
        <a:lstStyle/>
        <a:p>
          <a:endParaRPr lang="el-GR"/>
        </a:p>
      </dgm:t>
    </dgm:pt>
    <dgm:pt modelId="{2607B9E9-5079-4C3F-84FD-9A8FDB2A62EB}" type="sibTrans" cxnId="{363A2AA2-0E5C-411F-A4F7-76BDE37093D7}">
      <dgm:prSet/>
      <dgm:spPr/>
      <dgm:t>
        <a:bodyPr/>
        <a:lstStyle/>
        <a:p>
          <a:endParaRPr lang="el-GR"/>
        </a:p>
      </dgm:t>
    </dgm:pt>
    <dgm:pt modelId="{5983B054-2782-4ECA-89E2-9A58CDED89FE}">
      <dgm:prSet phldrT="[Κείμενο]"/>
      <dgm:spPr/>
      <dgm:t>
        <a:bodyPr/>
        <a:lstStyle/>
        <a:p>
          <a:r>
            <a:rPr lang="el-GR" dirty="0" smtClean="0"/>
            <a:t>Διδακτική των μαθηματικών</a:t>
          </a:r>
          <a:endParaRPr lang="el-GR" dirty="0"/>
        </a:p>
      </dgm:t>
    </dgm:pt>
    <dgm:pt modelId="{B3820C22-93D6-41DE-B5E1-FAA9C38AB7BF}" type="parTrans" cxnId="{E98C5BC2-FAF4-4761-9E13-A6FB896D0848}">
      <dgm:prSet/>
      <dgm:spPr/>
      <dgm:t>
        <a:bodyPr/>
        <a:lstStyle/>
        <a:p>
          <a:endParaRPr lang="el-GR"/>
        </a:p>
      </dgm:t>
    </dgm:pt>
    <dgm:pt modelId="{B247C90A-32BF-4DB5-AEC4-74D4FB62E6A0}" type="sibTrans" cxnId="{E98C5BC2-FAF4-4761-9E13-A6FB896D0848}">
      <dgm:prSet/>
      <dgm:spPr/>
      <dgm:t>
        <a:bodyPr/>
        <a:lstStyle/>
        <a:p>
          <a:endParaRPr lang="el-GR"/>
        </a:p>
      </dgm:t>
    </dgm:pt>
    <dgm:pt modelId="{214B4D3A-60A1-4F1A-B56F-C6A13EA08F57}">
      <dgm:prSet phldrT="[Κείμενο]"/>
      <dgm:spPr/>
      <dgm:t>
        <a:bodyPr/>
        <a:lstStyle/>
        <a:p>
          <a:r>
            <a:rPr lang="el-GR" dirty="0" smtClean="0"/>
            <a:t>Σχολικό Περιεχόμενο (μαθηματικά)</a:t>
          </a:r>
          <a:endParaRPr lang="el-GR" dirty="0"/>
        </a:p>
      </dgm:t>
    </dgm:pt>
    <dgm:pt modelId="{F492B954-192C-4824-92F7-D8823B7CC75B}" type="parTrans" cxnId="{749B362E-9ED6-4AAB-9CBE-D0016E9325DB}">
      <dgm:prSet/>
      <dgm:spPr/>
      <dgm:t>
        <a:bodyPr/>
        <a:lstStyle/>
        <a:p>
          <a:endParaRPr lang="el-GR"/>
        </a:p>
      </dgm:t>
    </dgm:pt>
    <dgm:pt modelId="{B7DF352F-CCCC-45F7-A422-63BE7F56A90F}" type="sibTrans" cxnId="{749B362E-9ED6-4AAB-9CBE-D0016E9325DB}">
      <dgm:prSet/>
      <dgm:spPr/>
      <dgm:t>
        <a:bodyPr/>
        <a:lstStyle/>
        <a:p>
          <a:endParaRPr lang="el-GR"/>
        </a:p>
      </dgm:t>
    </dgm:pt>
    <dgm:pt modelId="{6A0AAE54-D196-417E-8FB3-794DA3BB49E0}" type="pres">
      <dgm:prSet presAssocID="{B6748F70-9E08-467B-B86C-3F1708D6831A}" presName="compositeShape" presStyleCnt="0">
        <dgm:presLayoutVars>
          <dgm:chMax val="7"/>
          <dgm:dir/>
          <dgm:resizeHandles val="exact"/>
        </dgm:presLayoutVars>
      </dgm:prSet>
      <dgm:spPr/>
    </dgm:pt>
    <dgm:pt modelId="{3F6FEF65-D2B6-4F98-B523-65FFDB70D53D}" type="pres">
      <dgm:prSet presAssocID="{709043B6-4890-4528-9F85-CEAA0FF266A8}" presName="circ1" presStyleLbl="vennNode1" presStyleIdx="0" presStyleCnt="3" custScaleX="87574" custScaleY="80843" custLinFactNeighborX="-13136" custLinFactNeighborY="67892"/>
      <dgm:spPr/>
      <dgm:t>
        <a:bodyPr/>
        <a:lstStyle/>
        <a:p>
          <a:endParaRPr lang="el-GR"/>
        </a:p>
      </dgm:t>
    </dgm:pt>
    <dgm:pt modelId="{EC90653A-F1FB-4498-896F-84E3BF98FBB2}" type="pres">
      <dgm:prSet presAssocID="{709043B6-4890-4528-9F85-CEAA0FF266A8}" presName="circ1Tx" presStyleLbl="revTx" presStyleIdx="0" presStyleCnt="0">
        <dgm:presLayoutVars>
          <dgm:chMax val="0"/>
          <dgm:chPref val="0"/>
          <dgm:bulletEnabled val="1"/>
        </dgm:presLayoutVars>
      </dgm:prSet>
      <dgm:spPr/>
      <dgm:t>
        <a:bodyPr/>
        <a:lstStyle/>
        <a:p>
          <a:endParaRPr lang="el-GR"/>
        </a:p>
      </dgm:t>
    </dgm:pt>
    <dgm:pt modelId="{7A5264C0-03D8-4341-A4D8-3B96CEDCD24D}" type="pres">
      <dgm:prSet presAssocID="{5983B054-2782-4ECA-89E2-9A58CDED89FE}" presName="circ2" presStyleLbl="vennNode1" presStyleIdx="1" presStyleCnt="3" custScaleX="81909" custScaleY="83957" custLinFactNeighborX="-21858" custLinFactNeighborY="-49354"/>
      <dgm:spPr/>
      <dgm:t>
        <a:bodyPr/>
        <a:lstStyle/>
        <a:p>
          <a:endParaRPr lang="el-GR"/>
        </a:p>
      </dgm:t>
    </dgm:pt>
    <dgm:pt modelId="{17CFA9F9-CC93-4F04-9AF4-FEC4388AECFD}" type="pres">
      <dgm:prSet presAssocID="{5983B054-2782-4ECA-89E2-9A58CDED89FE}" presName="circ2Tx" presStyleLbl="revTx" presStyleIdx="0" presStyleCnt="0">
        <dgm:presLayoutVars>
          <dgm:chMax val="0"/>
          <dgm:chPref val="0"/>
          <dgm:bulletEnabled val="1"/>
        </dgm:presLayoutVars>
      </dgm:prSet>
      <dgm:spPr/>
      <dgm:t>
        <a:bodyPr/>
        <a:lstStyle/>
        <a:p>
          <a:endParaRPr lang="el-GR"/>
        </a:p>
      </dgm:t>
    </dgm:pt>
    <dgm:pt modelId="{44196E7A-A823-4E9B-B3A5-8A77479D54B2}" type="pres">
      <dgm:prSet presAssocID="{214B4D3A-60A1-4F1A-B56F-C6A13EA08F57}" presName="circ3" presStyleLbl="vennNode1" presStyleIdx="2" presStyleCnt="3" custScaleX="81542" custScaleY="84865" custLinFactNeighborX="-7346" custLinFactNeighborY="-48157"/>
      <dgm:spPr/>
      <dgm:t>
        <a:bodyPr/>
        <a:lstStyle/>
        <a:p>
          <a:endParaRPr lang="el-GR"/>
        </a:p>
      </dgm:t>
    </dgm:pt>
    <dgm:pt modelId="{7C0CB3C9-63AE-47A6-A8B8-D6390332D92B}" type="pres">
      <dgm:prSet presAssocID="{214B4D3A-60A1-4F1A-B56F-C6A13EA08F57}" presName="circ3Tx" presStyleLbl="revTx" presStyleIdx="0" presStyleCnt="0">
        <dgm:presLayoutVars>
          <dgm:chMax val="0"/>
          <dgm:chPref val="0"/>
          <dgm:bulletEnabled val="1"/>
        </dgm:presLayoutVars>
      </dgm:prSet>
      <dgm:spPr/>
      <dgm:t>
        <a:bodyPr/>
        <a:lstStyle/>
        <a:p>
          <a:endParaRPr lang="el-GR"/>
        </a:p>
      </dgm:t>
    </dgm:pt>
  </dgm:ptLst>
  <dgm:cxnLst>
    <dgm:cxn modelId="{363A2AA2-0E5C-411F-A4F7-76BDE37093D7}" srcId="{B6748F70-9E08-467B-B86C-3F1708D6831A}" destId="{709043B6-4890-4528-9F85-CEAA0FF266A8}" srcOrd="0" destOrd="0" parTransId="{21AD6C06-8010-4D3B-A978-A9BF7341A0E6}" sibTransId="{2607B9E9-5079-4C3F-84FD-9A8FDB2A62EB}"/>
    <dgm:cxn modelId="{E9A740D7-86C1-4EE3-8142-066C3C81DACB}" type="presOf" srcId="{214B4D3A-60A1-4F1A-B56F-C6A13EA08F57}" destId="{44196E7A-A823-4E9B-B3A5-8A77479D54B2}" srcOrd="0" destOrd="0" presId="urn:microsoft.com/office/officeart/2005/8/layout/venn1"/>
    <dgm:cxn modelId="{9186D299-B720-4504-B7F9-4FD925B9A25E}" type="presOf" srcId="{B6748F70-9E08-467B-B86C-3F1708D6831A}" destId="{6A0AAE54-D196-417E-8FB3-794DA3BB49E0}" srcOrd="0" destOrd="0" presId="urn:microsoft.com/office/officeart/2005/8/layout/venn1"/>
    <dgm:cxn modelId="{749B362E-9ED6-4AAB-9CBE-D0016E9325DB}" srcId="{B6748F70-9E08-467B-B86C-3F1708D6831A}" destId="{214B4D3A-60A1-4F1A-B56F-C6A13EA08F57}" srcOrd="2" destOrd="0" parTransId="{F492B954-192C-4824-92F7-D8823B7CC75B}" sibTransId="{B7DF352F-CCCC-45F7-A422-63BE7F56A90F}"/>
    <dgm:cxn modelId="{716372F3-4EBF-4723-9D1E-7C58B37C4A6D}" type="presOf" srcId="{709043B6-4890-4528-9F85-CEAA0FF266A8}" destId="{3F6FEF65-D2B6-4F98-B523-65FFDB70D53D}" srcOrd="0" destOrd="0" presId="urn:microsoft.com/office/officeart/2005/8/layout/venn1"/>
    <dgm:cxn modelId="{817B20C5-FE41-4185-8FFF-BD42A429AFD9}" type="presOf" srcId="{214B4D3A-60A1-4F1A-B56F-C6A13EA08F57}" destId="{7C0CB3C9-63AE-47A6-A8B8-D6390332D92B}" srcOrd="1" destOrd="0" presId="urn:microsoft.com/office/officeart/2005/8/layout/venn1"/>
    <dgm:cxn modelId="{BD7912BC-1BA0-4DA3-878E-BDB0B693F9DE}" type="presOf" srcId="{5983B054-2782-4ECA-89E2-9A58CDED89FE}" destId="{17CFA9F9-CC93-4F04-9AF4-FEC4388AECFD}" srcOrd="1" destOrd="0" presId="urn:microsoft.com/office/officeart/2005/8/layout/venn1"/>
    <dgm:cxn modelId="{1C11E0F4-2D4E-4600-A81A-0CD3BC8DD375}" type="presOf" srcId="{709043B6-4890-4528-9F85-CEAA0FF266A8}" destId="{EC90653A-F1FB-4498-896F-84E3BF98FBB2}" srcOrd="1" destOrd="0" presId="urn:microsoft.com/office/officeart/2005/8/layout/venn1"/>
    <dgm:cxn modelId="{8ECA7E66-3F79-410E-9C01-529A19DE21B5}" type="presOf" srcId="{5983B054-2782-4ECA-89E2-9A58CDED89FE}" destId="{7A5264C0-03D8-4341-A4D8-3B96CEDCD24D}" srcOrd="0" destOrd="0" presId="urn:microsoft.com/office/officeart/2005/8/layout/venn1"/>
    <dgm:cxn modelId="{E98C5BC2-FAF4-4761-9E13-A6FB896D0848}" srcId="{B6748F70-9E08-467B-B86C-3F1708D6831A}" destId="{5983B054-2782-4ECA-89E2-9A58CDED89FE}" srcOrd="1" destOrd="0" parTransId="{B3820C22-93D6-41DE-B5E1-FAA9C38AB7BF}" sibTransId="{B247C90A-32BF-4DB5-AEC4-74D4FB62E6A0}"/>
    <dgm:cxn modelId="{7D4757A8-87A4-4E0F-A4BD-69F05FA9BBD4}" type="presParOf" srcId="{6A0AAE54-D196-417E-8FB3-794DA3BB49E0}" destId="{3F6FEF65-D2B6-4F98-B523-65FFDB70D53D}" srcOrd="0" destOrd="0" presId="urn:microsoft.com/office/officeart/2005/8/layout/venn1"/>
    <dgm:cxn modelId="{33E5D581-1E6B-48DE-8E71-7E3E846AC55C}" type="presParOf" srcId="{6A0AAE54-D196-417E-8FB3-794DA3BB49E0}" destId="{EC90653A-F1FB-4498-896F-84E3BF98FBB2}" srcOrd="1" destOrd="0" presId="urn:microsoft.com/office/officeart/2005/8/layout/venn1"/>
    <dgm:cxn modelId="{54F20B84-EF34-4EA9-8E6F-C92AFEB8AA48}" type="presParOf" srcId="{6A0AAE54-D196-417E-8FB3-794DA3BB49E0}" destId="{7A5264C0-03D8-4341-A4D8-3B96CEDCD24D}" srcOrd="2" destOrd="0" presId="urn:microsoft.com/office/officeart/2005/8/layout/venn1"/>
    <dgm:cxn modelId="{34B898BB-6405-4860-A118-AC8D2D22055F}" type="presParOf" srcId="{6A0AAE54-D196-417E-8FB3-794DA3BB49E0}" destId="{17CFA9F9-CC93-4F04-9AF4-FEC4388AECFD}" srcOrd="3" destOrd="0" presId="urn:microsoft.com/office/officeart/2005/8/layout/venn1"/>
    <dgm:cxn modelId="{6234DEBB-6327-434E-9C27-53A84755C83C}" type="presParOf" srcId="{6A0AAE54-D196-417E-8FB3-794DA3BB49E0}" destId="{44196E7A-A823-4E9B-B3A5-8A77479D54B2}" srcOrd="4" destOrd="0" presId="urn:microsoft.com/office/officeart/2005/8/layout/venn1"/>
    <dgm:cxn modelId="{88A18FE5-96E9-4131-A95B-AD308E7EDDE6}" type="presParOf" srcId="{6A0AAE54-D196-417E-8FB3-794DA3BB49E0}" destId="{7C0CB3C9-63AE-47A6-A8B8-D6390332D92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748F70-9E08-467B-B86C-3F1708D6831A}" type="doc">
      <dgm:prSet loTypeId="urn:microsoft.com/office/officeart/2005/8/layout/venn1" loCatId="relationship" qsTypeId="urn:microsoft.com/office/officeart/2005/8/quickstyle/simple1" qsCatId="simple" csTypeId="urn:microsoft.com/office/officeart/2005/8/colors/accent1_2" csCatId="accent1" phldr="1"/>
      <dgm:spPr/>
    </dgm:pt>
    <dgm:pt modelId="{709043B6-4890-4528-9F85-CEAA0FF266A8}">
      <dgm:prSet phldrT="[Κείμενο]"/>
      <dgm:spPr/>
      <dgm:t>
        <a:bodyPr/>
        <a:lstStyle/>
        <a:p>
          <a:endParaRPr lang="en-US" dirty="0" smtClean="0"/>
        </a:p>
        <a:p>
          <a:r>
            <a:rPr lang="el-GR" dirty="0" smtClean="0"/>
            <a:t>Τεχνολογία</a:t>
          </a:r>
          <a:endParaRPr lang="el-GR" dirty="0"/>
        </a:p>
      </dgm:t>
    </dgm:pt>
    <dgm:pt modelId="{21AD6C06-8010-4D3B-A978-A9BF7341A0E6}" type="parTrans" cxnId="{363A2AA2-0E5C-411F-A4F7-76BDE37093D7}">
      <dgm:prSet/>
      <dgm:spPr/>
      <dgm:t>
        <a:bodyPr/>
        <a:lstStyle/>
        <a:p>
          <a:endParaRPr lang="el-GR"/>
        </a:p>
      </dgm:t>
    </dgm:pt>
    <dgm:pt modelId="{2607B9E9-5079-4C3F-84FD-9A8FDB2A62EB}" type="sibTrans" cxnId="{363A2AA2-0E5C-411F-A4F7-76BDE37093D7}">
      <dgm:prSet/>
      <dgm:spPr/>
      <dgm:t>
        <a:bodyPr/>
        <a:lstStyle/>
        <a:p>
          <a:endParaRPr lang="el-GR"/>
        </a:p>
      </dgm:t>
    </dgm:pt>
    <dgm:pt modelId="{5983B054-2782-4ECA-89E2-9A58CDED89FE}">
      <dgm:prSet phldrT="[Κείμενο]"/>
      <dgm:spPr/>
      <dgm:t>
        <a:bodyPr/>
        <a:lstStyle/>
        <a:p>
          <a:r>
            <a:rPr lang="el-GR" dirty="0" smtClean="0"/>
            <a:t>Διδακτική των επιστημών</a:t>
          </a:r>
          <a:endParaRPr lang="el-GR" dirty="0"/>
        </a:p>
      </dgm:t>
    </dgm:pt>
    <dgm:pt modelId="{B3820C22-93D6-41DE-B5E1-FAA9C38AB7BF}" type="parTrans" cxnId="{E98C5BC2-FAF4-4761-9E13-A6FB896D0848}">
      <dgm:prSet/>
      <dgm:spPr/>
      <dgm:t>
        <a:bodyPr/>
        <a:lstStyle/>
        <a:p>
          <a:endParaRPr lang="el-GR"/>
        </a:p>
      </dgm:t>
    </dgm:pt>
    <dgm:pt modelId="{B247C90A-32BF-4DB5-AEC4-74D4FB62E6A0}" type="sibTrans" cxnId="{E98C5BC2-FAF4-4761-9E13-A6FB896D0848}">
      <dgm:prSet/>
      <dgm:spPr/>
      <dgm:t>
        <a:bodyPr/>
        <a:lstStyle/>
        <a:p>
          <a:endParaRPr lang="el-GR"/>
        </a:p>
      </dgm:t>
    </dgm:pt>
    <dgm:pt modelId="{214B4D3A-60A1-4F1A-B56F-C6A13EA08F57}">
      <dgm:prSet phldrT="[Κείμενο]"/>
      <dgm:spPr/>
      <dgm:t>
        <a:bodyPr/>
        <a:lstStyle/>
        <a:p>
          <a:r>
            <a:rPr lang="el-GR" dirty="0" smtClean="0"/>
            <a:t>Σχολικό Περιεχόμενο (φυσική)</a:t>
          </a:r>
          <a:endParaRPr lang="el-GR" dirty="0"/>
        </a:p>
      </dgm:t>
    </dgm:pt>
    <dgm:pt modelId="{F492B954-192C-4824-92F7-D8823B7CC75B}" type="parTrans" cxnId="{749B362E-9ED6-4AAB-9CBE-D0016E9325DB}">
      <dgm:prSet/>
      <dgm:spPr/>
      <dgm:t>
        <a:bodyPr/>
        <a:lstStyle/>
        <a:p>
          <a:endParaRPr lang="el-GR"/>
        </a:p>
      </dgm:t>
    </dgm:pt>
    <dgm:pt modelId="{B7DF352F-CCCC-45F7-A422-63BE7F56A90F}" type="sibTrans" cxnId="{749B362E-9ED6-4AAB-9CBE-D0016E9325DB}">
      <dgm:prSet/>
      <dgm:spPr/>
      <dgm:t>
        <a:bodyPr/>
        <a:lstStyle/>
        <a:p>
          <a:endParaRPr lang="el-GR"/>
        </a:p>
      </dgm:t>
    </dgm:pt>
    <dgm:pt modelId="{6A0AAE54-D196-417E-8FB3-794DA3BB49E0}" type="pres">
      <dgm:prSet presAssocID="{B6748F70-9E08-467B-B86C-3F1708D6831A}" presName="compositeShape" presStyleCnt="0">
        <dgm:presLayoutVars>
          <dgm:chMax val="7"/>
          <dgm:dir/>
          <dgm:resizeHandles val="exact"/>
        </dgm:presLayoutVars>
      </dgm:prSet>
      <dgm:spPr/>
    </dgm:pt>
    <dgm:pt modelId="{3F6FEF65-D2B6-4F98-B523-65FFDB70D53D}" type="pres">
      <dgm:prSet presAssocID="{709043B6-4890-4528-9F85-CEAA0FF266A8}" presName="circ1" presStyleLbl="vennNode1" presStyleIdx="0" presStyleCnt="3" custScaleX="87574" custScaleY="80843" custLinFactNeighborX="-13136" custLinFactNeighborY="67892"/>
      <dgm:spPr/>
      <dgm:t>
        <a:bodyPr/>
        <a:lstStyle/>
        <a:p>
          <a:endParaRPr lang="el-GR"/>
        </a:p>
      </dgm:t>
    </dgm:pt>
    <dgm:pt modelId="{EC90653A-F1FB-4498-896F-84E3BF98FBB2}" type="pres">
      <dgm:prSet presAssocID="{709043B6-4890-4528-9F85-CEAA0FF266A8}" presName="circ1Tx" presStyleLbl="revTx" presStyleIdx="0" presStyleCnt="0">
        <dgm:presLayoutVars>
          <dgm:chMax val="0"/>
          <dgm:chPref val="0"/>
          <dgm:bulletEnabled val="1"/>
        </dgm:presLayoutVars>
      </dgm:prSet>
      <dgm:spPr/>
      <dgm:t>
        <a:bodyPr/>
        <a:lstStyle/>
        <a:p>
          <a:endParaRPr lang="el-GR"/>
        </a:p>
      </dgm:t>
    </dgm:pt>
    <dgm:pt modelId="{7A5264C0-03D8-4341-A4D8-3B96CEDCD24D}" type="pres">
      <dgm:prSet presAssocID="{5983B054-2782-4ECA-89E2-9A58CDED89FE}" presName="circ2" presStyleLbl="vennNode1" presStyleIdx="1" presStyleCnt="3" custScaleX="81909" custScaleY="83957" custLinFactNeighborX="-21858" custLinFactNeighborY="-49354"/>
      <dgm:spPr/>
      <dgm:t>
        <a:bodyPr/>
        <a:lstStyle/>
        <a:p>
          <a:endParaRPr lang="el-GR"/>
        </a:p>
      </dgm:t>
    </dgm:pt>
    <dgm:pt modelId="{17CFA9F9-CC93-4F04-9AF4-FEC4388AECFD}" type="pres">
      <dgm:prSet presAssocID="{5983B054-2782-4ECA-89E2-9A58CDED89FE}" presName="circ2Tx" presStyleLbl="revTx" presStyleIdx="0" presStyleCnt="0">
        <dgm:presLayoutVars>
          <dgm:chMax val="0"/>
          <dgm:chPref val="0"/>
          <dgm:bulletEnabled val="1"/>
        </dgm:presLayoutVars>
      </dgm:prSet>
      <dgm:spPr/>
      <dgm:t>
        <a:bodyPr/>
        <a:lstStyle/>
        <a:p>
          <a:endParaRPr lang="el-GR"/>
        </a:p>
      </dgm:t>
    </dgm:pt>
    <dgm:pt modelId="{44196E7A-A823-4E9B-B3A5-8A77479D54B2}" type="pres">
      <dgm:prSet presAssocID="{214B4D3A-60A1-4F1A-B56F-C6A13EA08F57}" presName="circ3" presStyleLbl="vennNode1" presStyleIdx="2" presStyleCnt="3" custScaleX="81542" custScaleY="84865" custLinFactNeighborX="-7346" custLinFactNeighborY="-48157"/>
      <dgm:spPr/>
      <dgm:t>
        <a:bodyPr/>
        <a:lstStyle/>
        <a:p>
          <a:endParaRPr lang="el-GR"/>
        </a:p>
      </dgm:t>
    </dgm:pt>
    <dgm:pt modelId="{7C0CB3C9-63AE-47A6-A8B8-D6390332D92B}" type="pres">
      <dgm:prSet presAssocID="{214B4D3A-60A1-4F1A-B56F-C6A13EA08F57}" presName="circ3Tx" presStyleLbl="revTx" presStyleIdx="0" presStyleCnt="0">
        <dgm:presLayoutVars>
          <dgm:chMax val="0"/>
          <dgm:chPref val="0"/>
          <dgm:bulletEnabled val="1"/>
        </dgm:presLayoutVars>
      </dgm:prSet>
      <dgm:spPr/>
      <dgm:t>
        <a:bodyPr/>
        <a:lstStyle/>
        <a:p>
          <a:endParaRPr lang="el-GR"/>
        </a:p>
      </dgm:t>
    </dgm:pt>
  </dgm:ptLst>
  <dgm:cxnLst>
    <dgm:cxn modelId="{A2B940A9-BB2A-485F-AC0B-1FC35303BFB7}" type="presOf" srcId="{B6748F70-9E08-467B-B86C-3F1708D6831A}" destId="{6A0AAE54-D196-417E-8FB3-794DA3BB49E0}" srcOrd="0" destOrd="0" presId="urn:microsoft.com/office/officeart/2005/8/layout/venn1"/>
    <dgm:cxn modelId="{78F61C02-4858-46F6-A90F-16858AF1C365}" type="presOf" srcId="{5983B054-2782-4ECA-89E2-9A58CDED89FE}" destId="{17CFA9F9-CC93-4F04-9AF4-FEC4388AECFD}" srcOrd="1" destOrd="0" presId="urn:microsoft.com/office/officeart/2005/8/layout/venn1"/>
    <dgm:cxn modelId="{BCC15433-ED22-4F42-B7ED-D7A09A165905}" type="presOf" srcId="{709043B6-4890-4528-9F85-CEAA0FF266A8}" destId="{EC90653A-F1FB-4498-896F-84E3BF98FBB2}" srcOrd="1" destOrd="0" presId="urn:microsoft.com/office/officeart/2005/8/layout/venn1"/>
    <dgm:cxn modelId="{E98C5BC2-FAF4-4761-9E13-A6FB896D0848}" srcId="{B6748F70-9E08-467B-B86C-3F1708D6831A}" destId="{5983B054-2782-4ECA-89E2-9A58CDED89FE}" srcOrd="1" destOrd="0" parTransId="{B3820C22-93D6-41DE-B5E1-FAA9C38AB7BF}" sibTransId="{B247C90A-32BF-4DB5-AEC4-74D4FB62E6A0}"/>
    <dgm:cxn modelId="{12A40272-7743-47B0-A804-4543D09C16FE}" type="presOf" srcId="{5983B054-2782-4ECA-89E2-9A58CDED89FE}" destId="{7A5264C0-03D8-4341-A4D8-3B96CEDCD24D}" srcOrd="0" destOrd="0" presId="urn:microsoft.com/office/officeart/2005/8/layout/venn1"/>
    <dgm:cxn modelId="{B3EE0298-2E1A-45CE-A33D-AD28A5141782}" type="presOf" srcId="{214B4D3A-60A1-4F1A-B56F-C6A13EA08F57}" destId="{44196E7A-A823-4E9B-B3A5-8A77479D54B2}" srcOrd="0" destOrd="0" presId="urn:microsoft.com/office/officeart/2005/8/layout/venn1"/>
    <dgm:cxn modelId="{363A2AA2-0E5C-411F-A4F7-76BDE37093D7}" srcId="{B6748F70-9E08-467B-B86C-3F1708D6831A}" destId="{709043B6-4890-4528-9F85-CEAA0FF266A8}" srcOrd="0" destOrd="0" parTransId="{21AD6C06-8010-4D3B-A978-A9BF7341A0E6}" sibTransId="{2607B9E9-5079-4C3F-84FD-9A8FDB2A62EB}"/>
    <dgm:cxn modelId="{94D08644-9211-47DC-80BD-9DA1F4D93D54}" type="presOf" srcId="{709043B6-4890-4528-9F85-CEAA0FF266A8}" destId="{3F6FEF65-D2B6-4F98-B523-65FFDB70D53D}" srcOrd="0" destOrd="0" presId="urn:microsoft.com/office/officeart/2005/8/layout/venn1"/>
    <dgm:cxn modelId="{E8F8F5D1-13C7-4466-9C2B-91F1140F499D}" type="presOf" srcId="{214B4D3A-60A1-4F1A-B56F-C6A13EA08F57}" destId="{7C0CB3C9-63AE-47A6-A8B8-D6390332D92B}" srcOrd="1" destOrd="0" presId="urn:microsoft.com/office/officeart/2005/8/layout/venn1"/>
    <dgm:cxn modelId="{749B362E-9ED6-4AAB-9CBE-D0016E9325DB}" srcId="{B6748F70-9E08-467B-B86C-3F1708D6831A}" destId="{214B4D3A-60A1-4F1A-B56F-C6A13EA08F57}" srcOrd="2" destOrd="0" parTransId="{F492B954-192C-4824-92F7-D8823B7CC75B}" sibTransId="{B7DF352F-CCCC-45F7-A422-63BE7F56A90F}"/>
    <dgm:cxn modelId="{E71157DF-A450-4D5B-97F1-354BFBFF7BBD}" type="presParOf" srcId="{6A0AAE54-D196-417E-8FB3-794DA3BB49E0}" destId="{3F6FEF65-D2B6-4F98-B523-65FFDB70D53D}" srcOrd="0" destOrd="0" presId="urn:microsoft.com/office/officeart/2005/8/layout/venn1"/>
    <dgm:cxn modelId="{67E86585-8C60-484A-8C51-0A653D41CB2F}" type="presParOf" srcId="{6A0AAE54-D196-417E-8FB3-794DA3BB49E0}" destId="{EC90653A-F1FB-4498-896F-84E3BF98FBB2}" srcOrd="1" destOrd="0" presId="urn:microsoft.com/office/officeart/2005/8/layout/venn1"/>
    <dgm:cxn modelId="{4CDF7EEF-9027-49C3-9429-8A2BB4933F8C}" type="presParOf" srcId="{6A0AAE54-D196-417E-8FB3-794DA3BB49E0}" destId="{7A5264C0-03D8-4341-A4D8-3B96CEDCD24D}" srcOrd="2" destOrd="0" presId="urn:microsoft.com/office/officeart/2005/8/layout/venn1"/>
    <dgm:cxn modelId="{31C169BD-46F2-48B1-A64F-7A7E5A8A7180}" type="presParOf" srcId="{6A0AAE54-D196-417E-8FB3-794DA3BB49E0}" destId="{17CFA9F9-CC93-4F04-9AF4-FEC4388AECFD}" srcOrd="3" destOrd="0" presId="urn:microsoft.com/office/officeart/2005/8/layout/venn1"/>
    <dgm:cxn modelId="{F985A2DA-82A7-41A4-9DC4-0F1C353F46A6}" type="presParOf" srcId="{6A0AAE54-D196-417E-8FB3-794DA3BB49E0}" destId="{44196E7A-A823-4E9B-B3A5-8A77479D54B2}" srcOrd="4" destOrd="0" presId="urn:microsoft.com/office/officeart/2005/8/layout/venn1"/>
    <dgm:cxn modelId="{8E477FBB-B18D-4FB8-BB84-68969B2724D4}" type="presParOf" srcId="{6A0AAE54-D196-417E-8FB3-794DA3BB49E0}" destId="{7C0CB3C9-63AE-47A6-A8B8-D6390332D92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FEF65-D2B6-4F98-B523-65FFDB70D53D}">
      <dsp:nvSpPr>
        <dsp:cNvPr id="0" name=""/>
        <dsp:cNvSpPr/>
      </dsp:nvSpPr>
      <dsp:spPr>
        <a:xfrm>
          <a:off x="2272180" y="2410623"/>
          <a:ext cx="2687618" cy="24810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smtClean="0"/>
        </a:p>
        <a:p>
          <a:pPr lvl="0" algn="ctr" defTabSz="977900">
            <a:lnSpc>
              <a:spcPct val="90000"/>
            </a:lnSpc>
            <a:spcBef>
              <a:spcPct val="0"/>
            </a:spcBef>
            <a:spcAft>
              <a:spcPct val="35000"/>
            </a:spcAft>
          </a:pPr>
          <a:r>
            <a:rPr lang="el-GR" sz="2200" kern="1200" dirty="0" smtClean="0"/>
            <a:t>Τεχνολογία</a:t>
          </a:r>
          <a:endParaRPr lang="el-GR" sz="2200" kern="1200" dirty="0"/>
        </a:p>
      </dsp:txBody>
      <dsp:txXfrm>
        <a:off x="2630529" y="2844806"/>
        <a:ext cx="1970920" cy="1116470"/>
      </dsp:txXfrm>
    </dsp:sp>
    <dsp:sp modelId="{7A5264C0-03D8-4341-A4D8-3B96CEDCD24D}">
      <dsp:nvSpPr>
        <dsp:cNvPr id="0" name=""/>
        <dsp:cNvSpPr/>
      </dsp:nvSpPr>
      <dsp:spPr>
        <a:xfrm>
          <a:off x="3198819" y="682702"/>
          <a:ext cx="2513761" cy="25766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l-GR" sz="2200" kern="1200" dirty="0" smtClean="0"/>
            <a:t>Παιδαγωγική</a:t>
          </a:r>
          <a:endParaRPr lang="el-GR" sz="2200" kern="1200" dirty="0"/>
        </a:p>
      </dsp:txBody>
      <dsp:txXfrm>
        <a:off x="3967611" y="1348327"/>
        <a:ext cx="1508256" cy="1417137"/>
      </dsp:txXfrm>
    </dsp:sp>
    <dsp:sp modelId="{44196E7A-A823-4E9B-B3A5-8A77479D54B2}">
      <dsp:nvSpPr>
        <dsp:cNvPr id="0" name=""/>
        <dsp:cNvSpPr/>
      </dsp:nvSpPr>
      <dsp:spPr>
        <a:xfrm>
          <a:off x="1435047" y="705504"/>
          <a:ext cx="2502498" cy="26044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l-GR" sz="2200" kern="1200" dirty="0" smtClean="0"/>
            <a:t>Περιεχόμενο</a:t>
          </a:r>
          <a:endParaRPr lang="el-GR" sz="2200" kern="1200" dirty="0"/>
        </a:p>
      </dsp:txBody>
      <dsp:txXfrm>
        <a:off x="1670699" y="1378328"/>
        <a:ext cx="1501499" cy="1432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FEF65-D2B6-4F98-B523-65FFDB70D53D}">
      <dsp:nvSpPr>
        <dsp:cNvPr id="0" name=""/>
        <dsp:cNvSpPr/>
      </dsp:nvSpPr>
      <dsp:spPr>
        <a:xfrm>
          <a:off x="2272180" y="2410623"/>
          <a:ext cx="2687618" cy="24810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smtClean="0"/>
        </a:p>
        <a:p>
          <a:pPr lvl="0" algn="ctr" defTabSz="977900">
            <a:lnSpc>
              <a:spcPct val="90000"/>
            </a:lnSpc>
            <a:spcBef>
              <a:spcPct val="0"/>
            </a:spcBef>
            <a:spcAft>
              <a:spcPct val="35000"/>
            </a:spcAft>
          </a:pPr>
          <a:r>
            <a:rPr lang="el-GR" sz="2200" kern="1200" dirty="0" smtClean="0"/>
            <a:t>Τεχνολογία</a:t>
          </a:r>
          <a:endParaRPr lang="el-GR" sz="2200" kern="1200" dirty="0"/>
        </a:p>
      </dsp:txBody>
      <dsp:txXfrm>
        <a:off x="2630529" y="2844806"/>
        <a:ext cx="1970920" cy="1116470"/>
      </dsp:txXfrm>
    </dsp:sp>
    <dsp:sp modelId="{7A5264C0-03D8-4341-A4D8-3B96CEDCD24D}">
      <dsp:nvSpPr>
        <dsp:cNvPr id="0" name=""/>
        <dsp:cNvSpPr/>
      </dsp:nvSpPr>
      <dsp:spPr>
        <a:xfrm>
          <a:off x="3198819" y="682702"/>
          <a:ext cx="2513761" cy="25766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l-GR" sz="2200" kern="1200" dirty="0" smtClean="0"/>
            <a:t>Διδακτική</a:t>
          </a:r>
          <a:endParaRPr lang="el-GR" sz="2200" kern="1200" dirty="0"/>
        </a:p>
      </dsp:txBody>
      <dsp:txXfrm>
        <a:off x="3967611" y="1348327"/>
        <a:ext cx="1508256" cy="1417137"/>
      </dsp:txXfrm>
    </dsp:sp>
    <dsp:sp modelId="{44196E7A-A823-4E9B-B3A5-8A77479D54B2}">
      <dsp:nvSpPr>
        <dsp:cNvPr id="0" name=""/>
        <dsp:cNvSpPr/>
      </dsp:nvSpPr>
      <dsp:spPr>
        <a:xfrm>
          <a:off x="1435047" y="705504"/>
          <a:ext cx="2502498" cy="26044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l-GR" sz="2200" kern="1200" dirty="0" smtClean="0"/>
            <a:t>Σχολικό Περιεχόμενο</a:t>
          </a:r>
          <a:endParaRPr lang="el-GR" sz="2200" kern="1200" dirty="0"/>
        </a:p>
      </dsp:txBody>
      <dsp:txXfrm>
        <a:off x="1670699" y="1378328"/>
        <a:ext cx="1501499" cy="1432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FEF65-D2B6-4F98-B523-65FFDB70D53D}">
      <dsp:nvSpPr>
        <dsp:cNvPr id="0" name=""/>
        <dsp:cNvSpPr/>
      </dsp:nvSpPr>
      <dsp:spPr>
        <a:xfrm>
          <a:off x="2272180" y="2410623"/>
          <a:ext cx="2687618" cy="24810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smtClean="0"/>
        </a:p>
        <a:p>
          <a:pPr lvl="0" algn="ctr" defTabSz="977900">
            <a:lnSpc>
              <a:spcPct val="90000"/>
            </a:lnSpc>
            <a:spcBef>
              <a:spcPct val="0"/>
            </a:spcBef>
            <a:spcAft>
              <a:spcPct val="35000"/>
            </a:spcAft>
          </a:pPr>
          <a:r>
            <a:rPr lang="el-GR" sz="2200" kern="1200" dirty="0" smtClean="0"/>
            <a:t>Τεχνολογία</a:t>
          </a:r>
          <a:endParaRPr lang="el-GR" sz="2200" kern="1200" dirty="0"/>
        </a:p>
      </dsp:txBody>
      <dsp:txXfrm>
        <a:off x="2630529" y="2844806"/>
        <a:ext cx="1970920" cy="1116470"/>
      </dsp:txXfrm>
    </dsp:sp>
    <dsp:sp modelId="{7A5264C0-03D8-4341-A4D8-3B96CEDCD24D}">
      <dsp:nvSpPr>
        <dsp:cNvPr id="0" name=""/>
        <dsp:cNvSpPr/>
      </dsp:nvSpPr>
      <dsp:spPr>
        <a:xfrm>
          <a:off x="3198819" y="682702"/>
          <a:ext cx="2513761" cy="25766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l-GR" sz="2200" kern="1200" dirty="0" smtClean="0"/>
            <a:t>Διδακτική της γλώσσας</a:t>
          </a:r>
          <a:endParaRPr lang="el-GR" sz="2200" kern="1200" dirty="0"/>
        </a:p>
      </dsp:txBody>
      <dsp:txXfrm>
        <a:off x="3967611" y="1348327"/>
        <a:ext cx="1508256" cy="1417137"/>
      </dsp:txXfrm>
    </dsp:sp>
    <dsp:sp modelId="{44196E7A-A823-4E9B-B3A5-8A77479D54B2}">
      <dsp:nvSpPr>
        <dsp:cNvPr id="0" name=""/>
        <dsp:cNvSpPr/>
      </dsp:nvSpPr>
      <dsp:spPr>
        <a:xfrm>
          <a:off x="1435047" y="705504"/>
          <a:ext cx="2502498" cy="26044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l-GR" sz="2200" kern="1200" dirty="0" smtClean="0"/>
            <a:t>Σχολικό Περιεχόμενο (γλώσσα)</a:t>
          </a:r>
          <a:endParaRPr lang="el-GR" sz="2200" kern="1200" dirty="0"/>
        </a:p>
      </dsp:txBody>
      <dsp:txXfrm>
        <a:off x="1670699" y="1378328"/>
        <a:ext cx="1501499" cy="1432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FEF65-D2B6-4F98-B523-65FFDB70D53D}">
      <dsp:nvSpPr>
        <dsp:cNvPr id="0" name=""/>
        <dsp:cNvSpPr/>
      </dsp:nvSpPr>
      <dsp:spPr>
        <a:xfrm>
          <a:off x="2272180" y="2410623"/>
          <a:ext cx="2687618" cy="24810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smtClean="0"/>
        </a:p>
        <a:p>
          <a:pPr lvl="0" algn="ctr" defTabSz="933450">
            <a:lnSpc>
              <a:spcPct val="90000"/>
            </a:lnSpc>
            <a:spcBef>
              <a:spcPct val="0"/>
            </a:spcBef>
            <a:spcAft>
              <a:spcPct val="35000"/>
            </a:spcAft>
          </a:pPr>
          <a:r>
            <a:rPr lang="el-GR" sz="2100" kern="1200" dirty="0" smtClean="0"/>
            <a:t>Τεχνολογία</a:t>
          </a:r>
          <a:endParaRPr lang="el-GR" sz="2100" kern="1200" dirty="0"/>
        </a:p>
      </dsp:txBody>
      <dsp:txXfrm>
        <a:off x="2630529" y="2844806"/>
        <a:ext cx="1970920" cy="1116470"/>
      </dsp:txXfrm>
    </dsp:sp>
    <dsp:sp modelId="{7A5264C0-03D8-4341-A4D8-3B96CEDCD24D}">
      <dsp:nvSpPr>
        <dsp:cNvPr id="0" name=""/>
        <dsp:cNvSpPr/>
      </dsp:nvSpPr>
      <dsp:spPr>
        <a:xfrm>
          <a:off x="3198819" y="682702"/>
          <a:ext cx="2513761" cy="25766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l-GR" sz="2100" kern="1200" dirty="0" smtClean="0"/>
            <a:t>Διδακτική των μαθηματικών</a:t>
          </a:r>
          <a:endParaRPr lang="el-GR" sz="2100" kern="1200" dirty="0"/>
        </a:p>
      </dsp:txBody>
      <dsp:txXfrm>
        <a:off x="3967611" y="1348327"/>
        <a:ext cx="1508256" cy="1417137"/>
      </dsp:txXfrm>
    </dsp:sp>
    <dsp:sp modelId="{44196E7A-A823-4E9B-B3A5-8A77479D54B2}">
      <dsp:nvSpPr>
        <dsp:cNvPr id="0" name=""/>
        <dsp:cNvSpPr/>
      </dsp:nvSpPr>
      <dsp:spPr>
        <a:xfrm>
          <a:off x="1435047" y="705504"/>
          <a:ext cx="2502498" cy="26044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l-GR" sz="2100" kern="1200" dirty="0" smtClean="0"/>
            <a:t>Σχολικό Περιεχόμενο (μαθηματικά)</a:t>
          </a:r>
          <a:endParaRPr lang="el-GR" sz="2100" kern="1200" dirty="0"/>
        </a:p>
      </dsp:txBody>
      <dsp:txXfrm>
        <a:off x="1670699" y="1378328"/>
        <a:ext cx="1501499" cy="1432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FEF65-D2B6-4F98-B523-65FFDB70D53D}">
      <dsp:nvSpPr>
        <dsp:cNvPr id="0" name=""/>
        <dsp:cNvSpPr/>
      </dsp:nvSpPr>
      <dsp:spPr>
        <a:xfrm>
          <a:off x="2272180" y="2410623"/>
          <a:ext cx="2687618" cy="24810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smtClean="0"/>
        </a:p>
        <a:p>
          <a:pPr lvl="0" algn="ctr" defTabSz="977900">
            <a:lnSpc>
              <a:spcPct val="90000"/>
            </a:lnSpc>
            <a:spcBef>
              <a:spcPct val="0"/>
            </a:spcBef>
            <a:spcAft>
              <a:spcPct val="35000"/>
            </a:spcAft>
          </a:pPr>
          <a:r>
            <a:rPr lang="el-GR" sz="2200" kern="1200" dirty="0" smtClean="0"/>
            <a:t>Τεχνολογία</a:t>
          </a:r>
          <a:endParaRPr lang="el-GR" sz="2200" kern="1200" dirty="0"/>
        </a:p>
      </dsp:txBody>
      <dsp:txXfrm>
        <a:off x="2630529" y="2844806"/>
        <a:ext cx="1970920" cy="1116470"/>
      </dsp:txXfrm>
    </dsp:sp>
    <dsp:sp modelId="{7A5264C0-03D8-4341-A4D8-3B96CEDCD24D}">
      <dsp:nvSpPr>
        <dsp:cNvPr id="0" name=""/>
        <dsp:cNvSpPr/>
      </dsp:nvSpPr>
      <dsp:spPr>
        <a:xfrm>
          <a:off x="3198819" y="682702"/>
          <a:ext cx="2513761" cy="25766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l-GR" sz="2200" kern="1200" dirty="0" smtClean="0"/>
            <a:t>Διδακτική των επιστημών</a:t>
          </a:r>
          <a:endParaRPr lang="el-GR" sz="2200" kern="1200" dirty="0"/>
        </a:p>
      </dsp:txBody>
      <dsp:txXfrm>
        <a:off x="3967611" y="1348327"/>
        <a:ext cx="1508256" cy="1417137"/>
      </dsp:txXfrm>
    </dsp:sp>
    <dsp:sp modelId="{44196E7A-A823-4E9B-B3A5-8A77479D54B2}">
      <dsp:nvSpPr>
        <dsp:cNvPr id="0" name=""/>
        <dsp:cNvSpPr/>
      </dsp:nvSpPr>
      <dsp:spPr>
        <a:xfrm>
          <a:off x="1435047" y="705504"/>
          <a:ext cx="2502498" cy="26044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l-GR" sz="2200" kern="1200" dirty="0" smtClean="0"/>
            <a:t>Σχολικό Περιεχόμενο (φυσική)</a:t>
          </a:r>
          <a:endParaRPr lang="el-GR" sz="2200" kern="1200" dirty="0"/>
        </a:p>
      </dsp:txBody>
      <dsp:txXfrm>
        <a:off x="1670699" y="1378328"/>
        <a:ext cx="1501499" cy="143246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n-GB"/>
          </a:p>
        </p:txBody>
      </p:sp>
      <p:sp>
        <p:nvSpPr>
          <p:cNvPr id="3" name="2 - Θέση ημερομηνίας"/>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vl1pPr>
          </a:lstStyle>
          <a:p>
            <a:fld id="{CD318A7C-CEE1-4B45-8690-3D9097247466}" type="datetimeFigureOut">
              <a:rPr lang="en-GB" smtClean="0"/>
              <a:pPr/>
              <a:t>29/11/2015</a:t>
            </a:fld>
            <a:endParaRPr lang="en-GB"/>
          </a:p>
        </p:txBody>
      </p:sp>
      <p:sp>
        <p:nvSpPr>
          <p:cNvPr id="4" name="3 - Θέση εικόνας διαφάνειας"/>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endParaRPr lang="en-GB"/>
          </a:p>
        </p:txBody>
      </p:sp>
      <p:sp>
        <p:nvSpPr>
          <p:cNvPr id="5" name="4 - Θέση σημειώσεων"/>
          <p:cNvSpPr>
            <a:spLocks noGrp="1"/>
          </p:cNvSpPr>
          <p:nvPr>
            <p:ph type="body" sz="quarter" idx="3"/>
          </p:nvPr>
        </p:nvSpPr>
        <p:spPr>
          <a:xfrm>
            <a:off x="685800" y="4613275"/>
            <a:ext cx="5486400" cy="4368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6" name="5 - Θέση υποσέλιδου"/>
          <p:cNvSpPr>
            <a:spLocks noGrp="1"/>
          </p:cNvSpPr>
          <p:nvPr>
            <p:ph type="ftr" sz="quarter" idx="4"/>
          </p:nvPr>
        </p:nvSpPr>
        <p:spPr>
          <a:xfrm>
            <a:off x="0" y="9223375"/>
            <a:ext cx="2971800" cy="485775"/>
          </a:xfrm>
          <a:prstGeom prst="rect">
            <a:avLst/>
          </a:prstGeom>
        </p:spPr>
        <p:txBody>
          <a:bodyPr vert="horz" lIns="91440" tIns="45720" rIns="91440" bIns="45720" rtlCol="0" anchor="b"/>
          <a:lstStyle>
            <a:lvl1pPr algn="l">
              <a:defRPr sz="1200"/>
            </a:lvl1pPr>
          </a:lstStyle>
          <a:p>
            <a:endParaRPr lang="en-GB"/>
          </a:p>
        </p:txBody>
      </p:sp>
      <p:sp>
        <p:nvSpPr>
          <p:cNvPr id="7" name="6 - Θέση αριθμού διαφάνειας"/>
          <p:cNvSpPr>
            <a:spLocks noGrp="1"/>
          </p:cNvSpPr>
          <p:nvPr>
            <p:ph type="sldNum" sz="quarter" idx="5"/>
          </p:nvPr>
        </p:nvSpPr>
        <p:spPr>
          <a:xfrm>
            <a:off x="3884613" y="9223375"/>
            <a:ext cx="2971800" cy="485775"/>
          </a:xfrm>
          <a:prstGeom prst="rect">
            <a:avLst/>
          </a:prstGeom>
        </p:spPr>
        <p:txBody>
          <a:bodyPr vert="horz" lIns="91440" tIns="45720" rIns="91440" bIns="45720" rtlCol="0" anchor="b"/>
          <a:lstStyle>
            <a:lvl1pPr algn="r">
              <a:defRPr sz="1200"/>
            </a:lvl1pPr>
          </a:lstStyle>
          <a:p>
            <a:fld id="{FF5B7FC9-41FC-4F53-909E-BF875536C867}" type="slidenum">
              <a:rPr lang="en-GB" smtClean="0"/>
              <a:pPr/>
              <a:t>‹#›</a:t>
            </a:fld>
            <a:endParaRPr lang="en-GB"/>
          </a:p>
        </p:txBody>
      </p:sp>
    </p:spTree>
    <p:extLst>
      <p:ext uri="{BB962C8B-B14F-4D97-AF65-F5344CB8AC3E}">
        <p14:creationId xmlns:p14="http://schemas.microsoft.com/office/powerpoint/2010/main" val="379946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229633-7742-4A81-A605-04A506022172}" type="slidenum">
              <a:rPr lang="en-GB" altLang="el-GR" smtClean="0"/>
              <a:pPr fontAlgn="base">
                <a:spcBef>
                  <a:spcPct val="0"/>
                </a:spcBef>
                <a:spcAft>
                  <a:spcPct val="0"/>
                </a:spcAft>
                <a:defRPr/>
              </a:pPr>
              <a:t>1</a:t>
            </a:fld>
            <a:endParaRPr lang="en-GB" altLang="el-GR" smtClean="0"/>
          </a:p>
        </p:txBody>
      </p:sp>
      <p:sp>
        <p:nvSpPr>
          <p:cNvPr id="64515"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4285575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C5560475-B4D8-411E-9385-D2C523FFC518}" type="slidenum">
              <a:rPr lang="en-GB" altLang="el-GR">
                <a:latin typeface="Arial" pitchFamily="34" charset="0"/>
                <a:cs typeface="Arial" pitchFamily="34" charset="0"/>
              </a:rPr>
              <a:pPr/>
              <a:t>18</a:t>
            </a:fld>
            <a:endParaRPr lang="en-GB" altLang="el-GR">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95399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C8DC2BCD-8BFD-4B42-9F3A-34389278A315}" type="slidenum">
              <a:rPr lang="en-GB" altLang="el-GR">
                <a:latin typeface="Arial" pitchFamily="34" charset="0"/>
                <a:cs typeface="Arial" pitchFamily="34" charset="0"/>
              </a:rPr>
              <a:pPr/>
              <a:t>19</a:t>
            </a:fld>
            <a:endParaRPr lang="en-GB" altLang="el-GR">
              <a:latin typeface="Arial" pitchFamily="34" charset="0"/>
              <a:cs typeface="Arial"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350134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674647DF-7101-4B77-8558-075D1AEE30EB}" type="slidenum">
              <a:rPr lang="en-GB" altLang="el-GR">
                <a:latin typeface="Arial" pitchFamily="34" charset="0"/>
                <a:cs typeface="Arial" pitchFamily="34" charset="0"/>
              </a:rPr>
              <a:pPr/>
              <a:t>20</a:t>
            </a:fld>
            <a:endParaRPr lang="en-GB" altLang="el-GR">
              <a:latin typeface="Arial" pitchFamily="34" charset="0"/>
              <a:cs typeface="Arial"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2317429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6F136283-BCA0-4221-A9B6-F0ED1D263671}" type="slidenum">
              <a:rPr lang="en-GB" altLang="el-GR">
                <a:latin typeface="Arial" pitchFamily="34" charset="0"/>
                <a:ea typeface="MS PGothic" pitchFamily="34" charset="-128"/>
                <a:cs typeface="Arial" pitchFamily="34" charset="0"/>
              </a:rPr>
              <a:pPr/>
              <a:t>21</a:t>
            </a:fld>
            <a:endParaRPr lang="en-GB" altLang="el-GR">
              <a:latin typeface="Arial" pitchFamily="34" charset="0"/>
              <a:ea typeface="MS PGothic" pitchFamily="34" charset="-128"/>
              <a:cs typeface="Arial"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18355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a:lstStyle/>
          <a:p>
            <a:fld id="{D6BA49DF-82E8-4289-8750-9D258C6CD437}" type="slidenum">
              <a:rPr lang="en-GB" altLang="el-GR">
                <a:latin typeface="Arial" pitchFamily="34" charset="0"/>
                <a:ea typeface="MS PGothic" pitchFamily="34" charset="-128"/>
                <a:cs typeface="Arial" pitchFamily="34" charset="0"/>
              </a:rPr>
              <a:pPr/>
              <a:t>22</a:t>
            </a:fld>
            <a:endParaRPr lang="en-GB" altLang="el-GR">
              <a:latin typeface="Arial" pitchFamily="34" charset="0"/>
              <a:ea typeface="MS PGothic" pitchFamily="34" charset="-128"/>
              <a:cs typeface="Arial"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1882860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fld id="{C8B58110-E28D-42AA-BB4E-AE33BBCA4F81}" type="slidenum">
              <a:rPr lang="en-GB" altLang="el-GR">
                <a:latin typeface="Arial" pitchFamily="34" charset="0"/>
                <a:cs typeface="Arial" pitchFamily="34" charset="0"/>
              </a:rPr>
              <a:pPr/>
              <a:t>23</a:t>
            </a:fld>
            <a:endParaRPr lang="en-GB" altLang="el-GR">
              <a:latin typeface="Arial" pitchFamily="34" charset="0"/>
              <a:cs typeface="Arial"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126853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fld id="{537C65CA-9786-4898-A657-6978D8AC9C39}" type="slidenum">
              <a:rPr lang="en-GB" altLang="el-GR">
                <a:latin typeface="Arial" pitchFamily="34" charset="0"/>
                <a:cs typeface="Arial" pitchFamily="34" charset="0"/>
              </a:rPr>
              <a:pPr/>
              <a:t>24</a:t>
            </a:fld>
            <a:endParaRPr lang="en-GB" altLang="el-GR">
              <a:latin typeface="Arial" pitchFamily="34" charset="0"/>
              <a:cs typeface="Arial"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1601729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000A755A-1AAA-4CF2-8E67-A1BEAEB6FCC4}" type="slidenum">
              <a:rPr lang="en-GB" altLang="el-GR">
                <a:latin typeface="Arial" pitchFamily="34" charset="0"/>
                <a:cs typeface="Arial" pitchFamily="34" charset="0"/>
              </a:rPr>
              <a:pPr/>
              <a:t>25</a:t>
            </a:fld>
            <a:endParaRPr lang="en-GB" altLang="el-GR">
              <a:latin typeface="Arial" pitchFamily="34" charset="0"/>
              <a:cs typeface="Arial"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411035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E77A0223-1A21-423A-B424-8A0BB6719EB2}" type="slidenum">
              <a:rPr lang="en-GB" altLang="el-GR">
                <a:latin typeface="Arial" pitchFamily="34" charset="0"/>
                <a:cs typeface="Arial" pitchFamily="34" charset="0"/>
              </a:rPr>
              <a:pPr/>
              <a:t>26</a:t>
            </a:fld>
            <a:endParaRPr lang="en-GB" altLang="el-GR">
              <a:latin typeface="Arial" pitchFamily="34" charset="0"/>
              <a:cs typeface="Arial"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3882663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1A3807A9-E443-4076-86C4-607C86425B28}" type="slidenum">
              <a:rPr lang="en-GB" altLang="el-GR">
                <a:latin typeface="Arial" pitchFamily="34" charset="0"/>
                <a:cs typeface="Arial" pitchFamily="34" charset="0"/>
              </a:rPr>
              <a:pPr/>
              <a:t>27</a:t>
            </a:fld>
            <a:endParaRPr lang="en-GB" altLang="el-GR">
              <a:latin typeface="Arial" pitchFamily="34" charset="0"/>
              <a:cs typeface="Arial" pitchFamily="34"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3035051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DD311868-E54A-48EF-A262-EB8B8C089FC8}" type="slidenum">
              <a:rPr lang="en-GB" altLang="el-GR">
                <a:latin typeface="Arial" pitchFamily="34" charset="0"/>
                <a:cs typeface="Arial" pitchFamily="34" charset="0"/>
              </a:rPr>
              <a:pPr/>
              <a:t>28</a:t>
            </a:fld>
            <a:endParaRPr lang="en-GB" altLang="el-GR">
              <a:latin typeface="Arial" pitchFamily="34" charset="0"/>
              <a:cs typeface="Arial"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145182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CDF828BD-0229-481A-99BC-FFA55E8807CC}" type="slidenum">
              <a:rPr lang="en-GB" altLang="el-GR">
                <a:latin typeface="Arial" pitchFamily="34" charset="0"/>
                <a:cs typeface="Arial" pitchFamily="34" charset="0"/>
              </a:rPr>
              <a:pPr/>
              <a:t>29</a:t>
            </a:fld>
            <a:endParaRPr lang="en-GB" altLang="el-GR">
              <a:latin typeface="Arial" pitchFamily="34" charset="0"/>
              <a:cs typeface="Arial"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3702258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3E41F224-5AA3-4ABA-89C6-8473D9623EF2}" type="slidenum">
              <a:rPr lang="en-GB" altLang="el-GR">
                <a:latin typeface="Arial" pitchFamily="34" charset="0"/>
                <a:cs typeface="Arial" pitchFamily="34" charset="0"/>
              </a:rPr>
              <a:pPr/>
              <a:t>30</a:t>
            </a:fld>
            <a:endParaRPr lang="en-GB" altLang="el-GR">
              <a:latin typeface="Arial" pitchFamily="34" charset="0"/>
              <a:cs typeface="Arial"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1297016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D787905E-74BC-400E-9FC6-245000A49C25}" type="slidenum">
              <a:rPr lang="en-GB" altLang="el-GR">
                <a:latin typeface="Arial" pitchFamily="34" charset="0"/>
                <a:cs typeface="Arial" pitchFamily="34" charset="0"/>
              </a:rPr>
              <a:pPr/>
              <a:t>31</a:t>
            </a:fld>
            <a:endParaRPr lang="en-GB" altLang="el-GR">
              <a:latin typeface="Arial" pitchFamily="34" charset="0"/>
              <a:cs typeface="Arial"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1560410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a:lstStyle/>
          <a:p>
            <a:fld id="{2C68392D-9A96-4362-9E82-63F1529173F0}" type="slidenum">
              <a:rPr lang="en-GB" altLang="el-GR">
                <a:latin typeface="Arial" pitchFamily="34" charset="0"/>
                <a:cs typeface="Arial" pitchFamily="34" charset="0"/>
              </a:rPr>
              <a:pPr/>
              <a:t>32</a:t>
            </a:fld>
            <a:endParaRPr lang="en-GB" altLang="el-GR">
              <a:latin typeface="Arial" pitchFamily="34" charset="0"/>
              <a:cs typeface="Arial"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2343975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a:lstStyle/>
          <a:p>
            <a:fld id="{8F92660A-F480-47F9-92B5-E52A4DCBF436}" type="slidenum">
              <a:rPr lang="en-GB" altLang="el-GR">
                <a:latin typeface="Arial" pitchFamily="34" charset="0"/>
                <a:cs typeface="Arial" pitchFamily="34" charset="0"/>
              </a:rPr>
              <a:pPr/>
              <a:t>33</a:t>
            </a:fld>
            <a:endParaRPr lang="en-GB" altLang="el-GR">
              <a:latin typeface="Arial" pitchFamily="34" charset="0"/>
              <a:cs typeface="Arial"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4052581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a:lstStyle/>
          <a:p>
            <a:fld id="{B9E59B92-B571-4AE9-9505-1D0992C61980}" type="slidenum">
              <a:rPr lang="en-GB" altLang="el-GR">
                <a:latin typeface="Arial" pitchFamily="34" charset="0"/>
                <a:cs typeface="Arial" pitchFamily="34" charset="0"/>
              </a:rPr>
              <a:pPr/>
              <a:t>34</a:t>
            </a:fld>
            <a:endParaRPr lang="en-GB" altLang="el-GR">
              <a:latin typeface="Arial" pitchFamily="34" charset="0"/>
              <a:cs typeface="Arial"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1868983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a:lstStyle/>
          <a:p>
            <a:fld id="{FD665A59-6624-472A-844B-331A8D4213CB}" type="slidenum">
              <a:rPr lang="en-GB" altLang="el-GR">
                <a:latin typeface="Arial" pitchFamily="34" charset="0"/>
                <a:cs typeface="Arial" pitchFamily="34" charset="0"/>
              </a:rPr>
              <a:pPr/>
              <a:t>35</a:t>
            </a:fld>
            <a:endParaRPr lang="en-GB" altLang="el-GR">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2374311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a:lstStyle/>
          <a:p>
            <a:fld id="{308DA467-421F-4006-AFA0-F7A27FB9CC75}" type="slidenum">
              <a:rPr lang="en-GB" altLang="el-GR">
                <a:latin typeface="Arial" pitchFamily="34" charset="0"/>
                <a:cs typeface="Arial" pitchFamily="34" charset="0"/>
              </a:rPr>
              <a:pPr/>
              <a:t>36</a:t>
            </a:fld>
            <a:endParaRPr lang="en-GB" altLang="el-GR">
              <a:latin typeface="Arial" pitchFamily="34" charset="0"/>
              <a:cs typeface="Arial"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1332526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a:lstStyle/>
          <a:p>
            <a:fld id="{4E579D7E-E25A-495F-944B-EBD1F3DFC2E6}" type="slidenum">
              <a:rPr lang="en-GB" altLang="el-GR">
                <a:latin typeface="Arial" pitchFamily="34" charset="0"/>
                <a:cs typeface="Arial" pitchFamily="34" charset="0"/>
              </a:rPr>
              <a:pPr/>
              <a:t>37</a:t>
            </a:fld>
            <a:endParaRPr lang="en-GB" altLang="el-GR">
              <a:latin typeface="Arial" pitchFamily="34" charset="0"/>
              <a:cs typeface="Arial"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2225541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a:lstStyle/>
          <a:p>
            <a:fld id="{86E9C795-6417-44C9-AFD8-827682BA03EE}" type="slidenum">
              <a:rPr lang="en-GB" altLang="el-GR">
                <a:latin typeface="Arial" pitchFamily="34" charset="0"/>
                <a:cs typeface="Arial" pitchFamily="34" charset="0"/>
              </a:rPr>
              <a:pPr/>
              <a:t>38</a:t>
            </a:fld>
            <a:endParaRPr lang="en-GB" altLang="el-GR">
              <a:latin typeface="Arial" pitchFamily="34" charset="0"/>
              <a:cs typeface="Arial"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971967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a:lstStyle/>
          <a:p>
            <a:fld id="{8E49A786-63D9-4245-83BA-248DB4405B0A}" type="slidenum">
              <a:rPr lang="en-GB" altLang="el-GR">
                <a:latin typeface="Arial" pitchFamily="34" charset="0"/>
                <a:cs typeface="Arial" pitchFamily="34" charset="0"/>
              </a:rPr>
              <a:pPr/>
              <a:t>39</a:t>
            </a:fld>
            <a:endParaRPr lang="en-GB" altLang="el-GR">
              <a:latin typeface="Arial" pitchFamily="34" charset="0"/>
              <a:cs typeface="Arial"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3891465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a:lstStyle/>
          <a:p>
            <a:fld id="{974C0DC5-DBE0-4827-A900-4B5917127CF1}" type="slidenum">
              <a:rPr lang="en-GB" altLang="el-GR">
                <a:latin typeface="Arial" pitchFamily="34" charset="0"/>
                <a:cs typeface="Arial" pitchFamily="34" charset="0"/>
              </a:rPr>
              <a:pPr/>
              <a:t>40</a:t>
            </a:fld>
            <a:endParaRPr lang="en-GB" altLang="el-GR">
              <a:latin typeface="Arial" pitchFamily="34" charset="0"/>
              <a:cs typeface="Arial"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2279503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a:lstStyle/>
          <a:p>
            <a:fld id="{05037BA9-9571-4220-9D79-5C577A5375D1}" type="slidenum">
              <a:rPr lang="en-GB" altLang="el-GR">
                <a:latin typeface="Arial" pitchFamily="34" charset="0"/>
                <a:cs typeface="Arial" pitchFamily="34" charset="0"/>
              </a:rPr>
              <a:pPr/>
              <a:t>41</a:t>
            </a:fld>
            <a:endParaRPr lang="en-GB" altLang="el-GR">
              <a:latin typeface="Arial" pitchFamily="34" charset="0"/>
              <a:cs typeface="Arial"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410915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a:lstStyle/>
          <a:p>
            <a:fld id="{B5BD3E0A-08D2-4F81-9FFE-8FBEBF8FED3F}" type="slidenum">
              <a:rPr lang="en-GB" altLang="el-GR">
                <a:latin typeface="Arial" pitchFamily="34" charset="0"/>
                <a:cs typeface="Arial" pitchFamily="34" charset="0"/>
              </a:rPr>
              <a:pPr/>
              <a:t>42</a:t>
            </a:fld>
            <a:endParaRPr lang="en-GB" altLang="el-GR">
              <a:latin typeface="Arial" pitchFamily="34" charset="0"/>
              <a:cs typeface="Arial" pitchFamily="34"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1223279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a:lstStyle/>
          <a:p>
            <a:fld id="{89908251-5FBE-4E84-8161-C1E479E97A5E}" type="slidenum">
              <a:rPr lang="en-GB" altLang="el-GR">
                <a:latin typeface="Arial" pitchFamily="34" charset="0"/>
                <a:cs typeface="Arial" pitchFamily="34" charset="0"/>
              </a:rPr>
              <a:pPr/>
              <a:t>43</a:t>
            </a:fld>
            <a:endParaRPr lang="en-GB" altLang="el-GR">
              <a:latin typeface="Arial" pitchFamily="34" charset="0"/>
              <a:cs typeface="Arial"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1971944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a:lstStyle/>
          <a:p>
            <a:fld id="{7B806F64-7734-429D-87AB-A70EF85E241F}" type="slidenum">
              <a:rPr lang="en-GB" altLang="el-GR">
                <a:latin typeface="Arial" pitchFamily="34" charset="0"/>
                <a:cs typeface="Arial" pitchFamily="34" charset="0"/>
              </a:rPr>
              <a:pPr/>
              <a:t>44</a:t>
            </a:fld>
            <a:endParaRPr lang="en-GB" altLang="el-GR">
              <a:latin typeface="Arial" pitchFamily="34" charset="0"/>
              <a:cs typeface="Arial"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3531447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a:lstStyle/>
          <a:p>
            <a:fld id="{10665534-27C3-468F-BE1E-C3543768CD2B}" type="slidenum">
              <a:rPr lang="en-GB" altLang="el-GR">
                <a:latin typeface="Arial" pitchFamily="34" charset="0"/>
                <a:cs typeface="Arial" pitchFamily="34" charset="0"/>
              </a:rPr>
              <a:pPr/>
              <a:t>45</a:t>
            </a:fld>
            <a:endParaRPr lang="en-GB" altLang="el-GR">
              <a:latin typeface="Arial" pitchFamily="34" charset="0"/>
              <a:cs typeface="Arial"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3789799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a:lstStyle/>
          <a:p>
            <a:fld id="{8C8EF04C-06ED-4EC6-AB3B-702841534E24}" type="slidenum">
              <a:rPr lang="en-GB" altLang="el-GR">
                <a:latin typeface="Arial" pitchFamily="34" charset="0"/>
                <a:cs typeface="Arial" pitchFamily="34" charset="0"/>
              </a:rPr>
              <a:pPr/>
              <a:t>46</a:t>
            </a:fld>
            <a:endParaRPr lang="en-GB" altLang="el-GR">
              <a:latin typeface="Arial" pitchFamily="34" charset="0"/>
              <a:cs typeface="Arial"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939411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a:lstStyle/>
          <a:p>
            <a:fld id="{D6054C1C-3E33-472B-A00C-A83255798C51}" type="slidenum">
              <a:rPr lang="en-GB" altLang="el-GR">
                <a:latin typeface="Arial" pitchFamily="34" charset="0"/>
                <a:cs typeface="Arial" pitchFamily="34" charset="0"/>
              </a:rPr>
              <a:pPr/>
              <a:t>47</a:t>
            </a:fld>
            <a:endParaRPr lang="en-GB" altLang="el-GR">
              <a:latin typeface="Arial" pitchFamily="34" charset="0"/>
              <a:cs typeface="Arial"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190384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Σκοπός</a:t>
            </a:r>
            <a:endParaRPr lang="en-GB" altLang="el-GR" smtClean="0"/>
          </a:p>
        </p:txBody>
      </p:sp>
      <p:sp>
        <p:nvSpPr>
          <p:cNvPr id="17412" name="Slide Number Placeholder 3"/>
          <p:cNvSpPr>
            <a:spLocks noGrp="1"/>
          </p:cNvSpPr>
          <p:nvPr>
            <p:ph type="sldNum" sz="quarter" idx="5"/>
          </p:nvPr>
        </p:nvSpPr>
        <p:spPr bwMode="auto">
          <a:noFill/>
          <a:ln>
            <a:miter lim="800000"/>
            <a:headEnd/>
            <a:tailEnd/>
          </a:ln>
        </p:spPr>
        <p:txBody>
          <a:bodyPr/>
          <a:lstStyle/>
          <a:p>
            <a:fld id="{FF2C671D-7ABE-43AA-BB9B-3BB9245BCF45}" type="slidenum">
              <a:rPr lang="en-GB" altLang="el-GR"/>
              <a:pPr/>
              <a:t>4</a:t>
            </a:fld>
            <a:endParaRPr lang="en-GB" altLang="el-GR"/>
          </a:p>
        </p:txBody>
      </p:sp>
    </p:spTree>
    <p:extLst>
      <p:ext uri="{BB962C8B-B14F-4D97-AF65-F5344CB8AC3E}">
        <p14:creationId xmlns:p14="http://schemas.microsoft.com/office/powerpoint/2010/main" val="3760188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a:lstStyle/>
          <a:p>
            <a:fld id="{37A9C7C5-D689-4D1F-840C-96CDB206DFDC}" type="slidenum">
              <a:rPr lang="en-GB" altLang="el-GR">
                <a:latin typeface="Arial" pitchFamily="34" charset="0"/>
                <a:cs typeface="Arial" pitchFamily="34" charset="0"/>
              </a:rPr>
              <a:pPr/>
              <a:t>48</a:t>
            </a:fld>
            <a:endParaRPr lang="en-GB" altLang="el-GR">
              <a:latin typeface="Arial" pitchFamily="34" charset="0"/>
              <a:cs typeface="Arial" pitchFamily="34"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3654269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a:lstStyle/>
          <a:p>
            <a:fld id="{A9424162-6FBE-493D-809E-ADAA5F08CBF3}" type="slidenum">
              <a:rPr lang="en-GB" altLang="el-GR">
                <a:latin typeface="Arial" pitchFamily="34" charset="0"/>
                <a:cs typeface="Arial" pitchFamily="34" charset="0"/>
              </a:rPr>
              <a:pPr/>
              <a:t>49</a:t>
            </a:fld>
            <a:endParaRPr lang="en-GB" altLang="el-GR">
              <a:latin typeface="Arial" pitchFamily="34" charset="0"/>
              <a:cs typeface="Arial"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3236828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a:lstStyle/>
          <a:p>
            <a:fld id="{90DCD1DE-3C31-4F50-801D-9E91D23775C7}" type="slidenum">
              <a:rPr lang="en-GB" altLang="el-GR">
                <a:latin typeface="Arial" pitchFamily="34" charset="0"/>
                <a:cs typeface="Arial" pitchFamily="34" charset="0"/>
              </a:rPr>
              <a:pPr/>
              <a:t>50</a:t>
            </a:fld>
            <a:endParaRPr lang="en-GB" altLang="el-GR">
              <a:latin typeface="Arial" pitchFamily="34" charset="0"/>
              <a:cs typeface="Arial" pitchFamily="3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3630047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a:lstStyle/>
          <a:p>
            <a:fld id="{5A0828D7-2BC2-4460-BD2B-9C752666CA78}" type="slidenum">
              <a:rPr lang="en-GB" altLang="el-GR"/>
              <a:pPr/>
              <a:t>51</a:t>
            </a:fld>
            <a:endParaRPr lang="en-GB" altLang="el-G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537310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a:lstStyle/>
          <a:p>
            <a:fld id="{08CF1D43-A51E-4B23-B1F3-0EC98F9E56DA}" type="slidenum">
              <a:rPr lang="en-GB" altLang="el-GR"/>
              <a:pPr/>
              <a:t>52</a:t>
            </a:fld>
            <a:endParaRPr lang="en-GB" altLang="el-G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435434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a:lstStyle/>
          <a:p>
            <a:fld id="{3E78E79F-DAF1-40AE-9963-8E34A4D30432}" type="slidenum">
              <a:rPr lang="en-GB" altLang="el-GR"/>
              <a:pPr/>
              <a:t>53</a:t>
            </a:fld>
            <a:endParaRPr lang="en-GB" altLang="el-G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1346144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a:lstStyle/>
          <a:p>
            <a:fld id="{4F99EDD4-72C7-4AAF-A90F-95D584136427}" type="slidenum">
              <a:rPr lang="en-GB" altLang="el-GR"/>
              <a:pPr/>
              <a:t>54</a:t>
            </a:fld>
            <a:endParaRPr lang="en-GB" altLang="el-G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2627537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a:lstStyle/>
          <a:p>
            <a:fld id="{39F9B035-723A-4D70-8FDF-694C759CAA13}" type="slidenum">
              <a:rPr lang="en-GB" altLang="el-GR"/>
              <a:pPr/>
              <a:t>55</a:t>
            </a:fld>
            <a:endParaRPr lang="en-GB" altLang="el-G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4205282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a:lstStyle/>
          <a:p>
            <a:fld id="{2C5FE6AE-BDCA-4C2B-9DA0-38D42FD000C5}" type="slidenum">
              <a:rPr lang="en-GB" altLang="el-GR">
                <a:latin typeface="Arial" pitchFamily="34" charset="0"/>
                <a:cs typeface="Arial" pitchFamily="34" charset="0"/>
              </a:rPr>
              <a:pPr/>
              <a:t>56</a:t>
            </a:fld>
            <a:endParaRPr lang="en-GB" altLang="el-GR">
              <a:latin typeface="Arial" pitchFamily="34" charset="0"/>
              <a:cs typeface="Arial" pitchFamily="34"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40570151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a:lstStyle/>
          <a:p>
            <a:fld id="{520F82E4-9C25-48F9-9967-47CAEC721516}" type="slidenum">
              <a:rPr lang="en-GB" altLang="el-GR">
                <a:latin typeface="Arial" pitchFamily="34" charset="0"/>
                <a:cs typeface="Arial" pitchFamily="34" charset="0"/>
              </a:rPr>
              <a:pPr/>
              <a:t>57</a:t>
            </a:fld>
            <a:endParaRPr lang="en-GB" altLang="el-GR">
              <a:latin typeface="Arial" pitchFamily="34" charset="0"/>
              <a:cs typeface="Arial" pitchFamily="34"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142524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l-GR" smtClean="0"/>
          </a:p>
        </p:txBody>
      </p:sp>
      <p:sp>
        <p:nvSpPr>
          <p:cNvPr id="20484" name="Slide Number Placeholder 3"/>
          <p:cNvSpPr>
            <a:spLocks noGrp="1"/>
          </p:cNvSpPr>
          <p:nvPr>
            <p:ph type="sldNum" sz="quarter" idx="5"/>
          </p:nvPr>
        </p:nvSpPr>
        <p:spPr bwMode="auto">
          <a:noFill/>
          <a:ln>
            <a:miter lim="800000"/>
            <a:headEnd/>
            <a:tailEnd/>
          </a:ln>
        </p:spPr>
        <p:txBody>
          <a:bodyPr/>
          <a:lstStyle/>
          <a:p>
            <a:fld id="{08283116-BE68-45B8-8D47-74994E1D114E}" type="slidenum">
              <a:rPr lang="en-GB" altLang="el-GR"/>
              <a:pPr/>
              <a:t>5</a:t>
            </a:fld>
            <a:endParaRPr lang="en-GB" altLang="el-GR"/>
          </a:p>
        </p:txBody>
      </p:sp>
    </p:spTree>
    <p:extLst>
      <p:ext uri="{BB962C8B-B14F-4D97-AF65-F5344CB8AC3E}">
        <p14:creationId xmlns:p14="http://schemas.microsoft.com/office/powerpoint/2010/main" val="2991576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4F6009F-11BD-491B-981E-A5B77F3527A1}" type="slidenum">
              <a:rPr lang="el-GR" smtClean="0"/>
              <a:pPr>
                <a:defRPr/>
              </a:pPr>
              <a:t>58</a:t>
            </a:fld>
            <a:endParaRPr lang="el-GR"/>
          </a:p>
        </p:txBody>
      </p:sp>
    </p:spTree>
    <p:extLst>
      <p:ext uri="{BB962C8B-B14F-4D97-AF65-F5344CB8AC3E}">
        <p14:creationId xmlns:p14="http://schemas.microsoft.com/office/powerpoint/2010/main" val="9123310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01379"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Tx/>
              <a:buChar char="•"/>
            </a:pPr>
            <a:endParaRPr lang="en-US" smtClean="0"/>
          </a:p>
        </p:txBody>
      </p:sp>
      <p:sp>
        <p:nvSpPr>
          <p:cNvPr id="4" name="Θέση αριθμού διαφάνειας 3"/>
          <p:cNvSpPr>
            <a:spLocks noGrp="1"/>
          </p:cNvSpPr>
          <p:nvPr>
            <p:ph type="sldNum" sz="quarter" idx="5"/>
          </p:nvPr>
        </p:nvSpPr>
        <p:spPr/>
        <p:txBody>
          <a:bodyPr/>
          <a:lstStyle/>
          <a:p>
            <a:pPr>
              <a:defRPr/>
            </a:pPr>
            <a:fld id="{4C1B4115-2BA1-448A-949C-3955E8017EFC}" type="slidenum">
              <a:rPr lang="el-GR" smtClean="0"/>
              <a:pPr>
                <a:defRPr/>
              </a:pPr>
              <a:t>59</a:t>
            </a:fld>
            <a:endParaRPr lang="el-GR"/>
          </a:p>
        </p:txBody>
      </p:sp>
    </p:spTree>
    <p:extLst>
      <p:ext uri="{BB962C8B-B14F-4D97-AF65-F5344CB8AC3E}">
        <p14:creationId xmlns:p14="http://schemas.microsoft.com/office/powerpoint/2010/main" val="13727814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750604C-998E-4ACA-B72D-93C6121E1959}" type="slidenum">
              <a:rPr lang="el-GR" smtClean="0"/>
              <a:pPr>
                <a:defRPr/>
              </a:pPr>
              <a:t>60</a:t>
            </a:fld>
            <a:endParaRPr lang="el-GR"/>
          </a:p>
        </p:txBody>
      </p:sp>
    </p:spTree>
    <p:extLst>
      <p:ext uri="{BB962C8B-B14F-4D97-AF65-F5344CB8AC3E}">
        <p14:creationId xmlns:p14="http://schemas.microsoft.com/office/powerpoint/2010/main" val="11633065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84883D4-7420-4A44-B0CD-F9791E380935}" type="slidenum">
              <a:rPr lang="el-GR" smtClean="0"/>
              <a:pPr>
                <a:defRPr/>
              </a:pPr>
              <a:t>61</a:t>
            </a:fld>
            <a:endParaRPr lang="el-GR"/>
          </a:p>
        </p:txBody>
      </p:sp>
    </p:spTree>
    <p:extLst>
      <p:ext uri="{BB962C8B-B14F-4D97-AF65-F5344CB8AC3E}">
        <p14:creationId xmlns:p14="http://schemas.microsoft.com/office/powerpoint/2010/main" val="41349158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2BA16AC-4185-4FE5-964D-4827B3C044F1}" type="slidenum">
              <a:rPr lang="el-GR" smtClean="0"/>
              <a:pPr>
                <a:defRPr/>
              </a:pPr>
              <a:t>62</a:t>
            </a:fld>
            <a:endParaRPr lang="el-GR"/>
          </a:p>
        </p:txBody>
      </p:sp>
    </p:spTree>
    <p:extLst>
      <p:ext uri="{BB962C8B-B14F-4D97-AF65-F5344CB8AC3E}">
        <p14:creationId xmlns:p14="http://schemas.microsoft.com/office/powerpoint/2010/main" val="42773590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5DDF99C-F23C-45AA-9144-48B71541FADE}" type="slidenum">
              <a:rPr lang="el-GR" smtClean="0"/>
              <a:pPr>
                <a:defRPr/>
              </a:pPr>
              <a:t>63</a:t>
            </a:fld>
            <a:endParaRPr lang="el-GR"/>
          </a:p>
        </p:txBody>
      </p:sp>
    </p:spTree>
    <p:extLst>
      <p:ext uri="{BB962C8B-B14F-4D97-AF65-F5344CB8AC3E}">
        <p14:creationId xmlns:p14="http://schemas.microsoft.com/office/powerpoint/2010/main" val="15864818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8FE5A87-A62A-4989-99BB-EECDA44BFA67}" type="slidenum">
              <a:rPr lang="el-GR" smtClean="0"/>
              <a:pPr>
                <a:defRPr/>
              </a:pPr>
              <a:t>64</a:t>
            </a:fld>
            <a:endParaRPr lang="el-GR"/>
          </a:p>
        </p:txBody>
      </p:sp>
    </p:spTree>
    <p:extLst>
      <p:ext uri="{BB962C8B-B14F-4D97-AF65-F5344CB8AC3E}">
        <p14:creationId xmlns:p14="http://schemas.microsoft.com/office/powerpoint/2010/main" val="28495733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06E041F-9573-4ADB-A3F1-111011E0BA80}" type="slidenum">
              <a:rPr lang="el-GR" smtClean="0"/>
              <a:pPr>
                <a:defRPr/>
              </a:pPr>
              <a:t>65</a:t>
            </a:fld>
            <a:endParaRPr lang="el-GR"/>
          </a:p>
        </p:txBody>
      </p:sp>
    </p:spTree>
    <p:extLst>
      <p:ext uri="{BB962C8B-B14F-4D97-AF65-F5344CB8AC3E}">
        <p14:creationId xmlns:p14="http://schemas.microsoft.com/office/powerpoint/2010/main" val="39478427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Θέση εικόνας διαφάνειας 1"/>
          <p:cNvSpPr>
            <a:spLocks noGrp="1" noRot="1" noChangeAspect="1" noTextEdit="1"/>
          </p:cNvSpPr>
          <p:nvPr>
            <p:ph type="sldImg"/>
          </p:nvPr>
        </p:nvSpPr>
        <p:spPr>
          <a:xfrm>
            <a:off x="1004888" y="738188"/>
            <a:ext cx="4833937" cy="3627437"/>
          </a:xfrm>
          <a:ln>
            <a:solidFill>
              <a:srgbClr val="000000"/>
            </a:solidFill>
            <a:miter lim="800000"/>
            <a:headEnd/>
            <a:tailEnd/>
          </a:ln>
        </p:spPr>
      </p:sp>
      <p:sp>
        <p:nvSpPr>
          <p:cNvPr id="124931" name="Θέση σημειώσεων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
        <p:nvSpPr>
          <p:cNvPr id="124932" name="Θέση αριθμού διαφάνειας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6F1CF9EE-1CF6-48A0-A9B0-73CBEFBD74CF}" type="slidenum">
              <a:rPr lang="el-GR" smtClean="0">
                <a:solidFill>
                  <a:schemeClr val="tx1"/>
                </a:solidFill>
                <a:latin typeface="Calibri" pitchFamily="32" charset="0"/>
              </a:rPr>
              <a:pPr/>
              <a:t>66</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270430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l-GR" smtClean="0"/>
          </a:p>
        </p:txBody>
      </p:sp>
      <p:sp>
        <p:nvSpPr>
          <p:cNvPr id="22532" name="Slide Number Placeholder 3"/>
          <p:cNvSpPr>
            <a:spLocks noGrp="1"/>
          </p:cNvSpPr>
          <p:nvPr>
            <p:ph type="sldNum" sz="quarter" idx="5"/>
          </p:nvPr>
        </p:nvSpPr>
        <p:spPr bwMode="auto">
          <a:noFill/>
          <a:ln>
            <a:miter lim="800000"/>
            <a:headEnd/>
            <a:tailEnd/>
          </a:ln>
        </p:spPr>
        <p:txBody>
          <a:bodyPr/>
          <a:lstStyle/>
          <a:p>
            <a:fld id="{80B28359-7414-4C2F-A85A-62D900F2FCD5}" type="slidenum">
              <a:rPr lang="en-GB" altLang="el-GR"/>
              <a:pPr/>
              <a:t>6</a:t>
            </a:fld>
            <a:endParaRPr lang="en-GB" altLang="el-GR"/>
          </a:p>
        </p:txBody>
      </p:sp>
    </p:spTree>
    <p:extLst>
      <p:ext uri="{BB962C8B-B14F-4D97-AF65-F5344CB8AC3E}">
        <p14:creationId xmlns:p14="http://schemas.microsoft.com/office/powerpoint/2010/main" val="98408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FEA96C5D-749F-4C83-A47A-6509B2333BB0}" type="slidenum">
              <a:rPr lang="en-GB" altLang="el-GR">
                <a:latin typeface="Arial" pitchFamily="34" charset="0"/>
                <a:cs typeface="Arial" pitchFamily="34" charset="0"/>
              </a:rPr>
              <a:pPr/>
              <a:t>15</a:t>
            </a:fld>
            <a:endParaRPr lang="en-GB" altLang="el-GR">
              <a:latin typeface="Arial" pitchFamily="34" charset="0"/>
              <a:cs typeface="Arial"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395781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a:lstStyle/>
          <a:p>
            <a:fld id="{0ADB1BF4-4EBC-4CFA-87AF-83F4733F03FA}" type="slidenum">
              <a:rPr lang="en-GB" altLang="el-GR">
                <a:latin typeface="Arial" pitchFamily="34" charset="0"/>
                <a:cs typeface="Arial" pitchFamily="34" charset="0"/>
              </a:rPr>
              <a:pPr/>
              <a:t>16</a:t>
            </a:fld>
            <a:endParaRPr lang="en-GB" altLang="el-GR">
              <a:latin typeface="Arial" pitchFamily="34" charset="0"/>
              <a:cs typeface="Arial"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2799576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DBF4ADF2-5623-4FFD-A5DC-9AA342BD9708}" type="slidenum">
              <a:rPr lang="en-GB" altLang="el-GR">
                <a:latin typeface="Arial" pitchFamily="34" charset="0"/>
                <a:cs typeface="Arial" pitchFamily="34" charset="0"/>
              </a:rPr>
              <a:pPr/>
              <a:t>17</a:t>
            </a:fld>
            <a:endParaRPr lang="en-GB" altLang="el-GR">
              <a:latin typeface="Arial" pitchFamily="34" charset="0"/>
              <a:cs typeface="Arial"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pitchFamily="34" charset="0"/>
              <a:cs typeface="Arial" pitchFamily="34" charset="0"/>
            </a:endParaRPr>
          </a:p>
        </p:txBody>
      </p:sp>
    </p:spTree>
    <p:extLst>
      <p:ext uri="{BB962C8B-B14F-4D97-AF65-F5344CB8AC3E}">
        <p14:creationId xmlns:p14="http://schemas.microsoft.com/office/powerpoint/2010/main" val="3871407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7" name="Title 6"/>
          <p:cNvSpPr>
            <a:spLocks noGrp="1"/>
          </p:cNvSpPr>
          <p:nvPr>
            <p:ph type="title"/>
          </p:nvPr>
        </p:nvSpPr>
        <p:spPr/>
        <p:txBody>
          <a:bodyPr/>
          <a:lstStyle/>
          <a:p>
            <a:r>
              <a:rPr lang="el-GR" smtClean="0"/>
              <a:t>Kλικ για επεξεργασία του τίτλου</a:t>
            </a:r>
            <a:endParaRPr lang="el-GR"/>
          </a:p>
        </p:txBody>
      </p:sp>
    </p:spTree>
    <p:extLst>
      <p:ext uri="{BB962C8B-B14F-4D97-AF65-F5344CB8AC3E}">
        <p14:creationId xmlns:p14="http://schemas.microsoft.com/office/powerpoint/2010/main" val="140995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TextBox 6"/>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dirty="0" smtClean="0"/>
              <a:t>Οι</a:t>
            </a:r>
            <a:r>
              <a:rPr lang="el-GR" sz="900" baseline="0" dirty="0" smtClean="0"/>
              <a:t> Τεχνολογίες </a:t>
            </a:r>
            <a:r>
              <a:rPr lang="el-GR" sz="900" dirty="0" smtClean="0"/>
              <a:t> της Πληροφορίας και των Επικοινωνιών στη Διδασκαλία και τη Μάθηση</a:t>
            </a:r>
            <a:endParaRPr lang="el-GR" sz="900" b="0" dirty="0">
              <a:solidFill>
                <a:schemeClr val="bg1">
                  <a:lumMod val="50000"/>
                </a:schemeClr>
              </a:solidFill>
            </a:endParaRPr>
          </a:p>
        </p:txBody>
      </p:sp>
    </p:spTree>
    <p:extLst>
      <p:ext uri="{BB962C8B-B14F-4D97-AF65-F5344CB8AC3E}">
        <p14:creationId xmlns:p14="http://schemas.microsoft.com/office/powerpoint/2010/main" val="317266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Box 3"/>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dirty="0" smtClean="0"/>
              <a:t>Οι</a:t>
            </a:r>
            <a:r>
              <a:rPr lang="el-GR" sz="900" baseline="0" dirty="0" smtClean="0"/>
              <a:t> Τεχνολογίες </a:t>
            </a:r>
            <a:r>
              <a:rPr lang="el-GR" sz="900" dirty="0" smtClean="0"/>
              <a:t> της Πληροφορίας και των Επικοινωνιών στη Διδασκαλία και τη Μάθηση</a:t>
            </a:r>
            <a:endParaRPr lang="el-GR" sz="900" b="0" dirty="0">
              <a:solidFill>
                <a:schemeClr val="bg1">
                  <a:lumMod val="50000"/>
                </a:schemeClr>
              </a:solidFill>
            </a:endParaRPr>
          </a:p>
        </p:txBody>
      </p:sp>
    </p:spTree>
    <p:extLst>
      <p:ext uri="{BB962C8B-B14F-4D97-AF65-F5344CB8AC3E}">
        <p14:creationId xmlns:p14="http://schemas.microsoft.com/office/powerpoint/2010/main" val="2932830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619672" y="1583767"/>
            <a:ext cx="33843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2 - Θέση περιεχομένου"/>
          <p:cNvSpPr>
            <a:spLocks noGrp="1"/>
          </p:cNvSpPr>
          <p:nvPr>
            <p:ph sz="half" idx="13"/>
          </p:nvPr>
        </p:nvSpPr>
        <p:spPr>
          <a:xfrm>
            <a:off x="5220072" y="1583767"/>
            <a:ext cx="33843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pic>
        <p:nvPicPr>
          <p:cNvPr id="11"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9" name="TextBox 8"/>
          <p:cNvSpPr txBox="1"/>
          <p:nvPr userDrawn="1"/>
        </p:nvSpPr>
        <p:spPr>
          <a:xfrm>
            <a:off x="2675790" y="6498037"/>
            <a:ext cx="5256584" cy="230832"/>
          </a:xfrm>
          <a:prstGeom prst="rect">
            <a:avLst/>
          </a:prstGeom>
          <a:noFill/>
        </p:spPr>
        <p:txBody>
          <a:bodyPr wrap="square" rtlCol="0">
            <a:spAutoFit/>
          </a:bodyPr>
          <a:lstStyle/>
          <a:p>
            <a:pPr algn="ctr"/>
            <a:r>
              <a:rPr lang="el-GR" sz="900" dirty="0" smtClean="0"/>
              <a:t>Οι</a:t>
            </a:r>
            <a:r>
              <a:rPr lang="el-GR" sz="900" baseline="0" dirty="0" smtClean="0"/>
              <a:t> Τεχνολογίες </a:t>
            </a:r>
            <a:r>
              <a:rPr lang="el-GR" sz="900" dirty="0" smtClean="0"/>
              <a:t> της Πληροφορίας και των Επικοινωνιών στη Διδασκαλία και τη Μάθηση</a:t>
            </a:r>
            <a:endParaRPr lang="el-GR" sz="900" b="0" dirty="0">
              <a:solidFill>
                <a:schemeClr val="bg1">
                  <a:lumMod val="50000"/>
                </a:schemeClr>
              </a:solidFill>
            </a:endParaRPr>
          </a:p>
        </p:txBody>
      </p:sp>
    </p:spTree>
    <p:extLst>
      <p:ext uri="{BB962C8B-B14F-4D97-AF65-F5344CB8AC3E}">
        <p14:creationId xmlns:p14="http://schemas.microsoft.com/office/powerpoint/2010/main" val="25157686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3"/>
          <p:cNvSpPr>
            <a:spLocks noGrp="1" noChangeArrowheads="1"/>
          </p:cNvSpPr>
          <p:nvPr>
            <p:ph type="sldNum" sz="quarter" idx="12"/>
          </p:nvPr>
        </p:nvSpPr>
        <p:spPr>
          <a:xfrm>
            <a:off x="8613775" y="6305550"/>
            <a:ext cx="457200" cy="476250"/>
          </a:xfrm>
          <a:prstGeom prst="rect">
            <a:avLst/>
          </a:prstGeom>
        </p:spPr>
        <p:txBody>
          <a:bodyPr/>
          <a:lstStyle>
            <a:lvl1pPr>
              <a:defRPr/>
            </a:lvl1pPr>
          </a:lstStyle>
          <a:p>
            <a:fld id="{E480E16F-05BD-42FB-B963-47C5631184D6}" type="slidenum">
              <a:rPr lang="en-GB"/>
              <a:pPr/>
              <a:t>‹#›</a:t>
            </a:fld>
            <a:endParaRPr lang="en-GB"/>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dirty="0" smtClean="0"/>
              <a:t>Οι</a:t>
            </a:r>
            <a:r>
              <a:rPr lang="el-GR" sz="900" baseline="0" dirty="0" smtClean="0"/>
              <a:t> Τεχνολογίες </a:t>
            </a:r>
            <a:r>
              <a:rPr lang="el-GR" sz="900" dirty="0" smtClean="0"/>
              <a:t> της Πληροφορίας και των Επικοινωνιών στη Διδασκαλία και τη Μάθηση</a:t>
            </a:r>
            <a:endParaRPr lang="el-GR" sz="900" b="0" dirty="0">
              <a:solidFill>
                <a:schemeClr val="bg1">
                  <a:lumMod val="50000"/>
                </a:scheme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82688" y="2017713"/>
            <a:ext cx="7772400" cy="4114800"/>
          </a:xfrm>
        </p:spPr>
        <p:txBody>
          <a:bodyPr/>
          <a:lstStyle/>
          <a:p>
            <a:pPr lvl="0"/>
            <a:endParaRPr lang="en-GB" noProof="0" smtClean="0"/>
          </a:p>
        </p:txBody>
      </p:sp>
      <p:sp>
        <p:nvSpPr>
          <p:cNvPr id="6" name="Rectangle 13"/>
          <p:cNvSpPr>
            <a:spLocks noGrp="1" noChangeArrowheads="1"/>
          </p:cNvSpPr>
          <p:nvPr>
            <p:ph type="sldNum" sz="quarter" idx="12"/>
          </p:nvPr>
        </p:nvSpPr>
        <p:spPr>
          <a:xfrm>
            <a:off x="8613775" y="6305550"/>
            <a:ext cx="457200" cy="476250"/>
          </a:xfrm>
          <a:prstGeom prst="rect">
            <a:avLst/>
          </a:prstGeom>
        </p:spPr>
        <p:txBody>
          <a:bodyPr/>
          <a:lstStyle>
            <a:lvl1pPr>
              <a:defRPr/>
            </a:lvl1pPr>
          </a:lstStyle>
          <a:p>
            <a:fld id="{98417707-F754-4B00-9D45-CECF899585EF}" type="slidenum">
              <a:rPr lang="en-GB"/>
              <a:pPr/>
              <a:t>‹#›</a:t>
            </a:fld>
            <a:endParaRPr lang="en-GB"/>
          </a:p>
        </p:txBody>
      </p:sp>
      <p:sp>
        <p:nvSpPr>
          <p:cNvPr id="7" name="TextBox 6"/>
          <p:cNvSpPr txBox="1"/>
          <p:nvPr userDrawn="1"/>
        </p:nvSpPr>
        <p:spPr>
          <a:xfrm>
            <a:off x="2675790" y="6498037"/>
            <a:ext cx="5256584" cy="230832"/>
          </a:xfrm>
          <a:prstGeom prst="rect">
            <a:avLst/>
          </a:prstGeom>
          <a:noFill/>
        </p:spPr>
        <p:txBody>
          <a:bodyPr wrap="square" rtlCol="0">
            <a:spAutoFit/>
          </a:bodyPr>
          <a:lstStyle/>
          <a:p>
            <a:pPr algn="ctr"/>
            <a:r>
              <a:rPr lang="el-GR" sz="900" dirty="0" smtClean="0"/>
              <a:t>Οι</a:t>
            </a:r>
            <a:r>
              <a:rPr lang="el-GR" sz="900" baseline="0" dirty="0" smtClean="0"/>
              <a:t> Τεχνολογίες </a:t>
            </a:r>
            <a:r>
              <a:rPr lang="el-GR" sz="900" dirty="0" smtClean="0"/>
              <a:t> της Πληροφορίας και των Επικοινωνιών στη Διδασκαλία και τη Μάθηση</a:t>
            </a:r>
            <a:endParaRPr lang="el-GR" sz="900" b="0" dirty="0">
              <a:solidFill>
                <a:schemeClr val="bg1">
                  <a:lumMod val="50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idx="1"/>
          </p:nvPr>
        </p:nvSpPr>
        <p:spPr/>
        <p:txBody>
          <a:body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dirty="0" smtClean="0"/>
              <a:t>Οι</a:t>
            </a:r>
            <a:r>
              <a:rPr lang="el-GR" sz="900" baseline="0" dirty="0" smtClean="0"/>
              <a:t> Τεχνολογίες </a:t>
            </a:r>
            <a:r>
              <a:rPr lang="el-GR" sz="900" dirty="0" smtClean="0"/>
              <a:t> της Πληροφορίας και των Επικοινωνιών στη Διδασκαλία και τη Μάθηση</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TextBox 3"/>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dirty="0" smtClean="0"/>
              <a:t>Οι</a:t>
            </a:r>
            <a:r>
              <a:rPr lang="el-GR" sz="900" baseline="0" dirty="0" smtClean="0"/>
              <a:t> Τεχνολογίες </a:t>
            </a:r>
            <a:r>
              <a:rPr lang="el-GR" sz="900" dirty="0" smtClean="0"/>
              <a:t> της Πληροφορίας και των Επικοινωνιών στη Διδασκαλία και τη Μάθηση</a:t>
            </a:r>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76200" y="6372051"/>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9" name="TextBox 8"/>
          <p:cNvSpPr txBox="1"/>
          <p:nvPr userDrawn="1"/>
        </p:nvSpPr>
        <p:spPr>
          <a:xfrm>
            <a:off x="2675790" y="6498037"/>
            <a:ext cx="5256584" cy="230832"/>
          </a:xfrm>
          <a:prstGeom prst="rect">
            <a:avLst/>
          </a:prstGeom>
          <a:noFill/>
        </p:spPr>
        <p:txBody>
          <a:bodyPr wrap="square" rtlCol="0">
            <a:spAutoFit/>
          </a:bodyPr>
          <a:lstStyle/>
          <a:p>
            <a:pPr algn="ctr"/>
            <a:r>
              <a:rPr lang="el-GR" sz="900" dirty="0" smtClean="0"/>
              <a:t>Οι</a:t>
            </a:r>
            <a:r>
              <a:rPr lang="el-GR" sz="900" baseline="0" dirty="0" smtClean="0"/>
              <a:t> Τεχνολογίες </a:t>
            </a:r>
            <a:r>
              <a:rPr lang="el-GR" sz="900" dirty="0" smtClean="0"/>
              <a:t> της Πληροφορίας και των Επικοινωνιών στη Διδασκαλία και τη Μάθηση</a:t>
            </a:r>
            <a:endParaRPr lang="el-GR" sz="900" b="0" dirty="0">
              <a:solidFill>
                <a:schemeClr val="bg1">
                  <a:lumMod val="50000"/>
                </a:schemeClr>
              </a:solidFill>
            </a:endParaRPr>
          </a:p>
        </p:txBody>
      </p:sp>
    </p:spTree>
    <p:extLst>
      <p:ext uri="{BB962C8B-B14F-4D97-AF65-F5344CB8AC3E}">
        <p14:creationId xmlns:p14="http://schemas.microsoft.com/office/powerpoint/2010/main" val="148970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dirty="0" smtClean="0"/>
              <a:t>Οι</a:t>
            </a:r>
            <a:r>
              <a:rPr lang="el-GR" sz="900" baseline="0" dirty="0" smtClean="0"/>
              <a:t> Τεχνολογίες </a:t>
            </a:r>
            <a:r>
              <a:rPr lang="el-GR" sz="900" dirty="0" smtClean="0"/>
              <a:t> της Πληροφορίας και των Επικοινωνιών στη Διδασκαλία και τη Μάθηση</a:t>
            </a:r>
            <a:endParaRPr lang="el-GR" sz="900" b="0" dirty="0">
              <a:solidFill>
                <a:schemeClr val="bg1">
                  <a:lumMod val="50000"/>
                </a:schemeClr>
              </a:solidFill>
            </a:endParaRPr>
          </a:p>
        </p:txBody>
      </p:sp>
    </p:spTree>
    <p:extLst>
      <p:ext uri="{BB962C8B-B14F-4D97-AF65-F5344CB8AC3E}">
        <p14:creationId xmlns:p14="http://schemas.microsoft.com/office/powerpoint/2010/main" val="85977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675790" y="6498037"/>
            <a:ext cx="5256584" cy="230832"/>
          </a:xfrm>
          <a:prstGeom prst="rect">
            <a:avLst/>
          </a:prstGeom>
          <a:noFill/>
        </p:spPr>
        <p:txBody>
          <a:bodyPr wrap="square" rtlCol="0">
            <a:spAutoFit/>
          </a:bodyPr>
          <a:lstStyle/>
          <a:p>
            <a:pPr algn="ctr"/>
            <a:r>
              <a:rPr lang="el-GR" sz="900" dirty="0" smtClean="0"/>
              <a:t>Οι</a:t>
            </a:r>
            <a:r>
              <a:rPr lang="el-GR" sz="900" baseline="0" dirty="0" smtClean="0"/>
              <a:t> Τεχνολογίες </a:t>
            </a:r>
            <a:r>
              <a:rPr lang="el-GR" sz="900" dirty="0" smtClean="0"/>
              <a:t> της Πληροφορίας και των Επικοινωνιών στη Διδασκαλία και τη Μάθηση</a:t>
            </a:r>
            <a:endParaRPr lang="el-GR" sz="900" b="0" dirty="0">
              <a:solidFill>
                <a:schemeClr val="bg1">
                  <a:lumMod val="50000"/>
                </a:schemeClr>
              </a:solidFill>
            </a:endParaRPr>
          </a:p>
        </p:txBody>
      </p:sp>
    </p:spTree>
    <p:extLst>
      <p:ext uri="{BB962C8B-B14F-4D97-AF65-F5344CB8AC3E}">
        <p14:creationId xmlns:p14="http://schemas.microsoft.com/office/powerpoint/2010/main" val="245366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Κενή">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dirty="0" smtClean="0"/>
              <a:t>Οι</a:t>
            </a:r>
            <a:r>
              <a:rPr lang="el-GR" sz="900" baseline="0" dirty="0" smtClean="0"/>
              <a:t> Τεχνολογίες </a:t>
            </a:r>
            <a:r>
              <a:rPr lang="el-GR" sz="900" dirty="0" smtClean="0"/>
              <a:t> της Πληροφορίας και των Επικοινωνιών στη Διδασκαλία και τη Μάθηση</a:t>
            </a:r>
            <a:endParaRPr lang="el-GR" sz="900" b="0" dirty="0">
              <a:solidFill>
                <a:schemeClr val="bg1">
                  <a:lumMod val="50000"/>
                </a:schemeClr>
              </a:solidFill>
            </a:endParaRPr>
          </a:p>
        </p:txBody>
      </p:sp>
    </p:spTree>
    <p:extLst>
      <p:ext uri="{BB962C8B-B14F-4D97-AF65-F5344CB8AC3E}">
        <p14:creationId xmlns:p14="http://schemas.microsoft.com/office/powerpoint/2010/main" val="286669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7" name="TextBox 6"/>
          <p:cNvSpPr txBox="1"/>
          <p:nvPr userDrawn="1"/>
        </p:nvSpPr>
        <p:spPr>
          <a:xfrm>
            <a:off x="2675790" y="6498037"/>
            <a:ext cx="5256584" cy="230832"/>
          </a:xfrm>
          <a:prstGeom prst="rect">
            <a:avLst/>
          </a:prstGeom>
          <a:noFill/>
        </p:spPr>
        <p:txBody>
          <a:bodyPr wrap="square" rtlCol="0">
            <a:spAutoFit/>
          </a:bodyPr>
          <a:lstStyle/>
          <a:p>
            <a:pPr algn="ctr"/>
            <a:r>
              <a:rPr lang="el-GR" sz="900" dirty="0" smtClean="0"/>
              <a:t>Οι</a:t>
            </a:r>
            <a:r>
              <a:rPr lang="el-GR" sz="900" baseline="0" dirty="0" smtClean="0"/>
              <a:t> Τεχνολογίες </a:t>
            </a:r>
            <a:r>
              <a:rPr lang="el-GR" sz="900" dirty="0" smtClean="0"/>
              <a:t> της Πληροφορίας και των Επικοινωνιών στη Διδασκαλία και τη Μάθηση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TextBox 4"/>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7" name="TextBox 6"/>
          <p:cNvSpPr txBox="1"/>
          <p:nvPr userDrawn="1"/>
        </p:nvSpPr>
        <p:spPr>
          <a:xfrm>
            <a:off x="2675790" y="6498037"/>
            <a:ext cx="5256584" cy="230832"/>
          </a:xfrm>
          <a:prstGeom prst="rect">
            <a:avLst/>
          </a:prstGeom>
          <a:noFill/>
        </p:spPr>
        <p:txBody>
          <a:bodyPr wrap="square" rtlCol="0">
            <a:spAutoFit/>
          </a:bodyPr>
          <a:lstStyle/>
          <a:p>
            <a:pPr algn="ctr"/>
            <a:r>
              <a:rPr lang="el-GR" sz="900" dirty="0" smtClean="0"/>
              <a:t>Οι</a:t>
            </a:r>
            <a:r>
              <a:rPr lang="el-GR" sz="900" baseline="0" dirty="0" smtClean="0"/>
              <a:t> Τεχνολογίες </a:t>
            </a:r>
            <a:r>
              <a:rPr lang="el-GR" sz="900" dirty="0" smtClean="0"/>
              <a:t> της Πληροφορίας και των Επικοινωνιών στη Διδασκαλία και τη Μάθηση</a:t>
            </a:r>
            <a:endParaRPr lang="el-GR" sz="900" b="0" dirty="0">
              <a:solidFill>
                <a:schemeClr val="bg1">
                  <a:lumMod val="50000"/>
                </a:schemeClr>
              </a:solidFill>
            </a:endParaRPr>
          </a:p>
        </p:txBody>
      </p:sp>
    </p:spTree>
    <p:extLst>
      <p:ext uri="{BB962C8B-B14F-4D97-AF65-F5344CB8AC3E}">
        <p14:creationId xmlns:p14="http://schemas.microsoft.com/office/powerpoint/2010/main" val="391329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pic>
        <p:nvPicPr>
          <p:cNvPr id="7" name="Picture 2" descr="D:\PhD Files\ecedu.voulgari.gr\archive\icte_logo_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dirty="0" smtClean="0"/>
              <a:t>Οι</a:t>
            </a:r>
            <a:r>
              <a:rPr lang="el-GR" sz="900" baseline="0" dirty="0" smtClean="0"/>
              <a:t> Τεχνολογίες </a:t>
            </a:r>
            <a:r>
              <a:rPr lang="el-GR" sz="900" dirty="0" smtClean="0"/>
              <a:t> της Πληροφορίας και των Επικοινωνιών στη Διδασκαλία και τη Μάθηση</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8" r:id="rId14"/>
  </p:sldLayoutIdLst>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385192" y="2780928"/>
            <a:ext cx="8229600" cy="1143000"/>
          </a:xfrm>
        </p:spPr>
        <p:txBody>
          <a:bodyPr rtlCol="0">
            <a:noAutofit/>
          </a:bodyPr>
          <a:lstStyle/>
          <a:p>
            <a:pPr algn="ctr">
              <a:defRPr/>
            </a:pPr>
            <a:r>
              <a:rPr lang="el-GR" altLang="en-US" sz="2800" dirty="0"/>
              <a:t>Οι Τεχνολογίες της Πληροφορίας και των Επικοινωνιών στη Διδασκαλία και τη Μάθηση</a:t>
            </a:r>
            <a:r>
              <a:rPr lang="en-US" altLang="en-US" sz="3200" dirty="0"/>
              <a:t/>
            </a:r>
            <a:br>
              <a:rPr lang="en-US" altLang="en-US" sz="3200" dirty="0"/>
            </a:br>
            <a:r>
              <a:rPr lang="el-GR" altLang="en-US" sz="1800" dirty="0"/>
              <a:t>Μάθημα επιλογής </a:t>
            </a:r>
            <a:r>
              <a:rPr lang="en-US" altLang="en-US" sz="1800" dirty="0"/>
              <a:t>7</a:t>
            </a:r>
            <a:r>
              <a:rPr lang="el-GR" altLang="en-US" sz="1800" dirty="0"/>
              <a:t>ο εξάμηνο, </a:t>
            </a:r>
            <a:br>
              <a:rPr lang="el-GR" altLang="en-US" sz="1800" dirty="0"/>
            </a:br>
            <a:r>
              <a:rPr lang="en-US" altLang="en-US" sz="1800" dirty="0"/>
              <a:t/>
            </a:r>
            <a:br>
              <a:rPr lang="en-US" altLang="en-US" sz="1800" dirty="0"/>
            </a:br>
            <a:r>
              <a:rPr lang="el-GR" altLang="el-GR" sz="1800" dirty="0"/>
              <a:t>Τμήμα Επιστημών της Εκπαίδευσης και της Αγωγής στην Προσχολική</a:t>
            </a:r>
            <a:r>
              <a:rPr lang="en-US" altLang="el-GR" sz="1800" dirty="0"/>
              <a:t> </a:t>
            </a:r>
            <a:r>
              <a:rPr lang="el-GR" altLang="el-GR" sz="1800" dirty="0"/>
              <a:t>Ηλικία</a:t>
            </a:r>
            <a:r>
              <a:rPr lang="en-GB" altLang="el-GR" sz="1800" dirty="0"/>
              <a:t>, </a:t>
            </a:r>
            <a:r>
              <a:rPr lang="el-GR" altLang="el-GR" sz="1800" dirty="0"/>
              <a:t/>
            </a:r>
            <a:br>
              <a:rPr lang="el-GR" altLang="el-GR" sz="1800" dirty="0"/>
            </a:br>
            <a:r>
              <a:rPr lang="el-GR" altLang="el-GR" sz="1800" dirty="0"/>
              <a:t>Πανεπιστήμιο Πατρών</a:t>
            </a:r>
            <a:r>
              <a:rPr lang="en-US" sz="1800" dirty="0"/>
              <a:t/>
            </a:r>
            <a:br>
              <a:rPr lang="en-US" sz="1800" dirty="0"/>
            </a:br>
            <a:r>
              <a:rPr lang="el-GR" altLang="el-GR" sz="2800" dirty="0" smtClean="0">
                <a:solidFill>
                  <a:schemeClr val="tx1"/>
                </a:solidFill>
              </a:rPr>
              <a:t>Ενότητα </a:t>
            </a:r>
            <a:r>
              <a:rPr lang="en-US" altLang="el-GR" sz="2800" dirty="0" smtClean="0">
                <a:solidFill>
                  <a:schemeClr val="tx1"/>
                </a:solidFill>
              </a:rPr>
              <a:t>4</a:t>
            </a:r>
            <a:r>
              <a:rPr lang="el-GR" altLang="el-GR" sz="2800" dirty="0" smtClean="0">
                <a:solidFill>
                  <a:schemeClr val="tx1"/>
                </a:solidFill>
              </a:rPr>
              <a:t>: Λειτουργικός ορισμός, κατηγορίες, παιδαγωγικές αρχές, διδακτικές προσεγγίσεις </a:t>
            </a:r>
            <a:r>
              <a:rPr lang="el-GR" altLang="el-GR" sz="2800" dirty="0" smtClean="0">
                <a:solidFill>
                  <a:srgbClr val="FF0000"/>
                </a:solidFill>
              </a:rPr>
              <a:t/>
            </a:r>
            <a:br>
              <a:rPr lang="el-GR" altLang="el-GR" sz="2800" dirty="0" smtClean="0">
                <a:solidFill>
                  <a:srgbClr val="FF0000"/>
                </a:solidFill>
              </a:rPr>
            </a:br>
            <a:r>
              <a:rPr lang="en-US" sz="2800" dirty="0" smtClean="0"/>
              <a:t/>
            </a:r>
            <a:br>
              <a:rPr lang="en-US" sz="2800" dirty="0" smtClean="0"/>
            </a:br>
            <a:endParaRPr lang="en-GB" sz="4000" dirty="0">
              <a:solidFill>
                <a:schemeClr val="tx2">
                  <a:satMod val="130000"/>
                </a:schemeClr>
              </a:solidFill>
              <a:latin typeface="Tahoma Greek" charset="-95"/>
            </a:endParaRPr>
          </a:p>
        </p:txBody>
      </p:sp>
      <p:pic>
        <p:nvPicPr>
          <p:cNvPr id="14340" name="Εικόνα 12"/>
          <p:cNvPicPr>
            <a:picLocks noChangeAspect="1"/>
          </p:cNvPicPr>
          <p:nvPr/>
        </p:nvPicPr>
        <p:blipFill>
          <a:blip r:embed="rId3" cstate="print"/>
          <a:srcRect/>
          <a:stretch>
            <a:fillRect/>
          </a:stretch>
        </p:blipFill>
        <p:spPr bwMode="auto">
          <a:xfrm>
            <a:off x="467544" y="76727"/>
            <a:ext cx="3694113" cy="1389063"/>
          </a:xfrm>
          <a:prstGeom prst="rect">
            <a:avLst/>
          </a:prstGeom>
          <a:noFill/>
          <a:ln w="9525">
            <a:noFill/>
            <a:miter lim="800000"/>
            <a:headEnd/>
            <a:tailEnd/>
          </a:ln>
        </p:spPr>
      </p:pic>
      <p:pic>
        <p:nvPicPr>
          <p:cNvPr id="14341" name="Εικόνα 3"/>
          <p:cNvPicPr>
            <a:picLocks noChangeAspect="1"/>
          </p:cNvPicPr>
          <p:nvPr/>
        </p:nvPicPr>
        <p:blipFill>
          <a:blip r:embed="rId4" cstate="print"/>
          <a:srcRect/>
          <a:stretch>
            <a:fillRect/>
          </a:stretch>
        </p:blipFill>
        <p:spPr bwMode="auto">
          <a:xfrm>
            <a:off x="4427984" y="303739"/>
            <a:ext cx="4514850" cy="935037"/>
          </a:xfrm>
          <a:prstGeom prst="rect">
            <a:avLst/>
          </a:prstGeom>
          <a:noFill/>
          <a:ln w="9525">
            <a:noFill/>
            <a:miter lim="800000"/>
            <a:headEnd/>
            <a:tailEnd/>
          </a:ln>
        </p:spPr>
      </p:pic>
      <p:pic>
        <p:nvPicPr>
          <p:cNvPr id="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1360" y="5450973"/>
            <a:ext cx="4309920" cy="102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60" y="5582027"/>
            <a:ext cx="1733760" cy="66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ubtitle 1"/>
          <p:cNvSpPr>
            <a:spLocks noGrp="1"/>
          </p:cNvSpPr>
          <p:nvPr>
            <p:ph type="subTitle" idx="1"/>
          </p:nvPr>
        </p:nvSpPr>
        <p:spPr>
          <a:xfrm>
            <a:off x="1371600" y="4412704"/>
            <a:ext cx="6400800" cy="1752600"/>
          </a:xfrm>
        </p:spPr>
        <p:txBody>
          <a:bodyPr/>
          <a:lstStyle/>
          <a:p>
            <a:r>
              <a:rPr lang="el-GR" dirty="0">
                <a:solidFill>
                  <a:schemeClr val="tx1"/>
                </a:solidFill>
              </a:rPr>
              <a:t>Βασίλειος Κόμης</a:t>
            </a:r>
          </a:p>
          <a:p>
            <a:r>
              <a:rPr lang="el-GR" dirty="0">
                <a:solidFill>
                  <a:schemeClr val="tx1"/>
                </a:solidFill>
              </a:rPr>
              <a:t>ΤΕΕΑΠΗ</a:t>
            </a:r>
          </a:p>
          <a:p>
            <a:endParaRPr lang="en-US" dirty="0">
              <a:solidFill>
                <a:schemeClr val="tx1"/>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74638"/>
            <a:ext cx="7499350" cy="561975"/>
          </a:xfrm>
        </p:spPr>
        <p:txBody>
          <a:bodyPr>
            <a:normAutofit fontScale="90000"/>
          </a:bodyPr>
          <a:lstStyle/>
          <a:p>
            <a:pPr fontAlgn="auto">
              <a:spcAft>
                <a:spcPts val="0"/>
              </a:spcAft>
              <a:defRPr/>
            </a:pPr>
            <a:r>
              <a:rPr lang="el-GR" sz="4000" b="1" dirty="0" smtClean="0">
                <a:effectLst/>
              </a:rPr>
              <a:t>ΤΔΓΠ </a:t>
            </a:r>
            <a:endParaRPr lang="el-GR" sz="4400" b="1" i="1" dirty="0" smtClean="0">
              <a:solidFill>
                <a:schemeClr val="tx2">
                  <a:satMod val="130000"/>
                </a:schemeClr>
              </a:solidFill>
            </a:endParaRPr>
          </a:p>
        </p:txBody>
      </p:sp>
      <p:graphicFrame>
        <p:nvGraphicFramePr>
          <p:cNvPr id="7" name="Θέση περιεχομένου 6"/>
          <p:cNvGraphicFramePr>
            <a:graphicFrameLocks noGrp="1"/>
          </p:cNvGraphicFramePr>
          <p:nvPr>
            <p:ph idx="1"/>
            <p:extLst/>
          </p:nvPr>
        </p:nvGraphicFramePr>
        <p:xfrm>
          <a:off x="287338" y="906463"/>
          <a:ext cx="8856662" cy="5464175"/>
        </p:xfrm>
        <a:graphic>
          <a:graphicData uri="http://schemas.openxmlformats.org/drawingml/2006/table">
            <a:tbl>
              <a:tblPr firstRow="1" firstCol="1" bandRow="1">
                <a:tableStyleId>{5C22544A-7EE6-4342-B048-85BDC9FD1C3A}</a:tableStyleId>
              </a:tblPr>
              <a:tblGrid>
                <a:gridCol w="1476618"/>
                <a:gridCol w="7380044"/>
              </a:tblGrid>
              <a:tr h="548704">
                <a:tc>
                  <a:txBody>
                    <a:bodyPr/>
                    <a:lstStyle/>
                    <a:p>
                      <a:pPr algn="ctr">
                        <a:spcBef>
                          <a:spcPts val="1200"/>
                        </a:spcBef>
                        <a:spcAft>
                          <a:spcPts val="0"/>
                        </a:spcAft>
                      </a:pPr>
                      <a:r>
                        <a:rPr lang="el-GR" sz="1800" dirty="0">
                          <a:effectLst/>
                        </a:rPr>
                        <a:t>Συνιστώσες της </a:t>
                      </a:r>
                      <a:r>
                        <a:rPr lang="el-GR" sz="1800" dirty="0" smtClean="0">
                          <a:effectLst/>
                        </a:rPr>
                        <a:t>ΤΔΓΠ</a:t>
                      </a:r>
                      <a:endParaRPr lang="el-GR" sz="1600" dirty="0">
                        <a:effectLst/>
                        <a:latin typeface="Times New Roman"/>
                        <a:ea typeface="Times New Roman"/>
                      </a:endParaRPr>
                    </a:p>
                  </a:txBody>
                  <a:tcPr marL="68578" marR="68578" marT="0" marB="0"/>
                </a:tc>
                <a:tc>
                  <a:txBody>
                    <a:bodyPr/>
                    <a:lstStyle/>
                    <a:p>
                      <a:pPr algn="ctr">
                        <a:spcBef>
                          <a:spcPts val="1200"/>
                        </a:spcBef>
                        <a:spcAft>
                          <a:spcPts val="0"/>
                        </a:spcAft>
                      </a:pPr>
                      <a:r>
                        <a:rPr lang="el-GR" sz="1800" dirty="0">
                          <a:effectLst/>
                        </a:rPr>
                        <a:t>Άξονες γνώσεων &amp; ικανοτήτων</a:t>
                      </a:r>
                      <a:endParaRPr lang="el-GR" sz="1600" dirty="0">
                        <a:effectLst/>
                        <a:latin typeface="Times New Roman"/>
                        <a:ea typeface="Times New Roman"/>
                      </a:endParaRPr>
                    </a:p>
                  </a:txBody>
                  <a:tcPr marL="68578" marR="68578" marT="0" marB="0"/>
                </a:tc>
              </a:tr>
              <a:tr h="2232919">
                <a:tc>
                  <a:txBody>
                    <a:bodyPr/>
                    <a:lstStyle/>
                    <a:p>
                      <a:pPr algn="l">
                        <a:spcBef>
                          <a:spcPts val="600"/>
                        </a:spcBef>
                        <a:spcAft>
                          <a:spcPts val="0"/>
                        </a:spcAft>
                      </a:pPr>
                      <a:r>
                        <a:rPr lang="el-GR" sz="1600" dirty="0" smtClean="0">
                          <a:effectLst/>
                        </a:rPr>
                        <a:t>Διδακτική Γνώση </a:t>
                      </a:r>
                      <a:r>
                        <a:rPr lang="el-GR" sz="1600" dirty="0">
                          <a:effectLst/>
                        </a:rPr>
                        <a:t>Περιεχομένου</a:t>
                      </a:r>
                      <a:endParaRPr lang="el-GR" sz="1600" dirty="0">
                        <a:effectLst/>
                        <a:latin typeface="Times New Roman"/>
                        <a:ea typeface="Times New Roman"/>
                      </a:endParaRPr>
                    </a:p>
                  </a:txBody>
                  <a:tcPr marL="68578" marR="68578" marT="0" marB="0"/>
                </a:tc>
                <a:tc>
                  <a:txBody>
                    <a:bodyPr/>
                    <a:lstStyle/>
                    <a:p>
                      <a:pPr indent="-1965325" algn="l">
                        <a:spcAft>
                          <a:spcPts val="310"/>
                        </a:spcAft>
                      </a:pPr>
                      <a:r>
                        <a:rPr lang="el-GR" sz="1600">
                          <a:effectLst/>
                        </a:rPr>
                        <a:t>Επιστημονική γνώση </a:t>
                      </a:r>
                      <a:endParaRPr lang="el-GR" sz="1800">
                        <a:effectLst/>
                      </a:endParaRPr>
                    </a:p>
                    <a:p>
                      <a:pPr marL="342900" lvl="0" indent="-342900" algn="l">
                        <a:spcAft>
                          <a:spcPts val="0"/>
                        </a:spcAft>
                        <a:buFont typeface="Symbol"/>
                        <a:buChar char=""/>
                      </a:pPr>
                      <a:r>
                        <a:rPr lang="el-GR" sz="1600">
                          <a:effectLst/>
                        </a:rPr>
                        <a:t>Επιστημονική γνώση </a:t>
                      </a:r>
                      <a:endParaRPr lang="el-GR" sz="1800">
                        <a:effectLst/>
                      </a:endParaRPr>
                    </a:p>
                    <a:p>
                      <a:pPr marL="342900" lvl="0" indent="-342900" algn="l">
                        <a:spcAft>
                          <a:spcPts val="0"/>
                        </a:spcAft>
                        <a:buFont typeface="Symbol"/>
                        <a:buChar char=""/>
                      </a:pPr>
                      <a:r>
                        <a:rPr lang="el-GR" sz="1600">
                          <a:effectLst/>
                        </a:rPr>
                        <a:t>Πρόγραμμα Σπουδών των επιμέρους γνωστικών αντικειμένων</a:t>
                      </a:r>
                      <a:endParaRPr lang="el-GR" sz="1800">
                        <a:effectLst/>
                      </a:endParaRPr>
                    </a:p>
                    <a:p>
                      <a:pPr marL="342900" lvl="0" indent="-342900" algn="l">
                        <a:spcAft>
                          <a:spcPts val="0"/>
                        </a:spcAft>
                        <a:buFont typeface="Symbol"/>
                        <a:buChar char=""/>
                      </a:pPr>
                      <a:r>
                        <a:rPr lang="el-GR" sz="1600">
                          <a:effectLst/>
                        </a:rPr>
                        <a:t>Μετασχηματισμός της επιστημονικής γνώσης </a:t>
                      </a:r>
                      <a:endParaRPr lang="el-GR" sz="1800">
                        <a:effectLst/>
                      </a:endParaRPr>
                    </a:p>
                    <a:p>
                      <a:pPr marL="342900" lvl="0" indent="-342900" algn="l">
                        <a:spcAft>
                          <a:spcPts val="0"/>
                        </a:spcAft>
                        <a:buFont typeface="Symbol"/>
                        <a:buChar char=""/>
                      </a:pPr>
                      <a:r>
                        <a:rPr lang="el-GR" sz="1600">
                          <a:effectLst/>
                        </a:rPr>
                        <a:t>Μαθησιακές δυσκολίες και παρανοήσεις των μαθητών (σε συγκεκριμένες ενότητες ή έννοιες) </a:t>
                      </a:r>
                      <a:endParaRPr lang="el-GR" sz="1800">
                        <a:effectLst/>
                      </a:endParaRPr>
                    </a:p>
                    <a:p>
                      <a:pPr marL="342900" lvl="0" indent="-342900" algn="l">
                        <a:spcAft>
                          <a:spcPts val="0"/>
                        </a:spcAft>
                        <a:buFont typeface="Symbol"/>
                        <a:buChar char=""/>
                      </a:pPr>
                      <a:r>
                        <a:rPr lang="el-GR" sz="1600">
                          <a:effectLst/>
                        </a:rPr>
                        <a:t>Μαθησιακές στρατηγικές </a:t>
                      </a:r>
                      <a:endParaRPr lang="el-GR" sz="1800">
                        <a:effectLst/>
                      </a:endParaRPr>
                    </a:p>
                    <a:p>
                      <a:pPr marL="342900" lvl="0" indent="-342900" algn="l">
                        <a:spcAft>
                          <a:spcPts val="0"/>
                        </a:spcAft>
                        <a:buFont typeface="Symbol"/>
                        <a:buChar char=""/>
                      </a:pPr>
                      <a:r>
                        <a:rPr lang="el-GR" sz="1600">
                          <a:effectLst/>
                        </a:rPr>
                        <a:t>Παιδαγωγικές και διδακτικές στρατηγικές </a:t>
                      </a:r>
                      <a:endParaRPr lang="el-GR" sz="1800">
                        <a:effectLst/>
                      </a:endParaRPr>
                    </a:p>
                    <a:p>
                      <a:pPr marL="342900" lvl="0" indent="-342900" algn="l">
                        <a:spcAft>
                          <a:spcPts val="0"/>
                        </a:spcAft>
                        <a:buFont typeface="Symbol"/>
                        <a:buChar char=""/>
                      </a:pPr>
                      <a:r>
                        <a:rPr lang="el-GR" sz="1600">
                          <a:effectLst/>
                        </a:rPr>
                        <a:t>Εκπαιδευτικό πλαίσιο</a:t>
                      </a:r>
                      <a:endParaRPr lang="el-GR" sz="1800">
                        <a:solidFill>
                          <a:srgbClr val="000000"/>
                        </a:solidFill>
                        <a:effectLst/>
                        <a:latin typeface="Trebuchet MS"/>
                        <a:ea typeface="Times New Roman"/>
                        <a:cs typeface="Trebuchet MS"/>
                      </a:endParaRPr>
                    </a:p>
                  </a:txBody>
                  <a:tcPr marL="68578" marR="68578" marT="0" marB="0"/>
                </a:tc>
              </a:tr>
              <a:tr h="1463210">
                <a:tc>
                  <a:txBody>
                    <a:bodyPr/>
                    <a:lstStyle/>
                    <a:p>
                      <a:pPr algn="l">
                        <a:spcBef>
                          <a:spcPts val="1200"/>
                        </a:spcBef>
                        <a:spcAft>
                          <a:spcPts val="0"/>
                        </a:spcAft>
                      </a:pPr>
                      <a:r>
                        <a:rPr lang="el-GR" sz="1600">
                          <a:effectLst/>
                        </a:rPr>
                        <a:t>Τεχνολογική Γνώση Περιεχομένου</a:t>
                      </a:r>
                      <a:endParaRPr lang="el-GR" sz="1600">
                        <a:effectLst/>
                        <a:latin typeface="Times New Roman"/>
                        <a:ea typeface="Times New Roman"/>
                      </a:endParaRPr>
                    </a:p>
                  </a:txBody>
                  <a:tcPr marL="68578" marR="68578" marT="0" marB="0"/>
                </a:tc>
                <a:tc>
                  <a:txBody>
                    <a:bodyPr/>
                    <a:lstStyle/>
                    <a:p>
                      <a:pPr marL="342900" lvl="0" indent="-342900" algn="l">
                        <a:spcAft>
                          <a:spcPts val="0"/>
                        </a:spcAft>
                        <a:buFont typeface="Symbol"/>
                        <a:buChar char=""/>
                      </a:pPr>
                      <a:r>
                        <a:rPr lang="el-GR" sz="1600">
                          <a:effectLst/>
                        </a:rPr>
                        <a:t>Τεχνολογικά μέσα και εργαλεία διαθέσιμα για συγκεκριμένα γνωστικά αντικείμενα</a:t>
                      </a:r>
                      <a:endParaRPr lang="el-GR" sz="1800">
                        <a:effectLst/>
                      </a:endParaRPr>
                    </a:p>
                    <a:p>
                      <a:pPr marL="342900" lvl="0" indent="-342900" algn="l">
                        <a:spcAft>
                          <a:spcPts val="0"/>
                        </a:spcAft>
                        <a:buFont typeface="Symbol"/>
                        <a:buChar char=""/>
                      </a:pPr>
                      <a:r>
                        <a:rPr lang="el-GR" sz="1600">
                          <a:effectLst/>
                        </a:rPr>
                        <a:t>Δεξιότητες χειρισμού και τεχνικές δεξιότητες σχετικά με συγκριμένες έννοιες και γνώσεις των φυσικών επιστημών, της γλώσσας και των μαθηματικών</a:t>
                      </a:r>
                      <a:endParaRPr lang="el-GR" sz="1800">
                        <a:effectLst/>
                      </a:endParaRPr>
                    </a:p>
                    <a:p>
                      <a:pPr marL="342900" lvl="0" indent="-342900" algn="l">
                        <a:spcAft>
                          <a:spcPts val="0"/>
                        </a:spcAft>
                        <a:buFont typeface="Symbol"/>
                        <a:buChar char=""/>
                      </a:pPr>
                      <a:r>
                        <a:rPr lang="el-GR" sz="1600">
                          <a:effectLst/>
                        </a:rPr>
                        <a:t>Μετασχηματισμός της επιστημονικής γνώσης με ΤΠΕ</a:t>
                      </a:r>
                      <a:endParaRPr lang="el-GR" sz="1800">
                        <a:effectLst/>
                      </a:endParaRPr>
                    </a:p>
                    <a:p>
                      <a:pPr marL="342900" lvl="0" indent="-342900" algn="l">
                        <a:spcAft>
                          <a:spcPts val="0"/>
                        </a:spcAft>
                        <a:buFont typeface="Symbol"/>
                        <a:buChar char=""/>
                      </a:pPr>
                      <a:r>
                        <a:rPr lang="el-GR" sz="1600">
                          <a:effectLst/>
                        </a:rPr>
                        <a:t>Επιστημονική μέθοδος και ΤΠΕ</a:t>
                      </a:r>
                      <a:endParaRPr lang="el-GR" sz="1800">
                        <a:solidFill>
                          <a:srgbClr val="000000"/>
                        </a:solidFill>
                        <a:effectLst/>
                        <a:latin typeface="Trebuchet MS"/>
                        <a:ea typeface="Times New Roman"/>
                        <a:cs typeface="Trebuchet MS"/>
                      </a:endParaRPr>
                    </a:p>
                  </a:txBody>
                  <a:tcPr marL="68578" marR="68578" marT="0" marB="0"/>
                </a:tc>
              </a:tr>
              <a:tr h="1219342">
                <a:tc>
                  <a:txBody>
                    <a:bodyPr/>
                    <a:lstStyle/>
                    <a:p>
                      <a:pPr algn="l">
                        <a:spcBef>
                          <a:spcPts val="1200"/>
                        </a:spcBef>
                        <a:spcAft>
                          <a:spcPts val="0"/>
                        </a:spcAft>
                      </a:pPr>
                      <a:r>
                        <a:rPr lang="el-GR" sz="1600" dirty="0">
                          <a:effectLst/>
                        </a:rPr>
                        <a:t>Τεχνολογική </a:t>
                      </a:r>
                      <a:r>
                        <a:rPr lang="el-GR" sz="1600" dirty="0" smtClean="0">
                          <a:effectLst/>
                        </a:rPr>
                        <a:t>Διδακτική</a:t>
                      </a:r>
                      <a:r>
                        <a:rPr lang="el-GR" sz="1600" baseline="0" dirty="0" smtClean="0">
                          <a:effectLst/>
                        </a:rPr>
                        <a:t> </a:t>
                      </a:r>
                      <a:r>
                        <a:rPr lang="el-GR" sz="1600" dirty="0" smtClean="0">
                          <a:effectLst/>
                        </a:rPr>
                        <a:t>Γνώση </a:t>
                      </a:r>
                      <a:endParaRPr lang="el-GR" sz="1600" dirty="0">
                        <a:effectLst/>
                        <a:latin typeface="Times New Roman"/>
                        <a:ea typeface="Times New Roman"/>
                      </a:endParaRPr>
                    </a:p>
                  </a:txBody>
                  <a:tcPr marL="68578" marR="68578" marT="0" marB="0"/>
                </a:tc>
                <a:tc>
                  <a:txBody>
                    <a:bodyPr/>
                    <a:lstStyle/>
                    <a:p>
                      <a:pPr marL="342900" lvl="0" indent="-342900" algn="l">
                        <a:spcAft>
                          <a:spcPts val="0"/>
                        </a:spcAft>
                        <a:buFont typeface="Symbol"/>
                        <a:buChar char=""/>
                      </a:pPr>
                      <a:r>
                        <a:rPr lang="el-GR" sz="1600" dirty="0">
                          <a:effectLst/>
                        </a:rPr>
                        <a:t>Μαθησιακές και διδακτικές στρατηγικές βασισμένες σε ΤΠΕ </a:t>
                      </a:r>
                      <a:endParaRPr lang="el-GR" sz="1800" dirty="0">
                        <a:effectLst/>
                      </a:endParaRPr>
                    </a:p>
                    <a:p>
                      <a:pPr marL="342900" lvl="0" indent="-342900" algn="l">
                        <a:spcAft>
                          <a:spcPts val="0"/>
                        </a:spcAft>
                        <a:buFont typeface="Symbol"/>
                        <a:buChar char=""/>
                      </a:pPr>
                      <a:r>
                        <a:rPr lang="el-GR" sz="1600" dirty="0">
                          <a:effectLst/>
                        </a:rPr>
                        <a:t>Προώθηση επιστημονικής διερεύνησης με ΤΠΕ </a:t>
                      </a:r>
                      <a:endParaRPr lang="el-GR" sz="1800" dirty="0">
                        <a:effectLst/>
                      </a:endParaRPr>
                    </a:p>
                    <a:p>
                      <a:pPr marL="342900" lvl="0" indent="-342900" algn="l">
                        <a:spcAft>
                          <a:spcPts val="0"/>
                        </a:spcAft>
                        <a:buFont typeface="Symbol"/>
                        <a:buChar char=""/>
                      </a:pPr>
                      <a:r>
                        <a:rPr lang="el-GR" sz="1600" dirty="0">
                          <a:effectLst/>
                        </a:rPr>
                        <a:t>Υποστήριξη καλλιέργειας τεχνολογικών δεξιοτήτων </a:t>
                      </a:r>
                      <a:endParaRPr lang="el-GR" sz="1800" dirty="0">
                        <a:effectLst/>
                      </a:endParaRPr>
                    </a:p>
                    <a:p>
                      <a:pPr marL="342900" lvl="0" indent="-342900" algn="l">
                        <a:spcAft>
                          <a:spcPts val="0"/>
                        </a:spcAft>
                        <a:buFont typeface="Symbol"/>
                        <a:buChar char=""/>
                      </a:pPr>
                      <a:r>
                        <a:rPr lang="el-GR" sz="1600" dirty="0">
                          <a:effectLst/>
                        </a:rPr>
                        <a:t>Μαθησιακή υποστήριξη με ΤΠΕ (</a:t>
                      </a:r>
                      <a:r>
                        <a:rPr lang="el-GR" sz="1600" dirty="0" err="1">
                          <a:effectLst/>
                        </a:rPr>
                        <a:t>scaffolding</a:t>
                      </a:r>
                      <a:r>
                        <a:rPr lang="el-GR" sz="1600" dirty="0">
                          <a:effectLst/>
                        </a:rPr>
                        <a:t>) </a:t>
                      </a:r>
                      <a:endParaRPr lang="el-GR" sz="1800" dirty="0">
                        <a:effectLst/>
                      </a:endParaRPr>
                    </a:p>
                    <a:p>
                      <a:pPr marL="342900" lvl="0" indent="-342900" algn="l">
                        <a:spcAft>
                          <a:spcPts val="0"/>
                        </a:spcAft>
                        <a:buFont typeface="Symbol"/>
                        <a:buChar char=""/>
                      </a:pPr>
                      <a:r>
                        <a:rPr lang="el-GR" sz="1600" dirty="0">
                          <a:effectLst/>
                        </a:rPr>
                        <a:t>Χειρισμός τεχνικών δυσκολιών σε υπολογιστικά λογισμικά και περιβάλλοντα</a:t>
                      </a:r>
                      <a:endParaRPr lang="el-GR" sz="1800" dirty="0">
                        <a:solidFill>
                          <a:srgbClr val="000000"/>
                        </a:solidFill>
                        <a:effectLst/>
                        <a:latin typeface="Trebuchet MS"/>
                        <a:ea typeface="Times New Roman"/>
                        <a:cs typeface="Trebuchet MS"/>
                      </a:endParaRPr>
                    </a:p>
                  </a:txBody>
                  <a:tcPr marL="68578" marR="68578" marT="0" marB="0"/>
                </a:tc>
              </a:tr>
            </a:tbl>
          </a:graphicData>
        </a:graphic>
      </p:graphicFrame>
    </p:spTree>
    <p:extLst>
      <p:ext uri="{BB962C8B-B14F-4D97-AF65-F5344CB8AC3E}">
        <p14:creationId xmlns:p14="http://schemas.microsoft.com/office/powerpoint/2010/main" val="2412490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0094" y="-29301"/>
            <a:ext cx="8072437" cy="1143000"/>
          </a:xfrm>
        </p:spPr>
        <p:txBody>
          <a:bodyPr>
            <a:noAutofit/>
          </a:bodyPr>
          <a:lstStyle/>
          <a:p>
            <a:pPr algn="ctr" fontAlgn="auto">
              <a:spcAft>
                <a:spcPts val="0"/>
              </a:spcAft>
              <a:defRPr/>
            </a:pPr>
            <a:r>
              <a:rPr lang="el-GR" sz="2800" dirty="0" smtClean="0"/>
              <a:t>Τεχνολογική Διδακτική Γνώση Περιεχομένου (</a:t>
            </a:r>
            <a:r>
              <a:rPr lang="en-US" sz="2800" dirty="0" smtClean="0"/>
              <a:t>TDCK</a:t>
            </a:r>
            <a:r>
              <a:rPr lang="el-GR" sz="2800" dirty="0" smtClean="0"/>
              <a:t>)</a:t>
            </a:r>
            <a:endParaRPr lang="el-GR" sz="2800" dirty="0"/>
          </a:p>
        </p:txBody>
      </p:sp>
      <p:graphicFrame>
        <p:nvGraphicFramePr>
          <p:cNvPr id="4" name="3 - Θέση περιεχομένου"/>
          <p:cNvGraphicFramePr>
            <a:graphicFrameLocks noGrp="1"/>
          </p:cNvGraphicFramePr>
          <p:nvPr>
            <p:ph idx="1"/>
            <p:extLst/>
          </p:nvPr>
        </p:nvGraphicFramePr>
        <p:xfrm>
          <a:off x="778641" y="1196752"/>
          <a:ext cx="8043890" cy="5114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Λυγισμένο βέλος"/>
          <p:cNvSpPr/>
          <p:nvPr/>
        </p:nvSpPr>
        <p:spPr>
          <a:xfrm>
            <a:off x="4279104" y="1339640"/>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0" name="9 - Λυγισμένο βέλος"/>
          <p:cNvSpPr/>
          <p:nvPr/>
        </p:nvSpPr>
        <p:spPr>
          <a:xfrm rot="5400000">
            <a:off x="5207792" y="3554202"/>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1" name="10 - Λυγισμένο βέλος"/>
          <p:cNvSpPr/>
          <p:nvPr/>
        </p:nvSpPr>
        <p:spPr>
          <a:xfrm rot="5400000" flipV="1">
            <a:off x="2564604" y="3697077"/>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5" name="14 - Ελεύθερη σχεδίαση"/>
          <p:cNvSpPr/>
          <p:nvPr/>
        </p:nvSpPr>
        <p:spPr>
          <a:xfrm>
            <a:off x="4315365" y="3324074"/>
            <a:ext cx="4714908" cy="2643206"/>
          </a:xfrm>
          <a:custGeom>
            <a:avLst/>
            <a:gdLst>
              <a:gd name="connsiteX0" fmla="*/ 0 w 4230624"/>
              <a:gd name="connsiteY0" fmla="*/ 419100 h 2129028"/>
              <a:gd name="connsiteX1" fmla="*/ 3557016 w 4230624"/>
              <a:gd name="connsiteY1" fmla="*/ 144780 h 2129028"/>
              <a:gd name="connsiteX2" fmla="*/ 4041648 w 4230624"/>
              <a:gd name="connsiteY2" fmla="*/ 1287780 h 2129028"/>
              <a:gd name="connsiteX3" fmla="*/ 2798064 w 4230624"/>
              <a:gd name="connsiteY3" fmla="*/ 1946148 h 2129028"/>
              <a:gd name="connsiteX4" fmla="*/ 2761488 w 4230624"/>
              <a:gd name="connsiteY4" fmla="*/ 1671828 h 2129028"/>
              <a:gd name="connsiteX5" fmla="*/ 2697480 w 4230624"/>
              <a:gd name="connsiteY5" fmla="*/ 1937004 h 2129028"/>
              <a:gd name="connsiteX6" fmla="*/ 3081528 w 4230624"/>
              <a:gd name="connsiteY6" fmla="*/ 2092452 h 2129028"/>
              <a:gd name="connsiteX7" fmla="*/ 3236976 w 4230624"/>
              <a:gd name="connsiteY7" fmla="*/ 2129028 h 212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0624" h="2129028">
                <a:moveTo>
                  <a:pt x="0" y="419100"/>
                </a:moveTo>
                <a:cubicBezTo>
                  <a:pt x="1441704" y="209550"/>
                  <a:pt x="2883408" y="0"/>
                  <a:pt x="3557016" y="144780"/>
                </a:cubicBezTo>
                <a:cubicBezTo>
                  <a:pt x="4230624" y="289560"/>
                  <a:pt x="4168140" y="987552"/>
                  <a:pt x="4041648" y="1287780"/>
                </a:cubicBezTo>
                <a:cubicBezTo>
                  <a:pt x="3915156" y="1588008"/>
                  <a:pt x="3011424" y="1882140"/>
                  <a:pt x="2798064" y="1946148"/>
                </a:cubicBezTo>
                <a:cubicBezTo>
                  <a:pt x="2584704" y="2010156"/>
                  <a:pt x="2778252" y="1673352"/>
                  <a:pt x="2761488" y="1671828"/>
                </a:cubicBezTo>
                <a:cubicBezTo>
                  <a:pt x="2744724" y="1670304"/>
                  <a:pt x="2644140" y="1866900"/>
                  <a:pt x="2697480" y="1937004"/>
                </a:cubicBezTo>
                <a:cubicBezTo>
                  <a:pt x="2750820" y="2007108"/>
                  <a:pt x="2991612" y="2060448"/>
                  <a:pt x="3081528" y="2092452"/>
                </a:cubicBezTo>
                <a:cubicBezTo>
                  <a:pt x="3171444" y="2124456"/>
                  <a:pt x="3204210" y="2126742"/>
                  <a:pt x="3236976" y="2129028"/>
                </a:cubicBezTo>
              </a:path>
            </a:pathLst>
          </a:cu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l-GR"/>
          </a:p>
        </p:txBody>
      </p:sp>
      <p:sp>
        <p:nvSpPr>
          <p:cNvPr id="16" name="15 - TextBox"/>
          <p:cNvSpPr txBox="1">
            <a:spLocks noChangeArrowheads="1"/>
          </p:cNvSpPr>
          <p:nvPr/>
        </p:nvSpPr>
        <p:spPr bwMode="auto">
          <a:xfrm>
            <a:off x="4636291" y="1196765"/>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dirty="0" smtClean="0">
                <a:latin typeface="Gill Sans MT" pitchFamily="34" charset="0"/>
              </a:rPr>
              <a:t>Διδακτική γνώση </a:t>
            </a:r>
            <a:r>
              <a:rPr lang="el-GR" dirty="0">
                <a:latin typeface="Gill Sans MT" pitchFamily="34" charset="0"/>
              </a:rPr>
              <a:t>περιεχομένου</a:t>
            </a:r>
            <a:endParaRPr lang="el-GR" dirty="0">
              <a:latin typeface="Corbel" pitchFamily="34" charset="0"/>
            </a:endParaRPr>
          </a:p>
        </p:txBody>
      </p:sp>
      <p:sp>
        <p:nvSpPr>
          <p:cNvPr id="17" name="16 - TextBox"/>
          <p:cNvSpPr txBox="1">
            <a:spLocks noChangeArrowheads="1"/>
          </p:cNvSpPr>
          <p:nvPr/>
        </p:nvSpPr>
        <p:spPr bwMode="auto">
          <a:xfrm>
            <a:off x="850104" y="4768640"/>
            <a:ext cx="2214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a:latin typeface="Gill Sans MT" pitchFamily="34" charset="0"/>
              </a:rPr>
              <a:t>Τεχνολογική γνώση περιεχομένου</a:t>
            </a:r>
            <a:endParaRPr lang="el-GR">
              <a:latin typeface="Corbel" pitchFamily="34" charset="0"/>
            </a:endParaRPr>
          </a:p>
        </p:txBody>
      </p:sp>
      <p:sp>
        <p:nvSpPr>
          <p:cNvPr id="19" name="18 - TextBox"/>
          <p:cNvSpPr txBox="1">
            <a:spLocks noChangeArrowheads="1"/>
          </p:cNvSpPr>
          <p:nvPr/>
        </p:nvSpPr>
        <p:spPr bwMode="auto">
          <a:xfrm>
            <a:off x="5493541" y="4554328"/>
            <a:ext cx="2857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dirty="0">
                <a:latin typeface="Gill Sans MT" pitchFamily="34" charset="0"/>
              </a:rPr>
              <a:t>Τεχνολογική </a:t>
            </a:r>
            <a:r>
              <a:rPr lang="el-GR" dirty="0" smtClean="0">
                <a:latin typeface="Gill Sans MT" pitchFamily="34" charset="0"/>
              </a:rPr>
              <a:t>διδακτική γνώση</a:t>
            </a:r>
            <a:endParaRPr lang="el-GR" dirty="0">
              <a:latin typeface="Corbel" pitchFamily="34" charset="0"/>
            </a:endParaRPr>
          </a:p>
        </p:txBody>
      </p:sp>
      <p:sp>
        <p:nvSpPr>
          <p:cNvPr id="20" name="19 - TextBox"/>
          <p:cNvSpPr txBox="1">
            <a:spLocks noChangeArrowheads="1"/>
          </p:cNvSpPr>
          <p:nvPr/>
        </p:nvSpPr>
        <p:spPr bwMode="auto">
          <a:xfrm>
            <a:off x="3036094" y="6009623"/>
            <a:ext cx="578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l-GR" dirty="0" smtClean="0">
                <a:solidFill>
                  <a:schemeClr val="tx2">
                    <a:satMod val="130000"/>
                  </a:schemeClr>
                </a:solidFill>
              </a:rPr>
              <a:t>Τεχνολογική Διδακτική Γνώση Περιεχομένου</a:t>
            </a:r>
            <a:endParaRPr lang="el-GR" b="1" dirty="0" smtClean="0">
              <a:latin typeface="Corbel" pitchFamily="34" charset="0"/>
            </a:endParaRPr>
          </a:p>
        </p:txBody>
      </p:sp>
      <p:sp>
        <p:nvSpPr>
          <p:cNvPr id="5" name="Οδοντωτό δεξιό βέλος 4"/>
          <p:cNvSpPr/>
          <p:nvPr/>
        </p:nvSpPr>
        <p:spPr>
          <a:xfrm rot="2408349">
            <a:off x="1020424" y="1591259"/>
            <a:ext cx="2088232" cy="10683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Επιστημονική γνώση</a:t>
            </a:r>
          </a:p>
        </p:txBody>
      </p:sp>
      <p:sp>
        <p:nvSpPr>
          <p:cNvPr id="6" name="Βέλος προς τα κάτω 5"/>
          <p:cNvSpPr/>
          <p:nvPr/>
        </p:nvSpPr>
        <p:spPr>
          <a:xfrm rot="3250589">
            <a:off x="6522609" y="694654"/>
            <a:ext cx="1239538" cy="2467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l-GR" dirty="0"/>
              <a:t>Επιστήμες της Εκπαίδευσης</a:t>
            </a:r>
          </a:p>
        </p:txBody>
      </p:sp>
    </p:spTree>
    <p:extLst>
      <p:ext uri="{BB962C8B-B14F-4D97-AF65-F5344CB8AC3E}">
        <p14:creationId xmlns:p14="http://schemas.microsoft.com/office/powerpoint/2010/main" val="481628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2000"/>
                                        <p:tgtEl>
                                          <p:spTgt spid="1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2000"/>
                                        <p:tgtEl>
                                          <p:spTgt spid="1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2000"/>
                                        <p:tgtEl>
                                          <p:spTgt spid="1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fade">
                                      <p:cBhvr>
                                        <p:cTn id="45"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19" grpId="0" build="allAtOnce"/>
      <p:bldP spid="20"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31876" y="0"/>
            <a:ext cx="8072437" cy="1143000"/>
          </a:xfrm>
        </p:spPr>
        <p:txBody>
          <a:bodyPr>
            <a:noAutofit/>
          </a:bodyPr>
          <a:lstStyle/>
          <a:p>
            <a:pPr algn="ctr" fontAlgn="auto">
              <a:spcAft>
                <a:spcPts val="0"/>
              </a:spcAft>
              <a:defRPr/>
            </a:pPr>
            <a:r>
              <a:rPr lang="el-GR" sz="2800" dirty="0" smtClean="0"/>
              <a:t>Τεχνολογική Διδακτική Γνώση Περιεχομένου στη Γλώσσα</a:t>
            </a:r>
            <a:endParaRPr lang="el-GR" sz="2800" dirty="0"/>
          </a:p>
        </p:txBody>
      </p:sp>
      <p:graphicFrame>
        <p:nvGraphicFramePr>
          <p:cNvPr id="4" name="3 - Θέση περιεχομένου"/>
          <p:cNvGraphicFramePr>
            <a:graphicFrameLocks noGrp="1"/>
          </p:cNvGraphicFramePr>
          <p:nvPr>
            <p:ph idx="1"/>
            <p:extLst/>
          </p:nvPr>
        </p:nvGraphicFramePr>
        <p:xfrm>
          <a:off x="1050118" y="1111257"/>
          <a:ext cx="8043890" cy="5114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Λυγισμένο βέλος"/>
          <p:cNvSpPr/>
          <p:nvPr/>
        </p:nvSpPr>
        <p:spPr>
          <a:xfrm>
            <a:off x="4550581" y="1254145"/>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0" name="9 - Λυγισμένο βέλος"/>
          <p:cNvSpPr/>
          <p:nvPr/>
        </p:nvSpPr>
        <p:spPr>
          <a:xfrm rot="5400000">
            <a:off x="5479269" y="3468707"/>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1" name="10 - Λυγισμένο βέλος"/>
          <p:cNvSpPr/>
          <p:nvPr/>
        </p:nvSpPr>
        <p:spPr>
          <a:xfrm rot="5400000" flipV="1">
            <a:off x="2836081" y="3611582"/>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5" name="14 - Ελεύθερη σχεδίαση"/>
          <p:cNvSpPr/>
          <p:nvPr/>
        </p:nvSpPr>
        <p:spPr>
          <a:xfrm>
            <a:off x="4644008" y="3218667"/>
            <a:ext cx="4714908" cy="2643206"/>
          </a:xfrm>
          <a:custGeom>
            <a:avLst/>
            <a:gdLst>
              <a:gd name="connsiteX0" fmla="*/ 0 w 4230624"/>
              <a:gd name="connsiteY0" fmla="*/ 419100 h 2129028"/>
              <a:gd name="connsiteX1" fmla="*/ 3557016 w 4230624"/>
              <a:gd name="connsiteY1" fmla="*/ 144780 h 2129028"/>
              <a:gd name="connsiteX2" fmla="*/ 4041648 w 4230624"/>
              <a:gd name="connsiteY2" fmla="*/ 1287780 h 2129028"/>
              <a:gd name="connsiteX3" fmla="*/ 2798064 w 4230624"/>
              <a:gd name="connsiteY3" fmla="*/ 1946148 h 2129028"/>
              <a:gd name="connsiteX4" fmla="*/ 2761488 w 4230624"/>
              <a:gd name="connsiteY4" fmla="*/ 1671828 h 2129028"/>
              <a:gd name="connsiteX5" fmla="*/ 2697480 w 4230624"/>
              <a:gd name="connsiteY5" fmla="*/ 1937004 h 2129028"/>
              <a:gd name="connsiteX6" fmla="*/ 3081528 w 4230624"/>
              <a:gd name="connsiteY6" fmla="*/ 2092452 h 2129028"/>
              <a:gd name="connsiteX7" fmla="*/ 3236976 w 4230624"/>
              <a:gd name="connsiteY7" fmla="*/ 2129028 h 212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0624" h="2129028">
                <a:moveTo>
                  <a:pt x="0" y="419100"/>
                </a:moveTo>
                <a:cubicBezTo>
                  <a:pt x="1441704" y="209550"/>
                  <a:pt x="2883408" y="0"/>
                  <a:pt x="3557016" y="144780"/>
                </a:cubicBezTo>
                <a:cubicBezTo>
                  <a:pt x="4230624" y="289560"/>
                  <a:pt x="4168140" y="987552"/>
                  <a:pt x="4041648" y="1287780"/>
                </a:cubicBezTo>
                <a:cubicBezTo>
                  <a:pt x="3915156" y="1588008"/>
                  <a:pt x="3011424" y="1882140"/>
                  <a:pt x="2798064" y="1946148"/>
                </a:cubicBezTo>
                <a:cubicBezTo>
                  <a:pt x="2584704" y="2010156"/>
                  <a:pt x="2778252" y="1673352"/>
                  <a:pt x="2761488" y="1671828"/>
                </a:cubicBezTo>
                <a:cubicBezTo>
                  <a:pt x="2744724" y="1670304"/>
                  <a:pt x="2644140" y="1866900"/>
                  <a:pt x="2697480" y="1937004"/>
                </a:cubicBezTo>
                <a:cubicBezTo>
                  <a:pt x="2750820" y="2007108"/>
                  <a:pt x="2991612" y="2060448"/>
                  <a:pt x="3081528" y="2092452"/>
                </a:cubicBezTo>
                <a:cubicBezTo>
                  <a:pt x="3171444" y="2124456"/>
                  <a:pt x="3204210" y="2126742"/>
                  <a:pt x="3236976" y="2129028"/>
                </a:cubicBezTo>
              </a:path>
            </a:pathLst>
          </a:cu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l-GR"/>
          </a:p>
        </p:txBody>
      </p:sp>
      <p:sp>
        <p:nvSpPr>
          <p:cNvPr id="16" name="15 - TextBox"/>
          <p:cNvSpPr txBox="1">
            <a:spLocks noChangeArrowheads="1"/>
          </p:cNvSpPr>
          <p:nvPr/>
        </p:nvSpPr>
        <p:spPr bwMode="auto">
          <a:xfrm>
            <a:off x="4907768" y="111127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dirty="0" smtClean="0">
                <a:latin typeface="Gill Sans MT" pitchFamily="34" charset="0"/>
              </a:rPr>
              <a:t>Διδακτική γνώση </a:t>
            </a:r>
            <a:r>
              <a:rPr lang="el-GR" dirty="0">
                <a:latin typeface="Gill Sans MT" pitchFamily="34" charset="0"/>
              </a:rPr>
              <a:t>περιεχομένου</a:t>
            </a:r>
            <a:endParaRPr lang="el-GR" dirty="0">
              <a:latin typeface="Corbel" pitchFamily="34" charset="0"/>
            </a:endParaRPr>
          </a:p>
        </p:txBody>
      </p:sp>
      <p:sp>
        <p:nvSpPr>
          <p:cNvPr id="17" name="16 - TextBox"/>
          <p:cNvSpPr txBox="1">
            <a:spLocks noChangeArrowheads="1"/>
          </p:cNvSpPr>
          <p:nvPr/>
        </p:nvSpPr>
        <p:spPr bwMode="auto">
          <a:xfrm>
            <a:off x="1121581" y="4683145"/>
            <a:ext cx="22145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dirty="0">
                <a:latin typeface="Gill Sans MT" pitchFamily="34" charset="0"/>
              </a:rPr>
              <a:t>Τεχνολογική γνώση </a:t>
            </a:r>
            <a:r>
              <a:rPr lang="el-GR" dirty="0" smtClean="0">
                <a:latin typeface="Gill Sans MT" pitchFamily="34" charset="0"/>
              </a:rPr>
              <a:t>περιεχομένου (π.χ. επεξεργασία κειμένου)</a:t>
            </a:r>
            <a:endParaRPr lang="el-GR" dirty="0">
              <a:latin typeface="Corbel" pitchFamily="34" charset="0"/>
            </a:endParaRPr>
          </a:p>
        </p:txBody>
      </p:sp>
      <p:sp>
        <p:nvSpPr>
          <p:cNvPr id="19" name="18 - TextBox"/>
          <p:cNvSpPr txBox="1">
            <a:spLocks noChangeArrowheads="1"/>
          </p:cNvSpPr>
          <p:nvPr/>
        </p:nvSpPr>
        <p:spPr bwMode="auto">
          <a:xfrm>
            <a:off x="5765018" y="4468833"/>
            <a:ext cx="2857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dirty="0">
                <a:latin typeface="Gill Sans MT" pitchFamily="34" charset="0"/>
              </a:rPr>
              <a:t>Τεχνολογική </a:t>
            </a:r>
            <a:r>
              <a:rPr lang="el-GR" dirty="0" smtClean="0">
                <a:latin typeface="Gill Sans MT" pitchFamily="34" charset="0"/>
              </a:rPr>
              <a:t>διδακτική γνώση (Οι ΤΠΕ στη διδακτική της γλώσσας)</a:t>
            </a:r>
            <a:endParaRPr lang="el-GR" dirty="0">
              <a:latin typeface="Corbel" pitchFamily="34" charset="0"/>
            </a:endParaRPr>
          </a:p>
        </p:txBody>
      </p:sp>
      <p:sp>
        <p:nvSpPr>
          <p:cNvPr id="20" name="19 - TextBox"/>
          <p:cNvSpPr txBox="1">
            <a:spLocks noChangeArrowheads="1"/>
          </p:cNvSpPr>
          <p:nvPr/>
        </p:nvSpPr>
        <p:spPr bwMode="auto">
          <a:xfrm>
            <a:off x="3378224" y="5662414"/>
            <a:ext cx="5786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l-GR" dirty="0" smtClean="0">
                <a:solidFill>
                  <a:schemeClr val="tx2">
                    <a:satMod val="130000"/>
                  </a:schemeClr>
                </a:solidFill>
              </a:rPr>
              <a:t>Τεχνολογική Διδακτική Γνώση Περιεχομένου (διδακτική της γλώσσας με τη βοήθεια επεξεργασίας κειμένου)</a:t>
            </a:r>
            <a:endParaRPr lang="el-GR" b="1" dirty="0" smtClean="0">
              <a:latin typeface="Corbel" pitchFamily="34" charset="0"/>
            </a:endParaRPr>
          </a:p>
        </p:txBody>
      </p:sp>
    </p:spTree>
    <p:extLst>
      <p:ext uri="{BB962C8B-B14F-4D97-AF65-F5344CB8AC3E}">
        <p14:creationId xmlns:p14="http://schemas.microsoft.com/office/powerpoint/2010/main" val="3263178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2000"/>
                                        <p:tgtEl>
                                          <p:spTgt spid="1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2000"/>
                                        <p:tgtEl>
                                          <p:spTgt spid="1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2000"/>
                                        <p:tgtEl>
                                          <p:spTgt spid="1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fade">
                                      <p:cBhvr>
                                        <p:cTn id="45"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19" grpId="0" build="allAtOnce"/>
      <p:bldP spid="2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31876" y="0"/>
            <a:ext cx="8072437" cy="1143000"/>
          </a:xfrm>
        </p:spPr>
        <p:txBody>
          <a:bodyPr>
            <a:noAutofit/>
          </a:bodyPr>
          <a:lstStyle/>
          <a:p>
            <a:pPr algn="ctr" fontAlgn="auto">
              <a:spcAft>
                <a:spcPts val="0"/>
              </a:spcAft>
              <a:defRPr/>
            </a:pPr>
            <a:r>
              <a:rPr lang="el-GR" sz="2800" dirty="0" smtClean="0"/>
              <a:t>Τεχνολογική Διδακτική Γνώση Περιεχομένου στα Μαθηματικά</a:t>
            </a:r>
            <a:endParaRPr lang="el-GR" sz="2800" dirty="0"/>
          </a:p>
        </p:txBody>
      </p:sp>
      <p:graphicFrame>
        <p:nvGraphicFramePr>
          <p:cNvPr id="4" name="3 - Θέση περιεχομένου"/>
          <p:cNvGraphicFramePr>
            <a:graphicFrameLocks noGrp="1"/>
          </p:cNvGraphicFramePr>
          <p:nvPr>
            <p:ph idx="1"/>
            <p:extLst/>
          </p:nvPr>
        </p:nvGraphicFramePr>
        <p:xfrm>
          <a:off x="1050118" y="1111257"/>
          <a:ext cx="8043890" cy="5114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Λυγισμένο βέλος"/>
          <p:cNvSpPr/>
          <p:nvPr/>
        </p:nvSpPr>
        <p:spPr>
          <a:xfrm>
            <a:off x="4550581" y="1254145"/>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0" name="9 - Λυγισμένο βέλος"/>
          <p:cNvSpPr/>
          <p:nvPr/>
        </p:nvSpPr>
        <p:spPr>
          <a:xfrm rot="5400000">
            <a:off x="5479269" y="3468707"/>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1" name="10 - Λυγισμένο βέλος"/>
          <p:cNvSpPr/>
          <p:nvPr/>
        </p:nvSpPr>
        <p:spPr>
          <a:xfrm rot="5400000" flipV="1">
            <a:off x="2836081" y="3611582"/>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5" name="14 - Ελεύθερη σχεδίαση"/>
          <p:cNvSpPr/>
          <p:nvPr/>
        </p:nvSpPr>
        <p:spPr>
          <a:xfrm>
            <a:off x="4644008" y="3218667"/>
            <a:ext cx="4714908" cy="2643206"/>
          </a:xfrm>
          <a:custGeom>
            <a:avLst/>
            <a:gdLst>
              <a:gd name="connsiteX0" fmla="*/ 0 w 4230624"/>
              <a:gd name="connsiteY0" fmla="*/ 419100 h 2129028"/>
              <a:gd name="connsiteX1" fmla="*/ 3557016 w 4230624"/>
              <a:gd name="connsiteY1" fmla="*/ 144780 h 2129028"/>
              <a:gd name="connsiteX2" fmla="*/ 4041648 w 4230624"/>
              <a:gd name="connsiteY2" fmla="*/ 1287780 h 2129028"/>
              <a:gd name="connsiteX3" fmla="*/ 2798064 w 4230624"/>
              <a:gd name="connsiteY3" fmla="*/ 1946148 h 2129028"/>
              <a:gd name="connsiteX4" fmla="*/ 2761488 w 4230624"/>
              <a:gd name="connsiteY4" fmla="*/ 1671828 h 2129028"/>
              <a:gd name="connsiteX5" fmla="*/ 2697480 w 4230624"/>
              <a:gd name="connsiteY5" fmla="*/ 1937004 h 2129028"/>
              <a:gd name="connsiteX6" fmla="*/ 3081528 w 4230624"/>
              <a:gd name="connsiteY6" fmla="*/ 2092452 h 2129028"/>
              <a:gd name="connsiteX7" fmla="*/ 3236976 w 4230624"/>
              <a:gd name="connsiteY7" fmla="*/ 2129028 h 212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0624" h="2129028">
                <a:moveTo>
                  <a:pt x="0" y="419100"/>
                </a:moveTo>
                <a:cubicBezTo>
                  <a:pt x="1441704" y="209550"/>
                  <a:pt x="2883408" y="0"/>
                  <a:pt x="3557016" y="144780"/>
                </a:cubicBezTo>
                <a:cubicBezTo>
                  <a:pt x="4230624" y="289560"/>
                  <a:pt x="4168140" y="987552"/>
                  <a:pt x="4041648" y="1287780"/>
                </a:cubicBezTo>
                <a:cubicBezTo>
                  <a:pt x="3915156" y="1588008"/>
                  <a:pt x="3011424" y="1882140"/>
                  <a:pt x="2798064" y="1946148"/>
                </a:cubicBezTo>
                <a:cubicBezTo>
                  <a:pt x="2584704" y="2010156"/>
                  <a:pt x="2778252" y="1673352"/>
                  <a:pt x="2761488" y="1671828"/>
                </a:cubicBezTo>
                <a:cubicBezTo>
                  <a:pt x="2744724" y="1670304"/>
                  <a:pt x="2644140" y="1866900"/>
                  <a:pt x="2697480" y="1937004"/>
                </a:cubicBezTo>
                <a:cubicBezTo>
                  <a:pt x="2750820" y="2007108"/>
                  <a:pt x="2991612" y="2060448"/>
                  <a:pt x="3081528" y="2092452"/>
                </a:cubicBezTo>
                <a:cubicBezTo>
                  <a:pt x="3171444" y="2124456"/>
                  <a:pt x="3204210" y="2126742"/>
                  <a:pt x="3236976" y="2129028"/>
                </a:cubicBezTo>
              </a:path>
            </a:pathLst>
          </a:cu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l-GR"/>
          </a:p>
        </p:txBody>
      </p:sp>
      <p:sp>
        <p:nvSpPr>
          <p:cNvPr id="16" name="15 - TextBox"/>
          <p:cNvSpPr txBox="1">
            <a:spLocks noChangeArrowheads="1"/>
          </p:cNvSpPr>
          <p:nvPr/>
        </p:nvSpPr>
        <p:spPr bwMode="auto">
          <a:xfrm>
            <a:off x="4907768" y="111127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dirty="0" smtClean="0">
                <a:latin typeface="Gill Sans MT" pitchFamily="34" charset="0"/>
              </a:rPr>
              <a:t>Διδακτική γνώση </a:t>
            </a:r>
            <a:r>
              <a:rPr lang="el-GR" dirty="0">
                <a:latin typeface="Gill Sans MT" pitchFamily="34" charset="0"/>
              </a:rPr>
              <a:t>περιεχομένου</a:t>
            </a:r>
            <a:endParaRPr lang="el-GR" dirty="0">
              <a:latin typeface="Corbel" pitchFamily="34" charset="0"/>
            </a:endParaRPr>
          </a:p>
        </p:txBody>
      </p:sp>
      <p:sp>
        <p:nvSpPr>
          <p:cNvPr id="17" name="16 - TextBox"/>
          <p:cNvSpPr txBox="1">
            <a:spLocks noChangeArrowheads="1"/>
          </p:cNvSpPr>
          <p:nvPr/>
        </p:nvSpPr>
        <p:spPr bwMode="auto">
          <a:xfrm>
            <a:off x="1121581" y="4683145"/>
            <a:ext cx="22145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dirty="0">
                <a:latin typeface="Gill Sans MT" pitchFamily="34" charset="0"/>
              </a:rPr>
              <a:t>Τεχνολογική γνώση </a:t>
            </a:r>
            <a:r>
              <a:rPr lang="el-GR" dirty="0" smtClean="0">
                <a:latin typeface="Gill Sans MT" pitchFamily="34" charset="0"/>
              </a:rPr>
              <a:t>περιεχομένου (π.χ. λογιστικό φύλλο)</a:t>
            </a:r>
            <a:endParaRPr lang="el-GR" dirty="0">
              <a:latin typeface="Corbel" pitchFamily="34" charset="0"/>
            </a:endParaRPr>
          </a:p>
        </p:txBody>
      </p:sp>
      <p:sp>
        <p:nvSpPr>
          <p:cNvPr id="19" name="18 - TextBox"/>
          <p:cNvSpPr txBox="1">
            <a:spLocks noChangeArrowheads="1"/>
          </p:cNvSpPr>
          <p:nvPr/>
        </p:nvSpPr>
        <p:spPr bwMode="auto">
          <a:xfrm>
            <a:off x="5765018" y="4468833"/>
            <a:ext cx="30554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dirty="0">
                <a:latin typeface="Gill Sans MT" pitchFamily="34" charset="0"/>
              </a:rPr>
              <a:t>Τεχνολογική </a:t>
            </a:r>
            <a:r>
              <a:rPr lang="el-GR" dirty="0" smtClean="0">
                <a:latin typeface="Gill Sans MT" pitchFamily="34" charset="0"/>
              </a:rPr>
              <a:t>διδακτική γνώση (Οι ΤΠΕ στη διδακτική των μαθηματικών)</a:t>
            </a:r>
            <a:endParaRPr lang="el-GR" dirty="0">
              <a:latin typeface="Corbel" pitchFamily="34" charset="0"/>
            </a:endParaRPr>
          </a:p>
        </p:txBody>
      </p:sp>
      <p:sp>
        <p:nvSpPr>
          <p:cNvPr id="20" name="19 - TextBox"/>
          <p:cNvSpPr txBox="1">
            <a:spLocks noChangeArrowheads="1"/>
          </p:cNvSpPr>
          <p:nvPr/>
        </p:nvSpPr>
        <p:spPr bwMode="auto">
          <a:xfrm>
            <a:off x="3378224" y="5662414"/>
            <a:ext cx="5786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l-GR" dirty="0" smtClean="0">
                <a:solidFill>
                  <a:schemeClr val="tx2">
                    <a:satMod val="130000"/>
                  </a:schemeClr>
                </a:solidFill>
              </a:rPr>
              <a:t>Τεχνολογική Διδακτική Γνώση Περιεχομένου (διδακτική των μαθηματικών με τη βοήθεια λογιστικού φύλλου)</a:t>
            </a:r>
            <a:endParaRPr lang="el-GR" b="1" dirty="0" smtClean="0">
              <a:latin typeface="Corbel" pitchFamily="34" charset="0"/>
            </a:endParaRPr>
          </a:p>
        </p:txBody>
      </p:sp>
    </p:spTree>
    <p:extLst>
      <p:ext uri="{BB962C8B-B14F-4D97-AF65-F5344CB8AC3E}">
        <p14:creationId xmlns:p14="http://schemas.microsoft.com/office/powerpoint/2010/main" val="116954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2000"/>
                                        <p:tgtEl>
                                          <p:spTgt spid="1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2000"/>
                                        <p:tgtEl>
                                          <p:spTgt spid="1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2000"/>
                                        <p:tgtEl>
                                          <p:spTgt spid="1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fade">
                                      <p:cBhvr>
                                        <p:cTn id="45"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19" grpId="0" build="allAtOnce"/>
      <p:bldP spid="20"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188640"/>
            <a:ext cx="8072437" cy="1143000"/>
          </a:xfrm>
        </p:spPr>
        <p:txBody>
          <a:bodyPr>
            <a:noAutofit/>
          </a:bodyPr>
          <a:lstStyle/>
          <a:p>
            <a:pPr algn="ctr" fontAlgn="auto">
              <a:spcAft>
                <a:spcPts val="0"/>
              </a:spcAft>
              <a:defRPr/>
            </a:pPr>
            <a:r>
              <a:rPr lang="el-GR" sz="2800" dirty="0" smtClean="0"/>
              <a:t>Τεχνολογική Διδακτική Γνώση Περιεχομένου στις Επιστήμες</a:t>
            </a:r>
            <a:endParaRPr lang="el-GR" sz="2800" dirty="0"/>
          </a:p>
        </p:txBody>
      </p:sp>
      <p:graphicFrame>
        <p:nvGraphicFramePr>
          <p:cNvPr id="4" name="3 - Θέση περιεχομένου"/>
          <p:cNvGraphicFramePr>
            <a:graphicFrameLocks noGrp="1"/>
          </p:cNvGraphicFramePr>
          <p:nvPr>
            <p:ph idx="1"/>
            <p:extLst/>
          </p:nvPr>
        </p:nvGraphicFramePr>
        <p:xfrm>
          <a:off x="539552" y="1052736"/>
          <a:ext cx="8043890" cy="5114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Λυγισμένο βέλος"/>
          <p:cNvSpPr/>
          <p:nvPr/>
        </p:nvSpPr>
        <p:spPr>
          <a:xfrm>
            <a:off x="4550581" y="1254145"/>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0" name="9 - Λυγισμένο βέλος"/>
          <p:cNvSpPr/>
          <p:nvPr/>
        </p:nvSpPr>
        <p:spPr>
          <a:xfrm rot="5400000">
            <a:off x="5479269" y="3468707"/>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1" name="10 - Λυγισμένο βέλος"/>
          <p:cNvSpPr/>
          <p:nvPr/>
        </p:nvSpPr>
        <p:spPr>
          <a:xfrm rot="5400000" flipV="1">
            <a:off x="2836081" y="3611582"/>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5" name="14 - Ελεύθερη σχεδίαση"/>
          <p:cNvSpPr/>
          <p:nvPr/>
        </p:nvSpPr>
        <p:spPr>
          <a:xfrm>
            <a:off x="4211960" y="3284984"/>
            <a:ext cx="4714908" cy="2643206"/>
          </a:xfrm>
          <a:custGeom>
            <a:avLst/>
            <a:gdLst>
              <a:gd name="connsiteX0" fmla="*/ 0 w 4230624"/>
              <a:gd name="connsiteY0" fmla="*/ 419100 h 2129028"/>
              <a:gd name="connsiteX1" fmla="*/ 3557016 w 4230624"/>
              <a:gd name="connsiteY1" fmla="*/ 144780 h 2129028"/>
              <a:gd name="connsiteX2" fmla="*/ 4041648 w 4230624"/>
              <a:gd name="connsiteY2" fmla="*/ 1287780 h 2129028"/>
              <a:gd name="connsiteX3" fmla="*/ 2798064 w 4230624"/>
              <a:gd name="connsiteY3" fmla="*/ 1946148 h 2129028"/>
              <a:gd name="connsiteX4" fmla="*/ 2761488 w 4230624"/>
              <a:gd name="connsiteY4" fmla="*/ 1671828 h 2129028"/>
              <a:gd name="connsiteX5" fmla="*/ 2697480 w 4230624"/>
              <a:gd name="connsiteY5" fmla="*/ 1937004 h 2129028"/>
              <a:gd name="connsiteX6" fmla="*/ 3081528 w 4230624"/>
              <a:gd name="connsiteY6" fmla="*/ 2092452 h 2129028"/>
              <a:gd name="connsiteX7" fmla="*/ 3236976 w 4230624"/>
              <a:gd name="connsiteY7" fmla="*/ 2129028 h 212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0624" h="2129028">
                <a:moveTo>
                  <a:pt x="0" y="419100"/>
                </a:moveTo>
                <a:cubicBezTo>
                  <a:pt x="1441704" y="209550"/>
                  <a:pt x="2883408" y="0"/>
                  <a:pt x="3557016" y="144780"/>
                </a:cubicBezTo>
                <a:cubicBezTo>
                  <a:pt x="4230624" y="289560"/>
                  <a:pt x="4168140" y="987552"/>
                  <a:pt x="4041648" y="1287780"/>
                </a:cubicBezTo>
                <a:cubicBezTo>
                  <a:pt x="3915156" y="1588008"/>
                  <a:pt x="3011424" y="1882140"/>
                  <a:pt x="2798064" y="1946148"/>
                </a:cubicBezTo>
                <a:cubicBezTo>
                  <a:pt x="2584704" y="2010156"/>
                  <a:pt x="2778252" y="1673352"/>
                  <a:pt x="2761488" y="1671828"/>
                </a:cubicBezTo>
                <a:cubicBezTo>
                  <a:pt x="2744724" y="1670304"/>
                  <a:pt x="2644140" y="1866900"/>
                  <a:pt x="2697480" y="1937004"/>
                </a:cubicBezTo>
                <a:cubicBezTo>
                  <a:pt x="2750820" y="2007108"/>
                  <a:pt x="2991612" y="2060448"/>
                  <a:pt x="3081528" y="2092452"/>
                </a:cubicBezTo>
                <a:cubicBezTo>
                  <a:pt x="3171444" y="2124456"/>
                  <a:pt x="3204210" y="2126742"/>
                  <a:pt x="3236976" y="2129028"/>
                </a:cubicBezTo>
              </a:path>
            </a:pathLst>
          </a:cu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l-GR"/>
          </a:p>
        </p:txBody>
      </p:sp>
      <p:sp>
        <p:nvSpPr>
          <p:cNvPr id="16" name="15 - TextBox"/>
          <p:cNvSpPr txBox="1">
            <a:spLocks noChangeArrowheads="1"/>
          </p:cNvSpPr>
          <p:nvPr/>
        </p:nvSpPr>
        <p:spPr bwMode="auto">
          <a:xfrm>
            <a:off x="4907768" y="111127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dirty="0" smtClean="0">
                <a:latin typeface="Gill Sans MT" pitchFamily="34" charset="0"/>
              </a:rPr>
              <a:t>Διδακτική γνώση </a:t>
            </a:r>
            <a:r>
              <a:rPr lang="el-GR" dirty="0">
                <a:latin typeface="Gill Sans MT" pitchFamily="34" charset="0"/>
              </a:rPr>
              <a:t>περιεχομένου</a:t>
            </a:r>
            <a:endParaRPr lang="el-GR" dirty="0">
              <a:latin typeface="Corbel" pitchFamily="34" charset="0"/>
            </a:endParaRPr>
          </a:p>
        </p:txBody>
      </p:sp>
      <p:sp>
        <p:nvSpPr>
          <p:cNvPr id="17" name="16 - TextBox"/>
          <p:cNvSpPr txBox="1">
            <a:spLocks noChangeArrowheads="1"/>
          </p:cNvSpPr>
          <p:nvPr/>
        </p:nvSpPr>
        <p:spPr bwMode="auto">
          <a:xfrm>
            <a:off x="1121581" y="4683145"/>
            <a:ext cx="22145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dirty="0">
                <a:latin typeface="Gill Sans MT" pitchFamily="34" charset="0"/>
              </a:rPr>
              <a:t>Τεχνολογική γνώση </a:t>
            </a:r>
            <a:r>
              <a:rPr lang="el-GR" dirty="0" smtClean="0">
                <a:latin typeface="Gill Sans MT" pitchFamily="34" charset="0"/>
              </a:rPr>
              <a:t>περιεχομένου (π.χ. προσομοιώσεις)</a:t>
            </a:r>
            <a:endParaRPr lang="el-GR" dirty="0">
              <a:latin typeface="Corbel" pitchFamily="34" charset="0"/>
            </a:endParaRPr>
          </a:p>
        </p:txBody>
      </p:sp>
      <p:sp>
        <p:nvSpPr>
          <p:cNvPr id="19" name="18 - TextBox"/>
          <p:cNvSpPr txBox="1">
            <a:spLocks noChangeArrowheads="1"/>
          </p:cNvSpPr>
          <p:nvPr/>
        </p:nvSpPr>
        <p:spPr bwMode="auto">
          <a:xfrm>
            <a:off x="5765018" y="4468833"/>
            <a:ext cx="30554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dirty="0">
                <a:latin typeface="Gill Sans MT" pitchFamily="34" charset="0"/>
              </a:rPr>
              <a:t>Τεχνολογική </a:t>
            </a:r>
            <a:r>
              <a:rPr lang="el-GR" dirty="0" smtClean="0">
                <a:latin typeface="Gill Sans MT" pitchFamily="34" charset="0"/>
              </a:rPr>
              <a:t>διδακτική γνώση (Οι ΤΠΕ στη διδακτική των επιστημών)</a:t>
            </a:r>
            <a:endParaRPr lang="el-GR" dirty="0">
              <a:latin typeface="Corbel" pitchFamily="34" charset="0"/>
            </a:endParaRPr>
          </a:p>
        </p:txBody>
      </p:sp>
      <p:sp>
        <p:nvSpPr>
          <p:cNvPr id="20" name="19 - TextBox"/>
          <p:cNvSpPr txBox="1">
            <a:spLocks noChangeArrowheads="1"/>
          </p:cNvSpPr>
          <p:nvPr/>
        </p:nvSpPr>
        <p:spPr bwMode="auto">
          <a:xfrm>
            <a:off x="2699792" y="5733256"/>
            <a:ext cx="5786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l-GR" dirty="0" smtClean="0">
                <a:solidFill>
                  <a:schemeClr val="tx2">
                    <a:satMod val="130000"/>
                  </a:schemeClr>
                </a:solidFill>
              </a:rPr>
              <a:t>Τεχνολογική Διδακτική Γνώση Περιεχομένου (διδακτική της φυσικής με τη βοήθεια προσομοιώσεων)</a:t>
            </a:r>
            <a:endParaRPr lang="el-GR" b="1" dirty="0" smtClean="0">
              <a:latin typeface="Corbel" pitchFamily="34" charset="0"/>
            </a:endParaRPr>
          </a:p>
        </p:txBody>
      </p:sp>
    </p:spTree>
    <p:extLst>
      <p:ext uri="{BB962C8B-B14F-4D97-AF65-F5344CB8AC3E}">
        <p14:creationId xmlns:p14="http://schemas.microsoft.com/office/powerpoint/2010/main" val="4137964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2000"/>
                                        <p:tgtEl>
                                          <p:spTgt spid="1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2000"/>
                                        <p:tgtEl>
                                          <p:spTgt spid="1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2000"/>
                                        <p:tgtEl>
                                          <p:spTgt spid="1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fade">
                                      <p:cBhvr>
                                        <p:cTn id="45"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19" grpId="0" build="allAtOnce"/>
      <p:bldP spid="20"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defRPr/>
            </a:pPr>
            <a:r>
              <a:rPr lang="el-GR" sz="3600" dirty="0" smtClean="0"/>
              <a:t>Εκπαιδευτικό Λογισμικό</a:t>
            </a:r>
            <a:endParaRPr lang="en-US" sz="3600" dirty="0" smtClean="0"/>
          </a:p>
        </p:txBody>
      </p:sp>
      <p:sp>
        <p:nvSpPr>
          <p:cNvPr id="23556" name="Rectangle 3"/>
          <p:cNvSpPr>
            <a:spLocks noGrp="1" noChangeArrowheads="1"/>
          </p:cNvSpPr>
          <p:nvPr>
            <p:ph type="body" sz="half" idx="1"/>
          </p:nvPr>
        </p:nvSpPr>
        <p:spPr>
          <a:xfrm>
            <a:off x="755576" y="1412776"/>
            <a:ext cx="7616825" cy="4533900"/>
          </a:xfrm>
        </p:spPr>
        <p:txBody>
          <a:bodyPr/>
          <a:lstStyle/>
          <a:p>
            <a:pPr eaLnBrk="1" hangingPunct="1">
              <a:lnSpc>
                <a:spcPct val="90000"/>
              </a:lnSpc>
            </a:pPr>
            <a:r>
              <a:rPr lang="el-GR" altLang="el-GR" sz="2800" b="1" dirty="0" smtClean="0"/>
              <a:t>Πληροφορικά περιβάλλοντα μάθησης</a:t>
            </a:r>
            <a:r>
              <a:rPr lang="el-GR" altLang="el-GR" sz="2800" dirty="0" smtClean="0"/>
              <a:t> </a:t>
            </a:r>
          </a:p>
          <a:p>
            <a:pPr eaLnBrk="1" hangingPunct="1">
              <a:lnSpc>
                <a:spcPct val="90000"/>
              </a:lnSpc>
            </a:pPr>
            <a:r>
              <a:rPr lang="el-GR" altLang="el-GR" sz="2800" b="1" dirty="0" smtClean="0"/>
              <a:t>Υπολογιστική υποστήριξη διδασκαλίας</a:t>
            </a:r>
          </a:p>
          <a:p>
            <a:pPr lvl="1" eaLnBrk="1" hangingPunct="1">
              <a:lnSpc>
                <a:spcPct val="90000"/>
              </a:lnSpc>
            </a:pPr>
            <a:r>
              <a:rPr lang="el-GR" altLang="el-GR" sz="2400" dirty="0" smtClean="0"/>
              <a:t>Πλαίσιο λειτουργικού ορισμού</a:t>
            </a:r>
          </a:p>
          <a:p>
            <a:pPr lvl="1" eaLnBrk="1" hangingPunct="1">
              <a:lnSpc>
                <a:spcPct val="90000"/>
              </a:lnSpc>
            </a:pPr>
            <a:r>
              <a:rPr lang="el-GR" altLang="el-GR" sz="2400" dirty="0" smtClean="0"/>
              <a:t>Περιβάλλον χρήσης (Πλαίσιο δραστηριότητας)</a:t>
            </a:r>
          </a:p>
          <a:p>
            <a:pPr lvl="1" eaLnBrk="1" hangingPunct="1">
              <a:lnSpc>
                <a:spcPct val="90000"/>
              </a:lnSpc>
            </a:pPr>
            <a:r>
              <a:rPr lang="el-GR" altLang="el-GR" sz="2400" dirty="0" smtClean="0"/>
              <a:t>Κατηγοριοποιήσεις με βάση </a:t>
            </a:r>
          </a:p>
          <a:p>
            <a:pPr lvl="2" eaLnBrk="1" hangingPunct="1">
              <a:lnSpc>
                <a:spcPct val="90000"/>
              </a:lnSpc>
            </a:pPr>
            <a:r>
              <a:rPr lang="el-GR" altLang="el-GR" dirty="0" smtClean="0">
                <a:solidFill>
                  <a:schemeClr val="hlink"/>
                </a:solidFill>
              </a:rPr>
              <a:t>Τις θεωρίες μάθησης - τις παιδαγωγικές και τις διδακτικές προσεγγίσεις</a:t>
            </a:r>
          </a:p>
          <a:p>
            <a:pPr lvl="2" eaLnBrk="1" hangingPunct="1">
              <a:lnSpc>
                <a:spcPct val="90000"/>
              </a:lnSpc>
            </a:pPr>
            <a:r>
              <a:rPr lang="el-GR" altLang="el-GR" dirty="0" smtClean="0"/>
              <a:t>Τους τομείς και τα αντικείμενα του αναλυτικού Προγράμματος</a:t>
            </a:r>
            <a:endParaRPr lang="en-US" altLang="el-GR" dirty="0" smtClean="0"/>
          </a:p>
          <a:p>
            <a:pPr lvl="2" eaLnBrk="1" hangingPunct="1">
              <a:lnSpc>
                <a:spcPct val="90000"/>
              </a:lnSpc>
            </a:pPr>
            <a:r>
              <a:rPr lang="el-GR" altLang="el-GR" dirty="0" smtClean="0"/>
              <a:t>Τις τεχνολογίες ανάπτυξης</a:t>
            </a:r>
          </a:p>
          <a:p>
            <a:pPr lvl="2" eaLnBrk="1" hangingPunct="1">
              <a:lnSpc>
                <a:spcPct val="90000"/>
              </a:lnSpc>
            </a:pPr>
            <a:r>
              <a:rPr lang="el-GR" altLang="el-GR" dirty="0" smtClean="0">
                <a:solidFill>
                  <a:schemeClr val="hlink"/>
                </a:solidFill>
              </a:rPr>
              <a:t>Τα παιδαγωγικά ρεύματα χρήσης</a:t>
            </a:r>
            <a:r>
              <a:rPr lang="el-GR" altLang="el-GR" dirty="0" smtClean="0"/>
              <a:t> </a:t>
            </a:r>
          </a:p>
          <a:p>
            <a:pPr eaLnBrk="1" hangingPunct="1">
              <a:lnSpc>
                <a:spcPct val="90000"/>
              </a:lnSpc>
            </a:pPr>
            <a:endParaRPr lang="en-GB" altLang="el-GR"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defRPr/>
            </a:pPr>
            <a:r>
              <a:rPr lang="el-GR" sz="3600" dirty="0" smtClean="0"/>
              <a:t>Πλαίσιο Ορισμού</a:t>
            </a:r>
          </a:p>
        </p:txBody>
      </p:sp>
      <p:sp>
        <p:nvSpPr>
          <p:cNvPr id="25604" name="Rectangle 3"/>
          <p:cNvSpPr>
            <a:spLocks noGrp="1" noChangeArrowheads="1"/>
          </p:cNvSpPr>
          <p:nvPr>
            <p:ph idx="1"/>
          </p:nvPr>
        </p:nvSpPr>
        <p:spPr/>
        <p:txBody>
          <a:bodyPr/>
          <a:lstStyle/>
          <a:p>
            <a:pPr eaLnBrk="1" hangingPunct="1"/>
            <a:r>
              <a:rPr lang="el-GR" altLang="el-GR" smtClean="0"/>
              <a:t>Πληροφορικά περιβάλλοντα μάθησης</a:t>
            </a:r>
            <a:r>
              <a:rPr lang="el-GR" altLang="el-GR" sz="2400" smtClean="0"/>
              <a:t> </a:t>
            </a:r>
            <a:r>
              <a:rPr lang="el-GR" altLang="el-GR" sz="2800" smtClean="0"/>
              <a:t>: </a:t>
            </a:r>
          </a:p>
          <a:p>
            <a:pPr eaLnBrk="1" hangingPunct="1"/>
            <a:r>
              <a:rPr lang="el-GR" altLang="el-GR" sz="2800" smtClean="0"/>
              <a:t>Εφαρμογές λογισμικού (και υλικού) για την υπολογιστική υποστήριξη της διδασκαλίας και της μάθησης</a:t>
            </a:r>
          </a:p>
          <a:p>
            <a:pPr lvl="1" eaLnBrk="1" hangingPunct="1"/>
            <a:r>
              <a:rPr lang="el-GR" altLang="el-GR" sz="2400" smtClean="0"/>
              <a:t>ειδικό λογισμικό με σαφή μαθησιακό και διδακτικό σκοπό, σε μορφή </a:t>
            </a:r>
            <a:r>
              <a:rPr lang="en-US" altLang="el-GR" sz="2400" smtClean="0"/>
              <a:t>DVD</a:t>
            </a:r>
            <a:r>
              <a:rPr lang="el-GR" altLang="el-GR" sz="2400" smtClean="0"/>
              <a:t>, δικτυακού τόπου, εφαρμογών ρομποτικής, κλπ.</a:t>
            </a:r>
          </a:p>
          <a:p>
            <a:pPr lvl="1" eaLnBrk="1" hangingPunct="1"/>
            <a:r>
              <a:rPr lang="el-GR" altLang="el-GR" sz="2400" smtClean="0"/>
              <a:t>λογισμικό γενικής χρήσης, π.χ. κειμενογράφος, λογιστικά φύλλα, βάσεις δεδομένων, κλπ. που χρησιμοποιείται ως </a:t>
            </a:r>
            <a:r>
              <a:rPr lang="el-GR" altLang="el-GR" sz="2400" b="1" smtClean="0"/>
              <a:t>γνωστικό εργαλείο</a:t>
            </a:r>
            <a:r>
              <a:rPr lang="el-GR" altLang="el-GR" sz="2400" smtClean="0"/>
              <a:t> (</a:t>
            </a:r>
            <a:r>
              <a:rPr lang="en-US" altLang="el-GR" sz="2400" b="1" u="sng" smtClean="0"/>
              <a:t>cognitive tool</a:t>
            </a:r>
            <a:r>
              <a:rPr lang="el-GR" altLang="el-GR" sz="2400" smtClean="0"/>
              <a:t>)</a:t>
            </a:r>
            <a:r>
              <a:rPr lang="en-US" altLang="el-GR" sz="2400" smtClean="0"/>
              <a:t> </a:t>
            </a:r>
            <a:endParaRPr lang="el-GR" altLang="el-GR"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fontScale="90000"/>
          </a:bodyPr>
          <a:lstStyle/>
          <a:p>
            <a:pPr eaLnBrk="1" hangingPunct="1">
              <a:defRPr/>
            </a:pPr>
            <a:r>
              <a:rPr lang="el-GR" sz="3600" dirty="0" smtClean="0"/>
              <a:t>Εκπαιδευτικό Λογισμικό και σχολική πρακτική </a:t>
            </a:r>
          </a:p>
        </p:txBody>
      </p:sp>
      <p:sp>
        <p:nvSpPr>
          <p:cNvPr id="27652" name="Rectangle 3"/>
          <p:cNvSpPr>
            <a:spLocks noGrp="1" noChangeArrowheads="1"/>
          </p:cNvSpPr>
          <p:nvPr>
            <p:ph idx="1"/>
          </p:nvPr>
        </p:nvSpPr>
        <p:spPr/>
        <p:txBody>
          <a:bodyPr/>
          <a:lstStyle/>
          <a:p>
            <a:pPr eaLnBrk="1" hangingPunct="1">
              <a:lnSpc>
                <a:spcPct val="90000"/>
              </a:lnSpc>
            </a:pPr>
            <a:r>
              <a:rPr lang="el-GR" altLang="el-GR" sz="2800" smtClean="0"/>
              <a:t>Yπολογιστική Υποστήριξη της Διδασκαλίας </a:t>
            </a:r>
          </a:p>
          <a:p>
            <a:pPr lvl="1" eaLnBrk="1" hangingPunct="1">
              <a:lnSpc>
                <a:spcPct val="90000"/>
              </a:lnSpc>
            </a:pPr>
            <a:r>
              <a:rPr lang="el-GR" altLang="el-GR" sz="2400" smtClean="0"/>
              <a:t>βοήθεια προς το μαθητευόμενο </a:t>
            </a:r>
          </a:p>
          <a:p>
            <a:pPr lvl="1" eaLnBrk="1" hangingPunct="1">
              <a:lnSpc>
                <a:spcPct val="90000"/>
              </a:lnSpc>
            </a:pPr>
            <a:r>
              <a:rPr lang="el-GR" altLang="el-GR" sz="2400" smtClean="0"/>
              <a:t>ώστε να προσεγγίσει και να οικοδομήσει </a:t>
            </a:r>
          </a:p>
          <a:p>
            <a:pPr lvl="1" eaLnBrk="1" hangingPunct="1">
              <a:lnSpc>
                <a:spcPct val="90000"/>
              </a:lnSpc>
            </a:pPr>
            <a:r>
              <a:rPr lang="el-GR" altLang="el-GR" sz="2400" smtClean="0"/>
              <a:t>μια προκαθορισμένη από το αναλυτικό πρόγραμμα ύλη</a:t>
            </a:r>
          </a:p>
          <a:p>
            <a:pPr eaLnBrk="1" hangingPunct="1">
              <a:lnSpc>
                <a:spcPct val="90000"/>
              </a:lnSpc>
            </a:pPr>
            <a:r>
              <a:rPr lang="el-GR" altLang="el-GR" sz="2800" smtClean="0"/>
              <a:t>Yπολογιστική Υποστήριξη της Μάθησης</a:t>
            </a:r>
            <a:r>
              <a:rPr lang="el-GR" altLang="el-GR" sz="2400" smtClean="0"/>
              <a:t> </a:t>
            </a:r>
          </a:p>
          <a:p>
            <a:pPr lvl="1" eaLnBrk="1" hangingPunct="1">
              <a:lnSpc>
                <a:spcPct val="90000"/>
              </a:lnSpc>
            </a:pPr>
            <a:r>
              <a:rPr lang="el-GR" altLang="el-GR" sz="2400" smtClean="0"/>
              <a:t>ενίσχυση του μαθητευόμενου</a:t>
            </a:r>
          </a:p>
          <a:p>
            <a:pPr lvl="1" eaLnBrk="1" hangingPunct="1">
              <a:lnSpc>
                <a:spcPct val="90000"/>
              </a:lnSpc>
            </a:pPr>
            <a:r>
              <a:rPr lang="el-GR" altLang="el-GR" sz="2400" smtClean="0"/>
              <a:t>ώστε να αναπτύξει δεξιότητες που θα τον καταστήσουν ικανό να αντεπεξέλθει </a:t>
            </a:r>
          </a:p>
          <a:p>
            <a:pPr lvl="1" eaLnBrk="1" hangingPunct="1">
              <a:lnSpc>
                <a:spcPct val="90000"/>
              </a:lnSpc>
            </a:pPr>
            <a:r>
              <a:rPr lang="el-GR" altLang="el-GR" sz="2400" smtClean="0"/>
              <a:t>στις διαρκώς μεταβαλλόμενες και ολοένα αυξανόμενες απαιτήσεις του σύγχρονου κόσμου</a:t>
            </a:r>
          </a:p>
          <a:p>
            <a:pPr lvl="1" eaLnBrk="1" hangingPunct="1">
              <a:lnSpc>
                <a:spcPct val="90000"/>
              </a:lnSpc>
            </a:pPr>
            <a:endParaRPr lang="el-GR" altLang="el-GR"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914400" y="0"/>
            <a:ext cx="8229600" cy="1143000"/>
          </a:xfrm>
        </p:spPr>
        <p:txBody>
          <a:bodyPr>
            <a:normAutofit fontScale="90000"/>
          </a:bodyPr>
          <a:lstStyle/>
          <a:p>
            <a:pPr eaLnBrk="1" hangingPunct="1">
              <a:defRPr/>
            </a:pPr>
            <a:r>
              <a:rPr lang="el-GR" sz="3600" dirty="0" smtClean="0"/>
              <a:t>Πληροφορικά Περιβάλλοντα Μάθησης – Πλαίσιο χρήσης </a:t>
            </a:r>
          </a:p>
        </p:txBody>
      </p:sp>
      <p:sp>
        <p:nvSpPr>
          <p:cNvPr id="33796" name="AutoShape 26"/>
          <p:cNvSpPr>
            <a:spLocks noChangeAspect="1" noChangeArrowheads="1"/>
          </p:cNvSpPr>
          <p:nvPr/>
        </p:nvSpPr>
        <p:spPr bwMode="auto">
          <a:xfrm>
            <a:off x="900113" y="1196975"/>
            <a:ext cx="7920037" cy="5472113"/>
          </a:xfrm>
          <a:prstGeom prst="rect">
            <a:avLst/>
          </a:prstGeom>
          <a:noFill/>
          <a:ln w="9525">
            <a:noFill/>
            <a:miter lim="800000"/>
            <a:headEnd/>
            <a:tailEnd/>
          </a:ln>
        </p:spPr>
        <p:txBody>
          <a:bodyPr/>
          <a:lstStyle/>
          <a:p>
            <a:pPr eaLnBrk="1" hangingPunct="1"/>
            <a:endParaRPr lang="el-GR" altLang="el-GR"/>
          </a:p>
        </p:txBody>
      </p:sp>
      <p:sp>
        <p:nvSpPr>
          <p:cNvPr id="33797" name="AutoShape 27"/>
          <p:cNvSpPr>
            <a:spLocks noChangeArrowheads="1"/>
          </p:cNvSpPr>
          <p:nvPr/>
        </p:nvSpPr>
        <p:spPr bwMode="auto">
          <a:xfrm>
            <a:off x="3097213" y="2049463"/>
            <a:ext cx="2344737" cy="1277937"/>
          </a:xfrm>
          <a:prstGeom prst="triangle">
            <a:avLst>
              <a:gd name="adj" fmla="val 50000"/>
            </a:avLst>
          </a:prstGeom>
          <a:solidFill>
            <a:srgbClr val="C0C0C0">
              <a:alpha val="50980"/>
            </a:srgbClr>
          </a:solidFill>
          <a:ln w="9525">
            <a:solidFill>
              <a:srgbClr val="000000"/>
            </a:solidFill>
            <a:miter lim="800000"/>
            <a:headEnd/>
            <a:tailEnd/>
          </a:ln>
        </p:spPr>
        <p:txBody>
          <a:bodyPr/>
          <a:lstStyle/>
          <a:p>
            <a:pPr eaLnBrk="1" hangingPunct="1"/>
            <a:endParaRPr lang="el-GR" altLang="el-GR"/>
          </a:p>
        </p:txBody>
      </p:sp>
      <p:sp>
        <p:nvSpPr>
          <p:cNvPr id="33798" name="AutoShape 28"/>
          <p:cNvSpPr>
            <a:spLocks noChangeArrowheads="1"/>
          </p:cNvSpPr>
          <p:nvPr/>
        </p:nvSpPr>
        <p:spPr bwMode="auto">
          <a:xfrm>
            <a:off x="1193800" y="1338263"/>
            <a:ext cx="1611313" cy="1011237"/>
          </a:xfrm>
          <a:prstGeom prst="cloudCallout">
            <a:avLst>
              <a:gd name="adj1" fmla="val 82907"/>
              <a:gd name="adj2" fmla="val -7769"/>
            </a:avLst>
          </a:prstGeom>
          <a:solidFill>
            <a:srgbClr val="FFFFFF"/>
          </a:solidFill>
          <a:ln w="9525">
            <a:solidFill>
              <a:srgbClr val="000000"/>
            </a:solidFill>
            <a:round/>
            <a:headEnd/>
            <a:tailEnd/>
          </a:ln>
        </p:spPr>
        <p:txBody>
          <a:bodyPr/>
          <a:lstStyle/>
          <a:p>
            <a:pPr eaLnBrk="1" hangingPunct="1"/>
            <a:endParaRPr lang="el-GR" altLang="el-GR"/>
          </a:p>
        </p:txBody>
      </p:sp>
      <p:sp>
        <p:nvSpPr>
          <p:cNvPr id="33799" name="Rectangle 29"/>
          <p:cNvSpPr>
            <a:spLocks noChangeArrowheads="1"/>
          </p:cNvSpPr>
          <p:nvPr/>
        </p:nvSpPr>
        <p:spPr bwMode="auto">
          <a:xfrm flipV="1">
            <a:off x="998538" y="1196975"/>
            <a:ext cx="7265987" cy="377825"/>
          </a:xfrm>
          <a:prstGeom prst="rect">
            <a:avLst/>
          </a:prstGeom>
          <a:noFill/>
          <a:ln w="9525">
            <a:noFill/>
            <a:miter lim="800000"/>
            <a:headEnd/>
            <a:tailEnd/>
          </a:ln>
        </p:spPr>
        <p:txBody>
          <a:bodyPr rot="10800000" lIns="63094" tIns="31547" rIns="63094" bIns="31547" anchor="b"/>
          <a:lstStyle/>
          <a:p>
            <a:pPr eaLnBrk="1" hangingPunct="1"/>
            <a:endParaRPr lang="el-GR" altLang="el-GR"/>
          </a:p>
        </p:txBody>
      </p:sp>
      <p:sp>
        <p:nvSpPr>
          <p:cNvPr id="33800" name="Line 32"/>
          <p:cNvSpPr>
            <a:spLocks noChangeShapeType="1"/>
          </p:cNvSpPr>
          <p:nvPr/>
        </p:nvSpPr>
        <p:spPr bwMode="auto">
          <a:xfrm flipH="1">
            <a:off x="2971800" y="1985963"/>
            <a:ext cx="1270000" cy="1354137"/>
          </a:xfrm>
          <a:prstGeom prst="line">
            <a:avLst/>
          </a:prstGeom>
          <a:noFill/>
          <a:ln w="38100">
            <a:solidFill>
              <a:srgbClr val="000000"/>
            </a:solidFill>
            <a:miter lim="800000"/>
            <a:headEnd type="triangle" w="med" len="med"/>
            <a:tailEnd type="triangle" w="med" len="med"/>
          </a:ln>
        </p:spPr>
        <p:txBody>
          <a:bodyPr wrap="none"/>
          <a:lstStyle/>
          <a:p>
            <a:endParaRPr lang="en-GB"/>
          </a:p>
        </p:txBody>
      </p:sp>
      <p:sp>
        <p:nvSpPr>
          <p:cNvPr id="33801" name="Line 34"/>
          <p:cNvSpPr>
            <a:spLocks noChangeShapeType="1"/>
          </p:cNvSpPr>
          <p:nvPr/>
        </p:nvSpPr>
        <p:spPr bwMode="auto">
          <a:xfrm flipH="1">
            <a:off x="1762125" y="3340100"/>
            <a:ext cx="1209675" cy="1295400"/>
          </a:xfrm>
          <a:prstGeom prst="line">
            <a:avLst/>
          </a:prstGeom>
          <a:noFill/>
          <a:ln w="38100">
            <a:solidFill>
              <a:srgbClr val="000000"/>
            </a:solidFill>
            <a:miter lim="800000"/>
            <a:headEnd type="triangle" w="med" len="med"/>
            <a:tailEnd type="triangle" w="med" len="med"/>
          </a:ln>
        </p:spPr>
        <p:txBody>
          <a:bodyPr wrap="none"/>
          <a:lstStyle/>
          <a:p>
            <a:endParaRPr lang="en-GB"/>
          </a:p>
        </p:txBody>
      </p:sp>
      <p:sp>
        <p:nvSpPr>
          <p:cNvPr id="33802" name="Line 35"/>
          <p:cNvSpPr>
            <a:spLocks noChangeShapeType="1"/>
          </p:cNvSpPr>
          <p:nvPr/>
        </p:nvSpPr>
        <p:spPr bwMode="auto">
          <a:xfrm flipH="1">
            <a:off x="1762125" y="4697413"/>
            <a:ext cx="2474913" cy="0"/>
          </a:xfrm>
          <a:prstGeom prst="line">
            <a:avLst/>
          </a:prstGeom>
          <a:noFill/>
          <a:ln w="38100">
            <a:solidFill>
              <a:srgbClr val="000000"/>
            </a:solidFill>
            <a:miter lim="800000"/>
            <a:headEnd type="triangle" w="med" len="med"/>
            <a:tailEnd type="triangle" w="med" len="med"/>
          </a:ln>
        </p:spPr>
        <p:txBody>
          <a:bodyPr wrap="none"/>
          <a:lstStyle/>
          <a:p>
            <a:endParaRPr lang="en-GB"/>
          </a:p>
        </p:txBody>
      </p:sp>
      <p:sp>
        <p:nvSpPr>
          <p:cNvPr id="33803" name="Line 36"/>
          <p:cNvSpPr>
            <a:spLocks noChangeShapeType="1"/>
          </p:cNvSpPr>
          <p:nvPr/>
        </p:nvSpPr>
        <p:spPr bwMode="auto">
          <a:xfrm flipH="1">
            <a:off x="4237038" y="4697413"/>
            <a:ext cx="2611437" cy="0"/>
          </a:xfrm>
          <a:prstGeom prst="line">
            <a:avLst/>
          </a:prstGeom>
          <a:noFill/>
          <a:ln w="38100">
            <a:solidFill>
              <a:srgbClr val="000000"/>
            </a:solidFill>
            <a:miter lim="800000"/>
            <a:headEnd type="triangle" w="med" len="med"/>
            <a:tailEnd type="triangle" w="med" len="med"/>
          </a:ln>
        </p:spPr>
        <p:txBody>
          <a:bodyPr wrap="none"/>
          <a:lstStyle/>
          <a:p>
            <a:endParaRPr lang="en-GB"/>
          </a:p>
        </p:txBody>
      </p:sp>
      <p:sp>
        <p:nvSpPr>
          <p:cNvPr id="8229" name="Text Box 37"/>
          <p:cNvSpPr txBox="1">
            <a:spLocks noChangeArrowheads="1"/>
          </p:cNvSpPr>
          <p:nvPr/>
        </p:nvSpPr>
        <p:spPr bwMode="auto">
          <a:xfrm>
            <a:off x="2967038" y="4757738"/>
            <a:ext cx="2757487" cy="914400"/>
          </a:xfrm>
          <a:prstGeom prst="rect">
            <a:avLst/>
          </a:prstGeom>
          <a:noFill/>
          <a:ln w="9525">
            <a:noFill/>
            <a:miter lim="800000"/>
            <a:headEnd/>
            <a:tailEnd/>
          </a:ln>
          <a:effectLst/>
        </p:spPr>
        <p:txBody>
          <a:bodyPr lIns="63094" tIns="31547" rIns="63094" bIns="31547">
            <a:spAutoFit/>
          </a:bodyPr>
          <a:lstStyle/>
          <a:p>
            <a:pPr algn="ctr" eaLnBrk="1" hangingPunct="1">
              <a:defRPr/>
            </a:pPr>
            <a:r>
              <a:rPr lang="en-GB" sz="1400" b="1">
                <a:solidFill>
                  <a:srgbClr val="000000"/>
                </a:solidFill>
                <a:effectLst>
                  <a:outerShdw blurRad="38100" dist="38100" dir="2700000" algn="tl">
                    <a:srgbClr val="C0C0C0"/>
                  </a:outerShdw>
                </a:effectLst>
                <a:latin typeface="Arial" charset="0"/>
                <a:cs typeface="Arial" charset="0"/>
              </a:rPr>
              <a:t>Θεσμικό περιβάλλον -</a:t>
            </a:r>
          </a:p>
          <a:p>
            <a:pPr algn="ctr" eaLnBrk="1" hangingPunct="1">
              <a:defRPr/>
            </a:pPr>
            <a:r>
              <a:rPr lang="en-GB" sz="1400" b="1">
                <a:solidFill>
                  <a:srgbClr val="000000"/>
                </a:solidFill>
                <a:effectLst>
                  <a:outerShdw blurRad="38100" dist="38100" dir="2700000" algn="tl">
                    <a:srgbClr val="C0C0C0"/>
                  </a:outerShdw>
                </a:effectLst>
                <a:latin typeface="Arial" charset="0"/>
                <a:cs typeface="Arial" charset="0"/>
              </a:rPr>
              <a:t>Κοινότητες μάθησης</a:t>
            </a:r>
            <a:endParaRPr lang="en-GB" sz="1400">
              <a:solidFill>
                <a:srgbClr val="000000"/>
              </a:solidFill>
              <a:effectLst>
                <a:outerShdw blurRad="38100" dist="38100" dir="2700000" algn="tl">
                  <a:srgbClr val="C0C0C0"/>
                </a:outerShdw>
              </a:effectLst>
              <a:latin typeface="Arial" charset="0"/>
              <a:cs typeface="Arial" charset="0"/>
            </a:endParaRPr>
          </a:p>
          <a:p>
            <a:pPr algn="ctr" eaLnBrk="1" hangingPunct="1">
              <a:defRPr/>
            </a:pPr>
            <a:r>
              <a:rPr lang="en-GB" sz="1400">
                <a:solidFill>
                  <a:srgbClr val="000000"/>
                </a:solidFill>
                <a:effectLst>
                  <a:outerShdw blurRad="38100" dist="38100" dir="2700000" algn="tl">
                    <a:srgbClr val="C0C0C0"/>
                  </a:outerShdw>
                </a:effectLst>
                <a:latin typeface="Arial" charset="0"/>
                <a:cs typeface="Arial" charset="0"/>
              </a:rPr>
              <a:t>(π.χ. το σχολείο</a:t>
            </a:r>
            <a:r>
              <a:rPr lang="el-GR" sz="1400">
                <a:solidFill>
                  <a:srgbClr val="000000"/>
                </a:solidFill>
                <a:effectLst>
                  <a:outerShdw blurRad="38100" dist="38100" dir="2700000" algn="tl">
                    <a:srgbClr val="C0C0C0"/>
                  </a:outerShdw>
                </a:effectLst>
                <a:latin typeface="Arial" charset="0"/>
                <a:cs typeface="Arial" charset="0"/>
              </a:rPr>
              <a:t>, το εργαστήριο</a:t>
            </a:r>
            <a:r>
              <a:rPr lang="en-GB" sz="1400">
                <a:solidFill>
                  <a:srgbClr val="000000"/>
                </a:solidFill>
                <a:effectLst>
                  <a:outerShdw blurRad="38100" dist="38100" dir="2700000" algn="tl">
                    <a:srgbClr val="C0C0C0"/>
                  </a:outerShdw>
                </a:effectLst>
                <a:latin typeface="Arial" charset="0"/>
                <a:cs typeface="Arial" charset="0"/>
              </a:rPr>
              <a:t>)</a:t>
            </a:r>
          </a:p>
          <a:p>
            <a:pPr eaLnBrk="1" hangingPunct="1">
              <a:defRPr/>
            </a:pPr>
            <a:endParaRPr lang="en-GB" sz="1400">
              <a:cs typeface="Arial" charset="0"/>
            </a:endParaRPr>
          </a:p>
        </p:txBody>
      </p:sp>
      <p:sp>
        <p:nvSpPr>
          <p:cNvPr id="8230" name="Text Box 38"/>
          <p:cNvSpPr txBox="1">
            <a:spLocks noChangeArrowheads="1"/>
          </p:cNvSpPr>
          <p:nvPr/>
        </p:nvSpPr>
        <p:spPr bwMode="auto">
          <a:xfrm>
            <a:off x="250825" y="4757738"/>
            <a:ext cx="2665413" cy="701675"/>
          </a:xfrm>
          <a:prstGeom prst="rect">
            <a:avLst/>
          </a:prstGeom>
          <a:noFill/>
          <a:ln w="9525">
            <a:noFill/>
            <a:miter lim="800000"/>
            <a:headEnd/>
            <a:tailEnd/>
          </a:ln>
          <a:effectLst/>
        </p:spPr>
        <p:txBody>
          <a:bodyPr lIns="63094" tIns="31547" rIns="63094" bIns="31547">
            <a:spAutoFit/>
          </a:bodyPr>
          <a:lstStyle/>
          <a:p>
            <a:pPr algn="ctr" eaLnBrk="1" hangingPunct="1">
              <a:defRPr/>
            </a:pPr>
            <a:r>
              <a:rPr lang="en-GB" sz="1400" b="1">
                <a:solidFill>
                  <a:srgbClr val="000000"/>
                </a:solidFill>
                <a:effectLst>
                  <a:outerShdw blurRad="38100" dist="38100" dir="2700000" algn="tl">
                    <a:srgbClr val="C0C0C0"/>
                  </a:outerShdw>
                </a:effectLst>
                <a:latin typeface="Arial" charset="0"/>
                <a:cs typeface="Arial" charset="0"/>
              </a:rPr>
              <a:t>Κανόνες χρήσης</a:t>
            </a:r>
            <a:r>
              <a:rPr lang="en-GB" sz="1400">
                <a:solidFill>
                  <a:srgbClr val="000000"/>
                </a:solidFill>
                <a:effectLst>
                  <a:outerShdw blurRad="38100" dist="38100" dir="2700000" algn="tl">
                    <a:srgbClr val="C0C0C0"/>
                  </a:outerShdw>
                </a:effectLst>
                <a:latin typeface="Arial" charset="0"/>
                <a:cs typeface="Arial" charset="0"/>
              </a:rPr>
              <a:t> </a:t>
            </a:r>
          </a:p>
          <a:p>
            <a:pPr algn="ctr" eaLnBrk="1" hangingPunct="1">
              <a:defRPr/>
            </a:pPr>
            <a:r>
              <a:rPr lang="en-GB" sz="1400">
                <a:solidFill>
                  <a:srgbClr val="000000"/>
                </a:solidFill>
                <a:effectLst>
                  <a:outerShdw blurRad="38100" dist="38100" dir="2700000" algn="tl">
                    <a:srgbClr val="C0C0C0"/>
                  </a:outerShdw>
                </a:effectLst>
                <a:latin typeface="Arial" charset="0"/>
                <a:cs typeface="Arial" charset="0"/>
              </a:rPr>
              <a:t> τεχνολογική Πραγματικότητα </a:t>
            </a:r>
          </a:p>
          <a:p>
            <a:pPr algn="ctr" eaLnBrk="1" hangingPunct="1">
              <a:defRPr/>
            </a:pPr>
            <a:r>
              <a:rPr lang="en-GB" sz="1400">
                <a:solidFill>
                  <a:srgbClr val="000000"/>
                </a:solidFill>
                <a:effectLst>
                  <a:outerShdw blurRad="38100" dist="38100" dir="2700000" algn="tl">
                    <a:srgbClr val="C0C0C0"/>
                  </a:outerShdw>
                </a:effectLst>
                <a:latin typeface="Arial" charset="0"/>
                <a:cs typeface="Arial" charset="0"/>
              </a:rPr>
              <a:t>(τεχνολογίες, </a:t>
            </a:r>
            <a:r>
              <a:rPr lang="el-GR" sz="1400">
                <a:solidFill>
                  <a:srgbClr val="000000"/>
                </a:solidFill>
                <a:effectLst>
                  <a:outerShdw blurRad="38100" dist="38100" dir="2700000" algn="tl">
                    <a:srgbClr val="C0C0C0"/>
                  </a:outerShdw>
                </a:effectLst>
                <a:latin typeface="Arial" charset="0"/>
                <a:cs typeface="Arial" charset="0"/>
              </a:rPr>
              <a:t>μέσα, </a:t>
            </a:r>
            <a:r>
              <a:rPr lang="en-GB" sz="1400">
                <a:solidFill>
                  <a:srgbClr val="000000"/>
                </a:solidFill>
                <a:effectLst>
                  <a:outerShdw blurRad="38100" dist="38100" dir="2700000" algn="tl">
                    <a:srgbClr val="C0C0C0"/>
                  </a:outerShdw>
                </a:effectLst>
                <a:latin typeface="Arial" charset="0"/>
                <a:cs typeface="Arial" charset="0"/>
              </a:rPr>
              <a:t>υλικό</a:t>
            </a:r>
            <a:r>
              <a:rPr lang="en-GB" sz="1000">
                <a:solidFill>
                  <a:srgbClr val="000000"/>
                </a:solidFill>
                <a:effectLst>
                  <a:outerShdw blurRad="38100" dist="38100" dir="2700000" algn="tl">
                    <a:srgbClr val="C0C0C0"/>
                  </a:outerShdw>
                </a:effectLst>
                <a:latin typeface="Arial" charset="0"/>
                <a:cs typeface="Arial" charset="0"/>
              </a:rPr>
              <a:t>) </a:t>
            </a:r>
            <a:endParaRPr lang="en-GB">
              <a:cs typeface="Arial" charset="0"/>
            </a:endParaRPr>
          </a:p>
        </p:txBody>
      </p:sp>
      <p:sp>
        <p:nvSpPr>
          <p:cNvPr id="33806" name="Line 39"/>
          <p:cNvSpPr>
            <a:spLocks noChangeShapeType="1"/>
          </p:cNvSpPr>
          <p:nvPr/>
        </p:nvSpPr>
        <p:spPr bwMode="auto">
          <a:xfrm flipH="1" flipV="1">
            <a:off x="4241800" y="1985963"/>
            <a:ext cx="1335088" cy="1354137"/>
          </a:xfrm>
          <a:prstGeom prst="line">
            <a:avLst/>
          </a:prstGeom>
          <a:noFill/>
          <a:ln w="38100">
            <a:solidFill>
              <a:srgbClr val="000000"/>
            </a:solidFill>
            <a:miter lim="800000"/>
            <a:headEnd type="triangle" w="med" len="med"/>
            <a:tailEnd type="triangle" w="med" len="med"/>
          </a:ln>
        </p:spPr>
        <p:txBody>
          <a:bodyPr wrap="none"/>
          <a:lstStyle/>
          <a:p>
            <a:endParaRPr lang="en-GB"/>
          </a:p>
        </p:txBody>
      </p:sp>
      <p:sp>
        <p:nvSpPr>
          <p:cNvPr id="33807" name="Line 40"/>
          <p:cNvSpPr>
            <a:spLocks noChangeShapeType="1"/>
          </p:cNvSpPr>
          <p:nvPr/>
        </p:nvSpPr>
        <p:spPr bwMode="auto">
          <a:xfrm flipH="1" flipV="1">
            <a:off x="5576888" y="3340100"/>
            <a:ext cx="1336675" cy="1357313"/>
          </a:xfrm>
          <a:prstGeom prst="line">
            <a:avLst/>
          </a:prstGeom>
          <a:noFill/>
          <a:ln w="38100">
            <a:solidFill>
              <a:srgbClr val="000000"/>
            </a:solidFill>
            <a:miter lim="800000"/>
            <a:headEnd type="triangle" w="med" len="med"/>
            <a:tailEnd type="triangle" w="med" len="med"/>
          </a:ln>
        </p:spPr>
        <p:txBody>
          <a:bodyPr wrap="none"/>
          <a:lstStyle/>
          <a:p>
            <a:endParaRPr lang="en-GB"/>
          </a:p>
        </p:txBody>
      </p:sp>
      <p:sp>
        <p:nvSpPr>
          <p:cNvPr id="8233" name="Text Box 41"/>
          <p:cNvSpPr txBox="1">
            <a:spLocks noChangeArrowheads="1"/>
          </p:cNvSpPr>
          <p:nvPr/>
        </p:nvSpPr>
        <p:spPr bwMode="auto">
          <a:xfrm>
            <a:off x="5557838" y="2762250"/>
            <a:ext cx="1281112" cy="793750"/>
          </a:xfrm>
          <a:prstGeom prst="rect">
            <a:avLst/>
          </a:prstGeom>
          <a:noFill/>
          <a:ln w="9525">
            <a:noFill/>
            <a:miter lim="800000"/>
            <a:headEnd/>
            <a:tailEnd/>
          </a:ln>
          <a:effectLst/>
        </p:spPr>
        <p:txBody>
          <a:bodyPr wrap="none" lIns="63094" tIns="31547" rIns="63094" bIns="31547">
            <a:spAutoFit/>
          </a:bodyPr>
          <a:lstStyle/>
          <a:p>
            <a:pPr algn="ctr" eaLnBrk="1" hangingPunct="1">
              <a:defRPr/>
            </a:pPr>
            <a:r>
              <a:rPr lang="en-GB" sz="1200" b="1" dirty="0" err="1">
                <a:solidFill>
                  <a:srgbClr val="000000"/>
                </a:solidFill>
                <a:effectLst>
                  <a:outerShdw blurRad="38100" dist="38100" dir="2700000" algn="tl">
                    <a:srgbClr val="C0C0C0"/>
                  </a:outerShdw>
                </a:effectLst>
                <a:latin typeface="Arial" charset="0"/>
                <a:cs typeface="Arial" charset="0"/>
              </a:rPr>
              <a:t>περιεχόμενο</a:t>
            </a:r>
            <a:r>
              <a:rPr lang="en-GB" sz="1200" dirty="0">
                <a:solidFill>
                  <a:srgbClr val="000000"/>
                </a:solidFill>
                <a:effectLst>
                  <a:outerShdw blurRad="38100" dist="38100" dir="2700000" algn="tl">
                    <a:srgbClr val="C0C0C0"/>
                  </a:outerShdw>
                </a:effectLst>
                <a:latin typeface="Arial" charset="0"/>
                <a:cs typeface="Arial" charset="0"/>
              </a:rPr>
              <a:t> </a:t>
            </a:r>
          </a:p>
          <a:p>
            <a:pPr algn="ctr" eaLnBrk="1" hangingPunct="1">
              <a:defRPr/>
            </a:pPr>
            <a:r>
              <a:rPr lang="en-GB" sz="1200" dirty="0" err="1">
                <a:solidFill>
                  <a:srgbClr val="000000"/>
                </a:solidFill>
                <a:effectLst>
                  <a:outerShdw blurRad="38100" dist="38100" dir="2700000" algn="tl">
                    <a:srgbClr val="C0C0C0"/>
                  </a:outerShdw>
                </a:effectLst>
                <a:latin typeface="Arial" charset="0"/>
                <a:cs typeface="Arial" charset="0"/>
              </a:rPr>
              <a:t>που</a:t>
            </a:r>
            <a:r>
              <a:rPr lang="en-GB" sz="1200" dirty="0">
                <a:solidFill>
                  <a:srgbClr val="000000"/>
                </a:solidFill>
                <a:effectLst>
                  <a:outerShdw blurRad="38100" dist="38100" dir="2700000" algn="tl">
                    <a:srgbClr val="C0C0C0"/>
                  </a:outerShdw>
                </a:effectLst>
                <a:latin typeface="Arial" charset="0"/>
                <a:cs typeface="Arial" charset="0"/>
              </a:rPr>
              <a:t> </a:t>
            </a:r>
            <a:r>
              <a:rPr lang="en-GB" sz="1200" dirty="0" err="1">
                <a:solidFill>
                  <a:srgbClr val="000000"/>
                </a:solidFill>
                <a:effectLst>
                  <a:outerShdw blurRad="38100" dist="38100" dir="2700000" algn="tl">
                    <a:srgbClr val="C0C0C0"/>
                  </a:outerShdw>
                </a:effectLst>
                <a:latin typeface="Arial" charset="0"/>
                <a:cs typeface="Arial" charset="0"/>
              </a:rPr>
              <a:t>πρέπει</a:t>
            </a:r>
            <a:r>
              <a:rPr lang="en-GB" sz="1200" dirty="0">
                <a:solidFill>
                  <a:srgbClr val="000000"/>
                </a:solidFill>
                <a:effectLst>
                  <a:outerShdw blurRad="38100" dist="38100" dir="2700000" algn="tl">
                    <a:srgbClr val="C0C0C0"/>
                  </a:outerShdw>
                </a:effectLst>
                <a:latin typeface="Arial" charset="0"/>
                <a:cs typeface="Arial" charset="0"/>
              </a:rPr>
              <a:t> </a:t>
            </a:r>
          </a:p>
          <a:p>
            <a:pPr algn="ctr" eaLnBrk="1" hangingPunct="1">
              <a:defRPr/>
            </a:pPr>
            <a:r>
              <a:rPr lang="en-GB" sz="1200" dirty="0" err="1">
                <a:solidFill>
                  <a:srgbClr val="000000"/>
                </a:solidFill>
                <a:effectLst>
                  <a:outerShdw blurRad="38100" dist="38100" dir="2700000" algn="tl">
                    <a:srgbClr val="C0C0C0"/>
                  </a:outerShdw>
                </a:effectLst>
                <a:latin typeface="Arial" charset="0"/>
                <a:cs typeface="Arial" charset="0"/>
              </a:rPr>
              <a:t>να</a:t>
            </a:r>
            <a:r>
              <a:rPr lang="en-GB" sz="1200" dirty="0">
                <a:solidFill>
                  <a:srgbClr val="000000"/>
                </a:solidFill>
                <a:effectLst>
                  <a:outerShdw blurRad="38100" dist="38100" dir="2700000" algn="tl">
                    <a:srgbClr val="C0C0C0"/>
                  </a:outerShdw>
                </a:effectLst>
                <a:latin typeface="Arial" charset="0"/>
                <a:cs typeface="Arial" charset="0"/>
              </a:rPr>
              <a:t> </a:t>
            </a:r>
            <a:r>
              <a:rPr lang="en-GB" sz="1200" dirty="0" err="1">
                <a:solidFill>
                  <a:srgbClr val="000000"/>
                </a:solidFill>
                <a:effectLst>
                  <a:outerShdw blurRad="38100" dist="38100" dir="2700000" algn="tl">
                    <a:srgbClr val="C0C0C0"/>
                  </a:outerShdw>
                </a:effectLst>
                <a:latin typeface="Arial" charset="0"/>
                <a:cs typeface="Arial" charset="0"/>
              </a:rPr>
              <a:t>προσκτηθεί</a:t>
            </a:r>
            <a:r>
              <a:rPr lang="en-GB" sz="1200" dirty="0">
                <a:solidFill>
                  <a:srgbClr val="000000"/>
                </a:solidFill>
                <a:effectLst>
                  <a:outerShdw blurRad="38100" dist="38100" dir="2700000" algn="tl">
                    <a:srgbClr val="C0C0C0"/>
                  </a:outerShdw>
                </a:effectLst>
                <a:latin typeface="Arial" charset="0"/>
                <a:cs typeface="Arial" charset="0"/>
              </a:rPr>
              <a:t> ή </a:t>
            </a:r>
          </a:p>
          <a:p>
            <a:pPr algn="ctr" eaLnBrk="1" hangingPunct="1">
              <a:defRPr/>
            </a:pPr>
            <a:r>
              <a:rPr lang="en-GB" sz="1200" dirty="0" err="1">
                <a:solidFill>
                  <a:srgbClr val="000000"/>
                </a:solidFill>
                <a:effectLst>
                  <a:outerShdw blurRad="38100" dist="38100" dir="2700000" algn="tl">
                    <a:srgbClr val="C0C0C0"/>
                  </a:outerShdw>
                </a:effectLst>
                <a:latin typeface="Arial" charset="0"/>
                <a:cs typeface="Arial" charset="0"/>
              </a:rPr>
              <a:t>οικοδομηθεί</a:t>
            </a:r>
            <a:endParaRPr lang="en-GB" sz="1200" dirty="0">
              <a:cs typeface="Arial" charset="0"/>
            </a:endParaRPr>
          </a:p>
        </p:txBody>
      </p:sp>
      <p:sp>
        <p:nvSpPr>
          <p:cNvPr id="33809" name="Text Box 42"/>
          <p:cNvSpPr txBox="1">
            <a:spLocks noChangeArrowheads="1"/>
          </p:cNvSpPr>
          <p:nvPr/>
        </p:nvSpPr>
        <p:spPr bwMode="auto">
          <a:xfrm>
            <a:off x="7716838" y="3109913"/>
            <a:ext cx="127000" cy="338137"/>
          </a:xfrm>
          <a:prstGeom prst="rect">
            <a:avLst/>
          </a:prstGeom>
          <a:noFill/>
          <a:ln w="9525">
            <a:noFill/>
            <a:miter lim="800000"/>
            <a:headEnd/>
            <a:tailEnd/>
          </a:ln>
        </p:spPr>
        <p:txBody>
          <a:bodyPr wrap="none" lIns="63094" tIns="31547" rIns="63094" bIns="31547">
            <a:spAutoFit/>
          </a:bodyPr>
          <a:lstStyle/>
          <a:p>
            <a:pPr eaLnBrk="1" hangingPunct="1"/>
            <a:endParaRPr lang="el-GR" altLang="el-GR"/>
          </a:p>
        </p:txBody>
      </p:sp>
      <p:sp>
        <p:nvSpPr>
          <p:cNvPr id="33810" name="AutoShape 43"/>
          <p:cNvSpPr>
            <a:spLocks noChangeArrowheads="1"/>
          </p:cNvSpPr>
          <p:nvPr/>
        </p:nvSpPr>
        <p:spPr bwMode="auto">
          <a:xfrm>
            <a:off x="7040563" y="2971800"/>
            <a:ext cx="508000" cy="415925"/>
          </a:xfrm>
          <a:prstGeom prst="rightArrow">
            <a:avLst>
              <a:gd name="adj1" fmla="val 50000"/>
              <a:gd name="adj2" fmla="val 30534"/>
            </a:avLst>
          </a:prstGeom>
          <a:solidFill>
            <a:srgbClr val="00E4A8"/>
          </a:solidFill>
          <a:ln w="9525">
            <a:solidFill>
              <a:srgbClr val="000000"/>
            </a:solidFill>
            <a:miter lim="800000"/>
            <a:headEnd/>
            <a:tailEnd/>
          </a:ln>
        </p:spPr>
        <p:txBody>
          <a:bodyPr wrap="none" anchor="ctr"/>
          <a:lstStyle/>
          <a:p>
            <a:pPr eaLnBrk="1" hangingPunct="1"/>
            <a:endParaRPr lang="el-GR" altLang="el-GR"/>
          </a:p>
        </p:txBody>
      </p:sp>
      <p:sp>
        <p:nvSpPr>
          <p:cNvPr id="33811" name="Text Box 44"/>
          <p:cNvSpPr txBox="1">
            <a:spLocks noChangeArrowheads="1"/>
          </p:cNvSpPr>
          <p:nvPr/>
        </p:nvSpPr>
        <p:spPr bwMode="auto">
          <a:xfrm>
            <a:off x="6100763" y="4757738"/>
            <a:ext cx="2863850" cy="701675"/>
          </a:xfrm>
          <a:prstGeom prst="rect">
            <a:avLst/>
          </a:prstGeom>
          <a:noFill/>
          <a:ln w="9525">
            <a:noFill/>
            <a:miter lim="800000"/>
            <a:headEnd/>
            <a:tailEnd/>
          </a:ln>
        </p:spPr>
        <p:txBody>
          <a:bodyPr lIns="63094" tIns="31547" rIns="63094" bIns="31547">
            <a:spAutoFit/>
          </a:bodyPr>
          <a:lstStyle/>
          <a:p>
            <a:pPr algn="ctr" eaLnBrk="1" hangingPunct="1"/>
            <a:r>
              <a:rPr lang="en-GB" altLang="el-GR" sz="1400" b="1">
                <a:solidFill>
                  <a:srgbClr val="000000"/>
                </a:solidFill>
              </a:rPr>
              <a:t>Καταμερισμός Εργασίας</a:t>
            </a:r>
          </a:p>
          <a:p>
            <a:pPr algn="ctr" eaLnBrk="1" hangingPunct="1"/>
            <a:r>
              <a:rPr lang="en-GB" altLang="el-GR" sz="1400">
                <a:solidFill>
                  <a:srgbClr val="000000"/>
                </a:solidFill>
              </a:rPr>
              <a:t>Γνωστικά αντικείμενα, αναλυτικό</a:t>
            </a:r>
          </a:p>
          <a:p>
            <a:pPr algn="ctr" eaLnBrk="1" hangingPunct="1"/>
            <a:r>
              <a:rPr lang="en-GB" altLang="el-GR" sz="1400">
                <a:solidFill>
                  <a:srgbClr val="000000"/>
                </a:solidFill>
              </a:rPr>
              <a:t>Πρόγραμμα, κλπ</a:t>
            </a:r>
            <a:r>
              <a:rPr lang="en-GB" altLang="el-GR" sz="1100">
                <a:solidFill>
                  <a:srgbClr val="000000"/>
                </a:solidFill>
              </a:rPr>
              <a:t>.</a:t>
            </a:r>
            <a:endParaRPr lang="en-GB" altLang="el-GR"/>
          </a:p>
        </p:txBody>
      </p:sp>
      <p:sp>
        <p:nvSpPr>
          <p:cNvPr id="33812" name="Line 45"/>
          <p:cNvSpPr>
            <a:spLocks noChangeShapeType="1"/>
          </p:cNvSpPr>
          <p:nvPr/>
        </p:nvSpPr>
        <p:spPr bwMode="auto">
          <a:xfrm>
            <a:off x="4237038" y="2170113"/>
            <a:ext cx="0" cy="2465387"/>
          </a:xfrm>
          <a:prstGeom prst="line">
            <a:avLst/>
          </a:prstGeom>
          <a:noFill/>
          <a:ln w="28575">
            <a:solidFill>
              <a:srgbClr val="000000"/>
            </a:solidFill>
            <a:miter lim="800000"/>
            <a:headEnd type="triangle" w="med" len="med"/>
            <a:tailEnd type="triangle" w="med" len="med"/>
          </a:ln>
        </p:spPr>
        <p:txBody>
          <a:bodyPr wrap="none"/>
          <a:lstStyle/>
          <a:p>
            <a:endParaRPr lang="en-GB"/>
          </a:p>
        </p:txBody>
      </p:sp>
      <p:sp>
        <p:nvSpPr>
          <p:cNvPr id="33813" name="Line 46"/>
          <p:cNvSpPr>
            <a:spLocks noChangeShapeType="1"/>
          </p:cNvSpPr>
          <p:nvPr/>
        </p:nvSpPr>
        <p:spPr bwMode="auto">
          <a:xfrm>
            <a:off x="3028950" y="3403600"/>
            <a:ext cx="3687763" cy="1231900"/>
          </a:xfrm>
          <a:prstGeom prst="line">
            <a:avLst/>
          </a:prstGeom>
          <a:noFill/>
          <a:ln w="28575">
            <a:solidFill>
              <a:srgbClr val="000000"/>
            </a:solidFill>
            <a:miter lim="800000"/>
            <a:headEnd type="triangle" w="med" len="med"/>
            <a:tailEnd type="triangle" w="med" len="med"/>
          </a:ln>
        </p:spPr>
        <p:txBody>
          <a:bodyPr wrap="none"/>
          <a:lstStyle/>
          <a:p>
            <a:endParaRPr lang="en-GB"/>
          </a:p>
        </p:txBody>
      </p:sp>
      <p:sp>
        <p:nvSpPr>
          <p:cNvPr id="33814" name="Line 47"/>
          <p:cNvSpPr>
            <a:spLocks noChangeShapeType="1"/>
          </p:cNvSpPr>
          <p:nvPr/>
        </p:nvSpPr>
        <p:spPr bwMode="auto">
          <a:xfrm flipH="1">
            <a:off x="1885950" y="3403600"/>
            <a:ext cx="3622675" cy="1231900"/>
          </a:xfrm>
          <a:prstGeom prst="line">
            <a:avLst/>
          </a:prstGeom>
          <a:noFill/>
          <a:ln w="28575">
            <a:solidFill>
              <a:srgbClr val="000000"/>
            </a:solidFill>
            <a:miter lim="800000"/>
            <a:headEnd type="triangle" w="med" len="med"/>
            <a:tailEnd type="triangle" w="med" len="med"/>
          </a:ln>
        </p:spPr>
        <p:txBody>
          <a:bodyPr wrap="none"/>
          <a:lstStyle/>
          <a:p>
            <a:endParaRPr lang="en-GB"/>
          </a:p>
        </p:txBody>
      </p:sp>
      <p:sp>
        <p:nvSpPr>
          <p:cNvPr id="33815" name="Line 48"/>
          <p:cNvSpPr>
            <a:spLocks noChangeShapeType="1"/>
          </p:cNvSpPr>
          <p:nvPr/>
        </p:nvSpPr>
        <p:spPr bwMode="auto">
          <a:xfrm flipH="1">
            <a:off x="4300538" y="3465513"/>
            <a:ext cx="1208087" cy="1168400"/>
          </a:xfrm>
          <a:prstGeom prst="line">
            <a:avLst/>
          </a:prstGeom>
          <a:noFill/>
          <a:ln w="28575">
            <a:solidFill>
              <a:srgbClr val="000000"/>
            </a:solidFill>
            <a:miter lim="800000"/>
            <a:headEnd type="triangle" w="med" len="med"/>
            <a:tailEnd type="triangle" w="med" len="med"/>
          </a:ln>
        </p:spPr>
        <p:txBody>
          <a:bodyPr wrap="none"/>
          <a:lstStyle/>
          <a:p>
            <a:endParaRPr lang="en-GB"/>
          </a:p>
        </p:txBody>
      </p:sp>
      <p:sp>
        <p:nvSpPr>
          <p:cNvPr id="33816" name="Line 49"/>
          <p:cNvSpPr>
            <a:spLocks noChangeShapeType="1"/>
          </p:cNvSpPr>
          <p:nvPr/>
        </p:nvSpPr>
        <p:spPr bwMode="auto">
          <a:xfrm flipH="1">
            <a:off x="3094038" y="3340100"/>
            <a:ext cx="2352675" cy="0"/>
          </a:xfrm>
          <a:prstGeom prst="line">
            <a:avLst/>
          </a:prstGeom>
          <a:noFill/>
          <a:ln w="28575">
            <a:solidFill>
              <a:srgbClr val="000000"/>
            </a:solidFill>
            <a:miter lim="800000"/>
            <a:headEnd type="triangle" w="med" len="med"/>
            <a:tailEnd type="triangle" w="med" len="med"/>
          </a:ln>
        </p:spPr>
        <p:txBody>
          <a:bodyPr wrap="none"/>
          <a:lstStyle/>
          <a:p>
            <a:endParaRPr lang="en-GB"/>
          </a:p>
        </p:txBody>
      </p:sp>
      <p:sp>
        <p:nvSpPr>
          <p:cNvPr id="33817" name="Line 50"/>
          <p:cNvSpPr>
            <a:spLocks noChangeShapeType="1"/>
          </p:cNvSpPr>
          <p:nvPr/>
        </p:nvSpPr>
        <p:spPr bwMode="auto">
          <a:xfrm>
            <a:off x="3028950" y="3525838"/>
            <a:ext cx="1146175" cy="1109662"/>
          </a:xfrm>
          <a:prstGeom prst="line">
            <a:avLst/>
          </a:prstGeom>
          <a:noFill/>
          <a:ln w="28575">
            <a:solidFill>
              <a:srgbClr val="000000"/>
            </a:solidFill>
            <a:miter lim="800000"/>
            <a:headEnd type="triangle" w="med" len="med"/>
            <a:tailEnd type="triangle" w="med" len="med"/>
          </a:ln>
        </p:spPr>
        <p:txBody>
          <a:bodyPr wrap="none"/>
          <a:lstStyle/>
          <a:p>
            <a:endParaRPr lang="en-GB"/>
          </a:p>
        </p:txBody>
      </p:sp>
      <p:sp>
        <p:nvSpPr>
          <p:cNvPr id="33818" name="AutoShape 51"/>
          <p:cNvSpPr>
            <a:spLocks noChangeArrowheads="1"/>
          </p:cNvSpPr>
          <p:nvPr/>
        </p:nvSpPr>
        <p:spPr bwMode="auto">
          <a:xfrm>
            <a:off x="468313" y="1277938"/>
            <a:ext cx="2347912" cy="1143000"/>
          </a:xfrm>
          <a:prstGeom prst="cloudCallout">
            <a:avLst>
              <a:gd name="adj1" fmla="val 49120"/>
              <a:gd name="adj2" fmla="val 71111"/>
            </a:avLst>
          </a:prstGeom>
          <a:solidFill>
            <a:srgbClr val="FFFFFF"/>
          </a:solidFill>
          <a:ln w="9525">
            <a:solidFill>
              <a:srgbClr val="000000"/>
            </a:solidFill>
            <a:round/>
            <a:headEnd/>
            <a:tailEnd/>
          </a:ln>
        </p:spPr>
        <p:txBody>
          <a:bodyPr/>
          <a:lstStyle/>
          <a:p>
            <a:pPr algn="ctr" eaLnBrk="1" hangingPunct="1"/>
            <a:r>
              <a:rPr lang="en-GB" altLang="el-GR" sz="1200" b="1"/>
              <a:t>Γνωστικές Θεωρίες και Θεωρίες μάθησης</a:t>
            </a:r>
          </a:p>
        </p:txBody>
      </p:sp>
      <p:sp>
        <p:nvSpPr>
          <p:cNvPr id="33819" name="AutoShape 52"/>
          <p:cNvSpPr>
            <a:spLocks noChangeArrowheads="1"/>
          </p:cNvSpPr>
          <p:nvPr/>
        </p:nvSpPr>
        <p:spPr bwMode="auto">
          <a:xfrm>
            <a:off x="6027738" y="1282700"/>
            <a:ext cx="1611312" cy="993775"/>
          </a:xfrm>
          <a:prstGeom prst="cloudCallout">
            <a:avLst>
              <a:gd name="adj1" fmla="val -83792"/>
              <a:gd name="adj2" fmla="val -639"/>
            </a:avLst>
          </a:prstGeom>
          <a:solidFill>
            <a:srgbClr val="FFFFFF"/>
          </a:solidFill>
          <a:ln w="9525">
            <a:solidFill>
              <a:srgbClr val="000000"/>
            </a:solidFill>
            <a:round/>
            <a:headEnd/>
            <a:tailEnd/>
          </a:ln>
        </p:spPr>
        <p:txBody>
          <a:bodyPr/>
          <a:lstStyle/>
          <a:p>
            <a:pPr eaLnBrk="1" hangingPunct="1"/>
            <a:endParaRPr lang="el-GR" altLang="el-GR"/>
          </a:p>
        </p:txBody>
      </p:sp>
      <p:sp>
        <p:nvSpPr>
          <p:cNvPr id="33820" name="AutoShape 53"/>
          <p:cNvSpPr>
            <a:spLocks noChangeArrowheads="1"/>
          </p:cNvSpPr>
          <p:nvPr/>
        </p:nvSpPr>
        <p:spPr bwMode="auto">
          <a:xfrm>
            <a:off x="6027738" y="1196975"/>
            <a:ext cx="2360612" cy="1152525"/>
          </a:xfrm>
          <a:prstGeom prst="cloudCallout">
            <a:avLst>
              <a:gd name="adj1" fmla="val -47782"/>
              <a:gd name="adj2" fmla="val 85949"/>
            </a:avLst>
          </a:prstGeom>
          <a:solidFill>
            <a:srgbClr val="FFFFFF"/>
          </a:solidFill>
          <a:ln w="9525">
            <a:solidFill>
              <a:srgbClr val="000000"/>
            </a:solidFill>
            <a:round/>
            <a:headEnd/>
            <a:tailEnd/>
          </a:ln>
        </p:spPr>
        <p:txBody>
          <a:bodyPr/>
          <a:lstStyle/>
          <a:p>
            <a:pPr algn="ctr" eaLnBrk="1" hangingPunct="1"/>
            <a:r>
              <a:rPr lang="en-GB" altLang="el-GR" sz="1200" b="1"/>
              <a:t>Θεωρίες για τη διδασκαλία</a:t>
            </a:r>
            <a:r>
              <a:rPr lang="el-GR" altLang="el-GR" sz="1200" b="1"/>
              <a:t> (Διδακτική των Επιστημών)</a:t>
            </a:r>
            <a:endParaRPr lang="en-GB" altLang="el-GR" sz="1200" b="1"/>
          </a:p>
        </p:txBody>
      </p:sp>
      <p:sp>
        <p:nvSpPr>
          <p:cNvPr id="33821" name="AutoShape 54"/>
          <p:cNvSpPr>
            <a:spLocks noChangeArrowheads="1"/>
          </p:cNvSpPr>
          <p:nvPr/>
        </p:nvSpPr>
        <p:spPr bwMode="auto">
          <a:xfrm>
            <a:off x="4868863" y="5543550"/>
            <a:ext cx="2012950" cy="965200"/>
          </a:xfrm>
          <a:prstGeom prst="cloudCallout">
            <a:avLst>
              <a:gd name="adj1" fmla="val -73477"/>
              <a:gd name="adj2" fmla="val -64051"/>
            </a:avLst>
          </a:prstGeom>
          <a:solidFill>
            <a:srgbClr val="FFFFFF"/>
          </a:solidFill>
          <a:ln w="9525">
            <a:solidFill>
              <a:srgbClr val="000000"/>
            </a:solidFill>
            <a:round/>
            <a:headEnd/>
            <a:tailEnd/>
          </a:ln>
        </p:spPr>
        <p:txBody>
          <a:bodyPr/>
          <a:lstStyle/>
          <a:p>
            <a:pPr algn="ctr" eaLnBrk="1" hangingPunct="1"/>
            <a:r>
              <a:rPr lang="en-GB" altLang="el-GR" sz="800" b="1"/>
              <a:t>Κοινωνιολογικές και Παιδαγωγικές Θεωρίες </a:t>
            </a:r>
            <a:endParaRPr lang="en-GB" altLang="el-GR"/>
          </a:p>
        </p:txBody>
      </p:sp>
      <p:sp>
        <p:nvSpPr>
          <p:cNvPr id="33822" name="AutoShape 55"/>
          <p:cNvSpPr>
            <a:spLocks noChangeArrowheads="1"/>
          </p:cNvSpPr>
          <p:nvPr/>
        </p:nvSpPr>
        <p:spPr bwMode="auto">
          <a:xfrm>
            <a:off x="5003800" y="5516563"/>
            <a:ext cx="2439988" cy="965200"/>
          </a:xfrm>
          <a:prstGeom prst="cloudCallout">
            <a:avLst>
              <a:gd name="adj1" fmla="val 7972"/>
              <a:gd name="adj2" fmla="val -87005"/>
            </a:avLst>
          </a:prstGeom>
          <a:solidFill>
            <a:srgbClr val="FFFFFF"/>
          </a:solidFill>
          <a:ln w="9525">
            <a:solidFill>
              <a:srgbClr val="000000"/>
            </a:solidFill>
            <a:round/>
            <a:headEnd/>
            <a:tailEnd/>
          </a:ln>
        </p:spPr>
        <p:txBody>
          <a:bodyPr/>
          <a:lstStyle/>
          <a:p>
            <a:pPr algn="ctr" eaLnBrk="1" hangingPunct="1"/>
            <a:r>
              <a:rPr lang="en-GB" altLang="el-GR" sz="1200" b="1"/>
              <a:t>Κοινωνιολογικές και Παιδαγωγικές Θεωρίες</a:t>
            </a:r>
            <a:r>
              <a:rPr lang="en-GB" altLang="el-GR" sz="800" b="1"/>
              <a:t> </a:t>
            </a:r>
            <a:endParaRPr lang="en-GB" altLang="el-GR"/>
          </a:p>
        </p:txBody>
      </p:sp>
      <p:sp>
        <p:nvSpPr>
          <p:cNvPr id="33823" name="AutoShape 56"/>
          <p:cNvSpPr>
            <a:spLocks noChangeArrowheads="1"/>
          </p:cNvSpPr>
          <p:nvPr/>
        </p:nvSpPr>
        <p:spPr bwMode="auto">
          <a:xfrm>
            <a:off x="2051050" y="5589588"/>
            <a:ext cx="2376488" cy="965200"/>
          </a:xfrm>
          <a:prstGeom prst="cloudCallout">
            <a:avLst>
              <a:gd name="adj1" fmla="val -55477"/>
              <a:gd name="adj2" fmla="val -56907"/>
            </a:avLst>
          </a:prstGeom>
          <a:solidFill>
            <a:srgbClr val="FFFFFF"/>
          </a:solidFill>
          <a:ln w="9525">
            <a:solidFill>
              <a:srgbClr val="000000"/>
            </a:solidFill>
            <a:round/>
            <a:headEnd/>
            <a:tailEnd/>
          </a:ln>
        </p:spPr>
        <p:txBody>
          <a:bodyPr/>
          <a:lstStyle/>
          <a:p>
            <a:pPr algn="ctr" eaLnBrk="1" hangingPunct="1"/>
            <a:r>
              <a:rPr lang="en-GB" altLang="el-GR" sz="1200" b="1"/>
              <a:t>Αλληλεπίδραση ανθρώπου - υπολογιστή</a:t>
            </a:r>
            <a:r>
              <a:rPr lang="en-GB" altLang="el-GR" sz="800" b="1"/>
              <a:t> </a:t>
            </a:r>
            <a:endParaRPr lang="en-GB" altLang="el-GR"/>
          </a:p>
        </p:txBody>
      </p:sp>
      <p:sp>
        <p:nvSpPr>
          <p:cNvPr id="33824" name="Text Box 31"/>
          <p:cNvSpPr txBox="1">
            <a:spLocks noChangeArrowheads="1"/>
          </p:cNvSpPr>
          <p:nvPr/>
        </p:nvSpPr>
        <p:spPr bwMode="auto">
          <a:xfrm>
            <a:off x="2967038" y="1481138"/>
            <a:ext cx="2913062" cy="728662"/>
          </a:xfrm>
          <a:prstGeom prst="rect">
            <a:avLst/>
          </a:prstGeom>
          <a:noFill/>
          <a:ln w="9525">
            <a:noFill/>
            <a:miter lim="800000"/>
            <a:headEnd/>
            <a:tailEnd/>
          </a:ln>
        </p:spPr>
        <p:txBody>
          <a:bodyPr lIns="63094" tIns="31547" rIns="63094" bIns="31547"/>
          <a:lstStyle/>
          <a:p>
            <a:pPr algn="ctr" eaLnBrk="1" hangingPunct="1"/>
            <a:r>
              <a:rPr lang="en-GB" altLang="el-GR" sz="1400" b="1">
                <a:solidFill>
                  <a:srgbClr val="000000"/>
                </a:solidFill>
              </a:rPr>
              <a:t>Υπολογιστικό περιβάλλον διδασκαλίας - μάθησης</a:t>
            </a:r>
            <a:endParaRPr lang="en-GB" altLang="el-GR" sz="1400"/>
          </a:p>
        </p:txBody>
      </p:sp>
      <p:sp>
        <p:nvSpPr>
          <p:cNvPr id="33825" name="Text Box 58"/>
          <p:cNvSpPr txBox="1">
            <a:spLocks noChangeArrowheads="1"/>
          </p:cNvSpPr>
          <p:nvPr/>
        </p:nvSpPr>
        <p:spPr bwMode="auto">
          <a:xfrm>
            <a:off x="7596188" y="2708275"/>
            <a:ext cx="1403350" cy="1581150"/>
          </a:xfrm>
          <a:prstGeom prst="rect">
            <a:avLst/>
          </a:prstGeom>
          <a:noFill/>
          <a:ln w="9525">
            <a:noFill/>
            <a:miter lim="800000"/>
            <a:headEnd/>
            <a:tailEnd/>
          </a:ln>
        </p:spPr>
        <p:txBody>
          <a:bodyPr>
            <a:spAutoFit/>
          </a:bodyPr>
          <a:lstStyle/>
          <a:p>
            <a:pPr eaLnBrk="1" hangingPunct="1"/>
            <a:r>
              <a:rPr lang="en-GB" altLang="el-GR" sz="1400" b="1">
                <a:solidFill>
                  <a:srgbClr val="000000"/>
                </a:solidFill>
              </a:rPr>
              <a:t>Ικανότητες</a:t>
            </a:r>
          </a:p>
          <a:p>
            <a:pPr eaLnBrk="1" hangingPunct="1"/>
            <a:r>
              <a:rPr lang="en-GB" altLang="el-GR" sz="1400">
                <a:solidFill>
                  <a:srgbClr val="000000"/>
                </a:solidFill>
              </a:rPr>
              <a:t>(συνδυασμός </a:t>
            </a:r>
          </a:p>
          <a:p>
            <a:pPr eaLnBrk="1" hangingPunct="1"/>
            <a:r>
              <a:rPr lang="en-GB" altLang="el-GR" sz="1400">
                <a:solidFill>
                  <a:srgbClr val="000000"/>
                </a:solidFill>
              </a:rPr>
              <a:t>γνώσεων, δεξιοτήτων, στάσεων και αξιών</a:t>
            </a:r>
            <a:r>
              <a:rPr lang="el-GR" altLang="el-GR" sz="1400">
                <a:solidFill>
                  <a:srgbClr val="000000"/>
                </a:solidFill>
              </a:rPr>
              <a:t>)</a:t>
            </a:r>
            <a:endParaRPr lang="en-GB" altLang="el-GR" sz="1400">
              <a:solidFill>
                <a:srgbClr val="000000"/>
              </a:solidFill>
            </a:endParaRPr>
          </a:p>
          <a:p>
            <a:pPr algn="ctr" eaLnBrk="1" hangingPunct="1"/>
            <a:endParaRPr lang="en-GB" altLang="el-GR" sz="1400" b="1" i="1">
              <a:solidFill>
                <a:srgbClr val="000000"/>
              </a:solidFill>
            </a:endParaRPr>
          </a:p>
        </p:txBody>
      </p:sp>
      <p:sp>
        <p:nvSpPr>
          <p:cNvPr id="8251" name="Text Box 59"/>
          <p:cNvSpPr txBox="1">
            <a:spLocks noChangeArrowheads="1"/>
          </p:cNvSpPr>
          <p:nvPr/>
        </p:nvSpPr>
        <p:spPr bwMode="auto">
          <a:xfrm>
            <a:off x="755650" y="2852738"/>
            <a:ext cx="2159000" cy="1155700"/>
          </a:xfrm>
          <a:prstGeom prst="rect">
            <a:avLst/>
          </a:prstGeom>
          <a:noFill/>
          <a:ln w="9525">
            <a:noFill/>
            <a:miter lim="800000"/>
            <a:headEnd/>
            <a:tailEnd/>
          </a:ln>
          <a:effectLst/>
        </p:spPr>
        <p:txBody>
          <a:bodyPr>
            <a:spAutoFit/>
          </a:bodyPr>
          <a:lstStyle/>
          <a:p>
            <a:pPr lvl="1" eaLnBrk="1" hangingPunct="1">
              <a:defRPr/>
            </a:pPr>
            <a:r>
              <a:rPr lang="en-GB" sz="1400" b="1">
                <a:solidFill>
                  <a:srgbClr val="000000"/>
                </a:solidFill>
                <a:effectLst>
                  <a:outerShdw blurRad="38100" dist="38100" dir="2700000" algn="tl">
                    <a:srgbClr val="C0C0C0"/>
                  </a:outerShdw>
                </a:effectLst>
                <a:cs typeface="Arial" charset="0"/>
              </a:rPr>
              <a:t>Ψυχολογικά</a:t>
            </a:r>
          </a:p>
          <a:p>
            <a:pPr lvl="1" eaLnBrk="1" hangingPunct="1">
              <a:defRPr/>
            </a:pPr>
            <a:r>
              <a:rPr lang="en-GB" sz="1400" b="1">
                <a:solidFill>
                  <a:srgbClr val="000000"/>
                </a:solidFill>
                <a:effectLst>
                  <a:outerShdw blurRad="38100" dist="38100" dir="2700000" algn="tl">
                    <a:srgbClr val="C0C0C0"/>
                  </a:outerShdw>
                </a:effectLst>
                <a:cs typeface="Arial" charset="0"/>
              </a:rPr>
              <a:t>Υποκείμενα</a:t>
            </a:r>
            <a:r>
              <a:rPr lang="en-GB" sz="1400">
                <a:solidFill>
                  <a:srgbClr val="000000"/>
                </a:solidFill>
                <a:effectLst>
                  <a:outerShdw blurRad="38100" dist="38100" dir="2700000" algn="tl">
                    <a:srgbClr val="C0C0C0"/>
                  </a:outerShdw>
                </a:effectLst>
                <a:cs typeface="Arial" charset="0"/>
              </a:rPr>
              <a:t> </a:t>
            </a:r>
          </a:p>
          <a:p>
            <a:pPr lvl="1" eaLnBrk="1" hangingPunct="1">
              <a:defRPr/>
            </a:pPr>
            <a:r>
              <a:rPr lang="en-GB" sz="1400">
                <a:solidFill>
                  <a:srgbClr val="000000"/>
                </a:solidFill>
                <a:effectLst>
                  <a:outerShdw blurRad="38100" dist="38100" dir="2700000" algn="tl">
                    <a:srgbClr val="C0C0C0"/>
                  </a:outerShdw>
                </a:effectLst>
                <a:cs typeface="Arial" charset="0"/>
              </a:rPr>
              <a:t>(που μαθαίνουν ή διδάσκουν)</a:t>
            </a:r>
            <a:endParaRPr lang="en-GB" sz="1400">
              <a:cs typeface="Arial" charset="0"/>
            </a:endParaRPr>
          </a:p>
          <a:p>
            <a:pPr eaLnBrk="1" hangingPunct="1">
              <a:defRPr/>
            </a:pPr>
            <a:endParaRPr lang="en-GB" sz="1400">
              <a:cs typeface="Arial" charset="0"/>
            </a:endParaRPr>
          </a:p>
        </p:txBody>
      </p:sp>
      <p:sp>
        <p:nvSpPr>
          <p:cNvPr id="36" name="Line Callout 2 35"/>
          <p:cNvSpPr/>
          <p:nvPr/>
        </p:nvSpPr>
        <p:spPr>
          <a:xfrm>
            <a:off x="4786313" y="857250"/>
            <a:ext cx="1428750" cy="612775"/>
          </a:xfrm>
          <a:prstGeom prst="borderCallout2">
            <a:avLst>
              <a:gd name="adj1" fmla="val 18750"/>
              <a:gd name="adj2" fmla="val -8333"/>
              <a:gd name="adj3" fmla="val 18750"/>
              <a:gd name="adj4" fmla="val -16667"/>
              <a:gd name="adj5" fmla="val 278079"/>
              <a:gd name="adj6" fmla="val -451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dirty="0"/>
              <a:t>Εστίαση του μαθήματος</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fontScale="90000"/>
          </a:bodyPr>
          <a:lstStyle/>
          <a:p>
            <a:pPr eaLnBrk="1" hangingPunct="1">
              <a:defRPr/>
            </a:pPr>
            <a:r>
              <a:rPr lang="el-GR" dirty="0" smtClean="0"/>
              <a:t>Κατηγοριοποίηση του εκπαιδευτικού λογισμικού</a:t>
            </a:r>
          </a:p>
        </p:txBody>
      </p:sp>
      <p:sp>
        <p:nvSpPr>
          <p:cNvPr id="35844" name="Rectangle 3"/>
          <p:cNvSpPr>
            <a:spLocks noGrp="1" noChangeArrowheads="1"/>
          </p:cNvSpPr>
          <p:nvPr>
            <p:ph type="body" idx="1"/>
          </p:nvPr>
        </p:nvSpPr>
        <p:spPr>
          <a:xfrm>
            <a:off x="433382" y="1700808"/>
            <a:ext cx="8193087" cy="4114800"/>
          </a:xfrm>
        </p:spPr>
        <p:txBody>
          <a:bodyPr/>
          <a:lstStyle/>
          <a:p>
            <a:pPr lvl="1" eaLnBrk="1" hangingPunct="1"/>
            <a:r>
              <a:rPr lang="el-GR" altLang="el-GR" sz="2600" dirty="0" smtClean="0"/>
              <a:t>με βάση τη διδακτική προσέγγιση (</a:t>
            </a:r>
            <a:r>
              <a:rPr lang="el-GR" altLang="el-GR" sz="2600" dirty="0" err="1" smtClean="0"/>
              <a:t>μαθητοκεντρική</a:t>
            </a:r>
            <a:r>
              <a:rPr lang="el-GR" altLang="el-GR" sz="2600" dirty="0" smtClean="0"/>
              <a:t> ή δασκαλοκεντρική) που ακολουθεί και τις θεωρίες μάθησης (συμπεριφορισμός, γνωστική θεωρία, </a:t>
            </a:r>
            <a:r>
              <a:rPr lang="el-GR" altLang="el-GR" sz="2600" dirty="0" err="1" smtClean="0"/>
              <a:t>εποικοδομισμός</a:t>
            </a:r>
            <a:r>
              <a:rPr lang="el-GR" altLang="el-GR" sz="2600" dirty="0" smtClean="0"/>
              <a:t>, </a:t>
            </a:r>
            <a:r>
              <a:rPr lang="el-GR" altLang="el-GR" sz="2600" dirty="0" err="1" smtClean="0"/>
              <a:t>κοινωνικοπολιτισμική</a:t>
            </a:r>
            <a:r>
              <a:rPr lang="el-GR" altLang="el-GR" sz="2600" dirty="0" smtClean="0"/>
              <a:t> θεωρία) που στηρίζεται</a:t>
            </a:r>
          </a:p>
          <a:p>
            <a:pPr lvl="1" eaLnBrk="1" hangingPunct="1"/>
            <a:r>
              <a:rPr lang="el-GR" altLang="el-GR" sz="2600" dirty="0" smtClean="0"/>
              <a:t>Με βάση τις τεχνολογίες ανάπτυξης (πολυμέσα, διαδίκτυο, τεχνητή νοημοσύνη, κλπ.) και τα παιδαγωγικά ρεύματα (υπολογιστής ως δάσκαλος, ως σύντροφος ή εργαλείο, ως μαθητής)</a:t>
            </a:r>
            <a:endParaRPr lang="en-GB" altLang="el-GR" sz="2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646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7"/>
          <p:cNvSpPr>
            <a:spLocks noGrp="1" noChangeArrowheads="1"/>
          </p:cNvSpPr>
          <p:nvPr>
            <p:ph type="title"/>
          </p:nvPr>
        </p:nvSpPr>
        <p:spPr/>
        <p:txBody>
          <a:bodyPr/>
          <a:lstStyle/>
          <a:p>
            <a:pPr eaLnBrk="1" hangingPunct="1">
              <a:defRPr/>
            </a:pPr>
            <a:r>
              <a:rPr lang="el-GR" sz="3600" dirty="0" smtClean="0"/>
              <a:t>Γενικές κατηγορίες &amp; Θεωρίες Μάθησης</a:t>
            </a:r>
            <a:endParaRPr lang="en-GB" sz="3600" dirty="0" smtClean="0"/>
          </a:p>
        </p:txBody>
      </p:sp>
      <p:pic>
        <p:nvPicPr>
          <p:cNvPr id="37893" name="Picture 4"/>
          <p:cNvPicPr>
            <a:picLocks noGrp="1" noChangeAspect="1" noChangeArrowheads="1"/>
          </p:cNvPicPr>
          <p:nvPr>
            <p:ph idx="4294967295"/>
          </p:nvPr>
        </p:nvPicPr>
        <p:blipFill>
          <a:blip r:embed="rId3" cstate="print"/>
          <a:srcRect/>
          <a:stretch>
            <a:fillRect/>
          </a:stretch>
        </p:blipFill>
        <p:spPr>
          <a:xfrm>
            <a:off x="179388" y="1196975"/>
            <a:ext cx="8964612" cy="4968875"/>
          </a:xfrm>
          <a:noFill/>
        </p:spPr>
      </p:pic>
      <p:sp>
        <p:nvSpPr>
          <p:cNvPr id="37895" name="TextBox 1"/>
          <p:cNvSpPr txBox="1">
            <a:spLocks noChangeArrowheads="1"/>
          </p:cNvSpPr>
          <p:nvPr/>
        </p:nvSpPr>
        <p:spPr bwMode="auto">
          <a:xfrm>
            <a:off x="1409700" y="2781300"/>
            <a:ext cx="2011363" cy="338138"/>
          </a:xfrm>
          <a:prstGeom prst="rect">
            <a:avLst/>
          </a:prstGeom>
          <a:noFill/>
          <a:ln w="9525">
            <a:noFill/>
            <a:miter lim="800000"/>
            <a:headEnd/>
            <a:tailEnd/>
          </a:ln>
        </p:spPr>
        <p:txBody>
          <a:bodyPr wrap="none">
            <a:spAutoFit/>
          </a:bodyPr>
          <a:lstStyle/>
          <a:p>
            <a:r>
              <a:rPr lang="el-GR" altLang="el-GR" sz="1600"/>
              <a:t>Διδάσκω - μεταδίδω</a:t>
            </a:r>
          </a:p>
        </p:txBody>
      </p:sp>
      <p:sp>
        <p:nvSpPr>
          <p:cNvPr id="37896" name="TextBox 7"/>
          <p:cNvSpPr txBox="1">
            <a:spLocks noChangeArrowheads="1"/>
          </p:cNvSpPr>
          <p:nvPr/>
        </p:nvSpPr>
        <p:spPr bwMode="auto">
          <a:xfrm>
            <a:off x="6561138" y="2825750"/>
            <a:ext cx="2438400" cy="338138"/>
          </a:xfrm>
          <a:prstGeom prst="rect">
            <a:avLst/>
          </a:prstGeom>
          <a:noFill/>
          <a:ln w="9525">
            <a:noFill/>
            <a:miter lim="800000"/>
            <a:headEnd/>
            <a:tailEnd/>
          </a:ln>
        </p:spPr>
        <p:txBody>
          <a:bodyPr wrap="none">
            <a:spAutoFit/>
          </a:bodyPr>
          <a:lstStyle/>
          <a:p>
            <a:r>
              <a:rPr lang="el-GR" altLang="el-GR" sz="1600"/>
              <a:t>Οργανώνω - διευκολύνω</a:t>
            </a:r>
          </a:p>
        </p:txBody>
      </p:sp>
      <p:sp>
        <p:nvSpPr>
          <p:cNvPr id="37897" name="TextBox 8"/>
          <p:cNvSpPr txBox="1">
            <a:spLocks noChangeArrowheads="1"/>
          </p:cNvSpPr>
          <p:nvPr/>
        </p:nvSpPr>
        <p:spPr bwMode="auto">
          <a:xfrm>
            <a:off x="3978275" y="2655888"/>
            <a:ext cx="2414588" cy="339725"/>
          </a:xfrm>
          <a:prstGeom prst="rect">
            <a:avLst/>
          </a:prstGeom>
          <a:noFill/>
          <a:ln w="9525">
            <a:noFill/>
            <a:miter lim="800000"/>
            <a:headEnd/>
            <a:tailEnd/>
          </a:ln>
        </p:spPr>
        <p:txBody>
          <a:bodyPr wrap="none">
            <a:spAutoFit/>
          </a:bodyPr>
          <a:lstStyle/>
          <a:p>
            <a:r>
              <a:rPr lang="el-GR" altLang="el-GR" sz="1600"/>
              <a:t>Υποστηρίζω - καθοδηγώ</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79388" y="188913"/>
            <a:ext cx="4392612" cy="792162"/>
          </a:xfrm>
        </p:spPr>
        <p:txBody>
          <a:bodyPr/>
          <a:lstStyle/>
          <a:p>
            <a:pPr eaLnBrk="1" hangingPunct="1">
              <a:defRPr/>
            </a:pPr>
            <a:r>
              <a:rPr lang="en-GB" dirty="0" smtClean="0">
                <a:ea typeface="ＭＳ Ｐゴシック" pitchFamily="-112" charset="-128"/>
              </a:rPr>
              <a:t> </a:t>
            </a:r>
          </a:p>
        </p:txBody>
      </p:sp>
      <p:sp>
        <p:nvSpPr>
          <p:cNvPr id="39939" name="Text Box 3"/>
          <p:cNvSpPr txBox="1">
            <a:spLocks noChangeArrowheads="1"/>
          </p:cNvSpPr>
          <p:nvPr/>
        </p:nvSpPr>
        <p:spPr bwMode="auto">
          <a:xfrm>
            <a:off x="287338" y="1584325"/>
            <a:ext cx="596900" cy="307975"/>
          </a:xfrm>
          <a:prstGeom prst="rect">
            <a:avLst/>
          </a:prstGeom>
          <a:noFill/>
          <a:ln w="9525">
            <a:noFill/>
            <a:miter lim="800000"/>
            <a:headEnd/>
            <a:tailEnd/>
          </a:ln>
        </p:spPr>
        <p:txBody>
          <a:bodyPr wrap="none">
            <a:spAutoFit/>
          </a:bodyPr>
          <a:lstStyle/>
          <a:p>
            <a:pPr eaLnBrk="1" hangingPunct="1"/>
            <a:r>
              <a:rPr lang="el-GR" altLang="el-GR" sz="1400">
                <a:solidFill>
                  <a:srgbClr val="002060"/>
                </a:solidFill>
                <a:ea typeface="MS PGothic" pitchFamily="34" charset="-128"/>
              </a:rPr>
              <a:t>ρωτά</a:t>
            </a:r>
            <a:endParaRPr lang="en-GB" altLang="el-GR" sz="1600">
              <a:solidFill>
                <a:srgbClr val="002060"/>
              </a:solidFill>
              <a:ea typeface="MS PGothic" pitchFamily="34" charset="-128"/>
            </a:endParaRPr>
          </a:p>
        </p:txBody>
      </p:sp>
      <p:sp>
        <p:nvSpPr>
          <p:cNvPr id="39940" name="Text Box 4"/>
          <p:cNvSpPr txBox="1">
            <a:spLocks noChangeArrowheads="1"/>
          </p:cNvSpPr>
          <p:nvPr/>
        </p:nvSpPr>
        <p:spPr bwMode="auto">
          <a:xfrm>
            <a:off x="1390650" y="1612900"/>
            <a:ext cx="1141413" cy="338138"/>
          </a:xfrm>
          <a:prstGeom prst="rect">
            <a:avLst/>
          </a:prstGeom>
          <a:noFill/>
          <a:ln w="9525">
            <a:noFill/>
            <a:miter lim="800000"/>
            <a:headEnd/>
            <a:tailEnd/>
          </a:ln>
        </p:spPr>
        <p:txBody>
          <a:bodyPr wrap="none">
            <a:spAutoFit/>
          </a:bodyPr>
          <a:lstStyle/>
          <a:p>
            <a:pPr eaLnBrk="1" hangingPunct="1"/>
            <a:r>
              <a:rPr lang="el-GR" altLang="el-GR" sz="1600" b="1">
                <a:solidFill>
                  <a:srgbClr val="002060"/>
                </a:solidFill>
                <a:ea typeface="MS PGothic" pitchFamily="34" charset="-128"/>
              </a:rPr>
              <a:t>μεταδίδει</a:t>
            </a:r>
            <a:r>
              <a:rPr lang="en-US" altLang="el-GR" sz="1600" b="1">
                <a:solidFill>
                  <a:srgbClr val="002060"/>
                </a:solidFill>
                <a:ea typeface="MS PGothic" pitchFamily="34" charset="-128"/>
              </a:rPr>
              <a:t> </a:t>
            </a:r>
            <a:endParaRPr lang="en-GB" altLang="el-GR" sz="1600" b="1">
              <a:solidFill>
                <a:srgbClr val="002060"/>
              </a:solidFill>
              <a:ea typeface="MS PGothic" pitchFamily="34" charset="-128"/>
            </a:endParaRPr>
          </a:p>
        </p:txBody>
      </p:sp>
      <p:sp>
        <p:nvSpPr>
          <p:cNvPr id="39941" name="Text Box 6"/>
          <p:cNvSpPr txBox="1">
            <a:spLocks noChangeArrowheads="1"/>
          </p:cNvSpPr>
          <p:nvPr/>
        </p:nvSpPr>
        <p:spPr bwMode="auto">
          <a:xfrm>
            <a:off x="1609725" y="1970088"/>
            <a:ext cx="1300163" cy="338137"/>
          </a:xfrm>
          <a:prstGeom prst="rect">
            <a:avLst/>
          </a:prstGeom>
          <a:noFill/>
          <a:ln w="9525">
            <a:noFill/>
            <a:miter lim="800000"/>
            <a:headEnd/>
            <a:tailEnd/>
          </a:ln>
        </p:spPr>
        <p:txBody>
          <a:bodyPr wrap="none">
            <a:spAutoFit/>
          </a:bodyPr>
          <a:lstStyle/>
          <a:p>
            <a:pPr eaLnBrk="1" hangingPunct="1"/>
            <a:r>
              <a:rPr lang="el-GR" altLang="el-GR" sz="1600">
                <a:solidFill>
                  <a:srgbClr val="002060"/>
                </a:solidFill>
                <a:ea typeface="MS PGothic" pitchFamily="34" charset="-128"/>
              </a:rPr>
              <a:t>παρουσιάζει</a:t>
            </a:r>
            <a:endParaRPr lang="en-GB" altLang="el-GR" sz="1600">
              <a:solidFill>
                <a:srgbClr val="002060"/>
              </a:solidFill>
              <a:ea typeface="MS PGothic" pitchFamily="34" charset="-128"/>
            </a:endParaRPr>
          </a:p>
        </p:txBody>
      </p:sp>
      <p:sp>
        <p:nvSpPr>
          <p:cNvPr id="39942" name="Text Box 7"/>
          <p:cNvSpPr txBox="1">
            <a:spLocks noChangeArrowheads="1"/>
          </p:cNvSpPr>
          <p:nvPr/>
        </p:nvSpPr>
        <p:spPr bwMode="auto">
          <a:xfrm>
            <a:off x="592138" y="2552700"/>
            <a:ext cx="2624137" cy="584200"/>
          </a:xfrm>
          <a:prstGeom prst="rect">
            <a:avLst/>
          </a:prstGeom>
          <a:noFill/>
          <a:ln w="9525">
            <a:noFill/>
            <a:miter lim="800000"/>
            <a:headEnd/>
            <a:tailEnd/>
          </a:ln>
        </p:spPr>
        <p:txBody>
          <a:bodyPr wrap="none">
            <a:spAutoFit/>
          </a:bodyPr>
          <a:lstStyle/>
          <a:p>
            <a:pPr eaLnBrk="1" hangingPunct="1"/>
            <a:r>
              <a:rPr lang="el-GR" altLang="el-GR" sz="1600" b="1" i="1">
                <a:solidFill>
                  <a:srgbClr val="FF0000"/>
                </a:solidFill>
                <a:ea typeface="MS PGothic" pitchFamily="34" charset="-128"/>
              </a:rPr>
              <a:t>απαντά σε ερωτήσεις </a:t>
            </a:r>
            <a:endParaRPr lang="fr-FR" altLang="el-GR" sz="1600" b="1" i="1">
              <a:solidFill>
                <a:srgbClr val="FF0000"/>
              </a:solidFill>
              <a:ea typeface="MS PGothic" pitchFamily="34" charset="-128"/>
            </a:endParaRPr>
          </a:p>
          <a:p>
            <a:pPr eaLnBrk="1" hangingPunct="1"/>
            <a:r>
              <a:rPr lang="el-GR" altLang="el-GR" sz="1600" b="1" i="1">
                <a:solidFill>
                  <a:srgbClr val="FF0000"/>
                </a:solidFill>
                <a:ea typeface="MS PGothic" pitchFamily="34" charset="-128"/>
              </a:rPr>
              <a:t>αιτιολογεί τις απαντήσεις</a:t>
            </a:r>
            <a:endParaRPr lang="en-GB" altLang="el-GR" sz="1600" b="1" i="1">
              <a:solidFill>
                <a:srgbClr val="FF0000"/>
              </a:solidFill>
              <a:ea typeface="MS PGothic" pitchFamily="34" charset="-128"/>
            </a:endParaRPr>
          </a:p>
        </p:txBody>
      </p:sp>
      <p:sp>
        <p:nvSpPr>
          <p:cNvPr id="29705" name="Text Box 8"/>
          <p:cNvSpPr txBox="1">
            <a:spLocks noChangeArrowheads="1"/>
          </p:cNvSpPr>
          <p:nvPr/>
        </p:nvSpPr>
        <p:spPr bwMode="auto">
          <a:xfrm>
            <a:off x="4710113" y="1311275"/>
            <a:ext cx="858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dirty="0" smtClean="0">
                <a:solidFill>
                  <a:schemeClr val="accent4">
                    <a:lumMod val="50000"/>
                  </a:schemeClr>
                </a:solidFill>
              </a:rPr>
              <a:t>μελέτα</a:t>
            </a:r>
            <a:endParaRPr lang="en-GB" sz="1600" dirty="0" smtClean="0">
              <a:solidFill>
                <a:schemeClr val="accent4">
                  <a:lumMod val="50000"/>
                </a:schemeClr>
              </a:solidFill>
            </a:endParaRPr>
          </a:p>
        </p:txBody>
      </p:sp>
      <p:sp>
        <p:nvSpPr>
          <p:cNvPr id="29707" name="Text Box 10"/>
          <p:cNvSpPr txBox="1">
            <a:spLocks noChangeArrowheads="1"/>
          </p:cNvSpPr>
          <p:nvPr/>
        </p:nvSpPr>
        <p:spPr bwMode="auto">
          <a:xfrm>
            <a:off x="5480050" y="1914525"/>
            <a:ext cx="1262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sz="2000" b="1" dirty="0" smtClean="0">
                <a:solidFill>
                  <a:schemeClr val="accent4">
                    <a:lumMod val="50000"/>
                  </a:schemeClr>
                </a:solidFill>
              </a:rPr>
              <a:t>διερευνά</a:t>
            </a:r>
            <a:endParaRPr lang="en-GB" sz="2000" b="1" dirty="0" smtClean="0">
              <a:solidFill>
                <a:schemeClr val="accent4">
                  <a:lumMod val="50000"/>
                </a:schemeClr>
              </a:solidFill>
            </a:endParaRPr>
          </a:p>
        </p:txBody>
      </p:sp>
      <p:sp>
        <p:nvSpPr>
          <p:cNvPr id="29708" name="Text Box 11"/>
          <p:cNvSpPr txBox="1">
            <a:spLocks noChangeArrowheads="1"/>
          </p:cNvSpPr>
          <p:nvPr/>
        </p:nvSpPr>
        <p:spPr bwMode="auto">
          <a:xfrm>
            <a:off x="6808788" y="2238375"/>
            <a:ext cx="178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b="1" dirty="0" smtClean="0">
                <a:solidFill>
                  <a:schemeClr val="accent4">
                    <a:lumMod val="50000"/>
                  </a:schemeClr>
                </a:solidFill>
              </a:rPr>
              <a:t>πειραματίζεται</a:t>
            </a:r>
            <a:endParaRPr lang="en-GB" b="1" dirty="0" smtClean="0">
              <a:solidFill>
                <a:schemeClr val="accent4">
                  <a:lumMod val="50000"/>
                </a:schemeClr>
              </a:solidFill>
            </a:endParaRPr>
          </a:p>
        </p:txBody>
      </p:sp>
      <p:sp>
        <p:nvSpPr>
          <p:cNvPr id="29709" name="Text Box 12"/>
          <p:cNvSpPr txBox="1">
            <a:spLocks noChangeArrowheads="1"/>
          </p:cNvSpPr>
          <p:nvPr/>
        </p:nvSpPr>
        <p:spPr bwMode="auto">
          <a:xfrm>
            <a:off x="4286250" y="3552825"/>
            <a:ext cx="163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b="1" dirty="0" smtClean="0">
                <a:solidFill>
                  <a:schemeClr val="accent4">
                    <a:lumMod val="50000"/>
                  </a:schemeClr>
                </a:solidFill>
              </a:rPr>
              <a:t>κατασκευάζει</a:t>
            </a:r>
            <a:endParaRPr lang="en-GB" b="1" dirty="0" smtClean="0">
              <a:solidFill>
                <a:schemeClr val="accent4">
                  <a:lumMod val="50000"/>
                </a:schemeClr>
              </a:solidFill>
            </a:endParaRPr>
          </a:p>
        </p:txBody>
      </p:sp>
      <p:sp>
        <p:nvSpPr>
          <p:cNvPr id="29710" name="Text Box 13"/>
          <p:cNvSpPr txBox="1">
            <a:spLocks noChangeArrowheads="1"/>
          </p:cNvSpPr>
          <p:nvPr/>
        </p:nvSpPr>
        <p:spPr bwMode="auto">
          <a:xfrm>
            <a:off x="6594475" y="3898900"/>
            <a:ext cx="1968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sz="1600" b="1" dirty="0" smtClean="0">
                <a:solidFill>
                  <a:schemeClr val="accent4">
                    <a:lumMod val="50000"/>
                  </a:schemeClr>
                </a:solidFill>
              </a:rPr>
              <a:t>προγραμματίζει</a:t>
            </a:r>
            <a:endParaRPr lang="en-GB" sz="1600" b="1" dirty="0" smtClean="0">
              <a:solidFill>
                <a:schemeClr val="accent4">
                  <a:lumMod val="50000"/>
                </a:schemeClr>
              </a:solidFill>
            </a:endParaRPr>
          </a:p>
        </p:txBody>
      </p:sp>
      <p:sp>
        <p:nvSpPr>
          <p:cNvPr id="29711" name="Text Box 14"/>
          <p:cNvSpPr txBox="1">
            <a:spLocks noChangeArrowheads="1"/>
          </p:cNvSpPr>
          <p:nvPr/>
        </p:nvSpPr>
        <p:spPr bwMode="auto">
          <a:xfrm>
            <a:off x="5340350" y="2786063"/>
            <a:ext cx="2203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b="1" dirty="0">
                <a:solidFill>
                  <a:schemeClr val="accent4">
                    <a:lumMod val="50000"/>
                  </a:schemeClr>
                </a:solidFill>
              </a:rPr>
              <a:t>λ</a:t>
            </a:r>
            <a:r>
              <a:rPr lang="el-GR" b="1" dirty="0" smtClean="0">
                <a:solidFill>
                  <a:schemeClr val="accent4">
                    <a:lumMod val="50000"/>
                  </a:schemeClr>
                </a:solidFill>
              </a:rPr>
              <a:t>ύνει προβλήματα</a:t>
            </a:r>
            <a:endParaRPr lang="en-GB" b="1" dirty="0" smtClean="0">
              <a:solidFill>
                <a:schemeClr val="accent4">
                  <a:lumMod val="50000"/>
                </a:schemeClr>
              </a:solidFill>
            </a:endParaRPr>
          </a:p>
        </p:txBody>
      </p:sp>
      <p:sp>
        <p:nvSpPr>
          <p:cNvPr id="39949" name="Text Box 15"/>
          <p:cNvSpPr txBox="1">
            <a:spLocks noChangeArrowheads="1"/>
          </p:cNvSpPr>
          <p:nvPr/>
        </p:nvSpPr>
        <p:spPr bwMode="auto">
          <a:xfrm>
            <a:off x="490538" y="5249863"/>
            <a:ext cx="3795712" cy="461962"/>
          </a:xfrm>
          <a:prstGeom prst="rect">
            <a:avLst/>
          </a:prstGeom>
          <a:noFill/>
          <a:ln w="9525">
            <a:noFill/>
            <a:miter lim="800000"/>
            <a:headEnd/>
            <a:tailEnd/>
          </a:ln>
        </p:spPr>
        <p:txBody>
          <a:bodyPr>
            <a:spAutoFit/>
          </a:bodyPr>
          <a:lstStyle/>
          <a:p>
            <a:pPr eaLnBrk="1" hangingPunct="1"/>
            <a:r>
              <a:rPr lang="el-GR" altLang="el-GR" sz="2400" b="1" i="1">
                <a:ea typeface="MS PGothic" pitchFamily="34" charset="-128"/>
              </a:rPr>
              <a:t>εκφράζεται - δημιουργεί</a:t>
            </a:r>
            <a:endParaRPr lang="en-GB" altLang="el-GR" sz="2400" b="1" i="1">
              <a:ea typeface="MS PGothic" pitchFamily="34" charset="-128"/>
            </a:endParaRPr>
          </a:p>
        </p:txBody>
      </p:sp>
      <p:sp>
        <p:nvSpPr>
          <p:cNvPr id="39950" name="Text Box 16"/>
          <p:cNvSpPr txBox="1">
            <a:spLocks noChangeArrowheads="1"/>
          </p:cNvSpPr>
          <p:nvPr/>
        </p:nvSpPr>
        <p:spPr bwMode="auto">
          <a:xfrm>
            <a:off x="4464050" y="5370513"/>
            <a:ext cx="2849563" cy="338137"/>
          </a:xfrm>
          <a:prstGeom prst="rect">
            <a:avLst/>
          </a:prstGeom>
          <a:noFill/>
          <a:ln w="9525">
            <a:noFill/>
            <a:miter lim="800000"/>
            <a:headEnd/>
            <a:tailEnd/>
          </a:ln>
        </p:spPr>
        <p:txBody>
          <a:bodyPr wrap="none">
            <a:spAutoFit/>
          </a:bodyPr>
          <a:lstStyle/>
          <a:p>
            <a:pPr eaLnBrk="1" hangingPunct="1"/>
            <a:r>
              <a:rPr lang="el-GR" altLang="el-GR" sz="1600" b="1">
                <a:ea typeface="MS PGothic" pitchFamily="34" charset="-128"/>
              </a:rPr>
              <a:t>Επικοινωνεί - αλληλεπιδρά</a:t>
            </a:r>
            <a:endParaRPr lang="en-GB" altLang="el-GR" sz="1600" b="1">
              <a:ea typeface="MS PGothic" pitchFamily="34" charset="-128"/>
            </a:endParaRPr>
          </a:p>
        </p:txBody>
      </p:sp>
      <p:sp>
        <p:nvSpPr>
          <p:cNvPr id="39951" name="Text Box 17"/>
          <p:cNvSpPr txBox="1">
            <a:spLocks noChangeArrowheads="1"/>
          </p:cNvSpPr>
          <p:nvPr/>
        </p:nvSpPr>
        <p:spPr bwMode="auto">
          <a:xfrm>
            <a:off x="4352925" y="4797425"/>
            <a:ext cx="1019175" cy="400050"/>
          </a:xfrm>
          <a:prstGeom prst="rect">
            <a:avLst/>
          </a:prstGeom>
          <a:noFill/>
          <a:ln w="9525">
            <a:noFill/>
            <a:miter lim="800000"/>
            <a:headEnd/>
            <a:tailEnd/>
          </a:ln>
        </p:spPr>
        <p:txBody>
          <a:bodyPr wrap="none">
            <a:spAutoFit/>
          </a:bodyPr>
          <a:lstStyle/>
          <a:p>
            <a:pPr eaLnBrk="1" hangingPunct="1"/>
            <a:r>
              <a:rPr lang="el-GR" altLang="el-GR" sz="2000" b="1">
                <a:ea typeface="MS PGothic" pitchFamily="34" charset="-128"/>
              </a:rPr>
              <a:t>ψάχνει</a:t>
            </a:r>
            <a:endParaRPr lang="en-GB" altLang="el-GR" sz="2000" b="1">
              <a:ea typeface="MS PGothic" pitchFamily="34" charset="-128"/>
            </a:endParaRPr>
          </a:p>
        </p:txBody>
      </p:sp>
      <p:sp>
        <p:nvSpPr>
          <p:cNvPr id="39952" name="Line 18"/>
          <p:cNvSpPr>
            <a:spLocks noChangeShapeType="1"/>
          </p:cNvSpPr>
          <p:nvPr/>
        </p:nvSpPr>
        <p:spPr bwMode="auto">
          <a:xfrm>
            <a:off x="3606800" y="895350"/>
            <a:ext cx="0" cy="3541713"/>
          </a:xfrm>
          <a:prstGeom prst="line">
            <a:avLst/>
          </a:prstGeom>
          <a:noFill/>
          <a:ln w="9525">
            <a:solidFill>
              <a:schemeClr val="tx1"/>
            </a:solidFill>
            <a:miter lim="800000"/>
            <a:headEnd/>
            <a:tailEnd/>
          </a:ln>
        </p:spPr>
        <p:txBody>
          <a:bodyPr wrap="none"/>
          <a:lstStyle/>
          <a:p>
            <a:endParaRPr lang="en-GB"/>
          </a:p>
        </p:txBody>
      </p:sp>
      <p:sp>
        <p:nvSpPr>
          <p:cNvPr id="29716" name="Text Box 19"/>
          <p:cNvSpPr txBox="1">
            <a:spLocks noChangeArrowheads="1"/>
          </p:cNvSpPr>
          <p:nvPr/>
        </p:nvSpPr>
        <p:spPr bwMode="auto">
          <a:xfrm>
            <a:off x="5895975" y="3157538"/>
            <a:ext cx="2700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sz="1600" b="1" dirty="0">
                <a:solidFill>
                  <a:schemeClr val="accent4">
                    <a:lumMod val="50000"/>
                  </a:schemeClr>
                </a:solidFill>
              </a:rPr>
              <a:t>υ</a:t>
            </a:r>
            <a:r>
              <a:rPr lang="el-GR" sz="1600" b="1" dirty="0" smtClean="0">
                <a:solidFill>
                  <a:schemeClr val="accent4">
                    <a:lumMod val="50000"/>
                  </a:schemeClr>
                </a:solidFill>
              </a:rPr>
              <a:t>λοποιεί σχέδια εργασίας</a:t>
            </a:r>
            <a:endParaRPr lang="en-GB" sz="1600" b="1" dirty="0" smtClean="0">
              <a:solidFill>
                <a:schemeClr val="accent4">
                  <a:lumMod val="50000"/>
                </a:schemeClr>
              </a:solidFill>
            </a:endParaRPr>
          </a:p>
        </p:txBody>
      </p:sp>
      <p:sp>
        <p:nvSpPr>
          <p:cNvPr id="39954" name="Text Box 20"/>
          <p:cNvSpPr txBox="1">
            <a:spLocks noChangeArrowheads="1"/>
          </p:cNvSpPr>
          <p:nvPr/>
        </p:nvSpPr>
        <p:spPr bwMode="auto">
          <a:xfrm>
            <a:off x="1104900" y="4886325"/>
            <a:ext cx="739775" cy="307975"/>
          </a:xfrm>
          <a:prstGeom prst="rect">
            <a:avLst/>
          </a:prstGeom>
          <a:noFill/>
          <a:ln w="9525">
            <a:noFill/>
            <a:miter lim="800000"/>
            <a:headEnd/>
            <a:tailEnd/>
          </a:ln>
        </p:spPr>
        <p:txBody>
          <a:bodyPr wrap="none">
            <a:spAutoFit/>
          </a:bodyPr>
          <a:lstStyle/>
          <a:p>
            <a:pPr eaLnBrk="1" hangingPunct="1"/>
            <a:r>
              <a:rPr lang="el-GR" altLang="el-GR" sz="1400">
                <a:ea typeface="MS PGothic" pitchFamily="34" charset="-128"/>
              </a:rPr>
              <a:t>συζητά</a:t>
            </a:r>
            <a:endParaRPr lang="en-GB" altLang="el-GR" sz="1400">
              <a:ea typeface="MS PGothic" pitchFamily="34" charset="-128"/>
            </a:endParaRPr>
          </a:p>
        </p:txBody>
      </p:sp>
      <p:sp>
        <p:nvSpPr>
          <p:cNvPr id="29718" name="Text Box 21"/>
          <p:cNvSpPr txBox="1">
            <a:spLocks noChangeArrowheads="1"/>
          </p:cNvSpPr>
          <p:nvPr/>
        </p:nvSpPr>
        <p:spPr bwMode="auto">
          <a:xfrm>
            <a:off x="3932238" y="3097213"/>
            <a:ext cx="12207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sz="1600" dirty="0" smtClean="0">
                <a:solidFill>
                  <a:schemeClr val="accent4">
                    <a:lumMod val="50000"/>
                  </a:schemeClr>
                </a:solidFill>
              </a:rPr>
              <a:t>μετακινείται</a:t>
            </a:r>
            <a:endParaRPr lang="en-GB" sz="1600" dirty="0" smtClean="0">
              <a:solidFill>
                <a:schemeClr val="accent4">
                  <a:lumMod val="50000"/>
                </a:schemeClr>
              </a:solidFill>
            </a:endParaRPr>
          </a:p>
        </p:txBody>
      </p:sp>
      <p:sp>
        <p:nvSpPr>
          <p:cNvPr id="39956" name="AutoShape 24"/>
          <p:cNvSpPr>
            <a:spLocks noChangeArrowheads="1"/>
          </p:cNvSpPr>
          <p:nvPr/>
        </p:nvSpPr>
        <p:spPr bwMode="auto">
          <a:xfrm>
            <a:off x="60325" y="1495425"/>
            <a:ext cx="3275013" cy="1571625"/>
          </a:xfrm>
          <a:prstGeom prst="wedgeRoundRectCallout">
            <a:avLst>
              <a:gd name="adj1" fmla="val -43750"/>
              <a:gd name="adj2" fmla="val 70000"/>
              <a:gd name="adj3" fmla="val 16667"/>
            </a:avLst>
          </a:prstGeom>
          <a:noFill/>
          <a:ln w="9525">
            <a:solidFill>
              <a:srgbClr val="FF0000"/>
            </a:solidFill>
            <a:miter lim="800000"/>
            <a:headEnd/>
            <a:tailEnd/>
          </a:ln>
        </p:spPr>
        <p:txBody>
          <a:bodyPr/>
          <a:lstStyle/>
          <a:p>
            <a:pPr algn="ctr" eaLnBrk="1" hangingPunct="1"/>
            <a:endParaRPr lang="el-GR" altLang="el-GR">
              <a:ea typeface="MS PGothic" pitchFamily="34" charset="-128"/>
            </a:endParaRPr>
          </a:p>
        </p:txBody>
      </p:sp>
      <p:grpSp>
        <p:nvGrpSpPr>
          <p:cNvPr id="2" name="Group 26"/>
          <p:cNvGrpSpPr>
            <a:grpSpLocks/>
          </p:cNvGrpSpPr>
          <p:nvPr/>
        </p:nvGrpSpPr>
        <p:grpSpPr bwMode="auto">
          <a:xfrm>
            <a:off x="3689350" y="722313"/>
            <a:ext cx="5054600" cy="3686175"/>
            <a:chOff x="2639" y="445"/>
            <a:chExt cx="3080" cy="2787"/>
          </a:xfrm>
        </p:grpSpPr>
        <p:sp>
          <p:nvSpPr>
            <p:cNvPr id="39982" name="AutoShape 27"/>
            <p:cNvSpPr>
              <a:spLocks noChangeArrowheads="1"/>
            </p:cNvSpPr>
            <p:nvPr/>
          </p:nvSpPr>
          <p:spPr bwMode="auto">
            <a:xfrm rot="10800000">
              <a:off x="2639" y="790"/>
              <a:ext cx="3080" cy="2442"/>
            </a:xfrm>
            <a:prstGeom prst="wedgeRoundRectCallout">
              <a:avLst>
                <a:gd name="adj1" fmla="val 1630"/>
                <a:gd name="adj2" fmla="val 61023"/>
                <a:gd name="adj3" fmla="val 16667"/>
              </a:avLst>
            </a:prstGeom>
            <a:noFill/>
            <a:ln w="9525">
              <a:solidFill>
                <a:srgbClr val="FF0000"/>
              </a:solidFill>
              <a:miter lim="800000"/>
              <a:headEnd/>
              <a:tailEnd/>
            </a:ln>
          </p:spPr>
          <p:txBody>
            <a:bodyPr rot="10800000"/>
            <a:lstStyle/>
            <a:p>
              <a:pPr algn="ctr" eaLnBrk="1" hangingPunct="1"/>
              <a:endParaRPr lang="el-GR" altLang="el-GR">
                <a:ea typeface="MS PGothic" pitchFamily="34" charset="-128"/>
              </a:endParaRPr>
            </a:p>
          </p:txBody>
        </p:sp>
        <p:sp>
          <p:nvSpPr>
            <p:cNvPr id="4" name="Text Box 28"/>
            <p:cNvSpPr txBox="1">
              <a:spLocks noChangeArrowheads="1"/>
            </p:cNvSpPr>
            <p:nvPr/>
          </p:nvSpPr>
          <p:spPr bwMode="auto">
            <a:xfrm>
              <a:off x="5009" y="445"/>
              <a:ext cx="113"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defRPr/>
              </a:pPr>
              <a:endParaRPr lang="en-GB" b="1" dirty="0" smtClean="0">
                <a:solidFill>
                  <a:schemeClr val="accent4">
                    <a:lumMod val="50000"/>
                  </a:schemeClr>
                </a:solidFill>
                <a:effectLst>
                  <a:outerShdw blurRad="38100" dist="38100" dir="2700000" algn="tl">
                    <a:srgbClr val="000000">
                      <a:alpha val="43137"/>
                    </a:srgbClr>
                  </a:outerShdw>
                </a:effectLst>
              </a:endParaRPr>
            </a:p>
          </p:txBody>
        </p:sp>
      </p:grpSp>
      <p:sp>
        <p:nvSpPr>
          <p:cNvPr id="39958" name="AutoShape 30"/>
          <p:cNvSpPr>
            <a:spLocks noChangeArrowheads="1"/>
          </p:cNvSpPr>
          <p:nvPr/>
        </p:nvSpPr>
        <p:spPr bwMode="auto">
          <a:xfrm>
            <a:off x="323850" y="4724400"/>
            <a:ext cx="8712200" cy="1208088"/>
          </a:xfrm>
          <a:prstGeom prst="wedgeRoundRectCallout">
            <a:avLst>
              <a:gd name="adj1" fmla="val -43750"/>
              <a:gd name="adj2" fmla="val 93384"/>
              <a:gd name="adj3" fmla="val 16667"/>
            </a:avLst>
          </a:prstGeom>
          <a:noFill/>
          <a:ln w="9525">
            <a:solidFill>
              <a:srgbClr val="FF0000"/>
            </a:solidFill>
            <a:miter lim="800000"/>
            <a:headEnd/>
            <a:tailEnd/>
          </a:ln>
        </p:spPr>
        <p:txBody>
          <a:bodyPr/>
          <a:lstStyle/>
          <a:p>
            <a:pPr algn="ctr" eaLnBrk="1" hangingPunct="1"/>
            <a:endParaRPr lang="el-GR" altLang="el-GR">
              <a:ea typeface="MS PGothic" pitchFamily="34" charset="-128"/>
            </a:endParaRPr>
          </a:p>
        </p:txBody>
      </p:sp>
      <p:sp>
        <p:nvSpPr>
          <p:cNvPr id="29724" name="Text Box 10"/>
          <p:cNvSpPr txBox="1">
            <a:spLocks noChangeArrowheads="1"/>
          </p:cNvSpPr>
          <p:nvPr/>
        </p:nvSpPr>
        <p:spPr bwMode="auto">
          <a:xfrm>
            <a:off x="6553200" y="1655763"/>
            <a:ext cx="1325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sz="1600" b="1" dirty="0" err="1" smtClean="0">
                <a:solidFill>
                  <a:schemeClr val="accent4">
                    <a:lumMod val="50000"/>
                  </a:schemeClr>
                </a:solidFill>
              </a:rPr>
              <a:t>οπτικοποιεί</a:t>
            </a:r>
            <a:endParaRPr lang="en-GB" sz="1600" b="1" dirty="0" smtClean="0">
              <a:solidFill>
                <a:schemeClr val="accent4">
                  <a:lumMod val="50000"/>
                </a:schemeClr>
              </a:solidFill>
            </a:endParaRPr>
          </a:p>
        </p:txBody>
      </p:sp>
      <p:sp>
        <p:nvSpPr>
          <p:cNvPr id="29725" name="Text Box 10"/>
          <p:cNvSpPr txBox="1">
            <a:spLocks noChangeArrowheads="1"/>
          </p:cNvSpPr>
          <p:nvPr/>
        </p:nvSpPr>
        <p:spPr bwMode="auto">
          <a:xfrm>
            <a:off x="3863975" y="1720850"/>
            <a:ext cx="795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sz="1600" dirty="0" smtClean="0">
                <a:solidFill>
                  <a:schemeClr val="accent4">
                    <a:lumMod val="50000"/>
                  </a:schemeClr>
                </a:solidFill>
              </a:rPr>
              <a:t>ψάχνει</a:t>
            </a:r>
            <a:endParaRPr lang="en-GB" sz="1600" dirty="0" smtClean="0">
              <a:solidFill>
                <a:schemeClr val="accent4">
                  <a:lumMod val="50000"/>
                </a:schemeClr>
              </a:solidFill>
            </a:endParaRPr>
          </a:p>
        </p:txBody>
      </p:sp>
      <p:sp>
        <p:nvSpPr>
          <p:cNvPr id="37" name="Τίτλος 1"/>
          <p:cNvSpPr txBox="1">
            <a:spLocks/>
          </p:cNvSpPr>
          <p:nvPr/>
        </p:nvSpPr>
        <p:spPr>
          <a:xfrm>
            <a:off x="1036638" y="46038"/>
            <a:ext cx="7499350" cy="869950"/>
          </a:xfrm>
          <a:prstGeom prst="rect">
            <a:avLst/>
          </a:prstGeom>
        </p:spPr>
        <p:txBody>
          <a:bodyPr anchor="ct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pitchFamily="-112" charset="-128"/>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pitchFamily="-112" charset="-128"/>
              </a:defRPr>
            </a:lvl2pPr>
            <a:lvl3pPr algn="l" rtl="0" eaLnBrk="0" fontAlgn="base" hangingPunct="0">
              <a:spcBef>
                <a:spcPct val="0"/>
              </a:spcBef>
              <a:spcAft>
                <a:spcPct val="0"/>
              </a:spcAft>
              <a:defRPr sz="4300">
                <a:solidFill>
                  <a:srgbClr val="572314"/>
                </a:solidFill>
                <a:latin typeface="Gill Sans MT" pitchFamily="34" charset="0"/>
                <a:ea typeface="ＭＳ Ｐゴシック" pitchFamily="-112" charset="-128"/>
              </a:defRPr>
            </a:lvl3pPr>
            <a:lvl4pPr algn="l" rtl="0" eaLnBrk="0" fontAlgn="base" hangingPunct="0">
              <a:spcBef>
                <a:spcPct val="0"/>
              </a:spcBef>
              <a:spcAft>
                <a:spcPct val="0"/>
              </a:spcAft>
              <a:defRPr sz="4300">
                <a:solidFill>
                  <a:srgbClr val="572314"/>
                </a:solidFill>
                <a:latin typeface="Gill Sans MT" pitchFamily="34" charset="0"/>
                <a:ea typeface="ＭＳ Ｐゴシック" pitchFamily="-112" charset="-128"/>
              </a:defRPr>
            </a:lvl4pPr>
            <a:lvl5pPr algn="l" rtl="0" eaLnBrk="0" fontAlgn="base" hangingPunct="0">
              <a:spcBef>
                <a:spcPct val="0"/>
              </a:spcBef>
              <a:spcAft>
                <a:spcPct val="0"/>
              </a:spcAft>
              <a:defRPr sz="4300">
                <a:solidFill>
                  <a:srgbClr val="572314"/>
                </a:solidFill>
                <a:latin typeface="Gill Sans MT" pitchFamily="34" charset="0"/>
                <a:ea typeface="ＭＳ Ｐゴシック" pitchFamily="-112" charset="-128"/>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lstStyle>
          <a:p>
            <a:pPr>
              <a:defRPr/>
            </a:pPr>
            <a:r>
              <a:rPr lang="el-GR" sz="3600" dirty="0"/>
              <a:t>Δ</a:t>
            </a:r>
            <a:r>
              <a:rPr lang="el-GR" sz="3600" dirty="0" smtClean="0"/>
              <a:t>ουλειά στην τάξη</a:t>
            </a:r>
            <a:endParaRPr lang="el-GR" sz="3600" dirty="0"/>
          </a:p>
        </p:txBody>
      </p:sp>
      <p:sp>
        <p:nvSpPr>
          <p:cNvPr id="39963" name="Text Box 17"/>
          <p:cNvSpPr txBox="1">
            <a:spLocks noChangeArrowheads="1"/>
          </p:cNvSpPr>
          <p:nvPr/>
        </p:nvSpPr>
        <p:spPr bwMode="auto">
          <a:xfrm>
            <a:off x="6694488" y="4941888"/>
            <a:ext cx="2133600" cy="461962"/>
          </a:xfrm>
          <a:prstGeom prst="rect">
            <a:avLst/>
          </a:prstGeom>
          <a:noFill/>
          <a:ln w="9525">
            <a:noFill/>
            <a:miter lim="800000"/>
            <a:headEnd/>
            <a:tailEnd/>
          </a:ln>
        </p:spPr>
        <p:txBody>
          <a:bodyPr wrap="none">
            <a:spAutoFit/>
          </a:bodyPr>
          <a:lstStyle/>
          <a:p>
            <a:pPr eaLnBrk="1" hangingPunct="1"/>
            <a:r>
              <a:rPr lang="el-GR" altLang="el-GR" sz="2400" b="1">
                <a:ea typeface="MS PGothic" pitchFamily="34" charset="-128"/>
              </a:rPr>
              <a:t>συνεργάζεται</a:t>
            </a:r>
            <a:endParaRPr lang="en-GB" altLang="el-GR" sz="2400" b="1">
              <a:ea typeface="MS PGothic" pitchFamily="34" charset="-128"/>
            </a:endParaRPr>
          </a:p>
        </p:txBody>
      </p:sp>
      <p:sp>
        <p:nvSpPr>
          <p:cNvPr id="39964" name="Text Box 15"/>
          <p:cNvSpPr txBox="1">
            <a:spLocks noChangeArrowheads="1"/>
          </p:cNvSpPr>
          <p:nvPr/>
        </p:nvSpPr>
        <p:spPr bwMode="auto">
          <a:xfrm>
            <a:off x="3092450" y="4976813"/>
            <a:ext cx="839788" cy="369887"/>
          </a:xfrm>
          <a:prstGeom prst="rect">
            <a:avLst/>
          </a:prstGeom>
          <a:noFill/>
          <a:ln w="9525">
            <a:noFill/>
            <a:miter lim="800000"/>
            <a:headEnd/>
            <a:tailEnd/>
          </a:ln>
        </p:spPr>
        <p:txBody>
          <a:bodyPr wrap="none">
            <a:spAutoFit/>
          </a:bodyPr>
          <a:lstStyle/>
          <a:p>
            <a:pPr eaLnBrk="1" hangingPunct="1"/>
            <a:r>
              <a:rPr lang="el-GR" altLang="el-GR" b="1">
                <a:ea typeface="MS PGothic" pitchFamily="34" charset="-128"/>
              </a:rPr>
              <a:t>παίζει</a:t>
            </a:r>
            <a:endParaRPr lang="en-GB" altLang="el-GR" b="1">
              <a:ea typeface="MS PGothic" pitchFamily="34" charset="-128"/>
            </a:endParaRPr>
          </a:p>
        </p:txBody>
      </p:sp>
      <p:cxnSp>
        <p:nvCxnSpPr>
          <p:cNvPr id="3" name="Ευθεία γραμμή σύνδεσης 2"/>
          <p:cNvCxnSpPr/>
          <p:nvPr/>
        </p:nvCxnSpPr>
        <p:spPr>
          <a:xfrm>
            <a:off x="73025" y="4581525"/>
            <a:ext cx="8963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66" name="TextBox 3"/>
          <p:cNvSpPr txBox="1">
            <a:spLocks noChangeArrowheads="1"/>
          </p:cNvSpPr>
          <p:nvPr/>
        </p:nvSpPr>
        <p:spPr bwMode="auto">
          <a:xfrm>
            <a:off x="6299200" y="376238"/>
            <a:ext cx="1725613" cy="461962"/>
          </a:xfrm>
          <a:prstGeom prst="rect">
            <a:avLst/>
          </a:prstGeom>
          <a:noFill/>
          <a:ln w="9525">
            <a:noFill/>
            <a:miter lim="800000"/>
            <a:headEnd/>
            <a:tailEnd/>
          </a:ln>
        </p:spPr>
        <p:txBody>
          <a:bodyPr wrap="none">
            <a:spAutoFit/>
          </a:bodyPr>
          <a:lstStyle/>
          <a:p>
            <a:pPr eaLnBrk="1" hangingPunct="1"/>
            <a:r>
              <a:rPr lang="el-GR" altLang="el-GR" sz="2400" b="1">
                <a:ea typeface="MS PGothic" pitchFamily="34" charset="-128"/>
              </a:rPr>
              <a:t>Ο μαθητής</a:t>
            </a:r>
          </a:p>
        </p:txBody>
      </p:sp>
      <p:sp>
        <p:nvSpPr>
          <p:cNvPr id="39967" name="TextBox 42"/>
          <p:cNvSpPr txBox="1">
            <a:spLocks noChangeArrowheads="1"/>
          </p:cNvSpPr>
          <p:nvPr/>
        </p:nvSpPr>
        <p:spPr bwMode="auto">
          <a:xfrm>
            <a:off x="131763" y="3471863"/>
            <a:ext cx="2044700" cy="461962"/>
          </a:xfrm>
          <a:prstGeom prst="rect">
            <a:avLst/>
          </a:prstGeom>
          <a:noFill/>
          <a:ln w="9525">
            <a:noFill/>
            <a:miter lim="800000"/>
            <a:headEnd/>
            <a:tailEnd/>
          </a:ln>
        </p:spPr>
        <p:txBody>
          <a:bodyPr wrap="none">
            <a:spAutoFit/>
          </a:bodyPr>
          <a:lstStyle/>
          <a:p>
            <a:pPr eaLnBrk="1" hangingPunct="1"/>
            <a:r>
              <a:rPr lang="el-GR" altLang="el-GR" sz="2400" b="1">
                <a:ea typeface="MS PGothic" pitchFamily="34" charset="-128"/>
              </a:rPr>
              <a:t>Ο δάσκαλος</a:t>
            </a:r>
            <a:r>
              <a:rPr lang="fr-FR" altLang="el-GR" sz="2400" b="1">
                <a:ea typeface="MS PGothic" pitchFamily="34" charset="-128"/>
              </a:rPr>
              <a:t> </a:t>
            </a:r>
            <a:endParaRPr lang="el-GR" altLang="el-GR" sz="2400" b="1">
              <a:ea typeface="MS PGothic" pitchFamily="34" charset="-128"/>
            </a:endParaRPr>
          </a:p>
        </p:txBody>
      </p:sp>
      <p:sp>
        <p:nvSpPr>
          <p:cNvPr id="39968" name="TextBox 42"/>
          <p:cNvSpPr txBox="1">
            <a:spLocks noChangeArrowheads="1"/>
          </p:cNvSpPr>
          <p:nvPr/>
        </p:nvSpPr>
        <p:spPr bwMode="auto">
          <a:xfrm>
            <a:off x="973138" y="6315075"/>
            <a:ext cx="1430337" cy="461963"/>
          </a:xfrm>
          <a:prstGeom prst="rect">
            <a:avLst/>
          </a:prstGeom>
          <a:noFill/>
          <a:ln w="9525">
            <a:noFill/>
            <a:miter lim="800000"/>
            <a:headEnd/>
            <a:tailEnd/>
          </a:ln>
        </p:spPr>
        <p:txBody>
          <a:bodyPr wrap="none">
            <a:spAutoFit/>
          </a:bodyPr>
          <a:lstStyle/>
          <a:p>
            <a:pPr eaLnBrk="1" hangingPunct="1"/>
            <a:r>
              <a:rPr lang="el-GR" altLang="el-GR" sz="2400" b="1">
                <a:ea typeface="MS PGothic" pitchFamily="34" charset="-128"/>
              </a:rPr>
              <a:t>Η ομάδα</a:t>
            </a:r>
          </a:p>
        </p:txBody>
      </p:sp>
      <p:sp>
        <p:nvSpPr>
          <p:cNvPr id="39969" name="Text Box 17"/>
          <p:cNvSpPr txBox="1">
            <a:spLocks noChangeArrowheads="1"/>
          </p:cNvSpPr>
          <p:nvPr/>
        </p:nvSpPr>
        <p:spPr bwMode="auto">
          <a:xfrm>
            <a:off x="1917700" y="4837113"/>
            <a:ext cx="830263" cy="307975"/>
          </a:xfrm>
          <a:prstGeom prst="rect">
            <a:avLst/>
          </a:prstGeom>
          <a:noFill/>
          <a:ln w="9525">
            <a:noFill/>
            <a:miter lim="800000"/>
            <a:headEnd/>
            <a:tailEnd/>
          </a:ln>
        </p:spPr>
        <p:txBody>
          <a:bodyPr wrap="none">
            <a:spAutoFit/>
          </a:bodyPr>
          <a:lstStyle/>
          <a:p>
            <a:pPr eaLnBrk="1" hangingPunct="1"/>
            <a:r>
              <a:rPr lang="el-GR" altLang="el-GR" sz="1400">
                <a:ea typeface="MS PGothic" pitchFamily="34" charset="-128"/>
              </a:rPr>
              <a:t>αναζητά</a:t>
            </a:r>
            <a:endParaRPr lang="en-GB" altLang="el-GR" sz="1400">
              <a:ea typeface="MS PGothic" pitchFamily="34" charset="-128"/>
            </a:endParaRPr>
          </a:p>
        </p:txBody>
      </p:sp>
      <p:sp>
        <p:nvSpPr>
          <p:cNvPr id="39970" name="Text Box 17"/>
          <p:cNvSpPr txBox="1">
            <a:spLocks noChangeArrowheads="1"/>
          </p:cNvSpPr>
          <p:nvPr/>
        </p:nvSpPr>
        <p:spPr bwMode="auto">
          <a:xfrm>
            <a:off x="1435100" y="4160838"/>
            <a:ext cx="1492250" cy="307975"/>
          </a:xfrm>
          <a:prstGeom prst="rect">
            <a:avLst/>
          </a:prstGeom>
          <a:noFill/>
          <a:ln w="9525">
            <a:noFill/>
            <a:miter lim="800000"/>
            <a:headEnd/>
            <a:tailEnd/>
          </a:ln>
        </p:spPr>
        <p:txBody>
          <a:bodyPr wrap="none">
            <a:spAutoFit/>
          </a:bodyPr>
          <a:lstStyle/>
          <a:p>
            <a:pPr eaLnBrk="1" hangingPunct="1"/>
            <a:r>
              <a:rPr lang="el-GR" altLang="el-GR" sz="1400">
                <a:ea typeface="MS PGothic" pitchFamily="34" charset="-128"/>
              </a:rPr>
              <a:t>Έχει πρόσβαση </a:t>
            </a:r>
            <a:endParaRPr lang="en-GB" altLang="el-GR" sz="1400">
              <a:ea typeface="MS PGothic" pitchFamily="34" charset="-128"/>
            </a:endParaRPr>
          </a:p>
        </p:txBody>
      </p:sp>
      <p:sp>
        <p:nvSpPr>
          <p:cNvPr id="39971" name="TextBox 1"/>
          <p:cNvSpPr txBox="1">
            <a:spLocks noChangeArrowheads="1"/>
          </p:cNvSpPr>
          <p:nvPr/>
        </p:nvSpPr>
        <p:spPr bwMode="auto">
          <a:xfrm>
            <a:off x="617538" y="3260725"/>
            <a:ext cx="941387" cy="338138"/>
          </a:xfrm>
          <a:prstGeom prst="rect">
            <a:avLst/>
          </a:prstGeom>
          <a:noFill/>
          <a:ln w="9525">
            <a:noFill/>
            <a:miter lim="800000"/>
            <a:headEnd/>
            <a:tailEnd/>
          </a:ln>
        </p:spPr>
        <p:txBody>
          <a:bodyPr wrap="none">
            <a:spAutoFit/>
          </a:bodyPr>
          <a:lstStyle/>
          <a:p>
            <a:r>
              <a:rPr lang="el-GR" altLang="el-GR" sz="1600"/>
              <a:t>διδάσκει</a:t>
            </a:r>
            <a:endParaRPr lang="el-GR" altLang="el-GR"/>
          </a:p>
        </p:txBody>
      </p:sp>
      <p:sp>
        <p:nvSpPr>
          <p:cNvPr id="39972" name="TextBox 4"/>
          <p:cNvSpPr txBox="1">
            <a:spLocks noChangeArrowheads="1"/>
          </p:cNvSpPr>
          <p:nvPr/>
        </p:nvSpPr>
        <p:spPr bwMode="auto">
          <a:xfrm>
            <a:off x="2178050" y="3381375"/>
            <a:ext cx="1287463" cy="584200"/>
          </a:xfrm>
          <a:prstGeom prst="rect">
            <a:avLst/>
          </a:prstGeom>
          <a:noFill/>
          <a:ln w="9525">
            <a:noFill/>
            <a:miter lim="800000"/>
            <a:headEnd/>
            <a:tailEnd/>
          </a:ln>
        </p:spPr>
        <p:txBody>
          <a:bodyPr wrap="none">
            <a:spAutoFit/>
          </a:bodyPr>
          <a:lstStyle/>
          <a:p>
            <a:r>
              <a:rPr lang="el-GR" altLang="el-GR" sz="1600"/>
              <a:t>Οργανώνει</a:t>
            </a:r>
          </a:p>
          <a:p>
            <a:r>
              <a:rPr lang="el-GR" altLang="el-GR" sz="1600"/>
              <a:t>Διευκολύνει </a:t>
            </a:r>
          </a:p>
        </p:txBody>
      </p:sp>
      <p:sp>
        <p:nvSpPr>
          <p:cNvPr id="39973" name="TextBox 39"/>
          <p:cNvSpPr txBox="1">
            <a:spLocks noChangeArrowheads="1"/>
          </p:cNvSpPr>
          <p:nvPr/>
        </p:nvSpPr>
        <p:spPr bwMode="auto">
          <a:xfrm>
            <a:off x="103188" y="4003675"/>
            <a:ext cx="1282700" cy="584200"/>
          </a:xfrm>
          <a:prstGeom prst="rect">
            <a:avLst/>
          </a:prstGeom>
          <a:noFill/>
          <a:ln w="9525">
            <a:noFill/>
            <a:miter lim="800000"/>
            <a:headEnd/>
            <a:tailEnd/>
          </a:ln>
        </p:spPr>
        <p:txBody>
          <a:bodyPr wrap="none">
            <a:spAutoFit/>
          </a:bodyPr>
          <a:lstStyle/>
          <a:p>
            <a:r>
              <a:rPr lang="el-GR" altLang="el-GR" sz="1600"/>
              <a:t>Υποστηρίζει</a:t>
            </a:r>
          </a:p>
          <a:p>
            <a:r>
              <a:rPr lang="el-GR" altLang="el-GR" sz="1600"/>
              <a:t>Καθοδηγεί </a:t>
            </a:r>
          </a:p>
        </p:txBody>
      </p:sp>
      <p:sp>
        <p:nvSpPr>
          <p:cNvPr id="6" name="Δεξιό βέλος 5"/>
          <p:cNvSpPr/>
          <p:nvPr/>
        </p:nvSpPr>
        <p:spPr>
          <a:xfrm rot="18231400">
            <a:off x="1383506" y="3139282"/>
            <a:ext cx="314325" cy="166688"/>
          </a:xfrm>
          <a:prstGeom prst="rightArrow">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2" name="Δεξιό βέλος 41"/>
          <p:cNvSpPr/>
          <p:nvPr/>
        </p:nvSpPr>
        <p:spPr>
          <a:xfrm rot="19952166">
            <a:off x="3287713" y="3509963"/>
            <a:ext cx="449262" cy="169862"/>
          </a:xfrm>
          <a:prstGeom prst="rightArrow">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3" name="Δεξιό βέλος 42"/>
          <p:cNvSpPr/>
          <p:nvPr/>
        </p:nvSpPr>
        <p:spPr>
          <a:xfrm rot="2540526">
            <a:off x="911225" y="4686300"/>
            <a:ext cx="450850" cy="160338"/>
          </a:xfrm>
          <a:prstGeom prst="rightArrow">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4" name="Δεξιό βέλος 43"/>
          <p:cNvSpPr/>
          <p:nvPr/>
        </p:nvSpPr>
        <p:spPr>
          <a:xfrm rot="5400000">
            <a:off x="5864225" y="4435475"/>
            <a:ext cx="449263" cy="169863"/>
          </a:xfrm>
          <a:prstGeom prst="rightArrow">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9978" name="Text Box 3"/>
          <p:cNvSpPr txBox="1">
            <a:spLocks noChangeArrowheads="1"/>
          </p:cNvSpPr>
          <p:nvPr/>
        </p:nvSpPr>
        <p:spPr bwMode="auto">
          <a:xfrm>
            <a:off x="542925" y="1822450"/>
            <a:ext cx="795338" cy="307975"/>
          </a:xfrm>
          <a:prstGeom prst="rect">
            <a:avLst/>
          </a:prstGeom>
          <a:noFill/>
          <a:ln w="9525">
            <a:noFill/>
            <a:miter lim="800000"/>
            <a:headEnd/>
            <a:tailEnd/>
          </a:ln>
        </p:spPr>
        <p:txBody>
          <a:bodyPr wrap="none">
            <a:spAutoFit/>
          </a:bodyPr>
          <a:lstStyle/>
          <a:p>
            <a:pPr eaLnBrk="1" hangingPunct="1"/>
            <a:r>
              <a:rPr lang="el-GR" altLang="el-GR" sz="1400">
                <a:solidFill>
                  <a:srgbClr val="002060"/>
                </a:solidFill>
                <a:ea typeface="MS PGothic" pitchFamily="34" charset="-128"/>
              </a:rPr>
              <a:t>εξετάζει</a:t>
            </a:r>
            <a:endParaRPr lang="en-GB" altLang="el-GR" sz="1600">
              <a:solidFill>
                <a:srgbClr val="002060"/>
              </a:solidFill>
              <a:ea typeface="MS PGothic" pitchFamily="34" charset="-128"/>
            </a:endParaRPr>
          </a:p>
        </p:txBody>
      </p:sp>
      <p:sp>
        <p:nvSpPr>
          <p:cNvPr id="46" name="TextBox 42"/>
          <p:cNvSpPr txBox="1">
            <a:spLocks noChangeArrowheads="1"/>
          </p:cNvSpPr>
          <p:nvPr/>
        </p:nvSpPr>
        <p:spPr bwMode="auto">
          <a:xfrm>
            <a:off x="2997200" y="6027738"/>
            <a:ext cx="6183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defRPr/>
            </a:pPr>
            <a:r>
              <a:rPr lang="el-GR" sz="3600" dirty="0">
                <a:solidFill>
                  <a:srgbClr val="572314"/>
                </a:solidFill>
                <a:effectLst>
                  <a:outerShdw blurRad="50000" dist="30000" dir="5400000" algn="tl" rotWithShape="0">
                    <a:srgbClr val="000000">
                      <a:alpha val="30000"/>
                    </a:srgbClr>
                  </a:outerShdw>
                </a:effectLst>
                <a:latin typeface="+mj-lt"/>
                <a:ea typeface="ＭＳ Ｐゴシック" pitchFamily="-112" charset="-128"/>
                <a:cs typeface="+mj-cs"/>
              </a:rPr>
              <a:t>Δ</a:t>
            </a:r>
            <a:r>
              <a:rPr lang="el-GR" sz="3600" dirty="0" smtClean="0">
                <a:solidFill>
                  <a:srgbClr val="572314"/>
                </a:solidFill>
                <a:effectLst>
                  <a:outerShdw blurRad="50000" dist="30000" dir="5400000" algn="tl" rotWithShape="0">
                    <a:srgbClr val="000000">
                      <a:alpha val="30000"/>
                    </a:srgbClr>
                  </a:outerShdw>
                </a:effectLst>
                <a:latin typeface="+mj-lt"/>
                <a:ea typeface="ＭＳ Ｐゴシック" pitchFamily="-112" charset="-128"/>
                <a:cs typeface="+mj-cs"/>
              </a:rPr>
              <a:t>ουλειά (&amp;) πέρα </a:t>
            </a:r>
            <a:r>
              <a:rPr lang="el-GR" sz="3600" dirty="0">
                <a:solidFill>
                  <a:srgbClr val="572314"/>
                </a:solidFill>
                <a:effectLst>
                  <a:outerShdw blurRad="50000" dist="30000" dir="5400000" algn="tl" rotWithShape="0">
                    <a:srgbClr val="000000">
                      <a:alpha val="30000"/>
                    </a:srgbClr>
                  </a:outerShdw>
                </a:effectLst>
                <a:latin typeface="+mj-lt"/>
                <a:ea typeface="ＭＳ Ｐゴシック" pitchFamily="-112" charset="-128"/>
                <a:cs typeface="+mj-cs"/>
              </a:rPr>
              <a:t>από την τάξη</a:t>
            </a:r>
          </a:p>
        </p:txBody>
      </p:sp>
      <p:sp>
        <p:nvSpPr>
          <p:cNvPr id="47" name="Text Box 11"/>
          <p:cNvSpPr txBox="1">
            <a:spLocks noChangeArrowheads="1"/>
          </p:cNvSpPr>
          <p:nvPr/>
        </p:nvSpPr>
        <p:spPr bwMode="auto">
          <a:xfrm>
            <a:off x="5284788" y="2363788"/>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sz="1600" b="1" dirty="0" err="1" smtClean="0">
                <a:solidFill>
                  <a:schemeClr val="accent4">
                    <a:lumMod val="50000"/>
                  </a:schemeClr>
                </a:solidFill>
              </a:rPr>
              <a:t>μοντελοποιεί</a:t>
            </a:r>
            <a:endParaRPr lang="en-GB" sz="1600" b="1" dirty="0" smtClean="0">
              <a:solidFill>
                <a:schemeClr val="accent4">
                  <a:lumMod val="50000"/>
                </a:schemeClr>
              </a:solidFill>
            </a:endParaRPr>
          </a:p>
        </p:txBody>
      </p:sp>
      <p:sp>
        <p:nvSpPr>
          <p:cNvPr id="39981" name="Text Box 17"/>
          <p:cNvSpPr txBox="1">
            <a:spLocks noChangeArrowheads="1"/>
          </p:cNvSpPr>
          <p:nvPr/>
        </p:nvSpPr>
        <p:spPr bwMode="auto">
          <a:xfrm>
            <a:off x="5387975" y="4951413"/>
            <a:ext cx="1006475" cy="307975"/>
          </a:xfrm>
          <a:prstGeom prst="rect">
            <a:avLst/>
          </a:prstGeom>
          <a:noFill/>
          <a:ln w="9525">
            <a:noFill/>
            <a:miter lim="800000"/>
            <a:headEnd/>
            <a:tailEnd/>
          </a:ln>
        </p:spPr>
        <p:txBody>
          <a:bodyPr wrap="none">
            <a:spAutoFit/>
          </a:bodyPr>
          <a:lstStyle/>
          <a:p>
            <a:pPr eaLnBrk="1" hangingPunct="1"/>
            <a:r>
              <a:rPr lang="el-GR" altLang="el-GR" sz="1400">
                <a:ea typeface="MS PGothic" pitchFamily="34" charset="-128"/>
              </a:rPr>
              <a:t>μοιράζεται</a:t>
            </a:r>
            <a:endParaRPr lang="en-GB" altLang="el-GR" sz="1400">
              <a:ea typeface="MS PGothic"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79388" y="188913"/>
            <a:ext cx="4392612" cy="792162"/>
          </a:xfrm>
        </p:spPr>
        <p:txBody>
          <a:bodyPr/>
          <a:lstStyle/>
          <a:p>
            <a:pPr eaLnBrk="1" hangingPunct="1">
              <a:defRPr/>
            </a:pPr>
            <a:r>
              <a:rPr lang="en-GB" dirty="0" smtClean="0"/>
              <a:t> </a:t>
            </a:r>
          </a:p>
        </p:txBody>
      </p:sp>
      <p:sp>
        <p:nvSpPr>
          <p:cNvPr id="41988" name="Text Box 3"/>
          <p:cNvSpPr txBox="1">
            <a:spLocks noChangeArrowheads="1"/>
          </p:cNvSpPr>
          <p:nvPr/>
        </p:nvSpPr>
        <p:spPr bwMode="auto">
          <a:xfrm>
            <a:off x="287338" y="1584325"/>
            <a:ext cx="1116012" cy="338138"/>
          </a:xfrm>
          <a:prstGeom prst="rect">
            <a:avLst/>
          </a:prstGeom>
          <a:noFill/>
          <a:ln w="9525">
            <a:noFill/>
            <a:miter lim="800000"/>
            <a:headEnd/>
            <a:tailEnd/>
          </a:ln>
        </p:spPr>
        <p:txBody>
          <a:bodyPr wrap="none">
            <a:spAutoFit/>
          </a:bodyPr>
          <a:lstStyle/>
          <a:p>
            <a:pPr eaLnBrk="1" hangingPunct="1"/>
            <a:r>
              <a:rPr lang="el-GR" altLang="el-GR" sz="1600" b="1">
                <a:solidFill>
                  <a:srgbClr val="002060"/>
                </a:solidFill>
                <a:ea typeface="MS PGothic" pitchFamily="34" charset="-128"/>
              </a:rPr>
              <a:t>Ασκήσεις</a:t>
            </a:r>
            <a:endParaRPr lang="en-GB" altLang="el-GR" sz="1600" b="1">
              <a:solidFill>
                <a:srgbClr val="002060"/>
              </a:solidFill>
              <a:ea typeface="MS PGothic" pitchFamily="34" charset="-128"/>
            </a:endParaRPr>
          </a:p>
        </p:txBody>
      </p:sp>
      <p:sp>
        <p:nvSpPr>
          <p:cNvPr id="41989" name="Text Box 4"/>
          <p:cNvSpPr txBox="1">
            <a:spLocks noChangeArrowheads="1"/>
          </p:cNvSpPr>
          <p:nvPr/>
        </p:nvSpPr>
        <p:spPr bwMode="auto">
          <a:xfrm>
            <a:off x="1497013" y="1493838"/>
            <a:ext cx="1444625" cy="584200"/>
          </a:xfrm>
          <a:prstGeom prst="rect">
            <a:avLst/>
          </a:prstGeom>
          <a:noFill/>
          <a:ln w="9525">
            <a:noFill/>
            <a:miter lim="800000"/>
            <a:headEnd/>
            <a:tailEnd/>
          </a:ln>
        </p:spPr>
        <p:txBody>
          <a:bodyPr wrap="none">
            <a:spAutoFit/>
          </a:bodyPr>
          <a:lstStyle/>
          <a:p>
            <a:pPr eaLnBrk="1" hangingPunct="1"/>
            <a:r>
              <a:rPr lang="el-GR" altLang="el-GR" sz="1600" b="1">
                <a:solidFill>
                  <a:srgbClr val="002060"/>
                </a:solidFill>
                <a:ea typeface="MS PGothic" pitchFamily="34" charset="-128"/>
              </a:rPr>
              <a:t>Παρουσίαση</a:t>
            </a:r>
          </a:p>
          <a:p>
            <a:pPr eaLnBrk="1" hangingPunct="1"/>
            <a:r>
              <a:rPr lang="el-GR" altLang="el-GR" sz="1600" b="1">
                <a:solidFill>
                  <a:srgbClr val="002060"/>
                </a:solidFill>
                <a:ea typeface="MS PGothic" pitchFamily="34" charset="-128"/>
              </a:rPr>
              <a:t>Καθοδήγηση</a:t>
            </a:r>
            <a:endParaRPr lang="en-GB" altLang="el-GR" sz="1600" b="1">
              <a:solidFill>
                <a:srgbClr val="002060"/>
              </a:solidFill>
              <a:ea typeface="MS PGothic" pitchFamily="34" charset="-128"/>
            </a:endParaRPr>
          </a:p>
        </p:txBody>
      </p:sp>
      <p:sp>
        <p:nvSpPr>
          <p:cNvPr id="41990" name="Text Box 5"/>
          <p:cNvSpPr txBox="1">
            <a:spLocks noChangeArrowheads="1"/>
          </p:cNvSpPr>
          <p:nvPr/>
        </p:nvSpPr>
        <p:spPr bwMode="auto">
          <a:xfrm>
            <a:off x="304800" y="2281238"/>
            <a:ext cx="2017713" cy="307975"/>
          </a:xfrm>
          <a:prstGeom prst="rect">
            <a:avLst/>
          </a:prstGeom>
          <a:noFill/>
          <a:ln w="9525">
            <a:noFill/>
            <a:miter lim="800000"/>
            <a:headEnd/>
            <a:tailEnd/>
          </a:ln>
        </p:spPr>
        <p:txBody>
          <a:bodyPr wrap="none">
            <a:spAutoFit/>
          </a:bodyPr>
          <a:lstStyle/>
          <a:p>
            <a:pPr eaLnBrk="1" hangingPunct="1"/>
            <a:r>
              <a:rPr lang="el-GR" altLang="el-GR" sz="1400">
                <a:solidFill>
                  <a:srgbClr val="002060"/>
                </a:solidFill>
                <a:ea typeface="MS PGothic" pitchFamily="34" charset="-128"/>
              </a:rPr>
              <a:t>Εκπαιδευτικά παιγνίδια</a:t>
            </a:r>
            <a:endParaRPr lang="en-GB" altLang="el-GR" sz="1400">
              <a:solidFill>
                <a:srgbClr val="002060"/>
              </a:solidFill>
              <a:ea typeface="MS PGothic" pitchFamily="34" charset="-128"/>
            </a:endParaRPr>
          </a:p>
        </p:txBody>
      </p:sp>
      <p:sp>
        <p:nvSpPr>
          <p:cNvPr id="41991" name="Text Box 6"/>
          <p:cNvSpPr txBox="1">
            <a:spLocks noChangeArrowheads="1"/>
          </p:cNvSpPr>
          <p:nvPr/>
        </p:nvSpPr>
        <p:spPr bwMode="auto">
          <a:xfrm>
            <a:off x="2147888" y="2041525"/>
            <a:ext cx="1173162" cy="338138"/>
          </a:xfrm>
          <a:prstGeom prst="rect">
            <a:avLst/>
          </a:prstGeom>
          <a:noFill/>
          <a:ln w="9525">
            <a:noFill/>
            <a:miter lim="800000"/>
            <a:headEnd/>
            <a:tailEnd/>
          </a:ln>
        </p:spPr>
        <p:txBody>
          <a:bodyPr wrap="none">
            <a:spAutoFit/>
          </a:bodyPr>
          <a:lstStyle/>
          <a:p>
            <a:pPr eaLnBrk="1" hangingPunct="1"/>
            <a:r>
              <a:rPr lang="el-GR" altLang="el-GR" sz="1600" b="1">
                <a:solidFill>
                  <a:srgbClr val="002060"/>
                </a:solidFill>
                <a:ea typeface="MS PGothic" pitchFamily="34" charset="-128"/>
              </a:rPr>
              <a:t>Πολυμέσα</a:t>
            </a:r>
            <a:endParaRPr lang="en-GB" altLang="el-GR" sz="1600" b="1">
              <a:solidFill>
                <a:srgbClr val="002060"/>
              </a:solidFill>
              <a:ea typeface="MS PGothic" pitchFamily="34" charset="-128"/>
            </a:endParaRPr>
          </a:p>
        </p:txBody>
      </p:sp>
      <p:sp>
        <p:nvSpPr>
          <p:cNvPr id="41992" name="Text Box 7"/>
          <p:cNvSpPr txBox="1">
            <a:spLocks noChangeArrowheads="1"/>
          </p:cNvSpPr>
          <p:nvPr/>
        </p:nvSpPr>
        <p:spPr bwMode="auto">
          <a:xfrm>
            <a:off x="217488" y="2540000"/>
            <a:ext cx="3140075" cy="339725"/>
          </a:xfrm>
          <a:prstGeom prst="rect">
            <a:avLst/>
          </a:prstGeom>
          <a:noFill/>
          <a:ln w="9525">
            <a:noFill/>
            <a:miter lim="800000"/>
            <a:headEnd/>
            <a:tailEnd/>
          </a:ln>
        </p:spPr>
        <p:txBody>
          <a:bodyPr wrap="none">
            <a:spAutoFit/>
          </a:bodyPr>
          <a:lstStyle/>
          <a:p>
            <a:pPr eaLnBrk="1" hangingPunct="1"/>
            <a:r>
              <a:rPr lang="el-GR" altLang="el-GR" sz="1600" b="1" i="1">
                <a:solidFill>
                  <a:srgbClr val="FF0000"/>
                </a:solidFill>
                <a:ea typeface="MS PGothic" pitchFamily="34" charset="-128"/>
              </a:rPr>
              <a:t>Έμπειρα διδακτικά συστήματα</a:t>
            </a:r>
            <a:endParaRPr lang="en-GB" altLang="el-GR" sz="1600" b="1" i="1">
              <a:solidFill>
                <a:srgbClr val="FF0000"/>
              </a:solidFill>
              <a:ea typeface="MS PGothic" pitchFamily="34" charset="-128"/>
            </a:endParaRPr>
          </a:p>
        </p:txBody>
      </p:sp>
      <p:sp>
        <p:nvSpPr>
          <p:cNvPr id="41993" name="Text Box 8"/>
          <p:cNvSpPr txBox="1">
            <a:spLocks noChangeArrowheads="1"/>
          </p:cNvSpPr>
          <p:nvPr/>
        </p:nvSpPr>
        <p:spPr bwMode="auto">
          <a:xfrm>
            <a:off x="4710113" y="1311275"/>
            <a:ext cx="1216025" cy="369888"/>
          </a:xfrm>
          <a:prstGeom prst="rect">
            <a:avLst/>
          </a:prstGeom>
          <a:noFill/>
          <a:ln w="9525">
            <a:noFill/>
            <a:miter lim="800000"/>
            <a:headEnd/>
            <a:tailEnd/>
          </a:ln>
        </p:spPr>
        <p:txBody>
          <a:bodyPr wrap="none">
            <a:spAutoFit/>
          </a:bodyPr>
          <a:lstStyle/>
          <a:p>
            <a:pPr eaLnBrk="1" hangingPunct="1"/>
            <a:r>
              <a:rPr lang="el-GR" altLang="el-GR">
                <a:solidFill>
                  <a:srgbClr val="425519"/>
                </a:solidFill>
                <a:ea typeface="MS PGothic" pitchFamily="34" charset="-128"/>
              </a:rPr>
              <a:t>υπερμέσα</a:t>
            </a:r>
            <a:endParaRPr lang="en-GB" altLang="el-GR" sz="1600">
              <a:solidFill>
                <a:srgbClr val="425519"/>
              </a:solidFill>
              <a:ea typeface="MS PGothic" pitchFamily="34" charset="-128"/>
            </a:endParaRPr>
          </a:p>
        </p:txBody>
      </p:sp>
      <p:sp>
        <p:nvSpPr>
          <p:cNvPr id="41994" name="Text Box 9"/>
          <p:cNvSpPr txBox="1">
            <a:spLocks noChangeArrowheads="1"/>
          </p:cNvSpPr>
          <p:nvPr/>
        </p:nvSpPr>
        <p:spPr bwMode="auto">
          <a:xfrm>
            <a:off x="6180138" y="1320800"/>
            <a:ext cx="1882775" cy="276225"/>
          </a:xfrm>
          <a:prstGeom prst="rect">
            <a:avLst/>
          </a:prstGeom>
          <a:noFill/>
          <a:ln w="9525">
            <a:noFill/>
            <a:miter lim="800000"/>
            <a:headEnd/>
            <a:tailEnd/>
          </a:ln>
        </p:spPr>
        <p:txBody>
          <a:bodyPr wrap="none">
            <a:spAutoFit/>
          </a:bodyPr>
          <a:lstStyle/>
          <a:p>
            <a:pPr eaLnBrk="1" hangingPunct="1"/>
            <a:r>
              <a:rPr lang="el-GR" altLang="el-GR" sz="1200">
                <a:solidFill>
                  <a:srgbClr val="425519"/>
                </a:solidFill>
                <a:ea typeface="MS PGothic" pitchFamily="34" charset="-128"/>
              </a:rPr>
              <a:t>Εικονική πραγματικότητα</a:t>
            </a:r>
            <a:endParaRPr lang="en-GB" altLang="el-GR" sz="1200">
              <a:solidFill>
                <a:srgbClr val="425519"/>
              </a:solidFill>
              <a:ea typeface="MS PGothic" pitchFamily="34" charset="-128"/>
            </a:endParaRPr>
          </a:p>
        </p:txBody>
      </p:sp>
      <p:sp>
        <p:nvSpPr>
          <p:cNvPr id="41995" name="Text Box 10"/>
          <p:cNvSpPr txBox="1">
            <a:spLocks noChangeArrowheads="1"/>
          </p:cNvSpPr>
          <p:nvPr/>
        </p:nvSpPr>
        <p:spPr bwMode="auto">
          <a:xfrm>
            <a:off x="5819775" y="1987550"/>
            <a:ext cx="2130425" cy="400050"/>
          </a:xfrm>
          <a:prstGeom prst="rect">
            <a:avLst/>
          </a:prstGeom>
          <a:noFill/>
          <a:ln w="9525">
            <a:noFill/>
            <a:miter lim="800000"/>
            <a:headEnd/>
            <a:tailEnd/>
          </a:ln>
        </p:spPr>
        <p:txBody>
          <a:bodyPr wrap="none">
            <a:spAutoFit/>
          </a:bodyPr>
          <a:lstStyle/>
          <a:p>
            <a:pPr eaLnBrk="1" hangingPunct="1"/>
            <a:r>
              <a:rPr lang="el-GR" altLang="el-GR" sz="2000" b="1">
                <a:solidFill>
                  <a:srgbClr val="425519"/>
                </a:solidFill>
                <a:ea typeface="MS PGothic" pitchFamily="34" charset="-128"/>
              </a:rPr>
              <a:t>προσομοιώσεις</a:t>
            </a:r>
            <a:endParaRPr lang="en-GB" altLang="el-GR" sz="2000" b="1">
              <a:solidFill>
                <a:srgbClr val="425519"/>
              </a:solidFill>
              <a:ea typeface="MS PGothic" pitchFamily="34" charset="-128"/>
            </a:endParaRPr>
          </a:p>
        </p:txBody>
      </p:sp>
      <p:sp>
        <p:nvSpPr>
          <p:cNvPr id="41996" name="Text Box 11"/>
          <p:cNvSpPr txBox="1">
            <a:spLocks noChangeArrowheads="1"/>
          </p:cNvSpPr>
          <p:nvPr/>
        </p:nvSpPr>
        <p:spPr bwMode="auto">
          <a:xfrm>
            <a:off x="6761163" y="2341563"/>
            <a:ext cx="2035175" cy="369887"/>
          </a:xfrm>
          <a:prstGeom prst="rect">
            <a:avLst/>
          </a:prstGeom>
          <a:noFill/>
          <a:ln w="9525">
            <a:noFill/>
            <a:miter lim="800000"/>
            <a:headEnd/>
            <a:tailEnd/>
          </a:ln>
        </p:spPr>
        <p:txBody>
          <a:bodyPr wrap="none">
            <a:spAutoFit/>
          </a:bodyPr>
          <a:lstStyle/>
          <a:p>
            <a:pPr eaLnBrk="1" hangingPunct="1"/>
            <a:r>
              <a:rPr lang="el-GR" altLang="el-GR" b="1">
                <a:solidFill>
                  <a:srgbClr val="425519"/>
                </a:solidFill>
                <a:ea typeface="MS PGothic" pitchFamily="34" charset="-128"/>
              </a:rPr>
              <a:t>μοντελοποιήσεις</a:t>
            </a:r>
            <a:endParaRPr lang="en-GB" altLang="el-GR" b="1">
              <a:solidFill>
                <a:srgbClr val="425519"/>
              </a:solidFill>
              <a:ea typeface="MS PGothic" pitchFamily="34" charset="-128"/>
            </a:endParaRPr>
          </a:p>
        </p:txBody>
      </p:sp>
      <p:sp>
        <p:nvSpPr>
          <p:cNvPr id="41997" name="Text Box 12"/>
          <p:cNvSpPr txBox="1">
            <a:spLocks noChangeArrowheads="1"/>
          </p:cNvSpPr>
          <p:nvPr/>
        </p:nvSpPr>
        <p:spPr bwMode="auto">
          <a:xfrm>
            <a:off x="5438775" y="3705225"/>
            <a:ext cx="2892425" cy="369888"/>
          </a:xfrm>
          <a:prstGeom prst="rect">
            <a:avLst/>
          </a:prstGeom>
          <a:noFill/>
          <a:ln w="9525">
            <a:noFill/>
            <a:miter lim="800000"/>
            <a:headEnd/>
            <a:tailEnd/>
          </a:ln>
        </p:spPr>
        <p:txBody>
          <a:bodyPr wrap="none">
            <a:spAutoFit/>
          </a:bodyPr>
          <a:lstStyle/>
          <a:p>
            <a:pPr eaLnBrk="1" hangingPunct="1"/>
            <a:r>
              <a:rPr lang="el-GR" altLang="el-GR" b="1">
                <a:solidFill>
                  <a:srgbClr val="425519"/>
                </a:solidFill>
                <a:ea typeface="MS PGothic" pitchFamily="34" charset="-128"/>
              </a:rPr>
              <a:t>Εκπαιδευτική ρομποτική</a:t>
            </a:r>
            <a:endParaRPr lang="en-GB" altLang="el-GR" b="1">
              <a:solidFill>
                <a:srgbClr val="425519"/>
              </a:solidFill>
              <a:ea typeface="MS PGothic" pitchFamily="34" charset="-128"/>
            </a:endParaRPr>
          </a:p>
        </p:txBody>
      </p:sp>
      <p:sp>
        <p:nvSpPr>
          <p:cNvPr id="41998" name="Text Box 13"/>
          <p:cNvSpPr txBox="1">
            <a:spLocks noChangeArrowheads="1"/>
          </p:cNvSpPr>
          <p:nvPr/>
        </p:nvSpPr>
        <p:spPr bwMode="auto">
          <a:xfrm>
            <a:off x="6518275" y="4098925"/>
            <a:ext cx="1968500" cy="338138"/>
          </a:xfrm>
          <a:prstGeom prst="rect">
            <a:avLst/>
          </a:prstGeom>
          <a:noFill/>
          <a:ln w="9525">
            <a:noFill/>
            <a:miter lim="800000"/>
            <a:headEnd/>
            <a:tailEnd/>
          </a:ln>
        </p:spPr>
        <p:txBody>
          <a:bodyPr>
            <a:spAutoFit/>
          </a:bodyPr>
          <a:lstStyle/>
          <a:p>
            <a:pPr eaLnBrk="1" hangingPunct="1"/>
            <a:r>
              <a:rPr lang="el-GR" altLang="el-GR" sz="1600" b="1">
                <a:solidFill>
                  <a:srgbClr val="425519"/>
                </a:solidFill>
                <a:ea typeface="MS PGothic" pitchFamily="34" charset="-128"/>
              </a:rPr>
              <a:t>Προγραμματισμός</a:t>
            </a:r>
            <a:endParaRPr lang="en-GB" altLang="el-GR" sz="1600" b="1">
              <a:solidFill>
                <a:srgbClr val="425519"/>
              </a:solidFill>
              <a:ea typeface="MS PGothic" pitchFamily="34" charset="-128"/>
            </a:endParaRPr>
          </a:p>
        </p:txBody>
      </p:sp>
      <p:sp>
        <p:nvSpPr>
          <p:cNvPr id="41999" name="Text Box 14"/>
          <p:cNvSpPr txBox="1">
            <a:spLocks noChangeArrowheads="1"/>
          </p:cNvSpPr>
          <p:nvPr/>
        </p:nvSpPr>
        <p:spPr bwMode="auto">
          <a:xfrm>
            <a:off x="5081588" y="2665413"/>
            <a:ext cx="2943225" cy="339725"/>
          </a:xfrm>
          <a:prstGeom prst="rect">
            <a:avLst/>
          </a:prstGeom>
          <a:noFill/>
          <a:ln w="9525">
            <a:noFill/>
            <a:miter lim="800000"/>
            <a:headEnd/>
            <a:tailEnd/>
          </a:ln>
        </p:spPr>
        <p:txBody>
          <a:bodyPr wrap="none">
            <a:spAutoFit/>
          </a:bodyPr>
          <a:lstStyle/>
          <a:p>
            <a:pPr eaLnBrk="1" hangingPunct="1"/>
            <a:r>
              <a:rPr lang="el-GR" altLang="el-GR" sz="1600" b="1">
                <a:solidFill>
                  <a:srgbClr val="425519"/>
                </a:solidFill>
                <a:ea typeface="MS PGothic" pitchFamily="34" charset="-128"/>
              </a:rPr>
              <a:t>Εικονικά Εργαστήρια </a:t>
            </a:r>
            <a:r>
              <a:rPr lang="fr-FR" altLang="el-GR" sz="1600" b="1">
                <a:solidFill>
                  <a:srgbClr val="425519"/>
                </a:solidFill>
                <a:ea typeface="MS PGothic" pitchFamily="34" charset="-128"/>
              </a:rPr>
              <a:t>(</a:t>
            </a:r>
            <a:r>
              <a:rPr lang="en-US" altLang="el-GR" sz="1600" b="1">
                <a:solidFill>
                  <a:srgbClr val="425519"/>
                </a:solidFill>
                <a:ea typeface="MS PGothic" pitchFamily="34" charset="-128"/>
              </a:rPr>
              <a:t>MBL</a:t>
            </a:r>
            <a:r>
              <a:rPr lang="fr-FR" altLang="el-GR" sz="1600" b="1">
                <a:solidFill>
                  <a:srgbClr val="425519"/>
                </a:solidFill>
                <a:ea typeface="MS PGothic" pitchFamily="34" charset="-128"/>
              </a:rPr>
              <a:t>) </a:t>
            </a:r>
            <a:endParaRPr lang="en-GB" altLang="el-GR" sz="1600" b="1">
              <a:solidFill>
                <a:srgbClr val="425519"/>
              </a:solidFill>
              <a:ea typeface="MS PGothic" pitchFamily="34" charset="-128"/>
            </a:endParaRPr>
          </a:p>
        </p:txBody>
      </p:sp>
      <p:sp>
        <p:nvSpPr>
          <p:cNvPr id="42000" name="Text Box 15"/>
          <p:cNvSpPr txBox="1">
            <a:spLocks noChangeArrowheads="1"/>
          </p:cNvSpPr>
          <p:nvPr/>
        </p:nvSpPr>
        <p:spPr bwMode="auto">
          <a:xfrm>
            <a:off x="336550" y="5302250"/>
            <a:ext cx="4432300" cy="461963"/>
          </a:xfrm>
          <a:prstGeom prst="rect">
            <a:avLst/>
          </a:prstGeom>
          <a:noFill/>
          <a:ln w="9525">
            <a:noFill/>
            <a:miter lim="800000"/>
            <a:headEnd/>
            <a:tailEnd/>
          </a:ln>
        </p:spPr>
        <p:txBody>
          <a:bodyPr wrap="none">
            <a:spAutoFit/>
          </a:bodyPr>
          <a:lstStyle/>
          <a:p>
            <a:pPr eaLnBrk="1" hangingPunct="1"/>
            <a:r>
              <a:rPr lang="el-GR" altLang="el-GR" sz="2400" b="1" i="1">
                <a:ea typeface="MS PGothic" pitchFamily="34" charset="-128"/>
              </a:rPr>
              <a:t>Λογισμικό παραγωγικότητας </a:t>
            </a:r>
            <a:endParaRPr lang="en-GB" altLang="el-GR" sz="2400" b="1" i="1">
              <a:ea typeface="MS PGothic" pitchFamily="34" charset="-128"/>
            </a:endParaRPr>
          </a:p>
        </p:txBody>
      </p:sp>
      <p:sp>
        <p:nvSpPr>
          <p:cNvPr id="42001" name="Text Box 16"/>
          <p:cNvSpPr txBox="1">
            <a:spLocks noChangeArrowheads="1"/>
          </p:cNvSpPr>
          <p:nvPr/>
        </p:nvSpPr>
        <p:spPr bwMode="auto">
          <a:xfrm>
            <a:off x="4606925" y="5426075"/>
            <a:ext cx="4175125" cy="338138"/>
          </a:xfrm>
          <a:prstGeom prst="rect">
            <a:avLst/>
          </a:prstGeom>
          <a:noFill/>
          <a:ln w="9525">
            <a:noFill/>
            <a:miter lim="800000"/>
            <a:headEnd/>
            <a:tailEnd/>
          </a:ln>
        </p:spPr>
        <p:txBody>
          <a:bodyPr wrap="none">
            <a:spAutoFit/>
          </a:bodyPr>
          <a:lstStyle/>
          <a:p>
            <a:pPr eaLnBrk="1" hangingPunct="1"/>
            <a:r>
              <a:rPr lang="el-GR" altLang="el-GR" sz="1600" b="1">
                <a:ea typeface="MS PGothic" pitchFamily="34" charset="-128"/>
              </a:rPr>
              <a:t> Εργαλεία επικοινωνίας και συνεργασίας</a:t>
            </a:r>
            <a:endParaRPr lang="en-GB" altLang="el-GR" sz="1600" b="1">
              <a:ea typeface="MS PGothic" pitchFamily="34" charset="-128"/>
            </a:endParaRPr>
          </a:p>
        </p:txBody>
      </p:sp>
      <p:sp>
        <p:nvSpPr>
          <p:cNvPr id="42002" name="Text Box 17"/>
          <p:cNvSpPr txBox="1">
            <a:spLocks noChangeArrowheads="1"/>
          </p:cNvSpPr>
          <p:nvPr/>
        </p:nvSpPr>
        <p:spPr bwMode="auto">
          <a:xfrm>
            <a:off x="4775200" y="4999038"/>
            <a:ext cx="1873250" cy="307975"/>
          </a:xfrm>
          <a:prstGeom prst="rect">
            <a:avLst/>
          </a:prstGeom>
          <a:noFill/>
          <a:ln w="9525">
            <a:noFill/>
            <a:miter lim="800000"/>
            <a:headEnd/>
            <a:tailEnd/>
          </a:ln>
        </p:spPr>
        <p:txBody>
          <a:bodyPr wrap="none">
            <a:spAutoFit/>
          </a:bodyPr>
          <a:lstStyle/>
          <a:p>
            <a:pPr eaLnBrk="1" hangingPunct="1"/>
            <a:r>
              <a:rPr lang="el-GR" altLang="el-GR" sz="1400">
                <a:ea typeface="MS PGothic" pitchFamily="34" charset="-128"/>
              </a:rPr>
              <a:t>Μηχανές αναζήτησης</a:t>
            </a:r>
            <a:endParaRPr lang="en-GB" altLang="el-GR" sz="1400">
              <a:ea typeface="MS PGothic" pitchFamily="34" charset="-128"/>
            </a:endParaRPr>
          </a:p>
        </p:txBody>
      </p:sp>
      <p:sp>
        <p:nvSpPr>
          <p:cNvPr id="42003" name="Line 18"/>
          <p:cNvSpPr>
            <a:spLocks noChangeShapeType="1"/>
          </p:cNvSpPr>
          <p:nvPr/>
        </p:nvSpPr>
        <p:spPr bwMode="auto">
          <a:xfrm>
            <a:off x="3606800" y="895350"/>
            <a:ext cx="0" cy="3541713"/>
          </a:xfrm>
          <a:prstGeom prst="line">
            <a:avLst/>
          </a:prstGeom>
          <a:noFill/>
          <a:ln w="9525">
            <a:solidFill>
              <a:schemeClr val="tx1"/>
            </a:solidFill>
            <a:miter lim="800000"/>
            <a:headEnd/>
            <a:tailEnd/>
          </a:ln>
        </p:spPr>
        <p:txBody>
          <a:bodyPr wrap="none"/>
          <a:lstStyle/>
          <a:p>
            <a:endParaRPr lang="en-GB"/>
          </a:p>
        </p:txBody>
      </p:sp>
      <p:sp>
        <p:nvSpPr>
          <p:cNvPr id="42004" name="Text Box 19"/>
          <p:cNvSpPr txBox="1">
            <a:spLocks noChangeArrowheads="1"/>
          </p:cNvSpPr>
          <p:nvPr/>
        </p:nvSpPr>
        <p:spPr bwMode="auto">
          <a:xfrm>
            <a:off x="6418263" y="3041650"/>
            <a:ext cx="1460500" cy="338138"/>
          </a:xfrm>
          <a:prstGeom prst="rect">
            <a:avLst/>
          </a:prstGeom>
          <a:noFill/>
          <a:ln w="9525">
            <a:noFill/>
            <a:miter lim="800000"/>
            <a:headEnd/>
            <a:tailEnd/>
          </a:ln>
        </p:spPr>
        <p:txBody>
          <a:bodyPr wrap="none">
            <a:spAutoFit/>
          </a:bodyPr>
          <a:lstStyle/>
          <a:p>
            <a:pPr eaLnBrk="1" hangingPunct="1"/>
            <a:r>
              <a:rPr lang="el-GR" altLang="el-GR" sz="1600" b="1">
                <a:solidFill>
                  <a:srgbClr val="425519"/>
                </a:solidFill>
                <a:ea typeface="MS PGothic" pitchFamily="34" charset="-128"/>
              </a:rPr>
              <a:t>Μικρόκοσμοι</a:t>
            </a:r>
            <a:endParaRPr lang="en-GB" altLang="el-GR" sz="1600" b="1">
              <a:solidFill>
                <a:srgbClr val="425519"/>
              </a:solidFill>
              <a:ea typeface="MS PGothic" pitchFamily="34" charset="-128"/>
            </a:endParaRPr>
          </a:p>
        </p:txBody>
      </p:sp>
      <p:sp>
        <p:nvSpPr>
          <p:cNvPr id="42005" name="Text Box 20"/>
          <p:cNvSpPr txBox="1">
            <a:spLocks noChangeArrowheads="1"/>
          </p:cNvSpPr>
          <p:nvPr/>
        </p:nvSpPr>
        <p:spPr bwMode="auto">
          <a:xfrm>
            <a:off x="493713" y="4941888"/>
            <a:ext cx="2098675" cy="307975"/>
          </a:xfrm>
          <a:prstGeom prst="rect">
            <a:avLst/>
          </a:prstGeom>
          <a:noFill/>
          <a:ln w="9525">
            <a:noFill/>
            <a:miter lim="800000"/>
            <a:headEnd/>
            <a:tailEnd/>
          </a:ln>
        </p:spPr>
        <p:txBody>
          <a:bodyPr wrap="none">
            <a:spAutoFit/>
          </a:bodyPr>
          <a:lstStyle/>
          <a:p>
            <a:pPr eaLnBrk="1" hangingPunct="1"/>
            <a:r>
              <a:rPr lang="el-GR" altLang="el-GR" sz="1400">
                <a:ea typeface="MS PGothic" pitchFamily="34" charset="-128"/>
              </a:rPr>
              <a:t>Εγκυκλοπαίδειες</a:t>
            </a:r>
            <a:r>
              <a:rPr lang="fr-FR" altLang="el-GR" sz="1400">
                <a:ea typeface="MS PGothic" pitchFamily="34" charset="-128"/>
              </a:rPr>
              <a:t>- </a:t>
            </a:r>
            <a:r>
              <a:rPr lang="el-GR" altLang="el-GR" sz="1400">
                <a:ea typeface="MS PGothic" pitchFamily="34" charset="-128"/>
              </a:rPr>
              <a:t>λεξικά</a:t>
            </a:r>
            <a:endParaRPr lang="en-GB" altLang="el-GR" sz="1400">
              <a:ea typeface="MS PGothic" pitchFamily="34" charset="-128"/>
            </a:endParaRPr>
          </a:p>
        </p:txBody>
      </p:sp>
      <p:sp>
        <p:nvSpPr>
          <p:cNvPr id="42006" name="Text Box 21"/>
          <p:cNvSpPr txBox="1">
            <a:spLocks noChangeArrowheads="1"/>
          </p:cNvSpPr>
          <p:nvPr/>
        </p:nvSpPr>
        <p:spPr bwMode="auto">
          <a:xfrm>
            <a:off x="3794125" y="3067050"/>
            <a:ext cx="1833563" cy="338138"/>
          </a:xfrm>
          <a:prstGeom prst="rect">
            <a:avLst/>
          </a:prstGeom>
          <a:noFill/>
          <a:ln w="9525">
            <a:noFill/>
            <a:miter lim="800000"/>
            <a:headEnd/>
            <a:tailEnd/>
          </a:ln>
        </p:spPr>
        <p:txBody>
          <a:bodyPr wrap="none">
            <a:spAutoFit/>
          </a:bodyPr>
          <a:lstStyle/>
          <a:p>
            <a:pPr eaLnBrk="1" hangingPunct="1"/>
            <a:r>
              <a:rPr lang="el-GR" altLang="el-GR" sz="1600">
                <a:solidFill>
                  <a:srgbClr val="425519"/>
                </a:solidFill>
                <a:ea typeface="MS PGothic" pitchFamily="34" charset="-128"/>
              </a:rPr>
              <a:t>Κινητά συστήματα</a:t>
            </a:r>
            <a:endParaRPr lang="en-GB" altLang="el-GR" sz="1600">
              <a:solidFill>
                <a:srgbClr val="425519"/>
              </a:solidFill>
              <a:ea typeface="MS PGothic" pitchFamily="34" charset="-128"/>
            </a:endParaRPr>
          </a:p>
        </p:txBody>
      </p:sp>
      <p:grpSp>
        <p:nvGrpSpPr>
          <p:cNvPr id="6" name="Group 23"/>
          <p:cNvGrpSpPr>
            <a:grpSpLocks/>
          </p:cNvGrpSpPr>
          <p:nvPr/>
        </p:nvGrpSpPr>
        <p:grpSpPr bwMode="auto">
          <a:xfrm>
            <a:off x="60325" y="1109663"/>
            <a:ext cx="3275013" cy="1957387"/>
            <a:chOff x="204" y="261"/>
            <a:chExt cx="2358" cy="1978"/>
          </a:xfrm>
        </p:grpSpPr>
        <p:sp>
          <p:nvSpPr>
            <p:cNvPr id="42030" name="AutoShape 24"/>
            <p:cNvSpPr>
              <a:spLocks noChangeArrowheads="1"/>
            </p:cNvSpPr>
            <p:nvPr/>
          </p:nvSpPr>
          <p:spPr bwMode="auto">
            <a:xfrm>
              <a:off x="204" y="651"/>
              <a:ext cx="2358" cy="1588"/>
            </a:xfrm>
            <a:prstGeom prst="wedgeRoundRectCallout">
              <a:avLst>
                <a:gd name="adj1" fmla="val -43750"/>
                <a:gd name="adj2" fmla="val 70000"/>
                <a:gd name="adj3" fmla="val 16667"/>
              </a:avLst>
            </a:prstGeom>
            <a:noFill/>
            <a:ln w="9525">
              <a:solidFill>
                <a:srgbClr val="FF0000"/>
              </a:solidFill>
              <a:miter lim="800000"/>
              <a:headEnd/>
              <a:tailEnd/>
            </a:ln>
          </p:spPr>
          <p:txBody>
            <a:bodyPr/>
            <a:lstStyle/>
            <a:p>
              <a:pPr algn="ctr" eaLnBrk="1" hangingPunct="1"/>
              <a:endParaRPr lang="el-GR" altLang="el-GR"/>
            </a:p>
          </p:txBody>
        </p:sp>
        <p:sp>
          <p:nvSpPr>
            <p:cNvPr id="2" name="Text Box 25"/>
            <p:cNvSpPr txBox="1">
              <a:spLocks noChangeArrowheads="1"/>
            </p:cNvSpPr>
            <p:nvPr/>
          </p:nvSpPr>
          <p:spPr bwMode="auto">
            <a:xfrm>
              <a:off x="687" y="261"/>
              <a:ext cx="172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l-GR" sz="2000" b="1" i="1" dirty="0" smtClean="0">
                  <a:solidFill>
                    <a:srgbClr val="002060"/>
                  </a:solidFill>
                  <a:effectLst>
                    <a:outerShdw blurRad="38100" dist="38100" dir="2700000" algn="tl">
                      <a:srgbClr val="C0C0C0"/>
                    </a:outerShdw>
                  </a:effectLst>
                  <a:ea typeface="MS PGothic" pitchFamily="34" charset="-128"/>
                </a:rPr>
                <a:t>συμπεριφορισμός</a:t>
              </a:r>
              <a:endParaRPr lang="en-GB" b="1" i="1" dirty="0" smtClean="0">
                <a:solidFill>
                  <a:srgbClr val="002060"/>
                </a:solidFill>
                <a:effectLst>
                  <a:outerShdw blurRad="38100" dist="38100" dir="2700000" algn="tl">
                    <a:srgbClr val="C0C0C0"/>
                  </a:outerShdw>
                </a:effectLst>
                <a:ea typeface="MS PGothic" pitchFamily="34" charset="-128"/>
              </a:endParaRPr>
            </a:p>
          </p:txBody>
        </p:sp>
      </p:grpSp>
      <p:grpSp>
        <p:nvGrpSpPr>
          <p:cNvPr id="7" name="Group 26"/>
          <p:cNvGrpSpPr>
            <a:grpSpLocks/>
          </p:cNvGrpSpPr>
          <p:nvPr/>
        </p:nvGrpSpPr>
        <p:grpSpPr bwMode="auto">
          <a:xfrm>
            <a:off x="3689350" y="722313"/>
            <a:ext cx="5076825" cy="3686175"/>
            <a:chOff x="2639" y="445"/>
            <a:chExt cx="3094" cy="2787"/>
          </a:xfrm>
        </p:grpSpPr>
        <p:sp>
          <p:nvSpPr>
            <p:cNvPr id="42028" name="AutoShape 27"/>
            <p:cNvSpPr>
              <a:spLocks noChangeArrowheads="1"/>
            </p:cNvSpPr>
            <p:nvPr/>
          </p:nvSpPr>
          <p:spPr bwMode="auto">
            <a:xfrm rot="10800000">
              <a:off x="2639" y="790"/>
              <a:ext cx="3080" cy="2442"/>
            </a:xfrm>
            <a:prstGeom prst="wedgeRoundRectCallout">
              <a:avLst>
                <a:gd name="adj1" fmla="val 1630"/>
                <a:gd name="adj2" fmla="val 61023"/>
                <a:gd name="adj3" fmla="val 16667"/>
              </a:avLst>
            </a:prstGeom>
            <a:noFill/>
            <a:ln w="9525">
              <a:solidFill>
                <a:srgbClr val="FF0000"/>
              </a:solidFill>
              <a:miter lim="800000"/>
              <a:headEnd/>
              <a:tailEnd/>
            </a:ln>
          </p:spPr>
          <p:txBody>
            <a:bodyPr rot="10800000"/>
            <a:lstStyle/>
            <a:p>
              <a:pPr algn="ctr" eaLnBrk="1" hangingPunct="1"/>
              <a:endParaRPr lang="el-GR" altLang="el-GR"/>
            </a:p>
          </p:txBody>
        </p:sp>
        <p:sp>
          <p:nvSpPr>
            <p:cNvPr id="4" name="Text Box 28"/>
            <p:cNvSpPr txBox="1">
              <a:spLocks noChangeArrowheads="1"/>
            </p:cNvSpPr>
            <p:nvPr/>
          </p:nvSpPr>
          <p:spPr bwMode="auto">
            <a:xfrm>
              <a:off x="4406" y="445"/>
              <a:ext cx="1327"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l-GR" sz="2000" b="1" i="1" dirty="0" err="1" smtClean="0">
                  <a:solidFill>
                    <a:srgbClr val="425519"/>
                  </a:solidFill>
                  <a:effectLst>
                    <a:outerShdw blurRad="38100" dist="38100" dir="2700000" algn="tl">
                      <a:srgbClr val="C0C0C0"/>
                    </a:outerShdw>
                  </a:effectLst>
                  <a:ea typeface="MS PGothic" pitchFamily="34" charset="-128"/>
                </a:rPr>
                <a:t>εποικοδομισμός</a:t>
              </a:r>
              <a:endParaRPr lang="en-GB" b="1" i="1" dirty="0" smtClean="0">
                <a:solidFill>
                  <a:srgbClr val="425519"/>
                </a:solidFill>
                <a:effectLst>
                  <a:outerShdw blurRad="38100" dist="38100" dir="2700000" algn="tl">
                    <a:srgbClr val="C0C0C0"/>
                  </a:outerShdw>
                </a:effectLst>
                <a:ea typeface="MS PGothic" pitchFamily="34" charset="-128"/>
              </a:endParaRPr>
            </a:p>
          </p:txBody>
        </p:sp>
      </p:grpSp>
      <p:grpSp>
        <p:nvGrpSpPr>
          <p:cNvPr id="8" name="Group 29"/>
          <p:cNvGrpSpPr>
            <a:grpSpLocks/>
          </p:cNvGrpSpPr>
          <p:nvPr/>
        </p:nvGrpSpPr>
        <p:grpSpPr bwMode="auto">
          <a:xfrm>
            <a:off x="323850" y="4724400"/>
            <a:ext cx="8712200" cy="1651000"/>
            <a:chOff x="204" y="3294"/>
            <a:chExt cx="5488" cy="743"/>
          </a:xfrm>
        </p:grpSpPr>
        <p:sp>
          <p:nvSpPr>
            <p:cNvPr id="42026" name="AutoShape 30"/>
            <p:cNvSpPr>
              <a:spLocks noChangeArrowheads="1"/>
            </p:cNvSpPr>
            <p:nvPr/>
          </p:nvSpPr>
          <p:spPr bwMode="auto">
            <a:xfrm>
              <a:off x="204" y="3294"/>
              <a:ext cx="5488" cy="544"/>
            </a:xfrm>
            <a:prstGeom prst="wedgeRoundRectCallout">
              <a:avLst>
                <a:gd name="adj1" fmla="val -43750"/>
                <a:gd name="adj2" fmla="val 93384"/>
                <a:gd name="adj3" fmla="val 16667"/>
              </a:avLst>
            </a:prstGeom>
            <a:noFill/>
            <a:ln w="9525">
              <a:solidFill>
                <a:srgbClr val="FF0000"/>
              </a:solidFill>
              <a:miter lim="800000"/>
              <a:headEnd/>
              <a:tailEnd/>
            </a:ln>
          </p:spPr>
          <p:txBody>
            <a:bodyPr/>
            <a:lstStyle/>
            <a:p>
              <a:pPr algn="ctr" eaLnBrk="1" hangingPunct="1"/>
              <a:endParaRPr lang="el-GR" altLang="el-GR"/>
            </a:p>
          </p:txBody>
        </p:sp>
        <p:sp>
          <p:nvSpPr>
            <p:cNvPr id="29727" name="Text Box 31"/>
            <p:cNvSpPr txBox="1">
              <a:spLocks noChangeArrowheads="1"/>
            </p:cNvSpPr>
            <p:nvPr/>
          </p:nvSpPr>
          <p:spPr bwMode="auto">
            <a:xfrm>
              <a:off x="876" y="3857"/>
              <a:ext cx="478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l-GR" sz="2000" b="1" i="1" dirty="0" err="1" smtClean="0">
                  <a:effectLst>
                    <a:outerShdw blurRad="38100" dist="38100" dir="2700000" algn="tl">
                      <a:srgbClr val="C0C0C0"/>
                    </a:outerShdw>
                  </a:effectLst>
                  <a:ea typeface="MS PGothic" pitchFamily="34" charset="-128"/>
                </a:rPr>
                <a:t>Κοινωνικο</a:t>
              </a:r>
              <a:r>
                <a:rPr lang="el-GR" sz="2000" b="1" i="1" dirty="0" smtClean="0">
                  <a:effectLst>
                    <a:outerShdw blurRad="38100" dist="38100" dir="2700000" algn="tl">
                      <a:srgbClr val="C0C0C0"/>
                    </a:outerShdw>
                  </a:effectLst>
                  <a:ea typeface="MS PGothic" pitchFamily="34" charset="-128"/>
                </a:rPr>
                <a:t>-</a:t>
              </a:r>
              <a:r>
                <a:rPr lang="el-GR" sz="2000" b="1" i="1" dirty="0" err="1" smtClean="0">
                  <a:effectLst>
                    <a:outerShdw blurRad="38100" dist="38100" dir="2700000" algn="tl">
                      <a:srgbClr val="C0C0C0"/>
                    </a:outerShdw>
                  </a:effectLst>
                  <a:ea typeface="MS PGothic" pitchFamily="34" charset="-128"/>
                </a:rPr>
                <a:t>εποικοδομιστική</a:t>
              </a:r>
              <a:r>
                <a:rPr lang="el-GR" sz="2000" b="1" i="1" dirty="0" smtClean="0">
                  <a:effectLst>
                    <a:outerShdw blurRad="38100" dist="38100" dir="2700000" algn="tl">
                      <a:srgbClr val="C0C0C0"/>
                    </a:outerShdw>
                  </a:effectLst>
                  <a:ea typeface="MS PGothic" pitchFamily="34" charset="-128"/>
                </a:rPr>
                <a:t> &amp; </a:t>
              </a:r>
              <a:r>
                <a:rPr lang="el-GR" sz="2000" b="1" i="1" dirty="0" err="1" smtClean="0">
                  <a:effectLst>
                    <a:outerShdw blurRad="38100" dist="38100" dir="2700000" algn="tl">
                      <a:srgbClr val="C0C0C0"/>
                    </a:outerShdw>
                  </a:effectLst>
                  <a:ea typeface="MS PGothic" pitchFamily="34" charset="-128"/>
                </a:rPr>
                <a:t>Κοινωνικοπολιτισμική</a:t>
              </a:r>
              <a:r>
                <a:rPr lang="el-GR" sz="2000" b="1" i="1" dirty="0" smtClean="0">
                  <a:effectLst>
                    <a:outerShdw blurRad="38100" dist="38100" dir="2700000" algn="tl">
                      <a:srgbClr val="C0C0C0"/>
                    </a:outerShdw>
                  </a:effectLst>
                  <a:ea typeface="MS PGothic" pitchFamily="34" charset="-128"/>
                </a:rPr>
                <a:t> θεωρία</a:t>
              </a:r>
              <a:endParaRPr lang="en-GB" sz="2000" b="1" i="1" dirty="0" smtClean="0">
                <a:effectLst>
                  <a:outerShdw blurRad="38100" dist="38100" dir="2700000" algn="tl">
                    <a:srgbClr val="C0C0C0"/>
                  </a:outerShdw>
                </a:effectLst>
                <a:ea typeface="MS PGothic" pitchFamily="34" charset="-128"/>
              </a:endParaRPr>
            </a:p>
          </p:txBody>
        </p:sp>
      </p:grpSp>
      <p:sp>
        <p:nvSpPr>
          <p:cNvPr id="42011" name="Text Box 10"/>
          <p:cNvSpPr txBox="1">
            <a:spLocks noChangeArrowheads="1"/>
          </p:cNvSpPr>
          <p:nvPr/>
        </p:nvSpPr>
        <p:spPr bwMode="auto">
          <a:xfrm>
            <a:off x="6553200" y="1655763"/>
            <a:ext cx="1700213" cy="338137"/>
          </a:xfrm>
          <a:prstGeom prst="rect">
            <a:avLst/>
          </a:prstGeom>
          <a:noFill/>
          <a:ln w="9525">
            <a:noFill/>
            <a:miter lim="800000"/>
            <a:headEnd/>
            <a:tailEnd/>
          </a:ln>
        </p:spPr>
        <p:txBody>
          <a:bodyPr wrap="none">
            <a:spAutoFit/>
          </a:bodyPr>
          <a:lstStyle/>
          <a:p>
            <a:pPr eaLnBrk="1" hangingPunct="1"/>
            <a:r>
              <a:rPr lang="el-GR" altLang="el-GR" sz="1600" b="1">
                <a:solidFill>
                  <a:srgbClr val="425519"/>
                </a:solidFill>
                <a:ea typeface="MS PGothic" pitchFamily="34" charset="-128"/>
              </a:rPr>
              <a:t>οπτικοποιήσεις</a:t>
            </a:r>
            <a:endParaRPr lang="en-GB" altLang="el-GR" sz="1600" b="1">
              <a:solidFill>
                <a:srgbClr val="425519"/>
              </a:solidFill>
              <a:ea typeface="MS PGothic" pitchFamily="34" charset="-128"/>
            </a:endParaRPr>
          </a:p>
        </p:txBody>
      </p:sp>
      <p:sp>
        <p:nvSpPr>
          <p:cNvPr id="42012" name="Text Box 10"/>
          <p:cNvSpPr txBox="1">
            <a:spLocks noChangeArrowheads="1"/>
          </p:cNvSpPr>
          <p:nvPr/>
        </p:nvSpPr>
        <p:spPr bwMode="auto">
          <a:xfrm>
            <a:off x="3863975" y="1720850"/>
            <a:ext cx="2079625" cy="338138"/>
          </a:xfrm>
          <a:prstGeom prst="rect">
            <a:avLst/>
          </a:prstGeom>
          <a:noFill/>
          <a:ln w="9525">
            <a:noFill/>
            <a:miter lim="800000"/>
            <a:headEnd/>
            <a:tailEnd/>
          </a:ln>
        </p:spPr>
        <p:txBody>
          <a:bodyPr wrap="none">
            <a:spAutoFit/>
          </a:bodyPr>
          <a:lstStyle/>
          <a:p>
            <a:pPr eaLnBrk="1" hangingPunct="1"/>
            <a:r>
              <a:rPr lang="el-GR" altLang="el-GR" sz="1600">
                <a:solidFill>
                  <a:srgbClr val="425519"/>
                </a:solidFill>
                <a:ea typeface="MS PGothic" pitchFamily="34" charset="-128"/>
              </a:rPr>
              <a:t>Εννοιολογικοί χάρτες</a:t>
            </a:r>
            <a:endParaRPr lang="en-GB" altLang="el-GR" sz="1600">
              <a:solidFill>
                <a:srgbClr val="425519"/>
              </a:solidFill>
              <a:ea typeface="MS PGothic" pitchFamily="34" charset="-128"/>
            </a:endParaRPr>
          </a:p>
        </p:txBody>
      </p:sp>
      <p:sp>
        <p:nvSpPr>
          <p:cNvPr id="36" name="Text Box 25"/>
          <p:cNvSpPr txBox="1">
            <a:spLocks noChangeArrowheads="1"/>
          </p:cNvSpPr>
          <p:nvPr/>
        </p:nvSpPr>
        <p:spPr bwMode="auto">
          <a:xfrm>
            <a:off x="1117600" y="313531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l-GR" sz="2000" b="1" i="1" dirty="0" smtClean="0">
                <a:solidFill>
                  <a:srgbClr val="FF0000"/>
                </a:solidFill>
                <a:effectLst>
                  <a:outerShdw blurRad="38100" dist="38100" dir="2700000" algn="tl">
                    <a:srgbClr val="C0C0C0"/>
                  </a:outerShdw>
                </a:effectLst>
                <a:ea typeface="MS PGothic" pitchFamily="34" charset="-128"/>
              </a:rPr>
              <a:t>Γνωστική Επιστήμη</a:t>
            </a:r>
            <a:endParaRPr lang="en-GB" sz="2000" b="1" i="1" dirty="0" smtClean="0">
              <a:solidFill>
                <a:srgbClr val="FF0000"/>
              </a:solidFill>
              <a:effectLst>
                <a:outerShdw blurRad="38100" dist="38100" dir="2700000" algn="tl">
                  <a:srgbClr val="C0C0C0"/>
                </a:outerShdw>
              </a:effectLst>
              <a:ea typeface="MS PGothic" pitchFamily="34" charset="-128"/>
            </a:endParaRPr>
          </a:p>
        </p:txBody>
      </p:sp>
      <p:sp>
        <p:nvSpPr>
          <p:cNvPr id="37" name="Τίτλος 1"/>
          <p:cNvSpPr txBox="1">
            <a:spLocks/>
          </p:cNvSpPr>
          <p:nvPr/>
        </p:nvSpPr>
        <p:spPr>
          <a:xfrm>
            <a:off x="1036638" y="46038"/>
            <a:ext cx="7499350" cy="869950"/>
          </a:xfrm>
          <a:prstGeom prst="rect">
            <a:avLst/>
          </a:prstGeom>
        </p:spPr>
        <p:txBody>
          <a:bodyPr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l-GR" sz="3200" smtClean="0">
                <a:solidFill>
                  <a:srgbClr val="572314"/>
                </a:solidFill>
                <a:effectLst>
                  <a:outerShdw blurRad="38100" dist="38100" dir="2700000" algn="tl">
                    <a:srgbClr val="C0C0C0"/>
                  </a:outerShdw>
                </a:effectLst>
                <a:latin typeface="Corbel" pitchFamily="34" charset="0"/>
                <a:ea typeface="MS PGothic" pitchFamily="34" charset="-128"/>
              </a:rPr>
              <a:t>Κατηγορίες λογισμικού</a:t>
            </a:r>
            <a:endParaRPr lang="el-GR" sz="3200" dirty="0" smtClean="0">
              <a:solidFill>
                <a:srgbClr val="572314"/>
              </a:solidFill>
              <a:effectLst>
                <a:outerShdw blurRad="38100" dist="38100" dir="2700000" algn="tl">
                  <a:srgbClr val="C0C0C0"/>
                </a:outerShdw>
              </a:effectLst>
              <a:latin typeface="Corbel" pitchFamily="34" charset="0"/>
              <a:ea typeface="MS PGothic" pitchFamily="34" charset="-128"/>
            </a:endParaRPr>
          </a:p>
        </p:txBody>
      </p:sp>
      <p:sp>
        <p:nvSpPr>
          <p:cNvPr id="42015" name="Text Box 17"/>
          <p:cNvSpPr txBox="1">
            <a:spLocks noChangeArrowheads="1"/>
          </p:cNvSpPr>
          <p:nvPr/>
        </p:nvSpPr>
        <p:spPr bwMode="auto">
          <a:xfrm>
            <a:off x="6694488" y="4941888"/>
            <a:ext cx="2522537" cy="461962"/>
          </a:xfrm>
          <a:prstGeom prst="rect">
            <a:avLst/>
          </a:prstGeom>
          <a:noFill/>
          <a:ln w="9525">
            <a:noFill/>
            <a:miter lim="800000"/>
            <a:headEnd/>
            <a:tailEnd/>
          </a:ln>
        </p:spPr>
        <p:txBody>
          <a:bodyPr wrap="none">
            <a:spAutoFit/>
          </a:bodyPr>
          <a:lstStyle/>
          <a:p>
            <a:pPr eaLnBrk="1" hangingPunct="1"/>
            <a:r>
              <a:rPr lang="el-GR" altLang="el-GR" sz="2400" b="1">
                <a:ea typeface="MS PGothic" pitchFamily="34" charset="-128"/>
              </a:rPr>
              <a:t>Κοινωνικό </a:t>
            </a:r>
            <a:r>
              <a:rPr lang="fr-FR" altLang="el-GR" sz="2400" b="1">
                <a:ea typeface="MS PGothic" pitchFamily="34" charset="-128"/>
              </a:rPr>
              <a:t>Web</a:t>
            </a:r>
            <a:r>
              <a:rPr lang="el-GR" altLang="el-GR" sz="2400" b="1">
                <a:ea typeface="MS PGothic" pitchFamily="34" charset="-128"/>
              </a:rPr>
              <a:t> </a:t>
            </a:r>
            <a:endParaRPr lang="en-GB" altLang="el-GR" sz="2400" b="1">
              <a:ea typeface="MS PGothic" pitchFamily="34" charset="-128"/>
            </a:endParaRPr>
          </a:p>
        </p:txBody>
      </p:sp>
      <p:sp>
        <p:nvSpPr>
          <p:cNvPr id="42016" name="Text Box 15"/>
          <p:cNvSpPr txBox="1">
            <a:spLocks noChangeArrowheads="1"/>
          </p:cNvSpPr>
          <p:nvPr/>
        </p:nvSpPr>
        <p:spPr bwMode="auto">
          <a:xfrm>
            <a:off x="2928938" y="5033963"/>
            <a:ext cx="1598612" cy="338137"/>
          </a:xfrm>
          <a:prstGeom prst="rect">
            <a:avLst/>
          </a:prstGeom>
          <a:noFill/>
          <a:ln w="9525">
            <a:noFill/>
            <a:miter lim="800000"/>
            <a:headEnd/>
            <a:tailEnd/>
          </a:ln>
        </p:spPr>
        <p:txBody>
          <a:bodyPr wrap="none">
            <a:spAutoFit/>
          </a:bodyPr>
          <a:lstStyle/>
          <a:p>
            <a:pPr eaLnBrk="1" hangingPunct="1"/>
            <a:r>
              <a:rPr lang="en-US" altLang="el-GR" sz="1600">
                <a:ea typeface="MS PGothic" pitchFamily="34" charset="-128"/>
              </a:rPr>
              <a:t>Serious Games</a:t>
            </a:r>
            <a:endParaRPr lang="en-GB" altLang="el-GR" sz="1600">
              <a:ea typeface="MS PGothic" pitchFamily="34" charset="-128"/>
            </a:endParaRPr>
          </a:p>
        </p:txBody>
      </p:sp>
      <p:cxnSp>
        <p:nvCxnSpPr>
          <p:cNvPr id="3" name="Ευθεία γραμμή σύνδεσης 2"/>
          <p:cNvCxnSpPr/>
          <p:nvPr/>
        </p:nvCxnSpPr>
        <p:spPr>
          <a:xfrm>
            <a:off x="73025" y="4581525"/>
            <a:ext cx="8963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018" name="TextBox 3"/>
          <p:cNvSpPr txBox="1">
            <a:spLocks noChangeArrowheads="1"/>
          </p:cNvSpPr>
          <p:nvPr/>
        </p:nvSpPr>
        <p:spPr bwMode="auto">
          <a:xfrm>
            <a:off x="5819775" y="312738"/>
            <a:ext cx="3305175" cy="369887"/>
          </a:xfrm>
          <a:prstGeom prst="rect">
            <a:avLst/>
          </a:prstGeom>
          <a:noFill/>
          <a:ln w="9525">
            <a:noFill/>
            <a:miter lim="800000"/>
            <a:headEnd/>
            <a:tailEnd/>
          </a:ln>
        </p:spPr>
        <p:txBody>
          <a:bodyPr wrap="none">
            <a:spAutoFit/>
          </a:bodyPr>
          <a:lstStyle/>
          <a:p>
            <a:pPr eaLnBrk="1" hangingPunct="1"/>
            <a:r>
              <a:rPr lang="el-GR" altLang="el-GR" b="1">
                <a:solidFill>
                  <a:srgbClr val="00B050"/>
                </a:solidFill>
                <a:ea typeface="MS PGothic" pitchFamily="34" charset="-128"/>
              </a:rPr>
              <a:t>Επικεντρωμένες στο μαθητή</a:t>
            </a:r>
          </a:p>
        </p:txBody>
      </p:sp>
      <p:sp>
        <p:nvSpPr>
          <p:cNvPr id="42019" name="TextBox 42"/>
          <p:cNvSpPr txBox="1">
            <a:spLocks noChangeArrowheads="1"/>
          </p:cNvSpPr>
          <p:nvPr/>
        </p:nvSpPr>
        <p:spPr bwMode="auto">
          <a:xfrm>
            <a:off x="131763" y="3471863"/>
            <a:ext cx="3482975" cy="369887"/>
          </a:xfrm>
          <a:prstGeom prst="rect">
            <a:avLst/>
          </a:prstGeom>
          <a:noFill/>
          <a:ln w="9525">
            <a:noFill/>
            <a:miter lim="800000"/>
            <a:headEnd/>
            <a:tailEnd/>
          </a:ln>
        </p:spPr>
        <p:txBody>
          <a:bodyPr wrap="none">
            <a:spAutoFit/>
          </a:bodyPr>
          <a:lstStyle/>
          <a:p>
            <a:pPr eaLnBrk="1" hangingPunct="1"/>
            <a:r>
              <a:rPr lang="el-GR" altLang="el-GR" b="1">
                <a:solidFill>
                  <a:srgbClr val="00B050"/>
                </a:solidFill>
                <a:ea typeface="MS PGothic" pitchFamily="34" charset="-128"/>
              </a:rPr>
              <a:t>Επικεντρωμένες στο δάσκαλο</a:t>
            </a:r>
          </a:p>
        </p:txBody>
      </p:sp>
      <p:sp>
        <p:nvSpPr>
          <p:cNvPr id="42020" name="TextBox 42"/>
          <p:cNvSpPr txBox="1">
            <a:spLocks noChangeArrowheads="1"/>
          </p:cNvSpPr>
          <p:nvPr/>
        </p:nvSpPr>
        <p:spPr bwMode="auto">
          <a:xfrm>
            <a:off x="1475656" y="6309320"/>
            <a:ext cx="7431088" cy="369888"/>
          </a:xfrm>
          <a:prstGeom prst="rect">
            <a:avLst/>
          </a:prstGeom>
          <a:noFill/>
          <a:ln w="9525">
            <a:noFill/>
            <a:miter lim="800000"/>
            <a:headEnd/>
            <a:tailEnd/>
          </a:ln>
        </p:spPr>
        <p:txBody>
          <a:bodyPr wrap="none">
            <a:spAutoFit/>
          </a:bodyPr>
          <a:lstStyle/>
          <a:p>
            <a:pPr eaLnBrk="1" hangingPunct="1"/>
            <a:r>
              <a:rPr lang="el-GR" altLang="el-GR" b="1" dirty="0">
                <a:solidFill>
                  <a:srgbClr val="00B050"/>
                </a:solidFill>
                <a:ea typeface="MS PGothic" pitchFamily="34" charset="-128"/>
              </a:rPr>
              <a:t>Επικεντρωμένες στην έκφραση και την κοινωνική αλληλεπίδραση</a:t>
            </a:r>
          </a:p>
        </p:txBody>
      </p:sp>
      <p:sp>
        <p:nvSpPr>
          <p:cNvPr id="5" name="Έλλειψη 4"/>
          <p:cNvSpPr/>
          <p:nvPr/>
        </p:nvSpPr>
        <p:spPr>
          <a:xfrm>
            <a:off x="179388" y="3838575"/>
            <a:ext cx="4127500" cy="884238"/>
          </a:xfrm>
          <a:prstGeom prst="ellipse">
            <a:avLst/>
          </a:prstGeom>
          <a:ln>
            <a:prstDash val="sysDash"/>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l-GR" sz="1600" dirty="0" err="1"/>
              <a:t>Διαδραστικοί</a:t>
            </a:r>
            <a:r>
              <a:rPr lang="el-GR" sz="1600" dirty="0"/>
              <a:t>  Πίνακες</a:t>
            </a:r>
          </a:p>
          <a:p>
            <a:pPr algn="ctr" eaLnBrk="1" hangingPunct="1">
              <a:defRPr/>
            </a:pPr>
            <a:r>
              <a:rPr lang="el-GR" sz="1600" dirty="0"/>
              <a:t>Πλατφόρμες</a:t>
            </a:r>
            <a:r>
              <a:rPr lang="en-US" sz="1600" dirty="0"/>
              <a:t> </a:t>
            </a:r>
            <a:r>
              <a:rPr lang="el-GR" sz="1600" dirty="0"/>
              <a:t>ψηφιακού υλικού</a:t>
            </a:r>
          </a:p>
        </p:txBody>
      </p:sp>
      <p:sp>
        <p:nvSpPr>
          <p:cNvPr id="42022" name="Text Box 14"/>
          <p:cNvSpPr txBox="1">
            <a:spLocks noChangeArrowheads="1"/>
          </p:cNvSpPr>
          <p:nvPr/>
        </p:nvSpPr>
        <p:spPr bwMode="auto">
          <a:xfrm>
            <a:off x="3838575" y="3387725"/>
            <a:ext cx="4535488" cy="307975"/>
          </a:xfrm>
          <a:prstGeom prst="rect">
            <a:avLst/>
          </a:prstGeom>
          <a:noFill/>
          <a:ln w="9525">
            <a:noFill/>
            <a:miter lim="800000"/>
            <a:headEnd/>
            <a:tailEnd/>
          </a:ln>
        </p:spPr>
        <p:txBody>
          <a:bodyPr wrap="none">
            <a:spAutoFit/>
          </a:bodyPr>
          <a:lstStyle/>
          <a:p>
            <a:pPr eaLnBrk="1" hangingPunct="1"/>
            <a:r>
              <a:rPr lang="el-GR" altLang="el-GR" sz="1400" b="1">
                <a:solidFill>
                  <a:srgbClr val="425519"/>
                </a:solidFill>
                <a:ea typeface="MS PGothic" pitchFamily="34" charset="-128"/>
              </a:rPr>
              <a:t>Συστήματα σύνδεσης με το περιβάλλον (π.χ. </a:t>
            </a:r>
            <a:r>
              <a:rPr lang="en-US" altLang="el-GR" sz="1400" b="1">
                <a:solidFill>
                  <a:srgbClr val="425519"/>
                </a:solidFill>
                <a:ea typeface="MS PGothic" pitchFamily="34" charset="-128"/>
              </a:rPr>
              <a:t>GPS</a:t>
            </a:r>
            <a:r>
              <a:rPr lang="el-GR" altLang="el-GR" sz="1400" b="1">
                <a:solidFill>
                  <a:srgbClr val="425519"/>
                </a:solidFill>
                <a:ea typeface="MS PGothic" pitchFamily="34" charset="-128"/>
              </a:rPr>
              <a:t>) </a:t>
            </a:r>
            <a:endParaRPr lang="en-GB" altLang="el-GR" sz="1400" b="1">
              <a:solidFill>
                <a:srgbClr val="425519"/>
              </a:solidFill>
              <a:ea typeface="MS PGothic" pitchFamily="34" charset="-128"/>
            </a:endParaRPr>
          </a:p>
        </p:txBody>
      </p:sp>
      <p:sp>
        <p:nvSpPr>
          <p:cNvPr id="42023" name="Text Box 9"/>
          <p:cNvSpPr txBox="1">
            <a:spLocks noChangeArrowheads="1"/>
          </p:cNvSpPr>
          <p:nvPr/>
        </p:nvSpPr>
        <p:spPr bwMode="auto">
          <a:xfrm>
            <a:off x="5133975" y="4724400"/>
            <a:ext cx="1479550" cy="307975"/>
          </a:xfrm>
          <a:prstGeom prst="rect">
            <a:avLst/>
          </a:prstGeom>
          <a:noFill/>
          <a:ln w="9525">
            <a:noFill/>
            <a:miter lim="800000"/>
            <a:headEnd/>
            <a:tailEnd/>
          </a:ln>
        </p:spPr>
        <p:txBody>
          <a:bodyPr wrap="none">
            <a:spAutoFit/>
          </a:bodyPr>
          <a:lstStyle/>
          <a:p>
            <a:pPr eaLnBrk="1" hangingPunct="1"/>
            <a:r>
              <a:rPr lang="el-GR" altLang="el-GR" sz="1400">
                <a:solidFill>
                  <a:srgbClr val="425519"/>
                </a:solidFill>
                <a:ea typeface="MS PGothic" pitchFamily="34" charset="-128"/>
              </a:rPr>
              <a:t>Εικονικοί κόσμοι</a:t>
            </a:r>
            <a:endParaRPr lang="en-GB" altLang="el-GR" sz="1400">
              <a:solidFill>
                <a:srgbClr val="425519"/>
              </a:solidFill>
              <a:ea typeface="MS PGothic" pitchFamily="34" charset="-128"/>
            </a:endParaRPr>
          </a:p>
        </p:txBody>
      </p:sp>
      <p:sp>
        <p:nvSpPr>
          <p:cNvPr id="42024" name="Ορθογώνιο 5"/>
          <p:cNvSpPr>
            <a:spLocks noChangeArrowheads="1"/>
          </p:cNvSpPr>
          <p:nvPr/>
        </p:nvSpPr>
        <p:spPr bwMode="auto">
          <a:xfrm>
            <a:off x="3160713" y="4716463"/>
            <a:ext cx="1535112" cy="369887"/>
          </a:xfrm>
          <a:prstGeom prst="rect">
            <a:avLst/>
          </a:prstGeom>
          <a:noFill/>
          <a:ln w="9525">
            <a:noFill/>
            <a:miter lim="800000"/>
            <a:headEnd/>
            <a:tailEnd/>
          </a:ln>
        </p:spPr>
        <p:txBody>
          <a:bodyPr wrap="none">
            <a:spAutoFit/>
          </a:bodyPr>
          <a:lstStyle/>
          <a:p>
            <a:pPr algn="ctr" eaLnBrk="1" hangingPunct="1"/>
            <a:r>
              <a:rPr lang="el-GR" altLang="el-GR" b="1"/>
              <a:t>Πλατφόρμες</a:t>
            </a:r>
          </a:p>
        </p:txBody>
      </p:sp>
      <p:sp>
        <p:nvSpPr>
          <p:cNvPr id="42025" name="Text Box 3"/>
          <p:cNvSpPr txBox="1">
            <a:spLocks noChangeArrowheads="1"/>
          </p:cNvSpPr>
          <p:nvPr/>
        </p:nvSpPr>
        <p:spPr bwMode="auto">
          <a:xfrm>
            <a:off x="439738" y="1892300"/>
            <a:ext cx="1085850" cy="338138"/>
          </a:xfrm>
          <a:prstGeom prst="rect">
            <a:avLst/>
          </a:prstGeom>
          <a:noFill/>
          <a:ln w="9525">
            <a:noFill/>
            <a:miter lim="800000"/>
            <a:headEnd/>
            <a:tailEnd/>
          </a:ln>
        </p:spPr>
        <p:txBody>
          <a:bodyPr wrap="none">
            <a:spAutoFit/>
          </a:bodyPr>
          <a:lstStyle/>
          <a:p>
            <a:pPr eaLnBrk="1" hangingPunct="1"/>
            <a:r>
              <a:rPr lang="el-GR" altLang="el-GR" sz="1600" b="1">
                <a:solidFill>
                  <a:srgbClr val="002060"/>
                </a:solidFill>
                <a:ea typeface="MS PGothic" pitchFamily="34" charset="-128"/>
              </a:rPr>
              <a:t>Πρακτική</a:t>
            </a:r>
            <a:endParaRPr lang="en-GB" altLang="el-GR" sz="1600" b="1">
              <a:solidFill>
                <a:srgbClr val="002060"/>
              </a:solidFill>
              <a:ea typeface="MS PGothic"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116013" y="333375"/>
            <a:ext cx="8027987" cy="1462088"/>
          </a:xfrm>
        </p:spPr>
        <p:txBody>
          <a:bodyPr/>
          <a:lstStyle/>
          <a:p>
            <a:pPr eaLnBrk="1" hangingPunct="1">
              <a:defRPr/>
            </a:pPr>
            <a:r>
              <a:rPr lang="el-GR" sz="4000" dirty="0" smtClean="0"/>
              <a:t>Συστήματα διδασκαλίας καθοδηγούμενης από υπολογιστή</a:t>
            </a:r>
          </a:p>
        </p:txBody>
      </p:sp>
      <p:sp>
        <p:nvSpPr>
          <p:cNvPr id="44036" name="Rectangle 3"/>
          <p:cNvSpPr>
            <a:spLocks noGrp="1" noChangeArrowheads="1"/>
          </p:cNvSpPr>
          <p:nvPr>
            <p:ph type="body" idx="1"/>
          </p:nvPr>
        </p:nvSpPr>
        <p:spPr>
          <a:xfrm>
            <a:off x="838200" y="2017713"/>
            <a:ext cx="8116888" cy="4114800"/>
          </a:xfrm>
        </p:spPr>
        <p:txBody>
          <a:bodyPr/>
          <a:lstStyle/>
          <a:p>
            <a:pPr eaLnBrk="1" hangingPunct="1">
              <a:buFont typeface="Wingdings" pitchFamily="2" charset="2"/>
              <a:buNone/>
            </a:pPr>
            <a:r>
              <a:rPr lang="el-GR" altLang="el-GR" smtClean="0"/>
              <a:t>(</a:t>
            </a:r>
            <a:r>
              <a:rPr lang="el-GR" altLang="el-GR" i="1" smtClean="0"/>
              <a:t>Διδακτικό Μοντέλο - Συμπεριφορισμός</a:t>
            </a:r>
            <a:r>
              <a:rPr lang="el-GR" altLang="el-GR" smtClean="0"/>
              <a:t>) </a:t>
            </a:r>
          </a:p>
          <a:p>
            <a:pPr eaLnBrk="1" hangingPunct="1"/>
            <a:r>
              <a:rPr lang="el-GR" altLang="el-GR" sz="2800" smtClean="0"/>
              <a:t>Συστήματα εξάσκησης και πρακτικής (drill and practice) </a:t>
            </a:r>
          </a:p>
          <a:p>
            <a:pPr eaLnBrk="1" hangingPunct="1"/>
            <a:r>
              <a:rPr lang="el-GR" altLang="el-GR" sz="2800" smtClean="0"/>
              <a:t>Συστήματα καθοδήγησης ή διδασκαλίας</a:t>
            </a:r>
          </a:p>
          <a:p>
            <a:pPr eaLnBrk="1" hangingPunct="1"/>
            <a:r>
              <a:rPr lang="el-GR" altLang="el-GR" sz="2800" smtClean="0"/>
              <a:t>Εκπαιδευτικά παιχνίδια (π.χ. διαλογικές ιστορίες &amp; παραμύθια πολυμέσων)</a:t>
            </a:r>
          </a:p>
          <a:p>
            <a:pPr eaLnBrk="1" hangingPunct="1"/>
            <a:r>
              <a:rPr lang="el-GR" altLang="el-GR" sz="2800" smtClean="0"/>
              <a:t>Λογισμικό πολυμέσων</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defRPr/>
            </a:pPr>
            <a:r>
              <a:rPr lang="el-GR" dirty="0" smtClean="0"/>
              <a:t> </a:t>
            </a:r>
            <a:endParaRPr lang="en-US" dirty="0" smtClean="0"/>
          </a:p>
        </p:txBody>
      </p:sp>
      <p:sp>
        <p:nvSpPr>
          <p:cNvPr id="46084" name="Rectangle 3"/>
          <p:cNvSpPr>
            <a:spLocks noGrp="1" noChangeArrowheads="1"/>
          </p:cNvSpPr>
          <p:nvPr>
            <p:ph type="body" idx="1"/>
          </p:nvPr>
        </p:nvSpPr>
        <p:spPr/>
        <p:txBody>
          <a:bodyPr/>
          <a:lstStyle/>
          <a:p>
            <a:pPr marL="0" indent="0" eaLnBrk="1" hangingPunct="1">
              <a:buNone/>
            </a:pPr>
            <a:r>
              <a:rPr lang="el-GR" altLang="el-GR" dirty="0" smtClean="0">
                <a:latin typeface="Gill Sans MT" pitchFamily="34" charset="0"/>
              </a:rPr>
              <a:t> </a:t>
            </a:r>
          </a:p>
        </p:txBody>
      </p:sp>
      <p:pic>
        <p:nvPicPr>
          <p:cNvPr id="46085" name="Picture 4"/>
          <p:cNvPicPr>
            <a:picLocks noChangeAspect="1" noChangeArrowheads="1"/>
          </p:cNvPicPr>
          <p:nvPr/>
        </p:nvPicPr>
        <p:blipFill>
          <a:blip r:embed="rId3" cstate="print"/>
          <a:srcRect/>
          <a:stretch>
            <a:fillRect/>
          </a:stretch>
        </p:blipFill>
        <p:spPr bwMode="auto">
          <a:xfrm>
            <a:off x="971550" y="404813"/>
            <a:ext cx="7561263"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fontScale="90000"/>
          </a:bodyPr>
          <a:lstStyle/>
          <a:p>
            <a:pPr eaLnBrk="1" hangingPunct="1">
              <a:defRPr/>
            </a:pPr>
            <a:r>
              <a:rPr lang="el-GR" dirty="0" smtClean="0"/>
              <a:t>Δομή &amp; αλληλουχία συστήματος καθοδήγησης</a:t>
            </a:r>
            <a:endParaRPr lang="en-GB" dirty="0" smtClean="0"/>
          </a:p>
        </p:txBody>
      </p:sp>
      <p:sp>
        <p:nvSpPr>
          <p:cNvPr id="48132" name="Rectangle 3"/>
          <p:cNvSpPr>
            <a:spLocks noGrp="1" noChangeArrowheads="1"/>
          </p:cNvSpPr>
          <p:nvPr>
            <p:ph type="body" idx="1"/>
          </p:nvPr>
        </p:nvSpPr>
        <p:spPr>
          <a:xfrm>
            <a:off x="684213" y="2017713"/>
            <a:ext cx="8270875" cy="835025"/>
          </a:xfrm>
        </p:spPr>
        <p:txBody>
          <a:bodyPr/>
          <a:lstStyle/>
          <a:p>
            <a:pPr eaLnBrk="1" hangingPunct="1"/>
            <a:r>
              <a:rPr lang="en-GB" altLang="el-GR" smtClean="0"/>
              <a:t> </a:t>
            </a:r>
          </a:p>
        </p:txBody>
      </p:sp>
      <p:grpSp>
        <p:nvGrpSpPr>
          <p:cNvPr id="2" name="Group 4"/>
          <p:cNvGrpSpPr>
            <a:grpSpLocks/>
          </p:cNvGrpSpPr>
          <p:nvPr/>
        </p:nvGrpSpPr>
        <p:grpSpPr bwMode="auto">
          <a:xfrm>
            <a:off x="395288" y="2205038"/>
            <a:ext cx="8280400" cy="3887787"/>
            <a:chOff x="2410" y="6577"/>
            <a:chExt cx="7380" cy="2958"/>
          </a:xfrm>
        </p:grpSpPr>
        <p:sp>
          <p:nvSpPr>
            <p:cNvPr id="48135" name="Oval 5"/>
            <p:cNvSpPr>
              <a:spLocks noChangeArrowheads="1"/>
            </p:cNvSpPr>
            <p:nvPr/>
          </p:nvSpPr>
          <p:spPr bwMode="auto">
            <a:xfrm>
              <a:off x="6730" y="7477"/>
              <a:ext cx="1260" cy="1080"/>
            </a:xfrm>
            <a:prstGeom prst="ellipse">
              <a:avLst/>
            </a:prstGeom>
            <a:solidFill>
              <a:srgbClr val="FFFFFF"/>
            </a:solidFill>
            <a:ln w="19050">
              <a:solidFill>
                <a:srgbClr val="000000"/>
              </a:solidFill>
              <a:round/>
              <a:headEnd/>
              <a:tailEnd/>
            </a:ln>
          </p:spPr>
          <p:txBody>
            <a:bodyPr/>
            <a:lstStyle/>
            <a:p>
              <a:pPr eaLnBrk="1" hangingPunct="1"/>
              <a:endParaRPr lang="el-GR" altLang="el-GR"/>
            </a:p>
          </p:txBody>
        </p:sp>
        <p:sp>
          <p:nvSpPr>
            <p:cNvPr id="48136" name="Line 6"/>
            <p:cNvSpPr>
              <a:spLocks noChangeShapeType="1"/>
            </p:cNvSpPr>
            <p:nvPr/>
          </p:nvSpPr>
          <p:spPr bwMode="auto">
            <a:xfrm flipV="1">
              <a:off x="6910" y="7477"/>
              <a:ext cx="180" cy="180"/>
            </a:xfrm>
            <a:prstGeom prst="line">
              <a:avLst/>
            </a:prstGeom>
            <a:noFill/>
            <a:ln w="9525">
              <a:solidFill>
                <a:srgbClr val="000000"/>
              </a:solidFill>
              <a:round/>
              <a:headEnd/>
              <a:tailEnd type="triangle" w="lg" len="lg"/>
            </a:ln>
          </p:spPr>
          <p:txBody>
            <a:bodyPr/>
            <a:lstStyle/>
            <a:p>
              <a:endParaRPr lang="en-GB"/>
            </a:p>
          </p:txBody>
        </p:sp>
        <p:sp>
          <p:nvSpPr>
            <p:cNvPr id="48137" name="Text Box 7"/>
            <p:cNvSpPr txBox="1">
              <a:spLocks noChangeArrowheads="1"/>
            </p:cNvSpPr>
            <p:nvPr/>
          </p:nvSpPr>
          <p:spPr bwMode="auto">
            <a:xfrm>
              <a:off x="2410" y="6577"/>
              <a:ext cx="1800" cy="720"/>
            </a:xfrm>
            <a:prstGeom prst="rect">
              <a:avLst/>
            </a:prstGeom>
            <a:solidFill>
              <a:srgbClr val="FFFFFF"/>
            </a:solidFill>
            <a:ln w="9525">
              <a:solidFill>
                <a:srgbClr val="000000"/>
              </a:solidFill>
              <a:miter lim="800000"/>
              <a:headEnd/>
              <a:tailEnd/>
            </a:ln>
          </p:spPr>
          <p:txBody>
            <a:bodyPr/>
            <a:lstStyle/>
            <a:p>
              <a:pPr algn="ctr" eaLnBrk="1" hangingPunct="1"/>
              <a:r>
                <a:rPr lang="en-GB" altLang="el-GR" b="1"/>
                <a:t>1. Εισαγωγική ενότητα</a:t>
              </a:r>
              <a:endParaRPr lang="en-GB" altLang="el-GR"/>
            </a:p>
          </p:txBody>
        </p:sp>
        <p:sp>
          <p:nvSpPr>
            <p:cNvPr id="48138" name="Text Box 8"/>
            <p:cNvSpPr txBox="1">
              <a:spLocks noChangeArrowheads="1"/>
            </p:cNvSpPr>
            <p:nvPr/>
          </p:nvSpPr>
          <p:spPr bwMode="auto">
            <a:xfrm>
              <a:off x="5110" y="6577"/>
              <a:ext cx="1800" cy="720"/>
            </a:xfrm>
            <a:prstGeom prst="rect">
              <a:avLst/>
            </a:prstGeom>
            <a:solidFill>
              <a:srgbClr val="FFFFFF"/>
            </a:solidFill>
            <a:ln w="9525">
              <a:solidFill>
                <a:srgbClr val="000000"/>
              </a:solidFill>
              <a:miter lim="800000"/>
              <a:headEnd/>
              <a:tailEnd/>
            </a:ln>
          </p:spPr>
          <p:txBody>
            <a:bodyPr/>
            <a:lstStyle/>
            <a:p>
              <a:pPr algn="ctr" eaLnBrk="1" hangingPunct="1"/>
              <a:r>
                <a:rPr lang="en-GB" altLang="el-GR" b="1"/>
                <a:t>2. Παρουσίαση πληροφορίας </a:t>
              </a:r>
              <a:endParaRPr lang="en-GB" altLang="el-GR"/>
            </a:p>
          </p:txBody>
        </p:sp>
        <p:sp>
          <p:nvSpPr>
            <p:cNvPr id="48139" name="Text Box 9"/>
            <p:cNvSpPr txBox="1">
              <a:spLocks noChangeArrowheads="1"/>
            </p:cNvSpPr>
            <p:nvPr/>
          </p:nvSpPr>
          <p:spPr bwMode="auto">
            <a:xfrm>
              <a:off x="2410" y="8815"/>
              <a:ext cx="1800" cy="720"/>
            </a:xfrm>
            <a:prstGeom prst="rect">
              <a:avLst/>
            </a:prstGeom>
            <a:solidFill>
              <a:srgbClr val="FFFFFF"/>
            </a:solidFill>
            <a:ln w="9525">
              <a:solidFill>
                <a:srgbClr val="000000"/>
              </a:solidFill>
              <a:miter lim="800000"/>
              <a:headEnd/>
              <a:tailEnd/>
            </a:ln>
          </p:spPr>
          <p:txBody>
            <a:bodyPr/>
            <a:lstStyle/>
            <a:p>
              <a:pPr algn="ctr" eaLnBrk="1" hangingPunct="1"/>
              <a:r>
                <a:rPr lang="en-GB" altLang="el-GR" b="1"/>
                <a:t>6. Τέλος ενότητας</a:t>
              </a:r>
              <a:endParaRPr lang="en-GB" altLang="el-GR"/>
            </a:p>
          </p:txBody>
        </p:sp>
        <p:sp>
          <p:nvSpPr>
            <p:cNvPr id="48140" name="Text Box 10"/>
            <p:cNvSpPr txBox="1">
              <a:spLocks noChangeArrowheads="1"/>
            </p:cNvSpPr>
            <p:nvPr/>
          </p:nvSpPr>
          <p:spPr bwMode="auto">
            <a:xfrm>
              <a:off x="4930" y="8815"/>
              <a:ext cx="2340" cy="720"/>
            </a:xfrm>
            <a:prstGeom prst="rect">
              <a:avLst/>
            </a:prstGeom>
            <a:solidFill>
              <a:srgbClr val="FFFFFF"/>
            </a:solidFill>
            <a:ln w="9525">
              <a:solidFill>
                <a:srgbClr val="000000"/>
              </a:solidFill>
              <a:miter lim="800000"/>
              <a:headEnd/>
              <a:tailEnd/>
            </a:ln>
          </p:spPr>
          <p:txBody>
            <a:bodyPr/>
            <a:lstStyle/>
            <a:p>
              <a:pPr algn="ctr" eaLnBrk="1" hangingPunct="1"/>
              <a:r>
                <a:rPr lang="en-GB" altLang="el-GR" b="1"/>
                <a:t>5. Ανατροφοδότηση ή πρόσθετες πληροφορίες</a:t>
              </a:r>
              <a:endParaRPr lang="en-GB" altLang="el-GR"/>
            </a:p>
          </p:txBody>
        </p:sp>
        <p:sp>
          <p:nvSpPr>
            <p:cNvPr id="48141" name="Text Box 11"/>
            <p:cNvSpPr txBox="1">
              <a:spLocks noChangeArrowheads="1"/>
            </p:cNvSpPr>
            <p:nvPr/>
          </p:nvSpPr>
          <p:spPr bwMode="auto">
            <a:xfrm>
              <a:off x="7990" y="8815"/>
              <a:ext cx="1800" cy="720"/>
            </a:xfrm>
            <a:prstGeom prst="rect">
              <a:avLst/>
            </a:prstGeom>
            <a:solidFill>
              <a:srgbClr val="FFFFFF"/>
            </a:solidFill>
            <a:ln w="9525">
              <a:solidFill>
                <a:srgbClr val="000000"/>
              </a:solidFill>
              <a:miter lim="800000"/>
              <a:headEnd/>
              <a:tailEnd/>
            </a:ln>
          </p:spPr>
          <p:txBody>
            <a:bodyPr/>
            <a:lstStyle/>
            <a:p>
              <a:pPr algn="ctr" eaLnBrk="1" hangingPunct="1"/>
              <a:r>
                <a:rPr lang="en-GB" altLang="el-GR" b="1"/>
                <a:t>4. Έλεγχος απάντησης</a:t>
              </a:r>
              <a:endParaRPr lang="en-GB" altLang="el-GR"/>
            </a:p>
          </p:txBody>
        </p:sp>
        <p:sp>
          <p:nvSpPr>
            <p:cNvPr id="48142" name="Line 12"/>
            <p:cNvSpPr>
              <a:spLocks noChangeShapeType="1"/>
            </p:cNvSpPr>
            <p:nvPr/>
          </p:nvSpPr>
          <p:spPr bwMode="auto">
            <a:xfrm>
              <a:off x="4207" y="6937"/>
              <a:ext cx="900" cy="0"/>
            </a:xfrm>
            <a:prstGeom prst="line">
              <a:avLst/>
            </a:prstGeom>
            <a:noFill/>
            <a:ln w="19050">
              <a:solidFill>
                <a:srgbClr val="000000"/>
              </a:solidFill>
              <a:round/>
              <a:headEnd/>
              <a:tailEnd type="triangle" w="lg" len="lg"/>
            </a:ln>
          </p:spPr>
          <p:txBody>
            <a:bodyPr/>
            <a:lstStyle/>
            <a:p>
              <a:endParaRPr lang="en-GB"/>
            </a:p>
          </p:txBody>
        </p:sp>
        <p:sp>
          <p:nvSpPr>
            <p:cNvPr id="48143" name="Line 13"/>
            <p:cNvSpPr>
              <a:spLocks noChangeShapeType="1"/>
            </p:cNvSpPr>
            <p:nvPr/>
          </p:nvSpPr>
          <p:spPr bwMode="auto">
            <a:xfrm>
              <a:off x="6910" y="6937"/>
              <a:ext cx="720" cy="0"/>
            </a:xfrm>
            <a:prstGeom prst="line">
              <a:avLst/>
            </a:prstGeom>
            <a:noFill/>
            <a:ln w="19050">
              <a:solidFill>
                <a:srgbClr val="000000"/>
              </a:solidFill>
              <a:round/>
              <a:headEnd/>
              <a:tailEnd type="triangle" w="lg" len="lg"/>
            </a:ln>
          </p:spPr>
          <p:txBody>
            <a:bodyPr/>
            <a:lstStyle/>
            <a:p>
              <a:endParaRPr lang="en-GB"/>
            </a:p>
          </p:txBody>
        </p:sp>
        <p:sp>
          <p:nvSpPr>
            <p:cNvPr id="48144" name="Line 14"/>
            <p:cNvSpPr>
              <a:spLocks noChangeShapeType="1"/>
            </p:cNvSpPr>
            <p:nvPr/>
          </p:nvSpPr>
          <p:spPr bwMode="auto">
            <a:xfrm>
              <a:off x="8890" y="7297"/>
              <a:ext cx="0" cy="1440"/>
            </a:xfrm>
            <a:prstGeom prst="line">
              <a:avLst/>
            </a:prstGeom>
            <a:noFill/>
            <a:ln w="19050">
              <a:solidFill>
                <a:srgbClr val="000000"/>
              </a:solidFill>
              <a:round/>
              <a:headEnd/>
              <a:tailEnd type="triangle" w="lg" len="lg"/>
            </a:ln>
          </p:spPr>
          <p:txBody>
            <a:bodyPr/>
            <a:lstStyle/>
            <a:p>
              <a:endParaRPr lang="en-GB"/>
            </a:p>
          </p:txBody>
        </p:sp>
        <p:sp>
          <p:nvSpPr>
            <p:cNvPr id="48145" name="Line 15"/>
            <p:cNvSpPr>
              <a:spLocks noChangeShapeType="1"/>
            </p:cNvSpPr>
            <p:nvPr/>
          </p:nvSpPr>
          <p:spPr bwMode="auto">
            <a:xfrm flipH="1">
              <a:off x="7270" y="9097"/>
              <a:ext cx="720" cy="0"/>
            </a:xfrm>
            <a:prstGeom prst="line">
              <a:avLst/>
            </a:prstGeom>
            <a:noFill/>
            <a:ln w="19050">
              <a:solidFill>
                <a:srgbClr val="000000"/>
              </a:solidFill>
              <a:round/>
              <a:headEnd/>
              <a:tailEnd type="triangle" w="lg" len="lg"/>
            </a:ln>
          </p:spPr>
          <p:txBody>
            <a:bodyPr/>
            <a:lstStyle/>
            <a:p>
              <a:endParaRPr lang="en-GB"/>
            </a:p>
          </p:txBody>
        </p:sp>
        <p:sp>
          <p:nvSpPr>
            <p:cNvPr id="48146" name="Line 16"/>
            <p:cNvSpPr>
              <a:spLocks noChangeShapeType="1"/>
            </p:cNvSpPr>
            <p:nvPr/>
          </p:nvSpPr>
          <p:spPr bwMode="auto">
            <a:xfrm flipH="1">
              <a:off x="4210" y="9097"/>
              <a:ext cx="720" cy="0"/>
            </a:xfrm>
            <a:prstGeom prst="line">
              <a:avLst/>
            </a:prstGeom>
            <a:noFill/>
            <a:ln w="19050">
              <a:solidFill>
                <a:srgbClr val="000000"/>
              </a:solidFill>
              <a:round/>
              <a:headEnd/>
              <a:tailEnd type="triangle" w="lg" len="lg"/>
            </a:ln>
          </p:spPr>
          <p:txBody>
            <a:bodyPr/>
            <a:lstStyle/>
            <a:p>
              <a:endParaRPr lang="en-GB"/>
            </a:p>
          </p:txBody>
        </p:sp>
        <p:sp>
          <p:nvSpPr>
            <p:cNvPr id="48147" name="Line 17"/>
            <p:cNvSpPr>
              <a:spLocks noChangeShapeType="1"/>
            </p:cNvSpPr>
            <p:nvPr/>
          </p:nvSpPr>
          <p:spPr bwMode="auto">
            <a:xfrm flipH="1" flipV="1">
              <a:off x="6010" y="7297"/>
              <a:ext cx="0" cy="1440"/>
            </a:xfrm>
            <a:prstGeom prst="line">
              <a:avLst/>
            </a:prstGeom>
            <a:noFill/>
            <a:ln w="19050">
              <a:solidFill>
                <a:srgbClr val="000000"/>
              </a:solidFill>
              <a:round/>
              <a:headEnd/>
              <a:tailEnd type="triangle" w="lg" len="lg"/>
            </a:ln>
          </p:spPr>
          <p:txBody>
            <a:bodyPr/>
            <a:lstStyle/>
            <a:p>
              <a:endParaRPr lang="en-GB"/>
            </a:p>
          </p:txBody>
        </p:sp>
        <p:sp>
          <p:nvSpPr>
            <p:cNvPr id="48148" name="Rectangle 18"/>
            <p:cNvSpPr>
              <a:spLocks noChangeArrowheads="1"/>
            </p:cNvSpPr>
            <p:nvPr/>
          </p:nvSpPr>
          <p:spPr bwMode="auto">
            <a:xfrm>
              <a:off x="7090" y="7297"/>
              <a:ext cx="720" cy="540"/>
            </a:xfrm>
            <a:prstGeom prst="rect">
              <a:avLst/>
            </a:prstGeom>
            <a:solidFill>
              <a:srgbClr val="FFFFFF"/>
            </a:solidFill>
            <a:ln w="9525">
              <a:noFill/>
              <a:miter lim="800000"/>
              <a:headEnd/>
              <a:tailEnd/>
            </a:ln>
          </p:spPr>
          <p:txBody>
            <a:bodyPr/>
            <a:lstStyle/>
            <a:p>
              <a:pPr eaLnBrk="1" hangingPunct="1"/>
              <a:endParaRPr lang="el-GR" altLang="el-GR"/>
            </a:p>
          </p:txBody>
        </p:sp>
        <p:sp>
          <p:nvSpPr>
            <p:cNvPr id="48149" name="Text Box 19"/>
            <p:cNvSpPr txBox="1">
              <a:spLocks noChangeArrowheads="1"/>
            </p:cNvSpPr>
            <p:nvPr/>
          </p:nvSpPr>
          <p:spPr bwMode="auto">
            <a:xfrm>
              <a:off x="7630" y="6577"/>
              <a:ext cx="2160" cy="720"/>
            </a:xfrm>
            <a:prstGeom prst="rect">
              <a:avLst/>
            </a:prstGeom>
            <a:solidFill>
              <a:srgbClr val="FFFFFF"/>
            </a:solidFill>
            <a:ln w="9525">
              <a:solidFill>
                <a:srgbClr val="000000"/>
              </a:solidFill>
              <a:miter lim="800000"/>
              <a:headEnd/>
              <a:tailEnd/>
            </a:ln>
          </p:spPr>
          <p:txBody>
            <a:bodyPr/>
            <a:lstStyle/>
            <a:p>
              <a:pPr algn="ctr" eaLnBrk="1" hangingPunct="1"/>
              <a:r>
                <a:rPr lang="en-GB" altLang="el-GR" b="1"/>
                <a:t>3. Ερώτηση </a:t>
              </a:r>
              <a:r>
                <a:rPr lang="en-GB" altLang="el-GR"/>
                <a:t>(σύστημα) </a:t>
              </a:r>
              <a:r>
                <a:rPr lang="en-GB" altLang="el-GR" b="1"/>
                <a:t>&amp; απάντηση </a:t>
              </a:r>
              <a:r>
                <a:rPr lang="en-GB" altLang="el-GR"/>
                <a:t>(χρήστης)</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739775" y="188913"/>
            <a:ext cx="8404225" cy="1462087"/>
          </a:xfrm>
        </p:spPr>
        <p:txBody>
          <a:bodyPr/>
          <a:lstStyle/>
          <a:p>
            <a:pPr eaLnBrk="1" hangingPunct="1">
              <a:defRPr/>
            </a:pPr>
            <a:r>
              <a:rPr lang="el-GR" sz="4000" dirty="0" smtClean="0"/>
              <a:t>Συμβολή του Συμπεριφορισμού στη σχεδίαση εκπαιδευτικού λογισμικού</a:t>
            </a:r>
          </a:p>
        </p:txBody>
      </p:sp>
      <p:sp>
        <p:nvSpPr>
          <p:cNvPr id="50180" name="Rectangle 3"/>
          <p:cNvSpPr>
            <a:spLocks noGrp="1" noChangeArrowheads="1"/>
          </p:cNvSpPr>
          <p:nvPr>
            <p:ph type="body" idx="1"/>
          </p:nvPr>
        </p:nvSpPr>
        <p:spPr>
          <a:xfrm>
            <a:off x="1000125" y="2017713"/>
            <a:ext cx="7954963" cy="4291012"/>
          </a:xfrm>
        </p:spPr>
        <p:txBody>
          <a:bodyPr/>
          <a:lstStyle/>
          <a:p>
            <a:pPr eaLnBrk="1" hangingPunct="1">
              <a:lnSpc>
                <a:spcPct val="80000"/>
              </a:lnSpc>
            </a:pPr>
            <a:r>
              <a:rPr lang="el-GR" altLang="el-GR" sz="2400" smtClean="0"/>
              <a:t>Βασικές αρχές σχεδίασης</a:t>
            </a:r>
          </a:p>
          <a:p>
            <a:pPr eaLnBrk="1" hangingPunct="1">
              <a:lnSpc>
                <a:spcPct val="80000"/>
              </a:lnSpc>
            </a:pPr>
            <a:r>
              <a:rPr lang="el-GR" altLang="el-GR" sz="2400" smtClean="0"/>
              <a:t>Η έμφαση στην ενεργό και στη διαρκή συμμετοχή του μαθητή κατά τη διαδικασία της μάθησης, στην ενίσχυση της επιθυμητής συμπεριφοράς και στην αποθάρρυνση της μη επιθυμητής συμπεριφοράς.</a:t>
            </a:r>
          </a:p>
          <a:p>
            <a:pPr eaLnBrk="1" hangingPunct="1">
              <a:lnSpc>
                <a:spcPct val="80000"/>
              </a:lnSpc>
            </a:pPr>
            <a:r>
              <a:rPr lang="el-GR" altLang="el-GR" sz="2400" smtClean="0"/>
              <a:t>Η κατανόηση του ρόλου της γρήγορης και διορθωτικής (εάν αυτό απαιτείται) ανάδρασης σε κάθε ενέργεια του μαθητή.   </a:t>
            </a:r>
          </a:p>
          <a:p>
            <a:pPr eaLnBrk="1" hangingPunct="1">
              <a:lnSpc>
                <a:spcPct val="80000"/>
              </a:lnSpc>
            </a:pPr>
            <a:r>
              <a:rPr lang="el-GR" altLang="el-GR" sz="2400" smtClean="0"/>
              <a:t>Η ανάδειξη της σημασίας για μάθηση μέσω εξάσκησης και πρακτικής καθώς και της ανάγκης για διαφοροποίηση των παραγόμενων της μαθησιακής διαδικασίας ανάλογα με τον τύπο και την πολυπλοκότητά τους, που συνήθως γίνεται μέσω γνωστικών ταξινομιών. </a:t>
            </a:r>
          </a:p>
          <a:p>
            <a:pPr eaLnBrk="1" hangingPunct="1">
              <a:lnSpc>
                <a:spcPct val="80000"/>
              </a:lnSpc>
            </a:pPr>
            <a:endParaRPr lang="en-GB" altLang="el-GR" sz="24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739775" y="188913"/>
            <a:ext cx="8404225" cy="1462087"/>
          </a:xfrm>
        </p:spPr>
        <p:txBody>
          <a:bodyPr/>
          <a:lstStyle/>
          <a:p>
            <a:pPr eaLnBrk="1" hangingPunct="1">
              <a:defRPr/>
            </a:pPr>
            <a:r>
              <a:rPr lang="el-GR" sz="4000" dirty="0" smtClean="0"/>
              <a:t>Συμβολή του Συμπεριφορισμού στη σχεδίαση εκπαιδευτικού λογισμικού</a:t>
            </a:r>
          </a:p>
        </p:txBody>
      </p:sp>
      <p:sp>
        <p:nvSpPr>
          <p:cNvPr id="52228" name="Rectangle 3"/>
          <p:cNvSpPr>
            <a:spLocks noGrp="1" noChangeArrowheads="1"/>
          </p:cNvSpPr>
          <p:nvPr>
            <p:ph type="body" idx="1"/>
          </p:nvPr>
        </p:nvSpPr>
        <p:spPr>
          <a:xfrm>
            <a:off x="928688" y="2017713"/>
            <a:ext cx="8026400" cy="4291012"/>
          </a:xfrm>
        </p:spPr>
        <p:txBody>
          <a:bodyPr/>
          <a:lstStyle/>
          <a:p>
            <a:pPr eaLnBrk="1" hangingPunct="1">
              <a:lnSpc>
                <a:spcPct val="90000"/>
              </a:lnSpc>
            </a:pPr>
            <a:r>
              <a:rPr lang="el-GR" altLang="el-GR" sz="2400" smtClean="0"/>
              <a:t>Βασικές αρχές σχεδίασης</a:t>
            </a:r>
          </a:p>
          <a:p>
            <a:pPr eaLnBrk="1" hangingPunct="1">
              <a:lnSpc>
                <a:spcPct val="90000"/>
              </a:lnSpc>
            </a:pPr>
            <a:r>
              <a:rPr lang="el-GR" altLang="el-GR" sz="2400" smtClean="0"/>
              <a:t>Η μελέτη των αντικειμενικών συνθηκών (όσο βέβαια αυτό είναι εφικτό) μέσα στις οποίες λαμβάνει χώρα η πετυχημένη διδακτική και μαθησιακή διαδικασία, γεγονός που απαιτεί τον ξεκάθαρο και λειτουργικό ορισμό των ακολουθούμενων διδακτικών στρατηγικών και των προς επίτευξη διδακτικών στόχων καθώς και την αξιολόγησή τους. </a:t>
            </a:r>
          </a:p>
          <a:p>
            <a:pPr eaLnBrk="1" hangingPunct="1">
              <a:lnSpc>
                <a:spcPct val="90000"/>
              </a:lnSpc>
            </a:pPr>
            <a:r>
              <a:rPr lang="el-GR" altLang="el-GR" sz="2400" smtClean="0"/>
              <a:t>Η έμφαση στην εστίαση πάνω στα (έκδηλα) μαθησιακά αποτελέσματα, τα οποία συνηγορούν για την αποτελεσματικότητα της διδακτικής στρατηγικής. </a:t>
            </a:r>
            <a:endParaRPr lang="en-GB" altLang="el-GR" sz="2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900113" y="214313"/>
            <a:ext cx="8064500" cy="1462087"/>
          </a:xfrm>
        </p:spPr>
        <p:txBody>
          <a:bodyPr/>
          <a:lstStyle/>
          <a:p>
            <a:pPr eaLnBrk="1" hangingPunct="1">
              <a:defRPr/>
            </a:pPr>
            <a:r>
              <a:rPr lang="el-GR" sz="4000" dirty="0" smtClean="0"/>
              <a:t>Συστήματα διδασκαλίας καθοδηγούμενης από υπολογιστή</a:t>
            </a:r>
          </a:p>
        </p:txBody>
      </p:sp>
      <p:sp>
        <p:nvSpPr>
          <p:cNvPr id="54276" name="Rectangle 3"/>
          <p:cNvSpPr>
            <a:spLocks noGrp="1" noChangeArrowheads="1"/>
          </p:cNvSpPr>
          <p:nvPr>
            <p:ph type="body" idx="1"/>
          </p:nvPr>
        </p:nvSpPr>
        <p:spPr>
          <a:xfrm>
            <a:off x="1000125" y="2017713"/>
            <a:ext cx="7858125" cy="4114800"/>
          </a:xfrm>
        </p:spPr>
        <p:txBody>
          <a:bodyPr/>
          <a:lstStyle/>
          <a:p>
            <a:pPr eaLnBrk="1" hangingPunct="1">
              <a:buFont typeface="Wingdings" pitchFamily="2" charset="2"/>
              <a:buNone/>
            </a:pPr>
            <a:r>
              <a:rPr lang="el-GR" altLang="el-GR" smtClean="0"/>
              <a:t>(</a:t>
            </a:r>
            <a:r>
              <a:rPr lang="el-GR" altLang="el-GR" i="1" smtClean="0"/>
              <a:t>Διδακτικό Μοντέλο – Επεξεργασία της Πληροφορίας</a:t>
            </a:r>
            <a:r>
              <a:rPr lang="el-GR" altLang="el-GR" smtClean="0"/>
              <a:t>) </a:t>
            </a:r>
          </a:p>
          <a:p>
            <a:pPr eaLnBrk="1" hangingPunct="1">
              <a:buFont typeface="Wingdings" pitchFamily="2" charset="2"/>
              <a:buNone/>
            </a:pPr>
            <a:endParaRPr lang="el-GR" altLang="el-GR" smtClean="0"/>
          </a:p>
          <a:p>
            <a:pPr eaLnBrk="1" hangingPunct="1"/>
            <a:r>
              <a:rPr lang="el-GR" altLang="el-GR" sz="2800" smtClean="0"/>
              <a:t>Έμπειρα συστήματα καθοδήγησης στην επίλυση προβλημάτων (Intelligent Tutoring Systems)</a:t>
            </a:r>
          </a:p>
          <a:p>
            <a:pPr eaLnBrk="1" hangingPunct="1"/>
            <a:r>
              <a:rPr lang="el-GR" altLang="el-GR" sz="2800" smtClean="0"/>
              <a:t>Νευρωνικά Δίκτυα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p:cNvSpPr>
            <a:spLocks noGrp="1" noChangeArrowheads="1"/>
          </p:cNvSpPr>
          <p:nvPr>
            <p:ph type="title"/>
          </p:nvPr>
        </p:nvSpPr>
        <p:spPr/>
        <p:txBody>
          <a:bodyPr/>
          <a:lstStyle/>
          <a:p>
            <a:pPr eaLnBrk="1" hangingPunct="1">
              <a:defRPr/>
            </a:pPr>
            <a:r>
              <a:rPr lang="el-GR" dirty="0" smtClean="0"/>
              <a:t>Σύνοψη:</a:t>
            </a:r>
            <a:endParaRPr lang="en-GB" dirty="0" smtClean="0"/>
          </a:p>
        </p:txBody>
      </p:sp>
      <p:sp>
        <p:nvSpPr>
          <p:cNvPr id="56324" name="Rectangle 7"/>
          <p:cNvSpPr>
            <a:spLocks noGrp="1" noChangeArrowheads="1"/>
          </p:cNvSpPr>
          <p:nvPr>
            <p:ph type="body" idx="1"/>
          </p:nvPr>
        </p:nvSpPr>
        <p:spPr/>
        <p:txBody>
          <a:bodyPr/>
          <a:lstStyle/>
          <a:p>
            <a:pPr marL="0" indent="0" eaLnBrk="1" hangingPunct="1">
              <a:buNone/>
            </a:pPr>
            <a:r>
              <a:rPr lang="el-GR" altLang="el-GR" dirty="0" smtClean="0">
                <a:latin typeface="Gill Sans MT" pitchFamily="34" charset="0"/>
              </a:rPr>
              <a:t> </a:t>
            </a:r>
          </a:p>
        </p:txBody>
      </p:sp>
      <p:pic>
        <p:nvPicPr>
          <p:cNvPr id="56325" name="Picture 4"/>
          <p:cNvPicPr>
            <a:picLocks noGrp="1" noChangeAspect="1" noChangeArrowheads="1"/>
          </p:cNvPicPr>
          <p:nvPr>
            <p:ph idx="4294967295"/>
          </p:nvPr>
        </p:nvPicPr>
        <p:blipFill>
          <a:blip r:embed="rId3" cstate="print"/>
          <a:srcRect/>
          <a:stretch>
            <a:fillRect/>
          </a:stretch>
        </p:blipFill>
        <p:spPr>
          <a:xfrm>
            <a:off x="35496" y="1401899"/>
            <a:ext cx="8856662" cy="4176713"/>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4934712"/>
            <a:ext cx="6480048" cy="1542288"/>
          </a:xfrm>
          <a:prstGeom prst="rect">
            <a:avLst/>
          </a:prstGeom>
          <a:noFill/>
        </p:spPr>
      </p:pic>
    </p:spTree>
    <p:extLst>
      <p:ext uri="{BB962C8B-B14F-4D97-AF65-F5344CB8AC3E}">
        <p14:creationId xmlns:p14="http://schemas.microsoft.com/office/powerpoint/2010/main" val="2099847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defRPr/>
            </a:pPr>
            <a:r>
              <a:rPr lang="el-GR" dirty="0" smtClean="0"/>
              <a:t>Συστήματα μάθησης</a:t>
            </a:r>
            <a:endParaRPr lang="el-GR" sz="4000" i="1" dirty="0" smtClean="0"/>
          </a:p>
        </p:txBody>
      </p:sp>
      <p:sp>
        <p:nvSpPr>
          <p:cNvPr id="58372" name="Rectangle 3"/>
          <p:cNvSpPr>
            <a:spLocks noGrp="1" noChangeArrowheads="1"/>
          </p:cNvSpPr>
          <p:nvPr>
            <p:ph type="body" idx="1"/>
          </p:nvPr>
        </p:nvSpPr>
        <p:spPr>
          <a:xfrm>
            <a:off x="785813" y="1928813"/>
            <a:ext cx="8128000" cy="3735387"/>
          </a:xfrm>
        </p:spPr>
        <p:txBody>
          <a:bodyPr>
            <a:normAutofit lnSpcReduction="10000"/>
          </a:bodyPr>
          <a:lstStyle/>
          <a:p>
            <a:pPr eaLnBrk="1" hangingPunct="1">
              <a:lnSpc>
                <a:spcPct val="90000"/>
              </a:lnSpc>
            </a:pPr>
            <a:r>
              <a:rPr lang="el-GR" altLang="el-GR" smtClean="0"/>
              <a:t>καθοδηγούμενης ανακάλυψης (</a:t>
            </a:r>
            <a:r>
              <a:rPr lang="en-US" altLang="el-GR" i="1" smtClean="0"/>
              <a:t>discovery model</a:t>
            </a:r>
            <a:r>
              <a:rPr lang="el-GR" altLang="el-GR" smtClean="0"/>
              <a:t>), διερεύνησης </a:t>
            </a:r>
            <a:r>
              <a:rPr lang="el-GR" altLang="el-GR" i="1" smtClean="0"/>
              <a:t>(exploratory model) και οικοδόμησης (</a:t>
            </a:r>
            <a:r>
              <a:rPr lang="en-US" altLang="el-GR" i="1" smtClean="0"/>
              <a:t>constructionist model</a:t>
            </a:r>
            <a:r>
              <a:rPr lang="el-GR" altLang="el-GR" i="1" smtClean="0"/>
              <a:t>)</a:t>
            </a:r>
          </a:p>
          <a:p>
            <a:pPr lvl="1" eaLnBrk="1" hangingPunct="1">
              <a:lnSpc>
                <a:spcPct val="90000"/>
              </a:lnSpc>
            </a:pPr>
            <a:r>
              <a:rPr lang="el-GR" altLang="el-GR" sz="2400" smtClean="0"/>
              <a:t>Συστήματα που στηρίζουν εργαστηριακές δραστηριότητες μέσω υπολογιστή (</a:t>
            </a:r>
            <a:r>
              <a:rPr lang="el-GR" altLang="el-GR" sz="2400" i="1" smtClean="0"/>
              <a:t>computer based laboratories</a:t>
            </a:r>
            <a:r>
              <a:rPr lang="el-GR" altLang="el-GR" sz="2400" smtClean="0"/>
              <a:t>)</a:t>
            </a:r>
          </a:p>
          <a:p>
            <a:pPr lvl="1" eaLnBrk="1" hangingPunct="1">
              <a:lnSpc>
                <a:spcPct val="90000"/>
              </a:lnSpc>
            </a:pPr>
            <a:r>
              <a:rPr lang="el-GR" altLang="el-GR" sz="2400" smtClean="0"/>
              <a:t>Συστήματα εκπαιδευτικής ρομποτικής (</a:t>
            </a:r>
            <a:r>
              <a:rPr lang="el-GR" altLang="el-GR" sz="2400" i="1" smtClean="0"/>
              <a:t>educational robotics</a:t>
            </a:r>
            <a:r>
              <a:rPr lang="el-GR" altLang="el-GR" sz="2400" smtClean="0"/>
              <a:t>) </a:t>
            </a:r>
          </a:p>
          <a:p>
            <a:pPr lvl="1" eaLnBrk="1" hangingPunct="1">
              <a:lnSpc>
                <a:spcPct val="90000"/>
              </a:lnSpc>
            </a:pPr>
            <a:r>
              <a:rPr lang="el-GR" altLang="el-GR" sz="2400" smtClean="0"/>
              <a:t>Κάποια "Έμπειρα Συστήματα" επίλυσης προβλημάτων (</a:t>
            </a:r>
            <a:r>
              <a:rPr lang="el-GR" altLang="el-GR" sz="2400" i="1" smtClean="0"/>
              <a:t>Intelligent Tutoring Systems</a:t>
            </a:r>
            <a:r>
              <a:rPr lang="el-GR" altLang="el-GR" sz="2400" smtClean="0"/>
              <a:t>)</a:t>
            </a:r>
          </a:p>
          <a:p>
            <a:pPr eaLnBrk="1" hangingPunct="1">
              <a:lnSpc>
                <a:spcPct val="90000"/>
              </a:lnSpc>
            </a:pPr>
            <a:endParaRPr lang="el-GR" altLang="el-GR" sz="28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511300" y="388938"/>
            <a:ext cx="7361238" cy="1206500"/>
          </a:xfrm>
        </p:spPr>
        <p:txBody>
          <a:bodyPr/>
          <a:lstStyle/>
          <a:p>
            <a:pPr eaLnBrk="1" hangingPunct="1">
              <a:defRPr/>
            </a:pPr>
            <a:r>
              <a:rPr lang="el-GR" dirty="0" smtClean="0"/>
              <a:t>Συστήματα μάθησης</a:t>
            </a:r>
            <a:endParaRPr lang="el-GR" i="1" dirty="0" smtClean="0"/>
          </a:p>
        </p:txBody>
      </p:sp>
      <p:sp>
        <p:nvSpPr>
          <p:cNvPr id="60420" name="Rectangle 3"/>
          <p:cNvSpPr>
            <a:spLocks noGrp="1" noChangeArrowheads="1"/>
          </p:cNvSpPr>
          <p:nvPr>
            <p:ph type="body" idx="1"/>
          </p:nvPr>
        </p:nvSpPr>
        <p:spPr>
          <a:xfrm>
            <a:off x="990600" y="2017713"/>
            <a:ext cx="7964488" cy="4114800"/>
          </a:xfrm>
        </p:spPr>
        <p:txBody>
          <a:bodyPr/>
          <a:lstStyle/>
          <a:p>
            <a:pPr eaLnBrk="1" hangingPunct="1">
              <a:buFont typeface="Wingdings" pitchFamily="2" charset="2"/>
              <a:buNone/>
            </a:pPr>
            <a:r>
              <a:rPr lang="el-GR" altLang="el-GR" smtClean="0"/>
              <a:t>Ανακάλυψης (</a:t>
            </a:r>
            <a:r>
              <a:rPr lang="en-US" altLang="el-GR" i="1" smtClean="0"/>
              <a:t>discovery model</a:t>
            </a:r>
            <a:r>
              <a:rPr lang="el-GR" altLang="el-GR" smtClean="0"/>
              <a:t>) και Διερεύνησης </a:t>
            </a:r>
            <a:r>
              <a:rPr lang="el-GR" altLang="el-GR" i="1" smtClean="0"/>
              <a:t>(exploratory model)</a:t>
            </a:r>
            <a:endParaRPr lang="el-GR" altLang="el-GR" smtClean="0"/>
          </a:p>
          <a:p>
            <a:pPr eaLnBrk="1" hangingPunct="1"/>
            <a:r>
              <a:rPr lang="el-GR" altLang="el-GR" sz="2400" smtClean="0"/>
              <a:t>ανοιχτά συστήματα μάθησης (ανεξάρτητα γνωστικού αντικειμένου) για δραστηριότητες εκμάθησης προγραμματισμού και δραστηριότητες επίλυσης προβλημάτων  (όπως LOGO, κλπ)</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900113" y="333375"/>
            <a:ext cx="7772400" cy="1143000"/>
          </a:xfrm>
        </p:spPr>
        <p:txBody>
          <a:bodyPr/>
          <a:lstStyle/>
          <a:p>
            <a:pPr eaLnBrk="1" hangingPunct="1">
              <a:defRPr/>
            </a:pPr>
            <a:r>
              <a:rPr lang="el-GR" dirty="0" smtClean="0"/>
              <a:t>Συστήματα μάθησης</a:t>
            </a:r>
            <a:endParaRPr lang="el-GR" i="1" dirty="0" smtClean="0"/>
          </a:p>
        </p:txBody>
      </p:sp>
      <p:sp>
        <p:nvSpPr>
          <p:cNvPr id="62468" name="Rectangle 3"/>
          <p:cNvSpPr>
            <a:spLocks noGrp="1" noChangeArrowheads="1"/>
          </p:cNvSpPr>
          <p:nvPr>
            <p:ph type="body" idx="1"/>
          </p:nvPr>
        </p:nvSpPr>
        <p:spPr>
          <a:xfrm>
            <a:off x="900113" y="1773238"/>
            <a:ext cx="8040687" cy="4114800"/>
          </a:xfrm>
        </p:spPr>
        <p:txBody>
          <a:bodyPr/>
          <a:lstStyle/>
          <a:p>
            <a:pPr eaLnBrk="1" hangingPunct="1">
              <a:lnSpc>
                <a:spcPct val="90000"/>
              </a:lnSpc>
            </a:pPr>
            <a:endParaRPr lang="el-GR" altLang="el-GR" sz="2800" smtClean="0"/>
          </a:p>
          <a:p>
            <a:pPr eaLnBrk="1" hangingPunct="1">
              <a:lnSpc>
                <a:spcPct val="90000"/>
              </a:lnSpc>
            </a:pPr>
            <a:r>
              <a:rPr lang="el-GR" altLang="el-GR" sz="2800" smtClean="0"/>
              <a:t>Έκφρασης (</a:t>
            </a:r>
            <a:r>
              <a:rPr lang="en-US" altLang="el-GR" sz="2800" i="1" smtClean="0"/>
              <a:t>expression model</a:t>
            </a:r>
            <a:r>
              <a:rPr lang="el-GR" altLang="el-GR" sz="2800" smtClean="0"/>
              <a:t>) και διερεύνησης </a:t>
            </a:r>
            <a:r>
              <a:rPr lang="el-GR" altLang="el-GR" sz="2800" i="1" smtClean="0"/>
              <a:t>(exploratory model)</a:t>
            </a:r>
            <a:endParaRPr lang="el-GR" altLang="el-GR" sz="2800" smtClean="0"/>
          </a:p>
          <a:p>
            <a:pPr eaLnBrk="1" hangingPunct="1">
              <a:lnSpc>
                <a:spcPct val="90000"/>
              </a:lnSpc>
            </a:pPr>
            <a:r>
              <a:rPr lang="el-GR" altLang="el-GR" sz="2800" smtClean="0"/>
              <a:t>Προσομοιώσεις (</a:t>
            </a:r>
            <a:r>
              <a:rPr lang="el-GR" altLang="el-GR" sz="2800" i="1" smtClean="0"/>
              <a:t>Simulations</a:t>
            </a:r>
            <a:r>
              <a:rPr lang="el-GR" altLang="el-GR" sz="2800" smtClean="0"/>
              <a:t>)</a:t>
            </a:r>
          </a:p>
          <a:p>
            <a:pPr eaLnBrk="1" hangingPunct="1">
              <a:lnSpc>
                <a:spcPct val="90000"/>
              </a:lnSpc>
            </a:pPr>
            <a:r>
              <a:rPr lang="el-GR" altLang="el-GR" sz="2800" smtClean="0"/>
              <a:t>Μικρόκοσμοι (</a:t>
            </a:r>
            <a:r>
              <a:rPr lang="en-US" altLang="el-GR" sz="2800" i="1" smtClean="0"/>
              <a:t>micro-worlds</a:t>
            </a:r>
            <a:r>
              <a:rPr lang="el-GR" altLang="el-GR" sz="2800" smtClean="0"/>
              <a:t>)</a:t>
            </a:r>
          </a:p>
          <a:p>
            <a:pPr eaLnBrk="1" hangingPunct="1">
              <a:lnSpc>
                <a:spcPct val="90000"/>
              </a:lnSpc>
            </a:pPr>
            <a:r>
              <a:rPr lang="el-GR" altLang="el-GR" sz="2800" smtClean="0"/>
              <a:t>Μοντελοποιήσεις και δυναμικές μοντελοποιήσεις </a:t>
            </a:r>
            <a:endParaRPr lang="el-GR" altLang="el-GR" sz="2800" i="1" smtClean="0"/>
          </a:p>
          <a:p>
            <a:pPr eaLnBrk="1" hangingPunct="1">
              <a:lnSpc>
                <a:spcPct val="90000"/>
              </a:lnSpc>
            </a:pPr>
            <a:r>
              <a:rPr lang="el-GR" altLang="el-GR" sz="2800" smtClean="0"/>
              <a:t>Εννοιολογική χαρτογράφηση </a:t>
            </a:r>
            <a:r>
              <a:rPr lang="en-US" altLang="el-GR" sz="2800" smtClean="0"/>
              <a:t>(concept mapping)</a:t>
            </a:r>
            <a:endParaRPr lang="el-GR" altLang="el-GR" sz="2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defRPr/>
            </a:pPr>
            <a:r>
              <a:rPr lang="el-GR" dirty="0" smtClean="0"/>
              <a:t>Ανακαλυπτική μάθηση</a:t>
            </a:r>
          </a:p>
        </p:txBody>
      </p:sp>
      <p:sp>
        <p:nvSpPr>
          <p:cNvPr id="64516" name="Rectangle 3"/>
          <p:cNvSpPr>
            <a:spLocks noGrp="1" noChangeArrowheads="1"/>
          </p:cNvSpPr>
          <p:nvPr>
            <p:ph type="body" idx="1"/>
          </p:nvPr>
        </p:nvSpPr>
        <p:spPr/>
        <p:txBody>
          <a:bodyPr/>
          <a:lstStyle/>
          <a:p>
            <a:pPr eaLnBrk="1" hangingPunct="1"/>
            <a:r>
              <a:rPr lang="en-US" altLang="el-GR" smtClean="0"/>
              <a:t>Discovery Learning (J. Bruner)</a:t>
            </a:r>
          </a:p>
          <a:p>
            <a:pPr eaLnBrk="1" hangingPunct="1"/>
            <a:r>
              <a:rPr lang="el-GR" altLang="el-GR" smtClean="0"/>
              <a:t>Οι μαθητές ανακαλύπτουν αρχές ή αναπτύσσουν δεξιότητες μέσω πειραματισμού και πρακτικής</a:t>
            </a:r>
            <a:endParaRPr lang="en-GB" altLang="el-G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p:cNvPicPr>
            <a:picLocks noGrp="1" noChangeAspect="1" noChangeArrowheads="1"/>
          </p:cNvPicPr>
          <p:nvPr>
            <p:ph idx="4294967295"/>
          </p:nvPr>
        </p:nvPicPr>
        <p:blipFill>
          <a:blip r:embed="rId3" cstate="print"/>
          <a:srcRect/>
          <a:stretch>
            <a:fillRect/>
          </a:stretch>
        </p:blipFill>
        <p:spPr>
          <a:xfrm>
            <a:off x="250825" y="260350"/>
            <a:ext cx="8893175" cy="6597650"/>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811213" y="115888"/>
            <a:ext cx="8332787" cy="1462087"/>
          </a:xfrm>
        </p:spPr>
        <p:txBody>
          <a:bodyPr/>
          <a:lstStyle/>
          <a:p>
            <a:pPr eaLnBrk="1" hangingPunct="1">
              <a:defRPr/>
            </a:pPr>
            <a:r>
              <a:rPr lang="el-GR" sz="4000" dirty="0" smtClean="0"/>
              <a:t>Συμβολή του εποικοδομισμού στη σχεδίαση εκπαιδευτικού λογισμικού</a:t>
            </a:r>
            <a:endParaRPr lang="en-GB" sz="4000" dirty="0" smtClean="0"/>
          </a:p>
        </p:txBody>
      </p:sp>
      <p:sp>
        <p:nvSpPr>
          <p:cNvPr id="68612" name="Rectangle 3"/>
          <p:cNvSpPr>
            <a:spLocks noGrp="1" noChangeArrowheads="1"/>
          </p:cNvSpPr>
          <p:nvPr>
            <p:ph type="body" idx="1"/>
          </p:nvPr>
        </p:nvSpPr>
        <p:spPr>
          <a:xfrm>
            <a:off x="642938" y="1916113"/>
            <a:ext cx="8312150" cy="4656137"/>
          </a:xfrm>
        </p:spPr>
        <p:txBody>
          <a:bodyPr/>
          <a:lstStyle/>
          <a:p>
            <a:pPr marL="381000" indent="-381000" eaLnBrk="1" hangingPunct="1">
              <a:lnSpc>
                <a:spcPct val="80000"/>
              </a:lnSpc>
            </a:pPr>
            <a:endParaRPr lang="el-GR" altLang="el-GR" sz="2000" smtClean="0"/>
          </a:p>
          <a:p>
            <a:pPr marL="381000" indent="-381000" eaLnBrk="1" hangingPunct="1">
              <a:lnSpc>
                <a:spcPct val="80000"/>
              </a:lnSpc>
            </a:pPr>
            <a:r>
              <a:rPr lang="el-GR" altLang="el-GR" sz="2000" smtClean="0"/>
              <a:t>Εφτά βασικές αρχές σχεδιασμού περιβαλλόντων με ΤΠΕ που υποστηρίζουν την ανθρώπινη μάθηση (Boyle, 1997):</a:t>
            </a:r>
          </a:p>
          <a:p>
            <a:pPr marL="381000" indent="-381000" eaLnBrk="1" hangingPunct="1">
              <a:lnSpc>
                <a:spcPct val="80000"/>
              </a:lnSpc>
              <a:buFont typeface="Wingdings" pitchFamily="2" charset="2"/>
              <a:buNone/>
            </a:pPr>
            <a:r>
              <a:rPr lang="el-GR" altLang="el-GR" sz="2000" smtClean="0"/>
              <a:t> </a:t>
            </a:r>
          </a:p>
          <a:p>
            <a:pPr marL="381000" indent="-381000" eaLnBrk="1" hangingPunct="1">
              <a:lnSpc>
                <a:spcPct val="80000"/>
              </a:lnSpc>
              <a:buFont typeface="Wingdings" pitchFamily="2" charset="2"/>
              <a:buAutoNum type="arabicPeriod"/>
            </a:pPr>
            <a:r>
              <a:rPr lang="el-GR" altLang="el-GR" sz="2000" smtClean="0"/>
              <a:t>Παροχή εμπειριών σχετικά με τη διαδικασία οικοδόμησης της γνώσης. </a:t>
            </a:r>
          </a:p>
          <a:p>
            <a:pPr marL="381000" indent="-381000" eaLnBrk="1" hangingPunct="1">
              <a:lnSpc>
                <a:spcPct val="80000"/>
              </a:lnSpc>
              <a:buFont typeface="Wingdings" pitchFamily="2" charset="2"/>
              <a:buAutoNum type="arabicPeriod"/>
            </a:pPr>
            <a:r>
              <a:rPr lang="el-GR" altLang="el-GR" sz="2000" smtClean="0"/>
              <a:t>Παροχή εμπειριών και εκτίμηση πολλαπλών προοπτικών. </a:t>
            </a:r>
          </a:p>
          <a:p>
            <a:pPr marL="381000" indent="-381000" eaLnBrk="1" hangingPunct="1">
              <a:lnSpc>
                <a:spcPct val="80000"/>
              </a:lnSpc>
              <a:buFont typeface="Wingdings" pitchFamily="2" charset="2"/>
              <a:buAutoNum type="arabicPeriod"/>
            </a:pPr>
            <a:r>
              <a:rPr lang="el-GR" altLang="el-GR" sz="2000" smtClean="0"/>
              <a:t>Ενσωμάτωση της μάθησης σε ρεαλιστικά περιβάλλοντα (contexts) τα οποία σχετίζονται άμεσα με τον πραγματικό κόσμο. </a:t>
            </a:r>
          </a:p>
          <a:p>
            <a:pPr marL="381000" indent="-381000" eaLnBrk="1" hangingPunct="1">
              <a:lnSpc>
                <a:spcPct val="80000"/>
              </a:lnSpc>
              <a:buFont typeface="Wingdings" pitchFamily="2" charset="2"/>
              <a:buAutoNum type="arabicPeriod"/>
            </a:pPr>
            <a:r>
              <a:rPr lang="el-GR" altLang="el-GR" sz="2000" smtClean="0"/>
              <a:t>Ενθάρρυνση της κυριότητας των απόψεων και της έκφρασής τους στη μαθησιακή διαδικασία. </a:t>
            </a:r>
          </a:p>
          <a:p>
            <a:pPr marL="381000" indent="-381000" eaLnBrk="1" hangingPunct="1">
              <a:lnSpc>
                <a:spcPct val="80000"/>
              </a:lnSpc>
              <a:buFont typeface="Wingdings" pitchFamily="2" charset="2"/>
              <a:buAutoNum type="arabicPeriod"/>
            </a:pPr>
            <a:r>
              <a:rPr lang="el-GR" altLang="el-GR" sz="2000" smtClean="0"/>
              <a:t>Εμπέδωση της μάθησης μέσω κοινωνικής εμπειρίας. </a:t>
            </a:r>
          </a:p>
          <a:p>
            <a:pPr marL="381000" indent="-381000" eaLnBrk="1" hangingPunct="1">
              <a:lnSpc>
                <a:spcPct val="80000"/>
              </a:lnSpc>
              <a:buFont typeface="Wingdings" pitchFamily="2" charset="2"/>
              <a:buAutoNum type="arabicPeriod"/>
            </a:pPr>
            <a:r>
              <a:rPr lang="el-GR" altLang="el-GR" sz="2000" smtClean="0"/>
              <a:t>Ενθάρρυνση της χρήσης πολλαπλών μορφών αναπαράστασης της πραγματικότητας. </a:t>
            </a:r>
          </a:p>
          <a:p>
            <a:pPr marL="381000" indent="-381000" eaLnBrk="1" hangingPunct="1">
              <a:lnSpc>
                <a:spcPct val="80000"/>
              </a:lnSpc>
              <a:buFont typeface="Wingdings" pitchFamily="2" charset="2"/>
              <a:buAutoNum type="arabicPeriod"/>
            </a:pPr>
            <a:r>
              <a:rPr lang="el-GR" altLang="el-GR" sz="2000" smtClean="0"/>
              <a:t>Ενθάρρυνση της αυτοσυναίσθησης στη διαδικασία οικοδόμησης της γνώσης. </a:t>
            </a:r>
            <a:endParaRPr lang="en-GB" altLang="el-GR" sz="20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811213" y="115888"/>
            <a:ext cx="8332787" cy="1462087"/>
          </a:xfrm>
        </p:spPr>
        <p:txBody>
          <a:bodyPr/>
          <a:lstStyle/>
          <a:p>
            <a:pPr eaLnBrk="1" hangingPunct="1">
              <a:defRPr/>
            </a:pPr>
            <a:r>
              <a:rPr lang="el-GR" sz="4000" dirty="0" smtClean="0"/>
              <a:t>Συμβολή του εποικοδομισμού στη σχεδίαση εκπαιδευτικού λογισμικού</a:t>
            </a:r>
            <a:endParaRPr lang="en-GB" sz="4000" dirty="0" smtClean="0"/>
          </a:p>
        </p:txBody>
      </p:sp>
      <p:sp>
        <p:nvSpPr>
          <p:cNvPr id="70660" name="Rectangle 3"/>
          <p:cNvSpPr>
            <a:spLocks noGrp="1" noChangeArrowheads="1"/>
          </p:cNvSpPr>
          <p:nvPr>
            <p:ph type="body" idx="1"/>
          </p:nvPr>
        </p:nvSpPr>
        <p:spPr>
          <a:xfrm>
            <a:off x="539750" y="2017713"/>
            <a:ext cx="8415338" cy="4435475"/>
          </a:xfrm>
        </p:spPr>
        <p:txBody>
          <a:bodyPr/>
          <a:lstStyle/>
          <a:p>
            <a:pPr eaLnBrk="1" hangingPunct="1">
              <a:lnSpc>
                <a:spcPct val="80000"/>
              </a:lnSpc>
            </a:pPr>
            <a:r>
              <a:rPr lang="el-GR" altLang="el-GR" sz="2000" smtClean="0"/>
              <a:t>Ο εποικοδομισμός συνιστά σήμερα ένα από τα κυρίαρχα μοντέλα στο σχεδιασμό σύγχρονου εκπαιδευτικού λογισμικού. </a:t>
            </a:r>
          </a:p>
          <a:p>
            <a:pPr eaLnBrk="1" hangingPunct="1">
              <a:lnSpc>
                <a:spcPct val="80000"/>
              </a:lnSpc>
            </a:pPr>
            <a:r>
              <a:rPr lang="el-GR" altLang="el-GR" sz="2000" smtClean="0"/>
              <a:t>Βασικός στόχος ενός τέτοιου εκπαιδευτικού λογισμικού είναι να παρέχει </a:t>
            </a:r>
            <a:r>
              <a:rPr lang="el-GR" altLang="el-GR" sz="2000" b="1" i="1" smtClean="0"/>
              <a:t>αυθεντικές μαθησιακές δραστηριότητες</a:t>
            </a:r>
            <a:r>
              <a:rPr lang="el-GR" altLang="el-GR" sz="2000" smtClean="0"/>
              <a:t> ενταγμένες σε διαδικασίες επίλυσης προβλημάτων από τον πραγματικό κόσμο ώστε να γεφυρώνεται το χάσμα που υπάρχει ανάμεσα στο σχολείο και στις δραστηριότητες έξω από το σχολείο.</a:t>
            </a:r>
          </a:p>
          <a:p>
            <a:pPr eaLnBrk="1" hangingPunct="1">
              <a:lnSpc>
                <a:spcPct val="80000"/>
              </a:lnSpc>
            </a:pPr>
            <a:r>
              <a:rPr lang="el-GR" altLang="el-GR" sz="2000" smtClean="0"/>
              <a:t>Πρέπει επίσης να </a:t>
            </a:r>
            <a:r>
              <a:rPr lang="el-GR" altLang="el-GR" sz="2000" b="1" i="1" smtClean="0"/>
              <a:t>ενθαρρύνει την έκφραση και την προσωπική εμπλοκή</a:t>
            </a:r>
            <a:r>
              <a:rPr lang="el-GR" altLang="el-GR" sz="2000" b="1" smtClean="0"/>
              <a:t> </a:t>
            </a:r>
            <a:r>
              <a:rPr lang="el-GR" altLang="el-GR" sz="2000" smtClean="0"/>
              <a:t>στη μαθησιακή διαδικασία. </a:t>
            </a:r>
          </a:p>
          <a:p>
            <a:pPr eaLnBrk="1" hangingPunct="1">
              <a:lnSpc>
                <a:spcPct val="80000"/>
              </a:lnSpc>
            </a:pPr>
            <a:r>
              <a:rPr lang="el-GR" altLang="el-GR" sz="2000" smtClean="0"/>
              <a:t>Παράλληλα, πρέπει να λαμβάνει υπόψη του το γεγονός ότι το </a:t>
            </a:r>
            <a:r>
              <a:rPr lang="el-GR" altLang="el-GR" sz="2000" b="1" i="1" smtClean="0"/>
              <a:t>κοινωνικό πλαίσιο</a:t>
            </a:r>
            <a:r>
              <a:rPr lang="el-GR" altLang="el-GR" sz="2000" b="1" smtClean="0"/>
              <a:t> </a:t>
            </a:r>
            <a:r>
              <a:rPr lang="el-GR" altLang="el-GR" sz="2000" smtClean="0"/>
              <a:t>και η </a:t>
            </a:r>
            <a:r>
              <a:rPr lang="el-GR" altLang="el-GR" sz="2000" b="1" i="1" smtClean="0"/>
              <a:t>κοινωνική αλληλεπίδραση</a:t>
            </a:r>
            <a:r>
              <a:rPr lang="el-GR" altLang="el-GR" sz="2000" smtClean="0"/>
              <a:t> ευνοούν τις γνωστικές κατασκευές (αρχή που εκφράζεται κυρίως στο πλαίσιο του κοινωνικού οικοδομισμού). </a:t>
            </a:r>
          </a:p>
          <a:p>
            <a:pPr eaLnBrk="1" hangingPunct="1">
              <a:lnSpc>
                <a:spcPct val="80000"/>
              </a:lnSpc>
            </a:pPr>
            <a:r>
              <a:rPr lang="el-GR" altLang="el-GR" sz="2000" smtClean="0"/>
              <a:t>Στο σημείο αυτό, η οικοδομηστική προσέγγιση συναντά την προσέγγιση της θεωρίας της δραστηριότητας και τις κοινωνικοπολιτισμικές θεωρίες για τη μάθηση.</a:t>
            </a:r>
            <a:endParaRPr lang="en-GB" altLang="el-GR" sz="20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rmAutofit fontScale="90000"/>
          </a:bodyPr>
          <a:lstStyle/>
          <a:p>
            <a:pPr eaLnBrk="1" hangingPunct="1">
              <a:defRPr/>
            </a:pPr>
            <a:r>
              <a:rPr lang="el-GR" dirty="0" smtClean="0"/>
              <a:t>Συστήματα συμβολικής έκφρασης και οικοδόμησης</a:t>
            </a:r>
            <a:r>
              <a:rPr lang="en-US" dirty="0" smtClean="0"/>
              <a:t> </a:t>
            </a:r>
            <a:endParaRPr lang="el-GR" dirty="0" smtClean="0"/>
          </a:p>
        </p:txBody>
      </p:sp>
      <p:sp>
        <p:nvSpPr>
          <p:cNvPr id="72708" name="Rectangle 3"/>
          <p:cNvSpPr>
            <a:spLocks noGrp="1" noChangeArrowheads="1"/>
          </p:cNvSpPr>
          <p:nvPr>
            <p:ph type="body" idx="1"/>
          </p:nvPr>
        </p:nvSpPr>
        <p:spPr>
          <a:xfrm>
            <a:off x="1182688" y="2501900"/>
            <a:ext cx="7772400" cy="3630613"/>
          </a:xfrm>
        </p:spPr>
        <p:txBody>
          <a:bodyPr/>
          <a:lstStyle/>
          <a:p>
            <a:pPr eaLnBrk="1" hangingPunct="1"/>
            <a:r>
              <a:rPr lang="el-GR" altLang="el-GR" sz="2800" smtClean="0"/>
              <a:t>Εφαρμογές Γραφείου </a:t>
            </a:r>
          </a:p>
          <a:p>
            <a:pPr lvl="1" eaLnBrk="1" hangingPunct="1"/>
            <a:r>
              <a:rPr lang="el-GR" altLang="el-GR" sz="2400" smtClean="0"/>
              <a:t>Επεξεργασία κειμένου</a:t>
            </a:r>
          </a:p>
          <a:p>
            <a:pPr lvl="1" eaLnBrk="1" hangingPunct="1"/>
            <a:r>
              <a:rPr lang="el-GR" altLang="el-GR" sz="2400" smtClean="0"/>
              <a:t>Πίνακες και λογιστικά φύλλα </a:t>
            </a:r>
          </a:p>
          <a:p>
            <a:pPr lvl="1" eaLnBrk="1" hangingPunct="1"/>
            <a:r>
              <a:rPr lang="el-GR" altLang="el-GR" sz="2400" smtClean="0"/>
              <a:t>Συστήματα διαχείρισης βάσεων δεδομένων</a:t>
            </a:r>
          </a:p>
          <a:p>
            <a:pPr lvl="1" eaLnBrk="1" hangingPunct="1"/>
            <a:r>
              <a:rPr lang="el-GR" altLang="el-GR" sz="2400" smtClean="0"/>
              <a:t>Εργαλεία σχεδιασμού και γραφικών </a:t>
            </a:r>
          </a:p>
          <a:p>
            <a:pPr lvl="1" eaLnBrk="1" hangingPunct="1"/>
            <a:r>
              <a:rPr lang="el-GR" altLang="el-GR" sz="2400" smtClean="0"/>
              <a:t>Λογισμικό στατιστικής επεξεργασίας </a:t>
            </a:r>
          </a:p>
          <a:p>
            <a:pPr lvl="1" eaLnBrk="1" hangingPunct="1"/>
            <a:r>
              <a:rPr lang="el-GR" altLang="el-GR" sz="2400" smtClean="0"/>
              <a:t>Λογισμικό παραγωγής διαγραμμάτων</a:t>
            </a:r>
            <a:r>
              <a:rPr lang="el-GR" altLang="el-GR" smtClean="0"/>
              <a:t> </a:t>
            </a:r>
          </a:p>
          <a:p>
            <a:pPr eaLnBrk="1" hangingPunct="1"/>
            <a:endParaRPr lang="el-GR" altLang="el-GR"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normAutofit fontScale="90000"/>
          </a:bodyPr>
          <a:lstStyle/>
          <a:p>
            <a:pPr eaLnBrk="1" hangingPunct="1">
              <a:defRPr/>
            </a:pPr>
            <a:r>
              <a:rPr lang="el-GR" dirty="0" smtClean="0"/>
              <a:t>Συστήματα συμβολικής έκφρασης και οικοδόμησης </a:t>
            </a:r>
          </a:p>
        </p:txBody>
      </p:sp>
      <p:sp>
        <p:nvSpPr>
          <p:cNvPr id="74756" name="Rectangle 3"/>
          <p:cNvSpPr>
            <a:spLocks noGrp="1" noChangeArrowheads="1"/>
          </p:cNvSpPr>
          <p:nvPr>
            <p:ph type="body" idx="1"/>
          </p:nvPr>
        </p:nvSpPr>
        <p:spPr/>
        <p:txBody>
          <a:bodyPr/>
          <a:lstStyle/>
          <a:p>
            <a:pPr eaLnBrk="1" hangingPunct="1"/>
            <a:endParaRPr lang="el-GR" altLang="el-GR" smtClean="0"/>
          </a:p>
          <a:p>
            <a:pPr eaLnBrk="1" hangingPunct="1"/>
            <a:r>
              <a:rPr lang="el-GR" altLang="el-GR" sz="2800" smtClean="0"/>
              <a:t>Επιτραπέζια συστήματα εκδόσεων (για παράδειγμα, σχολικών εφημερίδων) </a:t>
            </a:r>
          </a:p>
          <a:p>
            <a:pPr eaLnBrk="1" hangingPunct="1"/>
            <a:r>
              <a:rPr lang="el-GR" altLang="el-GR" sz="2800" smtClean="0"/>
              <a:t>Εργαλεία δημιουργίας υπερμέσων, πολυμέσων (για παρουσίαση εργασιών)</a:t>
            </a:r>
          </a:p>
          <a:p>
            <a:pPr eaLnBrk="1" hangingPunct="1"/>
            <a:r>
              <a:rPr lang="el-GR" altLang="el-GR" sz="2800" smtClean="0"/>
              <a:t>Εργαλεία δημιουργίας βάσεων δεδομένων</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684213" y="214313"/>
            <a:ext cx="8259762" cy="1462087"/>
          </a:xfrm>
        </p:spPr>
        <p:txBody>
          <a:bodyPr/>
          <a:lstStyle/>
          <a:p>
            <a:pPr eaLnBrk="1" hangingPunct="1">
              <a:defRPr/>
            </a:pPr>
            <a:r>
              <a:rPr lang="el-GR" sz="3600" dirty="0" smtClean="0"/>
              <a:t>Συστήματα παρουσίασης, αναζήτησης, επικοινωνίας της  πληροφορίας</a:t>
            </a:r>
            <a:r>
              <a:rPr lang="el-GR" dirty="0" smtClean="0"/>
              <a:t> </a:t>
            </a:r>
          </a:p>
        </p:txBody>
      </p:sp>
      <p:sp>
        <p:nvSpPr>
          <p:cNvPr id="76804" name="Rectangle 3"/>
          <p:cNvSpPr>
            <a:spLocks noGrp="1" noChangeArrowheads="1"/>
          </p:cNvSpPr>
          <p:nvPr>
            <p:ph type="body" idx="1"/>
          </p:nvPr>
        </p:nvSpPr>
        <p:spPr>
          <a:xfrm>
            <a:off x="762000" y="2057400"/>
            <a:ext cx="7772400" cy="4114800"/>
          </a:xfrm>
        </p:spPr>
        <p:txBody>
          <a:bodyPr/>
          <a:lstStyle/>
          <a:p>
            <a:pPr eaLnBrk="1" hangingPunct="1"/>
            <a:r>
              <a:rPr lang="el-GR" altLang="el-GR" sz="2800" smtClean="0"/>
              <a:t>Ψηφιακές εγκυκλοπαίδειες </a:t>
            </a:r>
          </a:p>
          <a:p>
            <a:pPr eaLnBrk="1" hangingPunct="1"/>
            <a:r>
              <a:rPr lang="el-GR" altLang="el-GR" sz="2800" smtClean="0"/>
              <a:t>Ηλεκτρονικά λεξικά </a:t>
            </a:r>
          </a:p>
          <a:p>
            <a:pPr eaLnBrk="1" hangingPunct="1"/>
            <a:r>
              <a:rPr lang="el-GR" altLang="el-GR" sz="2800" smtClean="0"/>
              <a:t>Βάσεις δεδομένων </a:t>
            </a:r>
          </a:p>
          <a:p>
            <a:pPr eaLnBrk="1" hangingPunct="1"/>
            <a:r>
              <a:rPr lang="el-GR" altLang="el-GR" sz="2800" smtClean="0"/>
              <a:t>Ψηφιακές βιβλιοθήκες</a:t>
            </a:r>
          </a:p>
          <a:p>
            <a:pPr eaLnBrk="1" hangingPunct="1"/>
            <a:r>
              <a:rPr lang="el-GR" altLang="el-GR" sz="2800" smtClean="0"/>
              <a:t>Δικτυακοί τόποι εκπαιδευτικού περιεχομένου</a:t>
            </a:r>
          </a:p>
          <a:p>
            <a:pPr eaLnBrk="1" hangingPunct="1"/>
            <a:r>
              <a:rPr lang="el-GR" altLang="el-GR" sz="2800" smtClean="0"/>
              <a:t>Εκπαιδευτικές πύλες</a:t>
            </a:r>
          </a:p>
          <a:p>
            <a:pPr eaLnBrk="1" hangingPunct="1"/>
            <a:r>
              <a:rPr lang="el-GR" altLang="el-GR" sz="2800" smtClean="0"/>
              <a:t>Μηχανές αναζήτησης στο Διαδίκτυο</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76250"/>
            <a:ext cx="8405813" cy="682625"/>
          </a:xfrm>
        </p:spPr>
        <p:txBody>
          <a:bodyPr>
            <a:noAutofit/>
          </a:bodyPr>
          <a:lstStyle/>
          <a:p>
            <a:pPr>
              <a:defRPr/>
            </a:pPr>
            <a:r>
              <a:rPr lang="el-GR" sz="4000" b="1" dirty="0" smtClean="0"/>
              <a:t>Σκοπός</a:t>
            </a:r>
            <a:endParaRPr lang="en-US" sz="4000" b="1" dirty="0"/>
          </a:p>
        </p:txBody>
      </p:sp>
      <p:sp>
        <p:nvSpPr>
          <p:cNvPr id="2" name="Content Placeholder 1"/>
          <p:cNvSpPr>
            <a:spLocks noGrp="1"/>
          </p:cNvSpPr>
          <p:nvPr>
            <p:ph idx="1"/>
          </p:nvPr>
        </p:nvSpPr>
        <p:spPr/>
        <p:txBody>
          <a:bodyPr/>
          <a:lstStyle/>
          <a:p>
            <a:r>
              <a:rPr lang="el-GR" altLang="el-GR" dirty="0"/>
              <a:t>να ευαισθητοποιήσει τους φοιτητές στο διεπιστημονικό πεδίο που άπτεται της ενσωμάτωσης των ΤΠΕ στη διδακτική και στη μαθησιακή διαδικασία, να τους εισαγάγει στις βασικές έννοιες και να τους βοηθήσει να εμβαθύνουν στα θεωρητικά και στα μεθοδολογικά ζητήματα που προκύπτουν από τη χρήση των ΤΠΕ σε όλο το εύρος της εκπαιδευτικής πράξης</a:t>
            </a:r>
            <a:endParaRPr lang="en-US" dirty="0"/>
          </a:p>
        </p:txBody>
      </p:sp>
    </p:spTree>
    <p:extLst>
      <p:ext uri="{BB962C8B-B14F-4D97-AF65-F5344CB8AC3E}">
        <p14:creationId xmlns:p14="http://schemas.microsoft.com/office/powerpoint/2010/main" val="70193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5"/>
          <p:cNvPicPr>
            <a:picLocks noChangeAspect="1" noChangeArrowheads="1"/>
          </p:cNvPicPr>
          <p:nvPr/>
        </p:nvPicPr>
        <p:blipFill>
          <a:blip r:embed="rId3" cstate="print"/>
          <a:srcRect/>
          <a:stretch>
            <a:fillRect/>
          </a:stretch>
        </p:blipFill>
        <p:spPr bwMode="auto">
          <a:xfrm>
            <a:off x="179388" y="476250"/>
            <a:ext cx="8713787" cy="568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normAutofit fontScale="90000"/>
          </a:bodyPr>
          <a:lstStyle/>
          <a:p>
            <a:pPr eaLnBrk="1" hangingPunct="1">
              <a:defRPr/>
            </a:pPr>
            <a:r>
              <a:rPr lang="el-GR" dirty="0" smtClean="0"/>
              <a:t>Κοινωνική αλληλεπίδραση και συνεργατική μάθηση</a:t>
            </a:r>
            <a:endParaRPr lang="en-GB" dirty="0" smtClean="0"/>
          </a:p>
        </p:txBody>
      </p:sp>
      <p:sp>
        <p:nvSpPr>
          <p:cNvPr id="80900" name="Rectangle 3"/>
          <p:cNvSpPr>
            <a:spLocks noGrp="1" noChangeArrowheads="1"/>
          </p:cNvSpPr>
          <p:nvPr>
            <p:ph type="body" idx="1"/>
          </p:nvPr>
        </p:nvSpPr>
        <p:spPr>
          <a:xfrm>
            <a:off x="250825" y="2017713"/>
            <a:ext cx="8704263" cy="4651375"/>
          </a:xfrm>
        </p:spPr>
        <p:txBody>
          <a:bodyPr/>
          <a:lstStyle/>
          <a:p>
            <a:pPr eaLnBrk="1" hangingPunct="1">
              <a:lnSpc>
                <a:spcPct val="80000"/>
              </a:lnSpc>
            </a:pPr>
            <a:r>
              <a:rPr lang="el-GR" altLang="el-GR" sz="2000" smtClean="0"/>
              <a:t>Οι μαθητές μαθαίνουν έννοιες ή οικοδομούν νοήματα γύρω από ιδέες μέσω των αλληλεπιδράσεών τους και των ερμηνειών του κόσμου τους στις οποίες συμπεριλαμβάνονται και ουσιαστικές αλληλεπιδράσεις με τους άλλους.</a:t>
            </a:r>
          </a:p>
          <a:p>
            <a:pPr eaLnBrk="1" hangingPunct="1">
              <a:lnSpc>
                <a:spcPct val="80000"/>
              </a:lnSpc>
            </a:pPr>
            <a:r>
              <a:rPr lang="el-GR" altLang="el-GR" sz="2000" smtClean="0"/>
              <a:t>Τέσσερα είναι τα εξέχοντα χαρακτηριστικά αυτής της προσέγγισης: </a:t>
            </a:r>
          </a:p>
          <a:p>
            <a:pPr eaLnBrk="1" hangingPunct="1">
              <a:lnSpc>
                <a:spcPct val="80000"/>
              </a:lnSpc>
            </a:pPr>
            <a:r>
              <a:rPr lang="el-GR" altLang="el-GR" sz="2000" smtClean="0"/>
              <a:t>Η ενεργός γνωστική οικοδόμηση που συντελεί στην εκ βάθους κατανόηση. </a:t>
            </a:r>
          </a:p>
          <a:p>
            <a:pPr eaLnBrk="1" hangingPunct="1">
              <a:lnSpc>
                <a:spcPct val="80000"/>
              </a:lnSpc>
            </a:pPr>
            <a:r>
              <a:rPr lang="el-GR" altLang="el-GR" sz="2000" smtClean="0"/>
              <a:t>Η εγκαθιδρυμένη μάθηση (situated cognition) που λαμβάνει χώρα σε συγκεκριμένο πλαίσιο (όπως για παράδειγμα ο χώρος μιας επιστημονικής ή μιας εργασιακής κοινότητας) με αυτόνομη δραστηριότητα και κοινωνική και νοητική υποστήριξη. </a:t>
            </a:r>
          </a:p>
          <a:p>
            <a:pPr eaLnBrk="1" hangingPunct="1">
              <a:lnSpc>
                <a:spcPct val="80000"/>
              </a:lnSpc>
            </a:pPr>
            <a:r>
              <a:rPr lang="el-GR" altLang="el-GR" sz="2000" smtClean="0"/>
              <a:t>Η κοινότητα, μέσα στην οποία λαμβάνει χώρα η μάθηση, συντελεί στην διάχυση της κουλτούρας και των πρακτικών της. </a:t>
            </a:r>
          </a:p>
          <a:p>
            <a:pPr eaLnBrk="1" hangingPunct="1">
              <a:lnSpc>
                <a:spcPct val="80000"/>
              </a:lnSpc>
            </a:pPr>
            <a:r>
              <a:rPr lang="el-GR" altLang="el-GR" sz="2000" smtClean="0"/>
              <a:t>Η συνομιλία (discourse) που καθιστά εφικτή τη συμμετοχή και τη διαπραγμάτευση στο πλαίσιο της κοινότητας. </a:t>
            </a:r>
            <a:endParaRPr lang="en-GB" altLang="el-GR" sz="20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827584" y="836712"/>
            <a:ext cx="7772400" cy="1143000"/>
          </a:xfrm>
        </p:spPr>
        <p:txBody>
          <a:bodyPr>
            <a:normAutofit fontScale="90000"/>
          </a:bodyPr>
          <a:lstStyle/>
          <a:p>
            <a:pPr eaLnBrk="1" hangingPunct="1">
              <a:defRPr/>
            </a:pPr>
            <a:r>
              <a:rPr lang="el-GR" dirty="0" smtClean="0"/>
              <a:t>Συστήματα συνεργατικής δραστηριότητας και μάθησης από απόσταση</a:t>
            </a:r>
          </a:p>
        </p:txBody>
      </p:sp>
      <p:sp>
        <p:nvSpPr>
          <p:cNvPr id="82948" name="Rectangle 3"/>
          <p:cNvSpPr>
            <a:spLocks noGrp="1" noChangeArrowheads="1"/>
          </p:cNvSpPr>
          <p:nvPr>
            <p:ph type="body" idx="1"/>
          </p:nvPr>
        </p:nvSpPr>
        <p:spPr>
          <a:xfrm>
            <a:off x="755576" y="2492896"/>
            <a:ext cx="7772400" cy="3086100"/>
          </a:xfrm>
        </p:spPr>
        <p:txBody>
          <a:bodyPr>
            <a:normAutofit fontScale="92500"/>
          </a:bodyPr>
          <a:lstStyle/>
          <a:p>
            <a:pPr eaLnBrk="1" hangingPunct="1"/>
            <a:r>
              <a:rPr lang="en-GB" altLang="el-GR" sz="2800" dirty="0" smtClean="0"/>
              <a:t>CSCL (Computer Supported Collaborative Learning)</a:t>
            </a:r>
          </a:p>
          <a:p>
            <a:pPr eaLnBrk="1" hangingPunct="1"/>
            <a:r>
              <a:rPr lang="el-GR" altLang="el-GR" sz="2800" dirty="0" smtClean="0"/>
              <a:t>Συνεργατική μάθηση υποστηριζόμενη από υπολογιστές ΣΜΥΥ</a:t>
            </a:r>
            <a:endParaRPr lang="en-GB" altLang="el-GR" sz="2800" dirty="0" smtClean="0"/>
          </a:p>
          <a:p>
            <a:pPr eaLnBrk="1" hangingPunct="1"/>
            <a:r>
              <a:rPr lang="el-GR" altLang="el-GR" sz="2800" dirty="0" smtClean="0"/>
              <a:t>Επικοινωνία και συνεργασία από απόσταση</a:t>
            </a:r>
          </a:p>
          <a:p>
            <a:pPr eaLnBrk="1" hangingPunct="1"/>
            <a:r>
              <a:rPr lang="el-GR" altLang="el-GR" sz="2800" dirty="0" smtClean="0"/>
              <a:t>Εργαλεία για συνεργασία</a:t>
            </a:r>
          </a:p>
          <a:p>
            <a:pPr eaLnBrk="1" hangingPunct="1"/>
            <a:r>
              <a:rPr lang="el-GR" altLang="el-GR" sz="2800" dirty="0" smtClean="0"/>
              <a:t>Ηλεκτρονικά παιγνίδια Διαδικτύου</a:t>
            </a:r>
          </a:p>
          <a:p>
            <a:pPr eaLnBrk="1" hangingPunct="1"/>
            <a:endParaRPr lang="el-GR" altLang="el-GR" sz="2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defRPr/>
            </a:pPr>
            <a:r>
              <a:rPr lang="el-GR" dirty="0" smtClean="0"/>
              <a:t>Συστήματα επικοινωνίας</a:t>
            </a:r>
          </a:p>
        </p:txBody>
      </p:sp>
      <p:sp>
        <p:nvSpPr>
          <p:cNvPr id="84996" name="Rectangle 3"/>
          <p:cNvSpPr>
            <a:spLocks noGrp="1" noChangeArrowheads="1"/>
          </p:cNvSpPr>
          <p:nvPr>
            <p:ph type="body" idx="1"/>
          </p:nvPr>
        </p:nvSpPr>
        <p:spPr/>
        <p:txBody>
          <a:bodyPr/>
          <a:lstStyle/>
          <a:p>
            <a:pPr eaLnBrk="1" hangingPunct="1"/>
            <a:r>
              <a:rPr lang="el-GR" altLang="el-GR" smtClean="0"/>
              <a:t>Εφαρμογές Διαδικτύου </a:t>
            </a:r>
          </a:p>
          <a:p>
            <a:pPr eaLnBrk="1" hangingPunct="1"/>
            <a:r>
              <a:rPr lang="el-GR" altLang="el-GR" smtClean="0"/>
              <a:t>ηλεκτρονικό ταχυδρομείο</a:t>
            </a:r>
          </a:p>
          <a:p>
            <a:pPr eaLnBrk="1" hangingPunct="1"/>
            <a:r>
              <a:rPr lang="el-GR" altLang="el-GR" smtClean="0"/>
              <a:t>Ομάδες νέων </a:t>
            </a:r>
          </a:p>
          <a:p>
            <a:pPr eaLnBrk="1" hangingPunct="1"/>
            <a:r>
              <a:rPr lang="el-GR" altLang="el-GR" smtClean="0"/>
              <a:t>τηλεδιασκέψεις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p:cNvPicPr>
            <a:picLocks noGrp="1" noChangeAspect="1" noChangeArrowheads="1"/>
          </p:cNvPicPr>
          <p:nvPr>
            <p:ph idx="4294967295"/>
          </p:nvPr>
        </p:nvPicPr>
        <p:blipFill>
          <a:blip r:embed="rId3" cstate="print"/>
          <a:srcRect/>
          <a:stretch>
            <a:fillRect/>
          </a:stretch>
        </p:blipFill>
        <p:spPr>
          <a:xfrm>
            <a:off x="0" y="260350"/>
            <a:ext cx="9144000" cy="6337300"/>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539750" y="214313"/>
            <a:ext cx="8404225" cy="1462087"/>
          </a:xfrm>
        </p:spPr>
        <p:txBody>
          <a:bodyPr/>
          <a:lstStyle/>
          <a:p>
            <a:pPr eaLnBrk="1" hangingPunct="1">
              <a:defRPr/>
            </a:pPr>
            <a:r>
              <a:rPr lang="el-GR" sz="4000" dirty="0" smtClean="0"/>
              <a:t>Συμβολή της </a:t>
            </a:r>
            <a:r>
              <a:rPr lang="el-GR" sz="4000" dirty="0" err="1" smtClean="0"/>
              <a:t>κοινωνικοπολιτισμικής</a:t>
            </a:r>
            <a:r>
              <a:rPr lang="el-GR" sz="4000" dirty="0" smtClean="0"/>
              <a:t> προσέγγισης </a:t>
            </a:r>
          </a:p>
        </p:txBody>
      </p:sp>
      <p:sp>
        <p:nvSpPr>
          <p:cNvPr id="89092" name="Rectangle 3"/>
          <p:cNvSpPr>
            <a:spLocks noGrp="1" noChangeArrowheads="1"/>
          </p:cNvSpPr>
          <p:nvPr>
            <p:ph type="body" idx="1"/>
          </p:nvPr>
        </p:nvSpPr>
        <p:spPr>
          <a:xfrm>
            <a:off x="684213" y="2017713"/>
            <a:ext cx="8270875" cy="4114800"/>
          </a:xfrm>
        </p:spPr>
        <p:txBody>
          <a:bodyPr/>
          <a:lstStyle/>
          <a:p>
            <a:pPr eaLnBrk="1" hangingPunct="1">
              <a:lnSpc>
                <a:spcPct val="80000"/>
              </a:lnSpc>
            </a:pPr>
            <a:r>
              <a:rPr lang="el-GR" altLang="el-GR" sz="2400" smtClean="0"/>
              <a:t>Αλλαγή της προοπτικής που σχετίζεται με το συνολικό </a:t>
            </a:r>
            <a:r>
              <a:rPr lang="el-GR" altLang="el-GR" sz="2400" i="1" smtClean="0"/>
              <a:t>πλαίσιο χρήσης</a:t>
            </a:r>
            <a:r>
              <a:rPr lang="el-GR" altLang="el-GR" sz="2400" smtClean="0"/>
              <a:t> των μαθησιακών περιβαλλόντων με τις ΤΠΕ</a:t>
            </a:r>
          </a:p>
          <a:p>
            <a:pPr eaLnBrk="1" hangingPunct="1">
              <a:lnSpc>
                <a:spcPct val="80000"/>
              </a:lnSpc>
            </a:pPr>
            <a:r>
              <a:rPr lang="el-GR" altLang="el-GR" sz="2400" smtClean="0"/>
              <a:t>Μετατόπιση της έμφασης από το περιεχόμενο και τις λειτουργίες του ίδιου του μαθησιακού συστήματος προς την ανάγκη για υποστήριξη και ανάπτυξη </a:t>
            </a:r>
            <a:r>
              <a:rPr lang="el-GR" altLang="el-GR" sz="2400" i="1" smtClean="0"/>
              <a:t>κοινωνικών αλληλεπιδράσεων</a:t>
            </a:r>
            <a:r>
              <a:rPr lang="el-GR" altLang="el-GR" sz="2400" smtClean="0"/>
              <a:t> ανάμεσα στα υποκείμενα που μαθαίνουν ή διδάσκουν, καθώς και στη </a:t>
            </a:r>
            <a:r>
              <a:rPr lang="el-GR" altLang="el-GR" sz="2400" i="1" smtClean="0"/>
              <a:t>διαπραγμάτευση μέσω της γλώσσας</a:t>
            </a:r>
            <a:r>
              <a:rPr lang="el-GR" altLang="el-GR" sz="2400" smtClean="0"/>
              <a:t> του περιεχομένου της γνώσης και της μάθησης</a:t>
            </a:r>
          </a:p>
          <a:p>
            <a:pPr eaLnBrk="1" hangingPunct="1">
              <a:lnSpc>
                <a:spcPct val="80000"/>
              </a:lnSpc>
            </a:pPr>
            <a:r>
              <a:rPr lang="el-GR" altLang="el-GR" sz="2400" smtClean="0"/>
              <a:t>Η γνωστικότητα, υπό το πρίσμα αυτό, εξαρτάται από τη χρήση και την ποικιλία των τεχνουργημάτων και των εργαλείων, κυρίως τη γλώσσα και τον πολιτισμό.</a:t>
            </a:r>
            <a:endParaRPr lang="en-GB" altLang="el-GR" sz="2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539750" y="214313"/>
            <a:ext cx="8404225" cy="1462087"/>
          </a:xfrm>
        </p:spPr>
        <p:txBody>
          <a:bodyPr/>
          <a:lstStyle/>
          <a:p>
            <a:pPr eaLnBrk="1" hangingPunct="1">
              <a:defRPr/>
            </a:pPr>
            <a:r>
              <a:rPr lang="el-GR" sz="4000" dirty="0" smtClean="0"/>
              <a:t>Συμβολή της </a:t>
            </a:r>
            <a:r>
              <a:rPr lang="el-GR" sz="4000" dirty="0" err="1" smtClean="0"/>
              <a:t>κοινωνικοπολιτισμικής</a:t>
            </a:r>
            <a:r>
              <a:rPr lang="el-GR" sz="4000" dirty="0" smtClean="0"/>
              <a:t> προσέγγισης </a:t>
            </a:r>
          </a:p>
        </p:txBody>
      </p:sp>
      <p:sp>
        <p:nvSpPr>
          <p:cNvPr id="91140" name="Rectangle 3"/>
          <p:cNvSpPr>
            <a:spLocks noGrp="1" noChangeArrowheads="1"/>
          </p:cNvSpPr>
          <p:nvPr>
            <p:ph type="body" idx="1"/>
          </p:nvPr>
        </p:nvSpPr>
        <p:spPr>
          <a:xfrm>
            <a:off x="512762" y="1772816"/>
            <a:ext cx="8631238" cy="4435475"/>
          </a:xfrm>
        </p:spPr>
        <p:txBody>
          <a:bodyPr/>
          <a:lstStyle/>
          <a:p>
            <a:pPr eaLnBrk="1" hangingPunct="1">
              <a:lnSpc>
                <a:spcPct val="80000"/>
              </a:lnSpc>
            </a:pPr>
            <a:r>
              <a:rPr lang="el-GR" altLang="el-GR" sz="2000" dirty="0" smtClean="0"/>
              <a:t>Ένα μαθησιακό περιβάλλον με ΤΠΕ πρέπει να διαθέτει τα παρακάτω χαρακτηριστικά: </a:t>
            </a:r>
          </a:p>
          <a:p>
            <a:pPr eaLnBrk="1" hangingPunct="1">
              <a:lnSpc>
                <a:spcPct val="80000"/>
              </a:lnSpc>
            </a:pPr>
            <a:r>
              <a:rPr lang="el-GR" altLang="el-GR" sz="2000" dirty="0" smtClean="0"/>
              <a:t>Να υποστηρίζει τη μάθηση που λαμβάνει χώρα σε αυθεντικά πλαίσια</a:t>
            </a:r>
          </a:p>
          <a:p>
            <a:pPr eaLnBrk="1" hangingPunct="1">
              <a:lnSpc>
                <a:spcPct val="80000"/>
              </a:lnSpc>
            </a:pPr>
            <a:r>
              <a:rPr lang="el-GR" altLang="el-GR" sz="2000" dirty="0" smtClean="0"/>
              <a:t>Να προσφέρει καταστάσεις που προάγουν τη μάθηση μέσω ενεργούς συμμετοχής </a:t>
            </a:r>
          </a:p>
          <a:p>
            <a:pPr eaLnBrk="1" hangingPunct="1">
              <a:lnSpc>
                <a:spcPct val="80000"/>
              </a:lnSpc>
            </a:pPr>
            <a:r>
              <a:rPr lang="el-GR" altLang="el-GR" sz="2000" dirty="0" smtClean="0"/>
              <a:t>Να προωθεί τη συνεργατική επίλυση προβλημάτων </a:t>
            </a:r>
          </a:p>
          <a:p>
            <a:pPr eaLnBrk="1" hangingPunct="1">
              <a:lnSpc>
                <a:spcPct val="80000"/>
              </a:lnSpc>
            </a:pPr>
            <a:r>
              <a:rPr lang="el-GR" altLang="el-GR" sz="2000" dirty="0" smtClean="0"/>
              <a:t>Να παρέχει εργαλεία που να ευνοούν την ανταλλαγή ιδεών και απόψεων και να υποστηρίζει την αλληλεπίδραση</a:t>
            </a:r>
          </a:p>
          <a:p>
            <a:pPr eaLnBrk="1" hangingPunct="1">
              <a:lnSpc>
                <a:spcPct val="80000"/>
              </a:lnSpc>
            </a:pPr>
            <a:r>
              <a:rPr lang="el-GR" altLang="el-GR" sz="2000" dirty="0" smtClean="0"/>
              <a:t>Να υποστηρίζει και να ενισχύει τη δημιουργία και τη λειτουργία κοινοτήτων μάθησης και κοινοτήτων πρακτικής</a:t>
            </a:r>
          </a:p>
          <a:p>
            <a:pPr eaLnBrk="1" hangingPunct="1">
              <a:lnSpc>
                <a:spcPct val="80000"/>
              </a:lnSpc>
            </a:pPr>
            <a:r>
              <a:rPr lang="el-GR" altLang="el-GR" sz="2000" dirty="0" smtClean="0"/>
              <a:t>Να ενισχύει τις κοινωνικές αλληλεπιδράσεις και τη χρήση εργαλείων και οργάνων δεδομένου ότι η γνώση βρίσκεται στις δράσεις των ατόμων και των ομάδων </a:t>
            </a:r>
          </a:p>
          <a:p>
            <a:pPr eaLnBrk="1" hangingPunct="1">
              <a:lnSpc>
                <a:spcPct val="80000"/>
              </a:lnSpc>
            </a:pPr>
            <a:r>
              <a:rPr lang="el-GR" altLang="el-GR" sz="2000" dirty="0" smtClean="0"/>
              <a:t>Να προσφέρει τη δυνατότητα πολλαπλών τρόπων διαμεσολάβησης και αλληλεπίδρασης μέσω ποικίλων εργαλείων και τεχνουργημάτων που παίζουν ρόλο πολιτιστικών πηγών για πληροφορίες και γνώσεις.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323528" y="0"/>
            <a:ext cx="8291264" cy="634082"/>
          </a:xfrm>
        </p:spPr>
        <p:txBody>
          <a:bodyPr>
            <a:normAutofit fontScale="90000"/>
          </a:bodyPr>
          <a:lstStyle/>
          <a:p>
            <a:pPr eaLnBrk="1" hangingPunct="1">
              <a:defRPr/>
            </a:pPr>
            <a:r>
              <a:rPr lang="el-GR" dirty="0" smtClean="0"/>
              <a:t>Σύνοψη</a:t>
            </a:r>
          </a:p>
        </p:txBody>
      </p:sp>
      <p:graphicFrame>
        <p:nvGraphicFramePr>
          <p:cNvPr id="64641" name="Group 129"/>
          <p:cNvGraphicFramePr>
            <a:graphicFrameLocks noGrp="1"/>
          </p:cNvGraphicFramePr>
          <p:nvPr>
            <p:ph idx="1"/>
          </p:nvPr>
        </p:nvGraphicFramePr>
        <p:xfrm>
          <a:off x="251520" y="692696"/>
          <a:ext cx="8229600" cy="5609591"/>
        </p:xfrm>
        <a:graphic>
          <a:graphicData uri="http://schemas.openxmlformats.org/drawingml/2006/table">
            <a:tbl>
              <a:tblPr/>
              <a:tblGrid>
                <a:gridCol w="2380872"/>
                <a:gridCol w="3105028"/>
                <a:gridCol w="2743700"/>
              </a:tblGrid>
              <a:tr h="6667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Times New Roman" pitchFamily="18" charset="0"/>
                          <a:cs typeface="Times New Roman" pitchFamily="18" charset="0"/>
                        </a:rPr>
                        <a:t>Συμπεριφοριστικές θεωρίες</a:t>
                      </a:r>
                      <a:endParaRPr kumimoji="0" lang="el-GR" sz="1800" b="0" i="0" u="none" strike="noStrike" cap="none" normalizeH="0" baseline="0" dirty="0" smtClean="0">
                        <a:ln>
                          <a:noFill/>
                        </a:ln>
                        <a:solidFill>
                          <a:schemeClr val="tx1"/>
                        </a:solidFill>
                        <a:effectLst/>
                        <a:latin typeface="Arial" charset="0"/>
                        <a:cs typeface="Arial"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Γνωστικές θεωρίες</a:t>
                      </a:r>
                      <a:endParaRPr kumimoji="0" lang="el-GR" sz="1800" b="0" i="0" u="none" strike="noStrike" cap="none" normalizeH="0" baseline="0" smtClean="0">
                        <a:ln>
                          <a:noFill/>
                        </a:ln>
                        <a:solidFill>
                          <a:schemeClr val="tx1"/>
                        </a:solidFill>
                        <a:effectLst/>
                        <a:latin typeface="Arial" charset="0"/>
                        <a:cs typeface="Arial"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Κοινωνικοπολιτισμικές θεωρίες</a:t>
                      </a:r>
                      <a:endParaRPr kumimoji="0" lang="el-GR" sz="1800" b="0" i="0" u="none" strike="noStrike" cap="none" normalizeH="0" baseline="0" smtClean="0">
                        <a:ln>
                          <a:noFill/>
                        </a:ln>
                        <a:solidFill>
                          <a:schemeClr val="tx1"/>
                        </a:solidFill>
                        <a:effectLst/>
                        <a:latin typeface="Arial" charset="0"/>
                        <a:cs typeface="Arial"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4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Γραμμική Οργάνωση Πληροφορίας (Skinner): </a:t>
                      </a:r>
                      <a:r>
                        <a:rPr kumimoji="0" lang="el-GR" sz="1600" b="1" i="1" u="none" strike="noStrike" cap="none" normalizeH="0" baseline="0" smtClean="0">
                          <a:ln>
                            <a:noFill/>
                          </a:ln>
                          <a:solidFill>
                            <a:schemeClr val="tx1"/>
                          </a:solidFill>
                          <a:effectLst/>
                          <a:latin typeface="Times New Roman" pitchFamily="18" charset="0"/>
                          <a:cs typeface="Times New Roman" pitchFamily="18" charset="0"/>
                        </a:rPr>
                        <a:t>προγραμματισμένη διδασκαλία</a:t>
                      </a:r>
                      <a:endParaRPr kumimoji="0" lang="el-GR" sz="1600" b="0" i="0" u="none" strike="noStrike" cap="none" normalizeH="0" baseline="0" smtClean="0">
                        <a:ln>
                          <a:noFill/>
                        </a:ln>
                        <a:solidFill>
                          <a:schemeClr val="tx1"/>
                        </a:solidFill>
                        <a:effectLst/>
                        <a:latin typeface="Arial" charset="0"/>
                        <a:cs typeface="Arial"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Δομικός εποικοδομισμός (Piaget): </a:t>
                      </a:r>
                      <a:r>
                        <a:rPr kumimoji="0" lang="el-GR" sz="1600" b="1" i="1" u="none" strike="noStrike" cap="none" normalizeH="0" baseline="0" smtClean="0">
                          <a:ln>
                            <a:noFill/>
                          </a:ln>
                          <a:solidFill>
                            <a:schemeClr val="tx1"/>
                          </a:solidFill>
                          <a:effectLst/>
                          <a:latin typeface="Times New Roman" pitchFamily="18" charset="0"/>
                          <a:cs typeface="Times New Roman" pitchFamily="18" charset="0"/>
                        </a:rPr>
                        <a:t>μικρόκοσμοι</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Logo</a:t>
                      </a:r>
                      <a:endParaRPr kumimoji="0" lang="en-US" sz="1600" b="0" i="0" u="none" strike="noStrike" cap="none" normalizeH="0" baseline="0" smtClean="0">
                        <a:ln>
                          <a:noFill/>
                        </a:ln>
                        <a:solidFill>
                          <a:schemeClr val="tx1"/>
                        </a:solidFill>
                        <a:effectLst/>
                        <a:latin typeface="Arial" charset="0"/>
                        <a:cs typeface="Arial"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Κοινωνικός εποικοδομισμός: </a:t>
                      </a:r>
                      <a:r>
                        <a:rPr kumimoji="0" lang="el-GR" sz="1600" b="1" i="1" u="none" strike="noStrike" cap="none" normalizeH="0" baseline="0" smtClean="0">
                          <a:ln>
                            <a:noFill/>
                          </a:ln>
                          <a:solidFill>
                            <a:schemeClr val="tx1"/>
                          </a:solidFill>
                          <a:effectLst/>
                          <a:latin typeface="Times New Roman" pitchFamily="18" charset="0"/>
                          <a:cs typeface="Times New Roman" pitchFamily="18" charset="0"/>
                        </a:rPr>
                        <a:t>εφαρμογές Διαδικτύου (</a:t>
                      </a: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forum </a:t>
                      </a:r>
                      <a:r>
                        <a:rPr kumimoji="0" lang="el-GR" sz="1600" b="1" i="1" u="none" strike="noStrike" cap="none" normalizeH="0" baseline="0" smtClean="0">
                          <a:ln>
                            <a:noFill/>
                          </a:ln>
                          <a:solidFill>
                            <a:schemeClr val="tx1"/>
                          </a:solidFill>
                          <a:effectLst/>
                          <a:latin typeface="Times New Roman" pitchFamily="18" charset="0"/>
                          <a:cs typeface="Times New Roman" pitchFamily="18" charset="0"/>
                        </a:rPr>
                        <a:t>συζητήσεων, </a:t>
                      </a: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chat</a:t>
                      </a:r>
                      <a:r>
                        <a:rPr kumimoji="0" lang="el-GR" sz="1600" b="1" i="1" u="none" strike="noStrike" cap="none" normalizeH="0" baseline="0" smtClean="0">
                          <a:ln>
                            <a:noFill/>
                          </a:ln>
                          <a:solidFill>
                            <a:schemeClr val="tx1"/>
                          </a:solidFill>
                          <a:effectLst/>
                          <a:latin typeface="Times New Roman" pitchFamily="18" charset="0"/>
                          <a:cs typeface="Times New Roman" pitchFamily="18" charset="0"/>
                        </a:rPr>
                        <a:t>)</a:t>
                      </a:r>
                      <a:endParaRPr kumimoji="0" lang="el-GR" sz="1600" b="0" i="0" u="none" strike="noStrike" cap="none" normalizeH="0" baseline="0" smtClean="0">
                        <a:ln>
                          <a:noFill/>
                        </a:ln>
                        <a:solidFill>
                          <a:schemeClr val="tx1"/>
                        </a:solidFill>
                        <a:effectLst/>
                        <a:latin typeface="Arial" charset="0"/>
                        <a:cs typeface="Arial"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4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Μέθοδος πολλαπλών Επιλογών (Crowder): </a:t>
                      </a:r>
                      <a:r>
                        <a:rPr kumimoji="0" lang="el-GR" sz="1600" b="1" i="1" u="none" strike="noStrike" cap="none" normalizeH="0" baseline="0" smtClean="0">
                          <a:ln>
                            <a:noFill/>
                          </a:ln>
                          <a:solidFill>
                            <a:schemeClr val="tx1"/>
                          </a:solidFill>
                          <a:effectLst/>
                          <a:latin typeface="Times New Roman" pitchFamily="18" charset="0"/>
                          <a:cs typeface="Times New Roman" pitchFamily="18" charset="0"/>
                        </a:rPr>
                        <a:t>προγραμματισμένη διδασκαλία</a:t>
                      </a:r>
                      <a:endParaRPr kumimoji="0" lang="el-GR" sz="1600" b="0" i="0" u="none" strike="noStrike" cap="none" normalizeH="0" baseline="0" smtClean="0">
                        <a:ln>
                          <a:noFill/>
                        </a:ln>
                        <a:solidFill>
                          <a:schemeClr val="tx1"/>
                        </a:solidFill>
                        <a:effectLst/>
                        <a:latin typeface="Arial" charset="0"/>
                        <a:cs typeface="Arial"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Εποικοδομισμός του</a:t>
                      </a: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 Papert (constructionism)</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Logo, Logo - Lego</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Arial" charset="0"/>
                        <a:cs typeface="Arial"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Κοινωνικοπολιτισμική θεωρία του Vygotsky: </a:t>
                      </a:r>
                      <a:r>
                        <a:rPr kumimoji="0" lang="el-GR" sz="1600" b="1" i="1" u="none" strike="noStrike" cap="none" normalizeH="0" baseline="0" smtClean="0">
                          <a:ln>
                            <a:noFill/>
                          </a:ln>
                          <a:solidFill>
                            <a:schemeClr val="tx1"/>
                          </a:solidFill>
                          <a:effectLst/>
                          <a:latin typeface="Times New Roman" pitchFamily="18" charset="0"/>
                          <a:cs typeface="Times New Roman" pitchFamily="18" charset="0"/>
                        </a:rPr>
                        <a:t>συνεργατικά συστήματα μάθησης με υπολογιστή</a:t>
                      </a:r>
                      <a:endParaRPr kumimoji="0" lang="el-GR" sz="1600" b="0" i="0" u="none" strike="noStrike" cap="none" normalizeH="0" baseline="0" smtClean="0">
                        <a:ln>
                          <a:noFill/>
                        </a:ln>
                        <a:solidFill>
                          <a:schemeClr val="tx1"/>
                        </a:solidFill>
                        <a:effectLst/>
                        <a:latin typeface="Arial" charset="0"/>
                        <a:cs typeface="Arial"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85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Διδακτικός Σχεδιασμός (</a:t>
                      </a:r>
                      <a:r>
                        <a:rPr kumimoji="0" lang="fr-FR" sz="1600" b="0" i="0" u="none" strike="noStrike" cap="none" normalizeH="0" baseline="0" smtClean="0">
                          <a:ln>
                            <a:noFill/>
                          </a:ln>
                          <a:solidFill>
                            <a:schemeClr val="tx1"/>
                          </a:solidFill>
                          <a:effectLst/>
                          <a:latin typeface="Times New Roman" pitchFamily="18" charset="0"/>
                          <a:cs typeface="Times New Roman" pitchFamily="18" charset="0"/>
                        </a:rPr>
                        <a:t>Gagn</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é):</a:t>
                      </a: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Ανακαλυπτική μάθηση (Bruner): </a:t>
                      </a:r>
                      <a:r>
                        <a:rPr kumimoji="0" lang="el-GR" sz="1600" b="1" i="1" u="none" strike="noStrike" cap="none" normalizeH="0" baseline="0" smtClean="0">
                          <a:ln>
                            <a:noFill/>
                          </a:ln>
                          <a:solidFill>
                            <a:schemeClr val="tx1"/>
                          </a:solidFill>
                          <a:effectLst/>
                          <a:latin typeface="Times New Roman" pitchFamily="18" charset="0"/>
                          <a:cs typeface="Times New Roman" pitchFamily="18" charset="0"/>
                        </a:rPr>
                        <a:t>προσομοιώσεις, μικρόκοσμοι</a:t>
                      </a:r>
                      <a:endParaRPr kumimoji="0" lang="el-GR" sz="1600" b="0" i="0" u="none" strike="noStrike" cap="none" normalizeH="0" baseline="0" smtClean="0">
                        <a:ln>
                          <a:noFill/>
                        </a:ln>
                        <a:solidFill>
                          <a:schemeClr val="tx1"/>
                        </a:solidFill>
                        <a:effectLst/>
                        <a:latin typeface="Arial" charset="0"/>
                        <a:cs typeface="Arial"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Εγκαθιδρυμένη γνώση (situated cognition)</a:t>
                      </a:r>
                      <a:endParaRPr kumimoji="0" lang="el-GR" sz="1600" b="0" i="0" u="none" strike="noStrike" cap="none" normalizeH="0" baseline="0" smtClean="0">
                        <a:ln>
                          <a:noFill/>
                        </a:ln>
                        <a:solidFill>
                          <a:schemeClr val="tx1"/>
                        </a:solidFill>
                        <a:effectLst/>
                        <a:latin typeface="Arial" charset="0"/>
                        <a:cs typeface="Arial"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0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1" i="1" u="none" strike="noStrike" cap="none" normalizeH="0" baseline="0" smtClean="0">
                          <a:ln>
                            <a:noFill/>
                          </a:ln>
                          <a:solidFill>
                            <a:schemeClr val="tx1"/>
                          </a:solidFill>
                          <a:effectLst/>
                          <a:latin typeface="Times New Roman" pitchFamily="18" charset="0"/>
                          <a:cs typeface="Times New Roman" pitchFamily="18" charset="0"/>
                        </a:rPr>
                        <a:t>συστήματα εκμάθησης, συστήματα εξάσκησης και πρακτικής</a:t>
                      </a:r>
                      <a:endParaRPr kumimoji="0" lang="en-GB" sz="1600" b="1" i="1" u="none" strike="noStrike" cap="none" normalizeH="0" baseline="0" smtClean="0">
                        <a:ln>
                          <a:noFill/>
                        </a:ln>
                        <a:solidFill>
                          <a:schemeClr val="tx1"/>
                        </a:solidFill>
                        <a:effectLst/>
                        <a:latin typeface="Times New Roman" pitchFamily="18" charset="0"/>
                        <a:cs typeface="Times New Roman" pitchFamily="18"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Επεξεργασία της πληροφορίας (γνωστικοί ψυχολόγοι): </a:t>
                      </a:r>
                      <a:r>
                        <a:rPr kumimoji="0" lang="el-GR" sz="1600" b="1" i="1" u="none" strike="noStrike" cap="none" normalizeH="0" baseline="0" smtClean="0">
                          <a:ln>
                            <a:noFill/>
                          </a:ln>
                          <a:solidFill>
                            <a:schemeClr val="tx1"/>
                          </a:solidFill>
                          <a:effectLst/>
                          <a:latin typeface="Times New Roman" pitchFamily="18" charset="0"/>
                          <a:cs typeface="Times New Roman" pitchFamily="18" charset="0"/>
                        </a:rPr>
                        <a:t>έμπειρα διδακτικά συστήματα</a:t>
                      </a:r>
                      <a:endParaRPr kumimoji="0" lang="el-GR" sz="1600" b="0" i="0" u="none" strike="noStrike" cap="none" normalizeH="0" baseline="0" smtClean="0">
                        <a:ln>
                          <a:noFill/>
                        </a:ln>
                        <a:solidFill>
                          <a:schemeClr val="tx1"/>
                        </a:solidFill>
                        <a:effectLst/>
                        <a:latin typeface="Arial" charset="0"/>
                        <a:cs typeface="Arial"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Κατανεμημένη γνώση (distributed cognition)</a:t>
                      </a:r>
                      <a:endParaRPr kumimoji="0" lang="el-GR" sz="1600" b="0" i="0" u="none" strike="noStrike" cap="none" normalizeH="0" baseline="0" smtClean="0">
                        <a:ln>
                          <a:noFill/>
                        </a:ln>
                        <a:solidFill>
                          <a:schemeClr val="tx1"/>
                        </a:solidFill>
                        <a:effectLst/>
                        <a:latin typeface="Arial" charset="0"/>
                        <a:cs typeface="Arial"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88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Συνδεσιασμός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Varela</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Maturana</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a:t>
                      </a:r>
                      <a:r>
                        <a:rPr kumimoji="0" lang="el-GR" sz="1600" b="1" i="1" u="none" strike="noStrike" cap="none" normalizeH="0" baseline="0" smtClean="0">
                          <a:ln>
                            <a:noFill/>
                          </a:ln>
                          <a:solidFill>
                            <a:schemeClr val="tx1"/>
                          </a:solidFill>
                          <a:effectLst/>
                          <a:latin typeface="Times New Roman" pitchFamily="18" charset="0"/>
                          <a:cs typeface="Times New Roman" pitchFamily="18" charset="0"/>
                        </a:rPr>
                        <a:t>νευρωνικά δίκτυα</a:t>
                      </a:r>
                      <a:endParaRPr kumimoji="0" lang="el-GR" sz="1600" b="0" i="0" u="none" strike="noStrike" cap="none" normalizeH="0" baseline="0" smtClean="0">
                        <a:ln>
                          <a:noFill/>
                        </a:ln>
                        <a:solidFill>
                          <a:schemeClr val="tx1"/>
                        </a:solidFill>
                        <a:effectLst/>
                        <a:latin typeface="Arial" charset="0"/>
                        <a:cs typeface="Arial"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Θεωρία της δραστηριότητας (επίγονοι της θεωρίας του </a:t>
                      </a:r>
                      <a:r>
                        <a:rPr kumimoji="0" lang="el-GR" sz="1600" b="0" i="0" u="none" strike="noStrike" cap="none" normalizeH="0" baseline="0" dirty="0" err="1" smtClean="0">
                          <a:ln>
                            <a:noFill/>
                          </a:ln>
                          <a:solidFill>
                            <a:schemeClr val="tx1"/>
                          </a:solidFill>
                          <a:effectLst/>
                          <a:latin typeface="Times New Roman" pitchFamily="18" charset="0"/>
                          <a:cs typeface="Times New Roman" pitchFamily="18" charset="0"/>
                        </a:rPr>
                        <a:t>Vygotsky</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l-GR" sz="1600" b="0" i="0" u="none" strike="noStrike" cap="none" normalizeH="0" baseline="0" dirty="0" smtClean="0">
                        <a:ln>
                          <a:noFill/>
                        </a:ln>
                        <a:solidFill>
                          <a:schemeClr val="tx1"/>
                        </a:solidFill>
                        <a:effectLst/>
                        <a:latin typeface="Arial" charset="0"/>
                        <a:cs typeface="Arial" charset="0"/>
                      </a:endParaRPr>
                    </a:p>
                  </a:txBody>
                  <a:tcPr marL="86359" marR="8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l-GR" dirty="0" smtClean="0"/>
              <a:t>Εκπαιδευτικό Λογισμικό	</a:t>
            </a:r>
            <a:endParaRPr lang="en-GB" dirty="0" smtClean="0"/>
          </a:p>
        </p:txBody>
      </p:sp>
      <p:sp>
        <p:nvSpPr>
          <p:cNvPr id="41987" name="Rectangle 3"/>
          <p:cNvSpPr>
            <a:spLocks noGrp="1" noChangeArrowheads="1"/>
          </p:cNvSpPr>
          <p:nvPr>
            <p:ph idx="1"/>
          </p:nvPr>
        </p:nvSpPr>
        <p:spPr/>
        <p:txBody>
          <a:bodyPr/>
          <a:lstStyle/>
          <a:p>
            <a:pPr eaLnBrk="1" hangingPunct="1">
              <a:defRPr/>
            </a:pPr>
            <a:r>
              <a:rPr lang="el-GR" dirty="0" smtClean="0"/>
              <a:t>Κατηγοριοποίηση με βάση τα παιδαγωγικά ρεύματα χρήσης και την τεχνολογία</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defRPr/>
            </a:pPr>
            <a:r>
              <a:rPr lang="el-GR" dirty="0" smtClean="0"/>
              <a:t>Παιδαγωγικά ρεύματα </a:t>
            </a:r>
            <a:endParaRPr lang="en-GB" dirty="0" smtClean="0"/>
          </a:p>
        </p:txBody>
      </p:sp>
      <p:sp>
        <p:nvSpPr>
          <p:cNvPr id="99332" name="Rectangle 3"/>
          <p:cNvSpPr>
            <a:spLocks noGrp="1" noChangeArrowheads="1"/>
          </p:cNvSpPr>
          <p:nvPr>
            <p:ph type="body" idx="1"/>
          </p:nvPr>
        </p:nvSpPr>
        <p:spPr>
          <a:xfrm>
            <a:off x="755576" y="1412776"/>
            <a:ext cx="7812088" cy="4632325"/>
          </a:xfrm>
        </p:spPr>
        <p:txBody>
          <a:bodyPr/>
          <a:lstStyle/>
          <a:p>
            <a:pPr eaLnBrk="1" hangingPunct="1"/>
            <a:r>
              <a:rPr lang="el-GR" altLang="el-GR" sz="2800" dirty="0" smtClean="0"/>
              <a:t>ο </a:t>
            </a:r>
            <a:r>
              <a:rPr lang="el-GR" altLang="el-GR" sz="2800" b="1" i="1" dirty="0" smtClean="0"/>
              <a:t>υπολογιστής ως δάσκαλος</a:t>
            </a:r>
            <a:r>
              <a:rPr lang="el-GR" altLang="el-GR" sz="2800" dirty="0" smtClean="0"/>
              <a:t> (</a:t>
            </a:r>
            <a:r>
              <a:rPr lang="en-US" altLang="el-GR" sz="2800" dirty="0" smtClean="0"/>
              <a:t>teacher</a:t>
            </a:r>
            <a:r>
              <a:rPr lang="el-GR" altLang="el-GR" sz="2800" dirty="0" smtClean="0"/>
              <a:t>): διδασκαλία μέσω υπολογιστή</a:t>
            </a:r>
            <a:r>
              <a:rPr lang="en-US" altLang="el-GR" sz="2800" dirty="0" smtClean="0"/>
              <a:t>, </a:t>
            </a:r>
            <a:r>
              <a:rPr lang="el-GR" altLang="el-GR" sz="2800" dirty="0" smtClean="0"/>
              <a:t>κλειστό λογισμικό </a:t>
            </a:r>
          </a:p>
          <a:p>
            <a:pPr eaLnBrk="1" hangingPunct="1"/>
            <a:r>
              <a:rPr lang="el-GR" altLang="el-GR" sz="2800" dirty="0" smtClean="0"/>
              <a:t>ο </a:t>
            </a:r>
            <a:r>
              <a:rPr lang="el-GR" altLang="el-GR" sz="2800" b="1" i="1" dirty="0" smtClean="0"/>
              <a:t>υπολογιστής ως εργαλείο</a:t>
            </a:r>
            <a:r>
              <a:rPr lang="el-GR" altLang="el-GR" sz="2800" dirty="0" smtClean="0"/>
              <a:t> (</a:t>
            </a:r>
            <a:r>
              <a:rPr lang="en-US" altLang="el-GR" sz="2800" dirty="0" smtClean="0"/>
              <a:t>tool</a:t>
            </a:r>
            <a:r>
              <a:rPr lang="el-GR" altLang="el-GR" sz="2800" dirty="0" smtClean="0"/>
              <a:t>): ο υπολογιστής ως εργαλείο μάθησης, ανοικτό λογισμικό   </a:t>
            </a:r>
          </a:p>
          <a:p>
            <a:pPr eaLnBrk="1" hangingPunct="1"/>
            <a:r>
              <a:rPr lang="el-GR" altLang="el-GR" sz="2800" dirty="0" smtClean="0"/>
              <a:t>ο </a:t>
            </a:r>
            <a:r>
              <a:rPr lang="el-GR" altLang="el-GR" sz="2800" b="1" i="1" dirty="0" smtClean="0"/>
              <a:t>υπολογιστής ως μαθητής </a:t>
            </a:r>
            <a:r>
              <a:rPr lang="el-GR" altLang="el-GR" sz="2800" dirty="0" smtClean="0"/>
              <a:t>(</a:t>
            </a:r>
            <a:r>
              <a:rPr lang="en-US" altLang="el-GR" sz="2800" dirty="0" smtClean="0"/>
              <a:t>tutee</a:t>
            </a:r>
            <a:r>
              <a:rPr lang="el-GR" altLang="el-GR" sz="2800" dirty="0" smtClean="0"/>
              <a:t>): προγραμματισμός υπολογιστή (</a:t>
            </a:r>
            <a:r>
              <a:rPr lang="en-US" altLang="el-GR" sz="2800" dirty="0" smtClean="0"/>
              <a:t>Logo</a:t>
            </a:r>
            <a:r>
              <a:rPr lang="el-GR" altLang="el-GR" sz="2800" dirty="0" smtClean="0"/>
              <a:t>). </a:t>
            </a:r>
          </a:p>
          <a:p>
            <a:pPr eaLnBrk="1" hangingPunct="1"/>
            <a:r>
              <a:rPr lang="el-GR" altLang="el-GR" sz="2800" dirty="0" smtClean="0"/>
              <a:t>ο </a:t>
            </a:r>
            <a:r>
              <a:rPr lang="el-GR" altLang="el-GR" sz="2800" b="1" i="1" dirty="0" smtClean="0"/>
              <a:t>υπολογιστής αντικείμενο μάθησης: </a:t>
            </a:r>
            <a:r>
              <a:rPr lang="el-GR" altLang="el-GR" sz="2800" dirty="0" smtClean="0">
                <a:solidFill>
                  <a:srgbClr val="FF0000"/>
                </a:solidFill>
              </a:rPr>
              <a:t>Διδασκαλία της πληροφορικής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smtClean="0"/>
              <a:t>Σκοπός</a:t>
            </a:r>
            <a:r>
              <a:rPr lang="en-GB" dirty="0" smtClean="0"/>
              <a:t/>
            </a:r>
            <a:br>
              <a:rPr lang="en-GB" dirty="0" smtClean="0"/>
            </a:br>
            <a:endParaRPr lang="en-GB" dirty="0"/>
          </a:p>
        </p:txBody>
      </p:sp>
      <p:sp>
        <p:nvSpPr>
          <p:cNvPr id="3" name="Content Placeholder 2"/>
          <p:cNvSpPr>
            <a:spLocks noGrp="1"/>
          </p:cNvSpPr>
          <p:nvPr>
            <p:ph idx="1"/>
          </p:nvPr>
        </p:nvSpPr>
        <p:spPr>
          <a:xfrm>
            <a:off x="683568" y="1124744"/>
            <a:ext cx="7560840" cy="4824536"/>
          </a:xfrm>
        </p:spPr>
        <p:txBody>
          <a:bodyPr>
            <a:normAutofit fontScale="85000" lnSpcReduction="10000"/>
          </a:bodyPr>
          <a:lstStyle/>
          <a:p>
            <a:pPr marL="365760" indent="-283464" eaLnBrk="1" fontAlgn="auto" hangingPunct="1">
              <a:spcAft>
                <a:spcPts val="0"/>
              </a:spcAft>
              <a:buFont typeface="Wingdings 2"/>
              <a:buChar char=""/>
              <a:defRPr/>
            </a:pPr>
            <a:r>
              <a:rPr lang="el-GR" dirty="0" smtClean="0"/>
              <a:t>Επισκόπηση , μελέτη και ανάλυση των υπολογιστικών εργαλείων και των ειδικών εφαρμογών που άπτονται της χρήσης των ΤΠΕ στις διαδικασίες της διδασκαλίας και της μάθησης</a:t>
            </a:r>
          </a:p>
          <a:p>
            <a:pPr marL="365760" indent="-283464" eaLnBrk="1" fontAlgn="auto" hangingPunct="1">
              <a:spcAft>
                <a:spcPts val="0"/>
              </a:spcAft>
              <a:buFont typeface="Wingdings 2"/>
              <a:buChar char=""/>
              <a:defRPr/>
            </a:pPr>
            <a:r>
              <a:rPr lang="el-GR" dirty="0" smtClean="0"/>
              <a:t>Στο πλαίσιο αυτό ακολουθείται μία κατηγοριοποίηση των εφαρμογών εκπαιδευτικού λογισμικού σε δύο άξονες: </a:t>
            </a:r>
          </a:p>
          <a:p>
            <a:pPr marL="640080" lvl="1" indent="-237744" eaLnBrk="1" fontAlgn="auto" hangingPunct="1">
              <a:spcAft>
                <a:spcPts val="0"/>
              </a:spcAft>
              <a:buFont typeface="Verdana"/>
              <a:buChar char="◦"/>
              <a:defRPr/>
            </a:pPr>
            <a:r>
              <a:rPr lang="el-GR" dirty="0" smtClean="0"/>
              <a:t>τον άξονα της </a:t>
            </a:r>
            <a:r>
              <a:rPr lang="el-GR" u="sng" dirty="0" smtClean="0"/>
              <a:t>ακολουθούμενης θεωρίας μάθησης</a:t>
            </a:r>
            <a:r>
              <a:rPr lang="el-GR" dirty="0" smtClean="0"/>
              <a:t> και των υποκείμενων </a:t>
            </a:r>
            <a:r>
              <a:rPr lang="el-GR" u="sng" dirty="0" smtClean="0"/>
              <a:t>διδακτικών στρατηγικών</a:t>
            </a:r>
          </a:p>
          <a:p>
            <a:pPr marL="640080" lvl="1" indent="-237744" eaLnBrk="1" fontAlgn="auto" hangingPunct="1">
              <a:spcAft>
                <a:spcPts val="0"/>
              </a:spcAft>
              <a:buFont typeface="Verdana"/>
              <a:buChar char="◦"/>
              <a:defRPr/>
            </a:pPr>
            <a:r>
              <a:rPr lang="el-GR" dirty="0" smtClean="0"/>
              <a:t>τον άξονα της </a:t>
            </a:r>
            <a:r>
              <a:rPr lang="el-GR" u="sng" dirty="0" smtClean="0"/>
              <a:t>χρονολογίας εμφάνισης </a:t>
            </a:r>
            <a:r>
              <a:rPr lang="el-GR" dirty="0" smtClean="0"/>
              <a:t>και των συνακόλουθων </a:t>
            </a:r>
            <a:r>
              <a:rPr lang="el-GR" u="sng" dirty="0" smtClean="0"/>
              <a:t>παιδαγωγικών ρευμάτων </a:t>
            </a:r>
            <a:endParaRPr lang="en-US" u="sng" dirty="0" smtClean="0"/>
          </a:p>
          <a:p>
            <a:pPr marL="640080" lvl="1" indent="-237744" eaLnBrk="1" fontAlgn="auto" hangingPunct="1">
              <a:spcAft>
                <a:spcPts val="0"/>
              </a:spcAft>
              <a:buFont typeface="Verdana"/>
              <a:buChar char="◦"/>
              <a:defRPr/>
            </a:pPr>
            <a:endParaRPr lang="el-GR" u="sng" dirty="0" smtClean="0"/>
          </a:p>
          <a:p>
            <a:pPr marL="365760" indent="-283464" eaLnBrk="1" fontAlgn="auto" hangingPunct="1">
              <a:spcAft>
                <a:spcPts val="0"/>
              </a:spcAft>
              <a:buFont typeface="Wingdings 2"/>
              <a:buChar char=""/>
              <a:defRPr/>
            </a:pPr>
            <a:endParaRPr lang="en-GB" dirty="0"/>
          </a:p>
        </p:txBody>
      </p:sp>
      <p:sp>
        <p:nvSpPr>
          <p:cNvPr id="6" name="Subtitle 2"/>
          <p:cNvSpPr txBox="1">
            <a:spLocks/>
          </p:cNvSpPr>
          <p:nvPr/>
        </p:nvSpPr>
        <p:spPr>
          <a:xfrm>
            <a:off x="971600" y="4797152"/>
            <a:ext cx="7671197" cy="12030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defRPr/>
            </a:pPr>
            <a:r>
              <a:rPr lang="el-GR" dirty="0" smtClean="0"/>
              <a:t> </a:t>
            </a:r>
          </a:p>
        </p:txBody>
      </p:sp>
      <p:pic>
        <p:nvPicPr>
          <p:cNvPr id="101380" name="Picture 3"/>
          <p:cNvPicPr>
            <a:picLocks noGrp="1" noChangeAspect="1" noChangeArrowheads="1"/>
          </p:cNvPicPr>
          <p:nvPr>
            <p:ph idx="1"/>
          </p:nvPr>
        </p:nvPicPr>
        <p:blipFill>
          <a:blip r:embed="rId3" cstate="print"/>
          <a:srcRect/>
          <a:stretch>
            <a:fillRect/>
          </a:stretch>
        </p:blipFill>
        <p:spPr>
          <a:xfrm>
            <a:off x="395288" y="476250"/>
            <a:ext cx="8497887" cy="5976938"/>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dirty="0" err="1" smtClean="0"/>
              <a:t>Υπολογιστές</a:t>
            </a:r>
            <a:r>
              <a:rPr lang="en-US" dirty="0" smtClean="0"/>
              <a:t> </a:t>
            </a:r>
            <a:r>
              <a:rPr lang="en-US" dirty="0" err="1" smtClean="0"/>
              <a:t>και</a:t>
            </a:r>
            <a:r>
              <a:rPr lang="en-US" dirty="0" smtClean="0"/>
              <a:t> </a:t>
            </a:r>
            <a:r>
              <a:rPr lang="en-US" dirty="0" err="1" smtClean="0"/>
              <a:t>Εκπαίδευση</a:t>
            </a:r>
            <a:endParaRPr lang="en-US" dirty="0" smtClean="0"/>
          </a:p>
        </p:txBody>
      </p:sp>
      <p:sp>
        <p:nvSpPr>
          <p:cNvPr id="17411" name="Rectangle 3"/>
          <p:cNvSpPr>
            <a:spLocks noGrp="1" noChangeArrowheads="1"/>
          </p:cNvSpPr>
          <p:nvPr>
            <p:ph type="body" idx="1"/>
          </p:nvPr>
        </p:nvSpPr>
        <p:spPr>
          <a:xfrm>
            <a:off x="1214438" y="2017713"/>
            <a:ext cx="7740650" cy="3932237"/>
          </a:xfrm>
        </p:spPr>
        <p:txBody>
          <a:bodyPr>
            <a:normAutofit lnSpcReduction="10000"/>
          </a:bodyPr>
          <a:lstStyle/>
          <a:p>
            <a:pPr marL="609600" indent="-609600" eaLnBrk="1" hangingPunct="1">
              <a:buFont typeface="Wingdings" pitchFamily="2" charset="2"/>
              <a:buNone/>
              <a:defRPr/>
            </a:pPr>
            <a:r>
              <a:rPr lang="en-US" sz="2400" dirty="0" smtClean="0">
                <a:latin typeface="+mj-lt"/>
              </a:rPr>
              <a:t>Σ</a:t>
            </a:r>
            <a:r>
              <a:rPr lang="el-GR" sz="2400" dirty="0" err="1" smtClean="0">
                <a:latin typeface="+mj-lt"/>
              </a:rPr>
              <a:t>υμπερασματικά</a:t>
            </a:r>
            <a:r>
              <a:rPr lang="el-GR" sz="2400" dirty="0" smtClean="0">
                <a:latin typeface="+mj-lt"/>
              </a:rPr>
              <a:t>, σ</a:t>
            </a:r>
            <a:r>
              <a:rPr lang="en-US" sz="2400" dirty="0" err="1" smtClean="0">
                <a:latin typeface="+mj-lt"/>
              </a:rPr>
              <a:t>την</a:t>
            </a:r>
            <a:r>
              <a:rPr lang="en-US" sz="2400" dirty="0" smtClean="0">
                <a:latin typeface="+mj-lt"/>
              </a:rPr>
              <a:t> </a:t>
            </a:r>
            <a:r>
              <a:rPr lang="en-US" sz="2400" dirty="0" err="1" smtClean="0">
                <a:latin typeface="+mj-lt"/>
              </a:rPr>
              <a:t>εκπαιδευτική</a:t>
            </a:r>
            <a:r>
              <a:rPr lang="en-US" sz="2400" dirty="0" smtClean="0">
                <a:latin typeface="+mj-lt"/>
              </a:rPr>
              <a:t> </a:t>
            </a:r>
            <a:r>
              <a:rPr lang="en-US" sz="2400" dirty="0" err="1" smtClean="0">
                <a:latin typeface="+mj-lt"/>
              </a:rPr>
              <a:t>πρακτική</a:t>
            </a:r>
            <a:r>
              <a:rPr lang="en-US" sz="2400" dirty="0" smtClean="0">
                <a:latin typeface="+mj-lt"/>
              </a:rPr>
              <a:t> </a:t>
            </a:r>
            <a:r>
              <a:rPr lang="en-US" sz="2400" dirty="0" err="1" smtClean="0">
                <a:latin typeface="+mj-lt"/>
              </a:rPr>
              <a:t>διαφαίνονται</a:t>
            </a:r>
            <a:r>
              <a:rPr lang="en-US" sz="2400" dirty="0" smtClean="0">
                <a:latin typeface="+mj-lt"/>
              </a:rPr>
              <a:t> </a:t>
            </a:r>
            <a:r>
              <a:rPr lang="el-GR" sz="2400" u="sng" dirty="0" smtClean="0">
                <a:latin typeface="+mj-lt"/>
              </a:rPr>
              <a:t>τέσσερις</a:t>
            </a:r>
            <a:r>
              <a:rPr lang="en-US" sz="2400" u="sng" dirty="0" smtClean="0">
                <a:latin typeface="+mj-lt"/>
              </a:rPr>
              <a:t> </a:t>
            </a:r>
            <a:r>
              <a:rPr lang="en-US" sz="2400" u="sng" dirty="0" err="1" smtClean="0">
                <a:latin typeface="+mj-lt"/>
              </a:rPr>
              <a:t>προσεγγίσεις</a:t>
            </a:r>
            <a:endParaRPr lang="en-US" sz="2400" u="sng" dirty="0" smtClean="0">
              <a:latin typeface="+mj-lt"/>
            </a:endParaRPr>
          </a:p>
          <a:p>
            <a:pPr marL="609600" indent="-609600" eaLnBrk="1" hangingPunct="1">
              <a:buFont typeface="Wingdings" pitchFamily="2" charset="2"/>
              <a:buNone/>
              <a:defRPr/>
            </a:pPr>
            <a:r>
              <a:rPr lang="en-US" sz="2400" dirty="0" smtClean="0">
                <a:latin typeface="+mj-lt"/>
              </a:rPr>
              <a:t>A. </a:t>
            </a:r>
            <a:r>
              <a:rPr lang="en-US" sz="2400" dirty="0" err="1" smtClean="0">
                <a:latin typeface="+mj-lt"/>
              </a:rPr>
              <a:t>Μαθαίνω</a:t>
            </a:r>
            <a:r>
              <a:rPr lang="en-US" sz="2400" dirty="0" smtClean="0">
                <a:latin typeface="+mj-lt"/>
              </a:rPr>
              <a:t> </a:t>
            </a:r>
            <a:r>
              <a:rPr lang="en-US" sz="2400" u="sng" dirty="0" err="1" smtClean="0">
                <a:latin typeface="+mj-lt"/>
              </a:rPr>
              <a:t>για</a:t>
            </a:r>
            <a:r>
              <a:rPr lang="en-US" sz="2400" dirty="0" smtClean="0">
                <a:latin typeface="+mj-lt"/>
              </a:rPr>
              <a:t> </a:t>
            </a:r>
            <a:r>
              <a:rPr lang="en-US" sz="2400" dirty="0" err="1" smtClean="0">
                <a:latin typeface="+mj-lt"/>
              </a:rPr>
              <a:t>τους</a:t>
            </a:r>
            <a:r>
              <a:rPr lang="en-US" sz="2400" dirty="0" smtClean="0">
                <a:latin typeface="+mj-lt"/>
              </a:rPr>
              <a:t> </a:t>
            </a:r>
            <a:r>
              <a:rPr lang="en-US" sz="2400" dirty="0" err="1" smtClean="0">
                <a:latin typeface="+mj-lt"/>
              </a:rPr>
              <a:t>υπολογιστές</a:t>
            </a:r>
            <a:r>
              <a:rPr lang="en-US" sz="2400" dirty="0" smtClean="0">
                <a:latin typeface="+mj-lt"/>
              </a:rPr>
              <a:t> (</a:t>
            </a:r>
            <a:r>
              <a:rPr lang="en-US" sz="2400" dirty="0" err="1" smtClean="0">
                <a:latin typeface="+mj-lt"/>
              </a:rPr>
              <a:t>υπολογιστής</a:t>
            </a:r>
            <a:r>
              <a:rPr lang="en-US" sz="2400" dirty="0" smtClean="0">
                <a:latin typeface="+mj-lt"/>
              </a:rPr>
              <a:t> </a:t>
            </a:r>
            <a:r>
              <a:rPr lang="el-GR" sz="2400" dirty="0" smtClean="0">
                <a:latin typeface="+mj-lt"/>
              </a:rPr>
              <a:t>γίνεται </a:t>
            </a:r>
            <a:r>
              <a:rPr lang="en-US" sz="2400" dirty="0" err="1" smtClean="0">
                <a:latin typeface="+mj-lt"/>
              </a:rPr>
              <a:t>αντικείμενο</a:t>
            </a:r>
            <a:r>
              <a:rPr lang="en-US" sz="2400" dirty="0" smtClean="0">
                <a:latin typeface="+mj-lt"/>
              </a:rPr>
              <a:t> </a:t>
            </a:r>
            <a:r>
              <a:rPr lang="en-US" sz="2400" dirty="0" err="1" smtClean="0">
                <a:latin typeface="+mj-lt"/>
              </a:rPr>
              <a:t>εκμάθησης</a:t>
            </a:r>
            <a:r>
              <a:rPr lang="en-US" sz="2400" dirty="0" smtClean="0">
                <a:latin typeface="+mj-lt"/>
              </a:rPr>
              <a:t>) </a:t>
            </a:r>
          </a:p>
          <a:p>
            <a:pPr marL="609600" indent="-609600" eaLnBrk="1" hangingPunct="1">
              <a:buFont typeface="Wingdings" pitchFamily="2" charset="2"/>
              <a:buNone/>
              <a:defRPr/>
            </a:pPr>
            <a:r>
              <a:rPr lang="en-US" sz="2400" dirty="0" smtClean="0">
                <a:latin typeface="+mj-lt"/>
              </a:rPr>
              <a:t>B. </a:t>
            </a:r>
            <a:r>
              <a:rPr lang="en-US" sz="2400" dirty="0" err="1" smtClean="0">
                <a:latin typeface="+mj-lt"/>
              </a:rPr>
              <a:t>Μαθαίνω</a:t>
            </a:r>
            <a:r>
              <a:rPr lang="en-US" sz="2400" dirty="0" smtClean="0">
                <a:latin typeface="+mj-lt"/>
              </a:rPr>
              <a:t> </a:t>
            </a:r>
            <a:r>
              <a:rPr lang="en-US" sz="2400" u="sng" dirty="0" err="1" smtClean="0">
                <a:latin typeface="+mj-lt"/>
              </a:rPr>
              <a:t>από</a:t>
            </a:r>
            <a:r>
              <a:rPr lang="en-US" sz="2400" dirty="0" smtClean="0">
                <a:latin typeface="+mj-lt"/>
              </a:rPr>
              <a:t> </a:t>
            </a:r>
            <a:r>
              <a:rPr lang="en-US" sz="2400" dirty="0" err="1" smtClean="0">
                <a:latin typeface="+mj-lt"/>
              </a:rPr>
              <a:t>τους</a:t>
            </a:r>
            <a:r>
              <a:rPr lang="en-US" sz="2400" dirty="0" smtClean="0">
                <a:latin typeface="+mj-lt"/>
              </a:rPr>
              <a:t> </a:t>
            </a:r>
            <a:r>
              <a:rPr lang="en-US" sz="2400" dirty="0" err="1" smtClean="0">
                <a:latin typeface="+mj-lt"/>
              </a:rPr>
              <a:t>υπολογιστές</a:t>
            </a:r>
            <a:r>
              <a:rPr lang="en-US" sz="2400" dirty="0" smtClean="0">
                <a:latin typeface="+mj-lt"/>
              </a:rPr>
              <a:t> (</a:t>
            </a:r>
            <a:r>
              <a:rPr lang="en-US" sz="2400" dirty="0" err="1" smtClean="0">
                <a:latin typeface="+mj-lt"/>
              </a:rPr>
              <a:t>υπολογιστής</a:t>
            </a:r>
            <a:r>
              <a:rPr lang="en-US" sz="2400" dirty="0" smtClean="0">
                <a:latin typeface="+mj-lt"/>
              </a:rPr>
              <a:t> </a:t>
            </a:r>
            <a:r>
              <a:rPr lang="el-GR" sz="2400" dirty="0" smtClean="0">
                <a:latin typeface="+mj-lt"/>
              </a:rPr>
              <a:t>έχει ρόλο δασκάλου</a:t>
            </a:r>
            <a:r>
              <a:rPr lang="en-US" sz="2400" dirty="0" smtClean="0">
                <a:latin typeface="+mj-lt"/>
              </a:rPr>
              <a:t>)</a:t>
            </a:r>
          </a:p>
          <a:p>
            <a:pPr marL="609600" indent="-609600" eaLnBrk="1" hangingPunct="1">
              <a:buFont typeface="Wingdings" pitchFamily="2" charset="2"/>
              <a:buNone/>
              <a:defRPr/>
            </a:pPr>
            <a:r>
              <a:rPr lang="en-US" sz="2400" dirty="0" smtClean="0">
                <a:latin typeface="+mj-lt"/>
              </a:rPr>
              <a:t>Γ. </a:t>
            </a:r>
            <a:r>
              <a:rPr lang="en-US" sz="2400" dirty="0" err="1" smtClean="0">
                <a:latin typeface="+mj-lt"/>
              </a:rPr>
              <a:t>Μαθαίνω</a:t>
            </a:r>
            <a:r>
              <a:rPr lang="en-US" sz="2400" dirty="0" smtClean="0">
                <a:latin typeface="+mj-lt"/>
              </a:rPr>
              <a:t> </a:t>
            </a:r>
            <a:r>
              <a:rPr lang="en-US" sz="2400" u="sng" dirty="0" err="1" smtClean="0">
                <a:latin typeface="+mj-lt"/>
              </a:rPr>
              <a:t>με</a:t>
            </a:r>
            <a:r>
              <a:rPr lang="en-US" sz="2400" dirty="0" smtClean="0">
                <a:latin typeface="+mj-lt"/>
              </a:rPr>
              <a:t> </a:t>
            </a:r>
            <a:r>
              <a:rPr lang="en-US" sz="2400" dirty="0" err="1" smtClean="0">
                <a:latin typeface="+mj-lt"/>
              </a:rPr>
              <a:t>τους</a:t>
            </a:r>
            <a:r>
              <a:rPr lang="en-US" sz="2400" dirty="0" smtClean="0">
                <a:latin typeface="+mj-lt"/>
              </a:rPr>
              <a:t> </a:t>
            </a:r>
            <a:r>
              <a:rPr lang="en-US" sz="2400" dirty="0" err="1" smtClean="0">
                <a:latin typeface="+mj-lt"/>
              </a:rPr>
              <a:t>υπολογιστές</a:t>
            </a:r>
            <a:r>
              <a:rPr lang="en-US" sz="2400" dirty="0" smtClean="0">
                <a:latin typeface="+mj-lt"/>
              </a:rPr>
              <a:t> (</a:t>
            </a:r>
            <a:r>
              <a:rPr lang="en-US" sz="2400" dirty="0" err="1" smtClean="0">
                <a:latin typeface="+mj-lt"/>
              </a:rPr>
              <a:t>υπολογιστής</a:t>
            </a:r>
            <a:r>
              <a:rPr lang="en-US" sz="2400" dirty="0" smtClean="0">
                <a:latin typeface="+mj-lt"/>
              </a:rPr>
              <a:t> </a:t>
            </a:r>
            <a:r>
              <a:rPr lang="en-US" sz="2400" dirty="0" err="1" smtClean="0">
                <a:latin typeface="+mj-lt"/>
              </a:rPr>
              <a:t>σύντροφος</a:t>
            </a:r>
            <a:r>
              <a:rPr lang="el-GR" sz="2400" dirty="0" smtClean="0">
                <a:latin typeface="+mj-lt"/>
              </a:rPr>
              <a:t> του μαθητή στη διαδικασία της μάθησης</a:t>
            </a:r>
            <a:r>
              <a:rPr lang="en-US" sz="2400" dirty="0" smtClean="0">
                <a:latin typeface="+mj-lt"/>
              </a:rPr>
              <a:t>)</a:t>
            </a:r>
          </a:p>
          <a:p>
            <a:pPr marL="609600" indent="-609600" eaLnBrk="1" hangingPunct="1">
              <a:buFont typeface="Wingdings" pitchFamily="2" charset="2"/>
              <a:buNone/>
              <a:defRPr/>
            </a:pPr>
            <a:r>
              <a:rPr lang="en-US" sz="2400" dirty="0" smtClean="0">
                <a:latin typeface="+mj-lt"/>
              </a:rPr>
              <a:t>Δ. </a:t>
            </a:r>
            <a:r>
              <a:rPr lang="en-US" sz="2400" dirty="0" err="1" smtClean="0">
                <a:latin typeface="+mj-lt"/>
              </a:rPr>
              <a:t>Μαθαίνω</a:t>
            </a:r>
            <a:r>
              <a:rPr lang="en-US" sz="2400" dirty="0" smtClean="0">
                <a:latin typeface="+mj-lt"/>
              </a:rPr>
              <a:t> </a:t>
            </a:r>
            <a:r>
              <a:rPr lang="en-US" sz="2400" u="sng" dirty="0" err="1" smtClean="0">
                <a:latin typeface="+mj-lt"/>
              </a:rPr>
              <a:t>τους</a:t>
            </a:r>
            <a:r>
              <a:rPr lang="en-US" sz="2400" dirty="0" smtClean="0">
                <a:latin typeface="+mj-lt"/>
              </a:rPr>
              <a:t> </a:t>
            </a:r>
            <a:r>
              <a:rPr lang="en-US" sz="2400" dirty="0" err="1" smtClean="0">
                <a:latin typeface="+mj-lt"/>
              </a:rPr>
              <a:t>υπολογιστές</a:t>
            </a:r>
            <a:r>
              <a:rPr lang="en-US" sz="2400" dirty="0" smtClean="0">
                <a:latin typeface="+mj-lt"/>
              </a:rPr>
              <a:t> (</a:t>
            </a:r>
            <a:r>
              <a:rPr lang="en-US" sz="2400" dirty="0" err="1" smtClean="0">
                <a:latin typeface="+mj-lt"/>
              </a:rPr>
              <a:t>υπολογιστής</a:t>
            </a:r>
            <a:r>
              <a:rPr lang="en-US" sz="2400" dirty="0" smtClean="0">
                <a:latin typeface="+mj-lt"/>
              </a:rPr>
              <a:t> </a:t>
            </a:r>
            <a:r>
              <a:rPr lang="en-US" sz="2400" dirty="0" err="1" smtClean="0">
                <a:latin typeface="+mj-lt"/>
              </a:rPr>
              <a:t>μαθητής</a:t>
            </a:r>
            <a:r>
              <a:rPr lang="en-US" sz="2400" dirty="0" smtClean="0">
                <a:latin typeface="+mj-lt"/>
              </a:rPr>
              <a:t> – </a:t>
            </a:r>
            <a:r>
              <a:rPr lang="el-GR" sz="2400" dirty="0" smtClean="0">
                <a:latin typeface="+mj-lt"/>
              </a:rPr>
              <a:t>ο μαθητής γίνεται δάσκαλος</a:t>
            </a:r>
            <a:r>
              <a:rPr lang="en-US" sz="2400" dirty="0" smtClean="0">
                <a:latin typeface="+mj-lt"/>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sz="3600" dirty="0" smtClean="0"/>
              <a:t>A. </a:t>
            </a:r>
            <a:r>
              <a:rPr lang="en-US" sz="3600" dirty="0" err="1" smtClean="0"/>
              <a:t>Μαθαίνω</a:t>
            </a:r>
            <a:r>
              <a:rPr lang="en-US" sz="3600" dirty="0" smtClean="0"/>
              <a:t> </a:t>
            </a:r>
            <a:r>
              <a:rPr lang="en-US" sz="3600" dirty="0" err="1" smtClean="0"/>
              <a:t>για</a:t>
            </a:r>
            <a:r>
              <a:rPr lang="en-US" sz="3600" dirty="0" smtClean="0"/>
              <a:t> </a:t>
            </a:r>
            <a:r>
              <a:rPr lang="en-US" sz="3600" dirty="0" err="1" smtClean="0"/>
              <a:t>τους</a:t>
            </a:r>
            <a:r>
              <a:rPr lang="en-US" sz="3600" dirty="0" smtClean="0"/>
              <a:t> </a:t>
            </a:r>
            <a:r>
              <a:rPr lang="en-US" sz="3600" dirty="0" err="1" smtClean="0"/>
              <a:t>υπολογιστές</a:t>
            </a:r>
            <a:endParaRPr lang="en-US" sz="3600" dirty="0" smtClean="0"/>
          </a:p>
        </p:txBody>
      </p:sp>
      <p:sp>
        <p:nvSpPr>
          <p:cNvPr id="105475" name="Rectangle 3"/>
          <p:cNvSpPr>
            <a:spLocks noGrp="1" noChangeArrowheads="1"/>
          </p:cNvSpPr>
          <p:nvPr>
            <p:ph type="body" idx="1"/>
          </p:nvPr>
        </p:nvSpPr>
        <p:spPr/>
        <p:txBody>
          <a:bodyPr/>
          <a:lstStyle/>
          <a:p>
            <a:pPr eaLnBrk="1" hangingPunct="1"/>
            <a:r>
              <a:rPr lang="el-GR" altLang="el-GR" smtClean="0"/>
              <a:t>Υ</a:t>
            </a:r>
            <a:r>
              <a:rPr lang="en-US" altLang="el-GR" smtClean="0"/>
              <a:t>πολογιστής αντικείμενο εκμάθησης </a:t>
            </a:r>
            <a:endParaRPr lang="el-GR" altLang="el-GR" smtClean="0"/>
          </a:p>
          <a:p>
            <a:pPr eaLnBrk="1" hangingPunct="1"/>
            <a:r>
              <a:rPr lang="en-US" altLang="el-GR" smtClean="0"/>
              <a:t>Αλφαβητισμός στην πληροφορική και στους υπολογιστές</a:t>
            </a:r>
            <a:r>
              <a:rPr lang="el-GR" altLang="el-GR" smtClean="0"/>
              <a:t> (τεχνοκεντρικό πρότυπο)</a:t>
            </a:r>
            <a:endParaRPr lang="en-US" altLang="el-GR"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sz="3600" dirty="0" smtClean="0"/>
              <a:t>B. </a:t>
            </a:r>
            <a:r>
              <a:rPr lang="en-US" sz="3600" dirty="0" err="1" smtClean="0"/>
              <a:t>Μαθαίνω</a:t>
            </a:r>
            <a:r>
              <a:rPr lang="en-US" sz="3600" dirty="0" smtClean="0"/>
              <a:t> </a:t>
            </a:r>
            <a:r>
              <a:rPr lang="en-US" sz="3600" dirty="0" err="1" smtClean="0"/>
              <a:t>από</a:t>
            </a:r>
            <a:r>
              <a:rPr lang="en-US" sz="3600" dirty="0" smtClean="0"/>
              <a:t> </a:t>
            </a:r>
            <a:r>
              <a:rPr lang="en-US" sz="3600" dirty="0" err="1" smtClean="0"/>
              <a:t>τους</a:t>
            </a:r>
            <a:r>
              <a:rPr lang="en-US" sz="3600" dirty="0" smtClean="0"/>
              <a:t> </a:t>
            </a:r>
            <a:r>
              <a:rPr lang="en-US" sz="3600" dirty="0" err="1" smtClean="0"/>
              <a:t>υπολογιστές</a:t>
            </a:r>
            <a:endParaRPr lang="en-US" sz="3600" dirty="0" smtClean="0"/>
          </a:p>
        </p:txBody>
      </p:sp>
      <p:sp>
        <p:nvSpPr>
          <p:cNvPr id="107523" name="Rectangle 3"/>
          <p:cNvSpPr>
            <a:spLocks noGrp="1" noChangeArrowheads="1"/>
          </p:cNvSpPr>
          <p:nvPr>
            <p:ph type="body" idx="1"/>
          </p:nvPr>
        </p:nvSpPr>
        <p:spPr>
          <a:xfrm>
            <a:off x="827088" y="2060575"/>
            <a:ext cx="7772400" cy="4114800"/>
          </a:xfrm>
        </p:spPr>
        <p:txBody>
          <a:bodyPr/>
          <a:lstStyle/>
          <a:p>
            <a:pPr eaLnBrk="1" hangingPunct="1"/>
            <a:r>
              <a:rPr lang="el-GR" altLang="el-GR" sz="2400" smtClean="0"/>
              <a:t>Υ</a:t>
            </a:r>
            <a:r>
              <a:rPr lang="en-US" altLang="el-GR" sz="2400" smtClean="0"/>
              <a:t>πολογιστής </a:t>
            </a:r>
            <a:r>
              <a:rPr lang="el-GR" altLang="el-GR" sz="2400" smtClean="0"/>
              <a:t>«</a:t>
            </a:r>
            <a:r>
              <a:rPr lang="en-US" altLang="el-GR" sz="2400" smtClean="0"/>
              <a:t>δάσκαλος</a:t>
            </a:r>
            <a:r>
              <a:rPr lang="el-GR" altLang="el-GR" sz="2400" smtClean="0"/>
              <a:t>»</a:t>
            </a:r>
            <a:r>
              <a:rPr lang="en-US" altLang="el-GR" sz="2400" smtClean="0"/>
              <a:t> </a:t>
            </a:r>
            <a:endParaRPr lang="el-GR" altLang="el-GR" sz="2400" smtClean="0"/>
          </a:p>
          <a:p>
            <a:pPr eaLnBrk="1" hangingPunct="1"/>
            <a:r>
              <a:rPr lang="en-US" altLang="el-GR" sz="2400" smtClean="0"/>
              <a:t>Διδασκαλία με τη βοήθεια Υπολογιστή (Computer Assisted Instruction)</a:t>
            </a:r>
          </a:p>
          <a:p>
            <a:pPr eaLnBrk="1" hangingPunct="1"/>
            <a:r>
              <a:rPr lang="en-US" altLang="el-GR" sz="2400" smtClean="0"/>
              <a:t>Προγράμματα εξάσκησης και πρακτικής (drill and practice)</a:t>
            </a:r>
          </a:p>
          <a:p>
            <a:pPr eaLnBrk="1" hangingPunct="1"/>
            <a:r>
              <a:rPr lang="en-US" altLang="el-GR" sz="2400" smtClean="0"/>
              <a:t>Προγράμματα εκμάθησης (tutorials)</a:t>
            </a:r>
          </a:p>
          <a:p>
            <a:pPr eaLnBrk="1" hangingPunct="1"/>
            <a:r>
              <a:rPr lang="en-US" altLang="el-GR" sz="2400" smtClean="0"/>
              <a:t>Έμπειρα Διδακτικά Συστήματα (Intelligent Tutoring Systems): Τεχνητή Νοημοσύνη</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9552" y="476672"/>
            <a:ext cx="7793037" cy="852488"/>
          </a:xfrm>
        </p:spPr>
        <p:txBody>
          <a:bodyPr/>
          <a:lstStyle/>
          <a:p>
            <a:pPr eaLnBrk="1" fontAlgn="auto" hangingPunct="1">
              <a:spcAft>
                <a:spcPts val="0"/>
              </a:spcAft>
              <a:defRPr/>
            </a:pPr>
            <a:r>
              <a:rPr lang="en-US" sz="3600" dirty="0" smtClean="0"/>
              <a:t>Γ. </a:t>
            </a:r>
            <a:r>
              <a:rPr lang="en-US" sz="3600" dirty="0" err="1" smtClean="0"/>
              <a:t>Μαθαίνω</a:t>
            </a:r>
            <a:r>
              <a:rPr lang="en-US" sz="3600" dirty="0" smtClean="0"/>
              <a:t> </a:t>
            </a:r>
            <a:r>
              <a:rPr lang="en-US" sz="3600" dirty="0" err="1" smtClean="0"/>
              <a:t>με</a:t>
            </a:r>
            <a:r>
              <a:rPr lang="en-US" sz="3600" dirty="0" smtClean="0"/>
              <a:t> </a:t>
            </a:r>
            <a:r>
              <a:rPr lang="en-US" sz="3600" dirty="0" err="1" smtClean="0"/>
              <a:t>τους</a:t>
            </a:r>
            <a:r>
              <a:rPr lang="en-US" sz="3600" dirty="0" smtClean="0"/>
              <a:t> </a:t>
            </a:r>
            <a:r>
              <a:rPr lang="en-US" sz="3600" dirty="0" err="1" smtClean="0"/>
              <a:t>υπολογιστές</a:t>
            </a:r>
            <a:endParaRPr lang="en-US" sz="3600" dirty="0" smtClean="0"/>
          </a:p>
        </p:txBody>
      </p:sp>
      <p:sp>
        <p:nvSpPr>
          <p:cNvPr id="109571" name="Rectangle 3"/>
          <p:cNvSpPr>
            <a:spLocks noGrp="1" noChangeArrowheads="1"/>
          </p:cNvSpPr>
          <p:nvPr>
            <p:ph type="body" idx="1"/>
          </p:nvPr>
        </p:nvSpPr>
        <p:spPr/>
        <p:txBody>
          <a:bodyPr/>
          <a:lstStyle/>
          <a:p>
            <a:pPr eaLnBrk="1" hangingPunct="1"/>
            <a:r>
              <a:rPr lang="el-GR" altLang="el-GR" smtClean="0"/>
              <a:t>Υ</a:t>
            </a:r>
            <a:r>
              <a:rPr lang="en-US" altLang="el-GR" smtClean="0"/>
              <a:t>πολογιστής σύντροφος </a:t>
            </a:r>
            <a:endParaRPr lang="el-GR" altLang="el-GR" smtClean="0"/>
          </a:p>
          <a:p>
            <a:pPr eaLnBrk="1" hangingPunct="1"/>
            <a:r>
              <a:rPr lang="el-GR" altLang="el-GR" smtClean="0"/>
              <a:t>Μάθηση με τη βοήθεια Υπολογιστή (</a:t>
            </a:r>
            <a:r>
              <a:rPr lang="en-US" altLang="el-GR" smtClean="0"/>
              <a:t>Computer Assisted Learning</a:t>
            </a:r>
            <a:r>
              <a:rPr lang="el-GR" altLang="el-GR" smtClean="0"/>
              <a:t>)</a:t>
            </a:r>
          </a:p>
          <a:p>
            <a:pPr eaLnBrk="1" hangingPunct="1"/>
            <a:r>
              <a:rPr lang="el-GR" altLang="el-GR" smtClean="0"/>
              <a:t>Υ</a:t>
            </a:r>
            <a:r>
              <a:rPr lang="en-US" altLang="el-GR" smtClean="0"/>
              <a:t>πολογιστής ως γνωστικό εργαλείο</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99592" y="188640"/>
            <a:ext cx="7793037" cy="1462087"/>
          </a:xfrm>
        </p:spPr>
        <p:txBody>
          <a:bodyPr/>
          <a:lstStyle/>
          <a:p>
            <a:pPr eaLnBrk="1" fontAlgn="auto" hangingPunct="1">
              <a:spcAft>
                <a:spcPts val="0"/>
              </a:spcAft>
              <a:defRPr/>
            </a:pPr>
            <a:r>
              <a:rPr lang="en-US" sz="3600" dirty="0" smtClean="0"/>
              <a:t>Δ. </a:t>
            </a:r>
            <a:r>
              <a:rPr lang="en-US" sz="3600" dirty="0" err="1" smtClean="0"/>
              <a:t>Μαθαίνω</a:t>
            </a:r>
            <a:r>
              <a:rPr lang="en-US" sz="3600" dirty="0" smtClean="0"/>
              <a:t> </a:t>
            </a:r>
            <a:r>
              <a:rPr lang="en-US" sz="3600" dirty="0" err="1" smtClean="0"/>
              <a:t>τους</a:t>
            </a:r>
            <a:r>
              <a:rPr lang="en-US" sz="3600" dirty="0" smtClean="0"/>
              <a:t> </a:t>
            </a:r>
            <a:r>
              <a:rPr lang="en-US" sz="3600" dirty="0" err="1" smtClean="0"/>
              <a:t>υπολογιστές</a:t>
            </a:r>
            <a:endParaRPr lang="en-US" sz="3600" dirty="0" smtClean="0"/>
          </a:p>
        </p:txBody>
      </p:sp>
      <p:sp>
        <p:nvSpPr>
          <p:cNvPr id="111619" name="Rectangle 3"/>
          <p:cNvSpPr>
            <a:spLocks noGrp="1" noChangeArrowheads="1"/>
          </p:cNvSpPr>
          <p:nvPr>
            <p:ph type="body" sz="half" idx="1"/>
          </p:nvPr>
        </p:nvSpPr>
        <p:spPr>
          <a:xfrm>
            <a:off x="1071563" y="2017713"/>
            <a:ext cx="6596062" cy="4114800"/>
          </a:xfrm>
        </p:spPr>
        <p:txBody>
          <a:bodyPr/>
          <a:lstStyle/>
          <a:p>
            <a:pPr eaLnBrk="1" hangingPunct="1"/>
            <a:r>
              <a:rPr lang="en-US" altLang="el-GR" sz="2800" smtClean="0"/>
              <a:t>Yπολογιστής </a:t>
            </a:r>
            <a:r>
              <a:rPr lang="el-GR" altLang="el-GR" sz="2800" smtClean="0"/>
              <a:t>ως «</a:t>
            </a:r>
            <a:r>
              <a:rPr lang="en-US" altLang="el-GR" sz="2800" smtClean="0"/>
              <a:t>μαθητής</a:t>
            </a:r>
            <a:r>
              <a:rPr lang="el-GR" altLang="el-GR" sz="2800" smtClean="0"/>
              <a:t>»</a:t>
            </a:r>
          </a:p>
          <a:p>
            <a:pPr eaLnBrk="1" hangingPunct="1"/>
            <a:r>
              <a:rPr lang="el-GR" altLang="el-GR" sz="2800" smtClean="0"/>
              <a:t>Αντιστροφή ρόλων </a:t>
            </a:r>
          </a:p>
          <a:p>
            <a:pPr eaLnBrk="1" hangingPunct="1"/>
            <a:r>
              <a:rPr lang="el-GR" altLang="el-GR" sz="2800" smtClean="0"/>
              <a:t>Το παιδαγωγικό κίνημα της γλώσσας προγραμματισμού </a:t>
            </a:r>
            <a:r>
              <a:rPr lang="en-US" altLang="el-GR" sz="2800" smtClean="0"/>
              <a:t>LOGO</a:t>
            </a:r>
          </a:p>
          <a:p>
            <a:pPr eaLnBrk="1" hangingPunct="1"/>
            <a:r>
              <a:rPr lang="el-GR" altLang="el-GR" sz="2800" smtClean="0"/>
              <a:t>Ο μαθητής προγραμματίζοντας τον υπολογιστή τον «διδάσκει» </a:t>
            </a:r>
          </a:p>
          <a:p>
            <a:pPr eaLnBrk="1" hangingPunct="1"/>
            <a:endParaRPr lang="en-GB" altLang="el-GR" sz="28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0" y="0"/>
            <a:ext cx="7793038" cy="911225"/>
          </a:xfrm>
        </p:spPr>
        <p:txBody>
          <a:bodyPr/>
          <a:lstStyle/>
          <a:p>
            <a:pPr eaLnBrk="1" hangingPunct="1">
              <a:defRPr/>
            </a:pPr>
            <a:r>
              <a:rPr lang="el-GR" dirty="0" smtClean="0"/>
              <a:t>Τεχνολογίες </a:t>
            </a:r>
          </a:p>
        </p:txBody>
      </p:sp>
      <p:pic>
        <p:nvPicPr>
          <p:cNvPr id="113668" name="Picture 3"/>
          <p:cNvPicPr>
            <a:picLocks noGrp="1" noChangeAspect="1" noChangeArrowheads="1"/>
          </p:cNvPicPr>
          <p:nvPr>
            <p:ph idx="1"/>
          </p:nvPr>
        </p:nvPicPr>
        <p:blipFill>
          <a:blip r:embed="rId3" cstate="print"/>
          <a:srcRect/>
          <a:stretch>
            <a:fillRect/>
          </a:stretch>
        </p:blipFill>
        <p:spPr>
          <a:xfrm>
            <a:off x="971600" y="260648"/>
            <a:ext cx="8172400" cy="6420482"/>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normAutofit fontScale="90000"/>
          </a:bodyPr>
          <a:lstStyle/>
          <a:p>
            <a:pPr eaLnBrk="1" hangingPunct="1">
              <a:defRPr/>
            </a:pPr>
            <a:r>
              <a:rPr lang="el-GR" dirty="0" smtClean="0"/>
              <a:t>Τεχνολογία – Παιδαγωγικά ρεύματα</a:t>
            </a:r>
            <a:endParaRPr lang="en-GB" dirty="0" smtClean="0"/>
          </a:p>
        </p:txBody>
      </p:sp>
      <p:sp>
        <p:nvSpPr>
          <p:cNvPr id="115716" name="Rectangle 3"/>
          <p:cNvSpPr>
            <a:spLocks noGrp="1" noChangeArrowheads="1"/>
          </p:cNvSpPr>
          <p:nvPr>
            <p:ph type="body" idx="1"/>
          </p:nvPr>
        </p:nvSpPr>
        <p:spPr>
          <a:xfrm>
            <a:off x="539750" y="2017713"/>
            <a:ext cx="8415338" cy="4114800"/>
          </a:xfrm>
        </p:spPr>
        <p:txBody>
          <a:bodyPr/>
          <a:lstStyle/>
          <a:p>
            <a:pPr eaLnBrk="1" hangingPunct="1">
              <a:lnSpc>
                <a:spcPct val="80000"/>
              </a:lnSpc>
            </a:pPr>
            <a:r>
              <a:rPr lang="el-GR" altLang="el-GR" sz="2000" smtClean="0"/>
              <a:t>άξονας του χρόνου </a:t>
            </a:r>
          </a:p>
          <a:p>
            <a:pPr eaLnBrk="1" hangingPunct="1">
              <a:lnSpc>
                <a:spcPct val="80000"/>
              </a:lnSpc>
            </a:pPr>
            <a:r>
              <a:rPr lang="el-GR" altLang="el-GR" sz="2000" smtClean="0"/>
              <a:t>στενά συνυφασμένος με την εξέλιξη της τεχνολογίας του υλικού και του λογισμικού των υπολογιστών</a:t>
            </a:r>
          </a:p>
          <a:p>
            <a:pPr eaLnBrk="1" hangingPunct="1">
              <a:lnSpc>
                <a:spcPct val="80000"/>
              </a:lnSpc>
            </a:pPr>
            <a:r>
              <a:rPr lang="el-GR" altLang="el-GR" sz="2000" smtClean="0"/>
              <a:t>η οποία επηρεάζει και πολλές φορές κατευθύνει τη σχεδίαση των εκπαιδευτικών λογισμικών </a:t>
            </a:r>
          </a:p>
          <a:p>
            <a:pPr eaLnBrk="1" hangingPunct="1">
              <a:lnSpc>
                <a:spcPct val="80000"/>
              </a:lnSpc>
            </a:pPr>
            <a:r>
              <a:rPr lang="el-GR" altLang="el-GR" sz="2000" smtClean="0"/>
              <a:t>άξονας των παιδαγωγικών ρευμάτων χρήσης (υπολογιστής – δάσκαλος, υπολογιστής – μαθητής, υπολογιστής - εργαλείο)</a:t>
            </a:r>
          </a:p>
          <a:p>
            <a:pPr eaLnBrk="1" hangingPunct="1">
              <a:lnSpc>
                <a:spcPct val="80000"/>
              </a:lnSpc>
            </a:pPr>
            <a:r>
              <a:rPr lang="el-GR" altLang="el-GR" sz="2000" smtClean="0"/>
              <a:t>όπου σε μεγάλο βαθμό φαίνεται και η εξάρτηση από τις τεχνολογικές πλατφόρμες ανάπτυξης (οι νέες τεχνολογικές λύσεις προσδιορίζουν ή και καθορίζουν πολλές φορές το είδος και τον τρόπο της παιδαγωγικής εφαρμογής μέσα στο σχολικό πλαίσιο) </a:t>
            </a:r>
          </a:p>
          <a:p>
            <a:pPr eaLnBrk="1" hangingPunct="1">
              <a:lnSpc>
                <a:spcPct val="80000"/>
              </a:lnSpc>
            </a:pPr>
            <a:r>
              <a:rPr lang="el-GR" altLang="el-GR" sz="2000" smtClean="0"/>
              <a:t>αλλά και η χρονολογική συνύπαρξη διαφορετικών παιδαγωγικών ρευμάτων χρήσης (με έμφαση στο δάσκαλο, στον προγραμματισμό ή στη χρήση των λογισμικών ως μέσο).</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79388" y="260350"/>
            <a:ext cx="8856662" cy="1143000"/>
          </a:xfrm>
        </p:spPr>
        <p:txBody>
          <a:bodyPr>
            <a:normAutofit/>
          </a:bodyPr>
          <a:lstStyle/>
          <a:p>
            <a:pPr eaLnBrk="1" hangingPunct="1"/>
            <a:r>
              <a:rPr lang="el-GR" dirty="0" smtClean="0"/>
              <a:t>Βιβλιογραφία</a:t>
            </a:r>
          </a:p>
        </p:txBody>
      </p:sp>
      <p:sp>
        <p:nvSpPr>
          <p:cNvPr id="62467" name="Content Placeholder 2"/>
          <p:cNvSpPr>
            <a:spLocks noGrp="1"/>
          </p:cNvSpPr>
          <p:nvPr>
            <p:ph idx="1"/>
          </p:nvPr>
        </p:nvSpPr>
        <p:spPr>
          <a:xfrm>
            <a:off x="179388" y="1557338"/>
            <a:ext cx="8713787" cy="4525962"/>
          </a:xfrm>
        </p:spPr>
        <p:txBody>
          <a:bodyPr/>
          <a:lstStyle/>
          <a:p>
            <a:pPr lvl="0">
              <a:defRPr/>
            </a:pPr>
            <a:r>
              <a:rPr lang="el-GR" sz="2000" b="1" i="1" dirty="0"/>
              <a:t>Ενδεικτική βιβλιογραφία 3</a:t>
            </a:r>
            <a:r>
              <a:rPr lang="el-GR" sz="2000" b="1" i="1" baseline="30000" dirty="0"/>
              <a:t>ο  </a:t>
            </a:r>
            <a:r>
              <a:rPr lang="el-GR" sz="2000" b="1" i="1" dirty="0"/>
              <a:t>&amp;</a:t>
            </a:r>
            <a:r>
              <a:rPr lang="el-GR" sz="2000" b="1" i="1" baseline="30000" dirty="0"/>
              <a:t> </a:t>
            </a:r>
            <a:r>
              <a:rPr lang="el-GR" sz="2000" b="1" i="1" dirty="0"/>
              <a:t>4</a:t>
            </a:r>
            <a:r>
              <a:rPr lang="el-GR" sz="2000" b="1" i="1" baseline="30000" dirty="0"/>
              <a:t>ο</a:t>
            </a:r>
            <a:r>
              <a:rPr lang="el-GR" sz="2000" b="1" i="1" dirty="0"/>
              <a:t> </a:t>
            </a:r>
            <a:r>
              <a:rPr lang="el-GR" sz="2000" b="1" dirty="0"/>
              <a:t>Κεφάλαιο</a:t>
            </a:r>
            <a:endParaRPr lang="en-GB" sz="2000" dirty="0"/>
          </a:p>
          <a:p>
            <a:pPr lvl="0">
              <a:buNone/>
              <a:defRPr/>
            </a:pPr>
            <a:r>
              <a:rPr lang="el-GR" sz="2000" dirty="0"/>
              <a:t>Κόμης, Β. (2004), </a:t>
            </a:r>
            <a:r>
              <a:rPr lang="el-GR" sz="2000" i="1" dirty="0"/>
              <a:t>Εισαγωγή στις Εφαρμογές των ΤΠΕ στην Εκπαίδευση, </a:t>
            </a:r>
            <a:r>
              <a:rPr lang="el-GR" sz="2000" dirty="0"/>
              <a:t>Αθήνα, Εκδόσεις Νέων Τεχνολογιών</a:t>
            </a:r>
          </a:p>
          <a:p>
            <a:pPr marL="0" indent="0" eaLnBrk="1" hangingPunct="1">
              <a:buFont typeface="Arial" pitchFamily="34" charset="0"/>
              <a:buNone/>
            </a:pPr>
            <a:endParaRPr lang="el-GR" sz="2000" dirty="0" smtClean="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l-GR" smtClean="0"/>
              <a:t>Χρηματοδότηση</a:t>
            </a:r>
          </a:p>
        </p:txBody>
      </p:sp>
      <p:sp>
        <p:nvSpPr>
          <p:cNvPr id="55299" name="Content Placeholder 2"/>
          <p:cNvSpPr>
            <a:spLocks noGrp="1"/>
          </p:cNvSpPr>
          <p:nvPr>
            <p:ph idx="1"/>
          </p:nvPr>
        </p:nvSpPr>
        <p:spPr>
          <a:xfrm>
            <a:off x="457200" y="1341438"/>
            <a:ext cx="8229600" cy="4525962"/>
          </a:xfrm>
        </p:spPr>
        <p:txBody>
          <a:bodyPr/>
          <a:lstStyle/>
          <a:p>
            <a:pPr eaLnBrk="1" hangingPunct="1"/>
            <a:r>
              <a:rPr lang="el-GR" sz="2000" dirty="0" smtClean="0"/>
              <a:t>Το παρόν εκπαιδευτικό υλικό έχει αναπτυχθεί 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pPr eaLnBrk="1" hangingPunct="1"/>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pPr eaLnBrk="1" hangingPunct="1"/>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5300" name="Picture 6" descr="Λογότυπο Επιχειρησιακού Προγράμματος Εκπαίδευση και Δια βίου Μάθηση"/>
          <p:cNvPicPr>
            <a:picLocks noChangeAspect="1"/>
          </p:cNvPicPr>
          <p:nvPr/>
        </p:nvPicPr>
        <p:blipFill>
          <a:blip r:embed="rId3" cstate="print"/>
          <a:srcRect/>
          <a:stretch>
            <a:fillRect/>
          </a:stretch>
        </p:blipFill>
        <p:spPr bwMode="auto">
          <a:xfrm>
            <a:off x="1619250" y="4652963"/>
            <a:ext cx="5502275" cy="1387475"/>
          </a:xfrm>
          <a:prstGeom prst="rect">
            <a:avLst/>
          </a:prstGeom>
          <a:noFill/>
          <a:ln w="9525">
            <a:noFill/>
            <a:miter lim="800000"/>
            <a:headEnd/>
            <a:tailEnd/>
          </a:ln>
        </p:spPr>
      </p:pic>
      <p:pic>
        <p:nvPicPr>
          <p:cNvPr id="55303" name="Εικόνα 7"/>
          <p:cNvPicPr>
            <a:picLocks noChangeAspect="1"/>
          </p:cNvPicPr>
          <p:nvPr/>
        </p:nvPicPr>
        <p:blipFill>
          <a:blip r:embed="rId4" cstate="print"/>
          <a:srcRect/>
          <a:stretch>
            <a:fillRect/>
          </a:stretch>
        </p:blipFill>
        <p:spPr bwMode="auto">
          <a:xfrm>
            <a:off x="0" y="5589240"/>
            <a:ext cx="725488"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l-GR" i="1" dirty="0" smtClean="0"/>
              <a:t>Έννοιες – Κλειδιά</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77406288"/>
              </p:ext>
            </p:extLst>
          </p:nvPr>
        </p:nvGraphicFramePr>
        <p:xfrm>
          <a:off x="683568" y="1268760"/>
          <a:ext cx="7862888" cy="4767263"/>
        </p:xfrm>
        <a:graphic>
          <a:graphicData uri="http://schemas.openxmlformats.org/drawingml/2006/table">
            <a:tbl>
              <a:tblPr firstRow="1" bandRow="1">
                <a:tableStyleId>{8A107856-5554-42FB-B03E-39F5DBC370BA}</a:tableStyleId>
              </a:tblPr>
              <a:tblGrid>
                <a:gridCol w="3931444"/>
                <a:gridCol w="3931444"/>
              </a:tblGrid>
              <a:tr h="4767263">
                <a:tc>
                  <a:txBody>
                    <a:bodyPr/>
                    <a:lstStyle/>
                    <a:p>
                      <a:pPr lvl="0">
                        <a:lnSpc>
                          <a:spcPct val="150000"/>
                        </a:lnSpc>
                        <a:buFont typeface="Arial" pitchFamily="34" charset="0"/>
                        <a:buChar char="•"/>
                      </a:pPr>
                      <a:r>
                        <a:rPr kumimoji="0" lang="el-GR" sz="2000" kern="1200" dirty="0" smtClean="0"/>
                        <a:t>Τεχνολογίες της Πληροφορίας και των Επικοινωνιών </a:t>
                      </a:r>
                      <a:endParaRPr kumimoji="0" lang="en-GB" sz="2000" kern="1200" dirty="0" smtClean="0"/>
                    </a:p>
                    <a:p>
                      <a:pPr lvl="0">
                        <a:lnSpc>
                          <a:spcPct val="150000"/>
                        </a:lnSpc>
                        <a:buFont typeface="Arial" pitchFamily="34" charset="0"/>
                        <a:buChar char="•"/>
                      </a:pPr>
                      <a:r>
                        <a:rPr kumimoji="0" lang="el-GR" sz="2000" kern="1200" dirty="0" smtClean="0"/>
                        <a:t>Εκπαιδευτική Τεχνολογία </a:t>
                      </a:r>
                      <a:endParaRPr kumimoji="0" lang="en-GB" sz="2000" kern="1200" dirty="0" smtClean="0"/>
                    </a:p>
                    <a:p>
                      <a:pPr lvl="0">
                        <a:lnSpc>
                          <a:spcPct val="150000"/>
                        </a:lnSpc>
                        <a:buFont typeface="Arial" pitchFamily="34" charset="0"/>
                        <a:buChar char="•"/>
                      </a:pPr>
                      <a:r>
                        <a:rPr kumimoji="0" lang="el-GR" sz="2000" kern="1200" dirty="0" smtClean="0"/>
                        <a:t>Εκπαιδευτικό Λογισμικό </a:t>
                      </a:r>
                      <a:endParaRPr kumimoji="0" lang="en-GB" sz="2000" kern="1200" dirty="0" smtClean="0"/>
                    </a:p>
                    <a:p>
                      <a:pPr lvl="0">
                        <a:lnSpc>
                          <a:spcPct val="150000"/>
                        </a:lnSpc>
                        <a:buFont typeface="Arial" pitchFamily="34" charset="0"/>
                        <a:buChar char="•"/>
                      </a:pPr>
                      <a:r>
                        <a:rPr kumimoji="0" lang="el-GR" sz="2000" kern="1200" dirty="0" smtClean="0"/>
                        <a:t>Διδασκαλία &amp; Μάθηση με τη Βοήθεια Υπολογιστή </a:t>
                      </a:r>
                      <a:endParaRPr kumimoji="0" lang="en-GB" sz="2000" kern="1200" dirty="0" smtClean="0"/>
                    </a:p>
                    <a:p>
                      <a:pPr lvl="0">
                        <a:lnSpc>
                          <a:spcPct val="150000"/>
                        </a:lnSpc>
                        <a:buFont typeface="Arial" pitchFamily="34" charset="0"/>
                        <a:buChar char="•"/>
                      </a:pPr>
                      <a:r>
                        <a:rPr kumimoji="0" lang="el-GR" sz="2000" kern="1200" dirty="0" smtClean="0"/>
                        <a:t>Φάσεις εισαγωγής των ΤΠΕ</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kern="1200" dirty="0" smtClean="0">
                          <a:solidFill>
                            <a:srgbClr val="FF0000"/>
                          </a:solidFill>
                        </a:rPr>
                        <a:t>Πληροφορική ως μέσο,</a:t>
                      </a:r>
                      <a:r>
                        <a:rPr kumimoji="0" lang="el-GR" sz="2000" kern="1200" baseline="0" dirty="0" smtClean="0">
                          <a:solidFill>
                            <a:srgbClr val="FF0000"/>
                          </a:solidFill>
                        </a:rPr>
                        <a:t> ως</a:t>
                      </a:r>
                      <a:r>
                        <a:rPr kumimoji="0" lang="el-GR" sz="2000" kern="1200" dirty="0" smtClean="0">
                          <a:solidFill>
                            <a:srgbClr val="FF0000"/>
                          </a:solidFill>
                        </a:rPr>
                        <a:t> εργαλείο και ως αντικείμενο εκπαίδευσης </a:t>
                      </a:r>
                      <a:endParaRPr lang="en-GB" sz="2000" dirty="0">
                        <a:solidFill>
                          <a:srgbClr val="FF0000"/>
                        </a:solidFill>
                      </a:endParaRPr>
                    </a:p>
                  </a:txBody>
                  <a:tcPr/>
                </a:tc>
                <a:tc>
                  <a:txBody>
                    <a:bodyPr/>
                    <a:lstStyle/>
                    <a:p>
                      <a:pPr lvl="0">
                        <a:lnSpc>
                          <a:spcPct val="150000"/>
                        </a:lnSpc>
                        <a:buFont typeface="Arial" pitchFamily="34" charset="0"/>
                        <a:buChar char="•"/>
                      </a:pPr>
                      <a:r>
                        <a:rPr kumimoji="0" lang="el-GR" sz="2000" kern="1200" dirty="0" smtClean="0"/>
                        <a:t>Πληροφορική</a:t>
                      </a:r>
                      <a:endParaRPr kumimoji="0" lang="en-GB" sz="2000" kern="1200" dirty="0" smtClean="0"/>
                    </a:p>
                    <a:p>
                      <a:pPr lvl="0">
                        <a:lnSpc>
                          <a:spcPct val="150000"/>
                        </a:lnSpc>
                        <a:buFont typeface="Arial" pitchFamily="34" charset="0"/>
                        <a:buChar char="•"/>
                      </a:pPr>
                      <a:r>
                        <a:rPr kumimoji="0" lang="el-GR" sz="2000" kern="1200" dirty="0" smtClean="0"/>
                        <a:t>Πληροφορική ως στοιχείο γενικής κουλτούρας </a:t>
                      </a:r>
                      <a:endParaRPr kumimoji="0" lang="en-GB" sz="2000" kern="1200" dirty="0" smtClean="0"/>
                    </a:p>
                    <a:p>
                      <a:pPr lvl="0">
                        <a:lnSpc>
                          <a:spcPct val="150000"/>
                        </a:lnSpc>
                        <a:buFont typeface="Arial" pitchFamily="34" charset="0"/>
                        <a:buChar char="•"/>
                      </a:pPr>
                      <a:r>
                        <a:rPr kumimoji="0" lang="el-GR" sz="2000" kern="1200" dirty="0" smtClean="0"/>
                        <a:t>"Υπολογιστές στα Σχολεία" </a:t>
                      </a:r>
                      <a:endParaRPr kumimoji="0" lang="en-GB" sz="2000" kern="1200" dirty="0" smtClean="0"/>
                    </a:p>
                    <a:p>
                      <a:pPr lvl="0">
                        <a:lnSpc>
                          <a:spcPct val="150000"/>
                        </a:lnSpc>
                        <a:buFont typeface="Arial" pitchFamily="34" charset="0"/>
                        <a:buChar char="•"/>
                      </a:pPr>
                      <a:r>
                        <a:rPr kumimoji="0" lang="el-GR" sz="2000" kern="1200" dirty="0" smtClean="0"/>
                        <a:t>"Πληροφορική Για Όλους" </a:t>
                      </a:r>
                      <a:endParaRPr kumimoji="0" lang="en-GB" sz="2000" kern="1200" dirty="0" smtClean="0"/>
                    </a:p>
                    <a:p>
                      <a:pPr lvl="0">
                        <a:lnSpc>
                          <a:spcPct val="150000"/>
                        </a:lnSpc>
                        <a:buFont typeface="Arial" pitchFamily="34" charset="0"/>
                        <a:buChar char="•"/>
                      </a:pPr>
                      <a:r>
                        <a:rPr kumimoji="0" lang="el-GR" sz="2000" kern="1200" dirty="0" smtClean="0"/>
                        <a:t>Μοντέλα ένταξης των ΤΠΕ</a:t>
                      </a:r>
                      <a:endParaRPr kumimoji="0" lang="en-GB" sz="2000" kern="1200" dirty="0" smtClean="0"/>
                    </a:p>
                    <a:p>
                      <a:pPr lvl="0">
                        <a:lnSpc>
                          <a:spcPct val="150000"/>
                        </a:lnSpc>
                        <a:buFont typeface="Arial" pitchFamily="34" charset="0"/>
                        <a:buChar char="•"/>
                      </a:pPr>
                      <a:r>
                        <a:rPr kumimoji="0" lang="el-GR" sz="2000" kern="1200" dirty="0" err="1" smtClean="0"/>
                        <a:t>Τεχνοκεντρικό</a:t>
                      </a:r>
                      <a:r>
                        <a:rPr kumimoji="0" lang="el-GR" sz="2000" kern="1200" dirty="0" smtClean="0"/>
                        <a:t> μοντέλο </a:t>
                      </a:r>
                      <a:endParaRPr kumimoji="0" lang="en-GB" sz="2000" kern="1200" dirty="0" smtClean="0"/>
                    </a:p>
                    <a:p>
                      <a:pPr lvl="0">
                        <a:lnSpc>
                          <a:spcPct val="150000"/>
                        </a:lnSpc>
                        <a:buFont typeface="Arial" pitchFamily="34" charset="0"/>
                        <a:buChar char="•"/>
                      </a:pPr>
                      <a:r>
                        <a:rPr kumimoji="0" lang="el-GR" sz="2000" kern="1200" dirty="0" smtClean="0"/>
                        <a:t>Πραγματολογικό μοντέλο  </a:t>
                      </a:r>
                      <a:endParaRPr kumimoji="0" lang="en-GB" sz="2000" kern="1200" dirty="0" smtClean="0"/>
                    </a:p>
                    <a:p>
                      <a:pPr lvl="0">
                        <a:lnSpc>
                          <a:spcPct val="150000"/>
                        </a:lnSpc>
                        <a:buFont typeface="Arial" pitchFamily="34" charset="0"/>
                        <a:buChar char="•"/>
                      </a:pPr>
                      <a:r>
                        <a:rPr kumimoji="0" lang="el-GR" sz="2000" kern="1200" dirty="0" smtClean="0"/>
                        <a:t>Ολοκληρωμένο μοντέλο</a:t>
                      </a:r>
                      <a:endParaRPr kumimoji="0" lang="en-US" sz="2000" kern="1200" dirty="0" smtClean="0"/>
                    </a:p>
                    <a:p>
                      <a:pPr lvl="0">
                        <a:lnSpc>
                          <a:spcPct val="150000"/>
                        </a:lnSpc>
                        <a:buFont typeface="Arial" pitchFamily="34" charset="0"/>
                        <a:buChar char="•"/>
                      </a:pPr>
                      <a:r>
                        <a:rPr kumimoji="0" lang="en-US" sz="2000" kern="1200" dirty="0" smtClean="0"/>
                        <a:t>TPCK</a:t>
                      </a:r>
                      <a:r>
                        <a:rPr kumimoji="0" lang="el-GR" sz="2000" kern="1200" dirty="0" smtClean="0"/>
                        <a:t> </a:t>
                      </a:r>
                      <a:endParaRPr lang="en-GB" sz="2000" dirty="0"/>
                    </a:p>
                  </a:txBody>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hangingPunct="1">
              <a:defRPr/>
            </a:pPr>
            <a:r>
              <a:rPr lang="el-GR" sz="4400" dirty="0" smtClean="0"/>
              <a:t>Σημειωματα</a:t>
            </a:r>
            <a:endParaRPr lang="el-GR" sz="4400" dirty="0"/>
          </a:p>
        </p:txBody>
      </p:sp>
      <p:sp>
        <p:nvSpPr>
          <p:cNvPr id="5" name="Text Placeholder 4"/>
          <p:cNvSpPr>
            <a:spLocks noGrp="1"/>
          </p:cNvSpPr>
          <p:nvPr>
            <p:ph type="body" idx="1"/>
          </p:nvPr>
        </p:nvSpPr>
        <p:spPr/>
        <p:txBody>
          <a:bodyPr/>
          <a:lstStyle/>
          <a:p>
            <a:pPr eaLnBrk="1" hangingPunct="1">
              <a:defRPr/>
            </a:pPr>
            <a:endParaRPr lang="el-G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a:xfrm>
            <a:off x="0" y="274638"/>
            <a:ext cx="9144000" cy="1143000"/>
          </a:xfrm>
        </p:spPr>
        <p:txBody>
          <a:bodyPr/>
          <a:lstStyle/>
          <a:p>
            <a:pPr eaLnBrk="1" hangingPunct="1"/>
            <a:r>
              <a:rPr lang="el-GR" smtClean="0"/>
              <a:t>Σημείωμα Ιστορικού Εκδόσεων</a:t>
            </a:r>
            <a:r>
              <a:rPr lang="en-US" smtClean="0"/>
              <a:t> </a:t>
            </a:r>
            <a:r>
              <a:rPr lang="el-GR" smtClean="0"/>
              <a:t>Έργου</a:t>
            </a:r>
          </a:p>
        </p:txBody>
      </p:sp>
      <p:sp>
        <p:nvSpPr>
          <p:cNvPr id="5" name="Content Placeholder 4"/>
          <p:cNvSpPr>
            <a:spLocks noGrp="1"/>
          </p:cNvSpPr>
          <p:nvPr>
            <p:ph idx="1"/>
          </p:nvPr>
        </p:nvSpPr>
        <p:spPr>
          <a:xfrm>
            <a:off x="234950" y="1557338"/>
            <a:ext cx="8585200" cy="4525962"/>
          </a:xfrm>
        </p:spPr>
        <p:txBody>
          <a:bodyPr>
            <a:normAutofit/>
          </a:bodyPr>
          <a:lstStyle/>
          <a:p>
            <a:pPr marL="0" indent="0" eaLnBrk="1" hangingPunct="1">
              <a:buFont typeface="Arial" pitchFamily="34" charset="0"/>
              <a:buNone/>
              <a:defRPr/>
            </a:pPr>
            <a:r>
              <a:rPr lang="el-GR" sz="2000" dirty="0" smtClean="0"/>
              <a:t>Το </a:t>
            </a:r>
            <a:r>
              <a:rPr lang="el-GR" sz="2000" dirty="0"/>
              <a:t>παρόν έργο αποτελεί την έκδοση </a:t>
            </a:r>
            <a:r>
              <a:rPr lang="el-GR" sz="2000" dirty="0" smtClean="0">
                <a:solidFill>
                  <a:srgbClr val="FF0000"/>
                </a:solidFill>
              </a:rPr>
              <a:t>1.0</a:t>
            </a:r>
            <a:r>
              <a:rPr lang="el-GR" sz="2000" dirty="0" smtClean="0"/>
              <a:t>.  </a:t>
            </a:r>
            <a:endParaRPr lang="el-GR" sz="2000" dirty="0"/>
          </a:p>
          <a:p>
            <a:pPr eaLnBrk="1" hangingPunct="1">
              <a:defRPr/>
            </a:pPr>
            <a:endParaRPr lang="el-GR" sz="2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l-GR" dirty="0" smtClean="0"/>
              <a:t>Σημείωμα Αναφοράς</a:t>
            </a:r>
          </a:p>
        </p:txBody>
      </p:sp>
      <p:sp>
        <p:nvSpPr>
          <p:cNvPr id="3" name="Content Placeholder 2"/>
          <p:cNvSpPr>
            <a:spLocks noGrp="1"/>
          </p:cNvSpPr>
          <p:nvPr>
            <p:ph idx="1"/>
          </p:nvPr>
        </p:nvSpPr>
        <p:spPr/>
        <p:txBody>
          <a:bodyPr>
            <a:normAutofit lnSpcReduction="10000"/>
          </a:bodyPr>
          <a:lstStyle/>
          <a:p>
            <a:pPr marL="0" indent="0" algn="just">
              <a:buNone/>
              <a:defRPr/>
            </a:pPr>
            <a:r>
              <a:rPr lang="en-US" altLang="en-US" sz="2800" dirty="0"/>
              <a:t>Copyright</a:t>
            </a:r>
            <a:r>
              <a:rPr lang="el-GR" altLang="en-US" sz="2800" dirty="0"/>
              <a:t> Πανεπιστήμιο Πατρών, Βασίλειος Κόμης. «Οι Τεχνολογίες της Πληροφορίας και των Επικοινωνιών στη Διδασκαλία και τη Μάθηση: </a:t>
            </a:r>
            <a:r>
              <a:rPr lang="el-GR" altLang="el-GR" sz="2800" dirty="0"/>
              <a:t>Λειτουργικός ορισμός, κατηγορίες, παιδαγωγικές αρχές, διδακτικές προσεγγίσεις </a:t>
            </a:r>
            <a:r>
              <a:rPr lang="el-GR" altLang="en-US" sz="2800" dirty="0" smtClean="0"/>
              <a:t>». </a:t>
            </a:r>
            <a:r>
              <a:rPr lang="el-GR" altLang="en-US" sz="2800" dirty="0"/>
              <a:t>Έκδοση: 1.0. Πάτρα, 2015</a:t>
            </a:r>
            <a:r>
              <a:rPr lang="el-GR" altLang="en-US" sz="2800" dirty="0" smtClean="0"/>
              <a:t>.</a:t>
            </a:r>
          </a:p>
          <a:p>
            <a:pPr marL="0" indent="0" algn="just">
              <a:buNone/>
              <a:defRPr/>
            </a:pPr>
            <a:endParaRPr lang="el-GR" altLang="en-US" sz="2800" dirty="0"/>
          </a:p>
          <a:p>
            <a:pPr marL="0" indent="0" algn="just">
              <a:buNone/>
              <a:defRPr/>
            </a:pPr>
            <a:endParaRPr lang="el-GR" altLang="en-US" sz="2800" dirty="0"/>
          </a:p>
          <a:p>
            <a:pPr marL="0" indent="0" algn="just">
              <a:buNone/>
              <a:defRPr/>
            </a:pPr>
            <a:endParaRPr lang="el-GR" altLang="en-US" sz="2800" dirty="0"/>
          </a:p>
          <a:p>
            <a:pPr marL="0" indent="0" algn="just">
              <a:buNone/>
              <a:defRPr/>
            </a:pPr>
            <a:r>
              <a:rPr lang="el-GR" altLang="en-US" sz="2800" dirty="0"/>
              <a:t>Διαθέσιμο από τη δικτυακή διεύθυνση:</a:t>
            </a:r>
          </a:p>
          <a:p>
            <a:pPr marL="0" indent="0" algn="just">
              <a:buNone/>
              <a:defRPr/>
            </a:pPr>
            <a:r>
              <a:rPr lang="en-US" altLang="en-US" sz="2800" dirty="0"/>
              <a:t>https://eclass.upatras.gr/courses/PN14</a:t>
            </a:r>
            <a:r>
              <a:rPr lang="el-GR" altLang="en-US" sz="2800" dirty="0"/>
              <a:t>23</a:t>
            </a:r>
            <a:r>
              <a:rPr lang="en-US" altLang="en-US" sz="2800" dirty="0"/>
              <a:t>/</a:t>
            </a:r>
            <a:endParaRPr lang="el-GR" altLang="en-US" sz="2800" dirty="0"/>
          </a:p>
          <a:p>
            <a:pPr marL="0" indent="0" algn="just">
              <a:buNone/>
              <a:defRPr/>
            </a:pPr>
            <a:endParaRPr lang="el-GR" sz="1400" dirty="0"/>
          </a:p>
          <a:p>
            <a:pPr eaLnBrk="1" hangingPunct="1">
              <a:defRPr/>
            </a:pPr>
            <a:endParaRPr lang="el-GR" sz="2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61925"/>
            <a:ext cx="8229600" cy="1143000"/>
          </a:xfrm>
        </p:spPr>
        <p:txBody>
          <a:bodyPr/>
          <a:lstStyle/>
          <a:p>
            <a:pPr eaLnBrk="1" hangingPunct="1"/>
            <a:r>
              <a:rPr lang="el-GR" smtClean="0"/>
              <a:t>Σημείωμα Αδειοδότησης</a:t>
            </a:r>
          </a:p>
        </p:txBody>
      </p:sp>
      <p:sp>
        <p:nvSpPr>
          <p:cNvPr id="59395" name="Content Placeholder 2"/>
          <p:cNvSpPr>
            <a:spLocks noGrp="1"/>
          </p:cNvSpPr>
          <p:nvPr>
            <p:ph idx="1"/>
          </p:nvPr>
        </p:nvSpPr>
        <p:spPr>
          <a:xfrm>
            <a:off x="107950" y="765175"/>
            <a:ext cx="8928100" cy="1439863"/>
          </a:xfrm>
        </p:spPr>
        <p:txBody>
          <a:bodyPr>
            <a:normAutofit fontScale="92500" lnSpcReduction="10000"/>
          </a:bodyPr>
          <a:lstStyle/>
          <a:p>
            <a:pPr marL="0" indent="0" eaLnBrk="1" hangingPunct="1">
              <a:buFont typeface="Arial" pitchFamily="34" charset="0"/>
              <a:buNone/>
            </a:pPr>
            <a:r>
              <a:rPr 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itchFamily="34" charset="0"/>
              <a:buNone/>
            </a:pPr>
            <a:endParaRPr lang="el-GR" sz="2000" smtClean="0"/>
          </a:p>
        </p:txBody>
      </p:sp>
      <p:pic>
        <p:nvPicPr>
          <p:cNvPr id="59396" name="Picture 22" descr="Λογότυπο για Άδειες χρήσης Creative Commons BY-NC-ND">
            <a:hlinkClick r:id="rId3"/>
          </p:cNvPr>
          <p:cNvPicPr>
            <a:picLocks noChangeAspect="1" noChangeArrowheads="1"/>
          </p:cNvPicPr>
          <p:nvPr/>
        </p:nvPicPr>
        <p:blipFill>
          <a:blip r:embed="rId4" cstate="print"/>
          <a:srcRect/>
          <a:stretch>
            <a:fillRect/>
          </a:stretch>
        </p:blipFill>
        <p:spPr bwMode="auto">
          <a:xfrm>
            <a:off x="3748088" y="2357438"/>
            <a:ext cx="1647825" cy="576262"/>
          </a:xfrm>
          <a:prstGeom prst="rect">
            <a:avLst/>
          </a:prstGeom>
          <a:noFill/>
          <a:ln w="9525">
            <a:noFill/>
            <a:miter lim="800000"/>
            <a:headEnd/>
            <a:tailEnd/>
          </a:ln>
        </p:spPr>
      </p:pic>
      <p:sp>
        <p:nvSpPr>
          <p:cNvPr id="6" name="TextBox 5"/>
          <p:cNvSpPr txBox="1"/>
          <p:nvPr/>
        </p:nvSpPr>
        <p:spPr>
          <a:xfrm>
            <a:off x="107950" y="2852738"/>
            <a:ext cx="9036050" cy="3455987"/>
          </a:xfrm>
          <a:prstGeom prst="rect">
            <a:avLst/>
          </a:prstGeom>
        </p:spPr>
        <p:txBody>
          <a:bodyPr anchor="ctr">
            <a:normAutofit/>
          </a:bodyPr>
          <a:lstStyle/>
          <a:p>
            <a:pPr>
              <a:defRPr/>
            </a:pPr>
            <a:r>
              <a:rPr lang="el-GR" dirty="0"/>
              <a:t>[1] http://creativecommons.org/licenses/by-nc-sa/4.0/ </a:t>
            </a:r>
            <a:endParaRPr lang="en-US" dirty="0"/>
          </a:p>
          <a:p>
            <a:pPr>
              <a:defRPr/>
            </a:pPr>
            <a:endParaRPr lang="el-GR" dirty="0"/>
          </a:p>
          <a:p>
            <a:pPr>
              <a:defRPr/>
            </a:pPr>
            <a:r>
              <a:rPr lang="el-GR" dirty="0"/>
              <a:t>Ως </a:t>
            </a:r>
            <a:r>
              <a:rPr lang="el-GR" b="1" dirty="0"/>
              <a:t>Μη Εμπορική</a:t>
            </a:r>
            <a:r>
              <a:rPr lang="el-GR" dirty="0"/>
              <a:t> ορίζεται η χρήση:</a:t>
            </a:r>
          </a:p>
          <a:p>
            <a:pPr marL="342900" indent="-342900">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defRPr/>
            </a:pPr>
            <a:endParaRPr lang="el-GR" dirty="0"/>
          </a:p>
          <a:p>
            <a:pPr>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p:txBody>
          <a:bodyPr>
            <a:normAutofit/>
          </a:bodyPr>
          <a:lstStyle/>
          <a:p>
            <a:pPr marL="0" indent="0" eaLnBrk="1" hangingPunct="1">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hangingPunct="1">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hangingPunct="1">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hangingPunct="1">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eaLnBrk="1" hangingPunct="1">
              <a:defRPr/>
            </a:pPr>
            <a:endParaRPr lang="el-GR" sz="2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00013"/>
            <a:ext cx="9144000" cy="1143001"/>
          </a:xfrm>
        </p:spPr>
        <p:txBody>
          <a:bodyPr/>
          <a:lstStyle/>
          <a:p>
            <a:pPr eaLnBrk="1" hangingPunct="1"/>
            <a:r>
              <a:rPr lang="el-GR" dirty="0" smtClean="0"/>
              <a:t>Σημείωμα Χρήσης Έργων Τρίτων</a:t>
            </a:r>
          </a:p>
        </p:txBody>
      </p:sp>
      <p:sp>
        <p:nvSpPr>
          <p:cNvPr id="61443" name="Content Placeholder 2"/>
          <p:cNvSpPr>
            <a:spLocks noGrp="1"/>
          </p:cNvSpPr>
          <p:nvPr>
            <p:ph idx="1"/>
          </p:nvPr>
        </p:nvSpPr>
        <p:spPr>
          <a:xfrm>
            <a:off x="179388" y="1557338"/>
            <a:ext cx="8856662" cy="4525962"/>
          </a:xfrm>
        </p:spPr>
        <p:txBody>
          <a:bodyPr/>
          <a:lstStyle/>
          <a:p>
            <a:pPr marL="0" indent="0" eaLnBrk="1" hangingPunct="1">
              <a:buFont typeface="Arial" pitchFamily="34" charset="0"/>
              <a:buNone/>
            </a:pPr>
            <a:r>
              <a:rPr lang="el-GR" sz="2000" dirty="0" smtClean="0"/>
              <a:t>Το Έργο αυτό κάνει χρήση των ακόλουθων έργων:</a:t>
            </a:r>
          </a:p>
          <a:p>
            <a:pPr marL="0" indent="0" eaLnBrk="1" hangingPunct="1">
              <a:buFont typeface="Arial" pitchFamily="34" charset="0"/>
              <a:buNone/>
            </a:pPr>
            <a:r>
              <a:rPr lang="el-GR" sz="2000" b="1" dirty="0" smtClean="0"/>
              <a:t>Εικόνες/Σχήματα/Διαγράμματα</a:t>
            </a:r>
            <a:r>
              <a:rPr lang="en-US" sz="2000" b="1" dirty="0" smtClean="0"/>
              <a:t>/</a:t>
            </a:r>
            <a:r>
              <a:rPr lang="el-GR" sz="2000" b="1" dirty="0" smtClean="0"/>
              <a:t>Φωτογραφίες</a:t>
            </a:r>
            <a:endParaRPr lang="en-US" sz="2000" b="1" dirty="0" smtClean="0"/>
          </a:p>
          <a:p>
            <a:pPr marL="0" indent="0" eaLnBrk="1" hangingPunct="1">
              <a:buFont typeface="Arial" pitchFamily="34" charset="0"/>
              <a:buNone/>
            </a:pPr>
            <a:r>
              <a:rPr lang="el-GR" sz="2000" dirty="0" smtClean="0"/>
              <a:t>Οποιασδήποτε μορφής  υλικό περιλαμβάνεται στο ανωτέρω έργο και δεν αναφέρεται σε ξεχωριστή πηγή αναφοράς, τότε αποτελεί πνευματική ιδιοκτησία του διδάσκοντα Καθηγητή, Βασίλη Κόμη.</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Τίτλος 6"/>
          <p:cNvSpPr>
            <a:spLocks noGrp="1"/>
          </p:cNvSpPr>
          <p:nvPr>
            <p:ph type="ctrTitle"/>
          </p:nvPr>
        </p:nvSpPr>
        <p:spPr>
          <a:xfrm>
            <a:off x="685440" y="2129984"/>
            <a:ext cx="7773120" cy="1470394"/>
          </a:xfrm>
        </p:spPr>
        <p:txBody>
          <a:bodyPr/>
          <a:lstStyle/>
          <a:p>
            <a:pPr eaLnBrk="1" hangingPunct="1"/>
            <a:r>
              <a:rPr lang="el-GR" dirty="0" smtClean="0"/>
              <a:t>Τέλος </a:t>
            </a:r>
            <a:r>
              <a:rPr lang="el-GR" dirty="0"/>
              <a:t>4</a:t>
            </a:r>
            <a:r>
              <a:rPr lang="el-GR" baseline="30000" dirty="0" smtClean="0"/>
              <a:t>ης</a:t>
            </a:r>
            <a:r>
              <a:rPr lang="el-GR" dirty="0" smtClean="0"/>
              <a:t> </a:t>
            </a:r>
            <a:r>
              <a:rPr lang="el-GR" dirty="0" smtClean="0"/>
              <a:t>Ενότητας</a:t>
            </a:r>
          </a:p>
        </p:txBody>
      </p:sp>
      <p:sp>
        <p:nvSpPr>
          <p:cNvPr id="69635" name="Υπότιτλος 7"/>
          <p:cNvSpPr>
            <a:spLocks noGrp="1"/>
          </p:cNvSpPr>
          <p:nvPr>
            <p:ph type="subTitle" idx="1"/>
          </p:nvPr>
        </p:nvSpPr>
        <p:spPr>
          <a:xfrm>
            <a:off x="684000" y="3885528"/>
            <a:ext cx="7776000" cy="1752664"/>
          </a:xfrm>
        </p:spPr>
        <p:txBody>
          <a:bodyPr/>
          <a:lstStyle/>
          <a:p>
            <a:pPr eaLnBrk="1" hangingPunct="1"/>
            <a:endParaRPr lang="el-GR" smtClean="0"/>
          </a:p>
        </p:txBody>
      </p:sp>
      <p:pic>
        <p:nvPicPr>
          <p:cNvPr id="69636"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1921" y="5563305"/>
            <a:ext cx="3240000" cy="77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0" y="5790848"/>
            <a:ext cx="1733760" cy="66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087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l-GR" dirty="0" smtClean="0"/>
              <a:t>Τεχνολογική Παιδαγωγική Γνώση Περιεχομένου (ΤΠΓΠ) </a:t>
            </a:r>
            <a:endParaRPr lang="el-GR" dirty="0"/>
          </a:p>
        </p:txBody>
      </p:sp>
      <p:pic>
        <p:nvPicPr>
          <p:cNvPr id="17413" name="Picture 2" descr="Σχήμα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772816"/>
            <a:ext cx="5148064"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Ορθογώνιο 2"/>
          <p:cNvSpPr>
            <a:spLocks noChangeArrowheads="1"/>
          </p:cNvSpPr>
          <p:nvPr/>
        </p:nvSpPr>
        <p:spPr bwMode="auto">
          <a:xfrm>
            <a:off x="1235075" y="1590675"/>
            <a:ext cx="3336925"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t>Η έννοια της </a:t>
            </a:r>
            <a:r>
              <a:rPr lang="el-GR" b="1" dirty="0"/>
              <a:t>Τεχνολογικής Παιδαγωγικής Γνώσης Περιεχομένου</a:t>
            </a:r>
            <a:r>
              <a:rPr lang="el-GR" dirty="0"/>
              <a:t> (ΤΠΓΠ) διατυπώθηκε από τους </a:t>
            </a:r>
            <a:r>
              <a:rPr lang="el-GR" dirty="0" err="1"/>
              <a:t>Mishra</a:t>
            </a:r>
            <a:r>
              <a:rPr lang="el-GR" dirty="0"/>
              <a:t> και </a:t>
            </a:r>
            <a:r>
              <a:rPr lang="el-GR" dirty="0" err="1"/>
              <a:t>Koehler</a:t>
            </a:r>
            <a:r>
              <a:rPr lang="el-GR" dirty="0"/>
              <a:t> (2006) με στόχο να περιγράψουν ολοκληρωμένα το πλαίσιο των παραγόντων που καθορίζουν την ένταξη των ΤΠΕ στη σχολική τάξη. </a:t>
            </a:r>
          </a:p>
          <a:p>
            <a:r>
              <a:rPr lang="el-GR" dirty="0"/>
              <a:t>Το μοντέλο αυτό δεν αντιμετωπίζει ανεξάρτητα το </a:t>
            </a:r>
            <a:r>
              <a:rPr lang="el-GR" b="1" dirty="0"/>
              <a:t>Περιεχόμενο</a:t>
            </a:r>
            <a:r>
              <a:rPr lang="el-GR" dirty="0"/>
              <a:t>, την </a:t>
            </a:r>
            <a:r>
              <a:rPr lang="el-GR" b="1" dirty="0"/>
              <a:t>Παιδαγωγική </a:t>
            </a:r>
            <a:r>
              <a:rPr lang="el-GR" dirty="0"/>
              <a:t>και την </a:t>
            </a:r>
            <a:r>
              <a:rPr lang="el-GR" b="1" dirty="0"/>
              <a:t>Τεχνολογία</a:t>
            </a:r>
            <a:r>
              <a:rPr lang="el-GR" dirty="0"/>
              <a:t> αλλά μέσα από το σύνθετο σύστημα </a:t>
            </a:r>
            <a:r>
              <a:rPr lang="el-GR" dirty="0" err="1"/>
              <a:t>αλληλο</a:t>
            </a:r>
            <a:r>
              <a:rPr lang="el-GR" dirty="0"/>
              <a:t>-συσχετίσεων που ορίζουν οι τρεις αυτές παράμετροι.</a:t>
            </a:r>
          </a:p>
        </p:txBody>
      </p:sp>
    </p:spTree>
    <p:extLst>
      <p:ext uri="{BB962C8B-B14F-4D97-AF65-F5344CB8AC3E}">
        <p14:creationId xmlns:p14="http://schemas.microsoft.com/office/powerpoint/2010/main" val="1640384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0"/>
            <a:ext cx="8072437" cy="1143000"/>
          </a:xfrm>
        </p:spPr>
        <p:txBody>
          <a:bodyPr>
            <a:noAutofit/>
          </a:bodyPr>
          <a:lstStyle/>
          <a:p>
            <a:pPr algn="ctr" fontAlgn="auto">
              <a:spcAft>
                <a:spcPts val="0"/>
              </a:spcAft>
              <a:defRPr/>
            </a:pPr>
            <a:r>
              <a:rPr lang="en-US" sz="2800" dirty="0" err="1" smtClean="0"/>
              <a:t>Mishra</a:t>
            </a:r>
            <a:r>
              <a:rPr lang="en-US" sz="2800" dirty="0" smtClean="0"/>
              <a:t> &amp; Koehler (2006)</a:t>
            </a:r>
            <a:br>
              <a:rPr lang="en-US" sz="2800" dirty="0" smtClean="0"/>
            </a:br>
            <a:r>
              <a:rPr lang="el-GR" sz="2800" dirty="0" smtClean="0"/>
              <a:t>Τεχνολογική Παιδαγωγική Γνώση Περιεχομένου (</a:t>
            </a:r>
            <a:r>
              <a:rPr lang="en-US" sz="2800" dirty="0" smtClean="0"/>
              <a:t>TPCK</a:t>
            </a:r>
            <a:r>
              <a:rPr lang="el-GR" sz="2800" dirty="0" smtClean="0"/>
              <a:t>)</a:t>
            </a:r>
            <a:endParaRPr lang="el-GR" sz="2800" dirty="0"/>
          </a:p>
        </p:txBody>
      </p:sp>
      <p:graphicFrame>
        <p:nvGraphicFramePr>
          <p:cNvPr id="4" name="3 - Θέση περιεχομένου"/>
          <p:cNvGraphicFramePr>
            <a:graphicFrameLocks noGrp="1"/>
          </p:cNvGraphicFramePr>
          <p:nvPr>
            <p:ph idx="1"/>
          </p:nvPr>
        </p:nvGraphicFramePr>
        <p:xfrm>
          <a:off x="467544" y="1196752"/>
          <a:ext cx="8043890" cy="5114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Λυγισμένο βέλος"/>
          <p:cNvSpPr/>
          <p:nvPr/>
        </p:nvSpPr>
        <p:spPr>
          <a:xfrm>
            <a:off x="3995936" y="1484784"/>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0" name="9 - Λυγισμένο βέλος"/>
          <p:cNvSpPr/>
          <p:nvPr/>
        </p:nvSpPr>
        <p:spPr>
          <a:xfrm rot="5400000">
            <a:off x="5429251" y="3929062"/>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1" name="10 - Λυγισμένο βέλος"/>
          <p:cNvSpPr/>
          <p:nvPr/>
        </p:nvSpPr>
        <p:spPr>
          <a:xfrm rot="5400000" flipV="1">
            <a:off x="2623791" y="4009058"/>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5" name="14 - Ελεύθερη σχεδίαση"/>
          <p:cNvSpPr/>
          <p:nvPr/>
        </p:nvSpPr>
        <p:spPr>
          <a:xfrm>
            <a:off x="4076567" y="3284984"/>
            <a:ext cx="4714908" cy="2643206"/>
          </a:xfrm>
          <a:custGeom>
            <a:avLst/>
            <a:gdLst>
              <a:gd name="connsiteX0" fmla="*/ 0 w 4230624"/>
              <a:gd name="connsiteY0" fmla="*/ 419100 h 2129028"/>
              <a:gd name="connsiteX1" fmla="*/ 3557016 w 4230624"/>
              <a:gd name="connsiteY1" fmla="*/ 144780 h 2129028"/>
              <a:gd name="connsiteX2" fmla="*/ 4041648 w 4230624"/>
              <a:gd name="connsiteY2" fmla="*/ 1287780 h 2129028"/>
              <a:gd name="connsiteX3" fmla="*/ 2798064 w 4230624"/>
              <a:gd name="connsiteY3" fmla="*/ 1946148 h 2129028"/>
              <a:gd name="connsiteX4" fmla="*/ 2761488 w 4230624"/>
              <a:gd name="connsiteY4" fmla="*/ 1671828 h 2129028"/>
              <a:gd name="connsiteX5" fmla="*/ 2697480 w 4230624"/>
              <a:gd name="connsiteY5" fmla="*/ 1937004 h 2129028"/>
              <a:gd name="connsiteX6" fmla="*/ 3081528 w 4230624"/>
              <a:gd name="connsiteY6" fmla="*/ 2092452 h 2129028"/>
              <a:gd name="connsiteX7" fmla="*/ 3236976 w 4230624"/>
              <a:gd name="connsiteY7" fmla="*/ 2129028 h 212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0624" h="2129028">
                <a:moveTo>
                  <a:pt x="0" y="419100"/>
                </a:moveTo>
                <a:cubicBezTo>
                  <a:pt x="1441704" y="209550"/>
                  <a:pt x="2883408" y="0"/>
                  <a:pt x="3557016" y="144780"/>
                </a:cubicBezTo>
                <a:cubicBezTo>
                  <a:pt x="4230624" y="289560"/>
                  <a:pt x="4168140" y="987552"/>
                  <a:pt x="4041648" y="1287780"/>
                </a:cubicBezTo>
                <a:cubicBezTo>
                  <a:pt x="3915156" y="1588008"/>
                  <a:pt x="3011424" y="1882140"/>
                  <a:pt x="2798064" y="1946148"/>
                </a:cubicBezTo>
                <a:cubicBezTo>
                  <a:pt x="2584704" y="2010156"/>
                  <a:pt x="2778252" y="1673352"/>
                  <a:pt x="2761488" y="1671828"/>
                </a:cubicBezTo>
                <a:cubicBezTo>
                  <a:pt x="2744724" y="1670304"/>
                  <a:pt x="2644140" y="1866900"/>
                  <a:pt x="2697480" y="1937004"/>
                </a:cubicBezTo>
                <a:cubicBezTo>
                  <a:pt x="2750820" y="2007108"/>
                  <a:pt x="2991612" y="2060448"/>
                  <a:pt x="3081528" y="2092452"/>
                </a:cubicBezTo>
                <a:cubicBezTo>
                  <a:pt x="3171444" y="2124456"/>
                  <a:pt x="3204210" y="2126742"/>
                  <a:pt x="3236976" y="2129028"/>
                </a:cubicBezTo>
              </a:path>
            </a:pathLst>
          </a:cu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l-GR"/>
          </a:p>
        </p:txBody>
      </p:sp>
      <p:sp>
        <p:nvSpPr>
          <p:cNvPr id="16" name="15 - TextBox"/>
          <p:cNvSpPr txBox="1">
            <a:spLocks noChangeArrowheads="1"/>
          </p:cNvSpPr>
          <p:nvPr/>
        </p:nvSpPr>
        <p:spPr bwMode="auto">
          <a:xfrm>
            <a:off x="4427984" y="1342727"/>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dirty="0">
                <a:latin typeface="Gill Sans MT" pitchFamily="34" charset="0"/>
              </a:rPr>
              <a:t>Παιδαγωγική γνώση περιεχομένου</a:t>
            </a:r>
            <a:endParaRPr lang="el-GR" dirty="0">
              <a:latin typeface="Corbel" pitchFamily="34" charset="0"/>
            </a:endParaRPr>
          </a:p>
        </p:txBody>
      </p:sp>
      <p:sp>
        <p:nvSpPr>
          <p:cNvPr id="17" name="16 - TextBox"/>
          <p:cNvSpPr txBox="1">
            <a:spLocks noChangeArrowheads="1"/>
          </p:cNvSpPr>
          <p:nvPr/>
        </p:nvSpPr>
        <p:spPr bwMode="auto">
          <a:xfrm>
            <a:off x="1071563" y="5143500"/>
            <a:ext cx="2214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a:latin typeface="Gill Sans MT" pitchFamily="34" charset="0"/>
              </a:rPr>
              <a:t>Τεχνολογική γνώση περιεχομένου</a:t>
            </a:r>
            <a:endParaRPr lang="el-GR">
              <a:latin typeface="Corbel" pitchFamily="34" charset="0"/>
            </a:endParaRPr>
          </a:p>
        </p:txBody>
      </p:sp>
      <p:sp>
        <p:nvSpPr>
          <p:cNvPr id="19" name="18 - TextBox"/>
          <p:cNvSpPr txBox="1">
            <a:spLocks noChangeArrowheads="1"/>
          </p:cNvSpPr>
          <p:nvPr/>
        </p:nvSpPr>
        <p:spPr bwMode="auto">
          <a:xfrm>
            <a:off x="5715000" y="4929188"/>
            <a:ext cx="2857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a:latin typeface="Gill Sans MT" pitchFamily="34" charset="0"/>
              </a:rPr>
              <a:t>Τεχνολογική παιδαγωγική γνώση</a:t>
            </a:r>
            <a:endParaRPr lang="el-GR">
              <a:latin typeface="Corbel" pitchFamily="34" charset="0"/>
            </a:endParaRPr>
          </a:p>
        </p:txBody>
      </p:sp>
      <p:sp>
        <p:nvSpPr>
          <p:cNvPr id="20" name="19 - TextBox"/>
          <p:cNvSpPr txBox="1">
            <a:spLocks noChangeArrowheads="1"/>
          </p:cNvSpPr>
          <p:nvPr/>
        </p:nvSpPr>
        <p:spPr bwMode="auto">
          <a:xfrm>
            <a:off x="2411760" y="5877272"/>
            <a:ext cx="578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l-GR" dirty="0" smtClean="0">
                <a:solidFill>
                  <a:schemeClr val="tx2">
                    <a:satMod val="130000"/>
                  </a:schemeClr>
                </a:solidFill>
              </a:rPr>
              <a:t>Τεχνολογική Παιδαγωγική Γνώση Περιεχομένου</a:t>
            </a:r>
            <a:endParaRPr lang="el-GR" b="1" dirty="0" smtClean="0">
              <a:latin typeface="Corbel" pitchFamily="34" charset="0"/>
            </a:endParaRPr>
          </a:p>
        </p:txBody>
      </p:sp>
    </p:spTree>
    <p:extLst>
      <p:ext uri="{BB962C8B-B14F-4D97-AF65-F5344CB8AC3E}">
        <p14:creationId xmlns:p14="http://schemas.microsoft.com/office/powerpoint/2010/main" val="493249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2000"/>
                                        <p:tgtEl>
                                          <p:spTgt spid="1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2000"/>
                                        <p:tgtEl>
                                          <p:spTgt spid="1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2000"/>
                                        <p:tgtEl>
                                          <p:spTgt spid="1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fade">
                                      <p:cBhvr>
                                        <p:cTn id="45"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19" grpId="0" build="allAtOnce"/>
      <p:bldP spid="20"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Από το </a:t>
            </a:r>
            <a:r>
              <a:rPr lang="en-US" dirty="0" smtClean="0"/>
              <a:t>TPCK </a:t>
            </a:r>
            <a:r>
              <a:rPr lang="el-GR" dirty="0" smtClean="0"/>
              <a:t>στο </a:t>
            </a:r>
            <a:r>
              <a:rPr lang="en-US" dirty="0" smtClean="0"/>
              <a:t>TDCK</a:t>
            </a:r>
            <a:endParaRPr lang="el-GR" dirty="0"/>
          </a:p>
        </p:txBody>
      </p:sp>
      <p:sp>
        <p:nvSpPr>
          <p:cNvPr id="3" name="Θέση περιεχομένου 2"/>
          <p:cNvSpPr>
            <a:spLocks noGrp="1"/>
          </p:cNvSpPr>
          <p:nvPr>
            <p:ph idx="1"/>
          </p:nvPr>
        </p:nvSpPr>
        <p:spPr/>
        <p:txBody>
          <a:bodyPr/>
          <a:lstStyle/>
          <a:p>
            <a:r>
              <a:rPr lang="el-GR" dirty="0" smtClean="0"/>
              <a:t>Από την τεχνολογική παιδαγωγική γνώση περιεχομένου</a:t>
            </a:r>
          </a:p>
          <a:p>
            <a:pPr lvl="1"/>
            <a:r>
              <a:rPr lang="el-GR" dirty="0" smtClean="0"/>
              <a:t>Γενικές γνώσεις παιδαγωγικής </a:t>
            </a:r>
          </a:p>
          <a:p>
            <a:r>
              <a:rPr lang="el-GR" dirty="0" smtClean="0"/>
              <a:t>Στην </a:t>
            </a:r>
            <a:r>
              <a:rPr lang="el-GR" dirty="0"/>
              <a:t>τεχνολογική </a:t>
            </a:r>
            <a:r>
              <a:rPr lang="el-GR" dirty="0" smtClean="0"/>
              <a:t>διδακτική γνώση </a:t>
            </a:r>
            <a:r>
              <a:rPr lang="el-GR" dirty="0"/>
              <a:t>περιεχομένου</a:t>
            </a:r>
            <a:r>
              <a:rPr lang="el-GR" dirty="0" smtClean="0"/>
              <a:t> </a:t>
            </a:r>
          </a:p>
          <a:p>
            <a:pPr lvl="1"/>
            <a:r>
              <a:rPr lang="el-GR" dirty="0" smtClean="0"/>
              <a:t>Γνώσεις διδακτικής του αντικειμένου </a:t>
            </a:r>
          </a:p>
          <a:p>
            <a:r>
              <a:rPr lang="el-GR" dirty="0" smtClean="0"/>
              <a:t>Η έννοια του διδακτικού μετασχηματισμού </a:t>
            </a:r>
            <a:endParaRPr lang="el-GR" dirty="0"/>
          </a:p>
        </p:txBody>
      </p:sp>
    </p:spTree>
    <p:extLst>
      <p:ext uri="{BB962C8B-B14F-4D97-AF65-F5344CB8AC3E}">
        <p14:creationId xmlns:p14="http://schemas.microsoft.com/office/powerpoint/2010/main" val="2371245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ICTEGroup.G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ICTEGroup.Gr</Template>
  <TotalTime>249</TotalTime>
  <Words>3214</Words>
  <Application>Microsoft Office PowerPoint</Application>
  <PresentationFormat>On-screen Show (4:3)</PresentationFormat>
  <Paragraphs>521</Paragraphs>
  <Slides>66</Slides>
  <Notes>58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66</vt:i4>
      </vt:variant>
    </vt:vector>
  </HeadingPairs>
  <TitlesOfParts>
    <vt:vector size="82" baseType="lpstr">
      <vt:lpstr>Microsoft YaHei</vt:lpstr>
      <vt:lpstr>MS PGothic</vt:lpstr>
      <vt:lpstr>MS PGothic</vt:lpstr>
      <vt:lpstr>Arial</vt:lpstr>
      <vt:lpstr>Calibri</vt:lpstr>
      <vt:lpstr>Corbel</vt:lpstr>
      <vt:lpstr>Gill Sans MT</vt:lpstr>
      <vt:lpstr>Symbol</vt:lpstr>
      <vt:lpstr>Tahoma</vt:lpstr>
      <vt:lpstr>Tahoma Greek</vt:lpstr>
      <vt:lpstr>Times New Roman</vt:lpstr>
      <vt:lpstr>Trebuchet MS</vt:lpstr>
      <vt:lpstr>Verdana</vt:lpstr>
      <vt:lpstr>Wingdings</vt:lpstr>
      <vt:lpstr>Wingdings 2</vt:lpstr>
      <vt:lpstr>ICTEGroup.Gr</vt:lpstr>
      <vt:lpstr>Οι Τεχνολογίες της Πληροφορίας και των Επικοινωνιών στη Διδασκαλία και τη Μάθηση Μάθημα επιλογής 7ο εξάμηνο,   Τμήμα Επιστημών της Εκπαίδευσης και της Αγωγής στην Προσχολική Ηλικία,  Πανεπιστήμιο Πατρών Ενότητα 4: Λειτουργικός ορισμός, κατηγορίες, παιδαγωγικές αρχές, διδακτικές προσεγγίσεις   </vt:lpstr>
      <vt:lpstr>Άδειες Χρήσης</vt:lpstr>
      <vt:lpstr>Χρηματοδότηση</vt:lpstr>
      <vt:lpstr>Σκοπός</vt:lpstr>
      <vt:lpstr>Σκοπός </vt:lpstr>
      <vt:lpstr>Έννοιες – Κλειδιά</vt:lpstr>
      <vt:lpstr>Τεχνολογική Παιδαγωγική Γνώση Περιεχομένου (ΤΠΓΠ) </vt:lpstr>
      <vt:lpstr>Mishra &amp; Koehler (2006) Τεχνολογική Παιδαγωγική Γνώση Περιεχομένου (TPCK)</vt:lpstr>
      <vt:lpstr>Από το TPCK στο TDCK</vt:lpstr>
      <vt:lpstr>ΤΔΓΠ </vt:lpstr>
      <vt:lpstr>Τεχνολογική Διδακτική Γνώση Περιεχομένου (TDCK)</vt:lpstr>
      <vt:lpstr>Τεχνολογική Διδακτική Γνώση Περιεχομένου στη Γλώσσα</vt:lpstr>
      <vt:lpstr>Τεχνολογική Διδακτική Γνώση Περιεχομένου στα Μαθηματικά</vt:lpstr>
      <vt:lpstr>Τεχνολογική Διδακτική Γνώση Περιεχομένου στις Επιστήμες</vt:lpstr>
      <vt:lpstr>Εκπαιδευτικό Λογισμικό</vt:lpstr>
      <vt:lpstr>Πλαίσιο Ορισμού</vt:lpstr>
      <vt:lpstr>Εκπαιδευτικό Λογισμικό και σχολική πρακτική </vt:lpstr>
      <vt:lpstr>Πληροφορικά Περιβάλλοντα Μάθησης – Πλαίσιο χρήσης </vt:lpstr>
      <vt:lpstr>Κατηγοριοποίηση του εκπαιδευτικού λογισμικού</vt:lpstr>
      <vt:lpstr>Γενικές κατηγορίες &amp; Θεωρίες Μάθησης</vt:lpstr>
      <vt:lpstr> </vt:lpstr>
      <vt:lpstr> </vt:lpstr>
      <vt:lpstr>Συστήματα διδασκαλίας καθοδηγούμενης από υπολογιστή</vt:lpstr>
      <vt:lpstr> </vt:lpstr>
      <vt:lpstr>Δομή &amp; αλληλουχία συστήματος καθοδήγησης</vt:lpstr>
      <vt:lpstr>Συμβολή του Συμπεριφορισμού στη σχεδίαση εκπαιδευτικού λογισμικού</vt:lpstr>
      <vt:lpstr>Συμβολή του Συμπεριφορισμού στη σχεδίαση εκπαιδευτικού λογισμικού</vt:lpstr>
      <vt:lpstr>Συστήματα διδασκαλίας καθοδηγούμενης από υπολογιστή</vt:lpstr>
      <vt:lpstr>Σύνοψη:</vt:lpstr>
      <vt:lpstr>Συστήματα μάθησης</vt:lpstr>
      <vt:lpstr>Συστήματα μάθησης</vt:lpstr>
      <vt:lpstr>Συστήματα μάθησης</vt:lpstr>
      <vt:lpstr>Ανακαλυπτική μάθηση</vt:lpstr>
      <vt:lpstr>PowerPoint Presentation</vt:lpstr>
      <vt:lpstr>Συμβολή του εποικοδομισμού στη σχεδίαση εκπαιδευτικού λογισμικού</vt:lpstr>
      <vt:lpstr>Συμβολή του εποικοδομισμού στη σχεδίαση εκπαιδευτικού λογισμικού</vt:lpstr>
      <vt:lpstr>Συστήματα συμβολικής έκφρασης και οικοδόμησης </vt:lpstr>
      <vt:lpstr>Συστήματα συμβολικής έκφρασης και οικοδόμησης </vt:lpstr>
      <vt:lpstr>Συστήματα παρουσίασης, αναζήτησης, επικοινωνίας της  πληροφορίας </vt:lpstr>
      <vt:lpstr>PowerPoint Presentation</vt:lpstr>
      <vt:lpstr>Κοινωνική αλληλεπίδραση και συνεργατική μάθηση</vt:lpstr>
      <vt:lpstr>Συστήματα συνεργατικής δραστηριότητας και μάθησης από απόσταση</vt:lpstr>
      <vt:lpstr>Συστήματα επικοινωνίας</vt:lpstr>
      <vt:lpstr>PowerPoint Presentation</vt:lpstr>
      <vt:lpstr>Συμβολή της κοινωνικοπολιτισμικής προσέγγισης </vt:lpstr>
      <vt:lpstr>Συμβολή της κοινωνικοπολιτισμικής προσέγγισης </vt:lpstr>
      <vt:lpstr>Σύνοψη</vt:lpstr>
      <vt:lpstr>Εκπαιδευτικό Λογισμικό </vt:lpstr>
      <vt:lpstr>Παιδαγωγικά ρεύματα </vt:lpstr>
      <vt:lpstr> </vt:lpstr>
      <vt:lpstr>Υπολογιστές και Εκπαίδευση</vt:lpstr>
      <vt:lpstr>A. Μαθαίνω για τους υπολογιστές</vt:lpstr>
      <vt:lpstr>B. Μαθαίνω από τους υπολογιστές</vt:lpstr>
      <vt:lpstr>Γ. Μαθαίνω με τους υπολογιστές</vt:lpstr>
      <vt:lpstr>Δ. Μαθαίνω τους υπολογιστές</vt:lpstr>
      <vt:lpstr>Τεχνολογίες </vt:lpstr>
      <vt:lpstr>Τεχνολογία – Παιδαγωγικά ρεύματα</vt:lpstr>
      <vt:lpstr>Βιβλιογραφία</vt:lpstr>
      <vt:lpstr>Χρηματοδότηση</vt:lpstr>
      <vt:lpstr>Σημειωματα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lpstr>Τέλος 4ης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Andromahi</dc:creator>
  <cp:lastModifiedBy>Georgia Antonelou</cp:lastModifiedBy>
  <cp:revision>31</cp:revision>
  <dcterms:created xsi:type="dcterms:W3CDTF">2015-03-23T18:24:04Z</dcterms:created>
  <dcterms:modified xsi:type="dcterms:W3CDTF">2015-11-29T08:41:46Z</dcterms:modified>
</cp:coreProperties>
</file>