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D68C0C-29C9-489C-9F6D-A705B4C7F883}" type="datetimeFigureOut">
              <a:rPr lang="el-GR" smtClean="0"/>
              <a:pPr/>
              <a:t>17/5/2015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7F3D8C-D077-4FE3-9012-A9AC0785909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6WO5XabD-s" TargetMode="External"/><Relationship Id="rId2" Type="http://schemas.openxmlformats.org/officeDocument/2006/relationships/hyperlink" Target="https://www.youtube.com/watch?v=SHv3-U9VPA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Z37zqWlQi4" TargetMode="External"/><Relationship Id="rId4" Type="http://schemas.openxmlformats.org/officeDocument/2006/relationships/hyperlink" Target="http://www.svt.se/nyhetsklipp/nyheter/article2936202.sv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Τυπολογία των φθόγγων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Φωνολογία και συστήματα γραφής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Καθολικά για τα υπερτεμαχιακά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ΓΕΝ-8: Σε περίπου τις μισές γλώσσες του κόσμου, η θέση του τόνου είναι προβλέψιμη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Ποιος περιορισμός εξηγεί την θέση του προσφύματος της κατοχής </a:t>
            </a:r>
            <a:r>
              <a:rPr lang="en-US" dirty="0" smtClean="0"/>
              <a:t>–ka </a:t>
            </a:r>
            <a:r>
              <a:rPr lang="el-GR" dirty="0" smtClean="0"/>
              <a:t>στην </a:t>
            </a:r>
            <a:r>
              <a:rPr lang="en-US" dirty="0" err="1" smtClean="0"/>
              <a:t>Ulwa</a:t>
            </a:r>
            <a:r>
              <a:rPr lang="en-US" dirty="0" smtClean="0"/>
              <a:t> (</a:t>
            </a:r>
            <a:r>
              <a:rPr lang="el-GR" dirty="0" smtClean="0"/>
              <a:t>Νιγηρία);</a:t>
            </a:r>
          </a:p>
          <a:p>
            <a:r>
              <a:rPr lang="en-US" dirty="0" err="1" smtClean="0"/>
              <a:t>ál</a:t>
            </a:r>
            <a:r>
              <a:rPr lang="en-US" dirty="0" smtClean="0"/>
              <a:t>			</a:t>
            </a:r>
            <a:r>
              <a:rPr lang="en-US" dirty="0" err="1" smtClean="0"/>
              <a:t>Ál</a:t>
            </a:r>
            <a:r>
              <a:rPr lang="en-US" dirty="0" smtClean="0"/>
              <a:t>-ka			“man”</a:t>
            </a:r>
          </a:p>
          <a:p>
            <a:r>
              <a:rPr lang="en-US" dirty="0" err="1" smtClean="0"/>
              <a:t>Bás</a:t>
            </a:r>
            <a:r>
              <a:rPr lang="en-US" dirty="0" smtClean="0"/>
              <a:t>		</a:t>
            </a:r>
            <a:r>
              <a:rPr lang="en-US" dirty="0" err="1" smtClean="0"/>
              <a:t>bás</a:t>
            </a:r>
            <a:r>
              <a:rPr lang="en-US" dirty="0" smtClean="0"/>
              <a:t>-ka		“hair”</a:t>
            </a:r>
          </a:p>
          <a:p>
            <a:r>
              <a:rPr lang="en-US" dirty="0" err="1" smtClean="0"/>
              <a:t>Saná</a:t>
            </a:r>
            <a:r>
              <a:rPr lang="en-US" dirty="0" smtClean="0"/>
              <a:t>		</a:t>
            </a:r>
            <a:r>
              <a:rPr lang="en-US" dirty="0" err="1" smtClean="0"/>
              <a:t>saná</a:t>
            </a:r>
            <a:r>
              <a:rPr lang="en-US" dirty="0" smtClean="0"/>
              <a:t>-ka		“deer”</a:t>
            </a:r>
          </a:p>
          <a:p>
            <a:r>
              <a:rPr lang="en-US" dirty="0" err="1" smtClean="0"/>
              <a:t>Kúhbil</a:t>
            </a:r>
            <a:r>
              <a:rPr lang="en-US" dirty="0" smtClean="0"/>
              <a:t>		</a:t>
            </a:r>
            <a:r>
              <a:rPr lang="en-US" dirty="0" err="1" smtClean="0"/>
              <a:t>kúh</a:t>
            </a:r>
            <a:r>
              <a:rPr lang="en-US" dirty="0" smtClean="0"/>
              <a:t>-ka-</a:t>
            </a:r>
            <a:r>
              <a:rPr lang="en-US" dirty="0" err="1" smtClean="0"/>
              <a:t>bil</a:t>
            </a:r>
            <a:r>
              <a:rPr lang="en-US" dirty="0" smtClean="0"/>
              <a:t>		“knife”</a:t>
            </a:r>
          </a:p>
          <a:p>
            <a:r>
              <a:rPr lang="en-US" dirty="0" err="1" smtClean="0"/>
              <a:t>Aná:laaka</a:t>
            </a:r>
            <a:r>
              <a:rPr lang="en-US" dirty="0" smtClean="0"/>
              <a:t>	</a:t>
            </a:r>
            <a:r>
              <a:rPr lang="en-US" dirty="0" err="1" smtClean="0"/>
              <a:t>aná</a:t>
            </a:r>
            <a:r>
              <a:rPr lang="en-US" dirty="0" smtClean="0"/>
              <a:t>:-ka-</a:t>
            </a:r>
            <a:r>
              <a:rPr lang="en-US" dirty="0" err="1" smtClean="0"/>
              <a:t>laaka</a:t>
            </a:r>
            <a:r>
              <a:rPr lang="en-US" dirty="0" smtClean="0"/>
              <a:t>	“chin”</a:t>
            </a:r>
          </a:p>
          <a:p>
            <a:r>
              <a:rPr lang="en-US" dirty="0" err="1" smtClean="0"/>
              <a:t>Báskarna</a:t>
            </a:r>
            <a:r>
              <a:rPr lang="en-US" dirty="0" smtClean="0"/>
              <a:t>	</a:t>
            </a:r>
            <a:r>
              <a:rPr lang="en-US" dirty="0" err="1" smtClean="0"/>
              <a:t>bás</a:t>
            </a:r>
            <a:r>
              <a:rPr lang="en-US" dirty="0" smtClean="0"/>
              <a:t>-ka-</a:t>
            </a:r>
            <a:r>
              <a:rPr lang="en-US" dirty="0" err="1" smtClean="0"/>
              <a:t>karna</a:t>
            </a:r>
            <a:r>
              <a:rPr lang="en-US" dirty="0" smtClean="0"/>
              <a:t>	“comb”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Προφορές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www.youtube.com/watch?v=SHv3-U9VPAs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www.youtube.com/watch?v=W6WO5XabD-s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www.svt.se/nyhetsklipp/nyheter/article2936202.svt</a:t>
            </a:r>
            <a:endParaRPr lang="el-GR" dirty="0" smtClean="0"/>
          </a:p>
          <a:p>
            <a:r>
              <a:rPr lang="en-US" dirty="0" smtClean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www.youtube.com/watch?v=hZ37zqWlQi4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Συστηματα γραφησ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Γλώσσα και γραφή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Κάποιες (ελάχιστες) από τις γλώσσες του κόσμου μπορούν να μεταδώσουν πληροφορίες και σε μία ιδιαίτερη μορφή που δεν δεσμεύεται τόσο χωροχρονικά: την γραπτή μορφή</a:t>
            </a:r>
          </a:p>
          <a:p>
            <a:r>
              <a:rPr lang="el-GR" dirty="0" smtClean="0"/>
              <a:t>Μεγάλη ποικιλία, ακόμα και στα λίγα συστήματα γραφής που εφευρέθηκαν και χρησιμοποιούνται και σήμερα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Συστήματα γραφής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Έμφαση στην σημασία: λογογραφικά (π.χ. ιερογλυφικά)</a:t>
            </a:r>
          </a:p>
          <a:p>
            <a:r>
              <a:rPr lang="el-GR" dirty="0" smtClean="0"/>
              <a:t>2. Έμφαση στην μορφή (φθόγγους): φωνογραφικά (π.χ. συλλαβάρια, αλφάβητα)</a:t>
            </a:r>
          </a:p>
          <a:p>
            <a:r>
              <a:rPr lang="el-GR" dirty="0" smtClean="0"/>
              <a:t>3. Μεικτά συστήματα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Πικτογράμματα</a:t>
            </a:r>
            <a:endParaRPr lang="el-GR" dirty="0"/>
          </a:p>
        </p:txBody>
      </p:sp>
      <p:pic>
        <p:nvPicPr>
          <p:cNvPr id="4" name="Content Placeholder 3" descr="road_signs_set_2686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3100" y="1824037"/>
            <a:ext cx="3943350" cy="404812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φτάνουμε σε σύστημα γραφής;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Α. Σπάμε τις εικόνες σε επιμέρους τμήματα, τα οποία μπορούν να συνδυαστούν με διάφορους τρόπους</a:t>
            </a:r>
          </a:p>
          <a:p>
            <a:r>
              <a:rPr lang="el-GR" dirty="0" smtClean="0"/>
              <a:t>Β. Δίνουμε συμβατικές εικόνες σε αυτά τα τμήματα που επαναλαμβάνονται συχνά ή μπορούν να γίνουν εύκολα αντιληπτά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Πικτογράμματα &gt; Λογογραφική</a:t>
            </a:r>
            <a:endParaRPr lang="el-GR" dirty="0"/>
          </a:p>
        </p:txBody>
      </p:sp>
      <p:pic>
        <p:nvPicPr>
          <p:cNvPr id="4" name="Content Placeholder 3" descr="chinese_stage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70150" y="1466850"/>
            <a:ext cx="5429250" cy="47625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Φωνογραφική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Συλλαβάρια, αλφάβητα</a:t>
            </a:r>
          </a:p>
          <a:p>
            <a:r>
              <a:rPr lang="el-GR" dirty="0" smtClean="0"/>
              <a:t>Φινλανδική: πολύ κοντά στην σχέση 1:1 (φωνητικό αλφάβητο)</a:t>
            </a:r>
          </a:p>
          <a:p>
            <a:r>
              <a:rPr lang="el-GR" dirty="0" smtClean="0"/>
              <a:t>Ποικιλία ως προς το είδος των φθόγγων που γράφονται (σύμφωνα και φωνήεντα ή μόνο σύμφωνα), αλλά και ως προς την κατεύθυνση γραφής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Παράμετροι διαγλωσσικής ποικιλίας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και στην Μορφολογία και Σύνταξη, δηλαδή:</a:t>
            </a:r>
          </a:p>
          <a:p>
            <a:r>
              <a:rPr lang="el-GR" dirty="0" smtClean="0"/>
              <a:t>Α) Ποιοι φθόγγοι υπάρχουν σε κάθε γλώσσα;</a:t>
            </a:r>
          </a:p>
          <a:p>
            <a:r>
              <a:rPr lang="el-GR" dirty="0" smtClean="0"/>
              <a:t>Β) Ποιοι είναι οι πιθανοί συνδυασμοί φθόγγων;</a:t>
            </a:r>
          </a:p>
          <a:p>
            <a:r>
              <a:rPr lang="el-GR" dirty="0" smtClean="0"/>
              <a:t>Γ) Ποιες είναι οι ποικιλίες των φθόγγων;</a:t>
            </a:r>
          </a:p>
          <a:p>
            <a:r>
              <a:rPr lang="el-GR" dirty="0" smtClean="0"/>
              <a:t>Δ) Ποια είναι η σειρά εμφάνισης των φθόγγων;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f/f8/Ogham_Con.jpg/100px-Ogham_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04664"/>
            <a:ext cx="2376264" cy="5964423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8/8f/Ogham_Vow.jpg/100px-Ogham_V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4622" y="1628800"/>
            <a:ext cx="267458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Καθολικά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ΓΕΝ-9: Τα φωνογραφικά συστήματα είναι πολυπληθέστερα από τα λογογραφικά</a:t>
            </a:r>
          </a:p>
          <a:p>
            <a:r>
              <a:rPr lang="el-GR" dirty="0" smtClean="0"/>
              <a:t>ΓΕΝ-10: Στα φωνογραφικά συστήματα, τα αλφάβητα είναι περισσότερα από τα συλλαβάρια</a:t>
            </a:r>
          </a:p>
          <a:p>
            <a:r>
              <a:rPr lang="el-GR" smtClean="0"/>
              <a:t>ΓΕΝ-11: Δεν υπάρχουν αλφάβητα που αναπαριστούν μόνο φωνήεντα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 Ποιοι φθόγγοι υπάρχουν;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Αρκετά μεγάλη ποικιλία, όμως πάντοτε σε συγκεκριμένα όρια. Όλες οι γλώσσες ουσιαστικά συνδυάζουν κάποιες δεκάδες φθόγγους (βλ. παρακάτω)</a:t>
            </a:r>
          </a:p>
          <a:p>
            <a:r>
              <a:rPr lang="el-GR" dirty="0" smtClean="0"/>
              <a:t>Περιορισμοί ως προς την εμφάνιση των φθόγγων στις λέξεις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Βασικός περιορισμός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ΓΕΝ-1: Σε όλες τις γλώσσες, όλες οι λέξεις περιλαμβάνουν τουλάχιστον έναν φωνηεντικό φθόγγο.</a:t>
            </a:r>
          </a:p>
          <a:p>
            <a:r>
              <a:rPr lang="el-GR" dirty="0" smtClean="0"/>
              <a:t>Γενική τάση: φθόγγοι που συνυπάρχουν να είναι παρόμοιας «υφής», δηλ.</a:t>
            </a:r>
          </a:p>
          <a:p>
            <a:r>
              <a:rPr lang="el-GR" dirty="0" smtClean="0"/>
              <a:t>Συμφωνική και φωνηεντική αρμονία</a:t>
            </a:r>
          </a:p>
          <a:p>
            <a:r>
              <a:rPr lang="el-GR" dirty="0" smtClean="0"/>
              <a:t>Η συμφωνική αρμονία είναι σπάνια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Φωνηεντική αρμονία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Τουρκική:</a:t>
            </a:r>
          </a:p>
          <a:p>
            <a:pPr>
              <a:buNone/>
            </a:pPr>
            <a:r>
              <a:rPr lang="en-US" dirty="0" err="1" smtClean="0"/>
              <a:t>Çocuk-lar</a:t>
            </a:r>
            <a:r>
              <a:rPr lang="en-US" dirty="0" smtClean="0"/>
              <a:t>  </a:t>
            </a:r>
            <a:r>
              <a:rPr lang="el-GR" dirty="0" smtClean="0"/>
              <a:t>«παιδιά»</a:t>
            </a:r>
          </a:p>
          <a:p>
            <a:pPr>
              <a:buNone/>
            </a:pPr>
            <a:r>
              <a:rPr lang="en-US" dirty="0" smtClean="0"/>
              <a:t>k</a:t>
            </a:r>
            <a:r>
              <a:rPr lang="sv-SE" dirty="0" smtClean="0"/>
              <a:t>öpek-ler   </a:t>
            </a:r>
            <a:r>
              <a:rPr lang="el-GR" dirty="0" smtClean="0"/>
              <a:t>«σκύλοι»</a:t>
            </a:r>
          </a:p>
          <a:p>
            <a:r>
              <a:rPr lang="el-GR" dirty="0" smtClean="0"/>
              <a:t>Το επίθημα αλλάζει φωνήεν (πρόσθιο-οπίσθιο ανάλογα με την ρίζα)</a:t>
            </a:r>
          </a:p>
          <a:p>
            <a:r>
              <a:rPr lang="el-GR" dirty="0" smtClean="0"/>
              <a:t>Παρόμοιες περιπτώσεις σε αρκετές γλώσσες (Φινο-Ουγγρικές, Καυκάσου, Αφρικανικές, Β. Αμερικής κλπ.)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Συλλαβή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Άλλη φωνολογική μονάδα: συλλαβή</a:t>
            </a:r>
          </a:p>
          <a:p>
            <a:r>
              <a:rPr lang="el-GR" dirty="0" smtClean="0"/>
              <a:t>Κάποιες συλλαβές δεν περιέχουν κανένα φωνήεν, αλλά ένα «φωνηεντικό σύμφωνο»</a:t>
            </a:r>
          </a:p>
          <a:p>
            <a:r>
              <a:rPr lang="el-GR" dirty="0" smtClean="0"/>
              <a:t>Π.χ. Τσεχική </a:t>
            </a:r>
            <a:r>
              <a:rPr lang="en-US" dirty="0" err="1" smtClean="0"/>
              <a:t>vlk</a:t>
            </a:r>
            <a:r>
              <a:rPr lang="en-US" dirty="0" smtClean="0"/>
              <a:t> = </a:t>
            </a:r>
            <a:r>
              <a:rPr lang="el-GR" dirty="0" smtClean="0"/>
              <a:t>λύκος</a:t>
            </a:r>
          </a:p>
          <a:p>
            <a:r>
              <a:rPr lang="en-US" dirty="0" err="1" smtClean="0"/>
              <a:t>Imdlawn</a:t>
            </a:r>
            <a:r>
              <a:rPr lang="en-US" dirty="0" smtClean="0"/>
              <a:t> </a:t>
            </a:r>
            <a:r>
              <a:rPr lang="en-US" dirty="0" err="1" smtClean="0"/>
              <a:t>Tashlhiyt</a:t>
            </a:r>
            <a:r>
              <a:rPr lang="en-US" dirty="0" smtClean="0"/>
              <a:t> Berber: </a:t>
            </a:r>
            <a:r>
              <a:rPr lang="el-GR" dirty="0" smtClean="0"/>
              <a:t>και άλλα σύμφωνα εκτός από έρρινα και υγρά</a:t>
            </a:r>
          </a:p>
          <a:p>
            <a:pPr>
              <a:buNone/>
            </a:pPr>
            <a:r>
              <a:rPr lang="el-GR" dirty="0" smtClean="0"/>
              <a:t>Π.χ. </a:t>
            </a:r>
            <a:r>
              <a:rPr lang="en-US" dirty="0" err="1" smtClean="0"/>
              <a:t>Kkst</a:t>
            </a:r>
            <a:r>
              <a:rPr lang="en-US" dirty="0" smtClean="0"/>
              <a:t> = </a:t>
            </a:r>
            <a:r>
              <a:rPr lang="el-GR" dirty="0" smtClean="0"/>
              <a:t>Πάρ’το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Καθολικά για τα φωνολογικά ρεπερτόρια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ΓΕΝ-2: Όλες οι γλώσσες έχουν τόσο σύμφωνα όσο και φωνήεντα</a:t>
            </a:r>
          </a:p>
          <a:p>
            <a:r>
              <a:rPr lang="el-GR" dirty="0" smtClean="0"/>
              <a:t>ΓΕΝ-3: Ένα πολύ μικρό φωνολογικό σύστημα αποτελείται από 11 φωνήματα (</a:t>
            </a:r>
            <a:r>
              <a:rPr lang="en-US" dirty="0" err="1" smtClean="0"/>
              <a:t>Rotokas</a:t>
            </a:r>
            <a:r>
              <a:rPr lang="en-US" dirty="0" smtClean="0"/>
              <a:t>, </a:t>
            </a:r>
            <a:r>
              <a:rPr lang="en-US" dirty="0" err="1" smtClean="0"/>
              <a:t>Piraha</a:t>
            </a:r>
            <a:r>
              <a:rPr lang="en-US" dirty="0" smtClean="0"/>
              <a:t>), </a:t>
            </a:r>
            <a:r>
              <a:rPr lang="el-GR" dirty="0" smtClean="0"/>
              <a:t>ενώ ένα πολύ μεγάλο από 100+ (!Χοο)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Καθολικά για τα φωνήεντα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ΓΕΝ-4: Μικρότερο φωνηεντικό σύστημα: 2 φωνήεντα (</a:t>
            </a:r>
            <a:r>
              <a:rPr lang="en-US" dirty="0" err="1" smtClean="0"/>
              <a:t>Yimas</a:t>
            </a:r>
            <a:r>
              <a:rPr lang="en-US" dirty="0" smtClean="0"/>
              <a:t>-</a:t>
            </a:r>
            <a:r>
              <a:rPr lang="el-GR" dirty="0" smtClean="0"/>
              <a:t>Παπούα), Μεγαλύτερο φωνολογικό σύστημα: 14 φωνήεντα (Γερμανική)</a:t>
            </a:r>
          </a:p>
          <a:p>
            <a:r>
              <a:rPr lang="el-GR" dirty="0" smtClean="0"/>
              <a:t>ΓΕΝ-5: Το πιο συνηθισμένο φωνηεντικό σύστημα αποτελείται από τα </a:t>
            </a:r>
            <a:r>
              <a:rPr lang="en-US" dirty="0" smtClean="0"/>
              <a:t>/</a:t>
            </a:r>
            <a:r>
              <a:rPr lang="en-US" dirty="0" err="1" smtClean="0"/>
              <a:t>i</a:t>
            </a:r>
            <a:r>
              <a:rPr lang="en-US" dirty="0" smtClean="0"/>
              <a:t>, e, a, o, u/</a:t>
            </a:r>
            <a:endParaRPr lang="el-G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Καθολικά για τα σύμφωνα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ΓΕΝ-6: Οι περισσότερες γλώσσες έχουν έρρινα σύμφωνα</a:t>
            </a:r>
          </a:p>
          <a:p>
            <a:r>
              <a:rPr lang="el-GR" dirty="0" smtClean="0"/>
              <a:t>ΓΕΝ-7: Όλες οι γλώσσες έχουν κλειστά σύμφωνα, όμως δεν έχουν όλες τριβόμενα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951</TotalTime>
  <Words>581</Words>
  <Application>Microsoft Office PowerPoint</Application>
  <PresentationFormat>On-screen Show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Τυπολογία των φθόγγων</vt:lpstr>
      <vt:lpstr>Παράμετροι διαγλωσσικής ποικιλίας</vt:lpstr>
      <vt:lpstr>Α. Ποιοι φθόγγοι υπάρχουν;</vt:lpstr>
      <vt:lpstr>Βασικός περιορισμός</vt:lpstr>
      <vt:lpstr>Φωνηεντική αρμονία</vt:lpstr>
      <vt:lpstr>Συλλαβή</vt:lpstr>
      <vt:lpstr>Καθολικά για τα φωνολογικά ρεπερτόρια</vt:lpstr>
      <vt:lpstr>Καθολικά για τα φωνήεντα</vt:lpstr>
      <vt:lpstr>Καθολικά για τα σύμφωνα</vt:lpstr>
      <vt:lpstr>Καθολικά για τα υπερτεμαχιακά</vt:lpstr>
      <vt:lpstr>Άσκηση</vt:lpstr>
      <vt:lpstr>Προφορές</vt:lpstr>
      <vt:lpstr>Συστηματα γραφησ</vt:lpstr>
      <vt:lpstr>Γλώσσα και γραφή</vt:lpstr>
      <vt:lpstr>Συστήματα γραφής</vt:lpstr>
      <vt:lpstr>Πικτογράμματα</vt:lpstr>
      <vt:lpstr>Πώς φτάνουμε σε σύστημα γραφής;</vt:lpstr>
      <vt:lpstr>Πικτογράμματα &gt; Λογογραφική</vt:lpstr>
      <vt:lpstr>Φωνογραφική</vt:lpstr>
      <vt:lpstr>Slide 20</vt:lpstr>
      <vt:lpstr>Καθολικά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Τυπολογία των φθόγγων</dc:title>
  <dc:creator>Δεσποινούλα</dc:creator>
  <cp:lastModifiedBy>Δεσποινούλα</cp:lastModifiedBy>
  <cp:revision>43</cp:revision>
  <dcterms:created xsi:type="dcterms:W3CDTF">2015-05-16T17:22:25Z</dcterms:created>
  <dcterms:modified xsi:type="dcterms:W3CDTF">2015-05-17T20:21:45Z</dcterms:modified>
</cp:coreProperties>
</file>