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42"/>
  </p:notesMasterIdLst>
  <p:handoutMasterIdLst>
    <p:handoutMasterId r:id="rId43"/>
  </p:handoutMasterIdLst>
  <p:sldIdLst>
    <p:sldId id="363" r:id="rId2"/>
    <p:sldId id="424" r:id="rId3"/>
    <p:sldId id="378" r:id="rId4"/>
    <p:sldId id="364" r:id="rId5"/>
    <p:sldId id="365" r:id="rId6"/>
    <p:sldId id="366" r:id="rId7"/>
    <p:sldId id="368" r:id="rId8"/>
    <p:sldId id="381" r:id="rId9"/>
    <p:sldId id="425" r:id="rId10"/>
    <p:sldId id="369" r:id="rId11"/>
    <p:sldId id="370" r:id="rId12"/>
    <p:sldId id="373" r:id="rId13"/>
    <p:sldId id="374" r:id="rId14"/>
    <p:sldId id="382" r:id="rId15"/>
    <p:sldId id="383" r:id="rId16"/>
    <p:sldId id="385" r:id="rId17"/>
    <p:sldId id="386" r:id="rId18"/>
    <p:sldId id="387" r:id="rId19"/>
    <p:sldId id="390" r:id="rId20"/>
    <p:sldId id="391" r:id="rId21"/>
    <p:sldId id="393" r:id="rId22"/>
    <p:sldId id="395" r:id="rId23"/>
    <p:sldId id="396" r:id="rId24"/>
    <p:sldId id="399" r:id="rId25"/>
    <p:sldId id="400" r:id="rId26"/>
    <p:sldId id="402" r:id="rId27"/>
    <p:sldId id="403" r:id="rId28"/>
    <p:sldId id="406" r:id="rId29"/>
    <p:sldId id="412" r:id="rId30"/>
    <p:sldId id="413" r:id="rId31"/>
    <p:sldId id="414" r:id="rId32"/>
    <p:sldId id="415" r:id="rId33"/>
    <p:sldId id="418" r:id="rId34"/>
    <p:sldId id="421" r:id="rId35"/>
    <p:sldId id="423" r:id="rId36"/>
    <p:sldId id="375" r:id="rId37"/>
    <p:sldId id="376" r:id="rId38"/>
    <p:sldId id="377" r:id="rId39"/>
    <p:sldId id="379" r:id="rId40"/>
    <p:sldId id="380" r:id="rId41"/>
  </p:sldIdLst>
  <p:sldSz cx="9144000" cy="6858000" type="screen4x3"/>
  <p:notesSz cx="6743700" cy="9906000"/>
  <p:defaultTextStyle>
    <a:defPPr>
      <a:defRPr lang="nl-NL"/>
    </a:defPPr>
    <a:lvl1pPr algn="l" rtl="0" eaLnBrk="0" fontAlgn="base" hangingPunct="0">
      <a:spcBef>
        <a:spcPct val="0"/>
      </a:spcBef>
      <a:spcAft>
        <a:spcPct val="0"/>
      </a:spcAft>
      <a:defRPr sz="2400" kern="1200">
        <a:solidFill>
          <a:srgbClr val="FF9900"/>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FF9900"/>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FF9900"/>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FF9900"/>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FF9900"/>
        </a:solidFill>
        <a:latin typeface="Times New Roman" pitchFamily="18" charset="0"/>
        <a:ea typeface="+mn-ea"/>
        <a:cs typeface="+mn-cs"/>
      </a:defRPr>
    </a:lvl5pPr>
    <a:lvl6pPr marL="2286000" algn="l" defTabSz="914400" rtl="0" eaLnBrk="1" latinLnBrk="0" hangingPunct="1">
      <a:defRPr sz="2400" kern="1200">
        <a:solidFill>
          <a:srgbClr val="FF9900"/>
        </a:solidFill>
        <a:latin typeface="Times New Roman" pitchFamily="18" charset="0"/>
        <a:ea typeface="+mn-ea"/>
        <a:cs typeface="+mn-cs"/>
      </a:defRPr>
    </a:lvl6pPr>
    <a:lvl7pPr marL="2743200" algn="l" defTabSz="914400" rtl="0" eaLnBrk="1" latinLnBrk="0" hangingPunct="1">
      <a:defRPr sz="2400" kern="1200">
        <a:solidFill>
          <a:srgbClr val="FF9900"/>
        </a:solidFill>
        <a:latin typeface="Times New Roman" pitchFamily="18" charset="0"/>
        <a:ea typeface="+mn-ea"/>
        <a:cs typeface="+mn-cs"/>
      </a:defRPr>
    </a:lvl7pPr>
    <a:lvl8pPr marL="3200400" algn="l" defTabSz="914400" rtl="0" eaLnBrk="1" latinLnBrk="0" hangingPunct="1">
      <a:defRPr sz="2400" kern="1200">
        <a:solidFill>
          <a:srgbClr val="FF9900"/>
        </a:solidFill>
        <a:latin typeface="Times New Roman" pitchFamily="18" charset="0"/>
        <a:ea typeface="+mn-ea"/>
        <a:cs typeface="+mn-cs"/>
      </a:defRPr>
    </a:lvl8pPr>
    <a:lvl9pPr marL="3657600" algn="l" defTabSz="914400" rtl="0" eaLnBrk="1" latinLnBrk="0" hangingPunct="1">
      <a:defRPr sz="2400" kern="1200">
        <a:solidFill>
          <a:srgbClr val="FF99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8D8D"/>
    <a:srgbClr val="FFD5D5"/>
    <a:srgbClr val="FFA7A7"/>
    <a:srgbClr val="FF3939"/>
    <a:srgbClr val="FFFF00"/>
    <a:srgbClr val="FAB60C"/>
    <a:srgbClr val="FF99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750" autoAdjust="0"/>
    <p:restoredTop sz="94444" autoAdjust="0"/>
  </p:normalViewPr>
  <p:slideViewPr>
    <p:cSldViewPr>
      <p:cViewPr varScale="1">
        <p:scale>
          <a:sx n="69" d="100"/>
          <a:sy n="69"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50" y="414"/>
      </p:cViewPr>
      <p:guideLst>
        <p:guide orient="horz" pos="3120"/>
        <p:guide pos="21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7" name="Rectangle 1027"/>
          <p:cNvSpPr>
            <a:spLocks noGrp="1" noChangeArrowheads="1"/>
          </p:cNvSpPr>
          <p:nvPr>
            <p:ph type="dt" sz="quarter"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118788" name="Rectangle 1028"/>
          <p:cNvSpPr>
            <a:spLocks noGrp="1" noChangeArrowheads="1"/>
          </p:cNvSpPr>
          <p:nvPr>
            <p:ph type="ftr" sz="quarter" idx="2"/>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9" name="Rectangle 1029"/>
          <p:cNvSpPr>
            <a:spLocks noGrp="1" noChangeArrowheads="1"/>
          </p:cNvSpPr>
          <p:nvPr>
            <p:ph type="sldNum" sz="quarter" idx="3"/>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D8AABA08-C834-497B-B571-87B8AB521317}" type="slidenum">
              <a:rPr lang="nl-NL" altLang="el-GR"/>
              <a:pPr/>
              <a:t>‹#›</a:t>
            </a:fld>
            <a:endParaRPr lang="nl-NL"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5" name="Rectangle 3"/>
          <p:cNvSpPr>
            <a:spLocks noGrp="1" noChangeArrowheads="1"/>
          </p:cNvSpPr>
          <p:nvPr>
            <p:ph type="dt"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2052" name="Rectangle 4"/>
          <p:cNvSpPr>
            <a:spLocks noGrp="1" noRot="1" noChangeAspect="1"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98525" y="4705350"/>
            <a:ext cx="4946650" cy="4457700"/>
          </a:xfrm>
          <a:prstGeom prst="rect">
            <a:avLst/>
          </a:prstGeom>
          <a:noFill/>
          <a:ln>
            <a:noFill/>
          </a:ln>
          <a:effectLst/>
          <a:extLst/>
        </p:spPr>
        <p:txBody>
          <a:bodyPr vert="horz" wrap="square" lIns="91029" tIns="45514" rIns="91029" bIns="45514" numCol="1" anchor="t" anchorCtr="0" compatLnSpc="1">
            <a:prstTxWarp prst="textNoShape">
              <a:avLst/>
            </a:prstTxWarp>
          </a:bodyPr>
          <a:lstStyle/>
          <a:p>
            <a:pPr lvl="0"/>
            <a:r>
              <a:rPr lang="nl-NL" altLang="el-GR" noProof="0" smtClean="0"/>
              <a:t>Klik om de opmaakprofielen van de modeltekst te bewerken</a:t>
            </a:r>
          </a:p>
          <a:p>
            <a:pPr lvl="1"/>
            <a:r>
              <a:rPr lang="nl-NL" altLang="el-GR" noProof="0" smtClean="0"/>
              <a:t>Tweede niveau</a:t>
            </a:r>
          </a:p>
          <a:p>
            <a:pPr lvl="2"/>
            <a:r>
              <a:rPr lang="nl-NL" altLang="el-GR" noProof="0" smtClean="0"/>
              <a:t>Derde niveau</a:t>
            </a:r>
          </a:p>
          <a:p>
            <a:pPr lvl="3"/>
            <a:r>
              <a:rPr lang="nl-NL" altLang="el-GR" noProof="0" smtClean="0"/>
              <a:t>Vierde niveau</a:t>
            </a:r>
          </a:p>
          <a:p>
            <a:pPr lvl="4"/>
            <a:r>
              <a:rPr lang="nl-NL" altLang="el-GR" noProof="0" smtClean="0"/>
              <a:t>Vijfde niveau</a:t>
            </a:r>
          </a:p>
        </p:txBody>
      </p:sp>
      <p:sp>
        <p:nvSpPr>
          <p:cNvPr id="8198" name="Rectangle 6"/>
          <p:cNvSpPr>
            <a:spLocks noGrp="1" noChangeArrowheads="1"/>
          </p:cNvSpPr>
          <p:nvPr>
            <p:ph type="ftr" sz="quarter" idx="4"/>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9" name="Rectangle 7"/>
          <p:cNvSpPr>
            <a:spLocks noGrp="1" noChangeArrowheads="1"/>
          </p:cNvSpPr>
          <p:nvPr>
            <p:ph type="sldNum" sz="quarter" idx="5"/>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33BA3F87-9C82-4BC0-93AA-E90C03F268B3}" type="slidenum">
              <a:rPr lang="nl-NL" altLang="el-GR"/>
              <a:pPr/>
              <a:t>‹#›</a:t>
            </a:fld>
            <a:endParaRPr lang="nl-NL"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εικόνας διαφάνειας 1"/>
          <p:cNvSpPr>
            <a:spLocks noGrp="1" noRot="1" noChangeAspect="1" noTextEdit="1"/>
          </p:cNvSpPr>
          <p:nvPr>
            <p:ph type="sldImg"/>
          </p:nvPr>
        </p:nvSpPr>
        <p:spPr>
          <a:ln/>
        </p:spPr>
      </p:sp>
      <p:sp>
        <p:nvSpPr>
          <p:cNvPr id="6147" name="Θέση σημειώσεων 2"/>
          <p:cNvSpPr>
            <a:spLocks noGrp="1"/>
          </p:cNvSpPr>
          <p:nvPr>
            <p:ph type="body" idx="1"/>
          </p:nvPr>
        </p:nvSpPr>
        <p:spPr>
          <a:noFill/>
        </p:spPr>
        <p:txBody>
          <a:bodyPr/>
          <a:lstStyle/>
          <a:p>
            <a:endParaRPr lang="el-GR" altLang="el-GR" smtClean="0"/>
          </a:p>
        </p:txBody>
      </p:sp>
      <p:sp>
        <p:nvSpPr>
          <p:cNvPr id="6148" name="Θέση αριθμού διαφάνειας 3"/>
          <p:cNvSpPr>
            <a:spLocks noGrp="1"/>
          </p:cNvSpPr>
          <p:nvPr>
            <p:ph type="sldNum" sz="quarter" idx="5"/>
          </p:nvPr>
        </p:nvSpPr>
        <p:spPr>
          <a:noFill/>
          <a:ln>
            <a:miter lim="800000"/>
            <a:headEnd/>
            <a:tailEnd/>
          </a:ln>
        </p:spPr>
        <p:txBody>
          <a:bodyPr/>
          <a:lstStyle/>
          <a:p>
            <a:fld id="{C9E3784B-2D3F-4CB0-B027-9FAB3FF82DAB}" type="slidenum">
              <a:rPr lang="nl-NL" altLang="el-GR"/>
              <a:pPr/>
              <a:t>2</a:t>
            </a:fld>
            <a:endParaRPr lang="nl-NL"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a:ln/>
        </p:spPr>
      </p:sp>
      <p:sp>
        <p:nvSpPr>
          <p:cNvPr id="8195" name="Θέση σημειώσεων 2"/>
          <p:cNvSpPr>
            <a:spLocks noGrp="1"/>
          </p:cNvSpPr>
          <p:nvPr>
            <p:ph type="body" idx="1"/>
          </p:nvPr>
        </p:nvSpPr>
        <p:spPr>
          <a:noFill/>
        </p:spPr>
        <p:txBody>
          <a:bodyPr/>
          <a:lstStyle/>
          <a:p>
            <a:endParaRPr lang="el-GR" altLang="el-GR" smtClean="0"/>
          </a:p>
        </p:txBody>
      </p:sp>
      <p:sp>
        <p:nvSpPr>
          <p:cNvPr id="8196" name="Θέση αριθμού διαφάνειας 3"/>
          <p:cNvSpPr>
            <a:spLocks noGrp="1"/>
          </p:cNvSpPr>
          <p:nvPr>
            <p:ph type="sldNum" sz="quarter" idx="5"/>
          </p:nvPr>
        </p:nvSpPr>
        <p:spPr>
          <a:noFill/>
          <a:ln>
            <a:miter lim="800000"/>
            <a:headEnd/>
            <a:tailEnd/>
          </a:ln>
        </p:spPr>
        <p:txBody>
          <a:bodyPr/>
          <a:lstStyle/>
          <a:p>
            <a:fld id="{51A3B99C-EF06-4C1A-91AD-6FFC164C7D7D}" type="slidenum">
              <a:rPr lang="nl-NL" altLang="el-GR"/>
              <a:pPr/>
              <a:t>3</a:t>
            </a:fld>
            <a:endParaRPr lang="nl-NL"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a:ln/>
        </p:spPr>
      </p:sp>
      <p:sp>
        <p:nvSpPr>
          <p:cNvPr id="13315" name="Θέση σημειώσεων 2"/>
          <p:cNvSpPr>
            <a:spLocks noGrp="1"/>
          </p:cNvSpPr>
          <p:nvPr>
            <p:ph type="body" idx="1"/>
          </p:nvPr>
        </p:nvSpPr>
        <p:spPr>
          <a:noFill/>
        </p:spPr>
        <p:txBody>
          <a:bodyPr/>
          <a:lstStyle/>
          <a:p>
            <a:endParaRPr lang="el-GR" altLang="el-GR" smtClean="0"/>
          </a:p>
        </p:txBody>
      </p:sp>
      <p:sp>
        <p:nvSpPr>
          <p:cNvPr id="13316" name="Θέση αριθμού διαφάνειας 3"/>
          <p:cNvSpPr>
            <a:spLocks noGrp="1"/>
          </p:cNvSpPr>
          <p:nvPr>
            <p:ph type="sldNum" sz="quarter" idx="5"/>
          </p:nvPr>
        </p:nvSpPr>
        <p:spPr>
          <a:noFill/>
          <a:ln>
            <a:miter lim="800000"/>
            <a:headEnd/>
            <a:tailEnd/>
          </a:ln>
        </p:spPr>
        <p:txBody>
          <a:bodyPr/>
          <a:lstStyle/>
          <a:p>
            <a:fld id="{802FFC80-6028-48A1-8CE4-8EC79617998F}" type="slidenum">
              <a:rPr lang="nl-NL" altLang="el-GR"/>
              <a:pPr/>
              <a:t>7</a:t>
            </a:fld>
            <a:endParaRPr lang="nl-NL"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a:ln/>
        </p:spPr>
      </p:sp>
      <p:sp>
        <p:nvSpPr>
          <p:cNvPr id="34819" name="Θέση σημειώσεων 2"/>
          <p:cNvSpPr>
            <a:spLocks noGrp="1"/>
          </p:cNvSpPr>
          <p:nvPr>
            <p:ph type="body" idx="1"/>
          </p:nvPr>
        </p:nvSpPr>
        <p:spPr>
          <a:noFill/>
        </p:spPr>
        <p:txBody>
          <a:bodyPr/>
          <a:lstStyle/>
          <a:p>
            <a:endParaRPr lang="el-GR" altLang="el-GR" smtClean="0"/>
          </a:p>
        </p:txBody>
      </p:sp>
      <p:sp>
        <p:nvSpPr>
          <p:cNvPr id="34820" name="Θέση αριθμού διαφάνειας 3"/>
          <p:cNvSpPr>
            <a:spLocks noGrp="1"/>
          </p:cNvSpPr>
          <p:nvPr>
            <p:ph type="sldNum" sz="quarter" idx="5"/>
          </p:nvPr>
        </p:nvSpPr>
        <p:spPr>
          <a:noFill/>
          <a:ln>
            <a:miter lim="800000"/>
            <a:headEnd/>
            <a:tailEnd/>
          </a:ln>
        </p:spPr>
        <p:txBody>
          <a:bodyPr/>
          <a:lstStyle/>
          <a:p>
            <a:fld id="{64775956-419F-4676-960C-8CF17F2F6050}" type="slidenum">
              <a:rPr lang="nl-NL" altLang="el-GR"/>
              <a:pPr/>
              <a:t>27</a:t>
            </a:fld>
            <a:endParaRPr lang="nl-NL"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1158BD6C-F9DD-4054-A38E-6375F42D514A}" type="slidenum">
              <a:rPr lang="nl-NL" altLang="el-GR"/>
              <a:pPr/>
              <a:t>‹#›</a:t>
            </a:fld>
            <a:endParaRPr lang="nl-NL"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E2A152BC-798D-4E4B-BAA2-15B8E5BCF45E}" type="slidenum">
              <a:rPr lang="nl-NL" altLang="el-GR"/>
              <a:pPr/>
              <a:t>‹#›</a:t>
            </a:fld>
            <a:endParaRPr lang="nl-NL"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DE86A906-CFF7-4D90-B356-8F6719C760B9}" type="slidenum">
              <a:rPr lang="nl-NL" altLang="el-GR"/>
              <a:pPr/>
              <a:t>‹#›</a:t>
            </a:fld>
            <a:endParaRPr lang="nl-NL"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821B173D-3287-49D6-9D51-3AF0AA17A5CE}" type="slidenum">
              <a:rPr lang="nl-NL" altLang="el-GR"/>
              <a:pPr/>
              <a:t>‹#›</a:t>
            </a:fld>
            <a:endParaRPr lang="nl-NL"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02896AFC-E197-454E-87C9-1EF2B1B0F4CB}" type="slidenum">
              <a:rPr lang="nl-NL" altLang="el-GR"/>
              <a:pPr/>
              <a:t>‹#›</a:t>
            </a:fld>
            <a:endParaRPr lang="nl-NL"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C311BC8A-D123-4D86-A251-86D4B09EB054}" type="slidenum">
              <a:rPr lang="nl-NL" altLang="el-GR"/>
              <a:pPr/>
              <a:t>‹#›</a:t>
            </a:fld>
            <a:endParaRPr lang="nl-NL"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553CB78F-E14D-4C94-8F92-361609AAA0F8}" type="slidenum">
              <a:rPr lang="nl-NL" altLang="el-GR"/>
              <a:pPr/>
              <a:t>‹#›</a:t>
            </a:fld>
            <a:endParaRPr lang="nl-NL"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9BDF9FD3-9B7A-4DD5-9490-092324024A24}" type="slidenum">
              <a:rPr lang="nl-NL" altLang="el-GR"/>
              <a:pPr/>
              <a:t>‹#›</a:t>
            </a:fld>
            <a:endParaRPr lang="nl-NL"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7831FD0E-A978-4E49-8DA8-35141A07420E}" type="slidenum">
              <a:rPr lang="nl-NL" altLang="el-GR"/>
              <a:pPr/>
              <a:t>‹#›</a:t>
            </a:fld>
            <a:endParaRPr lang="nl-NL"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031740A2-0987-44B5-A683-6884466AABBE}" type="slidenum">
              <a:rPr lang="nl-NL" altLang="el-GR"/>
              <a:pPr/>
              <a:t>‹#›</a:t>
            </a:fld>
            <a:endParaRPr lang="nl-NL"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D553BB98-1FB4-45E2-B152-57DC3AC0CFC0}" type="slidenum">
              <a:rPr lang="nl-NL" altLang="el-GR"/>
              <a:pPr/>
              <a:t>‹#›</a:t>
            </a:fld>
            <a:endParaRPr lang="nl-NL"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79BBCAC-FF82-4D31-A193-6FEC04338593}"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685800" y="2006600"/>
            <a:ext cx="7772400" cy="1470025"/>
          </a:xfrm>
          <a:prstGeom prst="rect">
            <a:avLst/>
          </a:prstGeom>
        </p:spPr>
        <p:txBody>
          <a:bodyPr/>
          <a:lstStyle/>
          <a:p>
            <a:pPr algn="ctr" eaLnBrk="1" fontAlgn="auto" hangingPunct="1">
              <a:spcAft>
                <a:spcPts val="0"/>
              </a:spcAft>
              <a:defRPr/>
            </a:pPr>
            <a:r>
              <a:rPr lang="el-GR" sz="4400" dirty="0">
                <a:solidFill>
                  <a:srgbClr val="5075BC"/>
                </a:solidFill>
                <a:latin typeface="+mj-lt"/>
                <a:ea typeface="+mj-ea"/>
                <a:cs typeface="+mj-cs"/>
              </a:rPr>
              <a:t>Αγορές Χρήματος και Κεφαλαίου</a:t>
            </a:r>
          </a:p>
        </p:txBody>
      </p:sp>
      <p:sp>
        <p:nvSpPr>
          <p:cNvPr id="5" name="Υπότιτλος 2"/>
          <p:cNvSpPr txBox="1">
            <a:spLocks/>
          </p:cNvSpPr>
          <p:nvPr/>
        </p:nvSpPr>
        <p:spPr>
          <a:xfrm>
            <a:off x="714375" y="3357563"/>
            <a:ext cx="7743825" cy="1428759"/>
          </a:xfrm>
          <a:prstGeom prst="rect">
            <a:avLst/>
          </a:prstGeom>
        </p:spPr>
        <p:txBody>
          <a:bodyPr/>
          <a:lstStyle/>
          <a:p>
            <a:pPr marL="342900" indent="-342900" eaLnBrk="1" fontAlgn="auto" hangingPunct="1">
              <a:spcBef>
                <a:spcPct val="20000"/>
              </a:spcBef>
              <a:spcAft>
                <a:spcPts val="0"/>
              </a:spcAft>
              <a:buFont typeface="Arial" pitchFamily="34" charset="0"/>
              <a:buChar char="•"/>
              <a:defRPr/>
            </a:pPr>
            <a:r>
              <a:rPr lang="el-GR" sz="2800" dirty="0">
                <a:solidFill>
                  <a:srgbClr val="5075BC"/>
                </a:solidFill>
                <a:latin typeface="+mj-lt"/>
                <a:ea typeface="+mj-ea"/>
                <a:cs typeface="+mj-cs"/>
              </a:rPr>
              <a:t>Ενότητα 1:</a:t>
            </a:r>
            <a:r>
              <a:rPr lang="en-US" sz="2800" dirty="0">
                <a:solidFill>
                  <a:srgbClr val="5075BC"/>
                </a:solidFill>
                <a:latin typeface="+mj-lt"/>
                <a:ea typeface="+mj-ea"/>
                <a:cs typeface="+mj-cs"/>
              </a:rPr>
              <a:t> </a:t>
            </a:r>
            <a:r>
              <a:rPr lang="el-GR" sz="2800" dirty="0">
                <a:solidFill>
                  <a:schemeClr val="tx1"/>
                </a:solidFill>
                <a:latin typeface="+mj-lt"/>
                <a:ea typeface="+mj-ea"/>
                <a:cs typeface="+mj-cs"/>
              </a:rPr>
              <a:t>Τράπεζες και Χρηματοοικονομική Διαμεσολάβηση</a:t>
            </a:r>
            <a:endParaRPr lang="el-GR" sz="28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endParaRPr lang="el-GR"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Αθανάσιος Τσαγκανός</a:t>
            </a:r>
          </a:p>
          <a:p>
            <a:pPr marL="342900" indent="-342900" eaLnBrk="1" fontAlgn="auto" hangingPunct="1">
              <a:spcBef>
                <a:spcPct val="20000"/>
              </a:spcBef>
              <a:spcAft>
                <a:spcPts val="0"/>
              </a:spcAft>
              <a:defRPr/>
            </a:pPr>
            <a:r>
              <a:rPr lang="el-GR" sz="2800" dirty="0">
                <a:solidFill>
                  <a:schemeClr val="tx1"/>
                </a:solidFill>
                <a:latin typeface="+mn-lt"/>
              </a:rPr>
              <a:t>Οργάνωση και Διοίκηση Επιχειρήσεων</a:t>
            </a:r>
            <a:endParaRPr lang="en-US"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Διοίκηση Επιχειρήσεων</a:t>
            </a:r>
          </a:p>
          <a:p>
            <a:pPr marL="342900" indent="-342900" eaLnBrk="1" fontAlgn="auto" hangingPunct="1">
              <a:spcBef>
                <a:spcPct val="20000"/>
              </a:spcBef>
              <a:spcAft>
                <a:spcPts val="0"/>
              </a:spcAft>
              <a:buFont typeface="Arial" pitchFamily="34" charset="0"/>
              <a:buChar char="•"/>
              <a:defRPr/>
            </a:pPr>
            <a:endParaRPr lang="en-US" sz="28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endParaRPr lang="el-GR" sz="2800" dirty="0">
              <a:solidFill>
                <a:schemeClr val="tx1"/>
              </a:solidFill>
              <a:latin typeface="+mn-lt"/>
            </a:endParaRPr>
          </a:p>
          <a:p>
            <a:pPr marL="342900" indent="-342900" eaLnBrk="1" fontAlgn="auto" hangingPunct="1">
              <a:spcBef>
                <a:spcPct val="20000"/>
              </a:spcBef>
              <a:spcAft>
                <a:spcPts val="0"/>
              </a:spcAft>
              <a:defRPr/>
            </a:pPr>
            <a:endParaRPr lang="el-GR" sz="2800" dirty="0">
              <a:latin typeface="+mn-lt"/>
            </a:endParaRPr>
          </a:p>
        </p:txBody>
      </p:sp>
      <p:pic>
        <p:nvPicPr>
          <p:cNvPr id="4100" name="Εικόνα 3"/>
          <p:cNvPicPr>
            <a:picLocks noChangeAspect="1"/>
          </p:cNvPicPr>
          <p:nvPr/>
        </p:nvPicPr>
        <p:blipFill>
          <a:blip r:embed="rId2"/>
          <a:srcRect/>
          <a:stretch>
            <a:fillRect/>
          </a:stretch>
        </p:blipFill>
        <p:spPr bwMode="auto">
          <a:xfrm>
            <a:off x="4500563" y="506413"/>
            <a:ext cx="4514850" cy="935037"/>
          </a:xfrm>
          <a:prstGeom prst="rect">
            <a:avLst/>
          </a:prstGeom>
          <a:noFill/>
          <a:ln w="9525">
            <a:noFill/>
            <a:miter lim="800000"/>
            <a:headEnd/>
            <a:tailEnd/>
          </a:ln>
        </p:spPr>
      </p:pic>
      <p:pic>
        <p:nvPicPr>
          <p:cNvPr id="4101" name="Εικόνα 12"/>
          <p:cNvPicPr>
            <a:picLocks noChangeAspect="1"/>
          </p:cNvPicPr>
          <p:nvPr/>
        </p:nvPicPr>
        <p:blipFill>
          <a:blip r:embed="rId3"/>
          <a:srcRect/>
          <a:stretch>
            <a:fillRect/>
          </a:stretch>
        </p:blipFill>
        <p:spPr bwMode="auto">
          <a:xfrm>
            <a:off x="590550" y="279400"/>
            <a:ext cx="3694113" cy="1389063"/>
          </a:xfrm>
          <a:prstGeom prst="rect">
            <a:avLst/>
          </a:prstGeom>
          <a:noFill/>
          <a:ln w="9525">
            <a:noFill/>
            <a:miter lim="800000"/>
            <a:headEnd/>
            <a:tailEnd/>
          </a:ln>
        </p:spPr>
      </p:pic>
      <p:sp>
        <p:nvSpPr>
          <p:cNvPr id="4102" name="Θέση αριθμού διαφάνειας 5"/>
          <p:cNvSpPr>
            <a:spLocks noGrp="1"/>
          </p:cNvSpPr>
          <p:nvPr>
            <p:ph type="sldNum" sz="quarter" idx="12"/>
          </p:nvPr>
        </p:nvSpPr>
        <p:spPr bwMode="auto">
          <a:noFill/>
          <a:ln>
            <a:miter lim="800000"/>
            <a:headEnd/>
            <a:tailEnd/>
          </a:ln>
        </p:spPr>
        <p:txBody>
          <a:bodyPr/>
          <a:lstStyle/>
          <a:p>
            <a:fld id="{ED11C10B-AFEC-4CE8-8FB3-93F6828C9BA8}" type="slidenum">
              <a:rPr lang="nl-NL" altLang="el-GR"/>
              <a:pPr/>
              <a:t>1</a:t>
            </a:fld>
            <a:endParaRPr lang="nl-NL" alt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αριθμού διαφάνειας 4"/>
          <p:cNvSpPr>
            <a:spLocks noGrp="1"/>
          </p:cNvSpPr>
          <p:nvPr>
            <p:ph type="sldNum" sz="quarter" idx="12"/>
          </p:nvPr>
        </p:nvSpPr>
        <p:spPr bwMode="auto">
          <a:noFill/>
          <a:ln>
            <a:miter lim="800000"/>
            <a:headEnd/>
            <a:tailEnd/>
          </a:ln>
        </p:spPr>
        <p:txBody>
          <a:bodyPr/>
          <a:lstStyle/>
          <a:p>
            <a:fld id="{2668CF61-4623-4DA3-86EA-B0EAAE13F47E}" type="slidenum">
              <a:rPr lang="nl-NL" altLang="el-GR"/>
              <a:pPr/>
              <a:t>10</a:t>
            </a:fld>
            <a:endParaRPr lang="nl-NL" altLang="el-GR"/>
          </a:p>
        </p:txBody>
      </p:sp>
      <p:pic>
        <p:nvPicPr>
          <p:cNvPr id="16387" name="Εικόνα 3"/>
          <p:cNvPicPr>
            <a:picLocks noChangeAspect="1"/>
          </p:cNvPicPr>
          <p:nvPr/>
        </p:nvPicPr>
        <p:blipFill>
          <a:blip r:embed="rId2"/>
          <a:srcRect/>
          <a:stretch>
            <a:fillRect/>
          </a:stretch>
        </p:blipFill>
        <p:spPr bwMode="auto">
          <a:xfrm>
            <a:off x="1268413" y="2003425"/>
            <a:ext cx="6469062" cy="4103688"/>
          </a:xfrm>
          <a:prstGeom prst="rect">
            <a:avLst/>
          </a:prstGeom>
          <a:noFill/>
          <a:ln w="9525">
            <a:noFill/>
            <a:miter lim="800000"/>
            <a:headEnd/>
            <a:tailEnd/>
          </a:ln>
        </p:spPr>
      </p:pic>
      <p:pic>
        <p:nvPicPr>
          <p:cNvPr id="16388" name="Εικόνα 4"/>
          <p:cNvPicPr>
            <a:picLocks noChangeAspect="1"/>
          </p:cNvPicPr>
          <p:nvPr/>
        </p:nvPicPr>
        <p:blipFill>
          <a:blip r:embed="rId3"/>
          <a:srcRect/>
          <a:stretch>
            <a:fillRect/>
          </a:stretch>
        </p:blipFill>
        <p:spPr bwMode="auto">
          <a:xfrm>
            <a:off x="400050" y="1181100"/>
            <a:ext cx="8229600" cy="1146175"/>
          </a:xfrm>
          <a:prstGeom prst="rect">
            <a:avLst/>
          </a:prstGeom>
          <a:noFill/>
          <a:ln w="9525">
            <a:noFill/>
            <a:miter lim="800000"/>
            <a:headEnd/>
            <a:tailEnd/>
          </a:ln>
        </p:spPr>
      </p:pic>
      <p:pic>
        <p:nvPicPr>
          <p:cNvPr id="16389" name="Εικόνα 5"/>
          <p:cNvPicPr>
            <a:picLocks noChangeAspect="1"/>
          </p:cNvPicPr>
          <p:nvPr/>
        </p:nvPicPr>
        <p:blipFill>
          <a:blip r:embed="rId4"/>
          <a:srcRect/>
          <a:stretch>
            <a:fillRect/>
          </a:stretch>
        </p:blipFill>
        <p:spPr bwMode="auto">
          <a:xfrm>
            <a:off x="1228725" y="6310313"/>
            <a:ext cx="6548438" cy="379412"/>
          </a:xfrm>
          <a:prstGeom prst="rect">
            <a:avLst/>
          </a:prstGeom>
          <a:noFill/>
          <a:ln w="9525">
            <a:noFill/>
            <a:miter lim="800000"/>
            <a:headEnd/>
            <a:tailEnd/>
          </a:ln>
        </p:spPr>
      </p:pic>
      <p:pic>
        <p:nvPicPr>
          <p:cNvPr id="16390" name="Εικόνα 6"/>
          <p:cNvPicPr>
            <a:picLocks noChangeAspect="1"/>
          </p:cNvPicPr>
          <p:nvPr/>
        </p:nvPicPr>
        <p:blipFill>
          <a:blip r:embed="rId5"/>
          <a:srcRect/>
          <a:stretch>
            <a:fillRect/>
          </a:stretch>
        </p:blipFill>
        <p:spPr bwMode="auto">
          <a:xfrm>
            <a:off x="46038" y="-31750"/>
            <a:ext cx="8937625" cy="235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85750" y="0"/>
            <a:ext cx="8382000" cy="708025"/>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dirty="0">
                <a:solidFill>
                  <a:srgbClr val="0070C0"/>
                </a:solidFill>
                <a:latin typeface="+mn-lt"/>
                <a:cs typeface="Times New Roman" panose="02020603050405020304" pitchFamily="18" charset="0"/>
              </a:rPr>
              <a:t>Η Θεωρία δανειακών κεφαλαίων</a:t>
            </a:r>
          </a:p>
        </p:txBody>
      </p:sp>
      <p:sp>
        <p:nvSpPr>
          <p:cNvPr id="17411" name="Θέση αριθμού διαφάνειας 4"/>
          <p:cNvSpPr>
            <a:spLocks noGrp="1"/>
          </p:cNvSpPr>
          <p:nvPr>
            <p:ph type="sldNum" sz="quarter" idx="12"/>
          </p:nvPr>
        </p:nvSpPr>
        <p:spPr bwMode="auto">
          <a:noFill/>
          <a:ln>
            <a:miter lim="800000"/>
            <a:headEnd/>
            <a:tailEnd/>
          </a:ln>
        </p:spPr>
        <p:txBody>
          <a:bodyPr/>
          <a:lstStyle/>
          <a:p>
            <a:fld id="{BC88BCFB-E03C-475C-A0A9-E3F83D4968FF}" type="slidenum">
              <a:rPr lang="nl-NL" altLang="el-GR"/>
              <a:pPr/>
              <a:t>11</a:t>
            </a:fld>
            <a:endParaRPr lang="nl-NL" altLang="el-GR"/>
          </a:p>
        </p:txBody>
      </p:sp>
      <p:sp>
        <p:nvSpPr>
          <p:cNvPr id="2" name="Ορθογώνιο 1"/>
          <p:cNvSpPr/>
          <p:nvPr/>
        </p:nvSpPr>
        <p:spPr>
          <a:xfrm>
            <a:off x="-33338" y="1073150"/>
            <a:ext cx="9072563" cy="5435600"/>
          </a:xfrm>
          <a:prstGeom prst="rect">
            <a:avLst/>
          </a:prstGeom>
        </p:spPr>
        <p:txBody>
          <a:bodyPr>
            <a:spAutoFit/>
          </a:bodyPr>
          <a:lstStyle/>
          <a:p>
            <a:pPr marL="342900" indent="-342900" algn="just" eaLnBrk="1" fontAlgn="auto" hangingPunct="1">
              <a:spcBef>
                <a:spcPct val="20000"/>
              </a:spcBef>
              <a:spcAft>
                <a:spcPts val="0"/>
              </a:spcAft>
              <a:buFont typeface="Arial" pitchFamily="34" charset="0"/>
              <a:buChar char="•"/>
              <a:defRPr/>
            </a:pPr>
            <a:r>
              <a:rPr lang="el-GR" sz="2800" dirty="0">
                <a:solidFill>
                  <a:prstClr val="black"/>
                </a:solidFill>
                <a:latin typeface="Calibri"/>
              </a:rPr>
              <a:t>Σύμφωνα με αυτή την θεωρία υπάρχει μια αγορά για δανειστές και δανειζόμενους και οι δυνάμεις της προσφοράς (</a:t>
            </a:r>
            <a:r>
              <a:rPr lang="en-US" sz="2800" dirty="0">
                <a:solidFill>
                  <a:prstClr val="black"/>
                </a:solidFill>
                <a:latin typeface="Calibri"/>
              </a:rPr>
              <a:t>S</a:t>
            </a:r>
            <a:r>
              <a:rPr lang="el-GR" sz="2800" dirty="0">
                <a:solidFill>
                  <a:prstClr val="black"/>
                </a:solidFill>
                <a:latin typeface="Calibri"/>
              </a:rPr>
              <a:t>-</a:t>
            </a:r>
            <a:r>
              <a:rPr lang="en-US" sz="2800" dirty="0">
                <a:solidFill>
                  <a:prstClr val="black"/>
                </a:solidFill>
                <a:latin typeface="Calibri"/>
              </a:rPr>
              <a:t>Saving</a:t>
            </a:r>
            <a:r>
              <a:rPr lang="el-GR" sz="2800" dirty="0">
                <a:solidFill>
                  <a:prstClr val="black"/>
                </a:solidFill>
                <a:latin typeface="Calibri"/>
              </a:rPr>
              <a:t>) και ζήτησης δανειακών κεφαλαίων (</a:t>
            </a:r>
            <a:r>
              <a:rPr lang="en-US" sz="2800" dirty="0">
                <a:solidFill>
                  <a:prstClr val="black"/>
                </a:solidFill>
                <a:latin typeface="Calibri"/>
              </a:rPr>
              <a:t>I</a:t>
            </a:r>
            <a:r>
              <a:rPr lang="el-GR" sz="2800" dirty="0">
                <a:solidFill>
                  <a:prstClr val="black"/>
                </a:solidFill>
                <a:latin typeface="Calibri"/>
              </a:rPr>
              <a:t>-</a:t>
            </a:r>
            <a:r>
              <a:rPr lang="en-US" sz="2800" dirty="0">
                <a:solidFill>
                  <a:prstClr val="black"/>
                </a:solidFill>
                <a:latin typeface="Calibri"/>
              </a:rPr>
              <a:t>Investment</a:t>
            </a:r>
            <a:r>
              <a:rPr lang="el-GR" sz="2800" dirty="0">
                <a:solidFill>
                  <a:prstClr val="black"/>
                </a:solidFill>
                <a:latin typeface="Calibri"/>
              </a:rPr>
              <a:t>) είναι αυτές που καθορίζουν το επιτόκιο ισορροπίας.</a:t>
            </a:r>
          </a:p>
          <a:p>
            <a:pPr algn="just" eaLnBrk="1" fontAlgn="auto" hangingPunct="1">
              <a:spcBef>
                <a:spcPct val="20000"/>
              </a:spcBef>
              <a:spcAft>
                <a:spcPts val="0"/>
              </a:spcAft>
              <a:defRPr/>
            </a:pPr>
            <a:endParaRPr lang="el-GR" sz="2800" dirty="0">
              <a:solidFill>
                <a:prstClr val="black"/>
              </a:solidFill>
              <a:latin typeface="Calibri"/>
            </a:endParaRPr>
          </a:p>
          <a:p>
            <a:pPr marL="342900" indent="-342900" algn="just" eaLnBrk="1" fontAlgn="auto" hangingPunct="1">
              <a:spcBef>
                <a:spcPct val="20000"/>
              </a:spcBef>
              <a:spcAft>
                <a:spcPts val="0"/>
              </a:spcAft>
              <a:buFont typeface="Arial" pitchFamily="34" charset="0"/>
              <a:buChar char="•"/>
              <a:defRPr/>
            </a:pPr>
            <a:r>
              <a:rPr lang="el-GR" sz="2800" dirty="0">
                <a:solidFill>
                  <a:prstClr val="black"/>
                </a:solidFill>
                <a:latin typeface="Calibri"/>
              </a:rPr>
              <a:t>Οι δανειζόμενοι ταυτίζονται με τους επενδυτές οι οποίοι εκδίδουν τίτλους ομόλογα (</a:t>
            </a:r>
            <a:r>
              <a:rPr lang="en-US" sz="2800" dirty="0" err="1">
                <a:solidFill>
                  <a:prstClr val="black"/>
                </a:solidFill>
                <a:latin typeface="Calibri"/>
              </a:rPr>
              <a:t>B</a:t>
            </a:r>
            <a:r>
              <a:rPr lang="en-US" sz="2800" baseline="30000" dirty="0" err="1">
                <a:solidFill>
                  <a:prstClr val="black"/>
                </a:solidFill>
                <a:latin typeface="Calibri"/>
              </a:rPr>
              <a:t>s</a:t>
            </a:r>
            <a:r>
              <a:rPr lang="el-GR" sz="2800" dirty="0">
                <a:solidFill>
                  <a:prstClr val="black"/>
                </a:solidFill>
                <a:latin typeface="Calibri"/>
              </a:rPr>
              <a:t>-</a:t>
            </a:r>
            <a:r>
              <a:rPr lang="en-US" sz="2800" dirty="0">
                <a:solidFill>
                  <a:prstClr val="black"/>
                </a:solidFill>
                <a:latin typeface="Calibri"/>
              </a:rPr>
              <a:t>Bonds Supply</a:t>
            </a:r>
            <a:r>
              <a:rPr lang="el-GR" sz="2800" dirty="0">
                <a:solidFill>
                  <a:prstClr val="black"/>
                </a:solidFill>
                <a:latin typeface="Calibri"/>
              </a:rPr>
              <a:t>), ενώ οι δανειστές είναι οι αποταμιευτές οι οποίοι θέλουν να τοποθετήσουν τα κεφάλαια τους σε αυτούς τους τίτλους (B</a:t>
            </a:r>
            <a:r>
              <a:rPr lang="en-US" sz="2800" baseline="30000" dirty="0">
                <a:solidFill>
                  <a:prstClr val="black"/>
                </a:solidFill>
                <a:latin typeface="Calibri"/>
              </a:rPr>
              <a:t>d</a:t>
            </a:r>
            <a:r>
              <a:rPr lang="el-GR" sz="2800" dirty="0">
                <a:solidFill>
                  <a:prstClr val="black"/>
                </a:solidFill>
                <a:latin typeface="Calibri"/>
              </a:rPr>
              <a:t>-</a:t>
            </a:r>
            <a:r>
              <a:rPr lang="el-GR" sz="2800" dirty="0" err="1">
                <a:solidFill>
                  <a:prstClr val="black"/>
                </a:solidFill>
                <a:latin typeface="Calibri"/>
              </a:rPr>
              <a:t>Bonds</a:t>
            </a:r>
            <a:r>
              <a:rPr lang="el-GR" sz="2800" dirty="0">
                <a:solidFill>
                  <a:prstClr val="black"/>
                </a:solidFill>
                <a:latin typeface="Calibri"/>
              </a:rPr>
              <a:t> </a:t>
            </a:r>
            <a:r>
              <a:rPr lang="en-US" sz="2800" dirty="0">
                <a:solidFill>
                  <a:prstClr val="black"/>
                </a:solidFill>
                <a:latin typeface="Calibri"/>
              </a:rPr>
              <a:t>Demand</a:t>
            </a:r>
            <a:r>
              <a:rPr lang="el-GR" sz="2800" dirty="0">
                <a:solidFill>
                  <a:prstClr val="black"/>
                </a:solidFill>
                <a:latin typeface="Calibri"/>
              </a:rPr>
              <a:t>). Στο γράφημα 4 βλέπουμε παραστατικά πως καθορίζεται το επιτόκιο ισορροπίας.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288"/>
            <a:ext cx="8991600" cy="769938"/>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400" dirty="0">
                <a:solidFill>
                  <a:srgbClr val="0070C0"/>
                </a:solidFill>
                <a:latin typeface="+mj-lt"/>
              </a:rPr>
              <a:t>Η Θεωρία δανειακών κεφαλαίων - 2</a:t>
            </a:r>
          </a:p>
        </p:txBody>
      </p:sp>
      <p:sp>
        <p:nvSpPr>
          <p:cNvPr id="18435" name="Θέση αριθμού διαφάνειας 5"/>
          <p:cNvSpPr>
            <a:spLocks noGrp="1"/>
          </p:cNvSpPr>
          <p:nvPr>
            <p:ph type="sldNum" sz="quarter" idx="12"/>
          </p:nvPr>
        </p:nvSpPr>
        <p:spPr bwMode="auto">
          <a:noFill/>
          <a:ln>
            <a:miter lim="800000"/>
            <a:headEnd/>
            <a:tailEnd/>
          </a:ln>
        </p:spPr>
        <p:txBody>
          <a:bodyPr/>
          <a:lstStyle/>
          <a:p>
            <a:fld id="{37A28B61-7ACF-4622-A06E-CE6F5A0AB579}" type="slidenum">
              <a:rPr lang="nl-NL" altLang="el-GR"/>
              <a:pPr/>
              <a:t>12</a:t>
            </a:fld>
            <a:endParaRPr lang="nl-NL" altLang="el-GR"/>
          </a:p>
        </p:txBody>
      </p:sp>
      <p:pic>
        <p:nvPicPr>
          <p:cNvPr id="18436" name="Εικόνα 1"/>
          <p:cNvPicPr>
            <a:picLocks noChangeAspect="1"/>
          </p:cNvPicPr>
          <p:nvPr/>
        </p:nvPicPr>
        <p:blipFill>
          <a:blip r:embed="rId2"/>
          <a:srcRect/>
          <a:stretch>
            <a:fillRect/>
          </a:stretch>
        </p:blipFill>
        <p:spPr bwMode="auto">
          <a:xfrm>
            <a:off x="1116013" y="1616075"/>
            <a:ext cx="6911975" cy="3625850"/>
          </a:xfrm>
          <a:prstGeom prst="rect">
            <a:avLst/>
          </a:prstGeom>
          <a:noFill/>
          <a:ln w="9525">
            <a:noFill/>
            <a:miter lim="800000"/>
            <a:headEnd/>
            <a:tailEnd/>
          </a:ln>
        </p:spPr>
      </p:pic>
      <p:pic>
        <p:nvPicPr>
          <p:cNvPr id="18437" name="Εικόνα 2"/>
          <p:cNvPicPr>
            <a:picLocks noChangeAspect="1"/>
          </p:cNvPicPr>
          <p:nvPr/>
        </p:nvPicPr>
        <p:blipFill>
          <a:blip r:embed="rId3"/>
          <a:srcRect/>
          <a:stretch>
            <a:fillRect/>
          </a:stretch>
        </p:blipFill>
        <p:spPr bwMode="auto">
          <a:xfrm>
            <a:off x="1169988" y="5222875"/>
            <a:ext cx="6291262"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179388" y="115888"/>
            <a:ext cx="8507412" cy="1143000"/>
          </a:xfrm>
        </p:spPr>
        <p:txBody>
          <a:bodyPr/>
          <a:lstStyle/>
          <a:p>
            <a:pPr eaLnBrk="1" hangingPunct="1"/>
            <a:r>
              <a:rPr lang="el-GR" altLang="el-GR" smtClean="0">
                <a:solidFill>
                  <a:srgbClr val="0070C0"/>
                </a:solidFill>
              </a:rPr>
              <a:t>Η Θεωρία δανειακών κεφαλαίων - 3</a:t>
            </a:r>
          </a:p>
        </p:txBody>
      </p:sp>
      <p:sp>
        <p:nvSpPr>
          <p:cNvPr id="19459" name="Θέση αριθμού διαφάνειας 4"/>
          <p:cNvSpPr>
            <a:spLocks noGrp="1"/>
          </p:cNvSpPr>
          <p:nvPr>
            <p:ph type="sldNum" sz="quarter" idx="12"/>
          </p:nvPr>
        </p:nvSpPr>
        <p:spPr bwMode="auto">
          <a:noFill/>
          <a:ln>
            <a:miter lim="800000"/>
            <a:headEnd/>
            <a:tailEnd/>
          </a:ln>
        </p:spPr>
        <p:txBody>
          <a:bodyPr/>
          <a:lstStyle/>
          <a:p>
            <a:fld id="{1DF0AE92-B35B-452A-814B-7A091181CC50}" type="slidenum">
              <a:rPr lang="nl-NL" altLang="el-GR"/>
              <a:pPr/>
              <a:t>13</a:t>
            </a:fld>
            <a:endParaRPr lang="nl-NL" altLang="el-GR"/>
          </a:p>
        </p:txBody>
      </p:sp>
      <p:pic>
        <p:nvPicPr>
          <p:cNvPr id="19460" name="Εικόνα 4"/>
          <p:cNvPicPr>
            <a:picLocks noChangeAspect="1"/>
          </p:cNvPicPr>
          <p:nvPr/>
        </p:nvPicPr>
        <p:blipFill>
          <a:blip r:embed="rId2"/>
          <a:srcRect/>
          <a:stretch>
            <a:fillRect/>
          </a:stretch>
        </p:blipFill>
        <p:spPr bwMode="auto">
          <a:xfrm>
            <a:off x="792163" y="1666875"/>
            <a:ext cx="6696075" cy="3887788"/>
          </a:xfrm>
          <a:prstGeom prst="rect">
            <a:avLst/>
          </a:prstGeom>
          <a:noFill/>
          <a:ln w="9525">
            <a:noFill/>
            <a:miter lim="800000"/>
            <a:headEnd/>
            <a:tailEnd/>
          </a:ln>
        </p:spPr>
      </p:pic>
      <p:pic>
        <p:nvPicPr>
          <p:cNvPr id="19461" name="Εικόνα 5"/>
          <p:cNvPicPr>
            <a:picLocks noChangeAspect="1"/>
          </p:cNvPicPr>
          <p:nvPr/>
        </p:nvPicPr>
        <p:blipFill>
          <a:blip r:embed="rId3"/>
          <a:srcRect/>
          <a:stretch>
            <a:fillRect/>
          </a:stretch>
        </p:blipFill>
        <p:spPr bwMode="auto">
          <a:xfrm>
            <a:off x="1042988" y="5583238"/>
            <a:ext cx="5902325"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201613" y="112713"/>
            <a:ext cx="8686800" cy="1228725"/>
          </a:xfrm>
        </p:spPr>
        <p:txBody>
          <a:bodyPr/>
          <a:lstStyle/>
          <a:p>
            <a:pPr>
              <a:defRPr/>
            </a:pPr>
            <a:r>
              <a:rPr lang="el-GR" dirty="0">
                <a:solidFill>
                  <a:srgbClr val="0070C0"/>
                </a:solidFill>
                <a:latin typeface="+mn-lt"/>
                <a:cs typeface="Times New Roman" panose="02020603050405020304" pitchFamily="18" charset="0"/>
              </a:rPr>
              <a:t>Η Θεωρία δανειακών κεφαλαίων - </a:t>
            </a:r>
            <a:r>
              <a:rPr lang="el-GR" dirty="0" smtClean="0">
                <a:solidFill>
                  <a:srgbClr val="0070C0"/>
                </a:solidFill>
                <a:latin typeface="+mn-lt"/>
                <a:cs typeface="Times New Roman" panose="02020603050405020304" pitchFamily="18" charset="0"/>
              </a:rPr>
              <a:t>4</a:t>
            </a:r>
          </a:p>
        </p:txBody>
      </p:sp>
      <p:sp>
        <p:nvSpPr>
          <p:cNvPr id="20483" name="Θέση αριθμού διαφάνειας 3"/>
          <p:cNvSpPr>
            <a:spLocks noGrp="1"/>
          </p:cNvSpPr>
          <p:nvPr>
            <p:ph type="sldNum" sz="quarter" idx="12"/>
          </p:nvPr>
        </p:nvSpPr>
        <p:spPr bwMode="auto">
          <a:noFill/>
          <a:ln>
            <a:miter lim="800000"/>
            <a:headEnd/>
            <a:tailEnd/>
          </a:ln>
        </p:spPr>
        <p:txBody>
          <a:bodyPr/>
          <a:lstStyle/>
          <a:p>
            <a:fld id="{42C12FE8-F29F-4E6B-96D4-029DE17A3F37}" type="slidenum">
              <a:rPr lang="nl-NL" altLang="el-GR"/>
              <a:pPr/>
              <a:t>14</a:t>
            </a:fld>
            <a:endParaRPr lang="nl-NL" altLang="el-GR"/>
          </a:p>
        </p:txBody>
      </p:sp>
      <p:sp>
        <p:nvSpPr>
          <p:cNvPr id="3" name="Ορθογώνιο 2"/>
          <p:cNvSpPr/>
          <p:nvPr/>
        </p:nvSpPr>
        <p:spPr>
          <a:xfrm>
            <a:off x="201613" y="1557338"/>
            <a:ext cx="8686800" cy="4511675"/>
          </a:xfrm>
          <a:prstGeom prst="rect">
            <a:avLst/>
          </a:prstGeom>
        </p:spPr>
        <p:txBody>
          <a:bodyPr>
            <a:spAutoFit/>
          </a:bodyPr>
          <a:lstStyle/>
          <a:p>
            <a:pPr marL="342900" indent="-342900" eaLnBrk="1" fontAlgn="auto" hangingPunct="1">
              <a:spcBef>
                <a:spcPct val="20000"/>
              </a:spcBef>
              <a:spcAft>
                <a:spcPts val="0"/>
              </a:spcAft>
              <a:defRPr/>
            </a:pPr>
            <a:r>
              <a:rPr lang="el-GR" sz="3200" b="1" dirty="0">
                <a:solidFill>
                  <a:prstClr val="black"/>
                </a:solidFill>
                <a:latin typeface="Calibri"/>
              </a:rPr>
              <a:t>Πρακτική Εφαρμογή της θεωρίας δανειακών κεφαλαίων </a:t>
            </a:r>
          </a:p>
          <a:p>
            <a:pPr marL="342900" indent="-342900" eaLnBrk="1" fontAlgn="auto" hangingPunct="1">
              <a:spcBef>
                <a:spcPct val="20000"/>
              </a:spcBef>
              <a:spcAft>
                <a:spcPts val="0"/>
              </a:spcAft>
              <a:defRPr/>
            </a:pPr>
            <a:endParaRPr lang="el-GR" sz="3200" dirty="0">
              <a:solidFill>
                <a:prstClr val="black"/>
              </a:solidFill>
              <a:latin typeface="Calibri"/>
            </a:endParaRPr>
          </a:p>
          <a:p>
            <a:pPr marL="342900" indent="-342900" eaLnBrk="1" fontAlgn="auto" hangingPunct="1">
              <a:spcBef>
                <a:spcPct val="20000"/>
              </a:spcBef>
              <a:spcAft>
                <a:spcPts val="0"/>
              </a:spcAft>
              <a:buFont typeface="Arial" pitchFamily="34" charset="0"/>
              <a:buChar char="•"/>
              <a:defRPr/>
            </a:pPr>
            <a:r>
              <a:rPr lang="el-GR" sz="2800" b="1" dirty="0">
                <a:solidFill>
                  <a:prstClr val="black"/>
                </a:solidFill>
                <a:latin typeface="Calibri"/>
              </a:rPr>
              <a:t>Η Μελέτη Περίπτωσης της </a:t>
            </a:r>
            <a:r>
              <a:rPr lang="en-US" sz="2800" b="1" dirty="0">
                <a:solidFill>
                  <a:prstClr val="black"/>
                </a:solidFill>
                <a:latin typeface="Calibri"/>
              </a:rPr>
              <a:t>Enron</a:t>
            </a:r>
            <a:endParaRPr lang="el-GR" sz="2800" b="1" dirty="0">
              <a:solidFill>
                <a:prstClr val="black"/>
              </a:solidFill>
              <a:latin typeface="Calibri"/>
            </a:endParaRPr>
          </a:p>
          <a:p>
            <a:pPr eaLnBrk="1" fontAlgn="auto" hangingPunct="1">
              <a:spcBef>
                <a:spcPct val="20000"/>
              </a:spcBef>
              <a:spcAft>
                <a:spcPts val="0"/>
              </a:spcAft>
              <a:defRPr/>
            </a:pPr>
            <a:endParaRPr lang="el-GR" sz="2800" dirty="0">
              <a:solidFill>
                <a:prstClr val="black"/>
              </a:solidFill>
              <a:latin typeface="Calibri"/>
            </a:endParaRPr>
          </a:p>
          <a:p>
            <a:pPr marL="342900" indent="-342900" algn="just" eaLnBrk="1" fontAlgn="auto" hangingPunct="1">
              <a:spcBef>
                <a:spcPct val="20000"/>
              </a:spcBef>
              <a:spcAft>
                <a:spcPts val="0"/>
              </a:spcAft>
              <a:buFont typeface="Arial" pitchFamily="34" charset="0"/>
              <a:buChar char="•"/>
              <a:defRPr/>
            </a:pPr>
            <a:r>
              <a:rPr lang="el-GR" sz="2800" dirty="0">
                <a:solidFill>
                  <a:prstClr val="black"/>
                </a:solidFill>
                <a:latin typeface="Calibri"/>
              </a:rPr>
              <a:t>Υπάρχουν πολλοί γνωστοί διεθνείς οίκοι που βαθμολογούν την πιστοληπτική ικανότητα (φερεγγυότητα) των εταιρειών σε μια κλίμακα από </a:t>
            </a:r>
            <a:r>
              <a:rPr lang="en-US" sz="2800" dirty="0">
                <a:solidFill>
                  <a:prstClr val="black"/>
                </a:solidFill>
                <a:latin typeface="Calibri"/>
              </a:rPr>
              <a:t>AAA</a:t>
            </a:r>
            <a:r>
              <a:rPr lang="el-GR" sz="2800" dirty="0">
                <a:solidFill>
                  <a:prstClr val="black"/>
                </a:solidFill>
                <a:latin typeface="Calibri"/>
              </a:rPr>
              <a:t> έως </a:t>
            </a:r>
            <a:r>
              <a:rPr lang="en-US" sz="2800" dirty="0">
                <a:solidFill>
                  <a:prstClr val="black"/>
                </a:solidFill>
                <a:latin typeface="Calibri"/>
              </a:rPr>
              <a:t>B</a:t>
            </a:r>
            <a:r>
              <a:rPr lang="el-GR" sz="2800" baseline="30000" dirty="0">
                <a:solidFill>
                  <a:prstClr val="black"/>
                </a:solidFill>
                <a:latin typeface="Calibri"/>
              </a:rPr>
              <a:t>-</a:t>
            </a:r>
            <a:r>
              <a:rPr lang="el-GR" sz="2800" dirty="0">
                <a:solidFill>
                  <a:prstClr val="black"/>
                </a:solidFill>
                <a:latin typeface="Calibri"/>
              </a:rPr>
              <a:t>. </a:t>
            </a:r>
            <a:endParaRPr lang="el-G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950" y="0"/>
            <a:ext cx="8578850" cy="1143000"/>
          </a:xfrm>
        </p:spPr>
        <p:txBody>
          <a:bodyPr/>
          <a:lstStyle/>
          <a:p>
            <a:pPr>
              <a:defRPr/>
            </a:pPr>
            <a:r>
              <a:rPr lang="el-GR" dirty="0">
                <a:solidFill>
                  <a:srgbClr val="0070C0"/>
                </a:solidFill>
                <a:latin typeface="+mn-lt"/>
                <a:cs typeface="Times New Roman" panose="02020603050405020304" pitchFamily="18" charset="0"/>
              </a:rPr>
              <a:t>Η Θεωρία δανειακών κεφαλαίων - </a:t>
            </a:r>
            <a:r>
              <a:rPr lang="el-GR" dirty="0" smtClean="0">
                <a:solidFill>
                  <a:srgbClr val="0070C0"/>
                </a:solidFill>
                <a:latin typeface="+mn-lt"/>
                <a:cs typeface="Times New Roman" panose="02020603050405020304" pitchFamily="18" charset="0"/>
              </a:rPr>
              <a:t>5</a:t>
            </a:r>
            <a:endParaRPr lang="el-GR" dirty="0">
              <a:solidFill>
                <a:srgbClr val="0070C0"/>
              </a:solidFill>
              <a:latin typeface="+mn-lt"/>
            </a:endParaRPr>
          </a:p>
        </p:txBody>
      </p:sp>
      <p:sp>
        <p:nvSpPr>
          <p:cNvPr id="21507" name="Θέση αριθμού διαφάνειας 5"/>
          <p:cNvSpPr>
            <a:spLocks noGrp="1"/>
          </p:cNvSpPr>
          <p:nvPr>
            <p:ph type="sldNum" sz="quarter" idx="12"/>
          </p:nvPr>
        </p:nvSpPr>
        <p:spPr bwMode="auto">
          <a:noFill/>
          <a:ln>
            <a:miter lim="800000"/>
            <a:headEnd/>
            <a:tailEnd/>
          </a:ln>
        </p:spPr>
        <p:txBody>
          <a:bodyPr/>
          <a:lstStyle/>
          <a:p>
            <a:fld id="{59B43442-0A35-41C6-8BAC-8B61DBC869AC}" type="slidenum">
              <a:rPr lang="nl-NL" altLang="el-GR"/>
              <a:pPr/>
              <a:t>15</a:t>
            </a:fld>
            <a:endParaRPr lang="nl-NL" altLang="el-GR"/>
          </a:p>
        </p:txBody>
      </p:sp>
      <p:sp>
        <p:nvSpPr>
          <p:cNvPr id="21508" name="Ορθογώνιο 2"/>
          <p:cNvSpPr>
            <a:spLocks noChangeArrowheads="1"/>
          </p:cNvSpPr>
          <p:nvPr/>
        </p:nvSpPr>
        <p:spPr bwMode="auto">
          <a:xfrm>
            <a:off x="107950" y="981075"/>
            <a:ext cx="8785225" cy="1974850"/>
          </a:xfrm>
          <a:prstGeom prst="rect">
            <a:avLst/>
          </a:prstGeom>
          <a:noFill/>
          <a:ln w="9525">
            <a:noFill/>
            <a:miter lim="800000"/>
            <a:headEnd/>
            <a:tailEnd/>
          </a:ln>
        </p:spPr>
        <p:txBody>
          <a:bodyPr>
            <a:spAutoFit/>
          </a:bodyPr>
          <a:lstStyle/>
          <a:p>
            <a:pPr marL="342900" indent="-342900" algn="just" eaLnBrk="1" hangingPunct="1">
              <a:spcBef>
                <a:spcPct val="20000"/>
              </a:spcBef>
              <a:buFont typeface="Arial" charset="0"/>
              <a:buChar char="•"/>
            </a:pPr>
            <a:r>
              <a:rPr lang="el-GR" sz="2800">
                <a:solidFill>
                  <a:srgbClr val="000000"/>
                </a:solidFill>
                <a:latin typeface="Calibri" pitchFamily="34" charset="0"/>
              </a:rPr>
              <a:t>Ο παρακάτω πίνακας δείχνει ένα μέρος της κλίμακας κατάταξης που χρησιμοποιούν οι λεγόμενοι οίκοι αξιολόγησης.</a:t>
            </a:r>
          </a:p>
          <a:p>
            <a:pPr marL="342900" indent="-342900" eaLnBrk="1" hangingPunct="1">
              <a:spcBef>
                <a:spcPct val="20000"/>
              </a:spcBef>
            </a:pPr>
            <a:endParaRPr lang="el-GR" sz="3200">
              <a:solidFill>
                <a:srgbClr val="000000"/>
              </a:solidFill>
              <a:latin typeface="Calibri" pitchFamily="34" charset="0"/>
            </a:endParaRPr>
          </a:p>
        </p:txBody>
      </p:sp>
      <p:pic>
        <p:nvPicPr>
          <p:cNvPr id="21509" name="Εικόνα 4"/>
          <p:cNvPicPr>
            <a:picLocks noChangeAspect="1"/>
          </p:cNvPicPr>
          <p:nvPr/>
        </p:nvPicPr>
        <p:blipFill>
          <a:blip r:embed="rId2"/>
          <a:srcRect/>
          <a:stretch>
            <a:fillRect/>
          </a:stretch>
        </p:blipFill>
        <p:spPr bwMode="auto">
          <a:xfrm>
            <a:off x="900113" y="2278063"/>
            <a:ext cx="7564437"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0"/>
            <a:ext cx="8424862" cy="1143000"/>
          </a:xfrm>
        </p:spPr>
        <p:txBody>
          <a:bodyPr/>
          <a:lstStyle/>
          <a:p>
            <a:pPr>
              <a:defRPr/>
            </a:pPr>
            <a:r>
              <a:rPr lang="el-GR" dirty="0">
                <a:solidFill>
                  <a:srgbClr val="0070C0"/>
                </a:solidFill>
                <a:latin typeface="+mn-lt"/>
                <a:cs typeface="Times New Roman" panose="02020603050405020304" pitchFamily="18" charset="0"/>
              </a:rPr>
              <a:t>Η Θεωρία δανειακών κεφαλαίων - </a:t>
            </a:r>
            <a:r>
              <a:rPr lang="el-GR" dirty="0" smtClean="0">
                <a:solidFill>
                  <a:srgbClr val="0070C0"/>
                </a:solidFill>
                <a:latin typeface="+mn-lt"/>
                <a:cs typeface="Times New Roman" panose="02020603050405020304" pitchFamily="18" charset="0"/>
              </a:rPr>
              <a:t>6</a:t>
            </a:r>
            <a:endParaRPr lang="el-GR" dirty="0">
              <a:solidFill>
                <a:srgbClr val="0070C0"/>
              </a:solidFill>
              <a:latin typeface="+mn-lt"/>
            </a:endParaRPr>
          </a:p>
        </p:txBody>
      </p:sp>
      <p:sp>
        <p:nvSpPr>
          <p:cNvPr id="4" name="Ορθογώνιο 3"/>
          <p:cNvSpPr/>
          <p:nvPr/>
        </p:nvSpPr>
        <p:spPr>
          <a:xfrm>
            <a:off x="250825" y="1174750"/>
            <a:ext cx="8642350" cy="5694363"/>
          </a:xfrm>
          <a:prstGeom prst="rect">
            <a:avLst/>
          </a:prstGeom>
        </p:spPr>
        <p:txBody>
          <a:bodyPr>
            <a:spAutoFit/>
          </a:bodyPr>
          <a:lstStyle/>
          <a:p>
            <a:pPr eaLnBrk="1" hangingPunct="1">
              <a:defRPr/>
            </a:pPr>
            <a:r>
              <a:rPr lang="el-GR" sz="2800" dirty="0">
                <a:solidFill>
                  <a:schemeClr val="tx1"/>
                </a:solidFill>
                <a:latin typeface="+mn-lt"/>
                <a:cs typeface="Times New Roman" panose="02020603050405020304" pitchFamily="18" charset="0"/>
              </a:rPr>
              <a:t>Μετά το λογιστικό σκάνδαλο της εταιρείας </a:t>
            </a:r>
            <a:r>
              <a:rPr lang="el-GR" sz="2800" dirty="0" err="1">
                <a:solidFill>
                  <a:schemeClr val="tx1"/>
                </a:solidFill>
                <a:latin typeface="+mn-lt"/>
                <a:cs typeface="Times New Roman" panose="02020603050405020304" pitchFamily="18" charset="0"/>
              </a:rPr>
              <a:t>Enron</a:t>
            </a:r>
            <a:r>
              <a:rPr lang="el-GR" sz="2800" dirty="0">
                <a:solidFill>
                  <a:schemeClr val="tx1"/>
                </a:solidFill>
                <a:latin typeface="+mn-lt"/>
                <a:cs typeface="Times New Roman" panose="02020603050405020304" pitchFamily="18" charset="0"/>
              </a:rPr>
              <a:t> τον Δεκέμβριο του  2001 η οποία μέχρι τότε είχε τον βαθμό ΒΒΒ+, η ζήτηση ομολογιών αυτής της κατηγορίας αλλά και των εταιρειών ΑΑΑ άλλαξαν. Εφαρμόζοντας τις αρχές της θεωρίας δανειακών κεφαλαίων η ζήτηση ομολογιών ΑΑΑ αυξήθηκε ενώ η ζήτηση ομολογιών της κατηγορίας ΒΒΒ+ μειώθηκε δεδομένου ότι οι επενδυτές φοβήθηκαν για την εμφάνιση άλλων παρόμοιων σκανδάλων. Το εύρος επιτοκίων μεταξύ των δύο κατηγοριών ομολόγων που συχνά αναφέρεται στην βιβλιογραφία (De </a:t>
            </a:r>
            <a:r>
              <a:rPr lang="el-GR" sz="2800" dirty="0" err="1">
                <a:solidFill>
                  <a:schemeClr val="tx1"/>
                </a:solidFill>
                <a:latin typeface="+mn-lt"/>
                <a:cs typeface="Times New Roman" panose="02020603050405020304" pitchFamily="18" charset="0"/>
              </a:rPr>
              <a:t>Bondt</a:t>
            </a:r>
            <a:r>
              <a:rPr lang="el-GR" sz="2800" dirty="0">
                <a:solidFill>
                  <a:schemeClr val="tx1"/>
                </a:solidFill>
                <a:latin typeface="+mn-lt"/>
                <a:cs typeface="Times New Roman" panose="02020603050405020304" pitchFamily="18" charset="0"/>
              </a:rPr>
              <a:t>, 2004) ως πριμ κινδύνου (risk </a:t>
            </a:r>
            <a:r>
              <a:rPr lang="el-GR" sz="2800" dirty="0" err="1">
                <a:solidFill>
                  <a:schemeClr val="tx1"/>
                </a:solidFill>
                <a:latin typeface="+mn-lt"/>
                <a:cs typeface="Times New Roman" panose="02020603050405020304" pitchFamily="18" charset="0"/>
              </a:rPr>
              <a:t>premium</a:t>
            </a:r>
            <a:r>
              <a:rPr lang="el-GR" sz="2800" dirty="0">
                <a:solidFill>
                  <a:schemeClr val="tx1"/>
                </a:solidFill>
                <a:latin typeface="+mn-lt"/>
                <a:cs typeface="Times New Roman" panose="02020603050405020304" pitchFamily="18" charset="0"/>
              </a:rPr>
              <a:t>) διευρύνθηκε. Η γραφική απεικόνιση αυτής της ανάλυσης φαίνεται στα γραφήματα Α και Β.</a:t>
            </a:r>
          </a:p>
        </p:txBody>
      </p:sp>
      <p:sp>
        <p:nvSpPr>
          <p:cNvPr id="22532" name="Θέση αριθμού διαφάνειας 5"/>
          <p:cNvSpPr>
            <a:spLocks noGrp="1"/>
          </p:cNvSpPr>
          <p:nvPr>
            <p:ph type="sldNum" sz="quarter" idx="12"/>
          </p:nvPr>
        </p:nvSpPr>
        <p:spPr bwMode="auto">
          <a:noFill/>
          <a:ln>
            <a:miter lim="800000"/>
            <a:headEnd/>
            <a:tailEnd/>
          </a:ln>
        </p:spPr>
        <p:txBody>
          <a:bodyPr/>
          <a:lstStyle/>
          <a:p>
            <a:fld id="{1BEDF449-C57A-447B-A338-D4F961B68332}" type="slidenum">
              <a:rPr lang="nl-NL" altLang="el-GR"/>
              <a:pPr/>
              <a:t>16</a:t>
            </a:fld>
            <a:endParaRPr lang="nl-NL" alt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938" y="115888"/>
            <a:ext cx="8910637" cy="1143000"/>
          </a:xfrm>
        </p:spPr>
        <p:txBody>
          <a:bodyPr/>
          <a:lstStyle/>
          <a:p>
            <a:pPr>
              <a:defRPr/>
            </a:pPr>
            <a:r>
              <a:rPr lang="el-GR" dirty="0">
                <a:solidFill>
                  <a:srgbClr val="0070C0"/>
                </a:solidFill>
                <a:latin typeface="+mn-lt"/>
                <a:cs typeface="Times New Roman" panose="02020603050405020304" pitchFamily="18" charset="0"/>
              </a:rPr>
              <a:t>Η Θεωρία δανειακών κεφαλαίων - </a:t>
            </a:r>
            <a:r>
              <a:rPr lang="el-GR" dirty="0" smtClean="0">
                <a:solidFill>
                  <a:srgbClr val="0070C0"/>
                </a:solidFill>
                <a:latin typeface="+mn-lt"/>
                <a:cs typeface="Times New Roman" panose="02020603050405020304" pitchFamily="18" charset="0"/>
              </a:rPr>
              <a:t>7</a:t>
            </a:r>
            <a:endParaRPr lang="el-GR" dirty="0">
              <a:solidFill>
                <a:srgbClr val="0070C0"/>
              </a:solidFill>
              <a:latin typeface="+mn-lt"/>
            </a:endParaRPr>
          </a:p>
        </p:txBody>
      </p:sp>
      <p:sp>
        <p:nvSpPr>
          <p:cNvPr id="23555" name="Θέση αριθμού διαφάνειας 5"/>
          <p:cNvSpPr>
            <a:spLocks noGrp="1"/>
          </p:cNvSpPr>
          <p:nvPr>
            <p:ph type="sldNum" sz="quarter" idx="12"/>
          </p:nvPr>
        </p:nvSpPr>
        <p:spPr bwMode="auto">
          <a:noFill/>
          <a:ln>
            <a:miter lim="800000"/>
            <a:headEnd/>
            <a:tailEnd/>
          </a:ln>
        </p:spPr>
        <p:txBody>
          <a:bodyPr/>
          <a:lstStyle/>
          <a:p>
            <a:fld id="{337997EB-3AA1-4F02-85A2-9136A5B23FAD}" type="slidenum">
              <a:rPr lang="nl-NL" altLang="el-GR"/>
              <a:pPr/>
              <a:t>17</a:t>
            </a:fld>
            <a:endParaRPr lang="nl-NL" altLang="el-GR"/>
          </a:p>
        </p:txBody>
      </p:sp>
      <p:pic>
        <p:nvPicPr>
          <p:cNvPr id="23556" name="Εικόνα 3"/>
          <p:cNvPicPr>
            <a:picLocks noChangeAspect="1"/>
          </p:cNvPicPr>
          <p:nvPr/>
        </p:nvPicPr>
        <p:blipFill>
          <a:blip r:embed="rId2"/>
          <a:srcRect/>
          <a:stretch>
            <a:fillRect/>
          </a:stretch>
        </p:blipFill>
        <p:spPr bwMode="auto">
          <a:xfrm>
            <a:off x="576263" y="1271588"/>
            <a:ext cx="7991475" cy="4314825"/>
          </a:xfrm>
          <a:prstGeom prst="rect">
            <a:avLst/>
          </a:prstGeom>
          <a:noFill/>
          <a:ln w="9525">
            <a:noFill/>
            <a:miter lim="800000"/>
            <a:headEnd/>
            <a:tailEnd/>
          </a:ln>
        </p:spPr>
      </p:pic>
      <p:pic>
        <p:nvPicPr>
          <p:cNvPr id="23557" name="Εικόνα 4"/>
          <p:cNvPicPr>
            <a:picLocks noChangeAspect="1"/>
          </p:cNvPicPr>
          <p:nvPr/>
        </p:nvPicPr>
        <p:blipFill>
          <a:blip r:embed="rId3"/>
          <a:srcRect/>
          <a:stretch>
            <a:fillRect/>
          </a:stretch>
        </p:blipFill>
        <p:spPr bwMode="auto">
          <a:xfrm>
            <a:off x="2163763" y="5929313"/>
            <a:ext cx="4816475"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250825" y="115888"/>
            <a:ext cx="8437563" cy="1143000"/>
          </a:xfrm>
        </p:spPr>
        <p:txBody>
          <a:bodyPr/>
          <a:lstStyle/>
          <a:p>
            <a:r>
              <a:rPr lang="el-GR" altLang="el-GR" smtClean="0">
                <a:solidFill>
                  <a:srgbClr val="0070C0"/>
                </a:solidFill>
                <a:cs typeface="Times New Roman" pitchFamily="18" charset="0"/>
              </a:rPr>
              <a:t>Η Θεωρία δανειακών κεφαλαίων - 8</a:t>
            </a:r>
            <a:endParaRPr lang="el-GR" altLang="el-GR" smtClean="0"/>
          </a:p>
        </p:txBody>
      </p:sp>
      <p:sp>
        <p:nvSpPr>
          <p:cNvPr id="24579" name="Θέση αριθμού διαφάνειας 4"/>
          <p:cNvSpPr>
            <a:spLocks noGrp="1"/>
          </p:cNvSpPr>
          <p:nvPr>
            <p:ph type="sldNum" sz="quarter" idx="12"/>
          </p:nvPr>
        </p:nvSpPr>
        <p:spPr bwMode="auto">
          <a:noFill/>
          <a:ln>
            <a:miter lim="800000"/>
            <a:headEnd/>
            <a:tailEnd/>
          </a:ln>
        </p:spPr>
        <p:txBody>
          <a:bodyPr/>
          <a:lstStyle/>
          <a:p>
            <a:fld id="{D53A4DB6-BA7B-4CF2-923C-DE187CD02E68}" type="slidenum">
              <a:rPr lang="nl-NL" altLang="el-GR"/>
              <a:pPr/>
              <a:t>18</a:t>
            </a:fld>
            <a:endParaRPr lang="nl-NL" altLang="el-GR"/>
          </a:p>
        </p:txBody>
      </p:sp>
      <p:pic>
        <p:nvPicPr>
          <p:cNvPr id="24580" name="Εικόνα 1"/>
          <p:cNvPicPr>
            <a:picLocks noChangeAspect="1"/>
          </p:cNvPicPr>
          <p:nvPr/>
        </p:nvPicPr>
        <p:blipFill>
          <a:blip r:embed="rId2"/>
          <a:srcRect/>
          <a:stretch>
            <a:fillRect/>
          </a:stretch>
        </p:blipFill>
        <p:spPr bwMode="auto">
          <a:xfrm>
            <a:off x="358775" y="1196975"/>
            <a:ext cx="8426450" cy="4464050"/>
          </a:xfrm>
          <a:prstGeom prst="rect">
            <a:avLst/>
          </a:prstGeom>
          <a:noFill/>
          <a:ln w="9525">
            <a:noFill/>
            <a:miter lim="800000"/>
            <a:headEnd/>
            <a:tailEnd/>
          </a:ln>
        </p:spPr>
      </p:pic>
      <p:pic>
        <p:nvPicPr>
          <p:cNvPr id="24581" name="Εικόνα 3"/>
          <p:cNvPicPr>
            <a:picLocks noChangeAspect="1"/>
          </p:cNvPicPr>
          <p:nvPr/>
        </p:nvPicPr>
        <p:blipFill>
          <a:blip r:embed="rId3"/>
          <a:srcRect/>
          <a:stretch>
            <a:fillRect/>
          </a:stretch>
        </p:blipFill>
        <p:spPr bwMode="auto">
          <a:xfrm>
            <a:off x="2049463" y="6119813"/>
            <a:ext cx="4840287" cy="38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825" y="333375"/>
            <a:ext cx="8767763" cy="998538"/>
          </a:xfrm>
        </p:spPr>
        <p:txBody>
          <a:bodyPr/>
          <a:lstStyle/>
          <a:p>
            <a:pPr>
              <a:defRPr/>
            </a:pPr>
            <a:r>
              <a:rPr lang="el-GR" sz="4000" dirty="0">
                <a:solidFill>
                  <a:srgbClr val="0070C0"/>
                </a:solidFill>
                <a:latin typeface="+mn-lt"/>
                <a:cs typeface="Times New Roman" panose="02020603050405020304" pitchFamily="18" charset="0"/>
              </a:rPr>
              <a:t>Οι διαφορετικές προτιμήσεις μεταξύ δανειστών και δανειζόμενων</a:t>
            </a:r>
            <a:br>
              <a:rPr 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27651" name="Ορθογώνιο 2"/>
          <p:cNvSpPr>
            <a:spLocks noChangeArrowheads="1"/>
          </p:cNvSpPr>
          <p:nvPr/>
        </p:nvSpPr>
        <p:spPr bwMode="auto">
          <a:xfrm>
            <a:off x="0" y="1331913"/>
            <a:ext cx="9036050"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l-GR" altLang="el-GR" dirty="0">
                <a:latin typeface="+mn-lt"/>
              </a:rPr>
              <a:t>Η βασική κριτική που δέχτηκε η θεωρία δανειακών κεφαλαίων εστιάζεται στο γεγονός ότι οι δανειζόμενοι συνήθως έχουν προτίμηση στο μακροπρόθεσμο δανεισμό, ενώ οι δανειστές στον βραχυπρόθεσμο.</a:t>
            </a:r>
          </a:p>
          <a:p>
            <a:pPr eaLnBrk="1" hangingPunct="1">
              <a:spcBef>
                <a:spcPct val="0"/>
              </a:spcBef>
              <a:defRPr/>
            </a:pPr>
            <a:r>
              <a:rPr lang="el-GR" altLang="el-GR" dirty="0">
                <a:latin typeface="+mn-lt"/>
              </a:rPr>
              <a:t>προκύπτει το λεγόμενο πρόβλημα της μη σύζευξης προτιμήσεων μεταξύ δανειζόμενων και δανειστών (</a:t>
            </a:r>
            <a:r>
              <a:rPr lang="el-GR" altLang="el-GR" dirty="0" err="1">
                <a:latin typeface="+mn-lt"/>
              </a:rPr>
              <a:t>Preference</a:t>
            </a:r>
            <a:r>
              <a:rPr lang="el-GR" altLang="el-GR" dirty="0">
                <a:latin typeface="+mn-lt"/>
              </a:rPr>
              <a:t> </a:t>
            </a:r>
            <a:r>
              <a:rPr lang="el-GR" altLang="el-GR" dirty="0" err="1">
                <a:latin typeface="+mn-lt"/>
              </a:rPr>
              <a:t>Mismatch</a:t>
            </a:r>
            <a:r>
              <a:rPr lang="el-GR" altLang="el-GR" dirty="0">
                <a:latin typeface="+mn-lt"/>
              </a:rPr>
              <a:t>).</a:t>
            </a:r>
          </a:p>
          <a:p>
            <a:pPr eaLnBrk="1" hangingPunct="1">
              <a:spcBef>
                <a:spcPct val="0"/>
              </a:spcBef>
              <a:defRPr/>
            </a:pPr>
            <a:r>
              <a:rPr lang="el-GR" altLang="el-GR" dirty="0">
                <a:latin typeface="+mn-lt"/>
              </a:rPr>
              <a:t>Οι τράπεζες έρχονται να γεφυρώσουν αυτές τις διαφορετικές προτιμήσεις με μια σειρά από ενέργειες</a:t>
            </a:r>
            <a:r>
              <a:rPr lang="el-GR" altLang="el-GR" dirty="0" smtClean="0">
                <a:latin typeface="+mn-lt"/>
              </a:rPr>
              <a:t>.</a:t>
            </a:r>
            <a:endParaRPr lang="el-GR" altLang="el-GR" dirty="0">
              <a:latin typeface="+mn-lt"/>
            </a:endParaRPr>
          </a:p>
        </p:txBody>
      </p:sp>
      <p:sp>
        <p:nvSpPr>
          <p:cNvPr id="25604" name="Θέση αριθμού διαφάνειας 4"/>
          <p:cNvSpPr>
            <a:spLocks noGrp="1"/>
          </p:cNvSpPr>
          <p:nvPr>
            <p:ph type="sldNum" sz="quarter" idx="12"/>
          </p:nvPr>
        </p:nvSpPr>
        <p:spPr bwMode="auto">
          <a:noFill/>
          <a:ln>
            <a:miter lim="800000"/>
            <a:headEnd/>
            <a:tailEnd/>
          </a:ln>
        </p:spPr>
        <p:txBody>
          <a:bodyPr/>
          <a:lstStyle/>
          <a:p>
            <a:fld id="{375532A7-D989-49DE-92F9-B4B2920EF12E}" type="slidenum">
              <a:rPr lang="nl-NL" altLang="el-GR"/>
              <a:pPr/>
              <a:t>19</a:t>
            </a:fld>
            <a:endParaRPr lang="nl-NL" alt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Σκοποί</a:t>
            </a:r>
            <a:r>
              <a:rPr lang="en-US" altLang="el-GR" smtClean="0">
                <a:solidFill>
                  <a:srgbClr val="0070C0"/>
                </a:solidFill>
              </a:rPr>
              <a:t> </a:t>
            </a:r>
            <a:r>
              <a:rPr lang="el-GR" altLang="el-GR" smtClean="0">
                <a:solidFill>
                  <a:srgbClr val="0070C0"/>
                </a:solidFill>
              </a:rPr>
              <a:t>Ενότητας</a:t>
            </a:r>
          </a:p>
        </p:txBody>
      </p:sp>
      <p:sp>
        <p:nvSpPr>
          <p:cNvPr id="5123" name="2 - Θέση περιεχομένου"/>
          <p:cNvSpPr>
            <a:spLocks noGrp="1"/>
          </p:cNvSpPr>
          <p:nvPr>
            <p:ph idx="1"/>
          </p:nvPr>
        </p:nvSpPr>
        <p:spPr>
          <a:xfrm>
            <a:off x="0" y="1143000"/>
            <a:ext cx="8928100" cy="5715000"/>
          </a:xfrm>
        </p:spPr>
        <p:txBody>
          <a:bodyPr/>
          <a:lstStyle/>
          <a:p>
            <a:pPr marL="0" indent="0" eaLnBrk="1" hangingPunct="1">
              <a:buFont typeface="Arial" panose="020B0604020202020204" pitchFamily="34" charset="0"/>
              <a:buNone/>
              <a:defRPr/>
            </a:pPr>
            <a:r>
              <a:rPr lang="el-GR" altLang="el-GR" sz="1800" dirty="0" smtClean="0"/>
              <a:t>Στόχος της ενότητας είναι</a:t>
            </a:r>
            <a:r>
              <a:rPr lang="en-US" altLang="el-GR" sz="1800" dirty="0" smtClean="0"/>
              <a:t> </a:t>
            </a:r>
            <a:r>
              <a:rPr lang="el-GR" altLang="el-GR" sz="1800" dirty="0" smtClean="0"/>
              <a:t>να κατανοήσουν  οι φοιτητές βασικές έννοιες που συνδέονται με την λειτουργία των τραπεζών και των κεφαλαιαγορών όπως  το υπόδειγμα </a:t>
            </a:r>
            <a:r>
              <a:rPr lang="en-US" altLang="el-GR" sz="1800" dirty="0" smtClean="0"/>
              <a:t>Fischer, </a:t>
            </a:r>
            <a:r>
              <a:rPr lang="el-GR" altLang="el-GR" sz="1800" dirty="0" smtClean="0"/>
              <a:t>η θεωρία δανειακών κεφαλαίων και η ασυμμετρία πληροφόρησης.</a:t>
            </a:r>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p:txBody>
      </p:sp>
      <p:sp>
        <p:nvSpPr>
          <p:cNvPr id="5124" name="Θέση αριθμού διαφάνειας 3"/>
          <p:cNvSpPr>
            <a:spLocks noGrp="1"/>
          </p:cNvSpPr>
          <p:nvPr>
            <p:ph type="sldNum" sz="quarter" idx="12"/>
          </p:nvPr>
        </p:nvSpPr>
        <p:spPr bwMode="auto">
          <a:noFill/>
          <a:ln>
            <a:miter lim="800000"/>
            <a:headEnd/>
            <a:tailEnd/>
          </a:ln>
        </p:spPr>
        <p:txBody>
          <a:bodyPr/>
          <a:lstStyle/>
          <a:p>
            <a:fld id="{E18F82F2-B73A-4FA2-977F-A506E28D388A}" type="slidenum">
              <a:rPr lang="nl-NL" altLang="el-GR"/>
              <a:pPr/>
              <a:t>2</a:t>
            </a:fld>
            <a:endParaRPr lang="nl-NL" alt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0"/>
            <a:ext cx="8362950" cy="1417638"/>
          </a:xfrm>
        </p:spPr>
        <p:txBody>
          <a:bodyPr/>
          <a:lstStyle/>
          <a:p>
            <a:pPr>
              <a:defRPr/>
            </a:pPr>
            <a:r>
              <a:rPr lang="el-GR" altLang="el-GR" sz="4000" dirty="0">
                <a:solidFill>
                  <a:srgbClr val="0070C0"/>
                </a:solidFill>
                <a:latin typeface="+mn-lt"/>
                <a:cs typeface="Times New Roman" panose="02020603050405020304" pitchFamily="18" charset="0"/>
              </a:rPr>
              <a:t>Οι διαφορετικές προτιμήσεις μεταξύ δανειστών και </a:t>
            </a:r>
            <a:r>
              <a:rPr lang="el-GR" altLang="el-GR" sz="4000" dirty="0" smtClean="0">
                <a:solidFill>
                  <a:srgbClr val="0070C0"/>
                </a:solidFill>
                <a:latin typeface="+mn-lt"/>
                <a:cs typeface="Times New Roman" panose="02020603050405020304" pitchFamily="18" charset="0"/>
              </a:rPr>
              <a:t>δανειζόμενων - 2</a:t>
            </a:r>
            <a:endParaRPr lang="el-GR" sz="4000" dirty="0">
              <a:solidFill>
                <a:srgbClr val="0070C0"/>
              </a:solidFill>
            </a:endParaRPr>
          </a:p>
        </p:txBody>
      </p:sp>
      <p:sp>
        <p:nvSpPr>
          <p:cNvPr id="3" name="Ορθογώνιο 2"/>
          <p:cNvSpPr/>
          <p:nvPr/>
        </p:nvSpPr>
        <p:spPr>
          <a:xfrm>
            <a:off x="107950" y="1628775"/>
            <a:ext cx="9053513" cy="4224338"/>
          </a:xfrm>
          <a:prstGeom prst="rect">
            <a:avLst/>
          </a:prstGeom>
        </p:spPr>
        <p:txBody>
          <a:bodyPr>
            <a:spAutoFit/>
          </a:bodyPr>
          <a:lstStyle/>
          <a:p>
            <a:pPr marL="342900" indent="-342900" eaLnBrk="1" hangingPunct="1">
              <a:spcBef>
                <a:spcPts val="1200"/>
              </a:spcBef>
              <a:buFont typeface="Arial" panose="020B0604020202020204" pitchFamily="34" charset="0"/>
              <a:buChar char="•"/>
              <a:defRPr/>
            </a:pPr>
            <a:r>
              <a:rPr lang="el-GR" altLang="el-GR" sz="3200" dirty="0">
                <a:solidFill>
                  <a:schemeClr val="tx1"/>
                </a:solidFill>
                <a:latin typeface="+mn-lt"/>
                <a:sym typeface="Wingdings" pitchFamily="2" charset="2"/>
              </a:rPr>
              <a:t>Πετυχαίνουν αυτό που ονομάζουμε μετασχηματισμό περιουσιακών στοιχείων που αποτελείται από τρία δομικά στοιχεία:</a:t>
            </a:r>
          </a:p>
          <a:p>
            <a:pPr marL="720000" indent="-514350" eaLnBrk="1" hangingPunct="1">
              <a:spcBef>
                <a:spcPts val="500"/>
              </a:spcBef>
              <a:buFont typeface="+mj-lt"/>
              <a:buAutoNum type="arabicPeriod"/>
              <a:defRPr/>
            </a:pPr>
            <a:r>
              <a:rPr lang="el-GR" altLang="el-GR" sz="3200" dirty="0">
                <a:solidFill>
                  <a:schemeClr val="tx1"/>
                </a:solidFill>
                <a:latin typeface="+mn-lt"/>
                <a:sym typeface="Wingdings" pitchFamily="2" charset="2"/>
              </a:rPr>
              <a:t> το μετασχηματισμό κινδύνου </a:t>
            </a:r>
          </a:p>
          <a:p>
            <a:pPr marL="720000" indent="-514350" eaLnBrk="1" hangingPunct="1">
              <a:spcBef>
                <a:spcPts val="500"/>
              </a:spcBef>
              <a:buFont typeface="+mj-lt"/>
              <a:buAutoNum type="arabicPeriod"/>
              <a:defRPr/>
            </a:pPr>
            <a:r>
              <a:rPr lang="el-GR" altLang="el-GR" sz="3200" dirty="0">
                <a:solidFill>
                  <a:schemeClr val="tx1"/>
                </a:solidFill>
                <a:latin typeface="+mn-lt"/>
                <a:sym typeface="Wingdings" pitchFamily="2" charset="2"/>
              </a:rPr>
              <a:t> το μετασχηματισμό χρονικής διάρκειας, και </a:t>
            </a:r>
          </a:p>
          <a:p>
            <a:pPr marL="720000" indent="-514350" eaLnBrk="1" hangingPunct="1">
              <a:spcBef>
                <a:spcPts val="500"/>
              </a:spcBef>
              <a:buFont typeface="+mj-lt"/>
              <a:buAutoNum type="arabicPeriod"/>
              <a:defRPr/>
            </a:pPr>
            <a:r>
              <a:rPr lang="el-GR" altLang="el-GR" sz="3200" dirty="0">
                <a:solidFill>
                  <a:schemeClr val="tx1"/>
                </a:solidFill>
                <a:latin typeface="+mn-lt"/>
                <a:sym typeface="Wingdings" pitchFamily="2" charset="2"/>
              </a:rPr>
              <a:t> το μετασχηματισμό μεγέθους  (</a:t>
            </a:r>
            <a:r>
              <a:rPr lang="el-GR" altLang="el-GR" sz="3200" dirty="0" err="1">
                <a:solidFill>
                  <a:schemeClr val="tx1"/>
                </a:solidFill>
                <a:latin typeface="+mn-lt"/>
                <a:sym typeface="Wingdings" pitchFamily="2" charset="2"/>
              </a:rPr>
              <a:t>Asset</a:t>
            </a:r>
            <a:r>
              <a:rPr lang="el-GR" altLang="el-GR" sz="3200" dirty="0">
                <a:solidFill>
                  <a:schemeClr val="tx1"/>
                </a:solidFill>
                <a:latin typeface="+mn-lt"/>
                <a:sym typeface="Wingdings" pitchFamily="2" charset="2"/>
              </a:rPr>
              <a:t> </a:t>
            </a:r>
            <a:r>
              <a:rPr lang="el-GR" altLang="el-GR" sz="3200" dirty="0" err="1">
                <a:solidFill>
                  <a:schemeClr val="tx1"/>
                </a:solidFill>
                <a:latin typeface="+mn-lt"/>
                <a:sym typeface="Wingdings" pitchFamily="2" charset="2"/>
              </a:rPr>
              <a:t>transformation</a:t>
            </a:r>
            <a:r>
              <a:rPr lang="el-GR" altLang="el-GR" sz="3200" dirty="0">
                <a:solidFill>
                  <a:schemeClr val="tx1"/>
                </a:solidFill>
                <a:latin typeface="+mn-lt"/>
                <a:sym typeface="Wingdings" pitchFamily="2" charset="2"/>
              </a:rPr>
              <a:t>= (Risk + </a:t>
            </a:r>
            <a:r>
              <a:rPr lang="el-GR" altLang="el-GR" sz="3200" dirty="0" err="1">
                <a:solidFill>
                  <a:schemeClr val="tx1"/>
                </a:solidFill>
                <a:latin typeface="+mn-lt"/>
                <a:sym typeface="Wingdings" pitchFamily="2" charset="2"/>
              </a:rPr>
              <a:t>maturity</a:t>
            </a:r>
            <a:r>
              <a:rPr lang="el-GR" altLang="el-GR" sz="3200" dirty="0">
                <a:solidFill>
                  <a:schemeClr val="tx1"/>
                </a:solidFill>
                <a:latin typeface="+mn-lt"/>
                <a:sym typeface="Wingdings" pitchFamily="2" charset="2"/>
              </a:rPr>
              <a:t> + </a:t>
            </a:r>
            <a:r>
              <a:rPr lang="el-GR" altLang="el-GR" sz="3200" dirty="0" err="1">
                <a:solidFill>
                  <a:schemeClr val="tx1"/>
                </a:solidFill>
                <a:latin typeface="+mn-lt"/>
                <a:sym typeface="Wingdings" pitchFamily="2" charset="2"/>
              </a:rPr>
              <a:t>size</a:t>
            </a:r>
            <a:r>
              <a:rPr lang="el-GR" altLang="el-GR" sz="3200" dirty="0">
                <a:solidFill>
                  <a:schemeClr val="tx1"/>
                </a:solidFill>
                <a:latin typeface="+mn-lt"/>
                <a:sym typeface="Wingdings" pitchFamily="2" charset="2"/>
              </a:rPr>
              <a:t>) </a:t>
            </a:r>
            <a:r>
              <a:rPr lang="el-GR" altLang="el-GR" sz="3200" dirty="0" err="1">
                <a:solidFill>
                  <a:schemeClr val="tx1"/>
                </a:solidFill>
                <a:latin typeface="+mn-lt"/>
                <a:sym typeface="Wingdings" pitchFamily="2" charset="2"/>
              </a:rPr>
              <a:t>transformation</a:t>
            </a:r>
            <a:r>
              <a:rPr lang="el-GR" altLang="el-GR" sz="3200" dirty="0">
                <a:solidFill>
                  <a:schemeClr val="tx1"/>
                </a:solidFill>
                <a:latin typeface="+mn-lt"/>
                <a:sym typeface="Wingdings" pitchFamily="2" charset="2"/>
              </a:rPr>
              <a:t>).</a:t>
            </a:r>
          </a:p>
        </p:txBody>
      </p:sp>
      <p:sp>
        <p:nvSpPr>
          <p:cNvPr id="26628" name="Θέση αριθμού διαφάνειας 5"/>
          <p:cNvSpPr>
            <a:spLocks noGrp="1"/>
          </p:cNvSpPr>
          <p:nvPr>
            <p:ph type="sldNum" sz="quarter" idx="12"/>
          </p:nvPr>
        </p:nvSpPr>
        <p:spPr bwMode="auto">
          <a:noFill/>
          <a:ln>
            <a:miter lim="800000"/>
            <a:headEnd/>
            <a:tailEnd/>
          </a:ln>
        </p:spPr>
        <p:txBody>
          <a:bodyPr/>
          <a:lstStyle/>
          <a:p>
            <a:fld id="{4AE55173-8B6F-4814-BAE8-97F21B12DCCB}" type="slidenum">
              <a:rPr lang="nl-NL" altLang="el-GR"/>
              <a:pPr/>
              <a:t>20</a:t>
            </a:fld>
            <a:endParaRPr lang="nl-NL" alt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a:xfrm>
            <a:off x="323850" y="0"/>
            <a:ext cx="8374063" cy="1143000"/>
          </a:xfrm>
        </p:spPr>
        <p:txBody>
          <a:bodyPr/>
          <a:lstStyle/>
          <a:p>
            <a:pPr>
              <a:defRPr/>
            </a:pPr>
            <a:r>
              <a:rPr lang="el-GR" altLang="el-GR" sz="4000" dirty="0">
                <a:solidFill>
                  <a:srgbClr val="0070C0"/>
                </a:solidFill>
                <a:latin typeface="+mn-lt"/>
                <a:cs typeface="Times New Roman" panose="02020603050405020304" pitchFamily="18" charset="0"/>
              </a:rPr>
              <a:t>Ασυμμετρία Πληροφόρησης και Κόστη συναλλαγών</a:t>
            </a:r>
            <a:endParaRPr lang="el-GR" altLang="el-GR" sz="4000" dirty="0" smtClean="0">
              <a:solidFill>
                <a:srgbClr val="0070C0"/>
              </a:solidFill>
              <a:latin typeface="+mn-lt"/>
            </a:endParaRPr>
          </a:p>
        </p:txBody>
      </p:sp>
      <p:sp>
        <p:nvSpPr>
          <p:cNvPr id="3" name="Ορθογώνιο 2"/>
          <p:cNvSpPr/>
          <p:nvPr/>
        </p:nvSpPr>
        <p:spPr>
          <a:xfrm>
            <a:off x="153988" y="1339850"/>
            <a:ext cx="8990012" cy="5195888"/>
          </a:xfrm>
          <a:prstGeom prst="rect">
            <a:avLst/>
          </a:prstGeom>
        </p:spPr>
        <p:txBody>
          <a:bodyPr>
            <a:spAutoFit/>
          </a:bodyPr>
          <a:lstStyle/>
          <a:p>
            <a:pPr marL="342900" indent="-342900" eaLnBrk="1" hangingPunct="1">
              <a:spcBef>
                <a:spcPct val="35000"/>
              </a:spcBef>
              <a:buFont typeface="Arial" panose="020B0604020202020204" pitchFamily="34" charset="0"/>
              <a:buChar char="•"/>
              <a:defRPr/>
            </a:pPr>
            <a:r>
              <a:rPr lang="el-GR" altLang="el-GR" sz="3200" b="1" dirty="0">
                <a:solidFill>
                  <a:schemeClr val="tx1"/>
                </a:solidFill>
                <a:latin typeface="+mn-lt"/>
              </a:rPr>
              <a:t>Πρόβλημα:</a:t>
            </a:r>
            <a:r>
              <a:rPr lang="el-GR" altLang="el-GR" sz="2800" dirty="0">
                <a:solidFill>
                  <a:schemeClr val="tx1"/>
                </a:solidFill>
                <a:latin typeface="+mn-lt"/>
              </a:rPr>
              <a:t> τα κόστη που εμφανίζονται κατά την διάρκεια των συναλλαγών αλλά και η ασύμμετρη πληροφόρηση που αυξάνει αυτά τα κόστη.</a:t>
            </a:r>
          </a:p>
          <a:p>
            <a:pPr marL="342900" indent="-342900" eaLnBrk="1" hangingPunct="1">
              <a:spcBef>
                <a:spcPct val="35000"/>
              </a:spcBef>
              <a:buFont typeface="Arial" panose="020B0604020202020204" pitchFamily="34" charset="0"/>
              <a:buChar char="•"/>
              <a:defRPr/>
            </a:pPr>
            <a:r>
              <a:rPr lang="el-GR" altLang="el-GR" sz="2800" b="1" dirty="0">
                <a:solidFill>
                  <a:schemeClr val="tx1"/>
                </a:solidFill>
                <a:latin typeface="+mn-lt"/>
              </a:rPr>
              <a:t>Ασύμμετρη πληροφόρηση: </a:t>
            </a:r>
            <a:r>
              <a:rPr lang="el-GR" altLang="el-GR" sz="2800" dirty="0">
                <a:solidFill>
                  <a:schemeClr val="tx1"/>
                </a:solidFill>
                <a:latin typeface="+mn-lt"/>
              </a:rPr>
              <a:t>Άνιση κατανομή πληροφοριών μεταξύ δύο πλευρών σε μια οικονομική συναλλαγή.</a:t>
            </a:r>
          </a:p>
          <a:p>
            <a:pPr marL="342900" indent="-342900" eaLnBrk="1" hangingPunct="1">
              <a:spcBef>
                <a:spcPct val="35000"/>
              </a:spcBef>
              <a:buFont typeface="Arial" panose="020B0604020202020204" pitchFamily="34" charset="0"/>
              <a:buChar char="•"/>
              <a:defRPr/>
            </a:pPr>
            <a:r>
              <a:rPr lang="el-GR" altLang="el-GR" sz="2800" b="1" dirty="0">
                <a:solidFill>
                  <a:schemeClr val="tx1"/>
                </a:solidFill>
                <a:latin typeface="+mn-lt"/>
              </a:rPr>
              <a:t>Οι επιπτώσεις της ασύμμετρης πληροφόρησης: </a:t>
            </a:r>
            <a:r>
              <a:rPr lang="el-GR" altLang="el-GR" sz="2800" dirty="0">
                <a:solidFill>
                  <a:schemeClr val="tx1"/>
                </a:solidFill>
                <a:latin typeface="+mn-lt"/>
              </a:rPr>
              <a:t>είναι πολύ σημαντικές, γιατί δημιουργούν δύο ουσιώδεις δυσλειτουργίες της αγοράς, τη </a:t>
            </a:r>
            <a:r>
              <a:rPr lang="el-GR" altLang="el-GR" sz="2800" b="1" dirty="0">
                <a:solidFill>
                  <a:schemeClr val="tx1"/>
                </a:solidFill>
                <a:latin typeface="+mn-lt"/>
              </a:rPr>
              <a:t>«δυσμενή επιλογή» (</a:t>
            </a:r>
            <a:r>
              <a:rPr lang="el-GR" altLang="el-GR" sz="2800" b="1" dirty="0" err="1">
                <a:solidFill>
                  <a:schemeClr val="tx1"/>
                </a:solidFill>
                <a:latin typeface="+mn-lt"/>
              </a:rPr>
              <a:t>adverse</a:t>
            </a:r>
            <a:r>
              <a:rPr lang="el-GR" altLang="el-GR" sz="2800" b="1" dirty="0">
                <a:solidFill>
                  <a:schemeClr val="tx1"/>
                </a:solidFill>
                <a:latin typeface="+mn-lt"/>
              </a:rPr>
              <a:t> </a:t>
            </a:r>
            <a:r>
              <a:rPr lang="el-GR" altLang="el-GR" sz="2800" b="1" dirty="0" err="1">
                <a:solidFill>
                  <a:schemeClr val="tx1"/>
                </a:solidFill>
                <a:latin typeface="+mn-lt"/>
              </a:rPr>
              <a:t>selection</a:t>
            </a:r>
            <a:r>
              <a:rPr lang="el-GR" altLang="el-GR" sz="2800" b="1" dirty="0">
                <a:solidFill>
                  <a:schemeClr val="tx1"/>
                </a:solidFill>
                <a:latin typeface="+mn-lt"/>
              </a:rPr>
              <a:t>)</a:t>
            </a:r>
            <a:r>
              <a:rPr lang="el-GR" altLang="el-GR" sz="2800" dirty="0">
                <a:solidFill>
                  <a:schemeClr val="tx1"/>
                </a:solidFill>
                <a:latin typeface="+mn-lt"/>
              </a:rPr>
              <a:t> και τον </a:t>
            </a:r>
            <a:r>
              <a:rPr lang="el-GR" altLang="el-GR" sz="2800" b="1" dirty="0">
                <a:solidFill>
                  <a:schemeClr val="tx1"/>
                </a:solidFill>
                <a:latin typeface="+mn-lt"/>
              </a:rPr>
              <a:t>«ηθικό κίνδυνο» (</a:t>
            </a:r>
            <a:r>
              <a:rPr lang="el-GR" altLang="el-GR" sz="2800" b="1" dirty="0" err="1">
                <a:solidFill>
                  <a:schemeClr val="tx1"/>
                </a:solidFill>
                <a:latin typeface="+mn-lt"/>
              </a:rPr>
              <a:t>moral</a:t>
            </a:r>
            <a:r>
              <a:rPr lang="el-GR" altLang="el-GR" sz="2800" b="1" dirty="0">
                <a:solidFill>
                  <a:schemeClr val="tx1"/>
                </a:solidFill>
                <a:latin typeface="+mn-lt"/>
              </a:rPr>
              <a:t> </a:t>
            </a:r>
            <a:r>
              <a:rPr lang="el-GR" altLang="el-GR" sz="2800" b="1" dirty="0" err="1">
                <a:solidFill>
                  <a:schemeClr val="tx1"/>
                </a:solidFill>
                <a:latin typeface="+mn-lt"/>
              </a:rPr>
              <a:t>hazard</a:t>
            </a:r>
            <a:r>
              <a:rPr lang="el-GR" altLang="el-GR" sz="2800" b="1" dirty="0">
                <a:solidFill>
                  <a:schemeClr val="tx1"/>
                </a:solidFill>
                <a:latin typeface="+mn-lt"/>
              </a:rPr>
              <a:t>).</a:t>
            </a:r>
          </a:p>
        </p:txBody>
      </p:sp>
      <p:sp>
        <p:nvSpPr>
          <p:cNvPr id="27652" name="Θέση αριθμού διαφάνειας 4"/>
          <p:cNvSpPr>
            <a:spLocks noGrp="1"/>
          </p:cNvSpPr>
          <p:nvPr>
            <p:ph type="sldNum" sz="quarter" idx="12"/>
          </p:nvPr>
        </p:nvSpPr>
        <p:spPr bwMode="auto">
          <a:noFill/>
          <a:ln>
            <a:miter lim="800000"/>
            <a:headEnd/>
            <a:tailEnd/>
          </a:ln>
        </p:spPr>
        <p:txBody>
          <a:bodyPr/>
          <a:lstStyle/>
          <a:p>
            <a:fld id="{4E8362DA-2A32-4D8E-B89D-A747EF695B5F}" type="slidenum">
              <a:rPr lang="nl-NL" altLang="el-GR"/>
              <a:pPr/>
              <a:t>21</a:t>
            </a:fld>
            <a:endParaRPr lang="nl-NL" alt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8" y="-100013"/>
            <a:ext cx="8937625" cy="1417638"/>
          </a:xfrm>
        </p:spPr>
        <p:txBody>
          <a:bodyPr/>
          <a:lstStyle/>
          <a:p>
            <a:pPr>
              <a:defRPr/>
            </a:pPr>
            <a:r>
              <a:rPr lang="el-GR" altLang="el-GR" sz="4000" dirty="0">
                <a:solidFill>
                  <a:srgbClr val="0070C0"/>
                </a:solidFill>
                <a:latin typeface="+mn-lt"/>
                <a:cs typeface="Times New Roman" panose="02020603050405020304" pitchFamily="18" charset="0"/>
              </a:rPr>
              <a:t>Ασυμμετρία Πληροφόρησης και Κόστη </a:t>
            </a:r>
            <a:r>
              <a:rPr lang="el-GR" altLang="el-GR" sz="4000" dirty="0" smtClean="0">
                <a:solidFill>
                  <a:srgbClr val="0070C0"/>
                </a:solidFill>
                <a:latin typeface="+mn-lt"/>
                <a:cs typeface="Times New Roman" panose="02020603050405020304" pitchFamily="18" charset="0"/>
              </a:rPr>
              <a:t>συναλλαγών - 2</a:t>
            </a:r>
            <a:endParaRPr lang="el-GR" sz="4000" dirty="0">
              <a:solidFill>
                <a:srgbClr val="0070C0"/>
              </a:solidFill>
              <a:latin typeface="+mn-lt"/>
              <a:cs typeface="Times New Roman" panose="02020603050405020304" pitchFamily="18" charset="0"/>
            </a:endParaRPr>
          </a:p>
        </p:txBody>
      </p:sp>
      <p:sp>
        <p:nvSpPr>
          <p:cNvPr id="3" name="Ορθογώνιο 2"/>
          <p:cNvSpPr/>
          <p:nvPr/>
        </p:nvSpPr>
        <p:spPr>
          <a:xfrm>
            <a:off x="47625" y="1658938"/>
            <a:ext cx="9369425" cy="4676775"/>
          </a:xfrm>
          <a:prstGeom prst="rect">
            <a:avLst/>
          </a:prstGeom>
        </p:spPr>
        <p:txBody>
          <a:bodyPr>
            <a:spAutoFit/>
          </a:bodyPr>
          <a:lstStyle/>
          <a:p>
            <a:pPr marL="457200" indent="-457200" eaLnBrk="1" hangingPunct="1">
              <a:spcBef>
                <a:spcPts val="600"/>
              </a:spcBef>
              <a:buFont typeface="Arial" panose="020B0604020202020204" pitchFamily="34" charset="0"/>
              <a:buChar char="•"/>
              <a:defRPr/>
            </a:pPr>
            <a:r>
              <a:rPr lang="el-GR" altLang="el-GR" sz="3200" b="1" dirty="0">
                <a:solidFill>
                  <a:schemeClr val="tx1"/>
                </a:solidFill>
                <a:latin typeface="+mn-lt"/>
                <a:cs typeface="Times New Roman" pitchFamily="18" charset="0"/>
              </a:rPr>
              <a:t>Η δυσμενής επιλογή </a:t>
            </a:r>
            <a:r>
              <a:rPr lang="el-GR" altLang="el-GR" sz="3200" dirty="0">
                <a:solidFill>
                  <a:schemeClr val="tx1"/>
                </a:solidFill>
                <a:latin typeface="+mn-lt"/>
                <a:cs typeface="Times New Roman" pitchFamily="18" charset="0"/>
              </a:rPr>
              <a:t>εμφανίζεται πριν τη συναλλαγή (σύναψη του δανείου) </a:t>
            </a:r>
          </a:p>
          <a:p>
            <a:pPr marL="457200" indent="-457200" eaLnBrk="1" hangingPunct="1">
              <a:spcBef>
                <a:spcPts val="600"/>
              </a:spcBef>
              <a:buFont typeface="Arial" panose="020B0604020202020204" pitchFamily="34" charset="0"/>
              <a:buChar char="•"/>
              <a:defRPr/>
            </a:pPr>
            <a:r>
              <a:rPr lang="el-GR" altLang="el-GR" sz="3200" dirty="0">
                <a:solidFill>
                  <a:schemeClr val="tx1"/>
                </a:solidFill>
                <a:latin typeface="+mn-lt"/>
                <a:cs typeface="Times New Roman" pitchFamily="18" charset="0"/>
              </a:rPr>
              <a:t>οι δανειζόμενοι υψηλού πιστωτικού κινδύνου είναι αυτοί που χρειάζονται περισσότερο τα δάνεια και είναι πολύ πιθανό να τους χορηγηθούν με αποτέλεσμα αρκετοί δανειστές να μην κάνουν χορηγήσεις παρόλο που υπάρχουν άτομα με πολύ χαμηλό πιστωτικό κίνδυνο. </a:t>
            </a:r>
          </a:p>
          <a:p>
            <a:pPr marL="457200" indent="-457200" eaLnBrk="1" hangingPunct="1">
              <a:spcBef>
                <a:spcPts val="600"/>
              </a:spcBef>
              <a:buFont typeface="Arial" panose="020B0604020202020204" pitchFamily="34" charset="0"/>
              <a:buChar char="•"/>
              <a:defRPr/>
            </a:pPr>
            <a:r>
              <a:rPr lang="el-GR" altLang="el-GR" sz="3200" b="1" i="1" dirty="0">
                <a:solidFill>
                  <a:schemeClr val="tx1"/>
                </a:solidFill>
                <a:latin typeface="+mn-lt"/>
                <a:cs typeface="Times New Roman" pitchFamily="18" charset="0"/>
              </a:rPr>
              <a:t>Ανάλυση της αγοράς λεμονιών του </a:t>
            </a:r>
            <a:r>
              <a:rPr lang="el-GR" altLang="el-GR" sz="3200" b="1" i="1" dirty="0" err="1">
                <a:solidFill>
                  <a:schemeClr val="tx1"/>
                </a:solidFill>
                <a:latin typeface="+mn-lt"/>
                <a:cs typeface="Times New Roman" pitchFamily="18" charset="0"/>
              </a:rPr>
              <a:t>Akerlof</a:t>
            </a:r>
            <a:r>
              <a:rPr lang="el-GR" altLang="el-GR" sz="3200" b="1" i="1" dirty="0">
                <a:solidFill>
                  <a:schemeClr val="tx1"/>
                </a:solidFill>
                <a:latin typeface="+mn-lt"/>
                <a:cs typeface="Times New Roman" pitchFamily="18" charset="0"/>
              </a:rPr>
              <a:t> (1970)</a:t>
            </a:r>
          </a:p>
        </p:txBody>
      </p:sp>
      <p:sp>
        <p:nvSpPr>
          <p:cNvPr id="28676" name="Θέση αριθμού διαφάνειας 5"/>
          <p:cNvSpPr>
            <a:spLocks noGrp="1"/>
          </p:cNvSpPr>
          <p:nvPr>
            <p:ph type="sldNum" sz="quarter" idx="12"/>
          </p:nvPr>
        </p:nvSpPr>
        <p:spPr bwMode="auto">
          <a:noFill/>
          <a:ln>
            <a:miter lim="800000"/>
            <a:headEnd/>
            <a:tailEnd/>
          </a:ln>
        </p:spPr>
        <p:txBody>
          <a:bodyPr/>
          <a:lstStyle/>
          <a:p>
            <a:fld id="{32627F79-8B96-4CA7-90C3-99843429CD28}" type="slidenum">
              <a:rPr lang="nl-NL" altLang="el-GR"/>
              <a:pPr/>
              <a:t>22</a:t>
            </a:fld>
            <a:endParaRPr lang="nl-NL" alt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88" y="0"/>
            <a:ext cx="8640762" cy="1143000"/>
          </a:xfrm>
        </p:spPr>
        <p:txBody>
          <a:bodyPr/>
          <a:lstStyle/>
          <a:p>
            <a:pPr>
              <a:defRPr/>
            </a:pPr>
            <a:r>
              <a:rPr lang="el-GR" altLang="el-GR" sz="4000" dirty="0">
                <a:solidFill>
                  <a:srgbClr val="0070C0"/>
                </a:solidFill>
                <a:latin typeface="+mn-lt"/>
                <a:cs typeface="Times New Roman" panose="02020603050405020304" pitchFamily="18" charset="0"/>
              </a:rPr>
              <a:t>Ασυμμετρία Πληροφόρησης και Κόστη </a:t>
            </a:r>
            <a:r>
              <a:rPr lang="el-GR" altLang="el-GR" sz="4000" dirty="0" smtClean="0">
                <a:solidFill>
                  <a:srgbClr val="0070C0"/>
                </a:solidFill>
                <a:latin typeface="+mn-lt"/>
                <a:cs typeface="Times New Roman" panose="02020603050405020304" pitchFamily="18" charset="0"/>
              </a:rPr>
              <a:t>συναλλαγών - 3</a:t>
            </a:r>
            <a:endParaRPr lang="el-GR" sz="4000" dirty="0">
              <a:solidFill>
                <a:srgbClr val="0070C0"/>
              </a:solidFill>
              <a:latin typeface="+mn-lt"/>
            </a:endParaRPr>
          </a:p>
        </p:txBody>
      </p:sp>
      <p:sp>
        <p:nvSpPr>
          <p:cNvPr id="3" name="Ορθογώνιο 2"/>
          <p:cNvSpPr/>
          <p:nvPr/>
        </p:nvSpPr>
        <p:spPr>
          <a:xfrm>
            <a:off x="0" y="1277938"/>
            <a:ext cx="8964613" cy="5262562"/>
          </a:xfrm>
          <a:prstGeom prst="rect">
            <a:avLst/>
          </a:prstGeom>
        </p:spPr>
        <p:txBody>
          <a:bodyPr>
            <a:spAutoFit/>
          </a:bodyPr>
          <a:lstStyle/>
          <a:p>
            <a:pPr marL="457200" indent="-457200" eaLnBrk="1" hangingPunct="1">
              <a:buFont typeface="Arial" panose="020B0604020202020204" pitchFamily="34" charset="0"/>
              <a:buChar char="•"/>
              <a:defRPr/>
            </a:pPr>
            <a:r>
              <a:rPr lang="el-GR" altLang="el-GR" sz="2800" b="1" dirty="0">
                <a:solidFill>
                  <a:schemeClr val="tx1"/>
                </a:solidFill>
                <a:latin typeface="+mn-lt"/>
                <a:cs typeface="Times New Roman" pitchFamily="18" charset="0"/>
              </a:rPr>
              <a:t>Ο ηθικός κίνδυνος </a:t>
            </a:r>
            <a:r>
              <a:rPr lang="el-GR" altLang="el-GR" sz="2800" dirty="0">
                <a:solidFill>
                  <a:schemeClr val="tx1"/>
                </a:solidFill>
                <a:latin typeface="+mn-lt"/>
                <a:cs typeface="Times New Roman" pitchFamily="18" charset="0"/>
              </a:rPr>
              <a:t>προκύπτει μετά την συναλλαγή (σύναψη του δανείου) όταν ένα άτομο ή ίδρυμα δεν έχει λάβει  σοβαρά υπόψη όλες τις συνέπειες των ενεργειών του </a:t>
            </a:r>
          </a:p>
          <a:p>
            <a:pPr marL="457200" indent="-457200" eaLnBrk="1" hangingPunct="1">
              <a:buFont typeface="Arial" panose="020B0604020202020204" pitchFamily="34" charset="0"/>
              <a:buChar char="•"/>
              <a:defRPr/>
            </a:pPr>
            <a:r>
              <a:rPr lang="el-GR" altLang="el-GR" sz="2800" dirty="0">
                <a:solidFill>
                  <a:schemeClr val="tx1"/>
                </a:solidFill>
                <a:latin typeface="+mn-lt"/>
                <a:cs typeface="Times New Roman" pitchFamily="18" charset="0"/>
              </a:rPr>
              <a:t>Δηλαδή ο δανειστής αντιμετωπίζει τον κίνδυνο ο δανειζόμενος να κάνει κάτι που είναι ανεπιθύμητο (ανήθικο) αυξάνοντας έτσι την πιθανότητα μη αποπληρωμής του δανείου. </a:t>
            </a:r>
          </a:p>
          <a:p>
            <a:pPr marL="457200" indent="-457200" eaLnBrk="1" hangingPunct="1">
              <a:buFont typeface="Arial" panose="020B0604020202020204" pitchFamily="34" charset="0"/>
              <a:buChar char="•"/>
              <a:defRPr/>
            </a:pPr>
            <a:r>
              <a:rPr lang="el-GR" altLang="el-GR" sz="2800" dirty="0">
                <a:solidFill>
                  <a:schemeClr val="tx1"/>
                </a:solidFill>
                <a:latin typeface="+mn-lt"/>
                <a:cs typeface="Times New Roman" pitchFamily="18" charset="0"/>
              </a:rPr>
              <a:t>Σύμφωνα με τους </a:t>
            </a:r>
            <a:r>
              <a:rPr lang="el-GR" altLang="el-GR" sz="2800" dirty="0" err="1">
                <a:solidFill>
                  <a:schemeClr val="tx1"/>
                </a:solidFill>
                <a:latin typeface="+mn-lt"/>
                <a:cs typeface="Times New Roman" pitchFamily="18" charset="0"/>
              </a:rPr>
              <a:t>Duffie</a:t>
            </a:r>
            <a:r>
              <a:rPr lang="el-GR" altLang="el-GR" sz="2800" dirty="0">
                <a:solidFill>
                  <a:schemeClr val="tx1"/>
                </a:solidFill>
                <a:latin typeface="+mn-lt"/>
                <a:cs typeface="Times New Roman" pitchFamily="18" charset="0"/>
              </a:rPr>
              <a:t> &amp; </a:t>
            </a:r>
            <a:r>
              <a:rPr lang="el-GR" altLang="el-GR" sz="2800" dirty="0" err="1">
                <a:solidFill>
                  <a:schemeClr val="tx1"/>
                </a:solidFill>
                <a:latin typeface="+mn-lt"/>
                <a:cs typeface="Times New Roman" pitchFamily="18" charset="0"/>
              </a:rPr>
              <a:t>Singleton</a:t>
            </a:r>
            <a:r>
              <a:rPr lang="el-GR" altLang="el-GR" sz="2800" dirty="0">
                <a:solidFill>
                  <a:schemeClr val="tx1"/>
                </a:solidFill>
                <a:latin typeface="+mn-lt"/>
                <a:cs typeface="Times New Roman" pitchFamily="18" charset="0"/>
              </a:rPr>
              <a:t> (2012) τα μεγάλα δάνεια είναι πιο επικίνδυνα από τα μικρά διότι προσφέρουν στους οφειλέτες την δυνατότητα να αναλαμβάνουν ριψοκίνδυνες συμπεριφορές. </a:t>
            </a:r>
          </a:p>
        </p:txBody>
      </p:sp>
      <p:sp>
        <p:nvSpPr>
          <p:cNvPr id="29700" name="Θέση αριθμού διαφάνειας 9"/>
          <p:cNvSpPr>
            <a:spLocks noGrp="1"/>
          </p:cNvSpPr>
          <p:nvPr>
            <p:ph type="sldNum" sz="quarter" idx="12"/>
          </p:nvPr>
        </p:nvSpPr>
        <p:spPr bwMode="auto">
          <a:noFill/>
          <a:ln>
            <a:miter lim="800000"/>
            <a:headEnd/>
            <a:tailEnd/>
          </a:ln>
        </p:spPr>
        <p:txBody>
          <a:bodyPr/>
          <a:lstStyle/>
          <a:p>
            <a:fld id="{3B5AFCCE-2592-423D-A0EA-D6E9EAB5CFF5}" type="slidenum">
              <a:rPr lang="nl-NL" altLang="el-GR"/>
              <a:pPr/>
              <a:t>23</a:t>
            </a:fld>
            <a:endParaRPr lang="nl-NL" alt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400" y="-166688"/>
            <a:ext cx="9144000" cy="1296988"/>
          </a:xfrm>
        </p:spPr>
        <p:txBody>
          <a:bodyPr/>
          <a:lstStyle/>
          <a:p>
            <a:pPr>
              <a:defRPr/>
            </a:pPr>
            <a:r>
              <a:rPr lang="el-GR" altLang="el-GR" sz="4000" dirty="0">
                <a:solidFill>
                  <a:srgbClr val="0070C0"/>
                </a:solidFill>
                <a:latin typeface="+mn-lt"/>
                <a:cs typeface="Times New Roman" panose="02020603050405020304" pitchFamily="18" charset="0"/>
              </a:rPr>
              <a:t>Ασυμμετρία Πληροφόρησης και Κόστη συναλλαγών - </a:t>
            </a:r>
            <a:r>
              <a:rPr lang="el-GR" altLang="el-GR" sz="4000" dirty="0" smtClean="0">
                <a:solidFill>
                  <a:srgbClr val="0070C0"/>
                </a:solidFill>
                <a:latin typeface="+mn-lt"/>
                <a:cs typeface="Times New Roman" panose="02020603050405020304" pitchFamily="18" charset="0"/>
              </a:rPr>
              <a:t>4</a:t>
            </a:r>
            <a:endParaRPr lang="el-GR" sz="4000" dirty="0">
              <a:solidFill>
                <a:srgbClr val="0070C0"/>
              </a:solidFill>
              <a:latin typeface="+mn-lt"/>
            </a:endParaRPr>
          </a:p>
        </p:txBody>
      </p:sp>
      <p:sp>
        <p:nvSpPr>
          <p:cNvPr id="3" name="Ορθογώνιο 2"/>
          <p:cNvSpPr/>
          <p:nvPr/>
        </p:nvSpPr>
        <p:spPr>
          <a:xfrm>
            <a:off x="0" y="1069975"/>
            <a:ext cx="9396413" cy="5908675"/>
          </a:xfrm>
          <a:prstGeom prst="rect">
            <a:avLst/>
          </a:prstGeom>
        </p:spPr>
        <p:txBody>
          <a:bodyPr>
            <a:spAutoFit/>
          </a:bodyPr>
          <a:lstStyle/>
          <a:p>
            <a:pPr marL="342900" indent="-342900" eaLnBrk="1" hangingPunct="1">
              <a:lnSpc>
                <a:spcPct val="90000"/>
              </a:lnSpc>
              <a:buFont typeface="Arial" panose="020B0604020202020204" pitchFamily="34" charset="0"/>
              <a:buChar char="•"/>
              <a:defRPr/>
            </a:pPr>
            <a:r>
              <a:rPr lang="el-GR" altLang="el-GR" sz="2800" dirty="0">
                <a:solidFill>
                  <a:schemeClr val="tx1"/>
                </a:solidFill>
                <a:latin typeface="+mn-lt"/>
              </a:rPr>
              <a:t>Κατά τον </a:t>
            </a:r>
            <a:r>
              <a:rPr lang="el-GR" altLang="el-GR" sz="2800" dirty="0" err="1">
                <a:solidFill>
                  <a:schemeClr val="tx1"/>
                </a:solidFill>
                <a:latin typeface="+mn-lt"/>
              </a:rPr>
              <a:t>Krugman</a:t>
            </a:r>
            <a:r>
              <a:rPr lang="el-GR" altLang="el-GR" sz="2800" dirty="0">
                <a:solidFill>
                  <a:schemeClr val="tx1"/>
                </a:solidFill>
                <a:latin typeface="+mn-lt"/>
              </a:rPr>
              <a:t> (2009) ο ηθικός κίνδυνος είναι παρόν σε κάθε κατάσταση στην οποία ένα άτομο λαμβάνει την απόφαση σχετικά με το πόσο θα ρισκάρει, ενώ κάποιος άλλος αναλαμβάνει το κόστος, αν τα πράγματα πάνε άσχημα.</a:t>
            </a:r>
          </a:p>
          <a:p>
            <a:pPr marL="342900" indent="-342900" eaLnBrk="1" hangingPunct="1">
              <a:lnSpc>
                <a:spcPct val="90000"/>
              </a:lnSpc>
              <a:buFont typeface="Arial" panose="020B0604020202020204" pitchFamily="34" charset="0"/>
              <a:buChar char="•"/>
              <a:defRPr/>
            </a:pPr>
            <a:r>
              <a:rPr lang="el-GR" altLang="el-GR" sz="2800" dirty="0">
                <a:solidFill>
                  <a:schemeClr val="tx1"/>
                </a:solidFill>
                <a:latin typeface="+mn-lt"/>
              </a:rPr>
              <a:t>Η πηγή αυτού του ηθικού κινδύνου είναι μια ασυμμετρία στην πληροφόρηση μεταξύ των ατόμων, επειδή μεμονωμένες ενέργειες δεν μπορούν να παρατηρηθούν.</a:t>
            </a:r>
          </a:p>
          <a:p>
            <a:pPr marL="342900" indent="-342900" eaLnBrk="1" hangingPunct="1">
              <a:lnSpc>
                <a:spcPct val="90000"/>
              </a:lnSpc>
              <a:buFont typeface="Arial" panose="020B0604020202020204" pitchFamily="34" charset="0"/>
              <a:buChar char="•"/>
              <a:defRPr/>
            </a:pPr>
            <a:r>
              <a:rPr lang="el-GR" altLang="el-GR" sz="2800" dirty="0">
                <a:solidFill>
                  <a:schemeClr val="tx1"/>
                </a:solidFill>
                <a:latin typeface="+mn-lt"/>
              </a:rPr>
              <a:t>Η καλύτερη λύση μπορεί να επιτευχθεί με τη χρήση μίας σύμβασης που αναγκάζει και τιμωρεί δυσλειτουργικές συμπεριφορές του δανειζόμενου. Γενικά, όμως, η πλήρης παρατήρηση των ενεργειών είναι είτε αδύνατη, είτε απαγορευτικά δαπανηρή. </a:t>
            </a:r>
          </a:p>
          <a:p>
            <a:pPr marL="342900" indent="-342900" eaLnBrk="1" hangingPunct="1">
              <a:lnSpc>
                <a:spcPct val="90000"/>
              </a:lnSpc>
              <a:buFont typeface="Arial" panose="020B0604020202020204" pitchFamily="34" charset="0"/>
              <a:buChar char="•"/>
              <a:defRPr/>
            </a:pPr>
            <a:r>
              <a:rPr lang="el-GR" altLang="el-GR" sz="2800" b="1" i="1" dirty="0">
                <a:solidFill>
                  <a:schemeClr val="tx1"/>
                </a:solidFill>
                <a:latin typeface="+mn-lt"/>
              </a:rPr>
              <a:t>H θεωρία της δυσμενούς επιλογής αγοράς χρηματοοικονομικών προϊόντων</a:t>
            </a:r>
          </a:p>
        </p:txBody>
      </p:sp>
      <p:sp>
        <p:nvSpPr>
          <p:cNvPr id="30724" name="Θέση αριθμού διαφάνειας 7"/>
          <p:cNvSpPr>
            <a:spLocks noGrp="1"/>
          </p:cNvSpPr>
          <p:nvPr>
            <p:ph type="sldNum" sz="quarter" idx="12"/>
          </p:nvPr>
        </p:nvSpPr>
        <p:spPr bwMode="auto">
          <a:noFill/>
          <a:ln>
            <a:miter lim="800000"/>
            <a:headEnd/>
            <a:tailEnd/>
          </a:ln>
        </p:spPr>
        <p:txBody>
          <a:bodyPr/>
          <a:lstStyle/>
          <a:p>
            <a:fld id="{3FCE2FD7-12A2-4114-9990-E0942AA13A86}" type="slidenum">
              <a:rPr lang="nl-NL" altLang="el-GR"/>
              <a:pPr/>
              <a:t>24</a:t>
            </a:fld>
            <a:endParaRPr lang="nl-NL" alt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88"/>
            <a:ext cx="9144000" cy="1417638"/>
          </a:xfrm>
        </p:spPr>
        <p:txBody>
          <a:bodyPr/>
          <a:lstStyle/>
          <a:p>
            <a:pPr>
              <a:defRPr/>
            </a:pPr>
            <a:r>
              <a:rPr lang="el-GR" altLang="el-GR" sz="4000" dirty="0">
                <a:solidFill>
                  <a:srgbClr val="0070C0"/>
                </a:solidFill>
                <a:latin typeface="+mn-lt"/>
                <a:cs typeface="Times New Roman" panose="02020603050405020304" pitchFamily="18" charset="0"/>
              </a:rPr>
              <a:t>Ασυμμετρία Πληροφόρησης και Κόστη συναλλαγών - </a:t>
            </a:r>
            <a:r>
              <a:rPr lang="el-GR" altLang="el-GR" sz="4000" dirty="0" smtClean="0">
                <a:solidFill>
                  <a:srgbClr val="0070C0"/>
                </a:solidFill>
                <a:latin typeface="+mn-lt"/>
                <a:cs typeface="Times New Roman" panose="02020603050405020304" pitchFamily="18" charset="0"/>
              </a:rPr>
              <a:t>5</a:t>
            </a:r>
            <a:endParaRPr lang="el-GR" sz="4000" dirty="0">
              <a:solidFill>
                <a:srgbClr val="0070C0"/>
              </a:solidFill>
              <a:latin typeface="+mn-lt"/>
            </a:endParaRPr>
          </a:p>
        </p:txBody>
      </p:sp>
      <p:sp>
        <p:nvSpPr>
          <p:cNvPr id="3" name="Ορθογώνιο 2"/>
          <p:cNvSpPr/>
          <p:nvPr/>
        </p:nvSpPr>
        <p:spPr>
          <a:xfrm>
            <a:off x="142875" y="1416050"/>
            <a:ext cx="8858250" cy="4832350"/>
          </a:xfrm>
          <a:prstGeom prst="rect">
            <a:avLst/>
          </a:prstGeom>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l-GR" altLang="el-GR" sz="2800" kern="0" dirty="0">
                <a:solidFill>
                  <a:prstClr val="black"/>
                </a:solidFill>
                <a:latin typeface="+mn-lt"/>
              </a:rPr>
              <a:t>Κόστη που εμφανίζονται σε μια συναλλαγή κατά την μεταφορά κεφαλαίων από πλεονασματικές σε ελλειμματικές οικονομικές μονάδες</a:t>
            </a:r>
          </a:p>
          <a:p>
            <a:pPr marL="342900" indent="-342900" eaLnBrk="1" fontAlgn="auto" hangingPunct="1">
              <a:spcBef>
                <a:spcPct val="20000"/>
              </a:spcBef>
              <a:spcAft>
                <a:spcPts val="0"/>
              </a:spcAft>
              <a:buFont typeface="Arial" panose="020B0604020202020204" pitchFamily="34" charset="0"/>
              <a:buChar char="•"/>
              <a:defRPr/>
            </a:pPr>
            <a:r>
              <a:rPr lang="el-GR" altLang="el-GR" sz="2800" kern="0" dirty="0">
                <a:solidFill>
                  <a:prstClr val="black"/>
                </a:solidFill>
                <a:latin typeface="+mn-lt"/>
              </a:rPr>
              <a:t>Κόστη αναζήτησης (</a:t>
            </a:r>
            <a:r>
              <a:rPr lang="en-GB" altLang="el-GR" sz="2800" kern="0" dirty="0">
                <a:solidFill>
                  <a:prstClr val="black"/>
                </a:solidFill>
                <a:latin typeface="+mn-lt"/>
              </a:rPr>
              <a:t>Search Costs)</a:t>
            </a:r>
          </a:p>
          <a:p>
            <a:pPr marL="342900" indent="-342900" eaLnBrk="1" fontAlgn="auto" hangingPunct="1">
              <a:spcBef>
                <a:spcPct val="20000"/>
              </a:spcBef>
              <a:spcAft>
                <a:spcPts val="0"/>
              </a:spcAft>
              <a:buFont typeface="Arial" panose="020B0604020202020204" pitchFamily="34" charset="0"/>
              <a:buChar char="•"/>
              <a:defRPr/>
            </a:pPr>
            <a:r>
              <a:rPr lang="el-GR" altLang="el-GR" sz="2800" kern="0" dirty="0">
                <a:solidFill>
                  <a:prstClr val="black"/>
                </a:solidFill>
                <a:latin typeface="+mn-lt"/>
              </a:rPr>
              <a:t>Κόστος συμβάσεων (</a:t>
            </a:r>
            <a:r>
              <a:rPr lang="en-GB" altLang="el-GR" sz="2800" kern="0" dirty="0">
                <a:solidFill>
                  <a:prstClr val="black"/>
                </a:solidFill>
                <a:latin typeface="+mn-lt"/>
              </a:rPr>
              <a:t>Contract costs)</a:t>
            </a:r>
          </a:p>
          <a:p>
            <a:pPr marL="342900" indent="-342900" eaLnBrk="1" fontAlgn="auto" hangingPunct="1">
              <a:spcBef>
                <a:spcPct val="20000"/>
              </a:spcBef>
              <a:spcAft>
                <a:spcPts val="0"/>
              </a:spcAft>
              <a:buFont typeface="Arial" panose="020B0604020202020204" pitchFamily="34" charset="0"/>
              <a:buChar char="•"/>
              <a:defRPr/>
            </a:pPr>
            <a:r>
              <a:rPr lang="el-GR" altLang="el-GR" sz="2800" kern="0" dirty="0">
                <a:solidFill>
                  <a:prstClr val="black"/>
                </a:solidFill>
                <a:latin typeface="+mn-lt"/>
              </a:rPr>
              <a:t>Κόστη διαλογής (</a:t>
            </a:r>
            <a:r>
              <a:rPr lang="en-GB" altLang="el-GR" sz="2800" kern="0" dirty="0">
                <a:solidFill>
                  <a:prstClr val="black"/>
                </a:solidFill>
                <a:latin typeface="+mn-lt"/>
              </a:rPr>
              <a:t>Screening costs -asymmetric information)</a:t>
            </a:r>
          </a:p>
          <a:p>
            <a:pPr marL="342900" indent="-342900" eaLnBrk="1" fontAlgn="auto" hangingPunct="1">
              <a:spcBef>
                <a:spcPct val="20000"/>
              </a:spcBef>
              <a:spcAft>
                <a:spcPts val="0"/>
              </a:spcAft>
              <a:buFont typeface="Arial" panose="020B0604020202020204" pitchFamily="34" charset="0"/>
              <a:buChar char="•"/>
              <a:defRPr/>
            </a:pPr>
            <a:r>
              <a:rPr lang="el-GR" altLang="el-GR" sz="2800" kern="0" dirty="0">
                <a:solidFill>
                  <a:prstClr val="black"/>
                </a:solidFill>
                <a:latin typeface="+mn-lt"/>
              </a:rPr>
              <a:t>Κόστη ελέγχου (</a:t>
            </a:r>
            <a:r>
              <a:rPr lang="en-GB" altLang="el-GR" sz="2800" kern="0" dirty="0">
                <a:solidFill>
                  <a:prstClr val="black"/>
                </a:solidFill>
                <a:latin typeface="+mn-lt"/>
              </a:rPr>
              <a:t>Monitoring costs-moral hazard problems)</a:t>
            </a:r>
          </a:p>
          <a:p>
            <a:pPr marL="342900" indent="-342900" eaLnBrk="1" fontAlgn="auto" hangingPunct="1">
              <a:spcBef>
                <a:spcPct val="20000"/>
              </a:spcBef>
              <a:spcAft>
                <a:spcPts val="0"/>
              </a:spcAft>
              <a:buFont typeface="Arial" panose="020B0604020202020204" pitchFamily="34" charset="0"/>
              <a:buChar char="•"/>
              <a:defRPr/>
            </a:pPr>
            <a:r>
              <a:rPr lang="el-GR" altLang="el-GR" sz="2800" kern="0" dirty="0">
                <a:solidFill>
                  <a:prstClr val="black"/>
                </a:solidFill>
                <a:latin typeface="+mn-lt"/>
              </a:rPr>
              <a:t>Κόστη επιβολής δαπανών (</a:t>
            </a:r>
            <a:r>
              <a:rPr lang="en-GB" altLang="el-GR" sz="2800" kern="0" dirty="0">
                <a:solidFill>
                  <a:prstClr val="black"/>
                </a:solidFill>
                <a:latin typeface="+mn-lt"/>
              </a:rPr>
              <a:t>Enforcement costs)</a:t>
            </a:r>
          </a:p>
        </p:txBody>
      </p:sp>
      <p:sp>
        <p:nvSpPr>
          <p:cNvPr id="31748" name="Θέση αριθμού διαφάνειας 5"/>
          <p:cNvSpPr>
            <a:spLocks noGrp="1"/>
          </p:cNvSpPr>
          <p:nvPr>
            <p:ph type="sldNum" sz="quarter" idx="12"/>
          </p:nvPr>
        </p:nvSpPr>
        <p:spPr bwMode="auto">
          <a:noFill/>
          <a:ln>
            <a:miter lim="800000"/>
            <a:headEnd/>
            <a:tailEnd/>
          </a:ln>
        </p:spPr>
        <p:txBody>
          <a:bodyPr/>
          <a:lstStyle/>
          <a:p>
            <a:fld id="{F96F9584-CE73-475E-A2B1-E77BCD4D3084}" type="slidenum">
              <a:rPr lang="nl-NL" altLang="el-GR"/>
              <a:pPr/>
              <a:t>25</a:t>
            </a:fld>
            <a:endParaRPr lang="nl-NL" alt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50"/>
            <a:ext cx="9144000" cy="1143000"/>
          </a:xfrm>
        </p:spPr>
        <p:txBody>
          <a:bodyPr/>
          <a:lstStyle/>
          <a:p>
            <a:pPr>
              <a:defRPr/>
            </a:pPr>
            <a:r>
              <a:rPr lang="el-GR" sz="4000" dirty="0">
                <a:solidFill>
                  <a:srgbClr val="0070C0"/>
                </a:solidFill>
                <a:latin typeface="+mn-lt"/>
                <a:cs typeface="Times New Roman" panose="02020603050405020304" pitchFamily="18" charset="0"/>
              </a:rPr>
              <a:t>Ασυμμετρία Πληροφόρησης και Κόστη συναλλαγών - </a:t>
            </a:r>
            <a:r>
              <a:rPr lang="el-GR" sz="4000" dirty="0" smtClean="0">
                <a:solidFill>
                  <a:srgbClr val="0070C0"/>
                </a:solidFill>
                <a:latin typeface="+mn-lt"/>
                <a:cs typeface="Times New Roman" panose="02020603050405020304" pitchFamily="18" charset="0"/>
              </a:rPr>
              <a:t>6</a:t>
            </a:r>
            <a:endParaRPr lang="el-GR" sz="4000" dirty="0">
              <a:solidFill>
                <a:srgbClr val="0070C0"/>
              </a:solidFill>
              <a:latin typeface="+mn-lt"/>
            </a:endParaRPr>
          </a:p>
        </p:txBody>
      </p:sp>
      <p:sp>
        <p:nvSpPr>
          <p:cNvPr id="39939" name="Ορθογώνιο 2"/>
          <p:cNvSpPr>
            <a:spLocks noChangeArrowheads="1"/>
          </p:cNvSpPr>
          <p:nvPr/>
        </p:nvSpPr>
        <p:spPr bwMode="auto">
          <a:xfrm>
            <a:off x="22225" y="1122363"/>
            <a:ext cx="9121775" cy="5770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defRPr/>
            </a:pPr>
            <a:r>
              <a:rPr lang="el-GR" altLang="el-GR" sz="2800" dirty="0" smtClean="0">
                <a:latin typeface="+mn-lt"/>
                <a:cs typeface="Times New Roman" panose="02020603050405020304" pitchFamily="18" charset="0"/>
              </a:rPr>
              <a:t>Το </a:t>
            </a:r>
            <a:r>
              <a:rPr lang="el-GR" altLang="el-GR" sz="2800" dirty="0">
                <a:latin typeface="+mn-lt"/>
                <a:cs typeface="Times New Roman" panose="02020603050405020304" pitchFamily="18" charset="0"/>
              </a:rPr>
              <a:t>τραπεζικό σύστημα παίζει σημαντικό ρόλο τόσο στην αξιολόγηση και προώθηση παραγωγικών επενδύσεων πριν ξεκινήσει η χρηματοδότησή τους (</a:t>
            </a:r>
            <a:r>
              <a:rPr lang="el-GR" altLang="el-GR" sz="2800" b="1" dirty="0">
                <a:latin typeface="+mn-lt"/>
                <a:cs typeface="Times New Roman" panose="02020603050405020304" pitchFamily="18" charset="0"/>
              </a:rPr>
              <a:t>παροχή πληροφόρησης </a:t>
            </a:r>
            <a:r>
              <a:rPr lang="el-GR" altLang="el-GR" sz="2800" b="1" dirty="0" err="1">
                <a:latin typeface="+mn-lt"/>
                <a:cs typeface="Times New Roman" panose="02020603050405020304" pitchFamily="18" charset="0"/>
              </a:rPr>
              <a:t>ex-ante</a:t>
            </a:r>
            <a:r>
              <a:rPr lang="el-GR" altLang="el-GR" sz="2800" dirty="0">
                <a:latin typeface="+mn-lt"/>
                <a:cs typeface="Times New Roman" panose="02020603050405020304" pitchFamily="18" charset="0"/>
              </a:rPr>
              <a:t>), όσο και στην παρακολούθηση της λειτουργίας των επιχειρήσεων μετά τη χρηματοδότησή τους (</a:t>
            </a:r>
            <a:r>
              <a:rPr lang="el-GR" altLang="el-GR" sz="2800" b="1" dirty="0">
                <a:latin typeface="+mn-lt"/>
                <a:cs typeface="Times New Roman" panose="02020603050405020304" pitchFamily="18" charset="0"/>
              </a:rPr>
              <a:t>παροχή πληροφόρησης </a:t>
            </a:r>
            <a:r>
              <a:rPr lang="el-GR" altLang="el-GR" sz="2800" b="1" dirty="0" err="1">
                <a:latin typeface="+mn-lt"/>
                <a:cs typeface="Times New Roman" panose="02020603050405020304" pitchFamily="18" charset="0"/>
              </a:rPr>
              <a:t>ex</a:t>
            </a:r>
            <a:r>
              <a:rPr lang="el-GR" altLang="el-GR" sz="2800" b="1" dirty="0">
                <a:latin typeface="+mn-lt"/>
                <a:cs typeface="Times New Roman" panose="02020603050405020304" pitchFamily="18" charset="0"/>
              </a:rPr>
              <a:t>-post</a:t>
            </a:r>
            <a:r>
              <a:rPr lang="el-GR" altLang="el-GR" sz="2800" dirty="0">
                <a:latin typeface="+mn-lt"/>
                <a:cs typeface="Times New Roman" panose="02020603050405020304" pitchFamily="18" charset="0"/>
              </a:rPr>
              <a:t>). Αυτό προκύπτει από τη δυνατότητα των διαμεσολαβητικών φορέων να περιορίζουν το κόστος και τις ασυμμετρίες πληροφόρησης. </a:t>
            </a:r>
          </a:p>
          <a:p>
            <a:pPr eaLnBrk="1" hangingPunct="1">
              <a:spcBef>
                <a:spcPct val="0"/>
              </a:spcBef>
              <a:spcAft>
                <a:spcPts val="600"/>
              </a:spcAft>
              <a:defRPr/>
            </a:pPr>
            <a:r>
              <a:rPr lang="el-GR" altLang="el-GR" sz="2800" dirty="0" smtClean="0">
                <a:latin typeface="+mn-lt"/>
                <a:cs typeface="Times New Roman" panose="02020603050405020304" pitchFamily="18" charset="0"/>
              </a:rPr>
              <a:t>Χωρίς </a:t>
            </a:r>
            <a:r>
              <a:rPr lang="el-GR" altLang="el-GR" sz="2800" dirty="0">
                <a:latin typeface="+mn-lt"/>
                <a:cs typeface="Times New Roman" panose="02020603050405020304" pitchFamily="18" charset="0"/>
              </a:rPr>
              <a:t>την παρέμβαση των τραπεζών οι ελλειμματικές μονάδες θα ήταν δυσκολότερο και ακριβότερο να αντλήσουν κεφάλαια από τις πλεονασματικές λόγω της ασύμμετρης πληροφόρησης.</a:t>
            </a:r>
            <a:endParaRPr lang="el-GR" altLang="el-GR" sz="2800" dirty="0" smtClean="0">
              <a:latin typeface="+mn-lt"/>
              <a:cs typeface="Times New Roman" panose="02020603050405020304" pitchFamily="18" charset="0"/>
            </a:endParaRPr>
          </a:p>
        </p:txBody>
      </p:sp>
      <p:sp>
        <p:nvSpPr>
          <p:cNvPr id="32772" name="Θέση αριθμού διαφάνειας 4"/>
          <p:cNvSpPr>
            <a:spLocks noGrp="1"/>
          </p:cNvSpPr>
          <p:nvPr>
            <p:ph type="sldNum" sz="quarter" idx="12"/>
          </p:nvPr>
        </p:nvSpPr>
        <p:spPr bwMode="auto">
          <a:noFill/>
          <a:ln>
            <a:miter lim="800000"/>
            <a:headEnd/>
            <a:tailEnd/>
          </a:ln>
        </p:spPr>
        <p:txBody>
          <a:bodyPr/>
          <a:lstStyle/>
          <a:p>
            <a:fld id="{8B123810-84C2-49CB-8AE8-F77850A620DD}" type="slidenum">
              <a:rPr lang="nl-NL" altLang="el-GR"/>
              <a:pPr/>
              <a:t>26</a:t>
            </a:fld>
            <a:endParaRPr lang="nl-NL" alt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950" y="-53975"/>
            <a:ext cx="9282113" cy="2187575"/>
          </a:xfrm>
        </p:spPr>
        <p:txBody>
          <a:bodyPr/>
          <a:lstStyle/>
          <a:p>
            <a:pPr>
              <a:defRPr/>
            </a:pPr>
            <a:r>
              <a:rPr lang="el-GR" sz="4000" dirty="0">
                <a:solidFill>
                  <a:srgbClr val="0070C0"/>
                </a:solidFill>
                <a:latin typeface="+mn-lt"/>
                <a:cs typeface="Times New Roman" panose="02020603050405020304" pitchFamily="18" charset="0"/>
              </a:rPr>
              <a:t>Το υπόδειγμα κατανάλωσης επένδυσης του </a:t>
            </a:r>
            <a:r>
              <a:rPr lang="el-GR" sz="4000" dirty="0" err="1">
                <a:solidFill>
                  <a:srgbClr val="0070C0"/>
                </a:solidFill>
                <a:latin typeface="+mn-lt"/>
                <a:cs typeface="Times New Roman" panose="02020603050405020304" pitchFamily="18" charset="0"/>
              </a:rPr>
              <a:t>Fisher</a:t>
            </a:r>
            <a:r>
              <a:rPr lang="el-GR" sz="4000" dirty="0">
                <a:solidFill>
                  <a:srgbClr val="0070C0"/>
                </a:solidFill>
                <a:latin typeface="+mn-lt"/>
                <a:cs typeface="Times New Roman" panose="02020603050405020304" pitchFamily="18" charset="0"/>
              </a:rPr>
              <a:t> λαμβάνοντας υπόψη τις ατέλειες των κεφαλαιαγορών</a:t>
            </a:r>
            <a:endParaRPr lang="el-GR" sz="4000" dirty="0">
              <a:solidFill>
                <a:srgbClr val="0070C0"/>
              </a:solidFill>
              <a:latin typeface="+mn-lt"/>
            </a:endParaRPr>
          </a:p>
        </p:txBody>
      </p:sp>
      <p:sp>
        <p:nvSpPr>
          <p:cNvPr id="40963" name="Ορθογώνιο 2"/>
          <p:cNvSpPr>
            <a:spLocks noChangeArrowheads="1"/>
          </p:cNvSpPr>
          <p:nvPr/>
        </p:nvSpPr>
        <p:spPr bwMode="auto">
          <a:xfrm>
            <a:off x="0" y="2276475"/>
            <a:ext cx="9174163"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200"/>
              </a:spcBef>
              <a:defRPr/>
            </a:pPr>
            <a:r>
              <a:rPr lang="el-GR" altLang="el-GR" sz="2800" dirty="0">
                <a:latin typeface="+mn-lt"/>
              </a:rPr>
              <a:t>H παρουσία των τραπεζών συμβάλλει στην επίτευξη υψηλότερων καμπυλών αδιαφορίας για δανειζόμενο και δανειστή. </a:t>
            </a:r>
          </a:p>
          <a:p>
            <a:pPr eaLnBrk="1" hangingPunct="1">
              <a:spcBef>
                <a:spcPts val="1200"/>
              </a:spcBef>
              <a:defRPr/>
            </a:pPr>
            <a:r>
              <a:rPr lang="el-GR" altLang="el-GR" sz="2800" dirty="0" smtClean="0">
                <a:latin typeface="+mn-lt"/>
              </a:rPr>
              <a:t>Καθαρή </a:t>
            </a:r>
            <a:r>
              <a:rPr lang="el-GR" altLang="el-GR" sz="2800" dirty="0">
                <a:latin typeface="+mn-lt"/>
              </a:rPr>
              <a:t>απόδοση του </a:t>
            </a:r>
            <a:r>
              <a:rPr lang="el-GR" altLang="el-GR" sz="2800" dirty="0" smtClean="0">
                <a:latin typeface="+mn-lt"/>
              </a:rPr>
              <a:t>αποταμιευτή:</a:t>
            </a:r>
            <a:endParaRPr lang="el-GR" altLang="el-GR" sz="2800" dirty="0">
              <a:latin typeface="+mn-lt"/>
            </a:endParaRPr>
          </a:p>
          <a:p>
            <a:pPr eaLnBrk="1" hangingPunct="1">
              <a:spcBef>
                <a:spcPts val="1200"/>
              </a:spcBef>
              <a:defRPr/>
            </a:pPr>
            <a:r>
              <a:rPr lang="el-GR" altLang="el-GR" sz="2800" dirty="0" smtClean="0">
                <a:latin typeface="+mn-lt"/>
              </a:rPr>
              <a:t>Καθαρό </a:t>
            </a:r>
            <a:r>
              <a:rPr lang="el-GR" altLang="el-GR" sz="2800" dirty="0">
                <a:latin typeface="+mn-lt"/>
              </a:rPr>
              <a:t>κόστος για τον </a:t>
            </a:r>
            <a:r>
              <a:rPr lang="el-GR" altLang="el-GR" sz="2800" dirty="0" smtClean="0">
                <a:latin typeface="+mn-lt"/>
              </a:rPr>
              <a:t>δανειζόμενο: </a:t>
            </a:r>
            <a:endParaRPr lang="el-GR" altLang="el-GR" sz="2800" dirty="0">
              <a:latin typeface="+mn-lt"/>
            </a:endParaRPr>
          </a:p>
          <a:p>
            <a:pPr eaLnBrk="1" hangingPunct="1">
              <a:spcBef>
                <a:spcPts val="1200"/>
              </a:spcBef>
              <a:defRPr/>
            </a:pPr>
            <a:r>
              <a:rPr lang="el-GR" altLang="el-GR" sz="2800" dirty="0" smtClean="0">
                <a:latin typeface="+mn-lt"/>
              </a:rPr>
              <a:t>Περιθώριο </a:t>
            </a:r>
            <a:r>
              <a:rPr lang="el-GR" altLang="el-GR" sz="2800" dirty="0">
                <a:latin typeface="+mn-lt"/>
              </a:rPr>
              <a:t>διαμεσολάβησης </a:t>
            </a:r>
            <a:r>
              <a:rPr lang="el-GR" altLang="el-GR" sz="2800" dirty="0" smtClean="0">
                <a:latin typeface="+mn-lt"/>
              </a:rPr>
              <a:t>:</a:t>
            </a:r>
          </a:p>
        </p:txBody>
      </p:sp>
      <p:sp>
        <p:nvSpPr>
          <p:cNvPr id="33796" name="Θέση αριθμού διαφάνειας 4"/>
          <p:cNvSpPr>
            <a:spLocks noGrp="1"/>
          </p:cNvSpPr>
          <p:nvPr>
            <p:ph type="sldNum" sz="quarter" idx="12"/>
          </p:nvPr>
        </p:nvSpPr>
        <p:spPr bwMode="auto">
          <a:noFill/>
          <a:ln>
            <a:miter lim="800000"/>
            <a:headEnd/>
            <a:tailEnd/>
          </a:ln>
        </p:spPr>
        <p:txBody>
          <a:bodyPr/>
          <a:lstStyle/>
          <a:p>
            <a:fld id="{EE176F76-6035-41B3-B9CB-9AB01714D1D1}" type="slidenum">
              <a:rPr lang="nl-NL" altLang="el-GR"/>
              <a:pPr/>
              <a:t>27</a:t>
            </a:fld>
            <a:endParaRPr lang="nl-NL" altLang="el-GR"/>
          </a:p>
        </p:txBody>
      </p:sp>
      <p:pic>
        <p:nvPicPr>
          <p:cNvPr id="33797" name="Εικόνα 2"/>
          <p:cNvPicPr>
            <a:picLocks noChangeAspect="1"/>
          </p:cNvPicPr>
          <p:nvPr/>
        </p:nvPicPr>
        <p:blipFill>
          <a:blip r:embed="rId3"/>
          <a:srcRect/>
          <a:stretch>
            <a:fillRect/>
          </a:stretch>
        </p:blipFill>
        <p:spPr bwMode="auto">
          <a:xfrm>
            <a:off x="5867400" y="3789363"/>
            <a:ext cx="933450" cy="379412"/>
          </a:xfrm>
          <a:prstGeom prst="rect">
            <a:avLst/>
          </a:prstGeom>
          <a:noFill/>
          <a:ln w="9525">
            <a:noFill/>
            <a:miter lim="800000"/>
            <a:headEnd/>
            <a:tailEnd/>
          </a:ln>
        </p:spPr>
      </p:pic>
      <p:pic>
        <p:nvPicPr>
          <p:cNvPr id="33798" name="Εικόνα 3"/>
          <p:cNvPicPr>
            <a:picLocks noChangeAspect="1"/>
          </p:cNvPicPr>
          <p:nvPr/>
        </p:nvPicPr>
        <p:blipFill>
          <a:blip r:embed="rId4"/>
          <a:srcRect/>
          <a:stretch>
            <a:fillRect/>
          </a:stretch>
        </p:blipFill>
        <p:spPr bwMode="auto">
          <a:xfrm>
            <a:off x="5816600" y="4332288"/>
            <a:ext cx="1036638" cy="468312"/>
          </a:xfrm>
          <a:prstGeom prst="rect">
            <a:avLst/>
          </a:prstGeom>
          <a:noFill/>
          <a:ln w="9525">
            <a:noFill/>
            <a:miter lim="800000"/>
            <a:headEnd/>
            <a:tailEnd/>
          </a:ln>
        </p:spPr>
      </p:pic>
      <p:pic>
        <p:nvPicPr>
          <p:cNvPr id="33799" name="Εικόνα 4"/>
          <p:cNvPicPr>
            <a:picLocks noChangeAspect="1"/>
          </p:cNvPicPr>
          <p:nvPr/>
        </p:nvPicPr>
        <p:blipFill>
          <a:blip r:embed="rId5"/>
          <a:srcRect/>
          <a:stretch>
            <a:fillRect/>
          </a:stretch>
        </p:blipFill>
        <p:spPr bwMode="auto">
          <a:xfrm>
            <a:off x="4962525" y="4964113"/>
            <a:ext cx="1371600"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8" y="176213"/>
            <a:ext cx="9144001" cy="1331912"/>
          </a:xfrm>
        </p:spPr>
        <p:txBody>
          <a:bodyPr/>
          <a:lstStyle/>
          <a:p>
            <a:pPr>
              <a:defRPr/>
            </a:pPr>
            <a:r>
              <a:rPr lang="el-GR" altLang="el-GR" sz="4000" dirty="0">
                <a:solidFill>
                  <a:srgbClr val="0070C0"/>
                </a:solidFill>
                <a:latin typeface="+mn-lt"/>
              </a:rPr>
              <a:t>Το υπόδειγμα κατανάλωσης επένδυσης του </a:t>
            </a:r>
            <a:r>
              <a:rPr lang="el-GR" altLang="el-GR" sz="4000" dirty="0" err="1">
                <a:solidFill>
                  <a:srgbClr val="0070C0"/>
                </a:solidFill>
                <a:latin typeface="+mn-lt"/>
              </a:rPr>
              <a:t>Fisher</a:t>
            </a:r>
            <a:r>
              <a:rPr lang="el-GR" altLang="el-GR" sz="4000" dirty="0">
                <a:solidFill>
                  <a:srgbClr val="0070C0"/>
                </a:solidFill>
                <a:latin typeface="+mn-lt"/>
              </a:rPr>
              <a:t> λαμβάνοντας υπόψη τις ατέλειες των </a:t>
            </a:r>
            <a:r>
              <a:rPr lang="el-GR" altLang="el-GR" sz="4000" dirty="0" smtClean="0">
                <a:solidFill>
                  <a:srgbClr val="0070C0"/>
                </a:solidFill>
                <a:latin typeface="+mn-lt"/>
              </a:rPr>
              <a:t>κεφαλαιαγορών - 2</a:t>
            </a:r>
            <a:endParaRPr lang="el-GR" sz="4000" dirty="0">
              <a:solidFill>
                <a:srgbClr val="0070C0"/>
              </a:solidFill>
              <a:latin typeface="+mn-lt"/>
            </a:endParaRPr>
          </a:p>
        </p:txBody>
      </p:sp>
      <p:sp>
        <p:nvSpPr>
          <p:cNvPr id="3" name="Ορθογώνιο 2"/>
          <p:cNvSpPr/>
          <p:nvPr/>
        </p:nvSpPr>
        <p:spPr>
          <a:xfrm>
            <a:off x="131763" y="2276475"/>
            <a:ext cx="8877300" cy="2708275"/>
          </a:xfrm>
          <a:prstGeom prst="rect">
            <a:avLst/>
          </a:prstGeom>
        </p:spPr>
        <p:txBody>
          <a:bodyPr>
            <a:spAutoFit/>
          </a:bodyPr>
          <a:lstStyle/>
          <a:p>
            <a:pPr indent="-342900" eaLnBrk="1" hangingPunct="1">
              <a:spcBef>
                <a:spcPts val="1200"/>
              </a:spcBef>
              <a:buFont typeface="Arial" panose="020B0604020202020204" pitchFamily="34" charset="0"/>
              <a:buChar char="•"/>
              <a:defRPr/>
            </a:pPr>
            <a:r>
              <a:rPr lang="el-GR" altLang="el-GR" sz="2800" dirty="0">
                <a:solidFill>
                  <a:schemeClr val="tx1"/>
                </a:solidFill>
                <a:latin typeface="+mn-lt"/>
                <a:cs typeface="Times New Roman" pitchFamily="18" charset="0"/>
              </a:rPr>
              <a:t>Με ύπαρξη ενός χρηματοπιστωτικού οργανισμού         μικρότερα και C. </a:t>
            </a:r>
          </a:p>
          <a:p>
            <a:pPr indent="-342900" eaLnBrk="1" hangingPunct="1">
              <a:spcBef>
                <a:spcPts val="1200"/>
              </a:spcBef>
              <a:buFont typeface="Arial" panose="020B0604020202020204" pitchFamily="34" charset="0"/>
              <a:buChar char="•"/>
              <a:defRPr/>
            </a:pPr>
            <a:r>
              <a:rPr lang="el-GR" altLang="el-GR" sz="2800" dirty="0">
                <a:solidFill>
                  <a:schemeClr val="tx1"/>
                </a:solidFill>
                <a:latin typeface="+mn-lt"/>
                <a:cs typeface="Times New Roman" pitchFamily="18" charset="0"/>
              </a:rPr>
              <a:t>Καθαρό κόστος για τον δανειζόμενο:</a:t>
            </a:r>
          </a:p>
          <a:p>
            <a:pPr indent="-342900" eaLnBrk="1" hangingPunct="1">
              <a:spcBef>
                <a:spcPts val="1200"/>
              </a:spcBef>
              <a:buFont typeface="Arial" panose="020B0604020202020204" pitchFamily="34" charset="0"/>
              <a:buChar char="•"/>
              <a:defRPr/>
            </a:pPr>
            <a:r>
              <a:rPr lang="el-GR" altLang="el-GR" sz="2800" dirty="0">
                <a:solidFill>
                  <a:schemeClr val="tx1"/>
                </a:solidFill>
                <a:latin typeface="+mn-lt"/>
                <a:cs typeface="Times New Roman" pitchFamily="18" charset="0"/>
              </a:rPr>
              <a:t>Καθαρή απόδοση του αποταμιευτή:</a:t>
            </a:r>
          </a:p>
          <a:p>
            <a:pPr indent="-342900" eaLnBrk="1" hangingPunct="1">
              <a:spcBef>
                <a:spcPts val="1200"/>
              </a:spcBef>
              <a:buFont typeface="Arial" panose="020B0604020202020204" pitchFamily="34" charset="0"/>
              <a:buChar char="•"/>
              <a:defRPr/>
            </a:pPr>
            <a:r>
              <a:rPr lang="el-GR" altLang="el-GR" sz="2800" dirty="0">
                <a:solidFill>
                  <a:schemeClr val="tx1"/>
                </a:solidFill>
                <a:latin typeface="+mn-lt"/>
                <a:cs typeface="Times New Roman" pitchFamily="18" charset="0"/>
              </a:rPr>
              <a:t>Περιθώριο χρηματοοικονομικής διαμεσολάβησης: </a:t>
            </a:r>
            <a:endParaRPr lang="el-GR" altLang="el-GR" sz="2800" b="1" dirty="0">
              <a:solidFill>
                <a:schemeClr val="tx1"/>
              </a:solidFill>
              <a:latin typeface="+mn-lt"/>
              <a:cs typeface="Times New Roman" pitchFamily="18" charset="0"/>
            </a:endParaRPr>
          </a:p>
        </p:txBody>
      </p:sp>
      <p:sp>
        <p:nvSpPr>
          <p:cNvPr id="35844" name="Θέση αριθμού διαφάνειας 5"/>
          <p:cNvSpPr>
            <a:spLocks noGrp="1"/>
          </p:cNvSpPr>
          <p:nvPr>
            <p:ph type="sldNum" sz="quarter" idx="12"/>
          </p:nvPr>
        </p:nvSpPr>
        <p:spPr bwMode="auto">
          <a:noFill/>
          <a:ln>
            <a:miter lim="800000"/>
            <a:headEnd/>
            <a:tailEnd/>
          </a:ln>
        </p:spPr>
        <p:txBody>
          <a:bodyPr/>
          <a:lstStyle/>
          <a:p>
            <a:fld id="{E5F2519A-04D2-4D08-B1E6-3D367F961CAC}" type="slidenum">
              <a:rPr lang="nl-NL" altLang="el-GR"/>
              <a:pPr/>
              <a:t>28</a:t>
            </a:fld>
            <a:endParaRPr lang="nl-NL" altLang="el-GR"/>
          </a:p>
        </p:txBody>
      </p:sp>
      <p:pic>
        <p:nvPicPr>
          <p:cNvPr id="35845" name="Εικόνα 3"/>
          <p:cNvPicPr>
            <a:picLocks noChangeAspect="1"/>
          </p:cNvPicPr>
          <p:nvPr/>
        </p:nvPicPr>
        <p:blipFill>
          <a:blip r:embed="rId2"/>
          <a:srcRect/>
          <a:stretch>
            <a:fillRect/>
          </a:stretch>
        </p:blipFill>
        <p:spPr bwMode="auto">
          <a:xfrm>
            <a:off x="7812088" y="2289175"/>
            <a:ext cx="719137" cy="646113"/>
          </a:xfrm>
          <a:prstGeom prst="rect">
            <a:avLst/>
          </a:prstGeom>
          <a:noFill/>
          <a:ln w="9525">
            <a:noFill/>
            <a:miter lim="800000"/>
            <a:headEnd/>
            <a:tailEnd/>
          </a:ln>
        </p:spPr>
      </p:pic>
      <p:pic>
        <p:nvPicPr>
          <p:cNvPr id="35846" name="Εικόνα 4"/>
          <p:cNvPicPr>
            <a:picLocks noChangeAspect="1"/>
          </p:cNvPicPr>
          <p:nvPr/>
        </p:nvPicPr>
        <p:blipFill>
          <a:blip r:embed="rId3"/>
          <a:srcRect/>
          <a:stretch>
            <a:fillRect/>
          </a:stretch>
        </p:blipFill>
        <p:spPr bwMode="auto">
          <a:xfrm>
            <a:off x="6011863" y="3357563"/>
            <a:ext cx="1317625" cy="401637"/>
          </a:xfrm>
          <a:prstGeom prst="rect">
            <a:avLst/>
          </a:prstGeom>
          <a:noFill/>
          <a:ln w="9525">
            <a:noFill/>
            <a:miter lim="800000"/>
            <a:headEnd/>
            <a:tailEnd/>
          </a:ln>
        </p:spPr>
      </p:pic>
      <p:pic>
        <p:nvPicPr>
          <p:cNvPr id="35847" name="Εικόνα 5"/>
          <p:cNvPicPr>
            <a:picLocks noChangeAspect="1"/>
          </p:cNvPicPr>
          <p:nvPr/>
        </p:nvPicPr>
        <p:blipFill>
          <a:blip r:embed="rId4"/>
          <a:srcRect/>
          <a:stretch>
            <a:fillRect/>
          </a:stretch>
        </p:blipFill>
        <p:spPr bwMode="auto">
          <a:xfrm>
            <a:off x="5867400" y="3914775"/>
            <a:ext cx="1006475" cy="457200"/>
          </a:xfrm>
          <a:prstGeom prst="rect">
            <a:avLst/>
          </a:prstGeom>
          <a:noFill/>
          <a:ln w="9525">
            <a:noFill/>
            <a:miter lim="800000"/>
            <a:headEnd/>
            <a:tailEnd/>
          </a:ln>
        </p:spPr>
      </p:pic>
      <p:pic>
        <p:nvPicPr>
          <p:cNvPr id="35848" name="Εικόνα 6"/>
          <p:cNvPicPr>
            <a:picLocks noChangeAspect="1"/>
          </p:cNvPicPr>
          <p:nvPr/>
        </p:nvPicPr>
        <p:blipFill>
          <a:blip r:embed="rId5"/>
          <a:srcRect/>
          <a:stretch>
            <a:fillRect/>
          </a:stretch>
        </p:blipFill>
        <p:spPr bwMode="auto">
          <a:xfrm>
            <a:off x="3132138" y="4943475"/>
            <a:ext cx="1676400" cy="41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a:xfrm>
            <a:off x="23813" y="404813"/>
            <a:ext cx="9012237" cy="1014412"/>
          </a:xfrm>
        </p:spPr>
        <p:txBody>
          <a:bodyPr/>
          <a:lstStyle/>
          <a:p>
            <a:r>
              <a:rPr lang="el-GR" altLang="el-GR" sz="4000" smtClean="0">
                <a:solidFill>
                  <a:srgbClr val="0070C0"/>
                </a:solidFill>
                <a:cs typeface="Times New Roman" pitchFamily="18" charset="0"/>
              </a:rPr>
              <a:t>Το υπόδειγμα κατανάλωσης επένδυσης του Fisher λαμβάνοντας υπόψη τις ατέλειες των κεφαλαιαγορών - 3</a:t>
            </a:r>
            <a:endParaRPr lang="el-GR" altLang="el-GR" sz="4000" smtClean="0"/>
          </a:p>
        </p:txBody>
      </p:sp>
      <p:sp>
        <p:nvSpPr>
          <p:cNvPr id="3" name="Ορθογώνιο 2"/>
          <p:cNvSpPr/>
          <p:nvPr/>
        </p:nvSpPr>
        <p:spPr>
          <a:xfrm>
            <a:off x="22225" y="2193925"/>
            <a:ext cx="9012238" cy="3833813"/>
          </a:xfrm>
          <a:prstGeom prst="rect">
            <a:avLst/>
          </a:prstGeom>
        </p:spPr>
        <p:txBody>
          <a:bodyPr>
            <a:spAutoFit/>
          </a:bodyPr>
          <a:lstStyle/>
          <a:p>
            <a:pPr marL="457200" indent="-4572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Υποθέτοντας ότι η μείωση του κόστους συναλλαγής είναι μεγαλύτερη από το κόστος που επιβάλλει ο χρηματοπιστωτικός οργανισμός:</a:t>
            </a:r>
          </a:p>
          <a:p>
            <a:pPr marL="457200" indent="-457200" eaLnBrk="1" fontAlgn="auto" hangingPunct="1">
              <a:spcBef>
                <a:spcPct val="20000"/>
              </a:spcBef>
              <a:spcAft>
                <a:spcPts val="0"/>
              </a:spcAft>
              <a:buFont typeface="Arial" panose="020B0604020202020204" pitchFamily="34" charset="0"/>
              <a:buChar char="•"/>
              <a:defRPr/>
            </a:pPr>
            <a:endParaRPr lang="el-GR" sz="3200" dirty="0">
              <a:solidFill>
                <a:prstClr val="black"/>
              </a:solidFill>
              <a:latin typeface="+mn-lt"/>
              <a:cs typeface="Times New Roman" panose="02020603050405020304" pitchFamily="18" charset="0"/>
            </a:endParaRPr>
          </a:p>
          <a:p>
            <a:pPr eaLnBrk="1" fontAlgn="auto" hangingPunct="1">
              <a:spcBef>
                <a:spcPct val="20000"/>
              </a:spcBef>
              <a:spcAft>
                <a:spcPts val="0"/>
              </a:spcAft>
              <a:defRPr/>
            </a:pPr>
            <a:endParaRPr lang="el-GR" sz="3200" dirty="0">
              <a:solidFill>
                <a:prstClr val="black"/>
              </a:solidFill>
              <a:latin typeface="+mn-lt"/>
              <a:cs typeface="Times New Roman" panose="02020603050405020304" pitchFamily="18" charset="0"/>
            </a:endParaRPr>
          </a:p>
          <a:p>
            <a:pPr marL="457200" indent="-457200"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anose="02020603050405020304" pitchFamily="18" charset="0"/>
              </a:rPr>
              <a:t>Ευκαιρία κέρδους από την χρηματοοικονομική διαμεσολάβηση:</a:t>
            </a:r>
          </a:p>
        </p:txBody>
      </p:sp>
      <p:sp>
        <p:nvSpPr>
          <p:cNvPr id="36868" name="Θέση αριθμού διαφάνειας 4"/>
          <p:cNvSpPr>
            <a:spLocks noGrp="1"/>
          </p:cNvSpPr>
          <p:nvPr>
            <p:ph type="sldNum" sz="quarter" idx="12"/>
          </p:nvPr>
        </p:nvSpPr>
        <p:spPr bwMode="auto">
          <a:noFill/>
          <a:ln>
            <a:miter lim="800000"/>
            <a:headEnd/>
            <a:tailEnd/>
          </a:ln>
        </p:spPr>
        <p:txBody>
          <a:bodyPr/>
          <a:lstStyle/>
          <a:p>
            <a:fld id="{E0B45DB5-2980-4115-9658-E39292468E0C}" type="slidenum">
              <a:rPr lang="nl-NL" altLang="el-GR"/>
              <a:pPr/>
              <a:t>29</a:t>
            </a:fld>
            <a:endParaRPr lang="nl-NL" altLang="el-GR"/>
          </a:p>
        </p:txBody>
      </p:sp>
      <p:pic>
        <p:nvPicPr>
          <p:cNvPr id="36869" name="Εικόνα 1"/>
          <p:cNvPicPr>
            <a:picLocks noChangeAspect="1"/>
          </p:cNvPicPr>
          <p:nvPr/>
        </p:nvPicPr>
        <p:blipFill>
          <a:blip r:embed="rId2"/>
          <a:srcRect/>
          <a:stretch>
            <a:fillRect/>
          </a:stretch>
        </p:blipFill>
        <p:spPr bwMode="auto">
          <a:xfrm>
            <a:off x="2124075" y="3794125"/>
            <a:ext cx="4175125" cy="450850"/>
          </a:xfrm>
          <a:prstGeom prst="rect">
            <a:avLst/>
          </a:prstGeom>
          <a:noFill/>
          <a:ln w="9525">
            <a:noFill/>
            <a:miter lim="800000"/>
            <a:headEnd/>
            <a:tailEnd/>
          </a:ln>
        </p:spPr>
      </p:pic>
      <p:pic>
        <p:nvPicPr>
          <p:cNvPr id="36870" name="Εικόνα 3"/>
          <p:cNvPicPr>
            <a:picLocks noChangeAspect="1"/>
          </p:cNvPicPr>
          <p:nvPr/>
        </p:nvPicPr>
        <p:blipFill>
          <a:blip r:embed="rId3"/>
          <a:srcRect/>
          <a:stretch>
            <a:fillRect/>
          </a:stretch>
        </p:blipFill>
        <p:spPr bwMode="auto">
          <a:xfrm>
            <a:off x="3455988" y="5492750"/>
            <a:ext cx="1511300"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Περιεχόμενα Ενότητας</a:t>
            </a:r>
          </a:p>
        </p:txBody>
      </p:sp>
      <p:sp>
        <p:nvSpPr>
          <p:cNvPr id="7171" name="2 - Θέση περιεχομένου"/>
          <p:cNvSpPr>
            <a:spLocks noGrp="1"/>
          </p:cNvSpPr>
          <p:nvPr>
            <p:ph idx="1"/>
          </p:nvPr>
        </p:nvSpPr>
        <p:spPr>
          <a:xfrm>
            <a:off x="150813" y="1143000"/>
            <a:ext cx="8928100" cy="5715000"/>
          </a:xfrm>
        </p:spPr>
        <p:txBody>
          <a:bodyPr/>
          <a:lstStyle/>
          <a:p>
            <a:pPr eaLnBrk="1" hangingPunct="1"/>
            <a:r>
              <a:rPr lang="el-GR" altLang="el-GR" sz="2800" smtClean="0"/>
              <a:t>Tο υπόδειγμα κατανάλωσης επένδυσης του Fisher Χρηματοοικονομικοί Κίνδυνοι</a:t>
            </a:r>
          </a:p>
          <a:p>
            <a:pPr eaLnBrk="1" hangingPunct="1"/>
            <a:r>
              <a:rPr lang="el-GR" altLang="el-GR" sz="2800" smtClean="0"/>
              <a:t>Η Θεωρία δανειακών κεφαλαίων</a:t>
            </a:r>
          </a:p>
          <a:p>
            <a:pPr eaLnBrk="1" hangingPunct="1"/>
            <a:r>
              <a:rPr lang="el-GR" altLang="el-GR" sz="2800" smtClean="0"/>
              <a:t>Οι διαφορετικές προτιμήσεις μεταξύ δανειστών και δανειζόμενων</a:t>
            </a:r>
          </a:p>
          <a:p>
            <a:pPr eaLnBrk="1" hangingPunct="1"/>
            <a:r>
              <a:rPr lang="el-GR" altLang="el-GR" sz="2800" smtClean="0"/>
              <a:t>Ασυμμετρία Πληροφόρησης και Κόστη συναλλαγών</a:t>
            </a:r>
          </a:p>
          <a:p>
            <a:pPr eaLnBrk="1" hangingPunct="1"/>
            <a:r>
              <a:rPr lang="el-GR" altLang="el-GR" sz="2800" smtClean="0"/>
              <a:t>Το υπόδειγμα κατανάλωσης επένδυσης του Fisher λαμβάνοντας υπόψη τις ατέλειες των κεφαλαιαγορών</a:t>
            </a:r>
          </a:p>
          <a:p>
            <a:pPr eaLnBrk="1" hangingPunct="1"/>
            <a:r>
              <a:rPr lang="el-GR" altLang="el-GR" sz="2800" smtClean="0"/>
              <a:t>Άλλες σημαντικές συνεισφορές των τραπεζών στο οικονομικό σύστημα </a:t>
            </a:r>
          </a:p>
          <a:p>
            <a:pPr eaLnBrk="1" hangingPunct="1"/>
            <a:r>
              <a:rPr lang="el-GR" altLang="el-GR" sz="2800" smtClean="0"/>
              <a:t>Συμπεράσματα</a:t>
            </a:r>
            <a:br>
              <a:rPr lang="el-GR" altLang="el-GR" sz="2800" smtClean="0"/>
            </a:br>
            <a:endParaRPr lang="el-GR" altLang="el-GR" sz="2800" smtClean="0"/>
          </a:p>
          <a:p>
            <a:pPr eaLnBrk="1" hangingPunct="1"/>
            <a:endParaRPr lang="el-GR" altLang="el-GR" smtClean="0"/>
          </a:p>
          <a:p>
            <a:pPr eaLnBrk="1" hangingPunct="1"/>
            <a:endParaRPr lang="el-GR" altLang="el-GR" sz="3300" smtClean="0"/>
          </a:p>
          <a:p>
            <a:pPr eaLnBrk="1" hangingPunct="1"/>
            <a:endParaRPr lang="el-GR" altLang="el-GR" smtClean="0"/>
          </a:p>
          <a:p>
            <a:pPr eaLnBrk="1" hangingPunct="1"/>
            <a:endParaRPr lang="el-GR" altLang="el-GR" smtClean="0"/>
          </a:p>
          <a:p>
            <a:pPr eaLnBrk="1" hangingPunct="1"/>
            <a:endParaRPr lang="el-GR" altLang="el-GR" smtClean="0"/>
          </a:p>
          <a:p>
            <a:pPr eaLnBrk="1" hangingPunct="1"/>
            <a:endParaRPr lang="el-GR" altLang="el-GR" smtClean="0"/>
          </a:p>
          <a:p>
            <a:pPr eaLnBrk="1" hangingPunct="1"/>
            <a:endParaRPr lang="el-GR" altLang="el-GR" smtClean="0"/>
          </a:p>
        </p:txBody>
      </p:sp>
      <p:sp>
        <p:nvSpPr>
          <p:cNvPr id="7172" name="Θέση αριθμού διαφάνειας 3"/>
          <p:cNvSpPr>
            <a:spLocks noGrp="1"/>
          </p:cNvSpPr>
          <p:nvPr>
            <p:ph type="sldNum" sz="quarter" idx="12"/>
          </p:nvPr>
        </p:nvSpPr>
        <p:spPr bwMode="auto">
          <a:noFill/>
          <a:ln>
            <a:miter lim="800000"/>
            <a:headEnd/>
            <a:tailEnd/>
          </a:ln>
        </p:spPr>
        <p:txBody>
          <a:bodyPr/>
          <a:lstStyle/>
          <a:p>
            <a:fld id="{29DF31C0-70B6-4E3D-BC88-FA745A84847F}" type="slidenum">
              <a:rPr lang="nl-NL" altLang="el-GR"/>
              <a:pPr/>
              <a:t>3</a:t>
            </a:fld>
            <a:endParaRPr lang="nl-NL" alt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2875" y="115888"/>
            <a:ext cx="9144000" cy="1417637"/>
          </a:xfrm>
        </p:spPr>
        <p:txBody>
          <a:bodyPr/>
          <a:lstStyle/>
          <a:p>
            <a:pPr>
              <a:defRPr/>
            </a:pPr>
            <a:r>
              <a:rPr lang="el-GR" sz="4000" dirty="0">
                <a:solidFill>
                  <a:srgbClr val="0070C0"/>
                </a:solidFill>
                <a:latin typeface="+mn-lt"/>
                <a:cs typeface="Times New Roman" panose="02020603050405020304" pitchFamily="18" charset="0"/>
              </a:rPr>
              <a:t>Το υπόδειγμα κατανάλωσης επένδυσης του </a:t>
            </a:r>
            <a:r>
              <a:rPr lang="el-GR" sz="4000" dirty="0" err="1">
                <a:solidFill>
                  <a:srgbClr val="0070C0"/>
                </a:solidFill>
                <a:latin typeface="+mn-lt"/>
                <a:cs typeface="Times New Roman" panose="02020603050405020304" pitchFamily="18" charset="0"/>
              </a:rPr>
              <a:t>Fisher</a:t>
            </a:r>
            <a:r>
              <a:rPr lang="el-GR" sz="4000" dirty="0">
                <a:solidFill>
                  <a:srgbClr val="0070C0"/>
                </a:solidFill>
                <a:latin typeface="+mn-lt"/>
                <a:cs typeface="Times New Roman" panose="02020603050405020304" pitchFamily="18" charset="0"/>
              </a:rPr>
              <a:t> λαμβάνοντας υπόψη τις ατέλειες των κεφαλαιαγορών - </a:t>
            </a:r>
            <a:r>
              <a:rPr lang="el-GR" sz="4000" dirty="0" smtClean="0">
                <a:solidFill>
                  <a:srgbClr val="0070C0"/>
                </a:solidFill>
                <a:latin typeface="+mn-lt"/>
                <a:cs typeface="Times New Roman" panose="02020603050405020304" pitchFamily="18" charset="0"/>
              </a:rPr>
              <a:t>4</a:t>
            </a:r>
            <a:endParaRPr lang="el-GR" sz="4000" dirty="0">
              <a:solidFill>
                <a:srgbClr val="0070C0"/>
              </a:solidFill>
              <a:latin typeface="+mn-lt"/>
            </a:endParaRPr>
          </a:p>
        </p:txBody>
      </p:sp>
      <p:sp>
        <p:nvSpPr>
          <p:cNvPr id="53251" name="Ορθογώνιο 2"/>
          <p:cNvSpPr>
            <a:spLocks noChangeArrowheads="1"/>
          </p:cNvSpPr>
          <p:nvPr/>
        </p:nvSpPr>
        <p:spPr bwMode="auto">
          <a:xfrm>
            <a:off x="142875" y="1817688"/>
            <a:ext cx="885825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el-GR" altLang="el-GR" dirty="0" smtClean="0">
                <a:solidFill>
                  <a:srgbClr val="000000"/>
                </a:solidFill>
                <a:latin typeface="+mn-lt"/>
                <a:cs typeface="Times New Roman" panose="02020603050405020304" pitchFamily="18" charset="0"/>
              </a:rPr>
              <a:t>Η </a:t>
            </a:r>
            <a:r>
              <a:rPr lang="el-GR" altLang="el-GR" dirty="0">
                <a:solidFill>
                  <a:srgbClr val="000000"/>
                </a:solidFill>
                <a:latin typeface="+mn-lt"/>
                <a:cs typeface="Times New Roman" panose="02020603050405020304" pitchFamily="18" charset="0"/>
              </a:rPr>
              <a:t>μείωση του κόστους είναι μεγαλύτερη από το C αυτό οφείλεται σε μια σειρά από παράγοντες για τον χρηματοπιστωτικό οργανισμό όπως, οι οικονομίες εύρους &amp; κόστους που μπορεί να πετύχει (παράλληλη προσφορά υπηρεσιών καταθέσεων και δανείων, και ταυτόχρονη μείωση κόστους παρακολούθησης δανείων δεδομένου μιας τυπικής δανειακής σύμβασης) και η χρήση της τεχνολογίας.</a:t>
            </a:r>
            <a:endParaRPr lang="el-GR" altLang="el-GR" dirty="0" smtClean="0">
              <a:solidFill>
                <a:srgbClr val="000000"/>
              </a:solidFill>
              <a:latin typeface="+mn-lt"/>
              <a:cs typeface="Times New Roman" panose="02020603050405020304" pitchFamily="18" charset="0"/>
            </a:endParaRPr>
          </a:p>
        </p:txBody>
      </p:sp>
      <p:sp>
        <p:nvSpPr>
          <p:cNvPr id="37892" name="Θέση αριθμού διαφάνειας 4"/>
          <p:cNvSpPr>
            <a:spLocks noGrp="1"/>
          </p:cNvSpPr>
          <p:nvPr>
            <p:ph type="sldNum" sz="quarter" idx="12"/>
          </p:nvPr>
        </p:nvSpPr>
        <p:spPr bwMode="auto">
          <a:noFill/>
          <a:ln>
            <a:miter lim="800000"/>
            <a:headEnd/>
            <a:tailEnd/>
          </a:ln>
        </p:spPr>
        <p:txBody>
          <a:bodyPr/>
          <a:lstStyle/>
          <a:p>
            <a:fld id="{3F9AF3EC-31A0-4C2A-A4B5-AE9002939401}" type="slidenum">
              <a:rPr lang="nl-NL" altLang="el-GR"/>
              <a:pPr/>
              <a:t>30</a:t>
            </a:fld>
            <a:endParaRPr lang="nl-NL" alt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8" y="260350"/>
            <a:ext cx="8820150" cy="1143000"/>
          </a:xfrm>
        </p:spPr>
        <p:txBody>
          <a:bodyPr/>
          <a:lstStyle/>
          <a:p>
            <a:pPr>
              <a:defRPr/>
            </a:pPr>
            <a:r>
              <a:rPr lang="el-GR" sz="4000" dirty="0">
                <a:solidFill>
                  <a:srgbClr val="0070C0"/>
                </a:solidFill>
                <a:latin typeface="+mn-lt"/>
                <a:cs typeface="Times New Roman" panose="02020603050405020304" pitchFamily="18" charset="0"/>
              </a:rPr>
              <a:t>Το υπόδειγμα κατανάλωσης επένδυσης του </a:t>
            </a:r>
            <a:r>
              <a:rPr lang="el-GR" sz="4000" dirty="0" err="1">
                <a:solidFill>
                  <a:srgbClr val="0070C0"/>
                </a:solidFill>
                <a:latin typeface="+mn-lt"/>
                <a:cs typeface="Times New Roman" panose="02020603050405020304" pitchFamily="18" charset="0"/>
              </a:rPr>
              <a:t>Fisher</a:t>
            </a:r>
            <a:r>
              <a:rPr lang="el-GR" sz="4000" dirty="0">
                <a:solidFill>
                  <a:srgbClr val="0070C0"/>
                </a:solidFill>
                <a:latin typeface="+mn-lt"/>
                <a:cs typeface="Times New Roman" panose="02020603050405020304" pitchFamily="18" charset="0"/>
              </a:rPr>
              <a:t> λαμβάνοντας υπόψη τις ατέλειες των κεφαλαιαγορών - 4</a:t>
            </a:r>
            <a:endParaRPr lang="el-GR" sz="4000" dirty="0">
              <a:solidFill>
                <a:srgbClr val="0070C0"/>
              </a:solidFill>
              <a:latin typeface="+mn-lt"/>
            </a:endParaRPr>
          </a:p>
        </p:txBody>
      </p:sp>
      <p:sp>
        <p:nvSpPr>
          <p:cNvPr id="38915" name="Θέση αριθμού διαφάνειας 5"/>
          <p:cNvSpPr>
            <a:spLocks noGrp="1"/>
          </p:cNvSpPr>
          <p:nvPr>
            <p:ph type="sldNum" sz="quarter" idx="12"/>
          </p:nvPr>
        </p:nvSpPr>
        <p:spPr bwMode="auto">
          <a:noFill/>
          <a:ln>
            <a:miter lim="800000"/>
            <a:headEnd/>
            <a:tailEnd/>
          </a:ln>
        </p:spPr>
        <p:txBody>
          <a:bodyPr/>
          <a:lstStyle/>
          <a:p>
            <a:fld id="{355776D2-BA7F-4EC4-8204-D96A5F12EB0F}" type="slidenum">
              <a:rPr lang="nl-NL" altLang="el-GR"/>
              <a:pPr/>
              <a:t>31</a:t>
            </a:fld>
            <a:endParaRPr lang="nl-NL" altLang="el-GR"/>
          </a:p>
        </p:txBody>
      </p:sp>
      <p:pic>
        <p:nvPicPr>
          <p:cNvPr id="38916" name="Εικόνα 3"/>
          <p:cNvPicPr>
            <a:picLocks noChangeAspect="1"/>
          </p:cNvPicPr>
          <p:nvPr/>
        </p:nvPicPr>
        <p:blipFill>
          <a:blip r:embed="rId2"/>
          <a:srcRect/>
          <a:stretch>
            <a:fillRect/>
          </a:stretch>
        </p:blipFill>
        <p:spPr bwMode="auto">
          <a:xfrm>
            <a:off x="1055688" y="1844675"/>
            <a:ext cx="6762750" cy="4392613"/>
          </a:xfrm>
          <a:prstGeom prst="rect">
            <a:avLst/>
          </a:prstGeom>
          <a:noFill/>
          <a:ln w="9525">
            <a:noFill/>
            <a:miter lim="800000"/>
            <a:headEnd/>
            <a:tailEnd/>
          </a:ln>
        </p:spPr>
      </p:pic>
      <p:pic>
        <p:nvPicPr>
          <p:cNvPr id="38917" name="Εικόνα 5"/>
          <p:cNvPicPr>
            <a:picLocks noChangeAspect="1"/>
          </p:cNvPicPr>
          <p:nvPr/>
        </p:nvPicPr>
        <p:blipFill>
          <a:blip r:embed="rId3"/>
          <a:srcRect/>
          <a:stretch>
            <a:fillRect/>
          </a:stretch>
        </p:blipFill>
        <p:spPr bwMode="auto">
          <a:xfrm>
            <a:off x="971550" y="6321425"/>
            <a:ext cx="6340475"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a:xfrm>
            <a:off x="0" y="188913"/>
            <a:ext cx="8820150" cy="1331912"/>
          </a:xfrm>
        </p:spPr>
        <p:txBody>
          <a:bodyPr/>
          <a:lstStyle/>
          <a:p>
            <a:r>
              <a:rPr lang="el-GR" altLang="el-GR" sz="4000" smtClean="0">
                <a:solidFill>
                  <a:srgbClr val="0070C0"/>
                </a:solidFill>
                <a:cs typeface="Times New Roman" pitchFamily="18" charset="0"/>
              </a:rPr>
              <a:t>Άλλες σημαντικές συνεισφορές των τραπεζών στο οικονομικό σύστημα </a:t>
            </a:r>
            <a:br>
              <a:rPr lang="el-GR" altLang="el-GR" sz="4000" smtClean="0">
                <a:solidFill>
                  <a:srgbClr val="0070C0"/>
                </a:solidFill>
                <a:cs typeface="Times New Roman" pitchFamily="18" charset="0"/>
              </a:rPr>
            </a:br>
            <a:endParaRPr lang="el-GR" altLang="el-GR" sz="4000" smtClean="0"/>
          </a:p>
        </p:txBody>
      </p:sp>
      <p:sp>
        <p:nvSpPr>
          <p:cNvPr id="39939" name="Θέση αριθμού διαφάνειας 3"/>
          <p:cNvSpPr>
            <a:spLocks noGrp="1"/>
          </p:cNvSpPr>
          <p:nvPr>
            <p:ph type="sldNum" sz="quarter" idx="12"/>
          </p:nvPr>
        </p:nvSpPr>
        <p:spPr bwMode="auto">
          <a:noFill/>
          <a:ln>
            <a:miter lim="800000"/>
            <a:headEnd/>
            <a:tailEnd/>
          </a:ln>
        </p:spPr>
        <p:txBody>
          <a:bodyPr/>
          <a:lstStyle/>
          <a:p>
            <a:fld id="{808C8BC5-146F-47E5-A170-4EB63503D69F}" type="slidenum">
              <a:rPr lang="nl-NL" altLang="el-GR"/>
              <a:pPr/>
              <a:t>32</a:t>
            </a:fld>
            <a:endParaRPr lang="nl-NL" altLang="el-GR"/>
          </a:p>
        </p:txBody>
      </p:sp>
      <p:sp>
        <p:nvSpPr>
          <p:cNvPr id="39940" name="Ορθογώνιο 1"/>
          <p:cNvSpPr>
            <a:spLocks noChangeArrowheads="1"/>
          </p:cNvSpPr>
          <p:nvPr/>
        </p:nvSpPr>
        <p:spPr bwMode="auto">
          <a:xfrm>
            <a:off x="0" y="1125538"/>
            <a:ext cx="9036050" cy="5865812"/>
          </a:xfrm>
          <a:prstGeom prst="rect">
            <a:avLst/>
          </a:prstGeom>
          <a:noFill/>
          <a:ln w="9525">
            <a:noFill/>
            <a:miter lim="800000"/>
            <a:headEnd/>
            <a:tailEnd/>
          </a:ln>
        </p:spPr>
        <p:txBody>
          <a:bodyPr>
            <a:spAutoFit/>
          </a:bodyPr>
          <a:lstStyle/>
          <a:p>
            <a:pPr marL="342900" indent="-342900" algn="just" eaLnBrk="1" hangingPunct="1">
              <a:spcBef>
                <a:spcPct val="20000"/>
              </a:spcBef>
              <a:buFont typeface="Arial" charset="0"/>
              <a:buChar char="•"/>
            </a:pPr>
            <a:r>
              <a:rPr lang="el-GR" sz="2800">
                <a:solidFill>
                  <a:srgbClr val="000000"/>
                </a:solidFill>
                <a:latin typeface="Calibri" pitchFamily="34" charset="0"/>
              </a:rPr>
              <a:t>Οι τράπεζες μαζί με την κεντρική τράπεζα μιας χώρας είναι αυτές που εξασφαλίζουν την ρευστότητα στην οικονομία.</a:t>
            </a:r>
          </a:p>
          <a:p>
            <a:pPr marL="342900" indent="-342900" algn="just" eaLnBrk="1" hangingPunct="1">
              <a:spcBef>
                <a:spcPct val="20000"/>
              </a:spcBef>
              <a:buFont typeface="Arial" charset="0"/>
              <a:buChar char="•"/>
            </a:pPr>
            <a:r>
              <a:rPr lang="el-GR" sz="2800">
                <a:solidFill>
                  <a:srgbClr val="000000"/>
                </a:solidFill>
                <a:latin typeface="Calibri" pitchFamily="34" charset="0"/>
              </a:rPr>
              <a:t>Κατά την θεωρία χαρτοφυλακίου οι ανάγκες ρευστότητας του καθενός δεν είναι τέλεια συσχετισμένες. Έτσι οι τράπεζες κρατώντας ένα επίπεδο ρευστότητας μπορούν να ικανοποιήσουν τις ανάγκες των οικονομικών μονάδων (Diamond &amp; Dybvig 1983).</a:t>
            </a:r>
          </a:p>
          <a:p>
            <a:pPr marL="342900" indent="-342900" algn="just" eaLnBrk="1" hangingPunct="1">
              <a:spcBef>
                <a:spcPct val="20000"/>
              </a:spcBef>
              <a:buFont typeface="Arial" charset="0"/>
              <a:buChar char="•"/>
            </a:pPr>
            <a:r>
              <a:rPr lang="el-GR" sz="2800">
                <a:solidFill>
                  <a:srgbClr val="000000"/>
                </a:solidFill>
                <a:latin typeface="Calibri" pitchFamily="34" charset="0"/>
              </a:rPr>
              <a:t>Η πρόσφατη χρηματοπιστωτική κρίση όπου η διατραπεζική αγορά δεν λειτουργούσε αποτελεσματικά λόγω αυξημένης αβεβαιότητας, η κεντρική τράπεζα λειτουργώντας ως δανειστής έσχατης ανάγκης (</a:t>
            </a:r>
            <a:r>
              <a:rPr lang="en-US" sz="2800">
                <a:solidFill>
                  <a:srgbClr val="000000"/>
                </a:solidFill>
                <a:latin typeface="Calibri" pitchFamily="34" charset="0"/>
              </a:rPr>
              <a:t>Mishkin</a:t>
            </a:r>
            <a:r>
              <a:rPr lang="el-GR" sz="2800">
                <a:solidFill>
                  <a:srgbClr val="000000"/>
                </a:solidFill>
                <a:latin typeface="Calibri" pitchFamily="34" charset="0"/>
              </a:rPr>
              <a:t>, 1997).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a:xfrm>
            <a:off x="457200" y="333375"/>
            <a:ext cx="8229600" cy="1143000"/>
          </a:xfrm>
        </p:spPr>
        <p:txBody>
          <a:bodyPr/>
          <a:lstStyle/>
          <a:p>
            <a:r>
              <a:rPr lang="el-GR" altLang="el-GR" sz="4000" smtClean="0">
                <a:solidFill>
                  <a:srgbClr val="0070C0"/>
                </a:solidFill>
                <a:cs typeface="Times New Roman" pitchFamily="18" charset="0"/>
              </a:rPr>
              <a:t>Άλλες σημαντικές συνεισφορές των τραπεζών στο οικονομικό σύστημα - 2 </a:t>
            </a:r>
            <a:br>
              <a:rPr lang="el-GR" altLang="el-GR" sz="4000" smtClean="0">
                <a:solidFill>
                  <a:srgbClr val="0070C0"/>
                </a:solidFill>
                <a:cs typeface="Times New Roman" pitchFamily="18" charset="0"/>
              </a:rPr>
            </a:br>
            <a:endParaRPr lang="el-GR" altLang="el-GR" sz="4000" smtClean="0"/>
          </a:p>
        </p:txBody>
      </p:sp>
      <p:sp>
        <p:nvSpPr>
          <p:cNvPr id="59395" name="Ορθογώνιο 2"/>
          <p:cNvSpPr>
            <a:spLocks noChangeArrowheads="1"/>
          </p:cNvSpPr>
          <p:nvPr/>
        </p:nvSpPr>
        <p:spPr bwMode="auto">
          <a:xfrm>
            <a:off x="-84138" y="1492250"/>
            <a:ext cx="9213851" cy="39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el-GR" altLang="el-GR" sz="2800" dirty="0">
                <a:solidFill>
                  <a:srgbClr val="000000"/>
                </a:solidFill>
                <a:latin typeface="+mn-lt"/>
                <a:cs typeface="Times New Roman" panose="02020603050405020304" pitchFamily="18" charset="0"/>
              </a:rPr>
              <a:t>Αξιοποιώντας την εμπειρία και τη τεχνογνωσία τους οι τράπεζες είναι σε θέση να αξιολογήσουν αποτελεσματικά τη φερεγγυότητα κάθε επενδυτή. Επιπλέον, κατανέμοντας τα διαθέσιμα κεφάλαια σε σχετικά μεγάλο αριθμό επενδυτών επιμερίζουν το κίνδυνο αθέτησης πληρωμών που αναλαμβάνουν οι ίδιες οι τράπεζες (διασπορά κινδύνου), ενώ ταυτόχρονα μπορούν να παρέχουν πρόσβαση σε διαφοροποιημένα χαρτοφυλάκια επενδύσεων καλύπτοντας έτσι ένα ευρύ φάσμα αναγκών</a:t>
            </a:r>
            <a:r>
              <a:rPr lang="el-GR" altLang="el-GR" sz="2800" dirty="0" smtClean="0">
                <a:solidFill>
                  <a:srgbClr val="000000"/>
                </a:solidFill>
                <a:latin typeface="+mn-lt"/>
                <a:cs typeface="Times New Roman" panose="02020603050405020304" pitchFamily="18" charset="0"/>
              </a:rPr>
              <a:t>.</a:t>
            </a:r>
            <a:endParaRPr lang="el-GR" altLang="el-GR" sz="2800" dirty="0">
              <a:solidFill>
                <a:srgbClr val="000000"/>
              </a:solidFill>
              <a:latin typeface="+mn-lt"/>
              <a:cs typeface="Times New Roman" panose="02020603050405020304" pitchFamily="18" charset="0"/>
            </a:endParaRPr>
          </a:p>
        </p:txBody>
      </p:sp>
      <p:sp>
        <p:nvSpPr>
          <p:cNvPr id="40964" name="Θέση αριθμού διαφάνειας 3"/>
          <p:cNvSpPr>
            <a:spLocks noGrp="1"/>
          </p:cNvSpPr>
          <p:nvPr>
            <p:ph type="sldNum" sz="quarter" idx="12"/>
          </p:nvPr>
        </p:nvSpPr>
        <p:spPr bwMode="auto">
          <a:noFill/>
          <a:ln>
            <a:miter lim="800000"/>
            <a:headEnd/>
            <a:tailEnd/>
          </a:ln>
        </p:spPr>
        <p:txBody>
          <a:bodyPr/>
          <a:lstStyle/>
          <a:p>
            <a:fld id="{B4B475EA-3406-4543-8D3A-202CDC9E9D14}" type="slidenum">
              <a:rPr lang="nl-NL" altLang="el-GR"/>
              <a:pPr/>
              <a:t>33</a:t>
            </a:fld>
            <a:endParaRPr lang="nl-NL" alt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463" y="1857375"/>
            <a:ext cx="8964612" cy="3694113"/>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buFont typeface="Arial" panose="020B0604020202020204" pitchFamily="34" charset="0"/>
              <a:buChar char="•"/>
              <a:defRPr/>
            </a:pPr>
            <a:r>
              <a:rPr lang="el-GR" sz="3200" dirty="0" smtClean="0">
                <a:solidFill>
                  <a:prstClr val="black"/>
                </a:solidFill>
                <a:latin typeface="Calibri"/>
                <a:cs typeface="Times New Roman" panose="02020603050405020304" pitchFamily="18" charset="0"/>
              </a:rPr>
              <a:t>Οι </a:t>
            </a:r>
            <a:r>
              <a:rPr lang="el-GR" sz="3200" dirty="0">
                <a:solidFill>
                  <a:prstClr val="black"/>
                </a:solidFill>
                <a:latin typeface="Calibri"/>
                <a:cs typeface="Times New Roman" panose="02020603050405020304" pitchFamily="18" charset="0"/>
              </a:rPr>
              <a:t>τράπεζες διευκολύνουν στην εξομάλυνση της κατανάλωσης, παρέχοντας εξειδικευμένα προϊόντα προς τους πελάτες τους όπως είναι οι γραμμές πιστώσεων (Credit Lines) και η διευκόλυνση έκδοσης γραμματίων(</a:t>
            </a:r>
            <a:r>
              <a:rPr lang="el-GR" sz="3200" dirty="0" err="1">
                <a:solidFill>
                  <a:prstClr val="black"/>
                </a:solidFill>
                <a:latin typeface="Calibri"/>
                <a:cs typeface="Times New Roman" panose="02020603050405020304" pitchFamily="18" charset="0"/>
              </a:rPr>
              <a:t>Note</a:t>
            </a:r>
            <a:r>
              <a:rPr lang="el-GR" sz="3200" dirty="0">
                <a:solidFill>
                  <a:prstClr val="black"/>
                </a:solidFill>
                <a:latin typeface="Calibri"/>
                <a:cs typeface="Times New Roman" panose="02020603050405020304" pitchFamily="18" charset="0"/>
              </a:rPr>
              <a:t> </a:t>
            </a:r>
            <a:r>
              <a:rPr lang="el-GR" sz="3200" dirty="0" err="1">
                <a:solidFill>
                  <a:prstClr val="black"/>
                </a:solidFill>
                <a:latin typeface="Calibri"/>
                <a:cs typeface="Times New Roman" panose="02020603050405020304" pitchFamily="18" charset="0"/>
              </a:rPr>
              <a:t>Issuance</a:t>
            </a:r>
            <a:r>
              <a:rPr lang="el-GR" sz="3200" dirty="0">
                <a:solidFill>
                  <a:prstClr val="black"/>
                </a:solidFill>
                <a:latin typeface="Calibri"/>
                <a:cs typeface="Times New Roman" panose="02020603050405020304" pitchFamily="18" charset="0"/>
              </a:rPr>
              <a:t> </a:t>
            </a:r>
            <a:r>
              <a:rPr lang="el-GR" sz="3200" dirty="0" err="1">
                <a:solidFill>
                  <a:prstClr val="black"/>
                </a:solidFill>
                <a:latin typeface="Calibri"/>
                <a:cs typeface="Times New Roman" panose="02020603050405020304" pitchFamily="18" charset="0"/>
              </a:rPr>
              <a:t>Facilities</a:t>
            </a:r>
            <a:r>
              <a:rPr lang="el-GR" sz="3200" dirty="0">
                <a:solidFill>
                  <a:prstClr val="black"/>
                </a:solidFill>
                <a:latin typeface="Calibri"/>
                <a:cs typeface="Times New Roman" panose="02020603050405020304" pitchFamily="18" charset="0"/>
              </a:rPr>
              <a:t> -</a:t>
            </a:r>
            <a:r>
              <a:rPr lang="el-GR" sz="3200" dirty="0" err="1">
                <a:solidFill>
                  <a:prstClr val="black"/>
                </a:solidFill>
                <a:latin typeface="Calibri"/>
                <a:cs typeface="Times New Roman" panose="02020603050405020304" pitchFamily="18" charset="0"/>
              </a:rPr>
              <a:t>NIFs</a:t>
            </a:r>
            <a:r>
              <a:rPr lang="el-GR" sz="3200" dirty="0">
                <a:solidFill>
                  <a:prstClr val="black"/>
                </a:solidFill>
                <a:latin typeface="Calibri"/>
                <a:cs typeface="Times New Roman" panose="02020603050405020304" pitchFamily="18" charset="0"/>
              </a:rPr>
              <a:t>). </a:t>
            </a:r>
          </a:p>
          <a:p>
            <a:pPr marL="400050" indent="-400050" eaLnBrk="1" hangingPunct="1">
              <a:buFont typeface="Arial" panose="020B0604020202020204" pitchFamily="34" charset="0"/>
              <a:buChar char="•"/>
              <a:defRPr/>
            </a:pPr>
            <a:endParaRPr lang="en-US" sz="1800" dirty="0">
              <a:solidFill>
                <a:prstClr val="black"/>
              </a:solidFill>
              <a:latin typeface="Calibri"/>
              <a:cs typeface="Times New Roman" panose="02020603050405020304" pitchFamily="18" charset="0"/>
            </a:endParaRPr>
          </a:p>
          <a:p>
            <a:pPr eaLnBrk="1" hangingPunct="1">
              <a:spcBef>
                <a:spcPct val="20000"/>
              </a:spcBef>
              <a:defRPr/>
            </a:pPr>
            <a:endParaRPr lang="nl-BE" altLang="el-GR" sz="2000" dirty="0" smtClean="0">
              <a:solidFill>
                <a:prstClr val="black"/>
              </a:solidFill>
            </a:endParaRPr>
          </a:p>
        </p:txBody>
      </p:sp>
      <p:sp>
        <p:nvSpPr>
          <p:cNvPr id="41987" name="Ορθογώνιο 3"/>
          <p:cNvSpPr>
            <a:spLocks noChangeArrowheads="1"/>
          </p:cNvSpPr>
          <p:nvPr/>
        </p:nvSpPr>
        <p:spPr bwMode="auto">
          <a:xfrm>
            <a:off x="250825" y="115888"/>
            <a:ext cx="8731250" cy="1323975"/>
          </a:xfrm>
          <a:prstGeom prst="rect">
            <a:avLst/>
          </a:prstGeom>
          <a:noFill/>
          <a:ln w="9525">
            <a:noFill/>
            <a:miter lim="800000"/>
            <a:headEnd/>
            <a:tailEnd/>
          </a:ln>
        </p:spPr>
        <p:txBody>
          <a:bodyPr>
            <a:spAutoFit/>
          </a:bodyPr>
          <a:lstStyle/>
          <a:p>
            <a:pPr eaLnBrk="1" hangingPunct="1"/>
            <a:r>
              <a:rPr lang="el-GR" altLang="el-GR" sz="4000">
                <a:solidFill>
                  <a:srgbClr val="0070C0"/>
                </a:solidFill>
                <a:latin typeface="Calibri" pitchFamily="34" charset="0"/>
                <a:cs typeface="Times New Roman" pitchFamily="18" charset="0"/>
              </a:rPr>
              <a:t>Άλλες σημαντικές συνεισφορές των τραπεζών στο οικονομικό σύστημα - 3</a:t>
            </a:r>
            <a:endParaRPr lang="el-GR" altLang="el-GR" sz="4000">
              <a:solidFill>
                <a:srgbClr val="0070C0"/>
              </a:solidFill>
              <a:latin typeface="Calibri" pitchFamily="34" charset="0"/>
            </a:endParaRPr>
          </a:p>
        </p:txBody>
      </p:sp>
      <p:sp>
        <p:nvSpPr>
          <p:cNvPr id="41988" name="Θέση αριθμού διαφάνειας 4"/>
          <p:cNvSpPr>
            <a:spLocks noGrp="1"/>
          </p:cNvSpPr>
          <p:nvPr>
            <p:ph type="sldNum" sz="quarter" idx="12"/>
          </p:nvPr>
        </p:nvSpPr>
        <p:spPr bwMode="auto">
          <a:noFill/>
          <a:ln>
            <a:miter lim="800000"/>
            <a:headEnd/>
            <a:tailEnd/>
          </a:ln>
        </p:spPr>
        <p:txBody>
          <a:bodyPr/>
          <a:lstStyle/>
          <a:p>
            <a:fld id="{A1306881-3FC9-4DC3-AD29-4CBF11B82524}" type="slidenum">
              <a:rPr lang="nl-NL" altLang="el-GR"/>
              <a:pPr/>
              <a:t>34</a:t>
            </a:fld>
            <a:endParaRPr lang="nl-NL" alt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4"/>
          <p:cNvSpPr>
            <a:spLocks noGrp="1"/>
          </p:cNvSpPr>
          <p:nvPr>
            <p:ph type="title"/>
          </p:nvPr>
        </p:nvSpPr>
        <p:spPr>
          <a:xfrm>
            <a:off x="34925" y="-242888"/>
            <a:ext cx="9144000" cy="1727201"/>
          </a:xfrm>
        </p:spPr>
        <p:txBody>
          <a:bodyPr/>
          <a:lstStyle/>
          <a:p>
            <a:r>
              <a:rPr lang="el-GR" altLang="el-GR" smtClean="0">
                <a:solidFill>
                  <a:srgbClr val="0070C0"/>
                </a:solidFill>
              </a:rPr>
              <a:t>Συμπεράσματα</a:t>
            </a:r>
          </a:p>
        </p:txBody>
      </p:sp>
      <p:sp>
        <p:nvSpPr>
          <p:cNvPr id="43011" name="TextBox 5"/>
          <p:cNvSpPr txBox="1">
            <a:spLocks noChangeArrowheads="1"/>
          </p:cNvSpPr>
          <p:nvPr/>
        </p:nvSpPr>
        <p:spPr bwMode="auto">
          <a:xfrm>
            <a:off x="34925" y="992188"/>
            <a:ext cx="9109075" cy="6232525"/>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a:solidFill>
                  <a:srgbClr val="000000"/>
                </a:solidFill>
                <a:latin typeface="Calibri" pitchFamily="34" charset="0"/>
              </a:rPr>
              <a:t>Μπορούμε να πούμε ότι με την παρουσία των τραπεζών διευκολύνεται η χρηματοοικονομική διαμεσολάβηση, μέσα από τον μετασχηματισμό ληκτότητας και κινδύνου  και την δημιουργία ρευστότητας. </a:t>
            </a:r>
          </a:p>
          <a:p>
            <a:pPr marL="342900" indent="-342900" eaLnBrk="1" hangingPunct="1">
              <a:spcBef>
                <a:spcPts val="600"/>
              </a:spcBef>
              <a:buFont typeface="Arial" charset="0"/>
              <a:buChar char="•"/>
            </a:pPr>
            <a:r>
              <a:rPr lang="el-GR" altLang="el-GR">
                <a:solidFill>
                  <a:srgbClr val="000000"/>
                </a:solidFill>
                <a:latin typeface="Calibri" pitchFamily="34" charset="0"/>
              </a:rPr>
              <a:t>Η τραπεζική διαμεσολάβηση διευκολύνει τις χρηματοοικονομικές συναλλαγές διότι παρέχει ένα κανάλι επικοινωνίας μεταξύ των εμπλεκόμενων φορέων το οποίο μειώνει το κόστος συναλλαγών και την ασυμμετρία της πληροφόρησης (λειτουργική και πληροφοριακή αποτελεσματικότητα). </a:t>
            </a:r>
          </a:p>
          <a:p>
            <a:pPr marL="342900" indent="-342900" eaLnBrk="1" hangingPunct="1">
              <a:spcBef>
                <a:spcPts val="600"/>
              </a:spcBef>
              <a:buFont typeface="Arial" charset="0"/>
              <a:buChar char="•"/>
            </a:pPr>
            <a:r>
              <a:rPr lang="el-GR" altLang="el-GR">
                <a:solidFill>
                  <a:srgbClr val="000000"/>
                </a:solidFill>
                <a:latin typeface="Calibri" pitchFamily="34" charset="0"/>
              </a:rPr>
              <a:t>Παράλληλα, μετακυλύει και διαχειρίζεται τον επενδυτικό κίνδυνο διαχρονικά (στατική και δυναμική αποτελεσματικότητα). </a:t>
            </a:r>
          </a:p>
          <a:p>
            <a:pPr marL="342900" indent="-342900" eaLnBrk="1" hangingPunct="1">
              <a:spcBef>
                <a:spcPts val="600"/>
              </a:spcBef>
              <a:buFont typeface="Arial" charset="0"/>
              <a:buChar char="•"/>
            </a:pPr>
            <a:r>
              <a:rPr lang="el-GR" altLang="el-GR">
                <a:solidFill>
                  <a:srgbClr val="000000"/>
                </a:solidFill>
                <a:latin typeface="Calibri" pitchFamily="34" charset="0"/>
              </a:rPr>
              <a:t>Ενώ, μέσα από την αναδιάρθρωση των χαρτοφυλακίων εξασφαλίζει ρευστότητα, βάθος και πλάτος καθώς και αυξημένη συναλλακτική δραστηριότητα συμβάλλοντας έτσι στην αποτελεσματικότερη κατανομή των οικονομικών πόρων.</a:t>
            </a:r>
          </a:p>
          <a:p>
            <a:pPr marL="342900" indent="-342900" algn="just" eaLnBrk="1" hangingPunct="1">
              <a:buFont typeface="Arial" charset="0"/>
              <a:buChar char="•"/>
            </a:pPr>
            <a:endParaRPr lang="en-US" altLang="el-GR">
              <a:solidFill>
                <a:srgbClr val="000000"/>
              </a:solidFill>
              <a:latin typeface="Calibri" pitchFamily="34" charset="0"/>
              <a:cs typeface="Times New Roman" pitchFamily="18" charset="0"/>
            </a:endParaRPr>
          </a:p>
        </p:txBody>
      </p:sp>
      <p:sp>
        <p:nvSpPr>
          <p:cNvPr id="43012" name="Θέση αριθμού διαφάνειας 3"/>
          <p:cNvSpPr>
            <a:spLocks noGrp="1"/>
          </p:cNvSpPr>
          <p:nvPr>
            <p:ph type="sldNum" sz="quarter" idx="12"/>
          </p:nvPr>
        </p:nvSpPr>
        <p:spPr bwMode="auto">
          <a:noFill/>
          <a:ln>
            <a:miter lim="800000"/>
            <a:headEnd/>
            <a:tailEnd/>
          </a:ln>
        </p:spPr>
        <p:txBody>
          <a:bodyPr/>
          <a:lstStyle/>
          <a:p>
            <a:fld id="{B8D2F9B4-7AC8-42F7-A83C-56B59AE0E242}" type="slidenum">
              <a:rPr lang="nl-NL" altLang="el-GR"/>
              <a:pPr/>
              <a:t>35</a:t>
            </a:fld>
            <a:endParaRPr lang="nl-NL" alt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2752725" y="3214688"/>
            <a:ext cx="3665538" cy="769937"/>
          </a:xfrm>
          <a:prstGeom prst="rect">
            <a:avLst/>
          </a:prstGeom>
          <a:noFill/>
          <a:ln w="9525">
            <a:noFill/>
            <a:miter lim="800000"/>
            <a:headEnd/>
            <a:tailEnd/>
          </a:ln>
        </p:spPr>
        <p:txBody>
          <a:bodyPr wrap="none">
            <a:spAutoFit/>
          </a:bodyPr>
          <a:lstStyle/>
          <a:p>
            <a:pPr algn="ctr" eaLnBrk="1" hangingPunct="1">
              <a:defRPr/>
            </a:pPr>
            <a:r>
              <a:rPr lang="el-GR" sz="4400" dirty="0">
                <a:solidFill>
                  <a:srgbClr val="0070C0"/>
                </a:solidFill>
                <a:latin typeface="+mj-lt"/>
              </a:rPr>
              <a:t>Τέλος</a:t>
            </a:r>
            <a:r>
              <a:rPr lang="el-GR" dirty="0">
                <a:latin typeface="+mj-lt"/>
              </a:rPr>
              <a:t> </a:t>
            </a:r>
            <a:r>
              <a:rPr lang="el-GR" sz="4400" dirty="0">
                <a:solidFill>
                  <a:srgbClr val="0070C0"/>
                </a:solidFill>
                <a:latin typeface="+mj-lt"/>
              </a:rPr>
              <a:t>Ενότητας</a:t>
            </a:r>
          </a:p>
        </p:txBody>
      </p:sp>
      <p:sp>
        <p:nvSpPr>
          <p:cNvPr id="44035" name="Θέση αριθμού διαφάνειας 4"/>
          <p:cNvSpPr>
            <a:spLocks noGrp="1"/>
          </p:cNvSpPr>
          <p:nvPr>
            <p:ph type="sldNum" sz="quarter" idx="12"/>
          </p:nvPr>
        </p:nvSpPr>
        <p:spPr bwMode="auto">
          <a:noFill/>
          <a:ln>
            <a:miter lim="800000"/>
            <a:headEnd/>
            <a:tailEnd/>
          </a:ln>
        </p:spPr>
        <p:txBody>
          <a:bodyPr/>
          <a:lstStyle/>
          <a:p>
            <a:fld id="{6C558C08-8276-45D1-AC4D-A8FA818BBA87}" type="slidenum">
              <a:rPr lang="nl-NL" altLang="el-GR"/>
              <a:pPr/>
              <a:t>36</a:t>
            </a:fld>
            <a:endParaRPr lang="nl-NL" alt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1013" y="390525"/>
            <a:ext cx="8229600" cy="1143000"/>
          </a:xfrm>
          <a:prstGeom prst="rect">
            <a:avLst/>
          </a:prstGeom>
        </p:spPr>
        <p:txBody>
          <a:bodyPr/>
          <a:lstStyle/>
          <a:p>
            <a:pPr algn="ctr" eaLnBrk="1" fontAlgn="auto" hangingPunct="1">
              <a:spcAft>
                <a:spcPts val="0"/>
              </a:spcAft>
              <a:defRPr/>
            </a:pPr>
            <a:r>
              <a:rPr lang="el-GR" sz="4400" dirty="0">
                <a:solidFill>
                  <a:srgbClr val="0070C0"/>
                </a:solidFill>
                <a:latin typeface="+mj-lt"/>
                <a:ea typeface="+mj-ea"/>
                <a:cs typeface="+mj-cs"/>
              </a:rPr>
              <a:t>Χρηματοδότηση</a:t>
            </a:r>
          </a:p>
        </p:txBody>
      </p:sp>
      <p:sp>
        <p:nvSpPr>
          <p:cNvPr id="3" name="Content Placeholder 2"/>
          <p:cNvSpPr txBox="1">
            <a:spLocks/>
          </p:cNvSpPr>
          <p:nvPr/>
        </p:nvSpPr>
        <p:spPr>
          <a:xfrm>
            <a:off x="481013" y="1457325"/>
            <a:ext cx="8229600" cy="4525963"/>
          </a:xfrm>
          <a:prstGeom prst="rect">
            <a:avLst/>
          </a:prstGeom>
        </p:spPr>
        <p:txBody>
          <a:bodyPr>
            <a:normAutofit/>
          </a:bodyPr>
          <a:lstStyle/>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παρόν εκπαιδευτικό υλικό έχει αναπτυχθεί στ</a:t>
            </a:r>
            <a:r>
              <a:rPr lang="en-US" sz="2000" dirty="0">
                <a:solidFill>
                  <a:schemeClr val="tx1"/>
                </a:solidFill>
                <a:latin typeface="+mn-lt"/>
              </a:rPr>
              <a:t>o</a:t>
            </a:r>
            <a:r>
              <a:rPr lang="el-GR" sz="2000" dirty="0">
                <a:solidFill>
                  <a:schemeClr val="tx1"/>
                </a:solidFill>
                <a:latin typeface="+mn-lt"/>
              </a:rPr>
              <a:t> πλαίσι</a:t>
            </a:r>
            <a:r>
              <a:rPr lang="en-US" sz="2000" dirty="0">
                <a:solidFill>
                  <a:schemeClr val="tx1"/>
                </a:solidFill>
                <a:latin typeface="+mn-lt"/>
              </a:rPr>
              <a:t>o</a:t>
            </a:r>
            <a:r>
              <a:rPr lang="el-GR" sz="2000" dirty="0">
                <a:solidFill>
                  <a:schemeClr val="tx1"/>
                </a:solidFill>
                <a:latin typeface="+mn-lt"/>
              </a:rPr>
              <a:t> του εκπαιδευτικού έργου του διδάσκοντα.</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a:t>
            </a:r>
            <a:r>
              <a:rPr lang="el-GR" sz="2000" b="1" dirty="0">
                <a:solidFill>
                  <a:schemeClr val="tx1"/>
                </a:solidFill>
                <a:latin typeface="+mn-lt"/>
              </a:rPr>
              <a:t>Ανοικτά Ακαδημαϊκά Μαθήματα στο Πανεπιστήμιο Αθηνών</a:t>
            </a:r>
            <a:r>
              <a:rPr lang="el-GR" sz="2000" dirty="0">
                <a:solidFill>
                  <a:schemeClr val="tx1"/>
                </a:solidFill>
                <a:latin typeface="+mn-lt"/>
              </a:rPr>
              <a:t>» έχει χρηματοδοτήσει μόνο την αναδιαμόρφωση του εκπαιδευτικού υλικού. </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5060"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43063" y="4770438"/>
            <a:ext cx="5502275" cy="1385887"/>
          </a:xfrm>
          <a:prstGeom prst="rect">
            <a:avLst/>
          </a:prstGeom>
          <a:noFill/>
          <a:ln w="9525">
            <a:noFill/>
            <a:miter lim="800000"/>
            <a:headEnd/>
            <a:tailEnd/>
          </a:ln>
        </p:spPr>
      </p:pic>
      <p:sp>
        <p:nvSpPr>
          <p:cNvPr id="45061" name="Θέση αριθμού διαφάνειας 5"/>
          <p:cNvSpPr>
            <a:spLocks noGrp="1"/>
          </p:cNvSpPr>
          <p:nvPr>
            <p:ph type="sldNum" sz="quarter" idx="12"/>
          </p:nvPr>
        </p:nvSpPr>
        <p:spPr bwMode="auto">
          <a:noFill/>
          <a:ln>
            <a:miter lim="800000"/>
            <a:headEnd/>
            <a:tailEnd/>
          </a:ln>
        </p:spPr>
        <p:txBody>
          <a:bodyPr/>
          <a:lstStyle/>
          <a:p>
            <a:fld id="{E95EC9A5-B9B8-48E7-9BF1-B863563B6E6F}" type="slidenum">
              <a:rPr lang="nl-NL" altLang="el-GR"/>
              <a:pPr/>
              <a:t>37</a:t>
            </a:fld>
            <a:endParaRPr lang="nl-NL" alt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p>
            <a:pPr algn="ctr" eaLnBrk="1" fontAlgn="auto" hangingPunct="1">
              <a:spcAft>
                <a:spcPts val="0"/>
              </a:spcAft>
              <a:defRPr/>
            </a:pPr>
            <a:r>
              <a:rPr lang="el-GR" sz="4400" dirty="0">
                <a:solidFill>
                  <a:srgbClr val="0070C0"/>
                </a:solidFill>
                <a:latin typeface="+mj-lt"/>
                <a:ea typeface="+mj-ea"/>
                <a:cs typeface="+mj-cs"/>
              </a:rPr>
              <a:t>Σημείωμα Αναφοράς</a:t>
            </a:r>
          </a:p>
        </p:txBody>
      </p:sp>
      <p:sp>
        <p:nvSpPr>
          <p:cNvPr id="3" name="Content Placeholder 2"/>
          <p:cNvSpPr txBox="1">
            <a:spLocks/>
          </p:cNvSpPr>
          <p:nvPr/>
        </p:nvSpPr>
        <p:spPr>
          <a:xfrm>
            <a:off x="500063" y="1500188"/>
            <a:ext cx="8229600" cy="4525962"/>
          </a:xfrm>
          <a:prstGeom prst="rect">
            <a:avLst/>
          </a:prstGeom>
        </p:spPr>
        <p:txBody>
          <a:bodyPr>
            <a:normAutofit/>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Copyright Πανεπιστήμιο Πατρών</a:t>
            </a:r>
            <a:r>
              <a:rPr lang="en-US" sz="2000" dirty="0">
                <a:solidFill>
                  <a:schemeClr val="tx1"/>
                </a:solidFill>
                <a:latin typeface="+mn-lt"/>
              </a:rPr>
              <a:t>,</a:t>
            </a:r>
            <a:r>
              <a:rPr lang="el-GR" sz="2000" dirty="0">
                <a:solidFill>
                  <a:schemeClr val="tx1"/>
                </a:solidFill>
                <a:latin typeface="+mn-lt"/>
              </a:rPr>
              <a:t> </a:t>
            </a:r>
            <a:r>
              <a:rPr lang="el-GR" sz="2000" dirty="0">
                <a:solidFill>
                  <a:srgbClr val="FF0000"/>
                </a:solidFill>
                <a:latin typeface="+mn-lt"/>
              </a:rPr>
              <a:t>Αθανάσιος Τσαγκανός, </a:t>
            </a:r>
            <a:r>
              <a:rPr lang="en-US" sz="2000" dirty="0">
                <a:solidFill>
                  <a:srgbClr val="FF0000"/>
                </a:solidFill>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a:t>
            </a:r>
            <a:r>
              <a:rPr lang="el-GR" sz="2000" dirty="0">
                <a:solidFill>
                  <a:srgbClr val="FF0000"/>
                </a:solidFill>
                <a:latin typeface="+mn-lt"/>
              </a:rPr>
              <a:t>Αγορές Χρήματος και Κεφαλαίου</a:t>
            </a:r>
            <a:r>
              <a:rPr lang="el-GR" sz="2000" dirty="0">
                <a:solidFill>
                  <a:schemeClr val="tx1"/>
                </a:solidFill>
                <a:latin typeface="+mn-lt"/>
              </a:rPr>
              <a:t>»</a:t>
            </a:r>
            <a:r>
              <a:rPr lang="el-GR" sz="2000" dirty="0">
                <a:latin typeface="+mn-lt"/>
              </a:rPr>
              <a:t>. </a:t>
            </a:r>
            <a:r>
              <a:rPr lang="el-GR" sz="2000" dirty="0">
                <a:solidFill>
                  <a:schemeClr val="tx1"/>
                </a:solidFill>
                <a:latin typeface="+mn-lt"/>
              </a:rPr>
              <a:t>Έκδοση:</a:t>
            </a:r>
            <a:r>
              <a:rPr lang="el-GR" sz="2000" dirty="0">
                <a:latin typeface="+mn-lt"/>
              </a:rPr>
              <a:t> </a:t>
            </a:r>
            <a:r>
              <a:rPr lang="el-GR" sz="2000" dirty="0">
                <a:solidFill>
                  <a:srgbClr val="FF0000"/>
                </a:solidFill>
                <a:latin typeface="+mn-lt"/>
              </a:rPr>
              <a:t>1.0</a:t>
            </a:r>
            <a:r>
              <a:rPr lang="el-GR" sz="2000" dirty="0">
                <a:latin typeface="+mn-lt"/>
              </a:rPr>
              <a:t>. </a:t>
            </a:r>
            <a:r>
              <a:rPr lang="el-GR" sz="2000" dirty="0">
                <a:solidFill>
                  <a:schemeClr val="tx1"/>
                </a:solidFill>
                <a:latin typeface="+mn-lt"/>
              </a:rPr>
              <a:t>Πάτρα</a:t>
            </a:r>
            <a:r>
              <a:rPr lang="el-GR" sz="2000" dirty="0">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Διαθέσιμο από τη δικτυακή διεύθυνση:</a:t>
            </a:r>
            <a:r>
              <a:rPr lang="en-GB" sz="2000" dirty="0">
                <a:solidFill>
                  <a:srgbClr val="FF0000"/>
                </a:solidFill>
                <a:latin typeface="+mn-lt"/>
              </a:rPr>
              <a:t>https://eclass.upatras.gr/courses/BMA526/</a:t>
            </a:r>
            <a:endParaRPr lang="el-GR" sz="2000" dirty="0">
              <a:solidFill>
                <a:srgbClr val="FF0000"/>
              </a:solidFill>
              <a:latin typeface="+mn-lt"/>
            </a:endParaRPr>
          </a:p>
        </p:txBody>
      </p:sp>
      <p:sp>
        <p:nvSpPr>
          <p:cNvPr id="46084" name="Θέση αριθμού διαφάνειας 5"/>
          <p:cNvSpPr>
            <a:spLocks noGrp="1"/>
          </p:cNvSpPr>
          <p:nvPr>
            <p:ph type="sldNum" sz="quarter" idx="12"/>
          </p:nvPr>
        </p:nvSpPr>
        <p:spPr bwMode="auto">
          <a:noFill/>
          <a:ln>
            <a:miter lim="800000"/>
            <a:headEnd/>
            <a:tailEnd/>
          </a:ln>
        </p:spPr>
        <p:txBody>
          <a:bodyPr/>
          <a:lstStyle/>
          <a:p>
            <a:fld id="{77E11CBF-1EA9-44AB-ADE2-A9EC58D86F8B}" type="slidenum">
              <a:rPr lang="nl-NL" altLang="el-GR"/>
              <a:pPr/>
              <a:t>38</a:t>
            </a:fld>
            <a:endParaRPr lang="nl-NL" alt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Ορθογώνιο"/>
          <p:cNvSpPr>
            <a:spLocks noChangeArrowheads="1"/>
          </p:cNvSpPr>
          <p:nvPr/>
        </p:nvSpPr>
        <p:spPr bwMode="auto">
          <a:xfrm>
            <a:off x="971550" y="260350"/>
            <a:ext cx="5816600" cy="769938"/>
          </a:xfrm>
          <a:prstGeom prst="rect">
            <a:avLst/>
          </a:prstGeom>
          <a:noFill/>
          <a:ln w="9525">
            <a:noFill/>
            <a:miter lim="800000"/>
            <a:headEnd/>
            <a:tailEnd/>
          </a:ln>
        </p:spPr>
        <p:txBody>
          <a:bodyPr wrap="none">
            <a:spAutoFit/>
          </a:bodyPr>
          <a:lstStyle/>
          <a:p>
            <a:pPr eaLnBrk="1" hangingPunct="1"/>
            <a:r>
              <a:rPr lang="el-GR" altLang="el-GR" sz="4400">
                <a:solidFill>
                  <a:srgbClr val="0070C0"/>
                </a:solidFill>
              </a:rPr>
              <a:t>Σημείωμα Αδειοδότησης</a:t>
            </a:r>
          </a:p>
        </p:txBody>
      </p:sp>
      <p:sp>
        <p:nvSpPr>
          <p:cNvPr id="3" name="Content Placeholder 2"/>
          <p:cNvSpPr txBox="1">
            <a:spLocks/>
          </p:cNvSpPr>
          <p:nvPr/>
        </p:nvSpPr>
        <p:spPr>
          <a:xfrm>
            <a:off x="0" y="1000125"/>
            <a:ext cx="8929688" cy="1439863"/>
          </a:xfrm>
          <a:prstGeom prst="rect">
            <a:avLst/>
          </a:prstGeom>
        </p:spPr>
        <p:txBody>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fontAlgn="auto" hangingPunct="1">
              <a:spcBef>
                <a:spcPct val="20000"/>
              </a:spcBef>
              <a:spcAft>
                <a:spcPts val="0"/>
              </a:spcAft>
              <a:buFont typeface="Arial" pitchFamily="34" charset="0"/>
              <a:buNone/>
              <a:defRPr/>
            </a:pPr>
            <a:r>
              <a:rPr lang="el-GR" sz="2000" dirty="0">
                <a:solidFill>
                  <a:schemeClr val="tx1"/>
                </a:solidFill>
                <a:latin typeface="+mn-lt"/>
              </a:rPr>
              <a:t>                 </a:t>
            </a:r>
          </a:p>
          <a:p>
            <a:pPr eaLnBrk="1" fontAlgn="auto" hangingPunct="1">
              <a:spcBef>
                <a:spcPct val="20000"/>
              </a:spcBef>
              <a:spcAft>
                <a:spcPts val="0"/>
              </a:spcAft>
              <a:buFont typeface="Arial" pitchFamily="34" charset="0"/>
              <a:buNone/>
              <a:defRPr/>
            </a:pPr>
            <a:endParaRPr lang="el-GR" sz="2000" dirty="0">
              <a:solidFill>
                <a:schemeClr val="tx1"/>
              </a:solidFill>
              <a:latin typeface="+mn-lt"/>
            </a:endParaRPr>
          </a:p>
        </p:txBody>
      </p:sp>
      <p:pic>
        <p:nvPicPr>
          <p:cNvPr id="47108" name="Picture 22" descr="Λογότυπο για Άδειες χρήσης Creative Commons BY-NC-ND">
            <a:hlinkClick r:id="rId2"/>
          </p:cNvPr>
          <p:cNvPicPr>
            <a:picLocks noChangeAspect="1" noChangeArrowheads="1"/>
          </p:cNvPicPr>
          <p:nvPr/>
        </p:nvPicPr>
        <p:blipFill>
          <a:blip r:embed="rId3"/>
          <a:srcRect/>
          <a:stretch>
            <a:fillRect/>
          </a:stretch>
        </p:blipFill>
        <p:spPr bwMode="auto">
          <a:xfrm>
            <a:off x="3643313" y="2714625"/>
            <a:ext cx="1649412" cy="576263"/>
          </a:xfrm>
          <a:prstGeom prst="rect">
            <a:avLst/>
          </a:prstGeom>
          <a:noFill/>
          <a:ln w="9525">
            <a:noFill/>
            <a:miter lim="800000"/>
            <a:headEnd/>
            <a:tailEnd/>
          </a:ln>
        </p:spPr>
      </p:pic>
      <p:sp>
        <p:nvSpPr>
          <p:cNvPr id="5" name="TextBox 5"/>
          <p:cNvSpPr txBox="1"/>
          <p:nvPr/>
        </p:nvSpPr>
        <p:spPr>
          <a:xfrm>
            <a:off x="107950" y="3214688"/>
            <a:ext cx="9036050" cy="3455987"/>
          </a:xfrm>
          <a:prstGeom prst="rect">
            <a:avLst/>
          </a:prstGeom>
        </p:spPr>
        <p:txBody>
          <a:bodyPr anchor="ctr">
            <a:normAutofit fontScale="85000" lnSpcReduction="10000"/>
          </a:bodyPr>
          <a:lstStyle/>
          <a:p>
            <a:pPr eaLnBrk="1" hangingPunct="1">
              <a:defRPr/>
            </a:pPr>
            <a:r>
              <a:rPr lang="el-GR" dirty="0">
                <a:solidFill>
                  <a:schemeClr val="tx1"/>
                </a:solidFill>
              </a:rPr>
              <a:t>[1] http://creativecommons.org/licenses/by-nc-sa/4.0/ </a:t>
            </a:r>
            <a:endParaRPr lang="en-US" dirty="0">
              <a:solidFill>
                <a:schemeClr val="tx1"/>
              </a:solidFill>
            </a:endParaRPr>
          </a:p>
          <a:p>
            <a:pPr eaLnBrk="1" hangingPunct="1">
              <a:defRPr/>
            </a:pPr>
            <a:endParaRPr lang="el-GR" dirty="0">
              <a:solidFill>
                <a:schemeClr val="tx1"/>
              </a:solidFill>
            </a:endParaRPr>
          </a:p>
          <a:p>
            <a:pPr eaLnBrk="1" hangingPunct="1">
              <a:defRPr/>
            </a:pPr>
            <a:r>
              <a:rPr lang="el-GR" dirty="0">
                <a:solidFill>
                  <a:schemeClr val="tx1"/>
                </a:solidFill>
              </a:rPr>
              <a:t>Ως </a:t>
            </a:r>
            <a:r>
              <a:rPr lang="el-GR" b="1" dirty="0">
                <a:solidFill>
                  <a:schemeClr val="tx1"/>
                </a:solidFill>
              </a:rPr>
              <a:t>Μη Εμπορική</a:t>
            </a:r>
            <a:r>
              <a:rPr lang="el-GR" dirty="0">
                <a:solidFill>
                  <a:schemeClr val="tx1"/>
                </a:solidFill>
              </a:rPr>
              <a:t> ορίζεται η χρήση:</a:t>
            </a:r>
          </a:p>
          <a:p>
            <a:pPr marL="342900" indent="-342900" eaLnBrk="1" hangingPunct="1">
              <a:buFont typeface="Arial" panose="020B0604020202020204" pitchFamily="34" charset="0"/>
              <a:buChar char="•"/>
              <a:defRPr/>
            </a:pPr>
            <a:r>
              <a:rPr lang="el-GR" dirty="0">
                <a:solidFill>
                  <a:schemeClr val="tx1"/>
                </a:solidFill>
              </a:rPr>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προσπορίζει στο διανομέα του έργου και</a:t>
            </a:r>
            <a:r>
              <a:rPr lang="en-GB" dirty="0">
                <a:solidFill>
                  <a:schemeClr val="tx1"/>
                </a:solidFill>
              </a:rPr>
              <a:t> </a:t>
            </a:r>
            <a:r>
              <a:rPr lang="el-GR" dirty="0">
                <a:solidFill>
                  <a:schemeClr val="tx1"/>
                </a:solidFill>
              </a:rPr>
              <a:t>αδειοδόχο</a:t>
            </a:r>
            <a:r>
              <a:rPr lang="en-GB" dirty="0">
                <a:solidFill>
                  <a:schemeClr val="tx1"/>
                </a:solidFill>
              </a:rPr>
              <a:t> </a:t>
            </a:r>
            <a:r>
              <a:rPr lang="el-GR" dirty="0">
                <a:solidFill>
                  <a:schemeClr val="tx1"/>
                </a:solidFill>
              </a:rPr>
              <a:t>έμμεσο οικονομικό όφελος (π.χ. διαφημίσεις) από την προβολή του έργου σε διαδικτυακό τόπο</a:t>
            </a:r>
            <a:endParaRPr lang="en-US" dirty="0">
              <a:solidFill>
                <a:schemeClr val="tx1"/>
              </a:solidFill>
            </a:endParaRPr>
          </a:p>
          <a:p>
            <a:pPr marL="342900" indent="-342900" eaLnBrk="1" hangingPunct="1">
              <a:buFont typeface="Arial" panose="020B0604020202020204" pitchFamily="34" charset="0"/>
              <a:buChar char="•"/>
              <a:defRPr/>
            </a:pPr>
            <a:endParaRPr lang="el-GR" dirty="0">
              <a:solidFill>
                <a:schemeClr val="tx1"/>
              </a:solidFill>
            </a:endParaRPr>
          </a:p>
          <a:p>
            <a:pPr eaLnBrk="1" hangingPunct="1">
              <a:defRPr/>
            </a:pPr>
            <a:r>
              <a:rPr lang="el-GR" dirty="0">
                <a:solidFill>
                  <a:schemeClr val="tx1"/>
                </a:solidFill>
              </a:rPr>
              <a:t>Ο δικαιούχος μπορεί να παρέχει στον αδειοδόχο ξεχωριστή άδεια να χρησιμοποιεί το έργο για εμπορική χρήση, εφόσον αυτό του ζητηθεί.</a:t>
            </a:r>
          </a:p>
        </p:txBody>
      </p:sp>
      <p:sp>
        <p:nvSpPr>
          <p:cNvPr id="47110" name="Θέση αριθμού διαφάνειας 5"/>
          <p:cNvSpPr>
            <a:spLocks noGrp="1"/>
          </p:cNvSpPr>
          <p:nvPr>
            <p:ph type="sldNum" sz="quarter" idx="12"/>
          </p:nvPr>
        </p:nvSpPr>
        <p:spPr bwMode="auto">
          <a:noFill/>
          <a:ln>
            <a:miter lim="800000"/>
            <a:headEnd/>
            <a:tailEnd/>
          </a:ln>
        </p:spPr>
        <p:txBody>
          <a:bodyPr/>
          <a:lstStyle/>
          <a:p>
            <a:fld id="{F2945602-BEA7-415C-9E12-0E7EB8F1612C}" type="slidenum">
              <a:rPr lang="nl-NL" altLang="el-GR"/>
              <a:pPr/>
              <a:t>39</a:t>
            </a:fld>
            <a:endParaRPr lang="nl-NL" alt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100013"/>
            <a:ext cx="8458200" cy="1323976"/>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dirty="0">
                <a:solidFill>
                  <a:srgbClr val="0070C0"/>
                </a:solidFill>
                <a:latin typeface="+mn-lt"/>
              </a:rPr>
              <a:t>Tο υπόδειγμα κατανάλωσης επένδυσης του </a:t>
            </a:r>
            <a:r>
              <a:rPr lang="el-GR" altLang="el-GR" sz="4000" dirty="0" err="1">
                <a:solidFill>
                  <a:srgbClr val="0070C0"/>
                </a:solidFill>
                <a:latin typeface="+mn-lt"/>
              </a:rPr>
              <a:t>Fisher</a:t>
            </a:r>
            <a:endParaRPr lang="nl-NL" altLang="el-GR" sz="4000" dirty="0">
              <a:solidFill>
                <a:srgbClr val="0070C0"/>
              </a:solidFill>
              <a:latin typeface="+mn-lt"/>
            </a:endParaRPr>
          </a:p>
        </p:txBody>
      </p:sp>
      <p:sp>
        <p:nvSpPr>
          <p:cNvPr id="3" name="Text Box 4"/>
          <p:cNvSpPr txBox="1">
            <a:spLocks noChangeArrowheads="1"/>
          </p:cNvSpPr>
          <p:nvPr/>
        </p:nvSpPr>
        <p:spPr bwMode="auto">
          <a:xfrm>
            <a:off x="0" y="1000125"/>
            <a:ext cx="9144000" cy="8383588"/>
          </a:xfrm>
          <a:prstGeom prst="rect">
            <a:avLst/>
          </a:prstGeom>
          <a:noFill/>
          <a:ln>
            <a:noFill/>
          </a:ln>
          <a:effectLst/>
          <a:extLst/>
        </p:spPr>
        <p:txBody>
          <a:bodyPr>
            <a:spAutoFit/>
          </a:bodyPr>
          <a:lstStyle>
            <a:lvl1pPr marL="457200" indent="-457200">
              <a:tabLst>
                <a:tab pos="185738" algn="l"/>
              </a:tabLst>
              <a:defRPr sz="2400">
                <a:solidFill>
                  <a:schemeClr val="tx1"/>
                </a:solidFill>
                <a:latin typeface="Times New Roman" pitchFamily="18" charset="0"/>
              </a:defRPr>
            </a:lvl1pPr>
            <a:lvl2pPr marL="914400" indent="-457200">
              <a:tabLst>
                <a:tab pos="185738" algn="l"/>
              </a:tabLst>
              <a:defRPr sz="2400">
                <a:solidFill>
                  <a:schemeClr val="tx1"/>
                </a:solidFill>
                <a:latin typeface="Times New Roman" pitchFamily="18" charset="0"/>
              </a:defRPr>
            </a:lvl2pPr>
            <a:lvl3pPr marL="1371600" indent="-457200">
              <a:tabLst>
                <a:tab pos="185738" algn="l"/>
              </a:tabLst>
              <a:defRPr sz="2400">
                <a:solidFill>
                  <a:schemeClr val="tx1"/>
                </a:solidFill>
                <a:latin typeface="Times New Roman" pitchFamily="18" charset="0"/>
              </a:defRPr>
            </a:lvl3pPr>
            <a:lvl4pPr marL="1828800" indent="-457200">
              <a:tabLst>
                <a:tab pos="185738" algn="l"/>
              </a:tabLst>
              <a:defRPr sz="2400">
                <a:solidFill>
                  <a:schemeClr val="tx1"/>
                </a:solidFill>
                <a:latin typeface="Times New Roman" pitchFamily="18" charset="0"/>
              </a:defRPr>
            </a:lvl4pPr>
            <a:lvl5pPr marL="2286000" indent="-457200">
              <a:tabLst>
                <a:tab pos="185738" algn="l"/>
              </a:tabLst>
              <a:defRPr sz="2400">
                <a:solidFill>
                  <a:schemeClr val="tx1"/>
                </a:solidFill>
                <a:latin typeface="Times New Roman" pitchFamily="18" charset="0"/>
              </a:defRPr>
            </a:lvl5pPr>
            <a:lvl6pPr marL="2743200" indent="-457200" fontAlgn="base">
              <a:spcBef>
                <a:spcPct val="0"/>
              </a:spcBef>
              <a:spcAft>
                <a:spcPct val="0"/>
              </a:spcAft>
              <a:tabLst>
                <a:tab pos="185738" algn="l"/>
              </a:tabLst>
              <a:defRPr sz="2400">
                <a:solidFill>
                  <a:schemeClr val="tx1"/>
                </a:solidFill>
                <a:latin typeface="Times New Roman" pitchFamily="18" charset="0"/>
              </a:defRPr>
            </a:lvl6pPr>
            <a:lvl7pPr marL="3200400" indent="-457200" fontAlgn="base">
              <a:spcBef>
                <a:spcPct val="0"/>
              </a:spcBef>
              <a:spcAft>
                <a:spcPct val="0"/>
              </a:spcAft>
              <a:tabLst>
                <a:tab pos="185738" algn="l"/>
              </a:tabLst>
              <a:defRPr sz="2400">
                <a:solidFill>
                  <a:schemeClr val="tx1"/>
                </a:solidFill>
                <a:latin typeface="Times New Roman" pitchFamily="18" charset="0"/>
              </a:defRPr>
            </a:lvl7pPr>
            <a:lvl8pPr marL="3657600" indent="-457200" fontAlgn="base">
              <a:spcBef>
                <a:spcPct val="0"/>
              </a:spcBef>
              <a:spcAft>
                <a:spcPct val="0"/>
              </a:spcAft>
              <a:tabLst>
                <a:tab pos="185738" algn="l"/>
              </a:tabLst>
              <a:defRPr sz="2400">
                <a:solidFill>
                  <a:schemeClr val="tx1"/>
                </a:solidFill>
                <a:latin typeface="Times New Roman" pitchFamily="18" charset="0"/>
              </a:defRPr>
            </a:lvl8pPr>
            <a:lvl9pPr marL="4114800" indent="-457200" fontAlgn="base">
              <a:spcBef>
                <a:spcPct val="0"/>
              </a:spcBef>
              <a:spcAft>
                <a:spcPct val="0"/>
              </a:spcAft>
              <a:tabLst>
                <a:tab pos="185738" algn="l"/>
              </a:tabLst>
              <a:defRPr sz="2400">
                <a:solidFill>
                  <a:schemeClr val="tx1"/>
                </a:solidFill>
                <a:latin typeface="Times New Roman" pitchFamily="18" charset="0"/>
              </a:defRPr>
            </a:lvl9pPr>
          </a:lstStyle>
          <a:p>
            <a:pPr eaLnBrk="1" hangingPunct="1">
              <a:buFont typeface="Arial" panose="020B0604020202020204" pitchFamily="34" charset="0"/>
              <a:buChar char="•"/>
              <a:defRPr/>
            </a:pPr>
            <a:r>
              <a:rPr lang="el-GR" sz="2800" dirty="0">
                <a:latin typeface="+mn-lt"/>
                <a:cs typeface="Times New Roman" pitchFamily="18" charset="0"/>
              </a:rPr>
              <a:t>Σύμφωνα με το υπόδειγμα του </a:t>
            </a:r>
            <a:r>
              <a:rPr lang="el-GR" sz="2800" dirty="0" err="1">
                <a:latin typeface="+mn-lt"/>
                <a:cs typeface="Times New Roman" pitchFamily="18" charset="0"/>
              </a:rPr>
              <a:t>Irving</a:t>
            </a:r>
            <a:r>
              <a:rPr lang="el-GR" sz="2800" dirty="0">
                <a:latin typeface="+mn-lt"/>
                <a:cs typeface="Times New Roman" pitchFamily="18" charset="0"/>
              </a:rPr>
              <a:t> </a:t>
            </a:r>
            <a:r>
              <a:rPr lang="el-GR" sz="2800" dirty="0" err="1">
                <a:latin typeface="+mn-lt"/>
                <a:cs typeface="Times New Roman" pitchFamily="18" charset="0"/>
              </a:rPr>
              <a:t>Fisher</a:t>
            </a:r>
            <a:r>
              <a:rPr lang="el-GR" sz="2800" dirty="0">
                <a:latin typeface="+mn-lt"/>
                <a:cs typeface="Times New Roman" pitchFamily="18" charset="0"/>
              </a:rPr>
              <a:t>  (</a:t>
            </a:r>
            <a:r>
              <a:rPr lang="el-GR" sz="2800" dirty="0" err="1">
                <a:latin typeface="+mn-lt"/>
                <a:cs typeface="Times New Roman" pitchFamily="18" charset="0"/>
              </a:rPr>
              <a:t>Elton</a:t>
            </a:r>
            <a:r>
              <a:rPr lang="el-GR" sz="2800" dirty="0">
                <a:latin typeface="+mn-lt"/>
                <a:cs typeface="Times New Roman" pitchFamily="18" charset="0"/>
              </a:rPr>
              <a:t> </a:t>
            </a:r>
            <a:r>
              <a:rPr lang="el-GR" sz="2800" dirty="0" err="1">
                <a:latin typeface="+mn-lt"/>
                <a:cs typeface="Times New Roman" pitchFamily="18" charset="0"/>
              </a:rPr>
              <a:t>et</a:t>
            </a:r>
            <a:r>
              <a:rPr lang="el-GR" sz="2800" dirty="0">
                <a:latin typeface="+mn-lt"/>
                <a:cs typeface="Times New Roman" pitchFamily="18" charset="0"/>
              </a:rPr>
              <a:t> </a:t>
            </a:r>
            <a:r>
              <a:rPr lang="el-GR" sz="2800" dirty="0" err="1">
                <a:latin typeface="+mn-lt"/>
                <a:cs typeface="Times New Roman" pitchFamily="18" charset="0"/>
              </a:rPr>
              <a:t>al</a:t>
            </a:r>
            <a:r>
              <a:rPr lang="el-GR" sz="2800" dirty="0">
                <a:latin typeface="+mn-lt"/>
                <a:cs typeface="Times New Roman" pitchFamily="18" charset="0"/>
              </a:rPr>
              <a:t>., 2009) μια οικονομική μονάδα πρόκειται να αποφασίσει πόσο να καταναλώσει και πόσο να επενδύσει σε φυσικές επενδύσεις.</a:t>
            </a:r>
          </a:p>
          <a:p>
            <a:pPr eaLnBrk="1" hangingPunct="1">
              <a:spcBef>
                <a:spcPct val="20000"/>
              </a:spcBef>
              <a:buFont typeface="Arial" panose="020B0604020202020204" pitchFamily="34" charset="0"/>
              <a:buChar char="•"/>
              <a:defRPr/>
            </a:pPr>
            <a:r>
              <a:rPr lang="el-GR" sz="2800" dirty="0" smtClean="0">
                <a:latin typeface="+mn-lt"/>
                <a:cs typeface="Times New Roman" pitchFamily="18" charset="0"/>
              </a:rPr>
              <a:t>Αναλύουμε </a:t>
            </a:r>
            <a:r>
              <a:rPr lang="el-GR" sz="2800" dirty="0">
                <a:latin typeface="+mn-lt"/>
                <a:cs typeface="Times New Roman" pitchFamily="18" charset="0"/>
              </a:rPr>
              <a:t>το υπόδειγμα σε συνθήκες βεβαιότητας χωρίς την δυνατότητα δανεισμού ή τοποθέτησης σε προϊόντα της κεφαλαιαγοράς</a:t>
            </a:r>
          </a:p>
          <a:p>
            <a:pPr eaLnBrk="1" hangingPunct="1">
              <a:spcBef>
                <a:spcPct val="20000"/>
              </a:spcBef>
              <a:buFont typeface="Arial" panose="020B0604020202020204" pitchFamily="34" charset="0"/>
              <a:buChar char="•"/>
              <a:defRPr/>
            </a:pPr>
            <a:r>
              <a:rPr lang="el-GR" sz="2800" dirty="0" smtClean="0">
                <a:latin typeface="+mn-lt"/>
                <a:cs typeface="Times New Roman" pitchFamily="18" charset="0"/>
              </a:rPr>
              <a:t>Εισάγουμε </a:t>
            </a:r>
            <a:r>
              <a:rPr lang="el-GR" sz="2800" dirty="0">
                <a:latin typeface="+mn-lt"/>
                <a:cs typeface="Times New Roman" pitchFamily="18" charset="0"/>
              </a:rPr>
              <a:t>την κεφαλαιαγορά συνεχίζοντας όμως να υποθέτουμε ότι δεν υπάρχουν ατέλειες στην κεφαλαιαγορά (π.χ. κόστη συναλλαγών, φόροι) και άρα δεν υπάρχει διάκριση μεταξύ επιτοκίου δανεισμού και επιτοκίου καταθέσεων (επιτόκιο χορηγήσεως δανείων </a:t>
            </a:r>
            <a:r>
              <a:rPr lang="el-GR" sz="2800" dirty="0" err="1">
                <a:latin typeface="+mn-lt"/>
                <a:cs typeface="Times New Roman" pitchFamily="18" charset="0"/>
              </a:rPr>
              <a:t>rl</a:t>
            </a:r>
            <a:r>
              <a:rPr lang="el-GR" sz="2800" dirty="0">
                <a:latin typeface="+mn-lt"/>
                <a:cs typeface="Times New Roman" pitchFamily="18" charset="0"/>
              </a:rPr>
              <a:t> = επιτόκιο καταθέσεων </a:t>
            </a:r>
            <a:r>
              <a:rPr lang="el-GR" sz="2800" dirty="0" err="1">
                <a:latin typeface="+mn-lt"/>
                <a:cs typeface="Times New Roman" pitchFamily="18" charset="0"/>
              </a:rPr>
              <a:t>rd</a:t>
            </a:r>
            <a:r>
              <a:rPr lang="el-GR" sz="2800" dirty="0">
                <a:latin typeface="+mn-lt"/>
                <a:cs typeface="Times New Roman" pitchFamily="18" charset="0"/>
              </a:rPr>
              <a:t>= επιτόκιο άνευ κινδύνου </a:t>
            </a:r>
            <a:r>
              <a:rPr lang="el-GR" sz="2800" dirty="0" err="1">
                <a:latin typeface="+mn-lt"/>
                <a:cs typeface="Times New Roman" pitchFamily="18" charset="0"/>
              </a:rPr>
              <a:t>rf</a:t>
            </a:r>
            <a:r>
              <a:rPr lang="el-GR" sz="2800" dirty="0">
                <a:latin typeface="+mn-lt"/>
                <a:cs typeface="Times New Roman" pitchFamily="18" charset="0"/>
              </a:rPr>
              <a:t> = r).</a:t>
            </a:r>
          </a:p>
          <a:p>
            <a:pPr eaLnBrk="1" hangingPunct="1">
              <a:spcBef>
                <a:spcPct val="20000"/>
              </a:spcBef>
              <a:buFont typeface="Arial" panose="020B0604020202020204" pitchFamily="34" charset="0"/>
              <a:buChar char="•"/>
              <a:defRPr/>
            </a:pPr>
            <a:endParaRPr lang="el-GR" sz="2800" dirty="0">
              <a:latin typeface="+mn-lt"/>
              <a:cs typeface="Times New Roman" pitchFamily="18" charset="0"/>
            </a:endParaRPr>
          </a:p>
          <a:p>
            <a:pPr eaLnBrk="1" hangingPunct="1">
              <a:defRPr/>
            </a:pPr>
            <a:endParaRPr lang="el-GR" sz="2800" dirty="0">
              <a:cs typeface="Times New Roman" panose="02020603050405020304" pitchFamily="18" charset="0"/>
            </a:endParaRPr>
          </a:p>
          <a:p>
            <a:pPr eaLnBrk="1" hangingPunct="1">
              <a:spcBef>
                <a:spcPct val="50000"/>
              </a:spcBef>
              <a:buFontTx/>
              <a:buChar char="-"/>
              <a:defRPr/>
            </a:pPr>
            <a:endParaRPr lang="el-GR" altLang="el-GR" sz="2000" b="1" dirty="0" smtClean="0">
              <a:solidFill>
                <a:srgbClr val="FFFF00"/>
              </a:solidFill>
            </a:endParaRPr>
          </a:p>
          <a:p>
            <a:pPr eaLnBrk="1" hangingPunct="1">
              <a:spcBef>
                <a:spcPct val="50000"/>
              </a:spcBef>
              <a:buFontTx/>
              <a:buChar char="-"/>
              <a:defRPr/>
            </a:pPr>
            <a:endParaRPr lang="el-GR" altLang="el-GR" b="1" dirty="0" smtClean="0">
              <a:solidFill>
                <a:schemeClr val="bg1"/>
              </a:solidFill>
            </a:endParaRPr>
          </a:p>
          <a:p>
            <a:pPr eaLnBrk="1" hangingPunct="1">
              <a:spcBef>
                <a:spcPct val="50000"/>
              </a:spcBef>
              <a:buFontTx/>
              <a:buChar char="-"/>
              <a:defRPr/>
            </a:pPr>
            <a:endParaRPr lang="el-GR" altLang="el-GR" b="1" dirty="0" smtClean="0">
              <a:solidFill>
                <a:schemeClr val="bg1"/>
              </a:solidFill>
            </a:endParaRPr>
          </a:p>
        </p:txBody>
      </p:sp>
      <p:sp>
        <p:nvSpPr>
          <p:cNvPr id="9220" name="Θέση αριθμού διαφάνειας 5"/>
          <p:cNvSpPr>
            <a:spLocks noGrp="1"/>
          </p:cNvSpPr>
          <p:nvPr>
            <p:ph type="sldNum" sz="quarter" idx="12"/>
          </p:nvPr>
        </p:nvSpPr>
        <p:spPr bwMode="auto">
          <a:noFill/>
          <a:ln>
            <a:miter lim="800000"/>
            <a:headEnd/>
            <a:tailEnd/>
          </a:ln>
        </p:spPr>
        <p:txBody>
          <a:bodyPr/>
          <a:lstStyle/>
          <a:p>
            <a:fld id="{26A19BEB-0B11-4F01-97EF-837B2D990067}" type="slidenum">
              <a:rPr lang="nl-NL" altLang="el-GR"/>
              <a:pPr/>
              <a:t>4</a:t>
            </a:fld>
            <a:endParaRPr lang="nl-NL" alt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50" y="357188"/>
            <a:ext cx="8358188" cy="4032250"/>
          </a:xfrm>
          <a:prstGeom prst="rect">
            <a:avLst/>
          </a:prstGeom>
        </p:spPr>
        <p:txBody>
          <a:bodyPr>
            <a:spAutoFit/>
          </a:bodyPr>
          <a:lstStyle/>
          <a:p>
            <a:pPr eaLnBrk="1" hangingPunct="1">
              <a:defRPr/>
            </a:pPr>
            <a:r>
              <a:rPr lang="en-US" sz="4400" dirty="0">
                <a:solidFill>
                  <a:srgbClr val="0070C0"/>
                </a:solidFill>
                <a:latin typeface="+mj-lt"/>
              </a:rPr>
              <a:t>       </a:t>
            </a:r>
            <a:r>
              <a:rPr lang="el-GR" sz="4400" dirty="0">
                <a:solidFill>
                  <a:srgbClr val="0070C0"/>
                </a:solidFill>
                <a:latin typeface="+mj-lt"/>
              </a:rPr>
              <a:t>Σημείωμα Χρήσης Έργων</a:t>
            </a:r>
            <a:endParaRPr lang="en-US" sz="4400" dirty="0">
              <a:solidFill>
                <a:srgbClr val="0070C0"/>
              </a:solidFill>
              <a:latin typeface="+mj-lt"/>
            </a:endParaRPr>
          </a:p>
          <a:p>
            <a:pPr eaLnBrk="1" hangingPunct="1">
              <a:defRPr/>
            </a:pPr>
            <a:endParaRPr lang="en-US" sz="4400" dirty="0">
              <a:solidFill>
                <a:srgbClr val="0070C0"/>
              </a:solidFill>
              <a:latin typeface="+mj-lt"/>
            </a:endParaRPr>
          </a:p>
          <a:p>
            <a:pPr eaLnBrk="1" hangingPunct="1">
              <a:defRPr/>
            </a:pPr>
            <a:r>
              <a:rPr lang="el-GR" sz="2800" dirty="0">
                <a:solidFill>
                  <a:schemeClr val="tx1"/>
                </a:solidFill>
                <a:latin typeface="+mj-lt"/>
              </a:rPr>
              <a:t>Το έργο αυτό κάνει χρήση του έργου:</a:t>
            </a:r>
          </a:p>
          <a:p>
            <a:pPr eaLnBrk="1" hangingPunct="1">
              <a:defRPr/>
            </a:pPr>
            <a:endParaRPr lang="el-GR" sz="2800" dirty="0">
              <a:solidFill>
                <a:schemeClr val="tx1"/>
              </a:solidFill>
              <a:latin typeface="+mj-lt"/>
            </a:endParaRPr>
          </a:p>
          <a:p>
            <a:pPr eaLnBrk="1" hangingPunct="1">
              <a:defRPr/>
            </a:pPr>
            <a:endParaRPr lang="el-GR" sz="2800" dirty="0">
              <a:solidFill>
                <a:schemeClr val="tx1"/>
              </a:solidFill>
              <a:latin typeface="+mj-lt"/>
            </a:endParaRPr>
          </a:p>
          <a:p>
            <a:pPr eaLnBrk="1" hangingPunct="1">
              <a:defRPr/>
            </a:pPr>
            <a:r>
              <a:rPr lang="el-GR" sz="2800" dirty="0">
                <a:solidFill>
                  <a:schemeClr val="tx1"/>
                </a:solidFill>
                <a:latin typeface="+mj-lt"/>
              </a:rPr>
              <a:t>«Εισαγωγή στην Τραπεζική &amp; τις Κεφαλαιαγορές», Συριόπουλος Κ. &amp; Παπαδάμου Σ. </a:t>
            </a:r>
            <a:r>
              <a:rPr lang="en-US" sz="2800" dirty="0">
                <a:solidFill>
                  <a:schemeClr val="tx1"/>
                </a:solidFill>
                <a:latin typeface="+mj-lt"/>
              </a:rPr>
              <a:t>Copyright 20</a:t>
            </a:r>
            <a:r>
              <a:rPr lang="el-GR" sz="2800" dirty="0">
                <a:solidFill>
                  <a:schemeClr val="tx1"/>
                </a:solidFill>
                <a:latin typeface="+mj-lt"/>
              </a:rPr>
              <a:t>14</a:t>
            </a:r>
            <a:r>
              <a:rPr lang="en-US" sz="2800" dirty="0">
                <a:solidFill>
                  <a:schemeClr val="tx1"/>
                </a:solidFill>
                <a:latin typeface="+mj-lt"/>
              </a:rPr>
              <a:t>, </a:t>
            </a:r>
            <a:r>
              <a:rPr lang="el-GR" sz="2800" dirty="0">
                <a:solidFill>
                  <a:schemeClr val="tx1"/>
                </a:solidFill>
                <a:latin typeface="+mj-lt"/>
              </a:rPr>
              <a:t>Εκδόσεις </a:t>
            </a:r>
            <a:r>
              <a:rPr lang="en-US" sz="2800" dirty="0">
                <a:solidFill>
                  <a:schemeClr val="tx1"/>
                </a:solidFill>
                <a:latin typeface="+mj-lt"/>
              </a:rPr>
              <a:t>Utopia,</a:t>
            </a:r>
            <a:r>
              <a:rPr lang="el-GR" sz="2800" dirty="0">
                <a:solidFill>
                  <a:schemeClr val="tx1"/>
                </a:solidFill>
                <a:latin typeface="+mj-lt"/>
              </a:rPr>
              <a:t> κεφάλαιο 1</a:t>
            </a:r>
            <a:r>
              <a:rPr lang="en-US" sz="2800" dirty="0">
                <a:solidFill>
                  <a:schemeClr val="tx1"/>
                </a:solidFill>
                <a:latin typeface="+mj-lt"/>
              </a:rPr>
              <a:t>.</a:t>
            </a:r>
            <a:endParaRPr lang="el-GR" sz="2800" dirty="0">
              <a:solidFill>
                <a:schemeClr val="tx1"/>
              </a:solidFill>
              <a:latin typeface="+mj-lt"/>
            </a:endParaRPr>
          </a:p>
        </p:txBody>
      </p:sp>
      <p:sp>
        <p:nvSpPr>
          <p:cNvPr id="48131" name="Θέση αριθμού διαφάνειας 4"/>
          <p:cNvSpPr>
            <a:spLocks noGrp="1"/>
          </p:cNvSpPr>
          <p:nvPr>
            <p:ph type="sldNum" sz="quarter" idx="12"/>
          </p:nvPr>
        </p:nvSpPr>
        <p:spPr bwMode="auto">
          <a:noFill/>
          <a:ln>
            <a:miter lim="800000"/>
            <a:headEnd/>
            <a:tailEnd/>
          </a:ln>
        </p:spPr>
        <p:txBody>
          <a:bodyPr/>
          <a:lstStyle/>
          <a:p>
            <a:fld id="{57A6F2D7-767C-4B8C-A915-0CAB1C8F87C6}" type="slidenum">
              <a:rPr lang="nl-NL" altLang="el-GR"/>
              <a:pPr/>
              <a:t>40</a:t>
            </a:fld>
            <a:endParaRPr lang="nl-NL" alt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14313" y="0"/>
            <a:ext cx="8648700" cy="2246313"/>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dirty="0">
                <a:solidFill>
                  <a:srgbClr val="0070C0"/>
                </a:solidFill>
                <a:latin typeface="+mn-lt"/>
                <a:cs typeface="Times New Roman" pitchFamily="18" charset="0"/>
              </a:rPr>
              <a:t>Tο υπόδειγμα κατανάλωσης επένδυσης του </a:t>
            </a:r>
            <a:r>
              <a:rPr lang="el-GR" altLang="el-GR" sz="4000" dirty="0" err="1">
                <a:solidFill>
                  <a:srgbClr val="0070C0"/>
                </a:solidFill>
                <a:latin typeface="+mn-lt"/>
                <a:cs typeface="Times New Roman" pitchFamily="18" charset="0"/>
              </a:rPr>
              <a:t>Fisher</a:t>
            </a:r>
            <a:r>
              <a:rPr lang="el-GR" altLang="el-GR" sz="4000" dirty="0">
                <a:solidFill>
                  <a:srgbClr val="0070C0"/>
                </a:solidFill>
                <a:latin typeface="+mn-lt"/>
                <a:cs typeface="Times New Roman" pitchFamily="18" charset="0"/>
              </a:rPr>
              <a:t> - 2</a:t>
            </a:r>
          </a:p>
          <a:p>
            <a:pPr algn="ctr" eaLnBrk="1" hangingPunct="1">
              <a:spcBef>
                <a:spcPct val="50000"/>
              </a:spcBef>
              <a:defRPr/>
            </a:pPr>
            <a:endParaRPr lang="el-GR" altLang="el-GR" sz="4000" i="1" dirty="0">
              <a:solidFill>
                <a:srgbClr val="0070C0"/>
              </a:solidFill>
              <a:latin typeface="+mn-lt"/>
            </a:endParaRPr>
          </a:p>
        </p:txBody>
      </p:sp>
      <p:sp>
        <p:nvSpPr>
          <p:cNvPr id="3" name="Rectangle 5"/>
          <p:cNvSpPr>
            <a:spLocks noChangeArrowheads="1"/>
          </p:cNvSpPr>
          <p:nvPr/>
        </p:nvSpPr>
        <p:spPr bwMode="auto">
          <a:xfrm>
            <a:off x="0" y="1285875"/>
            <a:ext cx="9429750" cy="446088"/>
          </a:xfrm>
          <a:prstGeom prst="rect">
            <a:avLst/>
          </a:prstGeom>
          <a:noFill/>
          <a:ln w="9525">
            <a:noFill/>
            <a:miter lim="800000"/>
            <a:headEnd/>
            <a:tailEnd/>
          </a:ln>
          <a:effectLst/>
        </p:spPr>
        <p:txBody>
          <a:bodyPr>
            <a:spAutoFit/>
          </a:bodyPr>
          <a:lstStyle/>
          <a:p>
            <a:pPr eaLnBrk="1" hangingPunct="1">
              <a:lnSpc>
                <a:spcPct val="80000"/>
              </a:lnSpc>
              <a:spcBef>
                <a:spcPct val="50000"/>
              </a:spcBef>
              <a:defRPr/>
            </a:pPr>
            <a:endParaRPr lang="en-US" altLang="el-GR" sz="2800" dirty="0">
              <a:solidFill>
                <a:schemeClr val="tx1"/>
              </a:solidFill>
              <a:latin typeface="+mn-lt"/>
              <a:cs typeface="Times New Roman" pitchFamily="18" charset="0"/>
            </a:endParaRPr>
          </a:p>
        </p:txBody>
      </p:sp>
      <p:sp>
        <p:nvSpPr>
          <p:cNvPr id="10244" name="Θέση αριθμού διαφάνειας 6"/>
          <p:cNvSpPr>
            <a:spLocks noGrp="1"/>
          </p:cNvSpPr>
          <p:nvPr>
            <p:ph type="sldNum" sz="quarter" idx="12"/>
          </p:nvPr>
        </p:nvSpPr>
        <p:spPr bwMode="auto">
          <a:noFill/>
          <a:ln>
            <a:miter lim="800000"/>
            <a:headEnd/>
            <a:tailEnd/>
          </a:ln>
        </p:spPr>
        <p:txBody>
          <a:bodyPr/>
          <a:lstStyle/>
          <a:p>
            <a:fld id="{D6CA4586-DE72-44EB-942A-ED9124A1718E}" type="slidenum">
              <a:rPr lang="nl-NL" altLang="el-GR"/>
              <a:pPr/>
              <a:t>5</a:t>
            </a:fld>
            <a:endParaRPr lang="nl-NL" altLang="el-GR"/>
          </a:p>
        </p:txBody>
      </p:sp>
      <p:pic>
        <p:nvPicPr>
          <p:cNvPr id="10245" name="Εικόνα 4"/>
          <p:cNvPicPr>
            <a:picLocks noChangeAspect="1"/>
          </p:cNvPicPr>
          <p:nvPr/>
        </p:nvPicPr>
        <p:blipFill>
          <a:blip r:embed="rId2"/>
          <a:srcRect/>
          <a:stretch>
            <a:fillRect/>
          </a:stretch>
        </p:blipFill>
        <p:spPr bwMode="auto">
          <a:xfrm>
            <a:off x="611188" y="1587500"/>
            <a:ext cx="7597775" cy="4321175"/>
          </a:xfrm>
          <a:prstGeom prst="rect">
            <a:avLst/>
          </a:prstGeom>
          <a:noFill/>
          <a:ln w="9525">
            <a:noFill/>
            <a:miter lim="800000"/>
            <a:headEnd/>
            <a:tailEnd/>
          </a:ln>
        </p:spPr>
      </p:pic>
      <p:sp>
        <p:nvSpPr>
          <p:cNvPr id="7" name="Ορθογώνιο 6"/>
          <p:cNvSpPr/>
          <p:nvPr/>
        </p:nvSpPr>
        <p:spPr>
          <a:xfrm>
            <a:off x="971550" y="5900738"/>
            <a:ext cx="7237413" cy="369887"/>
          </a:xfrm>
          <a:prstGeom prst="rect">
            <a:avLst/>
          </a:prstGeom>
        </p:spPr>
        <p:txBody>
          <a:bodyPr>
            <a:spAutoFit/>
          </a:bodyPr>
          <a:lstStyle/>
          <a:p>
            <a:pPr>
              <a:defRPr/>
            </a:pPr>
            <a:r>
              <a:rPr lang="el-GR" sz="1800" b="1" dirty="0">
                <a:solidFill>
                  <a:schemeClr val="tx1"/>
                </a:solidFill>
                <a:latin typeface="+mn-lt"/>
              </a:rPr>
              <a:t>Γράφημα 1 </a:t>
            </a:r>
            <a:r>
              <a:rPr lang="el-GR" sz="1800" dirty="0">
                <a:solidFill>
                  <a:schemeClr val="tx1"/>
                </a:solidFill>
                <a:latin typeface="+mn-lt"/>
              </a:rPr>
              <a:t>Η απόφαση Κατανάλωσης επένδυσης χωρίς κεφαλαιαγορά</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1450" y="1389063"/>
            <a:ext cx="8424863" cy="4967287"/>
          </a:xfrm>
          <a:prstGeom prst="rect">
            <a:avLst/>
          </a:prstGeom>
        </p:spPr>
        <p:txBody>
          <a:bodyPr>
            <a:spAutoFit/>
          </a:bodyPr>
          <a:lstStyle/>
          <a:p>
            <a:pPr marL="457200" indent="-457200" eaLnBrk="1" fontAlgn="auto" hangingPunct="1">
              <a:lnSpc>
                <a:spcPct val="90000"/>
              </a:lnSpc>
              <a:spcBef>
                <a:spcPct val="30000"/>
              </a:spcBef>
              <a:spcAft>
                <a:spcPts val="0"/>
              </a:spcAft>
              <a:buFont typeface="Arial" panose="020B0604020202020204" pitchFamily="34" charset="0"/>
              <a:buChar char="•"/>
              <a:defRPr/>
            </a:pPr>
            <a:r>
              <a:rPr lang="el-GR" altLang="el-GR" sz="3200" kern="0" dirty="0">
                <a:solidFill>
                  <a:prstClr val="black"/>
                </a:solidFill>
                <a:latin typeface="+mn-lt"/>
              </a:rPr>
              <a:t>Προχωρώντας την ανάλυση κάνοντας χρήση του υποδείγματος κατανάλωσης – επένδυσης του </a:t>
            </a:r>
            <a:r>
              <a:rPr lang="el-GR" altLang="el-GR" sz="3200" kern="0" dirty="0" err="1">
                <a:solidFill>
                  <a:prstClr val="black"/>
                </a:solidFill>
                <a:latin typeface="+mn-lt"/>
              </a:rPr>
              <a:t>Fisher</a:t>
            </a:r>
            <a:r>
              <a:rPr lang="el-GR" altLang="el-GR" sz="3200" kern="0" dirty="0">
                <a:solidFill>
                  <a:prstClr val="black"/>
                </a:solidFill>
                <a:latin typeface="+mn-lt"/>
              </a:rPr>
              <a:t>, εισάγουμε την έννοια της κεφαλαιαγοράς </a:t>
            </a:r>
          </a:p>
          <a:p>
            <a:pPr marL="457200" indent="-457200" eaLnBrk="1" fontAlgn="auto" hangingPunct="1">
              <a:lnSpc>
                <a:spcPct val="90000"/>
              </a:lnSpc>
              <a:spcBef>
                <a:spcPct val="30000"/>
              </a:spcBef>
              <a:spcAft>
                <a:spcPts val="0"/>
              </a:spcAft>
              <a:buFont typeface="Arial" panose="020B0604020202020204" pitchFamily="34" charset="0"/>
              <a:buChar char="•"/>
              <a:defRPr/>
            </a:pPr>
            <a:r>
              <a:rPr lang="el-GR" altLang="el-GR" sz="3200" kern="0" dirty="0">
                <a:solidFill>
                  <a:prstClr val="black"/>
                </a:solidFill>
                <a:latin typeface="+mn-lt"/>
              </a:rPr>
              <a:t>Αν υποθέσουμε ότι το εισόδημα της οικονομικής μονάδας είναι (Υ1,Υ2) στις δύο αυτές χρονικές περιόδους, ενώ η κατανάλωση (C1,C2) αντίστοιχα. </a:t>
            </a:r>
          </a:p>
          <a:p>
            <a:pPr marL="457200" indent="-457200" eaLnBrk="1" fontAlgn="auto" hangingPunct="1">
              <a:lnSpc>
                <a:spcPct val="90000"/>
              </a:lnSpc>
              <a:spcBef>
                <a:spcPct val="30000"/>
              </a:spcBef>
              <a:spcAft>
                <a:spcPts val="0"/>
              </a:spcAft>
              <a:buFont typeface="Arial" panose="020B0604020202020204" pitchFamily="34" charset="0"/>
              <a:buChar char="•"/>
              <a:defRPr/>
            </a:pPr>
            <a:r>
              <a:rPr lang="el-GR" altLang="el-GR" sz="3200" kern="0" dirty="0">
                <a:solidFill>
                  <a:prstClr val="black"/>
                </a:solidFill>
                <a:latin typeface="+mn-lt"/>
              </a:rPr>
              <a:t>Α. (Y1-C1)&gt;0    C2=Y2+(1+r) * (Y1-C1).</a:t>
            </a:r>
          </a:p>
          <a:p>
            <a:pPr marL="457200" indent="-457200" eaLnBrk="1" fontAlgn="auto" hangingPunct="1">
              <a:lnSpc>
                <a:spcPct val="90000"/>
              </a:lnSpc>
              <a:spcBef>
                <a:spcPct val="30000"/>
              </a:spcBef>
              <a:spcAft>
                <a:spcPts val="0"/>
              </a:spcAft>
              <a:buFont typeface="Arial" panose="020B0604020202020204" pitchFamily="34" charset="0"/>
              <a:buChar char="•"/>
              <a:defRPr/>
            </a:pPr>
            <a:r>
              <a:rPr lang="el-GR" altLang="el-GR" sz="3200" kern="0" dirty="0">
                <a:solidFill>
                  <a:prstClr val="black"/>
                </a:solidFill>
                <a:latin typeface="+mn-lt"/>
              </a:rPr>
              <a:t>Β. (Y1-C1)&lt;0    C2=Y2-(1+r) * (C1-Y1).</a:t>
            </a:r>
          </a:p>
        </p:txBody>
      </p:sp>
      <p:sp>
        <p:nvSpPr>
          <p:cNvPr id="11267" name="Θέση αριθμού διαφάνειας 5"/>
          <p:cNvSpPr>
            <a:spLocks noGrp="1"/>
          </p:cNvSpPr>
          <p:nvPr>
            <p:ph type="sldNum" sz="quarter" idx="12"/>
          </p:nvPr>
        </p:nvSpPr>
        <p:spPr bwMode="auto">
          <a:noFill/>
          <a:ln>
            <a:miter lim="800000"/>
            <a:headEnd/>
            <a:tailEnd/>
          </a:ln>
        </p:spPr>
        <p:txBody>
          <a:bodyPr/>
          <a:lstStyle/>
          <a:p>
            <a:fld id="{C39ED017-1C6F-4B20-8276-488FE3180237}" type="slidenum">
              <a:rPr lang="nl-NL" altLang="el-GR"/>
              <a:pPr/>
              <a:t>6</a:t>
            </a:fld>
            <a:endParaRPr lang="nl-NL" altLang="el-GR"/>
          </a:p>
        </p:txBody>
      </p:sp>
      <p:pic>
        <p:nvPicPr>
          <p:cNvPr id="11268" name="Εικόνα 5"/>
          <p:cNvPicPr>
            <a:picLocks noChangeAspect="1"/>
          </p:cNvPicPr>
          <p:nvPr/>
        </p:nvPicPr>
        <p:blipFill>
          <a:blip r:embed="rId2"/>
          <a:srcRect/>
          <a:stretch>
            <a:fillRect/>
          </a:stretch>
        </p:blipFill>
        <p:spPr bwMode="auto">
          <a:xfrm>
            <a:off x="165100" y="-33338"/>
            <a:ext cx="8937625" cy="2359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63" y="1844675"/>
            <a:ext cx="8428037" cy="4402138"/>
          </a:xfrm>
          <a:prstGeom prst="rect">
            <a:avLst/>
          </a:prstGeom>
          <a:noFill/>
        </p:spPr>
        <p:txBody>
          <a:bodyPr>
            <a:spAutoFit/>
          </a:bodyPr>
          <a:lstStyle/>
          <a:p>
            <a:pPr marL="342900" indent="-342900" eaLnBrk="1" hangingPunct="1">
              <a:buFont typeface="Arial" panose="020B0604020202020204" pitchFamily="34" charset="0"/>
              <a:buChar char="•"/>
              <a:defRPr/>
            </a:pPr>
            <a:r>
              <a:rPr lang="el-GR" altLang="el-GR" sz="3200" dirty="0">
                <a:solidFill>
                  <a:schemeClr val="tx1"/>
                </a:solidFill>
                <a:latin typeface="+mn-lt"/>
              </a:rPr>
              <a:t>Γενικά μπορούμε να πούμε ότι η ακόλουθη εξίσωση  C2=Y2+(1+r)*Y1-(1+r) * C1 περιγράφει μια ευθεία γραμμή, της οποίας η κλίση είναι το -(1+r). Αν υποθέσουμε ότι δεν καταναλώσει τίποτα στην επόμενη χρονική περίοδο, τότε έχουμε C1=Y1+Y2/(1+r)=W και αυτό μας δείχνει την παρούσα αξία του πλούτου.</a:t>
            </a:r>
          </a:p>
          <a:p>
            <a:pPr eaLnBrk="1" hangingPunct="1">
              <a:defRPr/>
            </a:pPr>
            <a:endParaRPr lang="el-GR" dirty="0"/>
          </a:p>
        </p:txBody>
      </p:sp>
      <p:sp>
        <p:nvSpPr>
          <p:cNvPr id="12291" name="Θέση αριθμού διαφάνειας 5"/>
          <p:cNvSpPr>
            <a:spLocks noGrp="1"/>
          </p:cNvSpPr>
          <p:nvPr>
            <p:ph type="sldNum" sz="quarter" idx="12"/>
          </p:nvPr>
        </p:nvSpPr>
        <p:spPr bwMode="auto">
          <a:noFill/>
          <a:ln>
            <a:miter lim="800000"/>
            <a:headEnd/>
            <a:tailEnd/>
          </a:ln>
        </p:spPr>
        <p:txBody>
          <a:bodyPr/>
          <a:lstStyle/>
          <a:p>
            <a:fld id="{175C4340-56F0-4708-895B-50E156B7D6B7}" type="slidenum">
              <a:rPr lang="nl-NL" altLang="el-GR"/>
              <a:pPr/>
              <a:t>7</a:t>
            </a:fld>
            <a:endParaRPr lang="nl-NL" altLang="el-GR"/>
          </a:p>
        </p:txBody>
      </p:sp>
      <p:pic>
        <p:nvPicPr>
          <p:cNvPr id="12292" name="Εικόνα 4"/>
          <p:cNvPicPr>
            <a:picLocks noChangeAspect="1"/>
          </p:cNvPicPr>
          <p:nvPr/>
        </p:nvPicPr>
        <p:blipFill>
          <a:blip r:embed="rId3"/>
          <a:srcRect/>
          <a:stretch>
            <a:fillRect/>
          </a:stretch>
        </p:blipFill>
        <p:spPr bwMode="auto">
          <a:xfrm>
            <a:off x="258763" y="11113"/>
            <a:ext cx="8937625" cy="235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αριθμού διαφάνειας 4"/>
          <p:cNvSpPr>
            <a:spLocks noGrp="1"/>
          </p:cNvSpPr>
          <p:nvPr>
            <p:ph type="sldNum" sz="quarter" idx="12"/>
          </p:nvPr>
        </p:nvSpPr>
        <p:spPr bwMode="auto">
          <a:noFill/>
          <a:ln>
            <a:miter lim="800000"/>
            <a:headEnd/>
            <a:tailEnd/>
          </a:ln>
        </p:spPr>
        <p:txBody>
          <a:bodyPr/>
          <a:lstStyle/>
          <a:p>
            <a:fld id="{BB8A04AA-7607-4CE1-86F5-72423336B308}" type="slidenum">
              <a:rPr lang="nl-NL" altLang="el-GR"/>
              <a:pPr/>
              <a:t>8</a:t>
            </a:fld>
            <a:endParaRPr lang="nl-NL" altLang="el-GR"/>
          </a:p>
        </p:txBody>
      </p:sp>
      <p:pic>
        <p:nvPicPr>
          <p:cNvPr id="14339" name="Εικόνα 3"/>
          <p:cNvPicPr>
            <a:picLocks noChangeAspect="1"/>
          </p:cNvPicPr>
          <p:nvPr/>
        </p:nvPicPr>
        <p:blipFill>
          <a:blip r:embed="rId2"/>
          <a:srcRect/>
          <a:stretch>
            <a:fillRect/>
          </a:stretch>
        </p:blipFill>
        <p:spPr bwMode="auto">
          <a:xfrm>
            <a:off x="611188" y="1628775"/>
            <a:ext cx="7643812" cy="4427538"/>
          </a:xfrm>
          <a:prstGeom prst="rect">
            <a:avLst/>
          </a:prstGeom>
          <a:noFill/>
          <a:ln w="9525">
            <a:noFill/>
            <a:miter lim="800000"/>
            <a:headEnd/>
            <a:tailEnd/>
          </a:ln>
        </p:spPr>
      </p:pic>
      <p:pic>
        <p:nvPicPr>
          <p:cNvPr id="14340" name="Εικόνα 6"/>
          <p:cNvPicPr>
            <a:picLocks noChangeAspect="1"/>
          </p:cNvPicPr>
          <p:nvPr/>
        </p:nvPicPr>
        <p:blipFill>
          <a:blip r:embed="rId3"/>
          <a:srcRect/>
          <a:stretch>
            <a:fillRect/>
          </a:stretch>
        </p:blipFill>
        <p:spPr bwMode="auto">
          <a:xfrm>
            <a:off x="107950" y="1588"/>
            <a:ext cx="8937625" cy="2359025"/>
          </a:xfrm>
          <a:prstGeom prst="rect">
            <a:avLst/>
          </a:prstGeom>
          <a:noFill/>
          <a:ln w="9525">
            <a:noFill/>
            <a:miter lim="800000"/>
            <a:headEnd/>
            <a:tailEnd/>
          </a:ln>
        </p:spPr>
      </p:pic>
      <p:pic>
        <p:nvPicPr>
          <p:cNvPr id="14341" name="Εικόνα 9"/>
          <p:cNvPicPr>
            <a:picLocks noChangeAspect="1"/>
          </p:cNvPicPr>
          <p:nvPr/>
        </p:nvPicPr>
        <p:blipFill>
          <a:blip r:embed="rId4"/>
          <a:srcRect/>
          <a:stretch>
            <a:fillRect/>
          </a:stretch>
        </p:blipFill>
        <p:spPr bwMode="auto">
          <a:xfrm>
            <a:off x="2124075" y="6056313"/>
            <a:ext cx="3255963"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αριθμού διαφάνειας 4"/>
          <p:cNvSpPr>
            <a:spLocks noGrp="1"/>
          </p:cNvSpPr>
          <p:nvPr>
            <p:ph type="sldNum" sz="quarter" idx="12"/>
          </p:nvPr>
        </p:nvSpPr>
        <p:spPr bwMode="auto">
          <a:noFill/>
          <a:ln>
            <a:miter lim="800000"/>
            <a:headEnd/>
            <a:tailEnd/>
          </a:ln>
        </p:spPr>
        <p:txBody>
          <a:bodyPr/>
          <a:lstStyle/>
          <a:p>
            <a:fld id="{B2C941EE-8B2E-4406-BD7B-A53C85E2CB9B}" type="slidenum">
              <a:rPr lang="nl-NL" altLang="el-GR"/>
              <a:pPr/>
              <a:t>9</a:t>
            </a:fld>
            <a:endParaRPr lang="nl-NL" altLang="el-GR"/>
          </a:p>
        </p:txBody>
      </p:sp>
      <p:pic>
        <p:nvPicPr>
          <p:cNvPr id="15363" name="Εικόνα 1"/>
          <p:cNvPicPr>
            <a:picLocks noChangeAspect="1"/>
          </p:cNvPicPr>
          <p:nvPr/>
        </p:nvPicPr>
        <p:blipFill>
          <a:blip r:embed="rId2"/>
          <a:srcRect/>
          <a:stretch>
            <a:fillRect/>
          </a:stretch>
        </p:blipFill>
        <p:spPr bwMode="auto">
          <a:xfrm>
            <a:off x="969963" y="2000250"/>
            <a:ext cx="6542087" cy="4356100"/>
          </a:xfrm>
          <a:prstGeom prst="rect">
            <a:avLst/>
          </a:prstGeom>
          <a:noFill/>
          <a:ln w="9525">
            <a:noFill/>
            <a:miter lim="800000"/>
            <a:headEnd/>
            <a:tailEnd/>
          </a:ln>
        </p:spPr>
      </p:pic>
      <p:pic>
        <p:nvPicPr>
          <p:cNvPr id="15364" name="Εικόνα 2"/>
          <p:cNvPicPr>
            <a:picLocks noChangeAspect="1"/>
          </p:cNvPicPr>
          <p:nvPr/>
        </p:nvPicPr>
        <p:blipFill>
          <a:blip r:embed="rId3"/>
          <a:srcRect/>
          <a:stretch>
            <a:fillRect/>
          </a:stretch>
        </p:blipFill>
        <p:spPr bwMode="auto">
          <a:xfrm>
            <a:off x="836613" y="6343650"/>
            <a:ext cx="6808787" cy="377825"/>
          </a:xfrm>
          <a:prstGeom prst="rect">
            <a:avLst/>
          </a:prstGeom>
          <a:noFill/>
          <a:ln w="9525">
            <a:noFill/>
            <a:miter lim="800000"/>
            <a:headEnd/>
            <a:tailEnd/>
          </a:ln>
        </p:spPr>
      </p:pic>
      <p:pic>
        <p:nvPicPr>
          <p:cNvPr id="15365" name="Εικόνα 4"/>
          <p:cNvPicPr>
            <a:picLocks noChangeAspect="1"/>
          </p:cNvPicPr>
          <p:nvPr/>
        </p:nvPicPr>
        <p:blipFill>
          <a:blip r:embed="rId4"/>
          <a:srcRect/>
          <a:stretch>
            <a:fillRect/>
          </a:stretch>
        </p:blipFill>
        <p:spPr bwMode="auto">
          <a:xfrm>
            <a:off x="206375" y="-73025"/>
            <a:ext cx="8937625" cy="2359025"/>
          </a:xfrm>
          <a:prstGeom prst="rect">
            <a:avLst/>
          </a:prstGeom>
          <a:noFill/>
          <a:ln w="9525">
            <a:noFill/>
            <a:miter lim="800000"/>
            <a:headEnd/>
            <a:tailEnd/>
          </a:ln>
        </p:spPr>
      </p:pic>
      <p:pic>
        <p:nvPicPr>
          <p:cNvPr id="15366" name="Εικόνα 7"/>
          <p:cNvPicPr>
            <a:picLocks noChangeAspect="1"/>
          </p:cNvPicPr>
          <p:nvPr/>
        </p:nvPicPr>
        <p:blipFill>
          <a:blip r:embed="rId5"/>
          <a:srcRect/>
          <a:stretch>
            <a:fillRect/>
          </a:stretch>
        </p:blipFill>
        <p:spPr bwMode="auto">
          <a:xfrm>
            <a:off x="236538" y="1152525"/>
            <a:ext cx="8231187" cy="114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5491</TotalTime>
  <Words>2057</Words>
  <Application>Microsoft Office PowerPoint</Application>
  <PresentationFormat>Προβολή στην οθόνη (4:3)</PresentationFormat>
  <Paragraphs>192</Paragraphs>
  <Slides>40</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Διαφάνεια 1</vt:lpstr>
      <vt:lpstr>Σκοποί Ενότητας</vt:lpstr>
      <vt:lpstr>Περιεχόμενα Ενότητας</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Η Θεωρία δανειακών κεφαλαίων - 3</vt:lpstr>
      <vt:lpstr>Η Θεωρία δανειακών κεφαλαίων - 4</vt:lpstr>
      <vt:lpstr>Η Θεωρία δανειακών κεφαλαίων - 5</vt:lpstr>
      <vt:lpstr>Η Θεωρία δανειακών κεφαλαίων - 6</vt:lpstr>
      <vt:lpstr>Η Θεωρία δανειακών κεφαλαίων - 7</vt:lpstr>
      <vt:lpstr>Η Θεωρία δανειακών κεφαλαίων - 8</vt:lpstr>
      <vt:lpstr>Οι διαφορετικές προτιμήσεις μεταξύ δανειστών και δανειζόμενων </vt:lpstr>
      <vt:lpstr>Οι διαφορετικές προτιμήσεις μεταξύ δανειστών και δανειζόμενων - 2</vt:lpstr>
      <vt:lpstr>Ασυμμετρία Πληροφόρησης και Κόστη συναλλαγών</vt:lpstr>
      <vt:lpstr>Ασυμμετρία Πληροφόρησης και Κόστη συναλλαγών - 2</vt:lpstr>
      <vt:lpstr>Ασυμμετρία Πληροφόρησης και Κόστη συναλλαγών - 3</vt:lpstr>
      <vt:lpstr>Ασυμμετρία Πληροφόρησης και Κόστη συναλλαγών - 4</vt:lpstr>
      <vt:lpstr>Ασυμμετρία Πληροφόρησης και Κόστη συναλλαγών - 5</vt:lpstr>
      <vt:lpstr>Ασυμμετρία Πληροφόρησης και Κόστη συναλλαγών - 6</vt:lpstr>
      <vt:lpstr>Το υπόδειγμα κατανάλωσης επένδυσης του Fisher λαμβάνοντας υπόψη τις ατέλειες των κεφαλαιαγορών</vt:lpstr>
      <vt:lpstr>Το υπόδειγμα κατανάλωσης επένδυσης του Fisher λαμβάνοντας υπόψη τις ατέλειες των κεφαλαιαγορών - 2</vt:lpstr>
      <vt:lpstr>Το υπόδειγμα κατανάλωσης επένδυσης του Fisher λαμβάνοντας υπόψη τις ατέλειες των κεφαλαιαγορών - 3</vt:lpstr>
      <vt:lpstr>Το υπόδειγμα κατανάλωσης επένδυσης του Fisher λαμβάνοντας υπόψη τις ατέλειες των κεφαλαιαγορών - 4</vt:lpstr>
      <vt:lpstr>Το υπόδειγμα κατανάλωσης επένδυσης του Fisher λαμβάνοντας υπόψη τις ατέλειες των κεφαλαιαγορών - 4</vt:lpstr>
      <vt:lpstr>Άλλες σημαντικές συνεισφορές των τραπεζών στο οικονομικό σύστημα  </vt:lpstr>
      <vt:lpstr>Άλλες σημαντικές συνεισφορές των τραπεζών στο οικονομικό σύστημα - 2  </vt:lpstr>
      <vt:lpstr>Διαφάνεια 34</vt:lpstr>
      <vt:lpstr>Συμπεράσματα</vt:lpstr>
      <vt:lpstr>Διαφάνεια 36</vt:lpstr>
      <vt:lpstr>Διαφάνεια 37</vt:lpstr>
      <vt:lpstr>Διαφάνεια 38</vt:lpstr>
      <vt:lpstr>Διαφάνεια 39</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dc:creator>
  <cp:lastModifiedBy>Τάσος Ευγενίδης</cp:lastModifiedBy>
  <cp:revision>195</cp:revision>
  <dcterms:created xsi:type="dcterms:W3CDTF">2002-06-14T19:44:00Z</dcterms:created>
  <dcterms:modified xsi:type="dcterms:W3CDTF">2015-06-19T10:44:19Z</dcterms:modified>
</cp:coreProperties>
</file>