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66" r:id="rId13"/>
    <p:sldId id="267" r:id="rId14"/>
    <p:sldId id="274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4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8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129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0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6063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71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79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0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7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0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0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9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7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7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62A1-861A-4CB7-9810-289227CD69E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CDEAF49-08F4-47AD-B91A-919D4A8B5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5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31CA7-7118-DFFC-0F4E-0041CD7860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Οικονομικά Μαθηματικά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7220E-ADB0-2950-608D-6BB12D8D86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/>
              <a:t>Ενότητα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1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D8122-F667-8BC3-4E92-35C8DFAF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Αφαίρεση Πινάκων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77066-1358-4601-F6D8-0E3753076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+ (-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l-GR" altLang="en-US" dirty="0">
                <a:latin typeface="Arial" panose="020B0604020202020204" pitchFamily="34" charset="0"/>
              </a:rPr>
              <a:t>[</a:t>
            </a:r>
            <a:r>
              <a:rPr lang="el-GR" altLang="en-US" i="1" dirty="0">
                <a:latin typeface="Times" panose="02020603050405020304" pitchFamily="18" charset="0"/>
              </a:rPr>
              <a:t>α</a:t>
            </a:r>
            <a:r>
              <a:rPr lang="en-US" altLang="en-US" i="1" baseline="-25000" dirty="0" err="1">
                <a:latin typeface="Times" panose="02020603050405020304" pitchFamily="18" charset="0"/>
              </a:rPr>
              <a:t>ij</a:t>
            </a:r>
            <a:r>
              <a:rPr lang="el-GR" altLang="en-US" i="1" baseline="-25000" dirty="0">
                <a:latin typeface="Times" panose="02020603050405020304" pitchFamily="18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- </a:t>
            </a:r>
            <a:r>
              <a:rPr lang="el-GR" altLang="en-US" i="1" dirty="0">
                <a:latin typeface="Times" panose="02020603050405020304" pitchFamily="18" charset="0"/>
              </a:rPr>
              <a:t>β</a:t>
            </a:r>
            <a:r>
              <a:rPr lang="en-US" altLang="en-US" i="1" baseline="-25000" dirty="0" err="1">
                <a:latin typeface="Times" panose="02020603050405020304" pitchFamily="18" charset="0"/>
              </a:rPr>
              <a:t>ij</a:t>
            </a:r>
            <a:r>
              <a:rPr lang="en-US" altLang="en-US" dirty="0">
                <a:latin typeface="Arial" panose="020B0604020202020204" pitchFamily="34" charset="0"/>
              </a:rPr>
              <a:t>]</a:t>
            </a:r>
            <a:r>
              <a:rPr lang="el-GR" altLang="en-US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AA5CF6-ED2F-4036-C52B-131629247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2947987"/>
            <a:ext cx="47625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82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E0A1-CF63-14AE-D15A-B5C823C61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Πολλαπλασιασμός Πίνακα με αριθμό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B8181-887D-DB68-4287-B8213949CD0D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Γινόμενο ενός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αριθμού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λ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με πίνακα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= [</a:t>
            </a:r>
            <a:r>
              <a:rPr lang="el-GR" altLang="en-US" i="1" dirty="0">
                <a:solidFill>
                  <a:srgbClr val="FF0000"/>
                </a:solidFill>
                <a:latin typeface="Times" panose="02020603050405020304" pitchFamily="18" charset="0"/>
              </a:rPr>
              <a:t>α</a:t>
            </a:r>
            <a:r>
              <a:rPr lang="en-US" altLang="en-US" i="1" baseline="-25000" dirty="0" err="1">
                <a:solidFill>
                  <a:srgbClr val="FF0000"/>
                </a:solidFill>
                <a:latin typeface="Times" panose="02020603050405020304" pitchFamily="18" charset="0"/>
              </a:rPr>
              <a:t>ij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λέγεται ο πίνακας που προκύπτει αν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πολλαπλασιάσουμε κάθε στοιχείο του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με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λ</a:t>
            </a:r>
            <a:r>
              <a:rPr lang="el-GR" altLang="en-US" i="1" dirty="0">
                <a:latin typeface="Arial" panose="020B0604020202020204" pitchFamily="34" charset="0"/>
              </a:rPr>
              <a:t>. </a:t>
            </a:r>
            <a:r>
              <a:rPr lang="el-GR" altLang="en-US" dirty="0">
                <a:latin typeface="Arial" panose="020B0604020202020204" pitchFamily="34" charset="0"/>
              </a:rPr>
              <a:t>Δηλαδή,</a:t>
            </a:r>
          </a:p>
          <a:p>
            <a:pPr eaLnBrk="1" hangingPunct="1"/>
            <a:endParaRPr lang="el-GR" altLang="en-US" sz="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λΑ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[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λ</a:t>
            </a:r>
            <a:r>
              <a:rPr lang="el-GR" altLang="en-US" i="1" dirty="0">
                <a:solidFill>
                  <a:srgbClr val="000000"/>
                </a:solidFill>
                <a:latin typeface="Times" panose="02020603050405020304" pitchFamily="18" charset="0"/>
              </a:rPr>
              <a:t>α</a:t>
            </a:r>
            <a:r>
              <a:rPr lang="en-US" altLang="en-US" i="1" baseline="-25000" dirty="0" err="1">
                <a:solidFill>
                  <a:srgbClr val="000000"/>
                </a:solidFill>
                <a:latin typeface="Times" panose="02020603050405020304" pitchFamily="18" charset="0"/>
              </a:rPr>
              <a:t>ij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/>
            <a:endParaRPr lang="el-GR" altLang="en-US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Άν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 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είναι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el-GR" altLang="en-US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πίνακες και </a:t>
            </a:r>
            <a:r>
              <a:rPr lang="el-GR" altLang="en-US" i="1" dirty="0">
                <a:latin typeface="Arial" panose="020B0604020202020204" pitchFamily="34" charset="0"/>
              </a:rPr>
              <a:t>κ</a:t>
            </a:r>
            <a:r>
              <a:rPr lang="el-GR" altLang="en-US" dirty="0">
                <a:latin typeface="Arial" panose="020B0604020202020204" pitchFamily="34" charset="0"/>
              </a:rPr>
              <a:t>, </a:t>
            </a:r>
            <a:r>
              <a:rPr lang="el-GR" altLang="en-US" i="1" dirty="0">
                <a:latin typeface="Arial" panose="020B0604020202020204" pitchFamily="34" charset="0"/>
              </a:rPr>
              <a:t>λ</a:t>
            </a:r>
            <a:r>
              <a:rPr lang="el-GR" altLang="en-US" dirty="0">
                <a:latin typeface="Arial" panose="020B0604020202020204" pitchFamily="34" charset="0"/>
              </a:rPr>
              <a:t> είναι πραγματικοί αριθμοί, τότε ισχύουν οι παρακάτω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ιδιότητες</a:t>
            </a:r>
            <a:r>
              <a:rPr lang="el-GR" altLang="en-US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l-GR" altLang="en-US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		(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κ + λ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 = 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κΑ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 + 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λΑ</a:t>
            </a:r>
            <a:endParaRPr lang="el-GR" altLang="en-US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		λ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 + 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λΑ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 + 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λΒ</a:t>
            </a:r>
            <a:endParaRPr lang="el-GR" altLang="en-US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		κ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λΑ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κλΑ</a:t>
            </a:r>
            <a:endParaRPr lang="el-GR" altLang="en-US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		1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 = Α</a:t>
            </a:r>
          </a:p>
          <a:p>
            <a:pPr marL="0" indent="0" eaLnBrk="1" hangingPunct="1">
              <a:buNone/>
            </a:pP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		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λΑ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0 </a:t>
            </a:r>
            <a:r>
              <a:rPr lang="el-GR" altLang="en-US" b="1" dirty="0">
                <a:solidFill>
                  <a:srgbClr val="000000"/>
                </a:solidFill>
                <a:latin typeface="Wingdings" panose="05000000000000000000" pitchFamily="2" charset="2"/>
              </a:rPr>
              <a:t></a:t>
            </a:r>
            <a:r>
              <a:rPr lang="en-US" altLang="en-US" b="1" dirty="0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λ = 0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ή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 = </a:t>
            </a:r>
            <a:r>
              <a:rPr lang="el-GR" alt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l-GR" alt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F476-F5A6-28B6-14E8-46BBA5D4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Πολλαπλασιασμός Πινάκων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13F16-924B-5EC6-4CF1-576C3A38F0EE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485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l-GR" altLang="en-US" dirty="0">
                <a:latin typeface="Arial" panose="020B0604020202020204" pitchFamily="34" charset="0"/>
              </a:rPr>
              <a:t>Η προϋπόθεση εδώ είναι ότι όσες στήλες έχει ο πίνακας Α τόσες γραμμές έχει ο πίνακας Β. Δηλαδή, αν ο Α έχει διαστάσεις m x s, o B πρέπει να έχει διαστάσεις s x n. Τότε το γινόμενο έχει διαστάσεις m x n.</a:t>
            </a:r>
          </a:p>
          <a:p>
            <a:pPr eaLnBrk="1" hangingPunct="1">
              <a:lnSpc>
                <a:spcPct val="150000"/>
              </a:lnSpc>
            </a:pPr>
            <a:r>
              <a:rPr lang="el-GR" altLang="en-US" dirty="0">
                <a:latin typeface="Arial" panose="020B0604020202020204" pitchFamily="34" charset="0"/>
              </a:rPr>
              <a:t>Αν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= [</a:t>
            </a:r>
            <a:r>
              <a:rPr lang="el-GR" altLang="en-US" i="1" dirty="0">
                <a:solidFill>
                  <a:srgbClr val="FF0000"/>
                </a:solidFill>
                <a:latin typeface="Times" panose="02020603050405020304" pitchFamily="18" charset="0"/>
              </a:rPr>
              <a:t>α</a:t>
            </a:r>
            <a:r>
              <a:rPr lang="en-US" altLang="en-US" i="1" baseline="-25000" dirty="0" err="1">
                <a:solidFill>
                  <a:srgbClr val="FF0000"/>
                </a:solidFill>
                <a:latin typeface="Times" panose="02020603050405020304" pitchFamily="18" charset="0"/>
              </a:rPr>
              <a:t>i</a:t>
            </a:r>
            <a:r>
              <a:rPr lang="el-GR" altLang="en-US" i="1" baseline="-25000" dirty="0">
                <a:solidFill>
                  <a:srgbClr val="FF0000"/>
                </a:solidFill>
                <a:latin typeface="Times" panose="02020603050405020304" pitchFamily="18" charset="0"/>
              </a:rPr>
              <a:t> </a:t>
            </a:r>
            <a:r>
              <a:rPr lang="en-US" altLang="en-US" i="1" baseline="-25000" dirty="0">
                <a:solidFill>
                  <a:srgbClr val="FF0000"/>
                </a:solidFill>
                <a:latin typeface="Times" panose="02020603050405020304" pitchFamily="18" charset="0"/>
              </a:rPr>
              <a:t>j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είναι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el-GR" altLang="en-US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πίνακας και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= [</a:t>
            </a:r>
            <a:r>
              <a:rPr lang="el-GR" altLang="en-US" i="1" dirty="0">
                <a:solidFill>
                  <a:srgbClr val="FF0000"/>
                </a:solidFill>
                <a:latin typeface="Times" panose="02020603050405020304" pitchFamily="18" charset="0"/>
              </a:rPr>
              <a:t>β</a:t>
            </a:r>
            <a:r>
              <a:rPr lang="en-US" altLang="en-US" i="1" baseline="-25000" dirty="0" err="1">
                <a:solidFill>
                  <a:srgbClr val="FF0000"/>
                </a:solidFill>
                <a:latin typeface="Times" panose="02020603050405020304" pitchFamily="18" charset="0"/>
              </a:rPr>
              <a:t>i</a:t>
            </a:r>
            <a:r>
              <a:rPr lang="el-GR" altLang="en-US" i="1" baseline="-25000" dirty="0">
                <a:solidFill>
                  <a:srgbClr val="FF0000"/>
                </a:solidFill>
                <a:latin typeface="Times" panose="02020603050405020304" pitchFamily="18" charset="0"/>
              </a:rPr>
              <a:t> </a:t>
            </a:r>
            <a:r>
              <a:rPr lang="en-US" altLang="en-US" i="1" baseline="-25000" dirty="0">
                <a:solidFill>
                  <a:srgbClr val="FF0000"/>
                </a:solidFill>
                <a:latin typeface="Times" panose="02020603050405020304" pitchFamily="18" charset="0"/>
              </a:rPr>
              <a:t>j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είναι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k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πίνακας τότε ορίζουμε ως γινόμενο του πίνακα 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 με τον πίνακα </a:t>
            </a:r>
            <a:r>
              <a:rPr lang="el-GR" altLang="en-US" i="1" dirty="0">
                <a:latin typeface="Arial" panose="020B0604020202020204" pitchFamily="34" charset="0"/>
              </a:rPr>
              <a:t>Β</a:t>
            </a:r>
            <a:r>
              <a:rPr lang="el-GR" altLang="en-US" dirty="0">
                <a:latin typeface="Arial" panose="020B0604020202020204" pitchFamily="34" charset="0"/>
              </a:rPr>
              <a:t> και το </a:t>
            </a:r>
            <a:r>
              <a:rPr lang="el-GR" altLang="en-US" dirty="0" err="1">
                <a:latin typeface="Arial" panose="020B0604020202020204" pitchFamily="34" charset="0"/>
              </a:rPr>
              <a:t>συμβολιζουμε</a:t>
            </a:r>
            <a:r>
              <a:rPr lang="el-GR" altLang="en-US" dirty="0">
                <a:latin typeface="Arial" panose="020B0604020202020204" pitchFamily="34" charset="0"/>
              </a:rPr>
              <a:t>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Β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τον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el-GR" altLang="en-US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k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πίνακα του οποίου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κάθε στοιχείο </a:t>
            </a:r>
            <a:r>
              <a:rPr lang="el-GR" altLang="en-US" i="1" dirty="0">
                <a:solidFill>
                  <a:srgbClr val="FF0000"/>
                </a:solidFill>
                <a:latin typeface="Times" panose="02020603050405020304" pitchFamily="18" charset="0"/>
              </a:rPr>
              <a:t>γ</a:t>
            </a:r>
            <a:r>
              <a:rPr lang="en-US" altLang="en-US" i="1" baseline="-25000" dirty="0" err="1">
                <a:solidFill>
                  <a:srgbClr val="FF0000"/>
                </a:solidFill>
                <a:latin typeface="Times" panose="02020603050405020304" pitchFamily="18" charset="0"/>
              </a:rPr>
              <a:t>ij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είναι το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άθροισμα των γινομένων των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στοιχείων τις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γραμμής του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με τα αντίστοιχα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στοιχεία της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j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στήλης του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Δηλαδή:</a:t>
            </a:r>
          </a:p>
          <a:p>
            <a:pPr algn="ctr" eaLnBrk="1" hangingPunct="1"/>
            <a:endParaRPr lang="el-GR" altLang="en-US" i="1" dirty="0"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BF83C7-182C-639C-B379-C0E99DA61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730" y="5675063"/>
            <a:ext cx="1775460" cy="9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10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5DAFE-4EC8-54CF-B7B1-6672531E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– Πολλαπλασιασμός Πινάκων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FE4418-BF31-E8CA-27C2-E1805BFDC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8313" y="3165475"/>
            <a:ext cx="8077200" cy="17145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ABF7F4-C1C4-BA1A-0381-33CC71B04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964" y="1754648"/>
            <a:ext cx="1775460" cy="96012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0FBD794-5E9F-3841-9DDC-76F4FEB226A8}"/>
              </a:ext>
            </a:extLst>
          </p:cNvPr>
          <p:cNvSpPr/>
          <p:nvPr/>
        </p:nvSpPr>
        <p:spPr>
          <a:xfrm>
            <a:off x="3716594" y="2896931"/>
            <a:ext cx="521109" cy="225158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759D10A-9539-B252-D164-E2F285D1AB33}"/>
              </a:ext>
            </a:extLst>
          </p:cNvPr>
          <p:cNvSpPr/>
          <p:nvPr/>
        </p:nvSpPr>
        <p:spPr>
          <a:xfrm>
            <a:off x="6263148" y="3165475"/>
            <a:ext cx="2212258" cy="48229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03E2B44-87B9-3ED9-62FD-E3F17481B98B}"/>
              </a:ext>
            </a:extLst>
          </p:cNvPr>
          <p:cNvSpPr/>
          <p:nvPr/>
        </p:nvSpPr>
        <p:spPr>
          <a:xfrm>
            <a:off x="8770374" y="3165475"/>
            <a:ext cx="413313" cy="48229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90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681A2-4114-263E-0BED-C263B3C9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– Πολλαπλασιασμός Πινάκων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8C4CFC-5213-E7E6-8693-6A1EEE5D9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768" y="3640496"/>
            <a:ext cx="8382000" cy="19050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A72521-D19B-F79B-A35E-702599EF0478}"/>
              </a:ext>
            </a:extLst>
          </p:cNvPr>
          <p:cNvSpPr txBox="1"/>
          <p:nvPr/>
        </p:nvSpPr>
        <p:spPr>
          <a:xfrm>
            <a:off x="989012" y="1905000"/>
            <a:ext cx="10515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Πολλ</a:t>
            </a:r>
            <a:r>
              <a:rPr lang="en-US" dirty="0"/>
              <a:t>απλασιάζουμε δηλαδή την πρώτη γραμμή (α β γ) του πίνακα Α διαδοχικά και</a:t>
            </a:r>
            <a:r>
              <a:rPr lang="el-GR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τις</a:t>
            </a:r>
            <a:r>
              <a:rPr lang="en-US" dirty="0"/>
              <a:t> 4 </a:t>
            </a:r>
            <a:r>
              <a:rPr lang="en-US" dirty="0" err="1"/>
              <a:t>στήλες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π</a:t>
            </a:r>
            <a:r>
              <a:rPr lang="en-US" dirty="0" err="1"/>
              <a:t>ίν</a:t>
            </a:r>
            <a:r>
              <a:rPr lang="en-US" dirty="0"/>
              <a:t>ακα Β. </a:t>
            </a:r>
            <a:r>
              <a:rPr lang="en-US" dirty="0" err="1"/>
              <a:t>Έτσι</a:t>
            </a:r>
            <a:r>
              <a:rPr lang="en-US" dirty="0"/>
              <a:t> π</a:t>
            </a:r>
            <a:r>
              <a:rPr lang="en-US" dirty="0" err="1"/>
              <a:t>ροκύ</a:t>
            </a:r>
            <a:r>
              <a:rPr lang="en-US" dirty="0"/>
              <a:t>πτει η πρώτη γραμμή του ΑΒ.</a:t>
            </a:r>
          </a:p>
          <a:p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συνέχει</a:t>
            </a:r>
            <a:r>
              <a:rPr lang="en-US" dirty="0"/>
              <a:t>α επαναλαμβάνουμε την ίδια διαδικασία με τη δεύτερη γραμμή (δ ε ζ).</a:t>
            </a:r>
            <a:r>
              <a:rPr lang="el-GR" dirty="0"/>
              <a:t> </a:t>
            </a:r>
            <a:r>
              <a:rPr lang="en-US" dirty="0" err="1"/>
              <a:t>Έτσι</a:t>
            </a:r>
            <a:r>
              <a:rPr lang="en-US" dirty="0"/>
              <a:t> π.χ. </a:t>
            </a:r>
            <a:r>
              <a:rPr lang="en-US" dirty="0" err="1"/>
              <a:t>γι</a:t>
            </a:r>
            <a:r>
              <a:rPr lang="en-US" dirty="0"/>
              <a:t>α να βρούμε το στοιχείο (2,3) του ΑΒ πολλαπλασιάζουμε την 2η γραμμή</a:t>
            </a:r>
            <a:r>
              <a:rPr lang="el-GR" dirty="0"/>
              <a:t> </a:t>
            </a:r>
            <a:r>
              <a:rPr lang="en-US" dirty="0" err="1"/>
              <a:t>του</a:t>
            </a:r>
            <a:r>
              <a:rPr lang="en-US" dirty="0"/>
              <a:t> Α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3η </a:t>
            </a:r>
            <a:r>
              <a:rPr lang="en-US" dirty="0" err="1"/>
              <a:t>στήλη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Β.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C4C9D3-55E0-11A5-0AB4-BD56D3DE5E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768" y="5748115"/>
            <a:ext cx="46767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7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F9A64-E0AF-4FEB-9325-5388524C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EF030-559F-02B1-ACCF-5243D29A3C4F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l-GR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Άν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 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είναι </a:t>
            </a:r>
            <a:r>
              <a:rPr lang="el-GR" altLang="en-US" dirty="0">
                <a:latin typeface="Arial" panose="020B0604020202020204" pitchFamily="34" charset="0"/>
              </a:rPr>
              <a:t>πίνακες και </a:t>
            </a:r>
            <a:r>
              <a:rPr lang="el-GR" altLang="en-US" i="1" dirty="0">
                <a:latin typeface="Arial" panose="020B0604020202020204" pitchFamily="34" charset="0"/>
              </a:rPr>
              <a:t>κ</a:t>
            </a:r>
            <a:r>
              <a:rPr lang="el-GR" altLang="en-US" dirty="0">
                <a:latin typeface="Arial" panose="020B0604020202020204" pitchFamily="34" charset="0"/>
              </a:rPr>
              <a:t>, </a:t>
            </a:r>
            <a:r>
              <a:rPr lang="el-GR" altLang="en-US" i="1" dirty="0">
                <a:latin typeface="Arial" panose="020B0604020202020204" pitchFamily="34" charset="0"/>
              </a:rPr>
              <a:t>λ</a:t>
            </a:r>
            <a:r>
              <a:rPr lang="el-GR" altLang="en-US" dirty="0">
                <a:latin typeface="Arial" panose="020B0604020202020204" pitchFamily="34" charset="0"/>
              </a:rPr>
              <a:t> είναι πραγματικοί αριθμοί, τότε ισχύουν οι παρακάτω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ιδιότητες με την προϋπόθεση ότι ορίζονται οι πράξεις που σημειώνονται</a:t>
            </a:r>
            <a:r>
              <a:rPr lang="el-GR" altLang="en-US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l-GR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Π</a:t>
            </a:r>
            <a:r>
              <a:rPr lang="el-GR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ροσεταριστική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:	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ΒΓ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 = (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Γ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Ε</a:t>
            </a:r>
            <a:r>
              <a:rPr lang="el-GR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πιμεριστική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 + Γ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ΑΒ + ΑΓ     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και</a:t>
            </a:r>
            <a:endParaRPr lang="el-GR" altLang="en-US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		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 + Γ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ΒΑ + ΓΑ</a:t>
            </a:r>
            <a:endParaRPr lang="el-GR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		</a:t>
            </a:r>
          </a:p>
          <a:p>
            <a:pPr marL="0" indent="0" eaLnBrk="1" hangingPunct="1">
              <a:buNone/>
            </a:pP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		(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λΑ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)(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κΒ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κ</a:t>
            </a:r>
            <a:r>
              <a:rPr lang="el-GR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λ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ΑΒ</a:t>
            </a:r>
          </a:p>
        </p:txBody>
      </p:sp>
    </p:spTree>
    <p:extLst>
      <p:ext uri="{BB962C8B-B14F-4D97-AF65-F5344CB8AC3E}">
        <p14:creationId xmlns:p14="http://schemas.microsoft.com/office/powerpoint/2010/main" val="3071708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F2D2C-2A0E-632D-A9D1-788BF337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Μοναδιαίος</a:t>
            </a:r>
            <a:r>
              <a:rPr lang="el-GR" dirty="0"/>
              <a:t> Πίνακας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4DF10-D663-1389-C1D3-1DE0DE19BA22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497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l-GR" altLang="en-US" sz="2200" dirty="0" err="1">
                <a:latin typeface="Arial" panose="020B0604020202020204" pitchFamily="34" charset="0"/>
              </a:rPr>
              <a:t>Μοναδιαίος</a:t>
            </a:r>
            <a:r>
              <a:rPr lang="el-GR" altLang="en-US" sz="2200" dirty="0">
                <a:latin typeface="Arial" panose="020B0604020202020204" pitchFamily="34" charset="0"/>
              </a:rPr>
              <a:t> ονομάζεται κάθε τετραγωνικός πίνακας τύπου </a:t>
            </a:r>
            <a:r>
              <a:rPr lang="en-US" altLang="en-US" sz="2200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sz="2200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sz="2200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sz="2200" i="1" dirty="0">
                <a:latin typeface="Arial" panose="020B0604020202020204" pitchFamily="34" charset="0"/>
              </a:rPr>
              <a:t> </a:t>
            </a:r>
            <a:r>
              <a:rPr lang="el-GR" altLang="en-US" sz="2200" dirty="0">
                <a:latin typeface="Arial" panose="020B0604020202020204" pitchFamily="34" charset="0"/>
              </a:rPr>
              <a:t>του οποίου κάθε στοιχείο τις </a:t>
            </a:r>
            <a:r>
              <a:rPr lang="el-GR" altLang="en-US" sz="2200" dirty="0" err="1">
                <a:latin typeface="Arial" panose="020B0604020202020204" pitchFamily="34" charset="0"/>
              </a:rPr>
              <a:t>κυριάς</a:t>
            </a:r>
            <a:r>
              <a:rPr lang="el-GR" altLang="en-US" sz="2200" dirty="0">
                <a:latin typeface="Arial" panose="020B0604020202020204" pitchFamily="34" charset="0"/>
              </a:rPr>
              <a:t> </a:t>
            </a:r>
            <a:r>
              <a:rPr lang="el-GR" altLang="en-US" sz="2200" dirty="0" err="1">
                <a:latin typeface="Arial" panose="020B0604020202020204" pitchFamily="34" charset="0"/>
              </a:rPr>
              <a:t>διαγωνίου</a:t>
            </a:r>
            <a:r>
              <a:rPr lang="el-GR" altLang="en-US" sz="2200" dirty="0">
                <a:latin typeface="Arial" panose="020B0604020202020204" pitchFamily="34" charset="0"/>
              </a:rPr>
              <a:t> είναι ίσο με 1, ενώ τα υπόλοιπα στοιχεία ίσα με 0. </a:t>
            </a:r>
          </a:p>
          <a:p>
            <a:pPr eaLnBrk="1" hangingPunct="1"/>
            <a:endParaRPr lang="el-GR" altLang="en-US" sz="2200" dirty="0">
              <a:latin typeface="Arial" panose="020B0604020202020204" pitchFamily="34" charset="0"/>
            </a:endParaRPr>
          </a:p>
          <a:p>
            <a:pPr eaLnBrk="1" hangingPunct="1"/>
            <a:endParaRPr lang="el-GR" altLang="en-US" sz="2200" dirty="0">
              <a:latin typeface="Arial" panose="020B0604020202020204" pitchFamily="34" charset="0"/>
            </a:endParaRPr>
          </a:p>
          <a:p>
            <a:pPr eaLnBrk="1" hangingPunct="1"/>
            <a:endParaRPr lang="el-GR" altLang="en-US" sz="2200" dirty="0">
              <a:latin typeface="Arial" panose="020B0604020202020204" pitchFamily="34" charset="0"/>
            </a:endParaRPr>
          </a:p>
          <a:p>
            <a:pPr eaLnBrk="1" hangingPunct="1"/>
            <a:endParaRPr lang="el-GR" altLang="en-US" sz="2200" dirty="0">
              <a:latin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sz="2200" dirty="0">
                <a:latin typeface="Arial" panose="020B0604020202020204" pitchFamily="34" charset="0"/>
              </a:rPr>
              <a:t>Για κάθε </a:t>
            </a:r>
            <a:r>
              <a:rPr lang="el-GR" altLang="en-US" sz="2200" dirty="0" err="1">
                <a:latin typeface="Arial" panose="020B0604020202020204" pitchFamily="34" charset="0"/>
              </a:rPr>
              <a:t>μοναδιαίο</a:t>
            </a:r>
            <a:r>
              <a:rPr lang="el-GR" altLang="en-US" sz="2200" dirty="0">
                <a:latin typeface="Arial" panose="020B0604020202020204" pitchFamily="34" charset="0"/>
              </a:rPr>
              <a:t> πίνακα</a:t>
            </a:r>
            <a:r>
              <a:rPr lang="en-US" altLang="en-US" sz="2200" dirty="0">
                <a:latin typeface="Arial" panose="020B0604020202020204" pitchFamily="34" charset="0"/>
              </a:rPr>
              <a:t> </a:t>
            </a:r>
            <a:r>
              <a:rPr lang="el-GR" altLang="en-US" sz="2200" i="1" dirty="0">
                <a:latin typeface="Times" panose="02020603050405020304" pitchFamily="18" charset="0"/>
              </a:rPr>
              <a:t>Ι</a:t>
            </a:r>
            <a:r>
              <a:rPr lang="en-US" altLang="en-US" sz="2200" i="1" baseline="-25000" dirty="0">
                <a:latin typeface="Times" panose="02020603050405020304" pitchFamily="18" charset="0"/>
              </a:rPr>
              <a:t>n </a:t>
            </a:r>
            <a:r>
              <a:rPr lang="el-GR" altLang="en-US" sz="2200" dirty="0">
                <a:latin typeface="Arial" panose="020B0604020202020204" pitchFamily="34" charset="0"/>
              </a:rPr>
              <a:t> και τετραγωνικό πίνακα </a:t>
            </a:r>
            <a:r>
              <a:rPr lang="en-US" altLang="en-US" sz="2200" i="1" dirty="0">
                <a:latin typeface="Arial" panose="020B0604020202020204" pitchFamily="34" charset="0"/>
              </a:rPr>
              <a:t>A </a:t>
            </a:r>
            <a:r>
              <a:rPr lang="el-GR" altLang="en-US" sz="2200" dirty="0">
                <a:latin typeface="Arial" panose="020B0604020202020204" pitchFamily="34" charset="0"/>
              </a:rPr>
              <a:t>ισχύει:</a:t>
            </a:r>
            <a:endParaRPr lang="en-US" altLang="en-US" sz="800" i="1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el-GR" altLang="en-US" sz="2200" i="1" dirty="0">
                <a:latin typeface="Arial" panose="020B0604020202020204" pitchFamily="34" charset="0"/>
              </a:rPr>
              <a:t>Α</a:t>
            </a:r>
            <a:r>
              <a:rPr lang="el-GR" altLang="en-US" sz="2200" i="1" dirty="0">
                <a:latin typeface="Times" panose="02020603050405020304" pitchFamily="18" charset="0"/>
              </a:rPr>
              <a:t>Ι</a:t>
            </a:r>
            <a:r>
              <a:rPr lang="en-US" altLang="en-US" sz="2200" i="1" baseline="-25000" dirty="0">
                <a:latin typeface="Times" panose="02020603050405020304" pitchFamily="18" charset="0"/>
              </a:rPr>
              <a:t>n</a:t>
            </a:r>
            <a:r>
              <a:rPr lang="en-US" altLang="en-US" sz="2200" i="1" dirty="0">
                <a:latin typeface="Arial" panose="020B0604020202020204" pitchFamily="34" charset="0"/>
              </a:rPr>
              <a:t> = </a:t>
            </a:r>
            <a:r>
              <a:rPr lang="en-US" altLang="en-US" sz="2200" i="1" dirty="0" err="1">
                <a:latin typeface="Times" panose="02020603050405020304" pitchFamily="18" charset="0"/>
              </a:rPr>
              <a:t>I</a:t>
            </a:r>
            <a:r>
              <a:rPr lang="en-US" altLang="en-US" sz="2200" i="1" baseline="-25000" dirty="0" err="1">
                <a:latin typeface="Times" panose="02020603050405020304" pitchFamily="18" charset="0"/>
              </a:rPr>
              <a:t>n</a:t>
            </a:r>
            <a:r>
              <a:rPr lang="en-US" altLang="en-US" sz="2200" i="1" dirty="0" err="1">
                <a:latin typeface="Arial" panose="020B0604020202020204" pitchFamily="34" charset="0"/>
              </a:rPr>
              <a:t>A</a:t>
            </a:r>
            <a:r>
              <a:rPr lang="en-US" altLang="en-US" sz="2200" i="1" dirty="0">
                <a:latin typeface="Arial" panose="020B0604020202020204" pitchFamily="34" charset="0"/>
              </a:rPr>
              <a:t> = A</a:t>
            </a:r>
            <a:endParaRPr lang="el-GR" altLang="en-US" sz="2200" i="1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sz="2200" dirty="0">
                <a:latin typeface="Arial" panose="020B0604020202020204" pitchFamily="34" charset="0"/>
              </a:rPr>
              <a:t>Αν ο </a:t>
            </a:r>
            <a:r>
              <a:rPr lang="el-GR" altLang="en-US" sz="2200" i="1" dirty="0">
                <a:latin typeface="Arial" panose="020B0604020202020204" pitchFamily="34" charset="0"/>
              </a:rPr>
              <a:t>Α </a:t>
            </a:r>
            <a:r>
              <a:rPr lang="el-GR" altLang="en-US" sz="2200" dirty="0">
                <a:latin typeface="Arial" panose="020B0604020202020204" pitchFamily="34" charset="0"/>
              </a:rPr>
              <a:t>δεν είναι τετραγωνικός, αλλά είναι τύπου </a:t>
            </a:r>
            <a:r>
              <a:rPr lang="en-US" altLang="en-US" sz="2200" i="1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el-GR" altLang="en-US" sz="2200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sz="2200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sz="2200" i="1" dirty="0">
                <a:latin typeface="Arial" panose="020B0604020202020204" pitchFamily="34" charset="0"/>
              </a:rPr>
              <a:t> </a:t>
            </a:r>
            <a:r>
              <a:rPr lang="el-GR" altLang="en-US" sz="2200" dirty="0">
                <a:latin typeface="Arial" panose="020B0604020202020204" pitchFamily="34" charset="0"/>
              </a:rPr>
              <a:t>τότε:</a:t>
            </a:r>
            <a:endParaRPr lang="en-US" altLang="en-US" sz="800" i="1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el-GR" altLang="en-US" sz="2200" i="1" dirty="0">
                <a:latin typeface="Arial" panose="020B0604020202020204" pitchFamily="34" charset="0"/>
              </a:rPr>
              <a:t>Α</a:t>
            </a:r>
            <a:r>
              <a:rPr lang="el-GR" altLang="en-US" sz="2200" i="1" dirty="0">
                <a:latin typeface="Times" panose="02020603050405020304" pitchFamily="18" charset="0"/>
              </a:rPr>
              <a:t>Ι</a:t>
            </a:r>
            <a:r>
              <a:rPr lang="en-US" altLang="en-US" sz="2200" i="1" baseline="-25000" dirty="0">
                <a:latin typeface="Times" panose="02020603050405020304" pitchFamily="18" charset="0"/>
              </a:rPr>
              <a:t>n</a:t>
            </a:r>
            <a:r>
              <a:rPr lang="en-US" altLang="en-US" sz="2200" i="1" dirty="0">
                <a:latin typeface="Arial" panose="020B0604020202020204" pitchFamily="34" charset="0"/>
              </a:rPr>
              <a:t> = </a:t>
            </a:r>
            <a:r>
              <a:rPr lang="en-US" altLang="en-US" sz="2200" i="1" dirty="0" err="1">
                <a:latin typeface="Times" panose="02020603050405020304" pitchFamily="18" charset="0"/>
              </a:rPr>
              <a:t>I</a:t>
            </a:r>
            <a:r>
              <a:rPr lang="en-US" altLang="en-US" sz="2200" i="1" baseline="-25000" dirty="0" err="1">
                <a:latin typeface="Times" panose="02020603050405020304" pitchFamily="18" charset="0"/>
              </a:rPr>
              <a:t>m</a:t>
            </a:r>
            <a:r>
              <a:rPr lang="en-US" altLang="en-US" sz="2200" i="1" dirty="0" err="1">
                <a:latin typeface="Arial" panose="020B0604020202020204" pitchFamily="34" charset="0"/>
              </a:rPr>
              <a:t>A</a:t>
            </a:r>
            <a:r>
              <a:rPr lang="en-US" altLang="en-US" sz="2200" i="1" dirty="0">
                <a:latin typeface="Arial" panose="020B0604020202020204" pitchFamily="34" charset="0"/>
              </a:rPr>
              <a:t> = A</a:t>
            </a:r>
            <a:endParaRPr lang="el-GR" altLang="en-US" sz="2200" dirty="0">
              <a:latin typeface="Arial" panose="020B0604020202020204" pitchFamily="34" charset="0"/>
            </a:endParaRPr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A477B845-445D-3AAE-E1DA-5545679806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095803"/>
              </p:ext>
            </p:extLst>
          </p:nvPr>
        </p:nvGraphicFramePr>
        <p:xfrm>
          <a:off x="4555958" y="2674687"/>
          <a:ext cx="2514600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84300" imgH="1117600" progId="Equation.3">
                  <p:embed/>
                </p:oleObj>
              </mc:Choice>
              <mc:Fallback>
                <p:oleObj name="Equation" r:id="rId2" imgW="1384300" imgH="1117600" progId="Equation.3">
                  <p:embed/>
                  <p:pic>
                    <p:nvPicPr>
                      <p:cNvPr id="10242" name="Object 3">
                        <a:extLst>
                          <a:ext uri="{FF2B5EF4-FFF2-40B4-BE49-F238E27FC236}">
                            <a16:creationId xmlns:a16="http://schemas.microsoft.com/office/drawing/2014/main" id="{EB6CE1A6-0362-426E-0B6C-925A16F2E4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5958" y="2674687"/>
                        <a:ext cx="2514600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9927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0480-1BFF-5983-42A7-5E639B78D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Αναστροφή Πίνακα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F9EBF-147D-109C-8790-FF8012CA535F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5401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Έστω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ένας τετραγωνικός πίνακας </a:t>
            </a:r>
            <a:r>
              <a:rPr lang="en-US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dirty="0" err="1">
                <a:solidFill>
                  <a:srgbClr val="00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Αν υπάρχει τετραγωνικός πίνακας τύπου </a:t>
            </a:r>
            <a:r>
              <a:rPr lang="en-US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dirty="0" err="1">
                <a:solidFill>
                  <a:srgbClr val="00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 err="1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, τέτοιος ώστε να ισχύει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Times" panose="02020603050405020304" pitchFamily="18" charset="0"/>
              </a:rPr>
              <a:t>Ι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, τότε ο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λέγεται αντιστρέψιμος πίνακας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και ο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Β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αντίστροφος του 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/>
            <a:endParaRPr lang="el-GR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Αν ένας πίνακας Α έχει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αντίστροφο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, τότε αποδεικνύεται ότι αυτός είναι μοναδικός και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συμβολίζεται με Α</a:t>
            </a:r>
            <a:r>
              <a:rPr lang="el-GR" altLang="en-US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-1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/>
            <a:endParaRPr lang="el-GR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ΑΑ</a:t>
            </a:r>
            <a:r>
              <a:rPr lang="el-GR" altLang="en-US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-1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-1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Times" panose="02020603050405020304" pitchFamily="18" charset="0"/>
              </a:rPr>
              <a:t>Ι</a:t>
            </a:r>
            <a:endParaRPr lang="el-GR" altLang="en-US" sz="1000" i="1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hangingPunct="1"/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Επίσης ισχύουν οι ισοδυναμίες:</a:t>
            </a:r>
          </a:p>
          <a:p>
            <a:pPr eaLnBrk="1" hangingPunct="1"/>
            <a:endParaRPr lang="el-GR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ΑΧ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=&gt;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Χ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-1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</a:p>
          <a:p>
            <a:pPr marL="0" indent="0" algn="ctr" eaLnBrk="1" hangingPunct="1">
              <a:buNone/>
            </a:pP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ΧΑ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=&gt;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Χ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ΒΑ</a:t>
            </a:r>
            <a:r>
              <a:rPr lang="el-GR" altLang="en-US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-1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en-US" altLang="en-US" i="1" dirty="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8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2B91A-47A8-4A2A-A920-0C1F0A88D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Πίνακας - Ορισμός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6F8533-0D9C-05AC-0E9B-211D3114B847}"/>
              </a:ext>
            </a:extLst>
          </p:cNvPr>
          <p:cNvSpPr txBox="1"/>
          <p:nvPr/>
        </p:nvSpPr>
        <p:spPr>
          <a:xfrm>
            <a:off x="1150374" y="1500624"/>
            <a:ext cx="99797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Ένας πίνακας είναι απλά μια ορθογώνια διάταξη στοιχείων. Λέμε ότι ο πίνακας έχει m γραμμές και n στήλες είτε ότι είναι ένας m x n πίνακας, είτε ότι έχει διαστάσεις m x n.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824ECA0-9FB8-6078-B18A-0716BDDED0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620" y="2644322"/>
            <a:ext cx="2552700" cy="112395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6BEA37-E878-0A75-055D-F12F5F7CD2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016" y="2644322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34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41635-336D-32A8-F45E-0B61E1F08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Ισότητα Πινάκων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FE63E-BC98-8FF8-D0DF-ED5C34811A35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241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Δύο πίνακες λέμε ότι είναι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ίσοι</a:t>
            </a:r>
            <a:r>
              <a:rPr lang="el-GR" altLang="en-US" dirty="0">
                <a:latin typeface="Arial" panose="020B0604020202020204" pitchFamily="34" charset="0"/>
              </a:rPr>
              <a:t>, όταν έχουν τον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ίδιο αριθμό γραμμών</a:t>
            </a:r>
            <a:r>
              <a:rPr lang="el-GR" altLang="en-US" dirty="0">
                <a:latin typeface="Arial" panose="020B0604020202020204" pitchFamily="34" charset="0"/>
              </a:rPr>
              <a:t> και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τον ίδιο αριθμό στηλών </a:t>
            </a:r>
            <a:r>
              <a:rPr lang="el-GR" altLang="en-US" dirty="0">
                <a:latin typeface="Arial" panose="020B0604020202020204" pitchFamily="34" charset="0"/>
              </a:rPr>
              <a:t>(δηλ. είναι του ιδίου τύπου) και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τα αντίστοιχα στοιχεία</a:t>
            </a:r>
            <a:r>
              <a:rPr lang="el-GR" altLang="en-US" dirty="0">
                <a:latin typeface="Arial" panose="020B0604020202020204" pitchFamily="34" charset="0"/>
              </a:rPr>
              <a:t> τους είναι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ίσα</a:t>
            </a:r>
            <a:r>
              <a:rPr lang="el-GR" altLang="en-US" dirty="0">
                <a:latin typeface="Arial" panose="020B0604020202020204" pitchFamily="34" charset="0"/>
              </a:rPr>
              <a:t>. </a:t>
            </a:r>
          </a:p>
          <a:p>
            <a:pPr eaLnBrk="1" hangingPunct="1"/>
            <a:endParaRPr lang="el-GR" altLang="en-US" dirty="0">
              <a:latin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n-US" i="1" dirty="0">
                <a:latin typeface="Arial" panose="020B0604020202020204" pitchFamily="34" charset="0"/>
              </a:rPr>
              <a:t>Α </a:t>
            </a:r>
            <a:r>
              <a:rPr lang="el-GR" altLang="en-US" dirty="0">
                <a:latin typeface="Arial" panose="020B0604020202020204" pitchFamily="34" charset="0"/>
              </a:rPr>
              <a:t>= </a:t>
            </a:r>
            <a:r>
              <a:rPr lang="el-GR" altLang="en-US" i="1" dirty="0">
                <a:latin typeface="Arial" panose="020B0604020202020204" pitchFamily="34" charset="0"/>
              </a:rPr>
              <a:t>Β</a:t>
            </a:r>
          </a:p>
          <a:p>
            <a:pPr eaLnBrk="1" hangingPunct="1"/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Δύο πίνακες διαφορετικού τύπου δεν μπορεί να είναι ίσοι.</a:t>
            </a:r>
          </a:p>
        </p:txBody>
      </p:sp>
    </p:spTree>
    <p:extLst>
      <p:ext uri="{BB962C8B-B14F-4D97-AF65-F5344CB8AC3E}">
        <p14:creationId xmlns:p14="http://schemas.microsoft.com/office/powerpoint/2010/main" val="3562672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F46A8-FF03-7342-38CE-5123B6B1A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Τετραγωνικοί Πίνακες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26379-8955-8F27-06F8-77CC73A964EF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2589212" y="2133600"/>
            <a:ext cx="8915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l-GR" altLang="en-US" sz="2000" dirty="0">
                <a:latin typeface="Arial" panose="020B0604020202020204" pitchFamily="34" charset="0"/>
              </a:rPr>
              <a:t>Ένας πίνακας λέγεται </a:t>
            </a:r>
            <a:r>
              <a:rPr lang="el-GR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τετραγωνικός αν</a:t>
            </a:r>
            <a:r>
              <a:rPr lang="el-GR" altLang="en-US" sz="2000" dirty="0">
                <a:latin typeface="Arial" panose="020B0604020202020204" pitchFamily="34" charset="0"/>
              </a:rPr>
              <a:t> έχει τον </a:t>
            </a:r>
            <a:r>
              <a:rPr lang="el-GR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ίδιο αριθμό γραμμών και στηλών</a:t>
            </a:r>
            <a:r>
              <a:rPr lang="el-GR" altLang="en-US" sz="2000" dirty="0">
                <a:latin typeface="Arial" panose="020B0604020202020204" pitchFamily="34" charset="0"/>
              </a:rPr>
              <a:t>. Επομένως, κάθε τετραγωνικός πίνακας είναι </a:t>
            </a:r>
            <a:r>
              <a:rPr lang="el-GR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τύπου </a:t>
            </a:r>
            <a:r>
              <a:rPr lang="en-US" altLang="en-US" sz="2000" i="1" dirty="0" err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i="1" dirty="0" err="1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sz="2000" i="1" dirty="0" err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sz="2000" dirty="0">
                <a:latin typeface="Arial" panose="020B0604020202020204" pitchFamily="34" charset="0"/>
              </a:rPr>
              <a:t>Η </a:t>
            </a:r>
            <a:r>
              <a:rPr lang="el-GR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κύρια διαγώνιος </a:t>
            </a:r>
            <a:r>
              <a:rPr lang="el-GR" altLang="en-US" sz="2000" dirty="0">
                <a:latin typeface="Arial" panose="020B0604020202020204" pitchFamily="34" charset="0"/>
              </a:rPr>
              <a:t>ενός τετραγωνικού πίνακα σχηματίζεται από τα στοιχεία </a:t>
            </a:r>
            <a:r>
              <a:rPr lang="el-GR" altLang="en-US" sz="2000" i="1" dirty="0">
                <a:latin typeface="Times" panose="02020603050405020304" pitchFamily="18" charset="0"/>
              </a:rPr>
              <a:t>α</a:t>
            </a:r>
            <a:r>
              <a:rPr lang="el-GR" altLang="en-US" sz="2000" baseline="-25000" dirty="0">
                <a:latin typeface="Times" panose="02020603050405020304" pitchFamily="18" charset="0"/>
              </a:rPr>
              <a:t>1,1</a:t>
            </a:r>
            <a:r>
              <a:rPr lang="el-GR" altLang="en-US" sz="2000" dirty="0">
                <a:latin typeface="Times" panose="02020603050405020304" pitchFamily="18" charset="0"/>
              </a:rPr>
              <a:t>, </a:t>
            </a:r>
            <a:r>
              <a:rPr lang="el-GR" altLang="en-US" sz="2000" i="1" dirty="0">
                <a:latin typeface="Times" panose="02020603050405020304" pitchFamily="18" charset="0"/>
              </a:rPr>
              <a:t>α</a:t>
            </a:r>
            <a:r>
              <a:rPr lang="en-US" altLang="en-US" sz="2000" baseline="-25000" dirty="0">
                <a:latin typeface="Times" panose="02020603050405020304" pitchFamily="18" charset="0"/>
              </a:rPr>
              <a:t>2</a:t>
            </a:r>
            <a:r>
              <a:rPr lang="el-GR" altLang="en-US" sz="2000" baseline="-25000" dirty="0">
                <a:latin typeface="Times" panose="02020603050405020304" pitchFamily="18" charset="0"/>
              </a:rPr>
              <a:t>,</a:t>
            </a:r>
            <a:r>
              <a:rPr lang="en-US" altLang="en-US" sz="2000" baseline="-25000" dirty="0">
                <a:latin typeface="Times" panose="02020603050405020304" pitchFamily="18" charset="0"/>
              </a:rPr>
              <a:t>2</a:t>
            </a:r>
            <a:r>
              <a:rPr lang="el-GR" altLang="en-US" sz="2000" dirty="0">
                <a:latin typeface="Times" panose="02020603050405020304" pitchFamily="18" charset="0"/>
              </a:rPr>
              <a:t>, </a:t>
            </a:r>
            <a:r>
              <a:rPr lang="el-GR" altLang="en-US" sz="2000" i="1" dirty="0">
                <a:latin typeface="Times" panose="02020603050405020304" pitchFamily="18" charset="0"/>
              </a:rPr>
              <a:t>α</a:t>
            </a:r>
            <a:r>
              <a:rPr lang="en-US" altLang="en-US" sz="2000" baseline="-25000" dirty="0">
                <a:latin typeface="Times" panose="02020603050405020304" pitchFamily="18" charset="0"/>
              </a:rPr>
              <a:t>3</a:t>
            </a:r>
            <a:r>
              <a:rPr lang="el-GR" altLang="en-US" sz="2000" baseline="-25000" dirty="0">
                <a:latin typeface="Times" panose="02020603050405020304" pitchFamily="18" charset="0"/>
              </a:rPr>
              <a:t>,</a:t>
            </a:r>
            <a:r>
              <a:rPr lang="en-US" altLang="en-US" sz="2000" baseline="-25000" dirty="0">
                <a:latin typeface="Times" panose="02020603050405020304" pitchFamily="18" charset="0"/>
              </a:rPr>
              <a:t>3</a:t>
            </a:r>
            <a:r>
              <a:rPr lang="el-GR" altLang="en-US" sz="2000" dirty="0">
                <a:latin typeface="Times" panose="02020603050405020304" pitchFamily="18" charset="0"/>
              </a:rPr>
              <a:t>, ..., </a:t>
            </a:r>
            <a:r>
              <a:rPr lang="el-GR" altLang="en-US" sz="2000" i="1" dirty="0">
                <a:latin typeface="Times" panose="02020603050405020304" pitchFamily="18" charset="0"/>
              </a:rPr>
              <a:t>α</a:t>
            </a:r>
            <a:r>
              <a:rPr lang="en-US" altLang="en-US" sz="2000" i="1" baseline="-25000" dirty="0">
                <a:latin typeface="Times" panose="02020603050405020304" pitchFamily="18" charset="0"/>
              </a:rPr>
              <a:t>n</a:t>
            </a:r>
            <a:r>
              <a:rPr lang="el-GR" altLang="en-US" sz="2000" baseline="-25000" dirty="0">
                <a:latin typeface="Times" panose="02020603050405020304" pitchFamily="18" charset="0"/>
              </a:rPr>
              <a:t>,</a:t>
            </a:r>
            <a:r>
              <a:rPr lang="en-US" altLang="en-US" sz="2000" i="1" baseline="-25000" dirty="0">
                <a:latin typeface="Times" panose="02020603050405020304" pitchFamily="18" charset="0"/>
              </a:rPr>
              <a:t>n</a:t>
            </a:r>
            <a:r>
              <a:rPr lang="el-GR" altLang="en-US" sz="2000" dirty="0">
                <a:latin typeface="Arial" panose="020B0604020202020204" pitchFamily="34" charset="0"/>
              </a:rPr>
              <a:t>.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sz="2000" dirty="0">
                <a:latin typeface="Arial" panose="020B0604020202020204" pitchFamily="34" charset="0"/>
              </a:rPr>
              <a:t>Ένας </a:t>
            </a:r>
            <a:r>
              <a:rPr lang="el-GR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τετραγωνικός </a:t>
            </a:r>
            <a:r>
              <a:rPr lang="el-GR" altLang="en-US" sz="2000" dirty="0">
                <a:latin typeface="Arial" panose="020B0604020202020204" pitchFamily="34" charset="0"/>
              </a:rPr>
              <a:t>πίνακας λέγεται </a:t>
            </a:r>
            <a:r>
              <a:rPr lang="el-GR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διαγώνιος </a:t>
            </a:r>
            <a:r>
              <a:rPr lang="el-GR" altLang="en-US" sz="2000" dirty="0">
                <a:latin typeface="Arial" panose="020B0604020202020204" pitchFamily="34" charset="0"/>
              </a:rPr>
              <a:t>αν τα στοιχεία του που </a:t>
            </a:r>
            <a:r>
              <a:rPr lang="el-GR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δε βρίσκονται στην κύρια διαγώνιο είναι όλα μηδέν</a:t>
            </a:r>
            <a:r>
              <a:rPr lang="el-GR" altLang="en-US" sz="2000" dirty="0">
                <a:latin typeface="Arial" panose="020B0604020202020204" pitchFamily="34" charset="0"/>
              </a:rPr>
              <a:t>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31A8D4-9C71-0572-B11B-7D0BD5392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754" y="4762277"/>
            <a:ext cx="3943350" cy="11620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4A2AB3-9B83-725E-5D1E-A812D317D3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698" y="4762277"/>
            <a:ext cx="381000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6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4FC62-2854-D21D-485A-2BF7F39D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Στοιχεία Πίνακα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D27FF-5771-4898-4992-9D1ACB613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Πίνακας γραμμή: </a:t>
            </a:r>
          </a:p>
          <a:p>
            <a:pPr eaLnBrk="1" hangingPunct="1"/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Πίνακας στήλη:         </a:t>
            </a:r>
          </a:p>
          <a:p>
            <a:pPr eaLnBrk="1" hangingPunct="1"/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Πίνακας στοιχείο: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51236F-1307-CCA8-1165-290AA8BDF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0757" y="2133600"/>
            <a:ext cx="1737360" cy="426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A7188F-D4D8-EBF1-F602-D6EE50C40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4029" y="2788920"/>
            <a:ext cx="403860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879831D-6756-2C88-A38E-B9B964C1E7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4029" y="4483187"/>
            <a:ext cx="60960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7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A7301-8ED2-83C4-6E89-A8C475D9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Τριγωνικοί Πίνακες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1C97D51-2324-8673-DC2C-D962A0625E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011" y="1905000"/>
            <a:ext cx="4181475" cy="1095375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B61DD8-2A01-C7D3-D56D-1E1A907E6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011" y="3810459"/>
            <a:ext cx="46196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3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FB20A-9284-1C0B-14F9-D9202E83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Πράξεις με Πίνακες - Πρόσθεση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CF82D-4B5A-D301-6774-43DEC80F1625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l-GR" altLang="en-US" dirty="0">
                <a:latin typeface="Arial" panose="020B0604020202020204" pitchFamily="34" charset="0"/>
              </a:rPr>
              <a:t>Άθροισμα δύο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el-GR" altLang="en-US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πινάκων 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 = [</a:t>
            </a:r>
            <a:r>
              <a:rPr lang="el-GR" altLang="en-US" i="1" dirty="0">
                <a:latin typeface="Times" panose="02020603050405020304" pitchFamily="18" charset="0"/>
              </a:rPr>
              <a:t>α</a:t>
            </a:r>
            <a:r>
              <a:rPr lang="en-US" altLang="en-US" i="1" baseline="-25000" dirty="0" err="1">
                <a:latin typeface="Times" panose="02020603050405020304" pitchFamily="18" charset="0"/>
              </a:rPr>
              <a:t>ij</a:t>
            </a:r>
            <a:r>
              <a:rPr lang="en-US" altLang="en-US" dirty="0">
                <a:latin typeface="Arial" panose="020B0604020202020204" pitchFamily="34" charset="0"/>
              </a:rPr>
              <a:t>]</a:t>
            </a:r>
            <a:r>
              <a:rPr lang="el-GR" altLang="en-US" dirty="0">
                <a:latin typeface="Arial" panose="020B0604020202020204" pitchFamily="34" charset="0"/>
              </a:rPr>
              <a:t> και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l-GR" altLang="en-US" i="1" dirty="0">
                <a:latin typeface="Arial" panose="020B0604020202020204" pitchFamily="34" charset="0"/>
              </a:rPr>
              <a:t>Β</a:t>
            </a:r>
            <a:r>
              <a:rPr lang="el-GR" altLang="en-US" dirty="0">
                <a:latin typeface="Arial" panose="020B0604020202020204" pitchFamily="34" charset="0"/>
              </a:rPr>
              <a:t> = [</a:t>
            </a:r>
            <a:r>
              <a:rPr lang="el-GR" altLang="en-US" i="1" dirty="0">
                <a:latin typeface="Times" panose="02020603050405020304" pitchFamily="18" charset="0"/>
              </a:rPr>
              <a:t>β</a:t>
            </a:r>
            <a:r>
              <a:rPr lang="en-US" altLang="en-US" i="1" baseline="-25000" dirty="0" err="1">
                <a:latin typeface="Times" panose="02020603050405020304" pitchFamily="18" charset="0"/>
              </a:rPr>
              <a:t>ij</a:t>
            </a:r>
            <a:r>
              <a:rPr lang="en-US" altLang="en-US" dirty="0">
                <a:latin typeface="Arial" panose="020B0604020202020204" pitchFamily="34" charset="0"/>
              </a:rPr>
              <a:t>]</a:t>
            </a:r>
            <a:r>
              <a:rPr lang="el-GR" altLang="en-US" dirty="0">
                <a:latin typeface="Arial" panose="020B0604020202020204" pitchFamily="34" charset="0"/>
              </a:rPr>
              <a:t> λέγεται ο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el-GR" altLang="en-US" i="1" dirty="0">
                <a:solidFill>
                  <a:srgbClr val="FF0000"/>
                </a:solidFill>
                <a:latin typeface="Wingdings" panose="05000000000000000000" pitchFamily="2" charset="2"/>
              </a:rPr>
              <a:t>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l-GR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του οποίου κάθε στοιχείο είναι το άθροισμα των αντίστοιχων στοιχείων των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και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eaLnBrk="1" hangingPunct="1">
              <a:lnSpc>
                <a:spcPct val="200000"/>
              </a:lnSpc>
            </a:pP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Οπότε</a:t>
            </a:r>
          </a:p>
          <a:p>
            <a:pPr eaLnBrk="1" hangingPunct="1"/>
            <a:endParaRPr lang="el-GR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Α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+ </a:t>
            </a:r>
            <a:r>
              <a:rPr lang="el-GR" alt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l-GR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altLang="en-US" dirty="0">
                <a:latin typeface="Arial" panose="020B0604020202020204" pitchFamily="34" charset="0"/>
              </a:rPr>
              <a:t>[</a:t>
            </a:r>
            <a:r>
              <a:rPr lang="el-GR" altLang="en-US" i="1" dirty="0">
                <a:latin typeface="Times" panose="02020603050405020304" pitchFamily="18" charset="0"/>
              </a:rPr>
              <a:t>α</a:t>
            </a:r>
            <a:r>
              <a:rPr lang="en-US" altLang="en-US" i="1" baseline="-25000" dirty="0" err="1">
                <a:latin typeface="Times" panose="02020603050405020304" pitchFamily="18" charset="0"/>
              </a:rPr>
              <a:t>ij</a:t>
            </a:r>
            <a:r>
              <a:rPr lang="el-GR" altLang="en-US" i="1" baseline="-25000" dirty="0">
                <a:latin typeface="Times" panose="02020603050405020304" pitchFamily="18" charset="0"/>
              </a:rPr>
              <a:t> </a:t>
            </a:r>
            <a:r>
              <a:rPr lang="el-GR" altLang="en-US" dirty="0">
                <a:latin typeface="Arial" panose="020B0604020202020204" pitchFamily="34" charset="0"/>
              </a:rPr>
              <a:t>+ </a:t>
            </a:r>
            <a:r>
              <a:rPr lang="el-GR" altLang="en-US" i="1" dirty="0">
                <a:latin typeface="Times" panose="02020603050405020304" pitchFamily="18" charset="0"/>
              </a:rPr>
              <a:t>β</a:t>
            </a:r>
            <a:r>
              <a:rPr lang="en-US" altLang="en-US" i="1" baseline="-25000" dirty="0" err="1">
                <a:latin typeface="Times" panose="02020603050405020304" pitchFamily="18" charset="0"/>
              </a:rPr>
              <a:t>ij</a:t>
            </a:r>
            <a:r>
              <a:rPr lang="en-US" altLang="en-US" dirty="0">
                <a:latin typeface="Arial" panose="020B0604020202020204" pitchFamily="34" charset="0"/>
              </a:rPr>
              <a:t>]</a:t>
            </a:r>
            <a:r>
              <a:rPr lang="el-GR" altLang="en-US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9620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EE46F-6006-8A78-C45E-2D4CD4698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 Πρόσθεσης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D02C5-B2D3-8ED8-FB51-6B723AD3B90C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2589212" y="2133600"/>
            <a:ext cx="8915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l-GR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Αντιμεταθετική</a:t>
            </a:r>
            <a:r>
              <a:rPr lang="el-GR" altLang="en-US" dirty="0">
                <a:latin typeface="Arial" panose="020B0604020202020204" pitchFamily="34" charset="0"/>
              </a:rPr>
              <a:t>:	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 + </a:t>
            </a:r>
            <a:r>
              <a:rPr lang="el-GR" altLang="en-US" i="1" dirty="0">
                <a:latin typeface="Arial" panose="020B0604020202020204" pitchFamily="34" charset="0"/>
              </a:rPr>
              <a:t>Β = Β + Α</a:t>
            </a:r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Προσεταιριστική</a:t>
            </a:r>
            <a:r>
              <a:rPr lang="el-GR" altLang="en-US" dirty="0">
                <a:latin typeface="Arial" panose="020B0604020202020204" pitchFamily="34" charset="0"/>
              </a:rPr>
              <a:t>:	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 + (</a:t>
            </a:r>
            <a:r>
              <a:rPr lang="el-GR" altLang="en-US" i="1" dirty="0">
                <a:latin typeface="Arial" panose="020B0604020202020204" pitchFamily="34" charset="0"/>
              </a:rPr>
              <a:t>Β + Γ</a:t>
            </a:r>
            <a:r>
              <a:rPr lang="el-GR" altLang="en-US" dirty="0">
                <a:latin typeface="Arial" panose="020B0604020202020204" pitchFamily="34" charset="0"/>
              </a:rPr>
              <a:t>)</a:t>
            </a:r>
            <a:r>
              <a:rPr lang="el-GR" altLang="en-US" i="1" dirty="0">
                <a:latin typeface="Arial" panose="020B0604020202020204" pitchFamily="34" charset="0"/>
              </a:rPr>
              <a:t> = </a:t>
            </a:r>
            <a:r>
              <a:rPr lang="el-GR" altLang="en-US" dirty="0">
                <a:latin typeface="Arial" panose="020B0604020202020204" pitchFamily="34" charset="0"/>
              </a:rPr>
              <a:t>(</a:t>
            </a:r>
            <a:r>
              <a:rPr lang="el-GR" altLang="en-US" i="1" dirty="0">
                <a:latin typeface="Arial" panose="020B0604020202020204" pitchFamily="34" charset="0"/>
              </a:rPr>
              <a:t>Α + Β</a:t>
            </a:r>
            <a:r>
              <a:rPr lang="el-GR" altLang="en-US" dirty="0">
                <a:latin typeface="Arial" panose="020B0604020202020204" pitchFamily="34" charset="0"/>
              </a:rPr>
              <a:t>)</a:t>
            </a:r>
            <a:r>
              <a:rPr lang="el-GR" altLang="en-US" i="1" dirty="0">
                <a:latin typeface="Arial" panose="020B0604020202020204" pitchFamily="34" charset="0"/>
              </a:rPr>
              <a:t> + Γ</a:t>
            </a:r>
            <a:endParaRPr lang="el-GR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Αν όλα τα στοιχεία του πίνακα </a:t>
            </a:r>
            <a:r>
              <a:rPr lang="el-GR" altLang="en-US" b="1" i="1" dirty="0">
                <a:latin typeface="Arial" panose="020B0604020202020204" pitchFamily="34" charset="0"/>
              </a:rPr>
              <a:t>0</a:t>
            </a:r>
            <a:r>
              <a:rPr lang="el-GR" altLang="en-US" dirty="0">
                <a:latin typeface="Arial" panose="020B0604020202020204" pitchFamily="34" charset="0"/>
              </a:rPr>
              <a:t> είναι μηδέν, τότε ονομάζεται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μηδενικός πίνακας </a:t>
            </a:r>
            <a:r>
              <a:rPr lang="el-GR" altLang="en-US" dirty="0">
                <a:latin typeface="Arial" panose="020B0604020202020204" pitchFamily="34" charset="0"/>
              </a:rPr>
              <a:t>και ισχύει:</a:t>
            </a:r>
          </a:p>
          <a:p>
            <a:pPr marL="0" indent="0" algn="ctr" eaLnBrk="1" hangingPunct="1">
              <a:buNone/>
            </a:pP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 + </a:t>
            </a:r>
            <a:r>
              <a:rPr lang="el-GR" altLang="en-US" b="1" i="1" dirty="0">
                <a:latin typeface="Arial" panose="020B0604020202020204" pitchFamily="34" charset="0"/>
              </a:rPr>
              <a:t>0</a:t>
            </a:r>
            <a:r>
              <a:rPr lang="el-GR" altLang="en-US" i="1" dirty="0">
                <a:latin typeface="Arial" panose="020B0604020202020204" pitchFamily="34" charset="0"/>
              </a:rPr>
              <a:t> = </a:t>
            </a:r>
            <a:r>
              <a:rPr lang="el-GR" altLang="en-US" b="1" i="1" dirty="0">
                <a:latin typeface="Arial" panose="020B0604020202020204" pitchFamily="34" charset="0"/>
              </a:rPr>
              <a:t>0</a:t>
            </a:r>
            <a:r>
              <a:rPr lang="el-GR" altLang="en-US" i="1" dirty="0">
                <a:latin typeface="Arial" panose="020B0604020202020204" pitchFamily="34" charset="0"/>
              </a:rPr>
              <a:t> + Α = Α</a:t>
            </a:r>
          </a:p>
          <a:p>
            <a:pPr eaLnBrk="1" hangingPunct="1"/>
            <a:r>
              <a:rPr lang="el-GR" altLang="en-US" dirty="0">
                <a:latin typeface="Arial" panose="020B0604020202020204" pitchFamily="34" charset="0"/>
              </a:rPr>
              <a:t>Αν ο </a:t>
            </a:r>
            <a:r>
              <a:rPr lang="en-US" altLang="en-US" dirty="0">
                <a:latin typeface="Arial" panose="020B0604020202020204" pitchFamily="34" charset="0"/>
              </a:rPr>
              <a:t>–</a:t>
            </a:r>
            <a:r>
              <a:rPr lang="el-GR" altLang="en-US" i="1" dirty="0">
                <a:latin typeface="Arial" panose="020B0604020202020204" pitchFamily="34" charset="0"/>
              </a:rPr>
              <a:t>Α </a:t>
            </a:r>
            <a:r>
              <a:rPr lang="el-GR" altLang="en-US" dirty="0">
                <a:latin typeface="Arial" panose="020B0604020202020204" pitchFamily="34" charset="0"/>
              </a:rPr>
              <a:t>είναι πίνακας του οποίου όλα τα στοιχεία είναι </a:t>
            </a:r>
            <a:r>
              <a:rPr lang="el-GR" altLang="en-US" dirty="0">
                <a:solidFill>
                  <a:srgbClr val="FF0000"/>
                </a:solidFill>
                <a:latin typeface="Arial" panose="020B0604020202020204" pitchFamily="34" charset="0"/>
              </a:rPr>
              <a:t>αντίθετα</a:t>
            </a:r>
            <a:r>
              <a:rPr lang="el-GR" altLang="en-US" dirty="0">
                <a:latin typeface="Arial" panose="020B0604020202020204" pitchFamily="34" charset="0"/>
              </a:rPr>
              <a:t> των αντίστοιχων στοιχείων του 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 τότε: </a:t>
            </a:r>
          </a:p>
          <a:p>
            <a:pPr eaLnBrk="1" hangingPunct="1"/>
            <a:endParaRPr lang="el-GR" altLang="en-US" b="1" dirty="0">
              <a:latin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r>
              <a:rPr lang="el-GR" altLang="en-US" i="1" dirty="0">
                <a:latin typeface="Arial" panose="020B0604020202020204" pitchFamily="34" charset="0"/>
              </a:rPr>
              <a:t>Α + </a:t>
            </a:r>
            <a:r>
              <a:rPr lang="el-GR" altLang="en-US" dirty="0">
                <a:latin typeface="Arial" panose="020B0604020202020204" pitchFamily="34" charset="0"/>
              </a:rPr>
              <a:t>(</a:t>
            </a:r>
            <a:r>
              <a:rPr lang="en-US" altLang="en-US" dirty="0">
                <a:latin typeface="Arial" panose="020B0604020202020204" pitchFamily="34" charset="0"/>
              </a:rPr>
              <a:t>–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) = (</a:t>
            </a:r>
            <a:r>
              <a:rPr lang="en-US" altLang="en-US" dirty="0">
                <a:latin typeface="Arial" panose="020B0604020202020204" pitchFamily="34" charset="0"/>
              </a:rPr>
              <a:t>–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) + </a:t>
            </a:r>
            <a:r>
              <a:rPr lang="el-GR" altLang="en-US" i="1" dirty="0">
                <a:latin typeface="Arial" panose="020B0604020202020204" pitchFamily="34" charset="0"/>
              </a:rPr>
              <a:t>Α</a:t>
            </a:r>
            <a:r>
              <a:rPr lang="el-GR" altLang="en-US" dirty="0">
                <a:latin typeface="Arial" panose="020B0604020202020204" pitchFamily="34" charset="0"/>
              </a:rPr>
              <a:t> = </a:t>
            </a:r>
            <a:r>
              <a:rPr lang="el-GR" altLang="en-US" b="1" i="1" dirty="0">
                <a:latin typeface="Arial" panose="020B0604020202020204" pitchFamily="34" charset="0"/>
              </a:rPr>
              <a:t>0</a:t>
            </a:r>
            <a:endParaRPr lang="el-GR" altLang="en-US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75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905F5-B08F-5187-F0DB-17BB94001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Άθροισμα Πινάκων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D86515-6D35-1932-5683-B67DED27D4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894923"/>
            <a:ext cx="8915400" cy="2255604"/>
          </a:xfrm>
        </p:spPr>
      </p:pic>
    </p:spTree>
    <p:extLst>
      <p:ext uri="{BB962C8B-B14F-4D97-AF65-F5344CB8AC3E}">
        <p14:creationId xmlns:p14="http://schemas.microsoft.com/office/powerpoint/2010/main" val="234311000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</TotalTime>
  <Words>916</Words>
  <Application>Microsoft Office PowerPoint</Application>
  <PresentationFormat>Widescreen</PresentationFormat>
  <Paragraphs>90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Century Gothic</vt:lpstr>
      <vt:lpstr>Times</vt:lpstr>
      <vt:lpstr>Wingdings</vt:lpstr>
      <vt:lpstr>Wingdings 3</vt:lpstr>
      <vt:lpstr>Wisp</vt:lpstr>
      <vt:lpstr>Equation</vt:lpstr>
      <vt:lpstr>Οικονομικά Μαθηματικά</vt:lpstr>
      <vt:lpstr>Πίνακας - Ορισμός</vt:lpstr>
      <vt:lpstr>Ισότητα Πινάκων</vt:lpstr>
      <vt:lpstr>Τετραγωνικοί Πίνακες</vt:lpstr>
      <vt:lpstr>Στοιχεία Πίνακα</vt:lpstr>
      <vt:lpstr>Τριγωνικοί Πίνακες</vt:lpstr>
      <vt:lpstr>Πράξεις με Πίνακες - Πρόσθεση</vt:lpstr>
      <vt:lpstr>Ιδιότητες Πρόσθεσης</vt:lpstr>
      <vt:lpstr>Άθροισμα Πινάκων</vt:lpstr>
      <vt:lpstr>Αφαίρεση Πινάκων</vt:lpstr>
      <vt:lpstr>Πολλαπλασιασμός Πίνακα με αριθμό</vt:lpstr>
      <vt:lpstr>Πολλαπλασιασμός Πινάκων</vt:lpstr>
      <vt:lpstr>Παράδειγμα – Πολλαπλασιασμός Πινάκων</vt:lpstr>
      <vt:lpstr>Παράδειγμα – Πολλαπλασιασμός Πινάκων</vt:lpstr>
      <vt:lpstr>Ιδιότητες</vt:lpstr>
      <vt:lpstr>Μοναδιαίος Πίνακας</vt:lpstr>
      <vt:lpstr>Αναστροφή Πίνακα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Οικονομικά Μαθηματικά</dc:title>
  <dc:creator>Mary Tantoula</dc:creator>
  <cp:lastModifiedBy>Mary Tantoula</cp:lastModifiedBy>
  <cp:revision>60</cp:revision>
  <dcterms:created xsi:type="dcterms:W3CDTF">2024-04-16T19:59:13Z</dcterms:created>
  <dcterms:modified xsi:type="dcterms:W3CDTF">2024-04-23T07:38:04Z</dcterms:modified>
</cp:coreProperties>
</file>