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476" r:id="rId2"/>
    <p:sldId id="445" r:id="rId3"/>
    <p:sldId id="449" r:id="rId4"/>
    <p:sldId id="451" r:id="rId5"/>
    <p:sldId id="448" r:id="rId6"/>
    <p:sldId id="454" r:id="rId7"/>
    <p:sldId id="545" r:id="rId8"/>
    <p:sldId id="546" r:id="rId9"/>
    <p:sldId id="547" r:id="rId10"/>
    <p:sldId id="455" r:id="rId11"/>
    <p:sldId id="456" r:id="rId12"/>
    <p:sldId id="446" r:id="rId13"/>
    <p:sldId id="475" r:id="rId14"/>
    <p:sldId id="459" r:id="rId15"/>
    <p:sldId id="457" r:id="rId16"/>
    <p:sldId id="458" r:id="rId17"/>
    <p:sldId id="467" r:id="rId18"/>
    <p:sldId id="492" r:id="rId19"/>
    <p:sldId id="531" r:id="rId20"/>
    <p:sldId id="533" r:id="rId21"/>
    <p:sldId id="532" r:id="rId22"/>
    <p:sldId id="460" r:id="rId23"/>
    <p:sldId id="473" r:id="rId24"/>
    <p:sldId id="461" r:id="rId25"/>
    <p:sldId id="474" r:id="rId26"/>
    <p:sldId id="462" r:id="rId27"/>
    <p:sldId id="463" r:id="rId28"/>
    <p:sldId id="464" r:id="rId29"/>
    <p:sldId id="465" r:id="rId30"/>
    <p:sldId id="469" r:id="rId31"/>
    <p:sldId id="466" r:id="rId32"/>
    <p:sldId id="291" r:id="rId3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6699"/>
    <a:srgbClr val="00FFFF"/>
    <a:srgbClr val="FFFF66"/>
    <a:srgbClr val="DDDDDD"/>
    <a:srgbClr val="FF00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FDAF9F-290F-4DA3-AD84-6EBC74AE2C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1C02C-C358-4CFD-B410-A68F62A60139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217CE-B8C1-4199-8927-9557B8EFDC98}" type="slidenum">
              <a:rPr lang="el-G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B4413-0E77-41A5-B7F5-1933E8E807CD}" type="slidenum">
              <a:rPr lang="el-G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FFCE9-D1E8-4E34-947B-29B8B5A4F1AF}" type="slidenum">
              <a:rPr lang="el-G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0FC0A-E182-4295-BEC4-4F614BD4B103}" type="slidenum">
              <a:rPr lang="el-G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31A23-D77A-4E79-AA0D-68C981921E25}" type="slidenum">
              <a:rPr lang="el-G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DC02F-A111-4E9C-9CC4-0F933F7E9FC8}" type="slidenum">
              <a:rPr lang="el-G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61A0F-DC13-40F2-8C01-4CCBBB1D924C}" type="slidenum">
              <a:rPr lang="el-GR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25C84-4EA9-4062-B7EB-CD10543D3F58}" type="slidenum">
              <a:rPr lang="el-GR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17E1A-C0D6-41F6-83B6-AC2676E0C681}" type="slidenum">
              <a:rPr lang="el-GR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31A23-D77A-4E79-AA0D-68C981921E25}" type="slidenum">
              <a:rPr lang="el-GR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BA62C-64C8-4AA6-86E3-6DF4EC19EB99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31A23-D77A-4E79-AA0D-68C981921E25}" type="slidenum">
              <a:rPr lang="el-GR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31A23-D77A-4E79-AA0D-68C981921E25}" type="slidenum">
              <a:rPr lang="el-GR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6D50E-A3EB-4505-A6BD-93E321C9B68F}" type="slidenum">
              <a:rPr lang="el-GR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041CF-B177-472E-A79B-1A6CE23A1B75}" type="slidenum">
              <a:rPr lang="el-GR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5DD12-63E7-404B-82AC-971F2DD42A51}" type="slidenum">
              <a:rPr lang="el-GR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9DE1E-47B2-46D7-AD91-19412A3741EB}" type="slidenum">
              <a:rPr lang="el-GR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62D47-7850-4011-9C71-145F611C9371}" type="slidenum">
              <a:rPr lang="el-GR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D6AEA-FFB0-4FB7-9D7D-D60D2E99DBCD}" type="slidenum">
              <a:rPr lang="el-GR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58093-7484-42BE-B2B5-719D92A73444}" type="slidenum">
              <a:rPr lang="el-GR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7C397-1CF1-49E9-8395-1EE1A066F0A0}" type="slidenum">
              <a:rPr lang="el-GR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EBFBC-B88B-4E9F-9CB9-B8441068C87D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2DAF-5B4C-4A22-BE20-00E12735345E}" type="slidenum">
              <a:rPr lang="el-GR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3F61-4999-47FC-A261-FF6C6A5A9E57}" type="slidenum">
              <a:rPr lang="el-GR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4BA12-3480-4117-8CB5-E48F21CDA9E5}" type="slidenum">
              <a:rPr lang="el-GR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35F6A-9894-45C6-B8AF-E055C81D01D9}" type="slidenum">
              <a:rPr lang="el-G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5918F-A5DB-45DD-AA13-F3273547A4EC}" type="slidenum">
              <a:rPr lang="el-G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5BDD7-B1F6-4257-A315-A24641749FED}" type="slidenum">
              <a:rPr lang="el-G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1E744-CBAB-4941-96C8-224C41B50C8F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8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151D2-68AA-4BE8-B03B-CC7BBE9949B6}" type="slidenum">
              <a:rPr lang="el-G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97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2C134-AC45-4FA3-B96F-37E4E2E188A5}" type="slidenum">
              <a:rPr lang="el-G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77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A7B2-21FA-466F-98F0-37B2218F7C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C03F-7586-43C8-AF7C-3B8ADE0D45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A6BC-22DA-40EE-834B-C8A26671A7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C325-121C-426B-9A37-91BE4F8533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2A59-D3E0-4997-A0B3-007F34A476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C9A4-9021-4E67-8462-2E09B87671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71B3-F2E6-4910-97FD-0C770F5AD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94F1-B09B-4799-8230-95CE261911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2907-5DCC-4E5A-835C-38CBBDB92A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B81A8-28FA-441D-9F85-41BC77B6F6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01AB-3CEA-4B2B-9CC5-E8BDE752D2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B2B8-AAFA-4AE2-9561-541436212E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F4200-4418-4583-81CF-6627404E67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ADC6-AAB8-424A-8F77-08BEEA4B3E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1A9A-892B-4123-B919-BAEDD8C70C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02AB9-FF3C-42A0-AE8B-4DA376FE99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800" ker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Οξεία ισχαιμία μεσεντερίου</a:t>
            </a:r>
            <a:endParaRPr lang="en-US" sz="48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Επιπλοκή</a:t>
            </a:r>
            <a:endParaRPr lang="en-US" sz="400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rgbClr val="FFFF00"/>
                </a:solidFill>
              </a:rPr>
              <a:t>Διατοιχωματική νέκρωση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rgbClr val="FFFF00"/>
                </a:solidFill>
              </a:rPr>
              <a:t>Περιτονίτιδα (διάταση κοιλίας με απουσία εντερικών ήχων και σημεία περιτοναϊσμού) </a:t>
            </a:r>
          </a:p>
        </p:txBody>
      </p:sp>
      <p:pic>
        <p:nvPicPr>
          <p:cNvPr id="78852" name="Picture 4" descr="C:\My Documents\PATRAS NEW\STUDENT TEACHING\ΑΝΕΥΡΥΣΜΑ\ischemia-fig2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4300"/>
            <a:ext cx="4572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Διάγνωση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l-GR" sz="2800">
                <a:solidFill>
                  <a:schemeClr val="bg1"/>
                </a:solidFill>
              </a:rPr>
              <a:t>Εργαστηριακά ευρήματα</a:t>
            </a: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Αύξηση </a:t>
            </a:r>
            <a:r>
              <a:rPr lang="en-US" sz="2800">
                <a:solidFill>
                  <a:schemeClr val="bg1"/>
                </a:solidFill>
              </a:rPr>
              <a:t>D-dimer</a:t>
            </a:r>
            <a:r>
              <a:rPr lang="el-GR" sz="2800">
                <a:solidFill>
                  <a:schemeClr val="bg1"/>
                </a:solidFill>
              </a:rPr>
              <a:t>, αμυλάσης, </a:t>
            </a:r>
            <a:r>
              <a:rPr lang="en-US" sz="2800">
                <a:solidFill>
                  <a:schemeClr val="bg1"/>
                </a:solidFill>
              </a:rPr>
              <a:t>LDH, CPK, ALP </a:t>
            </a:r>
            <a:endParaRPr lang="el-GR" sz="2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Επίπεδα γαλακτικού οξέως πλάσματος αυξημένα επί παρουσία νέκρωσης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Λευκοκυττάρωση, συχνή αλλά μη ειδική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Μεταβολική αλκάλωση (αρχικά), μεταβολική οξέωση (επί ανάπτυξης νέκρωσης)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Απουσία ειδικής διαγνωστικής δοκιμασίας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0010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Η απλή ακτινογραφία και </a:t>
            </a:r>
            <a:r>
              <a:rPr lang="en-US" sz="2800">
                <a:solidFill>
                  <a:schemeClr val="bg1"/>
                </a:solidFill>
              </a:rPr>
              <a:t>CT</a:t>
            </a:r>
            <a:r>
              <a:rPr lang="el-GR" sz="2800">
                <a:solidFill>
                  <a:schemeClr val="bg1"/>
                </a:solidFill>
              </a:rPr>
              <a:t> κοιλίας</a:t>
            </a:r>
            <a:r>
              <a:rPr lang="en-US" sz="2800">
                <a:solidFill>
                  <a:schemeClr val="bg1"/>
                </a:solidFill>
              </a:rPr>
              <a:t> (</a:t>
            </a:r>
            <a:r>
              <a:rPr lang="el-GR" sz="2800">
                <a:solidFill>
                  <a:schemeClr val="bg1"/>
                </a:solidFill>
              </a:rPr>
              <a:t>χωρίς σκιαγραφικό) έχουν χαμηλή ευαισθησία και ειδικότητα.</a:t>
            </a: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Αποκλεισμός άλλων αιτίων κοιλιακού άλγους 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Σημεία εντερικής απόφραξης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Πάχυνση τοιχώματος εντέρου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48768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Η παρουσία αέρα στο εντερικό τοίχωμα είναι παθογνωμονικό προχωρημένης νόσου με νέκρωση εντέρου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Ενίοτε αέρας στην πυλαία φλέβα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1828800"/>
            <a:ext cx="417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Το τρίπλεξ μπορεί να διαγνώσει κεντρική απόφραξη, ιδίως εάν γίνει πρώιμα, πριν την ανάπτυξη παραλυτικού ειλεού.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Η διαγνωστική του χρήση περιορίζεται από την αναγκαιότητα σημαντικής εμπειρίας και από την αδυναμία του να διαγνώσει εμβολή στην περιφερική άνω μεσεντέριο αρτηρία.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Αξονική αγγειογραφία (με χορήγηση σκιαγραφικού ενδοφλεβίως)  και ανακατασκευή της άνω </a:t>
            </a:r>
            <a:r>
              <a:rPr lang="el-GR" sz="2800" dirty="0" err="1">
                <a:solidFill>
                  <a:schemeClr val="bg1"/>
                </a:solidFill>
              </a:rPr>
              <a:t>μεσεντερίου</a:t>
            </a:r>
            <a:r>
              <a:rPr lang="el-GR" sz="2800" dirty="0">
                <a:solidFill>
                  <a:schemeClr val="bg1"/>
                </a:solidFill>
              </a:rPr>
              <a:t> αρτηρίας χρησιμοποιείται συχνά στη διάγνωση κεντρικής απόφραξης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4000" kern="0" dirty="0">
                <a:solidFill>
                  <a:srgbClr val="FFFF00"/>
                </a:solidFill>
                <a:latin typeface="+mn-lt"/>
                <a:cs typeface="+mn-cs"/>
              </a:rPr>
              <a:t>Απεικονιστικές τεχνικές</a:t>
            </a:r>
            <a:endParaRPr lang="en-US" sz="40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Η εκλεκτική ψηφιακή αγγειογραφία έχει καλή ειδικότητα αλλά είναι επεμβατική διαγνωστική μέθοδος.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Πλάγια προβολή απαραίτητη για απεικόνιση κεντρικού τμήματος της άνω </a:t>
            </a:r>
            <a:r>
              <a:rPr lang="el-GR" sz="2800" dirty="0" err="1">
                <a:solidFill>
                  <a:schemeClr val="bg1"/>
                </a:solidFill>
              </a:rPr>
              <a:t>μεσεντερίου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143000"/>
            <a:ext cx="4533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kern="0" dirty="0">
                <a:solidFill>
                  <a:srgbClr val="FFFF00"/>
                </a:solidFill>
                <a:latin typeface="+mn-lt"/>
                <a:cs typeface="+mn-cs"/>
              </a:rPr>
              <a:t>Απεικονιστικές τεχνικές</a:t>
            </a:r>
            <a:endParaRPr lang="en-US" sz="40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77000" y="3733800"/>
            <a:ext cx="1524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737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219200" y="3352800"/>
            <a:ext cx="1524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My Documents\PATRAS NEW\STUDENT TEACHING\ΑΝΕΥΡΥΣΜΑ\gr23-m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7750"/>
            <a:ext cx="41148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C:\My Documents\PATRAS NEW\STUDENT TEACHING\ΑΝΕΥΡΥΣΜΑ\art-ar474056_fi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93938"/>
            <a:ext cx="50292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kern="0" dirty="0">
                <a:solidFill>
                  <a:srgbClr val="FFFF00"/>
                </a:solidFill>
                <a:latin typeface="+mn-lt"/>
                <a:cs typeface="+mn-cs"/>
              </a:rPr>
              <a:t>Απεικονιστικές τεχνικές</a:t>
            </a:r>
            <a:endParaRPr lang="en-US" sz="40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010400" cy="51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6248400"/>
            <a:ext cx="3928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Θρόμβωση άνω μεσεντερίου φλέβας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648200" y="3581400"/>
            <a:ext cx="457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Οξεία ισχαιμία μεσεντερίου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sz="2400" dirty="0">
                <a:solidFill>
                  <a:schemeClr val="bg1"/>
                </a:solidFill>
              </a:rPr>
              <a:t>Εμβολή</a:t>
            </a:r>
            <a:r>
              <a:rPr lang="en-US" sz="2400" dirty="0">
                <a:solidFill>
                  <a:schemeClr val="bg1"/>
                </a:solidFill>
              </a:rPr>
              <a:t> (50%)</a:t>
            </a:r>
            <a:r>
              <a:rPr lang="el-GR" sz="2400" dirty="0">
                <a:solidFill>
                  <a:schemeClr val="bg1"/>
                </a:solidFill>
              </a:rPr>
              <a:t>: αφορά φυσιολογική αρτηρία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chemeClr val="bg1"/>
                </a:solidFill>
              </a:rPr>
              <a:t>Θρόμβωση</a:t>
            </a:r>
            <a:r>
              <a:rPr lang="en-US" sz="2400" dirty="0">
                <a:solidFill>
                  <a:schemeClr val="bg1"/>
                </a:solidFill>
              </a:rPr>
              <a:t> (20%)</a:t>
            </a:r>
            <a:r>
              <a:rPr lang="el-GR" sz="2400" dirty="0">
                <a:solidFill>
                  <a:schemeClr val="bg1"/>
                </a:solidFill>
              </a:rPr>
              <a:t>: σε έδαφος αθηροσκληρυντικής νόσου</a:t>
            </a:r>
          </a:p>
          <a:p>
            <a:pPr>
              <a:lnSpc>
                <a:spcPct val="20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Θρόμβωση </a:t>
            </a:r>
            <a:r>
              <a:rPr lang="el-GR" sz="2400" dirty="0">
                <a:solidFill>
                  <a:schemeClr val="bg1"/>
                </a:solidFill>
              </a:rPr>
              <a:t>άνω μεσεντερίου φλέβας (10</a:t>
            </a:r>
            <a:r>
              <a:rPr lang="el-GR" sz="2400" dirty="0" smtClean="0">
                <a:solidFill>
                  <a:schemeClr val="bg1"/>
                </a:solidFill>
              </a:rPr>
              <a:t>%)</a:t>
            </a:r>
          </a:p>
          <a:p>
            <a:pPr>
              <a:lnSpc>
                <a:spcPct val="20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Μη αποφρακτική ισχαιμία μεσεντερίου (20%)</a:t>
            </a:r>
          </a:p>
          <a:p>
            <a:pPr lvl="1">
              <a:lnSpc>
                <a:spcPct val="200000"/>
              </a:lnSpc>
            </a:pPr>
            <a:r>
              <a:rPr lang="el-GR" sz="2000" u="sng" dirty="0" smtClean="0">
                <a:solidFill>
                  <a:schemeClr val="bg1"/>
                </a:solidFill>
              </a:rPr>
              <a:t>Προσβολή άνω μεσεντερίου αρτηρίας</a:t>
            </a:r>
            <a:endParaRPr lang="el-GR" sz="24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chemeClr val="bg1"/>
                </a:solidFill>
              </a:rPr>
              <a:t>Σπάνιες αρτηριοπάθειες, οξύς διαχωρισμός (αορτής και μεσεντερίου) κ.λ.π.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248400"/>
            <a:ext cx="3331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Επέκταση στην πυλαία φλέβα</a:t>
            </a: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8058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267200" y="41910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Απεικονιστικές τεχνικές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69702"/>
            <a:ext cx="7620000" cy="47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219200" y="3124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Λαπαροτομία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Η ερευνητική λαπαροτομία με σκοπό την επιβεβαίωση της διάγνωσης και την εκτίμηση της έκτασης της ισχαιμίας παραμένει η πιο ακριβής διαγνωστική μέθοδος.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Το λ. και π. έντερο συχνά εμφανίζει κατά τόπους κυάνωση και </a:t>
            </a:r>
            <a:r>
              <a:rPr lang="el-GR" sz="2800" dirty="0" smtClean="0">
                <a:solidFill>
                  <a:schemeClr val="bg1"/>
                </a:solidFill>
              </a:rPr>
              <a:t>ερυθρομελανό </a:t>
            </a:r>
            <a:r>
              <a:rPr lang="el-GR" sz="2800" dirty="0">
                <a:solidFill>
                  <a:schemeClr val="bg1"/>
                </a:solidFill>
              </a:rPr>
              <a:t>χρώμα σε μεγάλη έκταση.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Λαπαροτομία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Σε περίπτωση που το έμβολο κατακερματιστεί θα εμβολίσει την περιφέρεια της άνω μεσεντερίου και πολλαπλά βραχέα τμήματα λ. εντέρου. </a:t>
            </a: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Σπάνια, το λ. και π. έντερο ελέγχεται εντελώς φυσιολογικό στα πρώιμα στάδια οξείας απόφραξης της άνω μεσεντερίου αρτηρίας.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Έγκαιρη διάγνωση και άμεση αντιμετώπιση είναι κρίσιμα για την αποφυγή εκτεταμένης εντερεκτομής με σκοπό τη μείωση της θνητότητας και την πρόληψη ανάπτυξης συνδρόμου βραχέως εντέρου.</a:t>
            </a: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Αδυναμία πρόβλεψης του βαθμού ισχαιμίας.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Λαπαροτομία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Αναγκαιότητα λαπαροτομίας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Ενίοτε στη διάρκεια καθυστεμημένης λαπαροτομίας διαπιστώνεται περιορισμένης έκτασης νέκρωση εντέρου που καθιστά εφικτή τη διάσωση του ασθενούς. Καθυστερημένη αντιμετώπιση ενίοτε εφικτή.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Λαπαροτομία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Συντηρητική αντιμετώπιση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Σημαντική απώλεια όγκου στον τρίτο χώρο και </a:t>
            </a:r>
            <a:r>
              <a:rPr lang="el-GR" sz="2800" dirty="0" err="1">
                <a:solidFill>
                  <a:schemeClr val="bg1"/>
                </a:solidFill>
              </a:rPr>
              <a:t>αιμοσυμπύκνωση</a:t>
            </a:r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Οξέωση, </a:t>
            </a:r>
            <a:r>
              <a:rPr lang="el-GR" sz="2800" dirty="0" err="1">
                <a:solidFill>
                  <a:schemeClr val="bg1"/>
                </a:solidFill>
              </a:rPr>
              <a:t>υπερκαλιαιμία</a:t>
            </a:r>
            <a:r>
              <a:rPr lang="el-GR" sz="2800" dirty="0">
                <a:solidFill>
                  <a:schemeClr val="bg1"/>
                </a:solidFill>
              </a:rPr>
              <a:t> και παροδική νεφρική ανεπάρκεια</a:t>
            </a:r>
          </a:p>
          <a:p>
            <a:r>
              <a:rPr lang="el-GR" sz="2800" dirty="0">
                <a:solidFill>
                  <a:schemeClr val="bg1"/>
                </a:solidFill>
              </a:rPr>
              <a:t>Διόρθωση </a:t>
            </a:r>
            <a:r>
              <a:rPr lang="el-GR" sz="2800" dirty="0" err="1">
                <a:solidFill>
                  <a:schemeClr val="bg1"/>
                </a:solidFill>
              </a:rPr>
              <a:t>υποογκαιμίας</a:t>
            </a:r>
            <a:r>
              <a:rPr lang="el-GR" sz="2800" dirty="0">
                <a:solidFill>
                  <a:schemeClr val="bg1"/>
                </a:solidFill>
              </a:rPr>
              <a:t>, οξέωσης, </a:t>
            </a:r>
            <a:r>
              <a:rPr lang="el-GR" sz="2800" dirty="0" err="1">
                <a:solidFill>
                  <a:schemeClr val="bg1"/>
                </a:solidFill>
              </a:rPr>
              <a:t>υπερκαλιαιμίας</a:t>
            </a:r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Χορήγηση αντιβίωσης και </a:t>
            </a:r>
            <a:r>
              <a:rPr lang="el-GR" sz="2800" u="sng" dirty="0">
                <a:solidFill>
                  <a:schemeClr val="bg1"/>
                </a:solidFill>
              </a:rPr>
              <a:t>κλασσικής ηπαρίνης</a:t>
            </a:r>
          </a:p>
          <a:p>
            <a:r>
              <a:rPr lang="el-GR" sz="2800" dirty="0">
                <a:solidFill>
                  <a:schemeClr val="bg1"/>
                </a:solidFill>
              </a:rPr>
              <a:t>Τοποθέτηση </a:t>
            </a:r>
            <a:r>
              <a:rPr lang="el-GR" sz="2800" dirty="0" err="1">
                <a:solidFill>
                  <a:schemeClr val="bg1"/>
                </a:solidFill>
              </a:rPr>
              <a:t>ουροκαθετήρα</a:t>
            </a:r>
            <a:r>
              <a:rPr lang="el-GR" sz="2800" dirty="0">
                <a:solidFill>
                  <a:schemeClr val="bg1"/>
                </a:solidFill>
              </a:rPr>
              <a:t> και </a:t>
            </a:r>
            <a:r>
              <a:rPr lang="el-GR" sz="2800" dirty="0" err="1">
                <a:solidFill>
                  <a:schemeClr val="bg1"/>
                </a:solidFill>
              </a:rPr>
              <a:t>ρινογαστρικού</a:t>
            </a:r>
            <a:r>
              <a:rPr lang="el-GR" sz="2800" dirty="0">
                <a:solidFill>
                  <a:schemeClr val="bg1"/>
                </a:solidFill>
              </a:rPr>
              <a:t> σωλήνα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Χειρουργική θεραπεία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Εντερεκτομή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Αμφιλεγόμενο εάν ηλικιωμένοι ασθενείς με διατοιχωματική νέκρωση εντέρου από τον σύνδεσμο του </a:t>
            </a:r>
            <a:r>
              <a:rPr lang="en-US" sz="2800">
                <a:solidFill>
                  <a:schemeClr val="bg1"/>
                </a:solidFill>
              </a:rPr>
              <a:t>Treitz </a:t>
            </a:r>
            <a:r>
              <a:rPr lang="el-GR" sz="2800">
                <a:solidFill>
                  <a:schemeClr val="bg1"/>
                </a:solidFill>
              </a:rPr>
              <a:t>έως τη μεσότητα του εγκαρσίου κόλου μπορεί να διασωθούν με παραδεκτή ποιότητα ζωής. Παρηγορητητική αντιμετώπιση.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Εντερεκτομή με πρωτογενή αναστόμωση σε ασθενείς με βραχύ τμήμα με νέκρωση και καθαρά όρια εκτομής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Εντερεκτομή με εκστόμωση εντερικών κολοβωμάτων σε εκτεταμένη ισχαιμία ή σε νέκρωση με ασαφώς περιχαρακωμένα όρια, γεγονός που επιτρέπει  την επισκόπηση των ορίων εκτομής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Αποκλεισμός του νεκρωμένου τμήματος του εντέρου με σκοπό την οριστική αντιμετώπιση σε δεύτερο χρόνο (</a:t>
            </a:r>
            <a:r>
              <a:rPr lang="en-US" sz="2400">
                <a:solidFill>
                  <a:schemeClr val="bg1"/>
                </a:solidFill>
              </a:rPr>
              <a:t>second-look</a:t>
            </a:r>
            <a:r>
              <a:rPr lang="el-GR" sz="2400">
                <a:solidFill>
                  <a:schemeClr val="bg1"/>
                </a:solidFill>
              </a:rPr>
              <a:t>)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Χειρουργική θεραπεία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Επαναιμάτωση της άνω μεσεντερίου αρτηρίας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Το ταχύτερο δυνατό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Συνεργασία αγγειοχειρουργού με γενικό χειρουργό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Σε περίπτωση εμβολής: εμβολεκτομή με καθετήρα </a:t>
            </a:r>
            <a:r>
              <a:rPr lang="en-US" sz="2400">
                <a:solidFill>
                  <a:schemeClr val="bg1"/>
                </a:solidFill>
              </a:rPr>
              <a:t>Fogarty </a:t>
            </a:r>
            <a:endParaRPr lang="el-GR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96260" name="Picture 4" descr="C:\My Documents\PATRAS NEW\STUDENT TEACHING\ΑΝΕΥΡΥΣΜΑ\Frame92_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81350"/>
            <a:ext cx="5791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181600" y="4343400"/>
            <a:ext cx="10668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Αιτιολογία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2800" u="sng">
                <a:solidFill>
                  <a:schemeClr val="bg1"/>
                </a:solidFill>
              </a:rPr>
              <a:t>Εμβολή: 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Συνήθως καρδιακής αιτιολογίας (κολπική μαρμαρυγή και οξύ έμφραγμα μυοκαρδίου).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Σπάνια αορτικής αιτιολογίας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Ιατρογενής αιτιολογίας μετά καθετηριασμό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432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FF00"/>
                </a:solidFill>
              </a:rPr>
              <a:t>Συνήθης η ενσφήνωση του εμβόλου μετά την </a:t>
            </a:r>
          </a:p>
          <a:p>
            <a:r>
              <a:rPr lang="el-GR" sz="2800">
                <a:solidFill>
                  <a:srgbClr val="FFFF00"/>
                </a:solidFill>
              </a:rPr>
              <a:t>έκφυση της μέσης κολικής αρτηρίας  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Επαναιμάτωση της άνω μεσεντερίου αρτηρίας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Σε περίπτωση θρόμβωσης συνεπεία κεντρικής στένωσης: αγγειακή παράκαμψη (</a:t>
            </a:r>
            <a:r>
              <a:rPr lang="en-US" sz="2800" dirty="0">
                <a:solidFill>
                  <a:schemeClr val="bg1"/>
                </a:solidFill>
              </a:rPr>
              <a:t>by-pass</a:t>
            </a:r>
            <a:r>
              <a:rPr lang="el-GR" sz="28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Πλήρης </a:t>
            </a:r>
            <a:r>
              <a:rPr lang="el-GR" sz="2800" dirty="0" err="1">
                <a:solidFill>
                  <a:schemeClr val="bg1"/>
                </a:solidFill>
              </a:rPr>
              <a:t>εκτομή</a:t>
            </a:r>
            <a:r>
              <a:rPr lang="el-GR" sz="2800" dirty="0">
                <a:solidFill>
                  <a:schemeClr val="bg1"/>
                </a:solidFill>
              </a:rPr>
              <a:t> ισχαιμικού εντέρου προς αποφυγή συνδρόμου </a:t>
            </a:r>
            <a:r>
              <a:rPr lang="el-GR" sz="2800" dirty="0" err="1">
                <a:solidFill>
                  <a:schemeClr val="bg1"/>
                </a:solidFill>
              </a:rPr>
              <a:t>επαναιμάτωσης</a:t>
            </a:r>
            <a:r>
              <a:rPr lang="el-GR" sz="2800" dirty="0">
                <a:solidFill>
                  <a:schemeClr val="bg1"/>
                </a:solidFill>
              </a:rPr>
              <a:t> που μπορεί να είναι και θανατηφόρο λόγω καρδιακής ανακοπής ή ανεπάρκειας πολλών οργάνων.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Λαπαροτομία «</a:t>
            </a:r>
            <a:r>
              <a:rPr lang="en-US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Second-Look</a:t>
            </a:r>
            <a:r>
              <a:rPr lang="el-GR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»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Συνιστάται </a:t>
            </a:r>
            <a:r>
              <a:rPr lang="en-US" sz="2800">
                <a:solidFill>
                  <a:schemeClr val="bg1"/>
                </a:solidFill>
              </a:rPr>
              <a:t>18–36 </a:t>
            </a:r>
            <a:r>
              <a:rPr lang="el-GR" sz="2800">
                <a:solidFill>
                  <a:schemeClr val="bg1"/>
                </a:solidFill>
              </a:rPr>
              <a:t>ώρες μετά από επαναιμάτωση 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Τμήματα ισχαιμικού εντέρου μπορεί να ελεχθούν ισχαιμικά ή μη βιώσιμα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Μείωση έκτασης εντερεκτομής</a:t>
            </a:r>
          </a:p>
          <a:p>
            <a:pPr>
              <a:lnSpc>
                <a:spcPct val="150000"/>
              </a:lnSpc>
            </a:pPr>
            <a:r>
              <a:rPr lang="el-GR" sz="2800">
                <a:solidFill>
                  <a:schemeClr val="bg1"/>
                </a:solidFill>
              </a:rPr>
              <a:t>Έλεγχος εντερικών αναστομώσεων</a:t>
            </a:r>
          </a:p>
        </p:txBody>
      </p:sp>
      <p:pic>
        <p:nvPicPr>
          <p:cNvPr id="98308" name="Picture 4" descr="C:\My Documents\PATRAS NEW\STUDENT TEACHING\ΑΝΕΥΡΥΣΜΑ\ischemia-fig2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79900"/>
            <a:ext cx="2743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7" descr="Patras_Lighthouse_Symbol_of_the_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Αιτιολογία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 u="sng">
                <a:solidFill>
                  <a:schemeClr val="bg1"/>
                </a:solidFill>
              </a:rPr>
              <a:t>Θρόμβωση: 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σε έδαφος σοβαρής αθηροσκληρυντικής νόσου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αρκετοί ασθενείς αναφέρουν στο ιστορικό συμπτώματα χρόνιας ισχαιμίας μεσεντερίου, όπως κοιλιάγχη (κοιλιακό άλγος μετά λήψη τροφής), απώλεια βάρους, απέχθεια ή φόβο λήψης τροφής ως και διάρροια.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Οι περισσότεροι ασθενείς έχουν ιστορικό στεφανιαίας νόσου, ΑΕΕ ή περιφερικής αποφρακτικής αρτηριοπάθειας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Αιτιολογία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2800" u="sng">
                <a:solidFill>
                  <a:schemeClr val="bg1"/>
                </a:solidFill>
              </a:rPr>
              <a:t>Θρόμβωση: 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Θρομβοφιλία, αφυδάτωση και χαμηλή καρδιακή παροχή συμμετέχουν στην δημιουργία θρόμβου.</a:t>
            </a:r>
          </a:p>
          <a:p>
            <a:pPr>
              <a:lnSpc>
                <a:spcPct val="150000"/>
              </a:lnSpc>
            </a:pPr>
            <a:r>
              <a:rPr lang="el-GR" sz="2400">
                <a:solidFill>
                  <a:schemeClr val="bg1"/>
                </a:solidFill>
              </a:rPr>
              <a:t>Η διαδικασία σχηματισμού αθηροσκληρυντικής πλάκας είναι μακροχρόνια με αποτέλεσμα τη δημιουργία παράπλευρης κυκλοφορίας.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Μη ειδικά συμπτώματα όπως κοιλιακό άλγος, ναυτία, έμετοι, κακουχία. </a:t>
            </a:r>
            <a:endParaRPr lang="el-G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chemeClr val="bg1"/>
                </a:solidFill>
              </a:rPr>
              <a:t>Ενίοτε ύφεση συμπτωμάτων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chemeClr val="bg1"/>
                </a:solidFill>
              </a:rPr>
              <a:t>Αργότερα νέκρωση </a:t>
            </a:r>
            <a:r>
              <a:rPr lang="el-GR" sz="2400" dirty="0" smtClean="0">
                <a:solidFill>
                  <a:schemeClr val="bg1"/>
                </a:solidFill>
              </a:rPr>
              <a:t>εντέρου με επακόλουθο περιτοναισμό και σήψη.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FFFF00"/>
                </a:solidFill>
              </a:rPr>
              <a:t>Συμπτώματα</a:t>
            </a:r>
            <a:endParaRPr 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Σοβαρό κοιλιακό άλγος με δυσανάλογα (ελάχιστα) ευρήματα από την φυσική εξέταση της κοιλίας</a:t>
            </a:r>
          </a:p>
        </p:txBody>
      </p:sp>
    </p:spTree>
    <p:extLst>
      <p:ext uri="{BB962C8B-B14F-4D97-AF65-F5344CB8AC3E}">
        <p14:creationId xmlns="" xmlns:p14="http://schemas.microsoft.com/office/powerpoint/2010/main" val="41634281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Κλινική τριάδα πρώιμης εμβολής: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Σοβαρό κοιλιακό άλγος με δυσανάλογα (ελάχιστα) ευρήματα από την φυσική εξέταση της κοιλίας με συνοδό ταχεία κένωση και παρουσία εμβολογόνου εστίας (ή ιστορικό εμβολής)</a:t>
            </a:r>
          </a:p>
        </p:txBody>
      </p:sp>
    </p:spTree>
    <p:extLst>
      <p:ext uri="{BB962C8B-B14F-4D97-AF65-F5344CB8AC3E}">
        <p14:creationId xmlns="" xmlns:p14="http://schemas.microsoft.com/office/powerpoint/2010/main" val="41520330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Υποψία όταν ηλικιωμένος ασθενής εμφανίζει σοβαρό κοιλιακό άλγος με ελάχιστα ευρήματα από την φυσική εξέταση της κοιλίας (στην αρχική φάση).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ιστορικού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συμπτωμάτων συμβατών με χρόνια ισχαιμία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μεσεντερίου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πιο συχνά σε ασθενείς με θρόμβωση.</a:t>
            </a:r>
          </a:p>
        </p:txBody>
      </p:sp>
    </p:spTree>
    <p:extLst>
      <p:ext uri="{BB962C8B-B14F-4D97-AF65-F5344CB8AC3E}">
        <p14:creationId xmlns="" xmlns:p14="http://schemas.microsoft.com/office/powerpoint/2010/main" val="123246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862</Words>
  <Application>Microsoft Office PowerPoint</Application>
  <PresentationFormat>Προβολή στην οθόνη (4:3)</PresentationFormat>
  <Paragraphs>140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4" baseType="lpstr">
      <vt:lpstr>Arial</vt:lpstr>
      <vt:lpstr>Προεπιλεγμένη σχεδίαση</vt:lpstr>
      <vt:lpstr>Διαφάνεια 1</vt:lpstr>
      <vt:lpstr>Οξεία ισχαιμία μεσεντερίου</vt:lpstr>
      <vt:lpstr>Αιτιολογία</vt:lpstr>
      <vt:lpstr>Αιτιολογία</vt:lpstr>
      <vt:lpstr>Αιτιολογία</vt:lpstr>
      <vt:lpstr>Συμπτώματα</vt:lpstr>
      <vt:lpstr>Διάγνωση</vt:lpstr>
      <vt:lpstr>Συμπτώματα</vt:lpstr>
      <vt:lpstr>Συμπτώματα</vt:lpstr>
      <vt:lpstr>Επιπλοκή</vt:lpstr>
      <vt:lpstr>Διάγνωση</vt:lpstr>
      <vt:lpstr>Απεικονιστικές τεχνικές</vt:lpstr>
      <vt:lpstr>Απεικονιστικές τεχνικές</vt:lpstr>
      <vt:lpstr>Απεικονιστικές τεχνικές</vt:lpstr>
      <vt:lpstr>Διαφάνεια 15</vt:lpstr>
      <vt:lpstr>Απεικονιστικές τεχνικές</vt:lpstr>
      <vt:lpstr>Διαφάνεια 17</vt:lpstr>
      <vt:lpstr>Διαφάνεια 18</vt:lpstr>
      <vt:lpstr>Απεικονιστικές τεχνικές</vt:lpstr>
      <vt:lpstr>Απεικονιστικές τεχνικές</vt:lpstr>
      <vt:lpstr>Απεικονιστικές τεχνικές</vt:lpstr>
      <vt:lpstr>Λαπαροτομία</vt:lpstr>
      <vt:lpstr>Λαπαροτομία</vt:lpstr>
      <vt:lpstr>Λαπαροτομία</vt:lpstr>
      <vt:lpstr>Λαπαροτομία</vt:lpstr>
      <vt:lpstr>Συντηρητική αντιμετώπιση</vt:lpstr>
      <vt:lpstr>Χειρουργική θεραπεία</vt:lpstr>
      <vt:lpstr>Χειρουργική θεραπεία</vt:lpstr>
      <vt:lpstr>Επαναιμάτωση της άνω μεσεντερίου αρτηρίας</vt:lpstr>
      <vt:lpstr>Επαναιμάτωση της άνω μεσεντερίου αρτηρίας</vt:lpstr>
      <vt:lpstr>Λαπαροτομία «Second-Look»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kakkos</dc:creator>
  <cp:lastModifiedBy>onikol</cp:lastModifiedBy>
  <cp:revision>473</cp:revision>
  <cp:lastPrinted>1601-01-01T00:00:00Z</cp:lastPrinted>
  <dcterms:created xsi:type="dcterms:W3CDTF">1601-01-01T00:00:00Z</dcterms:created>
  <dcterms:modified xsi:type="dcterms:W3CDTF">2021-04-21T11:39:40Z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