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9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4" r:id="rId3"/>
    <p:sldMasterId id="2147483688" r:id="rId4"/>
  </p:sldMasterIdLst>
  <p:notesMasterIdLst>
    <p:notesMasterId r:id="rId60"/>
  </p:notesMasterIdLst>
  <p:sldIdLst>
    <p:sldId id="384" r:id="rId5"/>
    <p:sldId id="365" r:id="rId6"/>
    <p:sldId id="388" r:id="rId7"/>
    <p:sldId id="328" r:id="rId8"/>
    <p:sldId id="293" r:id="rId9"/>
    <p:sldId id="294" r:id="rId10"/>
    <p:sldId id="363" r:id="rId11"/>
    <p:sldId id="364" r:id="rId12"/>
    <p:sldId id="361" r:id="rId13"/>
    <p:sldId id="329" r:id="rId14"/>
    <p:sldId id="330" r:id="rId15"/>
    <p:sldId id="331" r:id="rId16"/>
    <p:sldId id="323" r:id="rId17"/>
    <p:sldId id="284" r:id="rId18"/>
    <p:sldId id="324" r:id="rId19"/>
    <p:sldId id="372" r:id="rId20"/>
    <p:sldId id="373" r:id="rId21"/>
    <p:sldId id="371" r:id="rId22"/>
    <p:sldId id="339" r:id="rId23"/>
    <p:sldId id="350" r:id="rId24"/>
    <p:sldId id="326" r:id="rId25"/>
    <p:sldId id="327" r:id="rId26"/>
    <p:sldId id="321" r:id="rId27"/>
    <p:sldId id="322" r:id="rId28"/>
    <p:sldId id="340" r:id="rId29"/>
    <p:sldId id="341" r:id="rId30"/>
    <p:sldId id="369" r:id="rId31"/>
    <p:sldId id="342" r:id="rId32"/>
    <p:sldId id="346" r:id="rId33"/>
    <p:sldId id="370" r:id="rId34"/>
    <p:sldId id="351" r:id="rId35"/>
    <p:sldId id="302" r:id="rId36"/>
    <p:sldId id="301" r:id="rId37"/>
    <p:sldId id="353" r:id="rId38"/>
    <p:sldId id="352" r:id="rId39"/>
    <p:sldId id="306" r:id="rId40"/>
    <p:sldId id="354" r:id="rId41"/>
    <p:sldId id="307" r:id="rId42"/>
    <p:sldId id="309" r:id="rId43"/>
    <p:sldId id="304" r:id="rId44"/>
    <p:sldId id="305" r:id="rId45"/>
    <p:sldId id="298" r:id="rId46"/>
    <p:sldId id="347" r:id="rId47"/>
    <p:sldId id="349" r:id="rId48"/>
    <p:sldId id="319" r:id="rId49"/>
    <p:sldId id="362" r:id="rId50"/>
    <p:sldId id="355" r:id="rId51"/>
    <p:sldId id="380" r:id="rId52"/>
    <p:sldId id="382" r:id="rId53"/>
    <p:sldId id="385" r:id="rId54"/>
    <p:sldId id="386" r:id="rId55"/>
    <p:sldId id="387" r:id="rId56"/>
    <p:sldId id="390" r:id="rId57"/>
    <p:sldId id="391" r:id="rId58"/>
    <p:sldId id="389" r:id="rId59"/>
  </p:sldIdLst>
  <p:sldSz cx="9144000" cy="6858000" type="screen4x3"/>
  <p:notesSz cx="9144000" cy="6858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5E8729"/>
    <a:srgbClr val="76A735"/>
    <a:srgbClr val="01A103"/>
    <a:srgbClr val="00FF00"/>
    <a:srgbClr val="FF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22" autoAdjust="0"/>
    <p:restoredTop sz="94660"/>
  </p:normalViewPr>
  <p:slideViewPr>
    <p:cSldViewPr>
      <p:cViewPr>
        <p:scale>
          <a:sx n="94" d="100"/>
          <a:sy n="94" d="100"/>
        </p:scale>
        <p:origin x="-792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6D8A5DA-BBD6-5B45-B92A-7D684477125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3049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60419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l-GR" altLang="el-GR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420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4AF668E3-1964-4669-90E3-9FE9FC572CD2}" type="slidenum">
              <a:rPr lang="el-GR" altLang="el-GR">
                <a:solidFill>
                  <a:srgbClr val="000000"/>
                </a:solidFill>
              </a:rPr>
              <a:pPr eaLnBrk="1" hangingPunct="1"/>
              <a:t>1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06B504D-E9E5-0D4D-89A9-5041C243D296}" type="slidenum">
              <a:rPr lang="de-DE" sz="1200">
                <a:solidFill>
                  <a:srgbClr val="000000"/>
                </a:solidFill>
              </a:rPr>
              <a:pPr/>
              <a:t>12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3277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32772" name="Text Box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4DD6A0C-9268-8D4F-836C-E0739A021910}" type="slidenum">
              <a:rPr lang="de-DE" sz="1200"/>
              <a:pPr/>
              <a:t>13</a:t>
            </a:fld>
            <a:endParaRPr lang="de-DE" sz="12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759A78-4589-A84F-BA51-52D1C25EDB47}" type="slidenum">
              <a:rPr lang="de-DE" sz="1200"/>
              <a:pPr/>
              <a:t>14</a:t>
            </a:fld>
            <a:endParaRPr lang="de-DE" sz="120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0363135-150C-AD43-B3BD-A443B7154A59}" type="slidenum">
              <a:rPr lang="de-DE" sz="1200">
                <a:solidFill>
                  <a:srgbClr val="000000"/>
                </a:solidFill>
              </a:rPr>
              <a:pPr/>
              <a:t>15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529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55300" name="Text Box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0363135-150C-AD43-B3BD-A443B7154A59}" type="slidenum">
              <a:rPr lang="de-DE" sz="1200">
                <a:solidFill>
                  <a:srgbClr val="000000"/>
                </a:solidFill>
              </a:rPr>
              <a:pPr/>
              <a:t>16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529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55300" name="Text Box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0363135-150C-AD43-B3BD-A443B7154A59}" type="slidenum">
              <a:rPr lang="de-DE" sz="1200">
                <a:solidFill>
                  <a:srgbClr val="000000"/>
                </a:solidFill>
              </a:rPr>
              <a:pPr/>
              <a:t>17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529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55300" name="Text Box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0363135-150C-AD43-B3BD-A443B7154A59}" type="slidenum">
              <a:rPr lang="de-DE" sz="1200">
                <a:solidFill>
                  <a:srgbClr val="000000"/>
                </a:solidFill>
              </a:rPr>
              <a:pPr/>
              <a:t>18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529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55300" name="Text Box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5F55D1B-3EAD-134D-9F5C-628B2D8F6829}" type="slidenum">
              <a:rPr lang="de-DE" sz="1200">
                <a:solidFill>
                  <a:srgbClr val="000000"/>
                </a:solidFill>
              </a:rPr>
              <a:pPr/>
              <a:t>21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9395" name="Text Box 1"/>
          <p:cNvSpPr txBox="1">
            <a:spLocks noChangeArrowheads="1"/>
          </p:cNvSpPr>
          <p:nvPr/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BDCBA09-1BBF-D342-B96E-0F8FAB827380}" type="slidenum">
              <a:rPr lang="de-DE" sz="1200">
                <a:solidFill>
                  <a:srgbClr val="FFFFFF"/>
                </a:solidFill>
              </a:rPr>
              <a:pPr algn="r"/>
              <a:t>21</a:t>
            </a:fld>
            <a:endParaRPr lang="de-DE" sz="1200">
              <a:solidFill>
                <a:srgbClr val="FFFFFF"/>
              </a:solidFill>
            </a:endParaRPr>
          </a:p>
        </p:txBody>
      </p:sp>
      <p:sp>
        <p:nvSpPr>
          <p:cNvPr id="59396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59397" name="Text Box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CB12773-6A57-EE4A-99CC-2B26ADEC0261}" type="slidenum">
              <a:rPr lang="de-DE" sz="1200">
                <a:solidFill>
                  <a:srgbClr val="000000"/>
                </a:solidFill>
              </a:rPr>
              <a:pPr/>
              <a:t>22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61443" name="Text Box 1"/>
          <p:cNvSpPr txBox="1">
            <a:spLocks noChangeArrowheads="1"/>
          </p:cNvSpPr>
          <p:nvPr/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1E2C514-E720-A849-BD44-2CFA74CB8518}" type="slidenum">
              <a:rPr lang="de-DE" sz="1200">
                <a:solidFill>
                  <a:srgbClr val="FFFFFF"/>
                </a:solidFill>
              </a:rPr>
              <a:pPr algn="r"/>
              <a:t>22</a:t>
            </a:fld>
            <a:endParaRPr lang="de-DE" sz="1200">
              <a:solidFill>
                <a:srgbClr val="FFFFFF"/>
              </a:solidFill>
            </a:endParaRPr>
          </a:p>
        </p:txBody>
      </p:sp>
      <p:sp>
        <p:nvSpPr>
          <p:cNvPr id="61444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61445" name="Text Box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7E5EC4F-1573-0E48-8806-D4D8C8C761EA}" type="slidenum">
              <a:rPr lang="de-DE" sz="1200"/>
              <a:pPr/>
              <a:t>23</a:t>
            </a:fld>
            <a:endParaRPr lang="de-DE" sz="12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CB0ED8B-BA10-474B-A638-2ED7ACF6B1B5}" type="slidenum">
              <a:rPr lang="de-DE" sz="1200">
                <a:solidFill>
                  <a:srgbClr val="000000"/>
                </a:solidFill>
              </a:rPr>
              <a:pPr/>
              <a:t>4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638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16388" name="Text Box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BDD97FD-D9D0-FA40-A2F9-9B959D1F26E7}" type="slidenum">
              <a:rPr lang="de-DE" sz="1200"/>
              <a:pPr/>
              <a:t>24</a:t>
            </a:fld>
            <a:endParaRPr lang="de-DE" sz="12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BF9E2A-2B90-AF46-8B3C-FA66E3036D9D}" type="slidenum">
              <a:rPr lang="de-DE"/>
              <a:pPr/>
              <a:t>30</a:t>
            </a:fld>
            <a:endParaRPr lang="de-DE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BDCD574-2819-3744-B347-9EABEDFE27B5}" type="slidenum">
              <a:rPr lang="de-DE" sz="1200"/>
              <a:pPr/>
              <a:t>32</a:t>
            </a:fld>
            <a:endParaRPr lang="de-DE" sz="1200"/>
          </a:p>
        </p:txBody>
      </p:sp>
      <p:sp>
        <p:nvSpPr>
          <p:cNvPr id="747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7475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B3AC1B8-1BD7-464B-911D-8F55AE5C991D}" type="slidenum">
              <a:rPr lang="de-DE" sz="1200"/>
              <a:pPr/>
              <a:t>33</a:t>
            </a:fld>
            <a:endParaRPr lang="de-DE" sz="1200"/>
          </a:p>
        </p:txBody>
      </p:sp>
      <p:sp>
        <p:nvSpPr>
          <p:cNvPr id="7168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7168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8BC0B51-2967-8441-A6B8-A873203085E8}" type="slidenum">
              <a:rPr lang="de-DE" sz="1200"/>
              <a:pPr/>
              <a:t>35</a:t>
            </a:fld>
            <a:endParaRPr lang="de-DE" sz="1200"/>
          </a:p>
        </p:txBody>
      </p:sp>
      <p:sp>
        <p:nvSpPr>
          <p:cNvPr id="778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7782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4D48C8F-A08E-7F4C-930B-B5A16C361F34}" type="slidenum">
              <a:rPr lang="de-DE" sz="1200"/>
              <a:pPr/>
              <a:t>36</a:t>
            </a:fld>
            <a:endParaRPr lang="de-DE" sz="120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1CAAF3E-AADC-FD49-A610-502B9B2CEB9D}" type="slidenum">
              <a:rPr lang="de-DE" sz="1200"/>
              <a:pPr/>
              <a:t>37</a:t>
            </a:fld>
            <a:endParaRPr lang="de-DE" sz="1200"/>
          </a:p>
        </p:txBody>
      </p:sp>
      <p:sp>
        <p:nvSpPr>
          <p:cNvPr id="819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819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717AF05-01F2-354C-B77F-31E16BC1BE3B}" type="slidenum">
              <a:rPr lang="de-DE" sz="1200"/>
              <a:pPr/>
              <a:t>38</a:t>
            </a:fld>
            <a:endParaRPr lang="de-DE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F28A2BD-98B1-A348-BF04-94EACCEFCFD6}" type="slidenum">
              <a:rPr lang="de-DE" sz="1200"/>
              <a:pPr/>
              <a:t>39</a:t>
            </a:fld>
            <a:endParaRPr lang="de-DE" sz="120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859C8A0-8E4D-E748-863A-8503152A2870}" type="slidenum">
              <a:rPr lang="de-DE" sz="1200"/>
              <a:pPr/>
              <a:t>40</a:t>
            </a:fld>
            <a:endParaRPr lang="de-DE" sz="1200"/>
          </a:p>
        </p:txBody>
      </p:sp>
      <p:sp>
        <p:nvSpPr>
          <p:cNvPr id="942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9421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8080847-D5EC-E743-BA4C-51ABF1E1ADC2}" type="slidenum">
              <a:rPr lang="de-DE" sz="1200"/>
              <a:pPr/>
              <a:t>5</a:t>
            </a:fld>
            <a:endParaRPr lang="de-DE" sz="1200"/>
          </a:p>
        </p:txBody>
      </p:sp>
      <p:sp>
        <p:nvSpPr>
          <p:cNvPr id="184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184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F5F5A31-5B35-394F-A7A3-F053A9F788D2}" type="slidenum">
              <a:rPr lang="de-DE" sz="1200"/>
              <a:pPr/>
              <a:t>41</a:t>
            </a:fld>
            <a:endParaRPr lang="de-DE" sz="1200"/>
          </a:p>
        </p:txBody>
      </p:sp>
      <p:sp>
        <p:nvSpPr>
          <p:cNvPr id="962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9625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D654BA5-8E22-5A42-BC72-2E5A01518ABE}" type="slidenum">
              <a:rPr lang="de-DE" sz="1200"/>
              <a:pPr/>
              <a:t>42</a:t>
            </a:fld>
            <a:endParaRPr lang="de-DE" sz="1200"/>
          </a:p>
        </p:txBody>
      </p:sp>
      <p:sp>
        <p:nvSpPr>
          <p:cNvPr id="983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EF34496-5057-C244-B0AB-BB98E2232711}" type="slidenum">
              <a:rPr lang="de-DE" sz="1200"/>
              <a:pPr/>
              <a:t>43</a:t>
            </a:fld>
            <a:endParaRPr lang="de-DE" sz="1200"/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36FE53-7770-6646-9EFB-F829BF99749E}" type="slidenum">
              <a:rPr lang="de-DE" sz="1200"/>
              <a:pPr/>
              <a:t>44</a:t>
            </a:fld>
            <a:endParaRPr lang="de-DE" sz="1200"/>
          </a:p>
        </p:txBody>
      </p:sp>
      <p:sp>
        <p:nvSpPr>
          <p:cNvPr id="1024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03C1745-00B5-474C-8146-2F53E73BB33A}" type="slidenum">
              <a:rPr lang="de-DE" sz="1200"/>
              <a:pPr/>
              <a:t>46</a:t>
            </a:fld>
            <a:endParaRPr lang="de-DE" sz="1200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D37F68B-AD49-0A42-8F82-7F320F91B626}" type="slidenum">
              <a:rPr lang="de-DE" sz="1200"/>
              <a:pPr/>
              <a:t>47</a:t>
            </a:fld>
            <a:endParaRPr lang="de-DE" sz="1200"/>
          </a:p>
        </p:txBody>
      </p:sp>
      <p:sp>
        <p:nvSpPr>
          <p:cNvPr id="1075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1075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altLang="el-GR" smtClean="0"/>
              <a:t> </a:t>
            </a:r>
          </a:p>
        </p:txBody>
      </p:sp>
      <p:sp>
        <p:nvSpPr>
          <p:cNvPr id="58372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30F4404-9387-4585-9CAA-C4CF8944C581}" type="slidenum">
              <a:rPr lang="el-GR" altLang="el-GR" smtClean="0">
                <a:solidFill>
                  <a:srgbClr val="000000"/>
                </a:solidFill>
              </a:rPr>
              <a:pPr/>
              <a:t>51</a:t>
            </a:fld>
            <a:endParaRPr lang="el-GR" altLang="el-G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>
              <a:latin typeface="Arial" pitchFamily="34" charset="0"/>
            </a:endParaRPr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76D45083-5ED0-4DFC-9DFD-CCC26A0D8DB1}" type="slidenum">
              <a:rPr lang="el-GR" altLang="el-GR" sz="1200" smtClean="0">
                <a:solidFill>
                  <a:srgbClr val="000000"/>
                </a:solidFill>
              </a:rPr>
              <a:pPr/>
              <a:t>53</a:t>
            </a:fld>
            <a:endParaRPr lang="el-GR" altLang="el-GR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3FCBCD-5664-694A-A61F-ADCE3349B673}" type="slidenum">
              <a:rPr lang="de-DE" sz="1200"/>
              <a:pPr/>
              <a:t>6</a:t>
            </a:fld>
            <a:endParaRPr lang="de-DE" sz="1200"/>
          </a:p>
        </p:txBody>
      </p:sp>
      <p:sp>
        <p:nvSpPr>
          <p:cNvPr id="2048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2048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>
              <a:latin typeface="Arial" pitchFamily="34" charset="0"/>
            </a:endParaRPr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4FEA9B69-4287-4D62-92B2-3783A6C655F8}" type="slidenum">
              <a:rPr lang="el-GR" altLang="el-GR" sz="1200" smtClean="0">
                <a:solidFill>
                  <a:srgbClr val="000000"/>
                </a:solidFill>
              </a:rPr>
              <a:pPr/>
              <a:t>54</a:t>
            </a:fld>
            <a:endParaRPr lang="el-GR" altLang="el-GR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A8948FF-CF1B-4F16-BA88-560603BE5405}" type="slidenum">
              <a:rPr lang="el-GR" altLang="el-GR" smtClean="0">
                <a:solidFill>
                  <a:srgbClr val="000000"/>
                </a:solidFill>
                <a:latin typeface="Arial" pitchFamily="34" charset="0"/>
                <a:ea typeface="ヒラギノ角ゴ Pro W3"/>
                <a:cs typeface="ヒラギノ角ゴ Pro W3"/>
              </a:rPr>
              <a:pPr eaLnBrk="1" hangingPunct="1">
                <a:spcBef>
                  <a:spcPct val="0"/>
                </a:spcBef>
              </a:pPr>
              <a:t>55</a:t>
            </a:fld>
            <a:endParaRPr lang="el-GR" altLang="el-GR" smtClean="0">
              <a:solidFill>
                <a:srgbClr val="000000"/>
              </a:solidFill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A20149C-1C52-7F49-85EF-1D20C8D1CCA8}" type="slidenum">
              <a:rPr lang="de-DE" sz="1200"/>
              <a:pPr/>
              <a:t>7</a:t>
            </a:fld>
            <a:endParaRPr lang="de-DE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1168476-5D3B-1543-9C48-01D135AC9C25}" type="slidenum">
              <a:rPr lang="de-DE" sz="1200"/>
              <a:pPr/>
              <a:t>8</a:t>
            </a:fld>
            <a:endParaRPr lang="de-DE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66FD51D-733F-034A-A5AB-A105746D4977}" type="slidenum">
              <a:rPr lang="de-DE" sz="1200"/>
              <a:pPr/>
              <a:t>9</a:t>
            </a:fld>
            <a:endParaRPr lang="de-DE" sz="12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592B981-FE89-8D47-B79D-B69FD82DDA8E}" type="slidenum">
              <a:rPr lang="de-DE" sz="1200">
                <a:solidFill>
                  <a:srgbClr val="000000"/>
                </a:solidFill>
              </a:rPr>
              <a:pPr/>
              <a:t>10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2867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28676" name="Text Box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745272-CEB7-484B-B207-3960443570A5}" type="slidenum">
              <a:rPr lang="de-DE" sz="1200">
                <a:solidFill>
                  <a:srgbClr val="000000"/>
                </a:solidFill>
              </a:rPr>
              <a:pPr/>
              <a:t>11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3072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30724" name="Text Box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11E46-E70D-EC4F-91E6-A2A489F8FAD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5139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D0C41-CBC5-DC48-B18C-E130DB77E61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9164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9C3F4-D8B5-0449-91D8-6926BA24EC0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1238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14642EC4-E959-4040-8E79-39F7689BF515}" type="datetimeFigureOut">
              <a:rPr lang="de-DE"/>
              <a:pPr>
                <a:defRPr/>
              </a:pPr>
              <a:t>21.09.2015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D34EC459-9295-4C38-A1C7-FC65EADBA59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3023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2EEF30CB-DA68-4642-B2CF-A98A172D7563}" type="datetimeFigureOut">
              <a:rPr lang="de-DE"/>
              <a:pPr>
                <a:defRPr/>
              </a:pPr>
              <a:t>21.09.2015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FAD3AEB5-11DE-4DEC-8E4B-A7D1BB85ABB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6853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5A25ABF8-92CF-4E31-82B9-AD024967D7F0}" type="datetimeFigureOut">
              <a:rPr lang="de-DE"/>
              <a:pPr>
                <a:defRPr/>
              </a:pPr>
              <a:t>21.09.2015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934BCDA2-1C95-40C9-86B6-B2650670FE9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9998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3E81EE51-1368-4D35-9D92-BB255E320498}" type="datetimeFigureOut">
              <a:rPr lang="de-DE"/>
              <a:pPr>
                <a:defRPr/>
              </a:pPr>
              <a:t>21.09.2015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B9FC5F4D-C241-4C53-9379-40BF600AD98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6619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4569734D-47F7-4367-8CF9-C9E91D11947D}" type="datetimeFigureOut">
              <a:rPr lang="de-DE"/>
              <a:pPr>
                <a:defRPr/>
              </a:pPr>
              <a:t>21.09.2015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7701AE68-C9EA-453A-9FBF-F1CE13AD185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873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FDA362FE-BE8A-42FF-AA39-744CDABA7A7F}" type="datetimeFigureOut">
              <a:rPr lang="de-DE"/>
              <a:pPr>
                <a:defRPr/>
              </a:pPr>
              <a:t>21.09.2015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56616319-7C8D-495C-BF9F-F284CAEDA08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9398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39DB820C-632B-44DD-B431-461ABBEC76A7}" type="datetimeFigureOut">
              <a:rPr lang="de-DE"/>
              <a:pPr>
                <a:defRPr/>
              </a:pPr>
              <a:t>21.09.2015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EC0089CC-CC59-4221-9015-5F0A9E508A9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30339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A179C2E0-5D66-4DC2-9C7E-D4F603A54C4C}" type="datetimeFigureOut">
              <a:rPr lang="de-DE"/>
              <a:pPr>
                <a:defRPr/>
              </a:pPr>
              <a:t>21.09.2015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A7E6E641-1324-45A6-B6C6-F2A701736B3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7760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4CB9B-C230-1E48-A006-FF52BE74F60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00369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3E852AD1-9A36-48E6-B2A0-9A41440C2C81}" type="datetimeFigureOut">
              <a:rPr lang="de-DE"/>
              <a:pPr>
                <a:defRPr/>
              </a:pPr>
              <a:t>21.09.2015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69B386C8-5741-48CE-98F4-8B43E8E2348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7516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76414019-BFC5-4151-AAA9-B7EFB418EAD6}" type="datetimeFigureOut">
              <a:rPr lang="de-DE"/>
              <a:pPr>
                <a:defRPr/>
              </a:pPr>
              <a:t>21.09.2015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5DC29162-16C3-4957-8B28-73553CCBB35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5729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EE2927B7-4451-4D52-8FB6-EE0CB2EE88D8}" type="datetimeFigureOut">
              <a:rPr lang="de-DE"/>
              <a:pPr>
                <a:defRPr/>
              </a:pPr>
              <a:t>21.09.2015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261F20E3-9036-45F4-9317-0DB5B0EC24C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7369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5" y="463560"/>
            <a:ext cx="7770813" cy="143351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E4A07557-ADC1-4DA0-BE90-99E67B5A777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1731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48"/>
            <a:ext cx="8229600" cy="5851525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1067B1CE-6DBF-4981-ABBB-754A6B4C01A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67784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5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81BF-5018-E24D-8F74-C6BA5179220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B30-B992-0844-BE1C-33A266BBF81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3857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81BF-5018-E24D-8F74-C6BA5179220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B30-B992-0844-BE1C-33A266BBF81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1234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81BF-5018-E24D-8F74-C6BA5179220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B30-B992-0844-BE1C-33A266BBF81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6925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81BF-5018-E24D-8F74-C6BA5179220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B30-B992-0844-BE1C-33A266BBF81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189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81BF-5018-E24D-8F74-C6BA5179220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B30-B992-0844-BE1C-33A266BBF81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137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362D9-3737-EC4E-B133-8AC7490C34E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71903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81BF-5018-E24D-8F74-C6BA5179220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B30-B992-0844-BE1C-33A266BBF81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063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81BF-5018-E24D-8F74-C6BA5179220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B30-B992-0844-BE1C-33A266BBF81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5107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81BF-5018-E24D-8F74-C6BA5179220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B30-B992-0844-BE1C-33A266BBF81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4592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81BF-5018-E24D-8F74-C6BA5179220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B30-B992-0844-BE1C-33A266BBF81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6705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81BF-5018-E24D-8F74-C6BA5179220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B30-B992-0844-BE1C-33A266BBF81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9573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6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6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81BF-5018-E24D-8F74-C6BA5179220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B30-B992-0844-BE1C-33A266BBF81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6261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15" y="463580"/>
            <a:ext cx="7770813" cy="143351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F531A-4BC3-B845-95F2-C05FC71816CB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8862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68"/>
            <a:ext cx="8229600" cy="5851525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69EC8-F4E6-C543-9E23-1814043C3609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1797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99C536E6-6E66-44CA-BFC9-6A0DB265E575}" type="datetimeFigureOut">
              <a:rPr lang="de-DE" altLang="el-GR"/>
              <a:pPr>
                <a:defRPr/>
              </a:pPr>
              <a:t>21.09.2015</a:t>
            </a:fld>
            <a:endParaRPr lang="de-DE" altLang="el-GR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2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EA77C9B1-3949-4DC8-AF6B-55D36CE446F8}" type="slidenum">
              <a:rPr lang="de-DE" altLang="el-GR"/>
              <a:pPr>
                <a:defRPr/>
              </a:pPr>
              <a:t>‹#›</a:t>
            </a:fld>
            <a:endParaRPr lang="de-DE" altLang="el-GR"/>
          </a:p>
        </p:txBody>
      </p:sp>
    </p:spTree>
    <p:extLst>
      <p:ext uri="{BB962C8B-B14F-4D97-AF65-F5344CB8AC3E}">
        <p14:creationId xmlns:p14="http://schemas.microsoft.com/office/powerpoint/2010/main" val="63354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EE48705F-2A9C-43E3-98CC-8563751F3456}" type="datetimeFigureOut">
              <a:rPr lang="de-DE" altLang="el-GR"/>
              <a:pPr>
                <a:defRPr/>
              </a:pPr>
              <a:t>21.09.2015</a:t>
            </a:fld>
            <a:endParaRPr lang="de-DE" altLang="el-GR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2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DE338211-F279-4E7E-B95F-DCAB3F3EBD80}" type="slidenum">
              <a:rPr lang="de-DE" altLang="el-GR"/>
              <a:pPr>
                <a:defRPr/>
              </a:pPr>
              <a:t>‹#›</a:t>
            </a:fld>
            <a:endParaRPr lang="de-DE" altLang="el-GR"/>
          </a:p>
        </p:txBody>
      </p:sp>
    </p:spTree>
    <p:extLst>
      <p:ext uri="{BB962C8B-B14F-4D97-AF65-F5344CB8AC3E}">
        <p14:creationId xmlns:p14="http://schemas.microsoft.com/office/powerpoint/2010/main" val="485536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6C020-4280-024F-AC46-68A25AC7395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99351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DE327FAC-F509-4E88-A0E3-C2A90129BBE8}" type="datetimeFigureOut">
              <a:rPr lang="de-DE" altLang="el-GR"/>
              <a:pPr>
                <a:defRPr/>
              </a:pPr>
              <a:t>21.09.2015</a:t>
            </a:fld>
            <a:endParaRPr lang="de-DE" altLang="el-GR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2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89113F28-26FD-42E3-BD00-9B0D8633BA7A}" type="slidenum">
              <a:rPr lang="de-DE" altLang="el-GR"/>
              <a:pPr>
                <a:defRPr/>
              </a:pPr>
              <a:t>‹#›</a:t>
            </a:fld>
            <a:endParaRPr lang="de-DE" altLang="el-GR"/>
          </a:p>
        </p:txBody>
      </p:sp>
    </p:spTree>
    <p:extLst>
      <p:ext uri="{BB962C8B-B14F-4D97-AF65-F5344CB8AC3E}">
        <p14:creationId xmlns:p14="http://schemas.microsoft.com/office/powerpoint/2010/main" val="11615944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FDA39280-EEE3-4F25-B108-D5DD2AE9AA64}" type="datetimeFigureOut">
              <a:rPr lang="de-DE" altLang="el-GR"/>
              <a:pPr>
                <a:defRPr/>
              </a:pPr>
              <a:t>21.09.2015</a:t>
            </a:fld>
            <a:endParaRPr lang="de-DE" altLang="el-GR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2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434C92E4-C0C7-4134-89B2-7D5A8D6D2791}" type="slidenum">
              <a:rPr lang="de-DE" altLang="el-GR"/>
              <a:pPr>
                <a:defRPr/>
              </a:pPr>
              <a:t>‹#›</a:t>
            </a:fld>
            <a:endParaRPr lang="de-DE" altLang="el-GR"/>
          </a:p>
        </p:txBody>
      </p:sp>
    </p:spTree>
    <p:extLst>
      <p:ext uri="{BB962C8B-B14F-4D97-AF65-F5344CB8AC3E}">
        <p14:creationId xmlns:p14="http://schemas.microsoft.com/office/powerpoint/2010/main" val="8439284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CA6289E5-0668-45C9-A27C-86C851282BB8}" type="datetimeFigureOut">
              <a:rPr lang="de-DE" altLang="el-GR"/>
              <a:pPr>
                <a:defRPr/>
              </a:pPr>
              <a:t>21.09.2015</a:t>
            </a:fld>
            <a:endParaRPr lang="de-DE" altLang="el-GR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2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BFDAE972-229E-4EAB-A951-380AB568F17A}" type="slidenum">
              <a:rPr lang="de-DE" altLang="el-GR"/>
              <a:pPr>
                <a:defRPr/>
              </a:pPr>
              <a:t>‹#›</a:t>
            </a:fld>
            <a:endParaRPr lang="de-DE" altLang="el-GR"/>
          </a:p>
        </p:txBody>
      </p:sp>
    </p:spTree>
    <p:extLst>
      <p:ext uri="{BB962C8B-B14F-4D97-AF65-F5344CB8AC3E}">
        <p14:creationId xmlns:p14="http://schemas.microsoft.com/office/powerpoint/2010/main" val="4561682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C23A670F-83D4-4E2E-977E-A50FF45F7286}" type="datetimeFigureOut">
              <a:rPr lang="de-DE" altLang="el-GR"/>
              <a:pPr>
                <a:defRPr/>
              </a:pPr>
              <a:t>21.09.2015</a:t>
            </a:fld>
            <a:endParaRPr lang="de-DE" altLang="el-GR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2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D496D8A5-C736-462E-9C55-F094323DECC3}" type="slidenum">
              <a:rPr lang="de-DE" altLang="el-GR"/>
              <a:pPr>
                <a:defRPr/>
              </a:pPr>
              <a:t>‹#›</a:t>
            </a:fld>
            <a:endParaRPr lang="de-DE" altLang="el-GR"/>
          </a:p>
        </p:txBody>
      </p:sp>
    </p:spTree>
    <p:extLst>
      <p:ext uri="{BB962C8B-B14F-4D97-AF65-F5344CB8AC3E}">
        <p14:creationId xmlns:p14="http://schemas.microsoft.com/office/powerpoint/2010/main" val="24289822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CB3B2D8C-8E26-42F7-B015-D71028AB80D8}" type="datetimeFigureOut">
              <a:rPr lang="de-DE" altLang="el-GR"/>
              <a:pPr>
                <a:defRPr/>
              </a:pPr>
              <a:t>21.09.2015</a:t>
            </a:fld>
            <a:endParaRPr lang="de-DE" altLang="el-GR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2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B00461A8-487D-4247-A7D4-DE6EB504747B}" type="slidenum">
              <a:rPr lang="de-DE" altLang="el-GR"/>
              <a:pPr>
                <a:defRPr/>
              </a:pPr>
              <a:t>‹#›</a:t>
            </a:fld>
            <a:endParaRPr lang="de-DE" altLang="el-GR"/>
          </a:p>
        </p:txBody>
      </p:sp>
    </p:spTree>
    <p:extLst>
      <p:ext uri="{BB962C8B-B14F-4D97-AF65-F5344CB8AC3E}">
        <p14:creationId xmlns:p14="http://schemas.microsoft.com/office/powerpoint/2010/main" val="28576474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B8A152B7-64A3-4656-913B-FE9FC8638551}" type="datetimeFigureOut">
              <a:rPr lang="de-DE" altLang="el-GR"/>
              <a:pPr>
                <a:defRPr/>
              </a:pPr>
              <a:t>21.09.2015</a:t>
            </a:fld>
            <a:endParaRPr lang="de-DE" altLang="el-GR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2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E561AAF4-4C8C-4821-971A-7AFF3E5EF4B3}" type="slidenum">
              <a:rPr lang="de-DE" altLang="el-GR"/>
              <a:pPr>
                <a:defRPr/>
              </a:pPr>
              <a:t>‹#›</a:t>
            </a:fld>
            <a:endParaRPr lang="de-DE" altLang="el-GR"/>
          </a:p>
        </p:txBody>
      </p:sp>
    </p:spTree>
    <p:extLst>
      <p:ext uri="{BB962C8B-B14F-4D97-AF65-F5344CB8AC3E}">
        <p14:creationId xmlns:p14="http://schemas.microsoft.com/office/powerpoint/2010/main" val="3877861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E2C48870-E48E-4F9A-9499-954887A64141}" type="datetimeFigureOut">
              <a:rPr lang="de-DE" altLang="el-GR"/>
              <a:pPr>
                <a:defRPr/>
              </a:pPr>
              <a:t>21.09.2015</a:t>
            </a:fld>
            <a:endParaRPr lang="de-DE" altLang="el-GR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2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6AB9A020-A525-4669-951E-E480BC3687B2}" type="slidenum">
              <a:rPr lang="de-DE" altLang="el-GR"/>
              <a:pPr>
                <a:defRPr/>
              </a:pPr>
              <a:t>‹#›</a:t>
            </a:fld>
            <a:endParaRPr lang="de-DE" altLang="el-GR"/>
          </a:p>
        </p:txBody>
      </p:sp>
    </p:spTree>
    <p:extLst>
      <p:ext uri="{BB962C8B-B14F-4D97-AF65-F5344CB8AC3E}">
        <p14:creationId xmlns:p14="http://schemas.microsoft.com/office/powerpoint/2010/main" val="7976741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A3FC777C-9746-46CA-B9AB-4BE51ACF25DB}" type="datetimeFigureOut">
              <a:rPr lang="de-DE" altLang="el-GR"/>
              <a:pPr>
                <a:defRPr/>
              </a:pPr>
              <a:t>21.09.2015</a:t>
            </a:fld>
            <a:endParaRPr lang="de-DE" altLang="el-GR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2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E45C652E-0E19-4261-A9D4-0C51C0D9B285}" type="slidenum">
              <a:rPr lang="de-DE" altLang="el-GR"/>
              <a:pPr>
                <a:defRPr/>
              </a:pPr>
              <a:t>‹#›</a:t>
            </a:fld>
            <a:endParaRPr lang="de-DE" altLang="el-GR"/>
          </a:p>
        </p:txBody>
      </p:sp>
    </p:spTree>
    <p:extLst>
      <p:ext uri="{BB962C8B-B14F-4D97-AF65-F5344CB8AC3E}">
        <p14:creationId xmlns:p14="http://schemas.microsoft.com/office/powerpoint/2010/main" val="26025470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E41DCE82-1FFD-4A72-A2AB-ADCF58285AEC}" type="datetimeFigureOut">
              <a:rPr lang="de-DE" altLang="el-GR"/>
              <a:pPr>
                <a:defRPr/>
              </a:pPr>
              <a:t>21.09.2015</a:t>
            </a:fld>
            <a:endParaRPr lang="de-DE" altLang="el-GR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2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0826C91E-E911-4176-86A3-907E4887AF21}" type="slidenum">
              <a:rPr lang="de-DE" altLang="el-GR"/>
              <a:pPr>
                <a:defRPr/>
              </a:pPr>
              <a:t>‹#›</a:t>
            </a:fld>
            <a:endParaRPr lang="de-DE" altLang="el-GR"/>
          </a:p>
        </p:txBody>
      </p:sp>
    </p:spTree>
    <p:extLst>
      <p:ext uri="{BB962C8B-B14F-4D97-AF65-F5344CB8AC3E}">
        <p14:creationId xmlns:p14="http://schemas.microsoft.com/office/powerpoint/2010/main" val="21754765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14" y="463578"/>
            <a:ext cx="7770813" cy="143351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AA29485A-FDEC-4289-B018-0E17842A777B}" type="slidenum">
              <a:rPr lang="de-DE" altLang="el-GR"/>
              <a:pPr>
                <a:defRPr/>
              </a:pPr>
              <a:t>‹#›</a:t>
            </a:fld>
            <a:endParaRPr lang="de-DE" altLang="el-GR"/>
          </a:p>
        </p:txBody>
      </p:sp>
    </p:spTree>
    <p:extLst>
      <p:ext uri="{BB962C8B-B14F-4D97-AF65-F5344CB8AC3E}">
        <p14:creationId xmlns:p14="http://schemas.microsoft.com/office/powerpoint/2010/main" val="16813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39548-4490-C148-9BB0-096196C6E5C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5052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66"/>
            <a:ext cx="8229600" cy="5851525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2" charset="-128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2" charset="-128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301A8A15-53C1-491F-A6FE-9A270AE6DF73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901550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E0FDA-4601-7341-9655-4D6976379D6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0234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FF7F1-7109-CF49-BBF6-AF4DBEA77E6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9768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5D1F0-1E64-A142-A629-F1869F6ED8B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0352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F92C5-4EB3-9E4E-9EF9-D077F700C17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2523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8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1510814-26B4-1D47-8612-6F676F817E6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A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l-GR" smtClean="0"/>
              <a:t>Mastertitelformat bearbeiten</a:t>
            </a:r>
          </a:p>
        </p:txBody>
      </p:sp>
      <p:sp>
        <p:nvSpPr>
          <p:cNvPr id="2051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l-GR" smtClean="0"/>
              <a:t>Mastertextformat bearbeiten</a:t>
            </a:r>
          </a:p>
          <a:p>
            <a:pPr lvl="1"/>
            <a:r>
              <a:rPr lang="de-DE" altLang="el-GR" smtClean="0"/>
              <a:t>Zweite Ebene</a:t>
            </a:r>
          </a:p>
          <a:p>
            <a:pPr lvl="2"/>
            <a:r>
              <a:rPr lang="de-DE" altLang="el-GR" smtClean="0"/>
              <a:t>Dritte Ebene</a:t>
            </a:r>
          </a:p>
          <a:p>
            <a:pPr lvl="3"/>
            <a:r>
              <a:rPr lang="de-DE" altLang="el-GR" smtClean="0"/>
              <a:t>Vierte Ebene</a:t>
            </a:r>
          </a:p>
          <a:p>
            <a:pPr lvl="4"/>
            <a:r>
              <a:rPr lang="de-DE" altLang="el-GR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fld id="{681EFAD2-C280-4C32-A69E-1D023849381C}" type="datetimeFigureOut">
              <a:rPr lang="de-DE">
                <a:cs typeface="+mn-cs"/>
              </a:rPr>
              <a:pPr eaLnBrk="1" hangingPunct="1">
                <a:defRPr/>
              </a:pPr>
              <a:t>21.09.2015</a:t>
            </a:fld>
            <a:endParaRPr lang="de-DE"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endParaRPr lang="de-DE"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fld id="{4952DBBB-AA2C-40AF-85A3-994F1C8A1196}" type="slidenum">
              <a:rPr lang="de-DE">
                <a:cs typeface="+mn-cs"/>
              </a:rPr>
              <a:pPr eaLnBrk="1" hangingPunct="1">
                <a:defRPr/>
              </a:pPr>
              <a:t>‹#›</a:t>
            </a:fld>
            <a:endParaRPr lang="de-DE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956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A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90881BF-5018-E24D-8F74-C6BA5179220F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21.09.2015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B32B9B30-B992-0844-BE1C-33A266BBF811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06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A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l-GR" smtClean="0"/>
              <a:t>Mastertitelformat bearbeiten</a:t>
            </a:r>
          </a:p>
        </p:txBody>
      </p:sp>
      <p:sp>
        <p:nvSpPr>
          <p:cNvPr id="3075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l-GR" smtClean="0"/>
              <a:t>Mastertextformat bearbeiten</a:t>
            </a:r>
          </a:p>
          <a:p>
            <a:pPr lvl="1"/>
            <a:r>
              <a:rPr lang="de-DE" altLang="el-GR" smtClean="0"/>
              <a:t>Zweite Ebene</a:t>
            </a:r>
          </a:p>
          <a:p>
            <a:pPr lvl="2"/>
            <a:r>
              <a:rPr lang="de-DE" altLang="el-GR" smtClean="0"/>
              <a:t>Dritte Ebene</a:t>
            </a:r>
          </a:p>
          <a:p>
            <a:pPr lvl="3"/>
            <a:r>
              <a:rPr lang="de-DE" altLang="el-GR" smtClean="0"/>
              <a:t>Vierte Ebene</a:t>
            </a:r>
          </a:p>
          <a:p>
            <a:pPr lvl="4"/>
            <a:r>
              <a:rPr lang="de-DE" altLang="el-GR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914400" eaLnBrk="1" hangingPunct="1">
              <a:defRPr sz="1200">
                <a:solidFill>
                  <a:srgbClr val="898989"/>
                </a:solidFill>
                <a:latin typeface="Calibri" pitchFamily="34" charset="0"/>
                <a:ea typeface="ヒラギノ角ゴ Pro W3" charset="-128"/>
              </a:defRPr>
            </a:lvl1pPr>
          </a:lstStyle>
          <a:p>
            <a:pPr>
              <a:defRPr/>
            </a:pPr>
            <a:fld id="{E80D5FE3-3A56-4ACF-99CE-4E6F0C1C6BD6}" type="datetimeFigureOut">
              <a:rPr lang="de-DE" altLang="el-GR">
                <a:cs typeface="+mn-cs"/>
              </a:rPr>
              <a:pPr>
                <a:defRPr/>
              </a:pPr>
              <a:t>21.09.2015</a:t>
            </a:fld>
            <a:endParaRPr lang="de-DE" altLang="el-GR"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200">
                <a:solidFill>
                  <a:srgbClr val="898989"/>
                </a:solidFill>
                <a:latin typeface="Calibri" pitchFamily="34" charset="0"/>
                <a:ea typeface="ヒラギノ角ゴ Pro W3" charset="-128"/>
              </a:defRPr>
            </a:lvl1pPr>
          </a:lstStyle>
          <a:p>
            <a:pPr>
              <a:defRPr/>
            </a:pPr>
            <a:endParaRPr lang="el-GR" altLang="el-GR"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200">
                <a:solidFill>
                  <a:srgbClr val="898989"/>
                </a:solidFill>
                <a:latin typeface="Calibri" pitchFamily="34" charset="0"/>
                <a:ea typeface="ヒラギノ角ゴ Pro W3" charset="-128"/>
              </a:defRPr>
            </a:lvl1pPr>
          </a:lstStyle>
          <a:p>
            <a:pPr>
              <a:defRPr/>
            </a:pPr>
            <a:fld id="{92755ABD-BAA2-4BCF-8940-A48B05129437}" type="slidenum">
              <a:rPr lang="de-DE" altLang="el-GR">
                <a:cs typeface="+mn-cs"/>
              </a:rPr>
              <a:pPr>
                <a:defRPr/>
              </a:pPr>
              <a:t>‹#›</a:t>
            </a:fld>
            <a:endParaRPr lang="de-DE" altLang="el-G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41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8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Τίτλος 1"/>
          <p:cNvSpPr>
            <a:spLocks noGrp="1"/>
          </p:cNvSpPr>
          <p:nvPr>
            <p:ph type="ctrTitle"/>
          </p:nvPr>
        </p:nvSpPr>
        <p:spPr>
          <a:xfrm>
            <a:off x="685800" y="2006602"/>
            <a:ext cx="7772400" cy="1470025"/>
          </a:xfrm>
        </p:spPr>
        <p:txBody>
          <a:bodyPr/>
          <a:lstStyle/>
          <a:p>
            <a:r>
              <a:rPr lang="el-GR" altLang="el-GR" sz="3600" b="1" smtClean="0"/>
              <a:t>«Εισαγωγή στην Αρχαιολογία των Αρχαίων Θεάτρων»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4213" y="3384550"/>
            <a:ext cx="7775575" cy="17526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l-GR" sz="2800" dirty="0" smtClean="0">
              <a:solidFill>
                <a:srgbClr val="5075BC"/>
              </a:solidFill>
              <a:latin typeface="+mj-lt"/>
              <a:ea typeface="+mj-ea"/>
              <a:cs typeface="+mj-cs"/>
            </a:endParaRP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l-GR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Ενότητα 10:</a:t>
            </a:r>
            <a:r>
              <a:rPr lang="en-US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800" dirty="0" smtClean="0">
                <a:solidFill>
                  <a:schemeClr val="tx1"/>
                </a:solidFill>
              </a:rPr>
              <a:t>Ο Βιτρούβιος και το αρχαίο θέατρο</a:t>
            </a:r>
            <a:endParaRPr lang="el-GR" sz="2800" u="sng" dirty="0">
              <a:solidFill>
                <a:schemeClr val="tx1"/>
              </a:solidFill>
            </a:endParaRPr>
          </a:p>
          <a:p>
            <a:pPr marL="514350" indent="-514350" fontAlgn="auto">
              <a:spcAft>
                <a:spcPts val="0"/>
              </a:spcAft>
              <a:buFont typeface="+mj-lt"/>
              <a:buAutoNum type="alphaUcPeriod"/>
              <a:defRPr/>
            </a:pPr>
            <a:endParaRPr lang="en-US" sz="2800" dirty="0" smtClean="0"/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l-GR" sz="2800" dirty="0" smtClean="0">
                <a:solidFill>
                  <a:schemeClr val="tx1"/>
                </a:solidFill>
              </a:rPr>
              <a:t>Μάρτιν Κρέεμπ</a:t>
            </a:r>
            <a:endParaRPr lang="el-GR" sz="2800" dirty="0" smtClean="0"/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l-GR" sz="2800" dirty="0" smtClean="0">
                <a:solidFill>
                  <a:schemeClr val="tx1"/>
                </a:solidFill>
              </a:rPr>
              <a:t>Τμήμα Θεατρικών Σπουδών</a:t>
            </a:r>
            <a:endParaRPr lang="en-US" sz="2800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l-GR" sz="2800" dirty="0" smtClean="0"/>
          </a:p>
        </p:txBody>
      </p:sp>
      <p:pic>
        <p:nvPicPr>
          <p:cNvPr id="17412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06413"/>
            <a:ext cx="451485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Εικόνα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1" y="279400"/>
            <a:ext cx="3694113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83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67915" y="6396337"/>
            <a:ext cx="8810232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000000"/>
                </a:solidFill>
              </a:rPr>
              <a:t>Το θέατρο στο </a:t>
            </a:r>
            <a:r>
              <a:rPr lang="de-DE" dirty="0" err="1">
                <a:solidFill>
                  <a:srgbClr val="000000"/>
                </a:solidFill>
              </a:rPr>
              <a:t>Arausio</a:t>
            </a:r>
            <a:r>
              <a:rPr lang="de-DE" dirty="0">
                <a:solidFill>
                  <a:srgbClr val="000000"/>
                </a:solidFill>
              </a:rPr>
              <a:t> / Orange </a:t>
            </a:r>
            <a:r>
              <a:rPr lang="el-GR" dirty="0">
                <a:solidFill>
                  <a:srgbClr val="000000"/>
                </a:solidFill>
              </a:rPr>
              <a:t>της Νότιας Γαλλίας, 1</a:t>
            </a:r>
            <a:r>
              <a:rPr lang="el-GR" baseline="30000" dirty="0">
                <a:solidFill>
                  <a:srgbClr val="000000"/>
                </a:solidFill>
              </a:rPr>
              <a:t>ος</a:t>
            </a:r>
            <a:r>
              <a:rPr lang="el-GR" dirty="0">
                <a:solidFill>
                  <a:srgbClr val="000000"/>
                </a:solidFill>
              </a:rPr>
              <a:t> αι. π.Χ</a:t>
            </a:r>
            <a:r>
              <a:rPr lang="el-GR" dirty="0" smtClean="0">
                <a:solidFill>
                  <a:srgbClr val="000000"/>
                </a:solidFill>
              </a:rPr>
              <a:t>.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Bild 2" descr="P10209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3195" y="6396337"/>
            <a:ext cx="9100120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000000"/>
                </a:solidFill>
              </a:rPr>
              <a:t>Το θέατρο στην Άσπενδο της Παμφυλίας / Μικρά Ασία, 2</a:t>
            </a:r>
            <a:r>
              <a:rPr lang="el-GR" baseline="30000" dirty="0">
                <a:solidFill>
                  <a:srgbClr val="000000"/>
                </a:solidFill>
              </a:rPr>
              <a:t>ος</a:t>
            </a:r>
            <a:r>
              <a:rPr lang="el-GR" dirty="0">
                <a:solidFill>
                  <a:srgbClr val="000000"/>
                </a:solidFill>
              </a:rPr>
              <a:t> αι. μ.Χ</a:t>
            </a:r>
            <a:r>
              <a:rPr lang="el-GR" dirty="0" smtClean="0">
                <a:solidFill>
                  <a:srgbClr val="000000"/>
                </a:solidFill>
              </a:rPr>
              <a:t>.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342900" y="611756"/>
            <a:ext cx="8458200" cy="563449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571500" indent="-571500"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l-GR" sz="3600" dirty="0">
                <a:solidFill>
                  <a:srgbClr val="000000"/>
                </a:solidFill>
              </a:rPr>
              <a:t>Στην Ελλάδα </a:t>
            </a:r>
            <a:r>
              <a:rPr lang="el-GR" sz="3600" dirty="0" smtClean="0">
                <a:solidFill>
                  <a:srgbClr val="000000"/>
                </a:solidFill>
              </a:rPr>
              <a:t>διατηρημένο σε καλή κατάσταση και πιο γνωστό από όλα είναι </a:t>
            </a:r>
            <a:r>
              <a:rPr lang="el-GR" sz="3600" dirty="0">
                <a:solidFill>
                  <a:srgbClr val="000000"/>
                </a:solidFill>
              </a:rPr>
              <a:t>το θέατρο της </a:t>
            </a:r>
            <a:r>
              <a:rPr lang="el-GR" sz="3600" dirty="0" smtClean="0">
                <a:solidFill>
                  <a:srgbClr val="000000"/>
                </a:solidFill>
              </a:rPr>
              <a:t>Επιδαύρου</a:t>
            </a:r>
            <a:r>
              <a:rPr lang="de-DE" sz="3600" dirty="0" smtClean="0">
                <a:solidFill>
                  <a:srgbClr val="000000"/>
                </a:solidFill>
              </a:rPr>
              <a:t>.</a:t>
            </a:r>
            <a:r>
              <a:rPr lang="el-GR" sz="3600" dirty="0" smtClean="0">
                <a:solidFill>
                  <a:srgbClr val="000000"/>
                </a:solidFill>
              </a:rPr>
              <a:t> </a:t>
            </a:r>
            <a:endParaRPr lang="de-DE" sz="3600" dirty="0">
              <a:solidFill>
                <a:srgbClr val="000000"/>
              </a:solidFill>
            </a:endParaRPr>
          </a:p>
          <a:p>
            <a:pPr marL="571500" indent="-571500"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l-GR" sz="3600" dirty="0"/>
              <a:t>περίπου το 1890 αρχίζουν εκ νέου ανασκαφές στο θέατρο του Διονύσου στην Αθήνα, </a:t>
            </a:r>
            <a:endParaRPr lang="de-DE" sz="3600" dirty="0"/>
          </a:p>
          <a:p>
            <a:pPr marL="571500" indent="-571500"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l-GR" sz="3600" dirty="0"/>
              <a:t>και το 1896 δημοσιεύεται μια μελέτη για τα (ως τότε γνωστά</a:t>
            </a:r>
            <a:r>
              <a:rPr lang="de-DE" sz="3600" dirty="0"/>
              <a:t>)</a:t>
            </a:r>
            <a:r>
              <a:rPr lang="el-GR" sz="3600" dirty="0"/>
              <a:t> αρχαία ελληνικά θέατρα γενικά, από τους </a:t>
            </a:r>
            <a:r>
              <a:rPr lang="de-DE" sz="3600" b="1" dirty="0"/>
              <a:t>Wilhelm </a:t>
            </a:r>
            <a:r>
              <a:rPr lang="de-DE" sz="3600" b="1" dirty="0" err="1"/>
              <a:t>Dörpfeld</a:t>
            </a:r>
            <a:r>
              <a:rPr lang="el-GR" sz="3600" b="1" dirty="0"/>
              <a:t> </a:t>
            </a:r>
            <a:r>
              <a:rPr lang="el-GR" sz="3600" dirty="0"/>
              <a:t>και </a:t>
            </a:r>
            <a:r>
              <a:rPr lang="de-DE" sz="3600" dirty="0"/>
              <a:t>Emil Reisch</a:t>
            </a:r>
            <a:r>
              <a:rPr lang="el-GR" sz="3600" dirty="0"/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5" descr="Untitled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051177"/>
            <a:ext cx="5053012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4" descr="DSC033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20"/>
          <a:stretch>
            <a:fillRect/>
          </a:stretch>
        </p:blipFill>
        <p:spPr bwMode="auto">
          <a:xfrm>
            <a:off x="468313" y="476250"/>
            <a:ext cx="327660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5843" name="Picture 4" descr="Epid Koilon O-Se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438"/>
            <a:ext cx="9144000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ChangeArrowheads="1"/>
          </p:cNvSpPr>
          <p:nvPr/>
        </p:nvSpPr>
        <p:spPr bwMode="auto">
          <a:xfrm>
            <a:off x="0" y="311150"/>
            <a:ext cx="9144000" cy="623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6800" rIns="90000" bIns="46800">
            <a:norm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de-DE" sz="3500" b="1" dirty="0" err="1" smtClean="0">
                <a:solidFill>
                  <a:srgbClr val="161616"/>
                </a:solidFill>
              </a:rPr>
              <a:t>Ο</a:t>
            </a:r>
            <a:r>
              <a:rPr lang="de-DE" sz="3500" b="1" dirty="0" smtClean="0">
                <a:solidFill>
                  <a:srgbClr val="161616"/>
                </a:solidFill>
              </a:rPr>
              <a:t> </a:t>
            </a:r>
            <a:r>
              <a:rPr lang="de-DE" sz="3500" b="1" dirty="0" err="1" smtClean="0">
                <a:solidFill>
                  <a:srgbClr val="161616"/>
                </a:solidFill>
              </a:rPr>
              <a:t>Βιτρού</a:t>
            </a:r>
            <a:r>
              <a:rPr lang="de-DE" sz="3500" b="1" dirty="0" smtClean="0">
                <a:solidFill>
                  <a:srgbClr val="161616"/>
                </a:solidFill>
              </a:rPr>
              <a:t>β</a:t>
            </a:r>
            <a:r>
              <a:rPr lang="de-DE" sz="3500" b="1" dirty="0" err="1" smtClean="0">
                <a:solidFill>
                  <a:srgbClr val="161616"/>
                </a:solidFill>
              </a:rPr>
              <a:t>ιος</a:t>
            </a:r>
            <a:r>
              <a:rPr lang="de-DE" sz="3500" b="1" dirty="0" smtClean="0">
                <a:solidFill>
                  <a:srgbClr val="161616"/>
                </a:solidFill>
              </a:rPr>
              <a:t> (</a:t>
            </a:r>
            <a:r>
              <a:rPr lang="de-DE" sz="3500" b="1" dirty="0" err="1" smtClean="0">
                <a:solidFill>
                  <a:srgbClr val="161616"/>
                </a:solidFill>
              </a:rPr>
              <a:t>ή</a:t>
            </a:r>
            <a:r>
              <a:rPr lang="de-DE" sz="3500" b="1" dirty="0" smtClean="0">
                <a:solidFill>
                  <a:srgbClr val="161616"/>
                </a:solidFill>
              </a:rPr>
              <a:t> </a:t>
            </a:r>
            <a:r>
              <a:rPr lang="de-DE" sz="3500" b="1" dirty="0" err="1" smtClean="0">
                <a:solidFill>
                  <a:srgbClr val="161616"/>
                </a:solidFill>
              </a:rPr>
              <a:t>Μάρκος</a:t>
            </a:r>
            <a:r>
              <a:rPr lang="de-DE" sz="3500" b="1" dirty="0" smtClean="0">
                <a:solidFill>
                  <a:srgbClr val="161616"/>
                </a:solidFill>
              </a:rPr>
              <a:t> </a:t>
            </a:r>
            <a:r>
              <a:rPr lang="el-GR" sz="3500" b="1" dirty="0" smtClean="0">
                <a:solidFill>
                  <a:srgbClr val="161616"/>
                </a:solidFill>
              </a:rPr>
              <a:t>[;] </a:t>
            </a:r>
            <a:r>
              <a:rPr lang="de-DE" sz="3500" b="1" dirty="0" err="1" smtClean="0">
                <a:solidFill>
                  <a:srgbClr val="161616"/>
                </a:solidFill>
              </a:rPr>
              <a:t>Βιτρού</a:t>
            </a:r>
            <a:r>
              <a:rPr lang="de-DE" sz="3500" b="1" dirty="0" smtClean="0">
                <a:solidFill>
                  <a:srgbClr val="161616"/>
                </a:solidFill>
              </a:rPr>
              <a:t>β</a:t>
            </a:r>
            <a:r>
              <a:rPr lang="de-DE" sz="3500" b="1" dirty="0" err="1" smtClean="0">
                <a:solidFill>
                  <a:srgbClr val="161616"/>
                </a:solidFill>
              </a:rPr>
              <a:t>ιος</a:t>
            </a:r>
            <a:r>
              <a:rPr lang="de-DE" sz="3500" b="1" dirty="0" smtClean="0">
                <a:solidFill>
                  <a:srgbClr val="161616"/>
                </a:solidFill>
              </a:rPr>
              <a:t> </a:t>
            </a:r>
            <a:r>
              <a:rPr lang="de-DE" sz="3500" b="1" dirty="0" err="1" smtClean="0">
                <a:solidFill>
                  <a:srgbClr val="161616"/>
                </a:solidFill>
              </a:rPr>
              <a:t>Πολλίων</a:t>
            </a:r>
            <a:r>
              <a:rPr lang="el-GR" sz="3500" b="1" dirty="0" smtClean="0">
                <a:solidFill>
                  <a:srgbClr val="161616"/>
                </a:solidFill>
              </a:rPr>
              <a:t> [;;;]</a:t>
            </a:r>
            <a:r>
              <a:rPr lang="de-DE" sz="3500" b="1" dirty="0" smtClean="0">
                <a:solidFill>
                  <a:srgbClr val="161616"/>
                </a:solidFill>
              </a:rPr>
              <a:t>) </a:t>
            </a:r>
          </a:p>
          <a:p>
            <a:pPr algn="ctr">
              <a:defRPr/>
            </a:pPr>
            <a:endParaRPr lang="de-DE" sz="3500" dirty="0" smtClean="0">
              <a:solidFill>
                <a:srgbClr val="161616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de-DE" sz="3300" dirty="0" err="1" smtClean="0">
                <a:solidFill>
                  <a:srgbClr val="161616"/>
                </a:solidFill>
              </a:rPr>
              <a:t>ήτ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ν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Ρωμ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ίος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συγγρ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φέ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ς</a:t>
            </a:r>
            <a:r>
              <a:rPr lang="de-DE" sz="3300" dirty="0" smtClean="0">
                <a:solidFill>
                  <a:srgbClr val="161616"/>
                </a:solidFill>
              </a:rPr>
              <a:t>, α</a:t>
            </a:r>
            <a:r>
              <a:rPr lang="de-DE" sz="3300" dirty="0" err="1" smtClean="0">
                <a:solidFill>
                  <a:srgbClr val="161616"/>
                </a:solidFill>
              </a:rPr>
              <a:t>ρχιτέκτον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ς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κ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ι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μηχ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νικός</a:t>
            </a:r>
            <a:r>
              <a:rPr lang="de-DE" sz="3300" dirty="0" smtClean="0">
                <a:solidFill>
                  <a:srgbClr val="161616"/>
                </a:solidFill>
              </a:rPr>
              <a:t> π</a:t>
            </a:r>
            <a:r>
              <a:rPr lang="de-DE" sz="3300" dirty="0" err="1" smtClean="0">
                <a:solidFill>
                  <a:srgbClr val="161616"/>
                </a:solidFill>
              </a:rPr>
              <a:t>ου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έζησε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τον</a:t>
            </a:r>
            <a:r>
              <a:rPr lang="de-DE" sz="3300" dirty="0" smtClean="0">
                <a:solidFill>
                  <a:srgbClr val="161616"/>
                </a:solidFill>
              </a:rPr>
              <a:t> 1ο α</a:t>
            </a:r>
            <a:r>
              <a:rPr lang="de-DE" sz="3300" dirty="0" err="1" smtClean="0">
                <a:solidFill>
                  <a:srgbClr val="161616"/>
                </a:solidFill>
              </a:rPr>
              <a:t>ιών</a:t>
            </a:r>
            <a:r>
              <a:rPr lang="de-DE" sz="3300" dirty="0" smtClean="0">
                <a:solidFill>
                  <a:srgbClr val="161616"/>
                </a:solidFill>
              </a:rPr>
              <a:t>α </a:t>
            </a:r>
            <a:r>
              <a:rPr lang="el-GR" sz="3300" dirty="0" smtClean="0">
                <a:solidFill>
                  <a:srgbClr val="161616"/>
                </a:solidFill>
              </a:rPr>
              <a:t>π</a:t>
            </a:r>
            <a:r>
              <a:rPr lang="de-DE" sz="3300" dirty="0" smtClean="0">
                <a:solidFill>
                  <a:srgbClr val="161616"/>
                </a:solidFill>
              </a:rPr>
              <a:t>.</a:t>
            </a:r>
            <a:r>
              <a:rPr lang="el-GR" sz="3300" dirty="0" smtClean="0">
                <a:solidFill>
                  <a:srgbClr val="161616"/>
                </a:solidFill>
              </a:rPr>
              <a:t>Χ</a:t>
            </a:r>
            <a:r>
              <a:rPr lang="de-DE" sz="3300" dirty="0" smtClean="0">
                <a:solidFill>
                  <a:srgbClr val="161616"/>
                </a:solidFill>
              </a:rPr>
              <a:t>. </a:t>
            </a:r>
            <a:endParaRPr lang="el-GR" sz="3300" dirty="0" smtClean="0">
              <a:solidFill>
                <a:srgbClr val="161616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de-DE" sz="3300" dirty="0" err="1" smtClean="0">
                <a:solidFill>
                  <a:srgbClr val="FFFFFF"/>
                </a:solidFill>
              </a:rPr>
              <a:t>Είν</a:t>
            </a:r>
            <a:r>
              <a:rPr lang="de-DE" sz="3300" dirty="0" smtClean="0">
                <a:solidFill>
                  <a:srgbClr val="FFFFFF"/>
                </a:solidFill>
              </a:rPr>
              <a:t>α</a:t>
            </a:r>
            <a:r>
              <a:rPr lang="de-DE" sz="3300" dirty="0" err="1" smtClean="0">
                <a:solidFill>
                  <a:srgbClr val="FFFFFF"/>
                </a:solidFill>
              </a:rPr>
              <a:t>ι</a:t>
            </a:r>
            <a:r>
              <a:rPr lang="de-DE" sz="3300" dirty="0" smtClean="0">
                <a:solidFill>
                  <a:srgbClr val="FFFFFF"/>
                </a:solidFill>
              </a:rPr>
              <a:t> </a:t>
            </a:r>
            <a:r>
              <a:rPr lang="de-DE" sz="3300" dirty="0" err="1" smtClean="0">
                <a:solidFill>
                  <a:srgbClr val="FFFFFF"/>
                </a:solidFill>
              </a:rPr>
              <a:t>γνωστός</a:t>
            </a:r>
            <a:r>
              <a:rPr lang="de-DE" sz="3300" dirty="0" smtClean="0">
                <a:solidFill>
                  <a:srgbClr val="FFFFFF"/>
                </a:solidFill>
              </a:rPr>
              <a:t> </a:t>
            </a:r>
            <a:r>
              <a:rPr lang="de-DE" sz="3300" dirty="0" err="1" smtClean="0">
                <a:solidFill>
                  <a:srgbClr val="FFFFFF"/>
                </a:solidFill>
              </a:rPr>
              <a:t>γι</a:t>
            </a:r>
            <a:r>
              <a:rPr lang="de-DE" sz="3300" dirty="0" smtClean="0">
                <a:solidFill>
                  <a:srgbClr val="FFFFFF"/>
                </a:solidFill>
              </a:rPr>
              <a:t>α </a:t>
            </a:r>
            <a:r>
              <a:rPr lang="de-DE" sz="3300" dirty="0" err="1" smtClean="0">
                <a:solidFill>
                  <a:srgbClr val="FFFFFF"/>
                </a:solidFill>
              </a:rPr>
              <a:t>την</a:t>
            </a:r>
            <a:r>
              <a:rPr lang="de-DE" sz="3300" dirty="0" smtClean="0">
                <a:solidFill>
                  <a:srgbClr val="FFFFFF"/>
                </a:solidFill>
              </a:rPr>
              <a:t> π</a:t>
            </a:r>
            <a:r>
              <a:rPr lang="de-DE" sz="3300" dirty="0" err="1" smtClean="0">
                <a:solidFill>
                  <a:srgbClr val="FFFFFF"/>
                </a:solidFill>
              </a:rPr>
              <a:t>ρ</a:t>
            </a:r>
            <a:r>
              <a:rPr lang="de-DE" sz="3300" dirty="0" smtClean="0">
                <a:solidFill>
                  <a:srgbClr val="FFFFFF"/>
                </a:solidFill>
              </a:rPr>
              <a:t>α</a:t>
            </a:r>
            <a:r>
              <a:rPr lang="de-DE" sz="3300" dirty="0" err="1" smtClean="0">
                <a:solidFill>
                  <a:srgbClr val="FFFFFF"/>
                </a:solidFill>
              </a:rPr>
              <a:t>γμ</a:t>
            </a:r>
            <a:r>
              <a:rPr lang="de-DE" sz="3300" dirty="0" smtClean="0">
                <a:solidFill>
                  <a:srgbClr val="FFFFFF"/>
                </a:solidFill>
              </a:rPr>
              <a:t>α</a:t>
            </a:r>
            <a:r>
              <a:rPr lang="de-DE" sz="3300" dirty="0" err="1" smtClean="0">
                <a:solidFill>
                  <a:srgbClr val="FFFFFF"/>
                </a:solidFill>
              </a:rPr>
              <a:t>τεί</a:t>
            </a:r>
            <a:r>
              <a:rPr lang="de-DE" sz="3300" dirty="0" smtClean="0">
                <a:solidFill>
                  <a:srgbClr val="FFFFFF"/>
                </a:solidFill>
              </a:rPr>
              <a:t>α </a:t>
            </a:r>
            <a:r>
              <a:rPr lang="de-DE" sz="3300" dirty="0" err="1" smtClean="0">
                <a:solidFill>
                  <a:srgbClr val="FFFFFF"/>
                </a:solidFill>
              </a:rPr>
              <a:t>του</a:t>
            </a:r>
            <a:r>
              <a:rPr lang="de-DE" sz="3300" dirty="0" smtClean="0">
                <a:solidFill>
                  <a:srgbClr val="FFFFFF"/>
                </a:solidFill>
              </a:rPr>
              <a:t> </a:t>
            </a:r>
            <a:r>
              <a:rPr lang="de-DE" sz="3300" i="1" dirty="0" smtClean="0">
                <a:solidFill>
                  <a:srgbClr val="FFFFFF"/>
                </a:solidFill>
              </a:rPr>
              <a:t>de </a:t>
            </a:r>
            <a:r>
              <a:rPr lang="de-DE" sz="3300" i="1" dirty="0" err="1" smtClean="0">
                <a:solidFill>
                  <a:srgbClr val="FFFFFF"/>
                </a:solidFill>
              </a:rPr>
              <a:t>architectura</a:t>
            </a:r>
            <a:r>
              <a:rPr lang="el-GR" sz="3300" i="1" dirty="0" smtClean="0">
                <a:solidFill>
                  <a:srgbClr val="FFFFFF"/>
                </a:solidFill>
              </a:rPr>
              <a:t> </a:t>
            </a:r>
            <a:r>
              <a:rPr lang="de-DE" sz="3300" dirty="0" smtClean="0">
                <a:solidFill>
                  <a:srgbClr val="FFFFFF"/>
                </a:solidFill>
              </a:rPr>
              <a:t>(</a:t>
            </a:r>
            <a:r>
              <a:rPr lang="el-GR" sz="3300" dirty="0" smtClean="0">
                <a:solidFill>
                  <a:srgbClr val="FFFFFF"/>
                </a:solidFill>
              </a:rPr>
              <a:t>ελλην</a:t>
            </a:r>
            <a:r>
              <a:rPr lang="de-DE" sz="3300" dirty="0" smtClean="0">
                <a:solidFill>
                  <a:srgbClr val="FFFFFF"/>
                </a:solidFill>
              </a:rPr>
              <a:t>. </a:t>
            </a:r>
            <a:r>
              <a:rPr lang="de-DE" sz="3300" i="1" dirty="0" smtClean="0">
                <a:solidFill>
                  <a:srgbClr val="FFFFFF"/>
                </a:solidFill>
              </a:rPr>
              <a:t>π</a:t>
            </a:r>
            <a:r>
              <a:rPr lang="de-DE" sz="3300" i="1" dirty="0" err="1" smtClean="0">
                <a:solidFill>
                  <a:srgbClr val="FFFFFF"/>
                </a:solidFill>
              </a:rPr>
              <a:t>ερί</a:t>
            </a:r>
            <a:r>
              <a:rPr lang="de-DE" sz="3300" i="1" dirty="0" smtClean="0">
                <a:solidFill>
                  <a:srgbClr val="FFFFFF"/>
                </a:solidFill>
              </a:rPr>
              <a:t> α</a:t>
            </a:r>
            <a:r>
              <a:rPr lang="de-DE" sz="3300" i="1" dirty="0" err="1" smtClean="0">
                <a:solidFill>
                  <a:srgbClr val="FFFFFF"/>
                </a:solidFill>
              </a:rPr>
              <a:t>ρχιτεκτονικής</a:t>
            </a:r>
            <a:r>
              <a:rPr lang="de-DE" sz="3300" i="1" dirty="0" smtClean="0">
                <a:solidFill>
                  <a:srgbClr val="FFFFFF"/>
                </a:solidFill>
              </a:rPr>
              <a:t>), </a:t>
            </a:r>
            <a:endParaRPr lang="el-GR" sz="3300" i="1" dirty="0" smtClean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de-DE" sz="3300" dirty="0" err="1" smtClean="0">
                <a:solidFill>
                  <a:srgbClr val="FFFFFF"/>
                </a:solidFill>
              </a:rPr>
              <a:t>έργο</a:t>
            </a:r>
            <a:r>
              <a:rPr lang="de-DE" sz="3300" dirty="0" smtClean="0">
                <a:solidFill>
                  <a:srgbClr val="FFFFFF"/>
                </a:solidFill>
              </a:rPr>
              <a:t> π</a:t>
            </a:r>
            <a:r>
              <a:rPr lang="de-DE" sz="3300" dirty="0" err="1" smtClean="0">
                <a:solidFill>
                  <a:srgbClr val="FFFFFF"/>
                </a:solidFill>
              </a:rPr>
              <a:t>ου</a:t>
            </a:r>
            <a:r>
              <a:rPr lang="de-DE" sz="3300" dirty="0" smtClean="0">
                <a:solidFill>
                  <a:srgbClr val="FFFFFF"/>
                </a:solidFill>
              </a:rPr>
              <a:t> </a:t>
            </a:r>
            <a:r>
              <a:rPr lang="el-GR" sz="3300" dirty="0" smtClean="0">
                <a:solidFill>
                  <a:srgbClr val="FFFFFF"/>
                </a:solidFill>
              </a:rPr>
              <a:t>περιείχε </a:t>
            </a:r>
            <a:r>
              <a:rPr lang="de-DE" sz="3300" i="1" dirty="0" err="1" smtClean="0">
                <a:solidFill>
                  <a:srgbClr val="FFFFFF"/>
                </a:solidFill>
              </a:rPr>
              <a:t>Δέκ</a:t>
            </a:r>
            <a:r>
              <a:rPr lang="de-DE" sz="3300" i="1" dirty="0" smtClean="0">
                <a:solidFill>
                  <a:srgbClr val="FFFFFF"/>
                </a:solidFill>
              </a:rPr>
              <a:t>α </a:t>
            </a:r>
            <a:r>
              <a:rPr lang="de-DE" sz="3300" i="1" dirty="0" err="1" smtClean="0">
                <a:solidFill>
                  <a:srgbClr val="FFFFFF"/>
                </a:solidFill>
              </a:rPr>
              <a:t>Βι</a:t>
            </a:r>
            <a:r>
              <a:rPr lang="de-DE" sz="3300" i="1" dirty="0" smtClean="0">
                <a:solidFill>
                  <a:srgbClr val="FFFFFF"/>
                </a:solidFill>
              </a:rPr>
              <a:t>β</a:t>
            </a:r>
            <a:r>
              <a:rPr lang="de-DE" sz="3300" i="1" dirty="0" err="1" smtClean="0">
                <a:solidFill>
                  <a:srgbClr val="FFFFFF"/>
                </a:solidFill>
              </a:rPr>
              <a:t>λί</a:t>
            </a:r>
            <a:r>
              <a:rPr lang="de-DE" sz="3300" i="1" dirty="0" smtClean="0">
                <a:solidFill>
                  <a:srgbClr val="FFFFFF"/>
                </a:solidFill>
              </a:rPr>
              <a:t>α </a:t>
            </a:r>
            <a:r>
              <a:rPr lang="de-DE" sz="3300" i="1" dirty="0" err="1" smtClean="0">
                <a:solidFill>
                  <a:srgbClr val="FFFFFF"/>
                </a:solidFill>
              </a:rPr>
              <a:t>Αρχιτεκτονικής</a:t>
            </a:r>
            <a:r>
              <a:rPr lang="de-DE" sz="3300" dirty="0" smtClean="0">
                <a:solidFill>
                  <a:srgbClr val="FFFFFF"/>
                </a:solidFill>
              </a:rPr>
              <a:t> </a:t>
            </a:r>
            <a:r>
              <a:rPr lang="el-GR" sz="3300" dirty="0" smtClean="0">
                <a:solidFill>
                  <a:srgbClr val="FFFFFF"/>
                </a:solidFill>
              </a:rPr>
              <a:t>με κανόνες κ</a:t>
            </a:r>
            <a:r>
              <a:rPr lang="de-DE" sz="3300" dirty="0" smtClean="0">
                <a:solidFill>
                  <a:srgbClr val="FFFFFF"/>
                </a:solidFill>
              </a:rPr>
              <a:t>α</a:t>
            </a:r>
            <a:r>
              <a:rPr lang="de-DE" sz="3300" dirty="0" err="1" smtClean="0">
                <a:solidFill>
                  <a:srgbClr val="FFFFFF"/>
                </a:solidFill>
              </a:rPr>
              <a:t>ι</a:t>
            </a:r>
            <a:r>
              <a:rPr lang="de-DE" sz="3300" dirty="0" smtClean="0">
                <a:solidFill>
                  <a:srgbClr val="FFFFFF"/>
                </a:solidFill>
              </a:rPr>
              <a:t> </a:t>
            </a:r>
            <a:endParaRPr lang="el-GR" sz="3300" dirty="0" smtClean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de-DE" sz="3300" dirty="0" smtClean="0"/>
              <a:t>απ</a:t>
            </a:r>
            <a:r>
              <a:rPr lang="de-DE" sz="3300" dirty="0" err="1" smtClean="0"/>
              <a:t>οτελεί</a:t>
            </a:r>
            <a:r>
              <a:rPr lang="de-DE" sz="3300" dirty="0" smtClean="0"/>
              <a:t> </a:t>
            </a:r>
            <a:r>
              <a:rPr lang="de-DE" sz="3300" dirty="0" err="1" smtClean="0"/>
              <a:t>το</a:t>
            </a:r>
            <a:r>
              <a:rPr lang="de-DE" sz="3300" dirty="0" smtClean="0"/>
              <a:t> </a:t>
            </a:r>
            <a:r>
              <a:rPr lang="de-DE" sz="3300" dirty="0" err="1" smtClean="0"/>
              <a:t>μον</a:t>
            </a:r>
            <a:r>
              <a:rPr lang="de-DE" sz="3300" dirty="0" smtClean="0"/>
              <a:t>α</a:t>
            </a:r>
            <a:r>
              <a:rPr lang="de-DE" sz="3300" dirty="0" err="1" smtClean="0"/>
              <a:t>δικό</a:t>
            </a:r>
            <a:r>
              <a:rPr lang="de-DE" sz="3300" dirty="0" smtClean="0"/>
              <a:t> </a:t>
            </a:r>
            <a:r>
              <a:rPr lang="de-DE" sz="3300" dirty="0" err="1" smtClean="0"/>
              <a:t>κείμενο</a:t>
            </a:r>
            <a:r>
              <a:rPr lang="de-DE" sz="3300" dirty="0" smtClean="0"/>
              <a:t> α</a:t>
            </a:r>
            <a:r>
              <a:rPr lang="de-DE" sz="3300" dirty="0" err="1" smtClean="0"/>
              <a:t>ρχιτεκτονικής</a:t>
            </a:r>
            <a:r>
              <a:rPr lang="de-DE" sz="3300" dirty="0" smtClean="0"/>
              <a:t> </a:t>
            </a:r>
            <a:r>
              <a:rPr lang="de-DE" sz="3300" dirty="0" err="1" smtClean="0"/>
              <a:t>θεωρί</a:t>
            </a:r>
            <a:r>
              <a:rPr lang="de-DE" sz="3300" dirty="0" smtClean="0"/>
              <a:t>α</a:t>
            </a:r>
            <a:r>
              <a:rPr lang="de-DE" sz="3300" dirty="0" err="1" smtClean="0"/>
              <a:t>ς</a:t>
            </a:r>
            <a:r>
              <a:rPr lang="de-DE" sz="3300" dirty="0" smtClean="0"/>
              <a:t> </a:t>
            </a:r>
            <a:r>
              <a:rPr lang="de-DE" sz="3300" dirty="0" err="1" smtClean="0"/>
              <a:t>κ</a:t>
            </a:r>
            <a:r>
              <a:rPr lang="de-DE" sz="3300" dirty="0" smtClean="0"/>
              <a:t>α</a:t>
            </a:r>
            <a:r>
              <a:rPr lang="de-DE" sz="3300" dirty="0" err="1" smtClean="0"/>
              <a:t>ι</a:t>
            </a:r>
            <a:r>
              <a:rPr lang="de-DE" sz="3300" dirty="0" smtClean="0"/>
              <a:t> π</a:t>
            </a:r>
            <a:r>
              <a:rPr lang="de-DE" sz="3300" dirty="0" err="1" smtClean="0"/>
              <a:t>ρ</a:t>
            </a:r>
            <a:r>
              <a:rPr lang="de-DE" sz="3300" dirty="0" smtClean="0"/>
              <a:t>α</a:t>
            </a:r>
            <a:r>
              <a:rPr lang="de-DE" sz="3300" dirty="0" err="1" smtClean="0"/>
              <a:t>κτικής</a:t>
            </a:r>
            <a:r>
              <a:rPr lang="de-DE" sz="3300" dirty="0" smtClean="0"/>
              <a:t> π</a:t>
            </a:r>
            <a:r>
              <a:rPr lang="de-DE" sz="3300" dirty="0" err="1" smtClean="0"/>
              <a:t>ου</a:t>
            </a:r>
            <a:r>
              <a:rPr lang="de-DE" sz="3300" dirty="0" smtClean="0"/>
              <a:t> </a:t>
            </a:r>
            <a:r>
              <a:rPr lang="de-DE" sz="3300" dirty="0" err="1" smtClean="0"/>
              <a:t>δι</a:t>
            </a:r>
            <a:r>
              <a:rPr lang="de-DE" sz="3300" dirty="0" smtClean="0"/>
              <a:t>α</a:t>
            </a:r>
            <a:r>
              <a:rPr lang="de-DE" sz="3300" dirty="0" err="1" smtClean="0"/>
              <a:t>σώζετ</a:t>
            </a:r>
            <a:r>
              <a:rPr lang="de-DE" sz="3300" dirty="0" smtClean="0"/>
              <a:t>α</a:t>
            </a:r>
            <a:r>
              <a:rPr lang="de-DE" sz="3300" dirty="0" err="1" smtClean="0"/>
              <a:t>ι</a:t>
            </a:r>
            <a:r>
              <a:rPr lang="de-DE" sz="3300" dirty="0" smtClean="0"/>
              <a:t> απ</a:t>
            </a:r>
            <a:r>
              <a:rPr lang="de-DE" sz="3300" dirty="0" err="1" smtClean="0"/>
              <a:t>ό</a:t>
            </a:r>
            <a:r>
              <a:rPr lang="de-DE" sz="3300" dirty="0" smtClean="0"/>
              <a:t> </a:t>
            </a:r>
            <a:r>
              <a:rPr lang="de-DE" sz="3300" dirty="0" err="1" smtClean="0"/>
              <a:t>την</a:t>
            </a:r>
            <a:r>
              <a:rPr lang="de-DE" sz="3300" dirty="0" smtClean="0"/>
              <a:t> </a:t>
            </a:r>
            <a:r>
              <a:rPr lang="el-GR" sz="3300" dirty="0" smtClean="0"/>
              <a:t>ελληνο-ρωμαϊκή αρχαιότητα</a:t>
            </a:r>
            <a:r>
              <a:rPr lang="de-DE" sz="3300" dirty="0" smtClean="0"/>
              <a:t>.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ChangeArrowheads="1"/>
          </p:cNvSpPr>
          <p:nvPr/>
        </p:nvSpPr>
        <p:spPr bwMode="auto">
          <a:xfrm>
            <a:off x="0" y="311150"/>
            <a:ext cx="9144000" cy="623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6800" rIns="90000" bIns="46800">
            <a:norm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de-DE" sz="3500" b="1" dirty="0" err="1" smtClean="0">
                <a:solidFill>
                  <a:srgbClr val="161616"/>
                </a:solidFill>
              </a:rPr>
              <a:t>Ο</a:t>
            </a:r>
            <a:r>
              <a:rPr lang="de-DE" sz="3500" b="1" dirty="0" smtClean="0">
                <a:solidFill>
                  <a:srgbClr val="161616"/>
                </a:solidFill>
              </a:rPr>
              <a:t> </a:t>
            </a:r>
            <a:r>
              <a:rPr lang="de-DE" sz="3500" b="1" dirty="0" err="1" smtClean="0">
                <a:solidFill>
                  <a:srgbClr val="161616"/>
                </a:solidFill>
              </a:rPr>
              <a:t>Βιτρού</a:t>
            </a:r>
            <a:r>
              <a:rPr lang="de-DE" sz="3500" b="1" dirty="0" smtClean="0">
                <a:solidFill>
                  <a:srgbClr val="161616"/>
                </a:solidFill>
              </a:rPr>
              <a:t>β</a:t>
            </a:r>
            <a:r>
              <a:rPr lang="de-DE" sz="3500" b="1" dirty="0" err="1" smtClean="0">
                <a:solidFill>
                  <a:srgbClr val="161616"/>
                </a:solidFill>
              </a:rPr>
              <a:t>ιος</a:t>
            </a:r>
            <a:r>
              <a:rPr lang="de-DE" sz="3500" b="1" dirty="0" smtClean="0">
                <a:solidFill>
                  <a:srgbClr val="161616"/>
                </a:solidFill>
              </a:rPr>
              <a:t> (</a:t>
            </a:r>
            <a:r>
              <a:rPr lang="de-DE" sz="3500" b="1" dirty="0" err="1" smtClean="0">
                <a:solidFill>
                  <a:srgbClr val="161616"/>
                </a:solidFill>
              </a:rPr>
              <a:t>ή</a:t>
            </a:r>
            <a:r>
              <a:rPr lang="de-DE" sz="3500" b="1" dirty="0" smtClean="0">
                <a:solidFill>
                  <a:srgbClr val="161616"/>
                </a:solidFill>
              </a:rPr>
              <a:t> </a:t>
            </a:r>
            <a:r>
              <a:rPr lang="de-DE" sz="3500" b="1" dirty="0" err="1" smtClean="0">
                <a:solidFill>
                  <a:srgbClr val="161616"/>
                </a:solidFill>
              </a:rPr>
              <a:t>Μάρκος</a:t>
            </a:r>
            <a:r>
              <a:rPr lang="de-DE" sz="3500" b="1" dirty="0" smtClean="0">
                <a:solidFill>
                  <a:srgbClr val="161616"/>
                </a:solidFill>
              </a:rPr>
              <a:t> </a:t>
            </a:r>
            <a:r>
              <a:rPr lang="el-GR" sz="3500" b="1" dirty="0" smtClean="0">
                <a:solidFill>
                  <a:srgbClr val="161616"/>
                </a:solidFill>
              </a:rPr>
              <a:t>[;] </a:t>
            </a:r>
            <a:r>
              <a:rPr lang="de-DE" sz="3500" b="1" dirty="0" err="1" smtClean="0">
                <a:solidFill>
                  <a:srgbClr val="161616"/>
                </a:solidFill>
              </a:rPr>
              <a:t>Βιτρού</a:t>
            </a:r>
            <a:r>
              <a:rPr lang="de-DE" sz="3500" b="1" dirty="0" smtClean="0">
                <a:solidFill>
                  <a:srgbClr val="161616"/>
                </a:solidFill>
              </a:rPr>
              <a:t>β</a:t>
            </a:r>
            <a:r>
              <a:rPr lang="de-DE" sz="3500" b="1" dirty="0" err="1" smtClean="0">
                <a:solidFill>
                  <a:srgbClr val="161616"/>
                </a:solidFill>
              </a:rPr>
              <a:t>ιος</a:t>
            </a:r>
            <a:r>
              <a:rPr lang="de-DE" sz="3500" b="1" dirty="0" smtClean="0">
                <a:solidFill>
                  <a:srgbClr val="161616"/>
                </a:solidFill>
              </a:rPr>
              <a:t> </a:t>
            </a:r>
            <a:r>
              <a:rPr lang="de-DE" sz="3500" b="1" dirty="0" err="1" smtClean="0">
                <a:solidFill>
                  <a:srgbClr val="161616"/>
                </a:solidFill>
              </a:rPr>
              <a:t>Πολλίων</a:t>
            </a:r>
            <a:r>
              <a:rPr lang="el-GR" sz="3500" b="1" dirty="0" smtClean="0">
                <a:solidFill>
                  <a:srgbClr val="161616"/>
                </a:solidFill>
              </a:rPr>
              <a:t> [;;;]</a:t>
            </a:r>
            <a:r>
              <a:rPr lang="de-DE" sz="3500" b="1" dirty="0" smtClean="0">
                <a:solidFill>
                  <a:srgbClr val="161616"/>
                </a:solidFill>
              </a:rPr>
              <a:t>) </a:t>
            </a:r>
          </a:p>
          <a:p>
            <a:pPr algn="ctr">
              <a:defRPr/>
            </a:pPr>
            <a:endParaRPr lang="de-DE" sz="3500" dirty="0" smtClean="0">
              <a:solidFill>
                <a:srgbClr val="161616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de-DE" sz="3300" dirty="0" err="1" smtClean="0">
                <a:solidFill>
                  <a:srgbClr val="161616"/>
                </a:solidFill>
              </a:rPr>
              <a:t>ήτ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ν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Ρωμ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ίος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συγγρ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φέ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ς</a:t>
            </a:r>
            <a:r>
              <a:rPr lang="de-DE" sz="3300" dirty="0" smtClean="0">
                <a:solidFill>
                  <a:srgbClr val="161616"/>
                </a:solidFill>
              </a:rPr>
              <a:t>, α</a:t>
            </a:r>
            <a:r>
              <a:rPr lang="de-DE" sz="3300" dirty="0" err="1" smtClean="0">
                <a:solidFill>
                  <a:srgbClr val="161616"/>
                </a:solidFill>
              </a:rPr>
              <a:t>ρχιτέκτον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ς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κ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ι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μηχ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νικός</a:t>
            </a:r>
            <a:r>
              <a:rPr lang="de-DE" sz="3300" dirty="0" smtClean="0">
                <a:solidFill>
                  <a:srgbClr val="161616"/>
                </a:solidFill>
              </a:rPr>
              <a:t> π</a:t>
            </a:r>
            <a:r>
              <a:rPr lang="de-DE" sz="3300" dirty="0" err="1" smtClean="0">
                <a:solidFill>
                  <a:srgbClr val="161616"/>
                </a:solidFill>
              </a:rPr>
              <a:t>ου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έζησε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τον</a:t>
            </a:r>
            <a:r>
              <a:rPr lang="de-DE" sz="3300" dirty="0" smtClean="0">
                <a:solidFill>
                  <a:srgbClr val="161616"/>
                </a:solidFill>
              </a:rPr>
              <a:t> 1ο α</a:t>
            </a:r>
            <a:r>
              <a:rPr lang="de-DE" sz="3300" dirty="0" err="1" smtClean="0">
                <a:solidFill>
                  <a:srgbClr val="161616"/>
                </a:solidFill>
              </a:rPr>
              <a:t>ιών</a:t>
            </a:r>
            <a:r>
              <a:rPr lang="de-DE" sz="3300" dirty="0" smtClean="0">
                <a:solidFill>
                  <a:srgbClr val="161616"/>
                </a:solidFill>
              </a:rPr>
              <a:t>α </a:t>
            </a:r>
            <a:r>
              <a:rPr lang="el-GR" sz="3300" dirty="0" smtClean="0">
                <a:solidFill>
                  <a:srgbClr val="161616"/>
                </a:solidFill>
              </a:rPr>
              <a:t>π</a:t>
            </a:r>
            <a:r>
              <a:rPr lang="de-DE" sz="3300" dirty="0" smtClean="0">
                <a:solidFill>
                  <a:srgbClr val="161616"/>
                </a:solidFill>
              </a:rPr>
              <a:t>.</a:t>
            </a:r>
            <a:r>
              <a:rPr lang="el-GR" sz="3300" dirty="0" smtClean="0">
                <a:solidFill>
                  <a:srgbClr val="161616"/>
                </a:solidFill>
              </a:rPr>
              <a:t>Χ</a:t>
            </a:r>
            <a:r>
              <a:rPr lang="de-DE" sz="3300" dirty="0" smtClean="0">
                <a:solidFill>
                  <a:srgbClr val="161616"/>
                </a:solidFill>
              </a:rPr>
              <a:t>. </a:t>
            </a:r>
            <a:endParaRPr lang="el-GR" sz="3300" dirty="0" smtClean="0">
              <a:solidFill>
                <a:srgbClr val="161616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de-DE" sz="3300" dirty="0" err="1" smtClean="0">
                <a:solidFill>
                  <a:srgbClr val="161616"/>
                </a:solidFill>
              </a:rPr>
              <a:t>Είν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ι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γνωστός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γι</a:t>
            </a:r>
            <a:r>
              <a:rPr lang="de-DE" sz="3300" dirty="0" smtClean="0">
                <a:solidFill>
                  <a:srgbClr val="161616"/>
                </a:solidFill>
              </a:rPr>
              <a:t>α </a:t>
            </a:r>
            <a:r>
              <a:rPr lang="de-DE" sz="3300" dirty="0" err="1" smtClean="0">
                <a:solidFill>
                  <a:srgbClr val="161616"/>
                </a:solidFill>
              </a:rPr>
              <a:t>την</a:t>
            </a:r>
            <a:r>
              <a:rPr lang="de-DE" sz="3300" dirty="0" smtClean="0">
                <a:solidFill>
                  <a:srgbClr val="161616"/>
                </a:solidFill>
              </a:rPr>
              <a:t> π</a:t>
            </a:r>
            <a:r>
              <a:rPr lang="de-DE" sz="3300" dirty="0" err="1" smtClean="0">
                <a:solidFill>
                  <a:srgbClr val="161616"/>
                </a:solidFill>
              </a:rPr>
              <a:t>ρ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γμ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τεί</a:t>
            </a:r>
            <a:r>
              <a:rPr lang="de-DE" sz="3300" dirty="0" smtClean="0">
                <a:solidFill>
                  <a:srgbClr val="161616"/>
                </a:solidFill>
              </a:rPr>
              <a:t>α </a:t>
            </a:r>
            <a:r>
              <a:rPr lang="de-DE" sz="3300" dirty="0" err="1" smtClean="0">
                <a:solidFill>
                  <a:srgbClr val="161616"/>
                </a:solidFill>
              </a:rPr>
              <a:t>του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i="1" dirty="0" smtClean="0">
                <a:solidFill>
                  <a:srgbClr val="161616"/>
                </a:solidFill>
              </a:rPr>
              <a:t>de </a:t>
            </a:r>
            <a:r>
              <a:rPr lang="de-DE" sz="3300" i="1" dirty="0" err="1" smtClean="0">
                <a:solidFill>
                  <a:srgbClr val="161616"/>
                </a:solidFill>
              </a:rPr>
              <a:t>architectura</a:t>
            </a:r>
            <a:r>
              <a:rPr lang="el-GR" sz="3300" i="1" dirty="0" smtClean="0">
                <a:solidFill>
                  <a:srgbClr val="161616"/>
                </a:solidFill>
              </a:rPr>
              <a:t> </a:t>
            </a:r>
            <a:r>
              <a:rPr lang="de-DE" sz="3300" dirty="0" smtClean="0">
                <a:solidFill>
                  <a:srgbClr val="161616"/>
                </a:solidFill>
              </a:rPr>
              <a:t>(</a:t>
            </a:r>
            <a:r>
              <a:rPr lang="el-GR" sz="3300" dirty="0" smtClean="0">
                <a:solidFill>
                  <a:srgbClr val="161616"/>
                </a:solidFill>
              </a:rPr>
              <a:t>ελλην</a:t>
            </a:r>
            <a:r>
              <a:rPr lang="de-DE" sz="3300" dirty="0" smtClean="0">
                <a:solidFill>
                  <a:srgbClr val="161616"/>
                </a:solidFill>
              </a:rPr>
              <a:t>. </a:t>
            </a:r>
            <a:r>
              <a:rPr lang="de-DE" sz="3300" i="1" dirty="0" smtClean="0">
                <a:solidFill>
                  <a:srgbClr val="161616"/>
                </a:solidFill>
              </a:rPr>
              <a:t>π</a:t>
            </a:r>
            <a:r>
              <a:rPr lang="de-DE" sz="3300" i="1" dirty="0" err="1" smtClean="0">
                <a:solidFill>
                  <a:srgbClr val="161616"/>
                </a:solidFill>
              </a:rPr>
              <a:t>ερί</a:t>
            </a:r>
            <a:r>
              <a:rPr lang="de-DE" sz="3300" i="1" dirty="0" smtClean="0">
                <a:solidFill>
                  <a:srgbClr val="161616"/>
                </a:solidFill>
              </a:rPr>
              <a:t> α</a:t>
            </a:r>
            <a:r>
              <a:rPr lang="de-DE" sz="3300" i="1" dirty="0" err="1" smtClean="0">
                <a:solidFill>
                  <a:srgbClr val="161616"/>
                </a:solidFill>
              </a:rPr>
              <a:t>ρχιτεκτονικής</a:t>
            </a:r>
            <a:r>
              <a:rPr lang="de-DE" sz="3300" i="1" dirty="0" smtClean="0">
                <a:solidFill>
                  <a:srgbClr val="161616"/>
                </a:solidFill>
              </a:rPr>
              <a:t>), </a:t>
            </a:r>
            <a:endParaRPr lang="el-GR" sz="3300" i="1" dirty="0" smtClean="0">
              <a:solidFill>
                <a:srgbClr val="161616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de-DE" sz="3300" dirty="0" err="1" smtClean="0">
                <a:solidFill>
                  <a:srgbClr val="FFFFFF"/>
                </a:solidFill>
              </a:rPr>
              <a:t>έργο</a:t>
            </a:r>
            <a:r>
              <a:rPr lang="de-DE" sz="3300" dirty="0" smtClean="0">
                <a:solidFill>
                  <a:srgbClr val="FFFFFF"/>
                </a:solidFill>
              </a:rPr>
              <a:t> π</a:t>
            </a:r>
            <a:r>
              <a:rPr lang="de-DE" sz="3300" dirty="0" err="1" smtClean="0">
                <a:solidFill>
                  <a:srgbClr val="FFFFFF"/>
                </a:solidFill>
              </a:rPr>
              <a:t>ου</a:t>
            </a:r>
            <a:r>
              <a:rPr lang="de-DE" sz="3300" dirty="0" smtClean="0">
                <a:solidFill>
                  <a:srgbClr val="FFFFFF"/>
                </a:solidFill>
              </a:rPr>
              <a:t> </a:t>
            </a:r>
            <a:r>
              <a:rPr lang="el-GR" sz="3300" dirty="0" smtClean="0">
                <a:solidFill>
                  <a:srgbClr val="FFFFFF"/>
                </a:solidFill>
              </a:rPr>
              <a:t>περιείχε </a:t>
            </a:r>
            <a:r>
              <a:rPr lang="de-DE" sz="3300" i="1" dirty="0" err="1" smtClean="0">
                <a:solidFill>
                  <a:srgbClr val="FFFFFF"/>
                </a:solidFill>
              </a:rPr>
              <a:t>Δέκ</a:t>
            </a:r>
            <a:r>
              <a:rPr lang="de-DE" sz="3300" i="1" dirty="0" smtClean="0">
                <a:solidFill>
                  <a:srgbClr val="FFFFFF"/>
                </a:solidFill>
              </a:rPr>
              <a:t>α </a:t>
            </a:r>
            <a:r>
              <a:rPr lang="de-DE" sz="3300" i="1" dirty="0" err="1" smtClean="0">
                <a:solidFill>
                  <a:srgbClr val="FFFFFF"/>
                </a:solidFill>
              </a:rPr>
              <a:t>Βι</a:t>
            </a:r>
            <a:r>
              <a:rPr lang="de-DE" sz="3300" i="1" dirty="0" smtClean="0">
                <a:solidFill>
                  <a:srgbClr val="FFFFFF"/>
                </a:solidFill>
              </a:rPr>
              <a:t>β</a:t>
            </a:r>
            <a:r>
              <a:rPr lang="de-DE" sz="3300" i="1" dirty="0" err="1" smtClean="0">
                <a:solidFill>
                  <a:srgbClr val="FFFFFF"/>
                </a:solidFill>
              </a:rPr>
              <a:t>λί</a:t>
            </a:r>
            <a:r>
              <a:rPr lang="de-DE" sz="3300" i="1" dirty="0" smtClean="0">
                <a:solidFill>
                  <a:srgbClr val="FFFFFF"/>
                </a:solidFill>
              </a:rPr>
              <a:t>α </a:t>
            </a:r>
            <a:r>
              <a:rPr lang="de-DE" sz="3300" i="1" dirty="0" err="1" smtClean="0">
                <a:solidFill>
                  <a:srgbClr val="FFFFFF"/>
                </a:solidFill>
              </a:rPr>
              <a:t>Αρχιτεκτονικής</a:t>
            </a:r>
            <a:r>
              <a:rPr lang="de-DE" sz="3300" dirty="0" smtClean="0">
                <a:solidFill>
                  <a:srgbClr val="FFFFFF"/>
                </a:solidFill>
              </a:rPr>
              <a:t> </a:t>
            </a:r>
            <a:r>
              <a:rPr lang="el-GR" sz="3300" dirty="0" smtClean="0">
                <a:solidFill>
                  <a:srgbClr val="FFFFFF"/>
                </a:solidFill>
              </a:rPr>
              <a:t>με κανόνες κ</a:t>
            </a:r>
            <a:r>
              <a:rPr lang="de-DE" sz="3300" dirty="0" smtClean="0">
                <a:solidFill>
                  <a:srgbClr val="FFFFFF"/>
                </a:solidFill>
              </a:rPr>
              <a:t>α</a:t>
            </a:r>
            <a:r>
              <a:rPr lang="de-DE" sz="3300" dirty="0" err="1" smtClean="0">
                <a:solidFill>
                  <a:srgbClr val="FFFFFF"/>
                </a:solidFill>
              </a:rPr>
              <a:t>ι</a:t>
            </a:r>
            <a:r>
              <a:rPr lang="de-DE" sz="3300" dirty="0" smtClean="0">
                <a:solidFill>
                  <a:srgbClr val="FFFFFF"/>
                </a:solidFill>
              </a:rPr>
              <a:t> </a:t>
            </a:r>
            <a:endParaRPr lang="el-GR" sz="3300" dirty="0" smtClean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de-DE" sz="3300" dirty="0" smtClean="0">
                <a:solidFill>
                  <a:srgbClr val="FFFFFF"/>
                </a:solidFill>
              </a:rPr>
              <a:t>απ</a:t>
            </a:r>
            <a:r>
              <a:rPr lang="de-DE" sz="3300" dirty="0" err="1" smtClean="0">
                <a:solidFill>
                  <a:srgbClr val="FFFFFF"/>
                </a:solidFill>
              </a:rPr>
              <a:t>οτελεί</a:t>
            </a:r>
            <a:r>
              <a:rPr lang="de-DE" sz="3300" dirty="0" smtClean="0">
                <a:solidFill>
                  <a:srgbClr val="FFFFFF"/>
                </a:solidFill>
              </a:rPr>
              <a:t> </a:t>
            </a:r>
            <a:r>
              <a:rPr lang="de-DE" sz="3300" dirty="0" err="1" smtClean="0">
                <a:solidFill>
                  <a:srgbClr val="FFFFFF"/>
                </a:solidFill>
              </a:rPr>
              <a:t>το</a:t>
            </a:r>
            <a:r>
              <a:rPr lang="de-DE" sz="3300" dirty="0" smtClean="0">
                <a:solidFill>
                  <a:srgbClr val="FFFFFF"/>
                </a:solidFill>
              </a:rPr>
              <a:t> </a:t>
            </a:r>
            <a:r>
              <a:rPr lang="de-DE" sz="3300" dirty="0" err="1" smtClean="0">
                <a:solidFill>
                  <a:srgbClr val="FFFFFF"/>
                </a:solidFill>
              </a:rPr>
              <a:t>μον</a:t>
            </a:r>
            <a:r>
              <a:rPr lang="de-DE" sz="3300" dirty="0" smtClean="0">
                <a:solidFill>
                  <a:srgbClr val="FFFFFF"/>
                </a:solidFill>
              </a:rPr>
              <a:t>α</a:t>
            </a:r>
            <a:r>
              <a:rPr lang="de-DE" sz="3300" dirty="0" err="1" smtClean="0">
                <a:solidFill>
                  <a:srgbClr val="FFFFFF"/>
                </a:solidFill>
              </a:rPr>
              <a:t>δικό</a:t>
            </a:r>
            <a:r>
              <a:rPr lang="de-DE" sz="3300" dirty="0" smtClean="0">
                <a:solidFill>
                  <a:srgbClr val="FFFFFF"/>
                </a:solidFill>
              </a:rPr>
              <a:t> </a:t>
            </a:r>
            <a:r>
              <a:rPr lang="de-DE" sz="3300" dirty="0" err="1" smtClean="0">
                <a:solidFill>
                  <a:srgbClr val="FFFFFF"/>
                </a:solidFill>
              </a:rPr>
              <a:t>κείμενο</a:t>
            </a:r>
            <a:r>
              <a:rPr lang="de-DE" sz="3300" dirty="0" smtClean="0">
                <a:solidFill>
                  <a:srgbClr val="FFFFFF"/>
                </a:solidFill>
              </a:rPr>
              <a:t> α</a:t>
            </a:r>
            <a:r>
              <a:rPr lang="de-DE" sz="3300" dirty="0" err="1" smtClean="0">
                <a:solidFill>
                  <a:srgbClr val="FFFFFF"/>
                </a:solidFill>
              </a:rPr>
              <a:t>ρχιτεκτονικής</a:t>
            </a:r>
            <a:r>
              <a:rPr lang="de-DE" sz="3300" dirty="0" smtClean="0">
                <a:solidFill>
                  <a:srgbClr val="FFFFFF"/>
                </a:solidFill>
              </a:rPr>
              <a:t> </a:t>
            </a:r>
            <a:r>
              <a:rPr lang="de-DE" sz="3300" dirty="0" err="1" smtClean="0">
                <a:solidFill>
                  <a:srgbClr val="FFFFFF"/>
                </a:solidFill>
              </a:rPr>
              <a:t>θεωρί</a:t>
            </a:r>
            <a:r>
              <a:rPr lang="de-DE" sz="3300" dirty="0" smtClean="0">
                <a:solidFill>
                  <a:srgbClr val="FFFFFF"/>
                </a:solidFill>
              </a:rPr>
              <a:t>α</a:t>
            </a:r>
            <a:r>
              <a:rPr lang="de-DE" sz="3300" dirty="0" err="1" smtClean="0">
                <a:solidFill>
                  <a:srgbClr val="FFFFFF"/>
                </a:solidFill>
              </a:rPr>
              <a:t>ς</a:t>
            </a:r>
            <a:r>
              <a:rPr lang="de-DE" sz="3300" dirty="0" smtClean="0">
                <a:solidFill>
                  <a:srgbClr val="FFFFFF"/>
                </a:solidFill>
              </a:rPr>
              <a:t> </a:t>
            </a:r>
            <a:r>
              <a:rPr lang="de-DE" sz="3300" dirty="0" err="1" smtClean="0">
                <a:solidFill>
                  <a:srgbClr val="FFFFFF"/>
                </a:solidFill>
              </a:rPr>
              <a:t>κ</a:t>
            </a:r>
            <a:r>
              <a:rPr lang="de-DE" sz="3300" dirty="0" smtClean="0">
                <a:solidFill>
                  <a:srgbClr val="FFFFFF"/>
                </a:solidFill>
              </a:rPr>
              <a:t>α</a:t>
            </a:r>
            <a:r>
              <a:rPr lang="de-DE" sz="3300" dirty="0" err="1" smtClean="0">
                <a:solidFill>
                  <a:srgbClr val="FFFFFF"/>
                </a:solidFill>
              </a:rPr>
              <a:t>ι</a:t>
            </a:r>
            <a:r>
              <a:rPr lang="de-DE" sz="3300" dirty="0" smtClean="0">
                <a:solidFill>
                  <a:srgbClr val="FFFFFF"/>
                </a:solidFill>
              </a:rPr>
              <a:t> π</a:t>
            </a:r>
            <a:r>
              <a:rPr lang="de-DE" sz="3300" dirty="0" err="1" smtClean="0">
                <a:solidFill>
                  <a:srgbClr val="FFFFFF"/>
                </a:solidFill>
              </a:rPr>
              <a:t>ρ</a:t>
            </a:r>
            <a:r>
              <a:rPr lang="de-DE" sz="3300" dirty="0" smtClean="0">
                <a:solidFill>
                  <a:srgbClr val="FFFFFF"/>
                </a:solidFill>
              </a:rPr>
              <a:t>α</a:t>
            </a:r>
            <a:r>
              <a:rPr lang="de-DE" sz="3300" dirty="0" err="1" smtClean="0">
                <a:solidFill>
                  <a:srgbClr val="FFFFFF"/>
                </a:solidFill>
              </a:rPr>
              <a:t>κτικής</a:t>
            </a:r>
            <a:r>
              <a:rPr lang="de-DE" sz="3300" dirty="0" smtClean="0">
                <a:solidFill>
                  <a:srgbClr val="FFFFFF"/>
                </a:solidFill>
              </a:rPr>
              <a:t> </a:t>
            </a:r>
            <a:r>
              <a:rPr lang="de-DE" sz="3300" dirty="0" smtClean="0"/>
              <a:t>π</a:t>
            </a:r>
            <a:r>
              <a:rPr lang="de-DE" sz="3300" dirty="0" err="1" smtClean="0"/>
              <a:t>ου</a:t>
            </a:r>
            <a:r>
              <a:rPr lang="de-DE" sz="3300" dirty="0" smtClean="0"/>
              <a:t> </a:t>
            </a:r>
            <a:r>
              <a:rPr lang="de-DE" sz="3300" dirty="0" err="1" smtClean="0"/>
              <a:t>δι</a:t>
            </a:r>
            <a:r>
              <a:rPr lang="de-DE" sz="3300" dirty="0" smtClean="0"/>
              <a:t>α</a:t>
            </a:r>
            <a:r>
              <a:rPr lang="de-DE" sz="3300" dirty="0" err="1" smtClean="0"/>
              <a:t>σώζετ</a:t>
            </a:r>
            <a:r>
              <a:rPr lang="de-DE" sz="3300" dirty="0" smtClean="0"/>
              <a:t>α</a:t>
            </a:r>
            <a:r>
              <a:rPr lang="de-DE" sz="3300" dirty="0" err="1" smtClean="0"/>
              <a:t>ι</a:t>
            </a:r>
            <a:r>
              <a:rPr lang="de-DE" sz="3300" dirty="0" smtClean="0"/>
              <a:t> απ</a:t>
            </a:r>
            <a:r>
              <a:rPr lang="de-DE" sz="3300" dirty="0" err="1" smtClean="0"/>
              <a:t>ό</a:t>
            </a:r>
            <a:r>
              <a:rPr lang="de-DE" sz="3300" dirty="0" smtClean="0"/>
              <a:t> </a:t>
            </a:r>
            <a:r>
              <a:rPr lang="de-DE" sz="3300" dirty="0" err="1" smtClean="0"/>
              <a:t>την</a:t>
            </a:r>
            <a:r>
              <a:rPr lang="de-DE" sz="3300" dirty="0" smtClean="0"/>
              <a:t> </a:t>
            </a:r>
            <a:r>
              <a:rPr lang="el-GR" sz="3300" dirty="0" smtClean="0"/>
              <a:t>ελληνο-ρωμαϊκή αρχαιότητα</a:t>
            </a:r>
            <a:r>
              <a:rPr lang="de-DE" sz="3300" dirty="0" smtClean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0015148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ChangeArrowheads="1"/>
          </p:cNvSpPr>
          <p:nvPr/>
        </p:nvSpPr>
        <p:spPr bwMode="auto">
          <a:xfrm>
            <a:off x="0" y="311150"/>
            <a:ext cx="9144000" cy="623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6800" rIns="90000" bIns="46800">
            <a:norm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de-DE" sz="3500" b="1" dirty="0" err="1" smtClean="0">
                <a:solidFill>
                  <a:srgbClr val="161616"/>
                </a:solidFill>
              </a:rPr>
              <a:t>Ο</a:t>
            </a:r>
            <a:r>
              <a:rPr lang="de-DE" sz="3500" b="1" dirty="0" smtClean="0">
                <a:solidFill>
                  <a:srgbClr val="161616"/>
                </a:solidFill>
              </a:rPr>
              <a:t> </a:t>
            </a:r>
            <a:r>
              <a:rPr lang="de-DE" sz="3500" b="1" dirty="0" err="1" smtClean="0">
                <a:solidFill>
                  <a:srgbClr val="161616"/>
                </a:solidFill>
              </a:rPr>
              <a:t>Βιτρού</a:t>
            </a:r>
            <a:r>
              <a:rPr lang="de-DE" sz="3500" b="1" dirty="0" smtClean="0">
                <a:solidFill>
                  <a:srgbClr val="161616"/>
                </a:solidFill>
              </a:rPr>
              <a:t>β</a:t>
            </a:r>
            <a:r>
              <a:rPr lang="de-DE" sz="3500" b="1" dirty="0" err="1" smtClean="0">
                <a:solidFill>
                  <a:srgbClr val="161616"/>
                </a:solidFill>
              </a:rPr>
              <a:t>ιος</a:t>
            </a:r>
            <a:r>
              <a:rPr lang="de-DE" sz="3500" b="1" dirty="0" smtClean="0">
                <a:solidFill>
                  <a:srgbClr val="161616"/>
                </a:solidFill>
              </a:rPr>
              <a:t> (</a:t>
            </a:r>
            <a:r>
              <a:rPr lang="de-DE" sz="3500" b="1" dirty="0" err="1" smtClean="0">
                <a:solidFill>
                  <a:srgbClr val="161616"/>
                </a:solidFill>
              </a:rPr>
              <a:t>ή</a:t>
            </a:r>
            <a:r>
              <a:rPr lang="de-DE" sz="3500" b="1" dirty="0" smtClean="0">
                <a:solidFill>
                  <a:srgbClr val="161616"/>
                </a:solidFill>
              </a:rPr>
              <a:t> </a:t>
            </a:r>
            <a:r>
              <a:rPr lang="de-DE" sz="3500" b="1" dirty="0" err="1" smtClean="0">
                <a:solidFill>
                  <a:srgbClr val="161616"/>
                </a:solidFill>
              </a:rPr>
              <a:t>Μάρκος</a:t>
            </a:r>
            <a:r>
              <a:rPr lang="de-DE" sz="3500" b="1" dirty="0" smtClean="0">
                <a:solidFill>
                  <a:srgbClr val="161616"/>
                </a:solidFill>
              </a:rPr>
              <a:t> </a:t>
            </a:r>
            <a:r>
              <a:rPr lang="el-GR" sz="3500" b="1" dirty="0" smtClean="0">
                <a:solidFill>
                  <a:srgbClr val="161616"/>
                </a:solidFill>
              </a:rPr>
              <a:t>[;] </a:t>
            </a:r>
            <a:r>
              <a:rPr lang="de-DE" sz="3500" b="1" dirty="0" err="1" smtClean="0">
                <a:solidFill>
                  <a:srgbClr val="161616"/>
                </a:solidFill>
              </a:rPr>
              <a:t>Βιτρού</a:t>
            </a:r>
            <a:r>
              <a:rPr lang="de-DE" sz="3500" b="1" dirty="0" smtClean="0">
                <a:solidFill>
                  <a:srgbClr val="161616"/>
                </a:solidFill>
              </a:rPr>
              <a:t>β</a:t>
            </a:r>
            <a:r>
              <a:rPr lang="de-DE" sz="3500" b="1" dirty="0" err="1" smtClean="0">
                <a:solidFill>
                  <a:srgbClr val="161616"/>
                </a:solidFill>
              </a:rPr>
              <a:t>ιος</a:t>
            </a:r>
            <a:r>
              <a:rPr lang="de-DE" sz="3500" b="1" dirty="0" smtClean="0">
                <a:solidFill>
                  <a:srgbClr val="161616"/>
                </a:solidFill>
              </a:rPr>
              <a:t> </a:t>
            </a:r>
            <a:r>
              <a:rPr lang="de-DE" sz="3500" b="1" dirty="0" err="1" smtClean="0">
                <a:solidFill>
                  <a:srgbClr val="161616"/>
                </a:solidFill>
              </a:rPr>
              <a:t>Πολλίων</a:t>
            </a:r>
            <a:r>
              <a:rPr lang="el-GR" sz="3500" b="1" dirty="0" smtClean="0">
                <a:solidFill>
                  <a:srgbClr val="161616"/>
                </a:solidFill>
              </a:rPr>
              <a:t> [;;;]</a:t>
            </a:r>
            <a:r>
              <a:rPr lang="de-DE" sz="3500" b="1" dirty="0" smtClean="0">
                <a:solidFill>
                  <a:srgbClr val="161616"/>
                </a:solidFill>
              </a:rPr>
              <a:t>) </a:t>
            </a:r>
          </a:p>
          <a:p>
            <a:pPr algn="ctr">
              <a:defRPr/>
            </a:pPr>
            <a:endParaRPr lang="de-DE" sz="3500" dirty="0" smtClean="0">
              <a:solidFill>
                <a:srgbClr val="161616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de-DE" sz="3300" dirty="0" err="1" smtClean="0">
                <a:solidFill>
                  <a:srgbClr val="161616"/>
                </a:solidFill>
              </a:rPr>
              <a:t>ήτ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ν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Ρωμ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ίος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συγγρ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φέ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ς</a:t>
            </a:r>
            <a:r>
              <a:rPr lang="de-DE" sz="3300" dirty="0" smtClean="0">
                <a:solidFill>
                  <a:srgbClr val="161616"/>
                </a:solidFill>
              </a:rPr>
              <a:t>, α</a:t>
            </a:r>
            <a:r>
              <a:rPr lang="de-DE" sz="3300" dirty="0" err="1" smtClean="0">
                <a:solidFill>
                  <a:srgbClr val="161616"/>
                </a:solidFill>
              </a:rPr>
              <a:t>ρχιτέκτον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ς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κ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ι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μηχ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νικός</a:t>
            </a:r>
            <a:r>
              <a:rPr lang="de-DE" sz="3300" dirty="0" smtClean="0">
                <a:solidFill>
                  <a:srgbClr val="161616"/>
                </a:solidFill>
              </a:rPr>
              <a:t> π</a:t>
            </a:r>
            <a:r>
              <a:rPr lang="de-DE" sz="3300" dirty="0" err="1" smtClean="0">
                <a:solidFill>
                  <a:srgbClr val="161616"/>
                </a:solidFill>
              </a:rPr>
              <a:t>ου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έζησε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τον</a:t>
            </a:r>
            <a:r>
              <a:rPr lang="de-DE" sz="3300" dirty="0" smtClean="0">
                <a:solidFill>
                  <a:srgbClr val="161616"/>
                </a:solidFill>
              </a:rPr>
              <a:t> 1ο α</a:t>
            </a:r>
            <a:r>
              <a:rPr lang="de-DE" sz="3300" dirty="0" err="1" smtClean="0">
                <a:solidFill>
                  <a:srgbClr val="161616"/>
                </a:solidFill>
              </a:rPr>
              <a:t>ιών</a:t>
            </a:r>
            <a:r>
              <a:rPr lang="de-DE" sz="3300" dirty="0" smtClean="0">
                <a:solidFill>
                  <a:srgbClr val="161616"/>
                </a:solidFill>
              </a:rPr>
              <a:t>α </a:t>
            </a:r>
            <a:r>
              <a:rPr lang="el-GR" sz="3300" dirty="0" smtClean="0">
                <a:solidFill>
                  <a:srgbClr val="161616"/>
                </a:solidFill>
              </a:rPr>
              <a:t>π</a:t>
            </a:r>
            <a:r>
              <a:rPr lang="de-DE" sz="3300" dirty="0" smtClean="0">
                <a:solidFill>
                  <a:srgbClr val="161616"/>
                </a:solidFill>
              </a:rPr>
              <a:t>.</a:t>
            </a:r>
            <a:r>
              <a:rPr lang="el-GR" sz="3300" dirty="0" smtClean="0">
                <a:solidFill>
                  <a:srgbClr val="161616"/>
                </a:solidFill>
              </a:rPr>
              <a:t>Χ</a:t>
            </a:r>
            <a:r>
              <a:rPr lang="de-DE" sz="3300" dirty="0" smtClean="0">
                <a:solidFill>
                  <a:srgbClr val="161616"/>
                </a:solidFill>
              </a:rPr>
              <a:t>. </a:t>
            </a:r>
            <a:endParaRPr lang="el-GR" sz="3300" dirty="0" smtClean="0">
              <a:solidFill>
                <a:srgbClr val="161616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de-DE" sz="3300" dirty="0" err="1" smtClean="0">
                <a:solidFill>
                  <a:srgbClr val="161616"/>
                </a:solidFill>
              </a:rPr>
              <a:t>Είν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ι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γνωστός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γι</a:t>
            </a:r>
            <a:r>
              <a:rPr lang="de-DE" sz="3300" dirty="0" smtClean="0">
                <a:solidFill>
                  <a:srgbClr val="161616"/>
                </a:solidFill>
              </a:rPr>
              <a:t>α </a:t>
            </a:r>
            <a:r>
              <a:rPr lang="de-DE" sz="3300" dirty="0" err="1" smtClean="0">
                <a:solidFill>
                  <a:srgbClr val="161616"/>
                </a:solidFill>
              </a:rPr>
              <a:t>την</a:t>
            </a:r>
            <a:r>
              <a:rPr lang="de-DE" sz="3300" dirty="0" smtClean="0">
                <a:solidFill>
                  <a:srgbClr val="161616"/>
                </a:solidFill>
              </a:rPr>
              <a:t> π</a:t>
            </a:r>
            <a:r>
              <a:rPr lang="de-DE" sz="3300" dirty="0" err="1" smtClean="0">
                <a:solidFill>
                  <a:srgbClr val="161616"/>
                </a:solidFill>
              </a:rPr>
              <a:t>ρ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γμ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τεί</a:t>
            </a:r>
            <a:r>
              <a:rPr lang="de-DE" sz="3300" dirty="0" smtClean="0">
                <a:solidFill>
                  <a:srgbClr val="161616"/>
                </a:solidFill>
              </a:rPr>
              <a:t>α </a:t>
            </a:r>
            <a:r>
              <a:rPr lang="de-DE" sz="3300" dirty="0" err="1" smtClean="0">
                <a:solidFill>
                  <a:srgbClr val="161616"/>
                </a:solidFill>
              </a:rPr>
              <a:t>του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i="1" dirty="0" smtClean="0">
                <a:solidFill>
                  <a:srgbClr val="161616"/>
                </a:solidFill>
              </a:rPr>
              <a:t>de </a:t>
            </a:r>
            <a:r>
              <a:rPr lang="de-DE" sz="3300" i="1" dirty="0" err="1" smtClean="0">
                <a:solidFill>
                  <a:srgbClr val="161616"/>
                </a:solidFill>
              </a:rPr>
              <a:t>architectura</a:t>
            </a:r>
            <a:r>
              <a:rPr lang="el-GR" sz="3300" i="1" dirty="0" smtClean="0">
                <a:solidFill>
                  <a:srgbClr val="161616"/>
                </a:solidFill>
              </a:rPr>
              <a:t> </a:t>
            </a:r>
            <a:r>
              <a:rPr lang="de-DE" sz="3300" dirty="0" smtClean="0">
                <a:solidFill>
                  <a:srgbClr val="161616"/>
                </a:solidFill>
              </a:rPr>
              <a:t>(</a:t>
            </a:r>
            <a:r>
              <a:rPr lang="el-GR" sz="3300" dirty="0" smtClean="0">
                <a:solidFill>
                  <a:srgbClr val="161616"/>
                </a:solidFill>
              </a:rPr>
              <a:t>ελλην</a:t>
            </a:r>
            <a:r>
              <a:rPr lang="de-DE" sz="3300" dirty="0" smtClean="0">
                <a:solidFill>
                  <a:srgbClr val="161616"/>
                </a:solidFill>
              </a:rPr>
              <a:t>. </a:t>
            </a:r>
            <a:r>
              <a:rPr lang="de-DE" sz="3300" i="1" dirty="0" smtClean="0">
                <a:solidFill>
                  <a:srgbClr val="161616"/>
                </a:solidFill>
              </a:rPr>
              <a:t>π</a:t>
            </a:r>
            <a:r>
              <a:rPr lang="de-DE" sz="3300" i="1" dirty="0" err="1" smtClean="0">
                <a:solidFill>
                  <a:srgbClr val="161616"/>
                </a:solidFill>
              </a:rPr>
              <a:t>ερί</a:t>
            </a:r>
            <a:r>
              <a:rPr lang="de-DE" sz="3300" i="1" dirty="0" smtClean="0">
                <a:solidFill>
                  <a:srgbClr val="161616"/>
                </a:solidFill>
              </a:rPr>
              <a:t> α</a:t>
            </a:r>
            <a:r>
              <a:rPr lang="de-DE" sz="3300" i="1" dirty="0" err="1" smtClean="0">
                <a:solidFill>
                  <a:srgbClr val="161616"/>
                </a:solidFill>
              </a:rPr>
              <a:t>ρχιτεκτονικής</a:t>
            </a:r>
            <a:r>
              <a:rPr lang="de-DE" sz="3300" i="1" dirty="0" smtClean="0">
                <a:solidFill>
                  <a:srgbClr val="161616"/>
                </a:solidFill>
              </a:rPr>
              <a:t>), </a:t>
            </a:r>
            <a:endParaRPr lang="el-GR" sz="3300" i="1" dirty="0" smtClean="0">
              <a:solidFill>
                <a:srgbClr val="161616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de-DE" sz="3300" dirty="0" err="1" smtClean="0">
                <a:solidFill>
                  <a:srgbClr val="161616"/>
                </a:solidFill>
              </a:rPr>
              <a:t>έργο</a:t>
            </a:r>
            <a:r>
              <a:rPr lang="de-DE" sz="3300" dirty="0" smtClean="0">
                <a:solidFill>
                  <a:srgbClr val="161616"/>
                </a:solidFill>
              </a:rPr>
              <a:t> π</a:t>
            </a:r>
            <a:r>
              <a:rPr lang="de-DE" sz="3300" dirty="0" err="1" smtClean="0">
                <a:solidFill>
                  <a:srgbClr val="161616"/>
                </a:solidFill>
              </a:rPr>
              <a:t>ου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el-GR" sz="3300" dirty="0" smtClean="0">
                <a:solidFill>
                  <a:srgbClr val="161616"/>
                </a:solidFill>
              </a:rPr>
              <a:t>περιείχε </a:t>
            </a:r>
            <a:r>
              <a:rPr lang="de-DE" sz="3300" i="1" dirty="0" err="1" smtClean="0">
                <a:solidFill>
                  <a:srgbClr val="161616"/>
                </a:solidFill>
              </a:rPr>
              <a:t>Δέκ</a:t>
            </a:r>
            <a:r>
              <a:rPr lang="de-DE" sz="3300" i="1" dirty="0" smtClean="0">
                <a:solidFill>
                  <a:srgbClr val="161616"/>
                </a:solidFill>
              </a:rPr>
              <a:t>α </a:t>
            </a:r>
            <a:r>
              <a:rPr lang="de-DE" sz="3300" i="1" dirty="0" err="1" smtClean="0">
                <a:solidFill>
                  <a:srgbClr val="161616"/>
                </a:solidFill>
              </a:rPr>
              <a:t>Βι</a:t>
            </a:r>
            <a:r>
              <a:rPr lang="de-DE" sz="3300" i="1" dirty="0" smtClean="0">
                <a:solidFill>
                  <a:srgbClr val="161616"/>
                </a:solidFill>
              </a:rPr>
              <a:t>β</a:t>
            </a:r>
            <a:r>
              <a:rPr lang="de-DE" sz="3300" i="1" dirty="0" err="1" smtClean="0">
                <a:solidFill>
                  <a:srgbClr val="161616"/>
                </a:solidFill>
              </a:rPr>
              <a:t>λί</a:t>
            </a:r>
            <a:r>
              <a:rPr lang="de-DE" sz="3300" i="1" dirty="0" smtClean="0">
                <a:solidFill>
                  <a:srgbClr val="161616"/>
                </a:solidFill>
              </a:rPr>
              <a:t>α </a:t>
            </a:r>
            <a:r>
              <a:rPr lang="de-DE" sz="3300" i="1" dirty="0" err="1" smtClean="0">
                <a:solidFill>
                  <a:srgbClr val="161616"/>
                </a:solidFill>
              </a:rPr>
              <a:t>Αρχιτεκτονικής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el-GR" sz="3300" dirty="0" smtClean="0">
                <a:solidFill>
                  <a:srgbClr val="161616"/>
                </a:solidFill>
              </a:rPr>
              <a:t>με κανόνες κ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ι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endParaRPr lang="el-GR" sz="3300" dirty="0" smtClean="0">
              <a:solidFill>
                <a:srgbClr val="161616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de-DE" sz="3300" dirty="0" smtClean="0"/>
              <a:t>απ</a:t>
            </a:r>
            <a:r>
              <a:rPr lang="de-DE" sz="3300" dirty="0" err="1" smtClean="0"/>
              <a:t>οτελεί</a:t>
            </a:r>
            <a:r>
              <a:rPr lang="de-DE" sz="3300" dirty="0" smtClean="0"/>
              <a:t> </a:t>
            </a:r>
            <a:r>
              <a:rPr lang="de-DE" sz="3300" dirty="0" err="1" smtClean="0"/>
              <a:t>το</a:t>
            </a:r>
            <a:r>
              <a:rPr lang="de-DE" sz="3300" dirty="0" smtClean="0"/>
              <a:t> </a:t>
            </a:r>
            <a:r>
              <a:rPr lang="de-DE" sz="3300" dirty="0" err="1" smtClean="0"/>
              <a:t>μον</a:t>
            </a:r>
            <a:r>
              <a:rPr lang="de-DE" sz="3300" dirty="0" smtClean="0"/>
              <a:t>α</a:t>
            </a:r>
            <a:r>
              <a:rPr lang="de-DE" sz="3300" dirty="0" err="1" smtClean="0"/>
              <a:t>δικό</a:t>
            </a:r>
            <a:r>
              <a:rPr lang="de-DE" sz="3300" dirty="0" smtClean="0"/>
              <a:t> </a:t>
            </a:r>
            <a:r>
              <a:rPr lang="de-DE" sz="3300" dirty="0" err="1" smtClean="0"/>
              <a:t>κείμενο</a:t>
            </a:r>
            <a:r>
              <a:rPr lang="de-DE" sz="3300" dirty="0" smtClean="0"/>
              <a:t> α</a:t>
            </a:r>
            <a:r>
              <a:rPr lang="de-DE" sz="3300" dirty="0" err="1" smtClean="0"/>
              <a:t>ρχιτεκτονικής</a:t>
            </a:r>
            <a:r>
              <a:rPr lang="de-DE" sz="3300" dirty="0" smtClean="0"/>
              <a:t> </a:t>
            </a:r>
            <a:r>
              <a:rPr lang="de-DE" sz="3300" dirty="0" err="1" smtClean="0"/>
              <a:t>θεωρί</a:t>
            </a:r>
            <a:r>
              <a:rPr lang="de-DE" sz="3300" dirty="0" smtClean="0"/>
              <a:t>α</a:t>
            </a:r>
            <a:r>
              <a:rPr lang="de-DE" sz="3300" dirty="0" err="1" smtClean="0"/>
              <a:t>ς</a:t>
            </a:r>
            <a:r>
              <a:rPr lang="de-DE" sz="3300" dirty="0" smtClean="0"/>
              <a:t> </a:t>
            </a:r>
            <a:r>
              <a:rPr lang="de-DE" sz="3300" dirty="0" err="1" smtClean="0"/>
              <a:t>κ</a:t>
            </a:r>
            <a:r>
              <a:rPr lang="de-DE" sz="3300" dirty="0" smtClean="0"/>
              <a:t>α</a:t>
            </a:r>
            <a:r>
              <a:rPr lang="de-DE" sz="3300" dirty="0" err="1" smtClean="0"/>
              <a:t>ι</a:t>
            </a:r>
            <a:r>
              <a:rPr lang="de-DE" sz="3300" dirty="0" smtClean="0"/>
              <a:t> π</a:t>
            </a:r>
            <a:r>
              <a:rPr lang="de-DE" sz="3300" dirty="0" err="1" smtClean="0"/>
              <a:t>ρ</a:t>
            </a:r>
            <a:r>
              <a:rPr lang="de-DE" sz="3300" dirty="0" smtClean="0"/>
              <a:t>α</a:t>
            </a:r>
            <a:r>
              <a:rPr lang="de-DE" sz="3300" dirty="0" err="1" smtClean="0"/>
              <a:t>κτικής</a:t>
            </a:r>
            <a:r>
              <a:rPr lang="de-DE" sz="3300" dirty="0" smtClean="0"/>
              <a:t> π</a:t>
            </a:r>
            <a:r>
              <a:rPr lang="de-DE" sz="3300" dirty="0" err="1" smtClean="0"/>
              <a:t>ου</a:t>
            </a:r>
            <a:r>
              <a:rPr lang="de-DE" sz="3300" dirty="0" smtClean="0"/>
              <a:t> </a:t>
            </a:r>
            <a:r>
              <a:rPr lang="de-DE" sz="3300" dirty="0" err="1" smtClean="0"/>
              <a:t>δι</a:t>
            </a:r>
            <a:r>
              <a:rPr lang="de-DE" sz="3300" dirty="0" smtClean="0"/>
              <a:t>α</a:t>
            </a:r>
            <a:r>
              <a:rPr lang="de-DE" sz="3300" dirty="0" err="1" smtClean="0"/>
              <a:t>σώζετ</a:t>
            </a:r>
            <a:r>
              <a:rPr lang="de-DE" sz="3300" dirty="0" smtClean="0"/>
              <a:t>α</a:t>
            </a:r>
            <a:r>
              <a:rPr lang="de-DE" sz="3300" dirty="0" err="1" smtClean="0"/>
              <a:t>ι</a:t>
            </a:r>
            <a:r>
              <a:rPr lang="de-DE" sz="3300" dirty="0" smtClean="0"/>
              <a:t> απ</a:t>
            </a:r>
            <a:r>
              <a:rPr lang="de-DE" sz="3300" dirty="0" err="1" smtClean="0"/>
              <a:t>ό</a:t>
            </a:r>
            <a:r>
              <a:rPr lang="de-DE" sz="3300" dirty="0" smtClean="0"/>
              <a:t> </a:t>
            </a:r>
            <a:r>
              <a:rPr lang="de-DE" sz="3300" dirty="0" err="1" smtClean="0"/>
              <a:t>την</a:t>
            </a:r>
            <a:r>
              <a:rPr lang="de-DE" sz="3300" dirty="0" smtClean="0"/>
              <a:t> </a:t>
            </a:r>
            <a:r>
              <a:rPr lang="el-GR" sz="3300" dirty="0" smtClean="0"/>
              <a:t>ελληνο-ρωμαϊκή αρχαιότητα</a:t>
            </a:r>
            <a:r>
              <a:rPr lang="de-DE" sz="3300" dirty="0" smtClean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8334696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ChangeArrowheads="1"/>
          </p:cNvSpPr>
          <p:nvPr/>
        </p:nvSpPr>
        <p:spPr bwMode="auto">
          <a:xfrm>
            <a:off x="0" y="311150"/>
            <a:ext cx="9144000" cy="623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6800" rIns="90000" bIns="46800">
            <a:norm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de-DE" sz="3500" b="1" dirty="0" err="1" smtClean="0">
                <a:solidFill>
                  <a:srgbClr val="161616"/>
                </a:solidFill>
              </a:rPr>
              <a:t>Ο</a:t>
            </a:r>
            <a:r>
              <a:rPr lang="de-DE" sz="3500" b="1" dirty="0" smtClean="0">
                <a:solidFill>
                  <a:srgbClr val="161616"/>
                </a:solidFill>
              </a:rPr>
              <a:t> </a:t>
            </a:r>
            <a:r>
              <a:rPr lang="de-DE" sz="3500" b="1" dirty="0" err="1" smtClean="0">
                <a:solidFill>
                  <a:srgbClr val="161616"/>
                </a:solidFill>
              </a:rPr>
              <a:t>Βιτρού</a:t>
            </a:r>
            <a:r>
              <a:rPr lang="de-DE" sz="3500" b="1" dirty="0" smtClean="0">
                <a:solidFill>
                  <a:srgbClr val="161616"/>
                </a:solidFill>
              </a:rPr>
              <a:t>β</a:t>
            </a:r>
            <a:r>
              <a:rPr lang="de-DE" sz="3500" b="1" dirty="0" err="1" smtClean="0">
                <a:solidFill>
                  <a:srgbClr val="161616"/>
                </a:solidFill>
              </a:rPr>
              <a:t>ιος</a:t>
            </a:r>
            <a:r>
              <a:rPr lang="de-DE" sz="3500" b="1" dirty="0" smtClean="0">
                <a:solidFill>
                  <a:srgbClr val="161616"/>
                </a:solidFill>
              </a:rPr>
              <a:t> (</a:t>
            </a:r>
            <a:r>
              <a:rPr lang="de-DE" sz="3500" b="1" dirty="0" err="1" smtClean="0">
                <a:solidFill>
                  <a:srgbClr val="161616"/>
                </a:solidFill>
              </a:rPr>
              <a:t>ή</a:t>
            </a:r>
            <a:r>
              <a:rPr lang="de-DE" sz="3500" b="1" dirty="0" smtClean="0">
                <a:solidFill>
                  <a:srgbClr val="161616"/>
                </a:solidFill>
              </a:rPr>
              <a:t> </a:t>
            </a:r>
            <a:r>
              <a:rPr lang="de-DE" sz="3500" b="1" dirty="0" err="1" smtClean="0">
                <a:solidFill>
                  <a:srgbClr val="161616"/>
                </a:solidFill>
              </a:rPr>
              <a:t>Μάρκος</a:t>
            </a:r>
            <a:r>
              <a:rPr lang="de-DE" sz="3500" b="1" dirty="0" smtClean="0">
                <a:solidFill>
                  <a:srgbClr val="161616"/>
                </a:solidFill>
              </a:rPr>
              <a:t> </a:t>
            </a:r>
            <a:r>
              <a:rPr lang="el-GR" sz="3500" b="1" dirty="0" smtClean="0">
                <a:solidFill>
                  <a:srgbClr val="161616"/>
                </a:solidFill>
              </a:rPr>
              <a:t>[;] </a:t>
            </a:r>
            <a:r>
              <a:rPr lang="de-DE" sz="3500" b="1" dirty="0" err="1" smtClean="0">
                <a:solidFill>
                  <a:srgbClr val="161616"/>
                </a:solidFill>
              </a:rPr>
              <a:t>Βιτρού</a:t>
            </a:r>
            <a:r>
              <a:rPr lang="de-DE" sz="3500" b="1" dirty="0" smtClean="0">
                <a:solidFill>
                  <a:srgbClr val="161616"/>
                </a:solidFill>
              </a:rPr>
              <a:t>β</a:t>
            </a:r>
            <a:r>
              <a:rPr lang="de-DE" sz="3500" b="1" dirty="0" err="1" smtClean="0">
                <a:solidFill>
                  <a:srgbClr val="161616"/>
                </a:solidFill>
              </a:rPr>
              <a:t>ιος</a:t>
            </a:r>
            <a:r>
              <a:rPr lang="de-DE" sz="3500" b="1" dirty="0" smtClean="0">
                <a:solidFill>
                  <a:srgbClr val="161616"/>
                </a:solidFill>
              </a:rPr>
              <a:t> </a:t>
            </a:r>
            <a:r>
              <a:rPr lang="de-DE" sz="3500" b="1" dirty="0" err="1" smtClean="0">
                <a:solidFill>
                  <a:srgbClr val="161616"/>
                </a:solidFill>
              </a:rPr>
              <a:t>Πολλίων</a:t>
            </a:r>
            <a:r>
              <a:rPr lang="el-GR" sz="3500" b="1" dirty="0" smtClean="0">
                <a:solidFill>
                  <a:srgbClr val="161616"/>
                </a:solidFill>
              </a:rPr>
              <a:t> [;;;]</a:t>
            </a:r>
            <a:r>
              <a:rPr lang="de-DE" sz="3500" b="1" dirty="0" smtClean="0">
                <a:solidFill>
                  <a:srgbClr val="161616"/>
                </a:solidFill>
              </a:rPr>
              <a:t>) </a:t>
            </a:r>
          </a:p>
          <a:p>
            <a:pPr algn="ctr">
              <a:defRPr/>
            </a:pPr>
            <a:endParaRPr lang="de-DE" sz="3500" dirty="0" smtClean="0">
              <a:solidFill>
                <a:srgbClr val="161616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de-DE" sz="3300" dirty="0" err="1" smtClean="0">
                <a:solidFill>
                  <a:srgbClr val="161616"/>
                </a:solidFill>
              </a:rPr>
              <a:t>ήτ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ν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Ρωμ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ίος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συγγρ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φέ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ς</a:t>
            </a:r>
            <a:r>
              <a:rPr lang="de-DE" sz="3300" dirty="0" smtClean="0">
                <a:solidFill>
                  <a:srgbClr val="161616"/>
                </a:solidFill>
              </a:rPr>
              <a:t>, α</a:t>
            </a:r>
            <a:r>
              <a:rPr lang="de-DE" sz="3300" dirty="0" err="1" smtClean="0">
                <a:solidFill>
                  <a:srgbClr val="161616"/>
                </a:solidFill>
              </a:rPr>
              <a:t>ρχιτέκτον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ς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κ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ι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μηχ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νικός</a:t>
            </a:r>
            <a:r>
              <a:rPr lang="de-DE" sz="3300" dirty="0" smtClean="0">
                <a:solidFill>
                  <a:srgbClr val="161616"/>
                </a:solidFill>
              </a:rPr>
              <a:t> π</a:t>
            </a:r>
            <a:r>
              <a:rPr lang="de-DE" sz="3300" dirty="0" err="1" smtClean="0">
                <a:solidFill>
                  <a:srgbClr val="161616"/>
                </a:solidFill>
              </a:rPr>
              <a:t>ου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έζησε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τον</a:t>
            </a:r>
            <a:r>
              <a:rPr lang="de-DE" sz="3300" dirty="0" smtClean="0">
                <a:solidFill>
                  <a:srgbClr val="161616"/>
                </a:solidFill>
              </a:rPr>
              <a:t> 1ο α</a:t>
            </a:r>
            <a:r>
              <a:rPr lang="de-DE" sz="3300" dirty="0" err="1" smtClean="0">
                <a:solidFill>
                  <a:srgbClr val="161616"/>
                </a:solidFill>
              </a:rPr>
              <a:t>ιών</a:t>
            </a:r>
            <a:r>
              <a:rPr lang="de-DE" sz="3300" dirty="0" smtClean="0">
                <a:solidFill>
                  <a:srgbClr val="161616"/>
                </a:solidFill>
              </a:rPr>
              <a:t>α </a:t>
            </a:r>
            <a:r>
              <a:rPr lang="el-GR" sz="3300" dirty="0" smtClean="0">
                <a:solidFill>
                  <a:srgbClr val="161616"/>
                </a:solidFill>
              </a:rPr>
              <a:t>π</a:t>
            </a:r>
            <a:r>
              <a:rPr lang="de-DE" sz="3300" dirty="0" smtClean="0">
                <a:solidFill>
                  <a:srgbClr val="161616"/>
                </a:solidFill>
              </a:rPr>
              <a:t>.</a:t>
            </a:r>
            <a:r>
              <a:rPr lang="el-GR" sz="3300" dirty="0" smtClean="0">
                <a:solidFill>
                  <a:srgbClr val="161616"/>
                </a:solidFill>
              </a:rPr>
              <a:t>Χ</a:t>
            </a:r>
            <a:r>
              <a:rPr lang="de-DE" sz="3300" dirty="0" smtClean="0">
                <a:solidFill>
                  <a:srgbClr val="161616"/>
                </a:solidFill>
              </a:rPr>
              <a:t>. </a:t>
            </a:r>
            <a:endParaRPr lang="el-GR" sz="3300" dirty="0" smtClean="0">
              <a:solidFill>
                <a:srgbClr val="161616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de-DE" sz="3300" dirty="0" err="1" smtClean="0">
                <a:solidFill>
                  <a:srgbClr val="161616"/>
                </a:solidFill>
              </a:rPr>
              <a:t>Είν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ι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γνωστός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γι</a:t>
            </a:r>
            <a:r>
              <a:rPr lang="de-DE" sz="3300" dirty="0" smtClean="0">
                <a:solidFill>
                  <a:srgbClr val="161616"/>
                </a:solidFill>
              </a:rPr>
              <a:t>α </a:t>
            </a:r>
            <a:r>
              <a:rPr lang="de-DE" sz="3300" dirty="0" err="1" smtClean="0">
                <a:solidFill>
                  <a:srgbClr val="161616"/>
                </a:solidFill>
              </a:rPr>
              <a:t>την</a:t>
            </a:r>
            <a:r>
              <a:rPr lang="de-DE" sz="3300" dirty="0" smtClean="0">
                <a:solidFill>
                  <a:srgbClr val="161616"/>
                </a:solidFill>
              </a:rPr>
              <a:t> π</a:t>
            </a:r>
            <a:r>
              <a:rPr lang="de-DE" sz="3300" dirty="0" err="1" smtClean="0">
                <a:solidFill>
                  <a:srgbClr val="161616"/>
                </a:solidFill>
              </a:rPr>
              <a:t>ρ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γμ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τεί</a:t>
            </a:r>
            <a:r>
              <a:rPr lang="de-DE" sz="3300" dirty="0" smtClean="0">
                <a:solidFill>
                  <a:srgbClr val="161616"/>
                </a:solidFill>
              </a:rPr>
              <a:t>α </a:t>
            </a:r>
            <a:r>
              <a:rPr lang="de-DE" sz="3300" dirty="0" err="1" smtClean="0">
                <a:solidFill>
                  <a:srgbClr val="161616"/>
                </a:solidFill>
              </a:rPr>
              <a:t>του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i="1" dirty="0" smtClean="0">
                <a:solidFill>
                  <a:srgbClr val="161616"/>
                </a:solidFill>
              </a:rPr>
              <a:t>de </a:t>
            </a:r>
            <a:r>
              <a:rPr lang="de-DE" sz="3300" i="1" dirty="0" err="1" smtClean="0">
                <a:solidFill>
                  <a:srgbClr val="161616"/>
                </a:solidFill>
              </a:rPr>
              <a:t>architectura</a:t>
            </a:r>
            <a:r>
              <a:rPr lang="el-GR" sz="3300" i="1" dirty="0" smtClean="0">
                <a:solidFill>
                  <a:srgbClr val="161616"/>
                </a:solidFill>
              </a:rPr>
              <a:t> </a:t>
            </a:r>
            <a:r>
              <a:rPr lang="de-DE" sz="3300" dirty="0" smtClean="0">
                <a:solidFill>
                  <a:srgbClr val="161616"/>
                </a:solidFill>
              </a:rPr>
              <a:t>(</a:t>
            </a:r>
            <a:r>
              <a:rPr lang="el-GR" sz="3300" dirty="0" smtClean="0">
                <a:solidFill>
                  <a:srgbClr val="161616"/>
                </a:solidFill>
              </a:rPr>
              <a:t>ελλην</a:t>
            </a:r>
            <a:r>
              <a:rPr lang="de-DE" sz="3300" dirty="0" smtClean="0">
                <a:solidFill>
                  <a:srgbClr val="161616"/>
                </a:solidFill>
              </a:rPr>
              <a:t>. </a:t>
            </a:r>
            <a:r>
              <a:rPr lang="de-DE" sz="3300" i="1" dirty="0" smtClean="0">
                <a:solidFill>
                  <a:srgbClr val="161616"/>
                </a:solidFill>
              </a:rPr>
              <a:t>π</a:t>
            </a:r>
            <a:r>
              <a:rPr lang="de-DE" sz="3300" i="1" dirty="0" err="1" smtClean="0">
                <a:solidFill>
                  <a:srgbClr val="161616"/>
                </a:solidFill>
              </a:rPr>
              <a:t>ερί</a:t>
            </a:r>
            <a:r>
              <a:rPr lang="de-DE" sz="3300" i="1" dirty="0" smtClean="0">
                <a:solidFill>
                  <a:srgbClr val="161616"/>
                </a:solidFill>
              </a:rPr>
              <a:t> α</a:t>
            </a:r>
            <a:r>
              <a:rPr lang="de-DE" sz="3300" i="1" dirty="0" err="1" smtClean="0">
                <a:solidFill>
                  <a:srgbClr val="161616"/>
                </a:solidFill>
              </a:rPr>
              <a:t>ρχιτεκτονικής</a:t>
            </a:r>
            <a:r>
              <a:rPr lang="de-DE" sz="3300" i="1" dirty="0" smtClean="0">
                <a:solidFill>
                  <a:srgbClr val="161616"/>
                </a:solidFill>
              </a:rPr>
              <a:t>), </a:t>
            </a:r>
            <a:endParaRPr lang="el-GR" sz="3300" i="1" dirty="0" smtClean="0">
              <a:solidFill>
                <a:srgbClr val="161616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de-DE" sz="3300" dirty="0" err="1" smtClean="0">
                <a:solidFill>
                  <a:srgbClr val="161616"/>
                </a:solidFill>
              </a:rPr>
              <a:t>έργο</a:t>
            </a:r>
            <a:r>
              <a:rPr lang="de-DE" sz="3300" dirty="0" smtClean="0">
                <a:solidFill>
                  <a:srgbClr val="161616"/>
                </a:solidFill>
              </a:rPr>
              <a:t> π</a:t>
            </a:r>
            <a:r>
              <a:rPr lang="de-DE" sz="3300" dirty="0" err="1" smtClean="0">
                <a:solidFill>
                  <a:srgbClr val="161616"/>
                </a:solidFill>
              </a:rPr>
              <a:t>ου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el-GR" sz="3300" dirty="0" smtClean="0">
                <a:solidFill>
                  <a:srgbClr val="161616"/>
                </a:solidFill>
              </a:rPr>
              <a:t>περιείχε </a:t>
            </a:r>
            <a:r>
              <a:rPr lang="de-DE" sz="3300" i="1" dirty="0" err="1" smtClean="0">
                <a:solidFill>
                  <a:srgbClr val="161616"/>
                </a:solidFill>
              </a:rPr>
              <a:t>Δέκ</a:t>
            </a:r>
            <a:r>
              <a:rPr lang="de-DE" sz="3300" i="1" dirty="0" smtClean="0">
                <a:solidFill>
                  <a:srgbClr val="161616"/>
                </a:solidFill>
              </a:rPr>
              <a:t>α </a:t>
            </a:r>
            <a:r>
              <a:rPr lang="de-DE" sz="3300" i="1" dirty="0" err="1" smtClean="0">
                <a:solidFill>
                  <a:srgbClr val="161616"/>
                </a:solidFill>
              </a:rPr>
              <a:t>Βι</a:t>
            </a:r>
            <a:r>
              <a:rPr lang="de-DE" sz="3300" i="1" dirty="0" smtClean="0">
                <a:solidFill>
                  <a:srgbClr val="161616"/>
                </a:solidFill>
              </a:rPr>
              <a:t>β</a:t>
            </a:r>
            <a:r>
              <a:rPr lang="de-DE" sz="3300" i="1" dirty="0" err="1" smtClean="0">
                <a:solidFill>
                  <a:srgbClr val="161616"/>
                </a:solidFill>
              </a:rPr>
              <a:t>λί</a:t>
            </a:r>
            <a:r>
              <a:rPr lang="de-DE" sz="3300" i="1" dirty="0" smtClean="0">
                <a:solidFill>
                  <a:srgbClr val="161616"/>
                </a:solidFill>
              </a:rPr>
              <a:t>α </a:t>
            </a:r>
            <a:r>
              <a:rPr lang="de-DE" sz="3300" i="1" dirty="0" err="1" smtClean="0">
                <a:solidFill>
                  <a:srgbClr val="161616"/>
                </a:solidFill>
              </a:rPr>
              <a:t>Αρχιτεκτονικής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el-GR" sz="3300" dirty="0" smtClean="0">
                <a:solidFill>
                  <a:srgbClr val="161616"/>
                </a:solidFill>
              </a:rPr>
              <a:t>με κανόνες κ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ι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endParaRPr lang="el-GR" sz="3300" dirty="0" smtClean="0">
              <a:solidFill>
                <a:srgbClr val="161616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de-DE" sz="3300" dirty="0" smtClean="0">
                <a:solidFill>
                  <a:srgbClr val="161616"/>
                </a:solidFill>
              </a:rPr>
              <a:t>απ</a:t>
            </a:r>
            <a:r>
              <a:rPr lang="de-DE" sz="3300" dirty="0" err="1" smtClean="0">
                <a:solidFill>
                  <a:srgbClr val="161616"/>
                </a:solidFill>
              </a:rPr>
              <a:t>οτελεί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το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μον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δικό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κείμενο</a:t>
            </a:r>
            <a:r>
              <a:rPr lang="de-DE" sz="3300" dirty="0" smtClean="0">
                <a:solidFill>
                  <a:srgbClr val="161616"/>
                </a:solidFill>
              </a:rPr>
              <a:t> α</a:t>
            </a:r>
            <a:r>
              <a:rPr lang="de-DE" sz="3300" dirty="0" err="1" smtClean="0">
                <a:solidFill>
                  <a:srgbClr val="161616"/>
                </a:solidFill>
              </a:rPr>
              <a:t>ρχιτεκτονικής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θεωρί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ς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κ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ι</a:t>
            </a:r>
            <a:r>
              <a:rPr lang="de-DE" sz="3300" dirty="0" smtClean="0">
                <a:solidFill>
                  <a:srgbClr val="161616"/>
                </a:solidFill>
              </a:rPr>
              <a:t> π</a:t>
            </a:r>
            <a:r>
              <a:rPr lang="de-DE" sz="3300" dirty="0" err="1" smtClean="0">
                <a:solidFill>
                  <a:srgbClr val="161616"/>
                </a:solidFill>
              </a:rPr>
              <a:t>ρ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κτικής</a:t>
            </a:r>
            <a:r>
              <a:rPr lang="de-DE" sz="3300" dirty="0" smtClean="0">
                <a:solidFill>
                  <a:srgbClr val="161616"/>
                </a:solidFill>
              </a:rPr>
              <a:t> π</a:t>
            </a:r>
            <a:r>
              <a:rPr lang="de-DE" sz="3300" dirty="0" err="1" smtClean="0">
                <a:solidFill>
                  <a:srgbClr val="161616"/>
                </a:solidFill>
              </a:rPr>
              <a:t>ου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δι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σώζετ</a:t>
            </a:r>
            <a:r>
              <a:rPr lang="de-DE" sz="3300" dirty="0" smtClean="0">
                <a:solidFill>
                  <a:srgbClr val="161616"/>
                </a:solidFill>
              </a:rPr>
              <a:t>α</a:t>
            </a:r>
            <a:r>
              <a:rPr lang="de-DE" sz="3300" dirty="0" err="1" smtClean="0">
                <a:solidFill>
                  <a:srgbClr val="161616"/>
                </a:solidFill>
              </a:rPr>
              <a:t>ι</a:t>
            </a:r>
            <a:r>
              <a:rPr lang="de-DE" sz="3300" dirty="0" smtClean="0">
                <a:solidFill>
                  <a:srgbClr val="161616"/>
                </a:solidFill>
              </a:rPr>
              <a:t> απ</a:t>
            </a:r>
            <a:r>
              <a:rPr lang="de-DE" sz="3300" dirty="0" err="1" smtClean="0">
                <a:solidFill>
                  <a:srgbClr val="161616"/>
                </a:solidFill>
              </a:rPr>
              <a:t>ό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de-DE" sz="3300" dirty="0" err="1" smtClean="0">
                <a:solidFill>
                  <a:srgbClr val="161616"/>
                </a:solidFill>
              </a:rPr>
              <a:t>την</a:t>
            </a:r>
            <a:r>
              <a:rPr lang="de-DE" sz="3300" dirty="0" smtClean="0">
                <a:solidFill>
                  <a:srgbClr val="161616"/>
                </a:solidFill>
              </a:rPr>
              <a:t> </a:t>
            </a:r>
            <a:r>
              <a:rPr lang="el-GR" sz="3300" dirty="0" smtClean="0">
                <a:solidFill>
                  <a:srgbClr val="161616"/>
                </a:solidFill>
              </a:rPr>
              <a:t>ελληνο-ρωμαϊκή αρχαιότητα</a:t>
            </a:r>
            <a:r>
              <a:rPr lang="de-DE" sz="3300" dirty="0" smtClean="0">
                <a:solidFill>
                  <a:srgbClr val="161616"/>
                </a:solidFill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7356054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20888"/>
            <a:ext cx="9144000" cy="4837112"/>
          </a:xfrm>
          <a:solidFill>
            <a:schemeClr val="tx1"/>
          </a:solidFill>
        </p:spPr>
        <p:txBody>
          <a:bodyPr/>
          <a:lstStyle/>
          <a:p>
            <a:r>
              <a:rPr lang="el-GR" altLang="ja-JP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Στο κείμενό του, ο Βιτρούβιος ως αρχιτέκτονας – μηχανικός παρουσιάζει περιγραφές και κανόνες για τη σχεδίαση πολλαπλών κτιρίων / αρχιτεκτονημάτων και ολόκληρων πόλεων, οχυρώσεων, ύδρευσης κτλ. </a:t>
            </a:r>
            <a:endParaRPr lang="de-DE" altLang="ja-JP" sz="24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l-GR" altLang="ja-JP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Ασχολείται με το σχέδιο πόλεως, με δημόσια και ιδιωτικά κτίρια, με οδοποιία, γέφυρες και πολλά άλλα.</a:t>
            </a:r>
          </a:p>
          <a:p>
            <a:r>
              <a:rPr lang="el-GR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Στο πέμπτο βιβλίο του </a:t>
            </a:r>
            <a:r>
              <a:rPr lang="el-GR" sz="24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Περὶ ἀρχιτεκτονικῆς </a:t>
            </a:r>
            <a:r>
              <a:rPr lang="el-GR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(από τα συνολικά δέκα βιβλία) περιγράφει, εκτός άλλων, το ρωμαϊκό καθώς και το ελληνικό θέατρο.</a:t>
            </a:r>
          </a:p>
          <a:p>
            <a:r>
              <a:rPr lang="el-GR" altLang="ja-JP" sz="2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Προσοχή</a:t>
            </a:r>
            <a:r>
              <a:rPr lang="el-GR" altLang="ja-JP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: Δεν σώζονται εικονογραφημένα χειρόγραφα του κειμένου του. Τα όποια σχέδια </a:t>
            </a:r>
            <a:r>
              <a:rPr lang="el-GR" altLang="ja-JP" sz="24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απαντούν σε </a:t>
            </a:r>
            <a:r>
              <a:rPr lang="el-GR" altLang="ja-JP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αναγεννησιακές και μεταγενέστερες τυπωμένες εκδόσεις.</a:t>
            </a:r>
            <a:endParaRPr lang="de-DE" altLang="ja-JP" sz="24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14313"/>
            <a:ext cx="7772400" cy="1363662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l-GR" sz="4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Ο Βιτρούβιος</a:t>
            </a:r>
            <a:r>
              <a:rPr lang="de-DE" sz="4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de-DE" sz="4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l-GR" sz="4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και </a:t>
            </a:r>
            <a:r>
              <a:rPr lang="el-GR" sz="44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η αρχαία αρχιτεκτονική</a:t>
            </a:r>
            <a:endParaRPr lang="de-DE" sz="4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747965"/>
            <a:ext cx="7772400" cy="1362075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l-GR"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Ο Βιτρούβιος</a:t>
            </a:r>
            <a:r>
              <a:rPr lang="de-DE"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de-DE"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l-GR"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και το αρχαίο θέατρο</a:t>
            </a:r>
            <a:endParaRPr lang="de-DE" sz="4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20888"/>
            <a:ext cx="9144000" cy="4000400"/>
          </a:xfrm>
          <a:solidFill>
            <a:schemeClr val="tx1"/>
          </a:solidFill>
        </p:spPr>
        <p:txBody>
          <a:bodyPr/>
          <a:lstStyle/>
          <a:p>
            <a:pPr marL="571500" indent="-571500"/>
            <a:r>
              <a:rPr lang="el-GR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Ως </a:t>
            </a:r>
            <a:r>
              <a:rPr lang="el-GR" sz="2400" dirty="0" smtClean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αρχιτέκτονας επίσης, </a:t>
            </a:r>
            <a:r>
              <a:rPr lang="el-GR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ο Βιτρούβιος περιγράφει τα προς κατασκευή κτίρια με γεωμετρικά σχήματα, στερεομετρικές μορφές και </a:t>
            </a:r>
            <a:r>
              <a:rPr lang="el-GR" sz="2400" dirty="0" smtClean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φυσικά αναλογίες.</a:t>
            </a:r>
            <a:endParaRPr lang="el-GR" sz="2400" dirty="0">
              <a:solidFill>
                <a:srgbClr val="161616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571500" indent="-571500"/>
            <a:r>
              <a:rPr lang="el-GR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Στα θέατρα της ρωμαϊκής εποχής, κατά τον συγγραφέα, εγγράφονται </a:t>
            </a:r>
            <a:r>
              <a:rPr lang="el-GR" sz="2400" b="1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τρίγωνα</a:t>
            </a:r>
            <a:r>
              <a:rPr lang="el-GR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 στην ορχήστρα, στα ελληνικά θέατρα </a:t>
            </a:r>
            <a:r>
              <a:rPr lang="el-GR" sz="2400" b="1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τετράγωνα</a:t>
            </a:r>
            <a:r>
              <a:rPr lang="el-GR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marL="571500" indent="-571500"/>
            <a:r>
              <a:rPr lang="el-GR" altLang="ja-JP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Ας σημειωθεί, όμως, ότι από τα περίπου 700 σήμερα γνωστά </a:t>
            </a:r>
            <a:r>
              <a:rPr lang="de-DE" altLang="ja-JP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lang="el-GR" altLang="ja-JP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από ανασκαφές ή από αναφορές σε αρχαία κείμενα</a:t>
            </a:r>
            <a:r>
              <a:rPr lang="de-DE" altLang="ja-JP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)</a:t>
            </a:r>
            <a:r>
              <a:rPr lang="el-GR" altLang="ja-JP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 θέατρα της ελληνικής και ρωμαϊκής αρχαιότητας ούτε ένα δεν αντιστοιχεί απόλυτα στους κανόνες του Βιτρουβίου.</a:t>
            </a:r>
            <a:endParaRPr lang="de-DE" altLang="ja-JP" sz="2400" dirty="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14313"/>
            <a:ext cx="7772400" cy="1363662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l-GR"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Ο Βιτρούβιος</a:t>
            </a:r>
            <a:r>
              <a:rPr lang="de-DE"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de-DE"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l-GR"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και το αρχαίο θέατρο</a:t>
            </a:r>
            <a:endParaRPr lang="de-DE" sz="4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6100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32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DSCN7964"/>
          <p:cNvPicPr>
            <a:picLocks noChangeAspect="1" noChangeArrowheads="1"/>
          </p:cNvPicPr>
          <p:nvPr/>
        </p:nvPicPr>
        <p:blipFill>
          <a:blip r:embed="rId3">
            <a:lum bright="28000" contrast="2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31" r="23" b="4477"/>
          <a:stretch>
            <a:fillRect/>
          </a:stretch>
        </p:blipFill>
        <p:spPr bwMode="auto">
          <a:xfrm rot="5400000">
            <a:off x="3334544" y="972345"/>
            <a:ext cx="6858000" cy="491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Picture 4" descr="Vitruv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" b="21111"/>
          <a:stretch>
            <a:fillRect/>
          </a:stretch>
        </p:blipFill>
        <p:spPr bwMode="auto">
          <a:xfrm>
            <a:off x="0" y="152400"/>
            <a:ext cx="4495800" cy="414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DSCN7966"/>
          <p:cNvPicPr>
            <a:picLocks noChangeAspect="1" noChangeArrowheads="1"/>
          </p:cNvPicPr>
          <p:nvPr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0" b="28284"/>
          <a:stretch>
            <a:fillRect/>
          </a:stretch>
        </p:blipFill>
        <p:spPr bwMode="auto">
          <a:xfrm>
            <a:off x="0" y="1485900"/>
            <a:ext cx="914400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Gerade Verbindung 2"/>
          <p:cNvCxnSpPr>
            <a:cxnSpLocks noChangeShapeType="1"/>
          </p:cNvCxnSpPr>
          <p:nvPr/>
        </p:nvCxnSpPr>
        <p:spPr bwMode="auto">
          <a:xfrm flipH="1">
            <a:off x="1258888" y="4292600"/>
            <a:ext cx="26654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" name="Gerade Verbindung 4"/>
          <p:cNvCxnSpPr>
            <a:cxnSpLocks noChangeShapeType="1"/>
          </p:cNvCxnSpPr>
          <p:nvPr/>
        </p:nvCxnSpPr>
        <p:spPr bwMode="auto">
          <a:xfrm>
            <a:off x="2555875" y="1989138"/>
            <a:ext cx="1368425" cy="2303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6" name="Gerade Verbindung 5"/>
          <p:cNvCxnSpPr>
            <a:cxnSpLocks noChangeShapeType="1"/>
          </p:cNvCxnSpPr>
          <p:nvPr/>
        </p:nvCxnSpPr>
        <p:spPr bwMode="auto">
          <a:xfrm flipH="1">
            <a:off x="1258889" y="1989138"/>
            <a:ext cx="1296987" cy="2303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" name="Gerade Verbindung 9"/>
          <p:cNvCxnSpPr>
            <a:cxnSpLocks noChangeShapeType="1"/>
          </p:cNvCxnSpPr>
          <p:nvPr/>
        </p:nvCxnSpPr>
        <p:spPr bwMode="auto">
          <a:xfrm flipH="1">
            <a:off x="5940425" y="2420938"/>
            <a:ext cx="21605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2" name="Gerade Verbindung 11"/>
          <p:cNvCxnSpPr>
            <a:cxnSpLocks noChangeShapeType="1"/>
          </p:cNvCxnSpPr>
          <p:nvPr/>
        </p:nvCxnSpPr>
        <p:spPr bwMode="auto">
          <a:xfrm flipH="1">
            <a:off x="5940425" y="4581525"/>
            <a:ext cx="21605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3" name="Gerade Verbindung 12"/>
          <p:cNvCxnSpPr>
            <a:cxnSpLocks noChangeShapeType="1"/>
          </p:cNvCxnSpPr>
          <p:nvPr/>
        </p:nvCxnSpPr>
        <p:spPr bwMode="auto">
          <a:xfrm>
            <a:off x="5940425" y="2420940"/>
            <a:ext cx="0" cy="2160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6" name="Gerade Verbindung 15"/>
          <p:cNvCxnSpPr>
            <a:cxnSpLocks noChangeShapeType="1"/>
          </p:cNvCxnSpPr>
          <p:nvPr/>
        </p:nvCxnSpPr>
        <p:spPr bwMode="auto">
          <a:xfrm>
            <a:off x="8101013" y="2420940"/>
            <a:ext cx="0" cy="2160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3" descr="Vitruv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0"/>
            <a:ext cx="56308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3130551" y="3263900"/>
            <a:ext cx="2449513" cy="660400"/>
          </a:xfrm>
          <a:prstGeom prst="rect">
            <a:avLst/>
          </a:prstGeom>
          <a:solidFill>
            <a:srgbClr val="FF0000">
              <a:alpha val="10000"/>
            </a:srgb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3" descr="Vitruv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83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2532063" y="4826000"/>
            <a:ext cx="4032250" cy="660400"/>
          </a:xfrm>
          <a:prstGeom prst="rect">
            <a:avLst/>
          </a:prstGeom>
          <a:solidFill>
            <a:srgbClr val="FF0000">
              <a:alpha val="10000"/>
            </a:srgb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20888"/>
            <a:ext cx="9144000" cy="4000400"/>
          </a:xfrm>
          <a:solidFill>
            <a:schemeClr val="tx1"/>
          </a:solidFill>
        </p:spPr>
        <p:txBody>
          <a:bodyPr/>
          <a:lstStyle/>
          <a:p>
            <a:pPr marL="571500" indent="-571500"/>
            <a:r>
              <a:rPr lang="el-GR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Ως </a:t>
            </a:r>
            <a:r>
              <a:rPr lang="el-GR" sz="2400" dirty="0" smtClean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αρχιτέκτονας επίσης, </a:t>
            </a:r>
            <a:r>
              <a:rPr lang="el-GR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ο Βιτρούβιος περιγράφει τα προς κατασκευή κτίρια με γεωμετρικά σχήματα, στερεομετρικές μορφές και </a:t>
            </a:r>
            <a:r>
              <a:rPr lang="el-GR" sz="2400" dirty="0" smtClean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φυσικά αναλογίες.</a:t>
            </a:r>
            <a:endParaRPr lang="el-GR" sz="2400" dirty="0">
              <a:solidFill>
                <a:srgbClr val="161616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571500" indent="-571500"/>
            <a:r>
              <a:rPr lang="el-GR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Στα θέατρα της ρωμαϊκής εποχής, κατά τον συγγραφέα, εγγράφονται τρίγωνα στην ορχήστρα, στα ελληνικά θέατρα τετράγωνα.</a:t>
            </a:r>
          </a:p>
          <a:p>
            <a:pPr marL="571500" indent="-571500"/>
            <a:r>
              <a:rPr lang="el-GR" altLang="ja-JP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Arial" charset="0"/>
              </a:rPr>
              <a:t>Ας σημειωθεί, όμως, ότι από τα περίπου 700 σήμερα γνωστά </a:t>
            </a:r>
            <a:r>
              <a:rPr lang="de-DE" altLang="ja-JP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lang="el-GR" altLang="ja-JP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Arial" charset="0"/>
              </a:rPr>
              <a:t>από ανασκαφές ή από αναφορές σε αρχαία κείμενα</a:t>
            </a:r>
            <a:r>
              <a:rPr lang="de-DE" altLang="ja-JP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Arial" charset="0"/>
              </a:rPr>
              <a:t>)</a:t>
            </a:r>
            <a:r>
              <a:rPr lang="el-GR" altLang="ja-JP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Arial" charset="0"/>
              </a:rPr>
              <a:t> θέατρα της ελληνικής και ρωμαϊκής αρχαιότητας </a:t>
            </a:r>
            <a:r>
              <a:rPr lang="el-GR" altLang="ja-JP" sz="2400" b="1" dirty="0">
                <a:solidFill>
                  <a:srgbClr val="161616"/>
                </a:solidFill>
                <a:latin typeface="Arial" charset="0"/>
                <a:ea typeface="ＭＳ Ｐゴシック" charset="0"/>
                <a:cs typeface="Arial" charset="0"/>
              </a:rPr>
              <a:t>ούτε ένα δεν αντιστοιχεί απόλυτα </a:t>
            </a:r>
            <a:r>
              <a:rPr lang="el-GR" altLang="ja-JP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Arial" charset="0"/>
              </a:rPr>
              <a:t>στους κανόνες του Βιτρουβίου.</a:t>
            </a:r>
            <a:endParaRPr lang="de-DE" altLang="ja-JP" sz="24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14313"/>
            <a:ext cx="7772400" cy="1363662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l-GR"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Ο Βιτρούβιος</a:t>
            </a:r>
            <a:r>
              <a:rPr lang="de-DE"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de-DE"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l-GR"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και το αρχαίο θέατρο</a:t>
            </a:r>
            <a:endParaRPr lang="de-DE" sz="4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42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Bild 2" descr="epidauros_theater_pl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0"/>
            <a:ext cx="838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Bild 2" descr="epidauros_theater_pl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1" t="45506" r="27672" b="8212"/>
          <a:stretch>
            <a:fillRect/>
          </a:stretch>
        </p:blipFill>
        <p:spPr bwMode="auto">
          <a:xfrm>
            <a:off x="390526" y="1201740"/>
            <a:ext cx="5329238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4" name="Picture 3" descr="Vitruv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69"/>
          <a:stretch>
            <a:fillRect/>
          </a:stretch>
        </p:blipFill>
        <p:spPr bwMode="auto">
          <a:xfrm>
            <a:off x="6024563" y="1751015"/>
            <a:ext cx="272891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6424613" y="4005263"/>
            <a:ext cx="1884362" cy="309562"/>
          </a:xfrm>
          <a:prstGeom prst="rect">
            <a:avLst/>
          </a:prstGeom>
          <a:solidFill>
            <a:srgbClr val="FF0000">
              <a:alpha val="10000"/>
            </a:srgb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2124076" y="4011614"/>
            <a:ext cx="1884363" cy="307975"/>
          </a:xfrm>
          <a:prstGeom prst="rect">
            <a:avLst/>
          </a:prstGeom>
          <a:solidFill>
            <a:srgbClr val="FF0000">
              <a:alpha val="10000"/>
            </a:srgb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9637" name="Textfeld 7"/>
          <p:cNvSpPr txBox="1">
            <a:spLocks noChangeArrowheads="1"/>
          </p:cNvSpPr>
          <p:nvPr/>
        </p:nvSpPr>
        <p:spPr bwMode="auto">
          <a:xfrm>
            <a:off x="2124075" y="5999165"/>
            <a:ext cx="4897944" cy="46166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l-GR">
                <a:solidFill>
                  <a:srgbClr val="000000"/>
                </a:solidFill>
              </a:rPr>
              <a:t>Κριτική στη θεωρία του Βιτρουβίου</a:t>
            </a: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343400"/>
          </a:xfrm>
          <a:solidFill>
            <a:schemeClr val="tx1"/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l-GR" sz="31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Η γνωριμία με τον Βιτρούβιο και το έργο του.</a:t>
            </a:r>
          </a:p>
          <a:p>
            <a:pPr eaLnBrk="1" hangingPunct="1">
              <a:lnSpc>
                <a:spcPct val="90000"/>
              </a:lnSpc>
            </a:pPr>
            <a:r>
              <a:rPr lang="el-GR" sz="31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Η κατανόηση της επιρροής του Βιτρουβίου στην ιστορία της αρχιτεκτονικής.</a:t>
            </a:r>
          </a:p>
          <a:p>
            <a:pPr eaLnBrk="1" hangingPunct="1">
              <a:lnSpc>
                <a:spcPct val="90000"/>
              </a:lnSpc>
            </a:pPr>
            <a:r>
              <a:rPr lang="el-GR" sz="31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Η αξιολόγηση της συμβολής του Βιτρουβίου στη μελέτη του αρχαίου θεάτρου.</a:t>
            </a:r>
            <a:endParaRPr lang="el-GR" sz="31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4" y="609600"/>
            <a:ext cx="8448675" cy="827088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l-GR" sz="36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Σκοποί της Ενότητας:</a:t>
            </a:r>
            <a:endParaRPr lang="de-DE" sz="36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25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49169" cy="685518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5116593" y="4725144"/>
            <a:ext cx="3851920" cy="19389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10000"/>
                  </a:schemeClr>
                </a:solidFill>
              </a:rPr>
              <a:t>Frank </a:t>
            </a:r>
            <a:r>
              <a:rPr lang="de-DE" dirty="0" err="1" smtClean="0">
                <a:solidFill>
                  <a:schemeClr val="accent4">
                    <a:lumMod val="10000"/>
                  </a:schemeClr>
                </a:solidFill>
              </a:rPr>
              <a:t>Sear</a:t>
            </a:r>
            <a:r>
              <a:rPr lang="de-DE" dirty="0" smtClean="0">
                <a:solidFill>
                  <a:schemeClr val="accent4">
                    <a:lumMod val="10000"/>
                  </a:schemeClr>
                </a:solidFill>
              </a:rPr>
              <a:t>, Roman </a:t>
            </a:r>
            <a:r>
              <a:rPr lang="de-DE" dirty="0" err="1" smtClean="0">
                <a:solidFill>
                  <a:schemeClr val="accent4">
                    <a:lumMod val="10000"/>
                  </a:schemeClr>
                </a:solidFill>
              </a:rPr>
              <a:t>Theatres</a:t>
            </a:r>
            <a:r>
              <a:rPr lang="de-DE" dirty="0" smtClean="0">
                <a:solidFill>
                  <a:schemeClr val="accent4">
                    <a:lumMod val="10000"/>
                  </a:schemeClr>
                </a:solidFill>
              </a:rPr>
              <a:t>: an </a:t>
            </a:r>
            <a:r>
              <a:rPr lang="de-DE" dirty="0" err="1" smtClean="0">
                <a:solidFill>
                  <a:schemeClr val="accent4">
                    <a:lumMod val="10000"/>
                  </a:schemeClr>
                </a:solidFill>
              </a:rPr>
              <a:t>Architectural</a:t>
            </a:r>
            <a:r>
              <a:rPr lang="de-DE" dirty="0" smtClean="0">
                <a:solidFill>
                  <a:schemeClr val="accent4">
                    <a:lumMod val="10000"/>
                  </a:schemeClr>
                </a:solidFill>
              </a:rPr>
              <a:t> Study. Oxford Monographs on </a:t>
            </a:r>
            <a:r>
              <a:rPr lang="de-DE" dirty="0" err="1" smtClean="0">
                <a:solidFill>
                  <a:schemeClr val="accent4">
                    <a:lumMod val="10000"/>
                  </a:schemeClr>
                </a:solidFill>
              </a:rPr>
              <a:t>Classical</a:t>
            </a:r>
            <a:r>
              <a:rPr lang="de-DE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4">
                    <a:lumMod val="10000"/>
                  </a:schemeClr>
                </a:solidFill>
              </a:rPr>
              <a:t>Archaeology</a:t>
            </a:r>
            <a:r>
              <a:rPr lang="de-DE" dirty="0" smtClean="0">
                <a:solidFill>
                  <a:schemeClr val="accent4">
                    <a:lumMod val="10000"/>
                  </a:schemeClr>
                </a:solidFill>
              </a:rPr>
              <a:t>, Oxford 2006.</a:t>
            </a:r>
            <a:endParaRPr lang="de-DE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9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20888"/>
            <a:ext cx="9144000" cy="4837112"/>
          </a:xfrm>
          <a:solidFill>
            <a:schemeClr val="tx1"/>
          </a:solidFill>
        </p:spPr>
        <p:txBody>
          <a:bodyPr/>
          <a:lstStyle/>
          <a:p>
            <a:pPr marL="571500" indent="-571500"/>
            <a:r>
              <a:rPr lang="el-GR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Το έργο του Βιτρουβίου δεν είχε ξεχαστεί από τη </a:t>
            </a:r>
            <a:r>
              <a:rPr lang="el-GR" sz="2400" dirty="0" smtClean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γένεσή </a:t>
            </a:r>
            <a:r>
              <a:rPr lang="el-GR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του, και </a:t>
            </a:r>
            <a:r>
              <a:rPr lang="el-GR" sz="2400" dirty="0" smtClean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κείμενα-επιτομή </a:t>
            </a:r>
            <a:r>
              <a:rPr lang="el-GR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του αρχίτεκτονα κυκλοφορούσαν και χρησιμοποιούνταν όλο τον μεσαίωνα, προ παντός για την ανέγερση εκκλησιών.</a:t>
            </a:r>
          </a:p>
          <a:p>
            <a:pPr marL="571500" indent="-571500"/>
            <a:r>
              <a:rPr lang="el-GR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Στην Αναγέννηση οι αρχιτέκτονες άρχισαν να ασχολούνται με τα ερείπια αρχαίων κτιρίων.</a:t>
            </a:r>
          </a:p>
          <a:p>
            <a:pPr marL="571500" indent="-571500"/>
            <a:r>
              <a:rPr lang="el-GR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Συγχρόνως δημοσιεύονταν και οι πρώτες εκδόσεις του πραγματικού κειμένου του Βιτρουβίου </a:t>
            </a:r>
            <a:r>
              <a:rPr lang="de-DE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l-GR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πρώτη έκδοση </a:t>
            </a:r>
            <a:r>
              <a:rPr lang="de-DE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1497, </a:t>
            </a:r>
            <a:r>
              <a:rPr lang="el-GR" sz="2400" dirty="0" smtClean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λατινικά· σχολιασμένη έκδοση του </a:t>
            </a:r>
            <a:r>
              <a:rPr lang="de-DE" sz="2400" dirty="0" err="1" smtClean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Barbaro</a:t>
            </a:r>
            <a:r>
              <a:rPr lang="el-GR" sz="2400" dirty="0" smtClean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 1567</a:t>
            </a:r>
            <a:r>
              <a:rPr lang="de-DE" sz="2400" dirty="0" smtClean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r>
              <a:rPr lang="el-GR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marL="571500" indent="-571500"/>
            <a:r>
              <a:rPr lang="el-GR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Πρόσφατη έκδοση του έργου έγινε από τον καθηγητή του Παν/μίου Πατρών Παύλο Λέφα σε 2 τόμους, το 1996 και το 2000 αντίστοιχα, λατινικά με ελληνική μετάφραση.</a:t>
            </a:r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14327"/>
            <a:ext cx="7772400" cy="1363663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l-GR"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Ο Βιτρούβιος</a:t>
            </a:r>
            <a:r>
              <a:rPr lang="de-DE"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de-DE"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l-GR"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και το αρχαίο θέατρο</a:t>
            </a:r>
            <a:endParaRPr lang="de-DE" sz="4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Bild 1" descr="Vitruv 149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462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0" name="Bild 2" descr="Vitruv 1497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-19050"/>
            <a:ext cx="44624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4" descr="Vitruv 1497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4" t="54784" r="25220" b="39700"/>
          <a:stretch>
            <a:fillRect/>
          </a:stretch>
        </p:blipFill>
        <p:spPr bwMode="auto">
          <a:xfrm>
            <a:off x="636589" y="3789363"/>
            <a:ext cx="82565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vitruvius1567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01" y="0"/>
            <a:ext cx="4519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vitruvius1567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9" t="18462" r="5680" b="68438"/>
          <a:stretch/>
        </p:blipFill>
        <p:spPr bwMode="auto">
          <a:xfrm>
            <a:off x="412105" y="1306486"/>
            <a:ext cx="8319790" cy="205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vitruvius1567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4" t="86820" r="6587" b="2222"/>
          <a:stretch/>
        </p:blipFill>
        <p:spPr bwMode="auto">
          <a:xfrm>
            <a:off x="296652" y="5092923"/>
            <a:ext cx="8550696" cy="179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20888"/>
            <a:ext cx="9144000" cy="4837112"/>
          </a:xfrm>
          <a:solidFill>
            <a:schemeClr val="tx1"/>
          </a:solidFill>
        </p:spPr>
        <p:txBody>
          <a:bodyPr/>
          <a:lstStyle/>
          <a:p>
            <a:pPr marL="571500" indent="-571500"/>
            <a:r>
              <a:rPr lang="el-GR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Στην Αναγέννηση οι αρχιτέκτονες άρχισαν να ασχολούνται με τα ερείπια αρχαίων κτιρίων.</a:t>
            </a:r>
          </a:p>
          <a:p>
            <a:pPr marL="571500" indent="-571500"/>
            <a:r>
              <a:rPr lang="el-GR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Για την ακουστική των αρχαίων θεάτρων υπήρξαν ήδη αρχαιοελληνικές μελέτες.</a:t>
            </a:r>
          </a:p>
          <a:p>
            <a:pPr marL="571500" indent="-571500"/>
            <a:r>
              <a:rPr lang="el-GR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Στα ελληνιστικά χρόνια, όταν ανθούσαν οι σπουδές της μαθηματικής, φυσικής και μηχανικής </a:t>
            </a:r>
            <a:r>
              <a:rPr lang="de-DE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l-GR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Αρχιμήδης, περίπου 250 π.Χ.</a:t>
            </a:r>
            <a:r>
              <a:rPr lang="de-DE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r>
              <a:rPr lang="el-GR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, κάποιοι λόγιοι ασχολήθηκαν και με </a:t>
            </a:r>
            <a:r>
              <a:rPr lang="el-GR" sz="240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την </a:t>
            </a:r>
            <a:r>
              <a:rPr lang="el-GR" sz="2400" smtClean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ακουστική </a:t>
            </a:r>
            <a:r>
              <a:rPr lang="de-DE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l-GR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Χρύσιππος, περίπου 250 π.Χ.</a:t>
            </a:r>
            <a:r>
              <a:rPr lang="de-DE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r>
              <a:rPr lang="el-GR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marL="571500" indent="-571500"/>
            <a:r>
              <a:rPr lang="el-GR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Ο Βιτρούβιος, στην ακουστική βασιζόμενος στον Αριστόξενο από τον Τάραντα</a:t>
            </a:r>
            <a:r>
              <a:rPr lang="de-DE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l-GR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4</a:t>
            </a:r>
            <a:r>
              <a:rPr lang="el-GR" sz="2400" baseline="300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ος</a:t>
            </a:r>
            <a:r>
              <a:rPr lang="el-GR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 αι.</a:t>
            </a:r>
            <a:r>
              <a:rPr lang="de-DE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r>
              <a:rPr lang="el-GR" sz="2400" dirty="0">
                <a:solidFill>
                  <a:srgbClr val="161616"/>
                </a:solidFill>
                <a:latin typeface="Arial" charset="0"/>
                <a:ea typeface="ＭＳ Ｐゴシック" charset="0"/>
                <a:cs typeface="ＭＳ Ｐゴシック" charset="0"/>
              </a:rPr>
              <a:t>, περιγράφει χάλκινα ηχητικά αγγεία στα αρχαία θέατρα: δεν βρέθηκε όμως ούτε χώρος για αγγεία αυτού του τύπου.</a:t>
            </a:r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14327"/>
            <a:ext cx="7772400" cy="1363663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l-GR"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Η ακουστική των αρχαίων θεάτρων κατά τον Βιτρούβιο</a:t>
            </a:r>
            <a:endParaRPr lang="de-DE" sz="4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026" descr="vitruvius15671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1" y="0"/>
            <a:ext cx="4530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26" descr="vitruvius15671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" t="47476" r="2689" b="30066"/>
          <a:stretch>
            <a:fillRect/>
          </a:stretch>
        </p:blipFill>
        <p:spPr bwMode="auto">
          <a:xfrm>
            <a:off x="0" y="1785940"/>
            <a:ext cx="91440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Bild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6" y="-9525"/>
            <a:ext cx="61785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Gerade Verbindung mit Pfeil 2"/>
          <p:cNvCxnSpPr/>
          <p:nvPr/>
        </p:nvCxnSpPr>
        <p:spPr bwMode="auto">
          <a:xfrm flipV="1">
            <a:off x="-180527" y="3645024"/>
            <a:ext cx="3096344" cy="273630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Gerade Verbindung mit Pfeil 5"/>
          <p:cNvCxnSpPr/>
          <p:nvPr/>
        </p:nvCxnSpPr>
        <p:spPr bwMode="auto">
          <a:xfrm flipV="1">
            <a:off x="-252536" y="2420888"/>
            <a:ext cx="5040560" cy="443711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" y="0"/>
            <a:ext cx="63134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Textfeld 2"/>
          <p:cNvSpPr txBox="1">
            <a:spLocks noChangeArrowheads="1"/>
          </p:cNvSpPr>
          <p:nvPr/>
        </p:nvSpPr>
        <p:spPr bwMode="auto">
          <a:xfrm>
            <a:off x="6875464" y="5300663"/>
            <a:ext cx="1944687" cy="1200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l-GR">
                <a:solidFill>
                  <a:srgbClr val="000000"/>
                </a:solidFill>
              </a:rPr>
              <a:t>Αντηχείο του </a:t>
            </a:r>
            <a:r>
              <a:rPr lang="de-DE">
                <a:solidFill>
                  <a:srgbClr val="000000"/>
                </a:solidFill>
              </a:rPr>
              <a:t>Helmholtz, 1900.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4" y="109540"/>
            <a:ext cx="5832475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Bild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88" y="658815"/>
            <a:ext cx="5102225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0" y="180975"/>
            <a:ext cx="9144000" cy="649626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514350" indent="-5143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l-GR" sz="3200" dirty="0">
                <a:solidFill>
                  <a:srgbClr val="000000"/>
                </a:solidFill>
              </a:rPr>
              <a:t>Η έρευνα για την αρχιτεκτονική του αρχαίου θεάτρου ξεκινά από κείμενα</a:t>
            </a:r>
            <a:r>
              <a:rPr lang="de-DE" sz="3200" dirty="0">
                <a:solidFill>
                  <a:srgbClr val="000000"/>
                </a:solidFill>
              </a:rPr>
              <a:t>:</a:t>
            </a:r>
            <a:r>
              <a:rPr lang="el-GR" sz="3200" dirty="0">
                <a:solidFill>
                  <a:srgbClr val="000000"/>
                </a:solidFill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el-GR" sz="3200" dirty="0">
                <a:solidFill>
                  <a:srgbClr val="000000"/>
                </a:solidFill>
              </a:rPr>
              <a:t>αρχαία, δηλαδή ελληνικά και ρωμαϊκά, </a:t>
            </a:r>
          </a:p>
          <a:p>
            <a:pPr>
              <a:buFont typeface="Arial" charset="0"/>
              <a:buChar char="•"/>
            </a:pPr>
            <a:r>
              <a:rPr lang="el-GR" sz="3200" dirty="0">
                <a:solidFill>
                  <a:srgbClr val="000000"/>
                </a:solidFill>
              </a:rPr>
              <a:t>που έγιναν γνωστά με την Αναγέννηση στην Ιταλία. </a:t>
            </a:r>
          </a:p>
          <a:p>
            <a:pPr>
              <a:buFont typeface="Arial" charset="0"/>
              <a:buChar char="•"/>
            </a:pPr>
            <a:r>
              <a:rPr lang="el-GR" sz="3200" dirty="0">
                <a:solidFill>
                  <a:srgbClr val="000000"/>
                </a:solidFill>
              </a:rPr>
              <a:t>Συγχρόνως </a:t>
            </a:r>
            <a:r>
              <a:rPr lang="el-GR" sz="3200" dirty="0" smtClean="0">
                <a:solidFill>
                  <a:srgbClr val="000000"/>
                </a:solidFill>
              </a:rPr>
              <a:t>αρχιτέκτονες</a:t>
            </a:r>
            <a:r>
              <a:rPr lang="de-DE" sz="3200" dirty="0" smtClean="0">
                <a:solidFill>
                  <a:srgbClr val="000000"/>
                </a:solidFill>
              </a:rPr>
              <a:t>, </a:t>
            </a:r>
            <a:r>
              <a:rPr lang="el-GR" sz="3200" dirty="0" smtClean="0">
                <a:solidFill>
                  <a:srgbClr val="000000"/>
                </a:solidFill>
              </a:rPr>
              <a:t>τόσο </a:t>
            </a:r>
            <a:r>
              <a:rPr lang="el-GR" sz="3200" dirty="0">
                <a:solidFill>
                  <a:srgbClr val="000000"/>
                </a:solidFill>
              </a:rPr>
              <a:t>αναγεννησιακοί </a:t>
            </a:r>
            <a:r>
              <a:rPr lang="de-DE" sz="3200" dirty="0">
                <a:solidFill>
                  <a:srgbClr val="000000"/>
                </a:solidFill>
              </a:rPr>
              <a:t>(Leon Battista Alberti, Sebastiano </a:t>
            </a:r>
            <a:r>
              <a:rPr lang="de-DE" sz="3200" dirty="0" err="1">
                <a:solidFill>
                  <a:srgbClr val="000000"/>
                </a:solidFill>
              </a:rPr>
              <a:t>Serlio</a:t>
            </a:r>
            <a:r>
              <a:rPr lang="de-DE" sz="3200" dirty="0">
                <a:solidFill>
                  <a:srgbClr val="000000"/>
                </a:solidFill>
              </a:rPr>
              <a:t>, Andrea Palladio </a:t>
            </a:r>
            <a:r>
              <a:rPr lang="el-GR" sz="3200" dirty="0">
                <a:solidFill>
                  <a:srgbClr val="000000"/>
                </a:solidFill>
              </a:rPr>
              <a:t>κ.α.</a:t>
            </a:r>
            <a:r>
              <a:rPr lang="de-DE" sz="3200" dirty="0">
                <a:solidFill>
                  <a:srgbClr val="000000"/>
                </a:solidFill>
              </a:rPr>
              <a:t>)</a:t>
            </a:r>
            <a:r>
              <a:rPr lang="el-GR" sz="3200" dirty="0">
                <a:solidFill>
                  <a:srgbClr val="000000"/>
                </a:solidFill>
              </a:rPr>
              <a:t> </a:t>
            </a:r>
            <a:r>
              <a:rPr lang="el-GR" sz="3200" dirty="0" smtClean="0">
                <a:solidFill>
                  <a:srgbClr val="000000"/>
                </a:solidFill>
              </a:rPr>
              <a:t>όσο και μεταγενέστεροι, μελετούν </a:t>
            </a:r>
            <a:r>
              <a:rPr lang="el-GR" sz="3200" dirty="0">
                <a:solidFill>
                  <a:srgbClr val="000000"/>
                </a:solidFill>
              </a:rPr>
              <a:t>σωζόμενα ρωμαϊκά κτίρια (στη Ρώμη, </a:t>
            </a:r>
            <a:r>
              <a:rPr lang="el-GR" sz="3200" dirty="0" smtClean="0">
                <a:solidFill>
                  <a:srgbClr val="000000"/>
                </a:solidFill>
              </a:rPr>
              <a:t>τη Βερόνα</a:t>
            </a:r>
            <a:r>
              <a:rPr lang="el-GR" sz="3200" dirty="0">
                <a:solidFill>
                  <a:srgbClr val="000000"/>
                </a:solidFill>
              </a:rPr>
              <a:t>, </a:t>
            </a:r>
            <a:r>
              <a:rPr lang="el-GR" sz="3200" dirty="0" smtClean="0">
                <a:solidFill>
                  <a:srgbClr val="000000"/>
                </a:solidFill>
              </a:rPr>
              <a:t>τη Πόλα </a:t>
            </a:r>
            <a:r>
              <a:rPr lang="el-GR" sz="3200" dirty="0">
                <a:solidFill>
                  <a:srgbClr val="000000"/>
                </a:solidFill>
              </a:rPr>
              <a:t>στην Κροατία, στο </a:t>
            </a:r>
            <a:r>
              <a:rPr lang="de-DE" sz="3200" dirty="0" err="1" smtClean="0">
                <a:solidFill>
                  <a:srgbClr val="000000"/>
                </a:solidFill>
              </a:rPr>
              <a:t>Gubbio</a:t>
            </a:r>
            <a:r>
              <a:rPr lang="el-GR" sz="3200" dirty="0" smtClean="0">
                <a:solidFill>
                  <a:srgbClr val="000000"/>
                </a:solidFill>
              </a:rPr>
              <a:t> / </a:t>
            </a:r>
            <a:r>
              <a:rPr lang="de-DE" sz="3200" dirty="0" err="1" smtClean="0">
                <a:solidFill>
                  <a:srgbClr val="000000"/>
                </a:solidFill>
              </a:rPr>
              <a:t>Eugubinum</a:t>
            </a:r>
            <a:r>
              <a:rPr lang="de-DE" sz="3200" dirty="0" smtClean="0">
                <a:solidFill>
                  <a:srgbClr val="000000"/>
                </a:solidFill>
              </a:rPr>
              <a:t>, </a:t>
            </a:r>
            <a:r>
              <a:rPr lang="el-GR" sz="3200" dirty="0" smtClean="0">
                <a:solidFill>
                  <a:srgbClr val="000000"/>
                </a:solidFill>
              </a:rPr>
              <a:t>και αργότερα</a:t>
            </a:r>
            <a:r>
              <a:rPr lang="de-DE" sz="3200" dirty="0">
                <a:solidFill>
                  <a:srgbClr val="000000"/>
                </a:solidFill>
              </a:rPr>
              <a:t>, </a:t>
            </a:r>
            <a:r>
              <a:rPr lang="el-GR" sz="3200" dirty="0">
                <a:solidFill>
                  <a:srgbClr val="000000"/>
                </a:solidFill>
              </a:rPr>
              <a:t>στον 19</a:t>
            </a:r>
            <a:r>
              <a:rPr lang="el-GR" sz="3200" baseline="30000" dirty="0">
                <a:solidFill>
                  <a:srgbClr val="000000"/>
                </a:solidFill>
              </a:rPr>
              <a:t>ο</a:t>
            </a:r>
            <a:r>
              <a:rPr lang="el-GR" sz="3200" dirty="0">
                <a:solidFill>
                  <a:srgbClr val="000000"/>
                </a:solidFill>
              </a:rPr>
              <a:t> αι., στην Οράγγη της </a:t>
            </a:r>
            <a:r>
              <a:rPr lang="el-GR" sz="3200" dirty="0" smtClean="0">
                <a:solidFill>
                  <a:srgbClr val="000000"/>
                </a:solidFill>
              </a:rPr>
              <a:t>Γαλλίας </a:t>
            </a:r>
            <a:r>
              <a:rPr lang="el-GR" sz="3200" dirty="0">
                <a:solidFill>
                  <a:srgbClr val="000000"/>
                </a:solidFill>
              </a:rPr>
              <a:t>και την Άσπενδο της Μικράς Ασίας</a:t>
            </a:r>
            <a:r>
              <a:rPr lang="de-DE" sz="3200" dirty="0">
                <a:solidFill>
                  <a:srgbClr val="000000"/>
                </a:solidFill>
              </a:rPr>
              <a:t>)</a:t>
            </a:r>
            <a:r>
              <a:rPr lang="el-GR" sz="3200" dirty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1026" descr="vitruvius1567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-76200"/>
            <a:ext cx="5197475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026" descr="vitruvius15672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-101600"/>
            <a:ext cx="526732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Bild 1"/>
          <p:cNvPicPr>
            <a:picLocks noChangeAspect="1" noChangeArrowheads="1"/>
          </p:cNvPicPr>
          <p:nvPr/>
        </p:nvPicPr>
        <p:blipFill>
          <a:blip r:embed="rId3">
            <a:lum bright="-10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0"/>
            <a:ext cx="4892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Rectangle 3"/>
          <p:cNvSpPr>
            <a:spLocks noChangeArrowheads="1"/>
          </p:cNvSpPr>
          <p:nvPr/>
        </p:nvSpPr>
        <p:spPr bwMode="auto">
          <a:xfrm>
            <a:off x="5156200" y="393700"/>
            <a:ext cx="1371600" cy="381000"/>
          </a:xfrm>
          <a:prstGeom prst="rect">
            <a:avLst/>
          </a:prstGeom>
          <a:noFill/>
          <a:ln w="25400">
            <a:solidFill>
              <a:srgbClr val="FF0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3124" name="Rectangle 4"/>
          <p:cNvSpPr>
            <a:spLocks noChangeArrowheads="1"/>
          </p:cNvSpPr>
          <p:nvPr/>
        </p:nvSpPr>
        <p:spPr bwMode="auto">
          <a:xfrm>
            <a:off x="5067300" y="2806700"/>
            <a:ext cx="1333500" cy="241300"/>
          </a:xfrm>
          <a:prstGeom prst="rect">
            <a:avLst/>
          </a:prstGeom>
          <a:noFill/>
          <a:ln w="25400">
            <a:solidFill>
              <a:srgbClr val="FF0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 animBg="1"/>
      <p:bldP spid="13312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 descr="Perspektivbühne Serlio 1584 LdR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9" y="344490"/>
            <a:ext cx="7361237" cy="616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 descr="Perspektivbühne Serlio 1584 LdR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6352"/>
            <a:ext cx="4511675" cy="378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8" name="Picture 2" descr="ScenaFissa Sabbione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170238"/>
            <a:ext cx="4643437" cy="371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81000" y="612775"/>
            <a:ext cx="8382000" cy="5632450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dirty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Teatro </a:t>
            </a:r>
            <a:r>
              <a:rPr lang="de-DE" sz="3600" dirty="0" err="1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Olimpico</a:t>
            </a:r>
            <a:r>
              <a:rPr lang="de-DE" sz="3600" dirty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de-DE" sz="3600" dirty="0" err="1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Vicenza</a:t>
            </a:r>
            <a:endParaRPr lang="el-GR" sz="3600" dirty="0">
              <a:solidFill>
                <a:schemeClr val="accent4">
                  <a:lumMod val="10000"/>
                </a:schemeClr>
              </a:solidFill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endParaRPr lang="el-GR" sz="3600" dirty="0">
              <a:solidFill>
                <a:schemeClr val="accent4">
                  <a:lumMod val="10000"/>
                </a:schemeClr>
              </a:solidFill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r>
              <a:rPr lang="el-GR" sz="3600" dirty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Κ</a:t>
            </a:r>
            <a:r>
              <a:rPr lang="el-GR" sz="3600" dirty="0" smtClean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οντά </a:t>
            </a:r>
            <a:r>
              <a:rPr lang="el-GR" sz="3600" dirty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στη Βενετία (βόρεια Ιταλία</a:t>
            </a:r>
            <a:r>
              <a:rPr lang="de-DE" sz="3600" dirty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)</a:t>
            </a:r>
            <a:r>
              <a:rPr lang="el-GR" sz="3600" dirty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. Κτίστηκε ανάμεσα στο 1580 και το 1585 από τους </a:t>
            </a:r>
            <a:r>
              <a:rPr lang="de-DE" sz="3600" dirty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Andrea </a:t>
            </a:r>
            <a:r>
              <a:rPr lang="de-DE" sz="3600" dirty="0" err="1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Palladio</a:t>
            </a:r>
            <a:r>
              <a:rPr lang="el-GR" sz="3600" dirty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 και </a:t>
            </a:r>
            <a:r>
              <a:rPr lang="de-DE" sz="3600" dirty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Vincenzo </a:t>
            </a:r>
            <a:r>
              <a:rPr lang="de-DE" sz="3600" dirty="0" err="1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Scamozzi</a:t>
            </a:r>
            <a:r>
              <a:rPr lang="de-DE" sz="3600" dirty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. </a:t>
            </a:r>
            <a:r>
              <a:rPr lang="el-GR" sz="3600" dirty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Πρώτο ανεξάρτητο θεατρικό κτίριο των νεότερων χρόνων.</a:t>
            </a:r>
          </a:p>
          <a:p>
            <a:pPr>
              <a:defRPr/>
            </a:pPr>
            <a:r>
              <a:rPr lang="el-GR" sz="3600" dirty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Σκηνή με ξύλινη σκηνογραφία, κατά τις περιγραφές και τα σχέδια του </a:t>
            </a:r>
            <a:r>
              <a:rPr lang="de-DE" sz="3600" dirty="0" err="1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Sebastiano</a:t>
            </a:r>
            <a:r>
              <a:rPr lang="de-DE" sz="3600" dirty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de-DE" sz="3600" dirty="0" err="1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Serlio</a:t>
            </a:r>
            <a:r>
              <a:rPr lang="de-DE" sz="3600" dirty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Bild 1" descr="DSC_028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5"/>
            <a:ext cx="9144000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Bild 2" descr="P10209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6492875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8" name="Bild 1" descr="DSC_028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4" y="2849565"/>
            <a:ext cx="6084887" cy="404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4986"/>
            <a:ext cx="9144000" cy="684802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3200" dirty="0" smtClean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Η επιρροή του έργου του Βιτρουβίου </a:t>
            </a:r>
          </a:p>
          <a:p>
            <a:pPr algn="ctr">
              <a:defRPr/>
            </a:pPr>
            <a:r>
              <a:rPr lang="el-GR" sz="3200" dirty="0" smtClean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στις νεότερες μελέτες για το αρχαίο θέατρο</a:t>
            </a:r>
            <a:endParaRPr lang="el-GR" sz="3200" dirty="0">
              <a:solidFill>
                <a:schemeClr val="accent4">
                  <a:lumMod val="10000"/>
                </a:schemeClr>
              </a:solidFill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endParaRPr lang="el-GR" dirty="0">
              <a:solidFill>
                <a:schemeClr val="accent4">
                  <a:lumMod val="10000"/>
                </a:schemeClr>
              </a:solidFill>
              <a:ea typeface="ＭＳ Ｐゴシック" charset="-128"/>
              <a:cs typeface="ＭＳ Ｐゴシック" charset="-128"/>
            </a:endParaRPr>
          </a:p>
          <a:p>
            <a:pPr marL="571500" indent="-571500">
              <a:buFont typeface="Arial"/>
              <a:buChar char="•"/>
              <a:defRPr/>
            </a:pPr>
            <a:r>
              <a:rPr lang="el-GR" sz="2700" dirty="0" smtClean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Οι πρώτες </a:t>
            </a:r>
            <a:r>
              <a:rPr lang="de-DE" sz="2700" dirty="0" smtClean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«</a:t>
            </a:r>
            <a:r>
              <a:rPr lang="el-GR" sz="2700" dirty="0" smtClean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μοντέρνες</a:t>
            </a:r>
            <a:r>
              <a:rPr lang="de-DE" sz="2700" dirty="0" smtClean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»</a:t>
            </a:r>
            <a:r>
              <a:rPr lang="el-GR" sz="2700" dirty="0" smtClean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 μελέτες </a:t>
            </a:r>
            <a:r>
              <a:rPr lang="de-DE" sz="2700" dirty="0" smtClean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(</a:t>
            </a:r>
            <a:r>
              <a:rPr lang="el-GR" sz="2700" dirty="0" smtClean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από τα μέσα του 19</a:t>
            </a:r>
            <a:r>
              <a:rPr lang="el-GR" sz="2700" baseline="30000" dirty="0" smtClean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ου</a:t>
            </a:r>
            <a:r>
              <a:rPr lang="el-GR" sz="2700" dirty="0" smtClean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 αι.</a:t>
            </a:r>
            <a:r>
              <a:rPr lang="de-DE" sz="2700" dirty="0" smtClean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)</a:t>
            </a:r>
            <a:r>
              <a:rPr lang="el-GR" sz="2700" dirty="0" smtClean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 βασίζονται αποκλειστικά στα κείμενα.</a:t>
            </a:r>
            <a:endParaRPr lang="el-GR" sz="2700" dirty="0">
              <a:solidFill>
                <a:schemeClr val="accent4">
                  <a:lumMod val="10000"/>
                </a:schemeClr>
              </a:solidFill>
              <a:ea typeface="ＭＳ Ｐゴシック" charset="-128"/>
              <a:cs typeface="ＭＳ Ｐゴシック" charset="-128"/>
            </a:endParaRPr>
          </a:p>
          <a:p>
            <a:pPr marL="571500" indent="-571500">
              <a:buFont typeface="Arial"/>
              <a:buChar char="•"/>
              <a:defRPr/>
            </a:pPr>
            <a:r>
              <a:rPr lang="el-GR" sz="2700" dirty="0" smtClean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Με τις ανασκαφές μνημείων στα τέλη του 19</a:t>
            </a:r>
            <a:r>
              <a:rPr lang="el-GR" sz="2700" baseline="30000" dirty="0" smtClean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ου</a:t>
            </a:r>
            <a:r>
              <a:rPr lang="el-GR" sz="2700" dirty="0" smtClean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 αι. αρχίζουν οι συγκρίσεις ανάμεσα στην αρχιτεκτονική και το κείμενο του αρχαίου αρχιτέκτονα</a:t>
            </a:r>
            <a:r>
              <a:rPr lang="de-DE" sz="2700" dirty="0" smtClean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.</a:t>
            </a:r>
            <a:endParaRPr lang="el-GR" sz="2700" dirty="0" smtClean="0">
              <a:solidFill>
                <a:schemeClr val="accent4">
                  <a:lumMod val="10000"/>
                </a:schemeClr>
              </a:solidFill>
              <a:ea typeface="ＭＳ Ｐゴシック" charset="-128"/>
              <a:cs typeface="ＭＳ Ｐゴシック" charset="-128"/>
            </a:endParaRPr>
          </a:p>
          <a:p>
            <a:pPr marL="571500" indent="-571500">
              <a:buFont typeface="Arial"/>
              <a:buChar char="•"/>
              <a:defRPr/>
            </a:pPr>
            <a:r>
              <a:rPr lang="el-GR" sz="2700" dirty="0" smtClean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Για κάποιους μελετητές </a:t>
            </a:r>
            <a:r>
              <a:rPr lang="de-DE" sz="2700" dirty="0" smtClean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(</a:t>
            </a:r>
            <a:r>
              <a:rPr lang="de-DE" sz="2700" dirty="0" err="1" smtClean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Dörpfeld</a:t>
            </a:r>
            <a:r>
              <a:rPr lang="el-GR" sz="2700" dirty="0" smtClean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 και αρκετοί υποστηρικτές του</a:t>
            </a:r>
            <a:r>
              <a:rPr lang="de-DE" sz="2700" dirty="0" smtClean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)</a:t>
            </a:r>
            <a:r>
              <a:rPr lang="el-GR" sz="2700" dirty="0" smtClean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 ο Βιτρούβιος είναι το απόλυτο πρότυπο για την ερμηνεία του </a:t>
            </a:r>
            <a:r>
              <a:rPr lang="de-DE" sz="2700" dirty="0" smtClean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(</a:t>
            </a:r>
            <a:r>
              <a:rPr lang="el-GR" sz="2700" dirty="0" smtClean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ελληνικού</a:t>
            </a:r>
            <a:r>
              <a:rPr lang="de-DE" sz="2700" dirty="0" smtClean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)</a:t>
            </a:r>
            <a:r>
              <a:rPr lang="el-GR" sz="2700" dirty="0" smtClean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 θεάτρου.</a:t>
            </a:r>
          </a:p>
          <a:p>
            <a:pPr marL="571500" indent="-571500">
              <a:buFont typeface="Arial"/>
              <a:buChar char="•"/>
              <a:defRPr/>
            </a:pPr>
            <a:r>
              <a:rPr lang="el-GR" sz="2700" dirty="0" smtClean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Δεν υπολογίζουν όμως τη χρονική απόσταση που είχε ο ρωμαίος συγγραφέας από τη γένεση του αρχιτεκτονικού τύπου </a:t>
            </a:r>
            <a:r>
              <a:rPr lang="de-DE" sz="2700" dirty="0" smtClean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(</a:t>
            </a:r>
            <a:r>
              <a:rPr lang="el-GR" sz="2700" dirty="0" smtClean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περίπου 500 χρόνια!</a:t>
            </a:r>
            <a:r>
              <a:rPr lang="de-DE" sz="2700" dirty="0" smtClean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)</a:t>
            </a:r>
            <a:r>
              <a:rPr lang="el-GR" sz="2700" dirty="0" smtClean="0">
                <a:solidFill>
                  <a:schemeClr val="accent4">
                    <a:lumMod val="10000"/>
                  </a:schemeClr>
                </a:solidFill>
                <a:ea typeface="ＭＳ Ｐゴシック" charset="-128"/>
                <a:cs typeface="ＭＳ Ｐゴシック" charset="-128"/>
              </a:rPr>
              <a:t>, και το γεγονός ότι δεν έκανε ιστορική, αλλά αποκλειστικά τεχνική μελέτη.</a:t>
            </a:r>
            <a:endParaRPr lang="de-DE" sz="2700" dirty="0">
              <a:solidFill>
                <a:schemeClr val="accent4">
                  <a:lumMod val="10000"/>
                </a:schemeClr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468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Ενδεικτική Βιβλιογραφία</a:t>
            </a:r>
            <a:endParaRPr lang="el-GR" sz="3600" dirty="0">
              <a:solidFill>
                <a:srgbClr val="0000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defTabSz="457200" eaLnBrk="1" fontAlgn="auto" hangingPunct="1">
              <a:spcAft>
                <a:spcPts val="0"/>
              </a:spcAft>
              <a:defRPr/>
            </a:pPr>
            <a:r>
              <a:rPr lang="en-US" sz="2600" kern="1200" dirty="0">
                <a:solidFill>
                  <a:prstClr val="black"/>
                </a:solidFill>
                <a:latin typeface="Calibri"/>
                <a:ea typeface="MS PGothic" pitchFamily="34" charset="-128"/>
              </a:rPr>
              <a:t>Bieber, M., </a:t>
            </a:r>
            <a:r>
              <a:rPr lang="en-US" sz="2600" i="1" kern="1200" dirty="0">
                <a:solidFill>
                  <a:prstClr val="black"/>
                </a:solidFill>
                <a:latin typeface="Calibri"/>
                <a:ea typeface="MS PGothic" pitchFamily="34" charset="-128"/>
              </a:rPr>
              <a:t>The History of the Greek and Roman Theater</a:t>
            </a:r>
            <a:r>
              <a:rPr lang="en-US" sz="2600" kern="1200" dirty="0">
                <a:solidFill>
                  <a:prstClr val="black"/>
                </a:solidFill>
                <a:latin typeface="Calibri"/>
                <a:ea typeface="MS PGothic" pitchFamily="34" charset="-128"/>
              </a:rPr>
              <a:t> (Princeton University Press, </a:t>
            </a:r>
            <a:r>
              <a:rPr lang="en-US" sz="2600" kern="1200" baseline="30000" dirty="0">
                <a:solidFill>
                  <a:prstClr val="black"/>
                </a:solidFill>
                <a:latin typeface="Calibri"/>
                <a:ea typeface="MS PGothic" pitchFamily="34" charset="-128"/>
              </a:rPr>
              <a:t>2</a:t>
            </a:r>
            <a:r>
              <a:rPr lang="en-US" sz="2600" kern="1200" dirty="0">
                <a:solidFill>
                  <a:prstClr val="black"/>
                </a:solidFill>
                <a:latin typeface="Calibri"/>
                <a:ea typeface="MS PGothic" pitchFamily="34" charset="-128"/>
              </a:rPr>
              <a:t>1961).</a:t>
            </a:r>
          </a:p>
          <a:p>
            <a:r>
              <a:rPr lang="el-GR" sz="2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Λέφας</a:t>
            </a:r>
            <a:r>
              <a:rPr lang="el-GR" sz="2600" dirty="0">
                <a:solidFill>
                  <a:srgbClr val="000000"/>
                </a:solidFill>
                <a:latin typeface="Calibri" panose="020F0502020204030204" pitchFamily="34" charset="0"/>
              </a:rPr>
              <a:t>, Π</a:t>
            </a:r>
            <a:r>
              <a:rPr lang="el-GR" sz="2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r>
              <a:rPr lang="de-DE" sz="2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l-GR" sz="2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με συμβολές των Τάσιου, </a:t>
            </a:r>
            <a:r>
              <a:rPr lang="el-GR" sz="2600" dirty="0">
                <a:solidFill>
                  <a:srgbClr val="000000"/>
                </a:solidFill>
                <a:latin typeface="Calibri" panose="020F0502020204030204" pitchFamily="34" charset="0"/>
              </a:rPr>
              <a:t>Θ., </a:t>
            </a: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</a:rPr>
              <a:t>Corso, A</a:t>
            </a:r>
            <a:r>
              <a:rPr lang="en-US" sz="2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r>
              <a:rPr lang="de-DE" sz="2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r>
              <a:rPr lang="en-US" sz="2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l-GR" sz="2600" i="1" dirty="0">
                <a:solidFill>
                  <a:srgbClr val="000000"/>
                </a:solidFill>
                <a:latin typeface="Calibri" panose="020F0502020204030204" pitchFamily="34" charset="0"/>
              </a:rPr>
              <a:t>Περί </a:t>
            </a:r>
            <a:r>
              <a:rPr lang="el-GR" sz="26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αρχιτεκτονικής / </a:t>
            </a:r>
            <a:r>
              <a:rPr lang="el-GR" sz="2600" i="1" dirty="0">
                <a:solidFill>
                  <a:srgbClr val="000000"/>
                </a:solidFill>
                <a:latin typeface="Calibri" panose="020F0502020204030204" pitchFamily="34" charset="0"/>
              </a:rPr>
              <a:t>Βιτρουβίου, </a:t>
            </a:r>
            <a:r>
              <a:rPr lang="en-US" sz="2600" i="1" dirty="0">
                <a:solidFill>
                  <a:srgbClr val="000000"/>
                </a:solidFill>
                <a:latin typeface="Calibri" panose="020F0502020204030204" pitchFamily="34" charset="0"/>
              </a:rPr>
              <a:t>De </a:t>
            </a:r>
            <a:r>
              <a:rPr lang="en-US" sz="2600" i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architectura</a:t>
            </a:r>
            <a:r>
              <a:rPr lang="en-US" sz="2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l-GR" sz="2600" dirty="0">
                <a:solidFill>
                  <a:srgbClr val="000000"/>
                </a:solidFill>
                <a:latin typeface="Calibri" panose="020F0502020204030204" pitchFamily="34" charset="0"/>
              </a:rPr>
              <a:t>Αθήνα, </a:t>
            </a:r>
            <a:r>
              <a:rPr lang="el-GR" sz="2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1996 και 2000). </a:t>
            </a:r>
            <a:endParaRPr lang="el-GR" sz="2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</a:rPr>
              <a:t>Sear, F., </a:t>
            </a:r>
            <a:r>
              <a:rPr lang="en-US" sz="2600" i="1" dirty="0">
                <a:solidFill>
                  <a:srgbClr val="000000"/>
                </a:solidFill>
                <a:latin typeface="Calibri" panose="020F0502020204030204" pitchFamily="34" charset="0"/>
              </a:rPr>
              <a:t>Roman Theatres. An Architectural </a:t>
            </a:r>
            <a:r>
              <a:rPr lang="en-US" sz="26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Study</a:t>
            </a:r>
            <a:r>
              <a:rPr lang="en-US" sz="2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</a:rPr>
              <a:t>(Oxford, 2006</a:t>
            </a:r>
            <a:r>
              <a:rPr lang="en-US" sz="2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).</a:t>
            </a:r>
            <a:endParaRPr lang="el-GR" sz="2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41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026" descr="Marcellusth#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2975"/>
            <a:ext cx="10401300" cy="780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164507" y="6365293"/>
            <a:ext cx="6813532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000000"/>
                </a:solidFill>
              </a:rPr>
              <a:t>Το θέατρο του Μαρκέλλου στη Ρώμη, 1</a:t>
            </a:r>
            <a:r>
              <a:rPr lang="el-GR" baseline="30000" dirty="0" smtClean="0">
                <a:solidFill>
                  <a:srgbClr val="000000"/>
                </a:solidFill>
              </a:rPr>
              <a:t>ος</a:t>
            </a:r>
            <a:r>
              <a:rPr lang="el-GR" dirty="0" smtClean="0">
                <a:solidFill>
                  <a:srgbClr val="000000"/>
                </a:solidFill>
              </a:rPr>
              <a:t> αι. π.Χ.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>
          <a:xfrm>
            <a:off x="685800" y="2693988"/>
            <a:ext cx="7772400" cy="1470025"/>
          </a:xfrm>
        </p:spPr>
        <p:txBody>
          <a:bodyPr>
            <a:normAutofit/>
          </a:bodyPr>
          <a:lstStyle/>
          <a:p>
            <a:r>
              <a:rPr lang="el-G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Τέλος Ενότητας</a:t>
            </a:r>
            <a:endParaRPr lang="el-G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25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Άδειες Χρήσης</a:t>
            </a:r>
          </a:p>
        </p:txBody>
      </p:sp>
      <p:sp>
        <p:nvSpPr>
          <p:cNvPr id="27651" name="Subtitle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l-GR" sz="2800" dirty="0" smtClean="0"/>
              <a:t>Το παρόν εκπαιδευτικό υλικό υπόκειται σε</a:t>
            </a:r>
            <a:r>
              <a:rPr lang="en-US" altLang="el-GR" sz="2800" dirty="0" smtClean="0"/>
              <a:t> </a:t>
            </a:r>
            <a:r>
              <a:rPr lang="el-GR" altLang="el-GR" sz="2800" dirty="0" smtClean="0"/>
              <a:t>άδειες χρήσης </a:t>
            </a:r>
            <a:r>
              <a:rPr lang="en-US" altLang="el-GR" sz="2800" dirty="0" smtClean="0"/>
              <a:t>Creative Commons. </a:t>
            </a:r>
          </a:p>
          <a:p>
            <a:pPr eaLnBrk="1" hangingPunct="1"/>
            <a:r>
              <a:rPr lang="el-GR" altLang="el-GR" sz="2800" dirty="0" smtClean="0"/>
              <a:t>Για εκπαιδευτικό υλικό, όπως εικόνες, που υπόκειται σε άλλου τύπου άδειας χρήσης, η άδεια χρήσης αναφέρεται ρητώς. </a:t>
            </a:r>
          </a:p>
        </p:txBody>
      </p:sp>
      <p:pic>
        <p:nvPicPr>
          <p:cNvPr id="27653" name="Εικόνα 5" descr="http://mirrors.creativecommons.org/presskit/buttons/88x31/png/by-nc-nd.e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890" y="5072063"/>
            <a:ext cx="2607469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87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70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l-GR" sz="2000" dirty="0"/>
              <a:t>α</a:t>
            </a:r>
            <a:r>
              <a:rPr lang="el-GR" sz="2000" dirty="0" smtClean="0"/>
              <a:t> πλαίσι</a:t>
            </a:r>
            <a:r>
              <a:rPr lang="el-GR" sz="2000" dirty="0"/>
              <a:t>α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Πατρών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107508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 sz="1800">
              <a:solidFill>
                <a:prstClr val="white"/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464160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 sz="1800">
              <a:solidFill>
                <a:prstClr val="white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7" y="6015428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0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8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l-GR" altLang="el-GR" smtClean="0"/>
              <a:t>Σημείωμα Ιστορικού Εκδόσεων</a:t>
            </a:r>
            <a:r>
              <a:rPr lang="en-US" altLang="el-GR" smtClean="0"/>
              <a:t> </a:t>
            </a:r>
            <a:r>
              <a:rPr lang="el-GR" altLang="el-GR" smtClean="0"/>
              <a:t>Έργου</a:t>
            </a:r>
          </a:p>
        </p:txBody>
      </p:sp>
      <p:sp>
        <p:nvSpPr>
          <p:cNvPr id="122883" name="Content Placeholder 4"/>
          <p:cNvSpPr>
            <a:spLocks noGrp="1"/>
          </p:cNvSpPr>
          <p:nvPr>
            <p:ph idx="1"/>
          </p:nvPr>
        </p:nvSpPr>
        <p:spPr>
          <a:xfrm>
            <a:off x="234950" y="1557338"/>
            <a:ext cx="8585200" cy="4525962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l-GR" altLang="el-GR" sz="2000" smtClean="0"/>
              <a:t>Το παρόν έργο αποτελεί την έκδοση 1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107950" y="6237288"/>
            <a:ext cx="355600" cy="576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 sz="1800">
              <a:solidFill>
                <a:prstClr val="white"/>
              </a:solidFill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463550" y="6453188"/>
            <a:ext cx="8069263" cy="288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 sz="1800">
              <a:solidFill>
                <a:prstClr val="white"/>
              </a:solidFill>
            </a:endParaRPr>
          </a:p>
        </p:txBody>
      </p:sp>
      <p:pic>
        <p:nvPicPr>
          <p:cNvPr id="122886" name="Εικόνα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015038"/>
            <a:ext cx="725488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601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8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Σημείωμα Αναφοράς</a:t>
            </a:r>
          </a:p>
        </p:txBody>
      </p:sp>
      <p:sp>
        <p:nvSpPr>
          <p:cNvPr id="1239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l-GR" altLang="el-GR" sz="2000" smtClean="0"/>
              <a:t>Copyright Πανεπιστήμιο Πατρών, Μάρτιν Κρέεμπ. «Εισαγωγή στην αρχαιολογία του αρχαίου θεάτρου». Έκδοση: 1.0. Πάτρα 2015. Διαθέσιμο από τη δικτυακή διεύθυνση: </a:t>
            </a:r>
            <a:r>
              <a:rPr lang="en-US" altLang="el-GR" sz="2000" smtClean="0"/>
              <a:t>https://eclass.upatras.gr/courses/THE727/</a:t>
            </a:r>
            <a:endParaRPr lang="el-GR" altLang="el-GR" sz="2000" smtClean="0"/>
          </a:p>
        </p:txBody>
      </p:sp>
      <p:sp>
        <p:nvSpPr>
          <p:cNvPr id="4" name="Ορθογώνιο 3"/>
          <p:cNvSpPr/>
          <p:nvPr/>
        </p:nvSpPr>
        <p:spPr>
          <a:xfrm>
            <a:off x="107950" y="6237288"/>
            <a:ext cx="355600" cy="576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 sz="1800">
              <a:solidFill>
                <a:prstClr val="white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463550" y="6453188"/>
            <a:ext cx="8069263" cy="288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 sz="1800">
              <a:solidFill>
                <a:prstClr val="white"/>
              </a:solidFill>
            </a:endParaRPr>
          </a:p>
        </p:txBody>
      </p:sp>
      <p:pic>
        <p:nvPicPr>
          <p:cNvPr id="123910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015038"/>
            <a:ext cx="725488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156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8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>
          <a:xfrm>
            <a:off x="0" y="-100013"/>
            <a:ext cx="9144000" cy="1143001"/>
          </a:xfrm>
        </p:spPr>
        <p:txBody>
          <a:bodyPr/>
          <a:lstStyle/>
          <a:p>
            <a:r>
              <a:rPr lang="el-GR" altLang="el-GR" smtClean="0"/>
              <a:t>Σημείωμα Χρήσης Έργων Τρίτων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5" y="740980"/>
            <a:ext cx="8928992" cy="5640348"/>
          </a:xfrm>
          <a:ln>
            <a:miter lim="800000"/>
            <a:headEnd/>
            <a:tailEnd/>
          </a:ln>
          <a:extLst/>
        </p:spPr>
        <p:txBody>
          <a:bodyPr>
            <a:noAutofit/>
          </a:bodyPr>
          <a:lstStyle/>
          <a:p>
            <a:pPr marL="0" indent="0">
              <a:buFont typeface="Arial" pitchFamily="34" charset="0"/>
              <a:buNone/>
              <a:defRPr/>
            </a:pPr>
            <a:r>
              <a:rPr lang="el-GR" sz="1400" dirty="0" smtClean="0"/>
              <a:t>Το </a:t>
            </a:r>
            <a:r>
              <a:rPr lang="el-GR" sz="1400" dirty="0"/>
              <a:t>Έργο αυτό κάνει χρήση των ακόλουθων έργων: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sz="1400" b="1" u="sng" dirty="0" smtClean="0"/>
          </a:p>
          <a:p>
            <a:pPr marL="0" indent="0">
              <a:buNone/>
              <a:defRPr/>
            </a:pPr>
            <a:r>
              <a:rPr lang="el-GR" sz="1400" b="1" dirty="0" smtClean="0"/>
              <a:t>Εικόνα </a:t>
            </a:r>
            <a:r>
              <a:rPr lang="en-US" sz="1400" b="1" dirty="0"/>
              <a:t>7</a:t>
            </a:r>
            <a:r>
              <a:rPr lang="el-GR" sz="1400" dirty="0" smtClean="0"/>
              <a:t>:</a:t>
            </a:r>
            <a:r>
              <a:rPr lang="en-US" sz="1400" dirty="0"/>
              <a:t> https://</a:t>
            </a:r>
            <a:r>
              <a:rPr lang="en-US" sz="1400" dirty="0" smtClean="0"/>
              <a:t>mw2.google.com/mw-panoramio/photos/medium/4476826.jpg</a:t>
            </a:r>
          </a:p>
          <a:p>
            <a:pPr marL="0" indent="0">
              <a:buNone/>
              <a:defRPr/>
            </a:pPr>
            <a:r>
              <a:rPr lang="el-GR" sz="1400" b="1" dirty="0" smtClean="0"/>
              <a:t>Εικόνα </a:t>
            </a:r>
            <a:r>
              <a:rPr lang="en-US" sz="1400" b="1" dirty="0"/>
              <a:t>8</a:t>
            </a:r>
            <a:r>
              <a:rPr lang="el-GR" sz="1400" dirty="0" smtClean="0"/>
              <a:t>:</a:t>
            </a:r>
            <a:r>
              <a:rPr lang="en-US" sz="1400" dirty="0" smtClean="0"/>
              <a:t> </a:t>
            </a:r>
            <a:r>
              <a:rPr lang="en-US" sz="1400" dirty="0"/>
              <a:t>http://</a:t>
            </a:r>
            <a:r>
              <a:rPr lang="en-US" sz="1400" dirty="0" smtClean="0"/>
              <a:t>www.theatrum.de/uploads/pics/Verona_Theater_Luftbild_800_01.jpg</a:t>
            </a:r>
          </a:p>
          <a:p>
            <a:pPr marL="0" indent="0">
              <a:buNone/>
              <a:defRPr/>
            </a:pPr>
            <a:r>
              <a:rPr lang="el-GR" sz="1400" b="1" dirty="0" smtClean="0"/>
              <a:t>Εικόνα </a:t>
            </a:r>
            <a:r>
              <a:rPr lang="en-US" sz="1400" b="1" dirty="0"/>
              <a:t>9</a:t>
            </a:r>
            <a:r>
              <a:rPr lang="el-GR" sz="1400" dirty="0" smtClean="0"/>
              <a:t>:</a:t>
            </a:r>
            <a:r>
              <a:rPr lang="en-US" sz="1400" dirty="0" smtClean="0"/>
              <a:t> </a:t>
            </a:r>
            <a:r>
              <a:rPr lang="en-US" sz="1400" dirty="0"/>
              <a:t>http://</a:t>
            </a:r>
            <a:r>
              <a:rPr lang="en-US" sz="1400" dirty="0" smtClean="0"/>
              <a:t>static2.blog.corriereobjects.it/vocidibrescia/wp-content/blogs.dir/26/files/2014/08/gubbio-500x375.jpg?v=1408224178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l-GR" sz="1400" b="1" dirty="0" smtClean="0"/>
              <a:t>Εικόνα </a:t>
            </a:r>
            <a:r>
              <a:rPr lang="en-US" sz="1400" b="1" dirty="0" smtClean="0"/>
              <a:t>1</a:t>
            </a:r>
            <a:r>
              <a:rPr lang="el-GR" sz="1400" b="1" dirty="0" smtClean="0"/>
              <a:t>1</a:t>
            </a:r>
            <a:r>
              <a:rPr lang="el-GR" sz="1400" dirty="0" smtClean="0"/>
              <a:t>:</a:t>
            </a:r>
            <a:r>
              <a:rPr lang="en-US" sz="1400" dirty="0" smtClean="0"/>
              <a:t> </a:t>
            </a:r>
            <a:r>
              <a:rPr lang="el-GR" sz="1400" dirty="0" smtClean="0"/>
              <a:t>Προσωπικό Αρχείο του Διδάσκοντα.</a:t>
            </a:r>
            <a:endParaRPr lang="en-US" sz="1400" dirty="0" smtClean="0"/>
          </a:p>
          <a:p>
            <a:pPr marL="0" indent="0">
              <a:buNone/>
              <a:defRPr/>
            </a:pPr>
            <a:r>
              <a:rPr lang="el-GR" sz="1400" b="1" dirty="0" smtClean="0"/>
              <a:t>Εικόνα 21</a:t>
            </a:r>
            <a:r>
              <a:rPr lang="el-GR" sz="1400" dirty="0"/>
              <a:t>: </a:t>
            </a:r>
            <a:r>
              <a:rPr lang="el-GR" sz="1400" dirty="0" err="1"/>
              <a:t>Λέφας</a:t>
            </a:r>
            <a:r>
              <a:rPr lang="el-GR" sz="1400" dirty="0"/>
              <a:t>, Π. (με συμβολές των </a:t>
            </a:r>
            <a:r>
              <a:rPr lang="el-GR" sz="1400" dirty="0" err="1"/>
              <a:t>Τάσιου</a:t>
            </a:r>
            <a:r>
              <a:rPr lang="el-GR" sz="1400" dirty="0"/>
              <a:t>, Θ., </a:t>
            </a:r>
            <a:r>
              <a:rPr lang="el-GR" sz="1400" dirty="0" err="1"/>
              <a:t>Corso</a:t>
            </a:r>
            <a:r>
              <a:rPr lang="el-GR" sz="1400" dirty="0"/>
              <a:t>, A.), </a:t>
            </a:r>
            <a:r>
              <a:rPr lang="el-GR" sz="1400" i="1" dirty="0"/>
              <a:t>Περί αρχιτεκτονικής / Βιτρουβίου, </a:t>
            </a:r>
            <a:r>
              <a:rPr lang="el-GR" sz="1400" i="1" dirty="0" err="1"/>
              <a:t>De</a:t>
            </a:r>
            <a:r>
              <a:rPr lang="el-GR" sz="1400" i="1" dirty="0"/>
              <a:t> </a:t>
            </a:r>
            <a:r>
              <a:rPr lang="el-GR" sz="1400" i="1" dirty="0" err="1"/>
              <a:t>architectura</a:t>
            </a:r>
            <a:r>
              <a:rPr lang="el-GR" sz="1400" i="1" dirty="0"/>
              <a:t> </a:t>
            </a:r>
            <a:r>
              <a:rPr lang="el-GR" sz="1400" dirty="0"/>
              <a:t>(Αθήνα, 1996 και 2000). </a:t>
            </a:r>
            <a:r>
              <a:rPr lang="el-GR" sz="1400" dirty="0" smtClean="0"/>
              <a:t>Εικ. 5.</a:t>
            </a:r>
            <a:endParaRPr lang="el-GR" sz="1400" dirty="0"/>
          </a:p>
          <a:p>
            <a:pPr marL="0" indent="0">
              <a:buNone/>
              <a:defRPr/>
            </a:pPr>
            <a:r>
              <a:rPr lang="el-GR" sz="1400" b="1" dirty="0" smtClean="0"/>
              <a:t>Εικόνα 22</a:t>
            </a:r>
            <a:r>
              <a:rPr lang="el-GR" sz="1400" dirty="0"/>
              <a:t>: </a:t>
            </a:r>
            <a:r>
              <a:rPr lang="el-GR" sz="1400" dirty="0" err="1"/>
              <a:t>Λέφας</a:t>
            </a:r>
            <a:r>
              <a:rPr lang="el-GR" sz="1400" dirty="0"/>
              <a:t>, Π. (με συμβολές των </a:t>
            </a:r>
            <a:r>
              <a:rPr lang="el-GR" sz="1400" dirty="0" err="1"/>
              <a:t>Τάσιου</a:t>
            </a:r>
            <a:r>
              <a:rPr lang="el-GR" sz="1400" dirty="0"/>
              <a:t>, Θ., </a:t>
            </a:r>
            <a:r>
              <a:rPr lang="el-GR" sz="1400" dirty="0" err="1"/>
              <a:t>Corso</a:t>
            </a:r>
            <a:r>
              <a:rPr lang="el-GR" sz="1400" dirty="0"/>
              <a:t>, A.), </a:t>
            </a:r>
            <a:r>
              <a:rPr lang="el-GR" sz="1400" i="1" dirty="0"/>
              <a:t>Περί αρχιτεκτονικής / Βιτρουβίου, </a:t>
            </a:r>
            <a:r>
              <a:rPr lang="el-GR" sz="1400" i="1" dirty="0" err="1"/>
              <a:t>De</a:t>
            </a:r>
            <a:r>
              <a:rPr lang="el-GR" sz="1400" i="1" dirty="0"/>
              <a:t> </a:t>
            </a:r>
            <a:r>
              <a:rPr lang="el-GR" sz="1400" i="1" dirty="0" err="1"/>
              <a:t>architectura</a:t>
            </a:r>
            <a:r>
              <a:rPr lang="el-GR" sz="1400" i="1" dirty="0"/>
              <a:t> </a:t>
            </a:r>
            <a:r>
              <a:rPr lang="el-GR" sz="1400" dirty="0"/>
              <a:t>(Αθήνα, 1996 και 2000). </a:t>
            </a:r>
            <a:r>
              <a:rPr lang="el-GR" sz="1400" dirty="0" smtClean="0"/>
              <a:t>Εικ. 4.</a:t>
            </a:r>
            <a:endParaRPr lang="el-GR" sz="1400" dirty="0"/>
          </a:p>
          <a:p>
            <a:pPr marL="0" indent="0">
              <a:buNone/>
              <a:defRPr/>
            </a:pPr>
            <a:r>
              <a:rPr lang="el-GR" sz="1400" b="1" dirty="0"/>
              <a:t>Εικόνα 33</a:t>
            </a:r>
            <a:r>
              <a:rPr lang="el-GR" sz="1400" dirty="0"/>
              <a:t>: </a:t>
            </a:r>
            <a:r>
              <a:rPr lang="en-US" sz="1400" dirty="0"/>
              <a:t>M. </a:t>
            </a:r>
            <a:r>
              <a:rPr lang="en-US" sz="1400" dirty="0" err="1"/>
              <a:t>Vitruvii</a:t>
            </a:r>
            <a:r>
              <a:rPr lang="en-US" sz="1400" dirty="0"/>
              <a:t> </a:t>
            </a:r>
            <a:r>
              <a:rPr lang="en-US" sz="1400" dirty="0" err="1"/>
              <a:t>Pollionis</a:t>
            </a:r>
            <a:r>
              <a:rPr lang="en-US" sz="1400" dirty="0"/>
              <a:t>, </a:t>
            </a:r>
            <a:r>
              <a:rPr lang="en-US" sz="1400" i="1" dirty="0"/>
              <a:t>De </a:t>
            </a:r>
            <a:r>
              <a:rPr lang="en-US" sz="1400" i="1" dirty="0" err="1"/>
              <a:t>architectura</a:t>
            </a:r>
            <a:r>
              <a:rPr lang="en-US" sz="1400" i="1" dirty="0"/>
              <a:t> </a:t>
            </a:r>
            <a:r>
              <a:rPr lang="en-US" sz="1400" i="1" dirty="0" err="1"/>
              <a:t>libri</a:t>
            </a:r>
            <a:r>
              <a:rPr lang="en-US" sz="1400" i="1" dirty="0"/>
              <a:t> </a:t>
            </a:r>
            <a:r>
              <a:rPr lang="en-US" sz="1400" i="1" dirty="0" err="1"/>
              <a:t>decem</a:t>
            </a:r>
            <a:r>
              <a:rPr lang="en-US" sz="1400" dirty="0"/>
              <a:t>, cum </a:t>
            </a:r>
            <a:r>
              <a:rPr lang="en-US" sz="1400" dirty="0" err="1"/>
              <a:t>commentariis</a:t>
            </a:r>
            <a:r>
              <a:rPr lang="en-US" sz="1400" dirty="0"/>
              <a:t> </a:t>
            </a:r>
            <a:r>
              <a:rPr lang="en-US" sz="1400" dirty="0" err="1"/>
              <a:t>Danielis</a:t>
            </a:r>
            <a:r>
              <a:rPr lang="en-US" sz="1400" dirty="0"/>
              <a:t> </a:t>
            </a:r>
            <a:r>
              <a:rPr lang="en-US" sz="1400" dirty="0" err="1"/>
              <a:t>Barbari</a:t>
            </a:r>
            <a:r>
              <a:rPr lang="en-US" sz="1400" dirty="0"/>
              <a:t> </a:t>
            </a:r>
            <a:r>
              <a:rPr lang="en-US" sz="1400" dirty="0" err="1"/>
              <a:t>Electi</a:t>
            </a:r>
            <a:r>
              <a:rPr lang="en-US" sz="1400" dirty="0"/>
              <a:t> </a:t>
            </a:r>
            <a:r>
              <a:rPr lang="en-US" sz="1400" dirty="0" err="1"/>
              <a:t>Patriarchae</a:t>
            </a:r>
            <a:r>
              <a:rPr lang="en-US" sz="1400" dirty="0"/>
              <a:t> </a:t>
            </a:r>
            <a:r>
              <a:rPr lang="en-US" sz="1400" dirty="0" err="1"/>
              <a:t>Aquileinensis</a:t>
            </a:r>
            <a:r>
              <a:rPr lang="en-US" sz="1400" dirty="0"/>
              <a:t>. </a:t>
            </a:r>
            <a:r>
              <a:rPr lang="en-US" sz="1400" dirty="0" err="1"/>
              <a:t>Multis</a:t>
            </a:r>
            <a:r>
              <a:rPr lang="en-US" sz="1400" dirty="0"/>
              <a:t> </a:t>
            </a:r>
            <a:r>
              <a:rPr lang="en-US" sz="1400" dirty="0" err="1"/>
              <a:t>aedificiorum</a:t>
            </a:r>
            <a:r>
              <a:rPr lang="en-US" sz="1400" dirty="0"/>
              <a:t>, </a:t>
            </a:r>
            <a:r>
              <a:rPr lang="en-US" sz="1400" dirty="0" err="1"/>
              <a:t>horologiorum</a:t>
            </a:r>
            <a:r>
              <a:rPr lang="en-US" sz="1400" dirty="0"/>
              <a:t>, et </a:t>
            </a:r>
            <a:r>
              <a:rPr lang="en-US" sz="1400" dirty="0" err="1"/>
              <a:t>machinarum</a:t>
            </a:r>
            <a:r>
              <a:rPr lang="en-US" sz="1400" dirty="0"/>
              <a:t> </a:t>
            </a:r>
            <a:r>
              <a:rPr lang="en-US" sz="1400" dirty="0" err="1"/>
              <a:t>descriptionibus</a:t>
            </a:r>
            <a:r>
              <a:rPr lang="en-US" sz="1400" dirty="0"/>
              <a:t>, &amp; </a:t>
            </a:r>
            <a:r>
              <a:rPr lang="en-US" sz="1400" dirty="0" err="1"/>
              <a:t>figuris</a:t>
            </a:r>
            <a:r>
              <a:rPr lang="en-US" sz="1400" dirty="0"/>
              <a:t>, </a:t>
            </a:r>
            <a:r>
              <a:rPr lang="en-US" sz="1400" dirty="0" err="1"/>
              <a:t>unà</a:t>
            </a:r>
            <a:r>
              <a:rPr lang="en-US" sz="1400" dirty="0"/>
              <a:t> cum </a:t>
            </a:r>
            <a:r>
              <a:rPr lang="en-US" sz="1400" dirty="0" err="1"/>
              <a:t>indicibus</a:t>
            </a:r>
            <a:r>
              <a:rPr lang="en-US" sz="1400" dirty="0"/>
              <a:t> </a:t>
            </a:r>
            <a:r>
              <a:rPr lang="en-US" sz="1400" dirty="0" err="1"/>
              <a:t>copiosis</a:t>
            </a:r>
            <a:r>
              <a:rPr lang="en-US" sz="1400" dirty="0"/>
              <a:t>, </a:t>
            </a:r>
            <a:r>
              <a:rPr lang="en-US" sz="1400" dirty="0" err="1"/>
              <a:t>auctis</a:t>
            </a:r>
            <a:r>
              <a:rPr lang="en-US" sz="1400" dirty="0"/>
              <a:t> &amp; </a:t>
            </a:r>
            <a:r>
              <a:rPr lang="en-US" sz="1400" dirty="0" err="1"/>
              <a:t>illustratis</a:t>
            </a:r>
            <a:r>
              <a:rPr lang="en-US" sz="1400" dirty="0"/>
              <a:t>.</a:t>
            </a:r>
            <a:r>
              <a:rPr lang="el-GR" sz="1400" dirty="0"/>
              <a:t> </a:t>
            </a:r>
            <a:r>
              <a:rPr lang="en-US" sz="1400" dirty="0"/>
              <a:t>Venetia 1567. Cover.</a:t>
            </a:r>
            <a:endParaRPr lang="el-GR" sz="1400" dirty="0">
              <a:solidFill>
                <a:prstClr val="black"/>
              </a:solidFill>
            </a:endParaRPr>
          </a:p>
          <a:p>
            <a:pPr marL="0" indent="0">
              <a:buNone/>
              <a:defRPr/>
            </a:pPr>
            <a:r>
              <a:rPr lang="el-GR" sz="1400" b="1" dirty="0"/>
              <a:t>Εικόνα 37</a:t>
            </a:r>
            <a:r>
              <a:rPr lang="el-GR" sz="1400" dirty="0"/>
              <a:t>: </a:t>
            </a:r>
            <a:r>
              <a:rPr lang="en-US" sz="1400" dirty="0"/>
              <a:t>https://upload.wikimedia.org/wikipedia/commons/8/80/Helmholtz_resonator.jpg</a:t>
            </a:r>
          </a:p>
          <a:p>
            <a:pPr marL="0" indent="0">
              <a:buNone/>
              <a:defRPr/>
            </a:pPr>
            <a:r>
              <a:rPr lang="el-GR" sz="1400" b="1" dirty="0"/>
              <a:t>Εικόνα 42</a:t>
            </a:r>
            <a:r>
              <a:rPr lang="el-GR" sz="1400" dirty="0"/>
              <a:t>:</a:t>
            </a:r>
            <a:r>
              <a:rPr lang="en-US" sz="1400" dirty="0"/>
              <a:t> </a:t>
            </a:r>
            <a:r>
              <a:rPr lang="en-US" sz="1400" dirty="0" err="1"/>
              <a:t>Serlio</a:t>
            </a:r>
            <a:r>
              <a:rPr lang="en-US" sz="1400" dirty="0"/>
              <a:t> S., </a:t>
            </a:r>
            <a:r>
              <a:rPr lang="en-US" sz="1400" i="1" dirty="0" err="1"/>
              <a:t>Tutte</a:t>
            </a:r>
            <a:r>
              <a:rPr lang="en-US" sz="1400" i="1" dirty="0"/>
              <a:t> l’ </a:t>
            </a:r>
            <a:r>
              <a:rPr lang="en-US" sz="1400" i="1" dirty="0" err="1"/>
              <a:t>Opere</a:t>
            </a:r>
            <a:r>
              <a:rPr lang="en-US" sz="1400" i="1" dirty="0"/>
              <a:t> d’ </a:t>
            </a:r>
            <a:r>
              <a:rPr lang="en-US" sz="1400" i="1" dirty="0" err="1"/>
              <a:t>Architettura</a:t>
            </a:r>
            <a:r>
              <a:rPr lang="en-US" sz="1400" i="1" dirty="0"/>
              <a:t> </a:t>
            </a:r>
            <a:r>
              <a:rPr lang="en-US" sz="1400" dirty="0"/>
              <a:t>di Sebastiano </a:t>
            </a:r>
            <a:r>
              <a:rPr lang="en-US" sz="1400" dirty="0" err="1"/>
              <a:t>Serlio</a:t>
            </a:r>
            <a:r>
              <a:rPr lang="en-US" sz="1400" dirty="0"/>
              <a:t> Bolognese, Venetia 1584. Cover.</a:t>
            </a:r>
            <a:r>
              <a:rPr lang="en-US" sz="1400" i="1" dirty="0"/>
              <a:t> </a:t>
            </a:r>
            <a:endParaRPr lang="el-GR" sz="1400" dirty="0"/>
          </a:p>
          <a:p>
            <a:pPr marL="0" indent="0">
              <a:buNone/>
              <a:defRPr/>
            </a:pPr>
            <a:r>
              <a:rPr lang="el-GR" sz="1400" b="1" dirty="0"/>
              <a:t>Εικόνα 44β</a:t>
            </a:r>
            <a:r>
              <a:rPr lang="el-GR" sz="1400" dirty="0"/>
              <a:t>:</a:t>
            </a:r>
            <a:r>
              <a:rPr lang="en-US" sz="1400" dirty="0"/>
              <a:t> http://images.placesonline.com/photos/93826_sabbioneta_teatro_all__antica_sabbioneta.jpg</a:t>
            </a:r>
          </a:p>
          <a:p>
            <a:pPr marL="0" indent="0">
              <a:buNone/>
              <a:defRPr/>
            </a:pPr>
            <a:r>
              <a:rPr lang="el-GR" sz="1400" b="1" dirty="0"/>
              <a:t>Εικόνα 46</a:t>
            </a:r>
            <a:r>
              <a:rPr lang="el-GR" sz="1400" dirty="0"/>
              <a:t>:</a:t>
            </a:r>
            <a:r>
              <a:rPr lang="en-US" sz="1400" dirty="0"/>
              <a:t> https://upload.wikimedia.org/wikipedia/commons/thumb/4/4b/Teatro_olimpico,_scena_07.JPG/1024px-Teatro_olimpico,_scena_07.JPG</a:t>
            </a:r>
          </a:p>
          <a:p>
            <a:pPr marL="0" indent="0">
              <a:buFont typeface="Arial" pitchFamily="34" charset="0"/>
              <a:buNone/>
              <a:defRPr/>
            </a:pPr>
            <a:endParaRPr lang="el-GR" sz="1400" strike="sngStrike" dirty="0" smtClean="0"/>
          </a:p>
          <a:p>
            <a:pPr marL="0" indent="0">
              <a:buFont typeface="Arial" pitchFamily="34" charset="0"/>
              <a:buNone/>
              <a:defRPr/>
            </a:pPr>
            <a:endParaRPr lang="el-GR" sz="1400" strike="sngStrike" dirty="0"/>
          </a:p>
        </p:txBody>
      </p:sp>
    </p:spTree>
    <p:extLst>
      <p:ext uri="{BB962C8B-B14F-4D97-AF65-F5344CB8AC3E}">
        <p14:creationId xmlns:p14="http://schemas.microsoft.com/office/powerpoint/2010/main" val="259606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026" descr="0159"/>
          <p:cNvPicPr>
            <a:picLocks noChangeAspect="1" noChangeArrowheads="1"/>
          </p:cNvPicPr>
          <p:nvPr/>
        </p:nvPicPr>
        <p:blipFill>
          <a:blip r:embed="rId3">
            <a:lum bright="16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Bild 2" descr="4476826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136679" y="6365293"/>
            <a:ext cx="4868512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000000"/>
                </a:solidFill>
              </a:rPr>
              <a:t>Το θέατρο στη Βερόνα, 1</a:t>
            </a:r>
            <a:r>
              <a:rPr lang="el-GR" baseline="30000" dirty="0" smtClean="0">
                <a:solidFill>
                  <a:srgbClr val="000000"/>
                </a:solidFill>
              </a:rPr>
              <a:t>ος</a:t>
            </a:r>
            <a:r>
              <a:rPr lang="el-GR" dirty="0" smtClean="0">
                <a:solidFill>
                  <a:srgbClr val="000000"/>
                </a:solidFill>
              </a:rPr>
              <a:t> αι. π.Χ.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Bild 3" descr="Bildschirmfoto 2010-12-17 um 09.59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40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43130" y="6365293"/>
            <a:ext cx="7861319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000000"/>
                </a:solidFill>
              </a:rPr>
              <a:t>Το θέατρο στη Βερόνα δίπλα στο ποτάμι </a:t>
            </a:r>
            <a:r>
              <a:rPr lang="de-DE" dirty="0" err="1" smtClean="0">
                <a:solidFill>
                  <a:srgbClr val="000000"/>
                </a:solidFill>
              </a:rPr>
              <a:t>Adige</a:t>
            </a:r>
            <a:r>
              <a:rPr lang="el-GR" dirty="0" smtClean="0">
                <a:solidFill>
                  <a:srgbClr val="000000"/>
                </a:solidFill>
              </a:rPr>
              <a:t> / Άθεσης.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Bild 2" descr="DSC_0655 Kopie.JPG"/>
          <p:cNvPicPr>
            <a:picLocks noChangeAspect="1"/>
          </p:cNvPicPr>
          <p:nvPr/>
        </p:nvPicPr>
        <p:blipFill>
          <a:blip r:embed="rId3">
            <a:lum bright="-6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70988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33200" y="6365293"/>
            <a:ext cx="7677423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000000"/>
                </a:solidFill>
              </a:rPr>
              <a:t>Το θέατρο στο </a:t>
            </a:r>
            <a:r>
              <a:rPr lang="de-DE" dirty="0" err="1" smtClean="0">
                <a:solidFill>
                  <a:srgbClr val="000000"/>
                </a:solidFill>
              </a:rPr>
              <a:t>Gubbio</a:t>
            </a:r>
            <a:r>
              <a:rPr lang="de-DE" dirty="0" smtClean="0">
                <a:solidFill>
                  <a:srgbClr val="000000"/>
                </a:solidFill>
              </a:rPr>
              <a:t> / </a:t>
            </a:r>
            <a:r>
              <a:rPr lang="de-DE" dirty="0" err="1" smtClean="0">
                <a:solidFill>
                  <a:srgbClr val="000000"/>
                </a:solidFill>
              </a:rPr>
              <a:t>Ikuvinum-Iguvinum</a:t>
            </a:r>
            <a:r>
              <a:rPr lang="el-GR" dirty="0" smtClean="0">
                <a:solidFill>
                  <a:srgbClr val="000000"/>
                </a:solidFill>
              </a:rPr>
              <a:t>, 1</a:t>
            </a:r>
            <a:r>
              <a:rPr lang="el-GR" baseline="30000" dirty="0" smtClean="0">
                <a:solidFill>
                  <a:srgbClr val="000000"/>
                </a:solidFill>
              </a:rPr>
              <a:t>ος</a:t>
            </a:r>
            <a:r>
              <a:rPr lang="el-GR" dirty="0" smtClean="0">
                <a:solidFill>
                  <a:srgbClr val="000000"/>
                </a:solidFill>
              </a:rPr>
              <a:t> αι. π.Χ.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Leere Präsentation">
  <a:themeElements>
    <a:clrScheme name="Leere Präsentatio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Leere Prä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1674</Words>
  <Application>Microsoft Office PowerPoint</Application>
  <PresentationFormat>Προβολή στην οθόνη (4:3)</PresentationFormat>
  <Paragraphs>159</Paragraphs>
  <Slides>55</Slides>
  <Notes>41</Notes>
  <HiddenSlides>1</HiddenSlides>
  <MMClips>0</MMClips>
  <ScaleCrop>false</ScaleCrop>
  <HeadingPairs>
    <vt:vector size="4" baseType="variant">
      <vt:variant>
        <vt:lpstr>Θέμα</vt:lpstr>
      </vt:variant>
      <vt:variant>
        <vt:i4>4</vt:i4>
      </vt:variant>
      <vt:variant>
        <vt:lpstr>Τίτλοι διαφανειών</vt:lpstr>
      </vt:variant>
      <vt:variant>
        <vt:i4>55</vt:i4>
      </vt:variant>
    </vt:vector>
  </HeadingPairs>
  <TitlesOfParts>
    <vt:vector size="59" baseType="lpstr">
      <vt:lpstr>Leere Präsentation</vt:lpstr>
      <vt:lpstr>Office-Design</vt:lpstr>
      <vt:lpstr>1_Office-Design</vt:lpstr>
      <vt:lpstr>3_Office-Design</vt:lpstr>
      <vt:lpstr>«Εισαγωγή στην Αρχαιολογία των Αρχαίων Θεάτρων»</vt:lpstr>
      <vt:lpstr>Ο Βιτρούβιος και το αρχαίο θέατρο</vt:lpstr>
      <vt:lpstr>Σκοποί της Ενότητας: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Ο Βιτρούβιος και η αρχαία αρχιτεκτονική</vt:lpstr>
      <vt:lpstr>Ο Βιτρούβιος και το αρχαίο θέατρο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Ο Βιτρούβιος και το αρχαίο θέατρο</vt:lpstr>
      <vt:lpstr>Παρουσίαση του PowerPoint</vt:lpstr>
      <vt:lpstr>Παρουσίαση του PowerPoint</vt:lpstr>
      <vt:lpstr>Παρουσίαση του PowerPoint</vt:lpstr>
      <vt:lpstr>Ο Βιτρούβιος και το αρχαίο θέατρο</vt:lpstr>
      <vt:lpstr>Παρουσίαση του PowerPoint</vt:lpstr>
      <vt:lpstr>Παρουσίαση του PowerPoint</vt:lpstr>
      <vt:lpstr>Η ακουστική των αρχαίων θεάτρων κατά τον Βιτρούβιο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Ενδεικτική Βιβλιογραφία</vt:lpstr>
      <vt:lpstr>Τέλος Ενότητας</vt:lpstr>
      <vt:lpstr>Άδειες Χρήσης</vt:lpstr>
      <vt:lpstr>Χρηματοδότηση</vt:lpstr>
      <vt:lpstr>Σημείωμα Ιστορικού Εκδόσεων Έργου</vt:lpstr>
      <vt:lpstr>Σημείωμα Αναφοράς</vt:lpstr>
      <vt:lpstr>Σημείωμα Χρήσης Έργων Τρίτων</vt:lpstr>
    </vt:vector>
  </TitlesOfParts>
  <Company>privat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Martin Kreeb</dc:creator>
  <cp:lastModifiedBy>Ανδρέας Σπυρούλιας</cp:lastModifiedBy>
  <cp:revision>98</cp:revision>
  <cp:lastPrinted>2008-03-24T13:46:02Z</cp:lastPrinted>
  <dcterms:created xsi:type="dcterms:W3CDTF">2010-02-15T22:50:20Z</dcterms:created>
  <dcterms:modified xsi:type="dcterms:W3CDTF">2015-09-21T16:35:31Z</dcterms:modified>
</cp:coreProperties>
</file>