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62"/>
  </p:notesMasterIdLst>
  <p:sldIdLst>
    <p:sldId id="257" r:id="rId8"/>
    <p:sldId id="259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0" r:id="rId47"/>
    <p:sldId id="310" r:id="rId48"/>
    <p:sldId id="299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5" r:id="rId59"/>
    <p:sldId id="312" r:id="rId60"/>
    <p:sldId id="314" r:id="rId6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36.wmf"/><Relationship Id="rId4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5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47.wmf"/><Relationship Id="rId1" Type="http://schemas.openxmlformats.org/officeDocument/2006/relationships/image" Target="../media/image97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4.wmf"/><Relationship Id="rId1" Type="http://schemas.openxmlformats.org/officeDocument/2006/relationships/image" Target="../media/image10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09.wmf"/><Relationship Id="rId1" Type="http://schemas.openxmlformats.org/officeDocument/2006/relationships/image" Target="../media/image123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38EA-8E4A-4981-A586-23C3008B3952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C95F-6FEA-4DDE-8733-704F713B41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7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8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1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4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9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8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2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3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9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98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9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4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63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37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58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19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5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00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5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13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3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71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33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87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0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25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62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62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54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02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98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0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38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77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20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6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94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53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32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08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04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71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77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11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019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55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4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69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56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7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620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07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4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540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56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875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3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3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49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547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929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694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357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742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135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41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644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0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035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618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40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0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554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39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771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46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7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4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9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7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9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2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4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6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9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4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5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59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7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6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6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7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7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8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9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93.wmf"/><Relationship Id="rId3" Type="http://schemas.openxmlformats.org/officeDocument/2006/relationships/oleObject" Target="../embeddings/oleObject98.bin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92.wmf"/><Relationship Id="rId5" Type="http://schemas.openxmlformats.org/officeDocument/2006/relationships/oleObject" Target="../embeddings/oleObject99.bin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89.wmf"/><Relationship Id="rId9" Type="http://schemas.openxmlformats.org/officeDocument/2006/relationships/image" Target="../media/image9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9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99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1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0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0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0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2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1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1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1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36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0" Type="http://schemas.openxmlformats.org/officeDocument/2006/relationships/image" Target="../media/image125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4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27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2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3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29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Κλασσική Μηχανική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7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8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	ΟΙ ΕΞΙΣΩΣΕΙΣ </a:t>
            </a:r>
            <a:r>
              <a:rPr lang="en-US" sz="2800" dirty="0">
                <a:solidFill>
                  <a:schemeClr val="tx1"/>
                </a:solidFill>
              </a:rPr>
              <a:t>LAGRANGE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l-GR" sz="2800" dirty="0">
                <a:solidFill>
                  <a:schemeClr val="tx1"/>
                </a:solidFill>
              </a:rPr>
              <a:t>Βασίλειος </a:t>
            </a:r>
            <a:r>
              <a:rPr lang="el-GR" sz="2800" dirty="0" err="1">
                <a:solidFill>
                  <a:schemeClr val="tx1"/>
                </a:solidFill>
              </a:rPr>
              <a:t>Λουκόπουλος</a:t>
            </a:r>
            <a:r>
              <a:rPr lang="el-GR" sz="2800" dirty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4878" y="5827936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5139" y="5591695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709668"/>
            <a:ext cx="4437830" cy="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αναλυτική μέθοδος του </a:t>
            </a:r>
            <a:r>
              <a:rPr lang="el-GR" dirty="0" err="1" smtClean="0"/>
              <a:t>Lagrange</a:t>
            </a:r>
            <a:r>
              <a:rPr lang="el-GR" dirty="0" smtClean="0"/>
              <a:t>(6)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Άρα καταλήγουμε στη σχέση</a:t>
            </a:r>
            <a:r>
              <a:rPr lang="en-US" dirty="0" smtClean="0"/>
              <a:t>:</a:t>
            </a:r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                                                                             (8.1.3)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εξισώσεις (8.1.3) καλούνται </a:t>
            </a:r>
            <a:r>
              <a:rPr lang="el-GR" b="1" dirty="0"/>
              <a:t>εξισώσεις του </a:t>
            </a:r>
            <a:r>
              <a:rPr lang="en-US" b="1" dirty="0"/>
              <a:t>Lagrange</a:t>
            </a:r>
            <a:r>
              <a:rPr lang="el-GR" b="1" dirty="0"/>
              <a:t> για υλικό σημείο κινούμενο στον τρισδιάστατο χώρο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84890" y="17000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49943"/>
              </p:ext>
            </p:extLst>
          </p:nvPr>
        </p:nvGraphicFramePr>
        <p:xfrm>
          <a:off x="2228045" y="2356834"/>
          <a:ext cx="5125791" cy="149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3" imgW="1701800" imgH="457200" progId="Equation.3">
                  <p:embed/>
                </p:oleObj>
              </mc:Choice>
              <mc:Fallback>
                <p:oleObj r:id="rId3" imgW="17018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045" y="2356834"/>
                        <a:ext cx="5125791" cy="1493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13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αναλυτική μέθοδος του </a:t>
            </a:r>
            <a:r>
              <a:rPr lang="el-GR" dirty="0" err="1" smtClean="0"/>
              <a:t>Lagrange</a:t>
            </a:r>
            <a:r>
              <a:rPr lang="el-GR" dirty="0" smtClean="0"/>
              <a:t>(7)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Θεωρούμε εν συνεχεία ότι η δύναμη  </a:t>
            </a:r>
            <a:r>
              <a:rPr lang="el-GR" dirty="0" smtClean="0"/>
              <a:t>     απορρέει </a:t>
            </a:r>
            <a:r>
              <a:rPr lang="el-GR" dirty="0"/>
              <a:t>από διατηρητικό πεδίο δυνάμεων. Κατά συνέπεια και οι γενικευμένες </a:t>
            </a:r>
            <a:r>
              <a:rPr lang="el-GR" dirty="0" smtClean="0"/>
              <a:t>δυνάμεις       </a:t>
            </a:r>
            <a:r>
              <a:rPr lang="el-GR" dirty="0"/>
              <a:t>απορρέουν από δυναμική </a:t>
            </a:r>
            <a:r>
              <a:rPr lang="el-GR" dirty="0" smtClean="0"/>
              <a:t>συνάρτηση                    </a:t>
            </a:r>
            <a:r>
              <a:rPr lang="el-GR" dirty="0"/>
              <a:t>και ισχύει, σύμφωνα με  τις (7.4.11)</a:t>
            </a:r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927427"/>
              </p:ext>
            </p:extLst>
          </p:nvPr>
        </p:nvGraphicFramePr>
        <p:xfrm>
          <a:off x="7340959" y="1692275"/>
          <a:ext cx="386365" cy="44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r:id="rId3" imgW="126835" imgH="139518" progId="Equation.DSMT4">
                  <p:embed/>
                </p:oleObj>
              </mc:Choice>
              <mc:Fallback>
                <p:oleObj r:id="rId3" imgW="126835" imgH="1395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959" y="1692275"/>
                        <a:ext cx="386365" cy="448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9882" y="28075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50981"/>
              </p:ext>
            </p:extLst>
          </p:nvPr>
        </p:nvGraphicFramePr>
        <p:xfrm>
          <a:off x="5009882" y="2640170"/>
          <a:ext cx="437881" cy="56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r:id="rId5" imgW="177569" imgH="215619" progId="Equation.3">
                  <p:embed/>
                </p:oleObj>
              </mc:Choice>
              <mc:Fallback>
                <p:oleObj r:id="rId5" imgW="177569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882" y="2640170"/>
                        <a:ext cx="437881" cy="566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65172" y="33356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980450"/>
              </p:ext>
            </p:extLst>
          </p:nvPr>
        </p:nvGraphicFramePr>
        <p:xfrm>
          <a:off x="3065171" y="3116687"/>
          <a:ext cx="1674254" cy="60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r:id="rId7" imgW="647419" imgH="215806" progId="Equation.3">
                  <p:embed/>
                </p:oleObj>
              </mc:Choice>
              <mc:Fallback>
                <p:oleObj r:id="rId7" imgW="647419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171" y="3116687"/>
                        <a:ext cx="1674254" cy="6053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462194" y="44142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25625"/>
              </p:ext>
            </p:extLst>
          </p:nvPr>
        </p:nvGraphicFramePr>
        <p:xfrm>
          <a:off x="3148883" y="4061532"/>
          <a:ext cx="4159877" cy="142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r:id="rId9" imgW="1091726" imgH="406224" progId="Equation.3">
                  <p:embed/>
                </p:oleObj>
              </mc:Choice>
              <mc:Fallback>
                <p:oleObj r:id="rId9" imgW="1091726" imgH="4062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883" y="4061532"/>
                        <a:ext cx="4159877" cy="1427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771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αναλυτική μέθοδος του </a:t>
            </a:r>
            <a:r>
              <a:rPr lang="el-GR" dirty="0" err="1" smtClean="0"/>
              <a:t>Lagrange</a:t>
            </a:r>
            <a:r>
              <a:rPr lang="el-GR" dirty="0" smtClean="0"/>
              <a:t>(8)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περίπτωση αυτή οι εξισώσεις </a:t>
            </a:r>
            <a:r>
              <a:rPr lang="en-US" dirty="0"/>
              <a:t>Lagrange</a:t>
            </a:r>
            <a:r>
              <a:rPr lang="el-GR" dirty="0"/>
              <a:t> (8.1.3) γράφονται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                                       (8.1.4)</a:t>
            </a:r>
          </a:p>
          <a:p>
            <a:endParaRPr lang="el-GR" dirty="0" smtClean="0"/>
          </a:p>
          <a:p>
            <a:r>
              <a:rPr lang="el-GR" dirty="0" smtClean="0"/>
              <a:t>Παρακάτω θα εισάγουμε τη συνάρτηση</a:t>
            </a:r>
            <a:r>
              <a:rPr lang="en-US" dirty="0" smtClean="0"/>
              <a:t>:</a:t>
            </a:r>
            <a:r>
              <a:rPr lang="el-GR" dirty="0" smtClean="0"/>
              <a:t>                     (8.1.5)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</a:t>
            </a:r>
          </a:p>
          <a:p>
            <a:pPr marL="0" indent="0">
              <a:buNone/>
            </a:pPr>
            <a:r>
              <a:rPr lang="el-GR" dirty="0" smtClean="0"/>
              <a:t>για την οποία ισχύει</a:t>
            </a:r>
            <a:r>
              <a:rPr lang="en-US" dirty="0" smtClean="0"/>
              <a:t>:</a:t>
            </a:r>
            <a:r>
              <a:rPr lang="el-GR" dirty="0" smtClean="0"/>
              <a:t>                    ,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68969" y="28591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289236"/>
              </p:ext>
            </p:extLst>
          </p:nvPr>
        </p:nvGraphicFramePr>
        <p:xfrm>
          <a:off x="3206838" y="2472743"/>
          <a:ext cx="4340182" cy="115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r:id="rId3" imgW="1765300" imgH="457200" progId="Equation.3">
                  <p:embed/>
                </p:oleObj>
              </mc:Choice>
              <mc:Fallback>
                <p:oleObj r:id="rId3" imgW="17653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838" y="2472743"/>
                        <a:ext cx="4340182" cy="1159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6569" y="41180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524270"/>
              </p:ext>
            </p:extLst>
          </p:nvPr>
        </p:nvGraphicFramePr>
        <p:xfrm>
          <a:off x="7881870" y="4051537"/>
          <a:ext cx="1687133" cy="44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r:id="rId5" imgW="558558" imgH="152334" progId="Equation.3">
                  <p:embed/>
                </p:oleObj>
              </mc:Choice>
              <mc:Fallback>
                <p:oleObj r:id="rId5" imgW="558558" imgH="15233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870" y="4051537"/>
                        <a:ext cx="1687133" cy="441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78817" y="52288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5068"/>
              </p:ext>
            </p:extLst>
          </p:nvPr>
        </p:nvGraphicFramePr>
        <p:xfrm>
          <a:off x="4378816" y="5034677"/>
          <a:ext cx="1695247" cy="74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r:id="rId7" imgW="583947" imgH="406224" progId="Equation.3">
                  <p:embed/>
                </p:oleObj>
              </mc:Choice>
              <mc:Fallback>
                <p:oleObj r:id="rId7" imgW="583947" imgH="40622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816" y="5034677"/>
                        <a:ext cx="1695247" cy="747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38967" y="5192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7074"/>
              </p:ext>
            </p:extLst>
          </p:nvPr>
        </p:nvGraphicFramePr>
        <p:xfrm>
          <a:off x="6074064" y="4978103"/>
          <a:ext cx="3494939" cy="86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r:id="rId9" imgW="1320227" imgH="406224" progId="Equation.3">
                  <p:embed/>
                </p:oleObj>
              </mc:Choice>
              <mc:Fallback>
                <p:oleObj r:id="rId9" imgW="1320227" imgH="40622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4064" y="4978103"/>
                        <a:ext cx="3494939" cy="860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39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αναλυτική μέθοδος του </a:t>
            </a:r>
            <a:r>
              <a:rPr lang="el-GR" dirty="0" err="1" smtClean="0"/>
              <a:t>Lagrange</a:t>
            </a:r>
            <a:r>
              <a:rPr lang="el-GR" dirty="0" smtClean="0"/>
              <a:t>(9)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Επομένως οι εξισώσεις </a:t>
            </a:r>
            <a:r>
              <a:rPr lang="en-US" dirty="0"/>
              <a:t>Lagrange </a:t>
            </a:r>
            <a:r>
              <a:rPr lang="el-GR" dirty="0"/>
              <a:t>για</a:t>
            </a:r>
            <a:r>
              <a:rPr lang="el-GR" b="1" dirty="0"/>
              <a:t> </a:t>
            </a:r>
            <a:r>
              <a:rPr lang="el-GR" dirty="0"/>
              <a:t>υλικό σημείο κινούμενο στον τρισδιάστατο χώρο υπό την επίδραση διατηρητικού πεδίου </a:t>
            </a:r>
            <a:r>
              <a:rPr lang="el-GR" dirty="0" smtClean="0"/>
              <a:t>δυνάμεων                  αποκτούν </a:t>
            </a:r>
            <a:r>
              <a:rPr lang="el-GR" dirty="0"/>
              <a:t>την ακόλουθη </a:t>
            </a:r>
            <a:r>
              <a:rPr lang="el-GR" dirty="0" smtClean="0"/>
              <a:t>μορφή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75786" y="27689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414037"/>
              </p:ext>
            </p:extLst>
          </p:nvPr>
        </p:nvGraphicFramePr>
        <p:xfrm>
          <a:off x="4185633" y="2627289"/>
          <a:ext cx="1429555" cy="592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r:id="rId3" imgW="647419" imgH="215806" progId="Equation.3">
                  <p:embed/>
                </p:oleObj>
              </mc:Choice>
              <mc:Fallback>
                <p:oleObj r:id="rId3" imgW="647419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633" y="2627289"/>
                        <a:ext cx="1429555" cy="592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46242" y="40182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7339"/>
              </p:ext>
            </p:extLst>
          </p:nvPr>
        </p:nvGraphicFramePr>
        <p:xfrm>
          <a:off x="3296992" y="3696237"/>
          <a:ext cx="4881093" cy="157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r:id="rId5" imgW="1625600" imgH="457200" progId="Equation.3">
                  <p:embed/>
                </p:oleObj>
              </mc:Choice>
              <mc:Fallback>
                <p:oleObj r:id="rId5" imgW="16256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6992" y="3696237"/>
                        <a:ext cx="4881093" cy="15712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13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αναλυτική μέθοδος του </a:t>
            </a:r>
            <a:r>
              <a:rPr lang="el-GR" dirty="0" err="1" smtClean="0"/>
              <a:t>Lagrange</a:t>
            </a:r>
            <a:r>
              <a:rPr lang="el-GR" dirty="0" smtClean="0"/>
              <a:t>(10)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συνάρτηση (8.1.5) καλείται </a:t>
            </a:r>
            <a:r>
              <a:rPr lang="el-GR" b="1" dirty="0"/>
              <a:t>συνάρτηση </a:t>
            </a:r>
            <a:r>
              <a:rPr lang="en-US" b="1" dirty="0"/>
              <a:t>Lagrange</a:t>
            </a:r>
            <a:r>
              <a:rPr lang="el-GR" dirty="0"/>
              <a:t> του υλικού σημείου και στην γενική περίπτωση είναι συνάρτηση των γενικευμένων συντεταγμένων, των γενικευμένων ταχυτήτων και του χρόνου, </a:t>
            </a:r>
            <a:r>
              <a:rPr lang="el-GR" dirty="0" smtClean="0"/>
              <a:t>οπότε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14423" y="47265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019225"/>
              </p:ext>
            </p:extLst>
          </p:nvPr>
        </p:nvGraphicFramePr>
        <p:xfrm>
          <a:off x="2897747" y="4456089"/>
          <a:ext cx="5653825" cy="1004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3" imgW="1231366" imgH="215806" progId="Equation.3">
                  <p:embed/>
                </p:oleObj>
              </mc:Choice>
              <mc:Fallback>
                <p:oleObj r:id="rId3" imgW="1231366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747" y="4456089"/>
                        <a:ext cx="5653825" cy="1004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4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l-GR" dirty="0"/>
              <a:t>Οι εξισώσεις </a:t>
            </a:r>
            <a:r>
              <a:rPr lang="en-US" dirty="0"/>
              <a:t>Lagrange </a:t>
            </a:r>
            <a:r>
              <a:rPr lang="el-GR" dirty="0"/>
              <a:t>για σύστημα υλικών </a:t>
            </a:r>
            <a:r>
              <a:rPr lang="el-GR" dirty="0" smtClean="0"/>
              <a:t>σημείων</a:t>
            </a:r>
            <a:r>
              <a:rPr lang="en-US" dirty="0" smtClean="0"/>
              <a:t>.</a:t>
            </a:r>
            <a:r>
              <a:rPr lang="el-GR" dirty="0"/>
              <a:t> α) Η συνάρτηση </a:t>
            </a:r>
            <a:r>
              <a:rPr lang="en-US" dirty="0" smtClean="0"/>
              <a:t>Lagrange(1)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Θεωρούμε σύστημα   υλικών σημείων υποκείμενο σε   </a:t>
            </a:r>
            <a:r>
              <a:rPr lang="el-GR" dirty="0" err="1"/>
              <a:t>ολόνομους</a:t>
            </a:r>
            <a:r>
              <a:rPr lang="el-GR" dirty="0"/>
              <a:t> δεσμούς. Το σύστημα έχει   βαθμούς ελευθερίας και τα διανύσματα θέσεως των υλικών σημείων αυτού εκφράζονται δια της </a:t>
            </a:r>
            <a:r>
              <a:rPr lang="el-GR" dirty="0" smtClean="0"/>
              <a:t>σχέσεως</a:t>
            </a:r>
            <a:endParaRPr lang="en-US" dirty="0" smtClean="0"/>
          </a:p>
          <a:p>
            <a:endParaRPr lang="en-US" dirty="0"/>
          </a:p>
          <a:p>
            <a:r>
              <a:rPr lang="el-GR" dirty="0"/>
              <a:t>Ο</a:t>
            </a:r>
            <a:r>
              <a:rPr lang="el-GR" dirty="0" smtClean="0"/>
              <a:t>πότε </a:t>
            </a:r>
            <a:r>
              <a:rPr lang="el-GR" dirty="0"/>
              <a:t>η δυνατή μετατόπιση των υλικών σημείων του συστήματος είναι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520484" y="40954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91967"/>
              </p:ext>
            </p:extLst>
          </p:nvPr>
        </p:nvGraphicFramePr>
        <p:xfrm>
          <a:off x="2949262" y="3521891"/>
          <a:ext cx="5705341" cy="68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r:id="rId3" imgW="1917700" imgH="190500" progId="Equation.3">
                  <p:embed/>
                </p:oleObj>
              </mc:Choice>
              <mc:Fallback>
                <p:oleObj r:id="rId3" imgW="1917700" imgH="1905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262" y="3521891"/>
                        <a:ext cx="5705341" cy="682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850783" y="56975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46755"/>
              </p:ext>
            </p:extLst>
          </p:nvPr>
        </p:nvGraphicFramePr>
        <p:xfrm>
          <a:off x="2318196" y="5486400"/>
          <a:ext cx="6645500" cy="121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r:id="rId5" imgW="2705100" imgH="431800" progId="Equation.3">
                  <p:embed/>
                </p:oleObj>
              </mc:Choice>
              <mc:Fallback>
                <p:oleObj r:id="rId5" imgW="2705100" imgH="431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8196" y="5486400"/>
                        <a:ext cx="6645500" cy="1213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878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εξισώσεις </a:t>
            </a:r>
            <a:r>
              <a:rPr lang="en-US" dirty="0"/>
              <a:t>Lagrange </a:t>
            </a:r>
            <a:r>
              <a:rPr lang="el-GR" dirty="0"/>
              <a:t>για σύστημα υλικών σημείων</a:t>
            </a:r>
            <a:r>
              <a:rPr lang="en-US" dirty="0"/>
              <a:t>.</a:t>
            </a:r>
            <a:r>
              <a:rPr lang="el-GR" dirty="0"/>
              <a:t> α) Η συνάρτηση </a:t>
            </a:r>
            <a:r>
              <a:rPr lang="en-US" dirty="0" smtClean="0"/>
              <a:t>Lagrange(2)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 την εξίσωση της </a:t>
            </a:r>
            <a:r>
              <a:rPr lang="el-GR" dirty="0" smtClean="0"/>
              <a:t>κινήσεως</a:t>
            </a:r>
            <a:r>
              <a:rPr lang="en-US" dirty="0" smtClean="0"/>
              <a:t>                 </a:t>
            </a:r>
            <a:r>
              <a:rPr lang="el-GR" dirty="0" smtClean="0"/>
              <a:t>προκύπτει</a:t>
            </a:r>
            <a:r>
              <a:rPr lang="en-US" dirty="0"/>
              <a:t> </a:t>
            </a:r>
            <a:r>
              <a:rPr lang="en-US" dirty="0" smtClean="0"/>
              <a:t>               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Άρα</a:t>
            </a:r>
            <a:r>
              <a:rPr lang="en-US" dirty="0" smtClean="0"/>
              <a:t>                                                .</a:t>
            </a:r>
            <a:r>
              <a:rPr lang="el-GR" dirty="0" smtClean="0"/>
              <a:t>Από </a:t>
            </a:r>
            <a:r>
              <a:rPr lang="el-GR" dirty="0"/>
              <a:t>αυτήν, </a:t>
            </a:r>
            <a:r>
              <a:rPr lang="el-GR" dirty="0" smtClean="0"/>
              <a:t>θέτοντας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</a:t>
            </a:r>
            <a:r>
              <a:rPr lang="el-GR" dirty="0" smtClean="0"/>
              <a:t>προκύπτει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07616" y="17386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77855"/>
              </p:ext>
            </p:extLst>
          </p:nvPr>
        </p:nvGraphicFramePr>
        <p:xfrm>
          <a:off x="6207615" y="1535807"/>
          <a:ext cx="1352283" cy="79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r:id="rId3" imgW="825500" imgH="419100" progId="Equation.3">
                  <p:embed/>
                </p:oleObj>
              </mc:Choice>
              <mc:Fallback>
                <p:oleObj r:id="rId3" imgW="8255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615" y="1535807"/>
                        <a:ext cx="1352283" cy="797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633397" y="16687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415208"/>
              </p:ext>
            </p:extLst>
          </p:nvPr>
        </p:nvGraphicFramePr>
        <p:xfrm>
          <a:off x="9480488" y="1476722"/>
          <a:ext cx="2558604" cy="91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r:id="rId5" imgW="1447800" imgH="419100" progId="Equation.3">
                  <p:embed/>
                </p:oleObj>
              </mc:Choice>
              <mc:Fallback>
                <p:oleObj r:id="rId5" imgW="14478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488" y="1476722"/>
                        <a:ext cx="2558604" cy="915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5207" y="2286001"/>
            <a:ext cx="1607110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063300"/>
              </p:ext>
            </p:extLst>
          </p:nvPr>
        </p:nvGraphicFramePr>
        <p:xfrm>
          <a:off x="1429555" y="2541121"/>
          <a:ext cx="4430332" cy="1074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r:id="rId7" imgW="2273300" imgH="457200" progId="Equation.3">
                  <p:embed/>
                </p:oleObj>
              </mc:Choice>
              <mc:Fallback>
                <p:oleObj r:id="rId7" imgW="22733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555" y="2541121"/>
                        <a:ext cx="4430332" cy="1074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385024" y="2125661"/>
            <a:ext cx="1889219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793159"/>
              </p:ext>
            </p:extLst>
          </p:nvPr>
        </p:nvGraphicFramePr>
        <p:xfrm>
          <a:off x="609600" y="3739423"/>
          <a:ext cx="3114261" cy="82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r:id="rId9" imgW="2006600" imgH="431800" progId="Equation.3">
                  <p:embed/>
                </p:oleObj>
              </mc:Choice>
              <mc:Fallback>
                <p:oleObj r:id="rId9" imgW="20066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39423"/>
                        <a:ext cx="3114261" cy="821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779881" y="51515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631530"/>
              </p:ext>
            </p:extLst>
          </p:nvPr>
        </p:nvGraphicFramePr>
        <p:xfrm>
          <a:off x="4779880" y="4752305"/>
          <a:ext cx="3605144" cy="127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r:id="rId11" imgW="1028254" imgH="431613" progId="Equation.3">
                  <p:embed/>
                </p:oleObj>
              </mc:Choice>
              <mc:Fallback>
                <p:oleObj r:id="rId11" imgW="1028254" imgH="4316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880" y="4752305"/>
                        <a:ext cx="3605144" cy="12750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7492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εξισώσεις </a:t>
            </a:r>
            <a:r>
              <a:rPr lang="en-US" dirty="0"/>
              <a:t>Lagrange </a:t>
            </a:r>
            <a:r>
              <a:rPr lang="el-GR" dirty="0"/>
              <a:t>για σύστημα υλικών σημείων</a:t>
            </a:r>
            <a:r>
              <a:rPr lang="en-US" dirty="0"/>
              <a:t>.</a:t>
            </a:r>
            <a:r>
              <a:rPr lang="el-GR" dirty="0"/>
              <a:t> α) Η συνάρτηση </a:t>
            </a:r>
            <a:r>
              <a:rPr lang="en-US" dirty="0" smtClean="0"/>
              <a:t>Lagrange(3)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δύναμη  </a:t>
            </a:r>
            <a:r>
              <a:rPr lang="en-US" dirty="0" smtClean="0"/>
              <a:t>   </a:t>
            </a:r>
            <a:r>
              <a:rPr lang="el-GR" dirty="0" smtClean="0"/>
              <a:t>είναι </a:t>
            </a:r>
            <a:r>
              <a:rPr lang="el-GR" dirty="0"/>
              <a:t>η γενικευμένη δύναμη D’ </a:t>
            </a:r>
            <a:r>
              <a:rPr lang="el-GR" dirty="0" err="1"/>
              <a:t>Alembert</a:t>
            </a:r>
            <a:r>
              <a:rPr lang="el-GR" dirty="0"/>
              <a:t>   </a:t>
            </a:r>
            <a:r>
              <a:rPr lang="en-US" dirty="0" smtClean="0"/>
              <a:t>   </a:t>
            </a:r>
            <a:r>
              <a:rPr lang="el-GR" dirty="0" smtClean="0"/>
              <a:t>και γράφεται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Αλλά με κατάλληλες μετατροπές στις προηγούμενες εξισώσεις και με την αντικατάστασή τους στην έκφραση της     έχουμε ότι</a:t>
            </a:r>
            <a:endParaRPr lang="el-GR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678806" y="1828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234759"/>
              </p:ext>
            </p:extLst>
          </p:nvPr>
        </p:nvGraphicFramePr>
        <p:xfrm>
          <a:off x="2678806" y="1653210"/>
          <a:ext cx="461959" cy="59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r:id="rId3" imgW="177569" imgH="215619" progId="Equation.3">
                  <p:embed/>
                </p:oleObj>
              </mc:Choice>
              <mc:Fallback>
                <p:oleObj r:id="rId3" imgW="177569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806" y="1653210"/>
                        <a:ext cx="461959" cy="599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997941"/>
              </p:ext>
            </p:extLst>
          </p:nvPr>
        </p:nvGraphicFramePr>
        <p:xfrm>
          <a:off x="9974127" y="1653210"/>
          <a:ext cx="461959" cy="59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r:id="rId5" imgW="177569" imgH="215619" progId="Equation.3">
                  <p:embed/>
                </p:oleObj>
              </mc:Choice>
              <mc:Fallback>
                <p:oleObj r:id="rId5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4127" y="1653210"/>
                        <a:ext cx="461959" cy="599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366053" y="28890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776695"/>
              </p:ext>
            </p:extLst>
          </p:nvPr>
        </p:nvGraphicFramePr>
        <p:xfrm>
          <a:off x="3366053" y="2345635"/>
          <a:ext cx="6467060" cy="101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r:id="rId6" imgW="3098800" imgH="469900" progId="Equation.3">
                  <p:embed/>
                </p:oleObj>
              </mc:Choice>
              <mc:Fallback>
                <p:oleObj r:id="rId6" imgW="3098800" imgH="469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053" y="2345635"/>
                        <a:ext cx="6467060" cy="1010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831301"/>
              </p:ext>
            </p:extLst>
          </p:nvPr>
        </p:nvGraphicFramePr>
        <p:xfrm>
          <a:off x="9231073" y="4416082"/>
          <a:ext cx="461959" cy="59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r:id="rId8" imgW="177569" imgH="215619" progId="Equation.3">
                  <p:embed/>
                </p:oleObj>
              </mc:Choice>
              <mc:Fallback>
                <p:oleObj r:id="rId8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1073" y="4416082"/>
                        <a:ext cx="461959" cy="599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25008" y="56523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108495"/>
              </p:ext>
            </p:extLst>
          </p:nvPr>
        </p:nvGraphicFramePr>
        <p:xfrm>
          <a:off x="3498574" y="5168348"/>
          <a:ext cx="5155096" cy="1186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r:id="rId9" imgW="2146300" imgH="457200" progId="Equation.3">
                  <p:embed/>
                </p:oleObj>
              </mc:Choice>
              <mc:Fallback>
                <p:oleObj r:id="rId9" imgW="214630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574" y="5168348"/>
                        <a:ext cx="5155096" cy="1186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040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εξισώσεις </a:t>
            </a:r>
            <a:r>
              <a:rPr lang="en-US" dirty="0"/>
              <a:t>Lagrange </a:t>
            </a:r>
            <a:r>
              <a:rPr lang="el-GR" dirty="0"/>
              <a:t>για σύστημα υλικών σημείων</a:t>
            </a:r>
            <a:r>
              <a:rPr lang="en-US" dirty="0"/>
              <a:t>.</a:t>
            </a:r>
            <a:r>
              <a:rPr lang="el-GR" dirty="0"/>
              <a:t> α) Η συνάρτηση </a:t>
            </a:r>
            <a:r>
              <a:rPr lang="en-US" dirty="0" smtClean="0"/>
              <a:t>Lagrange(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Επίσης  η κινητική ενέργεια του συστήματος </a:t>
            </a:r>
            <a:r>
              <a:rPr lang="el-GR" dirty="0" smtClean="0"/>
              <a:t>είναι                   οπότε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Άρα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556124" y="16687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06105"/>
              </p:ext>
            </p:extLst>
          </p:nvPr>
        </p:nvGraphicFramePr>
        <p:xfrm>
          <a:off x="9375818" y="1417638"/>
          <a:ext cx="1906073" cy="990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r:id="rId3" imgW="761669" imgH="418918" progId="Equation.3">
                  <p:embed/>
                </p:oleObj>
              </mc:Choice>
              <mc:Fallback>
                <p:oleObj r:id="rId3" imgW="761669" imgH="41891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5818" y="1417638"/>
                        <a:ext cx="1906073" cy="990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8507" y="24083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523270"/>
              </p:ext>
            </p:extLst>
          </p:nvPr>
        </p:nvGraphicFramePr>
        <p:xfrm>
          <a:off x="2932089" y="2626326"/>
          <a:ext cx="5310389" cy="104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r:id="rId5" imgW="2209800" imgH="431800" progId="Equation.3">
                  <p:embed/>
                </p:oleObj>
              </mc:Choice>
              <mc:Fallback>
                <p:oleObj r:id="rId5" imgW="22098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089" y="2626326"/>
                        <a:ext cx="5310389" cy="1043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43966" y="48424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97206"/>
              </p:ext>
            </p:extLst>
          </p:nvPr>
        </p:nvGraphicFramePr>
        <p:xfrm>
          <a:off x="2871991" y="4561383"/>
          <a:ext cx="3915176" cy="10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r:id="rId7" imgW="1244600" imgH="457200" progId="Equation.3">
                  <p:embed/>
                </p:oleObj>
              </mc:Choice>
              <mc:Fallback>
                <p:oleObj r:id="rId7" imgW="12446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991" y="4561383"/>
                        <a:ext cx="3915176" cy="1043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397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εξισώσεις </a:t>
            </a:r>
            <a:r>
              <a:rPr lang="en-US" dirty="0"/>
              <a:t>Lagrange </a:t>
            </a:r>
            <a:r>
              <a:rPr lang="el-GR" dirty="0"/>
              <a:t>για σύστημα υλικών σημείων</a:t>
            </a:r>
            <a:r>
              <a:rPr lang="en-US" dirty="0"/>
              <a:t>.</a:t>
            </a:r>
            <a:r>
              <a:rPr lang="el-GR" dirty="0"/>
              <a:t> α) Η συνάρτηση </a:t>
            </a:r>
            <a:r>
              <a:rPr lang="en-US" dirty="0" smtClean="0"/>
              <a:t>Lagrange(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σχέση </a:t>
            </a:r>
            <a:r>
              <a:rPr lang="el-GR" dirty="0" smtClean="0"/>
              <a:t>                         τα      </a:t>
            </a:r>
            <a:r>
              <a:rPr lang="el-GR" dirty="0"/>
              <a:t> </a:t>
            </a:r>
            <a:r>
              <a:rPr lang="el-GR" dirty="0" smtClean="0"/>
              <a:t>είναι </a:t>
            </a:r>
            <a:r>
              <a:rPr lang="el-GR" dirty="0"/>
              <a:t>οι δυνατές μετατοπίσεις, οι οποίες είναι ανεξάρτητες μεταξύ </a:t>
            </a:r>
            <a:r>
              <a:rPr lang="el-GR" dirty="0" smtClean="0"/>
              <a:t>τους. Η σχέση </a:t>
            </a:r>
            <a:r>
              <a:rPr lang="el-GR" dirty="0"/>
              <a:t>αυτή ισχύει </a:t>
            </a:r>
            <a:r>
              <a:rPr lang="el-GR" dirty="0" smtClean="0"/>
              <a:t> </a:t>
            </a:r>
            <a:r>
              <a:rPr lang="el-GR" dirty="0"/>
              <a:t>για τυχαίες τιμές των  </a:t>
            </a:r>
            <a:r>
              <a:rPr lang="el-GR" dirty="0" smtClean="0"/>
              <a:t>    , </a:t>
            </a:r>
            <a:r>
              <a:rPr lang="el-GR" dirty="0"/>
              <a:t>οι οποίες δεν είναι απαραιτήτως μηδενικές. Επομένως  μηδενίζονται οι συντελεστές των  </a:t>
            </a:r>
            <a:r>
              <a:rPr lang="el-GR" dirty="0" smtClean="0"/>
              <a:t>   , </a:t>
            </a:r>
            <a:r>
              <a:rPr lang="el-GR" dirty="0"/>
              <a:t>οπότε από </a:t>
            </a:r>
            <a:r>
              <a:rPr lang="el-GR" dirty="0" smtClean="0"/>
              <a:t>αυτή τη σχέση </a:t>
            </a:r>
            <a:r>
              <a:rPr lang="el-GR" dirty="0"/>
              <a:t>και </a:t>
            </a:r>
            <a:r>
              <a:rPr lang="el-GR" dirty="0" smtClean="0"/>
              <a:t>την προηγούμενη της     </a:t>
            </a:r>
            <a:r>
              <a:rPr lang="el-GR" dirty="0"/>
              <a:t>εξάγεται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314110"/>
              </p:ext>
            </p:extLst>
          </p:nvPr>
        </p:nvGraphicFramePr>
        <p:xfrm>
          <a:off x="2936382" y="1424435"/>
          <a:ext cx="2202287" cy="92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r:id="rId3" imgW="1028254" imgH="431613" progId="Equation.3">
                  <p:embed/>
                </p:oleObj>
              </mc:Choice>
              <mc:Fallback>
                <p:oleObj r:id="rId3" imgW="1028254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382" y="1424435"/>
                        <a:ext cx="2202287" cy="922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667683"/>
              </p:ext>
            </p:extLst>
          </p:nvPr>
        </p:nvGraphicFramePr>
        <p:xfrm>
          <a:off x="5705341" y="1650107"/>
          <a:ext cx="502276" cy="57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r:id="rId5" imgW="215619" imgH="215619" progId="Equation.3">
                  <p:embed/>
                </p:oleObj>
              </mc:Choice>
              <mc:Fallback>
                <p:oleObj r:id="rId5" imgW="215619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341" y="1650107"/>
                        <a:ext cx="502276" cy="570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466130"/>
              </p:ext>
            </p:extLst>
          </p:nvPr>
        </p:nvGraphicFramePr>
        <p:xfrm>
          <a:off x="4636393" y="2639633"/>
          <a:ext cx="502276" cy="57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r:id="rId7" imgW="215619" imgH="215619" progId="Equation.3">
                  <p:embed/>
                </p:oleObj>
              </mc:Choice>
              <mc:Fallback>
                <p:oleObj r:id="rId7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393" y="2639633"/>
                        <a:ext cx="502276" cy="570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957826"/>
              </p:ext>
            </p:extLst>
          </p:nvPr>
        </p:nvGraphicFramePr>
        <p:xfrm>
          <a:off x="10236556" y="3101126"/>
          <a:ext cx="502276" cy="57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r:id="rId8" imgW="215619" imgH="215619" progId="Equation.3">
                  <p:embed/>
                </p:oleObj>
              </mc:Choice>
              <mc:Fallback>
                <p:oleObj r:id="rId8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6556" y="3101126"/>
                        <a:ext cx="502276" cy="570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22934"/>
              </p:ext>
            </p:extLst>
          </p:nvPr>
        </p:nvGraphicFramePr>
        <p:xfrm>
          <a:off x="9620519" y="3671731"/>
          <a:ext cx="296886" cy="49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r:id="rId9" imgW="177569" imgH="215619" progId="Equation.3">
                  <p:embed/>
                </p:oleObj>
              </mc:Choice>
              <mc:Fallback>
                <p:oleObj r:id="rId9" imgW="177569" imgH="21561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519" y="3671731"/>
                        <a:ext cx="296886" cy="491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5035639" y="5035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44788"/>
              </p:ext>
            </p:extLst>
          </p:nvPr>
        </p:nvGraphicFramePr>
        <p:xfrm>
          <a:off x="3271235" y="4623515"/>
          <a:ext cx="4765182" cy="1223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r:id="rId11" imgW="1854200" imgH="457200" progId="Equation.3">
                  <p:embed/>
                </p:oleObj>
              </mc:Choice>
              <mc:Fallback>
                <p:oleObj r:id="rId11" imgW="185420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235" y="4623515"/>
                        <a:ext cx="4765182" cy="1223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85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 algn="l"/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1905" y="4941169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εξισώσεις </a:t>
            </a:r>
            <a:r>
              <a:rPr lang="en-US" dirty="0"/>
              <a:t>Lagrange </a:t>
            </a:r>
            <a:r>
              <a:rPr lang="el-GR" dirty="0"/>
              <a:t>για σύστημα υλικών σημείων</a:t>
            </a:r>
            <a:r>
              <a:rPr lang="en-US" dirty="0"/>
              <a:t>.</a:t>
            </a:r>
            <a:r>
              <a:rPr lang="el-GR" dirty="0"/>
              <a:t> α) Η συνάρτηση </a:t>
            </a:r>
            <a:r>
              <a:rPr lang="en-US" dirty="0" smtClean="0"/>
              <a:t>Lagrange(</a:t>
            </a:r>
            <a:r>
              <a:rPr lang="el-GR" dirty="0" smtClean="0"/>
              <a:t>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εξισώσεις </a:t>
            </a:r>
            <a:r>
              <a:rPr lang="el-GR" dirty="0" smtClean="0"/>
              <a:t>αυτές </a:t>
            </a:r>
            <a:r>
              <a:rPr lang="el-GR" dirty="0"/>
              <a:t>είναι οι εξισώσεις της κινήσεως του συστήματος και ονομάζονται </a:t>
            </a:r>
            <a:r>
              <a:rPr lang="el-GR" b="1" dirty="0"/>
              <a:t>εξισώσεις του</a:t>
            </a:r>
            <a:r>
              <a:rPr lang="el-GR" dirty="0"/>
              <a:t> </a:t>
            </a:r>
            <a:r>
              <a:rPr lang="el-GR" b="1" dirty="0" err="1"/>
              <a:t>Lagrange</a:t>
            </a:r>
            <a:r>
              <a:rPr lang="el-GR" dirty="0"/>
              <a:t> είναι δε τόσες, όσοι είναι και οι βαθμοί ελευθερίας του συστήματος</a:t>
            </a:r>
            <a:r>
              <a:rPr lang="el-GR" dirty="0" smtClean="0"/>
              <a:t>.</a:t>
            </a:r>
          </a:p>
          <a:p>
            <a:r>
              <a:rPr lang="el-GR" dirty="0"/>
              <a:t>Θεωρούμε ακολούθως ότι οι γενικευμένες δυνάμεις   απορρέουν από δυναμική συνάρτηση  </a:t>
            </a:r>
            <a:r>
              <a:rPr lang="el-GR" dirty="0" smtClean="0"/>
              <a:t>              και </a:t>
            </a:r>
            <a:r>
              <a:rPr lang="el-GR" dirty="0"/>
              <a:t>ορίζουμε την συνάρτηση                  όπου  </a:t>
            </a:r>
            <a:r>
              <a:rPr lang="el-GR" dirty="0" smtClean="0"/>
              <a:t>                    είναι </a:t>
            </a:r>
            <a:r>
              <a:rPr lang="el-GR" dirty="0"/>
              <a:t>η κινητική ενέργεια του συστήματος.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032642" y="33613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942743"/>
              </p:ext>
            </p:extLst>
          </p:nvPr>
        </p:nvGraphicFramePr>
        <p:xfrm>
          <a:off x="9790995" y="3270620"/>
          <a:ext cx="483294" cy="51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r:id="rId3" imgW="177569" imgH="215619" progId="Equation.3">
                  <p:embed/>
                </p:oleObj>
              </mc:Choice>
              <mc:Fallback>
                <p:oleObj r:id="rId3" imgW="177569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0995" y="3270620"/>
                        <a:ext cx="483294" cy="515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521262" y="39538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803035"/>
              </p:ext>
            </p:extLst>
          </p:nvPr>
        </p:nvGraphicFramePr>
        <p:xfrm>
          <a:off x="7353837" y="3785909"/>
          <a:ext cx="1313645" cy="47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r:id="rId5" imgW="672808" imgH="215806" progId="Equation.DSMT4">
                  <p:embed/>
                </p:oleObj>
              </mc:Choice>
              <mc:Fallback>
                <p:oleObj r:id="rId5" imgW="672808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837" y="3785909"/>
                        <a:ext cx="1313645" cy="476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185634" y="44174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376736"/>
              </p:ext>
            </p:extLst>
          </p:nvPr>
        </p:nvGraphicFramePr>
        <p:xfrm>
          <a:off x="3734874" y="4262905"/>
          <a:ext cx="1313644" cy="38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r:id="rId7" imgW="558558" imgH="152334" progId="Equation.3">
                  <p:embed/>
                </p:oleObj>
              </mc:Choice>
              <mc:Fallback>
                <p:oleObj r:id="rId7" imgW="558558" imgH="15233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874" y="4262905"/>
                        <a:ext cx="1313644" cy="386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487062" y="43658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663143"/>
              </p:ext>
            </p:extLst>
          </p:nvPr>
        </p:nvGraphicFramePr>
        <p:xfrm>
          <a:off x="6182060" y="4199641"/>
          <a:ext cx="1991732" cy="512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r:id="rId9" imgW="863225" imgH="215806" progId="Equation.3">
                  <p:embed/>
                </p:oleObj>
              </mc:Choice>
              <mc:Fallback>
                <p:oleObj r:id="rId9" imgW="863225" imgH="21580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060" y="4199641"/>
                        <a:ext cx="1991732" cy="5128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31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εξισώσεις </a:t>
            </a:r>
            <a:r>
              <a:rPr lang="en-US" dirty="0"/>
              <a:t>Lagrange </a:t>
            </a:r>
            <a:r>
              <a:rPr lang="el-GR" dirty="0"/>
              <a:t>για σύστημα υλικών σημείων</a:t>
            </a:r>
            <a:r>
              <a:rPr lang="en-US" dirty="0"/>
              <a:t>.</a:t>
            </a:r>
            <a:r>
              <a:rPr lang="el-GR" dirty="0"/>
              <a:t> α) Η συνάρτηση </a:t>
            </a:r>
            <a:r>
              <a:rPr lang="en-US" dirty="0" smtClean="0"/>
              <a:t>Lagrange(</a:t>
            </a:r>
            <a:r>
              <a:rPr lang="el-GR" dirty="0" smtClean="0"/>
              <a:t>7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μερικές παράγωγοι της συναρτήσεως  </a:t>
            </a:r>
            <a:r>
              <a:rPr lang="el-GR" dirty="0" smtClean="0"/>
              <a:t>   ως </a:t>
            </a:r>
            <a:r>
              <a:rPr lang="el-GR" dirty="0"/>
              <a:t>προς  </a:t>
            </a:r>
            <a:r>
              <a:rPr lang="el-GR" dirty="0" smtClean="0"/>
              <a:t>   και  είναι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Κατόπιν τούτου </a:t>
            </a:r>
            <a:r>
              <a:rPr lang="el-GR" dirty="0" smtClean="0"/>
              <a:t>οι προηγούμενες εξισώσεις γράφονται</a:t>
            </a:r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78840" y="18416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797399"/>
              </p:ext>
            </p:extLst>
          </p:nvPr>
        </p:nvGraphicFramePr>
        <p:xfrm>
          <a:off x="7778840" y="1600201"/>
          <a:ext cx="309092" cy="50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r:id="rId3" imgW="126835" imgH="139518" progId="Equation.DSMT4">
                  <p:embed/>
                </p:oleObj>
              </mc:Choice>
              <mc:Fallback>
                <p:oleObj r:id="rId3" imgW="126835" imgH="1395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40" y="1600201"/>
                        <a:ext cx="309092" cy="508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726787"/>
              </p:ext>
            </p:extLst>
          </p:nvPr>
        </p:nvGraphicFramePr>
        <p:xfrm>
          <a:off x="9607639" y="1600201"/>
          <a:ext cx="382610" cy="69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r:id="rId5" imgW="152268" imgH="215713" progId="Equation.DSMT4">
                  <p:embed/>
                </p:oleObj>
              </mc:Choice>
              <mc:Fallback>
                <p:oleObj r:id="rId5" imgW="152268" imgH="2157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639" y="1600201"/>
                        <a:ext cx="382610" cy="694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844011" y="18145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041465"/>
              </p:ext>
            </p:extLst>
          </p:nvPr>
        </p:nvGraphicFramePr>
        <p:xfrm>
          <a:off x="10612192" y="1600201"/>
          <a:ext cx="417489" cy="70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r:id="rId7" imgW="152268" imgH="215713" progId="Equation.DSMT4">
                  <p:embed/>
                </p:oleObj>
              </mc:Choice>
              <mc:Fallback>
                <p:oleObj r:id="rId7" imgW="152268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2192" y="1600201"/>
                        <a:ext cx="417489" cy="7011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185634" y="26788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536760"/>
              </p:ext>
            </p:extLst>
          </p:nvPr>
        </p:nvGraphicFramePr>
        <p:xfrm>
          <a:off x="3580327" y="2301333"/>
          <a:ext cx="4018208" cy="111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r:id="rId9" imgW="1637589" imgH="406224" progId="Equation.3">
                  <p:embed/>
                </p:oleObj>
              </mc:Choice>
              <mc:Fallback>
                <p:oleObj r:id="rId9" imgW="1637589" imgH="4062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327" y="2301333"/>
                        <a:ext cx="4018208" cy="1111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185634" y="53962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922935"/>
              </p:ext>
            </p:extLst>
          </p:nvPr>
        </p:nvGraphicFramePr>
        <p:xfrm>
          <a:off x="2756079" y="4945487"/>
          <a:ext cx="4675031" cy="1180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r:id="rId11" imgW="1727200" imgH="457200" progId="Equation.3">
                  <p:embed/>
                </p:oleObj>
              </mc:Choice>
              <mc:Fallback>
                <p:oleObj r:id="rId11" imgW="17272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079" y="4945487"/>
                        <a:ext cx="4675031" cy="11806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940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εξισώσεις </a:t>
            </a:r>
            <a:r>
              <a:rPr lang="el-GR" dirty="0" err="1"/>
              <a:t>Lagrange</a:t>
            </a:r>
            <a:r>
              <a:rPr lang="el-GR" dirty="0"/>
              <a:t> για σύστημα υλικών σημείων. α) Η συνάρτηση </a:t>
            </a:r>
            <a:r>
              <a:rPr lang="el-GR" dirty="0" err="1" smtClean="0"/>
              <a:t>Lagrange</a:t>
            </a:r>
            <a:r>
              <a:rPr lang="el-GR" dirty="0" smtClean="0"/>
              <a:t>(8)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smtClean="0"/>
              <a:t>συνάρτηση                     </a:t>
            </a:r>
            <a:r>
              <a:rPr lang="el-GR" dirty="0"/>
              <a:t>ονομάζεται </a:t>
            </a:r>
            <a:r>
              <a:rPr lang="el-GR" b="1" dirty="0"/>
              <a:t>συνάρτηση του </a:t>
            </a:r>
            <a:r>
              <a:rPr lang="en-US" b="1" dirty="0"/>
              <a:t>Lagrange</a:t>
            </a:r>
            <a:r>
              <a:rPr lang="en-US" dirty="0"/>
              <a:t> </a:t>
            </a:r>
            <a:r>
              <a:rPr lang="el-GR" dirty="0"/>
              <a:t>και στην γενική περίπτωση είναι συνάρτηση των γενικευμένων συντεταγμένων, των γενικευμένων ταχυτήτων και του χρόνου, οπότε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01543" y="19189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698456"/>
              </p:ext>
            </p:extLst>
          </p:nvPr>
        </p:nvGraphicFramePr>
        <p:xfrm>
          <a:off x="3490174" y="1712890"/>
          <a:ext cx="1532587" cy="46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r:id="rId3" imgW="558558" imgH="152334" progId="Equation.3">
                  <p:embed/>
                </p:oleObj>
              </mc:Choice>
              <mc:Fallback>
                <p:oleObj r:id="rId3" imgW="558558" imgH="15233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174" y="1712890"/>
                        <a:ext cx="1532587" cy="463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10637" y="47007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33825"/>
              </p:ext>
            </p:extLst>
          </p:nvPr>
        </p:nvGraphicFramePr>
        <p:xfrm>
          <a:off x="2356834" y="4430331"/>
          <a:ext cx="7289442" cy="95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r:id="rId5" imgW="1371600" imgH="215900" progId="Equation.3">
                  <p:embed/>
                </p:oleObj>
              </mc:Choice>
              <mc:Fallback>
                <p:oleObj r:id="rId5" imgW="13716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834" y="4430331"/>
                        <a:ext cx="7289442" cy="953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374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</a:t>
            </a:r>
            <a:r>
              <a:rPr lang="el-GR" dirty="0"/>
              <a:t>) Η συνάρτηση </a:t>
            </a:r>
            <a:r>
              <a:rPr lang="el-GR" dirty="0" err="1"/>
              <a:t>Lagrange</a:t>
            </a:r>
            <a:r>
              <a:rPr lang="el-GR" dirty="0"/>
              <a:t> για μη διατηρητικές </a:t>
            </a:r>
            <a:r>
              <a:rPr lang="el-GR" dirty="0" smtClean="0"/>
              <a:t>δυνάμεις(1)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Εξετάζουμε εν συνεχεία την περίπτωση κατά την οποία στο σύστημα των  υλικών σημείων δρουν   γενικευμένες μη διατηρητικές δυνάμεις  </a:t>
            </a:r>
            <a:r>
              <a:rPr lang="el-GR" dirty="0" smtClean="0"/>
              <a:t>   .</a:t>
            </a:r>
          </a:p>
          <a:p>
            <a:r>
              <a:rPr lang="el-GR" dirty="0"/>
              <a:t>Οι εξισώσεις </a:t>
            </a:r>
            <a:r>
              <a:rPr lang="en-US" dirty="0"/>
              <a:t>Lagrange </a:t>
            </a:r>
            <a:r>
              <a:rPr lang="el-GR" dirty="0"/>
              <a:t>για το σύστημα είναι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55335" y="27560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382353"/>
              </p:ext>
            </p:extLst>
          </p:nvPr>
        </p:nvGraphicFramePr>
        <p:xfrm>
          <a:off x="4855335" y="2653048"/>
          <a:ext cx="425003" cy="54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r:id="rId3" imgW="177569" imgH="215619" progId="Equation.DSMT4">
                  <p:embed/>
                </p:oleObj>
              </mc:Choice>
              <mc:Fallback>
                <p:oleObj r:id="rId3" imgW="177569" imgH="21561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335" y="2653048"/>
                        <a:ext cx="425003" cy="540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42125" y="46504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079164"/>
              </p:ext>
            </p:extLst>
          </p:nvPr>
        </p:nvGraphicFramePr>
        <p:xfrm>
          <a:off x="3387144" y="4246807"/>
          <a:ext cx="4829577" cy="148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r:id="rId5" imgW="1879600" imgH="457200" progId="Equation.3">
                  <p:embed/>
                </p:oleObj>
              </mc:Choice>
              <mc:Fallback>
                <p:oleObj r:id="rId5" imgW="18796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144" y="4246807"/>
                        <a:ext cx="4829577" cy="14842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89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β) Η συνάρτηση </a:t>
            </a:r>
            <a:r>
              <a:rPr lang="el-GR" dirty="0" err="1"/>
              <a:t>Lagrange</a:t>
            </a:r>
            <a:r>
              <a:rPr lang="el-GR" dirty="0"/>
              <a:t> για μη διατηρητικές </a:t>
            </a:r>
            <a:r>
              <a:rPr lang="el-GR" dirty="0" smtClean="0"/>
              <a:t>δυνάμεις(2)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εξισώσεις </a:t>
            </a:r>
            <a:r>
              <a:rPr lang="el-GR" dirty="0" err="1"/>
              <a:t>Lagrange</a:t>
            </a:r>
            <a:r>
              <a:rPr lang="el-GR" dirty="0"/>
              <a:t>  είναι δυνατόν να εκφραστούν υπό μορφή  ανάλογο προς την </a:t>
            </a:r>
            <a:r>
              <a:rPr lang="el-GR" dirty="0" smtClean="0"/>
              <a:t>                                        , </a:t>
            </a:r>
            <a:r>
              <a:rPr lang="el-GR" dirty="0"/>
              <a:t>εφ’ όσον  υπάρχει συνάρτηση   </a:t>
            </a:r>
            <a:r>
              <a:rPr lang="el-GR" dirty="0" smtClean="0"/>
              <a:t>                     τέτοια</a:t>
            </a:r>
            <a:r>
              <a:rPr lang="el-GR" dirty="0"/>
              <a:t>, ώστε να ισχύει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25791" y="29363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744426"/>
              </p:ext>
            </p:extLst>
          </p:nvPr>
        </p:nvGraphicFramePr>
        <p:xfrm>
          <a:off x="5617334" y="1970468"/>
          <a:ext cx="3374266" cy="78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r:id="rId3" imgW="1727200" imgH="457200" progId="Equation.3">
                  <p:embed/>
                </p:oleObj>
              </mc:Choice>
              <mc:Fallback>
                <p:oleObj r:id="rId3" imgW="17272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334" y="1970468"/>
                        <a:ext cx="3374266" cy="783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812225"/>
              </p:ext>
            </p:extLst>
          </p:nvPr>
        </p:nvGraphicFramePr>
        <p:xfrm>
          <a:off x="4507604" y="2681377"/>
          <a:ext cx="1893196" cy="52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r:id="rId5" imgW="863225" imgH="215806" progId="Equation.DSMT4">
                  <p:embed/>
                </p:oleObj>
              </mc:Choice>
              <mc:Fallback>
                <p:oleObj r:id="rId5" imgW="863225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604" y="2681377"/>
                        <a:ext cx="1893196" cy="528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43966" y="35061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46976"/>
              </p:ext>
            </p:extLst>
          </p:nvPr>
        </p:nvGraphicFramePr>
        <p:xfrm>
          <a:off x="3477296" y="3506107"/>
          <a:ext cx="4971245" cy="133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r:id="rId7" imgW="1892300" imgH="457200" progId="Equation.3">
                  <p:embed/>
                </p:oleObj>
              </mc:Choice>
              <mc:Fallback>
                <p:oleObj r:id="rId7" imgW="18923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96" y="3506107"/>
                        <a:ext cx="4971245" cy="1336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06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συνάρτηση </a:t>
            </a:r>
            <a:r>
              <a:rPr lang="el-GR" dirty="0" err="1"/>
              <a:t>Lagrange</a:t>
            </a:r>
            <a:r>
              <a:rPr lang="el-GR" dirty="0"/>
              <a:t> για μη διατηρητικές </a:t>
            </a:r>
            <a:r>
              <a:rPr lang="el-GR" dirty="0" smtClean="0"/>
              <a:t>δυνάμεις(3)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περίπτωση αυτή οι εξισώσεις </a:t>
            </a:r>
            <a:r>
              <a:rPr lang="el-GR" dirty="0" err="1"/>
              <a:t>Lagrange</a:t>
            </a:r>
            <a:r>
              <a:rPr lang="el-GR" dirty="0"/>
              <a:t> </a:t>
            </a:r>
            <a:r>
              <a:rPr lang="el-GR" dirty="0" smtClean="0"/>
              <a:t>γράφονται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Αν </a:t>
            </a:r>
            <a:r>
              <a:rPr lang="el-GR" dirty="0"/>
              <a:t>δε τεθεί </a:t>
            </a:r>
            <a:r>
              <a:rPr lang="el-GR" dirty="0" smtClean="0"/>
              <a:t>                 προκύπτει</a:t>
            </a:r>
            <a:endParaRPr lang="el-GR" dirty="0"/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73510" y="26659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166276"/>
              </p:ext>
            </p:extLst>
          </p:nvPr>
        </p:nvGraphicFramePr>
        <p:xfrm>
          <a:off x="3374264" y="2318196"/>
          <a:ext cx="5589432" cy="11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r:id="rId3" imgW="2552700" imgH="457200" progId="Equation.3">
                  <p:embed/>
                </p:oleObj>
              </mc:Choice>
              <mc:Fallback>
                <p:oleObj r:id="rId3" imgW="25527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264" y="2318196"/>
                        <a:ext cx="5589432" cy="11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45477" y="35697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694908"/>
              </p:ext>
            </p:extLst>
          </p:nvPr>
        </p:nvGraphicFramePr>
        <p:xfrm>
          <a:off x="3142445" y="4023967"/>
          <a:ext cx="1262129" cy="473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r:id="rId5" imgW="622030" imgH="165028" progId="Equation.DSMT4">
                  <p:embed/>
                </p:oleObj>
              </mc:Choice>
              <mc:Fallback>
                <p:oleObj r:id="rId5" imgW="622030" imgH="16502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445" y="4023967"/>
                        <a:ext cx="1262129" cy="473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73510" y="47960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285955"/>
              </p:ext>
            </p:extLst>
          </p:nvPr>
        </p:nvGraphicFramePr>
        <p:xfrm>
          <a:off x="3142445" y="4796012"/>
          <a:ext cx="4623516" cy="122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r:id="rId7" imgW="1790700" imgH="457200" progId="Equation.3">
                  <p:embed/>
                </p:oleObj>
              </mc:Choice>
              <mc:Fallback>
                <p:oleObj r:id="rId7" imgW="17907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445" y="4796012"/>
                        <a:ext cx="4623516" cy="1226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συνάρτηση </a:t>
            </a:r>
            <a:r>
              <a:rPr lang="el-GR" dirty="0" err="1"/>
              <a:t>Lagrange</a:t>
            </a:r>
            <a:r>
              <a:rPr lang="el-GR" dirty="0"/>
              <a:t> για μη διατηρητικές </a:t>
            </a:r>
            <a:r>
              <a:rPr lang="el-GR" dirty="0" smtClean="0"/>
              <a:t>δυνάμεις(4)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συνάρτηση   </a:t>
            </a:r>
            <a:r>
              <a:rPr lang="el-GR" dirty="0" smtClean="0"/>
              <a:t>   καλείται </a:t>
            </a:r>
            <a:r>
              <a:rPr lang="el-GR" b="1" dirty="0"/>
              <a:t>συνάρτηση </a:t>
            </a:r>
            <a:r>
              <a:rPr lang="el-GR" b="1" dirty="0" err="1"/>
              <a:t>Lagrange</a:t>
            </a:r>
            <a:r>
              <a:rPr lang="el-GR" b="1" dirty="0"/>
              <a:t> του συστήματος για μη διατηρητικές δυνάμεις</a:t>
            </a:r>
            <a:r>
              <a:rPr lang="el-GR" dirty="0"/>
              <a:t> και η συνάρτηση  </a:t>
            </a:r>
            <a:r>
              <a:rPr lang="el-GR" b="1" dirty="0"/>
              <a:t>γενικευμένο δυναμικό</a:t>
            </a:r>
            <a:r>
              <a:rPr lang="el-GR" dirty="0"/>
              <a:t>, το οποίο εξαρτάται από τις γενικευμένες συντεταγμένες και ταχύτητες και από τον χρόνο</a:t>
            </a:r>
            <a:r>
              <a:rPr lang="el-GR" dirty="0" smtClean="0"/>
              <a:t>.</a:t>
            </a:r>
          </a:p>
          <a:p>
            <a:r>
              <a:rPr lang="el-GR" dirty="0"/>
              <a:t>Θα μελετήσουμε εν συνεχεία την ειδική περίπτωση κατά την οποία σε υλικό σημείο , το οποίο κινείται σε αδρανειακό σύστημα αναφοράς, δρα η γενικευμένη μη διατηρητική δύναμη </a:t>
            </a:r>
            <a:r>
              <a:rPr lang="el-GR" dirty="0" smtClean="0"/>
              <a:t>    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13354"/>
              </p:ext>
            </p:extLst>
          </p:nvPr>
        </p:nvGraphicFramePr>
        <p:xfrm>
          <a:off x="3400021" y="1692275"/>
          <a:ext cx="309094" cy="41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r:id="rId3" imgW="164957" imgH="152268" progId="Equation.DSMT4">
                  <p:embed/>
                </p:oleObj>
              </mc:Choice>
              <mc:Fallback>
                <p:oleObj r:id="rId3" imgW="164957" imgH="15226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021" y="1692275"/>
                        <a:ext cx="309094" cy="419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01589" y="23053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195983"/>
              </p:ext>
            </p:extLst>
          </p:nvPr>
        </p:nvGraphicFramePr>
        <p:xfrm>
          <a:off x="11101589" y="2111911"/>
          <a:ext cx="373487" cy="4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r:id="rId5" imgW="177492" imgH="164814" progId="Equation.DSMT4">
                  <p:embed/>
                </p:oleObj>
              </mc:Choice>
              <mc:Fallback>
                <p:oleObj r:id="rId5" imgW="177492" imgH="16481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1589" y="2111911"/>
                        <a:ext cx="373487" cy="450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562896" y="53447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937852"/>
              </p:ext>
            </p:extLst>
          </p:nvPr>
        </p:nvGraphicFramePr>
        <p:xfrm>
          <a:off x="2398644" y="5181600"/>
          <a:ext cx="543339" cy="54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r:id="rId7" imgW="177569" imgH="215619" progId="Equation.DSMT4">
                  <p:embed/>
                </p:oleObj>
              </mc:Choice>
              <mc:Fallback>
                <p:oleObj r:id="rId7" imgW="177569" imgH="21561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644" y="5181600"/>
                        <a:ext cx="543339" cy="543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975652" y="58515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21685"/>
              </p:ext>
            </p:extLst>
          </p:nvPr>
        </p:nvGraphicFramePr>
        <p:xfrm>
          <a:off x="3975651" y="5507864"/>
          <a:ext cx="422744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r:id="rId9" imgW="1892300" imgH="457200" progId="Equation.3">
                  <p:embed/>
                </p:oleObj>
              </mc:Choice>
              <mc:Fallback>
                <p:oleObj r:id="rId9" imgW="18923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651" y="5507864"/>
                        <a:ext cx="4227445" cy="1065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4364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συνάρτηση </a:t>
            </a:r>
            <a:r>
              <a:rPr lang="el-GR" dirty="0" err="1"/>
              <a:t>Lagrange</a:t>
            </a:r>
            <a:r>
              <a:rPr lang="el-GR" dirty="0"/>
              <a:t> για μη διατηρητικές </a:t>
            </a:r>
            <a:r>
              <a:rPr lang="el-GR" dirty="0" smtClean="0"/>
              <a:t>δυνάμεις(5)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/>
              <a:t>δε γενικευμένο δυναμικό  </a:t>
            </a:r>
            <a:r>
              <a:rPr lang="el-GR" dirty="0" smtClean="0"/>
              <a:t>     είναι </a:t>
            </a:r>
            <a:r>
              <a:rPr lang="el-GR" dirty="0"/>
              <a:t>γραμμική συνάρτηση των γενικευμένων ταχυτήτων  και έχει την </a:t>
            </a:r>
            <a:r>
              <a:rPr lang="el-GR" dirty="0" smtClean="0"/>
              <a:t>μορφή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Σε καρτεσιανό σύστημα συντεταγμένων το γενικευμένο δυναμικό γράφεται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55494"/>
              </p:ext>
            </p:extLst>
          </p:nvPr>
        </p:nvGraphicFramePr>
        <p:xfrm>
          <a:off x="5819104" y="1690353"/>
          <a:ext cx="373487" cy="4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r:id="rId3" imgW="177492" imgH="164814" progId="Equation.DSMT4">
                  <p:embed/>
                </p:oleObj>
              </mc:Choice>
              <mc:Fallback>
                <p:oleObj r:id="rId3" imgW="177492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104" y="1690353"/>
                        <a:ext cx="373487" cy="450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70479" y="29750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75341"/>
              </p:ext>
            </p:extLst>
          </p:nvPr>
        </p:nvGraphicFramePr>
        <p:xfrm>
          <a:off x="3052292" y="2575773"/>
          <a:ext cx="5331853" cy="115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r:id="rId5" imgW="1905000" imgH="431800" progId="Equation.DSMT4">
                  <p:embed/>
                </p:oleObj>
              </mc:Choice>
              <mc:Fallback>
                <p:oleObj r:id="rId5" imgW="1905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292" y="2575773"/>
                        <a:ext cx="5331853" cy="1159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89420" y="55507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555376"/>
              </p:ext>
            </p:extLst>
          </p:nvPr>
        </p:nvGraphicFramePr>
        <p:xfrm>
          <a:off x="1262130" y="5395976"/>
          <a:ext cx="9852337" cy="63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r:id="rId7" imgW="2844800" imgH="190500" progId="Equation.DSMT4">
                  <p:embed/>
                </p:oleObj>
              </mc:Choice>
              <mc:Fallback>
                <p:oleObj r:id="rId7" imgW="2844800" imgH="190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130" y="5395976"/>
                        <a:ext cx="9852337" cy="631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659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συνάρτηση </a:t>
            </a:r>
            <a:r>
              <a:rPr lang="el-GR" dirty="0" err="1"/>
              <a:t>Lagrange</a:t>
            </a:r>
            <a:r>
              <a:rPr lang="el-GR" dirty="0"/>
              <a:t> για μη διατηρητικές </a:t>
            </a:r>
            <a:r>
              <a:rPr lang="el-GR" dirty="0" smtClean="0"/>
              <a:t>δυνάμεις(6)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Επομένως η συνιστώσα της γενικευμένης δυνάμεως ως προς </a:t>
            </a:r>
            <a:r>
              <a:rPr lang="en-US" dirty="0" smtClean="0"/>
              <a:t>x</a:t>
            </a:r>
            <a:r>
              <a:rPr lang="el-GR" dirty="0" smtClean="0"/>
              <a:t> είναι</a:t>
            </a:r>
          </a:p>
          <a:p>
            <a:endParaRPr lang="el-GR" dirty="0"/>
          </a:p>
          <a:p>
            <a:r>
              <a:rPr lang="el-GR" dirty="0" smtClean="0"/>
              <a:t>Αλλά με κατάλληλες αντικαταστάσεις </a:t>
            </a:r>
            <a:r>
              <a:rPr lang="el-GR" dirty="0"/>
              <a:t>καταλήγουμε ότι η έκφραση για την συνιστώσα  </a:t>
            </a:r>
            <a:r>
              <a:rPr lang="el-GR" dirty="0" smtClean="0"/>
              <a:t>      της </a:t>
            </a:r>
            <a:r>
              <a:rPr lang="el-GR" dirty="0"/>
              <a:t>δυνάμεως γίνεται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35628" y="25886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59341"/>
              </p:ext>
            </p:extLst>
          </p:nvPr>
        </p:nvGraphicFramePr>
        <p:xfrm>
          <a:off x="2524258" y="2163651"/>
          <a:ext cx="7122017" cy="94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r:id="rId3" imgW="3263900" imgH="393700" progId="Equation.DSMT4">
                  <p:embed/>
                </p:oleObj>
              </mc:Choice>
              <mc:Fallback>
                <p:oleObj r:id="rId3" imgW="3263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258" y="2163651"/>
                        <a:ext cx="7122017" cy="940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13877"/>
              </p:ext>
            </p:extLst>
          </p:nvPr>
        </p:nvGraphicFramePr>
        <p:xfrm>
          <a:off x="5869345" y="3747751"/>
          <a:ext cx="453309" cy="51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r:id="rId5" imgW="203112" imgH="190417" progId="Equation.DSMT4">
                  <p:embed/>
                </p:oleObj>
              </mc:Choice>
              <mc:Fallback>
                <p:oleObj r:id="rId5" imgW="203112" imgH="19041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345" y="3747751"/>
                        <a:ext cx="453309" cy="515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91696" y="50230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254241"/>
              </p:ext>
            </p:extLst>
          </p:nvPr>
        </p:nvGraphicFramePr>
        <p:xfrm>
          <a:off x="2923505" y="4815101"/>
          <a:ext cx="5705341" cy="124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r:id="rId7" imgW="1663700" imgH="342900" progId="Equation.DSMT4">
                  <p:embed/>
                </p:oleObj>
              </mc:Choice>
              <mc:Fallback>
                <p:oleObj r:id="rId7" imgW="1663700" imgH="342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505" y="4815101"/>
                        <a:ext cx="5705341" cy="1246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4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συνάρτηση </a:t>
            </a:r>
            <a:r>
              <a:rPr lang="el-GR" dirty="0" err="1"/>
              <a:t>Lagrange</a:t>
            </a:r>
            <a:r>
              <a:rPr lang="el-GR" dirty="0"/>
              <a:t> για μη διατηρητικές </a:t>
            </a:r>
            <a:r>
              <a:rPr lang="el-GR" dirty="0" smtClean="0"/>
              <a:t>δυνάμεις(7)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όμοιο τρόπο ευρίσκουμε τις </a:t>
            </a:r>
            <a:r>
              <a:rPr lang="el-GR" dirty="0" smtClean="0"/>
              <a:t>εκφράσεις για </a:t>
            </a:r>
            <a:r>
              <a:rPr lang="el-GR" dirty="0"/>
              <a:t>τις άλλες συνιστώσες της  </a:t>
            </a:r>
            <a:r>
              <a:rPr lang="el-GR" dirty="0" smtClean="0"/>
              <a:t>    , </a:t>
            </a:r>
            <a:r>
              <a:rPr lang="el-GR" dirty="0"/>
              <a:t>οι οποίες </a:t>
            </a:r>
            <a:r>
              <a:rPr lang="el-GR" dirty="0" smtClean="0"/>
              <a:t>είναι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και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50862"/>
              </p:ext>
            </p:extLst>
          </p:nvPr>
        </p:nvGraphicFramePr>
        <p:xfrm>
          <a:off x="3734873" y="2125015"/>
          <a:ext cx="476519" cy="489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r:id="rId3" imgW="177492" imgH="177492" progId="Equation.DSMT4">
                  <p:embed/>
                </p:oleObj>
              </mc:Choice>
              <mc:Fallback>
                <p:oleObj r:id="rId3" imgW="17749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873" y="2125015"/>
                        <a:ext cx="476519" cy="489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80327" y="35030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160355"/>
              </p:ext>
            </p:extLst>
          </p:nvPr>
        </p:nvGraphicFramePr>
        <p:xfrm>
          <a:off x="2395470" y="2796974"/>
          <a:ext cx="5525037" cy="107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r:id="rId5" imgW="1663700" imgH="368300" progId="Equation.DSMT4">
                  <p:embed/>
                </p:oleObj>
              </mc:Choice>
              <mc:Fallback>
                <p:oleObj r:id="rId5" imgW="16637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470" y="2796974"/>
                        <a:ext cx="5525037" cy="10775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34873" y="50146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038948"/>
              </p:ext>
            </p:extLst>
          </p:nvPr>
        </p:nvGraphicFramePr>
        <p:xfrm>
          <a:off x="2395470" y="4475329"/>
          <a:ext cx="5525036" cy="107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r:id="rId7" imgW="1663700" imgH="342900" progId="Equation.DSMT4">
                  <p:embed/>
                </p:oleObj>
              </mc:Choice>
              <mc:Fallback>
                <p:oleObj r:id="rId7" imgW="1663700" imgH="342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470" y="4475329"/>
                        <a:ext cx="5525036" cy="1078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7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Πατρών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2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συνάρτηση </a:t>
            </a:r>
            <a:r>
              <a:rPr lang="el-GR" dirty="0" err="1"/>
              <a:t>Lagrange</a:t>
            </a:r>
            <a:r>
              <a:rPr lang="el-GR" dirty="0"/>
              <a:t> για μη διατηρητικές </a:t>
            </a:r>
            <a:r>
              <a:rPr lang="el-GR" dirty="0" smtClean="0"/>
              <a:t>δυνάμεις(8)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Άρα</a:t>
            </a:r>
          </a:p>
          <a:p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όπου                         είναι </a:t>
            </a:r>
            <a:r>
              <a:rPr lang="el-GR" dirty="0"/>
              <a:t>το διάνυσμα της ταχύτητας του υλικού σημείου. Το </a:t>
            </a:r>
            <a:r>
              <a:rPr lang="el-GR" dirty="0" smtClean="0"/>
              <a:t>μέγεθος Φ καλείται </a:t>
            </a:r>
            <a:r>
              <a:rPr lang="el-GR" dirty="0"/>
              <a:t>αριθμητικό δυναμικό και το διάνυσμα </a:t>
            </a:r>
            <a:r>
              <a:rPr lang="el-GR" b="1" dirty="0" smtClean="0"/>
              <a:t>Α</a:t>
            </a:r>
            <a:r>
              <a:rPr lang="el-GR" dirty="0" smtClean="0"/>
              <a:t> </a:t>
            </a:r>
            <a:r>
              <a:rPr lang="el-GR" dirty="0"/>
              <a:t>διανυσματικό δυναμικό.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81082" y="21894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566566"/>
              </p:ext>
            </p:extLst>
          </p:nvPr>
        </p:nvGraphicFramePr>
        <p:xfrm>
          <a:off x="2459865" y="2189409"/>
          <a:ext cx="5370489" cy="115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r:id="rId3" imgW="1548728" imgH="342751" progId="Equation.DSMT4">
                  <p:embed/>
                </p:oleObj>
              </mc:Choice>
              <mc:Fallback>
                <p:oleObj r:id="rId3" imgW="1548728" imgH="34275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865" y="2189409"/>
                        <a:ext cx="5370489" cy="1159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31831" y="30125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78511"/>
              </p:ext>
            </p:extLst>
          </p:nvPr>
        </p:nvGraphicFramePr>
        <p:xfrm>
          <a:off x="1635616" y="4066602"/>
          <a:ext cx="2215167" cy="49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r:id="rId5" imgW="837836" imgH="177723" progId="Equation.DSMT4">
                  <p:embed/>
                </p:oleObj>
              </mc:Choice>
              <mc:Fallback>
                <p:oleObj r:id="rId5" imgW="837836" imgH="17772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616" y="4066602"/>
                        <a:ext cx="2215167" cy="499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727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συνάρτηση </a:t>
            </a:r>
            <a:r>
              <a:rPr lang="el-GR" dirty="0" err="1"/>
              <a:t>Lagrange</a:t>
            </a:r>
            <a:r>
              <a:rPr lang="el-GR" dirty="0"/>
              <a:t> για μη διατηρητικές </a:t>
            </a:r>
            <a:r>
              <a:rPr lang="el-GR" dirty="0" smtClean="0"/>
              <a:t>δυνάμεις(9)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ανωτέρω ευρίσκουν εφαρμογή στην έκφραση της δυνάμεως </a:t>
            </a:r>
            <a:r>
              <a:rPr lang="el-GR" dirty="0" err="1" smtClean="0"/>
              <a:t>Lorentz</a:t>
            </a:r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οποία ασκείται σε φορτισμένο σωμάτιο φορτίου </a:t>
            </a:r>
            <a:r>
              <a:rPr lang="en-US" dirty="0" smtClean="0"/>
              <a:t>q</a:t>
            </a:r>
            <a:r>
              <a:rPr lang="el-GR" dirty="0" smtClean="0"/>
              <a:t> </a:t>
            </a:r>
            <a:r>
              <a:rPr lang="el-GR" dirty="0"/>
              <a:t>, κινούμενο σε περιοχή του χώρου όπου συνυπάρχουν ηλεκτρικό και μαγνητικό πεδίο.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64428" y="27174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640982"/>
              </p:ext>
            </p:extLst>
          </p:nvPr>
        </p:nvGraphicFramePr>
        <p:xfrm>
          <a:off x="3322749" y="2900006"/>
          <a:ext cx="3400023" cy="60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r:id="rId3" imgW="927100" imgH="190500" progId="Equation.DSMT4">
                  <p:embed/>
                </p:oleObj>
              </mc:Choice>
              <mc:Fallback>
                <p:oleObj r:id="rId3" imgW="9271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749" y="2900006"/>
                        <a:ext cx="3400023" cy="602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02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συνάρτηση </a:t>
            </a:r>
            <a:r>
              <a:rPr lang="el-GR" dirty="0" err="1"/>
              <a:t>Lagrange</a:t>
            </a:r>
            <a:r>
              <a:rPr lang="el-GR" dirty="0"/>
              <a:t> για μη διατηρητικές </a:t>
            </a:r>
            <a:r>
              <a:rPr lang="el-GR" dirty="0" smtClean="0"/>
              <a:t>δυνάμεις(10)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Αποδεικνύεται ότι η δύναμη </a:t>
            </a:r>
            <a:r>
              <a:rPr lang="el-GR" dirty="0" err="1"/>
              <a:t>Lorentz</a:t>
            </a:r>
            <a:r>
              <a:rPr lang="el-GR" dirty="0"/>
              <a:t> παίρνει την </a:t>
            </a:r>
            <a:r>
              <a:rPr lang="el-GR" dirty="0" smtClean="0"/>
              <a:t>μορφή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ενώ </a:t>
            </a:r>
            <a:r>
              <a:rPr lang="el-GR" dirty="0"/>
              <a:t>το γενικευμένο δυναμικό της δυνάμεως  </a:t>
            </a:r>
            <a:r>
              <a:rPr lang="en-US" dirty="0"/>
              <a:t>Lorentz</a:t>
            </a:r>
            <a:r>
              <a:rPr lang="el-GR" dirty="0"/>
              <a:t> είναι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11392" y="28204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544414"/>
              </p:ext>
            </p:extLst>
          </p:nvPr>
        </p:nvGraphicFramePr>
        <p:xfrm>
          <a:off x="3026535" y="2253804"/>
          <a:ext cx="5447764" cy="122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r:id="rId3" imgW="1676400" imgH="342900" progId="Equation.DSMT4">
                  <p:embed/>
                </p:oleObj>
              </mc:Choice>
              <mc:Fallback>
                <p:oleObj r:id="rId3" imgW="1676400" imgH="342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535" y="2253804"/>
                        <a:ext cx="5447764" cy="1223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56090" y="54606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943258"/>
              </p:ext>
            </p:extLst>
          </p:nvPr>
        </p:nvGraphicFramePr>
        <p:xfrm>
          <a:off x="3580327" y="5009882"/>
          <a:ext cx="4108360" cy="79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r:id="rId5" imgW="889000" imgH="190500" progId="Equation.DSMT4">
                  <p:embed/>
                </p:oleObj>
              </mc:Choice>
              <mc:Fallback>
                <p:oleObj r:id="rId5" imgW="8890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327" y="5009882"/>
                        <a:ext cx="4108360" cy="798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944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900" dirty="0"/>
              <a:t>γ) Η συνάρτηση απωλειών του </a:t>
            </a:r>
            <a:r>
              <a:rPr lang="en-US" sz="4900" dirty="0" smtClean="0"/>
              <a:t>Rayleigh</a:t>
            </a:r>
            <a:r>
              <a:rPr lang="el-GR" sz="4900" dirty="0" smtClean="0"/>
              <a:t>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Θεωρούμε  σύστημα </a:t>
            </a:r>
            <a:r>
              <a:rPr lang="el-GR" dirty="0" smtClean="0"/>
              <a:t>Ν </a:t>
            </a:r>
            <a:r>
              <a:rPr lang="el-GR" dirty="0"/>
              <a:t>υλικών σημείων τα διανύσματα θέσεως                      των οποίων εκφράζονται συναρτήσει των γενικευμένων </a:t>
            </a:r>
            <a:r>
              <a:rPr lang="el-GR" dirty="0" smtClean="0"/>
              <a:t>συντεταγμένων                        έως                     .</a:t>
            </a:r>
          </a:p>
          <a:p>
            <a:r>
              <a:rPr lang="el-GR" dirty="0"/>
              <a:t>Στο σύστημα δρουν διατηρητικές και μη διατηρητικές δυνάμεις. Θεωρούμε επίσης  ότι οι μη διατηρητικές δυνάμεις είναι αντιστάσεις της μορφής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594404"/>
              </p:ext>
            </p:extLst>
          </p:nvPr>
        </p:nvGraphicFramePr>
        <p:xfrm>
          <a:off x="2459865" y="2163651"/>
          <a:ext cx="1790163" cy="52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r:id="rId3" imgW="825500" imgH="190500" progId="Equation.DSMT4">
                  <p:embed/>
                </p:oleObj>
              </mc:Choice>
              <mc:Fallback>
                <p:oleObj r:id="rId3" imgW="8255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865" y="2163651"/>
                        <a:ext cx="1790163" cy="528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49284" y="28075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279078"/>
              </p:ext>
            </p:extLst>
          </p:nvPr>
        </p:nvGraphicFramePr>
        <p:xfrm>
          <a:off x="6096000" y="2588653"/>
          <a:ext cx="1961882" cy="70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r:id="rId5" imgW="863225" imgH="215806" progId="Equation.DSMT4">
                  <p:embed/>
                </p:oleObj>
              </mc:Choice>
              <mc:Fallback>
                <p:oleObj r:id="rId5" imgW="863225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588653"/>
                        <a:ext cx="1961882" cy="708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43865" y="28075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314348"/>
              </p:ext>
            </p:extLst>
          </p:nvPr>
        </p:nvGraphicFramePr>
        <p:xfrm>
          <a:off x="9053781" y="2588653"/>
          <a:ext cx="1700146" cy="70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r:id="rId7" imgW="672808" imgH="215806" progId="Equation.3">
                  <p:embed/>
                </p:oleObj>
              </mc:Choice>
              <mc:Fallback>
                <p:oleObj r:id="rId7" imgW="672808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3781" y="2588653"/>
                        <a:ext cx="1700146" cy="708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23516" y="53962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135488"/>
              </p:ext>
            </p:extLst>
          </p:nvPr>
        </p:nvGraphicFramePr>
        <p:xfrm>
          <a:off x="3335493" y="5061396"/>
          <a:ext cx="5808372" cy="75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r:id="rId9" imgW="1346200" imgH="190500" progId="Equation.DSMT4">
                  <p:embed/>
                </p:oleObj>
              </mc:Choice>
              <mc:Fallback>
                <p:oleObj r:id="rId9" imgW="1346200" imgH="190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493" y="5061396"/>
                        <a:ext cx="5808372" cy="759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109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900" dirty="0"/>
              <a:t>γ) Η συνάρτηση απωλειών του </a:t>
            </a:r>
            <a:r>
              <a:rPr lang="en-US" sz="4900" dirty="0"/>
              <a:t>Rayleigh</a:t>
            </a:r>
            <a:r>
              <a:rPr lang="el-GR" sz="4900" dirty="0" smtClean="0"/>
              <a:t>(2)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Επομένως οι αντίστοιχες μη διατηρητικές γενικευμένες δυνάμεις </a:t>
            </a:r>
            <a:r>
              <a:rPr lang="el-GR" dirty="0" smtClean="0"/>
              <a:t>είναι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Αλλά</a:t>
            </a:r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                                 οπότε                            και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04575" y="29106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41631"/>
              </p:ext>
            </p:extLst>
          </p:nvPr>
        </p:nvGraphicFramePr>
        <p:xfrm>
          <a:off x="3412901" y="2511379"/>
          <a:ext cx="8525814" cy="13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r:id="rId3" imgW="3441700" imgH="457200" progId="Equation.3">
                  <p:embed/>
                </p:oleObj>
              </mc:Choice>
              <mc:Fallback>
                <p:oleObj r:id="rId3" imgW="34417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901" y="2511379"/>
                        <a:ext cx="8525814" cy="13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2239486" y="4881093"/>
            <a:ext cx="1622164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82194"/>
              </p:ext>
            </p:extLst>
          </p:nvPr>
        </p:nvGraphicFramePr>
        <p:xfrm>
          <a:off x="927279" y="4778061"/>
          <a:ext cx="3090929" cy="104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r:id="rId5" imgW="1282700" imgH="457200" progId="Equation.3">
                  <p:embed/>
                </p:oleObj>
              </mc:Choice>
              <mc:Fallback>
                <p:oleObj r:id="rId5" imgW="12827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279" y="4778061"/>
                        <a:ext cx="3090929" cy="1043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615189" y="5167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016111"/>
              </p:ext>
            </p:extLst>
          </p:nvPr>
        </p:nvGraphicFramePr>
        <p:xfrm>
          <a:off x="5299656" y="4778061"/>
          <a:ext cx="2331076" cy="1068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" r:id="rId7" imgW="1016000" imgH="457200" progId="Equation.3">
                  <p:embed/>
                </p:oleObj>
              </mc:Choice>
              <mc:Fallback>
                <p:oleObj r:id="rId7" imgW="10160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656" y="4778061"/>
                        <a:ext cx="2331076" cy="1068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912180" y="5167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766802"/>
              </p:ext>
            </p:extLst>
          </p:nvPr>
        </p:nvGraphicFramePr>
        <p:xfrm>
          <a:off x="8527960" y="4881093"/>
          <a:ext cx="1771554" cy="112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r:id="rId9" imgW="622030" imgH="406224" progId="Equation.3">
                  <p:embed/>
                </p:oleObj>
              </mc:Choice>
              <mc:Fallback>
                <p:oleObj r:id="rId9" imgW="622030" imgH="4062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960" y="4881093"/>
                        <a:ext cx="1771554" cy="1120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327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γ) Η συνάρτηση απωλειών του </a:t>
            </a:r>
            <a:r>
              <a:rPr lang="en-US" dirty="0"/>
              <a:t>Rayleigh</a:t>
            </a:r>
            <a:r>
              <a:rPr lang="el-GR" dirty="0" smtClean="0"/>
              <a:t>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Άρα</a:t>
            </a:r>
          </a:p>
          <a:p>
            <a:endParaRPr lang="el-GR" dirty="0"/>
          </a:p>
          <a:p>
            <a:r>
              <a:rPr lang="el-GR" dirty="0"/>
              <a:t>Θέτουμε εν </a:t>
            </a:r>
            <a:r>
              <a:rPr lang="el-GR" dirty="0" smtClean="0"/>
              <a:t>συνεχεία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οπότε </a:t>
            </a:r>
            <a:r>
              <a:rPr lang="el-GR" dirty="0"/>
              <a:t>η μη διατηρητικές γενικευμένες δυνάμεις εκφράζονται συναρτήσει </a:t>
            </a:r>
            <a:r>
              <a:rPr lang="el-GR" dirty="0" smtClean="0"/>
              <a:t>της       ως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88654" y="16687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34069"/>
              </p:ext>
            </p:extLst>
          </p:nvPr>
        </p:nvGraphicFramePr>
        <p:xfrm>
          <a:off x="1921565" y="1297717"/>
          <a:ext cx="4611757" cy="115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r:id="rId3" imgW="1637589" imgH="444307" progId="Equation.3">
                  <p:embed/>
                </p:oleObj>
              </mc:Choice>
              <mc:Fallback>
                <p:oleObj r:id="rId3" imgW="1637589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565" y="1297717"/>
                        <a:ext cx="4611757" cy="1153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67130" y="282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78226"/>
              </p:ext>
            </p:extLst>
          </p:nvPr>
        </p:nvGraphicFramePr>
        <p:xfrm>
          <a:off x="5013801" y="2520229"/>
          <a:ext cx="3670853" cy="1157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r:id="rId5" imgW="1333500" imgH="431800" progId="Equation.3">
                  <p:embed/>
                </p:oleObj>
              </mc:Choice>
              <mc:Fallback>
                <p:oleObj r:id="rId5" imgW="1333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801" y="2520229"/>
                        <a:ext cx="3670853" cy="1157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68417" y="57165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465879"/>
              </p:ext>
            </p:extLst>
          </p:nvPr>
        </p:nvGraphicFramePr>
        <p:xfrm>
          <a:off x="4863547" y="5049078"/>
          <a:ext cx="1815547" cy="114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r:id="rId7" imgW="647419" imgH="406224" progId="Equation.3">
                  <p:embed/>
                </p:oleObj>
              </mc:Choice>
              <mc:Fallback>
                <p:oleObj r:id="rId7" imgW="647419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547" y="5049078"/>
                        <a:ext cx="1815547" cy="1145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498574" y="4651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424711"/>
              </p:ext>
            </p:extLst>
          </p:nvPr>
        </p:nvGraphicFramePr>
        <p:xfrm>
          <a:off x="3352800" y="4475541"/>
          <a:ext cx="583095" cy="5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r:id="rId9" imgW="177646" imgH="190335" progId="Equation.3">
                  <p:embed/>
                </p:oleObj>
              </mc:Choice>
              <mc:Fallback>
                <p:oleObj r:id="rId9" imgW="177646" imgH="19033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75541"/>
                        <a:ext cx="583095" cy="573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247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γ) Η συνάρτηση απωλειών του </a:t>
            </a:r>
            <a:r>
              <a:rPr lang="en-US" dirty="0"/>
              <a:t>Rayleigh</a:t>
            </a:r>
            <a:r>
              <a:rPr lang="el-GR" dirty="0" smtClean="0"/>
              <a:t>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 </a:t>
            </a:r>
            <a:r>
              <a:rPr lang="el-GR" dirty="0" smtClean="0"/>
              <a:t>   καλείται  </a:t>
            </a:r>
            <a:r>
              <a:rPr lang="el-GR" dirty="0"/>
              <a:t>συνάρτηση απωλειών του  </a:t>
            </a:r>
            <a:r>
              <a:rPr lang="el-GR" dirty="0" err="1"/>
              <a:t>Rayleigh</a:t>
            </a:r>
            <a:r>
              <a:rPr lang="el-GR" dirty="0"/>
              <a:t>. Η φυσική σημασία της συναρτήσεως  </a:t>
            </a:r>
            <a:r>
              <a:rPr lang="el-GR" dirty="0" smtClean="0"/>
              <a:t>   προκύπτει </a:t>
            </a:r>
            <a:r>
              <a:rPr lang="el-GR" dirty="0"/>
              <a:t>ως εξής: Το άθροισμα των έργων των δυνάμεων  </a:t>
            </a:r>
            <a:r>
              <a:rPr lang="el-GR" dirty="0" smtClean="0"/>
              <a:t>    για </a:t>
            </a:r>
            <a:r>
              <a:rPr lang="el-GR" dirty="0"/>
              <a:t>στοιχειώδη μετατόπιση  ισούται </a:t>
            </a:r>
            <a:r>
              <a:rPr lang="el-GR" dirty="0" smtClean="0"/>
              <a:t>με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Κατά συνέπεια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246915"/>
              </p:ext>
            </p:extLst>
          </p:nvPr>
        </p:nvGraphicFramePr>
        <p:xfrm>
          <a:off x="1390919" y="1692275"/>
          <a:ext cx="347730" cy="47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r:id="rId3" imgW="177646" imgH="190335" progId="Equation.3">
                  <p:embed/>
                </p:oleObj>
              </mc:Choice>
              <mc:Fallback>
                <p:oleObj r:id="rId3" imgW="177646" imgH="19033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919" y="1692275"/>
                        <a:ext cx="347730" cy="473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35069"/>
              </p:ext>
            </p:extLst>
          </p:nvPr>
        </p:nvGraphicFramePr>
        <p:xfrm>
          <a:off x="5535769" y="2165573"/>
          <a:ext cx="347730" cy="47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r:id="rId5" imgW="177646" imgH="190335" progId="Equation.3">
                  <p:embed/>
                </p:oleObj>
              </mc:Choice>
              <mc:Fallback>
                <p:oleObj r:id="rId5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769" y="2165573"/>
                        <a:ext cx="347730" cy="473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720450"/>
              </p:ext>
            </p:extLst>
          </p:nvPr>
        </p:nvGraphicFramePr>
        <p:xfrm>
          <a:off x="5398394" y="2638871"/>
          <a:ext cx="347730" cy="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1" r:id="rId6" imgW="152334" imgH="190417" progId="Equation.DSMT4">
                  <p:embed/>
                </p:oleObj>
              </mc:Choice>
              <mc:Fallback>
                <p:oleObj r:id="rId6" imgW="152334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394" y="2638871"/>
                        <a:ext cx="347730" cy="522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02344" y="27689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740198"/>
              </p:ext>
            </p:extLst>
          </p:nvPr>
        </p:nvGraphicFramePr>
        <p:xfrm>
          <a:off x="10444766" y="2638871"/>
          <a:ext cx="515155" cy="50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" r:id="rId8" imgW="190417" imgH="190417" progId="Equation.DSMT4">
                  <p:embed/>
                </p:oleObj>
              </mc:Choice>
              <mc:Fallback>
                <p:oleObj r:id="rId8" imgW="190417" imgH="19041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4766" y="2638871"/>
                        <a:ext cx="515155" cy="502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07824" y="36775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136851"/>
              </p:ext>
            </p:extLst>
          </p:nvPr>
        </p:nvGraphicFramePr>
        <p:xfrm>
          <a:off x="2781837" y="3503055"/>
          <a:ext cx="8800563" cy="12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" r:id="rId10" imgW="3276600" imgH="431800" progId="Equation.DSMT4">
                  <p:embed/>
                </p:oleObj>
              </mc:Choice>
              <mc:Fallback>
                <p:oleObj r:id="rId10" imgW="32766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837" y="3503055"/>
                        <a:ext cx="8800563" cy="12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20485" y="57945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764168"/>
              </p:ext>
            </p:extLst>
          </p:nvPr>
        </p:nvGraphicFramePr>
        <p:xfrm>
          <a:off x="4417455" y="5383368"/>
          <a:ext cx="2137892" cy="110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r:id="rId12" imgW="672808" imgH="342751" progId="Equation.DSMT4">
                  <p:embed/>
                </p:oleObj>
              </mc:Choice>
              <mc:Fallback>
                <p:oleObj r:id="rId12" imgW="672808" imgH="34275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455" y="5383368"/>
                        <a:ext cx="2137892" cy="1104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977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γ) Η συνάρτηση απωλειών του </a:t>
            </a:r>
            <a:r>
              <a:rPr lang="en-US" dirty="0"/>
              <a:t>Rayleigh</a:t>
            </a:r>
            <a:r>
              <a:rPr lang="el-GR" dirty="0" smtClean="0"/>
              <a:t>(5)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συνάρτηση απωλειών του </a:t>
            </a:r>
            <a:r>
              <a:rPr lang="el-GR" dirty="0" err="1"/>
              <a:t>Rayleigh</a:t>
            </a:r>
            <a:r>
              <a:rPr lang="el-GR" dirty="0"/>
              <a:t> εκφράζει την ισχύ των μη διατηρητικών δυνάμεων (αντιστάσεων) που </a:t>
            </a:r>
            <a:r>
              <a:rPr lang="el-GR" dirty="0" err="1"/>
              <a:t>δρούν</a:t>
            </a:r>
            <a:r>
              <a:rPr lang="el-GR" dirty="0"/>
              <a:t> στο σύστημα των υλικών σημείων</a:t>
            </a:r>
            <a:r>
              <a:rPr lang="el-GR" dirty="0" smtClean="0"/>
              <a:t>.</a:t>
            </a:r>
          </a:p>
          <a:p>
            <a:r>
              <a:rPr lang="el-GR" dirty="0"/>
              <a:t>Οι εξισώσεις </a:t>
            </a:r>
            <a:r>
              <a:rPr lang="el-GR" dirty="0" err="1"/>
              <a:t>Lagrange</a:t>
            </a:r>
            <a:r>
              <a:rPr lang="el-GR" dirty="0"/>
              <a:t> για το </a:t>
            </a:r>
            <a:r>
              <a:rPr lang="el-GR" dirty="0" smtClean="0"/>
              <a:t>σύστημα των Ν υλικών </a:t>
            </a:r>
            <a:r>
              <a:rPr lang="el-GR" dirty="0"/>
              <a:t>σημείων , στο οποίο δρουν οι γενικευμένες διατηρητικές δυνάμεις   </a:t>
            </a:r>
            <a:r>
              <a:rPr lang="el-GR" dirty="0" smtClean="0"/>
              <a:t>   και </a:t>
            </a:r>
            <a:r>
              <a:rPr lang="el-GR" dirty="0"/>
              <a:t>οι μη διατηρητικές δυνάμεις  </a:t>
            </a:r>
            <a:r>
              <a:rPr lang="el-GR" dirty="0" smtClean="0"/>
              <a:t>     , </a:t>
            </a:r>
            <a:r>
              <a:rPr lang="el-GR" dirty="0"/>
              <a:t>είναι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050197"/>
              </p:ext>
            </p:extLst>
          </p:nvPr>
        </p:nvGraphicFramePr>
        <p:xfrm>
          <a:off x="10431887" y="3657600"/>
          <a:ext cx="450761" cy="63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r:id="rId3" imgW="177569" imgH="215619" progId="Equation.DSMT4">
                  <p:embed/>
                </p:oleObj>
              </mc:Choice>
              <mc:Fallback>
                <p:oleObj r:id="rId3" imgW="177569" imgH="21561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1887" y="3657600"/>
                        <a:ext cx="450761" cy="631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406499"/>
              </p:ext>
            </p:extLst>
          </p:nvPr>
        </p:nvGraphicFramePr>
        <p:xfrm>
          <a:off x="5915025" y="4146997"/>
          <a:ext cx="460017" cy="63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r:id="rId5" imgW="177569" imgH="215619" progId="Equation.DSMT4">
                  <p:embed/>
                </p:oleObj>
              </mc:Choice>
              <mc:Fallback>
                <p:oleObj r:id="rId5" imgW="177569" imgH="21561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4146997"/>
                        <a:ext cx="460017" cy="631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53037" y="53576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771151"/>
              </p:ext>
            </p:extLst>
          </p:nvPr>
        </p:nvGraphicFramePr>
        <p:xfrm>
          <a:off x="4200323" y="4960625"/>
          <a:ext cx="3889420" cy="134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r:id="rId7" imgW="1320800" imgH="457200" progId="Equation.3">
                  <p:embed/>
                </p:oleObj>
              </mc:Choice>
              <mc:Fallback>
                <p:oleObj r:id="rId7" imgW="13208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323" y="4960625"/>
                        <a:ext cx="3889420" cy="13481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289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γ) Η συνάρτηση απωλειών του </a:t>
            </a:r>
            <a:r>
              <a:rPr lang="en-US" dirty="0"/>
              <a:t>Rayleigh</a:t>
            </a:r>
            <a:r>
              <a:rPr lang="el-GR" dirty="0" smtClean="0"/>
              <a:t>(6)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αυτές </a:t>
            </a:r>
            <a:r>
              <a:rPr lang="el-GR" dirty="0" smtClean="0"/>
              <a:t>θέτοντας    </a:t>
            </a:r>
            <a:r>
              <a:rPr lang="en-US" dirty="0" smtClean="0"/>
              <a:t>L = U – T  </a:t>
            </a:r>
            <a:r>
              <a:rPr lang="el-GR" dirty="0" smtClean="0"/>
              <a:t>όπου                    και</a:t>
            </a:r>
          </a:p>
          <a:p>
            <a:pPr marL="0" indent="0">
              <a:buNone/>
            </a:pPr>
            <a:r>
              <a:rPr lang="el-GR" dirty="0" smtClean="0"/>
              <a:t>προκύπτει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Ισοδύναμες εκφράσεις των εξισώσεων </a:t>
            </a:r>
            <a:r>
              <a:rPr lang="el-GR" dirty="0" err="1"/>
              <a:t>Lagrange</a:t>
            </a:r>
            <a:r>
              <a:rPr lang="el-GR" dirty="0"/>
              <a:t> στις οποίες υπεισέρχεται η συνάρτηση  απωλειών του  </a:t>
            </a:r>
            <a:r>
              <a:rPr lang="el-GR" dirty="0" err="1"/>
              <a:t>Rayleigh</a:t>
            </a:r>
            <a:r>
              <a:rPr lang="el-GR" dirty="0"/>
              <a:t> είναι οι ακόλουθες,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907628" y="1790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688726"/>
              </p:ext>
            </p:extLst>
          </p:nvPr>
        </p:nvGraphicFramePr>
        <p:xfrm>
          <a:off x="7328078" y="1535807"/>
          <a:ext cx="1571224" cy="8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" r:id="rId3" imgW="622030" imgH="406224" progId="Equation.3">
                  <p:embed/>
                </p:oleObj>
              </mc:Choice>
              <mc:Fallback>
                <p:oleObj r:id="rId3" imgW="622030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078" y="1535807"/>
                        <a:ext cx="1571224" cy="887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071279" y="18545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251810"/>
              </p:ext>
            </p:extLst>
          </p:nvPr>
        </p:nvGraphicFramePr>
        <p:xfrm>
          <a:off x="9723550" y="1652846"/>
          <a:ext cx="1996226" cy="653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r:id="rId5" imgW="672808" imgH="215806" progId="Equation.DSMT4">
                  <p:embed/>
                </p:oleObj>
              </mc:Choice>
              <mc:Fallback>
                <p:oleObj r:id="rId5" imgW="672808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3550" y="1652846"/>
                        <a:ext cx="1996226" cy="653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34873" y="2897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994888"/>
              </p:ext>
            </p:extLst>
          </p:nvPr>
        </p:nvGraphicFramePr>
        <p:xfrm>
          <a:off x="3219718" y="2306447"/>
          <a:ext cx="4687910" cy="110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r:id="rId7" imgW="1879600" imgH="457200" progId="Equation.3">
                  <p:embed/>
                </p:oleObj>
              </mc:Choice>
              <mc:Fallback>
                <p:oleObj r:id="rId7" imgW="18796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718" y="2306447"/>
                        <a:ext cx="4687910" cy="11053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4856" y="56602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99660"/>
              </p:ext>
            </p:extLst>
          </p:nvPr>
        </p:nvGraphicFramePr>
        <p:xfrm>
          <a:off x="1184856" y="5203064"/>
          <a:ext cx="3528812" cy="126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r:id="rId9" imgW="1460500" imgH="457200" progId="Equation.3">
                  <p:embed/>
                </p:oleObj>
              </mc:Choice>
              <mc:Fallback>
                <p:oleObj r:id="rId9" imgW="14605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856" y="5203064"/>
                        <a:ext cx="3528812" cy="1262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328078" y="56689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113193"/>
              </p:ext>
            </p:extLst>
          </p:nvPr>
        </p:nvGraphicFramePr>
        <p:xfrm>
          <a:off x="6490952" y="5203063"/>
          <a:ext cx="5228824" cy="126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r:id="rId11" imgW="2057400" imgH="457200" progId="Equation.3">
                  <p:embed/>
                </p:oleObj>
              </mc:Choice>
              <mc:Fallback>
                <p:oleObj r:id="rId11" imgW="20574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952" y="5203063"/>
                        <a:ext cx="5228824" cy="1262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586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δ) Μετασχηματισμοί  </a:t>
            </a:r>
            <a:r>
              <a:rPr lang="el-GR" dirty="0" smtClean="0"/>
              <a:t>βαθμίδας(1)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Θεωρούμε την συνάρτηση </a:t>
            </a:r>
            <a:r>
              <a:rPr lang="en-US" dirty="0" smtClean="0"/>
              <a:t>Lagrange                         </a:t>
            </a:r>
            <a:r>
              <a:rPr lang="el-GR" dirty="0"/>
              <a:t>διατηρητικού  </a:t>
            </a:r>
            <a:r>
              <a:rPr lang="el-GR" dirty="0" smtClean="0"/>
              <a:t>συστήματος, </a:t>
            </a:r>
            <a:r>
              <a:rPr lang="el-GR" dirty="0"/>
              <a:t>η δυναμική συνάρτηση του οποίου </a:t>
            </a:r>
            <a:r>
              <a:rPr lang="el-GR" dirty="0" smtClean="0"/>
              <a:t>είναι</a:t>
            </a:r>
            <a:endParaRPr lang="en-US" dirty="0" smtClean="0"/>
          </a:p>
          <a:p>
            <a:r>
              <a:rPr lang="el-GR" dirty="0"/>
              <a:t>Προσθέτουμε σε αυτήν την ολική ως προς τον χρόνο παράγωγο τυχούσης γνωστής συναρτήσεως του </a:t>
            </a:r>
            <a:r>
              <a:rPr lang="el-GR" dirty="0" smtClean="0"/>
              <a:t>χρόνου</a:t>
            </a:r>
            <a:r>
              <a:rPr lang="en-US" dirty="0" smtClean="0"/>
              <a:t>       </a:t>
            </a:r>
            <a:r>
              <a:rPr lang="el-GR" dirty="0" smtClean="0"/>
              <a:t>,</a:t>
            </a:r>
            <a:r>
              <a:rPr lang="el-GR" dirty="0"/>
              <a:t>της οποίας υπάρχουν οι δευτέρας τάξεως παράγωγοι και είναι συνεχείς </a:t>
            </a:r>
            <a:r>
              <a:rPr lang="el-GR" dirty="0" smtClean="0"/>
              <a:t>συναρτήσεις.</a:t>
            </a:r>
            <a:r>
              <a:rPr lang="en-US" dirty="0" smtClean="0"/>
              <a:t>                  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340958" y="18545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43276"/>
              </p:ext>
            </p:extLst>
          </p:nvPr>
        </p:nvGraphicFramePr>
        <p:xfrm>
          <a:off x="7160652" y="1600201"/>
          <a:ext cx="2073500" cy="67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r:id="rId3" imgW="748975" imgH="215806" progId="Equation.DSMT4">
                  <p:embed/>
                </p:oleObj>
              </mc:Choice>
              <mc:Fallback>
                <p:oleObj r:id="rId3" imgW="748975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0652" y="1600201"/>
                        <a:ext cx="2073500" cy="679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15932" y="27947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592751"/>
              </p:ext>
            </p:extLst>
          </p:nvPr>
        </p:nvGraphicFramePr>
        <p:xfrm>
          <a:off x="3322748" y="2601531"/>
          <a:ext cx="1661376" cy="65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r:id="rId5" imgW="647419" imgH="215806" progId="Equation.DSMT4">
                  <p:embed/>
                </p:oleObj>
              </mc:Choice>
              <mc:Fallback>
                <p:oleObj r:id="rId5" imgW="647419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748" y="2601531"/>
                        <a:ext cx="1661376" cy="656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573555" y="38796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539214"/>
              </p:ext>
            </p:extLst>
          </p:nvPr>
        </p:nvGraphicFramePr>
        <p:xfrm>
          <a:off x="10423301" y="3641501"/>
          <a:ext cx="1438141" cy="695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r:id="rId7" imgW="545626" imgH="215713" progId="Equation.DSMT4">
                  <p:embed/>
                </p:oleObj>
              </mc:Choice>
              <mc:Fallback>
                <p:oleObj r:id="rId7" imgW="545626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3301" y="3641501"/>
                        <a:ext cx="1438141" cy="695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47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/>
              <a:t>Η αναλυτική μέθοδος του </a:t>
            </a:r>
            <a:r>
              <a:rPr lang="el-GR" dirty="0" err="1"/>
              <a:t>Lagrange</a:t>
            </a:r>
            <a:endParaRPr lang="en-US" dirty="0" smtClean="0"/>
          </a:p>
          <a:p>
            <a:pPr marL="0"/>
            <a:endParaRPr lang="en-US" dirty="0" smtClean="0"/>
          </a:p>
          <a:p>
            <a:pPr marL="0"/>
            <a:r>
              <a:rPr lang="el-GR" dirty="0" smtClean="0"/>
              <a:t>Οι </a:t>
            </a:r>
            <a:r>
              <a:rPr lang="el-GR" dirty="0"/>
              <a:t>εξισώσεις </a:t>
            </a:r>
            <a:r>
              <a:rPr lang="el-GR" dirty="0" err="1"/>
              <a:t>Lagrange</a:t>
            </a:r>
            <a:r>
              <a:rPr lang="el-GR" dirty="0"/>
              <a:t> για σύστημα υλικών σημείων</a:t>
            </a:r>
            <a:endParaRPr lang="en-US" dirty="0" smtClean="0"/>
          </a:p>
          <a:p>
            <a:pPr marL="0"/>
            <a:endParaRPr lang="en-US" dirty="0" smtClean="0"/>
          </a:p>
          <a:p>
            <a:pPr marL="0"/>
            <a:r>
              <a:rPr lang="el-GR" dirty="0" smtClean="0"/>
              <a:t>Ολοκληρώματα </a:t>
            </a:r>
            <a:r>
              <a:rPr lang="el-GR" dirty="0"/>
              <a:t>των εξισώσεων </a:t>
            </a:r>
            <a:r>
              <a:rPr lang="en-US" dirty="0" smtClean="0"/>
              <a:t>Lagrange</a:t>
            </a:r>
          </a:p>
          <a:p>
            <a:pPr mar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36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δ) Μετασχηματισμοί  </a:t>
            </a:r>
            <a:r>
              <a:rPr lang="el-GR" dirty="0" smtClean="0"/>
              <a:t>βαθμίδας(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Επομένως προκύπτει η νέα </a:t>
            </a:r>
            <a:r>
              <a:rPr lang="el-GR" dirty="0" smtClean="0"/>
              <a:t>συνάρτηση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O</a:t>
            </a:r>
            <a:r>
              <a:rPr lang="el-GR" dirty="0" smtClean="0"/>
              <a:t>ι </a:t>
            </a:r>
            <a:r>
              <a:rPr lang="el-GR" dirty="0"/>
              <a:t>εξισώσεις της κινήσεως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l-GR" dirty="0"/>
              <a:t>δεν αλλάζουν αν στη θέση της L τεθεί </a:t>
            </a:r>
            <a:r>
              <a:rPr lang="el-GR" dirty="0" smtClean="0"/>
              <a:t>η</a:t>
            </a:r>
            <a:r>
              <a:rPr lang="en-US" dirty="0" smtClean="0"/>
              <a:t>    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90186" y="26530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503917"/>
              </p:ext>
            </p:extLst>
          </p:nvPr>
        </p:nvGraphicFramePr>
        <p:xfrm>
          <a:off x="3065170" y="2369713"/>
          <a:ext cx="5125793" cy="123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r:id="rId3" imgW="1689100" imgH="368300" progId="Equation.DSMT4">
                  <p:embed/>
                </p:oleObj>
              </mc:Choice>
              <mc:Fallback>
                <p:oleObj r:id="rId3" imgW="16891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170" y="2369713"/>
                        <a:ext cx="5125793" cy="1233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65949" y="44625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550846"/>
              </p:ext>
            </p:extLst>
          </p:nvPr>
        </p:nvGraphicFramePr>
        <p:xfrm>
          <a:off x="5834128" y="4047185"/>
          <a:ext cx="4250029" cy="121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r:id="rId5" imgW="1790700" imgH="457200" progId="Equation.3">
                  <p:embed/>
                </p:oleObj>
              </mc:Choice>
              <mc:Fallback>
                <p:oleObj r:id="rId5" imgW="17907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128" y="4047185"/>
                        <a:ext cx="4250029" cy="1217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17477" y="56033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106"/>
              </p:ext>
            </p:extLst>
          </p:nvPr>
        </p:nvGraphicFramePr>
        <p:xfrm>
          <a:off x="7295883" y="5392491"/>
          <a:ext cx="373486" cy="42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r:id="rId7" imgW="164957" imgH="152268" progId="Equation.DSMT4">
                  <p:embed/>
                </p:oleObj>
              </mc:Choice>
              <mc:Fallback>
                <p:oleObj r:id="rId7" imgW="164957" imgH="15226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5883" y="5392491"/>
                        <a:ext cx="373486" cy="421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627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δ) Μετασχηματισμοί  </a:t>
            </a:r>
            <a:r>
              <a:rPr lang="el-GR" dirty="0" smtClean="0"/>
              <a:t>βαθμίδας(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Άρα οι συναρτήσεις </a:t>
            </a:r>
            <a:r>
              <a:rPr lang="en-US" dirty="0" smtClean="0"/>
              <a:t>Lagrange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dirty="0"/>
              <a:t>περιγράφουν την ίδια </a:t>
            </a:r>
            <a:r>
              <a:rPr lang="el-GR" dirty="0" smtClean="0"/>
              <a:t>κίνηση</a:t>
            </a:r>
            <a:r>
              <a:rPr lang="en-US" dirty="0" smtClean="0"/>
              <a:t>.</a:t>
            </a:r>
          </a:p>
          <a:p>
            <a:r>
              <a:rPr lang="el-GR" dirty="0"/>
              <a:t>Ο μετασχηματισμός </a:t>
            </a:r>
            <a:r>
              <a:rPr lang="el-GR" dirty="0" smtClean="0"/>
              <a:t>της </a:t>
            </a:r>
            <a:r>
              <a:rPr lang="en-US" dirty="0" smtClean="0"/>
              <a:t>     </a:t>
            </a:r>
            <a:r>
              <a:rPr lang="el-GR" dirty="0" smtClean="0"/>
              <a:t>συναρτήσεως </a:t>
            </a:r>
            <a:r>
              <a:rPr lang="el-GR" dirty="0"/>
              <a:t>του </a:t>
            </a:r>
            <a:r>
              <a:rPr lang="el-GR" dirty="0" err="1"/>
              <a:t>Lagrange</a:t>
            </a:r>
            <a:r>
              <a:rPr lang="el-GR" dirty="0"/>
              <a:t> καλείται </a:t>
            </a:r>
            <a:r>
              <a:rPr lang="el-GR" b="1" dirty="0"/>
              <a:t>μετασχηματισμός βαθμίδας</a:t>
            </a:r>
            <a:r>
              <a:rPr lang="el-GR" dirty="0"/>
              <a:t> και είναι χρήσιμος για την απλοποίηση των </a:t>
            </a:r>
            <a:r>
              <a:rPr lang="el-GR" dirty="0" err="1"/>
              <a:t>χρονοεξαρτημένων</a:t>
            </a:r>
            <a:r>
              <a:rPr lang="el-GR" dirty="0"/>
              <a:t> συναρτήσεων </a:t>
            </a:r>
            <a:r>
              <a:rPr lang="el-GR" dirty="0" err="1"/>
              <a:t>Lagrange</a:t>
            </a:r>
            <a:r>
              <a:rPr lang="el-GR" dirty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04586" y="19189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301177"/>
              </p:ext>
            </p:extLst>
          </p:nvPr>
        </p:nvGraphicFramePr>
        <p:xfrm>
          <a:off x="1918952" y="2511380"/>
          <a:ext cx="2163651" cy="70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r:id="rId3" imgW="748975" imgH="215806" progId="Equation.DSMT4">
                  <p:embed/>
                </p:oleObj>
              </mc:Choice>
              <mc:Fallback>
                <p:oleObj r:id="rId3" imgW="748975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952" y="2511380"/>
                        <a:ext cx="2163651" cy="708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64428" y="26659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000684"/>
              </p:ext>
            </p:extLst>
          </p:nvPr>
        </p:nvGraphicFramePr>
        <p:xfrm>
          <a:off x="4700788" y="2237704"/>
          <a:ext cx="4572001" cy="110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r:id="rId5" imgW="1689100" imgH="368300" progId="Equation.DSMT4">
                  <p:embed/>
                </p:oleObj>
              </mc:Choice>
              <mc:Fallback>
                <p:oleObj r:id="rId5" imgW="16891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788" y="2237704"/>
                        <a:ext cx="4572001" cy="1108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12024"/>
              </p:ext>
            </p:extLst>
          </p:nvPr>
        </p:nvGraphicFramePr>
        <p:xfrm>
          <a:off x="5138670" y="3983751"/>
          <a:ext cx="373486" cy="42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r:id="rId7" imgW="164957" imgH="152268" progId="Equation.DSMT4">
                  <p:embed/>
                </p:oleObj>
              </mc:Choice>
              <mc:Fallback>
                <p:oleObj r:id="rId7" imgW="164957" imgH="1522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670" y="3983751"/>
                        <a:ext cx="373486" cy="421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19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Ολοκληρώματα των εξισώσεων </a:t>
            </a:r>
            <a:r>
              <a:rPr lang="el-GR" dirty="0" err="1"/>
              <a:t>Lagrange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α) Το ολοκλήρωμα του </a:t>
            </a:r>
            <a:r>
              <a:rPr lang="el-GR" dirty="0" err="1" smtClean="0"/>
              <a:t>Jacobi</a:t>
            </a:r>
            <a:r>
              <a:rPr lang="el-GR" dirty="0" smtClean="0"/>
              <a:t>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Θεωρούμε υλικό σημείο κινούμενο στον χώρο, η δε κίνησή του καθορίζεται από τρεις ανεξάρτητες συντεταγμένες  </a:t>
            </a:r>
            <a:r>
              <a:rPr lang="el-GR" dirty="0" smtClean="0"/>
              <a:t>            . </a:t>
            </a:r>
            <a:r>
              <a:rPr lang="el-GR" dirty="0"/>
              <a:t>Θεωρούμε επίσης ότι η συνάρτηση </a:t>
            </a:r>
            <a:r>
              <a:rPr lang="el-GR" dirty="0" err="1"/>
              <a:t>Lagrange</a:t>
            </a:r>
            <a:r>
              <a:rPr lang="el-GR" dirty="0"/>
              <a:t> δεν περιέχει ρητώς τον χρόνο. Τούτο σημαίνει </a:t>
            </a:r>
            <a:r>
              <a:rPr lang="el-GR" dirty="0" smtClean="0"/>
              <a:t>ότι                                      και</a:t>
            </a:r>
          </a:p>
          <a:p>
            <a:endParaRPr lang="el-GR" dirty="0"/>
          </a:p>
          <a:p>
            <a:r>
              <a:rPr lang="el-GR" dirty="0"/>
              <a:t>Η συνάρτηση </a:t>
            </a:r>
            <a:r>
              <a:rPr lang="el-GR" dirty="0" err="1"/>
              <a:t>Lagrange</a:t>
            </a:r>
            <a:r>
              <a:rPr lang="el-GR" dirty="0"/>
              <a:t> του συστήματος έχει την </a:t>
            </a:r>
            <a:r>
              <a:rPr lang="el-GR" dirty="0" smtClean="0"/>
              <a:t>μορφή </a:t>
            </a:r>
            <a:r>
              <a:rPr lang="en-US" dirty="0"/>
              <a:t>L = U – T </a:t>
            </a:r>
            <a:r>
              <a:rPr lang="el-GR" dirty="0" smtClean="0"/>
              <a:t>, δηλαδή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01222"/>
              </p:ext>
            </p:extLst>
          </p:nvPr>
        </p:nvGraphicFramePr>
        <p:xfrm>
          <a:off x="10174308" y="2163650"/>
          <a:ext cx="1210615" cy="48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r:id="rId3" imgW="508000" imgH="190500" progId="Equation.3">
                  <p:embed/>
                </p:oleObj>
              </mc:Choice>
              <mc:Fallback>
                <p:oleObj r:id="rId3" imgW="508000" imgH="190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4308" y="2163650"/>
                        <a:ext cx="1210615" cy="489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34141" y="3322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590607"/>
              </p:ext>
            </p:extLst>
          </p:nvPr>
        </p:nvGraphicFramePr>
        <p:xfrm>
          <a:off x="7134896" y="3116687"/>
          <a:ext cx="3335628" cy="55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r:id="rId5" imgW="1409088" imgH="190417" progId="Equation.3">
                  <p:embed/>
                </p:oleObj>
              </mc:Choice>
              <mc:Fallback>
                <p:oleObj r:id="rId5" imgW="1409088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896" y="3116687"/>
                        <a:ext cx="3335628" cy="553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87887" y="41341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260368"/>
              </p:ext>
            </p:extLst>
          </p:nvPr>
        </p:nvGraphicFramePr>
        <p:xfrm>
          <a:off x="991672" y="3670479"/>
          <a:ext cx="2279561" cy="53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r:id="rId7" imgW="901309" imgH="190417" progId="Equation.3">
                  <p:embed/>
                </p:oleObj>
              </mc:Choice>
              <mc:Fallback>
                <p:oleObj r:id="rId7" imgW="901309" imgH="19041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672" y="3670479"/>
                        <a:ext cx="2279561" cy="538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237149" y="5550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72437"/>
              </p:ext>
            </p:extLst>
          </p:nvPr>
        </p:nvGraphicFramePr>
        <p:xfrm>
          <a:off x="3940935" y="5203065"/>
          <a:ext cx="4043966" cy="72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r:id="rId9" imgW="1396394" imgH="215806" progId="Equation.3">
                  <p:embed/>
                </p:oleObj>
              </mc:Choice>
              <mc:Fallback>
                <p:oleObj r:id="rId9" imgW="1396394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935" y="5203065"/>
                        <a:ext cx="4043966" cy="7212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900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Ολοκληρώματα των εξισώσεων </a:t>
            </a:r>
            <a:r>
              <a:rPr lang="el-GR" dirty="0" err="1"/>
              <a:t>Lagrange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α) Το ολοκλήρωμα του </a:t>
            </a:r>
            <a:r>
              <a:rPr lang="el-GR" dirty="0" err="1" smtClean="0"/>
              <a:t>Jacobi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Παραγωγίζουμε</a:t>
            </a:r>
            <a:r>
              <a:rPr lang="el-GR" dirty="0"/>
              <a:t> την L ως προς τον χρόνο και </a:t>
            </a:r>
            <a:r>
              <a:rPr lang="el-GR" dirty="0" smtClean="0"/>
              <a:t>παίρνουμε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Από </a:t>
            </a:r>
            <a:r>
              <a:rPr lang="el-GR" dirty="0" smtClean="0"/>
              <a:t>τις παραπάνω εξισώσεις </a:t>
            </a:r>
            <a:r>
              <a:rPr lang="el-GR" dirty="0" err="1" smtClean="0"/>
              <a:t>Lagrange</a:t>
            </a:r>
            <a:r>
              <a:rPr lang="el-GR" dirty="0" smtClean="0"/>
              <a:t> της </a:t>
            </a:r>
            <a:r>
              <a:rPr lang="el-GR" dirty="0"/>
              <a:t>κινήσεως του υλικού σημείου έχουμε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11391" y="26916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323495"/>
              </p:ext>
            </p:extLst>
          </p:nvPr>
        </p:nvGraphicFramePr>
        <p:xfrm>
          <a:off x="3490174" y="2343955"/>
          <a:ext cx="3940935" cy="95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r:id="rId3" imgW="1409700" imgH="457200" progId="Equation.3">
                  <p:embed/>
                </p:oleObj>
              </mc:Choice>
              <mc:Fallback>
                <p:oleObj r:id="rId3" imgW="14097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174" y="2343955"/>
                        <a:ext cx="3940935" cy="953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93195" y="49068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982531"/>
              </p:ext>
            </p:extLst>
          </p:nvPr>
        </p:nvGraphicFramePr>
        <p:xfrm>
          <a:off x="1893195" y="4571038"/>
          <a:ext cx="2550016" cy="117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r:id="rId5" imgW="850900" imgH="457200" progId="Equation.3">
                  <p:embed/>
                </p:oleObj>
              </mc:Choice>
              <mc:Fallback>
                <p:oleObj r:id="rId5" imgW="8509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195" y="4571038"/>
                        <a:ext cx="2550016" cy="1172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68214" y="50894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34925"/>
              </p:ext>
            </p:extLst>
          </p:nvPr>
        </p:nvGraphicFramePr>
        <p:xfrm>
          <a:off x="4868214" y="4906850"/>
          <a:ext cx="1249251" cy="60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r:id="rId7" imgW="469696" imgH="190417" progId="Equation.3">
                  <p:embed/>
                </p:oleObj>
              </mc:Choice>
              <mc:Fallback>
                <p:oleObj r:id="rId7" imgW="469696" imgH="19041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214" y="4906850"/>
                        <a:ext cx="1249251" cy="605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45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Ολοκληρώματα των εξισώσεων </a:t>
            </a:r>
            <a:r>
              <a:rPr lang="el-GR" dirty="0" err="1"/>
              <a:t>Lagrange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α) Το ολοκλήρωμα του </a:t>
            </a:r>
            <a:r>
              <a:rPr lang="el-GR" dirty="0" err="1" smtClean="0"/>
              <a:t>Jacobi</a:t>
            </a:r>
            <a:r>
              <a:rPr lang="el-GR" dirty="0" smtClean="0"/>
              <a:t>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Κατά συνέπεια η </a:t>
            </a:r>
            <a:r>
              <a:rPr lang="el-GR" dirty="0" smtClean="0"/>
              <a:t>προηγούμενη σχέση γράφεται τελικά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                                   σταθερό</a:t>
            </a:r>
          </a:p>
          <a:p>
            <a:endParaRPr lang="el-GR" dirty="0" smtClean="0"/>
          </a:p>
          <a:p>
            <a:r>
              <a:rPr lang="el-GR" dirty="0"/>
              <a:t>Η εξίσωση αυτή αποτελεί ολοκλήρωμα της κινήσεως όταν η συνάρτηση </a:t>
            </a:r>
            <a:r>
              <a:rPr lang="el-GR" dirty="0" err="1"/>
              <a:t>Lagrange</a:t>
            </a:r>
            <a:r>
              <a:rPr lang="el-GR" dirty="0"/>
              <a:t> δεν περιέχει ρητώς τον χρόνο (  </a:t>
            </a:r>
            <a:r>
              <a:rPr lang="el-GR" dirty="0" smtClean="0"/>
              <a:t>         ) </a:t>
            </a:r>
            <a:r>
              <a:rPr lang="el-GR" dirty="0"/>
              <a:t>και καλείται ολοκλήρωμα του </a:t>
            </a:r>
            <a:r>
              <a:rPr lang="el-GR" dirty="0" err="1"/>
              <a:t>Jacobi</a:t>
            </a:r>
            <a:r>
              <a:rPr lang="el-GR" dirty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53048" y="26530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968029"/>
              </p:ext>
            </p:extLst>
          </p:nvPr>
        </p:nvGraphicFramePr>
        <p:xfrm>
          <a:off x="1506735" y="2589400"/>
          <a:ext cx="2292625" cy="103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r:id="rId3" imgW="965200" imgH="457200" progId="Equation.3">
                  <p:embed/>
                </p:oleObj>
              </mc:Choice>
              <mc:Fallback>
                <p:oleObj r:id="rId3" imgW="9652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735" y="2589400"/>
                        <a:ext cx="2292625" cy="1033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887414"/>
              </p:ext>
            </p:extLst>
          </p:nvPr>
        </p:nvGraphicFramePr>
        <p:xfrm>
          <a:off x="9819860" y="4333461"/>
          <a:ext cx="914401" cy="76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r:id="rId5" imgW="406048" imgH="342603" progId="Equation.3">
                  <p:embed/>
                </p:oleObj>
              </mc:Choice>
              <mc:Fallback>
                <p:oleObj r:id="rId5" imgW="406048" imgH="34260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9860" y="4333461"/>
                        <a:ext cx="914401" cy="768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490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β)Το ολοκλήρωμα της ενέργειας (Η διατήρηση της μηχανικής ενέργειας</a:t>
            </a:r>
            <a:r>
              <a:rPr lang="el-GR" dirty="0" smtClean="0"/>
              <a:t>)(1)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Υποθέτουμε ότι τα   </a:t>
            </a:r>
            <a:r>
              <a:rPr lang="el-GR" dirty="0" smtClean="0"/>
              <a:t>           είναι </a:t>
            </a:r>
            <a:r>
              <a:rPr lang="el-GR" dirty="0"/>
              <a:t>συναρτήσεις του χρόνου οι δε σχέσεις μετασχηματισμού κατά την μετάβαση από το καρτεσιανό σύστημα συντεταγμένων στο σύστημα των γενικευμένων συντεταγμένων δεν περιέχει ρητώς τον χρόνο (</a:t>
            </a:r>
            <a:r>
              <a:rPr lang="el-GR" dirty="0" err="1"/>
              <a:t>σκληρόνομοι</a:t>
            </a:r>
            <a:r>
              <a:rPr lang="el-GR" dirty="0"/>
              <a:t> δεσμοί), οπότε </a:t>
            </a:r>
            <a:r>
              <a:rPr lang="el-GR" dirty="0" smtClean="0"/>
              <a:t>γράφουμε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                         ή                     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04575" y="18545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386551"/>
              </p:ext>
            </p:extLst>
          </p:nvPr>
        </p:nvGraphicFramePr>
        <p:xfrm>
          <a:off x="4172756" y="1632129"/>
          <a:ext cx="1197734" cy="50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r:id="rId3" imgW="508000" imgH="190500" progId="Equation.3">
                  <p:embed/>
                </p:oleObj>
              </mc:Choice>
              <mc:Fallback>
                <p:oleObj r:id="rId3" imgW="508000" imgH="190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756" y="1632129"/>
                        <a:ext cx="1197734" cy="505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98490" y="51257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487321"/>
              </p:ext>
            </p:extLst>
          </p:nvPr>
        </p:nvGraphicFramePr>
        <p:xfrm>
          <a:off x="798490" y="4798510"/>
          <a:ext cx="2034862" cy="474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r:id="rId5" imgW="825500" imgH="190500" progId="Equation.3">
                  <p:embed/>
                </p:oleObj>
              </mc:Choice>
              <mc:Fallback>
                <p:oleObj r:id="rId5" imgW="8255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90" y="4798510"/>
                        <a:ext cx="2034862" cy="474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57600" y="49470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043577"/>
              </p:ext>
            </p:extLst>
          </p:nvPr>
        </p:nvGraphicFramePr>
        <p:xfrm>
          <a:off x="3657600" y="4798510"/>
          <a:ext cx="6297769" cy="474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r:id="rId7" imgW="2806700" imgH="190500" progId="Equation.3">
                  <p:embed/>
                </p:oleObj>
              </mc:Choice>
              <mc:Fallback>
                <p:oleObj r:id="rId7" imgW="2806700" imgH="19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98510"/>
                        <a:ext cx="6297769" cy="474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7547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β)Το ολοκλήρωμα της ενέργειας (Η διατήρηση της μηχανικής ενέργειας</a:t>
            </a:r>
            <a:r>
              <a:rPr lang="el-GR" dirty="0" smtClean="0"/>
              <a:t>)(2)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παράγωγος του </a:t>
            </a:r>
            <a:r>
              <a:rPr lang="en-US" dirty="0" smtClean="0"/>
              <a:t>x</a:t>
            </a:r>
            <a:r>
              <a:rPr lang="el-GR" dirty="0" smtClean="0"/>
              <a:t> ως </a:t>
            </a:r>
            <a:r>
              <a:rPr lang="el-GR" dirty="0"/>
              <a:t>προς τον χρόνο </a:t>
            </a:r>
            <a:r>
              <a:rPr lang="el-GR" dirty="0" smtClean="0"/>
              <a:t>δίδει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ενώ </a:t>
            </a:r>
            <a:r>
              <a:rPr lang="el-GR" dirty="0"/>
              <a:t>ανάλογες εκφράσεις λαμβάνονται για τα   </a:t>
            </a:r>
            <a:r>
              <a:rPr lang="en-US" dirty="0" smtClean="0"/>
              <a:t>  </a:t>
            </a:r>
            <a:r>
              <a:rPr lang="el-GR" dirty="0" smtClean="0"/>
              <a:t>και  </a:t>
            </a:r>
            <a:r>
              <a:rPr lang="en-US" dirty="0" smtClean="0"/>
              <a:t>  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κινητική ενέργεια του υλικού </a:t>
            </a:r>
            <a:r>
              <a:rPr lang="el-GR" dirty="0" smtClean="0"/>
              <a:t>σημείου</a:t>
            </a:r>
            <a:r>
              <a:rPr lang="en-US" dirty="0" smtClean="0"/>
              <a:t> </a:t>
            </a:r>
            <a:r>
              <a:rPr lang="el-GR" dirty="0" smtClean="0"/>
              <a:t>από την παραπάνω σχέση αποκτά την μορφή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61397" y="27303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04378"/>
              </p:ext>
            </p:extLst>
          </p:nvPr>
        </p:nvGraphicFramePr>
        <p:xfrm>
          <a:off x="4872507" y="2213355"/>
          <a:ext cx="2446986" cy="103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r:id="rId3" imgW="698197" imgH="431613" progId="Equation.3">
                  <p:embed/>
                </p:oleObj>
              </mc:Choice>
              <mc:Fallback>
                <p:oleObj r:id="rId3" imgW="698197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507" y="2213355"/>
                        <a:ext cx="2446986" cy="1033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93995" y="35803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686325"/>
              </p:ext>
            </p:extLst>
          </p:nvPr>
        </p:nvGraphicFramePr>
        <p:xfrm>
          <a:off x="8293995" y="3490175"/>
          <a:ext cx="321971" cy="46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r:id="rId5" imgW="114102" imgH="177492" progId="Equation.3">
                  <p:embed/>
                </p:oleObj>
              </mc:Choice>
              <mc:Fallback>
                <p:oleObj r:id="rId5" imgW="114102" imgH="17749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3995" y="3490175"/>
                        <a:ext cx="321971" cy="460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247031" y="35803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356238"/>
              </p:ext>
            </p:extLst>
          </p:nvPr>
        </p:nvGraphicFramePr>
        <p:xfrm>
          <a:off x="9247031" y="3485747"/>
          <a:ext cx="283335" cy="37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r:id="rId7" imgW="114201" imgH="139579" progId="Equation.3">
                  <p:embed/>
                </p:oleObj>
              </mc:Choice>
              <mc:Fallback>
                <p:oleObj r:id="rId7" imgW="114201" imgH="13957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7031" y="3485747"/>
                        <a:ext cx="283335" cy="374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477296" y="544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649481"/>
              </p:ext>
            </p:extLst>
          </p:nvPr>
        </p:nvGraphicFramePr>
        <p:xfrm>
          <a:off x="2601532" y="5215944"/>
          <a:ext cx="8010659" cy="1092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r:id="rId9" imgW="2527300" imgH="342900" progId="Equation.3">
                  <p:embed/>
                </p:oleObj>
              </mc:Choice>
              <mc:Fallback>
                <p:oleObj r:id="rId9" imgW="2527300" imgH="342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532" y="5215944"/>
                        <a:ext cx="8010659" cy="1092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304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β)Το ολοκλήρωμα της ενέργειας (Η διατήρηση της μηχανικής ενέργειας</a:t>
            </a:r>
            <a:r>
              <a:rPr lang="el-GR" dirty="0" smtClean="0"/>
              <a:t>)(3)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Επιπλέον από την σχέση  </a:t>
            </a:r>
            <a:r>
              <a:rPr lang="el-GR" dirty="0" smtClean="0"/>
              <a:t>          , </a:t>
            </a:r>
            <a:r>
              <a:rPr lang="el-GR" dirty="0"/>
              <a:t>όπου  </a:t>
            </a:r>
            <a:r>
              <a:rPr lang="el-GR" dirty="0" smtClean="0"/>
              <a:t>                     , έχουμε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Επίσης από την </a:t>
            </a:r>
            <a:r>
              <a:rPr lang="el-GR" dirty="0" smtClean="0"/>
              <a:t>προηγούμενη σχέση </a:t>
            </a:r>
            <a:r>
              <a:rPr lang="el-GR" dirty="0"/>
              <a:t>είναι προφανές ότι η κινητική ενέργεια είναι ομογενής συνάρτηση δευτέρου βαθμού ως προς τις γενικευμένες ταχύτητες   </a:t>
            </a:r>
            <a:r>
              <a:rPr lang="el-GR" dirty="0" smtClean="0"/>
              <a:t>             και </a:t>
            </a:r>
            <a:r>
              <a:rPr lang="el-GR" dirty="0"/>
              <a:t>κατά συνέπεια ισχύει γι’ αυτήν το θεώρημα των ομογενών συναρτήσεων του </a:t>
            </a:r>
            <a:r>
              <a:rPr lang="el-GR" dirty="0" err="1"/>
              <a:t>Euler</a:t>
            </a:r>
            <a:r>
              <a:rPr lang="el-GR" dirty="0"/>
              <a:t>,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64858"/>
              </p:ext>
            </p:extLst>
          </p:nvPr>
        </p:nvGraphicFramePr>
        <p:xfrm>
          <a:off x="5177307" y="1692275"/>
          <a:ext cx="991673" cy="38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r:id="rId3" imgW="558558" imgH="152334" progId="Equation.3">
                  <p:embed/>
                </p:oleObj>
              </mc:Choice>
              <mc:Fallback>
                <p:oleObj r:id="rId3" imgW="558558" imgH="15233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307" y="1692275"/>
                        <a:ext cx="991673" cy="381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04048"/>
              </p:ext>
            </p:extLst>
          </p:nvPr>
        </p:nvGraphicFramePr>
        <p:xfrm>
          <a:off x="7340958" y="1692275"/>
          <a:ext cx="2034862" cy="47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r:id="rId5" imgW="901309" imgH="190417" progId="Equation.3">
                  <p:embed/>
                </p:oleObj>
              </mc:Choice>
              <mc:Fallback>
                <p:oleObj r:id="rId5" imgW="901309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958" y="1692275"/>
                        <a:ext cx="2034862" cy="471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77307" y="25113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0802"/>
              </p:ext>
            </p:extLst>
          </p:nvPr>
        </p:nvGraphicFramePr>
        <p:xfrm>
          <a:off x="4378817" y="2256062"/>
          <a:ext cx="2253803" cy="104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r:id="rId7" imgW="583947" imgH="406224" progId="Equation.3">
                  <p:embed/>
                </p:oleObj>
              </mc:Choice>
              <mc:Fallback>
                <p:oleObj r:id="rId7" imgW="583947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817" y="2256062"/>
                        <a:ext cx="2253803" cy="1040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172476"/>
              </p:ext>
            </p:extLst>
          </p:nvPr>
        </p:nvGraphicFramePr>
        <p:xfrm>
          <a:off x="8500055" y="4417453"/>
          <a:ext cx="1300767" cy="437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r:id="rId9" imgW="508000" imgH="190500" progId="Equation.DSMT4">
                  <p:embed/>
                </p:oleObj>
              </mc:Choice>
              <mc:Fallback>
                <p:oleObj r:id="rId9" imgW="508000" imgH="190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0055" y="4417453"/>
                        <a:ext cx="1300767" cy="437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168980" y="58760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927480"/>
              </p:ext>
            </p:extLst>
          </p:nvPr>
        </p:nvGraphicFramePr>
        <p:xfrm>
          <a:off x="5505718" y="5585252"/>
          <a:ext cx="2994337" cy="126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r:id="rId11" imgW="774364" imgH="431613" progId="Equation.3">
                  <p:embed/>
                </p:oleObj>
              </mc:Choice>
              <mc:Fallback>
                <p:oleObj r:id="rId11" imgW="774364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718" y="5585252"/>
                        <a:ext cx="2994337" cy="1262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524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β)Το ολοκλήρωμα της ενέργειας (Η διατήρηση της μηχανικής ενέργειας</a:t>
            </a:r>
            <a:r>
              <a:rPr lang="el-GR" dirty="0" smtClean="0"/>
              <a:t>)(4)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Λόγω </a:t>
            </a:r>
            <a:r>
              <a:rPr lang="el-GR" dirty="0" smtClean="0"/>
              <a:t>των δύο παραπάνω σχέσεων το </a:t>
            </a:r>
            <a:r>
              <a:rPr lang="el-GR" dirty="0"/>
              <a:t>ολοκλήρωμα του </a:t>
            </a:r>
            <a:r>
              <a:rPr lang="el-GR" dirty="0" err="1"/>
              <a:t>Jacobi</a:t>
            </a:r>
            <a:r>
              <a:rPr lang="el-GR" dirty="0"/>
              <a:t> </a:t>
            </a:r>
            <a:r>
              <a:rPr lang="el-GR" dirty="0" smtClean="0"/>
              <a:t>γίνεται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                              σταθερό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Η σταθερή </a:t>
            </a:r>
            <a:r>
              <a:rPr lang="el-GR" dirty="0" smtClean="0"/>
              <a:t>ποσότητα αυτής </a:t>
            </a:r>
            <a:r>
              <a:rPr lang="el-GR" dirty="0"/>
              <a:t>της </a:t>
            </a:r>
            <a:r>
              <a:rPr lang="el-GR" dirty="0" smtClean="0"/>
              <a:t>σχέσεως, </a:t>
            </a:r>
            <a:r>
              <a:rPr lang="el-GR" dirty="0"/>
              <a:t>η οποία προέκυψε για </a:t>
            </a:r>
            <a:r>
              <a:rPr lang="el-GR" dirty="0" err="1"/>
              <a:t>σκληρόνομους</a:t>
            </a:r>
            <a:r>
              <a:rPr lang="el-GR" dirty="0"/>
              <a:t> δεσμούς, αποτελεί την έκφραση του αξιώματος της διατηρήσεως της μηχανικής ενέργειας.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102142"/>
              </p:ext>
            </p:extLst>
          </p:nvPr>
        </p:nvGraphicFramePr>
        <p:xfrm>
          <a:off x="1678546" y="2987899"/>
          <a:ext cx="5314681" cy="124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r:id="rId3" imgW="1955800" imgH="431800" progId="Equation.3">
                  <p:embed/>
                </p:oleObj>
              </mc:Choice>
              <mc:Fallback>
                <p:oleObj r:id="rId3" imgW="19558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546" y="2987899"/>
                        <a:ext cx="5314681" cy="1249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26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γ) Το ολοκλήρωμα της ορμής (Η διατήρηση της ορμής</a:t>
            </a:r>
            <a:r>
              <a:rPr lang="el-GR" dirty="0" smtClean="0"/>
              <a:t>)(1)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Ορίζουμε ως γενικευμένη ορμή του υλικού σημείου, του οποίου μελετούμε την κίνηση, την </a:t>
            </a:r>
            <a:r>
              <a:rPr lang="el-GR" dirty="0" smtClean="0"/>
              <a:t>ποσότητα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Ας υποθέσουμε ότι η συνάρτηση </a:t>
            </a:r>
            <a:r>
              <a:rPr lang="el-GR" dirty="0" err="1"/>
              <a:t>Lagrange</a:t>
            </a:r>
            <a:r>
              <a:rPr lang="el-GR" dirty="0"/>
              <a:t> δεν εξαρτάται από κάποια γενικευμένη συντεταγμένη  </a:t>
            </a:r>
            <a:r>
              <a:rPr lang="el-GR" dirty="0" smtClean="0"/>
              <a:t>    , </a:t>
            </a:r>
            <a:r>
              <a:rPr lang="el-GR" dirty="0"/>
              <a:t>δηλαδή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13667" y="3078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891196"/>
              </p:ext>
            </p:extLst>
          </p:nvPr>
        </p:nvGraphicFramePr>
        <p:xfrm>
          <a:off x="4134119" y="2794715"/>
          <a:ext cx="2678805" cy="105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r:id="rId3" imgW="1079032" imgH="406224" progId="Equation.3">
                  <p:embed/>
                </p:oleObj>
              </mc:Choice>
              <mc:Fallback>
                <p:oleObj r:id="rId3" imgW="1079032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119" y="2794715"/>
                        <a:ext cx="2678805" cy="1056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218384"/>
              </p:ext>
            </p:extLst>
          </p:nvPr>
        </p:nvGraphicFramePr>
        <p:xfrm>
          <a:off x="6903076" y="4363846"/>
          <a:ext cx="450760" cy="60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r:id="rId5" imgW="177646" imgH="190335" progId="Equation.3">
                  <p:embed/>
                </p:oleObj>
              </mc:Choice>
              <mc:Fallback>
                <p:oleObj r:id="rId5" imgW="177646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076" y="4363846"/>
                        <a:ext cx="450760" cy="600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001392" y="44956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702436"/>
              </p:ext>
            </p:extLst>
          </p:nvPr>
        </p:nvGraphicFramePr>
        <p:xfrm>
          <a:off x="4713667" y="4990080"/>
          <a:ext cx="1430495" cy="1042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r:id="rId7" imgW="469696" imgH="380835" progId="Equation.3">
                  <p:embed/>
                </p:oleObj>
              </mc:Choice>
              <mc:Fallback>
                <p:oleObj r:id="rId7" imgW="469696" imgH="3808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667" y="4990080"/>
                        <a:ext cx="1430495" cy="10422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87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</a:t>
            </a:r>
            <a:r>
              <a:rPr lang="el-GR" dirty="0"/>
              <a:t>αναλυτική μέθοδος του </a:t>
            </a:r>
            <a:r>
              <a:rPr lang="el-GR" dirty="0" err="1" smtClean="0"/>
              <a:t>Lagrange</a:t>
            </a:r>
            <a:r>
              <a:rPr lang="el-GR" dirty="0" smtClean="0"/>
              <a:t>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Στην παρούσα </a:t>
            </a:r>
            <a:r>
              <a:rPr lang="el-GR" sz="2800" dirty="0" err="1"/>
              <a:t>υποενότητα</a:t>
            </a:r>
            <a:r>
              <a:rPr lang="el-GR" sz="2800" dirty="0"/>
              <a:t> θα διατυπώσουμε τις εξισώσεις της κινήσεως υλικού σημείου ως προς τυχόν αδρανειακό και ορθογώνιο σύστημα γενικευμένων </a:t>
            </a:r>
            <a:r>
              <a:rPr lang="el-GR" sz="2800" dirty="0" smtClean="0"/>
              <a:t>συντεταγμένων                   Οι </a:t>
            </a:r>
            <a:r>
              <a:rPr lang="el-GR" sz="2800" dirty="0"/>
              <a:t>εξισώσεις της κινήσεως καλούνται εξισώσεις </a:t>
            </a:r>
            <a:r>
              <a:rPr lang="el-GR" sz="2800" dirty="0" err="1"/>
              <a:t>Lagrange</a:t>
            </a:r>
            <a:r>
              <a:rPr lang="el-GR" sz="2800" dirty="0"/>
              <a:t>. Το πλεονέκτημα της αντιστοίχου μεθοδολογίας ευρίσκεται στο γεγονός ότι οι εξισώσεις της κινήσεως του υλικού σημείου αποκτούν </a:t>
            </a:r>
            <a:r>
              <a:rPr lang="el-GR" sz="2800" dirty="0" err="1"/>
              <a:t>εννιαία</a:t>
            </a:r>
            <a:r>
              <a:rPr lang="el-GR" sz="2800" dirty="0"/>
              <a:t>  μορφή , η οποία δεν </a:t>
            </a:r>
            <a:r>
              <a:rPr lang="el-GR" sz="2800" dirty="0" err="1"/>
              <a:t>εξαρτάτα</a:t>
            </a:r>
            <a:r>
              <a:rPr lang="el-GR" sz="2800" dirty="0"/>
              <a:t> από το  είδος του χρησιμοποιουμένου συστήματος </a:t>
            </a:r>
            <a:endParaRPr lang="en-U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901521" y="28591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232825" y="1791773"/>
            <a:ext cx="263002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664026"/>
              </p:ext>
            </p:extLst>
          </p:nvPr>
        </p:nvGraphicFramePr>
        <p:xfrm>
          <a:off x="6971016" y="2484971"/>
          <a:ext cx="1232826" cy="43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3" imgW="571252" imgH="190417" progId="Equation.3">
                  <p:embed/>
                </p:oleObj>
              </mc:Choice>
              <mc:Fallback>
                <p:oleObj r:id="rId3" imgW="571252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1016" y="2484971"/>
                        <a:ext cx="1232826" cy="437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73960" y="4090473"/>
            <a:ext cx="2670219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-901521" y="724439"/>
            <a:ext cx="253957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-946060" y="3014305"/>
            <a:ext cx="1868048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2340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γ) Το ολοκλήρωμα της ορμής (Η διατήρηση της ορμής</a:t>
            </a:r>
            <a:r>
              <a:rPr lang="el-GR" dirty="0" smtClean="0"/>
              <a:t>)(2)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Αλλά </a:t>
            </a:r>
            <a:r>
              <a:rPr lang="el-GR" dirty="0" smtClean="0"/>
              <a:t>                          οπότε</a:t>
            </a:r>
          </a:p>
          <a:p>
            <a:endParaRPr lang="el-GR" dirty="0"/>
          </a:p>
          <a:p>
            <a:r>
              <a:rPr lang="el-GR" dirty="0" smtClean="0"/>
              <a:t>Άρα                       σταθερό</a:t>
            </a:r>
          </a:p>
          <a:p>
            <a:endParaRPr lang="el-GR" dirty="0"/>
          </a:p>
          <a:p>
            <a:r>
              <a:rPr lang="el-GR" dirty="0"/>
              <a:t>Επομένως όταν η συνάρτηση </a:t>
            </a:r>
            <a:r>
              <a:rPr lang="el-GR" dirty="0" err="1"/>
              <a:t>Lagrange</a:t>
            </a:r>
            <a:r>
              <a:rPr lang="el-GR" dirty="0"/>
              <a:t> δεν εξαρτάται από κάποια γενικευμένη συντεταγμένη, η αντίστοιχη γενικευμένη ορμή </a:t>
            </a:r>
            <a:r>
              <a:rPr lang="el-GR" dirty="0" smtClean="0"/>
              <a:t>διατηρείται.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75774" y="17386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515671"/>
              </p:ext>
            </p:extLst>
          </p:nvPr>
        </p:nvGraphicFramePr>
        <p:xfrm>
          <a:off x="2173357" y="1417637"/>
          <a:ext cx="2133600" cy="104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r:id="rId3" imgW="901309" imgH="418918" progId="Equation.3">
                  <p:embed/>
                </p:oleObj>
              </mc:Choice>
              <mc:Fallback>
                <p:oleObj r:id="rId3" imgW="901309" imgH="41891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357" y="1417637"/>
                        <a:ext cx="2133600" cy="1047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70714" y="17482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663333"/>
              </p:ext>
            </p:extLst>
          </p:nvPr>
        </p:nvGraphicFramePr>
        <p:xfrm>
          <a:off x="5552662" y="1417637"/>
          <a:ext cx="1974573" cy="104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r:id="rId5" imgW="736600" imgH="419100" progId="Equation.3">
                  <p:embed/>
                </p:oleObj>
              </mc:Choice>
              <mc:Fallback>
                <p:oleObj r:id="rId5" imgW="7366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662" y="1417637"/>
                        <a:ext cx="1974573" cy="1047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327247"/>
              </p:ext>
            </p:extLst>
          </p:nvPr>
        </p:nvGraphicFramePr>
        <p:xfrm>
          <a:off x="1934818" y="2603351"/>
          <a:ext cx="1815547" cy="107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r:id="rId7" imgW="647700" imgH="381000" progId="Equation.3">
                  <p:embed/>
                </p:oleObj>
              </mc:Choice>
              <mc:Fallback>
                <p:oleObj r:id="rId7" imgW="647700" imgH="38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818" y="2603351"/>
                        <a:ext cx="1815547" cy="1076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229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γ) Το ολοκλήρωμα της ορμής (Η διατήρηση της ορμής</a:t>
            </a:r>
            <a:r>
              <a:rPr lang="el-GR" dirty="0" smtClean="0"/>
              <a:t>)(3)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παραπάνω σχέση αποτελεί ολοκλήρωμα της κινήσεως και καλείται ολοκλήρωμα της γενικευμένης ορμής  η δε συντεταγμένη   </a:t>
            </a:r>
            <a:r>
              <a:rPr lang="el-GR" dirty="0" smtClean="0"/>
              <a:t>   καλείται </a:t>
            </a:r>
            <a:r>
              <a:rPr lang="el-GR" dirty="0" err="1"/>
              <a:t>αγνοήσιμη</a:t>
            </a:r>
            <a:r>
              <a:rPr lang="el-GR" dirty="0"/>
              <a:t> συντεταγμένη</a:t>
            </a:r>
            <a:r>
              <a:rPr lang="el-GR" dirty="0" smtClean="0"/>
              <a:t>.</a:t>
            </a:r>
          </a:p>
          <a:p>
            <a:r>
              <a:rPr lang="el-GR" dirty="0"/>
              <a:t>Τα ανωτέρω γενικεύονται για σύστημα Ν υλικών σημείων με   βαθμούς ελευθερίας υποκείμενο εις </a:t>
            </a:r>
            <a:r>
              <a:rPr lang="el-GR" dirty="0" err="1"/>
              <a:t>σκληρόνομους</a:t>
            </a:r>
            <a:r>
              <a:rPr lang="el-GR" dirty="0"/>
              <a:t> </a:t>
            </a:r>
            <a:r>
              <a:rPr lang="el-GR" dirty="0" smtClean="0"/>
              <a:t>δεσμούς,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38659" y="27689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403954"/>
              </p:ext>
            </p:extLst>
          </p:nvPr>
        </p:nvGraphicFramePr>
        <p:xfrm>
          <a:off x="3438659" y="2562895"/>
          <a:ext cx="502276" cy="57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r:id="rId3" imgW="177646" imgH="190335" progId="Equation.3">
                  <p:embed/>
                </p:oleObj>
              </mc:Choice>
              <mc:Fallback>
                <p:oleObj r:id="rId3" imgW="177646" imgH="19033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659" y="2562895"/>
                        <a:ext cx="502276" cy="579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94824" y="51974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902418"/>
              </p:ext>
            </p:extLst>
          </p:nvPr>
        </p:nvGraphicFramePr>
        <p:xfrm>
          <a:off x="2395470" y="4862613"/>
          <a:ext cx="6671257" cy="669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r:id="rId5" imgW="1727200" imgH="190500" progId="Equation.3">
                  <p:embed/>
                </p:oleObj>
              </mc:Choice>
              <mc:Fallback>
                <p:oleObj r:id="rId5" imgW="1727200" imgH="19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470" y="4862613"/>
                        <a:ext cx="6671257" cy="669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7046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υλικό της παρουσίασης προέρχεται από το βιβλίο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l-GR" dirty="0" smtClean="0"/>
              <a:t>ΘΕΩΡΗΤΙΚΗ </a:t>
            </a:r>
            <a:r>
              <a:rPr lang="el-GR" dirty="0" smtClean="0"/>
              <a:t>ΜΗΧΑΝΙΚΗ,</a:t>
            </a:r>
          </a:p>
          <a:p>
            <a:pPr marL="0" indent="0">
              <a:buNone/>
            </a:pPr>
            <a:r>
              <a:rPr lang="el-GR" dirty="0" smtClean="0"/>
              <a:t>Γεώργιος Καραχάλιος και Βασίλειος </a:t>
            </a:r>
            <a:r>
              <a:rPr lang="el-GR" dirty="0" err="1" smtClean="0"/>
              <a:t>Λουκόπουλος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 smtClean="0"/>
              <a:t>Πάτρα </a:t>
            </a:r>
            <a:r>
              <a:rPr lang="el-GR" dirty="0" smtClean="0"/>
              <a:t>2009</a:t>
            </a:r>
            <a:r>
              <a:rPr lang="en-US" dirty="0" smtClean="0"/>
              <a:t>’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l-GR" dirty="0"/>
              <a:t>ε</a:t>
            </a:r>
            <a:r>
              <a:rPr lang="el-GR" dirty="0" smtClean="0"/>
              <a:t>κτός αν αναγράφεται διαφορετικά.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262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2650" y="120428"/>
            <a:ext cx="7886700" cy="1325563"/>
          </a:xfrm>
        </p:spPr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81200" y="1556793"/>
            <a:ext cx="8229600" cy="452596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Πανεπιστήμιο Πατρών</a:t>
            </a:r>
            <a:r>
              <a:rPr lang="en-US" sz="2400" dirty="0"/>
              <a:t>,</a:t>
            </a:r>
            <a:r>
              <a:rPr lang="el-GR" sz="2400" dirty="0"/>
              <a:t> Βασίλειος </a:t>
            </a:r>
            <a:r>
              <a:rPr lang="el-GR" sz="2400" dirty="0" err="1"/>
              <a:t>Λουκόπουλος</a:t>
            </a:r>
            <a:r>
              <a:rPr lang="el-GR" sz="2400" dirty="0"/>
              <a:t>. «Κλασσική Μηχανική. Ενότητα 1». Έκδοση: 1.0. Πάτρα 2014. Διαθέσιμο από τη δικτυακή διεύθυνση: </a:t>
            </a:r>
            <a:r>
              <a:rPr lang="en-US" sz="2400" b="1" dirty="0"/>
              <a:t>https://eclass.upatras.gr/courses/PHY1945/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0277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>
                <a:latin typeface="+mn-lt"/>
              </a:rPr>
              <a:t>Τέλος Ενότητας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4878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3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αναλυτική μέθοδος του </a:t>
            </a:r>
            <a:r>
              <a:rPr lang="el-GR" dirty="0" err="1" smtClean="0"/>
              <a:t>Lagrange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500" dirty="0" smtClean="0"/>
              <a:t>Δεχόμαστε </a:t>
            </a:r>
            <a:r>
              <a:rPr lang="el-GR" sz="2500" dirty="0"/>
              <a:t>ότι τα                   </a:t>
            </a:r>
            <a:r>
              <a:rPr lang="el-GR" sz="2500" dirty="0" smtClean="0"/>
              <a:t> είναι </a:t>
            </a:r>
            <a:r>
              <a:rPr lang="el-GR" sz="2500" dirty="0"/>
              <a:t>συναρτήσεις του χρόνου και κατά την μετάβαση από το καρτεσιανό σύστημα συντεταγμένων                στο σύστημα των γενικευμένων συντεταγμένων                   και αντιστρόφως οι σχέσεις μετασχηματισμού περιέχουν ρητώς τον χρόνο, σε συμφωνία με </a:t>
            </a:r>
            <a:r>
              <a:rPr lang="el-GR" sz="2500" dirty="0" smtClean="0"/>
              <a:t>τις σχέσεις </a:t>
            </a:r>
            <a:r>
              <a:rPr lang="el-GR" sz="2500" dirty="0"/>
              <a:t>(7.1.1) και (7.1.2). Κατόπιν τούτου </a:t>
            </a:r>
            <a:r>
              <a:rPr lang="el-GR" sz="2500" dirty="0" smtClean="0"/>
              <a:t>γράφουμε</a:t>
            </a:r>
            <a:r>
              <a:rPr lang="en-US" sz="2500" dirty="0" smtClean="0"/>
              <a:t>:</a:t>
            </a:r>
            <a:r>
              <a:rPr lang="el-GR" sz="2500" dirty="0" smtClean="0"/>
              <a:t>                                       , όπου</a:t>
            </a:r>
            <a:r>
              <a:rPr lang="en-US" sz="2500" dirty="0" smtClean="0"/>
              <a:t>:</a:t>
            </a:r>
            <a:endParaRPr lang="el-GR" sz="2500" dirty="0" smtClean="0"/>
          </a:p>
          <a:p>
            <a:pPr marL="0" indent="0">
              <a:buNone/>
            </a:pPr>
            <a:endParaRPr lang="el-GR" sz="2500" dirty="0"/>
          </a:p>
          <a:p>
            <a:pPr marL="0" indent="0">
              <a:buNone/>
            </a:pPr>
            <a:r>
              <a:rPr lang="el-GR" sz="2500" dirty="0" smtClean="0"/>
              <a:t>           </a:t>
            </a:r>
          </a:p>
          <a:p>
            <a:r>
              <a:rPr lang="el-GR" sz="2500" dirty="0"/>
              <a:t>Ε</a:t>
            </a:r>
            <a:r>
              <a:rPr lang="el-GR" sz="2500" dirty="0" smtClean="0"/>
              <a:t>νώ </a:t>
            </a:r>
            <a:r>
              <a:rPr lang="el-GR" sz="2500" dirty="0"/>
              <a:t>ο αντίστροφος μετασχηματισμός  </a:t>
            </a:r>
            <a:r>
              <a:rPr lang="el-GR" sz="2500" dirty="0" smtClean="0"/>
              <a:t>είναι</a:t>
            </a:r>
            <a:r>
              <a:rPr lang="en-US" sz="2500" dirty="0" smtClean="0"/>
              <a:t>:</a:t>
            </a:r>
            <a:endParaRPr lang="el-GR" sz="2500" dirty="0" smtClean="0"/>
          </a:p>
          <a:p>
            <a:pPr marL="0" indent="0">
              <a:buNone/>
            </a:pPr>
            <a:r>
              <a:rPr lang="el-GR" sz="2500" dirty="0" smtClean="0"/>
              <a:t>                                              </a:t>
            </a:r>
          </a:p>
          <a:p>
            <a:pPr marL="0" indent="0">
              <a:buNone/>
            </a:pPr>
            <a:r>
              <a:rPr lang="el-GR" sz="2500" dirty="0"/>
              <a:t> </a:t>
            </a:r>
            <a:r>
              <a:rPr lang="el-GR" sz="2500" dirty="0" smtClean="0"/>
              <a:t>                                                           </a:t>
            </a:r>
            <a:endParaRPr lang="el-GR" sz="25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99463" y="1600202"/>
            <a:ext cx="249834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622276"/>
              </p:ext>
            </p:extLst>
          </p:nvPr>
        </p:nvGraphicFramePr>
        <p:xfrm>
          <a:off x="3399463" y="1600200"/>
          <a:ext cx="1287887" cy="43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r:id="rId3" imgW="533169" imgH="190417" progId="Equation.3">
                  <p:embed/>
                </p:oleObj>
              </mc:Choice>
              <mc:Fallback>
                <p:oleObj r:id="rId3" imgW="533169" imgH="19041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463" y="1600200"/>
                        <a:ext cx="1287887" cy="438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286828" y="2295053"/>
            <a:ext cx="3657299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69949"/>
              </p:ext>
            </p:extLst>
          </p:nvPr>
        </p:nvGraphicFramePr>
        <p:xfrm>
          <a:off x="8230719" y="2101870"/>
          <a:ext cx="1057188" cy="386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r:id="rId5" imgW="355292" imgH="152268" progId="Equation.3">
                  <p:embed/>
                </p:oleObj>
              </mc:Choice>
              <mc:Fallback>
                <p:oleObj r:id="rId5" imgW="355292" imgH="15226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0719" y="2101870"/>
                        <a:ext cx="1057188" cy="3863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462347" y="2372196"/>
            <a:ext cx="294132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373618"/>
              </p:ext>
            </p:extLst>
          </p:nvPr>
        </p:nvGraphicFramePr>
        <p:xfrm>
          <a:off x="5551332" y="2372195"/>
          <a:ext cx="1286828" cy="422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r:id="rId7" imgW="533169" imgH="190417" progId="Equation.3">
                  <p:embed/>
                </p:oleObj>
              </mc:Choice>
              <mc:Fallback>
                <p:oleObj r:id="rId7" imgW="533169" imgH="19041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332" y="2372195"/>
                        <a:ext cx="1286828" cy="422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02145" y="3888702"/>
            <a:ext cx="2626176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45444"/>
              </p:ext>
            </p:extLst>
          </p:nvPr>
        </p:nvGraphicFramePr>
        <p:xfrm>
          <a:off x="6946878" y="3128849"/>
          <a:ext cx="2810829" cy="56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r:id="rId8" imgW="1307532" imgH="215806" progId="Equation.DSMT4">
                  <p:embed/>
                </p:oleObj>
              </mc:Choice>
              <mc:Fallback>
                <p:oleObj r:id="rId8" imgW="1307532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878" y="3128849"/>
                        <a:ext cx="2810829" cy="566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26537" y="3890051"/>
            <a:ext cx="2994569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316340"/>
              </p:ext>
            </p:extLst>
          </p:nvPr>
        </p:nvGraphicFramePr>
        <p:xfrm>
          <a:off x="2826537" y="3890051"/>
          <a:ext cx="6059325" cy="61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r:id="rId10" imgW="2463800" imgH="215900" progId="Equation.3">
                  <p:embed/>
                </p:oleObj>
              </mc:Choice>
              <mc:Fallback>
                <p:oleObj r:id="rId10" imgW="2463800" imgH="215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537" y="3890051"/>
                        <a:ext cx="6059325" cy="616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714042" y="5149217"/>
            <a:ext cx="2958151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352694"/>
              </p:ext>
            </p:extLst>
          </p:nvPr>
        </p:nvGraphicFramePr>
        <p:xfrm>
          <a:off x="3714042" y="5149217"/>
          <a:ext cx="3674579" cy="66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r:id="rId12" imgW="1511300" imgH="215900" progId="Equation.3">
                  <p:embed/>
                </p:oleObj>
              </mc:Choice>
              <mc:Fallback>
                <p:oleObj r:id="rId12" imgW="1511300" imgH="215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042" y="5149217"/>
                        <a:ext cx="3674579" cy="666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7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αναλυτική μέθοδος του </a:t>
            </a:r>
            <a:r>
              <a:rPr lang="el-GR" dirty="0" err="1" smtClean="0"/>
              <a:t>Lagrange</a:t>
            </a:r>
            <a:r>
              <a:rPr lang="el-GR" dirty="0" smtClean="0"/>
              <a:t>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Παραγωγίζουμε </a:t>
            </a:r>
            <a:r>
              <a:rPr lang="el-GR" dirty="0"/>
              <a:t>ως προς τον χρόνο την πρώτη </a:t>
            </a:r>
            <a:r>
              <a:rPr lang="el-GR" dirty="0" smtClean="0"/>
              <a:t>και με κατάλληλες πράξεις </a:t>
            </a:r>
            <a:r>
              <a:rPr lang="el-GR" dirty="0" err="1" smtClean="0"/>
              <a:t>καταληγουμε</a:t>
            </a:r>
            <a:r>
              <a:rPr lang="en-US" dirty="0" smtClean="0"/>
              <a:t>: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Επίσης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39076" y="2839138"/>
            <a:ext cx="4083873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131000"/>
              </p:ext>
            </p:extLst>
          </p:nvPr>
        </p:nvGraphicFramePr>
        <p:xfrm>
          <a:off x="3539077" y="2839138"/>
          <a:ext cx="3988158" cy="125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r:id="rId3" imgW="1193282" imgH="406224" progId="Equation.3">
                  <p:embed/>
                </p:oleObj>
              </mc:Choice>
              <mc:Fallback>
                <p:oleObj r:id="rId3" imgW="1193282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077" y="2839138"/>
                        <a:ext cx="3988158" cy="1255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00723" y="5254144"/>
            <a:ext cx="3111716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544907"/>
              </p:ext>
            </p:extLst>
          </p:nvPr>
        </p:nvGraphicFramePr>
        <p:xfrm>
          <a:off x="3300723" y="4953346"/>
          <a:ext cx="3670853" cy="1355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r:id="rId5" imgW="1435100" imgH="457200" progId="Equation.3">
                  <p:embed/>
                </p:oleObj>
              </mc:Choice>
              <mc:Fallback>
                <p:oleObj r:id="rId5" imgW="14351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723" y="4953346"/>
                        <a:ext cx="3670853" cy="1355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6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7517"/>
            <a:ext cx="10972800" cy="1143000"/>
          </a:xfrm>
        </p:spPr>
        <p:txBody>
          <a:bodyPr/>
          <a:lstStyle/>
          <a:p>
            <a:r>
              <a:rPr lang="el-GR" dirty="0"/>
              <a:t>Η αναλυτική μέθοδος του </a:t>
            </a:r>
            <a:r>
              <a:rPr lang="el-GR" dirty="0" err="1" smtClean="0"/>
              <a:t>Lagrange</a:t>
            </a:r>
            <a:r>
              <a:rPr lang="el-GR" dirty="0" smtClean="0"/>
              <a:t>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Έστω                           </a:t>
            </a:r>
            <a:r>
              <a:rPr lang="el-GR" dirty="0" smtClean="0"/>
              <a:t>      η </a:t>
            </a:r>
            <a:r>
              <a:rPr lang="el-GR" dirty="0"/>
              <a:t>δύναμη που ασκείται στο υλικό σημείο. Οι εξισώσεις της κινήσεως αυτού </a:t>
            </a:r>
            <a:r>
              <a:rPr lang="el-GR" dirty="0" smtClean="0"/>
              <a:t>είναι</a:t>
            </a:r>
            <a:r>
              <a:rPr lang="en-US" dirty="0" smtClean="0"/>
              <a:t>: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Με κατάλληλες πράξεις </a:t>
            </a:r>
            <a:r>
              <a:rPr lang="el-GR" dirty="0" err="1" smtClean="0"/>
              <a:t>λαμβανουμε</a:t>
            </a:r>
            <a:r>
              <a:rPr lang="en-US" dirty="0" smtClean="0"/>
              <a:t>:</a:t>
            </a:r>
            <a:endParaRPr lang="el-GR" dirty="0" smtClean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 όπου        </a:t>
            </a:r>
            <a:r>
              <a:rPr lang="el-GR" dirty="0"/>
              <a:t>είναι οι συνιστώσες της γενικευμένης δυνάμεως η οποία δρα στο υλικό </a:t>
            </a:r>
            <a:r>
              <a:rPr lang="el-GR" dirty="0" smtClean="0"/>
              <a:t>σημείο.    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981354" y="2053714"/>
            <a:ext cx="547268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514321"/>
              </p:ext>
            </p:extLst>
          </p:nvPr>
        </p:nvGraphicFramePr>
        <p:xfrm>
          <a:off x="1934817" y="1485929"/>
          <a:ext cx="2588280" cy="6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r:id="rId3" imgW="1002865" imgH="215806" progId="Equation.3">
                  <p:embed/>
                </p:oleObj>
              </mc:Choice>
              <mc:Fallback>
                <p:oleObj r:id="rId3" imgW="1002865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817" y="1485929"/>
                        <a:ext cx="2588280" cy="692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661355"/>
              </p:ext>
            </p:extLst>
          </p:nvPr>
        </p:nvGraphicFramePr>
        <p:xfrm>
          <a:off x="7301948" y="2049486"/>
          <a:ext cx="3876540" cy="57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r:id="rId5" imgW="1637589" imgH="215806" progId="Equation.3">
                  <p:embed/>
                </p:oleObj>
              </mc:Choice>
              <mc:Fallback>
                <p:oleObj r:id="rId5" imgW="1637589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1948" y="2049486"/>
                        <a:ext cx="3876540" cy="579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55235" y="4045578"/>
            <a:ext cx="2419456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244810"/>
              </p:ext>
            </p:extLst>
          </p:nvPr>
        </p:nvGraphicFramePr>
        <p:xfrm>
          <a:off x="2239617" y="3776012"/>
          <a:ext cx="8216347" cy="1253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r:id="rId7" imgW="3035300" imgH="457200" progId="Equation.3">
                  <p:embed/>
                </p:oleObj>
              </mc:Choice>
              <mc:Fallback>
                <p:oleObj r:id="rId7" imgW="30353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617" y="3776012"/>
                        <a:ext cx="8216347" cy="1253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30017" y="5249405"/>
            <a:ext cx="410677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675239"/>
              </p:ext>
            </p:extLst>
          </p:nvPr>
        </p:nvGraphicFramePr>
        <p:xfrm>
          <a:off x="1630017" y="5029610"/>
          <a:ext cx="609600" cy="63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r:id="rId9" imgW="177569" imgH="215619" progId="Equation.DSMT4">
                  <p:embed/>
                </p:oleObj>
              </mc:Choice>
              <mc:Fallback>
                <p:oleObj r:id="rId9" imgW="177569" imgH="21561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017" y="5029610"/>
                        <a:ext cx="609600" cy="636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68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αναλυτική μέθοδος του </a:t>
            </a:r>
            <a:r>
              <a:rPr lang="el-GR" dirty="0" err="1" smtClean="0"/>
              <a:t>Lagrange</a:t>
            </a:r>
            <a:r>
              <a:rPr lang="el-GR" dirty="0" smtClean="0"/>
              <a:t>(5)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59625"/>
          </a:xfrm>
        </p:spPr>
        <p:txBody>
          <a:bodyPr>
            <a:normAutofit/>
          </a:bodyPr>
          <a:lstStyle/>
          <a:p>
            <a:r>
              <a:rPr lang="el-GR" dirty="0" smtClean="0"/>
              <a:t>Στη συνέχεια μέσω κατάλληλων πράξεων οδηγούμαστε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όπου</a:t>
            </a:r>
            <a:r>
              <a:rPr lang="en-US" dirty="0" smtClean="0"/>
              <a:t>                                </a:t>
            </a:r>
            <a:r>
              <a:rPr lang="el-GR" dirty="0"/>
              <a:t>είναι η κινητική ενέργεια του υλικού σημείου</a:t>
            </a:r>
            <a:r>
              <a:rPr lang="en-US" dirty="0" smtClean="0"/>
              <a:t>                                                                                                     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15165" y="2640169"/>
            <a:ext cx="1825120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530924"/>
              </p:ext>
            </p:extLst>
          </p:nvPr>
        </p:nvGraphicFramePr>
        <p:xfrm>
          <a:off x="255431" y="2461665"/>
          <a:ext cx="11681138" cy="2253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r:id="rId3" imgW="4800600" imgH="914400" progId="Equation.3">
                  <p:embed/>
                </p:oleObj>
              </mc:Choice>
              <mc:Fallback>
                <p:oleObj r:id="rId3" imgW="4800600" imgH="914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31" y="2461665"/>
                        <a:ext cx="11681138" cy="2253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75791" y="51671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334737"/>
              </p:ext>
            </p:extLst>
          </p:nvPr>
        </p:nvGraphicFramePr>
        <p:xfrm>
          <a:off x="1643268" y="4972304"/>
          <a:ext cx="2769706" cy="89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r:id="rId5" imgW="1143000" imgH="342900" progId="Equation.3">
                  <p:embed/>
                </p:oleObj>
              </mc:Choice>
              <mc:Fallback>
                <p:oleObj r:id="rId5" imgW="1143000" imgH="342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268" y="4972304"/>
                        <a:ext cx="2769706" cy="8972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06644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2022</Words>
  <Application>Microsoft Office PowerPoint</Application>
  <PresentationFormat>Ευρεία οθόνη</PresentationFormat>
  <Paragraphs>265</Paragraphs>
  <Slides>54</Slides>
  <Notes>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7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54</vt:i4>
      </vt:variant>
    </vt:vector>
  </HeadingPairs>
  <TitlesOfParts>
    <vt:vector size="66" baseType="lpstr">
      <vt:lpstr>Arial</vt:lpstr>
      <vt:lpstr>Calibri</vt:lpstr>
      <vt:lpstr>Calibri Light</vt:lpstr>
      <vt:lpstr>Θέμα του Office</vt:lpstr>
      <vt:lpstr>1_Θέμα του Office</vt:lpstr>
      <vt:lpstr>2_Θέμα του Office</vt:lpstr>
      <vt:lpstr>3_Θέμα του Office</vt:lpstr>
      <vt:lpstr>4_Θέμα του Office</vt:lpstr>
      <vt:lpstr>5_Θέμα του Office</vt:lpstr>
      <vt:lpstr>6_Θέμα του Office</vt:lpstr>
      <vt:lpstr>Microsoft Equation 3.0</vt:lpstr>
      <vt:lpstr>Equation.DSMT4</vt:lpstr>
      <vt:lpstr>Κλασσική Μηχανική </vt:lpstr>
      <vt:lpstr>Άδειες Χρήσης</vt:lpstr>
      <vt:lpstr>Χρηματοδότηση</vt:lpstr>
      <vt:lpstr>Σκοποί  ενότητας </vt:lpstr>
      <vt:lpstr> Η αναλυτική μέθοδος του Lagrange(1) </vt:lpstr>
      <vt:lpstr>Η αναλυτική μέθοδος του Lagrange(2)</vt:lpstr>
      <vt:lpstr>Η αναλυτική μέθοδος του Lagrange(3)</vt:lpstr>
      <vt:lpstr>Η αναλυτική μέθοδος του Lagrange(4)</vt:lpstr>
      <vt:lpstr>Η αναλυτική μέθοδος του Lagrange(5)</vt:lpstr>
      <vt:lpstr>Η αναλυτική μέθοδος του Lagrange(6)</vt:lpstr>
      <vt:lpstr>Η αναλυτική μέθοδος του Lagrange(7)</vt:lpstr>
      <vt:lpstr>Η αναλυτική μέθοδος του Lagrange(8)</vt:lpstr>
      <vt:lpstr>Η αναλυτική μέθοδος του Lagrange(9)</vt:lpstr>
      <vt:lpstr>Η αναλυτική μέθοδος του Lagrange(10)</vt:lpstr>
      <vt:lpstr>Οι εξισώσεις Lagrange για σύστημα υλικών σημείων. α) Η συνάρτηση Lagrange(1)</vt:lpstr>
      <vt:lpstr>Οι εξισώσεις Lagrange για σύστημα υλικών σημείων. α) Η συνάρτηση Lagrange(2)</vt:lpstr>
      <vt:lpstr>Οι εξισώσεις Lagrange για σύστημα υλικών σημείων. α) Η συνάρτηση Lagrange(3)</vt:lpstr>
      <vt:lpstr>Οι εξισώσεις Lagrange για σύστημα υλικών σημείων. α) Η συνάρτηση Lagrange(4)</vt:lpstr>
      <vt:lpstr>Οι εξισώσεις Lagrange για σύστημα υλικών σημείων. α) Η συνάρτηση Lagrange(5)</vt:lpstr>
      <vt:lpstr>Οι εξισώσεις Lagrange για σύστημα υλικών σημείων. α) Η συνάρτηση Lagrange(6)</vt:lpstr>
      <vt:lpstr>Οι εξισώσεις Lagrange για σύστημα υλικών σημείων. α) Η συνάρτηση Lagrange(7)</vt:lpstr>
      <vt:lpstr>Οι εξισώσεις Lagrange για σύστημα υλικών σημείων. α) Η συνάρτηση Lagrange(8)</vt:lpstr>
      <vt:lpstr>β) Η συνάρτηση Lagrange για μη διατηρητικές δυνάμεις(1)</vt:lpstr>
      <vt:lpstr>β) Η συνάρτηση Lagrange για μη διατηρητικές δυνάμεις(2)</vt:lpstr>
      <vt:lpstr>Η συνάρτηση Lagrange για μη διατηρητικές δυνάμεις(3)</vt:lpstr>
      <vt:lpstr>Η συνάρτηση Lagrange για μη διατηρητικές δυνάμεις(4)</vt:lpstr>
      <vt:lpstr>Η συνάρτηση Lagrange για μη διατηρητικές δυνάμεις(5)</vt:lpstr>
      <vt:lpstr>Η συνάρτηση Lagrange για μη διατηρητικές δυνάμεις(6)</vt:lpstr>
      <vt:lpstr>Η συνάρτηση Lagrange για μη διατηρητικές δυνάμεις(7)</vt:lpstr>
      <vt:lpstr>Η συνάρτηση Lagrange για μη διατηρητικές δυνάμεις(8)</vt:lpstr>
      <vt:lpstr>Η συνάρτηση Lagrange για μη διατηρητικές δυνάμεις(9)</vt:lpstr>
      <vt:lpstr>Η συνάρτηση Lagrange για μη διατηρητικές δυνάμεις(10)</vt:lpstr>
      <vt:lpstr>γ) Η συνάρτηση απωλειών του Rayleigh(1) </vt:lpstr>
      <vt:lpstr>γ) Η συνάρτηση απωλειών του Rayleigh(2) </vt:lpstr>
      <vt:lpstr>γ) Η συνάρτηση απωλειών του Rayleigh(3)</vt:lpstr>
      <vt:lpstr>γ) Η συνάρτηση απωλειών του Rayleigh(4)</vt:lpstr>
      <vt:lpstr>γ) Η συνάρτηση απωλειών του Rayleigh(5)</vt:lpstr>
      <vt:lpstr>γ) Η συνάρτηση απωλειών του Rayleigh(6)</vt:lpstr>
      <vt:lpstr>δ) Μετασχηματισμοί  βαθμίδας(1)</vt:lpstr>
      <vt:lpstr>δ) Μετασχηματισμοί  βαθμίδας(2)</vt:lpstr>
      <vt:lpstr>δ) Μετασχηματισμοί  βαθμίδας(3)</vt:lpstr>
      <vt:lpstr>Ολοκληρώματα των εξισώσεων Lagrange α) Το ολοκλήρωμα του Jacobi(1)</vt:lpstr>
      <vt:lpstr>Ολοκληρώματα των εξισώσεων Lagrange α) Το ολοκλήρωμα του Jacobi(2)</vt:lpstr>
      <vt:lpstr>Ολοκληρώματα των εξισώσεων Lagrange α) Το ολοκλήρωμα του Jacobi(3)</vt:lpstr>
      <vt:lpstr>β)Το ολοκλήρωμα της ενέργειας (Η διατήρηση της μηχανικής ενέργειας)(1)</vt:lpstr>
      <vt:lpstr>β)Το ολοκλήρωμα της ενέργειας (Η διατήρηση της μηχανικής ενέργειας)(2)</vt:lpstr>
      <vt:lpstr>β)Το ολοκλήρωμα της ενέργειας (Η διατήρηση της μηχανικής ενέργειας)(3)</vt:lpstr>
      <vt:lpstr>β)Το ολοκλήρωμα της ενέργειας (Η διατήρηση της μηχανικής ενέργειας)(4)</vt:lpstr>
      <vt:lpstr>γ) Το ολοκλήρωμα της ορμής (Η διατήρηση της ορμής)(1)</vt:lpstr>
      <vt:lpstr>γ) Το ολοκλήρωμα της ορμής (Η διατήρηση της ορμής)(2)</vt:lpstr>
      <vt:lpstr>γ) Το ολοκλήρωμα της ορμής (Η διατήρηση της ορμής)(3)</vt:lpstr>
      <vt:lpstr>Σημείωμα Χρήσης Έργων Τρίτων</vt:lpstr>
      <vt:lpstr>Σημείωμα Αναφοράς</vt:lpstr>
      <vt:lpstr>Τέλος Ενότητας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user</cp:lastModifiedBy>
  <cp:revision>44</cp:revision>
  <dcterms:created xsi:type="dcterms:W3CDTF">2014-05-14T09:40:46Z</dcterms:created>
  <dcterms:modified xsi:type="dcterms:W3CDTF">2014-07-17T08:57:25Z</dcterms:modified>
</cp:coreProperties>
</file>