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22" r:id="rId2"/>
    <p:sldId id="459" r:id="rId3"/>
    <p:sldId id="477" r:id="rId4"/>
    <p:sldId id="484" r:id="rId5"/>
    <p:sldId id="476" r:id="rId6"/>
    <p:sldId id="513" r:id="rId7"/>
    <p:sldId id="300" r:id="rId8"/>
    <p:sldId id="301" r:id="rId9"/>
    <p:sldId id="302" r:id="rId10"/>
    <p:sldId id="304" r:id="rId11"/>
    <p:sldId id="514" r:id="rId12"/>
    <p:sldId id="485" r:id="rId13"/>
    <p:sldId id="501" r:id="rId14"/>
    <p:sldId id="505" r:id="rId15"/>
    <p:sldId id="506" r:id="rId16"/>
    <p:sldId id="507" r:id="rId17"/>
    <p:sldId id="508" r:id="rId18"/>
    <p:sldId id="509" r:id="rId19"/>
    <p:sldId id="515" r:id="rId20"/>
    <p:sldId id="510" r:id="rId21"/>
    <p:sldId id="382" r:id="rId22"/>
    <p:sldId id="446" r:id="rId23"/>
  </p:sldIdLst>
  <p:sldSz cx="9144000" cy="6858000" type="screen4x3"/>
  <p:notesSz cx="6888163" cy="960755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Λοίζος Σόφος" initials="ΛΣ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Φωτεινό στυλ 1 - Έμφαση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7" autoAdjust="0"/>
    <p:restoredTop sz="94660"/>
  </p:normalViewPr>
  <p:slideViewPr>
    <p:cSldViewPr>
      <p:cViewPr varScale="1">
        <p:scale>
          <a:sx n="81" d="100"/>
          <a:sy n="81" d="100"/>
        </p:scale>
        <p:origin x="187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984500" cy="481013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2077" y="4"/>
            <a:ext cx="2984500" cy="481013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>
              <a:defRPr sz="1200"/>
            </a:lvl1pPr>
          </a:lstStyle>
          <a:p>
            <a:fld id="{ABA78150-DC0A-4645-8B13-D54FFBE8EBBA}" type="datetimeFigureOut">
              <a:rPr lang="el-GR" smtClean="0"/>
              <a:t>14/12/2018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6538"/>
            <a:ext cx="2984500" cy="481012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2077" y="9126538"/>
            <a:ext cx="2984500" cy="481012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200"/>
            </a:lvl1pPr>
          </a:lstStyle>
          <a:p>
            <a:fld id="{9C50D910-93A8-4275-B377-1BD85BAB17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984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482046"/>
          </a:xfrm>
          <a:prstGeom prst="rect">
            <a:avLst/>
          </a:prstGeom>
        </p:spPr>
        <p:txBody>
          <a:bodyPr vert="horz" lIns="94244" tIns="47122" rIns="94244" bIns="47122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482046"/>
          </a:xfrm>
          <a:prstGeom prst="rect">
            <a:avLst/>
          </a:prstGeom>
        </p:spPr>
        <p:txBody>
          <a:bodyPr vert="horz" lIns="94244" tIns="47122" rIns="94244" bIns="47122" rtlCol="0"/>
          <a:lstStyle>
            <a:lvl1pPr algn="r">
              <a:defRPr sz="1200"/>
            </a:lvl1pPr>
          </a:lstStyle>
          <a:p>
            <a:fld id="{3F1D1457-11D8-4A90-B566-8EA2456D75B6}" type="datetimeFigureOut">
              <a:rPr lang="el-GR" smtClean="0"/>
              <a:t>14/12/2018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4288" y="1201738"/>
            <a:ext cx="4319587" cy="3241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44" tIns="47122" rIns="94244" bIns="47122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623636"/>
            <a:ext cx="5510530" cy="3782973"/>
          </a:xfrm>
          <a:prstGeom prst="rect">
            <a:avLst/>
          </a:prstGeom>
        </p:spPr>
        <p:txBody>
          <a:bodyPr vert="horz" lIns="94244" tIns="47122" rIns="94244" bIns="4712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25511"/>
            <a:ext cx="2984871" cy="482045"/>
          </a:xfrm>
          <a:prstGeom prst="rect">
            <a:avLst/>
          </a:prstGeom>
        </p:spPr>
        <p:txBody>
          <a:bodyPr vert="horz" lIns="94244" tIns="47122" rIns="94244" bIns="47122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9" y="9125511"/>
            <a:ext cx="2984871" cy="482045"/>
          </a:xfrm>
          <a:prstGeom prst="rect">
            <a:avLst/>
          </a:prstGeom>
        </p:spPr>
        <p:txBody>
          <a:bodyPr vert="horz" lIns="94244" tIns="47122" rIns="94244" bIns="47122" rtlCol="0" anchor="b"/>
          <a:lstStyle>
            <a:lvl1pPr algn="r">
              <a:defRPr sz="1200"/>
            </a:lvl1pPr>
          </a:lstStyle>
          <a:p>
            <a:fld id="{52EC38FD-BC8C-4679-A92A-AC8E23D218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7678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14/12/2018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14/12/2018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14/12/2018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14/12/2018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14/12/2018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14/12/2018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14/12/2018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earvanitis@upatras.g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earvanitis@upatras.gr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ndiversity.com/2019-conference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>
          <a:xfrm>
            <a:off x="683568" y="2232074"/>
            <a:ext cx="7920880" cy="2033635"/>
          </a:xfrm>
        </p:spPr>
        <p:txBody>
          <a:bodyPr>
            <a:noAutofit/>
          </a:bodyPr>
          <a:lstStyle/>
          <a:p>
            <a:r>
              <a:rPr lang="el-GR" sz="3200" b="1" dirty="0"/>
              <a:t>ΔΙΑΠΟΛΙΤΙΣΜΙΚΗ ΕΚΠΑΙΔΕΥΣΗ ΕΚΠΑΙΔΕΥΤΙΚΩΝ </a:t>
            </a:r>
            <a:br>
              <a:rPr lang="el-GR" sz="4000" b="1" dirty="0"/>
            </a:br>
            <a:r>
              <a:rPr lang="el-GR" sz="2400" b="1" dirty="0"/>
              <a:t>ΠΟΛΙΤΙΣΜΙΚΟΙ ΚΑΙ ΑΞΙΑΚΟΙ</a:t>
            </a:r>
            <a:br>
              <a:rPr lang="el-GR" sz="2400" b="1" dirty="0"/>
            </a:br>
            <a:r>
              <a:rPr lang="el-GR" sz="2400" b="1" dirty="0"/>
              <a:t>ΠΡΟΣΑΝΑΤΟΛΙΣΜΟΙ</a:t>
            </a:r>
            <a:endParaRPr lang="en-US" sz="24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 flipH="1">
            <a:off x="1520732" y="5837735"/>
            <a:ext cx="6102536" cy="1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Τίτλος 3"/>
          <p:cNvSpPr txBox="1">
            <a:spLocks/>
          </p:cNvSpPr>
          <p:nvPr/>
        </p:nvSpPr>
        <p:spPr>
          <a:xfrm>
            <a:off x="15989" y="4082361"/>
            <a:ext cx="9144000" cy="16420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l-GR" sz="1600" b="1" dirty="0"/>
          </a:p>
          <a:p>
            <a:r>
              <a:rPr lang="el-GR" sz="1800" b="1" dirty="0">
                <a:latin typeface="Arial" panose="020B0604020202020204" pitchFamily="34" charset="0"/>
                <a:cs typeface="Arial" panose="020B0604020202020204" pitchFamily="34" charset="0"/>
              </a:rPr>
              <a:t>Ευγενία Αρβανίτη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l-G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1800" dirty="0">
                <a:latin typeface="Arial" panose="020B0604020202020204" pitchFamily="34" charset="0"/>
                <a:cs typeface="Arial" panose="020B0604020202020204" pitchFamily="34" charset="0"/>
              </a:rPr>
              <a:t>Επίκουρη Καθηγήτρια ΤΕΕΑΠΗ</a:t>
            </a:r>
            <a:r>
              <a:rPr lang="el-GR" sz="1800" i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earvanitis@upatras.gr</a:t>
            </a:r>
            <a:endParaRPr lang="en-US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Ευθεία γραμμή σύνδεσης 13"/>
          <p:cNvCxnSpPr/>
          <p:nvPr/>
        </p:nvCxnSpPr>
        <p:spPr>
          <a:xfrm flipH="1">
            <a:off x="1547664" y="2132856"/>
            <a:ext cx="6102536" cy="1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εία γραμμή σύνδεσης 14"/>
          <p:cNvCxnSpPr/>
          <p:nvPr/>
        </p:nvCxnSpPr>
        <p:spPr>
          <a:xfrm flipH="1">
            <a:off x="-17168" y="1"/>
            <a:ext cx="9148556" cy="0"/>
          </a:xfrm>
          <a:prstGeom prst="line">
            <a:avLst/>
          </a:prstGeom>
          <a:ln w="190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Ευθεία γραμμή σύνδεσης 18"/>
          <p:cNvCxnSpPr/>
          <p:nvPr/>
        </p:nvCxnSpPr>
        <p:spPr>
          <a:xfrm flipH="1">
            <a:off x="-17168" y="6813376"/>
            <a:ext cx="9197680" cy="0"/>
          </a:xfrm>
          <a:prstGeom prst="line">
            <a:avLst/>
          </a:prstGeom>
          <a:ln w="190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utoShape 2" descr="Sigillo di Atene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Εικόνα 7">
            <a:extLst>
              <a:ext uri="{FF2B5EF4-FFF2-40B4-BE49-F238E27FC236}">
                <a16:creationId xmlns:a16="http://schemas.microsoft.com/office/drawing/2014/main" id="{F41509BA-E18B-5446-B10B-3527C2C30A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5" y="260648"/>
            <a:ext cx="3720242" cy="1395512"/>
          </a:xfrm>
          <a:prstGeom prst="rect">
            <a:avLst/>
          </a:prstGeom>
        </p:spPr>
      </p:pic>
      <p:pic>
        <p:nvPicPr>
          <p:cNvPr id="13" name="6 - Εικόνα" descr="FIDLen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23928" y="260648"/>
            <a:ext cx="5220072" cy="1494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071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Σε </a:t>
            </a:r>
            <a:r>
              <a:rPr lang="el-GR" b="1" dirty="0"/>
              <a:t>ατομικιστικούς</a:t>
            </a:r>
            <a:r>
              <a:rPr lang="el-GR" dirty="0"/>
              <a:t> πολιτισμούς, όπως οι Ηνωμένες Πολιτείες και οι Κάτω χώρες, </a:t>
            </a:r>
          </a:p>
          <a:p>
            <a:r>
              <a:rPr lang="el-GR" dirty="0"/>
              <a:t>οι άνθρωποι θεωρούνται </a:t>
            </a:r>
            <a:r>
              <a:rPr lang="el-GR" b="1" dirty="0"/>
              <a:t>ανεξάρτητοι</a:t>
            </a:r>
            <a:r>
              <a:rPr lang="el-GR" dirty="0"/>
              <a:t>, με αποτέλεσμα να </a:t>
            </a:r>
            <a:r>
              <a:rPr lang="el-GR" b="1" dirty="0"/>
              <a:t>παρατηρούνται λιγότερες διακρίσεις </a:t>
            </a:r>
            <a:r>
              <a:rPr lang="el-GR" dirty="0"/>
              <a:t>και </a:t>
            </a:r>
          </a:p>
          <a:p>
            <a:r>
              <a:rPr lang="el-GR" dirty="0"/>
              <a:t>με μικρότερη ένταση μεταξύ </a:t>
            </a:r>
            <a:r>
              <a:rPr lang="el-GR" dirty="0" err="1"/>
              <a:t>εσω</a:t>
            </a:r>
            <a:r>
              <a:rPr lang="el-GR" dirty="0"/>
              <a:t>-ομάδων και </a:t>
            </a:r>
            <a:r>
              <a:rPr lang="el-GR" dirty="0" err="1"/>
              <a:t>εξω</a:t>
            </a:r>
            <a:r>
              <a:rPr lang="el-GR" dirty="0"/>
              <a:t>-ομάδων. </a:t>
            </a:r>
          </a:p>
          <a:p>
            <a:r>
              <a:rPr lang="el-GR" b="1" dirty="0"/>
              <a:t>Σε πολιτισμούς συλλογικότητας</a:t>
            </a:r>
            <a:r>
              <a:rPr lang="el-GR" dirty="0"/>
              <a:t>, όπως η Ελλάδα και η Νιγηρία, οι άνθρωποι προσανατολίζονται περισσότερο προς την ομάδα και τα άτομα θεωρούνται </a:t>
            </a:r>
            <a:r>
              <a:rPr lang="el-GR" dirty="0" err="1"/>
              <a:t>αλληλοεξαρτώμενα</a:t>
            </a:r>
            <a:r>
              <a:rPr lang="el-GR" dirty="0"/>
              <a:t> και επομένως διατηρούν στενή επαφή με την </a:t>
            </a:r>
            <a:r>
              <a:rPr lang="el-GR" dirty="0" err="1"/>
              <a:t>εσω</a:t>
            </a:r>
            <a:r>
              <a:rPr lang="el-GR" dirty="0"/>
              <a:t>-ομάδα τους.</a:t>
            </a:r>
            <a:endParaRPr lang="en-US" dirty="0"/>
          </a:p>
          <a:p>
            <a:pPr lvl="1"/>
            <a:r>
              <a:rPr lang="el-GR" dirty="0"/>
              <a:t>Οι διακρίσεις οδηγούν σε μια αίσθηση ένταξης, ασφάλειας και εμπιστοσύνης.</a:t>
            </a:r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52C80C87-B4DC-43BB-A8C5-CA3CBE71252D}"/>
              </a:ext>
            </a:extLst>
          </p:cNvPr>
          <p:cNvSpPr txBox="1">
            <a:spLocks/>
          </p:cNvSpPr>
          <p:nvPr/>
        </p:nvSpPr>
        <p:spPr>
          <a:xfrm>
            <a:off x="0" y="-27383"/>
            <a:ext cx="9144000" cy="936102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U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Συνήθως δείχνουμε </a:t>
            </a:r>
            <a:r>
              <a:rPr lang="el-GR" b="1" dirty="0"/>
              <a:t>περισσότερη ανεκτικότητα </a:t>
            </a:r>
            <a:r>
              <a:rPr lang="el-GR" dirty="0"/>
              <a:t>απέναντι στη συμπεριφορά</a:t>
            </a:r>
            <a:r>
              <a:rPr lang="en-US" dirty="0"/>
              <a:t> </a:t>
            </a:r>
            <a:r>
              <a:rPr lang="el-GR" dirty="0"/>
              <a:t>των μελών της </a:t>
            </a:r>
            <a:r>
              <a:rPr lang="el-GR" dirty="0" err="1"/>
              <a:t>εσω</a:t>
            </a:r>
            <a:r>
              <a:rPr lang="el-GR" dirty="0"/>
              <a:t>-ομάδας απ’ ό,τι στη συμπεριφορά των ξένων, δημιουργώντας</a:t>
            </a:r>
            <a:r>
              <a:rPr lang="en-US" dirty="0"/>
              <a:t> </a:t>
            </a:r>
            <a:r>
              <a:rPr lang="el-GR" dirty="0"/>
              <a:t>μ’ αυτόν τον τρόπο διάκριση ανάμεσα στα επονομαζόμενα </a:t>
            </a:r>
            <a:r>
              <a:rPr lang="el-GR" b="1" dirty="0"/>
              <a:t>εσωτερικά ήθη και στα</a:t>
            </a:r>
            <a:r>
              <a:rPr lang="en-US" b="1" dirty="0"/>
              <a:t> </a:t>
            </a:r>
            <a:r>
              <a:rPr lang="el-GR" b="1" dirty="0"/>
              <a:t>εξωτερικά ήθη</a:t>
            </a:r>
            <a:r>
              <a:rPr lang="el-GR" dirty="0"/>
              <a:t>. </a:t>
            </a:r>
            <a:endParaRPr lang="en-US" dirty="0"/>
          </a:p>
          <a:p>
            <a:r>
              <a:rPr lang="el-GR" dirty="0"/>
              <a:t>Το εύρος των ηθών αποκαλείται </a:t>
            </a:r>
            <a:r>
              <a:rPr lang="el-GR" b="1" dirty="0"/>
              <a:t>βεληνεκές της</a:t>
            </a:r>
            <a:r>
              <a:rPr lang="en-US" b="1" dirty="0"/>
              <a:t> </a:t>
            </a:r>
            <a:r>
              <a:rPr lang="el-GR" b="1" dirty="0"/>
              <a:t>δικαιοσύνης. </a:t>
            </a:r>
          </a:p>
          <a:p>
            <a:pPr lvl="1"/>
            <a:r>
              <a:rPr lang="el-GR" dirty="0"/>
              <a:t>Ο </a:t>
            </a:r>
            <a:r>
              <a:rPr lang="el-GR" dirty="0" err="1"/>
              <a:t>Coleman</a:t>
            </a:r>
            <a:r>
              <a:rPr lang="el-GR" dirty="0"/>
              <a:t> (2000: 118) δηλώνει: «Άτομα ή ομάδες που βρίσκονται εντός των ηθικών</a:t>
            </a:r>
            <a:r>
              <a:rPr lang="en-US" dirty="0"/>
              <a:t> </a:t>
            </a:r>
            <a:r>
              <a:rPr lang="el-GR" dirty="0"/>
              <a:t>συνόρων μας θεωρείται ότι αξίζουν την ίδια δίκαιη, ηθική μεταχείριση που αξίζουμε κι εμείς. Τα άτομα ή οι ομάδες πέρα από τα σύνορα αυτά θεωρούνται ανάξια να</a:t>
            </a:r>
            <a:r>
              <a:rPr lang="en-US" dirty="0"/>
              <a:t> </a:t>
            </a:r>
            <a:r>
              <a:rPr lang="el-GR" dirty="0"/>
              <a:t>τύχουν ανάλογης μεταχείρισης». </a:t>
            </a:r>
            <a:endParaRPr lang="en-US" dirty="0"/>
          </a:p>
          <a:p>
            <a:r>
              <a:rPr lang="el-GR" dirty="0"/>
              <a:t>Είναι σημαντικό να θυμόμαστε ότι </a:t>
            </a:r>
            <a:r>
              <a:rPr lang="el-GR" b="1" dirty="0"/>
              <a:t>οι κοινωνικές ταυτότητες </a:t>
            </a:r>
            <a:r>
              <a:rPr lang="el-GR" dirty="0"/>
              <a:t>και η συμμετοχή μας</a:t>
            </a:r>
            <a:r>
              <a:rPr lang="en-US" dirty="0"/>
              <a:t> </a:t>
            </a:r>
            <a:r>
              <a:rPr lang="el-GR" dirty="0"/>
              <a:t>σε ομάδες </a:t>
            </a:r>
            <a:r>
              <a:rPr lang="el-GR" b="1" dirty="0"/>
              <a:t>δεν είναι σταθερές. </a:t>
            </a:r>
          </a:p>
          <a:p>
            <a:pPr lvl="1"/>
            <a:r>
              <a:rPr lang="el-GR" dirty="0"/>
              <a:t>Καθώς αλλάζουν οι συμμετοχές μας ή το κοινωνικό</a:t>
            </a:r>
            <a:r>
              <a:rPr lang="en-US" dirty="0"/>
              <a:t> </a:t>
            </a:r>
            <a:r>
              <a:rPr lang="el-GR" dirty="0"/>
              <a:t>πλαίσιο, χρειάζεται να</a:t>
            </a:r>
            <a:r>
              <a:rPr lang="en-US" dirty="0"/>
              <a:t> </a:t>
            </a:r>
            <a:r>
              <a:rPr lang="el-GR" dirty="0"/>
              <a:t>αναδομήσουμε ή να </a:t>
            </a:r>
            <a:r>
              <a:rPr lang="el-GR" dirty="0" err="1"/>
              <a:t>επαναδιαπραγματευτούμε</a:t>
            </a:r>
            <a:r>
              <a:rPr lang="el-GR" dirty="0"/>
              <a:t> τις κοινωνικές</a:t>
            </a:r>
            <a:r>
              <a:rPr lang="en-US" dirty="0"/>
              <a:t> </a:t>
            </a:r>
            <a:r>
              <a:rPr lang="el-GR" dirty="0"/>
              <a:t>μας ταυτότητες.</a:t>
            </a:r>
            <a:endParaRPr lang="en-US" dirty="0"/>
          </a:p>
          <a:p>
            <a:endParaRPr lang="en-US" dirty="0"/>
          </a:p>
          <a:p>
            <a:endParaRPr lang="el-GR" dirty="0"/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52C80C87-B4DC-43BB-A8C5-CA3CBE71252D}"/>
              </a:ext>
            </a:extLst>
          </p:cNvPr>
          <p:cNvSpPr txBox="1">
            <a:spLocks/>
          </p:cNvSpPr>
          <p:nvPr/>
        </p:nvSpPr>
        <p:spPr>
          <a:xfrm>
            <a:off x="0" y="-27383"/>
            <a:ext cx="9144000" cy="936102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294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ΚΡΙΤΙΚΗ ΣΚΕΨΗ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lvl="1" algn="just"/>
            <a:r>
              <a:rPr lang="el-GR" sz="2400" dirty="0">
                <a:solidFill>
                  <a:schemeClr val="tx1"/>
                </a:solidFill>
              </a:rPr>
              <a:t>Σκεφτείτε μία περίοδο κατά την οποία σας αντιμετώπιζαν ως μέλος κάποιας </a:t>
            </a:r>
            <a:r>
              <a:rPr lang="el-GR" sz="2400" dirty="0" err="1">
                <a:solidFill>
                  <a:schemeClr val="tx1"/>
                </a:solidFill>
              </a:rPr>
              <a:t>εξω</a:t>
            </a:r>
            <a:r>
              <a:rPr lang="el-GR" sz="2400" dirty="0">
                <a:solidFill>
                  <a:schemeClr val="tx1"/>
                </a:solidFill>
              </a:rPr>
              <a:t>-ομάδας.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Ποιες πράξεις των άλλων σας έκαναν να νιώθετε μέλος της </a:t>
            </a:r>
            <a:r>
              <a:rPr lang="el-GR" sz="2400" dirty="0" err="1">
                <a:solidFill>
                  <a:schemeClr val="tx1"/>
                </a:solidFill>
              </a:rPr>
              <a:t>εξω</a:t>
            </a:r>
            <a:r>
              <a:rPr lang="el-GR" sz="2400" dirty="0">
                <a:solidFill>
                  <a:schemeClr val="tx1"/>
                </a:solidFill>
              </a:rPr>
              <a:t>-ομάδας; </a:t>
            </a:r>
            <a:endParaRPr lang="en-US" sz="2400" dirty="0">
              <a:solidFill>
                <a:schemeClr val="tx1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Πώς αντιδράσατε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l-GR" sz="2400" dirty="0">
                <a:solidFill>
                  <a:schemeClr val="tx1"/>
                </a:solidFill>
              </a:rPr>
              <a:t>στον αποκλεισμό σας; </a:t>
            </a:r>
            <a:endParaRPr lang="en-US" sz="2400" dirty="0">
              <a:solidFill>
                <a:schemeClr val="tx1"/>
              </a:solidFill>
            </a:endParaRPr>
          </a:p>
          <a:p>
            <a:pPr lvl="1" algn="just"/>
            <a:endParaRPr lang="en-US" sz="2400" dirty="0">
              <a:solidFill>
                <a:schemeClr val="tx1"/>
              </a:solidFill>
            </a:endParaRPr>
          </a:p>
          <a:p>
            <a:pPr lvl="1" algn="just"/>
            <a:r>
              <a:rPr lang="el-GR" sz="2400" dirty="0">
                <a:solidFill>
                  <a:schemeClr val="tx1"/>
                </a:solidFill>
              </a:rPr>
              <a:t>Σε ποιες περιπτώσεις έχετε αντιμετωπίσει άλλους ανθρώπους ως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l-GR" sz="2400" dirty="0">
                <a:solidFill>
                  <a:schemeClr val="tx1"/>
                </a:solidFill>
              </a:rPr>
              <a:t>μέλη </a:t>
            </a:r>
            <a:r>
              <a:rPr lang="el-GR" sz="2400" dirty="0" err="1">
                <a:solidFill>
                  <a:schemeClr val="tx1"/>
                </a:solidFill>
              </a:rPr>
              <a:t>εξω</a:t>
            </a:r>
            <a:r>
              <a:rPr lang="el-GR" sz="2400" dirty="0">
                <a:solidFill>
                  <a:schemeClr val="tx1"/>
                </a:solidFill>
              </a:rPr>
              <a:t>-ομάδας και όχι ως άτομα; </a:t>
            </a:r>
            <a:endParaRPr lang="en-US" sz="2400" dirty="0">
              <a:solidFill>
                <a:schemeClr val="tx1"/>
              </a:solidFill>
            </a:endParaRPr>
          </a:p>
          <a:p>
            <a:pPr lvl="1" algn="just"/>
            <a:r>
              <a:rPr lang="el-GR" sz="2400" dirty="0">
                <a:solidFill>
                  <a:schemeClr val="tx1"/>
                </a:solidFill>
              </a:rPr>
              <a:t>Πώς άλλαξε αυτό τη συμπεριφορά σας; </a:t>
            </a:r>
            <a:endParaRPr lang="en-US" sz="2400" dirty="0">
              <a:solidFill>
                <a:schemeClr val="tx1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Ποια ήταν η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l-GR" sz="2400" dirty="0">
                <a:solidFill>
                  <a:schemeClr val="tx1"/>
                </a:solidFill>
              </a:rPr>
              <a:t>αντίδρασή τους;</a:t>
            </a:r>
            <a:endParaRPr lang="el-GR" sz="2000" dirty="0">
              <a:solidFill>
                <a:schemeClr val="tx1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597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ΘΕΩΡΙΑ ΔΙΑΠΡΑΓΜΑΤΕΥΣΗΣ ΤΗΣ ΤΑΥΤΟΤΗΤΑΣ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l-GR" sz="2400" dirty="0" err="1">
                <a:solidFill>
                  <a:schemeClr val="tx1"/>
                </a:solidFill>
              </a:rPr>
              <a:t>Ting-Toomey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l-GR" sz="2400" dirty="0">
                <a:solidFill>
                  <a:schemeClr val="tx1"/>
                </a:solidFill>
              </a:rPr>
              <a:t>2005a), δίνει έμφαση στο γεγονός ότι συγκεκριμένοι τομείς της ταυτότητας ασκούν </a:t>
            </a:r>
            <a:r>
              <a:rPr lang="el-GR" sz="2400" b="1" dirty="0">
                <a:solidFill>
                  <a:schemeClr val="tx1"/>
                </a:solidFill>
              </a:rPr>
              <a:t>επιρροή</a:t>
            </a:r>
            <a:r>
              <a:rPr lang="el-GR" sz="2400" dirty="0">
                <a:solidFill>
                  <a:schemeClr val="tx1"/>
                </a:solidFill>
              </a:rPr>
              <a:t> στις καθημερινές μας επαφές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Η </a:t>
            </a:r>
            <a:r>
              <a:rPr lang="el-GR" sz="2400" b="1" dirty="0">
                <a:solidFill>
                  <a:schemeClr val="tx1"/>
                </a:solidFill>
              </a:rPr>
              <a:t>ανάπτυξη των ταυτοτήτων γίνεται μέσω της αλληλεπίδρασης </a:t>
            </a:r>
            <a:r>
              <a:rPr lang="el-GR" sz="2400" dirty="0">
                <a:solidFill>
                  <a:schemeClr val="tx1"/>
                </a:solidFill>
              </a:rPr>
              <a:t>με τους άλλους, καθώς με αυτόν τον τρόπο αποκτούμε αξίες, πεποιθήσεις, νόρμες και στυλ που διέπουν την επικοινωνιακή μας συμπεριφορά.</a:t>
            </a:r>
            <a:endParaRPr lang="en-US" sz="2400" dirty="0">
              <a:solidFill>
                <a:schemeClr val="tx1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Η θεωρία διαπραγμάτευσης της ταυτότητας θέτει την ταυτότητα ως μια </a:t>
            </a:r>
            <a:r>
              <a:rPr lang="el-GR" sz="2000" b="1" dirty="0">
                <a:solidFill>
                  <a:schemeClr val="tx1"/>
                </a:solidFill>
              </a:rPr>
              <a:t>αναστοχαστική </a:t>
            </a:r>
            <a:r>
              <a:rPr lang="el-GR" sz="2000" b="1" dirty="0" err="1">
                <a:solidFill>
                  <a:schemeClr val="tx1"/>
                </a:solidFill>
              </a:rPr>
              <a:t>αυτο</a:t>
            </a:r>
            <a:r>
              <a:rPr lang="el-GR" sz="2000" b="1" dirty="0">
                <a:solidFill>
                  <a:schemeClr val="tx1"/>
                </a:solidFill>
              </a:rPr>
              <a:t>-εικόνα που δημιουργείται κατά τη διαδικασία της διαπολιτισμικής επικοινωνίας.</a:t>
            </a:r>
            <a:endParaRPr lang="en-US" sz="2000" b="1" dirty="0">
              <a:solidFill>
                <a:schemeClr val="tx1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Η διαπραγμάτευση της ταυτότητας γίνεται αισθητή σε όλες τις επικοινωνιακές επαφές, καθώς οι εμπλεκόμενοι επιχειρούν ταυτόχρονα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l-GR" sz="1600" b="1" dirty="0">
                <a:solidFill>
                  <a:schemeClr val="tx1"/>
                </a:solidFill>
              </a:rPr>
              <a:t>να εκμαιεύσουν τις δικές τους επιθυμητές ταυτότητες και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l-GR" sz="1600" b="1" dirty="0">
                <a:solidFill>
                  <a:schemeClr val="tx1"/>
                </a:solidFill>
              </a:rPr>
              <a:t>να αμφισβητήσουν ή να υποστηρίξουν τις ταυτότητες των άλλων.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4944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 err="1">
                <a:solidFill>
                  <a:schemeClr val="bg1"/>
                </a:solidFill>
              </a:rPr>
              <a:t>Υπο</a:t>
            </a:r>
            <a:r>
              <a:rPr lang="el-GR" sz="3200" dirty="0">
                <a:solidFill>
                  <a:schemeClr val="bg1"/>
                </a:solidFill>
              </a:rPr>
              <a:t>-ομάδες: ταυτότητα φύλου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lvl="1" algn="just"/>
            <a:endParaRPr lang="el-GR" sz="2400" dirty="0">
              <a:solidFill>
                <a:schemeClr val="tx1"/>
              </a:solidFill>
            </a:endParaRPr>
          </a:p>
          <a:p>
            <a:pPr lvl="1" algn="just"/>
            <a:r>
              <a:rPr lang="el-GR" sz="2400" dirty="0">
                <a:solidFill>
                  <a:schemeClr val="tx1"/>
                </a:solidFill>
              </a:rPr>
              <a:t>Με την υποτιθέμενη ισότητα στους δυτικούς πολιτισμούς, δεν είναι σπάνιο φαινόμενο να συναντά κανείς </a:t>
            </a:r>
            <a:r>
              <a:rPr lang="el-GR" sz="2400" b="1" dirty="0">
                <a:solidFill>
                  <a:schemeClr val="tx1"/>
                </a:solidFill>
              </a:rPr>
              <a:t>«μπαμπάδες που μένουν στο σπίτι», </a:t>
            </a:r>
            <a:r>
              <a:rPr lang="el-GR" sz="2400" dirty="0">
                <a:solidFill>
                  <a:schemeClr val="tx1"/>
                </a:solidFill>
              </a:rPr>
              <a:t>ιδίως στις αστικές περιοχές.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Πώς θα αντιδρούσαν οι άνθρωποι του πολιτισμού σας σε αυτό το φαινόμενο;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Πώς θα μπορούσε αυτό το έθιμο να επηρεάσει την οικονομική δομή μιας κοινωνίας;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00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Εθνική ταυτότητα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980733"/>
            <a:ext cx="9036496" cy="5688620"/>
          </a:xfrm>
        </p:spPr>
        <p:txBody>
          <a:bodyPr>
            <a:no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Η εθνοτικότητα μπορεί να βασίζεται στην εθνική καταγωγή, στη φυλή ή τη θρησκεία (</a:t>
            </a:r>
            <a:r>
              <a:rPr lang="el-GR" sz="2400" dirty="0" err="1">
                <a:solidFill>
                  <a:schemeClr val="tx1"/>
                </a:solidFill>
              </a:rPr>
              <a:t>Gordon</a:t>
            </a:r>
            <a:r>
              <a:rPr lang="el-GR" sz="2400" dirty="0">
                <a:solidFill>
                  <a:schemeClr val="tx1"/>
                </a:solidFill>
              </a:rPr>
              <a:t>, 1964).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Η </a:t>
            </a:r>
            <a:r>
              <a:rPr lang="el-GR" sz="2400" b="1" dirty="0">
                <a:solidFill>
                  <a:schemeClr val="tx1"/>
                </a:solidFill>
              </a:rPr>
              <a:t>εθνοτικότητα διαφέρει από τη φυλή, </a:t>
            </a:r>
            <a:r>
              <a:rPr lang="el-GR" sz="2400" dirty="0">
                <a:solidFill>
                  <a:schemeClr val="tx1"/>
                </a:solidFill>
              </a:rPr>
              <a:t>αλλά ως έννοια συχνά χρησιμοποιείται στη θέση της φυλής ή σε σχέση με αυτήν.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η φυλή βασίζεται σε </a:t>
            </a:r>
            <a:r>
              <a:rPr lang="el-GR" sz="2000" b="1" dirty="0">
                <a:solidFill>
                  <a:schemeClr val="tx1"/>
                </a:solidFill>
              </a:rPr>
              <a:t>βιολογικά χαρακτηριστικά</a:t>
            </a:r>
            <a:r>
              <a:rPr lang="el-GR" sz="2000" dirty="0">
                <a:solidFill>
                  <a:schemeClr val="tx1"/>
                </a:solidFill>
              </a:rPr>
              <a:t>,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η εθνοτικότητα εξαρτάται από </a:t>
            </a:r>
            <a:r>
              <a:rPr lang="el-GR" sz="2000" b="1" dirty="0">
                <a:solidFill>
                  <a:schemeClr val="tx1"/>
                </a:solidFill>
              </a:rPr>
              <a:t>πολιτισμικά χαρακτηριστικά </a:t>
            </a:r>
            <a:r>
              <a:rPr lang="el-GR" sz="2000" dirty="0">
                <a:solidFill>
                  <a:schemeClr val="tx1"/>
                </a:solidFill>
              </a:rPr>
              <a:t>που μοιράζονται οι άνθρωποι ορισμένης φυλής, εθνικής καταγωγής, θρησκείας ή γλωσσικής ομάδας.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chemeClr val="tx1"/>
                </a:solidFill>
              </a:rPr>
              <a:t>Η </a:t>
            </a:r>
            <a:r>
              <a:rPr lang="el-GR" sz="2400" b="1" dirty="0" err="1">
                <a:solidFill>
                  <a:schemeClr val="tx1"/>
                </a:solidFill>
              </a:rPr>
              <a:t>εθνοτική</a:t>
            </a:r>
            <a:r>
              <a:rPr lang="el-GR" sz="2400" b="1" dirty="0">
                <a:solidFill>
                  <a:schemeClr val="tx1"/>
                </a:solidFill>
              </a:rPr>
              <a:t> ταυτότητα αναφέρεται σε μια αίσθηση ένταξης ή ταύτισης με μια </a:t>
            </a:r>
            <a:r>
              <a:rPr lang="el-GR" sz="2400" b="1" dirty="0" err="1">
                <a:solidFill>
                  <a:schemeClr val="tx1"/>
                </a:solidFill>
              </a:rPr>
              <a:t>εθνοτική</a:t>
            </a:r>
            <a:r>
              <a:rPr lang="el-GR" sz="2400" b="1" dirty="0">
                <a:solidFill>
                  <a:schemeClr val="tx1"/>
                </a:solidFill>
              </a:rPr>
              <a:t> ομάδα.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Το περιεχόμενο ανάδειξης της εθνοτικής ταυτότητας αναφέρεται στην ένταση της συσχέτισης των ανθρώπων με τον εθνοτικό τους πολιτισμό (</a:t>
            </a:r>
            <a:r>
              <a:rPr lang="el-GR" sz="2000" dirty="0" err="1">
                <a:solidFill>
                  <a:schemeClr val="tx1"/>
                </a:solidFill>
              </a:rPr>
              <a:t>Ting-Toomey</a:t>
            </a:r>
            <a:r>
              <a:rPr lang="el-GR" sz="2000" dirty="0">
                <a:solidFill>
                  <a:schemeClr val="tx1"/>
                </a:solidFill>
              </a:rPr>
              <a:t>, 2005a).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l-GR" sz="1600" b="1" dirty="0">
                <a:solidFill>
                  <a:schemeClr val="tx1"/>
                </a:solidFill>
              </a:rPr>
              <a:t>Όπως σημειώνει ο </a:t>
            </a:r>
            <a:r>
              <a:rPr lang="el-GR" sz="1600" b="1" dirty="0" err="1">
                <a:solidFill>
                  <a:schemeClr val="tx1"/>
                </a:solidFill>
              </a:rPr>
              <a:t>Alba</a:t>
            </a:r>
            <a:r>
              <a:rPr lang="el-GR" sz="1600" b="1" dirty="0">
                <a:solidFill>
                  <a:schemeClr val="tx1"/>
                </a:solidFill>
              </a:rPr>
              <a:t> (1990: 22), «Τα άτομα μπορεί να είναι μέλη μιας εθνότητας ως προς την “Ταυτότητά” τους και ωστόσο να απορρίπτουν συνειδητά το εθνοτικό τους υπόβαθρο».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2924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 err="1">
                <a:solidFill>
                  <a:schemeClr val="bg1"/>
                </a:solidFill>
              </a:rPr>
              <a:t>Εθνοτική</a:t>
            </a:r>
            <a:r>
              <a:rPr lang="el-GR" sz="3200" dirty="0">
                <a:solidFill>
                  <a:schemeClr val="bg1"/>
                </a:solidFill>
              </a:rPr>
              <a:t> ταυτότητα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Πολλοί μελετητές σήμερα συμφωνούν ότι η </a:t>
            </a:r>
            <a:r>
              <a:rPr lang="el-GR" sz="2400" dirty="0" err="1">
                <a:solidFill>
                  <a:schemeClr val="tx1"/>
                </a:solidFill>
              </a:rPr>
              <a:t>εθνοτική</a:t>
            </a:r>
            <a:r>
              <a:rPr lang="el-GR" sz="2400" dirty="0">
                <a:solidFill>
                  <a:schemeClr val="tx1"/>
                </a:solidFill>
              </a:rPr>
              <a:t> ταυτότητα αποτελεί επομένως περισσότερο </a:t>
            </a:r>
            <a:r>
              <a:rPr lang="el-GR" sz="2400" b="1" dirty="0">
                <a:solidFill>
                  <a:schemeClr val="tx1"/>
                </a:solidFill>
              </a:rPr>
              <a:t>υποκειμενική παρά αντικειμενική μέθοδο κατηγοριοποίησης</a:t>
            </a:r>
            <a:r>
              <a:rPr lang="el-GR" sz="2400" dirty="0">
                <a:solidFill>
                  <a:schemeClr val="tx1"/>
                </a:solidFill>
              </a:rPr>
              <a:t>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Συνίσταται στον βαθμό στον οποίο τα μέλη της ομάδας </a:t>
            </a:r>
            <a:r>
              <a:rPr lang="el-GR" sz="2400" b="1" dirty="0">
                <a:solidFill>
                  <a:schemeClr val="tx1"/>
                </a:solidFill>
              </a:rPr>
              <a:t>αισθάνονται συναισθηματικά δεμένα </a:t>
            </a:r>
            <a:r>
              <a:rPr lang="el-GR" sz="2400" dirty="0">
                <a:solidFill>
                  <a:schemeClr val="tx1"/>
                </a:solidFill>
              </a:rPr>
              <a:t>από ένα κοινό σύνολο </a:t>
            </a:r>
            <a:r>
              <a:rPr lang="el-GR" sz="2400" b="1" dirty="0">
                <a:solidFill>
                  <a:schemeClr val="tx1"/>
                </a:solidFill>
              </a:rPr>
              <a:t>αξιών, πεποιθήσεων, παραδόσεων και κληρονομιάς </a:t>
            </a:r>
            <a:r>
              <a:rPr lang="el-GR" sz="2400" dirty="0">
                <a:solidFill>
                  <a:schemeClr val="tx1"/>
                </a:solidFill>
              </a:rPr>
              <a:t>(</a:t>
            </a:r>
            <a:r>
              <a:rPr lang="el-GR" sz="2400" dirty="0" err="1">
                <a:solidFill>
                  <a:schemeClr val="tx1"/>
                </a:solidFill>
              </a:rPr>
              <a:t>Ting-Toomey</a:t>
            </a:r>
            <a:r>
              <a:rPr lang="el-GR" sz="2400" dirty="0">
                <a:solidFill>
                  <a:schemeClr val="tx1"/>
                </a:solidFill>
              </a:rPr>
              <a:t>, 2005a).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Οι </a:t>
            </a:r>
            <a:r>
              <a:rPr lang="el-GR" sz="2400" b="1" dirty="0">
                <a:solidFill>
                  <a:schemeClr val="tx1"/>
                </a:solidFill>
              </a:rPr>
              <a:t>μετανάστες δεύτερης ή τρίτης γενιάς </a:t>
            </a:r>
            <a:r>
              <a:rPr lang="el-GR" sz="2400" dirty="0">
                <a:solidFill>
                  <a:schemeClr val="tx1"/>
                </a:solidFill>
              </a:rPr>
              <a:t>είναι λιγότερο πιθανό να νιώθουν τόσο στενό δεσμό με τις εθνοτικές τους παραδόσεις όσο οι μετανάστες πρώτης γενιάς,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ακόμα και αν μοιράζονται τα ίδια φυσικά γνωρίσματα ή χρησιμοποιούν την </a:t>
            </a:r>
            <a:r>
              <a:rPr lang="el-GR" sz="2400" dirty="0" err="1">
                <a:solidFill>
                  <a:schemeClr val="tx1"/>
                </a:solidFill>
              </a:rPr>
              <a:t>εθνοτική</a:t>
            </a:r>
            <a:r>
              <a:rPr lang="el-GR" sz="2400" dirty="0">
                <a:solidFill>
                  <a:schemeClr val="tx1"/>
                </a:solidFill>
              </a:rPr>
              <a:t> τους γλώσσα στο σπίτι.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86496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Θρησκευτική ταυτότητα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Η θρησκευτική ταυτότητα αποτελεί την αίσθηση του </a:t>
            </a:r>
            <a:r>
              <a:rPr lang="el-GR" sz="2400" dirty="0" err="1">
                <a:solidFill>
                  <a:schemeClr val="tx1"/>
                </a:solidFill>
              </a:rPr>
              <a:t>ανήκειν</a:t>
            </a:r>
            <a:r>
              <a:rPr lang="el-GR" sz="2400" dirty="0">
                <a:solidFill>
                  <a:schemeClr val="tx1"/>
                </a:solidFill>
              </a:rPr>
              <a:t> που βασίζεται στη συμμετοχή σε μια θρησκεία. Η θρησκεία συνιστά ισχυρό πολιτισμικό θεσμό και αλληλοεπιδρά με τους θεσμούς που σχετίζονται με την οικονομία, την υγεία, την πολιτική και την παιδεία.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Η </a:t>
            </a:r>
            <a:r>
              <a:rPr lang="el-GR" sz="2400" b="1" dirty="0">
                <a:solidFill>
                  <a:schemeClr val="tx1"/>
                </a:solidFill>
              </a:rPr>
              <a:t>θρησκευτική ταυτότητα </a:t>
            </a:r>
            <a:r>
              <a:rPr lang="el-GR" sz="2400" dirty="0">
                <a:solidFill>
                  <a:schemeClr val="tx1"/>
                </a:solidFill>
              </a:rPr>
              <a:t>αναφέρεται στη συμμετοχή σε μια θρησκευτική ομάδα ανεξάρτητα από τη συμμετοχή σε θρησκευτικές δραστηριότητες,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 η </a:t>
            </a:r>
            <a:r>
              <a:rPr lang="el-GR" sz="2400" b="1" dirty="0">
                <a:solidFill>
                  <a:schemeClr val="tx1"/>
                </a:solidFill>
              </a:rPr>
              <a:t>θρησκευτικότητα</a:t>
            </a:r>
            <a:r>
              <a:rPr lang="el-GR" sz="2400" dirty="0">
                <a:solidFill>
                  <a:schemeClr val="tx1"/>
                </a:solidFill>
              </a:rPr>
              <a:t> συχνά αφορά τη συμμετοχή τόσο στη θρησκευτική ομάδα όσο και στις θρησκευτικές εκδηλώσεις (</a:t>
            </a:r>
            <a:r>
              <a:rPr lang="el-GR" sz="2400" dirty="0" err="1">
                <a:solidFill>
                  <a:schemeClr val="tx1"/>
                </a:solidFill>
              </a:rPr>
              <a:t>Arweck</a:t>
            </a:r>
            <a:r>
              <a:rPr lang="el-GR" sz="2400" dirty="0">
                <a:solidFill>
                  <a:schemeClr val="tx1"/>
                </a:solidFill>
              </a:rPr>
              <a:t> &amp; </a:t>
            </a:r>
            <a:r>
              <a:rPr lang="el-GR" sz="2400" dirty="0" err="1">
                <a:solidFill>
                  <a:schemeClr val="tx1"/>
                </a:solidFill>
              </a:rPr>
              <a:t>Nesbitt</a:t>
            </a:r>
            <a:r>
              <a:rPr lang="el-GR" sz="2400" dirty="0">
                <a:solidFill>
                  <a:schemeClr val="tx1"/>
                </a:solidFill>
              </a:rPr>
              <a:t>, 2010).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8560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Θρησκευτική ταυτότητα </a:t>
            </a: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A4DA3401-D7C4-4AD9-B8B2-2330A62D5A88}"/>
              </a:ext>
            </a:extLst>
          </p:cNvPr>
          <p:cNvSpPr/>
          <p:nvPr/>
        </p:nvSpPr>
        <p:spPr>
          <a:xfrm>
            <a:off x="107504" y="1225689"/>
            <a:ext cx="9001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οι θρησκευτικές ομάδες γενικά παρέχουν στα μέλη τους ένα </a:t>
            </a:r>
            <a:r>
              <a:rPr lang="el-GR" sz="2400" b="1" dirty="0"/>
              <a:t>ρεπερτόριο πεποιθήσεων, αξιών </a:t>
            </a:r>
            <a:r>
              <a:rPr lang="el-GR" sz="2400" dirty="0"/>
              <a:t>και κοσμοθεωριών, καθώς και ευκαιριών κοινωνικοποίησης με τα μέλη της </a:t>
            </a:r>
            <a:r>
              <a:rPr lang="el-GR" sz="2400" dirty="0" err="1"/>
              <a:t>εσω</a:t>
            </a:r>
            <a:r>
              <a:rPr lang="el-GR" sz="2400" dirty="0"/>
              <a:t>-ομάδας.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Η </a:t>
            </a:r>
            <a:r>
              <a:rPr lang="el-GR" sz="2400" b="1" dirty="0"/>
              <a:t>θρησκεία παρέχει επίσης ένα σύνολο βασικών </a:t>
            </a:r>
            <a:r>
              <a:rPr lang="el-GR" sz="2400" dirty="0"/>
              <a:t>(ηθικών) αρχών που πρέπει να τηρούν τα μέλη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2000" dirty="0"/>
              <a:t>Για παράδειγμα, οι </a:t>
            </a:r>
            <a:r>
              <a:rPr lang="el-GR" sz="2000" b="1" dirty="0"/>
              <a:t>τέσσερις αρετές του βουδισμού </a:t>
            </a:r>
            <a:r>
              <a:rPr lang="el-GR" sz="2000" dirty="0"/>
              <a:t>διδάσκουν τους ανθρώπους να δείχνουν </a:t>
            </a:r>
            <a:r>
              <a:rPr lang="el-GR" sz="2000" b="1" dirty="0"/>
              <a:t>καλοσύνη, συμπόνια και αυτοκυριαρχία, καθώς και να χαίρονται με τη χαρά των άλλων.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2000" dirty="0"/>
              <a:t>Για παράδειγμα, ο </a:t>
            </a:r>
            <a:r>
              <a:rPr lang="el-GR" sz="2000" dirty="0" err="1"/>
              <a:t>Hirchman</a:t>
            </a:r>
            <a:r>
              <a:rPr lang="el-GR" sz="2000" dirty="0"/>
              <a:t> (2004) μελέτησε τη θρησκευτική ταυτότητα των εφήβων σε οικογένειες μεταναστών και ανακάλυψε ότι οι </a:t>
            </a:r>
            <a:r>
              <a:rPr lang="el-GR" sz="2000" b="1" dirty="0"/>
              <a:t>νεαροί</a:t>
            </a:r>
            <a:r>
              <a:rPr lang="el-GR" sz="2000" dirty="0"/>
              <a:t> </a:t>
            </a:r>
            <a:r>
              <a:rPr lang="el-GR" sz="2000" b="1" dirty="0"/>
              <a:t>μετανάστες εμφάνισαν υψηλότερα επίπεδα θρησκευτικής ταυτότητας </a:t>
            </a:r>
            <a:r>
              <a:rPr lang="el-GR" sz="2000" dirty="0"/>
              <a:t>απ’ ό,τι έφηβοι από οικογένειες μη μεταναστών.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l-GR" sz="2000" dirty="0"/>
              <a:t>Κάποιοι βλέπουν τον εαυτό τους ως μέλη μιας και μόνης κοινότητας, η οποία παρέχει σταθερή κατεύθυνση στη ζωή τους·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l-GR" sz="2000" dirty="0"/>
              <a:t> άλλοι ζουν σε καταστάσεις στις οποίες θεωρούν τους εαυτούς τους ως μέλη διαφόρων ομάδων.</a:t>
            </a: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2638870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Θρησκευτική ταυτότητα </a:t>
            </a: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A4DA3401-D7C4-4AD9-B8B2-2330A62D5A88}"/>
              </a:ext>
            </a:extLst>
          </p:cNvPr>
          <p:cNvSpPr/>
          <p:nvPr/>
        </p:nvSpPr>
        <p:spPr>
          <a:xfrm>
            <a:off x="107504" y="1225689"/>
            <a:ext cx="9001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Στο παρελθόν, πιστευόταν ότι η </a:t>
            </a:r>
            <a:r>
              <a:rPr lang="el-GR" sz="2400" b="1" dirty="0"/>
              <a:t>θρησκευτική ταυτότητα </a:t>
            </a:r>
            <a:r>
              <a:rPr lang="el-GR" sz="2400" dirty="0"/>
              <a:t>κάποιου αποτελούσε </a:t>
            </a:r>
            <a:r>
              <a:rPr lang="el-GR" sz="2400" b="1" dirty="0"/>
              <a:t>κοινωνικό και πολιτισμικό δεδομένο</a:t>
            </a:r>
            <a:r>
              <a:rPr lang="el-GR" sz="2400" dirty="0"/>
              <a:t>, όχι αποτέλεσμα ατομικής επιλογής.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Στη </a:t>
            </a:r>
            <a:r>
              <a:rPr lang="el-GR" sz="2400" b="1" dirty="0"/>
              <a:t>σύγχρονη εποχή ωστόσο, η θρησκεία έχει καταστεί ζήτημα επιλογής </a:t>
            </a:r>
            <a:r>
              <a:rPr lang="el-GR" sz="2400" dirty="0"/>
              <a:t>και εκπαίδευσης και όχι γεγονός που εξαρτάται απλώς από τη γέννηση (</a:t>
            </a:r>
            <a:r>
              <a:rPr lang="el-GR" sz="2400" dirty="0" err="1"/>
              <a:t>Arweck</a:t>
            </a:r>
            <a:r>
              <a:rPr lang="el-GR" sz="2400" dirty="0"/>
              <a:t> &amp; </a:t>
            </a:r>
            <a:r>
              <a:rPr lang="el-GR" sz="2400" dirty="0" err="1"/>
              <a:t>Nesbitt</a:t>
            </a:r>
            <a:r>
              <a:rPr lang="el-GR" sz="2400" dirty="0"/>
              <a:t>, 2010).</a:t>
            </a: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383795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792087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just"/>
            <a:r>
              <a:rPr lang="el-GR" sz="3200" dirty="0">
                <a:solidFill>
                  <a:schemeClr val="bg1"/>
                </a:solidFill>
              </a:rPr>
              <a:t>ΚΑΤΗΓΟΡΙΟΠΟΙΗΣΗ ΚΑΙ ΤΑΥΤΟΤΗΤΑ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836713"/>
            <a:ext cx="8640962" cy="5832640"/>
          </a:xfrm>
        </p:spPr>
        <p:txBody>
          <a:bodyPr>
            <a:noAutofit/>
          </a:bodyPr>
          <a:lstStyle/>
          <a:p>
            <a:pPr algn="just"/>
            <a:r>
              <a:rPr lang="el-GR" sz="2400" dirty="0">
                <a:solidFill>
                  <a:schemeClr val="tx1"/>
                </a:solidFill>
              </a:rPr>
              <a:t>ΣΤΟΧΟΙ </a:t>
            </a:r>
          </a:p>
          <a:p>
            <a:pPr algn="just"/>
            <a:r>
              <a:rPr lang="el-GR" sz="2400" dirty="0">
                <a:solidFill>
                  <a:schemeClr val="tx1"/>
                </a:solidFill>
              </a:rPr>
              <a:t>● Να ορίζετε τους διαφορετικούς τύπους ταυτότητας.</a:t>
            </a:r>
          </a:p>
          <a:p>
            <a:pPr algn="just"/>
            <a:r>
              <a:rPr lang="el-GR" sz="2400" dirty="0">
                <a:solidFill>
                  <a:schemeClr val="tx1"/>
                </a:solidFill>
              </a:rPr>
              <a:t>● Να εξηγείτε τις πηγές και τα χαρακτηριστικά των ταυ-</a:t>
            </a:r>
          </a:p>
          <a:p>
            <a:pPr algn="just"/>
            <a:r>
              <a:rPr lang="el-GR" sz="2400" dirty="0" err="1">
                <a:solidFill>
                  <a:schemeClr val="tx1"/>
                </a:solidFill>
              </a:rPr>
              <a:t>τοτήτων</a:t>
            </a:r>
            <a:r>
              <a:rPr lang="el-GR" sz="24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l-GR" sz="2400" dirty="0">
                <a:solidFill>
                  <a:schemeClr val="tx1"/>
                </a:solidFill>
              </a:rPr>
              <a:t>● Να εξηγείτε τις θεωρίες των ταυτοτήτων και της δια-</a:t>
            </a:r>
          </a:p>
          <a:p>
            <a:pPr algn="just"/>
            <a:r>
              <a:rPr lang="el-GR" sz="2400" dirty="0">
                <a:solidFill>
                  <a:schemeClr val="tx1"/>
                </a:solidFill>
              </a:rPr>
              <a:t>πραγμάτευσης ταυτοτήτων.</a:t>
            </a:r>
          </a:p>
          <a:p>
            <a:pPr algn="just"/>
            <a:r>
              <a:rPr lang="el-GR" sz="2400" dirty="0">
                <a:solidFill>
                  <a:schemeClr val="tx1"/>
                </a:solidFill>
              </a:rPr>
              <a:t>● Να αναλύετε τις ταυτότητες εντός του ιστορικού, οι-</a:t>
            </a:r>
          </a:p>
          <a:p>
            <a:pPr algn="just"/>
            <a:r>
              <a:rPr lang="el-GR" sz="2400" dirty="0" err="1">
                <a:solidFill>
                  <a:schemeClr val="tx1"/>
                </a:solidFill>
              </a:rPr>
              <a:t>κονομικού</a:t>
            </a:r>
            <a:r>
              <a:rPr lang="el-GR" sz="2400" dirty="0">
                <a:solidFill>
                  <a:schemeClr val="tx1"/>
                </a:solidFill>
              </a:rPr>
              <a:t> και πολιτικού πλαισίου.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792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Κριτική σκέψη…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Μπορεί μια ισχυρή θρησκευτική πίστη να διατηρηθεί στο πλαίσιο του πλουραλισμού και της πολυπολιτισμικότητας;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Πώς μπορούμε να κατασκευάσουμε μια ισχυρή θρησκευτική ταυτότητα την οποία να αισθανόμαστε σε βάθος και να την κατανοούμε καλά, χωρίς παράλληλα να στρέφεται ενάντια στους «άλλους»;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67439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04" y="-2544"/>
            <a:ext cx="9144000" cy="531214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337999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AU" sz="2800" b="1" dirty="0">
                <a:hlinkClick r:id="rId3"/>
              </a:rPr>
              <a:t>earvanitis@upatras.gr</a:t>
            </a:r>
            <a:endParaRPr lang="el-GR" sz="2800" b="1" dirty="0"/>
          </a:p>
          <a:p>
            <a:pPr algn="ctr">
              <a:buNone/>
            </a:pPr>
            <a:r>
              <a:rPr lang="el-GR" sz="2800" b="1" dirty="0"/>
              <a:t>Ώρες συνεργασίας: </a:t>
            </a:r>
          </a:p>
          <a:p>
            <a:pPr algn="ctr">
              <a:buNone/>
            </a:pPr>
            <a:r>
              <a:rPr lang="el-GR" sz="2800" b="1" dirty="0"/>
              <a:t>Πέμπτη και Παρασκευή 13.00-15.00</a:t>
            </a:r>
            <a:endParaRPr lang="en-AU" sz="2800" b="1" dirty="0"/>
          </a:p>
        </p:txBody>
      </p:sp>
    </p:spTree>
    <p:extLst>
      <p:ext uri="{BB962C8B-B14F-4D97-AF65-F5344CB8AC3E}">
        <p14:creationId xmlns:p14="http://schemas.microsoft.com/office/powerpoint/2010/main" val="421819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20000">
        <p:circle/>
      </p:transition>
    </mc:Choice>
    <mc:Fallback xmlns="">
      <p:transition spd="slow" advClick="0" advTm="20000">
        <p:circl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66800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Συνέδριο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el-G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-35511" y="6525344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79512" y="6488668"/>
            <a:ext cx="48245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http://ondiversity.com/2019-conference</a:t>
            </a:r>
            <a:r>
              <a:rPr lang="en-US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12204" r="5781" b="12759"/>
          <a:stretch/>
        </p:blipFill>
        <p:spPr>
          <a:xfrm>
            <a:off x="-9724" y="1124744"/>
            <a:ext cx="8974212" cy="536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962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20000">
        <p:circle/>
      </p:transition>
    </mc:Choice>
    <mc:Fallback xmlns="">
      <p:transition spd="slow" advClick="0" advTm="20000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ΕΙΣΑΓΩΓΙΚΑ</a:t>
            </a:r>
            <a:br>
              <a:rPr lang="el-GR" sz="3200" dirty="0">
                <a:solidFill>
                  <a:schemeClr val="bg1"/>
                </a:solidFill>
              </a:rPr>
            </a:br>
            <a:endParaRPr lang="el-GR" sz="3200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Υπάρχει γενική ομοφωνία ότι ο όρος ταυτότητα αναφέρεται πρωτίστως στην </a:t>
            </a:r>
            <a:r>
              <a:rPr lang="el-GR" sz="2400" b="1" dirty="0">
                <a:solidFill>
                  <a:schemeClr val="tx1"/>
                </a:solidFill>
              </a:rPr>
              <a:t>υποκειμενική εμπειρία του ατόμου </a:t>
            </a:r>
            <a:r>
              <a:rPr lang="el-GR" sz="2400" dirty="0">
                <a:solidFill>
                  <a:schemeClr val="tx1"/>
                </a:solidFill>
              </a:rPr>
              <a:t>για τον εαυτό του σε σχέση με τον κόσμο.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Η κοινοποίηση μιας ταυτότητας </a:t>
            </a:r>
            <a:r>
              <a:rPr lang="el-GR" sz="2400" b="1" dirty="0">
                <a:solidFill>
                  <a:schemeClr val="tx1"/>
                </a:solidFill>
              </a:rPr>
              <a:t>υπονοεί ότι συμμετέχουμε ενεργά</a:t>
            </a:r>
            <a:r>
              <a:rPr lang="el-GR" sz="2400" dirty="0">
                <a:solidFill>
                  <a:schemeClr val="tx1"/>
                </a:solidFill>
              </a:rPr>
              <a:t> με ένα μέρος της ύπαρξής μας ώστε να </a:t>
            </a:r>
            <a:r>
              <a:rPr lang="el-GR" sz="2400" b="1" dirty="0">
                <a:solidFill>
                  <a:schemeClr val="tx1"/>
                </a:solidFill>
              </a:rPr>
              <a:t>ταυτιστούμε με ορισμένη ομάδα.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η ταυτότητα </a:t>
            </a:r>
            <a:r>
              <a:rPr lang="el-GR" sz="2400" b="1" dirty="0">
                <a:solidFill>
                  <a:schemeClr val="tx1"/>
                </a:solidFill>
              </a:rPr>
              <a:t>σχηματίζεται μέσα από πολιτισμικές διαδικασίες/ δομές.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 Την </a:t>
            </a:r>
            <a:r>
              <a:rPr lang="el-GR" sz="2400" b="1" dirty="0">
                <a:solidFill>
                  <a:schemeClr val="tx1"/>
                </a:solidFill>
              </a:rPr>
              <a:t>πολύπλευρη φύση των </a:t>
            </a:r>
            <a:r>
              <a:rPr lang="el-GR" sz="2400" dirty="0">
                <a:solidFill>
                  <a:schemeClr val="tx1"/>
                </a:solidFill>
              </a:rPr>
              <a:t>ταυτοτήτων τη βιώνουμε και τη διαπραγματευόμαστε στην καθημερινή μας ζωή.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326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ΚΑΤΗΓΟΡΙΟΠΟΙΗΣΗ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lvl="1" algn="just"/>
            <a:r>
              <a:rPr lang="el-GR" sz="2400" dirty="0">
                <a:solidFill>
                  <a:schemeClr val="tx1"/>
                </a:solidFill>
              </a:rPr>
              <a:t>Η κατηγοριοποίηση ορίζεται ως </a:t>
            </a:r>
            <a:r>
              <a:rPr lang="el-GR" sz="2400" b="1" dirty="0">
                <a:solidFill>
                  <a:schemeClr val="tx1"/>
                </a:solidFill>
              </a:rPr>
              <a:t>διαδικασία κατάταξης </a:t>
            </a:r>
            <a:r>
              <a:rPr lang="el-GR" sz="2400" dirty="0">
                <a:solidFill>
                  <a:schemeClr val="tx1"/>
                </a:solidFill>
              </a:rPr>
              <a:t>του περιβάλλοντος μέσω της ομαδοποίησης προσώπων, αντικειμένων και γεγονότων ως παρόμοιων ή ισοδύναμων, βάσει των </a:t>
            </a:r>
            <a:r>
              <a:rPr lang="el-GR" sz="2400" b="1" dirty="0">
                <a:solidFill>
                  <a:schemeClr val="tx1"/>
                </a:solidFill>
              </a:rPr>
              <a:t>κοινών γνωρισμάτων </a:t>
            </a:r>
            <a:r>
              <a:rPr lang="el-GR" sz="2400" dirty="0">
                <a:solidFill>
                  <a:schemeClr val="tx1"/>
                </a:solidFill>
              </a:rPr>
              <a:t>ή χαρακτηριστικών που παρουσιάζουν (</a:t>
            </a:r>
            <a:r>
              <a:rPr lang="el-GR" sz="2400" dirty="0" err="1">
                <a:solidFill>
                  <a:schemeClr val="tx1"/>
                </a:solidFill>
              </a:rPr>
              <a:t>Tajfel</a:t>
            </a:r>
            <a:r>
              <a:rPr lang="el-GR" sz="2400" dirty="0">
                <a:solidFill>
                  <a:schemeClr val="tx1"/>
                </a:solidFill>
              </a:rPr>
              <a:t>, 1978).</a:t>
            </a:r>
          </a:p>
          <a:p>
            <a:pPr lvl="1" algn="just"/>
            <a:endParaRPr lang="el-GR" sz="2400" dirty="0">
              <a:solidFill>
                <a:schemeClr val="tx1"/>
              </a:solidFill>
            </a:endParaRPr>
          </a:p>
          <a:p>
            <a:pPr lvl="1" algn="just"/>
            <a:r>
              <a:rPr lang="el-GR" sz="2400" dirty="0">
                <a:solidFill>
                  <a:schemeClr val="tx1"/>
                </a:solidFill>
              </a:rPr>
              <a:t>Μια τέτοιου είδους κατηγοριοποίηση έχει τόσο πλεονεκτήματα όσο και μειονεκτήματα.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Από τη μία, </a:t>
            </a:r>
            <a:r>
              <a:rPr lang="el-GR" sz="2000" b="1" dirty="0">
                <a:solidFill>
                  <a:schemeClr val="tx1"/>
                </a:solidFill>
              </a:rPr>
              <a:t>ελαττώνει την πολυπλοκότητα </a:t>
            </a:r>
            <a:r>
              <a:rPr lang="el-GR" sz="2000" dirty="0">
                <a:solidFill>
                  <a:schemeClr val="tx1"/>
                </a:solidFill>
              </a:rPr>
              <a:t>του κόσμου και μας βοηθά να κατανοήσουμε το περιβάλλον μας δίνοντάς του μια κάποια δομή·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από την άλλη, η κατηγοριοποίηση, ιδίως των ανθρώπων, ενδέχεται να </a:t>
            </a:r>
            <a:r>
              <a:rPr lang="el-GR" sz="2000" b="1" dirty="0">
                <a:solidFill>
                  <a:schemeClr val="tx1"/>
                </a:solidFill>
              </a:rPr>
              <a:t>ενισχύσει τα στερεότυπα </a:t>
            </a:r>
            <a:r>
              <a:rPr lang="el-GR" sz="2000" dirty="0">
                <a:solidFill>
                  <a:schemeClr val="tx1"/>
                </a:solidFill>
              </a:rPr>
              <a:t>(</a:t>
            </a:r>
            <a:r>
              <a:rPr lang="el-GR" sz="2000" dirty="0" err="1">
                <a:solidFill>
                  <a:schemeClr val="tx1"/>
                </a:solidFill>
              </a:rPr>
              <a:t>Tajfel</a:t>
            </a:r>
            <a:r>
              <a:rPr lang="el-GR" sz="2000" dirty="0">
                <a:solidFill>
                  <a:schemeClr val="tx1"/>
                </a:solidFill>
              </a:rPr>
              <a:t>, 1982).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0628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Είδη  </a:t>
            </a:r>
            <a:br>
              <a:rPr lang="el-GR" sz="3200" dirty="0">
                <a:solidFill>
                  <a:schemeClr val="bg1"/>
                </a:solidFill>
              </a:rPr>
            </a:br>
            <a:endParaRPr lang="el-GR" sz="3200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Οι ταυτότητες μπορούν να μελετηθούν σε ατομικό ή συλλογικό επίπεδο. 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Η </a:t>
            </a:r>
            <a:r>
              <a:rPr lang="el-GR" b="1" dirty="0">
                <a:solidFill>
                  <a:schemeClr val="tx1"/>
                </a:solidFill>
              </a:rPr>
              <a:t>ατομική</a:t>
            </a:r>
            <a:r>
              <a:rPr lang="el-GR" dirty="0">
                <a:solidFill>
                  <a:schemeClr val="tx1"/>
                </a:solidFill>
              </a:rPr>
              <a:t> (ή προσωπική) ταυτότητα αναφέρεται 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στην </a:t>
            </a:r>
            <a:r>
              <a:rPr lang="el-GR" b="1" dirty="0">
                <a:solidFill>
                  <a:schemeClr val="tx1"/>
                </a:solidFill>
              </a:rPr>
              <a:t>κατηγοριοποίηση ενός ατόμου ως ξεχωριστού από τα άλλα, </a:t>
            </a:r>
            <a:r>
              <a:rPr lang="el-GR" dirty="0">
                <a:solidFill>
                  <a:schemeClr val="tx1"/>
                </a:solidFill>
              </a:rPr>
              <a:t>καθώς 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και στις </a:t>
            </a:r>
            <a:r>
              <a:rPr lang="el-GR" b="1" dirty="0">
                <a:solidFill>
                  <a:schemeClr val="tx1"/>
                </a:solidFill>
              </a:rPr>
              <a:t>συγκεκριμένες σχέσεις του με αυτά</a:t>
            </a:r>
            <a:r>
              <a:rPr lang="el-GR" dirty="0">
                <a:solidFill>
                  <a:schemeClr val="tx1"/>
                </a:solidFill>
              </a:rPr>
              <a:t>. 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Όψεις της προσωπικής ταυτότητας αποτελούν τα φυσικά χαρακτηριστικά, τα </a:t>
            </a:r>
            <a:r>
              <a:rPr lang="el-GR" sz="2000" dirty="0" err="1">
                <a:solidFill>
                  <a:schemeClr val="tx1"/>
                </a:solidFill>
              </a:rPr>
              <a:t>χόμπυ</a:t>
            </a:r>
            <a:r>
              <a:rPr lang="el-GR" sz="2000" dirty="0">
                <a:solidFill>
                  <a:schemeClr val="tx1"/>
                </a:solidFill>
              </a:rPr>
              <a:t>, τα ενδιαφέροντα, οι οικογενειακές σχέσεις, ο κοινωνικός κύκλος, καθώς και οι προσωπικές πλευρές του φύλου, της ηλικίας, της εθνικότητας, της θρησκευτικής συσχέτισης, της </a:t>
            </a:r>
            <a:r>
              <a:rPr lang="el-GR" sz="2000" dirty="0" err="1">
                <a:solidFill>
                  <a:schemeClr val="tx1"/>
                </a:solidFill>
              </a:rPr>
              <a:t>αναπηρίας,του</a:t>
            </a:r>
            <a:r>
              <a:rPr lang="el-GR" sz="2000" dirty="0">
                <a:solidFill>
                  <a:schemeClr val="tx1"/>
                </a:solidFill>
              </a:rPr>
              <a:t> σεξουαλικού προσανατολισμού κτλ.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7443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Είδη  </a:t>
            </a:r>
            <a:br>
              <a:rPr lang="el-GR" sz="3200" dirty="0">
                <a:solidFill>
                  <a:schemeClr val="bg1"/>
                </a:solidFill>
              </a:rPr>
            </a:br>
            <a:endParaRPr lang="el-GR" sz="3200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lvl="2" algn="just"/>
            <a:r>
              <a:rPr lang="el-GR" dirty="0">
                <a:solidFill>
                  <a:schemeClr val="tx1"/>
                </a:solidFill>
              </a:rPr>
              <a:t>Η </a:t>
            </a:r>
            <a:r>
              <a:rPr lang="el-GR" b="1" dirty="0">
                <a:solidFill>
                  <a:schemeClr val="tx1"/>
                </a:solidFill>
              </a:rPr>
              <a:t>συλλογική</a:t>
            </a:r>
            <a:r>
              <a:rPr lang="el-GR" dirty="0">
                <a:solidFill>
                  <a:schemeClr val="tx1"/>
                </a:solidFill>
              </a:rPr>
              <a:t> (ή κοινωνική) ταυτότητα αναφέρεται στην </a:t>
            </a:r>
            <a:r>
              <a:rPr lang="el-GR" b="1" dirty="0">
                <a:solidFill>
                  <a:schemeClr val="tx1"/>
                </a:solidFill>
              </a:rPr>
              <a:t>κατηγοριοποίηση βάσει της συμμετοχής σε ομάδες</a:t>
            </a:r>
            <a:r>
              <a:rPr lang="el-GR" dirty="0">
                <a:solidFill>
                  <a:schemeClr val="tx1"/>
                </a:solidFill>
              </a:rPr>
              <a:t>, κάνοντας διακριτές τις ομάδες αντί τα άτομα</a:t>
            </a:r>
            <a:r>
              <a:rPr lang="el-GR" sz="2000" dirty="0">
                <a:solidFill>
                  <a:schemeClr val="tx1"/>
                </a:solidFill>
              </a:rPr>
              <a:t>.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Συνήθως χρησιμοποιούμε τον όρο </a:t>
            </a:r>
            <a:r>
              <a:rPr lang="el-GR" sz="2000" b="1" dirty="0">
                <a:solidFill>
                  <a:schemeClr val="tx1"/>
                </a:solidFill>
              </a:rPr>
              <a:t>κοινωνική ταυτότητα </a:t>
            </a:r>
            <a:r>
              <a:rPr lang="el-GR" sz="2000" dirty="0">
                <a:solidFill>
                  <a:schemeClr val="tx1"/>
                </a:solidFill>
              </a:rPr>
              <a:t>για να αναφερθούμε στα μέρη εκείνα της έννοιας του εαυτού τα οποία προκύπτουν από τη συμμετοχή του ατόμου σε μια ομάδα, από κοινού </a:t>
            </a:r>
            <a:r>
              <a:rPr lang="el-GR" sz="2000" b="1" dirty="0">
                <a:solidFill>
                  <a:schemeClr val="tx1"/>
                </a:solidFill>
              </a:rPr>
              <a:t>με τη συναισθηματική και </a:t>
            </a:r>
            <a:r>
              <a:rPr lang="el-GR" sz="2000" b="1" dirty="0" err="1">
                <a:solidFill>
                  <a:schemeClr val="tx1"/>
                </a:solidFill>
              </a:rPr>
              <a:t>αξιακή</a:t>
            </a:r>
            <a:r>
              <a:rPr lang="el-GR" sz="2000" b="1" dirty="0">
                <a:solidFill>
                  <a:schemeClr val="tx1"/>
                </a:solidFill>
              </a:rPr>
              <a:t> σημασία που συνοδεύει τη συμμετοχή αυτή</a:t>
            </a:r>
            <a:r>
              <a:rPr lang="el-GR" sz="2000" dirty="0">
                <a:solidFill>
                  <a:schemeClr val="tx1"/>
                </a:solidFill>
              </a:rPr>
              <a:t> (</a:t>
            </a:r>
            <a:r>
              <a:rPr lang="el-GR" sz="2000" dirty="0" err="1">
                <a:solidFill>
                  <a:schemeClr val="tx1"/>
                </a:solidFill>
              </a:rPr>
              <a:t>Tajfel</a:t>
            </a:r>
            <a:r>
              <a:rPr lang="el-GR" sz="2000" dirty="0">
                <a:solidFill>
                  <a:schemeClr val="tx1"/>
                </a:solidFill>
              </a:rPr>
              <a:t>, 1978).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chemeClr val="tx1"/>
                </a:solidFill>
              </a:rPr>
              <a:t>Κατηγοριοποιούμε τους ανθρώπους </a:t>
            </a:r>
            <a:r>
              <a:rPr lang="el-GR" sz="2400" dirty="0">
                <a:solidFill>
                  <a:schemeClr val="tx1"/>
                </a:solidFill>
              </a:rPr>
              <a:t>ανάλογα με τη συμμετοχή τους σε </a:t>
            </a:r>
            <a:r>
              <a:rPr lang="el-GR" sz="2400" b="1" dirty="0">
                <a:solidFill>
                  <a:schemeClr val="tx1"/>
                </a:solidFill>
              </a:rPr>
              <a:t>ομάδες</a:t>
            </a:r>
            <a:r>
              <a:rPr lang="el-GR" sz="2400" dirty="0">
                <a:solidFill>
                  <a:schemeClr val="tx1"/>
                </a:solidFill>
              </a:rPr>
              <a:t>, η οποία μας </a:t>
            </a:r>
            <a:r>
              <a:rPr lang="el-GR" sz="2400" b="1" dirty="0">
                <a:solidFill>
                  <a:schemeClr val="tx1"/>
                </a:solidFill>
              </a:rPr>
              <a:t>παρέχει κοινωνικές ταυτότητες </a:t>
            </a:r>
            <a:r>
              <a:rPr lang="el-GR" sz="2400" dirty="0">
                <a:solidFill>
                  <a:schemeClr val="tx1"/>
                </a:solidFill>
              </a:rPr>
              <a:t>και οργανώνει συστηματικά τον κόσμο γύρω μας.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Στη διάρκεια της ζωής μας, ταυτ</a:t>
            </a:r>
            <a:r>
              <a:rPr lang="el-GR" sz="2400" b="1" dirty="0">
                <a:solidFill>
                  <a:schemeClr val="tx1"/>
                </a:solidFill>
              </a:rPr>
              <a:t>ιζόμαστε με διάφορες κοινωνικές ομάδες </a:t>
            </a:r>
            <a:r>
              <a:rPr lang="el-GR" sz="2400" dirty="0">
                <a:solidFill>
                  <a:schemeClr val="tx1"/>
                </a:solidFill>
              </a:rPr>
              <a:t>και επομένως αναπτύσσουμε πολλές ταυτότητες.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7378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Μια σημαντική συνέπεια της κατηγοριοποίησης των ανθρώπων με βάση τη συμμετοχή τους σε ομάδες συνίσταται στη δημιουργία μιας </a:t>
            </a:r>
            <a:r>
              <a:rPr lang="el-GR" sz="2400" b="1" dirty="0"/>
              <a:t>διαχωριστικής γραμμής μεταξύ </a:t>
            </a:r>
            <a:r>
              <a:rPr lang="el-GR" sz="2400" b="1" dirty="0" err="1"/>
              <a:t>εσω</a:t>
            </a:r>
            <a:r>
              <a:rPr lang="el-GR" sz="2400" b="1" dirty="0"/>
              <a:t>-ομάδων και </a:t>
            </a:r>
            <a:r>
              <a:rPr lang="el-GR" sz="2400" b="1" dirty="0" err="1"/>
              <a:t>εξω</a:t>
            </a:r>
            <a:r>
              <a:rPr lang="el-GR" sz="2400" b="1" dirty="0"/>
              <a:t>-ομάδων</a:t>
            </a:r>
            <a:r>
              <a:rPr lang="el-GR" sz="2400" dirty="0"/>
              <a:t>· </a:t>
            </a:r>
          </a:p>
          <a:p>
            <a:r>
              <a:rPr lang="el-GR" sz="2400" dirty="0"/>
              <a:t>ορισμένοι τύποι ομάδων (π.χ., όσοι έχουν ισχυρό συλλογικό ή ομαδικό προσανατολισμό) και ορισμένα πλαίσια (π.χ., αντιπαλότητα ή ανταγωνισμός για λιγοστούς πόρους) οδηγούν στη χάραξη βαθύτερων </a:t>
            </a:r>
            <a:r>
              <a:rPr lang="el-GR" sz="2400" b="1" dirty="0"/>
              <a:t>διαχωριστικών γραμμών</a:t>
            </a:r>
            <a:r>
              <a:rPr lang="el-GR" sz="2400" dirty="0"/>
              <a:t>.</a:t>
            </a:r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896822BF-43BA-4AED-9B9A-6F03E2F3383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936102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U" sz="3200" b="1" dirty="0">
              <a:solidFill>
                <a:schemeClr val="bg1"/>
              </a:solidFill>
            </a:endParaRPr>
          </a:p>
          <a:p>
            <a:pPr algn="l"/>
            <a:r>
              <a:rPr lang="el-GR" sz="3200" b="1" dirty="0">
                <a:solidFill>
                  <a:schemeClr val="bg1"/>
                </a:solidFill>
              </a:rPr>
              <a:t>Μειονέκτημα κατηγοριοποίησης </a:t>
            </a:r>
            <a:br>
              <a:rPr lang="el-GR" sz="3200" b="1" dirty="0"/>
            </a:br>
            <a:endParaRPr lang="el-GR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68863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l-GR" dirty="0"/>
              <a:t>Οι </a:t>
            </a:r>
            <a:r>
              <a:rPr lang="el-GR" dirty="0" err="1"/>
              <a:t>εσω</a:t>
            </a:r>
            <a:r>
              <a:rPr lang="el-GR" dirty="0"/>
              <a:t>-ομάδες εκπροσωπούν μια ειδική κατηγορία </a:t>
            </a:r>
            <a:r>
              <a:rPr lang="el-GR" b="1" dirty="0"/>
              <a:t>ομάδας συμμετοχής </a:t>
            </a:r>
            <a:r>
              <a:rPr lang="el-GR" dirty="0"/>
              <a:t>που χαρακτηρίζεται από </a:t>
            </a:r>
            <a:r>
              <a:rPr lang="el-GR" b="1" dirty="0"/>
              <a:t>εσωτερική συνοχή </a:t>
            </a:r>
            <a:r>
              <a:rPr lang="el-GR" dirty="0"/>
              <a:t>μεταξύ των μελών.</a:t>
            </a:r>
          </a:p>
          <a:p>
            <a:pPr algn="just"/>
            <a:r>
              <a:rPr lang="el-GR" dirty="0"/>
              <a:t> Οι νόρμες, οι βλέψεις και οι αξίες μιας </a:t>
            </a:r>
            <a:r>
              <a:rPr lang="el-GR" dirty="0" err="1"/>
              <a:t>εσω</a:t>
            </a:r>
            <a:r>
              <a:rPr lang="el-GR" dirty="0"/>
              <a:t>-ομάδας διαμορφώνουν τη συμπεριφορά των μελών της.</a:t>
            </a:r>
          </a:p>
          <a:p>
            <a:pPr lvl="1" algn="just"/>
            <a:r>
              <a:rPr lang="el-GR" dirty="0"/>
              <a:t>Οι </a:t>
            </a:r>
            <a:r>
              <a:rPr lang="el-GR" dirty="0" err="1"/>
              <a:t>Hogg</a:t>
            </a:r>
            <a:r>
              <a:rPr lang="el-GR" dirty="0"/>
              <a:t> και </a:t>
            </a:r>
            <a:r>
              <a:rPr lang="el-GR" dirty="0" err="1"/>
              <a:t>Mullin</a:t>
            </a:r>
            <a:r>
              <a:rPr lang="el-GR" dirty="0"/>
              <a:t> (1999) υποστηρίζουν ότι </a:t>
            </a:r>
            <a:r>
              <a:rPr lang="el-GR" b="1" dirty="0"/>
              <a:t>τα άτομα συνήθως συμμορφώνονται περισσότερο με τις νόρμες της ομάδας τους όταν αντιμετωπίζουν μια αίσθηση αβεβαιότητας</a:t>
            </a:r>
            <a:r>
              <a:rPr lang="el-GR" dirty="0"/>
              <a:t>.</a:t>
            </a:r>
          </a:p>
          <a:p>
            <a:pPr algn="just"/>
            <a:r>
              <a:rPr lang="el-GR" dirty="0"/>
              <a:t> Όταν η </a:t>
            </a:r>
            <a:r>
              <a:rPr lang="el-GR" dirty="0" err="1"/>
              <a:t>εσω</a:t>
            </a:r>
            <a:r>
              <a:rPr lang="el-GR" dirty="0"/>
              <a:t>-ομάδα είναι σαφής, τα μέλη της ενδιαφέρονται το ένα για την ευημερία του άλλου και είναι πρόθυμα να συνεργαστούν </a:t>
            </a:r>
            <a:r>
              <a:rPr lang="el-GR" b="1" dirty="0"/>
              <a:t>χωρίς να απαιτούν ίση ανταμοιβή</a:t>
            </a:r>
            <a:r>
              <a:rPr lang="el-GR" dirty="0"/>
              <a:t>. </a:t>
            </a:r>
          </a:p>
          <a:p>
            <a:pPr algn="just"/>
            <a:r>
              <a:rPr lang="el-GR" dirty="0"/>
              <a:t>Οι </a:t>
            </a:r>
            <a:r>
              <a:rPr lang="el-GR" dirty="0" err="1"/>
              <a:t>εσω</a:t>
            </a:r>
            <a:r>
              <a:rPr lang="el-GR" dirty="0"/>
              <a:t>-ομάδες χαρακτηρίζονται από κάποιες </a:t>
            </a:r>
            <a:r>
              <a:rPr lang="el-GR" b="1" dirty="0"/>
              <a:t>κοινές εμπειρίες</a:t>
            </a:r>
            <a:r>
              <a:rPr lang="el-GR" dirty="0"/>
              <a:t> και </a:t>
            </a:r>
          </a:p>
          <a:p>
            <a:pPr algn="just"/>
            <a:r>
              <a:rPr lang="el-GR" dirty="0"/>
              <a:t>ένα </a:t>
            </a:r>
            <a:r>
              <a:rPr lang="el-GR" b="1" dirty="0"/>
              <a:t>προσδοκώμενο κοινό μέλλον</a:t>
            </a:r>
            <a:r>
              <a:rPr lang="el-GR" dirty="0"/>
              <a:t>, </a:t>
            </a:r>
          </a:p>
          <a:p>
            <a:pPr lvl="1" algn="just"/>
            <a:r>
              <a:rPr lang="el-GR" dirty="0"/>
              <a:t>με </a:t>
            </a:r>
            <a:r>
              <a:rPr lang="el-GR" b="1" dirty="0"/>
              <a:t>αποτέλεσμα να δημιουργούν μια αίσθηση οικειότητας, σύμπνοιας και εμπιστοσύνης.</a:t>
            </a:r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E6C41CB3-1C92-4ECA-A84F-843842414E3B}"/>
              </a:ext>
            </a:extLst>
          </p:cNvPr>
          <p:cNvSpPr txBox="1">
            <a:spLocks/>
          </p:cNvSpPr>
          <p:nvPr/>
        </p:nvSpPr>
        <p:spPr>
          <a:xfrm>
            <a:off x="0" y="-27383"/>
            <a:ext cx="9144000" cy="936102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3200">
                <a:solidFill>
                  <a:schemeClr val="bg1"/>
                </a:solidFill>
              </a:rPr>
              <a:t>Εσω-ομάδες και έξω-ομάδες</a:t>
            </a:r>
            <a:endParaRPr lang="en-AU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l-GR" dirty="0"/>
              <a:t>Μια </a:t>
            </a:r>
            <a:r>
              <a:rPr lang="el-GR" dirty="0" err="1"/>
              <a:t>εξω</a:t>
            </a:r>
            <a:r>
              <a:rPr lang="el-GR" dirty="0"/>
              <a:t>-ομάδα αποτελεί ομάδα </a:t>
            </a:r>
            <a:r>
              <a:rPr lang="el-GR" b="1" dirty="0"/>
              <a:t>μη συμμετοχής</a:t>
            </a:r>
            <a:r>
              <a:rPr lang="el-GR" dirty="0"/>
              <a:t>, που είναι σαφής στην </a:t>
            </a:r>
            <a:r>
              <a:rPr lang="el-GR" dirty="0" err="1"/>
              <a:t>εσω</a:t>
            </a:r>
            <a:r>
              <a:rPr lang="el-GR" dirty="0"/>
              <a:t>-ομάδα. </a:t>
            </a:r>
          </a:p>
          <a:p>
            <a:pPr algn="just"/>
            <a:r>
              <a:rPr lang="el-GR" dirty="0"/>
              <a:t>Η </a:t>
            </a:r>
            <a:r>
              <a:rPr lang="el-GR" dirty="0" err="1"/>
              <a:t>εξω</a:t>
            </a:r>
            <a:r>
              <a:rPr lang="el-GR" dirty="0"/>
              <a:t>-ομάδα θεωρείται ξεχωριστή από την </a:t>
            </a:r>
            <a:r>
              <a:rPr lang="el-GR" dirty="0" err="1"/>
              <a:t>εσωομάδα</a:t>
            </a:r>
            <a:r>
              <a:rPr lang="el-GR" dirty="0"/>
              <a:t>, ενώ καμιά φορά </a:t>
            </a:r>
            <a:r>
              <a:rPr lang="el-GR" b="1" dirty="0"/>
              <a:t>αντιμετωπίζεται ως εμπόδιο </a:t>
            </a:r>
            <a:r>
              <a:rPr lang="el-GR" dirty="0"/>
              <a:t>στον δρόμο της επίτευξης των στόχων της </a:t>
            </a:r>
            <a:r>
              <a:rPr lang="el-GR" dirty="0" err="1"/>
              <a:t>εσω</a:t>
            </a:r>
            <a:r>
              <a:rPr lang="el-GR" dirty="0"/>
              <a:t>-ομάδας (</a:t>
            </a:r>
            <a:r>
              <a:rPr lang="el-GR" dirty="0" err="1"/>
              <a:t>Jandt</a:t>
            </a:r>
            <a:r>
              <a:rPr lang="el-GR" dirty="0"/>
              <a:t>, 2007). </a:t>
            </a:r>
          </a:p>
          <a:p>
            <a:pPr algn="just"/>
            <a:r>
              <a:rPr lang="el-GR" dirty="0"/>
              <a:t>Οι </a:t>
            </a:r>
            <a:r>
              <a:rPr lang="el-GR" dirty="0" err="1"/>
              <a:t>εξω</a:t>
            </a:r>
            <a:r>
              <a:rPr lang="el-GR" dirty="0"/>
              <a:t>-ομάδες αποτελούνται από ανθρώπους των οποίων </a:t>
            </a:r>
            <a:r>
              <a:rPr lang="el-GR" b="1" dirty="0"/>
              <a:t>η ευημερία δεν μας απασχολεί· </a:t>
            </a:r>
          </a:p>
          <a:p>
            <a:pPr algn="just"/>
            <a:r>
              <a:rPr lang="el-GR" dirty="0"/>
              <a:t>προκειμένου να συνεργαστούμε με μια τέτοια ομάδα, απαιτούμε μία τουλάχιστον </a:t>
            </a:r>
            <a:r>
              <a:rPr lang="el-GR" b="1" dirty="0"/>
              <a:t>ίση ανταμοιβή </a:t>
            </a:r>
            <a:r>
              <a:rPr lang="el-GR" dirty="0"/>
              <a:t>(</a:t>
            </a:r>
            <a:r>
              <a:rPr lang="el-GR" dirty="0" err="1"/>
              <a:t>Neuliep</a:t>
            </a:r>
            <a:r>
              <a:rPr lang="el-GR" dirty="0"/>
              <a:t>, 2012). </a:t>
            </a:r>
          </a:p>
          <a:p>
            <a:pPr algn="just"/>
            <a:r>
              <a:rPr lang="el-GR" dirty="0"/>
              <a:t>Τα γνωρίσματα που αποδίδουμε σε μέλη της έσω- ή </a:t>
            </a:r>
            <a:r>
              <a:rPr lang="el-GR" dirty="0" err="1"/>
              <a:t>εξω</a:t>
            </a:r>
            <a:r>
              <a:rPr lang="el-GR" dirty="0"/>
              <a:t>-ομάδας είναι συνήθως </a:t>
            </a:r>
            <a:r>
              <a:rPr lang="el-GR" b="1" dirty="0"/>
              <a:t>μεροληπτικά υπέρ της </a:t>
            </a:r>
            <a:r>
              <a:rPr lang="el-GR" b="1" dirty="0" err="1"/>
              <a:t>εσω</a:t>
            </a:r>
            <a:r>
              <a:rPr lang="el-GR" b="1" dirty="0"/>
              <a:t>-ομάδας.</a:t>
            </a:r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3F2A7293-E61C-4189-8C2F-5B533031112A}"/>
              </a:ext>
            </a:extLst>
          </p:cNvPr>
          <p:cNvSpPr txBox="1">
            <a:spLocks/>
          </p:cNvSpPr>
          <p:nvPr/>
        </p:nvSpPr>
        <p:spPr>
          <a:xfrm>
            <a:off x="0" y="-27383"/>
            <a:ext cx="9144000" cy="936102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3200" dirty="0" err="1">
                <a:solidFill>
                  <a:schemeClr val="bg1"/>
                </a:solidFill>
              </a:rPr>
              <a:t>Εξω</a:t>
            </a:r>
            <a:r>
              <a:rPr lang="el-GR" sz="3200" dirty="0">
                <a:solidFill>
                  <a:schemeClr val="bg1"/>
                </a:solidFill>
              </a:rPr>
              <a:t> ομάδα </a:t>
            </a:r>
            <a:endParaRPr lang="en-AU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4923</TotalTime>
  <Words>1737</Words>
  <Application>Microsoft Office PowerPoint</Application>
  <PresentationFormat>Προβολή στην οθόνη (4:3)</PresentationFormat>
  <Paragraphs>120</Paragraphs>
  <Slides>22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5" baseType="lpstr">
      <vt:lpstr>Arial</vt:lpstr>
      <vt:lpstr>Calibri</vt:lpstr>
      <vt:lpstr>Θέμα του Office</vt:lpstr>
      <vt:lpstr>ΔΙΑΠΟΛΙΤΙΣΜΙΚΗ ΕΚΠΑΙΔΕΥΣΗ ΕΚΠΑΙΔΕΥΤΙΚΩΝ  ΠΟΛΙΤΙΣΜΙΚΟΙ ΚΑΙ ΑΞΙΑΚΟΙ ΠΡΟΣΑΝΑΤΟΛΙΣΜΟΙ</vt:lpstr>
      <vt:lpstr>ΚΑΤΗΓΟΡΙΟΠΟΙΗΣΗ ΚΑΙ ΤΑΥΤΟΤΗΤΑ </vt:lpstr>
      <vt:lpstr>ΕΙΣΑΓΩΓΙΚΑ </vt:lpstr>
      <vt:lpstr>ΚΑΤΗΓΟΡΙΟΠΟΙΗΣΗ</vt:lpstr>
      <vt:lpstr>Είδη   </vt:lpstr>
      <vt:lpstr>Είδη  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ΚΡΙΤΙΚΗ ΣΚΕΨΗ</vt:lpstr>
      <vt:lpstr>ΘΕΩΡΙΑ ΔΙΑΠΡΑΓΜΑΤΕΥΣΗΣ ΤΗΣ ΤΑΥΤΟΤΗΤΑΣ</vt:lpstr>
      <vt:lpstr>Υπο-ομάδες: ταυτότητα φύλου</vt:lpstr>
      <vt:lpstr>Εθνική ταυτότητα </vt:lpstr>
      <vt:lpstr>Εθνοτική ταυτότητα </vt:lpstr>
      <vt:lpstr>Θρησκευτική ταυτότητα</vt:lpstr>
      <vt:lpstr>Θρησκευτική ταυτότητα </vt:lpstr>
      <vt:lpstr>Θρησκευτική ταυτότητα </vt:lpstr>
      <vt:lpstr>Κριτική σκέψη…</vt:lpstr>
      <vt:lpstr>Παρουσίαση του PowerPoint</vt:lpstr>
      <vt:lpstr>Συνέδριο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Iordanis</dc:creator>
  <cp:lastModifiedBy>Eugenia Arvanitis</cp:lastModifiedBy>
  <cp:revision>488</cp:revision>
  <cp:lastPrinted>2018-05-27T14:52:15Z</cp:lastPrinted>
  <dcterms:created xsi:type="dcterms:W3CDTF">2013-10-27T12:50:08Z</dcterms:created>
  <dcterms:modified xsi:type="dcterms:W3CDTF">2018-12-14T12:45:44Z</dcterms:modified>
</cp:coreProperties>
</file>