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83"/>
  </p:notesMasterIdLst>
  <p:sldIdLst>
    <p:sldId id="256" r:id="rId2"/>
    <p:sldId id="615" r:id="rId3"/>
    <p:sldId id="308" r:id="rId4"/>
    <p:sldId id="614" r:id="rId5"/>
    <p:sldId id="309" r:id="rId6"/>
    <p:sldId id="310" r:id="rId7"/>
    <p:sldId id="381" r:id="rId8"/>
    <p:sldId id="383" r:id="rId9"/>
    <p:sldId id="384" r:id="rId10"/>
    <p:sldId id="431" r:id="rId11"/>
    <p:sldId id="312" r:id="rId12"/>
    <p:sldId id="313" r:id="rId13"/>
    <p:sldId id="379" r:id="rId14"/>
    <p:sldId id="260" r:id="rId15"/>
    <p:sldId id="352" r:id="rId16"/>
    <p:sldId id="350" r:id="rId17"/>
    <p:sldId id="353" r:id="rId18"/>
    <p:sldId id="269" r:id="rId19"/>
    <p:sldId id="271" r:id="rId20"/>
    <p:sldId id="257" r:id="rId21"/>
    <p:sldId id="258" r:id="rId22"/>
    <p:sldId id="610" r:id="rId23"/>
    <p:sldId id="262" r:id="rId24"/>
    <p:sldId id="612" r:id="rId25"/>
    <p:sldId id="280" r:id="rId26"/>
    <p:sldId id="430" r:id="rId27"/>
    <p:sldId id="405" r:id="rId28"/>
    <p:sldId id="402" r:id="rId29"/>
    <p:sldId id="406" r:id="rId30"/>
    <p:sldId id="410" r:id="rId31"/>
    <p:sldId id="411" r:id="rId32"/>
    <p:sldId id="412" r:id="rId33"/>
    <p:sldId id="413" r:id="rId34"/>
    <p:sldId id="414" r:id="rId35"/>
    <p:sldId id="416" r:id="rId36"/>
    <p:sldId id="429" r:id="rId37"/>
    <p:sldId id="419" r:id="rId38"/>
    <p:sldId id="417" r:id="rId39"/>
    <p:sldId id="422" r:id="rId40"/>
    <p:sldId id="454" r:id="rId41"/>
    <p:sldId id="457" r:id="rId42"/>
    <p:sldId id="458" r:id="rId43"/>
    <p:sldId id="445" r:id="rId44"/>
    <p:sldId id="450" r:id="rId45"/>
    <p:sldId id="446" r:id="rId46"/>
    <p:sldId id="432" r:id="rId47"/>
    <p:sldId id="433" r:id="rId48"/>
    <p:sldId id="442" r:id="rId49"/>
    <p:sldId id="451" r:id="rId50"/>
    <p:sldId id="452" r:id="rId51"/>
    <p:sldId id="453" r:id="rId52"/>
    <p:sldId id="386" r:id="rId53"/>
    <p:sldId id="387" r:id="rId54"/>
    <p:sldId id="388" r:id="rId55"/>
    <p:sldId id="389" r:id="rId56"/>
    <p:sldId id="390" r:id="rId57"/>
    <p:sldId id="391" r:id="rId58"/>
    <p:sldId id="392" r:id="rId59"/>
    <p:sldId id="398" r:id="rId60"/>
    <p:sldId id="394" r:id="rId61"/>
    <p:sldId id="396" r:id="rId62"/>
    <p:sldId id="397" r:id="rId63"/>
    <p:sldId id="290" r:id="rId64"/>
    <p:sldId id="354" r:id="rId65"/>
    <p:sldId id="355" r:id="rId66"/>
    <p:sldId id="357" r:id="rId67"/>
    <p:sldId id="359" r:id="rId68"/>
    <p:sldId id="361" r:id="rId69"/>
    <p:sldId id="364" r:id="rId70"/>
    <p:sldId id="367" r:id="rId71"/>
    <p:sldId id="371" r:id="rId72"/>
    <p:sldId id="294" r:id="rId73"/>
    <p:sldId id="487" r:id="rId74"/>
    <p:sldId id="489" r:id="rId75"/>
    <p:sldId id="490" r:id="rId76"/>
    <p:sldId id="491" r:id="rId77"/>
    <p:sldId id="492" r:id="rId78"/>
    <p:sldId id="494" r:id="rId79"/>
    <p:sldId id="496" r:id="rId80"/>
    <p:sldId id="495" r:id="rId81"/>
    <p:sldId id="616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8F2B8C-09E9-4D64-B55C-55BF5C99B011}" v="7" dt="2022-09-22T08:07:52.6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89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Κολονίτσιου Φεβρονία" userId="1495111d-8b53-44c6-a677-b2c0a4a07cc4" providerId="ADAL" clId="{C18F2B8C-09E9-4D64-B55C-55BF5C99B011}"/>
    <pc:docChg chg="undo custSel addSld delSld modSld">
      <pc:chgData name="Κολονίτσιου Φεβρονία" userId="1495111d-8b53-44c6-a677-b2c0a4a07cc4" providerId="ADAL" clId="{C18F2B8C-09E9-4D64-B55C-55BF5C99B011}" dt="2022-09-22T08:08:15.712" v="414" actId="114"/>
      <pc:docMkLst>
        <pc:docMk/>
      </pc:docMkLst>
      <pc:sldChg chg="modSp mod delDesignElem">
        <pc:chgData name="Κολονίτσιου Φεβρονία" userId="1495111d-8b53-44c6-a677-b2c0a4a07cc4" providerId="ADAL" clId="{C18F2B8C-09E9-4D64-B55C-55BF5C99B011}" dt="2022-09-22T06:21:54.486" v="304" actId="14100"/>
        <pc:sldMkLst>
          <pc:docMk/>
          <pc:sldMk cId="0" sldId="257"/>
        </pc:sldMkLst>
        <pc:spChg chg="mod">
          <ac:chgData name="Κολονίτσιου Φεβρονία" userId="1495111d-8b53-44c6-a677-b2c0a4a07cc4" providerId="ADAL" clId="{C18F2B8C-09E9-4D64-B55C-55BF5C99B011}" dt="2022-09-22T06:21:54.486" v="304" actId="14100"/>
          <ac:spMkLst>
            <pc:docMk/>
            <pc:sldMk cId="0" sldId="257"/>
            <ac:spMk id="3" creationId="{00000000-0000-0000-0000-000000000000}"/>
          </ac:spMkLst>
        </pc:spChg>
      </pc:sldChg>
      <pc:sldChg chg="modSp mod delDesignElem">
        <pc:chgData name="Κολονίτσιου Φεβρονία" userId="1495111d-8b53-44c6-a677-b2c0a4a07cc4" providerId="ADAL" clId="{C18F2B8C-09E9-4D64-B55C-55BF5C99B011}" dt="2022-09-22T06:22:07.386" v="305" actId="14100"/>
        <pc:sldMkLst>
          <pc:docMk/>
          <pc:sldMk cId="0" sldId="258"/>
        </pc:sldMkLst>
        <pc:spChg chg="mod">
          <ac:chgData name="Κολονίτσιου Φεβρονία" userId="1495111d-8b53-44c6-a677-b2c0a4a07cc4" providerId="ADAL" clId="{C18F2B8C-09E9-4D64-B55C-55BF5C99B011}" dt="2022-09-22T06:22:07.386" v="305" actId="14100"/>
          <ac:spMkLst>
            <pc:docMk/>
            <pc:sldMk cId="0" sldId="258"/>
            <ac:spMk id="3" creationId="{00000000-0000-0000-0000-000000000000}"/>
          </ac:spMkLst>
        </pc:spChg>
      </pc:sldChg>
      <pc:sldChg chg="modSp mod delDesignElem">
        <pc:chgData name="Κολονίτσιου Φεβρονία" userId="1495111d-8b53-44c6-a677-b2c0a4a07cc4" providerId="ADAL" clId="{C18F2B8C-09E9-4D64-B55C-55BF5C99B011}" dt="2022-09-22T06:13:27.512" v="236" actId="20577"/>
        <pc:sldMkLst>
          <pc:docMk/>
          <pc:sldMk cId="0" sldId="259"/>
        </pc:sldMkLst>
        <pc:spChg chg="mod">
          <ac:chgData name="Κολονίτσιου Φεβρονία" userId="1495111d-8b53-44c6-a677-b2c0a4a07cc4" providerId="ADAL" clId="{C18F2B8C-09E9-4D64-B55C-55BF5C99B011}" dt="2022-09-22T06:13:27.512" v="236" actId="20577"/>
          <ac:spMkLst>
            <pc:docMk/>
            <pc:sldMk cId="0" sldId="259"/>
            <ac:spMk id="3" creationId="{00000000-0000-0000-0000-000000000000}"/>
          </ac:spMkLst>
        </pc:spChg>
      </pc:sldChg>
      <pc:sldChg chg="modSp mod delDesignElem">
        <pc:chgData name="Κολονίτσιου Φεβρονία" userId="1495111d-8b53-44c6-a677-b2c0a4a07cc4" providerId="ADAL" clId="{C18F2B8C-09E9-4D64-B55C-55BF5C99B011}" dt="2022-09-22T06:13:59.180" v="241" actId="1076"/>
        <pc:sldMkLst>
          <pc:docMk/>
          <pc:sldMk cId="0" sldId="260"/>
        </pc:sldMkLst>
        <pc:spChg chg="mod">
          <ac:chgData name="Κολονίτσιου Φεβρονία" userId="1495111d-8b53-44c6-a677-b2c0a4a07cc4" providerId="ADAL" clId="{C18F2B8C-09E9-4D64-B55C-55BF5C99B011}" dt="2022-09-22T06:13:54.789" v="240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Κολονίτσιου Φεβρονία" userId="1495111d-8b53-44c6-a677-b2c0a4a07cc4" providerId="ADAL" clId="{C18F2B8C-09E9-4D64-B55C-55BF5C99B011}" dt="2022-09-22T06:13:59.180" v="241" actId="1076"/>
          <ac:spMkLst>
            <pc:docMk/>
            <pc:sldMk cId="0" sldId="260"/>
            <ac:spMk id="3" creationId="{00000000-0000-0000-0000-000000000000}"/>
          </ac:spMkLst>
        </pc:spChg>
      </pc:sldChg>
      <pc:sldChg chg="modSp mod delDesignElem">
        <pc:chgData name="Κολονίτσιου Φεβρονία" userId="1495111d-8b53-44c6-a677-b2c0a4a07cc4" providerId="ADAL" clId="{C18F2B8C-09E9-4D64-B55C-55BF5C99B011}" dt="2022-09-22T06:23:02.194" v="309" actId="14100"/>
        <pc:sldMkLst>
          <pc:docMk/>
          <pc:sldMk cId="0" sldId="262"/>
        </pc:sldMkLst>
        <pc:spChg chg="mod">
          <ac:chgData name="Κολονίτσιου Φεβρονία" userId="1495111d-8b53-44c6-a677-b2c0a4a07cc4" providerId="ADAL" clId="{C18F2B8C-09E9-4D64-B55C-55BF5C99B011}" dt="2022-09-22T06:23:02.194" v="309" actId="14100"/>
          <ac:spMkLst>
            <pc:docMk/>
            <pc:sldMk cId="0" sldId="262"/>
            <ac:spMk id="3" creationId="{00000000-0000-0000-0000-000000000000}"/>
          </ac:spMkLst>
        </pc:spChg>
      </pc:sldChg>
      <pc:sldChg chg="del delDesignElem">
        <pc:chgData name="Κολονίτσιου Φεβρονία" userId="1495111d-8b53-44c6-a677-b2c0a4a07cc4" providerId="ADAL" clId="{C18F2B8C-09E9-4D64-B55C-55BF5C99B011}" dt="2022-09-22T06:23:19.883" v="310" actId="2696"/>
        <pc:sldMkLst>
          <pc:docMk/>
          <pc:sldMk cId="0" sldId="263"/>
        </pc:sldMkLst>
      </pc:sldChg>
      <pc:sldChg chg="modSp del mod delDesignElem">
        <pc:chgData name="Κολονίτσιου Φεβρονία" userId="1495111d-8b53-44c6-a677-b2c0a4a07cc4" providerId="ADAL" clId="{C18F2B8C-09E9-4D64-B55C-55BF5C99B011}" dt="2022-09-22T06:15:34.855" v="250" actId="2696"/>
        <pc:sldMkLst>
          <pc:docMk/>
          <pc:sldMk cId="0" sldId="264"/>
        </pc:sldMkLst>
        <pc:spChg chg="mod">
          <ac:chgData name="Κολονίτσιου Φεβρονία" userId="1495111d-8b53-44c6-a677-b2c0a4a07cc4" providerId="ADAL" clId="{C18F2B8C-09E9-4D64-B55C-55BF5C99B011}" dt="2022-09-22T06:15:27.385" v="249" actId="14100"/>
          <ac:spMkLst>
            <pc:docMk/>
            <pc:sldMk cId="0" sldId="264"/>
            <ac:spMk id="3" creationId="{00000000-0000-0000-0000-000000000000}"/>
          </ac:spMkLst>
        </pc:spChg>
      </pc:sldChg>
      <pc:sldChg chg="modSp mod delDesignElem">
        <pc:chgData name="Κολονίτσιου Φεβρονία" userId="1495111d-8b53-44c6-a677-b2c0a4a07cc4" providerId="ADAL" clId="{C18F2B8C-09E9-4D64-B55C-55BF5C99B011}" dt="2022-09-22T06:24:34.196" v="318" actId="14100"/>
        <pc:sldMkLst>
          <pc:docMk/>
          <pc:sldMk cId="0" sldId="265"/>
        </pc:sldMkLst>
        <pc:spChg chg="mod">
          <ac:chgData name="Κολονίτσιου Φεβρονία" userId="1495111d-8b53-44c6-a677-b2c0a4a07cc4" providerId="ADAL" clId="{C18F2B8C-09E9-4D64-B55C-55BF5C99B011}" dt="2022-09-22T06:24:34.196" v="318" actId="14100"/>
          <ac:spMkLst>
            <pc:docMk/>
            <pc:sldMk cId="0" sldId="265"/>
            <ac:spMk id="3" creationId="{00000000-0000-0000-0000-000000000000}"/>
          </ac:spMkLst>
        </pc:spChg>
      </pc:sldChg>
      <pc:sldChg chg="del delDesignElem">
        <pc:chgData name="Κολονίτσιου Φεβρονία" userId="1495111d-8b53-44c6-a677-b2c0a4a07cc4" providerId="ADAL" clId="{C18F2B8C-09E9-4D64-B55C-55BF5C99B011}" dt="2022-09-22T06:25:18.635" v="319" actId="2696"/>
        <pc:sldMkLst>
          <pc:docMk/>
          <pc:sldMk cId="0" sldId="267"/>
        </pc:sldMkLst>
      </pc:sldChg>
      <pc:sldChg chg="modSp mod delDesignElem">
        <pc:chgData name="Κολονίτσιου Φεβρονία" userId="1495111d-8b53-44c6-a677-b2c0a4a07cc4" providerId="ADAL" clId="{C18F2B8C-09E9-4D64-B55C-55BF5C99B011}" dt="2022-09-22T06:18:25.898" v="282" actId="14100"/>
        <pc:sldMkLst>
          <pc:docMk/>
          <pc:sldMk cId="0" sldId="269"/>
        </pc:sldMkLst>
        <pc:spChg chg="mod">
          <ac:chgData name="Κολονίτσιου Φεβρονία" userId="1495111d-8b53-44c6-a677-b2c0a4a07cc4" providerId="ADAL" clId="{C18F2B8C-09E9-4D64-B55C-55BF5C99B011}" dt="2022-09-22T06:18:25.898" v="282" actId="14100"/>
          <ac:spMkLst>
            <pc:docMk/>
            <pc:sldMk cId="0" sldId="269"/>
            <ac:spMk id="3" creationId="{00000000-0000-0000-0000-000000000000}"/>
          </ac:spMkLst>
        </pc:spChg>
      </pc:sldChg>
      <pc:sldChg chg="modSp del mod delDesignElem">
        <pc:chgData name="Κολονίτσιου Φεβρονία" userId="1495111d-8b53-44c6-a677-b2c0a4a07cc4" providerId="ADAL" clId="{C18F2B8C-09E9-4D64-B55C-55BF5C99B011}" dt="2022-09-22T06:26:20.891" v="326" actId="2696"/>
        <pc:sldMkLst>
          <pc:docMk/>
          <pc:sldMk cId="0" sldId="270"/>
        </pc:sldMkLst>
        <pc:spChg chg="mod">
          <ac:chgData name="Κολονίτσιου Φεβρονία" userId="1495111d-8b53-44c6-a677-b2c0a4a07cc4" providerId="ADAL" clId="{C18F2B8C-09E9-4D64-B55C-55BF5C99B011}" dt="2022-09-22T06:26:03.307" v="324" actId="14100"/>
          <ac:spMkLst>
            <pc:docMk/>
            <pc:sldMk cId="0" sldId="270"/>
            <ac:spMk id="3" creationId="{00000000-0000-0000-0000-000000000000}"/>
          </ac:spMkLst>
        </pc:spChg>
      </pc:sldChg>
      <pc:sldChg chg="modSp mod delDesignElem">
        <pc:chgData name="Κολονίτσιου Φεβρονία" userId="1495111d-8b53-44c6-a677-b2c0a4a07cc4" providerId="ADAL" clId="{C18F2B8C-09E9-4D64-B55C-55BF5C99B011}" dt="2022-09-22T06:19:40.861" v="290" actId="14100"/>
        <pc:sldMkLst>
          <pc:docMk/>
          <pc:sldMk cId="0" sldId="271"/>
        </pc:sldMkLst>
        <pc:spChg chg="mod">
          <ac:chgData name="Κολονίτσιου Φεβρονία" userId="1495111d-8b53-44c6-a677-b2c0a4a07cc4" providerId="ADAL" clId="{C18F2B8C-09E9-4D64-B55C-55BF5C99B011}" dt="2022-09-22T06:19:40.861" v="290" actId="14100"/>
          <ac:spMkLst>
            <pc:docMk/>
            <pc:sldMk cId="0" sldId="271"/>
            <ac:spMk id="3" creationId="{00000000-0000-0000-0000-000000000000}"/>
          </ac:spMkLst>
        </pc:spChg>
      </pc:sldChg>
      <pc:sldChg chg="modSp mod delDesignElem">
        <pc:chgData name="Κολονίτσιου Φεβρονία" userId="1495111d-8b53-44c6-a677-b2c0a4a07cc4" providerId="ADAL" clId="{C18F2B8C-09E9-4D64-B55C-55BF5C99B011}" dt="2022-09-22T06:21:25.668" v="299" actId="1076"/>
        <pc:sldMkLst>
          <pc:docMk/>
          <pc:sldMk cId="0" sldId="288"/>
        </pc:sldMkLst>
        <pc:spChg chg="mod">
          <ac:chgData name="Κολονίτσιου Φεβρονία" userId="1495111d-8b53-44c6-a677-b2c0a4a07cc4" providerId="ADAL" clId="{C18F2B8C-09E9-4D64-B55C-55BF5C99B011}" dt="2022-09-22T06:21:25.668" v="299" actId="1076"/>
          <ac:spMkLst>
            <pc:docMk/>
            <pc:sldMk cId="0" sldId="288"/>
            <ac:spMk id="3" creationId="{00000000-0000-0000-0000-000000000000}"/>
          </ac:spMkLst>
        </pc:spChg>
      </pc:sldChg>
      <pc:sldChg chg="del delDesignElem">
        <pc:chgData name="Κολονίτσιου Φεβρονία" userId="1495111d-8b53-44c6-a677-b2c0a4a07cc4" providerId="ADAL" clId="{C18F2B8C-09E9-4D64-B55C-55BF5C99B011}" dt="2022-09-22T06:21:40.347" v="300" actId="2696"/>
        <pc:sldMkLst>
          <pc:docMk/>
          <pc:sldMk cId="0" sldId="289"/>
        </pc:sldMkLst>
      </pc:sldChg>
      <pc:sldChg chg="del delDesignElem">
        <pc:chgData name="Κολονίτσιου Φεβρονία" userId="1495111d-8b53-44c6-a677-b2c0a4a07cc4" providerId="ADAL" clId="{C18F2B8C-09E9-4D64-B55C-55BF5C99B011}" dt="2022-09-22T06:21:43.681" v="301" actId="2696"/>
        <pc:sldMkLst>
          <pc:docMk/>
          <pc:sldMk cId="0" sldId="291"/>
        </pc:sldMkLst>
      </pc:sldChg>
      <pc:sldChg chg="modSp del mod delDesignElem">
        <pc:chgData name="Κολονίτσιου Φεβρονία" userId="1495111d-8b53-44c6-a677-b2c0a4a07cc4" providerId="ADAL" clId="{C18F2B8C-09E9-4D64-B55C-55BF5C99B011}" dt="2022-09-22T06:21:46.481" v="302" actId="2696"/>
        <pc:sldMkLst>
          <pc:docMk/>
          <pc:sldMk cId="0" sldId="292"/>
        </pc:sldMkLst>
        <pc:spChg chg="mod">
          <ac:chgData name="Κολονίτσιου Φεβρονία" userId="1495111d-8b53-44c6-a677-b2c0a4a07cc4" providerId="ADAL" clId="{C18F2B8C-09E9-4D64-B55C-55BF5C99B011}" dt="2022-09-22T06:12:50.994" v="230" actId="27636"/>
          <ac:spMkLst>
            <pc:docMk/>
            <pc:sldMk cId="0" sldId="292"/>
            <ac:spMk id="3" creationId="{00000000-0000-0000-0000-000000000000}"/>
          </ac:spMkLst>
        </pc:spChg>
      </pc:sldChg>
      <pc:sldChg chg="modSp mod">
        <pc:chgData name="Κολονίτσιου Φεβρονία" userId="1495111d-8b53-44c6-a677-b2c0a4a07cc4" providerId="ADAL" clId="{C18F2B8C-09E9-4D64-B55C-55BF5C99B011}" dt="2022-09-22T07:03:12.813" v="401" actId="1076"/>
        <pc:sldMkLst>
          <pc:docMk/>
          <pc:sldMk cId="0" sldId="308"/>
        </pc:sldMkLst>
        <pc:spChg chg="mod">
          <ac:chgData name="Κολονίτσιου Φεβρονία" userId="1495111d-8b53-44c6-a677-b2c0a4a07cc4" providerId="ADAL" clId="{C18F2B8C-09E9-4D64-B55C-55BF5C99B011}" dt="2022-09-22T07:03:12.813" v="401" actId="1076"/>
          <ac:spMkLst>
            <pc:docMk/>
            <pc:sldMk cId="0" sldId="308"/>
            <ac:spMk id="3" creationId="{00000000-0000-0000-0000-000000000000}"/>
          </ac:spMkLst>
        </pc:spChg>
      </pc:sldChg>
      <pc:sldChg chg="modSp mod">
        <pc:chgData name="Κολονίτσιου Φεβρονία" userId="1495111d-8b53-44c6-a677-b2c0a4a07cc4" providerId="ADAL" clId="{C18F2B8C-09E9-4D64-B55C-55BF5C99B011}" dt="2022-09-22T06:06:30.845" v="184" actId="6549"/>
        <pc:sldMkLst>
          <pc:docMk/>
          <pc:sldMk cId="2057523772" sldId="310"/>
        </pc:sldMkLst>
        <pc:spChg chg="mod">
          <ac:chgData name="Κολονίτσιου Φεβρονία" userId="1495111d-8b53-44c6-a677-b2c0a4a07cc4" providerId="ADAL" clId="{C18F2B8C-09E9-4D64-B55C-55BF5C99B011}" dt="2022-09-22T06:06:30.845" v="184" actId="6549"/>
          <ac:spMkLst>
            <pc:docMk/>
            <pc:sldMk cId="2057523772" sldId="310"/>
            <ac:spMk id="3" creationId="{00000000-0000-0000-0000-000000000000}"/>
          </ac:spMkLst>
        </pc:spChg>
      </pc:sldChg>
      <pc:sldChg chg="addSp delSp mod">
        <pc:chgData name="Κολονίτσιου Φεβρονία" userId="1495111d-8b53-44c6-a677-b2c0a4a07cc4" providerId="ADAL" clId="{C18F2B8C-09E9-4D64-B55C-55BF5C99B011}" dt="2022-09-22T06:09:24.319" v="188" actId="478"/>
        <pc:sldMkLst>
          <pc:docMk/>
          <pc:sldMk cId="0" sldId="312"/>
        </pc:sldMkLst>
        <pc:spChg chg="add del">
          <ac:chgData name="Κολονίτσιου Φεβρονία" userId="1495111d-8b53-44c6-a677-b2c0a4a07cc4" providerId="ADAL" clId="{C18F2B8C-09E9-4D64-B55C-55BF5C99B011}" dt="2022-09-22T06:08:54.997" v="186" actId="478"/>
          <ac:spMkLst>
            <pc:docMk/>
            <pc:sldMk cId="0" sldId="312"/>
            <ac:spMk id="4" creationId="{83851A60-E585-4042-B3C3-95252FB8CDA4}"/>
          </ac:spMkLst>
        </pc:spChg>
        <pc:spChg chg="add del">
          <ac:chgData name="Κολονίτσιου Φεβρονία" userId="1495111d-8b53-44c6-a677-b2c0a4a07cc4" providerId="ADAL" clId="{C18F2B8C-09E9-4D64-B55C-55BF5C99B011}" dt="2022-09-22T06:09:24.319" v="188" actId="478"/>
          <ac:spMkLst>
            <pc:docMk/>
            <pc:sldMk cId="0" sldId="312"/>
            <ac:spMk id="5" creationId="{F69B8E6C-5608-4EDC-B918-BAF60E2332DE}"/>
          </ac:spMkLst>
        </pc:spChg>
      </pc:sldChg>
      <pc:sldChg chg="modSp mod delDesignElem">
        <pc:chgData name="Κολονίτσιου Φεβρονία" userId="1495111d-8b53-44c6-a677-b2c0a4a07cc4" providerId="ADAL" clId="{C18F2B8C-09E9-4D64-B55C-55BF5C99B011}" dt="2022-09-22T06:15:01.866" v="246" actId="14100"/>
        <pc:sldMkLst>
          <pc:docMk/>
          <pc:sldMk cId="1531473429" sldId="350"/>
        </pc:sldMkLst>
        <pc:spChg chg="mod">
          <ac:chgData name="Κολονίτσιου Φεβρονία" userId="1495111d-8b53-44c6-a677-b2c0a4a07cc4" providerId="ADAL" clId="{C18F2B8C-09E9-4D64-B55C-55BF5C99B011}" dt="2022-09-22T06:15:01.866" v="246" actId="14100"/>
          <ac:spMkLst>
            <pc:docMk/>
            <pc:sldMk cId="1531473429" sldId="350"/>
            <ac:spMk id="3" creationId="{13670372-42EB-41DC-A1C4-A473189D59EC}"/>
          </ac:spMkLst>
        </pc:spChg>
      </pc:sldChg>
      <pc:sldChg chg="modSp mod delDesignElem">
        <pc:chgData name="Κολονίτσιου Φεβρονία" userId="1495111d-8b53-44c6-a677-b2c0a4a07cc4" providerId="ADAL" clId="{C18F2B8C-09E9-4D64-B55C-55BF5C99B011}" dt="2022-09-22T06:14:41.040" v="243" actId="1076"/>
        <pc:sldMkLst>
          <pc:docMk/>
          <pc:sldMk cId="407482771" sldId="352"/>
        </pc:sldMkLst>
        <pc:spChg chg="mod">
          <ac:chgData name="Κολονίτσιου Φεβρονία" userId="1495111d-8b53-44c6-a677-b2c0a4a07cc4" providerId="ADAL" clId="{C18F2B8C-09E9-4D64-B55C-55BF5C99B011}" dt="2022-09-22T06:14:37.412" v="242" actId="14100"/>
          <ac:spMkLst>
            <pc:docMk/>
            <pc:sldMk cId="407482771" sldId="352"/>
            <ac:spMk id="3" creationId="{00000000-0000-0000-0000-000000000000}"/>
          </ac:spMkLst>
        </pc:spChg>
        <pc:picChg chg="mod">
          <ac:chgData name="Κολονίτσιου Φεβρονία" userId="1495111d-8b53-44c6-a677-b2c0a4a07cc4" providerId="ADAL" clId="{C18F2B8C-09E9-4D64-B55C-55BF5C99B011}" dt="2022-09-22T06:14:41.040" v="243" actId="1076"/>
          <ac:picMkLst>
            <pc:docMk/>
            <pc:sldMk cId="407482771" sldId="352"/>
            <ac:picMk id="4" creationId="{2E44519D-F82F-4189-BFDA-21140DF2B9C4}"/>
          </ac:picMkLst>
        </pc:picChg>
      </pc:sldChg>
      <pc:sldChg chg="addSp modSp mod delDesignElem">
        <pc:chgData name="Κολονίτσιου Φεβρονία" userId="1495111d-8b53-44c6-a677-b2c0a4a07cc4" providerId="ADAL" clId="{C18F2B8C-09E9-4D64-B55C-55BF5C99B011}" dt="2022-09-22T06:17:42.773" v="277" actId="1076"/>
        <pc:sldMkLst>
          <pc:docMk/>
          <pc:sldMk cId="2952485038" sldId="353"/>
        </pc:sldMkLst>
        <pc:spChg chg="mod">
          <ac:chgData name="Κολονίτσιου Φεβρονία" userId="1495111d-8b53-44c6-a677-b2c0a4a07cc4" providerId="ADAL" clId="{C18F2B8C-09E9-4D64-B55C-55BF5C99B011}" dt="2022-09-22T06:16:34.478" v="264" actId="1076"/>
          <ac:spMkLst>
            <pc:docMk/>
            <pc:sldMk cId="2952485038" sldId="353"/>
            <ac:spMk id="4" creationId="{A5C97DB7-62C3-4286-8CED-46572942E5DA}"/>
          </ac:spMkLst>
        </pc:spChg>
        <pc:picChg chg="add mod">
          <ac:chgData name="Κολονίτσιου Φεβρονία" userId="1495111d-8b53-44c6-a677-b2c0a4a07cc4" providerId="ADAL" clId="{C18F2B8C-09E9-4D64-B55C-55BF5C99B011}" dt="2022-09-22T06:17:42.773" v="277" actId="1076"/>
          <ac:picMkLst>
            <pc:docMk/>
            <pc:sldMk cId="2952485038" sldId="353"/>
            <ac:picMk id="2" creationId="{1775E034-E92B-4711-97B1-808C5361EAA1}"/>
          </ac:picMkLst>
        </pc:picChg>
        <pc:picChg chg="mod">
          <ac:chgData name="Κολονίτσιου Φεβρονία" userId="1495111d-8b53-44c6-a677-b2c0a4a07cc4" providerId="ADAL" clId="{C18F2B8C-09E9-4D64-B55C-55BF5C99B011}" dt="2022-09-22T06:17:07.738" v="268" actId="1076"/>
          <ac:picMkLst>
            <pc:docMk/>
            <pc:sldMk cId="2952485038" sldId="353"/>
            <ac:picMk id="11" creationId="{3986180D-9CD5-4C9A-8DCD-47BCFA7F4A42}"/>
          </ac:picMkLst>
        </pc:picChg>
        <pc:picChg chg="mod">
          <ac:chgData name="Κολονίτσιου Φεβρονία" userId="1495111d-8b53-44c6-a677-b2c0a4a07cc4" providerId="ADAL" clId="{C18F2B8C-09E9-4D64-B55C-55BF5C99B011}" dt="2022-09-22T06:17:18.805" v="270" actId="1076"/>
          <ac:picMkLst>
            <pc:docMk/>
            <pc:sldMk cId="2952485038" sldId="353"/>
            <ac:picMk id="13" creationId="{FC8B76B3-0ECA-4499-9731-9ED0C2D04290}"/>
          </ac:picMkLst>
        </pc:picChg>
        <pc:picChg chg="mod">
          <ac:chgData name="Κολονίτσιου Φεβρονία" userId="1495111d-8b53-44c6-a677-b2c0a4a07cc4" providerId="ADAL" clId="{C18F2B8C-09E9-4D64-B55C-55BF5C99B011}" dt="2022-09-22T06:17:11.394" v="269" actId="1076"/>
          <ac:picMkLst>
            <pc:docMk/>
            <pc:sldMk cId="2952485038" sldId="353"/>
            <ac:picMk id="15" creationId="{7985E021-8F5E-4168-B21F-F76B56278798}"/>
          </ac:picMkLst>
        </pc:picChg>
        <pc:picChg chg="mod">
          <ac:chgData name="Κολονίτσιου Φεβρονία" userId="1495111d-8b53-44c6-a677-b2c0a4a07cc4" providerId="ADAL" clId="{C18F2B8C-09E9-4D64-B55C-55BF5C99B011}" dt="2022-09-22T06:17:22.597" v="271" actId="1076"/>
          <ac:picMkLst>
            <pc:docMk/>
            <pc:sldMk cId="2952485038" sldId="353"/>
            <ac:picMk id="17" creationId="{8061A6C5-7957-449C-89C7-46235A64E650}"/>
          </ac:picMkLst>
        </pc:picChg>
      </pc:sldChg>
      <pc:sldChg chg="modSp mod delDesignElem">
        <pc:chgData name="Κολονίτσιου Φεβρονία" userId="1495111d-8b53-44c6-a677-b2c0a4a07cc4" providerId="ADAL" clId="{C18F2B8C-09E9-4D64-B55C-55BF5C99B011}" dt="2022-09-22T06:19:25.625" v="287" actId="1076"/>
        <pc:sldMkLst>
          <pc:docMk/>
          <pc:sldMk cId="3785870475" sldId="356"/>
        </pc:sldMkLst>
        <pc:spChg chg="mod">
          <ac:chgData name="Κολονίτσιου Φεβρονία" userId="1495111d-8b53-44c6-a677-b2c0a4a07cc4" providerId="ADAL" clId="{C18F2B8C-09E9-4D64-B55C-55BF5C99B011}" dt="2022-09-22T06:19:25.625" v="287" actId="1076"/>
          <ac:spMkLst>
            <pc:docMk/>
            <pc:sldMk cId="3785870475" sldId="356"/>
            <ac:spMk id="2" creationId="{EA42C082-8313-4E64-8EBA-4FD1800421A9}"/>
          </ac:spMkLst>
        </pc:spChg>
      </pc:sldChg>
      <pc:sldChg chg="modSp mod delDesignElem">
        <pc:chgData name="Κολονίτσιου Φεβρονία" userId="1495111d-8b53-44c6-a677-b2c0a4a07cc4" providerId="ADAL" clId="{C18F2B8C-09E9-4D64-B55C-55BF5C99B011}" dt="2022-09-22T06:20:54.389" v="296" actId="14100"/>
        <pc:sldMkLst>
          <pc:docMk/>
          <pc:sldMk cId="0" sldId="363"/>
        </pc:sldMkLst>
        <pc:spChg chg="mod">
          <ac:chgData name="Κολονίτσιου Φεβρονία" userId="1495111d-8b53-44c6-a677-b2c0a4a07cc4" providerId="ADAL" clId="{C18F2B8C-09E9-4D64-B55C-55BF5C99B011}" dt="2022-09-22T06:20:54.389" v="296" actId="14100"/>
          <ac:spMkLst>
            <pc:docMk/>
            <pc:sldMk cId="0" sldId="363"/>
            <ac:spMk id="3" creationId="{00000000-0000-0000-0000-000000000000}"/>
          </ac:spMkLst>
        </pc:spChg>
      </pc:sldChg>
      <pc:sldChg chg="del delDesignElem">
        <pc:chgData name="Κολονίτσιου Φεβρονία" userId="1495111d-8b53-44c6-a677-b2c0a4a07cc4" providerId="ADAL" clId="{C18F2B8C-09E9-4D64-B55C-55BF5C99B011}" dt="2022-09-22T06:21:17.470" v="298" actId="2696"/>
        <pc:sldMkLst>
          <pc:docMk/>
          <pc:sldMk cId="0" sldId="368"/>
        </pc:sldMkLst>
      </pc:sldChg>
      <pc:sldChg chg="del delDesignElem">
        <pc:chgData name="Κολονίτσιου Φεβρονία" userId="1495111d-8b53-44c6-a677-b2c0a4a07cc4" providerId="ADAL" clId="{C18F2B8C-09E9-4D64-B55C-55BF5C99B011}" dt="2022-09-22T06:23:23.230" v="311" actId="2696"/>
        <pc:sldMkLst>
          <pc:docMk/>
          <pc:sldMk cId="2523277623" sldId="373"/>
        </pc:sldMkLst>
      </pc:sldChg>
      <pc:sldChg chg="del delDesignElem">
        <pc:chgData name="Κολονίτσιου Φεβρονία" userId="1495111d-8b53-44c6-a677-b2c0a4a07cc4" providerId="ADAL" clId="{C18F2B8C-09E9-4D64-B55C-55BF5C99B011}" dt="2022-09-22T06:21:50.090" v="303" actId="2696"/>
        <pc:sldMkLst>
          <pc:docMk/>
          <pc:sldMk cId="3218703859" sldId="374"/>
        </pc:sldMkLst>
      </pc:sldChg>
      <pc:sldChg chg="modSp del mod delDesignElem">
        <pc:chgData name="Κολονίτσιου Φεβρονία" userId="1495111d-8b53-44c6-a677-b2c0a4a07cc4" providerId="ADAL" clId="{C18F2B8C-09E9-4D64-B55C-55BF5C99B011}" dt="2022-09-22T06:26:18.036" v="325" actId="2696"/>
        <pc:sldMkLst>
          <pc:docMk/>
          <pc:sldMk cId="0" sldId="380"/>
        </pc:sldMkLst>
        <pc:spChg chg="mod">
          <ac:chgData name="Κολονίτσιου Φεβρονία" userId="1495111d-8b53-44c6-a677-b2c0a4a07cc4" providerId="ADAL" clId="{C18F2B8C-09E9-4D64-B55C-55BF5C99B011}" dt="2022-09-22T06:25:43.409" v="322" actId="14100"/>
          <ac:spMkLst>
            <pc:docMk/>
            <pc:sldMk cId="0" sldId="380"/>
            <ac:spMk id="3" creationId="{00000000-0000-0000-0000-000000000000}"/>
          </ac:spMkLst>
        </pc:spChg>
      </pc:sldChg>
      <pc:sldChg chg="del">
        <pc:chgData name="Κολονίτσιου Φεβρονία" userId="1495111d-8b53-44c6-a677-b2c0a4a07cc4" providerId="ADAL" clId="{C18F2B8C-09E9-4D64-B55C-55BF5C99B011}" dt="2022-09-22T07:03:37.270" v="402" actId="2696"/>
        <pc:sldMkLst>
          <pc:docMk/>
          <pc:sldMk cId="2795848016" sldId="382"/>
        </pc:sldMkLst>
      </pc:sldChg>
      <pc:sldChg chg="del delDesignElem">
        <pc:chgData name="Κολονίτσιου Φεβρονία" userId="1495111d-8b53-44c6-a677-b2c0a4a07cc4" providerId="ADAL" clId="{C18F2B8C-09E9-4D64-B55C-55BF5C99B011}" dt="2022-09-22T06:18:13.634" v="279" actId="2696"/>
        <pc:sldMkLst>
          <pc:docMk/>
          <pc:sldMk cId="983088308" sldId="385"/>
        </pc:sldMkLst>
      </pc:sldChg>
      <pc:sldChg chg="modSp mod">
        <pc:chgData name="Κολονίτσιου Φεβρονία" userId="1495111d-8b53-44c6-a677-b2c0a4a07cc4" providerId="ADAL" clId="{C18F2B8C-09E9-4D64-B55C-55BF5C99B011}" dt="2022-09-22T07:40:07.291" v="409" actId="2711"/>
        <pc:sldMkLst>
          <pc:docMk/>
          <pc:sldMk cId="355554456" sldId="422"/>
        </pc:sldMkLst>
        <pc:spChg chg="mod">
          <ac:chgData name="Κολονίτσιου Φεβρονία" userId="1495111d-8b53-44c6-a677-b2c0a4a07cc4" providerId="ADAL" clId="{C18F2B8C-09E9-4D64-B55C-55BF5C99B011}" dt="2022-09-22T07:40:07.291" v="409" actId="2711"/>
          <ac:spMkLst>
            <pc:docMk/>
            <pc:sldMk cId="355554456" sldId="422"/>
            <ac:spMk id="4" creationId="{00000000-0000-0000-0000-000000000000}"/>
          </ac:spMkLst>
        </pc:spChg>
      </pc:sldChg>
      <pc:sldChg chg="del">
        <pc:chgData name="Κολονίτσιου Φεβρονία" userId="1495111d-8b53-44c6-a677-b2c0a4a07cc4" providerId="ADAL" clId="{C18F2B8C-09E9-4D64-B55C-55BF5C99B011}" dt="2022-09-22T07:08:03.953" v="403" actId="2696"/>
        <pc:sldMkLst>
          <pc:docMk/>
          <pc:sldMk cId="1805371599" sldId="423"/>
        </pc:sldMkLst>
      </pc:sldChg>
      <pc:sldChg chg="modSp mod">
        <pc:chgData name="Κολονίτσιου Φεβρονία" userId="1495111d-8b53-44c6-a677-b2c0a4a07cc4" providerId="ADAL" clId="{C18F2B8C-09E9-4D64-B55C-55BF5C99B011}" dt="2022-09-22T07:42:16.637" v="413" actId="113"/>
        <pc:sldMkLst>
          <pc:docMk/>
          <pc:sldMk cId="3527595409" sldId="433"/>
        </pc:sldMkLst>
        <pc:spChg chg="mod">
          <ac:chgData name="Κολονίτσιου Φεβρονία" userId="1495111d-8b53-44c6-a677-b2c0a4a07cc4" providerId="ADAL" clId="{C18F2B8C-09E9-4D64-B55C-55BF5C99B011}" dt="2022-09-22T07:42:16.637" v="413" actId="113"/>
          <ac:spMkLst>
            <pc:docMk/>
            <pc:sldMk cId="3527595409" sldId="433"/>
            <ac:spMk id="2" creationId="{00000000-0000-0000-0000-000000000000}"/>
          </ac:spMkLst>
        </pc:spChg>
      </pc:sldChg>
      <pc:sldChg chg="del">
        <pc:chgData name="Κολονίτσιου Φεβρονία" userId="1495111d-8b53-44c6-a677-b2c0a4a07cc4" providerId="ADAL" clId="{C18F2B8C-09E9-4D64-B55C-55BF5C99B011}" dt="2022-09-22T07:41:48.089" v="410" actId="2696"/>
        <pc:sldMkLst>
          <pc:docMk/>
          <pc:sldMk cId="3109845214" sldId="455"/>
        </pc:sldMkLst>
      </pc:sldChg>
      <pc:sldChg chg="del">
        <pc:chgData name="Κολονίτσιου Φεβρονία" userId="1495111d-8b53-44c6-a677-b2c0a4a07cc4" providerId="ADAL" clId="{C18F2B8C-09E9-4D64-B55C-55BF5C99B011}" dt="2022-09-22T07:41:50.776" v="411" actId="2696"/>
        <pc:sldMkLst>
          <pc:docMk/>
          <pc:sldMk cId="3295975764" sldId="456"/>
        </pc:sldMkLst>
      </pc:sldChg>
      <pc:sldChg chg="modSp mod">
        <pc:chgData name="Κολονίτσιου Φεβρονία" userId="1495111d-8b53-44c6-a677-b2c0a4a07cc4" providerId="ADAL" clId="{C18F2B8C-09E9-4D64-B55C-55BF5C99B011}" dt="2022-09-22T08:08:15.712" v="414" actId="114"/>
        <pc:sldMkLst>
          <pc:docMk/>
          <pc:sldMk cId="3834670250" sldId="488"/>
        </pc:sldMkLst>
        <pc:spChg chg="mod">
          <ac:chgData name="Κολονίτσιου Φεβρονία" userId="1495111d-8b53-44c6-a677-b2c0a4a07cc4" providerId="ADAL" clId="{C18F2B8C-09E9-4D64-B55C-55BF5C99B011}" dt="2022-09-22T08:08:15.712" v="414" actId="114"/>
          <ac:spMkLst>
            <pc:docMk/>
            <pc:sldMk cId="3834670250" sldId="488"/>
            <ac:spMk id="3" creationId="{30E3298E-9A6F-473E-B501-29E4D0A145B7}"/>
          </ac:spMkLst>
        </pc:spChg>
      </pc:sldChg>
      <pc:sldChg chg="modSp mod">
        <pc:chgData name="Κολονίτσιου Φεβρονία" userId="1495111d-8b53-44c6-a677-b2c0a4a07cc4" providerId="ADAL" clId="{C18F2B8C-09E9-4D64-B55C-55BF5C99B011}" dt="2022-09-22T06:57:25.749" v="334" actId="14100"/>
        <pc:sldMkLst>
          <pc:docMk/>
          <pc:sldMk cId="3960903892" sldId="589"/>
        </pc:sldMkLst>
        <pc:spChg chg="mod">
          <ac:chgData name="Κολονίτσιου Φεβρονία" userId="1495111d-8b53-44c6-a677-b2c0a4a07cc4" providerId="ADAL" clId="{C18F2B8C-09E9-4D64-B55C-55BF5C99B011}" dt="2022-09-22T06:57:25.749" v="334" actId="14100"/>
          <ac:spMkLst>
            <pc:docMk/>
            <pc:sldMk cId="3960903892" sldId="589"/>
            <ac:spMk id="2" creationId="{EE1E5F5E-7004-4964-88EF-4BA7E036601D}"/>
          </ac:spMkLst>
        </pc:spChg>
        <pc:spChg chg="mod">
          <ac:chgData name="Κολονίτσιου Φεβρονία" userId="1495111d-8b53-44c6-a677-b2c0a4a07cc4" providerId="ADAL" clId="{C18F2B8C-09E9-4D64-B55C-55BF5C99B011}" dt="2022-09-22T06:56:19.869" v="330" actId="1076"/>
          <ac:spMkLst>
            <pc:docMk/>
            <pc:sldMk cId="3960903892" sldId="589"/>
            <ac:spMk id="3" creationId="{8F2E3A44-FF96-41CB-89DA-AB53B8868EF9}"/>
          </ac:spMkLst>
        </pc:spChg>
      </pc:sldChg>
      <pc:sldChg chg="modSp mod">
        <pc:chgData name="Κολονίτσιου Φεβρονία" userId="1495111d-8b53-44c6-a677-b2c0a4a07cc4" providerId="ADAL" clId="{C18F2B8C-09E9-4D64-B55C-55BF5C99B011}" dt="2022-09-22T06:57:34.245" v="336" actId="1076"/>
        <pc:sldMkLst>
          <pc:docMk/>
          <pc:sldMk cId="1600720758" sldId="590"/>
        </pc:sldMkLst>
        <pc:spChg chg="mod">
          <ac:chgData name="Κολονίτσιου Φεβρονία" userId="1495111d-8b53-44c6-a677-b2c0a4a07cc4" providerId="ADAL" clId="{C18F2B8C-09E9-4D64-B55C-55BF5C99B011}" dt="2022-09-22T06:57:12.101" v="332" actId="14100"/>
          <ac:spMkLst>
            <pc:docMk/>
            <pc:sldMk cId="1600720758" sldId="590"/>
            <ac:spMk id="2" creationId="{15E8F4B3-8504-4A66-9F6D-F382710133AF}"/>
          </ac:spMkLst>
        </pc:spChg>
        <pc:spChg chg="mod">
          <ac:chgData name="Κολονίτσιου Φεβρονία" userId="1495111d-8b53-44c6-a677-b2c0a4a07cc4" providerId="ADAL" clId="{C18F2B8C-09E9-4D64-B55C-55BF5C99B011}" dt="2022-09-22T06:57:34.245" v="336" actId="1076"/>
          <ac:spMkLst>
            <pc:docMk/>
            <pc:sldMk cId="1600720758" sldId="590"/>
            <ac:spMk id="3" creationId="{499CBA8F-E4C5-487E-875B-80F0ED5F53C6}"/>
          </ac:spMkLst>
        </pc:spChg>
      </pc:sldChg>
      <pc:sldChg chg="del">
        <pc:chgData name="Κολονίτσιου Φεβρονία" userId="1495111d-8b53-44c6-a677-b2c0a4a07cc4" providerId="ADAL" clId="{C18F2B8C-09E9-4D64-B55C-55BF5C99B011}" dt="2022-09-21T17:25:59.414" v="175" actId="2696"/>
        <pc:sldMkLst>
          <pc:docMk/>
          <pc:sldMk cId="2407126332" sldId="590"/>
        </pc:sldMkLst>
      </pc:sldChg>
      <pc:sldChg chg="modSp mod">
        <pc:chgData name="Κολονίτσιου Φεβρονία" userId="1495111d-8b53-44c6-a677-b2c0a4a07cc4" providerId="ADAL" clId="{C18F2B8C-09E9-4D64-B55C-55BF5C99B011}" dt="2022-09-22T06:58:35.416" v="342" actId="207"/>
        <pc:sldMkLst>
          <pc:docMk/>
          <pc:sldMk cId="2977281681" sldId="591"/>
        </pc:sldMkLst>
        <pc:spChg chg="mod">
          <ac:chgData name="Κολονίτσιου Φεβρονία" userId="1495111d-8b53-44c6-a677-b2c0a4a07cc4" providerId="ADAL" clId="{C18F2B8C-09E9-4D64-B55C-55BF5C99B011}" dt="2022-09-22T06:58:35.416" v="342" actId="207"/>
          <ac:spMkLst>
            <pc:docMk/>
            <pc:sldMk cId="2977281681" sldId="591"/>
            <ac:spMk id="3" creationId="{9E81A8E1-F27D-4DB0-B537-9CC989570A2C}"/>
          </ac:spMkLst>
        </pc:spChg>
      </pc:sldChg>
      <pc:sldChg chg="modSp mod">
        <pc:chgData name="Κολονίτσιου Φεβρονία" userId="1495111d-8b53-44c6-a677-b2c0a4a07cc4" providerId="ADAL" clId="{C18F2B8C-09E9-4D64-B55C-55BF5C99B011}" dt="2022-09-22T06:57:59.943" v="337" actId="207"/>
        <pc:sldMkLst>
          <pc:docMk/>
          <pc:sldMk cId="245027891" sldId="592"/>
        </pc:sldMkLst>
        <pc:spChg chg="mod">
          <ac:chgData name="Κολονίτσιου Φεβρονία" userId="1495111d-8b53-44c6-a677-b2c0a4a07cc4" providerId="ADAL" clId="{C18F2B8C-09E9-4D64-B55C-55BF5C99B011}" dt="2022-09-22T06:03:24.720" v="177" actId="255"/>
          <ac:spMkLst>
            <pc:docMk/>
            <pc:sldMk cId="245027891" sldId="592"/>
            <ac:spMk id="2" creationId="{86AE8564-05D9-492C-B137-B3CAC35D6083}"/>
          </ac:spMkLst>
        </pc:spChg>
        <pc:spChg chg="mod">
          <ac:chgData name="Κολονίτσιου Φεβρονία" userId="1495111d-8b53-44c6-a677-b2c0a4a07cc4" providerId="ADAL" clId="{C18F2B8C-09E9-4D64-B55C-55BF5C99B011}" dt="2022-09-22T06:57:59.943" v="337" actId="207"/>
          <ac:spMkLst>
            <pc:docMk/>
            <pc:sldMk cId="245027891" sldId="592"/>
            <ac:spMk id="3" creationId="{25AE7AA5-288E-45E6-AA92-863C83E0CD97}"/>
          </ac:spMkLst>
        </pc:spChg>
      </pc:sldChg>
      <pc:sldChg chg="modSp mod">
        <pc:chgData name="Κολονίτσιου Φεβρονία" userId="1495111d-8b53-44c6-a677-b2c0a4a07cc4" providerId="ADAL" clId="{C18F2B8C-09E9-4D64-B55C-55BF5C99B011}" dt="2022-09-22T06:58:09.792" v="339" actId="1076"/>
        <pc:sldMkLst>
          <pc:docMk/>
          <pc:sldMk cId="1352357841" sldId="593"/>
        </pc:sldMkLst>
        <pc:spChg chg="mod">
          <ac:chgData name="Κολονίτσιου Φεβρονία" userId="1495111d-8b53-44c6-a677-b2c0a4a07cc4" providerId="ADAL" clId="{C18F2B8C-09E9-4D64-B55C-55BF5C99B011}" dt="2022-09-21T16:13:02.814" v="2" actId="113"/>
          <ac:spMkLst>
            <pc:docMk/>
            <pc:sldMk cId="1352357841" sldId="593"/>
            <ac:spMk id="2" creationId="{F26E56D8-C88F-4D19-B654-28DC457B009B}"/>
          </ac:spMkLst>
        </pc:spChg>
        <pc:spChg chg="mod">
          <ac:chgData name="Κολονίτσιου Φεβρονία" userId="1495111d-8b53-44c6-a677-b2c0a4a07cc4" providerId="ADAL" clId="{C18F2B8C-09E9-4D64-B55C-55BF5C99B011}" dt="2022-09-22T06:58:09.792" v="339" actId="1076"/>
          <ac:spMkLst>
            <pc:docMk/>
            <pc:sldMk cId="1352357841" sldId="593"/>
            <ac:spMk id="3" creationId="{6F641B36-1ACA-44AD-AF20-7071D93DEB09}"/>
          </ac:spMkLst>
        </pc:spChg>
      </pc:sldChg>
      <pc:sldChg chg="modSp mod">
        <pc:chgData name="Κολονίτσιου Φεβρονία" userId="1495111d-8b53-44c6-a677-b2c0a4a07cc4" providerId="ADAL" clId="{C18F2B8C-09E9-4D64-B55C-55BF5C99B011}" dt="2022-09-22T06:58:24.365" v="341" actId="113"/>
        <pc:sldMkLst>
          <pc:docMk/>
          <pc:sldMk cId="2769500616" sldId="594"/>
        </pc:sldMkLst>
        <pc:spChg chg="mod">
          <ac:chgData name="Κολονίτσιου Φεβρονία" userId="1495111d-8b53-44c6-a677-b2c0a4a07cc4" providerId="ADAL" clId="{C18F2B8C-09E9-4D64-B55C-55BF5C99B011}" dt="2022-09-22T06:58:24.365" v="341" actId="113"/>
          <ac:spMkLst>
            <pc:docMk/>
            <pc:sldMk cId="2769500616" sldId="594"/>
            <ac:spMk id="2" creationId="{2CB9883C-62E2-48FB-820C-8D00C62D87EE}"/>
          </ac:spMkLst>
        </pc:spChg>
        <pc:spChg chg="mod">
          <ac:chgData name="Κολονίτσιου Φεβρονία" userId="1495111d-8b53-44c6-a677-b2c0a4a07cc4" providerId="ADAL" clId="{C18F2B8C-09E9-4D64-B55C-55BF5C99B011}" dt="2022-09-22T06:58:17.286" v="340" actId="207"/>
          <ac:spMkLst>
            <pc:docMk/>
            <pc:sldMk cId="2769500616" sldId="594"/>
            <ac:spMk id="3" creationId="{F250B3D0-E2D5-4377-8FF7-F69436AEB13C}"/>
          </ac:spMkLst>
        </pc:spChg>
      </pc:sldChg>
      <pc:sldChg chg="modSp mod">
        <pc:chgData name="Κολονίτσιου Φεβρονία" userId="1495111d-8b53-44c6-a677-b2c0a4a07cc4" providerId="ADAL" clId="{C18F2B8C-09E9-4D64-B55C-55BF5C99B011}" dt="2022-09-22T07:00:26.206" v="398" actId="207"/>
        <pc:sldMkLst>
          <pc:docMk/>
          <pc:sldMk cId="407081954" sldId="597"/>
        </pc:sldMkLst>
        <pc:spChg chg="mod">
          <ac:chgData name="Κολονίτσιου Φεβρονία" userId="1495111d-8b53-44c6-a677-b2c0a4a07cc4" providerId="ADAL" clId="{C18F2B8C-09E9-4D64-B55C-55BF5C99B011}" dt="2022-09-22T06:05:19.006" v="183" actId="113"/>
          <ac:spMkLst>
            <pc:docMk/>
            <pc:sldMk cId="407081954" sldId="597"/>
            <ac:spMk id="2" creationId="{4327024C-89CB-4B31-A88D-D462AA10D77D}"/>
          </ac:spMkLst>
        </pc:spChg>
        <pc:spChg chg="mod">
          <ac:chgData name="Κολονίτσιου Φεβρονία" userId="1495111d-8b53-44c6-a677-b2c0a4a07cc4" providerId="ADAL" clId="{C18F2B8C-09E9-4D64-B55C-55BF5C99B011}" dt="2022-09-22T07:00:26.206" v="398" actId="207"/>
          <ac:spMkLst>
            <pc:docMk/>
            <pc:sldMk cId="407081954" sldId="597"/>
            <ac:spMk id="3" creationId="{C876F6C8-43B1-4723-A441-5488E55555DE}"/>
          </ac:spMkLst>
        </pc:spChg>
      </pc:sldChg>
      <pc:sldChg chg="modSp new mod">
        <pc:chgData name="Κολονίτσιου Φεβρονία" userId="1495111d-8b53-44c6-a677-b2c0a4a07cc4" providerId="ADAL" clId="{C18F2B8C-09E9-4D64-B55C-55BF5C99B011}" dt="2022-09-21T16:36:24.608" v="83" actId="20577"/>
        <pc:sldMkLst>
          <pc:docMk/>
          <pc:sldMk cId="3883904563" sldId="601"/>
        </pc:sldMkLst>
        <pc:spChg chg="mod">
          <ac:chgData name="Κολονίτσιου Φεβρονία" userId="1495111d-8b53-44c6-a677-b2c0a4a07cc4" providerId="ADAL" clId="{C18F2B8C-09E9-4D64-B55C-55BF5C99B011}" dt="2022-09-21T16:36:24.608" v="83" actId="20577"/>
          <ac:spMkLst>
            <pc:docMk/>
            <pc:sldMk cId="3883904563" sldId="601"/>
            <ac:spMk id="2" creationId="{B154E098-EB51-4BB5-8FE8-3F1062BA843E}"/>
          </ac:spMkLst>
        </pc:spChg>
        <pc:spChg chg="mod">
          <ac:chgData name="Κολονίτσιου Φεβρονία" userId="1495111d-8b53-44c6-a677-b2c0a4a07cc4" providerId="ADAL" clId="{C18F2B8C-09E9-4D64-B55C-55BF5C99B011}" dt="2022-09-21T16:34:19.558" v="73" actId="14100"/>
          <ac:spMkLst>
            <pc:docMk/>
            <pc:sldMk cId="3883904563" sldId="601"/>
            <ac:spMk id="3" creationId="{812BC961-8E91-4EBD-A28E-9F46CB9AF45F}"/>
          </ac:spMkLst>
        </pc:spChg>
      </pc:sldChg>
      <pc:sldChg chg="modSp new mod">
        <pc:chgData name="Κολονίτσιου Φεβρονία" userId="1495111d-8b53-44c6-a677-b2c0a4a07cc4" providerId="ADAL" clId="{C18F2B8C-09E9-4D64-B55C-55BF5C99B011}" dt="2022-09-21T16:42:34.494" v="174" actId="113"/>
        <pc:sldMkLst>
          <pc:docMk/>
          <pc:sldMk cId="3339506673" sldId="602"/>
        </pc:sldMkLst>
        <pc:spChg chg="mod">
          <ac:chgData name="Κολονίτσιου Φεβρονία" userId="1495111d-8b53-44c6-a677-b2c0a4a07cc4" providerId="ADAL" clId="{C18F2B8C-09E9-4D64-B55C-55BF5C99B011}" dt="2022-09-21T16:42:34.494" v="174" actId="113"/>
          <ac:spMkLst>
            <pc:docMk/>
            <pc:sldMk cId="3339506673" sldId="602"/>
            <ac:spMk id="2" creationId="{8296E338-ABC7-4297-B5AF-5490627880C7}"/>
          </ac:spMkLst>
        </pc:spChg>
        <pc:spChg chg="mod">
          <ac:chgData name="Κολονίτσιου Φεβρονία" userId="1495111d-8b53-44c6-a677-b2c0a4a07cc4" providerId="ADAL" clId="{C18F2B8C-09E9-4D64-B55C-55BF5C99B011}" dt="2022-09-21T16:38:10.215" v="94" actId="122"/>
          <ac:spMkLst>
            <pc:docMk/>
            <pc:sldMk cId="3339506673" sldId="602"/>
            <ac:spMk id="3" creationId="{194A8FE5-18C3-44BC-9285-756586D25599}"/>
          </ac:spMkLst>
        </pc:spChg>
      </pc:sldChg>
      <pc:sldChg chg="modSp del mod delDesignElem">
        <pc:chgData name="Κολονίτσιου Φεβρονία" userId="1495111d-8b53-44c6-a677-b2c0a4a07cc4" providerId="ADAL" clId="{C18F2B8C-09E9-4D64-B55C-55BF5C99B011}" dt="2022-09-22T06:14:58.109" v="245" actId="2696"/>
        <pc:sldMkLst>
          <pc:docMk/>
          <pc:sldMk cId="2826203107" sldId="603"/>
        </pc:sldMkLst>
        <pc:spChg chg="mod">
          <ac:chgData name="Κολονίτσιου Φεβρονία" userId="1495111d-8b53-44c6-a677-b2c0a4a07cc4" providerId="ADAL" clId="{C18F2B8C-09E9-4D64-B55C-55BF5C99B011}" dt="2022-09-22T06:14:52.313" v="244" actId="1076"/>
          <ac:spMkLst>
            <pc:docMk/>
            <pc:sldMk cId="2826203107" sldId="603"/>
            <ac:spMk id="2" creationId="{936F6B8C-6CFB-4375-9C1A-E269D0DF252C}"/>
          </ac:spMkLst>
        </pc:spChg>
      </pc:sldChg>
      <pc:sldChg chg="del delDesignElem">
        <pc:chgData name="Κολονίτσιου Φεβρονία" userId="1495111d-8b53-44c6-a677-b2c0a4a07cc4" providerId="ADAL" clId="{C18F2B8C-09E9-4D64-B55C-55BF5C99B011}" dt="2022-09-22T06:18:09.480" v="278" actId="2696"/>
        <pc:sldMkLst>
          <pc:docMk/>
          <pc:sldMk cId="3143682334" sldId="604"/>
        </pc:sldMkLst>
      </pc:sldChg>
      <pc:sldChg chg="modSp mod delDesignElem">
        <pc:chgData name="Κολονίτσιου Φεβρονία" userId="1495111d-8b53-44c6-a677-b2c0a4a07cc4" providerId="ADAL" clId="{C18F2B8C-09E9-4D64-B55C-55BF5C99B011}" dt="2022-09-22T06:18:56.659" v="286" actId="27636"/>
        <pc:sldMkLst>
          <pc:docMk/>
          <pc:sldMk cId="2276184238" sldId="605"/>
        </pc:sldMkLst>
        <pc:spChg chg="mod">
          <ac:chgData name="Κολονίτσιου Φεβρονία" userId="1495111d-8b53-44c6-a677-b2c0a4a07cc4" providerId="ADAL" clId="{C18F2B8C-09E9-4D64-B55C-55BF5C99B011}" dt="2022-09-22T06:18:56.659" v="286" actId="27636"/>
          <ac:spMkLst>
            <pc:docMk/>
            <pc:sldMk cId="2276184238" sldId="605"/>
            <ac:spMk id="3" creationId="{1B14DAE5-A429-4724-AF2B-756C38B735C5}"/>
          </ac:spMkLst>
        </pc:spChg>
      </pc:sldChg>
      <pc:sldChg chg="del delDesignElem">
        <pc:chgData name="Κολονίτσιου Φεβρονία" userId="1495111d-8b53-44c6-a677-b2c0a4a07cc4" providerId="ADAL" clId="{C18F2B8C-09E9-4D64-B55C-55BF5C99B011}" dt="2022-09-22T06:19:29.419" v="288" actId="2696"/>
        <pc:sldMkLst>
          <pc:docMk/>
          <pc:sldMk cId="1050721120" sldId="606"/>
        </pc:sldMkLst>
      </pc:sldChg>
      <pc:sldChg chg="modSp del mod delDesignElem">
        <pc:chgData name="Κολονίτσιου Φεβρονία" userId="1495111d-8b53-44c6-a677-b2c0a4a07cc4" providerId="ADAL" clId="{C18F2B8C-09E9-4D64-B55C-55BF5C99B011}" dt="2022-09-22T06:19:56.897" v="293" actId="2696"/>
        <pc:sldMkLst>
          <pc:docMk/>
          <pc:sldMk cId="0" sldId="607"/>
        </pc:sldMkLst>
        <pc:spChg chg="mod">
          <ac:chgData name="Κολονίτσιου Φεβρονία" userId="1495111d-8b53-44c6-a677-b2c0a4a07cc4" providerId="ADAL" clId="{C18F2B8C-09E9-4D64-B55C-55BF5C99B011}" dt="2022-09-22T06:19:53.544" v="292" actId="27636"/>
          <ac:spMkLst>
            <pc:docMk/>
            <pc:sldMk cId="0" sldId="607"/>
            <ac:spMk id="3" creationId="{00000000-0000-0000-0000-000000000000}"/>
          </ac:spMkLst>
        </pc:spChg>
      </pc:sldChg>
      <pc:sldChg chg="delSp modSp mod delDesignElem">
        <pc:chgData name="Κολονίτσιου Φεβρονία" userId="1495111d-8b53-44c6-a677-b2c0a4a07cc4" providerId="ADAL" clId="{C18F2B8C-09E9-4D64-B55C-55BF5C99B011}" dt="2022-09-22T06:20:06.110" v="295" actId="478"/>
        <pc:sldMkLst>
          <pc:docMk/>
          <pc:sldMk cId="448781735" sldId="608"/>
        </pc:sldMkLst>
        <pc:spChg chg="del">
          <ac:chgData name="Κολονίτσιου Φεβρονία" userId="1495111d-8b53-44c6-a677-b2c0a4a07cc4" providerId="ADAL" clId="{C18F2B8C-09E9-4D64-B55C-55BF5C99B011}" dt="2022-09-22T06:20:06.110" v="295" actId="478"/>
          <ac:spMkLst>
            <pc:docMk/>
            <pc:sldMk cId="448781735" sldId="608"/>
            <ac:spMk id="3" creationId="{AF6F07A6-E319-4D6D-88D5-A84A9D700AC9}"/>
          </ac:spMkLst>
        </pc:spChg>
        <pc:picChg chg="mod">
          <ac:chgData name="Κολονίτσιου Φεβρονία" userId="1495111d-8b53-44c6-a677-b2c0a4a07cc4" providerId="ADAL" clId="{C18F2B8C-09E9-4D64-B55C-55BF5C99B011}" dt="2022-09-22T06:20:02.328" v="294" actId="1076"/>
          <ac:picMkLst>
            <pc:docMk/>
            <pc:sldMk cId="448781735" sldId="608"/>
            <ac:picMk id="5122" creationId="{ABBB1B01-2B6D-4CBD-AE50-F3B86D772399}"/>
          </ac:picMkLst>
        </pc:picChg>
      </pc:sldChg>
      <pc:sldChg chg="modSp mod delDesignElem">
        <pc:chgData name="Κολονίτσιου Φεβρονία" userId="1495111d-8b53-44c6-a677-b2c0a4a07cc4" providerId="ADAL" clId="{C18F2B8C-09E9-4D64-B55C-55BF5C99B011}" dt="2022-09-22T06:21:13.648" v="297" actId="14100"/>
        <pc:sldMkLst>
          <pc:docMk/>
          <pc:sldMk cId="0" sldId="609"/>
        </pc:sldMkLst>
        <pc:spChg chg="mod">
          <ac:chgData name="Κολονίτσιου Φεβρονία" userId="1495111d-8b53-44c6-a677-b2c0a4a07cc4" providerId="ADAL" clId="{C18F2B8C-09E9-4D64-B55C-55BF5C99B011}" dt="2022-09-22T06:21:13.648" v="297" actId="14100"/>
          <ac:spMkLst>
            <pc:docMk/>
            <pc:sldMk cId="0" sldId="609"/>
            <ac:spMk id="3" creationId="{00000000-0000-0000-0000-000000000000}"/>
          </ac:spMkLst>
        </pc:spChg>
      </pc:sldChg>
      <pc:sldChg chg="modSp mod delDesignElem">
        <pc:chgData name="Κολονίτσιου Φεβρονία" userId="1495111d-8b53-44c6-a677-b2c0a4a07cc4" providerId="ADAL" clId="{C18F2B8C-09E9-4D64-B55C-55BF5C99B011}" dt="2022-09-22T06:22:48.458" v="308" actId="1076"/>
        <pc:sldMkLst>
          <pc:docMk/>
          <pc:sldMk cId="0" sldId="610"/>
        </pc:sldMkLst>
        <pc:spChg chg="mod">
          <ac:chgData name="Κολονίτσιου Φεβρονία" userId="1495111d-8b53-44c6-a677-b2c0a4a07cc4" providerId="ADAL" clId="{C18F2B8C-09E9-4D64-B55C-55BF5C99B011}" dt="2022-09-22T06:22:38.821" v="306" actId="14100"/>
          <ac:spMkLst>
            <pc:docMk/>
            <pc:sldMk cId="0" sldId="610"/>
            <ac:spMk id="3" creationId="{00000000-0000-0000-0000-000000000000}"/>
          </ac:spMkLst>
        </pc:spChg>
        <pc:spChg chg="mod">
          <ac:chgData name="Κολονίτσιου Φεβρονία" userId="1495111d-8b53-44c6-a677-b2c0a4a07cc4" providerId="ADAL" clId="{C18F2B8C-09E9-4D64-B55C-55BF5C99B011}" dt="2022-09-22T06:22:48.458" v="308" actId="1076"/>
          <ac:spMkLst>
            <pc:docMk/>
            <pc:sldMk cId="0" sldId="610"/>
            <ac:spMk id="4" creationId="{00000000-0000-0000-0000-000000000000}"/>
          </ac:spMkLst>
        </pc:spChg>
        <pc:spChg chg="mod">
          <ac:chgData name="Κολονίτσιου Φεβρονία" userId="1495111d-8b53-44c6-a677-b2c0a4a07cc4" providerId="ADAL" clId="{C18F2B8C-09E9-4D64-B55C-55BF5C99B011}" dt="2022-09-22T06:22:45.723" v="307" actId="1076"/>
          <ac:spMkLst>
            <pc:docMk/>
            <pc:sldMk cId="0" sldId="610"/>
            <ac:spMk id="5" creationId="{00000000-0000-0000-0000-000000000000}"/>
          </ac:spMkLst>
        </pc:spChg>
      </pc:sldChg>
      <pc:sldChg chg="del delDesignElem">
        <pc:chgData name="Κολονίτσιου Φεβρονία" userId="1495111d-8b53-44c6-a677-b2c0a4a07cc4" providerId="ADAL" clId="{C18F2B8C-09E9-4D64-B55C-55BF5C99B011}" dt="2022-09-22T06:23:34.907" v="312" actId="2696"/>
        <pc:sldMkLst>
          <pc:docMk/>
          <pc:sldMk cId="412334610" sldId="611"/>
        </pc:sldMkLst>
      </pc:sldChg>
      <pc:sldChg chg="modSp mod delDesignElem">
        <pc:chgData name="Κολονίτσιου Φεβρονία" userId="1495111d-8b53-44c6-a677-b2c0a4a07cc4" providerId="ADAL" clId="{C18F2B8C-09E9-4D64-B55C-55BF5C99B011}" dt="2022-09-22T06:23:41.537" v="313" actId="1076"/>
        <pc:sldMkLst>
          <pc:docMk/>
          <pc:sldMk cId="2458487540" sldId="612"/>
        </pc:sldMkLst>
        <pc:picChg chg="mod">
          <ac:chgData name="Κολονίτσιου Φεβρονία" userId="1495111d-8b53-44c6-a677-b2c0a4a07cc4" providerId="ADAL" clId="{C18F2B8C-09E9-4D64-B55C-55BF5C99B011}" dt="2022-09-22T06:23:41.537" v="313" actId="1076"/>
          <ac:picMkLst>
            <pc:docMk/>
            <pc:sldMk cId="2458487540" sldId="612"/>
            <ac:picMk id="11" creationId="{D32D5C73-DD19-4F0A-8F08-DEC508299FDA}"/>
          </ac:picMkLst>
        </pc:picChg>
      </pc:sldChg>
      <pc:sldChg chg="modSp mod delDesignElem">
        <pc:chgData name="Κολονίτσιου Φεβρονία" userId="1495111d-8b53-44c6-a677-b2c0a4a07cc4" providerId="ADAL" clId="{C18F2B8C-09E9-4D64-B55C-55BF5C99B011}" dt="2022-09-22T06:24:17.604" v="317" actId="6549"/>
        <pc:sldMkLst>
          <pc:docMk/>
          <pc:sldMk cId="0" sldId="613"/>
        </pc:sldMkLst>
        <pc:spChg chg="mod">
          <ac:chgData name="Κολονίτσιου Φεβρονία" userId="1495111d-8b53-44c6-a677-b2c0a4a07cc4" providerId="ADAL" clId="{C18F2B8C-09E9-4D64-B55C-55BF5C99B011}" dt="2022-09-22T06:24:17.604" v="317" actId="6549"/>
          <ac:spMkLst>
            <pc:docMk/>
            <pc:sldMk cId="0" sldId="613"/>
            <ac:spMk id="3" creationId="{00000000-0000-0000-0000-000000000000}"/>
          </ac:spMkLst>
        </pc:spChg>
      </pc:sldChg>
      <pc:sldChg chg="modSp del mod delDesignElem">
        <pc:chgData name="Κολονίτσιου Φεβρονία" userId="1495111d-8b53-44c6-a677-b2c0a4a07cc4" providerId="ADAL" clId="{C18F2B8C-09E9-4D64-B55C-55BF5C99B011}" dt="2022-09-22T06:25:32.094" v="320" actId="2696"/>
        <pc:sldMkLst>
          <pc:docMk/>
          <pc:sldMk cId="1056865477" sldId="614"/>
        </pc:sldMkLst>
        <pc:spChg chg="mod">
          <ac:chgData name="Κολονίτσιου Φεβρονία" userId="1495111d-8b53-44c6-a677-b2c0a4a07cc4" providerId="ADAL" clId="{C18F2B8C-09E9-4D64-B55C-55BF5C99B011}" dt="2022-09-22T06:12:51.025" v="231" actId="27636"/>
          <ac:spMkLst>
            <pc:docMk/>
            <pc:sldMk cId="1056865477" sldId="614"/>
            <ac:spMk id="3" creationId="{EDB9A142-D98B-40C0-9CD2-505582228C79}"/>
          </ac:spMkLst>
        </pc:spChg>
      </pc:sldChg>
    </pc:docChg>
  </pc:docChgLst>
  <pc:docChgLst>
    <pc:chgData name="Κολονίτσιου Φεβρονία" userId="1495111d-8b53-44c6-a677-b2c0a4a07cc4" providerId="ADAL" clId="{805603B0-FD3B-4BBA-93BD-7636B5CB317B}"/>
    <pc:docChg chg="undo custSel addSld delSld modSld">
      <pc:chgData name="Κολονίτσιου Φεβρονία" userId="1495111d-8b53-44c6-a677-b2c0a4a07cc4" providerId="ADAL" clId="{805603B0-FD3B-4BBA-93BD-7636B5CB317B}" dt="2021-09-17T17:49:00.145" v="1088" actId="1076"/>
      <pc:docMkLst>
        <pc:docMk/>
      </pc:docMkLst>
      <pc:sldChg chg="modSp mod">
        <pc:chgData name="Κολονίτσιου Φεβρονία" userId="1495111d-8b53-44c6-a677-b2c0a4a07cc4" providerId="ADAL" clId="{805603B0-FD3B-4BBA-93BD-7636B5CB317B}" dt="2021-09-17T16:49:26.775" v="577" actId="1076"/>
        <pc:sldMkLst>
          <pc:docMk/>
          <pc:sldMk cId="0" sldId="308"/>
        </pc:sldMkLst>
        <pc:spChg chg="mod">
          <ac:chgData name="Κολονίτσιου Φεβρονία" userId="1495111d-8b53-44c6-a677-b2c0a4a07cc4" providerId="ADAL" clId="{805603B0-FD3B-4BBA-93BD-7636B5CB317B}" dt="2021-09-17T16:49:26.775" v="577" actId="1076"/>
          <ac:spMkLst>
            <pc:docMk/>
            <pc:sldMk cId="0" sldId="308"/>
            <ac:spMk id="3" creationId="{00000000-0000-0000-0000-000000000000}"/>
          </ac:spMkLst>
        </pc:spChg>
      </pc:sldChg>
      <pc:sldChg chg="modSp mod">
        <pc:chgData name="Κολονίτσιου Φεβρονία" userId="1495111d-8b53-44c6-a677-b2c0a4a07cc4" providerId="ADAL" clId="{805603B0-FD3B-4BBA-93BD-7636B5CB317B}" dt="2021-09-17T16:59:45.080" v="802" actId="20577"/>
        <pc:sldMkLst>
          <pc:docMk/>
          <pc:sldMk cId="2057523772" sldId="310"/>
        </pc:sldMkLst>
        <pc:spChg chg="mod">
          <ac:chgData name="Κολονίτσιου Φεβρονία" userId="1495111d-8b53-44c6-a677-b2c0a4a07cc4" providerId="ADAL" clId="{805603B0-FD3B-4BBA-93BD-7636B5CB317B}" dt="2021-09-17T16:59:45.080" v="802" actId="20577"/>
          <ac:spMkLst>
            <pc:docMk/>
            <pc:sldMk cId="2057523772" sldId="310"/>
            <ac:spMk id="3" creationId="{00000000-0000-0000-0000-000000000000}"/>
          </ac:spMkLst>
        </pc:spChg>
      </pc:sldChg>
      <pc:sldChg chg="modSp mod">
        <pc:chgData name="Κολονίτσιου Φεβρονία" userId="1495111d-8b53-44c6-a677-b2c0a4a07cc4" providerId="ADAL" clId="{805603B0-FD3B-4BBA-93BD-7636B5CB317B}" dt="2021-09-17T17:22:22.536" v="945" actId="113"/>
        <pc:sldMkLst>
          <pc:docMk/>
          <pc:sldMk cId="0" sldId="312"/>
        </pc:sldMkLst>
        <pc:spChg chg="mod">
          <ac:chgData name="Κολονίτσιου Φεβρονία" userId="1495111d-8b53-44c6-a677-b2c0a4a07cc4" providerId="ADAL" clId="{805603B0-FD3B-4BBA-93BD-7636B5CB317B}" dt="2021-09-17T17:22:22.536" v="945" actId="113"/>
          <ac:spMkLst>
            <pc:docMk/>
            <pc:sldMk cId="0" sldId="312"/>
            <ac:spMk id="3" creationId="{00000000-0000-0000-0000-000000000000}"/>
          </ac:spMkLst>
        </pc:spChg>
      </pc:sldChg>
      <pc:sldChg chg="modSp mod">
        <pc:chgData name="Κολονίτσιου Φεβρονία" userId="1495111d-8b53-44c6-a677-b2c0a4a07cc4" providerId="ADAL" clId="{805603B0-FD3B-4BBA-93BD-7636B5CB317B}" dt="2021-09-17T17:24:05.857" v="971" actId="207"/>
        <pc:sldMkLst>
          <pc:docMk/>
          <pc:sldMk cId="3204171442" sldId="313"/>
        </pc:sldMkLst>
        <pc:spChg chg="mod">
          <ac:chgData name="Κολονίτσιου Φεβρονία" userId="1495111d-8b53-44c6-a677-b2c0a4a07cc4" providerId="ADAL" clId="{805603B0-FD3B-4BBA-93BD-7636B5CB317B}" dt="2021-09-17T17:24:05.857" v="971" actId="207"/>
          <ac:spMkLst>
            <pc:docMk/>
            <pc:sldMk cId="3204171442" sldId="313"/>
            <ac:spMk id="2" creationId="{00000000-0000-0000-0000-000000000000}"/>
          </ac:spMkLst>
        </pc:spChg>
        <pc:spChg chg="mod">
          <ac:chgData name="Κολονίτσιου Φεβρονία" userId="1495111d-8b53-44c6-a677-b2c0a4a07cc4" providerId="ADAL" clId="{805603B0-FD3B-4BBA-93BD-7636B5CB317B}" dt="2021-09-17T17:23:57.184" v="970" actId="27636"/>
          <ac:spMkLst>
            <pc:docMk/>
            <pc:sldMk cId="3204171442" sldId="313"/>
            <ac:spMk id="3" creationId="{00000000-0000-0000-0000-000000000000}"/>
          </ac:spMkLst>
        </pc:spChg>
      </pc:sldChg>
      <pc:sldChg chg="modSp">
        <pc:chgData name="Κολονίτσιου Φεβρονία" userId="1495111d-8b53-44c6-a677-b2c0a4a07cc4" providerId="ADAL" clId="{805603B0-FD3B-4BBA-93BD-7636B5CB317B}" dt="2021-09-17T17:00:42.409" v="803" actId="1076"/>
        <pc:sldMkLst>
          <pc:docMk/>
          <pc:sldMk cId="4097922626" sldId="378"/>
        </pc:sldMkLst>
        <pc:picChg chg="mod">
          <ac:chgData name="Κολονίτσιου Φεβρονία" userId="1495111d-8b53-44c6-a677-b2c0a4a07cc4" providerId="ADAL" clId="{805603B0-FD3B-4BBA-93BD-7636B5CB317B}" dt="2021-09-17T17:00:42.409" v="803" actId="1076"/>
          <ac:picMkLst>
            <pc:docMk/>
            <pc:sldMk cId="4097922626" sldId="378"/>
            <ac:picMk id="2050" creationId="{00000000-0000-0000-0000-000000000000}"/>
          </ac:picMkLst>
        </pc:picChg>
      </pc:sldChg>
      <pc:sldChg chg="del">
        <pc:chgData name="Κολονίτσιου Φεβρονία" userId="1495111d-8b53-44c6-a677-b2c0a4a07cc4" providerId="ADAL" clId="{805603B0-FD3B-4BBA-93BD-7636B5CB317B}" dt="2021-09-17T17:24:28.764" v="973" actId="2696"/>
        <pc:sldMkLst>
          <pc:docMk/>
          <pc:sldMk cId="1584696871" sldId="380"/>
        </pc:sldMkLst>
      </pc:sldChg>
      <pc:sldChg chg="modSp mod">
        <pc:chgData name="Κολονίτσιου Φεβρονία" userId="1495111d-8b53-44c6-a677-b2c0a4a07cc4" providerId="ADAL" clId="{805603B0-FD3B-4BBA-93BD-7636B5CB317B}" dt="2021-09-17T17:25:25.004" v="977" actId="113"/>
        <pc:sldMkLst>
          <pc:docMk/>
          <pc:sldMk cId="2795848016" sldId="382"/>
        </pc:sldMkLst>
        <pc:spChg chg="mod">
          <ac:chgData name="Κολονίτσιου Φεβρονία" userId="1495111d-8b53-44c6-a677-b2c0a4a07cc4" providerId="ADAL" clId="{805603B0-FD3B-4BBA-93BD-7636B5CB317B}" dt="2021-09-17T17:25:25.004" v="977" actId="113"/>
          <ac:spMkLst>
            <pc:docMk/>
            <pc:sldMk cId="2795848016" sldId="382"/>
            <ac:spMk id="3" creationId="{00000000-0000-0000-0000-000000000000}"/>
          </ac:spMkLst>
        </pc:spChg>
      </pc:sldChg>
      <pc:sldChg chg="modSp mod">
        <pc:chgData name="Κολονίτσιου Φεβρονία" userId="1495111d-8b53-44c6-a677-b2c0a4a07cc4" providerId="ADAL" clId="{805603B0-FD3B-4BBA-93BD-7636B5CB317B}" dt="2021-09-17T17:25:55.347" v="980" actId="113"/>
        <pc:sldMkLst>
          <pc:docMk/>
          <pc:sldMk cId="4193771834" sldId="383"/>
        </pc:sldMkLst>
        <pc:spChg chg="mod">
          <ac:chgData name="Κολονίτσιου Φεβρονία" userId="1495111d-8b53-44c6-a677-b2c0a4a07cc4" providerId="ADAL" clId="{805603B0-FD3B-4BBA-93BD-7636B5CB317B}" dt="2021-09-17T17:25:55.347" v="980" actId="113"/>
          <ac:spMkLst>
            <pc:docMk/>
            <pc:sldMk cId="4193771834" sldId="383"/>
            <ac:spMk id="3" creationId="{00000000-0000-0000-0000-000000000000}"/>
          </ac:spMkLst>
        </pc:spChg>
      </pc:sldChg>
      <pc:sldChg chg="modSp mod">
        <pc:chgData name="Κολονίτσιου Φεβρονία" userId="1495111d-8b53-44c6-a677-b2c0a4a07cc4" providerId="ADAL" clId="{805603B0-FD3B-4BBA-93BD-7636B5CB317B}" dt="2021-09-17T17:30:35.848" v="996" actId="6549"/>
        <pc:sldMkLst>
          <pc:docMk/>
          <pc:sldMk cId="1133913684" sldId="402"/>
        </pc:sldMkLst>
        <pc:spChg chg="mod">
          <ac:chgData name="Κολονίτσιου Φεβρονία" userId="1495111d-8b53-44c6-a677-b2c0a4a07cc4" providerId="ADAL" clId="{805603B0-FD3B-4BBA-93BD-7636B5CB317B}" dt="2021-09-17T17:30:35.848" v="996" actId="6549"/>
          <ac:spMkLst>
            <pc:docMk/>
            <pc:sldMk cId="1133913684" sldId="402"/>
            <ac:spMk id="4" creationId="{00000000-0000-0000-0000-000000000000}"/>
          </ac:spMkLst>
        </pc:spChg>
      </pc:sldChg>
      <pc:sldChg chg="addSp modSp">
        <pc:chgData name="Κολονίτσιου Φεβρονία" userId="1495111d-8b53-44c6-a677-b2c0a4a07cc4" providerId="ADAL" clId="{805603B0-FD3B-4BBA-93BD-7636B5CB317B}" dt="2021-09-17T17:28:35.237" v="987" actId="14100"/>
        <pc:sldMkLst>
          <pc:docMk/>
          <pc:sldMk cId="319006522" sldId="405"/>
        </pc:sldMkLst>
        <pc:picChg chg="add mod">
          <ac:chgData name="Κολονίτσιου Φεβρονία" userId="1495111d-8b53-44c6-a677-b2c0a4a07cc4" providerId="ADAL" clId="{805603B0-FD3B-4BBA-93BD-7636B5CB317B}" dt="2021-09-17T17:28:35.237" v="987" actId="14100"/>
          <ac:picMkLst>
            <pc:docMk/>
            <pc:sldMk cId="319006522" sldId="405"/>
            <ac:picMk id="5122" creationId="{500F88B9-CBCF-4387-9AB4-1878C5579420}"/>
          </ac:picMkLst>
        </pc:picChg>
      </pc:sldChg>
      <pc:sldChg chg="modSp mod">
        <pc:chgData name="Κολονίτσιου Φεβρονία" userId="1495111d-8b53-44c6-a677-b2c0a4a07cc4" providerId="ADAL" clId="{805603B0-FD3B-4BBA-93BD-7636B5CB317B}" dt="2021-09-17T17:31:29.947" v="997" actId="20577"/>
        <pc:sldMkLst>
          <pc:docMk/>
          <pc:sldMk cId="1465822628" sldId="406"/>
        </pc:sldMkLst>
        <pc:spChg chg="mod">
          <ac:chgData name="Κολονίτσιου Φεβρονία" userId="1495111d-8b53-44c6-a677-b2c0a4a07cc4" providerId="ADAL" clId="{805603B0-FD3B-4BBA-93BD-7636B5CB317B}" dt="2021-09-17T17:31:29.947" v="997" actId="20577"/>
          <ac:spMkLst>
            <pc:docMk/>
            <pc:sldMk cId="1465822628" sldId="406"/>
            <ac:spMk id="16386" creationId="{00000000-0000-0000-0000-000000000000}"/>
          </ac:spMkLst>
        </pc:spChg>
        <pc:picChg chg="mod">
          <ac:chgData name="Κολονίτσιου Φεβρονία" userId="1495111d-8b53-44c6-a677-b2c0a4a07cc4" providerId="ADAL" clId="{805603B0-FD3B-4BBA-93BD-7636B5CB317B}" dt="2021-09-17T06:48:28.708" v="448" actId="1076"/>
          <ac:picMkLst>
            <pc:docMk/>
            <pc:sldMk cId="1465822628" sldId="406"/>
            <ac:picMk id="16395" creationId="{00000000-0000-0000-0000-000000000000}"/>
          </ac:picMkLst>
        </pc:picChg>
      </pc:sldChg>
      <pc:sldChg chg="addSp modSp mod">
        <pc:chgData name="Κολονίτσιου Φεβρονία" userId="1495111d-8b53-44c6-a677-b2c0a4a07cc4" providerId="ADAL" clId="{805603B0-FD3B-4BBA-93BD-7636B5CB317B}" dt="2021-09-17T17:36:01.703" v="1026" actId="14100"/>
        <pc:sldMkLst>
          <pc:docMk/>
          <pc:sldMk cId="468529585" sldId="410"/>
        </pc:sldMkLst>
        <pc:spChg chg="mod">
          <ac:chgData name="Κολονίτσιου Φεβρονία" userId="1495111d-8b53-44c6-a677-b2c0a4a07cc4" providerId="ADAL" clId="{805603B0-FD3B-4BBA-93BD-7636B5CB317B}" dt="2021-09-17T17:33:02.732" v="1001" actId="115"/>
          <ac:spMkLst>
            <pc:docMk/>
            <pc:sldMk cId="468529585" sldId="410"/>
            <ac:spMk id="2" creationId="{00000000-0000-0000-0000-000000000000}"/>
          </ac:spMkLst>
        </pc:spChg>
        <pc:spChg chg="mod">
          <ac:chgData name="Κολονίτσιου Φεβρονία" userId="1495111d-8b53-44c6-a677-b2c0a4a07cc4" providerId="ADAL" clId="{805603B0-FD3B-4BBA-93BD-7636B5CB317B}" dt="2021-09-17T17:35:31.082" v="1023" actId="20577"/>
          <ac:spMkLst>
            <pc:docMk/>
            <pc:sldMk cId="468529585" sldId="410"/>
            <ac:spMk id="3" creationId="{00000000-0000-0000-0000-000000000000}"/>
          </ac:spMkLst>
        </pc:spChg>
        <pc:spChg chg="mod">
          <ac:chgData name="Κολονίτσιου Φεβρονία" userId="1495111d-8b53-44c6-a677-b2c0a4a07cc4" providerId="ADAL" clId="{805603B0-FD3B-4BBA-93BD-7636B5CB317B}" dt="2021-09-17T17:32:06.432" v="998" actId="113"/>
          <ac:spMkLst>
            <pc:docMk/>
            <pc:sldMk cId="468529585" sldId="410"/>
            <ac:spMk id="5" creationId="{00000000-0000-0000-0000-000000000000}"/>
          </ac:spMkLst>
        </pc:spChg>
        <pc:spChg chg="mod">
          <ac:chgData name="Κολονίτσιου Φεβρονία" userId="1495111d-8b53-44c6-a677-b2c0a4a07cc4" providerId="ADAL" clId="{805603B0-FD3B-4BBA-93BD-7636B5CB317B}" dt="2021-09-17T17:32:33.322" v="1000" actId="113"/>
          <ac:spMkLst>
            <pc:docMk/>
            <pc:sldMk cId="468529585" sldId="410"/>
            <ac:spMk id="6" creationId="{00000000-0000-0000-0000-000000000000}"/>
          </ac:spMkLst>
        </pc:spChg>
        <pc:spChg chg="add mod">
          <ac:chgData name="Κολονίτσιου Φεβρονία" userId="1495111d-8b53-44c6-a677-b2c0a4a07cc4" providerId="ADAL" clId="{805603B0-FD3B-4BBA-93BD-7636B5CB317B}" dt="2021-09-17T17:35:39.102" v="1024" actId="1076"/>
          <ac:spMkLst>
            <pc:docMk/>
            <pc:sldMk cId="468529585" sldId="410"/>
            <ac:spMk id="7" creationId="{AA5EED63-488F-493E-8A12-F32A496F0327}"/>
          </ac:spMkLst>
        </pc:spChg>
        <pc:picChg chg="mod">
          <ac:chgData name="Κολονίτσιου Φεβρονία" userId="1495111d-8b53-44c6-a677-b2c0a4a07cc4" providerId="ADAL" clId="{805603B0-FD3B-4BBA-93BD-7636B5CB317B}" dt="2021-09-17T17:36:01.703" v="1026" actId="14100"/>
          <ac:picMkLst>
            <pc:docMk/>
            <pc:sldMk cId="468529585" sldId="410"/>
            <ac:picMk id="4" creationId="{00000000-0000-0000-0000-000000000000}"/>
          </ac:picMkLst>
        </pc:picChg>
      </pc:sldChg>
      <pc:sldChg chg="modSp mod">
        <pc:chgData name="Κολονίτσιου Φεβρονία" userId="1495111d-8b53-44c6-a677-b2c0a4a07cc4" providerId="ADAL" clId="{805603B0-FD3B-4BBA-93BD-7636B5CB317B}" dt="2021-09-17T17:36:40.482" v="1031" actId="14100"/>
        <pc:sldMkLst>
          <pc:docMk/>
          <pc:sldMk cId="3632026698" sldId="411"/>
        </pc:sldMkLst>
        <pc:spChg chg="mod">
          <ac:chgData name="Κολονίτσιου Φεβρονία" userId="1495111d-8b53-44c6-a677-b2c0a4a07cc4" providerId="ADAL" clId="{805603B0-FD3B-4BBA-93BD-7636B5CB317B}" dt="2021-09-17T17:36:13.670" v="1027" actId="115"/>
          <ac:spMkLst>
            <pc:docMk/>
            <pc:sldMk cId="3632026698" sldId="411"/>
            <ac:spMk id="2" creationId="{00000000-0000-0000-0000-000000000000}"/>
          </ac:spMkLst>
        </pc:spChg>
        <pc:spChg chg="mod">
          <ac:chgData name="Κολονίτσιου Φεβρονία" userId="1495111d-8b53-44c6-a677-b2c0a4a07cc4" providerId="ADAL" clId="{805603B0-FD3B-4BBA-93BD-7636B5CB317B}" dt="2021-09-17T17:36:40.482" v="1031" actId="14100"/>
          <ac:spMkLst>
            <pc:docMk/>
            <pc:sldMk cId="3632026698" sldId="411"/>
            <ac:spMk id="3" creationId="{00000000-0000-0000-0000-000000000000}"/>
          </ac:spMkLst>
        </pc:spChg>
      </pc:sldChg>
      <pc:sldChg chg="addSp modSp mod">
        <pc:chgData name="Κολονίτσιου Φεβρονία" userId="1495111d-8b53-44c6-a677-b2c0a4a07cc4" providerId="ADAL" clId="{805603B0-FD3B-4BBA-93BD-7636B5CB317B}" dt="2021-09-17T17:37:35.742" v="1045" actId="14100"/>
        <pc:sldMkLst>
          <pc:docMk/>
          <pc:sldMk cId="1375693398" sldId="412"/>
        </pc:sldMkLst>
        <pc:spChg chg="add mod">
          <ac:chgData name="Κολονίτσιου Φεβρονία" userId="1495111d-8b53-44c6-a677-b2c0a4a07cc4" providerId="ADAL" clId="{805603B0-FD3B-4BBA-93BD-7636B5CB317B}" dt="2021-09-17T17:37:35.742" v="1045" actId="14100"/>
          <ac:spMkLst>
            <pc:docMk/>
            <pc:sldMk cId="1375693398" sldId="412"/>
            <ac:spMk id="11" creationId="{9178BDF0-43A2-4130-BF51-2241E8F07F68}"/>
          </ac:spMkLst>
        </pc:spChg>
      </pc:sldChg>
      <pc:sldChg chg="modSp mod">
        <pc:chgData name="Κολονίτσιου Φεβρονία" userId="1495111d-8b53-44c6-a677-b2c0a4a07cc4" providerId="ADAL" clId="{805603B0-FD3B-4BBA-93BD-7636B5CB317B}" dt="2021-09-17T17:37:55.971" v="1047" actId="115"/>
        <pc:sldMkLst>
          <pc:docMk/>
          <pc:sldMk cId="2365234732" sldId="413"/>
        </pc:sldMkLst>
        <pc:spChg chg="mod">
          <ac:chgData name="Κολονίτσιου Φεβρονία" userId="1495111d-8b53-44c6-a677-b2c0a4a07cc4" providerId="ADAL" clId="{805603B0-FD3B-4BBA-93BD-7636B5CB317B}" dt="2021-09-17T17:37:55.971" v="1047" actId="115"/>
          <ac:spMkLst>
            <pc:docMk/>
            <pc:sldMk cId="2365234732" sldId="413"/>
            <ac:spMk id="2" creationId="{00000000-0000-0000-0000-000000000000}"/>
          </ac:spMkLst>
        </pc:spChg>
      </pc:sldChg>
      <pc:sldChg chg="addSp modSp mod">
        <pc:chgData name="Κολονίτσιου Φεβρονία" userId="1495111d-8b53-44c6-a677-b2c0a4a07cc4" providerId="ADAL" clId="{805603B0-FD3B-4BBA-93BD-7636B5CB317B}" dt="2021-09-17T17:41:44.123" v="1065" actId="14100"/>
        <pc:sldMkLst>
          <pc:docMk/>
          <pc:sldMk cId="439908399" sldId="414"/>
        </pc:sldMkLst>
        <pc:spChg chg="mod">
          <ac:chgData name="Κολονίτσιου Φεβρονία" userId="1495111d-8b53-44c6-a677-b2c0a4a07cc4" providerId="ADAL" clId="{805603B0-FD3B-4BBA-93BD-7636B5CB317B}" dt="2021-09-17T17:40:53.456" v="1057" actId="1076"/>
          <ac:spMkLst>
            <pc:docMk/>
            <pc:sldMk cId="439908399" sldId="414"/>
            <ac:spMk id="4" creationId="{00000000-0000-0000-0000-000000000000}"/>
          </ac:spMkLst>
        </pc:spChg>
        <pc:picChg chg="add mod">
          <ac:chgData name="Κολονίτσιου Φεβρονία" userId="1495111d-8b53-44c6-a677-b2c0a4a07cc4" providerId="ADAL" clId="{805603B0-FD3B-4BBA-93BD-7636B5CB317B}" dt="2021-09-17T17:41:44.123" v="1065" actId="14100"/>
          <ac:picMkLst>
            <pc:docMk/>
            <pc:sldMk cId="439908399" sldId="414"/>
            <ac:picMk id="2" creationId="{E3F22F47-5218-401A-B152-4DE1DF4C30D7}"/>
          </ac:picMkLst>
        </pc:picChg>
        <pc:picChg chg="mod">
          <ac:chgData name="Κολονίτσιου Φεβρονία" userId="1495111d-8b53-44c6-a677-b2c0a4a07cc4" providerId="ADAL" clId="{805603B0-FD3B-4BBA-93BD-7636B5CB317B}" dt="2021-09-17T17:41:34.945" v="1064" actId="1076"/>
          <ac:picMkLst>
            <pc:docMk/>
            <pc:sldMk cId="439908399" sldId="414"/>
            <ac:picMk id="2050" creationId="{00000000-0000-0000-0000-000000000000}"/>
          </ac:picMkLst>
        </pc:picChg>
      </pc:sldChg>
      <pc:sldChg chg="delSp modSp mod">
        <pc:chgData name="Κολονίτσιου Φεβρονία" userId="1495111d-8b53-44c6-a677-b2c0a4a07cc4" providerId="ADAL" clId="{805603B0-FD3B-4BBA-93BD-7636B5CB317B}" dt="2021-09-17T17:49:00.145" v="1088" actId="1076"/>
        <pc:sldMkLst>
          <pc:docMk/>
          <pc:sldMk cId="1219400966" sldId="419"/>
        </pc:sldMkLst>
        <pc:spChg chg="del">
          <ac:chgData name="Κολονίτσιου Φεβρονία" userId="1495111d-8b53-44c6-a677-b2c0a4a07cc4" providerId="ADAL" clId="{805603B0-FD3B-4BBA-93BD-7636B5CB317B}" dt="2021-09-17T17:48:54.890" v="1086" actId="478"/>
          <ac:spMkLst>
            <pc:docMk/>
            <pc:sldMk cId="1219400966" sldId="419"/>
            <ac:spMk id="2" creationId="{00000000-0000-0000-0000-000000000000}"/>
          </ac:spMkLst>
        </pc:spChg>
        <pc:picChg chg="mod">
          <ac:chgData name="Κολονίτσιου Φεβρονία" userId="1495111d-8b53-44c6-a677-b2c0a4a07cc4" providerId="ADAL" clId="{805603B0-FD3B-4BBA-93BD-7636B5CB317B}" dt="2021-09-17T17:49:00.145" v="1088" actId="1076"/>
          <ac:picMkLst>
            <pc:docMk/>
            <pc:sldMk cId="1219400966" sldId="419"/>
            <ac:picMk id="6146" creationId="{00000000-0000-0000-0000-000000000000}"/>
          </ac:picMkLst>
        </pc:picChg>
      </pc:sldChg>
      <pc:sldChg chg="addSp delSp modSp mod">
        <pc:chgData name="Κολονίτσιου Φεβρονία" userId="1495111d-8b53-44c6-a677-b2c0a4a07cc4" providerId="ADAL" clId="{805603B0-FD3B-4BBA-93BD-7636B5CB317B}" dt="2021-09-17T17:44:48.897" v="1084" actId="1076"/>
        <pc:sldMkLst>
          <pc:docMk/>
          <pc:sldMk cId="1006816989" sldId="429"/>
        </pc:sldMkLst>
        <pc:spChg chg="del mod">
          <ac:chgData name="Κολονίτσιου Φεβρονία" userId="1495111d-8b53-44c6-a677-b2c0a4a07cc4" providerId="ADAL" clId="{805603B0-FD3B-4BBA-93BD-7636B5CB317B}" dt="2021-09-17T17:43:30.108" v="1069" actId="478"/>
          <ac:spMkLst>
            <pc:docMk/>
            <pc:sldMk cId="1006816989" sldId="429"/>
            <ac:spMk id="2" creationId="{00000000-0000-0000-0000-000000000000}"/>
          </ac:spMkLst>
        </pc:spChg>
        <pc:spChg chg="mod">
          <ac:chgData name="Κολονίτσιου Φεβρονία" userId="1495111d-8b53-44c6-a677-b2c0a4a07cc4" providerId="ADAL" clId="{805603B0-FD3B-4BBA-93BD-7636B5CB317B}" dt="2021-09-17T17:43:39.132" v="1071" actId="1076"/>
          <ac:spMkLst>
            <pc:docMk/>
            <pc:sldMk cId="1006816989" sldId="429"/>
            <ac:spMk id="3" creationId="{00000000-0000-0000-0000-000000000000}"/>
          </ac:spMkLst>
        </pc:spChg>
        <pc:spChg chg="mod">
          <ac:chgData name="Κολονίτσιου Φεβρονία" userId="1495111d-8b53-44c6-a677-b2c0a4a07cc4" providerId="ADAL" clId="{805603B0-FD3B-4BBA-93BD-7636B5CB317B}" dt="2021-09-17T17:44:48.897" v="1084" actId="1076"/>
          <ac:spMkLst>
            <pc:docMk/>
            <pc:sldMk cId="1006816989" sldId="429"/>
            <ac:spMk id="4" creationId="{00000000-0000-0000-0000-000000000000}"/>
          </ac:spMkLst>
        </pc:spChg>
        <pc:spChg chg="add mod">
          <ac:chgData name="Κολονίτσιου Φεβρονία" userId="1495111d-8b53-44c6-a677-b2c0a4a07cc4" providerId="ADAL" clId="{805603B0-FD3B-4BBA-93BD-7636B5CB317B}" dt="2021-09-17T17:44:40.879" v="1083" actId="14100"/>
          <ac:spMkLst>
            <pc:docMk/>
            <pc:sldMk cId="1006816989" sldId="429"/>
            <ac:spMk id="6" creationId="{954DF951-F63A-4D44-B9A1-24AFCF781630}"/>
          </ac:spMkLst>
        </pc:spChg>
      </pc:sldChg>
      <pc:sldChg chg="addSp modSp mod">
        <pc:chgData name="Κολονίτσιου Φεβρονία" userId="1495111d-8b53-44c6-a677-b2c0a4a07cc4" providerId="ADAL" clId="{805603B0-FD3B-4BBA-93BD-7636B5CB317B}" dt="2021-09-17T17:34:26.071" v="1009" actId="1582"/>
        <pc:sldMkLst>
          <pc:docMk/>
          <pc:sldMk cId="1098821137" sldId="430"/>
        </pc:sldMkLst>
        <pc:spChg chg="mod">
          <ac:chgData name="Κολονίτσιου Φεβρονία" userId="1495111d-8b53-44c6-a677-b2c0a4a07cc4" providerId="ADAL" clId="{805603B0-FD3B-4BBA-93BD-7636B5CB317B}" dt="2021-09-17T17:33:40.836" v="1002" actId="208"/>
          <ac:spMkLst>
            <pc:docMk/>
            <pc:sldMk cId="1098821137" sldId="430"/>
            <ac:spMk id="8" creationId="{00000000-0000-0000-0000-000000000000}"/>
          </ac:spMkLst>
        </pc:spChg>
        <pc:spChg chg="mod">
          <ac:chgData name="Κολονίτσιου Φεβρονία" userId="1495111d-8b53-44c6-a677-b2c0a4a07cc4" providerId="ADAL" clId="{805603B0-FD3B-4BBA-93BD-7636B5CB317B}" dt="2021-09-17T17:29:21.162" v="989" actId="1076"/>
          <ac:spMkLst>
            <pc:docMk/>
            <pc:sldMk cId="1098821137" sldId="430"/>
            <ac:spMk id="10" creationId="{00000000-0000-0000-0000-000000000000}"/>
          </ac:spMkLst>
        </pc:spChg>
        <pc:spChg chg="mod">
          <ac:chgData name="Κολονίτσιου Φεβρονία" userId="1495111d-8b53-44c6-a677-b2c0a4a07cc4" providerId="ADAL" clId="{805603B0-FD3B-4BBA-93BD-7636B5CB317B}" dt="2021-09-17T17:29:23.523" v="990" actId="1076"/>
          <ac:spMkLst>
            <pc:docMk/>
            <pc:sldMk cId="1098821137" sldId="430"/>
            <ac:spMk id="11" creationId="{00000000-0000-0000-0000-000000000000}"/>
          </ac:spMkLst>
        </pc:spChg>
        <pc:spChg chg="mod">
          <ac:chgData name="Κολονίτσιου Φεβρονία" userId="1495111d-8b53-44c6-a677-b2c0a4a07cc4" providerId="ADAL" clId="{805603B0-FD3B-4BBA-93BD-7636B5CB317B}" dt="2021-09-17T17:34:07.823" v="1008" actId="208"/>
          <ac:spMkLst>
            <pc:docMk/>
            <pc:sldMk cId="1098821137" sldId="430"/>
            <ac:spMk id="12" creationId="{00000000-0000-0000-0000-000000000000}"/>
          </ac:spMkLst>
        </pc:spChg>
        <pc:picChg chg="mod">
          <ac:chgData name="Κολονίτσιου Φεβρονία" userId="1495111d-8b53-44c6-a677-b2c0a4a07cc4" providerId="ADAL" clId="{805603B0-FD3B-4BBA-93BD-7636B5CB317B}" dt="2021-09-17T17:34:26.071" v="1009" actId="1582"/>
          <ac:picMkLst>
            <pc:docMk/>
            <pc:sldMk cId="1098821137" sldId="430"/>
            <ac:picMk id="5122" creationId="{00000000-0000-0000-0000-000000000000}"/>
          </ac:picMkLst>
        </pc:picChg>
        <pc:picChg chg="add mod">
          <ac:chgData name="Κολονίτσιου Φεβρονία" userId="1495111d-8b53-44c6-a677-b2c0a4a07cc4" providerId="ADAL" clId="{805603B0-FD3B-4BBA-93BD-7636B5CB317B}" dt="2021-09-17T17:29:29.378" v="992" actId="1076"/>
          <ac:picMkLst>
            <pc:docMk/>
            <pc:sldMk cId="1098821137" sldId="430"/>
            <ac:picMk id="6146" creationId="{A9CD1399-BBE5-415E-9C19-647F02225D61}"/>
          </ac:picMkLst>
        </pc:picChg>
      </pc:sldChg>
      <pc:sldChg chg="modSp mod">
        <pc:chgData name="Κολονίτσιου Φεβρονία" userId="1495111d-8b53-44c6-a677-b2c0a4a07cc4" providerId="ADAL" clId="{805603B0-FD3B-4BBA-93BD-7636B5CB317B}" dt="2021-09-17T17:02:33.919" v="804" actId="1076"/>
        <pc:sldMkLst>
          <pc:docMk/>
          <pc:sldMk cId="1150497457" sldId="431"/>
        </pc:sldMkLst>
        <pc:spChg chg="mod">
          <ac:chgData name="Κολονίτσιου Φεβρονία" userId="1495111d-8b53-44c6-a677-b2c0a4a07cc4" providerId="ADAL" clId="{805603B0-FD3B-4BBA-93BD-7636B5CB317B}" dt="2021-09-17T17:02:33.919" v="804" actId="1076"/>
          <ac:spMkLst>
            <pc:docMk/>
            <pc:sldMk cId="1150497457" sldId="431"/>
            <ac:spMk id="4" creationId="{00000000-0000-0000-0000-000000000000}"/>
          </ac:spMkLst>
        </pc:spChg>
      </pc:sldChg>
      <pc:sldChg chg="modSp mod">
        <pc:chgData name="Κολονίτσιου Φεβρονία" userId="1495111d-8b53-44c6-a677-b2c0a4a07cc4" providerId="ADAL" clId="{805603B0-FD3B-4BBA-93BD-7636B5CB317B}" dt="2021-09-17T06:46:07.221" v="416" actId="255"/>
        <pc:sldMkLst>
          <pc:docMk/>
          <pc:sldMk cId="3960903892" sldId="589"/>
        </pc:sldMkLst>
        <pc:spChg chg="mod">
          <ac:chgData name="Κολονίτσιου Φεβρονία" userId="1495111d-8b53-44c6-a677-b2c0a4a07cc4" providerId="ADAL" clId="{805603B0-FD3B-4BBA-93BD-7636B5CB317B}" dt="2021-09-14T06:45:48.695" v="6" actId="20577"/>
          <ac:spMkLst>
            <pc:docMk/>
            <pc:sldMk cId="3960903892" sldId="589"/>
            <ac:spMk id="2" creationId="{EE1E5F5E-7004-4964-88EF-4BA7E036601D}"/>
          </ac:spMkLst>
        </pc:spChg>
        <pc:spChg chg="mod">
          <ac:chgData name="Κολονίτσιου Φεβρονία" userId="1495111d-8b53-44c6-a677-b2c0a4a07cc4" providerId="ADAL" clId="{805603B0-FD3B-4BBA-93BD-7636B5CB317B}" dt="2021-09-17T06:46:07.221" v="416" actId="255"/>
          <ac:spMkLst>
            <pc:docMk/>
            <pc:sldMk cId="3960903892" sldId="589"/>
            <ac:spMk id="10243" creationId="{A04AFD4C-7491-4C22-BD57-D89FC092D23B}"/>
          </ac:spMkLst>
        </pc:spChg>
      </pc:sldChg>
      <pc:sldChg chg="addSp modSp new del mod">
        <pc:chgData name="Κολονίτσιου Φεβρονία" userId="1495111d-8b53-44c6-a677-b2c0a4a07cc4" providerId="ADAL" clId="{805603B0-FD3B-4BBA-93BD-7636B5CB317B}" dt="2021-09-17T06:38:25.664" v="347" actId="2696"/>
        <pc:sldMkLst>
          <pc:docMk/>
          <pc:sldMk cId="3233878173" sldId="590"/>
        </pc:sldMkLst>
        <pc:spChg chg="mod">
          <ac:chgData name="Κολονίτσιου Φεβρονία" userId="1495111d-8b53-44c6-a677-b2c0a4a07cc4" providerId="ADAL" clId="{805603B0-FD3B-4BBA-93BD-7636B5CB317B}" dt="2021-09-17T06:37:15.616" v="343" actId="113"/>
          <ac:spMkLst>
            <pc:docMk/>
            <pc:sldMk cId="3233878173" sldId="590"/>
            <ac:spMk id="2" creationId="{15E8F4B3-8504-4A66-9F6D-F382710133AF}"/>
          </ac:spMkLst>
        </pc:spChg>
        <pc:spChg chg="mod">
          <ac:chgData name="Κολονίτσιου Φεβρονία" userId="1495111d-8b53-44c6-a677-b2c0a4a07cc4" providerId="ADAL" clId="{805603B0-FD3B-4BBA-93BD-7636B5CB317B}" dt="2021-09-17T06:38:10.040" v="346" actId="122"/>
          <ac:spMkLst>
            <pc:docMk/>
            <pc:sldMk cId="3233878173" sldId="590"/>
            <ac:spMk id="3" creationId="{499CBA8F-E4C5-487E-875B-80F0ED5F53C6}"/>
          </ac:spMkLst>
        </pc:spChg>
        <pc:spChg chg="add mod">
          <ac:chgData name="Κολονίτσιου Φεβρονία" userId="1495111d-8b53-44c6-a677-b2c0a4a07cc4" providerId="ADAL" clId="{805603B0-FD3B-4BBA-93BD-7636B5CB317B}" dt="2021-09-17T06:06:50.523" v="27" actId="113"/>
          <ac:spMkLst>
            <pc:docMk/>
            <pc:sldMk cId="3233878173" sldId="590"/>
            <ac:spMk id="5" creationId="{6D955AF8-08A2-4B84-AB37-583921E8C569}"/>
          </ac:spMkLst>
        </pc:spChg>
      </pc:sldChg>
      <pc:sldChg chg="addSp delSp modSp new del mod">
        <pc:chgData name="Κολονίτσιου Φεβρονία" userId="1495111d-8b53-44c6-a677-b2c0a4a07cc4" providerId="ADAL" clId="{805603B0-FD3B-4BBA-93BD-7636B5CB317B}" dt="2021-09-17T06:37:48.042" v="344" actId="2696"/>
        <pc:sldMkLst>
          <pc:docMk/>
          <pc:sldMk cId="2653275936" sldId="591"/>
        </pc:sldMkLst>
        <pc:spChg chg="del">
          <ac:chgData name="Κολονίτσιου Φεβρονία" userId="1495111d-8b53-44c6-a677-b2c0a4a07cc4" providerId="ADAL" clId="{805603B0-FD3B-4BBA-93BD-7636B5CB317B}" dt="2021-09-17T06:11:35.094" v="37" actId="478"/>
          <ac:spMkLst>
            <pc:docMk/>
            <pc:sldMk cId="2653275936" sldId="591"/>
            <ac:spMk id="2" creationId="{D4682794-352B-4508-A1B8-24EEE8DB2C7F}"/>
          </ac:spMkLst>
        </pc:spChg>
        <pc:spChg chg="mod">
          <ac:chgData name="Κολονίτσιου Φεβρονία" userId="1495111d-8b53-44c6-a677-b2c0a4a07cc4" providerId="ADAL" clId="{805603B0-FD3B-4BBA-93BD-7636B5CB317B}" dt="2021-09-17T06:13:08.908" v="51" actId="113"/>
          <ac:spMkLst>
            <pc:docMk/>
            <pc:sldMk cId="2653275936" sldId="591"/>
            <ac:spMk id="3" creationId="{9E81A8E1-F27D-4DB0-B537-9CC989570A2C}"/>
          </ac:spMkLst>
        </pc:spChg>
        <pc:picChg chg="add del mod">
          <ac:chgData name="Κολονίτσιου Φεβρονία" userId="1495111d-8b53-44c6-a677-b2c0a4a07cc4" providerId="ADAL" clId="{805603B0-FD3B-4BBA-93BD-7636B5CB317B}" dt="2021-09-17T06:08:57.873" v="34" actId="478"/>
          <ac:picMkLst>
            <pc:docMk/>
            <pc:sldMk cId="2653275936" sldId="591"/>
            <ac:picMk id="1026" creationId="{222E64DA-071E-41CD-B060-9DC6B1AAD381}"/>
          </ac:picMkLst>
        </pc:picChg>
        <pc:picChg chg="add mod">
          <ac:chgData name="Κολονίτσιου Φεβρονία" userId="1495111d-8b53-44c6-a677-b2c0a4a07cc4" providerId="ADAL" clId="{805603B0-FD3B-4BBA-93BD-7636B5CB317B}" dt="2021-09-17T06:11:42.505" v="40" actId="1076"/>
          <ac:picMkLst>
            <pc:docMk/>
            <pc:sldMk cId="2653275936" sldId="591"/>
            <ac:picMk id="1028" creationId="{8D8B9E81-DA3D-4E4E-B4B9-216C444EEF20}"/>
          </ac:picMkLst>
        </pc:picChg>
      </pc:sldChg>
      <pc:sldChg chg="del">
        <pc:chgData name="Κολονίτσιου Φεβρονία" userId="1495111d-8b53-44c6-a677-b2c0a4a07cc4" providerId="ADAL" clId="{805603B0-FD3B-4BBA-93BD-7636B5CB317B}" dt="2021-09-17T06:39:12.048" v="349" actId="2696"/>
        <pc:sldMkLst>
          <pc:docMk/>
          <pc:sldMk cId="3938249980" sldId="591"/>
        </pc:sldMkLst>
      </pc:sldChg>
      <pc:sldChg chg="modSp new mod">
        <pc:chgData name="Κολονίτσιου Φεβρονία" userId="1495111d-8b53-44c6-a677-b2c0a4a07cc4" providerId="ADAL" clId="{805603B0-FD3B-4BBA-93BD-7636B5CB317B}" dt="2021-09-17T06:44:41.925" v="405" actId="313"/>
        <pc:sldMkLst>
          <pc:docMk/>
          <pc:sldMk cId="245027891" sldId="592"/>
        </pc:sldMkLst>
        <pc:spChg chg="mod">
          <ac:chgData name="Κολονίτσιου Φεβρονία" userId="1495111d-8b53-44c6-a677-b2c0a4a07cc4" providerId="ADAL" clId="{805603B0-FD3B-4BBA-93BD-7636B5CB317B}" dt="2021-09-17T06:44:41.925" v="405" actId="313"/>
          <ac:spMkLst>
            <pc:docMk/>
            <pc:sldMk cId="245027891" sldId="592"/>
            <ac:spMk id="2" creationId="{86AE8564-05D9-492C-B137-B3CAC35D6083}"/>
          </ac:spMkLst>
        </pc:spChg>
        <pc:spChg chg="mod">
          <ac:chgData name="Κολονίτσιου Φεβρονία" userId="1495111d-8b53-44c6-a677-b2c0a4a07cc4" providerId="ADAL" clId="{805603B0-FD3B-4BBA-93BD-7636B5CB317B}" dt="2021-09-17T06:19:35.885" v="158" actId="1076"/>
          <ac:spMkLst>
            <pc:docMk/>
            <pc:sldMk cId="245027891" sldId="592"/>
            <ac:spMk id="3" creationId="{25AE7AA5-288E-45E6-AA92-863C83E0CD97}"/>
          </ac:spMkLst>
        </pc:spChg>
      </pc:sldChg>
      <pc:sldChg chg="modSp new del mod">
        <pc:chgData name="Κολονίτσιου Φεβρονία" userId="1495111d-8b53-44c6-a677-b2c0a4a07cc4" providerId="ADAL" clId="{805603B0-FD3B-4BBA-93BD-7636B5CB317B}" dt="2021-09-17T06:19:31.581" v="157" actId="2696"/>
        <pc:sldMkLst>
          <pc:docMk/>
          <pc:sldMk cId="706479273" sldId="593"/>
        </pc:sldMkLst>
        <pc:spChg chg="mod">
          <ac:chgData name="Κολονίτσιου Φεβρονία" userId="1495111d-8b53-44c6-a677-b2c0a4a07cc4" providerId="ADAL" clId="{805603B0-FD3B-4BBA-93BD-7636B5CB317B}" dt="2021-09-17T06:17:10.718" v="85"/>
          <ac:spMkLst>
            <pc:docMk/>
            <pc:sldMk cId="706479273" sldId="593"/>
            <ac:spMk id="2" creationId="{98418458-98E6-4C44-BADE-A4414F9D4F49}"/>
          </ac:spMkLst>
        </pc:spChg>
      </pc:sldChg>
      <pc:sldChg chg="modSp new mod">
        <pc:chgData name="Κολονίτσιου Φεβρονία" userId="1495111d-8b53-44c6-a677-b2c0a4a07cc4" providerId="ADAL" clId="{805603B0-FD3B-4BBA-93BD-7636B5CB317B}" dt="2021-09-17T16:45:31.372" v="554" actId="20577"/>
        <pc:sldMkLst>
          <pc:docMk/>
          <pc:sldMk cId="1352357841" sldId="593"/>
        </pc:sldMkLst>
        <pc:spChg chg="mod">
          <ac:chgData name="Κολονίτσιου Φεβρονία" userId="1495111d-8b53-44c6-a677-b2c0a4a07cc4" providerId="ADAL" clId="{805603B0-FD3B-4BBA-93BD-7636B5CB317B}" dt="2021-09-17T16:45:31.372" v="554" actId="20577"/>
          <ac:spMkLst>
            <pc:docMk/>
            <pc:sldMk cId="1352357841" sldId="593"/>
            <ac:spMk id="2" creationId="{F26E56D8-C88F-4D19-B654-28DC457B009B}"/>
          </ac:spMkLst>
        </pc:spChg>
        <pc:spChg chg="mod">
          <ac:chgData name="Κολονίτσιου Φεβρονία" userId="1495111d-8b53-44c6-a677-b2c0a4a07cc4" providerId="ADAL" clId="{805603B0-FD3B-4BBA-93BD-7636B5CB317B}" dt="2021-09-17T06:21:08.920" v="179" actId="255"/>
          <ac:spMkLst>
            <pc:docMk/>
            <pc:sldMk cId="1352357841" sldId="593"/>
            <ac:spMk id="3" creationId="{6F641B36-1ACA-44AD-AF20-7071D93DEB09}"/>
          </ac:spMkLst>
        </pc:spChg>
      </pc:sldChg>
      <pc:sldChg chg="modSp new del mod">
        <pc:chgData name="Κολονίτσιου Φεβρονία" userId="1495111d-8b53-44c6-a677-b2c0a4a07cc4" providerId="ADAL" clId="{805603B0-FD3B-4BBA-93BD-7636B5CB317B}" dt="2021-09-17T06:37:57.855" v="345" actId="2696"/>
        <pc:sldMkLst>
          <pc:docMk/>
          <pc:sldMk cId="4051015364" sldId="594"/>
        </pc:sldMkLst>
        <pc:spChg chg="mod">
          <ac:chgData name="Κολονίτσιου Φεβρονία" userId="1495111d-8b53-44c6-a677-b2c0a4a07cc4" providerId="ADAL" clId="{805603B0-FD3B-4BBA-93BD-7636B5CB317B}" dt="2021-09-17T06:26:29.021" v="236" actId="14100"/>
          <ac:spMkLst>
            <pc:docMk/>
            <pc:sldMk cId="4051015364" sldId="594"/>
            <ac:spMk id="2" creationId="{2CB9883C-62E2-48FB-820C-8D00C62D87EE}"/>
          </ac:spMkLst>
        </pc:spChg>
        <pc:spChg chg="mod">
          <ac:chgData name="Κολονίτσιου Φεβρονία" userId="1495111d-8b53-44c6-a677-b2c0a4a07cc4" providerId="ADAL" clId="{805603B0-FD3B-4BBA-93BD-7636B5CB317B}" dt="2021-09-17T06:25:21.820" v="212" actId="20577"/>
          <ac:spMkLst>
            <pc:docMk/>
            <pc:sldMk cId="4051015364" sldId="594"/>
            <ac:spMk id="3" creationId="{F250B3D0-E2D5-4377-8FF7-F69436AEB13C}"/>
          </ac:spMkLst>
        </pc:spChg>
      </pc:sldChg>
      <pc:sldChg chg="modSp new del mod">
        <pc:chgData name="Κολονίτσιου Φεβρονία" userId="1495111d-8b53-44c6-a677-b2c0a4a07cc4" providerId="ADAL" clId="{805603B0-FD3B-4BBA-93BD-7636B5CB317B}" dt="2021-09-17T06:20:08.652" v="163" actId="2696"/>
        <pc:sldMkLst>
          <pc:docMk/>
          <pc:sldMk cId="4272534282" sldId="594"/>
        </pc:sldMkLst>
        <pc:spChg chg="mod">
          <ac:chgData name="Κολονίτσιου Φεβρονία" userId="1495111d-8b53-44c6-a677-b2c0a4a07cc4" providerId="ADAL" clId="{805603B0-FD3B-4BBA-93BD-7636B5CB317B}" dt="2021-09-17T06:20:00.248" v="162" actId="255"/>
          <ac:spMkLst>
            <pc:docMk/>
            <pc:sldMk cId="4272534282" sldId="594"/>
            <ac:spMk id="2" creationId="{3410F4EE-1476-475C-9EA2-AA1303FCEF0C}"/>
          </ac:spMkLst>
        </pc:spChg>
        <pc:spChg chg="mod">
          <ac:chgData name="Κολονίτσιου Φεβρονία" userId="1495111d-8b53-44c6-a677-b2c0a4a07cc4" providerId="ADAL" clId="{805603B0-FD3B-4BBA-93BD-7636B5CB317B}" dt="2021-09-17T06:19:52.439" v="161" actId="255"/>
          <ac:spMkLst>
            <pc:docMk/>
            <pc:sldMk cId="4272534282" sldId="594"/>
            <ac:spMk id="3" creationId="{907B8D13-CCD0-4E0F-8E88-7C36FEBE7EAB}"/>
          </ac:spMkLst>
        </pc:spChg>
      </pc:sldChg>
      <pc:sldChg chg="modSp new del mod">
        <pc:chgData name="Κολονίτσιου Φεβρονία" userId="1495111d-8b53-44c6-a677-b2c0a4a07cc4" providerId="ADAL" clId="{805603B0-FD3B-4BBA-93BD-7636B5CB317B}" dt="2021-09-17T06:30:33.679" v="329" actId="2696"/>
        <pc:sldMkLst>
          <pc:docMk/>
          <pc:sldMk cId="1603125133" sldId="595"/>
        </pc:sldMkLst>
        <pc:spChg chg="mod">
          <ac:chgData name="Κολονίτσιου Φεβρονία" userId="1495111d-8b53-44c6-a677-b2c0a4a07cc4" providerId="ADAL" clId="{805603B0-FD3B-4BBA-93BD-7636B5CB317B}" dt="2021-09-17T06:30:25.836" v="328" actId="6549"/>
          <ac:spMkLst>
            <pc:docMk/>
            <pc:sldMk cId="1603125133" sldId="595"/>
            <ac:spMk id="2" creationId="{08F273B3-0202-4674-84E7-5DF656F8AA20}"/>
          </ac:spMkLst>
        </pc:spChg>
        <pc:spChg chg="mod">
          <ac:chgData name="Κολονίτσιου Φεβρονία" userId="1495111d-8b53-44c6-a677-b2c0a4a07cc4" providerId="ADAL" clId="{805603B0-FD3B-4BBA-93BD-7636B5CB317B}" dt="2021-09-17T06:28:32.253" v="286" actId="255"/>
          <ac:spMkLst>
            <pc:docMk/>
            <pc:sldMk cId="1603125133" sldId="595"/>
            <ac:spMk id="3" creationId="{FE5D7918-1D06-44A3-B99A-9650A42ED7FF}"/>
          </ac:spMkLst>
        </pc:spChg>
      </pc:sldChg>
      <pc:sldChg chg="addSp modSp new del mod">
        <pc:chgData name="Κολονίτσιου Φεβρονία" userId="1495111d-8b53-44c6-a677-b2c0a4a07cc4" providerId="ADAL" clId="{805603B0-FD3B-4BBA-93BD-7636B5CB317B}" dt="2021-09-17T17:48:44.964" v="1085" actId="2696"/>
        <pc:sldMkLst>
          <pc:docMk/>
          <pc:sldMk cId="1714087312" sldId="595"/>
        </pc:sldMkLst>
        <pc:spChg chg="mod">
          <ac:chgData name="Κολονίτσιου Φεβρονία" userId="1495111d-8b53-44c6-a677-b2c0a4a07cc4" providerId="ADAL" clId="{805603B0-FD3B-4BBA-93BD-7636B5CB317B}" dt="2021-09-17T17:42:56.465" v="1067" actId="113"/>
          <ac:spMkLst>
            <pc:docMk/>
            <pc:sldMk cId="1714087312" sldId="595"/>
            <ac:spMk id="2" creationId="{0C5F01AB-DEE5-4263-8DD1-9728C6B7A6C6}"/>
          </ac:spMkLst>
        </pc:spChg>
        <pc:spChg chg="mod">
          <ac:chgData name="Κολονίτσιου Φεβρονία" userId="1495111d-8b53-44c6-a677-b2c0a4a07cc4" providerId="ADAL" clId="{805603B0-FD3B-4BBA-93BD-7636B5CB317B}" dt="2021-09-17T06:52:48.080" v="457" actId="122"/>
          <ac:spMkLst>
            <pc:docMk/>
            <pc:sldMk cId="1714087312" sldId="595"/>
            <ac:spMk id="3" creationId="{A9EFEBCB-799E-43A4-AA74-DC6903C139F3}"/>
          </ac:spMkLst>
        </pc:spChg>
        <pc:spChg chg="add mod">
          <ac:chgData name="Κολονίτσιου Φεβρονία" userId="1495111d-8b53-44c6-a677-b2c0a4a07cc4" providerId="ADAL" clId="{805603B0-FD3B-4BBA-93BD-7636B5CB317B}" dt="2021-09-17T06:53:17.538" v="462" actId="6549"/>
          <ac:spMkLst>
            <pc:docMk/>
            <pc:sldMk cId="1714087312" sldId="595"/>
            <ac:spMk id="5" creationId="{52E9D263-FC43-46F0-ACDE-FFCE8420DD14}"/>
          </ac:spMkLst>
        </pc:spChg>
      </pc:sldChg>
      <pc:sldChg chg="addSp delSp modSp new del">
        <pc:chgData name="Κολονίτσιου Φεβρονία" userId="1495111d-8b53-44c6-a677-b2c0a4a07cc4" providerId="ADAL" clId="{805603B0-FD3B-4BBA-93BD-7636B5CB317B}" dt="2021-09-17T06:39:00.024" v="348" actId="2696"/>
        <pc:sldMkLst>
          <pc:docMk/>
          <pc:sldMk cId="3106415977" sldId="595"/>
        </pc:sldMkLst>
        <pc:picChg chg="add del mod">
          <ac:chgData name="Κολονίτσιου Φεβρονία" userId="1495111d-8b53-44c6-a677-b2c0a4a07cc4" providerId="ADAL" clId="{805603B0-FD3B-4BBA-93BD-7636B5CB317B}" dt="2021-09-17T06:34:44.255" v="334" actId="478"/>
          <ac:picMkLst>
            <pc:docMk/>
            <pc:sldMk cId="3106415977" sldId="595"/>
            <ac:picMk id="2050" creationId="{323BD769-953C-4E8D-999B-876B3B14C346}"/>
          </ac:picMkLst>
        </pc:picChg>
      </pc:sldChg>
      <pc:sldChg chg="addSp modSp new mod">
        <pc:chgData name="Κολονίτσιου Φεβρονία" userId="1495111d-8b53-44c6-a677-b2c0a4a07cc4" providerId="ADAL" clId="{805603B0-FD3B-4BBA-93BD-7636B5CB317B}" dt="2021-09-17T17:10:51.496" v="824" actId="14100"/>
        <pc:sldMkLst>
          <pc:docMk/>
          <pc:sldMk cId="3362032621" sldId="596"/>
        </pc:sldMkLst>
        <pc:spChg chg="mod">
          <ac:chgData name="Κολονίτσιου Φεβρονία" userId="1495111d-8b53-44c6-a677-b2c0a4a07cc4" providerId="ADAL" clId="{805603B0-FD3B-4BBA-93BD-7636B5CB317B}" dt="2021-09-17T16:59:07.133" v="798" actId="113"/>
          <ac:spMkLst>
            <pc:docMk/>
            <pc:sldMk cId="3362032621" sldId="596"/>
            <ac:spMk id="2" creationId="{3124AB0A-1853-4362-992B-BC976C80B339}"/>
          </ac:spMkLst>
        </pc:spChg>
        <pc:spChg chg="mod">
          <ac:chgData name="Κολονίτσιου Φεβρονία" userId="1495111d-8b53-44c6-a677-b2c0a4a07cc4" providerId="ADAL" clId="{805603B0-FD3B-4BBA-93BD-7636B5CB317B}" dt="2021-09-17T06:55:11.114" v="472" actId="27636"/>
          <ac:spMkLst>
            <pc:docMk/>
            <pc:sldMk cId="3362032621" sldId="596"/>
            <ac:spMk id="3" creationId="{D7BB121F-8A2B-49CE-9853-5BE661EECEB2}"/>
          </ac:spMkLst>
        </pc:spChg>
        <pc:picChg chg="add mod">
          <ac:chgData name="Κολονίτσιου Φεβρονία" userId="1495111d-8b53-44c6-a677-b2c0a4a07cc4" providerId="ADAL" clId="{805603B0-FD3B-4BBA-93BD-7636B5CB317B}" dt="2021-09-17T17:10:51.496" v="824" actId="14100"/>
          <ac:picMkLst>
            <pc:docMk/>
            <pc:sldMk cId="3362032621" sldId="596"/>
            <ac:picMk id="2050" creationId="{ED1F7F70-B191-4EF7-8EE9-911B4A17D40E}"/>
          </ac:picMkLst>
        </pc:picChg>
      </pc:sldChg>
      <pc:sldChg chg="modSp new mod">
        <pc:chgData name="Κολονίτσιου Φεβρονία" userId="1495111d-8b53-44c6-a677-b2c0a4a07cc4" providerId="ADAL" clId="{805603B0-FD3B-4BBA-93BD-7636B5CB317B}" dt="2021-09-17T16:58:12.302" v="794" actId="6549"/>
        <pc:sldMkLst>
          <pc:docMk/>
          <pc:sldMk cId="407081954" sldId="597"/>
        </pc:sldMkLst>
        <pc:spChg chg="mod">
          <ac:chgData name="Κολονίτσιου Φεβρονία" userId="1495111d-8b53-44c6-a677-b2c0a4a07cc4" providerId="ADAL" clId="{805603B0-FD3B-4BBA-93BD-7636B5CB317B}" dt="2021-09-17T16:58:12.302" v="794" actId="6549"/>
          <ac:spMkLst>
            <pc:docMk/>
            <pc:sldMk cId="407081954" sldId="597"/>
            <ac:spMk id="2" creationId="{4327024C-89CB-4B31-A88D-D462AA10D77D}"/>
          </ac:spMkLst>
        </pc:spChg>
        <pc:spChg chg="mod">
          <ac:chgData name="Κολονίτσιου Φεβρονία" userId="1495111d-8b53-44c6-a677-b2c0a4a07cc4" providerId="ADAL" clId="{805603B0-FD3B-4BBA-93BD-7636B5CB317B}" dt="2021-09-17T16:53:51.403" v="609" actId="20577"/>
          <ac:spMkLst>
            <pc:docMk/>
            <pc:sldMk cId="407081954" sldId="597"/>
            <ac:spMk id="3" creationId="{C876F6C8-43B1-4723-A441-5488E55555DE}"/>
          </ac:spMkLst>
        </pc:spChg>
      </pc:sldChg>
      <pc:sldChg chg="addSp delSp modSp new mod">
        <pc:chgData name="Κολονίτσιου Φεβρονία" userId="1495111d-8b53-44c6-a677-b2c0a4a07cc4" providerId="ADAL" clId="{805603B0-FD3B-4BBA-93BD-7636B5CB317B}" dt="2021-09-17T17:12:45.575" v="835" actId="1076"/>
        <pc:sldMkLst>
          <pc:docMk/>
          <pc:sldMk cId="3350012619" sldId="598"/>
        </pc:sldMkLst>
        <pc:spChg chg="del">
          <ac:chgData name="Κολονίτσιου Φεβρονία" userId="1495111d-8b53-44c6-a677-b2c0a4a07cc4" providerId="ADAL" clId="{805603B0-FD3B-4BBA-93BD-7636B5CB317B}" dt="2021-09-17T17:08:08.201" v="817" actId="478"/>
          <ac:spMkLst>
            <pc:docMk/>
            <pc:sldMk cId="3350012619" sldId="598"/>
            <ac:spMk id="2" creationId="{87E87563-966C-488D-BBE4-807896D7482E}"/>
          </ac:spMkLst>
        </pc:spChg>
        <pc:spChg chg="del">
          <ac:chgData name="Κολονίτσιου Φεβρονία" userId="1495111d-8b53-44c6-a677-b2c0a4a07cc4" providerId="ADAL" clId="{805603B0-FD3B-4BBA-93BD-7636B5CB317B}" dt="2021-09-17T17:08:02.997" v="816" actId="478"/>
          <ac:spMkLst>
            <pc:docMk/>
            <pc:sldMk cId="3350012619" sldId="598"/>
            <ac:spMk id="3" creationId="{927C9786-C628-40A7-A614-FFFB3DE43ECD}"/>
          </ac:spMkLst>
        </pc:spChg>
        <pc:picChg chg="add mod">
          <ac:chgData name="Κολονίτσιου Φεβρονία" userId="1495111d-8b53-44c6-a677-b2c0a4a07cc4" providerId="ADAL" clId="{805603B0-FD3B-4BBA-93BD-7636B5CB317B}" dt="2021-09-17T17:12:44.035" v="834" actId="1076"/>
          <ac:picMkLst>
            <pc:docMk/>
            <pc:sldMk cId="3350012619" sldId="598"/>
            <ac:picMk id="6" creationId="{4161BB71-13A9-42AD-BC69-FBEF1FA4DC15}"/>
          </ac:picMkLst>
        </pc:picChg>
        <pc:picChg chg="add del mod">
          <ac:chgData name="Κολονίτσιου Φεβρονία" userId="1495111d-8b53-44c6-a677-b2c0a4a07cc4" providerId="ADAL" clId="{805603B0-FD3B-4BBA-93BD-7636B5CB317B}" dt="2021-09-17T17:07:43.173" v="811" actId="478"/>
          <ac:picMkLst>
            <pc:docMk/>
            <pc:sldMk cId="3350012619" sldId="598"/>
            <ac:picMk id="1026" creationId="{235129A0-953E-4F3E-ACC9-0875A6B40CA7}"/>
          </ac:picMkLst>
        </pc:picChg>
        <pc:picChg chg="add mod">
          <ac:chgData name="Κολονίτσιου Φεβρονία" userId="1495111d-8b53-44c6-a677-b2c0a4a07cc4" providerId="ADAL" clId="{805603B0-FD3B-4BBA-93BD-7636B5CB317B}" dt="2021-09-17T17:12:45.575" v="835" actId="1076"/>
          <ac:picMkLst>
            <pc:docMk/>
            <pc:sldMk cId="3350012619" sldId="598"/>
            <ac:picMk id="1028" creationId="{FC5FA12E-39C8-459B-8725-3BAF9FFCF4B6}"/>
          </ac:picMkLst>
        </pc:picChg>
      </pc:sldChg>
      <pc:sldChg chg="addSp new del">
        <pc:chgData name="Κολονίτσιου Φεβρονία" userId="1495111d-8b53-44c6-a677-b2c0a4a07cc4" providerId="ADAL" clId="{805603B0-FD3B-4BBA-93BD-7636B5CB317B}" dt="2021-09-17T17:12:53.212" v="836" actId="2696"/>
        <pc:sldMkLst>
          <pc:docMk/>
          <pc:sldMk cId="3795633087" sldId="599"/>
        </pc:sldMkLst>
        <pc:picChg chg="add">
          <ac:chgData name="Κολονίτσιου Φεβρονία" userId="1495111d-8b53-44c6-a677-b2c0a4a07cc4" providerId="ADAL" clId="{805603B0-FD3B-4BBA-93BD-7636B5CB317B}" dt="2021-09-17T17:11:54.102" v="826"/>
          <ac:picMkLst>
            <pc:docMk/>
            <pc:sldMk cId="3795633087" sldId="599"/>
            <ac:picMk id="3074" creationId="{269B37A3-76BE-4E4E-A74C-E20AD43AA384}"/>
          </ac:picMkLst>
        </pc:picChg>
      </pc:sldChg>
      <pc:sldChg chg="addSp delSp modSp new mod">
        <pc:chgData name="Κολονίτσιου Φεβρονία" userId="1495111d-8b53-44c6-a677-b2c0a4a07cc4" providerId="ADAL" clId="{805603B0-FD3B-4BBA-93BD-7636B5CB317B}" dt="2021-09-17T17:24:12.668" v="972" actId="207"/>
        <pc:sldMkLst>
          <pc:docMk/>
          <pc:sldMk cId="4216273062" sldId="599"/>
        </pc:sldMkLst>
        <pc:spChg chg="del">
          <ac:chgData name="Κολονίτσιου Φεβρονία" userId="1495111d-8b53-44c6-a677-b2c0a4a07cc4" providerId="ADAL" clId="{805603B0-FD3B-4BBA-93BD-7636B5CB317B}" dt="2021-09-17T17:18:11.853" v="875" actId="478"/>
          <ac:spMkLst>
            <pc:docMk/>
            <pc:sldMk cId="4216273062" sldId="599"/>
            <ac:spMk id="2" creationId="{C599BC56-BB13-4F7C-A289-EAA585FB96DE}"/>
          </ac:spMkLst>
        </pc:spChg>
        <pc:spChg chg="mod">
          <ac:chgData name="Κολονίτσιου Φεβρονία" userId="1495111d-8b53-44c6-a677-b2c0a4a07cc4" providerId="ADAL" clId="{805603B0-FD3B-4BBA-93BD-7636B5CB317B}" dt="2021-09-17T17:24:12.668" v="972" actId="207"/>
          <ac:spMkLst>
            <pc:docMk/>
            <pc:sldMk cId="4216273062" sldId="599"/>
            <ac:spMk id="3" creationId="{AC8117E1-9E1A-4763-9BA8-85DB7F44C3C7}"/>
          </ac:spMkLst>
        </pc:spChg>
        <pc:picChg chg="add mod">
          <ac:chgData name="Κολονίτσιου Φεβρονία" userId="1495111d-8b53-44c6-a677-b2c0a4a07cc4" providerId="ADAL" clId="{805603B0-FD3B-4BBA-93BD-7636B5CB317B}" dt="2021-09-17T17:18:03.474" v="874" actId="1076"/>
          <ac:picMkLst>
            <pc:docMk/>
            <pc:sldMk cId="4216273062" sldId="599"/>
            <ac:picMk id="4" creationId="{ED8931B0-584A-4297-BD92-C7513BFD9F21}"/>
          </ac:picMkLst>
        </pc:picChg>
      </pc:sldChg>
      <pc:sldChg chg="addSp new">
        <pc:chgData name="Κολονίτσιου Φεβρονία" userId="1495111d-8b53-44c6-a677-b2c0a4a07cc4" providerId="ADAL" clId="{805603B0-FD3B-4BBA-93BD-7636B5CB317B}" dt="2021-09-17T17:21:07.339" v="935"/>
        <pc:sldMkLst>
          <pc:docMk/>
          <pc:sldMk cId="447068837" sldId="600"/>
        </pc:sldMkLst>
        <pc:picChg chg="add">
          <ac:chgData name="Κολονίτσιου Φεβρονία" userId="1495111d-8b53-44c6-a677-b2c0a4a07cc4" providerId="ADAL" clId="{805603B0-FD3B-4BBA-93BD-7636B5CB317B}" dt="2021-09-17T17:21:07.339" v="935"/>
          <ac:picMkLst>
            <pc:docMk/>
            <pc:sldMk cId="447068837" sldId="600"/>
            <ac:picMk id="4098" creationId="{5458FF77-0811-4948-A35F-A716B7D18D0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185F7-2268-460E-8CBA-759B264C1FD1}" type="datetimeFigureOut">
              <a:rPr lang="el-GR" smtClean="0"/>
              <a:t>7/12/2023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4B86D-4985-472D-AEAB-93D839BC0E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0584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8C8B0E-F9B7-4E14-B16B-AF8D9A4E00C1}" type="slidenum">
              <a:rPr lang="el-GR"/>
              <a:pPr/>
              <a:t>29</a:t>
            </a:fld>
            <a:endParaRPr lang="el-GR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223E2-3505-C543-B9D8-71287D93E0B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26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Always “on”, beta-lactamase</a:t>
            </a:r>
            <a:r>
              <a:rPr lang="en-US" baseline="0" dirty="0"/>
              <a:t> works, ok to use </a:t>
            </a:r>
            <a:r>
              <a:rPr lang="en-US" baseline="0" dirty="0" err="1"/>
              <a:t>cefepime</a:t>
            </a:r>
            <a:r>
              <a:rPr lang="en-US" baseline="0" dirty="0"/>
              <a:t> if MIC≤2; </a:t>
            </a:r>
            <a:r>
              <a:rPr lang="en-US" dirty="0" err="1"/>
              <a:t>Ceftibuten</a:t>
            </a:r>
            <a:r>
              <a:rPr lang="en-US" dirty="0"/>
              <a:t>=</a:t>
            </a:r>
            <a:r>
              <a:rPr lang="en-US" dirty="0" err="1"/>
              <a:t>cedax</a:t>
            </a:r>
            <a:r>
              <a:rPr lang="en-US" dirty="0"/>
              <a:t>, 3</a:t>
            </a:r>
            <a:r>
              <a:rPr lang="en-US" baseline="30000" dirty="0"/>
              <a:t>rd</a:t>
            </a:r>
            <a:r>
              <a:rPr lang="en-US" dirty="0"/>
              <a:t> gen </a:t>
            </a:r>
            <a:r>
              <a:rPr lang="en-US" dirty="0" err="1"/>
              <a:t>ceph</a:t>
            </a:r>
            <a:endParaRPr lang="en-US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223E2-3505-C543-B9D8-71287D93E0B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17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223E2-3505-C543-B9D8-71287D93E0B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KPC: </a:t>
            </a:r>
            <a:r>
              <a:rPr lang="en-US" dirty="0" err="1"/>
              <a:t>Klebsiella</a:t>
            </a:r>
            <a:r>
              <a:rPr lang="en-US" dirty="0"/>
              <a:t> </a:t>
            </a:r>
            <a:r>
              <a:rPr lang="en-US" dirty="0" err="1"/>
              <a:t>pneumoniae</a:t>
            </a:r>
            <a:r>
              <a:rPr lang="en-US" dirty="0"/>
              <a:t> </a:t>
            </a:r>
            <a:r>
              <a:rPr lang="en-US" dirty="0" err="1"/>
              <a:t>carbapenemase</a:t>
            </a:r>
            <a:r>
              <a:rPr lang="en-US" dirty="0"/>
              <a:t>; NDM: New</a:t>
            </a:r>
            <a:r>
              <a:rPr lang="en-US" baseline="0" dirty="0"/>
              <a:t> D</a:t>
            </a:r>
            <a:r>
              <a:rPr lang="en-US" dirty="0"/>
              <a:t>elhi </a:t>
            </a:r>
            <a:r>
              <a:rPr lang="en-US" dirty="0" err="1"/>
              <a:t>Metallo</a:t>
            </a:r>
            <a:r>
              <a:rPr lang="en-US" dirty="0"/>
              <a:t>-beta-</a:t>
            </a:r>
            <a:r>
              <a:rPr lang="en-US" dirty="0" err="1"/>
              <a:t>lactamase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223E2-3505-C543-B9D8-71287D93E0B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36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E73A4E7-5BF0-439F-B914-232E0A8D33CD}" type="datetimeFigureOut">
              <a:rPr lang="el-GR" smtClean="0"/>
              <a:pPr/>
              <a:t>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16DC54-F1BB-4B4F-A080-F1F0A59355E4}" type="slidenum">
              <a:rPr lang="el-GR" smtClean="0"/>
              <a:pPr/>
              <a:t>‹#›</a:t>
            </a:fld>
            <a:endParaRPr lang="el-GR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195595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3A4E7-5BF0-439F-B914-232E0A8D33CD}" type="datetimeFigureOut">
              <a:rPr lang="el-GR" smtClean="0"/>
              <a:pPr/>
              <a:t>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6DC54-F1BB-4B4F-A080-F1F0A59355E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5290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3A4E7-5BF0-439F-B914-232E0A8D33CD}" type="datetimeFigureOut">
              <a:rPr lang="el-GR" smtClean="0"/>
              <a:pPr/>
              <a:t>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6DC54-F1BB-4B4F-A080-F1F0A59355E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3638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3A4E7-5BF0-439F-B914-232E0A8D33CD}" type="datetimeFigureOut">
              <a:rPr lang="el-GR" smtClean="0"/>
              <a:pPr/>
              <a:t>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6DC54-F1BB-4B4F-A080-F1F0A59355E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5459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73A4E7-5BF0-439F-B914-232E0A8D33CD}" type="datetimeFigureOut">
              <a:rPr lang="el-GR" smtClean="0"/>
              <a:pPr/>
              <a:t>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6DC54-F1BB-4B4F-A080-F1F0A59355E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673138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3A4E7-5BF0-439F-B914-232E0A8D33CD}" type="datetimeFigureOut">
              <a:rPr lang="el-GR" smtClean="0"/>
              <a:pPr/>
              <a:t>7/12/2023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6DC54-F1BB-4B4F-A080-F1F0A59355E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8293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3A4E7-5BF0-439F-B914-232E0A8D33CD}" type="datetimeFigureOut">
              <a:rPr lang="el-GR" smtClean="0"/>
              <a:pPr/>
              <a:t>7/12/2023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6DC54-F1BB-4B4F-A080-F1F0A59355E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835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3A4E7-5BF0-439F-B914-232E0A8D33CD}" type="datetimeFigureOut">
              <a:rPr lang="el-GR" smtClean="0"/>
              <a:pPr/>
              <a:t>7/12/2023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6DC54-F1BB-4B4F-A080-F1F0A59355E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213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3A4E7-5BF0-439F-B914-232E0A8D33CD}" type="datetimeFigureOut">
              <a:rPr lang="el-GR" smtClean="0"/>
              <a:pPr/>
              <a:t>7/12/2023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6DC54-F1BB-4B4F-A080-F1F0A59355E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2673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73A4E7-5BF0-439F-B914-232E0A8D33CD}" type="datetimeFigureOut">
              <a:rPr lang="el-GR" smtClean="0"/>
              <a:pPr/>
              <a:t>7/12/2023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6DC54-F1BB-4B4F-A080-F1F0A59355E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2540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73A4E7-5BF0-439F-B914-232E0A8D33CD}" type="datetimeFigureOut">
              <a:rPr lang="el-GR" smtClean="0"/>
              <a:pPr/>
              <a:t>7/12/2023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6DC54-F1BB-4B4F-A080-F1F0A59355E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7081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7E73A4E7-5BF0-439F-B914-232E0A8D33CD}" type="datetimeFigureOut">
              <a:rPr lang="el-GR" smtClean="0"/>
              <a:pPr/>
              <a:t>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B616DC54-F1BB-4B4F-A080-F1F0A59355E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6882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1368">
          <p15:clr>
            <a:srgbClr val="F26B43"/>
          </p15:clr>
        </p15:guide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76672"/>
            <a:ext cx="8784976" cy="2924943"/>
          </a:xfrm>
        </p:spPr>
        <p:txBody>
          <a:bodyPr>
            <a:noAutofit/>
          </a:bodyPr>
          <a:lstStyle/>
          <a:p>
            <a:pPr algn="ctr"/>
            <a:r>
              <a:rPr lang="el-GR" sz="2000" dirty="0">
                <a:latin typeface="Trebuchet MS" panose="020B0603020202020204" pitchFamily="34" charset="0"/>
              </a:rPr>
              <a:t>ΕΠΙΤΗΡΗΣΗ - ΕΠΙΔΗΜΙΟΛΟΓΙΚΗ ΜΕΛΕΤΗ &amp; ΠΡΟΛΗΨΗ ΕΝΔΟΝΟΣΟΚΟΜΕΙΑΚΩΝ ΛΟΙΜΩΞΕΩΝ</a:t>
            </a:r>
            <a:br>
              <a:rPr lang="el-GR" sz="2000" dirty="0">
                <a:latin typeface="Trebuchet MS" panose="020B0603020202020204" pitchFamily="34" charset="0"/>
              </a:rPr>
            </a:br>
            <a:r>
              <a:rPr lang="el-GR" sz="2000" dirty="0">
                <a:latin typeface="Trebuchet MS" panose="020B0603020202020204" pitchFamily="34" charset="0"/>
              </a:rPr>
              <a:t>ΑΠΟ ΠΟΛΥΑΝΘΕΚΤΙΚΑ ΣΤΕΛΕΧΗ GRAM- ΒΑΚΤΗΡΙΩΝ</a:t>
            </a:r>
          </a:p>
        </p:txBody>
      </p:sp>
    </p:spTree>
    <p:extLst>
      <p:ext uri="{BB962C8B-B14F-4D97-AF65-F5344CB8AC3E}">
        <p14:creationId xmlns:p14="http://schemas.microsoft.com/office/powerpoint/2010/main" val="2481226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34690"/>
          </a:xfrm>
        </p:spPr>
        <p:txBody>
          <a:bodyPr>
            <a:normAutofit/>
          </a:bodyPr>
          <a:lstStyle/>
          <a:p>
            <a:pPr algn="ctr"/>
            <a:r>
              <a:rPr lang="el-GR" sz="2800" dirty="0">
                <a:solidFill>
                  <a:srgbClr val="C00000"/>
                </a:solidFill>
                <a:latin typeface="Trebuchet MS" panose="020B0603020202020204" pitchFamily="34" charset="0"/>
              </a:rPr>
              <a:t>Χρήση αντιβιοτικών στις Ευρωπαικές χώρες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51322"/>
            <a:ext cx="493851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7904" y="3068960"/>
            <a:ext cx="490551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2400" dirty="0">
                <a:latin typeface="Trebuchet MS" panose="020B0603020202020204" pitchFamily="34" charset="0"/>
              </a:rPr>
              <a:t>Η Ελλάδα κατέχει την πρώτη θέση</a:t>
            </a:r>
          </a:p>
        </p:txBody>
      </p:sp>
    </p:spTree>
    <p:extLst>
      <p:ext uri="{BB962C8B-B14F-4D97-AF65-F5344CB8AC3E}">
        <p14:creationId xmlns:p14="http://schemas.microsoft.com/office/powerpoint/2010/main" val="1150497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922114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Εμφάνιση μικροβιακής αντοχής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4752528"/>
          </a:xfrm>
        </p:spPr>
        <p:txBody>
          <a:bodyPr>
            <a:noAutofit/>
          </a:bodyPr>
          <a:lstStyle/>
          <a:p>
            <a:r>
              <a:rPr lang="el-GR" sz="2000" dirty="0">
                <a:latin typeface="Trebuchet MS" panose="020B0603020202020204" pitchFamily="34" charset="0"/>
              </a:rPr>
              <a:t>Η  εμφάνιση μικροβιακής αντοχής μπορεί να είναι:</a:t>
            </a:r>
          </a:p>
          <a:p>
            <a:pPr lvl="1"/>
            <a:r>
              <a:rPr lang="el-GR" sz="2000" b="1" i="0" dirty="0">
                <a:latin typeface="Trebuchet MS" panose="020B0603020202020204" pitchFamily="34" charset="0"/>
              </a:rPr>
              <a:t>1.  </a:t>
            </a:r>
            <a:r>
              <a:rPr lang="el-GR" sz="2000" i="0" dirty="0">
                <a:latin typeface="Trebuchet MS" panose="020B0603020202020204" pitchFamily="34" charset="0"/>
              </a:rPr>
              <a:t>Αποτέλεσμα  </a:t>
            </a:r>
            <a:r>
              <a:rPr lang="el-GR" sz="2000" b="1" i="0" dirty="0">
                <a:latin typeface="Trebuchet MS" panose="020B0603020202020204" pitchFamily="34" charset="0"/>
              </a:rPr>
              <a:t>παραγωγής  ενζύμων  από τα βακτήρια,</a:t>
            </a:r>
            <a:r>
              <a:rPr lang="en-US" sz="2000" b="1" i="0" dirty="0">
                <a:latin typeface="Trebuchet MS" panose="020B0603020202020204" pitchFamily="34" charset="0"/>
              </a:rPr>
              <a:t> </a:t>
            </a:r>
            <a:r>
              <a:rPr lang="el-GR" sz="2000" i="0" dirty="0">
                <a:latin typeface="Trebuchet MS" panose="020B0603020202020204" pitchFamily="34" charset="0"/>
              </a:rPr>
              <a:t>που διασπούν το αντιβιοτικό.</a:t>
            </a:r>
          </a:p>
          <a:p>
            <a:pPr lvl="2"/>
            <a:r>
              <a:rPr lang="el-GR" sz="2000" b="1" dirty="0">
                <a:latin typeface="Trebuchet MS" panose="020B0603020202020204" pitchFamily="34" charset="0"/>
              </a:rPr>
              <a:t>β-λακταμάσες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</a:p>
          <a:p>
            <a:pPr lvl="2"/>
            <a:r>
              <a:rPr lang="el-GR" sz="2000" b="1" dirty="0">
                <a:latin typeface="Trebuchet MS" panose="020B0603020202020204" pitchFamily="34" charset="0"/>
              </a:rPr>
              <a:t>Τροποποιητικά  ένζυμα </a:t>
            </a:r>
            <a:r>
              <a:rPr lang="el-GR" sz="2000" dirty="0">
                <a:latin typeface="Trebuchet MS" panose="020B0603020202020204" pitchFamily="34" charset="0"/>
              </a:rPr>
              <a:t>των </a:t>
            </a:r>
            <a:r>
              <a:rPr lang="el-GR" sz="2000" dirty="0" err="1">
                <a:latin typeface="Trebuchet MS" panose="020B0603020202020204" pitchFamily="34" charset="0"/>
              </a:rPr>
              <a:t>αμινογλυκοσιδών</a:t>
            </a:r>
            <a:r>
              <a:rPr lang="el-GR" sz="2000" dirty="0">
                <a:latin typeface="Trebuchet MS" panose="020B0603020202020204" pitchFamily="34" charset="0"/>
              </a:rPr>
              <a:t> κ.ά.</a:t>
            </a:r>
          </a:p>
          <a:p>
            <a:pPr lvl="1"/>
            <a:r>
              <a:rPr lang="el-GR" sz="2000" i="0" dirty="0">
                <a:latin typeface="Trebuchet MS" panose="020B0603020202020204" pitchFamily="34" charset="0"/>
              </a:rPr>
              <a:t>Τα ένζυμα αυτά μεταφέρονται στο βακτήριο με </a:t>
            </a:r>
            <a:r>
              <a:rPr lang="el-GR" sz="2000" b="1" i="0" dirty="0">
                <a:latin typeface="Trebuchet MS" panose="020B0603020202020204" pitchFamily="34" charset="0"/>
              </a:rPr>
              <a:t>πλασμίδια,</a:t>
            </a:r>
            <a:r>
              <a:rPr lang="el-GR" sz="2000" i="0" dirty="0">
                <a:latin typeface="Trebuchet MS" panose="020B0603020202020204" pitchFamily="34" charset="0"/>
              </a:rPr>
              <a:t> </a:t>
            </a:r>
            <a:r>
              <a:rPr lang="el-GR" sz="2000" b="1" i="0" dirty="0">
                <a:latin typeface="Trebuchet MS" panose="020B0603020202020204" pitchFamily="34" charset="0"/>
              </a:rPr>
              <a:t>τρανσποζόνια</a:t>
            </a:r>
            <a:r>
              <a:rPr lang="el-GR" sz="2000" i="0" dirty="0">
                <a:latin typeface="Trebuchet MS" panose="020B0603020202020204" pitchFamily="34" charset="0"/>
              </a:rPr>
              <a:t> και άλλους μηχανισμούς </a:t>
            </a:r>
            <a:r>
              <a:rPr lang="el-GR" sz="2000" b="1" i="0" dirty="0">
                <a:latin typeface="Trebuchet MS" panose="020B0603020202020204" pitchFamily="34" charset="0"/>
              </a:rPr>
              <a:t>οριζόντιας μεταφοράς γενετικού υλικού.</a:t>
            </a:r>
          </a:p>
          <a:p>
            <a:pPr lvl="1"/>
            <a:endParaRPr lang="el-GR" sz="2000" b="1" i="0" dirty="0">
              <a:latin typeface="Trebuchet MS" panose="020B0603020202020204" pitchFamily="34" charset="0"/>
            </a:endParaRPr>
          </a:p>
          <a:p>
            <a:pPr lvl="1"/>
            <a:r>
              <a:rPr lang="el-GR" sz="2000" b="1" i="0" dirty="0">
                <a:latin typeface="Trebuchet MS" panose="020B0603020202020204" pitchFamily="34" charset="0"/>
              </a:rPr>
              <a:t>2.</a:t>
            </a:r>
            <a:r>
              <a:rPr lang="el-GR" sz="2000" i="0" dirty="0">
                <a:latin typeface="Trebuchet MS" panose="020B0603020202020204" pitchFamily="34" charset="0"/>
              </a:rPr>
              <a:t> Αποτέλεσμα </a:t>
            </a:r>
            <a:r>
              <a:rPr lang="el-GR" sz="2000" b="1" i="0" dirty="0">
                <a:latin typeface="Trebuchet MS" panose="020B0603020202020204" pitchFamily="34" charset="0"/>
              </a:rPr>
              <a:t>τροποποίησης του στόχου δράσης </a:t>
            </a:r>
            <a:r>
              <a:rPr lang="el-GR" sz="2000" i="0" dirty="0">
                <a:latin typeface="Trebuchet MS" panose="020B0603020202020204" pitchFamily="34" charset="0"/>
              </a:rPr>
              <a:t>του αντιβιοτικού στον μικροοργανισμό.</a:t>
            </a:r>
          </a:p>
          <a:p>
            <a:pPr lvl="1"/>
            <a:r>
              <a:rPr lang="el-GR" sz="2000" i="0" dirty="0">
                <a:latin typeface="Trebuchet MS" panose="020B0603020202020204" pitchFamily="34" charset="0"/>
              </a:rPr>
              <a:t>Μεταλλάξεις της </a:t>
            </a:r>
            <a:r>
              <a:rPr lang="el-GR" sz="2000" b="1" i="0" dirty="0">
                <a:latin typeface="Trebuchet MS" panose="020B0603020202020204" pitchFamily="34" charset="0"/>
              </a:rPr>
              <a:t>γυράσης/ τοποϊσομεράσης</a:t>
            </a:r>
            <a:r>
              <a:rPr lang="el-GR" sz="2000" i="0" dirty="0">
                <a:latin typeface="Trebuchet MS" panose="020B0603020202020204" pitchFamily="34" charset="0"/>
              </a:rPr>
              <a:t>-αντοχή στις κινολόνες, </a:t>
            </a:r>
          </a:p>
          <a:p>
            <a:pPr lvl="1"/>
            <a:r>
              <a:rPr lang="el-GR" sz="2000" i="0" dirty="0">
                <a:latin typeface="Trebuchet MS" panose="020B0603020202020204" pitchFamily="34" charset="0"/>
              </a:rPr>
              <a:t>Μεταλλάξεις  στο </a:t>
            </a:r>
            <a:r>
              <a:rPr lang="el-GR" sz="2000" b="1" i="0" dirty="0">
                <a:latin typeface="Trebuchet MS" panose="020B0603020202020204" pitchFamily="34" charset="0"/>
              </a:rPr>
              <a:t>ριβόσωμα</a:t>
            </a:r>
            <a:r>
              <a:rPr lang="el-GR" sz="2000" i="0" dirty="0">
                <a:latin typeface="Trebuchet MS" panose="020B0603020202020204" pitchFamily="34" charset="0"/>
              </a:rPr>
              <a:t>,-αντοχή  στις  μακρολίδες κ.λπ.</a:t>
            </a:r>
          </a:p>
          <a:p>
            <a:pPr lvl="1"/>
            <a:endParaRPr lang="el-GR" sz="2000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dirty="0">
                <a:solidFill>
                  <a:srgbClr val="FF0000"/>
                </a:solidFill>
                <a:latin typeface="Trebuchet MS" panose="020B0603020202020204" pitchFamily="34" charset="0"/>
              </a:rPr>
              <a:t>Εμφάνιση μικροβιακής αντοχής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2235704"/>
          </a:xfrm>
        </p:spPr>
        <p:txBody>
          <a:bodyPr>
            <a:normAutofit/>
          </a:bodyPr>
          <a:lstStyle/>
          <a:p>
            <a:r>
              <a:rPr lang="el-GR" sz="2000" b="1" dirty="0">
                <a:latin typeface="Trebuchet MS" panose="020B0603020202020204" pitchFamily="34" charset="0"/>
              </a:rPr>
              <a:t>3. </a:t>
            </a:r>
            <a:r>
              <a:rPr lang="el-GR" sz="2000" dirty="0">
                <a:latin typeface="Trebuchet MS" panose="020B0603020202020204" pitchFamily="34" charset="0"/>
              </a:rPr>
              <a:t>Αποτέλεσμα διαταραχών στη </a:t>
            </a:r>
            <a:r>
              <a:rPr lang="el-GR" sz="2000" b="1" dirty="0">
                <a:latin typeface="Trebuchet MS" panose="020B0603020202020204" pitchFamily="34" charset="0"/>
              </a:rPr>
              <a:t>διαπερατότητα</a:t>
            </a:r>
            <a:r>
              <a:rPr lang="el-GR" sz="2000" dirty="0">
                <a:latin typeface="Trebuchet MS" panose="020B0603020202020204" pitchFamily="34" charset="0"/>
              </a:rPr>
              <a:t> του μικροβιακού τοιχώματος </a:t>
            </a:r>
          </a:p>
          <a:p>
            <a:pPr lvl="1"/>
            <a:r>
              <a:rPr lang="el-GR" sz="2000" b="1" i="0" dirty="0">
                <a:latin typeface="Trebuchet MS" panose="020B0603020202020204" pitchFamily="34" charset="0"/>
              </a:rPr>
              <a:t>Απώλειες πορινών</a:t>
            </a:r>
            <a:r>
              <a:rPr lang="el-GR" sz="2000" i="0" dirty="0">
                <a:latin typeface="Trebuchet MS" panose="020B0603020202020204" pitchFamily="34" charset="0"/>
              </a:rPr>
              <a:t>, που εμποδίζουν την είσοδο των αντιβιοτικών στο μικροοργανισμό</a:t>
            </a:r>
          </a:p>
          <a:p>
            <a:pPr lvl="1"/>
            <a:endParaRPr lang="el-GR" sz="2000" dirty="0">
              <a:latin typeface="Trebuchet MS" panose="020B0603020202020204" pitchFamily="34" charset="0"/>
            </a:endParaRPr>
          </a:p>
          <a:p>
            <a:r>
              <a:rPr lang="el-GR" sz="2000" dirty="0">
                <a:latin typeface="Trebuchet MS" panose="020B0603020202020204" pitchFamily="34" charset="0"/>
              </a:rPr>
              <a:t>4. Εμφάνιση  </a:t>
            </a:r>
            <a:r>
              <a:rPr lang="el-GR" sz="2000" b="1" dirty="0">
                <a:latin typeface="Trebuchet MS" panose="020B0603020202020204" pitchFamily="34" charset="0"/>
              </a:rPr>
              <a:t>αντλιών  εκροής </a:t>
            </a:r>
            <a:r>
              <a:rPr lang="el-GR" sz="2000" dirty="0">
                <a:latin typeface="Trebuchet MS" panose="020B0603020202020204" pitchFamily="34" charset="0"/>
              </a:rPr>
              <a:t>που απομακρύνουν το αντιβιοτικό. </a:t>
            </a:r>
          </a:p>
        </p:txBody>
      </p:sp>
    </p:spTree>
    <p:extLst>
      <p:ext uri="{BB962C8B-B14F-4D97-AF65-F5344CB8AC3E}">
        <p14:creationId xmlns:p14="http://schemas.microsoft.com/office/powerpoint/2010/main" val="3204171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Πως εμφανίζεται η μικροβιακή αντοχή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4"/>
          <a:stretch/>
        </p:blipFill>
        <p:spPr bwMode="auto">
          <a:xfrm>
            <a:off x="762000" y="1584284"/>
            <a:ext cx="7620000" cy="460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059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61540" y="393661"/>
            <a:ext cx="7365168" cy="759467"/>
          </a:xfrm>
        </p:spPr>
        <p:txBody>
          <a:bodyPr anchor="t">
            <a:normAutofit fontScale="90000"/>
          </a:bodyPr>
          <a:lstStyle/>
          <a:p>
            <a:pPr algn="l"/>
            <a:r>
              <a:rPr lang="el-GR" sz="3200" b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  <a:ea typeface="Cambria" pitchFamily="18" charset="0"/>
              </a:rPr>
              <a:t>Οριζόντια μεταφορά γενετικού υλικού</a:t>
            </a:r>
            <a:endParaRPr lang="el-GR" sz="3200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39552" y="1124744"/>
            <a:ext cx="8568952" cy="4882169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Η 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οριζόντια μεταφορά γενετικού υλικού 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είναι μια διαδικασία κατά την οποία ένας 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οργανισμός μεταφέρει γενετικό υλικό σε έναν άλλο 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ο οποίος 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δεν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 είναι 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απόγονος του δότη</a:t>
            </a:r>
          </a:p>
          <a:p>
            <a:pPr>
              <a:lnSpc>
                <a:spcPct val="110000"/>
              </a:lnSpc>
            </a:pP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Η οριζόντια μεταφορά γενετικού υλικού προκαλεί συνήθως 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μεγάλες 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αλλαγές στο </a:t>
            </a:r>
            <a:r>
              <a:rPr lang="el-GR" sz="2000" dirty="0" err="1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γονιδίωμα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l-GR" sz="2000" i="0" dirty="0" err="1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Π.χ</a:t>
            </a: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  ορισμένα βακτήρια περιέχουν </a:t>
            </a:r>
            <a:r>
              <a:rPr lang="el-GR" sz="2000" b="1" i="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πολλά λοιμογόνα γονίδια-</a:t>
            </a:r>
            <a:r>
              <a:rPr lang="en-US" sz="2000" b="1" i="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pathogenicity</a:t>
            </a:r>
            <a:r>
              <a:rPr lang="en-US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 </a:t>
            </a:r>
            <a:r>
              <a:rPr lang="en-US" sz="2000" b="1" i="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islands-</a:t>
            </a: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τα οποία εντοπίζονται σε μεγάλες </a:t>
            </a:r>
            <a:r>
              <a:rPr lang="el-GR" sz="2000" b="1" i="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ασταθείς περιοχές του </a:t>
            </a:r>
            <a:r>
              <a:rPr lang="el-GR" sz="2000" b="1" i="0" dirty="0" err="1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γονιδιώματος</a:t>
            </a:r>
            <a:r>
              <a:rPr lang="el-GR" sz="2000" b="1" i="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 .</a:t>
            </a: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 Αυτά τα γονίδια μεταφέρονται σε άλλα βακτήρια με οριζόντια μεταφορά </a:t>
            </a:r>
          </a:p>
          <a:p>
            <a:pPr lvl="1">
              <a:lnSpc>
                <a:spcPct val="110000"/>
              </a:lnSpc>
            </a:pP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Αν </a:t>
            </a:r>
            <a:r>
              <a:rPr lang="el-GR" sz="2000" b="1" i="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δεν προσφέρουν </a:t>
            </a: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στα βακτήρια επιλεκτικά πλεονεκτήματα τότε αποβάλλονται </a:t>
            </a:r>
          </a:p>
          <a:p>
            <a:pPr>
              <a:lnSpc>
                <a:spcPct val="110000"/>
              </a:lnSpc>
            </a:pPr>
            <a:endParaRPr lang="el-GR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404664"/>
            <a:ext cx="8604448" cy="1064098"/>
          </a:xfrm>
        </p:spPr>
        <p:txBody>
          <a:bodyPr anchor="t">
            <a:normAutofit/>
          </a:bodyPr>
          <a:lstStyle/>
          <a:p>
            <a:pPr algn="ctr"/>
            <a:r>
              <a:rPr lang="el-GR" sz="3200" b="1" dirty="0">
                <a:solidFill>
                  <a:srgbClr val="C00000"/>
                </a:solidFill>
                <a:latin typeface="Trebuchet MS" panose="020B0603020202020204" pitchFamily="34" charset="0"/>
                <a:ea typeface="Cambria" pitchFamily="18" charset="0"/>
              </a:rPr>
              <a:t>Μηχανισμοί οριζόντιας μεταφοράς</a:t>
            </a:r>
            <a:endParaRPr lang="el-GR" sz="3200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043608" y="1275773"/>
            <a:ext cx="7980377" cy="2964594"/>
          </a:xfrm>
        </p:spPr>
        <p:txBody>
          <a:bodyPr anchor="ctr">
            <a:normAutofit/>
          </a:bodyPr>
          <a:lstStyle/>
          <a:p>
            <a:r>
              <a:rPr lang="el-GR" sz="2000" dirty="0">
                <a:latin typeface="Trebuchet MS" panose="020B0603020202020204" pitchFamily="34" charset="0"/>
                <a:ea typeface="Cambria" pitchFamily="18" charset="0"/>
              </a:rPr>
              <a:t>Τρείς  μηχανισμοί οριζόντιας μεταφοράς</a:t>
            </a:r>
          </a:p>
          <a:p>
            <a:pPr lvl="1"/>
            <a:r>
              <a:rPr lang="el-GR" sz="2000" b="1" i="0" dirty="0">
                <a:latin typeface="Trebuchet MS" panose="020B0603020202020204" pitchFamily="34" charset="0"/>
                <a:ea typeface="Cambria" pitchFamily="18" charset="0"/>
              </a:rPr>
              <a:t>Μεταμόρφωση</a:t>
            </a:r>
            <a:r>
              <a:rPr lang="el-GR" sz="2000" i="0" dirty="0">
                <a:latin typeface="Trebuchet MS" panose="020B0603020202020204" pitchFamily="34" charset="0"/>
                <a:ea typeface="Cambria" pitchFamily="18" charset="0"/>
              </a:rPr>
              <a:t>- </a:t>
            </a:r>
            <a:r>
              <a:rPr lang="en-US" sz="2000" i="0" dirty="0">
                <a:latin typeface="Trebuchet MS" panose="020B0603020202020204" pitchFamily="34" charset="0"/>
                <a:ea typeface="Cambria" pitchFamily="18" charset="0"/>
              </a:rPr>
              <a:t>Transformation</a:t>
            </a:r>
          </a:p>
          <a:p>
            <a:pPr lvl="1"/>
            <a:r>
              <a:rPr lang="el-GR" sz="2000" b="1" i="0" dirty="0">
                <a:latin typeface="Trebuchet MS" panose="020B0603020202020204" pitchFamily="34" charset="0"/>
                <a:ea typeface="Cambria" pitchFamily="18" charset="0"/>
              </a:rPr>
              <a:t>Μεταγωγή -</a:t>
            </a:r>
            <a:r>
              <a:rPr lang="en-US" sz="2000" i="0" dirty="0">
                <a:latin typeface="Trebuchet MS" panose="020B0603020202020204" pitchFamily="34" charset="0"/>
                <a:ea typeface="Cambria" pitchFamily="18" charset="0"/>
              </a:rPr>
              <a:t>Transduction</a:t>
            </a:r>
          </a:p>
          <a:p>
            <a:pPr lvl="1"/>
            <a:r>
              <a:rPr lang="el-GR" sz="2000" b="1" i="0" dirty="0">
                <a:latin typeface="Trebuchet MS" panose="020B0603020202020204" pitchFamily="34" charset="0"/>
                <a:ea typeface="Cambria" pitchFamily="18" charset="0"/>
              </a:rPr>
              <a:t>Σύζευξη </a:t>
            </a:r>
            <a:r>
              <a:rPr lang="el-GR" sz="2000" i="0" dirty="0">
                <a:latin typeface="Trebuchet MS" panose="020B0603020202020204" pitchFamily="34" charset="0"/>
                <a:ea typeface="Cambria" pitchFamily="18" charset="0"/>
              </a:rPr>
              <a:t>-</a:t>
            </a:r>
            <a:r>
              <a:rPr lang="en-US" sz="2000" i="0" dirty="0">
                <a:latin typeface="Trebuchet MS" panose="020B0603020202020204" pitchFamily="34" charset="0"/>
                <a:ea typeface="Cambria" pitchFamily="18" charset="0"/>
              </a:rPr>
              <a:t>Conjugation</a:t>
            </a:r>
          </a:p>
          <a:p>
            <a:pPr lvl="2"/>
            <a:r>
              <a:rPr lang="en-US" sz="2000" dirty="0">
                <a:latin typeface="Trebuchet MS" panose="020B0603020202020204" pitchFamily="34" charset="0"/>
                <a:ea typeface="Cambria" pitchFamily="18" charset="0"/>
              </a:rPr>
              <a:t>H </a:t>
            </a:r>
            <a:r>
              <a:rPr lang="el-GR" sz="2000" dirty="0">
                <a:latin typeface="Trebuchet MS" panose="020B0603020202020204" pitchFamily="34" charset="0"/>
                <a:ea typeface="Cambria" pitchFamily="18" charset="0"/>
              </a:rPr>
              <a:t>πλέον συχνή </a:t>
            </a:r>
            <a:r>
              <a:rPr lang="en-US" sz="2000" dirty="0">
                <a:latin typeface="Trebuchet MS" panose="020B0603020202020204" pitchFamily="34" charset="0"/>
                <a:ea typeface="Cambria" pitchFamily="18" charset="0"/>
              </a:rPr>
              <a:t> </a:t>
            </a:r>
            <a:endParaRPr lang="el-GR" sz="2000" dirty="0">
              <a:latin typeface="Trebuchet MS" panose="020B0603020202020204" pitchFamily="34" charset="0"/>
              <a:ea typeface="Cambria" pitchFamily="18" charset="0"/>
            </a:endParaRPr>
          </a:p>
          <a:p>
            <a:pPr>
              <a:lnSpc>
                <a:spcPct val="110000"/>
              </a:lnSpc>
            </a:pPr>
            <a:endParaRPr lang="el-GR" sz="1400" dirty="0">
              <a:solidFill>
                <a:schemeClr val="tx2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E44519D-F82F-4189-BFDA-21140DF2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3872790"/>
            <a:ext cx="3675528" cy="258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2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7088FA5-B57A-4013-A31A-F5C9422E7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01343"/>
            <a:ext cx="8604448" cy="972351"/>
          </a:xfrm>
        </p:spPr>
        <p:txBody>
          <a:bodyPr anchor="t">
            <a:normAutofit/>
          </a:bodyPr>
          <a:lstStyle/>
          <a:p>
            <a:pPr algn="ctr"/>
            <a:r>
              <a:rPr lang="el-GR" sz="3200" b="1" u="sng" dirty="0">
                <a:solidFill>
                  <a:srgbClr val="C00000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Μεταμόρφωση </a:t>
            </a:r>
            <a:endParaRPr lang="el-GR" sz="3200" dirty="0">
              <a:solidFill>
                <a:srgbClr val="C00000"/>
              </a:solidFill>
              <a:latin typeface="Trebuchet MS" panose="020B0603020202020204" pitchFamily="34" charset="0"/>
              <a:ea typeface="Cambria" panose="020405030504060302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670372-42EB-41DC-A1C4-A473189D5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473694"/>
            <a:ext cx="8087569" cy="4576250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Είναι μια μορφή </a:t>
            </a:r>
            <a:r>
              <a:rPr lang="el-GR" sz="2000" b="1" u="sng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γενετικού </a:t>
            </a:r>
            <a:r>
              <a:rPr lang="el-GR" sz="2000" b="1" u="sng" dirty="0" err="1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ανασυνδιασμού</a:t>
            </a:r>
            <a:r>
              <a:rPr lang="el-GR" sz="2000" b="1" u="sng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  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όπου ένα 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τμήμα  </a:t>
            </a:r>
            <a:r>
              <a:rPr lang="en-US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DNA 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από ένα 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νεκρό, </a:t>
            </a:r>
            <a:r>
              <a:rPr lang="el-GR" sz="2000" b="1" dirty="0" err="1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αποδομημένο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 βακτήριο   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εισέρχεται  και αντικαθιστά ένα τμήμα  του </a:t>
            </a:r>
            <a:r>
              <a:rPr lang="en-US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DNA 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σε ένα δέκτη βακτήριο</a:t>
            </a:r>
          </a:p>
          <a:p>
            <a:pPr lvl="1">
              <a:lnSpc>
                <a:spcPct val="110000"/>
              </a:lnSpc>
            </a:pP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Συνήθως αφορά </a:t>
            </a:r>
            <a:r>
              <a:rPr lang="el-GR" sz="2000" b="1" i="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ίδια </a:t>
            </a:r>
            <a:r>
              <a:rPr lang="el-GR" sz="2000" b="1" i="0" dirty="0" err="1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βακτηριακά</a:t>
            </a:r>
            <a:r>
              <a:rPr lang="el-GR" sz="2000" b="1" i="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 </a:t>
            </a: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στελέχη ή βακτήρια που ανήκουν στο ίδιο είδος </a:t>
            </a:r>
          </a:p>
          <a:p>
            <a:pPr lvl="2">
              <a:lnSpc>
                <a:spcPct val="110000"/>
              </a:lnSpc>
            </a:pP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Βακτήρια που υφίστανται </a:t>
            </a:r>
            <a:r>
              <a:rPr lang="en-US" sz="200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 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εύκολα</a:t>
            </a:r>
            <a:r>
              <a:rPr lang="en-US" sz="200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 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φυσική  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μεταμόρφωση:</a:t>
            </a:r>
          </a:p>
          <a:p>
            <a:pPr lvl="3">
              <a:lnSpc>
                <a:spcPct val="110000"/>
              </a:lnSpc>
            </a:pPr>
            <a:r>
              <a:rPr lang="en-US" sz="2000" b="1" i="1" dirty="0" err="1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N.meningitidis</a:t>
            </a:r>
            <a:endParaRPr lang="en-US" sz="2000" b="1" i="1" dirty="0">
              <a:solidFill>
                <a:schemeClr val="tx2"/>
              </a:solidFill>
              <a:latin typeface="Trebuchet MS" panose="020B0603020202020204" pitchFamily="34" charset="0"/>
              <a:ea typeface="Cambria" pitchFamily="18" charset="0"/>
            </a:endParaRPr>
          </a:p>
          <a:p>
            <a:pPr lvl="3">
              <a:lnSpc>
                <a:spcPct val="110000"/>
              </a:lnSpc>
            </a:pPr>
            <a:r>
              <a:rPr lang="en-US" sz="2000" i="1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N. gonorrhoeae</a:t>
            </a:r>
          </a:p>
          <a:p>
            <a:pPr lvl="3">
              <a:lnSpc>
                <a:spcPct val="110000"/>
              </a:lnSpc>
            </a:pPr>
            <a:r>
              <a:rPr lang="en-US" sz="2000" b="1" i="1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H. influenzae</a:t>
            </a:r>
          </a:p>
          <a:p>
            <a:pPr lvl="3">
              <a:lnSpc>
                <a:spcPct val="110000"/>
              </a:lnSpc>
            </a:pPr>
            <a:r>
              <a:rPr lang="en-US" sz="2000" i="1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L. pneumophila</a:t>
            </a:r>
          </a:p>
          <a:p>
            <a:pPr lvl="3">
              <a:lnSpc>
                <a:spcPct val="110000"/>
              </a:lnSpc>
            </a:pPr>
            <a:r>
              <a:rPr lang="en-US" sz="2000" b="1" i="1" dirty="0">
                <a:solidFill>
                  <a:schemeClr val="tx2"/>
                </a:solidFill>
                <a:latin typeface="Trebuchet MS" panose="020B0603020202020204" pitchFamily="34" charset="0"/>
                <a:ea typeface="Cambria" pitchFamily="18" charset="0"/>
              </a:rPr>
              <a:t>S. pneumoniae</a:t>
            </a:r>
            <a:endParaRPr lang="el-GR" sz="20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473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Transformation: Step 1: A donor bacterium dies and is degraded.">
            <a:extLst>
              <a:ext uri="{FF2B5EF4-FFF2-40B4-BE49-F238E27FC236}">
                <a16:creationId xmlns:a16="http://schemas.microsoft.com/office/drawing/2014/main" id="{3986180D-9CD5-4C9A-8DCD-47BCFA7F4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264" y="2981032"/>
            <a:ext cx="2869230" cy="1837678"/>
          </a:xfrm>
          <a:prstGeom prst="rect">
            <a:avLst/>
          </a:prstGeom>
          <a:noFill/>
        </p:spPr>
      </p:pic>
      <p:pic>
        <p:nvPicPr>
          <p:cNvPr id="13" name="Picture 6" descr="alt">
            <a:extLst>
              <a:ext uri="{FF2B5EF4-FFF2-40B4-BE49-F238E27FC236}">
                <a16:creationId xmlns:a16="http://schemas.microsoft.com/office/drawing/2014/main" id="{FC8B76B3-0ECA-4499-9731-9ED0C2D04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3494" y="2996952"/>
            <a:ext cx="2668706" cy="1837678"/>
          </a:xfrm>
          <a:prstGeom prst="rect">
            <a:avLst/>
          </a:prstGeom>
          <a:noFill/>
        </p:spPr>
      </p:pic>
      <p:pic>
        <p:nvPicPr>
          <p:cNvPr id="15" name="Picture 2" descr="alt">
            <a:extLst>
              <a:ext uri="{FF2B5EF4-FFF2-40B4-BE49-F238E27FC236}">
                <a16:creationId xmlns:a16="http://schemas.microsoft.com/office/drawing/2014/main" id="{7985E021-8F5E-4168-B21F-F76B56278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4264" y="4848604"/>
            <a:ext cx="2869230" cy="1837678"/>
          </a:xfrm>
          <a:prstGeom prst="rect">
            <a:avLst/>
          </a:prstGeom>
          <a:noFill/>
        </p:spPr>
      </p:pic>
      <p:pic>
        <p:nvPicPr>
          <p:cNvPr id="17" name="Picture 4" descr="alt">
            <a:extLst>
              <a:ext uri="{FF2B5EF4-FFF2-40B4-BE49-F238E27FC236}">
                <a16:creationId xmlns:a16="http://schemas.microsoft.com/office/drawing/2014/main" id="{8061A6C5-7957-449C-89C7-46235A64E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3494" y="4841617"/>
            <a:ext cx="2668706" cy="1837678"/>
          </a:xfrm>
          <a:prstGeom prst="rect">
            <a:avLst/>
          </a:prstGeom>
          <a:noFill/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A5C97DB7-62C3-4286-8CED-46572942E5DA}"/>
              </a:ext>
            </a:extLst>
          </p:cNvPr>
          <p:cNvSpPr/>
          <p:nvPr/>
        </p:nvSpPr>
        <p:spPr>
          <a:xfrm>
            <a:off x="539552" y="270777"/>
            <a:ext cx="84727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latin typeface="Trebuchet MS" panose="020B0603020202020204" pitchFamily="34" charset="0"/>
                <a:cs typeface="Tahoma" pitchFamily="34" charset="0"/>
              </a:rPr>
              <a:t>Βήμα 1  : </a:t>
            </a:r>
            <a:r>
              <a:rPr lang="el-GR" dirty="0">
                <a:latin typeface="Trebuchet MS" panose="020B0603020202020204" pitchFamily="34" charset="0"/>
                <a:cs typeface="Tahoma" pitchFamily="34" charset="0"/>
              </a:rPr>
              <a:t>Ένα βακτήριο </a:t>
            </a:r>
            <a:r>
              <a:rPr lang="el-GR" b="1" dirty="0">
                <a:latin typeface="Trebuchet MS" panose="020B0603020202020204" pitchFamily="34" charset="0"/>
                <a:cs typeface="Tahoma" pitchFamily="34" charset="0"/>
              </a:rPr>
              <a:t>δότης</a:t>
            </a:r>
            <a:r>
              <a:rPr lang="el-GR" dirty="0">
                <a:latin typeface="Trebuchet MS" panose="020B0603020202020204" pitchFamily="34" charset="0"/>
                <a:cs typeface="Tahoma" pitchFamily="34" charset="0"/>
              </a:rPr>
              <a:t> πεθαίνει και </a:t>
            </a:r>
            <a:r>
              <a:rPr lang="el-GR" b="1" dirty="0" err="1">
                <a:latin typeface="Trebuchet MS" panose="020B0603020202020204" pitchFamily="34" charset="0"/>
                <a:cs typeface="Tahoma" pitchFamily="34" charset="0"/>
              </a:rPr>
              <a:t>αποδομείται</a:t>
            </a:r>
            <a:endParaRPr lang="el-GR" b="1" dirty="0">
              <a:latin typeface="Trebuchet MS" panose="020B0603020202020204" pitchFamily="34" charset="0"/>
              <a:cs typeface="Tahoma" pitchFamily="34" charset="0"/>
            </a:endParaRPr>
          </a:p>
          <a:p>
            <a:r>
              <a:rPr lang="el-GR" b="1" dirty="0">
                <a:latin typeface="Trebuchet MS" panose="020B0603020202020204" pitchFamily="34" charset="0"/>
                <a:cs typeface="Tahoma" pitchFamily="34" charset="0"/>
              </a:rPr>
              <a:t>Βήμα 2 :  Τμήματα DNA</a:t>
            </a:r>
            <a:r>
              <a:rPr lang="el-GR" dirty="0">
                <a:latin typeface="Trebuchet MS" panose="020B0603020202020204" pitchFamily="34" charset="0"/>
                <a:cs typeface="Tahoma" pitchFamily="34" charset="0"/>
              </a:rPr>
              <a:t>, 10 γονίδια, από τον κατεστραμμένο δότη δεσμεύονται</a:t>
            </a:r>
          </a:p>
          <a:p>
            <a:r>
              <a:rPr lang="el-GR" dirty="0">
                <a:latin typeface="Trebuchet MS" panose="020B0603020202020204" pitchFamily="34" charset="0"/>
                <a:cs typeface="Tahoma" pitchFamily="34" charset="0"/>
              </a:rPr>
              <a:t> στο κυτταρικό τοίχωμα ενός ζωντανού βακτηρίου </a:t>
            </a:r>
          </a:p>
          <a:p>
            <a:r>
              <a:rPr lang="el-GR" b="1" dirty="0">
                <a:latin typeface="Trebuchet MS" panose="020B0603020202020204" pitchFamily="34" charset="0"/>
                <a:cs typeface="Tahoma" pitchFamily="34" charset="0"/>
              </a:rPr>
              <a:t>Βήμα 3 : </a:t>
            </a:r>
            <a:r>
              <a:rPr lang="en-US" dirty="0">
                <a:latin typeface="Trebuchet MS" panose="020B0603020202020204" pitchFamily="34" charset="0"/>
                <a:cs typeface="Tahoma" pitchFamily="34" charset="0"/>
              </a:rPr>
              <a:t>M</a:t>
            </a:r>
            <a:r>
              <a:rPr lang="el-GR" dirty="0">
                <a:latin typeface="Trebuchet MS" panose="020B0603020202020204" pitchFamily="34" charset="0"/>
                <a:cs typeface="Tahoma" pitchFamily="34" charset="0"/>
              </a:rPr>
              <a:t>ία </a:t>
            </a:r>
            <a:r>
              <a:rPr lang="el-GR" dirty="0" err="1">
                <a:latin typeface="Trebuchet MS" panose="020B0603020202020204" pitchFamily="34" charset="0"/>
                <a:cs typeface="Tahoma" pitchFamily="34" charset="0"/>
              </a:rPr>
              <a:t>νουκλεάση</a:t>
            </a:r>
            <a:r>
              <a:rPr lang="el-GR" dirty="0">
                <a:latin typeface="Trebuchet MS" panose="020B0603020202020204" pitchFamily="34" charset="0"/>
                <a:cs typeface="Tahoma" pitchFamily="34" charset="0"/>
              </a:rPr>
              <a:t> </a:t>
            </a:r>
            <a:r>
              <a:rPr lang="el-GR" dirty="0" err="1">
                <a:latin typeface="Trebuchet MS" panose="020B0603020202020204" pitchFamily="34" charset="0"/>
                <a:cs typeface="Tahoma" pitchFamily="34" charset="0"/>
              </a:rPr>
              <a:t>αποδομεί</a:t>
            </a:r>
            <a:r>
              <a:rPr lang="el-GR" dirty="0">
                <a:latin typeface="Trebuchet MS" panose="020B0603020202020204" pitchFamily="34" charset="0"/>
                <a:cs typeface="Tahoma" pitchFamily="34" charset="0"/>
              </a:rPr>
              <a:t> τη μια έλικα του δότη.  Ειδικές  </a:t>
            </a:r>
            <a:r>
              <a:rPr lang="el-GR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ahoma" pitchFamily="34" charset="0"/>
              </a:rPr>
              <a:t>single-stranded</a:t>
            </a:r>
            <a:r>
              <a:rPr lang="el-GR" b="1" dirty="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ahoma" pitchFamily="34" charset="0"/>
              </a:rPr>
              <a:t> DNA-</a:t>
            </a:r>
            <a:r>
              <a:rPr lang="el-GR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ahoma" pitchFamily="34" charset="0"/>
              </a:rPr>
              <a:t>binding</a:t>
            </a:r>
            <a:r>
              <a:rPr lang="el-GR" b="1" dirty="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ahoma" pitchFamily="34" charset="0"/>
              </a:rPr>
              <a:t> </a:t>
            </a:r>
            <a:r>
              <a:rPr lang="el-GR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ahoma" pitchFamily="34" charset="0"/>
              </a:rPr>
              <a:t>proteins</a:t>
            </a:r>
            <a:r>
              <a:rPr lang="el-GR" b="1" dirty="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ahoma" pitchFamily="34" charset="0"/>
              </a:rPr>
              <a:t> </a:t>
            </a:r>
            <a:r>
              <a:rPr lang="el-GR" dirty="0">
                <a:latin typeface="Trebuchet MS" panose="020B0603020202020204" pitchFamily="34" charset="0"/>
                <a:cs typeface="Tahoma" pitchFamily="34" charset="0"/>
              </a:rPr>
              <a:t>δεσμεύονται στο DNA δότη και προλαμβάνουν την </a:t>
            </a:r>
            <a:r>
              <a:rPr lang="el-GR" dirty="0" err="1">
                <a:latin typeface="Trebuchet MS" panose="020B0603020202020204" pitchFamily="34" charset="0"/>
                <a:cs typeface="Tahoma" pitchFamily="34" charset="0"/>
              </a:rPr>
              <a:t>αποδόμιση</a:t>
            </a:r>
            <a:r>
              <a:rPr lang="el-GR" dirty="0">
                <a:latin typeface="Trebuchet MS" panose="020B0603020202020204" pitchFamily="34" charset="0"/>
                <a:cs typeface="Tahoma" pitchFamily="34" charset="0"/>
              </a:rPr>
              <a:t> στο κυτταρόπλασμα </a:t>
            </a:r>
          </a:p>
          <a:p>
            <a:r>
              <a:rPr lang="el-GR" b="1" dirty="0">
                <a:latin typeface="Trebuchet MS" panose="020B0603020202020204" pitchFamily="34" charset="0"/>
                <a:cs typeface="Tahoma" pitchFamily="34" charset="0"/>
              </a:rPr>
              <a:t>Βήμα 4 : οι </a:t>
            </a:r>
            <a:r>
              <a:rPr lang="el-GR" b="1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  <a:cs typeface="Tahoma" pitchFamily="34" charset="0"/>
              </a:rPr>
              <a:t>RecA</a:t>
            </a:r>
            <a:r>
              <a:rPr lang="el-GR" b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  <a:cs typeface="Tahoma" pitchFamily="34" charset="0"/>
              </a:rPr>
              <a:t> πρωτεΐνες  </a:t>
            </a:r>
            <a:r>
              <a:rPr lang="el-GR" dirty="0">
                <a:latin typeface="Trebuchet MS" panose="020B0603020202020204" pitchFamily="34" charset="0"/>
                <a:cs typeface="Tahoma" pitchFamily="34" charset="0"/>
              </a:rPr>
              <a:t>σπάνε και </a:t>
            </a:r>
            <a:r>
              <a:rPr lang="el-GR" dirty="0" err="1">
                <a:latin typeface="Trebuchet MS" panose="020B0603020202020204" pitchFamily="34" charset="0"/>
                <a:cs typeface="Tahoma" pitchFamily="34" charset="0"/>
              </a:rPr>
              <a:t>επανενώνουν</a:t>
            </a:r>
            <a:r>
              <a:rPr lang="el-GR" dirty="0">
                <a:latin typeface="Trebuchet MS" panose="020B0603020202020204" pitchFamily="34" charset="0"/>
                <a:cs typeface="Tahoma" pitchFamily="34" charset="0"/>
              </a:rPr>
              <a:t> τα τμήματα του DNA</a:t>
            </a:r>
            <a:endParaRPr lang="el-GR" dirty="0">
              <a:latin typeface="Trebuchet MS" panose="020B0603020202020204" pitchFamily="34" charset="0"/>
            </a:endParaRPr>
          </a:p>
          <a:p>
            <a:endParaRPr lang="el-GR" dirty="0">
              <a:latin typeface="Cambria" pitchFamily="18" charset="0"/>
              <a:cs typeface="Tahoma" pitchFamily="34" charset="0"/>
            </a:endParaRPr>
          </a:p>
          <a:p>
            <a:endParaRPr lang="el-GR" dirty="0">
              <a:latin typeface="Cambria" pitchFamily="18" charset="0"/>
              <a:cs typeface="Tahoma" pitchFamily="34" charset="0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1775E034-E92B-4711-97B1-808C5361E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3699729"/>
            <a:ext cx="2323870" cy="19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85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89073" y="377245"/>
            <a:ext cx="6005070" cy="1518934"/>
          </a:xfrm>
        </p:spPr>
        <p:txBody>
          <a:bodyPr anchor="t">
            <a:normAutofit/>
          </a:bodyPr>
          <a:lstStyle/>
          <a:p>
            <a:pPr algn="l"/>
            <a:r>
              <a:rPr lang="el-GR" sz="3200" b="1" dirty="0">
                <a:solidFill>
                  <a:srgbClr val="C00000"/>
                </a:solidFill>
                <a:latin typeface="Trebuchet MS" panose="020B0603020202020204" pitchFamily="34" charset="0"/>
              </a:rPr>
              <a:t>Μεταγωγή - </a:t>
            </a:r>
            <a:r>
              <a:rPr lang="en-US" sz="3200" b="1" dirty="0">
                <a:solidFill>
                  <a:srgbClr val="C00000"/>
                </a:solidFill>
                <a:latin typeface="Trebuchet MS" panose="020B0603020202020204" pitchFamily="34" charset="0"/>
              </a:rPr>
              <a:t>Transduction </a:t>
            </a:r>
            <a:endParaRPr lang="el-GR" sz="3200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11560" y="1251752"/>
            <a:ext cx="8532440" cy="4481504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l-GR" sz="2200" b="1" dirty="0">
                <a:solidFill>
                  <a:schemeClr val="tx2"/>
                </a:solidFill>
                <a:latin typeface="Trebuchet MS" panose="020B0603020202020204" pitchFamily="34" charset="0"/>
              </a:rPr>
              <a:t>Μεταφορά τμήματος </a:t>
            </a:r>
            <a:r>
              <a:rPr lang="en-US" sz="2200" b="1" dirty="0">
                <a:solidFill>
                  <a:schemeClr val="tx2"/>
                </a:solidFill>
                <a:latin typeface="Trebuchet MS" panose="020B0603020202020204" pitchFamily="34" charset="0"/>
              </a:rPr>
              <a:t>DNA </a:t>
            </a:r>
            <a:r>
              <a:rPr lang="el-GR" sz="2200" dirty="0">
                <a:solidFill>
                  <a:schemeClr val="tx2"/>
                </a:solidFill>
                <a:latin typeface="Trebuchet MS" panose="020B0603020202020204" pitchFamily="34" charset="0"/>
              </a:rPr>
              <a:t>από ένα βακτήριο σε άλλο μέσω </a:t>
            </a:r>
            <a:r>
              <a:rPr lang="el-GR" sz="2200" b="1" dirty="0">
                <a:solidFill>
                  <a:schemeClr val="tx2"/>
                </a:solidFill>
                <a:latin typeface="Trebuchet MS" panose="020B0603020202020204" pitchFamily="34" charset="0"/>
              </a:rPr>
              <a:t>βακτηριοφάγου</a:t>
            </a:r>
          </a:p>
          <a:p>
            <a:pPr>
              <a:lnSpc>
                <a:spcPct val="110000"/>
              </a:lnSpc>
            </a:pP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</a:rPr>
              <a:t>Οι βακτηριοφάγοι είναι οι 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</a:rPr>
              <a:t>ιοί των βακτηρίων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</a:rPr>
              <a:t>.</a:t>
            </a:r>
          </a:p>
          <a:p>
            <a:pPr lvl="1">
              <a:lnSpc>
                <a:spcPct val="110000"/>
              </a:lnSpc>
            </a:pPr>
            <a:r>
              <a:rPr lang="el-GR" sz="1800" b="1" i="0" dirty="0">
                <a:solidFill>
                  <a:schemeClr val="tx2"/>
                </a:solidFill>
                <a:latin typeface="Trebuchet MS" panose="020B0603020202020204" pitchFamily="34" charset="0"/>
              </a:rPr>
              <a:t>Επιβιώνουν </a:t>
            </a:r>
            <a:r>
              <a:rPr lang="el-GR" sz="1800" b="1" i="0" dirty="0" err="1">
                <a:solidFill>
                  <a:schemeClr val="tx2"/>
                </a:solidFill>
                <a:latin typeface="Trebuchet MS" panose="020B0603020202020204" pitchFamily="34" charset="0"/>
              </a:rPr>
              <a:t>εξωκυττάρια</a:t>
            </a:r>
            <a:r>
              <a:rPr lang="el-GR" sz="1800" b="1" i="0" dirty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l-GR" sz="1800" i="0" dirty="0">
                <a:solidFill>
                  <a:schemeClr val="tx2"/>
                </a:solidFill>
                <a:latin typeface="Trebuchet MS" panose="020B0603020202020204" pitchFamily="34" charset="0"/>
              </a:rPr>
              <a:t>διότι προστατεύονται από ένα πρωτεϊνικό περίβλημα. </a:t>
            </a:r>
          </a:p>
          <a:p>
            <a:pPr lvl="1">
              <a:lnSpc>
                <a:spcPct val="110000"/>
              </a:lnSpc>
            </a:pPr>
            <a:r>
              <a:rPr lang="el-GR" sz="1800" i="0" dirty="0">
                <a:solidFill>
                  <a:schemeClr val="tx2"/>
                </a:solidFill>
                <a:latin typeface="Trebuchet MS" panose="020B0603020202020204" pitchFamily="34" charset="0"/>
              </a:rPr>
              <a:t>Μολύνουν τα βακτήρια και :</a:t>
            </a:r>
          </a:p>
          <a:p>
            <a:pPr lvl="2">
              <a:lnSpc>
                <a:spcPct val="110000"/>
              </a:lnSpc>
            </a:pPr>
            <a:r>
              <a:rPr lang="el-GR" sz="1800" dirty="0">
                <a:solidFill>
                  <a:schemeClr val="tx2"/>
                </a:solidFill>
                <a:latin typeface="Trebuchet MS" panose="020B0603020202020204" pitchFamily="34" charset="0"/>
              </a:rPr>
              <a:t>είτε </a:t>
            </a:r>
            <a:r>
              <a:rPr lang="el-GR" sz="1800" b="1" dirty="0">
                <a:solidFill>
                  <a:schemeClr val="tx2"/>
                </a:solidFill>
                <a:latin typeface="Trebuchet MS" panose="020B0603020202020204" pitchFamily="34" charset="0"/>
              </a:rPr>
              <a:t>πολλαπλασιάζονται ενδοκυττάρια </a:t>
            </a:r>
            <a:r>
              <a:rPr lang="el-GR" sz="1800" dirty="0">
                <a:solidFill>
                  <a:schemeClr val="tx2"/>
                </a:solidFill>
                <a:latin typeface="Trebuchet MS" panose="020B0603020202020204" pitchFamily="34" charset="0"/>
              </a:rPr>
              <a:t>και απελευθερώνονται προξενώντας </a:t>
            </a:r>
            <a:r>
              <a:rPr lang="el-GR" sz="1800" b="1" dirty="0">
                <a:solidFill>
                  <a:schemeClr val="tx2"/>
                </a:solidFill>
                <a:latin typeface="Trebuchet MS" panose="020B0603020202020204" pitchFamily="34" charset="0"/>
              </a:rPr>
              <a:t>λύση του κυττάρου </a:t>
            </a:r>
            <a:r>
              <a:rPr lang="el-GR" sz="1800" dirty="0">
                <a:solidFill>
                  <a:schemeClr val="tx2"/>
                </a:solidFill>
                <a:latin typeface="Trebuchet MS" panose="020B0603020202020204" pitchFamily="34" charset="0"/>
              </a:rPr>
              <a:t>(</a:t>
            </a:r>
            <a:r>
              <a:rPr lang="el-GR" sz="18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λυτικός</a:t>
            </a:r>
            <a:r>
              <a:rPr lang="el-GR" sz="1800" b="1" dirty="0">
                <a:solidFill>
                  <a:schemeClr val="tx2"/>
                </a:solidFill>
                <a:latin typeface="Trebuchet MS" panose="020B0603020202020204" pitchFamily="34" charset="0"/>
              </a:rPr>
              <a:t> κύκλος</a:t>
            </a:r>
            <a:r>
              <a:rPr lang="el-GR" sz="1800" dirty="0">
                <a:solidFill>
                  <a:schemeClr val="tx2"/>
                </a:solidFill>
                <a:latin typeface="Trebuchet MS" panose="020B0603020202020204" pitchFamily="34" charset="0"/>
              </a:rPr>
              <a:t>) </a:t>
            </a:r>
          </a:p>
          <a:p>
            <a:pPr lvl="2">
              <a:lnSpc>
                <a:spcPct val="110000"/>
              </a:lnSpc>
            </a:pPr>
            <a:r>
              <a:rPr lang="el-GR" sz="1800" dirty="0">
                <a:solidFill>
                  <a:schemeClr val="tx2"/>
                </a:solidFill>
                <a:latin typeface="Trebuchet MS" panose="020B0603020202020204" pitchFamily="34" charset="0"/>
              </a:rPr>
              <a:t>είτε το </a:t>
            </a:r>
            <a:r>
              <a:rPr lang="el-GR" sz="1800" dirty="0" err="1">
                <a:solidFill>
                  <a:schemeClr val="tx2"/>
                </a:solidFill>
                <a:latin typeface="Trebuchet MS" panose="020B0603020202020204" pitchFamily="34" charset="0"/>
              </a:rPr>
              <a:t>γονιδίωμα</a:t>
            </a:r>
            <a:r>
              <a:rPr lang="el-GR" sz="1800" dirty="0">
                <a:solidFill>
                  <a:schemeClr val="tx2"/>
                </a:solidFill>
                <a:latin typeface="Trebuchet MS" panose="020B0603020202020204" pitchFamily="34" charset="0"/>
              </a:rPr>
              <a:t> τους </a:t>
            </a:r>
            <a:r>
              <a:rPr lang="el-GR" sz="1800" b="1" dirty="0">
                <a:solidFill>
                  <a:schemeClr val="tx2"/>
                </a:solidFill>
                <a:latin typeface="Trebuchet MS" panose="020B0603020202020204" pitchFamily="34" charset="0"/>
              </a:rPr>
              <a:t>ενσωματώνεται</a:t>
            </a:r>
            <a:r>
              <a:rPr lang="el-GR" sz="1800" dirty="0">
                <a:solidFill>
                  <a:schemeClr val="tx2"/>
                </a:solidFill>
                <a:latin typeface="Trebuchet MS" panose="020B0603020202020204" pitchFamily="34" charset="0"/>
              </a:rPr>
              <a:t> στο χρωμόσωμα του βακτηρίου μεταδιδόμενο και στα θυγατρικά κύτταρα (</a:t>
            </a:r>
            <a:r>
              <a:rPr lang="el-GR" sz="1800" b="1" dirty="0">
                <a:solidFill>
                  <a:schemeClr val="tx2"/>
                </a:solidFill>
                <a:latin typeface="Trebuchet MS" panose="020B0603020202020204" pitchFamily="34" charset="0"/>
              </a:rPr>
              <a:t>λυσιγόνος κατάσταση</a:t>
            </a:r>
            <a:r>
              <a:rPr lang="el-GR" sz="1800" dirty="0">
                <a:solidFill>
                  <a:schemeClr val="tx2"/>
                </a:solidFill>
                <a:latin typeface="Trebuchet MS" panose="020B0603020202020204" pitchFamily="34" charset="0"/>
              </a:rPr>
              <a:t>). </a:t>
            </a:r>
          </a:p>
          <a:p>
            <a:pPr>
              <a:lnSpc>
                <a:spcPct val="110000"/>
              </a:lnSpc>
            </a:pPr>
            <a:endParaRPr lang="el-GR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36927" y="247650"/>
            <a:ext cx="7870143" cy="1485900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rgbClr val="C00000"/>
                </a:solidFill>
                <a:latin typeface="Trebuchet MS" panose="020B0603020202020204" pitchFamily="34" charset="0"/>
              </a:rPr>
              <a:t>Βακτηριοφάγοι</a:t>
            </a:r>
            <a:endParaRPr lang="el-GR" sz="3200" b="1" dirty="0">
              <a:solidFill>
                <a:srgbClr val="C00000"/>
              </a:solidFill>
              <a:latin typeface="Trebuchet MS" panose="020B0603020202020204" pitchFamily="34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F89C22-0475-4427-B7C8-0269AD40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30021" y="1196752"/>
            <a:ext cx="4041978" cy="5328592"/>
          </a:xfrm>
        </p:spPr>
        <p:txBody>
          <a:bodyPr>
            <a:normAutofit/>
          </a:bodyPr>
          <a:lstStyle/>
          <a:p>
            <a:r>
              <a:rPr lang="el-GR" dirty="0">
                <a:latin typeface="Trebuchet MS" panose="020B0603020202020204" pitchFamily="34" charset="0"/>
                <a:ea typeface="Cambria" panose="02040503050406030204" pitchFamily="18" charset="0"/>
              </a:rPr>
              <a:t>Οι βακτηριοφάγοι μπορούν να μολύνουν ένα κύτταρο, ακολουθώντας </a:t>
            </a:r>
            <a:r>
              <a:rPr lang="el-GR" b="1" dirty="0">
                <a:latin typeface="Trebuchet MS" panose="020B0603020202020204" pitchFamily="34" charset="0"/>
                <a:ea typeface="Cambria" panose="02040503050406030204" pitchFamily="18" charset="0"/>
              </a:rPr>
              <a:t>δύο</a:t>
            </a:r>
            <a:r>
              <a:rPr lang="el-GR" dirty="0">
                <a:latin typeface="Trebuchet MS" panose="020B0603020202020204" pitchFamily="34" charset="0"/>
                <a:ea typeface="Cambria" panose="02040503050406030204" pitchFamily="18" charset="0"/>
              </a:rPr>
              <a:t> διαφορετικές πορείες : </a:t>
            </a:r>
          </a:p>
          <a:p>
            <a:pPr lvl="1"/>
            <a:r>
              <a:rPr lang="el-GR" i="0" dirty="0">
                <a:latin typeface="Trebuchet MS" panose="020B0603020202020204" pitchFamily="34" charset="0"/>
                <a:ea typeface="Cambria" panose="02040503050406030204" pitchFamily="18" charset="0"/>
              </a:rPr>
              <a:t>Α. </a:t>
            </a:r>
            <a:r>
              <a:rPr lang="el-GR" b="1" i="0" dirty="0">
                <a:latin typeface="Trebuchet MS" panose="020B0603020202020204" pitchFamily="34" charset="0"/>
                <a:ea typeface="Cambria" panose="02040503050406030204" pitchFamily="18" charset="0"/>
              </a:rPr>
              <a:t>Είσοδος και λύση </a:t>
            </a:r>
            <a:r>
              <a:rPr lang="el-GR" i="0" dirty="0">
                <a:latin typeface="Trebuchet MS" panose="020B0603020202020204" pitchFamily="34" charset="0"/>
                <a:ea typeface="Cambria" panose="02040503050406030204" pitchFamily="18" charset="0"/>
              </a:rPr>
              <a:t>του κυττάρου στο οποίο έχουν εισέλθει, παράγοντας πολλαπλά αντίγραφα τους </a:t>
            </a:r>
          </a:p>
          <a:p>
            <a:pPr lvl="2"/>
            <a:r>
              <a:rPr lang="el-GR" sz="2000" dirty="0">
                <a:latin typeface="Trebuchet MS" panose="020B0603020202020204" pitchFamily="34" charset="0"/>
                <a:ea typeface="Cambria" panose="02040503050406030204" pitchFamily="18" charset="0"/>
              </a:rPr>
              <a:t>παθογόνοι βακτηριοφάγοι </a:t>
            </a:r>
          </a:p>
          <a:p>
            <a:pPr lvl="1"/>
            <a:r>
              <a:rPr lang="el-GR" i="0" dirty="0">
                <a:latin typeface="Trebuchet MS" panose="020B0603020202020204" pitchFamily="34" charset="0"/>
                <a:ea typeface="Cambria" panose="02040503050406030204" pitchFamily="18" charset="0"/>
              </a:rPr>
              <a:t>Β. </a:t>
            </a:r>
            <a:r>
              <a:rPr lang="el-GR" b="1" i="0" dirty="0">
                <a:latin typeface="Trebuchet MS" panose="020B0603020202020204" pitchFamily="34" charset="0"/>
                <a:ea typeface="Cambria" panose="02040503050406030204" pitchFamily="18" charset="0"/>
              </a:rPr>
              <a:t>Ενσωμάτωση στο </a:t>
            </a:r>
            <a:r>
              <a:rPr lang="el-GR" b="1" i="0" dirty="0" err="1">
                <a:latin typeface="Trebuchet MS" panose="020B0603020202020204" pitchFamily="34" charset="0"/>
                <a:ea typeface="Cambria" panose="02040503050406030204" pitchFamily="18" charset="0"/>
              </a:rPr>
              <a:t>γονιδίωμα</a:t>
            </a:r>
            <a:r>
              <a:rPr lang="el-GR" b="1" i="0" dirty="0">
                <a:latin typeface="Trebuchet MS" panose="020B0603020202020204" pitchFamily="34" charset="0"/>
                <a:ea typeface="Cambria" panose="02040503050406030204" pitchFamily="18" charset="0"/>
              </a:rPr>
              <a:t> </a:t>
            </a:r>
            <a:r>
              <a:rPr lang="el-GR" i="0" dirty="0">
                <a:latin typeface="Trebuchet MS" panose="020B0603020202020204" pitchFamily="34" charset="0"/>
                <a:ea typeface="Cambria" panose="02040503050406030204" pitchFamily="18" charset="0"/>
              </a:rPr>
              <a:t>του ξενιστή ως </a:t>
            </a:r>
            <a:r>
              <a:rPr lang="el-GR" b="1" i="0" dirty="0" err="1">
                <a:latin typeface="Trebuchet MS" panose="020B0603020202020204" pitchFamily="34" charset="0"/>
                <a:ea typeface="Cambria" panose="02040503050406030204" pitchFamily="18" charset="0"/>
              </a:rPr>
              <a:t>προφάγοι</a:t>
            </a:r>
            <a:r>
              <a:rPr lang="el-GR" i="0" dirty="0">
                <a:latin typeface="Trebuchet MS" panose="020B0603020202020204" pitchFamily="34" charset="0"/>
                <a:ea typeface="Cambria" panose="02040503050406030204" pitchFamily="18" charset="0"/>
              </a:rPr>
              <a:t>, διπλασιαζόμενοι ταυτόχρονα με το </a:t>
            </a:r>
            <a:r>
              <a:rPr lang="el-GR" i="0" dirty="0" err="1">
                <a:latin typeface="Trebuchet MS" panose="020B0603020202020204" pitchFamily="34" charset="0"/>
                <a:ea typeface="Cambria" panose="02040503050406030204" pitchFamily="18" charset="0"/>
              </a:rPr>
              <a:t>βακτηριακό</a:t>
            </a:r>
            <a:r>
              <a:rPr lang="el-GR" i="0" dirty="0">
                <a:latin typeface="Trebuchet MS" panose="020B0603020202020204" pitchFamily="34" charset="0"/>
                <a:ea typeface="Cambria" panose="02040503050406030204" pitchFamily="18" charset="0"/>
              </a:rPr>
              <a:t> </a:t>
            </a:r>
            <a:r>
              <a:rPr lang="el-GR" i="0" dirty="0" err="1">
                <a:latin typeface="Trebuchet MS" panose="020B0603020202020204" pitchFamily="34" charset="0"/>
                <a:ea typeface="Cambria" panose="02040503050406030204" pitchFamily="18" charset="0"/>
              </a:rPr>
              <a:t>γονιδίωμα</a:t>
            </a:r>
            <a:endParaRPr lang="el-GR" i="0" dirty="0">
              <a:latin typeface="Trebuchet MS" panose="020B0603020202020204" pitchFamily="34" charset="0"/>
              <a:ea typeface="Cambria" panose="02040503050406030204" pitchFamily="18" charset="0"/>
            </a:endParaRPr>
          </a:p>
          <a:p>
            <a:endParaRPr lang="el-GR" sz="1500" dirty="0"/>
          </a:p>
        </p:txBody>
      </p:sp>
      <p:pic>
        <p:nvPicPr>
          <p:cNvPr id="4" name="Picture 2" descr="Bacteriophages Exposed | Looking Glass">
            <a:extLst>
              <a:ext uri="{FF2B5EF4-FFF2-40B4-BE49-F238E27FC236}">
                <a16:creationId xmlns:a16="http://schemas.microsoft.com/office/drawing/2014/main" id="{D69A13C6-B2DB-6889-781F-71C50D2B1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808730" y="2671278"/>
            <a:ext cx="3829084" cy="29005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B54E325-1495-234A-663C-D8523CB54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404664"/>
            <a:ext cx="7200900" cy="870992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Προ και </a:t>
            </a:r>
            <a:r>
              <a:rPr lang="el-GR" sz="32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μετα</a:t>
            </a:r>
            <a:r>
              <a:rPr lang="el-GR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-αντιβιοτική εποχή</a:t>
            </a:r>
            <a:endParaRPr lang="el-GR" sz="3200" dirty="0">
              <a:latin typeface="Trebuchet MS" panose="020B0603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D3ACA1-50B9-D16C-FD2A-342A81321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072" y="1484784"/>
            <a:ext cx="8352928" cy="5030689"/>
          </a:xfrm>
        </p:spPr>
        <p:txBody>
          <a:bodyPr/>
          <a:lstStyle/>
          <a:p>
            <a:r>
              <a:rPr lang="el-GR" altLang="el-GR" sz="2400" b="1" dirty="0">
                <a:latin typeface="Trebuchet MS" panose="020B0603020202020204" pitchFamily="34" charset="0"/>
                <a:ea typeface="Cambria" panose="02040503050406030204" pitchFamily="18" charset="0"/>
              </a:rPr>
              <a:t>Προ- αντιβιοτική εποχή</a:t>
            </a:r>
          </a:p>
          <a:p>
            <a:pPr lvl="1"/>
            <a:r>
              <a:rPr lang="el-GR" altLang="el-GR" dirty="0">
                <a:latin typeface="Trebuchet MS" panose="020B0603020202020204" pitchFamily="34" charset="0"/>
                <a:ea typeface="Cambria" panose="02040503050406030204" pitchFamily="18" charset="0"/>
              </a:rPr>
              <a:t>Λοιμώξεις από κλασσικά παθογόνα</a:t>
            </a:r>
          </a:p>
          <a:p>
            <a:pPr lvl="2"/>
            <a:r>
              <a:rPr lang="en-US" altLang="el-GR" i="1" dirty="0" err="1">
                <a:latin typeface="Trebuchet MS" panose="020B0603020202020204" pitchFamily="34" charset="0"/>
                <a:ea typeface="Cambria" panose="02040503050406030204" pitchFamily="18" charset="0"/>
              </a:rPr>
              <a:t>S.pneumoniae</a:t>
            </a:r>
            <a:r>
              <a:rPr lang="en-US" altLang="el-GR" i="1" dirty="0">
                <a:latin typeface="Trebuchet MS" panose="020B0603020202020204" pitchFamily="34" charset="0"/>
                <a:ea typeface="Cambria" panose="02040503050406030204" pitchFamily="18" charset="0"/>
              </a:rPr>
              <a:t>,</a:t>
            </a:r>
            <a:r>
              <a:rPr lang="el-GR" altLang="el-GR" i="1" dirty="0">
                <a:latin typeface="Trebuchet MS" panose="020B0603020202020204" pitchFamily="34" charset="0"/>
                <a:ea typeface="Cambria" panose="02040503050406030204" pitchFamily="18" charset="0"/>
              </a:rPr>
              <a:t> </a:t>
            </a:r>
            <a:r>
              <a:rPr lang="en-US" altLang="el-GR" i="1" dirty="0">
                <a:latin typeface="Trebuchet MS" panose="020B0603020202020204" pitchFamily="34" charset="0"/>
                <a:ea typeface="Cambria" panose="02040503050406030204" pitchFamily="18" charset="0"/>
              </a:rPr>
              <a:t> </a:t>
            </a:r>
            <a:r>
              <a:rPr lang="en-US" altLang="el-GR" i="1" dirty="0" err="1">
                <a:latin typeface="Trebuchet MS" panose="020B0603020202020204" pitchFamily="34" charset="0"/>
                <a:ea typeface="Cambria" panose="02040503050406030204" pitchFamily="18" charset="0"/>
              </a:rPr>
              <a:t>V.cholerae</a:t>
            </a:r>
            <a:r>
              <a:rPr lang="en-US" altLang="el-GR" i="1" dirty="0">
                <a:latin typeface="Trebuchet MS" panose="020B0603020202020204" pitchFamily="34" charset="0"/>
                <a:ea typeface="Cambria" panose="02040503050406030204" pitchFamily="18" charset="0"/>
              </a:rPr>
              <a:t>,</a:t>
            </a:r>
            <a:r>
              <a:rPr lang="el-GR" altLang="el-GR" i="1" dirty="0">
                <a:latin typeface="Trebuchet MS" panose="020B0603020202020204" pitchFamily="34" charset="0"/>
                <a:ea typeface="Cambria" panose="02040503050406030204" pitchFamily="18" charset="0"/>
              </a:rPr>
              <a:t> </a:t>
            </a:r>
            <a:r>
              <a:rPr lang="en-US" altLang="el-GR" i="1" dirty="0" err="1">
                <a:latin typeface="Trebuchet MS" panose="020B0603020202020204" pitchFamily="34" charset="0"/>
                <a:ea typeface="Cambria" panose="02040503050406030204" pitchFamily="18" charset="0"/>
              </a:rPr>
              <a:t>Y.pestis</a:t>
            </a:r>
            <a:endParaRPr lang="el-GR" altLang="el-GR" i="1" dirty="0">
              <a:latin typeface="Trebuchet MS" panose="020B0603020202020204" pitchFamily="34" charset="0"/>
              <a:ea typeface="Cambria" panose="02040503050406030204" pitchFamily="18" charset="0"/>
            </a:endParaRPr>
          </a:p>
          <a:p>
            <a:pPr lvl="2"/>
            <a:endParaRPr lang="en-US" altLang="el-GR" dirty="0">
              <a:latin typeface="Trebuchet MS" panose="020B0603020202020204" pitchFamily="34" charset="0"/>
              <a:ea typeface="Cambria" panose="02040503050406030204" pitchFamily="18" charset="0"/>
            </a:endParaRPr>
          </a:p>
          <a:p>
            <a:r>
              <a:rPr lang="en-US" altLang="el-GR" sz="2400" b="1" dirty="0">
                <a:latin typeface="Trebuchet MS" panose="020B0603020202020204" pitchFamily="34" charset="0"/>
                <a:ea typeface="Cambria" panose="02040503050406030204" pitchFamily="18" charset="0"/>
              </a:rPr>
              <a:t>Antibiotic golden age</a:t>
            </a:r>
            <a:endParaRPr lang="el-GR" altLang="el-GR" sz="2400" b="1" dirty="0">
              <a:latin typeface="Trebuchet MS" panose="020B0603020202020204" pitchFamily="34" charset="0"/>
              <a:ea typeface="Cambria" panose="02040503050406030204" pitchFamily="18" charset="0"/>
            </a:endParaRPr>
          </a:p>
          <a:p>
            <a:endParaRPr lang="en-US" altLang="el-GR" sz="2400" b="1" dirty="0">
              <a:latin typeface="Trebuchet MS" panose="020B0603020202020204" pitchFamily="34" charset="0"/>
              <a:ea typeface="Cambria" panose="02040503050406030204" pitchFamily="18" charset="0"/>
            </a:endParaRPr>
          </a:p>
          <a:p>
            <a:r>
              <a:rPr lang="el-GR" altLang="el-GR" sz="2400" b="1" dirty="0" err="1">
                <a:latin typeface="Trebuchet MS" panose="020B0603020202020204" pitchFamily="34" charset="0"/>
                <a:ea typeface="Cambria" panose="02040503050406030204" pitchFamily="18" charset="0"/>
              </a:rPr>
              <a:t>Μετα</a:t>
            </a:r>
            <a:r>
              <a:rPr lang="el-GR" altLang="el-GR" sz="2400" b="1" dirty="0">
                <a:latin typeface="Trebuchet MS" panose="020B0603020202020204" pitchFamily="34" charset="0"/>
                <a:ea typeface="Cambria" panose="02040503050406030204" pitchFamily="18" charset="0"/>
              </a:rPr>
              <a:t>-αντιβιοτική εποχή </a:t>
            </a:r>
          </a:p>
          <a:p>
            <a:pPr lvl="1"/>
            <a:r>
              <a:rPr lang="el-GR" altLang="el-GR" dirty="0">
                <a:latin typeface="Trebuchet MS" panose="020B0603020202020204" pitchFamily="34" charset="0"/>
                <a:ea typeface="Cambria" panose="02040503050406030204" pitchFamily="18" charset="0"/>
              </a:rPr>
              <a:t>Εμφάνιση και εξάπλωση ανθεκτικών βακτηρίων</a:t>
            </a:r>
          </a:p>
          <a:p>
            <a:pPr lvl="1"/>
            <a:r>
              <a:rPr lang="el-GR" altLang="el-GR" dirty="0">
                <a:latin typeface="Trebuchet MS" panose="020B0603020202020204" pitchFamily="34" charset="0"/>
                <a:ea typeface="Cambria" panose="02040503050406030204" pitchFamily="18" charset="0"/>
              </a:rPr>
              <a:t>Εμφάνιση χρόνιων λοιμώξεων που δύσκολα θεραπεύονται</a:t>
            </a:r>
          </a:p>
          <a:p>
            <a:pPr lvl="2"/>
            <a:r>
              <a:rPr lang="el-GR" altLang="el-GR" dirty="0">
                <a:latin typeface="Trebuchet MS" panose="020B0603020202020204" pitchFamily="34" charset="0"/>
                <a:ea typeface="Cambria" panose="02040503050406030204" pitchFamily="18" charset="0"/>
              </a:rPr>
              <a:t>Συνήθως λοιμώξεις από ευκαιριακά παθογόνα  βακτήρια </a:t>
            </a:r>
          </a:p>
          <a:p>
            <a:endParaRPr lang="el-GR" dirty="0"/>
          </a:p>
        </p:txBody>
      </p:sp>
      <p:pic>
        <p:nvPicPr>
          <p:cNvPr id="5" name="Picture 3" descr="smallpoxpic">
            <a:extLst>
              <a:ext uri="{FF2B5EF4-FFF2-40B4-BE49-F238E27FC236}">
                <a16:creationId xmlns:a16="http://schemas.microsoft.com/office/drawing/2014/main" id="{17333F08-CD4C-6E16-134C-D434F1265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10" y="1269752"/>
            <a:ext cx="24479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EF71758-FDB8-4208-7825-A4E1EB134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7104" r="11809" b="52911"/>
          <a:stretch>
            <a:fillRect/>
          </a:stretch>
        </p:blipFill>
        <p:spPr bwMode="auto">
          <a:xfrm>
            <a:off x="6185123" y="2996952"/>
            <a:ext cx="25527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855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1" y="283093"/>
            <a:ext cx="8424934" cy="753352"/>
          </a:xfrm>
        </p:spPr>
        <p:txBody>
          <a:bodyPr anchor="t">
            <a:normAutofit/>
          </a:bodyPr>
          <a:lstStyle/>
          <a:p>
            <a:pPr algn="ctr"/>
            <a:r>
              <a:rPr lang="el-GR" sz="3200" b="1" dirty="0">
                <a:solidFill>
                  <a:srgbClr val="C00000"/>
                </a:solidFill>
                <a:latin typeface="Trebuchet MS" panose="020B0603020202020204" pitchFamily="34" charset="0"/>
                <a:ea typeface="Cambria" pitchFamily="18" charset="0"/>
              </a:rPr>
              <a:t>Σύζευξη </a:t>
            </a:r>
            <a:r>
              <a:rPr lang="el-GR" sz="3200" dirty="0">
                <a:solidFill>
                  <a:srgbClr val="C00000"/>
                </a:solidFill>
                <a:latin typeface="Trebuchet MS" panose="020B0603020202020204" pitchFamily="34" charset="0"/>
                <a:ea typeface="Cambria" pitchFamily="18" charset="0"/>
              </a:rPr>
              <a:t>-</a:t>
            </a:r>
            <a:r>
              <a:rPr lang="en-US" sz="3200" dirty="0">
                <a:solidFill>
                  <a:srgbClr val="C00000"/>
                </a:solidFill>
                <a:latin typeface="Trebuchet MS" panose="020B0603020202020204" pitchFamily="34" charset="0"/>
                <a:ea typeface="Cambria" pitchFamily="18" charset="0"/>
              </a:rPr>
              <a:t>Conjugation</a:t>
            </a:r>
            <a:endParaRPr lang="el-GR" sz="32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11561" y="1294786"/>
            <a:ext cx="8258122" cy="4564476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Γίνεται με τη βοήθεια 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κινητών γενετικών στοιχείων- Μεταθετά στοιχεία</a:t>
            </a:r>
            <a:r>
              <a:rPr lang="en-US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Τα κύρια κινητά γενετικά στοιχεία είναι: </a:t>
            </a:r>
            <a:endParaRPr lang="en-US" sz="2000" dirty="0">
              <a:solidFill>
                <a:schemeClr val="tx2"/>
              </a:solidFill>
              <a:latin typeface="Trebuchet MS" panose="020B0603020202020204" pitchFamily="34" charset="0"/>
              <a:ea typeface="Cambria" panose="020405030504060302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Τα </a:t>
            </a:r>
            <a:r>
              <a:rPr lang="el-GR" sz="2000" b="1" i="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πλασμίδια</a:t>
            </a: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(</a:t>
            </a:r>
            <a:r>
              <a:rPr lang="el-GR" sz="2000" i="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plasmids</a:t>
            </a: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) </a:t>
            </a:r>
            <a:endParaRPr lang="en-US" sz="2000" i="0" dirty="0">
              <a:solidFill>
                <a:schemeClr val="tx2"/>
              </a:solidFill>
              <a:latin typeface="Trebuchet MS" panose="020B0603020202020204" pitchFamily="34" charset="0"/>
              <a:ea typeface="Cambria" panose="020405030504060302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Τα </a:t>
            </a:r>
            <a:r>
              <a:rPr lang="el-GR" sz="2000" i="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μεταθετόνια</a:t>
            </a: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ή </a:t>
            </a:r>
            <a:r>
              <a:rPr lang="el-GR" sz="2000" b="1" i="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τρανσποζόνια</a:t>
            </a: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(</a:t>
            </a:r>
            <a:r>
              <a:rPr lang="el-GR" sz="2000" i="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transposons</a:t>
            </a: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) </a:t>
            </a:r>
            <a:endParaRPr lang="en-US" sz="2000" i="0" dirty="0">
              <a:solidFill>
                <a:schemeClr val="tx2"/>
              </a:solidFill>
              <a:latin typeface="Trebuchet MS" panose="020B0603020202020204" pitchFamily="34" charset="0"/>
              <a:ea typeface="Cambria" panose="020405030504060302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Τα </a:t>
            </a:r>
            <a:r>
              <a:rPr lang="el-GR" sz="2000" i="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ενσωματόνια</a:t>
            </a: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ή </a:t>
            </a:r>
            <a:r>
              <a:rPr lang="el-GR" sz="2000" b="1" i="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ιντεγκρόνια</a:t>
            </a:r>
            <a:r>
              <a:rPr lang="el-GR" sz="2000" b="1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</a:t>
            </a: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(</a:t>
            </a:r>
            <a:r>
              <a:rPr lang="el-GR" sz="2000" i="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integrons</a:t>
            </a: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) που φέρουν γονιδιακές κασέτες (</a:t>
            </a:r>
            <a:r>
              <a:rPr lang="el-GR" sz="2000" i="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gene</a:t>
            </a: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</a:t>
            </a:r>
            <a:r>
              <a:rPr lang="el-GR" sz="2000" i="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casettes</a:t>
            </a: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) </a:t>
            </a:r>
            <a:endParaRPr lang="en-US" sz="2000" i="0" dirty="0">
              <a:solidFill>
                <a:schemeClr val="tx2"/>
              </a:solidFill>
              <a:latin typeface="Trebuchet MS" panose="020B0603020202020204" pitchFamily="34" charset="0"/>
              <a:ea typeface="Cambria" panose="02040503050406030204" pitchFamily="18" charset="0"/>
            </a:endParaRPr>
          </a:p>
          <a:p>
            <a:pPr lvl="1">
              <a:lnSpc>
                <a:spcPct val="110000"/>
              </a:lnSpc>
            </a:pPr>
            <a:endParaRPr lang="en-US" sz="2000" i="0" dirty="0">
              <a:solidFill>
                <a:schemeClr val="tx2"/>
              </a:solidFill>
              <a:latin typeface="Trebuchet MS" panose="020B0603020202020204" pitchFamily="34" charset="0"/>
              <a:ea typeface="Cambria" panose="02040503050406030204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Αυτοί οι τύποι στοιχείων αποτελούνται από 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δίκλωνο DNA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, αλλά διαφέρουν ευδιάκριτα στο 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μέγεθος, τη δομή, τις βιολογικές ιδιότητες καθώς επίσης και στους τρόπους μεταφοράς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0" y="373050"/>
            <a:ext cx="8532440" cy="1518934"/>
          </a:xfrm>
        </p:spPr>
        <p:txBody>
          <a:bodyPr anchor="t">
            <a:normAutofit/>
          </a:bodyPr>
          <a:lstStyle/>
          <a:p>
            <a:pPr algn="ctr"/>
            <a:r>
              <a:rPr lang="el-GR" sz="3200" b="1" dirty="0" err="1">
                <a:solidFill>
                  <a:srgbClr val="C00000"/>
                </a:solidFill>
                <a:latin typeface="Trebuchet MS" panose="020B0603020202020204" pitchFamily="34" charset="0"/>
              </a:rPr>
              <a:t>Πλασμίδια</a:t>
            </a:r>
            <a:endParaRPr lang="el-GR" sz="3200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83568" y="808057"/>
            <a:ext cx="8357561" cy="3701063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Τα </a:t>
            </a:r>
            <a:r>
              <a:rPr lang="el-GR" sz="200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πλασμίδια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είναι 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κυκλικά μόρια 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(υπάρχουν και αρκετά γραμμικά) 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δίκλωνου DNA 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μεγέθους 1-300 </a:t>
            </a:r>
            <a:r>
              <a:rPr lang="el-GR" sz="200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Kb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που απαντούν στη φύση ως επιπλέον </a:t>
            </a:r>
            <a:r>
              <a:rPr lang="el-GR" sz="2000" b="1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εξωχρωμοσωματικό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γενετικό 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υλικό διαφόρων </a:t>
            </a:r>
            <a:r>
              <a:rPr lang="el-GR" sz="200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προκαρυωτικών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αλλά και κατώτερων </a:t>
            </a:r>
            <a:r>
              <a:rPr lang="el-GR" sz="200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ευκαρυωτικών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κυττάρων</a:t>
            </a:r>
            <a:endParaRPr lang="en-US" sz="2000" dirty="0">
              <a:solidFill>
                <a:schemeClr val="tx2"/>
              </a:solidFill>
              <a:latin typeface="Trebuchet MS" panose="020B0603020202020204" pitchFamily="34" charset="0"/>
              <a:ea typeface="Cambria" panose="02040503050406030204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200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Aποτελούν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το 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1 -2% 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του </a:t>
            </a:r>
            <a:r>
              <a:rPr lang="el-GR" sz="200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βακτηριακού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DNA </a:t>
            </a:r>
            <a:endParaRPr lang="en-US" sz="2000" dirty="0">
              <a:solidFill>
                <a:schemeClr val="tx2"/>
              </a:solidFill>
              <a:latin typeface="Trebuchet MS" panose="020B0603020202020204" pitchFamily="34" charset="0"/>
              <a:ea typeface="Cambria" panose="02040503050406030204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Ένα βακτήριο μπορεί να περιέχει ένα ή περισσότερα </a:t>
            </a:r>
            <a:r>
              <a:rPr lang="el-GR" sz="200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πλασμίδια</a:t>
            </a:r>
            <a:endParaRPr lang="en-US" sz="2000" dirty="0">
              <a:solidFill>
                <a:schemeClr val="tx2"/>
              </a:solidFill>
              <a:latin typeface="Trebuchet MS" panose="020B0603020202020204" pitchFamily="34" charset="0"/>
              <a:ea typeface="Cambria" panose="02040503050406030204" pitchFamily="18" charset="0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98AEDD09-928D-49B5-90C1-8914406D8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3933056"/>
            <a:ext cx="3240360" cy="23410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87559" y="101953"/>
            <a:ext cx="6005070" cy="621249"/>
          </a:xfrm>
        </p:spPr>
        <p:txBody>
          <a:bodyPr anchor="t">
            <a:normAutofit/>
          </a:bodyPr>
          <a:lstStyle/>
          <a:p>
            <a:pPr algn="ctr"/>
            <a:r>
              <a:rPr lang="el-GR" sz="3200" b="1" dirty="0" err="1">
                <a:solidFill>
                  <a:srgbClr val="C00000"/>
                </a:solidFill>
                <a:latin typeface="Trebuchet MS" panose="020B0603020202020204" pitchFamily="34" charset="0"/>
              </a:rPr>
              <a:t>Πλασμίδια</a:t>
            </a:r>
            <a:endParaRPr lang="el-GR" sz="3200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39552" y="1151806"/>
            <a:ext cx="8315743" cy="3502235"/>
          </a:xfrm>
        </p:spPr>
        <p:txBody>
          <a:bodyPr anchor="ctr">
            <a:normAutofit/>
          </a:bodyPr>
          <a:lstStyle/>
          <a:p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Τα </a:t>
            </a:r>
            <a:r>
              <a:rPr lang="el-GR" sz="200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πλασμίδια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αντιγράφονται 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αυτόνομα,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ανεξάρτητα από το χρωμόσωμα του ξενιστή λόγω της ύπαρξης δικών τους 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συστημάτων αντιγραφής </a:t>
            </a:r>
            <a:endParaRPr lang="en-US" sz="2000" b="1" dirty="0">
              <a:solidFill>
                <a:schemeClr val="tx2"/>
              </a:solidFill>
              <a:latin typeface="Trebuchet MS" panose="020B0603020202020204" pitchFamily="34" charset="0"/>
              <a:ea typeface="Cambria" panose="02040503050406030204" pitchFamily="18" charset="0"/>
            </a:endParaRPr>
          </a:p>
          <a:p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Με αυτό τον τρόπο, κατά τη διαίρεση του κυττάρου/βακτηρίου κάθε θυγατρικό κύτταρο που προκύπτει εξασφαλίζει την παρουσία 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τουλάχιστον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</a:t>
            </a:r>
            <a:r>
              <a:rPr lang="el-GR" sz="2000" b="1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ενός αντιγράφου 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από το μητρικό </a:t>
            </a:r>
            <a:r>
              <a:rPr lang="el-GR" sz="200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πλασμίδιο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=&gt; όλη τη γενετική πληροφορία που εμπεριέχεται στο </a:t>
            </a:r>
            <a:r>
              <a:rPr lang="el-GR" sz="200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πλασμίδιο</a:t>
            </a:r>
            <a:endParaRPr lang="el-GR" sz="2000" dirty="0">
              <a:solidFill>
                <a:schemeClr val="tx2"/>
              </a:solidFill>
              <a:latin typeface="Trebuchet MS" panose="020B0603020202020204" pitchFamily="34" charset="0"/>
              <a:ea typeface="Cambria" panose="02040503050406030204" pitchFamily="18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761006" y="5511248"/>
            <a:ext cx="7858177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l-GR" sz="2000" dirty="0">
                <a:latin typeface="Trebuchet MS" panose="020B0603020202020204" pitchFamily="34" charset="0"/>
                <a:ea typeface="Cambria" panose="02040503050406030204" pitchFamily="18" charset="0"/>
              </a:rPr>
              <a:t>Εξασφαλίζεται η </a:t>
            </a:r>
            <a:r>
              <a:rPr lang="el-GR" sz="2000" b="1" dirty="0">
                <a:latin typeface="Trebuchet MS" panose="020B0603020202020204" pitchFamily="34" charset="0"/>
                <a:ea typeface="Cambria" panose="02040503050406030204" pitchFamily="18" charset="0"/>
              </a:rPr>
              <a:t>κάθετη μεταφορά </a:t>
            </a:r>
            <a:r>
              <a:rPr lang="el-GR" sz="2000" dirty="0">
                <a:latin typeface="Trebuchet MS" panose="020B0603020202020204" pitchFamily="34" charset="0"/>
                <a:ea typeface="Cambria" panose="02040503050406030204" pitchFamily="18" charset="0"/>
              </a:rPr>
              <a:t>του γενετικού υλικού του </a:t>
            </a:r>
            <a:r>
              <a:rPr lang="el-GR" sz="2000" dirty="0" err="1">
                <a:latin typeface="Trebuchet MS" panose="020B0603020202020204" pitchFamily="34" charset="0"/>
                <a:ea typeface="Cambria" panose="02040503050406030204" pitchFamily="18" charset="0"/>
              </a:rPr>
              <a:t>πλασμιδίου</a:t>
            </a:r>
            <a:r>
              <a:rPr lang="el-GR" sz="2000" dirty="0">
                <a:latin typeface="Trebuchet MS" panose="020B0603020202020204" pitchFamily="34" charset="0"/>
                <a:ea typeface="Cambria" panose="02040503050406030204" pitchFamily="18" charset="0"/>
              </a:rPr>
              <a:t> στα θυγατρικά κύτταρα</a:t>
            </a:r>
          </a:p>
        </p:txBody>
      </p:sp>
      <p:sp>
        <p:nvSpPr>
          <p:cNvPr id="5" name="4 - Βέλος προς τα κάτω"/>
          <p:cNvSpPr/>
          <p:nvPr/>
        </p:nvSpPr>
        <p:spPr>
          <a:xfrm>
            <a:off x="4139952" y="4164837"/>
            <a:ext cx="354120" cy="978408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87559" y="506309"/>
            <a:ext cx="6005070" cy="603494"/>
          </a:xfrm>
        </p:spPr>
        <p:txBody>
          <a:bodyPr anchor="t">
            <a:normAutofit/>
          </a:bodyPr>
          <a:lstStyle/>
          <a:p>
            <a:pPr algn="ctr"/>
            <a:r>
              <a:rPr lang="el-GR" sz="32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Πλασμίδια</a:t>
            </a:r>
            <a:endParaRPr lang="el-GR" sz="32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827584" y="1604648"/>
            <a:ext cx="8074787" cy="3502235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Τα </a:t>
            </a:r>
            <a:r>
              <a:rPr lang="el-GR" sz="200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πλασμίδια</a:t>
            </a:r>
            <a:r>
              <a:rPr lang="el-GR" sz="200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είναι δυνατόν να φέρουν γονίδια για: </a:t>
            </a:r>
            <a:endParaRPr lang="en-US" sz="2000" dirty="0">
              <a:solidFill>
                <a:schemeClr val="tx2"/>
              </a:solidFill>
              <a:latin typeface="Trebuchet MS" panose="020B0603020202020204" pitchFamily="34" charset="0"/>
              <a:ea typeface="Cambria" panose="020405030504060302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Την αναπαραγωγή του </a:t>
            </a:r>
            <a:r>
              <a:rPr lang="el-GR" sz="2000" i="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πλασμιδίου</a:t>
            </a: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</a:t>
            </a:r>
            <a:endParaRPr lang="en-US" sz="2000" i="0" dirty="0">
              <a:solidFill>
                <a:schemeClr val="tx2"/>
              </a:solidFill>
              <a:latin typeface="Trebuchet MS" panose="020B0603020202020204" pitchFamily="34" charset="0"/>
              <a:ea typeface="Cambria" panose="020405030504060302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Τον σχηματισμό συζευκτικών ινιδίων (</a:t>
            </a:r>
            <a:r>
              <a:rPr lang="el-GR" sz="2000" i="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sex</a:t>
            </a: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</a:t>
            </a:r>
            <a:r>
              <a:rPr lang="el-GR" sz="2000" i="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pilli</a:t>
            </a: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) </a:t>
            </a:r>
            <a:endParaRPr lang="en-US" sz="2000" i="0" dirty="0">
              <a:solidFill>
                <a:schemeClr val="tx2"/>
              </a:solidFill>
              <a:latin typeface="Trebuchet MS" panose="020B0603020202020204" pitchFamily="34" charset="0"/>
              <a:ea typeface="Cambria" panose="020405030504060302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Την ικανότητα σύζευξης και μεταφοράς DNA σε άλλο βακτήριο </a:t>
            </a:r>
            <a:endParaRPr lang="en-US" sz="2000" i="0" dirty="0">
              <a:solidFill>
                <a:schemeClr val="tx2"/>
              </a:solidFill>
              <a:latin typeface="Trebuchet MS" panose="020B0603020202020204" pitchFamily="34" charset="0"/>
              <a:ea typeface="Cambria" panose="020405030504060302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Την αντοχή στα αντιβιοτικά </a:t>
            </a:r>
            <a:endParaRPr lang="en-US" sz="2000" i="0" dirty="0">
              <a:solidFill>
                <a:schemeClr val="tx2"/>
              </a:solidFill>
              <a:latin typeface="Trebuchet MS" panose="020B0603020202020204" pitchFamily="34" charset="0"/>
              <a:ea typeface="Cambria" panose="020405030504060302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Την παραγωγή </a:t>
            </a:r>
            <a:r>
              <a:rPr lang="el-GR" sz="2000" i="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βακτηριοσινών</a:t>
            </a: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</a:t>
            </a:r>
            <a:endParaRPr lang="en-US" sz="2000" i="0" dirty="0">
              <a:solidFill>
                <a:schemeClr val="tx2"/>
              </a:solidFill>
              <a:latin typeface="Trebuchet MS" panose="020B0603020202020204" pitchFamily="34" charset="0"/>
              <a:ea typeface="Cambria" panose="020405030504060302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Την σύνθεση τοξινών </a:t>
            </a:r>
            <a:endParaRPr lang="en-US" sz="2000" i="0" dirty="0">
              <a:solidFill>
                <a:schemeClr val="tx2"/>
              </a:solidFill>
              <a:latin typeface="Trebuchet MS" panose="020B0603020202020204" pitchFamily="34" charset="0"/>
              <a:ea typeface="Cambria" panose="020405030504060302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Την ανθεκτικότητα σε </a:t>
            </a:r>
            <a:r>
              <a:rPr lang="el-GR" sz="2000" i="0" dirty="0" err="1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βαρέα</a:t>
            </a:r>
            <a:r>
              <a:rPr lang="el-GR" sz="2000" i="0" dirty="0">
                <a:solidFill>
                  <a:schemeClr val="tx2"/>
                </a:solidFill>
                <a:latin typeface="Trebuchet MS" panose="020B0603020202020204" pitchFamily="34" charset="0"/>
                <a:ea typeface="Cambria" panose="02040503050406030204" pitchFamily="18" charset="0"/>
              </a:rPr>
              <a:t> μέταλλα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AD5F52-0C00-4F44-BA56-2FF7ACBD3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249" y="568625"/>
            <a:ext cx="6005070" cy="958600"/>
          </a:xfrm>
        </p:spPr>
        <p:txBody>
          <a:bodyPr anchor="t">
            <a:normAutofit/>
          </a:bodyPr>
          <a:lstStyle/>
          <a:p>
            <a:pPr algn="ctr"/>
            <a:r>
              <a:rPr lang="el-GR" sz="3200" b="1" dirty="0">
                <a:solidFill>
                  <a:srgbClr val="C00000"/>
                </a:solidFill>
                <a:latin typeface="Trebuchet MS" panose="020B0603020202020204" pitchFamily="34" charset="0"/>
                <a:ea typeface="Cambria" pitchFamily="18" charset="0"/>
              </a:rPr>
              <a:t>Σύζευξη </a:t>
            </a:r>
            <a:r>
              <a:rPr lang="el-GR" sz="3200" dirty="0">
                <a:solidFill>
                  <a:srgbClr val="C00000"/>
                </a:solidFill>
                <a:latin typeface="Trebuchet MS" panose="020B0603020202020204" pitchFamily="34" charset="0"/>
                <a:ea typeface="Cambria" pitchFamily="18" charset="0"/>
              </a:rPr>
              <a:t>-</a:t>
            </a:r>
            <a:r>
              <a:rPr lang="en-US" sz="3200" dirty="0">
                <a:solidFill>
                  <a:srgbClr val="C00000"/>
                </a:solidFill>
                <a:latin typeface="Trebuchet MS" panose="020B0603020202020204" pitchFamily="34" charset="0"/>
                <a:ea typeface="Cambria" pitchFamily="18" charset="0"/>
              </a:rPr>
              <a:t>Conjugation</a:t>
            </a:r>
            <a:endParaRPr lang="el-GR" sz="32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D32D5C73-DD19-4F0A-8F08-DEC508299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268760"/>
            <a:ext cx="6233680" cy="46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87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7504" y="273050"/>
            <a:ext cx="8712968" cy="1143000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Τα σημαντικότερα νοσοκομειακά πολυανθεκτικά παθογόνα 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2"/>
          </p:nvPr>
        </p:nvSpPr>
        <p:spPr>
          <a:xfrm>
            <a:off x="755576" y="1586442"/>
            <a:ext cx="4040188" cy="4464496"/>
          </a:xfrm>
          <a:ln w="28575"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el-GR" sz="2000" b="1" dirty="0">
                <a:latin typeface="Trebuchet MS" panose="020B0603020202020204" pitchFamily="34" charset="0"/>
              </a:rPr>
              <a:t>Ανθεκτικά</a:t>
            </a:r>
            <a:r>
              <a:rPr lang="el-GR" sz="2000" dirty="0">
                <a:latin typeface="Trebuchet MS" panose="020B0603020202020204" pitchFamily="34" charset="0"/>
              </a:rPr>
              <a:t> στις </a:t>
            </a:r>
            <a:r>
              <a:rPr lang="el-GR" sz="2000" b="1" dirty="0" err="1">
                <a:latin typeface="Trebuchet MS" panose="020B0603020202020204" pitchFamily="34" charset="0"/>
              </a:rPr>
              <a:t>καρβαπενέμες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n-US" sz="2000" dirty="0">
                <a:latin typeface="Trebuchet MS" panose="020B0603020202020204" pitchFamily="34" charset="0"/>
              </a:rPr>
              <a:t>Gram </a:t>
            </a:r>
            <a:r>
              <a:rPr lang="el-GR" sz="2000" dirty="0">
                <a:latin typeface="Trebuchet MS" panose="020B0603020202020204" pitchFamily="34" charset="0"/>
              </a:rPr>
              <a:t>αρνητικά</a:t>
            </a:r>
          </a:p>
          <a:p>
            <a:pPr lvl="1"/>
            <a:r>
              <a:rPr lang="en-US" b="1" i="1" dirty="0" err="1">
                <a:latin typeface="Trebuchet MS" panose="020B0603020202020204" pitchFamily="34" charset="0"/>
              </a:rPr>
              <a:t>Acinetobacter</a:t>
            </a:r>
            <a:endParaRPr lang="el-GR" b="1" i="1" dirty="0">
              <a:latin typeface="Trebuchet MS" panose="020B0603020202020204" pitchFamily="34" charset="0"/>
            </a:endParaRPr>
          </a:p>
          <a:p>
            <a:pPr lvl="1"/>
            <a:r>
              <a:rPr lang="en-US" b="1" i="1" dirty="0">
                <a:latin typeface="Trebuchet MS" panose="020B0603020202020204" pitchFamily="34" charset="0"/>
              </a:rPr>
              <a:t> Klebsiella</a:t>
            </a:r>
            <a:endParaRPr lang="el-GR" b="1" i="1" dirty="0">
              <a:latin typeface="Trebuchet MS" panose="020B0603020202020204" pitchFamily="34" charset="0"/>
            </a:endParaRPr>
          </a:p>
          <a:p>
            <a:pPr lvl="1"/>
            <a:r>
              <a:rPr lang="en-US" b="1" i="1" dirty="0">
                <a:latin typeface="Trebuchet MS" panose="020B0603020202020204" pitchFamily="34" charset="0"/>
              </a:rPr>
              <a:t> Pseudomonas  </a:t>
            </a:r>
          </a:p>
          <a:p>
            <a:pPr lvl="1"/>
            <a:endParaRPr lang="en-US" i="1" dirty="0">
              <a:latin typeface="Trebuchet MS" panose="020B0603020202020204" pitchFamily="34" charset="0"/>
            </a:endParaRPr>
          </a:p>
          <a:p>
            <a:r>
              <a:rPr lang="el-GR" sz="2000" b="1" dirty="0">
                <a:latin typeface="Trebuchet MS" panose="020B0603020202020204" pitchFamily="34" charset="0"/>
              </a:rPr>
              <a:t>Σταφυλόκοκκοι</a:t>
            </a:r>
            <a:r>
              <a:rPr lang="el-GR" sz="2000" dirty="0">
                <a:latin typeface="Trebuchet MS" panose="020B0603020202020204" pitchFamily="34" charset="0"/>
              </a:rPr>
              <a:t> ανθεκτικοί στην μεθικιλλίνη -</a:t>
            </a:r>
            <a:r>
              <a:rPr lang="en-US" sz="2000" b="1" dirty="0">
                <a:latin typeface="Trebuchet MS" panose="020B0603020202020204" pitchFamily="34" charset="0"/>
              </a:rPr>
              <a:t>MRSA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endParaRPr lang="el-GR" sz="2000" dirty="0">
              <a:latin typeface="Trebuchet MS" panose="020B0603020202020204" pitchFamily="34" charset="0"/>
            </a:endParaRPr>
          </a:p>
          <a:p>
            <a:r>
              <a:rPr lang="el-GR" sz="2000" b="1" dirty="0">
                <a:latin typeface="Trebuchet MS" panose="020B0603020202020204" pitchFamily="34" charset="0"/>
              </a:rPr>
              <a:t>Εντερόκοκκοι</a:t>
            </a:r>
            <a:r>
              <a:rPr lang="el-GR" sz="2000" dirty="0">
                <a:latin typeface="Trebuchet MS" panose="020B0603020202020204" pitchFamily="34" charset="0"/>
              </a:rPr>
              <a:t> ανθεκτικοί στην Βανκομυκίνη </a:t>
            </a:r>
            <a:r>
              <a:rPr lang="en-US" sz="2000" dirty="0">
                <a:latin typeface="Trebuchet MS" panose="020B0603020202020204" pitchFamily="34" charset="0"/>
              </a:rPr>
              <a:t>-</a:t>
            </a:r>
            <a:r>
              <a:rPr lang="en-US" sz="2000" b="1" dirty="0">
                <a:latin typeface="Trebuchet MS" panose="020B0603020202020204" pitchFamily="34" charset="0"/>
              </a:rPr>
              <a:t>VRE</a:t>
            </a:r>
            <a:r>
              <a:rPr lang="en-US" sz="2000" dirty="0">
                <a:latin typeface="Trebuchet MS" panose="020B0603020202020204" pitchFamily="34" charset="0"/>
              </a:rPr>
              <a:t>  </a:t>
            </a:r>
            <a:endParaRPr lang="el-GR" sz="2000" dirty="0">
              <a:latin typeface="Trebuchet MS" panose="020B0603020202020204" pitchFamily="34" charset="0"/>
            </a:endParaRPr>
          </a:p>
          <a:p>
            <a:r>
              <a:rPr lang="en-US" sz="2000" b="1" i="1" dirty="0" err="1">
                <a:latin typeface="Trebuchet MS" panose="020B0603020202020204" pitchFamily="34" charset="0"/>
              </a:rPr>
              <a:t>C.difficile</a:t>
            </a:r>
            <a:endParaRPr lang="el-GR" sz="2000" b="1" i="1" dirty="0">
              <a:latin typeface="Trebuchet MS" panose="020B0603020202020204" pitchFamily="34" charset="0"/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5004048" y="1586442"/>
            <a:ext cx="3887415" cy="4434846"/>
          </a:xfrm>
          <a:ln w="28575"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el-GR" dirty="0">
                <a:latin typeface="Trebuchet MS" panose="020B0603020202020204" pitchFamily="34" charset="0"/>
              </a:rPr>
              <a:t>Προκαλούν </a:t>
            </a:r>
            <a:r>
              <a:rPr lang="el-GR" b="1" dirty="0">
                <a:latin typeface="Trebuchet MS" panose="020B0603020202020204" pitchFamily="34" charset="0"/>
              </a:rPr>
              <a:t>σοβαρές</a:t>
            </a:r>
            <a:r>
              <a:rPr lang="el-GR" dirty="0">
                <a:latin typeface="Trebuchet MS" panose="020B0603020202020204" pitchFamily="34" charset="0"/>
              </a:rPr>
              <a:t> λοιμώξεις κυρίως σε </a:t>
            </a:r>
            <a:r>
              <a:rPr lang="el-GR" b="1" dirty="0">
                <a:latin typeface="Trebuchet MS" panose="020B0603020202020204" pitchFamily="34" charset="0"/>
              </a:rPr>
              <a:t>βαρέως πάσχοντες ασθενείς </a:t>
            </a:r>
          </a:p>
          <a:p>
            <a:endParaRPr lang="el-GR" dirty="0">
              <a:latin typeface="Trebuchet MS" panose="020B0603020202020204" pitchFamily="34" charset="0"/>
            </a:endParaRPr>
          </a:p>
          <a:p>
            <a:r>
              <a:rPr lang="el-GR" b="1" dirty="0">
                <a:latin typeface="Trebuchet MS" panose="020B0603020202020204" pitchFamily="34" charset="0"/>
              </a:rPr>
              <a:t>Διασπείρονται</a:t>
            </a:r>
            <a:r>
              <a:rPr lang="el-GR" dirty="0">
                <a:latin typeface="Trebuchet MS" panose="020B0603020202020204" pitchFamily="34" charset="0"/>
              </a:rPr>
              <a:t> στο </a:t>
            </a:r>
            <a:r>
              <a:rPr lang="el-GR" b="1" dirty="0">
                <a:latin typeface="Trebuchet MS" panose="020B0603020202020204" pitchFamily="34" charset="0"/>
              </a:rPr>
              <a:t>νοσοκομειακό</a:t>
            </a:r>
            <a:r>
              <a:rPr lang="el-GR" dirty="0">
                <a:latin typeface="Trebuchet MS" panose="020B0603020202020204" pitchFamily="34" charset="0"/>
              </a:rPr>
              <a:t> περιβάλλον εάν δεν εφαρμοστούν τα απαραίτητα μέτρα υγιεινής.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207896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rebuchet MS" panose="020B0603020202020204" pitchFamily="34" charset="0"/>
              </a:rPr>
              <a:t>From ESKAPE to ESCAPE, From KPC to CCC</a:t>
            </a:r>
            <a:br>
              <a:rPr lang="en-US" sz="3200" b="1" dirty="0">
                <a:latin typeface="Calibri Light" pitchFamily="34" charset="0"/>
              </a:rPr>
            </a:br>
            <a:endParaRPr lang="el-GR" sz="3200" b="1" dirty="0">
              <a:latin typeface="Calibri Ligh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2159" y="949370"/>
            <a:ext cx="7494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F. De Rosa et al, Clinical Infectious Diseases, 60 (8): 1289-90, 2015 </a:t>
            </a:r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622420" y="1714176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Trebuchet MS" panose="020B0603020202020204" pitchFamily="34" charset="0"/>
              </a:rPr>
              <a:t>E</a:t>
            </a:r>
            <a:r>
              <a:rPr lang="en-US" sz="2000" i="1" dirty="0">
                <a:latin typeface="Trebuchet MS" panose="020B0603020202020204" pitchFamily="34" charset="0"/>
              </a:rPr>
              <a:t>. </a:t>
            </a:r>
            <a:r>
              <a:rPr lang="en-US" sz="2000" i="1" dirty="0" err="1">
                <a:latin typeface="Trebuchet MS" panose="020B0603020202020204" pitchFamily="34" charset="0"/>
              </a:rPr>
              <a:t>faecium</a:t>
            </a:r>
            <a:r>
              <a:rPr lang="en-US" sz="2000" i="1" dirty="0">
                <a:latin typeface="Trebuchet MS" panose="020B0603020202020204" pitchFamily="34" charset="0"/>
              </a:rPr>
              <a:t> </a:t>
            </a:r>
            <a:endParaRPr lang="el-GR" sz="2000" i="1" dirty="0">
              <a:latin typeface="Trebuchet MS" panose="020B0603020202020204" pitchFamily="34" charset="0"/>
            </a:endParaRPr>
          </a:p>
          <a:p>
            <a:r>
              <a:rPr lang="en-US" sz="2000" b="1" i="1" dirty="0">
                <a:latin typeface="Trebuchet MS" panose="020B0603020202020204" pitchFamily="34" charset="0"/>
              </a:rPr>
              <a:t>S. </a:t>
            </a:r>
            <a:r>
              <a:rPr lang="en-US" sz="2000" i="1" dirty="0" err="1">
                <a:latin typeface="Trebuchet MS" panose="020B0603020202020204" pitchFamily="34" charset="0"/>
              </a:rPr>
              <a:t>aureus</a:t>
            </a:r>
            <a:endParaRPr lang="el-GR" sz="2000" i="1" dirty="0">
              <a:latin typeface="Trebuchet MS" panose="020B0603020202020204" pitchFamily="34" charset="0"/>
            </a:endParaRPr>
          </a:p>
          <a:p>
            <a:r>
              <a:rPr lang="en-US" sz="2000" b="1" i="1" dirty="0">
                <a:latin typeface="Trebuchet MS" panose="020B0603020202020204" pitchFamily="34" charset="0"/>
              </a:rPr>
              <a:t>K.</a:t>
            </a:r>
            <a:r>
              <a:rPr lang="en-US" sz="2000" i="1" dirty="0">
                <a:latin typeface="Trebuchet MS" panose="020B0603020202020204" pitchFamily="34" charset="0"/>
              </a:rPr>
              <a:t> </a:t>
            </a:r>
            <a:r>
              <a:rPr lang="en-US" sz="2000" i="1" dirty="0" err="1">
                <a:latin typeface="Trebuchet MS" panose="020B0603020202020204" pitchFamily="34" charset="0"/>
              </a:rPr>
              <a:t>pneumoniae</a:t>
            </a:r>
            <a:r>
              <a:rPr lang="en-US" sz="2000" i="1" dirty="0">
                <a:latin typeface="Trebuchet MS" panose="020B0603020202020204" pitchFamily="34" charset="0"/>
              </a:rPr>
              <a:t> </a:t>
            </a:r>
            <a:endParaRPr lang="el-GR" sz="2000" i="1" dirty="0">
              <a:latin typeface="Trebuchet MS" panose="020B0603020202020204" pitchFamily="34" charset="0"/>
            </a:endParaRPr>
          </a:p>
          <a:p>
            <a:r>
              <a:rPr lang="en-US" sz="2000" b="1" i="1" dirty="0">
                <a:latin typeface="Trebuchet MS" panose="020B0603020202020204" pitchFamily="34" charset="0"/>
              </a:rPr>
              <a:t>A</a:t>
            </a:r>
            <a:r>
              <a:rPr lang="el-GR" sz="2000" b="1" i="1" dirty="0">
                <a:latin typeface="Trebuchet MS" panose="020B0603020202020204" pitchFamily="34" charset="0"/>
              </a:rPr>
              <a:t> </a:t>
            </a:r>
            <a:r>
              <a:rPr lang="en-US" sz="2000" i="1" dirty="0" err="1">
                <a:latin typeface="Trebuchet MS" panose="020B0603020202020204" pitchFamily="34" charset="0"/>
              </a:rPr>
              <a:t>cinetobacter</a:t>
            </a:r>
            <a:r>
              <a:rPr lang="en-US" sz="2000" i="1" dirty="0">
                <a:latin typeface="Trebuchet MS" panose="020B0603020202020204" pitchFamily="34" charset="0"/>
              </a:rPr>
              <a:t> </a:t>
            </a:r>
            <a:r>
              <a:rPr lang="en-US" sz="2000" i="1" dirty="0" err="1">
                <a:latin typeface="Trebuchet MS" panose="020B0603020202020204" pitchFamily="34" charset="0"/>
              </a:rPr>
              <a:t>baumannii</a:t>
            </a:r>
            <a:endParaRPr lang="el-GR" sz="2000" i="1" dirty="0">
              <a:latin typeface="Trebuchet MS" panose="020B0603020202020204" pitchFamily="34" charset="0"/>
            </a:endParaRPr>
          </a:p>
          <a:p>
            <a:r>
              <a:rPr lang="en-US" sz="2000" b="1" i="1" dirty="0">
                <a:latin typeface="Trebuchet MS" panose="020B0603020202020204" pitchFamily="34" charset="0"/>
              </a:rPr>
              <a:t>P</a:t>
            </a:r>
            <a:r>
              <a:rPr lang="el-GR" sz="2000" b="1" i="1" dirty="0">
                <a:latin typeface="Trebuchet MS" panose="020B0603020202020204" pitchFamily="34" charset="0"/>
              </a:rPr>
              <a:t> </a:t>
            </a:r>
            <a:r>
              <a:rPr lang="en-US" sz="2000" i="1" dirty="0" err="1">
                <a:latin typeface="Trebuchet MS" panose="020B0603020202020204" pitchFamily="34" charset="0"/>
              </a:rPr>
              <a:t>seudomonas</a:t>
            </a:r>
            <a:r>
              <a:rPr lang="en-US" sz="2000" i="1" dirty="0">
                <a:latin typeface="Trebuchet MS" panose="020B0603020202020204" pitchFamily="34" charset="0"/>
              </a:rPr>
              <a:t> </a:t>
            </a:r>
            <a:r>
              <a:rPr lang="en-US" sz="2000" i="1" dirty="0" err="1">
                <a:latin typeface="Trebuchet MS" panose="020B0603020202020204" pitchFamily="34" charset="0"/>
              </a:rPr>
              <a:t>aeruginosa</a:t>
            </a:r>
            <a:r>
              <a:rPr lang="en-US" sz="2000" i="1" dirty="0">
                <a:latin typeface="Trebuchet MS" panose="020B0603020202020204" pitchFamily="34" charset="0"/>
              </a:rPr>
              <a:t> </a:t>
            </a:r>
            <a:endParaRPr lang="el-GR" sz="2000" i="1" dirty="0">
              <a:latin typeface="Trebuchet MS" panose="020B0603020202020204" pitchFamily="34" charset="0"/>
            </a:endParaRPr>
          </a:p>
          <a:p>
            <a:r>
              <a:rPr lang="en-US" sz="2000" b="1" i="1" dirty="0" err="1">
                <a:latin typeface="Trebuchet MS" panose="020B0603020202020204" pitchFamily="34" charset="0"/>
              </a:rPr>
              <a:t>E</a:t>
            </a:r>
            <a:r>
              <a:rPr lang="en-US" sz="2000" i="1" dirty="0" err="1">
                <a:latin typeface="Trebuchet MS" panose="020B0603020202020204" pitchFamily="34" charset="0"/>
              </a:rPr>
              <a:t>nterobacter</a:t>
            </a:r>
            <a:r>
              <a:rPr lang="en-US" sz="2000" i="1" dirty="0">
                <a:latin typeface="Trebuchet MS" panose="020B0603020202020204" pitchFamily="34" charset="0"/>
              </a:rPr>
              <a:t> </a:t>
            </a:r>
            <a:r>
              <a:rPr lang="en-US" sz="2000" i="1" dirty="0" err="1">
                <a:latin typeface="Trebuchet MS" panose="020B0603020202020204" pitchFamily="34" charset="0"/>
              </a:rPr>
              <a:t>spp</a:t>
            </a:r>
            <a:endParaRPr lang="el-GR" sz="2000" i="1" dirty="0">
              <a:latin typeface="Trebuchet MS" panose="020B0603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2484" y="1674399"/>
            <a:ext cx="367240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Calibri" pitchFamily="34" charset="0"/>
              </a:rPr>
              <a:t>E. </a:t>
            </a:r>
            <a:r>
              <a:rPr lang="en-US" sz="2000" i="1" dirty="0" err="1">
                <a:latin typeface="Trebuchet MS" panose="020B0603020202020204" pitchFamily="34" charset="0"/>
              </a:rPr>
              <a:t>faecium</a:t>
            </a:r>
            <a:r>
              <a:rPr lang="en-US" sz="2000" i="1" dirty="0">
                <a:latin typeface="Trebuchet MS" panose="020B0603020202020204" pitchFamily="34" charset="0"/>
              </a:rPr>
              <a:t>,</a:t>
            </a:r>
          </a:p>
          <a:p>
            <a:r>
              <a:rPr lang="en-US" sz="2000" b="1" i="1" dirty="0">
                <a:latin typeface="Trebuchet MS" panose="020B0603020202020204" pitchFamily="34" charset="0"/>
              </a:rPr>
              <a:t>S. </a:t>
            </a:r>
            <a:r>
              <a:rPr lang="en-US" sz="2000" i="1" dirty="0" err="1">
                <a:latin typeface="Trebuchet MS" panose="020B0603020202020204" pitchFamily="34" charset="0"/>
              </a:rPr>
              <a:t>aureus</a:t>
            </a:r>
            <a:r>
              <a:rPr lang="en-US" sz="2000" i="1" dirty="0">
                <a:latin typeface="Trebuchet MS" panose="020B0603020202020204" pitchFamily="34" charset="0"/>
              </a:rPr>
              <a:t>,</a:t>
            </a:r>
          </a:p>
          <a:p>
            <a:r>
              <a:rPr lang="en-US" sz="2000" b="1" i="1" dirty="0">
                <a:latin typeface="Trebuchet MS" panose="020B0603020202020204" pitchFamily="34" charset="0"/>
              </a:rPr>
              <a:t>C. </a:t>
            </a:r>
            <a:r>
              <a:rPr lang="en-US" sz="2000" i="1" dirty="0" err="1">
                <a:latin typeface="Trebuchet MS" panose="020B0603020202020204" pitchFamily="34" charset="0"/>
              </a:rPr>
              <a:t>difficile</a:t>
            </a:r>
            <a:endParaRPr lang="en-US" sz="2000" i="1" dirty="0">
              <a:latin typeface="Trebuchet MS" panose="020B0603020202020204" pitchFamily="34" charset="0"/>
            </a:endParaRPr>
          </a:p>
          <a:p>
            <a:r>
              <a:rPr lang="en-US" sz="2000" b="1" i="1" dirty="0" err="1">
                <a:latin typeface="Trebuchet MS" panose="020B0603020202020204" pitchFamily="34" charset="0"/>
              </a:rPr>
              <a:t>A</a:t>
            </a:r>
            <a:r>
              <a:rPr lang="en-US" sz="2000" i="1" dirty="0" err="1">
                <a:latin typeface="Trebuchet MS" panose="020B0603020202020204" pitchFamily="34" charset="0"/>
              </a:rPr>
              <a:t>cinetobacter</a:t>
            </a:r>
            <a:r>
              <a:rPr lang="en-US" sz="2000" i="1" dirty="0">
                <a:latin typeface="Trebuchet MS" panose="020B0603020202020204" pitchFamily="34" charset="0"/>
              </a:rPr>
              <a:t> </a:t>
            </a:r>
            <a:r>
              <a:rPr lang="en-US" sz="2000" i="1" dirty="0" err="1">
                <a:latin typeface="Trebuchet MS" panose="020B0603020202020204" pitchFamily="34" charset="0"/>
              </a:rPr>
              <a:t>baumannii</a:t>
            </a:r>
            <a:endParaRPr lang="en-US" sz="2000" i="1" dirty="0">
              <a:latin typeface="Trebuchet MS" panose="020B0603020202020204" pitchFamily="34" charset="0"/>
            </a:endParaRPr>
          </a:p>
          <a:p>
            <a:r>
              <a:rPr lang="en-US" sz="2000" b="1" i="1" dirty="0">
                <a:latin typeface="Trebuchet MS" panose="020B0603020202020204" pitchFamily="34" charset="0"/>
              </a:rPr>
              <a:t>P</a:t>
            </a:r>
            <a:r>
              <a:rPr lang="en-US" sz="2000" i="1" dirty="0">
                <a:latin typeface="Trebuchet MS" panose="020B0603020202020204" pitchFamily="34" charset="0"/>
              </a:rPr>
              <a:t>seudomonas </a:t>
            </a:r>
            <a:r>
              <a:rPr lang="en-US" sz="2000" i="1" dirty="0" err="1">
                <a:latin typeface="Trebuchet MS" panose="020B0603020202020204" pitchFamily="34" charset="0"/>
              </a:rPr>
              <a:t>aeruginosa</a:t>
            </a:r>
            <a:endParaRPr lang="en-US" sz="2000" i="1" dirty="0">
              <a:latin typeface="Trebuchet MS" panose="020B0603020202020204" pitchFamily="34" charset="0"/>
            </a:endParaRPr>
          </a:p>
          <a:p>
            <a:r>
              <a:rPr lang="en-US" sz="2000" b="1" i="1" dirty="0" err="1">
                <a:latin typeface="Trebuchet MS" panose="020B0603020202020204" pitchFamily="34" charset="0"/>
              </a:rPr>
              <a:t>E</a:t>
            </a:r>
            <a:r>
              <a:rPr lang="en-US" sz="2000" i="1" dirty="0" err="1">
                <a:latin typeface="Trebuchet MS" panose="020B0603020202020204" pitchFamily="34" charset="0"/>
              </a:rPr>
              <a:t>nterobacteriaceae</a:t>
            </a:r>
            <a:endParaRPr lang="el-GR" sz="2000" i="1" dirty="0">
              <a:latin typeface="Trebuchet MS" panose="020B060302020202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080084" y="28494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Flowchart: Process 7"/>
          <p:cNvSpPr/>
          <p:nvPr/>
        </p:nvSpPr>
        <p:spPr>
          <a:xfrm>
            <a:off x="539552" y="1695300"/>
            <a:ext cx="426623" cy="1877122"/>
          </a:xfrm>
          <a:prstGeom prst="flowChartProcess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368" y="1695299"/>
            <a:ext cx="463550" cy="1938992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9553" y="4134271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Calibri" pitchFamily="34" charset="0"/>
              </a:rPr>
              <a:t>Klebsiella</a:t>
            </a:r>
            <a:r>
              <a:rPr lang="en-US" sz="2400" i="1" dirty="0">
                <a:latin typeface="Calibri" pitchFamily="34" charset="0"/>
              </a:rPr>
              <a:t> </a:t>
            </a:r>
            <a:r>
              <a:rPr lang="en-US" sz="2400" i="1" dirty="0" err="1">
                <a:latin typeface="Calibri" pitchFamily="34" charset="0"/>
              </a:rPr>
              <a:t>pneumoniae</a:t>
            </a:r>
            <a:r>
              <a:rPr lang="en-US" sz="2400" i="1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Carbapenemase</a:t>
            </a:r>
            <a:r>
              <a:rPr lang="en-US" sz="2400" dirty="0">
                <a:latin typeface="Calibri" pitchFamily="34" charset="0"/>
              </a:rPr>
              <a:t> producing </a:t>
            </a:r>
            <a:r>
              <a:rPr lang="en-US" sz="2400" dirty="0" err="1">
                <a:latin typeface="Calibri" pitchFamily="34" charset="0"/>
              </a:rPr>
              <a:t>Kp</a:t>
            </a:r>
            <a:endParaRPr lang="el-GR" sz="2400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2420" y="5157785"/>
            <a:ext cx="66291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rebuchet MS" panose="020B0603020202020204" pitchFamily="34" charset="0"/>
              </a:rPr>
              <a:t>C</a:t>
            </a:r>
            <a:r>
              <a:rPr lang="el-GR" sz="2000" b="1" dirty="0">
                <a:latin typeface="Trebuchet MS" panose="020B0603020202020204" pitchFamily="34" charset="0"/>
              </a:rPr>
              <a:t> </a:t>
            </a:r>
            <a:r>
              <a:rPr lang="en-US" sz="2000" b="1" dirty="0" err="1">
                <a:latin typeface="Trebuchet MS" panose="020B0603020202020204" pitchFamily="34" charset="0"/>
              </a:rPr>
              <a:t>arbapenemase</a:t>
            </a:r>
            <a:r>
              <a:rPr lang="en-US" sz="2000" b="1" dirty="0">
                <a:latin typeface="Trebuchet MS" panose="020B0603020202020204" pitchFamily="34" charset="0"/>
              </a:rPr>
              <a:t> producing </a:t>
            </a:r>
            <a:r>
              <a:rPr lang="en-US" sz="2000" b="1" dirty="0" err="1">
                <a:latin typeface="Trebuchet MS" panose="020B0603020202020204" pitchFamily="34" charset="0"/>
              </a:rPr>
              <a:t>Enterobacteriaceae</a:t>
            </a:r>
            <a:endParaRPr lang="en-US" sz="2000" b="1" dirty="0">
              <a:latin typeface="Trebuchet MS" panose="020B0603020202020204" pitchFamily="34" charset="0"/>
            </a:endParaRPr>
          </a:p>
          <a:p>
            <a:r>
              <a:rPr lang="en-US" sz="2000" b="1" dirty="0">
                <a:latin typeface="Trebuchet MS" panose="020B0603020202020204" pitchFamily="34" charset="0"/>
              </a:rPr>
              <a:t>C. </a:t>
            </a:r>
            <a:r>
              <a:rPr lang="en-US" sz="2000" b="1" dirty="0" err="1">
                <a:latin typeface="Trebuchet MS" panose="020B0603020202020204" pitchFamily="34" charset="0"/>
              </a:rPr>
              <a:t>difficile</a:t>
            </a:r>
            <a:r>
              <a:rPr lang="en-US" sz="2000" b="1" dirty="0">
                <a:latin typeface="Trebuchet MS" panose="020B0603020202020204" pitchFamily="34" charset="0"/>
              </a:rPr>
              <a:t> (</a:t>
            </a:r>
            <a:r>
              <a:rPr lang="el-GR" sz="2000" b="1" dirty="0">
                <a:latin typeface="Trebuchet MS" panose="020B0603020202020204" pitchFamily="34" charset="0"/>
              </a:rPr>
              <a:t>αύξηση σοβαρών λοιμώξεων)</a:t>
            </a:r>
          </a:p>
          <a:p>
            <a:r>
              <a:rPr lang="en-US" sz="2000" b="1" dirty="0">
                <a:latin typeface="Trebuchet MS" panose="020B0603020202020204" pitchFamily="34" charset="0"/>
              </a:rPr>
              <a:t>C</a:t>
            </a:r>
            <a:r>
              <a:rPr lang="el-GR" sz="2000" b="1" dirty="0">
                <a:latin typeface="Trebuchet MS" panose="020B0603020202020204" pitchFamily="34" charset="0"/>
              </a:rPr>
              <a:t> </a:t>
            </a:r>
            <a:r>
              <a:rPr lang="en-US" sz="2000" b="1" dirty="0" err="1">
                <a:latin typeface="Trebuchet MS" panose="020B0603020202020204" pitchFamily="34" charset="0"/>
              </a:rPr>
              <a:t>andida</a:t>
            </a:r>
            <a:r>
              <a:rPr lang="en-US" sz="2000" b="1" dirty="0">
                <a:latin typeface="Trebuchet MS" panose="020B0603020202020204" pitchFamily="34" charset="0"/>
              </a:rPr>
              <a:t> </a:t>
            </a:r>
            <a:r>
              <a:rPr lang="en-US" sz="2000" b="1" dirty="0" err="1">
                <a:latin typeface="Trebuchet MS" panose="020B0603020202020204" pitchFamily="34" charset="0"/>
              </a:rPr>
              <a:t>spp</a:t>
            </a:r>
            <a:r>
              <a:rPr lang="en-US" sz="2000" b="1" dirty="0">
                <a:latin typeface="Trebuchet MS" panose="020B0603020202020204" pitchFamily="34" charset="0"/>
              </a:rPr>
              <a:t> (</a:t>
            </a:r>
            <a:r>
              <a:rPr lang="el-GR" sz="2000" b="1" dirty="0">
                <a:latin typeface="Trebuchet MS" panose="020B0603020202020204" pitchFamily="34" charset="0"/>
              </a:rPr>
              <a:t>αύξηση καντινταιμιών</a:t>
            </a:r>
            <a:r>
              <a:rPr lang="el-GR" sz="2400" b="1" dirty="0">
                <a:latin typeface="Calibri" pitchFamily="34" charset="0"/>
              </a:rPr>
              <a:t>)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662351" y="5157784"/>
            <a:ext cx="288033" cy="1200329"/>
          </a:xfrm>
          <a:prstGeom prst="flowChartProcess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0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721763" y="4546121"/>
            <a:ext cx="410320" cy="696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146" name="Picture 2" descr="Progressive Charlestown: The problem with cleaners">
            <a:extLst>
              <a:ext uri="{FF2B5EF4-FFF2-40B4-BE49-F238E27FC236}">
                <a16:creationId xmlns:a16="http://schemas.microsoft.com/office/drawing/2014/main" id="{A9CD1399-BBE5-415E-9C19-647F02225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679" y="4733884"/>
            <a:ext cx="23241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821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Μικροβιακή αντοχή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Trebuchet MS" panose="020B0603020202020204" pitchFamily="34" charset="0"/>
              </a:rPr>
              <a:t>ESBL/MBL/</a:t>
            </a:r>
            <a:r>
              <a:rPr lang="en-US" b="1" dirty="0" err="1">
                <a:latin typeface="Trebuchet MS" panose="020B0603020202020204" pitchFamily="34" charset="0"/>
              </a:rPr>
              <a:t>AmpC</a:t>
            </a:r>
            <a:r>
              <a:rPr lang="en-US" b="1" dirty="0">
                <a:latin typeface="Trebuchet MS" panose="020B0603020202020204" pitchFamily="34" charset="0"/>
              </a:rPr>
              <a:t>/KPC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endParaRPr lang="el-GR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pPr lvl="1"/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i="0" dirty="0">
                <a:latin typeface="Trebuchet MS" panose="020B0603020202020204" pitchFamily="34" charset="0"/>
              </a:rPr>
              <a:t>ENTEROBACTERIACEAE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pPr lvl="1"/>
            <a:r>
              <a:rPr lang="en-US" i="0" dirty="0">
                <a:latin typeface="Trebuchet MS" panose="020B0603020202020204" pitchFamily="34" charset="0"/>
              </a:rPr>
              <a:t>PSEUDOMONAS </a:t>
            </a:r>
          </a:p>
          <a:p>
            <a:r>
              <a:rPr lang="en-US" dirty="0">
                <a:latin typeface="Trebuchet MS" panose="020B0603020202020204" pitchFamily="34" charset="0"/>
              </a:rPr>
              <a:t>  </a:t>
            </a:r>
          </a:p>
          <a:p>
            <a:pPr lvl="1"/>
            <a:r>
              <a:rPr lang="en-US" i="0" dirty="0">
                <a:latin typeface="Trebuchet MS" panose="020B0603020202020204" pitchFamily="34" charset="0"/>
              </a:rPr>
              <a:t>ACINETOBACTER</a:t>
            </a:r>
          </a:p>
        </p:txBody>
      </p:sp>
      <p:pic>
        <p:nvPicPr>
          <p:cNvPr id="5122" name="Picture 2" descr="Finding the perfect match: A new approach to | EurekAlert!">
            <a:extLst>
              <a:ext uri="{FF2B5EF4-FFF2-40B4-BE49-F238E27FC236}">
                <a16:creationId xmlns:a16="http://schemas.microsoft.com/office/drawing/2014/main" id="{500F88B9-CBCF-4387-9AB4-1878C5579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 r="13452"/>
          <a:stretch/>
        </p:blipFill>
        <p:spPr bwMode="auto">
          <a:xfrm>
            <a:off x="5220072" y="2564904"/>
            <a:ext cx="3225552" cy="25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06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62" y="142807"/>
            <a:ext cx="8229600" cy="818952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rgbClr val="C00000"/>
                </a:solidFill>
                <a:latin typeface="Trebuchet MS" panose="020B0603020202020204" pitchFamily="34" charset="0"/>
              </a:rPr>
              <a:t>β- λακταμικά αντιβιοτικά</a:t>
            </a:r>
            <a:endParaRPr lang="el-GR" sz="32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936" y="824136"/>
            <a:ext cx="353173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3568" y="1340768"/>
            <a:ext cx="42096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>
                <a:latin typeface="Trebuchet MS" panose="020B0603020202020204" pitchFamily="34" charset="0"/>
              </a:rPr>
              <a:t>Μηχανισμός δράσης</a:t>
            </a:r>
          </a:p>
          <a:p>
            <a:endParaRPr lang="el-GR" sz="2000" dirty="0">
              <a:latin typeface="Trebuchet MS" panose="020B0603020202020204" pitchFamily="34" charset="0"/>
            </a:endParaRPr>
          </a:p>
          <a:p>
            <a:r>
              <a:rPr lang="el-GR" sz="2000" dirty="0">
                <a:latin typeface="Trebuchet MS" panose="020B0603020202020204" pitchFamily="34" charset="0"/>
              </a:rPr>
              <a:t>  Αναστολή σύνθεσης της </a:t>
            </a:r>
            <a:r>
              <a:rPr lang="el-GR" sz="2000" b="1" dirty="0">
                <a:latin typeface="Trebuchet MS" panose="020B0603020202020204" pitchFamily="34" charset="0"/>
              </a:rPr>
              <a:t>πεπτιδογλυκάνης</a:t>
            </a:r>
          </a:p>
          <a:p>
            <a:r>
              <a:rPr lang="el-GR" sz="2000" dirty="0">
                <a:latin typeface="Trebuchet MS" panose="020B0603020202020204" pitchFamily="34" charset="0"/>
              </a:rPr>
              <a:t>του κυτταρικού τοιχώματος των  Gram +/ - βακτηρίων,  λόγω αναστολής των PBPs, </a:t>
            </a:r>
          </a:p>
          <a:p>
            <a:r>
              <a:rPr lang="el-GR" sz="2000" dirty="0">
                <a:latin typeface="Trebuchet MS" panose="020B0603020202020204" pitchFamily="34" charset="0"/>
              </a:rPr>
              <a:t>που δρουν ως ένζυμα σύνθεσης της</a:t>
            </a:r>
          </a:p>
        </p:txBody>
      </p:sp>
      <p:sp>
        <p:nvSpPr>
          <p:cNvPr id="3" name="Rectangle 2"/>
          <p:cNvSpPr/>
          <p:nvPr/>
        </p:nvSpPr>
        <p:spPr>
          <a:xfrm>
            <a:off x="1644959" y="6171338"/>
            <a:ext cx="568863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l-GR" dirty="0">
                <a:latin typeface="Trebuchet MS" panose="020B0603020202020204" pitchFamily="34" charset="0"/>
              </a:rPr>
              <a:t>Η ευρεία χρήση  </a:t>
            </a:r>
            <a:r>
              <a:rPr lang="el-GR" b="1" dirty="0">
                <a:latin typeface="Trebuchet MS" panose="020B0603020202020204" pitchFamily="34" charset="0"/>
              </a:rPr>
              <a:t>β-λακταμικών</a:t>
            </a:r>
            <a:r>
              <a:rPr lang="el-GR" dirty="0">
                <a:latin typeface="Trebuchet MS" panose="020B0603020202020204" pitchFamily="34" charset="0"/>
              </a:rPr>
              <a:t> αντιβιοτικών είναι υπευθυνη για την </a:t>
            </a:r>
            <a:r>
              <a:rPr lang="el-GR" b="1" dirty="0">
                <a:latin typeface="Trebuchet MS" panose="020B0603020202020204" pitchFamily="34" charset="0"/>
              </a:rPr>
              <a:t>υπερπαραγωγή β -λακταμασών</a:t>
            </a:r>
            <a:endParaRPr lang="el-GR" dirty="0">
              <a:latin typeface="Trebuchet MS" panose="020B0603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0" r="3763" b="8985"/>
          <a:stretch/>
        </p:blipFill>
        <p:spPr bwMode="auto">
          <a:xfrm>
            <a:off x="1644959" y="4996888"/>
            <a:ext cx="3044813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89772" y="5403675"/>
            <a:ext cx="38707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600" b="1" dirty="0">
                <a:solidFill>
                  <a:srgbClr val="C00000"/>
                </a:solidFill>
                <a:latin typeface="Trebuchet MS" panose="020B0603020202020204" pitchFamily="34" charset="0"/>
              </a:rPr>
              <a:t>Υδρόλυση β λακταμικού δακτυλίου</a:t>
            </a:r>
          </a:p>
        </p:txBody>
      </p:sp>
    </p:spTree>
    <p:extLst>
      <p:ext uri="{BB962C8B-B14F-4D97-AF65-F5344CB8AC3E}">
        <p14:creationId xmlns:p14="http://schemas.microsoft.com/office/powerpoint/2010/main" val="1133913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899592" y="260350"/>
            <a:ext cx="6880746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l-GR" sz="3200" b="1" u="sng" dirty="0">
                <a:solidFill>
                  <a:srgbClr val="C00000"/>
                </a:solidFill>
                <a:latin typeface="Trebuchet MS" panose="020B0603020202020204" pitchFamily="34" charset="0"/>
              </a:rPr>
              <a:t>β –λακταμάσες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l-GR" sz="2000" u="sng" dirty="0">
                <a:latin typeface="Trebuchet MS" panose="020B0603020202020204" pitchFamily="34" charset="0"/>
              </a:rPr>
              <a:t>Πλασμίδια,</a:t>
            </a:r>
            <a:r>
              <a:rPr lang="el-GR" sz="2000" dirty="0">
                <a:latin typeface="Trebuchet MS" panose="020B0603020202020204" pitchFamily="34" charset="0"/>
              </a:rPr>
              <a:t> χρωμόσωμα</a:t>
            </a:r>
          </a:p>
          <a:p>
            <a:pPr>
              <a:buFontTx/>
              <a:buChar char="•"/>
            </a:pPr>
            <a:endParaRPr lang="el-GR" sz="2000" dirty="0">
              <a:latin typeface="Trebuchet MS" panose="020B0603020202020204" pitchFamily="34" charset="0"/>
            </a:endParaRPr>
          </a:p>
          <a:p>
            <a:pPr>
              <a:buFontTx/>
              <a:buChar char="•"/>
            </a:pPr>
            <a:r>
              <a:rPr lang="el-GR" sz="2000" dirty="0">
                <a:latin typeface="Trebuchet MS" panose="020B0603020202020204" pitchFamily="34" charset="0"/>
              </a:rPr>
              <a:t> Τυποποιήθηκαν  &gt; 340 είδη</a:t>
            </a:r>
          </a:p>
          <a:p>
            <a:pPr>
              <a:buFontTx/>
              <a:buChar char="•"/>
            </a:pPr>
            <a:endParaRPr lang="el-GR" sz="2000" dirty="0">
              <a:latin typeface="Trebuchet MS" panose="020B0603020202020204" pitchFamily="34" charset="0"/>
            </a:endParaRPr>
          </a:p>
          <a:p>
            <a:pPr>
              <a:buFontTx/>
              <a:buChar char="•"/>
            </a:pPr>
            <a:r>
              <a:rPr lang="el-GR" sz="2000" dirty="0">
                <a:latin typeface="Trebuchet MS" panose="020B0603020202020204" pitchFamily="34" charset="0"/>
              </a:rPr>
              <a:t> Μοριακή δομή → 4 τάξεις</a:t>
            </a:r>
          </a:p>
          <a:p>
            <a:pPr>
              <a:buFontTx/>
              <a:buChar char="•"/>
            </a:pPr>
            <a:endParaRPr lang="en-US" sz="2000" dirty="0">
              <a:latin typeface="Trebuchet MS" panose="020B0603020202020204" pitchFamily="34" charset="0"/>
            </a:endParaRPr>
          </a:p>
          <a:p>
            <a:r>
              <a:rPr lang="el-GR" sz="2000" dirty="0">
                <a:latin typeface="Trebuchet MS" panose="020B0603020202020204" pitchFamily="34" charset="0"/>
              </a:rPr>
              <a:t>    </a:t>
            </a:r>
            <a:r>
              <a:rPr lang="en-US" sz="2000" dirty="0">
                <a:latin typeface="Trebuchet MS" panose="020B0603020202020204" pitchFamily="34" charset="0"/>
              </a:rPr>
              <a:t>A→ </a:t>
            </a:r>
            <a:r>
              <a:rPr lang="el-GR" sz="2000" dirty="0">
                <a:latin typeface="Trebuchet MS" panose="020B0603020202020204" pitchFamily="34" charset="0"/>
              </a:rPr>
              <a:t>σερίνη</a:t>
            </a:r>
          </a:p>
          <a:p>
            <a:endParaRPr lang="en-US" sz="2000" dirty="0">
              <a:latin typeface="Trebuchet MS" panose="020B0603020202020204" pitchFamily="34" charset="0"/>
            </a:endParaRPr>
          </a:p>
          <a:p>
            <a:r>
              <a:rPr lang="el-GR" sz="2000" dirty="0">
                <a:latin typeface="Trebuchet MS" panose="020B0603020202020204" pitchFamily="34" charset="0"/>
              </a:rPr>
              <a:t>    </a:t>
            </a:r>
            <a:r>
              <a:rPr lang="en-US" sz="2000" dirty="0">
                <a:latin typeface="Trebuchet MS" panose="020B0603020202020204" pitchFamily="34" charset="0"/>
              </a:rPr>
              <a:t>B→</a:t>
            </a:r>
            <a:r>
              <a:rPr lang="el-GR" sz="2000" dirty="0">
                <a:latin typeface="Trebuchet MS" panose="020B0603020202020204" pitchFamily="34" charset="0"/>
              </a:rPr>
              <a:t> Ζ</a:t>
            </a:r>
            <a:r>
              <a:rPr lang="en-US" sz="2000" dirty="0">
                <a:latin typeface="Trebuchet MS" panose="020B0603020202020204" pitchFamily="34" charset="0"/>
              </a:rPr>
              <a:t>n</a:t>
            </a:r>
            <a:r>
              <a:rPr lang="el-GR" sz="2000" baseline="30000" dirty="0">
                <a:latin typeface="Trebuchet MS" panose="020B0603020202020204" pitchFamily="34" charset="0"/>
              </a:rPr>
              <a:t>++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n-US" sz="2000" dirty="0">
                <a:latin typeface="Trebuchet MS" panose="020B0603020202020204" pitchFamily="34" charset="0"/>
              </a:rPr>
              <a:t>→ </a:t>
            </a:r>
            <a:r>
              <a:rPr lang="el-GR" sz="2000" dirty="0">
                <a:latin typeface="Trebuchet MS" panose="020B0603020202020204" pitchFamily="34" charset="0"/>
              </a:rPr>
              <a:t>μεταλλο β λακταμάσες</a:t>
            </a:r>
          </a:p>
          <a:p>
            <a:r>
              <a:rPr lang="el-GR" sz="2000" dirty="0">
                <a:latin typeface="Trebuchet MS" panose="020B0603020202020204" pitchFamily="34" charset="0"/>
              </a:rPr>
              <a:t> </a:t>
            </a:r>
            <a:endParaRPr lang="en-US" sz="2000" dirty="0">
              <a:latin typeface="Trebuchet MS" panose="020B0603020202020204" pitchFamily="34" charset="0"/>
            </a:endParaRPr>
          </a:p>
          <a:p>
            <a:r>
              <a:rPr lang="el-GR" sz="2000" dirty="0">
                <a:latin typeface="Trebuchet MS" panose="020B0603020202020204" pitchFamily="34" charset="0"/>
              </a:rPr>
              <a:t>    </a:t>
            </a:r>
            <a:r>
              <a:rPr lang="en-US" sz="2000" dirty="0">
                <a:latin typeface="Trebuchet MS" panose="020B0603020202020204" pitchFamily="34" charset="0"/>
              </a:rPr>
              <a:t>C→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err="1">
                <a:latin typeface="Trebuchet MS" panose="020B0603020202020204" pitchFamily="34" charset="0"/>
              </a:rPr>
              <a:t>σερίνη</a:t>
            </a:r>
            <a:endParaRPr lang="en-US" sz="2000" dirty="0">
              <a:latin typeface="Trebuchet MS" panose="020B0603020202020204" pitchFamily="34" charset="0"/>
            </a:endParaRPr>
          </a:p>
          <a:p>
            <a:endParaRPr lang="en-US" sz="2000" dirty="0">
              <a:latin typeface="Trebuchet MS" panose="020B0603020202020204" pitchFamily="34" charset="0"/>
            </a:endParaRPr>
          </a:p>
          <a:p>
            <a:r>
              <a:rPr lang="el-GR" sz="2000" dirty="0">
                <a:latin typeface="Trebuchet MS" panose="020B0603020202020204" pitchFamily="34" charset="0"/>
              </a:rPr>
              <a:t>    </a:t>
            </a:r>
            <a:r>
              <a:rPr lang="en-US" sz="2000" dirty="0">
                <a:latin typeface="Trebuchet MS" panose="020B0603020202020204" pitchFamily="34" charset="0"/>
              </a:rPr>
              <a:t>D→</a:t>
            </a:r>
            <a:r>
              <a:rPr lang="el-GR" sz="2000" dirty="0">
                <a:latin typeface="Trebuchet MS" panose="020B0603020202020204" pitchFamily="34" charset="0"/>
              </a:rPr>
              <a:t> σερίνη   </a:t>
            </a:r>
            <a:r>
              <a:rPr lang="el-GR" sz="2000" u="sng" dirty="0">
                <a:latin typeface="Trebuchet MS" panose="020B0603020202020204" pitchFamily="34" charset="0"/>
              </a:rPr>
              <a:t> </a:t>
            </a:r>
            <a:r>
              <a:rPr lang="en-US" sz="2000" u="sng" dirty="0">
                <a:latin typeface="Trebuchet MS" panose="020B0603020202020204" pitchFamily="34" charset="0"/>
              </a:rPr>
              <a:t> </a:t>
            </a:r>
            <a:endParaRPr lang="el-GR" sz="2000" dirty="0">
              <a:latin typeface="Trebuchet MS" panose="020B0603020202020204" pitchFamily="34" charset="0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719763" y="4797425"/>
            <a:ext cx="2936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chemeClr val="bg2"/>
                </a:solidFill>
                <a:latin typeface="Times New Roman" pitchFamily="18" charset="0"/>
              </a:rPr>
              <a:t>  </a:t>
            </a:r>
            <a:r>
              <a:rPr lang="el-GR" b="1" i="1">
                <a:solidFill>
                  <a:schemeClr val="bg1"/>
                </a:solidFill>
                <a:latin typeface="Times New Roman" pitchFamily="18" charset="0"/>
              </a:rPr>
              <a:t>Μικροβιοκτόνα αντιβιοτικά</a:t>
            </a:r>
          </a:p>
        </p:txBody>
      </p:sp>
      <p:pic>
        <p:nvPicPr>
          <p:cNvPr id="16388" name="Picture 4" descr="Εικόνα 1 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60350"/>
            <a:ext cx="3168650" cy="1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753100" y="1416050"/>
            <a:ext cx="3355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1600" b="1" i="1" dirty="0">
                <a:solidFill>
                  <a:schemeClr val="bg2"/>
                </a:solidFill>
                <a:latin typeface="Comic Sans MS" pitchFamily="66" charset="0"/>
              </a:rPr>
              <a:t>Υδρόλυση β λακταμικού δακτυλίου</a:t>
            </a:r>
          </a:p>
        </p:txBody>
      </p:sp>
      <p:pic>
        <p:nvPicPr>
          <p:cNvPr id="16393" name="Picture 9" descr="Εικόνα 1 0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08500"/>
            <a:ext cx="3168650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Εικόνα 1 0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2" y="1917700"/>
            <a:ext cx="3095625" cy="23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5845175" y="1868488"/>
            <a:ext cx="814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1">
                <a:solidFill>
                  <a:schemeClr val="bg2"/>
                </a:solidFill>
                <a:latin typeface="Comic Sans MS" pitchFamily="66" charset="0"/>
              </a:rPr>
              <a:t>Gram+</a:t>
            </a:r>
            <a:endParaRPr lang="el-GR" sz="1600" b="1" i="1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5918200" y="4460875"/>
            <a:ext cx="814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1">
                <a:solidFill>
                  <a:schemeClr val="bg2"/>
                </a:solidFill>
                <a:latin typeface="Comic Sans MS" pitchFamily="66" charset="0"/>
              </a:rPr>
              <a:t>Gram-</a:t>
            </a:r>
            <a:endParaRPr lang="el-GR" sz="1600" b="1" i="1">
              <a:solidFill>
                <a:schemeClr val="bg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22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sz="2800" dirty="0">
                <a:solidFill>
                  <a:srgbClr val="C00000"/>
                </a:solidFill>
                <a:latin typeface="Trebuchet MS" panose="020B0603020202020204" pitchFamily="34" charset="0"/>
              </a:rPr>
              <a:t>Μικροβιακή αντοχή</a:t>
            </a:r>
            <a:r>
              <a:rPr lang="en-US" sz="2800" dirty="0">
                <a:solidFill>
                  <a:srgbClr val="C00000"/>
                </a:solidFill>
                <a:latin typeface="Trebuchet MS" panose="020B0603020202020204" pitchFamily="34" charset="0"/>
              </a:rPr>
              <a:t>-</a:t>
            </a:r>
            <a:r>
              <a:rPr lang="el-GR" sz="2800" dirty="0">
                <a:solidFill>
                  <a:srgbClr val="C00000"/>
                </a:solidFill>
                <a:latin typeface="Trebuchet MS" panose="020B0603020202020204" pitchFamily="34" charset="0"/>
              </a:rPr>
              <a:t>Ενδονοσοκομειακές λοιμώξεις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39552" y="1880828"/>
            <a:ext cx="8388932" cy="3096344"/>
          </a:xfrm>
        </p:spPr>
        <p:txBody>
          <a:bodyPr>
            <a:noAutofit/>
          </a:bodyPr>
          <a:lstStyle/>
          <a:p>
            <a:r>
              <a:rPr lang="el-GR" sz="2000" dirty="0">
                <a:latin typeface="Trebuchet MS" panose="020B0603020202020204" pitchFamily="34" charset="0"/>
              </a:rPr>
              <a:t>Η </a:t>
            </a:r>
            <a:r>
              <a:rPr lang="el-GR" sz="2000" b="1" dirty="0">
                <a:latin typeface="Trebuchet MS" panose="020B0603020202020204" pitchFamily="34" charset="0"/>
              </a:rPr>
              <a:t>μικροβιακή αντοχή  </a:t>
            </a:r>
            <a:r>
              <a:rPr lang="el-GR" sz="2000" dirty="0">
                <a:latin typeface="Trebuchet MS" panose="020B0603020202020204" pitchFamily="34" charset="0"/>
              </a:rPr>
              <a:t>και  το  πρόβλημα των 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l-GR" sz="2000" b="1" dirty="0">
                <a:latin typeface="Trebuchet MS" panose="020B0603020202020204" pitchFamily="34" charset="0"/>
              </a:rPr>
              <a:t>ενδονοσοκομειακών λοιμώξεων </a:t>
            </a:r>
            <a:r>
              <a:rPr lang="el-GR" sz="2000" dirty="0">
                <a:latin typeface="Trebuchet MS" panose="020B0603020202020204" pitchFamily="34" charset="0"/>
              </a:rPr>
              <a:t>αποτελεί πρόκληση για το σύστημα υγείας κάθε κοινωνίας:</a:t>
            </a:r>
          </a:p>
          <a:p>
            <a:endParaRPr lang="el-GR" sz="2000" dirty="0">
              <a:latin typeface="Trebuchet MS" panose="020B0603020202020204" pitchFamily="34" charset="0"/>
            </a:endParaRPr>
          </a:p>
          <a:p>
            <a:pPr lvl="1"/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i="0" dirty="0">
                <a:latin typeface="Trebuchet MS" panose="020B0603020202020204" pitchFamily="34" charset="0"/>
              </a:rPr>
              <a:t>Η </a:t>
            </a:r>
            <a:r>
              <a:rPr lang="el-GR" sz="2000" b="1" i="0" dirty="0">
                <a:latin typeface="Trebuchet MS" panose="020B0603020202020204" pitchFamily="34" charset="0"/>
              </a:rPr>
              <a:t>αύξηση των λοιμώξεων</a:t>
            </a:r>
            <a:r>
              <a:rPr lang="el-GR" sz="2000" i="0" dirty="0">
                <a:latin typeface="Trebuchet MS" panose="020B0603020202020204" pitchFamily="34" charset="0"/>
              </a:rPr>
              <a:t>, που οφείλονται σε </a:t>
            </a:r>
            <a:r>
              <a:rPr lang="el-GR" sz="2000" b="1" i="0" dirty="0">
                <a:latin typeface="Trebuchet MS" panose="020B0603020202020204" pitchFamily="34" charset="0"/>
              </a:rPr>
              <a:t>ανθεκτικού</a:t>
            </a:r>
            <a:r>
              <a:rPr lang="el-GR" sz="2000" i="0" dirty="0">
                <a:latin typeface="Trebuchet MS" panose="020B0603020202020204" pitchFamily="34" charset="0"/>
              </a:rPr>
              <a:t>ς μικροοργανισμούς, είναι ραγδαία σε όλο σχεδόν τον κόσμο, σε σημείο που συζητείται η επικείμενη επιστροφή της κλινικής ιατρικής στην προ των αντιβιοτικών περίοδο.</a:t>
            </a:r>
          </a:p>
          <a:p>
            <a:pPr lvl="1"/>
            <a:endParaRPr lang="el-GR" sz="2000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u="sng" dirty="0" err="1">
                <a:solidFill>
                  <a:srgbClr val="C00000"/>
                </a:solidFill>
                <a:latin typeface="Trebuchet MS" panose="020B0603020202020204" pitchFamily="34" charset="0"/>
              </a:rPr>
              <a:t>AmpC</a:t>
            </a:r>
            <a:r>
              <a:rPr lang="en-US" sz="2800" b="1" u="sng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el-GR" sz="2800" b="1" u="sng" dirty="0">
                <a:solidFill>
                  <a:srgbClr val="C00000"/>
                </a:solidFill>
                <a:latin typeface="Trebuchet MS" panose="020B0603020202020204" pitchFamily="34" charset="0"/>
              </a:rPr>
              <a:t>αντοχή</a:t>
            </a:r>
            <a:endParaRPr lang="en-US" sz="2800" b="1" u="sng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481328"/>
            <a:ext cx="8460432" cy="4525963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rebuchet MS" panose="020B0603020202020204" pitchFamily="34" charset="0"/>
              </a:rPr>
              <a:t>Χρωμοσωμιακά επαγώμενες β</a:t>
            </a:r>
            <a:r>
              <a:rPr lang="en-US" sz="2400" dirty="0">
                <a:latin typeface="Trebuchet MS" panose="020B0603020202020204" pitchFamily="34" charset="0"/>
              </a:rPr>
              <a:t>-</a:t>
            </a:r>
            <a:r>
              <a:rPr lang="el-GR" sz="2400" dirty="0">
                <a:latin typeface="Trebuchet MS" panose="020B0603020202020204" pitchFamily="34" charset="0"/>
              </a:rPr>
              <a:t>λακταμάσες</a:t>
            </a:r>
          </a:p>
          <a:p>
            <a:pPr lvl="1"/>
            <a:r>
              <a:rPr lang="en-US" sz="2400" dirty="0">
                <a:latin typeface="Trebuchet MS" panose="020B0603020202020204" pitchFamily="34" charset="0"/>
              </a:rPr>
              <a:t> </a:t>
            </a:r>
          </a:p>
          <a:p>
            <a:r>
              <a:rPr lang="el-GR" sz="2400" dirty="0">
                <a:latin typeface="Trebuchet MS" panose="020B0603020202020204" pitchFamily="34" charset="0"/>
              </a:rPr>
              <a:t>Παράγονται από </a:t>
            </a:r>
            <a:r>
              <a:rPr lang="el-GR" sz="2400" b="1" dirty="0">
                <a:latin typeface="Trebuchet MS" panose="020B0603020202020204" pitchFamily="34" charset="0"/>
              </a:rPr>
              <a:t>εντεροβακτηριακά</a:t>
            </a:r>
          </a:p>
          <a:p>
            <a:endParaRPr lang="en-US" sz="2400" dirty="0">
              <a:latin typeface="Trebuchet MS" panose="020B0603020202020204" pitchFamily="34" charset="0"/>
            </a:endParaRPr>
          </a:p>
          <a:p>
            <a:r>
              <a:rPr lang="en-US" sz="2400" dirty="0">
                <a:latin typeface="Trebuchet MS" panose="020B0603020202020204" pitchFamily="34" charset="0"/>
              </a:rPr>
              <a:t>“SPICE/SPACE” </a:t>
            </a:r>
            <a:r>
              <a:rPr lang="el-GR" sz="2400" dirty="0">
                <a:latin typeface="Trebuchet MS" panose="020B0603020202020204" pitchFamily="34" charset="0"/>
              </a:rPr>
              <a:t>βακτήρια</a:t>
            </a:r>
            <a:endParaRPr lang="en-US" sz="2400" dirty="0">
              <a:latin typeface="Trebuchet MS" panose="020B0603020202020204" pitchFamily="34" charset="0"/>
            </a:endParaRPr>
          </a:p>
          <a:p>
            <a:pPr lvl="1"/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</a:rPr>
              <a:t>S</a:t>
            </a:r>
            <a:r>
              <a:rPr lang="en-US" sz="2400" i="1" dirty="0" err="1">
                <a:latin typeface="Cambria" pitchFamily="18" charset="0"/>
              </a:rPr>
              <a:t>erratia</a:t>
            </a:r>
            <a:r>
              <a:rPr lang="en-US" sz="2400" i="1" dirty="0">
                <a:latin typeface="Cambria" pitchFamily="18" charset="0"/>
              </a:rPr>
              <a:t> </a:t>
            </a:r>
            <a:r>
              <a:rPr lang="en-US" sz="2400" i="1" dirty="0" err="1">
                <a:latin typeface="Cambria" pitchFamily="18" charset="0"/>
              </a:rPr>
              <a:t>spp</a:t>
            </a:r>
            <a:endParaRPr lang="en-US" sz="2400" i="1" dirty="0">
              <a:latin typeface="Cambria" pitchFamily="18" charset="0"/>
            </a:endParaRPr>
          </a:p>
          <a:p>
            <a:pPr lvl="1"/>
            <a:r>
              <a:rPr lang="en-US" sz="2400" i="1" dirty="0">
                <a:solidFill>
                  <a:srgbClr val="FF0000"/>
                </a:solidFill>
                <a:latin typeface="Cambria" pitchFamily="18" charset="0"/>
              </a:rPr>
              <a:t>P</a:t>
            </a:r>
            <a:r>
              <a:rPr lang="en-US" sz="2400" i="1" dirty="0">
                <a:solidFill>
                  <a:srgbClr val="00B050"/>
                </a:solidFill>
                <a:latin typeface="Cambria" pitchFamily="18" charset="0"/>
              </a:rPr>
              <a:t>seudomonas </a:t>
            </a:r>
            <a:r>
              <a:rPr lang="en-US" sz="2400" i="1" dirty="0" err="1">
                <a:solidFill>
                  <a:srgbClr val="00B050"/>
                </a:solidFill>
                <a:latin typeface="Cambria" pitchFamily="18" charset="0"/>
              </a:rPr>
              <a:t>aeruginosa</a:t>
            </a:r>
            <a:endParaRPr lang="en-US" sz="2400" i="1" dirty="0">
              <a:solidFill>
                <a:srgbClr val="00B050"/>
              </a:solidFill>
              <a:latin typeface="Cambria" pitchFamily="18" charset="0"/>
            </a:endParaRPr>
          </a:p>
          <a:p>
            <a:pPr lvl="1"/>
            <a:r>
              <a:rPr lang="en-US" sz="2400" i="1" dirty="0">
                <a:solidFill>
                  <a:srgbClr val="FF0000"/>
                </a:solidFill>
                <a:latin typeface="Cambria" pitchFamily="18" charset="0"/>
              </a:rPr>
              <a:t>A</a:t>
            </a:r>
            <a:r>
              <a:rPr lang="en-US" sz="2400" i="1" dirty="0">
                <a:latin typeface="Cambria" pitchFamily="18" charset="0"/>
              </a:rPr>
              <a:t>cinetobacter</a:t>
            </a:r>
            <a:r>
              <a:rPr lang="en-US" sz="2400" dirty="0">
                <a:latin typeface="Cambria" pitchFamily="18" charset="0"/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Cambria" pitchFamily="18" charset="0"/>
              </a:rPr>
              <a:t>I</a:t>
            </a:r>
            <a:r>
              <a:rPr lang="en-US" sz="2400" dirty="0">
                <a:latin typeface="Cambria" pitchFamily="18" charset="0"/>
              </a:rPr>
              <a:t>ndole positive </a:t>
            </a:r>
            <a:r>
              <a:rPr lang="en-US" sz="2400" dirty="0" err="1">
                <a:latin typeface="Cambria" pitchFamily="18" charset="0"/>
              </a:rPr>
              <a:t>Proteae</a:t>
            </a:r>
            <a:r>
              <a:rPr lang="en-US" sz="2400" dirty="0">
                <a:latin typeface="Cambria" pitchFamily="18" charset="0"/>
              </a:rPr>
              <a:t> </a:t>
            </a:r>
            <a:endParaRPr lang="el-GR" sz="2400" dirty="0">
              <a:latin typeface="Cambria" pitchFamily="18" charset="0"/>
            </a:endParaRPr>
          </a:p>
          <a:p>
            <a:pPr lvl="1"/>
            <a:r>
              <a:rPr lang="en-US" sz="2400" i="1" dirty="0">
                <a:solidFill>
                  <a:srgbClr val="FF0000"/>
                </a:solidFill>
                <a:latin typeface="Cambria" pitchFamily="18" charset="0"/>
              </a:rPr>
              <a:t>C</a:t>
            </a:r>
            <a:r>
              <a:rPr lang="en-US" sz="2400" i="1" dirty="0">
                <a:solidFill>
                  <a:srgbClr val="00B050"/>
                </a:solidFill>
                <a:latin typeface="Cambria" pitchFamily="18" charset="0"/>
              </a:rPr>
              <a:t>itrobacter </a:t>
            </a:r>
            <a:r>
              <a:rPr lang="en-US" sz="2400" i="1" dirty="0" err="1">
                <a:solidFill>
                  <a:srgbClr val="00B050"/>
                </a:solidFill>
                <a:latin typeface="Cambria" pitchFamily="18" charset="0"/>
              </a:rPr>
              <a:t>spp</a:t>
            </a:r>
            <a:endParaRPr lang="en-US" sz="2400" i="1" dirty="0">
              <a:solidFill>
                <a:srgbClr val="00B050"/>
              </a:solidFill>
              <a:latin typeface="Cambria" pitchFamily="18" charset="0"/>
            </a:endParaRPr>
          </a:p>
          <a:p>
            <a:pPr lvl="1"/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</a:rPr>
              <a:t>E</a:t>
            </a:r>
            <a:r>
              <a:rPr lang="en-US" sz="2400" i="1" dirty="0" err="1">
                <a:solidFill>
                  <a:srgbClr val="00B050"/>
                </a:solidFill>
                <a:latin typeface="Cambria" pitchFamily="18" charset="0"/>
              </a:rPr>
              <a:t>nterobacter</a:t>
            </a:r>
            <a:r>
              <a:rPr lang="en-US" sz="2400" i="1" dirty="0">
                <a:solidFill>
                  <a:srgbClr val="00B050"/>
                </a:solidFill>
                <a:latin typeface="Cambria" pitchFamily="18" charset="0"/>
              </a:rPr>
              <a:t> cloacae</a:t>
            </a:r>
          </a:p>
        </p:txBody>
      </p:sp>
      <p:pic>
        <p:nvPicPr>
          <p:cNvPr id="4" name="Picture 2" descr="C:\Users\pstogsdill\Desktop\BSI-1355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199" y="5085183"/>
            <a:ext cx="2417839" cy="167169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231466" y="764704"/>
            <a:ext cx="339708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b="1" dirty="0"/>
              <a:t>Beta-lactams DO NOT WORK</a:t>
            </a:r>
          </a:p>
        </p:txBody>
      </p:sp>
      <p:sp>
        <p:nvSpPr>
          <p:cNvPr id="6" name="Rectangle 5"/>
          <p:cNvSpPr/>
          <p:nvPr/>
        </p:nvSpPr>
        <p:spPr>
          <a:xfrm>
            <a:off x="4716016" y="3140968"/>
            <a:ext cx="442798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rebuchet MS" panose="020B0603020202020204" pitchFamily="34" charset="0"/>
              </a:rPr>
              <a:t>Resistant to all β-lactams, β -lactamase inhibitors and </a:t>
            </a:r>
            <a:r>
              <a:rPr lang="en-US" dirty="0" err="1">
                <a:latin typeface="Trebuchet MS" panose="020B0603020202020204" pitchFamily="34" charset="0"/>
              </a:rPr>
              <a:t>aztreonam</a:t>
            </a:r>
            <a:r>
              <a:rPr lang="en-US" dirty="0">
                <a:latin typeface="Trebuchet MS" panose="020B0603020202020204" pitchFamily="34" charset="0"/>
              </a:rPr>
              <a:t> </a:t>
            </a:r>
          </a:p>
          <a:p>
            <a:r>
              <a:rPr lang="en-US" b="1" dirty="0">
                <a:latin typeface="Trebuchet MS" panose="020B0603020202020204" pitchFamily="34" charset="0"/>
              </a:rPr>
              <a:t>Exception: </a:t>
            </a:r>
            <a:r>
              <a:rPr lang="en-US" b="1" dirty="0" err="1">
                <a:latin typeface="Trebuchet MS" panose="020B0603020202020204" pitchFamily="34" charset="0"/>
              </a:rPr>
              <a:t>cefepime</a:t>
            </a:r>
            <a:endParaRPr lang="en-US" b="1" dirty="0">
              <a:latin typeface="Trebuchet MS" panose="020B0603020202020204" pitchFamily="34" charset="0"/>
            </a:endParaRPr>
          </a:p>
        </p:txBody>
      </p:sp>
      <p:sp>
        <p:nvSpPr>
          <p:cNvPr id="7" name="Flowchart: Process 7">
            <a:extLst>
              <a:ext uri="{FF2B5EF4-FFF2-40B4-BE49-F238E27FC236}">
                <a16:creationId xmlns:a16="http://schemas.microsoft.com/office/drawing/2014/main" id="{AA5EED63-488F-493E-8A12-F32A496F0327}"/>
              </a:ext>
            </a:extLst>
          </p:cNvPr>
          <p:cNvSpPr/>
          <p:nvPr/>
        </p:nvSpPr>
        <p:spPr>
          <a:xfrm>
            <a:off x="1445077" y="3789040"/>
            <a:ext cx="426623" cy="2262872"/>
          </a:xfrm>
          <a:prstGeom prst="flowChartProcess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29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u="sng" dirty="0">
                <a:solidFill>
                  <a:srgbClr val="C00000"/>
                </a:solidFill>
                <a:latin typeface="Trebuchet MS" panose="020B0603020202020204" pitchFamily="34" charset="0"/>
              </a:rPr>
              <a:t>ESBLs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481328"/>
            <a:ext cx="8208912" cy="4525963"/>
          </a:xfrm>
        </p:spPr>
        <p:txBody>
          <a:bodyPr>
            <a:normAutofit/>
          </a:bodyPr>
          <a:lstStyle/>
          <a:p>
            <a:r>
              <a:rPr lang="el-GR" dirty="0">
                <a:latin typeface="Trebuchet MS" panose="020B0603020202020204" pitchFamily="34" charset="0"/>
              </a:rPr>
              <a:t>Επαγώμενες από πλασμίδια</a:t>
            </a:r>
            <a:endParaRPr lang="en-US" dirty="0">
              <a:latin typeface="Trebuchet MS" panose="020B0603020202020204" pitchFamily="34" charset="0"/>
            </a:endParaRPr>
          </a:p>
          <a:p>
            <a:pPr lvl="1"/>
            <a:r>
              <a:rPr lang="el-GR" b="1" i="0" dirty="0">
                <a:latin typeface="Trebuchet MS" panose="020B0603020202020204" pitchFamily="34" charset="0"/>
              </a:rPr>
              <a:t>ΣΕ όλα τα εντεροβακτηριοειδή </a:t>
            </a:r>
            <a:r>
              <a:rPr lang="en-US" i="0" dirty="0">
                <a:latin typeface="Trebuchet MS" panose="020B0603020202020204" pitchFamily="34" charset="0"/>
              </a:rPr>
              <a:t>(</a:t>
            </a:r>
            <a:r>
              <a:rPr lang="en-US" dirty="0">
                <a:latin typeface="Trebuchet MS" panose="020B0603020202020204" pitchFamily="34" charset="0"/>
              </a:rPr>
              <a:t>E coli </a:t>
            </a:r>
            <a:r>
              <a:rPr lang="el-GR" dirty="0">
                <a:latin typeface="Trebuchet MS" panose="020B0603020202020204" pitchFamily="34" charset="0"/>
              </a:rPr>
              <a:t>ή 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</a:rPr>
              <a:t>Klebsiella</a:t>
            </a:r>
            <a:r>
              <a:rPr lang="en-US" i="0" dirty="0">
                <a:latin typeface="Trebuchet MS" panose="020B0603020202020204" pitchFamily="34" charset="0"/>
              </a:rPr>
              <a:t>)</a:t>
            </a:r>
            <a:endParaRPr lang="el-GR" i="0" dirty="0">
              <a:latin typeface="Trebuchet MS" panose="020B0603020202020204" pitchFamily="34" charset="0"/>
            </a:endParaRPr>
          </a:p>
          <a:p>
            <a:pPr lvl="1"/>
            <a:endParaRPr lang="en-US" dirty="0">
              <a:latin typeface="Trebuchet MS" panose="020B0603020202020204" pitchFamily="34" charset="0"/>
            </a:endParaRPr>
          </a:p>
          <a:p>
            <a:r>
              <a:rPr lang="el-GR" dirty="0">
                <a:latin typeface="Trebuchet MS" panose="020B0603020202020204" pitchFamily="34" charset="0"/>
              </a:rPr>
              <a:t>Μειωμένη ευαισθησία σε </a:t>
            </a:r>
            <a:r>
              <a:rPr lang="el-GR" b="1" dirty="0">
                <a:latin typeface="Trebuchet MS" panose="020B0603020202020204" pitchFamily="34" charset="0"/>
              </a:rPr>
              <a:t>κεφαλοσπορίνες και 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aztreonam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</a:p>
          <a:p>
            <a:pPr lvl="1"/>
            <a:r>
              <a:rPr lang="el-GR" i="0" dirty="0">
                <a:latin typeface="Trebuchet MS" panose="020B0603020202020204" pitchFamily="34" charset="0"/>
              </a:rPr>
              <a:t>Συνήθως ευαίσθητα σε </a:t>
            </a:r>
            <a:r>
              <a:rPr lang="en-US" i="0" dirty="0" err="1">
                <a:latin typeface="Trebuchet MS" panose="020B0603020202020204" pitchFamily="34" charset="0"/>
              </a:rPr>
              <a:t>cefoxitin</a:t>
            </a:r>
            <a:r>
              <a:rPr lang="el-GR" i="0" dirty="0">
                <a:latin typeface="Trebuchet MS" panose="020B0603020202020204" pitchFamily="34" charset="0"/>
              </a:rPr>
              <a:t>-δεν συνιστάται</a:t>
            </a:r>
            <a:endParaRPr lang="en-US" i="0" dirty="0">
              <a:latin typeface="Trebuchet MS" panose="020B0603020202020204" pitchFamily="34" charset="0"/>
            </a:endParaRPr>
          </a:p>
          <a:p>
            <a:pPr lvl="1"/>
            <a:r>
              <a:rPr lang="el-GR" i="0" dirty="0">
                <a:latin typeface="Trebuchet MS" panose="020B0603020202020204" pitchFamily="34" charset="0"/>
              </a:rPr>
              <a:t>Χρήση </a:t>
            </a:r>
            <a:r>
              <a:rPr lang="en-US" b="1" i="0" dirty="0" err="1">
                <a:latin typeface="Trebuchet MS" panose="020B0603020202020204" pitchFamily="34" charset="0"/>
              </a:rPr>
              <a:t>cefepime</a:t>
            </a:r>
            <a:r>
              <a:rPr lang="en-US" b="1" i="0" dirty="0">
                <a:latin typeface="Trebuchet MS" panose="020B0603020202020204" pitchFamily="34" charset="0"/>
              </a:rPr>
              <a:t> </a:t>
            </a:r>
            <a:r>
              <a:rPr lang="el-GR" b="1" i="0" dirty="0">
                <a:latin typeface="Trebuchet MS" panose="020B0603020202020204" pitchFamily="34" charset="0"/>
              </a:rPr>
              <a:t>αν η</a:t>
            </a:r>
            <a:r>
              <a:rPr lang="en-US" b="1" i="0" dirty="0">
                <a:latin typeface="Trebuchet MS" panose="020B0603020202020204" pitchFamily="34" charset="0"/>
              </a:rPr>
              <a:t> MIC ≤ 2</a:t>
            </a:r>
          </a:p>
        </p:txBody>
      </p:sp>
    </p:spTree>
    <p:extLst>
      <p:ext uri="{BB962C8B-B14F-4D97-AF65-F5344CB8AC3E}">
        <p14:creationId xmlns:p14="http://schemas.microsoft.com/office/powerpoint/2010/main" val="3632026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4888" y="176213"/>
            <a:ext cx="4594225" cy="65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274888" y="740979"/>
            <a:ext cx="2029098" cy="378373"/>
          </a:xfrm>
          <a:prstGeom prst="rect">
            <a:avLst/>
          </a:prstGeom>
          <a:noFill/>
          <a:ln>
            <a:solidFill>
              <a:srgbClr val="FF000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74888" y="2459421"/>
            <a:ext cx="3195746" cy="204951"/>
          </a:xfrm>
          <a:prstGeom prst="rect">
            <a:avLst/>
          </a:prstGeom>
          <a:noFill/>
          <a:ln>
            <a:solidFill>
              <a:srgbClr val="FF000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74888" y="2664372"/>
            <a:ext cx="3195746" cy="1229711"/>
          </a:xfrm>
          <a:prstGeom prst="rect">
            <a:avLst/>
          </a:prstGeom>
          <a:noFill/>
          <a:ln>
            <a:solidFill>
              <a:srgbClr val="FF000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74888" y="1907628"/>
            <a:ext cx="3195746" cy="551793"/>
          </a:xfrm>
          <a:prstGeom prst="rect">
            <a:avLst/>
          </a:prstGeom>
          <a:noFill/>
          <a:ln>
            <a:solidFill>
              <a:srgbClr val="FF000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74889" y="5392074"/>
            <a:ext cx="3195744" cy="268014"/>
          </a:xfrm>
          <a:prstGeom prst="rect">
            <a:avLst/>
          </a:prstGeom>
          <a:noFill/>
          <a:ln>
            <a:solidFill>
              <a:srgbClr val="FF000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74889" y="4432515"/>
            <a:ext cx="3195746" cy="35646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8BDF0-43A2-4130-BF51-2241E8F07F68}"/>
              </a:ext>
            </a:extLst>
          </p:cNvPr>
          <p:cNvSpPr txBox="1"/>
          <p:nvPr/>
        </p:nvSpPr>
        <p:spPr>
          <a:xfrm>
            <a:off x="5940152" y="2780928"/>
            <a:ext cx="1944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C00000"/>
                </a:solidFill>
              </a:rPr>
              <a:t>ESBLs </a:t>
            </a:r>
            <a:r>
              <a:rPr lang="el-GR" u="sng" dirty="0">
                <a:solidFill>
                  <a:srgbClr val="C00000"/>
                </a:solidFill>
              </a:rPr>
              <a:t>στέλεχος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75693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352928" cy="1143000"/>
          </a:xfrm>
        </p:spPr>
        <p:txBody>
          <a:bodyPr>
            <a:normAutofit/>
          </a:bodyPr>
          <a:lstStyle/>
          <a:p>
            <a:r>
              <a:rPr lang="en-US" sz="3200" u="sng" dirty="0" err="1">
                <a:solidFill>
                  <a:srgbClr val="C00000"/>
                </a:solidFill>
                <a:latin typeface="Trebuchet MS" panose="020B0603020202020204" pitchFamily="34" charset="0"/>
              </a:rPr>
              <a:t>Carbapenem</a:t>
            </a:r>
            <a:r>
              <a:rPr lang="en-US" sz="3200" u="sng" dirty="0">
                <a:solidFill>
                  <a:srgbClr val="C00000"/>
                </a:solidFill>
                <a:latin typeface="Trebuchet MS" panose="020B0603020202020204" pitchFamily="34" charset="0"/>
              </a:rPr>
              <a:t>-Resistant </a:t>
            </a:r>
            <a:r>
              <a:rPr lang="en-US" sz="3200" u="sng" dirty="0" err="1">
                <a:solidFill>
                  <a:srgbClr val="C00000"/>
                </a:solidFill>
                <a:latin typeface="Trebuchet MS" panose="020B0603020202020204" pitchFamily="34" charset="0"/>
              </a:rPr>
              <a:t>Enterobacteriaceae</a:t>
            </a:r>
            <a:endParaRPr lang="en-US" sz="3200" u="sng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481328"/>
            <a:ext cx="8352928" cy="45259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rebuchet MS" panose="020B0603020202020204" pitchFamily="34" charset="0"/>
              </a:rPr>
              <a:t>Enterobacteriaceae</a:t>
            </a:r>
            <a:endParaRPr lang="el-GR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pPr lvl="1"/>
            <a:r>
              <a:rPr lang="el-GR" i="0" dirty="0">
                <a:latin typeface="Trebuchet MS" panose="020B0603020202020204" pitchFamily="34" charset="0"/>
              </a:rPr>
              <a:t>Σε </a:t>
            </a:r>
            <a:r>
              <a:rPr lang="en-US" i="0" dirty="0">
                <a:latin typeface="Trebuchet MS" panose="020B0603020202020204" pitchFamily="34" charset="0"/>
              </a:rPr>
              <a:t>70 </a:t>
            </a:r>
            <a:r>
              <a:rPr lang="el-GR" i="0" dirty="0">
                <a:latin typeface="Trebuchet MS" panose="020B0603020202020204" pitchFamily="34" charset="0"/>
              </a:rPr>
              <a:t>είδη, ΚΥΡΙΩΣ όμως</a:t>
            </a:r>
          </a:p>
          <a:p>
            <a:pPr lvl="2"/>
            <a:r>
              <a:rPr lang="en-US" i="1" dirty="0">
                <a:latin typeface="Trebuchet MS" panose="020B0603020202020204" pitchFamily="34" charset="0"/>
              </a:rPr>
              <a:t>E coli, </a:t>
            </a:r>
            <a:r>
              <a:rPr lang="en-US" i="1" dirty="0" err="1">
                <a:latin typeface="Trebuchet MS" panose="020B0603020202020204" pitchFamily="34" charset="0"/>
              </a:rPr>
              <a:t>Enterobacter</a:t>
            </a:r>
            <a:r>
              <a:rPr lang="en-US" i="1" dirty="0">
                <a:latin typeface="Trebuchet MS" panose="020B0603020202020204" pitchFamily="34" charset="0"/>
              </a:rPr>
              <a:t> </a:t>
            </a:r>
            <a:r>
              <a:rPr lang="en-US" i="1" dirty="0" err="1">
                <a:latin typeface="Trebuchet MS" panose="020B0603020202020204" pitchFamily="34" charset="0"/>
              </a:rPr>
              <a:t>sp</a:t>
            </a:r>
            <a:endParaRPr lang="el-GR" i="1" dirty="0">
              <a:latin typeface="Trebuchet MS" panose="020B0603020202020204" pitchFamily="34" charset="0"/>
            </a:endParaRPr>
          </a:p>
          <a:p>
            <a:pPr lvl="2"/>
            <a:r>
              <a:rPr lang="en-US" sz="2400" b="1" i="1" dirty="0" err="1">
                <a:latin typeface="Trebuchet MS" panose="020B0603020202020204" pitchFamily="34" charset="0"/>
              </a:rPr>
              <a:t>Klebsiella</a:t>
            </a:r>
            <a:r>
              <a:rPr lang="el-GR" sz="2400" b="1" i="1" dirty="0">
                <a:latin typeface="Trebuchet MS" panose="020B0603020202020204" pitchFamily="34" charset="0"/>
              </a:rPr>
              <a:t>-</a:t>
            </a:r>
            <a:r>
              <a:rPr lang="en-US" sz="2400" b="1" dirty="0">
                <a:latin typeface="Trebuchet MS" panose="020B0603020202020204" pitchFamily="34" charset="0"/>
              </a:rPr>
              <a:t> KPC: </a:t>
            </a:r>
            <a:r>
              <a:rPr lang="en-US" sz="2400" b="1" i="1" dirty="0" err="1">
                <a:latin typeface="Trebuchet MS" panose="020B0603020202020204" pitchFamily="34" charset="0"/>
              </a:rPr>
              <a:t>Klebsiella</a:t>
            </a:r>
            <a:r>
              <a:rPr lang="en-US" sz="2400" b="1" i="1" dirty="0">
                <a:latin typeface="Trebuchet MS" panose="020B0603020202020204" pitchFamily="34" charset="0"/>
              </a:rPr>
              <a:t> </a:t>
            </a:r>
            <a:r>
              <a:rPr lang="en-US" sz="2400" b="1" i="1" dirty="0" err="1">
                <a:latin typeface="Trebuchet MS" panose="020B0603020202020204" pitchFamily="34" charset="0"/>
              </a:rPr>
              <a:t>pneumoniae</a:t>
            </a:r>
            <a:r>
              <a:rPr lang="en-US" sz="2400" b="1" i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carbapenemase</a:t>
            </a:r>
            <a:endParaRPr lang="el-GR" sz="2400" b="1" dirty="0">
              <a:latin typeface="Trebuchet MS" panose="020B0603020202020204" pitchFamily="34" charset="0"/>
            </a:endParaRPr>
          </a:p>
          <a:p>
            <a:pPr lvl="2"/>
            <a:endParaRPr lang="en-US" i="1" dirty="0">
              <a:latin typeface="Trebuchet MS" panose="020B0603020202020204" pitchFamily="34" charset="0"/>
            </a:endParaRPr>
          </a:p>
          <a:p>
            <a:pPr lvl="2"/>
            <a:r>
              <a:rPr lang="en-US" dirty="0" err="1">
                <a:latin typeface="Trebuchet MS" panose="020B0603020202020204" pitchFamily="34" charset="0"/>
              </a:rPr>
              <a:t>Carbapenemases</a:t>
            </a:r>
            <a:r>
              <a:rPr lang="en-US" dirty="0">
                <a:latin typeface="Trebuchet MS" panose="020B0603020202020204" pitchFamily="34" charset="0"/>
              </a:rPr>
              <a:t> (KPC, NDM—New Delhi </a:t>
            </a:r>
            <a:r>
              <a:rPr lang="en-US" dirty="0" err="1">
                <a:latin typeface="Trebuchet MS" panose="020B0603020202020204" pitchFamily="34" charset="0"/>
              </a:rPr>
              <a:t>Metallo</a:t>
            </a:r>
            <a:r>
              <a:rPr lang="en-US" dirty="0">
                <a:latin typeface="Trebuchet MS" panose="020B0603020202020204" pitchFamily="34" charset="0"/>
              </a:rPr>
              <a:t>-beta-lactamase)</a:t>
            </a:r>
            <a:endParaRPr lang="el-GR" dirty="0">
              <a:latin typeface="Trebuchet MS" panose="020B0603020202020204" pitchFamily="34" charset="0"/>
            </a:endParaRPr>
          </a:p>
          <a:p>
            <a:pPr lvl="2"/>
            <a:endParaRPr lang="en-US" dirty="0">
              <a:latin typeface="Trebuchet MS" panose="020B0603020202020204" pitchFamily="34" charset="0"/>
            </a:endParaRPr>
          </a:p>
          <a:p>
            <a:pPr lvl="1"/>
            <a:r>
              <a:rPr lang="el-GR" i="0" dirty="0">
                <a:latin typeface="Trebuchet MS" panose="020B0603020202020204" pitchFamily="34" charset="0"/>
              </a:rPr>
              <a:t>Θνητότητα </a:t>
            </a:r>
            <a:r>
              <a:rPr lang="en-US" i="0" dirty="0">
                <a:latin typeface="Trebuchet MS" panose="020B0603020202020204" pitchFamily="34" charset="0"/>
              </a:rPr>
              <a:t>40-50%</a:t>
            </a:r>
          </a:p>
        </p:txBody>
      </p:sp>
    </p:spTree>
    <p:extLst>
      <p:ext uri="{BB962C8B-B14F-4D97-AF65-F5344CB8AC3E}">
        <p14:creationId xmlns:p14="http://schemas.microsoft.com/office/powerpoint/2010/main" val="2365234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6204" y="320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CRE breakpoints</a:t>
            </a:r>
            <a:endParaRPr lang="el-GR" sz="3200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49" y="2438779"/>
            <a:ext cx="809625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9268" y="6021288"/>
            <a:ext cx="848225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2000" dirty="0">
                <a:latin typeface="Cambria" pitchFamily="18" charset="0"/>
              </a:rPr>
              <a:t>Ανθεκτικά σε όλες τις κεφαλοσπορίνες  3ης  γενεάς</a:t>
            </a:r>
          </a:p>
          <a:p>
            <a:pPr algn="ctr"/>
            <a:r>
              <a:rPr lang="el-GR" sz="2000" dirty="0">
                <a:latin typeface="Cambria" pitchFamily="18" charset="0"/>
              </a:rPr>
              <a:t>Ανθεκτικά στην </a:t>
            </a:r>
            <a:r>
              <a:rPr lang="en-US" sz="2000" dirty="0">
                <a:latin typeface="Cambria" pitchFamily="18" charset="0"/>
              </a:rPr>
              <a:t> Imipenem/Meropenem/</a:t>
            </a:r>
            <a:r>
              <a:rPr lang="en-US" sz="2000" dirty="0" err="1">
                <a:latin typeface="Cambria" pitchFamily="18" charset="0"/>
              </a:rPr>
              <a:t>Doripenem</a:t>
            </a:r>
            <a:endParaRPr lang="el-GR" sz="2400" dirty="0">
              <a:latin typeface="Cambria" pitchFamily="18" charset="0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E3F22F47-5218-401A-B152-4DE1DF4C3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651130"/>
            <a:ext cx="3009080" cy="17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08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CRE breakpoints</a:t>
            </a:r>
            <a:endParaRPr lang="el-GR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8700" y="2468243"/>
            <a:ext cx="7200900" cy="321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271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39552" y="980728"/>
            <a:ext cx="8604448" cy="4506887"/>
          </a:xfrm>
        </p:spPr>
        <p:txBody>
          <a:bodyPr>
            <a:normAutofit lnSpcReduction="10000"/>
          </a:bodyPr>
          <a:lstStyle/>
          <a:p>
            <a:r>
              <a:rPr lang="el-GR" sz="2000" dirty="0">
                <a:latin typeface="Trebuchet MS" panose="020B0603020202020204" pitchFamily="34" charset="0"/>
              </a:rPr>
              <a:t>Οι σημαντικότερες κλινικά </a:t>
            </a:r>
            <a:r>
              <a:rPr lang="el-GR" sz="2000" b="1" dirty="0">
                <a:latin typeface="Trebuchet MS" panose="020B0603020202020204" pitchFamily="34" charset="0"/>
              </a:rPr>
              <a:t>καρβαπενεμάσες</a:t>
            </a:r>
            <a:r>
              <a:rPr lang="el-GR" sz="2000" dirty="0">
                <a:latin typeface="Trebuchet MS" panose="020B0603020202020204" pitchFamily="34" charset="0"/>
              </a:rPr>
              <a:t> που παράγονται από εντεροβακτηριακά και η διασπορά τους σε διεθνές επίπεδο</a:t>
            </a:r>
          </a:p>
          <a:p>
            <a:endParaRPr lang="el-GR" sz="2000" dirty="0">
              <a:latin typeface="Trebuchet MS" panose="020B0603020202020204" pitchFamily="34" charset="0"/>
            </a:endParaRPr>
          </a:p>
          <a:p>
            <a:r>
              <a:rPr lang="el-GR" sz="2000" dirty="0">
                <a:latin typeface="Trebuchet MS" panose="020B0603020202020204" pitchFamily="34" charset="0"/>
              </a:rPr>
              <a:t>1. </a:t>
            </a:r>
            <a:r>
              <a:rPr lang="el-GR" sz="2000" b="1" dirty="0" err="1">
                <a:latin typeface="Trebuchet MS" panose="020B0603020202020204" pitchFamily="34" charset="0"/>
              </a:rPr>
              <a:t>KPCs</a:t>
            </a:r>
            <a:r>
              <a:rPr lang="el-GR" sz="2000" dirty="0">
                <a:latin typeface="Trebuchet MS" panose="020B0603020202020204" pitchFamily="34" charset="0"/>
              </a:rPr>
              <a:t> (class A) ΗΠΑ- Ισραήλ-Ν. Αμερική-</a:t>
            </a:r>
            <a:r>
              <a:rPr lang="el-GR" sz="2000" b="1" dirty="0">
                <a:latin typeface="Trebuchet MS" panose="020B0603020202020204" pitchFamily="34" charset="0"/>
              </a:rPr>
              <a:t>Ελλάδα</a:t>
            </a:r>
            <a:r>
              <a:rPr lang="el-GR" sz="2000" dirty="0">
                <a:latin typeface="Trebuchet MS" panose="020B0603020202020204" pitchFamily="34" charset="0"/>
              </a:rPr>
              <a:t>-Κίνα –Ευρώπη </a:t>
            </a:r>
          </a:p>
          <a:p>
            <a:endParaRPr lang="el-GR" sz="2000" dirty="0">
              <a:latin typeface="Trebuchet MS" panose="020B0603020202020204" pitchFamily="34" charset="0"/>
            </a:endParaRPr>
          </a:p>
          <a:p>
            <a:r>
              <a:rPr lang="el-GR" sz="2000" dirty="0">
                <a:latin typeface="Trebuchet MS" panose="020B0603020202020204" pitchFamily="34" charset="0"/>
              </a:rPr>
              <a:t>2. </a:t>
            </a:r>
            <a:r>
              <a:rPr lang="el-GR" sz="2000" b="1" dirty="0">
                <a:latin typeface="Trebuchet MS" panose="020B0603020202020204" pitchFamily="34" charset="0"/>
              </a:rPr>
              <a:t>MBLs </a:t>
            </a:r>
            <a:r>
              <a:rPr lang="el-GR" sz="2000" dirty="0">
                <a:latin typeface="Trebuchet MS" panose="020B0603020202020204" pitchFamily="34" charset="0"/>
              </a:rPr>
              <a:t>με κύριες εκπροσώπους τις </a:t>
            </a:r>
            <a:r>
              <a:rPr lang="el-GR" sz="2000" b="1" dirty="0">
                <a:latin typeface="Trebuchet MS" panose="020B0603020202020204" pitchFamily="34" charset="0"/>
              </a:rPr>
              <a:t>VIM</a:t>
            </a:r>
            <a:r>
              <a:rPr lang="el-GR" sz="2000" dirty="0">
                <a:latin typeface="Trebuchet MS" panose="020B0603020202020204" pitchFamily="34" charset="0"/>
              </a:rPr>
              <a:t>,</a:t>
            </a:r>
            <a:r>
              <a:rPr lang="el-GR" sz="2000" b="1" dirty="0">
                <a:latin typeface="Trebuchet MS" panose="020B0603020202020204" pitchFamily="34" charset="0"/>
              </a:rPr>
              <a:t>IMP</a:t>
            </a:r>
            <a:r>
              <a:rPr lang="el-GR" sz="2000" dirty="0">
                <a:latin typeface="Trebuchet MS" panose="020B0603020202020204" pitchFamily="34" charset="0"/>
              </a:rPr>
              <a:t> και </a:t>
            </a:r>
            <a:r>
              <a:rPr lang="el-GR" sz="2000" b="1" dirty="0">
                <a:latin typeface="Trebuchet MS" panose="020B0603020202020204" pitchFamily="34" charset="0"/>
              </a:rPr>
              <a:t>NDM</a:t>
            </a:r>
            <a:r>
              <a:rPr lang="el-GR" sz="2000" dirty="0">
                <a:latin typeface="Trebuchet MS" panose="020B0603020202020204" pitchFamily="34" charset="0"/>
              </a:rPr>
              <a:t> (class B) </a:t>
            </a:r>
            <a:endParaRPr lang="en-US" sz="2000" dirty="0">
              <a:latin typeface="Trebuchet MS" panose="020B0603020202020204" pitchFamily="34" charset="0"/>
            </a:endParaRPr>
          </a:p>
          <a:p>
            <a:pPr lvl="1"/>
            <a:r>
              <a:rPr lang="el-GR" sz="1600" b="1" i="0" dirty="0">
                <a:latin typeface="Trebuchet MS" panose="020B0603020202020204" pitchFamily="34" charset="0"/>
              </a:rPr>
              <a:t>VIM Νότια Ευρώπη-Ελλάδα, Ιταλία </a:t>
            </a:r>
            <a:endParaRPr lang="en-US" sz="1600" b="1" i="0" dirty="0">
              <a:latin typeface="Trebuchet MS" panose="020B0603020202020204" pitchFamily="34" charset="0"/>
            </a:endParaRPr>
          </a:p>
          <a:p>
            <a:pPr lvl="1"/>
            <a:r>
              <a:rPr lang="el-GR" sz="1600" i="0" dirty="0">
                <a:latin typeface="Trebuchet MS" panose="020B0603020202020204" pitchFamily="34" charset="0"/>
              </a:rPr>
              <a:t>IMP Ιαπωνία –Κίνα- Αυστραλία (περιορισμένη διασπορά) </a:t>
            </a:r>
            <a:endParaRPr lang="en-US" sz="1600" i="0" dirty="0">
              <a:latin typeface="Trebuchet MS" panose="020B0603020202020204" pitchFamily="34" charset="0"/>
            </a:endParaRPr>
          </a:p>
          <a:p>
            <a:pPr lvl="1"/>
            <a:r>
              <a:rPr lang="el-GR" sz="1600" b="1" i="0" dirty="0">
                <a:latin typeface="Trebuchet MS" panose="020B0603020202020204" pitchFamily="34" charset="0"/>
              </a:rPr>
              <a:t>NDM</a:t>
            </a:r>
            <a:r>
              <a:rPr lang="el-GR" sz="1600" i="0" dirty="0">
                <a:latin typeface="Trebuchet MS" panose="020B0603020202020204" pitchFamily="34" charset="0"/>
              </a:rPr>
              <a:t> Ινδία-Πακιστάν-Β Δ. Ευρώπη-Βαλκάνια. Ιταλία- Αυστραλία –Άπω Ανατολή-</a:t>
            </a:r>
            <a:r>
              <a:rPr lang="el-GR" sz="1600" b="1" i="0" dirty="0">
                <a:latin typeface="Trebuchet MS" panose="020B0603020202020204" pitchFamily="34" charset="0"/>
              </a:rPr>
              <a:t>Ελλάδα</a:t>
            </a:r>
            <a:r>
              <a:rPr lang="el-GR" sz="1600" i="0" dirty="0">
                <a:latin typeface="Trebuchet MS" panose="020B0603020202020204" pitchFamily="34" charset="0"/>
              </a:rPr>
              <a:t> </a:t>
            </a:r>
          </a:p>
          <a:p>
            <a:endParaRPr lang="el-GR" sz="2000" dirty="0">
              <a:latin typeface="Trebuchet MS" panose="020B0603020202020204" pitchFamily="34" charset="0"/>
            </a:endParaRPr>
          </a:p>
          <a:p>
            <a:r>
              <a:rPr lang="el-GR" sz="2000" dirty="0">
                <a:latin typeface="Trebuchet MS" panose="020B0603020202020204" pitchFamily="34" charset="0"/>
              </a:rPr>
              <a:t>3. </a:t>
            </a:r>
            <a:r>
              <a:rPr lang="el-GR" sz="2000" b="1" dirty="0">
                <a:latin typeface="Trebuchet MS" panose="020B0603020202020204" pitchFamily="34" charset="0"/>
              </a:rPr>
              <a:t>ΟΧΑ-48</a:t>
            </a:r>
            <a:r>
              <a:rPr lang="el-GR" sz="2000" dirty="0">
                <a:latin typeface="Trebuchet MS" panose="020B0603020202020204" pitchFamily="34" charset="0"/>
              </a:rPr>
              <a:t> (class D). Τουρκία-Ευρώπη (Γαλλία, Μάλτα, Βέλγιο)- </a:t>
            </a:r>
            <a:r>
              <a:rPr lang="el-GR" sz="2000" dirty="0" err="1">
                <a:latin typeface="Trebuchet MS" panose="020B0603020202020204" pitchFamily="34" charset="0"/>
              </a:rPr>
              <a:t>Ν.Αφρική</a:t>
            </a:r>
            <a:r>
              <a:rPr lang="el-GR" sz="2000" dirty="0">
                <a:latin typeface="Trebuchet MS" panose="020B0603020202020204" pitchFamily="34" charset="0"/>
              </a:rPr>
              <a:t>- </a:t>
            </a:r>
            <a:r>
              <a:rPr lang="el-GR" sz="2000" dirty="0" err="1">
                <a:latin typeface="Trebuchet MS" panose="020B0603020202020204" pitchFamily="34" charset="0"/>
              </a:rPr>
              <a:t>Μ.Ανατολή</a:t>
            </a:r>
            <a:r>
              <a:rPr lang="el-GR" sz="2000" dirty="0">
                <a:latin typeface="Trebuchet MS" panose="020B0603020202020204" pitchFamily="34" charset="0"/>
              </a:rPr>
              <a:t>-</a:t>
            </a:r>
            <a:r>
              <a:rPr lang="el-GR" sz="2000" dirty="0" err="1">
                <a:latin typeface="Trebuchet MS" panose="020B0603020202020204" pitchFamily="34" charset="0"/>
              </a:rPr>
              <a:t>ΙνδίαΑυστραλία</a:t>
            </a:r>
            <a:r>
              <a:rPr lang="el-GR" sz="2000" dirty="0">
                <a:latin typeface="Trebuchet MS" panose="020B0603020202020204" pitchFamily="34" charset="0"/>
              </a:rPr>
              <a:t>-</a:t>
            </a:r>
            <a:r>
              <a:rPr lang="el-GR" sz="2000" b="1" dirty="0">
                <a:latin typeface="Trebuchet MS" panose="020B0603020202020204" pitchFamily="34" charset="0"/>
              </a:rPr>
              <a:t>Ελλάδ</a:t>
            </a:r>
            <a:r>
              <a:rPr lang="el-GR" sz="2000" dirty="0">
                <a:latin typeface="Trebuchet MS" panose="020B0603020202020204" pitchFamily="34" charset="0"/>
              </a:rPr>
              <a:t>α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611560" y="8009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</a:rPr>
              <a:t>Παραγωγή καρβαπενεμασών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4DF951-F63A-4D44-B9A1-24AFCF781630}"/>
              </a:ext>
            </a:extLst>
          </p:cNvPr>
          <p:cNvSpPr txBox="1"/>
          <p:nvPr/>
        </p:nvSpPr>
        <p:spPr>
          <a:xfrm>
            <a:off x="611560" y="5500635"/>
            <a:ext cx="8352928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2000" b="0" i="0" dirty="0">
                <a:solidFill>
                  <a:srgbClr val="111111"/>
                </a:solidFill>
                <a:effectLst/>
                <a:latin typeface="Trebuchet MS" panose="020B0603020202020204" pitchFamily="34" charset="0"/>
                <a:cs typeface="Calibri" panose="020F0502020204030204" pitchFamily="34" charset="0"/>
              </a:rPr>
              <a:t>Η εκτεταμένη διασπορά παθογόνων στελεχών που παράγουν </a:t>
            </a:r>
            <a:r>
              <a:rPr lang="el-GR" sz="2000" b="1" i="0" dirty="0" err="1">
                <a:solidFill>
                  <a:srgbClr val="111111"/>
                </a:solidFill>
                <a:effectLst/>
                <a:latin typeface="Trebuchet MS" panose="020B0603020202020204" pitchFamily="34" charset="0"/>
                <a:cs typeface="Calibri" panose="020F0502020204030204" pitchFamily="34" charset="0"/>
              </a:rPr>
              <a:t>καρβαπενεμάσες</a:t>
            </a:r>
            <a:r>
              <a:rPr lang="el-GR" sz="2000" b="0" i="0" dirty="0">
                <a:solidFill>
                  <a:srgbClr val="111111"/>
                </a:solidFill>
                <a:effectLst/>
                <a:latin typeface="Trebuchet MS" panose="020B0603020202020204" pitchFamily="34" charset="0"/>
                <a:cs typeface="Calibri" panose="020F0502020204030204" pitchFamily="34" charset="0"/>
              </a:rPr>
              <a:t> θέτει στο περιθώριο τον τελευταίο </a:t>
            </a:r>
            <a:r>
              <a:rPr lang="el-GR" sz="2000" b="0" i="0" dirty="0" err="1">
                <a:solidFill>
                  <a:srgbClr val="111111"/>
                </a:solidFill>
                <a:effectLst/>
                <a:latin typeface="Trebuchet MS" panose="020B0603020202020204" pitchFamily="34" charset="0"/>
                <a:cs typeface="Calibri" panose="020F0502020204030204" pitchFamily="34" charset="0"/>
              </a:rPr>
              <a:t>αντιμικροβιακό</a:t>
            </a:r>
            <a:r>
              <a:rPr lang="el-GR" sz="2000" b="0" i="0" dirty="0">
                <a:solidFill>
                  <a:srgbClr val="111111"/>
                </a:solidFill>
                <a:effectLst/>
                <a:latin typeface="Trebuchet MS" panose="020B0603020202020204" pitchFamily="34" charset="0"/>
                <a:cs typeface="Calibri" panose="020F0502020204030204" pitchFamily="34" charset="0"/>
              </a:rPr>
              <a:t> παράγοντα της θεραπευτικής φαρέτρας, </a:t>
            </a:r>
            <a:r>
              <a:rPr lang="el-GR" sz="2000" b="1" i="0" dirty="0">
                <a:solidFill>
                  <a:srgbClr val="111111"/>
                </a:solidFill>
                <a:effectLst/>
                <a:latin typeface="Trebuchet MS" panose="020B0603020202020204" pitchFamily="34" charset="0"/>
                <a:cs typeface="Calibri" panose="020F0502020204030204" pitchFamily="34" charset="0"/>
              </a:rPr>
              <a:t>τις </a:t>
            </a:r>
            <a:r>
              <a:rPr lang="el-GR" sz="2000" b="1" i="0" dirty="0" err="1">
                <a:solidFill>
                  <a:srgbClr val="111111"/>
                </a:solidFill>
                <a:effectLst/>
                <a:latin typeface="Trebuchet MS" panose="020B0603020202020204" pitchFamily="34" charset="0"/>
                <a:cs typeface="Calibri" panose="020F0502020204030204" pitchFamily="34" charset="0"/>
              </a:rPr>
              <a:t>καρβαπενέμες</a:t>
            </a:r>
            <a:endParaRPr lang="el-GR" sz="2000" b="1" dirty="0">
              <a:latin typeface="Trebuchet MS" panose="020B0603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816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200900" cy="654968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Παγκόσμια διασπορά </a:t>
            </a:r>
            <a:r>
              <a:rPr lang="en-US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 CR</a:t>
            </a:r>
            <a:r>
              <a:rPr lang="el-GR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8208912" cy="501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400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rgbClr val="C00000"/>
                </a:solidFill>
              </a:rPr>
              <a:t>ΕΥΡΩΠΗ: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669717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643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22" y="548680"/>
            <a:ext cx="60960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59632" y="3645024"/>
            <a:ext cx="7128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rebuchet MS" panose="020B0603020202020204" pitchFamily="34" charset="0"/>
                <a:ea typeface="Cambria" panose="02040503050406030204" pitchFamily="18" charset="0"/>
              </a:rPr>
              <a:t>Rates of </a:t>
            </a:r>
            <a:r>
              <a:rPr lang="en-US" b="1" dirty="0">
                <a:latin typeface="Trebuchet MS" panose="020B0603020202020204" pitchFamily="34" charset="0"/>
                <a:ea typeface="Cambria" panose="02040503050406030204" pitchFamily="18" charset="0"/>
              </a:rPr>
              <a:t>non-susceptibility </a:t>
            </a:r>
            <a:r>
              <a:rPr lang="en-US" dirty="0">
                <a:latin typeface="Trebuchet MS" panose="020B0603020202020204" pitchFamily="34" charset="0"/>
                <a:ea typeface="Cambria" panose="02040503050406030204" pitchFamily="18" charset="0"/>
              </a:rPr>
              <a:t>(intermediate plus resistant) </a:t>
            </a:r>
            <a:r>
              <a:rPr lang="en-US" b="1" i="1" dirty="0">
                <a:latin typeface="Trebuchet MS" panose="020B0603020202020204" pitchFamily="34" charset="0"/>
                <a:ea typeface="Cambria" panose="02040503050406030204" pitchFamily="18" charset="0"/>
              </a:rPr>
              <a:t>of </a:t>
            </a:r>
            <a:r>
              <a:rPr lang="en-US" b="1" i="1" dirty="0" err="1">
                <a:latin typeface="Trebuchet MS" panose="020B0603020202020204" pitchFamily="34" charset="0"/>
                <a:ea typeface="Cambria" panose="02040503050406030204" pitchFamily="18" charset="0"/>
              </a:rPr>
              <a:t>Klebsiella</a:t>
            </a:r>
            <a:r>
              <a:rPr lang="en-US" b="1" i="1" dirty="0">
                <a:latin typeface="Trebuchet MS" panose="020B0603020202020204" pitchFamily="34" charset="0"/>
                <a:ea typeface="Cambria" panose="02040503050406030204" pitchFamily="18" charset="0"/>
              </a:rPr>
              <a:t> </a:t>
            </a:r>
            <a:r>
              <a:rPr lang="en-US" b="1" i="1" dirty="0" err="1">
                <a:latin typeface="Trebuchet MS" panose="020B0603020202020204" pitchFamily="34" charset="0"/>
                <a:ea typeface="Cambria" panose="02040503050406030204" pitchFamily="18" charset="0"/>
              </a:rPr>
              <a:t>pneumoniae</a:t>
            </a:r>
            <a:r>
              <a:rPr lang="en-US" dirty="0">
                <a:latin typeface="Trebuchet MS" panose="020B0603020202020204" pitchFamily="34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Trebuchet MS" panose="020B0603020202020204" pitchFamily="34" charset="0"/>
                <a:ea typeface="Cambria" panose="02040503050406030204" pitchFamily="18" charset="0"/>
              </a:rPr>
              <a:t>carbapenems</a:t>
            </a:r>
            <a:r>
              <a:rPr lang="en-US" dirty="0">
                <a:latin typeface="Trebuchet MS" panose="020B0603020202020204" pitchFamily="34" charset="0"/>
                <a:ea typeface="Cambria" panose="02040503050406030204" pitchFamily="18" charset="0"/>
              </a:rPr>
              <a:t> in European countries. Data were obtained from the EARS-Net database (http://ecdc.euro pa.eu/en/activities/surveillance/EARS-Net/database/Pages/database.as </a:t>
            </a:r>
            <a:r>
              <a:rPr lang="en-US" dirty="0" err="1">
                <a:latin typeface="Trebuchet MS" panose="020B0603020202020204" pitchFamily="34" charset="0"/>
                <a:ea typeface="Cambria" panose="02040503050406030204" pitchFamily="18" charset="0"/>
              </a:rPr>
              <a:t>px</a:t>
            </a:r>
            <a:r>
              <a:rPr lang="en-US" dirty="0">
                <a:latin typeface="Trebuchet MS" panose="020B0603020202020204" pitchFamily="34" charset="0"/>
                <a:ea typeface="Cambria" panose="02040503050406030204" pitchFamily="18" charset="0"/>
              </a:rPr>
              <a:t>). </a:t>
            </a:r>
            <a:endParaRPr lang="el-GR" dirty="0">
              <a:latin typeface="Trebuchet MS" panose="020B06030202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54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0" y="334971"/>
            <a:ext cx="8229600" cy="943216"/>
          </a:xfrm>
        </p:spPr>
        <p:txBody>
          <a:bodyPr>
            <a:normAutofit/>
          </a:bodyPr>
          <a:lstStyle/>
          <a:p>
            <a:pPr algn="ctr"/>
            <a:r>
              <a:rPr lang="el-GR" sz="3200">
                <a:solidFill>
                  <a:srgbClr val="C00000"/>
                </a:solidFill>
                <a:latin typeface="Trebuchet MS" panose="020B0603020202020204" pitchFamily="34" charset="0"/>
              </a:rPr>
              <a:t>Επιπτώσεις της Μικροβιακής Αντοχής</a:t>
            </a:r>
            <a:endParaRPr lang="el-GR" sz="32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83568" y="1268760"/>
            <a:ext cx="8352928" cy="5112568"/>
          </a:xfrm>
        </p:spPr>
        <p:txBody>
          <a:bodyPr>
            <a:normAutofit/>
          </a:bodyPr>
          <a:lstStyle/>
          <a:p>
            <a:r>
              <a:rPr lang="el-GR" sz="2000" dirty="0">
                <a:latin typeface="Trebuchet MS" panose="020B0603020202020204" pitchFamily="34" charset="0"/>
              </a:rPr>
              <a:t>Οι επιπτώσεις των Νοσοκομειακών Λοιμώξεων από </a:t>
            </a:r>
            <a:r>
              <a:rPr lang="el-GR" sz="2000" b="1" dirty="0">
                <a:latin typeface="Trebuchet MS" panose="020B0603020202020204" pitchFamily="34" charset="0"/>
              </a:rPr>
              <a:t>ανθεκτικά βακτήρια </a:t>
            </a:r>
            <a:r>
              <a:rPr lang="el-GR" sz="2000" dirty="0">
                <a:latin typeface="Trebuchet MS" panose="020B0603020202020204" pitchFamily="34" charset="0"/>
              </a:rPr>
              <a:t>είναι πολύ σημαντικές τόσο για τους </a:t>
            </a:r>
            <a:r>
              <a:rPr lang="el-GR" sz="2000" b="1" dirty="0">
                <a:latin typeface="Trebuchet MS" panose="020B0603020202020204" pitchFamily="34" charset="0"/>
              </a:rPr>
              <a:t>ασθενείς</a:t>
            </a:r>
            <a:r>
              <a:rPr lang="el-GR" sz="2000" dirty="0">
                <a:latin typeface="Trebuchet MS" panose="020B0603020202020204" pitchFamily="34" charset="0"/>
              </a:rPr>
              <a:t> όσο και για το </a:t>
            </a:r>
            <a:r>
              <a:rPr lang="el-GR" sz="2000" b="1" dirty="0">
                <a:latin typeface="Trebuchet MS" panose="020B0603020202020204" pitchFamily="34" charset="0"/>
              </a:rPr>
              <a:t>υγειονομικό</a:t>
            </a:r>
            <a:r>
              <a:rPr lang="el-GR" sz="2000" dirty="0">
                <a:latin typeface="Trebuchet MS" panose="020B0603020202020204" pitchFamily="34" charset="0"/>
              </a:rPr>
              <a:t> σύστημα.</a:t>
            </a:r>
          </a:p>
          <a:p>
            <a:endParaRPr lang="el-GR" sz="2000" dirty="0">
              <a:latin typeface="Trebuchet MS" panose="020B0603020202020204" pitchFamily="34" charset="0"/>
            </a:endParaRPr>
          </a:p>
          <a:p>
            <a:r>
              <a:rPr lang="el-GR" sz="2000" b="1" dirty="0">
                <a:latin typeface="Trebuchet MS" panose="020B0603020202020204" pitchFamily="34" charset="0"/>
              </a:rPr>
              <a:t>Ασθενείς :</a:t>
            </a:r>
          </a:p>
          <a:p>
            <a:pPr lvl="1"/>
            <a:r>
              <a:rPr lang="el-GR" sz="2000" b="1" i="0" dirty="0">
                <a:latin typeface="Trebuchet MS" panose="020B0603020202020204" pitchFamily="34" charset="0"/>
              </a:rPr>
              <a:t>αυξημένη </a:t>
            </a:r>
            <a:r>
              <a:rPr lang="el-GR" sz="2000" i="0" dirty="0">
                <a:latin typeface="Trebuchet MS" panose="020B0603020202020204" pitchFamily="34" charset="0"/>
              </a:rPr>
              <a:t>νοσηρότητα και θνητότητα </a:t>
            </a:r>
          </a:p>
          <a:p>
            <a:pPr lvl="1"/>
            <a:r>
              <a:rPr lang="el-GR" sz="2000" i="0" dirty="0">
                <a:latin typeface="Trebuchet MS" panose="020B0603020202020204" pitchFamily="34" charset="0"/>
              </a:rPr>
              <a:t>παρενέργειες φαρμάκων </a:t>
            </a:r>
          </a:p>
          <a:p>
            <a:pPr lvl="1"/>
            <a:endParaRPr lang="el-GR" sz="2000" dirty="0">
              <a:latin typeface="Trebuchet MS" panose="020B0603020202020204" pitchFamily="34" charset="0"/>
            </a:endParaRPr>
          </a:p>
          <a:p>
            <a:r>
              <a:rPr lang="el-GR" sz="2000" b="1" dirty="0">
                <a:latin typeface="Trebuchet MS" panose="020B0603020202020204" pitchFamily="34" charset="0"/>
              </a:rPr>
              <a:t>Υγειονομικό σύστημα </a:t>
            </a:r>
          </a:p>
          <a:p>
            <a:pPr lvl="1"/>
            <a:r>
              <a:rPr lang="el-GR" sz="2000" b="1" i="0" dirty="0">
                <a:latin typeface="Trebuchet MS" panose="020B0603020202020204" pitchFamily="34" charset="0"/>
              </a:rPr>
              <a:t>παράταση νοσηλείας </a:t>
            </a:r>
            <a:r>
              <a:rPr lang="el-GR" sz="2000" i="0" dirty="0">
                <a:latin typeface="Trebuchet MS" panose="020B0603020202020204" pitchFamily="34" charset="0"/>
              </a:rPr>
              <a:t>: ανεπάρκεια διάθεσης κλινών </a:t>
            </a:r>
          </a:p>
          <a:p>
            <a:pPr lvl="1"/>
            <a:r>
              <a:rPr lang="el-GR" sz="2000" b="1" i="0" dirty="0">
                <a:latin typeface="Trebuchet MS" panose="020B0603020202020204" pitchFamily="34" charset="0"/>
              </a:rPr>
              <a:t>δυσλειτουργία:</a:t>
            </a:r>
            <a:r>
              <a:rPr lang="el-GR" sz="2000" i="0" dirty="0">
                <a:latin typeface="Trebuchet MS" panose="020B0603020202020204" pitchFamily="34" charset="0"/>
              </a:rPr>
              <a:t> αναγκαιότητα διάθεσης επιπρόσθετου προσωπικού και μονώσεων, φόρτος εργασίας </a:t>
            </a:r>
          </a:p>
          <a:p>
            <a:pPr lvl="1"/>
            <a:r>
              <a:rPr lang="el-GR" sz="2000" b="1" i="0" dirty="0">
                <a:latin typeface="Trebuchet MS" panose="020B0603020202020204" pitchFamily="34" charset="0"/>
              </a:rPr>
              <a:t>κόστος</a:t>
            </a:r>
            <a:r>
              <a:rPr lang="el-GR" sz="2000" i="0" dirty="0">
                <a:latin typeface="Trebuchet MS" panose="020B0603020202020204" pitchFamily="34" charset="0"/>
              </a:rPr>
              <a:t> :μονώσεις, υλικά, φάρμακα, επιπλέον ημέρες νοσηλείας</a:t>
            </a:r>
          </a:p>
        </p:txBody>
      </p:sp>
    </p:spTree>
    <p:extLst>
      <p:ext uri="{BB962C8B-B14F-4D97-AF65-F5344CB8AC3E}">
        <p14:creationId xmlns:p14="http://schemas.microsoft.com/office/powerpoint/2010/main" val="2405047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85584" cy="1143000"/>
          </a:xfrm>
        </p:spPr>
        <p:txBody>
          <a:bodyPr>
            <a:noAutofit/>
          </a:bodyPr>
          <a:lstStyle/>
          <a:p>
            <a:pPr algn="ctr"/>
            <a:r>
              <a:rPr lang="el-GR" sz="2800" dirty="0">
                <a:solidFill>
                  <a:srgbClr val="C00000"/>
                </a:solidFill>
                <a:latin typeface="Trebuchet MS" panose="020B0603020202020204" pitchFamily="34" charset="0"/>
              </a:rPr>
              <a:t>Ποια είναι η αναγκαιότητα της επιτήρησης</a:t>
            </a:r>
            <a:br>
              <a:rPr lang="el-GR" sz="2800" dirty="0">
                <a:solidFill>
                  <a:srgbClr val="C00000"/>
                </a:solidFill>
                <a:latin typeface="Trebuchet MS" panose="020B0603020202020204" pitchFamily="34" charset="0"/>
              </a:rPr>
            </a:br>
            <a:r>
              <a:rPr lang="el-GR" sz="2800" dirty="0">
                <a:solidFill>
                  <a:srgbClr val="C00000"/>
                </a:solidFill>
                <a:latin typeface="Trebuchet MS" panose="020B0603020202020204" pitchFamily="34" charset="0"/>
              </a:rPr>
              <a:t>των νοσοκομειακών λοιμώξεων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3802427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rebuchet MS" panose="020B0603020202020204" pitchFamily="34" charset="0"/>
              </a:rPr>
              <a:t>Οι νοσοκομειακές λοιμώξεις είναι άμεσα συνδεόμενες με </a:t>
            </a:r>
          </a:p>
          <a:p>
            <a:pPr lvl="1"/>
            <a:r>
              <a:rPr lang="el-GR" sz="2400" i="0" dirty="0">
                <a:latin typeface="Trebuchet MS" panose="020B0603020202020204" pitchFamily="34" charset="0"/>
              </a:rPr>
              <a:t>Την </a:t>
            </a:r>
            <a:r>
              <a:rPr lang="el-GR" sz="2400" b="1" i="0" dirty="0">
                <a:latin typeface="Trebuchet MS" panose="020B0603020202020204" pitchFamily="34" charset="0"/>
              </a:rPr>
              <a:t>ασφάλεια</a:t>
            </a:r>
            <a:r>
              <a:rPr lang="el-GR" sz="2400" i="0" dirty="0">
                <a:latin typeface="Trebuchet MS" panose="020B0603020202020204" pitchFamily="34" charset="0"/>
              </a:rPr>
              <a:t> των </a:t>
            </a:r>
            <a:r>
              <a:rPr lang="el-GR" sz="2400" b="1" i="0" dirty="0">
                <a:latin typeface="Trebuchet MS" panose="020B0603020202020204" pitchFamily="34" charset="0"/>
              </a:rPr>
              <a:t>ασθενών </a:t>
            </a:r>
          </a:p>
          <a:p>
            <a:pPr lvl="1"/>
            <a:r>
              <a:rPr lang="el-GR" sz="2400" i="0" dirty="0">
                <a:latin typeface="Trebuchet MS" panose="020B0603020202020204" pitchFamily="34" charset="0"/>
              </a:rPr>
              <a:t>Την ασφάλεια των </a:t>
            </a:r>
            <a:r>
              <a:rPr lang="el-GR" sz="2400" b="1" i="0" dirty="0">
                <a:latin typeface="Trebuchet MS" panose="020B0603020202020204" pitchFamily="34" charset="0"/>
              </a:rPr>
              <a:t>Επαγγελματιών Υγείας </a:t>
            </a:r>
          </a:p>
          <a:p>
            <a:pPr lvl="1"/>
            <a:r>
              <a:rPr lang="el-GR" sz="2400" i="0" dirty="0">
                <a:latin typeface="Trebuchet MS" panose="020B0603020202020204" pitchFamily="34" charset="0"/>
              </a:rPr>
              <a:t>Την λειτουργία του </a:t>
            </a:r>
            <a:r>
              <a:rPr lang="el-GR" sz="2400" b="1" i="0" dirty="0">
                <a:latin typeface="Trebuchet MS" panose="020B0603020202020204" pitchFamily="34" charset="0"/>
              </a:rPr>
              <a:t>Υγειονομικού Συστήματος</a:t>
            </a:r>
          </a:p>
        </p:txBody>
      </p:sp>
    </p:spTree>
    <p:extLst>
      <p:ext uri="{BB962C8B-B14F-4D97-AF65-F5344CB8AC3E}">
        <p14:creationId xmlns:p14="http://schemas.microsoft.com/office/powerpoint/2010/main" val="12945576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93203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Μείζον πρόβλημα δημόσιας υγείας…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59" y="980728"/>
            <a:ext cx="8513955" cy="5188032"/>
          </a:xfrm>
        </p:spPr>
        <p:txBody>
          <a:bodyPr>
            <a:normAutofit fontScale="92500" lnSpcReduction="10000"/>
          </a:bodyPr>
          <a:lstStyle/>
          <a:p>
            <a:r>
              <a:rPr lang="el-GR" sz="2400" b="1" dirty="0">
                <a:latin typeface="Trebuchet MS" panose="020B0603020202020204" pitchFamily="34" charset="0"/>
              </a:rPr>
              <a:t>5-12%</a:t>
            </a:r>
            <a:r>
              <a:rPr lang="el-GR" sz="2400" dirty="0">
                <a:latin typeface="Trebuchet MS" panose="020B0603020202020204" pitchFamily="34" charset="0"/>
              </a:rPr>
              <a:t> των νοσηλευόμενων παρουσιάζουν τουλάχιστον ένα επεισόδιο ΝΛ</a:t>
            </a:r>
            <a:endParaRPr lang="en-US" sz="2400" dirty="0">
              <a:latin typeface="Trebuchet MS" panose="020B0603020202020204" pitchFamily="34" charset="0"/>
            </a:endParaRPr>
          </a:p>
          <a:p>
            <a:pPr lvl="1"/>
            <a:r>
              <a:rPr lang="el-GR" sz="2400" b="1" i="0" dirty="0">
                <a:latin typeface="Trebuchet MS" panose="020B0603020202020204" pitchFamily="34" charset="0"/>
              </a:rPr>
              <a:t>2-3 φορές μεγαλύτερος </a:t>
            </a:r>
            <a:r>
              <a:rPr lang="el-GR" sz="2400" i="0" dirty="0">
                <a:latin typeface="Trebuchet MS" panose="020B0603020202020204" pitchFamily="34" charset="0"/>
              </a:rPr>
              <a:t>κίνδυνος για τις αναπτυσσόμενες χώρες </a:t>
            </a:r>
            <a:endParaRPr lang="en-US" sz="2400" i="0" dirty="0">
              <a:latin typeface="Trebuchet MS" panose="020B0603020202020204" pitchFamily="34" charset="0"/>
            </a:endParaRPr>
          </a:p>
          <a:p>
            <a:r>
              <a:rPr lang="el-GR" sz="2400" b="1" dirty="0">
                <a:latin typeface="Trebuchet MS" panose="020B0603020202020204" pitchFamily="34" charset="0"/>
              </a:rPr>
              <a:t>Συχνότερες </a:t>
            </a:r>
            <a:r>
              <a:rPr lang="el-GR" sz="2400" dirty="0">
                <a:latin typeface="Trebuchet MS" panose="020B0603020202020204" pitchFamily="34" charset="0"/>
              </a:rPr>
              <a:t>(ανάλογα την δομή του νοσοκομείου) </a:t>
            </a:r>
            <a:endParaRPr lang="en-US" sz="2400" dirty="0">
              <a:latin typeface="Trebuchet MS" panose="020B0603020202020204" pitchFamily="34" charset="0"/>
            </a:endParaRPr>
          </a:p>
          <a:p>
            <a:pPr lvl="1"/>
            <a:r>
              <a:rPr lang="el-GR" sz="2400" i="0" dirty="0">
                <a:latin typeface="Trebuchet MS" panose="020B0603020202020204" pitchFamily="34" charset="0"/>
              </a:rPr>
              <a:t>λοίμωξη </a:t>
            </a:r>
            <a:r>
              <a:rPr lang="el-GR" sz="2400" b="1" i="0" dirty="0">
                <a:latin typeface="Trebuchet MS" panose="020B0603020202020204" pitchFamily="34" charset="0"/>
              </a:rPr>
              <a:t>ουροποιητικού συστήματος </a:t>
            </a:r>
            <a:r>
              <a:rPr lang="el-GR" sz="2400" i="0" dirty="0">
                <a:latin typeface="Trebuchet MS" panose="020B0603020202020204" pitchFamily="34" charset="0"/>
              </a:rPr>
              <a:t>(αναπτυγμένες χώρες) </a:t>
            </a:r>
            <a:endParaRPr lang="en-US" sz="2400" i="0" dirty="0">
              <a:latin typeface="Trebuchet MS" panose="020B0603020202020204" pitchFamily="34" charset="0"/>
            </a:endParaRPr>
          </a:p>
          <a:p>
            <a:pPr lvl="1"/>
            <a:r>
              <a:rPr lang="el-GR" sz="2400" i="0" dirty="0">
                <a:latin typeface="Trebuchet MS" panose="020B0603020202020204" pitchFamily="34" charset="0"/>
              </a:rPr>
              <a:t>λοιμώξεις </a:t>
            </a:r>
            <a:r>
              <a:rPr lang="el-GR" sz="2400" b="1" i="0" dirty="0">
                <a:latin typeface="Trebuchet MS" panose="020B0603020202020204" pitchFamily="34" charset="0"/>
              </a:rPr>
              <a:t>χειρουργικού πεδίου </a:t>
            </a:r>
            <a:r>
              <a:rPr lang="el-GR" sz="2400" i="0" dirty="0">
                <a:latin typeface="Trebuchet MS" panose="020B0603020202020204" pitchFamily="34" charset="0"/>
              </a:rPr>
              <a:t>(αναπτυσσόμενες χώρες) </a:t>
            </a:r>
            <a:endParaRPr lang="en-US" sz="2400" i="0" dirty="0">
              <a:latin typeface="Trebuchet MS" panose="020B0603020202020204" pitchFamily="34" charset="0"/>
            </a:endParaRPr>
          </a:p>
          <a:p>
            <a:pPr lvl="1"/>
            <a:r>
              <a:rPr lang="el-GR" sz="2400" b="1" i="0" dirty="0">
                <a:latin typeface="Trebuchet MS" panose="020B0603020202020204" pitchFamily="34" charset="0"/>
              </a:rPr>
              <a:t>Πνευμονία</a:t>
            </a:r>
            <a:r>
              <a:rPr lang="el-GR" sz="2400" i="0" dirty="0">
                <a:latin typeface="Trebuchet MS" panose="020B0603020202020204" pitchFamily="34" charset="0"/>
              </a:rPr>
              <a:t> σχετιζόμενη με αναπνευστήρα (VAP) </a:t>
            </a:r>
            <a:endParaRPr lang="en-US" sz="2400" i="0" dirty="0">
              <a:latin typeface="Trebuchet MS" panose="020B0603020202020204" pitchFamily="34" charset="0"/>
            </a:endParaRPr>
          </a:p>
          <a:p>
            <a:r>
              <a:rPr lang="el-GR" sz="2400" b="1" dirty="0">
                <a:latin typeface="Trebuchet MS" panose="020B0603020202020204" pitchFamily="34" charset="0"/>
              </a:rPr>
              <a:t>ΜΕΘ </a:t>
            </a:r>
            <a:endParaRPr lang="en-US" sz="2400" b="1" dirty="0">
              <a:latin typeface="Trebuchet MS" panose="020B0603020202020204" pitchFamily="34" charset="0"/>
            </a:endParaRPr>
          </a:p>
          <a:p>
            <a:pPr lvl="1"/>
            <a:r>
              <a:rPr lang="el-GR" sz="2400" b="1" i="0" dirty="0">
                <a:latin typeface="Trebuchet MS" panose="020B0603020202020204" pitchFamily="34" charset="0"/>
              </a:rPr>
              <a:t>30-50% των νοσηλευόμενων </a:t>
            </a:r>
            <a:r>
              <a:rPr lang="el-GR" sz="2400" i="0" dirty="0">
                <a:latin typeface="Trebuchet MS" panose="020B0603020202020204" pitchFamily="34" charset="0"/>
              </a:rPr>
              <a:t>παρουσιάζουν τουλάχιστον </a:t>
            </a:r>
            <a:r>
              <a:rPr lang="el-GR" sz="2400" b="1" i="0" dirty="0">
                <a:latin typeface="Trebuchet MS" panose="020B0603020202020204" pitchFamily="34" charset="0"/>
              </a:rPr>
              <a:t>ένα </a:t>
            </a:r>
            <a:r>
              <a:rPr lang="el-GR" sz="2400" i="0" dirty="0">
                <a:latin typeface="Trebuchet MS" panose="020B0603020202020204" pitchFamily="34" charset="0"/>
              </a:rPr>
              <a:t>επεισόδιο </a:t>
            </a:r>
            <a:endParaRPr lang="en-US" sz="2400" i="0" dirty="0">
              <a:latin typeface="Trebuchet MS" panose="020B0603020202020204" pitchFamily="34" charset="0"/>
            </a:endParaRPr>
          </a:p>
          <a:p>
            <a:pPr lvl="1"/>
            <a:r>
              <a:rPr lang="el-GR" sz="2400" b="1" i="0" dirty="0">
                <a:latin typeface="Trebuchet MS" panose="020B0603020202020204" pitchFamily="34" charset="0"/>
              </a:rPr>
              <a:t>20-30%</a:t>
            </a:r>
            <a:r>
              <a:rPr lang="el-GR" sz="2400" i="0" dirty="0">
                <a:latin typeface="Trebuchet MS" panose="020B0603020202020204" pitchFamily="34" charset="0"/>
              </a:rPr>
              <a:t> των λοιμώξεων αυτών θα μπορούσαν να προληφθούν με την εφαρμογή των μέτρων πρόληψης</a:t>
            </a:r>
          </a:p>
        </p:txBody>
      </p:sp>
    </p:spTree>
    <p:extLst>
      <p:ext uri="{BB962C8B-B14F-4D97-AF65-F5344CB8AC3E}">
        <p14:creationId xmlns:p14="http://schemas.microsoft.com/office/powerpoint/2010/main" val="17414541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Μείζον πρόβλημα δημόσιας υγείας…- Ευρώπη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28700" y="2286000"/>
            <a:ext cx="8007796" cy="3581400"/>
          </a:xfrm>
        </p:spPr>
        <p:txBody>
          <a:bodyPr/>
          <a:lstStyle/>
          <a:p>
            <a:r>
              <a:rPr lang="el-GR" dirty="0">
                <a:latin typeface="Trebuchet MS" panose="020B0603020202020204" pitchFamily="34" charset="0"/>
              </a:rPr>
              <a:t>4.100.000 ασθενείς με νοσοκομειακές λοιμώξεις κάθε χρόνο </a:t>
            </a:r>
            <a:endParaRPr lang="en-US" dirty="0">
              <a:latin typeface="Trebuchet MS" panose="020B0603020202020204" pitchFamily="34" charset="0"/>
            </a:endParaRPr>
          </a:p>
          <a:p>
            <a:r>
              <a:rPr lang="el-GR" dirty="0">
                <a:latin typeface="Trebuchet MS" panose="020B0603020202020204" pitchFamily="34" charset="0"/>
              </a:rPr>
              <a:t>37.000 θάνατοι </a:t>
            </a:r>
            <a:endParaRPr lang="en-US" dirty="0">
              <a:latin typeface="Trebuchet MS" panose="020B0603020202020204" pitchFamily="34" charset="0"/>
            </a:endParaRPr>
          </a:p>
          <a:p>
            <a:r>
              <a:rPr lang="el-GR" dirty="0">
                <a:latin typeface="Trebuchet MS" panose="020B0603020202020204" pitchFamily="34" charset="0"/>
              </a:rPr>
              <a:t>16 εκατομμύρια επιπλέον ημέρες νοσηλείας</a:t>
            </a:r>
            <a:endParaRPr lang="en-US" dirty="0">
              <a:latin typeface="Trebuchet MS" panose="020B0603020202020204" pitchFamily="34" charset="0"/>
            </a:endParaRPr>
          </a:p>
          <a:p>
            <a:r>
              <a:rPr lang="el-GR" dirty="0">
                <a:latin typeface="Trebuchet MS" panose="020B0603020202020204" pitchFamily="34" charset="0"/>
              </a:rPr>
              <a:t>Κόστος: 7 δις ευρώ ετησίως</a:t>
            </a:r>
          </a:p>
        </p:txBody>
      </p:sp>
    </p:spTree>
    <p:extLst>
      <p:ext uri="{BB962C8B-B14F-4D97-AF65-F5344CB8AC3E}">
        <p14:creationId xmlns:p14="http://schemas.microsoft.com/office/powerpoint/2010/main" val="2860485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52736"/>
            <a:ext cx="2417614" cy="205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36964"/>
            <a:ext cx="665797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10834" r="11875" b="10416"/>
          <a:stretch/>
        </p:blipFill>
        <p:spPr bwMode="auto">
          <a:xfrm>
            <a:off x="5386388" y="514350"/>
            <a:ext cx="3214687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7" y="323364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C00000"/>
                </a:solidFill>
                <a:latin typeface="Trebuchet MS" panose="020B0603020202020204" pitchFamily="34" charset="0"/>
              </a:rPr>
              <a:t>Ευρωπαική Επιτήρηση </a:t>
            </a:r>
          </a:p>
        </p:txBody>
      </p:sp>
    </p:spTree>
    <p:extLst>
      <p:ext uri="{BB962C8B-B14F-4D97-AF65-F5344CB8AC3E}">
        <p14:creationId xmlns:p14="http://schemas.microsoft.com/office/powerpoint/2010/main" val="1148129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08720"/>
            <a:ext cx="5882183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5748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5"/>
          <a:stretch/>
        </p:blipFill>
        <p:spPr bwMode="auto">
          <a:xfrm>
            <a:off x="759519" y="332656"/>
            <a:ext cx="7686675" cy="559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5564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Σχέδιο Δράσης “Προκρούστης”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556792"/>
            <a:ext cx="8435280" cy="4525963"/>
          </a:xfrm>
        </p:spPr>
        <p:txBody>
          <a:bodyPr/>
          <a:lstStyle/>
          <a:p>
            <a:r>
              <a:rPr lang="el-GR" dirty="0">
                <a:latin typeface="Trebuchet MS" panose="020B0603020202020204" pitchFamily="34" charset="0"/>
              </a:rPr>
              <a:t>Έχει τεθεί σε εφαρμογή από το Νοέμβριο του 2010 και σταδιακά έχει επεκταθεί στα νοσοκομεία όλων των ΥΠΕ της χώρας.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996952"/>
            <a:ext cx="3168352" cy="269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7833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550" y="188640"/>
            <a:ext cx="7200900" cy="720080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Σχέδιο Δράσης “Προκρούστης”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3568" y="1481328"/>
            <a:ext cx="8460432" cy="4827992"/>
          </a:xfrm>
        </p:spPr>
        <p:txBody>
          <a:bodyPr>
            <a:normAutofit/>
          </a:bodyPr>
          <a:lstStyle/>
          <a:p>
            <a:r>
              <a:rPr lang="el-GR" b="1" dirty="0">
                <a:latin typeface="Trebuchet MS" panose="020B0603020202020204" pitchFamily="34" charset="0"/>
              </a:rPr>
              <a:t>Συστηματική επιτήρηση </a:t>
            </a:r>
            <a:r>
              <a:rPr lang="el-GR" dirty="0">
                <a:latin typeface="Trebuchet MS" panose="020B0603020202020204" pitchFamily="34" charset="0"/>
              </a:rPr>
              <a:t>των λοιμώξεων από τρία </a:t>
            </a:r>
            <a:r>
              <a:rPr lang="el-GR" b="1" dirty="0">
                <a:latin typeface="Trebuchet MS" panose="020B0603020202020204" pitchFamily="34" charset="0"/>
              </a:rPr>
              <a:t>πολυανθεκτικά</a:t>
            </a:r>
            <a:r>
              <a:rPr lang="el-GR" dirty="0">
                <a:latin typeface="Trebuchet MS" panose="020B0603020202020204" pitchFamily="34" charset="0"/>
              </a:rPr>
              <a:t> Gram – αρνητικά βακτήρια</a:t>
            </a:r>
          </a:p>
          <a:p>
            <a:pPr lvl="1"/>
            <a:r>
              <a:rPr lang="el-GR" b="1" i="0" dirty="0">
                <a:latin typeface="Trebuchet MS" panose="020B0603020202020204" pitchFamily="34" charset="0"/>
              </a:rPr>
              <a:t>Klebsiella spp</a:t>
            </a:r>
            <a:r>
              <a:rPr lang="el-GR" i="0" dirty="0">
                <a:latin typeface="Trebuchet MS" panose="020B0603020202020204" pitchFamily="34" charset="0"/>
              </a:rPr>
              <a:t>, </a:t>
            </a:r>
            <a:r>
              <a:rPr lang="el-GR" b="1" i="0" dirty="0">
                <a:latin typeface="Trebuchet MS" panose="020B0603020202020204" pitchFamily="34" charset="0"/>
              </a:rPr>
              <a:t>Acinetobacter spp, Pseudomonas spp, </a:t>
            </a:r>
            <a:r>
              <a:rPr lang="el-GR" i="0" dirty="0">
                <a:latin typeface="Trebuchet MS" panose="020B0603020202020204" pitchFamily="34" charset="0"/>
              </a:rPr>
              <a:t>με αντοχή στις </a:t>
            </a:r>
            <a:r>
              <a:rPr lang="el-GR" i="0" dirty="0" err="1">
                <a:latin typeface="Trebuchet MS" panose="020B0603020202020204" pitchFamily="34" charset="0"/>
              </a:rPr>
              <a:t>καρβαπενέμες</a:t>
            </a:r>
            <a:r>
              <a:rPr lang="el-GR" i="0" dirty="0">
                <a:latin typeface="Trebuchet MS" panose="020B0603020202020204" pitchFamily="34" charset="0"/>
              </a:rPr>
              <a:t> </a:t>
            </a:r>
          </a:p>
          <a:p>
            <a:pPr lvl="2"/>
            <a:r>
              <a:rPr lang="el-GR" sz="2000" dirty="0">
                <a:latin typeface="Trebuchet MS" panose="020B0603020202020204" pitchFamily="34" charset="0"/>
              </a:rPr>
              <a:t>Υποχρεωτική  δήλωση στον ΕΟΔΥ</a:t>
            </a:r>
          </a:p>
          <a:p>
            <a:pPr lvl="2"/>
            <a:endParaRPr lang="el-GR" sz="2000" dirty="0">
              <a:latin typeface="Trebuchet MS" panose="020B0603020202020204" pitchFamily="34" charset="0"/>
            </a:endParaRPr>
          </a:p>
          <a:p>
            <a:r>
              <a:rPr lang="el-GR" b="1" dirty="0">
                <a:latin typeface="Trebuchet MS" panose="020B0603020202020204" pitchFamily="34" charset="0"/>
              </a:rPr>
              <a:t>Εφαρμογή μέτρων ελέγχου λοιμώξεων</a:t>
            </a:r>
            <a:endParaRPr lang="el-GR" dirty="0">
              <a:latin typeface="Trebuchet MS" panose="020B0603020202020204" pitchFamily="34" charset="0"/>
            </a:endParaRPr>
          </a:p>
          <a:p>
            <a:pPr lvl="1"/>
            <a:r>
              <a:rPr lang="el-GR" i="0" dirty="0">
                <a:latin typeface="Trebuchet MS" panose="020B0603020202020204" pitchFamily="34" charset="0"/>
              </a:rPr>
              <a:t>τήρηση των αρχών νοσηλείας σε συνθήκες μόνωσης </a:t>
            </a:r>
          </a:p>
          <a:p>
            <a:pPr lvl="1"/>
            <a:r>
              <a:rPr lang="el-GR" i="0" dirty="0">
                <a:latin typeface="Trebuchet MS" panose="020B0603020202020204" pitchFamily="34" charset="0"/>
              </a:rPr>
              <a:t>Συστηματική εφαρμογή της υγιεινής των χεριών και των προφυλάξεων επαφής</a:t>
            </a:r>
          </a:p>
        </p:txBody>
      </p:sp>
    </p:spTree>
    <p:extLst>
      <p:ext uri="{BB962C8B-B14F-4D97-AF65-F5344CB8AC3E}">
        <p14:creationId xmlns:p14="http://schemas.microsoft.com/office/powerpoint/2010/main" val="35275954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1052736"/>
            <a:ext cx="734481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4248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Μεθοδολογία επιτήρησης </a:t>
            </a:r>
            <a:b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</a:br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ορισμοί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7651608" cy="253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99792" y="1854116"/>
            <a:ext cx="3467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1. Ασθενής με λοίμωξη</a:t>
            </a:r>
          </a:p>
        </p:txBody>
      </p:sp>
    </p:spTree>
    <p:extLst>
      <p:ext uri="{BB962C8B-B14F-4D97-AF65-F5344CB8AC3E}">
        <p14:creationId xmlns:p14="http://schemas.microsoft.com/office/powerpoint/2010/main" val="740944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217011"/>
            <a:ext cx="8676456" cy="1143000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Μικροβιακή αντοχή</a:t>
            </a:r>
            <a:r>
              <a:rPr lang="en-US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-</a:t>
            </a:r>
            <a:r>
              <a:rPr lang="el-GR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Ενδονοσοκομειακές λοιμώξεις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412776"/>
            <a:ext cx="8610736" cy="3744416"/>
          </a:xfrm>
        </p:spPr>
        <p:txBody>
          <a:bodyPr>
            <a:noAutofit/>
          </a:bodyPr>
          <a:lstStyle/>
          <a:p>
            <a:r>
              <a:rPr lang="el-GR" sz="2000" b="1" dirty="0">
                <a:latin typeface="Trebuchet MS" panose="020B0603020202020204" pitchFamily="34" charset="0"/>
              </a:rPr>
              <a:t>Οι  νοσοκομειακές λοιμώξεις </a:t>
            </a:r>
          </a:p>
          <a:p>
            <a:pPr lvl="1"/>
            <a:r>
              <a:rPr lang="el-GR" sz="2000" i="0" dirty="0">
                <a:latin typeface="Trebuchet MS" panose="020B0603020202020204" pitchFamily="34" charset="0"/>
              </a:rPr>
              <a:t>Αποτελούν σημαντική επιπλοκή της </a:t>
            </a:r>
            <a:r>
              <a:rPr lang="el-GR" sz="2000" b="1" i="0" dirty="0">
                <a:latin typeface="Trebuchet MS" panose="020B0603020202020204" pitchFamily="34" charset="0"/>
              </a:rPr>
              <a:t>νοσοκομειακής νοσηλείας </a:t>
            </a:r>
          </a:p>
          <a:p>
            <a:pPr lvl="2"/>
            <a:r>
              <a:rPr lang="el-GR" sz="2000" dirty="0">
                <a:latin typeface="Trebuchet MS" panose="020B0603020202020204" pitchFamily="34" charset="0"/>
              </a:rPr>
              <a:t>Επομένως αποτελούν βασική </a:t>
            </a:r>
            <a:r>
              <a:rPr lang="el-GR" sz="2000" b="1" dirty="0">
                <a:latin typeface="Trebuchet MS" panose="020B0603020202020204" pitchFamily="34" charset="0"/>
              </a:rPr>
              <a:t>παράμετρο</a:t>
            </a:r>
            <a:r>
              <a:rPr lang="el-GR" sz="2000" dirty="0">
                <a:latin typeface="Trebuchet MS" panose="020B0603020202020204" pitchFamily="34" charset="0"/>
              </a:rPr>
              <a:t> και </a:t>
            </a:r>
            <a:r>
              <a:rPr lang="el-GR" sz="2000" b="1" dirty="0">
                <a:latin typeface="Trebuchet MS" panose="020B0603020202020204" pitchFamily="34" charset="0"/>
              </a:rPr>
              <a:t>δείκτη</a:t>
            </a:r>
            <a:r>
              <a:rPr lang="el-GR" sz="2000" dirty="0">
                <a:latin typeface="Trebuchet MS" panose="020B0603020202020204" pitchFamily="34" charset="0"/>
              </a:rPr>
              <a:t> ποιότητας της παρεχόμενης ιατρονοσηλευτικής φροντίδας και των παρεχομένων από το σύστημα υγείας υπηρεσιών.</a:t>
            </a:r>
          </a:p>
          <a:p>
            <a:pPr lvl="2"/>
            <a:endParaRPr lang="el-GR" sz="2000" dirty="0">
              <a:latin typeface="Trebuchet MS" panose="020B0603020202020204" pitchFamily="34" charset="0"/>
            </a:endParaRPr>
          </a:p>
          <a:p>
            <a:r>
              <a:rPr lang="el-GR" sz="2000" dirty="0">
                <a:latin typeface="Trebuchet MS" panose="020B0603020202020204" pitchFamily="34" charset="0"/>
              </a:rPr>
              <a:t>Ο βασικός παράγοντας για τη </a:t>
            </a:r>
            <a:r>
              <a:rPr lang="el-GR" sz="2000" b="1" dirty="0">
                <a:latin typeface="Trebuchet MS" panose="020B0603020202020204" pitchFamily="34" charset="0"/>
              </a:rPr>
              <a:t>δημιουργία ανθεκτικών </a:t>
            </a:r>
            <a:r>
              <a:rPr lang="el-GR" sz="2000" dirty="0">
                <a:latin typeface="Trebuchet MS" panose="020B0603020202020204" pitchFamily="34" charset="0"/>
              </a:rPr>
              <a:t>μικροοργανισμών είναι η </a:t>
            </a:r>
            <a:r>
              <a:rPr lang="el-GR" sz="2000" b="1" dirty="0">
                <a:latin typeface="Trebuchet MS" panose="020B0603020202020204" pitchFamily="34" charset="0"/>
              </a:rPr>
              <a:t>χρήση των αντιβιοτικών</a:t>
            </a:r>
            <a:r>
              <a:rPr lang="el-GR" sz="2000" dirty="0">
                <a:latin typeface="Trebuchet MS" panose="020B0603020202020204" pitchFamily="34" charset="0"/>
              </a:rPr>
              <a:t>, ενώ βασικός παράγοντας για τη διασπορά τους είναι η </a:t>
            </a:r>
            <a:r>
              <a:rPr lang="el-GR" sz="2000" b="1" dirty="0">
                <a:latin typeface="Trebuchet MS" panose="020B0603020202020204" pitchFamily="34" charset="0"/>
              </a:rPr>
              <a:t>κακή υγιεινή.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611560" y="5209957"/>
            <a:ext cx="8136904" cy="12003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dirty="0"/>
              <a:t> </a:t>
            </a:r>
            <a:r>
              <a:rPr lang="el-GR" sz="2400" dirty="0">
                <a:latin typeface="Trebuchet MS" panose="020B0603020202020204" pitchFamily="34" charset="0"/>
              </a:rPr>
              <a:t>Οι </a:t>
            </a:r>
            <a:r>
              <a:rPr lang="el-GR" sz="2400" b="1" dirty="0">
                <a:latin typeface="Trebuchet MS" panose="020B0603020202020204" pitchFamily="34" charset="0"/>
              </a:rPr>
              <a:t>νοσοκομειακές λοιμώξεις </a:t>
            </a:r>
            <a:r>
              <a:rPr lang="el-GR" sz="2400" dirty="0">
                <a:latin typeface="Trebuchet MS" panose="020B0603020202020204" pitchFamily="34" charset="0"/>
              </a:rPr>
              <a:t>και η </a:t>
            </a:r>
            <a:r>
              <a:rPr lang="el-GR" sz="2400" b="1" dirty="0">
                <a:latin typeface="Trebuchet MS" panose="020B0603020202020204" pitchFamily="34" charset="0"/>
              </a:rPr>
              <a:t>διασπορά</a:t>
            </a:r>
            <a:r>
              <a:rPr lang="el-GR" sz="2400" dirty="0">
                <a:latin typeface="Trebuchet MS" panose="020B0603020202020204" pitchFamily="34" charset="0"/>
              </a:rPr>
              <a:t> των </a:t>
            </a:r>
            <a:r>
              <a:rPr lang="el-GR" sz="2400" b="1" dirty="0">
                <a:latin typeface="Trebuchet MS" panose="020B0603020202020204" pitchFamily="34" charset="0"/>
              </a:rPr>
              <a:t>ανθεκτικών</a:t>
            </a:r>
            <a:r>
              <a:rPr lang="el-GR" sz="2400" dirty="0">
                <a:latin typeface="Trebuchet MS" panose="020B0603020202020204" pitchFamily="34" charset="0"/>
              </a:rPr>
              <a:t> μικροοργανισμών  είναι </a:t>
            </a:r>
            <a:r>
              <a:rPr lang="el-GR" sz="2400" b="1" dirty="0">
                <a:latin typeface="Trebuchet MS" panose="020B0603020202020204" pitchFamily="34" charset="0"/>
              </a:rPr>
              <a:t>παρενέργεια της νοσηλείας στο νοσοκομείο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5142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2. Συρροή κρουσμάτων ασθενών με λοίμωξη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3568" y="1475656"/>
            <a:ext cx="8229601" cy="1512168"/>
          </a:xfrm>
        </p:spPr>
        <p:txBody>
          <a:bodyPr>
            <a:normAutofit/>
          </a:bodyPr>
          <a:lstStyle/>
          <a:p>
            <a:r>
              <a:rPr lang="el-GR" dirty="0">
                <a:latin typeface="Trebuchet MS" panose="020B0603020202020204" pitchFamily="34" charset="0"/>
              </a:rPr>
              <a:t>Εμφάνιση δύο ή περισσοτέρων ασθενών με λοίμωξη που οφείλεται στον ίδιο κλώνο- φαινοτυπικά και γονοτυπικά ίδια αντοχή - με επιδημιολογική συσχέτιση μεταξύ τους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63" y="2920355"/>
            <a:ext cx="77628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1226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0873" y="908720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3. Ασθενής με αποικισμό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204864"/>
            <a:ext cx="835292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5422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825" y="140990"/>
            <a:ext cx="8541135" cy="1268760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rgbClr val="C00000"/>
                </a:solidFill>
                <a:latin typeface="Trebuchet MS" panose="020B0603020202020204" pitchFamily="34" charset="0"/>
              </a:rPr>
              <a:t>Acinetobacter : Πού βρίσκεται… </a:t>
            </a:r>
            <a:br>
              <a:rPr lang="el-GR" sz="2800" dirty="0">
                <a:solidFill>
                  <a:srgbClr val="C00000"/>
                </a:solidFill>
                <a:latin typeface="Trebuchet MS" panose="020B0603020202020204" pitchFamily="34" charset="0"/>
              </a:rPr>
            </a:br>
            <a:r>
              <a:rPr lang="el-GR" sz="2800" dirty="0">
                <a:solidFill>
                  <a:srgbClr val="C00000"/>
                </a:solidFill>
                <a:latin typeface="Trebuchet MS" panose="020B0603020202020204" pitchFamily="34" charset="0"/>
              </a:rPr>
              <a:t>			Πώς διασπείρεται.....</a:t>
            </a:r>
            <a:br>
              <a:rPr lang="el-GR" sz="2800" dirty="0">
                <a:solidFill>
                  <a:srgbClr val="C00000"/>
                </a:solidFill>
                <a:latin typeface="Trebuchet MS" panose="020B0603020202020204" pitchFamily="34" charset="0"/>
              </a:rPr>
            </a:br>
            <a:endParaRPr lang="el-GR" sz="28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5361" y="1916832"/>
            <a:ext cx="8352928" cy="4597971"/>
          </a:xfrm>
        </p:spPr>
        <p:txBody>
          <a:bodyPr>
            <a:normAutofit/>
          </a:bodyPr>
          <a:lstStyle/>
          <a:p>
            <a:r>
              <a:rPr lang="el-GR" sz="2000" dirty="0">
                <a:latin typeface="Trebuchet MS" panose="020B0603020202020204" pitchFamily="34" charset="0"/>
              </a:rPr>
              <a:t>Βρίσκεται σε </a:t>
            </a:r>
            <a:r>
              <a:rPr lang="el-GR" sz="2000" b="1" dirty="0">
                <a:latin typeface="Trebuchet MS" panose="020B0603020202020204" pitchFamily="34" charset="0"/>
              </a:rPr>
              <a:t>άψυχες ξηρές </a:t>
            </a:r>
            <a:r>
              <a:rPr lang="el-GR" sz="2000" dirty="0">
                <a:latin typeface="Trebuchet MS" panose="020B0603020202020204" pitchFamily="34" charset="0"/>
              </a:rPr>
              <a:t>και </a:t>
            </a:r>
            <a:r>
              <a:rPr lang="el-GR" sz="2000" b="1" dirty="0">
                <a:latin typeface="Trebuchet MS" panose="020B0603020202020204" pitchFamily="34" charset="0"/>
              </a:rPr>
              <a:t>υγρές </a:t>
            </a:r>
            <a:r>
              <a:rPr lang="el-GR" sz="2000" dirty="0">
                <a:latin typeface="Trebuchet MS" panose="020B0603020202020204" pitchFamily="34" charset="0"/>
              </a:rPr>
              <a:t>επιφάνειες στην περιοχή του ασθενή αλλά και ανάμεσα στους ασθενείς για πολύ μεγάλο χρονικό διάστημα </a:t>
            </a:r>
          </a:p>
          <a:p>
            <a:pPr lvl="1"/>
            <a:r>
              <a:rPr lang="el-GR" sz="2000" i="0" dirty="0">
                <a:latin typeface="Trebuchet MS" panose="020B0603020202020204" pitchFamily="34" charset="0"/>
              </a:rPr>
              <a:t>Κουρτίνες, κλινοσκεπάσματα</a:t>
            </a:r>
          </a:p>
          <a:p>
            <a:pPr lvl="1"/>
            <a:r>
              <a:rPr lang="el-GR" sz="2000" i="0" dirty="0">
                <a:latin typeface="Trebuchet MS" panose="020B0603020202020204" pitchFamily="34" charset="0"/>
              </a:rPr>
              <a:t>Πληκτρολόγιο Η/Υ </a:t>
            </a:r>
          </a:p>
          <a:p>
            <a:pPr lvl="1"/>
            <a:r>
              <a:rPr lang="el-GR" sz="2000" i="0" dirty="0">
                <a:latin typeface="Trebuchet MS" panose="020B0603020202020204" pitchFamily="34" charset="0"/>
              </a:rPr>
              <a:t>Πόμολα πόρτας </a:t>
            </a:r>
          </a:p>
          <a:p>
            <a:pPr lvl="1"/>
            <a:r>
              <a:rPr lang="el-GR" sz="2000" i="0" dirty="0">
                <a:latin typeface="Trebuchet MS" panose="020B0603020202020204" pitchFamily="34" charset="0"/>
              </a:rPr>
              <a:t>Νιπτήρες </a:t>
            </a:r>
          </a:p>
          <a:p>
            <a:pPr lvl="1"/>
            <a:endParaRPr lang="el-GR" sz="2000" dirty="0">
              <a:latin typeface="Trebuchet MS" panose="020B0603020202020204" pitchFamily="34" charset="0"/>
            </a:endParaRPr>
          </a:p>
          <a:p>
            <a:r>
              <a:rPr lang="el-GR" sz="2000" b="1" dirty="0">
                <a:latin typeface="Trebuchet MS" panose="020B0603020202020204" pitchFamily="34" charset="0"/>
              </a:rPr>
              <a:t>Δεν</a:t>
            </a:r>
            <a:r>
              <a:rPr lang="el-GR" sz="2000" dirty="0">
                <a:latin typeface="Trebuchet MS" panose="020B0603020202020204" pitchFamily="34" charset="0"/>
              </a:rPr>
              <a:t> ανήκει στην </a:t>
            </a:r>
            <a:r>
              <a:rPr lang="el-GR" sz="2000" b="1" dirty="0">
                <a:latin typeface="Trebuchet MS" panose="020B0603020202020204" pitchFamily="34" charset="0"/>
              </a:rPr>
              <a:t>φυσιολογική</a:t>
            </a:r>
            <a:r>
              <a:rPr lang="el-GR" sz="2000" dirty="0">
                <a:latin typeface="Trebuchet MS" panose="020B0603020202020204" pitchFamily="34" charset="0"/>
              </a:rPr>
              <a:t> ανθρώπινη </a:t>
            </a:r>
            <a:r>
              <a:rPr lang="el-GR" sz="2000" b="1" dirty="0">
                <a:latin typeface="Trebuchet MS" panose="020B0603020202020204" pitchFamily="34" charset="0"/>
              </a:rPr>
              <a:t>χλωρίδα </a:t>
            </a:r>
          </a:p>
          <a:p>
            <a:r>
              <a:rPr lang="el-GR" sz="2000" b="1" dirty="0">
                <a:latin typeface="Trebuchet MS" panose="020B0603020202020204" pitchFamily="34" charset="0"/>
              </a:rPr>
              <a:t>Δεν</a:t>
            </a:r>
            <a:r>
              <a:rPr lang="el-GR" sz="2000" dirty="0">
                <a:latin typeface="Trebuchet MS" panose="020B0603020202020204" pitchFamily="34" charset="0"/>
              </a:rPr>
              <a:t> ανήκει στην συνήθη </a:t>
            </a:r>
            <a:r>
              <a:rPr lang="el-GR" sz="2000" b="1" dirty="0">
                <a:latin typeface="Trebuchet MS" panose="020B0603020202020204" pitchFamily="34" charset="0"/>
              </a:rPr>
              <a:t>περιβαλλοντική χλωρίδα </a:t>
            </a:r>
          </a:p>
          <a:p>
            <a:r>
              <a:rPr lang="el-GR" sz="2000" dirty="0">
                <a:latin typeface="Trebuchet MS" panose="020B0603020202020204" pitchFamily="34" charset="0"/>
              </a:rPr>
              <a:t>Οι φυσικές πηγές προέλευσής του είναι άγνωστες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852936"/>
            <a:ext cx="213551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752" y="4365104"/>
            <a:ext cx="1674887" cy="127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2626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604448" cy="1485900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Acinetobacter : Πού βρίσκεται… </a:t>
            </a:r>
            <a:b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</a:br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			Πώς διασπείρεται.....</a:t>
            </a:r>
            <a:br>
              <a:rPr lang="el-GR" sz="2800" b="1" dirty="0">
                <a:latin typeface="Trebuchet MS" panose="020B0603020202020204" pitchFamily="34" charset="0"/>
              </a:rPr>
            </a:br>
            <a:endParaRPr lang="el-GR" sz="2800" b="1" dirty="0">
              <a:latin typeface="Trebuchet MS" panose="020B0603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2286000"/>
            <a:ext cx="7690048" cy="3581400"/>
          </a:xfrm>
        </p:spPr>
        <p:txBody>
          <a:bodyPr>
            <a:normAutofit lnSpcReduction="10000"/>
          </a:bodyPr>
          <a:lstStyle/>
          <a:p>
            <a:r>
              <a:rPr lang="el-GR" sz="2000" b="1" dirty="0">
                <a:latin typeface="Trebuchet MS" panose="020B0603020202020204" pitchFamily="34" charset="0"/>
              </a:rPr>
              <a:t>Παγκόσμια</a:t>
            </a:r>
            <a:r>
              <a:rPr lang="el-GR" sz="2000" dirty="0">
                <a:latin typeface="Trebuchet MS" panose="020B0603020202020204" pitchFamily="34" charset="0"/>
              </a:rPr>
              <a:t> κατανομή </a:t>
            </a:r>
            <a:endParaRPr lang="en-US" sz="2000" dirty="0">
              <a:latin typeface="Trebuchet MS" panose="020B0603020202020204" pitchFamily="34" charset="0"/>
            </a:endParaRPr>
          </a:p>
          <a:p>
            <a:endParaRPr lang="el-GR" sz="2000" dirty="0">
              <a:latin typeface="Trebuchet MS" panose="020B0603020202020204" pitchFamily="34" charset="0"/>
            </a:endParaRPr>
          </a:p>
          <a:p>
            <a:r>
              <a:rPr lang="el-GR" sz="2000" b="1" dirty="0">
                <a:latin typeface="Trebuchet MS" panose="020B0603020202020204" pitchFamily="34" charset="0"/>
              </a:rPr>
              <a:t>Λοιμώξεις </a:t>
            </a:r>
            <a:r>
              <a:rPr lang="el-GR" sz="2000" dirty="0">
                <a:latin typeface="Trebuchet MS" panose="020B0603020202020204" pitchFamily="34" charset="0"/>
              </a:rPr>
              <a:t>σε ασθενείς σε </a:t>
            </a:r>
            <a:r>
              <a:rPr lang="el-GR" sz="2000" b="1" dirty="0">
                <a:latin typeface="Trebuchet MS" panose="020B0603020202020204" pitchFamily="34" charset="0"/>
              </a:rPr>
              <a:t>ΜΕΘ</a:t>
            </a:r>
            <a:r>
              <a:rPr lang="el-GR" sz="2000" dirty="0">
                <a:latin typeface="Trebuchet MS" panose="020B0603020202020204" pitchFamily="34" charset="0"/>
              </a:rPr>
              <a:t> (VAP,CLABSIs) &gt;80% των λοιμώξεων από το 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l-GR" sz="2000" b="1" i="1" dirty="0">
                <a:latin typeface="Trebuchet MS" panose="020B0603020202020204" pitchFamily="34" charset="0"/>
              </a:rPr>
              <a:t>Α.baumannii </a:t>
            </a:r>
            <a:endParaRPr lang="en-US" sz="2000" b="1" i="1" dirty="0">
              <a:latin typeface="Trebuchet MS" panose="020B0603020202020204" pitchFamily="34" charset="0"/>
            </a:endParaRPr>
          </a:p>
          <a:p>
            <a:endParaRPr lang="el-GR" sz="2000" dirty="0">
              <a:latin typeface="Trebuchet MS" panose="020B0603020202020204" pitchFamily="34" charset="0"/>
            </a:endParaRPr>
          </a:p>
          <a:p>
            <a:r>
              <a:rPr lang="el-GR" sz="2000" b="1" dirty="0">
                <a:latin typeface="Trebuchet MS" panose="020B0603020202020204" pitchFamily="34" charset="0"/>
              </a:rPr>
              <a:t>Διασπορά</a:t>
            </a:r>
            <a:r>
              <a:rPr lang="el-GR" sz="2000" dirty="0">
                <a:latin typeface="Trebuchet MS" panose="020B0603020202020204" pitchFamily="34" charset="0"/>
              </a:rPr>
              <a:t> με την </a:t>
            </a:r>
            <a:r>
              <a:rPr lang="el-GR" sz="2000" b="1" dirty="0">
                <a:latin typeface="Trebuchet MS" panose="020B0603020202020204" pitchFamily="34" charset="0"/>
              </a:rPr>
              <a:t>επαφή </a:t>
            </a:r>
            <a:endParaRPr lang="en-US" sz="2000" b="1" dirty="0">
              <a:latin typeface="Trebuchet MS" panose="020B0603020202020204" pitchFamily="34" charset="0"/>
            </a:endParaRPr>
          </a:p>
          <a:p>
            <a:endParaRPr lang="el-GR" sz="2000" dirty="0">
              <a:latin typeface="Trebuchet MS" panose="020B0603020202020204" pitchFamily="34" charset="0"/>
            </a:endParaRPr>
          </a:p>
          <a:p>
            <a:r>
              <a:rPr lang="el-GR" sz="2000" b="1" dirty="0">
                <a:latin typeface="Trebuchet MS" panose="020B0603020202020204" pitchFamily="34" charset="0"/>
              </a:rPr>
              <a:t>Κλωνικότητα</a:t>
            </a:r>
            <a:r>
              <a:rPr lang="el-GR" sz="2000" dirty="0">
                <a:latin typeface="Trebuchet MS" panose="020B0603020202020204" pitchFamily="34" charset="0"/>
              </a:rPr>
              <a:t> σε διεθνές επίπεδο </a:t>
            </a:r>
          </a:p>
          <a:p>
            <a:pPr lvl="1"/>
            <a:r>
              <a:rPr lang="el-GR" sz="2000" dirty="0">
                <a:latin typeface="Trebuchet MS" panose="020B0603020202020204" pitchFamily="34" charset="0"/>
              </a:rPr>
              <a:t>Ευρωπαϊκοί κλώνοι EU I.II.III</a:t>
            </a:r>
          </a:p>
          <a:p>
            <a:endParaRPr lang="el-GR" sz="2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272" y="3861048"/>
            <a:ext cx="295232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478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143000"/>
          </a:xfrm>
        </p:spPr>
        <p:txBody>
          <a:bodyPr>
            <a:normAutofit/>
          </a:bodyPr>
          <a:lstStyle/>
          <a:p>
            <a:r>
              <a:rPr lang="el-GR" sz="2800" b="1" i="1" dirty="0">
                <a:solidFill>
                  <a:srgbClr val="C00000"/>
                </a:solidFill>
                <a:latin typeface="Trebuchet MS" panose="020B0603020202020204" pitchFamily="34" charset="0"/>
              </a:rPr>
              <a:t>Pseudomonas </a:t>
            </a:r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:Πού βρίσκεται… Πώς διασπείρεται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9416" y="2010390"/>
            <a:ext cx="7690048" cy="4572000"/>
          </a:xfrm>
        </p:spPr>
        <p:txBody>
          <a:bodyPr>
            <a:normAutofit fontScale="85000" lnSpcReduction="20000"/>
          </a:bodyPr>
          <a:lstStyle/>
          <a:p>
            <a:r>
              <a:rPr lang="el-GR" sz="2600" b="1" dirty="0">
                <a:latin typeface="Trebuchet MS" panose="020B0603020202020204" pitchFamily="34" charset="0"/>
              </a:rPr>
              <a:t>Κοινότητα </a:t>
            </a:r>
          </a:p>
          <a:p>
            <a:pPr lvl="1"/>
            <a:r>
              <a:rPr lang="el-GR" sz="2400" i="0" dirty="0">
                <a:latin typeface="Trebuchet MS" panose="020B0603020202020204" pitchFamily="34" charset="0"/>
              </a:rPr>
              <a:t>Υγρές επιφάνειες </a:t>
            </a:r>
          </a:p>
          <a:p>
            <a:pPr lvl="1"/>
            <a:r>
              <a:rPr lang="el-GR" sz="2400" i="0" dirty="0">
                <a:latin typeface="Trebuchet MS" panose="020B0603020202020204" pitchFamily="34" charset="0"/>
              </a:rPr>
              <a:t>Νερό</a:t>
            </a:r>
            <a:r>
              <a:rPr lang="en-US" sz="2400" i="0" dirty="0">
                <a:latin typeface="Trebuchet MS" panose="020B0603020202020204" pitchFamily="34" charset="0"/>
              </a:rPr>
              <a:t>-</a:t>
            </a:r>
            <a:r>
              <a:rPr lang="el-GR" sz="2400" i="0" dirty="0">
                <a:latin typeface="Trebuchet MS" panose="020B0603020202020204" pitchFamily="34" charset="0"/>
              </a:rPr>
              <a:t> υγρά διαλύμματα </a:t>
            </a:r>
          </a:p>
          <a:p>
            <a:pPr lvl="1"/>
            <a:r>
              <a:rPr lang="el-GR" sz="2400" i="0" dirty="0">
                <a:latin typeface="Trebuchet MS" panose="020B0603020202020204" pitchFamily="34" charset="0"/>
              </a:rPr>
              <a:t>Πισίνες, νυπτήρες </a:t>
            </a:r>
          </a:p>
          <a:p>
            <a:pPr lvl="1"/>
            <a:r>
              <a:rPr lang="el-GR" sz="2400" i="0" dirty="0">
                <a:latin typeface="Trebuchet MS" panose="020B0603020202020204" pitchFamily="34" charset="0"/>
              </a:rPr>
              <a:t>Φρούτα, φυτά, λαχανικά </a:t>
            </a:r>
          </a:p>
          <a:p>
            <a:endParaRPr lang="el-GR" sz="2600" dirty="0">
              <a:latin typeface="Trebuchet MS" panose="020B0603020202020204" pitchFamily="34" charset="0"/>
            </a:endParaRPr>
          </a:p>
          <a:p>
            <a:r>
              <a:rPr lang="el-GR" sz="2600" b="1" dirty="0">
                <a:latin typeface="Trebuchet MS" panose="020B0603020202020204" pitchFamily="34" charset="0"/>
              </a:rPr>
              <a:t>Νοσοκομειακό περιβάλλον </a:t>
            </a:r>
          </a:p>
          <a:p>
            <a:pPr lvl="1"/>
            <a:r>
              <a:rPr lang="el-GR" sz="2400" i="0" dirty="0">
                <a:latin typeface="Trebuchet MS" panose="020B0603020202020204" pitchFamily="34" charset="0"/>
              </a:rPr>
              <a:t>Ιατρικός εξοπλισμός</a:t>
            </a:r>
          </a:p>
          <a:p>
            <a:pPr lvl="1"/>
            <a:r>
              <a:rPr lang="el-GR" sz="2400" i="0" dirty="0">
                <a:latin typeface="Trebuchet MS" panose="020B0603020202020204" pitchFamily="34" charset="0"/>
              </a:rPr>
              <a:t>Τροχήλατο νοσηλείας </a:t>
            </a:r>
          </a:p>
          <a:p>
            <a:pPr lvl="1"/>
            <a:r>
              <a:rPr lang="el-GR" sz="2400" i="0" dirty="0">
                <a:latin typeface="Trebuchet MS" panose="020B0603020202020204" pitchFamily="34" charset="0"/>
              </a:rPr>
              <a:t>Τεχνητός Νεφρός </a:t>
            </a:r>
          </a:p>
          <a:p>
            <a:pPr lvl="1"/>
            <a:endParaRPr lang="el-GR" sz="2600" dirty="0">
              <a:latin typeface="Trebuchet MS" panose="020B0603020202020204" pitchFamily="34" charset="0"/>
            </a:endParaRPr>
          </a:p>
          <a:p>
            <a:r>
              <a:rPr lang="el-GR" sz="2600" b="1" dirty="0">
                <a:latin typeface="Trebuchet MS" panose="020B0603020202020204" pitchFamily="34" charset="0"/>
              </a:rPr>
              <a:t>Δεν</a:t>
            </a:r>
            <a:r>
              <a:rPr lang="el-GR" sz="2600" dirty="0">
                <a:latin typeface="Trebuchet MS" panose="020B0603020202020204" pitchFamily="34" charset="0"/>
              </a:rPr>
              <a:t> αποτελεί τμήμα της φυσιολογικής χλωρίδας του ανθρώπου </a:t>
            </a:r>
          </a:p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4542288" y="867390"/>
            <a:ext cx="4494208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l-GR" sz="2000" b="1" dirty="0">
                <a:latin typeface="Trebuchet MS" panose="020B0603020202020204" pitchFamily="34" charset="0"/>
              </a:rPr>
              <a:t>Ασθενείς υψηλού κινδύνου για αποικισμό </a:t>
            </a:r>
          </a:p>
          <a:p>
            <a:r>
              <a:rPr lang="el-GR" sz="2000" dirty="0">
                <a:latin typeface="Trebuchet MS" panose="020B0603020202020204" pitchFamily="34" charset="0"/>
              </a:rPr>
              <a:t>• Λοιμώξεις αναπνευστικού </a:t>
            </a:r>
          </a:p>
          <a:p>
            <a:r>
              <a:rPr lang="el-GR" sz="2000" dirty="0">
                <a:latin typeface="Trebuchet MS" panose="020B0603020202020204" pitchFamily="34" charset="0"/>
              </a:rPr>
              <a:t>• Πρόσφατη νοσηλεία </a:t>
            </a:r>
          </a:p>
          <a:p>
            <a:r>
              <a:rPr lang="el-GR" sz="2000" dirty="0">
                <a:latin typeface="Trebuchet MS" panose="020B0603020202020204" pitchFamily="34" charset="0"/>
              </a:rPr>
              <a:t>• Λήψη αντιβιοτικών</a:t>
            </a:r>
          </a:p>
        </p:txBody>
      </p:sp>
    </p:spTree>
    <p:extLst>
      <p:ext uri="{BB962C8B-B14F-4D97-AF65-F5344CB8AC3E}">
        <p14:creationId xmlns:p14="http://schemas.microsoft.com/office/powerpoint/2010/main" val="11761925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4292" y="274638"/>
            <a:ext cx="8360196" cy="1143000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Klebsiella : Πού βρίσκεται… Πώς διασπείρεται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268760"/>
            <a:ext cx="8360196" cy="4525963"/>
          </a:xfrm>
        </p:spPr>
        <p:txBody>
          <a:bodyPr>
            <a:normAutofit/>
          </a:bodyPr>
          <a:lstStyle/>
          <a:p>
            <a:r>
              <a:rPr lang="el-GR" sz="2000" b="1" dirty="0">
                <a:latin typeface="Trebuchet MS" panose="020B0603020202020204" pitchFamily="34" charset="0"/>
              </a:rPr>
              <a:t>Φυσιολογική χλωρίδα εντέρου </a:t>
            </a:r>
            <a:r>
              <a:rPr lang="el-GR" sz="2000" dirty="0">
                <a:latin typeface="Trebuchet MS" panose="020B0603020202020204" pitchFamily="34" charset="0"/>
              </a:rPr>
              <a:t>(ανήκει στα Εντεροβακτηριακά) </a:t>
            </a:r>
          </a:p>
          <a:p>
            <a:r>
              <a:rPr lang="el-GR" sz="2000" dirty="0">
                <a:latin typeface="Trebuchet MS" panose="020B0603020202020204" pitchFamily="34" charset="0"/>
              </a:rPr>
              <a:t> Λοιμώξεις τόσο στην </a:t>
            </a:r>
            <a:r>
              <a:rPr lang="el-GR" sz="2000" b="1" dirty="0">
                <a:latin typeface="Trebuchet MS" panose="020B0603020202020204" pitchFamily="34" charset="0"/>
              </a:rPr>
              <a:t>κοινότητα</a:t>
            </a:r>
            <a:r>
              <a:rPr lang="el-GR" sz="2000" dirty="0">
                <a:latin typeface="Trebuchet MS" panose="020B0603020202020204" pitchFamily="34" charset="0"/>
              </a:rPr>
              <a:t> όσο και στο </a:t>
            </a:r>
            <a:r>
              <a:rPr lang="el-GR" sz="2000" b="1" dirty="0">
                <a:latin typeface="Trebuchet MS" panose="020B0603020202020204" pitchFamily="34" charset="0"/>
              </a:rPr>
              <a:t>νοσοκομειακό</a:t>
            </a:r>
            <a:r>
              <a:rPr lang="el-GR" sz="2000" dirty="0">
                <a:latin typeface="Trebuchet MS" panose="020B0603020202020204" pitchFamily="34" charset="0"/>
              </a:rPr>
              <a:t> χώρο </a:t>
            </a:r>
          </a:p>
          <a:p>
            <a:r>
              <a:rPr lang="el-GR" sz="20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el-GR" sz="2000" b="1" dirty="0">
                <a:solidFill>
                  <a:srgbClr val="C00000"/>
                </a:solidFill>
                <a:latin typeface="Trebuchet MS" panose="020B0603020202020204" pitchFamily="34" charset="0"/>
              </a:rPr>
              <a:t>Διασπορά</a:t>
            </a:r>
            <a:r>
              <a:rPr lang="el-GR" sz="2000" dirty="0">
                <a:solidFill>
                  <a:srgbClr val="C00000"/>
                </a:solidFill>
                <a:latin typeface="Trebuchet MS" panose="020B0603020202020204" pitchFamily="34" charset="0"/>
              </a:rPr>
              <a:t> στο νοσοκομειακό χώρο κυρίως με τα χέρια του προσωπικού </a:t>
            </a:r>
          </a:p>
          <a:p>
            <a:r>
              <a:rPr lang="el-GR" sz="2000" dirty="0">
                <a:latin typeface="Trebuchet MS" panose="020B0603020202020204" pitchFamily="34" charset="0"/>
              </a:rPr>
              <a:t> Λοιμώξεις από </a:t>
            </a:r>
            <a:r>
              <a:rPr lang="el-GR" sz="2000" b="1" dirty="0">
                <a:latin typeface="Trebuchet MS" panose="020B0603020202020204" pitchFamily="34" charset="0"/>
              </a:rPr>
              <a:t>ανθεκτικά στελέχη </a:t>
            </a:r>
            <a:r>
              <a:rPr lang="el-GR" sz="2000" dirty="0">
                <a:latin typeface="Trebuchet MS" panose="020B0603020202020204" pitchFamily="34" charset="0"/>
              </a:rPr>
              <a:t>και επιδημίες κυρίως σε </a:t>
            </a:r>
            <a:r>
              <a:rPr lang="el-GR" sz="2000" b="1" dirty="0">
                <a:latin typeface="Trebuchet MS" panose="020B0603020202020204" pitchFamily="34" charset="0"/>
              </a:rPr>
              <a:t>βαρέως πάσχοντες ασθενείς </a:t>
            </a:r>
            <a:r>
              <a:rPr lang="el-GR" sz="2000" dirty="0">
                <a:latin typeface="Trebuchet MS" panose="020B0603020202020204" pitchFamily="34" charset="0"/>
              </a:rPr>
              <a:t>σε </a:t>
            </a:r>
            <a:r>
              <a:rPr lang="el-GR" sz="2000" b="1" dirty="0">
                <a:latin typeface="Trebuchet MS" panose="020B0603020202020204" pitchFamily="34" charset="0"/>
              </a:rPr>
              <a:t>ΜΕΘ</a:t>
            </a:r>
            <a:r>
              <a:rPr lang="el-GR" sz="2000" dirty="0">
                <a:latin typeface="Trebuchet MS" panose="020B0603020202020204" pitchFamily="34" charset="0"/>
              </a:rPr>
              <a:t> και σε </a:t>
            </a:r>
            <a:r>
              <a:rPr lang="el-GR" sz="2000" b="1" dirty="0">
                <a:latin typeface="Trebuchet MS" panose="020B0603020202020204" pitchFamily="34" charset="0"/>
              </a:rPr>
              <a:t>αιματολογικές μονάδες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145" y="4334062"/>
            <a:ext cx="2095500" cy="19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365104"/>
            <a:ext cx="263842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5255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55475" y="0"/>
            <a:ext cx="8229600" cy="1143000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l-GR" sz="2800" dirty="0">
                <a:solidFill>
                  <a:srgbClr val="C00000"/>
                </a:solidFill>
              </a:rPr>
              <a:t>Οδός διασποράς Gram αρνητικών </a:t>
            </a:r>
            <a:r>
              <a:rPr lang="el-GR" sz="2800" dirty="0" err="1">
                <a:solidFill>
                  <a:srgbClr val="C00000"/>
                </a:solidFill>
              </a:rPr>
              <a:t>πολυανθεκτικών</a:t>
            </a:r>
            <a:r>
              <a:rPr lang="el-GR" sz="2800" dirty="0">
                <a:solidFill>
                  <a:srgbClr val="C00000"/>
                </a:solidFill>
              </a:rPr>
              <a:t> μικροοργανισμών (ΠΑΜ)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268761"/>
            <a:ext cx="9144000" cy="2160240"/>
          </a:xfrm>
        </p:spPr>
        <p:txBody>
          <a:bodyPr>
            <a:normAutofit/>
          </a:bodyPr>
          <a:lstStyle/>
          <a:p>
            <a:r>
              <a:rPr lang="el-GR" sz="2000" dirty="0">
                <a:latin typeface="Cambria" pitchFamily="18" charset="0"/>
              </a:rPr>
              <a:t>Οι </a:t>
            </a:r>
            <a:r>
              <a:rPr lang="el-GR" sz="2000" b="1" dirty="0">
                <a:latin typeface="Cambria" pitchFamily="18" charset="0"/>
              </a:rPr>
              <a:t>ασθενείς </a:t>
            </a:r>
            <a:r>
              <a:rPr lang="el-GR" sz="2000" dirty="0">
                <a:latin typeface="Cambria" pitchFamily="18" charset="0"/>
              </a:rPr>
              <a:t>με </a:t>
            </a:r>
            <a:r>
              <a:rPr lang="el-GR" sz="2000" b="1" dirty="0">
                <a:latin typeface="Cambria" pitchFamily="18" charset="0"/>
              </a:rPr>
              <a:t>λοίμωξη </a:t>
            </a:r>
            <a:r>
              <a:rPr lang="el-GR" sz="2000" dirty="0">
                <a:latin typeface="Cambria" pitchFamily="18" charset="0"/>
              </a:rPr>
              <a:t>ή </a:t>
            </a:r>
            <a:r>
              <a:rPr lang="el-GR" sz="2000" b="1" dirty="0">
                <a:latin typeface="Cambria" pitchFamily="18" charset="0"/>
              </a:rPr>
              <a:t>αποικισμό</a:t>
            </a:r>
            <a:r>
              <a:rPr lang="el-GR" sz="2000" dirty="0">
                <a:latin typeface="Cambria" pitchFamily="18" charset="0"/>
              </a:rPr>
              <a:t> από πολυανθεκτικούς μικροοργανισμούς </a:t>
            </a:r>
            <a:r>
              <a:rPr lang="el-GR" sz="2000" b="1" dirty="0">
                <a:latin typeface="Cambria" pitchFamily="18" charset="0"/>
              </a:rPr>
              <a:t>είναι οι μόνες πηγές διασποράς </a:t>
            </a:r>
            <a:r>
              <a:rPr lang="el-GR" sz="2000" dirty="0">
                <a:latin typeface="Cambria" pitchFamily="18" charset="0"/>
              </a:rPr>
              <a:t>αυτών των μικροοργανισμών με 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l-GR" sz="2000" dirty="0">
                <a:latin typeface="Cambria" pitchFamily="18" charset="0"/>
              </a:rPr>
              <a:t>ενδιάμεσους 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l-GR" sz="2000" dirty="0">
                <a:latin typeface="Cambria" pitchFamily="18" charset="0"/>
              </a:rPr>
              <a:t>φορείς: </a:t>
            </a:r>
          </a:p>
          <a:p>
            <a:pPr lvl="1"/>
            <a:r>
              <a:rPr lang="el-GR" sz="2000" dirty="0">
                <a:latin typeface="Cambria" pitchFamily="18" charset="0"/>
              </a:rPr>
              <a:t>Τους </a:t>
            </a:r>
            <a:r>
              <a:rPr lang="el-GR" sz="2000" b="1" dirty="0">
                <a:latin typeface="Cambria" pitchFamily="18" charset="0"/>
              </a:rPr>
              <a:t>Επαγγελματίες </a:t>
            </a:r>
            <a:r>
              <a:rPr lang="en-US" sz="2000" b="1" dirty="0">
                <a:latin typeface="Cambria" pitchFamily="18" charset="0"/>
              </a:rPr>
              <a:t>Y</a:t>
            </a:r>
            <a:r>
              <a:rPr lang="el-GR" sz="2000" b="1" dirty="0">
                <a:latin typeface="Cambria" pitchFamily="18" charset="0"/>
              </a:rPr>
              <a:t>γείας </a:t>
            </a:r>
          </a:p>
          <a:p>
            <a:pPr lvl="1"/>
            <a:r>
              <a:rPr lang="el-GR" sz="2000" dirty="0">
                <a:latin typeface="Cambria" pitchFamily="18" charset="0"/>
              </a:rPr>
              <a:t>Τις </a:t>
            </a:r>
            <a:r>
              <a:rPr lang="el-GR" sz="2000" b="1" dirty="0">
                <a:latin typeface="Cambria" pitchFamily="18" charset="0"/>
              </a:rPr>
              <a:t>επιμολυσμένες</a:t>
            </a:r>
            <a:r>
              <a:rPr lang="el-GR" sz="2000" dirty="0">
                <a:latin typeface="Cambria" pitchFamily="18" charset="0"/>
              </a:rPr>
              <a:t> άψυχες </a:t>
            </a:r>
            <a:r>
              <a:rPr lang="el-GR" sz="2000" b="1" dirty="0">
                <a:latin typeface="Cambria" pitchFamily="18" charset="0"/>
              </a:rPr>
              <a:t>επιφάνειες </a:t>
            </a:r>
          </a:p>
          <a:p>
            <a:pPr lvl="1"/>
            <a:r>
              <a:rPr lang="el-GR" sz="2000" dirty="0">
                <a:latin typeface="Cambria" pitchFamily="18" charset="0"/>
              </a:rPr>
              <a:t>Τους </a:t>
            </a:r>
            <a:r>
              <a:rPr lang="el-GR" sz="2000" b="1" dirty="0">
                <a:latin typeface="Cambria" pitchFamily="18" charset="0"/>
              </a:rPr>
              <a:t>επισκέπτες 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251520" y="3789040"/>
            <a:ext cx="8712968" cy="2062103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l-GR" sz="2400" b="1" dirty="0">
                <a:latin typeface="Cambria" pitchFamily="18" charset="0"/>
              </a:rPr>
              <a:t>Καθοριστικό ρόλο στην μετάδοση των ΠΑΜ έχουν:</a:t>
            </a:r>
          </a:p>
          <a:p>
            <a:r>
              <a:rPr lang="el-GR" sz="2400" dirty="0">
                <a:latin typeface="Cambria" pitchFamily="18" charset="0"/>
              </a:rPr>
              <a:t>1. </a:t>
            </a:r>
            <a:r>
              <a:rPr lang="el-GR" sz="2000" dirty="0">
                <a:latin typeface="Cambria" pitchFamily="18" charset="0"/>
              </a:rPr>
              <a:t>Οι ήδη </a:t>
            </a:r>
            <a:r>
              <a:rPr lang="el-GR" sz="2000" b="1" dirty="0">
                <a:latin typeface="Cambria" pitchFamily="18" charset="0"/>
              </a:rPr>
              <a:t>αποικισμένοι ασθενείς </a:t>
            </a:r>
          </a:p>
          <a:p>
            <a:r>
              <a:rPr lang="el-GR" sz="2000" dirty="0">
                <a:latin typeface="Cambria" pitchFamily="18" charset="0"/>
              </a:rPr>
              <a:t>2. Η επιμόλυνση του </a:t>
            </a:r>
            <a:r>
              <a:rPr lang="el-GR" sz="2000" b="1" dirty="0">
                <a:latin typeface="Cambria" pitchFamily="18" charset="0"/>
              </a:rPr>
              <a:t>άψυχου περιβάλλοντος </a:t>
            </a:r>
            <a:r>
              <a:rPr lang="el-GR" sz="2000" dirty="0">
                <a:latin typeface="Cambria" pitchFamily="18" charset="0"/>
              </a:rPr>
              <a:t>και του </a:t>
            </a:r>
            <a:r>
              <a:rPr lang="el-GR" sz="2000" b="1" dirty="0">
                <a:latin typeface="Cambria" pitchFamily="18" charset="0"/>
              </a:rPr>
              <a:t>εξοπλισμού </a:t>
            </a:r>
          </a:p>
          <a:p>
            <a:r>
              <a:rPr lang="el-GR" sz="2000" dirty="0">
                <a:latin typeface="Cambria" pitchFamily="18" charset="0"/>
              </a:rPr>
              <a:t>3. Η επιμόλυνση </a:t>
            </a:r>
            <a:r>
              <a:rPr lang="el-GR" sz="2000" b="1" dirty="0">
                <a:latin typeface="Cambria" pitchFamily="18" charset="0"/>
              </a:rPr>
              <a:t>των χεριών </a:t>
            </a:r>
            <a:r>
              <a:rPr lang="el-GR" sz="2000" dirty="0">
                <a:latin typeface="Cambria" pitchFamily="18" charset="0"/>
              </a:rPr>
              <a:t>και της ενδυμασίας των ΕΥ </a:t>
            </a:r>
          </a:p>
          <a:p>
            <a:r>
              <a:rPr lang="el-GR" sz="2000" dirty="0">
                <a:latin typeface="Cambria" pitchFamily="18" charset="0"/>
              </a:rPr>
              <a:t>4. Η </a:t>
            </a:r>
            <a:r>
              <a:rPr lang="el-GR" sz="2000" b="1" dirty="0">
                <a:latin typeface="Cambria" pitchFamily="18" charset="0"/>
              </a:rPr>
              <a:t>δυναμική μετάδοσης </a:t>
            </a:r>
            <a:r>
              <a:rPr lang="el-GR" sz="2000" dirty="0">
                <a:latin typeface="Cambria" pitchFamily="18" charset="0"/>
              </a:rPr>
              <a:t>των ίδιων των παθογόνων </a:t>
            </a:r>
          </a:p>
          <a:p>
            <a:r>
              <a:rPr lang="el-GR" sz="2000" dirty="0">
                <a:latin typeface="Cambria" pitchFamily="18" charset="0"/>
              </a:rPr>
              <a:t>5. </a:t>
            </a:r>
            <a:r>
              <a:rPr lang="el-GR" sz="2000" b="1" dirty="0">
                <a:latin typeface="Cambria" pitchFamily="18" charset="0"/>
              </a:rPr>
              <a:t>Παράγοντες κινδύνου </a:t>
            </a:r>
            <a:r>
              <a:rPr lang="el-GR" sz="2000" dirty="0">
                <a:latin typeface="Cambria" pitchFamily="18" charset="0"/>
              </a:rPr>
              <a:t>που σχετίζονται με τον ίδιο τον ασθενή</a:t>
            </a:r>
          </a:p>
        </p:txBody>
      </p:sp>
    </p:spTree>
    <p:extLst>
      <p:ext uri="{BB962C8B-B14F-4D97-AF65-F5344CB8AC3E}">
        <p14:creationId xmlns:p14="http://schemas.microsoft.com/office/powerpoint/2010/main" val="4228319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2800" dirty="0">
                <a:solidFill>
                  <a:srgbClr val="C00000"/>
                </a:solidFill>
              </a:rPr>
              <a:t>Παράγοντες κινδύνου που σχετίζονται με αποικισμό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l-GR" sz="2800" dirty="0">
                <a:solidFill>
                  <a:srgbClr val="C00000"/>
                </a:solidFill>
              </a:rPr>
              <a:t>από ΠΑΜ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81328"/>
            <a:ext cx="9144000" cy="4525963"/>
          </a:xfrm>
        </p:spPr>
        <p:txBody>
          <a:bodyPr>
            <a:noAutofit/>
          </a:bodyPr>
          <a:lstStyle/>
          <a:p>
            <a:r>
              <a:rPr lang="el-GR" sz="2400" b="1" dirty="0">
                <a:latin typeface="Cambria" pitchFamily="18" charset="0"/>
              </a:rPr>
              <a:t>Ηλικία</a:t>
            </a:r>
            <a:r>
              <a:rPr lang="el-GR" sz="2400" dirty="0">
                <a:latin typeface="Cambria" pitchFamily="18" charset="0"/>
              </a:rPr>
              <a:t> </a:t>
            </a:r>
            <a:endParaRPr lang="en-US" sz="2400" dirty="0">
              <a:latin typeface="Cambria" pitchFamily="18" charset="0"/>
            </a:endParaRPr>
          </a:p>
          <a:p>
            <a:r>
              <a:rPr lang="el-GR" sz="2400" dirty="0">
                <a:latin typeface="Cambria" pitchFamily="18" charset="0"/>
              </a:rPr>
              <a:t>Προηγούμενη </a:t>
            </a:r>
            <a:r>
              <a:rPr lang="el-GR" sz="2400" b="1" dirty="0">
                <a:latin typeface="Cambria" pitchFamily="18" charset="0"/>
              </a:rPr>
              <a:t>παρατεταμένη</a:t>
            </a:r>
            <a:r>
              <a:rPr lang="el-GR" sz="2400" dirty="0">
                <a:latin typeface="Cambria" pitchFamily="18" charset="0"/>
              </a:rPr>
              <a:t> ή πολλαπλή </a:t>
            </a:r>
            <a:r>
              <a:rPr lang="el-GR" sz="2400" b="1" dirty="0">
                <a:latin typeface="Cambria" pitchFamily="18" charset="0"/>
              </a:rPr>
              <a:t>λήψη αντιβιοτικών </a:t>
            </a:r>
            <a:endParaRPr lang="en-US" sz="2400" b="1" dirty="0">
              <a:latin typeface="Cambria" pitchFamily="18" charset="0"/>
            </a:endParaRPr>
          </a:p>
          <a:p>
            <a:r>
              <a:rPr lang="el-GR" sz="2400" b="1" dirty="0">
                <a:latin typeface="Cambria" pitchFamily="18" charset="0"/>
              </a:rPr>
              <a:t>Παρεμβατικοί</a:t>
            </a:r>
            <a:r>
              <a:rPr lang="el-GR" sz="2400" dirty="0">
                <a:latin typeface="Cambria" pitchFamily="18" charset="0"/>
              </a:rPr>
              <a:t> χειρισμοί </a:t>
            </a:r>
            <a:endParaRPr lang="en-US" sz="2400" dirty="0">
              <a:latin typeface="Cambria" pitchFamily="18" charset="0"/>
            </a:endParaRPr>
          </a:p>
          <a:p>
            <a:r>
              <a:rPr lang="el-GR" sz="2400" dirty="0">
                <a:latin typeface="Cambria" pitchFamily="18" charset="0"/>
              </a:rPr>
              <a:t>Υποκείμενα </a:t>
            </a:r>
            <a:r>
              <a:rPr lang="el-GR" sz="2400" b="1" dirty="0">
                <a:latin typeface="Cambria" pitchFamily="18" charset="0"/>
              </a:rPr>
              <a:t>νοσήματα </a:t>
            </a:r>
            <a:endParaRPr lang="en-US" sz="2400" b="1" dirty="0">
              <a:latin typeface="Cambria" pitchFamily="18" charset="0"/>
            </a:endParaRPr>
          </a:p>
          <a:p>
            <a:r>
              <a:rPr lang="el-GR" sz="2400" dirty="0">
                <a:latin typeface="Cambria" pitchFamily="18" charset="0"/>
              </a:rPr>
              <a:t>Τοποθέτηση </a:t>
            </a:r>
            <a:r>
              <a:rPr lang="el-GR" sz="2400" b="1" dirty="0">
                <a:latin typeface="Cambria" pitchFamily="18" charset="0"/>
              </a:rPr>
              <a:t>ξένων</a:t>
            </a:r>
            <a:r>
              <a:rPr lang="el-GR" sz="2400" dirty="0">
                <a:latin typeface="Cambria" pitchFamily="18" charset="0"/>
              </a:rPr>
              <a:t> σωμάτων </a:t>
            </a:r>
            <a:endParaRPr lang="en-US" sz="2400" dirty="0">
              <a:latin typeface="Cambria" pitchFamily="18" charset="0"/>
            </a:endParaRPr>
          </a:p>
          <a:p>
            <a:r>
              <a:rPr lang="el-GR" sz="2400" b="1" dirty="0">
                <a:latin typeface="Cambria" pitchFamily="18" charset="0"/>
              </a:rPr>
              <a:t>Αποικισμός</a:t>
            </a:r>
            <a:r>
              <a:rPr lang="el-GR" sz="2400" dirty="0">
                <a:latin typeface="Cambria" pitchFamily="18" charset="0"/>
              </a:rPr>
              <a:t> πεπτικού συστήματος </a:t>
            </a:r>
            <a:endParaRPr lang="en-US" sz="2400" dirty="0">
              <a:latin typeface="Cambria" pitchFamily="18" charset="0"/>
            </a:endParaRPr>
          </a:p>
          <a:p>
            <a:r>
              <a:rPr lang="el-GR" sz="2400" b="1" dirty="0">
                <a:latin typeface="Cambria" pitchFamily="18" charset="0"/>
              </a:rPr>
              <a:t>Παρατεταμένη</a:t>
            </a:r>
            <a:r>
              <a:rPr lang="el-GR" sz="2400" dirty="0">
                <a:latin typeface="Cambria" pitchFamily="18" charset="0"/>
              </a:rPr>
              <a:t> νοσηλεία ή παραμονή σε ΜΕΘ </a:t>
            </a:r>
            <a:endParaRPr lang="en-US" sz="2400" dirty="0">
              <a:latin typeface="Cambria" pitchFamily="18" charset="0"/>
            </a:endParaRPr>
          </a:p>
          <a:p>
            <a:r>
              <a:rPr lang="el-GR" sz="2400" b="1" dirty="0">
                <a:latin typeface="Cambria" pitchFamily="18" charset="0"/>
              </a:rPr>
              <a:t>Προηγηθείσα</a:t>
            </a:r>
            <a:r>
              <a:rPr lang="el-GR" sz="2400" dirty="0">
                <a:latin typeface="Cambria" pitchFamily="18" charset="0"/>
              </a:rPr>
              <a:t> παραμονή σε ίδρυμα χρόνιων πασχόντων </a:t>
            </a:r>
            <a:endParaRPr lang="en-US" sz="2400" dirty="0">
              <a:latin typeface="Cambria" pitchFamily="18" charset="0"/>
            </a:endParaRPr>
          </a:p>
          <a:p>
            <a:r>
              <a:rPr lang="el-GR" sz="2400" b="1" dirty="0">
                <a:latin typeface="Cambria" pitchFamily="18" charset="0"/>
              </a:rPr>
              <a:t>Βαρέως πάσχοντες </a:t>
            </a:r>
            <a:r>
              <a:rPr lang="el-GR" sz="2400" dirty="0">
                <a:latin typeface="Cambria" pitchFamily="18" charset="0"/>
              </a:rPr>
              <a:t>ασθενείς </a:t>
            </a:r>
            <a:endParaRPr lang="en-US" sz="2400" dirty="0">
              <a:latin typeface="Cambria" pitchFamily="18" charset="0"/>
            </a:endParaRPr>
          </a:p>
          <a:p>
            <a:r>
              <a:rPr lang="el-GR" sz="2400" b="1" dirty="0">
                <a:latin typeface="Cambria" pitchFamily="18" charset="0"/>
              </a:rPr>
              <a:t>Μηχανικός αερισμός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292" y="5034483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301208"/>
            <a:ext cx="1993354" cy="1487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5442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76622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Η συμβολή του αποικισμού των ασθενών στη διασπορά των ΠΑΜ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704" y="4255284"/>
            <a:ext cx="23145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5576" y="1556792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latin typeface="Trebuchet MS" panose="020B0603020202020204" pitchFamily="34" charset="0"/>
              </a:rPr>
              <a:t>Η ΚΟΡΥΦΗ ΤΟΥ ΠΑΓΟΒΟΥΝΟΥ : </a:t>
            </a:r>
            <a:endParaRPr lang="en-US" sz="2400" b="1" dirty="0">
              <a:latin typeface="Trebuchet MS" panose="020B0603020202020204" pitchFamily="34" charset="0"/>
            </a:endParaRPr>
          </a:p>
          <a:p>
            <a:r>
              <a:rPr lang="el-GR" sz="2400" dirty="0">
                <a:latin typeface="Trebuchet MS" panose="020B0603020202020204" pitchFamily="34" charset="0"/>
              </a:rPr>
              <a:t>Οι ασθενείς με  </a:t>
            </a:r>
            <a:r>
              <a:rPr lang="el-GR" sz="2400" b="1" dirty="0">
                <a:latin typeface="Trebuchet MS" panose="020B0603020202020204" pitchFamily="34" charset="0"/>
              </a:rPr>
              <a:t>λοίμωξη</a:t>
            </a:r>
            <a:r>
              <a:rPr lang="el-GR" sz="2400" dirty="0">
                <a:latin typeface="Trebuchet MS" panose="020B0603020202020204" pitchFamily="34" charset="0"/>
              </a:rPr>
              <a:t> ή εκείνοι που τυχαία έχουμε διαγνώσει με </a:t>
            </a:r>
            <a:r>
              <a:rPr lang="el-GR" sz="2400" b="1" dirty="0">
                <a:latin typeface="Trebuchet MS" panose="020B0603020202020204" pitchFamily="34" charset="0"/>
              </a:rPr>
              <a:t>αποικισμό </a:t>
            </a:r>
          </a:p>
          <a:p>
            <a:endParaRPr lang="en-US" sz="2400" b="1" dirty="0">
              <a:latin typeface="Trebuchet MS" panose="020B0603020202020204" pitchFamily="34" charset="0"/>
            </a:endParaRPr>
          </a:p>
          <a:p>
            <a:r>
              <a:rPr lang="en-US" sz="2400" dirty="0">
                <a:latin typeface="Trebuchet MS" panose="020B0603020202020204" pitchFamily="34" charset="0"/>
              </a:rPr>
              <a:t>A</a:t>
            </a:r>
            <a:r>
              <a:rPr lang="el-GR" sz="2400" dirty="0">
                <a:latin typeface="Trebuchet MS" panose="020B0603020202020204" pitchFamily="34" charset="0"/>
              </a:rPr>
              <a:t>ποτελούν ένα ποσοστό μόνο των ασθενών που φέρουν στις χλωρίδες τους τα βακτήρια αυτά.</a:t>
            </a:r>
          </a:p>
        </p:txBody>
      </p:sp>
    </p:spTree>
    <p:extLst>
      <p:ext uri="{BB962C8B-B14F-4D97-AF65-F5344CB8AC3E}">
        <p14:creationId xmlns:p14="http://schemas.microsoft.com/office/powerpoint/2010/main" val="37678528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4360" y="109812"/>
            <a:ext cx="8435280" cy="1143000"/>
          </a:xfrm>
        </p:spPr>
        <p:txBody>
          <a:bodyPr>
            <a:normAutofit/>
          </a:bodyPr>
          <a:lstStyle/>
          <a:p>
            <a:pPr algn="ctr"/>
            <a:r>
              <a:rPr lang="el-GR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Τα χέρια του προσωπικού: Το πιο συχνό μέσο μετάδοσης νοσοκομειακών λοιμώξεων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166018"/>
            <a:ext cx="8280920" cy="4525963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rebuchet MS" panose="020B0603020202020204" pitchFamily="34" charset="0"/>
              </a:rPr>
              <a:t>Μόνιμη χλωρίδα-</a:t>
            </a:r>
            <a:r>
              <a:rPr lang="en-US" b="1" dirty="0">
                <a:solidFill>
                  <a:srgbClr val="C00000"/>
                </a:solidFill>
                <a:latin typeface="Trebuchet MS" panose="020B0603020202020204" pitchFamily="34" charset="0"/>
              </a:rPr>
              <a:t>resident flora- </a:t>
            </a:r>
            <a:r>
              <a:rPr lang="el-GR" b="1" dirty="0">
                <a:solidFill>
                  <a:srgbClr val="C00000"/>
                </a:solidFill>
                <a:latin typeface="Trebuchet MS" panose="020B0603020202020204" pitchFamily="34" charset="0"/>
              </a:rPr>
              <a:t>μη παθογόνα</a:t>
            </a:r>
            <a:endParaRPr lang="en-US" b="1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lvl="1"/>
            <a:r>
              <a:rPr lang="el-GR" i="0" dirty="0">
                <a:latin typeface="Trebuchet MS" panose="020B0603020202020204" pitchFamily="34" charset="0"/>
              </a:rPr>
              <a:t>Σταφυλόκοκκοι </a:t>
            </a:r>
            <a:r>
              <a:rPr lang="en-US" i="0" dirty="0">
                <a:latin typeface="Trebuchet MS" panose="020B0603020202020204" pitchFamily="34" charset="0"/>
              </a:rPr>
              <a:t>CNS, </a:t>
            </a:r>
            <a:r>
              <a:rPr lang="el-GR" i="0" dirty="0">
                <a:latin typeface="Trebuchet MS" panose="020B0603020202020204" pitchFamily="34" charset="0"/>
              </a:rPr>
              <a:t>μικρόκοκκοι, διφθεροειδή, </a:t>
            </a:r>
            <a:r>
              <a:rPr lang="en-US" i="0" dirty="0" err="1">
                <a:latin typeface="Trebuchet MS" panose="020B0603020202020204" pitchFamily="34" charset="0"/>
              </a:rPr>
              <a:t>Propionibacterium</a:t>
            </a:r>
            <a:r>
              <a:rPr lang="en-US" i="0" dirty="0">
                <a:latin typeface="Trebuchet MS" panose="020B0603020202020204" pitchFamily="34" charset="0"/>
              </a:rPr>
              <a:t> </a:t>
            </a:r>
            <a:r>
              <a:rPr lang="en-US" i="0" dirty="0" err="1">
                <a:latin typeface="Trebuchet MS" panose="020B0603020202020204" pitchFamily="34" charset="0"/>
              </a:rPr>
              <a:t>spp</a:t>
            </a:r>
            <a:endParaRPr lang="en-US" i="0" dirty="0">
              <a:latin typeface="Trebuchet MS" panose="020B0603020202020204" pitchFamily="34" charset="0"/>
            </a:endParaRPr>
          </a:p>
          <a:p>
            <a:pPr lvl="2"/>
            <a:r>
              <a:rPr lang="el-GR" sz="2000" dirty="0">
                <a:latin typeface="Trebuchet MS" panose="020B0603020202020204" pitchFamily="34" charset="0"/>
              </a:rPr>
              <a:t>Διαμένουν </a:t>
            </a:r>
            <a:r>
              <a:rPr lang="el-GR" sz="2000" b="1" dirty="0">
                <a:latin typeface="Trebuchet MS" panose="020B0603020202020204" pitchFamily="34" charset="0"/>
              </a:rPr>
              <a:t>μόνιμα,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b="1" dirty="0">
                <a:latin typeface="Trebuchet MS" panose="020B0603020202020204" pitchFamily="34" charset="0"/>
              </a:rPr>
              <a:t>επιβιώνουν </a:t>
            </a:r>
            <a:r>
              <a:rPr lang="el-GR" sz="2000" dirty="0">
                <a:latin typeface="Trebuchet MS" panose="020B0603020202020204" pitchFamily="34" charset="0"/>
              </a:rPr>
              <a:t>και </a:t>
            </a:r>
            <a:r>
              <a:rPr lang="el-GR" sz="2000" b="1" dirty="0">
                <a:latin typeface="Trebuchet MS" panose="020B0603020202020204" pitchFamily="34" charset="0"/>
              </a:rPr>
              <a:t>πολλαπλασιάζονται</a:t>
            </a:r>
            <a:endParaRPr lang="en-US" sz="2000" b="1" dirty="0">
              <a:latin typeface="Trebuchet MS" panose="020B0603020202020204" pitchFamily="34" charset="0"/>
            </a:endParaRPr>
          </a:p>
          <a:p>
            <a:pPr lvl="2"/>
            <a:r>
              <a:rPr lang="el-GR" sz="2000" b="1" dirty="0">
                <a:latin typeface="Trebuchet MS" panose="020B0603020202020204" pitchFamily="34" charset="0"/>
              </a:rPr>
              <a:t>Δεν</a:t>
            </a:r>
            <a:r>
              <a:rPr lang="el-GR" sz="2000" dirty="0">
                <a:latin typeface="Trebuchet MS" panose="020B0603020202020204" pitchFamily="34" charset="0"/>
              </a:rPr>
              <a:t> αφαιρούνται με σαπούνισμα ή αντισηπτικό</a:t>
            </a:r>
          </a:p>
          <a:p>
            <a:r>
              <a:rPr lang="el-GR" b="1" dirty="0">
                <a:solidFill>
                  <a:srgbClr val="C00000"/>
                </a:solidFill>
                <a:latin typeface="Trebuchet MS" panose="020B0603020202020204" pitchFamily="34" charset="0"/>
              </a:rPr>
              <a:t>Παροδική Χλωρίδα (“</a:t>
            </a:r>
            <a:r>
              <a:rPr lang="en-US" b="1" dirty="0">
                <a:solidFill>
                  <a:srgbClr val="C00000"/>
                </a:solidFill>
                <a:latin typeface="Trebuchet MS" panose="020B0603020202020204" pitchFamily="34" charset="0"/>
              </a:rPr>
              <a:t>transient” flora)- </a:t>
            </a:r>
            <a:r>
              <a:rPr lang="el-GR" b="1" dirty="0">
                <a:solidFill>
                  <a:srgbClr val="C00000"/>
                </a:solidFill>
                <a:latin typeface="Trebuchet MS" panose="020B0603020202020204" pitchFamily="34" charset="0"/>
              </a:rPr>
              <a:t>παθογόνα</a:t>
            </a:r>
          </a:p>
          <a:p>
            <a:pPr lvl="1"/>
            <a:r>
              <a:rPr lang="el-GR" dirty="0">
                <a:latin typeface="Trebuchet MS" panose="020B0603020202020204" pitchFamily="34" charset="0"/>
              </a:rPr>
              <a:t>Εντεροβακτηριακά, </a:t>
            </a:r>
            <a:r>
              <a:rPr lang="en-US" dirty="0">
                <a:latin typeface="Trebuchet MS" panose="020B0603020202020204" pitchFamily="34" charset="0"/>
              </a:rPr>
              <a:t>Pseudomonas </a:t>
            </a:r>
            <a:r>
              <a:rPr lang="en-US" dirty="0" err="1">
                <a:latin typeface="Trebuchet MS" panose="020B0603020202020204" pitchFamily="34" charset="0"/>
              </a:rPr>
              <a:t>spp</a:t>
            </a:r>
            <a:r>
              <a:rPr lang="en-US" dirty="0">
                <a:latin typeface="Trebuchet MS" panose="020B0603020202020204" pitchFamily="34" charset="0"/>
              </a:rPr>
              <a:t> , </a:t>
            </a:r>
            <a:r>
              <a:rPr lang="en-US" dirty="0" err="1">
                <a:latin typeface="Trebuchet MS" panose="020B0603020202020204" pitchFamily="34" charset="0"/>
              </a:rPr>
              <a:t>Acinetobacter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</a:rPr>
              <a:t>spp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endParaRPr lang="el-GR" dirty="0">
              <a:latin typeface="Trebuchet MS" panose="020B0603020202020204" pitchFamily="34" charset="0"/>
            </a:endParaRPr>
          </a:p>
          <a:p>
            <a:pPr lvl="1"/>
            <a:r>
              <a:rPr lang="en-US" dirty="0">
                <a:latin typeface="Trebuchet MS" panose="020B0603020202020204" pitchFamily="34" charset="0"/>
              </a:rPr>
              <a:t>MRSA (Methicillin – Resistant Staph. </a:t>
            </a:r>
            <a:r>
              <a:rPr lang="en-US" dirty="0" err="1">
                <a:latin typeface="Trebuchet MS" panose="020B0603020202020204" pitchFamily="34" charset="0"/>
              </a:rPr>
              <a:t>aureus</a:t>
            </a:r>
            <a:r>
              <a:rPr lang="en-US" dirty="0">
                <a:latin typeface="Trebuchet MS" panose="020B0603020202020204" pitchFamily="34" charset="0"/>
              </a:rPr>
              <a:t>)</a:t>
            </a:r>
            <a:endParaRPr lang="el-GR" dirty="0">
              <a:latin typeface="Trebuchet MS" panose="020B0603020202020204" pitchFamily="34" charset="0"/>
            </a:endParaRPr>
          </a:p>
          <a:p>
            <a:pPr lvl="1"/>
            <a:r>
              <a:rPr lang="en-US" dirty="0">
                <a:latin typeface="Trebuchet MS" panose="020B0603020202020204" pitchFamily="34" charset="0"/>
              </a:rPr>
              <a:t>VRE (</a:t>
            </a:r>
            <a:r>
              <a:rPr lang="en-US" dirty="0" err="1">
                <a:latin typeface="Trebuchet MS" panose="020B0603020202020204" pitchFamily="34" charset="0"/>
              </a:rPr>
              <a:t>Vancomycin</a:t>
            </a:r>
            <a:r>
              <a:rPr lang="en-US" dirty="0">
                <a:latin typeface="Trebuchet MS" panose="020B0603020202020204" pitchFamily="34" charset="0"/>
              </a:rPr>
              <a:t> – Resistant Enterococcus</a:t>
            </a:r>
            <a:endParaRPr lang="el-GR" dirty="0">
              <a:latin typeface="Trebuchet MS" panose="020B0603020202020204" pitchFamily="34" charset="0"/>
            </a:endParaRPr>
          </a:p>
          <a:p>
            <a:r>
              <a:rPr lang="el-GR" b="1" dirty="0">
                <a:latin typeface="Trebuchet MS" panose="020B0603020202020204" pitchFamily="34" charset="0"/>
              </a:rPr>
              <a:t>Θανατώνονται </a:t>
            </a:r>
            <a:r>
              <a:rPr lang="el-GR" dirty="0">
                <a:latin typeface="Trebuchet MS" panose="020B0603020202020204" pitchFamily="34" charset="0"/>
              </a:rPr>
              <a:t>μόνο με αλκοολούχα αντισηπτικά </a:t>
            </a:r>
          </a:p>
          <a:p>
            <a:r>
              <a:rPr lang="el-GR" b="1" dirty="0">
                <a:latin typeface="Trebuchet MS" panose="020B0603020202020204" pitchFamily="34" charset="0"/>
              </a:rPr>
              <a:t>Μειώνονται</a:t>
            </a:r>
            <a:r>
              <a:rPr lang="el-GR" dirty="0">
                <a:latin typeface="Trebuchet MS" panose="020B0603020202020204" pitchFamily="34" charset="0"/>
              </a:rPr>
              <a:t> με σαπούνισμα μόνο κατά 1 </a:t>
            </a:r>
            <a:r>
              <a:rPr lang="en-US" dirty="0">
                <a:latin typeface="Trebuchet MS" panose="020B0603020202020204" pitchFamily="34" charset="0"/>
              </a:rPr>
              <a:t>log</a:t>
            </a:r>
            <a:endParaRPr lang="en-US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215" y="4077072"/>
            <a:ext cx="18764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873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47145"/>
            <a:ext cx="7200900" cy="1485900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Τι είναι η μικροβιακή αντοχή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307712"/>
          </a:xfrm>
        </p:spPr>
        <p:txBody>
          <a:bodyPr>
            <a:normAutofit/>
          </a:bodyPr>
          <a:lstStyle/>
          <a:p>
            <a:r>
              <a:rPr lang="el-GR" sz="2400" b="1" dirty="0">
                <a:latin typeface="Trebuchet MS" panose="020B0603020202020204" pitchFamily="34" charset="0"/>
              </a:rPr>
              <a:t>Η μικροβιακή αντοχή στα </a:t>
            </a:r>
            <a:r>
              <a:rPr lang="el-GR" sz="2400" b="1" dirty="0" err="1">
                <a:latin typeface="Trebuchet MS" panose="020B0603020202020204" pitchFamily="34" charset="0"/>
              </a:rPr>
              <a:t>αντιμικροβιακά</a:t>
            </a:r>
            <a:r>
              <a:rPr lang="el-GR" sz="2400" b="1" dirty="0">
                <a:latin typeface="Trebuchet MS" panose="020B0603020202020204" pitchFamily="34" charset="0"/>
              </a:rPr>
              <a:t> </a:t>
            </a:r>
          </a:p>
          <a:p>
            <a:pPr lvl="1"/>
            <a:r>
              <a:rPr lang="el-GR" sz="2000" i="0" dirty="0">
                <a:latin typeface="Trebuchet MS" panose="020B0603020202020204" pitchFamily="34" charset="0"/>
              </a:rPr>
              <a:t>Αναπτύσσεται φυσιολογικά  με την πάροδο του χρόνου, συνήθως μέσω γενετικών αλλαγών </a:t>
            </a:r>
          </a:p>
          <a:p>
            <a:pPr lvl="1"/>
            <a:r>
              <a:rPr lang="el-GR" sz="2000" b="1" i="0" dirty="0">
                <a:latin typeface="Trebuchet MS" panose="020B0603020202020204" pitchFamily="34" charset="0"/>
              </a:rPr>
              <a:t>Επιταχύνεται</a:t>
            </a:r>
            <a:r>
              <a:rPr lang="el-GR" sz="2000" i="0" dirty="0">
                <a:latin typeface="Trebuchet MS" panose="020B0603020202020204" pitchFamily="34" charset="0"/>
              </a:rPr>
              <a:t> όμως όταν τα </a:t>
            </a:r>
            <a:r>
              <a:rPr lang="el-GR" sz="2000" b="1" i="0" dirty="0">
                <a:latin typeface="Trebuchet MS" panose="020B0603020202020204" pitchFamily="34" charset="0"/>
              </a:rPr>
              <a:t>αντιμικροβιακά φάρμακα </a:t>
            </a:r>
            <a:r>
              <a:rPr lang="el-GR" sz="2000" i="0" dirty="0">
                <a:latin typeface="Trebuchet MS" panose="020B0603020202020204" pitchFamily="34" charset="0"/>
              </a:rPr>
              <a:t>χρησιμοποιούνται  </a:t>
            </a:r>
            <a:r>
              <a:rPr lang="el-GR" sz="2000" b="1" i="0" dirty="0">
                <a:latin typeface="Trebuchet MS" panose="020B0603020202020204" pitchFamily="34" charset="0"/>
              </a:rPr>
              <a:t>υπερβολικά </a:t>
            </a:r>
            <a:r>
              <a:rPr lang="el-GR" sz="2000" i="0" dirty="0">
                <a:latin typeface="Trebuchet MS" panose="020B0603020202020204" pitchFamily="34" charset="0"/>
              </a:rPr>
              <a:t> ή </a:t>
            </a:r>
            <a:r>
              <a:rPr lang="el-GR" sz="2000" b="1" i="0" dirty="0">
                <a:latin typeface="Trebuchet MS" panose="020B0603020202020204" pitchFamily="34" charset="0"/>
              </a:rPr>
              <a:t>λανθασμένα</a:t>
            </a:r>
            <a:r>
              <a:rPr lang="el-GR" sz="2000" i="0" dirty="0">
                <a:latin typeface="Trebuchet MS" panose="020B0603020202020204" pitchFamily="34" charset="0"/>
              </a:rPr>
              <a:t>, όταν δηλαδή δεν χρησιμοποιούνται με σύνεση</a:t>
            </a:r>
          </a:p>
        </p:txBody>
      </p:sp>
      <p:sp>
        <p:nvSpPr>
          <p:cNvPr id="4" name="Rectangle 3"/>
          <p:cNvSpPr/>
          <p:nvPr/>
        </p:nvSpPr>
        <p:spPr>
          <a:xfrm>
            <a:off x="1025783" y="3933056"/>
            <a:ext cx="7632848" cy="156966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l-GR" sz="2400" b="1" u="sng" dirty="0">
                <a:latin typeface="Trebuchet MS" panose="020B0603020202020204" pitchFamily="34" charset="0"/>
              </a:rPr>
              <a:t>Πρέπει :</a:t>
            </a:r>
          </a:p>
          <a:p>
            <a:r>
              <a:rPr lang="el-GR" sz="2400" dirty="0">
                <a:latin typeface="Trebuchet MS" panose="020B0603020202020204" pitchFamily="34" charset="0"/>
              </a:rPr>
              <a:t>Να χρησιμοποιείται το </a:t>
            </a:r>
            <a:r>
              <a:rPr lang="el-GR" sz="2400" b="1" dirty="0">
                <a:latin typeface="Trebuchet MS" panose="020B0603020202020204" pitchFamily="34" charset="0"/>
              </a:rPr>
              <a:t>σωστό φάρμακο </a:t>
            </a:r>
            <a:r>
              <a:rPr lang="el-GR" sz="2400" dirty="0">
                <a:latin typeface="Trebuchet MS" panose="020B0603020202020204" pitchFamily="34" charset="0"/>
              </a:rPr>
              <a:t>τη </a:t>
            </a:r>
            <a:r>
              <a:rPr lang="el-GR" sz="2400" b="1" dirty="0">
                <a:latin typeface="Trebuchet MS" panose="020B0603020202020204" pitchFamily="34" charset="0"/>
              </a:rPr>
              <a:t>στιγμή</a:t>
            </a:r>
            <a:r>
              <a:rPr lang="el-GR" sz="2400" dirty="0">
                <a:latin typeface="Trebuchet MS" panose="020B0603020202020204" pitchFamily="34" charset="0"/>
              </a:rPr>
              <a:t> που χρειάζεται, </a:t>
            </a:r>
            <a:r>
              <a:rPr lang="el-GR" sz="2400" b="1" dirty="0">
                <a:latin typeface="Trebuchet MS" panose="020B0603020202020204" pitchFamily="34" charset="0"/>
              </a:rPr>
              <a:t>στη σωστή δόση</a:t>
            </a:r>
            <a:r>
              <a:rPr lang="el-GR" sz="2400" dirty="0">
                <a:latin typeface="Trebuchet MS" panose="020B0603020202020204" pitchFamily="34" charset="0"/>
              </a:rPr>
              <a:t>, </a:t>
            </a:r>
            <a:r>
              <a:rPr lang="el-GR" sz="2400" b="1" dirty="0">
                <a:latin typeface="Trebuchet MS" panose="020B0603020202020204" pitchFamily="34" charset="0"/>
              </a:rPr>
              <a:t>συχνότητα</a:t>
            </a:r>
            <a:r>
              <a:rPr lang="el-GR" sz="2400" dirty="0">
                <a:latin typeface="Trebuchet MS" panose="020B0603020202020204" pitchFamily="34" charset="0"/>
              </a:rPr>
              <a:t> και  </a:t>
            </a:r>
            <a:r>
              <a:rPr lang="el-GR" sz="2400" b="1" dirty="0">
                <a:latin typeface="Trebuchet MS" panose="020B0603020202020204" pitchFamily="34" charset="0"/>
              </a:rPr>
              <a:t>διάρκεια</a:t>
            </a:r>
          </a:p>
        </p:txBody>
      </p:sp>
    </p:spTree>
    <p:extLst>
      <p:ext uri="{BB962C8B-B14F-4D97-AF65-F5344CB8AC3E}">
        <p14:creationId xmlns:p14="http://schemas.microsoft.com/office/powerpoint/2010/main" val="20575237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143000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Οδός διασποράς πολυανθεκτικών GRAM(-)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11560" y="1616151"/>
            <a:ext cx="8373920" cy="3541042"/>
          </a:xfrm>
        </p:spPr>
        <p:txBody>
          <a:bodyPr>
            <a:normAutofit/>
          </a:bodyPr>
          <a:lstStyle/>
          <a:p>
            <a:r>
              <a:rPr lang="el-GR" dirty="0">
                <a:latin typeface="Trebuchet MS" panose="020B0603020202020204" pitchFamily="34" charset="0"/>
              </a:rPr>
              <a:t>Τα βακτήρια επιζούν στα χέρια των ΕΥ από </a:t>
            </a:r>
            <a:r>
              <a:rPr lang="el-GR" b="1" dirty="0">
                <a:latin typeface="Trebuchet MS" panose="020B0603020202020204" pitchFamily="34" charset="0"/>
              </a:rPr>
              <a:t>λίγα λεπτά μέχρι αρκετές ώρες </a:t>
            </a:r>
          </a:p>
          <a:p>
            <a:pPr lvl="1"/>
            <a:endParaRPr lang="el-GR" dirty="0">
              <a:latin typeface="Trebuchet MS" panose="020B0603020202020204" pitchFamily="34" charset="0"/>
            </a:endParaRPr>
          </a:p>
          <a:p>
            <a:r>
              <a:rPr lang="el-GR" dirty="0">
                <a:latin typeface="Trebuchet MS" panose="020B0603020202020204" pitchFamily="34" charset="0"/>
              </a:rPr>
              <a:t>Η </a:t>
            </a:r>
            <a:r>
              <a:rPr lang="el-GR" b="1" dirty="0">
                <a:latin typeface="Trebuchet MS" panose="020B0603020202020204" pitchFamily="34" charset="0"/>
              </a:rPr>
              <a:t>επιμόλυνση</a:t>
            </a:r>
            <a:r>
              <a:rPr lang="el-GR" dirty="0">
                <a:latin typeface="Trebuchet MS" panose="020B0603020202020204" pitchFamily="34" charset="0"/>
              </a:rPr>
              <a:t> των χεριών των </a:t>
            </a:r>
            <a:r>
              <a:rPr lang="el-GR" b="1" dirty="0">
                <a:latin typeface="Trebuchet MS" panose="020B0603020202020204" pitchFamily="34" charset="0"/>
              </a:rPr>
              <a:t>νοσηλευτών</a:t>
            </a:r>
            <a:r>
              <a:rPr lang="el-GR" dirty="0">
                <a:latin typeface="Trebuchet MS" panose="020B0603020202020204" pitchFamily="34" charset="0"/>
              </a:rPr>
              <a:t> από Klebsiella γίνεται ακόμη και κατά την πραγματοποίηση καθαρών χειρισμών </a:t>
            </a:r>
          </a:p>
          <a:p>
            <a:endParaRPr lang="el-GR" dirty="0">
              <a:latin typeface="Trebuchet MS" panose="020B0603020202020204" pitchFamily="34" charset="0"/>
            </a:endParaRPr>
          </a:p>
          <a:p>
            <a:r>
              <a:rPr lang="el-GR" dirty="0">
                <a:latin typeface="Trebuchet MS" panose="020B0603020202020204" pitchFamily="34" charset="0"/>
              </a:rPr>
              <a:t>Στα </a:t>
            </a:r>
            <a:r>
              <a:rPr lang="el-GR" b="1" dirty="0">
                <a:latin typeface="Trebuchet MS" panose="020B0603020202020204" pitchFamily="34" charset="0"/>
              </a:rPr>
              <a:t>γενικά κλινικά τμήματα </a:t>
            </a:r>
            <a:r>
              <a:rPr lang="el-GR" dirty="0">
                <a:latin typeface="Trebuchet MS" panose="020B0603020202020204" pitchFamily="34" charset="0"/>
              </a:rPr>
              <a:t>τα χέρια των νοσηλευτών είναι αποικισμένα σε ποσοστό 17%-30% με </a:t>
            </a:r>
            <a:r>
              <a:rPr lang="el-GR" b="1" dirty="0">
                <a:latin typeface="Trebuchet MS" panose="020B0603020202020204" pitchFamily="34" charset="0"/>
              </a:rPr>
              <a:t>Gram αρνητικά βακτηρίδια  </a:t>
            </a:r>
            <a:r>
              <a:rPr lang="el-GR" dirty="0">
                <a:latin typeface="Trebuchet MS" panose="020B0603020202020204" pitchFamily="34" charset="0"/>
              </a:rPr>
              <a:t>και 29% με </a:t>
            </a:r>
            <a:r>
              <a:rPr lang="el-GR" b="1" i="1" dirty="0">
                <a:latin typeface="Trebuchet MS" panose="020B0603020202020204" pitchFamily="34" charset="0"/>
              </a:rPr>
              <a:t>S.aureus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11760" y="1106488"/>
            <a:ext cx="423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Επαγγελματίες Υγείας-Χέρια</a:t>
            </a:r>
            <a:endParaRPr lang="el-GR" sz="2400" b="1" dirty="0">
              <a:latin typeface="Trebuchet MS" panose="020B0603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9AAB28-8D90-84A7-28D1-90D22D65B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8789" y="4956960"/>
            <a:ext cx="2895339" cy="158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0582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0" y="116632"/>
            <a:ext cx="8013576" cy="778098"/>
          </a:xfrm>
        </p:spPr>
        <p:txBody>
          <a:bodyPr>
            <a:no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Οδός διασποράς πολυανθεκτικών GRAM(-)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83568" y="1644548"/>
            <a:ext cx="8460432" cy="4176464"/>
          </a:xfrm>
        </p:spPr>
        <p:txBody>
          <a:bodyPr>
            <a:noAutofit/>
          </a:bodyPr>
          <a:lstStyle/>
          <a:p>
            <a:r>
              <a:rPr lang="el-GR" sz="2000" b="1" dirty="0">
                <a:latin typeface="Trebuchet MS" panose="020B0603020202020204" pitchFamily="34" charset="0"/>
              </a:rPr>
              <a:t>Επιμόλυνση ενδυμασίας του ιατρονοσηλευτικού προσωπικού</a:t>
            </a:r>
            <a:endParaRPr lang="el-GR" sz="2000" dirty="0">
              <a:latin typeface="Trebuchet MS" panose="020B0603020202020204" pitchFamily="34" charset="0"/>
            </a:endParaRPr>
          </a:p>
          <a:p>
            <a:pPr lvl="1"/>
            <a:r>
              <a:rPr lang="el-GR" sz="2000" i="0" dirty="0">
                <a:latin typeface="Trebuchet MS" panose="020B0603020202020204" pitchFamily="34" charset="0"/>
              </a:rPr>
              <a:t>Το </a:t>
            </a:r>
            <a:r>
              <a:rPr lang="el-GR" sz="2000" b="1" i="0" dirty="0">
                <a:latin typeface="Trebuchet MS" panose="020B0603020202020204" pitchFamily="34" charset="0"/>
              </a:rPr>
              <a:t>1/3 </a:t>
            </a:r>
            <a:r>
              <a:rPr lang="el-GR" sz="2000" i="0" dirty="0">
                <a:latin typeface="Trebuchet MS" panose="020B0603020202020204" pitchFamily="34" charset="0"/>
              </a:rPr>
              <a:t>της χλωρίδας που καλλιεργήθηκε από τα ρούχα του προσωπικού περιελάμβανε την </a:t>
            </a:r>
            <a:r>
              <a:rPr lang="el-GR" sz="2000" b="1" i="0" dirty="0">
                <a:latin typeface="Trebuchet MS" panose="020B0603020202020204" pitchFamily="34" charset="0"/>
              </a:rPr>
              <a:t>ατομική τους χλωρίδα </a:t>
            </a:r>
            <a:r>
              <a:rPr lang="el-GR" sz="2000" i="0" dirty="0">
                <a:latin typeface="Trebuchet MS" panose="020B0603020202020204" pitchFamily="34" charset="0"/>
              </a:rPr>
              <a:t>ενώ τα </a:t>
            </a:r>
            <a:r>
              <a:rPr lang="el-GR" sz="2000" b="1" i="0" dirty="0">
                <a:latin typeface="Trebuchet MS" panose="020B0603020202020204" pitchFamily="34" charset="0"/>
              </a:rPr>
              <a:t>2/3</a:t>
            </a:r>
            <a:r>
              <a:rPr lang="el-GR" sz="2000" i="0" dirty="0">
                <a:latin typeface="Trebuchet MS" panose="020B0603020202020204" pitchFamily="34" charset="0"/>
              </a:rPr>
              <a:t> </a:t>
            </a:r>
            <a:r>
              <a:rPr lang="el-GR" sz="2000" b="1" i="0" dirty="0">
                <a:latin typeface="Trebuchet MS" panose="020B0603020202020204" pitchFamily="34" charset="0"/>
              </a:rPr>
              <a:t>την χλωρίδα του νοσοκομειακού περιβάλλοντος </a:t>
            </a:r>
          </a:p>
          <a:p>
            <a:pPr lvl="1"/>
            <a:endParaRPr lang="el-GR" sz="2000" b="1" dirty="0">
              <a:latin typeface="Trebuchet MS" panose="020B0603020202020204" pitchFamily="34" charset="0"/>
            </a:endParaRPr>
          </a:p>
          <a:p>
            <a:r>
              <a:rPr lang="el-GR" sz="2000" dirty="0">
                <a:latin typeface="Trebuchet MS" panose="020B0603020202020204" pitchFamily="34" charset="0"/>
              </a:rPr>
              <a:t>Ο αποικισμός των ρούχων του προσωπικού είναι μεγαλύτερος όταν συμμετέχουν σε </a:t>
            </a:r>
            <a:r>
              <a:rPr lang="el-GR" sz="2000" b="1" dirty="0">
                <a:latin typeface="Trebuchet MS" panose="020B0603020202020204" pitchFamily="34" charset="0"/>
              </a:rPr>
              <a:t>παρεμβατικές διεργασίες </a:t>
            </a:r>
            <a:r>
              <a:rPr lang="el-GR" sz="2000" dirty="0">
                <a:latin typeface="Trebuchet MS" panose="020B0603020202020204" pitchFamily="34" charset="0"/>
              </a:rPr>
              <a:t>σε επιμολυσμένες περιοχές (καθαρισμός επιμολυσμένου χειρουργικού τραύματος) </a:t>
            </a:r>
          </a:p>
          <a:p>
            <a:pPr lvl="1"/>
            <a:r>
              <a:rPr lang="el-GR" sz="2000" i="0" dirty="0">
                <a:latin typeface="Trebuchet MS" panose="020B0603020202020204" pitchFamily="34" charset="0"/>
              </a:rPr>
              <a:t>Παρατηρήθηκε </a:t>
            </a:r>
            <a:r>
              <a:rPr lang="el-GR" sz="2000" b="1" i="0" dirty="0">
                <a:latin typeface="Trebuchet MS" panose="020B0603020202020204" pitchFamily="34" charset="0"/>
              </a:rPr>
              <a:t>μεγάλη μείωση </a:t>
            </a:r>
            <a:r>
              <a:rPr lang="el-GR" sz="2000" i="0" dirty="0">
                <a:latin typeface="Trebuchet MS" panose="020B0603020202020204" pitchFamily="34" charset="0"/>
              </a:rPr>
              <a:t>της επιμόλυνσης της ενδυμασίας των ΕΥ με χρήση </a:t>
            </a:r>
            <a:r>
              <a:rPr lang="el-GR" sz="2000" b="1" i="0" dirty="0">
                <a:latin typeface="Trebuchet MS" panose="020B0603020202020204" pitchFamily="34" charset="0"/>
              </a:rPr>
              <a:t>μπλούζας ή ποδιάς </a:t>
            </a:r>
            <a:r>
              <a:rPr lang="el-GR" sz="2000" i="0" dirty="0">
                <a:latin typeface="Trebuchet MS" panose="020B0603020202020204" pitchFamily="34" charset="0"/>
              </a:rPr>
              <a:t>μιας χρήσης σε χώρους υψηλής επίπτωσης </a:t>
            </a:r>
          </a:p>
          <a:p>
            <a:pPr lvl="1"/>
            <a:endParaRPr lang="el-GR" sz="2000" dirty="0">
              <a:latin typeface="Cambria" pitchFamily="18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3059832" y="5805264"/>
            <a:ext cx="59425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ESCMID guidelines for the management of the infection control measures to reduce transmission of multidrug-resistant Gram-negative bacteria in hospitalized patients</a:t>
            </a:r>
            <a:endParaRPr lang="el-GR" sz="1400" dirty="0"/>
          </a:p>
        </p:txBody>
      </p:sp>
      <p:sp>
        <p:nvSpPr>
          <p:cNvPr id="5" name="Rectangle 4"/>
          <p:cNvSpPr/>
          <p:nvPr/>
        </p:nvSpPr>
        <p:spPr>
          <a:xfrm>
            <a:off x="1756856" y="823297"/>
            <a:ext cx="522290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l-GR" sz="2400" b="1" dirty="0">
                <a:latin typeface="Trebuchet MS" panose="020B0603020202020204" pitchFamily="34" charset="0"/>
              </a:rPr>
              <a:t>Επαγγελματίες Υγείας - Ενδυμασία </a:t>
            </a:r>
          </a:p>
        </p:txBody>
      </p:sp>
    </p:spTree>
    <p:extLst>
      <p:ext uri="{BB962C8B-B14F-4D97-AF65-F5344CB8AC3E}">
        <p14:creationId xmlns:p14="http://schemas.microsoft.com/office/powerpoint/2010/main" val="39743025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620688"/>
            <a:ext cx="8363272" cy="1417638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latin typeface="Trebuchet MS" panose="020B0603020202020204" pitchFamily="34" charset="0"/>
              </a:rPr>
              <a:t>Transfer of multidrug-resistant bacteria to healthcare workers’ gloves and gowns after patient contact increases with environmental contamination Daniel J. Morgan et al </a:t>
            </a:r>
            <a:r>
              <a:rPr lang="en-US" sz="2000" dirty="0" err="1">
                <a:latin typeface="Trebuchet MS" panose="020B0603020202020204" pitchFamily="34" charset="0"/>
              </a:rPr>
              <a:t>Crit</a:t>
            </a:r>
            <a:r>
              <a:rPr lang="en-US" sz="2000" dirty="0">
                <a:latin typeface="Trebuchet MS" panose="020B0603020202020204" pitchFamily="34" charset="0"/>
              </a:rPr>
              <a:t> Care Med. 2012 April </a:t>
            </a:r>
            <a:endParaRPr lang="el-GR" sz="2000" dirty="0">
              <a:latin typeface="Trebuchet MS" panose="020B0603020202020204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827584" y="2132856"/>
            <a:ext cx="7797552" cy="4525963"/>
          </a:xfrm>
        </p:spPr>
        <p:txBody>
          <a:bodyPr>
            <a:normAutofit/>
          </a:bodyPr>
          <a:lstStyle/>
          <a:p>
            <a:r>
              <a:rPr lang="el-GR" b="1" dirty="0">
                <a:latin typeface="Trebuchet MS" panose="020B0603020202020204" pitchFamily="34" charset="0"/>
              </a:rPr>
              <a:t>Η επαφή με το περιβάλλον του ασθενή </a:t>
            </a:r>
            <a:r>
              <a:rPr lang="el-GR" dirty="0">
                <a:latin typeface="Trebuchet MS" panose="020B0603020202020204" pitchFamily="34" charset="0"/>
              </a:rPr>
              <a:t>αλλά και με </a:t>
            </a:r>
            <a:r>
              <a:rPr lang="el-GR" b="1" dirty="0">
                <a:latin typeface="Trebuchet MS" panose="020B0603020202020204" pitchFamily="34" charset="0"/>
              </a:rPr>
              <a:t>τον ίδιο τον ασθενή</a:t>
            </a:r>
            <a:r>
              <a:rPr lang="el-GR" dirty="0">
                <a:latin typeface="Trebuchet MS" panose="020B0603020202020204" pitchFamily="34" charset="0"/>
              </a:rPr>
              <a:t> δεν οδηγεί μόνο στην επιμόλυνση των γαντιών και της προστατευτικής ενδυμασίας των ΕΥ με ΠΑΜ </a:t>
            </a:r>
            <a:r>
              <a:rPr lang="el-GR" b="1" dirty="0">
                <a:latin typeface="Trebuchet MS" panose="020B0603020202020204" pitchFamily="34" charset="0"/>
              </a:rPr>
              <a:t>αλλά και των χεριών μετά την απόρριψη των γαντιών </a:t>
            </a:r>
            <a:r>
              <a:rPr lang="el-GR" dirty="0">
                <a:latin typeface="Trebuchet MS" panose="020B0603020202020204" pitchFamily="34" charset="0"/>
              </a:rPr>
              <a:t>. </a:t>
            </a:r>
            <a:r>
              <a:rPr lang="el-GR" b="1" dirty="0">
                <a:latin typeface="Trebuchet MS" panose="020B0603020202020204" pitchFamily="34" charset="0"/>
              </a:rPr>
              <a:t>Γι αυτό μετά την απόρριψη των γαντιών θα πρέπει να εφαρμόζεται η Υγιεινή των Χεριών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52" y="4396567"/>
            <a:ext cx="18669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370412"/>
            <a:ext cx="18669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8732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539552" y="404664"/>
            <a:ext cx="8426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Η σημασία του αποικισμού των ασθενών στη διασπορά των ΠΑΜ στην ΜΕΘ</a:t>
            </a:r>
          </a:p>
        </p:txBody>
      </p:sp>
      <p:sp>
        <p:nvSpPr>
          <p:cNvPr id="3" name="2 - Ορθογώνιο"/>
          <p:cNvSpPr/>
          <p:nvPr/>
        </p:nvSpPr>
        <p:spPr>
          <a:xfrm>
            <a:off x="683568" y="1772816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Trebuchet MS" panose="020B0603020202020204" pitchFamily="34" charset="0"/>
              </a:rPr>
              <a:t>Ο αποικισμός των ασθενών από </a:t>
            </a:r>
            <a:r>
              <a:rPr lang="el-GR" sz="2000" b="1" dirty="0">
                <a:latin typeface="Trebuchet MS" panose="020B0603020202020204" pitchFamily="34" charset="0"/>
              </a:rPr>
              <a:t>πολυανθεκτικό </a:t>
            </a:r>
            <a:r>
              <a:rPr lang="el-GR" sz="2000" b="1" i="1" dirty="0">
                <a:latin typeface="Trebuchet MS" panose="020B0603020202020204" pitchFamily="34" charset="0"/>
              </a:rPr>
              <a:t>Acinetobacter baumanni</a:t>
            </a:r>
            <a:r>
              <a:rPr lang="el-GR" sz="2000" dirty="0">
                <a:latin typeface="Trebuchet MS" panose="020B0603020202020204" pitchFamily="34" charset="0"/>
              </a:rPr>
              <a:t>  στην ΜΕΘ σχετίζεται ισχυρά με την </a:t>
            </a:r>
            <a:r>
              <a:rPr lang="el-GR" sz="2000" b="1" dirty="0">
                <a:latin typeface="Trebuchet MS" panose="020B0603020202020204" pitchFamily="34" charset="0"/>
              </a:rPr>
              <a:t>πίεση αποικισμού του τμήματος.</a:t>
            </a:r>
          </a:p>
          <a:p>
            <a:endParaRPr lang="el-GR" sz="2000" dirty="0">
              <a:latin typeface="Trebuchet MS" panose="020B0603020202020204" pitchFamily="34" charset="0"/>
            </a:endParaRPr>
          </a:p>
          <a:p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b="1" dirty="0">
                <a:latin typeface="Trebuchet MS" panose="020B0603020202020204" pitchFamily="34" charset="0"/>
              </a:rPr>
              <a:t>Υψηλά</a:t>
            </a:r>
            <a:r>
              <a:rPr lang="el-GR" sz="2000" dirty="0">
                <a:latin typeface="Trebuchet MS" panose="020B0603020202020204" pitchFamily="34" charset="0"/>
              </a:rPr>
              <a:t> επίπεδα αποικισμού με </a:t>
            </a:r>
            <a:r>
              <a:rPr lang="el-GR" sz="2000" b="1" dirty="0">
                <a:latin typeface="Trebuchet MS" panose="020B0603020202020204" pitchFamily="34" charset="0"/>
              </a:rPr>
              <a:t>περισσότερους</a:t>
            </a:r>
            <a:r>
              <a:rPr lang="el-GR" sz="2000" dirty="0">
                <a:latin typeface="Trebuchet MS" panose="020B0603020202020204" pitchFamily="34" charset="0"/>
              </a:rPr>
              <a:t> από δύο αποικισμένους ασθενείς </a:t>
            </a:r>
            <a:r>
              <a:rPr lang="el-GR" sz="2000" b="1" dirty="0">
                <a:latin typeface="Trebuchet MS" panose="020B0603020202020204" pitchFamily="34" charset="0"/>
              </a:rPr>
              <a:t>ανά εβδομάδα </a:t>
            </a:r>
            <a:r>
              <a:rPr lang="el-GR" sz="2000" dirty="0">
                <a:latin typeface="Trebuchet MS" panose="020B0603020202020204" pitchFamily="34" charset="0"/>
              </a:rPr>
              <a:t>αποτελεί ανεξάρτητο παράγοντα αύξησης του κινδύνου αποικισμού των ασθενών από το συγκεκριμένο παθογόνο 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686991" y="4941168"/>
            <a:ext cx="8064896" cy="10156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l-GR" sz="2000" dirty="0">
                <a:latin typeface="Trebuchet MS" panose="020B0603020202020204" pitchFamily="34" charset="0"/>
              </a:rPr>
              <a:t>Βασικοί παράγοντες κινδύνου για τον αποικισμό των ασθενών είναι το </a:t>
            </a:r>
            <a:r>
              <a:rPr lang="el-GR" sz="2000" b="1" dirty="0">
                <a:latin typeface="Trebuchet MS" panose="020B0603020202020204" pitchFamily="34" charset="0"/>
              </a:rPr>
              <a:t>προηγηθέν χρονικό διάστημα χορήγησης αντιμικροβιακής θεραπείας και μηχανικού αερισμού</a:t>
            </a:r>
            <a:r>
              <a:rPr lang="el-GR" sz="2000" dirty="0">
                <a:latin typeface="Trebuchet MS" panose="020B0603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08912" cy="1143000"/>
          </a:xfrm>
        </p:spPr>
        <p:txBody>
          <a:bodyPr>
            <a:noAutofit/>
          </a:bodyPr>
          <a:lstStyle/>
          <a:p>
            <a:pPr algn="ctr"/>
            <a:r>
              <a:rPr lang="el-GR" sz="2000" b="1" dirty="0">
                <a:solidFill>
                  <a:srgbClr val="C00000"/>
                </a:solidFill>
                <a:latin typeface="Trebuchet MS" panose="020B0603020202020204" pitchFamily="34" charset="0"/>
              </a:rPr>
              <a:t>Κατευθυντήριες οδηγίες ECDC-2014 πρόληψης και ελέγχου για τα Ανθεκτικά στις Καρβαπενέμες Εντεροβακτηριακά (ΑΚΕ):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6632" y="1124744"/>
            <a:ext cx="8627368" cy="5445224"/>
          </a:xfrm>
        </p:spPr>
        <p:txBody>
          <a:bodyPr>
            <a:noAutofit/>
          </a:bodyPr>
          <a:lstStyle/>
          <a:p>
            <a:r>
              <a:rPr lang="el-GR" sz="1800" dirty="0">
                <a:latin typeface="Trebuchet MS" panose="020B0603020202020204" pitchFamily="34" charset="0"/>
              </a:rPr>
              <a:t>1</a:t>
            </a:r>
            <a:r>
              <a:rPr lang="el-GR" sz="1800" b="1" dirty="0">
                <a:latin typeface="Trebuchet MS" panose="020B0603020202020204" pitchFamily="34" charset="0"/>
              </a:rPr>
              <a:t>. Ενεργητική επιτήρηση</a:t>
            </a:r>
            <a:r>
              <a:rPr lang="el-GR" sz="1800" dirty="0">
                <a:latin typeface="Trebuchet MS" panose="020B0603020202020204" pitchFamily="34" charset="0"/>
              </a:rPr>
              <a:t> αποικισμών &amp; επιτήρηση ασθενών με ΑΚΕ (λοίμωξη ή αποικισμό) </a:t>
            </a:r>
          </a:p>
          <a:p>
            <a:r>
              <a:rPr lang="el-GR" sz="1800" dirty="0">
                <a:latin typeface="Trebuchet MS" panose="020B0603020202020204" pitchFamily="34" charset="0"/>
              </a:rPr>
              <a:t>2. </a:t>
            </a:r>
            <a:r>
              <a:rPr lang="el-GR" sz="1800" b="1" dirty="0">
                <a:latin typeface="Trebuchet MS" panose="020B0603020202020204" pitchFamily="34" charset="0"/>
              </a:rPr>
              <a:t>Φυσικός διαχωρισμός ασθενών </a:t>
            </a:r>
            <a:r>
              <a:rPr lang="el-GR" sz="1800" dirty="0">
                <a:latin typeface="Trebuchet MS" panose="020B0603020202020204" pitchFamily="34" charset="0"/>
              </a:rPr>
              <a:t>(απομόνωση,συν-νοσηλεία) </a:t>
            </a:r>
          </a:p>
          <a:p>
            <a:r>
              <a:rPr lang="el-GR" sz="1800" dirty="0">
                <a:latin typeface="Trebuchet MS" panose="020B0603020202020204" pitchFamily="34" charset="0"/>
              </a:rPr>
              <a:t>3. Διαχωρισμός προσωπικού (nursing - staff cohorting / dedicated nursing) </a:t>
            </a:r>
          </a:p>
          <a:p>
            <a:r>
              <a:rPr lang="el-GR" sz="1800" dirty="0">
                <a:latin typeface="Trebuchet MS" panose="020B0603020202020204" pitchFamily="34" charset="0"/>
              </a:rPr>
              <a:t>4. Προφυλάξεις επαφής </a:t>
            </a:r>
          </a:p>
          <a:p>
            <a:r>
              <a:rPr lang="el-GR" sz="1800" dirty="0">
                <a:latin typeface="Trebuchet MS" panose="020B0603020202020204" pitchFamily="34" charset="0"/>
              </a:rPr>
              <a:t>5. </a:t>
            </a:r>
            <a:r>
              <a:rPr lang="el-GR" sz="1800" b="1" dirty="0">
                <a:latin typeface="Trebuchet MS" panose="020B0603020202020204" pitchFamily="34" charset="0"/>
              </a:rPr>
              <a:t>Υγιεινή Χεριών </a:t>
            </a:r>
          </a:p>
          <a:p>
            <a:r>
              <a:rPr lang="el-GR" sz="1800" dirty="0">
                <a:latin typeface="Trebuchet MS" panose="020B0603020202020204" pitchFamily="34" charset="0"/>
              </a:rPr>
              <a:t>6. </a:t>
            </a:r>
            <a:r>
              <a:rPr lang="el-GR" sz="1800" b="1" dirty="0">
                <a:latin typeface="Trebuchet MS" panose="020B0603020202020204" pitchFamily="34" charset="0"/>
              </a:rPr>
              <a:t>Προληπτική απομόνωση ασθενών </a:t>
            </a:r>
            <a:r>
              <a:rPr lang="el-GR" sz="1800" dirty="0">
                <a:latin typeface="Trebuchet MS" panose="020B0603020202020204" pitchFamily="34" charset="0"/>
              </a:rPr>
              <a:t>με την εισαγωγή τους στο νοσοκομείο βάση παραγόντων κινδύνου για αποικισμό από ΠΑΜ </a:t>
            </a:r>
          </a:p>
          <a:p>
            <a:r>
              <a:rPr lang="el-GR" sz="1800" dirty="0">
                <a:latin typeface="Trebuchet MS" panose="020B0603020202020204" pitchFamily="34" charset="0"/>
              </a:rPr>
              <a:t>7</a:t>
            </a:r>
            <a:r>
              <a:rPr lang="el-GR" sz="1800" b="1" dirty="0">
                <a:latin typeface="Trebuchet MS" panose="020B0603020202020204" pitchFamily="34" charset="0"/>
              </a:rPr>
              <a:t>. Παρακολούθηση </a:t>
            </a:r>
            <a:r>
              <a:rPr lang="el-GR" sz="1800" dirty="0">
                <a:latin typeface="Trebuchet MS" panose="020B0603020202020204" pitchFamily="34" charset="0"/>
              </a:rPr>
              <a:t>ασθενών που ήρθαν σε επαφή με φορέα </a:t>
            </a:r>
          </a:p>
          <a:p>
            <a:r>
              <a:rPr lang="el-GR" sz="1800" dirty="0">
                <a:latin typeface="Trebuchet MS" panose="020B0603020202020204" pitchFamily="34" charset="0"/>
              </a:rPr>
              <a:t>8. </a:t>
            </a:r>
            <a:r>
              <a:rPr lang="el-GR" sz="1800" b="1" dirty="0">
                <a:latin typeface="Trebuchet MS" panose="020B0603020202020204" pitchFamily="34" charset="0"/>
              </a:rPr>
              <a:t>Καθαριότητα </a:t>
            </a:r>
            <a:r>
              <a:rPr lang="el-GR" sz="1800" dirty="0">
                <a:latin typeface="Trebuchet MS" panose="020B0603020202020204" pitchFamily="34" charset="0"/>
              </a:rPr>
              <a:t>περιβάλλοντος, </a:t>
            </a:r>
          </a:p>
          <a:p>
            <a:r>
              <a:rPr lang="el-GR" sz="1800" dirty="0">
                <a:latin typeface="Trebuchet MS" panose="020B0603020202020204" pitchFamily="34" charset="0"/>
              </a:rPr>
              <a:t>9</a:t>
            </a:r>
            <a:r>
              <a:rPr lang="el-GR" sz="1800" b="1" dirty="0">
                <a:latin typeface="Trebuchet MS" panose="020B0603020202020204" pitchFamily="34" charset="0"/>
              </a:rPr>
              <a:t>. Εκπαίδευση </a:t>
            </a:r>
            <a:r>
              <a:rPr lang="el-GR" sz="1800" dirty="0">
                <a:latin typeface="Trebuchet MS" panose="020B0603020202020204" pitchFamily="34" charset="0"/>
              </a:rPr>
              <a:t>προσωπικού </a:t>
            </a:r>
          </a:p>
          <a:p>
            <a:r>
              <a:rPr lang="el-GR" sz="1800" dirty="0">
                <a:latin typeface="Trebuchet MS" panose="020B0603020202020204" pitchFamily="34" charset="0"/>
              </a:rPr>
              <a:t>10. </a:t>
            </a:r>
            <a:r>
              <a:rPr lang="el-GR" sz="1800" b="1" dirty="0">
                <a:latin typeface="Trebuchet MS" panose="020B0603020202020204" pitchFamily="34" charset="0"/>
              </a:rPr>
              <a:t>Ορθολογική</a:t>
            </a:r>
            <a:r>
              <a:rPr lang="el-GR" sz="1800" dirty="0">
                <a:latin typeface="Trebuchet MS" panose="020B0603020202020204" pitchFamily="34" charset="0"/>
              </a:rPr>
              <a:t> χρήση αντιβιοτικών </a:t>
            </a:r>
          </a:p>
          <a:p>
            <a:r>
              <a:rPr lang="el-GR" sz="1800" dirty="0">
                <a:latin typeface="Trebuchet MS" panose="020B0603020202020204" pitchFamily="34" charset="0"/>
              </a:rPr>
              <a:t>11. Δήλωση ασθενών με λοίμωξη /αποικισμό από ΑΚΕ </a:t>
            </a:r>
          </a:p>
          <a:p>
            <a:r>
              <a:rPr lang="el-GR" sz="1800" dirty="0">
                <a:latin typeface="Trebuchet MS" panose="020B0603020202020204" pitchFamily="34" charset="0"/>
              </a:rPr>
              <a:t>12. Μπάνιο με αντισηπτικούς παράγοντες</a:t>
            </a:r>
          </a:p>
        </p:txBody>
      </p:sp>
    </p:spTree>
    <p:extLst>
      <p:ext uri="{BB962C8B-B14F-4D97-AF65-F5344CB8AC3E}">
        <p14:creationId xmlns:p14="http://schemas.microsoft.com/office/powerpoint/2010/main" val="34310394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4848" y="188640"/>
            <a:ext cx="8229600" cy="1052736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Φυσικός διαχωρισμός ασθενών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908720"/>
            <a:ext cx="8531894" cy="2739760"/>
          </a:xfrm>
        </p:spPr>
        <p:txBody>
          <a:bodyPr>
            <a:normAutofit/>
          </a:bodyPr>
          <a:lstStyle/>
          <a:p>
            <a:r>
              <a:rPr lang="el-GR" dirty="0">
                <a:latin typeface="Trebuchet MS" panose="020B0603020202020204" pitchFamily="34" charset="0"/>
              </a:rPr>
              <a:t>Ο </a:t>
            </a:r>
            <a:r>
              <a:rPr lang="el-GR" b="1" dirty="0">
                <a:latin typeface="Trebuchet MS" panose="020B0603020202020204" pitchFamily="34" charset="0"/>
              </a:rPr>
              <a:t>φυσικός διαχωρισμός </a:t>
            </a:r>
            <a:r>
              <a:rPr lang="el-GR" dirty="0">
                <a:latin typeface="Trebuchet MS" panose="020B0603020202020204" pitchFamily="34" charset="0"/>
              </a:rPr>
              <a:t>των ασθενών με </a:t>
            </a:r>
            <a:r>
              <a:rPr lang="el-GR" b="1" dirty="0">
                <a:latin typeface="Trebuchet MS" panose="020B0603020202020204" pitchFamily="34" charset="0"/>
              </a:rPr>
              <a:t>λοίμωξη ή αποικισμό </a:t>
            </a:r>
            <a:r>
              <a:rPr lang="el-GR" dirty="0">
                <a:latin typeface="Trebuchet MS" panose="020B0603020202020204" pitchFamily="34" charset="0"/>
              </a:rPr>
              <a:t>από </a:t>
            </a:r>
            <a:r>
              <a:rPr lang="el-GR" b="1" dirty="0">
                <a:latin typeface="Trebuchet MS" panose="020B0603020202020204" pitchFamily="34" charset="0"/>
              </a:rPr>
              <a:t>πολυανθεκτικά παθογόνα</a:t>
            </a:r>
            <a:r>
              <a:rPr lang="el-GR" dirty="0">
                <a:latin typeface="Trebuchet MS" panose="020B0603020202020204" pitchFamily="34" charset="0"/>
              </a:rPr>
              <a:t>, από τους ασθενείς που δεν είναι αποικισμένοι από τα συγκεκριμένα βακτήρια είναι επιβεβλημένος για τον έλεγχο της διασποράς τους στο νοσοκομειακό περιβάλλον. </a:t>
            </a:r>
          </a:p>
        </p:txBody>
      </p:sp>
      <p:sp>
        <p:nvSpPr>
          <p:cNvPr id="4" name="Rectangle 3"/>
          <p:cNvSpPr/>
          <p:nvPr/>
        </p:nvSpPr>
        <p:spPr>
          <a:xfrm>
            <a:off x="881062" y="2909816"/>
            <a:ext cx="8083425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l-GR" sz="2000" dirty="0">
                <a:latin typeface="Trebuchet MS" panose="020B0603020202020204" pitchFamily="34" charset="0"/>
              </a:rPr>
              <a:t>Σύμφωνα με όλες τις διεθνείς κατευθυντήριες οδηγίες </a:t>
            </a:r>
            <a:r>
              <a:rPr lang="el-GR" sz="2000" b="1" u="sng" dirty="0">
                <a:latin typeface="Trebuchet MS" panose="020B0603020202020204" pitchFamily="34" charset="0"/>
              </a:rPr>
              <a:t>ο φυσικός διαχωρισμός των ασθενών με ΠΑΜ </a:t>
            </a:r>
            <a:r>
              <a:rPr lang="el-GR" sz="2000" dirty="0">
                <a:latin typeface="Trebuchet MS" panose="020B0603020202020204" pitchFamily="34" charset="0"/>
              </a:rPr>
              <a:t>από τους υπόλοιπους ασθενείς αποτελεί </a:t>
            </a:r>
            <a:r>
              <a:rPr lang="el-GR" sz="2000" b="1" dirty="0">
                <a:latin typeface="Trebuchet MS" panose="020B0603020202020204" pitchFamily="34" charset="0"/>
              </a:rPr>
              <a:t>βασικό μέτρο ελέγχου της διασποράς των ΠΑΜ σε όλους τους χώρους Παροχής Υπηρεσιών Υγείας.</a:t>
            </a:r>
          </a:p>
        </p:txBody>
      </p:sp>
    </p:spTree>
    <p:extLst>
      <p:ext uri="{BB962C8B-B14F-4D97-AF65-F5344CB8AC3E}">
        <p14:creationId xmlns:p14="http://schemas.microsoft.com/office/powerpoint/2010/main" val="8169493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140439"/>
            <a:ext cx="8496944" cy="792088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Τεχνικές Φυσικού Διαχωρισμού Ασθενών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908720"/>
            <a:ext cx="8173416" cy="6192687"/>
          </a:xfrm>
        </p:spPr>
        <p:txBody>
          <a:bodyPr>
            <a:normAutofit/>
          </a:bodyPr>
          <a:lstStyle/>
          <a:p>
            <a:r>
              <a:rPr lang="el-GR" sz="2400" b="1" u="sng" dirty="0">
                <a:latin typeface="Trebuchet MS" panose="020B0603020202020204" pitchFamily="34" charset="0"/>
              </a:rPr>
              <a:t>1. Απομόνωση</a:t>
            </a:r>
            <a:endParaRPr lang="el-GR" sz="2400" b="1" dirty="0">
              <a:latin typeface="Trebuchet MS" panose="020B0603020202020204" pitchFamily="34" charset="0"/>
            </a:endParaRPr>
          </a:p>
          <a:p>
            <a:pPr lvl="1"/>
            <a:r>
              <a:rPr lang="el-GR" i="0" dirty="0">
                <a:latin typeface="Trebuchet MS" panose="020B0603020202020204" pitchFamily="34" charset="0"/>
              </a:rPr>
              <a:t>Ο ασθενής </a:t>
            </a:r>
            <a:r>
              <a:rPr lang="el-GR" b="1" i="0" dirty="0">
                <a:latin typeface="Trebuchet MS" panose="020B0603020202020204" pitchFamily="34" charset="0"/>
              </a:rPr>
              <a:t>νοσηλεύεται</a:t>
            </a:r>
            <a:r>
              <a:rPr lang="el-GR" i="0" dirty="0">
                <a:latin typeface="Trebuchet MS" panose="020B0603020202020204" pitchFamily="34" charset="0"/>
              </a:rPr>
              <a:t> μόνος του ανεξάρτητα από το εάν ο θάλαμος έχει μία ή</a:t>
            </a:r>
            <a:r>
              <a:rPr lang="en-US" i="0" dirty="0">
                <a:latin typeface="Trebuchet MS" panose="020B0603020202020204" pitchFamily="34" charset="0"/>
              </a:rPr>
              <a:t> </a:t>
            </a:r>
            <a:r>
              <a:rPr lang="el-GR" i="0" dirty="0">
                <a:latin typeface="Trebuchet MS" panose="020B0603020202020204" pitchFamily="34" charset="0"/>
              </a:rPr>
              <a:t>περισσότερες κλίνες. Οι μονόκλινοι θάλαμοι του νοσοκομείου πρέπει να</a:t>
            </a:r>
            <a:r>
              <a:rPr lang="en-US" i="0" dirty="0">
                <a:latin typeface="Trebuchet MS" panose="020B0603020202020204" pitchFamily="34" charset="0"/>
              </a:rPr>
              <a:t> </a:t>
            </a:r>
            <a:r>
              <a:rPr lang="el-GR" i="0" dirty="0">
                <a:latin typeface="Trebuchet MS" panose="020B0603020202020204" pitchFamily="34" charset="0"/>
              </a:rPr>
              <a:t>διατίθενται σε ασθενείς </a:t>
            </a:r>
            <a:r>
              <a:rPr lang="el-GR" b="1" i="0" dirty="0">
                <a:latin typeface="Trebuchet MS" panose="020B0603020202020204" pitchFamily="34" charset="0"/>
              </a:rPr>
              <a:t>με ένδειξη νοσηλείας σε απομόνωση </a:t>
            </a:r>
            <a:r>
              <a:rPr lang="el-GR" i="0" dirty="0">
                <a:latin typeface="Trebuchet MS" panose="020B0603020202020204" pitchFamily="34" charset="0"/>
              </a:rPr>
              <a:t>και εφαρμογής των</a:t>
            </a:r>
            <a:r>
              <a:rPr lang="en-US" i="0" dirty="0">
                <a:latin typeface="Trebuchet MS" panose="020B0603020202020204" pitchFamily="34" charset="0"/>
              </a:rPr>
              <a:t> </a:t>
            </a:r>
            <a:r>
              <a:rPr lang="el-GR" i="0" dirty="0">
                <a:latin typeface="Trebuchet MS" panose="020B0603020202020204" pitchFamily="34" charset="0"/>
              </a:rPr>
              <a:t>προφυλάξεων επαφής.</a:t>
            </a:r>
          </a:p>
          <a:p>
            <a:endParaRPr lang="el-GR" dirty="0">
              <a:latin typeface="Trebuchet MS" panose="020B0603020202020204" pitchFamily="34" charset="0"/>
            </a:endParaRPr>
          </a:p>
          <a:p>
            <a:endParaRPr lang="el-GR" sz="2000" dirty="0">
              <a:latin typeface="Trebuchet MS" panose="020B0603020202020204" pitchFamily="34" charset="0"/>
            </a:endParaRPr>
          </a:p>
          <a:p>
            <a:endParaRPr lang="el-GR" dirty="0">
              <a:latin typeface="Trebuchet MS" panose="020B0603020202020204" pitchFamily="34" charset="0"/>
            </a:endParaRPr>
          </a:p>
          <a:p>
            <a:endParaRPr lang="el-GR" sz="2000" dirty="0">
              <a:latin typeface="Trebuchet MS" panose="020B0603020202020204" pitchFamily="34" charset="0"/>
            </a:endParaRPr>
          </a:p>
          <a:p>
            <a:r>
              <a:rPr lang="en-US" sz="2400" u="sng" dirty="0">
                <a:latin typeface="Trebuchet MS" panose="020B0603020202020204" pitchFamily="34" charset="0"/>
              </a:rPr>
              <a:t>2.</a:t>
            </a:r>
            <a:r>
              <a:rPr lang="el-GR" sz="2400" u="sng" dirty="0">
                <a:latin typeface="Trebuchet MS" panose="020B0603020202020204" pitchFamily="34" charset="0"/>
              </a:rPr>
              <a:t> </a:t>
            </a:r>
            <a:r>
              <a:rPr lang="el-GR" sz="2400" b="1" u="sng" dirty="0">
                <a:latin typeface="Trebuchet MS" panose="020B0603020202020204" pitchFamily="34" charset="0"/>
              </a:rPr>
              <a:t>Συν-νοσηλεία</a:t>
            </a:r>
            <a:r>
              <a:rPr lang="el-GR" sz="2400" u="sng" dirty="0">
                <a:latin typeface="Trebuchet MS" panose="020B0603020202020204" pitchFamily="34" charset="0"/>
              </a:rPr>
              <a:t> ασθενών με ΠΑΜ στα κλινικά τμήματα</a:t>
            </a:r>
          </a:p>
          <a:p>
            <a:pPr lvl="1"/>
            <a:r>
              <a:rPr lang="el-GR" i="0" dirty="0">
                <a:latin typeface="Trebuchet MS" panose="020B0603020202020204" pitchFamily="34" charset="0"/>
              </a:rPr>
              <a:t>Ο ασθενής νοσηλεύεται σε </a:t>
            </a:r>
            <a:r>
              <a:rPr lang="el-GR" b="1" i="0" dirty="0">
                <a:latin typeface="Trebuchet MS" panose="020B0603020202020204" pitchFamily="34" charset="0"/>
              </a:rPr>
              <a:t>κοινό θάλαμο </a:t>
            </a:r>
            <a:r>
              <a:rPr lang="el-GR" i="0" dirty="0">
                <a:latin typeface="Trebuchet MS" panose="020B0603020202020204" pitchFamily="34" charset="0"/>
              </a:rPr>
              <a:t>μόνο μαζί με άλλους ασθενείς που φέρουν </a:t>
            </a:r>
            <a:r>
              <a:rPr lang="el-GR" b="1" i="0" dirty="0">
                <a:latin typeface="Trebuchet MS" panose="020B0603020202020204" pitchFamily="34" charset="0"/>
              </a:rPr>
              <a:t>το ίδιο παθογόνο </a:t>
            </a:r>
            <a:r>
              <a:rPr lang="el-GR" i="0" dirty="0">
                <a:latin typeface="Trebuchet MS" panose="020B0603020202020204" pitchFamily="34" charset="0"/>
              </a:rPr>
              <a:t>(γένος, είδος, φαινότυπος αντοχής)</a:t>
            </a:r>
          </a:p>
          <a:p>
            <a:endParaRPr lang="el-GR" sz="2000" dirty="0">
              <a:latin typeface="Trebuchet MS" panose="020B0603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564" y="2996952"/>
            <a:ext cx="828092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2000" dirty="0">
                <a:latin typeface="Trebuchet MS" panose="020B0603020202020204" pitchFamily="34" charset="0"/>
              </a:rPr>
              <a:t>Κάθε θάλαμος που ο ασθενής νοσηλεύεται μόνος του </a:t>
            </a:r>
            <a:r>
              <a:rPr lang="el-GR" sz="2000" b="1" dirty="0">
                <a:latin typeface="Trebuchet MS" panose="020B0603020202020204" pitchFamily="34" charset="0"/>
              </a:rPr>
              <a:t>χαρακτηρίζεται ως απομόνωση</a:t>
            </a:r>
            <a:r>
              <a:rPr lang="el-GR" sz="2000" dirty="0">
                <a:latin typeface="Trebuchet MS" panose="020B0603020202020204" pitchFamily="34" charset="0"/>
              </a:rPr>
              <a:t>.</a:t>
            </a:r>
          </a:p>
          <a:p>
            <a:pPr algn="ctr"/>
            <a:r>
              <a:rPr lang="el-GR" sz="2000" dirty="0">
                <a:latin typeface="Trebuchet MS" panose="020B0603020202020204" pitchFamily="34" charset="0"/>
              </a:rPr>
              <a:t> Η απομόνωση πρέπει να</a:t>
            </a:r>
          </a:p>
          <a:p>
            <a:pPr algn="ctr"/>
            <a:r>
              <a:rPr lang="el-GR" sz="2000" dirty="0">
                <a:latin typeface="Trebuchet MS" panose="020B0603020202020204" pitchFamily="34" charset="0"/>
              </a:rPr>
              <a:t>διαθέτει </a:t>
            </a:r>
            <a:r>
              <a:rPr lang="el-GR" sz="2000" b="1" dirty="0">
                <a:latin typeface="Trebuchet MS" panose="020B0603020202020204" pitchFamily="34" charset="0"/>
              </a:rPr>
              <a:t>προθάλαμο και απαραίτητα τουαλέτα </a:t>
            </a:r>
          </a:p>
        </p:txBody>
      </p:sp>
    </p:spTree>
    <p:extLst>
      <p:ext uri="{BB962C8B-B14F-4D97-AF65-F5344CB8AC3E}">
        <p14:creationId xmlns:p14="http://schemas.microsoft.com/office/powerpoint/2010/main" val="34513611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107759"/>
            <a:ext cx="8507288" cy="1485900"/>
          </a:xfrm>
        </p:spPr>
        <p:txBody>
          <a:bodyPr>
            <a:noAutofit/>
          </a:bodyPr>
          <a:lstStyle/>
          <a:p>
            <a:pPr algn="ctr"/>
            <a:r>
              <a:rPr lang="el-GR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Τεχνικές Φυσικού Διαχωρισμού Ασθενών</a:t>
            </a:r>
            <a:br>
              <a:rPr lang="el-GR" sz="2400" b="1" dirty="0">
                <a:solidFill>
                  <a:srgbClr val="C00000"/>
                </a:solidFill>
                <a:latin typeface="Trebuchet MS" panose="020B0603020202020204" pitchFamily="34" charset="0"/>
              </a:rPr>
            </a:br>
            <a:r>
              <a:rPr lang="el-GR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Συν-νοσηλεία (cohorting)</a:t>
            </a:r>
            <a:endParaRPr lang="el-GR" sz="2400" b="1" dirty="0">
              <a:latin typeface="Trebuchet MS" panose="020B0603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481329"/>
            <a:ext cx="8147248" cy="3747872"/>
          </a:xfrm>
        </p:spPr>
        <p:txBody>
          <a:bodyPr>
            <a:normAutofit/>
          </a:bodyPr>
          <a:lstStyle/>
          <a:p>
            <a:r>
              <a:rPr lang="el-GR" sz="2400" b="1" dirty="0">
                <a:latin typeface="Trebuchet MS" panose="020B0603020202020204" pitchFamily="34" charset="0"/>
              </a:rPr>
              <a:t>Χωροταξικός - Γεωγραφικός Διαχωρισμός α</a:t>
            </a:r>
            <a:r>
              <a:rPr lang="el-GR" sz="2400" dirty="0">
                <a:latin typeface="Trebuchet MS" panose="020B0603020202020204" pitchFamily="34" charset="0"/>
              </a:rPr>
              <a:t>σθενών στην ΜΕΘ</a:t>
            </a:r>
          </a:p>
          <a:p>
            <a:pPr lvl="1"/>
            <a:r>
              <a:rPr lang="el-GR" i="0" dirty="0">
                <a:latin typeface="Trebuchet MS" panose="020B0603020202020204" pitchFamily="34" charset="0"/>
              </a:rPr>
              <a:t>Ο γεωγραφικός διαχωρισμός των ασθενών με ΠΑΜ στην ΜΕΘ (patient cohorting) πρέπει να γίνεται το </a:t>
            </a:r>
            <a:r>
              <a:rPr lang="el-GR" b="1" i="0" dirty="0">
                <a:latin typeface="Trebuchet MS" panose="020B0603020202020204" pitchFamily="34" charset="0"/>
              </a:rPr>
              <a:t>συντομότερο</a:t>
            </a:r>
            <a:r>
              <a:rPr lang="el-GR" i="0" dirty="0">
                <a:latin typeface="Trebuchet MS" panose="020B0603020202020204" pitchFamily="34" charset="0"/>
              </a:rPr>
              <a:t> δυνατό μετά τη διάγνωση του αποικισμού ή της λοίμωξης του ασθενούς από ΠΑΜ</a:t>
            </a:r>
            <a:r>
              <a:rPr lang="el-GR" sz="2400" dirty="0">
                <a:latin typeface="Trebuchet MS" panose="020B0603020202020204" pitchFamily="34" charset="0"/>
              </a:rPr>
              <a:t>.</a:t>
            </a:r>
          </a:p>
          <a:p>
            <a:pPr lvl="1"/>
            <a:endParaRPr lang="el-GR" sz="2400" dirty="0">
              <a:latin typeface="Trebuchet MS" panose="020B0603020202020204" pitchFamily="34" charset="0"/>
            </a:endParaRPr>
          </a:p>
          <a:p>
            <a:r>
              <a:rPr lang="el-GR" sz="2400" dirty="0">
                <a:latin typeface="Trebuchet MS" panose="020B0603020202020204" pitchFamily="34" charset="0"/>
              </a:rPr>
              <a:t>Ασθενείς με </a:t>
            </a:r>
            <a:r>
              <a:rPr lang="el-GR" sz="2400" b="1" dirty="0">
                <a:latin typeface="Trebuchet MS" panose="020B0603020202020204" pitchFamily="34" charset="0"/>
              </a:rPr>
              <a:t>αποικισμό</a:t>
            </a:r>
            <a:r>
              <a:rPr lang="el-GR" sz="2400" dirty="0">
                <a:latin typeface="Trebuchet MS" panose="020B0603020202020204" pitchFamily="34" charset="0"/>
              </a:rPr>
              <a:t> από περισσότερα από ένα </a:t>
            </a:r>
            <a:r>
              <a:rPr lang="el-GR" sz="2400" b="1" dirty="0">
                <a:latin typeface="Trebuchet MS" panose="020B0603020202020204" pitchFamily="34" charset="0"/>
              </a:rPr>
              <a:t>ΠΑΜ</a:t>
            </a:r>
            <a:r>
              <a:rPr lang="el-GR" sz="2400" dirty="0">
                <a:latin typeface="Trebuchet MS" panose="020B0603020202020204" pitchFamily="34" charset="0"/>
              </a:rPr>
              <a:t> θα διαχωρίζονται δίνοντας </a:t>
            </a:r>
            <a:r>
              <a:rPr lang="el-GR" sz="2400" b="1" dirty="0">
                <a:latin typeface="Trebuchet MS" panose="020B0603020202020204" pitchFamily="34" charset="0"/>
              </a:rPr>
              <a:t>προτεραιότητα στον αποικισμό από πολυανθεκτική Klebsiella spp.</a:t>
            </a:r>
          </a:p>
        </p:txBody>
      </p:sp>
    </p:spTree>
    <p:extLst>
      <p:ext uri="{BB962C8B-B14F-4D97-AF65-F5344CB8AC3E}">
        <p14:creationId xmlns:p14="http://schemas.microsoft.com/office/powerpoint/2010/main" val="24964045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ctr"/>
            <a:r>
              <a:rPr lang="el-GR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Νοσηλεία ασθενούς με ΠΑΜ σε κοινό θάλαμο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052736"/>
            <a:ext cx="8316416" cy="4525963"/>
          </a:xfrm>
        </p:spPr>
        <p:txBody>
          <a:bodyPr>
            <a:noAutofit/>
          </a:bodyPr>
          <a:lstStyle/>
          <a:p>
            <a:r>
              <a:rPr lang="el-GR" sz="2400" dirty="0">
                <a:latin typeface="Trebuchet MS" panose="020B0603020202020204" pitchFamily="34" charset="0"/>
              </a:rPr>
              <a:t>Νοσηλεία </a:t>
            </a:r>
            <a:r>
              <a:rPr lang="el-GR" sz="2400" b="1" dirty="0">
                <a:latin typeface="Trebuchet MS" panose="020B0603020202020204" pitchFamily="34" charset="0"/>
              </a:rPr>
              <a:t>των ασθενών με ΠΑΜ </a:t>
            </a:r>
            <a:r>
              <a:rPr lang="el-GR" sz="2400" dirty="0">
                <a:latin typeface="Trebuchet MS" panose="020B0603020202020204" pitchFamily="34" charset="0"/>
              </a:rPr>
              <a:t>με άλλους ασθενείς χωρίς ΠΑΜ στονίδιο θάλαμο : </a:t>
            </a:r>
            <a:r>
              <a:rPr lang="el-GR" sz="2400" b="1" dirty="0">
                <a:latin typeface="Trebuchet MS" panose="020B0603020202020204" pitchFamily="34" charset="0"/>
              </a:rPr>
              <a:t>μόνο όταν δεν υπάρχει άλλη επιλογή </a:t>
            </a:r>
          </a:p>
          <a:p>
            <a:pPr lvl="1"/>
            <a:r>
              <a:rPr lang="el-GR" i="0" dirty="0">
                <a:latin typeface="Trebuchet MS" panose="020B0603020202020204" pitchFamily="34" charset="0"/>
              </a:rPr>
              <a:t>Το </a:t>
            </a:r>
            <a:r>
              <a:rPr lang="el-GR" b="1" i="0" dirty="0">
                <a:latin typeface="Trebuchet MS" panose="020B0603020202020204" pitchFamily="34" charset="0"/>
              </a:rPr>
              <a:t>κρεβάτι </a:t>
            </a:r>
            <a:r>
              <a:rPr lang="el-GR" i="0" dirty="0">
                <a:latin typeface="Trebuchet MS" panose="020B0603020202020204" pitchFamily="34" charset="0"/>
              </a:rPr>
              <a:t>του ασθενή με τον πολυανθεκτικό μικροοργανισμό θα πρέπει να είναι σε </a:t>
            </a:r>
            <a:r>
              <a:rPr lang="el-GR" b="1" i="0" dirty="0">
                <a:latin typeface="Trebuchet MS" panose="020B0603020202020204" pitchFamily="34" charset="0"/>
              </a:rPr>
              <a:t>ακραία θέση</a:t>
            </a:r>
          </a:p>
          <a:p>
            <a:pPr lvl="1"/>
            <a:r>
              <a:rPr lang="el-GR" b="1" i="0" dirty="0">
                <a:latin typeface="Trebuchet MS" panose="020B0603020202020204" pitchFamily="34" charset="0"/>
              </a:rPr>
              <a:t>Η απόσταση μεταξύ των κρεβατιών </a:t>
            </a:r>
            <a:r>
              <a:rPr lang="el-GR" i="0" dirty="0">
                <a:latin typeface="Trebuchet MS" panose="020B0603020202020204" pitchFamily="34" charset="0"/>
              </a:rPr>
              <a:t>πρέπει να είναι η μέγιστη δυνατή </a:t>
            </a:r>
            <a:r>
              <a:rPr lang="el-GR" b="1" i="0" dirty="0">
                <a:latin typeface="Trebuchet MS" panose="020B0603020202020204" pitchFamily="34" charset="0"/>
              </a:rPr>
              <a:t>(≥ 1m)</a:t>
            </a:r>
            <a:r>
              <a:rPr lang="el-GR" i="0" dirty="0">
                <a:latin typeface="Trebuchet MS" panose="020B0603020202020204" pitchFamily="34" charset="0"/>
              </a:rPr>
              <a:t> και να υπάρχει </a:t>
            </a:r>
            <a:r>
              <a:rPr lang="el-GR" b="1" i="0" dirty="0">
                <a:latin typeface="Trebuchet MS" panose="020B0603020202020204" pitchFamily="34" charset="0"/>
              </a:rPr>
              <a:t>τεχνητός φραγμός </a:t>
            </a:r>
            <a:r>
              <a:rPr lang="el-GR" i="0" dirty="0">
                <a:latin typeface="Trebuchet MS" panose="020B0603020202020204" pitchFamily="34" charset="0"/>
              </a:rPr>
              <a:t>ανάμεσα στα κρεβάτια (κουρτίνα και ένα κρεβάτι) </a:t>
            </a:r>
          </a:p>
          <a:p>
            <a:pPr lvl="1"/>
            <a:r>
              <a:rPr lang="el-GR" i="0" dirty="0">
                <a:latin typeface="Trebuchet MS" panose="020B0603020202020204" pitchFamily="34" charset="0"/>
              </a:rPr>
              <a:t>Θα πρέπει να εφαρμόζονται </a:t>
            </a:r>
            <a:r>
              <a:rPr lang="el-GR" b="1" i="0" dirty="0">
                <a:latin typeface="Trebuchet MS" panose="020B0603020202020204" pitchFamily="34" charset="0"/>
              </a:rPr>
              <a:t>αυστηρά </a:t>
            </a:r>
            <a:r>
              <a:rPr lang="el-GR" i="0" dirty="0">
                <a:latin typeface="Trebuchet MS" panose="020B0603020202020204" pitchFamily="34" charset="0"/>
              </a:rPr>
              <a:t>όλα τα αναγκαία μέτρα πρόληψης για όλους τους ασθενείς του θαλάμου. </a:t>
            </a:r>
          </a:p>
        </p:txBody>
      </p:sp>
    </p:spTree>
    <p:extLst>
      <p:ext uri="{BB962C8B-B14F-4D97-AF65-F5344CB8AC3E}">
        <p14:creationId xmlns:p14="http://schemas.microsoft.com/office/powerpoint/2010/main" val="27975743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188640"/>
            <a:ext cx="8424936" cy="1485900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Διαχωρισμός νοσηλευτών - </a:t>
            </a:r>
            <a:r>
              <a:rPr lang="en-US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Nursing </a:t>
            </a:r>
            <a:r>
              <a:rPr lang="en-US" sz="2800" b="1" dirty="0" err="1">
                <a:solidFill>
                  <a:srgbClr val="C00000"/>
                </a:solidFill>
                <a:latin typeface="Trebuchet MS" panose="020B0603020202020204" pitchFamily="34" charset="0"/>
              </a:rPr>
              <a:t>Cohorting</a:t>
            </a:r>
            <a:endParaRPr lang="el-GR" sz="2800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576" y="1916832"/>
            <a:ext cx="7931224" cy="3442387"/>
          </a:xfrm>
        </p:spPr>
        <p:txBody>
          <a:bodyPr>
            <a:noAutofit/>
          </a:bodyPr>
          <a:lstStyle/>
          <a:p>
            <a:r>
              <a:rPr lang="el-GR" dirty="0">
                <a:latin typeface="Trebuchet MS" panose="020B0603020202020204" pitchFamily="34" charset="0"/>
              </a:rPr>
              <a:t>Διάθεση κατάλληλα </a:t>
            </a:r>
            <a:r>
              <a:rPr lang="el-GR" b="1" dirty="0">
                <a:latin typeface="Trebuchet MS" panose="020B0603020202020204" pitchFamily="34" charset="0"/>
              </a:rPr>
              <a:t>εκπαιδευμένου νοσηλευτή </a:t>
            </a:r>
            <a:r>
              <a:rPr lang="el-GR" dirty="0">
                <a:latin typeface="Trebuchet MS" panose="020B0603020202020204" pitchFamily="34" charset="0"/>
              </a:rPr>
              <a:t>για την νοσηλεία των ασθενών με ΠΑΜ.</a:t>
            </a:r>
          </a:p>
          <a:p>
            <a:endParaRPr lang="el-GR" dirty="0">
              <a:latin typeface="Trebuchet MS" panose="020B0603020202020204" pitchFamily="34" charset="0"/>
            </a:endParaRPr>
          </a:p>
          <a:p>
            <a:r>
              <a:rPr lang="el-GR" dirty="0">
                <a:latin typeface="Trebuchet MS" panose="020B0603020202020204" pitchFamily="34" charset="0"/>
              </a:rPr>
              <a:t>Οι νοσηλευτές που φροντίζουν ασθενείς με </a:t>
            </a:r>
            <a:r>
              <a:rPr lang="el-GR" b="1" dirty="0">
                <a:latin typeface="Trebuchet MS" panose="020B0603020202020204" pitchFamily="34" charset="0"/>
              </a:rPr>
              <a:t>συγκεκριμένο ΠΑΜ ΔΕΝ</a:t>
            </a:r>
            <a:r>
              <a:rPr lang="el-GR" dirty="0">
                <a:latin typeface="Trebuchet MS" panose="020B0603020202020204" pitchFamily="34" charset="0"/>
              </a:rPr>
              <a:t> πρέπει να ασχολούνται με τη νοσηλεία άλλων ασθενών. </a:t>
            </a:r>
          </a:p>
          <a:p>
            <a:endParaRPr lang="el-GR" dirty="0">
              <a:latin typeface="Trebuchet MS" panose="020B0603020202020204" pitchFamily="34" charset="0"/>
            </a:endParaRPr>
          </a:p>
          <a:p>
            <a:r>
              <a:rPr lang="el-GR" dirty="0">
                <a:latin typeface="Trebuchet MS" panose="020B0603020202020204" pitchFamily="34" charset="0"/>
              </a:rPr>
              <a:t>Εάν δεν υπάρχει η δυνατότητα  θα πρέπει τουλάχιστον να διατεθεί ένας νοσηλευτής κατάλληλα εκπαιδευμένος που θα ασχολείται μόνο αυτός με τους συγκεκριμένους ασθενείς</a:t>
            </a:r>
          </a:p>
        </p:txBody>
      </p:sp>
      <p:sp>
        <p:nvSpPr>
          <p:cNvPr id="4" name="Rectangle 3"/>
          <p:cNvSpPr/>
          <p:nvPr/>
        </p:nvSpPr>
        <p:spPr>
          <a:xfrm>
            <a:off x="580728" y="807761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latin typeface="Trebuchet MS" panose="020B0603020202020204" pitchFamily="34" charset="0"/>
              </a:rPr>
              <a:t>Διαχωρισμός του νοσηλευτικού προσωπικού ανάλογα τον διαχωρισμό των ασθενών από ΠΑΜ.</a:t>
            </a:r>
          </a:p>
        </p:txBody>
      </p:sp>
    </p:spTree>
    <p:extLst>
      <p:ext uri="{BB962C8B-B14F-4D97-AF65-F5344CB8AC3E}">
        <p14:creationId xmlns:p14="http://schemas.microsoft.com/office/powerpoint/2010/main" val="482437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200" dirty="0">
                <a:solidFill>
                  <a:srgbClr val="C00000"/>
                </a:solidFill>
                <a:latin typeface="Cambria" pitchFamily="18" charset="0"/>
              </a:rPr>
              <a:t>Μικροβιακή Αντοχή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39552" y="1340768"/>
            <a:ext cx="8424936" cy="4526280"/>
          </a:xfrm>
        </p:spPr>
        <p:txBody>
          <a:bodyPr>
            <a:normAutofit/>
          </a:bodyPr>
          <a:lstStyle/>
          <a:p>
            <a:r>
              <a:rPr lang="el-GR" sz="2000" dirty="0">
                <a:latin typeface="Trebuchet MS" panose="020B0603020202020204" pitchFamily="34" charset="0"/>
              </a:rPr>
              <a:t>Είναι ένα φαινόμενο που εκφράζεται τόσο </a:t>
            </a:r>
            <a:r>
              <a:rPr lang="el-GR" sz="2000" b="1" dirty="0">
                <a:latin typeface="Trebuchet MS" panose="020B0603020202020204" pitchFamily="34" charset="0"/>
              </a:rPr>
              <a:t>σε κλινικό </a:t>
            </a:r>
            <a:r>
              <a:rPr lang="el-GR" sz="2000" dirty="0">
                <a:latin typeface="Trebuchet MS" panose="020B0603020202020204" pitchFamily="34" charset="0"/>
              </a:rPr>
              <a:t>(in vivo) όσο και σε </a:t>
            </a:r>
            <a:r>
              <a:rPr lang="el-GR" sz="2000" b="1" dirty="0">
                <a:latin typeface="Trebuchet MS" panose="020B0603020202020204" pitchFamily="34" charset="0"/>
              </a:rPr>
              <a:t>εργαστηριακό επίπεδο </a:t>
            </a:r>
            <a:r>
              <a:rPr lang="el-GR" sz="2000" dirty="0">
                <a:latin typeface="Trebuchet MS" panose="020B0603020202020204" pitchFamily="34" charset="0"/>
              </a:rPr>
              <a:t>(in vitro).</a:t>
            </a:r>
          </a:p>
          <a:p>
            <a:endParaRPr lang="el-GR" sz="2000" dirty="0">
              <a:latin typeface="Trebuchet MS" panose="020B0603020202020204" pitchFamily="34" charset="0"/>
            </a:endParaRPr>
          </a:p>
          <a:p>
            <a:r>
              <a:rPr lang="el-GR" sz="2000" b="1" dirty="0">
                <a:latin typeface="Trebuchet MS" panose="020B0603020202020204" pitchFamily="34" charset="0"/>
              </a:rPr>
              <a:t>Σε κλινικό επίπεδο : </a:t>
            </a:r>
          </a:p>
          <a:p>
            <a:pPr lvl="1"/>
            <a:r>
              <a:rPr lang="el-GR" sz="2000" i="0" dirty="0">
                <a:latin typeface="Trebuchet MS" panose="020B0603020202020204" pitchFamily="34" charset="0"/>
              </a:rPr>
              <a:t>αποτυχία αντιμικροβιακής θεραπείας</a:t>
            </a:r>
          </a:p>
          <a:p>
            <a:endParaRPr lang="el-GR" sz="2000" b="1" dirty="0">
              <a:latin typeface="Trebuchet MS" panose="020B0603020202020204" pitchFamily="34" charset="0"/>
            </a:endParaRPr>
          </a:p>
          <a:p>
            <a:r>
              <a:rPr lang="el-GR" sz="2000" b="1" dirty="0">
                <a:latin typeface="Trebuchet MS" panose="020B0603020202020204" pitchFamily="34" charset="0"/>
              </a:rPr>
              <a:t> Σε εργαστηριακό επίπεδο: </a:t>
            </a:r>
          </a:p>
          <a:p>
            <a:pPr lvl="1"/>
            <a:r>
              <a:rPr lang="el-GR" sz="2000" i="0" dirty="0">
                <a:latin typeface="Trebuchet MS" panose="020B0603020202020204" pitchFamily="34" charset="0"/>
              </a:rPr>
              <a:t>Η αντοχή των μικροοργανισμών στα αντιβιοτικά καθορίζεται σύμφωνα </a:t>
            </a:r>
            <a:r>
              <a:rPr lang="el-GR" sz="2000" b="1" i="0" dirty="0">
                <a:latin typeface="Trebuchet MS" panose="020B0603020202020204" pitchFamily="34" charset="0"/>
              </a:rPr>
              <a:t>με συγκεκριμένα όρια ευαισθησίας </a:t>
            </a:r>
            <a:r>
              <a:rPr lang="el-GR" sz="2000" i="0" dirty="0">
                <a:latin typeface="Trebuchet MS" panose="020B0603020202020204" pitchFamily="34" charset="0"/>
              </a:rPr>
              <a:t>(CLSI, EUCAST) και </a:t>
            </a:r>
            <a:r>
              <a:rPr lang="el-GR" sz="2000" b="1" i="0" dirty="0">
                <a:latin typeface="Trebuchet MS" panose="020B0603020202020204" pitchFamily="34" charset="0"/>
              </a:rPr>
              <a:t>μεθοδολογία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55" y="5200735"/>
            <a:ext cx="28765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Antibiotic sensitivity testing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205" y="5208403"/>
            <a:ext cx="295275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2232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88119" y="188640"/>
            <a:ext cx="7753027" cy="954360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Τα 5 βήματα της Υγιεινής των Χεριών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21289" r="8594"/>
          <a:stretch/>
        </p:blipFill>
        <p:spPr bwMode="auto">
          <a:xfrm>
            <a:off x="940985" y="1466165"/>
            <a:ext cx="742830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5041" y="819834"/>
            <a:ext cx="756084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latin typeface="Trebuchet MS" panose="020B0603020202020204" pitchFamily="34" charset="0"/>
              </a:rPr>
              <a:t>Η Υγιεινή των χεριών πρέπει να εφαρμόζεται ακριβώς στο σημείο όπου πραγματοποιείται η φροντίδα του ασθενούς</a:t>
            </a:r>
          </a:p>
        </p:txBody>
      </p:sp>
    </p:spTree>
    <p:extLst>
      <p:ext uri="{BB962C8B-B14F-4D97-AF65-F5344CB8AC3E}">
        <p14:creationId xmlns:p14="http://schemas.microsoft.com/office/powerpoint/2010/main" val="36572270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1138" y="206761"/>
            <a:ext cx="8432861" cy="1485900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Μέχρι πότε πρέπει να εφαρμόζονται οι προφυλάξεις επαφής;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481329"/>
            <a:ext cx="8352928" cy="1947671"/>
          </a:xfrm>
        </p:spPr>
        <p:txBody>
          <a:bodyPr>
            <a:noAutofit/>
          </a:bodyPr>
          <a:lstStyle/>
          <a:p>
            <a:r>
              <a:rPr lang="el-GR" dirty="0">
                <a:latin typeface="Trebuchet MS" panose="020B0603020202020204" pitchFamily="34" charset="0"/>
              </a:rPr>
              <a:t>Υπάρχουν δεδομένα για αποικισμό των ασθενών από </a:t>
            </a:r>
            <a:r>
              <a:rPr lang="en-US" dirty="0">
                <a:latin typeface="Trebuchet MS" panose="020B0603020202020204" pitchFamily="34" charset="0"/>
              </a:rPr>
              <a:t>KPC</a:t>
            </a:r>
            <a:r>
              <a:rPr lang="el-GR" dirty="0">
                <a:latin typeface="Trebuchet MS" panose="020B0603020202020204" pitchFamily="34" charset="0"/>
              </a:rPr>
              <a:t> για </a:t>
            </a:r>
            <a:r>
              <a:rPr lang="el-GR" b="1" dirty="0">
                <a:latin typeface="Trebuchet MS" panose="020B0603020202020204" pitchFamily="34" charset="0"/>
              </a:rPr>
              <a:t>χρονικό διάστημα μεγαλύτερο των 6 μηνών </a:t>
            </a:r>
            <a:endParaRPr lang="en-US" b="1" dirty="0">
              <a:latin typeface="Trebuchet MS" panose="020B0603020202020204" pitchFamily="34" charset="0"/>
            </a:endParaRPr>
          </a:p>
          <a:p>
            <a:r>
              <a:rPr lang="el-GR" dirty="0">
                <a:latin typeface="Trebuchet MS" panose="020B0603020202020204" pitchFamily="34" charset="0"/>
              </a:rPr>
              <a:t>Η απόφαση για άρση των προφυλάξεων απαιτεί περισσότερες από μία διαδοχικές καλλιέργειες φορείας </a:t>
            </a:r>
            <a:r>
              <a:rPr lang="el-GR" b="1" dirty="0">
                <a:latin typeface="Trebuchet MS" panose="020B0603020202020204" pitchFamily="34" charset="0"/>
              </a:rPr>
              <a:t>(συνήθως 3) </a:t>
            </a:r>
            <a:r>
              <a:rPr lang="el-GR" dirty="0">
                <a:latin typeface="Trebuchet MS" panose="020B0603020202020204" pitchFamily="34" charset="0"/>
              </a:rPr>
              <a:t>εφόσον ο ασθενής δεν λαμβάνει αντιβιοτικά για μεγάλο χρονικό διάστημα.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576" y="3573016"/>
            <a:ext cx="792088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2000" dirty="0">
                <a:latin typeface="Trebuchet MS" panose="020B0603020202020204" pitchFamily="34" charset="0"/>
              </a:rPr>
              <a:t>Οι προφυλάξεις επαφής εφαρμόζονται μέχρι την έξοδο του ασθενή από το νοσοκομείο</a:t>
            </a:r>
          </a:p>
        </p:txBody>
      </p:sp>
    </p:spTree>
    <p:extLst>
      <p:ext uri="{BB962C8B-B14F-4D97-AF65-F5344CB8AC3E}">
        <p14:creationId xmlns:p14="http://schemas.microsoft.com/office/powerpoint/2010/main" val="16888330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539552" y="332656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ΟΔΟΙ ΟΡΙΖΟΝΤΙΑΣ ΔΙΑΣΠΟΡΑΣ ΕΝΤΕΡΟΒΑΚΤΗΡΙΑΚΩΝ ΑΝΘΕΚΤΙΚΩΝ ΣΤΙΣ ΚΑΡΒΑΠΕΝΕΜΕΣ</a:t>
            </a:r>
          </a:p>
        </p:txBody>
      </p:sp>
      <p:sp>
        <p:nvSpPr>
          <p:cNvPr id="3" name="2 - Ορθογώνιο"/>
          <p:cNvSpPr/>
          <p:nvPr/>
        </p:nvSpPr>
        <p:spPr>
          <a:xfrm>
            <a:off x="539552" y="1281534"/>
            <a:ext cx="835292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dirty="0"/>
              <a:t>Ασθενής </a:t>
            </a:r>
            <a:r>
              <a:rPr lang="el-GR" b="1" dirty="0"/>
              <a:t>με λοίμωξη </a:t>
            </a:r>
            <a:r>
              <a:rPr lang="el-GR" dirty="0"/>
              <a:t>ή </a:t>
            </a:r>
            <a:r>
              <a:rPr lang="el-GR" b="1" dirty="0"/>
              <a:t>αποικισμό</a:t>
            </a:r>
            <a:r>
              <a:rPr lang="el-GR" dirty="0"/>
              <a:t> από Ανθεκτικά στις Καρβαπενέμες</a:t>
            </a:r>
            <a:r>
              <a:rPr lang="en-US" dirty="0"/>
              <a:t> </a:t>
            </a:r>
            <a:r>
              <a:rPr lang="el-GR" dirty="0"/>
              <a:t>Εντεροβακτηριακά-ΑΚΕ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539551" y="2204864"/>
            <a:ext cx="8352927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2000" dirty="0">
                <a:latin typeface="Trebuchet MS" panose="020B0603020202020204" pitchFamily="34" charset="0"/>
              </a:rPr>
              <a:t>ΦΥΣΙΚΟΣ ΔΙΑΧΩΡΙΣΜΟΣ ΑΠΟ ΑΡΝΗΤΙΚΟΥΣ ΓΙΑ ΦΟΡΕΙΑ ΑΚΕ ΑΣΘΕΝΕΙΣ ΔΙΑΧΩΡΙΣΜΟΣ ΝΟΣΗΛΕΥΤΩΝ ΣΥΝΘΗΚΕΣ ΜΟΝΩΣΗΣ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539551" y="3967783"/>
            <a:ext cx="2448272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l-GR" b="1" dirty="0">
                <a:latin typeface="Trebuchet MS" panose="020B0603020202020204" pitchFamily="34" charset="0"/>
              </a:rPr>
              <a:t>Άψυχες επιφάνειες</a:t>
            </a:r>
          </a:p>
          <a:p>
            <a:endParaRPr lang="en-US" b="1" dirty="0">
              <a:latin typeface="Trebuchet MS" panose="020B0603020202020204" pitchFamily="34" charset="0"/>
            </a:endParaRPr>
          </a:p>
          <a:p>
            <a:r>
              <a:rPr lang="el-GR" dirty="0">
                <a:latin typeface="Trebuchet MS" panose="020B0603020202020204" pitchFamily="34" charset="0"/>
              </a:rPr>
              <a:t>ΚΑΘΑΡΙΟΤΗΤΑ ΠΕΡΙΒΑΛΛΟΝΤΟΣ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3203848" y="3967783"/>
            <a:ext cx="2880320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l-GR" b="1" dirty="0">
                <a:latin typeface="Trebuchet MS" panose="020B0603020202020204" pitchFamily="34" charset="0"/>
              </a:rPr>
              <a:t>Επαγγελματίες Υγείας</a:t>
            </a:r>
          </a:p>
          <a:p>
            <a:endParaRPr lang="en-US" b="1" dirty="0">
              <a:latin typeface="Trebuchet MS" panose="020B0603020202020204" pitchFamily="34" charset="0"/>
            </a:endParaRPr>
          </a:p>
          <a:p>
            <a:r>
              <a:rPr lang="el-GR" dirty="0">
                <a:latin typeface="Trebuchet MS" panose="020B0603020202020204" pitchFamily="34" charset="0"/>
              </a:rPr>
              <a:t>ΥΓΙΕΙΝΗ ΧΕΡΙΩΝ ΠΡΟΦΥΛΑΞΕΙΣ ΕΠΑΦΗΣ </a:t>
            </a:r>
          </a:p>
        </p:txBody>
      </p:sp>
      <p:sp>
        <p:nvSpPr>
          <p:cNvPr id="8" name="7 - Ορθογώνιο"/>
          <p:cNvSpPr/>
          <p:nvPr/>
        </p:nvSpPr>
        <p:spPr>
          <a:xfrm>
            <a:off x="6300192" y="3945251"/>
            <a:ext cx="2448272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l-GR" b="1" dirty="0">
                <a:latin typeface="Trebuchet MS" panose="020B0603020202020204" pitchFamily="34" charset="0"/>
              </a:rPr>
              <a:t>Κοινός εξοπλισμός</a:t>
            </a:r>
          </a:p>
          <a:p>
            <a:endParaRPr lang="en-US" b="1" dirty="0">
              <a:latin typeface="Trebuchet MS" panose="020B0603020202020204" pitchFamily="34" charset="0"/>
            </a:endParaRPr>
          </a:p>
          <a:p>
            <a:r>
              <a:rPr lang="el-GR" dirty="0">
                <a:latin typeface="Trebuchet MS" panose="020B0603020202020204" pitchFamily="34" charset="0"/>
              </a:rPr>
              <a:t>ΑΠΟΛΥΜΑΝΣΗ ΕΞΟΠΛΙΣΜΟΥ</a:t>
            </a:r>
          </a:p>
        </p:txBody>
      </p:sp>
      <p:cxnSp>
        <p:nvCxnSpPr>
          <p:cNvPr id="11" name="10 - Γωνιακή σύνδεση"/>
          <p:cNvCxnSpPr>
            <a:cxnSpLocks/>
          </p:cNvCxnSpPr>
          <p:nvPr/>
        </p:nvCxnSpPr>
        <p:spPr>
          <a:xfrm rot="5400000">
            <a:off x="908501" y="3080572"/>
            <a:ext cx="887323" cy="57606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Γωνιακή σύνδεση"/>
          <p:cNvCxnSpPr/>
          <p:nvPr/>
        </p:nvCxnSpPr>
        <p:spPr>
          <a:xfrm rot="16200000" flipH="1">
            <a:off x="6372200" y="3212976"/>
            <a:ext cx="914400" cy="33833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- Ευθύγραμμο βέλος σύνδεσης"/>
          <p:cNvCxnSpPr>
            <a:cxnSpLocks/>
          </p:cNvCxnSpPr>
          <p:nvPr/>
        </p:nvCxnSpPr>
        <p:spPr>
          <a:xfrm>
            <a:off x="4139952" y="2903240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BE0BD922-1CA0-45E1-B7EA-63A5D2F06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Έλεγχος αποικισμού </a:t>
            </a:r>
          </a:p>
        </p:txBody>
      </p:sp>
      <p:pic>
        <p:nvPicPr>
          <p:cNvPr id="1026" name="Picture 2" descr="ΠΟΛΥΑΝΘΕΚΤΙΚΑ ΜΙΚΡΟΒΙΑ ppt κατέβασμα">
            <a:extLst>
              <a:ext uri="{FF2B5EF4-FFF2-40B4-BE49-F238E27FC236}">
                <a16:creationId xmlns:a16="http://schemas.microsoft.com/office/drawing/2014/main" id="{6FD56634-0E8C-477D-A9AC-BDE176CB0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0"/>
          <a:stretch/>
        </p:blipFill>
        <p:spPr bwMode="auto">
          <a:xfrm>
            <a:off x="755576" y="1844824"/>
            <a:ext cx="7632848" cy="417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6273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0D473C1B-2BE3-499F-9BC2-A68DC0DF0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Ενεργητική επιτήρηση αποικισμών</a:t>
            </a:r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5612351A-A006-4D99-8665-6DC703FE0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81328"/>
            <a:ext cx="8122096" cy="4525963"/>
          </a:xfrm>
        </p:spPr>
        <p:txBody>
          <a:bodyPr>
            <a:normAutofit/>
          </a:bodyPr>
          <a:lstStyle/>
          <a:p>
            <a:r>
              <a:rPr lang="el-GR" b="1" dirty="0">
                <a:latin typeface="Trebuchet MS" panose="020B0603020202020204" pitchFamily="34" charset="0"/>
              </a:rPr>
              <a:t>Συστηματική επιτήρηση αποικισμών σε νέες εισαγωγές</a:t>
            </a:r>
          </a:p>
          <a:p>
            <a:pPr lvl="1"/>
            <a:r>
              <a:rPr lang="el-GR" dirty="0">
                <a:latin typeface="Trebuchet MS" panose="020B0603020202020204" pitchFamily="34" charset="0"/>
              </a:rPr>
              <a:t> </a:t>
            </a:r>
            <a:r>
              <a:rPr lang="el-GR" i="0" dirty="0">
                <a:latin typeface="Trebuchet MS" panose="020B0603020202020204" pitchFamily="34" charset="0"/>
              </a:rPr>
              <a:t>Παράγοντες κινδύνου του ασθενούς </a:t>
            </a:r>
          </a:p>
          <a:p>
            <a:pPr lvl="1"/>
            <a:r>
              <a:rPr lang="el-GR" i="0" dirty="0">
                <a:latin typeface="Trebuchet MS" panose="020B0603020202020204" pitchFamily="34" charset="0"/>
              </a:rPr>
              <a:t>Εισαγωγή σε Τμήματα Υψηλού Κινδύνου</a:t>
            </a:r>
          </a:p>
          <a:p>
            <a:pPr lvl="1"/>
            <a:endParaRPr lang="el-GR" dirty="0">
              <a:latin typeface="Trebuchet MS" panose="020B0603020202020204" pitchFamily="34" charset="0"/>
            </a:endParaRPr>
          </a:p>
          <a:p>
            <a:r>
              <a:rPr lang="el-GR" dirty="0">
                <a:latin typeface="Trebuchet MS" panose="020B0603020202020204" pitchFamily="34" charset="0"/>
              </a:rPr>
              <a:t>Είναι απαραίτητη?</a:t>
            </a:r>
          </a:p>
          <a:p>
            <a:pPr lvl="1"/>
            <a:r>
              <a:rPr lang="el-GR" i="0" dirty="0">
                <a:latin typeface="Trebuchet MS" panose="020B0603020202020204" pitchFamily="34" charset="0"/>
              </a:rPr>
              <a:t>Απόλυτα ΝΑΙ</a:t>
            </a:r>
          </a:p>
          <a:p>
            <a:pPr lvl="1"/>
            <a:endParaRPr lang="el-GR" dirty="0">
              <a:latin typeface="Trebuchet MS" panose="020B0603020202020204" pitchFamily="34" charset="0"/>
            </a:endParaRPr>
          </a:p>
          <a:p>
            <a:r>
              <a:rPr lang="el-GR" dirty="0">
                <a:latin typeface="Trebuchet MS" panose="020B0603020202020204" pitchFamily="34" charset="0"/>
              </a:rPr>
              <a:t>Ποιος την αναλαμβάνει?</a:t>
            </a:r>
          </a:p>
          <a:p>
            <a:pPr lvl="1"/>
            <a:r>
              <a:rPr lang="el-GR" i="0" dirty="0">
                <a:latin typeface="Trebuchet MS" panose="020B0603020202020204" pitchFamily="34" charset="0"/>
              </a:rPr>
              <a:t>Κλινικά τμήματα και μικροβιολογικά εργαστήρια</a:t>
            </a:r>
          </a:p>
        </p:txBody>
      </p:sp>
    </p:spTree>
    <p:extLst>
      <p:ext uri="{BB962C8B-B14F-4D97-AF65-F5344CB8AC3E}">
        <p14:creationId xmlns:p14="http://schemas.microsoft.com/office/powerpoint/2010/main" val="41390950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CA1BD58F-AAB5-410D-A254-531DEC2BE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040" y="107759"/>
            <a:ext cx="8640960" cy="944977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Παράγοντες κινδύνου για έλεγχο αποικισμού ασθενών που εισάγονται στο νοσοκομείο</a:t>
            </a:r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5EF2F6E8-DFF7-43FD-B27F-974CC5296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481328"/>
            <a:ext cx="8352928" cy="4525963"/>
          </a:xfrm>
        </p:spPr>
        <p:txBody>
          <a:bodyPr>
            <a:normAutofit fontScale="92500"/>
          </a:bodyPr>
          <a:lstStyle/>
          <a:p>
            <a:r>
              <a:rPr lang="el-GR" sz="2000" dirty="0">
                <a:latin typeface="Trebuchet MS" panose="020B0603020202020204" pitchFamily="34" charset="0"/>
              </a:rPr>
              <a:t>1. </a:t>
            </a:r>
            <a:r>
              <a:rPr lang="el-GR" sz="2000" dirty="0" err="1">
                <a:latin typeface="Trebuchet MS" panose="020B0603020202020204" pitchFamily="34" charset="0"/>
              </a:rPr>
              <a:t>Aσθενείς</a:t>
            </a:r>
            <a:r>
              <a:rPr lang="el-GR" sz="2000" dirty="0">
                <a:latin typeface="Trebuchet MS" panose="020B0603020202020204" pitchFamily="34" charset="0"/>
              </a:rPr>
              <a:t> με </a:t>
            </a:r>
            <a:r>
              <a:rPr lang="el-GR" sz="2000" b="1" dirty="0">
                <a:latin typeface="Trebuchet MS" panose="020B0603020202020204" pitchFamily="34" charset="0"/>
              </a:rPr>
              <a:t>πρόσφατη νοσηλεία </a:t>
            </a:r>
            <a:r>
              <a:rPr lang="el-GR" sz="2000" dirty="0">
                <a:latin typeface="Trebuchet MS" panose="020B0603020202020204" pitchFamily="34" charset="0"/>
              </a:rPr>
              <a:t>(τελευταίο εξάμηνο) στη χώρα μας ή σε χώρα με επιδημία ή ενδημία από τα συγκεκριμένα </a:t>
            </a:r>
            <a:r>
              <a:rPr lang="el-GR" sz="2000" dirty="0" err="1">
                <a:latin typeface="Trebuchet MS" panose="020B0603020202020204" pitchFamily="34" charset="0"/>
              </a:rPr>
              <a:t>πολυανθεκτικά</a:t>
            </a:r>
            <a:r>
              <a:rPr lang="el-GR" sz="2000" dirty="0">
                <a:latin typeface="Trebuchet MS" panose="020B0603020202020204" pitchFamily="34" charset="0"/>
              </a:rPr>
              <a:t> στελέχη.</a:t>
            </a:r>
          </a:p>
          <a:p>
            <a:endParaRPr lang="el-GR" sz="2000" dirty="0">
              <a:latin typeface="Trebuchet MS" panose="020B0603020202020204" pitchFamily="34" charset="0"/>
            </a:endParaRPr>
          </a:p>
          <a:p>
            <a:r>
              <a:rPr lang="el-GR" sz="2000" dirty="0">
                <a:latin typeface="Trebuchet MS" panose="020B0603020202020204" pitchFamily="34" charset="0"/>
              </a:rPr>
              <a:t> 2. </a:t>
            </a:r>
            <a:r>
              <a:rPr lang="el-GR" sz="2000" b="1" dirty="0" err="1">
                <a:latin typeface="Trebuchet MS" panose="020B0603020202020204" pitchFamily="34" charset="0"/>
              </a:rPr>
              <a:t>Aσθενείς</a:t>
            </a:r>
            <a:r>
              <a:rPr lang="el-GR" sz="2000" b="1" dirty="0">
                <a:latin typeface="Trebuchet MS" panose="020B0603020202020204" pitchFamily="34" charset="0"/>
              </a:rPr>
              <a:t> που προέρχονται από ιδρύματα χρονίως πασχόντων</a:t>
            </a:r>
          </a:p>
          <a:p>
            <a:pPr lvl="1"/>
            <a:r>
              <a:rPr lang="el-GR" sz="2000" i="0" dirty="0">
                <a:latin typeface="Trebuchet MS" panose="020B0603020202020204" pitchFamily="34" charset="0"/>
              </a:rPr>
              <a:t>Κέντρα Φυσικής Αποκατάστασης </a:t>
            </a:r>
          </a:p>
          <a:p>
            <a:pPr lvl="1"/>
            <a:r>
              <a:rPr lang="el-GR" sz="2000" i="0" dirty="0">
                <a:latin typeface="Trebuchet MS" panose="020B0603020202020204" pitchFamily="34" charset="0"/>
              </a:rPr>
              <a:t>Ασθενείς με συχνές επισκέψεις στα νοσοκομεία για την αντιμετώπιση χρόνιων νοσημάτων</a:t>
            </a:r>
          </a:p>
          <a:p>
            <a:pPr lvl="2"/>
            <a:r>
              <a:rPr lang="el-GR" sz="2000" dirty="0">
                <a:latin typeface="Trebuchet MS" panose="020B0603020202020204" pitchFamily="34" charset="0"/>
              </a:rPr>
              <a:t>χρόνιοι νεφροπαθείς, αιματολογικοί και ογκολογικοί ασθενείς ή ασθενείς με ρευματολογικά νοσήματα, διαβητικοί κ.ά.</a:t>
            </a:r>
          </a:p>
          <a:p>
            <a:endParaRPr lang="el-GR" sz="2000" dirty="0">
              <a:latin typeface="Trebuchet MS" panose="020B0603020202020204" pitchFamily="34" charset="0"/>
            </a:endParaRPr>
          </a:p>
          <a:p>
            <a:r>
              <a:rPr lang="el-GR" sz="2000" dirty="0">
                <a:latin typeface="Trebuchet MS" panose="020B0603020202020204" pitchFamily="34" charset="0"/>
              </a:rPr>
              <a:t> 3. Ασθενής με </a:t>
            </a:r>
            <a:r>
              <a:rPr lang="el-GR" sz="2000" b="1" dirty="0">
                <a:latin typeface="Trebuchet MS" panose="020B0603020202020204" pitchFamily="34" charset="0"/>
              </a:rPr>
              <a:t>γνωστό αποικισμό </a:t>
            </a:r>
            <a:r>
              <a:rPr lang="el-GR" sz="2000" dirty="0">
                <a:latin typeface="Trebuchet MS" panose="020B0603020202020204" pitchFamily="34" charset="0"/>
              </a:rPr>
              <a:t>από ΠΑΜ που εισάγεται εκ νέου στο νοσοκομείο</a:t>
            </a:r>
          </a:p>
        </p:txBody>
      </p:sp>
    </p:spTree>
    <p:extLst>
      <p:ext uri="{BB962C8B-B14F-4D97-AF65-F5344CB8AC3E}">
        <p14:creationId xmlns:p14="http://schemas.microsoft.com/office/powerpoint/2010/main" val="34077800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8BD4521F-25E7-44E2-8223-C5A363700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040" y="188640"/>
            <a:ext cx="8640960" cy="1485900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Παράγοντες κινδύνου για ασθενείς που νοσηλεύονται ήδη στο νοσοκομείο</a:t>
            </a:r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07EBBE59-D937-4563-84D3-B094B9E42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481328"/>
            <a:ext cx="8280920" cy="4525963"/>
          </a:xfrm>
        </p:spPr>
        <p:txBody>
          <a:bodyPr>
            <a:normAutofit/>
          </a:bodyPr>
          <a:lstStyle/>
          <a:p>
            <a:r>
              <a:rPr lang="el-GR" sz="2000" dirty="0">
                <a:latin typeface="Trebuchet MS" panose="020B0603020202020204" pitchFamily="34" charset="0"/>
              </a:rPr>
              <a:t>Σε ασθενείς που </a:t>
            </a:r>
            <a:r>
              <a:rPr lang="el-GR" sz="2000" b="1" dirty="0">
                <a:latin typeface="Trebuchet MS" panose="020B0603020202020204" pitchFamily="34" charset="0"/>
              </a:rPr>
              <a:t>προέρχονται από τμήματα υψηλού κινδύνου </a:t>
            </a:r>
            <a:r>
              <a:rPr lang="el-GR" sz="2000" dirty="0">
                <a:latin typeface="Trebuchet MS" panose="020B0603020202020204" pitchFamily="34" charset="0"/>
              </a:rPr>
              <a:t>για λοίμωξη/αποικισμό από ΠΑΜ (πχ. ΜΕΘ, αιματολογικές, ογκολογικές κλινικές, ΜΤΝ, </a:t>
            </a:r>
            <a:r>
              <a:rPr lang="el-GR" sz="2000" dirty="0" err="1">
                <a:latin typeface="Trebuchet MS" panose="020B0603020202020204" pitchFamily="34" charset="0"/>
              </a:rPr>
              <a:t>κ,ά</a:t>
            </a:r>
            <a:r>
              <a:rPr lang="el-GR" sz="2000" dirty="0">
                <a:latin typeface="Trebuchet MS" panose="020B0603020202020204" pitchFamily="34" charset="0"/>
              </a:rPr>
              <a:t>.) </a:t>
            </a:r>
          </a:p>
          <a:p>
            <a:endParaRPr lang="el-GR" sz="2000" dirty="0">
              <a:latin typeface="Trebuchet MS" panose="020B0603020202020204" pitchFamily="34" charset="0"/>
            </a:endParaRPr>
          </a:p>
          <a:p>
            <a:r>
              <a:rPr lang="el-GR" sz="2000" dirty="0">
                <a:latin typeface="Trebuchet MS" panose="020B0603020202020204" pitchFamily="34" charset="0"/>
              </a:rPr>
              <a:t> Σε ασθενείς με </a:t>
            </a:r>
            <a:r>
              <a:rPr lang="el-GR" sz="2000" b="1" dirty="0">
                <a:latin typeface="Trebuchet MS" panose="020B0603020202020204" pitchFamily="34" charset="0"/>
              </a:rPr>
              <a:t>παρατεταμένη νοσηλεία</a:t>
            </a:r>
            <a:r>
              <a:rPr lang="el-GR" sz="2000" dirty="0">
                <a:latin typeface="Trebuchet MS" panose="020B0603020202020204" pitchFamily="34" charset="0"/>
              </a:rPr>
              <a:t> και </a:t>
            </a:r>
            <a:r>
              <a:rPr lang="el-GR" sz="2000" b="1" dirty="0">
                <a:latin typeface="Trebuchet MS" panose="020B0603020202020204" pitchFamily="34" charset="0"/>
              </a:rPr>
              <a:t>λήψη αντιβιοτικώ</a:t>
            </a:r>
            <a:r>
              <a:rPr lang="el-GR" sz="2000" dirty="0">
                <a:latin typeface="Trebuchet MS" panose="020B0603020202020204" pitchFamily="34" charset="0"/>
              </a:rPr>
              <a:t>ν, ιδιαίτερα </a:t>
            </a:r>
            <a:r>
              <a:rPr lang="el-GR" sz="2000" dirty="0" err="1">
                <a:latin typeface="Trebuchet MS" panose="020B0603020202020204" pitchFamily="34" charset="0"/>
              </a:rPr>
              <a:t>καρβαπενεμών</a:t>
            </a:r>
            <a:endParaRPr lang="el-GR" sz="2000" dirty="0">
              <a:latin typeface="Trebuchet MS" panose="020B0603020202020204" pitchFamily="34" charset="0"/>
            </a:endParaRPr>
          </a:p>
          <a:p>
            <a:endParaRPr lang="el-GR" sz="2000" dirty="0">
              <a:latin typeface="Trebuchet MS" panose="020B0603020202020204" pitchFamily="34" charset="0"/>
            </a:endParaRPr>
          </a:p>
          <a:p>
            <a:r>
              <a:rPr lang="el-GR" sz="2000" dirty="0">
                <a:latin typeface="Trebuchet MS" panose="020B0603020202020204" pitchFamily="34" charset="0"/>
              </a:rPr>
              <a:t>Σε ασθενείς που </a:t>
            </a:r>
            <a:r>
              <a:rPr lang="el-GR" sz="2000" b="1" dirty="0">
                <a:latin typeface="Trebuchet MS" panose="020B0603020202020204" pitchFamily="34" charset="0"/>
              </a:rPr>
              <a:t>συν-νοσηλεύτηκαν</a:t>
            </a:r>
            <a:r>
              <a:rPr lang="el-GR" sz="2000" dirty="0">
                <a:latin typeface="Trebuchet MS" panose="020B0603020202020204" pitchFamily="34" charset="0"/>
              </a:rPr>
              <a:t> με ασθενή με ΠΑΜ πριν την διάγνωσή και μόνωσή του</a:t>
            </a:r>
          </a:p>
        </p:txBody>
      </p:sp>
    </p:spTree>
    <p:extLst>
      <p:ext uri="{BB962C8B-B14F-4D97-AF65-F5344CB8AC3E}">
        <p14:creationId xmlns:p14="http://schemas.microsoft.com/office/powerpoint/2010/main" val="35984291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13203C4B-3650-49D8-9C69-43B066125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68163"/>
            <a:ext cx="7200900" cy="726976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Λήψη αποικισμού</a:t>
            </a:r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BB3801F9-ED09-4EAA-8C61-71A85CA54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340768"/>
            <a:ext cx="8208912" cy="3581400"/>
          </a:xfrm>
        </p:spPr>
        <p:txBody>
          <a:bodyPr>
            <a:normAutofit/>
          </a:bodyPr>
          <a:lstStyle/>
          <a:p>
            <a:r>
              <a:rPr lang="el-GR" sz="2000" b="1" dirty="0">
                <a:latin typeface="Trebuchet MS" panose="020B0603020202020204" pitchFamily="34" charset="0"/>
              </a:rPr>
              <a:t>Ο έλεγχος του αποικισμού </a:t>
            </a:r>
            <a:r>
              <a:rPr lang="el-GR" sz="2000" dirty="0">
                <a:latin typeface="Trebuchet MS" panose="020B0603020202020204" pitchFamily="34" charset="0"/>
              </a:rPr>
              <a:t>συστήνεται να πραγματοποιείται με λήψη: 	</a:t>
            </a:r>
          </a:p>
          <a:p>
            <a:pPr lvl="1"/>
            <a:r>
              <a:rPr lang="el-GR" sz="2000" b="1" i="0" dirty="0" err="1">
                <a:latin typeface="Trebuchet MS" panose="020B0603020202020204" pitchFamily="34" charset="0"/>
              </a:rPr>
              <a:t>Ορθικού</a:t>
            </a:r>
            <a:r>
              <a:rPr lang="el-GR" sz="2000" i="0" dirty="0">
                <a:latin typeface="Trebuchet MS" panose="020B0603020202020204" pitchFamily="34" charset="0"/>
              </a:rPr>
              <a:t> και </a:t>
            </a:r>
            <a:r>
              <a:rPr lang="el-GR" sz="2000" b="1" i="0" dirty="0">
                <a:latin typeface="Trebuchet MS" panose="020B0603020202020204" pitchFamily="34" charset="0"/>
              </a:rPr>
              <a:t>φαρυγγικού</a:t>
            </a:r>
            <a:r>
              <a:rPr lang="el-GR" sz="2000" i="0" dirty="0">
                <a:latin typeface="Trebuchet MS" panose="020B0603020202020204" pitchFamily="34" charset="0"/>
              </a:rPr>
              <a:t> επιχρίσματος </a:t>
            </a:r>
          </a:p>
          <a:p>
            <a:pPr lvl="1"/>
            <a:r>
              <a:rPr lang="el-GR" sz="2000" i="0" dirty="0">
                <a:latin typeface="Trebuchet MS" panose="020B0603020202020204" pitchFamily="34" charset="0"/>
              </a:rPr>
              <a:t>Βιολογικού δείγματος από οποιαδήποτε πιθανή εστία αποικισμού (δερματική βλάβη, ούρα) των ασθενών</a:t>
            </a:r>
          </a:p>
        </p:txBody>
      </p:sp>
    </p:spTree>
    <p:extLst>
      <p:ext uri="{BB962C8B-B14F-4D97-AF65-F5344CB8AC3E}">
        <p14:creationId xmlns:p14="http://schemas.microsoft.com/office/powerpoint/2010/main" val="9282229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777417E3-994B-4B0D-A118-872DFCD8A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513"/>
            <a:ext cx="8229600" cy="679183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Μέθοδος ελέγχου</a:t>
            </a:r>
            <a:r>
              <a:rPr lang="en-US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 KPC</a:t>
            </a:r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37027A42-C12B-4B57-90A7-F4530AC25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629005"/>
            <a:ext cx="8604448" cy="6181243"/>
          </a:xfrm>
        </p:spPr>
        <p:txBody>
          <a:bodyPr>
            <a:normAutofit/>
          </a:bodyPr>
          <a:lstStyle/>
          <a:p>
            <a:r>
              <a:rPr lang="el-GR" sz="2000" b="1" dirty="0">
                <a:latin typeface="Trebuchet MS" panose="020B0603020202020204" pitchFamily="34" charset="0"/>
              </a:rPr>
              <a:t>Καλλιεργητικά υλικά με ενσωματωμένη </a:t>
            </a:r>
            <a:r>
              <a:rPr lang="el-GR" sz="2000" b="1" dirty="0" err="1">
                <a:latin typeface="Trebuchet MS" panose="020B0603020202020204" pitchFamily="34" charset="0"/>
              </a:rPr>
              <a:t>Μεροπενέμη</a:t>
            </a:r>
            <a:r>
              <a:rPr lang="el-GR" sz="2000" b="1" dirty="0">
                <a:latin typeface="Trebuchet MS" panose="020B0603020202020204" pitchFamily="34" charset="0"/>
              </a:rPr>
              <a:t>. </a:t>
            </a:r>
          </a:p>
          <a:p>
            <a:endParaRPr lang="el-GR" sz="2000" b="1" dirty="0">
              <a:latin typeface="Trebuchet MS" panose="020B0603020202020204" pitchFamily="34" charset="0"/>
            </a:endParaRPr>
          </a:p>
          <a:p>
            <a:endParaRPr lang="el-GR" sz="2000" b="1" dirty="0">
              <a:latin typeface="Trebuchet MS" panose="020B0603020202020204" pitchFamily="34" charset="0"/>
            </a:endParaRPr>
          </a:p>
          <a:p>
            <a:endParaRPr lang="el-GR" sz="2000" b="1" dirty="0">
              <a:latin typeface="Trebuchet MS" panose="020B0603020202020204" pitchFamily="34" charset="0"/>
            </a:endParaRPr>
          </a:p>
          <a:p>
            <a:endParaRPr lang="el-GR" sz="2000" b="1" dirty="0">
              <a:latin typeface="Trebuchet MS" panose="020B0603020202020204" pitchFamily="34" charset="0"/>
            </a:endParaRPr>
          </a:p>
          <a:p>
            <a:endParaRPr lang="el-GR" sz="2000" b="1" dirty="0">
              <a:latin typeface="Trebuchet MS" panose="020B0603020202020204" pitchFamily="34" charset="0"/>
            </a:endParaRPr>
          </a:p>
          <a:p>
            <a:endParaRPr lang="el-GR" sz="2000" b="1" dirty="0">
              <a:latin typeface="Trebuchet MS" panose="020B0603020202020204" pitchFamily="34" charset="0"/>
            </a:endParaRPr>
          </a:p>
          <a:p>
            <a:r>
              <a:rPr lang="el-GR" sz="2000" b="1" dirty="0">
                <a:latin typeface="Trebuchet MS" panose="020B0603020202020204" pitchFamily="34" charset="0"/>
              </a:rPr>
              <a:t>Καλλιεργητικά υλικά με δίσκο </a:t>
            </a:r>
            <a:r>
              <a:rPr lang="el-GR" sz="2000" b="1" dirty="0" err="1">
                <a:latin typeface="Trebuchet MS" panose="020B0603020202020204" pitchFamily="34" charset="0"/>
              </a:rPr>
              <a:t>Μεροπενέμης</a:t>
            </a:r>
            <a:r>
              <a:rPr lang="el-GR" sz="2000" b="1" dirty="0">
                <a:latin typeface="Trebuchet MS" panose="020B0603020202020204" pitchFamily="34" charset="0"/>
              </a:rPr>
              <a:t> </a:t>
            </a:r>
          </a:p>
          <a:p>
            <a:pPr lvl="1"/>
            <a:r>
              <a:rPr lang="el-GR" sz="1800" i="0" dirty="0">
                <a:latin typeface="Trebuchet MS" panose="020B0603020202020204" pitchFamily="34" charset="0"/>
              </a:rPr>
              <a:t>χρήση </a:t>
            </a:r>
            <a:r>
              <a:rPr lang="el-GR" sz="1800" i="0" dirty="0" err="1">
                <a:latin typeface="Trebuchet MS" panose="020B0603020202020204" pitchFamily="34" charset="0"/>
              </a:rPr>
              <a:t>τρυβλίων</a:t>
            </a:r>
            <a:r>
              <a:rPr lang="el-GR" sz="1800" i="0" dirty="0">
                <a:latin typeface="Trebuchet MS" panose="020B0603020202020204" pitchFamily="34" charset="0"/>
              </a:rPr>
              <a:t> με υλικό </a:t>
            </a:r>
            <a:r>
              <a:rPr lang="el-GR" sz="1800" b="1" i="0" dirty="0" err="1">
                <a:latin typeface="Trebuchet MS" panose="020B0603020202020204" pitchFamily="34" charset="0"/>
              </a:rPr>
              <a:t>Mc</a:t>
            </a:r>
            <a:r>
              <a:rPr lang="el-GR" sz="1800" b="1" i="0" dirty="0">
                <a:latin typeface="Trebuchet MS" panose="020B0603020202020204" pitchFamily="34" charset="0"/>
              </a:rPr>
              <a:t> </a:t>
            </a:r>
            <a:r>
              <a:rPr lang="el-GR" sz="1800" b="1" i="0" dirty="0" err="1">
                <a:latin typeface="Trebuchet MS" panose="020B0603020202020204" pitchFamily="34" charset="0"/>
              </a:rPr>
              <a:t>Conkey</a:t>
            </a:r>
            <a:r>
              <a:rPr lang="el-GR" sz="1800" b="1" i="0" dirty="0">
                <a:latin typeface="Trebuchet MS" panose="020B0603020202020204" pitchFamily="34" charset="0"/>
              </a:rPr>
              <a:t> </a:t>
            </a:r>
            <a:r>
              <a:rPr lang="el-GR" sz="1800" b="1" i="0" dirty="0" err="1">
                <a:latin typeface="Trebuchet MS" panose="020B0603020202020204" pitchFamily="34" charset="0"/>
              </a:rPr>
              <a:t>άγαρ</a:t>
            </a:r>
            <a:r>
              <a:rPr lang="el-GR" sz="1800" b="1" i="0" dirty="0">
                <a:latin typeface="Trebuchet MS" panose="020B0603020202020204" pitchFamily="34" charset="0"/>
              </a:rPr>
              <a:t> </a:t>
            </a:r>
            <a:r>
              <a:rPr lang="el-GR" sz="1800" i="0" dirty="0">
                <a:latin typeface="Trebuchet MS" panose="020B0603020202020204" pitchFamily="34" charset="0"/>
              </a:rPr>
              <a:t>στο οποίο, μετά τον ενοφθαλμισμό του δείγματος θα τοποθετηθεί δίσκος </a:t>
            </a:r>
            <a:r>
              <a:rPr lang="el-GR" sz="1800" i="0" dirty="0" err="1">
                <a:latin typeface="Trebuchet MS" panose="020B0603020202020204" pitchFamily="34" charset="0"/>
              </a:rPr>
              <a:t>μεροπενέμης</a:t>
            </a:r>
            <a:r>
              <a:rPr lang="el-GR" sz="1800" i="0" dirty="0">
                <a:latin typeface="Trebuchet MS" panose="020B0603020202020204" pitchFamily="34" charset="0"/>
              </a:rPr>
              <a:t>. </a:t>
            </a:r>
          </a:p>
          <a:p>
            <a:pPr lvl="1"/>
            <a:r>
              <a:rPr lang="el-GR" sz="1800" i="0" dirty="0">
                <a:latin typeface="Trebuchet MS" panose="020B0603020202020204" pitchFamily="34" charset="0"/>
              </a:rPr>
              <a:t>Αποικίες </a:t>
            </a:r>
            <a:r>
              <a:rPr lang="el-GR" sz="1800" i="0" dirty="0" err="1">
                <a:latin typeface="Trebuchet MS" panose="020B0603020202020204" pitchFamily="34" charset="0"/>
              </a:rPr>
              <a:t>Gram</a:t>
            </a:r>
            <a:r>
              <a:rPr lang="el-GR" sz="1800" i="0" dirty="0">
                <a:latin typeface="Trebuchet MS" panose="020B0603020202020204" pitchFamily="34" charset="0"/>
              </a:rPr>
              <a:t>-αρνητικών που θα αναπτυχθούν μέσα στη διάμετρο ευαισθησίας του δίσκου</a:t>
            </a:r>
          </a:p>
          <a:p>
            <a:pPr lvl="2"/>
            <a:r>
              <a:rPr lang="el-GR" dirty="0">
                <a:latin typeface="Trebuchet MS" panose="020B0603020202020204" pitchFamily="34" charset="0"/>
              </a:rPr>
              <a:t>&lt;23mm για τα </a:t>
            </a:r>
            <a:r>
              <a:rPr lang="el-GR" dirty="0" err="1">
                <a:latin typeface="Trebuchet MS" panose="020B0603020202020204" pitchFamily="34" charset="0"/>
              </a:rPr>
              <a:t>εντεροβακτηριακά</a:t>
            </a:r>
            <a:r>
              <a:rPr lang="el-GR" dirty="0">
                <a:latin typeface="Trebuchet MS" panose="020B0603020202020204" pitchFamily="34" charset="0"/>
              </a:rPr>
              <a:t> </a:t>
            </a:r>
          </a:p>
          <a:p>
            <a:pPr lvl="2"/>
            <a:r>
              <a:rPr lang="el-GR" dirty="0">
                <a:latin typeface="Trebuchet MS" panose="020B0603020202020204" pitchFamily="34" charset="0"/>
              </a:rPr>
              <a:t>&lt;19mm για </a:t>
            </a:r>
            <a:r>
              <a:rPr lang="el-GR" dirty="0" err="1">
                <a:latin typeface="Trebuchet MS" panose="020B0603020202020204" pitchFamily="34" charset="0"/>
              </a:rPr>
              <a:t>Pseudomonas</a:t>
            </a:r>
            <a:r>
              <a:rPr lang="el-GR" dirty="0">
                <a:latin typeface="Trebuchet MS" panose="020B0603020202020204" pitchFamily="34" charset="0"/>
              </a:rPr>
              <a:t> </a:t>
            </a:r>
            <a:r>
              <a:rPr lang="el-GR" dirty="0" err="1">
                <a:latin typeface="Trebuchet MS" panose="020B0603020202020204" pitchFamily="34" charset="0"/>
              </a:rPr>
              <a:t>sp</a:t>
            </a:r>
            <a:r>
              <a:rPr lang="el-GR" dirty="0">
                <a:latin typeface="Trebuchet MS" panose="020B0603020202020204" pitchFamily="34" charset="0"/>
              </a:rPr>
              <a:t>. </a:t>
            </a:r>
          </a:p>
          <a:p>
            <a:pPr lvl="2"/>
            <a:r>
              <a:rPr lang="el-GR" dirty="0">
                <a:latin typeface="Trebuchet MS" panose="020B0603020202020204" pitchFamily="34" charset="0"/>
              </a:rPr>
              <a:t>&lt;16mm </a:t>
            </a:r>
            <a:r>
              <a:rPr lang="el-GR" dirty="0" err="1">
                <a:latin typeface="Trebuchet MS" panose="020B0603020202020204" pitchFamily="34" charset="0"/>
              </a:rPr>
              <a:t>Acinetobacter</a:t>
            </a:r>
            <a:r>
              <a:rPr lang="el-GR" dirty="0">
                <a:latin typeface="Trebuchet MS" panose="020B0603020202020204" pitchFamily="34" charset="0"/>
              </a:rPr>
              <a:t> </a:t>
            </a:r>
            <a:r>
              <a:rPr lang="el-GR" dirty="0" err="1">
                <a:latin typeface="Trebuchet MS" panose="020B0603020202020204" pitchFamily="34" charset="0"/>
              </a:rPr>
              <a:t>sp</a:t>
            </a:r>
            <a:endParaRPr lang="el-GR" dirty="0">
              <a:latin typeface="Trebuchet MS" panose="020B0603020202020204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16719C8-807E-499A-B05B-483F915B3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5157192"/>
            <a:ext cx="1800200" cy="1512168"/>
          </a:xfrm>
          <a:prstGeom prst="rect">
            <a:avLst/>
          </a:prstGeom>
        </p:spPr>
      </p:pic>
      <p:sp>
        <p:nvSpPr>
          <p:cNvPr id="5" name="AutoShape 2" descr="Antibiotics for Carbapenem-Resistant Enterobacteriaceae: The End Is Near">
            <a:extLst>
              <a:ext uri="{FF2B5EF4-FFF2-40B4-BE49-F238E27FC236}">
                <a16:creationId xmlns:a16="http://schemas.microsoft.com/office/drawing/2014/main" id="{EF6DE1AC-B886-4C31-B496-51F168407F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" name="AutoShape 2" descr="MacConkey Agar : Principle, Composition, Uses and Interpretation">
            <a:extLst>
              <a:ext uri="{FF2B5EF4-FFF2-40B4-BE49-F238E27FC236}">
                <a16:creationId xmlns:a16="http://schemas.microsoft.com/office/drawing/2014/main" id="{39D0DE2C-D242-7D47-231C-5ED07307E0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8" name="AutoShape 4" descr="MacConkey Agar : Principle, Composition, Uses and Interpretation">
            <a:extLst>
              <a:ext uri="{FF2B5EF4-FFF2-40B4-BE49-F238E27FC236}">
                <a16:creationId xmlns:a16="http://schemas.microsoft.com/office/drawing/2014/main" id="{86FAFE27-A4C1-39B9-6B5F-82F3AAC56B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93716009-4D29-7A27-A73B-5AE5DEF53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790" y="1476375"/>
            <a:ext cx="2736329" cy="1952625"/>
          </a:xfrm>
          <a:prstGeom prst="rect">
            <a:avLst/>
          </a:prstGeom>
        </p:spPr>
      </p:pic>
      <p:pic>
        <p:nvPicPr>
          <p:cNvPr id="1030" name="Picture 6" descr="MacConkey Agar - UdderHealth">
            <a:extLst>
              <a:ext uri="{FF2B5EF4-FFF2-40B4-BE49-F238E27FC236}">
                <a16:creationId xmlns:a16="http://schemas.microsoft.com/office/drawing/2014/main" id="{2C53EC18-555D-B0D2-6D80-7D8C11745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88988"/>
            <a:ext cx="240982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1549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304F62AA-E597-4330-8151-FA4E1100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587026"/>
            <a:ext cx="7200900" cy="981844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Μέθοδος ελέγχου </a:t>
            </a:r>
            <a:r>
              <a:rPr lang="en-US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KPC-</a:t>
            </a:r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χρωμογόνα </a:t>
            </a:r>
          </a:p>
        </p:txBody>
      </p:sp>
      <p:pic>
        <p:nvPicPr>
          <p:cNvPr id="4098" name="Picture 2" descr="bioMérieux - Culture Media | product - CHROMID® CARBA SMART">
            <a:extLst>
              <a:ext uri="{FF2B5EF4-FFF2-40B4-BE49-F238E27FC236}">
                <a16:creationId xmlns:a16="http://schemas.microsoft.com/office/drawing/2014/main" id="{592FAC19-9C32-409C-AED0-969D09A8C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701" y="178217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238B4D-51C6-4E2C-B0C5-E680B560F4D5}"/>
              </a:ext>
            </a:extLst>
          </p:cNvPr>
          <p:cNvSpPr txBox="1"/>
          <p:nvPr/>
        </p:nvSpPr>
        <p:spPr>
          <a:xfrm>
            <a:off x="827584" y="3936390"/>
            <a:ext cx="34656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666666"/>
                </a:solidFill>
                <a:effectLst/>
                <a:latin typeface="Trebuchet MS" panose="020B0603020202020204" pitchFamily="34" charset="0"/>
              </a:rPr>
              <a:t>Incubation : 24 hours</a:t>
            </a:r>
          </a:p>
          <a:p>
            <a:pPr algn="ctr"/>
            <a:r>
              <a:rPr lang="en-US" b="0" i="1" dirty="0">
                <a:solidFill>
                  <a:srgbClr val="666666"/>
                </a:solidFill>
                <a:effectLst/>
                <a:latin typeface="Trebuchet MS" panose="020B0603020202020204" pitchFamily="34" charset="0"/>
              </a:rPr>
              <a:t>E.coli</a:t>
            </a:r>
            <a:r>
              <a:rPr lang="en-US" b="0" i="0" dirty="0">
                <a:solidFill>
                  <a:srgbClr val="666666"/>
                </a:solidFill>
                <a:effectLst/>
                <a:latin typeface="Trebuchet MS" panose="020B0603020202020204" pitchFamily="34" charset="0"/>
              </a:rPr>
              <a:t> KPC-  </a:t>
            </a:r>
            <a:r>
              <a:rPr lang="en-US" b="0" i="1" dirty="0" err="1">
                <a:solidFill>
                  <a:srgbClr val="666666"/>
                </a:solidFill>
                <a:effectLst/>
                <a:latin typeface="Trebuchet MS" panose="020B0603020202020204" pitchFamily="34" charset="0"/>
              </a:rPr>
              <a:t>K.pneumoniae</a:t>
            </a:r>
            <a:r>
              <a:rPr lang="en-US" b="0" i="0" dirty="0">
                <a:solidFill>
                  <a:srgbClr val="666666"/>
                </a:solidFill>
                <a:effectLst/>
                <a:latin typeface="Trebuchet MS" panose="020B0603020202020204" pitchFamily="34" charset="0"/>
              </a:rPr>
              <a:t> OXA-48</a:t>
            </a:r>
          </a:p>
        </p:txBody>
      </p:sp>
      <p:pic>
        <p:nvPicPr>
          <p:cNvPr id="4100" name="Picture 4" descr="bioMérieux - Culture Media | product - CHROMID® CARBA">
            <a:extLst>
              <a:ext uri="{FF2B5EF4-FFF2-40B4-BE49-F238E27FC236}">
                <a16:creationId xmlns:a16="http://schemas.microsoft.com/office/drawing/2014/main" id="{54F2D514-03B7-41EC-8E33-2B2A7BBB2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76" y="177799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8D6A25-851A-45C3-B900-2A19E621663A}"/>
              </a:ext>
            </a:extLst>
          </p:cNvPr>
          <p:cNvSpPr txBox="1"/>
          <p:nvPr/>
        </p:nvSpPr>
        <p:spPr>
          <a:xfrm>
            <a:off x="4110682" y="4004267"/>
            <a:ext cx="45761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666666"/>
                </a:solidFill>
                <a:effectLst/>
                <a:latin typeface="Trebuchet MS" panose="020B0603020202020204" pitchFamily="34" charset="0"/>
              </a:rPr>
              <a:t>Incubation : 18 hours</a:t>
            </a:r>
          </a:p>
          <a:p>
            <a:pPr algn="ctr"/>
            <a:r>
              <a:rPr lang="en-US" b="0" i="1" dirty="0">
                <a:solidFill>
                  <a:srgbClr val="666666"/>
                </a:solidFill>
                <a:effectLst/>
                <a:latin typeface="Trebuchet MS" panose="020B0603020202020204" pitchFamily="34" charset="0"/>
              </a:rPr>
              <a:t>K. pneumoniae</a:t>
            </a:r>
            <a:r>
              <a:rPr lang="en-US" b="0" i="0" dirty="0">
                <a:solidFill>
                  <a:srgbClr val="666666"/>
                </a:solidFill>
                <a:effectLst/>
                <a:latin typeface="Trebuchet MS" panose="020B0603020202020204" pitchFamily="34" charset="0"/>
              </a:rPr>
              <a:t> ATCC</a:t>
            </a:r>
            <a:r>
              <a:rPr lang="en-US" b="0" i="0" baseline="30000" dirty="0">
                <a:solidFill>
                  <a:srgbClr val="666666"/>
                </a:solidFill>
                <a:effectLst/>
                <a:latin typeface="Trebuchet MS" panose="020B0603020202020204" pitchFamily="34" charset="0"/>
              </a:rPr>
              <a:t>®* </a:t>
            </a:r>
            <a:r>
              <a:rPr lang="en-US" b="0" i="0" dirty="0">
                <a:solidFill>
                  <a:srgbClr val="666666"/>
                </a:solidFill>
                <a:effectLst/>
                <a:latin typeface="Trebuchet MS" panose="020B0603020202020204" pitchFamily="34" charset="0"/>
              </a:rPr>
              <a:t>BAA1705 (KPC)</a:t>
            </a:r>
          </a:p>
        </p:txBody>
      </p:sp>
    </p:spTree>
    <p:extLst>
      <p:ext uri="{BB962C8B-B14F-4D97-AF65-F5344CB8AC3E}">
        <p14:creationId xmlns:p14="http://schemas.microsoft.com/office/powerpoint/2010/main" val="4050410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0274" y="22991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Ορισμοί της αντοχής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83568" y="1268760"/>
            <a:ext cx="8076306" cy="2934891"/>
          </a:xfrm>
        </p:spPr>
        <p:txBody>
          <a:bodyPr>
            <a:no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rebuchet MS" panose="020B0603020202020204" pitchFamily="34" charset="0"/>
              </a:rPr>
              <a:t>Multi-Drug-Resistant(MDR)</a:t>
            </a:r>
            <a:r>
              <a:rPr lang="el-GR" dirty="0">
                <a:latin typeface="Trebuchet MS" panose="020B0603020202020204" pitchFamily="34" charset="0"/>
              </a:rPr>
              <a:t>: </a:t>
            </a:r>
            <a:r>
              <a:rPr lang="el-GR" b="1" dirty="0">
                <a:latin typeface="Trebuchet MS" panose="020B0603020202020204" pitchFamily="34" charset="0"/>
              </a:rPr>
              <a:t>αντοχή ≥ τρεις κατηγορίες </a:t>
            </a:r>
            <a:r>
              <a:rPr lang="el-GR" dirty="0">
                <a:latin typeface="Trebuchet MS" panose="020B0603020202020204" pitchFamily="34" charset="0"/>
              </a:rPr>
              <a:t>αντιβιοτικών για τον συγκεκριμένο μικροοργανισμό </a:t>
            </a:r>
          </a:p>
          <a:p>
            <a:endParaRPr lang="el-GR" dirty="0">
              <a:latin typeface="Trebuchet MS" panose="020B0603020202020204" pitchFamily="34" charset="0"/>
            </a:endParaRPr>
          </a:p>
          <a:p>
            <a:r>
              <a:rPr lang="el-GR" dirty="0">
                <a:latin typeface="Trebuchet MS" panose="020B0603020202020204" pitchFamily="34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rebuchet MS" panose="020B0603020202020204" pitchFamily="34" charset="0"/>
              </a:rPr>
              <a:t>Extensively Drug-Resistant (XDR): </a:t>
            </a:r>
            <a:r>
              <a:rPr lang="el-GR" dirty="0">
                <a:latin typeface="Trebuchet MS" panose="020B0603020202020204" pitchFamily="34" charset="0"/>
              </a:rPr>
              <a:t>παραμένει </a:t>
            </a:r>
            <a:r>
              <a:rPr lang="el-GR" b="1" dirty="0">
                <a:latin typeface="Trebuchet MS" panose="020B0603020202020204" pitchFamily="34" charset="0"/>
              </a:rPr>
              <a:t>ευαίσθητο σε μία έως δύο </a:t>
            </a:r>
            <a:r>
              <a:rPr lang="el-GR" dirty="0">
                <a:latin typeface="Trebuchet MS" panose="020B0603020202020204" pitchFamily="34" charset="0"/>
              </a:rPr>
              <a:t>κατηγορίες αντιβιοτικών για τον συγκεκριμένο μικρροργανισμό </a:t>
            </a:r>
          </a:p>
          <a:p>
            <a:endParaRPr lang="el-GR" dirty="0">
              <a:latin typeface="Trebuchet MS" panose="020B0603020202020204" pitchFamily="34" charset="0"/>
            </a:endParaRPr>
          </a:p>
          <a:p>
            <a:r>
              <a:rPr lang="el-GR" b="1" dirty="0">
                <a:solidFill>
                  <a:srgbClr val="C00000"/>
                </a:solidFill>
                <a:latin typeface="Trebuchet MS" panose="020B0603020202020204" pitchFamily="34" charset="0"/>
              </a:rPr>
              <a:t>Pan-Drug-Resistant (PDR): </a:t>
            </a:r>
            <a:r>
              <a:rPr lang="el-GR" dirty="0">
                <a:latin typeface="Trebuchet MS" panose="020B0603020202020204" pitchFamily="34" charset="0"/>
              </a:rPr>
              <a:t>αντοχή </a:t>
            </a:r>
            <a:r>
              <a:rPr lang="el-GR" b="1" dirty="0">
                <a:latin typeface="Trebuchet MS" panose="020B0603020202020204" pitchFamily="34" charset="0"/>
              </a:rPr>
              <a:t>σε όλα τα διαθέσιμα αντιβιοτικά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971600" y="5157192"/>
            <a:ext cx="8064896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000" b="1" dirty="0">
                <a:latin typeface="Trebuchet MS" panose="020B0603020202020204" pitchFamily="34" charset="0"/>
              </a:rPr>
              <a:t>Στα ελληνικά νοσοκομεία η διασπορά των XDR είναι πολύ σημαντική ενώ έχουν αρχίσει να εμφανίζονται και PDR στελέχη</a:t>
            </a:r>
          </a:p>
        </p:txBody>
      </p:sp>
    </p:spTree>
    <p:extLst>
      <p:ext uri="{BB962C8B-B14F-4D97-AF65-F5344CB8AC3E}">
        <p14:creationId xmlns:p14="http://schemas.microsoft.com/office/powerpoint/2010/main" val="25859138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1837E7B4-6789-4F6C-AB76-971210322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27" y="214908"/>
            <a:ext cx="7200900" cy="1485900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Μέθοδος ελέγχου </a:t>
            </a:r>
            <a:r>
              <a:rPr lang="en-US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el-GR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για </a:t>
            </a:r>
            <a:r>
              <a:rPr lang="en-US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VRE</a:t>
            </a:r>
            <a:endParaRPr lang="el-GR" sz="32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3074" name="Picture 2" descr="VRESelect Agar | Bio-Rad Laboratories">
            <a:extLst>
              <a:ext uri="{FF2B5EF4-FFF2-40B4-BE49-F238E27FC236}">
                <a16:creationId xmlns:a16="http://schemas.microsoft.com/office/drawing/2014/main" id="{75CEABB1-52C8-44F9-822A-235DB46EC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1" t="5828" r="22792" b="11564"/>
          <a:stretch/>
        </p:blipFill>
        <p:spPr bwMode="auto">
          <a:xfrm>
            <a:off x="5892237" y="3793581"/>
            <a:ext cx="2174167" cy="186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iChrome Vancomycin-Resistant Enterococci (VRE) Agar, 90mm Plate - Southern  Group Laboratory">
            <a:extLst>
              <a:ext uri="{FF2B5EF4-FFF2-40B4-BE49-F238E27FC236}">
                <a16:creationId xmlns:a16="http://schemas.microsoft.com/office/drawing/2014/main" id="{34DEAAC1-6FF7-47F4-A5B1-CBF11E298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279" y="165045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un With Microbiology (What&amp;#39;s Buggin&amp;#39; You?): Vancomycin Dependant  Enterococcus (VDE)">
            <a:extLst>
              <a:ext uri="{FF2B5EF4-FFF2-40B4-BE49-F238E27FC236}">
                <a16:creationId xmlns:a16="http://schemas.microsoft.com/office/drawing/2014/main" id="{B8F03446-22C8-4D29-BBFB-88C0E7F25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05715"/>
            <a:ext cx="4048125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37CD64-175A-4B45-86DC-FF580523B1E9}"/>
              </a:ext>
            </a:extLst>
          </p:cNvPr>
          <p:cNvSpPr txBox="1"/>
          <p:nvPr/>
        </p:nvSpPr>
        <p:spPr>
          <a:xfrm flipH="1">
            <a:off x="3323604" y="780335"/>
            <a:ext cx="2817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Trebuchet MS" panose="020B0603020202020204" pitchFamily="34" charset="0"/>
              </a:rPr>
              <a:t>Χρωμογόνα υλικά </a:t>
            </a:r>
          </a:p>
        </p:txBody>
      </p:sp>
    </p:spTree>
    <p:extLst>
      <p:ext uri="{BB962C8B-B14F-4D97-AF65-F5344CB8AC3E}">
        <p14:creationId xmlns:p14="http://schemas.microsoft.com/office/powerpoint/2010/main" val="21188627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8E2B8A2D-F46F-4DA5-8AFF-BC57461C2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99D0A6A-E59A-1AD7-F72B-1277F20D7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685800"/>
            <a:ext cx="5358233" cy="1485900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Μέθοδος ελέγχου</a:t>
            </a:r>
            <a:r>
              <a:rPr lang="en-US" sz="2800" b="1" dirty="0">
                <a:solidFill>
                  <a:srgbClr val="C00000"/>
                </a:solidFill>
                <a:latin typeface="Trebuchet MS" panose="020B0603020202020204" pitchFamily="34" charset="0"/>
              </a:rPr>
              <a:t> KPC</a:t>
            </a:r>
            <a:r>
              <a:rPr lang="en-US" sz="28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el-GR" sz="3700" dirty="0">
                <a:latin typeface="Trebuchet MS" panose="020B0603020202020204" pitchFamily="34" charset="0"/>
              </a:rPr>
              <a:t>-</a:t>
            </a:r>
            <a:endParaRPr lang="el-GR" sz="37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33C1005-9F80-EA5A-E6E3-EB6009225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286000"/>
            <a:ext cx="5358233" cy="3581400"/>
          </a:xfrm>
        </p:spPr>
        <p:txBody>
          <a:bodyPr>
            <a:normAutofit/>
          </a:bodyPr>
          <a:lstStyle/>
          <a:p>
            <a:r>
              <a:rPr lang="el-GR" b="1" dirty="0" err="1">
                <a:latin typeface="Trebuchet MS" panose="020B0603020202020204" pitchFamily="34" charset="0"/>
              </a:rPr>
              <a:t>Ενζυμική</a:t>
            </a:r>
            <a:r>
              <a:rPr lang="el-GR" b="1" dirty="0">
                <a:latin typeface="Trebuchet MS" panose="020B0603020202020204" pitchFamily="34" charset="0"/>
              </a:rPr>
              <a:t> ανίχνευση </a:t>
            </a:r>
            <a:r>
              <a:rPr lang="el-GR" dirty="0">
                <a:latin typeface="Trebuchet MS" panose="020B0603020202020204" pitchFamily="34" charset="0"/>
              </a:rPr>
              <a:t>–</a:t>
            </a:r>
            <a:r>
              <a:rPr lang="el-GR" dirty="0" err="1">
                <a:latin typeface="Trebuchet MS" panose="020B0603020202020204" pitchFamily="34" charset="0"/>
              </a:rPr>
              <a:t>ανοσοχρωματογραφία</a:t>
            </a:r>
            <a:r>
              <a:rPr lang="el-GR" dirty="0">
                <a:latin typeface="Trebuchet MS" panose="020B0603020202020204" pitchFamily="34" charset="0"/>
              </a:rPr>
              <a:t> </a:t>
            </a:r>
          </a:p>
          <a:p>
            <a:r>
              <a:rPr lang="el-GR" b="1" dirty="0">
                <a:latin typeface="Trebuchet MS" panose="020B0603020202020204" pitchFamily="34" charset="0"/>
              </a:rPr>
              <a:t>Μοριακή ανίχνευση </a:t>
            </a:r>
          </a:p>
          <a:p>
            <a:pPr lvl="1"/>
            <a:r>
              <a:rPr lang="el-GR" i="0" dirty="0">
                <a:latin typeface="Trebuchet MS" panose="020B0603020202020204" pitchFamily="34" charset="0"/>
              </a:rPr>
              <a:t>Ανίχνευση γονιδίων που κωδικοποιούν ένζυμα αντοχής</a:t>
            </a: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292BAD85-00E4-4D0A-993C-8372E78E1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7745" y="0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2054" name="Picture 6" descr="Proposed algorithm for the phenotypic detection of OXA-48-like... |  Download Scientific Diagram">
            <a:extLst>
              <a:ext uri="{FF2B5EF4-FFF2-40B4-BE49-F238E27FC236}">
                <a16:creationId xmlns:a16="http://schemas.microsoft.com/office/drawing/2014/main" id="{869D4994-7279-0C12-DCDE-EBEF58C25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4046" y="643467"/>
            <a:ext cx="270510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G-test CARBA 5">
            <a:extLst>
              <a:ext uri="{FF2B5EF4-FFF2-40B4-BE49-F238E27FC236}">
                <a16:creationId xmlns:a16="http://schemas.microsoft.com/office/drawing/2014/main" id="{6F0AF38A-A225-682D-0C55-CA0A8BDA8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4046" y="3509434"/>
            <a:ext cx="270510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138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rgbClr val="C00000"/>
                </a:solidFill>
                <a:latin typeface="Trebuchet MS" panose="020B0603020202020204" pitchFamily="34" charset="0"/>
              </a:rPr>
              <a:t>Ορισμοί της αντοχής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60110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879358"/>
      </p:ext>
    </p:extLst>
  </p:cSld>
  <p:clrMapOvr>
    <a:masterClrMapping/>
  </p:clrMapOvr>
</p:sld>
</file>

<file path=ppt/theme/theme1.xml><?xml version="1.0" encoding="utf-8"?>
<a:theme xmlns:a="http://schemas.openxmlformats.org/drawingml/2006/main" name="Περικοπή">
  <a:themeElements>
    <a:clrScheme name="Περικοπή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Περικοπή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Περικοπή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TM10001105[[fn=Περικοπή]]</Template>
  <TotalTime>1546</TotalTime>
  <Words>3784</Words>
  <Application>Microsoft Office PowerPoint</Application>
  <PresentationFormat>Προβολή στην οθόνη (4:3)</PresentationFormat>
  <Paragraphs>514</Paragraphs>
  <Slides>81</Slides>
  <Notes>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81</vt:i4>
      </vt:variant>
    </vt:vector>
  </HeadingPairs>
  <TitlesOfParts>
    <vt:vector size="91" baseType="lpstr">
      <vt:lpstr>Arial</vt:lpstr>
      <vt:lpstr>Calibri</vt:lpstr>
      <vt:lpstr>Calibri Light</vt:lpstr>
      <vt:lpstr>Cambria</vt:lpstr>
      <vt:lpstr>Candara</vt:lpstr>
      <vt:lpstr>Comic Sans MS</vt:lpstr>
      <vt:lpstr>Franklin Gothic Book</vt:lpstr>
      <vt:lpstr>Times New Roman</vt:lpstr>
      <vt:lpstr>Trebuchet MS</vt:lpstr>
      <vt:lpstr>Περικοπή</vt:lpstr>
      <vt:lpstr>ΕΠΙΤΗΡΗΣΗ - ΕΠΙΔΗΜΙΟΛΟΓΙΚΗ ΜΕΛΕΤΗ &amp; ΠΡΟΛΗΨΗ ΕΝΔΟΝΟΣΟΚΟΜΕΙΑΚΩΝ ΛΟΙΜΩΞΕΩΝ ΑΠΟ ΠΟΛΥΑΝΘΕΚΤΙΚΑ ΣΤΕΛΕΧΗ GRAM- ΒΑΚΤΗΡΙΩΝ</vt:lpstr>
      <vt:lpstr>Προ και μετα-αντιβιοτική εποχή</vt:lpstr>
      <vt:lpstr>Μικροβιακή αντοχή-Ενδονοσοκομειακές λοιμώξεις</vt:lpstr>
      <vt:lpstr>Επιπτώσεις της Μικροβιακής Αντοχής</vt:lpstr>
      <vt:lpstr>Μικροβιακή αντοχή-Ενδονοσοκομειακές λοιμώξεις</vt:lpstr>
      <vt:lpstr>Τι είναι η μικροβιακή αντοχή </vt:lpstr>
      <vt:lpstr>Μικροβιακή Αντοχή </vt:lpstr>
      <vt:lpstr>Ορισμοί της αντοχής</vt:lpstr>
      <vt:lpstr>Ορισμοί της αντοχής</vt:lpstr>
      <vt:lpstr>Χρήση αντιβιοτικών στις Ευρωπαικές χώρες</vt:lpstr>
      <vt:lpstr>Εμφάνιση μικροβιακής αντοχής</vt:lpstr>
      <vt:lpstr>Εμφάνιση μικροβιακής αντοχής</vt:lpstr>
      <vt:lpstr>Πως εμφανίζεται η μικροβιακή αντοχή </vt:lpstr>
      <vt:lpstr>Οριζόντια μεταφορά γενετικού υλικού</vt:lpstr>
      <vt:lpstr>Μηχανισμοί οριζόντιας μεταφοράς</vt:lpstr>
      <vt:lpstr>Μεταμόρφωση </vt:lpstr>
      <vt:lpstr>Παρουσίαση του PowerPoint</vt:lpstr>
      <vt:lpstr>Μεταγωγή - Transduction </vt:lpstr>
      <vt:lpstr>Βακτηριοφάγοι</vt:lpstr>
      <vt:lpstr>Σύζευξη -Conjugation</vt:lpstr>
      <vt:lpstr>Πλασμίδια</vt:lpstr>
      <vt:lpstr>Πλασμίδια</vt:lpstr>
      <vt:lpstr>Πλασμίδια</vt:lpstr>
      <vt:lpstr>Σύζευξη -Conjugation</vt:lpstr>
      <vt:lpstr>Τα σημαντικότερα νοσοκομειακά πολυανθεκτικά παθογόνα </vt:lpstr>
      <vt:lpstr>From ESKAPE to ESCAPE, From KPC to CCC </vt:lpstr>
      <vt:lpstr>Μικροβιακή αντοχή</vt:lpstr>
      <vt:lpstr>β- λακταμικά αντιβιοτικά</vt:lpstr>
      <vt:lpstr>Παρουσίαση του PowerPoint</vt:lpstr>
      <vt:lpstr>AmpC αντοχή</vt:lpstr>
      <vt:lpstr>ESBLs</vt:lpstr>
      <vt:lpstr>Παρουσίαση του PowerPoint</vt:lpstr>
      <vt:lpstr>Carbapenem-Resistant Enterobacteriaceae</vt:lpstr>
      <vt:lpstr>CRE breakpoints</vt:lpstr>
      <vt:lpstr>CRE breakpoints</vt:lpstr>
      <vt:lpstr>Παρουσίαση του PowerPoint</vt:lpstr>
      <vt:lpstr>Παγκόσμια διασπορά  CR </vt:lpstr>
      <vt:lpstr>ΕΥΡΩΠΗ:</vt:lpstr>
      <vt:lpstr>Παρουσίαση του PowerPoint</vt:lpstr>
      <vt:lpstr>Ποια είναι η αναγκαιότητα της επιτήρησης των νοσοκομειακών λοιμώξεων</vt:lpstr>
      <vt:lpstr>Μείζον πρόβλημα δημόσιας υγείας…</vt:lpstr>
      <vt:lpstr>Μείζον πρόβλημα δημόσιας υγείας…- Ευρώπη</vt:lpstr>
      <vt:lpstr>Παρουσίαση του PowerPoint</vt:lpstr>
      <vt:lpstr>Παρουσίαση του PowerPoint</vt:lpstr>
      <vt:lpstr>Παρουσίαση του PowerPoint</vt:lpstr>
      <vt:lpstr>Σχέδιο Δράσης “Προκρούστης”</vt:lpstr>
      <vt:lpstr>Σχέδιο Δράσης “Προκρούστης”</vt:lpstr>
      <vt:lpstr>Παρουσίαση του PowerPoint</vt:lpstr>
      <vt:lpstr>Μεθοδολογία επιτήρησης  ορισμοί </vt:lpstr>
      <vt:lpstr>2. Συρροή κρουσμάτων ασθενών με λοίμωξη</vt:lpstr>
      <vt:lpstr>3. Ασθενής με αποικισμό</vt:lpstr>
      <vt:lpstr>Acinetobacter : Πού βρίσκεται…     Πώς διασπείρεται..... </vt:lpstr>
      <vt:lpstr>Acinetobacter : Πού βρίσκεται…     Πώς διασπείρεται..... </vt:lpstr>
      <vt:lpstr>Pseudomonas :Πού βρίσκεται… Πώς διασπείρεται</vt:lpstr>
      <vt:lpstr>Klebsiella : Πού βρίσκεται… Πώς διασπείρεται</vt:lpstr>
      <vt:lpstr>Οδός διασποράς Gram αρνητικών πολυανθεκτικών μικροοργανισμών (ΠΑΜ)</vt:lpstr>
      <vt:lpstr>Παράγοντες κινδύνου που σχετίζονται με αποικισμό από ΠΑΜ</vt:lpstr>
      <vt:lpstr>Η συμβολή του αποικισμού των ασθενών στη διασπορά των ΠΑΜ</vt:lpstr>
      <vt:lpstr>Τα χέρια του προσωπικού: Το πιο συχνό μέσο μετάδοσης νοσοκομειακών λοιμώξεων</vt:lpstr>
      <vt:lpstr>Οδός διασποράς πολυανθεκτικών GRAM(-)</vt:lpstr>
      <vt:lpstr>Οδός διασποράς πολυανθεκτικών GRAM(-)</vt:lpstr>
      <vt:lpstr>Transfer of multidrug-resistant bacteria to healthcare workers’ gloves and gowns after patient contact increases with environmental contamination Daniel J. Morgan et al Crit Care Med. 2012 April </vt:lpstr>
      <vt:lpstr>Παρουσίαση του PowerPoint</vt:lpstr>
      <vt:lpstr>Κατευθυντήριες οδηγίες ECDC-2014 πρόληψης και ελέγχου για τα Ανθεκτικά στις Καρβαπενέμες Εντεροβακτηριακά (ΑΚΕ): </vt:lpstr>
      <vt:lpstr>Φυσικός διαχωρισμός ασθενών</vt:lpstr>
      <vt:lpstr>Τεχνικές Φυσικού Διαχωρισμού Ασθενών</vt:lpstr>
      <vt:lpstr>Τεχνικές Φυσικού Διαχωρισμού Ασθενών Συν-νοσηλεία (cohorting)</vt:lpstr>
      <vt:lpstr>Νοσηλεία ασθενούς με ΠΑΜ σε κοινό θάλαμο </vt:lpstr>
      <vt:lpstr>Διαχωρισμός νοσηλευτών - Nursing Cohorting</vt:lpstr>
      <vt:lpstr>Τα 5 βήματα της Υγιεινής των Χεριών</vt:lpstr>
      <vt:lpstr>Μέχρι πότε πρέπει να εφαρμόζονται οι προφυλάξεις επαφής;</vt:lpstr>
      <vt:lpstr>Παρουσίαση του PowerPoint</vt:lpstr>
      <vt:lpstr>Έλεγχος αποικισμού </vt:lpstr>
      <vt:lpstr>Ενεργητική επιτήρηση αποικισμών</vt:lpstr>
      <vt:lpstr>Παράγοντες κινδύνου για έλεγχο αποικισμού ασθενών που εισάγονται στο νοσοκομείο</vt:lpstr>
      <vt:lpstr>Παράγοντες κινδύνου για ασθενείς που νοσηλεύονται ήδη στο νοσοκομείο</vt:lpstr>
      <vt:lpstr>Λήψη αποικισμού</vt:lpstr>
      <vt:lpstr>Μέθοδος ελέγχου KPC </vt:lpstr>
      <vt:lpstr>Μέθοδος ελέγχου KPC-χρωμογόνα </vt:lpstr>
      <vt:lpstr>Μέθοδος ελέγχου  για VRE</vt:lpstr>
      <vt:lpstr>Μέθοδος ελέγχου KPC -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ΕΠΙΤΗΡΗΣΗ - ΕΠΙΔΗΜΙΟΛΟΓΙΚΗ ΜΕΛΕΤΗ &amp; ΠΡΟΛΗΨΗ ΕΝΔΟΝΟΣΟΚΟΜΕΙΑΚΩΝ ΛΟΙΜΩΞΕΩΝ ΑΠΟ ΠΟΛΥΑΝΘΕΚΤΙΚΑ ΣΤΕΛΕΧΗ GRAM- ΒΑΚΤΗΡΙΩΝ</dc:title>
  <dc:creator>FEVRONIA KOLONITSIOU</dc:creator>
  <cp:lastModifiedBy>Κολονίτσιου Φεβρονία</cp:lastModifiedBy>
  <cp:revision>102</cp:revision>
  <dcterms:created xsi:type="dcterms:W3CDTF">2020-09-17T16:15:15Z</dcterms:created>
  <dcterms:modified xsi:type="dcterms:W3CDTF">2023-12-07T11:03:14Z</dcterms:modified>
</cp:coreProperties>
</file>