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8" r:id="rId6"/>
    <p:sldId id="267" r:id="rId7"/>
    <p:sldId id="263" r:id="rId8"/>
    <p:sldId id="262" r:id="rId9"/>
    <p:sldId id="264" r:id="rId10"/>
    <p:sldId id="265" r:id="rId11"/>
    <p:sldId id="269" r:id="rId12"/>
    <p:sldId id="270" r:id="rId13"/>
    <p:sldId id="272" r:id="rId14"/>
    <p:sldId id="273" r:id="rId15"/>
    <p:sldId id="274" r:id="rId16"/>
    <p:sldId id="275" r:id="rId17"/>
    <p:sldId id="276" r:id="rId18"/>
    <p:sldId id="277" r:id="rId19"/>
    <p:sldId id="278" r:id="rId20"/>
    <p:sldId id="289"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896" y="6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8825C6F-BEC6-A54E-8481-F0C848A3BBD2}" type="datetimeFigureOut">
              <a:rPr lang="en-US" smtClean="0"/>
              <a:t>25/11/2016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BB37272-523A-C845-AEE9-4B6BFE3A7D5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18825C6F-BEC6-A54E-8481-F0C848A3BBD2}" type="datetimeFigureOut">
              <a:rPr lang="en-US" smtClean="0"/>
              <a:t>25/11/2016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37272-523A-C845-AEE9-4B6BFE3A7D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8825C6F-BEC6-A54E-8481-F0C848A3BBD2}" type="datetimeFigureOut">
              <a:rPr lang="en-US" smtClean="0"/>
              <a:t>25/11/2016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BB37272-523A-C845-AEE9-4B6BFE3A7D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smtClean="0"/>
              <a:t>Click to edit Master title style</a:t>
            </a:r>
            <a:endParaRPr kumimoji="0" lang="en-US"/>
          </a:p>
        </p:txBody>
      </p:sp>
      <p:sp>
        <p:nvSpPr>
          <p:cNvPr id="4" name="Date Placeholder 3"/>
          <p:cNvSpPr>
            <a:spLocks noGrp="1"/>
          </p:cNvSpPr>
          <p:nvPr>
            <p:ph type="dt" sz="half" idx="10"/>
          </p:nvPr>
        </p:nvSpPr>
        <p:spPr/>
        <p:txBody>
          <a:bodyPr/>
          <a:lstStyle/>
          <a:p>
            <a:fld id="{18825C6F-BEC6-A54E-8481-F0C848A3BBD2}" type="datetimeFigureOut">
              <a:rPr lang="en-US" smtClean="0"/>
              <a:t>25/11/2016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Click to edit Master title style</a:t>
            </a:r>
            <a:endParaRPr kumimoji="0" lang="en-US"/>
          </a:p>
        </p:txBody>
      </p:sp>
      <p:sp>
        <p:nvSpPr>
          <p:cNvPr id="12" name="Date Placeholder 11"/>
          <p:cNvSpPr>
            <a:spLocks noGrp="1"/>
          </p:cNvSpPr>
          <p:nvPr>
            <p:ph type="dt" sz="half" idx="10"/>
          </p:nvPr>
        </p:nvSpPr>
        <p:spPr/>
        <p:txBody>
          <a:bodyPr/>
          <a:lstStyle/>
          <a:p>
            <a:fld id="{18825C6F-BEC6-A54E-8481-F0C848A3BBD2}" type="datetimeFigureOut">
              <a:rPr lang="en-US" smtClean="0"/>
              <a:t>25/11/2016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BB37272-523A-C845-AEE9-4B6BFE3A7D5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8" name="Date Placeholder 7"/>
          <p:cNvSpPr>
            <a:spLocks noGrp="1"/>
          </p:cNvSpPr>
          <p:nvPr>
            <p:ph type="dt" sz="half" idx="15"/>
          </p:nvPr>
        </p:nvSpPr>
        <p:spPr/>
        <p:txBody>
          <a:bodyPr rtlCol="0"/>
          <a:lstStyle/>
          <a:p>
            <a:fld id="{18825C6F-BEC6-A54E-8481-F0C848A3BBD2}" type="datetimeFigureOut">
              <a:rPr lang="en-US" smtClean="0"/>
              <a:t>25/11/2016</a:t>
            </a:fld>
            <a:endParaRPr lang="en-US"/>
          </a:p>
        </p:txBody>
      </p:sp>
      <p:sp>
        <p:nvSpPr>
          <p:cNvPr id="10" name="Slide Number Placeholder 9"/>
          <p:cNvSpPr>
            <a:spLocks noGrp="1"/>
          </p:cNvSpPr>
          <p:nvPr>
            <p:ph type="sldNum" sz="quarter" idx="16"/>
          </p:nvPr>
        </p:nvSpPr>
        <p:spPr/>
        <p:txBody>
          <a:bodyPr rtlCol="0"/>
          <a:lstStyle/>
          <a:p>
            <a:fld id="{FBB37272-523A-C845-AEE9-4B6BFE3A7D5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0" name="Date Placeholder 9"/>
          <p:cNvSpPr>
            <a:spLocks noGrp="1"/>
          </p:cNvSpPr>
          <p:nvPr>
            <p:ph type="dt" sz="half" idx="15"/>
          </p:nvPr>
        </p:nvSpPr>
        <p:spPr/>
        <p:txBody>
          <a:bodyPr rtlCol="0"/>
          <a:lstStyle/>
          <a:p>
            <a:fld id="{18825C6F-BEC6-A54E-8481-F0C848A3BBD2}" type="datetimeFigureOut">
              <a:rPr lang="en-US" smtClean="0"/>
              <a:t>25/11/2016</a:t>
            </a:fld>
            <a:endParaRPr lang="en-US"/>
          </a:p>
        </p:txBody>
      </p:sp>
      <p:sp>
        <p:nvSpPr>
          <p:cNvPr id="12" name="Slide Number Placeholder 11"/>
          <p:cNvSpPr>
            <a:spLocks noGrp="1"/>
          </p:cNvSpPr>
          <p:nvPr>
            <p:ph type="sldNum" sz="quarter" idx="16"/>
          </p:nvPr>
        </p:nvSpPr>
        <p:spPr/>
        <p:txBody>
          <a:bodyPr rtlCol="0"/>
          <a:lstStyle/>
          <a:p>
            <a:fld id="{FBB37272-523A-C845-AEE9-4B6BFE3A7D5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fld id="{18825C6F-BEC6-A54E-8481-F0C848A3BBD2}" type="datetimeFigureOut">
              <a:rPr lang="en-US" smtClean="0"/>
              <a:t>25/11/2016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25C6F-BEC6-A54E-8481-F0C848A3BBD2}" type="datetimeFigureOut">
              <a:rPr lang="en-US" smtClean="0"/>
              <a:t>25/11/2016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BB37272-523A-C845-AEE9-4B6BFE3A7D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smtClean="0"/>
              <a:t>Click to edit Master title style</a:t>
            </a:r>
            <a:endParaRPr kumimoji="0" lang="en-US"/>
          </a:p>
        </p:txBody>
      </p:sp>
      <p:sp>
        <p:nvSpPr>
          <p:cNvPr id="5" name="Date Placeholder 4"/>
          <p:cNvSpPr>
            <a:spLocks noGrp="1"/>
          </p:cNvSpPr>
          <p:nvPr>
            <p:ph type="dt" sz="half" idx="10"/>
          </p:nvPr>
        </p:nvSpPr>
        <p:spPr/>
        <p:txBody>
          <a:bodyPr/>
          <a:lstStyle/>
          <a:p>
            <a:fld id="{18825C6F-BEC6-A54E-8481-F0C848A3BBD2}" type="datetimeFigureOut">
              <a:rPr lang="en-US" smtClean="0"/>
              <a:t>25/11/2016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8825C6F-BEC6-A54E-8481-F0C848A3BBD2}" type="datetimeFigureOut">
              <a:rPr lang="en-US" smtClean="0"/>
              <a:t>25/11/2016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BB37272-523A-C845-AEE9-4B6BFE3A7D5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8825C6F-BEC6-A54E-8481-F0C848A3BBD2}" type="datetimeFigureOut">
              <a:rPr lang="en-US" smtClean="0"/>
              <a:t>25/11/2016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BB37272-523A-C845-AEE9-4B6BFE3A7D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13639"/>
            <a:ext cx="6781800" cy="2453761"/>
          </a:xfrm>
        </p:spPr>
        <p:txBody>
          <a:bodyPr>
            <a:normAutofit/>
          </a:bodyPr>
          <a:lstStyle/>
          <a:p>
            <a:r>
              <a:rPr lang="el-GR" dirty="0" smtClean="0">
                <a:latin typeface="Cambria"/>
                <a:cs typeface="Cambria"/>
              </a:rPr>
              <a:t>ΔΙΑΣΦΑΛΙΣΗ &amp; ΒΕΛΤΙΩΣΗ ΤΗΣ ΠΟΙΟΤΗΤΑΣ </a:t>
            </a:r>
            <a:endParaRPr lang="en-US" dirty="0">
              <a:latin typeface="Cambria"/>
              <a:cs typeface="Cambria"/>
            </a:endParaRPr>
          </a:p>
        </p:txBody>
      </p:sp>
      <p:sp>
        <p:nvSpPr>
          <p:cNvPr id="3" name="Subtitle 2"/>
          <p:cNvSpPr>
            <a:spLocks noGrp="1"/>
          </p:cNvSpPr>
          <p:nvPr>
            <p:ph type="subTitle" idx="1"/>
          </p:nvPr>
        </p:nvSpPr>
        <p:spPr/>
        <p:txBody>
          <a:bodyPr>
            <a:normAutofit/>
          </a:bodyPr>
          <a:lstStyle/>
          <a:p>
            <a:r>
              <a:rPr lang="el-GR" dirty="0" smtClean="0"/>
              <a:t>ΓΙΟΥΛΗ</a:t>
            </a:r>
            <a:r>
              <a:rPr lang="en-US" dirty="0" smtClean="0"/>
              <a:t> </a:t>
            </a:r>
            <a:r>
              <a:rPr lang="el-GR" dirty="0" smtClean="0"/>
              <a:t>ΠΑΠΑΔΙΑΜΑΝΤΑΚΗ </a:t>
            </a:r>
            <a:r>
              <a:rPr lang="en-US" dirty="0" smtClean="0"/>
              <a:t>–</a:t>
            </a:r>
            <a:r>
              <a:rPr lang="el-GR" dirty="0" smtClean="0"/>
              <a:t> ΝΟΕΜΒΡΙΟΣ 2016</a:t>
            </a:r>
            <a:endParaRPr lang="en-US" dirty="0"/>
          </a:p>
        </p:txBody>
      </p:sp>
      <p:sp>
        <p:nvSpPr>
          <p:cNvPr id="4" name="TextBox 3"/>
          <p:cNvSpPr txBox="1"/>
          <p:nvPr/>
        </p:nvSpPr>
        <p:spPr>
          <a:xfrm>
            <a:off x="0" y="6092828"/>
            <a:ext cx="2197700" cy="492443"/>
          </a:xfrm>
          <a:prstGeom prst="rect">
            <a:avLst/>
          </a:prstGeom>
          <a:noFill/>
        </p:spPr>
        <p:txBody>
          <a:bodyPr wrap="square" rtlCol="0">
            <a:spAutoFit/>
          </a:bodyPr>
          <a:lstStyle/>
          <a:p>
            <a:r>
              <a:rPr lang="el-GR" sz="2600" dirty="0"/>
              <a:t>Θ.Ε</a:t>
            </a:r>
            <a:r>
              <a:rPr lang="el-GR" sz="2600" dirty="0" smtClean="0"/>
              <a:t>.7.</a:t>
            </a:r>
            <a:r>
              <a:rPr lang="en-US" sz="2600" dirty="0" smtClean="0"/>
              <a:t>MA</a:t>
            </a:r>
            <a:r>
              <a:rPr lang="en-US" sz="2600" dirty="0"/>
              <a:t>-HEP </a:t>
            </a:r>
          </a:p>
        </p:txBody>
      </p:sp>
    </p:spTree>
    <p:extLst>
      <p:ext uri="{BB962C8B-B14F-4D97-AF65-F5344CB8AC3E}">
        <p14:creationId xmlns:p14="http://schemas.microsoft.com/office/powerpoint/2010/main" val="73634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ΔΙΑΜΟΡΦΩΣΗ ΚΟΥΛΤΟΥΡΑΣ ΠΟΙΟΤΗΤΑΣ</a:t>
            </a:r>
            <a:endParaRPr lang="en-US" sz="3600" dirty="0"/>
          </a:p>
        </p:txBody>
      </p:sp>
      <p:sp>
        <p:nvSpPr>
          <p:cNvPr id="3" name="Content Placeholder 2"/>
          <p:cNvSpPr>
            <a:spLocks noGrp="1"/>
          </p:cNvSpPr>
          <p:nvPr>
            <p:ph sz="quarter" idx="1"/>
          </p:nvPr>
        </p:nvSpPr>
        <p:spPr/>
        <p:txBody>
          <a:bodyPr>
            <a:normAutofit lnSpcReduction="10000"/>
          </a:bodyPr>
          <a:lstStyle/>
          <a:p>
            <a:pPr marL="0" indent="0">
              <a:buNone/>
            </a:pPr>
            <a:r>
              <a:rPr lang="el-GR" dirty="0"/>
              <a:t>Μια τρίτη φάση φαίνεται να ξεκινά από τη στιγμή που δημιουργούνται αμφιβολίες για τη δυνατότητα των πανεπιστημίων να προάγουν την καινοτομία και να διασφαλίσουν την ποιότητα. Από τη στιγμή που δημιουργείται η ανάγκη για τη διαμόρφωση μιας βιώσιμης κουλτούρας ποιότητας η προσοχή στρέφεται από την υποχρέωση λογοδοσίας στη διαμόρφωση μιας προσέγγισης στραμμένης στη βελτίωση που ενισχύει την αυτορύθμιση των ιδρυμάτων </a:t>
            </a:r>
            <a:endParaRPr lang="en-US" dirty="0"/>
          </a:p>
        </p:txBody>
      </p:sp>
    </p:spTree>
    <p:extLst>
      <p:ext uri="{BB962C8B-B14F-4D97-AF65-F5344CB8AC3E}">
        <p14:creationId xmlns:p14="http://schemas.microsoft.com/office/powerpoint/2010/main" val="353091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l-GR" dirty="0" smtClean="0"/>
              <a:t>Σε αυτή τη φάση το ενδιαφέρον μετατοπίζεται από την ικανοποίηση των δημόσιων απαιτήσεων για λογοδοσία (που συχνά νοούνται ως εξωτερικές πρός την εσωτερική ζωή του ιδρύματος)  σε μια προσέγγιση που νοεί την βελτίωση ως αποτέλεσμα της αυτορύθμισης των ιδρυμάτων </a:t>
            </a:r>
            <a:endParaRPr lang="en-US" dirty="0"/>
          </a:p>
        </p:txBody>
      </p:sp>
      <p:sp>
        <p:nvSpPr>
          <p:cNvPr id="4" name="Title 1"/>
          <p:cNvSpPr>
            <a:spLocks noGrp="1"/>
          </p:cNvSpPr>
          <p:nvPr>
            <p:ph type="title"/>
          </p:nvPr>
        </p:nvSpPr>
        <p:spPr/>
        <p:txBody>
          <a:bodyPr>
            <a:normAutofit/>
          </a:bodyPr>
          <a:lstStyle/>
          <a:p>
            <a:r>
              <a:rPr lang="el-GR" sz="3600" dirty="0" smtClean="0"/>
              <a:t>ΔΙΑΜΟΡΦΩΣΗ ΚΟΥΛΤΟΥΡΑΣ ΠΟΙΟΤΗΤΑΣ</a:t>
            </a:r>
            <a:endParaRPr lang="en-US" sz="3600" dirty="0"/>
          </a:p>
        </p:txBody>
      </p:sp>
    </p:spTree>
    <p:extLst>
      <p:ext uri="{BB962C8B-B14F-4D97-AF65-F5344CB8AC3E}">
        <p14:creationId xmlns:p14="http://schemas.microsoft.com/office/powerpoint/2010/main" val="14659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ΑΥΤΟΝΟΜΙΑ &amp; ΛΟΓΟΔΟΣΙΑ</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l-GR" dirty="0" smtClean="0"/>
              <a:t>Στις διάφορες χώρες μπορούμε να παρατηρήσουμε διαφορές ως προς</a:t>
            </a:r>
          </a:p>
          <a:p>
            <a:r>
              <a:rPr lang="el-GR" dirty="0" smtClean="0"/>
              <a:t>το βαθμό ελέγχου από το κράτος</a:t>
            </a:r>
          </a:p>
          <a:p>
            <a:r>
              <a:rPr lang="el-GR" dirty="0" smtClean="0"/>
              <a:t>το βαθμό αυτονομίας των ιδρυμάτων</a:t>
            </a:r>
          </a:p>
          <a:p>
            <a:r>
              <a:rPr lang="el-GR" dirty="0" smtClean="0"/>
              <a:t>Τα συστήματα χρηματοδότησης</a:t>
            </a:r>
          </a:p>
          <a:p>
            <a:r>
              <a:rPr lang="el-GR" dirty="0" smtClean="0"/>
              <a:t>τη δομή και την εσωτερική οργάνωση των συστημάτων ανώτατης εκπαίδευσης </a:t>
            </a:r>
          </a:p>
          <a:p>
            <a:pPr marL="0" indent="0">
              <a:buNone/>
            </a:pPr>
            <a:r>
              <a:rPr lang="el-GR" dirty="0" smtClean="0"/>
              <a:t>Ωστόσο παρατηρείται μια σύγκλιση προς ένα κυρίαρχο μοντέλο αυτονομίας και τη χρήση μιας κοινής μεθοδολογίας διασφάλισης της ποιότητας</a:t>
            </a:r>
          </a:p>
        </p:txBody>
      </p:sp>
    </p:spTree>
    <p:extLst>
      <p:ext uri="{BB962C8B-B14F-4D97-AF65-F5344CB8AC3E}">
        <p14:creationId xmlns:p14="http://schemas.microsoft.com/office/powerpoint/2010/main" val="428658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ges from Quality in HE.jpg"/>
          <p:cNvPicPr>
            <a:picLocks noGrp="1" noChangeAspect="1"/>
          </p:cNvPicPr>
          <p:nvPr>
            <p:ph sz="quarter" idx="1"/>
          </p:nvPr>
        </p:nvPicPr>
        <p:blipFill>
          <a:blip r:embed="rId2">
            <a:extLst>
              <a:ext uri="{28A0092B-C50C-407E-A947-70E740481C1C}">
                <a14:useLocalDpi xmlns:a14="http://schemas.microsoft.com/office/drawing/2010/main" val="0"/>
              </a:ext>
            </a:extLst>
          </a:blip>
          <a:srcRect t="2717" b="2717"/>
          <a:stretch>
            <a:fillRect/>
          </a:stretch>
        </p:blipFill>
        <p:spPr>
          <a:xfrm>
            <a:off x="612648" y="1739504"/>
            <a:ext cx="8153400" cy="4572283"/>
          </a:xfrm>
        </p:spPr>
      </p:pic>
      <p:sp>
        <p:nvSpPr>
          <p:cNvPr id="5" name="Title 1"/>
          <p:cNvSpPr>
            <a:spLocks noGrp="1"/>
          </p:cNvSpPr>
          <p:nvPr>
            <p:ph type="title"/>
          </p:nvPr>
        </p:nvSpPr>
        <p:spPr>
          <a:xfrm>
            <a:off x="612648" y="228600"/>
            <a:ext cx="8153400" cy="990600"/>
          </a:xfrm>
        </p:spPr>
        <p:txBody>
          <a:bodyPr/>
          <a:lstStyle/>
          <a:p>
            <a:pPr algn="ctr"/>
            <a:r>
              <a:rPr lang="el-GR" dirty="0" smtClean="0"/>
              <a:t>ΑΥΤΟΝΟΜΙΑ &amp; ΛΟΓΟΔΟΣΙΑ</a:t>
            </a:r>
            <a:endParaRPr lang="en-US" dirty="0"/>
          </a:p>
        </p:txBody>
      </p:sp>
    </p:spTree>
    <p:extLst>
      <p:ext uri="{BB962C8B-B14F-4D97-AF65-F5344CB8AC3E}">
        <p14:creationId xmlns:p14="http://schemas.microsoft.com/office/powerpoint/2010/main" val="3828228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6400" y="2108200"/>
            <a:ext cx="8585200" cy="4495800"/>
          </a:xfrm>
        </p:spPr>
        <p:txBody>
          <a:bodyPr>
            <a:noAutofit/>
          </a:bodyPr>
          <a:lstStyle/>
          <a:p>
            <a:pPr>
              <a:buSzPct val="70000"/>
              <a:buFont typeface="Courier New"/>
              <a:buChar char="o"/>
            </a:pPr>
            <a:r>
              <a:rPr lang="el-GR" sz="2400" dirty="0" smtClean="0"/>
              <a:t>Σε συστήματα που λειτουργούσαν με βάση τη λογική της αγοράς ή το Βρετανικό μοντέλο των αυτόνομων ιδρυμάτων που λάμβαναν σημαντική κρατική επιχορήγηση τα ιδρύματα θεωρούν ότι η αυτονομία τους μειώνεται από τις απαιτήσεις λογοδοσίας και αποδοτικότητας. </a:t>
            </a:r>
          </a:p>
          <a:p>
            <a:pPr>
              <a:buSzPct val="70000"/>
              <a:buFont typeface="Courier New"/>
              <a:buChar char="o"/>
            </a:pPr>
            <a:r>
              <a:rPr lang="el-GR" sz="2400" dirty="0" smtClean="0"/>
              <a:t>Αντίθετα συστήματα που λειτουργούσαν υπό αυξημένο κρατικό έλεγχο (Κίνα, Ανατολική Ευρώπη, Νότια Αμερική)  τα πανεπιστήμια  φαίνεται να απολαμβάνουν αυξημένο βαθμό αυτονομίας, με αντιστάθμισμα την αποδοχή διαδικασιών λογοδοσίας. </a:t>
            </a:r>
          </a:p>
        </p:txBody>
      </p:sp>
      <p:sp>
        <p:nvSpPr>
          <p:cNvPr id="4" name="Title 1"/>
          <p:cNvSpPr>
            <a:spLocks noGrp="1"/>
          </p:cNvSpPr>
          <p:nvPr>
            <p:ph type="title"/>
          </p:nvPr>
        </p:nvSpPr>
        <p:spPr/>
        <p:txBody>
          <a:bodyPr/>
          <a:lstStyle/>
          <a:p>
            <a:pPr algn="ctr"/>
            <a:r>
              <a:rPr lang="el-GR" dirty="0" smtClean="0"/>
              <a:t>ΑΥΤΟΝΟΜΙΑ &amp; ΛΟΓΟΔΟΣΙΑ</a:t>
            </a:r>
            <a:endParaRPr lang="en-US" dirty="0"/>
          </a:p>
        </p:txBody>
      </p:sp>
    </p:spTree>
    <p:extLst>
      <p:ext uri="{BB962C8B-B14F-4D97-AF65-F5344CB8AC3E}">
        <p14:creationId xmlns:p14="http://schemas.microsoft.com/office/powerpoint/2010/main" val="283168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800600"/>
          </a:xfrm>
        </p:spPr>
        <p:txBody>
          <a:bodyPr>
            <a:normAutofit fontScale="62500" lnSpcReduction="20000"/>
          </a:bodyPr>
          <a:lstStyle/>
          <a:p>
            <a:r>
              <a:rPr lang="el-GR" sz="3500" dirty="0" smtClean="0"/>
              <a:t>Οι περισσότερες Αρχές Διασφάλισης Ποιότητας συνδιάζουν στις εκθέσεις αξιολόγησης δεδομένα που συλλέγονται από τρεις διαφορετικές πηγές. </a:t>
            </a:r>
          </a:p>
          <a:p>
            <a:pPr lvl="2"/>
            <a:r>
              <a:rPr lang="el-GR" sz="3200" dirty="0" smtClean="0"/>
              <a:t>Εκθέσεις αυτοαξιολόγησης, </a:t>
            </a:r>
          </a:p>
          <a:p>
            <a:pPr lvl="2"/>
            <a:r>
              <a:rPr lang="el-GR" sz="3200" dirty="0" smtClean="0"/>
              <a:t>δείκτες επίδοσης και </a:t>
            </a:r>
          </a:p>
          <a:p>
            <a:pPr lvl="2"/>
            <a:r>
              <a:rPr lang="en-US" sz="3200" dirty="0" smtClean="0"/>
              <a:t>a</a:t>
            </a:r>
            <a:r>
              <a:rPr lang="el-GR" sz="3200" dirty="0" smtClean="0"/>
              <a:t>ξιολόγηση από ομότιμους (</a:t>
            </a:r>
            <a:r>
              <a:rPr lang="en-US" sz="3200" dirty="0" smtClean="0"/>
              <a:t>peer review) </a:t>
            </a:r>
            <a:endParaRPr lang="el-GR" sz="3200" dirty="0" smtClean="0"/>
          </a:p>
          <a:p>
            <a:r>
              <a:rPr lang="el-GR" sz="3200" dirty="0" smtClean="0"/>
              <a:t>Με </a:t>
            </a:r>
            <a:r>
              <a:rPr lang="el-GR" sz="3200" dirty="0"/>
              <a:t>βάση αυτά συνθέτουν μια έκθεση η οποία περιλαμβάνει προτάσεις</a:t>
            </a:r>
            <a:endParaRPr lang="el-GR" dirty="0"/>
          </a:p>
          <a:p>
            <a:r>
              <a:rPr lang="el-GR" sz="3500" dirty="0" smtClean="0"/>
              <a:t>Στις περισσότερες χώρες η αυτοαξιολόγηση αν και διενεργείται με βάση ένα πρότυπο, διανθίζεται με αναφορές στην αποστολή του ιδρύματος.  Η αξιολόγηση από ομότιμους συνήθως περιλαμβάνει επίσκεψη από ένα πάνελ ακαδημαϊκών στο ίδρυμα το οποίο αξιολογείται</a:t>
            </a:r>
            <a:r>
              <a:rPr lang="en-US" sz="3500" dirty="0" smtClean="0"/>
              <a:t>. </a:t>
            </a:r>
            <a:endParaRPr lang="el-GR" sz="3500" dirty="0" smtClean="0"/>
          </a:p>
          <a:p>
            <a:r>
              <a:rPr lang="el-GR" sz="3500" dirty="0" smtClean="0"/>
              <a:t>Ειδικά στη Βρετανία η αξιολόγηση από το πάνελ ειδικών περιλαμβάνει και παρακολουθηση διδασκαλιών/εκπαιδευτικών δραστηριοτήτων</a:t>
            </a:r>
            <a:r>
              <a:rPr lang="el-GR" dirty="0" smtClean="0"/>
              <a:t>.</a:t>
            </a:r>
            <a:endParaRPr lang="en-US" dirty="0"/>
          </a:p>
        </p:txBody>
      </p:sp>
      <p:sp>
        <p:nvSpPr>
          <p:cNvPr id="4" name="Title 1"/>
          <p:cNvSpPr>
            <a:spLocks noGrp="1"/>
          </p:cNvSpPr>
          <p:nvPr>
            <p:ph type="title"/>
          </p:nvPr>
        </p:nvSpPr>
        <p:spPr/>
        <p:txBody>
          <a:bodyPr/>
          <a:lstStyle/>
          <a:p>
            <a:r>
              <a:rPr lang="en-US" dirty="0" smtClean="0"/>
              <a:t>EXTERNAL QUALITY MONITORING </a:t>
            </a:r>
            <a:endParaRPr lang="en-US" dirty="0"/>
          </a:p>
        </p:txBody>
      </p:sp>
    </p:spTree>
    <p:extLst>
      <p:ext uri="{BB962C8B-B14F-4D97-AF65-F5344CB8AC3E}">
        <p14:creationId xmlns:p14="http://schemas.microsoft.com/office/powerpoint/2010/main" val="2322231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r>
              <a:rPr lang="en-US" dirty="0" smtClean="0"/>
              <a:t>O </a:t>
            </a:r>
            <a:r>
              <a:rPr lang="el-GR" dirty="0" smtClean="0"/>
              <a:t>(εξωτερικός) έλεγχος της ποιότητας μπορεί να εστιάζει σε διαφορετικά αντικείμενα και να έχει διαφορετικούς στόχους</a:t>
            </a:r>
            <a:r>
              <a:rPr lang="en-US" dirty="0" smtClean="0"/>
              <a:t>. </a:t>
            </a:r>
            <a:r>
              <a:rPr lang="el-GR" dirty="0" smtClean="0"/>
              <a:t>Μπορεί να εστιάζει στο ίδρυμα, όπως συμβαίνει με τις εκθέσεις αξιολόγησης των ιδρυμάτων. Ή εναλλακτικά στο πρόγραμμα σπουδών, ή και στον τρόπο διδασκαλίας ειδικά εάν το πρόγραμμα</a:t>
            </a:r>
            <a:r>
              <a:rPr lang="el-GR" dirty="0"/>
              <a:t> </a:t>
            </a:r>
            <a:r>
              <a:rPr lang="el-GR" dirty="0" smtClean="0"/>
              <a:t>ακολουθεί καινοτόμες πρακτικές. Σε κάποιες σπάνιες περιπτώσεις αξιολογείται η εμπειρία των φοιτητών, όχι το ίδρυμα.</a:t>
            </a:r>
          </a:p>
          <a:p>
            <a:r>
              <a:rPr lang="el-GR" dirty="0" smtClean="0"/>
              <a:t>Σε άλλες περιπτώσεις ο έλεγχος επεκτείνεται και στον τρόπο διακυβέρνησης και διοίκησης του ιδρύματος.  Εάν το ενδιαφέρον περιορίζεται στη μάθηση, η αξιολόγηση πιθανόν να εστιάζει στο πρόγραμμα σπουδών (σχεδιασμό, οργάνωση, αξιολόγηση, υποστήριξη)</a:t>
            </a:r>
          </a:p>
          <a:p>
            <a:r>
              <a:rPr lang="el-GR" dirty="0" smtClean="0"/>
              <a:t>Τέλος το ενδιαφέρον στρέφεται στο φοιτητή, οπότε ελέγχεται η</a:t>
            </a:r>
            <a:r>
              <a:rPr lang="en-US" dirty="0" smtClean="0"/>
              <a:t> </a:t>
            </a:r>
            <a:r>
              <a:rPr lang="el-GR" dirty="0" smtClean="0"/>
              <a:t>εγκυρότητα του τίτλου σπουδών, συνήθως σε προγράμματα που απολήγουν σε επαγγελματική πιστοποίηση. </a:t>
            </a:r>
            <a:endParaRPr lang="en-US" dirty="0"/>
          </a:p>
        </p:txBody>
      </p:sp>
      <p:sp>
        <p:nvSpPr>
          <p:cNvPr id="4" name="Title 1"/>
          <p:cNvSpPr>
            <a:spLocks noGrp="1"/>
          </p:cNvSpPr>
          <p:nvPr>
            <p:ph type="title"/>
          </p:nvPr>
        </p:nvSpPr>
        <p:spPr/>
        <p:txBody>
          <a:bodyPr/>
          <a:lstStyle/>
          <a:p>
            <a:r>
              <a:rPr lang="en-US" dirty="0" smtClean="0"/>
              <a:t>EXTERNAL QUALITY MONITORING </a:t>
            </a:r>
            <a:endParaRPr lang="en-US" dirty="0"/>
          </a:p>
        </p:txBody>
      </p:sp>
    </p:spTree>
    <p:extLst>
      <p:ext uri="{BB962C8B-B14F-4D97-AF65-F5344CB8AC3E}">
        <p14:creationId xmlns:p14="http://schemas.microsoft.com/office/powerpoint/2010/main" val="132352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QUALITY MONITORING </a:t>
            </a:r>
            <a:endParaRPr lang="en-US" dirty="0"/>
          </a:p>
        </p:txBody>
      </p:sp>
      <p:pic>
        <p:nvPicPr>
          <p:cNvPr id="4" name="Content Placeholder 3" descr="figure 2.jpg"/>
          <p:cNvPicPr>
            <a:picLocks noGrp="1" noChangeAspect="1"/>
          </p:cNvPicPr>
          <p:nvPr>
            <p:ph sz="quarter" idx="1"/>
          </p:nvPr>
        </p:nvPicPr>
        <p:blipFill>
          <a:blip r:embed="rId2">
            <a:extLst>
              <a:ext uri="{28A0092B-C50C-407E-A947-70E740481C1C}">
                <a14:useLocalDpi xmlns:a14="http://schemas.microsoft.com/office/drawing/2010/main" val="0"/>
              </a:ext>
            </a:extLst>
          </a:blip>
          <a:srcRect t="7047" b="7047"/>
          <a:stretch>
            <a:fillRect/>
          </a:stretch>
        </p:blipFill>
        <p:spPr>
          <a:xfrm>
            <a:off x="612648" y="2133600"/>
            <a:ext cx="8153400" cy="3962400"/>
          </a:xfrm>
        </p:spPr>
      </p:pic>
      <p:sp>
        <p:nvSpPr>
          <p:cNvPr id="8" name="TextBox 7"/>
          <p:cNvSpPr txBox="1"/>
          <p:nvPr/>
        </p:nvSpPr>
        <p:spPr>
          <a:xfrm>
            <a:off x="1041400" y="1841500"/>
            <a:ext cx="7112000" cy="369332"/>
          </a:xfrm>
          <a:prstGeom prst="rect">
            <a:avLst/>
          </a:prstGeom>
          <a:noFill/>
        </p:spPr>
        <p:txBody>
          <a:bodyPr wrap="square" rtlCol="0">
            <a:spAutoFit/>
          </a:bodyPr>
          <a:lstStyle/>
          <a:p>
            <a:r>
              <a:rPr lang="en-US" dirty="0" smtClean="0"/>
              <a:t>Object	       Focus		Rationale	          Approach         Mechanism</a:t>
            </a:r>
            <a:endParaRPr lang="en-US" dirty="0"/>
          </a:p>
        </p:txBody>
      </p:sp>
    </p:spTree>
    <p:extLst>
      <p:ext uri="{BB962C8B-B14F-4D97-AF65-F5344CB8AC3E}">
        <p14:creationId xmlns:p14="http://schemas.microsoft.com/office/powerpoint/2010/main" val="1600306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ΠΙΣΤΟΠΟΙΗΣΗ</a:t>
            </a:r>
            <a:r>
              <a:rPr lang="en-US" dirty="0" smtClean="0"/>
              <a:t> (accreditation)</a:t>
            </a:r>
            <a:endParaRPr lang="en-US" dirty="0"/>
          </a:p>
        </p:txBody>
      </p:sp>
      <p:sp>
        <p:nvSpPr>
          <p:cNvPr id="3" name="Content Placeholder 2"/>
          <p:cNvSpPr>
            <a:spLocks noGrp="1"/>
          </p:cNvSpPr>
          <p:nvPr>
            <p:ph sz="quarter" idx="1"/>
          </p:nvPr>
        </p:nvSpPr>
        <p:spPr>
          <a:xfrm>
            <a:off x="330200" y="1549400"/>
            <a:ext cx="8636000" cy="5308600"/>
          </a:xfrm>
        </p:spPr>
        <p:txBody>
          <a:bodyPr>
            <a:noAutofit/>
          </a:bodyPr>
          <a:lstStyle/>
          <a:p>
            <a:r>
              <a:rPr lang="el-GR" sz="2100" dirty="0" smtClean="0"/>
              <a:t>Η πιστοποίηση μπορεί να αφορά ένα ίδρυμα ή ένα πρόγραμμα σπουδών.</a:t>
            </a:r>
          </a:p>
          <a:p>
            <a:r>
              <a:rPr lang="el-GR" sz="2100" dirty="0" smtClean="0"/>
              <a:t>Η πιστοποίηση ενός προγράμματος σπουδών μπορεί να είναι ακαδημαϊκή ή επαγγελματική, να απολήγει δηλαδή στην ικανότητα άσκησης επαγγέλματος.</a:t>
            </a:r>
          </a:p>
          <a:p>
            <a:r>
              <a:rPr lang="el-GR" sz="2100" dirty="0" smtClean="0"/>
              <a:t>Η διαδικασία αναφέρεται στην εγκυρότητα, την νομιμοποίηση και την καταλληλότητα ενός ιδρύματος ή προγράμματος σπουδών ή μέρους αυτού. Έχει περιγραφεί ως μιά δημόσια δήλωση ότι το ίδρυμα ή το πρόγραμμα έχει ξεπεράσει «ένα κατώφλι ποιότητηας» </a:t>
            </a:r>
          </a:p>
          <a:p>
            <a:r>
              <a:rPr lang="el-GR" sz="2100" dirty="0" smtClean="0"/>
              <a:t>Η τυπική δημόσια αναγνώριση που περιλαμβάνεται στην πιστοποίηση βασίζεται σε συμφωνημένα προκαθορισμένα κριτήρια και στάνταρντ. Η πιστοποίηση μπορεί να περιλαμβάνει πέρα από την επίσημη απόφαση αναγνώρισης και ετικέττες ποιότητας (</a:t>
            </a:r>
            <a:r>
              <a:rPr lang="en-US" sz="2100" dirty="0" smtClean="0"/>
              <a:t>quality labels) </a:t>
            </a:r>
            <a:r>
              <a:rPr lang="el-GR" sz="2100" dirty="0" smtClean="0"/>
              <a:t>που ένα ίδρυμα ή  πρόγραμμα αποκτά μέσα από  τις διαδικασίες πιστοποίησης</a:t>
            </a:r>
            <a:r>
              <a:rPr lang="en-US" sz="2100" dirty="0" smtClean="0"/>
              <a:t>. </a:t>
            </a:r>
            <a:endParaRPr lang="el-GR" sz="2100" dirty="0" smtClean="0"/>
          </a:p>
          <a:p>
            <a:r>
              <a:rPr lang="el-GR" sz="2100" dirty="0" smtClean="0"/>
              <a:t>Έχει χαρακτήρα δυαδικό. Ένα ίδρυμα/πρόγραμμα είτε είναι πιστοποιημένο είτε όχι. </a:t>
            </a:r>
            <a:endParaRPr lang="en-US" sz="2100" dirty="0"/>
          </a:p>
        </p:txBody>
      </p:sp>
    </p:spTree>
    <p:extLst>
      <p:ext uri="{BB962C8B-B14F-4D97-AF65-F5344CB8AC3E}">
        <p14:creationId xmlns:p14="http://schemas.microsoft.com/office/powerpoint/2010/main" val="2455021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r>
              <a:rPr lang="el-GR" dirty="0" smtClean="0"/>
              <a:t>Η πιστοποίηση εστιάζει στους πόρους, τα προγράμματα σπουδών και τη στελέχωση του ιδρύματος. Μερικές φορές αναφέρεται στη διδασκαλία αλλά σπάνια ασχολείται την απασχολησιμότητα των φοιτητών ή τις ικανότητες που αποκτούν οι φοιτητές στη διάρκεια φοιτησής τους. Εξερεση αποτελούν προγράμματα επαγγελματικής πιστοποίησης στη Βρετανία και τις ΗΠΑ.</a:t>
            </a:r>
          </a:p>
          <a:p>
            <a:r>
              <a:rPr lang="el-GR" dirty="0" smtClean="0"/>
              <a:t>Η πιστοποίηση μπορεί να βασίζεται στην αναγνώριση ότι το ίδρυμα έχει διαμορφώσει ικανοποιητικές διαδικασίες ελέγχου και διασφαλίζει ικανοποιητική ποιότητα και στάνταρντ. Ωστόσο αυτή η διαδικασία συνήθως θεωρείται μέρος της διαδικασίας ελέγχου, που αποτελεί διακριτή διαδικασία, η οποία πιθανά συμβάλλει σε μια τυπική διαδικασία πιστοποίησης του ιδρύματος. </a:t>
            </a:r>
          </a:p>
        </p:txBody>
      </p:sp>
      <p:sp>
        <p:nvSpPr>
          <p:cNvPr id="4" name="Title 1"/>
          <p:cNvSpPr>
            <a:spLocks noGrp="1"/>
          </p:cNvSpPr>
          <p:nvPr>
            <p:ph type="title"/>
          </p:nvPr>
        </p:nvSpPr>
        <p:spPr/>
        <p:txBody>
          <a:bodyPr/>
          <a:lstStyle/>
          <a:p>
            <a:r>
              <a:rPr lang="el-GR" dirty="0" smtClean="0"/>
              <a:t>ΠΙΣΤΟΠΟΙΗΣΗ</a:t>
            </a:r>
            <a:r>
              <a:rPr lang="en-US" dirty="0" smtClean="0"/>
              <a:t> (accreditation)</a:t>
            </a:r>
            <a:endParaRPr lang="en-US" dirty="0"/>
          </a:p>
        </p:txBody>
      </p:sp>
    </p:spTree>
    <p:extLst>
      <p:ext uri="{BB962C8B-B14F-4D97-AF65-F5344CB8AC3E}">
        <p14:creationId xmlns:p14="http://schemas.microsoft.com/office/powerpoint/2010/main" val="291790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Cambria"/>
                <a:cs typeface="Cambria"/>
              </a:rPr>
              <a:t>ΔΙΑΣΦΑΛΙΣΗ &amp; ΒΕΛΤΙΩΣΗ ΤΗΣ ΠΟΙΟΤΗΤΑΣ</a:t>
            </a:r>
            <a:endParaRPr lang="en-US" sz="3200" dirty="0"/>
          </a:p>
        </p:txBody>
      </p:sp>
      <p:sp>
        <p:nvSpPr>
          <p:cNvPr id="3" name="Content Placeholder 2"/>
          <p:cNvSpPr>
            <a:spLocks noGrp="1"/>
          </p:cNvSpPr>
          <p:nvPr>
            <p:ph sz="quarter" idx="1"/>
          </p:nvPr>
        </p:nvSpPr>
        <p:spPr/>
        <p:txBody>
          <a:bodyPr>
            <a:normAutofit fontScale="85000" lnSpcReduction="10000"/>
          </a:bodyPr>
          <a:lstStyle/>
          <a:p>
            <a:r>
              <a:rPr lang="el-GR" dirty="0"/>
              <a:t>Η διάκριση ανάμεσα στη διασφάλιση και τη βελτίωση της ποιότητας έχει εισαχθεί για να δηλώσει διαφορετικές λειτουργίες των διαδικασιών που χρησιμοποιούνται κατά την αξιολόγηση της ποιότητας των ιδρυμάτων. Έτσι </a:t>
            </a:r>
            <a:endParaRPr lang="en-US" dirty="0"/>
          </a:p>
          <a:p>
            <a:r>
              <a:rPr lang="el-GR" dirty="0" smtClean="0"/>
              <a:t>Η </a:t>
            </a:r>
            <a:r>
              <a:rPr lang="el-GR" dirty="0"/>
              <a:t>διασφάλιση της ποιότητας αφορά </a:t>
            </a:r>
            <a:r>
              <a:rPr lang="el-GR" dirty="0" smtClean="0"/>
              <a:t>τη ρυθμιστική/κανονιστική όψη των διαδικασιών</a:t>
            </a:r>
            <a:r>
              <a:rPr lang="el-GR" dirty="0"/>
              <a:t>, έτσι ώστε μέσα από τη λογοδοσία να εξασφαλίζεται η εμπιστοσύνη των εταίρων στις παρεχόμενες υπηρεσίες</a:t>
            </a:r>
            <a:endParaRPr lang="en-US" dirty="0"/>
          </a:p>
          <a:p>
            <a:r>
              <a:rPr lang="el-GR" dirty="0"/>
              <a:t>Η βελτίωση της ποιότητας  αφορά </a:t>
            </a:r>
            <a:r>
              <a:rPr lang="el-GR" dirty="0" smtClean="0"/>
              <a:t>τη </a:t>
            </a:r>
            <a:r>
              <a:rPr lang="el-GR" dirty="0"/>
              <a:t>διαμορφωτική </a:t>
            </a:r>
            <a:r>
              <a:rPr lang="el-GR" dirty="0" smtClean="0"/>
              <a:t>όψη </a:t>
            </a:r>
            <a:r>
              <a:rPr lang="el-GR" dirty="0"/>
              <a:t>των διαδικασιών αυτών και περιλαμβάνει μηχανισμούς ανατροφοδότησης με στόχο τη μεταβολή των πρακτικών προς το καλύτερο</a:t>
            </a:r>
            <a:endParaRPr lang="en-US" dirty="0"/>
          </a:p>
          <a:p>
            <a:endParaRPr lang="en-US" dirty="0"/>
          </a:p>
        </p:txBody>
      </p:sp>
    </p:spTree>
    <p:extLst>
      <p:ext uri="{BB962C8B-B14F-4D97-AF65-F5344CB8AC3E}">
        <p14:creationId xmlns:p14="http://schemas.microsoft.com/office/powerpoint/2010/main" val="1877040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1300" y="1600200"/>
            <a:ext cx="8674100" cy="4800600"/>
          </a:xfrm>
        </p:spPr>
        <p:txBody>
          <a:bodyPr>
            <a:noAutofit/>
          </a:bodyPr>
          <a:lstStyle/>
          <a:p>
            <a:r>
              <a:rPr lang="el-GR" sz="2400" dirty="0" smtClean="0"/>
              <a:t>Στο επ</a:t>
            </a:r>
            <a:r>
              <a:rPr lang="el-GR" sz="2400" dirty="0" smtClean="0"/>
              <a:t>ίπεδο του πανεπιστημίου η πιστοποίηση ουσιαστικά ισοδυναμεί με άδεια λειτουργίας</a:t>
            </a:r>
            <a:r>
              <a:rPr lang="en-US" sz="2400" dirty="0" smtClean="0"/>
              <a:t>.</a:t>
            </a:r>
            <a:r>
              <a:rPr lang="el-GR" sz="2400" dirty="0" smtClean="0"/>
              <a:t> Συν</a:t>
            </a:r>
            <a:r>
              <a:rPr lang="el-GR" sz="2400" dirty="0" smtClean="0"/>
              <a:t>ήθως βασίζεται σε αξιολόγηση του εάν ένα ίδρυμα πληροί συγκεκριμένα </a:t>
            </a:r>
            <a:r>
              <a:rPr lang="en-US" sz="2400" dirty="0" smtClean="0"/>
              <a:t>minimum </a:t>
            </a:r>
            <a:r>
              <a:rPr lang="el-GR" sz="2400" dirty="0" smtClean="0"/>
              <a:t>στάνταρντ όπως για παράδειγμα προσόντα του εκπαιδευτικού προσωπικού, ερευνητικές δραστηριότητες, αριθμό φοιτητών και δυνατότητες υποστήριξης του προγράμματος σπουδών</a:t>
            </a:r>
            <a:r>
              <a:rPr lang="en-US" sz="2400" dirty="0" smtClean="0"/>
              <a:t>. </a:t>
            </a:r>
            <a:r>
              <a:rPr lang="el-GR" sz="2400" dirty="0" smtClean="0"/>
              <a:t>Μπορε</a:t>
            </a:r>
            <a:r>
              <a:rPr lang="el-GR" sz="2400" dirty="0" smtClean="0"/>
              <a:t>ί να βασίζεται σε μια γενικότερη εκτίμηση της δυνατότητας του ιδρύματος να παράξει αποφοίτους που πληρούν (ρητά ή άρητα) ακαδημαϊκές προδιαγραφές ή επαγγελματικές ικανότητες</a:t>
            </a:r>
          </a:p>
          <a:p>
            <a:r>
              <a:rPr lang="el-GR" sz="2400" dirty="0" smtClean="0"/>
              <a:t>Στην Ευρ</a:t>
            </a:r>
            <a:r>
              <a:rPr lang="el-GR" sz="2400" dirty="0" smtClean="0"/>
              <a:t>ώπη η πιστοποίηση των πανεπιστημίων γίνεται από εθνικές αρχές, είτε ανεξάρτητες ή και διευθύνσεις του υπουργείου οι οποίες συνήθως λαμβάνουν την τελική απόφαση για την αναγνώριση/πιστοποίηση του ιδρύματος</a:t>
            </a:r>
          </a:p>
        </p:txBody>
      </p:sp>
      <p:sp>
        <p:nvSpPr>
          <p:cNvPr id="4" name="Title 1"/>
          <p:cNvSpPr>
            <a:spLocks noGrp="1"/>
          </p:cNvSpPr>
          <p:nvPr>
            <p:ph type="title"/>
          </p:nvPr>
        </p:nvSpPr>
        <p:spPr/>
        <p:txBody>
          <a:bodyPr/>
          <a:lstStyle/>
          <a:p>
            <a:r>
              <a:rPr lang="el-GR" dirty="0" smtClean="0"/>
              <a:t>ΠΙΣΤΟΠΟΙΗΣΗ</a:t>
            </a:r>
            <a:r>
              <a:rPr lang="en-US" dirty="0" smtClean="0"/>
              <a:t> (accreditation)</a:t>
            </a:r>
            <a:endParaRPr lang="en-US" dirty="0"/>
          </a:p>
        </p:txBody>
      </p:sp>
    </p:spTree>
    <p:extLst>
      <p:ext uri="{BB962C8B-B14F-4D97-AF65-F5344CB8AC3E}">
        <p14:creationId xmlns:p14="http://schemas.microsoft.com/office/powerpoint/2010/main" val="3183314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1300" y="2057400"/>
            <a:ext cx="8674100" cy="4343400"/>
          </a:xfrm>
        </p:spPr>
        <p:txBody>
          <a:bodyPr>
            <a:noAutofit/>
          </a:bodyPr>
          <a:lstStyle/>
          <a:p>
            <a:r>
              <a:rPr lang="el-GR" sz="2400" dirty="0" smtClean="0"/>
              <a:t>Στις ΗΠΑ η πιστοποίηση έχει δημιουργηθεί ως διαδικασία αυτορύθμισης της βιωσιμότητας των ιδρυμάτων από μη κυβερνητικές εθελοντικές οργανώσεις που έχουν περιφερειακή εμβέλεια.</a:t>
            </a:r>
          </a:p>
          <a:p>
            <a:r>
              <a:rPr lang="el-GR" sz="2400" dirty="0" smtClean="0"/>
              <a:t>Η πιστοποίηση και ιδίως η αρχική αναγνώριση τείνει να είναι πιο σημαντική διαδικασία σε χώρες που έχουν σημαντικό αριθμό ιδωτικών ιδρυμάτων ανώτατης εκπαίδευσης, όπως για παράδειγμα στην Αμερική ή την Ανατολική Ευρώπη.  </a:t>
            </a:r>
            <a:endParaRPr lang="en-US" sz="2400" dirty="0"/>
          </a:p>
        </p:txBody>
      </p:sp>
      <p:sp>
        <p:nvSpPr>
          <p:cNvPr id="4" name="Title 1"/>
          <p:cNvSpPr>
            <a:spLocks noGrp="1"/>
          </p:cNvSpPr>
          <p:nvPr>
            <p:ph type="title"/>
          </p:nvPr>
        </p:nvSpPr>
        <p:spPr/>
        <p:txBody>
          <a:bodyPr/>
          <a:lstStyle/>
          <a:p>
            <a:r>
              <a:rPr lang="el-GR" dirty="0" smtClean="0"/>
              <a:t>ΠΙΣΤΟΠΟΙΗΣΗ</a:t>
            </a:r>
            <a:r>
              <a:rPr lang="en-US" dirty="0" smtClean="0"/>
              <a:t> (accreditation)</a:t>
            </a:r>
            <a:endParaRPr lang="en-US" dirty="0"/>
          </a:p>
        </p:txBody>
      </p:sp>
    </p:spTree>
    <p:extLst>
      <p:ext uri="{BB962C8B-B14F-4D97-AF65-F5344CB8AC3E}">
        <p14:creationId xmlns:p14="http://schemas.microsoft.com/office/powerpoint/2010/main" val="1522099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ΕΠΙΘΕΩΡΗΣΗ/ΕΛΕΓΧΟΣ </a:t>
            </a:r>
            <a:r>
              <a:rPr lang="el-GR" dirty="0" smtClean="0"/>
              <a:t>(</a:t>
            </a:r>
            <a:r>
              <a:rPr lang="en-US" dirty="0" smtClean="0"/>
              <a:t>audit)</a:t>
            </a:r>
            <a:endParaRPr lang="en-US" dirty="0"/>
          </a:p>
        </p:txBody>
      </p:sp>
      <p:sp>
        <p:nvSpPr>
          <p:cNvPr id="3" name="Content Placeholder 2"/>
          <p:cNvSpPr>
            <a:spLocks noGrp="1"/>
          </p:cNvSpPr>
          <p:nvPr>
            <p:ph sz="quarter" idx="1"/>
          </p:nvPr>
        </p:nvSpPr>
        <p:spPr/>
        <p:txBody>
          <a:bodyPr>
            <a:normAutofit fontScale="77500" lnSpcReduction="20000"/>
          </a:bodyPr>
          <a:lstStyle/>
          <a:p>
            <a:r>
              <a:rPr lang="el-GR" dirty="0" smtClean="0"/>
              <a:t>Η διαδικασ</a:t>
            </a:r>
            <a:r>
              <a:rPr lang="el-GR" dirty="0" smtClean="0"/>
              <a:t>ία διασφαλίζει ότι το ιδρύμα έχει διαμορφώσει και ακολουθεί συγκεκριμένες πρακτικές λειτουργίας, είτε αυτές έχουν διαμορφωθεί εσωτερικά, είτε απαιτούνται δια νόμου ή από εθνικές αρχές.  Η επιθεώρηση μπορεί να εξετάζει και την αποτελεσματικότητα αυτών των πρακτικών. Συνήθως ο έλεγχος διενεργείται σε επίπεδο ιδρύματος. </a:t>
            </a:r>
            <a:endParaRPr lang="en-US" dirty="0"/>
          </a:p>
          <a:p>
            <a:r>
              <a:rPr lang="el-GR" dirty="0" smtClean="0"/>
              <a:t>Συν</a:t>
            </a:r>
            <a:r>
              <a:rPr lang="el-GR" dirty="0" smtClean="0"/>
              <a:t>ήθως ζητείται από το ίδρυμα να υποδείξει τις εσωτερικές διαδικασίες διασφάλισης της ποιότητας που έχει θεσπίσει, καθώς και τις μονάδες που έχουν τη σχετική αρμοδιότητα και τον τρόπο που συντονίζονται οι πρακτικές που ακολουθούνται σε επίπεδο τμήματος/σχολής/ιδρύματος. </a:t>
            </a:r>
          </a:p>
          <a:p>
            <a:r>
              <a:rPr lang="el-GR" dirty="0" smtClean="0"/>
              <a:t>Οι επιθεωρήσεις συνήθως δεν αξιολογούν το ίδρυμα καθ’ εαυτό, απλώς  επιβεβαιώνουν ότι το ίδρυμα έχει διαμορφώσει σαφείς διαδικασίες ελέγχου της ποιότητας που οδηγούν σε ανάληψη δράσης εάν οι προδιαγραφές δεν τηρούνται. </a:t>
            </a:r>
          </a:p>
        </p:txBody>
      </p:sp>
    </p:spTree>
    <p:extLst>
      <p:ext uri="{BB962C8B-B14F-4D97-AF65-F5344CB8AC3E}">
        <p14:creationId xmlns:p14="http://schemas.microsoft.com/office/powerpoint/2010/main" val="1263835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el-GR" dirty="0" smtClean="0"/>
              <a:t>ΞΙΟΛΟΓΗΣΗ (</a:t>
            </a:r>
            <a:r>
              <a:rPr lang="en-US" dirty="0" smtClean="0"/>
              <a:t>assessment)</a:t>
            </a:r>
            <a:endParaRPr lang="en-US" dirty="0"/>
          </a:p>
        </p:txBody>
      </p:sp>
      <p:sp>
        <p:nvSpPr>
          <p:cNvPr id="3" name="Content Placeholder 2"/>
          <p:cNvSpPr>
            <a:spLocks noGrp="1"/>
          </p:cNvSpPr>
          <p:nvPr>
            <p:ph sz="quarter" idx="1"/>
          </p:nvPr>
        </p:nvSpPr>
        <p:spPr>
          <a:xfrm>
            <a:off x="612648" y="1600200"/>
            <a:ext cx="8153400" cy="4978400"/>
          </a:xfrm>
        </p:spPr>
        <p:txBody>
          <a:bodyPr>
            <a:normAutofit fontScale="77500" lnSpcReduction="20000"/>
          </a:bodyPr>
          <a:lstStyle/>
          <a:p>
            <a:r>
              <a:rPr lang="en-US" dirty="0" smtClean="0"/>
              <a:t>H </a:t>
            </a:r>
            <a:r>
              <a:rPr lang="el-GR" dirty="0" smtClean="0"/>
              <a:t>διαδικασ</a:t>
            </a:r>
            <a:r>
              <a:rPr lang="el-GR" dirty="0" smtClean="0"/>
              <a:t>ία αξιολόγησης κρίνει τη συνολική ποιότητα ενός ιδρύματος ή ενός προγράμματος σπουδών με βάση συγκεκριμένους δείκτες επίδοσης, διαδικασίες και παραγόμενα αποτελέσματα.</a:t>
            </a:r>
          </a:p>
          <a:p>
            <a:r>
              <a:rPr lang="el-GR" dirty="0" smtClean="0"/>
              <a:t>Η μ</a:t>
            </a:r>
            <a:r>
              <a:rPr lang="el-GR" dirty="0" smtClean="0"/>
              <a:t>έτρηση γίνεται με βάση εξωτερικά καθορισμένα κριτήρια (ρητά και άρητα) και εσωτερικά καθορισμένους στόχους ή αποστολές ή με βάση αμοιβαία συμφωνημένα κριτήρια.</a:t>
            </a:r>
          </a:p>
          <a:p>
            <a:r>
              <a:rPr lang="el-GR" dirty="0" smtClean="0"/>
              <a:t> Πολλές αξιολογήσεις μετρούν (υποτίθεται) την ‘καταλληλότητα για το σκοπό’ και έτσι τα ιδρύματα ή τα προγράμματα αξιολογούνται με βάση κριτήρια που συνάδουν με τις αποστολές τους. </a:t>
            </a:r>
            <a:r>
              <a:rPr lang="el-GR" dirty="0" smtClean="0"/>
              <a:t>Στην πράξη όμως πάντα υπάρχουν συγκεκριμένες προσδοκίες και υπάρχει περιορισμένη ανοχή ως προς τη διακύμανση της αποστολής.</a:t>
            </a:r>
            <a:endParaRPr lang="el-GR" dirty="0" smtClean="0"/>
          </a:p>
          <a:p>
            <a:r>
              <a:rPr lang="el-GR" dirty="0" smtClean="0"/>
              <a:t>Η αξιολ</a:t>
            </a:r>
            <a:r>
              <a:rPr lang="el-GR" dirty="0" smtClean="0"/>
              <a:t>όγηση μπορεί να γίνει είτε με βάση ένα περίπλοκο σύστημα βαθμολόγησης είτε με βάση μια απλή διχοτομική κλίμακα (ικανοποιητικό/μη-ικανοποιητικό)</a:t>
            </a:r>
            <a:endParaRPr lang="en-US" dirty="0"/>
          </a:p>
        </p:txBody>
      </p:sp>
    </p:spTree>
    <p:extLst>
      <p:ext uri="{BB962C8B-B14F-4D97-AF65-F5344CB8AC3E}">
        <p14:creationId xmlns:p14="http://schemas.microsoft.com/office/powerpoint/2010/main" val="1935730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l-GR" dirty="0"/>
              <a:t>ΞΙΟΛΟΓΗΣΗ (</a:t>
            </a:r>
            <a:r>
              <a:rPr lang="en-US" dirty="0"/>
              <a:t>assessment)</a:t>
            </a:r>
          </a:p>
        </p:txBody>
      </p:sp>
      <p:sp>
        <p:nvSpPr>
          <p:cNvPr id="3" name="Content Placeholder 2"/>
          <p:cNvSpPr>
            <a:spLocks noGrp="1"/>
          </p:cNvSpPr>
          <p:nvPr>
            <p:ph sz="quarter" idx="1"/>
          </p:nvPr>
        </p:nvSpPr>
        <p:spPr/>
        <p:txBody>
          <a:bodyPr>
            <a:normAutofit fontScale="85000" lnSpcReduction="20000"/>
          </a:bodyPr>
          <a:lstStyle/>
          <a:p>
            <a:r>
              <a:rPr lang="el-GR" dirty="0" smtClean="0"/>
              <a:t>Η αξιολ</a:t>
            </a:r>
            <a:r>
              <a:rPr lang="el-GR" dirty="0" smtClean="0"/>
              <a:t>όγηση μπορεί να κρίνει ένα ίδρυμα σε σχέση με άλλα, με βάση καθορισμένα επίπεδα αναφοράς </a:t>
            </a:r>
            <a:r>
              <a:rPr lang="el-GR" dirty="0"/>
              <a:t>(</a:t>
            </a:r>
            <a:r>
              <a:rPr lang="en-US" dirty="0" smtClean="0"/>
              <a:t>benchmark</a:t>
            </a:r>
            <a:r>
              <a:rPr lang="el-GR" dirty="0" smtClean="0"/>
              <a:t>) </a:t>
            </a:r>
            <a:r>
              <a:rPr lang="el-GR" dirty="0" smtClean="0"/>
              <a:t>ή να κρίνει την επίδοση του ιδρύματος διαχρονικά</a:t>
            </a:r>
            <a:r>
              <a:rPr lang="en-US" dirty="0" smtClean="0"/>
              <a:t>. </a:t>
            </a:r>
            <a:r>
              <a:rPr lang="el-GR" dirty="0" smtClean="0"/>
              <a:t>Συν</a:t>
            </a:r>
            <a:r>
              <a:rPr lang="el-GR" dirty="0" smtClean="0"/>
              <a:t>ήθως τα επίπεδα αναφοράς είναι ποσοτικοποιημένα και περιορίζονται σε μετρήσιμα δεδομένα, περιλαμβανομένης της ύπαρξης ή μη μιας υπηρεσίας ή δομής. </a:t>
            </a:r>
          </a:p>
          <a:p>
            <a:r>
              <a:rPr lang="el-GR" dirty="0" smtClean="0"/>
              <a:t>Η αξιολόγηση μπορεί να επεκτείνεται σε πόρους του ιδρύματος (διδακτικό προσωπικό, υποδομές) ή διαδικασίες (διδακτικές πρακτικές, υποστήριξη της μαθησιακής διαδικασίας) ή αποτελέσματα (ακαδημαϊκές επιδόσεις των φοιτητών, επαγγελματικές ικανότητες, ποσοστά απορρόφησης στην αγορά εργασίας, αντίληψη των φοιτητών για τη μαθησιακή τους εμπειρία) </a:t>
            </a:r>
          </a:p>
        </p:txBody>
      </p:sp>
    </p:spTree>
    <p:extLst>
      <p:ext uri="{BB962C8B-B14F-4D97-AF65-F5344CB8AC3E}">
        <p14:creationId xmlns:p14="http://schemas.microsoft.com/office/powerpoint/2010/main" val="4230073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l-GR" dirty="0"/>
              <a:t>ΞΙΟΛΟΓΗΣΗ (</a:t>
            </a:r>
            <a:r>
              <a:rPr lang="en-US" dirty="0"/>
              <a:t>assessment)</a:t>
            </a:r>
          </a:p>
        </p:txBody>
      </p:sp>
      <p:sp>
        <p:nvSpPr>
          <p:cNvPr id="3" name="Content Placeholder 2"/>
          <p:cNvSpPr>
            <a:spLocks noGrp="1"/>
          </p:cNvSpPr>
          <p:nvPr>
            <p:ph sz="quarter" idx="1"/>
          </p:nvPr>
        </p:nvSpPr>
        <p:spPr/>
        <p:txBody>
          <a:bodyPr>
            <a:normAutofit/>
          </a:bodyPr>
          <a:lstStyle/>
          <a:p>
            <a:r>
              <a:rPr lang="el-GR" dirty="0" smtClean="0"/>
              <a:t>Η διαδικασ</a:t>
            </a:r>
            <a:r>
              <a:rPr lang="el-GR" dirty="0" smtClean="0"/>
              <a:t>ία στηρίζεται σε αποτίμηση στατιστικών δεδομένων, παρατήρηση, άμεση αξιολόγηση των ερευνητικών αποτελεσμάτων, απόψεις φοιτητών και αποφοίτων, απόψεις εργοδοτών, επίδοση των φοιτητών, εκθέσεις αυτοαξιολόγησεις και τις απόψεις άλλων οργανώσεων (επαγγελματικών σωματείων, επιμελητηρίων κλπ).</a:t>
            </a:r>
          </a:p>
          <a:p>
            <a:pPr marL="0" indent="0">
              <a:buNone/>
            </a:pPr>
            <a:endParaRPr lang="en-US" dirty="0"/>
          </a:p>
        </p:txBody>
      </p:sp>
    </p:spTree>
    <p:extLst>
      <p:ext uri="{BB962C8B-B14F-4D97-AF65-F5344CB8AC3E}">
        <p14:creationId xmlns:p14="http://schemas.microsoft.com/office/powerpoint/2010/main" val="3909679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000" dirty="0" smtClean="0"/>
              <a:t>ΕΛΕΓΧΟΣ ΤΩΝ ΣΤΑΝΤΑΡΝΤ (</a:t>
            </a:r>
            <a:r>
              <a:rPr lang="en-US" sz="3000" dirty="0" smtClean="0"/>
              <a:t>Standards Monitoring)</a:t>
            </a:r>
            <a:endParaRPr lang="en-US" sz="3000" dirty="0"/>
          </a:p>
        </p:txBody>
      </p:sp>
      <p:sp>
        <p:nvSpPr>
          <p:cNvPr id="3" name="Content Placeholder 2"/>
          <p:cNvSpPr>
            <a:spLocks noGrp="1"/>
          </p:cNvSpPr>
          <p:nvPr>
            <p:ph sz="quarter" idx="1"/>
          </p:nvPr>
        </p:nvSpPr>
        <p:spPr/>
        <p:txBody>
          <a:bodyPr>
            <a:normAutofit fontScale="77500" lnSpcReduction="20000"/>
          </a:bodyPr>
          <a:lstStyle/>
          <a:p>
            <a:r>
              <a:rPr lang="el-GR" dirty="0" smtClean="0"/>
              <a:t>Σε συστ</a:t>
            </a:r>
            <a:r>
              <a:rPr lang="el-GR" dirty="0" smtClean="0"/>
              <a:t>ήματα που χρησιμοποιούν εξωτερικούς βαθμολογητές, ο έλεγχος των στάνταρντ αποτελεί διαδικασία που ακολουθείται ακόμη και πριν τη διαμόρφωση των διαδικασιών εξωτερικής αξιολόγησης. </a:t>
            </a:r>
          </a:p>
          <a:p>
            <a:r>
              <a:rPr lang="el-GR" dirty="0" smtClean="0"/>
              <a:t>Εξωτερικοί βαθμολογητές χρησιμοποιούνται για τον έλεγχο των στάνταρντ σε προπτυχιακά και μεταπτυχιακά προγράμματα σπουδών στη Βρετανία, τη Δανία, την Ιρλανδία,τη Νέα Ζηλανδία, τη Μαλαισία, το Μπρουνέι, την Ινδία, το Μαλάουι, το Χονκ Κόνγκ και στα </a:t>
            </a:r>
            <a:r>
              <a:rPr lang="en-US" dirty="0" err="1" smtClean="0"/>
              <a:t>technikons</a:t>
            </a:r>
            <a:r>
              <a:rPr lang="en-US" dirty="0" smtClean="0"/>
              <a:t> </a:t>
            </a:r>
            <a:r>
              <a:rPr lang="el-GR" dirty="0" smtClean="0"/>
              <a:t>της Ν</a:t>
            </a:r>
            <a:r>
              <a:rPr lang="el-GR" dirty="0" smtClean="0"/>
              <a:t>ότιας Αφρικής</a:t>
            </a:r>
            <a:r>
              <a:rPr lang="en-US" dirty="0" smtClean="0"/>
              <a:t>. </a:t>
            </a:r>
            <a:endParaRPr lang="el-GR" dirty="0" smtClean="0"/>
          </a:p>
          <a:p>
            <a:r>
              <a:rPr lang="el-GR" dirty="0" smtClean="0"/>
              <a:t>Σε ορισμ</a:t>
            </a:r>
            <a:r>
              <a:rPr lang="el-GR" dirty="0" smtClean="0"/>
              <a:t>ένα επαγγελματικά πεδία ο έλεγχος των στάνταρντ απο επαγγελματικά σωματεία ή επιμελητήρια αποτελεί διαδικασία πιο σημαντική από τη διασφάλιση ποιότητας γιατί συχνά συνδέεται με την επαγγελματική πιστοποίηση και την άδεια ασκήσεως επαγγέλματος. </a:t>
            </a:r>
          </a:p>
        </p:txBody>
      </p:sp>
    </p:spTree>
    <p:extLst>
      <p:ext uri="{BB962C8B-B14F-4D97-AF65-F5344CB8AC3E}">
        <p14:creationId xmlns:p14="http://schemas.microsoft.com/office/powerpoint/2010/main" val="1096928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927600"/>
          </a:xfrm>
        </p:spPr>
        <p:txBody>
          <a:bodyPr>
            <a:normAutofit fontScale="62500" lnSpcReduction="20000"/>
          </a:bodyPr>
          <a:lstStyle/>
          <a:p>
            <a:r>
              <a:rPr lang="en-US" dirty="0"/>
              <a:t> </a:t>
            </a:r>
            <a:r>
              <a:rPr lang="el-GR" sz="3400" dirty="0" smtClean="0"/>
              <a:t>Αυτ</a:t>
            </a:r>
            <a:r>
              <a:rPr lang="el-GR" sz="3400" dirty="0" smtClean="0"/>
              <a:t>ή η διαδικασία μπορεί να καθορίζει τα κατάλληλα στάνταρντ και να διασφαλίζει ότι τα στάνταρντ ενός ιδρύματος βρίσκονται σε κατάλληλο επίπεδο ελέγχοντας ακόμα και τη βαθμολογία ή τη γενικότερη επίδοση των φοιτητών. Ο έλεγχος μπορεί ακόμη να διασφαλίζει τη συγκρισιμότητα των στάνταρντ σε ένα επιστημονικό πεδίο. Οι εξωτερικοί αξιολογητές συγκρίνουν προγράμματα σπουδών εντός ενός επιστημονικού πεδίου. Καποιες φορές μπορεί και να βαθμολογούν οι ίδιοι την εργασία των φοιτητών όμως συνήθως το επίπεδο συνάγεται από συστηματικό δειγματοληπτικό έλεγχο ή από έλεγχο της βαθμολογίας. </a:t>
            </a:r>
            <a:endParaRPr lang="el-GR" sz="3400" dirty="0"/>
          </a:p>
          <a:p>
            <a:r>
              <a:rPr lang="el-GR" sz="3400" dirty="0" smtClean="0"/>
              <a:t>Η διαδικασία αυτή συναντάται σε επαγγελματικά σωματεία στη Βρετανία τα οποία πολλές φορές διοργανώνουν και διαγωνισμούς με το πέρας των οποίων χορηγείται η άδεια ασκήσεως επαγγέλματος. Το </a:t>
            </a:r>
            <a:r>
              <a:rPr lang="en-US" sz="3400" dirty="0" err="1" smtClean="0"/>
              <a:t>provão</a:t>
            </a:r>
            <a:r>
              <a:rPr lang="el-GR" sz="3400" dirty="0" smtClean="0"/>
              <a:t> στη Βραζιλ</a:t>
            </a:r>
            <a:r>
              <a:rPr lang="el-GR" sz="3400" dirty="0" smtClean="0"/>
              <a:t>ία αποτελεί επίσης παράδειγμα εθνικού διαγωνισμού σε συγκεκριμένα θέματα/επιστημονικά πεδία το οποίο επίσης έχει στόχο το έλεγχο των στάνταρντ. </a:t>
            </a:r>
            <a:r>
              <a:rPr lang="en-US" sz="3400" dirty="0" smtClean="0"/>
              <a:t> </a:t>
            </a:r>
            <a:endParaRPr lang="en-US" sz="3400" dirty="0"/>
          </a:p>
        </p:txBody>
      </p:sp>
      <p:sp>
        <p:nvSpPr>
          <p:cNvPr id="4" name="Title 1"/>
          <p:cNvSpPr>
            <a:spLocks noGrp="1"/>
          </p:cNvSpPr>
          <p:nvPr>
            <p:ph type="title"/>
          </p:nvPr>
        </p:nvSpPr>
        <p:spPr/>
        <p:txBody>
          <a:bodyPr>
            <a:noAutofit/>
          </a:bodyPr>
          <a:lstStyle/>
          <a:p>
            <a:r>
              <a:rPr lang="el-GR" sz="3000" dirty="0" smtClean="0"/>
              <a:t>ΕΛΕΓΧΟΣ ΤΩΝ ΣΤΑΝΤΑΡΝΤ (</a:t>
            </a:r>
            <a:r>
              <a:rPr lang="en-US" sz="3000" dirty="0" smtClean="0"/>
              <a:t>Standards Monitoring)</a:t>
            </a:r>
            <a:endParaRPr lang="en-US" sz="3000" dirty="0"/>
          </a:p>
        </p:txBody>
      </p:sp>
    </p:spTree>
    <p:extLst>
      <p:ext uri="{BB962C8B-B14F-4D97-AF65-F5344CB8AC3E}">
        <p14:creationId xmlns:p14="http://schemas.microsoft.com/office/powerpoint/2010/main" val="3981542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a:t> </a:t>
            </a:r>
            <a:r>
              <a:rPr lang="el-GR" dirty="0" smtClean="0"/>
              <a:t>Κατά την άποψη του </a:t>
            </a:r>
            <a:r>
              <a:rPr lang="en-US" dirty="0" err="1" smtClean="0"/>
              <a:t>Westerheijden</a:t>
            </a:r>
            <a:r>
              <a:rPr lang="en-US" dirty="0" smtClean="0"/>
              <a:t> </a:t>
            </a:r>
            <a:r>
              <a:rPr lang="en-US" dirty="0"/>
              <a:t>(2001), </a:t>
            </a:r>
            <a:r>
              <a:rPr lang="el-GR" dirty="0" smtClean="0"/>
              <a:t>οι εθνικές πιστοποιήσεις προάγουν την ομοιομορφία και όχι την ποικιλομορφία των ιδρυμάτων ενώ εμποδίζουν την ευελίξία.</a:t>
            </a:r>
          </a:p>
          <a:p>
            <a:r>
              <a:rPr lang="el-GR" dirty="0" smtClean="0"/>
              <a:t> Οι διαδικασίες διασφάλισης της ποιότητας εν τέλει εμποδίζουν την καινοτομία λόγω της εφαρμογής συντηρητικών και άκαμπτων κριτηρίων αξιολόγησης.</a:t>
            </a:r>
          </a:p>
        </p:txBody>
      </p:sp>
      <p:sp>
        <p:nvSpPr>
          <p:cNvPr id="4" name="Title 1"/>
          <p:cNvSpPr>
            <a:spLocks noGrp="1"/>
          </p:cNvSpPr>
          <p:nvPr>
            <p:ph type="title"/>
          </p:nvPr>
        </p:nvSpPr>
        <p:spPr/>
        <p:txBody>
          <a:bodyPr>
            <a:noAutofit/>
          </a:bodyPr>
          <a:lstStyle/>
          <a:p>
            <a:r>
              <a:rPr lang="en-US" dirty="0"/>
              <a:t>K</a:t>
            </a:r>
            <a:r>
              <a:rPr lang="el-GR" dirty="0"/>
              <a:t>ΡΙΤΙΚΗ</a:t>
            </a:r>
            <a:endParaRPr lang="en-US" dirty="0"/>
          </a:p>
        </p:txBody>
      </p:sp>
    </p:spTree>
    <p:extLst>
      <p:ext uri="{BB962C8B-B14F-4D97-AF65-F5344CB8AC3E}">
        <p14:creationId xmlns:p14="http://schemas.microsoft.com/office/powerpoint/2010/main" val="2246074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l-GR" dirty="0"/>
              <a:t>ΡΙΤΙΚΗ</a:t>
            </a:r>
            <a:endParaRPr lang="en-US" dirty="0"/>
          </a:p>
        </p:txBody>
      </p:sp>
      <p:sp>
        <p:nvSpPr>
          <p:cNvPr id="3" name="Content Placeholder 2"/>
          <p:cNvSpPr>
            <a:spLocks noGrp="1"/>
          </p:cNvSpPr>
          <p:nvPr>
            <p:ph sz="quarter" idx="1"/>
          </p:nvPr>
        </p:nvSpPr>
        <p:spPr>
          <a:xfrm>
            <a:off x="444500" y="1511300"/>
            <a:ext cx="8521700" cy="5105400"/>
          </a:xfrm>
        </p:spPr>
        <p:txBody>
          <a:bodyPr>
            <a:noAutofit/>
          </a:bodyPr>
          <a:lstStyle/>
          <a:p>
            <a:r>
              <a:rPr lang="el-GR" sz="2400" dirty="0" smtClean="0"/>
              <a:t>Οι βελτιώσεις που εισάγονται μέσω των διαδικασιών διασφάλισης της ποιότητας είναι προσωρινές και όχι μόνιμες.</a:t>
            </a:r>
          </a:p>
          <a:p>
            <a:r>
              <a:rPr lang="el-GR" sz="2400" dirty="0" smtClean="0"/>
              <a:t>Η αρχική επίδραση ξεθωριάζει, ειδικά εάν δεν υπάρχει συνδεση ανάμεσα στις εσωτερικές και τις εξωτερικές διαδικασίες.</a:t>
            </a:r>
          </a:p>
          <a:p>
            <a:r>
              <a:rPr lang="el-GR" sz="2400" dirty="0" smtClean="0"/>
              <a:t>Η διαδικασία εξωτερικού ελέγχου πρέπει να ανατροφοδοτεί το εσωτερικό σύστημα ποιότητας. Τα πραγματικά οφέλη προέρχονται από τον διάλογο που προάγεται κατά τη διαδικασία αξιολόγησης της διασφάλισης της ποιότητας.</a:t>
            </a:r>
          </a:p>
          <a:p>
            <a:r>
              <a:rPr lang="el-GR" sz="2400" dirty="0"/>
              <a:t>Το πραγματικό ζήτημα είναι πώς </a:t>
            </a:r>
            <a:r>
              <a:rPr lang="el-GR" sz="2400" dirty="0" smtClean="0"/>
              <a:t>να </a:t>
            </a:r>
            <a:r>
              <a:rPr lang="el-GR" sz="2400" dirty="0"/>
              <a:t>ενσωματωθούν τα αποτελέσματα της διαδικασίας στο περιβάλλον του ιδρύματος</a:t>
            </a:r>
            <a:r>
              <a:rPr lang="en-US" sz="2400" dirty="0"/>
              <a:t>. </a:t>
            </a:r>
            <a:r>
              <a:rPr lang="el-GR" sz="2400" dirty="0"/>
              <a:t>Όσο περισσότερο η διαδικασία </a:t>
            </a:r>
            <a:r>
              <a:rPr lang="el-GR" sz="2400" dirty="0" smtClean="0"/>
              <a:t>προσλαμβάνεται ως </a:t>
            </a:r>
            <a:r>
              <a:rPr lang="el-GR" sz="2400" dirty="0"/>
              <a:t>διαδικασία συμμόρφωσης σε εξωτερικές απαιτήσεις τόσο λίγοτερο διαρκούν τα αρχικά οφέλη. </a:t>
            </a:r>
          </a:p>
        </p:txBody>
      </p:sp>
    </p:spTree>
    <p:extLst>
      <p:ext uri="{BB962C8B-B14F-4D97-AF65-F5344CB8AC3E}">
        <p14:creationId xmlns:p14="http://schemas.microsoft.com/office/powerpoint/2010/main" val="66723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r>
              <a:rPr lang="el-GR" dirty="0"/>
              <a:t>Μια από τις μεγαλύτερες δυσκολίες όταν αναφερόμαστε στις διαδικασίες διασφάλισης ή βελτίωσης της ποιότητας είναι ο ορισμός της «ποιότητας» για την οποία μιλάμε.</a:t>
            </a:r>
            <a:endParaRPr lang="en-US" dirty="0"/>
          </a:p>
          <a:p>
            <a:r>
              <a:rPr lang="el-GR" dirty="0"/>
              <a:t>Το είδος της ποιότητας στο οποίο αναφερόμαστε διαφέρει ανάλογα με την οπτική των εταίρων που εμπλέκονται στη διαδικασία (κοινωνία, κράτος φοιτητές, διδάσκοντες, διοίκηση ιδρύματος). </a:t>
            </a:r>
            <a:endParaRPr lang="en-US" dirty="0" smtClean="0"/>
          </a:p>
          <a:p>
            <a:r>
              <a:rPr lang="en-US" dirty="0" smtClean="0"/>
              <a:t>H </a:t>
            </a:r>
            <a:r>
              <a:rPr lang="el-GR" dirty="0" smtClean="0"/>
              <a:t>υπηρεσία </a:t>
            </a:r>
            <a:r>
              <a:rPr lang="el-GR" dirty="0"/>
              <a:t>της οποίας η ποιότητα </a:t>
            </a:r>
            <a:r>
              <a:rPr lang="el-GR" dirty="0" smtClean="0"/>
              <a:t>διασφαλίζεται</a:t>
            </a:r>
            <a:r>
              <a:rPr lang="en-US" dirty="0" smtClean="0"/>
              <a:t> (</a:t>
            </a:r>
            <a:r>
              <a:rPr lang="el-GR" dirty="0" smtClean="0"/>
              <a:t>η εκπαίδευση)  είναι πολυεπίπεδη</a:t>
            </a:r>
          </a:p>
          <a:p>
            <a:pPr lvl="1">
              <a:buFont typeface="Wingdings" charset="2"/>
              <a:buChar char="ü"/>
            </a:pPr>
            <a:r>
              <a:rPr lang="el-GR" dirty="0" smtClean="0"/>
              <a:t>διδασκαλία </a:t>
            </a:r>
            <a:r>
              <a:rPr lang="el-GR" dirty="0"/>
              <a:t>για την απόκτηση επαγγελματικών ή </a:t>
            </a:r>
            <a:r>
              <a:rPr lang="el-GR" dirty="0" smtClean="0"/>
              <a:t>επιστημονικών </a:t>
            </a:r>
            <a:r>
              <a:rPr lang="el-GR" dirty="0"/>
              <a:t>προσόντων, </a:t>
            </a:r>
            <a:endParaRPr lang="el-GR" dirty="0" smtClean="0"/>
          </a:p>
          <a:p>
            <a:pPr lvl="1">
              <a:buFont typeface="Wingdings" charset="2"/>
              <a:buChar char="ü"/>
            </a:pPr>
            <a:r>
              <a:rPr lang="el-GR" dirty="0" smtClean="0"/>
              <a:t>δημιουργία </a:t>
            </a:r>
            <a:r>
              <a:rPr lang="el-GR" dirty="0"/>
              <a:t>νέας γνώσης</a:t>
            </a:r>
            <a:r>
              <a:rPr lang="el-GR" dirty="0" smtClean="0"/>
              <a:t>,</a:t>
            </a:r>
          </a:p>
          <a:p>
            <a:pPr lvl="1">
              <a:buFont typeface="Wingdings" charset="2"/>
              <a:buChar char="ü"/>
            </a:pPr>
            <a:r>
              <a:rPr lang="el-GR" dirty="0" smtClean="0"/>
              <a:t>διαμόρφωση </a:t>
            </a:r>
            <a:r>
              <a:rPr lang="el-GR" dirty="0"/>
              <a:t>μιας ολοκληρωμένης </a:t>
            </a:r>
            <a:r>
              <a:rPr lang="el-GR" dirty="0" smtClean="0"/>
              <a:t>προσωπικότητας, πολίτη που συμμετέχει </a:t>
            </a:r>
            <a:r>
              <a:rPr lang="el-GR" dirty="0"/>
              <a:t>ενεργά στην πολιτική και κοινωνική </a:t>
            </a:r>
            <a:r>
              <a:rPr lang="el-GR" dirty="0" smtClean="0"/>
              <a:t>ζωή. </a:t>
            </a:r>
            <a:endParaRPr lang="en-US" dirty="0"/>
          </a:p>
          <a:p>
            <a:pPr>
              <a:buFont typeface="Wingdings" charset="2"/>
              <a:buChar char="ü"/>
            </a:pPr>
            <a:endParaRPr lang="en-US" dirty="0"/>
          </a:p>
        </p:txBody>
      </p:sp>
      <p:sp>
        <p:nvSpPr>
          <p:cNvPr id="2" name="Rectangle 1"/>
          <p:cNvSpPr/>
          <p:nvPr/>
        </p:nvSpPr>
        <p:spPr>
          <a:xfrm>
            <a:off x="612647" y="476163"/>
            <a:ext cx="8153401" cy="584776"/>
          </a:xfrm>
          <a:prstGeom prst="rect">
            <a:avLst/>
          </a:prstGeom>
        </p:spPr>
        <p:txBody>
          <a:bodyPr wrap="square">
            <a:spAutoFit/>
          </a:bodyPr>
          <a:lstStyle/>
          <a:p>
            <a:r>
              <a:rPr lang="el-GR" sz="3200" dirty="0">
                <a:solidFill>
                  <a:schemeClr val="accent6">
                    <a:lumMod val="75000"/>
                  </a:schemeClr>
                </a:solidFill>
                <a:latin typeface="Cambria"/>
                <a:cs typeface="Cambria"/>
              </a:rPr>
              <a:t>ΔΙΑΣΦΑΛΙΣΗ &amp; ΒΕΛΤΙΩΣΗ ΤΗΣ ΠΟΙΟΤΗΤΑΣ</a:t>
            </a:r>
            <a:endParaRPr lang="en-US" sz="3200" dirty="0">
              <a:solidFill>
                <a:schemeClr val="accent6">
                  <a:lumMod val="75000"/>
                </a:schemeClr>
              </a:solidFill>
            </a:endParaRPr>
          </a:p>
        </p:txBody>
      </p:sp>
    </p:spTree>
    <p:extLst>
      <p:ext uri="{BB962C8B-B14F-4D97-AF65-F5344CB8AC3E}">
        <p14:creationId xmlns:p14="http://schemas.microsoft.com/office/powerpoint/2010/main" val="1500837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l-GR" dirty="0"/>
              <a:t>ΡΙΤΙΚΗ</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smtClean="0"/>
              <a:t>Το </a:t>
            </a:r>
            <a:r>
              <a:rPr lang="el-GR" dirty="0"/>
              <a:t>πρόβλημα μεγενθύνεται εάν υπάρχει σύνδεση με τη χρηματοδότηση γεγονός που ωθεί τα ιδρύματα να κρύβουν τις αδυναμίες τους παρά να αποδίδονται σε ουσιαστική αυτο-αξιολόγηση και </a:t>
            </a:r>
            <a:r>
              <a:rPr lang="el-GR" dirty="0" smtClean="0"/>
              <a:t>βελτίωση</a:t>
            </a:r>
          </a:p>
          <a:p>
            <a:r>
              <a:rPr lang="el-GR" dirty="0" smtClean="0"/>
              <a:t>Οι διαδικασίες διασφάλισης της ποιότητας συνήθως δεν συνάδουν με την ενδυνάμωση των φοιτητών και των διδασκόντων και την ουσιαστική βελτίωση της μαθησιακής διαδικασίας.</a:t>
            </a:r>
          </a:p>
          <a:p>
            <a:r>
              <a:rPr lang="el-GR" dirty="0" smtClean="0"/>
              <a:t>Η έρευνα υποδεικνύει ότι άλλοι παράγοντες, οι οποίοι δεν σχετίζονται με τη διασφάλιση της ποιότητας, επηρρεάζουν τη μάθηση των</a:t>
            </a:r>
            <a:endParaRPr lang="en-US" dirty="0"/>
          </a:p>
        </p:txBody>
      </p:sp>
    </p:spTree>
    <p:extLst>
      <p:ext uri="{BB962C8B-B14F-4D97-AF65-F5344CB8AC3E}">
        <p14:creationId xmlns:p14="http://schemas.microsoft.com/office/powerpoint/2010/main" val="360025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marL="0" indent="0">
              <a:buNone/>
            </a:pPr>
            <a:r>
              <a:rPr lang="el-GR" dirty="0"/>
              <a:t>Μια χρήσιμη αναλυτική προσέγγιση αφορά τη διακριση ανάμεσα στην ποιότητα </a:t>
            </a:r>
            <a:endParaRPr lang="el-GR" dirty="0" smtClean="0"/>
          </a:p>
          <a:p>
            <a:r>
              <a:rPr lang="el-GR" dirty="0" smtClean="0"/>
              <a:t>Της </a:t>
            </a:r>
            <a:r>
              <a:rPr lang="el-GR" dirty="0"/>
              <a:t>δομής (π.χ. το πανεπιστήμιο, οι παροχές του, το διδακτικό προσωπικό)</a:t>
            </a:r>
            <a:endParaRPr lang="en-US" dirty="0"/>
          </a:p>
          <a:p>
            <a:r>
              <a:rPr lang="el-GR" dirty="0"/>
              <a:t>Των διαδικασιών (π.χ. διδασκαλία, διοίκηση)</a:t>
            </a:r>
            <a:endParaRPr lang="en-US" dirty="0"/>
          </a:p>
          <a:p>
            <a:r>
              <a:rPr lang="el-GR" dirty="0"/>
              <a:t>Των εκπαιδευτικών αποτελεσμάτων (π.χ. λόγος αποφοίτων/λιμναζόντων, μ.ο. βαθμολογίας στις εξετάσεις, απορρόφηση αποφοίτων στην αγορά εργασίας)</a:t>
            </a:r>
            <a:endParaRPr lang="en-US" dirty="0"/>
          </a:p>
          <a:p>
            <a:pPr marL="0" indent="0">
              <a:buNone/>
            </a:pPr>
            <a:r>
              <a:rPr lang="el-GR" dirty="0"/>
              <a:t>Κάποιοι αναλυτές θεωρούν χρησιμότερο να μιλάνε για διαφορετικές «ποιότητες» παρά για μία μόνο.</a:t>
            </a:r>
            <a:endParaRPr lang="en-US" dirty="0"/>
          </a:p>
          <a:p>
            <a:endParaRPr lang="en-US" dirty="0"/>
          </a:p>
        </p:txBody>
      </p:sp>
      <p:sp>
        <p:nvSpPr>
          <p:cNvPr id="4" name="Title 1"/>
          <p:cNvSpPr>
            <a:spLocks noGrp="1"/>
          </p:cNvSpPr>
          <p:nvPr>
            <p:ph type="title"/>
          </p:nvPr>
        </p:nvSpPr>
        <p:spPr>
          <a:xfrm>
            <a:off x="612648" y="228600"/>
            <a:ext cx="8153400" cy="990600"/>
          </a:xfrm>
        </p:spPr>
        <p:txBody>
          <a:bodyPr>
            <a:normAutofit/>
          </a:bodyPr>
          <a:lstStyle/>
          <a:p>
            <a:r>
              <a:rPr lang="el-GR" sz="3200" dirty="0" smtClean="0">
                <a:latin typeface="Cambria"/>
                <a:cs typeface="Cambria"/>
              </a:rPr>
              <a:t>ΔΙΑΣΦΑΛΙΣΗ &amp; ΒΕΛΤΙΩΣΗ ΤΗΣ ΠΟΙΟΤΗΤΑΣ</a:t>
            </a:r>
            <a:endParaRPr lang="en-US" sz="3200" dirty="0"/>
          </a:p>
        </p:txBody>
      </p:sp>
    </p:spTree>
    <p:extLst>
      <p:ext uri="{BB962C8B-B14F-4D97-AF65-F5344CB8AC3E}">
        <p14:creationId xmlns:p14="http://schemas.microsoft.com/office/powerpoint/2010/main" val="105870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r>
              <a:rPr lang="el-GR" sz="3100" dirty="0"/>
              <a:t>Για να κατανοήσουμε </a:t>
            </a:r>
            <a:r>
              <a:rPr lang="el-GR" sz="3100" dirty="0" smtClean="0"/>
              <a:t>τον </a:t>
            </a:r>
            <a:r>
              <a:rPr lang="el-GR" sz="3100" dirty="0"/>
              <a:t>τρόπο που </a:t>
            </a:r>
            <a:r>
              <a:rPr lang="el-GR" sz="3100" dirty="0" smtClean="0"/>
              <a:t>υλοποιούνται οι διαδικασίες διασφάλισης ποιότητας </a:t>
            </a:r>
            <a:r>
              <a:rPr lang="el-GR" sz="3100" dirty="0"/>
              <a:t>σε διάφορες χώρες πρέπει να κατανοήσουμε τη σχέση τους με το πολιτικό και ιστορικό πλαίσιο. </a:t>
            </a:r>
            <a:endParaRPr lang="el-GR" sz="3100" dirty="0" smtClean="0"/>
          </a:p>
          <a:p>
            <a:r>
              <a:rPr lang="el-GR" sz="3100" dirty="0" smtClean="0"/>
              <a:t>Σχετικά </a:t>
            </a:r>
            <a:r>
              <a:rPr lang="el-GR" sz="3100" dirty="0"/>
              <a:t>“νέα” ιδρύματα αλλά και συστήματα ανώτατης εκπαίδευσης (π.χ. στις αναπτυσσόμενες χώρες) αντιμετωπίζουν πολύ διαφορετικά προβλήματα από τα μεγαλύτερα ή παλαιότερα ιδρύματα στις χώρες του Ο.Ο.Σ.Α. </a:t>
            </a:r>
            <a:endParaRPr lang="el-GR" sz="3100" dirty="0" smtClean="0"/>
          </a:p>
          <a:p>
            <a:r>
              <a:rPr lang="el-GR" sz="3100" dirty="0" smtClean="0"/>
              <a:t>Ένας </a:t>
            </a:r>
            <a:r>
              <a:rPr lang="el-GR" sz="3100" dirty="0"/>
              <a:t>πανεπιστημιακός τομέας που περιλαμβάνει μεγάλο αριθμό ιδιωτικών ιδρυμάτων (π.χ. ΗΠΑ) έχει διαφορετικά χαρακτηριστικά από έναν πανεπιστημιακό τομέα που περιλαμβάνει κατά κύριο λόγο ιδρύματα εξαρτημένα για τη λειτουργία τους από το κράτος (π.χ. Ηπειρωτική Ευρώπη)</a:t>
            </a:r>
            <a:r>
              <a:rPr lang="el-GR" dirty="0"/>
              <a:t>. </a:t>
            </a:r>
            <a:endParaRPr lang="en-US" dirty="0"/>
          </a:p>
          <a:p>
            <a:endParaRPr lang="en-US" dirty="0"/>
          </a:p>
        </p:txBody>
      </p:sp>
      <p:sp>
        <p:nvSpPr>
          <p:cNvPr id="4" name="Title 1"/>
          <p:cNvSpPr>
            <a:spLocks noGrp="1"/>
          </p:cNvSpPr>
          <p:nvPr>
            <p:ph type="title"/>
          </p:nvPr>
        </p:nvSpPr>
        <p:spPr/>
        <p:txBody>
          <a:bodyPr>
            <a:normAutofit/>
          </a:bodyPr>
          <a:lstStyle/>
          <a:p>
            <a:r>
              <a:rPr lang="el-GR" sz="3200" dirty="0" smtClean="0">
                <a:latin typeface="Cambria"/>
                <a:cs typeface="Cambria"/>
              </a:rPr>
              <a:t>ΔΙΑΣΦΑΛΙΣΗ &amp; ΒΕΛΤΙΩΣΗ ΤΗΣ ΠΟΙΟΤΗΤΑΣ</a:t>
            </a:r>
            <a:endParaRPr lang="en-US" sz="3200" dirty="0"/>
          </a:p>
        </p:txBody>
      </p:sp>
    </p:spTree>
    <p:extLst>
      <p:ext uri="{BB962C8B-B14F-4D97-AF65-F5344CB8AC3E}">
        <p14:creationId xmlns:p14="http://schemas.microsoft.com/office/powerpoint/2010/main" val="205995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ΙΣΤΟΡΙΚΟ ΠΛΑΙΣΙΟ  &amp; ΠΟΛΙΤΙΚΟΙ ΠΑΡΑΓΟΝΤΕΣ</a:t>
            </a:r>
            <a:endParaRPr lang="en-US" sz="3200" dirty="0"/>
          </a:p>
        </p:txBody>
      </p:sp>
      <p:sp>
        <p:nvSpPr>
          <p:cNvPr id="3" name="Content Placeholder 2"/>
          <p:cNvSpPr>
            <a:spLocks noGrp="1"/>
          </p:cNvSpPr>
          <p:nvPr>
            <p:ph sz="quarter" idx="1"/>
          </p:nvPr>
        </p:nvSpPr>
        <p:spPr/>
        <p:txBody>
          <a:bodyPr>
            <a:normAutofit/>
          </a:bodyPr>
          <a:lstStyle/>
          <a:p>
            <a:pPr marL="0" indent="0">
              <a:buNone/>
            </a:pPr>
            <a:r>
              <a:rPr lang="el-GR" dirty="0" smtClean="0"/>
              <a:t>Τη δεκαετία του 1990 διαμορφώνονται διαδικασίες διασφάλισης της ποιότητας στις περισσότερες χώρες της Ευρώπης. Η μεταβολή οφείλεται και σε ιδεολογικούς και πραγματιστικούς/πρακτικούς λόγους.</a:t>
            </a:r>
          </a:p>
          <a:p>
            <a:pPr marL="0" indent="0">
              <a:buNone/>
            </a:pPr>
            <a:r>
              <a:rPr lang="el-GR" dirty="0"/>
              <a:t>Η ανάγκη για τη διασφάλιση της ποιότητας στην εκπαίδευση έχει συνδεθεί </a:t>
            </a:r>
          </a:p>
          <a:p>
            <a:r>
              <a:rPr lang="el-GR" dirty="0"/>
              <a:t>με την ανάδυση ενός νέου τύπου κοινωνίας: της κοινωνίας και της οικονομίας της γνώσης. </a:t>
            </a:r>
          </a:p>
          <a:p>
            <a:endParaRPr lang="el-GR" dirty="0" smtClean="0"/>
          </a:p>
        </p:txBody>
      </p:sp>
    </p:spTree>
    <p:extLst>
      <p:ext uri="{BB962C8B-B14F-4D97-AF65-F5344CB8AC3E}">
        <p14:creationId xmlns:p14="http://schemas.microsoft.com/office/powerpoint/2010/main" val="400575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199"/>
            <a:ext cx="8153400" cy="4806545"/>
          </a:xfrm>
        </p:spPr>
        <p:txBody>
          <a:bodyPr>
            <a:normAutofit fontScale="85000" lnSpcReduction="10000"/>
          </a:bodyPr>
          <a:lstStyle/>
          <a:p>
            <a:r>
              <a:rPr lang="el-GR" dirty="0" smtClean="0"/>
              <a:t>Με ερωτηματικά που ανακύπτουν για την αποτελεσματική χρήση των πόρων από πανεπιστήμια από τη στιγμή που τα συστήματα ανώτατης εκπαίδευσης μαζικοποιούνται και </a:t>
            </a:r>
            <a:endParaRPr lang="en-US" dirty="0" smtClean="0"/>
          </a:p>
          <a:p>
            <a:r>
              <a:rPr lang="el-GR" dirty="0" smtClean="0"/>
              <a:t>ένα </a:t>
            </a:r>
            <a:r>
              <a:rPr lang="el-GR" dirty="0"/>
              <a:t>διαφοροποιημένο περιβάλλον που απαιτεί την εισαγωγή της καινοτομίας τόσο στην οργάνωση του ιδρύματος όσο και του περιεχομένου του προγράμματος σπουδών</a:t>
            </a:r>
            <a:r>
              <a:rPr lang="el-GR" dirty="0" smtClean="0"/>
              <a:t>.</a:t>
            </a:r>
          </a:p>
          <a:p>
            <a:r>
              <a:rPr lang="el-GR" dirty="0"/>
              <a:t>Ενώ τα ιδρύματα θεωρούσαν την ‘αριστεία’ και το ‘μετασχηματισμό’ ως αυταπόδεικτες ενδείξεις της ποιότητας των σπουδών, οι κυβερνήσεις έρχονται να επισημάνουν την ‘καταληλλότητα για το σκοπό’ και την ‘αποδοτικότητα’, ως λογικές που αποδεικνύουν την ποιότητα των σπουδών.</a:t>
            </a:r>
            <a:endParaRPr lang="en-US" dirty="0"/>
          </a:p>
          <a:p>
            <a:endParaRPr lang="en-US" dirty="0"/>
          </a:p>
          <a:p>
            <a:endParaRPr lang="en-US" dirty="0"/>
          </a:p>
        </p:txBody>
      </p:sp>
      <p:sp>
        <p:nvSpPr>
          <p:cNvPr id="4" name="Title 1"/>
          <p:cNvSpPr>
            <a:spLocks noGrp="1"/>
          </p:cNvSpPr>
          <p:nvPr>
            <p:ph type="title"/>
          </p:nvPr>
        </p:nvSpPr>
        <p:spPr>
          <a:xfrm>
            <a:off x="612648" y="228600"/>
            <a:ext cx="8153400" cy="990600"/>
          </a:xfrm>
        </p:spPr>
        <p:txBody>
          <a:bodyPr>
            <a:normAutofit/>
          </a:bodyPr>
          <a:lstStyle/>
          <a:p>
            <a:r>
              <a:rPr lang="el-GR" sz="3200" dirty="0"/>
              <a:t>ΙΣΤΟΡΙΚΟ ΠΛΑΙΣΙΟ  &amp; ΠΟΛΙΤΙΚΟΙ ΠΑΡΑΓΟΝΤΕΣ</a:t>
            </a:r>
            <a:endParaRPr lang="en-US" sz="3200" dirty="0"/>
          </a:p>
        </p:txBody>
      </p:sp>
    </p:spTree>
    <p:extLst>
      <p:ext uri="{BB962C8B-B14F-4D97-AF65-F5344CB8AC3E}">
        <p14:creationId xmlns:p14="http://schemas.microsoft.com/office/powerpoint/2010/main" val="212734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85793"/>
            <a:ext cx="8153400" cy="990600"/>
          </a:xfrm>
        </p:spPr>
        <p:txBody>
          <a:bodyPr>
            <a:noAutofit/>
          </a:bodyPr>
          <a:lstStyle/>
          <a:p>
            <a:r>
              <a:rPr lang="el-GR" sz="3200" dirty="0" smtClean="0"/>
              <a:t>ΙΣΤΟΡΙΚΟ ΠΛΑΙΣΙΟ  &amp; ΠΟΛΙΤΙΚΟΙ ΠΑΡΑΓΟΝΤΕΣ</a:t>
            </a:r>
            <a:endParaRPr lang="en-US" sz="3200" dirty="0"/>
          </a:p>
        </p:txBody>
      </p:sp>
      <p:sp>
        <p:nvSpPr>
          <p:cNvPr id="3" name="Content Placeholder 2"/>
          <p:cNvSpPr>
            <a:spLocks noGrp="1"/>
          </p:cNvSpPr>
          <p:nvPr>
            <p:ph sz="quarter" idx="1"/>
          </p:nvPr>
        </p:nvSpPr>
        <p:spPr/>
        <p:txBody>
          <a:bodyPr>
            <a:normAutofit fontScale="77500" lnSpcReduction="20000"/>
          </a:bodyPr>
          <a:lstStyle/>
          <a:p>
            <a:r>
              <a:rPr lang="el-GR" sz="3100" dirty="0"/>
              <a:t>Η εισαγωγή διαδικασιών διασφάλισης της ποιότητας συχνά συσχετίζεται με την έλλειψη εμπιστοσύνης στους δημόσιους θεσμούς (π.χ. το κράτος) να επιβλέψουν και να διατηρήσουν το επίπεδο ποιότητας των πανεπιστημιακών σπουδών.</a:t>
            </a:r>
            <a:endParaRPr lang="en-US" sz="3100" dirty="0"/>
          </a:p>
          <a:p>
            <a:r>
              <a:rPr lang="el-GR" sz="3100" dirty="0" smtClean="0"/>
              <a:t>Το αποτέλεσμα αυτό συχνά συνδέεται με την «μαζικοποίηση» της ανώτατης εκπαίδευσης όπου τα πανεπιστήμια δεν υποδέχονται πλέον ένα μικρό αριθμό μια ελίτ της γενιάς 18-24, αλλά αντίθετα καλούνται να εξυπηρετήσουν τις ανάγκες ενός μεγάλου αριθμού φοιτητών και να διαμορφώσουν έναν μεγάλο αριθμό νέων προγραμμάτων σπουδών.</a:t>
            </a:r>
          </a:p>
          <a:p>
            <a:r>
              <a:rPr lang="el-GR" sz="3100" dirty="0" smtClean="0"/>
              <a:t> </a:t>
            </a:r>
            <a:r>
              <a:rPr lang="el-GR" sz="3100" dirty="0"/>
              <a:t>Επίσης η εμπιστοσύνη της κοινωνίας σε μεγάλο αριθμό νέων ιδρυμάτων  που δημιουργούνται για να καλύψουν τις εκπαιδευτικές ανάγκες δεν είναι δεδομένη.</a:t>
            </a:r>
            <a:endParaRPr lang="en-US" sz="3100" dirty="0"/>
          </a:p>
          <a:p>
            <a:endParaRPr lang="en-US" dirty="0"/>
          </a:p>
        </p:txBody>
      </p:sp>
    </p:spTree>
    <p:extLst>
      <p:ext uri="{BB962C8B-B14F-4D97-AF65-F5344CB8AC3E}">
        <p14:creationId xmlns:p14="http://schemas.microsoft.com/office/powerpoint/2010/main" val="3630986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3400" cy="4820814"/>
          </a:xfrm>
        </p:spPr>
        <p:txBody>
          <a:bodyPr>
            <a:normAutofit fontScale="77500" lnSpcReduction="20000"/>
          </a:bodyPr>
          <a:lstStyle/>
          <a:p>
            <a:pPr marL="0" indent="0">
              <a:buNone/>
            </a:pPr>
            <a:r>
              <a:rPr lang="el-GR" sz="3100" dirty="0" smtClean="0"/>
              <a:t>Οι </a:t>
            </a:r>
            <a:r>
              <a:rPr lang="en-US" sz="3100" dirty="0" err="1" smtClean="0"/>
              <a:t>Jeliazkova</a:t>
            </a:r>
            <a:r>
              <a:rPr lang="en-US" sz="3100" dirty="0" smtClean="0"/>
              <a:t> </a:t>
            </a:r>
            <a:r>
              <a:rPr lang="en-US" sz="3100" dirty="0"/>
              <a:t>and </a:t>
            </a:r>
            <a:r>
              <a:rPr lang="en-US" sz="3100" dirty="0" err="1"/>
              <a:t>Westerheijden</a:t>
            </a:r>
            <a:r>
              <a:rPr lang="en-US" sz="3100" dirty="0"/>
              <a:t> (2002) </a:t>
            </a:r>
            <a:r>
              <a:rPr lang="el-GR" sz="3100" dirty="0" smtClean="0"/>
              <a:t>διακρίνουν </a:t>
            </a:r>
            <a:r>
              <a:rPr lang="el-GR" sz="3100" dirty="0"/>
              <a:t>διαφορετικές φάσεις ανάπτυξης των διαδικασιών διασφάλισης της ποιότητας</a:t>
            </a:r>
            <a:r>
              <a:rPr lang="el-GR" sz="3100" dirty="0" smtClean="0"/>
              <a:t>.</a:t>
            </a:r>
          </a:p>
          <a:p>
            <a:pPr marL="0" indent="0">
              <a:buNone/>
            </a:pPr>
            <a:r>
              <a:rPr lang="el-GR" sz="3100" dirty="0" smtClean="0"/>
              <a:t>Οι διαδικασίες εισάγονται σε </a:t>
            </a:r>
            <a:r>
              <a:rPr lang="el-GR" sz="3100" dirty="0"/>
              <a:t>πρώτη </a:t>
            </a:r>
            <a:r>
              <a:rPr lang="el-GR" sz="3100" dirty="0" smtClean="0"/>
              <a:t>φάση λόγω </a:t>
            </a:r>
            <a:r>
              <a:rPr lang="el-GR" sz="3100" dirty="0"/>
              <a:t>αμφιβολιών για την ποιότητα των στάνταρντ της εκπαίδευσης, που οδήγησε στη δημιουργία περιγραφικών δεικτών ή δεικτών επίδοσης και κατέληξε στην παραγωγή αναφορών για την πιστοποίηση των </a:t>
            </a:r>
            <a:r>
              <a:rPr lang="el-GR" sz="3100" dirty="0" smtClean="0"/>
              <a:t>ιδρυμάτων.</a:t>
            </a:r>
          </a:p>
          <a:p>
            <a:pPr marL="0" indent="0">
              <a:buNone/>
            </a:pPr>
            <a:r>
              <a:rPr lang="el-GR" sz="3100" dirty="0" smtClean="0"/>
              <a:t> Ακολούθησε </a:t>
            </a:r>
            <a:r>
              <a:rPr lang="el-GR" sz="3100" dirty="0"/>
              <a:t>μια δεύτερη φάση που ασχολήθηκε ιδιαίτερα με την αποτελεσματικότητα των εκπαιδευτικών συστημάτων και που συνδέθηκε με ζητήματα λογοδοσίας. Ως απάντηση σε αυτή την προβληματική εντοπίζονται καλές πρακτικές και δημιουργούνται ιεραρχικές κατατάξεις των ιδρυμάτων καθώς τα πανεπιστήμια προσπαθούν να προβάλλουν την εικόνα τους ως υπεύθυνων ιδρυμάτων προσανατολισμένων στην ποιότητα. </a:t>
            </a:r>
            <a:endParaRPr lang="en-US" sz="3100" dirty="0"/>
          </a:p>
          <a:p>
            <a:pPr marL="0" indent="0">
              <a:buNone/>
            </a:pPr>
            <a:endParaRPr lang="en-US" dirty="0"/>
          </a:p>
        </p:txBody>
      </p:sp>
    </p:spTree>
    <p:extLst>
      <p:ext uri="{BB962C8B-B14F-4D97-AF65-F5344CB8AC3E}">
        <p14:creationId xmlns:p14="http://schemas.microsoft.com/office/powerpoint/2010/main" val="311575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687</TotalTime>
  <Words>2542</Words>
  <Application>Microsoft Macintosh PowerPoint</Application>
  <PresentationFormat>On-screen Show (4:3)</PresentationFormat>
  <Paragraphs>116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ΔΙΑΣΦΑΛΙΣΗ &amp; ΒΕΛΤΙΩΣΗ ΤΗΣ ΠΟΙΟΤΗΤΑΣ </vt:lpstr>
      <vt:lpstr>ΔΙΑΣΦΑΛΙΣΗ &amp; ΒΕΛΤΙΩΣΗ ΤΗΣ ΠΟΙΟΤΗΤΑΣ</vt:lpstr>
      <vt:lpstr>PowerPoint Presentation</vt:lpstr>
      <vt:lpstr>ΔΙΑΣΦΑΛΙΣΗ &amp; ΒΕΛΤΙΩΣΗ ΤΗΣ ΠΟΙΟΤΗΤΑΣ</vt:lpstr>
      <vt:lpstr>ΔΙΑΣΦΑΛΙΣΗ &amp; ΒΕΛΤΙΩΣΗ ΤΗΣ ΠΟΙΟΤΗΤΑΣ</vt:lpstr>
      <vt:lpstr>ΙΣΤΟΡΙΚΟ ΠΛΑΙΣΙΟ  &amp; ΠΟΛΙΤΙΚΟΙ ΠΑΡΑΓΟΝΤΕΣ</vt:lpstr>
      <vt:lpstr>ΙΣΤΟΡΙΚΟ ΠΛΑΙΣΙΟ  &amp; ΠΟΛΙΤΙΚΟΙ ΠΑΡΑΓΟΝΤΕΣ</vt:lpstr>
      <vt:lpstr>ΙΣΤΟΡΙΚΟ ΠΛΑΙΣΙΟ  &amp; ΠΟΛΙΤΙΚΟΙ ΠΑΡΑΓΟΝΤΕΣ</vt:lpstr>
      <vt:lpstr>PowerPoint Presentation</vt:lpstr>
      <vt:lpstr>ΔΙΑΜΟΡΦΩΣΗ ΚΟΥΛΤΟΥΡΑΣ ΠΟΙΟΤΗΤΑΣ</vt:lpstr>
      <vt:lpstr>ΔΙΑΜΟΡΦΩΣΗ ΚΟΥΛΤΟΥΡΑΣ ΠΟΙΟΤΗΤΑΣ</vt:lpstr>
      <vt:lpstr>ΑΥΤΟΝΟΜΙΑ &amp; ΛΟΓΟΔΟΣΙΑ</vt:lpstr>
      <vt:lpstr>ΑΥΤΟΝΟΜΙΑ &amp; ΛΟΓΟΔΟΣΙΑ</vt:lpstr>
      <vt:lpstr>ΑΥΤΟΝΟΜΙΑ &amp; ΛΟΓΟΔΟΣΙΑ</vt:lpstr>
      <vt:lpstr>EXTERNAL QUALITY MONITORING </vt:lpstr>
      <vt:lpstr>EXTERNAL QUALITY MONITORING </vt:lpstr>
      <vt:lpstr>EXTERNAL QUALITY MONITORING </vt:lpstr>
      <vt:lpstr>ΠΙΣΤΟΠΟΙΗΣΗ (accreditation)</vt:lpstr>
      <vt:lpstr>ΠΙΣΤΟΠΟΙΗΣΗ (accreditation)</vt:lpstr>
      <vt:lpstr>ΠΙΣΤΟΠΟΙΗΣΗ (accreditation)</vt:lpstr>
      <vt:lpstr>ΠΙΣΤΟΠΟΙΗΣΗ (accreditation)</vt:lpstr>
      <vt:lpstr>ΕΠΙΘΕΩΡΗΣΗ/ΕΛΕΓΧΟΣ (audit)</vt:lpstr>
      <vt:lpstr>AΞΙΟΛΟΓΗΣΗ (assessment)</vt:lpstr>
      <vt:lpstr>AΞΙΟΛΟΓΗΣΗ (assessment)</vt:lpstr>
      <vt:lpstr>AΞΙΟΛΟΓΗΣΗ (assessment)</vt:lpstr>
      <vt:lpstr>ΕΛΕΓΧΟΣ ΤΩΝ ΣΤΑΝΤΑΡΝΤ (Standards Monitoring)</vt:lpstr>
      <vt:lpstr>ΕΛΕΓΧΟΣ ΤΩΝ ΣΤΑΝΤΑΡΝΤ (Standards Monitoring)</vt:lpstr>
      <vt:lpstr>KΡΙΤΙΚΗ</vt:lpstr>
      <vt:lpstr>KΡΙΤΙΚΗ</vt:lpstr>
      <vt:lpstr>KΡΙΤΙΚΗ</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&amp; ΒΕΛΤΙΩΣΗ ΤΗΣ ΠΟΙΟΤΗΤΑΣ </dc:title>
  <dc:creator>Jimmy ΒΒ</dc:creator>
  <cp:lastModifiedBy>Jimmy ΒΒ</cp:lastModifiedBy>
  <cp:revision>62</cp:revision>
  <dcterms:created xsi:type="dcterms:W3CDTF">2016-11-24T09:35:55Z</dcterms:created>
  <dcterms:modified xsi:type="dcterms:W3CDTF">2016-11-25T08:27:01Z</dcterms:modified>
</cp:coreProperties>
</file>