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9" r:id="rId4"/>
    <p:sldId id="301" r:id="rId5"/>
    <p:sldId id="298" r:id="rId6"/>
    <p:sldId id="302" r:id="rId7"/>
    <p:sldId id="309" r:id="rId8"/>
    <p:sldId id="303" r:id="rId9"/>
    <p:sldId id="308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988" y="1595719"/>
            <a:ext cx="7360024" cy="1900516"/>
          </a:xfrm>
        </p:spPr>
        <p:txBody>
          <a:bodyPr/>
          <a:lstStyle/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Είδη θεάτρου με μουσική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 νεοελληνική σκηνή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(η οπερέτα, το κωμειδύλλιο,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και η επιθεώρηση)</a:t>
            </a:r>
            <a:endParaRPr lang="el-GR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04684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- 2</a:t>
            </a:r>
            <a:r>
              <a:rPr lang="el-G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Συνάντηση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Μαρτίου 2024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25121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3"/>
            <a:ext cx="10847294" cy="5837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Ευαγγελία Παρασκευοπούλου – Αικατερίνη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303020"/>
            <a:ext cx="10847294" cy="4886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Η Ευαγγελία Παρασκευοπούλου (1865-1938) 				  Η Αικατερίνη </a:t>
            </a:r>
            <a:r>
              <a:rPr lang="el-G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(1867-1955) 					  στον ομώνυμο ρόλο του έργου 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Μερόπη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(1865-1866)	             στον ομώνυμο ρόλο του έργου </a:t>
            </a:r>
            <a:r>
              <a:rPr lang="el-G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Αδριανή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Λεκουβρέρ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C92A2A3-A79B-CF1E-0501-10E00132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67" y="1334247"/>
            <a:ext cx="3238334" cy="4320000"/>
          </a:xfrm>
          <a:prstGeom prst="rect">
            <a:avLst/>
          </a:prstGeom>
        </p:spPr>
      </p:pic>
      <p:pic>
        <p:nvPicPr>
          <p:cNvPr id="1026" name="Picture 2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FF2022BB-CFED-EDE9-1A0A-091B2ED3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07" y="1334247"/>
            <a:ext cx="3040125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FB0EA0A-7B6B-F7B6-9952-7C6A97F98442}"/>
              </a:ext>
            </a:extLst>
          </p:cNvPr>
          <p:cNvSpPr/>
          <p:nvPr/>
        </p:nvSpPr>
        <p:spPr>
          <a:xfrm>
            <a:off x="2098860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064B5B-1621-8BFE-17AC-517995E7A68F}"/>
              </a:ext>
            </a:extLst>
          </p:cNvPr>
          <p:cNvSpPr/>
          <p:nvPr/>
        </p:nvSpPr>
        <p:spPr>
          <a:xfrm>
            <a:off x="5337194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4047856-46E4-D6BD-FA4E-DEB7AF472727}"/>
              </a:ext>
            </a:extLst>
          </p:cNvPr>
          <p:cNvSpPr/>
          <p:nvPr/>
        </p:nvSpPr>
        <p:spPr>
          <a:xfrm>
            <a:off x="7066453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1A41E2-B422-DD2C-650D-8F57C06E1DA4}"/>
              </a:ext>
            </a:extLst>
          </p:cNvPr>
          <p:cNvSpPr/>
          <p:nvPr/>
        </p:nvSpPr>
        <p:spPr>
          <a:xfrm>
            <a:off x="10131232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156BAA-2086-D1D1-3ED8-AA47536673D5}"/>
              </a:ext>
            </a:extLst>
          </p:cNvPr>
          <p:cNvSpPr/>
          <p:nvPr/>
        </p:nvSpPr>
        <p:spPr>
          <a:xfrm>
            <a:off x="2105561" y="1334247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C0F8453-4FA6-AE81-A0F4-04532926D313}"/>
              </a:ext>
            </a:extLst>
          </p:cNvPr>
          <p:cNvSpPr/>
          <p:nvPr/>
        </p:nvSpPr>
        <p:spPr>
          <a:xfrm>
            <a:off x="7066453" y="1319753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17AD596-C440-FC03-AEF5-0B3F1F7E23A4}"/>
              </a:ext>
            </a:extLst>
          </p:cNvPr>
          <p:cNvSpPr/>
          <p:nvPr/>
        </p:nvSpPr>
        <p:spPr>
          <a:xfrm>
            <a:off x="2105561" y="5608528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BBFC1DB-A0CF-E2A8-405A-5F1D51FDC112}"/>
              </a:ext>
            </a:extLst>
          </p:cNvPr>
          <p:cNvSpPr/>
          <p:nvPr/>
        </p:nvSpPr>
        <p:spPr>
          <a:xfrm>
            <a:off x="7066453" y="5639669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3"/>
            <a:ext cx="10847294" cy="5837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Ευαγγελία Παρασκευοπούλου – Αικατερίνη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303020"/>
            <a:ext cx="10847294" cy="4886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φαινόμενο του βεντετισμού στο οποίο θα συμπυκνωθεί η σχέση των δύο </a:t>
            </a:r>
            <a:r>
              <a:rPr lang="el-GR" sz="2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ηθοποι</a:t>
            </a:r>
            <a:r>
              <a:rPr lang="el-GR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just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ών</a:t>
            </a:r>
            <a:r>
              <a:rPr lang="el-GR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αποτελεί την αναπόφευκτη εξέλιξη της κίνησης καθεμιάς προς τις ίδιες επιλογές</a:t>
            </a:r>
          </a:p>
          <a:p>
            <a:pPr marL="0" indent="0" algn="ctr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Διεκδίκηση κοινού θεατρικού προϊόντος			Αντιπαλότητες – αντιζηλίες</a:t>
            </a:r>
          </a:p>
          <a:p>
            <a:pPr marL="0" indent="0" algn="ctr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 είναι το προϊόν;</a:t>
            </a:r>
          </a:p>
          <a:p>
            <a:pPr marL="0" indent="0" algn="ctr">
              <a:buNone/>
            </a:pPr>
            <a:r>
              <a:rPr lang="el-GR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γαλλική αστική ηθογραφία</a:t>
            </a:r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Eugène Scribe		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Victorien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Sardou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Ernest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Legouvé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Dumas 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υιός		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Émile Augier		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Ohnet</a:t>
            </a:r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		Οι </a:t>
            </a:r>
            <a:r>
              <a:rPr lang="el-GR" sz="2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Έλληνες ηθοποιοί βρίσκονται στο κατόπι καλλιτεχνικών αντιπαλοτήτων 					- «ατομισμών» της Δύσης - B.-C. </a:t>
            </a:r>
            <a:r>
              <a:rPr lang="el-GR" sz="26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Coquelin</a:t>
            </a:r>
            <a:r>
              <a:rPr lang="el-GR" sz="2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 S. </a:t>
            </a:r>
            <a:r>
              <a:rPr lang="el-GR" sz="26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Bernhardt</a:t>
            </a:r>
            <a:r>
              <a:rPr lang="el-GR" sz="2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κ.ά.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Σύγκρουση οικονομικών συμφερόντων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Καλλιτεχνικά «επιχειρήματα»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1526A729-95DC-C664-65E9-9C24372A2B23}"/>
              </a:ext>
            </a:extLst>
          </p:cNvPr>
          <p:cNvSpPr/>
          <p:nvPr/>
        </p:nvSpPr>
        <p:spPr>
          <a:xfrm>
            <a:off x="6462038" y="2421368"/>
            <a:ext cx="836578" cy="151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E0C98B04-31A6-0203-BA4D-9A22190429C3}"/>
              </a:ext>
            </a:extLst>
          </p:cNvPr>
          <p:cNvSpPr/>
          <p:nvPr/>
        </p:nvSpPr>
        <p:spPr>
          <a:xfrm>
            <a:off x="2370855" y="386379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1037CA07-C07C-0C9D-C30B-7D1CD9DEAEE8}"/>
              </a:ext>
            </a:extLst>
          </p:cNvPr>
          <p:cNvSpPr/>
          <p:nvPr/>
        </p:nvSpPr>
        <p:spPr>
          <a:xfrm>
            <a:off x="2370855" y="431770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4FE1F4ED-7FBB-7376-7EE6-82ABE11ED2DA}"/>
              </a:ext>
            </a:extLst>
          </p:cNvPr>
          <p:cNvSpPr/>
          <p:nvPr/>
        </p:nvSpPr>
        <p:spPr>
          <a:xfrm>
            <a:off x="4678973" y="386379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816A557-324B-1219-E19C-B91708C25D22}"/>
              </a:ext>
            </a:extLst>
          </p:cNvPr>
          <p:cNvSpPr/>
          <p:nvPr/>
        </p:nvSpPr>
        <p:spPr>
          <a:xfrm>
            <a:off x="7391402" y="431770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A770F5E-4B10-CDF9-162D-2CBADB15D941}"/>
              </a:ext>
            </a:extLst>
          </p:cNvPr>
          <p:cNvSpPr/>
          <p:nvPr/>
        </p:nvSpPr>
        <p:spPr>
          <a:xfrm>
            <a:off x="4678973" y="431770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916B603B-C313-4C45-CE53-9DEAA96B8E53}"/>
              </a:ext>
            </a:extLst>
          </p:cNvPr>
          <p:cNvSpPr/>
          <p:nvPr/>
        </p:nvSpPr>
        <p:spPr>
          <a:xfrm>
            <a:off x="7391402" y="386379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DE197C31-5BF8-BD0E-F204-FBC2C40903F4}"/>
              </a:ext>
            </a:extLst>
          </p:cNvPr>
          <p:cNvSpPr/>
          <p:nvPr/>
        </p:nvSpPr>
        <p:spPr>
          <a:xfrm>
            <a:off x="6181165" y="5598207"/>
            <a:ext cx="836578" cy="151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82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91050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Ευαγγελία Παρασκευοπούλου      Αικατερίνη </a:t>
            </a:r>
            <a:r>
              <a:rPr lang="el-G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br>
              <a:rPr lang="el-G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ρομαντισμό στον εγχώριο και μη ρεαλισμό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568824"/>
            <a:ext cx="10847294" cy="46308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Συμβολή στην υποχώρηση του ρομαντισμού</a:t>
            </a:r>
          </a:p>
          <a:p>
            <a:pPr marL="0" indent="0" algn="ctr">
              <a:buNone/>
            </a:pPr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Ρεαλισμός</a:t>
            </a:r>
          </a:p>
          <a:p>
            <a:pPr marL="0" indent="0" algn="just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Γαλλικό αστικό δράμα				</a:t>
            </a:r>
            <a:r>
              <a:rPr lang="el-G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Ηθογράφηση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επιφανειακότητα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														[≠ Ηθογραφία - εμβάθυνση στον «άνθρωπο»]</a:t>
            </a:r>
          </a:p>
          <a:p>
            <a:pPr marL="0" indent="0" algn="just">
              <a:buNone/>
            </a:pPr>
            <a:endParaRPr lang="el-G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ξενισμός			    </a:t>
            </a:r>
            <a:r>
              <a:rPr lang="el-GR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αίτημα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		εγχώρια παραγωγή</a:t>
            </a:r>
          </a:p>
          <a:p>
            <a:pPr marL="0" indent="0" algn="just">
              <a:buNone/>
            </a:pP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Συγγραφείς</a:t>
            </a:r>
            <a:r>
              <a:rPr lang="el-G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Έργα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							Δημήτριος Βερναρδάκης  	 </a:t>
            </a:r>
            <a:r>
              <a:rPr lang="el-G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Μαρία </a:t>
            </a:r>
            <a:r>
              <a:rPr lang="el-GR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Δοξαπατρή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Μερόπη</a:t>
            </a:r>
          </a:p>
          <a:p>
            <a:pPr marL="0" indent="0" algn="just">
              <a:buNone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							Α. Ρ. Ραγκαβής 			   </a:t>
            </a:r>
            <a:r>
              <a:rPr lang="el-G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Τριάκοντα</a:t>
            </a:r>
          </a:p>
          <a:p>
            <a:pPr marL="0" indent="0" algn="ctr">
              <a:buNone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				Άγγελος Βλάχος 			  </a:t>
            </a:r>
            <a:r>
              <a:rPr lang="el-G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κόρη του </a:t>
            </a:r>
            <a:r>
              <a:rPr lang="el-GR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παντοπώλου</a:t>
            </a:r>
            <a:endParaRPr lang="el-GR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1526A729-95DC-C664-65E9-9C24372A2B23}"/>
              </a:ext>
            </a:extLst>
          </p:cNvPr>
          <p:cNvSpPr/>
          <p:nvPr/>
        </p:nvSpPr>
        <p:spPr>
          <a:xfrm>
            <a:off x="4089834" y="2669862"/>
            <a:ext cx="1620000" cy="1121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460B8B13-9B69-4B47-312F-1141B552B6D3}"/>
              </a:ext>
            </a:extLst>
          </p:cNvPr>
          <p:cNvSpPr/>
          <p:nvPr/>
        </p:nvSpPr>
        <p:spPr>
          <a:xfrm>
            <a:off x="2840878" y="3997702"/>
            <a:ext cx="1368000" cy="1121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84E2C02D-3BC4-37B1-2A27-7C3333AFD9D2}"/>
              </a:ext>
            </a:extLst>
          </p:cNvPr>
          <p:cNvSpPr/>
          <p:nvPr/>
        </p:nvSpPr>
        <p:spPr>
          <a:xfrm>
            <a:off x="5188144" y="3992842"/>
            <a:ext cx="1908000" cy="1121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: Κάτω 15">
            <a:extLst>
              <a:ext uri="{FF2B5EF4-FFF2-40B4-BE49-F238E27FC236}">
                <a16:creationId xmlns:a16="http://schemas.microsoft.com/office/drawing/2014/main" id="{B88AEA81-5382-A159-2699-1F68384132A8}"/>
              </a:ext>
            </a:extLst>
          </p:cNvPr>
          <p:cNvSpPr/>
          <p:nvPr/>
        </p:nvSpPr>
        <p:spPr>
          <a:xfrm>
            <a:off x="2039470" y="2883389"/>
            <a:ext cx="304800" cy="97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Κάτω 17">
            <a:extLst>
              <a:ext uri="{FF2B5EF4-FFF2-40B4-BE49-F238E27FC236}">
                <a16:creationId xmlns:a16="http://schemas.microsoft.com/office/drawing/2014/main" id="{9F10E5C9-2279-57A8-10AC-ACCEC93AE0E7}"/>
              </a:ext>
            </a:extLst>
          </p:cNvPr>
          <p:cNvSpPr/>
          <p:nvPr/>
        </p:nvSpPr>
        <p:spPr>
          <a:xfrm>
            <a:off x="8283388" y="3243389"/>
            <a:ext cx="304800" cy="61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9CACBB93-0D4F-0054-3728-B476069A24E1}"/>
              </a:ext>
            </a:extLst>
          </p:cNvPr>
          <p:cNvSpPr/>
          <p:nvPr/>
        </p:nvSpPr>
        <p:spPr>
          <a:xfrm>
            <a:off x="6723529" y="907633"/>
            <a:ext cx="322730" cy="66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70F7E536-1C44-580A-4305-0D55737EA144}"/>
              </a:ext>
            </a:extLst>
          </p:cNvPr>
          <p:cNvSpPr/>
          <p:nvPr/>
        </p:nvSpPr>
        <p:spPr>
          <a:xfrm>
            <a:off x="755401" y="4265093"/>
            <a:ext cx="10681198" cy="4571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Βέλος: Κάτω 20">
            <a:extLst>
              <a:ext uri="{FF2B5EF4-FFF2-40B4-BE49-F238E27FC236}">
                <a16:creationId xmlns:a16="http://schemas.microsoft.com/office/drawing/2014/main" id="{B1A79438-47A8-EAA9-6204-097952E9D217}"/>
              </a:ext>
            </a:extLst>
          </p:cNvPr>
          <p:cNvSpPr/>
          <p:nvPr/>
        </p:nvSpPr>
        <p:spPr>
          <a:xfrm>
            <a:off x="5943600" y="1949162"/>
            <a:ext cx="304800" cy="184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2848CF88-3D7B-AD4F-9860-96DFCDADE92C}"/>
              </a:ext>
            </a:extLst>
          </p:cNvPr>
          <p:cNvSpPr/>
          <p:nvPr/>
        </p:nvSpPr>
        <p:spPr>
          <a:xfrm flipV="1">
            <a:off x="5709835" y="5105021"/>
            <a:ext cx="572676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E0CD63DE-E555-8205-6180-3716D5BE78CE}"/>
              </a:ext>
            </a:extLst>
          </p:cNvPr>
          <p:cNvSpPr/>
          <p:nvPr/>
        </p:nvSpPr>
        <p:spPr>
          <a:xfrm>
            <a:off x="8390069" y="4310812"/>
            <a:ext cx="45719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964A1132-402A-ADAF-E4F4-43EE295AC43D}"/>
              </a:ext>
            </a:extLst>
          </p:cNvPr>
          <p:cNvSpPr/>
          <p:nvPr/>
        </p:nvSpPr>
        <p:spPr>
          <a:xfrm flipV="1">
            <a:off x="5686975" y="5467906"/>
            <a:ext cx="572676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D9183C7D-D361-BCE3-7B4A-D033A3409326}"/>
              </a:ext>
            </a:extLst>
          </p:cNvPr>
          <p:cNvSpPr/>
          <p:nvPr/>
        </p:nvSpPr>
        <p:spPr>
          <a:xfrm flipV="1">
            <a:off x="5709835" y="4675779"/>
            <a:ext cx="572676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36A62DFC-E7E1-37C3-D2AD-0D9CD18BE688}"/>
              </a:ext>
            </a:extLst>
          </p:cNvPr>
          <p:cNvSpPr/>
          <p:nvPr/>
        </p:nvSpPr>
        <p:spPr>
          <a:xfrm>
            <a:off x="5664115" y="4311391"/>
            <a:ext cx="45719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993D471F-DD98-E6CC-63AD-88592EB0D43E}"/>
              </a:ext>
            </a:extLst>
          </p:cNvPr>
          <p:cNvSpPr/>
          <p:nvPr/>
        </p:nvSpPr>
        <p:spPr>
          <a:xfrm>
            <a:off x="11390880" y="4310812"/>
            <a:ext cx="45719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id="{1BCD4F6A-4CAD-3346-1DD6-6371265110A7}"/>
              </a:ext>
            </a:extLst>
          </p:cNvPr>
          <p:cNvSpPr/>
          <p:nvPr/>
        </p:nvSpPr>
        <p:spPr>
          <a:xfrm>
            <a:off x="1094535" y="4466093"/>
            <a:ext cx="4147398" cy="642423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Πρώτοι «ανταγωνιστές» </a:t>
            </a:r>
            <a:endParaRPr lang="el-GR" sz="2000" b="1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D51A8BA-CB13-AF84-4053-B1E27623E7CB}"/>
              </a:ext>
            </a:extLst>
          </p:cNvPr>
          <p:cNvSpPr/>
          <p:nvPr/>
        </p:nvSpPr>
        <p:spPr>
          <a:xfrm>
            <a:off x="1094535" y="5338510"/>
            <a:ext cx="4147398" cy="574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Ρομαντική ηθογραφία – </a:t>
            </a:r>
          </a:p>
          <a:p>
            <a:pPr algn="ctr"/>
            <a:r>
              <a:rPr lang="el-G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συμφύρονται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σχήματα Κλασικισμού</a:t>
            </a:r>
          </a:p>
        </p:txBody>
      </p:sp>
    </p:spTree>
    <p:extLst>
      <p:ext uri="{BB962C8B-B14F-4D97-AF65-F5344CB8AC3E}">
        <p14:creationId xmlns:p14="http://schemas.microsoft.com/office/powerpoint/2010/main" val="318411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9338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ΔΙΑΓΡΑΜΜΑ ΙΣΤΟΡΙΑΣ 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ΕΛΛΗΝΙΚΟΥ ΕΠΑΓΓΕΛΜΑΤΙΚΟΥ ΘΕΑΤΡΟΥ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632031"/>
            <a:ext cx="10874188" cy="45909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Η εποχή πριν από την έλευση του Κωμειδυλλίου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Πρώτες απόπειρες ένταξης μουσικής σε κωμωδίες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Θεατρικές σχέσεις πριν και μετά από την έλευση του Κωμειδυλλίου              				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Δημοσθένης Αλεξιάδης, Σπυρίδων και Διονύσιος Ταβουλάρης, 									Μιχαήλ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Αρνιωτάκης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Αλέξανδρος Πίστης, Γεώργιος Νικηφόρου κ.ά.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Η εγκατάλειψη της ρομαντικής παράδοσης	   ηθογραφία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Οι Ευ. Παρασκευοπούλου και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Αικ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κομίζουν τη γαλλική αστική ηθογραφία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Εγχώρια έργα ανταγωνίζονται την «ξενομανία» του ευρωπαϊκού αστικού δράματος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Μουσικοθεατρικά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έργα χωρίς διδακτισμό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78F3407-EA6B-C089-CD3F-0F0EEB6FD168}"/>
              </a:ext>
            </a:extLst>
          </p:cNvPr>
          <p:cNvSpPr/>
          <p:nvPr/>
        </p:nvSpPr>
        <p:spPr>
          <a:xfrm>
            <a:off x="900907" y="281589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00907" y="399630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604B53CF-6E84-0D1B-D2F6-5C6048652488}"/>
              </a:ext>
            </a:extLst>
          </p:cNvPr>
          <p:cNvSpPr/>
          <p:nvPr/>
        </p:nvSpPr>
        <p:spPr>
          <a:xfrm>
            <a:off x="903861" y="179102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2D5CBB3-26BA-7285-9E4D-D06D99FFB8C1}"/>
              </a:ext>
            </a:extLst>
          </p:cNvPr>
          <p:cNvSpPr/>
          <p:nvPr/>
        </p:nvSpPr>
        <p:spPr>
          <a:xfrm>
            <a:off x="900907" y="230433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F5A1EFF-4F28-4152-7A56-8E35AE050D13}"/>
              </a:ext>
            </a:extLst>
          </p:cNvPr>
          <p:cNvSpPr/>
          <p:nvPr/>
        </p:nvSpPr>
        <p:spPr>
          <a:xfrm>
            <a:off x="900907" y="450352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0B11D1BD-E3FC-0F91-D88F-5965B1148F51}"/>
              </a:ext>
            </a:extLst>
          </p:cNvPr>
          <p:cNvSpPr/>
          <p:nvPr/>
        </p:nvSpPr>
        <p:spPr>
          <a:xfrm>
            <a:off x="889173" y="501073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2B7F303A-5D45-5EA8-BDEC-0EA74FDE1766}"/>
              </a:ext>
            </a:extLst>
          </p:cNvPr>
          <p:cNvSpPr/>
          <p:nvPr/>
        </p:nvSpPr>
        <p:spPr>
          <a:xfrm>
            <a:off x="889173" y="551795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E7C897FC-2F44-5A61-95AC-26A7AD38FAC2}"/>
              </a:ext>
            </a:extLst>
          </p:cNvPr>
          <p:cNvSpPr/>
          <p:nvPr/>
        </p:nvSpPr>
        <p:spPr>
          <a:xfrm>
            <a:off x="1221407" y="3334037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13620D9C-156E-FB2D-5379-051EB5888CE8}"/>
              </a:ext>
            </a:extLst>
          </p:cNvPr>
          <p:cNvSpPr/>
          <p:nvPr/>
        </p:nvSpPr>
        <p:spPr>
          <a:xfrm>
            <a:off x="6486827" y="4034787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91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7619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εποχή πριν από την έλευση του Κωμειδυλλίου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488141"/>
            <a:ext cx="10847294" cy="47115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θεατρική κίνηση στο νεοσύστατο ελληνικό κράτος συνθέτουν, κατεξοχήν, διά-	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φοροι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ιταλικοί μελοδραματικοί θίασοι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Θέατρο Ιωάννη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Μπούκουρα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(1844-1897)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1870 &lt;     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υπαίθρια θέατρα γύρω από τον </a:t>
            </a:r>
            <a:r>
              <a:rPr lang="el-GR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Ιλισσό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στο Φάληρο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Αύξηση θιάσων 	 αύξηση κοινού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συμφέροντα     ανταγωνισμοί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Ιστορικοί σταθμοί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Έκπτωση του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Όθωνα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από τον θρόνο - Άφιξη πρίγκιπα Γουλιέλμου της Δανίας 												   ως Βασιλιά – Γεώργιος Α΄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Ένωση Επτανήσων - δίαυλος πολιτισμικής επικοινωνίας με τη Δύση</a:t>
            </a: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65423" y="171637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65423" y="301071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65423" y="446641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1234324" y="3477530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90173A4E-5756-2EE7-FEB5-4CA606D2162C}"/>
              </a:ext>
            </a:extLst>
          </p:cNvPr>
          <p:cNvSpPr/>
          <p:nvPr/>
        </p:nvSpPr>
        <p:spPr>
          <a:xfrm>
            <a:off x="1234324" y="4927576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02939199-911C-A3D7-8E09-8089F42B694D}"/>
              </a:ext>
            </a:extLst>
          </p:cNvPr>
          <p:cNvSpPr/>
          <p:nvPr/>
        </p:nvSpPr>
        <p:spPr>
          <a:xfrm>
            <a:off x="1234324" y="5694577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3E46C20-C598-67B3-CD6B-BAD9366B956E}"/>
              </a:ext>
            </a:extLst>
          </p:cNvPr>
          <p:cNvSpPr/>
          <p:nvPr/>
        </p:nvSpPr>
        <p:spPr>
          <a:xfrm>
            <a:off x="2204773" y="3056607"/>
            <a:ext cx="224117" cy="6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Με γωνία προς τα επάνω 13">
            <a:extLst>
              <a:ext uri="{FF2B5EF4-FFF2-40B4-BE49-F238E27FC236}">
                <a16:creationId xmlns:a16="http://schemas.microsoft.com/office/drawing/2014/main" id="{277C1C96-59FF-1361-6EFC-1930C34ABBC8}"/>
              </a:ext>
            </a:extLst>
          </p:cNvPr>
          <p:cNvSpPr/>
          <p:nvPr/>
        </p:nvSpPr>
        <p:spPr>
          <a:xfrm rot="5400000">
            <a:off x="3758194" y="3738763"/>
            <a:ext cx="430306" cy="372550"/>
          </a:xfrm>
          <a:prstGeom prst="bentUp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2D8D93E-892A-BC05-A71F-5D70A5728196}"/>
              </a:ext>
            </a:extLst>
          </p:cNvPr>
          <p:cNvSpPr/>
          <p:nvPr/>
        </p:nvSpPr>
        <p:spPr>
          <a:xfrm>
            <a:off x="3724318" y="3555964"/>
            <a:ext cx="224117" cy="6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61FAA28A-C5A2-E456-2C1F-C96567CA19D7}"/>
              </a:ext>
            </a:extLst>
          </p:cNvPr>
          <p:cNvSpPr/>
          <p:nvPr/>
        </p:nvSpPr>
        <p:spPr>
          <a:xfrm>
            <a:off x="5871883" y="4031967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68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90282"/>
            <a:ext cx="10847294" cy="7619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εποχή πριν από την έλευση του Κωμειδυλλίου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497106"/>
            <a:ext cx="10847294" cy="46706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Μετά από το 1850, η Αθήνα ελκύει:</a:t>
            </a:r>
          </a:p>
          <a:p>
            <a:pPr marL="0" indent="0" algn="just">
              <a:buNone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ερασιτέχνες 																		2. τυχοδιώκτες     αναζητούν πόρους στην αναπτυσσόμενη πρωτεύουσα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Προχειρότητα 	    διαμόρφωση αντιπαραθέσεων στο θεατρικό πεδίο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Συστηματικότερα εγχειρήματα από τους Β.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Ανδρονόπουλο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Δ. Ταβουλάρη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Αθήνα δοκιμάζει ό,τι νωρίτερα έχει αναπτυχθεί στην Κωνσταντινούπολη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Παντελής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Σούτσας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Αθανάσιος Σίσυφος,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Πιπίνα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Βονασέρα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Η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δυσχέρεια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στην εξέλιξη του θεάτρου είναι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παράλληλη της πολιτικής αστάθειας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	    τα πράγματα αρχίζουν να μεταβάλλονται με την έκπτωση του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Όθωνα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65423" y="176827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65423" y="372432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65423" y="421904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1549902" y="3172854"/>
            <a:ext cx="481274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965423" y="520599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9219D50-6833-35FF-708C-55DA695D7E0A}"/>
              </a:ext>
            </a:extLst>
          </p:cNvPr>
          <p:cNvSpPr/>
          <p:nvPr/>
        </p:nvSpPr>
        <p:spPr>
          <a:xfrm>
            <a:off x="3966338" y="3218751"/>
            <a:ext cx="224117" cy="69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F9C3C7A-EE10-8B06-BEB9-E6E70318BAD2}"/>
              </a:ext>
            </a:extLst>
          </p:cNvPr>
          <p:cNvSpPr/>
          <p:nvPr/>
        </p:nvSpPr>
        <p:spPr>
          <a:xfrm>
            <a:off x="1204762" y="5666281"/>
            <a:ext cx="224117" cy="6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62AD82F-DC03-E4BB-5209-6EC261B97295}"/>
              </a:ext>
            </a:extLst>
          </p:cNvPr>
          <p:cNvSpPr/>
          <p:nvPr/>
        </p:nvSpPr>
        <p:spPr>
          <a:xfrm>
            <a:off x="3101692" y="2739559"/>
            <a:ext cx="224117" cy="69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1549902" y="4750642"/>
            <a:ext cx="481274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00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7619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εποχή πριν από την έλευση του Κωμειδυλλίου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488141"/>
            <a:ext cx="10847294" cy="47115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Τα πράγματα αρχίζουν να αλλάζουν με τη Β΄ Εθνοσυνέλευση –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Σύνταγμα του 1864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Θεατρικοί συγγραφείς: Α. Ρ. Ραγκαβής, Δ. Βερναρδάκης, Ά. Βλάχος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Οργάνωση περιοδειών: Αίγυπτος, Σμύρνη, Βραΐλα, Βουκουρέστι,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Οδησσός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κ.α.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Τη σκυτάλη παίρνει η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Μεσόγειος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μεταβάλλεται σε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θεατρικό μονοπάτι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Συνεργασίες – περιοδείες – εναλλαγή </a:t>
            </a:r>
            <a:r>
              <a:rPr lang="el-GR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συνεργασίων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διαμάχες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1870 &gt;     Δ. Αλεξιάδης + Μ.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Αρνιωτάκης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+ Π.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Σούτσας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Ταβουλάρηδες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1870 &lt;   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Σούτσας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Ταβουλάρηδες, Σ.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Πολιτοπούλου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Δ. Αλεξιάδης, Π.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Βονασέρα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13693" y="215972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813693" y="371175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813693" y="423675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1112187" y="2676709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32493F5-CD46-D5BD-0514-4D56206D5E42}"/>
              </a:ext>
            </a:extLst>
          </p:cNvPr>
          <p:cNvSpPr/>
          <p:nvPr/>
        </p:nvSpPr>
        <p:spPr>
          <a:xfrm>
            <a:off x="1112187" y="3188798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90173A4E-5756-2EE7-FEB5-4CA606D2162C}"/>
              </a:ext>
            </a:extLst>
          </p:cNvPr>
          <p:cNvSpPr/>
          <p:nvPr/>
        </p:nvSpPr>
        <p:spPr>
          <a:xfrm>
            <a:off x="1139080" y="5235800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96EA4650-8E3F-1276-3A73-E74FFD940E32}"/>
              </a:ext>
            </a:extLst>
          </p:cNvPr>
          <p:cNvSpPr/>
          <p:nvPr/>
        </p:nvSpPr>
        <p:spPr>
          <a:xfrm>
            <a:off x="1139079" y="4730078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5E0BEA7-AA2F-E5EA-FCCD-1AD9E2E569A2}"/>
              </a:ext>
            </a:extLst>
          </p:cNvPr>
          <p:cNvSpPr/>
          <p:nvPr/>
        </p:nvSpPr>
        <p:spPr>
          <a:xfrm>
            <a:off x="2438399" y="4790255"/>
            <a:ext cx="224117" cy="69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0E073B1-CF94-47F0-C20F-E41343E82DDC}"/>
              </a:ext>
            </a:extLst>
          </p:cNvPr>
          <p:cNvSpPr/>
          <p:nvPr/>
        </p:nvSpPr>
        <p:spPr>
          <a:xfrm>
            <a:off x="2438399" y="5311284"/>
            <a:ext cx="224117" cy="69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10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7619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Πρώτες απόπειρες ένταξης μουσικής σε κωμωδίες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488141"/>
            <a:ext cx="10847294" cy="47115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πρώτα βήματα		γαλλικοί θίασοι στο θέατρο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Μπούκουρα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					σταδιακή αποδοχή της κωμωδίας ως ψυχαγωγίας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Τη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μεγάλη ώθηση προς το Κωμειδύλλιο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δίνει η </a:t>
            </a:r>
            <a:r>
              <a:rPr lang="el-GR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Τύχη της </a:t>
            </a:r>
            <a:r>
              <a:rPr lang="el-GR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Μαρούλας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(1889) του Δ.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Κορομηλά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έργο στο οποίο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εντάσσονται τραγούδια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ανάλογα προς τον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ορίζοντα του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δυτικού ευρωπαϊκού λυρικού θεάτρου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Πλατιά απήχηση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Πυροδότηση αντίστοιχων θεατρικών επιλογών και κινήσεων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τύχη της </a:t>
            </a:r>
            <a:r>
              <a:rPr lang="el-GR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Μαρούλας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	      με τραγούδια έχουν προηγηθεί το ίδιο έτος:</a:t>
            </a:r>
          </a:p>
          <a:p>
            <a:pPr marL="0" indent="0" algn="just">
              <a:buNone/>
            </a:pP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Η πέτρα του σκανδάλου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Δ. Κορομηλά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 2.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λύσις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Ανατολικού ζητήματος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Δ. Κόκκου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50552" y="166519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50552" y="482124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1262359" y="3748946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32493F5-CD46-D5BD-0514-4D56206D5E42}"/>
              </a:ext>
            </a:extLst>
          </p:cNvPr>
          <p:cNvSpPr/>
          <p:nvPr/>
        </p:nvSpPr>
        <p:spPr>
          <a:xfrm>
            <a:off x="1262358" y="4307074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90173A4E-5756-2EE7-FEB5-4CA606D2162C}"/>
              </a:ext>
            </a:extLst>
          </p:cNvPr>
          <p:cNvSpPr/>
          <p:nvPr/>
        </p:nvSpPr>
        <p:spPr>
          <a:xfrm>
            <a:off x="4430979" y="4821240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01E8BCE-C08C-459F-9780-9DC968D3D347}"/>
              </a:ext>
            </a:extLst>
          </p:cNvPr>
          <p:cNvSpPr/>
          <p:nvPr/>
        </p:nvSpPr>
        <p:spPr>
          <a:xfrm>
            <a:off x="1818991" y="1711094"/>
            <a:ext cx="224117" cy="69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6E1C5331-6D81-92FC-B647-BE67E3CE3A24}"/>
              </a:ext>
            </a:extLst>
          </p:cNvPr>
          <p:cNvSpPr/>
          <p:nvPr/>
        </p:nvSpPr>
        <p:spPr>
          <a:xfrm>
            <a:off x="3995398" y="1665197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0DC0FC42-ADC5-9BE4-38C7-0A070C2359C9}"/>
              </a:ext>
            </a:extLst>
          </p:cNvPr>
          <p:cNvSpPr/>
          <p:nvPr/>
        </p:nvSpPr>
        <p:spPr>
          <a:xfrm>
            <a:off x="950552" y="253895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2C41E49-EFD8-2232-FEAF-692D21D424E7}"/>
              </a:ext>
            </a:extLst>
          </p:cNvPr>
          <p:cNvSpPr/>
          <p:nvPr/>
        </p:nvSpPr>
        <p:spPr>
          <a:xfrm>
            <a:off x="9431371" y="1711093"/>
            <a:ext cx="224117" cy="69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17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7619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Μουσικοθεατρικά</a:t>
            </a:r>
            <a:r>
              <a:rPr lang="el-G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έργα χωρίς διδακτισμό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488141"/>
            <a:ext cx="10847294" cy="47115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τα πρώτα χρόνια της δεκαετίας του 1870 σε αθηναϊκές σκηνές εισέρχονται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γαλλι-κές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κωμωδίες στις οποίες εντάσσονται ορισμένα τραγούδια, εξέλιξη ευνοημένη από το κλίμα που έχει διαμορφώσει η Βασιλεία του Γεωργίου Α΄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Στόχοι - θέματα - χαρακτηριστικά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διέγερση αισθητικού κριτηρίου του κοινού: ευθυμία, γέλιο, διασκέδαση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παρεξηγήσεις, παράνομα ζευγάρια, εγκλήματα - απουσία διδακτισμού</a:t>
            </a:r>
          </a:p>
          <a:p>
            <a:pPr marL="0" indent="0" algn="ctr">
              <a:buNone/>
            </a:pP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Παράλληλος είναι ο δρόμος που έχει ανοιχτεί </a:t>
            </a:r>
          </a:p>
          <a:p>
            <a:pPr marL="0" indent="0" algn="ctr">
              <a:buNone/>
            </a:pP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τα μόλις προηγούμενα χρόνια στον επτανησιακό χώρο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Στο Αργοστόλι λ.χ. ανεβαίνουν έργα των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Gaetano Donizetti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Verdi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κ.ά.</a:t>
            </a:r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1258488" y="3918988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90173A4E-5756-2EE7-FEB5-4CA606D2162C}"/>
              </a:ext>
            </a:extLst>
          </p:cNvPr>
          <p:cNvSpPr/>
          <p:nvPr/>
        </p:nvSpPr>
        <p:spPr>
          <a:xfrm>
            <a:off x="1271911" y="3429000"/>
            <a:ext cx="353003" cy="189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410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113393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Κωμειδύλλιο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κατευθύνσεις     χαρακτηριστικά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851660"/>
            <a:ext cx="10847294" cy="43378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Ανάδυση Κωμειδυλλίου	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στροφή στον αμητό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θεμάτων της ελληνικής παράδοσης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Στόχος είναι το «ευτράπελο», το κωμικό μέσα από το αντιφατικό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Παρουσιάζει τόσο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ήθη του ελληνικού αγροτικού τοπίου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όσο 											 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ήθη των «αστικών» κέντρων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επιμένοντας σε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1. κωμικά «εμπόδια» ένταξης του «επαρχιώτη» στο «άστυ»   2. έκφραση «αφέλειας»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3.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εγκατάλειψη του ρομαντικού ορίζοντα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(F. Schiller, V. Hugo, A. Dumas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πατρός) 			     	και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άνοιγμα στο πεδίο του εγχώριου ρεαλισμού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ηθογραφία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Ενδιαφέρεται για το «φαινόμενο» έναντι της «ουσίας»	    δεν αναζητά αιτίες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Συνεπής κατεύθυνση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στέκεται στα ελληνικά πράγματα ενώ, σύμφωνα με τις αρχές του, 							 συνεχίζει να ακολουθεί τις γαλλικές καταβολές του.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727943" y="201587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967058" y="2457935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32493F5-CD46-D5BD-0514-4D56206D5E42}"/>
              </a:ext>
            </a:extLst>
          </p:cNvPr>
          <p:cNvSpPr/>
          <p:nvPr/>
        </p:nvSpPr>
        <p:spPr>
          <a:xfrm>
            <a:off x="967058" y="2923995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96EA4650-8E3F-1276-3A73-E74FFD940E32}"/>
              </a:ext>
            </a:extLst>
          </p:cNvPr>
          <p:cNvSpPr/>
          <p:nvPr/>
        </p:nvSpPr>
        <p:spPr>
          <a:xfrm>
            <a:off x="936977" y="5518411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5E0BEA7-AA2F-E5EA-FCCD-1AD9E2E569A2}"/>
              </a:ext>
            </a:extLst>
          </p:cNvPr>
          <p:cNvSpPr/>
          <p:nvPr/>
        </p:nvSpPr>
        <p:spPr>
          <a:xfrm>
            <a:off x="7580010" y="5143566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0E073B1-CF94-47F0-C20F-E41343E82DDC}"/>
              </a:ext>
            </a:extLst>
          </p:cNvPr>
          <p:cNvSpPr/>
          <p:nvPr/>
        </p:nvSpPr>
        <p:spPr>
          <a:xfrm>
            <a:off x="3737184" y="2061772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D9C96F87-0420-067D-DE7D-5E5D2AB9D195}"/>
              </a:ext>
            </a:extLst>
          </p:cNvPr>
          <p:cNvSpPr/>
          <p:nvPr/>
        </p:nvSpPr>
        <p:spPr>
          <a:xfrm>
            <a:off x="936976" y="5048604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F706B98-AF54-4EDD-20C3-4C0F7FDEFD61}"/>
              </a:ext>
            </a:extLst>
          </p:cNvPr>
          <p:cNvSpPr/>
          <p:nvPr/>
        </p:nvSpPr>
        <p:spPr>
          <a:xfrm>
            <a:off x="3738326" y="5610805"/>
            <a:ext cx="224117" cy="6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D5CA80B5-6C8D-D2E0-E7A2-F909CD948251}"/>
              </a:ext>
            </a:extLst>
          </p:cNvPr>
          <p:cNvSpPr/>
          <p:nvPr/>
        </p:nvSpPr>
        <p:spPr>
          <a:xfrm>
            <a:off x="7054230" y="4649704"/>
            <a:ext cx="224117" cy="6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5FD8DBF6-6FB0-E2F3-8F32-D645F5318350}"/>
              </a:ext>
            </a:extLst>
          </p:cNvPr>
          <p:cNvSpPr/>
          <p:nvPr/>
        </p:nvSpPr>
        <p:spPr>
          <a:xfrm>
            <a:off x="5790102" y="1496995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04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3"/>
            <a:ext cx="10847294" cy="6842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Κωμειδύλλιο	 Περιώνυμα έργα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422333"/>
            <a:ext cx="10847294" cy="47773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Δ. Κορομηλάς		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τύχη της </a:t>
            </a:r>
            <a:r>
              <a:rPr lang="el-GR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Μαρούλας</a:t>
            </a:r>
            <a:endParaRPr lang="el-GR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Δ. Κόκκος			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Μπαρμπαλινάρδος</a:t>
            </a:r>
            <a:endParaRPr lang="el-GR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Σ.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Περεσιάδης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λύρα του </a:t>
            </a:r>
            <a:r>
              <a:rPr lang="el-GR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Γερονικόλα</a:t>
            </a:r>
            <a:endParaRPr lang="el-GR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Ε.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Παντόπουλος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νύφη της </a:t>
            </a:r>
            <a:r>
              <a:rPr lang="el-GR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Κούλουρης</a:t>
            </a:r>
            <a:endParaRPr lang="el-GR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3241858" y="159035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5630938" y="2110836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5FD8DBF6-6FB0-E2F3-8F32-D645F5318350}"/>
              </a:ext>
            </a:extLst>
          </p:cNvPr>
          <p:cNvSpPr/>
          <p:nvPr/>
        </p:nvSpPr>
        <p:spPr>
          <a:xfrm>
            <a:off x="5983941" y="1000442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799F7430-215C-C3C9-B37D-0A02A078001A}"/>
              </a:ext>
            </a:extLst>
          </p:cNvPr>
          <p:cNvSpPr/>
          <p:nvPr/>
        </p:nvSpPr>
        <p:spPr>
          <a:xfrm>
            <a:off x="5630938" y="1589717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874F1850-3547-1C77-84B2-73C5D6CEDB6F}"/>
              </a:ext>
            </a:extLst>
          </p:cNvPr>
          <p:cNvSpPr/>
          <p:nvPr/>
        </p:nvSpPr>
        <p:spPr>
          <a:xfrm>
            <a:off x="5630937" y="2631316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89686A84-6A5F-357B-6543-A26CA1737371}"/>
              </a:ext>
            </a:extLst>
          </p:cNvPr>
          <p:cNvSpPr/>
          <p:nvPr/>
        </p:nvSpPr>
        <p:spPr>
          <a:xfrm>
            <a:off x="5630937" y="3152326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8C4BDD2D-2509-0216-1436-89C502DC12CC}"/>
              </a:ext>
            </a:extLst>
          </p:cNvPr>
          <p:cNvSpPr/>
          <p:nvPr/>
        </p:nvSpPr>
        <p:spPr>
          <a:xfrm>
            <a:off x="3241858" y="211083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BAEF58B6-CDA2-03F0-4353-6CA75B348C7D}"/>
              </a:ext>
            </a:extLst>
          </p:cNvPr>
          <p:cNvSpPr/>
          <p:nvPr/>
        </p:nvSpPr>
        <p:spPr>
          <a:xfrm>
            <a:off x="3241858" y="263131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36D3B5B6-6077-5B92-76EF-B5DA5F4CFC44}"/>
              </a:ext>
            </a:extLst>
          </p:cNvPr>
          <p:cNvSpPr/>
          <p:nvPr/>
        </p:nvSpPr>
        <p:spPr>
          <a:xfrm>
            <a:off x="3241858" y="3130294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8A180C21-FDFA-97FA-9955-10515B648753}"/>
              </a:ext>
            </a:extLst>
          </p:cNvPr>
          <p:cNvSpPr/>
          <p:nvPr/>
        </p:nvSpPr>
        <p:spPr>
          <a:xfrm flipV="1">
            <a:off x="770964" y="3514288"/>
            <a:ext cx="10650072" cy="565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03153DAA-9AC4-6A6A-FE22-0EDA0C8FB125}"/>
              </a:ext>
            </a:extLst>
          </p:cNvPr>
          <p:cNvSpPr/>
          <p:nvPr/>
        </p:nvSpPr>
        <p:spPr>
          <a:xfrm>
            <a:off x="2666999" y="4013269"/>
            <a:ext cx="6858000" cy="5705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ηθογράφηση</a:t>
            </a:r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Κωμειδυλλίων είναι επικεντρωμένη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ADD19B02-E723-B2CB-D149-78AB9B4385AF}"/>
              </a:ext>
            </a:extLst>
          </p:cNvPr>
          <p:cNvSpPr/>
          <p:nvPr/>
        </p:nvSpPr>
        <p:spPr>
          <a:xfrm>
            <a:off x="2666999" y="4583808"/>
            <a:ext cx="6858000" cy="570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στον άνθρωπο και στις συμπεριφορές του ως «τύπους»</a:t>
            </a:r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5BBDD425-C36A-ACBA-939E-970BED76BED2}"/>
              </a:ext>
            </a:extLst>
          </p:cNvPr>
          <p:cNvSpPr/>
          <p:nvPr/>
        </p:nvSpPr>
        <p:spPr>
          <a:xfrm>
            <a:off x="3436281" y="5333452"/>
            <a:ext cx="5319436" cy="5705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Διάλογοι με τη Βαβυλωνία του Δ. Χ. Βυζάντιου</a:t>
            </a:r>
          </a:p>
        </p:txBody>
      </p:sp>
    </p:spTree>
    <p:extLst>
      <p:ext uri="{BB962C8B-B14F-4D97-AF65-F5344CB8AC3E}">
        <p14:creationId xmlns:p14="http://schemas.microsoft.com/office/powerpoint/2010/main" val="3915435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6404</TotalTime>
  <Words>1362</Words>
  <Application>Microsoft Office PowerPoint</Application>
  <PresentationFormat>Ευρεία οθόνη</PresentationFormat>
  <Paragraphs>109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Οργανικό</vt:lpstr>
      <vt:lpstr>Είδη θεάτρου με μουσική  στη νεοελληνική σκηνή  (η οπερέτα, το κωμειδύλλιο,  το δραματικό ειδύλλιο και η επιθεώρηση)</vt:lpstr>
      <vt:lpstr>ΔΙΑΓΡΑΜΜΑ ΙΣΤΟΡΙΑΣ  ΤΟΥ ΕΛΛΗΝΙΚΟΥ ΕΠΑΓΓΕΛΜΑΤΙΚΟΥ ΘΕΑΤΡΟΥ</vt:lpstr>
      <vt:lpstr>Η εποχή πριν από την έλευση του Κωμειδυλλίου</vt:lpstr>
      <vt:lpstr>Η εποχή πριν από την έλευση του Κωμειδυλλίου</vt:lpstr>
      <vt:lpstr>Η εποχή πριν από την έλευση του Κωμειδυλλίου</vt:lpstr>
      <vt:lpstr>Πρώτες απόπειρες ένταξης μουσικής σε κωμωδίες</vt:lpstr>
      <vt:lpstr>Μουσικοθεατρικά έργα χωρίς διδακτισμό</vt:lpstr>
      <vt:lpstr> Το Κωμειδύλλιο  κατευθύνσεις     χαρακτηριστικά </vt:lpstr>
      <vt:lpstr> Το Κωμειδύλλιο  Περιώνυμα έργα </vt:lpstr>
      <vt:lpstr>Ευαγγελία Παρασκευοπούλου – Αικατερίνη Βερώνη</vt:lpstr>
      <vt:lpstr>Ευαγγελία Παρασκευοπούλου – Αικατερίνη Βερώνη</vt:lpstr>
      <vt:lpstr> Ευαγγελία Παρασκευοπούλου      Αικατερίνη Βερώνη Από τον ρομαντισμό στον εγχώριο και μη ρεαλισμό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ελληνική κωμωδιογραφία στον 20ό αιώνα</dc:title>
  <dc:creator>Σπύρος Τούλιος</dc:creator>
  <cp:lastModifiedBy>Σπύρος Τούλιος</cp:lastModifiedBy>
  <cp:revision>530</cp:revision>
  <dcterms:created xsi:type="dcterms:W3CDTF">2024-01-28T18:22:20Z</dcterms:created>
  <dcterms:modified xsi:type="dcterms:W3CDTF">2024-03-30T13:53:08Z</dcterms:modified>
</cp:coreProperties>
</file>