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8" r:id="rId5"/>
    <p:sldId id="269" r:id="rId6"/>
    <p:sldId id="270" r:id="rId7"/>
    <p:sldId id="271" r:id="rId8"/>
    <p:sldId id="272" r:id="rId9"/>
    <p:sldId id="273" r:id="rId10"/>
    <p:sldId id="274" r:id="rId11"/>
    <p:sldId id="275" r:id="rId12"/>
    <p:sldId id="276" r:id="rId13"/>
    <p:sldId id="27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119" d="100"/>
          <a:sy n="119" d="100"/>
        </p:scale>
        <p:origin x="96" y="3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DA20A-CFF3-4A60-9B14-3FFE50AEF1F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B187B92-22BC-4058-B4C5-F8394200729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7" name="Immagine 6">
            <a:extLst>
              <a:ext uri="{FF2B5EF4-FFF2-40B4-BE49-F238E27FC236}">
                <a16:creationId xmlns:a16="http://schemas.microsoft.com/office/drawing/2014/main" id="{50EE76E6-F6BD-4A82-942F-A9353425F9B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38773" y="6068624"/>
            <a:ext cx="1871002" cy="678791"/>
          </a:xfrm>
          <a:prstGeom prst="rect">
            <a:avLst/>
          </a:prstGeom>
        </p:spPr>
      </p:pic>
      <p:pic>
        <p:nvPicPr>
          <p:cNvPr id="8" name="Picture 7">
            <a:extLst>
              <a:ext uri="{FF2B5EF4-FFF2-40B4-BE49-F238E27FC236}">
                <a16:creationId xmlns:a16="http://schemas.microsoft.com/office/drawing/2014/main" id="{BE8D959D-2C48-46F2-B50D-FA966EFE2A9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02078" y="5648622"/>
            <a:ext cx="2314575" cy="840004"/>
          </a:xfrm>
          <a:prstGeom prst="rect">
            <a:avLst/>
          </a:prstGeom>
        </p:spPr>
      </p:pic>
      <p:pic>
        <p:nvPicPr>
          <p:cNvPr id="9" name="Immagine 10" descr="ttp://eacea.ec.europa.eu/img/visuals/erasmus/jpeg/LogosBeneficairesErasmus+LEFT_ES.jpg">
            <a:extLst>
              <a:ext uri="{FF2B5EF4-FFF2-40B4-BE49-F238E27FC236}">
                <a16:creationId xmlns:a16="http://schemas.microsoft.com/office/drawing/2014/main" id="{E5606C5A-AD03-41AD-89C4-9AF57073D60E}"/>
              </a:ext>
            </a:extLst>
          </p:cNvPr>
          <p:cNvPicPr/>
          <p:nvPr userDrawn="1"/>
        </p:nvPicPr>
        <p:blipFill rotWithShape="1">
          <a:blip r:embed="rId4" cstate="print">
            <a:extLst>
              <a:ext uri="{28A0092B-C50C-407E-A947-70E740481C1C}">
                <a14:useLocalDpi xmlns:a14="http://schemas.microsoft.com/office/drawing/2010/main" val="0"/>
              </a:ext>
            </a:extLst>
          </a:blip>
          <a:srcRect/>
          <a:stretch/>
        </p:blipFill>
        <p:spPr bwMode="auto">
          <a:xfrm>
            <a:off x="9382125" y="5966365"/>
            <a:ext cx="2671102" cy="685800"/>
          </a:xfrm>
          <a:prstGeom prst="rect">
            <a:avLst/>
          </a:prstGeom>
          <a:noFill/>
          <a:ln>
            <a:noFill/>
          </a:ln>
        </p:spPr>
      </p:pic>
      <p:sp>
        <p:nvSpPr>
          <p:cNvPr id="10" name="Rectangle 9">
            <a:extLst>
              <a:ext uri="{FF2B5EF4-FFF2-40B4-BE49-F238E27FC236}">
                <a16:creationId xmlns:a16="http://schemas.microsoft.com/office/drawing/2014/main" id="{63D96354-A68E-4037-BFE4-AA19FB7101AD}"/>
              </a:ext>
            </a:extLst>
          </p:cNvPr>
          <p:cNvSpPr/>
          <p:nvPr userDrawn="1"/>
        </p:nvSpPr>
        <p:spPr>
          <a:xfrm>
            <a:off x="3142719" y="6408019"/>
            <a:ext cx="5233292" cy="369332"/>
          </a:xfrm>
          <a:prstGeom prst="rect">
            <a:avLst/>
          </a:prstGeom>
        </p:spPr>
        <p:txBody>
          <a:bodyPr wrap="none">
            <a:spAutoFit/>
          </a:bodyPr>
          <a:lstStyle/>
          <a:p>
            <a:r>
              <a:rPr lang="en-US" sz="1800" b="1" dirty="0">
                <a:solidFill>
                  <a:schemeClr val="tx1">
                    <a:lumMod val="95000"/>
                    <a:lumOff val="5000"/>
                  </a:schemeClr>
                </a:solidFill>
                <a:latin typeface="Calibri" pitchFamily="34" charset="0"/>
              </a:rPr>
              <a:t>Knowledge Hub </a:t>
            </a:r>
            <a:r>
              <a:rPr lang="es-ES" sz="1800" b="1" dirty="0">
                <a:solidFill>
                  <a:schemeClr val="tx1">
                    <a:lumMod val="95000"/>
                    <a:lumOff val="5000"/>
                  </a:schemeClr>
                </a:solidFill>
                <a:latin typeface="Calibri" pitchFamily="34" charset="0"/>
              </a:rPr>
              <a:t>Medio Ambiente y Cambio </a:t>
            </a:r>
            <a:r>
              <a:rPr lang="es-ES" sz="1800" b="1" dirty="0" err="1">
                <a:solidFill>
                  <a:schemeClr val="tx1">
                    <a:lumMod val="95000"/>
                    <a:lumOff val="5000"/>
                  </a:schemeClr>
                </a:solidFill>
                <a:latin typeface="Calibri" pitchFamily="34" charset="0"/>
              </a:rPr>
              <a:t>Climatico</a:t>
            </a:r>
            <a:endParaRPr lang="en-GB" dirty="0"/>
          </a:p>
        </p:txBody>
      </p:sp>
    </p:spTree>
    <p:extLst>
      <p:ext uri="{BB962C8B-B14F-4D97-AF65-F5344CB8AC3E}">
        <p14:creationId xmlns:p14="http://schemas.microsoft.com/office/powerpoint/2010/main" val="31877070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1C53F-8CDE-4125-80EE-628469527B6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5FDCBA9-DCD9-4558-81C4-F5C9A4D1B6E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6770970-64FF-4CC3-AE65-838DF36B9EA8}"/>
              </a:ext>
            </a:extLst>
          </p:cNvPr>
          <p:cNvSpPr>
            <a:spLocks noGrp="1"/>
          </p:cNvSpPr>
          <p:nvPr>
            <p:ph type="dt" sz="half" idx="10"/>
          </p:nvPr>
        </p:nvSpPr>
        <p:spPr/>
        <p:txBody>
          <a:bodyPr/>
          <a:lstStyle/>
          <a:p>
            <a:fld id="{14B1C354-877D-43A9-A94B-F6A1BCE47A6D}" type="datetimeFigureOut">
              <a:rPr lang="en-GB" smtClean="0"/>
              <a:t>04/09/2018</a:t>
            </a:fld>
            <a:endParaRPr lang="en-GB"/>
          </a:p>
        </p:txBody>
      </p:sp>
      <p:sp>
        <p:nvSpPr>
          <p:cNvPr id="5" name="Footer Placeholder 4">
            <a:extLst>
              <a:ext uri="{FF2B5EF4-FFF2-40B4-BE49-F238E27FC236}">
                <a16:creationId xmlns:a16="http://schemas.microsoft.com/office/drawing/2014/main" id="{8218879B-C124-4F14-8745-5B1B288D222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D73398B-6E37-4C87-905F-65C142192596}"/>
              </a:ext>
            </a:extLst>
          </p:cNvPr>
          <p:cNvSpPr>
            <a:spLocks noGrp="1"/>
          </p:cNvSpPr>
          <p:nvPr>
            <p:ph type="sldNum" sz="quarter" idx="12"/>
          </p:nvPr>
        </p:nvSpPr>
        <p:spPr/>
        <p:txBody>
          <a:bodyPr/>
          <a:lstStyle/>
          <a:p>
            <a:fld id="{04738470-E849-49AB-8D97-F7C788D14704}" type="slidenum">
              <a:rPr lang="en-GB" smtClean="0"/>
              <a:t>‹#›</a:t>
            </a:fld>
            <a:endParaRPr lang="en-GB"/>
          </a:p>
        </p:txBody>
      </p:sp>
    </p:spTree>
    <p:extLst>
      <p:ext uri="{BB962C8B-B14F-4D97-AF65-F5344CB8AC3E}">
        <p14:creationId xmlns:p14="http://schemas.microsoft.com/office/powerpoint/2010/main" val="20887840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AD9D262-D360-4A36-A810-6206729DD19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5B933A2-C475-482D-8A86-5B9C65FC63B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0A7CC19-A07B-4FF8-B365-F72D73E59946}"/>
              </a:ext>
            </a:extLst>
          </p:cNvPr>
          <p:cNvSpPr>
            <a:spLocks noGrp="1"/>
          </p:cNvSpPr>
          <p:nvPr>
            <p:ph type="dt" sz="half" idx="10"/>
          </p:nvPr>
        </p:nvSpPr>
        <p:spPr/>
        <p:txBody>
          <a:bodyPr/>
          <a:lstStyle/>
          <a:p>
            <a:fld id="{14B1C354-877D-43A9-A94B-F6A1BCE47A6D}" type="datetimeFigureOut">
              <a:rPr lang="en-GB" smtClean="0"/>
              <a:t>04/09/2018</a:t>
            </a:fld>
            <a:endParaRPr lang="en-GB"/>
          </a:p>
        </p:txBody>
      </p:sp>
      <p:sp>
        <p:nvSpPr>
          <p:cNvPr id="5" name="Footer Placeholder 4">
            <a:extLst>
              <a:ext uri="{FF2B5EF4-FFF2-40B4-BE49-F238E27FC236}">
                <a16:creationId xmlns:a16="http://schemas.microsoft.com/office/drawing/2014/main" id="{D1E91C4D-55FE-436E-99B6-7679F2A3A91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EB8DCAD-0FD1-41FD-A2A1-E1A08A51A465}"/>
              </a:ext>
            </a:extLst>
          </p:cNvPr>
          <p:cNvSpPr>
            <a:spLocks noGrp="1"/>
          </p:cNvSpPr>
          <p:nvPr>
            <p:ph type="sldNum" sz="quarter" idx="12"/>
          </p:nvPr>
        </p:nvSpPr>
        <p:spPr/>
        <p:txBody>
          <a:bodyPr/>
          <a:lstStyle/>
          <a:p>
            <a:fld id="{04738470-E849-49AB-8D97-F7C788D14704}" type="slidenum">
              <a:rPr lang="en-GB" smtClean="0"/>
              <a:t>‹#›</a:t>
            </a:fld>
            <a:endParaRPr lang="en-GB"/>
          </a:p>
        </p:txBody>
      </p:sp>
    </p:spTree>
    <p:extLst>
      <p:ext uri="{BB962C8B-B14F-4D97-AF65-F5344CB8AC3E}">
        <p14:creationId xmlns:p14="http://schemas.microsoft.com/office/powerpoint/2010/main" val="1933302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BEA0E-639D-405D-97D9-0CE1DC7F330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88845A4-919A-488D-B1E6-0C438A1A7836}"/>
              </a:ext>
            </a:extLst>
          </p:cNvPr>
          <p:cNvSpPr>
            <a:spLocks noGrp="1"/>
          </p:cNvSpPr>
          <p:nvPr>
            <p:ph idx="1"/>
          </p:nvPr>
        </p:nvSpPr>
        <p:spPr>
          <a:xfrm>
            <a:off x="838200" y="1825625"/>
            <a:ext cx="10515600" cy="382299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Immagine 6">
            <a:extLst>
              <a:ext uri="{FF2B5EF4-FFF2-40B4-BE49-F238E27FC236}">
                <a16:creationId xmlns:a16="http://schemas.microsoft.com/office/drawing/2014/main" id="{FB3DADCE-E5D2-4BCD-A188-CF10D738A71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38773" y="6068624"/>
            <a:ext cx="1871002" cy="678791"/>
          </a:xfrm>
          <a:prstGeom prst="rect">
            <a:avLst/>
          </a:prstGeom>
        </p:spPr>
      </p:pic>
      <p:pic>
        <p:nvPicPr>
          <p:cNvPr id="8" name="Picture 7">
            <a:extLst>
              <a:ext uri="{FF2B5EF4-FFF2-40B4-BE49-F238E27FC236}">
                <a16:creationId xmlns:a16="http://schemas.microsoft.com/office/drawing/2014/main" id="{812C5A33-3187-413C-BE70-C0C1CF7E5F8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02078" y="5648622"/>
            <a:ext cx="2314575" cy="840004"/>
          </a:xfrm>
          <a:prstGeom prst="rect">
            <a:avLst/>
          </a:prstGeom>
        </p:spPr>
      </p:pic>
      <p:pic>
        <p:nvPicPr>
          <p:cNvPr id="9" name="Immagine 10" descr="ttp://eacea.ec.europa.eu/img/visuals/erasmus/jpeg/LogosBeneficairesErasmus+LEFT_ES.jpg">
            <a:extLst>
              <a:ext uri="{FF2B5EF4-FFF2-40B4-BE49-F238E27FC236}">
                <a16:creationId xmlns:a16="http://schemas.microsoft.com/office/drawing/2014/main" id="{92FB250E-C836-4D73-B9B1-2D16C75CCA37}"/>
              </a:ext>
            </a:extLst>
          </p:cNvPr>
          <p:cNvPicPr/>
          <p:nvPr userDrawn="1"/>
        </p:nvPicPr>
        <p:blipFill rotWithShape="1">
          <a:blip r:embed="rId4" cstate="print">
            <a:extLst>
              <a:ext uri="{28A0092B-C50C-407E-A947-70E740481C1C}">
                <a14:useLocalDpi xmlns:a14="http://schemas.microsoft.com/office/drawing/2010/main" val="0"/>
              </a:ext>
            </a:extLst>
          </a:blip>
          <a:srcRect/>
          <a:stretch/>
        </p:blipFill>
        <p:spPr bwMode="auto">
          <a:xfrm>
            <a:off x="9382125" y="5966365"/>
            <a:ext cx="2671102" cy="685800"/>
          </a:xfrm>
          <a:prstGeom prst="rect">
            <a:avLst/>
          </a:prstGeom>
          <a:noFill/>
          <a:ln>
            <a:noFill/>
          </a:ln>
        </p:spPr>
      </p:pic>
      <p:sp>
        <p:nvSpPr>
          <p:cNvPr id="10" name="Rectangle 9">
            <a:extLst>
              <a:ext uri="{FF2B5EF4-FFF2-40B4-BE49-F238E27FC236}">
                <a16:creationId xmlns:a16="http://schemas.microsoft.com/office/drawing/2014/main" id="{0D33E1AF-A183-4912-A9AB-4F8F87EC13CF}"/>
              </a:ext>
            </a:extLst>
          </p:cNvPr>
          <p:cNvSpPr/>
          <p:nvPr userDrawn="1"/>
        </p:nvSpPr>
        <p:spPr>
          <a:xfrm>
            <a:off x="3142719" y="6408019"/>
            <a:ext cx="5233292" cy="369332"/>
          </a:xfrm>
          <a:prstGeom prst="rect">
            <a:avLst/>
          </a:prstGeom>
        </p:spPr>
        <p:txBody>
          <a:bodyPr wrap="none">
            <a:spAutoFit/>
          </a:bodyPr>
          <a:lstStyle/>
          <a:p>
            <a:r>
              <a:rPr lang="en-US" sz="1800" b="1" dirty="0">
                <a:solidFill>
                  <a:schemeClr val="tx1">
                    <a:lumMod val="95000"/>
                    <a:lumOff val="5000"/>
                  </a:schemeClr>
                </a:solidFill>
                <a:latin typeface="Calibri" pitchFamily="34" charset="0"/>
              </a:rPr>
              <a:t>Knowledge Hub </a:t>
            </a:r>
            <a:r>
              <a:rPr lang="es-ES" sz="1800" b="1" dirty="0">
                <a:solidFill>
                  <a:schemeClr val="tx1">
                    <a:lumMod val="95000"/>
                    <a:lumOff val="5000"/>
                  </a:schemeClr>
                </a:solidFill>
                <a:latin typeface="Calibri" pitchFamily="34" charset="0"/>
              </a:rPr>
              <a:t>Medio Ambiente y Cambio </a:t>
            </a:r>
            <a:r>
              <a:rPr lang="es-ES" sz="1800" b="1" dirty="0" err="1">
                <a:solidFill>
                  <a:schemeClr val="tx1">
                    <a:lumMod val="95000"/>
                    <a:lumOff val="5000"/>
                  </a:schemeClr>
                </a:solidFill>
                <a:latin typeface="Calibri" pitchFamily="34" charset="0"/>
              </a:rPr>
              <a:t>Climatico</a:t>
            </a:r>
            <a:endParaRPr lang="en-GB" dirty="0"/>
          </a:p>
        </p:txBody>
      </p:sp>
    </p:spTree>
    <p:extLst>
      <p:ext uri="{BB962C8B-B14F-4D97-AF65-F5344CB8AC3E}">
        <p14:creationId xmlns:p14="http://schemas.microsoft.com/office/powerpoint/2010/main" val="2625322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B4CF2-E112-4332-89C5-6AA30E68F78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2CC3FC8-7C12-45E0-89C1-77B72E8951C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E92867D-C2FF-4501-84BF-9716ACAD4459}"/>
              </a:ext>
            </a:extLst>
          </p:cNvPr>
          <p:cNvSpPr>
            <a:spLocks noGrp="1"/>
          </p:cNvSpPr>
          <p:nvPr>
            <p:ph type="dt" sz="half" idx="10"/>
          </p:nvPr>
        </p:nvSpPr>
        <p:spPr/>
        <p:txBody>
          <a:bodyPr/>
          <a:lstStyle/>
          <a:p>
            <a:fld id="{14B1C354-877D-43A9-A94B-F6A1BCE47A6D}" type="datetimeFigureOut">
              <a:rPr lang="en-GB" smtClean="0"/>
              <a:t>04/09/2018</a:t>
            </a:fld>
            <a:endParaRPr lang="en-GB"/>
          </a:p>
        </p:txBody>
      </p:sp>
      <p:sp>
        <p:nvSpPr>
          <p:cNvPr id="5" name="Footer Placeholder 4">
            <a:extLst>
              <a:ext uri="{FF2B5EF4-FFF2-40B4-BE49-F238E27FC236}">
                <a16:creationId xmlns:a16="http://schemas.microsoft.com/office/drawing/2014/main" id="{21CBF433-6794-429F-80C0-708AE508BE2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71A8DAA-A3AD-4235-B240-7E393602712E}"/>
              </a:ext>
            </a:extLst>
          </p:cNvPr>
          <p:cNvSpPr>
            <a:spLocks noGrp="1"/>
          </p:cNvSpPr>
          <p:nvPr>
            <p:ph type="sldNum" sz="quarter" idx="12"/>
          </p:nvPr>
        </p:nvSpPr>
        <p:spPr/>
        <p:txBody>
          <a:bodyPr/>
          <a:lstStyle/>
          <a:p>
            <a:fld id="{04738470-E849-49AB-8D97-F7C788D14704}" type="slidenum">
              <a:rPr lang="en-GB" smtClean="0"/>
              <a:t>‹#›</a:t>
            </a:fld>
            <a:endParaRPr lang="en-GB"/>
          </a:p>
        </p:txBody>
      </p:sp>
    </p:spTree>
    <p:extLst>
      <p:ext uri="{BB962C8B-B14F-4D97-AF65-F5344CB8AC3E}">
        <p14:creationId xmlns:p14="http://schemas.microsoft.com/office/powerpoint/2010/main" val="823065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9B15B-142C-43A2-B974-EC0361993FF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3710E55-6FD7-423A-851D-1103DF75220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A08951A-00D6-4630-8E85-5C0700C03D4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B60DB80-683A-4BC6-AB75-A5B7048B539D}"/>
              </a:ext>
            </a:extLst>
          </p:cNvPr>
          <p:cNvSpPr>
            <a:spLocks noGrp="1"/>
          </p:cNvSpPr>
          <p:nvPr>
            <p:ph type="dt" sz="half" idx="10"/>
          </p:nvPr>
        </p:nvSpPr>
        <p:spPr/>
        <p:txBody>
          <a:bodyPr/>
          <a:lstStyle/>
          <a:p>
            <a:fld id="{14B1C354-877D-43A9-A94B-F6A1BCE47A6D}" type="datetimeFigureOut">
              <a:rPr lang="en-GB" smtClean="0"/>
              <a:t>04/09/2018</a:t>
            </a:fld>
            <a:endParaRPr lang="en-GB"/>
          </a:p>
        </p:txBody>
      </p:sp>
      <p:sp>
        <p:nvSpPr>
          <p:cNvPr id="6" name="Footer Placeholder 5">
            <a:extLst>
              <a:ext uri="{FF2B5EF4-FFF2-40B4-BE49-F238E27FC236}">
                <a16:creationId xmlns:a16="http://schemas.microsoft.com/office/drawing/2014/main" id="{33E95811-5DC1-4105-838D-ED22969714D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F423D20-3806-4A17-B792-74F09623C1A6}"/>
              </a:ext>
            </a:extLst>
          </p:cNvPr>
          <p:cNvSpPr>
            <a:spLocks noGrp="1"/>
          </p:cNvSpPr>
          <p:nvPr>
            <p:ph type="sldNum" sz="quarter" idx="12"/>
          </p:nvPr>
        </p:nvSpPr>
        <p:spPr/>
        <p:txBody>
          <a:bodyPr/>
          <a:lstStyle/>
          <a:p>
            <a:fld id="{04738470-E849-49AB-8D97-F7C788D14704}" type="slidenum">
              <a:rPr lang="en-GB" smtClean="0"/>
              <a:t>‹#›</a:t>
            </a:fld>
            <a:endParaRPr lang="en-GB"/>
          </a:p>
        </p:txBody>
      </p:sp>
    </p:spTree>
    <p:extLst>
      <p:ext uri="{BB962C8B-B14F-4D97-AF65-F5344CB8AC3E}">
        <p14:creationId xmlns:p14="http://schemas.microsoft.com/office/powerpoint/2010/main" val="2020320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5F2D9-6E2D-4C2C-BDA8-BA693AE500B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9611876-A1E9-46F3-8978-452D0B748D8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26C8C91-F098-4164-BE1F-03E9933B204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CFCAE9D-0527-4323-8488-286462F1998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270695F-72ED-4DFF-900C-1D5C247E2F3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E39FFBC-4B47-4ADF-B92B-73AD4CE85FA7}"/>
              </a:ext>
            </a:extLst>
          </p:cNvPr>
          <p:cNvSpPr>
            <a:spLocks noGrp="1"/>
          </p:cNvSpPr>
          <p:nvPr>
            <p:ph type="dt" sz="half" idx="10"/>
          </p:nvPr>
        </p:nvSpPr>
        <p:spPr/>
        <p:txBody>
          <a:bodyPr/>
          <a:lstStyle/>
          <a:p>
            <a:fld id="{14B1C354-877D-43A9-A94B-F6A1BCE47A6D}" type="datetimeFigureOut">
              <a:rPr lang="en-GB" smtClean="0"/>
              <a:t>04/09/2018</a:t>
            </a:fld>
            <a:endParaRPr lang="en-GB"/>
          </a:p>
        </p:txBody>
      </p:sp>
      <p:sp>
        <p:nvSpPr>
          <p:cNvPr id="8" name="Footer Placeholder 7">
            <a:extLst>
              <a:ext uri="{FF2B5EF4-FFF2-40B4-BE49-F238E27FC236}">
                <a16:creationId xmlns:a16="http://schemas.microsoft.com/office/drawing/2014/main" id="{26223D03-B46D-4A17-8155-8697CA2D9E8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47D17E9-2236-4810-B2B2-927C6FC377F7}"/>
              </a:ext>
            </a:extLst>
          </p:cNvPr>
          <p:cNvSpPr>
            <a:spLocks noGrp="1"/>
          </p:cNvSpPr>
          <p:nvPr>
            <p:ph type="sldNum" sz="quarter" idx="12"/>
          </p:nvPr>
        </p:nvSpPr>
        <p:spPr/>
        <p:txBody>
          <a:bodyPr/>
          <a:lstStyle/>
          <a:p>
            <a:fld id="{04738470-E849-49AB-8D97-F7C788D14704}" type="slidenum">
              <a:rPr lang="en-GB" smtClean="0"/>
              <a:t>‹#›</a:t>
            </a:fld>
            <a:endParaRPr lang="en-GB"/>
          </a:p>
        </p:txBody>
      </p:sp>
    </p:spTree>
    <p:extLst>
      <p:ext uri="{BB962C8B-B14F-4D97-AF65-F5344CB8AC3E}">
        <p14:creationId xmlns:p14="http://schemas.microsoft.com/office/powerpoint/2010/main" val="4205331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0FDF1-DFB2-4BBA-BEE1-B0D727A3A77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703DEF4-5F60-4872-B8D8-DEEDCC660FD1}"/>
              </a:ext>
            </a:extLst>
          </p:cNvPr>
          <p:cNvSpPr>
            <a:spLocks noGrp="1"/>
          </p:cNvSpPr>
          <p:nvPr>
            <p:ph type="dt" sz="half" idx="10"/>
          </p:nvPr>
        </p:nvSpPr>
        <p:spPr/>
        <p:txBody>
          <a:bodyPr/>
          <a:lstStyle/>
          <a:p>
            <a:fld id="{14B1C354-877D-43A9-A94B-F6A1BCE47A6D}" type="datetimeFigureOut">
              <a:rPr lang="en-GB" smtClean="0"/>
              <a:t>04/09/2018</a:t>
            </a:fld>
            <a:endParaRPr lang="en-GB"/>
          </a:p>
        </p:txBody>
      </p:sp>
      <p:sp>
        <p:nvSpPr>
          <p:cNvPr id="4" name="Footer Placeholder 3">
            <a:extLst>
              <a:ext uri="{FF2B5EF4-FFF2-40B4-BE49-F238E27FC236}">
                <a16:creationId xmlns:a16="http://schemas.microsoft.com/office/drawing/2014/main" id="{B042888A-2521-47D0-97CE-9DB900543A1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96240C4-454D-411C-950D-FA2A5B05B9F0}"/>
              </a:ext>
            </a:extLst>
          </p:cNvPr>
          <p:cNvSpPr>
            <a:spLocks noGrp="1"/>
          </p:cNvSpPr>
          <p:nvPr>
            <p:ph type="sldNum" sz="quarter" idx="12"/>
          </p:nvPr>
        </p:nvSpPr>
        <p:spPr/>
        <p:txBody>
          <a:bodyPr/>
          <a:lstStyle/>
          <a:p>
            <a:fld id="{04738470-E849-49AB-8D97-F7C788D14704}" type="slidenum">
              <a:rPr lang="en-GB" smtClean="0"/>
              <a:t>‹#›</a:t>
            </a:fld>
            <a:endParaRPr lang="en-GB"/>
          </a:p>
        </p:txBody>
      </p:sp>
    </p:spTree>
    <p:extLst>
      <p:ext uri="{BB962C8B-B14F-4D97-AF65-F5344CB8AC3E}">
        <p14:creationId xmlns:p14="http://schemas.microsoft.com/office/powerpoint/2010/main" val="10514054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674F46D-3E75-427D-BBA7-80E73DE87EDE}"/>
              </a:ext>
            </a:extLst>
          </p:cNvPr>
          <p:cNvSpPr>
            <a:spLocks noGrp="1"/>
          </p:cNvSpPr>
          <p:nvPr>
            <p:ph type="dt" sz="half" idx="10"/>
          </p:nvPr>
        </p:nvSpPr>
        <p:spPr/>
        <p:txBody>
          <a:bodyPr/>
          <a:lstStyle/>
          <a:p>
            <a:fld id="{14B1C354-877D-43A9-A94B-F6A1BCE47A6D}" type="datetimeFigureOut">
              <a:rPr lang="en-GB" smtClean="0"/>
              <a:t>04/09/2018</a:t>
            </a:fld>
            <a:endParaRPr lang="en-GB"/>
          </a:p>
        </p:txBody>
      </p:sp>
      <p:sp>
        <p:nvSpPr>
          <p:cNvPr id="3" name="Footer Placeholder 2">
            <a:extLst>
              <a:ext uri="{FF2B5EF4-FFF2-40B4-BE49-F238E27FC236}">
                <a16:creationId xmlns:a16="http://schemas.microsoft.com/office/drawing/2014/main" id="{21626773-6D7C-424D-842E-3BA4EC592C5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DBA825E-C7D3-409D-AB80-91A02CDCCC08}"/>
              </a:ext>
            </a:extLst>
          </p:cNvPr>
          <p:cNvSpPr>
            <a:spLocks noGrp="1"/>
          </p:cNvSpPr>
          <p:nvPr>
            <p:ph type="sldNum" sz="quarter" idx="12"/>
          </p:nvPr>
        </p:nvSpPr>
        <p:spPr/>
        <p:txBody>
          <a:bodyPr/>
          <a:lstStyle/>
          <a:p>
            <a:fld id="{04738470-E849-49AB-8D97-F7C788D14704}" type="slidenum">
              <a:rPr lang="en-GB" smtClean="0"/>
              <a:t>‹#›</a:t>
            </a:fld>
            <a:endParaRPr lang="en-GB"/>
          </a:p>
        </p:txBody>
      </p:sp>
    </p:spTree>
    <p:extLst>
      <p:ext uri="{BB962C8B-B14F-4D97-AF65-F5344CB8AC3E}">
        <p14:creationId xmlns:p14="http://schemas.microsoft.com/office/powerpoint/2010/main" val="852500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A6563-AD19-4123-8B5B-E72ED073D21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A8FD4D4-18E6-4F0E-98B0-D714D53D73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EBF16C4-88F5-4E0B-A76F-5A7FE5562D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1270321-DA43-49C0-9D9A-0A9A87A4F711}"/>
              </a:ext>
            </a:extLst>
          </p:cNvPr>
          <p:cNvSpPr>
            <a:spLocks noGrp="1"/>
          </p:cNvSpPr>
          <p:nvPr>
            <p:ph type="dt" sz="half" idx="10"/>
          </p:nvPr>
        </p:nvSpPr>
        <p:spPr/>
        <p:txBody>
          <a:bodyPr/>
          <a:lstStyle/>
          <a:p>
            <a:fld id="{14B1C354-877D-43A9-A94B-F6A1BCE47A6D}" type="datetimeFigureOut">
              <a:rPr lang="en-GB" smtClean="0"/>
              <a:t>04/09/2018</a:t>
            </a:fld>
            <a:endParaRPr lang="en-GB"/>
          </a:p>
        </p:txBody>
      </p:sp>
      <p:sp>
        <p:nvSpPr>
          <p:cNvPr id="6" name="Footer Placeholder 5">
            <a:extLst>
              <a:ext uri="{FF2B5EF4-FFF2-40B4-BE49-F238E27FC236}">
                <a16:creationId xmlns:a16="http://schemas.microsoft.com/office/drawing/2014/main" id="{A82E3FC5-874C-4C70-A294-6BEC68F7396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1C5D1C4-296F-48C5-87E3-F32684A91649}"/>
              </a:ext>
            </a:extLst>
          </p:cNvPr>
          <p:cNvSpPr>
            <a:spLocks noGrp="1"/>
          </p:cNvSpPr>
          <p:nvPr>
            <p:ph type="sldNum" sz="quarter" idx="12"/>
          </p:nvPr>
        </p:nvSpPr>
        <p:spPr/>
        <p:txBody>
          <a:bodyPr/>
          <a:lstStyle/>
          <a:p>
            <a:fld id="{04738470-E849-49AB-8D97-F7C788D14704}" type="slidenum">
              <a:rPr lang="en-GB" smtClean="0"/>
              <a:t>‹#›</a:t>
            </a:fld>
            <a:endParaRPr lang="en-GB"/>
          </a:p>
        </p:txBody>
      </p:sp>
    </p:spTree>
    <p:extLst>
      <p:ext uri="{BB962C8B-B14F-4D97-AF65-F5344CB8AC3E}">
        <p14:creationId xmlns:p14="http://schemas.microsoft.com/office/powerpoint/2010/main" val="15996552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CA7F5-BBF4-4E4D-8BEA-3CD4F890EC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8BBB52A-BBD6-481E-BA15-F5FE8F6913D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16CF351-8278-4F60-BCA2-547C83BB6E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A880125-F1B4-4822-8E52-9E8D1DD1B67E}"/>
              </a:ext>
            </a:extLst>
          </p:cNvPr>
          <p:cNvSpPr>
            <a:spLocks noGrp="1"/>
          </p:cNvSpPr>
          <p:nvPr>
            <p:ph type="dt" sz="half" idx="10"/>
          </p:nvPr>
        </p:nvSpPr>
        <p:spPr/>
        <p:txBody>
          <a:bodyPr/>
          <a:lstStyle/>
          <a:p>
            <a:fld id="{14B1C354-877D-43A9-A94B-F6A1BCE47A6D}" type="datetimeFigureOut">
              <a:rPr lang="en-GB" smtClean="0"/>
              <a:t>04/09/2018</a:t>
            </a:fld>
            <a:endParaRPr lang="en-GB"/>
          </a:p>
        </p:txBody>
      </p:sp>
      <p:sp>
        <p:nvSpPr>
          <p:cNvPr id="6" name="Footer Placeholder 5">
            <a:extLst>
              <a:ext uri="{FF2B5EF4-FFF2-40B4-BE49-F238E27FC236}">
                <a16:creationId xmlns:a16="http://schemas.microsoft.com/office/drawing/2014/main" id="{D1E6F8C7-E06F-4317-9261-3787EA1F650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B49FBBD-C254-4E15-88DA-FBD7E98C8AE7}"/>
              </a:ext>
            </a:extLst>
          </p:cNvPr>
          <p:cNvSpPr>
            <a:spLocks noGrp="1"/>
          </p:cNvSpPr>
          <p:nvPr>
            <p:ph type="sldNum" sz="quarter" idx="12"/>
          </p:nvPr>
        </p:nvSpPr>
        <p:spPr/>
        <p:txBody>
          <a:bodyPr/>
          <a:lstStyle/>
          <a:p>
            <a:fld id="{04738470-E849-49AB-8D97-F7C788D14704}" type="slidenum">
              <a:rPr lang="en-GB" smtClean="0"/>
              <a:t>‹#›</a:t>
            </a:fld>
            <a:endParaRPr lang="en-GB"/>
          </a:p>
        </p:txBody>
      </p:sp>
    </p:spTree>
    <p:extLst>
      <p:ext uri="{BB962C8B-B14F-4D97-AF65-F5344CB8AC3E}">
        <p14:creationId xmlns:p14="http://schemas.microsoft.com/office/powerpoint/2010/main" val="103861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6751406-2161-4066-86B6-9A2EF5467E9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A1CDCAB-F08A-450C-BBD1-A76CEA75374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106F891-DAC4-44A0-A480-A43AC368483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B1C354-877D-43A9-A94B-F6A1BCE47A6D}" type="datetimeFigureOut">
              <a:rPr lang="en-GB" smtClean="0"/>
              <a:t>04/09/2018</a:t>
            </a:fld>
            <a:endParaRPr lang="en-GB"/>
          </a:p>
        </p:txBody>
      </p:sp>
      <p:sp>
        <p:nvSpPr>
          <p:cNvPr id="5" name="Footer Placeholder 4">
            <a:extLst>
              <a:ext uri="{FF2B5EF4-FFF2-40B4-BE49-F238E27FC236}">
                <a16:creationId xmlns:a16="http://schemas.microsoft.com/office/drawing/2014/main" id="{D3C2CB55-EE83-465E-AC6F-F479EC6D0EE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4EB291F-AC2F-4CF5-9DEE-55570B5537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738470-E849-49AB-8D97-F7C788D14704}" type="slidenum">
              <a:rPr lang="en-GB" smtClean="0"/>
              <a:t>‹#›</a:t>
            </a:fld>
            <a:endParaRPr lang="en-GB"/>
          </a:p>
        </p:txBody>
      </p:sp>
    </p:spTree>
    <p:extLst>
      <p:ext uri="{BB962C8B-B14F-4D97-AF65-F5344CB8AC3E}">
        <p14:creationId xmlns:p14="http://schemas.microsoft.com/office/powerpoint/2010/main" val="15652112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4E126-8C0C-4FE2-B5C8-612DD498FC15}"/>
              </a:ext>
            </a:extLst>
          </p:cNvPr>
          <p:cNvSpPr>
            <a:spLocks noGrp="1"/>
          </p:cNvSpPr>
          <p:nvPr>
            <p:ph type="ctrTitle"/>
          </p:nvPr>
        </p:nvSpPr>
        <p:spPr>
          <a:xfrm>
            <a:off x="1184988" y="154474"/>
            <a:ext cx="9483012" cy="2387600"/>
          </a:xfrm>
        </p:spPr>
        <p:txBody>
          <a:bodyPr>
            <a:normAutofit fontScale="90000"/>
          </a:bodyPr>
          <a:lstStyle/>
          <a:p>
            <a:r>
              <a:rPr lang="en-US" dirty="0"/>
              <a:t>Economics and the Environment:</a:t>
            </a:r>
            <a:br>
              <a:rPr lang="en-US" dirty="0"/>
            </a:br>
            <a:r>
              <a:rPr lang="en-US" sz="4400" dirty="0"/>
              <a:t>Part 4 – Important European Union Environmental Policies</a:t>
            </a:r>
            <a:endParaRPr lang="en-GB" sz="4400" dirty="0"/>
          </a:p>
        </p:txBody>
      </p:sp>
      <p:sp>
        <p:nvSpPr>
          <p:cNvPr id="3" name="Subtitle 2">
            <a:extLst>
              <a:ext uri="{FF2B5EF4-FFF2-40B4-BE49-F238E27FC236}">
                <a16:creationId xmlns:a16="http://schemas.microsoft.com/office/drawing/2014/main" id="{389CF6E0-7740-43AF-A21A-CB44613FF163}"/>
              </a:ext>
            </a:extLst>
          </p:cNvPr>
          <p:cNvSpPr>
            <a:spLocks noGrp="1"/>
          </p:cNvSpPr>
          <p:nvPr>
            <p:ph type="subTitle" idx="1"/>
          </p:nvPr>
        </p:nvSpPr>
        <p:spPr>
          <a:xfrm>
            <a:off x="1524000" y="3294732"/>
            <a:ext cx="9144000" cy="1655762"/>
          </a:xfrm>
        </p:spPr>
        <p:txBody>
          <a:bodyPr/>
          <a:lstStyle/>
          <a:p>
            <a:r>
              <a:rPr lang="en-US" dirty="0"/>
              <a:t>Dimitris Skuras</a:t>
            </a:r>
          </a:p>
          <a:p>
            <a:r>
              <a:rPr lang="en-US" dirty="0"/>
              <a:t>Professor, Department of Economics, </a:t>
            </a:r>
          </a:p>
          <a:p>
            <a:r>
              <a:rPr lang="en-US" dirty="0"/>
              <a:t>University of Patras, Greece</a:t>
            </a:r>
            <a:endParaRPr lang="en-GB" dirty="0"/>
          </a:p>
        </p:txBody>
      </p:sp>
    </p:spTree>
    <p:extLst>
      <p:ext uri="{BB962C8B-B14F-4D97-AF65-F5344CB8AC3E}">
        <p14:creationId xmlns:p14="http://schemas.microsoft.com/office/powerpoint/2010/main" val="23110856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19E8F-213B-4944-971F-323FB17545DB}"/>
              </a:ext>
            </a:extLst>
          </p:cNvPr>
          <p:cNvSpPr>
            <a:spLocks noGrp="1"/>
          </p:cNvSpPr>
          <p:nvPr>
            <p:ph type="title"/>
          </p:nvPr>
        </p:nvSpPr>
        <p:spPr>
          <a:xfrm>
            <a:off x="838200" y="104273"/>
            <a:ext cx="10515600" cy="1163053"/>
          </a:xfrm>
        </p:spPr>
        <p:txBody>
          <a:bodyPr/>
          <a:lstStyle/>
          <a:p>
            <a:pPr algn="ctr"/>
            <a:r>
              <a:rPr lang="en-US" dirty="0"/>
              <a:t>The Water Framework Directive</a:t>
            </a:r>
            <a:endParaRPr lang="en-GB" dirty="0"/>
          </a:p>
        </p:txBody>
      </p:sp>
      <p:sp>
        <p:nvSpPr>
          <p:cNvPr id="3" name="Content Placeholder 2">
            <a:extLst>
              <a:ext uri="{FF2B5EF4-FFF2-40B4-BE49-F238E27FC236}">
                <a16:creationId xmlns:a16="http://schemas.microsoft.com/office/drawing/2014/main" id="{BCE38AA4-CCF6-4186-87A6-1BF5CE20CFD0}"/>
              </a:ext>
            </a:extLst>
          </p:cNvPr>
          <p:cNvSpPr>
            <a:spLocks noGrp="1"/>
          </p:cNvSpPr>
          <p:nvPr>
            <p:ph idx="1"/>
          </p:nvPr>
        </p:nvSpPr>
        <p:spPr>
          <a:xfrm>
            <a:off x="397042" y="1448636"/>
            <a:ext cx="8522368" cy="3822997"/>
          </a:xfrm>
        </p:spPr>
        <p:txBody>
          <a:bodyPr>
            <a:normAutofit lnSpcReduction="10000"/>
          </a:bodyPr>
          <a:lstStyle/>
          <a:p>
            <a:r>
              <a:rPr lang="en-GB" dirty="0"/>
              <a:t>The purpose of the EU Water Framework Directive is to establish a framework for the protection of inland surface waters (rivers and lakes), transitional waters (estuaries), coastal waters and groundwater. </a:t>
            </a:r>
          </a:p>
          <a:p>
            <a:r>
              <a:rPr lang="en-GB" dirty="0"/>
              <a:t>The WFD sets ecological criteria and objectives, designed to protect and, where necessary, restore the structure and function of aquatic ecosystems.</a:t>
            </a:r>
          </a:p>
          <a:p>
            <a:r>
              <a:rPr lang="en-GB" dirty="0"/>
              <a:t>The WFD introduces an integrated water resources management on the basis of river basins, rather than administrative borders.</a:t>
            </a:r>
          </a:p>
        </p:txBody>
      </p:sp>
      <p:pic>
        <p:nvPicPr>
          <p:cNvPr id="4" name="Picture 3">
            <a:extLst>
              <a:ext uri="{FF2B5EF4-FFF2-40B4-BE49-F238E27FC236}">
                <a16:creationId xmlns:a16="http://schemas.microsoft.com/office/drawing/2014/main" id="{E6C66BCA-6C48-49D1-9D09-7A58C5E5AD47}"/>
              </a:ext>
            </a:extLst>
          </p:cNvPr>
          <p:cNvPicPr>
            <a:picLocks noChangeAspect="1"/>
          </p:cNvPicPr>
          <p:nvPr/>
        </p:nvPicPr>
        <p:blipFill>
          <a:blip r:embed="rId2"/>
          <a:stretch>
            <a:fillRect/>
          </a:stretch>
        </p:blipFill>
        <p:spPr>
          <a:xfrm>
            <a:off x="8754978" y="1586367"/>
            <a:ext cx="3180347" cy="3180347"/>
          </a:xfrm>
          <a:prstGeom prst="rect">
            <a:avLst/>
          </a:prstGeom>
        </p:spPr>
      </p:pic>
    </p:spTree>
    <p:extLst>
      <p:ext uri="{BB962C8B-B14F-4D97-AF65-F5344CB8AC3E}">
        <p14:creationId xmlns:p14="http://schemas.microsoft.com/office/powerpoint/2010/main" val="6332049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75304F3-5FF9-44F5-9AC7-085A081BA895}"/>
              </a:ext>
            </a:extLst>
          </p:cNvPr>
          <p:cNvPicPr>
            <a:picLocks noChangeAspect="1"/>
          </p:cNvPicPr>
          <p:nvPr/>
        </p:nvPicPr>
        <p:blipFill>
          <a:blip r:embed="rId2"/>
          <a:stretch>
            <a:fillRect/>
          </a:stretch>
        </p:blipFill>
        <p:spPr>
          <a:xfrm>
            <a:off x="184485" y="746234"/>
            <a:ext cx="8044666" cy="6055342"/>
          </a:xfrm>
          <a:prstGeom prst="rect">
            <a:avLst/>
          </a:prstGeom>
        </p:spPr>
      </p:pic>
      <p:sp>
        <p:nvSpPr>
          <p:cNvPr id="3" name="TextBox 2">
            <a:extLst>
              <a:ext uri="{FF2B5EF4-FFF2-40B4-BE49-F238E27FC236}">
                <a16:creationId xmlns:a16="http://schemas.microsoft.com/office/drawing/2014/main" id="{A3B39927-247C-4D32-99FD-CB1266EE0382}"/>
              </a:ext>
            </a:extLst>
          </p:cNvPr>
          <p:cNvSpPr txBox="1"/>
          <p:nvPr/>
        </p:nvSpPr>
        <p:spPr>
          <a:xfrm>
            <a:off x="128337" y="168442"/>
            <a:ext cx="6769768" cy="461665"/>
          </a:xfrm>
          <a:prstGeom prst="rect">
            <a:avLst/>
          </a:prstGeom>
          <a:noFill/>
        </p:spPr>
        <p:txBody>
          <a:bodyPr wrap="square" rtlCol="0">
            <a:spAutoFit/>
          </a:bodyPr>
          <a:lstStyle/>
          <a:p>
            <a:r>
              <a:rPr lang="en-US" sz="2400" dirty="0"/>
              <a:t>Water Framework Directive – River Basin Districts</a:t>
            </a:r>
            <a:endParaRPr lang="en-GB" sz="2400" dirty="0"/>
          </a:p>
        </p:txBody>
      </p:sp>
      <p:sp>
        <p:nvSpPr>
          <p:cNvPr id="4" name="TextBox 3">
            <a:extLst>
              <a:ext uri="{FF2B5EF4-FFF2-40B4-BE49-F238E27FC236}">
                <a16:creationId xmlns:a16="http://schemas.microsoft.com/office/drawing/2014/main" id="{C4C36B39-CBA6-4F1F-9949-A864F87885F5}"/>
              </a:ext>
            </a:extLst>
          </p:cNvPr>
          <p:cNvSpPr txBox="1"/>
          <p:nvPr/>
        </p:nvSpPr>
        <p:spPr>
          <a:xfrm>
            <a:off x="7868653" y="986589"/>
            <a:ext cx="4138862" cy="4431983"/>
          </a:xfrm>
          <a:prstGeom prst="rect">
            <a:avLst/>
          </a:prstGeom>
          <a:noFill/>
        </p:spPr>
        <p:txBody>
          <a:bodyPr wrap="square" rtlCol="0">
            <a:spAutoFit/>
          </a:bodyPr>
          <a:lstStyle/>
          <a:p>
            <a:r>
              <a:rPr lang="en-US" sz="2400" dirty="0"/>
              <a:t>Each River Basin District:</a:t>
            </a:r>
          </a:p>
          <a:p>
            <a:pPr marL="285750" indent="-285750">
              <a:buFont typeface="Arial" panose="020B0604020202020204" pitchFamily="34" charset="0"/>
              <a:buChar char="•"/>
            </a:pPr>
            <a:r>
              <a:rPr lang="en-US" sz="2400" dirty="0"/>
              <a:t>Has its own Management Plan</a:t>
            </a:r>
          </a:p>
          <a:p>
            <a:pPr marL="285750" indent="-285750">
              <a:buFont typeface="Arial" panose="020B0604020202020204" pitchFamily="34" charset="0"/>
              <a:buChar char="•"/>
            </a:pPr>
            <a:r>
              <a:rPr lang="en-US" sz="2400" dirty="0"/>
              <a:t>Sets its own objectives and strategy</a:t>
            </a:r>
          </a:p>
          <a:p>
            <a:pPr marL="285750" indent="-285750">
              <a:buFont typeface="Arial" panose="020B0604020202020204" pitchFamily="34" charset="0"/>
              <a:buChar char="•"/>
            </a:pPr>
            <a:r>
              <a:rPr lang="en-US" sz="2400" dirty="0"/>
              <a:t>Sets its own tools and instruments to achieve Good Ecological Status</a:t>
            </a:r>
          </a:p>
          <a:p>
            <a:pPr marL="285750" indent="-285750">
              <a:buFont typeface="Arial" panose="020B0604020202020204" pitchFamily="34" charset="0"/>
              <a:buChar char="•"/>
            </a:pPr>
            <a:r>
              <a:rPr lang="en-US" sz="2400" dirty="0"/>
              <a:t>Is responsible for Monitoring and Reporting to the National Authorities</a:t>
            </a:r>
          </a:p>
          <a:p>
            <a:endParaRPr lang="en-GB" dirty="0"/>
          </a:p>
        </p:txBody>
      </p:sp>
    </p:spTree>
    <p:extLst>
      <p:ext uri="{BB962C8B-B14F-4D97-AF65-F5344CB8AC3E}">
        <p14:creationId xmlns:p14="http://schemas.microsoft.com/office/powerpoint/2010/main" val="28876567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07A3205-C6D5-4C53-AD8D-9A0C5A925108}"/>
              </a:ext>
            </a:extLst>
          </p:cNvPr>
          <p:cNvPicPr>
            <a:picLocks noChangeAspect="1"/>
          </p:cNvPicPr>
          <p:nvPr/>
        </p:nvPicPr>
        <p:blipFill>
          <a:blip r:embed="rId2"/>
          <a:stretch>
            <a:fillRect/>
          </a:stretch>
        </p:blipFill>
        <p:spPr>
          <a:xfrm>
            <a:off x="65682" y="0"/>
            <a:ext cx="6814868" cy="6858000"/>
          </a:xfrm>
          <a:prstGeom prst="rect">
            <a:avLst/>
          </a:prstGeom>
        </p:spPr>
      </p:pic>
      <p:grpSp>
        <p:nvGrpSpPr>
          <p:cNvPr id="5" name="Group 4">
            <a:extLst>
              <a:ext uri="{FF2B5EF4-FFF2-40B4-BE49-F238E27FC236}">
                <a16:creationId xmlns:a16="http://schemas.microsoft.com/office/drawing/2014/main" id="{AF02CB21-D7DD-401C-B2EB-4A50E475C9A7}"/>
              </a:ext>
            </a:extLst>
          </p:cNvPr>
          <p:cNvGrpSpPr/>
          <p:nvPr/>
        </p:nvGrpSpPr>
        <p:grpSpPr>
          <a:xfrm>
            <a:off x="6642944" y="4884821"/>
            <a:ext cx="5549056" cy="1813121"/>
            <a:chOff x="6577262" y="433137"/>
            <a:chExt cx="5549056" cy="1813121"/>
          </a:xfrm>
        </p:grpSpPr>
        <p:pic>
          <p:nvPicPr>
            <p:cNvPr id="3" name="Picture 2">
              <a:extLst>
                <a:ext uri="{FF2B5EF4-FFF2-40B4-BE49-F238E27FC236}">
                  <a16:creationId xmlns:a16="http://schemas.microsoft.com/office/drawing/2014/main" id="{C956EA10-2DB4-4020-9BCB-189AFABB8A00}"/>
                </a:ext>
              </a:extLst>
            </p:cNvPr>
            <p:cNvPicPr>
              <a:picLocks noChangeAspect="1"/>
            </p:cNvPicPr>
            <p:nvPr/>
          </p:nvPicPr>
          <p:blipFill rotWithShape="1">
            <a:blip r:embed="rId3"/>
            <a:srcRect l="1469" t="5847" r="38022" b="7080"/>
            <a:stretch/>
          </p:blipFill>
          <p:spPr>
            <a:xfrm>
              <a:off x="6577262" y="433137"/>
              <a:ext cx="5470359" cy="1700463"/>
            </a:xfrm>
            <a:prstGeom prst="rect">
              <a:avLst/>
            </a:prstGeom>
          </p:spPr>
        </p:pic>
        <p:sp>
          <p:nvSpPr>
            <p:cNvPr id="4" name="TextBox 3">
              <a:extLst>
                <a:ext uri="{FF2B5EF4-FFF2-40B4-BE49-F238E27FC236}">
                  <a16:creationId xmlns:a16="http://schemas.microsoft.com/office/drawing/2014/main" id="{AE062DDA-2137-4785-B6B6-F413542E526D}"/>
                </a:ext>
              </a:extLst>
            </p:cNvPr>
            <p:cNvSpPr txBox="1"/>
            <p:nvPr/>
          </p:nvSpPr>
          <p:spPr>
            <a:xfrm>
              <a:off x="10716126" y="1876926"/>
              <a:ext cx="1410192" cy="369332"/>
            </a:xfrm>
            <a:prstGeom prst="rect">
              <a:avLst/>
            </a:prstGeom>
            <a:solidFill>
              <a:schemeClr val="bg1"/>
            </a:solidFill>
          </p:spPr>
          <p:txBody>
            <a:bodyPr wrap="square" rtlCol="0">
              <a:spAutoFit/>
            </a:bodyPr>
            <a:lstStyle/>
            <a:p>
              <a:endParaRPr lang="en-GB" dirty="0"/>
            </a:p>
          </p:txBody>
        </p:sp>
      </p:grpSp>
      <p:sp>
        <p:nvSpPr>
          <p:cNvPr id="6" name="TextBox 5">
            <a:extLst>
              <a:ext uri="{FF2B5EF4-FFF2-40B4-BE49-F238E27FC236}">
                <a16:creationId xmlns:a16="http://schemas.microsoft.com/office/drawing/2014/main" id="{CF4B958A-7642-425E-88D9-1A37C60F7CE8}"/>
              </a:ext>
            </a:extLst>
          </p:cNvPr>
          <p:cNvSpPr txBox="1"/>
          <p:nvPr/>
        </p:nvSpPr>
        <p:spPr>
          <a:xfrm>
            <a:off x="7034463" y="1002632"/>
            <a:ext cx="4924926" cy="830997"/>
          </a:xfrm>
          <a:prstGeom prst="rect">
            <a:avLst/>
          </a:prstGeom>
          <a:noFill/>
        </p:spPr>
        <p:txBody>
          <a:bodyPr wrap="square" rtlCol="0">
            <a:spAutoFit/>
          </a:bodyPr>
          <a:lstStyle/>
          <a:p>
            <a:r>
              <a:rPr lang="en-US" sz="2400" dirty="0"/>
              <a:t>Transboundary Co-operation for the Management of Water Resources</a:t>
            </a:r>
            <a:endParaRPr lang="en-GB" sz="2400" dirty="0"/>
          </a:p>
        </p:txBody>
      </p:sp>
    </p:spTree>
    <p:extLst>
      <p:ext uri="{BB962C8B-B14F-4D97-AF65-F5344CB8AC3E}">
        <p14:creationId xmlns:p14="http://schemas.microsoft.com/office/powerpoint/2010/main" val="26043721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278C2-F402-42BF-9DAF-E6BD8C93844A}"/>
              </a:ext>
            </a:extLst>
          </p:cNvPr>
          <p:cNvSpPr>
            <a:spLocks noGrp="1"/>
          </p:cNvSpPr>
          <p:nvPr>
            <p:ph type="title"/>
          </p:nvPr>
        </p:nvSpPr>
        <p:spPr>
          <a:xfrm>
            <a:off x="838200" y="124494"/>
            <a:ext cx="10515600" cy="915933"/>
          </a:xfrm>
        </p:spPr>
        <p:txBody>
          <a:bodyPr/>
          <a:lstStyle/>
          <a:p>
            <a:pPr algn="ctr"/>
            <a:r>
              <a:rPr lang="en-GB" dirty="0"/>
              <a:t>EU Emissions Trading System (EU ETS)</a:t>
            </a:r>
          </a:p>
        </p:txBody>
      </p:sp>
      <p:pic>
        <p:nvPicPr>
          <p:cNvPr id="4" name="Picture 3">
            <a:extLst>
              <a:ext uri="{FF2B5EF4-FFF2-40B4-BE49-F238E27FC236}">
                <a16:creationId xmlns:a16="http://schemas.microsoft.com/office/drawing/2014/main" id="{63C175C8-8C08-4E73-9D04-94A161C5CD6E}"/>
              </a:ext>
            </a:extLst>
          </p:cNvPr>
          <p:cNvPicPr>
            <a:picLocks noChangeAspect="1"/>
          </p:cNvPicPr>
          <p:nvPr/>
        </p:nvPicPr>
        <p:blipFill rotWithShape="1">
          <a:blip r:embed="rId2"/>
          <a:srcRect l="8763" t="3336" r="5080" b="3234"/>
          <a:stretch/>
        </p:blipFill>
        <p:spPr>
          <a:xfrm>
            <a:off x="6440905" y="1756610"/>
            <a:ext cx="5678906" cy="3208421"/>
          </a:xfrm>
          <a:prstGeom prst="rect">
            <a:avLst/>
          </a:prstGeom>
        </p:spPr>
      </p:pic>
      <p:sp>
        <p:nvSpPr>
          <p:cNvPr id="3" name="TextBox 2">
            <a:extLst>
              <a:ext uri="{FF2B5EF4-FFF2-40B4-BE49-F238E27FC236}">
                <a16:creationId xmlns:a16="http://schemas.microsoft.com/office/drawing/2014/main" id="{56439270-6829-4E9C-9864-F80F9BC608B0}"/>
              </a:ext>
            </a:extLst>
          </p:cNvPr>
          <p:cNvSpPr txBox="1"/>
          <p:nvPr/>
        </p:nvSpPr>
        <p:spPr>
          <a:xfrm>
            <a:off x="120316" y="1124907"/>
            <a:ext cx="898358" cy="461665"/>
          </a:xfrm>
          <a:prstGeom prst="rect">
            <a:avLst/>
          </a:prstGeom>
          <a:noFill/>
        </p:spPr>
        <p:txBody>
          <a:bodyPr wrap="square" rtlCol="0">
            <a:spAutoFit/>
          </a:bodyPr>
          <a:lstStyle/>
          <a:p>
            <a:r>
              <a:rPr lang="en-US" sz="2400" dirty="0"/>
              <a:t>Cap</a:t>
            </a:r>
            <a:endParaRPr lang="en-GB" sz="2400" dirty="0"/>
          </a:p>
        </p:txBody>
      </p:sp>
      <p:sp>
        <p:nvSpPr>
          <p:cNvPr id="5" name="Arrow: Notched Right 4">
            <a:extLst>
              <a:ext uri="{FF2B5EF4-FFF2-40B4-BE49-F238E27FC236}">
                <a16:creationId xmlns:a16="http://schemas.microsoft.com/office/drawing/2014/main" id="{CD53A797-B86A-44DF-85F0-E1A6194BDF86}"/>
              </a:ext>
            </a:extLst>
          </p:cNvPr>
          <p:cNvSpPr/>
          <p:nvPr/>
        </p:nvSpPr>
        <p:spPr>
          <a:xfrm>
            <a:off x="902368" y="1279358"/>
            <a:ext cx="633663" cy="20089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DCB9B101-4028-48D6-91AE-BED9EAFA7095}"/>
              </a:ext>
            </a:extLst>
          </p:cNvPr>
          <p:cNvSpPr txBox="1"/>
          <p:nvPr/>
        </p:nvSpPr>
        <p:spPr>
          <a:xfrm>
            <a:off x="1620253" y="1067331"/>
            <a:ext cx="2374231" cy="646331"/>
          </a:xfrm>
          <a:prstGeom prst="rect">
            <a:avLst/>
          </a:prstGeom>
          <a:noFill/>
        </p:spPr>
        <p:txBody>
          <a:bodyPr wrap="square" rtlCol="0">
            <a:spAutoFit/>
          </a:bodyPr>
          <a:lstStyle/>
          <a:p>
            <a:r>
              <a:rPr lang="en-US" dirty="0"/>
              <a:t>Maximum Number of Allowances (permits)</a:t>
            </a:r>
            <a:endParaRPr lang="en-GB" dirty="0"/>
          </a:p>
        </p:txBody>
      </p:sp>
      <p:grpSp>
        <p:nvGrpSpPr>
          <p:cNvPr id="22" name="Group 21">
            <a:extLst>
              <a:ext uri="{FF2B5EF4-FFF2-40B4-BE49-F238E27FC236}">
                <a16:creationId xmlns:a16="http://schemas.microsoft.com/office/drawing/2014/main" id="{430C868D-1072-4ED9-BC66-12C25B2A6AD2}"/>
              </a:ext>
            </a:extLst>
          </p:cNvPr>
          <p:cNvGrpSpPr/>
          <p:nvPr/>
        </p:nvGrpSpPr>
        <p:grpSpPr>
          <a:xfrm>
            <a:off x="898358" y="1786104"/>
            <a:ext cx="3962399" cy="1217095"/>
            <a:chOff x="898358" y="1786104"/>
            <a:chExt cx="3962399" cy="1217095"/>
          </a:xfrm>
        </p:grpSpPr>
        <p:sp>
          <p:nvSpPr>
            <p:cNvPr id="7" name="TextBox 6">
              <a:extLst>
                <a:ext uri="{FF2B5EF4-FFF2-40B4-BE49-F238E27FC236}">
                  <a16:creationId xmlns:a16="http://schemas.microsoft.com/office/drawing/2014/main" id="{FE82FC56-F358-4AC7-A07A-3FBC1C2A9F01}"/>
                </a:ext>
              </a:extLst>
            </p:cNvPr>
            <p:cNvSpPr txBox="1"/>
            <p:nvPr/>
          </p:nvSpPr>
          <p:spPr>
            <a:xfrm>
              <a:off x="898358" y="2633867"/>
              <a:ext cx="1058779" cy="369332"/>
            </a:xfrm>
            <a:prstGeom prst="rect">
              <a:avLst/>
            </a:prstGeom>
            <a:noFill/>
          </p:spPr>
          <p:txBody>
            <a:bodyPr wrap="square" rtlCol="0">
              <a:spAutoFit/>
            </a:bodyPr>
            <a:lstStyle/>
            <a:p>
              <a:r>
                <a:rPr lang="en-US" dirty="0"/>
                <a:t>For Free</a:t>
              </a:r>
              <a:endParaRPr lang="en-GB" dirty="0"/>
            </a:p>
          </p:txBody>
        </p:sp>
        <p:sp>
          <p:nvSpPr>
            <p:cNvPr id="8" name="TextBox 7">
              <a:extLst>
                <a:ext uri="{FF2B5EF4-FFF2-40B4-BE49-F238E27FC236}">
                  <a16:creationId xmlns:a16="http://schemas.microsoft.com/office/drawing/2014/main" id="{E79116A6-91FD-456F-89DB-FFABAAD0A989}"/>
                </a:ext>
              </a:extLst>
            </p:cNvPr>
            <p:cNvSpPr txBox="1"/>
            <p:nvPr/>
          </p:nvSpPr>
          <p:spPr>
            <a:xfrm>
              <a:off x="1925052" y="2625844"/>
              <a:ext cx="1636295" cy="369332"/>
            </a:xfrm>
            <a:prstGeom prst="rect">
              <a:avLst/>
            </a:prstGeom>
            <a:noFill/>
          </p:spPr>
          <p:txBody>
            <a:bodyPr wrap="square" rtlCol="0">
              <a:spAutoFit/>
            </a:bodyPr>
            <a:lstStyle/>
            <a:p>
              <a:r>
                <a:rPr lang="en-US" dirty="0"/>
                <a:t>After Auctions</a:t>
              </a:r>
              <a:endParaRPr lang="en-GB" dirty="0"/>
            </a:p>
          </p:txBody>
        </p:sp>
        <p:sp>
          <p:nvSpPr>
            <p:cNvPr id="9" name="TextBox 8">
              <a:extLst>
                <a:ext uri="{FF2B5EF4-FFF2-40B4-BE49-F238E27FC236}">
                  <a16:creationId xmlns:a16="http://schemas.microsoft.com/office/drawing/2014/main" id="{52CE5F24-15D4-4500-8A67-2F72F5B792F6}"/>
                </a:ext>
              </a:extLst>
            </p:cNvPr>
            <p:cNvSpPr txBox="1"/>
            <p:nvPr/>
          </p:nvSpPr>
          <p:spPr>
            <a:xfrm>
              <a:off x="3561347" y="2617819"/>
              <a:ext cx="1299410" cy="369332"/>
            </a:xfrm>
            <a:prstGeom prst="rect">
              <a:avLst/>
            </a:prstGeom>
            <a:noFill/>
          </p:spPr>
          <p:txBody>
            <a:bodyPr wrap="square" rtlCol="0">
              <a:spAutoFit/>
            </a:bodyPr>
            <a:lstStyle/>
            <a:p>
              <a:r>
                <a:rPr lang="en-US" dirty="0"/>
                <a:t>Reserved</a:t>
              </a:r>
              <a:endParaRPr lang="en-GB" dirty="0"/>
            </a:p>
          </p:txBody>
        </p:sp>
        <p:sp>
          <p:nvSpPr>
            <p:cNvPr id="11" name="Arrow: Up 10">
              <a:extLst>
                <a:ext uri="{FF2B5EF4-FFF2-40B4-BE49-F238E27FC236}">
                  <a16:creationId xmlns:a16="http://schemas.microsoft.com/office/drawing/2014/main" id="{D2C0D630-25E4-40D4-993C-E6DA0F44BB9C}"/>
                </a:ext>
              </a:extLst>
            </p:cNvPr>
            <p:cNvSpPr/>
            <p:nvPr/>
          </p:nvSpPr>
          <p:spPr>
            <a:xfrm rot="2517658">
              <a:off x="1692395" y="1800239"/>
              <a:ext cx="161024" cy="768631"/>
            </a:xfrm>
            <a:prstGeom prst="up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dirty="0"/>
            </a:p>
          </p:txBody>
        </p:sp>
        <p:sp>
          <p:nvSpPr>
            <p:cNvPr id="12" name="Arrow: Up 11">
              <a:extLst>
                <a:ext uri="{FF2B5EF4-FFF2-40B4-BE49-F238E27FC236}">
                  <a16:creationId xmlns:a16="http://schemas.microsoft.com/office/drawing/2014/main" id="{B4474996-30E6-4FBD-9956-B69A640107EF}"/>
                </a:ext>
              </a:extLst>
            </p:cNvPr>
            <p:cNvSpPr/>
            <p:nvPr/>
          </p:nvSpPr>
          <p:spPr>
            <a:xfrm>
              <a:off x="2710812" y="1891965"/>
              <a:ext cx="144682" cy="646332"/>
            </a:xfrm>
            <a:prstGeom prst="up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dirty="0"/>
            </a:p>
          </p:txBody>
        </p:sp>
        <p:sp>
          <p:nvSpPr>
            <p:cNvPr id="13" name="Arrow: Up 12">
              <a:extLst>
                <a:ext uri="{FF2B5EF4-FFF2-40B4-BE49-F238E27FC236}">
                  <a16:creationId xmlns:a16="http://schemas.microsoft.com/office/drawing/2014/main" id="{142D770D-FB86-44DF-B355-C52642593B4F}"/>
                </a:ext>
              </a:extLst>
            </p:cNvPr>
            <p:cNvSpPr/>
            <p:nvPr/>
          </p:nvSpPr>
          <p:spPr>
            <a:xfrm rot="19346630">
              <a:off x="3778916" y="1786104"/>
              <a:ext cx="161024" cy="768631"/>
            </a:xfrm>
            <a:prstGeom prst="up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dirty="0"/>
            </a:p>
          </p:txBody>
        </p:sp>
      </p:grpSp>
      <p:sp>
        <p:nvSpPr>
          <p:cNvPr id="14" name="Arrow: Notched Right 13">
            <a:extLst>
              <a:ext uri="{FF2B5EF4-FFF2-40B4-BE49-F238E27FC236}">
                <a16:creationId xmlns:a16="http://schemas.microsoft.com/office/drawing/2014/main" id="{FE9791BC-C22F-4C9A-A903-6A4D8F0C9810}"/>
              </a:ext>
            </a:extLst>
          </p:cNvPr>
          <p:cNvSpPr/>
          <p:nvPr/>
        </p:nvSpPr>
        <p:spPr>
          <a:xfrm>
            <a:off x="4078706" y="1270531"/>
            <a:ext cx="633663" cy="20089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11EB4A14-1A95-4D6B-8FCB-BD7C65B176C0}"/>
              </a:ext>
            </a:extLst>
          </p:cNvPr>
          <p:cNvSpPr txBox="1"/>
          <p:nvPr/>
        </p:nvSpPr>
        <p:spPr>
          <a:xfrm>
            <a:off x="5093368" y="1124907"/>
            <a:ext cx="898358" cy="461665"/>
          </a:xfrm>
          <a:prstGeom prst="rect">
            <a:avLst/>
          </a:prstGeom>
          <a:noFill/>
        </p:spPr>
        <p:txBody>
          <a:bodyPr wrap="square" rtlCol="0">
            <a:spAutoFit/>
          </a:bodyPr>
          <a:lstStyle/>
          <a:p>
            <a:r>
              <a:rPr lang="en-US" sz="2400" dirty="0"/>
              <a:t>Trade</a:t>
            </a:r>
            <a:endParaRPr lang="en-GB" sz="2400" dirty="0"/>
          </a:p>
        </p:txBody>
      </p:sp>
      <p:sp>
        <p:nvSpPr>
          <p:cNvPr id="16" name="Arrow: Notched Right 15">
            <a:extLst>
              <a:ext uri="{FF2B5EF4-FFF2-40B4-BE49-F238E27FC236}">
                <a16:creationId xmlns:a16="http://schemas.microsoft.com/office/drawing/2014/main" id="{53618961-2787-4E62-89DE-AC4F8C3943CE}"/>
              </a:ext>
            </a:extLst>
          </p:cNvPr>
          <p:cNvSpPr/>
          <p:nvPr/>
        </p:nvSpPr>
        <p:spPr>
          <a:xfrm rot="2497161">
            <a:off x="6082737" y="1631554"/>
            <a:ext cx="633663" cy="20089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Arrow: Notched Right 16">
            <a:extLst>
              <a:ext uri="{FF2B5EF4-FFF2-40B4-BE49-F238E27FC236}">
                <a16:creationId xmlns:a16="http://schemas.microsoft.com/office/drawing/2014/main" id="{B0FEB4B0-52F3-4A28-B39B-EE40AF6377CF}"/>
              </a:ext>
            </a:extLst>
          </p:cNvPr>
          <p:cNvSpPr/>
          <p:nvPr/>
        </p:nvSpPr>
        <p:spPr>
          <a:xfrm rot="8791706">
            <a:off x="5951621" y="4633194"/>
            <a:ext cx="633663" cy="20089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93755B31-0BCC-4E47-98A3-B3B688569365}"/>
              </a:ext>
            </a:extLst>
          </p:cNvPr>
          <p:cNvSpPr txBox="1"/>
          <p:nvPr/>
        </p:nvSpPr>
        <p:spPr>
          <a:xfrm>
            <a:off x="3600578" y="4708732"/>
            <a:ext cx="2374231" cy="646331"/>
          </a:xfrm>
          <a:prstGeom prst="rect">
            <a:avLst/>
          </a:prstGeom>
          <a:noFill/>
        </p:spPr>
        <p:txBody>
          <a:bodyPr wrap="square" rtlCol="0">
            <a:spAutoFit/>
          </a:bodyPr>
          <a:lstStyle/>
          <a:p>
            <a:r>
              <a:rPr lang="en-US" dirty="0"/>
              <a:t>Achieve Targets with minimum Total Cost</a:t>
            </a:r>
            <a:endParaRPr lang="en-GB" dirty="0"/>
          </a:p>
        </p:txBody>
      </p:sp>
      <p:sp>
        <p:nvSpPr>
          <p:cNvPr id="19" name="Arrow: Notched Right 18">
            <a:extLst>
              <a:ext uri="{FF2B5EF4-FFF2-40B4-BE49-F238E27FC236}">
                <a16:creationId xmlns:a16="http://schemas.microsoft.com/office/drawing/2014/main" id="{B9650F73-818D-45B9-A4BE-4307098E4AF5}"/>
              </a:ext>
            </a:extLst>
          </p:cNvPr>
          <p:cNvSpPr/>
          <p:nvPr/>
        </p:nvSpPr>
        <p:spPr>
          <a:xfrm rot="10800000">
            <a:off x="2822181" y="4792954"/>
            <a:ext cx="633663" cy="20089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B542F80E-19C1-4F70-9FC0-56CC1949C794}"/>
              </a:ext>
            </a:extLst>
          </p:cNvPr>
          <p:cNvSpPr txBox="1"/>
          <p:nvPr/>
        </p:nvSpPr>
        <p:spPr>
          <a:xfrm>
            <a:off x="361722" y="4708733"/>
            <a:ext cx="2374231" cy="646331"/>
          </a:xfrm>
          <a:prstGeom prst="rect">
            <a:avLst/>
          </a:prstGeom>
          <a:noFill/>
        </p:spPr>
        <p:txBody>
          <a:bodyPr wrap="square" rtlCol="0">
            <a:spAutoFit/>
          </a:bodyPr>
          <a:lstStyle/>
          <a:p>
            <a:r>
              <a:rPr lang="en-US" dirty="0"/>
              <a:t>Further Reduce Targets</a:t>
            </a:r>
          </a:p>
          <a:p>
            <a:r>
              <a:rPr lang="en-US" dirty="0"/>
              <a:t>Define new Allowances</a:t>
            </a:r>
            <a:endParaRPr lang="en-GB" dirty="0"/>
          </a:p>
        </p:txBody>
      </p:sp>
      <p:sp>
        <p:nvSpPr>
          <p:cNvPr id="21" name="Arrow: Notched Right 20">
            <a:extLst>
              <a:ext uri="{FF2B5EF4-FFF2-40B4-BE49-F238E27FC236}">
                <a16:creationId xmlns:a16="http://schemas.microsoft.com/office/drawing/2014/main" id="{85C3DB77-3A91-43E5-AC23-D6109F2F810D}"/>
              </a:ext>
            </a:extLst>
          </p:cNvPr>
          <p:cNvSpPr/>
          <p:nvPr/>
        </p:nvSpPr>
        <p:spPr>
          <a:xfrm rot="16200000">
            <a:off x="-1018427" y="3077066"/>
            <a:ext cx="2935285" cy="208475"/>
          </a:xfrm>
          <a:prstGeom prst="notchedRightArrow">
            <a:avLst>
              <a:gd name="adj1" fmla="val 57695"/>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018735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0E936-A2F4-4AC5-88BC-EA5AEE2919A3}"/>
              </a:ext>
            </a:extLst>
          </p:cNvPr>
          <p:cNvSpPr>
            <a:spLocks noGrp="1"/>
          </p:cNvSpPr>
          <p:nvPr>
            <p:ph type="title"/>
          </p:nvPr>
        </p:nvSpPr>
        <p:spPr>
          <a:xfrm>
            <a:off x="757990" y="108451"/>
            <a:ext cx="10515600" cy="1054601"/>
          </a:xfrm>
        </p:spPr>
        <p:txBody>
          <a:bodyPr>
            <a:normAutofit/>
          </a:bodyPr>
          <a:lstStyle/>
          <a:p>
            <a:pPr algn="ctr"/>
            <a:r>
              <a:rPr lang="en-US" dirty="0"/>
              <a:t>Environmental Policy in the European Union</a:t>
            </a:r>
            <a:endParaRPr lang="en-GB" dirty="0"/>
          </a:p>
        </p:txBody>
      </p:sp>
      <p:pic>
        <p:nvPicPr>
          <p:cNvPr id="2050" name="Picture 2" descr="eap">
            <a:extLst>
              <a:ext uri="{FF2B5EF4-FFF2-40B4-BE49-F238E27FC236}">
                <a16:creationId xmlns:a16="http://schemas.microsoft.com/office/drawing/2014/main" id="{E7AF1207-434B-4EDC-AD33-60E82DD312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4969" y="1088183"/>
            <a:ext cx="6667500" cy="4457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52336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7E4FD-F5C3-40CE-AA10-915D81CD1A37}"/>
              </a:ext>
            </a:extLst>
          </p:cNvPr>
          <p:cNvSpPr>
            <a:spLocks noGrp="1"/>
          </p:cNvSpPr>
          <p:nvPr>
            <p:ph type="title"/>
          </p:nvPr>
        </p:nvSpPr>
        <p:spPr>
          <a:xfrm>
            <a:off x="838200" y="85206"/>
            <a:ext cx="10515600" cy="1325563"/>
          </a:xfrm>
        </p:spPr>
        <p:txBody>
          <a:bodyPr/>
          <a:lstStyle/>
          <a:p>
            <a:pPr algn="ctr"/>
            <a:r>
              <a:rPr lang="en-US" dirty="0"/>
              <a:t>Indicative EU Environmental Policies</a:t>
            </a:r>
            <a:endParaRPr lang="en-GB" dirty="0"/>
          </a:p>
        </p:txBody>
      </p:sp>
      <p:sp>
        <p:nvSpPr>
          <p:cNvPr id="3" name="TextBox 2">
            <a:extLst>
              <a:ext uri="{FF2B5EF4-FFF2-40B4-BE49-F238E27FC236}">
                <a16:creationId xmlns:a16="http://schemas.microsoft.com/office/drawing/2014/main" id="{FD673E70-953F-4A63-BE19-38F365FA1D3C}"/>
              </a:ext>
            </a:extLst>
          </p:cNvPr>
          <p:cNvSpPr txBox="1"/>
          <p:nvPr/>
        </p:nvSpPr>
        <p:spPr>
          <a:xfrm>
            <a:off x="645695" y="1649915"/>
            <a:ext cx="10900610" cy="461665"/>
          </a:xfrm>
          <a:prstGeom prst="rect">
            <a:avLst/>
          </a:prstGeom>
          <a:noFill/>
        </p:spPr>
        <p:txBody>
          <a:bodyPr wrap="square" rtlCol="0">
            <a:spAutoFit/>
          </a:bodyPr>
          <a:lstStyle/>
          <a:p>
            <a:r>
              <a:rPr lang="en-US" sz="2400" dirty="0"/>
              <a:t>1. Biodiversity and protected areas – A public good</a:t>
            </a:r>
            <a:endParaRPr lang="en-GB" sz="2400" dirty="0"/>
          </a:p>
        </p:txBody>
      </p:sp>
      <p:sp>
        <p:nvSpPr>
          <p:cNvPr id="14" name="TextBox 13">
            <a:extLst>
              <a:ext uri="{FF2B5EF4-FFF2-40B4-BE49-F238E27FC236}">
                <a16:creationId xmlns:a16="http://schemas.microsoft.com/office/drawing/2014/main" id="{CE636213-C5E5-444B-B6AC-2045B5CEAA35}"/>
              </a:ext>
            </a:extLst>
          </p:cNvPr>
          <p:cNvSpPr txBox="1"/>
          <p:nvPr/>
        </p:nvSpPr>
        <p:spPr>
          <a:xfrm>
            <a:off x="645695" y="3280154"/>
            <a:ext cx="10900610" cy="461665"/>
          </a:xfrm>
          <a:prstGeom prst="rect">
            <a:avLst/>
          </a:prstGeom>
          <a:noFill/>
        </p:spPr>
        <p:txBody>
          <a:bodyPr wrap="square" rtlCol="0">
            <a:spAutoFit/>
          </a:bodyPr>
          <a:lstStyle/>
          <a:p>
            <a:r>
              <a:rPr lang="en-US" sz="2400" dirty="0"/>
              <a:t>3. Water – </a:t>
            </a:r>
            <a:r>
              <a:rPr lang="en-US" sz="2400" dirty="0">
                <a:solidFill>
                  <a:prstClr val="black"/>
                </a:solidFill>
              </a:rPr>
              <a:t>Command and Control (CAC) Regulation </a:t>
            </a:r>
            <a:endParaRPr lang="en-GB" sz="2400" dirty="0"/>
          </a:p>
        </p:txBody>
      </p:sp>
      <p:sp>
        <p:nvSpPr>
          <p:cNvPr id="15" name="TextBox 14">
            <a:extLst>
              <a:ext uri="{FF2B5EF4-FFF2-40B4-BE49-F238E27FC236}">
                <a16:creationId xmlns:a16="http://schemas.microsoft.com/office/drawing/2014/main" id="{72E99BF5-FA1C-4732-93D1-20319FF559F1}"/>
              </a:ext>
            </a:extLst>
          </p:cNvPr>
          <p:cNvSpPr txBox="1"/>
          <p:nvPr/>
        </p:nvSpPr>
        <p:spPr>
          <a:xfrm>
            <a:off x="645695" y="2466406"/>
            <a:ext cx="10900610" cy="461665"/>
          </a:xfrm>
          <a:prstGeom prst="rect">
            <a:avLst/>
          </a:prstGeom>
          <a:noFill/>
        </p:spPr>
        <p:txBody>
          <a:bodyPr wrap="square" rtlCol="0">
            <a:spAutoFit/>
          </a:bodyPr>
          <a:lstStyle/>
          <a:p>
            <a:r>
              <a:rPr lang="en-US" sz="2400" dirty="0"/>
              <a:t>2. Agriculture and the Environment – Subsidies for the production of public goods</a:t>
            </a:r>
            <a:endParaRPr lang="en-GB" sz="2400" dirty="0"/>
          </a:p>
        </p:txBody>
      </p:sp>
      <p:sp>
        <p:nvSpPr>
          <p:cNvPr id="16" name="TextBox 15">
            <a:extLst>
              <a:ext uri="{FF2B5EF4-FFF2-40B4-BE49-F238E27FC236}">
                <a16:creationId xmlns:a16="http://schemas.microsoft.com/office/drawing/2014/main" id="{548D38CA-77D0-44E6-ADAE-2F1196847373}"/>
              </a:ext>
            </a:extLst>
          </p:cNvPr>
          <p:cNvSpPr txBox="1"/>
          <p:nvPr/>
        </p:nvSpPr>
        <p:spPr>
          <a:xfrm>
            <a:off x="645695" y="4102131"/>
            <a:ext cx="10900610" cy="461665"/>
          </a:xfrm>
          <a:prstGeom prst="rect">
            <a:avLst/>
          </a:prstGeom>
          <a:noFill/>
        </p:spPr>
        <p:txBody>
          <a:bodyPr wrap="square" rtlCol="0">
            <a:spAutoFit/>
          </a:bodyPr>
          <a:lstStyle/>
          <a:p>
            <a:r>
              <a:rPr lang="en-US" sz="2400" dirty="0"/>
              <a:t>4. Emissions – “Cap and Trade”</a:t>
            </a:r>
            <a:endParaRPr lang="en-GB" sz="2400" dirty="0"/>
          </a:p>
        </p:txBody>
      </p:sp>
    </p:spTree>
    <p:extLst>
      <p:ext uri="{BB962C8B-B14F-4D97-AF65-F5344CB8AC3E}">
        <p14:creationId xmlns:p14="http://schemas.microsoft.com/office/powerpoint/2010/main" val="21133271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49EDC47-6342-488C-92A0-A9796425C9A2}"/>
              </a:ext>
            </a:extLst>
          </p:cNvPr>
          <p:cNvSpPr>
            <a:spLocks noGrp="1"/>
          </p:cNvSpPr>
          <p:nvPr>
            <p:ph type="title"/>
          </p:nvPr>
        </p:nvSpPr>
        <p:spPr>
          <a:xfrm>
            <a:off x="838200" y="156578"/>
            <a:ext cx="10515600" cy="1046580"/>
          </a:xfrm>
        </p:spPr>
        <p:txBody>
          <a:bodyPr/>
          <a:lstStyle/>
          <a:p>
            <a:pPr algn="ctr"/>
            <a:r>
              <a:rPr lang="en-US" dirty="0"/>
              <a:t>Biodiversity – The Natura2000 Network</a:t>
            </a:r>
            <a:endParaRPr lang="en-GB" dirty="0"/>
          </a:p>
        </p:txBody>
      </p:sp>
      <p:sp>
        <p:nvSpPr>
          <p:cNvPr id="6" name="TextBox 5">
            <a:extLst>
              <a:ext uri="{FF2B5EF4-FFF2-40B4-BE49-F238E27FC236}">
                <a16:creationId xmlns:a16="http://schemas.microsoft.com/office/drawing/2014/main" id="{8E4311FA-4483-410A-9583-F7B75B662572}"/>
              </a:ext>
            </a:extLst>
          </p:cNvPr>
          <p:cNvSpPr txBox="1"/>
          <p:nvPr/>
        </p:nvSpPr>
        <p:spPr>
          <a:xfrm>
            <a:off x="516354" y="985240"/>
            <a:ext cx="11341769" cy="923330"/>
          </a:xfrm>
          <a:prstGeom prst="rect">
            <a:avLst/>
          </a:prstGeom>
          <a:noFill/>
        </p:spPr>
        <p:txBody>
          <a:bodyPr wrap="square" rtlCol="0">
            <a:spAutoFit/>
          </a:bodyPr>
          <a:lstStyle/>
          <a:p>
            <a:r>
              <a:rPr lang="en-GB" dirty="0">
                <a:solidFill>
                  <a:prstClr val="black"/>
                </a:solidFill>
              </a:rPr>
              <a:t>The aim of the network is to ensure the long-term survival of Europe's most valuable and threatened species and habitats. </a:t>
            </a:r>
            <a:r>
              <a:rPr lang="en-GB" dirty="0"/>
              <a:t>Natura 2000 is a network of sites that are very important for the resting and breeding of rare and threatened species. This network stretches across all 28 EU countries.</a:t>
            </a:r>
          </a:p>
        </p:txBody>
      </p:sp>
      <p:pic>
        <p:nvPicPr>
          <p:cNvPr id="8" name="Picture 7">
            <a:extLst>
              <a:ext uri="{FF2B5EF4-FFF2-40B4-BE49-F238E27FC236}">
                <a16:creationId xmlns:a16="http://schemas.microsoft.com/office/drawing/2014/main" id="{D9C866C5-30A4-4939-899C-7FAA63DEFC2F}"/>
              </a:ext>
            </a:extLst>
          </p:cNvPr>
          <p:cNvPicPr>
            <a:picLocks noChangeAspect="1"/>
          </p:cNvPicPr>
          <p:nvPr/>
        </p:nvPicPr>
        <p:blipFill>
          <a:blip r:embed="rId2"/>
          <a:stretch>
            <a:fillRect/>
          </a:stretch>
        </p:blipFill>
        <p:spPr>
          <a:xfrm>
            <a:off x="8418871" y="3181256"/>
            <a:ext cx="3354030" cy="1609819"/>
          </a:xfrm>
          <a:prstGeom prst="rect">
            <a:avLst/>
          </a:prstGeom>
        </p:spPr>
      </p:pic>
      <p:pic>
        <p:nvPicPr>
          <p:cNvPr id="9" name="Picture 8">
            <a:extLst>
              <a:ext uri="{FF2B5EF4-FFF2-40B4-BE49-F238E27FC236}">
                <a16:creationId xmlns:a16="http://schemas.microsoft.com/office/drawing/2014/main" id="{67D3C4AB-0182-42E8-80CC-6AAB7180D2B9}"/>
              </a:ext>
            </a:extLst>
          </p:cNvPr>
          <p:cNvPicPr>
            <a:picLocks noChangeAspect="1"/>
          </p:cNvPicPr>
          <p:nvPr/>
        </p:nvPicPr>
        <p:blipFill>
          <a:blip r:embed="rId3"/>
          <a:stretch>
            <a:fillRect/>
          </a:stretch>
        </p:blipFill>
        <p:spPr>
          <a:xfrm>
            <a:off x="2519918" y="1908570"/>
            <a:ext cx="5739392" cy="4826180"/>
          </a:xfrm>
          <a:prstGeom prst="rect">
            <a:avLst/>
          </a:prstGeom>
        </p:spPr>
      </p:pic>
    </p:spTree>
    <p:extLst>
      <p:ext uri="{BB962C8B-B14F-4D97-AF65-F5344CB8AC3E}">
        <p14:creationId xmlns:p14="http://schemas.microsoft.com/office/powerpoint/2010/main" val="39429839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152C92E-3910-4497-8C8C-0A88E164A381}"/>
              </a:ext>
            </a:extLst>
          </p:cNvPr>
          <p:cNvPicPr>
            <a:picLocks noChangeAspect="1"/>
          </p:cNvPicPr>
          <p:nvPr/>
        </p:nvPicPr>
        <p:blipFill rotWithShape="1">
          <a:blip r:embed="rId2"/>
          <a:srcRect l="20570" r="16932" b="2"/>
          <a:stretch/>
        </p:blipFill>
        <p:spPr>
          <a:xfrm>
            <a:off x="3793813" y="744344"/>
            <a:ext cx="4627646" cy="4627648"/>
          </a:xfrm>
          <a:custGeom>
            <a:avLst/>
            <a:gdLst>
              <a:gd name="connsiteX0" fmla="*/ 2313823 w 4627646"/>
              <a:gd name="connsiteY0" fmla="*/ 0 h 4627648"/>
              <a:gd name="connsiteX1" fmla="*/ 4627646 w 4627646"/>
              <a:gd name="connsiteY1" fmla="*/ 2313824 h 4627648"/>
              <a:gd name="connsiteX2" fmla="*/ 2313823 w 4627646"/>
              <a:gd name="connsiteY2" fmla="*/ 4627648 h 4627648"/>
              <a:gd name="connsiteX3" fmla="*/ 0 w 4627646"/>
              <a:gd name="connsiteY3" fmla="*/ 2313824 h 4627648"/>
              <a:gd name="connsiteX4" fmla="*/ 2313823 w 4627646"/>
              <a:gd name="connsiteY4" fmla="*/ 0 h 46276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7646" h="4627648">
                <a:moveTo>
                  <a:pt x="2313823" y="0"/>
                </a:moveTo>
                <a:cubicBezTo>
                  <a:pt x="3591712" y="0"/>
                  <a:pt x="4627646" y="1035934"/>
                  <a:pt x="4627646" y="2313824"/>
                </a:cubicBezTo>
                <a:cubicBezTo>
                  <a:pt x="4627646" y="3591714"/>
                  <a:pt x="3591712" y="4627648"/>
                  <a:pt x="2313823" y="4627648"/>
                </a:cubicBezTo>
                <a:cubicBezTo>
                  <a:pt x="1035934" y="4627648"/>
                  <a:pt x="0" y="3591714"/>
                  <a:pt x="0" y="2313824"/>
                </a:cubicBezTo>
                <a:cubicBezTo>
                  <a:pt x="0" y="1035934"/>
                  <a:pt x="1035934" y="0"/>
                  <a:pt x="2313823" y="0"/>
                </a:cubicBezTo>
                <a:close/>
              </a:path>
            </a:pathLst>
          </a:custGeom>
        </p:spPr>
      </p:pic>
      <p:pic>
        <p:nvPicPr>
          <p:cNvPr id="7" name="Picture 6">
            <a:extLst>
              <a:ext uri="{FF2B5EF4-FFF2-40B4-BE49-F238E27FC236}">
                <a16:creationId xmlns:a16="http://schemas.microsoft.com/office/drawing/2014/main" id="{A84DBE52-1C88-4EED-93C6-A66D2D4E0B3A}"/>
              </a:ext>
            </a:extLst>
          </p:cNvPr>
          <p:cNvPicPr>
            <a:picLocks noChangeAspect="1"/>
          </p:cNvPicPr>
          <p:nvPr/>
        </p:nvPicPr>
        <p:blipFill rotWithShape="1">
          <a:blip r:embed="rId3"/>
          <a:srcRect l="35100" r="27723" b="-2"/>
          <a:stretch/>
        </p:blipFill>
        <p:spPr>
          <a:xfrm>
            <a:off x="1319706" y="1757695"/>
            <a:ext cx="2590737" cy="2926956"/>
          </a:xfrm>
          <a:custGeom>
            <a:avLst/>
            <a:gdLst>
              <a:gd name="connsiteX0" fmla="*/ 1463478 w 2590737"/>
              <a:gd name="connsiteY0" fmla="*/ 0 h 2926956"/>
              <a:gd name="connsiteX1" fmla="*/ 2498313 w 2590737"/>
              <a:gd name="connsiteY1" fmla="*/ 428643 h 2926956"/>
              <a:gd name="connsiteX2" fmla="*/ 2501029 w 2590737"/>
              <a:gd name="connsiteY2" fmla="*/ 431631 h 2926956"/>
              <a:gd name="connsiteX3" fmla="*/ 2445696 w 2590737"/>
              <a:gd name="connsiteY3" fmla="*/ 582811 h 2926956"/>
              <a:gd name="connsiteX4" fmla="*/ 2335437 w 2590737"/>
              <a:gd name="connsiteY4" fmla="*/ 1312109 h 2926956"/>
              <a:gd name="connsiteX5" fmla="*/ 2528166 w 2590737"/>
              <a:gd name="connsiteY5" fmla="*/ 2266732 h 2926956"/>
              <a:gd name="connsiteX6" fmla="*/ 2590737 w 2590737"/>
              <a:gd name="connsiteY6" fmla="*/ 2396622 h 2926956"/>
              <a:gd name="connsiteX7" fmla="*/ 2498313 w 2590737"/>
              <a:gd name="connsiteY7" fmla="*/ 2498313 h 2926956"/>
              <a:gd name="connsiteX8" fmla="*/ 1463478 w 2590737"/>
              <a:gd name="connsiteY8" fmla="*/ 2926956 h 2926956"/>
              <a:gd name="connsiteX9" fmla="*/ 0 w 2590737"/>
              <a:gd name="connsiteY9" fmla="*/ 1463478 h 2926956"/>
              <a:gd name="connsiteX10" fmla="*/ 1463478 w 2590737"/>
              <a:gd name="connsiteY10" fmla="*/ 0 h 2926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737" h="2926956">
                <a:moveTo>
                  <a:pt x="1463478" y="0"/>
                </a:moveTo>
                <a:cubicBezTo>
                  <a:pt x="1867606" y="0"/>
                  <a:pt x="2233476" y="163805"/>
                  <a:pt x="2498313" y="428643"/>
                </a:cubicBezTo>
                <a:lnTo>
                  <a:pt x="2501029" y="431631"/>
                </a:lnTo>
                <a:lnTo>
                  <a:pt x="2445696" y="582811"/>
                </a:lnTo>
                <a:cubicBezTo>
                  <a:pt x="2374039" y="813196"/>
                  <a:pt x="2335437" y="1058145"/>
                  <a:pt x="2335437" y="1312109"/>
                </a:cubicBezTo>
                <a:cubicBezTo>
                  <a:pt x="2335437" y="1650728"/>
                  <a:pt x="2404063" y="1973319"/>
                  <a:pt x="2528166" y="2266732"/>
                </a:cubicBezTo>
                <a:lnTo>
                  <a:pt x="2590737" y="2396622"/>
                </a:lnTo>
                <a:lnTo>
                  <a:pt x="2498313" y="2498313"/>
                </a:lnTo>
                <a:cubicBezTo>
                  <a:pt x="2233476" y="2763151"/>
                  <a:pt x="1867606" y="2926956"/>
                  <a:pt x="1463478" y="2926956"/>
                </a:cubicBezTo>
                <a:cubicBezTo>
                  <a:pt x="655221" y="2926956"/>
                  <a:pt x="0" y="2271735"/>
                  <a:pt x="0" y="1463478"/>
                </a:cubicBezTo>
                <a:cubicBezTo>
                  <a:pt x="0" y="655221"/>
                  <a:pt x="655221" y="0"/>
                  <a:pt x="1463478" y="0"/>
                </a:cubicBezTo>
                <a:close/>
              </a:path>
            </a:pathLst>
          </a:custGeom>
        </p:spPr>
      </p:pic>
      <p:pic>
        <p:nvPicPr>
          <p:cNvPr id="4" name="Picture 3">
            <a:extLst>
              <a:ext uri="{FF2B5EF4-FFF2-40B4-BE49-F238E27FC236}">
                <a16:creationId xmlns:a16="http://schemas.microsoft.com/office/drawing/2014/main" id="{254E752F-4BF7-48F4-BE0E-7EF402FC0ACF}"/>
              </a:ext>
            </a:extLst>
          </p:cNvPr>
          <p:cNvPicPr>
            <a:picLocks noChangeAspect="1"/>
          </p:cNvPicPr>
          <p:nvPr/>
        </p:nvPicPr>
        <p:blipFill rotWithShape="1">
          <a:blip r:embed="rId4"/>
          <a:srcRect l="16349" r="24861" b="-3"/>
          <a:stretch/>
        </p:blipFill>
        <p:spPr>
          <a:xfrm>
            <a:off x="8297994" y="1757695"/>
            <a:ext cx="2577829" cy="2926956"/>
          </a:xfrm>
          <a:custGeom>
            <a:avLst/>
            <a:gdLst>
              <a:gd name="connsiteX0" fmla="*/ 1114351 w 2577829"/>
              <a:gd name="connsiteY0" fmla="*/ 0 h 2926956"/>
              <a:gd name="connsiteX1" fmla="*/ 2577829 w 2577829"/>
              <a:gd name="connsiteY1" fmla="*/ 1463478 h 2926956"/>
              <a:gd name="connsiteX2" fmla="*/ 1114351 w 2577829"/>
              <a:gd name="connsiteY2" fmla="*/ 2926956 h 2926956"/>
              <a:gd name="connsiteX3" fmla="*/ 79516 w 2577829"/>
              <a:gd name="connsiteY3" fmla="*/ 2498313 h 2926956"/>
              <a:gd name="connsiteX4" fmla="*/ 0 w 2577829"/>
              <a:gd name="connsiteY4" fmla="*/ 2410824 h 2926956"/>
              <a:gd name="connsiteX5" fmla="*/ 69413 w 2577829"/>
              <a:gd name="connsiteY5" fmla="*/ 2266732 h 2926956"/>
              <a:gd name="connsiteX6" fmla="*/ 262142 w 2577829"/>
              <a:gd name="connsiteY6" fmla="*/ 1312109 h 2926956"/>
              <a:gd name="connsiteX7" fmla="*/ 151883 w 2577829"/>
              <a:gd name="connsiteY7" fmla="*/ 582811 h 2926956"/>
              <a:gd name="connsiteX8" fmla="*/ 91478 w 2577829"/>
              <a:gd name="connsiteY8" fmla="*/ 417771 h 2926956"/>
              <a:gd name="connsiteX9" fmla="*/ 183443 w 2577829"/>
              <a:gd name="connsiteY9" fmla="*/ 334187 h 2926956"/>
              <a:gd name="connsiteX10" fmla="*/ 1114351 w 2577829"/>
              <a:gd name="connsiteY10" fmla="*/ 0 h 2926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7829" h="2926956">
                <a:moveTo>
                  <a:pt x="1114351" y="0"/>
                </a:moveTo>
                <a:cubicBezTo>
                  <a:pt x="1922608" y="0"/>
                  <a:pt x="2577829" y="655221"/>
                  <a:pt x="2577829" y="1463478"/>
                </a:cubicBezTo>
                <a:cubicBezTo>
                  <a:pt x="2577829" y="2271735"/>
                  <a:pt x="1922608" y="2926956"/>
                  <a:pt x="1114351" y="2926956"/>
                </a:cubicBezTo>
                <a:cubicBezTo>
                  <a:pt x="710223" y="2926956"/>
                  <a:pt x="344353" y="2763151"/>
                  <a:pt x="79516" y="2498313"/>
                </a:cubicBezTo>
                <a:lnTo>
                  <a:pt x="0" y="2410824"/>
                </a:lnTo>
                <a:lnTo>
                  <a:pt x="69413" y="2266732"/>
                </a:lnTo>
                <a:cubicBezTo>
                  <a:pt x="193516" y="1973319"/>
                  <a:pt x="262142" y="1650728"/>
                  <a:pt x="262142" y="1312109"/>
                </a:cubicBezTo>
                <a:cubicBezTo>
                  <a:pt x="262142" y="1058145"/>
                  <a:pt x="223540" y="813196"/>
                  <a:pt x="151883" y="582811"/>
                </a:cubicBezTo>
                <a:lnTo>
                  <a:pt x="91478" y="417771"/>
                </a:lnTo>
                <a:lnTo>
                  <a:pt x="183443" y="334187"/>
                </a:lnTo>
                <a:cubicBezTo>
                  <a:pt x="436418" y="125413"/>
                  <a:pt x="760739" y="0"/>
                  <a:pt x="1114351" y="0"/>
                </a:cubicBezTo>
                <a:close/>
              </a:path>
            </a:pathLst>
          </a:custGeom>
        </p:spPr>
      </p:pic>
    </p:spTree>
    <p:extLst>
      <p:ext uri="{BB962C8B-B14F-4D97-AF65-F5344CB8AC3E}">
        <p14:creationId xmlns:p14="http://schemas.microsoft.com/office/powerpoint/2010/main" val="41554885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EE9E4-8CC8-4E2A-BBDE-CA5FBC61AC2F}"/>
              </a:ext>
            </a:extLst>
          </p:cNvPr>
          <p:cNvSpPr>
            <a:spLocks noGrp="1"/>
          </p:cNvSpPr>
          <p:nvPr>
            <p:ph type="title"/>
          </p:nvPr>
        </p:nvSpPr>
        <p:spPr>
          <a:xfrm>
            <a:off x="838200" y="126248"/>
            <a:ext cx="10515600" cy="1325563"/>
          </a:xfrm>
        </p:spPr>
        <p:txBody>
          <a:bodyPr/>
          <a:lstStyle/>
          <a:p>
            <a:pPr algn="ctr"/>
            <a:r>
              <a:rPr lang="en-US" dirty="0"/>
              <a:t>Agriculture and the Environment</a:t>
            </a:r>
            <a:endParaRPr lang="en-GB" dirty="0"/>
          </a:p>
        </p:txBody>
      </p:sp>
      <p:sp>
        <p:nvSpPr>
          <p:cNvPr id="3" name="Content Placeholder 2">
            <a:extLst>
              <a:ext uri="{FF2B5EF4-FFF2-40B4-BE49-F238E27FC236}">
                <a16:creationId xmlns:a16="http://schemas.microsoft.com/office/drawing/2014/main" id="{20B2949B-1003-42BE-8D8A-676CE3979B11}"/>
              </a:ext>
            </a:extLst>
          </p:cNvPr>
          <p:cNvSpPr>
            <a:spLocks noGrp="1"/>
          </p:cNvSpPr>
          <p:nvPr>
            <p:ph idx="1"/>
          </p:nvPr>
        </p:nvSpPr>
        <p:spPr>
          <a:xfrm>
            <a:off x="838200" y="1451811"/>
            <a:ext cx="6501063" cy="4196811"/>
          </a:xfrm>
        </p:spPr>
        <p:txBody>
          <a:bodyPr>
            <a:normAutofit/>
          </a:bodyPr>
          <a:lstStyle/>
          <a:p>
            <a:r>
              <a:rPr lang="en-US" dirty="0"/>
              <a:t>Cross-compliance is a “Command and Control” policy where farmers are obliged to follow certain “Codes of Good Practice”</a:t>
            </a:r>
          </a:p>
          <a:p>
            <a:r>
              <a:rPr lang="en-US" dirty="0"/>
              <a:t>Subsidies are provided to farmers to support the production of public goods such as the landscape or biodiversity or to support the income forgone by farmers who undertake to use less chemical inputs.</a:t>
            </a:r>
            <a:endParaRPr lang="en-GB" dirty="0"/>
          </a:p>
        </p:txBody>
      </p:sp>
      <p:pic>
        <p:nvPicPr>
          <p:cNvPr id="4" name="Picture 3">
            <a:extLst>
              <a:ext uri="{FF2B5EF4-FFF2-40B4-BE49-F238E27FC236}">
                <a16:creationId xmlns:a16="http://schemas.microsoft.com/office/drawing/2014/main" id="{F867E8A8-CBE9-4FFC-88F5-79A788A7E7AD}"/>
              </a:ext>
            </a:extLst>
          </p:cNvPr>
          <p:cNvPicPr>
            <a:picLocks noChangeAspect="1"/>
          </p:cNvPicPr>
          <p:nvPr/>
        </p:nvPicPr>
        <p:blipFill>
          <a:blip r:embed="rId2"/>
          <a:stretch>
            <a:fillRect/>
          </a:stretch>
        </p:blipFill>
        <p:spPr>
          <a:xfrm>
            <a:off x="7598298" y="1768181"/>
            <a:ext cx="4321487" cy="2882815"/>
          </a:xfrm>
          <a:prstGeom prst="rect">
            <a:avLst/>
          </a:prstGeom>
        </p:spPr>
      </p:pic>
      <p:sp>
        <p:nvSpPr>
          <p:cNvPr id="5" name="TextBox 4">
            <a:extLst>
              <a:ext uri="{FF2B5EF4-FFF2-40B4-BE49-F238E27FC236}">
                <a16:creationId xmlns:a16="http://schemas.microsoft.com/office/drawing/2014/main" id="{46EF50EF-87AF-4008-914C-1A2AF8069F22}"/>
              </a:ext>
            </a:extLst>
          </p:cNvPr>
          <p:cNvSpPr txBox="1"/>
          <p:nvPr/>
        </p:nvSpPr>
        <p:spPr>
          <a:xfrm>
            <a:off x="7598298" y="4780547"/>
            <a:ext cx="4321487" cy="553998"/>
          </a:xfrm>
          <a:prstGeom prst="rect">
            <a:avLst/>
          </a:prstGeom>
          <a:noFill/>
        </p:spPr>
        <p:txBody>
          <a:bodyPr wrap="square" rtlCol="0">
            <a:spAutoFit/>
          </a:bodyPr>
          <a:lstStyle/>
          <a:p>
            <a:r>
              <a:rPr lang="en-US" dirty="0"/>
              <a:t>Photo: Farmers Journal, Ireland</a:t>
            </a:r>
          </a:p>
          <a:p>
            <a:r>
              <a:rPr lang="en-GB" sz="1200" dirty="0"/>
              <a:t>https://www.farmersjournal.ie/</a:t>
            </a:r>
          </a:p>
        </p:txBody>
      </p:sp>
    </p:spTree>
    <p:extLst>
      <p:ext uri="{BB962C8B-B14F-4D97-AF65-F5344CB8AC3E}">
        <p14:creationId xmlns:p14="http://schemas.microsoft.com/office/powerpoint/2010/main" val="38829942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EFFE60D-29AD-4B77-B0E6-476262A132C4}"/>
              </a:ext>
            </a:extLst>
          </p:cNvPr>
          <p:cNvPicPr>
            <a:picLocks noChangeAspect="1"/>
          </p:cNvPicPr>
          <p:nvPr/>
        </p:nvPicPr>
        <p:blipFill rotWithShape="1">
          <a:blip r:embed="rId2">
            <a:alphaModFix/>
            <a:extLst/>
          </a:blip>
          <a:srcRect l="19390" r="10682"/>
          <a:stretch/>
        </p:blipFill>
        <p:spPr>
          <a:xfrm>
            <a:off x="5797543" y="10"/>
            <a:ext cx="6394152" cy="6857990"/>
          </a:xfrm>
          <a:prstGeom prst="rect">
            <a:avLst/>
          </a:prstGeom>
        </p:spPr>
      </p:pic>
      <p:pic>
        <p:nvPicPr>
          <p:cNvPr id="9" name="Picture 8">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itle 1">
            <a:extLst>
              <a:ext uri="{FF2B5EF4-FFF2-40B4-BE49-F238E27FC236}">
                <a16:creationId xmlns:a16="http://schemas.microsoft.com/office/drawing/2014/main" id="{F4C9F855-0AC8-4FC6-97F1-5FE72EDA673E}"/>
              </a:ext>
            </a:extLst>
          </p:cNvPr>
          <p:cNvSpPr>
            <a:spLocks noGrp="1"/>
          </p:cNvSpPr>
          <p:nvPr>
            <p:ph type="title"/>
          </p:nvPr>
        </p:nvSpPr>
        <p:spPr>
          <a:xfrm>
            <a:off x="804998" y="798445"/>
            <a:ext cx="4803636" cy="1311664"/>
          </a:xfrm>
        </p:spPr>
        <p:txBody>
          <a:bodyPr vert="horz" lIns="91440" tIns="45720" rIns="91440" bIns="45720" rtlCol="0" anchor="ctr">
            <a:normAutofit/>
          </a:bodyPr>
          <a:lstStyle/>
          <a:p>
            <a:r>
              <a:rPr lang="en-US">
                <a:solidFill>
                  <a:srgbClr val="000000"/>
                </a:solidFill>
              </a:rPr>
              <a:t>Cross – Compliance in agriculture</a:t>
            </a:r>
          </a:p>
        </p:txBody>
      </p:sp>
      <p:sp>
        <p:nvSpPr>
          <p:cNvPr id="3" name="Content Placeholder 2">
            <a:extLst>
              <a:ext uri="{FF2B5EF4-FFF2-40B4-BE49-F238E27FC236}">
                <a16:creationId xmlns:a16="http://schemas.microsoft.com/office/drawing/2014/main" id="{93AE932C-8D82-465B-A767-9F773E6EB6E8}"/>
              </a:ext>
            </a:extLst>
          </p:cNvPr>
          <p:cNvSpPr>
            <a:spLocks noGrp="1"/>
          </p:cNvSpPr>
          <p:nvPr>
            <p:ph idx="1"/>
          </p:nvPr>
        </p:nvSpPr>
        <p:spPr>
          <a:xfrm>
            <a:off x="804997" y="2272143"/>
            <a:ext cx="4706803" cy="3788830"/>
          </a:xfrm>
        </p:spPr>
        <p:txBody>
          <a:bodyPr vert="horz" lIns="91440" tIns="45720" rIns="91440" bIns="45720" rtlCol="0" anchor="ctr">
            <a:normAutofit/>
          </a:bodyPr>
          <a:lstStyle/>
          <a:p>
            <a:r>
              <a:rPr lang="en-US" sz="2400" dirty="0">
                <a:solidFill>
                  <a:srgbClr val="000000"/>
                </a:solidFill>
              </a:rPr>
              <a:t>Good Agricultural and Environmental Conditions (GAECs)</a:t>
            </a:r>
          </a:p>
          <a:p>
            <a:r>
              <a:rPr lang="en-US" sz="2400" dirty="0">
                <a:solidFill>
                  <a:srgbClr val="000000"/>
                </a:solidFill>
              </a:rPr>
              <a:t>Statutory Management Requirements (SMRs)</a:t>
            </a:r>
          </a:p>
          <a:p>
            <a:pPr marL="0"/>
            <a:endParaRPr lang="en-US" sz="2000" dirty="0">
              <a:solidFill>
                <a:srgbClr val="000000"/>
              </a:solidFill>
            </a:endParaRPr>
          </a:p>
        </p:txBody>
      </p:sp>
      <p:sp>
        <p:nvSpPr>
          <p:cNvPr id="5" name="TextBox 4">
            <a:extLst>
              <a:ext uri="{FF2B5EF4-FFF2-40B4-BE49-F238E27FC236}">
                <a16:creationId xmlns:a16="http://schemas.microsoft.com/office/drawing/2014/main" id="{53B1FC22-E5B7-41A0-9814-719BC355DB98}"/>
              </a:ext>
            </a:extLst>
          </p:cNvPr>
          <p:cNvSpPr txBox="1"/>
          <p:nvPr/>
        </p:nvSpPr>
        <p:spPr>
          <a:xfrm>
            <a:off x="6000750" y="6303992"/>
            <a:ext cx="3152775" cy="553998"/>
          </a:xfrm>
          <a:prstGeom prst="rect">
            <a:avLst/>
          </a:prstGeom>
          <a:noFill/>
        </p:spPr>
        <p:txBody>
          <a:bodyPr wrap="square" rtlCol="0">
            <a:spAutoFit/>
          </a:bodyPr>
          <a:lstStyle/>
          <a:p>
            <a:r>
              <a:rPr lang="en-US" dirty="0"/>
              <a:t>Photo: Colin Bell</a:t>
            </a:r>
          </a:p>
          <a:p>
            <a:r>
              <a:rPr lang="en-GB" sz="1200" dirty="0"/>
              <a:t>http://www.geograph.org.uk/photo/1791182</a:t>
            </a:r>
          </a:p>
        </p:txBody>
      </p:sp>
    </p:spTree>
    <p:extLst>
      <p:ext uri="{BB962C8B-B14F-4D97-AF65-F5344CB8AC3E}">
        <p14:creationId xmlns:p14="http://schemas.microsoft.com/office/powerpoint/2010/main" val="3261810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5665B64-C6E4-4E2C-A7F0-9400A65C04D5}"/>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78828" y="-91856"/>
            <a:ext cx="12192000" cy="6857990"/>
          </a:xfrm>
          <a:prstGeom prst="rect">
            <a:avLst/>
          </a:prstGeom>
        </p:spPr>
      </p:pic>
      <p:sp>
        <p:nvSpPr>
          <p:cNvPr id="9"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C66971D4-1C1D-47BE-A083-83A4CA1332DA}"/>
              </a:ext>
            </a:extLst>
          </p:cNvPr>
          <p:cNvSpPr>
            <a:spLocks noGrp="1"/>
          </p:cNvSpPr>
          <p:nvPr>
            <p:ph type="title"/>
          </p:nvPr>
        </p:nvSpPr>
        <p:spPr>
          <a:xfrm>
            <a:off x="525516" y="1879881"/>
            <a:ext cx="4204137" cy="1342754"/>
          </a:xfrm>
        </p:spPr>
        <p:txBody>
          <a:bodyPr vert="horz" lIns="91440" tIns="45720" rIns="91440" bIns="45720" rtlCol="0" anchor="ctr">
            <a:normAutofit fontScale="90000"/>
          </a:bodyPr>
          <a:lstStyle/>
          <a:p>
            <a:pPr algn="ctr"/>
            <a:r>
              <a:rPr lang="en-US" sz="3600" dirty="0"/>
              <a:t>Environmental subsidies in agriculture</a:t>
            </a:r>
          </a:p>
        </p:txBody>
      </p:sp>
      <p:cxnSp>
        <p:nvCxnSpPr>
          <p:cNvPr id="11" name="Straight Connector 10">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2DC10C0-4DB2-48E5-B285-39A66D529A07}"/>
              </a:ext>
            </a:extLst>
          </p:cNvPr>
          <p:cNvSpPr>
            <a:spLocks noGrp="1"/>
          </p:cNvSpPr>
          <p:nvPr>
            <p:ph idx="1"/>
          </p:nvPr>
        </p:nvSpPr>
        <p:spPr>
          <a:xfrm>
            <a:off x="525516" y="3314501"/>
            <a:ext cx="4593021" cy="3202299"/>
          </a:xfrm>
        </p:spPr>
        <p:txBody>
          <a:bodyPr vert="horz" lIns="91440" tIns="45720" rIns="91440" bIns="45720" rtlCol="0" anchor="ctr">
            <a:normAutofit/>
          </a:bodyPr>
          <a:lstStyle/>
          <a:p>
            <a:pPr marL="0" indent="0">
              <a:buNone/>
            </a:pPr>
            <a:r>
              <a:rPr lang="en-US" sz="1800" dirty="0"/>
              <a:t>Subsidies are offered under various schemes and may include:</a:t>
            </a:r>
            <a:endParaRPr lang="el-GR" sz="1800" dirty="0"/>
          </a:p>
          <a:p>
            <a:r>
              <a:rPr lang="en-US" sz="1800" dirty="0"/>
              <a:t>Support to a traditional olive grove</a:t>
            </a:r>
          </a:p>
          <a:p>
            <a:r>
              <a:rPr lang="en-US" sz="1800" dirty="0"/>
              <a:t>Maintenance of  terraces and paths</a:t>
            </a:r>
          </a:p>
          <a:p>
            <a:r>
              <a:rPr lang="en-US" sz="1800" dirty="0"/>
              <a:t>Support to farm biodiversity activities</a:t>
            </a:r>
          </a:p>
          <a:p>
            <a:r>
              <a:rPr lang="en-US" sz="1800" dirty="0"/>
              <a:t>Reduction of inputs (water and fertilizers)</a:t>
            </a:r>
          </a:p>
          <a:p>
            <a:pPr marL="0"/>
            <a:r>
              <a:rPr lang="en-US" sz="1800" dirty="0"/>
              <a:t>Reduction of emissions </a:t>
            </a:r>
          </a:p>
          <a:p>
            <a:pPr marL="0"/>
            <a:r>
              <a:rPr lang="en-US" sz="1800" dirty="0"/>
              <a:t>Protection of soil resources</a:t>
            </a:r>
          </a:p>
        </p:txBody>
      </p:sp>
      <p:pic>
        <p:nvPicPr>
          <p:cNvPr id="5" name="Picture 4">
            <a:extLst>
              <a:ext uri="{FF2B5EF4-FFF2-40B4-BE49-F238E27FC236}">
                <a16:creationId xmlns:a16="http://schemas.microsoft.com/office/drawing/2014/main" id="{8FAF0813-30B9-419F-9F24-4F0513B7B9D0}"/>
              </a:ext>
            </a:extLst>
          </p:cNvPr>
          <p:cNvPicPr>
            <a:picLocks noChangeAspect="1"/>
          </p:cNvPicPr>
          <p:nvPr/>
        </p:nvPicPr>
        <p:blipFill rotWithShape="1">
          <a:blip r:embed="rId3"/>
          <a:srcRect l="3082"/>
          <a:stretch/>
        </p:blipFill>
        <p:spPr>
          <a:xfrm>
            <a:off x="10242885" y="3562672"/>
            <a:ext cx="1844890" cy="3249395"/>
          </a:xfrm>
          <a:prstGeom prst="rect">
            <a:avLst/>
          </a:prstGeom>
        </p:spPr>
      </p:pic>
    </p:spTree>
    <p:extLst>
      <p:ext uri="{BB962C8B-B14F-4D97-AF65-F5344CB8AC3E}">
        <p14:creationId xmlns:p14="http://schemas.microsoft.com/office/powerpoint/2010/main" val="25174371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D002E-15BA-413C-A6C3-9D9107E387AD}"/>
              </a:ext>
            </a:extLst>
          </p:cNvPr>
          <p:cNvSpPr>
            <a:spLocks noGrp="1"/>
          </p:cNvSpPr>
          <p:nvPr>
            <p:ph type="title"/>
          </p:nvPr>
        </p:nvSpPr>
        <p:spPr>
          <a:xfrm>
            <a:off x="838200" y="60325"/>
            <a:ext cx="10515600" cy="1325563"/>
          </a:xfrm>
        </p:spPr>
        <p:txBody>
          <a:bodyPr/>
          <a:lstStyle/>
          <a:p>
            <a:r>
              <a:rPr lang="en-US" dirty="0"/>
              <a:t>Environmental Policy for Water Resources</a:t>
            </a:r>
            <a:endParaRPr lang="en-GB" dirty="0"/>
          </a:p>
        </p:txBody>
      </p:sp>
      <p:sp>
        <p:nvSpPr>
          <p:cNvPr id="3" name="Content Placeholder 2">
            <a:extLst>
              <a:ext uri="{FF2B5EF4-FFF2-40B4-BE49-F238E27FC236}">
                <a16:creationId xmlns:a16="http://schemas.microsoft.com/office/drawing/2014/main" id="{71C84B45-9FF7-4807-ACCE-7E3E4CA1F6FC}"/>
              </a:ext>
            </a:extLst>
          </p:cNvPr>
          <p:cNvSpPr>
            <a:spLocks noGrp="1"/>
          </p:cNvSpPr>
          <p:nvPr>
            <p:ph idx="1"/>
          </p:nvPr>
        </p:nvSpPr>
        <p:spPr>
          <a:xfrm>
            <a:off x="685800" y="1788696"/>
            <a:ext cx="8546432" cy="2871535"/>
          </a:xfrm>
        </p:spPr>
        <p:txBody>
          <a:bodyPr/>
          <a:lstStyle/>
          <a:p>
            <a:r>
              <a:rPr lang="en-US" dirty="0"/>
              <a:t>Water policy in Europe is, largely, exercised through:</a:t>
            </a:r>
          </a:p>
          <a:p>
            <a:pPr lvl="1"/>
            <a:r>
              <a:rPr lang="en-US" dirty="0"/>
              <a:t>the Water Framework Directive (WFD)</a:t>
            </a:r>
          </a:p>
          <a:p>
            <a:pPr lvl="1"/>
            <a:r>
              <a:rPr lang="en-GB" dirty="0"/>
              <a:t>the Strategy for Water Scarcity and Droughts</a:t>
            </a:r>
          </a:p>
          <a:p>
            <a:pPr lvl="1"/>
            <a:r>
              <a:rPr lang="en-GB" dirty="0"/>
              <a:t>the EU Floods Directive</a:t>
            </a:r>
          </a:p>
          <a:p>
            <a:pPr lvl="1"/>
            <a:r>
              <a:rPr lang="en-US" dirty="0"/>
              <a:t>the Drinking Water Directive</a:t>
            </a:r>
          </a:p>
          <a:p>
            <a:pPr lvl="1"/>
            <a:r>
              <a:rPr lang="en-US" dirty="0"/>
              <a:t>the Bathing Water Directive</a:t>
            </a:r>
          </a:p>
          <a:p>
            <a:pPr lvl="1"/>
            <a:r>
              <a:rPr lang="en-GB" dirty="0"/>
              <a:t>the Marine Strategy Framework Directive (MSFD)</a:t>
            </a:r>
          </a:p>
        </p:txBody>
      </p:sp>
      <p:pic>
        <p:nvPicPr>
          <p:cNvPr id="4" name="Picture 3">
            <a:extLst>
              <a:ext uri="{FF2B5EF4-FFF2-40B4-BE49-F238E27FC236}">
                <a16:creationId xmlns:a16="http://schemas.microsoft.com/office/drawing/2014/main" id="{AD936933-AC42-4BC6-AE44-6BD0BF47913F}"/>
              </a:ext>
            </a:extLst>
          </p:cNvPr>
          <p:cNvPicPr>
            <a:picLocks noChangeAspect="1"/>
          </p:cNvPicPr>
          <p:nvPr/>
        </p:nvPicPr>
        <p:blipFill>
          <a:blip r:embed="rId2"/>
          <a:stretch>
            <a:fillRect/>
          </a:stretch>
        </p:blipFill>
        <p:spPr>
          <a:xfrm>
            <a:off x="8680314" y="1788696"/>
            <a:ext cx="3511686" cy="2871535"/>
          </a:xfrm>
          <a:prstGeom prst="rect">
            <a:avLst/>
          </a:prstGeom>
        </p:spPr>
      </p:pic>
    </p:spTree>
    <p:extLst>
      <p:ext uri="{BB962C8B-B14F-4D97-AF65-F5344CB8AC3E}">
        <p14:creationId xmlns:p14="http://schemas.microsoft.com/office/powerpoint/2010/main" val="25216748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819</TotalTime>
  <Words>504</Words>
  <Application>Microsoft Office PowerPoint</Application>
  <PresentationFormat>Widescreen</PresentationFormat>
  <Paragraphs>59</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Economics and the Environment: Part 4 – Important European Union Environmental Policies</vt:lpstr>
      <vt:lpstr>Environmental Policy in the European Union</vt:lpstr>
      <vt:lpstr>Indicative EU Environmental Policies</vt:lpstr>
      <vt:lpstr>Biodiversity – The Natura2000 Network</vt:lpstr>
      <vt:lpstr>PowerPoint Presentation</vt:lpstr>
      <vt:lpstr>Agriculture and the Environment</vt:lpstr>
      <vt:lpstr>Cross – Compliance in agriculture</vt:lpstr>
      <vt:lpstr>Environmental subsidies in agriculture</vt:lpstr>
      <vt:lpstr>Environmental Policy for Water Resources</vt:lpstr>
      <vt:lpstr>The Water Framework Directive</vt:lpstr>
      <vt:lpstr>PowerPoint Presentation</vt:lpstr>
      <vt:lpstr>PowerPoint Presentation</vt:lpstr>
      <vt:lpstr>EU Emissions Trading System (EU ETS)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Economics and the Environment: Part 4 – Important European Union Environmental Policies</dc:title>
  <dc:creator>Dimitris Skuras</dc:creator>
  <cp:lastModifiedBy>Dimitris Skuras</cp:lastModifiedBy>
  <cp:revision>22</cp:revision>
  <dcterms:created xsi:type="dcterms:W3CDTF">2018-08-14T21:29:46Z</dcterms:created>
  <dcterms:modified xsi:type="dcterms:W3CDTF">2018-09-04T06:22:21Z</dcterms:modified>
</cp:coreProperties>
</file>