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261" r:id="rId4"/>
    <p:sldId id="265" r:id="rId5"/>
    <p:sldId id="262" r:id="rId6"/>
    <p:sldId id="284" r:id="rId7"/>
    <p:sldId id="286" r:id="rId8"/>
    <p:sldId id="287" r:id="rId9"/>
    <p:sldId id="312" r:id="rId10"/>
    <p:sldId id="288" r:id="rId11"/>
    <p:sldId id="289" r:id="rId12"/>
    <p:sldId id="290" r:id="rId13"/>
    <p:sldId id="295" r:id="rId14"/>
    <p:sldId id="296" r:id="rId15"/>
    <p:sldId id="297" r:id="rId16"/>
    <p:sldId id="299" r:id="rId17"/>
    <p:sldId id="300" r:id="rId18"/>
    <p:sldId id="301" r:id="rId19"/>
    <p:sldId id="302" r:id="rId20"/>
    <p:sldId id="303" r:id="rId21"/>
    <p:sldId id="304" r:id="rId22"/>
    <p:sldId id="305" r:id="rId23"/>
    <p:sldId id="306" r:id="rId24"/>
    <p:sldId id="292" r:id="rId25"/>
    <p:sldId id="293" r:id="rId26"/>
    <p:sldId id="294" r:id="rId27"/>
    <p:sldId id="298" r:id="rId28"/>
    <p:sldId id="307" r:id="rId29"/>
    <p:sldId id="308" r:id="rId30"/>
    <p:sldId id="311" r:id="rId31"/>
    <p:sldId id="309" r:id="rId32"/>
    <p:sldId id="282" r:id="rId33"/>
    <p:sldId id="280"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DEE1-6F3C-43E3-834F-5CB6B54F1C8C}" type="datetimeFigureOut">
              <a:rPr lang="el-GR" smtClean="0"/>
              <a:t>15/5/2015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5BD3-52EB-471D-88B1-48677E2B5357}" type="slidenum">
              <a:rPr lang="el-GR" smtClean="0"/>
              <a:t>‹#›</a:t>
            </a:fld>
            <a:endParaRPr lang="el-GR"/>
          </a:p>
        </p:txBody>
      </p:sp>
    </p:spTree>
    <p:extLst>
      <p:ext uri="{BB962C8B-B14F-4D97-AF65-F5344CB8AC3E}">
        <p14:creationId xmlns:p14="http://schemas.microsoft.com/office/powerpoint/2010/main" val="3148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15/5/2015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t>15/5/2015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Μηχανική των Ρευστώ</a:t>
            </a:r>
            <a:r>
              <a:rPr lang="el-GR" b="1" dirty="0"/>
              <a:t>ν</a:t>
            </a:r>
            <a:r>
              <a:rPr lang="el-GR" b="1" dirty="0" smtClean="0"/>
              <a:t/>
            </a:r>
            <a:br>
              <a:rPr lang="el-GR" b="1" dirty="0" smtClean="0"/>
            </a:b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Ενότητα 1:</a:t>
            </a:r>
            <a:r>
              <a:rPr lang="en-US" sz="2800" b="1" dirty="0" smtClean="0">
                <a:solidFill>
                  <a:schemeClr val="tx1"/>
                </a:solidFill>
              </a:rPr>
              <a:t> </a:t>
            </a:r>
            <a:r>
              <a:rPr lang="el-GR" sz="2800" dirty="0" smtClean="0">
                <a:solidFill>
                  <a:schemeClr val="tx1"/>
                </a:solidFill>
              </a:rPr>
              <a:t>	Εισαγωγικές Έννοιες-Ορισμοί</a:t>
            </a:r>
            <a:endParaRPr lang="en-US" sz="2800" dirty="0" smtClean="0">
              <a:solidFill>
                <a:schemeClr val="tx1"/>
              </a:solidFill>
            </a:endParaRPr>
          </a:p>
          <a:p>
            <a:endParaRPr lang="en-US" sz="28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8" name="Εικόνα 7"/>
          <p:cNvPicPr>
            <a:picLocks noChangeAspect="1"/>
          </p:cNvPicPr>
          <p:nvPr/>
        </p:nvPicPr>
        <p:blipFill>
          <a:blip r:embed="rId6"/>
          <a:stretch>
            <a:fillRect/>
          </a:stretch>
        </p:blipFill>
        <p:spPr>
          <a:xfrm>
            <a:off x="2018317" y="5825738"/>
            <a:ext cx="1572821" cy="557784"/>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a:t>Κατηγορίες </a:t>
            </a:r>
            <a:r>
              <a:rPr lang="el-GR" sz="4000" b="1" dirty="0" smtClean="0"/>
              <a:t>ρευστών (</a:t>
            </a:r>
            <a:r>
              <a:rPr lang="en-US" sz="4000" b="1" dirty="0" smtClean="0"/>
              <a:t>4</a:t>
            </a:r>
            <a:r>
              <a:rPr lang="el-GR" sz="4000" b="1" dirty="0" smtClean="0"/>
              <a:t>)</a:t>
            </a:r>
            <a:endParaRPr lang="el-GR" sz="400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t>Ομογενές και μη ομογενές ρευστό</a:t>
            </a:r>
            <a:r>
              <a:rPr lang="el-GR" b="1" dirty="0" smtClean="0"/>
              <a:t>.</a:t>
            </a:r>
            <a:endParaRPr lang="en-US" b="1" dirty="0" smtClean="0"/>
          </a:p>
          <a:p>
            <a:pPr marL="0" indent="0">
              <a:buNone/>
            </a:pPr>
            <a:endParaRPr lang="en-US" b="1" i="1" dirty="0"/>
          </a:p>
          <a:p>
            <a:pPr marL="0" indent="0">
              <a:buNone/>
            </a:pPr>
            <a:r>
              <a:rPr lang="el-GR" b="1" dirty="0"/>
              <a:t>Ομογενές ρευστό </a:t>
            </a:r>
            <a:r>
              <a:rPr lang="el-GR" dirty="0"/>
              <a:t>είναι </a:t>
            </a:r>
            <a:r>
              <a:rPr lang="el-GR" i="1" dirty="0"/>
              <a:t>εκείνο το οποίο είναι ενός καθορισμένου είδους </a:t>
            </a:r>
            <a:r>
              <a:rPr lang="el-GR" dirty="0"/>
              <a:t>σε όλη </a:t>
            </a:r>
            <a:r>
              <a:rPr lang="el-GR" dirty="0" smtClean="0"/>
              <a:t>την</a:t>
            </a:r>
            <a:r>
              <a:rPr lang="en-US" dirty="0" smtClean="0"/>
              <a:t>  </a:t>
            </a:r>
            <a:r>
              <a:rPr lang="el-GR" dirty="0" smtClean="0"/>
              <a:t>εξεταζόμενη </a:t>
            </a:r>
            <a:r>
              <a:rPr lang="el-GR" dirty="0"/>
              <a:t>περιοχή, χωρίς προσμίξεις, όπως διαλύματα ή αιωρούμενα σωματίδια, </a:t>
            </a:r>
            <a:r>
              <a:rPr lang="el-GR" dirty="0" smtClean="0"/>
              <a:t>και </a:t>
            </a:r>
            <a:r>
              <a:rPr lang="el-GR" dirty="0"/>
              <a:t>χωρίς μεταβολή φάσης</a:t>
            </a:r>
            <a:r>
              <a:rPr lang="el-GR" dirty="0" smtClean="0"/>
              <a:t>.</a:t>
            </a:r>
            <a:r>
              <a:rPr lang="el-GR" dirty="0"/>
              <a:t> Η πυκνότητα, η ταχύτητα, η πίεση ή </a:t>
            </a:r>
            <a:r>
              <a:rPr lang="el-GR" dirty="0" smtClean="0"/>
              <a:t>άλλη ιδιότητα</a:t>
            </a:r>
            <a:r>
              <a:rPr lang="el-GR" dirty="0"/>
              <a:t>, μπορεί να μεταβάλλονται από </a:t>
            </a:r>
            <a:r>
              <a:rPr lang="el-GR" i="1" dirty="0"/>
              <a:t>σημείο </a:t>
            </a:r>
            <a:r>
              <a:rPr lang="el-GR" dirty="0"/>
              <a:t>σε σημείο και στον χρόνο αλλά πάντα </a:t>
            </a:r>
            <a:r>
              <a:rPr lang="el-GR" dirty="0" smtClean="0"/>
              <a:t>το ρευστό </a:t>
            </a:r>
            <a:r>
              <a:rPr lang="el-GR" dirty="0"/>
              <a:t>είναι του ίδιου είδους.</a:t>
            </a:r>
          </a:p>
        </p:txBody>
      </p:sp>
    </p:spTree>
    <p:extLst>
      <p:ext uri="{BB962C8B-B14F-4D97-AF65-F5344CB8AC3E}">
        <p14:creationId xmlns:p14="http://schemas.microsoft.com/office/powerpoint/2010/main" val="71894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a:t>Κατηγορίες </a:t>
            </a:r>
            <a:r>
              <a:rPr lang="el-GR" sz="4000" b="1" dirty="0" smtClean="0"/>
              <a:t>ρευστών (</a:t>
            </a:r>
            <a:r>
              <a:rPr lang="en-US" sz="4000" b="1" dirty="0" smtClean="0"/>
              <a:t>5</a:t>
            </a:r>
            <a:r>
              <a:rPr lang="el-GR" sz="4000" b="1" dirty="0" smtClean="0"/>
              <a:t>)</a:t>
            </a:r>
            <a:endParaRPr lang="el-GR" sz="4000" dirty="0"/>
          </a:p>
        </p:txBody>
      </p:sp>
      <p:sp>
        <p:nvSpPr>
          <p:cNvPr id="3" name="Θέση περιεχομένου 2"/>
          <p:cNvSpPr>
            <a:spLocks noGrp="1"/>
          </p:cNvSpPr>
          <p:nvPr>
            <p:ph idx="1"/>
          </p:nvPr>
        </p:nvSpPr>
        <p:spPr/>
        <p:txBody>
          <a:bodyPr>
            <a:normAutofit/>
          </a:bodyPr>
          <a:lstStyle/>
          <a:p>
            <a:pPr marL="0" indent="0">
              <a:buNone/>
            </a:pPr>
            <a:r>
              <a:rPr lang="el-GR" b="1" dirty="0"/>
              <a:t>Μη ομογενές ρευστό </a:t>
            </a:r>
            <a:r>
              <a:rPr lang="el-GR" dirty="0"/>
              <a:t>σύστημα </a:t>
            </a:r>
            <a:r>
              <a:rPr lang="el-GR" i="1" dirty="0"/>
              <a:t>είναι εκείνο που περιέχει δύο ή περισσότερα </a:t>
            </a:r>
            <a:r>
              <a:rPr lang="el-GR" i="1" dirty="0" smtClean="0"/>
              <a:t>καθορισμένα είδη </a:t>
            </a:r>
            <a:r>
              <a:rPr lang="el-GR" i="1" dirty="0"/>
              <a:t>ρευστών</a:t>
            </a:r>
            <a:r>
              <a:rPr lang="el-GR" dirty="0"/>
              <a:t>, με ή χωρίς προσμίξεις</a:t>
            </a:r>
            <a:r>
              <a:rPr lang="el-GR" dirty="0" smtClean="0"/>
              <a:t>. </a:t>
            </a:r>
            <a:r>
              <a:rPr lang="el-GR" dirty="0"/>
              <a:t>Η αναλογία του κάθε συστατικού </a:t>
            </a:r>
            <a:r>
              <a:rPr lang="el-GR" dirty="0" smtClean="0"/>
              <a:t>μπορεί </a:t>
            </a:r>
            <a:r>
              <a:rPr lang="el-GR" dirty="0"/>
              <a:t>να μεταβάλλεται από σημείου σε σημείο και στον </a:t>
            </a:r>
            <a:r>
              <a:rPr lang="el-GR" dirty="0" smtClean="0"/>
              <a:t>χρόνο, όπως </a:t>
            </a:r>
            <a:r>
              <a:rPr lang="el-GR" dirty="0"/>
              <a:t>μπορεί επίσης το σύστημα να είναι μιας ή περισσοτέρων φάσεων. </a:t>
            </a:r>
          </a:p>
        </p:txBody>
      </p:sp>
    </p:spTree>
    <p:extLst>
      <p:ext uri="{BB962C8B-B14F-4D97-AF65-F5344CB8AC3E}">
        <p14:creationId xmlns:p14="http://schemas.microsoft.com/office/powerpoint/2010/main" val="288148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Κατηγορίες </a:t>
            </a:r>
            <a:r>
              <a:rPr lang="el-GR" b="1" dirty="0" smtClean="0"/>
              <a:t>ρευστών (</a:t>
            </a:r>
            <a:r>
              <a:rPr lang="en-US" b="1" dirty="0" smtClean="0"/>
              <a:t>6</a:t>
            </a:r>
            <a:r>
              <a:rPr lang="el-GR" b="1" dirty="0" smtClean="0"/>
              <a:t>)</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b="1" dirty="0"/>
              <a:t>Ισότροπο και μη ισότροπο ρευστό</a:t>
            </a:r>
            <a:r>
              <a:rPr lang="el-GR" b="1" dirty="0" smtClean="0"/>
              <a:t>.</a:t>
            </a:r>
          </a:p>
          <a:p>
            <a:pPr marL="0" indent="0">
              <a:buNone/>
            </a:pPr>
            <a:endParaRPr lang="el-GR" b="1" i="1" dirty="0"/>
          </a:p>
          <a:p>
            <a:pPr marL="0" indent="0">
              <a:buNone/>
            </a:pPr>
            <a:r>
              <a:rPr lang="el-GR" b="1" dirty="0"/>
              <a:t>Ισότροπο </a:t>
            </a:r>
            <a:r>
              <a:rPr lang="el-GR" dirty="0"/>
              <a:t>είναι ένα ρευστό που σε κάθε σημείο αυτού οι μακροσκοπικές </a:t>
            </a:r>
            <a:r>
              <a:rPr lang="el-GR" dirty="0" smtClean="0"/>
              <a:t>εκδηλώσεις (=</a:t>
            </a:r>
            <a:r>
              <a:rPr lang="el-GR" dirty="0"/>
              <a:t>τρόποι) των ιδιοτήτων του, και πολλές φορές η μηχανική του </a:t>
            </a:r>
            <a:r>
              <a:rPr lang="el-GR" dirty="0" smtClean="0"/>
              <a:t>συμπεριφορά, δηλαδή </a:t>
            </a:r>
            <a:r>
              <a:rPr lang="el-GR" dirty="0"/>
              <a:t>τάσεις </a:t>
            </a:r>
            <a:r>
              <a:rPr lang="el-GR" dirty="0" smtClean="0"/>
              <a:t>και παραμορφώσεις πάνω </a:t>
            </a:r>
            <a:r>
              <a:rPr lang="el-GR" dirty="0"/>
              <a:t>σε αυτό, δεν εξαρτώνται από την διεύθυνση, </a:t>
            </a:r>
            <a:r>
              <a:rPr lang="el-GR" dirty="0" smtClean="0"/>
              <a:t>δηλαδή δεν παρουσιάζουν </a:t>
            </a:r>
            <a:r>
              <a:rPr lang="el-GR" dirty="0"/>
              <a:t>ορισμένες προτιμώμενες ή προνομιούχες κατευθύνσεις.</a:t>
            </a:r>
          </a:p>
        </p:txBody>
      </p:sp>
    </p:spTree>
    <p:extLst>
      <p:ext uri="{BB962C8B-B14F-4D97-AF65-F5344CB8AC3E}">
        <p14:creationId xmlns:p14="http://schemas.microsoft.com/office/powerpoint/2010/main" val="223177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t>Είδη ροής </a:t>
            </a:r>
            <a:endParaRPr lang="el-GR" sz="3600" b="1"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a:t>Διφασική </a:t>
            </a:r>
            <a:r>
              <a:rPr lang="el-GR" b="1" dirty="0" smtClean="0"/>
              <a:t>ροή</a:t>
            </a:r>
          </a:p>
          <a:p>
            <a:pPr marL="0" indent="0">
              <a:buNone/>
            </a:pPr>
            <a:endParaRPr lang="el-GR" b="1" dirty="0"/>
          </a:p>
          <a:p>
            <a:pPr marL="0" indent="0">
              <a:buNone/>
            </a:pPr>
            <a:r>
              <a:rPr lang="el-GR" b="1" dirty="0"/>
              <a:t>Φάση </a:t>
            </a:r>
            <a:r>
              <a:rPr lang="el-GR" dirty="0"/>
              <a:t>είναι απλά μια από τις καταστάσεις της ύλης και μπορεί να είναι αέρια, υγρή </a:t>
            </a:r>
            <a:r>
              <a:rPr lang="el-GR" dirty="0" smtClean="0"/>
              <a:t>και στερεή</a:t>
            </a:r>
            <a:r>
              <a:rPr lang="el-GR" dirty="0"/>
              <a:t>. </a:t>
            </a:r>
            <a:r>
              <a:rPr lang="el-GR" b="1" dirty="0"/>
              <a:t>Πολυφασική ροή </a:t>
            </a:r>
            <a:r>
              <a:rPr lang="el-GR" dirty="0"/>
              <a:t>είναι η ταυτόχρονη ροή διαφόρων φάσεων. </a:t>
            </a:r>
            <a:r>
              <a:rPr lang="el-GR" b="1" dirty="0"/>
              <a:t>Διφασική </a:t>
            </a:r>
            <a:r>
              <a:rPr lang="el-GR" b="1" dirty="0" smtClean="0"/>
              <a:t>ροή </a:t>
            </a:r>
            <a:r>
              <a:rPr lang="el-GR" dirty="0" smtClean="0"/>
              <a:t>είναι </a:t>
            </a:r>
            <a:r>
              <a:rPr lang="el-GR" dirty="0"/>
              <a:t>η απλούστερη περίπτωση της πολυφασικής ροής</a:t>
            </a:r>
            <a:r>
              <a:rPr lang="el-GR" dirty="0" smtClean="0"/>
              <a:t>.</a:t>
            </a:r>
            <a:r>
              <a:rPr lang="el-GR" dirty="0"/>
              <a:t> Η διφασική ροή υπακούει σε όλους τους βασικούς νόμους της μηχανικής των </a:t>
            </a:r>
            <a:r>
              <a:rPr lang="el-GR" dirty="0" smtClean="0"/>
              <a:t>ρευστών, με </a:t>
            </a:r>
            <a:r>
              <a:rPr lang="el-GR" dirty="0"/>
              <a:t>τη διαφορά ότι οι εξισώσεις είναι περισσότερο πολύπλοκες από αυτές </a:t>
            </a:r>
            <a:r>
              <a:rPr lang="el-GR" dirty="0" smtClean="0"/>
              <a:t>της μονοφασικής </a:t>
            </a:r>
            <a:r>
              <a:rPr lang="el-GR" dirty="0"/>
              <a:t>ροής.</a:t>
            </a:r>
          </a:p>
        </p:txBody>
      </p:sp>
    </p:spTree>
    <p:extLst>
      <p:ext uri="{BB962C8B-B14F-4D97-AF65-F5344CB8AC3E}">
        <p14:creationId xmlns:p14="http://schemas.microsoft.com/office/powerpoint/2010/main" val="2749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(2)</a:t>
            </a:r>
            <a:endParaRPr lang="el-GR"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20000"/>
              </a:bodyPr>
              <a:lstStyle/>
              <a:p>
                <a:pPr marL="0" indent="0">
                  <a:buNone/>
                </a:pPr>
                <a:r>
                  <a:rPr lang="el-GR" b="1" dirty="0" smtClean="0"/>
                  <a:t>Σταθερή και μη σταθερή ροή</a:t>
                </a:r>
              </a:p>
              <a:p>
                <a:pPr marL="0" indent="0">
                  <a:buNone/>
                </a:pPr>
                <a:endParaRPr lang="el-GR" b="1" dirty="0"/>
              </a:p>
              <a:p>
                <a:pPr marL="0" indent="0">
                  <a:buNone/>
                </a:pPr>
                <a:r>
                  <a:rPr lang="el-GR" dirty="0"/>
                  <a:t>Μια ροή καλείται </a:t>
                </a:r>
                <a:r>
                  <a:rPr lang="el-GR" b="1" dirty="0"/>
                  <a:t>μόνιμη </a:t>
                </a:r>
                <a:r>
                  <a:rPr lang="el-GR" dirty="0"/>
                  <a:t>ή</a:t>
                </a:r>
                <a:r>
                  <a:rPr lang="el-GR" b="1" dirty="0"/>
                  <a:t> σταθερή </a:t>
                </a:r>
                <a:r>
                  <a:rPr lang="el-GR" dirty="0"/>
                  <a:t>όταν για όλες τις ιδιότητες αυτής Α, σε </a:t>
                </a:r>
                <a:r>
                  <a:rPr lang="el-GR" dirty="0" smtClean="0"/>
                  <a:t>κάθε σημείο </a:t>
                </a:r>
                <a:r>
                  <a:rPr lang="el-GR" dirty="0"/>
                  <a:t>του πεδίου ροής, </a:t>
                </a:r>
                <a:r>
                  <a:rPr lang="el-GR" dirty="0" smtClean="0"/>
                  <a:t>είναι</a:t>
                </a:r>
                <a:endParaRPr lang="en-US" dirty="0" smtClean="0"/>
              </a:p>
              <a:p>
                <a:endParaRPr lang="en-US" dirty="0" smtClean="0"/>
              </a:p>
              <a:p>
                <a:pPr marL="0" indent="0">
                  <a:buNone/>
                </a:pPr>
                <a:r>
                  <a:rPr lang="en-US" dirty="0"/>
                  <a:t> </a:t>
                </a:r>
                <a:r>
                  <a:rPr lang="en-US" dirty="0" smtClean="0"/>
                  <a:t>                                      </a:t>
                </a:r>
                <a:r>
                  <a:rPr lang="el-GR" dirty="0" smtClean="0"/>
                  <a:t> </a:t>
                </a:r>
                <a14:m>
                  <m:oMath xmlns:m="http://schemas.openxmlformats.org/officeDocument/2006/math">
                    <m:f>
                      <m:fPr>
                        <m:ctrlPr>
                          <a:rPr lang="en-US" sz="3300" i="1" smtClean="0">
                            <a:latin typeface="Cambria Math" panose="02040503050406030204" pitchFamily="18" charset="0"/>
                          </a:rPr>
                        </m:ctrlPr>
                      </m:fPr>
                      <m:num>
                        <m:r>
                          <a:rPr lang="en-US" sz="3300" i="1" smtClean="0">
                            <a:latin typeface="Cambria Math" panose="02040503050406030204" pitchFamily="18" charset="0"/>
                          </a:rPr>
                          <m:t>𝜕</m:t>
                        </m:r>
                        <m:r>
                          <m:rPr>
                            <m:sty m:val="p"/>
                          </m:rPr>
                          <a:rPr lang="el-GR" sz="3300" b="0" i="0" smtClean="0">
                            <a:latin typeface="Cambria Math" panose="02040503050406030204" pitchFamily="18" charset="0"/>
                          </a:rPr>
                          <m:t>Α</m:t>
                        </m:r>
                      </m:num>
                      <m:den>
                        <m:r>
                          <a:rPr lang="en-US" sz="3300" i="1" smtClean="0">
                            <a:latin typeface="Cambria Math" panose="02040503050406030204" pitchFamily="18" charset="0"/>
                          </a:rPr>
                          <m:t>𝜕</m:t>
                        </m:r>
                        <m:r>
                          <a:rPr lang="en-US" sz="3300" b="0" i="1" smtClean="0">
                            <a:latin typeface="Cambria Math" panose="02040503050406030204" pitchFamily="18" charset="0"/>
                          </a:rPr>
                          <m:t>𝑡</m:t>
                        </m:r>
                      </m:den>
                    </m:f>
                  </m:oMath>
                </a14:m>
                <a:r>
                  <a:rPr lang="en-US" sz="3300" dirty="0" smtClean="0"/>
                  <a:t> = 0</a:t>
                </a:r>
                <a:r>
                  <a:rPr lang="en-US" dirty="0" smtClean="0"/>
                  <a:t>  </a:t>
                </a:r>
              </a:p>
              <a:p>
                <a:pPr marL="0" indent="0">
                  <a:buNone/>
                </a:pPr>
                <a:endParaRPr lang="en-US" dirty="0" smtClean="0"/>
              </a:p>
              <a:p>
                <a:pPr marL="0" indent="0">
                  <a:buNone/>
                </a:pPr>
                <a:r>
                  <a:rPr lang="en-US" dirty="0"/>
                  <a:t> </a:t>
                </a:r>
                <a:r>
                  <a:rPr lang="en-US" dirty="0" smtClean="0"/>
                  <a:t>   </a:t>
                </a:r>
                <a:r>
                  <a:rPr lang="el-GR" dirty="0" smtClean="0"/>
                  <a:t>Αντίθετα</a:t>
                </a:r>
                <a:r>
                  <a:rPr lang="el-GR" dirty="0"/>
                  <a:t>, αν έστω κι ένα από τα μεγέθη Α είναι </a:t>
                </a:r>
                <a:r>
                  <a:rPr lang="en-US" dirty="0" smtClean="0"/>
                  <a:t> </a:t>
                </a:r>
                <a:r>
                  <a:rPr lang="el-GR" dirty="0" smtClean="0"/>
                  <a:t>συνάρτηση </a:t>
                </a:r>
                <a:r>
                  <a:rPr lang="el-GR" dirty="0"/>
                  <a:t>του χρόνου, τότε η </a:t>
                </a:r>
                <a:r>
                  <a:rPr lang="el-GR" dirty="0" smtClean="0"/>
                  <a:t>ροή</a:t>
                </a:r>
                <a:r>
                  <a:rPr lang="en-US" dirty="0" smtClean="0"/>
                  <a:t> </a:t>
                </a:r>
                <a:r>
                  <a:rPr lang="el-GR" dirty="0" smtClean="0"/>
                  <a:t>καλείται </a:t>
                </a:r>
                <a:r>
                  <a:rPr lang="el-GR" b="1" dirty="0"/>
                  <a:t>μη μόνιμη </a:t>
                </a:r>
                <a:r>
                  <a:rPr lang="el-GR" dirty="0"/>
                  <a:t>ή </a:t>
                </a:r>
                <a:r>
                  <a:rPr lang="el-GR" b="1" dirty="0"/>
                  <a:t>μη σταθερή</a:t>
                </a:r>
                <a:r>
                  <a:rPr lang="el-GR"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407" t="-2830" r="-1185" b="-1482"/>
                </a:stretch>
              </a:blipFill>
            </p:spPr>
            <p:txBody>
              <a:bodyPr/>
              <a:lstStyle/>
              <a:p>
                <a:r>
                  <a:rPr lang="en-US">
                    <a:noFill/>
                  </a:rPr>
                  <a:t> </a:t>
                </a:r>
              </a:p>
            </p:txBody>
          </p:sp>
        </mc:Fallback>
      </mc:AlternateContent>
    </p:spTree>
    <p:extLst>
      <p:ext uri="{BB962C8B-B14F-4D97-AF65-F5344CB8AC3E}">
        <p14:creationId xmlns:p14="http://schemas.microsoft.com/office/powerpoint/2010/main" val="425158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(3)</a:t>
            </a:r>
            <a:endParaRPr lang="el-GR"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10000"/>
              </a:bodyPr>
              <a:lstStyle/>
              <a:p>
                <a:pPr marL="0" indent="0">
                  <a:buNone/>
                </a:pPr>
                <a:r>
                  <a:rPr lang="el-GR" b="1" dirty="0" smtClean="0"/>
                  <a:t>Ομοιόμορφη και ανομοιόμορφη ροή.</a:t>
                </a:r>
                <a:endParaRPr lang="en-US" b="1" dirty="0" smtClean="0"/>
              </a:p>
              <a:p>
                <a:pPr marL="0" indent="0">
                  <a:buNone/>
                </a:pPr>
                <a:endParaRPr lang="en-US" b="1" dirty="0"/>
              </a:p>
              <a:p>
                <a:r>
                  <a:rPr lang="el-GR" dirty="0"/>
                  <a:t>Αν κατά μήκος μιας γραμμής ροής </a:t>
                </a:r>
                <a:r>
                  <a:rPr lang="el-GR" dirty="0" smtClean="0"/>
                  <a:t>ισχύει ότι  </a:t>
                </a:r>
                <a14:m>
                  <m:oMath xmlns:m="http://schemas.openxmlformats.org/officeDocument/2006/math">
                    <m:d>
                      <m:dPr>
                        <m:ctrlPr>
                          <a:rPr lang="el-GR" b="0" i="1" smtClean="0">
                            <a:latin typeface="Cambria Math" panose="02040503050406030204" pitchFamily="18" charset="0"/>
                          </a:rPr>
                        </m:ctrlPr>
                      </m:dPr>
                      <m:e>
                        <m:r>
                          <a:rPr lang="en-US" b="1" i="1" smtClean="0">
                            <a:latin typeface="Cambria Math" panose="02040503050406030204" pitchFamily="18" charset="0"/>
                          </a:rPr>
                          <m:t>𝒗</m:t>
                        </m:r>
                        <m:r>
                          <a:rPr lang="en-US" i="1" smtClean="0">
                            <a:latin typeface="Cambria Math" panose="02040503050406030204" pitchFamily="18" charset="0"/>
                          </a:rPr>
                          <m:t>·</m:t>
                        </m:r>
                        <m:r>
                          <a:rPr lang="en-US" i="1" smtClean="0">
                            <a:latin typeface="Cambria Math" panose="02040503050406030204" pitchFamily="18" charset="0"/>
                          </a:rPr>
                          <m:t>𝛻</m:t>
                        </m:r>
                      </m:e>
                    </m:d>
                    <m:r>
                      <a:rPr lang="en-US" b="1" i="1" smtClean="0">
                        <a:latin typeface="Cambria Math" panose="02040503050406030204" pitchFamily="18" charset="0"/>
                      </a:rPr>
                      <m:t>𝒗</m:t>
                    </m:r>
                    <m:r>
                      <a:rPr lang="en-US" b="0" i="1" smtClean="0">
                        <a:latin typeface="Cambria Math" panose="02040503050406030204" pitchFamily="18" charset="0"/>
                      </a:rPr>
                      <m:t>=</m:t>
                    </m:r>
                    <m:r>
                      <a:rPr lang="en-US" b="0" i="0" smtClean="0">
                        <a:latin typeface="Cambria Math" panose="02040503050406030204" pitchFamily="18" charset="0"/>
                      </a:rPr>
                      <m:t>0</m:t>
                    </m:r>
                  </m:oMath>
                </a14:m>
                <a:r>
                  <a:rPr lang="el-GR" dirty="0" smtClean="0"/>
                  <a:t> τότε </a:t>
                </a:r>
                <a:r>
                  <a:rPr lang="el-GR" dirty="0"/>
                  <a:t>η ροή ονομάζεται ομοιόμορφη, ενώ σε αντίθετη περίπτωση </a:t>
                </a:r>
                <a:r>
                  <a:rPr lang="el-GR" dirty="0" smtClean="0"/>
                  <a:t>ονομάζεται ανομοιόμορφη </a:t>
                </a:r>
                <a:r>
                  <a:rPr lang="el-GR" dirty="0"/>
                  <a:t>ή μεταβαλλόμενη</a:t>
                </a:r>
                <a:r>
                  <a:rPr lang="el-GR" dirty="0" smtClean="0"/>
                  <a:t>.</a:t>
                </a:r>
              </a:p>
              <a:p>
                <a:r>
                  <a:rPr lang="el-GR" dirty="0"/>
                  <a:t>Η ομοιομορφία (ή μη) μιας ροής αφορά </a:t>
                </a:r>
                <a:r>
                  <a:rPr lang="el-GR" dirty="0" smtClean="0"/>
                  <a:t>χωρικές μεταβολές κι </a:t>
                </a:r>
                <a:r>
                  <a:rPr lang="el-GR" dirty="0"/>
                  <a:t>όχι μεταβολές με το </a:t>
                </a:r>
                <a:r>
                  <a:rPr lang="el-GR" dirty="0" smtClean="0"/>
                  <a:t>χρόνο.</a:t>
                </a:r>
              </a:p>
              <a:p>
                <a:pPr marL="0" indent="0">
                  <a:buNone/>
                </a:pPr>
                <a:r>
                  <a:rPr lang="el-GR" dirty="0"/>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704" t="-2695" r="-444"/>
                </a:stretch>
              </a:blipFill>
            </p:spPr>
            <p:txBody>
              <a:bodyPr/>
              <a:lstStyle/>
              <a:p>
                <a:r>
                  <a:rPr lang="el-GR">
                    <a:noFill/>
                  </a:rPr>
                  <a:t> </a:t>
                </a:r>
              </a:p>
            </p:txBody>
          </p:sp>
        </mc:Fallback>
      </mc:AlternateContent>
    </p:spTree>
    <p:extLst>
      <p:ext uri="{BB962C8B-B14F-4D97-AF65-F5344CB8AC3E}">
        <p14:creationId xmlns:p14="http://schemas.microsoft.com/office/powerpoint/2010/main" val="398449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t>Είδη ροής (4)</a:t>
            </a:r>
            <a:endParaRPr lang="el-GR" sz="3600" b="1" dirty="0"/>
          </a:p>
        </p:txBody>
      </p:sp>
      <p:sp>
        <p:nvSpPr>
          <p:cNvPr id="3" name="Θέση περιεχομένου 2"/>
          <p:cNvSpPr>
            <a:spLocks noGrp="1"/>
          </p:cNvSpPr>
          <p:nvPr>
            <p:ph idx="1"/>
          </p:nvPr>
        </p:nvSpPr>
        <p:spPr/>
        <p:txBody>
          <a:bodyPr/>
          <a:lstStyle/>
          <a:p>
            <a:pPr marL="0" indent="0">
              <a:buNone/>
            </a:pPr>
            <a:r>
              <a:rPr lang="el-GR" b="1" dirty="0"/>
              <a:t>Ομοιόμορφη και ανομοιόμορφη </a:t>
            </a:r>
            <a:r>
              <a:rPr lang="el-GR" b="1" dirty="0" smtClean="0"/>
              <a:t>ροή.</a:t>
            </a:r>
          </a:p>
          <a:p>
            <a:pPr marL="0" indent="0">
              <a:buNone/>
            </a:pPr>
            <a:endParaRPr lang="el-GR" dirty="0" smtClean="0"/>
          </a:p>
          <a:p>
            <a:r>
              <a:rPr lang="el-GR" dirty="0" smtClean="0"/>
              <a:t>Στην </a:t>
            </a:r>
            <a:r>
              <a:rPr lang="el-GR" dirty="0"/>
              <a:t>ομοιόμορφη ροή η ταχύτητα παραμένει σταθερή κατά </a:t>
            </a:r>
            <a:r>
              <a:rPr lang="el-GR" dirty="0" smtClean="0"/>
              <a:t>μέγεθος-διεύθυνση και κατά μήκος </a:t>
            </a:r>
            <a:r>
              <a:rPr lang="el-GR" dirty="0"/>
              <a:t>μιας γραμμής </a:t>
            </a:r>
            <a:r>
              <a:rPr lang="el-GR" dirty="0" smtClean="0"/>
              <a:t>ροής.</a:t>
            </a:r>
          </a:p>
          <a:p>
            <a:r>
              <a:rPr lang="el-GR" dirty="0" smtClean="0"/>
              <a:t>Αν </a:t>
            </a:r>
            <a:r>
              <a:rPr lang="el-GR" dirty="0"/>
              <a:t>δε όλο το πεδίο ροής είναι ομοιόμορφο, τότε όλες </a:t>
            </a:r>
            <a:r>
              <a:rPr lang="el-GR" dirty="0" smtClean="0"/>
              <a:t>οι γραμμές </a:t>
            </a:r>
            <a:r>
              <a:rPr lang="el-GR" dirty="0"/>
              <a:t>ροής είναι ευθείες παράλληλες.</a:t>
            </a:r>
          </a:p>
        </p:txBody>
      </p:sp>
    </p:spTree>
    <p:extLst>
      <p:ext uri="{BB962C8B-B14F-4D97-AF65-F5344CB8AC3E}">
        <p14:creationId xmlns:p14="http://schemas.microsoft.com/office/powerpoint/2010/main" val="327342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(5)</a:t>
            </a:r>
            <a:endParaRPr lang="el-GR" sz="3600" b="1" dirty="0"/>
          </a:p>
        </p:txBody>
      </p:sp>
      <p:sp>
        <p:nvSpPr>
          <p:cNvPr id="3" name="Θέση περιεχομένου 2"/>
          <p:cNvSpPr>
            <a:spLocks noGrp="1"/>
          </p:cNvSpPr>
          <p:nvPr>
            <p:ph idx="1"/>
          </p:nvPr>
        </p:nvSpPr>
        <p:spPr/>
        <p:txBody>
          <a:bodyPr/>
          <a:lstStyle/>
          <a:p>
            <a:pPr marL="0" indent="0">
              <a:buNone/>
            </a:pPr>
            <a:r>
              <a:rPr lang="el-GR" b="1" dirty="0"/>
              <a:t>Συμπιεστή και ασυμπίεστη ροή</a:t>
            </a:r>
            <a:r>
              <a:rPr lang="el-GR" b="1" dirty="0" smtClean="0"/>
              <a:t>.</a:t>
            </a:r>
          </a:p>
          <a:p>
            <a:pPr marL="0" indent="0">
              <a:buNone/>
            </a:pPr>
            <a:endParaRPr lang="el-GR" b="1" dirty="0"/>
          </a:p>
          <a:p>
            <a:pPr marL="0" indent="0">
              <a:buNone/>
            </a:pPr>
            <a:r>
              <a:rPr lang="el-GR" dirty="0"/>
              <a:t>Όταν η πυκνότητα του ρευστού μπορεί να θεωρηθεί σταθερή σε ολόκληρη την </a:t>
            </a:r>
            <a:r>
              <a:rPr lang="el-GR" dirty="0" smtClean="0"/>
              <a:t>περιοχή του </a:t>
            </a:r>
            <a:r>
              <a:rPr lang="el-GR" dirty="0"/>
              <a:t>πεδίου ροής, τότε η ροή καλείται </a:t>
            </a:r>
            <a:r>
              <a:rPr lang="el-GR" b="1" dirty="0"/>
              <a:t>ασυμπίεστη</a:t>
            </a:r>
            <a:r>
              <a:rPr lang="el-GR" dirty="0"/>
              <a:t>. Στην αντίθετη περίπτωση </a:t>
            </a:r>
            <a:r>
              <a:rPr lang="el-GR" dirty="0" smtClean="0"/>
              <a:t>καλείται συμπιεστή</a:t>
            </a:r>
            <a:r>
              <a:rPr lang="el-GR" dirty="0"/>
              <a:t>.</a:t>
            </a:r>
          </a:p>
        </p:txBody>
      </p:sp>
    </p:spTree>
    <p:extLst>
      <p:ext uri="{BB962C8B-B14F-4D97-AF65-F5344CB8AC3E}">
        <p14:creationId xmlns:p14="http://schemas.microsoft.com/office/powerpoint/2010/main" val="1288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ροής (6)</a:t>
            </a:r>
          </a:p>
        </p:txBody>
      </p:sp>
      <p:sp>
        <p:nvSpPr>
          <p:cNvPr id="3" name="Θέση περιεχομένου 2"/>
          <p:cNvSpPr>
            <a:spLocks noGrp="1"/>
          </p:cNvSpPr>
          <p:nvPr>
            <p:ph idx="1"/>
          </p:nvPr>
        </p:nvSpPr>
        <p:spPr/>
        <p:txBody>
          <a:bodyPr>
            <a:normAutofit lnSpcReduction="10000"/>
          </a:bodyPr>
          <a:lstStyle/>
          <a:p>
            <a:pPr marL="0" indent="0">
              <a:buNone/>
            </a:pPr>
            <a:r>
              <a:rPr lang="el-GR" b="1" dirty="0"/>
              <a:t>Υποηχητική και υπερηχητική ροή</a:t>
            </a:r>
            <a:r>
              <a:rPr lang="el-GR" b="1" dirty="0" smtClean="0"/>
              <a:t>.</a:t>
            </a:r>
          </a:p>
          <a:p>
            <a:pPr marL="0" indent="0">
              <a:buNone/>
            </a:pPr>
            <a:endParaRPr lang="el-GR" b="1" dirty="0"/>
          </a:p>
          <a:p>
            <a:pPr marL="0" indent="0">
              <a:buNone/>
            </a:pPr>
            <a:r>
              <a:rPr lang="el-GR" dirty="0"/>
              <a:t>Όταν η ταχύτητα V ενός ρευστού (π.χ. η ταχύτητα του ατμοσφαιρικού αέρα γύρω </a:t>
            </a:r>
            <a:r>
              <a:rPr lang="el-GR" dirty="0" smtClean="0"/>
              <a:t>από την </a:t>
            </a:r>
            <a:r>
              <a:rPr lang="el-GR" dirty="0"/>
              <a:t>άτρακτο και τις πτέρυγες ενός αεροσκάφους) είναι μικρότερη από την ταχύτητα </a:t>
            </a:r>
            <a:r>
              <a:rPr lang="el-GR" dirty="0" smtClean="0"/>
              <a:t>του ήχου </a:t>
            </a:r>
            <a:r>
              <a:rPr lang="el-GR" dirty="0"/>
              <a:t>σε αυτό το ρευστό η ροή χαρακτηρίζεται ως </a:t>
            </a:r>
            <a:r>
              <a:rPr lang="el-GR" b="1" dirty="0"/>
              <a:t>υποηχητική</a:t>
            </a:r>
            <a:r>
              <a:rPr lang="el-GR" dirty="0"/>
              <a:t>. Όταν όμως V&gt;c, </a:t>
            </a:r>
            <a:r>
              <a:rPr lang="el-GR" dirty="0" smtClean="0"/>
              <a:t>τότε χαρακτηρίζεται </a:t>
            </a:r>
            <a:r>
              <a:rPr lang="el-GR" dirty="0"/>
              <a:t>ως </a:t>
            </a:r>
            <a:r>
              <a:rPr lang="el-GR" b="1" dirty="0"/>
              <a:t>υπερηχητική</a:t>
            </a:r>
            <a:r>
              <a:rPr lang="el-GR" dirty="0"/>
              <a:t>.</a:t>
            </a:r>
          </a:p>
        </p:txBody>
      </p:sp>
    </p:spTree>
    <p:extLst>
      <p:ext uri="{BB962C8B-B14F-4D97-AF65-F5344CB8AC3E}">
        <p14:creationId xmlns:p14="http://schemas.microsoft.com/office/powerpoint/2010/main" val="394045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(6)</a:t>
            </a:r>
            <a:endParaRPr lang="el-GR" sz="3600" b="1"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a:t>Υποηχητική και υπερηχητική </a:t>
            </a:r>
            <a:r>
              <a:rPr lang="el-GR" b="1" dirty="0" smtClean="0"/>
              <a:t>ροή.</a:t>
            </a:r>
          </a:p>
          <a:p>
            <a:pPr marL="0" indent="0">
              <a:buNone/>
            </a:pPr>
            <a:endParaRPr lang="el-GR" b="1" dirty="0" smtClean="0"/>
          </a:p>
          <a:p>
            <a:r>
              <a:rPr lang="el-GR" dirty="0"/>
              <a:t>Κριτήριο για τον χαρακτηρισμό της ροής ως υποηχητικής ή υπερηχητικής αποτελεί </a:t>
            </a:r>
            <a:r>
              <a:rPr lang="el-GR" dirty="0" smtClean="0"/>
              <a:t>ο αριθμός </a:t>
            </a:r>
            <a:r>
              <a:rPr lang="el-GR" dirty="0" err="1"/>
              <a:t>Mach</a:t>
            </a:r>
            <a:r>
              <a:rPr lang="el-GR" dirty="0"/>
              <a:t>, ο οποίος ορίζεται </a:t>
            </a:r>
            <a:r>
              <a:rPr lang="el-GR" dirty="0" smtClean="0"/>
              <a:t>ως</a:t>
            </a:r>
          </a:p>
          <a:p>
            <a:endParaRPr lang="el-GR" dirty="0"/>
          </a:p>
          <a:p>
            <a:pPr marL="0" indent="0">
              <a:buNone/>
            </a:pPr>
            <a:r>
              <a:rPr lang="el-GR" dirty="0" smtClean="0"/>
              <a:t>                                 </a:t>
            </a:r>
            <a:r>
              <a:rPr lang="el-GR" b="1" i="1" dirty="0" smtClean="0"/>
              <a:t>Μ=</a:t>
            </a:r>
            <a:r>
              <a:rPr lang="en-US" b="1" i="1" dirty="0" smtClean="0"/>
              <a:t>V/c</a:t>
            </a:r>
            <a:endParaRPr lang="el-GR" b="1" i="1" dirty="0" smtClean="0"/>
          </a:p>
          <a:p>
            <a:pPr marL="0" indent="0">
              <a:buNone/>
            </a:pPr>
            <a:endParaRPr lang="en-US" b="1" i="1" dirty="0"/>
          </a:p>
          <a:p>
            <a:r>
              <a:rPr lang="el-GR" dirty="0"/>
              <a:t>Όπου V είναι η ταχύτητα του ρευστού και c η τοπική ταχύτητα του ήχου (εντός </a:t>
            </a:r>
            <a:r>
              <a:rPr lang="el-GR" dirty="0" smtClean="0"/>
              <a:t>του ρευστού</a:t>
            </a:r>
            <a:r>
              <a:rPr lang="el-GR" dirty="0"/>
              <a:t>).</a:t>
            </a:r>
          </a:p>
        </p:txBody>
      </p:sp>
    </p:spTree>
    <p:extLst>
      <p:ext uri="{BB962C8B-B14F-4D97-AF65-F5344CB8AC3E}">
        <p14:creationId xmlns:p14="http://schemas.microsoft.com/office/powerpoint/2010/main" val="25951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Εικόνα 5"/>
          <p:cNvPicPr>
            <a:picLocks noChangeAspect="1"/>
          </p:cNvPicPr>
          <p:nvPr/>
        </p:nvPicPr>
        <p:blipFill>
          <a:blip r:embed="rId3"/>
          <a:stretch>
            <a:fillRect/>
          </a:stretch>
        </p:blipFill>
        <p:spPr>
          <a:xfrm>
            <a:off x="3785589" y="5568379"/>
            <a:ext cx="1572821" cy="557784"/>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(7)</a:t>
            </a:r>
            <a:endParaRPr lang="el-GR" sz="3600" b="1" dirty="0"/>
          </a:p>
        </p:txBody>
      </p:sp>
      <p:sp>
        <p:nvSpPr>
          <p:cNvPr id="3" name="Θέση περιεχομένου 2"/>
          <p:cNvSpPr>
            <a:spLocks noGrp="1"/>
          </p:cNvSpPr>
          <p:nvPr>
            <p:ph idx="1"/>
          </p:nvPr>
        </p:nvSpPr>
        <p:spPr/>
        <p:txBody>
          <a:bodyPr>
            <a:normAutofit fontScale="92500"/>
          </a:bodyPr>
          <a:lstStyle/>
          <a:p>
            <a:pPr marL="0" indent="0">
              <a:buNone/>
            </a:pPr>
            <a:r>
              <a:rPr lang="el-GR" b="1" dirty="0"/>
              <a:t>Υποηχητική και υπερηχητική ροή</a:t>
            </a:r>
            <a:r>
              <a:rPr lang="el-GR" b="1" dirty="0" smtClean="0"/>
              <a:t>.</a:t>
            </a:r>
          </a:p>
          <a:p>
            <a:pPr marL="0" indent="0">
              <a:buNone/>
            </a:pPr>
            <a:endParaRPr lang="el-GR" b="1" dirty="0" smtClean="0"/>
          </a:p>
          <a:p>
            <a:r>
              <a:rPr lang="el-GR" dirty="0"/>
              <a:t>Όταν Μ&lt;1 η ροή χαρακτηρίζεται ως υποηχητική.</a:t>
            </a:r>
          </a:p>
          <a:p>
            <a:r>
              <a:rPr lang="el-GR" dirty="0"/>
              <a:t>Όταν Μ&gt;1 η ροή χαρακτηρίζεται ως υπερηχητική.</a:t>
            </a:r>
          </a:p>
          <a:p>
            <a:r>
              <a:rPr lang="el-GR" dirty="0"/>
              <a:t>Όταν Μ=1 η ροή χαρακτηρίζεται ως μεταβατική.</a:t>
            </a:r>
          </a:p>
          <a:p>
            <a:r>
              <a:rPr lang="el-GR" dirty="0"/>
              <a:t>(Όταν Μ&lt;0,3, τότε το ρευστό μπορεί να θεωρηθεί ως ασυμπίεστο).</a:t>
            </a:r>
            <a:endParaRPr lang="el-GR" b="1" dirty="0"/>
          </a:p>
          <a:p>
            <a:endParaRPr lang="el-GR" dirty="0"/>
          </a:p>
        </p:txBody>
      </p:sp>
    </p:spTree>
    <p:extLst>
      <p:ext uri="{BB962C8B-B14F-4D97-AF65-F5344CB8AC3E}">
        <p14:creationId xmlns:p14="http://schemas.microsoft.com/office/powerpoint/2010/main" val="255030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(8)</a:t>
            </a:r>
            <a:endParaRPr lang="el-GR" sz="3600" b="1" dirty="0"/>
          </a:p>
        </p:txBody>
      </p:sp>
      <p:sp>
        <p:nvSpPr>
          <p:cNvPr id="3" name="Θέση περιεχομένου 2"/>
          <p:cNvSpPr>
            <a:spLocks noGrp="1"/>
          </p:cNvSpPr>
          <p:nvPr>
            <p:ph idx="1"/>
          </p:nvPr>
        </p:nvSpPr>
        <p:spPr/>
        <p:txBody>
          <a:bodyPr>
            <a:normAutofit fontScale="92500"/>
          </a:bodyPr>
          <a:lstStyle/>
          <a:p>
            <a:pPr marL="0" indent="0">
              <a:buNone/>
            </a:pPr>
            <a:r>
              <a:rPr lang="el-GR" b="1" dirty="0" err="1"/>
              <a:t>Στροβιλή</a:t>
            </a:r>
            <a:r>
              <a:rPr lang="el-GR" b="1" dirty="0"/>
              <a:t> και </a:t>
            </a:r>
            <a:r>
              <a:rPr lang="el-GR" b="1" dirty="0" err="1"/>
              <a:t>αστρόβιλη</a:t>
            </a:r>
            <a:r>
              <a:rPr lang="el-GR" b="1" dirty="0"/>
              <a:t> (ή δυναμική) ροή</a:t>
            </a:r>
            <a:r>
              <a:rPr lang="el-GR" b="1" dirty="0" smtClean="0"/>
              <a:t>.</a:t>
            </a:r>
          </a:p>
          <a:p>
            <a:pPr marL="0" indent="0">
              <a:buNone/>
            </a:pPr>
            <a:endParaRPr lang="el-GR" b="1" dirty="0"/>
          </a:p>
          <a:p>
            <a:pPr marL="0" indent="0">
              <a:buNone/>
            </a:pPr>
            <a:r>
              <a:rPr lang="el-GR" dirty="0"/>
              <a:t>Ο στροβιλισμός ενός διανυσματικού πεδίου δείχνει την ύπαρξη περιστροφικών </a:t>
            </a:r>
            <a:r>
              <a:rPr lang="el-GR" dirty="0" smtClean="0"/>
              <a:t>ιδιοτήτων του </a:t>
            </a:r>
            <a:r>
              <a:rPr lang="el-GR" dirty="0"/>
              <a:t>πεδίου, και είναι μηδενικός όταν δεν υπάρχουν περιστροφές. Μία </a:t>
            </a:r>
            <a:r>
              <a:rPr lang="el-GR" dirty="0" smtClean="0"/>
              <a:t>ροή χαρακτηρίζεται </a:t>
            </a:r>
            <a:r>
              <a:rPr lang="el-GR" dirty="0"/>
              <a:t>ως </a:t>
            </a:r>
            <a:r>
              <a:rPr lang="el-GR" b="1" dirty="0" err="1"/>
              <a:t>αστρόβιλη</a:t>
            </a:r>
            <a:r>
              <a:rPr lang="el-GR" b="1" dirty="0"/>
              <a:t> </a:t>
            </a:r>
            <a:r>
              <a:rPr lang="el-GR" dirty="0"/>
              <a:t>όταν κανένα ρευστό σωματίδιο δεν περιστρέφεται </a:t>
            </a:r>
            <a:r>
              <a:rPr lang="el-GR" dirty="0" smtClean="0"/>
              <a:t>γύρω από </a:t>
            </a:r>
            <a:r>
              <a:rPr lang="el-GR" dirty="0"/>
              <a:t>τον άξονά του, δηλαδή η γωνιακή ταχύτητα του στοιχείου είναι μηδέν.</a:t>
            </a:r>
          </a:p>
        </p:txBody>
      </p:sp>
    </p:spTree>
    <p:extLst>
      <p:ext uri="{BB962C8B-B14F-4D97-AF65-F5344CB8AC3E}">
        <p14:creationId xmlns:p14="http://schemas.microsoft.com/office/powerpoint/2010/main" val="383739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Είδη </a:t>
            </a:r>
            <a:r>
              <a:rPr lang="el-GR" sz="3600" b="1" dirty="0" smtClean="0"/>
              <a:t>ροής (9)</a:t>
            </a:r>
            <a:endParaRPr lang="el-GR" sz="3600" b="1"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b="1" dirty="0"/>
              <a:t>Στρωτή και τυρβώδη ροή</a:t>
            </a:r>
            <a:r>
              <a:rPr lang="el-GR" b="1" dirty="0" smtClean="0"/>
              <a:t>.</a:t>
            </a:r>
          </a:p>
          <a:p>
            <a:pPr marL="0" indent="0">
              <a:buNone/>
            </a:pPr>
            <a:endParaRPr lang="el-GR" b="1" dirty="0" smtClean="0"/>
          </a:p>
          <a:p>
            <a:r>
              <a:rPr lang="el-GR" b="1" dirty="0"/>
              <a:t>Στρωτή ροή </a:t>
            </a:r>
            <a:r>
              <a:rPr lang="el-GR" dirty="0"/>
              <a:t>ονομάζεται η ροή, κατά την οποία τα σωματίδια του ρευστού κινούνται </a:t>
            </a:r>
            <a:r>
              <a:rPr lang="el-GR" dirty="0" smtClean="0"/>
              <a:t>με σταθερή </a:t>
            </a:r>
            <a:r>
              <a:rPr lang="el-GR" dirty="0"/>
              <a:t>ταχύτητα κατά στρώματα. Αυτό σημαίνει ότι όλα τα σωματίδια του ρευστού </a:t>
            </a:r>
            <a:r>
              <a:rPr lang="el-GR" dirty="0" smtClean="0"/>
              <a:t>που βρίσκονται </a:t>
            </a:r>
            <a:r>
              <a:rPr lang="el-GR" dirty="0"/>
              <a:t>στο ίδιο στρώμα, κινούνται με την ίδια ταχύτητα κατά την διεύθυνση </a:t>
            </a:r>
            <a:r>
              <a:rPr lang="el-GR" dirty="0" smtClean="0"/>
              <a:t>της ροής </a:t>
            </a:r>
            <a:r>
              <a:rPr lang="el-GR" dirty="0"/>
              <a:t>και μόνο, ανεξάρτητα από τη θέση τους</a:t>
            </a:r>
            <a:r>
              <a:rPr lang="el-GR" dirty="0" smtClean="0"/>
              <a:t>.</a:t>
            </a:r>
          </a:p>
          <a:p>
            <a:endParaRPr lang="el-GR" dirty="0" smtClean="0"/>
          </a:p>
          <a:p>
            <a:r>
              <a:rPr lang="el-GR" dirty="0"/>
              <a:t>Έτσι στη στρωτή ροή δεν </a:t>
            </a:r>
            <a:r>
              <a:rPr lang="el-GR" dirty="0" smtClean="0"/>
              <a:t>έχουμε μακροσκοπική </a:t>
            </a:r>
            <a:r>
              <a:rPr lang="el-GR" dirty="0"/>
              <a:t>ανάμιξη των γειτονικών στρωμάτων του ρευστού</a:t>
            </a:r>
            <a:r>
              <a:rPr lang="el-GR" dirty="0" smtClean="0"/>
              <a:t>. </a:t>
            </a:r>
            <a:r>
              <a:rPr lang="el-GR" dirty="0"/>
              <a:t>Κάθε τάση του </a:t>
            </a:r>
            <a:r>
              <a:rPr lang="el-GR" dirty="0" smtClean="0"/>
              <a:t>ρευστού προς </a:t>
            </a:r>
            <a:r>
              <a:rPr lang="el-GR" dirty="0"/>
              <a:t>αστάθεια και δημιουργία στροβίλων, εξισορροπείται από ιξώδεις </a:t>
            </a:r>
            <a:r>
              <a:rPr lang="el-GR" dirty="0" smtClean="0"/>
              <a:t>διατμητικές τάσεις</a:t>
            </a:r>
            <a:r>
              <a:rPr lang="el-GR" dirty="0"/>
              <a:t>.</a:t>
            </a:r>
            <a:endParaRPr lang="el-GR" b="1" dirty="0"/>
          </a:p>
        </p:txBody>
      </p:sp>
    </p:spTree>
    <p:extLst>
      <p:ext uri="{BB962C8B-B14F-4D97-AF65-F5344CB8AC3E}">
        <p14:creationId xmlns:p14="http://schemas.microsoft.com/office/powerpoint/2010/main" val="2777144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t>Είδη ροής (10)</a:t>
            </a:r>
            <a:endParaRPr lang="el-GR" sz="3600" b="1"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dirty="0"/>
              <a:t>Στρωτή και τυρβώδη ροή</a:t>
            </a:r>
            <a:r>
              <a:rPr lang="el-GR" b="1" dirty="0" smtClean="0"/>
              <a:t>.</a:t>
            </a:r>
          </a:p>
          <a:p>
            <a:pPr marL="0" indent="0">
              <a:buNone/>
            </a:pPr>
            <a:endParaRPr lang="el-GR" b="1" dirty="0" smtClean="0"/>
          </a:p>
          <a:p>
            <a:r>
              <a:rPr lang="el-GR" b="1" dirty="0"/>
              <a:t>Τυρβώδης </a:t>
            </a:r>
            <a:r>
              <a:rPr lang="el-GR" dirty="0"/>
              <a:t>είναι η ιξώδης ροή κατά την οποία </a:t>
            </a:r>
            <a:r>
              <a:rPr lang="el-GR" i="1" dirty="0"/>
              <a:t>τα σωματίδια του ρευστού, </a:t>
            </a:r>
            <a:r>
              <a:rPr lang="el-GR" i="1" dirty="0" smtClean="0"/>
              <a:t>κινούνται ακανόνιστα </a:t>
            </a:r>
            <a:r>
              <a:rPr lang="el-GR" i="1" dirty="0"/>
              <a:t>και τυχαία προς όλες τις κατευθύνσεις</a:t>
            </a:r>
            <a:r>
              <a:rPr lang="el-GR" dirty="0"/>
              <a:t>. </a:t>
            </a:r>
            <a:endParaRPr lang="el-GR" dirty="0" smtClean="0"/>
          </a:p>
          <a:p>
            <a:endParaRPr lang="el-GR" dirty="0" smtClean="0"/>
          </a:p>
          <a:p>
            <a:r>
              <a:rPr lang="el-GR" dirty="0" smtClean="0"/>
              <a:t>Έτσι </a:t>
            </a:r>
            <a:r>
              <a:rPr lang="el-GR" dirty="0"/>
              <a:t>έχουμε μια ακανόνιστη </a:t>
            </a:r>
            <a:r>
              <a:rPr lang="el-GR" dirty="0" smtClean="0"/>
              <a:t>και τυχαία </a:t>
            </a:r>
            <a:r>
              <a:rPr lang="el-GR" dirty="0"/>
              <a:t>μεταφορά ορμής μεταξύ των σωματιδίων του ρευστού. Αποτέλεσμα αυτής </a:t>
            </a:r>
            <a:r>
              <a:rPr lang="el-GR" dirty="0" smtClean="0"/>
              <a:t>της τυχαίας </a:t>
            </a:r>
            <a:r>
              <a:rPr lang="el-GR" dirty="0"/>
              <a:t>κίνησης είναι ότι </a:t>
            </a:r>
            <a:r>
              <a:rPr lang="el-GR" i="1" dirty="0"/>
              <a:t>οι ιδιότητες του ρευστού σε οποιοδήποτε σημείο </a:t>
            </a:r>
            <a:r>
              <a:rPr lang="el-GR" i="1" dirty="0" smtClean="0"/>
              <a:t>μεταβάλλονται συνεχώς </a:t>
            </a:r>
            <a:r>
              <a:rPr lang="el-GR" i="1" dirty="0"/>
              <a:t>κατά τυχαίο τρόπο με τον χρόνο και τη θέση</a:t>
            </a:r>
            <a:r>
              <a:rPr lang="el-GR" dirty="0"/>
              <a:t>. </a:t>
            </a:r>
            <a:endParaRPr lang="el-GR" dirty="0" smtClean="0"/>
          </a:p>
          <a:p>
            <a:endParaRPr lang="el-GR" dirty="0" smtClean="0"/>
          </a:p>
          <a:p>
            <a:r>
              <a:rPr lang="el-GR" dirty="0" smtClean="0"/>
              <a:t>Συνεπώς </a:t>
            </a:r>
            <a:r>
              <a:rPr lang="el-GR" dirty="0"/>
              <a:t>σε μία μόνιμη </a:t>
            </a:r>
            <a:r>
              <a:rPr lang="el-GR" dirty="0" smtClean="0"/>
              <a:t>τυρβώδη ροή </a:t>
            </a:r>
            <a:r>
              <a:rPr lang="el-GR" dirty="0"/>
              <a:t>οι τιμές των μεγεθών που παραμένουν σταθερές με το χρόνο είναι οι μέσες τιμές.</a:t>
            </a:r>
            <a:endParaRPr lang="el-GR" b="1" dirty="0"/>
          </a:p>
        </p:txBody>
      </p:sp>
    </p:spTree>
    <p:extLst>
      <p:ext uri="{BB962C8B-B14F-4D97-AF65-F5344CB8AC3E}">
        <p14:creationId xmlns:p14="http://schemas.microsoft.com/office/powerpoint/2010/main" val="89815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Χαρακτηριστικές </a:t>
            </a:r>
            <a:r>
              <a:rPr lang="el-GR" sz="3600" b="1" dirty="0" smtClean="0"/>
              <a:t>ιδιότητες </a:t>
            </a:r>
            <a:r>
              <a:rPr lang="el-GR" sz="3600" b="1" dirty="0"/>
              <a:t>των </a:t>
            </a:r>
            <a:r>
              <a:rPr lang="el-GR" sz="3600" b="1" dirty="0" smtClean="0"/>
              <a:t>ρευστών</a:t>
            </a:r>
            <a:endParaRPr lang="el-GR" sz="36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08512"/>
              </a:xfrm>
            </p:spPr>
            <p:txBody>
              <a:bodyPr>
                <a:normAutofit fontScale="92500" lnSpcReduction="10000"/>
              </a:bodyPr>
              <a:lstStyle/>
              <a:p>
                <a:pPr marL="0" indent="0">
                  <a:buNone/>
                </a:pPr>
                <a:r>
                  <a:rPr lang="el-GR" b="1" dirty="0" smtClean="0"/>
                  <a:t>Πυκνότητα</a:t>
                </a:r>
              </a:p>
              <a:p>
                <a:pPr marL="0" indent="0">
                  <a:buNone/>
                </a:pPr>
                <a:endParaRPr lang="el-GR" dirty="0"/>
              </a:p>
              <a:p>
                <a:pPr marL="0" indent="0">
                  <a:buNone/>
                </a:pPr>
                <a:r>
                  <a:rPr lang="el-GR" dirty="0" smtClean="0"/>
                  <a:t>Η πυκνότητα ενός ρευστού, ρ, ορίζεται σαν το πηλίκο της μάζας του ρευστού σωματιδίου δια του όγκου που καταλαμβάνει ή καλύτερα σαν η ανά μονάδα όγκου </a:t>
                </a:r>
                <a:r>
                  <a:rPr lang="el-GR" dirty="0"/>
                  <a:t>μάζα. </a:t>
                </a:r>
                <a:r>
                  <a:rPr lang="el-GR" dirty="0" smtClean="0"/>
                  <a:t>Επομένως η πυκνότητα σε ένα σημείο </a:t>
                </a:r>
                <a:r>
                  <a:rPr lang="en-US" dirty="0" smtClean="0"/>
                  <a:t>P </a:t>
                </a:r>
                <a:r>
                  <a:rPr lang="el-GR" dirty="0" smtClean="0"/>
                  <a:t>του πεδίου ροής ορίζεται από την σχέση</a:t>
                </a:r>
                <a:r>
                  <a:rPr lang="en-US" dirty="0" smtClean="0"/>
                  <a:t>:</a:t>
                </a:r>
              </a:p>
              <a:p>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ρ</m:t>
                      </m:r>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 </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r>
                                <m:rPr>
                                  <m:sty m:val="p"/>
                                </m:rPr>
                                <a:rPr lang="en-US" b="0" i="0" smtClean="0">
                                  <a:latin typeface="Cambria Math" panose="02040503050406030204" pitchFamily="18" charset="0"/>
                                  <a:ea typeface="Cambria Math" panose="02040503050406030204" pitchFamily="18" charset="0"/>
                                </a:rPr>
                                <m:t>V</m:t>
                              </m:r>
                            </m:lim>
                          </m:limLow>
                        </m:fName>
                        <m:e>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m</m:t>
                              </m:r>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den>
                          </m:f>
                        </m:e>
                      </m:func>
                    </m:oMath>
                  </m:oMathPara>
                </a14:m>
                <a:endParaRPr lang="el-GR" dirty="0" smtClean="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08512"/>
              </a:xfrm>
              <a:blipFill rotWithShape="0">
                <a:blip r:embed="rId2"/>
                <a:stretch>
                  <a:fillRect l="-1704" t="-2646" r="-2074"/>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1829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Χαρακτηριστικές ιδιότητες των </a:t>
            </a:r>
            <a:r>
              <a:rPr lang="el-GR" sz="3600" b="1" dirty="0" smtClean="0"/>
              <a:t>ρευστών (2)</a:t>
            </a:r>
            <a:endParaRPr lang="el-GR" sz="3600" b="1" dirty="0"/>
          </a:p>
        </p:txBody>
      </p:sp>
      <p:sp>
        <p:nvSpPr>
          <p:cNvPr id="3" name="Θέση περιεχομένου 2"/>
          <p:cNvSpPr>
            <a:spLocks noGrp="1"/>
          </p:cNvSpPr>
          <p:nvPr>
            <p:ph idx="1"/>
          </p:nvPr>
        </p:nvSpPr>
        <p:spPr/>
        <p:txBody>
          <a:bodyPr/>
          <a:lstStyle/>
          <a:p>
            <a:pPr marL="0" indent="0">
              <a:buNone/>
            </a:pPr>
            <a:r>
              <a:rPr lang="el-GR" b="1" dirty="0" smtClean="0"/>
              <a:t>Ειδικό βάρος</a:t>
            </a:r>
          </a:p>
          <a:p>
            <a:pPr marL="0" indent="0">
              <a:buNone/>
            </a:pPr>
            <a:endParaRPr lang="el-GR" dirty="0"/>
          </a:p>
          <a:p>
            <a:pPr marL="0" indent="0">
              <a:buNone/>
            </a:pPr>
            <a:r>
              <a:rPr lang="el-GR" dirty="0" smtClean="0"/>
              <a:t>Το ειδικό βάρος συμβολίζεται με </a:t>
            </a:r>
            <a:r>
              <a:rPr lang="el-GR" b="1" i="1" dirty="0" smtClean="0"/>
              <a:t>ε</a:t>
            </a:r>
            <a:r>
              <a:rPr lang="el-GR" dirty="0" smtClean="0"/>
              <a:t> και ορίζεται σαν το βάρος του ρευστού σωματιδίου δια του όγκου του ή το βάρος ανά μονάδα όγκου. Το ειδικό βάρος </a:t>
            </a:r>
            <a:r>
              <a:rPr lang="el-GR" b="1" i="1" dirty="0" smtClean="0"/>
              <a:t>ε</a:t>
            </a:r>
            <a:r>
              <a:rPr lang="el-GR" dirty="0" smtClean="0"/>
              <a:t>, οποιουδήποτε ρευστού εξαρτάται από το αντίστοιχο πεδίο βαρύτητας.</a:t>
            </a:r>
            <a:endParaRPr lang="el-GR" dirty="0"/>
          </a:p>
        </p:txBody>
      </p:sp>
    </p:spTree>
    <p:extLst>
      <p:ext uri="{BB962C8B-B14F-4D97-AF65-F5344CB8AC3E}">
        <p14:creationId xmlns:p14="http://schemas.microsoft.com/office/powerpoint/2010/main" val="182883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Χαρακτηριστικές ιδιότητες των </a:t>
            </a:r>
            <a:r>
              <a:rPr lang="el-GR" sz="3600" b="1" dirty="0" smtClean="0"/>
              <a:t>ρευστών (3)</a:t>
            </a:r>
            <a:endParaRPr lang="el-GR" sz="3600" b="1" dirty="0"/>
          </a:p>
        </p:txBody>
      </p:sp>
      <p:sp>
        <p:nvSpPr>
          <p:cNvPr id="3" name="Θέση περιεχομένου 2"/>
          <p:cNvSpPr>
            <a:spLocks noGrp="1"/>
          </p:cNvSpPr>
          <p:nvPr>
            <p:ph idx="1"/>
          </p:nvPr>
        </p:nvSpPr>
        <p:spPr>
          <a:xfrm>
            <a:off x="457200" y="1700808"/>
            <a:ext cx="8229600" cy="4425355"/>
          </a:xfrm>
        </p:spPr>
        <p:txBody>
          <a:bodyPr>
            <a:normAutofit fontScale="92500" lnSpcReduction="10000"/>
          </a:bodyPr>
          <a:lstStyle/>
          <a:p>
            <a:pPr marL="0" indent="0">
              <a:buNone/>
            </a:pPr>
            <a:r>
              <a:rPr lang="el-GR" b="1" dirty="0" smtClean="0"/>
              <a:t>Ένταση σ’ ένα σημείο.</a:t>
            </a:r>
            <a:endParaRPr lang="en-US" b="1" dirty="0" smtClean="0"/>
          </a:p>
          <a:p>
            <a:pPr marL="0" indent="0">
              <a:buNone/>
            </a:pPr>
            <a:endParaRPr lang="el-GR" b="1" dirty="0" smtClean="0"/>
          </a:p>
          <a:p>
            <a:pPr marL="0" indent="0">
              <a:buNone/>
            </a:pPr>
            <a:r>
              <a:rPr lang="el-GR" dirty="0"/>
              <a:t>Αν απομονωθεί νοητά ένας όγκος ρευστού ΔU από μια μάζα ρευστού σε ένα χρόνο t, και θεωρηθεί αυτός ως ελεύθερο σώμα, δηλ. σύστημα στο οποίο το περιβάλλον μεταβιβάζει μόνο δυνάμεις, τότε σε κάθε στοιχείο επιφάνειας ΔΕ της εξωτερικής επιφάνειας του όγκου ΔU, δρα η στοιχειώδης επιφανειακή δύναμη   με μέτρο ΔF, που είναι ανάλογη της ΔΕ.</a:t>
            </a:r>
          </a:p>
        </p:txBody>
      </p:sp>
    </p:spTree>
    <p:extLst>
      <p:ext uri="{BB962C8B-B14F-4D97-AF65-F5344CB8AC3E}">
        <p14:creationId xmlns:p14="http://schemas.microsoft.com/office/powerpoint/2010/main" val="54141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Χαρακτηριστικές ιδιότητες των </a:t>
            </a:r>
            <a:r>
              <a:rPr lang="el-GR" sz="3600" b="1" dirty="0" smtClean="0"/>
              <a:t>ρευστών (4)</a:t>
            </a:r>
            <a:endParaRPr lang="el-GR" sz="3600" b="1" dirty="0"/>
          </a:p>
        </p:txBody>
      </p:sp>
      <p:sp>
        <p:nvSpPr>
          <p:cNvPr id="3" name="Θέση περιεχομένου 2"/>
          <p:cNvSpPr>
            <a:spLocks noGrp="1"/>
          </p:cNvSpPr>
          <p:nvPr>
            <p:ph idx="1"/>
          </p:nvPr>
        </p:nvSpPr>
        <p:spPr>
          <a:xfrm>
            <a:off x="457200" y="1844825"/>
            <a:ext cx="8229600" cy="3456384"/>
          </a:xfrm>
        </p:spPr>
        <p:txBody>
          <a:bodyPr>
            <a:normAutofit lnSpcReduction="10000"/>
          </a:bodyPr>
          <a:lstStyle/>
          <a:p>
            <a:pPr marL="0" indent="0">
              <a:buNone/>
            </a:pPr>
            <a:r>
              <a:rPr lang="el-GR" b="1" dirty="0"/>
              <a:t>Ένταση σ’ ένα σημείο</a:t>
            </a:r>
            <a:r>
              <a:rPr lang="el-GR" b="1" dirty="0" smtClean="0"/>
              <a:t>.</a:t>
            </a:r>
            <a:endParaRPr lang="en-US" b="1" dirty="0" smtClean="0"/>
          </a:p>
          <a:p>
            <a:r>
              <a:rPr lang="el-GR" sz="2400" dirty="0"/>
              <a:t>Η επιφανειακή δύναμη Δ</a:t>
            </a:r>
            <a:r>
              <a:rPr lang="en-US" sz="2400" dirty="0"/>
              <a:t>F</a:t>
            </a:r>
            <a:r>
              <a:rPr lang="el-GR" sz="2400" dirty="0"/>
              <a:t> είναι δυνατόν να αναλυθεί σε μια συνιστώσα Δ</a:t>
            </a:r>
            <a:r>
              <a:rPr lang="en-US" sz="2400" dirty="0"/>
              <a:t>P</a:t>
            </a:r>
            <a:r>
              <a:rPr lang="el-GR" sz="2400" dirty="0"/>
              <a:t>, κάθετη στο στοιχείο ΔΕ, και σε μια συνιστώσα ΔΤ </a:t>
            </a:r>
            <a:r>
              <a:rPr lang="el-GR" sz="2400" dirty="0" err="1"/>
              <a:t>εφαπτομενική</a:t>
            </a:r>
            <a:r>
              <a:rPr lang="el-GR" sz="2400" dirty="0"/>
              <a:t> στο στοιχείο ΔΕ. Ως συνέπεια της Δ</a:t>
            </a:r>
            <a:r>
              <a:rPr lang="en-US" sz="2400" dirty="0"/>
              <a:t>P</a:t>
            </a:r>
            <a:r>
              <a:rPr lang="el-GR" sz="2400" dirty="0"/>
              <a:t> είναι δυνατόν να ορισθεί σε κάθε σημείο της εξωτερικής επιφάνειας, στον χρόνο </a:t>
            </a:r>
            <a:r>
              <a:rPr lang="en-US" sz="2400" dirty="0"/>
              <a:t>t</a:t>
            </a:r>
            <a:r>
              <a:rPr lang="el-GR" sz="2400" dirty="0"/>
              <a:t>, μια κάθετη συνιστώσα ανά μονάδα επιφάνειας, σ, με συνιστώσες σ</a:t>
            </a:r>
            <a:r>
              <a:rPr lang="en-US" sz="2400" baseline="-25000" dirty="0"/>
              <a:t>x</a:t>
            </a:r>
            <a:r>
              <a:rPr lang="el-GR" sz="2400" dirty="0"/>
              <a:t>, σ</a:t>
            </a:r>
            <a:r>
              <a:rPr lang="en-US" sz="2400" baseline="-25000" dirty="0"/>
              <a:t>y</a:t>
            </a:r>
            <a:r>
              <a:rPr lang="el-GR" sz="2400" dirty="0"/>
              <a:t>, σ</a:t>
            </a:r>
            <a:r>
              <a:rPr lang="en-US" sz="2400" baseline="-25000" dirty="0"/>
              <a:t>z</a:t>
            </a:r>
            <a:r>
              <a:rPr lang="el-GR" sz="2400" dirty="0"/>
              <a:t>, σε </a:t>
            </a:r>
            <a:r>
              <a:rPr lang="el-GR" sz="2400" dirty="0" smtClean="0"/>
              <a:t>σύστημα </a:t>
            </a:r>
            <a:r>
              <a:rPr lang="el-GR" sz="2400" dirty="0"/>
              <a:t>συντεταγμένων </a:t>
            </a:r>
            <a:r>
              <a:rPr lang="en-US" sz="2400" dirty="0"/>
              <a:t>x</a:t>
            </a:r>
            <a:r>
              <a:rPr lang="el-GR" sz="2400" dirty="0"/>
              <a:t>, </a:t>
            </a:r>
            <a:r>
              <a:rPr lang="en-US" sz="2400" dirty="0"/>
              <a:t>y</a:t>
            </a:r>
            <a:r>
              <a:rPr lang="el-GR" sz="2400" dirty="0"/>
              <a:t>, </a:t>
            </a:r>
            <a:r>
              <a:rPr lang="en-US" sz="2400" dirty="0"/>
              <a:t>z</a:t>
            </a:r>
            <a:r>
              <a:rPr lang="el-GR" sz="2400" dirty="0"/>
              <a:t>, που καλείται κάθετη ή ορθή τάση. Η ορθή τάση ορίζεται ως ο πεπερασμένος λόγος</a:t>
            </a:r>
            <a:r>
              <a:rPr lang="el-GR" sz="2400" dirty="0" smtClean="0"/>
              <a:t>,</a:t>
            </a:r>
            <a:endParaRPr lang="el-GR" sz="2400" dirty="0"/>
          </a:p>
          <a:p>
            <a:pPr marL="0" indent="0">
              <a:buNone/>
            </a:pPr>
            <a:endParaRPr lang="en-US" b="1" dirty="0" smtClean="0"/>
          </a:p>
          <a:p>
            <a:endParaRPr lang="el-GR" dirty="0"/>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666372554"/>
              </p:ext>
            </p:extLst>
          </p:nvPr>
        </p:nvGraphicFramePr>
        <p:xfrm>
          <a:off x="2949440" y="5301208"/>
          <a:ext cx="2768386" cy="824955"/>
        </p:xfrm>
        <a:graphic>
          <a:graphicData uri="http://schemas.openxmlformats.org/presentationml/2006/ole">
            <mc:AlternateContent xmlns:mc="http://schemas.openxmlformats.org/markup-compatibility/2006">
              <mc:Choice xmlns:v="urn:schemas-microsoft-com:vml" Requires="v">
                <p:oleObj spid="_x0000_s2073" r:id="rId3" imgW="1191693" imgH="391175" progId="">
                  <p:embed/>
                </p:oleObj>
              </mc:Choice>
              <mc:Fallback>
                <p:oleObj r:id="rId3" imgW="1191693" imgH="391175" progId="">
                  <p:embed/>
                  <p:pic>
                    <p:nvPicPr>
                      <p:cNvPr id="0" name=""/>
                      <p:cNvPicPr/>
                      <p:nvPr/>
                    </p:nvPicPr>
                    <p:blipFill>
                      <a:blip r:embed="rId4"/>
                      <a:stretch>
                        <a:fillRect/>
                      </a:stretch>
                    </p:blipFill>
                    <p:spPr>
                      <a:xfrm>
                        <a:off x="2949440" y="5301208"/>
                        <a:ext cx="2768386" cy="824955"/>
                      </a:xfrm>
                      <a:prstGeom prst="rect">
                        <a:avLst/>
                      </a:prstGeom>
                    </p:spPr>
                  </p:pic>
                </p:oleObj>
              </mc:Fallback>
            </mc:AlternateContent>
          </a:graphicData>
        </a:graphic>
      </p:graphicFrame>
    </p:spTree>
    <p:extLst>
      <p:ext uri="{BB962C8B-B14F-4D97-AF65-F5344CB8AC3E}">
        <p14:creationId xmlns:p14="http://schemas.microsoft.com/office/powerpoint/2010/main" val="248528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Χαρακτηριστικές ιδιότητες των ρευστών </a:t>
            </a:r>
            <a:r>
              <a:rPr lang="el-GR" sz="3600" b="1" dirty="0" smtClean="0"/>
              <a:t>(5)</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pPr marL="0" indent="0">
                  <a:buNone/>
                </a:pPr>
                <a:r>
                  <a:rPr lang="el-GR" b="1" dirty="0" smtClean="0"/>
                  <a:t>Συμπιεστότητα</a:t>
                </a:r>
              </a:p>
              <a:p>
                <a:r>
                  <a:rPr lang="el-GR" dirty="0" smtClean="0"/>
                  <a:t>Η συμπιεστότητα αποτελεί ένα μέτρο της μεταβολής του όγκου ενός ρευστού κάτω από την επίδραση εξωτερικών δυνάμεων.</a:t>
                </a:r>
              </a:p>
              <a:p>
                <a:r>
                  <a:rPr lang="el-GR" dirty="0" smtClean="0"/>
                  <a:t>Ορίζουμε σαν μέτρο ελαστικότητας Ε ενός ρευστού το αντίστροφο της συμπιεστότητάς του</a:t>
                </a:r>
                <a:r>
                  <a:rPr lang="en-US" dirty="0" smtClean="0"/>
                  <a:t>.</a:t>
                </a:r>
                <a:endParaRPr lang="el-GR"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𝐸</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r>
                            <a:rPr lang="en-US" b="0" i="1" smtClean="0">
                              <a:latin typeface="Cambria Math" panose="02040503050406030204" pitchFamily="18" charset="0"/>
                            </a:rPr>
                            <m:t>𝑉</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1" smtClean="0">
                                  <a:latin typeface="Cambria Math" panose="02040503050406030204" pitchFamily="18" charset="0"/>
                                </a:rPr>
                                <m:t>0</m:t>
                              </m:r>
                            </m:sub>
                          </m:sSub>
                        </m:den>
                      </m:f>
                    </m:oMath>
                  </m:oMathPara>
                </a14:m>
                <a:endParaRPr lang="el-GR" dirty="0" smtClean="0"/>
              </a:p>
              <a:p>
                <a:pPr marL="0" indent="0">
                  <a:buNone/>
                </a:pPr>
                <a:endParaRPr lang="en-US" dirty="0" smtClean="0"/>
              </a:p>
              <a:p>
                <a:pPr marL="0" indent="0">
                  <a:buNone/>
                </a:pPr>
                <a:r>
                  <a:rPr lang="el-GR" dirty="0"/>
                  <a:t>ό</a:t>
                </a:r>
                <a:r>
                  <a:rPr lang="el-GR" dirty="0" smtClean="0"/>
                  <a:t>που ο λόγος </a:t>
                </a:r>
                <a14:m>
                  <m:oMath xmlns:m="http://schemas.openxmlformats.org/officeDocument/2006/math">
                    <m:f>
                      <m:fPr>
                        <m:type m:val="lin"/>
                        <m:ctrlPr>
                          <a:rPr lang="el-GR" i="1" smtClean="0">
                            <a:latin typeface="Cambria Math" panose="02040503050406030204" pitchFamily="18" charset="0"/>
                          </a:rPr>
                        </m:ctrlPr>
                      </m:fPr>
                      <m:nu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num>
                      <m:den>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den>
                    </m:f>
                  </m:oMath>
                </a14:m>
                <a:r>
                  <a:rPr lang="en-US" dirty="0" smtClean="0"/>
                  <a:t> </a:t>
                </a:r>
                <a:r>
                  <a:rPr lang="el-GR" dirty="0" smtClean="0"/>
                  <a:t>είναι η ποσοστιαία μεταβολή του όγκου του ρευστού λόγω αύξησης της πίεσης κατά Δ</a:t>
                </a:r>
                <a:r>
                  <a:rPr lang="en-US" dirty="0" smtClean="0"/>
                  <a:t>P.</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2561" r="-519" b="-8356"/>
                </a:stretch>
              </a:blipFill>
            </p:spPr>
            <p:txBody>
              <a:bodyPr/>
              <a:lstStyle/>
              <a:p>
                <a:r>
                  <a:rPr lang="en-US">
                    <a:noFill/>
                  </a:rPr>
                  <a:t> </a:t>
                </a:r>
              </a:p>
            </p:txBody>
          </p:sp>
        </mc:Fallback>
      </mc:AlternateContent>
    </p:spTree>
    <p:extLst>
      <p:ext uri="{BB962C8B-B14F-4D97-AF65-F5344CB8AC3E}">
        <p14:creationId xmlns:p14="http://schemas.microsoft.com/office/powerpoint/2010/main" val="379832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Χαρακτηριστικές ιδιότητες των ρευστών </a:t>
            </a:r>
            <a:r>
              <a:rPr lang="el-GR" sz="3600" b="1" dirty="0" smtClean="0"/>
              <a:t>(6)</a:t>
            </a:r>
            <a:endParaRPr lang="el-GR" sz="3600" dirty="0"/>
          </a:p>
        </p:txBody>
      </p:sp>
      <p:sp>
        <p:nvSpPr>
          <p:cNvPr id="3" name="Θέση περιεχομένου 2"/>
          <p:cNvSpPr>
            <a:spLocks noGrp="1"/>
          </p:cNvSpPr>
          <p:nvPr>
            <p:ph idx="1"/>
          </p:nvPr>
        </p:nvSpPr>
        <p:spPr/>
        <p:txBody>
          <a:bodyPr>
            <a:normAutofit fontScale="92500"/>
          </a:bodyPr>
          <a:lstStyle/>
          <a:p>
            <a:pPr marL="0" indent="0">
              <a:buNone/>
            </a:pPr>
            <a:r>
              <a:rPr lang="el-GR" b="1" dirty="0" smtClean="0"/>
              <a:t>Ιξώδες</a:t>
            </a:r>
          </a:p>
          <a:p>
            <a:r>
              <a:rPr lang="el-GR" dirty="0"/>
              <a:t>Ιξώδες είναι η ιδιότητα των ρευστών </a:t>
            </a:r>
            <a:r>
              <a:rPr lang="el-GR" dirty="0" smtClean="0"/>
              <a:t>που χαρακτηρίζει </a:t>
            </a:r>
            <a:r>
              <a:rPr lang="el-GR" dirty="0"/>
              <a:t>την τάση τους </a:t>
            </a:r>
            <a:r>
              <a:rPr lang="el-GR" dirty="0" smtClean="0"/>
              <a:t>να αντιστέκονται </a:t>
            </a:r>
            <a:r>
              <a:rPr lang="el-GR" dirty="0"/>
              <a:t>σε κάθε δύναμη </a:t>
            </a:r>
            <a:r>
              <a:rPr lang="el-GR" dirty="0" smtClean="0"/>
              <a:t>που προκαλεί παραμόρφωση.</a:t>
            </a:r>
          </a:p>
          <a:p>
            <a:r>
              <a:rPr lang="el-GR" dirty="0"/>
              <a:t>Η δύναμη την οποία ασκεί ένα </a:t>
            </a:r>
            <a:r>
              <a:rPr lang="el-GR" dirty="0" smtClean="0"/>
              <a:t>κινούμενο ρευστό </a:t>
            </a:r>
            <a:r>
              <a:rPr lang="el-GR" dirty="0"/>
              <a:t>σε σώμα ευρισκόμενο </a:t>
            </a:r>
            <a:r>
              <a:rPr lang="el-GR" dirty="0" smtClean="0"/>
              <a:t>στην διεύθυνση </a:t>
            </a:r>
            <a:r>
              <a:rPr lang="el-GR" dirty="0"/>
              <a:t>της κίνησής του </a:t>
            </a:r>
            <a:r>
              <a:rPr lang="el-GR" dirty="0" smtClean="0"/>
              <a:t>λέγεται οπισθέλκουσα </a:t>
            </a:r>
            <a:r>
              <a:rPr lang="el-GR" dirty="0"/>
              <a:t>δύναμη </a:t>
            </a:r>
            <a:r>
              <a:rPr lang="el-GR" dirty="0" smtClean="0"/>
              <a:t>και εξαρτάται </a:t>
            </a:r>
            <a:r>
              <a:rPr lang="el-GR" dirty="0"/>
              <a:t>μερικώς από το ιξώδες </a:t>
            </a:r>
            <a:r>
              <a:rPr lang="el-GR" dirty="0" smtClean="0"/>
              <a:t>του ρευστού.</a:t>
            </a:r>
            <a:endParaRPr lang="el-GR" dirty="0"/>
          </a:p>
        </p:txBody>
      </p:sp>
    </p:spTree>
    <p:extLst>
      <p:ext uri="{BB962C8B-B14F-4D97-AF65-F5344CB8AC3E}">
        <p14:creationId xmlns:p14="http://schemas.microsoft.com/office/powerpoint/2010/main" val="3741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Χαρακτηριστικές ιδιότητες των ρευστών </a:t>
            </a:r>
            <a:r>
              <a:rPr lang="el-GR" sz="3600" b="1" dirty="0" smtClean="0"/>
              <a:t>(7)</a:t>
            </a:r>
            <a:endParaRPr lang="el-GR" sz="3600" dirty="0"/>
          </a:p>
        </p:txBody>
      </p:sp>
      <p:sp>
        <p:nvSpPr>
          <p:cNvPr id="3" name="Θέση περιεχομένου 2"/>
          <p:cNvSpPr>
            <a:spLocks noGrp="1"/>
          </p:cNvSpPr>
          <p:nvPr>
            <p:ph idx="1"/>
          </p:nvPr>
        </p:nvSpPr>
        <p:spPr>
          <a:xfrm>
            <a:off x="457200" y="1600200"/>
            <a:ext cx="8229600" cy="2125864"/>
          </a:xfrm>
        </p:spPr>
        <p:txBody>
          <a:bodyPr>
            <a:normAutofit fontScale="55000" lnSpcReduction="20000"/>
          </a:bodyPr>
          <a:lstStyle/>
          <a:p>
            <a:pPr marL="0" indent="0">
              <a:buNone/>
            </a:pPr>
            <a:r>
              <a:rPr lang="el-GR" b="1" dirty="0" smtClean="0"/>
              <a:t>Ιξώδες</a:t>
            </a:r>
          </a:p>
          <a:p>
            <a:r>
              <a:rPr lang="el-GR" dirty="0"/>
              <a:t>Έστω στοιβάδα ρευστού μεταξύ δύο μακρών </a:t>
            </a:r>
            <a:r>
              <a:rPr lang="el-GR" dirty="0" smtClean="0"/>
              <a:t>στερεών πλακών </a:t>
            </a:r>
            <a:r>
              <a:rPr lang="el-GR" dirty="0"/>
              <a:t>που απέχουν μήκος ℓ μεταξύ </a:t>
            </a:r>
            <a:r>
              <a:rPr lang="el-GR" dirty="0" smtClean="0"/>
              <a:t>τους. Στην </a:t>
            </a:r>
            <a:r>
              <a:rPr lang="el-GR" dirty="0"/>
              <a:t>πάνω πλάκα ασκείται δύναμη F ανά </a:t>
            </a:r>
            <a:r>
              <a:rPr lang="el-GR" dirty="0" smtClean="0"/>
              <a:t>μονάδα επιφάνειας </a:t>
            </a:r>
            <a:r>
              <a:rPr lang="el-GR" dirty="0"/>
              <a:t>A του ρευστού που αντιστοιχεί σε </a:t>
            </a:r>
            <a:r>
              <a:rPr lang="el-GR" dirty="0" smtClean="0"/>
              <a:t>τάση τ=</a:t>
            </a:r>
            <a:r>
              <a:rPr lang="en-US" dirty="0" smtClean="0"/>
              <a:t>F/A.</a:t>
            </a:r>
            <a:r>
              <a:rPr lang="el-GR" dirty="0" smtClean="0"/>
              <a:t> Κάνοντας </a:t>
            </a:r>
            <a:r>
              <a:rPr lang="el-GR" dirty="0"/>
              <a:t>χρήση της συνθήκης μη ολίσθησης u(0)=</a:t>
            </a:r>
            <a:r>
              <a:rPr lang="el-GR" dirty="0" smtClean="0"/>
              <a:t>0 και </a:t>
            </a:r>
            <a:r>
              <a:rPr lang="el-GR" dirty="0"/>
              <a:t>u(ℓ)=V προκύπτει προφίλ ταχυτήτων μέσα </a:t>
            </a:r>
            <a:r>
              <a:rPr lang="el-GR" dirty="0" smtClean="0"/>
              <a:t>στο ρευστό </a:t>
            </a:r>
            <a:r>
              <a:rPr lang="el-GR" dirty="0"/>
              <a:t>u(y)=</a:t>
            </a:r>
            <a:r>
              <a:rPr lang="el-GR" dirty="0" err="1"/>
              <a:t>Vy</a:t>
            </a:r>
            <a:r>
              <a:rPr lang="el-GR" dirty="0"/>
              <a:t>/ℓ και ρυθμός </a:t>
            </a:r>
            <a:r>
              <a:rPr lang="el-GR" dirty="0" smtClean="0"/>
              <a:t>παραμόρφωσης </a:t>
            </a:r>
            <a:r>
              <a:rPr lang="en-US" dirty="0" smtClean="0"/>
              <a:t>du/</a:t>
            </a:r>
            <a:r>
              <a:rPr lang="en-US" dirty="0" err="1" smtClean="0"/>
              <a:t>dy</a:t>
            </a:r>
            <a:r>
              <a:rPr lang="en-US" dirty="0" smtClean="0"/>
              <a:t>=V/ℓ</a:t>
            </a:r>
            <a:r>
              <a:rPr lang="el-GR" dirty="0" smtClean="0"/>
              <a:t>.</a:t>
            </a:r>
          </a:p>
          <a:p>
            <a:r>
              <a:rPr lang="el-GR" dirty="0"/>
              <a:t>Σαν αποτέλεσμα οι διατμητικές τάσεις </a:t>
            </a:r>
            <a:r>
              <a:rPr lang="el-GR" dirty="0" smtClean="0"/>
              <a:t>που αναπτύσσονται </a:t>
            </a:r>
            <a:r>
              <a:rPr lang="el-GR" dirty="0"/>
              <a:t>στο ρευστό δίνονται από την </a:t>
            </a:r>
            <a:r>
              <a:rPr lang="el-GR" dirty="0" smtClean="0"/>
              <a:t>σχέση</a:t>
            </a:r>
            <a:r>
              <a:rPr lang="en-US" dirty="0" smtClean="0"/>
              <a:t> </a:t>
            </a:r>
            <a:r>
              <a:rPr lang="el-GR" dirty="0" smtClean="0"/>
              <a:t>αναλογίας </a:t>
            </a:r>
            <a:r>
              <a:rPr lang="el-GR" b="1" dirty="0"/>
              <a:t>τ=</a:t>
            </a:r>
            <a:r>
              <a:rPr lang="el-GR" b="1" dirty="0" err="1"/>
              <a:t>μVy</a:t>
            </a:r>
            <a:r>
              <a:rPr lang="el-GR" b="1" dirty="0"/>
              <a:t>/ℓ=</a:t>
            </a:r>
            <a:r>
              <a:rPr lang="el-GR" b="1" dirty="0" err="1"/>
              <a:t>μdu</a:t>
            </a:r>
            <a:r>
              <a:rPr lang="el-GR" b="1" dirty="0"/>
              <a:t>/</a:t>
            </a:r>
            <a:r>
              <a:rPr lang="el-GR" b="1" dirty="0" err="1"/>
              <a:t>dy</a:t>
            </a:r>
            <a:r>
              <a:rPr lang="el-GR" b="1" dirty="0"/>
              <a:t> </a:t>
            </a:r>
            <a:r>
              <a:rPr lang="el-GR" dirty="0"/>
              <a:t>για </a:t>
            </a:r>
            <a:r>
              <a:rPr lang="el-GR" dirty="0" err="1"/>
              <a:t>ν</a:t>
            </a:r>
            <a:r>
              <a:rPr lang="el-GR" dirty="0" err="1" smtClean="0"/>
              <a:t>ευτώνιο</a:t>
            </a:r>
            <a:r>
              <a:rPr lang="el-GR" dirty="0" smtClean="0"/>
              <a:t> </a:t>
            </a:r>
            <a:r>
              <a:rPr lang="el-GR" dirty="0"/>
              <a:t>ρευστό</a:t>
            </a:r>
            <a:endParaRPr lang="el-GR" b="1" dirty="0" smtClean="0"/>
          </a:p>
        </p:txBody>
      </p:sp>
      <p:pic>
        <p:nvPicPr>
          <p:cNvPr id="4" name="Εικόνα 3"/>
          <p:cNvPicPr>
            <a:picLocks noChangeAspect="1"/>
          </p:cNvPicPr>
          <p:nvPr/>
        </p:nvPicPr>
        <p:blipFill>
          <a:blip r:embed="rId2"/>
          <a:stretch>
            <a:fillRect/>
          </a:stretch>
        </p:blipFill>
        <p:spPr>
          <a:xfrm>
            <a:off x="2252952" y="3726064"/>
            <a:ext cx="4638095" cy="3095238"/>
          </a:xfrm>
          <a:prstGeom prst="rect">
            <a:avLst/>
          </a:prstGeom>
        </p:spPr>
      </p:pic>
    </p:spTree>
    <p:extLst>
      <p:ext uri="{BB962C8B-B14F-4D97-AF65-F5344CB8AC3E}">
        <p14:creationId xmlns:p14="http://schemas.microsoft.com/office/powerpoint/2010/main" val="918525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Το υλικό της παρουσίασης προέρχεται από το </a:t>
            </a:r>
            <a:r>
              <a:rPr lang="el-GR" dirty="0" smtClean="0"/>
              <a:t>βιβλία</a:t>
            </a:r>
            <a:r>
              <a:rPr lang="en-US" dirty="0" smtClean="0"/>
              <a:t>:</a:t>
            </a:r>
            <a:endParaRPr lang="el-GR" dirty="0" smtClean="0"/>
          </a:p>
          <a:p>
            <a:pPr marL="0" indent="0">
              <a:buNone/>
            </a:pPr>
            <a:endParaRPr lang="en-US" dirty="0"/>
          </a:p>
          <a:p>
            <a:pPr marL="0" indent="0">
              <a:buNone/>
            </a:pPr>
            <a:r>
              <a:rPr lang="el-GR" dirty="0"/>
              <a:t>«</a:t>
            </a:r>
            <a:r>
              <a:rPr lang="el-GR" dirty="0" err="1"/>
              <a:t>Ρευστομηχανική</a:t>
            </a:r>
            <a:r>
              <a:rPr lang="el-GR" dirty="0"/>
              <a:t> Ι», Ν. </a:t>
            </a:r>
            <a:r>
              <a:rPr lang="el-GR" dirty="0" err="1"/>
              <a:t>Καφούσιας</a:t>
            </a:r>
            <a:r>
              <a:rPr lang="el-GR" dirty="0"/>
              <a:t>, Εκδόσεις Παν/</a:t>
            </a:r>
            <a:r>
              <a:rPr lang="el-GR" dirty="0" err="1"/>
              <a:t>μίου</a:t>
            </a:r>
            <a:r>
              <a:rPr lang="el-GR" dirty="0"/>
              <a:t> Πατρών, Πάτρα 1990</a:t>
            </a:r>
            <a:r>
              <a:rPr lang="en-US" dirty="0" smtClean="0"/>
              <a:t>,</a:t>
            </a:r>
            <a:endParaRPr lang="el-GR" dirty="0" smtClean="0"/>
          </a:p>
          <a:p>
            <a:pPr marL="0" indent="0">
              <a:buNone/>
            </a:pPr>
            <a:r>
              <a:rPr lang="el-GR" dirty="0"/>
              <a:t>«Δυναμική Ρευστών», </a:t>
            </a:r>
            <a:r>
              <a:rPr lang="en-US" dirty="0"/>
              <a:t>W</a:t>
            </a:r>
            <a:r>
              <a:rPr lang="el-GR" dirty="0"/>
              <a:t>.</a:t>
            </a:r>
            <a:r>
              <a:rPr lang="en-US" dirty="0"/>
              <a:t>F</a:t>
            </a:r>
            <a:r>
              <a:rPr lang="el-GR" dirty="0"/>
              <a:t>. </a:t>
            </a:r>
            <a:r>
              <a:rPr lang="en-US" dirty="0"/>
              <a:t>Hughes</a:t>
            </a:r>
            <a:r>
              <a:rPr lang="el-GR" dirty="0"/>
              <a:t>, </a:t>
            </a:r>
            <a:r>
              <a:rPr lang="en-US" dirty="0"/>
              <a:t>J</a:t>
            </a:r>
            <a:r>
              <a:rPr lang="el-GR" dirty="0"/>
              <a:t>.</a:t>
            </a:r>
            <a:r>
              <a:rPr lang="en-US" dirty="0"/>
              <a:t>A</a:t>
            </a:r>
            <a:r>
              <a:rPr lang="el-GR" dirty="0"/>
              <a:t>. </a:t>
            </a:r>
            <a:r>
              <a:rPr lang="en-US" dirty="0"/>
              <a:t>Brighton</a:t>
            </a:r>
            <a:r>
              <a:rPr lang="el-GR" dirty="0"/>
              <a:t>, Σειρά </a:t>
            </a:r>
            <a:r>
              <a:rPr lang="en-US" dirty="0" err="1" smtClean="0"/>
              <a:t>Schaum</a:t>
            </a:r>
            <a:r>
              <a:rPr lang="el-GR" dirty="0" smtClean="0"/>
              <a:t>,</a:t>
            </a:r>
            <a:endParaRPr lang="en-US" dirty="0"/>
          </a:p>
          <a:p>
            <a:pPr marL="0" indent="0">
              <a:buNone/>
            </a:pPr>
            <a:r>
              <a:rPr lang="el-GR" dirty="0"/>
              <a:t>«Μηχανική Ρευστών», Α. Γούλας, Εκδόσεις </a:t>
            </a:r>
            <a:r>
              <a:rPr lang="el-GR" dirty="0" err="1" smtClean="0"/>
              <a:t>Γιαχούδη-Γιαπούλη</a:t>
            </a:r>
            <a:r>
              <a:rPr lang="el-GR" dirty="0" smtClean="0"/>
              <a:t>,</a:t>
            </a:r>
            <a:endParaRPr lang="en-US" dirty="0"/>
          </a:p>
          <a:p>
            <a:pPr marL="0" indent="0">
              <a:buNone/>
            </a:pPr>
            <a:r>
              <a:rPr lang="en-US" dirty="0"/>
              <a:t> </a:t>
            </a:r>
            <a:r>
              <a:rPr lang="el-GR" dirty="0"/>
              <a:t>«Μηχανική των ρευστών», </a:t>
            </a:r>
            <a:r>
              <a:rPr lang="el-GR" dirty="0" err="1"/>
              <a:t>Τσαγγάρης</a:t>
            </a:r>
            <a:r>
              <a:rPr lang="el-GR" dirty="0"/>
              <a:t> Σ., Εκδόσεις Συμεών, Αθήνα </a:t>
            </a:r>
            <a:r>
              <a:rPr lang="el-GR" dirty="0" smtClean="0"/>
              <a:t>1995,</a:t>
            </a:r>
            <a:endParaRPr lang="en-US" dirty="0"/>
          </a:p>
          <a:p>
            <a:pPr marL="0" indent="0">
              <a:buNone/>
            </a:pPr>
            <a:r>
              <a:rPr lang="en-US" dirty="0"/>
              <a:t> </a:t>
            </a:r>
            <a:r>
              <a:rPr lang="el-GR" dirty="0"/>
              <a:t>«Μηχανική Ρευστών», Α. Γούλας, Εκδόσεις </a:t>
            </a:r>
            <a:r>
              <a:rPr lang="el-GR" dirty="0" err="1" smtClean="0"/>
              <a:t>Γιαχούδη-Γιαπούλη</a:t>
            </a:r>
            <a:r>
              <a:rPr lang="el-GR" dirty="0" smtClean="0"/>
              <a:t>,</a:t>
            </a:r>
            <a:endParaRPr lang="en-US" dirty="0"/>
          </a:p>
          <a:p>
            <a:pPr marL="0" indent="0">
              <a:buNone/>
            </a:pPr>
            <a:endParaRPr lang="en-US" dirty="0"/>
          </a:p>
          <a:p>
            <a:pPr marL="0" indent="0">
              <a:buNone/>
            </a:pPr>
            <a:r>
              <a:rPr lang="el-GR" dirty="0"/>
              <a:t>εκτός αν </a:t>
            </a:r>
            <a:r>
              <a:rPr lang="el-GR" dirty="0" smtClean="0"/>
              <a:t>αναγράφονται </a:t>
            </a:r>
            <a:r>
              <a:rPr lang="el-GR" dirty="0"/>
              <a:t>διαφορετικά.</a:t>
            </a:r>
            <a:endParaRPr lang="en-US" dirty="0"/>
          </a:p>
          <a:p>
            <a:pPr marL="0" indent="0">
              <a:buNone/>
            </a:pPr>
            <a:endParaRPr lang="en-US" dirty="0"/>
          </a:p>
        </p:txBody>
      </p:sp>
    </p:spTree>
    <p:extLst>
      <p:ext uri="{BB962C8B-B14F-4D97-AF65-F5344CB8AC3E}">
        <p14:creationId xmlns:p14="http://schemas.microsoft.com/office/powerpoint/2010/main" val="117413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Αναφοράς</a:t>
            </a:r>
            <a:endParaRPr lang="el-GR" b="1" dirty="0"/>
          </a:p>
        </p:txBody>
      </p:sp>
      <p:sp>
        <p:nvSpPr>
          <p:cNvPr id="3" name="Θέση περιεχομένου 2"/>
          <p:cNvSpPr>
            <a:spLocks noGrp="1"/>
          </p:cNvSpPr>
          <p:nvPr>
            <p:ph idx="1"/>
          </p:nvPr>
        </p:nvSpPr>
        <p:spPr>
          <a:xfrm>
            <a:off x="457200" y="1556792"/>
            <a:ext cx="8229600" cy="4525963"/>
          </a:xfrm>
        </p:spPr>
        <p:txBody>
          <a:bodyPr/>
          <a:lstStyle/>
          <a:p>
            <a:pPr marL="0" indent="0">
              <a:buNone/>
            </a:pPr>
            <a:r>
              <a:rPr lang="el-GR" sz="2400" dirty="0" err="1"/>
              <a:t>Copyright</a:t>
            </a:r>
            <a:r>
              <a:rPr lang="el-GR" sz="2400" dirty="0"/>
              <a:t> Πανεπιστήμιο Πατρών</a:t>
            </a:r>
            <a:r>
              <a:rPr lang="en-US" sz="2400" dirty="0"/>
              <a:t>,</a:t>
            </a:r>
            <a:r>
              <a:rPr lang="el-GR" sz="2400" dirty="0"/>
              <a:t> Βασίλειος </a:t>
            </a:r>
            <a:r>
              <a:rPr lang="el-GR" sz="2400" dirty="0" err="1"/>
              <a:t>Λουκόπουλος</a:t>
            </a:r>
            <a:r>
              <a:rPr lang="el-GR" sz="2400" dirty="0"/>
              <a:t>. «Μηχανική των Ρευστών. Ενότητα </a:t>
            </a:r>
            <a:r>
              <a:rPr lang="en-US" sz="2400" dirty="0" smtClean="0"/>
              <a:t>1</a:t>
            </a:r>
            <a:r>
              <a:rPr lang="el-GR" sz="2400" dirty="0" smtClean="0"/>
              <a:t>». </a:t>
            </a:r>
            <a:r>
              <a:rPr lang="el-GR" sz="2400" dirty="0"/>
              <a:t>Έκδοση: 1.0. Πάτρα 2014. Διαθέσιμο από τη δικτυακή διεύθυνση: </a:t>
            </a:r>
            <a:r>
              <a:rPr lang="en-US" sz="2400" b="1" dirty="0"/>
              <a:t>https://</a:t>
            </a:r>
            <a:r>
              <a:rPr lang="en-US" sz="2400" b="1" dirty="0" smtClean="0"/>
              <a:t>eclass.upatras.gr/courses/PHY1945/</a:t>
            </a:r>
            <a:endParaRPr lang="el-GR" sz="2400" dirty="0"/>
          </a:p>
          <a:p>
            <a:pPr marL="0" indent="0">
              <a:buNone/>
            </a:pPr>
            <a:endParaRPr lang="el-GR" dirty="0"/>
          </a:p>
        </p:txBody>
      </p:sp>
    </p:spTree>
    <p:extLst>
      <p:ext uri="{BB962C8B-B14F-4D97-AF65-F5344CB8AC3E}">
        <p14:creationId xmlns:p14="http://schemas.microsoft.com/office/powerpoint/2010/main" val="243814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5" name="Εικόνα 4"/>
          <p:cNvPicPr>
            <a:picLocks noChangeAspect="1"/>
          </p:cNvPicPr>
          <p:nvPr/>
        </p:nvPicPr>
        <p:blipFill>
          <a:blip r:embed="rId4"/>
          <a:stretch>
            <a:fillRect/>
          </a:stretch>
        </p:blipFill>
        <p:spPr>
          <a:xfrm>
            <a:off x="2018317" y="5825738"/>
            <a:ext cx="1572821" cy="557784"/>
          </a:xfrm>
          <a:prstGeom prst="rect">
            <a:avLst/>
          </a:prstGeom>
        </p:spPr>
      </p:pic>
    </p:spTree>
    <p:extLst>
      <p:ext uri="{BB962C8B-B14F-4D97-AF65-F5344CB8AC3E}">
        <p14:creationId xmlns:p14="http://schemas.microsoft.com/office/powerpoint/2010/main" val="189259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Σκοποί  ενότητας</a:t>
            </a:r>
            <a:r>
              <a:rPr lang="en-US" b="1" dirty="0" smtClean="0"/>
              <a:t> </a:t>
            </a:r>
            <a:endParaRPr lang="el-GR" b="1" dirty="0"/>
          </a:p>
        </p:txBody>
      </p:sp>
      <p:sp>
        <p:nvSpPr>
          <p:cNvPr id="3" name="Content Placeholder 2"/>
          <p:cNvSpPr>
            <a:spLocks noGrp="1"/>
          </p:cNvSpPr>
          <p:nvPr>
            <p:ph idx="1"/>
          </p:nvPr>
        </p:nvSpPr>
        <p:spPr/>
        <p:txBody>
          <a:bodyPr>
            <a:normAutofit/>
          </a:bodyPr>
          <a:lstStyle/>
          <a:p>
            <a:pPr marL="0" indent="0">
              <a:buNone/>
            </a:pPr>
            <a:r>
              <a:rPr lang="el-GR" b="1" dirty="0" smtClean="0"/>
              <a:t>Γενικές </a:t>
            </a:r>
            <a:r>
              <a:rPr lang="el-GR" b="1" dirty="0"/>
              <a:t>έννοιες και ορισμοί</a:t>
            </a:r>
          </a:p>
          <a:p>
            <a:r>
              <a:rPr lang="el-GR" dirty="0" smtClean="0"/>
              <a:t>Το </a:t>
            </a:r>
            <a:r>
              <a:rPr lang="el-GR" dirty="0"/>
              <a:t>ρευστό ως συνεχές μέσο (Μηχανική του Συνεχούς Μέσου).</a:t>
            </a:r>
          </a:p>
          <a:p>
            <a:r>
              <a:rPr lang="el-GR" dirty="0" smtClean="0"/>
              <a:t>Χαρακτηριστικές </a:t>
            </a:r>
            <a:r>
              <a:rPr lang="el-GR" dirty="0"/>
              <a:t>ιδιότητες των ρευστών</a:t>
            </a:r>
          </a:p>
          <a:p>
            <a:r>
              <a:rPr lang="el-GR" dirty="0" smtClean="0"/>
              <a:t>Νευτώνεια </a:t>
            </a:r>
            <a:r>
              <a:rPr lang="el-GR" dirty="0"/>
              <a:t>ρευστά- Μη Νευτώνεια ρευστά – Ιδανικά ρευστά</a:t>
            </a:r>
            <a:r>
              <a:rPr lang="el-GR" dirty="0" smtClean="0"/>
              <a:t>.</a:t>
            </a:r>
            <a:r>
              <a:rPr lang="el-GR" dirty="0"/>
              <a:t>	</a:t>
            </a:r>
          </a:p>
          <a:p>
            <a:pPr marL="0" indent="0">
              <a:buNone/>
            </a:pP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a:t>Εισαγωγικές έννοιες</a:t>
            </a:r>
          </a:p>
        </p:txBody>
      </p:sp>
      <p:sp>
        <p:nvSpPr>
          <p:cNvPr id="3" name="2 - Θέση περιεχομένου"/>
          <p:cNvSpPr>
            <a:spLocks noGrp="1"/>
          </p:cNvSpPr>
          <p:nvPr>
            <p:ph idx="1"/>
          </p:nvPr>
        </p:nvSpPr>
        <p:spPr>
          <a:xfrm>
            <a:off x="466215" y="1611851"/>
            <a:ext cx="8229600" cy="4525963"/>
          </a:xfrm>
        </p:spPr>
        <p:txBody>
          <a:bodyPr>
            <a:normAutofit fontScale="92500" lnSpcReduction="10000"/>
          </a:bodyPr>
          <a:lstStyle/>
          <a:p>
            <a:pPr>
              <a:buNone/>
            </a:pPr>
            <a:r>
              <a:rPr lang="el-GR" dirty="0" smtClean="0"/>
              <a:t> </a:t>
            </a:r>
          </a:p>
          <a:p>
            <a:r>
              <a:rPr lang="el-GR" sz="3000" dirty="0" smtClean="0"/>
              <a:t>Η </a:t>
            </a:r>
            <a:r>
              <a:rPr lang="el-GR" sz="3000" b="1" dirty="0" smtClean="0"/>
              <a:t>Μηχανική των Ρευστών </a:t>
            </a:r>
            <a:r>
              <a:rPr lang="el-GR" sz="3000" dirty="0" smtClean="0"/>
              <a:t>ή</a:t>
            </a:r>
            <a:r>
              <a:rPr lang="el-GR" sz="3000" b="1" dirty="0" smtClean="0"/>
              <a:t> </a:t>
            </a:r>
            <a:r>
              <a:rPr lang="el-GR" sz="3000" b="1" dirty="0" err="1" smtClean="0"/>
              <a:t>Ρευστομηχανική</a:t>
            </a:r>
            <a:r>
              <a:rPr lang="el-GR" sz="3000" b="1" dirty="0" smtClean="0"/>
              <a:t> </a:t>
            </a:r>
            <a:r>
              <a:rPr lang="el-GR" sz="3000" dirty="0" smtClean="0"/>
              <a:t>ή και</a:t>
            </a:r>
            <a:r>
              <a:rPr lang="el-GR" sz="3000" b="1" dirty="0" smtClean="0"/>
              <a:t> Δυναμική των Ρευστών</a:t>
            </a:r>
            <a:r>
              <a:rPr lang="el-GR" sz="3000" dirty="0" smtClean="0"/>
              <a:t> είναι η επιστήμη που ασχολείται με την ισορροπία και την κίνηση των ρευστών, δηλ. των υγρών και των αερίων.</a:t>
            </a:r>
          </a:p>
          <a:p>
            <a:r>
              <a:rPr lang="el-GR" sz="3000" dirty="0" smtClean="0"/>
              <a:t>Η </a:t>
            </a:r>
            <a:r>
              <a:rPr lang="el-GR" sz="3000" dirty="0"/>
              <a:t>ουσία του αντικειμένου της </a:t>
            </a:r>
            <a:r>
              <a:rPr lang="el-GR" sz="3000" dirty="0" err="1"/>
              <a:t>Ρευστομηχανικής</a:t>
            </a:r>
            <a:r>
              <a:rPr lang="el-GR" sz="3000" dirty="0"/>
              <a:t>, δηλ. της ροής των ρευστών, είναι ένας συνεχής συγκερασμός μεταξύ θεωρίας και πειράματος</a:t>
            </a:r>
            <a:r>
              <a:rPr lang="el-GR" sz="3000" dirty="0" smtClean="0"/>
              <a:t>.</a:t>
            </a:r>
          </a:p>
          <a:p>
            <a:r>
              <a:rPr lang="el-GR" sz="3000" dirty="0"/>
              <a:t>Η θεωρία δεν είναι αποτελεσματική μερικές φορές ως προσέγγιση προβλημάτων </a:t>
            </a:r>
            <a:r>
              <a:rPr lang="el-GR" sz="3000" dirty="0" err="1" smtClean="0"/>
              <a:t>Ρευστομηχανικής</a:t>
            </a:r>
            <a:r>
              <a:rPr lang="el-GR" sz="3000" dirty="0" smtClean="0"/>
              <a:t>.</a:t>
            </a:r>
            <a:endParaRPr lang="el-GR" sz="3000" dirty="0"/>
          </a:p>
          <a:p>
            <a:endParaRPr lang="el-GR" dirty="0"/>
          </a:p>
        </p:txBody>
      </p:sp>
      <p:sp>
        <p:nvSpPr>
          <p:cNvPr id="6" name="Rectangle 2"/>
          <p:cNvSpPr>
            <a:spLocks noChangeArrowheads="1"/>
          </p:cNvSpPr>
          <p:nvPr/>
        </p:nvSpPr>
        <p:spPr bwMode="auto">
          <a:xfrm>
            <a:off x="261937" y="658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4"/>
          <p:cNvSpPr>
            <a:spLocks noChangeArrowheads="1"/>
          </p:cNvSpPr>
          <p:nvPr/>
        </p:nvSpPr>
        <p:spPr bwMode="auto">
          <a:xfrm>
            <a:off x="-145345" y="-169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Εισαγωγικές </a:t>
            </a:r>
            <a:r>
              <a:rPr lang="el-GR" sz="3600" b="1" dirty="0" smtClean="0"/>
              <a:t>έννοιες</a:t>
            </a:r>
            <a:r>
              <a:rPr lang="en-US" sz="3600" b="1" dirty="0" smtClean="0"/>
              <a:t> (2)</a:t>
            </a:r>
            <a:endParaRPr lang="el-GR" sz="3600" dirty="0"/>
          </a:p>
        </p:txBody>
      </p:sp>
      <p:sp>
        <p:nvSpPr>
          <p:cNvPr id="3" name="Θέση περιεχομένου 2"/>
          <p:cNvSpPr>
            <a:spLocks noGrp="1"/>
          </p:cNvSpPr>
          <p:nvPr>
            <p:ph idx="1"/>
          </p:nvPr>
        </p:nvSpPr>
        <p:spPr/>
        <p:txBody>
          <a:bodyPr>
            <a:normAutofit lnSpcReduction="10000"/>
          </a:bodyPr>
          <a:lstStyle/>
          <a:p>
            <a:r>
              <a:rPr lang="el-GR" sz="2800" dirty="0"/>
              <a:t>Τα δύο κύρια εμπόδια για μια άμεση εφαρμόσιμη θεωρία είναι η </a:t>
            </a:r>
            <a:r>
              <a:rPr lang="el-GR" sz="2800" i="1" dirty="0"/>
              <a:t>γεωμετρία</a:t>
            </a:r>
            <a:r>
              <a:rPr lang="el-GR" sz="2800" dirty="0"/>
              <a:t> της ροής και η ιδιότητα των ρευστών η </a:t>
            </a:r>
            <a:r>
              <a:rPr lang="el-GR" sz="2800" dirty="0" smtClean="0"/>
              <a:t>γνωστή </a:t>
            </a:r>
            <a:r>
              <a:rPr lang="el-GR" sz="2800" dirty="0"/>
              <a:t>ως </a:t>
            </a:r>
            <a:r>
              <a:rPr lang="el-GR" sz="2800" i="1" dirty="0"/>
              <a:t>συνεκτικότητα</a:t>
            </a:r>
            <a:r>
              <a:rPr lang="el-GR" sz="2800" dirty="0" smtClean="0"/>
              <a:t>.</a:t>
            </a:r>
          </a:p>
          <a:p>
            <a:r>
              <a:rPr lang="el-GR" sz="2800" dirty="0"/>
              <a:t>Η γενική θεωρία της ροής των ρευστών είναι πολύ δύσκολο να χρησιμοποιηθεί σε προβλήματα με οιαδήποτε γεωμετρία και έτσι η βιβλιογραφία συνήθως αναφέρεται κύρια σε απλές γεωμετρίες </a:t>
            </a:r>
            <a:r>
              <a:rPr lang="el-GR" sz="2800" dirty="0" smtClean="0"/>
              <a:t>ροής.</a:t>
            </a:r>
          </a:p>
          <a:p>
            <a:r>
              <a:rPr lang="el-GR" sz="2800" dirty="0"/>
              <a:t>Το δεύτερο εμπόδιο για την θεωρητική προσέγγιση είναι η δράση της συνεκτικότητας που μπορεί να αγνοηθεί μόνο σε ορισμένες περιπτώσεις</a:t>
            </a:r>
            <a:r>
              <a:rPr lang="el-GR" sz="2800" dirty="0" smtClean="0"/>
              <a:t>.</a:t>
            </a:r>
          </a:p>
          <a:p>
            <a:endParaRPr lang="el-GR" sz="2800" dirty="0"/>
          </a:p>
        </p:txBody>
      </p:sp>
    </p:spTree>
    <p:extLst>
      <p:ext uri="{BB962C8B-B14F-4D97-AF65-F5344CB8AC3E}">
        <p14:creationId xmlns:p14="http://schemas.microsoft.com/office/powerpoint/2010/main" val="13971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Κατηγορίες ρευστών</a:t>
            </a:r>
            <a:endParaRPr lang="el-GR" sz="3600" dirty="0"/>
          </a:p>
        </p:txBody>
      </p:sp>
      <p:sp>
        <p:nvSpPr>
          <p:cNvPr id="3" name="Θέση περιεχομένου 2"/>
          <p:cNvSpPr>
            <a:spLocks noGrp="1"/>
          </p:cNvSpPr>
          <p:nvPr>
            <p:ph idx="1"/>
          </p:nvPr>
        </p:nvSpPr>
        <p:spPr/>
        <p:txBody>
          <a:bodyPr/>
          <a:lstStyle/>
          <a:p>
            <a:pPr marL="0" indent="0">
              <a:buNone/>
            </a:pPr>
            <a:endParaRPr lang="en-US" b="1" i="1" dirty="0" smtClean="0"/>
          </a:p>
          <a:p>
            <a:pPr marL="0" indent="0">
              <a:buNone/>
            </a:pPr>
            <a:r>
              <a:rPr lang="el-GR" b="1" dirty="0" smtClean="0"/>
              <a:t>Νευτώνεια-Μη Νευτώνεια-Ιδανικά</a:t>
            </a:r>
            <a:endParaRPr lang="en-US" b="1" dirty="0" smtClean="0"/>
          </a:p>
          <a:p>
            <a:pPr marL="0" indent="0">
              <a:buNone/>
            </a:pPr>
            <a:endParaRPr lang="en-US" b="1" i="1" dirty="0" smtClean="0"/>
          </a:p>
          <a:p>
            <a:pPr marL="0" indent="0">
              <a:buNone/>
            </a:pPr>
            <a:r>
              <a:rPr lang="el-GR" sz="2800" b="1" dirty="0"/>
              <a:t>Νευτώνεια: </a:t>
            </a:r>
            <a:r>
              <a:rPr lang="el-GR" sz="2800" dirty="0"/>
              <a:t>Ρευστά τα οποία ικανοποιούν τον πειραματικό νόμο του </a:t>
            </a:r>
            <a:r>
              <a:rPr lang="el-GR" sz="2800" dirty="0" err="1"/>
              <a:t>Newton</a:t>
            </a:r>
            <a:r>
              <a:rPr lang="el-GR" sz="2800" dirty="0"/>
              <a:t> </a:t>
            </a:r>
            <a:r>
              <a:rPr lang="el-GR" sz="2800" dirty="0" smtClean="0"/>
              <a:t>καλούνται</a:t>
            </a:r>
            <a:r>
              <a:rPr lang="en-US" sz="2800" dirty="0" smtClean="0"/>
              <a:t> </a:t>
            </a:r>
            <a:r>
              <a:rPr lang="el-GR" sz="2800" dirty="0" smtClean="0"/>
              <a:t>Νευτώνεια </a:t>
            </a:r>
            <a:r>
              <a:rPr lang="el-GR" sz="2800" dirty="0"/>
              <a:t>ρευστά. Στην περίπτωση αυτή η </a:t>
            </a:r>
            <a:r>
              <a:rPr lang="el-GR" sz="2800" dirty="0" err="1"/>
              <a:t>διατμητική</a:t>
            </a:r>
            <a:r>
              <a:rPr lang="el-GR" sz="2800" dirty="0"/>
              <a:t> τάση τ είναι ανάλογη </a:t>
            </a:r>
            <a:r>
              <a:rPr lang="el-GR" sz="2800" dirty="0" smtClean="0"/>
              <a:t>της</a:t>
            </a:r>
            <a:r>
              <a:rPr lang="en-US" sz="2800" dirty="0" smtClean="0"/>
              <a:t> </a:t>
            </a:r>
            <a:r>
              <a:rPr lang="el-GR" sz="2800" dirty="0" smtClean="0"/>
              <a:t>ταχύτητας </a:t>
            </a:r>
            <a:r>
              <a:rPr lang="el-GR" sz="2800" dirty="0"/>
              <a:t>μεταβολής της γωνιακής παραμορφώσεως</a:t>
            </a:r>
          </a:p>
        </p:txBody>
      </p:sp>
    </p:spTree>
    <p:extLst>
      <p:ext uri="{BB962C8B-B14F-4D97-AF65-F5344CB8AC3E}">
        <p14:creationId xmlns:p14="http://schemas.microsoft.com/office/powerpoint/2010/main" val="297157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Κατηγορίες </a:t>
            </a:r>
            <a:r>
              <a:rPr lang="el-GR" sz="3600" b="1" dirty="0" smtClean="0"/>
              <a:t>ρευστών</a:t>
            </a:r>
            <a:r>
              <a:rPr lang="en-US" sz="3600" b="1" dirty="0" smtClean="0"/>
              <a:t> (2)</a:t>
            </a:r>
            <a:endParaRPr lang="el-GR" sz="3600" dirty="0"/>
          </a:p>
        </p:txBody>
      </p:sp>
      <p:sp>
        <p:nvSpPr>
          <p:cNvPr id="3" name="Θέση περιεχομένου 2"/>
          <p:cNvSpPr>
            <a:spLocks noGrp="1"/>
          </p:cNvSpPr>
          <p:nvPr>
            <p:ph idx="1"/>
          </p:nvPr>
        </p:nvSpPr>
        <p:spPr/>
        <p:txBody>
          <a:bodyPr>
            <a:normAutofit/>
          </a:bodyPr>
          <a:lstStyle/>
          <a:p>
            <a:r>
              <a:rPr lang="el-GR" sz="2800" b="1" dirty="0"/>
              <a:t>Μη Νευτώνεια: </a:t>
            </a:r>
            <a:r>
              <a:rPr lang="el-GR" sz="2800" dirty="0"/>
              <a:t>Ρευστά τα οποία δεν ικανοποιούν τον πειραματικό νόμο του </a:t>
            </a:r>
            <a:r>
              <a:rPr lang="el-GR" sz="2800" dirty="0" err="1" smtClean="0"/>
              <a:t>Newton</a:t>
            </a:r>
            <a:r>
              <a:rPr lang="en-US" sz="2800" dirty="0" smtClean="0"/>
              <a:t> </a:t>
            </a:r>
            <a:r>
              <a:rPr lang="el-GR" sz="2800" dirty="0" smtClean="0"/>
              <a:t>καλούνται </a:t>
            </a:r>
            <a:r>
              <a:rPr lang="el-GR" sz="2800" dirty="0"/>
              <a:t>Μη Νευτώνεια ρευστά. Στην περίπτωση αυτή ο συσχετισμός της </a:t>
            </a:r>
            <a:r>
              <a:rPr lang="el-GR" sz="2800" dirty="0" err="1" smtClean="0"/>
              <a:t>διατμητικής</a:t>
            </a:r>
            <a:r>
              <a:rPr lang="en-US" sz="2800" dirty="0" smtClean="0"/>
              <a:t> </a:t>
            </a:r>
            <a:r>
              <a:rPr lang="el-GR" sz="2800" dirty="0" smtClean="0"/>
              <a:t>τάσεως </a:t>
            </a:r>
            <a:r>
              <a:rPr lang="el-GR" sz="2800" dirty="0"/>
              <a:t>τ και της ταχύτητας μεταβολής της γωνιακής παραμορφώσεως </a:t>
            </a:r>
            <a:r>
              <a:rPr lang="el-GR" sz="2800" dirty="0" smtClean="0"/>
              <a:t>είναι</a:t>
            </a:r>
            <a:r>
              <a:rPr lang="en-US" sz="2800" dirty="0" smtClean="0"/>
              <a:t> </a:t>
            </a:r>
            <a:r>
              <a:rPr lang="el-GR" sz="2800" dirty="0" smtClean="0"/>
              <a:t>διαφορετικός.</a:t>
            </a:r>
            <a:endParaRPr lang="en-US" sz="2800" dirty="0" smtClean="0"/>
          </a:p>
          <a:p>
            <a:r>
              <a:rPr lang="el-GR" sz="2800" b="1" dirty="0"/>
              <a:t>Ιδανικά: </a:t>
            </a:r>
            <a:r>
              <a:rPr lang="el-GR" sz="2800" dirty="0"/>
              <a:t>Ιδανικά (ή ιδεατά ή </a:t>
            </a:r>
            <a:r>
              <a:rPr lang="el-GR" sz="2800" dirty="0" err="1"/>
              <a:t>ανιξωδικά</a:t>
            </a:r>
            <a:r>
              <a:rPr lang="el-GR" sz="2800" dirty="0"/>
              <a:t>) καλούνται τα ρευστά εκείνα τα οποία </a:t>
            </a:r>
            <a:r>
              <a:rPr lang="el-GR" sz="2800" dirty="0" smtClean="0"/>
              <a:t>έχουν</a:t>
            </a:r>
            <a:r>
              <a:rPr lang="en-US" sz="2800" dirty="0" smtClean="0"/>
              <a:t> </a:t>
            </a:r>
            <a:r>
              <a:rPr lang="el-GR" sz="2800" dirty="0" smtClean="0"/>
              <a:t>μηδενική </a:t>
            </a:r>
            <a:r>
              <a:rPr lang="el-GR" sz="2800" dirty="0"/>
              <a:t>συνεκτικότητα.</a:t>
            </a:r>
          </a:p>
        </p:txBody>
      </p:sp>
    </p:spTree>
    <p:extLst>
      <p:ext uri="{BB962C8B-B14F-4D97-AF65-F5344CB8AC3E}">
        <p14:creationId xmlns:p14="http://schemas.microsoft.com/office/powerpoint/2010/main" val="138222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Κατηγορίες ρευστών</a:t>
            </a:r>
            <a:r>
              <a:rPr lang="en-US" b="1" dirty="0"/>
              <a:t> </a:t>
            </a:r>
            <a:r>
              <a:rPr lang="en-US" b="1" dirty="0" smtClean="0"/>
              <a:t>(3)</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2614770" y="1700808"/>
            <a:ext cx="3914459" cy="4031308"/>
          </a:xfrm>
          <a:prstGeom prst="rect">
            <a:avLst/>
          </a:prstGeom>
        </p:spPr>
      </p:pic>
    </p:spTree>
    <p:extLst>
      <p:ext uri="{BB962C8B-B14F-4D97-AF65-F5344CB8AC3E}">
        <p14:creationId xmlns:p14="http://schemas.microsoft.com/office/powerpoint/2010/main" val="112317366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1754</Words>
  <Application>Microsoft Office PowerPoint</Application>
  <PresentationFormat>Προβολή στην οθόνη (4:3)</PresentationFormat>
  <Paragraphs>163</Paragraphs>
  <Slides>33</Slides>
  <Notes>5</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33</vt:i4>
      </vt:variant>
    </vt:vector>
  </HeadingPairs>
  <TitlesOfParts>
    <vt:vector size="38" baseType="lpstr">
      <vt:lpstr>Arial</vt:lpstr>
      <vt:lpstr>Calibri</vt:lpstr>
      <vt:lpstr>Cambria Math</vt:lpstr>
      <vt:lpstr>Times New Roman</vt:lpstr>
      <vt:lpstr>Θέμα του Office</vt:lpstr>
      <vt:lpstr>Μηχανική των Ρευστών </vt:lpstr>
      <vt:lpstr>Άδειες Χρήσης</vt:lpstr>
      <vt:lpstr>Χρηματοδότηση</vt:lpstr>
      <vt:lpstr>Σκοποί  ενότητας </vt:lpstr>
      <vt:lpstr>Εισαγωγικές έννοιες</vt:lpstr>
      <vt:lpstr>Εισαγωγικές έννοιες (2)</vt:lpstr>
      <vt:lpstr>Κατηγορίες ρευστών</vt:lpstr>
      <vt:lpstr>Κατηγορίες ρευστών (2)</vt:lpstr>
      <vt:lpstr>Κατηγορίες ρευστών (3)</vt:lpstr>
      <vt:lpstr>Κατηγορίες ρευστών (4)</vt:lpstr>
      <vt:lpstr>Κατηγορίες ρευστών (5)</vt:lpstr>
      <vt:lpstr>Κατηγορίες ρευστών (6)</vt:lpstr>
      <vt:lpstr>Είδη ροής </vt:lpstr>
      <vt:lpstr>Είδη ροής (2)</vt:lpstr>
      <vt:lpstr>Είδη ροής (3)</vt:lpstr>
      <vt:lpstr>Είδη ροής (4)</vt:lpstr>
      <vt:lpstr>Είδη ροής (5)</vt:lpstr>
      <vt:lpstr>Είδη ροής (6)</vt:lpstr>
      <vt:lpstr>Είδη ροής (6)</vt:lpstr>
      <vt:lpstr>Είδη ροής (7)</vt:lpstr>
      <vt:lpstr>Είδη ροής (8)</vt:lpstr>
      <vt:lpstr>Είδη ροής (9)</vt:lpstr>
      <vt:lpstr>Είδη ροής (10)</vt:lpstr>
      <vt:lpstr>Χαρακτηριστικές ιδιότητες των ρευστών</vt:lpstr>
      <vt:lpstr>Χαρακτηριστικές ιδιότητες των ρευστών (2)</vt:lpstr>
      <vt:lpstr>Χαρακτηριστικές ιδιότητες των ρευστών (3)</vt:lpstr>
      <vt:lpstr>Χαρακτηριστικές ιδιότητες των ρευστών (4)</vt:lpstr>
      <vt:lpstr>Χαρακτηριστικές ιδιότητες των ρευστών (5)</vt:lpstr>
      <vt:lpstr>Χαρακτηριστικές ιδιότητες των ρευστών (6)</vt:lpstr>
      <vt:lpstr>Χαρακτηριστικές ιδιότητες των ρευστών (7)</vt:lpstr>
      <vt:lpstr>Σημείωμα Χρήσης Έργων Τρίτων</vt:lpstr>
      <vt:lpstr>Σημείωμα Αναφοράς</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Jimmy Labropoulos</cp:lastModifiedBy>
  <cp:revision>72</cp:revision>
  <dcterms:created xsi:type="dcterms:W3CDTF">2014-04-05T17:31:54Z</dcterms:created>
  <dcterms:modified xsi:type="dcterms:W3CDTF">2015-05-15T07:35:29Z</dcterms:modified>
</cp:coreProperties>
</file>