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7" r:id="rId2"/>
    <p:sldId id="258" r:id="rId3"/>
    <p:sldId id="259"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67" r:id="rId34"/>
    <p:sldId id="336" r:id="rId35"/>
    <p:sldId id="337" r:id="rId36"/>
    <p:sldId id="338" r:id="rId37"/>
    <p:sldId id="398" r:id="rId38"/>
    <p:sldId id="399" r:id="rId39"/>
    <p:sldId id="281" r:id="rId40"/>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2" autoAdjust="0"/>
    <p:restoredTop sz="94660"/>
  </p:normalViewPr>
  <p:slideViewPr>
    <p:cSldViewPr>
      <p:cViewPr varScale="1">
        <p:scale>
          <a:sx n="42" d="100"/>
          <a:sy n="42" d="100"/>
        </p:scale>
        <p:origin x="10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διδακτική διακρίνεται ως ξεχωριστός κλάδος από άλλους κλάδους όπως η παιδαγωγική, η γνωστική ψυχολογία, κλπ. ως προς το ακόλουθο γεγονός: η διδακτική δεν επικεντρώνεται ιδιαίτερα στα γενικά προβλήματα της διδασκαλίας αλλά κάνει αποκλειστικές αναφορές στο προς διδασκαλία αντικείμενο. </a:t>
            </a:r>
            <a:endParaRPr lang="en-GB" alt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D8A68E-0DC5-4107-85F8-E8E7015884E3}" type="slidenum">
              <a:rPr lang="en-GB" altLang="el-GR" smtClean="0"/>
              <a:pPr>
                <a:spcBef>
                  <a:spcPct val="0"/>
                </a:spcBef>
              </a:pPr>
              <a:t>10</a:t>
            </a:fld>
            <a:endParaRPr lang="en-GB" altLang="el-GR" smtClean="0"/>
          </a:p>
        </p:txBody>
      </p:sp>
    </p:spTree>
    <p:extLst>
      <p:ext uri="{BB962C8B-B14F-4D97-AF65-F5344CB8AC3E}">
        <p14:creationId xmlns:p14="http://schemas.microsoft.com/office/powerpoint/2010/main" val="334993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ενασχόληση της Διδακτικής σχετίζεται με τη μάθηση που λαμβάνει ή δεν λαμβάνει χώρα στο πλαίσιο της διδασκαλίας ενός συγκεκριμένου γνωστικού αντικειμένου. Δεν ασχολείται συνεπώς με τις διαδικασίες της μάθησης γενικώς (αυτό αποτελεί ερευνητικό πρόβλημα της ψυχολογίας) αλλά με τις διαδικασίες της μάθησης που αφορούν συγκεκριμένα περιεχόμενα, αυτά που υπάρχουν στα προγράμματα σπουδών των επιμέρους γνωστικών αντικειμένων.  </a:t>
            </a:r>
          </a:p>
          <a:p>
            <a:r>
              <a:rPr lang="el-GR" altLang="el-GR" smtClean="0"/>
              <a:t>Δεδομένου ότι η Διδακτική δεν ασχολείται γενικά με τη μάθηση αλλά ειδικά με τη μάθηση ειδικών περιεχομένων (αυτών που άπτονται των γνώσεων του σχολείου) δεν αναφερόμαστε σε μια γενική Διδακτική αλλά σε Διδακτικές των επιμέρους γνωστικών αντικειμένων</a:t>
            </a:r>
          </a:p>
          <a:p>
            <a:r>
              <a:rPr lang="el-GR" altLang="el-GR" smtClean="0"/>
              <a:t>Για το λόγο αυτό δεν αναφερόμαστε σε μια γενική διδακτική αλλά σε επιμέρους διδακτικές των αντικειμένων</a:t>
            </a:r>
            <a:r>
              <a:rPr lang="en-GB" altLang="el-GR" smtClean="0"/>
              <a:t>.</a:t>
            </a:r>
            <a:endParaRPr lang="el-GR" altLang="el-GR"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A19C63-9D99-488B-8E08-281EBDD8BEB3}" type="slidenum">
              <a:rPr lang="en-GB" altLang="el-GR" smtClean="0"/>
              <a:pPr>
                <a:spcBef>
                  <a:spcPct val="0"/>
                </a:spcBef>
              </a:pPr>
              <a:t>11</a:t>
            </a:fld>
            <a:endParaRPr lang="en-GB" altLang="el-GR" smtClean="0"/>
          </a:p>
        </p:txBody>
      </p:sp>
    </p:spTree>
    <p:extLst>
      <p:ext uri="{BB962C8B-B14F-4D97-AF65-F5344CB8AC3E}">
        <p14:creationId xmlns:p14="http://schemas.microsoft.com/office/powerpoint/2010/main" val="312117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l-GR" altLang="el-GR" smtClean="0"/>
              <a:t>Σταδιακή μετεξέλιξη από τέχνη της διδασκαλίας (μια πρακτική με σαφείς εμπειρικές αναφορές)</a:t>
            </a:r>
          </a:p>
          <a:p>
            <a:pPr>
              <a:lnSpc>
                <a:spcPct val="90000"/>
              </a:lnSpc>
            </a:pPr>
            <a:r>
              <a:rPr lang="el-GR" altLang="el-GR" smtClean="0"/>
              <a:t>Σε επιστημονική περιοχή με διακριτό αντικείμενο, ιδιαίτερες μεθόδους και τεχνικές και σαφές εννοιολογικό πλαίσιο </a:t>
            </a:r>
          </a:p>
          <a:p>
            <a:r>
              <a:rPr lang="el-GR" altLang="el-GR" smtClean="0"/>
              <a:t>Οι πρώτες προσπάθειες στη Διδακτική είχαν σαφείς εμπειρικές αναφορές αφού βασίστηκαν στη μελέτη της δουλειάς των εκπαιδευτικών της πράξης. Σταδιακά όμως, η Διδακτική χρησιμοποίησε έννοιες και μεθόδους από όμορα επιστημονικά πεδία (παιδαγωγική, ψυχολογία, κοινωνιολογία, κλπ.).  </a:t>
            </a:r>
          </a:p>
          <a:p>
            <a:r>
              <a:rPr lang="el-GR" altLang="el-GR" smtClean="0"/>
              <a:t>Η Διδακτική αναπτύχθηκε αρχικώς στα πλαίσια της μελέτης της διδασκαλίας μαθημάτων θετικών επιστημών και ειδικότερα των μαθηματικών. Για το λόγο αυτό αναφερόμαστε σε έναν γενικότερο επιστημονικό κλάδο, αυτόν της Διδακτικής των Επιστημών, με τα επιμέρους πεδία του, όπως αυτό της Διδακτικής των Μαθηματικών, της Διδακτικής των Φυσικών Επιστημών, κλπ. Οι επιμέρους κλάδοι των διδακτικών έχουν αναπτύξει τις δικές τους έννοιες και θεωρητικά εργαλεία αλλά μοιράζονται και μια σειρά από βασικές έννοιες, μεθόδους και τεχνικές. </a:t>
            </a:r>
            <a:endParaRPr lang="en-GB" altLang="el-G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9F6AE9-4E41-4E61-B685-C761E488434D}" type="slidenum">
              <a:rPr lang="en-GB" altLang="el-GR" smtClean="0"/>
              <a:pPr>
                <a:spcBef>
                  <a:spcPct val="0"/>
                </a:spcBef>
              </a:pPr>
              <a:t>12</a:t>
            </a:fld>
            <a:endParaRPr lang="en-GB" altLang="el-GR" smtClean="0"/>
          </a:p>
        </p:txBody>
      </p:sp>
    </p:spTree>
    <p:extLst>
      <p:ext uri="{BB962C8B-B14F-4D97-AF65-F5344CB8AC3E}">
        <p14:creationId xmlns:p14="http://schemas.microsoft.com/office/powerpoint/2010/main" val="131998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Διδακτική των Επιστημών και οι επιμέρους Διδακτικές των αντικειμένων (μαθηματικά, φυσική, πληροφορική, κλπ.) προέκυψε μέσα από διεπιστημονικές έρευνες στις επιστήμες της εκπαίδευσης, της ψυχολογίας (εκπαιδευτικής και γνωστικής), των επιμέρους γνωστικών αντικειμένων και της κοινωνιολογίας της εκπαίδευσης. </a:t>
            </a:r>
            <a:endParaRPr lang="en-GB" alt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4F3F99-94DF-4AED-81BF-2769C012516A}" type="slidenum">
              <a:rPr lang="en-GB" altLang="el-GR" smtClean="0"/>
              <a:pPr>
                <a:spcBef>
                  <a:spcPct val="0"/>
                </a:spcBef>
              </a:pPr>
              <a:t>13</a:t>
            </a:fld>
            <a:endParaRPr lang="en-GB" altLang="el-GR" smtClean="0"/>
          </a:p>
        </p:txBody>
      </p:sp>
    </p:spTree>
    <p:extLst>
      <p:ext uri="{BB962C8B-B14F-4D97-AF65-F5344CB8AC3E}">
        <p14:creationId xmlns:p14="http://schemas.microsoft.com/office/powerpoint/2010/main" val="416402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5ECB86-1F5C-4199-95B8-8AE8A725048B}" type="slidenum">
              <a:rPr lang="en-GB" altLang="el-GR" smtClean="0"/>
              <a:pPr>
                <a:spcBef>
                  <a:spcPct val="0"/>
                </a:spcBef>
              </a:pPr>
              <a:t>14</a:t>
            </a:fld>
            <a:endParaRPr lang="en-GB" altLang="el-GR" smtClean="0"/>
          </a:p>
        </p:txBody>
      </p:sp>
    </p:spTree>
    <p:extLst>
      <p:ext uri="{BB962C8B-B14F-4D97-AF65-F5344CB8AC3E}">
        <p14:creationId xmlns:p14="http://schemas.microsoft.com/office/powerpoint/2010/main" val="168765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Το θεωρητικό πλαίσιο που βασίζεται η Διδακτική των Επιστημών περιέχει τρεις βασικούς άξονες που αφορούν:</a:t>
            </a:r>
          </a:p>
          <a:p>
            <a:r>
              <a:rPr lang="el-GR" altLang="el-GR" smtClean="0"/>
              <a:t>1) τη φύση και τη δομή των γνώσεων που περιέχονται στα προγράμματα σπουδών (είναι δηλαδή ένα επιστημολογικό πρόβλημα). Η Διδακτική μελετά τη δημιουργία των προγραμμάτων σπουδών και των αναλυτικών προγραμμάτων και συμβάλει στην ανάπτυξή τους.</a:t>
            </a:r>
          </a:p>
          <a:p>
            <a:r>
              <a:rPr lang="el-GR" altLang="el-GR" smtClean="0"/>
              <a:t>2) τη μάθηση (απόκτηση και οικοδόμηση) αυτών των γνώσεων από τους μαθητές. Η Διδακτική μελετά τη μάθηση συγκεκριμένων περιεχομένων (αυτών που βρίσκονται στα αναλυτικά προγράμματα σπουδών)</a:t>
            </a:r>
          </a:p>
          <a:p>
            <a:r>
              <a:rPr lang="el-GR" altLang="el-GR" smtClean="0"/>
              <a:t>Γ) τη μελέτη της διαδικασίας αυτής σε πραγματικές τάξεις, δηλαδή τη διδασκαλία. </a:t>
            </a:r>
          </a:p>
          <a:p>
            <a:r>
              <a:rPr lang="el-GR" altLang="el-GR" smtClean="0"/>
              <a:t>Η Διδακτική με άλλα λόγια σχετίζεται με συγκεκριμένου τύπου μάθηση, αυτή που συμβαίνει στο σχολείο (με την ευρεία έννοια του όρου), την οποία ονομάζουμε σχολική μάθηση.    </a:t>
            </a:r>
            <a:endParaRPr lang="en-GB" alt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1A1801-BD33-4C8A-B040-9093D3F8DF19}" type="slidenum">
              <a:rPr lang="en-GB" altLang="el-GR" smtClean="0"/>
              <a:pPr>
                <a:spcBef>
                  <a:spcPct val="0"/>
                </a:spcBef>
              </a:pPr>
              <a:t>15</a:t>
            </a:fld>
            <a:endParaRPr lang="en-GB" altLang="el-GR" smtClean="0"/>
          </a:p>
        </p:txBody>
      </p:sp>
    </p:spTree>
    <p:extLst>
      <p:ext uri="{BB962C8B-B14F-4D97-AF65-F5344CB8AC3E}">
        <p14:creationId xmlns:p14="http://schemas.microsoft.com/office/powerpoint/2010/main" val="53524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Το θεωρητικό πλαίσιο που βασίζεται η Διδακτική των Επιστημών περιέχει τρεις βασικούς άξονες που αφορούν:</a:t>
            </a:r>
          </a:p>
          <a:p>
            <a:r>
              <a:rPr lang="el-GR" altLang="el-GR" smtClean="0"/>
              <a:t>1) τη φύση και τη δομή των γνώσεων που περιέχονται στα προγράμματα σπουδών (είναι δηλαδή ένα επιστημολογικό πρόβλημα). Η Διδακτική μελετά τη δημιουργία των προγραμμάτων σπουδών και των αναλυτικών προγραμμάτων και συμβάλει στην ανάπτυξή τους.</a:t>
            </a:r>
          </a:p>
          <a:p>
            <a:r>
              <a:rPr lang="el-GR" altLang="el-GR" smtClean="0"/>
              <a:t>2) τη μάθηση (απόκτηση και οικοδόμηση) αυτών των γνώσεων από τους μαθητές. Η Διδακτική μελετά τη μάθηση συγκεκριμένων περιεχομένων (αυτών που βρίσκονται στα αναλυτικά προγράμματα σπουδών)</a:t>
            </a:r>
          </a:p>
          <a:p>
            <a:r>
              <a:rPr lang="el-GR" altLang="el-GR" smtClean="0"/>
              <a:t>Γ) τη μελέτη της διαδικασίας αυτής σε πραγματικές τάξεις, δηλαδή τη διδασκαλία. </a:t>
            </a:r>
          </a:p>
          <a:p>
            <a:r>
              <a:rPr lang="el-GR" altLang="el-GR" smtClean="0"/>
              <a:t>Η Διδακτική με άλλα λόγια σχετίζεται με συγκεκριμένου τύπου μάθηση, αυτή που συμβαίνει στο σχολείο (με την ευρεία έννοια του όρου), την οποία ονομάζουμε σχολική μάθηση.    </a:t>
            </a:r>
            <a:endParaRPr lang="en-GB" altLang="el-G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D22A40-67D9-43BA-9F3D-97876C3AA126}" type="slidenum">
              <a:rPr lang="en-GB" altLang="el-GR" smtClean="0"/>
              <a:pPr>
                <a:spcBef>
                  <a:spcPct val="0"/>
                </a:spcBef>
              </a:pPr>
              <a:t>16</a:t>
            </a:fld>
            <a:endParaRPr lang="en-GB" altLang="el-GR" smtClean="0"/>
          </a:p>
        </p:txBody>
      </p:sp>
    </p:spTree>
    <p:extLst>
      <p:ext uri="{BB962C8B-B14F-4D97-AF65-F5344CB8AC3E}">
        <p14:creationId xmlns:p14="http://schemas.microsoft.com/office/powerpoint/2010/main" val="4046745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Το θεωρητικό πλαίσιο που βασίζεται η Διδακτική των Επιστημών περιέχει τρεις βασικούς άξονες που αφορούν:</a:t>
            </a:r>
          </a:p>
          <a:p>
            <a:r>
              <a:rPr lang="el-GR" altLang="el-GR" smtClean="0"/>
              <a:t>1) τη φύση και τη δομή των γνώσεων που περιέχονται στα προγράμματα σπουδών (είναι δηλαδή ένα επιστημολογικό πρόβλημα). Η Διδακτική μελετά τη δημιουργία των προγραμμάτων σπουδών και των αναλυτικών προγραμμάτων και συμβάλει στην ανάπτυξή τους.</a:t>
            </a:r>
          </a:p>
          <a:p>
            <a:r>
              <a:rPr lang="el-GR" altLang="el-GR" smtClean="0"/>
              <a:t>2) τη μάθηση (απόκτηση και οικοδόμηση) αυτών των γνώσεων από τους μαθητές. Η Διδακτική μελετά τη μάθηση συγκεκριμένων περιεχομένων (αυτών που βρίσκονται στα αναλυτικά προγράμματα σπουδών)</a:t>
            </a:r>
          </a:p>
          <a:p>
            <a:r>
              <a:rPr lang="el-GR" altLang="el-GR" smtClean="0"/>
              <a:t>Γ) τη μελέτη της διαδικασίας αυτής σε πραγματικές τάξεις, δηλαδή τη διδασκαλία. </a:t>
            </a:r>
          </a:p>
          <a:p>
            <a:r>
              <a:rPr lang="el-GR" altLang="el-GR" smtClean="0"/>
              <a:t>Η Διδακτική με άλλα λόγια σχετίζεται με συγκεκριμένου τύπου μάθηση, αυτή που συμβαίνει στο σχολείο (με την ευρεία έννοια του όρου), την οποία ονομάζουμε σχολική μάθηση.    </a:t>
            </a:r>
            <a:endParaRPr lang="en-GB" altLang="el-G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5F513C-6E9A-4D5B-BFD1-6C537B894B83}" type="slidenum">
              <a:rPr lang="en-GB" altLang="el-GR" smtClean="0"/>
              <a:pPr>
                <a:spcBef>
                  <a:spcPct val="0"/>
                </a:spcBef>
              </a:pPr>
              <a:t>17</a:t>
            </a:fld>
            <a:endParaRPr lang="en-GB" altLang="el-GR" smtClean="0"/>
          </a:p>
        </p:txBody>
      </p:sp>
    </p:spTree>
    <p:extLst>
      <p:ext uri="{BB962C8B-B14F-4D97-AF65-F5344CB8AC3E}">
        <p14:creationId xmlns:p14="http://schemas.microsoft.com/office/powerpoint/2010/main" val="95525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Το θεωρητικό πλαίσιο που βασίζεται η Διδακτική των Επιστημών περιέχει τρεις βασικούς άξονες που αφορούν:</a:t>
            </a:r>
          </a:p>
          <a:p>
            <a:r>
              <a:rPr lang="el-GR" altLang="el-GR" smtClean="0"/>
              <a:t>1) τη φύση και τη δομή των γνώσεων που περιέχονται στα προγράμματα σπουδών (είναι δηλαδή ένα επιστημολογικό πρόβλημα). Η Διδακτική μελετά τη δημιουργία των προγραμμάτων σπουδών και των αναλυτικών προγραμμάτων και συμβάλει στην ανάπτυξή τους.</a:t>
            </a:r>
          </a:p>
          <a:p>
            <a:r>
              <a:rPr lang="el-GR" altLang="el-GR" smtClean="0"/>
              <a:t>2) τη μάθηση (απόκτηση και οικοδόμηση) αυτών των γνώσεων από τους μαθητές. Η Διδακτική μελετά τη μάθηση συγκεκριμένων περιεχομένων (αυτών που βρίσκονται στα αναλυτικά προγράμματα σπουδών)</a:t>
            </a:r>
          </a:p>
          <a:p>
            <a:r>
              <a:rPr lang="el-GR" altLang="el-GR" smtClean="0"/>
              <a:t>Γ) τη μελέτη της διαδικασίας αυτής σε πραγματικές τάξεις, δηλαδή τη διδασκαλία. </a:t>
            </a:r>
          </a:p>
          <a:p>
            <a:r>
              <a:rPr lang="el-GR" altLang="el-GR" smtClean="0"/>
              <a:t>Η Διδακτική με άλλα λόγια σχετίζεται με συγκεκριμένου τύπου μάθηση, αυτή που συμβαίνει στο σχολείο (με την ευρεία έννοια του όρου), την οποία ονομάζουμε σχολική μάθηση.    </a:t>
            </a:r>
            <a:endParaRPr lang="en-GB" altLang="el-G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D05B97-A942-454A-95FE-E047DF0EC7C2}" type="slidenum">
              <a:rPr lang="en-GB" altLang="el-GR" smtClean="0"/>
              <a:pPr>
                <a:spcBef>
                  <a:spcPct val="0"/>
                </a:spcBef>
              </a:pPr>
              <a:t>18</a:t>
            </a:fld>
            <a:endParaRPr lang="en-GB" altLang="el-GR" smtClean="0"/>
          </a:p>
        </p:txBody>
      </p:sp>
    </p:spTree>
    <p:extLst>
      <p:ext uri="{BB962C8B-B14F-4D97-AF65-F5344CB8AC3E}">
        <p14:creationId xmlns:p14="http://schemas.microsoft.com/office/powerpoint/2010/main" val="111945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220F6F-CC02-4510-914F-B77810D66F64}" type="slidenum">
              <a:rPr lang="en-GB" altLang="el-GR" smtClean="0"/>
              <a:pPr>
                <a:spcBef>
                  <a:spcPct val="0"/>
                </a:spcBef>
              </a:pPr>
              <a:t>19</a:t>
            </a:fld>
            <a:endParaRPr lang="en-GB" altLang="el-GR" smtClean="0"/>
          </a:p>
        </p:txBody>
      </p:sp>
    </p:spTree>
    <p:extLst>
      <p:ext uri="{BB962C8B-B14F-4D97-AF65-F5344CB8AC3E}">
        <p14:creationId xmlns:p14="http://schemas.microsoft.com/office/powerpoint/2010/main" val="365771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Διδακτική της Πληροφορικής αναπτύσσεται γύρω από τέσσερα τουλάχιστον συμπληρωματικά αντικείμενα μελέτης (τα οποία αφορούν το γενικό κορμό των αντικειμένων της Πληροφορικής όπως διδάσκονται σήμερα στα διάφορα σχολικά συστήματα):</a:t>
            </a:r>
          </a:p>
          <a:p>
            <a:r>
              <a:rPr lang="el-GR" altLang="el-GR" smtClean="0"/>
              <a:t>Διδακτική βασικών εννοιών Πληροφορικής: τη </a:t>
            </a:r>
            <a:r>
              <a:rPr lang="el-GR" altLang="el-GR" smtClean="0">
                <a:latin typeface="Tahoma" panose="020B0604030504040204" pitchFamily="34" charset="0"/>
                <a:cs typeface="Tahoma" panose="020B0604030504040204" pitchFamily="34" charset="0"/>
              </a:rPr>
              <a:t>μάθηση βασικών εννοιών που σχετίζονται με την επιστήμη της Πληροφορικής (επεξεργασία της πληροφορίας, κλπ.)</a:t>
            </a:r>
            <a:endParaRPr lang="el-GR" altLang="el-GR" smtClean="0"/>
          </a:p>
          <a:p>
            <a:r>
              <a:rPr lang="el-GR" altLang="el-GR" smtClean="0"/>
              <a:t>Διδακτική του προγραμματισμού (δομημένος και αντικειμενοστραφής προγραμματισμός) και Διδακτική των λογισμικών γενικής χρήσης (λογιστικά φύλλα, βάσεις δεδομένων, επεξεργασία κειμένου, εφαρμογές διαδικτύου) </a:t>
            </a:r>
          </a:p>
          <a:p>
            <a:pPr>
              <a:lnSpc>
                <a:spcPct val="80000"/>
              </a:lnSpc>
              <a:spcBef>
                <a:spcPts val="1200"/>
              </a:spcBef>
              <a:spcAft>
                <a:spcPts val="300"/>
              </a:spcAft>
            </a:pPr>
            <a:r>
              <a:rPr lang="el-GR" altLang="el-GR" smtClean="0">
                <a:latin typeface="Tahoma" panose="020B0604030504040204" pitchFamily="34" charset="0"/>
                <a:cs typeface="Tahoma" panose="020B0604030504040204" pitchFamily="34" charset="0"/>
              </a:rPr>
              <a:t>Τη μάθηση</a:t>
            </a:r>
            <a:r>
              <a:rPr lang="en-US" altLang="el-GR" smtClean="0">
                <a:latin typeface="Tahoma" panose="020B0604030504040204" pitchFamily="34" charset="0"/>
                <a:cs typeface="Tahoma" panose="020B0604030504040204" pitchFamily="34" charset="0"/>
              </a:rPr>
              <a:t> λογισμικών των οποίων κύριο χαρακτηριστικό είναι </a:t>
            </a:r>
            <a:r>
              <a:rPr lang="el-GR" altLang="el-GR" smtClean="0">
                <a:latin typeface="Tahoma" panose="020B0604030504040204" pitchFamily="34" charset="0"/>
                <a:cs typeface="Tahoma" panose="020B0604030504040204" pitchFamily="34" charset="0"/>
              </a:rPr>
              <a:t>αφενός </a:t>
            </a:r>
            <a:r>
              <a:rPr lang="en-US" altLang="el-GR" smtClean="0">
                <a:latin typeface="Tahoma" panose="020B0604030504040204" pitchFamily="34" charset="0"/>
                <a:cs typeface="Tahoma" panose="020B0604030504040204" pitchFamily="34" charset="0"/>
              </a:rPr>
              <a:t>η ένταξη και η ευρεία (</a:t>
            </a:r>
            <a:r>
              <a:rPr lang="el-GR" altLang="el-GR" smtClean="0">
                <a:latin typeface="Tahoma" panose="020B0604030504040204" pitchFamily="34" charset="0"/>
                <a:cs typeface="Tahoma" panose="020B0604030504040204" pitchFamily="34" charset="0"/>
              </a:rPr>
              <a:t>ή λιγότερο ευρεία</a:t>
            </a:r>
            <a:r>
              <a:rPr lang="en-US" altLang="el-GR" smtClean="0">
                <a:latin typeface="Tahoma" panose="020B0604030504040204" pitchFamily="34" charset="0"/>
                <a:cs typeface="Tahoma" panose="020B0604030504040204" pitchFamily="34" charset="0"/>
              </a:rPr>
              <a:t>) χρήση στοιχείων προγραμματισμού</a:t>
            </a:r>
            <a:r>
              <a:rPr lang="el-GR" altLang="el-GR" smtClean="0">
                <a:latin typeface="Tahoma" panose="020B0604030504040204" pitchFamily="34" charset="0"/>
                <a:cs typeface="Tahoma" panose="020B0604030504040204" pitchFamily="34" charset="0"/>
              </a:rPr>
              <a:t> και αφετέρου η χρήση ιδιαίτερων συμβολισμών και γλώσσας επικοινωνίας (σχετίζονται με τη διεπιφάνεια χρήσης, τους κανόνες λειτουργίας, κλπ.) </a:t>
            </a:r>
          </a:p>
          <a:p>
            <a:pPr>
              <a:lnSpc>
                <a:spcPct val="80000"/>
              </a:lnSpc>
              <a:spcBef>
                <a:spcPts val="1200"/>
              </a:spcBef>
              <a:spcAft>
                <a:spcPts val="300"/>
              </a:spcAft>
            </a:pPr>
            <a:r>
              <a:rPr lang="el-GR" altLang="el-GR" smtClean="0">
                <a:latin typeface="Tahoma" panose="020B0604030504040204" pitchFamily="34" charset="0"/>
                <a:cs typeface="Tahoma" panose="020B0604030504040204" pitchFamily="34" charset="0"/>
              </a:rPr>
              <a:t>Τη μάθηση βασικών εννοιών που σχετίζονται με τις τεχνολογίες και το υλικό των υπολογιστών (υλικό υπολογιστών, πολυμέσα, δίκτυα, κλπ.) </a:t>
            </a:r>
            <a:endParaRPr lang="en-US" altLang="el-GR" smtClean="0">
              <a:latin typeface="Tahoma" panose="020B0604030504040204" pitchFamily="34" charset="0"/>
              <a:cs typeface="Tahoma" panose="020B0604030504040204" pitchFamily="34" charset="0"/>
            </a:endParaRPr>
          </a:p>
          <a:p>
            <a:endParaRPr lang="el-GR" altLang="el-G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3A9C0D-F91C-43E8-B818-0120EDF5D9E2}" type="slidenum">
              <a:rPr lang="en-GB" altLang="el-GR" smtClean="0"/>
              <a:pPr>
                <a:spcBef>
                  <a:spcPct val="0"/>
                </a:spcBef>
              </a:pPr>
              <a:t>20</a:t>
            </a:fld>
            <a:endParaRPr lang="en-GB" altLang="el-GR" smtClean="0"/>
          </a:p>
        </p:txBody>
      </p:sp>
    </p:spTree>
    <p:extLst>
      <p:ext uri="{BB962C8B-B14F-4D97-AF65-F5344CB8AC3E}">
        <p14:creationId xmlns:p14="http://schemas.microsoft.com/office/powerpoint/2010/main" val="1610838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Διδακτική της Πληροφορικής παρουσιάζει μια σημαντική ιδιαιτερότητα σε σχέση με τις διδακτικές των άλλων γνωστικών αντικειμένων: ασχολείται κυρίως με τη μάθηση εφαρμογών λογισμικού (άρα και με την οικοδόμηση εννοιών της πληροφορικής) και ταυτόχρονα με τη δυνατότητα επεξεργασίας και επίλυσης προβλημάτων (εκ των οποίων σχεδόν το σύνολο αφορά γνωστικούς χώρους εκτός της πληροφορικής) </a:t>
            </a:r>
          </a:p>
          <a:p>
            <a:endParaRPr lang="el-GR" altLang="el-G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20BA28-6397-470E-AA40-F158E702EE43}" type="slidenum">
              <a:rPr lang="en-GB" altLang="el-GR" smtClean="0"/>
              <a:pPr>
                <a:spcBef>
                  <a:spcPct val="0"/>
                </a:spcBef>
              </a:pPr>
              <a:t>21</a:t>
            </a:fld>
            <a:endParaRPr lang="en-GB" altLang="el-GR" smtClean="0"/>
          </a:p>
        </p:txBody>
      </p:sp>
    </p:spTree>
    <p:extLst>
      <p:ext uri="{BB962C8B-B14F-4D97-AF65-F5344CB8AC3E}">
        <p14:creationId xmlns:p14="http://schemas.microsoft.com/office/powerpoint/2010/main" val="419815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206E9C-A18B-46B4-A6E6-39D14819AA63}" type="slidenum">
              <a:rPr lang="en-GB" altLang="el-GR" smtClean="0"/>
              <a:pPr>
                <a:spcBef>
                  <a:spcPct val="0"/>
                </a:spcBef>
              </a:pPr>
              <a:t>22</a:t>
            </a:fld>
            <a:endParaRPr lang="en-GB" altLang="el-GR" smtClean="0"/>
          </a:p>
        </p:txBody>
      </p:sp>
    </p:spTree>
    <p:extLst>
      <p:ext uri="{BB962C8B-B14F-4D97-AF65-F5344CB8AC3E}">
        <p14:creationId xmlns:p14="http://schemas.microsoft.com/office/powerpoint/2010/main" val="165547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D3F5E484-5394-4AD5-B5BD-71BDA925804B}" type="slidenum">
              <a:rPr lang="en-GB" altLang="el-GR" smtClean="0">
                <a:latin typeface="Times New Roman" panose="02020603050405020304" pitchFamily="18" charset="0"/>
                <a:cs typeface="Arial" panose="020B0604020202020204" pitchFamily="34" charset="0"/>
              </a:rPr>
              <a:pPr eaLnBrk="0" hangingPunct="0">
                <a:spcBef>
                  <a:spcPct val="0"/>
                </a:spcBef>
              </a:pPr>
              <a:t>23</a:t>
            </a:fld>
            <a:endParaRPr lang="en-GB" altLang="el-GR" smtClean="0">
              <a:latin typeface="Times New Roman" panose="02020603050405020304" pitchFamily="18" charset="0"/>
              <a:cs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276602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59A1460-4C72-4EE2-B8AB-DDB648A75B13}" type="slidenum">
              <a:rPr lang="en-GB" altLang="el-GR" smtClean="0">
                <a:latin typeface="Times New Roman" panose="02020603050405020304" pitchFamily="18" charset="0"/>
                <a:cs typeface="Arial" panose="020B0604020202020204" pitchFamily="34" charset="0"/>
              </a:rPr>
              <a:pPr eaLnBrk="0" hangingPunct="0">
                <a:spcBef>
                  <a:spcPct val="0"/>
                </a:spcBef>
              </a:pPr>
              <a:t>24</a:t>
            </a:fld>
            <a:endParaRPr lang="en-GB" altLang="el-GR" smtClean="0">
              <a:latin typeface="Times New Roman" panose="02020603050405020304" pitchFamily="18" charset="0"/>
              <a:cs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401909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2C2D9B4E-4328-4334-AAEC-7D88B1B896A0}" type="slidenum">
              <a:rPr lang="en-GB" altLang="el-GR" smtClean="0">
                <a:latin typeface="Times New Roman" panose="02020603050405020304" pitchFamily="18" charset="0"/>
                <a:cs typeface="Arial" panose="020B0604020202020204" pitchFamily="34" charset="0"/>
              </a:rPr>
              <a:pPr eaLnBrk="0" hangingPunct="0">
                <a:spcBef>
                  <a:spcPct val="0"/>
                </a:spcBef>
              </a:pPr>
              <a:t>25</a:t>
            </a:fld>
            <a:endParaRPr lang="en-GB" altLang="el-GR" smtClean="0">
              <a:latin typeface="Times New Roman" panose="02020603050405020304" pitchFamily="18" charset="0"/>
              <a:cs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1691247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CECC70B5-6F04-4BD4-BC07-1CA9C15FD6C2}" type="slidenum">
              <a:rPr lang="en-GB" altLang="el-GR" smtClean="0">
                <a:latin typeface="Times New Roman" panose="02020603050405020304" pitchFamily="18" charset="0"/>
                <a:cs typeface="Arial" panose="020B0604020202020204" pitchFamily="34" charset="0"/>
              </a:rPr>
              <a:pPr eaLnBrk="0" hangingPunct="0">
                <a:spcBef>
                  <a:spcPct val="0"/>
                </a:spcBef>
              </a:pPr>
              <a:t>26</a:t>
            </a:fld>
            <a:endParaRPr lang="en-GB" altLang="el-GR" smtClean="0">
              <a:latin typeface="Times New Roman" panose="02020603050405020304" pitchFamily="18" charset="0"/>
              <a:cs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847780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794ADCAC-D77C-483B-9EF8-96827EA11CE5}" type="slidenum">
              <a:rPr lang="en-GB" altLang="el-GR" smtClean="0">
                <a:latin typeface="Times New Roman" panose="02020603050405020304" pitchFamily="18" charset="0"/>
                <a:cs typeface="Arial" panose="020B0604020202020204" pitchFamily="34" charset="0"/>
              </a:rPr>
              <a:pPr eaLnBrk="0" hangingPunct="0">
                <a:spcBef>
                  <a:spcPct val="0"/>
                </a:spcBef>
              </a:pPr>
              <a:t>27</a:t>
            </a:fld>
            <a:endParaRPr lang="en-GB" altLang="el-GR" smtClean="0">
              <a:latin typeface="Times New Roman" panose="02020603050405020304" pitchFamily="18" charset="0"/>
              <a:cs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575539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F9FBF5DF-4A03-4929-A123-6486951C8CAF}" type="slidenum">
              <a:rPr lang="en-GB" altLang="el-GR" smtClean="0">
                <a:latin typeface="Times New Roman" panose="02020603050405020304" pitchFamily="18" charset="0"/>
                <a:cs typeface="Arial" panose="020B0604020202020204" pitchFamily="34" charset="0"/>
              </a:rPr>
              <a:pPr eaLnBrk="0" hangingPunct="0">
                <a:spcBef>
                  <a:spcPct val="0"/>
                </a:spcBef>
              </a:pPr>
              <a:t>28</a:t>
            </a:fld>
            <a:endParaRPr lang="en-GB" altLang="el-GR" smtClean="0">
              <a:latin typeface="Times New Roman" panose="02020603050405020304" pitchFamily="18" charset="0"/>
              <a:cs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130061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F6F646A-14F4-4CC8-86E8-DAC663A8CF8C}" type="slidenum">
              <a:rPr lang="en-GB" altLang="el-GR" smtClean="0">
                <a:latin typeface="Times New Roman" panose="02020603050405020304" pitchFamily="18" charset="0"/>
                <a:cs typeface="Arial" panose="020B0604020202020204" pitchFamily="34" charset="0"/>
              </a:rPr>
              <a:pPr eaLnBrk="0" hangingPunct="0">
                <a:spcBef>
                  <a:spcPct val="0"/>
                </a:spcBef>
              </a:pPr>
              <a:t>29</a:t>
            </a:fld>
            <a:endParaRPr lang="en-GB" altLang="el-GR" smtClean="0">
              <a:latin typeface="Times New Roman" panose="02020603050405020304" pitchFamily="18" charset="0"/>
              <a:cs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265352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2045945-AB25-4889-A9D5-96B1216E42F0}" type="slidenum">
              <a:rPr lang="en-GB" altLang="el-GR" smtClean="0">
                <a:latin typeface="Times New Roman" panose="02020603050405020304" pitchFamily="18" charset="0"/>
                <a:cs typeface="Arial" panose="020B0604020202020204" pitchFamily="34" charset="0"/>
              </a:rPr>
              <a:pPr eaLnBrk="0" hangingPunct="0">
                <a:spcBef>
                  <a:spcPct val="0"/>
                </a:spcBef>
              </a:pPr>
              <a:t>30</a:t>
            </a:fld>
            <a:endParaRPr lang="en-GB" altLang="el-GR" smtClean="0">
              <a:latin typeface="Times New Roman" panose="02020603050405020304" pitchFamily="18" charset="0"/>
              <a:cs typeface="Arial" panose="020B060402020202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93110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270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BBFD64-5E93-484C-9359-A21F4147D247}" type="slidenum">
              <a:rPr lang="en-US" altLang="el-GR" smtClean="0">
                <a:latin typeface="Segoe"/>
              </a:rPr>
              <a:pPr>
                <a:spcBef>
                  <a:spcPct val="0"/>
                </a:spcBef>
              </a:pPr>
              <a:t>31</a:t>
            </a:fld>
            <a:endParaRPr lang="en-US" altLang="el-GR" smtClean="0">
              <a:latin typeface="Segoe"/>
            </a:endParaRPr>
          </a:p>
        </p:txBody>
      </p:sp>
      <p:sp>
        <p:nvSpPr>
          <p:cNvPr id="72709"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l-GR" smtClean="0">
                <a:latin typeface="Segoe"/>
              </a:rPr>
              <a:t>© 2004 Microsoft Corporation. All rights reserved. This presentation is for informational purposes only. Microsoft makes no warranties, express or implied, in this summary.</a:t>
            </a:r>
          </a:p>
        </p:txBody>
      </p:sp>
      <p:sp>
        <p:nvSpPr>
          <p:cNvPr id="72710" name="Header Placeholder 3"/>
          <p:cNvSpPr txBox="1">
            <a:spLocks/>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l-GR" sz="1800" b="1">
                <a:latin typeface="Segoe Semibold"/>
              </a:rPr>
              <a:t>Computational Thinking Presentation</a:t>
            </a:r>
          </a:p>
        </p:txBody>
      </p:sp>
      <p:sp>
        <p:nvSpPr>
          <p:cNvPr id="72711" name="Rectangle 3"/>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l-GR" sz="1800" b="1">
                <a:latin typeface="Segoe Semibold"/>
              </a:rPr>
              <a:t>NECC 2007 Atlanta</a:t>
            </a:r>
          </a:p>
        </p:txBody>
      </p:sp>
      <p:sp>
        <p:nvSpPr>
          <p:cNvPr id="72712" name="Header Placeholder 9"/>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l-GR" b="1" smtClean="0">
                <a:latin typeface="Segoe Semibold"/>
              </a:rPr>
              <a:t>Computational Thinking</a:t>
            </a:r>
          </a:p>
        </p:txBody>
      </p:sp>
    </p:spTree>
    <p:extLst>
      <p:ext uri="{BB962C8B-B14F-4D97-AF65-F5344CB8AC3E}">
        <p14:creationId xmlns:p14="http://schemas.microsoft.com/office/powerpoint/2010/main" val="2793025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475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39FB35-0C9D-41D7-B6D7-3EDCA1EEA489}" type="slidenum">
              <a:rPr lang="en-US" altLang="el-GR" smtClean="0">
                <a:latin typeface="Segoe"/>
              </a:rPr>
              <a:pPr>
                <a:spcBef>
                  <a:spcPct val="0"/>
                </a:spcBef>
              </a:pPr>
              <a:t>32</a:t>
            </a:fld>
            <a:endParaRPr lang="en-US" altLang="el-GR" smtClean="0">
              <a:latin typeface="Segoe"/>
            </a:endParaRPr>
          </a:p>
        </p:txBody>
      </p:sp>
      <p:sp>
        <p:nvSpPr>
          <p:cNvPr id="7475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l-GR" smtClean="0">
                <a:latin typeface="Segoe"/>
              </a:rPr>
              <a:t>© 2004 Microsoft Corporation. All rights reserved. This presentation is for informational purposes only. Microsoft makes no warranties, express or implied, in this summary.</a:t>
            </a:r>
          </a:p>
        </p:txBody>
      </p:sp>
      <p:sp>
        <p:nvSpPr>
          <p:cNvPr id="74758" name="Header Placeholder 3"/>
          <p:cNvSpPr txBox="1">
            <a:spLocks/>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l-GR" sz="1800" b="1">
                <a:latin typeface="Segoe Semibold"/>
              </a:rPr>
              <a:t>Computational Thinking Presentation</a:t>
            </a:r>
          </a:p>
        </p:txBody>
      </p:sp>
      <p:sp>
        <p:nvSpPr>
          <p:cNvPr id="74759" name="Rectangle 3"/>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r>
              <a:rPr lang="en-US" altLang="el-GR" sz="1800" b="1">
                <a:latin typeface="Segoe Semibold"/>
              </a:rPr>
              <a:t>NECC 2007 Atlanta</a:t>
            </a:r>
          </a:p>
        </p:txBody>
      </p:sp>
      <p:sp>
        <p:nvSpPr>
          <p:cNvPr id="74760" name="Header Placeholder 9"/>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r>
              <a:rPr lang="en-US" altLang="el-GR" b="1" smtClean="0">
                <a:latin typeface="Segoe Semibold"/>
              </a:rPr>
              <a:t>Computational Thinking</a:t>
            </a:r>
          </a:p>
        </p:txBody>
      </p:sp>
    </p:spTree>
    <p:extLst>
      <p:ext uri="{BB962C8B-B14F-4D97-AF65-F5344CB8AC3E}">
        <p14:creationId xmlns:p14="http://schemas.microsoft.com/office/powerpoint/2010/main" val="31319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37</a:t>
            </a:fld>
            <a:endParaRPr lang="el-GR"/>
          </a:p>
        </p:txBody>
      </p:sp>
    </p:spTree>
    <p:extLst>
      <p:ext uri="{BB962C8B-B14F-4D97-AF65-F5344CB8AC3E}">
        <p14:creationId xmlns:p14="http://schemas.microsoft.com/office/powerpoint/2010/main" val="287455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38</a:t>
            </a:fld>
            <a:endParaRPr lang="el-GR"/>
          </a:p>
        </p:txBody>
      </p:sp>
    </p:spTree>
    <p:extLst>
      <p:ext uri="{BB962C8B-B14F-4D97-AF65-F5344CB8AC3E}">
        <p14:creationId xmlns:p14="http://schemas.microsoft.com/office/powerpoint/2010/main" val="2258191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Σκοπός</a:t>
            </a:r>
            <a:endParaRPr lang="en-GB" altLang="el-GR"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181CE5-3D3C-4BCA-AAE4-73C3061FBE14}" type="slidenum">
              <a:rPr lang="en-GB" altLang="el-GR" smtClean="0"/>
              <a:pPr>
                <a:spcBef>
                  <a:spcPct val="0"/>
                </a:spcBef>
              </a:pPr>
              <a:t>4</a:t>
            </a:fld>
            <a:endParaRPr lang="en-GB" altLang="el-GR" smtClean="0"/>
          </a:p>
        </p:txBody>
      </p:sp>
    </p:spTree>
    <p:extLst>
      <p:ext uri="{BB962C8B-B14F-4D97-AF65-F5344CB8AC3E}">
        <p14:creationId xmlns:p14="http://schemas.microsoft.com/office/powerpoint/2010/main" val="329567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Έννοιες - Κλειδιά</a:t>
            </a:r>
            <a:endParaRPr lang="en-GB" altLang="el-G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270FAA-FE1A-4010-8A05-451AF4456366}" type="slidenum">
              <a:rPr lang="en-GB" altLang="el-GR" smtClean="0"/>
              <a:pPr>
                <a:spcBef>
                  <a:spcPct val="0"/>
                </a:spcBef>
              </a:pPr>
              <a:t>5</a:t>
            </a:fld>
            <a:endParaRPr lang="en-GB" altLang="el-GR" smtClean="0"/>
          </a:p>
        </p:txBody>
      </p:sp>
    </p:spTree>
    <p:extLst>
      <p:ext uri="{BB962C8B-B14F-4D97-AF65-F5344CB8AC3E}">
        <p14:creationId xmlns:p14="http://schemas.microsoft.com/office/powerpoint/2010/main" val="236025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Τα ερωτήματα που θέτει και μελετά η Διδακτική απασχολούν τόσο τους ερευνητές στον χώρο των επιστημών της εκπαίδευσης όσο και τους εκπαιδευτικούς των επιμέρους ειδικοτήτων στις διάφορες βαθμίδες. </a:t>
            </a:r>
          </a:p>
          <a:p>
            <a:r>
              <a:rPr lang="el-GR" altLang="el-GR" smtClean="0"/>
              <a:t>Παράδειγμα τέτοιου ερωτήματος είναι πως θα επιτευχθεί η διδασκαλία ενός αντικειμένου (π.χ. η έννοια του αρχείου στην Πληροφορική) και όλα τα προβλήματα που μπορεί να αντιμετωπίσει αυτή η διδασκαλία (π.χ. γιατί κάποιοι μαθητές δεν μπορούν να αποθηκεύσουν σωστά ένα αρχείο;) </a:t>
            </a:r>
          </a:p>
          <a:p>
            <a:r>
              <a:rPr lang="el-GR" altLang="el-GR" smtClean="0"/>
              <a:t>Το ερευνητικό πεδίο με το οποίο ασχολείται η Διδακτική αφορά το πώς ευνοείται η «μετάδοση» (από τους εκπαιδευτικούς) και η «οικοδόμηση» (από τους μαθητές) των γνώσεων στο πλαίσιο ατομικών και κυρίως συλλογικών καταστάσεων διδασκαλίας.  </a:t>
            </a:r>
            <a:endParaRPr lang="en-GB" altLang="el-GR"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CB1F44-6090-4733-9B92-30D671C93864}" type="slidenum">
              <a:rPr lang="en-GB" altLang="el-GR" smtClean="0"/>
              <a:pPr>
                <a:spcBef>
                  <a:spcPct val="0"/>
                </a:spcBef>
              </a:pPr>
              <a:t>6</a:t>
            </a:fld>
            <a:endParaRPr lang="en-GB" altLang="el-GR" smtClean="0"/>
          </a:p>
        </p:txBody>
      </p:sp>
    </p:spTree>
    <p:extLst>
      <p:ext uri="{BB962C8B-B14F-4D97-AF65-F5344CB8AC3E}">
        <p14:creationId xmlns:p14="http://schemas.microsoft.com/office/powerpoint/2010/main" val="44537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Το ερευνητικό πεδίο με το οποίο ασχολείται η Διδακτική αφορά το πώς ευνοείται η «μετάδοση» (από τους εκπαιδευτικούς) και η «οικοδόμηση» (από τους μαθητές) των γνώσεων στο πλαίσιο ατομικών και κυρίως συλλογικών καταστάσεων διδασκαλίας.  </a:t>
            </a:r>
            <a:endParaRPr lang="en-GB" altLang="el-GR"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803317-4623-4AA1-997F-018E0ACE4C36}" type="slidenum">
              <a:rPr lang="en-GB" altLang="el-GR" smtClean="0"/>
              <a:pPr>
                <a:spcBef>
                  <a:spcPct val="0"/>
                </a:spcBef>
              </a:pPr>
              <a:t>7</a:t>
            </a:fld>
            <a:endParaRPr lang="en-GB" altLang="el-GR" smtClean="0"/>
          </a:p>
        </p:txBody>
      </p:sp>
    </p:spTree>
    <p:extLst>
      <p:ext uri="{BB962C8B-B14F-4D97-AF65-F5344CB8AC3E}">
        <p14:creationId xmlns:p14="http://schemas.microsoft.com/office/powerpoint/2010/main" val="266909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Διδακτική έχει το δικό της ανεξάρτητο ερευνητικό αντικείμενο, το οποίο διακρίνεται από τα αντικείμενα άλλων όμορων επιστημονικών περιοχών</a:t>
            </a:r>
            <a:r>
              <a:rPr lang="en-GB" altLang="el-GR" smtClean="0"/>
              <a:t> (</a:t>
            </a:r>
            <a:r>
              <a:rPr lang="el-GR" altLang="el-GR" smtClean="0"/>
              <a:t>όπως είναι η παιδαγωγική, η εκπαιδευτική ψυχολογία, η ψυχολογία της μάθησης, κλπ.</a:t>
            </a:r>
            <a:r>
              <a:rPr lang="en-GB" altLang="el-GR" smtClean="0"/>
              <a:t>)</a:t>
            </a:r>
            <a:r>
              <a:rPr lang="el-GR" altLang="el-GR" smtClean="0"/>
              <a:t>.</a:t>
            </a:r>
          </a:p>
          <a:p>
            <a:r>
              <a:rPr lang="el-GR" altLang="el-GR" smtClean="0"/>
              <a:t>Ειδικότερα, η Διδακτική έχει ως αντικείμενο τη μελέτη των διαδικασιών μετάδοσης (από τους εκπαιδευτικούς) και οικοδόμησης (από τους μαθητές) των γνώσεων στο πλαίσιο ενός γνωστικού αντικειμένου (μαθήματος) με απώτερο στόχο τη βελτίωση αυτών των διαδικασιών. </a:t>
            </a:r>
          </a:p>
          <a:p>
            <a:r>
              <a:rPr lang="el-GR" altLang="el-GR" smtClean="0"/>
              <a:t>Με άλλα λόγια, δεν μελετά απλώς τις συνθήκες διδασκαλίας και μάθησης αλλά ενδιαφέρεται να τις κατανοήσει όσο το δυνατόν καλύτερα ώστε να συμβάλει στη βελτίωσή τους με επιστημονικό τρόπο.   </a:t>
            </a:r>
          </a:p>
          <a:p>
            <a:r>
              <a:rPr lang="el-GR" altLang="el-GR" smtClean="0"/>
              <a:t>Το βασικό συνεπώς πρόβλημα μελέτης της Διδακτικής είναι οι περιπτώσεις εκείνες όπου συμβαίνει και κυρίως όπου δεν συμβαίνει μάθηση.</a:t>
            </a:r>
          </a:p>
          <a:p>
            <a:r>
              <a:rPr lang="el-GR" altLang="el-GR" smtClean="0"/>
              <a:t>Το πρόβλημα αυτό είναι στενά συνδεμένο με τις γνώσεις και τις δεξιότητες που πρέπει να αποκτήσουν οι μαθητές και άρα με ένα συγκεκριμένο γνωστικό αντικείμενο. </a:t>
            </a:r>
          </a:p>
          <a:p>
            <a:r>
              <a:rPr lang="el-GR" altLang="el-GR" smtClean="0"/>
              <a:t>Με απλό τρόπο θα λέγαμε ότι η Διδακτική μελετά τα προβλήματα της δουλειάς των εκπαιδευτικών όταν διδάσκουν και τα προβλήματα της «δουλειάς» των μαθητών όταν μαθαίνουν συγκεκριμένες γνώσεις ή δεξιότητες</a:t>
            </a:r>
            <a:r>
              <a:rPr lang="en-GB" altLang="el-GR" smtClean="0"/>
              <a:t> </a:t>
            </a:r>
            <a:r>
              <a:rPr lang="el-GR" altLang="el-GR" smtClean="0"/>
              <a:t>με σκοπό να δώσει λύσεις σε αυτά τα προβλήματα. </a:t>
            </a:r>
          </a:p>
          <a:p>
            <a:endParaRPr lang="en-GB" altLang="el-GR"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3B92A8-099A-4EC6-99B1-F7B85B3E9B93}" type="slidenum">
              <a:rPr lang="en-GB" altLang="el-GR" smtClean="0"/>
              <a:pPr>
                <a:spcBef>
                  <a:spcPct val="0"/>
                </a:spcBef>
              </a:pPr>
              <a:t>8</a:t>
            </a:fld>
            <a:endParaRPr lang="en-GB" altLang="el-GR" smtClean="0"/>
          </a:p>
        </p:txBody>
      </p:sp>
    </p:spTree>
    <p:extLst>
      <p:ext uri="{BB962C8B-B14F-4D97-AF65-F5344CB8AC3E}">
        <p14:creationId xmlns:p14="http://schemas.microsoft.com/office/powerpoint/2010/main" val="132879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Διδακτική έχει το δικό της ανεξάρτητο ερευνητικό αντικείμενο, το οποίο διακρίνεται από τα αντικείμενα άλλων όμορων επιστημονικών περιοχών</a:t>
            </a:r>
            <a:r>
              <a:rPr lang="en-GB" altLang="el-GR" smtClean="0"/>
              <a:t> (</a:t>
            </a:r>
            <a:r>
              <a:rPr lang="el-GR" altLang="el-GR" smtClean="0"/>
              <a:t>όπως είναι η παιδαγωγική, η εκπαιδευτική ψυχολογία, η ψυχολογία της μάθησης, κλπ.</a:t>
            </a:r>
            <a:r>
              <a:rPr lang="en-GB" altLang="el-GR" smtClean="0"/>
              <a:t>)</a:t>
            </a:r>
            <a:r>
              <a:rPr lang="el-GR" altLang="el-GR" smtClean="0"/>
              <a:t>.</a:t>
            </a:r>
          </a:p>
          <a:p>
            <a:r>
              <a:rPr lang="el-GR" altLang="el-GR" smtClean="0"/>
              <a:t>Ειδικότερα, η Διδακτική έχει ως αντικείμενο τη μελέτη των διαδικασιών μετάδοσης (από τους εκπαιδευτικούς) και οικοδόμησης (από τους μαθητές) των γνώσεων στο πλαίσιο ενός γνωστικού αντικειμένου (μαθήματος) με απώτερο στόχο τη βελτίωση αυτών των διαδικασιών. </a:t>
            </a:r>
          </a:p>
          <a:p>
            <a:r>
              <a:rPr lang="el-GR" altLang="el-GR" smtClean="0"/>
              <a:t>Με άλλα λόγια, δεν μελετά απλώς τις συνθήκες διδασκαλίας και μάθησης αλλά ενδιαφέρεται να τις κατανοήσει όσο το δυνατόν καλύτερα ώστε να συμβάλει στη βελτίωσή τους με επιστημονικό τρόπο.   </a:t>
            </a:r>
          </a:p>
          <a:p>
            <a:r>
              <a:rPr lang="el-GR" altLang="el-GR" smtClean="0"/>
              <a:t>Το βασικό συνεπώς πρόβλημα μελέτης της Διδακτικής είναι οι περιπτώσεις εκείνες όπου συμβαίνει και κυρίως όπου δεν συμβαίνει μάθηση.</a:t>
            </a:r>
          </a:p>
          <a:p>
            <a:r>
              <a:rPr lang="el-GR" altLang="el-GR" smtClean="0"/>
              <a:t>Το πρόβλημα αυτό είναι στενά συνδεμένο με τις γνώσεις και τις δεξιότητες που πρέπει να αποκτήσουν οι μαθητές και άρα με ένα συγκεκριμένο γνωστικό αντικείμενο. </a:t>
            </a:r>
          </a:p>
          <a:p>
            <a:r>
              <a:rPr lang="el-GR" altLang="el-GR" smtClean="0"/>
              <a:t>Με απλό τρόπο θα λέγαμε ότι η Διδακτική μελετά τα προβλήματα της δουλειάς των εκπαιδευτικών όταν διδάσκουν και τα προβλήματα της «δουλειάς» των μαθητών όταν μαθαίνουν συγκεκριμένες γνώσεις ή δεξιότητες</a:t>
            </a:r>
            <a:r>
              <a:rPr lang="en-GB" altLang="el-GR" smtClean="0"/>
              <a:t> </a:t>
            </a:r>
            <a:r>
              <a:rPr lang="el-GR" altLang="el-GR" smtClean="0"/>
              <a:t>με σκοπό να δώσει λύσεις σε αυτά τα προβλήματα. </a:t>
            </a:r>
          </a:p>
          <a:p>
            <a:endParaRPr lang="en-GB" alt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76A1FA-DD85-4AEA-83DC-ACBE8A98401E}" type="slidenum">
              <a:rPr lang="en-GB" altLang="el-GR" smtClean="0"/>
              <a:pPr>
                <a:spcBef>
                  <a:spcPct val="0"/>
                </a:spcBef>
              </a:pPr>
              <a:t>9</a:t>
            </a:fld>
            <a:endParaRPr lang="en-GB" altLang="el-GR" smtClean="0"/>
          </a:p>
        </p:txBody>
      </p:sp>
    </p:spTree>
    <p:extLst>
      <p:ext uri="{BB962C8B-B14F-4D97-AF65-F5344CB8AC3E}">
        <p14:creationId xmlns:p14="http://schemas.microsoft.com/office/powerpoint/2010/main" val="263259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176650" y="6428601"/>
            <a:ext cx="2790700"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s.cmu.edu/afs/cs/usr/wing/www/publications/Wing06.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s.cmu.edu/afs/cs/usr/wing/www/publications/Wing06.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28800"/>
            <a:ext cx="7772400" cy="1470025"/>
          </a:xfrm>
        </p:spPr>
        <p:txBody>
          <a:bodyPr/>
          <a:lstStyle/>
          <a:p>
            <a:pPr algn="ctr"/>
            <a:r>
              <a:rPr lang="el-GR" dirty="0" smtClean="0"/>
              <a:t>Διδακτική της Πληροφορικής &amp; των ΤΠΕ </a:t>
            </a:r>
            <a:endParaRPr lang="el-GR" dirty="0"/>
          </a:p>
        </p:txBody>
      </p:sp>
      <p:sp>
        <p:nvSpPr>
          <p:cNvPr id="3" name="Υπότιτλος 2"/>
          <p:cNvSpPr>
            <a:spLocks noGrp="1"/>
          </p:cNvSpPr>
          <p:nvPr>
            <p:ph type="subTitle" idx="1"/>
          </p:nvPr>
        </p:nvSpPr>
        <p:spPr>
          <a:xfrm>
            <a:off x="683568" y="3124200"/>
            <a:ext cx="7776864" cy="2115094"/>
          </a:xfrm>
        </p:spPr>
        <p:txBody>
          <a:bodyPr>
            <a:noAutofit/>
          </a:bodyPr>
          <a:lstStyle/>
          <a:p>
            <a:pPr>
              <a:spcBef>
                <a:spcPct val="0"/>
              </a:spcBef>
            </a:pPr>
            <a:r>
              <a:rPr lang="el-GR" sz="2800" b="1" dirty="0" smtClean="0"/>
              <a:t>Ενότητα 4</a:t>
            </a:r>
            <a:r>
              <a:rPr lang="en-US" sz="2800" b="1" dirty="0" smtClean="0"/>
              <a:t> </a:t>
            </a:r>
            <a:r>
              <a:rPr lang="el-GR" sz="2800" b="1" dirty="0" smtClean="0"/>
              <a:t>:</a:t>
            </a:r>
            <a:r>
              <a:rPr lang="en-US" sz="2800" dirty="0" smtClean="0"/>
              <a:t> </a:t>
            </a:r>
            <a:r>
              <a:rPr lang="el-GR" sz="2800" dirty="0" smtClean="0"/>
              <a:t> </a:t>
            </a:r>
            <a:r>
              <a:rPr lang="el-GR" sz="2800" b="1" dirty="0" smtClean="0">
                <a:cs typeface="Tahoma" panose="020B0604030504040204" pitchFamily="34" charset="0"/>
              </a:rPr>
              <a:t>Οριοθέτηση του πεδίου Διδακτικής της Πληροφορικής</a:t>
            </a:r>
          </a:p>
          <a:p>
            <a:pPr>
              <a:spcBef>
                <a:spcPct val="0"/>
              </a:spcBef>
            </a:pPr>
            <a:endParaRPr lang="en-GB" sz="2800" dirty="0">
              <a:cs typeface="Tahoma" panose="020B0604030504040204" pitchFamily="34" charset="0"/>
            </a:endParaRPr>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614511"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76250"/>
            <a:ext cx="8686800" cy="952500"/>
          </a:xfrm>
        </p:spPr>
        <p:txBody>
          <a:bodyPr>
            <a:noAutofit/>
          </a:bodyPr>
          <a:lstStyle/>
          <a:p>
            <a:pPr>
              <a:defRPr/>
            </a:pPr>
            <a:r>
              <a:rPr lang="el-GR" sz="4000" b="1" dirty="0" smtClean="0"/>
              <a:t>Λειτουργικός Ορισμός </a:t>
            </a:r>
            <a:r>
              <a:rPr lang="el-GR" sz="4000" b="1" dirty="0"/>
              <a:t>της </a:t>
            </a:r>
            <a:r>
              <a:rPr lang="el-GR" sz="4000" b="1" dirty="0" smtClean="0"/>
              <a:t>Διδακτικής των Επιστημών</a:t>
            </a:r>
            <a:endParaRPr lang="el-GR" sz="4000" b="1" dirty="0"/>
          </a:p>
        </p:txBody>
      </p:sp>
      <p:sp>
        <p:nvSpPr>
          <p:cNvPr id="24580" name="Rectangle 3"/>
          <p:cNvSpPr>
            <a:spLocks noGrp="1" noChangeArrowheads="1"/>
          </p:cNvSpPr>
          <p:nvPr>
            <p:ph type="body" idx="1"/>
          </p:nvPr>
        </p:nvSpPr>
        <p:spPr>
          <a:xfrm>
            <a:off x="914400" y="1643063"/>
            <a:ext cx="8229600" cy="4114800"/>
          </a:xfrm>
        </p:spPr>
        <p:txBody>
          <a:bodyPr>
            <a:normAutofit lnSpcReduction="10000"/>
          </a:bodyPr>
          <a:lstStyle/>
          <a:p>
            <a:pPr>
              <a:defRPr/>
            </a:pPr>
            <a:r>
              <a:rPr lang="el-GR" altLang="el-GR" sz="2800" dirty="0" smtClean="0"/>
              <a:t>Η μελέτη των διαδικασιών διδασκαλίας και μάθησης σχετικά με ένα συγκεκριμένο χώρο γνώσης* </a:t>
            </a:r>
          </a:p>
          <a:p>
            <a:pPr>
              <a:defRPr/>
            </a:pPr>
            <a:r>
              <a:rPr lang="el-GR" altLang="el-GR" sz="2800" dirty="0" smtClean="0"/>
              <a:t>για παράδειγμα, </a:t>
            </a:r>
          </a:p>
          <a:p>
            <a:pPr lvl="1">
              <a:defRPr/>
            </a:pPr>
            <a:r>
              <a:rPr lang="el-GR" altLang="el-GR" sz="2400" dirty="0" smtClean="0"/>
              <a:t>ένα μάθημα (π.χ. Πληροφορική): Διδακτική της Πληροφορικής </a:t>
            </a:r>
          </a:p>
          <a:p>
            <a:pPr lvl="1">
              <a:defRPr/>
            </a:pPr>
            <a:r>
              <a:rPr lang="el-GR" altLang="el-GR" sz="2400" dirty="0" smtClean="0"/>
              <a:t>ή ένα επάγγελμα (π.χ. γραμματέας): Διδακτική των Επαγγελματικών Αντικειμένων </a:t>
            </a:r>
          </a:p>
          <a:p>
            <a:pPr>
              <a:defRPr/>
            </a:pPr>
            <a:r>
              <a:rPr lang="el-GR" altLang="el-GR" sz="2800" dirty="0" smtClean="0"/>
              <a:t>Η Διδακτική σχετίζεται με τη σχολική μάθηση (με την ευρύτερη έννοια)</a:t>
            </a:r>
          </a:p>
          <a:p>
            <a:pPr marL="82550" indent="0">
              <a:buFont typeface="Wingdings 2" panose="05020102010507070707" pitchFamily="18" charset="2"/>
              <a:buNone/>
              <a:defRPr/>
            </a:pPr>
            <a:r>
              <a:rPr lang="el-GR" altLang="el-GR" sz="2000" dirty="0"/>
              <a:t>*</a:t>
            </a:r>
            <a:r>
              <a:rPr lang="el-GR" altLang="el-GR" sz="2000" dirty="0" smtClean="0"/>
              <a:t>όχι μόνο επιστημονικής</a:t>
            </a:r>
          </a:p>
          <a:p>
            <a:pPr>
              <a:defRPr/>
            </a:pPr>
            <a:endParaRPr lang="en-GB" altLang="el-GR" sz="2800" dirty="0" smtClean="0"/>
          </a:p>
        </p:txBody>
      </p:sp>
    </p:spTree>
    <p:extLst>
      <p:ext uri="{BB962C8B-B14F-4D97-AF65-F5344CB8AC3E}">
        <p14:creationId xmlns:p14="http://schemas.microsoft.com/office/powerpoint/2010/main" val="49649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p:txBody>
          <a:bodyPr vert="horz" wrap="square" lIns="91440" tIns="45720" rIns="91440" bIns="45720" numCol="1" anchorCtr="0" compatLnSpc="1">
            <a:prstTxWarp prst="textNoShape">
              <a:avLst/>
            </a:prstTxWarp>
            <a:normAutofit fontScale="90000"/>
          </a:bodyPr>
          <a:lstStyle/>
          <a:p>
            <a:pPr>
              <a:defRPr/>
            </a:pPr>
            <a:r>
              <a:rPr lang="el-GR" sz="4000" b="1" smtClean="0">
                <a:effectLst/>
              </a:rPr>
              <a:t>Διδακτική των Επιστημών &amp;</a:t>
            </a:r>
            <a:r>
              <a:rPr lang="en-US" sz="4000" b="1" smtClean="0">
                <a:effectLst/>
              </a:rPr>
              <a:t> </a:t>
            </a:r>
            <a:r>
              <a:rPr lang="el-GR" sz="4000" b="1" smtClean="0">
                <a:effectLst/>
              </a:rPr>
              <a:t>Θεωρίες Μάθησης</a:t>
            </a:r>
          </a:p>
        </p:txBody>
      </p:sp>
      <p:sp>
        <p:nvSpPr>
          <p:cNvPr id="30724" name="Rectangle 3"/>
          <p:cNvSpPr>
            <a:spLocks noGrp="1" noChangeArrowheads="1"/>
          </p:cNvSpPr>
          <p:nvPr>
            <p:ph type="body" idx="1"/>
          </p:nvPr>
        </p:nvSpPr>
        <p:spPr>
          <a:xfrm>
            <a:off x="971550" y="1571625"/>
            <a:ext cx="7848600" cy="4433888"/>
          </a:xfrm>
        </p:spPr>
        <p:txBody>
          <a:bodyPr>
            <a:normAutofit lnSpcReduction="10000"/>
          </a:bodyPr>
          <a:lstStyle/>
          <a:p>
            <a:pPr>
              <a:lnSpc>
                <a:spcPct val="80000"/>
              </a:lnSpc>
            </a:pPr>
            <a:r>
              <a:rPr lang="el-GR" altLang="el-GR" sz="2400" smtClean="0"/>
              <a:t>Η Διδακτική δεν ασχολείται με τη μάθηση γενικά (η διαδικασία της μάθησης είναι αντικείμενο της Ψυχολογίας)</a:t>
            </a:r>
          </a:p>
          <a:p>
            <a:pPr>
              <a:lnSpc>
                <a:spcPct val="80000"/>
              </a:lnSpc>
            </a:pPr>
            <a:r>
              <a:rPr lang="el-GR" altLang="el-GR" sz="2400" b="1" smtClean="0"/>
              <a:t>Διδακτική των Επιστημών</a:t>
            </a:r>
            <a:r>
              <a:rPr lang="el-GR" altLang="el-GR" sz="2400" smtClean="0"/>
              <a:t>: η Διδακτική ασχολείται με τη μάθηση στο πλαίσιο ενός </a:t>
            </a:r>
            <a:r>
              <a:rPr lang="el-GR" altLang="el-GR" sz="2400" i="1" u="sng" smtClean="0"/>
              <a:t>γνωστικού αντικειμένου</a:t>
            </a:r>
            <a:r>
              <a:rPr lang="el-GR" altLang="el-GR" sz="2400" smtClean="0"/>
              <a:t> (δίνοντας συνεπώς έμφαση στα </a:t>
            </a:r>
            <a:r>
              <a:rPr lang="el-GR" altLang="el-GR" sz="2400" i="1" u="sng" smtClean="0"/>
              <a:t>περιεχόμενα της γνώσης</a:t>
            </a:r>
            <a:r>
              <a:rPr lang="el-GR" altLang="el-GR" sz="2400" smtClean="0"/>
              <a:t>)</a:t>
            </a:r>
          </a:p>
          <a:p>
            <a:pPr>
              <a:lnSpc>
                <a:spcPct val="80000"/>
              </a:lnSpc>
            </a:pPr>
            <a:r>
              <a:rPr lang="el-GR" altLang="el-GR" sz="2400" smtClean="0"/>
              <a:t>Παραδείγματα:</a:t>
            </a:r>
          </a:p>
          <a:p>
            <a:pPr lvl="1">
              <a:lnSpc>
                <a:spcPct val="80000"/>
              </a:lnSpc>
            </a:pPr>
            <a:r>
              <a:rPr lang="el-GR" altLang="el-GR" sz="2000" smtClean="0"/>
              <a:t>Πως οικοδομείται η έννοια του χώρου ή του χρόνου (πρόβλημα της ψυχολογίας)</a:t>
            </a:r>
          </a:p>
          <a:p>
            <a:pPr lvl="1">
              <a:lnSpc>
                <a:spcPct val="80000"/>
              </a:lnSpc>
            </a:pPr>
            <a:r>
              <a:rPr lang="el-GR" altLang="el-GR" sz="2000" smtClean="0"/>
              <a:t>Πως οικοδομείται η έννοια του τριγώνου (πρόβλημα της διδακτικής των μαθηματικών)</a:t>
            </a:r>
          </a:p>
          <a:p>
            <a:pPr lvl="1">
              <a:lnSpc>
                <a:spcPct val="80000"/>
              </a:lnSpc>
            </a:pPr>
            <a:r>
              <a:rPr lang="el-GR" altLang="el-GR" sz="2000" smtClean="0"/>
              <a:t>Πως οικοδομείται η έννοια της εντολής επανάληψης (πρόβλημα της διδακτικής της πληροφορικής) </a:t>
            </a:r>
          </a:p>
          <a:p>
            <a:pPr lvl="1">
              <a:lnSpc>
                <a:spcPct val="80000"/>
              </a:lnSpc>
            </a:pPr>
            <a:r>
              <a:rPr lang="el-GR" altLang="el-GR" sz="2000" smtClean="0"/>
              <a:t>Πως οικοδομείται η έννοια της επεξεργασίας της πληροφορίας (διδακτική της πληροφορικής) </a:t>
            </a:r>
          </a:p>
          <a:p>
            <a:pPr lvl="1">
              <a:lnSpc>
                <a:spcPct val="80000"/>
              </a:lnSpc>
            </a:pPr>
            <a:endParaRPr lang="el-GR" altLang="el-GR" sz="2000" smtClean="0"/>
          </a:p>
          <a:p>
            <a:pPr>
              <a:lnSpc>
                <a:spcPct val="80000"/>
              </a:lnSpc>
            </a:pPr>
            <a:endParaRPr lang="el-GR" altLang="el-GR" sz="2000" smtClean="0"/>
          </a:p>
        </p:txBody>
      </p:sp>
    </p:spTree>
    <p:extLst>
      <p:ext uri="{BB962C8B-B14F-4D97-AF65-F5344CB8AC3E}">
        <p14:creationId xmlns:p14="http://schemas.microsoft.com/office/powerpoint/2010/main" val="123573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2939" y="274638"/>
            <a:ext cx="8291512" cy="1143000"/>
          </a:xfrm>
        </p:spPr>
        <p:txBody>
          <a:bodyPr>
            <a:noAutofit/>
          </a:bodyPr>
          <a:lstStyle/>
          <a:p>
            <a:pPr>
              <a:defRPr/>
            </a:pPr>
            <a:r>
              <a:rPr lang="el-GR" sz="4000" b="1" dirty="0" smtClean="0"/>
              <a:t>Η εξέλιξη της Διδακτικής των Επιστημών</a:t>
            </a:r>
            <a:endParaRPr lang="en-US" sz="4000" b="1" dirty="0"/>
          </a:p>
        </p:txBody>
      </p:sp>
      <p:sp>
        <p:nvSpPr>
          <p:cNvPr id="32772" name="Rectangle 3"/>
          <p:cNvSpPr>
            <a:spLocks noGrp="1" noChangeArrowheads="1"/>
          </p:cNvSpPr>
          <p:nvPr>
            <p:ph type="body" idx="1"/>
          </p:nvPr>
        </p:nvSpPr>
        <p:spPr>
          <a:xfrm>
            <a:off x="990600" y="1571625"/>
            <a:ext cx="7943850" cy="4676775"/>
          </a:xfrm>
        </p:spPr>
        <p:txBody>
          <a:bodyPr>
            <a:normAutofit lnSpcReduction="10000"/>
          </a:bodyPr>
          <a:lstStyle/>
          <a:p>
            <a:pPr>
              <a:spcBef>
                <a:spcPts val="1200"/>
              </a:spcBef>
              <a:spcAft>
                <a:spcPts val="300"/>
              </a:spcAft>
            </a:pPr>
            <a:r>
              <a:rPr lang="el-GR" altLang="el-GR" sz="2400" dirty="0" smtClean="0">
                <a:latin typeface="Tahoma" panose="020B0604030504040204" pitchFamily="34" charset="0"/>
                <a:cs typeface="Tahoma" panose="020B0604030504040204" pitchFamily="34" charset="0"/>
              </a:rPr>
              <a:t>Η </a:t>
            </a:r>
            <a:r>
              <a:rPr lang="el-GR" altLang="el-GR" sz="2400" b="1" dirty="0" smtClean="0">
                <a:latin typeface="Tahoma" panose="020B0604030504040204" pitchFamily="34" charset="0"/>
                <a:cs typeface="Tahoma" panose="020B0604030504040204" pitchFamily="34" charset="0"/>
              </a:rPr>
              <a:t>Διδακτική των Επιστημών </a:t>
            </a:r>
            <a:r>
              <a:rPr lang="el-GR" altLang="el-GR" sz="2400" dirty="0" smtClean="0">
                <a:latin typeface="Tahoma" panose="020B0604030504040204" pitchFamily="34" charset="0"/>
                <a:cs typeface="Tahoma" panose="020B0604030504040204" pitchFamily="34" charset="0"/>
              </a:rPr>
              <a:t>εξελίσσεται εδώ και λίγες δεκαετίες από ένα εμπειρικό αντικείμενο σε ένα θεμελιωμένο επιστημονικό πεδίο. </a:t>
            </a:r>
          </a:p>
          <a:p>
            <a:pPr>
              <a:spcBef>
                <a:spcPts val="1200"/>
              </a:spcBef>
              <a:spcAft>
                <a:spcPts val="300"/>
              </a:spcAft>
            </a:pPr>
            <a:r>
              <a:rPr lang="en-US" altLang="el-GR" sz="2400" dirty="0" smtClean="0">
                <a:latin typeface="Tahoma" panose="020B0604030504040204" pitchFamily="34" charset="0"/>
                <a:cs typeface="Tahoma" panose="020B0604030504040204" pitchFamily="34" charset="0"/>
              </a:rPr>
              <a:t>Βα</a:t>
            </a:r>
            <a:r>
              <a:rPr lang="en-US" altLang="el-GR" sz="2400" dirty="0" err="1" smtClean="0">
                <a:latin typeface="Tahoma" panose="020B0604030504040204" pitchFamily="34" charset="0"/>
                <a:cs typeface="Tahoma" panose="020B0604030504040204" pitchFamily="34" charset="0"/>
              </a:rPr>
              <a:t>σικός</a:t>
            </a:r>
            <a:r>
              <a:rPr lang="en-US" altLang="el-GR" sz="2400" dirty="0" smtClean="0">
                <a:latin typeface="Tahoma" panose="020B0604030504040204" pitchFamily="34" charset="0"/>
                <a:cs typeface="Tahoma" panose="020B0604030504040204" pitchFamily="34" charset="0"/>
              </a:rPr>
              <a:t> </a:t>
            </a:r>
            <a:r>
              <a:rPr lang="en-US" altLang="el-GR" sz="2400" dirty="0" err="1" smtClean="0">
                <a:latin typeface="Tahoma" panose="020B0604030504040204" pitchFamily="34" charset="0"/>
                <a:cs typeface="Tahoma" panose="020B0604030504040204" pitchFamily="34" charset="0"/>
              </a:rPr>
              <a:t>χώρος</a:t>
            </a:r>
            <a:r>
              <a:rPr lang="en-US" altLang="el-GR" sz="2400" dirty="0" smtClean="0">
                <a:latin typeface="Tahoma" panose="020B0604030504040204" pitchFamily="34" charset="0"/>
                <a:cs typeface="Tahoma" panose="020B0604030504040204" pitchFamily="34" charset="0"/>
              </a:rPr>
              <a:t> ανα</a:t>
            </a:r>
            <a:r>
              <a:rPr lang="en-US" altLang="el-GR" sz="2400" dirty="0" err="1" smtClean="0">
                <a:latin typeface="Tahoma" panose="020B0604030504040204" pitchFamily="34" charset="0"/>
                <a:cs typeface="Tahoma" panose="020B0604030504040204" pitchFamily="34" charset="0"/>
              </a:rPr>
              <a:t>φοράς</a:t>
            </a:r>
            <a:r>
              <a:rPr lang="en-US" altLang="el-GR" sz="2400" dirty="0" smtClean="0">
                <a:latin typeface="Tahoma" panose="020B0604030504040204" pitchFamily="34" charset="0"/>
                <a:cs typeface="Tahoma" panose="020B0604030504040204" pitchFamily="34" charset="0"/>
              </a:rPr>
              <a:t> </a:t>
            </a:r>
            <a:r>
              <a:rPr lang="el-GR" altLang="el-GR" sz="2400" dirty="0" smtClean="0">
                <a:latin typeface="Tahoma" panose="020B0604030504040204" pitchFamily="34" charset="0"/>
                <a:cs typeface="Tahoma" panose="020B0604030504040204" pitchFamily="34" charset="0"/>
              </a:rPr>
              <a:t>υπήρξε </a:t>
            </a:r>
            <a:r>
              <a:rPr lang="en-US" altLang="el-GR" sz="2400" dirty="0" smtClean="0">
                <a:latin typeface="Tahoma" panose="020B0604030504040204" pitchFamily="34" charset="0"/>
                <a:cs typeface="Tahoma" panose="020B0604030504040204" pitchFamily="34" charset="0"/>
              </a:rPr>
              <a:t>η </a:t>
            </a:r>
            <a:r>
              <a:rPr lang="en-US" altLang="el-GR" sz="2400" b="1" dirty="0" err="1" smtClean="0">
                <a:latin typeface="Tahoma" panose="020B0604030504040204" pitchFamily="34" charset="0"/>
                <a:cs typeface="Tahoma" panose="020B0604030504040204" pitchFamily="34" charset="0"/>
              </a:rPr>
              <a:t>Διδ</a:t>
            </a:r>
            <a:r>
              <a:rPr lang="en-US" altLang="el-GR" sz="2400" b="1" dirty="0" smtClean="0">
                <a:latin typeface="Tahoma" panose="020B0604030504040204" pitchFamily="34" charset="0"/>
                <a:cs typeface="Tahoma" panose="020B0604030504040204" pitchFamily="34" charset="0"/>
              </a:rPr>
              <a:t>ακτική των Μαθηματικών</a:t>
            </a:r>
            <a:r>
              <a:rPr lang="en-US" altLang="el-GR" sz="2400" dirty="0" smtClean="0">
                <a:latin typeface="Tahoma" panose="020B0604030504040204" pitchFamily="34" charset="0"/>
                <a:cs typeface="Tahoma" panose="020B0604030504040204" pitchFamily="34" charset="0"/>
              </a:rPr>
              <a:t> (</a:t>
            </a:r>
            <a:r>
              <a:rPr lang="el-GR" altLang="el-GR" sz="2400" dirty="0" smtClean="0">
                <a:latin typeface="Tahoma" panose="020B0604030504040204" pitchFamily="34" charset="0"/>
                <a:cs typeface="Tahoma" panose="020B0604030504040204" pitchFamily="34" charset="0"/>
              </a:rPr>
              <a:t>και στη συνέχεια η Διδακτική των Φυσικών Επιστημών</a:t>
            </a:r>
            <a:r>
              <a:rPr lang="en-US" altLang="el-GR" sz="2400" dirty="0" smtClean="0">
                <a:latin typeface="Tahoma" panose="020B0604030504040204" pitchFamily="34" charset="0"/>
                <a:cs typeface="Tahoma" panose="020B0604030504040204" pitchFamily="34" charset="0"/>
              </a:rPr>
              <a:t>)</a:t>
            </a:r>
          </a:p>
          <a:p>
            <a:pPr>
              <a:spcBef>
                <a:spcPts val="1200"/>
              </a:spcBef>
              <a:spcAft>
                <a:spcPts val="300"/>
              </a:spcAft>
            </a:pPr>
            <a:r>
              <a:rPr lang="el-GR" altLang="el-GR" sz="2400" dirty="0" smtClean="0">
                <a:latin typeface="Tahoma" panose="020B0604030504040204" pitchFamily="34" charset="0"/>
                <a:cs typeface="Tahoma" panose="020B0604030504040204" pitchFamily="34" charset="0"/>
              </a:rPr>
              <a:t>Ανάπτυξη κοινών βασικών εννοιών, μεθοδολογικών εργαλείων και ερευνητικών τεχνικών </a:t>
            </a:r>
            <a:r>
              <a:rPr lang="en-US" altLang="el-GR" sz="2400" dirty="0" smtClean="0">
                <a:latin typeface="Tahoma" panose="020B0604030504040204" pitchFamily="34" charset="0"/>
                <a:cs typeface="Tahoma" panose="020B0604030504040204" pitchFamily="34" charset="0"/>
              </a:rPr>
              <a:t>απ</a:t>
            </a:r>
            <a:r>
              <a:rPr lang="en-US" altLang="el-GR" sz="2400" dirty="0" err="1" smtClean="0">
                <a:latin typeface="Tahoma" panose="020B0604030504040204" pitchFamily="34" charset="0"/>
                <a:cs typeface="Tahoma" panose="020B0604030504040204" pitchFamily="34" charset="0"/>
              </a:rPr>
              <a:t>οδεκτ</a:t>
            </a:r>
            <a:r>
              <a:rPr lang="el-GR" altLang="el-GR" sz="2400" dirty="0" err="1" smtClean="0">
                <a:latin typeface="Tahoma" panose="020B0604030504040204" pitchFamily="34" charset="0"/>
                <a:cs typeface="Tahoma" panose="020B0604030504040204" pitchFamily="34" charset="0"/>
              </a:rPr>
              <a:t>ών</a:t>
            </a:r>
            <a:r>
              <a:rPr lang="en-US" altLang="el-GR" sz="2400" dirty="0" smtClean="0">
                <a:latin typeface="Tahoma" panose="020B0604030504040204" pitchFamily="34" charset="0"/>
                <a:cs typeface="Tahoma" panose="020B0604030504040204" pitchFamily="34" charset="0"/>
              </a:rPr>
              <a:t> από </a:t>
            </a:r>
            <a:r>
              <a:rPr lang="el-GR" altLang="el-GR" sz="2400" dirty="0" smtClean="0">
                <a:latin typeface="Tahoma" panose="020B0604030504040204" pitchFamily="34" charset="0"/>
                <a:cs typeface="Tahoma" panose="020B0604030504040204" pitchFamily="34" charset="0"/>
              </a:rPr>
              <a:t>τους ερευνητές </a:t>
            </a:r>
            <a:r>
              <a:rPr lang="en-US" altLang="el-GR" sz="2400" dirty="0" err="1" smtClean="0">
                <a:latin typeface="Tahoma" panose="020B0604030504040204" pitchFamily="34" charset="0"/>
                <a:cs typeface="Tahoma" panose="020B0604030504040204" pitchFamily="34" charset="0"/>
              </a:rPr>
              <a:t>στο</a:t>
            </a:r>
            <a:r>
              <a:rPr lang="en-US" altLang="el-GR" sz="2400" dirty="0" smtClean="0">
                <a:latin typeface="Tahoma" panose="020B0604030504040204" pitchFamily="34" charset="0"/>
                <a:cs typeface="Tahoma" panose="020B0604030504040204" pitchFamily="34" charset="0"/>
              </a:rPr>
              <a:t> </a:t>
            </a:r>
            <a:r>
              <a:rPr lang="en-US" altLang="el-GR" sz="2400" dirty="0" err="1" smtClean="0">
                <a:latin typeface="Tahoma" panose="020B0604030504040204" pitchFamily="34" charset="0"/>
                <a:cs typeface="Tahoma" panose="020B0604030504040204" pitchFamily="34" charset="0"/>
              </a:rPr>
              <a:t>χώρο</a:t>
            </a:r>
            <a:r>
              <a:rPr lang="en-US" altLang="el-GR" sz="2400" dirty="0" smtClean="0">
                <a:latin typeface="Tahoma" panose="020B0604030504040204" pitchFamily="34" charset="0"/>
                <a:cs typeface="Tahoma" panose="020B0604030504040204" pitchFamily="34" charset="0"/>
              </a:rPr>
              <a:t> </a:t>
            </a:r>
            <a:r>
              <a:rPr lang="en-US" altLang="el-GR" sz="2400" dirty="0" err="1" smtClean="0">
                <a:latin typeface="Tahoma" panose="020B0604030504040204" pitchFamily="34" charset="0"/>
                <a:cs typeface="Tahoma" panose="020B0604030504040204" pitchFamily="34" charset="0"/>
              </a:rPr>
              <a:t>της</a:t>
            </a:r>
            <a:r>
              <a:rPr lang="en-US" altLang="el-GR" sz="2400" dirty="0" smtClean="0">
                <a:latin typeface="Tahoma" panose="020B0604030504040204" pitchFamily="34" charset="0"/>
                <a:cs typeface="Tahoma" panose="020B0604030504040204" pitchFamily="34" charset="0"/>
              </a:rPr>
              <a:t> </a:t>
            </a:r>
            <a:r>
              <a:rPr lang="en-US" altLang="el-GR" sz="2400" dirty="0" err="1" smtClean="0">
                <a:latin typeface="Tahoma" panose="020B0604030504040204" pitchFamily="34" charset="0"/>
                <a:cs typeface="Tahoma" panose="020B0604030504040204" pitchFamily="34" charset="0"/>
              </a:rPr>
              <a:t>Διδ</a:t>
            </a:r>
            <a:r>
              <a:rPr lang="en-US" altLang="el-GR" sz="2400" dirty="0" smtClean="0">
                <a:latin typeface="Tahoma" panose="020B0604030504040204" pitchFamily="34" charset="0"/>
                <a:cs typeface="Tahoma" panose="020B0604030504040204" pitchFamily="34" charset="0"/>
              </a:rPr>
              <a:t>ακτικής</a:t>
            </a:r>
            <a:r>
              <a:rPr lang="el-GR" altLang="el-GR" sz="2400" dirty="0" smtClean="0">
                <a:latin typeface="Tahoma" panose="020B0604030504040204" pitchFamily="34" charset="0"/>
                <a:cs typeface="Tahoma" panose="020B0604030504040204" pitchFamily="34" charset="0"/>
              </a:rPr>
              <a:t> των Επιστημών</a:t>
            </a:r>
          </a:p>
          <a:p>
            <a:pPr>
              <a:spcBef>
                <a:spcPts val="1200"/>
              </a:spcBef>
              <a:spcAft>
                <a:spcPts val="300"/>
              </a:spcAft>
            </a:pPr>
            <a:r>
              <a:rPr lang="el-GR" altLang="el-GR" sz="2400" dirty="0" smtClean="0">
                <a:latin typeface="Tahoma" panose="020B0604030504040204" pitchFamily="34" charset="0"/>
                <a:cs typeface="Tahoma" panose="020B0604030504040204" pitchFamily="34" charset="0"/>
              </a:rPr>
              <a:t>Στο πλαίσιο αυτό εμφανίστηκε η </a:t>
            </a:r>
            <a:r>
              <a:rPr lang="el-GR" altLang="el-GR" sz="2400" b="1" dirty="0" smtClean="0">
                <a:latin typeface="Tahoma" panose="020B0604030504040204" pitchFamily="34" charset="0"/>
                <a:cs typeface="Tahoma" panose="020B0604030504040204" pitchFamily="34" charset="0"/>
              </a:rPr>
              <a:t>Διδακτική της Πληροφορικής</a:t>
            </a:r>
            <a:r>
              <a:rPr lang="en-US" altLang="el-GR" sz="2400" b="1" dirty="0" smtClean="0">
                <a:latin typeface="Tahoma" panose="020B0604030504040204" pitchFamily="34" charset="0"/>
                <a:cs typeface="Tahoma" panose="020B0604030504040204" pitchFamily="34" charset="0"/>
              </a:rPr>
              <a:t> </a:t>
            </a:r>
            <a:r>
              <a:rPr lang="el-GR" altLang="el-GR" sz="2400" b="1" dirty="0" smtClean="0">
                <a:latin typeface="Tahoma" panose="020B0604030504040204" pitchFamily="34" charset="0"/>
                <a:cs typeface="Tahoma" panose="020B0604030504040204" pitchFamily="34" charset="0"/>
              </a:rPr>
              <a:t>και των ΤΠΕ</a:t>
            </a:r>
            <a:endParaRPr lang="en-US" altLang="el-GR" sz="2400" b="1"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6609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pPr>
              <a:defRPr/>
            </a:pPr>
            <a:r>
              <a:rPr lang="el-GR" sz="4000" b="1" dirty="0"/>
              <a:t>Συγκρότηση του </a:t>
            </a:r>
            <a:r>
              <a:rPr lang="el-GR" sz="4000" b="1" dirty="0" smtClean="0"/>
              <a:t>πεδίου </a:t>
            </a:r>
            <a:r>
              <a:rPr lang="el-GR" sz="4000" b="1" dirty="0"/>
              <a:t>της </a:t>
            </a:r>
            <a:r>
              <a:rPr lang="el-GR" sz="4000" b="1" dirty="0" smtClean="0"/>
              <a:t>Διδακτικής των Επιστημών </a:t>
            </a:r>
            <a:endParaRPr lang="el-GR" sz="4000" b="1" dirty="0"/>
          </a:p>
        </p:txBody>
      </p:sp>
      <p:sp>
        <p:nvSpPr>
          <p:cNvPr id="34820" name="Rectangle 3"/>
          <p:cNvSpPr>
            <a:spLocks noGrp="1" noChangeArrowheads="1"/>
          </p:cNvSpPr>
          <p:nvPr>
            <p:ph type="body" idx="1"/>
          </p:nvPr>
        </p:nvSpPr>
        <p:spPr>
          <a:xfrm>
            <a:off x="857250" y="1785938"/>
            <a:ext cx="8054975" cy="4114800"/>
          </a:xfrm>
        </p:spPr>
        <p:txBody>
          <a:bodyPr>
            <a:normAutofit lnSpcReduction="10000"/>
          </a:bodyPr>
          <a:lstStyle/>
          <a:p>
            <a:pPr>
              <a:lnSpc>
                <a:spcPct val="90000"/>
              </a:lnSpc>
            </a:pPr>
            <a:r>
              <a:rPr lang="el-GR" altLang="el-GR" sz="2800" smtClean="0"/>
              <a:t>Η </a:t>
            </a:r>
            <a:r>
              <a:rPr lang="el-GR" altLang="el-GR" sz="2800" u="sng" smtClean="0"/>
              <a:t>Διδακτική των Επιστημών </a:t>
            </a:r>
            <a:r>
              <a:rPr lang="el-GR" altLang="el-GR" sz="2800" smtClean="0"/>
              <a:t>προέκυψε μέσα από διεπιστημονικές έρευνες </a:t>
            </a:r>
          </a:p>
          <a:p>
            <a:pPr lvl="1">
              <a:lnSpc>
                <a:spcPct val="90000"/>
              </a:lnSpc>
            </a:pPr>
            <a:r>
              <a:rPr lang="el-GR" altLang="el-GR" sz="2400" smtClean="0"/>
              <a:t>Στηρίζεται στην </a:t>
            </a:r>
            <a:r>
              <a:rPr lang="el-GR" altLang="el-GR" sz="2400" i="1" smtClean="0"/>
              <a:t>παιδαγωγική</a:t>
            </a:r>
            <a:r>
              <a:rPr lang="el-GR" altLang="el-GR" sz="2400" smtClean="0"/>
              <a:t>, στη </a:t>
            </a:r>
            <a:r>
              <a:rPr lang="el-GR" altLang="el-GR" sz="2400" i="1" smtClean="0"/>
              <a:t>ψυχολογία</a:t>
            </a:r>
            <a:r>
              <a:rPr lang="el-GR" altLang="el-GR" sz="2400" smtClean="0"/>
              <a:t> και στο </a:t>
            </a:r>
            <a:r>
              <a:rPr lang="el-GR" altLang="el-GR" sz="2400" i="1" smtClean="0"/>
              <a:t>γνωστικό αντικείμενο</a:t>
            </a:r>
            <a:r>
              <a:rPr lang="el-GR" altLang="el-GR" sz="2400" smtClean="0"/>
              <a:t> (π.χ. Φυσική, Πληροφορική) με το οποίο ασχολείται καθώς και στην κοινωνιολογία </a:t>
            </a:r>
          </a:p>
          <a:p>
            <a:pPr>
              <a:lnSpc>
                <a:spcPct val="90000"/>
              </a:lnSpc>
            </a:pPr>
            <a:r>
              <a:rPr lang="el-GR" altLang="el-GR" sz="2800" smtClean="0"/>
              <a:t>Η προβληματική της Διδακτικής δεν εκπίπτει σε αυτήν της </a:t>
            </a:r>
            <a:r>
              <a:rPr lang="el-GR" altLang="el-GR" sz="2800" i="1" smtClean="0"/>
              <a:t>ψυχολογίας</a:t>
            </a:r>
            <a:r>
              <a:rPr lang="el-GR" altLang="el-GR" sz="2800" smtClean="0"/>
              <a:t>, της </a:t>
            </a:r>
            <a:r>
              <a:rPr lang="el-GR" altLang="el-GR" sz="2800" i="1" smtClean="0"/>
              <a:t>κοινωνιολογίας</a:t>
            </a:r>
            <a:r>
              <a:rPr lang="el-GR" altLang="el-GR" sz="2800" smtClean="0"/>
              <a:t> ή του </a:t>
            </a:r>
            <a:r>
              <a:rPr lang="el-GR" altLang="el-GR" sz="2800" i="1" smtClean="0"/>
              <a:t>γνωστικού αντικειμένου</a:t>
            </a:r>
            <a:r>
              <a:rPr lang="el-GR" altLang="el-GR" sz="2800" smtClean="0"/>
              <a:t> με το οποίο συνδέεται</a:t>
            </a:r>
          </a:p>
          <a:p>
            <a:pPr lvl="1">
              <a:lnSpc>
                <a:spcPct val="90000"/>
              </a:lnSpc>
            </a:pPr>
            <a:r>
              <a:rPr lang="el-GR" altLang="el-GR" sz="2400" smtClean="0"/>
              <a:t>Ένας «καλός» εκπαιδευτικός μαθηματικών (ή ένας επιστήμονας μαθηματικός) δεν είναι ειδικοί της διδακτικής των μαθηματικών </a:t>
            </a:r>
            <a:endParaRPr lang="en-GB" altLang="el-GR" sz="2400" smtClean="0"/>
          </a:p>
        </p:txBody>
      </p:sp>
    </p:spTree>
    <p:extLst>
      <p:ext uri="{BB962C8B-B14F-4D97-AF65-F5344CB8AC3E}">
        <p14:creationId xmlns:p14="http://schemas.microsoft.com/office/powerpoint/2010/main" val="191045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8250238" cy="1143000"/>
          </a:xfrm>
        </p:spPr>
        <p:txBody>
          <a:bodyPr>
            <a:noAutofit/>
          </a:bodyPr>
          <a:lstStyle/>
          <a:p>
            <a:pPr>
              <a:defRPr/>
            </a:pPr>
            <a:r>
              <a:rPr lang="el-GR" sz="4000" dirty="0" smtClean="0"/>
              <a:t>Βασικές έννοιες</a:t>
            </a:r>
            <a:r>
              <a:rPr lang="en-US" sz="4000" dirty="0" smtClean="0"/>
              <a:t> </a:t>
            </a:r>
            <a:r>
              <a:rPr lang="el-GR" sz="4000" dirty="0" smtClean="0"/>
              <a:t>της Διδακτικής της Πληροφορικής</a:t>
            </a:r>
            <a:endParaRPr lang="en-US" sz="4000" dirty="0"/>
          </a:p>
        </p:txBody>
      </p:sp>
      <p:sp>
        <p:nvSpPr>
          <p:cNvPr id="36868" name="Rectangle 3"/>
          <p:cNvSpPr>
            <a:spLocks noGrp="1" noChangeArrowheads="1"/>
          </p:cNvSpPr>
          <p:nvPr>
            <p:ph type="body" idx="1"/>
          </p:nvPr>
        </p:nvSpPr>
        <p:spPr>
          <a:xfrm>
            <a:off x="1000125" y="2000250"/>
            <a:ext cx="7812088" cy="4114800"/>
          </a:xfrm>
        </p:spPr>
        <p:txBody>
          <a:bodyPr/>
          <a:lstStyle/>
          <a:p>
            <a:pPr>
              <a:lnSpc>
                <a:spcPct val="90000"/>
              </a:lnSpc>
              <a:spcBef>
                <a:spcPts val="1200"/>
              </a:spcBef>
              <a:spcAft>
                <a:spcPts val="300"/>
              </a:spcAft>
            </a:pPr>
            <a:r>
              <a:rPr lang="el-GR" altLang="el-GR" sz="2400" b="1" smtClean="0">
                <a:latin typeface="Tahoma" panose="020B0604030504040204" pitchFamily="34" charset="0"/>
                <a:cs typeface="Tahoma" panose="020B0604030504040204" pitchFamily="34" charset="0"/>
              </a:rPr>
              <a:t>Το περιεχόμενο της γνώσης </a:t>
            </a:r>
            <a:r>
              <a:rPr lang="en-US" altLang="el-GR" sz="2400" smtClean="0">
                <a:latin typeface="Tahoma" panose="020B0604030504040204" pitchFamily="34" charset="0"/>
                <a:cs typeface="Tahoma" panose="020B0604030504040204" pitchFamily="34" charset="0"/>
              </a:rPr>
              <a:t>(</a:t>
            </a:r>
            <a:r>
              <a:rPr lang="el-GR" altLang="el-GR" sz="2400" i="1" smtClean="0">
                <a:latin typeface="Tahoma" panose="020B0604030504040204" pitchFamily="34" charset="0"/>
                <a:cs typeface="Tahoma" panose="020B0604030504040204" pitchFamily="34" charset="0"/>
              </a:rPr>
              <a:t>αναλυτικά προγράμματα σπουδών</a:t>
            </a:r>
            <a:r>
              <a:rPr lang="el-GR" altLang="el-GR" sz="2400" smtClean="0">
                <a:latin typeface="Tahoma" panose="020B0604030504040204" pitchFamily="34" charset="0"/>
                <a:cs typeface="Tahoma" panose="020B0604030504040204" pitchFamily="34" charset="0"/>
              </a:rPr>
              <a:t>, </a:t>
            </a:r>
            <a:r>
              <a:rPr lang="en-US" altLang="el-GR" sz="2400" i="1" smtClean="0">
                <a:latin typeface="Tahoma" panose="020B0604030504040204" pitchFamily="34" charset="0"/>
                <a:cs typeface="Tahoma" panose="020B0604030504040204" pitchFamily="34" charset="0"/>
              </a:rPr>
              <a:t>διδακτικός μετασχηματισμός</a:t>
            </a:r>
            <a:r>
              <a:rPr lang="en-US" altLang="el-GR" sz="2400" smtClean="0">
                <a:latin typeface="Tahoma" panose="020B0604030504040204" pitchFamily="34" charset="0"/>
                <a:cs typeface="Tahoma" panose="020B0604030504040204" pitchFamily="34" charset="0"/>
              </a:rPr>
              <a:t>)</a:t>
            </a:r>
          </a:p>
          <a:p>
            <a:pPr>
              <a:lnSpc>
                <a:spcPct val="90000"/>
              </a:lnSpc>
              <a:spcBef>
                <a:spcPts val="1200"/>
              </a:spcBef>
              <a:spcAft>
                <a:spcPts val="300"/>
              </a:spcAft>
            </a:pPr>
            <a:r>
              <a:rPr lang="el-GR" altLang="el-GR" sz="2400" b="1" smtClean="0">
                <a:latin typeface="Tahoma" panose="020B0604030504040204" pitchFamily="34" charset="0"/>
                <a:cs typeface="Tahoma" panose="020B0604030504040204" pitchFamily="34" charset="0"/>
              </a:rPr>
              <a:t>Η διαδικασία </a:t>
            </a:r>
            <a:r>
              <a:rPr lang="en-US" altLang="el-GR" sz="2400" b="1" smtClean="0">
                <a:latin typeface="Tahoma" panose="020B0604030504040204" pitchFamily="34" charset="0"/>
                <a:cs typeface="Tahoma" panose="020B0604030504040204" pitchFamily="34" charset="0"/>
              </a:rPr>
              <a:t>της μάθησης </a:t>
            </a:r>
            <a:r>
              <a:rPr lang="en-US" altLang="el-GR" sz="2400" smtClean="0">
                <a:latin typeface="Tahoma" panose="020B0604030504040204" pitchFamily="34" charset="0"/>
                <a:cs typeface="Tahoma" panose="020B0604030504040204" pitchFamily="34" charset="0"/>
              </a:rPr>
              <a:t>(</a:t>
            </a:r>
            <a:r>
              <a:rPr lang="el-GR" altLang="el-GR" sz="2400" i="1" smtClean="0">
                <a:latin typeface="Tahoma" panose="020B0604030504040204" pitchFamily="34" charset="0"/>
                <a:cs typeface="Tahoma" panose="020B0604030504040204" pitchFamily="34" charset="0"/>
              </a:rPr>
              <a:t>ιδέες και </a:t>
            </a:r>
            <a:r>
              <a:rPr lang="en-US" altLang="el-GR" sz="2400" i="1" smtClean="0">
                <a:latin typeface="Tahoma" panose="020B0604030504040204" pitchFamily="34" charset="0"/>
                <a:cs typeface="Tahoma" panose="020B0604030504040204" pitchFamily="34" charset="0"/>
              </a:rPr>
              <a:t>αναπαραστάσεις</a:t>
            </a:r>
            <a:r>
              <a:rPr lang="el-GR" altLang="el-GR" sz="2400" i="1" smtClean="0">
                <a:latin typeface="Tahoma" panose="020B0604030504040204" pitchFamily="34" charset="0"/>
                <a:cs typeface="Tahoma" panose="020B0604030504040204" pitchFamily="34" charset="0"/>
              </a:rPr>
              <a:t> των μαθητών</a:t>
            </a:r>
            <a:r>
              <a:rPr lang="en-US" altLang="el-GR" sz="2400" smtClean="0">
                <a:latin typeface="Tahoma" panose="020B0604030504040204" pitchFamily="34" charset="0"/>
                <a:cs typeface="Tahoma" panose="020B0604030504040204" pitchFamily="34" charset="0"/>
              </a:rPr>
              <a:t>, </a:t>
            </a:r>
            <a:r>
              <a:rPr lang="el-GR" altLang="el-GR" sz="2400" i="1" smtClean="0">
                <a:latin typeface="Tahoma" panose="020B0604030504040204" pitchFamily="34" charset="0"/>
                <a:cs typeface="Tahoma" panose="020B0604030504040204" pitchFamily="34" charset="0"/>
              </a:rPr>
              <a:t>γνωστικά </a:t>
            </a:r>
            <a:r>
              <a:rPr lang="en-US" altLang="el-GR" sz="2400" i="1" smtClean="0">
                <a:latin typeface="Tahoma" panose="020B0604030504040204" pitchFamily="34" charset="0"/>
                <a:cs typeface="Tahoma" panose="020B0604030504040204" pitchFamily="34" charset="0"/>
              </a:rPr>
              <a:t>εμπόδια</a:t>
            </a:r>
            <a:r>
              <a:rPr lang="en-US" altLang="el-GR" sz="2400" smtClean="0">
                <a:latin typeface="Tahoma" panose="020B0604030504040204" pitchFamily="34" charset="0"/>
                <a:cs typeface="Tahoma" panose="020B0604030504040204" pitchFamily="34" charset="0"/>
              </a:rPr>
              <a:t>)</a:t>
            </a:r>
          </a:p>
          <a:p>
            <a:pPr>
              <a:lnSpc>
                <a:spcPct val="90000"/>
              </a:lnSpc>
              <a:spcBef>
                <a:spcPts val="1200"/>
              </a:spcBef>
              <a:spcAft>
                <a:spcPts val="300"/>
              </a:spcAft>
            </a:pPr>
            <a:r>
              <a:rPr lang="el-GR" altLang="el-GR" sz="2400" b="1" smtClean="0">
                <a:latin typeface="Tahoma" panose="020B0604030504040204" pitchFamily="34" charset="0"/>
                <a:cs typeface="Tahoma" panose="020B0604030504040204" pitchFamily="34" charset="0"/>
              </a:rPr>
              <a:t>Η διαδικασία της διδασκαλίας </a:t>
            </a:r>
            <a:r>
              <a:rPr lang="en-US" altLang="el-GR" sz="2400" smtClean="0">
                <a:latin typeface="Tahoma" panose="020B0604030504040204" pitchFamily="34" charset="0"/>
                <a:cs typeface="Tahoma" panose="020B0604030504040204" pitchFamily="34" charset="0"/>
              </a:rPr>
              <a:t>(</a:t>
            </a:r>
            <a:r>
              <a:rPr lang="en-US" altLang="el-GR" sz="2400" i="1" smtClean="0">
                <a:latin typeface="Tahoma" panose="020B0604030504040204" pitchFamily="34" charset="0"/>
                <a:cs typeface="Tahoma" panose="020B0604030504040204" pitchFamily="34" charset="0"/>
              </a:rPr>
              <a:t>διδακτικό συμβόλαιο</a:t>
            </a:r>
            <a:r>
              <a:rPr lang="en-US" altLang="el-GR" sz="2400" smtClean="0">
                <a:latin typeface="Tahoma" panose="020B0604030504040204" pitchFamily="34" charset="0"/>
                <a:cs typeface="Tahoma" panose="020B0604030504040204" pitchFamily="34" charset="0"/>
              </a:rPr>
              <a:t>, </a:t>
            </a:r>
            <a:r>
              <a:rPr lang="el-GR" altLang="el-GR" sz="2400" i="1" smtClean="0">
                <a:latin typeface="Tahoma" panose="020B0604030504040204" pitchFamily="34" charset="0"/>
                <a:cs typeface="Tahoma" panose="020B0604030504040204" pitchFamily="34" charset="0"/>
              </a:rPr>
              <a:t>γνωστική σύγκρουση</a:t>
            </a:r>
            <a:r>
              <a:rPr lang="el-GR" altLang="el-GR" sz="2400" smtClean="0">
                <a:latin typeface="Tahoma" panose="020B0604030504040204" pitchFamily="34" charset="0"/>
                <a:cs typeface="Tahoma" panose="020B0604030504040204" pitchFamily="34" charset="0"/>
              </a:rPr>
              <a:t>, </a:t>
            </a:r>
            <a:r>
              <a:rPr lang="el-GR" altLang="el-GR" sz="2400" i="1" smtClean="0">
                <a:latin typeface="Tahoma" panose="020B0604030504040204" pitchFamily="34" charset="0"/>
                <a:cs typeface="Tahoma" panose="020B0604030504040204" pitchFamily="34" charset="0"/>
              </a:rPr>
              <a:t>διδακτικές στρατηγικές</a:t>
            </a:r>
            <a:r>
              <a:rPr lang="en-US" altLang="el-GR" sz="2400" smtClean="0">
                <a:latin typeface="Tahoma" panose="020B0604030504040204" pitchFamily="34" charset="0"/>
                <a:cs typeface="Tahoma" panose="020B0604030504040204" pitchFamily="34" charset="0"/>
              </a:rPr>
              <a:t>)</a:t>
            </a:r>
          </a:p>
          <a:p>
            <a:pPr>
              <a:lnSpc>
                <a:spcPct val="90000"/>
              </a:lnSpc>
              <a:spcBef>
                <a:spcPts val="1200"/>
              </a:spcBef>
              <a:spcAft>
                <a:spcPts val="300"/>
              </a:spcAft>
            </a:pPr>
            <a:r>
              <a:rPr lang="el-GR" altLang="el-GR" sz="2400" b="1" smtClean="0">
                <a:latin typeface="Tahoma" panose="020B0604030504040204" pitchFamily="34" charset="0"/>
                <a:cs typeface="Tahoma" panose="020B0604030504040204" pitchFamily="34" charset="0"/>
              </a:rPr>
              <a:t>Τα χρησιμοποιούμενα μέσα</a:t>
            </a:r>
            <a:r>
              <a:rPr lang="el-GR" altLang="el-GR" sz="2400" smtClean="0">
                <a:latin typeface="Tahoma" panose="020B0604030504040204" pitchFamily="34" charset="0"/>
                <a:cs typeface="Tahoma" panose="020B0604030504040204" pitchFamily="34" charset="0"/>
              </a:rPr>
              <a:t> </a:t>
            </a:r>
            <a:r>
              <a:rPr lang="en-US" altLang="el-GR" sz="2400" smtClean="0">
                <a:latin typeface="Tahoma" panose="020B0604030504040204" pitchFamily="34" charset="0"/>
                <a:cs typeface="Tahoma" panose="020B0604030504040204" pitchFamily="34" charset="0"/>
              </a:rPr>
              <a:t>(</a:t>
            </a:r>
            <a:r>
              <a:rPr lang="el-GR" altLang="el-GR" sz="2400" i="1" smtClean="0">
                <a:latin typeface="Tahoma" panose="020B0604030504040204" pitchFamily="34" charset="0"/>
                <a:cs typeface="Tahoma" panose="020B0604030504040204" pitchFamily="34" charset="0"/>
              </a:rPr>
              <a:t>εκπαιδευτικό υλικό, εκπαιδευτικό λογισμικό</a:t>
            </a:r>
            <a:r>
              <a:rPr lang="en-US" altLang="el-GR" sz="2400" smtClean="0">
                <a:latin typeface="Tahoma" panose="020B0604030504040204" pitchFamily="34" charset="0"/>
                <a:cs typeface="Tahoma" panose="020B0604030504040204" pitchFamily="34" charset="0"/>
              </a:rPr>
              <a:t>) </a:t>
            </a:r>
            <a:endParaRPr lang="el-GR" altLang="el-GR" sz="240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8720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477250" cy="1143000"/>
          </a:xfrm>
        </p:spPr>
        <p:txBody>
          <a:bodyPr>
            <a:noAutofit/>
          </a:bodyPr>
          <a:lstStyle/>
          <a:p>
            <a:pPr>
              <a:defRPr/>
            </a:pPr>
            <a:r>
              <a:rPr lang="el-GR" sz="4000" b="1" dirty="0" smtClean="0"/>
              <a:t>Άξονες της Διδακτικής των Επιστημών 1/4</a:t>
            </a:r>
            <a:endParaRPr lang="en-US" sz="4000" b="1" dirty="0"/>
          </a:p>
        </p:txBody>
      </p:sp>
      <p:sp>
        <p:nvSpPr>
          <p:cNvPr id="21508" name="Rectangle 3"/>
          <p:cNvSpPr>
            <a:spLocks noGrp="1" noChangeArrowheads="1"/>
          </p:cNvSpPr>
          <p:nvPr>
            <p:ph type="body" idx="1"/>
          </p:nvPr>
        </p:nvSpPr>
        <p:spPr>
          <a:xfrm>
            <a:off x="892969" y="1676400"/>
            <a:ext cx="7605712" cy="4346575"/>
          </a:xfrm>
        </p:spPr>
        <p:txBody>
          <a:bodyPr/>
          <a:lstStyle/>
          <a:p>
            <a:pPr marL="82550" indent="0">
              <a:lnSpc>
                <a:spcPct val="80000"/>
              </a:lnSpc>
              <a:spcBef>
                <a:spcPts val="1200"/>
              </a:spcBef>
              <a:spcAft>
                <a:spcPts val="300"/>
              </a:spcAft>
              <a:buSzPct val="110000"/>
              <a:buFont typeface="Wingdings 2" panose="05020102010507070707" pitchFamily="18" charset="2"/>
              <a:buNone/>
              <a:defRPr/>
            </a:pPr>
            <a:r>
              <a:rPr lang="el-GR" sz="2800" b="1" dirty="0" smtClean="0"/>
              <a:t>1</a:t>
            </a:r>
            <a:r>
              <a:rPr lang="el-GR" sz="2800" b="1" baseline="30000" dirty="0" smtClean="0"/>
              <a:t>ος</a:t>
            </a:r>
            <a:r>
              <a:rPr lang="el-GR" sz="2800" b="1" dirty="0" smtClean="0"/>
              <a:t> άξονας θεωρητικού πλαισίου </a:t>
            </a:r>
          </a:p>
          <a:p>
            <a:pPr marL="82550" indent="0">
              <a:lnSpc>
                <a:spcPct val="80000"/>
              </a:lnSpc>
              <a:spcBef>
                <a:spcPts val="1200"/>
              </a:spcBef>
              <a:spcAft>
                <a:spcPts val="300"/>
              </a:spcAft>
              <a:buSzPct val="110000"/>
              <a:buFont typeface="Wingdings 2" panose="05020102010507070707" pitchFamily="18" charset="2"/>
              <a:buNone/>
              <a:defRPr/>
            </a:pPr>
            <a:r>
              <a:rPr lang="el-GR" sz="2800" dirty="0" smtClean="0"/>
              <a:t>Η φύση, η δομή και η ιστορία των </a:t>
            </a:r>
            <a:r>
              <a:rPr lang="el-GR" sz="2800" b="1" dirty="0" smtClean="0"/>
              <a:t>γνώσεων</a:t>
            </a:r>
            <a:r>
              <a:rPr lang="el-GR" sz="2800" dirty="0" smtClean="0"/>
              <a:t> που περιέχονται στα προγράμματα σπουδών (δηλαδή η </a:t>
            </a:r>
            <a:r>
              <a:rPr lang="el-GR" sz="2800" u="sng" dirty="0" smtClean="0"/>
              <a:t>επιστημολογία</a:t>
            </a:r>
            <a:r>
              <a:rPr lang="el-GR" sz="2800" dirty="0" smtClean="0"/>
              <a:t> αυτών των γνώσεων)</a:t>
            </a:r>
          </a:p>
          <a:p>
            <a:pPr marL="860425" lvl="1" indent="-457200">
              <a:lnSpc>
                <a:spcPct val="80000"/>
              </a:lnSpc>
              <a:spcBef>
                <a:spcPts val="1200"/>
              </a:spcBef>
              <a:spcAft>
                <a:spcPts val="300"/>
              </a:spcAft>
              <a:buSzPct val="110000"/>
              <a:buFont typeface="Verdana" panose="020B0604030504040204" pitchFamily="34" charset="0"/>
              <a:buNone/>
              <a:defRPr/>
            </a:pPr>
            <a:r>
              <a:rPr lang="el-GR" sz="2400" dirty="0" smtClean="0"/>
              <a:t>Στο σχολείο δεν διδάσκεται το σύνολο της συσσωρευμένης ανθρώπινης γνώσης αλλά μόνο ένα μέρος της</a:t>
            </a:r>
            <a:endParaRPr lang="en-US" sz="2400" dirty="0" smtClean="0"/>
          </a:p>
          <a:p>
            <a:pPr>
              <a:lnSpc>
                <a:spcPct val="80000"/>
              </a:lnSpc>
              <a:spcBef>
                <a:spcPts val="1200"/>
              </a:spcBef>
              <a:spcAft>
                <a:spcPts val="300"/>
              </a:spcAft>
              <a:buFont typeface="Wingdings" pitchFamily="2" charset="2"/>
              <a:buNone/>
              <a:defRPr/>
            </a:pPr>
            <a:r>
              <a:rPr lang="el-GR" sz="2800" dirty="0" smtClean="0"/>
              <a:t>	</a:t>
            </a:r>
            <a:endParaRPr lang="en-US" sz="2400" dirty="0" smtClean="0"/>
          </a:p>
        </p:txBody>
      </p:sp>
    </p:spTree>
    <p:extLst>
      <p:ext uri="{BB962C8B-B14F-4D97-AF65-F5344CB8AC3E}">
        <p14:creationId xmlns:p14="http://schemas.microsoft.com/office/powerpoint/2010/main" val="3879194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274638"/>
            <a:ext cx="8324850" cy="1143000"/>
          </a:xfrm>
        </p:spPr>
        <p:txBody>
          <a:bodyPr>
            <a:noAutofit/>
          </a:bodyPr>
          <a:lstStyle/>
          <a:p>
            <a:pPr>
              <a:defRPr/>
            </a:pPr>
            <a:r>
              <a:rPr lang="el-GR" sz="4000" b="1" dirty="0" smtClean="0"/>
              <a:t>Άξονες της Διδακτικής των Επιστημών 2/4</a:t>
            </a:r>
            <a:endParaRPr lang="en-US" sz="4000" b="1" dirty="0"/>
          </a:p>
        </p:txBody>
      </p:sp>
      <p:sp>
        <p:nvSpPr>
          <p:cNvPr id="21508" name="Rectangle 3"/>
          <p:cNvSpPr>
            <a:spLocks noGrp="1" noChangeArrowheads="1"/>
          </p:cNvSpPr>
          <p:nvPr>
            <p:ph type="body" idx="1"/>
          </p:nvPr>
        </p:nvSpPr>
        <p:spPr>
          <a:xfrm>
            <a:off x="950913" y="1989138"/>
            <a:ext cx="7983537" cy="4346575"/>
          </a:xfrm>
        </p:spPr>
        <p:txBody>
          <a:bodyPr/>
          <a:lstStyle/>
          <a:p>
            <a:pPr marL="82550" indent="0">
              <a:lnSpc>
                <a:spcPct val="80000"/>
              </a:lnSpc>
              <a:spcBef>
                <a:spcPts val="1200"/>
              </a:spcBef>
              <a:spcAft>
                <a:spcPts val="300"/>
              </a:spcAft>
              <a:buSzPct val="110000"/>
              <a:buFont typeface="Wingdings 2" panose="05020102010507070707" pitchFamily="18" charset="2"/>
              <a:buNone/>
              <a:defRPr/>
            </a:pPr>
            <a:r>
              <a:rPr lang="el-GR" sz="2800" b="1" dirty="0" smtClean="0"/>
              <a:t>2</a:t>
            </a:r>
            <a:r>
              <a:rPr lang="el-GR" sz="2800" b="1" baseline="30000" dirty="0" smtClean="0"/>
              <a:t>ος</a:t>
            </a:r>
            <a:r>
              <a:rPr lang="el-GR" sz="2800" b="1" dirty="0" smtClean="0"/>
              <a:t> άξονας θεωρητικού πλαισίου</a:t>
            </a:r>
            <a:endParaRPr lang="el-GR" sz="2800" b="1" dirty="0"/>
          </a:p>
          <a:p>
            <a:pPr marL="82550" indent="0">
              <a:lnSpc>
                <a:spcPct val="80000"/>
              </a:lnSpc>
              <a:spcBef>
                <a:spcPts val="1200"/>
              </a:spcBef>
              <a:spcAft>
                <a:spcPts val="300"/>
              </a:spcAft>
              <a:buSzPct val="110000"/>
              <a:buFont typeface="Wingdings 2" panose="05020102010507070707" pitchFamily="18" charset="2"/>
              <a:buNone/>
              <a:defRPr/>
            </a:pPr>
            <a:r>
              <a:rPr lang="el-GR" sz="2800" dirty="0" smtClean="0"/>
              <a:t>Η</a:t>
            </a:r>
            <a:r>
              <a:rPr lang="en-US" sz="2800" dirty="0" smtClean="0"/>
              <a:t> </a:t>
            </a:r>
            <a:r>
              <a:rPr lang="el-GR" sz="2800" dirty="0" smtClean="0"/>
              <a:t>πρόσκτηση και η οικοδόμηση των γνώσεων από τους </a:t>
            </a:r>
            <a:r>
              <a:rPr lang="el-GR" sz="2800" b="1" dirty="0" smtClean="0"/>
              <a:t>μαθητές</a:t>
            </a:r>
            <a:r>
              <a:rPr lang="el-GR" sz="2800" dirty="0" smtClean="0"/>
              <a:t> (δηλαδή η </a:t>
            </a:r>
            <a:r>
              <a:rPr lang="el-GR" sz="2800" u="sng" dirty="0" smtClean="0"/>
              <a:t>μάθηση</a:t>
            </a:r>
            <a:r>
              <a:rPr lang="el-GR" sz="2800" dirty="0" smtClean="0"/>
              <a:t> αυτών των γνώσεων)</a:t>
            </a:r>
          </a:p>
          <a:p>
            <a:pPr marL="357188" lvl="1" indent="0">
              <a:lnSpc>
                <a:spcPct val="80000"/>
              </a:lnSpc>
              <a:spcBef>
                <a:spcPts val="1200"/>
              </a:spcBef>
              <a:spcAft>
                <a:spcPts val="300"/>
              </a:spcAft>
              <a:buSzPct val="110000"/>
              <a:buFont typeface="Verdana" panose="020B0604030504040204" pitchFamily="34" charset="0"/>
              <a:buNone/>
              <a:defRPr/>
            </a:pPr>
            <a:r>
              <a:rPr lang="el-GR" sz="2400" dirty="0" smtClean="0"/>
              <a:t>Οι μαθητές κτίζουν τις νέες γνώσεις με ενεργό τρόπο</a:t>
            </a:r>
            <a:endParaRPr lang="en-US" sz="2400" dirty="0" smtClean="0"/>
          </a:p>
          <a:p>
            <a:pPr>
              <a:lnSpc>
                <a:spcPct val="80000"/>
              </a:lnSpc>
              <a:spcBef>
                <a:spcPts val="1200"/>
              </a:spcBef>
              <a:spcAft>
                <a:spcPts val="300"/>
              </a:spcAft>
              <a:buFont typeface="Wingdings" pitchFamily="2" charset="2"/>
              <a:buNone/>
              <a:defRPr/>
            </a:pPr>
            <a:r>
              <a:rPr lang="el-GR" sz="2800" dirty="0" smtClean="0"/>
              <a:t>	</a:t>
            </a:r>
            <a:endParaRPr lang="en-US" sz="2400" dirty="0" smtClean="0"/>
          </a:p>
        </p:txBody>
      </p:sp>
    </p:spTree>
    <p:extLst>
      <p:ext uri="{BB962C8B-B14F-4D97-AF65-F5344CB8AC3E}">
        <p14:creationId xmlns:p14="http://schemas.microsoft.com/office/powerpoint/2010/main" val="411278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81000" y="274638"/>
            <a:ext cx="8553450" cy="1143000"/>
          </a:xfrm>
        </p:spPr>
        <p:txBody>
          <a:bodyPr>
            <a:noAutofit/>
          </a:bodyPr>
          <a:lstStyle/>
          <a:p>
            <a:pPr>
              <a:defRPr/>
            </a:pPr>
            <a:r>
              <a:rPr lang="el-GR" sz="4000" b="1" dirty="0" smtClean="0"/>
              <a:t>Άξονες της Διδακτικής των Επιστημών 3/4</a:t>
            </a:r>
            <a:endParaRPr lang="en-US" sz="4000" b="1" dirty="0"/>
          </a:p>
        </p:txBody>
      </p:sp>
      <p:sp>
        <p:nvSpPr>
          <p:cNvPr id="21508" name="Rectangle 3"/>
          <p:cNvSpPr>
            <a:spLocks noGrp="1" noChangeArrowheads="1"/>
          </p:cNvSpPr>
          <p:nvPr>
            <p:ph type="body" idx="1"/>
          </p:nvPr>
        </p:nvSpPr>
        <p:spPr>
          <a:xfrm>
            <a:off x="762000" y="1828800"/>
            <a:ext cx="7983537" cy="4346575"/>
          </a:xfrm>
        </p:spPr>
        <p:txBody>
          <a:bodyPr/>
          <a:lstStyle/>
          <a:p>
            <a:pPr marL="82550" indent="0">
              <a:lnSpc>
                <a:spcPct val="80000"/>
              </a:lnSpc>
              <a:spcBef>
                <a:spcPts val="1200"/>
              </a:spcBef>
              <a:spcAft>
                <a:spcPts val="300"/>
              </a:spcAft>
              <a:buSzPct val="110000"/>
              <a:buFont typeface="Wingdings 2" panose="05020102010507070707" pitchFamily="18" charset="2"/>
              <a:buNone/>
              <a:defRPr/>
            </a:pPr>
            <a:r>
              <a:rPr lang="el-GR" sz="2800" b="1" dirty="0" smtClean="0"/>
              <a:t>3</a:t>
            </a:r>
            <a:r>
              <a:rPr lang="el-GR" sz="2800" b="1" baseline="30000" dirty="0" smtClean="0"/>
              <a:t>ος</a:t>
            </a:r>
            <a:r>
              <a:rPr lang="el-GR" sz="2800" b="1" dirty="0" smtClean="0"/>
              <a:t> άξονας θεωρητικού πλαισίου</a:t>
            </a:r>
            <a:endParaRPr lang="el-GR" sz="2800" b="1" dirty="0"/>
          </a:p>
          <a:p>
            <a:pPr marL="82550" indent="0">
              <a:lnSpc>
                <a:spcPct val="80000"/>
              </a:lnSpc>
              <a:spcBef>
                <a:spcPts val="1200"/>
              </a:spcBef>
              <a:spcAft>
                <a:spcPts val="300"/>
              </a:spcAft>
              <a:buSzPct val="110000"/>
              <a:buFont typeface="Wingdings 2" panose="05020102010507070707" pitchFamily="18" charset="2"/>
              <a:buNone/>
              <a:defRPr/>
            </a:pPr>
            <a:r>
              <a:rPr lang="el-GR" sz="2800" dirty="0" smtClean="0"/>
              <a:t>Η τοποθέτηση της οικοδόμησης των γνώσεων μέσα σε πραγματικές σχολικές καταστάσεις με καταλύτη τον </a:t>
            </a:r>
            <a:r>
              <a:rPr lang="el-GR" sz="2800" b="1" dirty="0" smtClean="0"/>
              <a:t>εκπαιδευτικό</a:t>
            </a:r>
            <a:r>
              <a:rPr lang="el-GR" sz="2800" dirty="0" smtClean="0"/>
              <a:t> (δηλαδή η </a:t>
            </a:r>
            <a:r>
              <a:rPr lang="el-GR" sz="2800" u="sng" dirty="0" smtClean="0"/>
              <a:t>διδασκαλία</a:t>
            </a:r>
            <a:r>
              <a:rPr lang="el-GR" sz="2800" dirty="0" smtClean="0"/>
              <a:t> των γνώσεων)</a:t>
            </a:r>
          </a:p>
          <a:p>
            <a:pPr marL="365125" lvl="1" indent="-282575">
              <a:lnSpc>
                <a:spcPct val="80000"/>
              </a:lnSpc>
              <a:spcBef>
                <a:spcPts val="1200"/>
              </a:spcBef>
              <a:spcAft>
                <a:spcPts val="300"/>
              </a:spcAft>
              <a:buSzPct val="80000"/>
              <a:buFont typeface="Verdana" panose="020B0604030504040204" pitchFamily="34" charset="0"/>
              <a:buNone/>
              <a:defRPr/>
            </a:pPr>
            <a:r>
              <a:rPr lang="el-GR" dirty="0" smtClean="0"/>
              <a:t>	</a:t>
            </a:r>
            <a:r>
              <a:rPr lang="el-GR" sz="2400" dirty="0"/>
              <a:t>Οι </a:t>
            </a:r>
            <a:r>
              <a:rPr lang="el-GR" sz="2400" dirty="0" smtClean="0"/>
              <a:t>εκπαιδευτικοί δεν μεταδίδουν απλώς αλλά υποστηρίζουν, καθοδηγούν και ενορχηστρώνουν τη μάθηση των μαθητών</a:t>
            </a:r>
            <a:endParaRPr lang="en-US" sz="2400" dirty="0"/>
          </a:p>
          <a:p>
            <a:pPr>
              <a:lnSpc>
                <a:spcPct val="80000"/>
              </a:lnSpc>
              <a:spcBef>
                <a:spcPts val="1200"/>
              </a:spcBef>
              <a:spcAft>
                <a:spcPts val="300"/>
              </a:spcAft>
              <a:buFont typeface="Wingdings" pitchFamily="2" charset="2"/>
              <a:buNone/>
              <a:defRPr/>
            </a:pPr>
            <a:r>
              <a:rPr lang="el-GR" sz="2800" dirty="0" smtClean="0"/>
              <a:t>	</a:t>
            </a:r>
            <a:endParaRPr lang="en-US" sz="2400" dirty="0" smtClean="0"/>
          </a:p>
        </p:txBody>
      </p:sp>
    </p:spTree>
    <p:extLst>
      <p:ext uri="{BB962C8B-B14F-4D97-AF65-F5344CB8AC3E}">
        <p14:creationId xmlns:p14="http://schemas.microsoft.com/office/powerpoint/2010/main" val="2557153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477250" cy="1143000"/>
          </a:xfrm>
        </p:spPr>
        <p:txBody>
          <a:bodyPr>
            <a:noAutofit/>
          </a:bodyPr>
          <a:lstStyle/>
          <a:p>
            <a:pPr>
              <a:defRPr/>
            </a:pPr>
            <a:r>
              <a:rPr lang="el-GR" sz="4000" b="1" dirty="0" smtClean="0"/>
              <a:t>Άξονες της Διδακτικής των Επιστημών 4/4</a:t>
            </a:r>
            <a:endParaRPr lang="en-US" sz="4000" b="1" dirty="0"/>
          </a:p>
        </p:txBody>
      </p:sp>
      <p:sp>
        <p:nvSpPr>
          <p:cNvPr id="21508" name="Rectangle 3"/>
          <p:cNvSpPr>
            <a:spLocks noGrp="1" noChangeArrowheads="1"/>
          </p:cNvSpPr>
          <p:nvPr>
            <p:ph type="body" idx="1"/>
          </p:nvPr>
        </p:nvSpPr>
        <p:spPr>
          <a:xfrm>
            <a:off x="914400" y="1828800"/>
            <a:ext cx="7983537" cy="4346575"/>
          </a:xfrm>
        </p:spPr>
        <p:txBody>
          <a:bodyPr/>
          <a:lstStyle/>
          <a:p>
            <a:pPr marL="82550" indent="0">
              <a:lnSpc>
                <a:spcPct val="80000"/>
              </a:lnSpc>
              <a:spcBef>
                <a:spcPts val="1200"/>
              </a:spcBef>
              <a:spcAft>
                <a:spcPts val="300"/>
              </a:spcAft>
              <a:buSzPct val="110000"/>
              <a:buFont typeface="Wingdings 2" panose="05020102010507070707" pitchFamily="18" charset="2"/>
              <a:buNone/>
              <a:defRPr/>
            </a:pPr>
            <a:r>
              <a:rPr lang="el-GR" sz="2800" b="1" dirty="0"/>
              <a:t>4</a:t>
            </a:r>
            <a:r>
              <a:rPr lang="el-GR" sz="2800" b="1" baseline="30000" dirty="0" smtClean="0"/>
              <a:t>ος</a:t>
            </a:r>
            <a:r>
              <a:rPr lang="el-GR" sz="2800" b="1" dirty="0" smtClean="0"/>
              <a:t> άξονας θεωρητικού πλαισίου</a:t>
            </a:r>
            <a:endParaRPr lang="el-GR" sz="2800" b="1" dirty="0"/>
          </a:p>
          <a:p>
            <a:pPr marL="365125" lvl="1" indent="-282575">
              <a:lnSpc>
                <a:spcPct val="80000"/>
              </a:lnSpc>
              <a:spcBef>
                <a:spcPts val="1200"/>
              </a:spcBef>
              <a:spcAft>
                <a:spcPts val="300"/>
              </a:spcAft>
              <a:buSzPct val="80000"/>
              <a:buFont typeface="Verdana" panose="020B0604030504040204" pitchFamily="34" charset="0"/>
              <a:buNone/>
              <a:defRPr/>
            </a:pPr>
            <a:r>
              <a:rPr lang="el-GR" altLang="el-GR" dirty="0" smtClean="0">
                <a:latin typeface="Tahoma" panose="020B0604030504040204" pitchFamily="34" charset="0"/>
                <a:cs typeface="Tahoma" panose="020B0604030504040204" pitchFamily="34" charset="0"/>
              </a:rPr>
              <a:t>Η μελέτη της ανάπτυξης και της χρήσης εκπαιδευτικών μέσων και εργαλείων </a:t>
            </a:r>
            <a:r>
              <a:rPr lang="en-US" altLang="el-GR" dirty="0" smtClean="0">
                <a:latin typeface="Tahoma" panose="020B0604030504040204" pitchFamily="34" charset="0"/>
                <a:cs typeface="Tahoma" panose="020B0604030504040204" pitchFamily="34" charset="0"/>
              </a:rPr>
              <a:t>(</a:t>
            </a:r>
            <a:r>
              <a:rPr lang="el-GR" altLang="el-GR" i="1" dirty="0">
                <a:latin typeface="Tahoma" panose="020B0604030504040204" pitchFamily="34" charset="0"/>
                <a:cs typeface="Tahoma" panose="020B0604030504040204" pitchFamily="34" charset="0"/>
              </a:rPr>
              <a:t>εκπαιδευτικό υλικό, εκπαιδευτικό λογισμικό</a:t>
            </a:r>
            <a:r>
              <a:rPr lang="en-US" altLang="el-GR" dirty="0">
                <a:latin typeface="Tahoma" panose="020B0604030504040204" pitchFamily="34" charset="0"/>
                <a:cs typeface="Tahoma" panose="020B0604030504040204" pitchFamily="34" charset="0"/>
              </a:rPr>
              <a:t>) </a:t>
            </a:r>
            <a:endParaRPr lang="el-GR" altLang="el-GR" dirty="0">
              <a:latin typeface="Tahoma" panose="020B0604030504040204" pitchFamily="34" charset="0"/>
              <a:cs typeface="Tahoma" panose="020B0604030504040204" pitchFamily="34" charset="0"/>
            </a:endParaRPr>
          </a:p>
          <a:p>
            <a:pPr marL="365125" lvl="1" indent="-282575">
              <a:lnSpc>
                <a:spcPct val="80000"/>
              </a:lnSpc>
              <a:spcBef>
                <a:spcPts val="1200"/>
              </a:spcBef>
              <a:spcAft>
                <a:spcPts val="300"/>
              </a:spcAft>
              <a:buSzPct val="80000"/>
              <a:buFont typeface="Verdana" panose="020B0604030504040204" pitchFamily="34" charset="0"/>
              <a:buNone/>
              <a:defRPr/>
            </a:pPr>
            <a:r>
              <a:rPr lang="el-GR" dirty="0" smtClean="0"/>
              <a:t>	</a:t>
            </a:r>
            <a:r>
              <a:rPr lang="el-GR" sz="2400" dirty="0" smtClean="0"/>
              <a:t>τα χρησιμοποιούμενα μέσα παίζουν σημαντικό – εάν όχι καθοριστικό ρόλο – στην υποστήριξη της διδασκαλίας και στην οικοδόμηση της μάθησης </a:t>
            </a:r>
            <a:endParaRPr lang="en-US" sz="2400" dirty="0"/>
          </a:p>
          <a:p>
            <a:pPr>
              <a:lnSpc>
                <a:spcPct val="80000"/>
              </a:lnSpc>
              <a:spcBef>
                <a:spcPts val="1200"/>
              </a:spcBef>
              <a:spcAft>
                <a:spcPts val="300"/>
              </a:spcAft>
              <a:buFont typeface="Wingdings" pitchFamily="2" charset="2"/>
              <a:buNone/>
              <a:defRPr/>
            </a:pPr>
            <a:r>
              <a:rPr lang="el-GR" sz="2800" dirty="0" smtClean="0"/>
              <a:t>	</a:t>
            </a:r>
            <a:endParaRPr lang="en-US" sz="2400" dirty="0" smtClean="0"/>
          </a:p>
        </p:txBody>
      </p:sp>
    </p:spTree>
    <p:extLst>
      <p:ext uri="{BB962C8B-B14F-4D97-AF65-F5344CB8AC3E}">
        <p14:creationId xmlns:p14="http://schemas.microsoft.com/office/powerpoint/2010/main" val="117962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571500" y="333375"/>
            <a:ext cx="8372475" cy="1143000"/>
          </a:xfrm>
        </p:spPr>
        <p:txBody>
          <a:bodyPr vert="horz" wrap="square" lIns="91440" tIns="45720" rIns="91440" bIns="45720" numCol="1" anchorCtr="0" compatLnSpc="1">
            <a:prstTxWarp prst="textNoShape">
              <a:avLst/>
            </a:prstTxWarp>
            <a:normAutofit fontScale="90000"/>
          </a:bodyPr>
          <a:lstStyle/>
          <a:p>
            <a:pPr algn="ctr">
              <a:defRPr/>
            </a:pPr>
            <a:r>
              <a:rPr lang="en-US" sz="4000" dirty="0" err="1" smtClean="0">
                <a:effectLst/>
                <a:latin typeface="Tahoma" pitchFamily="34" charset="0"/>
                <a:cs typeface="Tahoma" pitchFamily="34" charset="0"/>
              </a:rPr>
              <a:t>Διδ</a:t>
            </a:r>
            <a:r>
              <a:rPr lang="en-US" sz="4000" dirty="0" smtClean="0">
                <a:effectLst/>
                <a:latin typeface="Tahoma" pitchFamily="34" charset="0"/>
                <a:cs typeface="Tahoma" pitchFamily="34" charset="0"/>
              </a:rPr>
              <a:t>ακτική της Πληροφορικής: </a:t>
            </a:r>
            <a:r>
              <a:rPr lang="el-GR" sz="4000" dirty="0" smtClean="0">
                <a:effectLst/>
                <a:latin typeface="Tahoma" pitchFamily="34" charset="0"/>
                <a:cs typeface="Tahoma" pitchFamily="34" charset="0"/>
              </a:rPr>
              <a:t/>
            </a:r>
            <a:br>
              <a:rPr lang="el-GR" sz="4000" dirty="0" smtClean="0">
                <a:effectLst/>
                <a:latin typeface="Tahoma" pitchFamily="34" charset="0"/>
                <a:cs typeface="Tahoma" pitchFamily="34" charset="0"/>
              </a:rPr>
            </a:br>
            <a:r>
              <a:rPr lang="en-US" sz="4000" dirty="0" err="1" smtClean="0">
                <a:effectLst/>
                <a:latin typeface="Tahoma" pitchFamily="34" charset="0"/>
                <a:cs typeface="Tahoma" pitchFamily="34" charset="0"/>
              </a:rPr>
              <a:t>έν</a:t>
            </a:r>
            <a:r>
              <a:rPr lang="en-US" sz="4000" dirty="0" smtClean="0">
                <a:effectLst/>
                <a:latin typeface="Tahoma" pitchFamily="34" charset="0"/>
                <a:cs typeface="Tahoma" pitchFamily="34" charset="0"/>
              </a:rPr>
              <a:t>α πλαίσιο ορισμού</a:t>
            </a:r>
            <a:r>
              <a:rPr lang="el-GR" sz="4000" dirty="0" smtClean="0">
                <a:effectLst/>
                <a:latin typeface="Tahoma" pitchFamily="34" charset="0"/>
                <a:cs typeface="Tahoma" pitchFamily="34" charset="0"/>
              </a:rPr>
              <a:t> (1)</a:t>
            </a:r>
            <a:endParaRPr lang="en-US" sz="4000" dirty="0" smtClean="0">
              <a:effectLst/>
              <a:latin typeface="Tahoma" pitchFamily="34" charset="0"/>
              <a:cs typeface="Tahoma" pitchFamily="34" charset="0"/>
            </a:endParaRPr>
          </a:p>
        </p:txBody>
      </p:sp>
      <p:sp>
        <p:nvSpPr>
          <p:cNvPr id="47108" name="Rectangle 3"/>
          <p:cNvSpPr>
            <a:spLocks noGrp="1" noChangeArrowheads="1"/>
          </p:cNvSpPr>
          <p:nvPr>
            <p:ph type="body" idx="1"/>
          </p:nvPr>
        </p:nvSpPr>
        <p:spPr>
          <a:xfrm>
            <a:off x="571500" y="1643063"/>
            <a:ext cx="8343900" cy="4114800"/>
          </a:xfrm>
        </p:spPr>
        <p:txBody>
          <a:bodyPr>
            <a:normAutofit lnSpcReduction="10000"/>
          </a:bodyPr>
          <a:lstStyle/>
          <a:p>
            <a:r>
              <a:rPr lang="el-GR" altLang="el-GR" sz="2800" dirty="0" smtClean="0">
                <a:latin typeface="Tahoma" panose="020B0604030504040204" pitchFamily="34" charset="0"/>
                <a:cs typeface="Tahoma" panose="020B0604030504040204" pitchFamily="34" charset="0"/>
              </a:rPr>
              <a:t>Αντικείμενο της </a:t>
            </a:r>
            <a:r>
              <a:rPr lang="el-GR" altLang="el-GR" sz="2800" u="sng" dirty="0" smtClean="0">
                <a:latin typeface="Tahoma" panose="020B0604030504040204" pitchFamily="34" charset="0"/>
                <a:cs typeface="Tahoma" panose="020B0604030504040204" pitchFamily="34" charset="0"/>
              </a:rPr>
              <a:t>Διδακτικής της Πληροφορικής:</a:t>
            </a:r>
          </a:p>
          <a:p>
            <a:r>
              <a:rPr lang="el-GR" altLang="el-GR" sz="2800" dirty="0" smtClean="0">
                <a:latin typeface="Tahoma" panose="020B0604030504040204" pitchFamily="34" charset="0"/>
                <a:cs typeface="Tahoma" panose="020B0604030504040204" pitchFamily="34" charset="0"/>
              </a:rPr>
              <a:t>η μελέτη της οικοδόμησης των </a:t>
            </a:r>
            <a:r>
              <a:rPr lang="el-GR" altLang="el-GR" sz="2800" b="1" i="1" dirty="0" smtClean="0">
                <a:latin typeface="Tahoma" panose="020B0604030504040204" pitchFamily="34" charset="0"/>
                <a:cs typeface="Tahoma" panose="020B0604030504040204" pitchFamily="34" charset="0"/>
              </a:rPr>
              <a:t>γνώσεων</a:t>
            </a:r>
            <a:r>
              <a:rPr lang="el-GR" altLang="el-GR" sz="2800" dirty="0" smtClean="0">
                <a:latin typeface="Tahoma" panose="020B0604030504040204" pitchFamily="34" charset="0"/>
                <a:cs typeface="Tahoma" panose="020B0604030504040204" pitchFamily="34" charset="0"/>
              </a:rPr>
              <a:t> (όσον αφορά κυρίως στις διαχρονικές γνώσεις) και της ανάπτυξης των τεχνικών και νοητικών</a:t>
            </a:r>
            <a:r>
              <a:rPr lang="el-GR" altLang="el-GR" sz="2800" i="1" dirty="0" smtClean="0">
                <a:latin typeface="Tahoma" panose="020B0604030504040204" pitchFamily="34" charset="0"/>
                <a:cs typeface="Tahoma" panose="020B0604030504040204" pitchFamily="34" charset="0"/>
              </a:rPr>
              <a:t> </a:t>
            </a:r>
            <a:r>
              <a:rPr lang="el-GR" altLang="el-GR" sz="2800" b="1" i="1" dirty="0" smtClean="0">
                <a:latin typeface="Tahoma" panose="020B0604030504040204" pitchFamily="34" charset="0"/>
                <a:cs typeface="Tahoma" panose="020B0604030504040204" pitchFamily="34" charset="0"/>
              </a:rPr>
              <a:t>ικανοτήτων</a:t>
            </a:r>
            <a:r>
              <a:rPr lang="el-GR" altLang="el-GR" sz="2800" i="1" dirty="0" smtClean="0">
                <a:latin typeface="Tahoma" panose="020B0604030504040204" pitchFamily="34" charset="0"/>
                <a:cs typeface="Tahoma" panose="020B0604030504040204" pitchFamily="34" charset="0"/>
              </a:rPr>
              <a:t> </a:t>
            </a:r>
            <a:r>
              <a:rPr lang="el-GR" altLang="el-GR" sz="2800" dirty="0" smtClean="0">
                <a:latin typeface="Tahoma" panose="020B0604030504040204" pitchFamily="34" charset="0"/>
                <a:cs typeface="Tahoma" panose="020B0604030504040204" pitchFamily="34" charset="0"/>
              </a:rPr>
              <a:t>από υποκείμενα (μαθητές ή χρήστες) που χρησιμοποιούν υπολογιστές και ασχολούνται με την Πληροφορική. </a:t>
            </a:r>
          </a:p>
          <a:p>
            <a:pPr lvl="1"/>
            <a:r>
              <a:rPr lang="el-GR" altLang="el-GR" sz="2400" dirty="0" smtClean="0">
                <a:latin typeface="Tahoma" panose="020B0604030504040204" pitchFamily="34" charset="0"/>
                <a:cs typeface="Tahoma" panose="020B0604030504040204" pitchFamily="34" charset="0"/>
              </a:rPr>
              <a:t>Οι ικανότητες αυτές διαπιστώνονται κατά κύριο λόγο στο πλαίσιο </a:t>
            </a:r>
            <a:r>
              <a:rPr lang="el-GR" altLang="el-GR" sz="2400" i="1" dirty="0" smtClean="0">
                <a:latin typeface="Tahoma" panose="020B0604030504040204" pitchFamily="34" charset="0"/>
                <a:cs typeface="Tahoma" panose="020B0604030504040204" pitchFamily="34" charset="0"/>
              </a:rPr>
              <a:t>επίλυσης προβλημάτων</a:t>
            </a:r>
            <a:r>
              <a:rPr lang="el-GR" altLang="el-GR" sz="2400" dirty="0" smtClean="0">
                <a:latin typeface="Tahoma" panose="020B0604030504040204" pitchFamily="34" charset="0"/>
                <a:cs typeface="Tahoma" panose="020B0604030504040204" pitchFamily="34" charset="0"/>
              </a:rPr>
              <a:t> με τη χρήση υπολογιστών. </a:t>
            </a:r>
            <a:endParaRPr lang="en-GB" altLang="el-GR" sz="2400"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8816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39713"/>
            <a:ext cx="8759825" cy="1143000"/>
          </a:xfrm>
        </p:spPr>
        <p:txBody>
          <a:bodyPr>
            <a:noAutofit/>
          </a:bodyPr>
          <a:lstStyle/>
          <a:p>
            <a:pPr algn="ctr">
              <a:defRPr/>
            </a:pPr>
            <a:r>
              <a:rPr lang="en-US" sz="3600" dirty="0">
                <a:latin typeface="Tahoma" pitchFamily="34" charset="0"/>
                <a:cs typeface="Tahoma" pitchFamily="34" charset="0"/>
              </a:rPr>
              <a:t>Διδακτική της Πληροφορικής: </a:t>
            </a:r>
            <a:r>
              <a:rPr lang="el-GR" sz="3600" dirty="0" smtClean="0">
                <a:latin typeface="Tahoma" pitchFamily="34" charset="0"/>
                <a:cs typeface="Tahoma" pitchFamily="34" charset="0"/>
              </a:rPr>
              <a:t/>
            </a:r>
            <a:br>
              <a:rPr lang="el-GR" sz="3600" dirty="0" smtClean="0">
                <a:latin typeface="Tahoma" pitchFamily="34" charset="0"/>
                <a:cs typeface="Tahoma" pitchFamily="34" charset="0"/>
              </a:rPr>
            </a:br>
            <a:r>
              <a:rPr lang="en-US" sz="3600" dirty="0" err="1" smtClean="0">
                <a:latin typeface="Tahoma" pitchFamily="34" charset="0"/>
                <a:cs typeface="Tahoma" pitchFamily="34" charset="0"/>
              </a:rPr>
              <a:t>ένα</a:t>
            </a:r>
            <a:r>
              <a:rPr lang="en-US" sz="3600" dirty="0" smtClean="0">
                <a:latin typeface="Tahoma" pitchFamily="34" charset="0"/>
                <a:cs typeface="Tahoma" pitchFamily="34" charset="0"/>
              </a:rPr>
              <a:t> </a:t>
            </a:r>
            <a:r>
              <a:rPr lang="en-US" sz="3600" dirty="0" err="1">
                <a:latin typeface="Tahoma" pitchFamily="34" charset="0"/>
                <a:cs typeface="Tahoma" pitchFamily="34" charset="0"/>
              </a:rPr>
              <a:t>πλαίσιο</a:t>
            </a:r>
            <a:r>
              <a:rPr lang="en-US" sz="3600" dirty="0">
                <a:latin typeface="Tahoma" pitchFamily="34" charset="0"/>
                <a:cs typeface="Tahoma" pitchFamily="34" charset="0"/>
              </a:rPr>
              <a:t> </a:t>
            </a:r>
            <a:r>
              <a:rPr lang="en-US" sz="3600" dirty="0" err="1">
                <a:latin typeface="Tahoma" pitchFamily="34" charset="0"/>
                <a:cs typeface="Tahoma" pitchFamily="34" charset="0"/>
              </a:rPr>
              <a:t>ορισμού</a:t>
            </a:r>
            <a:r>
              <a:rPr lang="el-GR" sz="3600" dirty="0">
                <a:latin typeface="Tahoma" pitchFamily="34" charset="0"/>
                <a:cs typeface="Tahoma" pitchFamily="34" charset="0"/>
              </a:rPr>
              <a:t> </a:t>
            </a:r>
            <a:r>
              <a:rPr lang="el-GR" sz="3600" dirty="0" smtClean="0">
                <a:latin typeface="Tahoma" pitchFamily="34" charset="0"/>
                <a:cs typeface="Tahoma" pitchFamily="34" charset="0"/>
              </a:rPr>
              <a:t>(2)</a:t>
            </a:r>
            <a:endParaRPr lang="en-US" sz="3600" dirty="0">
              <a:latin typeface="Tahoma" pitchFamily="34" charset="0"/>
              <a:cs typeface="Tahoma" pitchFamily="34" charset="0"/>
            </a:endParaRPr>
          </a:p>
        </p:txBody>
      </p:sp>
      <p:sp>
        <p:nvSpPr>
          <p:cNvPr id="49156" name="Rectangle 3"/>
          <p:cNvSpPr>
            <a:spLocks noGrp="1" noChangeArrowheads="1"/>
          </p:cNvSpPr>
          <p:nvPr>
            <p:ph type="body" idx="1"/>
          </p:nvPr>
        </p:nvSpPr>
        <p:spPr>
          <a:xfrm>
            <a:off x="971550" y="1643063"/>
            <a:ext cx="8172450" cy="4114800"/>
          </a:xfrm>
        </p:spPr>
        <p:txBody>
          <a:bodyPr>
            <a:normAutofit lnSpcReduction="10000"/>
          </a:bodyPr>
          <a:lstStyle/>
          <a:p>
            <a:pPr>
              <a:lnSpc>
                <a:spcPct val="80000"/>
              </a:lnSpc>
              <a:spcBef>
                <a:spcPts val="1200"/>
              </a:spcBef>
              <a:spcAft>
                <a:spcPts val="300"/>
              </a:spcAft>
              <a:buFont typeface="Wingdings 2" panose="05020102010507070707" pitchFamily="18" charset="2"/>
              <a:buNone/>
            </a:pPr>
            <a:r>
              <a:rPr lang="en-US" altLang="el-GR" sz="2800" dirty="0" smtClean="0">
                <a:latin typeface="Tahoma" panose="020B0604030504040204" pitchFamily="34" charset="0"/>
                <a:cs typeface="Tahoma" panose="020B0604030504040204" pitchFamily="34" charset="0"/>
              </a:rPr>
              <a:t>Η </a:t>
            </a:r>
            <a:r>
              <a:rPr lang="en-US" altLang="el-GR" sz="2800" b="1" dirty="0" err="1" smtClean="0">
                <a:latin typeface="Tahoma" panose="020B0604030504040204" pitchFamily="34" charset="0"/>
                <a:cs typeface="Tahoma" panose="020B0604030504040204" pitchFamily="34" charset="0"/>
              </a:rPr>
              <a:t>Διδ</a:t>
            </a:r>
            <a:r>
              <a:rPr lang="en-US" altLang="el-GR" sz="2800" b="1" dirty="0" smtClean="0">
                <a:latin typeface="Tahoma" panose="020B0604030504040204" pitchFamily="34" charset="0"/>
                <a:cs typeface="Tahoma" panose="020B0604030504040204" pitchFamily="34" charset="0"/>
              </a:rPr>
              <a:t>ακτική της Πληροφορικής</a:t>
            </a:r>
            <a:r>
              <a:rPr lang="en-US" altLang="el-GR" sz="2800" dirty="0" smtClean="0">
                <a:latin typeface="Tahoma" panose="020B0604030504040204" pitchFamily="34" charset="0"/>
                <a:cs typeface="Tahoma" panose="020B0604030504040204" pitchFamily="34" charset="0"/>
              </a:rPr>
              <a:t> αναπτύσσεται γύρω από </a:t>
            </a:r>
            <a:r>
              <a:rPr lang="el-GR" altLang="el-GR" sz="2800" dirty="0" smtClean="0">
                <a:latin typeface="Tahoma" panose="020B0604030504040204" pitchFamily="34" charset="0"/>
                <a:cs typeface="Tahoma" panose="020B0604030504040204" pitchFamily="34" charset="0"/>
              </a:rPr>
              <a:t>τέσσερα τουλάχιστον  συμπληρωματικά </a:t>
            </a:r>
            <a:r>
              <a:rPr lang="en-US" altLang="el-GR" sz="2800" dirty="0" smtClean="0">
                <a:latin typeface="Tahoma" panose="020B0604030504040204" pitchFamily="34" charset="0"/>
                <a:cs typeface="Tahoma" panose="020B0604030504040204" pitchFamily="34" charset="0"/>
              </a:rPr>
              <a:t>α</a:t>
            </a:r>
            <a:r>
              <a:rPr lang="en-US" altLang="el-GR" sz="2800" dirty="0" err="1" smtClean="0">
                <a:latin typeface="Tahoma" panose="020B0604030504040204" pitchFamily="34" charset="0"/>
                <a:cs typeface="Tahoma" panose="020B0604030504040204" pitchFamily="34" charset="0"/>
              </a:rPr>
              <a:t>ντικείμεν</a:t>
            </a:r>
            <a:r>
              <a:rPr lang="el-GR" altLang="el-GR" sz="2800" dirty="0" smtClean="0">
                <a:latin typeface="Tahoma" panose="020B0604030504040204" pitchFamily="34" charset="0"/>
                <a:cs typeface="Tahoma" panose="020B0604030504040204" pitchFamily="34" charset="0"/>
              </a:rPr>
              <a:t>α</a:t>
            </a:r>
            <a:r>
              <a:rPr lang="en-US" altLang="el-GR" sz="2800" dirty="0" smtClean="0">
                <a:latin typeface="Tahoma" panose="020B0604030504040204" pitchFamily="34" charset="0"/>
                <a:cs typeface="Tahoma" panose="020B0604030504040204" pitchFamily="34" charset="0"/>
              </a:rPr>
              <a:t> </a:t>
            </a:r>
            <a:r>
              <a:rPr lang="en-US" altLang="el-GR" sz="2800" dirty="0" err="1" smtClean="0">
                <a:latin typeface="Tahoma" panose="020B0604030504040204" pitchFamily="34" charset="0"/>
                <a:cs typeface="Tahoma" panose="020B0604030504040204" pitchFamily="34" charset="0"/>
              </a:rPr>
              <a:t>μελέτης</a:t>
            </a:r>
            <a:r>
              <a:rPr lang="en-US" altLang="el-GR" sz="2800" dirty="0" smtClean="0">
                <a:latin typeface="Tahoma" panose="020B0604030504040204" pitchFamily="34" charset="0"/>
                <a:cs typeface="Tahoma" panose="020B0604030504040204" pitchFamily="34" charset="0"/>
              </a:rPr>
              <a:t>:</a:t>
            </a:r>
            <a:endParaRPr lang="el-GR" altLang="el-GR" sz="2800" dirty="0" smtClean="0">
              <a:latin typeface="Tahoma" panose="020B0604030504040204" pitchFamily="34" charset="0"/>
              <a:cs typeface="Tahoma" panose="020B0604030504040204" pitchFamily="34" charset="0"/>
            </a:endParaRPr>
          </a:p>
          <a:p>
            <a:r>
              <a:rPr lang="el-GR" altLang="el-GR" sz="2800" dirty="0" smtClean="0">
                <a:latin typeface="Tahoma" panose="020B0604030504040204" pitchFamily="34" charset="0"/>
                <a:cs typeface="Tahoma" panose="020B0604030504040204" pitchFamily="34" charset="0"/>
              </a:rPr>
              <a:t>Διδακτική εννοιών Πληροφορικής</a:t>
            </a:r>
          </a:p>
          <a:p>
            <a:pPr lvl="1"/>
            <a:r>
              <a:rPr lang="el-GR" altLang="el-GR" sz="2400" dirty="0" smtClean="0">
                <a:latin typeface="Tahoma" panose="020B0604030504040204" pitchFamily="34" charset="0"/>
                <a:cs typeface="Tahoma" panose="020B0604030504040204" pitchFamily="34" charset="0"/>
              </a:rPr>
              <a:t>Επεξεργασία πληροφορίας, πληροφορικό σύστημα …</a:t>
            </a:r>
          </a:p>
          <a:p>
            <a:r>
              <a:rPr lang="el-GR" altLang="el-GR" sz="2800" dirty="0" smtClean="0">
                <a:latin typeface="Tahoma" panose="020B0604030504040204" pitchFamily="34" charset="0"/>
                <a:cs typeface="Tahoma" panose="020B0604030504040204" pitchFamily="34" charset="0"/>
              </a:rPr>
              <a:t>Διδακτική του προγραμματισμού</a:t>
            </a:r>
          </a:p>
          <a:p>
            <a:pPr lvl="1"/>
            <a:r>
              <a:rPr lang="el-GR" altLang="el-GR" sz="2400" dirty="0" smtClean="0">
                <a:latin typeface="Tahoma" panose="020B0604030504040204" pitchFamily="34" charset="0"/>
                <a:cs typeface="Tahoma" panose="020B0604030504040204" pitchFamily="34" charset="0"/>
              </a:rPr>
              <a:t>«Κάνω κάτι να κάνει κάτι» </a:t>
            </a:r>
          </a:p>
          <a:p>
            <a:r>
              <a:rPr lang="el-GR" altLang="el-GR" sz="2800" dirty="0" smtClean="0">
                <a:latin typeface="Tahoma" panose="020B0604030504040204" pitchFamily="34" charset="0"/>
                <a:cs typeface="Tahoma" panose="020B0604030504040204" pitchFamily="34" charset="0"/>
              </a:rPr>
              <a:t>Διδακτική των λογισμικών γενικής χρήσης</a:t>
            </a:r>
          </a:p>
          <a:p>
            <a:pPr lvl="1"/>
            <a:r>
              <a:rPr lang="el-GR" altLang="el-GR" sz="2400" dirty="0" smtClean="0">
                <a:latin typeface="Tahoma" panose="020B0604030504040204" pitchFamily="34" charset="0"/>
                <a:cs typeface="Tahoma" panose="020B0604030504040204" pitchFamily="34" charset="0"/>
              </a:rPr>
              <a:t>Επιλύω προβλήματα με λογισμικά </a:t>
            </a:r>
          </a:p>
          <a:p>
            <a:r>
              <a:rPr lang="el-GR" altLang="el-GR" sz="2800" dirty="0" smtClean="0">
                <a:latin typeface="Tahoma" panose="020B0604030504040204" pitchFamily="34" charset="0"/>
                <a:cs typeface="Tahoma" panose="020B0604030504040204" pitchFamily="34" charset="0"/>
              </a:rPr>
              <a:t>Διδακτική τεχνολογίας υλικού υπολογιστών </a:t>
            </a:r>
          </a:p>
          <a:p>
            <a:pPr>
              <a:lnSpc>
                <a:spcPct val="80000"/>
              </a:lnSpc>
              <a:spcBef>
                <a:spcPts val="1200"/>
              </a:spcBef>
              <a:spcAft>
                <a:spcPts val="300"/>
              </a:spcAft>
              <a:buFont typeface="Wingdings" panose="05000000000000000000" pitchFamily="2" charset="2"/>
              <a:buNone/>
            </a:pPr>
            <a:endParaRPr lang="en-US" altLang="el-GR" sz="2800"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437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533401" y="476250"/>
            <a:ext cx="8610600" cy="923925"/>
          </a:xfrm>
        </p:spPr>
        <p:txBody>
          <a:bodyPr vert="horz" wrap="square" lIns="91440" tIns="45720" rIns="91440" bIns="45720" numCol="1" anchorCtr="0" compatLnSpc="1">
            <a:prstTxWarp prst="textNoShape">
              <a:avLst/>
            </a:prstTxWarp>
            <a:normAutofit fontScale="90000"/>
          </a:bodyPr>
          <a:lstStyle/>
          <a:p>
            <a:pPr>
              <a:defRPr/>
            </a:pPr>
            <a:r>
              <a:rPr lang="en-US" sz="4000" dirty="0" smtClean="0">
                <a:effectLst/>
                <a:latin typeface="Tahoma" pitchFamily="34" charset="0"/>
                <a:cs typeface="Tahoma" pitchFamily="34" charset="0"/>
              </a:rPr>
              <a:t>Η </a:t>
            </a:r>
            <a:r>
              <a:rPr lang="en-US" sz="4000" dirty="0" err="1" smtClean="0">
                <a:effectLst/>
                <a:latin typeface="Tahoma" pitchFamily="34" charset="0"/>
                <a:cs typeface="Tahoma" pitchFamily="34" charset="0"/>
              </a:rPr>
              <a:t>ιδι</a:t>
            </a:r>
            <a:r>
              <a:rPr lang="en-US" sz="4000" dirty="0" smtClean="0">
                <a:effectLst/>
                <a:latin typeface="Tahoma" pitchFamily="34" charset="0"/>
                <a:cs typeface="Tahoma" pitchFamily="34" charset="0"/>
              </a:rPr>
              <a:t>αιτερότητα του χώρου</a:t>
            </a:r>
            <a:r>
              <a:rPr lang="el-GR" sz="4000" dirty="0" smtClean="0">
                <a:effectLst/>
                <a:latin typeface="Tahoma" pitchFamily="34" charset="0"/>
                <a:cs typeface="Tahoma" pitchFamily="34" charset="0"/>
              </a:rPr>
              <a:t> της Διδακτικής της Πληροφορικής </a:t>
            </a:r>
            <a:r>
              <a:rPr lang="en-US" sz="4000" dirty="0" smtClean="0">
                <a:effectLst/>
                <a:latin typeface="Tahoma" pitchFamily="34" charset="0"/>
                <a:cs typeface="Tahoma" pitchFamily="34" charset="0"/>
              </a:rPr>
              <a:t> (</a:t>
            </a:r>
            <a:r>
              <a:rPr lang="el-GR" sz="4000" dirty="0" smtClean="0">
                <a:effectLst/>
                <a:latin typeface="Tahoma" pitchFamily="34" charset="0"/>
                <a:cs typeface="Tahoma" pitchFamily="34" charset="0"/>
              </a:rPr>
              <a:t>1</a:t>
            </a:r>
            <a:r>
              <a:rPr lang="en-US" sz="4000" dirty="0" smtClean="0">
                <a:effectLst/>
                <a:latin typeface="Tahoma" pitchFamily="34" charset="0"/>
                <a:cs typeface="Tahoma" pitchFamily="34" charset="0"/>
              </a:rPr>
              <a:t>)</a:t>
            </a:r>
          </a:p>
        </p:txBody>
      </p:sp>
      <p:sp>
        <p:nvSpPr>
          <p:cNvPr id="51204" name="Rectangle 3"/>
          <p:cNvSpPr>
            <a:spLocks noGrp="1" noChangeArrowheads="1"/>
          </p:cNvSpPr>
          <p:nvPr>
            <p:ph type="body" idx="1"/>
          </p:nvPr>
        </p:nvSpPr>
        <p:spPr>
          <a:xfrm>
            <a:off x="857250" y="1857375"/>
            <a:ext cx="8054975" cy="4114800"/>
          </a:xfrm>
        </p:spPr>
        <p:txBody>
          <a:bodyPr>
            <a:normAutofit lnSpcReduction="10000"/>
          </a:bodyPr>
          <a:lstStyle/>
          <a:p>
            <a:pPr>
              <a:spcBef>
                <a:spcPts val="1200"/>
              </a:spcBef>
              <a:spcAft>
                <a:spcPts val="300"/>
              </a:spcAft>
            </a:pPr>
            <a:r>
              <a:rPr lang="el-GR" altLang="el-GR" sz="2800" smtClean="0">
                <a:latin typeface="Tahoma" panose="020B0604030504040204" pitchFamily="34" charset="0"/>
                <a:cs typeface="Tahoma" panose="020B0604030504040204" pitchFamily="34" charset="0"/>
              </a:rPr>
              <a:t>Το μεγαλύτερο μέρος της έρευνας στη Διδακτική της Πληροφορικής εστιάζει στη μάθηση εφαρμογών </a:t>
            </a:r>
            <a:r>
              <a:rPr lang="en-US" altLang="el-GR" sz="2800" smtClean="0">
                <a:latin typeface="Tahoma" panose="020B0604030504040204" pitchFamily="34" charset="0"/>
                <a:cs typeface="Tahoma" panose="020B0604030504040204" pitchFamily="34" charset="0"/>
              </a:rPr>
              <a:t>λογισμικ</a:t>
            </a:r>
            <a:r>
              <a:rPr lang="el-GR" altLang="el-GR" sz="2800" smtClean="0">
                <a:latin typeface="Tahoma" panose="020B0604030504040204" pitchFamily="34" charset="0"/>
                <a:cs typeface="Tahoma" panose="020B0604030504040204" pitchFamily="34" charset="0"/>
              </a:rPr>
              <a:t>ού και αφορά</a:t>
            </a:r>
            <a:r>
              <a:rPr lang="en-US" altLang="el-GR" sz="2800" smtClean="0">
                <a:latin typeface="Tahoma" panose="020B0604030504040204" pitchFamily="34" charset="0"/>
                <a:cs typeface="Tahoma" panose="020B0604030504040204" pitchFamily="34" charset="0"/>
              </a:rPr>
              <a:t>: </a:t>
            </a:r>
          </a:p>
          <a:p>
            <a:pPr>
              <a:spcBef>
                <a:spcPts val="1200"/>
              </a:spcBef>
              <a:spcAft>
                <a:spcPts val="300"/>
              </a:spcAft>
            </a:pPr>
            <a:r>
              <a:rPr lang="en-US" altLang="el-GR" sz="2800" b="1" smtClean="0">
                <a:latin typeface="Tahoma" panose="020B0604030504040204" pitchFamily="34" charset="0"/>
                <a:cs typeface="Tahoma" panose="020B0604030504040204" pitchFamily="34" charset="0"/>
              </a:rPr>
              <a:t>οικοδόμηση εννοιών της πληροφορικής</a:t>
            </a:r>
            <a:r>
              <a:rPr lang="en-US" altLang="el-GR" sz="2800" smtClean="0">
                <a:latin typeface="Tahoma" panose="020B0604030504040204" pitchFamily="34" charset="0"/>
                <a:cs typeface="Tahoma" panose="020B0604030504040204" pitchFamily="34" charset="0"/>
              </a:rPr>
              <a:t> από το ένα μέρος, </a:t>
            </a:r>
          </a:p>
          <a:p>
            <a:pPr>
              <a:spcBef>
                <a:spcPts val="1200"/>
              </a:spcBef>
              <a:spcAft>
                <a:spcPts val="300"/>
              </a:spcAft>
            </a:pPr>
            <a:r>
              <a:rPr lang="en-US" altLang="el-GR" sz="2800" b="1" smtClean="0">
                <a:latin typeface="Tahoma" panose="020B0604030504040204" pitchFamily="34" charset="0"/>
                <a:cs typeface="Tahoma" panose="020B0604030504040204" pitchFamily="34" charset="0"/>
              </a:rPr>
              <a:t>δυνατότητα επεξεργασίας και επίλυσης προβλημάτων</a:t>
            </a:r>
            <a:r>
              <a:rPr lang="en-US" altLang="el-GR" sz="2800" smtClean="0">
                <a:latin typeface="Tahoma" panose="020B0604030504040204" pitchFamily="34" charset="0"/>
                <a:cs typeface="Tahoma" panose="020B0604030504040204" pitchFamily="34" charset="0"/>
              </a:rPr>
              <a:t> σχετικών με χώρους εξωτερικούς της πληροφορικής από το άλλο μέρος. </a:t>
            </a:r>
          </a:p>
        </p:txBody>
      </p:sp>
    </p:spTree>
    <p:extLst>
      <p:ext uri="{BB962C8B-B14F-4D97-AF65-F5344CB8AC3E}">
        <p14:creationId xmlns:p14="http://schemas.microsoft.com/office/powerpoint/2010/main" val="127425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1" y="404813"/>
            <a:ext cx="8451850" cy="1143000"/>
          </a:xfrm>
        </p:spPr>
        <p:txBody>
          <a:bodyPr>
            <a:noAutofit/>
          </a:bodyPr>
          <a:lstStyle/>
          <a:p>
            <a:pPr>
              <a:defRPr/>
            </a:pPr>
            <a:r>
              <a:rPr lang="en-US" sz="3600" dirty="0" smtClean="0">
                <a:effectLst/>
                <a:latin typeface="Tahoma" pitchFamily="34" charset="0"/>
                <a:cs typeface="Tahoma" pitchFamily="34" charset="0"/>
              </a:rPr>
              <a:t>Η </a:t>
            </a:r>
            <a:r>
              <a:rPr lang="en-US" sz="3600" dirty="0" err="1" smtClean="0">
                <a:effectLst/>
                <a:latin typeface="Tahoma" pitchFamily="34" charset="0"/>
                <a:cs typeface="Tahoma" pitchFamily="34" charset="0"/>
              </a:rPr>
              <a:t>ιδιαιτερότητα</a:t>
            </a:r>
            <a:r>
              <a:rPr lang="en-US" sz="3600" dirty="0" smtClean="0">
                <a:effectLst/>
                <a:latin typeface="Tahoma" pitchFamily="34" charset="0"/>
                <a:cs typeface="Tahoma" pitchFamily="34" charset="0"/>
              </a:rPr>
              <a:t> </a:t>
            </a:r>
            <a:r>
              <a:rPr lang="en-US" sz="3600" dirty="0" err="1" smtClean="0">
                <a:effectLst/>
                <a:latin typeface="Tahoma" pitchFamily="34" charset="0"/>
                <a:cs typeface="Tahoma" pitchFamily="34" charset="0"/>
              </a:rPr>
              <a:t>του</a:t>
            </a:r>
            <a:r>
              <a:rPr lang="en-US" sz="3600" dirty="0" smtClean="0">
                <a:effectLst/>
                <a:latin typeface="Tahoma" pitchFamily="34" charset="0"/>
                <a:cs typeface="Tahoma" pitchFamily="34" charset="0"/>
              </a:rPr>
              <a:t> </a:t>
            </a:r>
            <a:r>
              <a:rPr lang="en-US" sz="3600" dirty="0" err="1" smtClean="0">
                <a:effectLst/>
                <a:latin typeface="Tahoma" pitchFamily="34" charset="0"/>
                <a:cs typeface="Tahoma" pitchFamily="34" charset="0"/>
              </a:rPr>
              <a:t>χώρου</a:t>
            </a:r>
            <a:r>
              <a:rPr lang="el-GR" sz="3600" dirty="0" smtClean="0">
                <a:effectLst/>
                <a:latin typeface="Tahoma" pitchFamily="34" charset="0"/>
                <a:cs typeface="Tahoma" pitchFamily="34" charset="0"/>
              </a:rPr>
              <a:t> της Διδακτικής της Πληροφορικής </a:t>
            </a:r>
            <a:r>
              <a:rPr lang="en-US" sz="3600" dirty="0" smtClean="0"/>
              <a:t>(2</a:t>
            </a:r>
            <a:r>
              <a:rPr lang="en-US" sz="3600" dirty="0"/>
              <a:t>)</a:t>
            </a:r>
          </a:p>
        </p:txBody>
      </p:sp>
      <p:sp>
        <p:nvSpPr>
          <p:cNvPr id="53252" name="Rectangle 3"/>
          <p:cNvSpPr>
            <a:spLocks noGrp="1" noChangeArrowheads="1"/>
          </p:cNvSpPr>
          <p:nvPr>
            <p:ph type="body" idx="1"/>
          </p:nvPr>
        </p:nvSpPr>
        <p:spPr>
          <a:xfrm>
            <a:off x="900113" y="1857375"/>
            <a:ext cx="8054975" cy="4114800"/>
          </a:xfrm>
        </p:spPr>
        <p:txBody>
          <a:bodyPr/>
          <a:lstStyle/>
          <a:p>
            <a:pPr>
              <a:lnSpc>
                <a:spcPct val="80000"/>
              </a:lnSpc>
            </a:pPr>
            <a:r>
              <a:rPr lang="el-GR" altLang="el-GR" sz="2800" dirty="0" smtClean="0"/>
              <a:t>Η πληροφορική εμφανίζεται ταυτόχρονα </a:t>
            </a:r>
            <a:endParaRPr lang="en-US" altLang="el-GR" sz="2800" dirty="0" smtClean="0"/>
          </a:p>
          <a:p>
            <a:pPr>
              <a:lnSpc>
                <a:spcPct val="80000"/>
              </a:lnSpc>
            </a:pPr>
            <a:r>
              <a:rPr lang="el-GR" altLang="el-GR" sz="2800" dirty="0" smtClean="0"/>
              <a:t>ως </a:t>
            </a:r>
            <a:r>
              <a:rPr lang="el-GR" altLang="el-GR" sz="2800" b="1" dirty="0" smtClean="0"/>
              <a:t>αντικείμενο</a:t>
            </a:r>
            <a:r>
              <a:rPr lang="el-GR" altLang="el-GR" sz="2800" dirty="0" smtClean="0"/>
              <a:t>, που ανήκει σε ένα επιστημονικό χώρο με τις ιδιαίτερες έννοιές του, </a:t>
            </a:r>
            <a:endParaRPr lang="en-US" altLang="el-GR" sz="2800" dirty="0" smtClean="0"/>
          </a:p>
          <a:p>
            <a:pPr>
              <a:lnSpc>
                <a:spcPct val="80000"/>
              </a:lnSpc>
            </a:pPr>
            <a:r>
              <a:rPr lang="el-GR" altLang="el-GR" sz="2800" dirty="0" smtClean="0"/>
              <a:t>και ως </a:t>
            </a:r>
            <a:r>
              <a:rPr lang="el-GR" altLang="el-GR" sz="2800" b="1" dirty="0" smtClean="0"/>
              <a:t>εργαλείο</a:t>
            </a:r>
            <a:r>
              <a:rPr lang="el-GR" altLang="el-GR" sz="2800" dirty="0" smtClean="0"/>
              <a:t> που συμβάλει στην επίλυση προβλημάτων σε άλλους χώρους. </a:t>
            </a:r>
            <a:endParaRPr lang="en-US" altLang="el-GR" sz="2800" dirty="0" smtClean="0"/>
          </a:p>
          <a:p>
            <a:pPr>
              <a:lnSpc>
                <a:spcPct val="80000"/>
              </a:lnSpc>
            </a:pPr>
            <a:r>
              <a:rPr lang="el-GR" altLang="el-GR" sz="2800" dirty="0" smtClean="0"/>
              <a:t>Σημαντική ιδιαιτερότητα (τόσο από πλευράς περιεχομένου όσο και από πλευράς των μαθητών), αφού αποτελεί κατά κάποιο τρόπο ένα βοηθητικό μάθημα (και σε πολλά προγράμματα σπουδών θεωρείται ως τέτοιο) που συνδέεται με πολλαπλές επαγγελματικές πρακτικές. </a:t>
            </a:r>
            <a:endParaRPr lang="en-GB" altLang="el-GR" sz="2800" dirty="0" smtClean="0"/>
          </a:p>
        </p:txBody>
      </p:sp>
    </p:spTree>
    <p:extLst>
      <p:ext uri="{BB962C8B-B14F-4D97-AF65-F5344CB8AC3E}">
        <p14:creationId xmlns:p14="http://schemas.microsoft.com/office/powerpoint/2010/main" val="3694430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88913"/>
            <a:ext cx="8453438" cy="1143000"/>
          </a:xfrm>
        </p:spPr>
        <p:txBody>
          <a:bodyPr>
            <a:normAutofit/>
          </a:bodyPr>
          <a:lstStyle/>
          <a:p>
            <a:pPr algn="ctr" eaLnBrk="1" hangingPunct="1">
              <a:defRPr/>
            </a:pPr>
            <a:r>
              <a:rPr lang="el-GR" dirty="0" smtClean="0"/>
              <a:t>Παιδαγωγική χρήση λογισμικού</a:t>
            </a:r>
            <a:endParaRPr lang="en-GB" dirty="0" smtClean="0"/>
          </a:p>
        </p:txBody>
      </p:sp>
      <p:sp>
        <p:nvSpPr>
          <p:cNvPr id="55299" name="Rectangle 3"/>
          <p:cNvSpPr>
            <a:spLocks noGrp="1" noChangeArrowheads="1"/>
          </p:cNvSpPr>
          <p:nvPr>
            <p:ph type="body" idx="1"/>
          </p:nvPr>
        </p:nvSpPr>
        <p:spPr>
          <a:xfrm>
            <a:off x="990600" y="1449388"/>
            <a:ext cx="8045450" cy="5105400"/>
          </a:xfrm>
        </p:spPr>
        <p:txBody>
          <a:bodyPr/>
          <a:lstStyle/>
          <a:p>
            <a:pPr eaLnBrk="1" hangingPunct="1">
              <a:lnSpc>
                <a:spcPct val="90000"/>
              </a:lnSpc>
            </a:pPr>
            <a:r>
              <a:rPr lang="el-GR" altLang="el-GR" sz="2400" dirty="0" smtClean="0"/>
              <a:t>Η ένταξη του λογισμικού πραγματοποιείται ταυτόχρονα σε δύο επίπεδα:</a:t>
            </a:r>
          </a:p>
          <a:p>
            <a:pPr lvl="1" eaLnBrk="1" hangingPunct="1">
              <a:lnSpc>
                <a:spcPct val="90000"/>
              </a:lnSpc>
            </a:pPr>
            <a:r>
              <a:rPr lang="el-GR" altLang="el-GR" sz="2000" b="1" dirty="0" smtClean="0"/>
              <a:t>Δομής</a:t>
            </a:r>
            <a:r>
              <a:rPr lang="el-GR" altLang="el-GR" sz="2000" dirty="0" smtClean="0"/>
              <a:t>: Αντικείμενα, πράξεις έγκυρες εκφράσεις</a:t>
            </a:r>
          </a:p>
          <a:p>
            <a:pPr lvl="1" eaLnBrk="1" hangingPunct="1">
              <a:lnSpc>
                <a:spcPct val="90000"/>
              </a:lnSpc>
            </a:pPr>
            <a:r>
              <a:rPr lang="el-GR" altLang="el-GR" sz="2000" b="1" dirty="0" smtClean="0"/>
              <a:t>Λειτουργίας</a:t>
            </a:r>
            <a:r>
              <a:rPr lang="el-GR" altLang="el-GR" sz="2000" dirty="0" smtClean="0"/>
              <a:t>: τύπος προβλημάτων για την επίλυση των οποίων χρησιμοποιείται το λογισμικό</a:t>
            </a:r>
          </a:p>
          <a:p>
            <a:pPr eaLnBrk="1" hangingPunct="1">
              <a:lnSpc>
                <a:spcPct val="90000"/>
              </a:lnSpc>
            </a:pPr>
            <a:r>
              <a:rPr lang="el-GR" altLang="el-GR" sz="2400" dirty="0" smtClean="0"/>
              <a:t>Ένταξη λογισμικού στην εκπαίδευση:</a:t>
            </a:r>
          </a:p>
          <a:p>
            <a:pPr lvl="1" eaLnBrk="1" hangingPunct="1">
              <a:lnSpc>
                <a:spcPct val="90000"/>
              </a:lnSpc>
            </a:pPr>
            <a:r>
              <a:rPr lang="el-GR" altLang="el-GR" sz="2000" dirty="0" smtClean="0"/>
              <a:t>Έχει δημιουργηθεί </a:t>
            </a:r>
            <a:r>
              <a:rPr lang="el-GR" altLang="el-GR" sz="2000" dirty="0" err="1" smtClean="0"/>
              <a:t>γι</a:t>
            </a:r>
            <a:r>
              <a:rPr lang="el-GR" altLang="el-GR" sz="2000" dirty="0" smtClean="0"/>
              <a:t> αυτό το σκοπό</a:t>
            </a:r>
          </a:p>
          <a:p>
            <a:pPr lvl="1" eaLnBrk="1" hangingPunct="1">
              <a:lnSpc>
                <a:spcPct val="90000"/>
              </a:lnSpc>
            </a:pPr>
            <a:r>
              <a:rPr lang="el-GR" altLang="el-GR" sz="2000" dirty="0" smtClean="0"/>
              <a:t>Είναι αντικείμενο κατάρτισης (λογιστικά φύλλα, βάσεις δεδομένων)</a:t>
            </a:r>
          </a:p>
          <a:p>
            <a:pPr lvl="1" eaLnBrk="1" hangingPunct="1">
              <a:lnSpc>
                <a:spcPct val="90000"/>
              </a:lnSpc>
            </a:pPr>
            <a:r>
              <a:rPr lang="el-GR" altLang="el-GR" sz="2000" dirty="0" smtClean="0"/>
              <a:t>Συνιστούν γνωστικά εργαλεία που ενισχύουν τις ανθρώπινες γνωστικές δεξιότητες κατά τη σκέψη, τη μάθηση και την επίλυση προβλημάτων.</a:t>
            </a:r>
          </a:p>
          <a:p>
            <a:pPr eaLnBrk="1" hangingPunct="1">
              <a:lnSpc>
                <a:spcPct val="90000"/>
              </a:lnSpc>
            </a:pPr>
            <a:r>
              <a:rPr lang="el-GR" altLang="el-GR" sz="2400" dirty="0" smtClean="0"/>
              <a:t>Διττή διάσταση του λογισμικού</a:t>
            </a:r>
          </a:p>
          <a:p>
            <a:pPr lvl="1" eaLnBrk="1" hangingPunct="1">
              <a:lnSpc>
                <a:spcPct val="90000"/>
              </a:lnSpc>
            </a:pPr>
            <a:r>
              <a:rPr lang="el-GR" altLang="el-GR" sz="2000" dirty="0" smtClean="0"/>
              <a:t>Οικοδόμηση εννοιών πληροφορικής </a:t>
            </a:r>
            <a:r>
              <a:rPr lang="el-GR" altLang="el-GR" sz="2000" dirty="0" smtClean="0">
                <a:sym typeface="Wingdings" panose="05000000000000000000" pitchFamily="2" charset="2"/>
              </a:rPr>
              <a:t> ανάπτυξη δεξιοτήτων</a:t>
            </a:r>
          </a:p>
          <a:p>
            <a:pPr lvl="1" eaLnBrk="1" hangingPunct="1">
              <a:lnSpc>
                <a:spcPct val="90000"/>
              </a:lnSpc>
            </a:pPr>
            <a:r>
              <a:rPr lang="el-GR" altLang="el-GR" sz="2000" dirty="0" smtClean="0">
                <a:sym typeface="Wingdings" panose="05000000000000000000" pitchFamily="2" charset="2"/>
              </a:rPr>
              <a:t>Δυνατότητα επεξεργασίας και επίλυσης προβλημάτων</a:t>
            </a:r>
            <a:endParaRPr lang="el-GR" altLang="el-GR" sz="2000" dirty="0" smtClean="0"/>
          </a:p>
        </p:txBody>
      </p:sp>
    </p:spTree>
    <p:extLst>
      <p:ext uri="{BB962C8B-B14F-4D97-AF65-F5344CB8AC3E}">
        <p14:creationId xmlns:p14="http://schemas.microsoft.com/office/powerpoint/2010/main" val="2271332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33375"/>
            <a:ext cx="8153400" cy="1143000"/>
          </a:xfrm>
        </p:spPr>
        <p:txBody>
          <a:bodyPr>
            <a:normAutofit fontScale="90000"/>
          </a:bodyPr>
          <a:lstStyle/>
          <a:p>
            <a:pPr algn="ctr" eaLnBrk="1" hangingPunct="1">
              <a:defRPr/>
            </a:pPr>
            <a:r>
              <a:rPr lang="el-GR" dirty="0" smtClean="0"/>
              <a:t>Βασικός σκοπός διδασκαλίας της πληροφορικής</a:t>
            </a:r>
            <a:endParaRPr lang="en-GB" dirty="0" smtClean="0"/>
          </a:p>
        </p:txBody>
      </p:sp>
      <p:sp>
        <p:nvSpPr>
          <p:cNvPr id="66563" name="Rectangle 3"/>
          <p:cNvSpPr>
            <a:spLocks noGrp="1" noChangeArrowheads="1"/>
          </p:cNvSpPr>
          <p:nvPr>
            <p:ph type="body" idx="1"/>
          </p:nvPr>
        </p:nvSpPr>
        <p:spPr>
          <a:xfrm>
            <a:off x="1042988" y="1916113"/>
            <a:ext cx="7931150" cy="4513262"/>
          </a:xfrm>
        </p:spPr>
        <p:txBody>
          <a:bodyPr/>
          <a:lstStyle/>
          <a:p>
            <a:pPr eaLnBrk="1" hangingPunct="1">
              <a:defRPr/>
            </a:pPr>
            <a:r>
              <a:rPr lang="el-GR" altLang="el-GR" dirty="0" smtClean="0"/>
              <a:t>Ανάπτυξη αλγοριθμικής σκέψης (τα πρώτα χρόνια διδασκαλίας της πληροφορικής) </a:t>
            </a:r>
          </a:p>
          <a:p>
            <a:pPr eaLnBrk="1" hangingPunct="1">
              <a:defRPr/>
            </a:pPr>
            <a:r>
              <a:rPr lang="el-GR" altLang="el-GR" dirty="0" smtClean="0"/>
              <a:t>Ανάπτυξη υπολογιστικής σκέψης (την τελευταία περίοδο) </a:t>
            </a:r>
          </a:p>
          <a:p>
            <a:pPr marL="82550" indent="0" eaLnBrk="1" hangingPunct="1">
              <a:buFont typeface="Wingdings 2" panose="05020102010507070707" pitchFamily="18" charset="2"/>
              <a:buNone/>
              <a:defRPr/>
            </a:pPr>
            <a:endParaRPr lang="el-GR" altLang="el-GR" dirty="0" smtClean="0"/>
          </a:p>
        </p:txBody>
      </p:sp>
    </p:spTree>
    <p:extLst>
      <p:ext uri="{BB962C8B-B14F-4D97-AF65-F5344CB8AC3E}">
        <p14:creationId xmlns:p14="http://schemas.microsoft.com/office/powerpoint/2010/main" val="4178745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7010400" cy="1143000"/>
          </a:xfrm>
        </p:spPr>
        <p:txBody>
          <a:bodyPr/>
          <a:lstStyle/>
          <a:p>
            <a:pPr algn="ctr" eaLnBrk="1" hangingPunct="1">
              <a:defRPr/>
            </a:pPr>
            <a:r>
              <a:rPr lang="el-GR" dirty="0" smtClean="0"/>
              <a:t>Η έννοια του Αλγορίθμου</a:t>
            </a:r>
            <a:endParaRPr lang="en-GB" dirty="0" smtClean="0"/>
          </a:p>
        </p:txBody>
      </p:sp>
      <p:sp>
        <p:nvSpPr>
          <p:cNvPr id="59395" name="Rectangle 3"/>
          <p:cNvSpPr>
            <a:spLocks noGrp="1" noChangeArrowheads="1"/>
          </p:cNvSpPr>
          <p:nvPr>
            <p:ph type="body" idx="1"/>
          </p:nvPr>
        </p:nvSpPr>
        <p:spPr>
          <a:xfrm>
            <a:off x="1042988" y="1412875"/>
            <a:ext cx="7931150" cy="4800600"/>
          </a:xfrm>
        </p:spPr>
        <p:txBody>
          <a:bodyPr/>
          <a:lstStyle/>
          <a:p>
            <a:pPr eaLnBrk="1" hangingPunct="1"/>
            <a:r>
              <a:rPr lang="el-GR" altLang="el-GR" sz="2400" dirty="0" smtClean="0"/>
              <a:t>Με το όρο «αλγόριθμος» εννοούμε μια πεπερασμένη σειρά βημάτων ή ενεργειών που απαιτούνται για την επίλυση ενός δεδομένου προβλήματος. </a:t>
            </a:r>
          </a:p>
          <a:p>
            <a:pPr eaLnBrk="1" hangingPunct="1"/>
            <a:r>
              <a:rPr lang="el-GR" altLang="el-GR" sz="2400" dirty="0" smtClean="0"/>
              <a:t>Ο αλγόριθμος περιγράφει τη μέθοδο με την οποία μπορεί να διεκπεραιωθεί ένα έργο. </a:t>
            </a:r>
          </a:p>
          <a:p>
            <a:pPr eaLnBrk="1" hangingPunct="1"/>
            <a:r>
              <a:rPr lang="el-GR" altLang="el-GR" sz="2400" dirty="0" smtClean="0"/>
              <a:t>Στην πληροφορική (προγραμματισμός) αναφερόμαστε σε ένα διατεταγμένο και πεπερασμένο σύνολο καλώς ορισμένων βημάτων για τη διενέργεια μιας διεργασίας, στο τέλος της οποίας – και δεδομένης μιας αρχικής κατάστασης – θα προκύψει μια αντίστοιχη τελική κατάσταση σε πεπερασμένο χρόνο.  </a:t>
            </a:r>
          </a:p>
        </p:txBody>
      </p:sp>
    </p:spTree>
    <p:extLst>
      <p:ext uri="{BB962C8B-B14F-4D97-AF65-F5344CB8AC3E}">
        <p14:creationId xmlns:p14="http://schemas.microsoft.com/office/powerpoint/2010/main" val="2945968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746"/>
            <a:ext cx="7499350" cy="1143000"/>
          </a:xfrm>
        </p:spPr>
        <p:txBody>
          <a:bodyPr/>
          <a:lstStyle/>
          <a:p>
            <a:pPr eaLnBrk="1" hangingPunct="1">
              <a:defRPr/>
            </a:pPr>
            <a:r>
              <a:rPr lang="el-GR" dirty="0" smtClean="0"/>
              <a:t>Η αλγοριθμική σκέψη</a:t>
            </a:r>
            <a:endParaRPr lang="en-GB" dirty="0" smtClean="0"/>
          </a:p>
        </p:txBody>
      </p:sp>
      <p:sp>
        <p:nvSpPr>
          <p:cNvPr id="61443" name="Rectangle 3"/>
          <p:cNvSpPr>
            <a:spLocks noGrp="1" noChangeArrowheads="1"/>
          </p:cNvSpPr>
          <p:nvPr>
            <p:ph type="body" idx="1"/>
          </p:nvPr>
        </p:nvSpPr>
        <p:spPr>
          <a:xfrm>
            <a:off x="1219200" y="1219200"/>
            <a:ext cx="7683500" cy="4800600"/>
          </a:xfrm>
        </p:spPr>
        <p:txBody>
          <a:bodyPr>
            <a:normAutofit fontScale="92500"/>
          </a:bodyPr>
          <a:lstStyle/>
          <a:p>
            <a:pPr eaLnBrk="1" hangingPunct="1"/>
            <a:r>
              <a:rPr lang="el-GR" altLang="el-GR" sz="2800" dirty="0" smtClean="0"/>
              <a:t>Είναι μια σύνθετη νοητική διαδικασία της σκέψης η οποία αφορά τη σύλληψη και τη δημιουργία αλγορίθμων για την επίλυση προβλημάτων </a:t>
            </a:r>
          </a:p>
          <a:p>
            <a:pPr eaLnBrk="1" hangingPunct="1"/>
            <a:r>
              <a:rPr lang="el-GR" altLang="el-GR" sz="2800" dirty="0" smtClean="0"/>
              <a:t>Αποτελεί θεμελιώδη ανθρώπινη ικανότητα υψηλού επιπέδου, η οικοδόμηση της οποίας είναι ζητούμενο στα σύγχρονα εκπαιδευτικά συστήματα</a:t>
            </a:r>
          </a:p>
          <a:p>
            <a:pPr lvl="1" eaLnBrk="1" hangingPunct="1"/>
            <a:r>
              <a:rPr lang="el-GR" altLang="el-GR" sz="2400" dirty="0" smtClean="0"/>
              <a:t>Για πολλούς θεωρείται τμήμα της </a:t>
            </a:r>
            <a:r>
              <a:rPr lang="el-GR" altLang="el-GR" sz="2400" b="1" dirty="0" smtClean="0"/>
              <a:t>μαθηματικής</a:t>
            </a:r>
            <a:r>
              <a:rPr lang="el-GR" altLang="el-GR" sz="2400" dirty="0" smtClean="0"/>
              <a:t> σκέψης (π.χ. ο αλγόριθμος του Ευκλείδη)</a:t>
            </a:r>
          </a:p>
          <a:p>
            <a:pPr lvl="1" eaLnBrk="1" hangingPunct="1"/>
            <a:r>
              <a:rPr lang="el-GR" altLang="el-GR" sz="2400" dirty="0" smtClean="0"/>
              <a:t>Για κάποιους θεωρείται τμήμα της </a:t>
            </a:r>
            <a:r>
              <a:rPr lang="el-GR" altLang="el-GR" sz="2400" b="1" dirty="0" smtClean="0"/>
              <a:t>υπολογιστικής</a:t>
            </a:r>
            <a:r>
              <a:rPr lang="el-GR" altLang="el-GR" sz="2400" dirty="0" smtClean="0"/>
              <a:t> σκέψης (δεν υπάρχει πρόγραμμα σε υπολογιστή χωρίς αλγόριθμο)</a:t>
            </a:r>
          </a:p>
        </p:txBody>
      </p:sp>
    </p:spTree>
    <p:extLst>
      <p:ext uri="{BB962C8B-B14F-4D97-AF65-F5344CB8AC3E}">
        <p14:creationId xmlns:p14="http://schemas.microsoft.com/office/powerpoint/2010/main" val="2638507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4838" cy="1143000"/>
          </a:xfrm>
        </p:spPr>
        <p:txBody>
          <a:bodyPr/>
          <a:lstStyle/>
          <a:p>
            <a:pPr eaLnBrk="1" hangingPunct="1">
              <a:defRPr/>
            </a:pPr>
            <a:r>
              <a:rPr lang="el-GR" dirty="0" smtClean="0"/>
              <a:t>Η υπολογιστική σκέψη</a:t>
            </a:r>
            <a:endParaRPr lang="en-GB" dirty="0" smtClean="0"/>
          </a:p>
        </p:txBody>
      </p:sp>
      <p:sp>
        <p:nvSpPr>
          <p:cNvPr id="63491" name="Rectangle 3"/>
          <p:cNvSpPr>
            <a:spLocks noGrp="1" noChangeArrowheads="1"/>
          </p:cNvSpPr>
          <p:nvPr>
            <p:ph type="body" idx="1"/>
          </p:nvPr>
        </p:nvSpPr>
        <p:spPr>
          <a:xfrm>
            <a:off x="827088" y="981075"/>
            <a:ext cx="8075612" cy="4800600"/>
          </a:xfrm>
        </p:spPr>
        <p:txBody>
          <a:bodyPr/>
          <a:lstStyle/>
          <a:p>
            <a:pPr marL="403225" lvl="1" indent="0">
              <a:buFont typeface="Verdana" panose="020B0604030504040204" pitchFamily="34" charset="0"/>
              <a:buNone/>
            </a:pPr>
            <a:endParaRPr lang="el-GR" altLang="en-US" sz="2000" b="1" dirty="0" smtClean="0"/>
          </a:p>
          <a:p>
            <a:r>
              <a:rPr lang="el-GR" altLang="en-US" sz="2800" b="1" dirty="0" smtClean="0"/>
              <a:t>Ο όρος υπολογιστική σκέψη (</a:t>
            </a:r>
            <a:r>
              <a:rPr lang="en-US" altLang="en-US" sz="2800" b="1" dirty="0" smtClean="0"/>
              <a:t>Computational Thinking) </a:t>
            </a:r>
            <a:r>
              <a:rPr lang="el-GR" altLang="en-US" sz="2800" dirty="0" smtClean="0"/>
              <a:t>προτάθηκε από τον </a:t>
            </a:r>
            <a:r>
              <a:rPr lang="en-US" altLang="en-US" sz="2800" dirty="0" smtClean="0"/>
              <a:t>S. </a:t>
            </a:r>
            <a:r>
              <a:rPr lang="en-US" altLang="en-US" sz="2800" dirty="0" err="1" smtClean="0"/>
              <a:t>Papert</a:t>
            </a:r>
            <a:r>
              <a:rPr lang="el-GR" altLang="en-US" sz="2800" dirty="0" smtClean="0"/>
              <a:t> για να περιγράψει ένα νέο τρόπο επίλυσης προβλημάτων που χρησιμοποιεί πολλές από τις τεχνικές της Πληροφορικής</a:t>
            </a:r>
          </a:p>
          <a:p>
            <a:endParaRPr lang="el-GR" altLang="en-US" sz="2800" dirty="0" smtClean="0"/>
          </a:p>
          <a:p>
            <a:r>
              <a:rPr lang="en-US" altLang="en-US" sz="2400" dirty="0" err="1" smtClean="0"/>
              <a:t>Papert</a:t>
            </a:r>
            <a:r>
              <a:rPr lang="en-US" altLang="en-US" sz="2400" dirty="0" smtClean="0"/>
              <a:t> S., 1996. </a:t>
            </a:r>
            <a:r>
              <a:rPr lang="en-US" altLang="en-US" sz="2400" b="1" dirty="0" smtClean="0"/>
              <a:t>An Exploration in the Space of Mathematics Educations</a:t>
            </a:r>
            <a:r>
              <a:rPr lang="en-US" altLang="en-US" sz="2400" dirty="0" smtClean="0"/>
              <a:t>, </a:t>
            </a:r>
            <a:r>
              <a:rPr lang="en-US" altLang="en-US" sz="2400" i="1" dirty="0" smtClean="0"/>
              <a:t>International Journal of Computers for Mathematical Learning</a:t>
            </a:r>
            <a:r>
              <a:rPr lang="en-US" altLang="en-US" sz="2400" dirty="0" smtClean="0"/>
              <a:t>, Vol. 1, No. 1, pp. 95-123. </a:t>
            </a:r>
            <a:endParaRPr lang="en-GB" altLang="el-GR" sz="2400" dirty="0" smtClean="0"/>
          </a:p>
        </p:txBody>
      </p:sp>
    </p:spTree>
    <p:extLst>
      <p:ext uri="{BB962C8B-B14F-4D97-AF65-F5344CB8AC3E}">
        <p14:creationId xmlns:p14="http://schemas.microsoft.com/office/powerpoint/2010/main" val="677045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0"/>
            <a:ext cx="8148638" cy="1143000"/>
          </a:xfrm>
        </p:spPr>
        <p:txBody>
          <a:bodyPr/>
          <a:lstStyle/>
          <a:p>
            <a:pPr eaLnBrk="1" hangingPunct="1">
              <a:defRPr/>
            </a:pPr>
            <a:r>
              <a:rPr lang="el-GR" dirty="0" smtClean="0"/>
              <a:t>Τι είναι υπολογιστική σκέψη</a:t>
            </a:r>
            <a:endParaRPr lang="en-GB" dirty="0" smtClean="0"/>
          </a:p>
        </p:txBody>
      </p:sp>
      <p:sp>
        <p:nvSpPr>
          <p:cNvPr id="52227" name="Rectangle 3"/>
          <p:cNvSpPr>
            <a:spLocks noGrp="1" noChangeArrowheads="1"/>
          </p:cNvSpPr>
          <p:nvPr>
            <p:ph type="body" idx="1"/>
          </p:nvPr>
        </p:nvSpPr>
        <p:spPr>
          <a:xfrm>
            <a:off x="827088" y="981075"/>
            <a:ext cx="8075612" cy="5256213"/>
          </a:xfrm>
        </p:spPr>
        <p:txBody>
          <a:bodyPr/>
          <a:lstStyle/>
          <a:p>
            <a:pPr marL="365125" lvl="1" indent="-282575">
              <a:spcBef>
                <a:spcPts val="600"/>
              </a:spcBef>
              <a:buSzPct val="80000"/>
              <a:buFont typeface="Wingdings 2" panose="05020102010507070707" pitchFamily="18" charset="2"/>
              <a:buChar char=""/>
              <a:defRPr/>
            </a:pPr>
            <a:r>
              <a:rPr lang="el-GR" altLang="el-GR" b="1" dirty="0"/>
              <a:t>Η υπολογιστική σκέψη, </a:t>
            </a:r>
            <a:r>
              <a:rPr lang="el-GR" altLang="el-GR" dirty="0"/>
              <a:t>συμπληρώνει και συνδυάζει τη μαθηματική σκέψη με τη σκέψη του </a:t>
            </a:r>
            <a:r>
              <a:rPr lang="el-GR" altLang="el-GR" dirty="0" smtClean="0"/>
              <a:t>μηχανικού. </a:t>
            </a:r>
            <a:endParaRPr lang="el-GR" altLang="el-GR" dirty="0"/>
          </a:p>
          <a:p>
            <a:pPr>
              <a:defRPr/>
            </a:pPr>
            <a:r>
              <a:rPr lang="el-GR" sz="2800" dirty="0" smtClean="0"/>
              <a:t>Η </a:t>
            </a:r>
            <a:r>
              <a:rPr lang="el-GR" sz="2800" dirty="0"/>
              <a:t>υπολογιστική </a:t>
            </a:r>
            <a:r>
              <a:rPr lang="el-GR" sz="2800" dirty="0" smtClean="0"/>
              <a:t>σκέψη, ως θεμελιώδης ανθρώπινη ικανότητα, αναφέρεται </a:t>
            </a:r>
            <a:r>
              <a:rPr lang="el-GR" sz="2800" dirty="0"/>
              <a:t>σε ένα σύνολο δεξιοτήτων γενικά εφαρμόσιμο που όλοι, όχι μόνο οι επιστήμονες των υπολογιστών, θα ήταν </a:t>
            </a:r>
            <a:r>
              <a:rPr lang="el-GR" sz="2800" dirty="0" smtClean="0"/>
              <a:t>πρόθυμοι να </a:t>
            </a:r>
            <a:r>
              <a:rPr lang="el-GR" sz="2800" dirty="0"/>
              <a:t>μάθουν και να χρησιμοποιούν</a:t>
            </a:r>
            <a:r>
              <a:rPr lang="el-GR" sz="2800" dirty="0" smtClean="0"/>
              <a:t>.</a:t>
            </a:r>
          </a:p>
          <a:p>
            <a:pPr marL="403225" lvl="1" indent="0">
              <a:buFont typeface="Verdana" panose="020B0604030504040204" pitchFamily="34" charset="0"/>
              <a:buNone/>
              <a:defRPr/>
            </a:pPr>
            <a:r>
              <a:rPr lang="en-US" sz="2000" b="1" dirty="0" smtClean="0"/>
              <a:t>Jeanette Wing</a:t>
            </a:r>
            <a:r>
              <a:rPr lang="el-GR" sz="2000" b="1" dirty="0" smtClean="0"/>
              <a:t>, </a:t>
            </a:r>
            <a:r>
              <a:rPr lang="en-US" sz="2000" dirty="0" smtClean="0">
                <a:hlinkClick r:id="rId3"/>
              </a:rPr>
              <a:t>Computational Thinking</a:t>
            </a:r>
            <a:r>
              <a:rPr lang="en-US" sz="2000" dirty="0" smtClean="0"/>
              <a:t>, CACM vol. 49, no. 3, March 2006, pp. 33-35.</a:t>
            </a:r>
            <a:endParaRPr lang="el-GR" sz="2000" dirty="0" smtClean="0"/>
          </a:p>
          <a:p>
            <a:pPr marL="403225" lvl="1" indent="0">
              <a:buFont typeface="Verdana" panose="020B0604030504040204" pitchFamily="34" charset="0"/>
              <a:buNone/>
              <a:defRPr/>
            </a:pPr>
            <a:r>
              <a:rPr lang="el-GR" sz="2000" dirty="0" smtClean="0"/>
              <a:t>Η </a:t>
            </a:r>
            <a:r>
              <a:rPr lang="en-US" sz="2000" dirty="0" smtClean="0"/>
              <a:t>Wing </a:t>
            </a:r>
            <a:r>
              <a:rPr lang="el-GR" sz="2000" dirty="0" smtClean="0"/>
              <a:t>πρότεινε τον όρο για </a:t>
            </a:r>
            <a:r>
              <a:rPr lang="el-GR" sz="2000" dirty="0"/>
              <a:t>περιγράψει </a:t>
            </a:r>
            <a:r>
              <a:rPr lang="el-GR" sz="2000" dirty="0" smtClean="0"/>
              <a:t>την περιοχή της Πληροφορικής που </a:t>
            </a:r>
            <a:r>
              <a:rPr lang="el-GR" sz="2000" dirty="0"/>
              <a:t>θ</a:t>
            </a:r>
            <a:r>
              <a:rPr lang="el-GR" sz="2000" dirty="0" smtClean="0"/>
              <a:t>εωρεί </a:t>
            </a:r>
            <a:r>
              <a:rPr lang="el-GR" sz="2000" dirty="0"/>
              <a:t>ότι </a:t>
            </a:r>
            <a:r>
              <a:rPr lang="el-GR" sz="2000" dirty="0" smtClean="0"/>
              <a:t>θα μπορούσε </a:t>
            </a:r>
            <a:r>
              <a:rPr lang="el-GR" sz="2000" dirty="0"/>
              <a:t>να </a:t>
            </a:r>
            <a:r>
              <a:rPr lang="el-GR" sz="2000" dirty="0" err="1" smtClean="0"/>
              <a:t>αποτελέςει</a:t>
            </a:r>
            <a:r>
              <a:rPr lang="el-GR" sz="2000" dirty="0" smtClean="0"/>
              <a:t> </a:t>
            </a:r>
            <a:r>
              <a:rPr lang="el-GR" sz="2000" dirty="0"/>
              <a:t>αντικείμενο </a:t>
            </a:r>
            <a:r>
              <a:rPr lang="el-GR" sz="2000" dirty="0" smtClean="0"/>
              <a:t>της γενικής εκπαίδευσης</a:t>
            </a:r>
            <a:endParaRPr lang="el-GR" sz="2000" dirty="0"/>
          </a:p>
          <a:p>
            <a:pPr marL="403225" lvl="1" indent="0">
              <a:buFont typeface="Verdana" panose="020B0604030504040204" pitchFamily="34" charset="0"/>
              <a:buNone/>
              <a:defRPr/>
            </a:pPr>
            <a:endParaRPr lang="el-GR" sz="2000" dirty="0" smtClean="0"/>
          </a:p>
          <a:p>
            <a:pPr marL="403225" lvl="1" indent="0">
              <a:buFont typeface="Verdana" panose="020B0604030504040204" pitchFamily="34" charset="0"/>
              <a:buNone/>
              <a:defRPr/>
            </a:pPr>
            <a:endParaRPr lang="el-GR" sz="2000" b="1" dirty="0"/>
          </a:p>
          <a:p>
            <a:pPr eaLnBrk="1" hangingPunct="1">
              <a:defRPr/>
            </a:pPr>
            <a:endParaRPr lang="en-GB" altLang="el-GR" sz="2800" dirty="0" smtClean="0"/>
          </a:p>
        </p:txBody>
      </p:sp>
    </p:spTree>
    <p:extLst>
      <p:ext uri="{BB962C8B-B14F-4D97-AF65-F5344CB8AC3E}">
        <p14:creationId xmlns:p14="http://schemas.microsoft.com/office/powerpoint/2010/main" val="2038160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0"/>
            <a:ext cx="8453438" cy="1143000"/>
          </a:xfrm>
        </p:spPr>
        <p:txBody>
          <a:bodyPr>
            <a:normAutofit fontScale="90000"/>
          </a:bodyPr>
          <a:lstStyle/>
          <a:p>
            <a:pPr algn="ctr" eaLnBrk="1" hangingPunct="1">
              <a:defRPr/>
            </a:pPr>
            <a:r>
              <a:rPr lang="el-GR" dirty="0" smtClean="0"/>
              <a:t>Η υπολογιστική σκέψη</a:t>
            </a:r>
            <a:r>
              <a:rPr lang="en-US" dirty="0" smtClean="0"/>
              <a:t> </a:t>
            </a:r>
            <a:r>
              <a:rPr lang="el-GR" dirty="0" smtClean="0"/>
              <a:t>ως διαδικασία επίλυσης προβλήματος</a:t>
            </a:r>
            <a:endParaRPr lang="en-GB" dirty="0" smtClean="0"/>
          </a:p>
        </p:txBody>
      </p:sp>
      <p:sp>
        <p:nvSpPr>
          <p:cNvPr id="67587" name="Rectangle 3"/>
          <p:cNvSpPr>
            <a:spLocks noGrp="1" noChangeArrowheads="1"/>
          </p:cNvSpPr>
          <p:nvPr>
            <p:ph type="body" idx="1"/>
          </p:nvPr>
        </p:nvSpPr>
        <p:spPr>
          <a:xfrm>
            <a:off x="685800" y="1538288"/>
            <a:ext cx="8289925" cy="4800600"/>
          </a:xfrm>
        </p:spPr>
        <p:txBody>
          <a:bodyPr/>
          <a:lstStyle/>
          <a:p>
            <a:pPr marL="403225" lvl="1" indent="0">
              <a:buFont typeface="Verdana" panose="020B0604030504040204" pitchFamily="34" charset="0"/>
              <a:buNone/>
            </a:pPr>
            <a:r>
              <a:rPr lang="el-GR" altLang="el-GR" sz="3200" dirty="0" smtClean="0"/>
              <a:t>Εμπερικλείει την αλγοριθμική προσέγγιση, τον λογικό συλλογισμό, την ανάλυση δεδομένων και τη δημιουργία λύσεων σε σύνθετα και ανοικτού τύπου προβλήματα, τα οποία απαιτούν τη δημιουργία εφαρμογών υπολογιστών. </a:t>
            </a:r>
          </a:p>
          <a:p>
            <a:pPr eaLnBrk="1" hangingPunct="1"/>
            <a:endParaRPr lang="en-GB" altLang="el-GR" sz="4000" dirty="0" smtClean="0"/>
          </a:p>
        </p:txBody>
      </p:sp>
    </p:spTree>
    <p:extLst>
      <p:ext uri="{BB962C8B-B14F-4D97-AF65-F5344CB8AC3E}">
        <p14:creationId xmlns:p14="http://schemas.microsoft.com/office/powerpoint/2010/main" val="484502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88913"/>
            <a:ext cx="8320088" cy="1143000"/>
          </a:xfrm>
        </p:spPr>
        <p:txBody>
          <a:bodyPr>
            <a:normAutofit fontScale="90000"/>
          </a:bodyPr>
          <a:lstStyle/>
          <a:p>
            <a:pPr eaLnBrk="1" hangingPunct="1">
              <a:defRPr/>
            </a:pPr>
            <a:r>
              <a:rPr lang="el-GR" dirty="0" smtClean="0"/>
              <a:t>Χαρακτηριστικά της υπολογιστικής σκέψης</a:t>
            </a:r>
            <a:endParaRPr lang="en-GB" dirty="0" smtClean="0"/>
          </a:p>
        </p:txBody>
      </p:sp>
      <p:sp>
        <p:nvSpPr>
          <p:cNvPr id="52227" name="Rectangle 3"/>
          <p:cNvSpPr>
            <a:spLocks noGrp="1" noChangeArrowheads="1"/>
          </p:cNvSpPr>
          <p:nvPr>
            <p:ph type="body" idx="1"/>
          </p:nvPr>
        </p:nvSpPr>
        <p:spPr>
          <a:xfrm>
            <a:off x="1049338" y="1493838"/>
            <a:ext cx="8075612" cy="4800600"/>
          </a:xfrm>
        </p:spPr>
        <p:txBody>
          <a:bodyPr/>
          <a:lstStyle/>
          <a:p>
            <a:pPr marL="82550" indent="0">
              <a:buFont typeface="Wingdings 2" panose="05020102010507070707" pitchFamily="18" charset="2"/>
              <a:buNone/>
              <a:defRPr/>
            </a:pPr>
            <a:r>
              <a:rPr lang="el-GR" sz="2400" dirty="0" smtClean="0"/>
              <a:t>Η </a:t>
            </a:r>
            <a:r>
              <a:rPr lang="el-GR" sz="2400" dirty="0"/>
              <a:t>υπολογιστική σκέψη περιλαμβάνει τα ακόλουθα χαρακτηριστικά:</a:t>
            </a:r>
          </a:p>
          <a:p>
            <a:pPr lvl="1">
              <a:defRPr/>
            </a:pPr>
            <a:r>
              <a:rPr lang="el-GR" sz="1800" dirty="0"/>
              <a:t>Διατύπωση προβλημάτων με έναν τέτοιο τρόπο που θα μας δίνει τη δυνατότητα να χρησιμοποιήσουμε έναν υπολογιστή και άλλα εργαλεία για την επίλυσή τους.</a:t>
            </a:r>
          </a:p>
          <a:p>
            <a:pPr lvl="1">
              <a:defRPr/>
            </a:pPr>
            <a:r>
              <a:rPr lang="el-GR" sz="1800" dirty="0"/>
              <a:t>Οργάνωση και ανάλυση δεδομένων με έναν λογικό τρόπο.</a:t>
            </a:r>
          </a:p>
          <a:p>
            <a:pPr lvl="1">
              <a:defRPr/>
            </a:pPr>
            <a:r>
              <a:rPr lang="el-GR" sz="1800" dirty="0"/>
              <a:t>Αναπαράσταση δεδομένων μέσω αφαιρέσεων, όπως μοντέλα και προσομοιώσεις.</a:t>
            </a:r>
          </a:p>
          <a:p>
            <a:pPr lvl="1">
              <a:defRPr/>
            </a:pPr>
            <a:r>
              <a:rPr lang="el-GR" sz="1800" dirty="0"/>
              <a:t>Αυτοματοποίηση λύσεων μέσω της αλγοριθμικής σκέψης.</a:t>
            </a:r>
          </a:p>
          <a:p>
            <a:pPr lvl="1">
              <a:defRPr/>
            </a:pPr>
            <a:r>
              <a:rPr lang="el-GR" sz="1800" dirty="0"/>
              <a:t>Εντοπισμός, ανάλυση και εφαρμογή πιθανών λύσεων με στόχο την επίτευξη του πλέον αποτελεσματικού συνδυασμού βημάτων και πόρων.</a:t>
            </a:r>
          </a:p>
          <a:p>
            <a:pPr lvl="1">
              <a:defRPr/>
            </a:pPr>
            <a:r>
              <a:rPr lang="el-GR" sz="1800" dirty="0"/>
              <a:t>Γενίκευση και μεταφορά αυτής της διαδικασίας επίλυσης προβλημάτων σε μια ευρεία ποικιλία προβλημάτων.</a:t>
            </a:r>
          </a:p>
          <a:p>
            <a:pPr marL="403225" lvl="1" indent="0">
              <a:buFont typeface="Verdana" panose="020B0604030504040204" pitchFamily="34" charset="0"/>
              <a:buNone/>
              <a:defRPr/>
            </a:pPr>
            <a:r>
              <a:rPr lang="en-US" sz="1800" b="1" dirty="0"/>
              <a:t>Jeanette Wing</a:t>
            </a:r>
            <a:r>
              <a:rPr lang="el-GR" sz="1800" b="1" dirty="0"/>
              <a:t>, </a:t>
            </a:r>
            <a:r>
              <a:rPr lang="en-US" sz="1800" dirty="0">
                <a:hlinkClick r:id="rId3"/>
              </a:rPr>
              <a:t>Computational Thinking</a:t>
            </a:r>
            <a:r>
              <a:rPr lang="en-US" sz="1800" dirty="0"/>
              <a:t>, CACM vol. 49, no. 3, March 2006, pp. 33-35.</a:t>
            </a:r>
            <a:endParaRPr lang="el-GR" sz="1800" dirty="0"/>
          </a:p>
          <a:p>
            <a:pPr eaLnBrk="1" hangingPunct="1">
              <a:defRPr/>
            </a:pPr>
            <a:endParaRPr lang="en-GB" altLang="el-GR" sz="2400" dirty="0" smtClean="0"/>
          </a:p>
        </p:txBody>
      </p:sp>
    </p:spTree>
    <p:extLst>
      <p:ext uri="{BB962C8B-B14F-4D97-AF65-F5344CB8AC3E}">
        <p14:creationId xmlns:p14="http://schemas.microsoft.com/office/powerpoint/2010/main" val="2518101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01012" cy="701675"/>
          </a:xfrm>
        </p:spPr>
        <p:txBody>
          <a:bodyPr>
            <a:normAutofit fontScale="90000"/>
          </a:bodyPr>
          <a:lstStyle/>
          <a:p>
            <a:pPr eaLnBrk="1" hangingPunct="1">
              <a:defRPr/>
            </a:pPr>
            <a:r>
              <a:rPr lang="el-GR" sz="4400" dirty="0" smtClean="0"/>
              <a:t>Έννοιες της υπολογιστικής σκέψης</a:t>
            </a:r>
            <a:endParaRPr lang="en-US" sz="4400" dirty="0"/>
          </a:p>
        </p:txBody>
      </p:sp>
      <p:sp>
        <p:nvSpPr>
          <p:cNvPr id="3" name="Content Placeholder 2"/>
          <p:cNvSpPr>
            <a:spLocks noGrp="1"/>
          </p:cNvSpPr>
          <p:nvPr>
            <p:ph idx="1"/>
          </p:nvPr>
        </p:nvSpPr>
        <p:spPr>
          <a:xfrm>
            <a:off x="1187450" y="1341438"/>
            <a:ext cx="7129463" cy="5018087"/>
          </a:xfrm>
        </p:spPr>
        <p:txBody>
          <a:bodyPr/>
          <a:lstStyle/>
          <a:p>
            <a:pPr eaLnBrk="1" hangingPunct="1"/>
            <a:r>
              <a:rPr lang="el-GR" altLang="el-GR" sz="2800" b="1" dirty="0" smtClean="0"/>
              <a:t>Αλγόριθμος</a:t>
            </a:r>
          </a:p>
          <a:p>
            <a:pPr eaLnBrk="1" hangingPunct="1"/>
            <a:r>
              <a:rPr lang="el-GR" altLang="el-GR" sz="2800" b="1" dirty="0" smtClean="0"/>
              <a:t>Δεδομένα</a:t>
            </a:r>
            <a:r>
              <a:rPr lang="el-GR" altLang="el-GR" sz="2800" dirty="0" smtClean="0"/>
              <a:t> – μεταβλητές, βάσεις δεδομένων</a:t>
            </a:r>
          </a:p>
          <a:p>
            <a:pPr eaLnBrk="1" hangingPunct="1"/>
            <a:r>
              <a:rPr lang="el-GR" altLang="el-GR" sz="2800" b="1" dirty="0" smtClean="0"/>
              <a:t>Αφαίρεση</a:t>
            </a:r>
            <a:r>
              <a:rPr lang="el-GR" altLang="el-GR" sz="2800" dirty="0" smtClean="0"/>
              <a:t> – </a:t>
            </a:r>
            <a:r>
              <a:rPr lang="el-GR" altLang="el-GR" sz="2800" dirty="0" err="1" smtClean="0"/>
              <a:t>εννοιοποίηση</a:t>
            </a:r>
            <a:r>
              <a:rPr lang="el-GR" altLang="el-GR" sz="2800" dirty="0" smtClean="0"/>
              <a:t>, </a:t>
            </a:r>
            <a:r>
              <a:rPr lang="el-GR" altLang="el-GR" sz="2800" dirty="0" err="1" smtClean="0"/>
              <a:t>τμηματοποίηση</a:t>
            </a:r>
            <a:endParaRPr lang="en-US" altLang="el-GR" sz="2800" dirty="0" smtClean="0"/>
          </a:p>
          <a:p>
            <a:pPr eaLnBrk="1" hangingPunct="1"/>
            <a:r>
              <a:rPr lang="el-GR" altLang="el-GR" sz="2800" b="1" dirty="0" smtClean="0"/>
              <a:t>Αναζήτηση/Έρευνα</a:t>
            </a:r>
            <a:r>
              <a:rPr lang="el-GR" altLang="el-GR" sz="2800" dirty="0" smtClean="0"/>
              <a:t> - συνθήκες</a:t>
            </a:r>
            <a:r>
              <a:rPr lang="en-US" altLang="el-GR" sz="2800" dirty="0" smtClean="0"/>
              <a:t>, </a:t>
            </a:r>
            <a:r>
              <a:rPr lang="el-GR" altLang="el-GR" sz="2800" dirty="0" smtClean="0"/>
              <a:t>λογικοί τελεστές</a:t>
            </a:r>
            <a:endParaRPr lang="en-US" altLang="el-GR" sz="2800" dirty="0" smtClean="0"/>
          </a:p>
          <a:p>
            <a:pPr eaLnBrk="1" hangingPunct="1"/>
            <a:r>
              <a:rPr lang="el-GR" altLang="el-GR" sz="2800" b="1" dirty="0" smtClean="0"/>
              <a:t>Αισθητήρες &amp; ανάδραση</a:t>
            </a:r>
            <a:r>
              <a:rPr lang="el-GR" altLang="el-GR" sz="2800" dirty="0" smtClean="0"/>
              <a:t> - Ρομποτική </a:t>
            </a:r>
            <a:endParaRPr lang="en-US" altLang="el-GR" sz="2800" dirty="0" smtClean="0"/>
          </a:p>
          <a:p>
            <a:pPr eaLnBrk="1" hangingPunct="1"/>
            <a:r>
              <a:rPr lang="el-GR" altLang="el-GR" sz="2800" b="1" dirty="0" smtClean="0"/>
              <a:t>Επαναλήψεις/Αναδρομή</a:t>
            </a:r>
            <a:endParaRPr lang="en-US" altLang="el-GR" sz="2800" b="1" dirty="0" smtClean="0"/>
          </a:p>
          <a:p>
            <a:pPr eaLnBrk="1" hangingPunct="1"/>
            <a:r>
              <a:rPr lang="el-GR" altLang="el-GR" sz="2800" b="1" dirty="0" smtClean="0"/>
              <a:t>Συστήματα</a:t>
            </a:r>
            <a:endParaRPr lang="en-US" altLang="el-GR" sz="2800" b="1" dirty="0" smtClean="0"/>
          </a:p>
          <a:p>
            <a:pPr eaLnBrk="1" hangingPunct="1"/>
            <a:endParaRPr lang="en-US" altLang="el-GR" sz="2800" dirty="0" smtClean="0"/>
          </a:p>
        </p:txBody>
      </p:sp>
    </p:spTree>
    <p:extLst>
      <p:ext uri="{BB962C8B-B14F-4D97-AF65-F5344CB8AC3E}">
        <p14:creationId xmlns:p14="http://schemas.microsoft.com/office/powerpoint/2010/main" val="32861928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701675"/>
          </a:xfrm>
        </p:spPr>
        <p:txBody>
          <a:bodyPr>
            <a:normAutofit fontScale="90000"/>
          </a:bodyPr>
          <a:lstStyle/>
          <a:p>
            <a:pPr eaLnBrk="1" hangingPunct="1">
              <a:defRPr/>
            </a:pPr>
            <a:r>
              <a:rPr lang="el-GR" sz="4400" dirty="0" smtClean="0"/>
              <a:t>Η υπολογιστική σκέψη ως εγκάρσια ικανότητα </a:t>
            </a:r>
            <a:endParaRPr lang="en-US" sz="4400" dirty="0"/>
          </a:p>
        </p:txBody>
      </p:sp>
      <p:sp>
        <p:nvSpPr>
          <p:cNvPr id="3" name="Content Placeholder 2"/>
          <p:cNvSpPr>
            <a:spLocks noGrp="1"/>
          </p:cNvSpPr>
          <p:nvPr>
            <p:ph idx="1"/>
          </p:nvPr>
        </p:nvSpPr>
        <p:spPr>
          <a:xfrm>
            <a:off x="1042988" y="1341438"/>
            <a:ext cx="7705725" cy="5018087"/>
          </a:xfrm>
        </p:spPr>
        <p:txBody>
          <a:bodyPr/>
          <a:lstStyle/>
          <a:p>
            <a:pPr>
              <a:defRPr/>
            </a:pPr>
            <a:r>
              <a:rPr lang="el-GR" sz="2800" dirty="0" smtClean="0"/>
              <a:t>Η ανάλυση, συλλογή</a:t>
            </a:r>
            <a:r>
              <a:rPr lang="el-GR" sz="2800" dirty="0"/>
              <a:t> </a:t>
            </a:r>
            <a:r>
              <a:rPr lang="el-GR" sz="2800" dirty="0" smtClean="0"/>
              <a:t>και</a:t>
            </a:r>
            <a:r>
              <a:rPr lang="el-GR" sz="2800" dirty="0"/>
              <a:t> </a:t>
            </a:r>
            <a:r>
              <a:rPr lang="el-GR" sz="2800" dirty="0" smtClean="0"/>
              <a:t>αναπαράσταση</a:t>
            </a:r>
            <a:r>
              <a:rPr lang="el-GR" sz="2800" dirty="0"/>
              <a:t> </a:t>
            </a:r>
            <a:r>
              <a:rPr lang="el-GR" sz="2800" dirty="0" smtClean="0"/>
              <a:t>δεδομένων</a:t>
            </a:r>
          </a:p>
          <a:p>
            <a:pPr>
              <a:defRPr/>
            </a:pPr>
            <a:r>
              <a:rPr lang="el-GR" sz="2800" dirty="0" smtClean="0"/>
              <a:t>Η κατάτμηση ενός προβλήματος</a:t>
            </a:r>
            <a:r>
              <a:rPr lang="el-GR" sz="2800" dirty="0"/>
              <a:t> </a:t>
            </a:r>
            <a:r>
              <a:rPr lang="el-GR" sz="2800" dirty="0" smtClean="0"/>
              <a:t>σε </a:t>
            </a:r>
            <a:r>
              <a:rPr lang="el-GR" sz="2800" dirty="0" err="1" smtClean="0"/>
              <a:t>υποπροβλήματα</a:t>
            </a:r>
            <a:endParaRPr lang="el-GR" sz="2800" dirty="0"/>
          </a:p>
          <a:p>
            <a:pPr>
              <a:defRPr/>
            </a:pPr>
            <a:r>
              <a:rPr lang="el-GR" sz="2800" dirty="0" smtClean="0"/>
              <a:t>Η αφαίρεση</a:t>
            </a:r>
          </a:p>
          <a:p>
            <a:pPr>
              <a:defRPr/>
            </a:pPr>
            <a:r>
              <a:rPr lang="el-GR" sz="2800" dirty="0" smtClean="0"/>
              <a:t>Η μοντελοποίηση </a:t>
            </a:r>
            <a:endParaRPr lang="el-GR" sz="2800" dirty="0"/>
          </a:p>
          <a:p>
            <a:pPr>
              <a:defRPr/>
            </a:pPr>
            <a:r>
              <a:rPr lang="el-GR" sz="2800" dirty="0" smtClean="0"/>
              <a:t>Οι αλγόριθμοι</a:t>
            </a:r>
            <a:r>
              <a:rPr lang="el-GR" sz="2800" dirty="0"/>
              <a:t> </a:t>
            </a:r>
            <a:r>
              <a:rPr lang="el-GR" sz="2800" dirty="0" smtClean="0"/>
              <a:t>και</a:t>
            </a:r>
            <a:r>
              <a:rPr lang="el-GR" sz="2800" dirty="0"/>
              <a:t> </a:t>
            </a:r>
            <a:r>
              <a:rPr lang="el-GR" sz="2800" dirty="0" smtClean="0"/>
              <a:t>οι</a:t>
            </a:r>
            <a:r>
              <a:rPr lang="el-GR" sz="2800" dirty="0"/>
              <a:t> </a:t>
            </a:r>
            <a:r>
              <a:rPr lang="el-GR" sz="2800" dirty="0" smtClean="0"/>
              <a:t>διαδικασίες</a:t>
            </a:r>
            <a:endParaRPr lang="el-GR" sz="2800" dirty="0"/>
          </a:p>
          <a:p>
            <a:pPr>
              <a:defRPr/>
            </a:pPr>
            <a:r>
              <a:rPr lang="el-GR" sz="2800" dirty="0" smtClean="0"/>
              <a:t>Η αυτοματοποίηση και</a:t>
            </a:r>
            <a:r>
              <a:rPr lang="el-GR" sz="2800" dirty="0"/>
              <a:t> </a:t>
            </a:r>
            <a:r>
              <a:rPr lang="el-GR" sz="2800" dirty="0" smtClean="0"/>
              <a:t>η</a:t>
            </a:r>
            <a:r>
              <a:rPr lang="el-GR" sz="2800" dirty="0"/>
              <a:t> </a:t>
            </a:r>
            <a:r>
              <a:rPr lang="el-GR" sz="2800" dirty="0" smtClean="0"/>
              <a:t>προσομοίωση</a:t>
            </a:r>
            <a:endParaRPr lang="el-GR" sz="2800" dirty="0"/>
          </a:p>
          <a:p>
            <a:pPr marL="82550" indent="0" eaLnBrk="1" hangingPunct="1">
              <a:buFont typeface="Wingdings 2" panose="05020102010507070707" pitchFamily="18" charset="2"/>
              <a:buNone/>
              <a:defRPr/>
            </a:pPr>
            <a:r>
              <a:rPr lang="el-GR" sz="2800" dirty="0" smtClean="0"/>
              <a:t>Συνιστούν εγκάρσιες ικανότητες οι οποίες αφορούν το σύνολο του προγράμματος σπουδών </a:t>
            </a:r>
            <a:endParaRPr lang="en-US" sz="2800" dirty="0" smtClean="0"/>
          </a:p>
        </p:txBody>
      </p:sp>
    </p:spTree>
    <p:extLst>
      <p:ext uri="{BB962C8B-B14F-4D97-AF65-F5344CB8AC3E}">
        <p14:creationId xmlns:p14="http://schemas.microsoft.com/office/powerpoint/2010/main" val="40922007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Οριοθέτηση του πεδίου Διδακτικής της Πληροφορικής». 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1191193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315360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4</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864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638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76250"/>
            <a:ext cx="8253413" cy="682625"/>
          </a:xfrm>
        </p:spPr>
        <p:txBody>
          <a:bodyPr>
            <a:noAutofit/>
          </a:bodyPr>
          <a:lstStyle/>
          <a:p>
            <a:pPr>
              <a:defRPr/>
            </a:pPr>
            <a:r>
              <a:rPr lang="el-GR" b="1" dirty="0" smtClean="0"/>
              <a:t>Σκοπός</a:t>
            </a:r>
            <a:endParaRPr lang="en-US" sz="4000" b="1" dirty="0"/>
          </a:p>
        </p:txBody>
      </p:sp>
      <p:sp>
        <p:nvSpPr>
          <p:cNvPr id="16388" name="Rectangle 3"/>
          <p:cNvSpPr>
            <a:spLocks noGrp="1" noChangeArrowheads="1"/>
          </p:cNvSpPr>
          <p:nvPr>
            <p:ph type="body" idx="1"/>
          </p:nvPr>
        </p:nvSpPr>
        <p:spPr>
          <a:xfrm>
            <a:off x="990600" y="1285875"/>
            <a:ext cx="7367588" cy="4537075"/>
          </a:xfrm>
        </p:spPr>
        <p:txBody>
          <a:bodyPr/>
          <a:lstStyle/>
          <a:p>
            <a:pPr>
              <a:lnSpc>
                <a:spcPct val="80000"/>
              </a:lnSpc>
              <a:spcBef>
                <a:spcPts val="1200"/>
              </a:spcBef>
              <a:spcAft>
                <a:spcPts val="300"/>
              </a:spcAft>
            </a:pPr>
            <a:r>
              <a:rPr lang="el-GR" altLang="el-GR" sz="2400" dirty="0" smtClean="0">
                <a:latin typeface="Tahoma" panose="020B0604030504040204" pitchFamily="34" charset="0"/>
                <a:cs typeface="Tahoma" panose="020B0604030504040204" pitchFamily="34" charset="0"/>
              </a:rPr>
              <a:t>Ν</a:t>
            </a:r>
            <a:r>
              <a:rPr lang="en-GB" altLang="el-GR" sz="2400" dirty="0" smtClean="0">
                <a:latin typeface="Tahoma" panose="020B0604030504040204" pitchFamily="34" charset="0"/>
                <a:cs typeface="Tahoma" panose="020B0604030504040204" pitchFamily="34" charset="0"/>
              </a:rPr>
              <a:t>α </a:t>
            </a:r>
            <a:r>
              <a:rPr lang="el-GR" altLang="el-GR" sz="2400" dirty="0" smtClean="0">
                <a:latin typeface="Tahoma" panose="020B0604030504040204" pitchFamily="34" charset="0"/>
                <a:cs typeface="Tahoma" panose="020B0604030504040204" pitchFamily="34" charset="0"/>
              </a:rPr>
              <a:t>ορισθεί το πεδίο της Διδακτικής της Πληροφορικής και των ΤΠΕ </a:t>
            </a:r>
          </a:p>
          <a:p>
            <a:pPr>
              <a:lnSpc>
                <a:spcPct val="80000"/>
              </a:lnSpc>
              <a:spcBef>
                <a:spcPts val="1200"/>
              </a:spcBef>
              <a:spcAft>
                <a:spcPts val="300"/>
              </a:spcAft>
            </a:pPr>
            <a:r>
              <a:rPr lang="el-GR" altLang="el-GR" sz="2400" dirty="0" smtClean="0">
                <a:latin typeface="Tahoma" panose="020B0604030504040204" pitchFamily="34" charset="0"/>
                <a:cs typeface="Tahoma" panose="020B0604030504040204" pitchFamily="34" charset="0"/>
              </a:rPr>
              <a:t>Να </a:t>
            </a:r>
            <a:r>
              <a:rPr lang="en-GB" altLang="el-GR" sz="2400" dirty="0" smtClean="0">
                <a:latin typeface="Tahoma" panose="020B0604030504040204" pitchFamily="34" charset="0"/>
                <a:cs typeface="Tahoma" panose="020B0604030504040204" pitchFamily="34" charset="0"/>
              </a:rPr>
              <a:t>πα</a:t>
            </a:r>
            <a:r>
              <a:rPr lang="en-GB" altLang="el-GR" sz="2400" dirty="0" err="1" smtClean="0">
                <a:latin typeface="Tahoma" panose="020B0604030504040204" pitchFamily="34" charset="0"/>
                <a:cs typeface="Tahoma" panose="020B0604030504040204" pitchFamily="34" charset="0"/>
              </a:rPr>
              <a:t>ρουσι</a:t>
            </a:r>
            <a:r>
              <a:rPr lang="en-GB" altLang="el-GR" sz="2400" dirty="0" smtClean="0">
                <a:latin typeface="Tahoma" panose="020B0604030504040204" pitchFamily="34" charset="0"/>
                <a:cs typeface="Tahoma" panose="020B0604030504040204" pitchFamily="34" charset="0"/>
              </a:rPr>
              <a:t>αστούν και να αναλυθούν συνοπτικά οι βασικές έννοιες και η χρησιμοποιούμενη ορολογία της Διδακτικής της Πληροφορικής</a:t>
            </a:r>
            <a:r>
              <a:rPr lang="el-GR" altLang="el-GR" sz="2400" dirty="0" smtClean="0">
                <a:latin typeface="Tahoma" panose="020B0604030504040204" pitchFamily="34" charset="0"/>
                <a:cs typeface="Tahoma" panose="020B0604030504040204" pitchFamily="34" charset="0"/>
              </a:rPr>
              <a:t> και των ΤΠΕ</a:t>
            </a:r>
            <a:r>
              <a:rPr lang="en-GB" altLang="el-GR" sz="2400" dirty="0" smtClean="0">
                <a:latin typeface="Tahoma" panose="020B0604030504040204" pitchFamily="34" charset="0"/>
                <a:cs typeface="Tahoma" panose="020B0604030504040204" pitchFamily="34" charset="0"/>
              </a:rPr>
              <a:t>. </a:t>
            </a:r>
            <a:endParaRPr lang="el-GR" altLang="el-GR" sz="2400" dirty="0" smtClean="0">
              <a:latin typeface="Tahoma" panose="020B0604030504040204" pitchFamily="34" charset="0"/>
              <a:cs typeface="Tahoma" panose="020B0604030504040204" pitchFamily="34" charset="0"/>
            </a:endParaRPr>
          </a:p>
          <a:p>
            <a:pPr lvl="1">
              <a:lnSpc>
                <a:spcPct val="80000"/>
              </a:lnSpc>
              <a:spcBef>
                <a:spcPts val="1200"/>
              </a:spcBef>
              <a:spcAft>
                <a:spcPts val="300"/>
              </a:spcAft>
            </a:pPr>
            <a:r>
              <a:rPr lang="en-GB" altLang="el-GR" sz="2000" dirty="0" err="1" smtClean="0">
                <a:latin typeface="Tahoma" panose="020B0604030504040204" pitchFamily="34" charset="0"/>
                <a:cs typeface="Tahoma" panose="020B0604030504040204" pitchFamily="34" charset="0"/>
              </a:rPr>
              <a:t>Οι</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έννοιες</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υτές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σχετίζοντ</a:t>
            </a:r>
            <a:r>
              <a:rPr lang="en-GB" altLang="el-GR" sz="2000" dirty="0" smtClean="0">
                <a:latin typeface="Tahoma" panose="020B0604030504040204" pitchFamily="34" charset="0"/>
                <a:cs typeface="Tahoma" panose="020B0604030504040204" pitchFamily="34" charset="0"/>
              </a:rPr>
              <a:t>αι με το </a:t>
            </a:r>
            <a:r>
              <a:rPr lang="el-GR" altLang="el-GR" sz="2000" b="1" dirty="0" smtClean="0">
                <a:latin typeface="Tahoma" panose="020B0604030504040204" pitchFamily="34" charset="0"/>
                <a:cs typeface="Tahoma" panose="020B0604030504040204" pitchFamily="34" charset="0"/>
              </a:rPr>
              <a:t>αναλυτικό πρόγραμμα σπουδών</a:t>
            </a:r>
            <a:r>
              <a:rPr lang="el-GR" altLang="el-GR" sz="2000" dirty="0" smtClean="0">
                <a:latin typeface="Tahoma" panose="020B0604030504040204" pitchFamily="34" charset="0"/>
                <a:cs typeface="Tahoma" panose="020B0604030504040204" pitchFamily="34" charset="0"/>
              </a:rPr>
              <a:t>, το </a:t>
            </a:r>
            <a:r>
              <a:rPr lang="el-GR" altLang="el-GR" sz="2000" b="1" dirty="0" smtClean="0">
                <a:latin typeface="Tahoma" panose="020B0604030504040204" pitchFamily="34" charset="0"/>
                <a:cs typeface="Tahoma" panose="020B0604030504040204" pitchFamily="34" charset="0"/>
              </a:rPr>
              <a:t>διδακτικό τρίγωνο</a:t>
            </a:r>
            <a:r>
              <a:rPr lang="el-GR" altLang="el-GR" sz="2000" dirty="0" smtClean="0">
                <a:latin typeface="Tahoma" panose="020B0604030504040204" pitchFamily="34" charset="0"/>
                <a:cs typeface="Tahoma" panose="020B0604030504040204" pitchFamily="34" charset="0"/>
              </a:rPr>
              <a:t>, το </a:t>
            </a:r>
            <a:r>
              <a:rPr lang="el-GR" altLang="el-GR" sz="2000" b="1" dirty="0" smtClean="0">
                <a:latin typeface="Tahoma" panose="020B0604030504040204" pitchFamily="34" charset="0"/>
                <a:cs typeface="Tahoma" panose="020B0604030504040204" pitchFamily="34" charset="0"/>
              </a:rPr>
              <a:t>διδακτικό συμβόλαιο</a:t>
            </a:r>
            <a:r>
              <a:rPr lang="el-GR" altLang="el-GR" sz="2000" dirty="0" smtClean="0">
                <a:latin typeface="Tahoma" panose="020B0604030504040204" pitchFamily="34" charset="0"/>
                <a:cs typeface="Tahoma" panose="020B0604030504040204" pitchFamily="34" charset="0"/>
              </a:rPr>
              <a:t>, τον </a:t>
            </a:r>
            <a:r>
              <a:rPr lang="en-GB" altLang="el-GR" sz="2000" b="1" dirty="0" err="1" smtClean="0">
                <a:latin typeface="Tahoma" panose="020B0604030504040204" pitchFamily="34" charset="0"/>
                <a:cs typeface="Tahoma" panose="020B0604030504040204" pitchFamily="34" charset="0"/>
              </a:rPr>
              <a:t>διδ</a:t>
            </a:r>
            <a:r>
              <a:rPr lang="en-GB" altLang="el-GR" sz="2000" b="1" dirty="0" smtClean="0">
                <a:latin typeface="Tahoma" panose="020B0604030504040204" pitchFamily="34" charset="0"/>
                <a:cs typeface="Tahoma" panose="020B0604030504040204" pitchFamily="34" charset="0"/>
              </a:rPr>
              <a:t>ακτικό μετασχηματισμό</a:t>
            </a:r>
            <a:r>
              <a:rPr lang="en-GB" altLang="el-GR" sz="2000" dirty="0" smtClean="0">
                <a:latin typeface="Tahoma" panose="020B0604030504040204" pitchFamily="34" charset="0"/>
                <a:cs typeface="Tahoma" panose="020B0604030504040204" pitchFamily="34" charset="0"/>
              </a:rPr>
              <a:t>, τις </a:t>
            </a:r>
            <a:r>
              <a:rPr lang="en-GB" altLang="el-GR" sz="2000" b="1" dirty="0" smtClean="0">
                <a:latin typeface="Tahoma" panose="020B0604030504040204" pitchFamily="34" charset="0"/>
                <a:cs typeface="Tahoma" panose="020B0604030504040204" pitchFamily="34" charset="0"/>
              </a:rPr>
              <a:t>κοινωνικές πρακτικές αναφορά</a:t>
            </a:r>
            <a:r>
              <a:rPr lang="en-GB" altLang="el-GR" sz="2000" dirty="0" smtClean="0">
                <a:latin typeface="Tahoma" panose="020B0604030504040204" pitchFamily="34" charset="0"/>
                <a:cs typeface="Tahoma" panose="020B0604030504040204" pitchFamily="34" charset="0"/>
              </a:rPr>
              <a:t>ς, </a:t>
            </a:r>
            <a:r>
              <a:rPr lang="el-GR" altLang="el-GR" sz="2000" dirty="0" smtClean="0">
                <a:latin typeface="Tahoma" panose="020B0604030504040204" pitchFamily="34" charset="0"/>
                <a:cs typeface="Tahoma" panose="020B0604030504040204" pitchFamily="34" charset="0"/>
              </a:rPr>
              <a:t>τις </a:t>
            </a:r>
            <a:r>
              <a:rPr lang="el-GR" altLang="el-GR" sz="2000" b="1" dirty="0" smtClean="0">
                <a:latin typeface="Tahoma" panose="020B0604030504040204" pitchFamily="34" charset="0"/>
                <a:cs typeface="Tahoma" panose="020B0604030504040204" pitchFamily="34" charset="0"/>
              </a:rPr>
              <a:t>ιδέες των μαθητών </a:t>
            </a:r>
            <a:r>
              <a:rPr lang="el-GR" altLang="el-GR" sz="2000" dirty="0" smtClean="0">
                <a:latin typeface="Tahoma" panose="020B0604030504040204" pitchFamily="34" charset="0"/>
                <a:cs typeface="Tahoma" panose="020B0604030504040204" pitchFamily="34" charset="0"/>
              </a:rPr>
              <a:t>(νοητικά μοντέλα, </a:t>
            </a:r>
            <a:r>
              <a:rPr lang="en-GB" altLang="el-GR" sz="2000" dirty="0" err="1" smtClean="0">
                <a:latin typeface="Tahoma" panose="020B0604030504040204" pitchFamily="34" charset="0"/>
                <a:cs typeface="Tahoma" panose="020B0604030504040204" pitchFamily="34" charset="0"/>
              </a:rPr>
              <a:t>γνωστικές</a:t>
            </a:r>
            <a:r>
              <a:rPr lang="en-GB" altLang="el-GR" sz="2000" dirty="0" smtClean="0">
                <a:latin typeface="Tahoma" panose="020B0604030504040204" pitchFamily="34" charset="0"/>
                <a:cs typeface="Tahoma" panose="020B0604030504040204" pitchFamily="34" charset="0"/>
              </a:rPr>
              <a:t> και </a:t>
            </a:r>
            <a:r>
              <a:rPr lang="en-GB" altLang="el-GR" sz="2000" dirty="0" err="1" smtClean="0">
                <a:latin typeface="Tahoma" panose="020B0604030504040204" pitchFamily="34" charset="0"/>
                <a:cs typeface="Tahoma" panose="020B0604030504040204" pitchFamily="34" charset="0"/>
              </a:rPr>
              <a:t>κοινωνικές</a:t>
            </a:r>
            <a:r>
              <a:rPr lang="en-GB" altLang="el-GR" sz="2000" dirty="0" smtClean="0">
                <a:latin typeface="Tahoma" panose="020B0604030504040204" pitchFamily="34" charset="0"/>
                <a:cs typeface="Tahoma" panose="020B0604030504040204" pitchFamily="34" charset="0"/>
              </a:rPr>
              <a:t> αναπαρα</a:t>
            </a:r>
            <a:r>
              <a:rPr lang="en-GB" altLang="el-GR" sz="2000" dirty="0" err="1" smtClean="0">
                <a:latin typeface="Tahoma" panose="020B0604030504040204" pitchFamily="34" charset="0"/>
                <a:cs typeface="Tahoma" panose="020B0604030504040204" pitchFamily="34" charset="0"/>
              </a:rPr>
              <a:t>στάσεις</a:t>
            </a:r>
            <a:r>
              <a:rPr lang="en-GB" altLang="el-GR" sz="2000" dirty="0" smtClean="0">
                <a:latin typeface="Tahoma" panose="020B0604030504040204" pitchFamily="34" charset="0"/>
                <a:cs typeface="Tahoma" panose="020B0604030504040204" pitchFamily="34" charset="0"/>
              </a:rPr>
              <a:t>,</a:t>
            </a:r>
            <a:r>
              <a:rPr lang="el-GR" altLang="el-GR" sz="2000" dirty="0" smtClean="0">
                <a:latin typeface="Tahoma" panose="020B0604030504040204" pitchFamily="34" charset="0"/>
                <a:cs typeface="Tahoma" panose="020B0604030504040204" pitchFamily="34" charset="0"/>
              </a:rPr>
              <a:t>)</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τη</a:t>
            </a:r>
            <a:r>
              <a:rPr lang="en-GB" altLang="el-GR" sz="2000"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γνωστική</a:t>
            </a:r>
            <a:r>
              <a:rPr lang="en-GB" altLang="el-GR" sz="2000" dirty="0" smtClean="0">
                <a:latin typeface="Tahoma" panose="020B0604030504040204" pitchFamily="34" charset="0"/>
                <a:cs typeface="Tahoma" panose="020B0604030504040204" pitchFamily="34" charset="0"/>
              </a:rPr>
              <a:t> και </a:t>
            </a:r>
            <a:r>
              <a:rPr lang="en-GB" altLang="el-GR" sz="2000" dirty="0" err="1" smtClean="0">
                <a:latin typeface="Tahoma" panose="020B0604030504040204" pitchFamily="34" charset="0"/>
                <a:cs typeface="Tahoma" panose="020B0604030504040204" pitchFamily="34" charset="0"/>
              </a:rPr>
              <a:t>την</a:t>
            </a:r>
            <a:r>
              <a:rPr lang="en-GB" altLang="el-GR" sz="2000"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κοινωνικογνωστική</a:t>
            </a:r>
            <a:r>
              <a:rPr lang="en-GB" altLang="el-GR" sz="2000" b="1"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σύγκρουση</a:t>
            </a:r>
            <a:r>
              <a:rPr lang="en-GB" altLang="el-GR" sz="2000" dirty="0" smtClean="0">
                <a:latin typeface="Tahoma" panose="020B0604030504040204" pitchFamily="34" charset="0"/>
                <a:cs typeface="Tahoma" panose="020B0604030504040204" pitchFamily="34" charset="0"/>
              </a:rPr>
              <a:t>, </a:t>
            </a:r>
            <a:r>
              <a:rPr lang="el-GR" altLang="el-GR" sz="2000" dirty="0" smtClean="0">
                <a:latin typeface="Tahoma" panose="020B0604030504040204" pitchFamily="34" charset="0"/>
                <a:cs typeface="Tahoma" panose="020B0604030504040204" pitchFamily="34" charset="0"/>
              </a:rPr>
              <a:t>και </a:t>
            </a:r>
            <a:r>
              <a:rPr lang="en-GB" altLang="el-GR" sz="2000" dirty="0" err="1" smtClean="0">
                <a:latin typeface="Tahoma" panose="020B0604030504040204" pitchFamily="34" charset="0"/>
                <a:cs typeface="Tahoma" panose="020B0604030504040204" pitchFamily="34" charset="0"/>
              </a:rPr>
              <a:t>την</a:t>
            </a:r>
            <a:r>
              <a:rPr lang="en-GB" altLang="el-GR" sz="2000"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εννοιολογική</a:t>
            </a:r>
            <a:r>
              <a:rPr lang="en-GB" altLang="el-GR" sz="2000" b="1" dirty="0" smtClean="0">
                <a:latin typeface="Tahoma" panose="020B0604030504040204" pitchFamily="34" charset="0"/>
                <a:cs typeface="Tahoma" panose="020B0604030504040204" pitchFamily="34" charset="0"/>
              </a:rPr>
              <a:t> α</a:t>
            </a:r>
            <a:r>
              <a:rPr lang="en-GB" altLang="el-GR" sz="2000" b="1" dirty="0" err="1" smtClean="0">
                <a:latin typeface="Tahoma" panose="020B0604030504040204" pitchFamily="34" charset="0"/>
                <a:cs typeface="Tahoma" panose="020B0604030504040204" pitchFamily="34" charset="0"/>
              </a:rPr>
              <a:t>λλ</a:t>
            </a:r>
            <a:r>
              <a:rPr lang="en-GB" altLang="el-GR" sz="2000" b="1" dirty="0" smtClean="0">
                <a:latin typeface="Tahoma" panose="020B0604030504040204" pitchFamily="34" charset="0"/>
                <a:cs typeface="Tahoma" panose="020B0604030504040204" pitchFamily="34" charset="0"/>
              </a:rPr>
              <a:t>αγή</a:t>
            </a:r>
            <a:endParaRPr lang="el-GR" altLang="el-GR" sz="2000" b="1"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438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188913"/>
            <a:ext cx="7862887" cy="682625"/>
          </a:xfrm>
        </p:spPr>
        <p:txBody>
          <a:bodyPr>
            <a:noAutofit/>
          </a:bodyPr>
          <a:lstStyle/>
          <a:p>
            <a:pPr>
              <a:defRPr/>
            </a:pPr>
            <a:r>
              <a:rPr lang="el-GR" sz="4000" b="1" dirty="0" smtClean="0"/>
              <a:t>Έννοιες - κλειδιά</a:t>
            </a:r>
            <a:endParaRPr lang="en-US" sz="4000" b="1" dirty="0"/>
          </a:p>
        </p:txBody>
      </p:sp>
      <p:sp>
        <p:nvSpPr>
          <p:cNvPr id="18436" name="Rectangle 3"/>
          <p:cNvSpPr>
            <a:spLocks noGrp="1" noChangeArrowheads="1"/>
          </p:cNvSpPr>
          <p:nvPr>
            <p:ph type="body" idx="1"/>
          </p:nvPr>
        </p:nvSpPr>
        <p:spPr>
          <a:xfrm>
            <a:off x="1042988" y="1308100"/>
            <a:ext cx="7715250" cy="4537075"/>
          </a:xfrm>
        </p:spPr>
        <p:txBody>
          <a:bodyPr/>
          <a:lstStyle/>
          <a:p>
            <a:r>
              <a:rPr lang="el-GR" altLang="el-GR" sz="2400" smtClean="0"/>
              <a:t>Διδακτική </a:t>
            </a:r>
          </a:p>
          <a:p>
            <a:r>
              <a:rPr lang="el-GR" altLang="el-GR" sz="2400" smtClean="0"/>
              <a:t>Διδακτική των Επιστημών</a:t>
            </a:r>
          </a:p>
          <a:p>
            <a:r>
              <a:rPr lang="el-GR" altLang="el-GR" sz="2400" smtClean="0"/>
              <a:t>Διδακτική της Πληροφορικής και των ΤΠΕ</a:t>
            </a:r>
          </a:p>
          <a:p>
            <a:r>
              <a:rPr lang="el-GR" altLang="el-GR" sz="2400" smtClean="0"/>
              <a:t>Αναλυτικό Πρόγραμμα  Σπουδών Πληροφορικής</a:t>
            </a:r>
          </a:p>
          <a:p>
            <a:r>
              <a:rPr lang="el-GR" altLang="el-GR" sz="2400" smtClean="0"/>
              <a:t>Αλγόριθμος </a:t>
            </a:r>
          </a:p>
          <a:p>
            <a:r>
              <a:rPr lang="el-GR" altLang="el-GR" sz="2400" smtClean="0"/>
              <a:t>Αλγοριθμική σκέψη </a:t>
            </a:r>
          </a:p>
          <a:p>
            <a:r>
              <a:rPr lang="el-GR" altLang="el-GR" sz="2400" smtClean="0"/>
              <a:t>Υπολογιστική σκέψη </a:t>
            </a:r>
          </a:p>
          <a:p>
            <a:endParaRPr lang="en-GB" altLang="el-GR" sz="2400" smtClean="0"/>
          </a:p>
          <a:p>
            <a:pPr>
              <a:lnSpc>
                <a:spcPct val="80000"/>
              </a:lnSpc>
              <a:spcBef>
                <a:spcPts val="1200"/>
              </a:spcBef>
              <a:spcAft>
                <a:spcPts val="300"/>
              </a:spcAft>
            </a:pPr>
            <a:endParaRPr lang="el-GR" altLang="el-GR" sz="2800" smtClean="0"/>
          </a:p>
        </p:txBody>
      </p:sp>
    </p:spTree>
    <p:extLst>
      <p:ext uri="{BB962C8B-B14F-4D97-AF65-F5344CB8AC3E}">
        <p14:creationId xmlns:p14="http://schemas.microsoft.com/office/powerpoint/2010/main" val="183057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1" y="430213"/>
            <a:ext cx="8534400" cy="682625"/>
          </a:xfrm>
        </p:spPr>
        <p:txBody>
          <a:bodyPr>
            <a:noAutofit/>
          </a:bodyPr>
          <a:lstStyle/>
          <a:p>
            <a:pPr>
              <a:defRPr/>
            </a:pPr>
            <a:r>
              <a:rPr lang="en-US" sz="4000" dirty="0" err="1"/>
              <a:t>Διδ</a:t>
            </a:r>
            <a:r>
              <a:rPr lang="en-US" sz="4000" dirty="0"/>
              <a:t>ακτική</a:t>
            </a:r>
            <a:r>
              <a:rPr lang="en-US" sz="4000" dirty="0" smtClean="0"/>
              <a:t>:</a:t>
            </a:r>
            <a:r>
              <a:rPr lang="el-GR" sz="4000" dirty="0" smtClean="0"/>
              <a:t> βασικά ερωτήματα</a:t>
            </a:r>
            <a:endParaRPr lang="en-US" sz="3200" dirty="0"/>
          </a:p>
        </p:txBody>
      </p:sp>
      <p:sp>
        <p:nvSpPr>
          <p:cNvPr id="20484" name="Rectangle 3"/>
          <p:cNvSpPr>
            <a:spLocks noGrp="1" noChangeArrowheads="1"/>
          </p:cNvSpPr>
          <p:nvPr>
            <p:ph type="body" idx="1"/>
          </p:nvPr>
        </p:nvSpPr>
        <p:spPr>
          <a:xfrm>
            <a:off x="1000125" y="1268413"/>
            <a:ext cx="7675563" cy="4537075"/>
          </a:xfrm>
        </p:spPr>
        <p:txBody>
          <a:bodyPr>
            <a:normAutofit lnSpcReduction="10000"/>
          </a:bodyPr>
          <a:lstStyle/>
          <a:p>
            <a:pPr>
              <a:lnSpc>
                <a:spcPct val="80000"/>
              </a:lnSpc>
              <a:spcBef>
                <a:spcPts val="1200"/>
              </a:spcBef>
              <a:spcAft>
                <a:spcPts val="300"/>
              </a:spcAft>
            </a:pPr>
            <a:r>
              <a:rPr lang="el-GR" altLang="el-GR" b="1" dirty="0" smtClean="0"/>
              <a:t>Τα ερωτήματα της Διδακτικής απασχολούν</a:t>
            </a:r>
          </a:p>
          <a:p>
            <a:pPr lvl="1">
              <a:lnSpc>
                <a:spcPct val="80000"/>
              </a:lnSpc>
              <a:spcBef>
                <a:spcPts val="1200"/>
              </a:spcBef>
              <a:spcAft>
                <a:spcPts val="300"/>
              </a:spcAft>
            </a:pPr>
            <a:r>
              <a:rPr lang="el-GR" altLang="el-GR" dirty="0" smtClean="0"/>
              <a:t>την παιδαγωγική έρευνα (ερευνητές στις επιστήμες της εκπαίδευσης) </a:t>
            </a:r>
          </a:p>
          <a:p>
            <a:pPr lvl="1">
              <a:lnSpc>
                <a:spcPct val="80000"/>
              </a:lnSpc>
              <a:spcBef>
                <a:spcPts val="1200"/>
              </a:spcBef>
              <a:spcAft>
                <a:spcPts val="300"/>
              </a:spcAft>
            </a:pPr>
            <a:r>
              <a:rPr lang="el-GR" altLang="el-GR" dirty="0" smtClean="0"/>
              <a:t>την εκπαιδευτική κοινότητα (εκπαιδευτικούς διαφόρων ειδικοτήτων) </a:t>
            </a:r>
          </a:p>
          <a:p>
            <a:pPr lvl="1">
              <a:lnSpc>
                <a:spcPct val="80000"/>
              </a:lnSpc>
              <a:spcBef>
                <a:spcPts val="1200"/>
              </a:spcBef>
              <a:spcAft>
                <a:spcPts val="300"/>
              </a:spcAft>
            </a:pPr>
            <a:r>
              <a:rPr lang="el-GR" altLang="el-GR" dirty="0" smtClean="0"/>
              <a:t>Την κοινωνία γενικότερα (γονείς, μαθητές, κλπ.)</a:t>
            </a:r>
          </a:p>
          <a:p>
            <a:pPr algn="just">
              <a:lnSpc>
                <a:spcPct val="80000"/>
              </a:lnSpc>
              <a:spcBef>
                <a:spcPts val="1200"/>
              </a:spcBef>
              <a:spcAft>
                <a:spcPts val="300"/>
              </a:spcAft>
            </a:pPr>
            <a:r>
              <a:rPr lang="el-GR" altLang="el-GR" sz="2800" b="1" dirty="0" smtClean="0"/>
              <a:t>Παράδειγμα: </a:t>
            </a:r>
            <a:r>
              <a:rPr lang="el-GR" altLang="el-GR" sz="2400" dirty="0" smtClean="0"/>
              <a:t>Πως οικοδομείται η έννοια του «αρχείου» στην πληροφορική; Γιατί ο Νίκος και η Μαρία δεν αποθηκεύουν σωστά ένα αρχείο ενώ έχουν διδαχθεί την αντίστοιχη θεωρία και εξασκηθεί στη διαδικασία; </a:t>
            </a:r>
          </a:p>
        </p:txBody>
      </p:sp>
    </p:spTree>
    <p:extLst>
      <p:ext uri="{BB962C8B-B14F-4D97-AF65-F5344CB8AC3E}">
        <p14:creationId xmlns:p14="http://schemas.microsoft.com/office/powerpoint/2010/main" val="33027829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1" y="430213"/>
            <a:ext cx="8534400" cy="682625"/>
          </a:xfrm>
        </p:spPr>
        <p:txBody>
          <a:bodyPr>
            <a:noAutofit/>
          </a:bodyPr>
          <a:lstStyle/>
          <a:p>
            <a:pPr>
              <a:defRPr/>
            </a:pPr>
            <a:r>
              <a:rPr lang="en-US" sz="4000" dirty="0" err="1"/>
              <a:t>Διδ</a:t>
            </a:r>
            <a:r>
              <a:rPr lang="en-US" sz="4000" dirty="0"/>
              <a:t>ακτική</a:t>
            </a:r>
            <a:r>
              <a:rPr lang="en-US" sz="4000" dirty="0" smtClean="0"/>
              <a:t>:</a:t>
            </a:r>
            <a:r>
              <a:rPr lang="el-GR" sz="4000" dirty="0" smtClean="0"/>
              <a:t> </a:t>
            </a:r>
            <a:r>
              <a:rPr lang="el-GR" sz="4000" dirty="0"/>
              <a:t>πεδίο έρευνας</a:t>
            </a:r>
            <a:endParaRPr lang="en-US" sz="4000" dirty="0"/>
          </a:p>
        </p:txBody>
      </p:sp>
      <p:sp>
        <p:nvSpPr>
          <p:cNvPr id="20484" name="Rectangle 3"/>
          <p:cNvSpPr>
            <a:spLocks noGrp="1" noChangeArrowheads="1"/>
          </p:cNvSpPr>
          <p:nvPr>
            <p:ph type="body" idx="1"/>
          </p:nvPr>
        </p:nvSpPr>
        <p:spPr>
          <a:xfrm>
            <a:off x="1066800" y="1463675"/>
            <a:ext cx="7392988" cy="4537075"/>
          </a:xfrm>
        </p:spPr>
        <p:txBody>
          <a:bodyPr/>
          <a:lstStyle/>
          <a:p>
            <a:pPr marL="82550" indent="0">
              <a:lnSpc>
                <a:spcPct val="80000"/>
              </a:lnSpc>
              <a:spcBef>
                <a:spcPts val="1200"/>
              </a:spcBef>
              <a:spcAft>
                <a:spcPts val="300"/>
              </a:spcAft>
              <a:buFont typeface="Wingdings 2" panose="05020102010507070707" pitchFamily="18" charset="2"/>
              <a:buNone/>
              <a:defRPr/>
            </a:pPr>
            <a:r>
              <a:rPr lang="el-GR" altLang="el-GR" sz="2800" b="1" dirty="0" smtClean="0">
                <a:latin typeface="Arial" panose="020B0604020202020204" pitchFamily="34" charset="0"/>
              </a:rPr>
              <a:t>Το πεδίο έρευνας της Διδακτικής</a:t>
            </a:r>
            <a:r>
              <a:rPr lang="el-GR" altLang="el-GR" sz="2800" dirty="0" smtClean="0">
                <a:latin typeface="Arial" panose="020B0604020202020204" pitchFamily="34" charset="0"/>
              </a:rPr>
              <a:t>: </a:t>
            </a:r>
          </a:p>
          <a:p>
            <a:pPr>
              <a:lnSpc>
                <a:spcPct val="80000"/>
              </a:lnSpc>
              <a:spcBef>
                <a:spcPts val="1200"/>
              </a:spcBef>
              <a:spcAft>
                <a:spcPts val="300"/>
              </a:spcAft>
              <a:defRPr/>
            </a:pPr>
            <a:r>
              <a:rPr lang="el-GR" altLang="el-GR" sz="2800" dirty="0" smtClean="0"/>
              <a:t>πώς ευνοείται η </a:t>
            </a:r>
            <a:r>
              <a:rPr lang="el-GR" altLang="el-GR" sz="2800" u="sng" dirty="0" smtClean="0"/>
              <a:t>μετάδοση</a:t>
            </a:r>
            <a:r>
              <a:rPr lang="el-GR" altLang="el-GR" sz="2800" dirty="0" smtClean="0"/>
              <a:t> (από τους εκπαιδευτικούς) και </a:t>
            </a:r>
          </a:p>
          <a:p>
            <a:pPr>
              <a:lnSpc>
                <a:spcPct val="80000"/>
              </a:lnSpc>
              <a:spcBef>
                <a:spcPts val="1200"/>
              </a:spcBef>
              <a:spcAft>
                <a:spcPts val="300"/>
              </a:spcAft>
              <a:defRPr/>
            </a:pPr>
            <a:r>
              <a:rPr lang="el-GR" altLang="el-GR" sz="2800" dirty="0" smtClean="0"/>
              <a:t>η </a:t>
            </a:r>
            <a:r>
              <a:rPr lang="el-GR" altLang="el-GR" sz="2800" u="sng" dirty="0" smtClean="0"/>
              <a:t>οικοδόμηση</a:t>
            </a:r>
            <a:r>
              <a:rPr lang="el-GR" altLang="el-GR" sz="2800" dirty="0" smtClean="0"/>
              <a:t> (από τους μαθητές) των γνώσεων </a:t>
            </a:r>
          </a:p>
          <a:p>
            <a:pPr>
              <a:lnSpc>
                <a:spcPct val="80000"/>
              </a:lnSpc>
              <a:spcBef>
                <a:spcPts val="1200"/>
              </a:spcBef>
              <a:spcAft>
                <a:spcPts val="300"/>
              </a:spcAft>
              <a:defRPr/>
            </a:pPr>
            <a:r>
              <a:rPr lang="el-GR" altLang="el-GR" sz="2800" dirty="0" smtClean="0"/>
              <a:t>στο πλαίσιο ατομικών και κυρίως συλλογικών (σε επίπεδο σχολικής τάξης) καταστάσεων διδασκαλίας.</a:t>
            </a:r>
          </a:p>
        </p:txBody>
      </p:sp>
    </p:spTree>
    <p:extLst>
      <p:ext uri="{BB962C8B-B14F-4D97-AF65-F5344CB8AC3E}">
        <p14:creationId xmlns:p14="http://schemas.microsoft.com/office/powerpoint/2010/main" val="3913867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1" y="357188"/>
            <a:ext cx="8458200" cy="779462"/>
          </a:xfrm>
        </p:spPr>
        <p:txBody>
          <a:bodyPr/>
          <a:lstStyle/>
          <a:p>
            <a:pPr>
              <a:defRPr/>
            </a:pPr>
            <a:r>
              <a:rPr lang="el-GR" sz="4000" dirty="0"/>
              <a:t>Α</a:t>
            </a:r>
            <a:r>
              <a:rPr lang="el-GR" sz="4000" dirty="0" smtClean="0"/>
              <a:t>ντικείμενο μελέτης της </a:t>
            </a:r>
            <a:r>
              <a:rPr lang="en-US" sz="4000" dirty="0" err="1" smtClean="0"/>
              <a:t>Διδ</a:t>
            </a:r>
            <a:r>
              <a:rPr lang="en-US" sz="4000" dirty="0" smtClean="0"/>
              <a:t>ακτική</a:t>
            </a:r>
            <a:r>
              <a:rPr lang="el-GR" sz="4000" dirty="0" smtClean="0"/>
              <a:t>ς</a:t>
            </a:r>
            <a:endParaRPr lang="el-GR" sz="4000" dirty="0"/>
          </a:p>
        </p:txBody>
      </p:sp>
      <p:sp>
        <p:nvSpPr>
          <p:cNvPr id="24580" name="Rectangle 3"/>
          <p:cNvSpPr>
            <a:spLocks noGrp="1" noChangeArrowheads="1"/>
          </p:cNvSpPr>
          <p:nvPr>
            <p:ph type="body" idx="1"/>
          </p:nvPr>
        </p:nvSpPr>
        <p:spPr>
          <a:xfrm>
            <a:off x="900113" y="1357313"/>
            <a:ext cx="7632700" cy="4418012"/>
          </a:xfrm>
        </p:spPr>
        <p:txBody>
          <a:bodyPr>
            <a:normAutofit lnSpcReduction="10000"/>
          </a:bodyPr>
          <a:lstStyle/>
          <a:p>
            <a:pPr>
              <a:lnSpc>
                <a:spcPct val="90000"/>
              </a:lnSpc>
              <a:spcBef>
                <a:spcPts val="1200"/>
              </a:spcBef>
              <a:spcAft>
                <a:spcPts val="300"/>
              </a:spcAft>
            </a:pPr>
            <a:r>
              <a:rPr lang="el-GR" altLang="el-GR" sz="3600" b="1" dirty="0" smtClean="0"/>
              <a:t>Τι μελετά η Διδακτική;</a:t>
            </a:r>
            <a:r>
              <a:rPr lang="en-US" altLang="el-GR" dirty="0" smtClean="0"/>
              <a:t> </a:t>
            </a:r>
          </a:p>
          <a:p>
            <a:pPr lvl="1">
              <a:lnSpc>
                <a:spcPct val="80000"/>
              </a:lnSpc>
              <a:spcBef>
                <a:spcPts val="1200"/>
              </a:spcBef>
              <a:spcAft>
                <a:spcPts val="300"/>
              </a:spcAft>
            </a:pPr>
            <a:r>
              <a:rPr lang="en-US" altLang="el-GR" dirty="0" smtClean="0">
                <a:latin typeface="Tahoma" panose="020B0604030504040204" pitchFamily="34" charset="0"/>
                <a:cs typeface="Tahoma" panose="020B0604030504040204" pitchFamily="34" charset="0"/>
              </a:rPr>
              <a:t>Η </a:t>
            </a:r>
            <a:r>
              <a:rPr lang="en-US" altLang="el-GR" b="1" dirty="0" err="1" smtClean="0">
                <a:latin typeface="Tahoma" panose="020B0604030504040204" pitchFamily="34" charset="0"/>
                <a:cs typeface="Tahoma" panose="020B0604030504040204" pitchFamily="34" charset="0"/>
              </a:rPr>
              <a:t>Διδ</a:t>
            </a:r>
            <a:r>
              <a:rPr lang="en-US" altLang="el-GR" b="1" dirty="0" smtClean="0">
                <a:latin typeface="Tahoma" panose="020B0604030504040204" pitchFamily="34" charset="0"/>
                <a:cs typeface="Tahoma" panose="020B0604030504040204" pitchFamily="34" charset="0"/>
              </a:rPr>
              <a:t>ακτική</a:t>
            </a:r>
            <a:r>
              <a:rPr lang="en-US" altLang="el-GR" dirty="0" smtClean="0">
                <a:latin typeface="Tahoma" panose="020B0604030504040204" pitchFamily="34" charset="0"/>
                <a:cs typeface="Tahoma" panose="020B0604030504040204" pitchFamily="34" charset="0"/>
              </a:rPr>
              <a:t> μελετά τις διαδικασίες </a:t>
            </a:r>
            <a:r>
              <a:rPr lang="en-US" altLang="el-GR" u="sng" dirty="0" smtClean="0">
                <a:latin typeface="Tahoma" panose="020B0604030504040204" pitchFamily="34" charset="0"/>
                <a:cs typeface="Tahoma" panose="020B0604030504040204" pitchFamily="34" charset="0"/>
              </a:rPr>
              <a:t>μετάδοσης</a:t>
            </a:r>
            <a:r>
              <a:rPr lang="en-US" altLang="el-GR" dirty="0" smtClean="0">
                <a:latin typeface="Tahoma" panose="020B0604030504040204" pitchFamily="34" charset="0"/>
                <a:cs typeface="Tahoma" panose="020B0604030504040204" pitchFamily="34" charset="0"/>
              </a:rPr>
              <a:t> και </a:t>
            </a:r>
            <a:r>
              <a:rPr lang="en-US" altLang="el-GR" u="sng" dirty="0" smtClean="0">
                <a:latin typeface="Tahoma" panose="020B0604030504040204" pitchFamily="34" charset="0"/>
                <a:cs typeface="Tahoma" panose="020B0604030504040204" pitchFamily="34" charset="0"/>
              </a:rPr>
              <a:t>οικοδόμησης</a:t>
            </a:r>
            <a:r>
              <a:rPr lang="en-US" altLang="el-GR" dirty="0" smtClean="0">
                <a:latin typeface="Tahoma" panose="020B0604030504040204" pitchFamily="34" charset="0"/>
                <a:cs typeface="Tahoma" panose="020B0604030504040204" pitchFamily="34" charset="0"/>
              </a:rPr>
              <a:t> των γνώσεων </a:t>
            </a:r>
            <a:r>
              <a:rPr lang="el-GR" altLang="el-GR" dirty="0" smtClean="0">
                <a:latin typeface="Tahoma" panose="020B0604030504040204" pitchFamily="34" charset="0"/>
                <a:cs typeface="Tahoma" panose="020B0604030504040204" pitchFamily="34" charset="0"/>
              </a:rPr>
              <a:t>που </a:t>
            </a:r>
            <a:r>
              <a:rPr lang="en-US" altLang="el-GR" dirty="0" err="1" smtClean="0">
                <a:latin typeface="Tahoma" panose="020B0604030504040204" pitchFamily="34" charset="0"/>
                <a:cs typeface="Tahoma" panose="020B0604030504040204" pitchFamily="34" charset="0"/>
              </a:rPr>
              <a:t>με</a:t>
            </a:r>
            <a:r>
              <a:rPr lang="en-US" altLang="el-GR" dirty="0" smtClean="0">
                <a:latin typeface="Tahoma" panose="020B0604030504040204" pitchFamily="34" charset="0"/>
                <a:cs typeface="Tahoma" panose="020B0604030504040204" pitchFamily="34" charset="0"/>
              </a:rPr>
              <a:t> απ</a:t>
            </a:r>
            <a:r>
              <a:rPr lang="en-US" altLang="el-GR" dirty="0" err="1" smtClean="0">
                <a:latin typeface="Tahoma" panose="020B0604030504040204" pitchFamily="34" charset="0"/>
                <a:cs typeface="Tahoma" panose="020B0604030504040204" pitchFamily="34" charset="0"/>
              </a:rPr>
              <a:t>ώτερο</a:t>
            </a:r>
            <a:r>
              <a:rPr lang="en-US" altLang="el-GR" dirty="0" smtClean="0">
                <a:latin typeface="Tahoma" panose="020B0604030504040204" pitchFamily="34" charset="0"/>
                <a:cs typeface="Tahoma" panose="020B0604030504040204" pitchFamily="34" charset="0"/>
              </a:rPr>
              <a:t> </a:t>
            </a:r>
            <a:r>
              <a:rPr lang="en-US" altLang="el-GR" dirty="0" err="1" smtClean="0">
                <a:latin typeface="Tahoma" panose="020B0604030504040204" pitchFamily="34" charset="0"/>
                <a:cs typeface="Tahoma" panose="020B0604030504040204" pitchFamily="34" charset="0"/>
              </a:rPr>
              <a:t>στόχο</a:t>
            </a:r>
            <a:r>
              <a:rPr lang="en-US" altLang="el-GR" dirty="0" smtClean="0">
                <a:latin typeface="Tahoma" panose="020B0604030504040204" pitchFamily="34" charset="0"/>
                <a:cs typeface="Tahoma" panose="020B0604030504040204" pitchFamily="34" charset="0"/>
              </a:rPr>
              <a:t> </a:t>
            </a:r>
            <a:r>
              <a:rPr lang="en-US" altLang="el-GR" dirty="0" err="1" smtClean="0">
                <a:latin typeface="Tahoma" panose="020B0604030504040204" pitchFamily="34" charset="0"/>
                <a:cs typeface="Tahoma" panose="020B0604030504040204" pitchFamily="34" charset="0"/>
              </a:rPr>
              <a:t>τη</a:t>
            </a:r>
            <a:r>
              <a:rPr lang="en-US" altLang="el-GR" dirty="0" smtClean="0">
                <a:latin typeface="Tahoma" panose="020B0604030504040204" pitchFamily="34" charset="0"/>
                <a:cs typeface="Tahoma" panose="020B0604030504040204" pitchFamily="34" charset="0"/>
              </a:rPr>
              <a:t> β</a:t>
            </a:r>
            <a:r>
              <a:rPr lang="en-US" altLang="el-GR" dirty="0" err="1" smtClean="0">
                <a:latin typeface="Tahoma" panose="020B0604030504040204" pitchFamily="34" charset="0"/>
                <a:cs typeface="Tahoma" panose="020B0604030504040204" pitchFamily="34" charset="0"/>
              </a:rPr>
              <a:t>ελτίωση</a:t>
            </a:r>
            <a:r>
              <a:rPr lang="en-US" altLang="el-GR" dirty="0" smtClean="0">
                <a:latin typeface="Tahoma" panose="020B0604030504040204" pitchFamily="34" charset="0"/>
                <a:cs typeface="Tahoma" panose="020B0604030504040204" pitchFamily="34" charset="0"/>
              </a:rPr>
              <a:t> α</a:t>
            </a:r>
            <a:r>
              <a:rPr lang="en-US" altLang="el-GR" dirty="0" err="1" smtClean="0">
                <a:latin typeface="Tahoma" panose="020B0604030504040204" pitchFamily="34" charset="0"/>
                <a:cs typeface="Tahoma" panose="020B0604030504040204" pitchFamily="34" charset="0"/>
              </a:rPr>
              <a:t>υτών</a:t>
            </a:r>
            <a:r>
              <a:rPr lang="en-US" altLang="el-GR" dirty="0" smtClean="0">
                <a:latin typeface="Tahoma" panose="020B0604030504040204" pitchFamily="34" charset="0"/>
                <a:cs typeface="Tahoma" panose="020B0604030504040204" pitchFamily="34" charset="0"/>
              </a:rPr>
              <a:t> </a:t>
            </a:r>
            <a:r>
              <a:rPr lang="en-US" altLang="el-GR" dirty="0" err="1" smtClean="0">
                <a:latin typeface="Tahoma" panose="020B0604030504040204" pitchFamily="34" charset="0"/>
                <a:cs typeface="Tahoma" panose="020B0604030504040204" pitchFamily="34" charset="0"/>
              </a:rPr>
              <a:t>των</a:t>
            </a:r>
            <a:r>
              <a:rPr lang="en-US" altLang="el-GR" dirty="0" smtClean="0">
                <a:latin typeface="Tahoma" panose="020B0604030504040204" pitchFamily="34" charset="0"/>
                <a:cs typeface="Tahoma" panose="020B0604030504040204" pitchFamily="34" charset="0"/>
              </a:rPr>
              <a:t> </a:t>
            </a:r>
            <a:r>
              <a:rPr lang="en-US" altLang="el-GR" dirty="0" err="1" smtClean="0">
                <a:latin typeface="Tahoma" panose="020B0604030504040204" pitchFamily="34" charset="0"/>
                <a:cs typeface="Tahoma" panose="020B0604030504040204" pitchFamily="34" charset="0"/>
              </a:rPr>
              <a:t>δι</a:t>
            </a:r>
            <a:r>
              <a:rPr lang="en-US" altLang="el-GR" dirty="0" smtClean="0">
                <a:latin typeface="Tahoma" panose="020B0604030504040204" pitchFamily="34" charset="0"/>
                <a:cs typeface="Tahoma" panose="020B0604030504040204" pitchFamily="34" charset="0"/>
              </a:rPr>
              <a:t>αδικασιών. </a:t>
            </a:r>
          </a:p>
          <a:p>
            <a:pPr lvl="2">
              <a:lnSpc>
                <a:spcPct val="80000"/>
              </a:lnSpc>
              <a:spcBef>
                <a:spcPts val="1200"/>
              </a:spcBef>
              <a:spcAft>
                <a:spcPts val="300"/>
              </a:spcAft>
            </a:pPr>
            <a:r>
              <a:rPr lang="en-US" altLang="el-GR" dirty="0" err="1" smtClean="0">
                <a:latin typeface="Tahoma" panose="020B0604030504040204" pitchFamily="34" charset="0"/>
                <a:cs typeface="Tahoma" panose="020B0604030504040204" pitchFamily="34" charset="0"/>
              </a:rPr>
              <a:t>Μελετά</a:t>
            </a:r>
            <a:r>
              <a:rPr lang="en-US" altLang="el-GR" dirty="0" smtClean="0">
                <a:latin typeface="Tahoma" panose="020B0604030504040204" pitchFamily="34" charset="0"/>
                <a:cs typeface="Tahoma" panose="020B0604030504040204" pitchFamily="34" charset="0"/>
              </a:rPr>
              <a:t> </a:t>
            </a:r>
            <a:r>
              <a:rPr lang="el-GR" altLang="el-GR" dirty="0" smtClean="0">
                <a:latin typeface="Tahoma" panose="020B0604030504040204" pitchFamily="34" charset="0"/>
                <a:cs typeface="Tahoma" panose="020B0604030504040204" pitchFamily="34" charset="0"/>
              </a:rPr>
              <a:t>συνεπώς </a:t>
            </a:r>
            <a:r>
              <a:rPr lang="en-US" altLang="el-GR" dirty="0" err="1" smtClean="0">
                <a:latin typeface="Tahoma" panose="020B0604030504040204" pitchFamily="34" charset="0"/>
                <a:cs typeface="Tahoma" panose="020B0604030504040204" pitchFamily="34" charset="0"/>
              </a:rPr>
              <a:t>σε</a:t>
            </a:r>
            <a:r>
              <a:rPr lang="en-US" altLang="el-GR" dirty="0" smtClean="0">
                <a:latin typeface="Tahoma" panose="020B0604030504040204" pitchFamily="34" charset="0"/>
                <a:cs typeface="Tahoma" panose="020B0604030504040204" pitchFamily="34" charset="0"/>
              </a:rPr>
              <a:t> π</a:t>
            </a:r>
            <a:r>
              <a:rPr lang="en-US" altLang="el-GR" dirty="0" err="1" smtClean="0">
                <a:latin typeface="Tahoma" panose="020B0604030504040204" pitchFamily="34" charset="0"/>
                <a:cs typeface="Tahoma" panose="020B0604030504040204" pitchFamily="34" charset="0"/>
              </a:rPr>
              <a:t>οιες</a:t>
            </a:r>
            <a:r>
              <a:rPr lang="en-US" altLang="el-GR" dirty="0" smtClean="0">
                <a:latin typeface="Tahoma" panose="020B0604030504040204" pitchFamily="34" charset="0"/>
                <a:cs typeface="Tahoma" panose="020B0604030504040204" pitchFamily="34" charset="0"/>
              </a:rPr>
              <a:t> </a:t>
            </a:r>
            <a:r>
              <a:rPr lang="en-US" altLang="el-GR" dirty="0" err="1" smtClean="0">
                <a:latin typeface="Tahoma" panose="020B0604030504040204" pitchFamily="34" charset="0"/>
                <a:cs typeface="Tahoma" panose="020B0604030504040204" pitchFamily="34" charset="0"/>
              </a:rPr>
              <a:t>συνθήκες</a:t>
            </a:r>
            <a:r>
              <a:rPr lang="en-US" altLang="el-GR" dirty="0" smtClean="0">
                <a:latin typeface="Tahoma" panose="020B0604030504040204" pitchFamily="34" charset="0"/>
                <a:cs typeface="Tahoma" panose="020B0604030504040204" pitchFamily="34" charset="0"/>
              </a:rPr>
              <a:t> </a:t>
            </a:r>
            <a:r>
              <a:rPr lang="el-GR" altLang="el-GR" dirty="0" smtClean="0">
                <a:latin typeface="Tahoma" panose="020B0604030504040204" pitchFamily="34" charset="0"/>
                <a:cs typeface="Tahoma" panose="020B0604030504040204" pitchFamily="34" charset="0"/>
              </a:rPr>
              <a:t>οι μαθητές </a:t>
            </a:r>
            <a:r>
              <a:rPr lang="en-US" altLang="el-GR" u="sng" dirty="0" smtClean="0">
                <a:latin typeface="Tahoma" panose="020B0604030504040204" pitchFamily="34" charset="0"/>
                <a:cs typeface="Tahoma" panose="020B0604030504040204" pitchFamily="34" charset="0"/>
              </a:rPr>
              <a:t>μαθα</a:t>
            </a:r>
            <a:r>
              <a:rPr lang="en-US" altLang="el-GR" u="sng" dirty="0" err="1" smtClean="0">
                <a:latin typeface="Tahoma" panose="020B0604030504040204" pitchFamily="34" charset="0"/>
                <a:cs typeface="Tahoma" panose="020B0604030504040204" pitchFamily="34" charset="0"/>
              </a:rPr>
              <a:t>ίνουν</a:t>
            </a:r>
            <a:r>
              <a:rPr lang="en-US" altLang="el-GR" dirty="0" smtClean="0">
                <a:latin typeface="Tahoma" panose="020B0604030504040204" pitchFamily="34" charset="0"/>
                <a:cs typeface="Tahoma" panose="020B0604030504040204" pitchFamily="34" charset="0"/>
              </a:rPr>
              <a:t> ή </a:t>
            </a:r>
            <a:r>
              <a:rPr lang="en-US" altLang="el-GR" u="sng" dirty="0" err="1" smtClean="0">
                <a:latin typeface="Tahoma" panose="020B0604030504040204" pitchFamily="34" charset="0"/>
                <a:cs typeface="Tahoma" panose="020B0604030504040204" pitchFamily="34" charset="0"/>
              </a:rPr>
              <a:t>δεν</a:t>
            </a:r>
            <a:r>
              <a:rPr lang="en-US" altLang="el-GR" u="sng" dirty="0" smtClean="0">
                <a:latin typeface="Tahoma" panose="020B0604030504040204" pitchFamily="34" charset="0"/>
                <a:cs typeface="Tahoma" panose="020B0604030504040204" pitchFamily="34" charset="0"/>
              </a:rPr>
              <a:t> μαθα</a:t>
            </a:r>
            <a:r>
              <a:rPr lang="en-US" altLang="el-GR" u="sng" dirty="0" err="1" smtClean="0">
                <a:latin typeface="Tahoma" panose="020B0604030504040204" pitchFamily="34" charset="0"/>
                <a:cs typeface="Tahoma" panose="020B0604030504040204" pitchFamily="34" charset="0"/>
              </a:rPr>
              <a:t>ίνουν</a:t>
            </a:r>
            <a:r>
              <a:rPr lang="en-US" altLang="el-GR" dirty="0" smtClean="0">
                <a:latin typeface="Tahoma" panose="020B0604030504040204" pitchFamily="34" charset="0"/>
                <a:cs typeface="Tahoma" panose="020B0604030504040204" pitchFamily="34" charset="0"/>
              </a:rPr>
              <a:t>,</a:t>
            </a:r>
            <a:r>
              <a:rPr lang="el-GR" altLang="el-GR" dirty="0" smtClean="0">
                <a:latin typeface="Tahoma" panose="020B0604030504040204" pitchFamily="34" charset="0"/>
                <a:cs typeface="Tahoma" panose="020B0604030504040204" pitchFamily="34" charset="0"/>
              </a:rPr>
              <a:t> και ποιος ο ρόλος του εκπαιδευτικού και του παιδαγωγικού υλικού σε αυτή τη διαδικασία</a:t>
            </a:r>
          </a:p>
          <a:p>
            <a:pPr lvl="2">
              <a:lnSpc>
                <a:spcPct val="80000"/>
              </a:lnSpc>
              <a:spcBef>
                <a:spcPts val="1200"/>
              </a:spcBef>
              <a:spcAft>
                <a:spcPts val="300"/>
              </a:spcAft>
            </a:pPr>
            <a:r>
              <a:rPr lang="en-US" altLang="el-GR" dirty="0" err="1" smtClean="0">
                <a:latin typeface="Tahoma" panose="020B0604030504040204" pitchFamily="34" charset="0"/>
                <a:cs typeface="Tahoma" panose="020B0604030504040204" pitchFamily="34" charset="0"/>
              </a:rPr>
              <a:t>εστιάζοντ</a:t>
            </a:r>
            <a:r>
              <a:rPr lang="en-US" altLang="el-GR" dirty="0" smtClean="0">
                <a:latin typeface="Tahoma" panose="020B0604030504040204" pitchFamily="34" charset="0"/>
                <a:cs typeface="Tahoma" panose="020B0604030504040204" pitchFamily="34" charset="0"/>
              </a:rPr>
              <a:t>ας την προσοχή της στα ιδιαίτερα προβλήματα που ανακινούν τόσο το περιεχόμενο των γνώσεων όσο και των </a:t>
            </a:r>
            <a:r>
              <a:rPr lang="el-GR" altLang="el-GR" dirty="0" smtClean="0">
                <a:latin typeface="Tahoma" panose="020B0604030504040204" pitchFamily="34" charset="0"/>
                <a:cs typeface="Tahoma" panose="020B0604030504040204" pitchFamily="34" charset="0"/>
              </a:rPr>
              <a:t>δεξιοτήτων </a:t>
            </a:r>
            <a:r>
              <a:rPr lang="en-US" altLang="el-GR" dirty="0" smtClean="0">
                <a:latin typeface="Tahoma" panose="020B0604030504040204" pitchFamily="34" charset="0"/>
                <a:cs typeface="Tahoma" panose="020B0604030504040204" pitchFamily="34" charset="0"/>
              </a:rPr>
              <a:t>π</a:t>
            </a:r>
            <a:r>
              <a:rPr lang="en-US" altLang="el-GR" dirty="0" err="1" smtClean="0">
                <a:latin typeface="Tahoma" panose="020B0604030504040204" pitchFamily="34" charset="0"/>
                <a:cs typeface="Tahoma" panose="020B0604030504040204" pitchFamily="34" charset="0"/>
              </a:rPr>
              <a:t>ου</a:t>
            </a:r>
            <a:r>
              <a:rPr lang="en-US" altLang="el-GR" dirty="0" smtClean="0">
                <a:latin typeface="Tahoma" panose="020B0604030504040204" pitchFamily="34" charset="0"/>
                <a:cs typeface="Tahoma" panose="020B0604030504040204" pitchFamily="34" charset="0"/>
              </a:rPr>
              <a:t> π</a:t>
            </a:r>
            <a:r>
              <a:rPr lang="en-US" altLang="el-GR" dirty="0" err="1" smtClean="0">
                <a:latin typeface="Tahoma" panose="020B0604030504040204" pitchFamily="34" charset="0"/>
                <a:cs typeface="Tahoma" panose="020B0604030504040204" pitchFamily="34" charset="0"/>
              </a:rPr>
              <a:t>ρέ</a:t>
            </a:r>
            <a:r>
              <a:rPr lang="en-US" altLang="el-GR" dirty="0" smtClean="0">
                <a:latin typeface="Tahoma" panose="020B0604030504040204" pitchFamily="34" charset="0"/>
                <a:cs typeface="Tahoma" panose="020B0604030504040204" pitchFamily="34" charset="0"/>
              </a:rPr>
              <a:t>πει να προσκτηθούν. </a:t>
            </a:r>
          </a:p>
          <a:p>
            <a:pPr lvl="1">
              <a:lnSpc>
                <a:spcPct val="80000"/>
              </a:lnSpc>
              <a:spcBef>
                <a:spcPts val="1200"/>
              </a:spcBef>
              <a:spcAft>
                <a:spcPts val="300"/>
              </a:spcAft>
            </a:pPr>
            <a:endParaRPr lang="en-US" altLang="el-GR" dirty="0" smtClean="0"/>
          </a:p>
          <a:p>
            <a:pPr>
              <a:lnSpc>
                <a:spcPct val="90000"/>
              </a:lnSpc>
              <a:spcBef>
                <a:spcPts val="1200"/>
              </a:spcBef>
              <a:spcAft>
                <a:spcPts val="300"/>
              </a:spcAft>
              <a:buFont typeface="Wingdings" panose="05000000000000000000" pitchFamily="2" charset="2"/>
              <a:buNone/>
            </a:pPr>
            <a:endParaRPr lang="en-US" altLang="el-GR" sz="2400" dirty="0" smtClean="0"/>
          </a:p>
        </p:txBody>
      </p:sp>
    </p:spTree>
    <p:extLst>
      <p:ext uri="{BB962C8B-B14F-4D97-AF65-F5344CB8AC3E}">
        <p14:creationId xmlns:p14="http://schemas.microsoft.com/office/powerpoint/2010/main" val="106813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1" y="357188"/>
            <a:ext cx="8458200" cy="779462"/>
          </a:xfrm>
        </p:spPr>
        <p:txBody>
          <a:bodyPr/>
          <a:lstStyle/>
          <a:p>
            <a:pPr>
              <a:defRPr/>
            </a:pPr>
            <a:r>
              <a:rPr lang="en-US" sz="4000" dirty="0" err="1" smtClean="0"/>
              <a:t>Διδ</a:t>
            </a:r>
            <a:r>
              <a:rPr lang="en-US" sz="4000" dirty="0" smtClean="0"/>
              <a:t>ακτική</a:t>
            </a:r>
            <a:r>
              <a:rPr lang="el-GR" sz="4000" dirty="0"/>
              <a:t> </a:t>
            </a:r>
            <a:r>
              <a:rPr lang="el-GR" sz="4000" dirty="0" smtClean="0"/>
              <a:t>γνωστικών αντικειμένων </a:t>
            </a:r>
            <a:endParaRPr lang="el-GR" sz="4000" dirty="0"/>
          </a:p>
        </p:txBody>
      </p:sp>
      <p:sp>
        <p:nvSpPr>
          <p:cNvPr id="26628" name="Rectangle 3"/>
          <p:cNvSpPr>
            <a:spLocks noGrp="1" noChangeArrowheads="1"/>
          </p:cNvSpPr>
          <p:nvPr>
            <p:ph type="body" idx="1"/>
          </p:nvPr>
        </p:nvSpPr>
        <p:spPr>
          <a:xfrm>
            <a:off x="971550" y="1357313"/>
            <a:ext cx="7943850" cy="4418012"/>
          </a:xfrm>
        </p:spPr>
        <p:txBody>
          <a:bodyPr>
            <a:normAutofit fontScale="92500"/>
          </a:bodyPr>
          <a:lstStyle/>
          <a:p>
            <a:r>
              <a:rPr lang="el-GR" altLang="el-GR" sz="2800" dirty="0" smtClean="0"/>
              <a:t>Το βασικό πρόβλημα μελέτης της Διδακτικής είναι οι περιπτώσεις εκείνες όπου συμβαίνει και κυρίως όπου </a:t>
            </a:r>
            <a:r>
              <a:rPr lang="el-GR" altLang="el-GR" sz="2800" u="sng" dirty="0" smtClean="0"/>
              <a:t>δεν συμβαίνει </a:t>
            </a:r>
            <a:r>
              <a:rPr lang="el-GR" altLang="el-GR" sz="2800" dirty="0" smtClean="0"/>
              <a:t>μάθηση.</a:t>
            </a:r>
          </a:p>
          <a:p>
            <a:pPr lvl="1"/>
            <a:r>
              <a:rPr lang="el-GR" altLang="el-GR" sz="2400" dirty="0" smtClean="0"/>
              <a:t>Το πρόβλημα αυτό είναι στενά συνδεμένο με τις γνώσεις και τις δεξιότητες που πρέπει να αποκτήσουν οι μαθητές και άρα με ένα </a:t>
            </a:r>
            <a:r>
              <a:rPr lang="el-GR" altLang="el-GR" sz="2400" u="sng" dirty="0" smtClean="0"/>
              <a:t>συγκεκριμένο γνωστικό αντικείμενο</a:t>
            </a:r>
            <a:r>
              <a:rPr lang="el-GR" altLang="el-GR" sz="2400" dirty="0" smtClean="0"/>
              <a:t>. </a:t>
            </a:r>
          </a:p>
          <a:p>
            <a:pPr lvl="1"/>
            <a:r>
              <a:rPr lang="el-GR" altLang="el-GR" sz="2400" dirty="0" smtClean="0"/>
              <a:t>Η Διδακτική μελετά τα προβλήματα της δουλειάς των εκπαιδευτικών όταν διδάσκουν και τα προβλήματα της «δουλειάς» των μαθητών όταν μαθαίνουν. </a:t>
            </a:r>
          </a:p>
          <a:p>
            <a:pPr lvl="1">
              <a:lnSpc>
                <a:spcPct val="80000"/>
              </a:lnSpc>
              <a:spcBef>
                <a:spcPts val="1200"/>
              </a:spcBef>
              <a:spcAft>
                <a:spcPts val="300"/>
              </a:spcAft>
            </a:pPr>
            <a:r>
              <a:rPr lang="el-GR" altLang="el-GR" sz="2000" dirty="0" smtClean="0">
                <a:latin typeface="Tahoma" panose="020B0604030504040204" pitchFamily="34" charset="0"/>
                <a:cs typeface="Tahoma" panose="020B0604030504040204" pitchFamily="34" charset="0"/>
              </a:rPr>
              <a:t>Η </a:t>
            </a:r>
            <a:r>
              <a:rPr lang="el-GR" altLang="el-GR" sz="2000" u="sng" dirty="0" smtClean="0">
                <a:latin typeface="Tahoma" panose="020B0604030504040204" pitchFamily="34" charset="0"/>
                <a:cs typeface="Tahoma" panose="020B0604030504040204" pitchFamily="34" charset="0"/>
              </a:rPr>
              <a:t>Διδακτική ενός γνωστικού αντικειμένου </a:t>
            </a:r>
            <a:r>
              <a:rPr lang="el-GR" altLang="el-GR" sz="2000" dirty="0" smtClean="0">
                <a:latin typeface="Tahoma" panose="020B0604030504040204" pitchFamily="34" charset="0"/>
                <a:cs typeface="Tahoma" panose="020B0604030504040204" pitchFamily="34" charset="0"/>
              </a:rPr>
              <a:t>μελετά τις διαδικασίες μετάδοσης ή/και οικοδόμησης των γνώσεων που συνδέονται με αυτό το γνωστικό αντικείμενο.  </a:t>
            </a:r>
          </a:p>
          <a:p>
            <a:pPr lvl="1">
              <a:lnSpc>
                <a:spcPct val="80000"/>
              </a:lnSpc>
              <a:spcBef>
                <a:spcPts val="1200"/>
              </a:spcBef>
              <a:spcAft>
                <a:spcPts val="300"/>
              </a:spcAft>
            </a:pPr>
            <a:endParaRPr lang="en-US" altLang="el-GR" sz="2000" dirty="0" smtClean="0"/>
          </a:p>
          <a:p>
            <a:pPr>
              <a:lnSpc>
                <a:spcPct val="90000"/>
              </a:lnSpc>
              <a:spcBef>
                <a:spcPts val="1200"/>
              </a:spcBef>
              <a:spcAft>
                <a:spcPts val="300"/>
              </a:spcAft>
              <a:buFont typeface="Wingdings" panose="05000000000000000000" pitchFamily="2" charset="2"/>
              <a:buNone/>
            </a:pPr>
            <a:endParaRPr lang="en-US" altLang="el-GR" sz="1800" dirty="0" smtClean="0"/>
          </a:p>
        </p:txBody>
      </p:sp>
    </p:spTree>
    <p:extLst>
      <p:ext uri="{BB962C8B-B14F-4D97-AF65-F5344CB8AC3E}">
        <p14:creationId xmlns:p14="http://schemas.microsoft.com/office/powerpoint/2010/main" val="3314375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270</TotalTime>
  <Words>4044</Words>
  <Application>Microsoft Office PowerPoint</Application>
  <PresentationFormat>On-screen Show (4:3)</PresentationFormat>
  <Paragraphs>311</Paragraphs>
  <Slides>39</Slides>
  <Notes>35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Segoe</vt:lpstr>
      <vt:lpstr>Segoe Semibold</vt:lpstr>
      <vt:lpstr>Tahoma</vt:lpstr>
      <vt:lpstr>Times New Roman</vt:lpstr>
      <vt:lpstr>Verdana</vt:lpstr>
      <vt:lpstr>Wingdings</vt:lpstr>
      <vt:lpstr>Wingdings 2</vt:lpstr>
      <vt:lpstr>IV-ICTEGroup.GR.new</vt:lpstr>
      <vt:lpstr>Διδακτική της Πληροφορικής &amp; των ΤΠΕ </vt:lpstr>
      <vt:lpstr>Άδειες Χρήσης</vt:lpstr>
      <vt:lpstr>Χρηματοδότηση</vt:lpstr>
      <vt:lpstr>Σκοπός</vt:lpstr>
      <vt:lpstr>Έννοιες - κλειδιά</vt:lpstr>
      <vt:lpstr>Διδακτική: βασικά ερωτήματα</vt:lpstr>
      <vt:lpstr>Διδακτική: πεδίο έρευνας</vt:lpstr>
      <vt:lpstr>Αντικείμενο μελέτης της Διδακτικής</vt:lpstr>
      <vt:lpstr>Διδακτική γνωστικών αντικειμένων </vt:lpstr>
      <vt:lpstr>Λειτουργικός Ορισμός της Διδακτικής των Επιστημών</vt:lpstr>
      <vt:lpstr>Διδακτική των Επιστημών &amp; Θεωρίες Μάθησης</vt:lpstr>
      <vt:lpstr>Η εξέλιξη της Διδακτικής των Επιστημών</vt:lpstr>
      <vt:lpstr>Συγκρότηση του πεδίου της Διδακτικής των Επιστημών </vt:lpstr>
      <vt:lpstr>Βασικές έννοιες της Διδακτικής της Πληροφορικής</vt:lpstr>
      <vt:lpstr>Άξονες της Διδακτικής των Επιστημών 1/4</vt:lpstr>
      <vt:lpstr>Άξονες της Διδακτικής των Επιστημών 2/4</vt:lpstr>
      <vt:lpstr>Άξονες της Διδακτικής των Επιστημών 3/4</vt:lpstr>
      <vt:lpstr>Άξονες της Διδακτικής των Επιστημών 4/4</vt:lpstr>
      <vt:lpstr>Διδακτική της Πληροφορικής:  ένα πλαίσιο ορισμού (1)</vt:lpstr>
      <vt:lpstr>Διδακτική της Πληροφορικής:  ένα πλαίσιο ορισμού (2)</vt:lpstr>
      <vt:lpstr>Η ιδιαιτερότητα του χώρου της Διδακτικής της Πληροφορικής  (1)</vt:lpstr>
      <vt:lpstr>Η ιδιαιτερότητα του χώρου της Διδακτικής της Πληροφορικής (2)</vt:lpstr>
      <vt:lpstr>Παιδαγωγική χρήση λογισμικού</vt:lpstr>
      <vt:lpstr>Βασικός σκοπός διδασκαλίας της πληροφορικής</vt:lpstr>
      <vt:lpstr>Η έννοια του Αλγορίθμου</vt:lpstr>
      <vt:lpstr>Η αλγοριθμική σκέψη</vt:lpstr>
      <vt:lpstr>Η υπολογιστική σκέψη</vt:lpstr>
      <vt:lpstr>Τι είναι υπολογιστική σκέψη</vt:lpstr>
      <vt:lpstr>Η υπολογιστική σκέψη ως διαδικασία επίλυσης προβλήματος</vt:lpstr>
      <vt:lpstr>Χαρακτηριστικά της υπολογιστικής σκέψης</vt:lpstr>
      <vt:lpstr>Έννοιες της υπολογιστικής σκέψης</vt:lpstr>
      <vt:lpstr>Η υπολογιστική σκέψη ως εγκάρσια ικανότητα </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4ης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74</cp:revision>
  <dcterms:created xsi:type="dcterms:W3CDTF">2014-12-10T08:52:23Z</dcterms:created>
  <dcterms:modified xsi:type="dcterms:W3CDTF">2015-12-01T08:36:25Z</dcterms:modified>
</cp:coreProperties>
</file>