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8"/>
  </p:notesMasterIdLst>
  <p:handoutMasterIdLst>
    <p:handoutMasterId r:id="rId49"/>
  </p:handoutMasterIdLst>
  <p:sldIdLst>
    <p:sldId id="341" r:id="rId2"/>
    <p:sldId id="261" r:id="rId3"/>
    <p:sldId id="262" r:id="rId4"/>
    <p:sldId id="422" r:id="rId5"/>
    <p:sldId id="464" r:id="rId6"/>
    <p:sldId id="465" r:id="rId7"/>
    <p:sldId id="466" r:id="rId8"/>
    <p:sldId id="467"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0" r:id="rId22"/>
    <p:sldId id="481" r:id="rId23"/>
    <p:sldId id="482" r:id="rId24"/>
    <p:sldId id="483" r:id="rId25"/>
    <p:sldId id="484" r:id="rId26"/>
    <p:sldId id="485" r:id="rId27"/>
    <p:sldId id="486" r:id="rId28"/>
    <p:sldId id="487" r:id="rId29"/>
    <p:sldId id="488" r:id="rId30"/>
    <p:sldId id="489" r:id="rId31"/>
    <p:sldId id="490" r:id="rId32"/>
    <p:sldId id="491" r:id="rId33"/>
    <p:sldId id="492" r:id="rId34"/>
    <p:sldId id="493" r:id="rId35"/>
    <p:sldId id="494" r:id="rId36"/>
    <p:sldId id="495" r:id="rId37"/>
    <p:sldId id="496" r:id="rId38"/>
    <p:sldId id="321" r:id="rId39"/>
    <p:sldId id="320" r:id="rId40"/>
    <p:sldId id="322" r:id="rId41"/>
    <p:sldId id="280" r:id="rId42"/>
    <p:sldId id="342" r:id="rId43"/>
    <p:sldId id="343" r:id="rId44"/>
    <p:sldId id="344" r:id="rId45"/>
    <p:sldId id="345" r:id="rId46"/>
    <p:sldId id="346" r:id="rId4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272" autoAdjust="0"/>
  </p:normalViewPr>
  <p:slideViewPr>
    <p:cSldViewPr>
      <p:cViewPr>
        <p:scale>
          <a:sx n="100" d="100"/>
          <a:sy n="100" d="100"/>
        </p:scale>
        <p:origin x="-420" y="-29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Lst>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7.xml"/><Relationship Id="rId18" Type="http://schemas.openxmlformats.org/officeDocument/2006/relationships/slide" Target="slides/slide22.xml"/><Relationship Id="rId26" Type="http://schemas.openxmlformats.org/officeDocument/2006/relationships/slide" Target="slides/slide31.xml"/><Relationship Id="rId3" Type="http://schemas.openxmlformats.org/officeDocument/2006/relationships/slide" Target="slides/slide7.xml"/><Relationship Id="rId21" Type="http://schemas.openxmlformats.org/officeDocument/2006/relationships/slide" Target="slides/slide25.xml"/><Relationship Id="rId7" Type="http://schemas.openxmlformats.org/officeDocument/2006/relationships/slide" Target="slides/slide11.xml"/><Relationship Id="rId12" Type="http://schemas.openxmlformats.org/officeDocument/2006/relationships/slide" Target="slides/slide16.xml"/><Relationship Id="rId17" Type="http://schemas.openxmlformats.org/officeDocument/2006/relationships/slide" Target="slides/slide21.xml"/><Relationship Id="rId25" Type="http://schemas.openxmlformats.org/officeDocument/2006/relationships/slide" Target="slides/slide30.xml"/><Relationship Id="rId2" Type="http://schemas.openxmlformats.org/officeDocument/2006/relationships/slide" Target="slides/slide6.xml"/><Relationship Id="rId16" Type="http://schemas.openxmlformats.org/officeDocument/2006/relationships/slide" Target="slides/slide20.xml"/><Relationship Id="rId20" Type="http://schemas.openxmlformats.org/officeDocument/2006/relationships/slide" Target="slides/slide24.xml"/><Relationship Id="rId29" Type="http://schemas.openxmlformats.org/officeDocument/2006/relationships/slide" Target="slides/slide34.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15.xml"/><Relationship Id="rId24" Type="http://schemas.openxmlformats.org/officeDocument/2006/relationships/slide" Target="slides/slide29.xml"/><Relationship Id="rId32" Type="http://schemas.openxmlformats.org/officeDocument/2006/relationships/slide" Target="slides/slide37.xml"/><Relationship Id="rId5" Type="http://schemas.openxmlformats.org/officeDocument/2006/relationships/slide" Target="slides/slide9.xml"/><Relationship Id="rId15" Type="http://schemas.openxmlformats.org/officeDocument/2006/relationships/slide" Target="slides/slide19.xml"/><Relationship Id="rId23" Type="http://schemas.openxmlformats.org/officeDocument/2006/relationships/slide" Target="slides/slide28.xml"/><Relationship Id="rId28" Type="http://schemas.openxmlformats.org/officeDocument/2006/relationships/slide" Target="slides/slide33.xml"/><Relationship Id="rId10" Type="http://schemas.openxmlformats.org/officeDocument/2006/relationships/slide" Target="slides/slide14.xml"/><Relationship Id="rId19" Type="http://schemas.openxmlformats.org/officeDocument/2006/relationships/slide" Target="slides/slide23.xml"/><Relationship Id="rId31" Type="http://schemas.openxmlformats.org/officeDocument/2006/relationships/slide" Target="slides/slide36.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18.xml"/><Relationship Id="rId22" Type="http://schemas.openxmlformats.org/officeDocument/2006/relationships/slide" Target="slides/slide27.xml"/><Relationship Id="rId27" Type="http://schemas.openxmlformats.org/officeDocument/2006/relationships/slide" Target="slides/slide32.xml"/><Relationship Id="rId30"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E8E852-9188-430D-9BE8-9BB856D0F314}" type="datetimeFigureOut">
              <a:rPr lang="el-GR" smtClean="0"/>
              <a:pPr/>
              <a:t>25/8/2015</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1CF21A-92A8-4CFE-9F61-18089F3B8DA7}"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25/8/2015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xmlns="" val="405180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75379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41664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xmlns="" val="22006342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7"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30191615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20629002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692150"/>
            <a:ext cx="6657975" cy="752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331913" y="6248400"/>
            <a:ext cx="5138737"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r>
              <a:rPr lang="el-GR" altLang="en-US"/>
              <a:t> ΜΗΧΑΝΙΣΜΟΙ ΠΟΙΟΤΗΤΑΣ ΥΠΗΡΕΣΙΑΣ ΣΕ ΔΙΚΤΥΑ</a:t>
            </a:r>
            <a:endParaRPr lang="en-US" altLang="en-US"/>
          </a:p>
        </p:txBody>
      </p:sp>
      <p:sp>
        <p:nvSpPr>
          <p:cNvPr id="6" name="Slide Number Placeholder 5"/>
          <p:cNvSpPr>
            <a:spLocks noGrp="1"/>
          </p:cNvSpPr>
          <p:nvPr>
            <p:ph type="sldNum" sz="quarter" idx="11"/>
          </p:nvPr>
        </p:nvSpPr>
        <p:spPr>
          <a:xfrm>
            <a:off x="6553200" y="6248400"/>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2F01FF03-B364-442C-8110-96561E33D37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Εισαγωγή στην Ποιότητα Υπηρεσίας</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12293792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34633753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35040952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10"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30265245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6"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3671241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472190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9"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27240108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37511797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xmlns="" val="33886660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0" r:id="rId12"/>
    <p:sldLayoutId id="2147483661" r:id="rId13"/>
    <p:sldLayoutId id="2147483674" r:id="rId14"/>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ouras@cti.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ru6.cti.gr/ru6/boura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ru6.cti.gr/ru6/bouras/graduate-courses/mhxanismoi-poiothtas-uphresias?language=e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mtClean="0"/>
              <a:t>ΜΗΧΑΝΙΣΜΟΙ ΠΟΙΟΤΗΤΑΣ ΥΠΗΡΕΣΙΑΣ ΣΕ ΔΙΚΤΥΑ</a:t>
            </a:r>
            <a:endParaRPr lang="el-GR" dirty="0"/>
          </a:p>
        </p:txBody>
      </p:sp>
      <p:sp>
        <p:nvSpPr>
          <p:cNvPr id="3" name="Υπότιτλος 2"/>
          <p:cNvSpPr>
            <a:spLocks noGrp="1"/>
          </p:cNvSpPr>
          <p:nvPr>
            <p:ph type="subTitle" idx="1"/>
          </p:nvPr>
        </p:nvSpPr>
        <p:spPr/>
        <p:txBody>
          <a:bodyPr>
            <a:normAutofit fontScale="55000" lnSpcReduction="20000"/>
          </a:bodyPr>
          <a:lstStyle/>
          <a:p>
            <a:r>
              <a:rPr lang="el-GR" dirty="0" smtClean="0"/>
              <a:t>Ενότητα </a:t>
            </a:r>
            <a:r>
              <a:rPr lang="en-US" dirty="0" smtClean="0"/>
              <a:t># </a:t>
            </a:r>
            <a:r>
              <a:rPr lang="en-GB" dirty="0" smtClean="0"/>
              <a:t>9</a:t>
            </a:r>
            <a:r>
              <a:rPr lang="el-GR" dirty="0" smtClean="0"/>
              <a:t>:</a:t>
            </a:r>
            <a:r>
              <a:rPr lang="en-US" dirty="0" smtClean="0"/>
              <a:t> </a:t>
            </a:r>
            <a:r>
              <a:rPr lang="el-GR" altLang="en-US" dirty="0" smtClean="0"/>
              <a:t>Χρεώσεις</a:t>
            </a:r>
            <a:r>
              <a:rPr lang="en-GB" altLang="en-US" dirty="0" smtClean="0"/>
              <a:t> </a:t>
            </a:r>
            <a:r>
              <a:rPr lang="el-GR" altLang="en-US" dirty="0" smtClean="0"/>
              <a:t>Υπηρεσιών </a:t>
            </a:r>
            <a:r>
              <a:rPr lang="en-GB" altLang="en-US" dirty="0" smtClean="0"/>
              <a:t>II</a:t>
            </a:r>
            <a:endParaRPr lang="el-GR" dirty="0" smtClean="0"/>
          </a:p>
          <a:p>
            <a:endParaRPr lang="en-US" dirty="0" smtClean="0"/>
          </a:p>
          <a:p>
            <a:endParaRPr lang="el-GR" dirty="0" smtClean="0"/>
          </a:p>
          <a:p>
            <a:r>
              <a:rPr lang="el-GR" dirty="0" smtClean="0"/>
              <a:t>Καθηγητής Χρήστος Ι. </a:t>
            </a:r>
            <a:r>
              <a:rPr lang="el-GR" dirty="0" err="1" smtClean="0"/>
              <a:t>Μπούρας</a:t>
            </a:r>
            <a:endParaRPr lang="el-GR" dirty="0" smtClean="0"/>
          </a:p>
          <a:p>
            <a:r>
              <a:rPr lang="el-GR" dirty="0" smtClean="0"/>
              <a:t>Τμήμα Μηχανικών Η/Υ &amp; Πληροφορικής</a:t>
            </a:r>
            <a:r>
              <a:rPr lang="en-US" dirty="0" smtClean="0"/>
              <a:t>, </a:t>
            </a:r>
            <a:r>
              <a:rPr lang="el-GR" dirty="0" smtClean="0"/>
              <a:t>Πανεπιστήμιο Πατρών</a:t>
            </a:r>
          </a:p>
          <a:p>
            <a:r>
              <a:rPr lang="en-US" dirty="0" smtClean="0"/>
              <a:t>email: </a:t>
            </a:r>
            <a:r>
              <a:rPr lang="en-US" dirty="0" smtClean="0">
                <a:hlinkClick r:id="rId3"/>
              </a:rPr>
              <a:t>bouras@cti.gr</a:t>
            </a:r>
            <a:r>
              <a:rPr lang="el-GR" dirty="0" smtClean="0"/>
              <a:t>,</a:t>
            </a:r>
            <a:r>
              <a:rPr lang="en-US" dirty="0" smtClean="0"/>
              <a:t> site: </a:t>
            </a:r>
            <a:r>
              <a:rPr lang="en-US" dirty="0" smtClean="0">
                <a:hlinkClick r:id="rId4"/>
              </a:rPr>
              <a:t>http://ru6.cti.gr/ru6/bouras</a:t>
            </a:r>
            <a:r>
              <a:rPr lang="el-GR" dirty="0" smtClean="0"/>
              <a:t>  </a:t>
            </a:r>
            <a:endParaRPr lang="en-US" dirty="0" smtClean="0"/>
          </a:p>
          <a:p>
            <a:endParaRPr lang="en-US" dirty="0" smtClean="0"/>
          </a:p>
          <a:p>
            <a:endParaRPr lang="el-GR" dirty="0" smtClean="0"/>
          </a:p>
        </p:txBody>
      </p:sp>
      <p:pic>
        <p:nvPicPr>
          <p:cNvPr id="4" name="Εικόνα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xmlns="" val="3909301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normAutofit fontScale="90000"/>
          </a:bodyPr>
          <a:lstStyle/>
          <a:p>
            <a:r>
              <a:rPr lang="el-GR" altLang="en-US" smtClean="0"/>
              <a:t>Μειονεκτήματα χρέωσης ενιαίου-τέλους (2)</a:t>
            </a:r>
          </a:p>
        </p:txBody>
      </p:sp>
      <p:sp>
        <p:nvSpPr>
          <p:cNvPr id="20485" name="Rectangle 3"/>
          <p:cNvSpPr>
            <a:spLocks noGrp="1" noChangeArrowheads="1"/>
          </p:cNvSpPr>
          <p:nvPr>
            <p:ph type="body" idx="1"/>
          </p:nvPr>
        </p:nvSpPr>
        <p:spPr/>
        <p:txBody>
          <a:bodyPr>
            <a:normAutofit lnSpcReduction="10000"/>
          </a:bodyPr>
          <a:lstStyle/>
          <a:p>
            <a:r>
              <a:rPr lang="el-GR" altLang="en-US" dirty="0" smtClean="0"/>
              <a:t>Δεν επιτρέπει στους χρήστες να γνωστοποιήσουν τις προτιμήσεις τους. Διαφορετικοί χρήστες μπορεί να δίνουν διαφορετική αξία στην ίδια υπηρεσία</a:t>
            </a:r>
          </a:p>
          <a:p>
            <a:r>
              <a:rPr lang="el-GR" altLang="en-US" dirty="0" smtClean="0"/>
              <a:t>Δε λαμβάνει </a:t>
            </a:r>
            <a:r>
              <a:rPr lang="el-GR" altLang="en-US" dirty="0" err="1" smtClean="0"/>
              <a:t>υπόψιν</a:t>
            </a:r>
            <a:r>
              <a:rPr lang="el-GR" altLang="en-US" dirty="0" smtClean="0"/>
              <a:t> του την τρέχουσα κατάσταση του δικτύου και δεν βοηθάει στον περιορισμό της συμφόρησης. Θεωρείται από πολλούς ως βασική αιτία συμφόρησης στο Διαδίκτυο</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r>
              <a:rPr lang="el-GR" altLang="en-US" smtClean="0"/>
              <a:t>Χρέωση βασισμένη στη χρήση</a:t>
            </a:r>
          </a:p>
        </p:txBody>
      </p:sp>
      <p:sp>
        <p:nvSpPr>
          <p:cNvPr id="21509" name="Rectangle 3"/>
          <p:cNvSpPr>
            <a:spLocks noGrp="1" noChangeArrowheads="1"/>
          </p:cNvSpPr>
          <p:nvPr>
            <p:ph type="body" idx="1"/>
          </p:nvPr>
        </p:nvSpPr>
        <p:spPr/>
        <p:txBody>
          <a:bodyPr>
            <a:normAutofit fontScale="85000" lnSpcReduction="10000"/>
          </a:bodyPr>
          <a:lstStyle/>
          <a:p>
            <a:r>
              <a:rPr lang="el-GR" altLang="en-US" b="1" dirty="0" smtClean="0"/>
              <a:t>Βασισμένη στη χρήση</a:t>
            </a:r>
            <a:r>
              <a:rPr lang="el-GR" altLang="en-US" dirty="0" smtClean="0"/>
              <a:t>: Η χρέωση αποτελείται από δυο μέρη, εκ των οποίων το ένα εξαρτάται από την ταχύτητα σύνδεσης και το δεύτερο είναι μεταβλητό και εξαρτάται (με διάφορους τρόπους) από το ποσό των δεδομένων που στάλθηκαν και/ή λήφθηκαν</a:t>
            </a:r>
          </a:p>
          <a:p>
            <a:r>
              <a:rPr lang="el-GR" altLang="en-US" b="1" dirty="0" smtClean="0"/>
              <a:t>Βασισμένη στο είδος της συναλλαγής</a:t>
            </a:r>
            <a:r>
              <a:rPr lang="el-GR" altLang="en-US" dirty="0" smtClean="0"/>
              <a:t>: Το οριακό κόστος της αποστολής (λήψης) ενός επιπλέον </a:t>
            </a:r>
            <a:r>
              <a:rPr lang="el-GR" altLang="en-US" dirty="0" err="1" smtClean="0"/>
              <a:t>bit</a:t>
            </a:r>
            <a:r>
              <a:rPr lang="el-GR" altLang="en-US" dirty="0" smtClean="0"/>
              <a:t> δεν είναι μηδέν. Παρ’ όλα αυτά, οι τιμές καθορίζονται από τα χαρακτηριστικά της εκάστοτε συναλλαγής και όχι από τον αριθμό των </a:t>
            </a:r>
            <a:r>
              <a:rPr lang="el-GR" altLang="en-US" dirty="0" err="1" smtClean="0"/>
              <a:t>bits</a:t>
            </a:r>
            <a:r>
              <a:rPr lang="el-GR" altLang="en-US" dirty="0" smtClean="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normAutofit fontScale="90000"/>
          </a:bodyPr>
          <a:lstStyle/>
          <a:p>
            <a:r>
              <a:rPr lang="el-GR" altLang="en-US" smtClean="0"/>
              <a:t>Μειονεκτήματα χρέωσης βασισμένης στη χρήση</a:t>
            </a:r>
          </a:p>
        </p:txBody>
      </p:sp>
      <p:sp>
        <p:nvSpPr>
          <p:cNvPr id="22533" name="Rectangle 3"/>
          <p:cNvSpPr>
            <a:spLocks noGrp="1" noChangeArrowheads="1"/>
          </p:cNvSpPr>
          <p:nvPr>
            <p:ph type="body" idx="1"/>
          </p:nvPr>
        </p:nvSpPr>
        <p:spPr/>
        <p:txBody>
          <a:bodyPr/>
          <a:lstStyle/>
          <a:p>
            <a:r>
              <a:rPr lang="el-GR" altLang="en-US" smtClean="0"/>
              <a:t>Κόστος υλοποίησης της κοστολόγησης</a:t>
            </a:r>
          </a:p>
          <a:p>
            <a:r>
              <a:rPr lang="el-GR" altLang="en-US" smtClean="0"/>
              <a:t>Η απλή χρέωση με βάση τα μετρούμενα bytes κυκλοφορίας είναι άδικη για το χρήστη σε διάφορες περιπτώσεις:</a:t>
            </a:r>
          </a:p>
          <a:p>
            <a:pPr lvl="1"/>
            <a:r>
              <a:rPr lang="el-GR" altLang="en-US" smtClean="0"/>
              <a:t>κακή σύνδεση και επαναμετάδοση </a:t>
            </a:r>
            <a:r>
              <a:rPr lang="en-US" altLang="en-US" smtClean="0"/>
              <a:t>bytes</a:t>
            </a:r>
            <a:endParaRPr lang="el-GR" altLang="en-US" smtClean="0"/>
          </a:p>
          <a:p>
            <a:pPr lvl="1"/>
            <a:r>
              <a:rPr lang="el-GR" altLang="en-US" smtClean="0"/>
              <a:t>κατέβασμα εικόνων σε </a:t>
            </a:r>
            <a:r>
              <a:rPr lang="en-US" altLang="en-US" smtClean="0"/>
              <a:t>format </a:t>
            </a:r>
            <a:r>
              <a:rPr lang="el-GR" altLang="en-US" smtClean="0"/>
              <a:t>με μεγάλο μέγεθος</a:t>
            </a:r>
          </a:p>
          <a:p>
            <a:pPr lvl="1"/>
            <a:r>
              <a:rPr lang="el-GR" altLang="en-US" smtClean="0"/>
              <a:t>Αποστολή δεδομένων για τεχνικούς λόγους, π.χ. πιστοποίηση ταυτότητας χρήστη</a:t>
            </a:r>
            <a:endParaRPr lang="el-GR" alt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normAutofit fontScale="90000"/>
          </a:bodyPr>
          <a:lstStyle/>
          <a:p>
            <a:r>
              <a:rPr lang="el-GR" altLang="en-US" smtClean="0"/>
              <a:t>Πακετάρισμα (</a:t>
            </a:r>
            <a:r>
              <a:rPr lang="en-US" altLang="en-US" smtClean="0"/>
              <a:t>bundling) </a:t>
            </a:r>
            <a:r>
              <a:rPr lang="el-GR" altLang="en-US" smtClean="0"/>
              <a:t>υπηρεσιών</a:t>
            </a:r>
          </a:p>
        </p:txBody>
      </p:sp>
      <p:sp>
        <p:nvSpPr>
          <p:cNvPr id="23557" name="Rectangle 3"/>
          <p:cNvSpPr>
            <a:spLocks noGrp="1" noChangeArrowheads="1"/>
          </p:cNvSpPr>
          <p:nvPr>
            <p:ph type="body" idx="1"/>
          </p:nvPr>
        </p:nvSpPr>
        <p:spPr/>
        <p:txBody>
          <a:bodyPr/>
          <a:lstStyle/>
          <a:p>
            <a:r>
              <a:rPr lang="el-GR" altLang="en-US" smtClean="0"/>
              <a:t>Το πακετάρισμα είναι μια στρατηγική που προσφέρει διάφορα προϊόντα ή υπηρεσίες σε μια μοναδική τιμή για όλο το πακέτο και είναι σε κοινή χρήση και σε άλλες αγορές εκτός αυτής των δικτυακών υπηρεσιών</a:t>
            </a:r>
          </a:p>
          <a:p>
            <a:r>
              <a:rPr lang="el-GR" altLang="en-US" smtClean="0"/>
              <a:t>Βολικό για τους χρήστες οι οποίοι με ένα μοναδικό ποσό και με μια συναλλαγή, αγοράζουν μαζί πολλές υπηρεσίες</a:t>
            </a:r>
            <a:endParaRPr lang="el-GR" alt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el-GR" altLang="en-US" smtClean="0"/>
              <a:t>Πλεονεκτήματα πακεταρίσματος</a:t>
            </a:r>
          </a:p>
        </p:txBody>
      </p:sp>
      <p:sp>
        <p:nvSpPr>
          <p:cNvPr id="24581" name="Rectangle 3"/>
          <p:cNvSpPr>
            <a:spLocks noGrp="1" noChangeArrowheads="1"/>
          </p:cNvSpPr>
          <p:nvPr>
            <p:ph type="body" idx="1"/>
          </p:nvPr>
        </p:nvSpPr>
        <p:spPr/>
        <p:txBody>
          <a:bodyPr>
            <a:normAutofit fontScale="77500" lnSpcReduction="20000"/>
          </a:bodyPr>
          <a:lstStyle/>
          <a:p>
            <a:r>
              <a:rPr lang="el-GR" altLang="en-US" smtClean="0"/>
              <a:t>Στην πράξη τα πακέτα χρεώνονται σε χαμηλότερες τιμές από το άθροισμα των τιμών των μεμονωμένων υπηρεσιών που τα αποτελούν</a:t>
            </a:r>
          </a:p>
          <a:p>
            <a:r>
              <a:rPr lang="el-GR" altLang="en-US" smtClean="0"/>
              <a:t>Αποφέρει υψηλότερα έσοδα στους φορείς παροχής υπηρεσιών, γιατί το πακετάρισμα εκμεταλλεύεται τις ανόμοιες προτιμήσεις που υπάρχουν μεταξύ των χρηστών για τα διάφορα συστατικά του πακέτου για να μειώσει έτσι την υπεραξία του καταναλωτή (consumer surplus) </a:t>
            </a:r>
          </a:p>
          <a:p>
            <a:r>
              <a:rPr lang="el-GR" altLang="en-US" smtClean="0"/>
              <a:t>Η διατήρηση της χρέωσης ενιαίου-τέλους αποφέρει στους φορείς παροχής δικτυακών υπηρεσιών σε σύγκριση με άλλα σχήματα υψηλότερα κέρδη </a:t>
            </a:r>
            <a:r>
              <a:rPr lang="el-GR" altLang="en-US" smtClean="0">
                <a:sym typeface="Wingdings" pitchFamily="2" charset="2"/>
              </a:rPr>
              <a:t></a:t>
            </a:r>
            <a:r>
              <a:rPr lang="el-GR" altLang="en-US" smtClean="0"/>
              <a:t> μια μορφή πακεταρίσματος υπηρεσιών</a:t>
            </a:r>
            <a:endParaRPr lang="el-GR" alt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r>
              <a:rPr lang="el-GR" altLang="en-US" smtClean="0"/>
              <a:t>Η προτίμηση του κοινού</a:t>
            </a:r>
          </a:p>
        </p:txBody>
      </p:sp>
      <p:sp>
        <p:nvSpPr>
          <p:cNvPr id="25605" name="Rectangle 3"/>
          <p:cNvSpPr>
            <a:spLocks noGrp="1" noChangeArrowheads="1"/>
          </p:cNvSpPr>
          <p:nvPr>
            <p:ph type="body" idx="1"/>
          </p:nvPr>
        </p:nvSpPr>
        <p:spPr/>
        <p:txBody>
          <a:bodyPr/>
          <a:lstStyle/>
          <a:p>
            <a:r>
              <a:rPr lang="el-GR" altLang="en-US" smtClean="0"/>
              <a:t>Η βασισμένη στη χρήση χρέωση δεν αρέσει στους χρήστες</a:t>
            </a:r>
          </a:p>
          <a:p>
            <a:r>
              <a:rPr lang="el-GR" altLang="en-US" smtClean="0"/>
              <a:t>Είναι διατεθειμένοι ακόμη και να πληρώσουν περισσότερα για να την αποφύγουν</a:t>
            </a:r>
            <a:endParaRPr lang="el-GR" alt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fontScale="90000"/>
          </a:bodyPr>
          <a:lstStyle/>
          <a:p>
            <a:r>
              <a:rPr lang="el-GR" altLang="en-US" smtClean="0"/>
              <a:t>Πλεονεκτήματα χρέωσης ενιαίου τέλους για τους χρήστες (1)</a:t>
            </a:r>
          </a:p>
        </p:txBody>
      </p:sp>
      <p:sp>
        <p:nvSpPr>
          <p:cNvPr id="26629" name="Rectangle 3"/>
          <p:cNvSpPr>
            <a:spLocks noGrp="1" noChangeArrowheads="1"/>
          </p:cNvSpPr>
          <p:nvPr>
            <p:ph type="body" idx="1"/>
          </p:nvPr>
        </p:nvSpPr>
        <p:spPr/>
        <p:txBody>
          <a:bodyPr>
            <a:normAutofit fontScale="92500" lnSpcReduction="20000"/>
          </a:bodyPr>
          <a:lstStyle/>
          <a:p>
            <a:r>
              <a:rPr lang="el-GR" altLang="en-US" b="1" dirty="0" smtClean="0"/>
              <a:t>Αίσθημα ασφάλειας – </a:t>
            </a:r>
            <a:r>
              <a:rPr lang="el-GR" altLang="en-US" b="1" dirty="0" err="1" smtClean="0"/>
              <a:t>προβλεψιμότητα</a:t>
            </a:r>
            <a:r>
              <a:rPr lang="el-GR" altLang="en-US" dirty="0" smtClean="0"/>
              <a:t>: Παρέχει μια προστασία από απρόβλεπτους υψηλούς λογαριασμούς. Αυτό δίνει ένα αίσθημα ασφάλειας στους χρήστες που πάντα θέλουν να αποφεύγουν το ρίσκο</a:t>
            </a:r>
          </a:p>
          <a:p>
            <a:r>
              <a:rPr lang="el-GR" altLang="en-US" b="1" dirty="0" smtClean="0"/>
              <a:t>Ικανοποίηση της συνήθους υπερεκτίμησης της χρήσης</a:t>
            </a:r>
            <a:r>
              <a:rPr lang="el-GR" altLang="en-US" dirty="0" smtClean="0"/>
              <a:t>: Οι πελάτες τυπικά υπερεκτιμούν το πόσο χρειάζονται να χρησιμοποιήσουν μια υπηρεσία, με τον λόγο της εκτιμούμενης προς την πραγματική χρήση να ακολουθεί μια λογαριθμική-κανονική κατανομή</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normAutofit fontScale="90000"/>
          </a:bodyPr>
          <a:lstStyle/>
          <a:p>
            <a:r>
              <a:rPr lang="el-GR" altLang="en-US" smtClean="0"/>
              <a:t>Πλεονεκτήματα χρέωσης ενιαίου τέλους για τους χρήστες (2)</a:t>
            </a:r>
          </a:p>
        </p:txBody>
      </p:sp>
      <p:sp>
        <p:nvSpPr>
          <p:cNvPr id="27653" name="Rectangle 3"/>
          <p:cNvSpPr>
            <a:spLocks noGrp="1" noChangeArrowheads="1"/>
          </p:cNvSpPr>
          <p:nvPr>
            <p:ph type="body" idx="1"/>
          </p:nvPr>
        </p:nvSpPr>
        <p:spPr/>
        <p:txBody>
          <a:bodyPr>
            <a:normAutofit fontScale="92500" lnSpcReduction="20000"/>
          </a:bodyPr>
          <a:lstStyle/>
          <a:p>
            <a:r>
              <a:rPr lang="el-GR" altLang="en-US" b="1" dirty="0" smtClean="0"/>
              <a:t>Αποφυγή πρόσθετης ενόχλησης και άγχους</a:t>
            </a:r>
            <a:r>
              <a:rPr lang="el-GR" altLang="en-US" dirty="0" smtClean="0"/>
              <a:t>: Σε ένα σχήμα τιμολόγησης σύμφωνα με τη χρήση, οι χρήστες τυπικά ανησυχούν για κάθε σύνδεσή τους αν αξίζει πραγματικά τα λεφτά που κοστίζει</a:t>
            </a:r>
          </a:p>
          <a:p>
            <a:r>
              <a:rPr lang="el-GR" altLang="en-US" b="1" dirty="0" smtClean="0"/>
              <a:t>Απλότητα στην κατανόηση / Φιλικότητα</a:t>
            </a:r>
            <a:r>
              <a:rPr lang="el-GR" altLang="en-US" dirty="0" smtClean="0"/>
              <a:t>: Κάποια από τα σχήματα χρέωσης που προτείνονται απαιτούν από τους χρήστες να έχουν πλήρη γνώση του περίπλοκου μερικές φορές τρόπου που λειτουργούν. Η χρέωση ενιαίου-τέλους αντιθέτως είναι απλούστατη και άμεσα κατανοητή από όλους</a:t>
            </a:r>
          </a:p>
          <a:p>
            <a:endParaRPr lang="el-GR" alt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normAutofit fontScale="90000"/>
          </a:bodyPr>
          <a:lstStyle/>
          <a:p>
            <a:r>
              <a:rPr lang="el-GR" altLang="en-US" smtClean="0"/>
              <a:t>Πλεονεκτήματα χρέωσης ενιαίου τέλους για τους παρόχους (1)</a:t>
            </a:r>
          </a:p>
        </p:txBody>
      </p:sp>
      <p:sp>
        <p:nvSpPr>
          <p:cNvPr id="28677" name="Rectangle 3"/>
          <p:cNvSpPr>
            <a:spLocks noGrp="1" noChangeArrowheads="1"/>
          </p:cNvSpPr>
          <p:nvPr>
            <p:ph type="body" idx="1"/>
          </p:nvPr>
        </p:nvSpPr>
        <p:spPr/>
        <p:txBody>
          <a:bodyPr>
            <a:normAutofit fontScale="92500"/>
          </a:bodyPr>
          <a:lstStyle/>
          <a:p>
            <a:r>
              <a:rPr lang="el-GR" altLang="en-US" b="1" dirty="0" smtClean="0"/>
              <a:t>Δραματικές επιπτώσεις της χρέωσης με βάση τη χρήση πάνω στην ίδια τη χρήση</a:t>
            </a:r>
            <a:r>
              <a:rPr lang="el-GR" altLang="en-US" dirty="0" smtClean="0"/>
              <a:t>: Η χρέωση σύμφωνα με τη χρήση αποτελεί αποδεδειγμένα τον πιο σίγουρο τρόπο για να μειωθεί η χρήση</a:t>
            </a:r>
          </a:p>
          <a:p>
            <a:r>
              <a:rPr lang="el-GR" altLang="en-US" b="1" dirty="0" smtClean="0"/>
              <a:t>Απλότητα στην υλοποίηση</a:t>
            </a:r>
            <a:r>
              <a:rPr lang="el-GR" altLang="en-US" dirty="0" smtClean="0"/>
              <a:t>: Τα κόστη υλοποίησης που υφίσταται ο </a:t>
            </a:r>
            <a:r>
              <a:rPr lang="el-GR" altLang="en-US" dirty="0" err="1" smtClean="0"/>
              <a:t>πάροχος</a:t>
            </a:r>
            <a:r>
              <a:rPr lang="el-GR" altLang="en-US" dirty="0" smtClean="0"/>
              <a:t> είναι ανύπαρκτα, κάτι που για ορισμένα «βαριά» σχήματα χρέωσης με βάση τη χρήση δεν ισχύει</a:t>
            </a:r>
          </a:p>
          <a:p>
            <a:endParaRPr lang="el-GR" alt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normAutofit fontScale="90000"/>
          </a:bodyPr>
          <a:lstStyle/>
          <a:p>
            <a:r>
              <a:rPr lang="el-GR" altLang="en-US" smtClean="0"/>
              <a:t>Πλεονεκτήματα χρέωσης ενιαίου τέλους για τους παρόχους (2)</a:t>
            </a:r>
          </a:p>
        </p:txBody>
      </p:sp>
      <p:sp>
        <p:nvSpPr>
          <p:cNvPr id="29701" name="Rectangle 3"/>
          <p:cNvSpPr>
            <a:spLocks noGrp="1" noChangeArrowheads="1"/>
          </p:cNvSpPr>
          <p:nvPr>
            <p:ph type="body" idx="1"/>
          </p:nvPr>
        </p:nvSpPr>
        <p:spPr/>
        <p:txBody>
          <a:bodyPr>
            <a:normAutofit fontScale="85000" lnSpcReduction="20000"/>
          </a:bodyPr>
          <a:lstStyle/>
          <a:p>
            <a:r>
              <a:rPr lang="el-GR" altLang="en-US" b="1" dirty="0" smtClean="0"/>
              <a:t>Η αναποτελεσματικότητά της δεν είναι και τόσο μεγάλη</a:t>
            </a:r>
            <a:r>
              <a:rPr lang="el-GR" altLang="en-US" dirty="0" smtClean="0"/>
              <a:t>: Περιορίζεται κάπως από άλλους παράγοντες και δεν είναι τελικά τόσο μεγάλη όσο υποστηρίζεται</a:t>
            </a:r>
          </a:p>
          <a:p>
            <a:pPr lvl="1"/>
            <a:r>
              <a:rPr lang="el-GR" altLang="en-US" dirty="0" smtClean="0"/>
              <a:t>Αν είναι κάποιος συνδεδεμένος σε δίκτυο όπως το Διαδίκτυο, μπορεί να διανείμει περιεχόμενο στο δίκτυο και να είναι </a:t>
            </a:r>
            <a:r>
              <a:rPr lang="el-GR" altLang="en-US" dirty="0" err="1" smtClean="0"/>
              <a:t>προσβάσιμος</a:t>
            </a:r>
            <a:r>
              <a:rPr lang="el-GR" altLang="en-US" dirty="0" smtClean="0"/>
              <a:t> από άλλους χρήστες</a:t>
            </a:r>
          </a:p>
          <a:p>
            <a:pPr lvl="1"/>
            <a:r>
              <a:rPr lang="el-GR" altLang="en-US" dirty="0" smtClean="0"/>
              <a:t>Είναι πιο πιθανό να δοκιμάσει νέες τεχνολογίες και νέα προϊόντα ενώ είναι </a:t>
            </a:r>
            <a:r>
              <a:rPr lang="el-GR" altLang="en-US" dirty="0" err="1" smtClean="0"/>
              <a:t>online</a:t>
            </a:r>
            <a:endParaRPr lang="el-GR" altLang="en-US" dirty="0" smtClean="0"/>
          </a:p>
          <a:p>
            <a:r>
              <a:rPr lang="el-GR" altLang="en-US" b="1" dirty="0" smtClean="0"/>
              <a:t>Ευκολότερα ωθεί τους χρήστες σε ακριβότερες συνδέσεις</a:t>
            </a:r>
            <a:r>
              <a:rPr lang="el-GR" altLang="en-US" dirty="0" smtClean="0"/>
              <a:t>: Καθώς εξελίσσονται οι δικτυακές τεχνολογίες, ωθεί τους συνδρομητές του σε υψηλότερης ταχύτητας και ακριβότερες συνδέσεις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Σκοποί  ενότητας</a:t>
            </a:r>
            <a:endParaRPr lang="el-GR" dirty="0"/>
          </a:p>
        </p:txBody>
      </p:sp>
      <p:sp>
        <p:nvSpPr>
          <p:cNvPr id="3" name="Content Placeholder 2"/>
          <p:cNvSpPr>
            <a:spLocks noGrp="1"/>
          </p:cNvSpPr>
          <p:nvPr>
            <p:ph idx="1"/>
          </p:nvPr>
        </p:nvSpPr>
        <p:spPr/>
        <p:txBody>
          <a:bodyPr/>
          <a:lstStyle/>
          <a:p>
            <a:r>
              <a:rPr lang="el-GR" smtClean="0"/>
              <a:t>Η παρουσίαση διάφορων μοντέλων χρέωσης δικτυακών υπηρεσιών και των κατηγοριοποιήσεων τους</a:t>
            </a:r>
          </a:p>
          <a:p>
            <a:r>
              <a:rPr lang="el-GR" smtClean="0"/>
              <a:t>Η κατανόηση των πλεονεκτημάτων και των μειονεκτημάτων των διάφορων μοντέλων </a:t>
            </a:r>
          </a:p>
          <a:p>
            <a:r>
              <a:rPr lang="el-GR" smtClean="0"/>
              <a:t>Η κατανόηση των διαφορετικών διαστάσεων που εμπλέκονται στην κατηγοριοποίηση των μοντέλων χρέωσης</a:t>
            </a:r>
            <a:endParaRPr lang="el-GR" dirty="0" smtClean="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fontScale="90000"/>
          </a:bodyPr>
          <a:lstStyle/>
          <a:p>
            <a:r>
              <a:rPr lang="el-GR" altLang="en-US" smtClean="0"/>
              <a:t>Πλεονεκτήματα χρέωσης ενιαίου τέλους για τους παρόχους (3)</a:t>
            </a:r>
          </a:p>
        </p:txBody>
      </p:sp>
      <p:sp>
        <p:nvSpPr>
          <p:cNvPr id="30725" name="Rectangle 3"/>
          <p:cNvSpPr>
            <a:spLocks noGrp="1" noChangeArrowheads="1"/>
          </p:cNvSpPr>
          <p:nvPr>
            <p:ph type="body" idx="1"/>
          </p:nvPr>
        </p:nvSpPr>
        <p:spPr/>
        <p:txBody>
          <a:bodyPr/>
          <a:lstStyle/>
          <a:p>
            <a:endParaRPr lang="el-GR" altLang="en-US" dirty="0" smtClean="0"/>
          </a:p>
          <a:p>
            <a:r>
              <a:rPr lang="el-GR" altLang="en-US" b="1" dirty="0" smtClean="0"/>
              <a:t>Αποφυγή του ρίσκου χαμηλών εσόδων</a:t>
            </a:r>
            <a:r>
              <a:rPr lang="el-GR" altLang="en-US" dirty="0" smtClean="0"/>
              <a:t>: Με ένα σχήμα πάγιας χρέωσης ο </a:t>
            </a:r>
            <a:r>
              <a:rPr lang="el-GR" altLang="en-US" dirty="0" err="1" smtClean="0"/>
              <a:t>πάροχος</a:t>
            </a:r>
            <a:r>
              <a:rPr lang="el-GR" altLang="en-US" dirty="0" smtClean="0"/>
              <a:t> εξασφαλίζει ένα γνωστό εκ των προτέρων σύνολο εσόδων. Αποφεύγει έτσι το ρίσκο που θα εισήγαγε μια πολιτική χρέωσης βάσει της χρήσης για υπερβολικά μειωμένη χρήση από τους συνδρομητές</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r>
              <a:rPr lang="el-GR" altLang="en-US" smtClean="0"/>
              <a:t>Συμπεράσματα (1)</a:t>
            </a:r>
          </a:p>
        </p:txBody>
      </p:sp>
      <p:sp>
        <p:nvSpPr>
          <p:cNvPr id="31749" name="Rectangle 3"/>
          <p:cNvSpPr>
            <a:spLocks noGrp="1" noChangeArrowheads="1"/>
          </p:cNvSpPr>
          <p:nvPr>
            <p:ph type="body" idx="1"/>
          </p:nvPr>
        </p:nvSpPr>
        <p:spPr/>
        <p:txBody>
          <a:bodyPr>
            <a:normAutofit fontScale="85000" lnSpcReduction="20000"/>
          </a:bodyPr>
          <a:lstStyle/>
          <a:p>
            <a:r>
              <a:rPr lang="el-GR" altLang="en-US" smtClean="0"/>
              <a:t>Η διαμάχη μεταξύ των δυο προσεγγίσεων στην τιμολόγηση δικτυακών υπηρεσιών, δεν έβγαλε ξεκάθαρο νικητή για το ποια είναι τελικά η ιδανική χρέωση, τουλάχιστον για την υπάρχουσα κατάσταση του Διαδικτύου</a:t>
            </a:r>
          </a:p>
          <a:p>
            <a:r>
              <a:rPr lang="el-GR" altLang="en-US" smtClean="0"/>
              <a:t>Χρειάζεται περισσότερη έρευνα και καλύτερη κατανόηση της έννοιας της τιμολόγησης</a:t>
            </a:r>
          </a:p>
          <a:p>
            <a:r>
              <a:rPr lang="el-GR" altLang="en-US" smtClean="0"/>
              <a:t>Και οι 2 προσεγγίσεις έχουν θετικά στοιχεία και για το λόγο αυτό χρησιμοποιούνται. Είναι αναμφισβήτητη η προτίμηση του κοινού ως τώρα για την πάγια χρέωση, αλλά και η αναποτελεσματικότητά της αναφορικά με την οικονομικά αποδοτική λειτουργία του δικτύου</a:t>
            </a:r>
            <a:endParaRPr lang="el-GR" alt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l-GR" altLang="en-US" smtClean="0"/>
              <a:t>Συμπεράσματα (2)</a:t>
            </a:r>
          </a:p>
        </p:txBody>
      </p:sp>
      <p:sp>
        <p:nvSpPr>
          <p:cNvPr id="32773" name="Rectangle 3"/>
          <p:cNvSpPr>
            <a:spLocks noGrp="1" noChangeArrowheads="1"/>
          </p:cNvSpPr>
          <p:nvPr>
            <p:ph type="body" idx="1"/>
          </p:nvPr>
        </p:nvSpPr>
        <p:spPr/>
        <p:txBody>
          <a:bodyPr/>
          <a:lstStyle/>
          <a:p>
            <a:r>
              <a:rPr lang="el-GR" altLang="en-US" smtClean="0"/>
              <a:t>Τα δυο γενικά σχήματα δεν είναι απολύτως διαφορετικά και αναγκαστικά συγκρουόμενα</a:t>
            </a:r>
          </a:p>
          <a:p>
            <a:r>
              <a:rPr lang="el-GR" altLang="en-US" smtClean="0"/>
              <a:t>Και τα δυο τοποθετούνται μέσα στην ενιαία και συνεχή «σειρά» των πολιτικών τιμολόγησης που περιορίζουν την χρήση (</a:t>
            </a:r>
            <a:r>
              <a:rPr lang="en-US" altLang="en-US" smtClean="0"/>
              <a:t>usage-constraining pricing policies</a:t>
            </a:r>
            <a:r>
              <a:rPr lang="el-GR" altLang="en-US" smtClean="0"/>
              <a:t>)</a:t>
            </a:r>
            <a:endParaRPr lang="el-GR" alt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r>
              <a:rPr lang="el-GR" altLang="en-US" smtClean="0"/>
              <a:t>Συμπεράσματα (3)</a:t>
            </a:r>
          </a:p>
        </p:txBody>
      </p:sp>
      <p:sp>
        <p:nvSpPr>
          <p:cNvPr id="33797" name="Rectangle 3"/>
          <p:cNvSpPr>
            <a:spLocks noGrp="1" noChangeArrowheads="1"/>
          </p:cNvSpPr>
          <p:nvPr>
            <p:ph type="body" idx="1"/>
          </p:nvPr>
        </p:nvSpPr>
        <p:spPr/>
        <p:txBody>
          <a:bodyPr/>
          <a:lstStyle/>
          <a:p>
            <a:r>
              <a:rPr lang="el-GR" altLang="en-US" smtClean="0"/>
              <a:t>Η χρέωση ενιαίου-τέλους θεωρείται πως περιορίζει τη χρήση καθώς επιτρέπει την πρόσβαση μόνο μέχρι μιας μεγίστης τιμής ταχύτητας σύνδεσης</a:t>
            </a:r>
          </a:p>
          <a:p>
            <a:r>
              <a:rPr lang="el-GR" altLang="en-US" smtClean="0"/>
              <a:t>Πιθανότατα στο μέλλον και οι δυο πολιτικές, μαζί με πολλά ενδιάμεσα μικτά (υβριδικά) σχήματα θα προσφέρονται στους χρήστες από τους τοπικούς παρόχους</a:t>
            </a:r>
            <a:endParaRPr lang="el-GR" alt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r>
              <a:rPr lang="el-GR" altLang="en-US" smtClean="0"/>
              <a:t>2η προσέγγιση κατηγοριοποίησης</a:t>
            </a:r>
          </a:p>
        </p:txBody>
      </p:sp>
      <p:sp>
        <p:nvSpPr>
          <p:cNvPr id="34821" name="Rectangle 3"/>
          <p:cNvSpPr>
            <a:spLocks noGrp="1" noChangeArrowheads="1"/>
          </p:cNvSpPr>
          <p:nvPr>
            <p:ph type="body" idx="1"/>
          </p:nvPr>
        </p:nvSpPr>
        <p:spPr/>
        <p:txBody>
          <a:bodyPr>
            <a:normAutofit fontScale="92500" lnSpcReduction="20000"/>
          </a:bodyPr>
          <a:lstStyle/>
          <a:p>
            <a:r>
              <a:rPr lang="el-GR" altLang="en-US" smtClean="0"/>
              <a:t>Μια προτεινόμενη κατηγοριοποίηση των μοντέλων χρέωσης θα πρέπει να παρέχει τα ακόλουθα:</a:t>
            </a:r>
          </a:p>
          <a:p>
            <a:pPr lvl="1"/>
            <a:r>
              <a:rPr lang="el-GR" altLang="en-US" smtClean="0"/>
              <a:t>Ξεκάθαρη εξάρτηση από το μοντέλο υπηρεσίας (υπό την έννοια του ειδικού τύπου του δικτύου)</a:t>
            </a:r>
          </a:p>
          <a:p>
            <a:pPr lvl="1"/>
            <a:r>
              <a:rPr lang="el-GR" altLang="en-US" smtClean="0"/>
              <a:t>Κατάλληλη διάκριση των συστατικών της τιμής, που χρειάζεται να ληφθούν υπόψιν για τα διάφορα μοντέλα τιμολόγησης</a:t>
            </a:r>
          </a:p>
          <a:p>
            <a:pPr lvl="1"/>
            <a:r>
              <a:rPr lang="el-GR" altLang="en-US" smtClean="0"/>
              <a:t>Επιλογή τεχνικών παραμέτρων κατάλληλων για τη χρέωση</a:t>
            </a:r>
          </a:p>
          <a:p>
            <a:pPr lvl="1"/>
            <a:r>
              <a:rPr lang="el-GR" altLang="en-US" smtClean="0"/>
              <a:t>Αναγνώριση των στόχων της τιμολόγησης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r>
              <a:rPr lang="el-GR" altLang="en-US" smtClean="0"/>
              <a:t>Διαστάσεις κατηγοριοποίησης</a:t>
            </a:r>
          </a:p>
        </p:txBody>
      </p:sp>
      <p:sp>
        <p:nvSpPr>
          <p:cNvPr id="35845" name="Rectangle 3"/>
          <p:cNvSpPr>
            <a:spLocks noGrp="1" noChangeArrowheads="1"/>
          </p:cNvSpPr>
          <p:nvPr>
            <p:ph type="body" idx="1"/>
          </p:nvPr>
        </p:nvSpPr>
        <p:spPr/>
        <p:txBody>
          <a:bodyPr/>
          <a:lstStyle/>
          <a:p>
            <a:r>
              <a:rPr lang="el-GR" altLang="en-US" dirty="0" smtClean="0"/>
              <a:t>Τεχνική Διάσταση</a:t>
            </a:r>
          </a:p>
          <a:p>
            <a:r>
              <a:rPr lang="el-GR" altLang="en-US" dirty="0" smtClean="0"/>
              <a:t>Οικονομική Διάσταση</a:t>
            </a:r>
          </a:p>
          <a:p>
            <a:r>
              <a:rPr lang="el-GR" altLang="en-US" dirty="0" smtClean="0"/>
              <a:t>Διάσταση της Επιστημονικής Έρευνας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ormAutofit fontScale="90000"/>
          </a:bodyPr>
          <a:lstStyle/>
          <a:p>
            <a:r>
              <a:rPr lang="el-GR" altLang="en-US" smtClean="0"/>
              <a:t>Διαστάσεις κατηγοριοποίησης των μοντέλων χρέωσης</a:t>
            </a:r>
          </a:p>
        </p:txBody>
      </p:sp>
      <p:pic>
        <p:nvPicPr>
          <p:cNvPr id="10" name="Picture 4" descr="Άξονες των τριών διαστάσεων κατηγοριοποίησης των μοντέλων χρέωσης"/>
          <p:cNvPicPr>
            <a:picLocks noGrp="1" noChangeAspect="1" noChangeArrowheads="1"/>
          </p:cNvPicPr>
          <p:nvPr>
            <p:ph idx="1"/>
          </p:nvPr>
        </p:nvPicPr>
        <p:blipFill>
          <a:blip r:embed="rId3" cstate="print"/>
          <a:srcRect/>
          <a:stretch>
            <a:fillRect/>
          </a:stretch>
        </p:blipFill>
        <p:spPr>
          <a:xfrm>
            <a:off x="1717054" y="1939219"/>
            <a:ext cx="5722592" cy="3762199"/>
          </a:xfrm>
        </p:spPr>
      </p:pic>
      <p:sp>
        <p:nvSpPr>
          <p:cNvPr id="36869" name="Rectangle 5"/>
          <p:cNvSpPr>
            <a:spLocks noChangeArrowheads="1"/>
          </p:cNvSpPr>
          <p:nvPr/>
        </p:nvSpPr>
        <p:spPr bwMode="auto">
          <a:xfrm>
            <a:off x="2709863" y="2209800"/>
            <a:ext cx="9144000" cy="0"/>
          </a:xfrm>
          <a:prstGeom prst="rect">
            <a:avLst/>
          </a:prstGeom>
          <a:noFill/>
          <a:ln w="9525">
            <a:noFill/>
            <a:miter lim="800000"/>
            <a:headEnd/>
            <a:tailEnd/>
          </a:ln>
          <a:effectLst/>
        </p:spPr>
        <p:txBody>
          <a:bodyPr>
            <a:spAutoFit/>
          </a:bodyPr>
          <a:lstStyle/>
          <a:p>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r>
              <a:rPr lang="el-GR" altLang="en-US" smtClean="0"/>
              <a:t>Τεχνική διάσταση</a:t>
            </a:r>
          </a:p>
        </p:txBody>
      </p:sp>
      <p:sp>
        <p:nvSpPr>
          <p:cNvPr id="37893" name="Rectangle 3"/>
          <p:cNvSpPr>
            <a:spLocks noGrp="1" noChangeArrowheads="1"/>
          </p:cNvSpPr>
          <p:nvPr>
            <p:ph type="body" idx="1"/>
          </p:nvPr>
        </p:nvSpPr>
        <p:spPr/>
        <p:txBody>
          <a:bodyPr/>
          <a:lstStyle/>
          <a:p>
            <a:r>
              <a:rPr lang="el-GR" altLang="en-US" dirty="0" smtClean="0"/>
              <a:t>Περιλαμβάνει 2 επίπεδα:</a:t>
            </a:r>
          </a:p>
          <a:p>
            <a:pPr lvl="1"/>
            <a:r>
              <a:rPr lang="el-GR" altLang="en-US" dirty="0" smtClean="0"/>
              <a:t>Κατηγορίες Υπηρεσίας</a:t>
            </a:r>
          </a:p>
          <a:p>
            <a:pPr lvl="1"/>
            <a:r>
              <a:rPr lang="el-GR" altLang="en-US" dirty="0" smtClean="0"/>
              <a:t>Παράμετροι Χρέωσης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r>
              <a:rPr lang="el-GR" altLang="en-US" smtClean="0"/>
              <a:t>Κατηγορίες Υπηρεσίας</a:t>
            </a:r>
          </a:p>
        </p:txBody>
      </p:sp>
      <p:sp>
        <p:nvSpPr>
          <p:cNvPr id="38917" name="Rectangle 3"/>
          <p:cNvSpPr>
            <a:spLocks noGrp="1" noChangeArrowheads="1"/>
          </p:cNvSpPr>
          <p:nvPr>
            <p:ph type="body" idx="1"/>
          </p:nvPr>
        </p:nvSpPr>
        <p:spPr/>
        <p:txBody>
          <a:bodyPr>
            <a:normAutofit fontScale="85000" lnSpcReduction="20000"/>
          </a:bodyPr>
          <a:lstStyle/>
          <a:p>
            <a:r>
              <a:rPr lang="el-GR" altLang="en-US" smtClean="0"/>
              <a:t>Ανάμεσα στις υπάρχουσες προτάσεις πολιτικών χρέωσης υπάρχει μια εμφανής διάκριση μεταξύ των προσεγγίσεων που είναι προσανατολισμένες στη σύνδεση και αυτών που δεν είναι προσανατολισμένες στη σύνδεση</a:t>
            </a:r>
            <a:endParaRPr lang="en-US" altLang="en-US" smtClean="0"/>
          </a:p>
          <a:p>
            <a:r>
              <a:rPr lang="el-GR" altLang="en-US" smtClean="0"/>
              <a:t>Η προσθήκη εγγυήσεων στις κλάσεις Ποιότητας-Εξυπηρέτησης (QoS classes) οδήγησε στην προσέγγιση της αρχιτεκτονικής Διαφοροποιημένων Υπηρεσιών (</a:t>
            </a:r>
            <a:r>
              <a:rPr lang="en-US" altLang="en-US" smtClean="0"/>
              <a:t>DiffServ)</a:t>
            </a:r>
            <a:r>
              <a:rPr lang="el-GR" altLang="en-US" smtClean="0"/>
              <a:t>. Στο πλαίσιο αυτής, η χρέωση εστιάζει σε κλάσεις υπηρεσιών που χαρακτηρίζονται από παραμέτρους εγγύησης, ενώ εγκαταλείπεται η θεώρηση ανά-πακέτο των μοντέλων επιπέδου-πακέτου.</a:t>
            </a:r>
            <a:endParaRPr lang="el-GR" alt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r>
              <a:rPr lang="el-GR" altLang="en-US" smtClean="0"/>
              <a:t>Παράμετροι Χρέωσης</a:t>
            </a:r>
          </a:p>
        </p:txBody>
      </p:sp>
      <p:sp>
        <p:nvSpPr>
          <p:cNvPr id="39941" name="Rectangle 3"/>
          <p:cNvSpPr>
            <a:spLocks noGrp="1" noChangeArrowheads="1"/>
          </p:cNvSpPr>
          <p:nvPr>
            <p:ph type="body" idx="1"/>
          </p:nvPr>
        </p:nvSpPr>
        <p:spPr/>
        <p:txBody>
          <a:bodyPr>
            <a:normAutofit fontScale="85000" lnSpcReduction="20000"/>
          </a:bodyPr>
          <a:lstStyle/>
          <a:p>
            <a:r>
              <a:rPr lang="el-GR" altLang="en-US" smtClean="0"/>
              <a:t>Αφορά τις τεχνικές εκείνες παραμέτρους που είναι, ή που πρέπει να είναι, διαθέσιμες για χρήση από τους μηχανισμούς χρέωσης</a:t>
            </a:r>
            <a:endParaRPr lang="en-US" altLang="en-US" smtClean="0"/>
          </a:p>
          <a:p>
            <a:r>
              <a:rPr lang="el-GR" altLang="en-US" smtClean="0"/>
              <a:t>Περιλαμβάνουν:</a:t>
            </a:r>
          </a:p>
          <a:p>
            <a:pPr lvl="1"/>
            <a:r>
              <a:rPr lang="el-GR" altLang="en-US" smtClean="0"/>
              <a:t>σημαίες προτεραιότητας (priority flags)</a:t>
            </a:r>
          </a:p>
          <a:p>
            <a:pPr lvl="1"/>
            <a:r>
              <a:rPr lang="el-GR" altLang="en-US" smtClean="0"/>
              <a:t>τοποθέτηση ετικετών σε πακέτα πάνω από μια κορυφαία τιμή (packet tagging over peak)</a:t>
            </a:r>
          </a:p>
          <a:p>
            <a:pPr lvl="1"/>
            <a:r>
              <a:rPr lang="el-GR" altLang="en-US" smtClean="0"/>
              <a:t>το ονομαστικό bit (nominal bit)</a:t>
            </a:r>
          </a:p>
          <a:p>
            <a:pPr lvl="1"/>
            <a:r>
              <a:rPr lang="el-GR" altLang="en-US" smtClean="0"/>
              <a:t>τους μέσους ρυθμούς ροής (average flow rates)</a:t>
            </a:r>
          </a:p>
          <a:p>
            <a:pPr lvl="1"/>
            <a:r>
              <a:rPr lang="el-GR" altLang="en-US" smtClean="0"/>
              <a:t>το ισοδύναμο εύρος ζώνης (effective bandwidth)</a:t>
            </a:r>
          </a:p>
          <a:p>
            <a:pPr lvl="1"/>
            <a:r>
              <a:rPr lang="el-GR" altLang="en-US" smtClean="0"/>
              <a:t>το κόστος συμφόρησης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Περιεχόμενα ενότητας</a:t>
            </a:r>
            <a:endParaRPr lang="el-GR" dirty="0"/>
          </a:p>
        </p:txBody>
      </p:sp>
      <p:sp>
        <p:nvSpPr>
          <p:cNvPr id="3" name="Content Placeholder 2"/>
          <p:cNvSpPr>
            <a:spLocks noGrp="1"/>
          </p:cNvSpPr>
          <p:nvPr>
            <p:ph idx="1"/>
          </p:nvPr>
        </p:nvSpPr>
        <p:spPr/>
        <p:txBody>
          <a:bodyPr/>
          <a:lstStyle/>
          <a:p>
            <a:r>
              <a:rPr lang="el-GR" altLang="en-US" dirty="0" smtClean="0"/>
              <a:t>Κατηγοριοποιήσεις πολιτικών χρέωσης δικτυακών υπηρεσιών</a:t>
            </a:r>
          </a:p>
          <a:p>
            <a:r>
              <a:rPr lang="el-GR" altLang="en-US" dirty="0" smtClean="0"/>
              <a:t>Δυο διαφορετικές προσεγγίσεις ταξινόμησης των μοντέλων χρέωσης σε κατηγορίες</a:t>
            </a:r>
          </a:p>
          <a:p>
            <a:r>
              <a:rPr lang="el-GR" altLang="en-US" dirty="0" smtClean="0"/>
              <a:t>Χρέωση στα άκρα</a:t>
            </a:r>
          </a:p>
        </p:txBody>
      </p:sp>
    </p:spTree>
    <p:extLst>
      <p:ext uri="{BB962C8B-B14F-4D97-AF65-F5344CB8AC3E}">
        <p14:creationId xmlns:p14="http://schemas.microsoft.com/office/powerpoint/2010/main" xmlns="" val="303829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r>
              <a:rPr lang="el-GR" altLang="en-US" smtClean="0"/>
              <a:t>Οικονομική διάσταση</a:t>
            </a:r>
          </a:p>
        </p:txBody>
      </p:sp>
      <p:sp>
        <p:nvSpPr>
          <p:cNvPr id="40965" name="Rectangle 3"/>
          <p:cNvSpPr>
            <a:spLocks noGrp="1" noChangeArrowheads="1"/>
          </p:cNvSpPr>
          <p:nvPr>
            <p:ph type="body" idx="1"/>
          </p:nvPr>
        </p:nvSpPr>
        <p:spPr/>
        <p:txBody>
          <a:bodyPr/>
          <a:lstStyle/>
          <a:p>
            <a:r>
              <a:rPr lang="el-GR" altLang="en-US" dirty="0" smtClean="0"/>
              <a:t>Περιλαμβάνει 2 επίπεδα:</a:t>
            </a:r>
          </a:p>
          <a:p>
            <a:pPr lvl="1"/>
            <a:r>
              <a:rPr lang="el-GR" altLang="en-US" dirty="0" smtClean="0"/>
              <a:t>Αποδοτικότητα</a:t>
            </a:r>
          </a:p>
          <a:p>
            <a:pPr lvl="1"/>
            <a:r>
              <a:rPr lang="el-GR" altLang="en-US" dirty="0" smtClean="0"/>
              <a:t>Συστατικά Τιμολογίου</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el-GR" altLang="en-US" smtClean="0"/>
              <a:t>Αποδοτικότητα</a:t>
            </a:r>
          </a:p>
        </p:txBody>
      </p:sp>
      <p:sp>
        <p:nvSpPr>
          <p:cNvPr id="41989" name="Rectangle 3"/>
          <p:cNvSpPr>
            <a:spLocks noGrp="1" noChangeArrowheads="1"/>
          </p:cNvSpPr>
          <p:nvPr>
            <p:ph type="body" idx="1"/>
          </p:nvPr>
        </p:nvSpPr>
        <p:spPr/>
        <p:txBody>
          <a:bodyPr/>
          <a:lstStyle/>
          <a:p>
            <a:r>
              <a:rPr lang="el-GR" altLang="en-US" smtClean="0"/>
              <a:t>Ερευνάται ο στόχος του σχήματος χρέωσης</a:t>
            </a:r>
          </a:p>
          <a:p>
            <a:r>
              <a:rPr lang="el-GR" altLang="en-US" smtClean="0"/>
              <a:t>Μπορεί να χρησιμοποιηθεί για</a:t>
            </a:r>
          </a:p>
          <a:p>
            <a:pPr lvl="1"/>
            <a:r>
              <a:rPr lang="el-GR" altLang="en-US" smtClean="0"/>
              <a:t>λόγους αποδοτικότητας δικτύου</a:t>
            </a:r>
          </a:p>
          <a:p>
            <a:pPr lvl="1"/>
            <a:r>
              <a:rPr lang="el-GR" altLang="en-US" smtClean="0"/>
              <a:t>λόγους οικονομικής αποδοτικότητας</a:t>
            </a:r>
            <a:endParaRPr lang="el-GR" alt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r>
              <a:rPr lang="el-GR" altLang="en-US" smtClean="0"/>
              <a:t>Συστατικά Τιμολογίου</a:t>
            </a:r>
          </a:p>
        </p:txBody>
      </p:sp>
      <p:sp>
        <p:nvSpPr>
          <p:cNvPr id="43013" name="Rectangle 3"/>
          <p:cNvSpPr>
            <a:spLocks noGrp="1" noChangeArrowheads="1"/>
          </p:cNvSpPr>
          <p:nvPr>
            <p:ph type="body" idx="1"/>
          </p:nvPr>
        </p:nvSpPr>
        <p:spPr/>
        <p:txBody>
          <a:bodyPr>
            <a:normAutofit fontScale="85000" lnSpcReduction="10000"/>
          </a:bodyPr>
          <a:lstStyle/>
          <a:p>
            <a:r>
              <a:rPr lang="el-GR" altLang="en-US" smtClean="0"/>
              <a:t>Η τιμολόγηση κοινών τηλεπικοινωνιακών υπηρεσιών αποτελείται από τρία βασικά μέρη</a:t>
            </a:r>
          </a:p>
          <a:p>
            <a:pPr lvl="1"/>
            <a:r>
              <a:rPr lang="el-GR" altLang="en-US" smtClean="0"/>
              <a:t>τα τέλη πρόσβασης </a:t>
            </a:r>
          </a:p>
          <a:p>
            <a:pPr lvl="1"/>
            <a:r>
              <a:rPr lang="el-GR" altLang="en-US" smtClean="0"/>
              <a:t>τα τέλη εγκατάστασης </a:t>
            </a:r>
          </a:p>
          <a:p>
            <a:pPr lvl="1"/>
            <a:r>
              <a:rPr lang="el-GR" altLang="en-US" smtClean="0"/>
              <a:t>τα τέλη χρήσης</a:t>
            </a:r>
          </a:p>
          <a:p>
            <a:r>
              <a:rPr lang="el-GR" altLang="en-US" smtClean="0"/>
              <a:t>Συνδυασμένη θεώρηση αυτών των τριών μερών οδηγεί σε μια κατηγοριοποίηση σε διάφορα σχήματα (χρέωση σταθερού ενιαίου-τέλους, χρέωση βασισμένη στη χρήση, σε δεσμεύσεις, στον όγκο δεδομένων, στην κλάση υπηρεσίας, στο εύρος ζώνης κλπ.)</a:t>
            </a:r>
            <a:endParaRPr lang="el-GR" alt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normAutofit fontScale="90000"/>
          </a:bodyPr>
          <a:lstStyle/>
          <a:p>
            <a:r>
              <a:rPr lang="el-GR" altLang="en-US" smtClean="0"/>
              <a:t>Διάσταση της Επιστημονικής Έρευνας</a:t>
            </a:r>
          </a:p>
        </p:txBody>
      </p:sp>
      <p:sp>
        <p:nvSpPr>
          <p:cNvPr id="44037" name="Rectangle 3"/>
          <p:cNvSpPr>
            <a:spLocks noGrp="1" noChangeArrowheads="1"/>
          </p:cNvSpPr>
          <p:nvPr>
            <p:ph type="body" idx="1"/>
          </p:nvPr>
        </p:nvSpPr>
        <p:spPr/>
        <p:txBody>
          <a:bodyPr>
            <a:normAutofit fontScale="92500" lnSpcReduction="10000"/>
          </a:bodyPr>
          <a:lstStyle/>
          <a:p>
            <a:r>
              <a:rPr lang="el-GR" altLang="en-US" dirty="0" smtClean="0"/>
              <a:t>Αναφέρεται στο αν η επιστημονική έρευνα διεξάγεται από μια περισσότερο θεωρητική ή περισσότερο πρακτική και προσανατολισμένη στις εφαρμογές οπτική γωνία</a:t>
            </a:r>
          </a:p>
          <a:p>
            <a:r>
              <a:rPr lang="el-GR" altLang="en-US" dirty="0" smtClean="0"/>
              <a:t>Και οι δυο αυτοί τύποι επιστημονικής έρευνας μπορούν να προσφέρουν σημαντικές γνώσεις και δεδομένα, ειδικά για την ανάπτυξη μιας αρχιτεκτονικής του Διαδικτύου αρκετά γενικής για την υλοποίηση διαφορετικών μηχανισμών χρέωσης σε τοπικό επίπεδο</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r>
              <a:rPr lang="el-GR" altLang="en-US" smtClean="0"/>
              <a:t>Χρέωση στα άκρα (1)</a:t>
            </a:r>
          </a:p>
        </p:txBody>
      </p:sp>
      <p:sp>
        <p:nvSpPr>
          <p:cNvPr id="45061" name="Rectangle 3"/>
          <p:cNvSpPr>
            <a:spLocks noGrp="1" noChangeArrowheads="1"/>
          </p:cNvSpPr>
          <p:nvPr>
            <p:ph type="body" idx="1"/>
          </p:nvPr>
        </p:nvSpPr>
        <p:spPr/>
        <p:txBody>
          <a:bodyPr>
            <a:normAutofit fontScale="92500" lnSpcReduction="10000"/>
          </a:bodyPr>
          <a:lstStyle/>
          <a:p>
            <a:r>
              <a:rPr lang="el-GR" altLang="en-US" smtClean="0"/>
              <a:t>Η λειτουργία του βασίζεται στα εξής:</a:t>
            </a:r>
          </a:p>
          <a:p>
            <a:pPr lvl="1"/>
            <a:r>
              <a:rPr lang="el-GR" altLang="en-US" smtClean="0"/>
              <a:t>Τα οριακά κόστη συμφόρησης δεν έχουν άμεση σχέση με τους στόχους της τιμολόγησης</a:t>
            </a:r>
          </a:p>
          <a:p>
            <a:pPr lvl="1"/>
            <a:r>
              <a:rPr lang="el-GR" altLang="en-US" smtClean="0"/>
              <a:t>Τα οριακά κόστη συμφόρησης δεν είναι διαθέσιμα και προσβάσιμα στους χρήστες ή στους διαχειριστές του δικτύου</a:t>
            </a:r>
          </a:p>
          <a:p>
            <a:pPr lvl="1"/>
            <a:r>
              <a:rPr lang="el-GR" altLang="en-US" smtClean="0"/>
              <a:t>Η βελτιστοποίηση παύει να αποτελεί τον μοναδικό στόχο των σχημάτων τιμολόγησης, καθώς στρέφεται σε άλλα θέματα π. χ. αναφορικά με την σχέση αρχιτεκτονικής του δικτύου και τιμολόγησης.</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r>
              <a:rPr lang="el-GR" altLang="en-US" smtClean="0"/>
              <a:t>Χρέωση στα άκρα (2)</a:t>
            </a:r>
          </a:p>
        </p:txBody>
      </p:sp>
      <p:sp>
        <p:nvSpPr>
          <p:cNvPr id="46085" name="Rectangle 3"/>
          <p:cNvSpPr>
            <a:spLocks noGrp="1" noChangeArrowheads="1"/>
          </p:cNvSpPr>
          <p:nvPr>
            <p:ph type="body" idx="1"/>
          </p:nvPr>
        </p:nvSpPr>
        <p:spPr/>
        <p:txBody>
          <a:bodyPr/>
          <a:lstStyle/>
          <a:p>
            <a:r>
              <a:rPr lang="el-GR" altLang="en-US" smtClean="0"/>
              <a:t>Γίνεται προσπάθεια προσέγγισης των οριακών κοστών συμφόρησης</a:t>
            </a:r>
          </a:p>
          <a:p>
            <a:pPr lvl="1"/>
            <a:r>
              <a:rPr lang="el-GR" altLang="en-US" smtClean="0"/>
              <a:t>Αντικατάσταση των τρεχουσών συνθηκών συμφόρησης από αναμενόμενες συνθήκες συμφόρησης</a:t>
            </a:r>
          </a:p>
          <a:p>
            <a:pPr lvl="1"/>
            <a:r>
              <a:rPr lang="el-GR" altLang="en-US" smtClean="0"/>
              <a:t>Αντικατάσταση του κόστους της πραγματικής διαδρομής με το κόστος της αναμενόμενης διαδρομής</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r>
              <a:rPr lang="el-GR" altLang="en-US" smtClean="0"/>
              <a:t>Χρέωση στα άκρα (3)</a:t>
            </a:r>
          </a:p>
        </p:txBody>
      </p:sp>
      <p:sp>
        <p:nvSpPr>
          <p:cNvPr id="47109" name="Rectangle 3"/>
          <p:cNvSpPr>
            <a:spLocks noGrp="1" noChangeArrowheads="1"/>
          </p:cNvSpPr>
          <p:nvPr>
            <p:ph type="body" idx="1"/>
          </p:nvPr>
        </p:nvSpPr>
        <p:spPr/>
        <p:txBody>
          <a:bodyPr>
            <a:normAutofit lnSpcReduction="10000"/>
          </a:bodyPr>
          <a:lstStyle/>
          <a:p>
            <a:r>
              <a:rPr lang="el-GR" altLang="en-US" smtClean="0"/>
              <a:t>Συνδυάζοντας τις δυο αυτές προσεγγίσεις, η τιμή βασίζεται στην αναμενόμενη συμφόρηση και το αναμενόμενο μονοπάτι από την πηγή προς τον προορισμό</a:t>
            </a:r>
          </a:p>
          <a:p>
            <a:r>
              <a:rPr lang="el-GR" altLang="en-US" smtClean="0"/>
              <a:t>Έτσι οι τιμές μπορούν να καθοριστούν και τα αντίτιμα που χρεώνονται να αξιολογηθούν τοπικά στο σημείο πρόσβασης, παρά να υπολογιστούν με έναν κατανεμημένο τρόπο κατά μήκος όλης της διαδρομής.</a:t>
            </a:r>
            <a:endParaRPr lang="el-GR" alt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normAutofit fontScale="90000"/>
          </a:bodyPr>
          <a:lstStyle/>
          <a:p>
            <a:r>
              <a:rPr lang="el-GR" altLang="en-US" smtClean="0"/>
              <a:t>Χρέωση στα άκρα - Πλεονεκτήματα</a:t>
            </a:r>
          </a:p>
        </p:txBody>
      </p:sp>
      <p:sp>
        <p:nvSpPr>
          <p:cNvPr id="48133" name="Rectangle 3"/>
          <p:cNvSpPr>
            <a:spLocks noGrp="1" noChangeArrowheads="1"/>
          </p:cNvSpPr>
          <p:nvPr>
            <p:ph type="body" idx="1"/>
          </p:nvPr>
        </p:nvSpPr>
        <p:spPr/>
        <p:txBody>
          <a:bodyPr>
            <a:normAutofit fontScale="92500" lnSpcReduction="10000"/>
          </a:bodyPr>
          <a:lstStyle/>
          <a:p>
            <a:r>
              <a:rPr lang="el-GR" altLang="en-US" smtClean="0"/>
              <a:t>Ο χρήστης χρεώνεται μόνο από τον πρώτο φορέα παροχής εξυπηρέτησης κατά μήκος μιας διαδρομής δεδομένων, τα οποία μπορεί να εξυπηρετούνται και από άλλους φορείς παροχής</a:t>
            </a:r>
          </a:p>
          <a:p>
            <a:r>
              <a:rPr lang="el-GR" altLang="en-US" smtClean="0"/>
              <a:t>Η πολυπλοκότητα μειώνεται σημαντικά</a:t>
            </a:r>
          </a:p>
          <a:p>
            <a:r>
              <a:rPr lang="el-GR" altLang="en-US" smtClean="0"/>
              <a:t>Μπορούν να φιλοξενηθούν σε τοπικό επίπεδο</a:t>
            </a:r>
          </a:p>
          <a:p>
            <a:pPr lvl="1"/>
            <a:r>
              <a:rPr lang="el-GR" altLang="en-US" smtClean="0"/>
              <a:t>χρέωση ενιαίου-τέλους</a:t>
            </a:r>
          </a:p>
          <a:p>
            <a:pPr lvl="1"/>
            <a:r>
              <a:rPr lang="el-GR" altLang="en-US" smtClean="0"/>
              <a:t>χρέωση βάσει της χρήσης</a:t>
            </a:r>
          </a:p>
          <a:p>
            <a:pPr lvl="1"/>
            <a:r>
              <a:rPr lang="el-GR" altLang="en-US" smtClean="0"/>
              <a:t>ενδιάμεσα (υβριδικά) σχήματα.</a:t>
            </a:r>
            <a:endParaRPr lang="el-GR" alt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smtClean="0"/>
              <a:t>Σύντομη ανασκόπηση</a:t>
            </a:r>
            <a:endParaRPr lang="el-GR" dirty="0"/>
          </a:p>
        </p:txBody>
      </p:sp>
      <p:sp>
        <p:nvSpPr>
          <p:cNvPr id="5" name="Θέση περιεχομένου 4"/>
          <p:cNvSpPr>
            <a:spLocks noGrp="1"/>
          </p:cNvSpPr>
          <p:nvPr>
            <p:ph idx="1"/>
          </p:nvPr>
        </p:nvSpPr>
        <p:spPr/>
        <p:txBody>
          <a:bodyPr/>
          <a:lstStyle/>
          <a:p>
            <a:r>
              <a:rPr lang="el-GR" altLang="en-US" smtClean="0"/>
              <a:t>Κατηγοριοποιήσεις πολιτικών χρέωσης δικτυακών υπηρεσιών</a:t>
            </a:r>
          </a:p>
          <a:p>
            <a:r>
              <a:rPr lang="el-GR" altLang="en-US" smtClean="0"/>
              <a:t>Δυο διαφορετικές προσεγγίσεις ταξινόμησης των μοντέλων χρέωσης σε κατηγορίες</a:t>
            </a:r>
          </a:p>
          <a:p>
            <a:r>
              <a:rPr lang="el-GR" altLang="en-US" smtClean="0"/>
              <a:t>Χρέωση στα άκρα</a:t>
            </a:r>
            <a:endParaRPr lang="el-GR" altLang="en-US" dirty="0" smtClean="0"/>
          </a:p>
        </p:txBody>
      </p:sp>
    </p:spTree>
    <p:extLst>
      <p:ext uri="{BB962C8B-B14F-4D97-AF65-F5344CB8AC3E}">
        <p14:creationId xmlns:p14="http://schemas.microsoft.com/office/powerpoint/2010/main" xmlns="" val="2834887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smtClean="0"/>
              <a:t>Βιβλιογραφία</a:t>
            </a:r>
            <a:endParaRPr lang="el-GR" dirty="0"/>
          </a:p>
        </p:txBody>
      </p:sp>
      <p:sp>
        <p:nvSpPr>
          <p:cNvPr id="5" name="Θέση περιεχομένου 4"/>
          <p:cNvSpPr>
            <a:spLocks noGrp="1"/>
          </p:cNvSpPr>
          <p:nvPr>
            <p:ph idx="1"/>
          </p:nvPr>
        </p:nvSpPr>
        <p:spPr/>
        <p:txBody>
          <a:bodyPr>
            <a:normAutofit fontScale="62500" lnSpcReduction="20000"/>
          </a:bodyPr>
          <a:lstStyle/>
          <a:p>
            <a:r>
              <a:rPr lang="el-GR" dirty="0" smtClean="0"/>
              <a:t>Σημειώσεις μαθήματος (Κεφάλαιο</a:t>
            </a:r>
            <a:r>
              <a:rPr lang="en-GB" dirty="0" smtClean="0"/>
              <a:t> 5</a:t>
            </a:r>
            <a:r>
              <a:rPr lang="el-GR" dirty="0" smtClean="0"/>
              <a:t>)</a:t>
            </a:r>
            <a:endParaRPr lang="en-GB" dirty="0" smtClean="0"/>
          </a:p>
          <a:p>
            <a:r>
              <a:rPr lang="el-GR" dirty="0" smtClean="0"/>
              <a:t>Βιβλία</a:t>
            </a:r>
            <a:r>
              <a:rPr lang="en-GB" dirty="0" smtClean="0"/>
              <a:t> / papers</a:t>
            </a:r>
          </a:p>
          <a:p>
            <a:pPr lvl="1"/>
            <a:r>
              <a:rPr lang="en-US" dirty="0" smtClean="0"/>
              <a:t>C. </a:t>
            </a:r>
            <a:r>
              <a:rPr lang="en-US" dirty="0" err="1" smtClean="0"/>
              <a:t>Courcoubetis</a:t>
            </a:r>
            <a:r>
              <a:rPr lang="en-US" dirty="0" smtClean="0"/>
              <a:t>, R. Weber, Pricing Communication Networks, John Wiley &amp; Sons Ltd., West Sussex, England, 2003 	</a:t>
            </a:r>
          </a:p>
          <a:p>
            <a:pPr lvl="1"/>
            <a:r>
              <a:rPr lang="en-US" dirty="0" smtClean="0"/>
              <a:t>L. McKnight, J. Bailey (eds.), Internet Economics, MIT Press, Cambridge, Massachusetts, U.S.A., 1997 	</a:t>
            </a:r>
          </a:p>
          <a:p>
            <a:pPr lvl="1"/>
            <a:r>
              <a:rPr lang="en-US" dirty="0" smtClean="0"/>
              <a:t>B. Stiller, P. </a:t>
            </a:r>
            <a:r>
              <a:rPr lang="en-US" dirty="0" err="1" smtClean="0"/>
              <a:t>Reichl</a:t>
            </a:r>
            <a:r>
              <a:rPr lang="en-US" dirty="0" smtClean="0"/>
              <a:t>, S. </a:t>
            </a:r>
            <a:r>
              <a:rPr lang="en-US" dirty="0" err="1" smtClean="0"/>
              <a:t>Leinen</a:t>
            </a:r>
            <a:r>
              <a:rPr lang="en-US" dirty="0" smtClean="0"/>
              <a:t>, Pricing and Cost Recovery for Internet Services: Practical Review, Classification, and Application of Relevant Models, </a:t>
            </a:r>
            <a:r>
              <a:rPr lang="en-US" dirty="0" err="1" smtClean="0"/>
              <a:t>Netnomics</a:t>
            </a:r>
            <a:r>
              <a:rPr lang="en-US" dirty="0" smtClean="0"/>
              <a:t> 3 (2), 149-171, 2001 	</a:t>
            </a:r>
          </a:p>
          <a:p>
            <a:pPr lvl="1"/>
            <a:r>
              <a:rPr lang="en-US" dirty="0" smtClean="0"/>
              <a:t>A. </a:t>
            </a:r>
            <a:r>
              <a:rPr lang="en-US" dirty="0" err="1" smtClean="0"/>
              <a:t>Odlyzko</a:t>
            </a:r>
            <a:r>
              <a:rPr lang="en-US" dirty="0" smtClean="0"/>
              <a:t>, Internet Pricing and the History of Communications, Computer Networks, Vol. 36, pp. 493-517, 2001</a:t>
            </a:r>
          </a:p>
          <a:p>
            <a:r>
              <a:rPr lang="en-US" dirty="0" smtClean="0"/>
              <a:t>Links</a:t>
            </a:r>
            <a:r>
              <a:rPr lang="el-GR" dirty="0" smtClean="0"/>
              <a:t>:</a:t>
            </a:r>
            <a:endParaRPr lang="en-US" dirty="0" smtClean="0"/>
          </a:p>
          <a:p>
            <a:pPr lvl="1"/>
            <a:r>
              <a:rPr lang="en-US" altLang="en-US" dirty="0" smtClean="0">
                <a:hlinkClick r:id="rId3"/>
              </a:rPr>
              <a:t>http://ru6.cti.gr/ru6/bouras/graduate-courses/mhxanismoi-poiothtas-uphresias?language=el</a:t>
            </a:r>
            <a:r>
              <a:rPr lang="el-GR" altLang="en-US" dirty="0" smtClean="0"/>
              <a:t> </a:t>
            </a:r>
            <a:r>
              <a:rPr lang="en-US" dirty="0" smtClean="0"/>
              <a:t>(</a:t>
            </a:r>
            <a:r>
              <a:rPr lang="el-GR" dirty="0" smtClean="0"/>
              <a:t>Δικτυακός τόπος μαθήματος</a:t>
            </a:r>
            <a:r>
              <a:rPr lang="en-US" dirty="0" smtClean="0"/>
              <a:t>)</a:t>
            </a:r>
            <a:endParaRPr lang="el-GR" dirty="0" smtClean="0"/>
          </a:p>
          <a:p>
            <a:pPr lvl="1"/>
            <a:endParaRPr lang="en-US" dirty="0" smtClean="0"/>
          </a:p>
          <a:p>
            <a:pPr lvl="1"/>
            <a:endParaRPr lang="el-GR" dirty="0"/>
          </a:p>
        </p:txBody>
      </p:sp>
    </p:spTree>
    <p:extLst>
      <p:ext uri="{BB962C8B-B14F-4D97-AF65-F5344CB8AC3E}">
        <p14:creationId xmlns:p14="http://schemas.microsoft.com/office/powerpoint/2010/main" xmlns="" val="2834887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Χρεώσεις </a:t>
            </a:r>
            <a:r>
              <a:rPr lang="en-GB" dirty="0" smtClean="0"/>
              <a:t>II</a:t>
            </a:r>
            <a:endParaRPr lang="en-US" dirty="0"/>
          </a:p>
        </p:txBody>
      </p:sp>
      <p:sp>
        <p:nvSpPr>
          <p:cNvPr id="9" name="Text Placeholder 8"/>
          <p:cNvSpPr>
            <a:spLocks noGrp="1"/>
          </p:cNvSpPr>
          <p:nvPr>
            <p:ph type="body" idx="1"/>
          </p:nvPr>
        </p:nvSpPr>
        <p:spPr/>
        <p:txBody>
          <a:bodyPr/>
          <a:lstStyle/>
          <a:p>
            <a:endParaRPr lang="el-GR"/>
          </a:p>
        </p:txBody>
      </p:sp>
    </p:spTree>
    <p:extLst>
      <p:ext uri="{BB962C8B-B14F-4D97-AF65-F5344CB8AC3E}">
        <p14:creationId xmlns:p14="http://schemas.microsoft.com/office/powerpoint/2010/main" xmlns="" val="4273168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Ερωτήσεις</a:t>
            </a:r>
          </a:p>
        </p:txBody>
      </p:sp>
      <p:sp>
        <p:nvSpPr>
          <p:cNvPr id="5" name="Θέση περιεχομένου 4"/>
          <p:cNvSpPr>
            <a:spLocks noGrp="1"/>
          </p:cNvSpPr>
          <p:nvPr>
            <p:ph idx="1"/>
          </p:nvPr>
        </p:nvSpPr>
        <p:spPr/>
        <p:txBody>
          <a:bodyPr/>
          <a:lstStyle/>
          <a:p>
            <a:endParaRPr lang="el-GR" dirty="0"/>
          </a:p>
        </p:txBody>
      </p:sp>
    </p:spTree>
    <p:extLst>
      <p:ext uri="{BB962C8B-B14F-4D97-AF65-F5344CB8AC3E}">
        <p14:creationId xmlns:p14="http://schemas.microsoft.com/office/powerpoint/2010/main" xmlns="" val="4167249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a:t>
            </a:r>
            <a:r>
              <a:rPr lang="el-GR" sz="2000" smtClean="0"/>
              <a:t>αναπτυχθεί στο πλαίσιο </a:t>
            </a:r>
            <a:r>
              <a:rPr lang="el-GR" sz="2000" dirty="0" smtClean="0"/>
              <a:t>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2502224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xmlns="" val="2769870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solidFill>
                  <a:srgbClr val="FF0000"/>
                </a:solidFill>
              </a:rPr>
              <a:t>1.0</a:t>
            </a:r>
            <a:r>
              <a:rPr lang="el-GR" sz="2000" dirty="0" smtClean="0"/>
              <a:t>.  </a:t>
            </a:r>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3512847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Πανεπιστήμιο Πατρών</a:t>
            </a:r>
            <a:r>
              <a:rPr lang="en-US" sz="2000" dirty="0" smtClean="0"/>
              <a:t>, </a:t>
            </a:r>
            <a:r>
              <a:rPr lang="el-GR" sz="2000" dirty="0" smtClean="0">
                <a:solidFill>
                  <a:srgbClr val="FF0000"/>
                </a:solidFill>
              </a:rPr>
              <a:t>Χρήστος </a:t>
            </a:r>
            <a:r>
              <a:rPr lang="el-GR" sz="2000" dirty="0" err="1" smtClean="0">
                <a:solidFill>
                  <a:srgbClr val="FF0000"/>
                </a:solidFill>
              </a:rPr>
              <a:t>Μπούρας</a:t>
            </a:r>
            <a:r>
              <a:rPr lang="el-GR" sz="2000" dirty="0" smtClean="0">
                <a:solidFill>
                  <a:srgbClr val="FF0000"/>
                </a:solidFill>
              </a:rPr>
              <a:t> 201</a:t>
            </a:r>
            <a:r>
              <a:rPr lang="en-GB" sz="2000" dirty="0" smtClean="0">
                <a:solidFill>
                  <a:srgbClr val="FF0000"/>
                </a:solidFill>
              </a:rPr>
              <a:t>5</a:t>
            </a:r>
            <a:r>
              <a:rPr lang="el-GR" sz="2000" dirty="0" smtClean="0"/>
              <a:t>. «</a:t>
            </a:r>
            <a:r>
              <a:rPr lang="el-GR" sz="2000" dirty="0" smtClean="0">
                <a:solidFill>
                  <a:srgbClr val="FF0000"/>
                </a:solidFill>
              </a:rPr>
              <a:t>Μηχανισμοί Ποιότητας Υπηρεσίας σε Δίκτυα. Χρεώσεις </a:t>
            </a:r>
            <a:r>
              <a:rPr lang="el-GR" sz="2000" dirty="0" smtClean="0">
                <a:solidFill>
                  <a:srgbClr val="FF0000"/>
                </a:solidFill>
              </a:rPr>
              <a:t>Υπηρεσιών </a:t>
            </a:r>
            <a:r>
              <a:rPr lang="en-GB" sz="2000" dirty="0" smtClean="0">
                <a:solidFill>
                  <a:srgbClr val="FF0000"/>
                </a:solidFill>
              </a:rPr>
              <a:t>II</a:t>
            </a:r>
            <a:r>
              <a:rPr lang="el-GR" sz="2000" dirty="0" smtClean="0"/>
              <a:t>». Έκδοση: </a:t>
            </a:r>
            <a:r>
              <a:rPr lang="el-GR" sz="2000" dirty="0" smtClean="0">
                <a:solidFill>
                  <a:srgbClr val="FF0000"/>
                </a:solidFill>
              </a:rPr>
              <a:t>1.0</a:t>
            </a:r>
            <a:r>
              <a:rPr lang="el-GR" sz="2000" dirty="0" smtClean="0"/>
              <a:t>. Πάτρα </a:t>
            </a:r>
            <a:r>
              <a:rPr lang="el-GR" sz="2000" dirty="0" smtClean="0">
                <a:solidFill>
                  <a:srgbClr val="FF0000"/>
                </a:solidFill>
              </a:rPr>
              <a:t>201</a:t>
            </a:r>
            <a:r>
              <a:rPr lang="en-GB" sz="2000" dirty="0" smtClean="0">
                <a:solidFill>
                  <a:srgbClr val="FF0000"/>
                </a:solidFill>
              </a:rPr>
              <a:t>5</a:t>
            </a:r>
            <a:r>
              <a:rPr lang="el-GR" sz="2000" dirty="0" smtClean="0"/>
              <a:t>. Διαθέσιμο από τη δικτυακή διεύθυνση: </a:t>
            </a:r>
            <a:r>
              <a:rPr lang="en-US" sz="2000" dirty="0">
                <a:solidFill>
                  <a:srgbClr val="FF0000"/>
                </a:solidFill>
              </a:rPr>
              <a:t>https://</a:t>
            </a:r>
            <a:r>
              <a:rPr lang="en-US" sz="2000" dirty="0" smtClean="0">
                <a:solidFill>
                  <a:srgbClr val="FF0000"/>
                </a:solidFill>
              </a:rPr>
              <a:t>eclass.upatras.gr/courses/CEID1103/</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7529505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735369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l-GR" altLang="en-US" smtClean="0"/>
              <a:t>Κατηγοριοποίηση χρεώσεων (1)</a:t>
            </a:r>
          </a:p>
        </p:txBody>
      </p:sp>
      <p:sp>
        <p:nvSpPr>
          <p:cNvPr id="15365" name="Rectangle 3"/>
          <p:cNvSpPr>
            <a:spLocks noGrp="1" noChangeArrowheads="1"/>
          </p:cNvSpPr>
          <p:nvPr>
            <p:ph type="body" idx="1"/>
          </p:nvPr>
        </p:nvSpPr>
        <p:spPr/>
        <p:txBody>
          <a:bodyPr>
            <a:normAutofit fontScale="92500"/>
          </a:bodyPr>
          <a:lstStyle/>
          <a:p>
            <a:r>
              <a:rPr lang="el-GR" altLang="en-US" smtClean="0"/>
              <a:t>Οι διαφορετικές υποθέσεις που γίνονται και η διαφορετική οπτική γωνία από την οποία βλέπει κανείς το θέμα της χρέωσης, είναι πολύ πιθανό να δημιουργήσουν την εντύπωση πως κάθε μια πρόταση αποτελεί από μόνη της και μια σχεδόν ειδική, τελείως ανεξάρτητη, περίπτωση</a:t>
            </a:r>
          </a:p>
          <a:p>
            <a:r>
              <a:rPr lang="el-GR" altLang="en-US" smtClean="0"/>
              <a:t>Στην πράξη όμως κάθε πρόταση εντάσσεται στα πλαίσια κάποιας ολοκληρωμένης κατηγορίας μοντέλων χρέωσης</a:t>
            </a:r>
            <a:endParaRPr lang="el-GR" alt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l-GR" altLang="en-US" smtClean="0"/>
              <a:t>Κατηγοριοποίηση χρεώσεων (2)</a:t>
            </a:r>
          </a:p>
        </p:txBody>
      </p:sp>
      <p:sp>
        <p:nvSpPr>
          <p:cNvPr id="16389" name="Rectangle 3"/>
          <p:cNvSpPr>
            <a:spLocks noGrp="1" noChangeArrowheads="1"/>
          </p:cNvSpPr>
          <p:nvPr>
            <p:ph type="body" idx="1"/>
          </p:nvPr>
        </p:nvSpPr>
        <p:spPr/>
        <p:txBody>
          <a:bodyPr>
            <a:normAutofit/>
          </a:bodyPr>
          <a:lstStyle/>
          <a:p>
            <a:r>
              <a:rPr lang="el-GR" altLang="en-US" dirty="0" smtClean="0"/>
              <a:t>Οι κατηγορίες μοντέλων χρέωσης πρέπει να είναι όσο γίνεται πλήρεις, δηλαδή κάθε μοντέλο χρέωσης να εντάσσεται τουλάχιστον σε μια από αυτές</a:t>
            </a:r>
          </a:p>
          <a:p>
            <a:r>
              <a:rPr lang="el-GR" altLang="en-US" dirty="0" smtClean="0"/>
              <a:t>Δεν πρέπει να είναι τόσο γενικές και απλοϊκές ώστε κάθε κατηγορία να περιλαμβάνει ένα τεράστιο αριθμό προτάσεων με πολύ διαφορετικά χαρακτηριστικά μεταξύ τους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r>
              <a:rPr lang="el-GR" altLang="en-US" smtClean="0"/>
              <a:t>1η προσέγγιση κατηγοριοποίησης</a:t>
            </a:r>
          </a:p>
        </p:txBody>
      </p:sp>
      <p:sp>
        <p:nvSpPr>
          <p:cNvPr id="17413" name="Rectangle 3"/>
          <p:cNvSpPr>
            <a:spLocks noGrp="1" noChangeArrowheads="1"/>
          </p:cNvSpPr>
          <p:nvPr>
            <p:ph type="body" idx="1"/>
          </p:nvPr>
        </p:nvSpPr>
        <p:spPr/>
        <p:txBody>
          <a:bodyPr/>
          <a:lstStyle/>
          <a:p>
            <a:r>
              <a:rPr lang="el-GR" altLang="en-US" smtClean="0"/>
              <a:t>Χρέωση ενιαίου-τέλους (</a:t>
            </a:r>
            <a:r>
              <a:rPr lang="en-US" altLang="en-US" smtClean="0"/>
              <a:t>flat-rate</a:t>
            </a:r>
            <a:r>
              <a:rPr lang="el-GR" altLang="en-US" smtClean="0"/>
              <a:t>)</a:t>
            </a:r>
          </a:p>
          <a:p>
            <a:r>
              <a:rPr lang="el-GR" altLang="en-US" smtClean="0"/>
              <a:t>Χρέωση βασισμένη στη χρήση (</a:t>
            </a:r>
            <a:r>
              <a:rPr lang="en-US" altLang="en-US" smtClean="0"/>
              <a:t>usage-based</a:t>
            </a:r>
            <a:r>
              <a:rPr lang="el-GR" altLang="en-US" smtClean="0"/>
              <a:t>)</a:t>
            </a:r>
          </a:p>
          <a:p>
            <a:pPr lvl="1"/>
            <a:r>
              <a:rPr lang="el-GR" altLang="en-US" smtClean="0"/>
              <a:t>Χρέωση εξαρτώμενη από τη χρήση (</a:t>
            </a:r>
            <a:r>
              <a:rPr lang="en-US" altLang="en-US" smtClean="0"/>
              <a:t>usage-sensitive</a:t>
            </a:r>
            <a:r>
              <a:rPr lang="el-GR" altLang="en-US" smtClean="0"/>
              <a:t>)</a:t>
            </a:r>
          </a:p>
          <a:p>
            <a:pPr lvl="1"/>
            <a:r>
              <a:rPr lang="el-GR" altLang="en-US" smtClean="0"/>
              <a:t>Χρέωση που βασίζεται στο είδος της συναλλαγής (</a:t>
            </a:r>
            <a:r>
              <a:rPr lang="en-US" altLang="en-US" smtClean="0"/>
              <a:t>transaction-based</a:t>
            </a:r>
            <a:r>
              <a:rPr lang="el-GR" altLang="en-US" smtClean="0"/>
              <a:t>)</a:t>
            </a:r>
          </a:p>
          <a:p>
            <a:endParaRPr lang="el-GR" alt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l-GR" altLang="en-US" smtClean="0"/>
              <a:t>Χρέωση ενιαίου-τέλους</a:t>
            </a:r>
          </a:p>
        </p:txBody>
      </p:sp>
      <p:sp>
        <p:nvSpPr>
          <p:cNvPr id="18437" name="Rectangle 3"/>
          <p:cNvSpPr>
            <a:spLocks noGrp="1" noChangeArrowheads="1"/>
          </p:cNvSpPr>
          <p:nvPr>
            <p:ph type="body" idx="1"/>
          </p:nvPr>
        </p:nvSpPr>
        <p:spPr/>
        <p:txBody>
          <a:bodyPr/>
          <a:lstStyle/>
          <a:p>
            <a:r>
              <a:rPr lang="el-GR" altLang="en-US" dirty="0" smtClean="0"/>
              <a:t>Πρόκειται για τον τρόπο με τον οποίο κυρίως χρεώνονται οι υπηρεσίες Διαδικτύου σήμερα</a:t>
            </a:r>
          </a:p>
          <a:p>
            <a:r>
              <a:rPr lang="el-GR" altLang="en-US" dirty="0" smtClean="0"/>
              <a:t>Οι χρήστες πληρώνουν ένα σταθερό ενιαίο για όλους ποσό (συνδρομή) ανά μια χρονική περίοδο για να συνδεθούν στο Διαδίκτυο, ανάλογα με την ταχύτητα πρόσβασης και ανεξάρτητα από το ποσό των δεδομένων που στέλνουν ή λαμβάνουν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normAutofit fontScale="90000"/>
          </a:bodyPr>
          <a:lstStyle/>
          <a:p>
            <a:r>
              <a:rPr lang="el-GR" altLang="en-US" smtClean="0"/>
              <a:t>Μειονεκτήματα χρέωσης ενιαίου-τέλους (1)</a:t>
            </a:r>
          </a:p>
        </p:txBody>
      </p:sp>
      <p:sp>
        <p:nvSpPr>
          <p:cNvPr id="19461" name="Rectangle 3"/>
          <p:cNvSpPr>
            <a:spLocks noGrp="1" noChangeArrowheads="1"/>
          </p:cNvSpPr>
          <p:nvPr>
            <p:ph type="body" idx="1"/>
          </p:nvPr>
        </p:nvSpPr>
        <p:spPr/>
        <p:txBody>
          <a:bodyPr>
            <a:normAutofit fontScale="77500" lnSpcReduction="20000"/>
          </a:bodyPr>
          <a:lstStyle/>
          <a:p>
            <a:r>
              <a:rPr lang="el-GR" altLang="en-US" dirty="0" smtClean="0"/>
              <a:t>Ενθαρρύνει τη σπατάλη και απαιτεί το 20% των χρηστών, που είναι υπεύθυνοι για το 80% της κυκλοφορίας, να επιχορηγούνται από τους άλλους χρήστες και από άλλους τύπους εσόδων</a:t>
            </a:r>
          </a:p>
          <a:p>
            <a:r>
              <a:rPr lang="el-GR" altLang="en-US" dirty="0" smtClean="0"/>
              <a:t>Δεν είναι συμβατή με υπηρεσίες διαφοροποιημένες ως προς την ποιότητα εξυπηρέτησης (</a:t>
            </a:r>
            <a:r>
              <a:rPr lang="en-US" altLang="en-US" dirty="0" smtClean="0"/>
              <a:t>quality-differentiated services</a:t>
            </a:r>
            <a:r>
              <a:rPr lang="el-GR" altLang="en-US" dirty="0" smtClean="0"/>
              <a:t>)</a:t>
            </a:r>
          </a:p>
          <a:p>
            <a:r>
              <a:rPr lang="el-GR" altLang="en-US" dirty="0" smtClean="0"/>
              <a:t>Στερείται της βασικής ιδιότητας της δικαιοσύνης: Οι μικροί χρήστες μέσω της πάγιας χρέωσης επιχορηγούν τους μεγαλύτερους χρήστες, καθώς όλα τα κόστη καλύπτονται από το ενιαίο για όλους σταθερό τέλος σύνδεσης, που αποτελεί τρόπον τινά ένα μέσο όρο μεταξύ όλων των χρηστών</a:t>
            </a:r>
          </a:p>
        </p:txBody>
      </p:sp>
    </p:spTree>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1954</TotalTime>
  <Words>2164</Words>
  <Application>Microsoft Office PowerPoint</Application>
  <PresentationFormat>On-screen Show (4:3)</PresentationFormat>
  <Paragraphs>199</Paragraphs>
  <Slides>46</Slides>
  <Notes>13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1_Θέμα του Office</vt:lpstr>
      <vt:lpstr>ΜΗΧΑΝΙΣΜΟΙ ΠΟΙΟΤΗΤΑΣ ΥΠΗΡΕΣΙΑΣ ΣΕ ΔΙΚΤΥΑ</vt:lpstr>
      <vt:lpstr>Σκοποί  ενότητας</vt:lpstr>
      <vt:lpstr>Περιεχόμενα ενότητας</vt:lpstr>
      <vt:lpstr>Χρεώσεις II</vt:lpstr>
      <vt:lpstr>Κατηγοριοποίηση χρεώσεων (1)</vt:lpstr>
      <vt:lpstr>Κατηγοριοποίηση χρεώσεων (2)</vt:lpstr>
      <vt:lpstr>1η προσέγγιση κατηγοριοποίησης</vt:lpstr>
      <vt:lpstr>Χρέωση ενιαίου-τέλους</vt:lpstr>
      <vt:lpstr>Μειονεκτήματα χρέωσης ενιαίου-τέλους (1)</vt:lpstr>
      <vt:lpstr>Μειονεκτήματα χρέωσης ενιαίου-τέλους (2)</vt:lpstr>
      <vt:lpstr>Χρέωση βασισμένη στη χρήση</vt:lpstr>
      <vt:lpstr>Μειονεκτήματα χρέωσης βασισμένης στη χρήση</vt:lpstr>
      <vt:lpstr>Πακετάρισμα (bundling) υπηρεσιών</vt:lpstr>
      <vt:lpstr>Πλεονεκτήματα πακεταρίσματος</vt:lpstr>
      <vt:lpstr>Η προτίμηση του κοινού</vt:lpstr>
      <vt:lpstr>Πλεονεκτήματα χρέωσης ενιαίου τέλους για τους χρήστες (1)</vt:lpstr>
      <vt:lpstr>Πλεονεκτήματα χρέωσης ενιαίου τέλους για τους χρήστες (2)</vt:lpstr>
      <vt:lpstr>Πλεονεκτήματα χρέωσης ενιαίου τέλους για τους παρόχους (1)</vt:lpstr>
      <vt:lpstr>Πλεονεκτήματα χρέωσης ενιαίου τέλους για τους παρόχους (2)</vt:lpstr>
      <vt:lpstr>Πλεονεκτήματα χρέωσης ενιαίου τέλους για τους παρόχους (3)</vt:lpstr>
      <vt:lpstr>Συμπεράσματα (1)</vt:lpstr>
      <vt:lpstr>Συμπεράσματα (2)</vt:lpstr>
      <vt:lpstr>Συμπεράσματα (3)</vt:lpstr>
      <vt:lpstr>2η προσέγγιση κατηγοριοποίησης</vt:lpstr>
      <vt:lpstr>Διαστάσεις κατηγοριοποίησης</vt:lpstr>
      <vt:lpstr>Διαστάσεις κατηγοριοποίησης των μοντέλων χρέωσης</vt:lpstr>
      <vt:lpstr>Τεχνική διάσταση</vt:lpstr>
      <vt:lpstr>Κατηγορίες Υπηρεσίας</vt:lpstr>
      <vt:lpstr>Παράμετροι Χρέωσης</vt:lpstr>
      <vt:lpstr>Οικονομική διάσταση</vt:lpstr>
      <vt:lpstr>Αποδοτικότητα</vt:lpstr>
      <vt:lpstr>Συστατικά Τιμολογίου</vt:lpstr>
      <vt:lpstr>Διάσταση της Επιστημονικής Έρευνας</vt:lpstr>
      <vt:lpstr>Χρέωση στα άκρα (1)</vt:lpstr>
      <vt:lpstr>Χρέωση στα άκρα (2)</vt:lpstr>
      <vt:lpstr>Χρέωση στα άκρα (3)</vt:lpstr>
      <vt:lpstr>Χρέωση στα άκρα - Πλεονεκτήματα</vt:lpstr>
      <vt:lpstr>Σύντομη ανασκόπηση</vt:lpstr>
      <vt:lpstr>Βιβλιογραφία</vt:lpstr>
      <vt:lpstr>Ερωτήσεις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Vaggelis Kapoulas</cp:lastModifiedBy>
  <cp:revision>297</cp:revision>
  <dcterms:created xsi:type="dcterms:W3CDTF">2012-09-06T09:03:05Z</dcterms:created>
  <dcterms:modified xsi:type="dcterms:W3CDTF">2015-08-25T09:07:45Z</dcterms:modified>
</cp:coreProperties>
</file>