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2" r:id="rId1"/>
  </p:sldMasterIdLst>
  <p:notesMasterIdLst>
    <p:notesMasterId r:id="rId21"/>
  </p:notesMasterIdLst>
  <p:handoutMasterIdLst>
    <p:handoutMasterId r:id="rId22"/>
  </p:handoutMasterIdLst>
  <p:sldIdLst>
    <p:sldId id="299" r:id="rId2"/>
    <p:sldId id="300" r:id="rId3"/>
    <p:sldId id="301" r:id="rId4"/>
    <p:sldId id="302" r:id="rId5"/>
    <p:sldId id="288" r:id="rId6"/>
    <p:sldId id="259" r:id="rId7"/>
    <p:sldId id="260" r:id="rId8"/>
    <p:sldId id="289" r:id="rId9"/>
    <p:sldId id="290" r:id="rId10"/>
    <p:sldId id="291" r:id="rId11"/>
    <p:sldId id="287" r:id="rId12"/>
    <p:sldId id="286" r:id="rId13"/>
    <p:sldId id="292" r:id="rId14"/>
    <p:sldId id="293" r:id="rId15"/>
    <p:sldId id="294" r:id="rId16"/>
    <p:sldId id="295" r:id="rId17"/>
    <p:sldId id="296" r:id="rId18"/>
    <p:sldId id="297" r:id="rId19"/>
    <p:sldId id="298" r:id="rId2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1pPr>
    <a:lvl2pPr marL="742950" indent="-285750" algn="l" defTabSz="449263" rtl="0" fontAlgn="base">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2pPr>
    <a:lvl3pPr marL="1143000" indent="-228600" algn="l" defTabSz="449263" rtl="0" fontAlgn="base">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3pPr>
    <a:lvl4pPr marL="1600200" indent="-228600" algn="l" defTabSz="449263" rtl="0" fontAlgn="base">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4pPr>
    <a:lvl5pPr marL="2057400" indent="-228600" algn="l" defTabSz="449263" rtl="0" fontAlgn="base">
      <a:spcBef>
        <a:spcPct val="0"/>
      </a:spcBef>
      <a:spcAft>
        <a:spcPct val="0"/>
      </a:spcAft>
      <a:buClr>
        <a:srgbClr val="000000"/>
      </a:buClr>
      <a:buSzPct val="100000"/>
      <a:buFont typeface="Times New Roman" charset="0"/>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Φωτεινό στυλ 3 - Έμφαση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Φωτεινό στυλ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4636" autoAdjust="0"/>
  </p:normalViewPr>
  <p:slideViewPr>
    <p:cSldViewPr>
      <p:cViewPr varScale="1">
        <p:scale>
          <a:sx n="56" d="100"/>
          <a:sy n="56" d="100"/>
        </p:scale>
        <p:origin x="78" y="372"/>
      </p:cViewPr>
      <p:guideLst>
        <p:guide orient="horz" pos="2160"/>
        <p:guide pos="2880"/>
      </p:guideLst>
    </p:cSldViewPr>
  </p:slideViewPr>
  <p:outlineViewPr>
    <p:cViewPr varScale="1">
      <p:scale>
        <a:sx n="170" d="200"/>
        <a:sy n="170" d="200"/>
      </p:scale>
      <p:origin x="0" y="22696"/>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9C8D06-EF72-6D40-BDCD-5E95231750E0}" type="datetimeFigureOut">
              <a:rPr lang="en-US"/>
              <a:pPr>
                <a:defRPr/>
              </a:pPr>
              <a:t>11/29/2015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97C299B-770B-A44D-AB0E-686635E10036}" type="slidenum">
              <a:rPr lang="en-US"/>
              <a:pPr>
                <a:defRPr/>
              </a:pPr>
              <a:t>‹#›</a:t>
            </a:fld>
            <a:endParaRPr lang="en-US"/>
          </a:p>
        </p:txBody>
      </p:sp>
    </p:spTree>
    <p:extLst>
      <p:ext uri="{BB962C8B-B14F-4D97-AF65-F5344CB8AC3E}">
        <p14:creationId xmlns:p14="http://schemas.microsoft.com/office/powerpoint/2010/main" val="2212868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8"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19"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0"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1"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2" name="Text Box 10"/>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3" name="Text Box 11"/>
          <p:cNvSpPr txBox="1">
            <a:spLocks noChangeArrowheads="1"/>
          </p:cNvSpPr>
          <p:nvPr/>
        </p:nvSpPr>
        <p:spPr bwMode="auto">
          <a:xfrm>
            <a:off x="3884613" y="0"/>
            <a:ext cx="296068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4" name="Rectangle 12"/>
          <p:cNvSpPr>
            <a:spLocks noGrp="1" noRot="1" noChangeAspect="1" noChangeArrowheads="1"/>
          </p:cNvSpPr>
          <p:nvPr>
            <p:ph type="sldImg"/>
          </p:nvPr>
        </p:nvSpPr>
        <p:spPr bwMode="auto">
          <a:xfrm>
            <a:off x="1143000" y="53975"/>
            <a:ext cx="4557713" cy="4675188"/>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13325" name="Rectangle 13"/>
          <p:cNvSpPr>
            <a:spLocks noGrp="1" noChangeArrowheads="1"/>
          </p:cNvSpPr>
          <p:nvPr>
            <p:ph type="body"/>
          </p:nvPr>
        </p:nvSpPr>
        <p:spPr bwMode="auto">
          <a:xfrm>
            <a:off x="685800" y="4343400"/>
            <a:ext cx="5472113" cy="410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13326" name="Text Box 14"/>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327" name="Rectangle 15"/>
          <p:cNvSpPr>
            <a:spLocks noGrp="1" noChangeArrowheads="1"/>
          </p:cNvSpPr>
          <p:nvPr>
            <p:ph type="sldNum"/>
          </p:nvPr>
        </p:nvSpPr>
        <p:spPr bwMode="auto">
          <a:xfrm>
            <a:off x="3884613" y="8685213"/>
            <a:ext cx="2957512"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055C6F24-7C8B-E744-BE4B-5B525F054A15}" type="slidenum">
              <a:rPr lang="en-GB"/>
              <a:pPr>
                <a:defRPr/>
              </a:pPr>
              <a:t>‹#›</a:t>
            </a:fld>
            <a:endParaRPr lang="en-GB"/>
          </a:p>
        </p:txBody>
      </p:sp>
    </p:spTree>
    <p:extLst>
      <p:ext uri="{BB962C8B-B14F-4D97-AF65-F5344CB8AC3E}">
        <p14:creationId xmlns:p14="http://schemas.microsoft.com/office/powerpoint/2010/main" val="2697307491"/>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2707"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solidFill>
                <a:srgbClr val="FF0000"/>
              </a:solidFill>
            </a:endParaRPr>
          </a:p>
        </p:txBody>
      </p:sp>
      <p:sp>
        <p:nvSpPr>
          <p:cNvPr id="72708"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9843AF6F-2FE0-430A-B831-C133869EF145}" type="slidenum">
              <a:rPr lang="el-GR" smtClean="0">
                <a:solidFill>
                  <a:schemeClr val="tx1"/>
                </a:solidFill>
                <a:latin typeface="Calibri" pitchFamily="32" charset="0"/>
              </a:rPr>
              <a:pPr/>
              <a:t>1</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7268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37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l-GR" smtClean="0"/>
              <a:t> </a:t>
            </a:r>
          </a:p>
        </p:txBody>
      </p:sp>
      <p:sp>
        <p:nvSpPr>
          <p:cNvPr id="73732"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5F36842-5A5B-40DD-81D4-52E97CC7818F}" type="slidenum">
              <a:rPr lang="el-GR" smtClean="0">
                <a:solidFill>
                  <a:schemeClr val="tx1"/>
                </a:solidFill>
                <a:latin typeface="Calibri" pitchFamily="32" charset="0"/>
              </a:rPr>
              <a:pPr/>
              <a:t>2</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67442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74755"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187" indent="-171187">
              <a:buFontTx/>
              <a:buChar char="•"/>
            </a:pPr>
            <a:endParaRPr lang="el-GR" smtClean="0"/>
          </a:p>
        </p:txBody>
      </p:sp>
      <p:sp>
        <p:nvSpPr>
          <p:cNvPr id="74756"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4BEEFF4D-4800-4CE8-91BA-19F224E6B64E}" type="slidenum">
              <a:rPr lang="el-GR" smtClean="0">
                <a:solidFill>
                  <a:schemeClr val="tx1"/>
                </a:solidFill>
                <a:latin typeface="Calibri" pitchFamily="32" charset="0"/>
              </a:rPr>
              <a:pPr/>
              <a:t>3</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317415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xfrm>
            <a:off x="306388" y="53975"/>
            <a:ext cx="6230937" cy="467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smtClean="0"/>
              <a:t>Αυξανόμενη η εφαρμογή των φορητών τεχνολογιών για την υποστήριξη εκπαιδευτικών διαδικασιών εντός και εκτός τάξης</a:t>
            </a:r>
            <a:endParaRPr lang="en-GB" altLang="el-GR" smtClean="0">
              <a:latin typeface="Gill Sans MT" panose="020B0502020104020203" pitchFamily="34" charset="0"/>
            </a:endParaRPr>
          </a:p>
          <a:p>
            <a:endParaRPr lang="el-GR" altLang="el-GR" smtClean="0"/>
          </a:p>
        </p:txBody>
      </p:sp>
      <p:sp>
        <p:nvSpPr>
          <p:cNvPr id="4" name="3 - Θέση αριθμού διαφάνειας"/>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0C9786-407F-4691-AD54-084C01634750}" type="slidenum">
              <a:rPr lang="en-GB" altLang="el-GR">
                <a:latin typeface="Calibri" panose="020F0502020204030204" pitchFamily="34" charset="0"/>
              </a:rPr>
              <a:pPr eaLnBrk="1" hangingPunct="1"/>
              <a:t>10</a:t>
            </a:fld>
            <a:endParaRPr lang="en-GB" altLang="el-GR">
              <a:latin typeface="Calibri" panose="020F0502020204030204" pitchFamily="34" charset="0"/>
            </a:endParaRPr>
          </a:p>
        </p:txBody>
      </p:sp>
    </p:spTree>
    <p:extLst>
      <p:ext uri="{BB962C8B-B14F-4D97-AF65-F5344CB8AC3E}">
        <p14:creationId xmlns:p14="http://schemas.microsoft.com/office/powerpoint/2010/main" val="92987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28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19D2CEB5-AED7-492D-A307-FF76B16630F4}" type="slidenum">
              <a:rPr lang="el-GR" smtClean="0">
                <a:solidFill>
                  <a:schemeClr val="tx1"/>
                </a:solidFill>
                <a:latin typeface="Calibri" pitchFamily="32" charset="0"/>
              </a:rPr>
              <a:pPr/>
              <a:t>17</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15978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3907"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CB013EF-FD5C-443A-8AB2-8788732C5606}" type="slidenum">
              <a:rPr lang="el-GR" smtClean="0">
                <a:solidFill>
                  <a:schemeClr val="tx1"/>
                </a:solidFill>
                <a:latin typeface="Calibri" pitchFamily="32" charset="0"/>
              </a:rPr>
              <a:pPr/>
              <a:t>18</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23061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Θέση εικόνας διαφάνειας 1"/>
          <p:cNvSpPr>
            <a:spLocks noGrp="1" noRot="1" noChangeAspect="1" noTextEdit="1"/>
          </p:cNvSpPr>
          <p:nvPr>
            <p:ph type="sldImg"/>
          </p:nvPr>
        </p:nvSpPr>
        <p:spPr>
          <a:xfrm>
            <a:off x="1144588" y="695325"/>
            <a:ext cx="4554537" cy="3416300"/>
          </a:xfrm>
          <a:ln>
            <a:solidFill>
              <a:srgbClr val="000000"/>
            </a:solidFill>
            <a:miter lim="800000"/>
            <a:headEnd/>
            <a:tailEnd/>
          </a:ln>
        </p:spPr>
      </p:sp>
      <p:sp>
        <p:nvSpPr>
          <p:cNvPr id="124931" name="Θέση σημειώσεων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
        <p:nvSpPr>
          <p:cNvPr id="124932" name="Θέση αριθμού διαφάνειας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1pPr>
            <a:lvl2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2pPr>
            <a:lvl3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3pPr>
            <a:lvl4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4pPr>
            <a:lvl5pPr>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5pPr>
            <a:lvl6pPr marL="2204550"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6pPr>
            <a:lvl7pPr marL="2605377"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7pPr>
            <a:lvl8pPr marL="3006204"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8pPr>
            <a:lvl9pPr marL="3407032" indent="-200414" defTabSz="393869" eaLnBrk="0" fontAlgn="base" hangingPunct="0">
              <a:spcBef>
                <a:spcPct val="0"/>
              </a:spcBef>
              <a:spcAft>
                <a:spcPct val="0"/>
              </a:spcAft>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pitchFamily="34" charset="-122"/>
              </a:defRPr>
            </a:lvl9pPr>
          </a:lstStyle>
          <a:p>
            <a:fld id="{6F1CF9EE-1CF6-48A0-A9B0-73CBEFBD74CF}" type="slidenum">
              <a:rPr lang="el-GR" smtClean="0">
                <a:solidFill>
                  <a:schemeClr val="tx1"/>
                </a:solidFill>
                <a:latin typeface="Calibri" pitchFamily="32" charset="0"/>
              </a:rPr>
              <a:pPr/>
              <a:t>19</a:t>
            </a:fld>
            <a:endParaRPr lang="el-GR" smtClean="0">
              <a:solidFill>
                <a:schemeClr val="tx1"/>
              </a:solidFill>
              <a:latin typeface="Calibri" pitchFamily="32" charset="0"/>
            </a:endParaRPr>
          </a:p>
        </p:txBody>
      </p:sp>
    </p:spTree>
    <p:extLst>
      <p:ext uri="{BB962C8B-B14F-4D97-AF65-F5344CB8AC3E}">
        <p14:creationId xmlns:p14="http://schemas.microsoft.com/office/powerpoint/2010/main" val="248744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3884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29/11/2015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29/11/2015</a:t>
            </a:fld>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userDrawn="1"/>
        </p:nvSpPr>
        <p:spPr bwMode="auto">
          <a:xfrm>
            <a:off x="7812360" y="6498037"/>
            <a:ext cx="9350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fld id="{B5D0F6B3-B0BD-4C35-B20E-DED0AC73CE58}" type="slidenum">
              <a:rPr lang="el-GR" sz="900" smtClean="0">
                <a:solidFill>
                  <a:srgbClr val="7F7F7F"/>
                </a:solidFill>
              </a:rPr>
              <a:pPr algn="ctr">
                <a:defRPr/>
              </a:pPr>
              <a:t>‹#›</a:t>
            </a:fld>
            <a:endParaRPr lang="el-GR" sz="900" dirty="0" smtClean="0">
              <a:solidFill>
                <a:srgbClr val="7F7F7F"/>
              </a:solidFill>
            </a:endParaRPr>
          </a:p>
        </p:txBody>
      </p:sp>
      <p:sp>
        <p:nvSpPr>
          <p:cNvPr id="9" name="TextBox 12"/>
          <p:cNvSpPr txBox="1">
            <a:spLocks noChangeArrowheads="1"/>
          </p:cNvSpPr>
          <p:nvPr userDrawn="1"/>
        </p:nvSpPr>
        <p:spPr bwMode="auto">
          <a:xfrm>
            <a:off x="1980083" y="6453336"/>
            <a:ext cx="52562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defRPr/>
            </a:pPr>
            <a:r>
              <a:rPr lang="el-GR" sz="900" dirty="0" smtClean="0">
                <a:latin typeface="Calibri" pitchFamily="34" charset="0"/>
              </a:rPr>
              <a:t>Οι Τεχνολογίες  της Επικοινωνίας και των Πληροφοριών  στη Διδασκαλία και τη Μάθηση</a:t>
            </a:r>
            <a:endParaRPr lang="el-GR" sz="900" dirty="0" smtClean="0">
              <a:solidFill>
                <a:srgbClr val="7F7F7F"/>
              </a:solidFill>
              <a:latin typeface="Calibri" pitchFamily="34" charset="0"/>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med">
    <p:fade/>
  </p:transition>
  <p:timing>
    <p:tnLst>
      <p:par>
        <p:cTn id="1" dur="indefinite" restart="never" nodeType="tmRoot"/>
      </p:par>
    </p:tnLst>
  </p:timing>
  <p:hf sldNum="0" hdr="0" ftr="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samsungmobilepress.com/2013/08/27/%20Samsung-Makes-Learning-Fun-with-GALAXY-Tab-3-Kids-1" TargetMode="External"/><Relationship Id="rId7" Type="http://schemas.openxmlformats.org/officeDocument/2006/relationships/hyperlink" Target="http://www.independent.co.uk/life-style/gadgets-and-tech/features/the-10-best-childrens-tablets-8730776.html?action=gallery&amp;ino=10" TargetMode="External"/><Relationship Id="rId2" Type="http://schemas.openxmlformats.org/officeDocument/2006/relationships/hyperlink" Target="http://www.vincigenius.com/" TargetMode="External"/><Relationship Id="rId1" Type="http://schemas.openxmlformats.org/officeDocument/2006/relationships/slideLayout" Target="../slideLayouts/slideLayout2.xml"/><Relationship Id="rId6" Type="http://schemas.openxmlformats.org/officeDocument/2006/relationships/hyperlink" Target="http://www.independent.co.uk/life-style/gadgets-and-tech/features/the-10-best-childrens-tablets-8730776.html?action=gallery&amp;ino=3" TargetMode="External"/><Relationship Id="rId5" Type="http://schemas.openxmlformats.org/officeDocument/2006/relationships/hyperlink" Target="http://www.independent.co.uk/life-style/gadgets-and-tech/features/the-10-best-childrens-tablets-8730776.html?action=gallery&amp;ino=2" TargetMode="External"/><Relationship Id="rId4" Type="http://schemas.openxmlformats.org/officeDocument/2006/relationships/hyperlink" Target="http://www.independent.co.uk/life-style/gadgets-and-tech/features/the-10-best-childrens-tablets-8730776.html?action=galle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ctrTitle"/>
          </p:nvPr>
        </p:nvSpPr>
        <p:spPr>
          <a:xfrm>
            <a:off x="305281" y="1764185"/>
            <a:ext cx="8609760" cy="1628811"/>
          </a:xfrm>
        </p:spPr>
        <p:txBody>
          <a:bodyPr>
            <a:normAutofit fontScale="90000"/>
          </a:bodyPr>
          <a:lstStyle/>
          <a:p>
            <a:pPr algn="ctr" eaLnBrk="1" hangingPunct="1"/>
            <a:r>
              <a:rPr lang="el-GR" sz="3200" dirty="0"/>
              <a:t>Οι Τεχνολογίες της Πληροφορίας και των Επικοινωνιών στη Διδασκαλία και τη Μάθηση</a:t>
            </a:r>
            <a:r>
              <a:rPr lang="en-US" sz="2000" dirty="0"/>
              <a:t/>
            </a:r>
            <a:br>
              <a:rPr lang="en-US" sz="2000" dirty="0"/>
            </a:br>
            <a:r>
              <a:rPr lang="el-GR" sz="1800" dirty="0"/>
              <a:t>Μάθημα επιλογής </a:t>
            </a:r>
            <a:r>
              <a:rPr lang="en-US" sz="1800" dirty="0"/>
              <a:t>7</a:t>
            </a:r>
            <a:r>
              <a:rPr lang="el-GR" sz="1800" dirty="0"/>
              <a:t>ο εξάμηνο, </a:t>
            </a:r>
            <a:br>
              <a:rPr lang="el-GR" sz="1800" dirty="0"/>
            </a:br>
            <a:r>
              <a:rPr lang="en-US" sz="1800" dirty="0"/>
              <a:t/>
            </a:r>
            <a:br>
              <a:rPr lang="en-US" sz="1800" dirty="0"/>
            </a:br>
            <a:r>
              <a:rPr lang="el-GR" altLang="el-GR" sz="1800" dirty="0"/>
              <a:t>Τμήμα Επιστημών της Εκπαίδευσης και της Αγωγής στην Προσχολική</a:t>
            </a:r>
            <a:r>
              <a:rPr lang="en-US" altLang="el-GR" sz="1800" dirty="0"/>
              <a:t> </a:t>
            </a:r>
            <a:r>
              <a:rPr lang="el-GR" altLang="el-GR" sz="1800" dirty="0"/>
              <a:t>Ηλικία</a:t>
            </a:r>
            <a:r>
              <a:rPr lang="en-GB" altLang="el-GR" sz="1800" dirty="0"/>
              <a:t>, </a:t>
            </a:r>
            <a:r>
              <a:rPr lang="el-GR" altLang="el-GR" sz="1800" dirty="0"/>
              <a:t/>
            </a:r>
            <a:br>
              <a:rPr lang="el-GR" altLang="el-GR" sz="1800" dirty="0"/>
            </a:br>
            <a:r>
              <a:rPr lang="el-GR" altLang="el-GR" sz="1800" dirty="0"/>
              <a:t>Πανεπιστήμιο Πατρών</a:t>
            </a:r>
            <a:endParaRPr lang="el-GR" sz="1800" dirty="0"/>
          </a:p>
        </p:txBody>
      </p:sp>
      <p:sp>
        <p:nvSpPr>
          <p:cNvPr id="13315" name="Υπότιτλος 2"/>
          <p:cNvSpPr>
            <a:spLocks noGrp="1"/>
          </p:cNvSpPr>
          <p:nvPr>
            <p:ph type="subTitle" idx="1"/>
          </p:nvPr>
        </p:nvSpPr>
        <p:spPr>
          <a:xfrm>
            <a:off x="708481" y="3547104"/>
            <a:ext cx="7774560" cy="1826112"/>
          </a:xfrm>
        </p:spPr>
        <p:txBody>
          <a:bodyPr>
            <a:normAutofit fontScale="85000" lnSpcReduction="20000"/>
          </a:bodyPr>
          <a:lstStyle/>
          <a:p>
            <a:pPr eaLnBrk="1" hangingPunct="1">
              <a:spcBef>
                <a:spcPct val="0"/>
              </a:spcBef>
            </a:pPr>
            <a:r>
              <a:rPr lang="el-GR" sz="2800" b="1" dirty="0"/>
              <a:t>Ενότητα </a:t>
            </a:r>
            <a:r>
              <a:rPr lang="el-GR" sz="2800" b="1" dirty="0" smtClean="0"/>
              <a:t>12</a:t>
            </a:r>
            <a:r>
              <a:rPr lang="en-US" sz="2800" b="1" dirty="0" smtClean="0"/>
              <a:t> </a:t>
            </a:r>
            <a:r>
              <a:rPr lang="el-GR" sz="2800" b="1" dirty="0"/>
              <a:t>:</a:t>
            </a:r>
            <a:r>
              <a:rPr lang="en-US" sz="2800" dirty="0"/>
              <a:t> </a:t>
            </a:r>
            <a:r>
              <a:rPr lang="el-GR" sz="2800" dirty="0"/>
              <a:t> </a:t>
            </a:r>
            <a:r>
              <a:rPr lang="el-GR" sz="2800" dirty="0" smtClean="0"/>
              <a:t>Κινητές Υπολογιστικές Συσκευές – </a:t>
            </a:r>
            <a:r>
              <a:rPr lang="en-US" sz="2800" dirty="0" smtClean="0"/>
              <a:t>Mobile Learning – </a:t>
            </a:r>
            <a:r>
              <a:rPr lang="el-GR" sz="2800" dirty="0" smtClean="0"/>
              <a:t>Φορητή Μάθηση</a:t>
            </a:r>
            <a:endParaRPr lang="en-GB" sz="2800" dirty="0">
              <a:cs typeface="Tahoma" pitchFamily="34" charset="0"/>
            </a:endParaRPr>
          </a:p>
          <a:p>
            <a:pPr eaLnBrk="1" hangingPunct="1"/>
            <a:endParaRPr lang="el-GR" sz="2800" dirty="0"/>
          </a:p>
          <a:p>
            <a:pPr eaLnBrk="1" hangingPunct="1"/>
            <a:r>
              <a:rPr lang="el-GR" sz="2800" dirty="0"/>
              <a:t>Βασίλειος Κόμης</a:t>
            </a:r>
          </a:p>
          <a:p>
            <a:pPr eaLnBrk="1" hangingPunct="1"/>
            <a:r>
              <a:rPr lang="el-GR" sz="2800" dirty="0"/>
              <a:t>ΤΕΕΑΠΗ</a:t>
            </a:r>
          </a:p>
        </p:txBody>
      </p:sp>
      <p:pic>
        <p:nvPicPr>
          <p:cNvPr id="1331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1360" y="5450973"/>
            <a:ext cx="4309920" cy="102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C:\Users\user\Downloads\logo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01" y="260668"/>
            <a:ext cx="3672000" cy="180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001" y="704234"/>
            <a:ext cx="2468160" cy="91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60" y="5582027"/>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2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altLang="el-GR" smtClean="0">
                <a:effectLst/>
                <a:latin typeface="Arial" panose="020B0604020202020204" pitchFamily="34" charset="0"/>
              </a:rPr>
              <a:t>Χώροι Εφαρμογής</a:t>
            </a:r>
          </a:p>
        </p:txBody>
      </p:sp>
      <p:sp>
        <p:nvSpPr>
          <p:cNvPr id="12291" name="Rectangle 3"/>
          <p:cNvSpPr>
            <a:spLocks noGrp="1"/>
          </p:cNvSpPr>
          <p:nvPr>
            <p:ph type="body" idx="1"/>
          </p:nvPr>
        </p:nvSpPr>
        <p:spPr>
          <a:xfrm>
            <a:off x="827584" y="332656"/>
            <a:ext cx="7499350" cy="5214938"/>
          </a:xfrm>
        </p:spPr>
        <p:txBody>
          <a:bodyPr/>
          <a:lstStyle/>
          <a:p>
            <a:pPr>
              <a:lnSpc>
                <a:spcPct val="80000"/>
              </a:lnSpc>
              <a:defRPr/>
            </a:pPr>
            <a:r>
              <a:rPr lang="el-GR" dirty="0"/>
              <a:t>Τ</a:t>
            </a:r>
            <a:r>
              <a:rPr lang="el-GR" sz="2400" dirty="0" smtClean="0">
                <a:latin typeface="+mn-lt"/>
              </a:rPr>
              <a:t>υπική </a:t>
            </a:r>
            <a:r>
              <a:rPr lang="el-GR" sz="2400" dirty="0" smtClean="0">
                <a:latin typeface="+mn-lt"/>
              </a:rPr>
              <a:t>εκπαίδευση</a:t>
            </a:r>
          </a:p>
          <a:p>
            <a:pPr lvl="1">
              <a:lnSpc>
                <a:spcPct val="80000"/>
              </a:lnSpc>
              <a:defRPr/>
            </a:pPr>
            <a:r>
              <a:rPr lang="el-GR" sz="2000" dirty="0" smtClean="0">
                <a:latin typeface="+mn-lt"/>
              </a:rPr>
              <a:t>Σε όλες τις βαθμίδες</a:t>
            </a:r>
          </a:p>
          <a:p>
            <a:pPr lvl="1">
              <a:lnSpc>
                <a:spcPct val="80000"/>
              </a:lnSpc>
              <a:defRPr/>
            </a:pPr>
            <a:r>
              <a:rPr lang="el-GR" sz="2000" dirty="0" smtClean="0">
                <a:latin typeface="+mn-lt"/>
              </a:rPr>
              <a:t>Παραδείγματα: </a:t>
            </a:r>
          </a:p>
          <a:p>
            <a:pPr lvl="1">
              <a:lnSpc>
                <a:spcPct val="80000"/>
              </a:lnSpc>
              <a:defRPr/>
            </a:pPr>
            <a:r>
              <a:rPr lang="el-GR" sz="2000" dirty="0" smtClean="0"/>
              <a:t>….</a:t>
            </a:r>
            <a:endParaRPr lang="el-GR" sz="2000" dirty="0" smtClean="0">
              <a:latin typeface="+mn-lt"/>
            </a:endParaRPr>
          </a:p>
          <a:p>
            <a:pPr>
              <a:buFont typeface="Wingdings 2" panose="05020102010507070707" pitchFamily="18" charset="2"/>
              <a:buNone/>
              <a:defRPr/>
            </a:pPr>
            <a:r>
              <a:rPr lang="el-GR" sz="1200" dirty="0" smtClean="0"/>
              <a:t>	</a:t>
            </a:r>
            <a:r>
              <a:rPr lang="el-GR" sz="2400" dirty="0" smtClean="0"/>
              <a:t>Μη Τυπική εκπαίδευση και Άτυπη εκπαίδευση</a:t>
            </a:r>
          </a:p>
          <a:p>
            <a:pPr lvl="1">
              <a:lnSpc>
                <a:spcPct val="80000"/>
              </a:lnSpc>
              <a:defRPr/>
            </a:pPr>
            <a:r>
              <a:rPr lang="el-GR" sz="2000" dirty="0" smtClean="0"/>
              <a:t>Σε όλες τις ηλικίες</a:t>
            </a:r>
          </a:p>
          <a:p>
            <a:pPr lvl="1">
              <a:lnSpc>
                <a:spcPct val="80000"/>
              </a:lnSpc>
              <a:defRPr/>
            </a:pPr>
            <a:r>
              <a:rPr lang="el-GR" sz="2000" dirty="0" smtClean="0"/>
              <a:t>Παραδείγματα: Μουσεία, Ζωολογικά Πάρκα, Βοτανικοί κήποι, πόλεις</a:t>
            </a:r>
            <a:endParaRPr lang="el-GR" sz="1200" dirty="0" smtClean="0">
              <a:latin typeface="+mn-lt"/>
            </a:endParaRPr>
          </a:p>
        </p:txBody>
      </p:sp>
      <p:sp>
        <p:nvSpPr>
          <p:cNvPr id="12292" name="Text Box 4"/>
          <p:cNvSpPr txBox="1">
            <a:spLocks noChangeArrowheads="1"/>
          </p:cNvSpPr>
          <p:nvPr/>
        </p:nvSpPr>
        <p:spPr bwMode="auto">
          <a:xfrm>
            <a:off x="8497888" y="6508750"/>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7</a:t>
            </a:r>
            <a:r>
              <a:rPr lang="en-US" altLang="el-GR" sz="1400"/>
              <a:t>/</a:t>
            </a:r>
            <a:r>
              <a:rPr lang="el-GR" altLang="el-GR" sz="1400"/>
              <a:t>46</a:t>
            </a:r>
          </a:p>
        </p:txBody>
      </p:sp>
    </p:spTree>
    <p:extLst>
      <p:ext uri="{BB962C8B-B14F-4D97-AF65-F5344CB8AC3E}">
        <p14:creationId xmlns:p14="http://schemas.microsoft.com/office/powerpoint/2010/main" val="203739639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5100" y="0"/>
            <a:ext cx="7485063" cy="1124744"/>
          </a:xfrm>
        </p:spPr>
        <p:txBody>
          <a:bodyPr>
            <a:normAutofit fontScale="90000"/>
          </a:bodyPr>
          <a:lstStyle/>
          <a:p>
            <a:r>
              <a:rPr lang="el-GR" sz="4000" kern="1200" dirty="0">
                <a:effectLst>
                  <a:outerShdw blurRad="38100" dist="38100" dir="2700000" algn="tl">
                    <a:srgbClr val="C0C0C0"/>
                  </a:outerShdw>
                </a:effectLst>
                <a:latin typeface="Corbel" pitchFamily="34" charset="0"/>
                <a:ea typeface="MS PGothic" pitchFamily="34" charset="-128"/>
                <a:cs typeface="+mn-cs"/>
              </a:rPr>
              <a:t>Μελέτες σε σχολεία</a:t>
            </a:r>
            <a:r>
              <a:rPr lang="el-GR" sz="4400" dirty="0"/>
              <a:t/>
            </a:r>
            <a:br>
              <a:rPr lang="el-GR" sz="4400" dirty="0"/>
            </a:br>
            <a:endParaRPr lang="el-GR" dirty="0"/>
          </a:p>
        </p:txBody>
      </p:sp>
      <p:sp>
        <p:nvSpPr>
          <p:cNvPr id="3" name="Θέση περιεχομένου 2"/>
          <p:cNvSpPr>
            <a:spLocks noGrp="1"/>
          </p:cNvSpPr>
          <p:nvPr>
            <p:ph idx="1"/>
          </p:nvPr>
        </p:nvSpPr>
        <p:spPr>
          <a:xfrm>
            <a:off x="899592" y="620688"/>
            <a:ext cx="7701087" cy="6093296"/>
          </a:xfrm>
        </p:spPr>
        <p:txBody>
          <a:bodyPr>
            <a:normAutofit/>
          </a:bodyPr>
          <a:lstStyle/>
          <a:p>
            <a:pPr marL="457200" indent="-457200">
              <a:buFont typeface="Arial" panose="020B0604020202020204" pitchFamily="34" charset="0"/>
              <a:buChar char="•"/>
              <a:defRPr/>
            </a:pPr>
            <a:r>
              <a:rPr lang="el-GR" sz="2000" kern="1200" dirty="0">
                <a:latin typeface="Corbel" pitchFamily="34" charset="0"/>
                <a:ea typeface="MS PGothic" pitchFamily="34" charset="-128"/>
                <a:cs typeface="+mn-cs"/>
              </a:rPr>
              <a:t>Πάνω από </a:t>
            </a:r>
            <a:r>
              <a:rPr lang="el-GR" sz="2000" b="1" kern="1200" dirty="0">
                <a:solidFill>
                  <a:srgbClr val="0070C0"/>
                </a:solidFill>
                <a:latin typeface="Corbel" pitchFamily="34" charset="0"/>
                <a:ea typeface="MS PGothic" pitchFamily="34" charset="-128"/>
                <a:cs typeface="+mn-cs"/>
              </a:rPr>
              <a:t>1,5 εκατομμύριο </a:t>
            </a:r>
            <a:r>
              <a:rPr lang="en-US" sz="2000" b="1" kern="1200" dirty="0">
                <a:solidFill>
                  <a:srgbClr val="0070C0"/>
                </a:solidFill>
                <a:latin typeface="Corbel" pitchFamily="34" charset="0"/>
                <a:ea typeface="MS PGothic" pitchFamily="34" charset="-128"/>
                <a:cs typeface="+mn-cs"/>
              </a:rPr>
              <a:t>iPads</a:t>
            </a:r>
            <a:r>
              <a:rPr lang="en-US" sz="2000" kern="1200" dirty="0">
                <a:latin typeface="Corbel" pitchFamily="34" charset="0"/>
                <a:ea typeface="MS PGothic" pitchFamily="34" charset="-128"/>
                <a:cs typeface="+mn-cs"/>
              </a:rPr>
              <a:t> </a:t>
            </a:r>
            <a:r>
              <a:rPr lang="el-GR" sz="2000" kern="1200" dirty="0">
                <a:latin typeface="Corbel" pitchFamily="34" charset="0"/>
                <a:ea typeface="MS PGothic" pitchFamily="34" charset="-128"/>
                <a:cs typeface="+mn-cs"/>
              </a:rPr>
              <a:t>από την </a:t>
            </a:r>
            <a:r>
              <a:rPr lang="en-US" sz="2000" kern="1200" dirty="0">
                <a:latin typeface="Corbel" pitchFamily="34" charset="0"/>
                <a:ea typeface="MS PGothic" pitchFamily="34" charset="-128"/>
                <a:cs typeface="+mn-cs"/>
              </a:rPr>
              <a:t>Apple </a:t>
            </a:r>
            <a:r>
              <a:rPr lang="el-GR" sz="2000" kern="1200" dirty="0">
                <a:latin typeface="Corbel" pitchFamily="34" charset="0"/>
                <a:ea typeface="MS PGothic" pitchFamily="34" charset="-128"/>
                <a:cs typeface="+mn-cs"/>
              </a:rPr>
              <a:t>για εκπαιδευτικούς σκοπούς – </a:t>
            </a:r>
            <a:r>
              <a:rPr lang="en-US" sz="2000" b="1" kern="1200" dirty="0">
                <a:solidFill>
                  <a:srgbClr val="0070C0"/>
                </a:solidFill>
                <a:latin typeface="Corbel" pitchFamily="34" charset="0"/>
                <a:ea typeface="MS PGothic" pitchFamily="34" charset="-128"/>
                <a:cs typeface="+mn-cs"/>
              </a:rPr>
              <a:t>iPad Initiative</a:t>
            </a:r>
          </a:p>
          <a:p>
            <a:pPr marL="457200" indent="-457200">
              <a:buFont typeface="Arial" panose="020B0604020202020204" pitchFamily="34" charset="0"/>
              <a:buChar char="•"/>
              <a:defRPr/>
            </a:pPr>
            <a:r>
              <a:rPr lang="en-US" sz="2000" kern="1200" dirty="0">
                <a:latin typeface="Corbel" pitchFamily="34" charset="0"/>
                <a:ea typeface="MS PGothic" pitchFamily="34" charset="-128"/>
                <a:cs typeface="+mn-cs"/>
              </a:rPr>
              <a:t>Samsung - </a:t>
            </a:r>
            <a:r>
              <a:rPr lang="el-GR" sz="2000" kern="1200" dirty="0" err="1">
                <a:latin typeface="Corbel" pitchFamily="34" charset="0"/>
                <a:ea typeface="MS PGothic" pitchFamily="34" charset="-128"/>
                <a:cs typeface="+mn-cs"/>
              </a:rPr>
              <a:t>the</a:t>
            </a:r>
            <a:r>
              <a:rPr lang="el-GR" sz="2000" kern="1200" dirty="0">
                <a:latin typeface="Corbel" pitchFamily="34" charset="0"/>
                <a:ea typeface="MS PGothic" pitchFamily="34" charset="-128"/>
                <a:cs typeface="+mn-cs"/>
              </a:rPr>
              <a:t> </a:t>
            </a:r>
            <a:r>
              <a:rPr lang="el-GR" sz="2000" b="1" kern="1200" dirty="0" err="1">
                <a:solidFill>
                  <a:srgbClr val="0070C0"/>
                </a:solidFill>
                <a:latin typeface="Corbel" pitchFamily="34" charset="0"/>
                <a:ea typeface="MS PGothic" pitchFamily="34" charset="-128"/>
                <a:cs typeface="+mn-cs"/>
              </a:rPr>
              <a:t>Samsung</a:t>
            </a:r>
            <a:r>
              <a:rPr lang="el-GR" sz="2000" b="1" kern="1200" dirty="0">
                <a:solidFill>
                  <a:srgbClr val="0070C0"/>
                </a:solidFill>
                <a:latin typeface="Corbel" pitchFamily="34" charset="0"/>
                <a:ea typeface="MS PGothic" pitchFamily="34" charset="-128"/>
                <a:cs typeface="+mn-cs"/>
              </a:rPr>
              <a:t> </a:t>
            </a:r>
            <a:r>
              <a:rPr lang="el-GR" sz="2000" b="1" kern="1200" dirty="0" err="1">
                <a:solidFill>
                  <a:srgbClr val="0070C0"/>
                </a:solidFill>
                <a:latin typeface="Corbel" pitchFamily="34" charset="0"/>
                <a:ea typeface="MS PGothic" pitchFamily="34" charset="-128"/>
                <a:cs typeface="+mn-cs"/>
              </a:rPr>
              <a:t>Smart</a:t>
            </a:r>
            <a:r>
              <a:rPr lang="el-GR" sz="2000" b="1" kern="1200" dirty="0">
                <a:solidFill>
                  <a:srgbClr val="0070C0"/>
                </a:solidFill>
                <a:latin typeface="Corbel" pitchFamily="34" charset="0"/>
                <a:ea typeface="MS PGothic" pitchFamily="34" charset="-128"/>
                <a:cs typeface="+mn-cs"/>
              </a:rPr>
              <a:t> </a:t>
            </a:r>
            <a:r>
              <a:rPr lang="el-GR" sz="2000" b="1" kern="1200" dirty="0" err="1">
                <a:solidFill>
                  <a:srgbClr val="0070C0"/>
                </a:solidFill>
                <a:latin typeface="Corbel" pitchFamily="34" charset="0"/>
                <a:ea typeface="MS PGothic" pitchFamily="34" charset="-128"/>
                <a:cs typeface="+mn-cs"/>
              </a:rPr>
              <a:t>School</a:t>
            </a:r>
            <a:r>
              <a:rPr lang="el-GR" sz="2000" b="1" kern="1200" dirty="0">
                <a:solidFill>
                  <a:srgbClr val="0070C0"/>
                </a:solidFill>
                <a:latin typeface="Corbel" pitchFamily="34" charset="0"/>
                <a:ea typeface="MS PGothic" pitchFamily="34" charset="-128"/>
                <a:cs typeface="+mn-cs"/>
              </a:rPr>
              <a:t> </a:t>
            </a:r>
            <a:r>
              <a:rPr lang="el-GR" sz="2000" b="1" kern="1200" dirty="0" err="1">
                <a:solidFill>
                  <a:srgbClr val="0070C0"/>
                </a:solidFill>
                <a:latin typeface="Corbel" pitchFamily="34" charset="0"/>
                <a:ea typeface="MS PGothic" pitchFamily="34" charset="-128"/>
                <a:cs typeface="+mn-cs"/>
              </a:rPr>
              <a:t>Solution</a:t>
            </a:r>
            <a:endParaRPr lang="en-US" sz="2000" b="1" kern="1200" dirty="0">
              <a:solidFill>
                <a:srgbClr val="0070C0"/>
              </a:solidFill>
              <a:latin typeface="Corbel" pitchFamily="34" charset="0"/>
              <a:ea typeface="MS PGothic" pitchFamily="34" charset="-128"/>
              <a:cs typeface="+mn-cs"/>
            </a:endParaRPr>
          </a:p>
          <a:p>
            <a:pPr marL="457200"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cs typeface="+mn-cs"/>
              </a:rPr>
              <a:t>Αμερική</a:t>
            </a:r>
            <a:r>
              <a:rPr lang="el-GR" sz="2000" kern="1200" dirty="0">
                <a:latin typeface="Corbel" pitchFamily="34" charset="0"/>
                <a:ea typeface="MS PGothic" pitchFamily="34" charset="-128"/>
                <a:cs typeface="+mn-cs"/>
              </a:rPr>
              <a:t>, </a:t>
            </a:r>
            <a:r>
              <a:rPr lang="el-GR" sz="2000" b="1" kern="1200" dirty="0">
                <a:solidFill>
                  <a:srgbClr val="0070C0"/>
                </a:solidFill>
                <a:latin typeface="Corbel" pitchFamily="34" charset="0"/>
                <a:ea typeface="MS PGothic" pitchFamily="34" charset="-128"/>
                <a:cs typeface="+mn-cs"/>
              </a:rPr>
              <a:t>Ν. Κορέα</a:t>
            </a:r>
            <a:r>
              <a:rPr lang="el-GR" sz="2000" kern="1200" dirty="0">
                <a:latin typeface="Corbel" pitchFamily="34" charset="0"/>
                <a:ea typeface="MS PGothic" pitchFamily="34" charset="-128"/>
                <a:cs typeface="+mn-cs"/>
              </a:rPr>
              <a:t>, </a:t>
            </a:r>
            <a:r>
              <a:rPr lang="el-GR" sz="2000" b="1" kern="1200" dirty="0">
                <a:solidFill>
                  <a:srgbClr val="0070C0"/>
                </a:solidFill>
                <a:latin typeface="Corbel" pitchFamily="34" charset="0"/>
                <a:ea typeface="MS PGothic" pitchFamily="34" charset="-128"/>
                <a:cs typeface="+mn-cs"/>
              </a:rPr>
              <a:t>Αυστραλία</a:t>
            </a:r>
            <a:r>
              <a:rPr lang="el-GR" sz="2000" kern="1200" dirty="0">
                <a:latin typeface="Corbel" pitchFamily="34" charset="0"/>
                <a:ea typeface="MS PGothic" pitchFamily="34" charset="-128"/>
                <a:cs typeface="+mn-cs"/>
              </a:rPr>
              <a:t> (με πρωτοβουλία του Υπ. Παιδείας), </a:t>
            </a:r>
            <a:r>
              <a:rPr lang="el-GR" sz="2000" b="1" kern="1200" dirty="0">
                <a:solidFill>
                  <a:srgbClr val="0070C0"/>
                </a:solidFill>
                <a:latin typeface="Corbel" pitchFamily="34" charset="0"/>
                <a:ea typeface="MS PGothic" pitchFamily="34" charset="-128"/>
                <a:cs typeface="+mn-cs"/>
              </a:rPr>
              <a:t>Ν. Ζηλανδία</a:t>
            </a:r>
            <a:r>
              <a:rPr lang="el-GR" sz="2000" kern="1200" dirty="0">
                <a:latin typeface="Corbel" pitchFamily="34" charset="0"/>
                <a:ea typeface="MS PGothic" pitchFamily="34" charset="-128"/>
                <a:cs typeface="+mn-cs"/>
              </a:rPr>
              <a:t>, </a:t>
            </a:r>
            <a:r>
              <a:rPr lang="el-GR" sz="2000" b="1" kern="1200" dirty="0">
                <a:solidFill>
                  <a:srgbClr val="0070C0"/>
                </a:solidFill>
                <a:latin typeface="Corbel" pitchFamily="34" charset="0"/>
                <a:ea typeface="MS PGothic" pitchFamily="34" charset="-128"/>
                <a:cs typeface="+mn-cs"/>
              </a:rPr>
              <a:t>Νορβηγία</a:t>
            </a:r>
          </a:p>
          <a:p>
            <a:pPr marL="457200"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cs typeface="+mn-cs"/>
              </a:rPr>
              <a:t>Ελλάδα</a:t>
            </a:r>
            <a:r>
              <a:rPr lang="el-GR" sz="2000" kern="1200" dirty="0">
                <a:latin typeface="Corbel" pitchFamily="34" charset="0"/>
                <a:ea typeface="MS PGothic" pitchFamily="34" charset="-128"/>
                <a:cs typeface="+mn-cs"/>
              </a:rPr>
              <a:t> – Κολέγιο Ρόδου, Εκπαιδευτήρια Δούκα, Εκπαιδευτήρια Πλάτων, Πρότυπο Πειραματικό Σχολείο του Παν. Αθηνών – ηλεκτρονική τσάντα.</a:t>
            </a:r>
          </a:p>
          <a:p>
            <a:pPr marL="457200"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cs typeface="+mn-cs"/>
              </a:rPr>
              <a:t>Τεχνολογικές λύσεις </a:t>
            </a:r>
            <a:r>
              <a:rPr lang="el-GR" sz="2000" kern="1200" dirty="0">
                <a:latin typeface="Corbel" pitchFamily="34" charset="0"/>
                <a:ea typeface="MS PGothic" pitchFamily="34" charset="-128"/>
                <a:cs typeface="+mn-cs"/>
              </a:rPr>
              <a:t>– </a:t>
            </a:r>
            <a:r>
              <a:rPr lang="el-GR" sz="2000" b="1" kern="1200" dirty="0">
                <a:solidFill>
                  <a:srgbClr val="0070C0"/>
                </a:solidFill>
                <a:latin typeface="Corbel" pitchFamily="34" charset="0"/>
                <a:ea typeface="MS PGothic" pitchFamily="34" charset="-128"/>
                <a:cs typeface="+mn-cs"/>
              </a:rPr>
              <a:t>εργονομικά</a:t>
            </a:r>
            <a:r>
              <a:rPr lang="el-GR" sz="2000" kern="1200" dirty="0">
                <a:latin typeface="Corbel" pitchFamily="34" charset="0"/>
                <a:ea typeface="MS PGothic" pitchFamily="34" charset="-128"/>
                <a:cs typeface="+mn-cs"/>
              </a:rPr>
              <a:t> χαρακτηριστικά, θέματα </a:t>
            </a:r>
            <a:r>
              <a:rPr lang="el-GR" sz="2000" b="1" kern="1200" dirty="0">
                <a:solidFill>
                  <a:srgbClr val="0070C0"/>
                </a:solidFill>
                <a:latin typeface="Corbel" pitchFamily="34" charset="0"/>
                <a:ea typeface="MS PGothic" pitchFamily="34" charset="-128"/>
                <a:cs typeface="+mn-cs"/>
              </a:rPr>
              <a:t>ασφάλειας</a:t>
            </a:r>
            <a:r>
              <a:rPr lang="el-GR" sz="2000" kern="1200" dirty="0">
                <a:latin typeface="Corbel" pitchFamily="34" charset="0"/>
                <a:ea typeface="MS PGothic" pitchFamily="34" charset="-128"/>
                <a:cs typeface="+mn-cs"/>
              </a:rPr>
              <a:t> και </a:t>
            </a:r>
            <a:r>
              <a:rPr lang="el-GR" sz="2000" b="1" kern="1200" dirty="0">
                <a:solidFill>
                  <a:srgbClr val="0070C0"/>
                </a:solidFill>
                <a:latin typeface="Corbel" pitchFamily="34" charset="0"/>
                <a:ea typeface="MS PGothic" pitchFamily="34" charset="-128"/>
                <a:cs typeface="+mn-cs"/>
              </a:rPr>
              <a:t>ανθεκτικότητας</a:t>
            </a:r>
            <a:r>
              <a:rPr lang="el-GR" sz="2000" kern="1200" dirty="0">
                <a:latin typeface="Corbel" pitchFamily="34" charset="0"/>
                <a:ea typeface="MS PGothic" pitchFamily="34" charset="-128"/>
                <a:cs typeface="+mn-cs"/>
              </a:rPr>
              <a:t> της συσκευής, θέματα </a:t>
            </a:r>
            <a:r>
              <a:rPr lang="el-GR" sz="2000" b="1" kern="1200" dirty="0">
                <a:solidFill>
                  <a:srgbClr val="0070C0"/>
                </a:solidFill>
                <a:latin typeface="Corbel" pitchFamily="34" charset="0"/>
                <a:ea typeface="MS PGothic" pitchFamily="34" charset="-128"/>
                <a:cs typeface="+mn-cs"/>
              </a:rPr>
              <a:t>ευχρηστίας</a:t>
            </a:r>
            <a:r>
              <a:rPr lang="el-GR" sz="2000" kern="1200" dirty="0">
                <a:latin typeface="Corbel" pitchFamily="34" charset="0"/>
                <a:ea typeface="MS PGothic" pitchFamily="34" charset="-128"/>
                <a:cs typeface="+mn-cs"/>
              </a:rPr>
              <a:t> και θέματα </a:t>
            </a:r>
            <a:r>
              <a:rPr lang="el-GR" sz="2000" kern="1200" dirty="0" err="1">
                <a:latin typeface="Corbel" pitchFamily="34" charset="0"/>
                <a:ea typeface="MS PGothic" pitchFamily="34" charset="-128"/>
                <a:cs typeface="+mn-cs"/>
              </a:rPr>
              <a:t>προεγκατεστημένων</a:t>
            </a:r>
            <a:r>
              <a:rPr lang="el-GR" sz="2000" kern="1200" dirty="0">
                <a:latin typeface="Corbel" pitchFamily="34" charset="0"/>
                <a:ea typeface="MS PGothic" pitchFamily="34" charset="-128"/>
                <a:cs typeface="+mn-cs"/>
              </a:rPr>
              <a:t> επιλεγμένων </a:t>
            </a:r>
            <a:r>
              <a:rPr lang="el-GR" sz="2000" b="1" kern="1200" dirty="0">
                <a:solidFill>
                  <a:srgbClr val="0070C0"/>
                </a:solidFill>
                <a:latin typeface="Corbel" pitchFamily="34" charset="0"/>
                <a:ea typeface="MS PGothic" pitchFamily="34" charset="-128"/>
                <a:cs typeface="+mn-cs"/>
              </a:rPr>
              <a:t>εφαρμογών</a:t>
            </a:r>
          </a:p>
          <a:p>
            <a:pPr marL="457200" indent="-457200">
              <a:buFont typeface="Arial" panose="020B0604020202020204" pitchFamily="34" charset="0"/>
              <a:buChar char="•"/>
              <a:defRPr/>
            </a:pPr>
            <a:r>
              <a:rPr lang="en-US" sz="2000" kern="1200" dirty="0">
                <a:latin typeface="Corbel" pitchFamily="34" charset="0"/>
                <a:ea typeface="MS PGothic" pitchFamily="34" charset="-128"/>
                <a:cs typeface="+mn-cs"/>
              </a:rPr>
              <a:t>Vinci Learning Tablets</a:t>
            </a:r>
            <a:r>
              <a:rPr lang="el-GR" sz="2000" kern="1200" dirty="0">
                <a:latin typeface="Corbel" pitchFamily="34" charset="0"/>
                <a:ea typeface="MS PGothic" pitchFamily="34" charset="-128"/>
                <a:cs typeface="+mn-cs"/>
              </a:rPr>
              <a:t> (</a:t>
            </a:r>
            <a:r>
              <a:rPr lang="el-GR" sz="2000" kern="1200" dirty="0">
                <a:latin typeface="Corbel" pitchFamily="34" charset="0"/>
                <a:ea typeface="MS PGothic" pitchFamily="34" charset="-128"/>
                <a:cs typeface="+mn-cs"/>
                <a:hlinkClick r:id="rId2"/>
              </a:rPr>
              <a:t>http://www.vincigenius.com/</a:t>
            </a:r>
            <a:r>
              <a:rPr lang="el-GR" sz="2000" kern="1200" dirty="0">
                <a:latin typeface="Corbel" pitchFamily="34" charset="0"/>
                <a:ea typeface="MS PGothic" pitchFamily="34" charset="-128"/>
                <a:cs typeface="+mn-cs"/>
              </a:rPr>
              <a:t>), </a:t>
            </a:r>
            <a:r>
              <a:rPr lang="en-US" sz="2000" kern="1200" dirty="0">
                <a:latin typeface="Corbel" pitchFamily="34" charset="0"/>
                <a:ea typeface="MS PGothic" pitchFamily="34" charset="-128"/>
                <a:cs typeface="+mn-cs"/>
                <a:hlinkClick r:id="rId3"/>
              </a:rPr>
              <a:t>Samsung Galaxy Tab</a:t>
            </a:r>
            <a:r>
              <a:rPr lang="el-GR" sz="2000" kern="1200" dirty="0">
                <a:latin typeface="Corbel" pitchFamily="34" charset="0"/>
                <a:ea typeface="MS PGothic" pitchFamily="34" charset="-128"/>
                <a:cs typeface="+mn-cs"/>
                <a:hlinkClick r:id="rId3"/>
              </a:rPr>
              <a:t> 3 </a:t>
            </a:r>
            <a:r>
              <a:rPr lang="en-US" sz="2000" kern="1200" dirty="0">
                <a:latin typeface="Corbel" pitchFamily="34" charset="0"/>
                <a:ea typeface="MS PGothic" pitchFamily="34" charset="-128"/>
                <a:cs typeface="+mn-cs"/>
                <a:hlinkClick r:id="rId3"/>
              </a:rPr>
              <a:t>Kids</a:t>
            </a:r>
            <a:r>
              <a:rPr lang="el-GR" sz="2000" kern="1200" dirty="0">
                <a:latin typeface="Corbel" pitchFamily="34" charset="0"/>
                <a:ea typeface="MS PGothic" pitchFamily="34" charset="-128"/>
                <a:cs typeface="+mn-cs"/>
              </a:rPr>
              <a:t>, </a:t>
            </a:r>
            <a:r>
              <a:rPr lang="en-US" sz="2000" kern="1200" dirty="0" err="1">
                <a:latin typeface="Corbel" pitchFamily="34" charset="0"/>
                <a:ea typeface="MS PGothic" pitchFamily="34" charset="-128"/>
                <a:cs typeface="+mn-cs"/>
                <a:hlinkClick r:id="rId4"/>
              </a:rPr>
              <a:t>Lexibook</a:t>
            </a:r>
            <a:r>
              <a:rPr lang="en-US" sz="2000" kern="1200" dirty="0">
                <a:latin typeface="Corbel" pitchFamily="34" charset="0"/>
                <a:ea typeface="MS PGothic" pitchFamily="34" charset="-128"/>
                <a:cs typeface="+mn-cs"/>
                <a:hlinkClick r:id="rId4"/>
              </a:rPr>
              <a:t> Junior Tablet</a:t>
            </a:r>
            <a:r>
              <a:rPr lang="el-GR" sz="2000" kern="1200" dirty="0">
                <a:latin typeface="Corbel" pitchFamily="34" charset="0"/>
                <a:ea typeface="MS PGothic" pitchFamily="34" charset="-128"/>
                <a:cs typeface="+mn-cs"/>
              </a:rPr>
              <a:t>, </a:t>
            </a:r>
            <a:r>
              <a:rPr lang="el-GR" sz="2000" kern="1200" dirty="0" err="1">
                <a:latin typeface="Corbel" pitchFamily="34" charset="0"/>
                <a:ea typeface="MS PGothic" pitchFamily="34" charset="-128"/>
                <a:cs typeface="+mn-cs"/>
                <a:hlinkClick r:id="rId5"/>
              </a:rPr>
              <a:t>Kurio</a:t>
            </a:r>
            <a:r>
              <a:rPr lang="el-GR" sz="2000" kern="1200" dirty="0">
                <a:latin typeface="Corbel" pitchFamily="34" charset="0"/>
                <a:ea typeface="MS PGothic" pitchFamily="34" charset="-128"/>
                <a:cs typeface="+mn-cs"/>
                <a:hlinkClick r:id="rId5"/>
              </a:rPr>
              <a:t> 7S</a:t>
            </a:r>
            <a:r>
              <a:rPr lang="el-GR" sz="2000" kern="1200" dirty="0">
                <a:latin typeface="Corbel" pitchFamily="34" charset="0"/>
                <a:ea typeface="MS PGothic" pitchFamily="34" charset="-128"/>
                <a:cs typeface="+mn-cs"/>
              </a:rPr>
              <a:t>, </a:t>
            </a:r>
            <a:r>
              <a:rPr lang="el-GR" sz="2000" kern="1200" dirty="0" err="1">
                <a:latin typeface="Corbel" pitchFamily="34" charset="0"/>
                <a:ea typeface="MS PGothic" pitchFamily="34" charset="-128"/>
                <a:cs typeface="+mn-cs"/>
                <a:hlinkClick r:id="rId6"/>
              </a:rPr>
              <a:t>Nabi</a:t>
            </a:r>
            <a:r>
              <a:rPr lang="el-GR" sz="2000" kern="1200" dirty="0">
                <a:latin typeface="Corbel" pitchFamily="34" charset="0"/>
                <a:ea typeface="MS PGothic" pitchFamily="34" charset="-128"/>
                <a:cs typeface="+mn-cs"/>
                <a:hlinkClick r:id="rId6"/>
              </a:rPr>
              <a:t> 2</a:t>
            </a:r>
            <a:r>
              <a:rPr lang="el-GR" sz="2000" kern="1200" dirty="0">
                <a:latin typeface="Corbel" pitchFamily="34" charset="0"/>
                <a:ea typeface="MS PGothic" pitchFamily="34" charset="-128"/>
                <a:cs typeface="+mn-cs"/>
              </a:rPr>
              <a:t> και </a:t>
            </a:r>
            <a:r>
              <a:rPr lang="el-GR" sz="2000" kern="1200" dirty="0" err="1">
                <a:latin typeface="Corbel" pitchFamily="34" charset="0"/>
                <a:ea typeface="MS PGothic" pitchFamily="34" charset="-128"/>
                <a:cs typeface="+mn-cs"/>
                <a:hlinkClick r:id="rId7"/>
              </a:rPr>
              <a:t>Arnova</a:t>
            </a:r>
            <a:r>
              <a:rPr lang="el-GR" sz="2000" kern="1200" dirty="0">
                <a:latin typeface="Corbel" pitchFamily="34" charset="0"/>
                <a:ea typeface="MS PGothic" pitchFamily="34" charset="-128"/>
                <a:cs typeface="+mn-cs"/>
                <a:hlinkClick r:id="rId7"/>
              </a:rPr>
              <a:t> </a:t>
            </a:r>
            <a:r>
              <a:rPr lang="el-GR" sz="2000" kern="1200" dirty="0" err="1">
                <a:latin typeface="Corbel" pitchFamily="34" charset="0"/>
                <a:ea typeface="MS PGothic" pitchFamily="34" charset="-128"/>
                <a:cs typeface="+mn-cs"/>
                <a:hlinkClick r:id="rId7"/>
              </a:rPr>
              <a:t>Childpad</a:t>
            </a:r>
            <a:r>
              <a:rPr lang="el-GR" sz="2000" kern="1200" dirty="0">
                <a:latin typeface="Corbel" pitchFamily="34" charset="0"/>
                <a:ea typeface="MS PGothic" pitchFamily="34" charset="-128"/>
                <a:cs typeface="+mn-cs"/>
                <a:hlinkClick r:id="rId7"/>
              </a:rPr>
              <a:t> 4GB</a:t>
            </a:r>
            <a:endParaRPr lang="el-GR" sz="2000" kern="1200" dirty="0">
              <a:latin typeface="Corbel" pitchFamily="34" charset="0"/>
              <a:ea typeface="MS PGothic" pitchFamily="34" charset="-128"/>
              <a:cs typeface="+mn-cs"/>
            </a:endParaRPr>
          </a:p>
        </p:txBody>
      </p:sp>
    </p:spTree>
    <p:extLst>
      <p:ext uri="{BB962C8B-B14F-4D97-AF65-F5344CB8AC3E}">
        <p14:creationId xmlns:p14="http://schemas.microsoft.com/office/powerpoint/2010/main" val="285907249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35101" y="0"/>
            <a:ext cx="7457379" cy="908720"/>
          </a:xfrm>
        </p:spPr>
        <p:txBody>
          <a:bodyPr/>
          <a:lstStyle/>
          <a:p>
            <a:pPr algn="ctr">
              <a:defRPr/>
            </a:pPr>
            <a:r>
              <a:rPr lang="el-GR" sz="4000" kern="1200" dirty="0" smtClean="0">
                <a:effectLst>
                  <a:outerShdw blurRad="38100" dist="38100" dir="2700000" algn="tl">
                    <a:srgbClr val="C0C0C0"/>
                  </a:outerShdw>
                </a:effectLst>
                <a:latin typeface="Corbel" pitchFamily="34" charset="0"/>
                <a:ea typeface="MS PGothic" pitchFamily="34" charset="-128"/>
                <a:cs typeface="+mn-cs"/>
              </a:rPr>
              <a:t>Εφαρμογές σε κινητές συσκευές</a:t>
            </a:r>
            <a:endParaRPr lang="en-US" sz="4000" kern="1200" dirty="0">
              <a:effectLst>
                <a:outerShdw blurRad="38100" dist="38100" dir="2700000" algn="tl">
                  <a:srgbClr val="C0C0C0"/>
                </a:outerShdw>
              </a:effectLst>
              <a:latin typeface="Corbel" pitchFamily="34" charset="0"/>
              <a:ea typeface="MS PGothic" pitchFamily="34" charset="-128"/>
              <a:cs typeface="+mn-cs"/>
            </a:endParaRPr>
          </a:p>
        </p:txBody>
      </p:sp>
      <p:sp>
        <p:nvSpPr>
          <p:cNvPr id="3" name="Θέση περιεχομένου 2"/>
          <p:cNvSpPr>
            <a:spLocks noGrp="1"/>
          </p:cNvSpPr>
          <p:nvPr>
            <p:ph idx="1"/>
          </p:nvPr>
        </p:nvSpPr>
        <p:spPr>
          <a:xfrm>
            <a:off x="5796136" y="747958"/>
            <a:ext cx="3208908" cy="6065418"/>
          </a:xfrm>
        </p:spPr>
        <p:txBody>
          <a:bodyPr/>
          <a:lstStyle/>
          <a:p>
            <a:r>
              <a:rPr lang="el-GR" altLang="el-GR" sz="2000" b="1" kern="1200" dirty="0">
                <a:solidFill>
                  <a:srgbClr val="0070C0"/>
                </a:solidFill>
                <a:latin typeface="Corbel" pitchFamily="34" charset="0"/>
                <a:ea typeface="MS PGothic" pitchFamily="34" charset="-128"/>
                <a:cs typeface="+mn-cs"/>
              </a:rPr>
              <a:t>Κοινωνικοπολιτισμικές</a:t>
            </a:r>
          </a:p>
          <a:p>
            <a:pPr>
              <a:spcBef>
                <a:spcPct val="0"/>
              </a:spcBef>
            </a:pPr>
            <a:r>
              <a:rPr lang="el-GR" altLang="el-GR" sz="1200" b="1" i="1" kern="1200" dirty="0">
                <a:solidFill>
                  <a:srgbClr val="0070C0"/>
                </a:solidFill>
                <a:latin typeface="Corbel" pitchFamily="34" charset="0"/>
                <a:ea typeface="MS PGothic" pitchFamily="34" charset="-128"/>
                <a:cs typeface="+mn-cs"/>
              </a:rPr>
              <a:t>Εγκυκλοπαίδειες – λεξικά</a:t>
            </a:r>
          </a:p>
          <a:p>
            <a:pPr>
              <a:spcBef>
                <a:spcPts val="0"/>
              </a:spcBef>
            </a:pPr>
            <a:r>
              <a:rPr lang="el-GR" altLang="el-GR" sz="1400" kern="1200" dirty="0">
                <a:latin typeface="Corbel" pitchFamily="34" charset="0"/>
                <a:ea typeface="MS PGothic" pitchFamily="34" charset="-128"/>
                <a:cs typeface="+mn-cs"/>
              </a:rPr>
              <a:t>Αγγλο Ελληνικό Λεξικό ΔΩΡΕΑΝ</a:t>
            </a:r>
          </a:p>
          <a:p>
            <a:pPr>
              <a:spcBef>
                <a:spcPts val="0"/>
              </a:spcBef>
            </a:pPr>
            <a:r>
              <a:rPr lang="el-GR" altLang="el-GR" sz="1400" kern="1200" dirty="0" err="1">
                <a:latin typeface="Corbel" pitchFamily="34" charset="0"/>
                <a:ea typeface="MS PGothic" pitchFamily="34" charset="-128"/>
                <a:cs typeface="+mn-cs"/>
              </a:rPr>
              <a:t>Wikipedia</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Wiki</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Encyclopedia</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Tablet</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Browser</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for</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Wikipedia</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iTranslate</a:t>
            </a:r>
            <a:r>
              <a:rPr lang="el-GR" altLang="el-GR" sz="1400" kern="1200" dirty="0">
                <a:latin typeface="Corbel" pitchFamily="34" charset="0"/>
                <a:ea typeface="MS PGothic" pitchFamily="34" charset="-128"/>
                <a:cs typeface="+mn-cs"/>
              </a:rPr>
              <a:t> - </a:t>
            </a:r>
            <a:r>
              <a:rPr lang="el-GR" altLang="el-GR" sz="1400" kern="1200" dirty="0" err="1">
                <a:latin typeface="Corbel" pitchFamily="34" charset="0"/>
                <a:ea typeface="MS PGothic" pitchFamily="34" charset="-128"/>
                <a:cs typeface="+mn-cs"/>
              </a:rPr>
              <a:t>free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translator</a:t>
            </a:r>
            <a:endParaRPr lang="el-GR" altLang="el-GR" sz="1400" kern="1200" dirty="0">
              <a:latin typeface="Corbel" pitchFamily="34" charset="0"/>
              <a:ea typeface="MS PGothic" pitchFamily="34" charset="-128"/>
              <a:cs typeface="+mn-cs"/>
            </a:endParaRPr>
          </a:p>
          <a:p>
            <a:pPr>
              <a:spcBef>
                <a:spcPct val="0"/>
              </a:spcBef>
            </a:pPr>
            <a:r>
              <a:rPr lang="el-GR" altLang="el-GR" sz="1200" b="1" i="1" kern="1200" dirty="0">
                <a:solidFill>
                  <a:srgbClr val="0070C0"/>
                </a:solidFill>
                <a:latin typeface="Corbel" pitchFamily="34" charset="0"/>
                <a:ea typeface="MS PGothic" pitchFamily="34" charset="-128"/>
                <a:cs typeface="+mn-cs"/>
              </a:rPr>
              <a:t>Μηχανές αναζήτησης</a:t>
            </a:r>
          </a:p>
          <a:p>
            <a:pPr>
              <a:spcBef>
                <a:spcPts val="0"/>
              </a:spcBef>
            </a:pPr>
            <a:r>
              <a:rPr lang="el-GR" altLang="el-GR" sz="1400" kern="1200" dirty="0">
                <a:latin typeface="Corbel" pitchFamily="34" charset="0"/>
                <a:ea typeface="MS PGothic" pitchFamily="34" charset="-128"/>
                <a:cs typeface="+mn-cs"/>
              </a:rPr>
              <a:t>Top </a:t>
            </a:r>
            <a:r>
              <a:rPr lang="el-GR" altLang="el-GR" sz="1400" kern="1200" dirty="0" err="1">
                <a:latin typeface="Corbel" pitchFamily="34" charset="0"/>
                <a:ea typeface="MS PGothic" pitchFamily="34" charset="-128"/>
                <a:cs typeface="+mn-cs"/>
              </a:rPr>
              <a:t>Search</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Engines</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Google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Search</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Google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Gesture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Search</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Voice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Search</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Google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Goggles</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Barcode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Scanner</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Shazam</a:t>
            </a:r>
            <a:endParaRPr lang="el-GR" altLang="el-GR" sz="1400" kern="1200" dirty="0">
              <a:latin typeface="Corbel" pitchFamily="34" charset="0"/>
              <a:ea typeface="MS PGothic" pitchFamily="34" charset="-128"/>
              <a:cs typeface="+mn-cs"/>
            </a:endParaRPr>
          </a:p>
          <a:p>
            <a:pPr>
              <a:spcBef>
                <a:spcPct val="0"/>
              </a:spcBef>
            </a:pPr>
            <a:r>
              <a:rPr lang="el-GR" altLang="el-GR" sz="1200" b="1" i="1" kern="1200" dirty="0">
                <a:solidFill>
                  <a:srgbClr val="0070C0"/>
                </a:solidFill>
                <a:latin typeface="Corbel" pitchFamily="34" charset="0"/>
                <a:ea typeface="MS PGothic" pitchFamily="34" charset="-128"/>
                <a:cs typeface="+mn-cs"/>
              </a:rPr>
              <a:t>Εικονικοί κόσμοι</a:t>
            </a:r>
          </a:p>
          <a:p>
            <a:r>
              <a:rPr lang="el-GR" altLang="el-GR" sz="1400" kern="1200" dirty="0">
                <a:latin typeface="Corbel" pitchFamily="34" charset="0"/>
                <a:ea typeface="MS PGothic" pitchFamily="34" charset="-128"/>
                <a:cs typeface="+mn-cs"/>
              </a:rPr>
              <a:t>Street </a:t>
            </a:r>
            <a:r>
              <a:rPr lang="el-GR" altLang="el-GR" sz="1400" kern="1200" dirty="0" err="1">
                <a:latin typeface="Corbel" pitchFamily="34" charset="0"/>
                <a:ea typeface="MS PGothic" pitchFamily="34" charset="-128"/>
                <a:cs typeface="+mn-cs"/>
              </a:rPr>
              <a:t>View</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on</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Google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Maps</a:t>
            </a:r>
            <a:endParaRPr lang="el-GR" altLang="el-GR" sz="1400" kern="1200" dirty="0">
              <a:latin typeface="Corbel" pitchFamily="34" charset="0"/>
              <a:ea typeface="MS PGothic" pitchFamily="34" charset="-128"/>
              <a:cs typeface="+mn-cs"/>
            </a:endParaRPr>
          </a:p>
          <a:p>
            <a:pPr>
              <a:spcBef>
                <a:spcPct val="0"/>
              </a:spcBef>
            </a:pPr>
            <a:r>
              <a:rPr lang="el-GR" altLang="el-GR" sz="1200" b="1" i="1" kern="1200" dirty="0">
                <a:solidFill>
                  <a:srgbClr val="0070C0"/>
                </a:solidFill>
                <a:latin typeface="Corbel" pitchFamily="34" charset="0"/>
                <a:ea typeface="MS PGothic" pitchFamily="34" charset="-128"/>
                <a:cs typeface="+mn-cs"/>
              </a:rPr>
              <a:t>Εργαλεία επικοινωνίας</a:t>
            </a:r>
          </a:p>
          <a:p>
            <a:pPr>
              <a:spcBef>
                <a:spcPts val="0"/>
              </a:spcBef>
            </a:pPr>
            <a:r>
              <a:rPr lang="el-GR" altLang="el-GR" sz="1400" kern="1200" dirty="0">
                <a:latin typeface="Corbel" pitchFamily="34" charset="0"/>
                <a:ea typeface="MS PGothic" pitchFamily="34" charset="-128"/>
                <a:cs typeface="+mn-cs"/>
              </a:rPr>
              <a:t>WhatsApp Messenger</a:t>
            </a:r>
          </a:p>
          <a:p>
            <a:pPr>
              <a:spcBef>
                <a:spcPts val="0"/>
              </a:spcBef>
            </a:pPr>
            <a:r>
              <a:rPr lang="el-GR" altLang="el-GR" sz="1400" kern="1200" dirty="0" err="1">
                <a:latin typeface="Corbel" pitchFamily="34" charset="0"/>
                <a:ea typeface="MS PGothic" pitchFamily="34" charset="-128"/>
                <a:cs typeface="+mn-cs"/>
              </a:rPr>
              <a:t>Skype</a:t>
            </a:r>
            <a:r>
              <a:rPr lang="el-GR" altLang="el-GR" sz="1400" kern="1200" dirty="0">
                <a:latin typeface="Corbel" pitchFamily="34" charset="0"/>
                <a:ea typeface="MS PGothic" pitchFamily="34" charset="-128"/>
                <a:cs typeface="+mn-cs"/>
              </a:rPr>
              <a:t> - </a:t>
            </a:r>
            <a:r>
              <a:rPr lang="el-GR" altLang="el-GR" sz="1400" kern="1200" dirty="0" err="1">
                <a:latin typeface="Corbel" pitchFamily="34" charset="0"/>
                <a:ea typeface="MS PGothic" pitchFamily="34" charset="-128"/>
                <a:cs typeface="+mn-cs"/>
              </a:rPr>
              <a:t>free</a:t>
            </a:r>
            <a:r>
              <a:rPr lang="el-GR" altLang="el-GR" sz="1400" kern="1200" dirty="0">
                <a:latin typeface="Corbel" pitchFamily="34" charset="0"/>
                <a:ea typeface="MS PGothic" pitchFamily="34" charset="-128"/>
                <a:cs typeface="+mn-cs"/>
              </a:rPr>
              <a:t> IM &amp; </a:t>
            </a:r>
            <a:r>
              <a:rPr lang="el-GR" altLang="el-GR" sz="1400" kern="1200" dirty="0" err="1">
                <a:latin typeface="Corbel" pitchFamily="34" charset="0"/>
                <a:ea typeface="MS PGothic" pitchFamily="34" charset="-128"/>
                <a:cs typeface="+mn-cs"/>
              </a:rPr>
              <a:t>video</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calls</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Viber</a:t>
            </a:r>
            <a:r>
              <a:rPr lang="el-GR" altLang="el-GR" sz="1400" kern="1200" dirty="0">
                <a:latin typeface="Corbel" pitchFamily="34" charset="0"/>
                <a:ea typeface="MS PGothic" pitchFamily="34" charset="-128"/>
                <a:cs typeface="+mn-cs"/>
              </a:rPr>
              <a:t> : </a:t>
            </a:r>
            <a:r>
              <a:rPr lang="el-GR" altLang="el-GR" sz="1400" kern="1200" dirty="0" err="1">
                <a:latin typeface="Corbel" pitchFamily="34" charset="0"/>
                <a:ea typeface="MS PGothic" pitchFamily="34" charset="-128"/>
                <a:cs typeface="+mn-cs"/>
              </a:rPr>
              <a:t>Free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Calls</a:t>
            </a:r>
            <a:r>
              <a:rPr lang="el-GR" altLang="el-GR" sz="1400" kern="1200" dirty="0">
                <a:latin typeface="Corbel" pitchFamily="34" charset="0"/>
                <a:ea typeface="MS PGothic" pitchFamily="34" charset="-128"/>
                <a:cs typeface="+mn-cs"/>
              </a:rPr>
              <a:t> &amp; </a:t>
            </a:r>
            <a:r>
              <a:rPr lang="el-GR" altLang="el-GR" sz="1400" kern="1200" dirty="0" err="1">
                <a:latin typeface="Corbel" pitchFamily="34" charset="0"/>
                <a:ea typeface="MS PGothic" pitchFamily="34" charset="-128"/>
                <a:cs typeface="+mn-cs"/>
              </a:rPr>
              <a:t>Messages</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a:latin typeface="Corbel" pitchFamily="34" charset="0"/>
                <a:ea typeface="MS PGothic" pitchFamily="34" charset="-128"/>
                <a:cs typeface="+mn-cs"/>
              </a:rPr>
              <a:t>GO SMS </a:t>
            </a:r>
            <a:r>
              <a:rPr lang="el-GR" altLang="el-GR" sz="1400" kern="1200" dirty="0" err="1">
                <a:latin typeface="Corbel" pitchFamily="34" charset="0"/>
                <a:ea typeface="MS PGothic" pitchFamily="34" charset="-128"/>
                <a:cs typeface="+mn-cs"/>
              </a:rPr>
              <a:t>Pro</a:t>
            </a:r>
            <a:endParaRPr lang="el-GR" altLang="el-GR" sz="1400" kern="1200" dirty="0">
              <a:latin typeface="Corbel" pitchFamily="34" charset="0"/>
              <a:ea typeface="MS PGothic" pitchFamily="34" charset="-128"/>
              <a:cs typeface="+mn-cs"/>
            </a:endParaRPr>
          </a:p>
          <a:p>
            <a:pPr>
              <a:spcBef>
                <a:spcPts val="0"/>
              </a:spcBef>
            </a:pPr>
            <a:r>
              <a:rPr lang="el-GR" altLang="el-GR" sz="1400" kern="1200" dirty="0" err="1">
                <a:latin typeface="Corbel" pitchFamily="34" charset="0"/>
                <a:ea typeface="MS PGothic" pitchFamily="34" charset="-128"/>
                <a:cs typeface="+mn-cs"/>
              </a:rPr>
              <a:t>Tango</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Text</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Voice</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Video</a:t>
            </a:r>
            <a:r>
              <a:rPr lang="el-GR" altLang="el-GR" sz="1400" kern="1200" dirty="0">
                <a:latin typeface="Corbel" pitchFamily="34" charset="0"/>
                <a:ea typeface="MS PGothic" pitchFamily="34" charset="-128"/>
                <a:cs typeface="+mn-cs"/>
              </a:rPr>
              <a:t> </a:t>
            </a:r>
            <a:r>
              <a:rPr lang="el-GR" altLang="el-GR" sz="1400" kern="1200" dirty="0" err="1">
                <a:latin typeface="Corbel" pitchFamily="34" charset="0"/>
                <a:ea typeface="MS PGothic" pitchFamily="34" charset="-128"/>
                <a:cs typeface="+mn-cs"/>
              </a:rPr>
              <a:t>Calls</a:t>
            </a:r>
            <a:endParaRPr lang="el-GR" altLang="el-GR" sz="1400" kern="1200" dirty="0">
              <a:latin typeface="Corbel" pitchFamily="34" charset="0"/>
              <a:ea typeface="MS PGothic" pitchFamily="34" charset="-128"/>
              <a:cs typeface="+mn-cs"/>
            </a:endParaRPr>
          </a:p>
          <a:p>
            <a:endParaRPr lang="el-GR" altLang="el-GR" sz="1200" dirty="0">
              <a:solidFill>
                <a:srgbClr val="404040"/>
              </a:solidFill>
              <a:latin typeface="Times" charset="0"/>
            </a:endParaRPr>
          </a:p>
          <a:p>
            <a:endParaRPr lang="el-GR" sz="1400" dirty="0"/>
          </a:p>
        </p:txBody>
      </p:sp>
      <p:sp>
        <p:nvSpPr>
          <p:cNvPr id="6" name="Rectangle 7"/>
          <p:cNvSpPr/>
          <p:nvPr/>
        </p:nvSpPr>
        <p:spPr>
          <a:xfrm>
            <a:off x="3441197" y="690356"/>
            <a:ext cx="2232647" cy="5170646"/>
          </a:xfrm>
          <a:prstGeom prst="rect">
            <a:avLst/>
          </a:prstGeom>
        </p:spPr>
        <p:txBody>
          <a:bodyPr wrap="square">
            <a:spAutoFit/>
          </a:bodyPr>
          <a:lstStyle/>
          <a:p>
            <a:r>
              <a:rPr lang="el-GR" altLang="el-GR" sz="1800" b="1" dirty="0">
                <a:solidFill>
                  <a:srgbClr val="0070C0"/>
                </a:solidFill>
                <a:latin typeface="Corbel" pitchFamily="34" charset="0"/>
                <a:ea typeface="MS PGothic" pitchFamily="34" charset="-128"/>
                <a:cs typeface="+mn-cs"/>
              </a:rPr>
              <a:t>Εποικοδομιστικές</a:t>
            </a:r>
            <a:endParaRPr lang="en-US" altLang="el-GR" sz="1800" b="1" dirty="0">
              <a:solidFill>
                <a:srgbClr val="0070C0"/>
              </a:solidFill>
              <a:latin typeface="Corbel" pitchFamily="34" charset="0"/>
              <a:ea typeface="MS PGothic" pitchFamily="34" charset="-128"/>
              <a:cs typeface="+mn-cs"/>
            </a:endParaRPr>
          </a:p>
          <a:p>
            <a:r>
              <a:rPr lang="el-GR" altLang="el-GR" sz="1200" b="1" i="1" dirty="0" err="1">
                <a:solidFill>
                  <a:srgbClr val="0070C0"/>
                </a:solidFill>
                <a:latin typeface="Corbel" pitchFamily="34" charset="0"/>
                <a:ea typeface="MS PGothic" pitchFamily="34" charset="-128"/>
                <a:cs typeface="+mn-cs"/>
              </a:rPr>
              <a:t>Υπερμέσα</a:t>
            </a:r>
            <a:endParaRPr lang="el-GR" altLang="el-GR" sz="1200" b="1" i="1" dirty="0">
              <a:solidFill>
                <a:srgbClr val="0070C0"/>
              </a:solidFill>
              <a:latin typeface="Corbel" pitchFamily="34" charset="0"/>
              <a:ea typeface="MS PGothic" pitchFamily="34" charset="-128"/>
              <a:cs typeface="+mn-cs"/>
            </a:endParaRPr>
          </a:p>
          <a:p>
            <a:r>
              <a:rPr lang="el-GR" altLang="el-GR" sz="1200" dirty="0">
                <a:solidFill>
                  <a:srgbClr val="000000"/>
                </a:solidFill>
                <a:latin typeface="Corbel" pitchFamily="34" charset="0"/>
                <a:ea typeface="MS PGothic" pitchFamily="34" charset="-128"/>
                <a:cs typeface="+mn-cs"/>
              </a:rPr>
              <a:t>Dolphin </a:t>
            </a:r>
            <a:r>
              <a:rPr lang="el-GR" altLang="el-GR" sz="1200" dirty="0" err="1">
                <a:solidFill>
                  <a:srgbClr val="000000"/>
                </a:solidFill>
                <a:latin typeface="Corbel" pitchFamily="34" charset="0"/>
                <a:ea typeface="MS PGothic" pitchFamily="34" charset="-128"/>
                <a:cs typeface="+mn-cs"/>
              </a:rPr>
              <a:t>Browser</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Firefox</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Browser</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for</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Android</a:t>
            </a:r>
            <a:endParaRPr lang="en-US" altLang="el-GR" sz="1200" dirty="0">
              <a:solidFill>
                <a:srgbClr val="000000"/>
              </a:solidFill>
              <a:latin typeface="Corbel" pitchFamily="34" charset="0"/>
              <a:ea typeface="MS PGothic" pitchFamily="34" charset="-128"/>
              <a:cs typeface="+mn-cs"/>
            </a:endParaRPr>
          </a:p>
          <a:p>
            <a:r>
              <a:rPr lang="el-GR" altLang="el-GR" sz="1200" b="1" i="1" dirty="0">
                <a:solidFill>
                  <a:srgbClr val="0070C0"/>
                </a:solidFill>
                <a:latin typeface="Corbel" pitchFamily="34" charset="0"/>
                <a:ea typeface="MS PGothic" pitchFamily="34" charset="-128"/>
                <a:cs typeface="+mn-cs"/>
              </a:rPr>
              <a:t>Εννοιολογικοί χάρτες</a:t>
            </a:r>
          </a:p>
          <a:p>
            <a:r>
              <a:rPr lang="el-GR" altLang="el-GR" sz="1200" dirty="0">
                <a:solidFill>
                  <a:srgbClr val="000000"/>
                </a:solidFill>
                <a:latin typeface="Corbel" pitchFamily="34" charset="0"/>
                <a:ea typeface="MS PGothic" pitchFamily="34" charset="-128"/>
                <a:cs typeface="+mn-cs"/>
              </a:rPr>
              <a:t>SimpleMind </a:t>
            </a:r>
            <a:r>
              <a:rPr lang="el-GR" altLang="el-GR" sz="1200" dirty="0" err="1">
                <a:solidFill>
                  <a:srgbClr val="000000"/>
                </a:solidFill>
                <a:latin typeface="Corbel" pitchFamily="34" charset="0"/>
                <a:ea typeface="MS PGothic" pitchFamily="34" charset="-128"/>
                <a:cs typeface="+mn-cs"/>
              </a:rPr>
              <a:t>Free</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mind</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mapping</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Mindjet</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for</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Android</a:t>
            </a:r>
            <a:endParaRPr lang="en-US" altLang="el-GR" sz="1200" dirty="0">
              <a:solidFill>
                <a:srgbClr val="000000"/>
              </a:solidFill>
              <a:latin typeface="Corbel" pitchFamily="34" charset="0"/>
              <a:ea typeface="MS PGothic" pitchFamily="34" charset="-128"/>
              <a:cs typeface="+mn-cs"/>
            </a:endParaRPr>
          </a:p>
          <a:p>
            <a:r>
              <a:rPr lang="el-GR" altLang="el-GR" sz="1200" b="1" i="1" dirty="0">
                <a:solidFill>
                  <a:srgbClr val="0070C0"/>
                </a:solidFill>
                <a:latin typeface="Corbel" pitchFamily="34" charset="0"/>
                <a:ea typeface="MS PGothic" pitchFamily="34" charset="-128"/>
                <a:cs typeface="+mn-cs"/>
              </a:rPr>
              <a:t>Οπτικοποιήσεις</a:t>
            </a:r>
          </a:p>
          <a:p>
            <a:r>
              <a:rPr lang="el-GR" altLang="el-GR" sz="1200" dirty="0">
                <a:solidFill>
                  <a:srgbClr val="000000"/>
                </a:solidFill>
                <a:latin typeface="Corbel" pitchFamily="34" charset="0"/>
                <a:ea typeface="MS PGothic" pitchFamily="34" charset="-128"/>
                <a:cs typeface="+mn-cs"/>
              </a:rPr>
              <a:t>Planets</a:t>
            </a:r>
          </a:p>
          <a:p>
            <a:r>
              <a:rPr lang="el-GR" altLang="el-GR" sz="1200" dirty="0" err="1">
                <a:solidFill>
                  <a:srgbClr val="000000"/>
                </a:solidFill>
                <a:latin typeface="Corbel" pitchFamily="34" charset="0"/>
                <a:ea typeface="MS PGothic" pitchFamily="34" charset="-128"/>
                <a:cs typeface="+mn-cs"/>
              </a:rPr>
              <a:t>Pocket</a:t>
            </a:r>
            <a:r>
              <a:rPr lang="el-GR" altLang="el-GR" sz="1200" dirty="0">
                <a:solidFill>
                  <a:srgbClr val="000000"/>
                </a:solidFill>
                <a:latin typeface="Corbel" pitchFamily="34" charset="0"/>
                <a:ea typeface="MS PGothic" pitchFamily="34" charset="-128"/>
                <a:cs typeface="+mn-cs"/>
              </a:rPr>
              <a:t> Planets </a:t>
            </a:r>
            <a:r>
              <a:rPr lang="el-GR" altLang="el-GR" sz="1200" dirty="0" err="1">
                <a:solidFill>
                  <a:srgbClr val="000000"/>
                </a:solidFill>
                <a:latin typeface="Corbel" pitchFamily="34" charset="0"/>
                <a:ea typeface="MS PGothic" pitchFamily="34" charset="-128"/>
                <a:cs typeface="+mn-cs"/>
              </a:rPr>
              <a:t>Lite</a:t>
            </a:r>
            <a:endParaRPr lang="en-US" altLang="el-GR" sz="1200" dirty="0">
              <a:solidFill>
                <a:srgbClr val="000000"/>
              </a:solidFill>
              <a:latin typeface="Corbel" pitchFamily="34" charset="0"/>
              <a:ea typeface="MS PGothic" pitchFamily="34" charset="-128"/>
              <a:cs typeface="+mn-cs"/>
            </a:endParaRPr>
          </a:p>
          <a:p>
            <a:r>
              <a:rPr lang="el-GR" altLang="el-GR" sz="1200" b="1" i="1" dirty="0">
                <a:solidFill>
                  <a:srgbClr val="0070C0"/>
                </a:solidFill>
                <a:latin typeface="Corbel" pitchFamily="34" charset="0"/>
                <a:ea typeface="MS PGothic" pitchFamily="34" charset="-128"/>
                <a:cs typeface="+mn-cs"/>
              </a:rPr>
              <a:t>Προσομοιώσεις</a:t>
            </a:r>
          </a:p>
          <a:p>
            <a:r>
              <a:rPr lang="el-GR" altLang="el-GR" sz="1200" dirty="0">
                <a:solidFill>
                  <a:srgbClr val="000000"/>
                </a:solidFill>
                <a:latin typeface="Corbel" pitchFamily="34" charset="0"/>
                <a:ea typeface="MS PGothic" pitchFamily="34" charset="-128"/>
                <a:cs typeface="+mn-cs"/>
              </a:rPr>
              <a:t>Pendulum </a:t>
            </a:r>
            <a:r>
              <a:rPr lang="el-GR" altLang="el-GR" sz="1200" dirty="0" err="1">
                <a:solidFill>
                  <a:srgbClr val="000000"/>
                </a:solidFill>
                <a:latin typeface="Corbel" pitchFamily="34" charset="0"/>
                <a:ea typeface="MS PGothic" pitchFamily="34" charset="-128"/>
                <a:cs typeface="+mn-cs"/>
              </a:rPr>
              <a:t>Simulation</a:t>
            </a:r>
            <a:endParaRPr lang="el-GR" altLang="el-GR" sz="1200" dirty="0">
              <a:solidFill>
                <a:srgbClr val="000000"/>
              </a:solidFill>
              <a:latin typeface="Corbel" pitchFamily="34" charset="0"/>
              <a:ea typeface="MS PGothic" pitchFamily="34" charset="-128"/>
              <a:cs typeface="+mn-cs"/>
            </a:endParaRPr>
          </a:p>
          <a:p>
            <a:r>
              <a:rPr lang="el-GR" altLang="el-GR" sz="1200" dirty="0">
                <a:solidFill>
                  <a:srgbClr val="000000"/>
                </a:solidFill>
                <a:latin typeface="Corbel" pitchFamily="34" charset="0"/>
                <a:ea typeface="MS PGothic" pitchFamily="34" charset="-128"/>
                <a:cs typeface="+mn-cs"/>
              </a:rPr>
              <a:t>Pendulum Lab </a:t>
            </a:r>
            <a:r>
              <a:rPr lang="el-GR" altLang="el-GR" sz="1200" dirty="0" err="1">
                <a:solidFill>
                  <a:srgbClr val="000000"/>
                </a:solidFill>
                <a:latin typeface="Corbel" pitchFamily="34" charset="0"/>
                <a:ea typeface="MS PGothic" pitchFamily="34" charset="-128"/>
                <a:cs typeface="+mn-cs"/>
              </a:rPr>
              <a:t>Physics</a:t>
            </a:r>
            <a:r>
              <a:rPr lang="el-GR" altLang="el-GR" sz="1200" dirty="0">
                <a:solidFill>
                  <a:srgbClr val="000000"/>
                </a:solidFill>
                <a:latin typeface="Corbel" pitchFamily="34" charset="0"/>
                <a:ea typeface="MS PGothic" pitchFamily="34" charset="-128"/>
                <a:cs typeface="+mn-cs"/>
              </a:rPr>
              <a:t> Simulator</a:t>
            </a:r>
            <a:endParaRPr lang="en-US" altLang="el-GR" sz="1200" dirty="0">
              <a:solidFill>
                <a:srgbClr val="000000"/>
              </a:solidFill>
              <a:latin typeface="Corbel" pitchFamily="34" charset="0"/>
              <a:ea typeface="MS PGothic" pitchFamily="34" charset="-128"/>
              <a:cs typeface="+mn-cs"/>
            </a:endParaRPr>
          </a:p>
          <a:p>
            <a:r>
              <a:rPr lang="el-GR" altLang="el-GR" sz="1200" b="1" i="1" dirty="0">
                <a:solidFill>
                  <a:srgbClr val="0070C0"/>
                </a:solidFill>
                <a:latin typeface="Corbel" pitchFamily="34" charset="0"/>
                <a:ea typeface="MS PGothic" pitchFamily="34" charset="-128"/>
                <a:cs typeface="+mn-cs"/>
              </a:rPr>
              <a:t>Εικονικά εργαστήρια</a:t>
            </a:r>
          </a:p>
          <a:p>
            <a:r>
              <a:rPr lang="el-GR" altLang="el-GR" sz="1200" dirty="0">
                <a:solidFill>
                  <a:srgbClr val="000000"/>
                </a:solidFill>
                <a:latin typeface="Corbel" pitchFamily="34" charset="0"/>
                <a:ea typeface="MS PGothic" pitchFamily="34" charset="-128"/>
                <a:cs typeface="+mn-cs"/>
              </a:rPr>
              <a:t>Biochemistry Lab </a:t>
            </a:r>
            <a:r>
              <a:rPr lang="el-GR" altLang="el-GR" sz="1200" dirty="0" err="1">
                <a:solidFill>
                  <a:srgbClr val="000000"/>
                </a:solidFill>
                <a:latin typeface="Corbel" pitchFamily="34" charset="0"/>
                <a:ea typeface="MS PGothic" pitchFamily="34" charset="-128"/>
                <a:cs typeface="+mn-cs"/>
              </a:rPr>
              <a:t>Suite</a:t>
            </a:r>
            <a:endParaRPr lang="en-US" altLang="el-GR" sz="1200" dirty="0">
              <a:solidFill>
                <a:srgbClr val="000000"/>
              </a:solidFill>
              <a:latin typeface="Corbel" pitchFamily="34" charset="0"/>
              <a:ea typeface="MS PGothic" pitchFamily="34" charset="-128"/>
              <a:cs typeface="+mn-cs"/>
            </a:endParaRPr>
          </a:p>
          <a:p>
            <a:r>
              <a:rPr lang="el-GR" altLang="el-GR" sz="1200" b="1" i="1" dirty="0">
                <a:solidFill>
                  <a:srgbClr val="0070C0"/>
                </a:solidFill>
                <a:latin typeface="Corbel" pitchFamily="34" charset="0"/>
                <a:ea typeface="MS PGothic" pitchFamily="34" charset="-128"/>
                <a:cs typeface="+mn-cs"/>
              </a:rPr>
              <a:t>Συστήματα σύνδεσης με το περιβάλλον (GPS)</a:t>
            </a:r>
          </a:p>
          <a:p>
            <a:r>
              <a:rPr lang="el-GR" altLang="el-GR" sz="1200" dirty="0">
                <a:solidFill>
                  <a:srgbClr val="000000"/>
                </a:solidFill>
                <a:latin typeface="Corbel" pitchFamily="34" charset="0"/>
                <a:ea typeface="MS PGothic" pitchFamily="34" charset="-128"/>
                <a:cs typeface="+mn-cs"/>
              </a:rPr>
              <a:t>Sky </a:t>
            </a:r>
            <a:r>
              <a:rPr lang="el-GR" altLang="el-GR" sz="1200" dirty="0" err="1">
                <a:solidFill>
                  <a:srgbClr val="000000"/>
                </a:solidFill>
                <a:latin typeface="Corbel" pitchFamily="34" charset="0"/>
                <a:ea typeface="MS PGothic" pitchFamily="34" charset="-128"/>
                <a:cs typeface="+mn-cs"/>
              </a:rPr>
              <a:t>Map</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Maps</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Compass</a:t>
            </a:r>
            <a:endParaRPr lang="el-GR" altLang="el-GR" sz="1200" dirty="0">
              <a:solidFill>
                <a:srgbClr val="000000"/>
              </a:solidFill>
              <a:latin typeface="Corbel" pitchFamily="34" charset="0"/>
              <a:ea typeface="MS PGothic" pitchFamily="34" charset="-128"/>
              <a:cs typeface="+mn-cs"/>
            </a:endParaRPr>
          </a:p>
          <a:p>
            <a:r>
              <a:rPr lang="el-GR" altLang="el-GR" sz="1200" dirty="0">
                <a:solidFill>
                  <a:srgbClr val="000000"/>
                </a:solidFill>
                <a:latin typeface="Corbel" pitchFamily="34" charset="0"/>
                <a:ea typeface="MS PGothic" pitchFamily="34" charset="-128"/>
                <a:cs typeface="+mn-cs"/>
              </a:rPr>
              <a:t>Pendulum </a:t>
            </a:r>
            <a:r>
              <a:rPr lang="el-GR" altLang="el-GR" sz="1200" dirty="0" err="1">
                <a:solidFill>
                  <a:srgbClr val="000000"/>
                </a:solidFill>
                <a:latin typeface="Corbel" pitchFamily="34" charset="0"/>
                <a:ea typeface="MS PGothic" pitchFamily="34" charset="-128"/>
                <a:cs typeface="+mn-cs"/>
              </a:rPr>
              <a:t>Simulation</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Smart</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Measure</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Earth</a:t>
            </a:r>
            <a:r>
              <a:rPr lang="el-GR" altLang="el-GR" sz="1200" dirty="0">
                <a:solidFill>
                  <a:srgbClr val="000000"/>
                </a:solidFill>
                <a:latin typeface="Corbel" pitchFamily="34" charset="0"/>
                <a:ea typeface="MS PGothic" pitchFamily="34" charset="-128"/>
                <a:cs typeface="+mn-cs"/>
              </a:rPr>
              <a:t>-</a:t>
            </a:r>
            <a:r>
              <a:rPr lang="el-GR" altLang="el-GR" sz="1200" dirty="0" err="1">
                <a:solidFill>
                  <a:srgbClr val="000000"/>
                </a:solidFill>
                <a:latin typeface="Corbel" pitchFamily="34" charset="0"/>
                <a:ea typeface="MS PGothic" pitchFamily="34" charset="-128"/>
                <a:cs typeface="+mn-cs"/>
              </a:rPr>
              <a:t>Now</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Real</a:t>
            </a:r>
            <a:r>
              <a:rPr lang="el-GR" altLang="el-GR" sz="1200" dirty="0">
                <a:solidFill>
                  <a:srgbClr val="000000"/>
                </a:solidFill>
                <a:latin typeface="Corbel" pitchFamily="34" charset="0"/>
                <a:ea typeface="MS PGothic" pitchFamily="34" charset="-128"/>
                <a:cs typeface="+mn-cs"/>
              </a:rPr>
              <a:t> </a:t>
            </a:r>
            <a:r>
              <a:rPr lang="el-GR" altLang="el-GR" sz="1200" dirty="0" err="1">
                <a:solidFill>
                  <a:srgbClr val="000000"/>
                </a:solidFill>
                <a:latin typeface="Corbel" pitchFamily="34" charset="0"/>
                <a:ea typeface="MS PGothic" pitchFamily="34" charset="-128"/>
                <a:cs typeface="+mn-cs"/>
              </a:rPr>
              <a:t>Time</a:t>
            </a:r>
            <a:r>
              <a:rPr lang="el-GR" altLang="el-GR" sz="1200" dirty="0">
                <a:solidFill>
                  <a:srgbClr val="000000"/>
                </a:solidFill>
                <a:latin typeface="Corbel" pitchFamily="34" charset="0"/>
                <a:ea typeface="MS PGothic" pitchFamily="34" charset="-128"/>
                <a:cs typeface="+mn-cs"/>
              </a:rPr>
              <a:t> GPS </a:t>
            </a:r>
            <a:r>
              <a:rPr lang="el-GR" altLang="el-GR" sz="1200" dirty="0" err="1">
                <a:solidFill>
                  <a:srgbClr val="000000"/>
                </a:solidFill>
                <a:latin typeface="Corbel" pitchFamily="34" charset="0"/>
                <a:ea typeface="MS PGothic" pitchFamily="34" charset="-128"/>
                <a:cs typeface="+mn-cs"/>
              </a:rPr>
              <a:t>Tracker</a:t>
            </a:r>
            <a:endParaRPr lang="el-GR" altLang="el-GR" sz="1200" dirty="0">
              <a:solidFill>
                <a:srgbClr val="000000"/>
              </a:solidFill>
              <a:latin typeface="Corbel" pitchFamily="34" charset="0"/>
              <a:ea typeface="MS PGothic" pitchFamily="34" charset="-128"/>
              <a:cs typeface="+mn-cs"/>
            </a:endParaRPr>
          </a:p>
          <a:p>
            <a:r>
              <a:rPr lang="el-GR" altLang="el-GR" sz="1200" dirty="0" err="1">
                <a:solidFill>
                  <a:srgbClr val="000000"/>
                </a:solidFill>
                <a:latin typeface="Corbel" pitchFamily="34" charset="0"/>
                <a:ea typeface="MS PGothic" pitchFamily="34" charset="-128"/>
                <a:cs typeface="+mn-cs"/>
              </a:rPr>
              <a:t>Thermometer</a:t>
            </a:r>
            <a:endParaRPr lang="en-US" altLang="el-GR" sz="1200" dirty="0">
              <a:solidFill>
                <a:srgbClr val="000000"/>
              </a:solidFill>
              <a:latin typeface="Corbel" pitchFamily="34" charset="0"/>
              <a:ea typeface="MS PGothic" pitchFamily="34" charset="-128"/>
              <a:cs typeface="+mn-cs"/>
            </a:endParaRPr>
          </a:p>
          <a:p>
            <a:endParaRPr lang="el-GR" altLang="el-GR" sz="2000" dirty="0">
              <a:latin typeface="+mn-lt"/>
            </a:endParaRPr>
          </a:p>
        </p:txBody>
      </p:sp>
      <p:sp>
        <p:nvSpPr>
          <p:cNvPr id="8" name="Content Placeholder 2"/>
          <p:cNvSpPr txBox="1">
            <a:spLocks/>
          </p:cNvSpPr>
          <p:nvPr/>
        </p:nvSpPr>
        <p:spPr bwMode="auto">
          <a:xfrm>
            <a:off x="1034476" y="734416"/>
            <a:ext cx="2376487" cy="4248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charset="0"/>
              <a:defRPr sz="3200">
                <a:solidFill>
                  <a:srgbClr val="000000"/>
                </a:solidFill>
                <a:latin typeface="+mn-lt"/>
                <a:ea typeface="ＭＳ Ｐゴシック" charset="0"/>
                <a:cs typeface="ＭＳ Ｐゴシック" charset="0"/>
              </a:defRPr>
            </a:lvl1pPr>
            <a:lvl2pPr marL="742950" indent="-285750" algn="l" defTabSz="449263" rtl="0" eaLnBrk="0" fontAlgn="base" hangingPunct="0">
              <a:spcBef>
                <a:spcPts val="550"/>
              </a:spcBef>
              <a:spcAft>
                <a:spcPct val="0"/>
              </a:spcAft>
              <a:buClr>
                <a:srgbClr val="000000"/>
              </a:buClr>
              <a:buSzPct val="100000"/>
              <a:buFont typeface="Times New Roman" charset="0"/>
              <a:defRPr sz="2800">
                <a:solidFill>
                  <a:srgbClr val="000000"/>
                </a:solidFill>
                <a:latin typeface="+mn-lt"/>
                <a:ea typeface="ＭＳ Ｐゴシック" charset="0"/>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ＭＳ Ｐゴシック"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ＭＳ Ｐゴシック"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ＭＳ Ｐゴシック" charset="0"/>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l-GR" altLang="el-GR" sz="2000" b="1" dirty="0" smtClean="0">
                <a:solidFill>
                  <a:srgbClr val="0070C0"/>
                </a:solidFill>
                <a:latin typeface="Corbel" pitchFamily="34" charset="0"/>
                <a:ea typeface="MS PGothic" pitchFamily="34" charset="-128"/>
                <a:cs typeface="+mn-cs"/>
              </a:rPr>
              <a:t>Συμπεριφοριστικές</a:t>
            </a:r>
          </a:p>
          <a:p>
            <a:r>
              <a:rPr lang="el-GR" altLang="el-GR" sz="1400" b="1" i="1" dirty="0" smtClean="0">
                <a:solidFill>
                  <a:srgbClr val="0070C0"/>
                </a:solidFill>
                <a:latin typeface="Corbel" pitchFamily="34" charset="0"/>
                <a:ea typeface="MS PGothic" pitchFamily="34" charset="-128"/>
                <a:cs typeface="+mn-cs"/>
              </a:rPr>
              <a:t>Ασκήσεις </a:t>
            </a:r>
            <a:r>
              <a:rPr lang="el-GR" altLang="el-GR" sz="1400" b="1" i="1" dirty="0">
                <a:solidFill>
                  <a:srgbClr val="0070C0"/>
                </a:solidFill>
                <a:latin typeface="Corbel" pitchFamily="34" charset="0"/>
                <a:ea typeface="MS PGothic" pitchFamily="34" charset="-128"/>
                <a:cs typeface="+mn-cs"/>
              </a:rPr>
              <a:t>– Καθοδήγηση</a:t>
            </a:r>
          </a:p>
          <a:p>
            <a:r>
              <a:rPr lang="el-GR" altLang="el-GR" sz="1400" dirty="0">
                <a:latin typeface="Corbel" pitchFamily="34" charset="0"/>
                <a:ea typeface="MS PGothic" pitchFamily="34" charset="-128"/>
                <a:cs typeface="+mn-cs"/>
              </a:rPr>
              <a:t>Kids </a:t>
            </a:r>
            <a:r>
              <a:rPr lang="el-GR" altLang="el-GR" sz="1400" dirty="0" err="1">
                <a:latin typeface="Corbel" pitchFamily="34" charset="0"/>
                <a:ea typeface="MS PGothic" pitchFamily="34" charset="-128"/>
                <a:cs typeface="+mn-cs"/>
              </a:rPr>
              <a:t>Numbers</a:t>
            </a:r>
            <a:r>
              <a:rPr lang="el-GR" altLang="el-GR" sz="1400" dirty="0">
                <a:latin typeface="Corbel" pitchFamily="34" charset="0"/>
                <a:ea typeface="MS PGothic" pitchFamily="34" charset="-128"/>
                <a:cs typeface="+mn-cs"/>
              </a:rPr>
              <a:t> and </a:t>
            </a:r>
            <a:r>
              <a:rPr lang="el-GR" altLang="el-GR" sz="1400" dirty="0" err="1">
                <a:latin typeface="Corbel" pitchFamily="34" charset="0"/>
                <a:ea typeface="MS PGothic" pitchFamily="34" charset="-128"/>
                <a:cs typeface="+mn-cs"/>
              </a:rPr>
              <a:t>Math</a:t>
            </a:r>
            <a:r>
              <a:rPr lang="el-GR" altLang="el-GR" sz="1400" dirty="0">
                <a:latin typeface="Corbel" pitchFamily="34" charset="0"/>
                <a:ea typeface="MS PGothic" pitchFamily="34" charset="-128"/>
                <a:cs typeface="+mn-cs"/>
              </a:rPr>
              <a:t> </a:t>
            </a:r>
            <a:r>
              <a:rPr lang="el-GR" altLang="el-GR" sz="1400" dirty="0" err="1">
                <a:latin typeface="Corbel" pitchFamily="34" charset="0"/>
                <a:ea typeface="MS PGothic" pitchFamily="34" charset="-128"/>
                <a:cs typeface="+mn-cs"/>
              </a:rPr>
              <a:t>Lite</a:t>
            </a:r>
            <a:endParaRPr lang="el-GR" altLang="el-GR" sz="1400" dirty="0">
              <a:latin typeface="Corbel" pitchFamily="34" charset="0"/>
              <a:ea typeface="MS PGothic" pitchFamily="34" charset="-128"/>
              <a:cs typeface="+mn-cs"/>
            </a:endParaRPr>
          </a:p>
          <a:p>
            <a:r>
              <a:rPr lang="el-GR" altLang="el-GR" sz="1400" dirty="0" err="1">
                <a:latin typeface="Corbel" pitchFamily="34" charset="0"/>
                <a:ea typeface="MS PGothic" pitchFamily="34" charset="-128"/>
                <a:cs typeface="+mn-cs"/>
              </a:rPr>
              <a:t>National</a:t>
            </a:r>
            <a:r>
              <a:rPr lang="el-GR" altLang="el-GR" sz="1400" dirty="0">
                <a:latin typeface="Corbel" pitchFamily="34" charset="0"/>
                <a:ea typeface="MS PGothic" pitchFamily="34" charset="-128"/>
                <a:cs typeface="+mn-cs"/>
              </a:rPr>
              <a:t> </a:t>
            </a:r>
            <a:r>
              <a:rPr lang="el-GR" altLang="el-GR" sz="1400" dirty="0" err="1">
                <a:latin typeface="Corbel" pitchFamily="34" charset="0"/>
                <a:ea typeface="MS PGothic" pitchFamily="34" charset="-128"/>
                <a:cs typeface="+mn-cs"/>
              </a:rPr>
              <a:t>Flags</a:t>
            </a:r>
            <a:r>
              <a:rPr lang="el-GR" altLang="el-GR" sz="1400" dirty="0">
                <a:latin typeface="Corbel" pitchFamily="34" charset="0"/>
                <a:ea typeface="MS PGothic" pitchFamily="34" charset="-128"/>
                <a:cs typeface="+mn-cs"/>
              </a:rPr>
              <a:t> </a:t>
            </a:r>
            <a:r>
              <a:rPr lang="el-GR" altLang="el-GR" sz="1400" dirty="0" err="1">
                <a:latin typeface="Corbel" pitchFamily="34" charset="0"/>
                <a:ea typeface="MS PGothic" pitchFamily="34" charset="-128"/>
                <a:cs typeface="+mn-cs"/>
              </a:rPr>
              <a:t>Quiz</a:t>
            </a:r>
            <a:endParaRPr lang="en-US" altLang="el-GR" sz="1400" dirty="0">
              <a:latin typeface="Corbel" pitchFamily="34" charset="0"/>
              <a:ea typeface="MS PGothic" pitchFamily="34" charset="-128"/>
              <a:cs typeface="+mn-cs"/>
            </a:endParaRPr>
          </a:p>
          <a:p>
            <a:r>
              <a:rPr lang="el-GR" altLang="el-GR" sz="1400" b="1" i="1" dirty="0">
                <a:solidFill>
                  <a:srgbClr val="0070C0"/>
                </a:solidFill>
                <a:latin typeface="Corbel" pitchFamily="34" charset="0"/>
                <a:ea typeface="MS PGothic" pitchFamily="34" charset="-128"/>
                <a:cs typeface="+mn-cs"/>
              </a:rPr>
              <a:t>Πολυμέσα</a:t>
            </a:r>
          </a:p>
          <a:p>
            <a:r>
              <a:rPr lang="el-GR" altLang="el-GR" sz="1400" dirty="0">
                <a:solidFill>
                  <a:schemeClr val="tx1"/>
                </a:solidFill>
                <a:latin typeface="Corbel" pitchFamily="34" charset="0"/>
                <a:ea typeface="MS PGothic" pitchFamily="34" charset="-128"/>
                <a:cs typeface="+mn-cs"/>
              </a:rPr>
              <a:t>Παραμύθια</a:t>
            </a:r>
          </a:p>
          <a:p>
            <a:r>
              <a:rPr lang="el-GR" altLang="el-GR" sz="1400" dirty="0" err="1">
                <a:solidFill>
                  <a:schemeClr val="tx1"/>
                </a:solidFill>
                <a:latin typeface="Corbel" pitchFamily="34" charset="0"/>
                <a:ea typeface="MS PGothic" pitchFamily="34" charset="-128"/>
                <a:cs typeface="+mn-cs"/>
              </a:rPr>
              <a:t>San</a:t>
            </a:r>
            <a:r>
              <a:rPr lang="el-GR" altLang="el-GR" sz="1400" dirty="0">
                <a:solidFill>
                  <a:schemeClr val="tx1"/>
                </a:solidFill>
                <a:latin typeface="Corbel" pitchFamily="34" charset="0"/>
                <a:ea typeface="MS PGothic" pitchFamily="34" charset="-128"/>
                <a:cs typeface="+mn-cs"/>
              </a:rPr>
              <a:t> </a:t>
            </a:r>
            <a:r>
              <a:rPr lang="el-GR" altLang="el-GR" sz="1400" dirty="0" err="1">
                <a:solidFill>
                  <a:schemeClr val="tx1"/>
                </a:solidFill>
                <a:latin typeface="Corbel" pitchFamily="34" charset="0"/>
                <a:ea typeface="MS PGothic" pitchFamily="34" charset="-128"/>
                <a:cs typeface="+mn-cs"/>
              </a:rPr>
              <a:t>Simera</a:t>
            </a:r>
            <a:r>
              <a:rPr lang="el-GR" altLang="el-GR" sz="1400" dirty="0">
                <a:solidFill>
                  <a:schemeClr val="tx1"/>
                </a:solidFill>
                <a:latin typeface="Corbel" pitchFamily="34" charset="0"/>
                <a:ea typeface="MS PGothic" pitchFamily="34" charset="-128"/>
                <a:cs typeface="+mn-cs"/>
              </a:rPr>
              <a:t>-Σαν Σήμερα</a:t>
            </a:r>
            <a:endParaRPr lang="en-US" altLang="el-GR" sz="1400" dirty="0">
              <a:solidFill>
                <a:schemeClr val="tx1"/>
              </a:solidFill>
              <a:latin typeface="Corbel" pitchFamily="34" charset="0"/>
              <a:ea typeface="MS PGothic" pitchFamily="34" charset="-128"/>
              <a:cs typeface="+mn-cs"/>
            </a:endParaRPr>
          </a:p>
          <a:p>
            <a:r>
              <a:rPr lang="el-GR" altLang="el-GR" sz="1400" b="1" i="1" dirty="0">
                <a:solidFill>
                  <a:srgbClr val="0070C0"/>
                </a:solidFill>
                <a:latin typeface="Corbel" pitchFamily="34" charset="0"/>
                <a:ea typeface="MS PGothic" pitchFamily="34" charset="-128"/>
                <a:cs typeface="+mn-cs"/>
              </a:rPr>
              <a:t>Εκπαιδευτικά παιχνίδια </a:t>
            </a:r>
          </a:p>
          <a:p>
            <a:r>
              <a:rPr lang="el-GR" altLang="el-GR" sz="1400" dirty="0">
                <a:solidFill>
                  <a:schemeClr val="tx1"/>
                </a:solidFill>
                <a:latin typeface="Corbel" pitchFamily="34" charset="0"/>
                <a:ea typeface="MS PGothic" pitchFamily="34" charset="-128"/>
                <a:cs typeface="+mn-cs"/>
              </a:rPr>
              <a:t>Κρεμάλα - </a:t>
            </a:r>
            <a:r>
              <a:rPr lang="el-GR" altLang="el-GR" sz="1400" dirty="0" err="1">
                <a:solidFill>
                  <a:schemeClr val="tx1"/>
                </a:solidFill>
                <a:latin typeface="Corbel" pitchFamily="34" charset="0"/>
                <a:ea typeface="MS PGothic" pitchFamily="34" charset="-128"/>
                <a:cs typeface="+mn-cs"/>
              </a:rPr>
              <a:t>Hangman</a:t>
            </a:r>
            <a:r>
              <a:rPr lang="el-GR" altLang="el-GR" sz="1400" dirty="0">
                <a:solidFill>
                  <a:schemeClr val="tx1"/>
                </a:solidFill>
                <a:latin typeface="Corbel" pitchFamily="34" charset="0"/>
                <a:ea typeface="MS PGothic" pitchFamily="34" charset="-128"/>
                <a:cs typeface="+mn-cs"/>
              </a:rPr>
              <a:t> </a:t>
            </a:r>
            <a:r>
              <a:rPr lang="el-GR" altLang="el-GR" sz="1400" dirty="0" err="1">
                <a:solidFill>
                  <a:schemeClr val="tx1"/>
                </a:solidFill>
                <a:latin typeface="Corbel" pitchFamily="34" charset="0"/>
                <a:ea typeface="MS PGothic" pitchFamily="34" charset="-128"/>
                <a:cs typeface="+mn-cs"/>
              </a:rPr>
              <a:t>in</a:t>
            </a:r>
            <a:r>
              <a:rPr lang="el-GR" altLang="el-GR" sz="1400" dirty="0">
                <a:solidFill>
                  <a:schemeClr val="tx1"/>
                </a:solidFill>
                <a:latin typeface="Corbel" pitchFamily="34" charset="0"/>
                <a:ea typeface="MS PGothic" pitchFamily="34" charset="-128"/>
                <a:cs typeface="+mn-cs"/>
              </a:rPr>
              <a:t> </a:t>
            </a:r>
            <a:r>
              <a:rPr lang="el-GR" altLang="el-GR" sz="1400" dirty="0" err="1">
                <a:solidFill>
                  <a:schemeClr val="tx1"/>
                </a:solidFill>
                <a:latin typeface="Corbel" pitchFamily="34" charset="0"/>
                <a:ea typeface="MS PGothic" pitchFamily="34" charset="-128"/>
                <a:cs typeface="+mn-cs"/>
              </a:rPr>
              <a:t>Greek</a:t>
            </a:r>
            <a:endParaRPr lang="el-GR" altLang="el-GR" sz="1400" dirty="0">
              <a:solidFill>
                <a:schemeClr val="tx1"/>
              </a:solidFill>
              <a:latin typeface="Corbel" pitchFamily="34" charset="0"/>
              <a:ea typeface="MS PGothic" pitchFamily="34" charset="-128"/>
              <a:cs typeface="+mn-cs"/>
            </a:endParaRPr>
          </a:p>
          <a:p>
            <a:r>
              <a:rPr lang="el-GR" altLang="el-GR" sz="1400" dirty="0">
                <a:solidFill>
                  <a:schemeClr val="tx1"/>
                </a:solidFill>
                <a:latin typeface="Corbel" pitchFamily="34" charset="0"/>
                <a:ea typeface="MS PGothic" pitchFamily="34" charset="-128"/>
                <a:cs typeface="+mn-cs"/>
              </a:rPr>
              <a:t>Τα παιδία παίζει</a:t>
            </a:r>
          </a:p>
          <a:p>
            <a:r>
              <a:rPr lang="el-GR" altLang="el-GR" sz="1400" dirty="0">
                <a:solidFill>
                  <a:schemeClr val="tx1"/>
                </a:solidFill>
                <a:latin typeface="Corbel" pitchFamily="34" charset="0"/>
                <a:ea typeface="MS PGothic" pitchFamily="34" charset="-128"/>
                <a:cs typeface="+mn-cs"/>
              </a:rPr>
              <a:t>Kids </a:t>
            </a:r>
            <a:r>
              <a:rPr lang="el-GR" altLang="el-GR" sz="1400" dirty="0" err="1">
                <a:solidFill>
                  <a:schemeClr val="tx1"/>
                </a:solidFill>
                <a:latin typeface="Corbel" pitchFamily="34" charset="0"/>
                <a:ea typeface="MS PGothic" pitchFamily="34" charset="-128"/>
                <a:cs typeface="+mn-cs"/>
              </a:rPr>
              <a:t>Animal</a:t>
            </a:r>
            <a:r>
              <a:rPr lang="el-GR" altLang="el-GR" sz="1400" dirty="0">
                <a:solidFill>
                  <a:schemeClr val="tx1"/>
                </a:solidFill>
                <a:latin typeface="Corbel" pitchFamily="34" charset="0"/>
                <a:ea typeface="MS PGothic" pitchFamily="34" charset="-128"/>
                <a:cs typeface="+mn-cs"/>
              </a:rPr>
              <a:t> </a:t>
            </a:r>
            <a:r>
              <a:rPr lang="el-GR" altLang="el-GR" sz="1400" dirty="0" err="1">
                <a:solidFill>
                  <a:schemeClr val="tx1"/>
                </a:solidFill>
                <a:latin typeface="Corbel" pitchFamily="34" charset="0"/>
                <a:ea typeface="MS PGothic" pitchFamily="34" charset="-128"/>
                <a:cs typeface="+mn-cs"/>
              </a:rPr>
              <a:t>Piano</a:t>
            </a:r>
            <a:r>
              <a:rPr lang="el-GR" altLang="el-GR" sz="1400" dirty="0">
                <a:solidFill>
                  <a:schemeClr val="tx1"/>
                </a:solidFill>
                <a:latin typeface="Corbel" pitchFamily="34" charset="0"/>
                <a:ea typeface="MS PGothic" pitchFamily="34" charset="-128"/>
                <a:cs typeface="+mn-cs"/>
              </a:rPr>
              <a:t> </a:t>
            </a:r>
            <a:r>
              <a:rPr lang="el-GR" altLang="el-GR" sz="1400" dirty="0" err="1">
                <a:solidFill>
                  <a:schemeClr val="tx1"/>
                </a:solidFill>
                <a:latin typeface="Corbel" pitchFamily="34" charset="0"/>
                <a:ea typeface="MS PGothic" pitchFamily="34" charset="-128"/>
                <a:cs typeface="+mn-cs"/>
              </a:rPr>
              <a:t>Free</a:t>
            </a:r>
            <a:endParaRPr lang="el-GR" altLang="el-GR" sz="1400" dirty="0">
              <a:solidFill>
                <a:schemeClr val="tx1"/>
              </a:solidFill>
              <a:latin typeface="Corbel" pitchFamily="34" charset="0"/>
              <a:ea typeface="MS PGothic" pitchFamily="34" charset="-128"/>
              <a:cs typeface="+mn-cs"/>
            </a:endParaRPr>
          </a:p>
          <a:p>
            <a:r>
              <a:rPr lang="el-GR" altLang="el-GR" sz="1400" dirty="0" err="1">
                <a:solidFill>
                  <a:schemeClr val="tx1"/>
                </a:solidFill>
                <a:latin typeface="Corbel" pitchFamily="34" charset="0"/>
                <a:ea typeface="MS PGothic" pitchFamily="34" charset="-128"/>
                <a:cs typeface="+mn-cs"/>
              </a:rPr>
              <a:t>Markers</a:t>
            </a:r>
            <a:endParaRPr lang="el-GR" altLang="el-GR" sz="1400" dirty="0">
              <a:solidFill>
                <a:schemeClr val="tx1"/>
              </a:solidFill>
              <a:latin typeface="Corbel" pitchFamily="34" charset="0"/>
              <a:ea typeface="MS PGothic" pitchFamily="34" charset="-128"/>
              <a:cs typeface="+mn-cs"/>
            </a:endParaRPr>
          </a:p>
        </p:txBody>
      </p:sp>
    </p:spTree>
    <p:extLst>
      <p:ext uri="{BB962C8B-B14F-4D97-AF65-F5344CB8AC3E}">
        <p14:creationId xmlns:p14="http://schemas.microsoft.com/office/powerpoint/2010/main" val="417756231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2880" y="4406863"/>
            <a:ext cx="7771680" cy="1362383"/>
          </a:xfrm>
        </p:spPr>
        <p:txBody>
          <a:bodyPr rtlCol="0">
            <a:normAutofit/>
          </a:bodyPr>
          <a:lstStyle/>
          <a:p>
            <a:pPr>
              <a:defRPr/>
            </a:pPr>
            <a:r>
              <a:rPr lang="el-GR" dirty="0" err="1" smtClean="0"/>
              <a:t>Σημειωματα</a:t>
            </a:r>
            <a:endParaRPr lang="el-GR" dirty="0"/>
          </a:p>
        </p:txBody>
      </p:sp>
      <p:sp>
        <p:nvSpPr>
          <p:cNvPr id="3" name="Θέση κειμένου 2"/>
          <p:cNvSpPr>
            <a:spLocks noGrp="1"/>
          </p:cNvSpPr>
          <p:nvPr>
            <p:ph type="body" idx="1"/>
          </p:nvPr>
        </p:nvSpPr>
        <p:spPr>
          <a:xfrm>
            <a:off x="722880" y="2906225"/>
            <a:ext cx="7771680" cy="1500638"/>
          </a:xfrm>
        </p:spPr>
        <p:txBody>
          <a:bodyPr rtlCol="0">
            <a:normAutofit/>
          </a:bodyPr>
          <a:lstStyle/>
          <a:p>
            <a:pPr>
              <a:defRPr/>
            </a:pPr>
            <a:endParaRPr lang="el-GR"/>
          </a:p>
        </p:txBody>
      </p:sp>
    </p:spTree>
    <p:extLst>
      <p:ext uri="{BB962C8B-B14F-4D97-AF65-F5344CB8AC3E}">
        <p14:creationId xmlns:p14="http://schemas.microsoft.com/office/powerpoint/2010/main" val="144821140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a:defRPr/>
            </a:pPr>
            <a:r>
              <a:rPr lang="el-GR" dirty="0" smtClean="0"/>
              <a:t>Σημείωμα Ιστορικού Εκδόσεων Έργου</a:t>
            </a:r>
            <a:endParaRPr lang="el-GR" dirty="0"/>
          </a:p>
        </p:txBody>
      </p:sp>
      <p:sp>
        <p:nvSpPr>
          <p:cNvPr id="64515" name="Θέση περιεχομένου 2"/>
          <p:cNvSpPr>
            <a:spLocks noGrp="1"/>
          </p:cNvSpPr>
          <p:nvPr>
            <p:ph idx="1"/>
          </p:nvPr>
        </p:nvSpPr>
        <p:spPr/>
        <p:txBody>
          <a:bodyPr/>
          <a:lstStyle/>
          <a:p>
            <a:pPr marL="0" indent="0">
              <a:buNone/>
            </a:pPr>
            <a:r>
              <a:rPr lang="el-GR" sz="2800"/>
              <a:t>Το παρόν έργο αποτελεί την </a:t>
            </a:r>
            <a:r>
              <a:rPr lang="el-GR" sz="2800" b="1"/>
              <a:t>έκδοση 1.0.</a:t>
            </a:r>
          </a:p>
          <a:p>
            <a:pPr marL="0" indent="0">
              <a:buNone/>
            </a:pPr>
            <a:endParaRPr lang="el-GR" sz="2800"/>
          </a:p>
          <a:p>
            <a:pPr marL="0" indent="0">
              <a:buNone/>
            </a:pPr>
            <a:r>
              <a:rPr lang="el-GR" sz="2800"/>
              <a:t>Έχουν προηγηθεί οι κάτωθι εκδόσεις:</a:t>
            </a:r>
          </a:p>
          <a:p>
            <a:pPr marL="0" indent="0">
              <a:buNone/>
            </a:pPr>
            <a:r>
              <a:rPr lang="el-GR" smtClean="0"/>
              <a:t>-</a:t>
            </a:r>
          </a:p>
        </p:txBody>
      </p:sp>
    </p:spTree>
    <p:extLst>
      <p:ext uri="{BB962C8B-B14F-4D97-AF65-F5344CB8AC3E}">
        <p14:creationId xmlns:p14="http://schemas.microsoft.com/office/powerpoint/2010/main" val="39289391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1"/>
          <p:cNvSpPr>
            <a:spLocks noGrp="1"/>
          </p:cNvSpPr>
          <p:nvPr>
            <p:ph type="title"/>
          </p:nvPr>
        </p:nvSpPr>
        <p:spPr/>
        <p:txBody>
          <a:bodyPr/>
          <a:lstStyle/>
          <a:p>
            <a:pPr eaLnBrk="1" hangingPunct="1"/>
            <a:r>
              <a:rPr lang="el-GR" smtClean="0"/>
              <a:t>Σημείωμα Αναφοράς </a:t>
            </a:r>
          </a:p>
        </p:txBody>
      </p:sp>
      <p:sp>
        <p:nvSpPr>
          <p:cNvPr id="65539" name="Θέση περιεχομένου 2"/>
          <p:cNvSpPr>
            <a:spLocks noGrp="1"/>
          </p:cNvSpPr>
          <p:nvPr>
            <p:ph idx="1"/>
          </p:nvPr>
        </p:nvSpPr>
        <p:spPr/>
        <p:txBody>
          <a:bodyPr/>
          <a:lstStyle/>
          <a:p>
            <a:pPr marL="0" indent="0" algn="just">
              <a:buNone/>
            </a:pPr>
            <a:r>
              <a:rPr lang="en-US" sz="2800" dirty="0"/>
              <a:t>Copyright</a:t>
            </a:r>
            <a:r>
              <a:rPr lang="el-GR" sz="2800" dirty="0"/>
              <a:t> Πανεπιστήμιο Πατρών, Βασίλειος Κόμης. «Οι Τεχνολογίες της Πληροφορίας και των Επικοινωνιών στη Διδασκαλία και τη Μάθηση: </a:t>
            </a:r>
            <a:r>
              <a:rPr lang="el-GR" sz="2800" dirty="0" smtClean="0"/>
              <a:t>Κινητές Υπολογιστικές Συσκευές – </a:t>
            </a:r>
            <a:r>
              <a:rPr lang="en-US" sz="2800" dirty="0" smtClean="0"/>
              <a:t>Mobile Learning – </a:t>
            </a:r>
            <a:r>
              <a:rPr lang="el-GR" sz="2800" dirty="0" smtClean="0"/>
              <a:t>Φορητή Μάθηση». </a:t>
            </a:r>
            <a:r>
              <a:rPr lang="el-GR" sz="2800" dirty="0"/>
              <a:t>Έκδοση: 1.0. Πάτρα, 2015.</a:t>
            </a:r>
          </a:p>
          <a:p>
            <a:pPr marL="0" indent="0" algn="just">
              <a:buNone/>
            </a:pPr>
            <a:endParaRPr lang="el-GR" sz="2800" dirty="0"/>
          </a:p>
          <a:p>
            <a:pPr marL="0" indent="0" algn="just">
              <a:buNone/>
            </a:pPr>
            <a:r>
              <a:rPr lang="el-GR" sz="2800" dirty="0"/>
              <a:t>Διαθέσιμο από τη δικτυακή διεύθυνση:</a:t>
            </a:r>
          </a:p>
          <a:p>
            <a:pPr marL="0" indent="0" algn="just">
              <a:buNone/>
            </a:pPr>
            <a:r>
              <a:rPr lang="en-US" sz="2800" dirty="0"/>
              <a:t>https://eclass.upatras.gr/courses/PN14</a:t>
            </a:r>
            <a:r>
              <a:rPr lang="el-GR" sz="2800" dirty="0"/>
              <a:t>23</a:t>
            </a:r>
            <a:r>
              <a:rPr lang="en-US" sz="2800" dirty="0"/>
              <a:t>/</a:t>
            </a:r>
            <a:endParaRPr lang="el-GR" sz="2800" dirty="0"/>
          </a:p>
          <a:p>
            <a:pPr marL="0" indent="0" algn="just">
              <a:buNone/>
            </a:pPr>
            <a:endParaRPr lang="el-GR" dirty="0" smtClean="0"/>
          </a:p>
        </p:txBody>
      </p:sp>
    </p:spTree>
    <p:extLst>
      <p:ext uri="{BB962C8B-B14F-4D97-AF65-F5344CB8AC3E}">
        <p14:creationId xmlns:p14="http://schemas.microsoft.com/office/powerpoint/2010/main" val="281439643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1"/>
          <p:cNvSpPr>
            <a:spLocks noGrp="1"/>
          </p:cNvSpPr>
          <p:nvPr>
            <p:ph type="title"/>
          </p:nvPr>
        </p:nvSpPr>
        <p:spPr>
          <a:xfrm>
            <a:off x="456480" y="305312"/>
            <a:ext cx="8231040" cy="1142040"/>
          </a:xfrm>
        </p:spPr>
        <p:txBody>
          <a:bodyPr/>
          <a:lstStyle/>
          <a:p>
            <a:pPr eaLnBrk="1" hangingPunct="1"/>
            <a:r>
              <a:rPr lang="el-GR" smtClean="0"/>
              <a:t>Σημείωμα Αδειοδότησης</a:t>
            </a:r>
          </a:p>
        </p:txBody>
      </p:sp>
      <p:sp>
        <p:nvSpPr>
          <p:cNvPr id="66563" name="Θέση περιεχομένου 2"/>
          <p:cNvSpPr>
            <a:spLocks noGrp="1"/>
          </p:cNvSpPr>
          <p:nvPr>
            <p:ph idx="1"/>
          </p:nvPr>
        </p:nvSpPr>
        <p:spPr/>
        <p:txBody>
          <a:bodyPr/>
          <a:lstStyle/>
          <a:p>
            <a:pPr marL="0" indent="0" algn="just">
              <a:buNone/>
            </a:pPr>
            <a:r>
              <a:rPr lang="el-GR" sz="1400"/>
              <a:t>Σημείωμα Αδειοδότησης 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endParaRPr lang="en-US" sz="1400"/>
          </a:p>
          <a:p>
            <a:pPr marL="0" indent="0" algn="just">
              <a:buNone/>
            </a:pPr>
            <a:r>
              <a:rPr lang="el-GR" sz="1400"/>
              <a:t> </a:t>
            </a:r>
          </a:p>
          <a:p>
            <a:pPr marL="0" indent="0" algn="just">
              <a:buNone/>
            </a:pPr>
            <a:endParaRPr lang="en-US" sz="1400"/>
          </a:p>
          <a:p>
            <a:pPr marL="0" indent="0" algn="just">
              <a:buNone/>
            </a:pPr>
            <a:endParaRPr lang="el-GR" sz="1400"/>
          </a:p>
          <a:p>
            <a:pPr marL="0" indent="0" algn="just">
              <a:buNone/>
            </a:pPr>
            <a:r>
              <a:rPr lang="el-GR" sz="1400"/>
              <a:t>[1] http://creativecommons.org/licenses/by-nc-sa/4.0/ </a:t>
            </a:r>
          </a:p>
          <a:p>
            <a:pPr marL="0" indent="0" algn="just">
              <a:buNone/>
            </a:pPr>
            <a:endParaRPr lang="en-US" sz="1400"/>
          </a:p>
          <a:p>
            <a:pPr marL="0" indent="0" algn="just">
              <a:buNone/>
            </a:pPr>
            <a:r>
              <a:rPr lang="el-GR" sz="1400"/>
              <a:t>Ως Μη Εμπορική ορίζεται η χρήση: </a:t>
            </a:r>
            <a:endParaRPr lang="en-US" sz="1400"/>
          </a:p>
          <a:p>
            <a:pPr marL="0" indent="0" algn="just">
              <a:buNone/>
            </a:pPr>
            <a:r>
              <a:rPr lang="el-GR" sz="1400"/>
              <a:t>• που δεν περιλαμβάνει άμεσο ή έμμεσο οικονομικό όφελος από την χρήση του έργου, για το διανομέα του έργου και αδειοδόχο</a:t>
            </a:r>
            <a:endParaRPr lang="en-US" sz="1400"/>
          </a:p>
          <a:p>
            <a:pPr marL="0" indent="0" algn="just">
              <a:buNone/>
            </a:pPr>
            <a:r>
              <a:rPr lang="el-GR" sz="1400"/>
              <a:t> • που δεν περιλαμβάνει οικονομική συναλλαγή ως προϋπόθεση για τη χρήση ή πρόσβαση στο έργο</a:t>
            </a:r>
            <a:endParaRPr lang="en-US" sz="1400"/>
          </a:p>
          <a:p>
            <a:pPr marL="0" indent="0" algn="just">
              <a:buNone/>
            </a:pPr>
            <a:r>
              <a:rPr lang="el-GR" sz="1400"/>
              <a:t> • που δεν προσπορίζει στο διανομέα του έργου και αδειοδόχο έμμεσο οικονομικό όφελος (π.χ. διαφημίσεις) από την προβολή του έργου σε διαδικτυακό τόπο </a:t>
            </a:r>
            <a:endParaRPr lang="en-US" sz="1400"/>
          </a:p>
          <a:p>
            <a:pPr marL="0" indent="0" algn="just">
              <a:buNone/>
            </a:pPr>
            <a:endParaRPr lang="en-US" sz="1400"/>
          </a:p>
          <a:p>
            <a:pPr marL="0" indent="0" algn="just">
              <a:buNone/>
            </a:pPr>
            <a:r>
              <a:rPr lang="el-GR" sz="1400"/>
              <a:t>Ο δικαιούχος μπορεί να παρέχει στον αδειοδόχο ξεχωριστή άδεια να χρησιμοποιεί το έργο για εμπορική χρήση, εφόσον αυτό του ζητηθεί.</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280" y="2609555"/>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59925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rtlCol="0">
            <a:normAutofit/>
          </a:bodyPr>
          <a:lstStyle/>
          <a:p>
            <a:pPr marL="0" indent="0">
              <a:buNone/>
              <a:defRPr/>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defRP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defRP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defRPr/>
            </a:pPr>
            <a:r>
              <a:rPr lang="el-GR" sz="2000" dirty="0"/>
              <a:t>το Σημείωμα Χρήσης Έργων Τρίτων (εφόσον υπάρχει)</a:t>
            </a:r>
          </a:p>
          <a:p>
            <a:pPr marL="0" indent="0">
              <a:buNone/>
              <a:defRPr/>
            </a:pPr>
            <a:r>
              <a:rPr lang="el-GR" sz="2400" dirty="0"/>
              <a:t>μαζί με τους συνοδευόμενους </a:t>
            </a:r>
            <a:r>
              <a:rPr lang="el-GR" sz="2400" dirty="0" err="1"/>
              <a:t>υπερσυνδέσμους</a:t>
            </a:r>
            <a:r>
              <a:rPr lang="el-GR" sz="2400" dirty="0"/>
              <a:t>.</a:t>
            </a:r>
          </a:p>
          <a:p>
            <a:pPr>
              <a:defRPr/>
            </a:pPr>
            <a:endParaRPr lang="el-GR" sz="2000" dirty="0"/>
          </a:p>
        </p:txBody>
      </p:sp>
    </p:spTree>
    <p:extLst>
      <p:ext uri="{BB962C8B-B14F-4D97-AF65-F5344CB8AC3E}">
        <p14:creationId xmlns:p14="http://schemas.microsoft.com/office/powerpoint/2010/main" val="54049713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0" y="-99371"/>
            <a:ext cx="9144000" cy="1142040"/>
          </a:xfrm>
        </p:spPr>
        <p:txBody>
          <a:bodyPr/>
          <a:lstStyle/>
          <a:p>
            <a:pPr eaLnBrk="1" hangingPunct="1"/>
            <a:r>
              <a:rPr lang="el-GR" smtClean="0"/>
              <a:t>Σημείωμα Χρήσης Έργων Τρίτων</a:t>
            </a:r>
          </a:p>
        </p:txBody>
      </p:sp>
      <p:sp>
        <p:nvSpPr>
          <p:cNvPr id="68611" name="Content Placeholder 2"/>
          <p:cNvSpPr>
            <a:spLocks noGrp="1"/>
          </p:cNvSpPr>
          <p:nvPr>
            <p:ph idx="1"/>
          </p:nvPr>
        </p:nvSpPr>
        <p:spPr>
          <a:xfrm>
            <a:off x="180001" y="1556804"/>
            <a:ext cx="8856000" cy="4526395"/>
          </a:xfrm>
        </p:spPr>
        <p:txBody>
          <a:bodyPr/>
          <a:lstStyle/>
          <a:p>
            <a:pPr marL="0" indent="0">
              <a:buNone/>
            </a:pPr>
            <a:r>
              <a:rPr lang="el-GR" sz="2000"/>
              <a:t>Το Έργο αυτό κάνει χρήση των ακόλουθων έργων:</a:t>
            </a:r>
          </a:p>
          <a:p>
            <a:pPr marL="0" indent="0">
              <a:buNone/>
            </a:pPr>
            <a:r>
              <a:rPr lang="el-GR" sz="2000" b="1"/>
              <a:t>Εικόνες/Σχήματα/Διαγράμματα</a:t>
            </a:r>
            <a:r>
              <a:rPr lang="en-US" sz="2000" b="1"/>
              <a:t>/</a:t>
            </a:r>
            <a:r>
              <a:rPr lang="el-GR" sz="2000" b="1"/>
              <a:t>Φωτογραφίες</a:t>
            </a:r>
            <a:endParaRPr lang="en-US" sz="2000" b="1"/>
          </a:p>
          <a:p>
            <a:pPr marL="0" indent="0">
              <a:buNone/>
            </a:pPr>
            <a:r>
              <a:rPr lang="el-GR" sz="2000"/>
              <a:t>Οποιασδήποτε μορφής  υλικό περιλαμβάνεται στο ανωτέρω έργο και δεν αναφέρεται σε ξεχωριστή πηγή αναφοράς, τότε αποτελεί πνευματική ιδιοκτησία του διδάσκοντα Καθηγητή, Βασίλη Κόμη.</a:t>
            </a:r>
          </a:p>
        </p:txBody>
      </p:sp>
    </p:spTree>
    <p:extLst>
      <p:ext uri="{BB962C8B-B14F-4D97-AF65-F5344CB8AC3E}">
        <p14:creationId xmlns:p14="http://schemas.microsoft.com/office/powerpoint/2010/main" val="167396689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6"/>
          <p:cNvSpPr>
            <a:spLocks noGrp="1"/>
          </p:cNvSpPr>
          <p:nvPr>
            <p:ph type="ctrTitle"/>
          </p:nvPr>
        </p:nvSpPr>
        <p:spPr>
          <a:xfrm>
            <a:off x="685440" y="2129984"/>
            <a:ext cx="7773120" cy="1470394"/>
          </a:xfrm>
        </p:spPr>
        <p:txBody>
          <a:bodyPr/>
          <a:lstStyle/>
          <a:p>
            <a:pPr eaLnBrk="1" hangingPunct="1"/>
            <a:r>
              <a:rPr lang="el-GR" dirty="0" smtClean="0"/>
              <a:t>Τέλος </a:t>
            </a:r>
            <a:r>
              <a:rPr lang="el-GR" dirty="0" smtClean="0"/>
              <a:t>12</a:t>
            </a:r>
            <a:r>
              <a:rPr lang="el-GR" baseline="30000" dirty="0" smtClean="0"/>
              <a:t>ης</a:t>
            </a:r>
            <a:r>
              <a:rPr lang="el-GR" dirty="0" smtClean="0"/>
              <a:t> </a:t>
            </a:r>
            <a:r>
              <a:rPr lang="el-GR" dirty="0" smtClean="0"/>
              <a:t>Ενότητας</a:t>
            </a:r>
          </a:p>
        </p:txBody>
      </p:sp>
      <p:sp>
        <p:nvSpPr>
          <p:cNvPr id="69635" name="Υπότιτλος 7"/>
          <p:cNvSpPr>
            <a:spLocks noGrp="1"/>
          </p:cNvSpPr>
          <p:nvPr>
            <p:ph type="subTitle" idx="1"/>
          </p:nvPr>
        </p:nvSpPr>
        <p:spPr>
          <a:xfrm>
            <a:off x="684000" y="3885528"/>
            <a:ext cx="7776000" cy="1752664"/>
          </a:xfrm>
        </p:spPr>
        <p:txBody>
          <a:bodyPr/>
          <a:lstStyle/>
          <a:p>
            <a:pPr eaLnBrk="1" hangingPunct="1"/>
            <a:endParaRPr lang="el-GR" smtClean="0"/>
          </a:p>
        </p:txBody>
      </p:sp>
      <p:pic>
        <p:nvPicPr>
          <p:cNvPr id="69636"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1921" y="5563305"/>
            <a:ext cx="3240000" cy="77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0" y="5790848"/>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922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pPr algn="ctr" eaLnBrk="1" hangingPunct="1"/>
            <a:r>
              <a:rPr lang="el-GR" smtClean="0"/>
              <a:t>Άδειες Χρήσης</a:t>
            </a:r>
          </a:p>
        </p:txBody>
      </p:sp>
      <p:sp>
        <p:nvSpPr>
          <p:cNvPr id="14339" name="Subtitle 8"/>
          <p:cNvSpPr>
            <a:spLocks noGrp="1"/>
          </p:cNvSpPr>
          <p:nvPr>
            <p:ph idx="1"/>
          </p:nvPr>
        </p:nvSpPr>
        <p:spPr bwMode="gray"/>
        <p:txBody>
          <a:bodyPr/>
          <a:lstStyle/>
          <a:p>
            <a:pPr eaLnBrk="1" hangingPunct="1"/>
            <a:r>
              <a:rPr lang="el-GR" sz="2800"/>
              <a:t>Το παρόν εκπαιδευτικό υλικό υπόκειται σε</a:t>
            </a:r>
            <a:r>
              <a:rPr lang="en-US" sz="2800"/>
              <a:t> </a:t>
            </a:r>
            <a:r>
              <a:rPr lang="el-GR" sz="2800"/>
              <a:t>άδειες χρήσης </a:t>
            </a:r>
            <a:r>
              <a:rPr lang="en-US" sz="2800"/>
              <a:t>Creative Commons. </a:t>
            </a:r>
          </a:p>
          <a:p>
            <a:pPr eaLnBrk="1" hangingPunct="1"/>
            <a:r>
              <a:rPr lang="el-GR" sz="2800"/>
              <a:t>Για εκπαιδευτικό υλικό, όπως εικόνες, που υπόκειται σε άλλου τύπου άδειας χρήσης, η άδεια χρήσης αναφέρεται ρητώς. </a:t>
            </a: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280" y="4419824"/>
            <a:ext cx="1733760" cy="666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61174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l-GR" smtClean="0"/>
              <a:t>Χρηματοδότηση</a:t>
            </a:r>
          </a:p>
        </p:txBody>
      </p:sp>
      <p:sp>
        <p:nvSpPr>
          <p:cNvPr id="15363" name="Content Placeholder 2"/>
          <p:cNvSpPr>
            <a:spLocks noGrp="1"/>
          </p:cNvSpPr>
          <p:nvPr>
            <p:ph idx="1"/>
          </p:nvPr>
        </p:nvSpPr>
        <p:spPr>
          <a:xfrm>
            <a:off x="456480" y="1340781"/>
            <a:ext cx="8231040" cy="4526395"/>
          </a:xfrm>
        </p:spPr>
        <p:txBody>
          <a:bodyPr/>
          <a:lstStyle/>
          <a:p>
            <a:pPr eaLnBrk="1" hangingPunct="1"/>
            <a:r>
              <a:rPr lang="el-GR" sz="2400"/>
              <a:t>Το παρόν εκπαιδευτικό υλικό έχει αναπτυχθεί στα πλαίσια του εκπαιδευτικού έργου του διδάσκοντα.</a:t>
            </a:r>
            <a:endParaRPr lang="en-US" sz="2400"/>
          </a:p>
          <a:p>
            <a:pPr eaLnBrk="1" hangingPunct="1"/>
            <a:r>
              <a:rPr lang="el-GR" sz="2400"/>
              <a:t>Το έργο «</a:t>
            </a:r>
            <a:r>
              <a:rPr lang="el-GR" sz="2400" b="1"/>
              <a:t>Ανοικτά Ακαδημαϊκά Μαθήματα στο Πανεπιστήμιο Πατρών</a:t>
            </a:r>
            <a:r>
              <a:rPr lang="el-GR" sz="2400"/>
              <a:t>» έχει χρηματοδοτήσει μόνο τη αναδιαμόρφωση του εκπαιδευτικού υλικού. </a:t>
            </a:r>
          </a:p>
          <a:p>
            <a:pPr eaLnBrk="1" hangingPunct="1"/>
            <a:r>
              <a:rPr lang="el-GR" sz="24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5364" name="Picture 3" descr="Λογότυπο Επιχειρησιακού Προγράμματος Εκπαίδευση και Δια βίου Μάθηση"/>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520" y="4933959"/>
            <a:ext cx="6480000" cy="154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68278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a:t>
            </a:r>
            <a:endParaRPr lang="en-US" dirty="0"/>
          </a:p>
        </p:txBody>
      </p:sp>
      <p:sp>
        <p:nvSpPr>
          <p:cNvPr id="3" name="Content Placeholder 2"/>
          <p:cNvSpPr>
            <a:spLocks noGrp="1"/>
          </p:cNvSpPr>
          <p:nvPr>
            <p:ph idx="1"/>
          </p:nvPr>
        </p:nvSpPr>
        <p:spPr/>
        <p:txBody>
          <a:bodyPr/>
          <a:lstStyle/>
          <a:p>
            <a:r>
              <a:rPr lang="el-GR" dirty="0"/>
              <a:t>Εισαγωγή στον ορισμό της Φορητής Μάθησης - Τεχνολογικό &amp; Παιδαγωγικό Πλαίσιο </a:t>
            </a:r>
          </a:p>
          <a:p>
            <a:r>
              <a:rPr lang="el-GR" dirty="0"/>
              <a:t>Χαρακτηριστικά και Βασικές Χρήσεις</a:t>
            </a:r>
          </a:p>
          <a:p>
            <a:r>
              <a:rPr lang="el-GR" dirty="0"/>
              <a:t>Μελέτες σε σχολεία και Εφαρμογές</a:t>
            </a:r>
          </a:p>
          <a:p>
            <a:pPr marL="0" indent="0">
              <a:buNone/>
            </a:pPr>
            <a:endParaRPr lang="en-US" dirty="0"/>
          </a:p>
        </p:txBody>
      </p:sp>
    </p:spTree>
    <p:extLst>
      <p:ext uri="{BB962C8B-B14F-4D97-AF65-F5344CB8AC3E}">
        <p14:creationId xmlns:p14="http://schemas.microsoft.com/office/powerpoint/2010/main" val="225959298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altLang="el-GR" dirty="0" smtClean="0">
                <a:latin typeface="Arial" panose="020B0604020202020204" pitchFamily="34" charset="0"/>
              </a:rPr>
              <a:t>Τι είναι η φορητή μάθηση;</a:t>
            </a:r>
            <a:endParaRPr lang="el-GR" altLang="el-GR" dirty="0" smtClean="0">
              <a:effectLst/>
              <a:latin typeface="Arial" panose="020B0604020202020204" pitchFamily="34" charset="0"/>
            </a:endParaRPr>
          </a:p>
        </p:txBody>
      </p:sp>
      <p:sp>
        <p:nvSpPr>
          <p:cNvPr id="8195" name="Rectangle 3"/>
          <p:cNvSpPr>
            <a:spLocks noGrp="1"/>
          </p:cNvSpPr>
          <p:nvPr>
            <p:ph type="body" idx="1"/>
          </p:nvPr>
        </p:nvSpPr>
        <p:spPr>
          <a:xfrm>
            <a:off x="854076" y="1294696"/>
            <a:ext cx="7643812" cy="5516562"/>
          </a:xfrm>
        </p:spPr>
        <p:txBody>
          <a:bodyPr/>
          <a:lstStyle/>
          <a:p>
            <a:pPr>
              <a:lnSpc>
                <a:spcPct val="80000"/>
              </a:lnSpc>
            </a:pPr>
            <a:r>
              <a:rPr lang="en-US" altLang="el-GR" sz="2400" dirty="0" smtClean="0">
                <a:latin typeface="Arial" panose="020B0604020202020204" pitchFamily="34" charset="0"/>
              </a:rPr>
              <a:t>Mobile Learning (m-learning</a:t>
            </a:r>
            <a:r>
              <a:rPr lang="el-GR" altLang="el-GR" sz="2400" dirty="0" smtClean="0">
                <a:latin typeface="Arial" panose="020B0604020202020204" pitchFamily="34" charset="0"/>
              </a:rPr>
              <a:t>, Φορητή Μάθηση</a:t>
            </a:r>
            <a:r>
              <a:rPr lang="en-US" altLang="el-GR" sz="2400" dirty="0" smtClean="0">
                <a:latin typeface="Arial" panose="020B0604020202020204" pitchFamily="34" charset="0"/>
              </a:rPr>
              <a:t>)</a:t>
            </a:r>
          </a:p>
          <a:p>
            <a:pPr>
              <a:lnSpc>
                <a:spcPct val="80000"/>
              </a:lnSpc>
              <a:buFont typeface="Wingdings 2" panose="05020102010507070707" pitchFamily="18" charset="2"/>
              <a:buNone/>
            </a:pPr>
            <a:r>
              <a:rPr lang="el-GR" altLang="el-GR" sz="2400" dirty="0" smtClean="0">
                <a:latin typeface="Arial" panose="020B0604020202020204" pitchFamily="34" charset="0"/>
              </a:rPr>
              <a:t>Μάθηση που λαμβάνει χώρα όταν ο μαθητής είναι σε κίνηση, δεν είναι περιορισμένος σε μια προκαθορισμένη τοποθεσία ή όταν ο μαθητής εκμεταλλεύεται τις ευκαιρίες που προσφέρονται από τις φορητές τεχνολογίες.</a:t>
            </a:r>
          </a:p>
          <a:p>
            <a:pPr>
              <a:lnSpc>
                <a:spcPct val="80000"/>
              </a:lnSpc>
            </a:pPr>
            <a:r>
              <a:rPr lang="en-US" altLang="el-GR" sz="2400" dirty="0" smtClean="0">
                <a:latin typeface="Arial" panose="020B0604020202020204" pitchFamily="34" charset="0"/>
              </a:rPr>
              <a:t>Ubiquitous Learning (u-learning)</a:t>
            </a:r>
          </a:p>
          <a:p>
            <a:pPr>
              <a:lnSpc>
                <a:spcPct val="80000"/>
              </a:lnSpc>
              <a:buFont typeface="Wingdings 2" panose="05020102010507070707" pitchFamily="18" charset="2"/>
              <a:buNone/>
            </a:pPr>
            <a:r>
              <a:rPr lang="el-GR" altLang="el-GR" sz="2400" dirty="0" smtClean="0">
                <a:latin typeface="Arial" panose="020B0604020202020204" pitchFamily="34" charset="0"/>
              </a:rPr>
              <a:t>Συχνά χρησιμοποιείται αντί του </a:t>
            </a:r>
            <a:r>
              <a:rPr lang="en-US" altLang="el-GR" sz="2400" dirty="0" smtClean="0">
                <a:latin typeface="Arial" panose="020B0604020202020204" pitchFamily="34" charset="0"/>
              </a:rPr>
              <a:t>m-learning</a:t>
            </a:r>
            <a:r>
              <a:rPr lang="el-GR" altLang="el-GR" sz="2400" dirty="0" smtClean="0">
                <a:latin typeface="Arial" panose="020B0604020202020204" pitchFamily="34" charset="0"/>
              </a:rPr>
              <a:t>. </a:t>
            </a:r>
          </a:p>
          <a:p>
            <a:pPr>
              <a:lnSpc>
                <a:spcPct val="80000"/>
              </a:lnSpc>
              <a:buFont typeface="Wingdings 2" panose="05020102010507070707" pitchFamily="18" charset="2"/>
              <a:buNone/>
            </a:pPr>
            <a:r>
              <a:rPr lang="el-GR" altLang="el-GR" sz="2400" dirty="0" smtClean="0">
                <a:latin typeface="Arial" panose="020B0604020202020204" pitchFamily="34" charset="0"/>
              </a:rPr>
              <a:t>Πρόκειται για μάθηση που λαμβάνει χώρα οπουδήποτε και οποτεδήποτε, χωρίς πάντα ο μαθητής να έχει τη συναίσθηση ότι μαθαίνει. </a:t>
            </a:r>
          </a:p>
          <a:p>
            <a:pPr>
              <a:lnSpc>
                <a:spcPct val="80000"/>
              </a:lnSpc>
              <a:buFont typeface="Wingdings 2" panose="05020102010507070707" pitchFamily="18" charset="2"/>
              <a:buNone/>
            </a:pPr>
            <a:r>
              <a:rPr lang="el-GR" altLang="el-GR" sz="2400" dirty="0" smtClean="0">
                <a:latin typeface="Arial" panose="020B0604020202020204" pitchFamily="34" charset="0"/>
              </a:rPr>
              <a:t>Η χρήση των ΤΠΕ είναι διαφανής.</a:t>
            </a:r>
            <a:endParaRPr lang="el-GR" altLang="el-GR" sz="2000" u="sng" dirty="0" smtClean="0">
              <a:latin typeface="Arial" panose="020B0604020202020204" pitchFamily="34" charset="0"/>
            </a:endParaRPr>
          </a:p>
          <a:p>
            <a:pPr>
              <a:lnSpc>
                <a:spcPct val="80000"/>
              </a:lnSpc>
              <a:buFont typeface="Wingdings 2" panose="05020102010507070707" pitchFamily="18" charset="2"/>
              <a:buNone/>
            </a:pPr>
            <a:endParaRPr lang="en-US" altLang="el-GR" sz="2400" dirty="0" smtClean="0">
              <a:latin typeface="Arial" panose="020B0604020202020204" pitchFamily="34" charset="0"/>
            </a:endParaRPr>
          </a:p>
          <a:p>
            <a:pPr>
              <a:lnSpc>
                <a:spcPct val="80000"/>
              </a:lnSpc>
              <a:buFont typeface="Wingdings 2" panose="05020102010507070707" pitchFamily="18" charset="2"/>
              <a:buNone/>
            </a:pPr>
            <a:endParaRPr lang="en-US" altLang="el-GR" sz="2400" dirty="0" smtClean="0">
              <a:latin typeface="Arial" panose="020B0604020202020204" pitchFamily="34" charset="0"/>
            </a:endParaRPr>
          </a:p>
        </p:txBody>
      </p:sp>
    </p:spTree>
    <p:extLst>
      <p:ext uri="{BB962C8B-B14F-4D97-AF65-F5344CB8AC3E}">
        <p14:creationId xmlns:p14="http://schemas.microsoft.com/office/powerpoint/2010/main" val="316024329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601396" cy="980728"/>
          </a:xfrm>
        </p:spPr>
        <p:txBody>
          <a:bodyPr/>
          <a:lstStyle/>
          <a:p>
            <a:pPr>
              <a:defRPr/>
            </a:pPr>
            <a:r>
              <a:rPr lang="el-GR" sz="5400" b="1" kern="1200" dirty="0">
                <a:latin typeface="Corbel" pitchFamily="34" charset="0"/>
                <a:ea typeface="MS PGothic" pitchFamily="34" charset="-128"/>
              </a:rPr>
              <a:t>Τεχνολογικό Πλαίσιο</a:t>
            </a:r>
          </a:p>
        </p:txBody>
      </p:sp>
      <p:sp>
        <p:nvSpPr>
          <p:cNvPr id="3" name="Content Placeholder 2"/>
          <p:cNvSpPr>
            <a:spLocks noGrp="1"/>
          </p:cNvSpPr>
          <p:nvPr>
            <p:ph idx="1"/>
          </p:nvPr>
        </p:nvSpPr>
        <p:spPr>
          <a:xfrm>
            <a:off x="683568" y="1340768"/>
            <a:ext cx="7745412" cy="5184576"/>
          </a:xfrm>
        </p:spPr>
        <p:txBody>
          <a:bodyPr/>
          <a:lstStyle/>
          <a:p>
            <a:pPr marL="857250" lvl="1" indent="-457200">
              <a:buFont typeface="Arial" panose="020B0604020202020204" pitchFamily="34" charset="0"/>
              <a:buChar char="•"/>
              <a:defRPr/>
            </a:pPr>
            <a:r>
              <a:rPr lang="el-GR" sz="2000" kern="1200" dirty="0" smtClean="0">
                <a:latin typeface="Corbel" pitchFamily="34" charset="0"/>
                <a:ea typeface="MS PGothic" pitchFamily="34" charset="-128"/>
              </a:rPr>
              <a:t>«…</a:t>
            </a:r>
            <a:r>
              <a:rPr lang="el-GR" sz="2000" i="1" kern="1200" dirty="0">
                <a:latin typeface="Corbel" pitchFamily="34" charset="0"/>
                <a:ea typeface="MS PGothic" pitchFamily="34" charset="-128"/>
              </a:rPr>
              <a:t>τεχνολογίες (πληροφορικής και τηλεπικοινωνιών) που προσφέρουν φορητότητα, ασύρματη επικοινωνία και συνδεσιμότητα καθώς και τις συσκευές που τις υποστηρίζουν</a:t>
            </a:r>
            <a:r>
              <a:rPr lang="el-GR" sz="2000" kern="1200" dirty="0">
                <a:latin typeface="Corbel" pitchFamily="34" charset="0"/>
                <a:ea typeface="MS PGothic" pitchFamily="34" charset="-128"/>
              </a:rPr>
              <a:t>…» (</a:t>
            </a:r>
            <a:r>
              <a:rPr lang="el-GR" sz="2000" kern="1200" dirty="0" err="1">
                <a:latin typeface="Corbel" pitchFamily="34" charset="0"/>
                <a:ea typeface="MS PGothic" pitchFamily="34" charset="-128"/>
              </a:rPr>
              <a:t>Chen</a:t>
            </a:r>
            <a:r>
              <a:rPr lang="el-GR" sz="2000" kern="1200" dirty="0">
                <a:latin typeface="Corbel" pitchFamily="34" charset="0"/>
                <a:ea typeface="MS PGothic" pitchFamily="34" charset="-128"/>
              </a:rPr>
              <a:t> &amp; </a:t>
            </a:r>
            <a:r>
              <a:rPr lang="el-GR" sz="2000" kern="1200" dirty="0" err="1">
                <a:latin typeface="Corbel" pitchFamily="34" charset="0"/>
                <a:ea typeface="MS PGothic" pitchFamily="34" charset="-128"/>
              </a:rPr>
              <a:t>Kotz</a:t>
            </a:r>
            <a:r>
              <a:rPr lang="el-GR" sz="2000" kern="1200" dirty="0">
                <a:latin typeface="Corbel" pitchFamily="34" charset="0"/>
                <a:ea typeface="MS PGothic" pitchFamily="34" charset="-128"/>
              </a:rPr>
              <a:t>, 2000)</a:t>
            </a:r>
          </a:p>
          <a:p>
            <a:pPr marL="857250" lvl="1"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rPr>
              <a:t>Οθόνης</a:t>
            </a:r>
            <a:r>
              <a:rPr lang="el-GR" sz="1400" kern="1200" dirty="0">
                <a:latin typeface="Corbel" pitchFamily="34" charset="0"/>
                <a:ea typeface="MS PGothic" pitchFamily="34" charset="-128"/>
              </a:rPr>
              <a:t> </a:t>
            </a:r>
            <a:r>
              <a:rPr lang="el-GR" sz="2000" b="1" kern="1200" dirty="0">
                <a:solidFill>
                  <a:srgbClr val="0070C0"/>
                </a:solidFill>
                <a:latin typeface="Corbel" pitchFamily="34" charset="0"/>
                <a:ea typeface="MS PGothic" pitchFamily="34" charset="-128"/>
              </a:rPr>
              <a:t>αφής</a:t>
            </a:r>
            <a:r>
              <a:rPr lang="el-GR" sz="2000" kern="1200" dirty="0">
                <a:latin typeface="Corbel" pitchFamily="34" charset="0"/>
                <a:ea typeface="MS PGothic" pitchFamily="34" charset="-128"/>
              </a:rPr>
              <a:t>, </a:t>
            </a:r>
            <a:r>
              <a:rPr lang="el-GR" sz="2000" b="1" kern="1200" dirty="0">
                <a:solidFill>
                  <a:srgbClr val="0070C0"/>
                </a:solidFill>
                <a:latin typeface="Corbel" pitchFamily="34" charset="0"/>
                <a:ea typeface="MS PGothic" pitchFamily="34" charset="-128"/>
              </a:rPr>
              <a:t>συνδεσιμότητα</a:t>
            </a:r>
            <a:r>
              <a:rPr lang="el-GR" sz="2000" kern="1200" dirty="0">
                <a:latin typeface="Corbel" pitchFamily="34" charset="0"/>
                <a:ea typeface="MS PGothic" pitchFamily="34" charset="-128"/>
              </a:rPr>
              <a:t>, </a:t>
            </a:r>
            <a:r>
              <a:rPr lang="el-GR" sz="2000" b="1" kern="1200" dirty="0">
                <a:solidFill>
                  <a:srgbClr val="0070C0"/>
                </a:solidFill>
                <a:latin typeface="Corbel" pitchFamily="34" charset="0"/>
                <a:ea typeface="MS PGothic" pitchFamily="34" charset="-128"/>
              </a:rPr>
              <a:t>υπολογιστική ισχύ</a:t>
            </a:r>
            <a:r>
              <a:rPr lang="el-GR" sz="2000" kern="1200" dirty="0">
                <a:latin typeface="Corbel" pitchFamily="34" charset="0"/>
                <a:ea typeface="MS PGothic" pitchFamily="34" charset="-128"/>
              </a:rPr>
              <a:t>, </a:t>
            </a:r>
            <a:r>
              <a:rPr lang="el-GR" sz="2000" b="1" kern="1200" dirty="0">
                <a:solidFill>
                  <a:srgbClr val="0070C0"/>
                </a:solidFill>
                <a:latin typeface="Corbel" pitchFamily="34" charset="0"/>
                <a:ea typeface="MS PGothic" pitchFamily="34" charset="-128"/>
              </a:rPr>
              <a:t>αυτονομία</a:t>
            </a:r>
            <a:r>
              <a:rPr lang="el-GR" sz="2000" kern="1200" dirty="0">
                <a:latin typeface="Corbel" pitchFamily="34" charset="0"/>
                <a:ea typeface="MS PGothic" pitchFamily="34" charset="-128"/>
              </a:rPr>
              <a:t>, </a:t>
            </a:r>
            <a:r>
              <a:rPr lang="el-GR" sz="2000" b="1" kern="1200" dirty="0">
                <a:solidFill>
                  <a:srgbClr val="0070C0"/>
                </a:solidFill>
                <a:latin typeface="Corbel" pitchFamily="34" charset="0"/>
                <a:ea typeface="MS PGothic" pitchFamily="34" charset="-128"/>
              </a:rPr>
              <a:t>μνήμη</a:t>
            </a:r>
            <a:r>
              <a:rPr lang="el-GR" sz="2000" kern="1200" dirty="0">
                <a:latin typeface="Corbel" pitchFamily="34" charset="0"/>
                <a:ea typeface="MS PGothic" pitchFamily="34" charset="-128"/>
              </a:rPr>
              <a:t>, φωτογραφική μηχανή, υπηρεσίες τοποθεσίας, αισθητήρες</a:t>
            </a:r>
            <a:r>
              <a:rPr lang="en-US" sz="2000" kern="1200" dirty="0">
                <a:latin typeface="Corbel" pitchFamily="34" charset="0"/>
                <a:ea typeface="MS PGothic" pitchFamily="34" charset="-128"/>
              </a:rPr>
              <a:t>, </a:t>
            </a:r>
            <a:r>
              <a:rPr lang="el-GR" sz="2000" kern="1200" dirty="0">
                <a:latin typeface="Corbel" pitchFamily="34" charset="0"/>
                <a:ea typeface="MS PGothic" pitchFamily="34" charset="-128"/>
              </a:rPr>
              <a:t>θύρες σύνδεσης</a:t>
            </a:r>
          </a:p>
          <a:p>
            <a:pPr marL="857250" lvl="1" indent="-457200">
              <a:buFont typeface="Arial" panose="020B0604020202020204" pitchFamily="34" charset="0"/>
              <a:buChar char="•"/>
              <a:defRPr/>
            </a:pPr>
            <a:r>
              <a:rPr lang="en-US" sz="2000" b="1" kern="1200" dirty="0">
                <a:solidFill>
                  <a:srgbClr val="0070C0"/>
                </a:solidFill>
                <a:latin typeface="Corbel" pitchFamily="34" charset="0"/>
                <a:ea typeface="MS PGothic" pitchFamily="34" charset="-128"/>
              </a:rPr>
              <a:t>PDA’s</a:t>
            </a:r>
            <a:r>
              <a:rPr lang="en-US" sz="2000" kern="1200" dirty="0">
                <a:latin typeface="Corbel" pitchFamily="34" charset="0"/>
                <a:ea typeface="MS PGothic" pitchFamily="34" charset="-128"/>
              </a:rPr>
              <a:t>, </a:t>
            </a:r>
            <a:r>
              <a:rPr lang="en-US" sz="2000" b="1" kern="1200" dirty="0">
                <a:solidFill>
                  <a:srgbClr val="0070C0"/>
                </a:solidFill>
                <a:latin typeface="Corbel" pitchFamily="34" charset="0"/>
                <a:ea typeface="MS PGothic" pitchFamily="34" charset="-128"/>
              </a:rPr>
              <a:t>eBook Reader, Smartphones, Tablet PC</a:t>
            </a:r>
          </a:p>
          <a:p>
            <a:pPr marL="857250" lvl="1"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rPr>
              <a:t>Λογισμικό συστήματος  </a:t>
            </a:r>
            <a:r>
              <a:rPr lang="el-GR" sz="2000" kern="1200" dirty="0">
                <a:latin typeface="Corbel" pitchFamily="34" charset="0"/>
                <a:ea typeface="MS PGothic" pitchFamily="34" charset="-128"/>
              </a:rPr>
              <a:t>(</a:t>
            </a:r>
            <a:r>
              <a:rPr lang="fr-FR" sz="2000" kern="1200" dirty="0">
                <a:latin typeface="Corbel" pitchFamily="34" charset="0"/>
                <a:ea typeface="MS PGothic" pitchFamily="34" charset="-128"/>
              </a:rPr>
              <a:t>IOS</a:t>
            </a:r>
            <a:r>
              <a:rPr lang="el-GR" sz="2000" kern="1200" dirty="0">
                <a:latin typeface="Corbel" pitchFamily="34" charset="0"/>
                <a:ea typeface="MS PGothic" pitchFamily="34" charset="-128"/>
              </a:rPr>
              <a:t>, </a:t>
            </a:r>
            <a:r>
              <a:rPr lang="fr-FR" sz="2000" kern="1200" dirty="0">
                <a:latin typeface="Corbel" pitchFamily="34" charset="0"/>
                <a:ea typeface="MS PGothic" pitchFamily="34" charset="-128"/>
              </a:rPr>
              <a:t>Android</a:t>
            </a:r>
            <a:r>
              <a:rPr lang="el-GR" sz="2000" kern="1200" dirty="0">
                <a:latin typeface="Corbel" pitchFamily="34" charset="0"/>
                <a:ea typeface="MS PGothic" pitchFamily="34" charset="-128"/>
              </a:rPr>
              <a:t>, </a:t>
            </a:r>
            <a:r>
              <a:rPr lang="en-US" sz="2000" kern="1200" dirty="0">
                <a:latin typeface="Corbel" pitchFamily="34" charset="0"/>
                <a:ea typeface="MS PGothic" pitchFamily="34" charset="-128"/>
              </a:rPr>
              <a:t>Windows</a:t>
            </a:r>
            <a:r>
              <a:rPr lang="el-GR" sz="2000" kern="1200" dirty="0">
                <a:latin typeface="Corbel" pitchFamily="34" charset="0"/>
                <a:ea typeface="MS PGothic" pitchFamily="34" charset="-128"/>
              </a:rPr>
              <a:t>, </a:t>
            </a:r>
            <a:r>
              <a:rPr lang="en-US" sz="2000" kern="1200" dirty="0">
                <a:latin typeface="Corbel" pitchFamily="34" charset="0"/>
                <a:ea typeface="MS PGothic" pitchFamily="34" charset="-128"/>
              </a:rPr>
              <a:t>Blackberry</a:t>
            </a:r>
            <a:r>
              <a:rPr lang="el-GR" sz="2000" kern="1200" dirty="0">
                <a:latin typeface="Corbel" pitchFamily="34" charset="0"/>
                <a:ea typeface="MS PGothic" pitchFamily="34" charset="-128"/>
              </a:rPr>
              <a:t>)</a:t>
            </a:r>
          </a:p>
          <a:p>
            <a:pPr marL="857250" lvl="1"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rPr>
              <a:t>Εφαρμογές</a:t>
            </a:r>
            <a:r>
              <a:rPr lang="en-US" sz="2000" b="1" kern="1200" dirty="0">
                <a:solidFill>
                  <a:srgbClr val="0070C0"/>
                </a:solidFill>
                <a:latin typeface="Corbel" pitchFamily="34" charset="0"/>
                <a:ea typeface="MS PGothic" pitchFamily="34" charset="-128"/>
              </a:rPr>
              <a:t> (apps) </a:t>
            </a:r>
            <a:r>
              <a:rPr lang="el-GR" sz="2000" kern="1200" dirty="0">
                <a:latin typeface="Corbel" pitchFamily="34" charset="0"/>
                <a:ea typeface="MS PGothic" pitchFamily="34" charset="-128"/>
              </a:rPr>
              <a:t>(</a:t>
            </a:r>
            <a:r>
              <a:rPr lang="en-US" sz="2000" kern="1200" dirty="0">
                <a:latin typeface="Corbel" pitchFamily="34" charset="0"/>
                <a:ea typeface="MS PGothic" pitchFamily="34" charset="-128"/>
              </a:rPr>
              <a:t>App Store, Google </a:t>
            </a:r>
            <a:r>
              <a:rPr lang="en-US" sz="2000" kern="1200" dirty="0" smtClean="0">
                <a:latin typeface="Corbel" pitchFamily="34" charset="0"/>
                <a:ea typeface="MS PGothic" pitchFamily="34" charset="-128"/>
              </a:rPr>
              <a:t>Play)</a:t>
            </a:r>
            <a:endParaRPr lang="en-US" sz="2000" kern="1200" dirty="0">
              <a:latin typeface="Corbel" pitchFamily="34" charset="0"/>
              <a:ea typeface="MS PGothic" pitchFamily="34" charset="-128"/>
            </a:endParaRPr>
          </a:p>
          <a:p>
            <a:pPr marL="857250" lvl="1" indent="-457200">
              <a:buFont typeface="Arial" panose="020B0604020202020204" pitchFamily="34" charset="0"/>
              <a:buChar char="•"/>
              <a:defRPr/>
            </a:pPr>
            <a:r>
              <a:rPr lang="en-US" sz="2000" kern="1200" dirty="0">
                <a:latin typeface="Corbel" pitchFamily="34" charset="0"/>
                <a:ea typeface="MS PGothic" pitchFamily="34" charset="-128"/>
              </a:rPr>
              <a:t>Ubiquitous computing</a:t>
            </a:r>
            <a:endParaRPr lang="el-GR" sz="2000" kern="1200" dirty="0">
              <a:latin typeface="Corbel" pitchFamily="34" charset="0"/>
              <a:ea typeface="MS PGothic" pitchFamily="34" charset="-128"/>
            </a:endParaRPr>
          </a:p>
          <a:p>
            <a:pPr marL="857250" lvl="1" indent="-457200">
              <a:buFont typeface="Arial" panose="020B0604020202020204" pitchFamily="34" charset="0"/>
              <a:buChar char="•"/>
              <a:defRPr/>
            </a:pPr>
            <a:r>
              <a:rPr lang="el-GR" sz="2000" b="1" kern="1200" dirty="0">
                <a:solidFill>
                  <a:srgbClr val="0070C0"/>
                </a:solidFill>
                <a:latin typeface="Corbel" pitchFamily="34" charset="0"/>
                <a:ea typeface="MS PGothic" pitchFamily="34" charset="-128"/>
              </a:rPr>
              <a:t>Περιορισμοί</a:t>
            </a:r>
            <a:r>
              <a:rPr lang="el-GR" sz="2000" kern="1200" dirty="0">
                <a:latin typeface="Corbel" pitchFamily="34" charset="0"/>
                <a:ea typeface="MS PGothic" pitchFamily="34" charset="-128"/>
              </a:rPr>
              <a:t> (αυτονομία</a:t>
            </a:r>
            <a:r>
              <a:rPr lang="en-US" sz="2000" kern="1200" dirty="0">
                <a:latin typeface="Corbel" pitchFamily="34" charset="0"/>
                <a:ea typeface="MS PGothic" pitchFamily="34" charset="-128"/>
              </a:rPr>
              <a:t>, </a:t>
            </a:r>
            <a:r>
              <a:rPr lang="el-GR" sz="2000" kern="1200" dirty="0">
                <a:latin typeface="Corbel" pitchFamily="34" charset="0"/>
                <a:ea typeface="MS PGothic" pitchFamily="34" charset="-128"/>
              </a:rPr>
              <a:t>συνδεσιμότητα</a:t>
            </a:r>
            <a:r>
              <a:rPr lang="en-US" sz="2000" kern="1200" dirty="0">
                <a:latin typeface="Corbel" pitchFamily="34" charset="0"/>
                <a:ea typeface="MS PGothic" pitchFamily="34" charset="-128"/>
              </a:rPr>
              <a:t>, </a:t>
            </a:r>
            <a:r>
              <a:rPr lang="el-GR" sz="2000" kern="1200" dirty="0">
                <a:latin typeface="Corbel" pitchFamily="34" charset="0"/>
                <a:ea typeface="MS PGothic" pitchFamily="34" charset="-128"/>
              </a:rPr>
              <a:t>συσκευές εξόδου</a:t>
            </a:r>
            <a:r>
              <a:rPr lang="en-US" sz="2000" kern="1200" dirty="0">
                <a:latin typeface="Corbel" pitchFamily="34" charset="0"/>
                <a:ea typeface="MS PGothic" pitchFamily="34" charset="-128"/>
              </a:rPr>
              <a:t>, </a:t>
            </a:r>
            <a:r>
              <a:rPr lang="el-GR" sz="2000" kern="1200" dirty="0">
                <a:latin typeface="Corbel" pitchFamily="34" charset="0"/>
                <a:ea typeface="MS PGothic" pitchFamily="34" charset="-128"/>
              </a:rPr>
              <a:t>εφαρμογές,</a:t>
            </a:r>
            <a:r>
              <a:rPr lang="en-US" sz="2000" kern="1200" dirty="0">
                <a:latin typeface="Corbel" pitchFamily="34" charset="0"/>
                <a:ea typeface="MS PGothic" pitchFamily="34" charset="-128"/>
              </a:rPr>
              <a:t> </a:t>
            </a:r>
            <a:r>
              <a:rPr lang="el-GR" sz="2000" kern="1200" dirty="0">
                <a:latin typeface="Corbel" pitchFamily="34" charset="0"/>
                <a:ea typeface="MS PGothic" pitchFamily="34" charset="-128"/>
              </a:rPr>
              <a:t>εκπαιδευτικό λογισμικό)</a:t>
            </a:r>
          </a:p>
          <a:p>
            <a:pPr marL="400050" lvl="1" indent="0">
              <a:defRPr/>
            </a:pPr>
            <a:endParaRPr lang="en-US" sz="2400" dirty="0">
              <a:ea typeface="+mn-ea"/>
            </a:endParaRPr>
          </a:p>
          <a:p>
            <a:pPr marL="857250" lvl="1" indent="-457200">
              <a:buFont typeface="Arial" panose="020B0604020202020204" pitchFamily="34" charset="0"/>
              <a:buChar char="•"/>
              <a:defRPr/>
            </a:pPr>
            <a:endParaRPr lang="en-US" sz="20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71400"/>
            <a:ext cx="7169347" cy="1052736"/>
          </a:xfrm>
        </p:spPr>
        <p:txBody>
          <a:bodyPr/>
          <a:lstStyle/>
          <a:p>
            <a:pPr>
              <a:defRPr/>
            </a:pPr>
            <a:r>
              <a:rPr lang="el-GR" sz="5400" b="1" kern="1200" dirty="0">
                <a:latin typeface="Corbel" pitchFamily="34" charset="0"/>
                <a:ea typeface="MS PGothic" pitchFamily="34" charset="-128"/>
              </a:rPr>
              <a:t>Παιδαγωγικό Πλαίσιο</a:t>
            </a:r>
            <a:endParaRPr lang="en-US" sz="5400" b="1" kern="1200" dirty="0">
              <a:latin typeface="Corbel" pitchFamily="34" charset="0"/>
              <a:ea typeface="MS PGothic" pitchFamily="34" charset="-128"/>
            </a:endParaRPr>
          </a:p>
        </p:txBody>
      </p:sp>
      <p:sp>
        <p:nvSpPr>
          <p:cNvPr id="3" name="Content Placeholder 2"/>
          <p:cNvSpPr>
            <a:spLocks noGrp="1"/>
          </p:cNvSpPr>
          <p:nvPr>
            <p:ph idx="1"/>
          </p:nvPr>
        </p:nvSpPr>
        <p:spPr>
          <a:xfrm>
            <a:off x="683568" y="1052736"/>
            <a:ext cx="7992888" cy="6165304"/>
          </a:xfrm>
        </p:spPr>
        <p:txBody>
          <a:bodyPr/>
          <a:lstStyle/>
          <a:p>
            <a:pPr marL="400050" lvl="1" indent="0">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400" kern="1200" dirty="0" smtClean="0">
                <a:latin typeface="Corbel" pitchFamily="34" charset="0"/>
                <a:ea typeface="MS PGothic" pitchFamily="34" charset="-128"/>
              </a:rPr>
              <a:t>Οι </a:t>
            </a:r>
            <a:r>
              <a:rPr lang="el-GR" altLang="el-GR" sz="2400" kern="1200" dirty="0">
                <a:latin typeface="Corbel" pitchFamily="34" charset="0"/>
                <a:ea typeface="MS PGothic" pitchFamily="34" charset="-128"/>
              </a:rPr>
              <a:t>έρευνες</a:t>
            </a:r>
            <a:r>
              <a:rPr lang="el-GR" altLang="el-GR" sz="2400" b="1" kern="1200" dirty="0">
                <a:solidFill>
                  <a:srgbClr val="0070C0"/>
                </a:solidFill>
                <a:latin typeface="Corbel" pitchFamily="34" charset="0"/>
                <a:ea typeface="MS PGothic" pitchFamily="34" charset="-128"/>
              </a:rPr>
              <a:t> εστιάζουν </a:t>
            </a:r>
            <a:r>
              <a:rPr lang="el-GR" altLang="el-GR" sz="2400" kern="1200" dirty="0">
                <a:latin typeface="Corbel" pitchFamily="34" charset="0"/>
                <a:ea typeface="MS PGothic" pitchFamily="34" charset="-128"/>
              </a:rPr>
              <a:t>(</a:t>
            </a:r>
            <a:r>
              <a:rPr lang="de-DE" altLang="el-GR" sz="2400" kern="1200" dirty="0">
                <a:latin typeface="Corbel" pitchFamily="34" charset="0"/>
                <a:ea typeface="MS PGothic" pitchFamily="34" charset="-128"/>
              </a:rPr>
              <a:t>J.-L. Hung &amp; Zhang, 201</a:t>
            </a:r>
            <a:r>
              <a:rPr lang="el-GR" altLang="el-GR" sz="2400" kern="1200" dirty="0">
                <a:latin typeface="Corbel" pitchFamily="34" charset="0"/>
                <a:ea typeface="MS PGothic" pitchFamily="34" charset="-128"/>
              </a:rPr>
              <a:t>2) </a:t>
            </a:r>
          </a:p>
          <a:p>
            <a:pPr marL="1257300" lvl="2" indent="-457200">
              <a:buFont typeface="Arial" panose="020B0604020202020204" pitchFamily="34" charset="0"/>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000" kern="1200" dirty="0">
                <a:latin typeface="Corbel" pitchFamily="34" charset="0"/>
                <a:ea typeface="MS PGothic" pitchFamily="34" charset="-128"/>
              </a:rPr>
              <a:t>Ζητήματα </a:t>
            </a:r>
            <a:r>
              <a:rPr lang="el-GR" altLang="el-GR" sz="2000" b="1" kern="1200" dirty="0">
                <a:solidFill>
                  <a:srgbClr val="0070C0"/>
                </a:solidFill>
                <a:latin typeface="Corbel" pitchFamily="34" charset="0"/>
                <a:ea typeface="MS PGothic" pitchFamily="34" charset="-128"/>
              </a:rPr>
              <a:t>σχεδίασης </a:t>
            </a:r>
            <a:r>
              <a:rPr lang="el-GR" altLang="el-GR" sz="2000" kern="1200" dirty="0">
                <a:latin typeface="Corbel" pitchFamily="34" charset="0"/>
                <a:ea typeface="MS PGothic" pitchFamily="34" charset="-128"/>
              </a:rPr>
              <a:t>συσκευών και εφαρμογών</a:t>
            </a:r>
          </a:p>
          <a:p>
            <a:pPr marL="1257300" lvl="2" indent="-457200">
              <a:buFont typeface="Arial" panose="020B0604020202020204" pitchFamily="34" charset="0"/>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000" kern="1200" dirty="0">
                <a:latin typeface="Corbel" pitchFamily="34" charset="0"/>
                <a:ea typeface="MS PGothic" pitchFamily="34" charset="-128"/>
              </a:rPr>
              <a:t>Ζητήματα </a:t>
            </a:r>
            <a:r>
              <a:rPr lang="el-GR" altLang="el-GR" sz="2000" b="1" kern="1200" dirty="0">
                <a:solidFill>
                  <a:srgbClr val="0070C0"/>
                </a:solidFill>
                <a:latin typeface="Corbel" pitchFamily="34" charset="0"/>
                <a:ea typeface="MS PGothic" pitchFamily="34" charset="-128"/>
              </a:rPr>
              <a:t>αποδοχής</a:t>
            </a:r>
            <a:r>
              <a:rPr lang="el-GR" altLang="el-GR" sz="2000" kern="1200" dirty="0">
                <a:latin typeface="Corbel" pitchFamily="34" charset="0"/>
                <a:ea typeface="MS PGothic" pitchFamily="34" charset="-128"/>
              </a:rPr>
              <a:t> της τεχνολογίας</a:t>
            </a:r>
          </a:p>
          <a:p>
            <a:pPr marL="1257300" lvl="2" indent="-457200">
              <a:buFont typeface="Arial" panose="020B0604020202020204" pitchFamily="34" charset="0"/>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000" kern="1200" dirty="0">
                <a:latin typeface="Corbel" pitchFamily="34" charset="0"/>
                <a:ea typeface="MS PGothic" pitchFamily="34" charset="-128"/>
              </a:rPr>
              <a:t>Ζητήματα </a:t>
            </a:r>
            <a:r>
              <a:rPr lang="el-GR" altLang="el-GR" sz="2000" b="1" kern="1200" dirty="0">
                <a:solidFill>
                  <a:srgbClr val="0070C0"/>
                </a:solidFill>
                <a:latin typeface="Corbel" pitchFamily="34" charset="0"/>
                <a:ea typeface="MS PGothic" pitchFamily="34" charset="-128"/>
              </a:rPr>
              <a:t>διαχείρισης εκπαιδευτικής διαδικασίας </a:t>
            </a:r>
          </a:p>
          <a:p>
            <a:pPr marL="1257300" lvl="2" indent="-457200">
              <a:buFont typeface="Arial" panose="020B0604020202020204" pitchFamily="34" charset="0"/>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000" kern="1200" dirty="0">
                <a:latin typeface="Corbel" pitchFamily="34" charset="0"/>
                <a:ea typeface="MS PGothic" pitchFamily="34" charset="-128"/>
              </a:rPr>
              <a:t>Ζητήματα </a:t>
            </a:r>
            <a:r>
              <a:rPr lang="el-GR" altLang="el-GR" sz="2000" b="1" kern="1200" dirty="0">
                <a:solidFill>
                  <a:srgbClr val="0070C0"/>
                </a:solidFill>
                <a:latin typeface="Corbel" pitchFamily="34" charset="0"/>
                <a:ea typeface="MS PGothic" pitchFamily="34" charset="-128"/>
              </a:rPr>
              <a:t>αποτελεσματικότητας</a:t>
            </a:r>
            <a:r>
              <a:rPr lang="en-US" altLang="el-GR" sz="2000" kern="1200" dirty="0">
                <a:latin typeface="Corbel" pitchFamily="34" charset="0"/>
                <a:ea typeface="MS PGothic" pitchFamily="34" charset="-128"/>
              </a:rPr>
              <a:t> </a:t>
            </a:r>
            <a:endParaRPr lang="el-GR" altLang="el-GR" sz="2000" kern="1200" dirty="0">
              <a:latin typeface="Corbel" pitchFamily="34" charset="0"/>
              <a:ea typeface="MS PGothic" pitchFamily="34" charset="-128"/>
            </a:endParaRPr>
          </a:p>
          <a:p>
            <a:pPr marL="1257300" lvl="2" indent="-457200">
              <a:buFont typeface="Arial" panose="020B0604020202020204" pitchFamily="34" charset="0"/>
              <a:buChar char="•"/>
              <a:tabLst>
                <a:tab pos="360363" algn="l"/>
                <a:tab pos="465138" algn="l"/>
                <a:tab pos="914400" algn="l"/>
                <a:tab pos="1363663" algn="l"/>
                <a:tab pos="1812925" algn="l"/>
                <a:tab pos="2262188" algn="l"/>
                <a:tab pos="2711450" algn="l"/>
                <a:tab pos="3160713" algn="l"/>
                <a:tab pos="3609975" algn="l"/>
                <a:tab pos="4059238" algn="l"/>
                <a:tab pos="4508500" algn="l"/>
                <a:tab pos="4957763" algn="l"/>
                <a:tab pos="5407025" algn="l"/>
                <a:tab pos="5856288" algn="l"/>
                <a:tab pos="6305550" algn="l"/>
                <a:tab pos="6754813" algn="l"/>
                <a:tab pos="7204075" algn="l"/>
                <a:tab pos="7653338" algn="l"/>
                <a:tab pos="8102600" algn="l"/>
                <a:tab pos="8551863" algn="l"/>
                <a:tab pos="9001125" algn="l"/>
              </a:tabLst>
              <a:defRPr/>
            </a:pPr>
            <a:r>
              <a:rPr lang="el-GR" altLang="el-GR" sz="2000" b="1" kern="1200" dirty="0">
                <a:solidFill>
                  <a:srgbClr val="0070C0"/>
                </a:solidFill>
                <a:latin typeface="Corbel" pitchFamily="34" charset="0"/>
                <a:ea typeface="MS PGothic" pitchFamily="34" charset="-128"/>
              </a:rPr>
              <a:t>Εφαρμογή </a:t>
            </a:r>
            <a:r>
              <a:rPr lang="el-GR" altLang="el-GR" sz="2000" kern="1200" dirty="0">
                <a:latin typeface="Corbel" pitchFamily="34" charset="0"/>
                <a:ea typeface="MS PGothic" pitchFamily="34" charset="-128"/>
              </a:rPr>
              <a:t>σε</a:t>
            </a:r>
            <a:r>
              <a:rPr lang="el-GR" altLang="el-GR" sz="2000" b="1" kern="1200" dirty="0">
                <a:solidFill>
                  <a:srgbClr val="0070C0"/>
                </a:solidFill>
                <a:latin typeface="Corbel" pitchFamily="34" charset="0"/>
                <a:ea typeface="MS PGothic" pitchFamily="34" charset="-128"/>
              </a:rPr>
              <a:t> </a:t>
            </a:r>
            <a:r>
              <a:rPr lang="el-GR" altLang="el-GR" sz="2000" kern="1200" dirty="0">
                <a:latin typeface="Corbel" pitchFamily="34" charset="0"/>
                <a:ea typeface="MS PGothic" pitchFamily="34" charset="-128"/>
              </a:rPr>
              <a:t>πιλοτικές ή πραγματικές συνθήκες</a:t>
            </a:r>
          </a:p>
          <a:p>
            <a:pPr marL="857250" lvl="1" indent="-457200">
              <a:buFont typeface="Arial" panose="020B0604020202020204" pitchFamily="34" charset="0"/>
              <a:buChar char="•"/>
              <a:defRPr/>
            </a:pPr>
            <a:r>
              <a:rPr lang="el-GR" sz="2400" b="1" kern="1200" dirty="0">
                <a:solidFill>
                  <a:srgbClr val="0070C0"/>
                </a:solidFill>
                <a:latin typeface="Corbel" pitchFamily="34" charset="0"/>
                <a:ea typeface="MS PGothic" pitchFamily="34" charset="-128"/>
              </a:rPr>
              <a:t>Συνεργατική μάθηση </a:t>
            </a:r>
            <a:r>
              <a:rPr lang="el-GR" sz="2400" kern="1200" dirty="0">
                <a:latin typeface="Corbel" pitchFamily="34" charset="0"/>
                <a:ea typeface="MS PGothic" pitchFamily="34" charset="-128"/>
              </a:rPr>
              <a:t>(κοινωνικές εφαρμογές διαμοίρασης περιεχομένου, συνδεσιμότητα, κινητικότητα, ενσωμάτωση στο συμβατικό περιβάλλον μάθησης</a:t>
            </a:r>
            <a:r>
              <a:rPr lang="el-GR" sz="2400" kern="1200" dirty="0" smtClean="0">
                <a:latin typeface="Corbel" pitchFamily="34" charset="0"/>
                <a:ea typeface="MS PGothic" pitchFamily="34" charset="-128"/>
              </a:rPr>
              <a:t>)</a:t>
            </a:r>
          </a:p>
          <a:p>
            <a:pPr marL="857250" lvl="1" indent="-457200">
              <a:buFont typeface="Arial" panose="020B0604020202020204" pitchFamily="34" charset="0"/>
              <a:buChar char="•"/>
              <a:defRPr/>
            </a:pPr>
            <a:r>
              <a:rPr lang="el-GR" sz="2400" b="1" kern="1200" dirty="0">
                <a:solidFill>
                  <a:srgbClr val="0070C0"/>
                </a:solidFill>
                <a:latin typeface="Corbel" pitchFamily="34" charset="0"/>
                <a:ea typeface="MS PGothic" pitchFamily="34" charset="-128"/>
              </a:rPr>
              <a:t>Δεν μετασχηματίζουν </a:t>
            </a:r>
            <a:r>
              <a:rPr lang="el-GR" sz="2400" kern="1200" dirty="0" smtClean="0">
                <a:latin typeface="Corbel" pitchFamily="34" charset="0"/>
                <a:ea typeface="MS PGothic" pitchFamily="34" charset="-128"/>
              </a:rPr>
              <a:t>το περιβάλλον μάθηση</a:t>
            </a:r>
            <a:r>
              <a:rPr lang="el-GR" sz="2400" kern="1200" dirty="0">
                <a:latin typeface="Corbel" pitchFamily="34" charset="0"/>
                <a:ea typeface="MS PGothic" pitchFamily="34" charset="-128"/>
              </a:rPr>
              <a:t>ς</a:t>
            </a:r>
            <a:r>
              <a:rPr lang="el-GR" sz="2400" kern="1200" dirty="0" smtClean="0">
                <a:latin typeface="Corbel" pitchFamily="34" charset="0"/>
                <a:ea typeface="MS PGothic" pitchFamily="34" charset="-128"/>
              </a:rPr>
              <a:t> και </a:t>
            </a:r>
            <a:r>
              <a:rPr lang="el-GR" sz="2400" b="1" kern="1200" dirty="0">
                <a:solidFill>
                  <a:srgbClr val="0070C0"/>
                </a:solidFill>
                <a:latin typeface="Corbel" pitchFamily="34" charset="0"/>
                <a:ea typeface="MS PGothic" pitchFamily="34" charset="-128"/>
              </a:rPr>
              <a:t>επίκεντρο</a:t>
            </a:r>
            <a:r>
              <a:rPr lang="el-GR" sz="2400" kern="1200" dirty="0" smtClean="0">
                <a:latin typeface="Corbel" pitchFamily="34" charset="0"/>
                <a:ea typeface="MS PGothic" pitchFamily="34" charset="-128"/>
              </a:rPr>
              <a:t> είναι ο μαθητής</a:t>
            </a:r>
            <a:endParaRPr lang="en-US" sz="2400" kern="1200" dirty="0">
              <a:latin typeface="Corbel" pitchFamily="34" charset="0"/>
              <a:ea typeface="MS PGothic" pitchFamily="34" charset="-128"/>
            </a:endParaRPr>
          </a:p>
          <a:p>
            <a:pPr marL="857250" lvl="1" indent="-457200">
              <a:buFont typeface="Arial" panose="020B0604020202020204" pitchFamily="34" charset="0"/>
              <a:buChar char="•"/>
              <a:defRPr/>
            </a:pPr>
            <a:r>
              <a:rPr lang="en-US" sz="2400" kern="1200" dirty="0" smtClean="0">
                <a:latin typeface="Corbel" pitchFamily="34" charset="0"/>
                <a:ea typeface="MS PGothic" pitchFamily="34" charset="-128"/>
              </a:rPr>
              <a:t>Flipped classroom</a:t>
            </a:r>
            <a:r>
              <a:rPr lang="el-GR" sz="2400" kern="1200" dirty="0" smtClean="0">
                <a:latin typeface="Corbel" pitchFamily="34" charset="0"/>
                <a:ea typeface="MS PGothic" pitchFamily="34" charset="-128"/>
              </a:rPr>
              <a:t> (</a:t>
            </a:r>
            <a:r>
              <a:rPr lang="en-US" sz="2400" kern="1200" dirty="0" smtClean="0">
                <a:latin typeface="Corbel" pitchFamily="34" charset="0"/>
                <a:ea typeface="MS PGothic" pitchFamily="34" charset="-128"/>
              </a:rPr>
              <a:t>lecture -&gt; activity)</a:t>
            </a:r>
            <a:endParaRPr lang="el-GR" sz="2400" kern="1200" dirty="0">
              <a:latin typeface="Corbel" pitchFamily="34" charset="0"/>
              <a:ea typeface="MS PGothic" pitchFamily="34" charset="-128"/>
            </a:endParaRPr>
          </a:p>
          <a:p>
            <a:pPr>
              <a:buFont typeface="Arial" panose="020B0604020202020204" pitchFamily="34" charset="0"/>
              <a:buChar char="•"/>
              <a:defRPr/>
            </a:pPr>
            <a:endParaRPr lang="el-GR" sz="2000" dirty="0"/>
          </a:p>
          <a:p>
            <a:pPr>
              <a:defRPr/>
            </a:pPr>
            <a:endParaRPr lang="en-US"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l-GR" altLang="el-GR" sz="3600" dirty="0" smtClean="0">
                <a:effectLst/>
                <a:latin typeface="Arial" panose="020B0604020202020204" pitchFamily="34" charset="0"/>
              </a:rPr>
              <a:t>Χαρακτηριστικά</a:t>
            </a:r>
            <a:r>
              <a:rPr lang="en-US" altLang="el-GR" sz="3600" dirty="0" smtClean="0">
                <a:effectLst/>
                <a:latin typeface="Arial" panose="020B0604020202020204" pitchFamily="34" charset="0"/>
              </a:rPr>
              <a:t> </a:t>
            </a:r>
            <a:r>
              <a:rPr lang="el-GR" altLang="el-GR" sz="3600" dirty="0" smtClean="0">
                <a:effectLst/>
                <a:latin typeface="Arial" panose="020B0604020202020204" pitchFamily="34" charset="0"/>
              </a:rPr>
              <a:t>Φορητής Μάθησης</a:t>
            </a:r>
          </a:p>
        </p:txBody>
      </p:sp>
      <p:sp>
        <p:nvSpPr>
          <p:cNvPr id="10243" name="Rectangle 3"/>
          <p:cNvSpPr>
            <a:spLocks noGrp="1"/>
          </p:cNvSpPr>
          <p:nvPr>
            <p:ph type="body" idx="1"/>
          </p:nvPr>
        </p:nvSpPr>
        <p:spPr>
          <a:xfrm>
            <a:off x="611560" y="404664"/>
            <a:ext cx="7643812" cy="5516562"/>
          </a:xfrm>
        </p:spPr>
        <p:txBody>
          <a:bodyPr>
            <a:noAutofit/>
          </a:bodyPr>
          <a:lstStyle/>
          <a:p>
            <a:pPr>
              <a:lnSpc>
                <a:spcPct val="80000"/>
              </a:lnSpc>
            </a:pPr>
            <a:r>
              <a:rPr lang="el-GR" altLang="el-GR" b="0" dirty="0" smtClean="0">
                <a:latin typeface="Arial" panose="020B0604020202020204" pitchFamily="34" charset="0"/>
              </a:rPr>
              <a:t>Κίνηση στο χώρο</a:t>
            </a:r>
          </a:p>
          <a:p>
            <a:pPr>
              <a:lnSpc>
                <a:spcPct val="80000"/>
              </a:lnSpc>
            </a:pPr>
            <a:r>
              <a:rPr lang="el-GR" altLang="el-GR" b="0" dirty="0" smtClean="0">
                <a:latin typeface="Arial" panose="020B0604020202020204" pitchFamily="34" charset="0"/>
              </a:rPr>
              <a:t>Χρήση εργαλείων και πηγών που είναι φορητά και προσωπικά</a:t>
            </a:r>
          </a:p>
          <a:p>
            <a:pPr>
              <a:lnSpc>
                <a:spcPct val="80000"/>
              </a:lnSpc>
            </a:pPr>
            <a:r>
              <a:rPr lang="el-GR" altLang="el-GR" b="0" dirty="0" smtClean="0">
                <a:latin typeface="Arial" panose="020B0604020202020204" pitchFamily="34" charset="0"/>
              </a:rPr>
              <a:t>Εναλλαγή εργαλείων/πηγών </a:t>
            </a:r>
          </a:p>
          <a:p>
            <a:pPr>
              <a:lnSpc>
                <a:spcPct val="80000"/>
              </a:lnSpc>
            </a:pPr>
            <a:r>
              <a:rPr lang="el-GR" altLang="el-GR" b="0" dirty="0" smtClean="0">
                <a:latin typeface="Arial" panose="020B0604020202020204" pitchFamily="34" charset="0"/>
              </a:rPr>
              <a:t>Μετακίνηση ανάμεσα σε θεματικές και γνωστικά αντικείμενα</a:t>
            </a:r>
          </a:p>
          <a:p>
            <a:pPr>
              <a:lnSpc>
                <a:spcPct val="80000"/>
              </a:lnSpc>
            </a:pPr>
            <a:r>
              <a:rPr lang="el-GR" altLang="el-GR" b="0" dirty="0" smtClean="0">
                <a:latin typeface="Arial" panose="020B0604020202020204" pitchFamily="34" charset="0"/>
              </a:rPr>
              <a:t>Μετακίνηση ανάμεσα σε ομάδες μάθησης και ρόλους</a:t>
            </a:r>
          </a:p>
          <a:p>
            <a:pPr>
              <a:lnSpc>
                <a:spcPct val="80000"/>
              </a:lnSpc>
            </a:pPr>
            <a:r>
              <a:rPr lang="el-GR" altLang="el-GR" b="0" dirty="0" smtClean="0">
                <a:latin typeface="Arial" panose="020B0604020202020204" pitchFamily="34" charset="0"/>
              </a:rPr>
              <a:t>Δυνατότητα ανταλλαγής δεδομένων, ιδεών, υποστήριξη συνεργασίας</a:t>
            </a:r>
          </a:p>
          <a:p>
            <a:pPr>
              <a:lnSpc>
                <a:spcPct val="80000"/>
              </a:lnSpc>
            </a:pPr>
            <a:r>
              <a:rPr lang="el-GR" altLang="el-GR" b="0" dirty="0" smtClean="0">
                <a:latin typeface="Arial" panose="020B0604020202020204" pitchFamily="34" charset="0"/>
              </a:rPr>
              <a:t>Η διαδικασία έχει μεγάλη έκταση σε χρόνο</a:t>
            </a:r>
          </a:p>
          <a:p>
            <a:pPr>
              <a:lnSpc>
                <a:spcPct val="80000"/>
              </a:lnSpc>
            </a:pPr>
            <a:r>
              <a:rPr lang="el-GR" altLang="el-GR" b="0" dirty="0" smtClean="0">
                <a:latin typeface="Arial" panose="020B0604020202020204" pitchFamily="34" charset="0"/>
              </a:rPr>
              <a:t>Δεν είναι σαφής η χρονική στιγμή έναρξης και λήξης της διαδικασίας μάθησης</a:t>
            </a:r>
          </a:p>
        </p:txBody>
      </p:sp>
      <p:sp>
        <p:nvSpPr>
          <p:cNvPr id="10244" name="Text Box 4"/>
          <p:cNvSpPr txBox="1">
            <a:spLocks noChangeArrowheads="1"/>
          </p:cNvSpPr>
          <p:nvPr/>
        </p:nvSpPr>
        <p:spPr bwMode="auto">
          <a:xfrm>
            <a:off x="8497888" y="6508750"/>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5</a:t>
            </a:r>
            <a:r>
              <a:rPr lang="en-US" altLang="el-GR" sz="1400"/>
              <a:t>/</a:t>
            </a:r>
            <a:r>
              <a:rPr lang="el-GR" altLang="el-GR" sz="1400"/>
              <a:t>46</a:t>
            </a:r>
          </a:p>
        </p:txBody>
      </p:sp>
    </p:spTree>
    <p:extLst>
      <p:ext uri="{BB962C8B-B14F-4D97-AF65-F5344CB8AC3E}">
        <p14:creationId xmlns:p14="http://schemas.microsoft.com/office/powerpoint/2010/main" val="17252541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defRPr/>
            </a:pPr>
            <a:r>
              <a:rPr lang="el-GR" sz="4400" dirty="0" smtClean="0"/>
              <a:t>Βασικές χρήσεις</a:t>
            </a:r>
            <a:endParaRPr lang="el-GR" dirty="0" smtClean="0">
              <a:effectLst/>
            </a:endParaRPr>
          </a:p>
        </p:txBody>
      </p:sp>
      <p:sp>
        <p:nvSpPr>
          <p:cNvPr id="11267" name="Rectangle 3"/>
          <p:cNvSpPr>
            <a:spLocks noGrp="1"/>
          </p:cNvSpPr>
          <p:nvPr>
            <p:ph type="body" idx="1"/>
          </p:nvPr>
        </p:nvSpPr>
        <p:spPr>
          <a:xfrm>
            <a:off x="457200" y="1535112"/>
            <a:ext cx="8040688" cy="3046015"/>
          </a:xfrm>
        </p:spPr>
        <p:txBody>
          <a:bodyPr>
            <a:noAutofit/>
          </a:bodyPr>
          <a:lstStyle/>
          <a:p>
            <a:pPr lvl="1">
              <a:lnSpc>
                <a:spcPct val="80000"/>
              </a:lnSpc>
            </a:pPr>
            <a:r>
              <a:rPr lang="el-GR" altLang="el-GR" sz="2400" b="0" dirty="0" smtClean="0">
                <a:latin typeface="Arial" panose="020B0604020202020204" pitchFamily="34" charset="0"/>
              </a:rPr>
              <a:t>Ως ηλεκτρονικό βιβλίο</a:t>
            </a:r>
          </a:p>
          <a:p>
            <a:pPr lvl="1">
              <a:lnSpc>
                <a:spcPct val="80000"/>
              </a:lnSpc>
            </a:pPr>
            <a:r>
              <a:rPr lang="el-GR" altLang="el-GR" sz="2400" b="0" dirty="0" smtClean="0">
                <a:latin typeface="Arial" panose="020B0604020202020204" pitchFamily="34" charset="0"/>
              </a:rPr>
              <a:t>Για επικοινωνία</a:t>
            </a:r>
          </a:p>
          <a:p>
            <a:pPr lvl="1">
              <a:lnSpc>
                <a:spcPct val="80000"/>
              </a:lnSpc>
            </a:pPr>
            <a:r>
              <a:rPr lang="el-GR" altLang="el-GR" sz="2400" b="0" dirty="0" smtClean="0">
                <a:latin typeface="Arial" panose="020B0604020202020204" pitchFamily="34" charset="0"/>
              </a:rPr>
              <a:t>Συλλογή και διαχείριση δεδομένων</a:t>
            </a:r>
          </a:p>
          <a:p>
            <a:pPr lvl="1">
              <a:lnSpc>
                <a:spcPct val="80000"/>
              </a:lnSpc>
            </a:pPr>
            <a:r>
              <a:rPr lang="el-GR" altLang="el-GR" sz="2400" b="0" dirty="0" smtClean="0">
                <a:latin typeface="Arial" panose="020B0604020202020204" pitchFamily="34" charset="0"/>
              </a:rPr>
              <a:t>Αναζήτηση πληροφοριών μέσω ασύρματης σύνδεσης στο Διαδίκτυο</a:t>
            </a:r>
          </a:p>
          <a:p>
            <a:pPr lvl="1">
              <a:lnSpc>
                <a:spcPct val="80000"/>
              </a:lnSpc>
            </a:pPr>
            <a:r>
              <a:rPr lang="el-GR" altLang="el-GR" sz="2400" b="0" dirty="0" smtClean="0">
                <a:latin typeface="Arial" panose="020B0604020202020204" pitchFamily="34" charset="0"/>
              </a:rPr>
              <a:t>Πλαισίωση και διαχείριση εκπαιδευτικών δραστηριοτήτων</a:t>
            </a:r>
            <a:r>
              <a:rPr lang="en-GB" altLang="el-GR" sz="2400" b="0" dirty="0" smtClean="0">
                <a:latin typeface="Gill Sans MT" panose="020B0502020104020203" pitchFamily="34" charset="0"/>
              </a:rPr>
              <a:t> </a:t>
            </a:r>
            <a:endParaRPr lang="el-GR" altLang="el-GR" sz="2400" b="0" dirty="0" smtClean="0">
              <a:latin typeface="Arial" panose="020B0604020202020204" pitchFamily="34" charset="0"/>
            </a:endParaRPr>
          </a:p>
          <a:p>
            <a:pPr lvl="1">
              <a:lnSpc>
                <a:spcPct val="80000"/>
              </a:lnSpc>
            </a:pPr>
            <a:r>
              <a:rPr lang="el-GR" altLang="el-GR" sz="2400" b="0" dirty="0" smtClean="0">
                <a:latin typeface="Arial" panose="020B0604020202020204" pitchFamily="34" charset="0"/>
              </a:rPr>
              <a:t>Διαμοιρασμός πληροφοριών</a:t>
            </a:r>
          </a:p>
          <a:p>
            <a:pPr>
              <a:lnSpc>
                <a:spcPct val="80000"/>
              </a:lnSpc>
              <a:buFont typeface="Wingdings 2" panose="05020102010507070707" pitchFamily="18" charset="2"/>
              <a:buNone/>
            </a:pPr>
            <a:endParaRPr lang="el-GR" altLang="el-GR" sz="1600" b="0" dirty="0" smtClean="0">
              <a:latin typeface="Arial" panose="020B0604020202020204" pitchFamily="34" charset="0"/>
            </a:endParaRPr>
          </a:p>
        </p:txBody>
      </p:sp>
      <p:sp>
        <p:nvSpPr>
          <p:cNvPr id="11268" name="Text Box 4"/>
          <p:cNvSpPr txBox="1">
            <a:spLocks noChangeArrowheads="1"/>
          </p:cNvSpPr>
          <p:nvPr/>
        </p:nvSpPr>
        <p:spPr bwMode="auto">
          <a:xfrm>
            <a:off x="8497888" y="6508750"/>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l-GR" sz="1400"/>
              <a:t>6</a:t>
            </a:r>
            <a:r>
              <a:rPr lang="en-US" altLang="el-GR" sz="1400"/>
              <a:t>/</a:t>
            </a:r>
            <a:r>
              <a:rPr lang="el-GR" altLang="el-GR" sz="1400"/>
              <a:t>46</a:t>
            </a:r>
          </a:p>
        </p:txBody>
      </p:sp>
    </p:spTree>
    <p:extLst>
      <p:ext uri="{BB962C8B-B14F-4D97-AF65-F5344CB8AC3E}">
        <p14:creationId xmlns:p14="http://schemas.microsoft.com/office/powerpoint/2010/main" val="12245719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6435</TotalTime>
  <Words>1126</Words>
  <Application>Microsoft Office PowerPoint</Application>
  <PresentationFormat>On-screen Show (4:3)</PresentationFormat>
  <Paragraphs>180</Paragraphs>
  <Slides>19</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Microsoft YaHei</vt:lpstr>
      <vt:lpstr>ＭＳ Ｐゴシック</vt:lpstr>
      <vt:lpstr>ＭＳ Ｐゴシック</vt:lpstr>
      <vt:lpstr>Arial</vt:lpstr>
      <vt:lpstr>Calibri</vt:lpstr>
      <vt:lpstr>Corbel</vt:lpstr>
      <vt:lpstr>Gill Sans MT</vt:lpstr>
      <vt:lpstr>Tahoma</vt:lpstr>
      <vt:lpstr>Times</vt:lpstr>
      <vt:lpstr>Times New Roman</vt:lpstr>
      <vt:lpstr>Wingdings</vt:lpstr>
      <vt:lpstr>Wingdings 2</vt:lpstr>
      <vt:lpstr>Theme1</vt:lpstr>
      <vt:lpstr>Οι Τεχνολογίες της Πληροφορίας και των Επικοινωνιών στη Διδασκαλία και τη Μάθηση Μάθημα επιλογής 7ο εξάμηνο,   Τμήμα Επιστημών της Εκπαίδευσης και της Αγωγής στην Προσχολική Ηλικία,  Πανεπιστήμιο Πατρών</vt:lpstr>
      <vt:lpstr>Άδειες Χρήσης</vt:lpstr>
      <vt:lpstr>Χρηματοδότηση</vt:lpstr>
      <vt:lpstr>Σκοπός</vt:lpstr>
      <vt:lpstr>Τι είναι η φορητή μάθηση;</vt:lpstr>
      <vt:lpstr>Τεχνολογικό Πλαίσιο</vt:lpstr>
      <vt:lpstr>Παιδαγωγικό Πλαίσιο</vt:lpstr>
      <vt:lpstr>Χαρακτηριστικά Φορητής Μάθησης</vt:lpstr>
      <vt:lpstr>Βασικές χρήσεις</vt:lpstr>
      <vt:lpstr>Χώροι Εφαρμογής</vt:lpstr>
      <vt:lpstr>Μελέτες σε σχολεία </vt:lpstr>
      <vt:lpstr>Εφαρμογές σε κινητές συσκευές</vt:lpstr>
      <vt:lpstr>Σημειωματα</vt:lpstr>
      <vt:lpstr>Σημείωμα Ιστορικού Εκδόσεων Έργου</vt:lpstr>
      <vt:lpstr>Σημείωμα Αναφοράς </vt:lpstr>
      <vt:lpstr>Σημείωμα Αδειοδότησης</vt:lpstr>
      <vt:lpstr>Διατήρηση Σημειωμάτων</vt:lpstr>
      <vt:lpstr>Σημείωμα Χρήσης Έργων Τρίτων</vt:lpstr>
      <vt:lpstr>Τέλος 12ης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Φάσεις και Μοντέλα ένταξης των Τεχνολογιών της Πληροφορίας και των Επικοινωνιών στην Εκπαίδευση</dc:title>
  <dc:creator>tzavara</dc:creator>
  <cp:lastModifiedBy>Georgia Antonelou</cp:lastModifiedBy>
  <cp:revision>1019</cp:revision>
  <cp:lastPrinted>1601-01-01T00:00:00Z</cp:lastPrinted>
  <dcterms:created xsi:type="dcterms:W3CDTF">2007-03-24T20:13:53Z</dcterms:created>
  <dcterms:modified xsi:type="dcterms:W3CDTF">2015-11-29T07:46:08Z</dcterms:modified>
</cp:coreProperties>
</file>