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vml" ContentType="application/vnd.openxmlformats-officedocument.vmlDrawi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308"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 id="299" r:id="rId46"/>
    <p:sldId id="300" r:id="rId47"/>
    <p:sldId id="301" r:id="rId48"/>
    <p:sldId id="302" r:id="rId49"/>
    <p:sldId id="303" r:id="rId50"/>
    <p:sldId id="304" r:id="rId51"/>
    <p:sldId id="305" r:id="rId52"/>
    <p:sldId id="306" r:id="rId53"/>
    <p:sldId id="307" r:id="rId54"/>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46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image" Target="../media/image15.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7.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9.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20.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Κάντε κλικ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26/4/2020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26/4/2020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26/4/2020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26/4/2020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Κάντε κλικ για να επεξεργαστείτε τα στυλ κειμένου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26/4/2020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26/4/2020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26/4/2020</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26/4/2020</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26/4/2020</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26/4/2020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26/4/2020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42CEA3-3058-4D43-AE35-B3DA76CB4003}" type="datetimeFigureOut">
              <a:rPr lang="el-GR" smtClean="0"/>
              <a:pPr/>
              <a:t>26/4/2020</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2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2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oleObject" Target="../embeddings/oleObject5.bin"/></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18.jpeg"/><Relationship Id="rId27" Type="http://schemas.microsoft.com/office/2007/relationships/hdphoto" Target="NULL"/></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6.v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7.vml"/></Relationships>
</file>

<file path=ppt/slides/_rels/slide31.xml.rels><?xml version="1.0" encoding="UTF-8" standalone="yes"?>
<Relationships xmlns="http://schemas.openxmlformats.org/package/2006/relationships"><Relationship Id="rId33" Type="http://schemas.microsoft.com/office/2007/relationships/hdphoto" Target="NULL"/><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3568" y="2132856"/>
            <a:ext cx="7772400" cy="1470025"/>
          </a:xfrm>
        </p:spPr>
        <p:txBody>
          <a:bodyPr>
            <a:noAutofit/>
          </a:bodyPr>
          <a:lstStyle/>
          <a:p>
            <a:r>
              <a:rPr lang="el-GR" sz="3600" b="1" dirty="0" smtClean="0">
                <a:latin typeface="Times New Roman" pitchFamily="18" charset="0"/>
                <a:cs typeface="Times New Roman" pitchFamily="18" charset="0"/>
              </a:rPr>
              <a:t>ΚΕΝΤΡΙΚΕΣ ΤΡΑΠΕΖΕΣ ΚΑΙ ΝΟΜΙΣΜΑΤΙΚΗ ΠΟΛΙΤΙΚΗ</a:t>
            </a:r>
            <a:r>
              <a:rPr lang="el-GR" sz="3600" b="1" i="1" dirty="0" smtClean="0">
                <a:latin typeface="Times New Roman" pitchFamily="18" charset="0"/>
                <a:cs typeface="Times New Roman" pitchFamily="18" charset="0"/>
              </a:rPr>
              <a:t/>
            </a:r>
            <a:br>
              <a:rPr lang="el-GR" sz="3600" b="1" i="1" dirty="0" smtClean="0">
                <a:latin typeface="Times New Roman" pitchFamily="18" charset="0"/>
                <a:cs typeface="Times New Roman" pitchFamily="18" charset="0"/>
              </a:rPr>
            </a:br>
            <a:endParaRPr lang="el-GR" sz="3600" dirty="0">
              <a:latin typeface="Times New Roman" pitchFamily="18" charset="0"/>
              <a:cs typeface="Times New Roman" pitchFamily="18" charset="0"/>
            </a:endParaRPr>
          </a:p>
        </p:txBody>
      </p:sp>
      <p:sp>
        <p:nvSpPr>
          <p:cNvPr id="3" name="2 - Υπότιτλος"/>
          <p:cNvSpPr>
            <a:spLocks noGrp="1"/>
          </p:cNvSpPr>
          <p:nvPr>
            <p:ph type="subTitle" idx="1"/>
          </p:nvPr>
        </p:nvSpPr>
        <p:spPr/>
        <p:txBody>
          <a:bodyPr/>
          <a:lstStyle/>
          <a:p>
            <a:endParaRPr lang="el-G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endParaRPr lang="el-G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pic>
        <p:nvPicPr>
          <p:cNvPr id="4" name="3 - Θέση περιεχομένου"/>
          <p:cNvPicPr>
            <a:picLocks noGrp="1"/>
          </p:cNvPicPr>
          <p:nvPr>
            <p:ph idx="1"/>
          </p:nvPr>
        </p:nvPicPr>
        <p:blipFill>
          <a:blip r:embed="rId2" cstate="print">
            <a:grayscl/>
            <a:extLst>
              <a:ext uri="{28A0092B-C50C-407E-A947-70E740481C1C}">
                <a14:useLocalDpi xmlns=""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pic="http://schemas.openxmlformats.org/drawingml/2006/picture" xmlns:lc="http://schemas.openxmlformats.org/drawingml/2006/lockedCanvas" val="0"/>
              </a:ext>
            </a:extLst>
          </a:blip>
          <a:srcRect r="36176" b="14581"/>
          <a:stretch>
            <a:fillRect/>
          </a:stretch>
        </p:blipFill>
        <p:spPr bwMode="auto">
          <a:xfrm>
            <a:off x="1043608" y="1844824"/>
            <a:ext cx="6912768" cy="4608512"/>
          </a:xfrm>
          <a:prstGeom prst="rect">
            <a:avLst/>
          </a:prstGeom>
          <a:noFill/>
          <a:ln w="9525" cmpd="sng">
            <a:solidFill>
              <a:srgbClr val="000000"/>
            </a:solidFill>
            <a:miter lim="800000"/>
            <a:headEnd/>
            <a:tailEnd/>
          </a:ln>
          <a:effec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7500" lnSpcReduction="20000"/>
          </a:bodyPr>
          <a:lstStyle/>
          <a:p>
            <a:pPr algn="just"/>
            <a:r>
              <a:rPr lang="el-GR" dirty="0" smtClean="0">
                <a:latin typeface="Times New Roman" pitchFamily="18" charset="0"/>
                <a:cs typeface="Times New Roman" pitchFamily="18" charset="0"/>
              </a:rPr>
              <a:t>Σύμφωνα με την έννοια του πολλαπλασιαστή χρήματος η κεντρική τράπεζα μπορεί εξωγενώς να επηρεάσει την ποσότητα χρήματος.</a:t>
            </a:r>
          </a:p>
          <a:p>
            <a:pPr algn="just"/>
            <a:endParaRPr lang="el-GR" dirty="0" smtClean="0">
              <a:latin typeface="Times New Roman" pitchFamily="18" charset="0"/>
              <a:cs typeface="Times New Roman" pitchFamily="18" charset="0"/>
            </a:endParaRPr>
          </a:p>
          <a:p>
            <a:pPr algn="just"/>
            <a:r>
              <a:rPr lang="el-GR" dirty="0" smtClean="0">
                <a:latin typeface="Times New Roman" pitchFamily="18" charset="0"/>
                <a:cs typeface="Times New Roman" pitchFamily="18" charset="0"/>
              </a:rPr>
              <a:t>απόθεμα της νομισματικής βάσης (Η) και απόθεμα του χρήματος (Μ) </a:t>
            </a:r>
          </a:p>
          <a:p>
            <a:pPr algn="just"/>
            <a:r>
              <a:rPr lang="el-GR" dirty="0" smtClean="0">
                <a:latin typeface="Times New Roman" pitchFamily="18" charset="0"/>
                <a:cs typeface="Times New Roman" pitchFamily="18" charset="0"/>
              </a:rPr>
              <a:t>Υπενθυμίζουμε ότι ο λόγος των υποχρεωτικών ρευστών διαθεσίμων (</a:t>
            </a:r>
            <a:r>
              <a:rPr lang="en-US" dirty="0" smtClean="0">
                <a:latin typeface="Times New Roman" pitchFamily="18" charset="0"/>
                <a:cs typeface="Times New Roman" pitchFamily="18" charset="0"/>
              </a:rPr>
              <a:t>Reserve ratio</a:t>
            </a:r>
            <a:r>
              <a:rPr lang="el-GR" dirty="0" smtClean="0">
                <a:latin typeface="Times New Roman" pitchFamily="18" charset="0"/>
                <a:cs typeface="Times New Roman" pitchFamily="18" charset="0"/>
              </a:rPr>
              <a:t> %) καθορίζεται από τις νομισματικές αρχές και είναι: </a:t>
            </a:r>
            <a:r>
              <a:rPr lang="en-US" dirty="0" smtClean="0">
                <a:latin typeface="Times New Roman" pitchFamily="18" charset="0"/>
                <a:cs typeface="Times New Roman" pitchFamily="18" charset="0"/>
              </a:rPr>
              <a:t>k</a:t>
            </a:r>
            <a:r>
              <a:rPr lang="el-GR"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R</a:t>
            </a:r>
            <a:r>
              <a:rPr lang="el-GR"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D</a:t>
            </a:r>
            <a:r>
              <a:rPr lang="el-GR" dirty="0" smtClean="0">
                <a:latin typeface="Times New Roman" pitchFamily="18" charset="0"/>
                <a:cs typeface="Times New Roman" pitchFamily="18" charset="0"/>
              </a:rPr>
              <a:t>. Ενώ ο λόγος των ρευστών προς τις καταθέσεις δείχνει τις προτιμήσεις του κοινού σχετικά με την διάθεση τους να κρατάνε ρευστά εκτός τραπεζικού συστήματος σε σχέση με την διάθεση τους για καταθέσεις: </a:t>
            </a:r>
            <a:r>
              <a:rPr lang="en-US" dirty="0" smtClean="0">
                <a:latin typeface="Times New Roman" pitchFamily="18" charset="0"/>
                <a:cs typeface="Times New Roman" pitchFamily="18" charset="0"/>
              </a:rPr>
              <a:t>c</a:t>
            </a:r>
            <a:r>
              <a:rPr lang="el-GR"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C</a:t>
            </a:r>
            <a:r>
              <a:rPr lang="el-GR"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D</a:t>
            </a:r>
            <a:r>
              <a:rPr lang="el-GR" dirty="0" smtClean="0">
                <a:latin typeface="Times New Roman" pitchFamily="18" charset="0"/>
                <a:cs typeface="Times New Roman" pitchFamily="18" charset="0"/>
              </a:rPr>
              <a:t>		</a:t>
            </a:r>
          </a:p>
          <a:p>
            <a:endParaRPr lang="el-GR" dirty="0" smtClean="0"/>
          </a:p>
          <a:p>
            <a:endParaRPr lang="el-GR" dirty="0"/>
          </a:p>
        </p:txBody>
      </p:sp>
      <p:sp>
        <p:nvSpPr>
          <p:cNvPr id="102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1025"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3923928" y="2348880"/>
            <a:ext cx="2002222" cy="526132"/>
          </a:xfrm>
          <a:prstGeom prst="rect">
            <a:avLst/>
          </a:prstGeom>
          <a:noFill/>
        </p:spPr>
      </p:pic>
      <p:sp>
        <p:nvSpPr>
          <p:cNvPr id="1027" name="Rectangle 3"/>
          <p:cNvSpPr>
            <a:spLocks noChangeArrowheads="1"/>
          </p:cNvSpPr>
          <p:nvPr/>
        </p:nvSpPr>
        <p:spPr bwMode="auto">
          <a:xfrm>
            <a:off x="0" y="8001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85000" lnSpcReduction="10000"/>
          </a:bodyPr>
          <a:lstStyle/>
          <a:p>
            <a:pPr algn="just"/>
            <a:r>
              <a:rPr lang="el-GR" dirty="0" smtClean="0">
                <a:latin typeface="Times New Roman" pitchFamily="18" charset="0"/>
                <a:cs typeface="Times New Roman" pitchFamily="18" charset="0"/>
              </a:rPr>
              <a:t>Μπορούμε να δείξουμε ότι τα ρευστά διαθέσιμα που τελικά κρατάνε οι τράπεζες και όχι αυτά που τους υποχρεώνει η κεντρική τράπεζα, αλλά και η προτίμηση ρευστών εκτός τραπεζών από το κοινό δεν είναι απλά οι σταθερές που είδαμε στη προηγούμενη εξίσωση αλλά είναι συναρτήσεις συμπεριφοράς με βάση το επίπεδο επιτοκίου σε μια οικονομία. </a:t>
            </a:r>
          </a:p>
          <a:p>
            <a:pPr algn="just"/>
            <a:r>
              <a:rPr lang="el-GR" dirty="0" smtClean="0">
                <a:latin typeface="Times New Roman" pitchFamily="18" charset="0"/>
                <a:cs typeface="Times New Roman" pitchFamily="18" charset="0"/>
              </a:rPr>
              <a:t>Κάνοντας μια σειρά από πράξεις και λαμβάνοντας υπόψη τον ακόλουθο κανόνα </a:t>
            </a:r>
            <a:r>
              <a:rPr lang="el-GR" dirty="0" err="1" smtClean="0">
                <a:latin typeface="Times New Roman" pitchFamily="18" charset="0"/>
                <a:cs typeface="Times New Roman" pitchFamily="18" charset="0"/>
              </a:rPr>
              <a:t>παραγώγισης</a:t>
            </a:r>
            <a:r>
              <a:rPr lang="el-GR" dirty="0" smtClean="0">
                <a:latin typeface="Times New Roman" pitchFamily="18" charset="0"/>
                <a:cs typeface="Times New Roman" pitchFamily="18" charset="0"/>
              </a:rPr>
              <a:t> μπορούμε να δείξουμε ότι τελικά η μερική παράγωγος της ποσότητας χρήματος ως προς το επιτόκιο είναι θετική.</a:t>
            </a:r>
          </a:p>
          <a:p>
            <a:endParaRPr lang="el-GR" dirty="0"/>
          </a:p>
        </p:txBody>
      </p:sp>
      <p:graphicFrame>
        <p:nvGraphicFramePr>
          <p:cNvPr id="24578" name="Object 2"/>
          <p:cNvGraphicFramePr>
            <a:graphicFrameLocks noChangeAspect="1"/>
          </p:cNvGraphicFramePr>
          <p:nvPr/>
        </p:nvGraphicFramePr>
        <p:xfrm>
          <a:off x="971599" y="5949280"/>
          <a:ext cx="3764990" cy="720080"/>
        </p:xfrm>
        <a:graphic>
          <a:graphicData uri="http://schemas.openxmlformats.org/presentationml/2006/ole">
            <p:oleObj spid="_x0000_s24578" name="Equation" r:id="rId3" imgW="2323800" imgH="444240" progId="Equation.DSMT4">
              <p:embed/>
            </p:oleObj>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pPr algn="just"/>
            <a:r>
              <a:rPr lang="el-GR" sz="2000" dirty="0" smtClean="0">
                <a:latin typeface="Times New Roman" pitchFamily="18" charset="0"/>
                <a:cs typeface="Times New Roman" pitchFamily="18" charset="0"/>
              </a:rPr>
              <a:t>Και άρα η κλίση της καμπύλης προσφορά χρήματος είναι θετική όπως παρουσιάζεται ακολούθως:</a:t>
            </a:r>
          </a:p>
          <a:p>
            <a:pPr algn="just"/>
            <a:endParaRPr lang="el-GR" sz="2000" dirty="0">
              <a:latin typeface="Times New Roman" pitchFamily="18" charset="0"/>
              <a:cs typeface="Times New Roman" pitchFamily="18" charset="0"/>
            </a:endParaRPr>
          </a:p>
        </p:txBody>
      </p:sp>
      <p:pic>
        <p:nvPicPr>
          <p:cNvPr id="4" name="3 - Εικόνα"/>
          <p:cNvPicPr/>
          <p:nvPr/>
        </p:nvPicPr>
        <p:blipFill>
          <a:blip r:embed="rId2" cstate="print">
            <a:grayscl/>
            <a:extLst>
              <a:ext uri="{28A0092B-C50C-407E-A947-70E740481C1C}">
                <a14:useLocalDpi xmlns="" xmlns:wpc="http://schemas.microsoft.com/office/word/2010/wordprocessingCanvas" xmlns:mc="http://schemas.openxmlformats.org/markup-compatibility/2006"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ne="http://schemas.microsoft.com/office/word/2006/wordml" xmlns:wps="http://schemas.microsoft.com/office/word/2010/wordprocessingShape" xmlns:a14="http://schemas.microsoft.com/office/drawing/2010/main" xmlns:pic="http://schemas.openxmlformats.org/drawingml/2006/picture" xmlns:lc="http://schemas.openxmlformats.org/drawingml/2006/lockedCanvas" val="0"/>
              </a:ext>
            </a:extLst>
          </a:blip>
          <a:srcRect/>
          <a:stretch>
            <a:fillRect/>
          </a:stretch>
        </p:blipFill>
        <p:spPr bwMode="auto">
          <a:xfrm>
            <a:off x="1043608" y="2420888"/>
            <a:ext cx="6984776" cy="4104456"/>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idx="1"/>
          </p:nvPr>
        </p:nvSpPr>
        <p:spPr/>
        <p:txBody>
          <a:bodyPr>
            <a:normAutofit fontScale="85000" lnSpcReduction="10000"/>
          </a:bodyPr>
          <a:lstStyle/>
          <a:p>
            <a:pPr algn="just"/>
            <a:r>
              <a:rPr lang="el-GR" b="1" dirty="0" smtClean="0">
                <a:latin typeface="Times New Roman" pitchFamily="18" charset="0"/>
                <a:cs typeface="Times New Roman" pitchFamily="18" charset="0"/>
              </a:rPr>
              <a:t>5.2.2 Τα συμβατικά εργαλεία άσκησης της Νομισματικής πολιτικής</a:t>
            </a:r>
            <a:endParaRPr lang="en-US" b="1" dirty="0" smtClean="0">
              <a:latin typeface="Times New Roman" pitchFamily="18" charset="0"/>
              <a:cs typeface="Times New Roman" pitchFamily="18" charset="0"/>
            </a:endParaRPr>
          </a:p>
          <a:p>
            <a:pPr algn="just"/>
            <a:r>
              <a:rPr lang="el-GR" dirty="0" smtClean="0">
                <a:latin typeface="Times New Roman" pitchFamily="18" charset="0"/>
                <a:cs typeface="Times New Roman" pitchFamily="18" charset="0"/>
              </a:rPr>
              <a:t>Το σημαντικότερο πρόβλημα της κεντρικής τράπεζας είναι ο πληθωρισμός. </a:t>
            </a:r>
            <a:endParaRPr lang="en-US" dirty="0" smtClean="0">
              <a:latin typeface="Times New Roman" pitchFamily="18" charset="0"/>
              <a:cs typeface="Times New Roman" pitchFamily="18" charset="0"/>
            </a:endParaRPr>
          </a:p>
          <a:p>
            <a:pPr algn="just"/>
            <a:r>
              <a:rPr lang="el-GR" dirty="0" smtClean="0">
                <a:latin typeface="Times New Roman" pitchFamily="18" charset="0"/>
                <a:cs typeface="Times New Roman" pitchFamily="18" charset="0"/>
              </a:rPr>
              <a:t>Τα βασικά εργαλεία που χρησιμοποιεί η κεντρική τράπεζα προκειμένου να αυξήσει ή να μειώσει την ποσότητα χρήματος στην οικονομία είναι τα ακόλουθα: </a:t>
            </a:r>
          </a:p>
          <a:p>
            <a:pPr marL="514350" lvl="0" indent="-514350" algn="just">
              <a:buFont typeface="+mj-lt"/>
              <a:buAutoNum type="arabicPeriod"/>
            </a:pPr>
            <a:r>
              <a:rPr lang="el-GR" dirty="0" smtClean="0">
                <a:latin typeface="Times New Roman" pitchFamily="18" charset="0"/>
                <a:cs typeface="Times New Roman" pitchFamily="18" charset="0"/>
              </a:rPr>
              <a:t>Η πολιτική ανοικτής αγοράς.</a:t>
            </a:r>
          </a:p>
          <a:p>
            <a:pPr marL="514350" lvl="0" indent="-514350" algn="just">
              <a:buFont typeface="+mj-lt"/>
              <a:buAutoNum type="arabicPeriod"/>
            </a:pPr>
            <a:r>
              <a:rPr lang="el-GR" dirty="0" smtClean="0">
                <a:latin typeface="Times New Roman" pitchFamily="18" charset="0"/>
                <a:cs typeface="Times New Roman" pitchFamily="18" charset="0"/>
              </a:rPr>
              <a:t>Το ποσοστό υποχρεωτικών ρευστών διαθεσίμων.</a:t>
            </a:r>
          </a:p>
          <a:p>
            <a:pPr marL="514350" lvl="0" indent="-514350" algn="just">
              <a:buFont typeface="+mj-lt"/>
              <a:buAutoNum type="arabicPeriod"/>
            </a:pPr>
            <a:r>
              <a:rPr lang="el-GR" dirty="0" smtClean="0">
                <a:latin typeface="Times New Roman" pitchFamily="18" charset="0"/>
                <a:cs typeface="Times New Roman" pitchFamily="18" charset="0"/>
              </a:rPr>
              <a:t>Το εργαλείο του επιτοκίου.</a:t>
            </a:r>
          </a:p>
          <a:p>
            <a:endParaRPr lang="el-GR" b="1" i="1" dirty="0" smtClean="0"/>
          </a:p>
          <a:p>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pPr algn="just"/>
            <a:r>
              <a:rPr lang="el-GR" sz="1900" dirty="0" smtClean="0">
                <a:latin typeface="Times New Roman" pitchFamily="18" charset="0"/>
                <a:cs typeface="Times New Roman" pitchFamily="18" charset="0"/>
              </a:rPr>
              <a:t>Οι λεγόμενες </a:t>
            </a:r>
            <a:r>
              <a:rPr lang="el-GR" sz="1900" b="1" dirty="0" smtClean="0">
                <a:latin typeface="Times New Roman" pitchFamily="18" charset="0"/>
                <a:cs typeface="Times New Roman" pitchFamily="18" charset="0"/>
              </a:rPr>
              <a:t>πράξεις ανοικτής αγοράς</a:t>
            </a:r>
            <a:r>
              <a:rPr lang="el-GR" sz="1900" dirty="0" smtClean="0">
                <a:latin typeface="Times New Roman" pitchFamily="18" charset="0"/>
                <a:cs typeface="Times New Roman" pitchFamily="18" charset="0"/>
              </a:rPr>
              <a:t> (</a:t>
            </a:r>
            <a:r>
              <a:rPr lang="en-US" sz="1900" dirty="0" smtClean="0">
                <a:latin typeface="Times New Roman" pitchFamily="18" charset="0"/>
                <a:cs typeface="Times New Roman" pitchFamily="18" charset="0"/>
              </a:rPr>
              <a:t>Open market operations</a:t>
            </a:r>
            <a:r>
              <a:rPr lang="el-GR" sz="1900" dirty="0" smtClean="0">
                <a:latin typeface="Times New Roman" pitchFamily="18" charset="0"/>
                <a:cs typeface="Times New Roman" pitchFamily="18" charset="0"/>
              </a:rPr>
              <a:t>) έχουν να κάνουν με την αγορά ή η πώληση των κρατικών ομολογιών στην ανοικτή αγορά προκειμένου να επηρεάσει το επιτόκιο αυτών των ομολόγων. </a:t>
            </a:r>
            <a:endParaRPr lang="en-US" sz="1900" dirty="0" smtClean="0">
              <a:latin typeface="Times New Roman" pitchFamily="18" charset="0"/>
              <a:cs typeface="Times New Roman" pitchFamily="18" charset="0"/>
            </a:endParaRPr>
          </a:p>
          <a:p>
            <a:pPr algn="just"/>
            <a:r>
              <a:rPr lang="el-GR" sz="1900" dirty="0" err="1" smtClean="0">
                <a:latin typeface="Times New Roman" pitchFamily="18" charset="0"/>
                <a:cs typeface="Times New Roman" pitchFamily="18" charset="0"/>
              </a:rPr>
              <a:t>Π.χ</a:t>
            </a:r>
            <a:r>
              <a:rPr lang="el-GR" sz="1900" dirty="0" smtClean="0">
                <a:latin typeface="Times New Roman" pitchFamily="18" charset="0"/>
                <a:cs typeface="Times New Roman" pitchFamily="18" charset="0"/>
              </a:rPr>
              <a:t> μια αύξηση της προσφοράς χρήματος μετακινεί την καμπύλη προσφοράς χρήματος προς τα δεξιά μειώνοντας το επιτόκιο ισορροπίας όπως φαίνεται στο ακόλουθο γράφημα.</a:t>
            </a:r>
          </a:p>
          <a:p>
            <a:pPr algn="just"/>
            <a:r>
              <a:rPr lang="el-GR" sz="1900" b="1" dirty="0" smtClean="0">
                <a:latin typeface="Times New Roman" pitchFamily="18" charset="0"/>
                <a:cs typeface="Times New Roman" pitchFamily="18" charset="0"/>
              </a:rPr>
              <a:t>Γράφημα 5.2</a:t>
            </a:r>
            <a:r>
              <a:rPr lang="el-GR" sz="1900" dirty="0" smtClean="0">
                <a:latin typeface="Times New Roman" pitchFamily="18" charset="0"/>
                <a:cs typeface="Times New Roman" pitchFamily="18" charset="0"/>
              </a:rPr>
              <a:t> Αγορά Ομολόγων από την κεντρική τράπεζα</a:t>
            </a:r>
          </a:p>
          <a:p>
            <a:endParaRPr lang="el-GR" dirty="0" smtClean="0"/>
          </a:p>
          <a:p>
            <a:endParaRPr lang="el-GR" dirty="0"/>
          </a:p>
        </p:txBody>
      </p:sp>
      <p:pic>
        <p:nvPicPr>
          <p:cNvPr id="4" name="3 - Εικόνα"/>
          <p:cNvPicPr/>
          <p:nvPr/>
        </p:nvPicPr>
        <p:blipFill rotWithShape="1">
          <a:blip r:embed="rId2" cstate="print">
            <a:grayscl/>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xmlns="" val="0"/>
              </a:ext>
            </a:extLst>
          </a:blip>
          <a:srcRect r="67870" b="51697"/>
          <a:stretch/>
        </p:blipFill>
        <p:spPr bwMode="auto">
          <a:xfrm>
            <a:off x="2267744" y="3789040"/>
            <a:ext cx="4608512" cy="3068960"/>
          </a:xfrm>
          <a:prstGeom prst="rect">
            <a:avLst/>
          </a:prstGeom>
          <a:ln>
            <a:noFill/>
          </a:ln>
          <a:extLst>
            <a:ext uri="{53640926-AAD7-44D8-BBD7-CCE9431645EC}">
              <a14:shadowObscured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xmlns=""/>
            </a:ext>
          </a:ex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0000" lnSpcReduction="20000"/>
          </a:bodyPr>
          <a:lstStyle/>
          <a:p>
            <a:pPr algn="just"/>
            <a:r>
              <a:rPr lang="el-GR" dirty="0" smtClean="0">
                <a:latin typeface="Times New Roman" pitchFamily="18" charset="0"/>
                <a:cs typeface="Times New Roman" pitchFamily="18" charset="0"/>
              </a:rPr>
              <a:t>Τα βασικά πλεονεκτήματα της πολιτικής ανοικτής αγοράς είναι:</a:t>
            </a:r>
          </a:p>
          <a:p>
            <a:pPr marL="514350" indent="-514350" algn="just">
              <a:buFont typeface="+mj-lt"/>
              <a:buAutoNum type="arabicPeriod"/>
            </a:pPr>
            <a:r>
              <a:rPr lang="el-GR" dirty="0" smtClean="0">
                <a:latin typeface="Times New Roman" pitchFamily="18" charset="0"/>
                <a:cs typeface="Times New Roman" pitchFamily="18" charset="0"/>
              </a:rPr>
              <a:t>Δίνει μεγάλη ευελιξία στην κεντρική τράπεζα με την αγοροπωλησία κρατικών τίτλων σε οποιοδήποτε χρόνο και οποιοδήποτε ποσό.</a:t>
            </a:r>
          </a:p>
          <a:p>
            <a:pPr marL="514350" indent="-514350" algn="just">
              <a:buFont typeface="+mj-lt"/>
              <a:buAutoNum type="arabicPeriod"/>
            </a:pPr>
            <a:r>
              <a:rPr lang="el-GR" dirty="0" smtClean="0">
                <a:latin typeface="Times New Roman" pitchFamily="18" charset="0"/>
                <a:cs typeface="Times New Roman" pitchFamily="18" charset="0"/>
              </a:rPr>
              <a:t>Πιο εύκολα επιτυγχάνονται οι μικρές αλλαγές στη προσφορά χρήματος. </a:t>
            </a:r>
          </a:p>
          <a:p>
            <a:pPr marL="514350" indent="-514350" algn="just">
              <a:buFont typeface="+mj-lt"/>
              <a:buAutoNum type="arabicPeriod"/>
            </a:pPr>
            <a:r>
              <a:rPr lang="el-GR" dirty="0" smtClean="0">
                <a:latin typeface="Times New Roman" pitchFamily="18" charset="0"/>
                <a:cs typeface="Times New Roman" pitchFamily="18" charset="0"/>
              </a:rPr>
              <a:t>Επηρεάζει τη προσφορά χρήματος χωρίς να γίνονται εμφανείς οι ενέργειες της και χωρίς να γνωστοποιούνται στο ευρύ κοινό</a:t>
            </a:r>
          </a:p>
          <a:p>
            <a:pPr algn="just"/>
            <a:r>
              <a:rPr lang="el-GR" dirty="0" smtClean="0">
                <a:latin typeface="Times New Roman" pitchFamily="18" charset="0"/>
                <a:cs typeface="Times New Roman" pitchFamily="18" charset="0"/>
              </a:rPr>
              <a:t>Το δεύτερο εργαλείο στην φαρέτρα της κεντρικής τράπεζας είναι </a:t>
            </a:r>
            <a:r>
              <a:rPr lang="el-GR" b="1" dirty="0" smtClean="0">
                <a:latin typeface="Times New Roman" pitchFamily="18" charset="0"/>
                <a:cs typeface="Times New Roman" pitchFamily="18" charset="0"/>
              </a:rPr>
              <a:t>τα υποχρεωτικά ελάχιστα ρευστά διαθέσιμα</a:t>
            </a:r>
            <a:r>
              <a:rPr lang="el-GR" dirty="0" smtClean="0">
                <a:latin typeface="Times New Roman" pitchFamily="18" charset="0"/>
                <a:cs typeface="Times New Roman" pitchFamily="18" charset="0"/>
              </a:rPr>
              <a:t> που αναγκάζει τις τράπεζες να κρατούν στα ταμεία τους, είτε στα ταμεία της κεντρικής τράπεζας.</a:t>
            </a:r>
          </a:p>
          <a:p>
            <a:pPr algn="just"/>
            <a:r>
              <a:rPr lang="el-GR" dirty="0" smtClean="0">
                <a:latin typeface="Times New Roman" pitchFamily="18" charset="0"/>
                <a:cs typeface="Times New Roman" pitchFamily="18" charset="0"/>
              </a:rPr>
              <a:t>Μειονεκτήματα: </a:t>
            </a:r>
          </a:p>
          <a:p>
            <a:endParaRPr lang="el-GR" dirty="0" smtClean="0"/>
          </a:p>
          <a:p>
            <a:endParaRPr lang="el-G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7500" lnSpcReduction="20000"/>
          </a:bodyPr>
          <a:lstStyle/>
          <a:p>
            <a:pPr marL="514350" indent="-514350" algn="just">
              <a:buFont typeface="+mj-lt"/>
              <a:buAutoNum type="arabicPeriod"/>
            </a:pPr>
            <a:r>
              <a:rPr lang="el-GR" dirty="0" smtClean="0">
                <a:latin typeface="Times New Roman" pitchFamily="18" charset="0"/>
                <a:cs typeface="Times New Roman" pitchFamily="18" charset="0"/>
              </a:rPr>
              <a:t>Το μεγάλο χρονικό διάστημα που απαιτείται για να επέλθει το επιδιωκόμενο αποτέλεσμα δεδομένου ότι οι τράπεζες χρειάζονται χρόνο να ενσωματώσουν μια τέτοια αλλαγή. </a:t>
            </a:r>
          </a:p>
          <a:p>
            <a:pPr marL="514350" indent="-514350" algn="just">
              <a:buFont typeface="+mj-lt"/>
              <a:buAutoNum type="arabicPeriod"/>
            </a:pPr>
            <a:r>
              <a:rPr lang="el-GR" dirty="0" smtClean="0">
                <a:latin typeface="Times New Roman" pitchFamily="18" charset="0"/>
                <a:cs typeface="Times New Roman" pitchFamily="18" charset="0"/>
              </a:rPr>
              <a:t>Δεν μπορεί η κεντρική τράπεζα να χρησιμοποιεί συχνά αυτή την πολιτική γιατί κλονίζεται η εμπιστοσύνη του κοινού στον τραπεζικό τομέα, οδηγώντας σε μείωση των επενδύσεων, και αυξάνεται η πιθανότητα εμφάνισης μιας ύφεσης στην οικονομία. </a:t>
            </a:r>
          </a:p>
          <a:p>
            <a:pPr algn="just"/>
            <a:r>
              <a:rPr lang="el-GR" dirty="0" smtClean="0">
                <a:latin typeface="Times New Roman" pitchFamily="18" charset="0"/>
                <a:cs typeface="Times New Roman" pitchFamily="18" charset="0"/>
              </a:rPr>
              <a:t>Το σύστημα ελάχιστων υποχρεωτικών ρευστών ισχύει για τα πιστωτικά ιδρύματα της ζώνης του ευρώ και έχει ως στόχο την σταθεροποίηση των επιτοκίων της αγοράς χρήματος. Προκειμένου να επιτευχθεί αυτή η σταθεροποίηση, πρέπει τα ιδρύματα που συμμετέχουν να τηρούν το σύστημα αυτό. </a:t>
            </a:r>
          </a:p>
          <a:p>
            <a:endParaRPr lang="el-G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62500" lnSpcReduction="20000"/>
          </a:bodyPr>
          <a:lstStyle/>
          <a:p>
            <a:pPr algn="just"/>
            <a:r>
              <a:rPr lang="el-GR" dirty="0" smtClean="0">
                <a:latin typeface="Times New Roman" pitchFamily="18" charset="0"/>
                <a:cs typeface="Times New Roman" pitchFamily="18" charset="0"/>
              </a:rPr>
              <a:t>Τέλος το εργαλείο των πάγιων διευκολύνσεων αποτελείται από την </a:t>
            </a:r>
            <a:r>
              <a:rPr lang="el-GR" b="1" dirty="0" smtClean="0">
                <a:latin typeface="Times New Roman" pitchFamily="18" charset="0"/>
                <a:cs typeface="Times New Roman" pitchFamily="18" charset="0"/>
              </a:rPr>
              <a:t>διευκόλυνση αποδοχής καταθέσεων</a:t>
            </a:r>
            <a:r>
              <a:rPr lang="el-GR" dirty="0" smtClean="0">
                <a:latin typeface="Times New Roman" pitchFamily="18" charset="0"/>
                <a:cs typeface="Times New Roman" pitchFamily="18" charset="0"/>
              </a:rPr>
              <a:t> και την </a:t>
            </a:r>
            <a:r>
              <a:rPr lang="el-GR" b="1" dirty="0" smtClean="0">
                <a:latin typeface="Times New Roman" pitchFamily="18" charset="0"/>
                <a:cs typeface="Times New Roman" pitchFamily="18" charset="0"/>
              </a:rPr>
              <a:t>διευκόλυνση οριακής χρηματοδότησης</a:t>
            </a:r>
            <a:r>
              <a:rPr lang="el-GR" dirty="0" smtClean="0">
                <a:latin typeface="Times New Roman" pitchFamily="18" charset="0"/>
                <a:cs typeface="Times New Roman" pitchFamily="18" charset="0"/>
              </a:rPr>
              <a:t>.</a:t>
            </a:r>
          </a:p>
          <a:p>
            <a:pPr algn="just"/>
            <a:r>
              <a:rPr lang="el-GR" dirty="0" smtClean="0">
                <a:latin typeface="Times New Roman" pitchFamily="18" charset="0"/>
                <a:cs typeface="Times New Roman" pitchFamily="18" charset="0"/>
              </a:rPr>
              <a:t>Στη διευκόλυνση αποδοχής καταθέσεων οι τράπεζες διευκολύνονται να καταθέτουν στην κεντρική τράπεζα την ημερήσια ρευστότητα τους και να κερδίζουν το επιτόκιο μιας ημέρας (</a:t>
            </a:r>
            <a:r>
              <a:rPr lang="en-US" dirty="0" smtClean="0">
                <a:latin typeface="Times New Roman" pitchFamily="18" charset="0"/>
                <a:cs typeface="Times New Roman" pitchFamily="18" charset="0"/>
              </a:rPr>
              <a:t>overnight</a:t>
            </a:r>
            <a:r>
              <a:rPr lang="el-GR" dirty="0" smtClean="0">
                <a:latin typeface="Times New Roman" pitchFamily="18" charset="0"/>
                <a:cs typeface="Times New Roman" pitchFamily="18" charset="0"/>
              </a:rPr>
              <a:t>).</a:t>
            </a:r>
          </a:p>
          <a:p>
            <a:pPr algn="just"/>
            <a:r>
              <a:rPr lang="el-GR" dirty="0" smtClean="0">
                <a:latin typeface="Times New Roman" pitchFamily="18" charset="0"/>
                <a:cs typeface="Times New Roman" pitchFamily="18" charset="0"/>
              </a:rPr>
              <a:t>Στην διευκόλυνση οριακής χρηματοδότησης οι τράπεζες χρηματοδοτούνται από την κεντρική τράπεζα έναντι ενεχύρου τίτλων του δημοσίου (διευκόλυνση </a:t>
            </a:r>
            <a:r>
              <a:rPr lang="en-US" dirty="0" smtClean="0">
                <a:latin typeface="Times New Roman" pitchFamily="18" charset="0"/>
                <a:cs typeface="Times New Roman" pitchFamily="18" charset="0"/>
              </a:rPr>
              <a:t>Lombard</a:t>
            </a:r>
            <a:r>
              <a:rPr lang="el-GR" dirty="0" smtClean="0">
                <a:latin typeface="Times New Roman" pitchFamily="18" charset="0"/>
                <a:cs typeface="Times New Roman" pitchFamily="18" charset="0"/>
              </a:rPr>
              <a:t>). </a:t>
            </a:r>
          </a:p>
          <a:p>
            <a:pPr algn="just"/>
            <a:r>
              <a:rPr lang="el-GR" dirty="0" smtClean="0">
                <a:latin typeface="Times New Roman" pitchFamily="18" charset="0"/>
                <a:cs typeface="Times New Roman" pitchFamily="18" charset="0"/>
              </a:rPr>
              <a:t>Το επιτόκιο με το οποίο οι τράπεζες μπορούν να δανειστούν από την κεντρική τράπεζα προεξοφλώντας τις απαιτήσεις τους (δηλ. γραμμάτια &amp; συναλλαγματικές των πελατών τους) ονομάζεται προεξοφλητικό επιτόκιο (</a:t>
            </a:r>
            <a:r>
              <a:rPr lang="en-US" dirty="0" smtClean="0">
                <a:latin typeface="Times New Roman" pitchFamily="18" charset="0"/>
                <a:cs typeface="Times New Roman" pitchFamily="18" charset="0"/>
              </a:rPr>
              <a:t>discount rate</a:t>
            </a:r>
            <a:r>
              <a:rPr lang="el-GR" dirty="0" smtClean="0">
                <a:latin typeface="Times New Roman" pitchFamily="18" charset="0"/>
                <a:cs typeface="Times New Roman" pitchFamily="18" charset="0"/>
              </a:rPr>
              <a:t>).</a:t>
            </a:r>
          </a:p>
          <a:p>
            <a:pPr algn="just"/>
            <a:r>
              <a:rPr lang="el-GR" dirty="0" smtClean="0">
                <a:latin typeface="Times New Roman" pitchFamily="18" charset="0"/>
                <a:cs typeface="Times New Roman" pitchFamily="18" charset="0"/>
              </a:rPr>
              <a:t>Η κεντρική τράπεζα καθορίζει το ύψος του προεξοφλητικού επιτοκίου, τις προϋποθέσεις που πρέπει να εκπληρώνουν τα γραμμάτια για να γίνουν αποδεκτά, και τέλος το ανώτατο ποσό που μπορεί να γίνει δεκτό.</a:t>
            </a:r>
            <a:endParaRPr lang="el-GR"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3100" b="1" dirty="0" smtClean="0">
                <a:latin typeface="Times New Roman" pitchFamily="18" charset="0"/>
                <a:cs typeface="Times New Roman" pitchFamily="18" charset="0"/>
              </a:rPr>
              <a:t>5.1 Οι βασικές λειτουργίες της κεντρικής τράπεζας</a:t>
            </a:r>
            <a:r>
              <a:rPr lang="el-GR" b="1" i="1" dirty="0" smtClean="0"/>
              <a:t/>
            </a:r>
            <a:br>
              <a:rPr lang="el-GR" b="1" i="1" dirty="0" smtClean="0"/>
            </a:br>
            <a:endParaRPr lang="el-GR" dirty="0"/>
          </a:p>
        </p:txBody>
      </p:sp>
      <p:sp>
        <p:nvSpPr>
          <p:cNvPr id="3" name="2 - Θέση περιεχομένου"/>
          <p:cNvSpPr>
            <a:spLocks noGrp="1"/>
          </p:cNvSpPr>
          <p:nvPr>
            <p:ph idx="1"/>
          </p:nvPr>
        </p:nvSpPr>
        <p:spPr/>
        <p:txBody>
          <a:bodyPr>
            <a:normAutofit fontScale="70000" lnSpcReduction="20000"/>
          </a:bodyPr>
          <a:lstStyle/>
          <a:p>
            <a:pPr algn="just"/>
            <a:r>
              <a:rPr lang="en-US" dirty="0" smtClean="0">
                <a:latin typeface="Times New Roman" pitchFamily="18" charset="0"/>
                <a:cs typeface="Times New Roman" pitchFamily="18" charset="0"/>
              </a:rPr>
              <a:t>H</a:t>
            </a:r>
            <a:r>
              <a:rPr lang="el-GR" dirty="0" smtClean="0">
                <a:latin typeface="Times New Roman" pitchFamily="18" charset="0"/>
                <a:cs typeface="Times New Roman" pitchFamily="18" charset="0"/>
              </a:rPr>
              <a:t> Κεντρική Τράπεζα μιας χώρας είναι η μόνη που έχει το λεγόμενο </a:t>
            </a:r>
            <a:r>
              <a:rPr lang="el-GR" b="1" dirty="0" smtClean="0">
                <a:latin typeface="Times New Roman" pitchFamily="18" charset="0"/>
                <a:cs typeface="Times New Roman" pitchFamily="18" charset="0"/>
              </a:rPr>
              <a:t>“εκδοτικό προνόμιο”.</a:t>
            </a:r>
            <a:endParaRPr lang="en-US" b="1" dirty="0" smtClean="0">
              <a:latin typeface="Times New Roman" pitchFamily="18" charset="0"/>
              <a:cs typeface="Times New Roman" pitchFamily="18" charset="0"/>
            </a:endParaRPr>
          </a:p>
          <a:p>
            <a:pPr algn="just"/>
            <a:r>
              <a:rPr lang="el-GR" dirty="0" smtClean="0">
                <a:latin typeface="Times New Roman" pitchFamily="18" charset="0"/>
                <a:cs typeface="Times New Roman" pitchFamily="18" charset="0"/>
              </a:rPr>
              <a:t>Ρυθμίζει την ρευστότητα στο τραπεζικό σύστημα μέσα από την </a:t>
            </a:r>
            <a:r>
              <a:rPr lang="el-GR" b="1" dirty="0" smtClean="0">
                <a:latin typeface="Times New Roman" pitchFamily="18" charset="0"/>
                <a:cs typeface="Times New Roman" pitchFamily="18" charset="0"/>
              </a:rPr>
              <a:t>άσκηση της νομισματικής</a:t>
            </a:r>
            <a:r>
              <a:rPr lang="el-GR" dirty="0" smtClean="0">
                <a:latin typeface="Times New Roman" pitchFamily="18" charset="0"/>
                <a:cs typeface="Times New Roman" pitchFamily="18" charset="0"/>
              </a:rPr>
              <a:t> και </a:t>
            </a:r>
            <a:r>
              <a:rPr lang="el-GR" b="1" dirty="0" smtClean="0">
                <a:latin typeface="Times New Roman" pitchFamily="18" charset="0"/>
                <a:cs typeface="Times New Roman" pitchFamily="18" charset="0"/>
              </a:rPr>
              <a:t>πιστωτικής πολιτικής</a:t>
            </a:r>
            <a:r>
              <a:rPr lang="el-GR" dirty="0" smtClean="0">
                <a:latin typeface="Times New Roman" pitchFamily="18" charset="0"/>
                <a:cs typeface="Times New Roman" pitchFamily="18" charset="0"/>
              </a:rPr>
              <a:t>. Ελέγχει δηλαδή την προσφορά χρήματος που κυκλοφορεί μέσα σε μια οικονομία και τον όγκο των πιστώσεων που έχει μία οικονομία.</a:t>
            </a:r>
            <a:endParaRPr lang="en-US" dirty="0" smtClean="0">
              <a:latin typeface="Times New Roman" pitchFamily="18" charset="0"/>
              <a:cs typeface="Times New Roman" pitchFamily="18" charset="0"/>
            </a:endParaRPr>
          </a:p>
          <a:p>
            <a:pPr algn="just"/>
            <a:r>
              <a:rPr lang="el-GR" b="1" dirty="0" smtClean="0">
                <a:latin typeface="Times New Roman" pitchFamily="18" charset="0"/>
                <a:cs typeface="Times New Roman" pitchFamily="18" charset="0"/>
              </a:rPr>
              <a:t>Ασκεί συναλλαγματική πολιτική</a:t>
            </a:r>
            <a:r>
              <a:rPr lang="el-GR" dirty="0" smtClean="0">
                <a:latin typeface="Times New Roman" pitchFamily="18" charset="0"/>
                <a:cs typeface="Times New Roman" pitchFamily="18" charset="0"/>
              </a:rPr>
              <a:t> διατηρώντας ένα ποσοστό συναλλάγματος  από τα αποθέματα που έχει η χώρα. </a:t>
            </a:r>
            <a:endParaRPr lang="en-US" dirty="0" smtClean="0">
              <a:latin typeface="Times New Roman" pitchFamily="18" charset="0"/>
              <a:cs typeface="Times New Roman" pitchFamily="18" charset="0"/>
            </a:endParaRPr>
          </a:p>
          <a:p>
            <a:pPr algn="just"/>
            <a:r>
              <a:rPr lang="el-GR" b="1" dirty="0" smtClean="0">
                <a:latin typeface="Times New Roman" pitchFamily="18" charset="0"/>
                <a:cs typeface="Times New Roman" pitchFamily="18" charset="0"/>
              </a:rPr>
              <a:t>Εποπτεύει</a:t>
            </a:r>
            <a:r>
              <a:rPr lang="el-GR" dirty="0" smtClean="0">
                <a:latin typeface="Times New Roman" pitchFamily="18" charset="0"/>
                <a:cs typeface="Times New Roman" pitchFamily="18" charset="0"/>
              </a:rPr>
              <a:t> τη λειτουργία των εγχώριων τραπεζών έτσι ώστε να εξασφαλίζει την ορθή λειτουργία του τραπεζικού συστήματος. </a:t>
            </a:r>
            <a:endParaRPr lang="en-US" dirty="0" smtClean="0">
              <a:latin typeface="Times New Roman" pitchFamily="18" charset="0"/>
              <a:cs typeface="Times New Roman" pitchFamily="18" charset="0"/>
            </a:endParaRPr>
          </a:p>
          <a:p>
            <a:pPr algn="just"/>
            <a:r>
              <a:rPr lang="el-GR" dirty="0" smtClean="0">
                <a:latin typeface="Times New Roman" pitchFamily="18" charset="0"/>
                <a:cs typeface="Times New Roman" pitchFamily="18" charset="0"/>
              </a:rPr>
              <a:t>Αποτελεί το </a:t>
            </a:r>
            <a:r>
              <a:rPr lang="el-GR" b="1" dirty="0" smtClean="0">
                <a:latin typeface="Times New Roman" pitchFamily="18" charset="0"/>
                <a:cs typeface="Times New Roman" pitchFamily="18" charset="0"/>
              </a:rPr>
              <a:t>καταφύγιο έσχατης ανάγκης</a:t>
            </a:r>
            <a:r>
              <a:rPr lang="el-GR" dirty="0" smtClean="0">
                <a:latin typeface="Times New Roman" pitchFamily="18" charset="0"/>
                <a:cs typeface="Times New Roman" pitchFamily="18" charset="0"/>
              </a:rPr>
              <a:t> σε περιόδους κρίσεων παρέχοντας ρευστότητα στο σύστημα όταν κανένας άλλος δεν μπορεί. </a:t>
            </a:r>
            <a:endParaRPr lang="el-GR" dirty="0">
              <a:latin typeface="Times New Roman" pitchFamily="18" charset="0"/>
              <a:cs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0000" lnSpcReduction="20000"/>
          </a:bodyPr>
          <a:lstStyle/>
          <a:p>
            <a:pPr algn="just"/>
            <a:r>
              <a:rPr lang="el-GR" b="1" dirty="0" smtClean="0">
                <a:latin typeface="Times New Roman" pitchFamily="18" charset="0"/>
                <a:cs typeface="Times New Roman" pitchFamily="18" charset="0"/>
              </a:rPr>
              <a:t>5.2.3 Η πληθωριστική στόχευση και ο κανόνας </a:t>
            </a:r>
            <a:r>
              <a:rPr lang="en-US" b="1" dirty="0" smtClean="0">
                <a:latin typeface="Times New Roman" pitchFamily="18" charset="0"/>
                <a:cs typeface="Times New Roman" pitchFamily="18" charset="0"/>
              </a:rPr>
              <a:t>Taylor</a:t>
            </a:r>
            <a:endParaRPr lang="el-GR" b="1" i="1" dirty="0" smtClean="0">
              <a:latin typeface="Times New Roman" pitchFamily="18" charset="0"/>
              <a:cs typeface="Times New Roman" pitchFamily="18" charset="0"/>
            </a:endParaRPr>
          </a:p>
          <a:p>
            <a:pPr algn="just"/>
            <a:r>
              <a:rPr lang="el-GR" dirty="0" smtClean="0">
                <a:latin typeface="Times New Roman" pitchFamily="18" charset="0"/>
                <a:cs typeface="Times New Roman" pitchFamily="18" charset="0"/>
              </a:rPr>
              <a:t>Στόχος των κεντρικών τραπεζών να επηρεάσουν τις πληθωριστικές προσδοκίες ώστε να αποφευχθούν λάθη σε αυτές που μπορούν να οδηγήσουν σε λανθασμένες επενδυτικές αποφάσεις αλλά και λάθη σε συμβάσεις εργασίας επηρεάζοντας το επίπεδο απασχόλησης στην οικονομία. </a:t>
            </a:r>
          </a:p>
          <a:p>
            <a:pPr algn="just"/>
            <a:r>
              <a:rPr lang="el-GR" dirty="0" smtClean="0">
                <a:latin typeface="Times New Roman" pitchFamily="18" charset="0"/>
                <a:cs typeface="Times New Roman" pitchFamily="18" charset="0"/>
              </a:rPr>
              <a:t>Αρκετές όμως κεντρικές τράπεζες δεν δίνουν βαρύτητα μόνο στον πληθωρισμό στοχεύουν και στην οικονομική δραστηριότητα λόγω του γεγονότος ότι ο χαμηλός πληθωρισμός δεν δείχνει να οδηγεί σε έντονες διακυμάνσεις της οικονομικής δραστηριότητας. </a:t>
            </a:r>
          </a:p>
          <a:p>
            <a:pPr algn="just"/>
            <a:r>
              <a:rPr lang="el-GR" dirty="0" smtClean="0">
                <a:latin typeface="Times New Roman" pitchFamily="18" charset="0"/>
                <a:cs typeface="Times New Roman" pitchFamily="18" charset="0"/>
              </a:rPr>
              <a:t>Ο καθηγητής </a:t>
            </a:r>
            <a:r>
              <a:rPr lang="el-GR" dirty="0" err="1" smtClean="0">
                <a:latin typeface="Times New Roman" pitchFamily="18" charset="0"/>
                <a:cs typeface="Times New Roman" pitchFamily="18" charset="0"/>
              </a:rPr>
              <a:t>Taylor</a:t>
            </a:r>
            <a:r>
              <a:rPr lang="el-GR" dirty="0" smtClean="0">
                <a:latin typeface="Times New Roman" pitchFamily="18" charset="0"/>
                <a:cs typeface="Times New Roman" pitchFamily="18" charset="0"/>
              </a:rPr>
              <a:t> (1993) αναφερόμενος στους δύο αυτούς στόχους ανέπτυξε τον κανόνα του </a:t>
            </a:r>
            <a:r>
              <a:rPr lang="el-GR" dirty="0" err="1" smtClean="0">
                <a:latin typeface="Times New Roman" pitchFamily="18" charset="0"/>
                <a:cs typeface="Times New Roman" pitchFamily="18" charset="0"/>
              </a:rPr>
              <a:t>Taylor</a:t>
            </a:r>
            <a:r>
              <a:rPr lang="el-GR" dirty="0" smtClean="0">
                <a:latin typeface="Times New Roman" pitchFamily="18" charset="0"/>
                <a:cs typeface="Times New Roman" pitchFamily="18" charset="0"/>
              </a:rPr>
              <a:t>, ο οποίος απευθύνεται στον πληθωρισμό, την παραγωγή και τις αποκλίσεις τους από τις τιμές στόχους.</a:t>
            </a:r>
            <a:endParaRPr lang="el-GR" dirty="0">
              <a:latin typeface="Times New Roman" pitchFamily="18" charset="0"/>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7500" lnSpcReduction="20000"/>
          </a:bodyPr>
          <a:lstStyle/>
          <a:p>
            <a:pPr algn="just"/>
            <a:r>
              <a:rPr lang="el-GR" b="1" i="1" u="sng" dirty="0" smtClean="0">
                <a:latin typeface="Times New Roman" pitchFamily="18" charset="0"/>
                <a:cs typeface="Times New Roman" pitchFamily="18" charset="0"/>
              </a:rPr>
              <a:t>Οι εκδοχές του κανόνα </a:t>
            </a:r>
            <a:r>
              <a:rPr lang="en-US" b="1" i="1" u="sng" dirty="0" smtClean="0">
                <a:latin typeface="Times New Roman" pitchFamily="18" charset="0"/>
                <a:cs typeface="Times New Roman" pitchFamily="18" charset="0"/>
              </a:rPr>
              <a:t>Taylor</a:t>
            </a:r>
            <a:endParaRPr lang="el-GR" b="1" i="1" u="sng" dirty="0" smtClean="0">
              <a:latin typeface="Times New Roman" pitchFamily="18" charset="0"/>
              <a:cs typeface="Times New Roman" pitchFamily="18" charset="0"/>
            </a:endParaRPr>
          </a:p>
          <a:p>
            <a:pPr algn="just"/>
            <a:r>
              <a:rPr lang="el-GR" dirty="0" smtClean="0">
                <a:latin typeface="Times New Roman" pitchFamily="18" charset="0"/>
                <a:cs typeface="Times New Roman" pitchFamily="18" charset="0"/>
              </a:rPr>
              <a:t>Η χρήση του πραγματικού επιτοκίου στόχου </a:t>
            </a:r>
            <a:r>
              <a:rPr lang="en-US" dirty="0" err="1" smtClean="0">
                <a:latin typeface="Times New Roman" pitchFamily="18" charset="0"/>
                <a:cs typeface="Times New Roman" pitchFamily="18" charset="0"/>
              </a:rPr>
              <a:t>r</a:t>
            </a:r>
            <a:r>
              <a:rPr lang="en-US" baseline="30000" dirty="0" err="1" smtClean="0">
                <a:latin typeface="Times New Roman" pitchFamily="18" charset="0"/>
                <a:cs typeface="Times New Roman" pitchFamily="18" charset="0"/>
              </a:rPr>
              <a:t>T</a:t>
            </a:r>
            <a:r>
              <a:rPr lang="en-US" dirty="0" smtClean="0">
                <a:latin typeface="Times New Roman" pitchFamily="18" charset="0"/>
                <a:cs typeface="Times New Roman" pitchFamily="18" charset="0"/>
              </a:rPr>
              <a:t> </a:t>
            </a:r>
            <a:r>
              <a:rPr lang="el-GR" dirty="0" smtClean="0">
                <a:latin typeface="Times New Roman" pitchFamily="18" charset="0"/>
                <a:cs typeface="Times New Roman" pitchFamily="18" charset="0"/>
              </a:rPr>
              <a:t>ως μέσο νομισματικής πολιτικής φαίνεται στην ακόλουθη εκδοχή του γνωστού κανόνα του </a:t>
            </a:r>
            <a:r>
              <a:rPr lang="el-GR" dirty="0" err="1" smtClean="0">
                <a:latin typeface="Times New Roman" pitchFamily="18" charset="0"/>
                <a:cs typeface="Times New Roman" pitchFamily="18" charset="0"/>
              </a:rPr>
              <a:t>Taylor</a:t>
            </a:r>
            <a:endParaRPr lang="el-GR" dirty="0" smtClean="0">
              <a:latin typeface="Times New Roman" pitchFamily="18" charset="0"/>
              <a:cs typeface="Times New Roman" pitchFamily="18" charset="0"/>
            </a:endParaRPr>
          </a:p>
          <a:p>
            <a:pPr algn="just"/>
            <a:endParaRPr lang="el-GR" dirty="0" smtClean="0">
              <a:latin typeface="Times New Roman" pitchFamily="18" charset="0"/>
              <a:cs typeface="Times New Roman" pitchFamily="18" charset="0"/>
            </a:endParaRPr>
          </a:p>
          <a:p>
            <a:pPr algn="just"/>
            <a:r>
              <a:rPr lang="el-GR" dirty="0" smtClean="0">
                <a:latin typeface="Times New Roman" pitchFamily="18" charset="0"/>
                <a:cs typeface="Times New Roman" pitchFamily="18" charset="0"/>
              </a:rPr>
              <a:t>Όπου </a:t>
            </a:r>
            <a:r>
              <a:rPr lang="en-US" i="1" dirty="0" smtClean="0">
                <a:latin typeface="Times New Roman" pitchFamily="18" charset="0"/>
                <a:cs typeface="Times New Roman" pitchFamily="18" charset="0"/>
              </a:rPr>
              <a:t>y</a:t>
            </a:r>
            <a:r>
              <a:rPr lang="el-GR" dirty="0" smtClean="0">
                <a:latin typeface="Times New Roman" pitchFamily="18" charset="0"/>
                <a:cs typeface="Times New Roman" pitchFamily="18" charset="0"/>
              </a:rPr>
              <a:t> είναι η πραγματική παραγωγή, </a:t>
            </a:r>
            <a:r>
              <a:rPr lang="en-US" i="1" dirty="0" err="1" smtClean="0">
                <a:latin typeface="Times New Roman" pitchFamily="18" charset="0"/>
                <a:cs typeface="Times New Roman" pitchFamily="18" charset="0"/>
              </a:rPr>
              <a:t>y</a:t>
            </a:r>
            <a:r>
              <a:rPr lang="en-US" i="1" baseline="30000" dirty="0" err="1" smtClean="0">
                <a:latin typeface="Times New Roman" pitchFamily="18" charset="0"/>
                <a:cs typeface="Times New Roman" pitchFamily="18" charset="0"/>
              </a:rPr>
              <a:t>f</a:t>
            </a:r>
            <a:r>
              <a:rPr lang="el-GR" dirty="0" smtClean="0">
                <a:latin typeface="Times New Roman" pitchFamily="18" charset="0"/>
                <a:cs typeface="Times New Roman" pitchFamily="18" charset="0"/>
              </a:rPr>
              <a:t> η παραγωγή σε πλήρη απασχόληση, </a:t>
            </a:r>
            <a:r>
              <a:rPr lang="el-GR" i="1" dirty="0" smtClean="0">
                <a:latin typeface="Times New Roman" pitchFamily="18" charset="0"/>
                <a:cs typeface="Times New Roman" pitchFamily="18" charset="0"/>
              </a:rPr>
              <a:t>π</a:t>
            </a:r>
            <a:r>
              <a:rPr lang="el-GR" dirty="0" smtClean="0">
                <a:latin typeface="Times New Roman" pitchFamily="18" charset="0"/>
                <a:cs typeface="Times New Roman" pitchFamily="18" charset="0"/>
              </a:rPr>
              <a:t> ο τρέχον πληθωρισμός και </a:t>
            </a:r>
            <a:r>
              <a:rPr lang="el-GR" i="1" dirty="0" err="1" smtClean="0">
                <a:latin typeface="Times New Roman" pitchFamily="18" charset="0"/>
                <a:cs typeface="Times New Roman" pitchFamily="18" charset="0"/>
              </a:rPr>
              <a:t>π</a:t>
            </a:r>
            <a:r>
              <a:rPr lang="el-GR" i="1" baseline="30000" dirty="0" err="1" smtClean="0">
                <a:latin typeface="Times New Roman" pitchFamily="18" charset="0"/>
                <a:cs typeface="Times New Roman" pitchFamily="18" charset="0"/>
              </a:rPr>
              <a:t>Τ</a:t>
            </a:r>
            <a:r>
              <a:rPr lang="el-GR" dirty="0" smtClean="0">
                <a:latin typeface="Times New Roman" pitchFamily="18" charset="0"/>
                <a:cs typeface="Times New Roman" pitchFamily="18" charset="0"/>
              </a:rPr>
              <a:t> ο επιθυμητός πληθωρισμός (ή πληθωρισμός στόχος) από την κεντρική τράπεζα.</a:t>
            </a:r>
          </a:p>
          <a:p>
            <a:pPr algn="just"/>
            <a:r>
              <a:rPr lang="el-GR" dirty="0" smtClean="0">
                <a:latin typeface="Times New Roman" pitchFamily="18" charset="0"/>
                <a:cs typeface="Times New Roman" pitchFamily="18" charset="0"/>
              </a:rPr>
              <a:t>Με βάση τον κανόνα αυτό, η κεντρική τράπεζα θα αυξήσει το επιτόκιο αν ο πληθωρισμός ή η παραγωγή είναι πολύ υψηλά σε σχέση με τις επιθυμητές τιμές τους. </a:t>
            </a:r>
          </a:p>
          <a:p>
            <a:endParaRPr lang="el-GR" dirty="0"/>
          </a:p>
        </p:txBody>
      </p:sp>
      <p:graphicFrame>
        <p:nvGraphicFramePr>
          <p:cNvPr id="49154" name="Object 2"/>
          <p:cNvGraphicFramePr>
            <a:graphicFrameLocks noChangeAspect="1"/>
          </p:cNvGraphicFramePr>
          <p:nvPr/>
        </p:nvGraphicFramePr>
        <p:xfrm>
          <a:off x="1456017" y="2973495"/>
          <a:ext cx="4223776" cy="455505"/>
        </p:xfrm>
        <a:graphic>
          <a:graphicData uri="http://schemas.openxmlformats.org/presentationml/2006/ole">
            <p:oleObj spid="_x0000_s49154" name="Equation" r:id="rId3" imgW="2590560" imgH="279360" progId="Equation.DSMT4">
              <p:embed/>
            </p:oleObj>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62500" lnSpcReduction="20000"/>
          </a:bodyPr>
          <a:lstStyle/>
          <a:p>
            <a:pPr algn="just"/>
            <a:r>
              <a:rPr lang="el-GR" dirty="0" smtClean="0">
                <a:latin typeface="Times New Roman" pitchFamily="18" charset="0"/>
                <a:cs typeface="Times New Roman" pitchFamily="18" charset="0"/>
              </a:rPr>
              <a:t>Εφόσον οι κεντρικές τράπεζες θέτουν το ονομαστικό και όχι το πραγματικό επιτόκιο, ο κανόνας του </a:t>
            </a:r>
            <a:r>
              <a:rPr lang="en-US" dirty="0" smtClean="0">
                <a:latin typeface="Times New Roman" pitchFamily="18" charset="0"/>
                <a:cs typeface="Times New Roman" pitchFamily="18" charset="0"/>
              </a:rPr>
              <a:t>Taylor </a:t>
            </a:r>
            <a:r>
              <a:rPr lang="el-GR" dirty="0" smtClean="0">
                <a:latin typeface="Times New Roman" pitchFamily="18" charset="0"/>
                <a:cs typeface="Times New Roman" pitchFamily="18" charset="0"/>
              </a:rPr>
              <a:t>μπορεί να τροποποιηθεί χρησιμοποιώντας την σχέση μεταξύ πραγματικού και ονομαστικού επιτοκίου του </a:t>
            </a:r>
            <a:r>
              <a:rPr lang="en-US" dirty="0" smtClean="0">
                <a:latin typeface="Times New Roman" pitchFamily="18" charset="0"/>
                <a:cs typeface="Times New Roman" pitchFamily="18" charset="0"/>
              </a:rPr>
              <a:t>Fisher </a:t>
            </a:r>
            <a:r>
              <a:rPr lang="el-GR" dirty="0" smtClean="0">
                <a:latin typeface="Times New Roman" pitchFamily="18" charset="0"/>
                <a:cs typeface="Times New Roman" pitchFamily="18" charset="0"/>
              </a:rPr>
              <a:t>ως εξής:</a:t>
            </a:r>
          </a:p>
          <a:p>
            <a:pPr algn="just"/>
            <a:endParaRPr lang="el-GR" dirty="0" smtClean="0">
              <a:latin typeface="Times New Roman" pitchFamily="18" charset="0"/>
              <a:cs typeface="Times New Roman" pitchFamily="18" charset="0"/>
            </a:endParaRPr>
          </a:p>
          <a:p>
            <a:pPr algn="just"/>
            <a:r>
              <a:rPr lang="el-GR" dirty="0" smtClean="0">
                <a:latin typeface="Times New Roman" pitchFamily="18" charset="0"/>
                <a:cs typeface="Times New Roman" pitchFamily="18" charset="0"/>
              </a:rPr>
              <a:t>Όπου </a:t>
            </a:r>
            <a:r>
              <a:rPr lang="en-US" i="1" dirty="0" smtClean="0">
                <a:latin typeface="Times New Roman" pitchFamily="18" charset="0"/>
                <a:cs typeface="Times New Roman" pitchFamily="18" charset="0"/>
              </a:rPr>
              <a:t>R</a:t>
            </a:r>
            <a:r>
              <a:rPr lang="en-US" i="1" baseline="30000" dirty="0" smtClean="0">
                <a:latin typeface="Times New Roman" pitchFamily="18" charset="0"/>
                <a:cs typeface="Times New Roman" pitchFamily="18" charset="0"/>
              </a:rPr>
              <a:t>T</a:t>
            </a:r>
            <a:r>
              <a:rPr lang="el-GR" dirty="0" smtClean="0">
                <a:latin typeface="Times New Roman" pitchFamily="18" charset="0"/>
                <a:cs typeface="Times New Roman" pitchFamily="18" charset="0"/>
              </a:rPr>
              <a:t> το ονομαστικό επιτόκιο στόχος που θέτει η κεντρική τράπεζα.</a:t>
            </a:r>
          </a:p>
          <a:p>
            <a:pPr algn="just"/>
            <a:r>
              <a:rPr lang="el-GR" dirty="0" smtClean="0">
                <a:latin typeface="Times New Roman" pitchFamily="18" charset="0"/>
                <a:cs typeface="Times New Roman" pitchFamily="18" charset="0"/>
              </a:rPr>
              <a:t>Από την παραπάνω σχέση φαίνεται ότι αν ο πληθωρισμός π αυξηθεί πάνω από το </a:t>
            </a:r>
            <a:r>
              <a:rPr lang="el-GR" i="1" dirty="0" err="1" smtClean="0">
                <a:latin typeface="Times New Roman" pitchFamily="18" charset="0"/>
                <a:cs typeface="Times New Roman" pitchFamily="18" charset="0"/>
              </a:rPr>
              <a:t>π</a:t>
            </a:r>
            <a:r>
              <a:rPr lang="el-GR" i="1" baseline="30000" dirty="0" err="1" smtClean="0">
                <a:latin typeface="Times New Roman" pitchFamily="18" charset="0"/>
                <a:cs typeface="Times New Roman" pitchFamily="18" charset="0"/>
              </a:rPr>
              <a:t>Τ</a:t>
            </a:r>
            <a:r>
              <a:rPr lang="el-GR" dirty="0" smtClean="0">
                <a:latin typeface="Times New Roman" pitchFamily="18" charset="0"/>
                <a:cs typeface="Times New Roman" pitchFamily="18" charset="0"/>
              </a:rPr>
              <a:t>, η αύξηση στο πραγματικό επιτόκιο θα αναγκάσει το ονομαστικό να αυξηθεί περισσότερο από τον πληθωρισμό και ανάλογα στην περίπτωση μείωσης του. Οι τιμές του βήτα δείχνουν την απέχθεια της κεντρικής τράπεζας στον πληθωρισμό. Όσο μεγαλύτερο το β για κάθε μεταβολή του π, τόσο μεγαλύτερη θα είναι η μεταβολή του πραγματικού και ονομαστικού επιτοκίου και τόσο εντονότερη η κίνηση για σταθεροποίηση του πληθωρισμού.</a:t>
            </a:r>
          </a:p>
          <a:p>
            <a:pPr algn="just"/>
            <a:r>
              <a:rPr lang="el-GR" dirty="0" smtClean="0">
                <a:latin typeface="Times New Roman" pitchFamily="18" charset="0"/>
                <a:cs typeface="Times New Roman" pitchFamily="18" charset="0"/>
              </a:rPr>
              <a:t>το </a:t>
            </a:r>
            <a:r>
              <a:rPr lang="en-US" dirty="0" smtClean="0">
                <a:latin typeface="Times New Roman" pitchFamily="18" charset="0"/>
                <a:cs typeface="Times New Roman" pitchFamily="18" charset="0"/>
              </a:rPr>
              <a:t>r</a:t>
            </a:r>
            <a:r>
              <a:rPr lang="el-GR" baseline="-25000" dirty="0" smtClean="0">
                <a:latin typeface="Times New Roman" pitchFamily="18" charset="0"/>
                <a:cs typeface="Times New Roman" pitchFamily="18" charset="0"/>
              </a:rPr>
              <a:t>0</a:t>
            </a:r>
            <a:r>
              <a:rPr lang="el-GR" dirty="0" smtClean="0">
                <a:latin typeface="Times New Roman" pitchFamily="18" charset="0"/>
                <a:cs typeface="Times New Roman" pitchFamily="18" charset="0"/>
              </a:rPr>
              <a:t> είναι ίσο με το μακροχρόνιο πραγματικό επιτόκιο της οικονομίας.</a:t>
            </a:r>
          </a:p>
          <a:p>
            <a:endParaRPr lang="el-GR" dirty="0" smtClean="0"/>
          </a:p>
          <a:p>
            <a:endParaRPr lang="el-GR" dirty="0"/>
          </a:p>
        </p:txBody>
      </p:sp>
      <p:graphicFrame>
        <p:nvGraphicFramePr>
          <p:cNvPr id="50178" name="Object 2"/>
          <p:cNvGraphicFramePr>
            <a:graphicFrameLocks noChangeAspect="1"/>
          </p:cNvGraphicFramePr>
          <p:nvPr/>
        </p:nvGraphicFramePr>
        <p:xfrm>
          <a:off x="2411760" y="2492896"/>
          <a:ext cx="4477589" cy="432048"/>
        </p:xfrm>
        <a:graphic>
          <a:graphicData uri="http://schemas.openxmlformats.org/presentationml/2006/ole">
            <p:oleObj spid="_x0000_s50178" name="Equation" r:id="rId3" imgW="2895480" imgH="279360" progId="Equation.DSMT4">
              <p:embed/>
            </p:oleObj>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7500" lnSpcReduction="20000"/>
          </a:bodyPr>
          <a:lstStyle/>
          <a:p>
            <a:pPr algn="just"/>
            <a:r>
              <a:rPr lang="el-GR" dirty="0" smtClean="0">
                <a:latin typeface="Times New Roman" pitchFamily="18" charset="0"/>
                <a:cs typeface="Times New Roman" pitchFamily="18" charset="0"/>
              </a:rPr>
              <a:t>Σε μια «</a:t>
            </a:r>
            <a:r>
              <a:rPr lang="en-US" dirty="0" smtClean="0">
                <a:latin typeface="Times New Roman" pitchFamily="18" charset="0"/>
                <a:cs typeface="Times New Roman" pitchFamily="18" charset="0"/>
              </a:rPr>
              <a:t>backward</a:t>
            </a:r>
            <a:r>
              <a:rPr lang="el-GR"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looking</a:t>
            </a:r>
            <a:r>
              <a:rPr lang="el-GR" dirty="0" smtClean="0">
                <a:latin typeface="Times New Roman" pitchFamily="18" charset="0"/>
                <a:cs typeface="Times New Roman" pitchFamily="18" charset="0"/>
              </a:rPr>
              <a:t> εκδοχή» το τρέχον επιτόκιο συσχετίζεται με τις παρελθούσες τιμές του κενού παραγωγής και του κενού πληθωρισμού:</a:t>
            </a:r>
          </a:p>
          <a:p>
            <a:pPr algn="just"/>
            <a:endParaRPr lang="el-GR" dirty="0" smtClean="0">
              <a:latin typeface="Times New Roman" pitchFamily="18" charset="0"/>
              <a:cs typeface="Times New Roman" pitchFamily="18" charset="0"/>
            </a:endParaRPr>
          </a:p>
          <a:p>
            <a:pPr algn="just"/>
            <a:r>
              <a:rPr lang="el-GR" dirty="0" smtClean="0">
                <a:latin typeface="Times New Roman" pitchFamily="18" charset="0"/>
                <a:cs typeface="Times New Roman" pitchFamily="18" charset="0"/>
              </a:rPr>
              <a:t>Σε μια «</a:t>
            </a:r>
            <a:r>
              <a:rPr lang="en-US" dirty="0" smtClean="0">
                <a:latin typeface="Times New Roman" pitchFamily="18" charset="0"/>
                <a:cs typeface="Times New Roman" pitchFamily="18" charset="0"/>
              </a:rPr>
              <a:t>forward</a:t>
            </a:r>
            <a:r>
              <a:rPr lang="el-GR"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looking</a:t>
            </a:r>
            <a:r>
              <a:rPr lang="el-GR" dirty="0" smtClean="0">
                <a:latin typeface="Times New Roman" pitchFamily="18" charset="0"/>
                <a:cs typeface="Times New Roman" pitchFamily="18" charset="0"/>
              </a:rPr>
              <a:t> εκδοχή» το τρέχον επιτόκιο συσχετίζεται με τις μελλοντικές (εκτιμώμενες) τιμές του κενού παραγωγής και του κενού πληθωρισμού:</a:t>
            </a:r>
          </a:p>
          <a:p>
            <a:pPr algn="just"/>
            <a:endParaRPr lang="el-GR" dirty="0" smtClean="0">
              <a:latin typeface="Times New Roman" pitchFamily="18" charset="0"/>
              <a:cs typeface="Times New Roman" pitchFamily="18" charset="0"/>
            </a:endParaRPr>
          </a:p>
          <a:p>
            <a:pPr algn="just"/>
            <a:r>
              <a:rPr lang="el-GR" dirty="0" smtClean="0">
                <a:latin typeface="Times New Roman" pitchFamily="18" charset="0"/>
                <a:cs typeface="Times New Roman" pitchFamily="18" charset="0"/>
              </a:rPr>
              <a:t>Οι τροποποιημένες εκδοχές του κανόνα με σκοπό να ενσωματώσουν την λεγόμενη εξομάλυνση του επιτοκίου και την απόκλιση του επιτοκίου της προηγούμενης περιόδου </a:t>
            </a:r>
            <a:r>
              <a:rPr lang="en-US" dirty="0" err="1" smtClean="0">
                <a:latin typeface="Times New Roman" pitchFamily="18" charset="0"/>
                <a:cs typeface="Times New Roman" pitchFamily="18" charset="0"/>
              </a:rPr>
              <a:t>Dr</a:t>
            </a:r>
            <a:r>
              <a:rPr lang="en-US" baseline="-25000" dirty="0" err="1" smtClean="0">
                <a:latin typeface="Times New Roman" pitchFamily="18" charset="0"/>
                <a:cs typeface="Times New Roman" pitchFamily="18" charset="0"/>
              </a:rPr>
              <a:t>t</a:t>
            </a:r>
            <a:r>
              <a:rPr lang="el-GR" baseline="-25000" dirty="0" smtClean="0">
                <a:latin typeface="Times New Roman" pitchFamily="18" charset="0"/>
                <a:cs typeface="Times New Roman" pitchFamily="18" charset="0"/>
              </a:rPr>
              <a:t>-1</a:t>
            </a:r>
            <a:r>
              <a:rPr lang="el-GR" dirty="0" smtClean="0">
                <a:latin typeface="Times New Roman" pitchFamily="18" charset="0"/>
                <a:cs typeface="Times New Roman" pitchFamily="18" charset="0"/>
              </a:rPr>
              <a:t> από το μακροχρόνιο επιτόκιο, υποθέτοντας ότι                                     </a:t>
            </a:r>
          </a:p>
          <a:p>
            <a:pPr algn="just">
              <a:buNone/>
            </a:pPr>
            <a:r>
              <a:rPr lang="el-GR" dirty="0" smtClean="0">
                <a:latin typeface="Times New Roman" pitchFamily="18" charset="0"/>
                <a:cs typeface="Times New Roman" pitchFamily="18" charset="0"/>
              </a:rPr>
              <a:t>                                     είναι οι ακόλουθες:</a:t>
            </a:r>
          </a:p>
          <a:p>
            <a:pPr algn="just">
              <a:buNone/>
            </a:pPr>
            <a:endParaRPr lang="el-GR" dirty="0" smtClean="0">
              <a:latin typeface="Times New Roman" pitchFamily="18" charset="0"/>
              <a:cs typeface="Times New Roman" pitchFamily="18" charset="0"/>
            </a:endParaRPr>
          </a:p>
          <a:p>
            <a:endParaRPr lang="el-GR" dirty="0" smtClean="0"/>
          </a:p>
          <a:p>
            <a:endParaRPr lang="el-GR" dirty="0" smtClean="0"/>
          </a:p>
          <a:p>
            <a:endParaRPr lang="el-GR" dirty="0" smtClean="0"/>
          </a:p>
          <a:p>
            <a:endParaRPr lang="el-GR" dirty="0"/>
          </a:p>
        </p:txBody>
      </p:sp>
      <p:sp>
        <p:nvSpPr>
          <p:cNvPr id="51202"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51201"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1979712" y="2636912"/>
            <a:ext cx="6037991" cy="324991"/>
          </a:xfrm>
          <a:prstGeom prst="rect">
            <a:avLst/>
          </a:prstGeom>
          <a:noFill/>
        </p:spPr>
      </p:pic>
      <p:sp>
        <p:nvSpPr>
          <p:cNvPr id="51203" name="Rectangle 3"/>
          <p:cNvSpPr>
            <a:spLocks noChangeArrowheads="1"/>
          </p:cNvSpPr>
          <p:nvPr/>
        </p:nvSpPr>
        <p:spPr bwMode="auto">
          <a:xfrm>
            <a:off x="0" y="63817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
        <p:nvSpPr>
          <p:cNvPr id="51205"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51204" name="Picture 4"/>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763688" y="3933056"/>
            <a:ext cx="6551134" cy="324991"/>
          </a:xfrm>
          <a:prstGeom prst="rect">
            <a:avLst/>
          </a:prstGeom>
          <a:noFill/>
        </p:spPr>
      </p:pic>
      <p:sp>
        <p:nvSpPr>
          <p:cNvPr id="51206" name="Rectangle 6"/>
          <p:cNvSpPr>
            <a:spLocks noChangeArrowheads="1"/>
          </p:cNvSpPr>
          <p:nvPr/>
        </p:nvSpPr>
        <p:spPr bwMode="auto">
          <a:xfrm>
            <a:off x="0" y="63817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
        <p:nvSpPr>
          <p:cNvPr id="51208"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51207" name="Picture 7"/>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683568" y="5661248"/>
            <a:ext cx="2634138" cy="324991"/>
          </a:xfrm>
          <a:prstGeom prst="rect">
            <a:avLst/>
          </a:prstGeom>
          <a:noFill/>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lgn="just"/>
            <a:r>
              <a:rPr lang="el-GR" sz="2800" dirty="0" smtClean="0">
                <a:latin typeface="Times New Roman" pitchFamily="18" charset="0"/>
                <a:cs typeface="Times New Roman" pitchFamily="18" charset="0"/>
              </a:rPr>
              <a:t>Κοιτώντας στο παρόν κανόνας </a:t>
            </a:r>
            <a:r>
              <a:rPr lang="en-US" sz="2800" dirty="0" smtClean="0">
                <a:latin typeface="Times New Roman" pitchFamily="18" charset="0"/>
                <a:cs typeface="Times New Roman" pitchFamily="18" charset="0"/>
              </a:rPr>
              <a:t>Taylor</a:t>
            </a:r>
            <a:r>
              <a:rPr lang="el-GR" sz="2800" dirty="0" smtClean="0">
                <a:latin typeface="Times New Roman" pitchFamily="18" charset="0"/>
                <a:cs typeface="Times New Roman" pitchFamily="18" charset="0"/>
              </a:rPr>
              <a:t> με εξομάλυνση (</a:t>
            </a:r>
            <a:r>
              <a:rPr lang="en-US" sz="2800" dirty="0" smtClean="0">
                <a:latin typeface="Times New Roman" pitchFamily="18" charset="0"/>
                <a:cs typeface="Times New Roman" pitchFamily="18" charset="0"/>
              </a:rPr>
              <a:t>Contemporaneous rule</a:t>
            </a:r>
            <a:r>
              <a:rPr lang="el-GR" sz="2800" dirty="0" smtClean="0">
                <a:latin typeface="Times New Roman" pitchFamily="18" charset="0"/>
                <a:cs typeface="Times New Roman" pitchFamily="18" charset="0"/>
              </a:rPr>
              <a:t>):</a:t>
            </a:r>
          </a:p>
          <a:p>
            <a:pPr algn="just"/>
            <a:endParaRPr lang="el-GR" sz="2800" dirty="0" smtClean="0">
              <a:latin typeface="Times New Roman" pitchFamily="18" charset="0"/>
              <a:cs typeface="Times New Roman" pitchFamily="18" charset="0"/>
            </a:endParaRPr>
          </a:p>
          <a:p>
            <a:pPr algn="just"/>
            <a:r>
              <a:rPr lang="el-GR" sz="2800" dirty="0" smtClean="0">
                <a:latin typeface="Times New Roman" pitchFamily="18" charset="0"/>
                <a:cs typeface="Times New Roman" pitchFamily="18" charset="0"/>
              </a:rPr>
              <a:t>Κοιτώντας πίσω κανόνας </a:t>
            </a:r>
            <a:r>
              <a:rPr lang="en-US" sz="2800" dirty="0" smtClean="0">
                <a:latin typeface="Times New Roman" pitchFamily="18" charset="0"/>
                <a:cs typeface="Times New Roman" pitchFamily="18" charset="0"/>
              </a:rPr>
              <a:t>Taylor </a:t>
            </a:r>
            <a:r>
              <a:rPr lang="el-GR" sz="2800" dirty="0" smtClean="0">
                <a:latin typeface="Times New Roman" pitchFamily="18" charset="0"/>
                <a:cs typeface="Times New Roman" pitchFamily="18" charset="0"/>
              </a:rPr>
              <a:t>με εξομάλυνση (</a:t>
            </a:r>
            <a:r>
              <a:rPr lang="en-US" sz="2800" dirty="0" smtClean="0">
                <a:latin typeface="Times New Roman" pitchFamily="18" charset="0"/>
                <a:cs typeface="Times New Roman" pitchFamily="18" charset="0"/>
              </a:rPr>
              <a:t>Backward</a:t>
            </a:r>
            <a:r>
              <a:rPr lang="el-GR" sz="2800" dirty="0" smtClean="0">
                <a:latin typeface="Times New Roman" pitchFamily="18" charset="0"/>
                <a:cs typeface="Times New Roman" pitchFamily="18" charset="0"/>
              </a:rPr>
              <a:t>-</a:t>
            </a:r>
            <a:r>
              <a:rPr lang="en-US" sz="2800" dirty="0" smtClean="0">
                <a:latin typeface="Times New Roman" pitchFamily="18" charset="0"/>
                <a:cs typeface="Times New Roman" pitchFamily="18" charset="0"/>
              </a:rPr>
              <a:t>looking</a:t>
            </a:r>
            <a:r>
              <a:rPr lang="el-GR" sz="2800" dirty="0" smtClean="0">
                <a:latin typeface="Times New Roman" pitchFamily="18" charset="0"/>
                <a:cs typeface="Times New Roman" pitchFamily="18" charset="0"/>
              </a:rPr>
              <a:t>):</a:t>
            </a:r>
          </a:p>
          <a:p>
            <a:pPr algn="just"/>
            <a:endParaRPr lang="el-GR" sz="2800" dirty="0" smtClean="0">
              <a:latin typeface="Times New Roman" pitchFamily="18" charset="0"/>
              <a:cs typeface="Times New Roman" pitchFamily="18" charset="0"/>
            </a:endParaRPr>
          </a:p>
          <a:p>
            <a:pPr algn="just"/>
            <a:r>
              <a:rPr lang="el-GR" sz="2800" dirty="0" smtClean="0">
                <a:latin typeface="Times New Roman" pitchFamily="18" charset="0"/>
                <a:cs typeface="Times New Roman" pitchFamily="18" charset="0"/>
              </a:rPr>
              <a:t>Κοιτώντας μπροστά κανόνας </a:t>
            </a:r>
            <a:r>
              <a:rPr lang="en-US" sz="2800" dirty="0" smtClean="0">
                <a:latin typeface="Times New Roman" pitchFamily="18" charset="0"/>
                <a:cs typeface="Times New Roman" pitchFamily="18" charset="0"/>
              </a:rPr>
              <a:t>Taylor </a:t>
            </a:r>
            <a:r>
              <a:rPr lang="el-GR" sz="2800" dirty="0" smtClean="0">
                <a:latin typeface="Times New Roman" pitchFamily="18" charset="0"/>
                <a:cs typeface="Times New Roman" pitchFamily="18" charset="0"/>
              </a:rPr>
              <a:t>με εξομάλυνση (</a:t>
            </a:r>
            <a:r>
              <a:rPr lang="en-US" sz="2800" dirty="0" smtClean="0">
                <a:latin typeface="Times New Roman" pitchFamily="18" charset="0"/>
                <a:cs typeface="Times New Roman" pitchFamily="18" charset="0"/>
              </a:rPr>
              <a:t>Forward</a:t>
            </a:r>
            <a:r>
              <a:rPr lang="el-GR" sz="2800" dirty="0" smtClean="0">
                <a:latin typeface="Times New Roman" pitchFamily="18" charset="0"/>
                <a:cs typeface="Times New Roman" pitchFamily="18" charset="0"/>
              </a:rPr>
              <a:t>-</a:t>
            </a:r>
            <a:r>
              <a:rPr lang="en-US" sz="2800" dirty="0" smtClean="0">
                <a:latin typeface="Times New Roman" pitchFamily="18" charset="0"/>
                <a:cs typeface="Times New Roman" pitchFamily="18" charset="0"/>
              </a:rPr>
              <a:t>looking</a:t>
            </a:r>
            <a:r>
              <a:rPr lang="el-GR" sz="2800" dirty="0" smtClean="0">
                <a:latin typeface="Times New Roman" pitchFamily="18" charset="0"/>
                <a:cs typeface="Times New Roman" pitchFamily="18" charset="0"/>
              </a:rPr>
              <a:t>):</a:t>
            </a:r>
          </a:p>
          <a:p>
            <a:endParaRPr lang="el-GR" dirty="0" smtClean="0"/>
          </a:p>
          <a:p>
            <a:endParaRPr lang="el-GR" dirty="0"/>
          </a:p>
        </p:txBody>
      </p:sp>
      <p:sp>
        <p:nvSpPr>
          <p:cNvPr id="59394"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59393"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1259632" y="2708920"/>
            <a:ext cx="5745480" cy="288032"/>
          </a:xfrm>
          <a:prstGeom prst="rect">
            <a:avLst/>
          </a:prstGeom>
          <a:noFill/>
        </p:spPr>
      </p:pic>
      <p:sp>
        <p:nvSpPr>
          <p:cNvPr id="59395" name="Rectangle 3"/>
          <p:cNvSpPr>
            <a:spLocks noChangeArrowheads="1"/>
          </p:cNvSpPr>
          <p:nvPr/>
        </p:nvSpPr>
        <p:spPr bwMode="auto">
          <a:xfrm>
            <a:off x="0" y="63817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
        <p:nvSpPr>
          <p:cNvPr id="59397" name="Rectangle 5"/>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59396" name="Picture 4"/>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187624" y="4077072"/>
            <a:ext cx="6200268" cy="288032"/>
          </a:xfrm>
          <a:prstGeom prst="rect">
            <a:avLst/>
          </a:prstGeom>
          <a:noFill/>
        </p:spPr>
      </p:pic>
      <p:sp>
        <p:nvSpPr>
          <p:cNvPr id="59398" name="Rectangle 6"/>
          <p:cNvSpPr>
            <a:spLocks noChangeArrowheads="1"/>
          </p:cNvSpPr>
          <p:nvPr/>
        </p:nvSpPr>
        <p:spPr bwMode="auto">
          <a:xfrm>
            <a:off x="0" y="63817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smtClean="0">
              <a:ln>
                <a:noFill/>
              </a:ln>
              <a:solidFill>
                <a:schemeClr val="tx1"/>
              </a:solidFill>
              <a:effectLst/>
              <a:latin typeface="Arial" pitchFamily="34" charset="0"/>
              <a:cs typeface="Arial" pitchFamily="34" charset="0"/>
            </a:endParaRPr>
          </a:p>
        </p:txBody>
      </p:sp>
      <p:sp>
        <p:nvSpPr>
          <p:cNvPr id="59400"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59399" name="Picture 7"/>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1187624" y="5877272"/>
            <a:ext cx="6655055" cy="288032"/>
          </a:xfrm>
          <a:prstGeom prst="rect">
            <a:avLst/>
          </a:prstGeom>
          <a:noFill/>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3600" b="1" dirty="0" smtClean="0">
                <a:latin typeface="Times New Roman" pitchFamily="18" charset="0"/>
                <a:cs typeface="Times New Roman" pitchFamily="18" charset="0"/>
              </a:rPr>
              <a:t>5.3 Η άσκηση νομισματικής πολιτικής στο υπόδειγμα </a:t>
            </a:r>
            <a:r>
              <a:rPr lang="en-US" sz="3600" b="1" dirty="0" smtClean="0">
                <a:latin typeface="Times New Roman" pitchFamily="18" charset="0"/>
                <a:cs typeface="Times New Roman" pitchFamily="18" charset="0"/>
              </a:rPr>
              <a:t>IS</a:t>
            </a:r>
            <a:r>
              <a:rPr lang="el-GR" sz="3600" b="1" dirty="0" smtClean="0">
                <a:latin typeface="Times New Roman" pitchFamily="18" charset="0"/>
                <a:cs typeface="Times New Roman" pitchFamily="18" charset="0"/>
              </a:rPr>
              <a:t>-</a:t>
            </a:r>
            <a:r>
              <a:rPr lang="en-US" sz="3600" b="1" dirty="0" smtClean="0">
                <a:latin typeface="Times New Roman" pitchFamily="18" charset="0"/>
                <a:cs typeface="Times New Roman" pitchFamily="18" charset="0"/>
              </a:rPr>
              <a:t>LM </a:t>
            </a:r>
            <a:r>
              <a:rPr lang="el-GR" b="1" i="1" dirty="0" smtClean="0"/>
              <a:t/>
            </a:r>
            <a:br>
              <a:rPr lang="el-GR" b="1" i="1" dirty="0" smtClean="0"/>
            </a:br>
            <a:endParaRPr lang="el-GR" dirty="0"/>
          </a:p>
        </p:txBody>
      </p:sp>
      <p:sp>
        <p:nvSpPr>
          <p:cNvPr id="3" name="2 - Θέση περιεχομένου"/>
          <p:cNvSpPr>
            <a:spLocks noGrp="1"/>
          </p:cNvSpPr>
          <p:nvPr>
            <p:ph idx="1"/>
          </p:nvPr>
        </p:nvSpPr>
        <p:spPr/>
        <p:txBody>
          <a:bodyPr>
            <a:normAutofit fontScale="70000" lnSpcReduction="20000"/>
          </a:bodyPr>
          <a:lstStyle/>
          <a:p>
            <a:pPr algn="just"/>
            <a:r>
              <a:rPr lang="el-GR" dirty="0" smtClean="0">
                <a:latin typeface="Times New Roman" pitchFamily="18" charset="0"/>
                <a:cs typeface="Times New Roman" pitchFamily="18" charset="0"/>
              </a:rPr>
              <a:t>Στην μακροοικονομική συχνά χρησιμοποιείται το υπόδειγμα </a:t>
            </a:r>
            <a:r>
              <a:rPr lang="en-US" dirty="0" smtClean="0">
                <a:latin typeface="Times New Roman" pitchFamily="18" charset="0"/>
                <a:cs typeface="Times New Roman" pitchFamily="18" charset="0"/>
              </a:rPr>
              <a:t>IS</a:t>
            </a:r>
            <a:r>
              <a:rPr lang="el-GR"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LM </a:t>
            </a:r>
            <a:r>
              <a:rPr lang="el-GR" dirty="0" smtClean="0">
                <a:latin typeface="Times New Roman" pitchFamily="18" charset="0"/>
                <a:cs typeface="Times New Roman" pitchFamily="18" charset="0"/>
              </a:rPr>
              <a:t>προκειμένου να μελετηθεί η επίδραση της νομισματικής και της δημοσιονομικής πολιτικής στην οικονομία. </a:t>
            </a:r>
          </a:p>
          <a:p>
            <a:pPr algn="just"/>
            <a:r>
              <a:rPr lang="el-GR" dirty="0" smtClean="0">
                <a:latin typeface="Times New Roman" pitchFamily="18" charset="0"/>
                <a:cs typeface="Times New Roman" pitchFamily="18" charset="0"/>
              </a:rPr>
              <a:t>Βασική υπόθεση του υποδείγματος η σταθερότητα των τιμών στην βραχυχρόνια περίοδο.</a:t>
            </a:r>
          </a:p>
          <a:p>
            <a:pPr algn="just"/>
            <a:r>
              <a:rPr lang="el-GR" dirty="0" smtClean="0">
                <a:latin typeface="Times New Roman" pitchFamily="18" charset="0"/>
                <a:cs typeface="Times New Roman" pitchFamily="18" charset="0"/>
              </a:rPr>
              <a:t>Η καμπύλη </a:t>
            </a:r>
            <a:r>
              <a:rPr lang="en-US" dirty="0" smtClean="0">
                <a:latin typeface="Times New Roman" pitchFamily="18" charset="0"/>
                <a:cs typeface="Times New Roman" pitchFamily="18" charset="0"/>
              </a:rPr>
              <a:t>IS </a:t>
            </a:r>
            <a:r>
              <a:rPr lang="el-GR" dirty="0" smtClean="0">
                <a:latin typeface="Times New Roman" pitchFamily="18" charset="0"/>
                <a:cs typeface="Times New Roman" pitchFamily="18" charset="0"/>
              </a:rPr>
              <a:t>δείχνει τους συνδυασμούς εισοδήματος και επιτοκίου για τους οποίους ισχύει η ισορροπία στην αγορά αγαθών και υπηρεσιών</a:t>
            </a:r>
          </a:p>
          <a:p>
            <a:pPr algn="just"/>
            <a:r>
              <a:rPr lang="el-GR" dirty="0" smtClean="0">
                <a:latin typeface="Times New Roman" pitchFamily="18" charset="0"/>
                <a:cs typeface="Times New Roman" pitchFamily="18" charset="0"/>
              </a:rPr>
              <a:t>η καμπύλη </a:t>
            </a:r>
            <a:r>
              <a:rPr lang="en-US" dirty="0" smtClean="0">
                <a:latin typeface="Times New Roman" pitchFamily="18" charset="0"/>
                <a:cs typeface="Times New Roman" pitchFamily="18" charset="0"/>
              </a:rPr>
              <a:t>LM </a:t>
            </a:r>
            <a:r>
              <a:rPr lang="el-GR" dirty="0" smtClean="0">
                <a:latin typeface="Times New Roman" pitchFamily="18" charset="0"/>
                <a:cs typeface="Times New Roman" pitchFamily="18" charset="0"/>
              </a:rPr>
              <a:t>δείχνει τους συνδυασμούς εισοδήματος και επιτοκίου για τους οποίους ισχύει η ισορροπία στην αγορά χρήματος.</a:t>
            </a:r>
          </a:p>
          <a:p>
            <a:pPr algn="just"/>
            <a:r>
              <a:rPr lang="el-GR" dirty="0" smtClean="0">
                <a:latin typeface="Times New Roman" pitchFamily="18" charset="0"/>
                <a:cs typeface="Times New Roman" pitchFamily="18" charset="0"/>
              </a:rPr>
              <a:t>Υπάρχει ένα μοναδικό σημείο Ε στο οποίο έχουμε ταυτόχρονη ισορροπία και στις δυο αγορές </a:t>
            </a:r>
          </a:p>
          <a:p>
            <a:pPr algn="just"/>
            <a:r>
              <a:rPr lang="el-GR" dirty="0" smtClean="0">
                <a:latin typeface="Times New Roman" pitchFamily="18" charset="0"/>
                <a:cs typeface="Times New Roman" pitchFamily="18" charset="0"/>
              </a:rPr>
              <a:t>Στο σημείο Ε ισχύουν: </a:t>
            </a:r>
            <a:r>
              <a:rPr lang="en-US" i="1" dirty="0" smtClean="0">
                <a:latin typeface="Times New Roman" pitchFamily="18" charset="0"/>
                <a:cs typeface="Times New Roman" pitchFamily="18" charset="0"/>
              </a:rPr>
              <a:t>Y</a:t>
            </a:r>
            <a:r>
              <a:rPr lang="en-US" dirty="0" smtClean="0">
                <a:latin typeface="Times New Roman" pitchFamily="18" charset="0"/>
                <a:cs typeface="Times New Roman" pitchFamily="18" charset="0"/>
              </a:rPr>
              <a:t>= </a:t>
            </a:r>
            <a:r>
              <a:rPr lang="en-US" i="1" dirty="0" err="1" smtClean="0">
                <a:latin typeface="Times New Roman" pitchFamily="18" charset="0"/>
                <a:cs typeface="Times New Roman" pitchFamily="18" charset="0"/>
              </a:rPr>
              <a:t>Y</a:t>
            </a:r>
            <a:r>
              <a:rPr lang="en-US" i="1" baseline="30000" dirty="0" err="1" smtClean="0">
                <a:latin typeface="Times New Roman" pitchFamily="18" charset="0"/>
                <a:cs typeface="Times New Roman" pitchFamily="18" charset="0"/>
              </a:rPr>
              <a:t>ad</a:t>
            </a:r>
            <a:r>
              <a:rPr lang="en-US" i="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(IS) </a:t>
            </a:r>
            <a:r>
              <a:rPr lang="el-GR" dirty="0" smtClean="0">
                <a:latin typeface="Times New Roman" pitchFamily="18" charset="0"/>
                <a:cs typeface="Times New Roman" pitchFamily="18" charset="0"/>
              </a:rPr>
              <a:t>και</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M</a:t>
            </a:r>
            <a:r>
              <a:rPr lang="en-US" i="1" baseline="30000" dirty="0" err="1" smtClean="0">
                <a:latin typeface="Times New Roman" pitchFamily="18" charset="0"/>
                <a:cs typeface="Times New Roman" pitchFamily="18" charset="0"/>
              </a:rPr>
              <a:t>d</a:t>
            </a:r>
            <a:r>
              <a:rPr lang="en-US" i="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M</a:t>
            </a:r>
            <a:r>
              <a:rPr lang="en-US" i="1" baseline="30000" dirty="0" smtClean="0">
                <a:latin typeface="Times New Roman" pitchFamily="18" charset="0"/>
                <a:cs typeface="Times New Roman" pitchFamily="18" charset="0"/>
              </a:rPr>
              <a:t>s</a:t>
            </a:r>
            <a:r>
              <a:rPr lang="en-US" i="1"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a:t>
            </a:r>
            <a:r>
              <a:rPr lang="en-US" i="1" dirty="0" smtClean="0">
                <a:latin typeface="Times New Roman" pitchFamily="18" charset="0"/>
                <a:cs typeface="Times New Roman" pitchFamily="18" charset="0"/>
              </a:rPr>
              <a:t>LM </a:t>
            </a:r>
            <a:r>
              <a:rPr lang="en-US" dirty="0" smtClean="0">
                <a:latin typeface="Times New Roman" pitchFamily="18" charset="0"/>
                <a:cs typeface="Times New Roman" pitchFamily="18" charset="0"/>
              </a:rPr>
              <a:t>). </a:t>
            </a:r>
            <a:endParaRPr lang="el-GR" dirty="0" smtClean="0">
              <a:latin typeface="Times New Roman" pitchFamily="18" charset="0"/>
              <a:cs typeface="Times New Roman" pitchFamily="18" charset="0"/>
            </a:endParaRPr>
          </a:p>
          <a:p>
            <a:endParaRPr lang="el-G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lgn="just"/>
            <a:r>
              <a:rPr lang="el-GR" sz="2400" b="1" dirty="0" smtClean="0">
                <a:latin typeface="Times New Roman" pitchFamily="18" charset="0"/>
                <a:cs typeface="Times New Roman" pitchFamily="18" charset="0"/>
              </a:rPr>
              <a:t>Γράφημα</a:t>
            </a:r>
            <a:r>
              <a:rPr lang="el-GR" sz="2400" dirty="0" smtClean="0">
                <a:latin typeface="Times New Roman" pitchFamily="18" charset="0"/>
                <a:cs typeface="Times New Roman" pitchFamily="18" charset="0"/>
              </a:rPr>
              <a:t> </a:t>
            </a:r>
            <a:r>
              <a:rPr lang="el-GR" sz="2400" b="1" dirty="0" smtClean="0">
                <a:latin typeface="Times New Roman" pitchFamily="18" charset="0"/>
                <a:cs typeface="Times New Roman" pitchFamily="18" charset="0"/>
              </a:rPr>
              <a:t>5.4</a:t>
            </a:r>
            <a:r>
              <a:rPr lang="el-GR" sz="2400" dirty="0" smtClean="0">
                <a:latin typeface="Times New Roman" pitchFamily="18" charset="0"/>
                <a:cs typeface="Times New Roman" pitchFamily="18" charset="0"/>
              </a:rPr>
              <a:t> Ταυτόχρονη ισορροπία στην αγορά χρήματος και αγαθών</a:t>
            </a:r>
          </a:p>
          <a:p>
            <a:endParaRPr lang="el-GR" dirty="0"/>
          </a:p>
        </p:txBody>
      </p:sp>
      <p:pic>
        <p:nvPicPr>
          <p:cNvPr id="4" name="3 - Εικόνα"/>
          <p:cNvPicPr/>
          <p:nvPr/>
        </p:nvPicPr>
        <p:blipFill>
          <a:blip r:embed="rId2"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xmlns="" val="0"/>
              </a:ext>
            </a:extLst>
          </a:blip>
          <a:srcRect/>
          <a:stretch>
            <a:fillRect/>
          </a:stretch>
        </p:blipFill>
        <p:spPr bwMode="auto">
          <a:xfrm>
            <a:off x="1835696" y="2420888"/>
            <a:ext cx="5112568" cy="3672408"/>
          </a:xfrm>
          <a:prstGeom prst="rect">
            <a:avLst/>
          </a:prstGeom>
          <a:noFill/>
          <a:ln w="9525" cmpd="sng">
            <a:solidFill>
              <a:srgbClr val="000000"/>
            </a:solidFill>
            <a:miter lim="800000"/>
            <a:headEnd/>
            <a:tailEnd/>
          </a:ln>
          <a:effectLst/>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467544" y="1484784"/>
            <a:ext cx="8229600" cy="4525963"/>
          </a:xfrm>
        </p:spPr>
        <p:txBody>
          <a:bodyPr>
            <a:normAutofit fontScale="70000" lnSpcReduction="20000"/>
          </a:bodyPr>
          <a:lstStyle/>
          <a:p>
            <a:pPr algn="just"/>
            <a:r>
              <a:rPr lang="el-GR" dirty="0" smtClean="0">
                <a:latin typeface="Times New Roman" pitchFamily="18" charset="0"/>
                <a:cs typeface="Times New Roman" pitchFamily="18" charset="0"/>
              </a:rPr>
              <a:t>Για παράδειγμα στο σημείο Α, η ζήτηση χρήματος είναι μικρότερη από την προσφορά χρήματος και η πλεονάζουσα ρευστότητα διοχετεύεται στην αγορά ομολόγων με αντίστοιχη άνοδο των τιμών των ομολόγων και πτώση του επιτοκίου τους (δεδομένης της αρνητικής σχέσης μεταξύ τιμών ομολόγων και επιτοκίου). </a:t>
            </a:r>
          </a:p>
          <a:p>
            <a:pPr algn="just"/>
            <a:r>
              <a:rPr lang="el-GR" dirty="0" smtClean="0">
                <a:latin typeface="Times New Roman" pitchFamily="18" charset="0"/>
                <a:cs typeface="Times New Roman" pitchFamily="18" charset="0"/>
              </a:rPr>
              <a:t>Υποθέτοντας μια κλειστή οικονομία με κρατικό τομέα η εξίσωση ισορροπίας στην αγορά αγαθών είναι</a:t>
            </a:r>
          </a:p>
          <a:p>
            <a:pPr algn="just"/>
            <a:r>
              <a:rPr lang="el-GR" dirty="0" smtClean="0">
                <a:latin typeface="Times New Roman" pitchFamily="18" charset="0"/>
                <a:cs typeface="Times New Roman" pitchFamily="18" charset="0"/>
              </a:rPr>
              <a:t> </a:t>
            </a:r>
          </a:p>
          <a:p>
            <a:pPr algn="just"/>
            <a:r>
              <a:rPr lang="el-GR" dirty="0" smtClean="0">
                <a:latin typeface="Times New Roman" pitchFamily="18" charset="0"/>
                <a:cs typeface="Times New Roman" pitchFamily="18" charset="0"/>
              </a:rPr>
              <a:t>Όπου </a:t>
            </a:r>
            <a:r>
              <a:rPr lang="en-US" dirty="0" smtClean="0">
                <a:latin typeface="Times New Roman" pitchFamily="18" charset="0"/>
                <a:cs typeface="Times New Roman" pitchFamily="18" charset="0"/>
              </a:rPr>
              <a:t>C</a:t>
            </a:r>
            <a:r>
              <a:rPr lang="en-US" baseline="-25000" dirty="0" smtClean="0">
                <a:latin typeface="Times New Roman" pitchFamily="18" charset="0"/>
                <a:cs typeface="Times New Roman" pitchFamily="18" charset="0"/>
              </a:rPr>
              <a:t>Y</a:t>
            </a:r>
            <a:r>
              <a:rPr lang="el-GR" dirty="0" smtClean="0">
                <a:latin typeface="Times New Roman" pitchFamily="18" charset="0"/>
                <a:cs typeface="Times New Roman" pitchFamily="18" charset="0"/>
              </a:rPr>
              <a:t>, η μερική παράγωγος του </a:t>
            </a:r>
            <a:r>
              <a:rPr lang="en-US" dirty="0" smtClean="0">
                <a:latin typeface="Times New Roman" pitchFamily="18" charset="0"/>
                <a:cs typeface="Times New Roman" pitchFamily="18" charset="0"/>
              </a:rPr>
              <a:t>C </a:t>
            </a:r>
            <a:r>
              <a:rPr lang="el-GR" dirty="0" smtClean="0">
                <a:latin typeface="Times New Roman" pitchFamily="18" charset="0"/>
                <a:cs typeface="Times New Roman" pitchFamily="18" charset="0"/>
              </a:rPr>
              <a:t>ως προς </a:t>
            </a:r>
            <a:r>
              <a:rPr lang="en-US" dirty="0" smtClean="0">
                <a:latin typeface="Times New Roman" pitchFamily="18" charset="0"/>
                <a:cs typeface="Times New Roman" pitchFamily="18" charset="0"/>
              </a:rPr>
              <a:t>Y</a:t>
            </a:r>
            <a:r>
              <a:rPr lang="el-GR" dirty="0" smtClean="0">
                <a:latin typeface="Times New Roman" pitchFamily="18" charset="0"/>
                <a:cs typeface="Times New Roman" pitchFamily="18" charset="0"/>
              </a:rPr>
              <a:t>, είναι η οριακή ροπή προς κατανάλωση και παίρνει τιμές 0&lt;</a:t>
            </a:r>
            <a:r>
              <a:rPr lang="en-US" dirty="0" smtClean="0">
                <a:latin typeface="Times New Roman" pitchFamily="18" charset="0"/>
                <a:cs typeface="Times New Roman" pitchFamily="18" charset="0"/>
              </a:rPr>
              <a:t>C</a:t>
            </a:r>
            <a:r>
              <a:rPr lang="en-US" baseline="-25000" dirty="0" smtClean="0">
                <a:latin typeface="Times New Roman" pitchFamily="18" charset="0"/>
                <a:cs typeface="Times New Roman" pitchFamily="18" charset="0"/>
              </a:rPr>
              <a:t>Y</a:t>
            </a:r>
            <a:r>
              <a:rPr lang="el-GR" dirty="0" smtClean="0">
                <a:latin typeface="Times New Roman" pitchFamily="18" charset="0"/>
                <a:cs typeface="Times New Roman" pitchFamily="18" charset="0"/>
              </a:rPr>
              <a:t>&lt;1. Ενώ με (Ι</a:t>
            </a:r>
            <a:r>
              <a:rPr lang="en-US" baseline="-25000" dirty="0" smtClean="0">
                <a:latin typeface="Times New Roman" pitchFamily="18" charset="0"/>
                <a:cs typeface="Times New Roman" pitchFamily="18" charset="0"/>
              </a:rPr>
              <a:t>r</a:t>
            </a:r>
            <a:r>
              <a:rPr lang="el-GR" dirty="0" smtClean="0">
                <a:latin typeface="Times New Roman" pitchFamily="18" charset="0"/>
                <a:cs typeface="Times New Roman" pitchFamily="18" charset="0"/>
              </a:rPr>
              <a:t>) συμβολίζουμε την ευαισθησία των επενδύσεων ως προς το επιτόκιο. Και με (</a:t>
            </a:r>
            <a:r>
              <a:rPr lang="en-US" dirty="0" smtClean="0">
                <a:latin typeface="Times New Roman" pitchFamily="18" charset="0"/>
                <a:cs typeface="Times New Roman" pitchFamily="18" charset="0"/>
              </a:rPr>
              <a:t>G</a:t>
            </a:r>
            <a:r>
              <a:rPr lang="en-US" baseline="-25000" dirty="0" smtClean="0">
                <a:latin typeface="Times New Roman" pitchFamily="18" charset="0"/>
                <a:cs typeface="Times New Roman" pitchFamily="18" charset="0"/>
              </a:rPr>
              <a:t>o</a:t>
            </a:r>
            <a:r>
              <a:rPr lang="el-GR" dirty="0" smtClean="0">
                <a:latin typeface="Times New Roman" pitchFamily="18" charset="0"/>
                <a:cs typeface="Times New Roman" pitchFamily="18" charset="0"/>
              </a:rPr>
              <a:t>) συμβολίζουμε το αυτόνομο μέγεθος των δημόσιων (κρατικών) δαπανών. </a:t>
            </a:r>
          </a:p>
          <a:p>
            <a:pPr algn="just"/>
            <a:r>
              <a:rPr lang="el-GR" dirty="0" smtClean="0">
                <a:latin typeface="Times New Roman" pitchFamily="18" charset="0"/>
                <a:cs typeface="Times New Roman" pitchFamily="18" charset="0"/>
              </a:rPr>
              <a:t>Αποδεικνύεται εύκολα η αρνητική κλίση της </a:t>
            </a:r>
            <a:r>
              <a:rPr lang="en-US" dirty="0" smtClean="0">
                <a:latin typeface="Times New Roman" pitchFamily="18" charset="0"/>
                <a:cs typeface="Times New Roman" pitchFamily="18" charset="0"/>
              </a:rPr>
              <a:t>IS </a:t>
            </a:r>
            <a:endParaRPr lang="el-GR" dirty="0" smtClean="0">
              <a:latin typeface="Times New Roman" pitchFamily="18" charset="0"/>
              <a:cs typeface="Times New Roman" pitchFamily="18" charset="0"/>
            </a:endParaRPr>
          </a:p>
          <a:p>
            <a:endParaRPr lang="el-GR" dirty="0"/>
          </a:p>
        </p:txBody>
      </p:sp>
      <p:graphicFrame>
        <p:nvGraphicFramePr>
          <p:cNvPr id="60418" name="Object 2"/>
          <p:cNvGraphicFramePr>
            <a:graphicFrameLocks noChangeAspect="1"/>
          </p:cNvGraphicFramePr>
          <p:nvPr/>
        </p:nvGraphicFramePr>
        <p:xfrm>
          <a:off x="5364088" y="3429000"/>
          <a:ext cx="2608312" cy="372616"/>
        </p:xfrm>
        <a:graphic>
          <a:graphicData uri="http://schemas.openxmlformats.org/presentationml/2006/ole">
            <p:oleObj spid="_x0000_s60418" name="Equation" r:id="rId3" imgW="1600200" imgH="228600" progId="Equation.DSMT4">
              <p:embed/>
            </p:oleObj>
          </a:graphicData>
        </a:graphic>
      </p:graphicFrame>
      <p:graphicFrame>
        <p:nvGraphicFramePr>
          <p:cNvPr id="60419" name="Object 3"/>
          <p:cNvGraphicFramePr>
            <a:graphicFrameLocks noChangeAspect="1"/>
          </p:cNvGraphicFramePr>
          <p:nvPr/>
        </p:nvGraphicFramePr>
        <p:xfrm>
          <a:off x="1259632" y="5661248"/>
          <a:ext cx="3439441" cy="576064"/>
        </p:xfrm>
        <a:graphic>
          <a:graphicData uri="http://schemas.openxmlformats.org/presentationml/2006/ole">
            <p:oleObj spid="_x0000_s60419" name="Equation" r:id="rId4" imgW="2577960" imgH="431640" progId="Equation.DSMT4">
              <p:embed/>
            </p:oleObj>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lgn="just"/>
            <a:r>
              <a:rPr lang="el-GR" sz="2400" dirty="0" smtClean="0">
                <a:latin typeface="Times New Roman" pitchFamily="18" charset="0"/>
                <a:cs typeface="Times New Roman" pitchFamily="18" charset="0"/>
              </a:rPr>
              <a:t>Όσο μεγαλύτερη η απόλυτη αριθμητική τιμής της </a:t>
            </a:r>
            <a:r>
              <a:rPr lang="en-US" sz="2400" dirty="0" err="1" smtClean="0">
                <a:latin typeface="Times New Roman" pitchFamily="18" charset="0"/>
                <a:cs typeface="Times New Roman" pitchFamily="18" charset="0"/>
              </a:rPr>
              <a:t>I</a:t>
            </a:r>
            <a:r>
              <a:rPr lang="en-US" sz="2400" baseline="-25000" dirty="0" err="1" smtClean="0">
                <a:latin typeface="Times New Roman" pitchFamily="18" charset="0"/>
                <a:cs typeface="Times New Roman" pitchFamily="18" charset="0"/>
              </a:rPr>
              <a:t>r</a:t>
            </a:r>
            <a:r>
              <a:rPr lang="el-GR" sz="2400" dirty="0" smtClean="0">
                <a:latin typeface="Times New Roman" pitchFamily="18" charset="0"/>
                <a:cs typeface="Times New Roman" pitchFamily="18" charset="0"/>
              </a:rPr>
              <a:t> (δηλ. η ευαισθησία των επενδύσεων ως προς το επιτόκιο) τόσο πιο οριζόντια, δηλαδή ελαστική η Ι</a:t>
            </a:r>
            <a:r>
              <a:rPr lang="en-US" sz="2400" dirty="0" smtClean="0">
                <a:latin typeface="Times New Roman" pitchFamily="18" charset="0"/>
                <a:cs typeface="Times New Roman" pitchFamily="18" charset="0"/>
              </a:rPr>
              <a:t>S</a:t>
            </a:r>
            <a:r>
              <a:rPr lang="el-GR" sz="2400" dirty="0" smtClean="0">
                <a:latin typeface="Times New Roman" pitchFamily="18" charset="0"/>
                <a:cs typeface="Times New Roman" pitchFamily="18" charset="0"/>
              </a:rPr>
              <a:t>.</a:t>
            </a:r>
          </a:p>
          <a:p>
            <a:pPr algn="just"/>
            <a:r>
              <a:rPr lang="el-GR" sz="2400" b="1" dirty="0" smtClean="0">
                <a:latin typeface="Times New Roman" pitchFamily="18" charset="0"/>
                <a:cs typeface="Times New Roman" pitchFamily="18" charset="0"/>
              </a:rPr>
              <a:t>Γράφημα 5.5</a:t>
            </a:r>
            <a:r>
              <a:rPr lang="el-GR" sz="2400" dirty="0" smtClean="0">
                <a:latin typeface="Times New Roman" pitchFamily="18" charset="0"/>
                <a:cs typeface="Times New Roman" pitchFamily="18" charset="0"/>
              </a:rPr>
              <a:t>  Αποτελεσματικότητα της νομισματικής πολιτικής</a:t>
            </a:r>
          </a:p>
          <a:p>
            <a:endParaRPr lang="el-GR" dirty="0" smtClean="0"/>
          </a:p>
          <a:p>
            <a:endParaRPr lang="el-GR" dirty="0" smtClean="0"/>
          </a:p>
          <a:p>
            <a:endParaRPr lang="el-GR" dirty="0" smtClean="0"/>
          </a:p>
          <a:p>
            <a:endParaRPr lang="el-GR" dirty="0"/>
          </a:p>
        </p:txBody>
      </p:sp>
      <p:graphicFrame>
        <p:nvGraphicFramePr>
          <p:cNvPr id="61442" name="Object 2"/>
          <p:cNvGraphicFramePr>
            <a:graphicFrameLocks noChangeAspect="1"/>
          </p:cNvGraphicFramePr>
          <p:nvPr/>
        </p:nvGraphicFramePr>
        <p:xfrm>
          <a:off x="5364087" y="2276872"/>
          <a:ext cx="2425529" cy="720079"/>
        </p:xfrm>
        <a:graphic>
          <a:graphicData uri="http://schemas.openxmlformats.org/presentationml/2006/ole">
            <p:oleObj spid="_x0000_s61442" name="Equation" r:id="rId3" imgW="1625400" imgH="482400" progId="Equation.DSMT4">
              <p:embed/>
            </p:oleObj>
          </a:graphicData>
        </a:graphic>
      </p:graphicFrame>
      <p:pic>
        <p:nvPicPr>
          <p:cNvPr id="5" name="4 - Εικόνα"/>
          <p:cNvPicPr/>
          <p:nvPr/>
        </p:nvPicPr>
        <p:blipFill>
          <a:blip r:embed="rId4" cstate="print">
            <a:grayscl/>
            <a:biLevel thresh="50000"/>
            <a:extLst>
              <a:ext uri="{BEBA8EAE-BF5A-486C-A8C5-ECC9F3942E4B}">
                <a14:imgProps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xmlns="">
                  <a14:imgLayer r:embed="rId27">
                    <a14:imgEffect>
                      <a14:brightnessContrast bright="-20000"/>
                    </a14:imgEffect>
                  </a14:imgLayer>
                </a14:imgProps>
              </a:ex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xmlns="" val="0"/>
              </a:ext>
            </a:extLst>
          </a:blip>
          <a:srcRect/>
          <a:stretch>
            <a:fillRect/>
          </a:stretch>
        </p:blipFill>
        <p:spPr bwMode="auto">
          <a:xfrm>
            <a:off x="2627784" y="3212976"/>
            <a:ext cx="5544616" cy="3645024"/>
          </a:xfrm>
          <a:prstGeom prst="rect">
            <a:avLst/>
          </a:prstGeom>
          <a:noFill/>
          <a:ln w="9525" cmpd="sng">
            <a:solidFill>
              <a:srgbClr val="000000"/>
            </a:solidFill>
            <a:miter lim="800000"/>
            <a:headEnd/>
            <a:tailEnd/>
          </a:ln>
          <a:effectLst/>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lnSpcReduction="20000"/>
          </a:bodyPr>
          <a:lstStyle/>
          <a:p>
            <a:pPr algn="just"/>
            <a:r>
              <a:rPr lang="el-GR" sz="2800" dirty="0" smtClean="0">
                <a:latin typeface="Times New Roman" pitchFamily="18" charset="0"/>
                <a:cs typeface="Times New Roman" pitchFamily="18" charset="0"/>
              </a:rPr>
              <a:t>Εκεί όπου η </a:t>
            </a:r>
            <a:r>
              <a:rPr lang="en-US" sz="2800" dirty="0" smtClean="0">
                <a:latin typeface="Times New Roman" pitchFamily="18" charset="0"/>
                <a:cs typeface="Times New Roman" pitchFamily="18" charset="0"/>
              </a:rPr>
              <a:t>IS </a:t>
            </a:r>
            <a:r>
              <a:rPr lang="el-GR" sz="2800" dirty="0" smtClean="0">
                <a:latin typeface="Times New Roman" pitchFamily="18" charset="0"/>
                <a:cs typeface="Times New Roman" pitchFamily="18" charset="0"/>
              </a:rPr>
              <a:t>είναι περισσότερο ελαστική η ίδια σε μέγεθος επεκτατική νομισματική πολιτική ΔΜ από την κεντρική τράπεζα (ίδια μετατόπιση της </a:t>
            </a:r>
            <a:r>
              <a:rPr lang="en-US" sz="2800" dirty="0" smtClean="0">
                <a:latin typeface="Times New Roman" pitchFamily="18" charset="0"/>
                <a:cs typeface="Times New Roman" pitchFamily="18" charset="0"/>
              </a:rPr>
              <a:t>LM</a:t>
            </a:r>
            <a:r>
              <a:rPr lang="el-GR" sz="2800" dirty="0" smtClean="0">
                <a:latin typeface="Times New Roman" pitchFamily="18" charset="0"/>
                <a:cs typeface="Times New Roman" pitchFamily="18" charset="0"/>
              </a:rPr>
              <a:t>) θα οδηγήσει σε μεγαλύτερη αύξηση του προϊόντος (Υ</a:t>
            </a:r>
            <a:r>
              <a:rPr lang="el-GR" sz="2800" baseline="-25000" dirty="0" smtClean="0">
                <a:latin typeface="Times New Roman" pitchFamily="18" charset="0"/>
                <a:cs typeface="Times New Roman" pitchFamily="18" charset="0"/>
              </a:rPr>
              <a:t>Β2 </a:t>
            </a:r>
            <a:r>
              <a:rPr lang="el-GR" sz="2800" dirty="0" smtClean="0">
                <a:latin typeface="Times New Roman" pitchFamily="18" charset="0"/>
                <a:cs typeface="Times New Roman" pitchFamily="18" charset="0"/>
              </a:rPr>
              <a:t>έναντι Υ</a:t>
            </a:r>
            <a:r>
              <a:rPr lang="el-GR" sz="2800" baseline="-25000" dirty="0" smtClean="0">
                <a:latin typeface="Times New Roman" pitchFamily="18" charset="0"/>
                <a:cs typeface="Times New Roman" pitchFamily="18" charset="0"/>
              </a:rPr>
              <a:t>Β1</a:t>
            </a:r>
            <a:r>
              <a:rPr lang="el-GR" sz="2800" dirty="0" smtClean="0">
                <a:latin typeface="Times New Roman" pitchFamily="18" charset="0"/>
                <a:cs typeface="Times New Roman" pitchFamily="18" charset="0"/>
              </a:rPr>
              <a:t>) και μικρότερη πτώση του επιτοκίου (</a:t>
            </a:r>
            <a:r>
              <a:rPr lang="en-US" sz="2800" dirty="0" err="1" smtClean="0">
                <a:latin typeface="Times New Roman" pitchFamily="18" charset="0"/>
                <a:cs typeface="Times New Roman" pitchFamily="18" charset="0"/>
              </a:rPr>
              <a:t>r</a:t>
            </a:r>
            <a:r>
              <a:rPr lang="en-US" sz="2800" baseline="-25000" dirty="0" err="1" smtClean="0">
                <a:latin typeface="Times New Roman" pitchFamily="18" charset="0"/>
                <a:cs typeface="Times New Roman" pitchFamily="18" charset="0"/>
              </a:rPr>
              <a:t>B</a:t>
            </a:r>
            <a:r>
              <a:rPr lang="el-GR" sz="2800" baseline="-25000" dirty="0" smtClean="0">
                <a:latin typeface="Times New Roman" pitchFamily="18" charset="0"/>
                <a:cs typeface="Times New Roman" pitchFamily="18" charset="0"/>
              </a:rPr>
              <a:t>2</a:t>
            </a:r>
            <a:r>
              <a:rPr lang="el-GR" sz="2800" dirty="0" smtClean="0">
                <a:latin typeface="Times New Roman" pitchFamily="18" charset="0"/>
                <a:cs typeface="Times New Roman" pitchFamily="18" charset="0"/>
              </a:rPr>
              <a:t> έναντι </a:t>
            </a:r>
            <a:r>
              <a:rPr lang="en-US" sz="2800" dirty="0" err="1" smtClean="0">
                <a:latin typeface="Times New Roman" pitchFamily="18" charset="0"/>
                <a:cs typeface="Times New Roman" pitchFamily="18" charset="0"/>
              </a:rPr>
              <a:t>r</a:t>
            </a:r>
            <a:r>
              <a:rPr lang="en-US" sz="2800" baseline="-25000" dirty="0" err="1" smtClean="0">
                <a:latin typeface="Times New Roman" pitchFamily="18" charset="0"/>
                <a:cs typeface="Times New Roman" pitchFamily="18" charset="0"/>
              </a:rPr>
              <a:t>B</a:t>
            </a:r>
            <a:r>
              <a:rPr lang="el-GR" sz="2800" baseline="-25000" dirty="0" smtClean="0">
                <a:latin typeface="Times New Roman" pitchFamily="18" charset="0"/>
                <a:cs typeface="Times New Roman" pitchFamily="18" charset="0"/>
              </a:rPr>
              <a:t>1</a:t>
            </a:r>
            <a:r>
              <a:rPr lang="el-GR" sz="2800" dirty="0" smtClean="0">
                <a:latin typeface="Times New Roman" pitchFamily="18" charset="0"/>
                <a:cs typeface="Times New Roman" pitchFamily="18" charset="0"/>
              </a:rPr>
              <a:t>). Αυτό το φαινόμενο οφείλεται στην μεγάλη ευαισθησία των επενδύσεων σε μεταβολές του επιτοκίου σε αυτή την αγορά. Για αυτό είναι ιδιαίτερα σημαντική η εκτίμηση των συνθηκών αγοράς προτού προχωρήσουν οι αρχές στην χάραξη μιας πολιτικής.</a:t>
            </a:r>
          </a:p>
          <a:p>
            <a:pPr algn="just"/>
            <a:r>
              <a:rPr lang="el-GR" sz="2800" dirty="0" smtClean="0">
                <a:latin typeface="Times New Roman" pitchFamily="18" charset="0"/>
                <a:cs typeface="Times New Roman" pitchFamily="18" charset="0"/>
              </a:rPr>
              <a:t>Προχωρώντας στην αγορά χρήματος η ζήτηση ισούται με την προσφερόμενη ποσότητα χρήματος Μ</a:t>
            </a:r>
            <a:r>
              <a:rPr lang="el-GR" sz="2800" baseline="-25000" dirty="0" smtClean="0">
                <a:latin typeface="Times New Roman" pitchFamily="18" charset="0"/>
                <a:cs typeface="Times New Roman" pitchFamily="18" charset="0"/>
              </a:rPr>
              <a:t>0</a:t>
            </a:r>
            <a:r>
              <a:rPr lang="el-GR" sz="2800" dirty="0" smtClean="0">
                <a:latin typeface="Times New Roman" pitchFamily="18" charset="0"/>
                <a:cs typeface="Times New Roman" pitchFamily="18" charset="0"/>
              </a:rPr>
              <a:t> στην ισορροπία. </a:t>
            </a:r>
          </a:p>
          <a:p>
            <a:endParaRPr lang="el-GR" dirty="0"/>
          </a:p>
        </p:txBody>
      </p:sp>
      <p:graphicFrame>
        <p:nvGraphicFramePr>
          <p:cNvPr id="62466" name="Object 2"/>
          <p:cNvGraphicFramePr>
            <a:graphicFrameLocks noChangeAspect="1"/>
          </p:cNvGraphicFramePr>
          <p:nvPr/>
        </p:nvGraphicFramePr>
        <p:xfrm>
          <a:off x="2843808" y="5589240"/>
          <a:ext cx="1449379" cy="546348"/>
        </p:xfrm>
        <a:graphic>
          <a:graphicData uri="http://schemas.openxmlformats.org/presentationml/2006/ole">
            <p:oleObj spid="_x0000_s62466" name="Equation" r:id="rId3" imgW="876240" imgH="228600" progId="Equation.DSMT4">
              <p:embed/>
            </p:oleObj>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0000" lnSpcReduction="20000"/>
          </a:bodyPr>
          <a:lstStyle/>
          <a:p>
            <a:pPr algn="just"/>
            <a:r>
              <a:rPr lang="el-GR" dirty="0" smtClean="0">
                <a:latin typeface="Times New Roman" pitchFamily="18" charset="0"/>
                <a:cs typeface="Times New Roman" pitchFamily="18" charset="0"/>
              </a:rPr>
              <a:t>Ο δανειστής ύστατης προσφυγής αποσκοπεί στην ανάκτηση της εμπιστοσύνης προς την τράπεζα και τη διασφάλιση της αξιοπιστίας του τραπεζικού συστήματος γενικότερα μέσα από τους ακόλουθους τέσσερις πυλώνες:</a:t>
            </a:r>
          </a:p>
          <a:p>
            <a:pPr marL="514350" lvl="0" indent="-514350" algn="just">
              <a:buFont typeface="+mj-lt"/>
              <a:buAutoNum type="arabicPeriod"/>
            </a:pPr>
            <a:r>
              <a:rPr lang="el-GR" dirty="0" smtClean="0">
                <a:latin typeface="Times New Roman" pitchFamily="18" charset="0"/>
                <a:cs typeface="Times New Roman" pitchFamily="18" charset="0"/>
              </a:rPr>
              <a:t>Πρέπει να παρεμβαίνει μόνο προσωρινά και μόνο σε περιπτώσεις τραπεζών που αντιμετωπίζουν έλλειψη ρευστότητας αλλά κατά τα άλλα είναι υγιείς και φερέγγυες.</a:t>
            </a:r>
          </a:p>
          <a:p>
            <a:pPr marL="514350" lvl="0" indent="-514350" algn="just">
              <a:buFont typeface="+mj-lt"/>
              <a:buAutoNum type="arabicPeriod"/>
            </a:pPr>
            <a:r>
              <a:rPr lang="el-GR" dirty="0" smtClean="0">
                <a:latin typeface="Times New Roman" pitchFamily="18" charset="0"/>
                <a:cs typeface="Times New Roman" pitchFamily="18" charset="0"/>
              </a:rPr>
              <a:t>Πρέπει να δανείζει ελεύθερα επιβάλλοντας, όμως, κάποια ποινή-τιμή ώστε να περιοριστεί η ζήτηση για δανεισμό από τραπεζικά ιδρύματα που δεν αντιμετωπίζουν σοβαρά προβλήματα.</a:t>
            </a:r>
          </a:p>
          <a:p>
            <a:pPr marL="514350" lvl="0" indent="-514350" algn="just">
              <a:buFont typeface="+mj-lt"/>
              <a:buAutoNum type="arabicPeriod"/>
            </a:pPr>
            <a:r>
              <a:rPr lang="el-GR" dirty="0" smtClean="0">
                <a:latin typeface="Times New Roman" pitchFamily="18" charset="0"/>
                <a:cs typeface="Times New Roman" pitchFamily="18" charset="0"/>
              </a:rPr>
              <a:t>Η παρέμβαση της Κεντρικής Τράπεζας δεν είναι υποχρεωτική, αφήνεται στη διακριτική της ευχέρεια.</a:t>
            </a:r>
          </a:p>
          <a:p>
            <a:pPr marL="514350" lvl="0" indent="-514350" algn="just">
              <a:buFont typeface="+mj-lt"/>
              <a:buAutoNum type="arabicPeriod"/>
            </a:pPr>
            <a:r>
              <a:rPr lang="el-GR" dirty="0" smtClean="0">
                <a:latin typeface="Times New Roman" pitchFamily="18" charset="0"/>
                <a:cs typeface="Times New Roman" pitchFamily="18" charset="0"/>
              </a:rPr>
              <a:t>Τέλος πέραν των προβλημάτων ρευστότητας και φερεγγυότητας οφείλει να εξετάζει την επίπτωση που μπορεί να έχει η κατάρρευση της τράπεζας στο υπόλοιπο τραπεζικό σύστημα.</a:t>
            </a:r>
          </a:p>
          <a:p>
            <a:endParaRPr lang="el-G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7500" lnSpcReduction="20000"/>
          </a:bodyPr>
          <a:lstStyle/>
          <a:p>
            <a:pPr algn="just"/>
            <a:r>
              <a:rPr lang="el-GR" dirty="0" smtClean="0">
                <a:latin typeface="Times New Roman" pitchFamily="18" charset="0"/>
                <a:cs typeface="Times New Roman" pitchFamily="18" charset="0"/>
              </a:rPr>
              <a:t>Η ευαισθησία της ζήτησης χρήματος ως προς το εισόδημα δίνεται από το </a:t>
            </a:r>
            <a:r>
              <a:rPr lang="en-US" dirty="0" smtClean="0">
                <a:latin typeface="Times New Roman" pitchFamily="18" charset="0"/>
                <a:cs typeface="Times New Roman" pitchFamily="18" charset="0"/>
              </a:rPr>
              <a:t>L</a:t>
            </a:r>
            <a:r>
              <a:rPr lang="en-US" baseline="-25000" dirty="0" smtClean="0">
                <a:latin typeface="Times New Roman" pitchFamily="18" charset="0"/>
                <a:cs typeface="Times New Roman" pitchFamily="18" charset="0"/>
              </a:rPr>
              <a:t>Y</a:t>
            </a:r>
            <a:r>
              <a:rPr lang="el-GR" dirty="0" smtClean="0">
                <a:latin typeface="Times New Roman" pitchFamily="18" charset="0"/>
                <a:cs typeface="Times New Roman" pitchFamily="18" charset="0"/>
              </a:rPr>
              <a:t> το οποίο είναι θετικό (</a:t>
            </a:r>
            <a:r>
              <a:rPr lang="en-US" dirty="0" smtClean="0">
                <a:latin typeface="Times New Roman" pitchFamily="18" charset="0"/>
                <a:cs typeface="Times New Roman" pitchFamily="18" charset="0"/>
              </a:rPr>
              <a:t>L</a:t>
            </a:r>
            <a:r>
              <a:rPr lang="en-US" baseline="-25000" dirty="0" smtClean="0">
                <a:latin typeface="Times New Roman" pitchFamily="18" charset="0"/>
                <a:cs typeface="Times New Roman" pitchFamily="18" charset="0"/>
              </a:rPr>
              <a:t>Y </a:t>
            </a:r>
            <a:r>
              <a:rPr lang="el-GR" dirty="0" smtClean="0">
                <a:latin typeface="Times New Roman" pitchFamily="18" charset="0"/>
                <a:cs typeface="Times New Roman" pitchFamily="18" charset="0"/>
              </a:rPr>
              <a:t>&gt;0). Ενώ η ευαισθησία της ζήτησης χρήματος ως προς το επιτόκιο είναι αρνητική (</a:t>
            </a:r>
            <a:r>
              <a:rPr lang="en-US" dirty="0" err="1" smtClean="0">
                <a:latin typeface="Times New Roman" pitchFamily="18" charset="0"/>
                <a:cs typeface="Times New Roman" pitchFamily="18" charset="0"/>
              </a:rPr>
              <a:t>L</a:t>
            </a:r>
            <a:r>
              <a:rPr lang="en-US" baseline="-25000" dirty="0" err="1" smtClean="0">
                <a:latin typeface="Times New Roman" pitchFamily="18" charset="0"/>
                <a:cs typeface="Times New Roman" pitchFamily="18" charset="0"/>
              </a:rPr>
              <a:t>r</a:t>
            </a:r>
            <a:r>
              <a:rPr lang="en-US" baseline="-25000" dirty="0" smtClean="0">
                <a:latin typeface="Times New Roman" pitchFamily="18" charset="0"/>
                <a:cs typeface="Times New Roman" pitchFamily="18" charset="0"/>
              </a:rPr>
              <a:t> </a:t>
            </a:r>
            <a:r>
              <a:rPr lang="el-GR" dirty="0" smtClean="0">
                <a:latin typeface="Times New Roman" pitchFamily="18" charset="0"/>
                <a:cs typeface="Times New Roman" pitchFamily="18" charset="0"/>
              </a:rPr>
              <a:t>&lt; 0). </a:t>
            </a:r>
            <a:endParaRPr lang="en-US" dirty="0" smtClean="0">
              <a:latin typeface="Times New Roman" pitchFamily="18" charset="0"/>
              <a:cs typeface="Times New Roman" pitchFamily="18" charset="0"/>
            </a:endParaRPr>
          </a:p>
          <a:p>
            <a:pPr algn="just"/>
            <a:endParaRPr lang="en-US" dirty="0" smtClean="0">
              <a:latin typeface="Times New Roman" pitchFamily="18" charset="0"/>
              <a:cs typeface="Times New Roman" pitchFamily="18" charset="0"/>
            </a:endParaRPr>
          </a:p>
          <a:p>
            <a:pPr algn="just"/>
            <a:r>
              <a:rPr lang="el-GR" dirty="0" smtClean="0">
                <a:latin typeface="Times New Roman" pitchFamily="18" charset="0"/>
                <a:cs typeface="Times New Roman" pitchFamily="18" charset="0"/>
              </a:rPr>
              <a:t>Όσο μεγαλύτερη η απόλυτη αριθμητική τιμή της </a:t>
            </a:r>
            <a:r>
              <a:rPr lang="en-US" dirty="0" err="1" smtClean="0">
                <a:latin typeface="Times New Roman" pitchFamily="18" charset="0"/>
                <a:cs typeface="Times New Roman" pitchFamily="18" charset="0"/>
              </a:rPr>
              <a:t>L</a:t>
            </a:r>
            <a:r>
              <a:rPr lang="en-US" baseline="-25000" dirty="0" err="1" smtClean="0">
                <a:latin typeface="Times New Roman" pitchFamily="18" charset="0"/>
                <a:cs typeface="Times New Roman" pitchFamily="18" charset="0"/>
              </a:rPr>
              <a:t>r</a:t>
            </a:r>
            <a:r>
              <a:rPr lang="el-GR" dirty="0" smtClean="0">
                <a:latin typeface="Times New Roman" pitchFamily="18" charset="0"/>
                <a:cs typeface="Times New Roman" pitchFamily="18" charset="0"/>
              </a:rPr>
              <a:t> (δηλ. η ευαισθησία της ζήτησης χρήματος ως προς το επιτόκιο) τόσο πιο οριζόντια δηλαδή ελαστική είναι η </a:t>
            </a:r>
            <a:r>
              <a:rPr lang="en-US" dirty="0" smtClean="0">
                <a:latin typeface="Times New Roman" pitchFamily="18" charset="0"/>
                <a:cs typeface="Times New Roman" pitchFamily="18" charset="0"/>
              </a:rPr>
              <a:t>LM</a:t>
            </a:r>
            <a:r>
              <a:rPr lang="el-GR" dirty="0" smtClean="0">
                <a:latin typeface="Times New Roman" pitchFamily="18" charset="0"/>
                <a:cs typeface="Times New Roman" pitchFamily="18" charset="0"/>
              </a:rPr>
              <a:t>. Όσο μικρότερη η απόλυτη αριθμητική τιμή της </a:t>
            </a:r>
            <a:r>
              <a:rPr lang="en-US" dirty="0" err="1" smtClean="0">
                <a:latin typeface="Times New Roman" pitchFamily="18" charset="0"/>
                <a:cs typeface="Times New Roman" pitchFamily="18" charset="0"/>
              </a:rPr>
              <a:t>L</a:t>
            </a:r>
            <a:r>
              <a:rPr lang="en-US" baseline="-25000" dirty="0" err="1" smtClean="0">
                <a:latin typeface="Times New Roman" pitchFamily="18" charset="0"/>
                <a:cs typeface="Times New Roman" pitchFamily="18" charset="0"/>
              </a:rPr>
              <a:t>r</a:t>
            </a:r>
            <a:r>
              <a:rPr lang="el-GR" dirty="0" smtClean="0">
                <a:latin typeface="Times New Roman" pitchFamily="18" charset="0"/>
                <a:cs typeface="Times New Roman" pitchFamily="18" charset="0"/>
              </a:rPr>
              <a:t> τόσο πιο ανελαστική η </a:t>
            </a:r>
            <a:r>
              <a:rPr lang="en-US" dirty="0" smtClean="0">
                <a:latin typeface="Times New Roman" pitchFamily="18" charset="0"/>
                <a:cs typeface="Times New Roman" pitchFamily="18" charset="0"/>
              </a:rPr>
              <a:t>LM</a:t>
            </a:r>
            <a:r>
              <a:rPr lang="el-GR" dirty="0" smtClean="0">
                <a:latin typeface="Times New Roman" pitchFamily="18" charset="0"/>
                <a:cs typeface="Times New Roman" pitchFamily="18" charset="0"/>
              </a:rPr>
              <a:t>.</a:t>
            </a:r>
            <a:endParaRPr lang="en-US" dirty="0" smtClean="0">
              <a:latin typeface="Times New Roman" pitchFamily="18" charset="0"/>
              <a:cs typeface="Times New Roman" pitchFamily="18" charset="0"/>
            </a:endParaRPr>
          </a:p>
          <a:p>
            <a:pPr algn="just"/>
            <a:r>
              <a:rPr lang="el-GR" b="1" dirty="0" smtClean="0">
                <a:latin typeface="Times New Roman" pitchFamily="18" charset="0"/>
                <a:cs typeface="Times New Roman" pitchFamily="18" charset="0"/>
              </a:rPr>
              <a:t>Γράφημα 5.6</a:t>
            </a:r>
            <a:r>
              <a:rPr lang="el-GR" dirty="0" smtClean="0">
                <a:latin typeface="Times New Roman" pitchFamily="18" charset="0"/>
                <a:cs typeface="Times New Roman" pitchFamily="18" charset="0"/>
              </a:rPr>
              <a:t> Αποτελεσματικότητα της δημοσιονομικής πολιτικής</a:t>
            </a:r>
          </a:p>
          <a:p>
            <a:pPr algn="just"/>
            <a:r>
              <a:rPr lang="el-GR" dirty="0" smtClean="0">
                <a:latin typeface="Times New Roman" pitchFamily="18" charset="0"/>
                <a:cs typeface="Times New Roman" pitchFamily="18" charset="0"/>
              </a:rPr>
              <a:t> </a:t>
            </a:r>
          </a:p>
          <a:p>
            <a:endParaRPr lang="el-GR" dirty="0"/>
          </a:p>
        </p:txBody>
      </p:sp>
      <p:graphicFrame>
        <p:nvGraphicFramePr>
          <p:cNvPr id="63490" name="Object 2"/>
          <p:cNvGraphicFramePr>
            <a:graphicFrameLocks noChangeAspect="1"/>
          </p:cNvGraphicFramePr>
          <p:nvPr/>
        </p:nvGraphicFramePr>
        <p:xfrm>
          <a:off x="3923928" y="2636912"/>
          <a:ext cx="3810547" cy="575816"/>
        </p:xfrm>
        <a:graphic>
          <a:graphicData uri="http://schemas.openxmlformats.org/presentationml/2006/ole">
            <p:oleObj spid="_x0000_s63490" name="Equation" r:id="rId3" imgW="2857320" imgH="431640" progId="Equation.DSMT4">
              <p:embed/>
            </p:oleObj>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a:xfrm>
            <a:off x="457200" y="1600200"/>
            <a:ext cx="8229600" cy="5069160"/>
          </a:xfrm>
        </p:spPr>
        <p:txBody>
          <a:bodyPr>
            <a:normAutofit fontScale="62500" lnSpcReduction="20000"/>
          </a:body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pPr algn="just"/>
            <a:endParaRPr lang="en-US" dirty="0" smtClean="0">
              <a:latin typeface="Times New Roman" pitchFamily="18" charset="0"/>
              <a:cs typeface="Times New Roman" pitchFamily="18" charset="0"/>
            </a:endParaRPr>
          </a:p>
          <a:p>
            <a:pPr algn="just"/>
            <a:endParaRPr lang="en-US" dirty="0" smtClean="0">
              <a:latin typeface="Times New Roman" pitchFamily="18" charset="0"/>
              <a:cs typeface="Times New Roman" pitchFamily="18" charset="0"/>
            </a:endParaRPr>
          </a:p>
          <a:p>
            <a:pPr algn="just"/>
            <a:r>
              <a:rPr lang="en-US" dirty="0" smtClean="0">
                <a:latin typeface="Times New Roman" pitchFamily="18" charset="0"/>
                <a:cs typeface="Times New Roman" pitchFamily="18" charset="0"/>
              </a:rPr>
              <a:t>M</a:t>
            </a:r>
            <a:r>
              <a:rPr lang="el-GR" dirty="0" smtClean="0">
                <a:latin typeface="Times New Roman" pitchFamily="18" charset="0"/>
                <a:cs typeface="Times New Roman" pitchFamily="18" charset="0"/>
              </a:rPr>
              <a:t>ε την ανελαστική </a:t>
            </a:r>
            <a:r>
              <a:rPr lang="en-US" dirty="0" smtClean="0">
                <a:latin typeface="Times New Roman" pitchFamily="18" charset="0"/>
                <a:cs typeface="Times New Roman" pitchFamily="18" charset="0"/>
              </a:rPr>
              <a:t>LM</a:t>
            </a:r>
            <a:r>
              <a:rPr lang="el-GR"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a:t>
            </a:r>
            <a:r>
              <a:rPr lang="en-US" baseline="-25000" dirty="0" err="1" smtClean="0">
                <a:latin typeface="Times New Roman" pitchFamily="18" charset="0"/>
                <a:cs typeface="Times New Roman" pitchFamily="18" charset="0"/>
              </a:rPr>
              <a:t>r</a:t>
            </a:r>
            <a:r>
              <a:rPr lang="el-GR" dirty="0" smtClean="0">
                <a:latin typeface="Times New Roman" pitchFamily="18" charset="0"/>
                <a:cs typeface="Times New Roman" pitchFamily="18" charset="0"/>
              </a:rPr>
              <a:t> μικρό) μετά από μια επεκτατική δημοσιονομική πολιτική (κρατώντας σταθερή τη νομισματική πολιτική), θα υπάρξει μικρή αύξηση του Υ και μεγάλη αύξηση του επιτοκίου </a:t>
            </a:r>
            <a:r>
              <a:rPr lang="en-US" dirty="0" smtClean="0">
                <a:latin typeface="Times New Roman" pitchFamily="18" charset="0"/>
                <a:cs typeface="Times New Roman" pitchFamily="18" charset="0"/>
              </a:rPr>
              <a:t>r</a:t>
            </a:r>
            <a:r>
              <a:rPr lang="el-GR" dirty="0" smtClean="0">
                <a:latin typeface="Times New Roman" pitchFamily="18" charset="0"/>
                <a:cs typeface="Times New Roman" pitchFamily="18" charset="0"/>
              </a:rPr>
              <a:t>. Διότι όσοι κρατούν ρευστά τα αποχωρίζονται μόνο με μεγάλο </a:t>
            </a:r>
            <a:r>
              <a:rPr lang="en-US" dirty="0" smtClean="0">
                <a:latin typeface="Times New Roman" pitchFamily="18" charset="0"/>
                <a:cs typeface="Times New Roman" pitchFamily="18" charset="0"/>
              </a:rPr>
              <a:t>r</a:t>
            </a:r>
            <a:r>
              <a:rPr lang="el-GR" dirty="0" smtClean="0">
                <a:latin typeface="Times New Roman" pitchFamily="18" charset="0"/>
                <a:cs typeface="Times New Roman" pitchFamily="18" charset="0"/>
              </a:rPr>
              <a:t> κάτι το οποίο αποθαρρύνει τις επενδύσεις και τελικά η αύξηση του Υ είναι μικρή σε μέγεθος σε αντίθεση με την ελαστική  </a:t>
            </a:r>
            <a:r>
              <a:rPr lang="en-US" dirty="0" smtClean="0">
                <a:latin typeface="Times New Roman" pitchFamily="18" charset="0"/>
                <a:cs typeface="Times New Roman" pitchFamily="18" charset="0"/>
              </a:rPr>
              <a:t>LM</a:t>
            </a:r>
            <a:r>
              <a:rPr lang="el-GR"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a:t>
            </a:r>
            <a:r>
              <a:rPr lang="en-US" baseline="-25000" dirty="0" err="1" smtClean="0">
                <a:latin typeface="Times New Roman" pitchFamily="18" charset="0"/>
                <a:cs typeface="Times New Roman" pitchFamily="18" charset="0"/>
              </a:rPr>
              <a:t>r</a:t>
            </a:r>
            <a:r>
              <a:rPr lang="el-GR" dirty="0" smtClean="0">
                <a:latin typeface="Times New Roman" pitchFamily="18" charset="0"/>
                <a:cs typeface="Times New Roman" pitchFamily="18" charset="0"/>
              </a:rPr>
              <a:t> μεγάλο). Συμπεραίνουμε  λοιπόν ότι  η αποτελεσματικότητα της δημοσιονομικής πολιτικής (ΔΠ) εξαρτάται θετικά από την ευαισθησία ως προς το επιτόκιο της ζήτησης χρήματος </a:t>
            </a:r>
            <a:r>
              <a:rPr lang="en-US" dirty="0" err="1" smtClean="0">
                <a:latin typeface="Times New Roman" pitchFamily="18" charset="0"/>
                <a:cs typeface="Times New Roman" pitchFamily="18" charset="0"/>
              </a:rPr>
              <a:t>L</a:t>
            </a:r>
            <a:r>
              <a:rPr lang="en-US" baseline="-25000" dirty="0" err="1" smtClean="0">
                <a:latin typeface="Times New Roman" pitchFamily="18" charset="0"/>
                <a:cs typeface="Times New Roman" pitchFamily="18" charset="0"/>
              </a:rPr>
              <a:t>r</a:t>
            </a:r>
            <a:r>
              <a:rPr lang="el-GR" dirty="0" smtClean="0">
                <a:latin typeface="Times New Roman" pitchFamily="18" charset="0"/>
                <a:cs typeface="Times New Roman" pitchFamily="18" charset="0"/>
              </a:rPr>
              <a:t>.</a:t>
            </a:r>
          </a:p>
          <a:p>
            <a:endParaRPr lang="el-GR" dirty="0"/>
          </a:p>
        </p:txBody>
      </p:sp>
      <p:pic>
        <p:nvPicPr>
          <p:cNvPr id="4" name="3 - Εικόνα"/>
          <p:cNvPicPr/>
          <p:nvPr/>
        </p:nvPicPr>
        <p:blipFill>
          <a:blip r:embed="rId2" cstate="print">
            <a:grayscl/>
            <a:biLevel thresh="50000"/>
            <a:extLst>
              <a:ext uri="{BEBA8EAE-BF5A-486C-A8C5-ECC9F3942E4B}">
                <a14:imgProps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xmlns="">
                  <a14:imgLayer r:embed="rId33">
                    <a14:imgEffect>
                      <a14:brightnessContrast bright="-20000" contrast="20000"/>
                    </a14:imgEffect>
                  </a14:imgLayer>
                </a14:imgProps>
              </a:ex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xmlns="" val="0"/>
              </a:ext>
            </a:extLst>
          </a:blip>
          <a:srcRect r="5428" b="4288"/>
          <a:stretch>
            <a:fillRect/>
          </a:stretch>
        </p:blipFill>
        <p:spPr bwMode="auto">
          <a:xfrm>
            <a:off x="1619672" y="-171400"/>
            <a:ext cx="5832648" cy="4104456"/>
          </a:xfrm>
          <a:prstGeom prst="rect">
            <a:avLst/>
          </a:prstGeom>
          <a:noFill/>
          <a:ln w="9525" cmpd="sng">
            <a:solidFill>
              <a:srgbClr val="000000"/>
            </a:solidFill>
            <a:miter lim="800000"/>
            <a:headEnd/>
            <a:tailEnd/>
          </a:ln>
          <a:effectLst/>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3100" b="1" dirty="0" smtClean="0">
                <a:latin typeface="Times New Roman" pitchFamily="18" charset="0"/>
                <a:cs typeface="Times New Roman" pitchFamily="18" charset="0"/>
              </a:rPr>
              <a:t>5.4 Η νομισματική πολιτική σε περιόδους κρίσεων: τα μη συμβατικά εργαλεία </a:t>
            </a:r>
            <a:r>
              <a:rPr lang="el-GR" b="1" i="1" dirty="0" smtClean="0"/>
              <a:t/>
            </a:r>
            <a:br>
              <a:rPr lang="el-GR" b="1" i="1" dirty="0" smtClean="0"/>
            </a:br>
            <a:endParaRPr lang="el-GR" dirty="0"/>
          </a:p>
        </p:txBody>
      </p:sp>
      <p:sp>
        <p:nvSpPr>
          <p:cNvPr id="3" name="2 - Θέση περιεχομένου"/>
          <p:cNvSpPr>
            <a:spLocks noGrp="1"/>
          </p:cNvSpPr>
          <p:nvPr>
            <p:ph idx="1"/>
          </p:nvPr>
        </p:nvSpPr>
        <p:spPr/>
        <p:txBody>
          <a:bodyPr>
            <a:normAutofit fontScale="70000" lnSpcReduction="20000"/>
          </a:bodyPr>
          <a:lstStyle/>
          <a:p>
            <a:pPr algn="just"/>
            <a:r>
              <a:rPr lang="el-GR" dirty="0" smtClean="0">
                <a:latin typeface="Times New Roman" pitchFamily="18" charset="0"/>
                <a:cs typeface="Times New Roman" pitchFamily="18" charset="0"/>
              </a:rPr>
              <a:t>Σε αυτές τις περιόδους τα συμβατικά εργαλεία που παρουσιάσαμε παραπάνω καθίστανται αναποτελεσματικά και θα πρέπει να καταφύγει στα λεγόμενα μη συμβατικά εργαλεία. </a:t>
            </a:r>
            <a:endParaRPr lang="en-US" dirty="0" smtClean="0">
              <a:latin typeface="Times New Roman" pitchFamily="18" charset="0"/>
              <a:cs typeface="Times New Roman" pitchFamily="18" charset="0"/>
            </a:endParaRPr>
          </a:p>
          <a:p>
            <a:pPr algn="just"/>
            <a:r>
              <a:rPr lang="el-GR" b="1" i="1" u="sng" dirty="0" smtClean="0">
                <a:latin typeface="Times New Roman" pitchFamily="18" charset="0"/>
                <a:cs typeface="Times New Roman" pitchFamily="18" charset="0"/>
              </a:rPr>
              <a:t>Η παγίδα ρευστότητας</a:t>
            </a:r>
            <a:endParaRPr lang="el-GR" dirty="0" smtClean="0">
              <a:latin typeface="Times New Roman" pitchFamily="18" charset="0"/>
              <a:cs typeface="Times New Roman" pitchFamily="18" charset="0"/>
            </a:endParaRPr>
          </a:p>
          <a:p>
            <a:pPr algn="just"/>
            <a:r>
              <a:rPr lang="el-GR" dirty="0" smtClean="0">
                <a:latin typeface="Times New Roman" pitchFamily="18" charset="0"/>
                <a:cs typeface="Times New Roman" pitchFamily="18" charset="0"/>
              </a:rPr>
              <a:t>Όταν το επιτόκιο βρεθεί σε ιδιαίτερα χαμηλό σημείο σε μια οικονομία τότε οι προσδοκίες των συμμετεχόντων στην αγορά χρήματος συγχρονίζονται και όλοι υπό τον φόβο μιας απότομης ανόδου του επιτοκίου αργά ή γρήγορα αποφεύγουν την αγορά ομολόγων. </a:t>
            </a:r>
            <a:endParaRPr lang="en-US" dirty="0" smtClean="0">
              <a:latin typeface="Times New Roman" pitchFamily="18" charset="0"/>
              <a:cs typeface="Times New Roman" pitchFamily="18" charset="0"/>
            </a:endParaRPr>
          </a:p>
          <a:p>
            <a:pPr algn="just"/>
            <a:r>
              <a:rPr lang="el-GR" dirty="0" smtClean="0">
                <a:latin typeface="Times New Roman" pitchFamily="18" charset="0"/>
                <a:cs typeface="Times New Roman" pitchFamily="18" charset="0"/>
              </a:rPr>
              <a:t>Σε αυτό το επίπεδο επιτοκίων η οποιαδήποτε επεκτατική πολιτική εκ μέρους της κεντρικής τράπεζας από Μ</a:t>
            </a:r>
            <a:r>
              <a:rPr lang="en-US" dirty="0" smtClean="0">
                <a:latin typeface="Times New Roman" pitchFamily="18" charset="0"/>
                <a:cs typeface="Times New Roman" pitchFamily="18" charset="0"/>
              </a:rPr>
              <a:t>s</a:t>
            </a:r>
            <a:r>
              <a:rPr lang="el-GR" dirty="0" smtClean="0">
                <a:latin typeface="Times New Roman" pitchFamily="18" charset="0"/>
                <a:cs typeface="Times New Roman" pitchFamily="18" charset="0"/>
              </a:rPr>
              <a:t> σε </a:t>
            </a:r>
            <a:r>
              <a:rPr lang="en-US" dirty="0" smtClean="0">
                <a:latin typeface="Times New Roman" pitchFamily="18" charset="0"/>
                <a:cs typeface="Times New Roman" pitchFamily="18" charset="0"/>
              </a:rPr>
              <a:t>Ms</a:t>
            </a:r>
            <a:r>
              <a:rPr lang="el-GR" dirty="0" smtClean="0">
                <a:latin typeface="Times New Roman" pitchFamily="18" charset="0"/>
                <a:cs typeface="Times New Roman" pitchFamily="18" charset="0"/>
              </a:rPr>
              <a:t>’ καθίσταται αναποτελεσματική δεδομένου ότι δεν μπορεί να μειώσει το επίπεδο των επιτοκίων άλλο και να επηρεάσει τις επενδύσεις και το προϊόν.</a:t>
            </a:r>
            <a:endParaRPr lang="el-GR" dirty="0">
              <a:latin typeface="Times New Roman" pitchFamily="18" charset="0"/>
              <a:cs typeface="Times New Roman" pitchFamily="18"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2700" b="1" dirty="0" smtClean="0">
                <a:latin typeface="Times New Roman" pitchFamily="18" charset="0"/>
                <a:cs typeface="Times New Roman" pitchFamily="18" charset="0"/>
              </a:rPr>
              <a:t>Γράφημα 5.7</a:t>
            </a:r>
            <a:r>
              <a:rPr lang="el-GR" sz="2700" dirty="0" smtClean="0">
                <a:latin typeface="Times New Roman" pitchFamily="18" charset="0"/>
                <a:cs typeface="Times New Roman" pitchFamily="18" charset="0"/>
              </a:rPr>
              <a:t> Παγίδα ρευστότητας γραφικά αναπαράσταση</a:t>
            </a:r>
            <a:r>
              <a:rPr lang="el-GR" dirty="0" smtClean="0"/>
              <a:t/>
            </a:r>
            <a:br>
              <a:rPr lang="el-GR" dirty="0" smtClean="0"/>
            </a:br>
            <a:endParaRPr lang="el-GR" dirty="0"/>
          </a:p>
        </p:txBody>
      </p:sp>
      <p:pic>
        <p:nvPicPr>
          <p:cNvPr id="4" name="3 - Θέση περιεχομένου"/>
          <p:cNvPicPr>
            <a:picLocks noGrp="1"/>
          </p:cNvPicPr>
          <p:nvPr>
            <p:ph idx="1"/>
          </p:nvPr>
        </p:nvPicPr>
        <p:blipFill>
          <a:blip r:embed="rId2" cstate="print">
            <a:grayscl/>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xmlns="" val="0"/>
              </a:ext>
            </a:extLst>
          </a:blip>
          <a:srcRect l="28844"/>
          <a:stretch>
            <a:fillRect/>
          </a:stretch>
        </p:blipFill>
        <p:spPr bwMode="auto">
          <a:xfrm>
            <a:off x="1259632" y="1196752"/>
            <a:ext cx="7056783" cy="5040560"/>
          </a:xfrm>
          <a:prstGeom prst="rect">
            <a:avLst/>
          </a:prstGeom>
          <a:noFill/>
          <a:ln w="9525" cmpd="sng">
            <a:solidFill>
              <a:srgbClr val="000000"/>
            </a:solidFill>
            <a:miter lim="800000"/>
            <a:headEnd/>
            <a:tailEnd/>
          </a:ln>
          <a:effectLst/>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7500" lnSpcReduction="20000"/>
          </a:bodyPr>
          <a:lstStyle/>
          <a:p>
            <a:pPr algn="just"/>
            <a:r>
              <a:rPr lang="el-GR" b="1" i="1" u="sng" dirty="0" smtClean="0">
                <a:latin typeface="Times New Roman" pitchFamily="18" charset="0"/>
                <a:cs typeface="Times New Roman" pitchFamily="18" charset="0"/>
              </a:rPr>
              <a:t>Τα μη συμβατικά εργαλεία</a:t>
            </a:r>
            <a:endParaRPr lang="el-GR" dirty="0" smtClean="0">
              <a:latin typeface="Times New Roman" pitchFamily="18" charset="0"/>
              <a:cs typeface="Times New Roman" pitchFamily="18" charset="0"/>
            </a:endParaRPr>
          </a:p>
          <a:p>
            <a:pPr algn="just">
              <a:buNone/>
            </a:pPr>
            <a:r>
              <a:rPr lang="el-GR" dirty="0" smtClean="0">
                <a:latin typeface="Times New Roman" pitchFamily="18" charset="0"/>
                <a:cs typeface="Times New Roman" pitchFamily="18" charset="0"/>
              </a:rPr>
              <a:t>1. Η αλλαγή του μεγέθους του ισολογισμού της κεντρικής τράπεζας είναι ευρέως γνωστή με τον όρο </a:t>
            </a:r>
            <a:r>
              <a:rPr lang="el-GR" b="1" dirty="0" smtClean="0">
                <a:latin typeface="Times New Roman" pitchFamily="18" charset="0"/>
                <a:cs typeface="Times New Roman" pitchFamily="18" charset="0"/>
              </a:rPr>
              <a:t>ποσοτική χαλάρωση</a:t>
            </a:r>
            <a:r>
              <a:rPr lang="el-GR" dirty="0" smtClean="0">
                <a:latin typeface="Times New Roman" pitchFamily="18" charset="0"/>
                <a:cs typeface="Times New Roman" pitchFamily="18" charset="0"/>
              </a:rPr>
              <a:t> και αφορά στην αύξηση του μεγέθους του ισολογισμού των κεντρικών τραπεζών.</a:t>
            </a:r>
          </a:p>
          <a:p>
            <a:pPr algn="just"/>
            <a:r>
              <a:rPr lang="el-GR" dirty="0" smtClean="0">
                <a:latin typeface="Times New Roman" pitchFamily="18" charset="0"/>
                <a:cs typeface="Times New Roman" pitchFamily="18" charset="0"/>
              </a:rPr>
              <a:t>Η ποσοτική χαλάρωση λαμβάνει χώρα μέσα από την αγορά ή πώληση χρεογράφων με στόχο τη μεταβολή της συνολικής προσφοράς αποθεματικών και της ποσότητας χρήματος όπως είδαμε και παραπάνω. Ακόμη και αν τα επιτόκια αγγίξουν μηδενικά επίπεδα η κεντρική τράπεζα μπορεί να δώσει ώθηση στην οικονομία της επεκτείνοντας τον ισολογισμό της πέρα από τα επίπεδα που απαιτούνται για να διατηρηθούν τα επιτόκια σε χαμηλά επίπεδα (</a:t>
            </a:r>
            <a:r>
              <a:rPr lang="el-GR" dirty="0" err="1" smtClean="0">
                <a:latin typeface="Times New Roman" pitchFamily="18" charset="0"/>
                <a:cs typeface="Times New Roman" pitchFamily="18" charset="0"/>
              </a:rPr>
              <a:t>Bernanke</a:t>
            </a:r>
            <a:r>
              <a:rPr lang="el-GR" dirty="0" smtClean="0">
                <a:latin typeface="Times New Roman" pitchFamily="18" charset="0"/>
                <a:cs typeface="Times New Roman" pitchFamily="18" charset="0"/>
              </a:rPr>
              <a:t> &amp; </a:t>
            </a:r>
            <a:r>
              <a:rPr lang="el-GR" dirty="0" err="1" smtClean="0">
                <a:latin typeface="Times New Roman" pitchFamily="18" charset="0"/>
                <a:cs typeface="Times New Roman" pitchFamily="18" charset="0"/>
              </a:rPr>
              <a:t>Reinhart</a:t>
            </a:r>
            <a:r>
              <a:rPr lang="el-GR" dirty="0" smtClean="0">
                <a:latin typeface="Times New Roman" pitchFamily="18" charset="0"/>
                <a:cs typeface="Times New Roman" pitchFamily="18" charset="0"/>
              </a:rPr>
              <a:t>, 2004). </a:t>
            </a:r>
          </a:p>
          <a:p>
            <a:pPr algn="just"/>
            <a:endParaRPr lang="el-GR" dirty="0">
              <a:latin typeface="Times New Roman" pitchFamily="18" charset="0"/>
              <a:cs typeface="Times New Roman" pitchFamily="18"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62500" lnSpcReduction="20000"/>
          </a:bodyPr>
          <a:lstStyle/>
          <a:p>
            <a:pPr algn="just">
              <a:buNone/>
            </a:pPr>
            <a:r>
              <a:rPr lang="el-GR" dirty="0" smtClean="0"/>
              <a:t>2. </a:t>
            </a:r>
            <a:r>
              <a:rPr lang="el-GR" dirty="0" smtClean="0">
                <a:latin typeface="Times New Roman" pitchFamily="18" charset="0"/>
                <a:cs typeface="Times New Roman" pitchFamily="18" charset="0"/>
              </a:rPr>
              <a:t>Η λεγόμενη </a:t>
            </a:r>
            <a:r>
              <a:rPr lang="el-GR" b="1" dirty="0" smtClean="0">
                <a:latin typeface="Times New Roman" pitchFamily="18" charset="0"/>
                <a:cs typeface="Times New Roman" pitchFamily="18" charset="0"/>
              </a:rPr>
              <a:t>ποιοτική ή πιστωτική χαλάρωση</a:t>
            </a:r>
            <a:r>
              <a:rPr lang="el-GR" dirty="0" smtClean="0">
                <a:latin typeface="Times New Roman" pitchFamily="18" charset="0"/>
                <a:cs typeface="Times New Roman" pitchFamily="18" charset="0"/>
              </a:rPr>
              <a:t> αφορά στη μεταβολή της σύστασης των περιουσιακών στοιχείων που </a:t>
            </a:r>
            <a:r>
              <a:rPr lang="el-GR" dirty="0" err="1" smtClean="0">
                <a:latin typeface="Times New Roman" pitchFamily="18" charset="0"/>
                <a:cs typeface="Times New Roman" pitchFamily="18" charset="0"/>
              </a:rPr>
              <a:t>διακρατά</a:t>
            </a:r>
            <a:r>
              <a:rPr lang="el-GR" dirty="0" smtClean="0">
                <a:latin typeface="Times New Roman" pitchFamily="18" charset="0"/>
                <a:cs typeface="Times New Roman" pitchFamily="18" charset="0"/>
              </a:rPr>
              <a:t> η κεντρική τράπεζα στον ισολογισμό της. </a:t>
            </a:r>
          </a:p>
          <a:p>
            <a:pPr algn="just"/>
            <a:r>
              <a:rPr lang="el-GR" dirty="0" smtClean="0">
                <a:latin typeface="Times New Roman" pitchFamily="18" charset="0"/>
                <a:cs typeface="Times New Roman" pitchFamily="18" charset="0"/>
              </a:rPr>
              <a:t>Η βασική ιδέα πίσω από την εφαρμογή αυτού του μέτρου είναι ότι οι πράξεις που μεταβάλουν τα ποσοστά των διαφόρων ειδών περιουσιακών στοιχείων που </a:t>
            </a:r>
            <a:r>
              <a:rPr lang="el-GR" dirty="0" err="1" smtClean="0">
                <a:latin typeface="Times New Roman" pitchFamily="18" charset="0"/>
                <a:cs typeface="Times New Roman" pitchFamily="18" charset="0"/>
              </a:rPr>
              <a:t>διακρατούν</a:t>
            </a:r>
            <a:r>
              <a:rPr lang="el-GR" dirty="0" smtClean="0">
                <a:latin typeface="Times New Roman" pitchFamily="18" charset="0"/>
                <a:cs typeface="Times New Roman" pitchFamily="18" charset="0"/>
              </a:rPr>
              <a:t> οι ιδιώτες θα οδηγήσουν σε μεταβολές στις σχετικές τους τιμές εάν και εφόσον τα διάφορα περιουσιακά στοιχεία δεν θεωρούνται υποκατάστατα, και θα έχουν επίδραση στα σχετικά πριμ κινδύνου και στην οικονομική δραστηριότητα. </a:t>
            </a:r>
          </a:p>
          <a:p>
            <a:pPr algn="just">
              <a:buNone/>
            </a:pPr>
            <a:r>
              <a:rPr lang="el-GR" dirty="0" smtClean="0">
                <a:latin typeface="Times New Roman" pitchFamily="18" charset="0"/>
                <a:cs typeface="Times New Roman" pitchFamily="18" charset="0"/>
              </a:rPr>
              <a:t>3. Παροχή διαβεβαίωσης στους επενδυτές ότι τα βραχυπρόθεσμα επιτόκια θα διατηρηθούν σε επίπεδα χαμηλότερα από τα αναμενόμενα και είναι γνωστή ως</a:t>
            </a:r>
            <a:r>
              <a:rPr lang="el-GR" b="1" dirty="0" smtClean="0">
                <a:latin typeface="Times New Roman" pitchFamily="18" charset="0"/>
                <a:cs typeface="Times New Roman" pitchFamily="18" charset="0"/>
              </a:rPr>
              <a:t> μελλοντική καθοδήγηση (</a:t>
            </a:r>
            <a:r>
              <a:rPr lang="el-GR" b="1" dirty="0" err="1" smtClean="0">
                <a:latin typeface="Times New Roman" pitchFamily="18" charset="0"/>
                <a:cs typeface="Times New Roman" pitchFamily="18" charset="0"/>
              </a:rPr>
              <a:t>forward</a:t>
            </a:r>
            <a:r>
              <a:rPr lang="el-GR" b="1" dirty="0" smtClean="0">
                <a:latin typeface="Times New Roman" pitchFamily="18" charset="0"/>
                <a:cs typeface="Times New Roman" pitchFamily="18" charset="0"/>
              </a:rPr>
              <a:t> </a:t>
            </a:r>
            <a:r>
              <a:rPr lang="el-GR" b="1" dirty="0" err="1" smtClean="0">
                <a:latin typeface="Times New Roman" pitchFamily="18" charset="0"/>
                <a:cs typeface="Times New Roman" pitchFamily="18" charset="0"/>
              </a:rPr>
              <a:t>guidance</a:t>
            </a:r>
            <a:r>
              <a:rPr lang="el-GR" b="1" dirty="0" smtClean="0">
                <a:latin typeface="Times New Roman" pitchFamily="18" charset="0"/>
                <a:cs typeface="Times New Roman" pitchFamily="18" charset="0"/>
              </a:rPr>
              <a:t>) ή επίδραση δέσμευσης (</a:t>
            </a:r>
            <a:r>
              <a:rPr lang="el-GR" b="1" dirty="0" err="1" smtClean="0">
                <a:latin typeface="Times New Roman" pitchFamily="18" charset="0"/>
                <a:cs typeface="Times New Roman" pitchFamily="18" charset="0"/>
              </a:rPr>
              <a:t>commitment</a:t>
            </a:r>
            <a:r>
              <a:rPr lang="el-GR" b="1" dirty="0" smtClean="0">
                <a:latin typeface="Times New Roman" pitchFamily="18" charset="0"/>
                <a:cs typeface="Times New Roman" pitchFamily="18" charset="0"/>
              </a:rPr>
              <a:t> </a:t>
            </a:r>
            <a:r>
              <a:rPr lang="el-GR" b="1" dirty="0" err="1" smtClean="0">
                <a:latin typeface="Times New Roman" pitchFamily="18" charset="0"/>
                <a:cs typeface="Times New Roman" pitchFamily="18" charset="0"/>
              </a:rPr>
              <a:t>effect</a:t>
            </a:r>
            <a:r>
              <a:rPr lang="el-GR" b="1" dirty="0" smtClean="0">
                <a:latin typeface="Times New Roman" pitchFamily="18" charset="0"/>
                <a:cs typeface="Times New Roman" pitchFamily="18" charset="0"/>
              </a:rPr>
              <a:t>)</a:t>
            </a:r>
            <a:r>
              <a:rPr lang="el-GR" dirty="0" smtClean="0">
                <a:latin typeface="Times New Roman" pitchFamily="18" charset="0"/>
                <a:cs typeface="Times New Roman" pitchFamily="18" charset="0"/>
              </a:rPr>
              <a:t>.</a:t>
            </a:r>
          </a:p>
          <a:p>
            <a:pPr algn="just"/>
            <a:r>
              <a:rPr lang="el-GR" dirty="0" smtClean="0">
                <a:latin typeface="Times New Roman" pitchFamily="18" charset="0"/>
                <a:cs typeface="Times New Roman" pitchFamily="18" charset="0"/>
              </a:rPr>
              <a:t>Η πολιτική αυτή βοηθά την αγορά να σχηματίσει ακριβείς προσδοκίες για την μελλοντική νομισματική πολιτική.</a:t>
            </a:r>
            <a:endParaRPr lang="el-GR" dirty="0">
              <a:latin typeface="Times New Roman" pitchFamily="18" charset="0"/>
              <a:cs typeface="Times New Roman" pitchFamily="18"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3600" b="1" dirty="0" smtClean="0">
                <a:latin typeface="Times New Roman" pitchFamily="18" charset="0"/>
                <a:cs typeface="Times New Roman" pitchFamily="18" charset="0"/>
              </a:rPr>
              <a:t>5.5 Τα χαρακτηριστικά του κεντρικού τραπεζίτη</a:t>
            </a:r>
            <a:r>
              <a:rPr lang="el-GR" b="1" i="1" dirty="0" smtClean="0"/>
              <a:t/>
            </a:r>
            <a:br>
              <a:rPr lang="el-GR" b="1" i="1" dirty="0" smtClean="0"/>
            </a:br>
            <a:endParaRPr lang="el-GR" dirty="0"/>
          </a:p>
        </p:txBody>
      </p:sp>
      <p:sp>
        <p:nvSpPr>
          <p:cNvPr id="3" name="2 - Θέση περιεχομένου"/>
          <p:cNvSpPr>
            <a:spLocks noGrp="1"/>
          </p:cNvSpPr>
          <p:nvPr>
            <p:ph idx="1"/>
          </p:nvPr>
        </p:nvSpPr>
        <p:spPr/>
        <p:txBody>
          <a:bodyPr>
            <a:normAutofit fontScale="85000" lnSpcReduction="20000"/>
          </a:bodyPr>
          <a:lstStyle/>
          <a:p>
            <a:pPr algn="just"/>
            <a:r>
              <a:rPr lang="el-GR" b="1" i="1" u="sng" dirty="0" smtClean="0">
                <a:latin typeface="Times New Roman" pitchFamily="18" charset="0"/>
                <a:cs typeface="Times New Roman" pitchFamily="18" charset="0"/>
              </a:rPr>
              <a:t>Η πολιτική της διαφάνειας και ο ρόλος των προσδοκιών </a:t>
            </a:r>
            <a:endParaRPr lang="el-GR" dirty="0" smtClean="0">
              <a:latin typeface="Times New Roman" pitchFamily="18" charset="0"/>
              <a:cs typeface="Times New Roman" pitchFamily="18" charset="0"/>
            </a:endParaRPr>
          </a:p>
          <a:p>
            <a:pPr algn="just"/>
            <a:r>
              <a:rPr lang="el-GR" dirty="0" smtClean="0">
                <a:latin typeface="Times New Roman" pitchFamily="18" charset="0"/>
                <a:cs typeface="Times New Roman" pitchFamily="18" charset="0"/>
              </a:rPr>
              <a:t>Το μοντέλο κεντρικής τράπεζας που επικράτησε στις αναπτυγμένες χώρες είναι αυτό το οποίο παρουσιάζει μια σειρά από συγκεκριμένα χαρακτηριστικά που βοηθούν στον έλεγχο και την επιρροή των προσδοκιών.</a:t>
            </a:r>
          </a:p>
          <a:p>
            <a:pPr algn="just"/>
            <a:r>
              <a:rPr lang="el-GR" dirty="0" smtClean="0">
                <a:latin typeface="Times New Roman" pitchFamily="18" charset="0"/>
                <a:cs typeface="Times New Roman" pitchFamily="18" charset="0"/>
              </a:rPr>
              <a:t>Η διαφάνεια είναι απαραίτητη κατά τους </a:t>
            </a:r>
            <a:r>
              <a:rPr lang="el-GR" dirty="0" err="1" smtClean="0">
                <a:latin typeface="Times New Roman" pitchFamily="18" charset="0"/>
                <a:cs typeface="Times New Roman" pitchFamily="18" charset="0"/>
              </a:rPr>
              <a:t>Issing</a:t>
            </a:r>
            <a:r>
              <a:rPr lang="el-GR" dirty="0" smtClean="0">
                <a:latin typeface="Times New Roman" pitchFamily="18" charset="0"/>
                <a:cs typeface="Times New Roman" pitchFamily="18" charset="0"/>
              </a:rPr>
              <a:t> (2005) και </a:t>
            </a:r>
            <a:r>
              <a:rPr lang="el-GR" dirty="0" err="1" smtClean="0">
                <a:latin typeface="Times New Roman" pitchFamily="18" charset="0"/>
                <a:cs typeface="Times New Roman" pitchFamily="18" charset="0"/>
              </a:rPr>
              <a:t>Bernanke</a:t>
            </a:r>
            <a:r>
              <a:rPr lang="el-GR" dirty="0" smtClean="0">
                <a:latin typeface="Times New Roman" pitchFamily="18" charset="0"/>
                <a:cs typeface="Times New Roman" pitchFamily="18" charset="0"/>
              </a:rPr>
              <a:t> (2010) για την αποτελεσματικότητα της νομισματικής πολιτικής της κεντρικής τράπεζας ως προς τον πληθωρισμό και την ανάπτυξη. </a:t>
            </a:r>
          </a:p>
          <a:p>
            <a:pPr algn="just"/>
            <a:r>
              <a:rPr lang="el-GR" b="1" dirty="0" smtClean="0">
                <a:latin typeface="Times New Roman" pitchFamily="18" charset="0"/>
                <a:cs typeface="Times New Roman" pitchFamily="18" charset="0"/>
              </a:rPr>
              <a:t>Γράφημα 5.10 </a:t>
            </a:r>
            <a:r>
              <a:rPr lang="el-GR" dirty="0" smtClean="0">
                <a:latin typeface="Times New Roman" pitchFamily="18" charset="0"/>
                <a:cs typeface="Times New Roman" pitchFamily="18" charset="0"/>
              </a:rPr>
              <a:t> Το εννοιολογικό πλαίσιο για την διαφάνεια</a:t>
            </a:r>
          </a:p>
          <a:p>
            <a:endParaRPr lang="el-G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idx="1"/>
          </p:nvPr>
        </p:nvSpPr>
        <p:spPr/>
        <p:txBody>
          <a:bodyPr>
            <a:normAutofit fontScale="70000" lnSpcReduction="20000"/>
          </a:bodyPr>
          <a:lstStyle/>
          <a:p>
            <a:endParaRPr lang="el-GR" dirty="0" smtClean="0"/>
          </a:p>
          <a:p>
            <a:endParaRPr lang="el-GR" dirty="0" smtClean="0"/>
          </a:p>
          <a:p>
            <a:endParaRPr lang="el-GR" dirty="0" smtClean="0"/>
          </a:p>
          <a:p>
            <a:endParaRPr lang="el-GR" dirty="0" smtClean="0"/>
          </a:p>
          <a:p>
            <a:endParaRPr lang="el-GR" dirty="0" smtClean="0"/>
          </a:p>
          <a:p>
            <a:endParaRPr lang="el-GR" dirty="0" smtClean="0"/>
          </a:p>
          <a:p>
            <a:pPr algn="just"/>
            <a:r>
              <a:rPr lang="el-GR" dirty="0" smtClean="0">
                <a:latin typeface="Times New Roman" pitchFamily="18" charset="0"/>
                <a:cs typeface="Times New Roman" pitchFamily="18" charset="0"/>
              </a:rPr>
              <a:t>Είναι συχνή επίσης η άποψη ότι η διαφάνεια ορίζεται ως η απουσία της ασύμμετρης πληροφόρησης μεταξύ της κεντρικής τράπεζας και του ιδιωτικού τομέα. Έτσι οι αποφάσεις που λαμβάνονται έχουν συναινετικό χαρακτήρα.</a:t>
            </a:r>
          </a:p>
          <a:p>
            <a:pPr algn="just"/>
            <a:r>
              <a:rPr lang="el-GR" dirty="0" smtClean="0">
                <a:latin typeface="Times New Roman" pitchFamily="18" charset="0"/>
                <a:cs typeface="Times New Roman" pitchFamily="18" charset="0"/>
              </a:rPr>
              <a:t>Επίσης σύμφωνα με τους </a:t>
            </a:r>
            <a:r>
              <a:rPr lang="en-US" dirty="0" err="1" smtClean="0">
                <a:latin typeface="Times New Roman" pitchFamily="18" charset="0"/>
                <a:cs typeface="Times New Roman" pitchFamily="18" charset="0"/>
              </a:rPr>
              <a:t>Papadamou</a:t>
            </a:r>
            <a:r>
              <a:rPr lang="el-GR"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Sidiropoulos</a:t>
            </a:r>
            <a:r>
              <a:rPr lang="el-GR" dirty="0" smtClean="0">
                <a:latin typeface="Times New Roman" pitchFamily="18" charset="0"/>
                <a:cs typeface="Times New Roman" pitchFamily="18" charset="0"/>
              </a:rPr>
              <a:t> &amp; </a:t>
            </a:r>
            <a:r>
              <a:rPr lang="en-US" dirty="0" err="1" smtClean="0">
                <a:latin typeface="Times New Roman" pitchFamily="18" charset="0"/>
                <a:cs typeface="Times New Roman" pitchFamily="18" charset="0"/>
              </a:rPr>
              <a:t>Spyromitros</a:t>
            </a:r>
            <a:r>
              <a:rPr lang="en-US" dirty="0" smtClean="0">
                <a:latin typeface="Times New Roman" pitchFamily="18" charset="0"/>
                <a:cs typeface="Times New Roman" pitchFamily="18" charset="0"/>
              </a:rPr>
              <a:t> </a:t>
            </a:r>
            <a:r>
              <a:rPr lang="el-GR" dirty="0" smtClean="0">
                <a:latin typeface="Times New Roman" pitchFamily="18" charset="0"/>
                <a:cs typeface="Times New Roman" pitchFamily="18" charset="0"/>
              </a:rPr>
              <a:t>(2014</a:t>
            </a:r>
            <a:r>
              <a:rPr lang="en-US" dirty="0" smtClean="0">
                <a:latin typeface="Times New Roman" pitchFamily="18" charset="0"/>
                <a:cs typeface="Times New Roman" pitchFamily="18" charset="0"/>
              </a:rPr>
              <a:t>b</a:t>
            </a:r>
            <a:r>
              <a:rPr lang="el-GR" dirty="0" smtClean="0">
                <a:latin typeface="Times New Roman" pitchFamily="18" charset="0"/>
                <a:cs typeface="Times New Roman" pitchFamily="18" charset="0"/>
              </a:rPr>
              <a:t>), ο βαθμός υψηλής διαφάνειας συμβάλει σημαντικά στην μείωση της μεταβλητότητας του χρηματιστηριακού κλάδου</a:t>
            </a:r>
            <a:endParaRPr lang="el-GR" dirty="0">
              <a:latin typeface="Times New Roman" pitchFamily="18" charset="0"/>
              <a:cs typeface="Times New Roman" pitchFamily="18" charset="0"/>
            </a:endParaRPr>
          </a:p>
        </p:txBody>
      </p:sp>
      <p:pic>
        <p:nvPicPr>
          <p:cNvPr id="4" name="3 - Εικόνα"/>
          <p:cNvPicPr/>
          <p:nvPr/>
        </p:nvPicPr>
        <p:blipFill>
          <a:blip r:embed="rId2"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xmlns="" val="0"/>
              </a:ext>
            </a:extLst>
          </a:blip>
          <a:srcRect l="25201" t="35500" r="25201" b="34023"/>
          <a:stretch>
            <a:fillRect/>
          </a:stretch>
        </p:blipFill>
        <p:spPr bwMode="auto">
          <a:xfrm>
            <a:off x="899592" y="0"/>
            <a:ext cx="7128792" cy="3312368"/>
          </a:xfrm>
          <a:prstGeom prst="rect">
            <a:avLst/>
          </a:prstGeom>
          <a:noFill/>
          <a:ln w="9525" cmpd="sng">
            <a:solidFill>
              <a:srgbClr val="000000"/>
            </a:solidFill>
            <a:miter lim="800000"/>
            <a:headEnd/>
            <a:tailEnd/>
          </a:ln>
          <a:effectLst/>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0000" lnSpcReduction="20000"/>
          </a:bodyPr>
          <a:lstStyle/>
          <a:p>
            <a:pPr algn="just"/>
            <a:r>
              <a:rPr lang="el-GR" b="1" i="1" u="sng" dirty="0" smtClean="0">
                <a:latin typeface="Times New Roman" pitchFamily="18" charset="0"/>
                <a:cs typeface="Times New Roman" pitchFamily="18" charset="0"/>
              </a:rPr>
              <a:t>Ανεξαρτησία της Κεντρικής Τράπεζας</a:t>
            </a:r>
          </a:p>
          <a:p>
            <a:pPr algn="just"/>
            <a:r>
              <a:rPr lang="el-GR" dirty="0" smtClean="0">
                <a:latin typeface="Times New Roman" pitchFamily="18" charset="0"/>
                <a:cs typeface="Times New Roman" pitchFamily="18" charset="0"/>
              </a:rPr>
              <a:t>Με τον όρο ανεξαρτησία της κεντρικής τράπεζας εννοούμε την ικανότητα της να λαμβάνει αποφάσεις και να θέτει στόχους χωρίς να επηρεάζεται από εξωγενείς παράγοντες όπως η κρατική εξουσία. </a:t>
            </a:r>
          </a:p>
          <a:p>
            <a:pPr algn="just"/>
            <a:r>
              <a:rPr lang="el-GR" dirty="0" smtClean="0">
                <a:latin typeface="Times New Roman" pitchFamily="18" charset="0"/>
                <a:cs typeface="Times New Roman" pitchFamily="18" charset="0"/>
              </a:rPr>
              <a:t>Οι </a:t>
            </a:r>
            <a:r>
              <a:rPr lang="el-GR" dirty="0" err="1" smtClean="0">
                <a:latin typeface="Times New Roman" pitchFamily="18" charset="0"/>
                <a:cs typeface="Times New Roman" pitchFamily="18" charset="0"/>
              </a:rPr>
              <a:t>Grilli</a:t>
            </a:r>
            <a:r>
              <a:rPr lang="el-GR" dirty="0" smtClean="0">
                <a:latin typeface="Times New Roman" pitchFamily="18" charset="0"/>
                <a:cs typeface="Times New Roman" pitchFamily="18" charset="0"/>
              </a:rPr>
              <a:t> </a:t>
            </a:r>
            <a:r>
              <a:rPr lang="el-GR" dirty="0" err="1" smtClean="0">
                <a:latin typeface="Times New Roman" pitchFamily="18" charset="0"/>
                <a:cs typeface="Times New Roman" pitchFamily="18" charset="0"/>
              </a:rPr>
              <a:t>et</a:t>
            </a:r>
            <a:r>
              <a:rPr lang="el-GR" dirty="0" smtClean="0">
                <a:latin typeface="Times New Roman" pitchFamily="18" charset="0"/>
                <a:cs typeface="Times New Roman" pitchFamily="18" charset="0"/>
              </a:rPr>
              <a:t> </a:t>
            </a:r>
            <a:r>
              <a:rPr lang="el-GR" dirty="0" err="1" smtClean="0">
                <a:latin typeface="Times New Roman" pitchFamily="18" charset="0"/>
                <a:cs typeface="Times New Roman" pitchFamily="18" charset="0"/>
              </a:rPr>
              <a:t>al</a:t>
            </a:r>
            <a:r>
              <a:rPr lang="el-GR" dirty="0" smtClean="0">
                <a:latin typeface="Times New Roman" pitchFamily="18" charset="0"/>
                <a:cs typeface="Times New Roman" pitchFamily="18" charset="0"/>
              </a:rPr>
              <a:t>  (1991) διαχωρίζουν την ανεξαρτησία των κεντρικών τραπεζών σε πολιτική και οικονομική. Η </a:t>
            </a:r>
            <a:r>
              <a:rPr lang="el-GR" b="1" dirty="0" smtClean="0">
                <a:latin typeface="Times New Roman" pitchFamily="18" charset="0"/>
                <a:cs typeface="Times New Roman" pitchFamily="18" charset="0"/>
              </a:rPr>
              <a:t>πολιτική ανεξαρτησία</a:t>
            </a:r>
            <a:r>
              <a:rPr lang="el-GR" dirty="0" smtClean="0">
                <a:latin typeface="Times New Roman" pitchFamily="18" charset="0"/>
                <a:cs typeface="Times New Roman" pitchFamily="18" charset="0"/>
              </a:rPr>
              <a:t> σημαίνει καθορισμό αντικειμενικών στόχων δίχως πολιτική επιρροή ενώ οι </a:t>
            </a:r>
            <a:r>
              <a:rPr lang="el-GR" dirty="0" err="1" smtClean="0">
                <a:latin typeface="Times New Roman" pitchFamily="18" charset="0"/>
                <a:cs typeface="Times New Roman" pitchFamily="18" charset="0"/>
              </a:rPr>
              <a:t>Alesina</a:t>
            </a:r>
            <a:r>
              <a:rPr lang="el-GR" dirty="0" smtClean="0">
                <a:latin typeface="Times New Roman" pitchFamily="18" charset="0"/>
                <a:cs typeface="Times New Roman" pitchFamily="18" charset="0"/>
              </a:rPr>
              <a:t> και </a:t>
            </a:r>
            <a:r>
              <a:rPr lang="el-GR" dirty="0" err="1" smtClean="0">
                <a:latin typeface="Times New Roman" pitchFamily="18" charset="0"/>
                <a:cs typeface="Times New Roman" pitchFamily="18" charset="0"/>
              </a:rPr>
              <a:t>Summers</a:t>
            </a:r>
            <a:r>
              <a:rPr lang="el-GR" dirty="0" smtClean="0">
                <a:latin typeface="Times New Roman" pitchFamily="18" charset="0"/>
                <a:cs typeface="Times New Roman" pitchFamily="18" charset="0"/>
              </a:rPr>
              <a:t> (1993) ορίζουν την </a:t>
            </a:r>
            <a:r>
              <a:rPr lang="el-GR" b="1" dirty="0" smtClean="0">
                <a:latin typeface="Times New Roman" pitchFamily="18" charset="0"/>
                <a:cs typeface="Times New Roman" pitchFamily="18" charset="0"/>
              </a:rPr>
              <a:t>οικονομική ανεξαρτησία</a:t>
            </a:r>
            <a:r>
              <a:rPr lang="el-GR" dirty="0" smtClean="0">
                <a:latin typeface="Times New Roman" pitchFamily="18" charset="0"/>
                <a:cs typeface="Times New Roman" pitchFamily="18" charset="0"/>
              </a:rPr>
              <a:t> ως την ικανότητα χρήσης εργαλείων οικονομικής πολιτικής χωρίς περιορισμούς.</a:t>
            </a:r>
          </a:p>
          <a:p>
            <a:pPr algn="just"/>
            <a:r>
              <a:rPr lang="el-GR" dirty="0" smtClean="0">
                <a:latin typeface="Times New Roman" pitchFamily="18" charset="0"/>
                <a:cs typeface="Times New Roman" pitchFamily="18" charset="0"/>
              </a:rPr>
              <a:t>οι </a:t>
            </a:r>
            <a:r>
              <a:rPr lang="el-GR" dirty="0" err="1" smtClean="0">
                <a:latin typeface="Times New Roman" pitchFamily="18" charset="0"/>
                <a:cs typeface="Times New Roman" pitchFamily="18" charset="0"/>
              </a:rPr>
              <a:t>Cukierman</a:t>
            </a:r>
            <a:r>
              <a:rPr lang="el-GR" dirty="0" smtClean="0">
                <a:latin typeface="Times New Roman" pitchFamily="18" charset="0"/>
                <a:cs typeface="Times New Roman" pitchFamily="18" charset="0"/>
              </a:rPr>
              <a:t> και </a:t>
            </a:r>
            <a:r>
              <a:rPr lang="el-GR" dirty="0" err="1" smtClean="0">
                <a:latin typeface="Times New Roman" pitchFamily="18" charset="0"/>
                <a:cs typeface="Times New Roman" pitchFamily="18" charset="0"/>
              </a:rPr>
              <a:t>Webb</a:t>
            </a:r>
            <a:r>
              <a:rPr lang="el-GR" dirty="0" smtClean="0">
                <a:latin typeface="Times New Roman" pitchFamily="18" charset="0"/>
                <a:cs typeface="Times New Roman" pitchFamily="18" charset="0"/>
              </a:rPr>
              <a:t> (1995) ορίζουν το κλάσμα των πολιτικών αλλαγών προς την αλλαγή διοίκησης των κεντρικών τραπεζών (εντός εξαμήνου) ως το δείκτη πολιτικής αδυναμίας των Κεντρικών Τραπεζών. Όσο πιο υψηλή είναι η τιμή του δείκτη πολιτικής αδυναμίας τόσο λιγότερο ανεξάρτητη είναι η κεντρική τράπεζα.</a:t>
            </a:r>
          </a:p>
          <a:p>
            <a:endParaRPr lang="el-GR" dirty="0" smtClean="0"/>
          </a:p>
          <a:p>
            <a:endParaRPr lang="el-GR"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lgn="just"/>
            <a:r>
              <a:rPr lang="el-GR" sz="2000" dirty="0" smtClean="0">
                <a:latin typeface="Times New Roman" pitchFamily="18" charset="0"/>
                <a:cs typeface="Times New Roman" pitchFamily="18" charset="0"/>
              </a:rPr>
              <a:t>Ο πίνακας 5.2 αποτιμά την ανεξαρτησία των κεντρικών τραπεζών για μια ομάδα χωρών σε κλίμακα 0-4, με βάση τα κριτήρια που όρισαν οι </a:t>
            </a:r>
            <a:r>
              <a:rPr lang="el-GR" sz="2000" dirty="0" err="1" smtClean="0">
                <a:latin typeface="Times New Roman" pitchFamily="18" charset="0"/>
                <a:cs typeface="Times New Roman" pitchFamily="18" charset="0"/>
              </a:rPr>
              <a:t>Bade</a:t>
            </a:r>
            <a:r>
              <a:rPr lang="el-GR" sz="2000" dirty="0" smtClean="0">
                <a:latin typeface="Times New Roman" pitchFamily="18" charset="0"/>
                <a:cs typeface="Times New Roman" pitchFamily="18" charset="0"/>
              </a:rPr>
              <a:t> και </a:t>
            </a:r>
            <a:r>
              <a:rPr lang="el-GR" sz="2000" dirty="0" err="1" smtClean="0">
                <a:latin typeface="Times New Roman" pitchFamily="18" charset="0"/>
                <a:cs typeface="Times New Roman" pitchFamily="18" charset="0"/>
              </a:rPr>
              <a:t>Parkin</a:t>
            </a:r>
            <a:r>
              <a:rPr lang="el-GR" sz="2000" dirty="0" smtClean="0">
                <a:latin typeface="Times New Roman" pitchFamily="18" charset="0"/>
                <a:cs typeface="Times New Roman" pitchFamily="18" charset="0"/>
              </a:rPr>
              <a:t> (1982) (δείκτης ΒΡ) και  οι </a:t>
            </a:r>
            <a:r>
              <a:rPr lang="el-GR" sz="2000" dirty="0" err="1" smtClean="0">
                <a:latin typeface="Times New Roman" pitchFamily="18" charset="0"/>
                <a:cs typeface="Times New Roman" pitchFamily="18" charset="0"/>
              </a:rPr>
              <a:t>Grilli</a:t>
            </a:r>
            <a:r>
              <a:rPr lang="el-GR" sz="2000" dirty="0" smtClean="0">
                <a:latin typeface="Times New Roman" pitchFamily="18" charset="0"/>
                <a:cs typeface="Times New Roman" pitchFamily="18" charset="0"/>
              </a:rPr>
              <a:t>, </a:t>
            </a:r>
            <a:r>
              <a:rPr lang="el-GR" sz="2000" dirty="0" err="1" smtClean="0">
                <a:latin typeface="Times New Roman" pitchFamily="18" charset="0"/>
                <a:cs typeface="Times New Roman" pitchFamily="18" charset="0"/>
              </a:rPr>
              <a:t>Masciandaro</a:t>
            </a:r>
            <a:r>
              <a:rPr lang="el-GR" sz="2000" dirty="0" smtClean="0">
                <a:latin typeface="Times New Roman" pitchFamily="18" charset="0"/>
                <a:cs typeface="Times New Roman" pitchFamily="18" charset="0"/>
              </a:rPr>
              <a:t> και </a:t>
            </a:r>
            <a:r>
              <a:rPr lang="el-GR" sz="2000" dirty="0" err="1" smtClean="0">
                <a:latin typeface="Times New Roman" pitchFamily="18" charset="0"/>
                <a:cs typeface="Times New Roman" pitchFamily="18" charset="0"/>
              </a:rPr>
              <a:t>Tabellini</a:t>
            </a:r>
            <a:r>
              <a:rPr lang="el-GR" sz="2000" dirty="0" smtClean="0">
                <a:latin typeface="Times New Roman" pitchFamily="18" charset="0"/>
                <a:cs typeface="Times New Roman" pitchFamily="18" charset="0"/>
              </a:rPr>
              <a:t> (1991) (δείκτης GMT), αντίστοιχα.</a:t>
            </a:r>
          </a:p>
          <a:p>
            <a:pPr algn="just"/>
            <a:r>
              <a:rPr lang="el-GR" sz="2000" b="1" dirty="0" smtClean="0">
                <a:latin typeface="Times New Roman" pitchFamily="18" charset="0"/>
                <a:cs typeface="Times New Roman" pitchFamily="18" charset="0"/>
              </a:rPr>
              <a:t>Πίνακας 5.2 </a:t>
            </a:r>
            <a:r>
              <a:rPr lang="el-GR" sz="2000" dirty="0" smtClean="0">
                <a:latin typeface="Times New Roman" pitchFamily="18" charset="0"/>
                <a:cs typeface="Times New Roman" pitchFamily="18" charset="0"/>
              </a:rPr>
              <a:t>Δείκτης ανεξαρτησίας των κεντρικών τραπεζών αναπτυγμένων χωρών</a:t>
            </a:r>
          </a:p>
          <a:p>
            <a:endParaRPr lang="el-GR" dirty="0"/>
          </a:p>
        </p:txBody>
      </p:sp>
      <p:pic>
        <p:nvPicPr>
          <p:cNvPr id="4" name="3 - Εικόνα"/>
          <p:cNvPicPr/>
          <p:nvPr/>
        </p:nvPicPr>
        <p:blipFill>
          <a:blip r:embed="rId2"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xmlns="" val="0"/>
              </a:ext>
            </a:extLst>
          </a:blip>
          <a:srcRect b="34694"/>
          <a:stretch>
            <a:fillRect/>
          </a:stretch>
        </p:blipFill>
        <p:spPr bwMode="auto">
          <a:xfrm>
            <a:off x="1403648" y="3573016"/>
            <a:ext cx="6624736" cy="3284984"/>
          </a:xfrm>
          <a:prstGeom prst="rect">
            <a:avLst/>
          </a:prstGeom>
          <a:noFill/>
          <a:ln w="9525" cmpd="sng">
            <a:solidFill>
              <a:srgbClr val="000000"/>
            </a:solidFill>
            <a:miter lim="800000"/>
            <a:headEnd/>
            <a:tailEnd/>
          </a:ln>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3100" b="1" dirty="0" smtClean="0">
                <a:latin typeface="Times New Roman" pitchFamily="18" charset="0"/>
                <a:cs typeface="Times New Roman" pitchFamily="18" charset="0"/>
              </a:rPr>
              <a:t>5.2 Η αγορά χρήματος και η νομισματική πολιτική </a:t>
            </a:r>
            <a:r>
              <a:rPr lang="el-GR" b="1" i="1" dirty="0" smtClean="0"/>
              <a:t/>
            </a:r>
            <a:br>
              <a:rPr lang="el-GR" b="1" i="1" dirty="0" smtClean="0"/>
            </a:br>
            <a:endParaRPr lang="el-GR" dirty="0"/>
          </a:p>
        </p:txBody>
      </p:sp>
      <p:sp>
        <p:nvSpPr>
          <p:cNvPr id="3" name="2 - Θέση περιεχομένου"/>
          <p:cNvSpPr>
            <a:spLocks noGrp="1"/>
          </p:cNvSpPr>
          <p:nvPr>
            <p:ph idx="1"/>
          </p:nvPr>
        </p:nvSpPr>
        <p:spPr/>
        <p:txBody>
          <a:bodyPr>
            <a:normAutofit fontScale="70000" lnSpcReduction="20000"/>
          </a:bodyPr>
          <a:lstStyle/>
          <a:p>
            <a:pPr algn="just"/>
            <a:r>
              <a:rPr lang="el-GR" b="1" dirty="0" smtClean="0">
                <a:latin typeface="Times New Roman" pitchFamily="18" charset="0"/>
                <a:cs typeface="Times New Roman" pitchFamily="18" charset="0"/>
              </a:rPr>
              <a:t>5.2.1 Η αγορά χρήματος</a:t>
            </a:r>
            <a:endParaRPr lang="el-GR" b="1" i="1" dirty="0" smtClean="0">
              <a:latin typeface="Times New Roman" pitchFamily="18" charset="0"/>
              <a:cs typeface="Times New Roman" pitchFamily="18" charset="0"/>
            </a:endParaRPr>
          </a:p>
          <a:p>
            <a:pPr algn="just"/>
            <a:r>
              <a:rPr lang="el-GR" dirty="0" smtClean="0">
                <a:latin typeface="Times New Roman" pitchFamily="18" charset="0"/>
                <a:cs typeface="Times New Roman" pitchFamily="18" charset="0"/>
              </a:rPr>
              <a:t>Η αγορά χρήματος είναι το μέρος όπου η προσφορά χρήματος συναντά την ζήτηση χρήματος. </a:t>
            </a:r>
            <a:endParaRPr lang="en-US" dirty="0" smtClean="0">
              <a:latin typeface="Times New Roman" pitchFamily="18" charset="0"/>
              <a:cs typeface="Times New Roman" pitchFamily="18" charset="0"/>
            </a:endParaRPr>
          </a:p>
          <a:p>
            <a:pPr algn="just"/>
            <a:r>
              <a:rPr lang="el-GR" dirty="0" smtClean="0">
                <a:latin typeface="Times New Roman" pitchFamily="18" charset="0"/>
                <a:cs typeface="Times New Roman" pitchFamily="18" charset="0"/>
              </a:rPr>
              <a:t>Την ποσότητα του χρήματος θα την συμβολίζουμε με Μ (</a:t>
            </a:r>
            <a:r>
              <a:rPr lang="en-US" dirty="0" smtClean="0">
                <a:latin typeface="Times New Roman" pitchFamily="18" charset="0"/>
                <a:cs typeface="Times New Roman" pitchFamily="18" charset="0"/>
              </a:rPr>
              <a:t>Money</a:t>
            </a:r>
            <a:r>
              <a:rPr lang="el-GR" dirty="0" smtClean="0">
                <a:latin typeface="Times New Roman" pitchFamily="18" charset="0"/>
                <a:cs typeface="Times New Roman" pitchFamily="18" charset="0"/>
              </a:rPr>
              <a:t>) και την τιμή του χρήματος το επιτόκιο </a:t>
            </a:r>
            <a:r>
              <a:rPr lang="en-US" dirty="0" smtClean="0">
                <a:latin typeface="Times New Roman" pitchFamily="18" charset="0"/>
                <a:cs typeface="Times New Roman" pitchFamily="18" charset="0"/>
              </a:rPr>
              <a:t>r</a:t>
            </a:r>
            <a:r>
              <a:rPr lang="el-GR"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interest rate</a:t>
            </a:r>
            <a:r>
              <a:rPr lang="el-GR" dirty="0" smtClean="0">
                <a:latin typeface="Times New Roman" pitchFamily="18" charset="0"/>
                <a:cs typeface="Times New Roman" pitchFamily="18" charset="0"/>
              </a:rPr>
              <a:t>). </a:t>
            </a:r>
          </a:p>
          <a:p>
            <a:pPr algn="just"/>
            <a:r>
              <a:rPr lang="el-GR" dirty="0" smtClean="0">
                <a:latin typeface="Times New Roman" pitchFamily="18" charset="0"/>
                <a:cs typeface="Times New Roman" pitchFamily="18" charset="0"/>
              </a:rPr>
              <a:t>Αρχικά θα υποθέσουμε ότι η προσφορά χρήματος είναι εξωγενώς δεδομένη από την κεντρική τράπεζα που είναι η μοναδική που έχει το εκδοτικό προνόμιο.</a:t>
            </a:r>
          </a:p>
          <a:p>
            <a:pPr algn="just"/>
            <a:r>
              <a:rPr lang="el-GR" dirty="0" smtClean="0">
                <a:latin typeface="Times New Roman" pitchFamily="18" charset="0"/>
                <a:cs typeface="Times New Roman" pitchFamily="18" charset="0"/>
              </a:rPr>
              <a:t>Στην συνέχεια όμως όπως θα δούμε οι τράπεζες μέσα από την πολλαπλασιαστική διαδικασία του χρήματος (δηλαδή την δημιουργία χρήματος μέσα από την χορήγηση δανείων και την δημιουργία καταθέσεων), αλλά και τα νοικοκυριά μέσα από τις προτιμήσεις τους για ρευστά έναντι καταθέσεων συμμετέχουν ενεργά στην προσφορά χρήματος. </a:t>
            </a:r>
          </a:p>
          <a:p>
            <a:pPr algn="just"/>
            <a:endParaRPr lang="el-GR" dirty="0">
              <a:latin typeface="Times New Roman" pitchFamily="18" charset="0"/>
              <a:cs typeface="Times New Roman" pitchFamily="18"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3100" b="1" dirty="0" smtClean="0">
                <a:latin typeface="Times New Roman" pitchFamily="18" charset="0"/>
                <a:cs typeface="Times New Roman" pitchFamily="18" charset="0"/>
              </a:rPr>
              <a:t>5.6 Οι μηχανισμοί μετάδοσης της νομισματικής πολιτικής</a:t>
            </a:r>
            <a:r>
              <a:rPr lang="el-GR" b="1" i="1" dirty="0" smtClean="0"/>
              <a:t/>
            </a:r>
            <a:br>
              <a:rPr lang="el-GR" b="1" i="1" dirty="0" smtClean="0"/>
            </a:br>
            <a:endParaRPr lang="el-GR" dirty="0"/>
          </a:p>
        </p:txBody>
      </p:sp>
      <p:sp>
        <p:nvSpPr>
          <p:cNvPr id="3" name="2 - Θέση περιεχομένου"/>
          <p:cNvSpPr>
            <a:spLocks noGrp="1"/>
          </p:cNvSpPr>
          <p:nvPr>
            <p:ph idx="1"/>
          </p:nvPr>
        </p:nvSpPr>
        <p:spPr/>
        <p:txBody>
          <a:bodyPr>
            <a:normAutofit fontScale="70000" lnSpcReduction="20000"/>
          </a:bodyPr>
          <a:lstStyle/>
          <a:p>
            <a:pPr algn="just"/>
            <a:r>
              <a:rPr lang="el-GR" dirty="0" smtClean="0">
                <a:latin typeface="Times New Roman" pitchFamily="18" charset="0"/>
                <a:cs typeface="Times New Roman" pitchFamily="18" charset="0"/>
              </a:rPr>
              <a:t>Στην παρούσα ενότητα θα παρουσιάσουμε τα βασικά κανάλια μετάδοσης της νομισματικής πολιτικής στην πραγματική οικονομία. Δηλαδή όλους εκείνους τους μηχανισμούς που ενεργοποιούνται ύστερα από μια απόφαση για ένα νομισματικό μέγεθος εκ μέρους της κεντρικής τράπεζας προκειμένου να επηρεάσει την πραγματική οικονομία.</a:t>
            </a:r>
          </a:p>
          <a:p>
            <a:pPr algn="just"/>
            <a:r>
              <a:rPr lang="el-GR" dirty="0" smtClean="0">
                <a:latin typeface="Times New Roman" pitchFamily="18" charset="0"/>
                <a:cs typeface="Times New Roman" pitchFamily="18" charset="0"/>
              </a:rPr>
              <a:t>Ο επηρεασμός της πραγματικής οικονομίας, γίνεται μέσω αλλαγών είτε στα πραγματικά χρηματικά διαθέσιμα (αύξηση ή μείωση της προσφοράς χρήματος από την Κεντρική Τράπεζα), είτε μέσω μεταβολής στο βασικό επιτόκιο της κεντρικής τράπεζας, προκαλώντας με αυτόν τον τρόπο μεταβολές σε μια σειρά άλλες μεταβλητές, όπως για παράδειγμα στην επένδυση και  στις προσδοκίες των καταναλωτών και τελικά στα επίπεδα του Ακαθάριστου Εγχώριου Προϊόντος (ΑΕΠ) και της απασχόλησης. </a:t>
            </a:r>
            <a:endParaRPr lang="el-GR" dirty="0">
              <a:latin typeface="Times New Roman" pitchFamily="18" charset="0"/>
              <a:cs typeface="Times New Roman" pitchFamily="18"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85000" lnSpcReduction="20000"/>
          </a:bodyPr>
          <a:lstStyle/>
          <a:p>
            <a:r>
              <a:rPr lang="el-GR" dirty="0" smtClean="0"/>
              <a:t>Σύμφωνα με τους </a:t>
            </a:r>
            <a:r>
              <a:rPr lang="en-US" dirty="0" err="1" smtClean="0"/>
              <a:t>Kuttner</a:t>
            </a:r>
            <a:r>
              <a:rPr lang="el-GR" dirty="0" smtClean="0"/>
              <a:t> και </a:t>
            </a:r>
            <a:r>
              <a:rPr lang="en-US" dirty="0" err="1" smtClean="0"/>
              <a:t>Mosser</a:t>
            </a:r>
            <a:r>
              <a:rPr lang="el-GR" dirty="0" smtClean="0"/>
              <a:t> (2002), τα κύρια κανάλια μετάδοσης της νομισματικής πολιτικής είναι</a:t>
            </a:r>
          </a:p>
          <a:p>
            <a:pPr marL="514350" lvl="0" indent="-514350">
              <a:buFont typeface="+mj-lt"/>
              <a:buAutoNum type="arabicPeriod"/>
            </a:pPr>
            <a:r>
              <a:rPr lang="el-GR" dirty="0" smtClean="0"/>
              <a:t>Ο δίαυλος μετάδοσης του επιτοκίου (</a:t>
            </a:r>
            <a:r>
              <a:rPr lang="en-US" dirty="0" smtClean="0"/>
              <a:t>interest rate channel</a:t>
            </a:r>
            <a:r>
              <a:rPr lang="el-GR" dirty="0" smtClean="0"/>
              <a:t>).</a:t>
            </a:r>
          </a:p>
          <a:p>
            <a:pPr marL="514350" lvl="0" indent="-514350">
              <a:buFont typeface="+mj-lt"/>
              <a:buAutoNum type="arabicPeriod"/>
            </a:pPr>
            <a:r>
              <a:rPr lang="el-GR" dirty="0" smtClean="0"/>
              <a:t>Το πιστωτικό κανάλι (</a:t>
            </a:r>
            <a:r>
              <a:rPr lang="en-US" dirty="0" smtClean="0"/>
              <a:t>credit channel</a:t>
            </a:r>
            <a:r>
              <a:rPr lang="el-GR" dirty="0" smtClean="0"/>
              <a:t>).</a:t>
            </a:r>
          </a:p>
          <a:p>
            <a:pPr marL="514350" lvl="0" indent="-514350">
              <a:buFont typeface="+mj-lt"/>
              <a:buAutoNum type="arabicPeriod"/>
            </a:pPr>
            <a:r>
              <a:rPr lang="el-GR" dirty="0" smtClean="0"/>
              <a:t>Ο δίαυλος μετάδοσης των συναλλαγματικών ισοτιμιών (</a:t>
            </a:r>
            <a:r>
              <a:rPr lang="en-US" dirty="0" smtClean="0"/>
              <a:t>exchange rate channel</a:t>
            </a:r>
            <a:r>
              <a:rPr lang="el-GR" dirty="0" smtClean="0"/>
              <a:t>).</a:t>
            </a:r>
          </a:p>
          <a:p>
            <a:pPr marL="514350" lvl="0" indent="-514350">
              <a:buFont typeface="+mj-lt"/>
              <a:buAutoNum type="arabicPeriod"/>
            </a:pPr>
            <a:r>
              <a:rPr lang="el-GR" dirty="0" smtClean="0"/>
              <a:t>Ο δίαυλος μετάδοσης μέσω των τιμών των περιουσιακών στοιχείων (</a:t>
            </a:r>
            <a:r>
              <a:rPr lang="en-US" dirty="0" smtClean="0"/>
              <a:t>asset price channels</a:t>
            </a:r>
            <a:r>
              <a:rPr lang="el-GR" dirty="0" smtClean="0"/>
              <a:t>). </a:t>
            </a:r>
          </a:p>
          <a:p>
            <a:pPr marL="514350" lvl="0" indent="-514350">
              <a:buFont typeface="+mj-lt"/>
              <a:buAutoNum type="arabicPeriod"/>
            </a:pPr>
            <a:r>
              <a:rPr lang="el-GR" dirty="0" smtClean="0"/>
              <a:t>Ο δίαυλος μετάδοσης που στηρίζεται στην σχετική αξία των περιουσιακών στοιχείων και λιγότερο στο επιτόκιο.</a:t>
            </a:r>
          </a:p>
          <a:p>
            <a:endParaRPr lang="el-GR"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lgn="just"/>
            <a:r>
              <a:rPr lang="el-GR" sz="2400" b="1" dirty="0" smtClean="0">
                <a:latin typeface="Times New Roman" pitchFamily="18" charset="0"/>
                <a:cs typeface="Times New Roman" pitchFamily="18" charset="0"/>
              </a:rPr>
              <a:t>5.6.1 Ο δίαυλος του επιτοκίου </a:t>
            </a:r>
            <a:endParaRPr lang="el-GR" sz="2400" b="1" i="1" dirty="0" smtClean="0">
              <a:latin typeface="Times New Roman" pitchFamily="18" charset="0"/>
              <a:cs typeface="Times New Roman" pitchFamily="18" charset="0"/>
            </a:endParaRPr>
          </a:p>
          <a:p>
            <a:pPr algn="just"/>
            <a:r>
              <a:rPr lang="el-GR" sz="2400" b="1" dirty="0" smtClean="0">
                <a:latin typeface="Times New Roman" pitchFamily="18" charset="0"/>
                <a:cs typeface="Times New Roman" pitchFamily="18" charset="0"/>
              </a:rPr>
              <a:t>Γράφημα 5.12</a:t>
            </a:r>
            <a:r>
              <a:rPr lang="el-GR" sz="2400" dirty="0" smtClean="0">
                <a:latin typeface="Times New Roman" pitchFamily="18" charset="0"/>
                <a:cs typeface="Times New Roman" pitchFamily="18" charset="0"/>
              </a:rPr>
              <a:t> Γραφική αναπαράσταση του διαύλου του επιτοκίου</a:t>
            </a:r>
          </a:p>
          <a:p>
            <a:endParaRPr lang="el-GR" dirty="0"/>
          </a:p>
        </p:txBody>
      </p:sp>
      <p:pic>
        <p:nvPicPr>
          <p:cNvPr id="4" name="3 - Εικόνα"/>
          <p:cNvPicPr/>
          <p:nvPr/>
        </p:nvPicPr>
        <p:blipFill rotWithShape="1">
          <a:blip r:embed="rId2" cstate="print">
            <a:grayscl/>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xmlns="" val="0"/>
              </a:ext>
            </a:extLst>
          </a:blip>
          <a:srcRect b="16667"/>
          <a:stretch/>
        </p:blipFill>
        <p:spPr bwMode="auto">
          <a:xfrm>
            <a:off x="1259632" y="2780928"/>
            <a:ext cx="6912768" cy="3816424"/>
          </a:xfrm>
          <a:prstGeom prst="rect">
            <a:avLst/>
          </a:prstGeom>
          <a:ln>
            <a:noFill/>
          </a:ln>
          <a:extLst>
            <a:ext uri="{53640926-AAD7-44D8-BBD7-CCE9431645EC}">
              <a14:shadowObscured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xmlns=""/>
            </a:ext>
          </a:extLst>
        </p:spPr>
      </p:pic>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0000" lnSpcReduction="20000"/>
          </a:bodyPr>
          <a:lstStyle/>
          <a:p>
            <a:pPr algn="just"/>
            <a:r>
              <a:rPr lang="el-GR" b="1" dirty="0" smtClean="0">
                <a:latin typeface="Times New Roman" pitchFamily="18" charset="0"/>
                <a:cs typeface="Times New Roman" pitchFamily="18" charset="0"/>
              </a:rPr>
              <a:t>5.6.2 Το πιστωτικό κανάλι </a:t>
            </a:r>
            <a:endParaRPr lang="el-GR" b="1" i="1" dirty="0" smtClean="0">
              <a:latin typeface="Times New Roman" pitchFamily="18" charset="0"/>
              <a:cs typeface="Times New Roman" pitchFamily="18" charset="0"/>
            </a:endParaRPr>
          </a:p>
          <a:p>
            <a:pPr algn="just"/>
            <a:r>
              <a:rPr lang="el-GR" dirty="0" smtClean="0">
                <a:latin typeface="Times New Roman" pitchFamily="18" charset="0"/>
                <a:cs typeface="Times New Roman" pitchFamily="18" charset="0"/>
              </a:rPr>
              <a:t>Κάτω από την υπόθεση της ατελούς πληροφόρησης (</a:t>
            </a:r>
            <a:r>
              <a:rPr lang="en-US" dirty="0" smtClean="0">
                <a:latin typeface="Times New Roman" pitchFamily="18" charset="0"/>
                <a:cs typeface="Times New Roman" pitchFamily="18" charset="0"/>
              </a:rPr>
              <a:t>imperfect information</a:t>
            </a:r>
            <a:r>
              <a:rPr lang="el-GR" dirty="0" smtClean="0">
                <a:latin typeface="Times New Roman" pitchFamily="18" charset="0"/>
                <a:cs typeface="Times New Roman" pitchFamily="18" charset="0"/>
              </a:rPr>
              <a:t>) στις χρηματαγορές, το πιστωτικό κανάλι (</a:t>
            </a:r>
            <a:r>
              <a:rPr lang="en-US" dirty="0" smtClean="0">
                <a:latin typeface="Times New Roman" pitchFamily="18" charset="0"/>
                <a:cs typeface="Times New Roman" pitchFamily="18" charset="0"/>
              </a:rPr>
              <a:t>credit channel</a:t>
            </a:r>
            <a:r>
              <a:rPr lang="el-GR" dirty="0" smtClean="0">
                <a:latin typeface="Times New Roman" pitchFamily="18" charset="0"/>
                <a:cs typeface="Times New Roman" pitchFamily="18" charset="0"/>
              </a:rPr>
              <a:t>), μέσω της προσφοράς τραπεζικών δανείων διαδραματίζει έναν ενεργό ρόλο στον τρόπο διάχυσης της νομισματικής πολιτικής.</a:t>
            </a:r>
          </a:p>
          <a:p>
            <a:pPr algn="just"/>
            <a:r>
              <a:rPr lang="el-GR" dirty="0" smtClean="0">
                <a:latin typeface="Times New Roman" pitchFamily="18" charset="0"/>
                <a:cs typeface="Times New Roman" pitchFamily="18" charset="0"/>
              </a:rPr>
              <a:t>Το πιστωτικό κανάλι διακρίνεται σε δύο επιμέρους κανάλια μετάδοσης. Το λεγόμενο κανάλι του  τραπεζικού δανεισμού (</a:t>
            </a:r>
            <a:r>
              <a:rPr lang="en-US" i="1" dirty="0" smtClean="0">
                <a:latin typeface="Times New Roman" pitchFamily="18" charset="0"/>
                <a:cs typeface="Times New Roman" pitchFamily="18" charset="0"/>
              </a:rPr>
              <a:t>bank lending channel</a:t>
            </a:r>
            <a:r>
              <a:rPr lang="el-GR" i="1" dirty="0" smtClean="0">
                <a:latin typeface="Times New Roman" pitchFamily="18" charset="0"/>
                <a:cs typeface="Times New Roman" pitchFamily="18" charset="0"/>
              </a:rPr>
              <a:t>)</a:t>
            </a:r>
            <a:r>
              <a:rPr lang="el-GR" dirty="0" smtClean="0">
                <a:latin typeface="Times New Roman" pitchFamily="18" charset="0"/>
                <a:cs typeface="Times New Roman" pitchFamily="18" charset="0"/>
              </a:rPr>
              <a:t> και το κανάλι του ισολογισμού</a:t>
            </a:r>
            <a:r>
              <a:rPr lang="el-GR" i="1" dirty="0" smtClean="0">
                <a:latin typeface="Times New Roman" pitchFamily="18" charset="0"/>
                <a:cs typeface="Times New Roman" pitchFamily="18" charset="0"/>
              </a:rPr>
              <a:t> (</a:t>
            </a:r>
            <a:r>
              <a:rPr lang="en-US" i="1" dirty="0" smtClean="0">
                <a:latin typeface="Times New Roman" pitchFamily="18" charset="0"/>
                <a:cs typeface="Times New Roman" pitchFamily="18" charset="0"/>
              </a:rPr>
              <a:t>balance sheet channel</a:t>
            </a:r>
            <a:r>
              <a:rPr lang="el-GR" dirty="0" smtClean="0">
                <a:latin typeface="Times New Roman" pitchFamily="18" charset="0"/>
                <a:cs typeface="Times New Roman" pitchFamily="18" charset="0"/>
              </a:rPr>
              <a:t>).</a:t>
            </a:r>
          </a:p>
          <a:p>
            <a:pPr algn="just"/>
            <a:r>
              <a:rPr lang="el-GR" dirty="0" smtClean="0">
                <a:latin typeface="Times New Roman" pitchFamily="18" charset="0"/>
                <a:cs typeface="Times New Roman" pitchFamily="18" charset="0"/>
              </a:rPr>
              <a:t>Το πρώτο κανάλι του  </a:t>
            </a:r>
            <a:r>
              <a:rPr lang="el-GR" b="1" dirty="0" smtClean="0">
                <a:latin typeface="Times New Roman" pitchFamily="18" charset="0"/>
                <a:cs typeface="Times New Roman" pitchFamily="18" charset="0"/>
              </a:rPr>
              <a:t>τραπεζικού δανεισμού</a:t>
            </a:r>
            <a:r>
              <a:rPr lang="el-GR" dirty="0" smtClean="0">
                <a:latin typeface="Times New Roman" pitchFamily="18" charset="0"/>
                <a:cs typeface="Times New Roman" pitchFamily="18" charset="0"/>
              </a:rPr>
              <a:t>,</a:t>
            </a:r>
            <a:r>
              <a:rPr lang="el-GR" b="1" dirty="0" smtClean="0">
                <a:latin typeface="Times New Roman" pitchFamily="18" charset="0"/>
                <a:cs typeface="Times New Roman" pitchFamily="18" charset="0"/>
              </a:rPr>
              <a:t> </a:t>
            </a:r>
            <a:r>
              <a:rPr lang="el-GR" dirty="0" smtClean="0">
                <a:latin typeface="Times New Roman" pitchFamily="18" charset="0"/>
                <a:cs typeface="Times New Roman" pitchFamily="18" charset="0"/>
              </a:rPr>
              <a:t>υποστηρίζει ότι η νομισματική πολιτική επηρεάζει την πραγματική οικονομία, λόγω του ότι επηρεάζει την δυνατότητα των τραπεζών να δανείσουν κεφάλαια προς τα νοικοκυριά και τις επιχειρήσεις.</a:t>
            </a:r>
            <a:endParaRPr lang="el-GR" dirty="0">
              <a:latin typeface="Times New Roman" pitchFamily="18" charset="0"/>
              <a:cs typeface="Times New Roman" pitchFamily="18"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2200" b="1" dirty="0" smtClean="0">
                <a:latin typeface="Times New Roman" pitchFamily="18" charset="0"/>
                <a:cs typeface="Times New Roman" pitchFamily="18" charset="0"/>
              </a:rPr>
              <a:t>Γράφημα 5.13 </a:t>
            </a:r>
            <a:r>
              <a:rPr lang="el-GR" sz="2200" dirty="0" smtClean="0">
                <a:latin typeface="Times New Roman" pitchFamily="18" charset="0"/>
                <a:cs typeface="Times New Roman" pitchFamily="18" charset="0"/>
              </a:rPr>
              <a:t>Το κανάλι του τραπεζικού δανεισμού στο υπόδειγμα </a:t>
            </a:r>
            <a:r>
              <a:rPr lang="en-US" sz="2200" dirty="0" smtClean="0">
                <a:latin typeface="Times New Roman" pitchFamily="18" charset="0"/>
                <a:cs typeface="Times New Roman" pitchFamily="18" charset="0"/>
              </a:rPr>
              <a:t>ISLM</a:t>
            </a:r>
            <a:r>
              <a:rPr lang="el-GR" dirty="0" smtClean="0"/>
              <a:t/>
            </a:r>
            <a:br>
              <a:rPr lang="el-GR" dirty="0" smtClean="0"/>
            </a:br>
            <a:endParaRPr lang="el-GR" dirty="0"/>
          </a:p>
        </p:txBody>
      </p:sp>
      <p:sp>
        <p:nvSpPr>
          <p:cNvPr id="3" name="2 - Θέση περιεχομένου"/>
          <p:cNvSpPr>
            <a:spLocks noGrp="1"/>
          </p:cNvSpPr>
          <p:nvPr>
            <p:ph idx="1"/>
          </p:nvPr>
        </p:nvSpPr>
        <p:spPr>
          <a:xfrm>
            <a:off x="457200" y="1600200"/>
            <a:ext cx="8229600" cy="5257800"/>
          </a:xfrm>
        </p:spPr>
        <p:txBody>
          <a:bodyPr>
            <a:normAutofit fontScale="70000" lnSpcReduction="20000"/>
          </a:bodyPr>
          <a:lstStyle/>
          <a:p>
            <a:endParaRPr lang="el-GR" dirty="0" smtClean="0"/>
          </a:p>
          <a:p>
            <a:endParaRPr lang="el-GR" dirty="0" smtClean="0"/>
          </a:p>
          <a:p>
            <a:endParaRPr lang="el-GR" dirty="0" smtClean="0"/>
          </a:p>
          <a:p>
            <a:endParaRPr lang="el-GR" dirty="0" smtClean="0"/>
          </a:p>
          <a:p>
            <a:endParaRPr lang="el-GR" dirty="0" smtClean="0"/>
          </a:p>
          <a:p>
            <a:endParaRPr lang="el-GR" dirty="0" smtClean="0"/>
          </a:p>
          <a:p>
            <a:endParaRPr lang="el-GR" dirty="0" smtClean="0"/>
          </a:p>
          <a:p>
            <a:endParaRPr lang="el-GR" dirty="0" smtClean="0"/>
          </a:p>
          <a:p>
            <a:r>
              <a:rPr lang="el-GR" dirty="0" smtClean="0"/>
              <a:t>Κατά τους </a:t>
            </a:r>
            <a:r>
              <a:rPr lang="el-GR" dirty="0" err="1" smtClean="0"/>
              <a:t>Bernanke</a:t>
            </a:r>
            <a:r>
              <a:rPr lang="el-GR" dirty="0" smtClean="0"/>
              <a:t> και </a:t>
            </a:r>
            <a:r>
              <a:rPr lang="el-GR" dirty="0" err="1" smtClean="0"/>
              <a:t>Blinder</a:t>
            </a:r>
            <a:r>
              <a:rPr lang="el-GR" dirty="0" smtClean="0"/>
              <a:t> (1988), η τραπεζική πίστωση ενσωματώνεται μέσα στην IS. Έτσι μια αρχικά  περιοριστική νομισματική πολιτική  οδηγεί σε μια μετατόπιση της καμπύλης LM</a:t>
            </a:r>
            <a:r>
              <a:rPr lang="el-GR" baseline="-25000" dirty="0" smtClean="0"/>
              <a:t>2</a:t>
            </a:r>
            <a:r>
              <a:rPr lang="el-GR" dirty="0" smtClean="0"/>
              <a:t> σε μια νέα θέση LM</a:t>
            </a:r>
            <a:r>
              <a:rPr lang="el-GR" baseline="-25000" dirty="0" smtClean="0"/>
              <a:t>1</a:t>
            </a:r>
            <a:r>
              <a:rPr lang="el-GR" dirty="0" smtClean="0"/>
              <a:t>. Αυτό είναι το λεγόμενο παραδοσιακό κανάλι όπου η άνοδος των επιτοκίων μειώνει τις επενδύσεις. Όμως η μείωση των τραπεζικών πιστώσεων έρχεται να συμπληρώσει αυτό το κανάλι των επιτοκίων μειώνοντας κι άλλο τις επενδύσεις (Ι) οδηγώντας σε μια αριστερή μετατόπιση της καμπύλης ΙS (από </a:t>
            </a:r>
            <a:r>
              <a:rPr lang="en-US" dirty="0" smtClean="0"/>
              <a:t>IS</a:t>
            </a:r>
            <a:r>
              <a:rPr lang="el-GR" baseline="-25000" dirty="0" smtClean="0"/>
              <a:t>2</a:t>
            </a:r>
            <a:r>
              <a:rPr lang="el-GR" dirty="0" smtClean="0"/>
              <a:t> σε </a:t>
            </a:r>
            <a:r>
              <a:rPr lang="en-US" dirty="0" smtClean="0"/>
              <a:t>IS</a:t>
            </a:r>
            <a:r>
              <a:rPr lang="el-GR" baseline="-25000" dirty="0" smtClean="0"/>
              <a:t>1</a:t>
            </a:r>
            <a:r>
              <a:rPr lang="el-GR" dirty="0" smtClean="0"/>
              <a:t>).</a:t>
            </a:r>
          </a:p>
          <a:p>
            <a:endParaRPr lang="el-GR" dirty="0" smtClean="0"/>
          </a:p>
        </p:txBody>
      </p:sp>
      <p:pic>
        <p:nvPicPr>
          <p:cNvPr id="4" name="3 - Εικόνα"/>
          <p:cNvPicPr/>
          <p:nvPr/>
        </p:nvPicPr>
        <p:blipFill rotWithShape="1">
          <a:blip r:embed="rId2" cstate="print">
            <a:extLst>
              <a:ext uri="{28A0092B-C50C-407E-A947-70E740481C1C}">
                <a14:useLocalDpi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xmlns="" val="0"/>
              </a:ext>
            </a:extLst>
          </a:blip>
          <a:srcRect r="63636" b="39683"/>
          <a:stretch/>
        </p:blipFill>
        <p:spPr bwMode="auto">
          <a:xfrm>
            <a:off x="2051720" y="692696"/>
            <a:ext cx="5328592" cy="3456384"/>
          </a:xfrm>
          <a:prstGeom prst="rect">
            <a:avLst/>
          </a:prstGeom>
          <a:ln>
            <a:noFill/>
          </a:ln>
          <a:extLst>
            <a:ext uri="{53640926-AAD7-44D8-BBD7-CCE9431645EC}">
              <a14:shadowObscured xmlns:lc="http://schemas.openxmlformats.org/drawingml/2006/lockedCanvas" xmlns:pic="http://schemas.openxmlformats.org/drawingml/2006/picture" xmlns:a14="http://schemas.microsoft.com/office/drawing/2010/main"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xmlns=""/>
            </a:ext>
          </a:extLst>
        </p:spPr>
      </p:pic>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85000" lnSpcReduction="20000"/>
          </a:bodyPr>
          <a:lstStyle/>
          <a:p>
            <a:pPr algn="just"/>
            <a:r>
              <a:rPr lang="el-GR" dirty="0" smtClean="0">
                <a:latin typeface="Times New Roman" pitchFamily="18" charset="0"/>
                <a:cs typeface="Times New Roman" pitchFamily="18" charset="0"/>
              </a:rPr>
              <a:t>Δηλαδή, η κεντρική τράπεζα έχει τη δυνατότητα να μειώσει τα ρευστά διαθέσιμα των εμπορικών τραπεζών, με απώτερο σκοπό να τις οδηγήσει να μειώσουν την προσφορά των δανείων που προσφέρουν. Σχηματικά έχουμε ότι :</a:t>
            </a:r>
          </a:p>
          <a:p>
            <a:pPr algn="just"/>
            <a:r>
              <a:rPr lang="en-US" b="1" dirty="0" smtClean="0">
                <a:latin typeface="Times New Roman" pitchFamily="18" charset="0"/>
                <a:cs typeface="Times New Roman" pitchFamily="18" charset="0"/>
              </a:rPr>
              <a:t>M </a:t>
            </a:r>
            <a:r>
              <a:rPr lang="el-GR" b="1" dirty="0" err="1" smtClean="0">
                <a:latin typeface="Times New Roman" pitchFamily="18" charset="0"/>
                <a:cs typeface="Times New Roman" pitchFamily="18" charset="0"/>
              </a:rPr>
              <a:t>↓→</a:t>
            </a:r>
            <a:r>
              <a:rPr lang="el-GR" b="1" dirty="0" smtClean="0">
                <a:latin typeface="Times New Roman" pitchFamily="18" charset="0"/>
                <a:cs typeface="Times New Roman" pitchFamily="18" charset="0"/>
              </a:rPr>
              <a:t> Τραπεζικές καταθέσεις </a:t>
            </a:r>
            <a:r>
              <a:rPr lang="el-GR" b="1" dirty="0" err="1" smtClean="0">
                <a:latin typeface="Times New Roman" pitchFamily="18" charset="0"/>
                <a:cs typeface="Times New Roman" pitchFamily="18" charset="0"/>
              </a:rPr>
              <a:t>↓→</a:t>
            </a:r>
            <a:r>
              <a:rPr lang="el-GR" b="1" dirty="0" smtClean="0">
                <a:latin typeface="Times New Roman" pitchFamily="18" charset="0"/>
                <a:cs typeface="Times New Roman" pitchFamily="18" charset="0"/>
              </a:rPr>
              <a:t> Τραπεζικά Δάνεια </a:t>
            </a:r>
            <a:r>
              <a:rPr lang="el-GR" b="1" dirty="0" err="1" smtClean="0">
                <a:latin typeface="Times New Roman" pitchFamily="18" charset="0"/>
                <a:cs typeface="Times New Roman" pitchFamily="18" charset="0"/>
              </a:rPr>
              <a:t>↓→</a:t>
            </a:r>
            <a:r>
              <a:rPr lang="el-GR" b="1" dirty="0" smtClean="0">
                <a:latin typeface="Times New Roman" pitchFamily="18" charset="0"/>
                <a:cs typeface="Times New Roman" pitchFamily="18" charset="0"/>
              </a:rPr>
              <a:t> Επενδύσεις </a:t>
            </a:r>
            <a:r>
              <a:rPr lang="el-GR" b="1" dirty="0" err="1" smtClean="0">
                <a:latin typeface="Times New Roman" pitchFamily="18" charset="0"/>
                <a:cs typeface="Times New Roman" pitchFamily="18" charset="0"/>
              </a:rPr>
              <a:t>↓→</a:t>
            </a:r>
            <a:r>
              <a:rPr lang="el-GR" b="1" dirty="0" smtClean="0">
                <a:latin typeface="Times New Roman" pitchFamily="18" charset="0"/>
                <a:cs typeface="Times New Roman" pitchFamily="18" charset="0"/>
              </a:rPr>
              <a:t> Προϊόν ↓</a:t>
            </a:r>
          </a:p>
          <a:p>
            <a:pPr algn="just"/>
            <a:r>
              <a:rPr lang="el-GR" b="1" i="1" u="sng" dirty="0" smtClean="0">
                <a:latin typeface="Times New Roman" pitchFamily="18" charset="0"/>
                <a:cs typeface="Times New Roman" pitchFamily="18" charset="0"/>
              </a:rPr>
              <a:t>Το κανάλι του ισολογισμού (</a:t>
            </a:r>
            <a:r>
              <a:rPr lang="el-GR" b="1" i="1" u="sng" dirty="0" err="1" smtClean="0">
                <a:latin typeface="Times New Roman" pitchFamily="18" charset="0"/>
                <a:cs typeface="Times New Roman" pitchFamily="18" charset="0"/>
              </a:rPr>
              <a:t>Balance</a:t>
            </a:r>
            <a:r>
              <a:rPr lang="el-GR" b="1" i="1" u="sng" dirty="0" smtClean="0">
                <a:latin typeface="Times New Roman" pitchFamily="18" charset="0"/>
                <a:cs typeface="Times New Roman" pitchFamily="18" charset="0"/>
              </a:rPr>
              <a:t>-</a:t>
            </a:r>
            <a:r>
              <a:rPr lang="el-GR" b="1" i="1" u="sng" dirty="0" err="1" smtClean="0">
                <a:latin typeface="Times New Roman" pitchFamily="18" charset="0"/>
                <a:cs typeface="Times New Roman" pitchFamily="18" charset="0"/>
              </a:rPr>
              <a:t>sheet</a:t>
            </a:r>
            <a:r>
              <a:rPr lang="el-GR" b="1" i="1" u="sng" dirty="0" smtClean="0">
                <a:latin typeface="Times New Roman" pitchFamily="18" charset="0"/>
                <a:cs typeface="Times New Roman" pitchFamily="18" charset="0"/>
              </a:rPr>
              <a:t> </a:t>
            </a:r>
            <a:r>
              <a:rPr lang="el-GR" b="1" i="1" u="sng" dirty="0" err="1" smtClean="0">
                <a:latin typeface="Times New Roman" pitchFamily="18" charset="0"/>
                <a:cs typeface="Times New Roman" pitchFamily="18" charset="0"/>
              </a:rPr>
              <a:t>Channel</a:t>
            </a:r>
            <a:r>
              <a:rPr lang="el-GR" b="1" i="1" u="sng" dirty="0" smtClean="0">
                <a:latin typeface="Times New Roman" pitchFamily="18" charset="0"/>
                <a:cs typeface="Times New Roman" pitchFamily="18" charset="0"/>
              </a:rPr>
              <a:t>)</a:t>
            </a:r>
            <a:endParaRPr lang="el-GR" dirty="0" smtClean="0">
              <a:latin typeface="Times New Roman" pitchFamily="18" charset="0"/>
              <a:cs typeface="Times New Roman" pitchFamily="18" charset="0"/>
            </a:endParaRPr>
          </a:p>
          <a:p>
            <a:pPr algn="just"/>
            <a:r>
              <a:rPr lang="el-GR" dirty="0" smtClean="0">
                <a:latin typeface="Times New Roman" pitchFamily="18" charset="0"/>
                <a:cs typeface="Times New Roman" pitchFamily="18" charset="0"/>
              </a:rPr>
              <a:t>Δίνει έμφαση στην σημασία του ισολογισμού των επιχειρήσεων (</a:t>
            </a:r>
            <a:r>
              <a:rPr lang="el-GR" dirty="0" err="1" smtClean="0">
                <a:latin typeface="Times New Roman" pitchFamily="18" charset="0"/>
                <a:cs typeface="Times New Roman" pitchFamily="18" charset="0"/>
              </a:rPr>
              <a:t>balance</a:t>
            </a:r>
            <a:r>
              <a:rPr lang="el-GR" dirty="0" smtClean="0">
                <a:latin typeface="Times New Roman" pitchFamily="18" charset="0"/>
                <a:cs typeface="Times New Roman" pitchFamily="18" charset="0"/>
              </a:rPr>
              <a:t> </a:t>
            </a:r>
            <a:r>
              <a:rPr lang="el-GR" dirty="0" err="1" smtClean="0">
                <a:latin typeface="Times New Roman" pitchFamily="18" charset="0"/>
                <a:cs typeface="Times New Roman" pitchFamily="18" charset="0"/>
              </a:rPr>
              <a:t>sheet</a:t>
            </a:r>
            <a:r>
              <a:rPr lang="el-GR" dirty="0" smtClean="0">
                <a:latin typeface="Times New Roman" pitchFamily="18" charset="0"/>
                <a:cs typeface="Times New Roman" pitchFamily="18" charset="0"/>
              </a:rPr>
              <a:t>) στην πολλαπλασιαστική επίδραση μιας διαταραχής στην οικονομία (</a:t>
            </a:r>
            <a:r>
              <a:rPr lang="en-US" dirty="0" smtClean="0">
                <a:latin typeface="Times New Roman" pitchFamily="18" charset="0"/>
                <a:cs typeface="Times New Roman" pitchFamily="18" charset="0"/>
              </a:rPr>
              <a:t>Bernanke</a:t>
            </a:r>
            <a:r>
              <a:rPr lang="el-GR" dirty="0" smtClean="0">
                <a:latin typeface="Times New Roman" pitchFamily="18" charset="0"/>
                <a:cs typeface="Times New Roman" pitchFamily="18" charset="0"/>
              </a:rPr>
              <a:t> και </a:t>
            </a:r>
            <a:r>
              <a:rPr lang="en-US" dirty="0" err="1" smtClean="0">
                <a:latin typeface="Times New Roman" pitchFamily="18" charset="0"/>
                <a:cs typeface="Times New Roman" pitchFamily="18" charset="0"/>
              </a:rPr>
              <a:t>Gertler</a:t>
            </a:r>
            <a:r>
              <a:rPr lang="el-GR" dirty="0" smtClean="0">
                <a:latin typeface="Times New Roman" pitchFamily="18" charset="0"/>
                <a:cs typeface="Times New Roman" pitchFamily="18" charset="0"/>
              </a:rPr>
              <a:t>, 1989, </a:t>
            </a:r>
            <a:r>
              <a:rPr lang="en-US" dirty="0" smtClean="0">
                <a:latin typeface="Times New Roman" pitchFamily="18" charset="0"/>
                <a:cs typeface="Times New Roman" pitchFamily="18" charset="0"/>
              </a:rPr>
              <a:t>Bernanke et al</a:t>
            </a:r>
            <a:r>
              <a:rPr lang="el-GR" dirty="0" smtClean="0">
                <a:latin typeface="Times New Roman" pitchFamily="18" charset="0"/>
                <a:cs typeface="Times New Roman" pitchFamily="18" charset="0"/>
              </a:rPr>
              <a:t>., 1996). </a:t>
            </a:r>
          </a:p>
          <a:p>
            <a:endParaRPr lang="el-GR"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7500" lnSpcReduction="20000"/>
          </a:bodyPr>
          <a:lstStyle/>
          <a:p>
            <a:pPr algn="just"/>
            <a:r>
              <a:rPr lang="el-GR" dirty="0" smtClean="0">
                <a:latin typeface="Times New Roman" pitchFamily="18" charset="0"/>
                <a:cs typeface="Times New Roman" pitchFamily="18" charset="0"/>
              </a:rPr>
              <a:t>Το μέγεθος του εξωτερικού κόστους χρηματοδότησης των επιχειρήσεων γενικά (</a:t>
            </a:r>
            <a:r>
              <a:rPr lang="en-US" dirty="0" smtClean="0">
                <a:latin typeface="Times New Roman" pitchFamily="18" charset="0"/>
                <a:cs typeface="Times New Roman" pitchFamily="18" charset="0"/>
              </a:rPr>
              <a:t>External Finance Premium</a:t>
            </a:r>
            <a:r>
              <a:rPr lang="el-GR" dirty="0" smtClean="0">
                <a:latin typeface="Times New Roman" pitchFamily="18" charset="0"/>
                <a:cs typeface="Times New Roman" pitchFamily="18" charset="0"/>
              </a:rPr>
              <a:t>, EFP) εξαρτάται από την κατάσταση του ισολογισμού τους. Καθώς οι ισολογισμοί χειροτερεύουν λόγω μιας περιοριστικής νομισματικής πολιτικής (δηλ. αύξηση επιτοκίων ή μείωση προσφοράς πιστώσεων) το EFP αυξάνεται κι άλλο κάνοντας την μείωση της επενδυτικής δαπάνης ακόμα μεγαλύτερη. </a:t>
            </a:r>
          </a:p>
          <a:p>
            <a:pPr algn="just"/>
            <a:r>
              <a:rPr lang="el-GR" dirty="0" smtClean="0">
                <a:latin typeface="Times New Roman" pitchFamily="18" charset="0"/>
                <a:cs typeface="Times New Roman" pitchFamily="18" charset="0"/>
              </a:rPr>
              <a:t>Πιο συγκεκριμένα το</a:t>
            </a:r>
            <a:r>
              <a:rPr lang="el-GR" b="1" dirty="0" smtClean="0">
                <a:latin typeface="Times New Roman" pitchFamily="18" charset="0"/>
                <a:cs typeface="Times New Roman" pitchFamily="18" charset="0"/>
              </a:rPr>
              <a:t> κανάλι του ισολογισμού (</a:t>
            </a:r>
            <a:r>
              <a:rPr lang="en-US" b="1" dirty="0" smtClean="0">
                <a:latin typeface="Times New Roman" pitchFamily="18" charset="0"/>
                <a:cs typeface="Times New Roman" pitchFamily="18" charset="0"/>
              </a:rPr>
              <a:t>Balance</a:t>
            </a:r>
            <a:r>
              <a:rPr lang="el-GR" b="1" dirty="0" smtClean="0">
                <a:latin typeface="Times New Roman" pitchFamily="18" charset="0"/>
                <a:cs typeface="Times New Roman" pitchFamily="18" charset="0"/>
              </a:rPr>
              <a:t>-</a:t>
            </a:r>
            <a:r>
              <a:rPr lang="en-US" b="1" dirty="0" smtClean="0">
                <a:latin typeface="Times New Roman" pitchFamily="18" charset="0"/>
                <a:cs typeface="Times New Roman" pitchFamily="18" charset="0"/>
              </a:rPr>
              <a:t>sheet Channel</a:t>
            </a:r>
            <a:r>
              <a:rPr lang="el-GR" b="1" dirty="0" smtClean="0">
                <a:latin typeface="Times New Roman" pitchFamily="18" charset="0"/>
                <a:cs typeface="Times New Roman" pitchFamily="18" charset="0"/>
              </a:rPr>
              <a:t>) </a:t>
            </a:r>
            <a:r>
              <a:rPr lang="el-GR" dirty="0" smtClean="0">
                <a:latin typeface="Times New Roman" pitchFamily="18" charset="0"/>
                <a:cs typeface="Times New Roman" pitchFamily="18" charset="0"/>
              </a:rPr>
              <a:t>λειτουργεί μέσω της καθαρής αξίας (</a:t>
            </a:r>
            <a:r>
              <a:rPr lang="en-US" dirty="0" smtClean="0">
                <a:latin typeface="Times New Roman" pitchFamily="18" charset="0"/>
                <a:cs typeface="Times New Roman" pitchFamily="18" charset="0"/>
              </a:rPr>
              <a:t>net worth</a:t>
            </a:r>
            <a:r>
              <a:rPr lang="el-GR" dirty="0" smtClean="0">
                <a:latin typeface="Times New Roman" pitchFamily="18" charset="0"/>
                <a:cs typeface="Times New Roman" pitchFamily="18" charset="0"/>
              </a:rPr>
              <a:t>) των επιχειρήσεων, με την λανθασμένη επιλογή (</a:t>
            </a:r>
            <a:r>
              <a:rPr lang="en-US" dirty="0" smtClean="0">
                <a:latin typeface="Times New Roman" pitchFamily="18" charset="0"/>
                <a:cs typeface="Times New Roman" pitchFamily="18" charset="0"/>
              </a:rPr>
              <a:t>adverse selection</a:t>
            </a:r>
            <a:r>
              <a:rPr lang="el-GR" dirty="0" smtClean="0">
                <a:latin typeface="Times New Roman" pitchFamily="18" charset="0"/>
                <a:cs typeface="Times New Roman" pitchFamily="18" charset="0"/>
              </a:rPr>
              <a:t>) και τον ηθικό κίνδυνο (</a:t>
            </a:r>
            <a:r>
              <a:rPr lang="en-US" dirty="0" smtClean="0">
                <a:latin typeface="Times New Roman" pitchFamily="18" charset="0"/>
                <a:cs typeface="Times New Roman" pitchFamily="18" charset="0"/>
              </a:rPr>
              <a:t>moral hazard</a:t>
            </a:r>
            <a:r>
              <a:rPr lang="el-GR" dirty="0" smtClean="0">
                <a:latin typeface="Times New Roman" pitchFamily="18" charset="0"/>
                <a:cs typeface="Times New Roman" pitchFamily="18" charset="0"/>
              </a:rPr>
              <a:t>) να διαδραματίζουν πρωταγωνιστικό ρόλο.</a:t>
            </a:r>
            <a:endParaRPr lang="el-GR" dirty="0">
              <a:latin typeface="Times New Roman" pitchFamily="18" charset="0"/>
              <a:cs typeface="Times New Roman" pitchFamily="18"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0000" lnSpcReduction="20000"/>
          </a:bodyPr>
          <a:lstStyle/>
          <a:p>
            <a:pPr algn="just"/>
            <a:r>
              <a:rPr lang="el-GR" dirty="0" smtClean="0">
                <a:latin typeface="Times New Roman" pitchFamily="18" charset="0"/>
                <a:cs typeface="Times New Roman" pitchFamily="18" charset="0"/>
              </a:rPr>
              <a:t>Μια μείωση της καθαρής αξίας μιας επιχείρησης δηλώνει ότι οι δανειστές παρέχουν μικρότερες εγγυήσεις για τα δάνειά τους, αυξάνοντας το πρόβλημα της λανθασμένης επιλογής (</a:t>
            </a:r>
            <a:r>
              <a:rPr lang="en-US" dirty="0" smtClean="0">
                <a:latin typeface="Times New Roman" pitchFamily="18" charset="0"/>
                <a:cs typeface="Times New Roman" pitchFamily="18" charset="0"/>
              </a:rPr>
              <a:t>adverse selection</a:t>
            </a:r>
            <a:r>
              <a:rPr lang="el-GR" dirty="0" smtClean="0">
                <a:latin typeface="Times New Roman" pitchFamily="18" charset="0"/>
                <a:cs typeface="Times New Roman" pitchFamily="18" charset="0"/>
              </a:rPr>
              <a:t>) για τις τράπεζες. Συνέπεια όλων αυτών είναι η μείωση των επενδύσεων που χρηματοδοτούνται από το δανεισμό. Η μικρότερη καθαρή αξία οδηγεί συμβάλλει με τη σειρά της και στο πρόβλημα του ηθικού κινδύνου, λόγω του ότι οι μεγαλομέτοχοι έχουν πλέον μικρότερο μερίδιο της επιχείρησης και έτσι έχουν το κίνητρο να αναλάβουν επισφαλείς επενδύσεις. Ο μηχανισμός μέσω του οποίου ο ισολογισμός μιας επιχείρησης επηρεάζεται από την μεταβολή της νομισματικής πολιτικής είναι ο ακόλουθος  κατά τους </a:t>
            </a:r>
            <a:r>
              <a:rPr lang="en-US" dirty="0" smtClean="0">
                <a:latin typeface="Times New Roman" pitchFamily="18" charset="0"/>
                <a:cs typeface="Times New Roman" pitchFamily="18" charset="0"/>
              </a:rPr>
              <a:t>Bernanke</a:t>
            </a:r>
            <a:r>
              <a:rPr lang="el-GR" dirty="0" smtClean="0">
                <a:latin typeface="Times New Roman" pitchFamily="18" charset="0"/>
                <a:cs typeface="Times New Roman" pitchFamily="18" charset="0"/>
              </a:rPr>
              <a:t> &amp; </a:t>
            </a:r>
            <a:r>
              <a:rPr lang="en-US" dirty="0" err="1" smtClean="0">
                <a:latin typeface="Times New Roman" pitchFamily="18" charset="0"/>
                <a:cs typeface="Times New Roman" pitchFamily="18" charset="0"/>
              </a:rPr>
              <a:t>Gertler</a:t>
            </a:r>
            <a:r>
              <a:rPr lang="el-GR" dirty="0" smtClean="0">
                <a:latin typeface="Times New Roman" pitchFamily="18" charset="0"/>
                <a:cs typeface="Times New Roman" pitchFamily="18" charset="0"/>
              </a:rPr>
              <a:t>, (1995):</a:t>
            </a:r>
          </a:p>
          <a:p>
            <a:pPr algn="just"/>
            <a:r>
              <a:rPr lang="en-US" b="1" i="1" dirty="0" smtClean="0">
                <a:latin typeface="Times New Roman" pitchFamily="18" charset="0"/>
                <a:cs typeface="Times New Roman" pitchFamily="18" charset="0"/>
              </a:rPr>
              <a:t>M </a:t>
            </a:r>
            <a:r>
              <a:rPr lang="el-GR" b="1" dirty="0" err="1" smtClean="0">
                <a:latin typeface="Times New Roman" pitchFamily="18" charset="0"/>
                <a:cs typeface="Times New Roman" pitchFamily="18" charset="0"/>
              </a:rPr>
              <a:t>↓→</a:t>
            </a:r>
            <a:r>
              <a:rPr lang="en-US" b="1" i="1" dirty="0" smtClean="0">
                <a:latin typeface="Times New Roman" pitchFamily="18" charset="0"/>
                <a:cs typeface="Times New Roman" pitchFamily="18" charset="0"/>
              </a:rPr>
              <a:t>P e</a:t>
            </a:r>
            <a:r>
              <a:rPr lang="el-GR" b="1" dirty="0" smtClean="0">
                <a:latin typeface="Times New Roman" pitchFamily="18" charset="0"/>
                <a:cs typeface="Times New Roman" pitchFamily="18" charset="0"/>
              </a:rPr>
              <a:t> </a:t>
            </a:r>
            <a:r>
              <a:rPr lang="el-GR" b="1" dirty="0" err="1" smtClean="0">
                <a:latin typeface="Times New Roman" pitchFamily="18" charset="0"/>
                <a:cs typeface="Times New Roman" pitchFamily="18" charset="0"/>
              </a:rPr>
              <a:t>↓→</a:t>
            </a:r>
            <a:r>
              <a:rPr lang="el-GR" b="1" dirty="0" smtClean="0">
                <a:latin typeface="Times New Roman" pitchFamily="18" charset="0"/>
                <a:cs typeface="Times New Roman" pitchFamily="18" charset="0"/>
              </a:rPr>
              <a:t> </a:t>
            </a:r>
            <a:r>
              <a:rPr lang="el-GR" b="1" dirty="0" err="1" smtClean="0">
                <a:latin typeface="Times New Roman" pitchFamily="18" charset="0"/>
                <a:cs typeface="Times New Roman" pitchFamily="18" charset="0"/>
              </a:rPr>
              <a:t>↑Ηθικός</a:t>
            </a:r>
            <a:r>
              <a:rPr lang="el-GR" b="1" dirty="0" smtClean="0">
                <a:latin typeface="Times New Roman" pitchFamily="18" charset="0"/>
                <a:cs typeface="Times New Roman" pitchFamily="18" charset="0"/>
              </a:rPr>
              <a:t> κίνδυνος, Λανθασμένη επιλογή </a:t>
            </a:r>
            <a:r>
              <a:rPr lang="el-GR" b="1" dirty="0" err="1" smtClean="0">
                <a:latin typeface="Times New Roman" pitchFamily="18" charset="0"/>
                <a:cs typeface="Times New Roman" pitchFamily="18" charset="0"/>
              </a:rPr>
              <a:t>→Δάνεια</a:t>
            </a:r>
            <a:r>
              <a:rPr lang="el-GR" b="1" dirty="0" smtClean="0">
                <a:latin typeface="Times New Roman" pitchFamily="18" charset="0"/>
                <a:cs typeface="Times New Roman" pitchFamily="18" charset="0"/>
              </a:rPr>
              <a:t> </a:t>
            </a:r>
            <a:r>
              <a:rPr lang="el-GR" b="1" dirty="0" err="1" smtClean="0">
                <a:latin typeface="Times New Roman" pitchFamily="18" charset="0"/>
                <a:cs typeface="Times New Roman" pitchFamily="18" charset="0"/>
              </a:rPr>
              <a:t>↓→</a:t>
            </a:r>
            <a:r>
              <a:rPr lang="en-US" b="1" dirty="0" smtClean="0">
                <a:latin typeface="Times New Roman" pitchFamily="18" charset="0"/>
                <a:cs typeface="Times New Roman" pitchFamily="18" charset="0"/>
              </a:rPr>
              <a:t>EFP</a:t>
            </a:r>
            <a:r>
              <a:rPr lang="el-GR" b="1" dirty="0" err="1" smtClean="0">
                <a:latin typeface="Times New Roman" pitchFamily="18" charset="0"/>
                <a:cs typeface="Times New Roman" pitchFamily="18" charset="0"/>
              </a:rPr>
              <a:t>↑→</a:t>
            </a:r>
            <a:r>
              <a:rPr lang="en-US" b="1" i="1" dirty="0" smtClean="0">
                <a:latin typeface="Times New Roman" pitchFamily="18" charset="0"/>
                <a:cs typeface="Times New Roman" pitchFamily="18" charset="0"/>
              </a:rPr>
              <a:t>I</a:t>
            </a:r>
            <a:r>
              <a:rPr lang="el-GR" b="1" dirty="0" err="1" smtClean="0">
                <a:latin typeface="Times New Roman" pitchFamily="18" charset="0"/>
                <a:cs typeface="Times New Roman" pitchFamily="18" charset="0"/>
              </a:rPr>
              <a:t>↓→</a:t>
            </a:r>
            <a:r>
              <a:rPr lang="el-GR" b="1" dirty="0" smtClean="0">
                <a:latin typeface="Times New Roman" pitchFamily="18" charset="0"/>
                <a:cs typeface="Times New Roman" pitchFamily="18" charset="0"/>
              </a:rPr>
              <a:t> </a:t>
            </a:r>
            <a:r>
              <a:rPr lang="en-US" b="1" i="1" dirty="0" smtClean="0">
                <a:latin typeface="Times New Roman" pitchFamily="18" charset="0"/>
                <a:cs typeface="Times New Roman" pitchFamily="18" charset="0"/>
              </a:rPr>
              <a:t>Y </a:t>
            </a:r>
            <a:r>
              <a:rPr lang="el-GR" b="1" dirty="0" smtClean="0">
                <a:latin typeface="Times New Roman" pitchFamily="18" charset="0"/>
                <a:cs typeface="Times New Roman" pitchFamily="18" charset="0"/>
              </a:rPr>
              <a:t>↓</a:t>
            </a:r>
            <a:endParaRPr lang="el-GR" dirty="0">
              <a:latin typeface="Times New Roman" pitchFamily="18" charset="0"/>
              <a:cs typeface="Times New Roman" pitchFamily="18" charset="0"/>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0000" lnSpcReduction="20000"/>
          </a:bodyPr>
          <a:lstStyle/>
          <a:p>
            <a:pPr algn="just"/>
            <a:r>
              <a:rPr lang="el-GR" b="1" dirty="0" smtClean="0">
                <a:latin typeface="Times New Roman" pitchFamily="18" charset="0"/>
                <a:cs typeface="Times New Roman" pitchFamily="18" charset="0"/>
              </a:rPr>
              <a:t>5.6.3 Ο δίαυλος μετάδοσης των συναλλαγματικών ισοτιμιών </a:t>
            </a:r>
            <a:endParaRPr lang="el-GR" b="1" i="1" dirty="0" smtClean="0">
              <a:latin typeface="Times New Roman" pitchFamily="18" charset="0"/>
              <a:cs typeface="Times New Roman" pitchFamily="18" charset="0"/>
            </a:endParaRPr>
          </a:p>
          <a:p>
            <a:pPr algn="just"/>
            <a:r>
              <a:rPr lang="el-GR" dirty="0" smtClean="0">
                <a:latin typeface="Times New Roman" pitchFamily="18" charset="0"/>
                <a:cs typeface="Times New Roman" pitchFamily="18" charset="0"/>
              </a:rPr>
              <a:t>Όταν το εγχώριο ονομαστικό επιτόκιο αυξάνει, και τα επιτόκια των ξένων χωρών δεν μεταβάλλονται, τότε για να επέλθει ισορροπία στις διεθνείς χρηματαγορές, θα πρέπει σταδιακά το εγχώριο νόμισμα να υποτιμηθεί σε τέτοιο βαθμό ώστε να προσαρμοστούν οι αποδόσεις των χρεογράφων με κίνδυνο μεταξύ των δύο ή περισσότερων χωρών </a:t>
            </a:r>
          </a:p>
          <a:p>
            <a:pPr algn="just"/>
            <a:r>
              <a:rPr lang="el-GR" dirty="0" smtClean="0">
                <a:latin typeface="Times New Roman" pitchFamily="18" charset="0"/>
                <a:cs typeface="Times New Roman" pitchFamily="18" charset="0"/>
              </a:rPr>
              <a:t>Αυτή η προσδοκία μελλοντικής υποτίμησης του νομίσματος στα παραδοσιακά </a:t>
            </a:r>
            <a:r>
              <a:rPr lang="el-GR" dirty="0" err="1" smtClean="0">
                <a:latin typeface="Times New Roman" pitchFamily="18" charset="0"/>
                <a:cs typeface="Times New Roman" pitchFamily="18" charset="0"/>
              </a:rPr>
              <a:t>κεϋνσιανά</a:t>
            </a:r>
            <a:r>
              <a:rPr lang="el-GR" dirty="0" smtClean="0">
                <a:latin typeface="Times New Roman" pitchFamily="18" charset="0"/>
                <a:cs typeface="Times New Roman" pitchFamily="18" charset="0"/>
              </a:rPr>
              <a:t> υποδείγματα που ανέπτυξαν οι </a:t>
            </a:r>
            <a:r>
              <a:rPr lang="en-GB" dirty="0" smtClean="0">
                <a:latin typeface="Times New Roman" pitchFamily="18" charset="0"/>
                <a:cs typeface="Times New Roman" pitchFamily="18" charset="0"/>
              </a:rPr>
              <a:t>Fleming</a:t>
            </a:r>
            <a:r>
              <a:rPr lang="el-GR" dirty="0" smtClean="0">
                <a:latin typeface="Times New Roman" pitchFamily="18" charset="0"/>
                <a:cs typeface="Times New Roman" pitchFamily="18" charset="0"/>
              </a:rPr>
              <a:t> (1962), </a:t>
            </a:r>
            <a:r>
              <a:rPr lang="en-GB" dirty="0" err="1" smtClean="0">
                <a:latin typeface="Times New Roman" pitchFamily="18" charset="0"/>
                <a:cs typeface="Times New Roman" pitchFamily="18" charset="0"/>
              </a:rPr>
              <a:t>Mundell</a:t>
            </a:r>
            <a:r>
              <a:rPr lang="el-GR" dirty="0" smtClean="0">
                <a:latin typeface="Times New Roman" pitchFamily="18" charset="0"/>
                <a:cs typeface="Times New Roman" pitchFamily="18" charset="0"/>
              </a:rPr>
              <a:t> (1963) και </a:t>
            </a:r>
            <a:r>
              <a:rPr lang="en-GB" dirty="0" err="1" smtClean="0">
                <a:latin typeface="Times New Roman" pitchFamily="18" charset="0"/>
                <a:cs typeface="Times New Roman" pitchFamily="18" charset="0"/>
              </a:rPr>
              <a:t>Dornbusch</a:t>
            </a:r>
            <a:r>
              <a:rPr lang="el-GR" dirty="0" smtClean="0">
                <a:latin typeface="Times New Roman" pitchFamily="18" charset="0"/>
                <a:cs typeface="Times New Roman" pitchFamily="18" charset="0"/>
              </a:rPr>
              <a:t> (1976), με δεδομένο ότι οι τιμές των προϊόντων προσαρμόζονται αργά, κάνει τα εγχώρια προϊόντα να είναι πιο ακριβά από ότι τα ξένα. Αυτό έχει σαν αποτέλεσμα τη μείωση των καθαρών εξαγωγών (ΝΧ, </a:t>
            </a:r>
            <a:r>
              <a:rPr lang="en-US" dirty="0" smtClean="0">
                <a:latin typeface="Times New Roman" pitchFamily="18" charset="0"/>
                <a:cs typeface="Times New Roman" pitchFamily="18" charset="0"/>
              </a:rPr>
              <a:t>Net Exports</a:t>
            </a:r>
            <a:r>
              <a:rPr lang="el-GR" dirty="0" smtClean="0">
                <a:latin typeface="Times New Roman" pitchFamily="18" charset="0"/>
                <a:cs typeface="Times New Roman" pitchFamily="18" charset="0"/>
              </a:rPr>
              <a:t>), και κατ’ επέκταση τη μείωση του προϊόντος (</a:t>
            </a:r>
            <a:r>
              <a:rPr lang="el-GR" dirty="0" err="1" smtClean="0">
                <a:latin typeface="Times New Roman" pitchFamily="18" charset="0"/>
                <a:cs typeface="Times New Roman" pitchFamily="18" charset="0"/>
              </a:rPr>
              <a:t>Κορλίρας</a:t>
            </a:r>
            <a:r>
              <a:rPr lang="el-GR" dirty="0" smtClean="0">
                <a:latin typeface="Times New Roman" pitchFamily="18" charset="0"/>
                <a:cs typeface="Times New Roman" pitchFamily="18" charset="0"/>
              </a:rPr>
              <a:t>, 2006).</a:t>
            </a:r>
          </a:p>
          <a:p>
            <a:pPr algn="just"/>
            <a:endParaRPr lang="el-GR" dirty="0">
              <a:latin typeface="Times New Roman" pitchFamily="18" charset="0"/>
              <a:cs typeface="Times New Roman" pitchFamily="18" charset="0"/>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7500" lnSpcReduction="20000"/>
          </a:bodyPr>
          <a:lstStyle/>
          <a:p>
            <a:pPr algn="just"/>
            <a:r>
              <a:rPr lang="el-GR" dirty="0" smtClean="0">
                <a:latin typeface="Times New Roman" pitchFamily="18" charset="0"/>
                <a:cs typeface="Times New Roman" pitchFamily="18" charset="0"/>
              </a:rPr>
              <a:t>Έτσι σχηματικά μπορούμε να πούμε ότι μια μείωση της προσφοράς χρήματος (Μ) από την κεντρική τράπεζα, οδηγεί σε αύξηση του πραγματικού επιτοκίου (</a:t>
            </a:r>
            <a:r>
              <a:rPr lang="en-US" i="1" dirty="0" err="1" smtClean="0">
                <a:latin typeface="Times New Roman" pitchFamily="18" charset="0"/>
                <a:cs typeface="Times New Roman" pitchFamily="18" charset="0"/>
              </a:rPr>
              <a:t>i</a:t>
            </a:r>
            <a:r>
              <a:rPr lang="en-US" i="1" baseline="-25000" dirty="0" err="1" smtClean="0">
                <a:latin typeface="Times New Roman" pitchFamily="18" charset="0"/>
                <a:cs typeface="Times New Roman" pitchFamily="18" charset="0"/>
              </a:rPr>
              <a:t>r</a:t>
            </a:r>
            <a:r>
              <a:rPr lang="el-GR" dirty="0" smtClean="0">
                <a:latin typeface="Times New Roman" pitchFamily="18" charset="0"/>
                <a:cs typeface="Times New Roman" pitchFamily="18" charset="0"/>
              </a:rPr>
              <a:t>). Έτσι, περιουσιακά στοιχεία που η αξία τους εκφράζεται σε εγχώριες χρηματικές μονάδες αντιμετωπίζουν μια αυξημένη ζήτησή με αποτέλεσμα την ανατίμηση του εγχώριου νομίσματος (Ε). Αυτή η ανατίμηση καθιστά τα εγχώρια προϊόντα συγκριτικά πιο ακριβά, προκαλώντας μείωση των καθαρών εξαγωγών (</a:t>
            </a:r>
            <a:r>
              <a:rPr lang="en-US" dirty="0" smtClean="0">
                <a:latin typeface="Times New Roman" pitchFamily="18" charset="0"/>
                <a:cs typeface="Times New Roman" pitchFamily="18" charset="0"/>
              </a:rPr>
              <a:t>NX</a:t>
            </a:r>
            <a:r>
              <a:rPr lang="el-GR" dirty="0" smtClean="0">
                <a:latin typeface="Times New Roman" pitchFamily="18" charset="0"/>
                <a:cs typeface="Times New Roman" pitchFamily="18" charset="0"/>
              </a:rPr>
              <a:t>) και του παραγόμενου προϊόντος (</a:t>
            </a:r>
            <a:r>
              <a:rPr lang="en-US" dirty="0" smtClean="0">
                <a:latin typeface="Times New Roman" pitchFamily="18" charset="0"/>
                <a:cs typeface="Times New Roman" pitchFamily="18" charset="0"/>
              </a:rPr>
              <a:t>Y</a:t>
            </a:r>
            <a:r>
              <a:rPr lang="el-GR" dirty="0" smtClean="0">
                <a:latin typeface="Times New Roman" pitchFamily="18" charset="0"/>
                <a:cs typeface="Times New Roman" pitchFamily="18" charset="0"/>
              </a:rPr>
              <a:t>). </a:t>
            </a:r>
          </a:p>
          <a:p>
            <a:pPr algn="just"/>
            <a:r>
              <a:rPr lang="en-US" b="1" i="1" dirty="0" smtClean="0">
                <a:latin typeface="Times New Roman" pitchFamily="18" charset="0"/>
                <a:cs typeface="Times New Roman" pitchFamily="18" charset="0"/>
              </a:rPr>
              <a:t>M </a:t>
            </a:r>
            <a:r>
              <a:rPr lang="el-GR" b="1" dirty="0" err="1" smtClean="0">
                <a:latin typeface="Times New Roman" pitchFamily="18" charset="0"/>
                <a:cs typeface="Times New Roman" pitchFamily="18" charset="0"/>
              </a:rPr>
              <a:t>↓Þ</a:t>
            </a:r>
            <a:r>
              <a:rPr lang="en-US" b="1" i="1" dirty="0" err="1" smtClean="0">
                <a:latin typeface="Times New Roman" pitchFamily="18" charset="0"/>
                <a:cs typeface="Times New Roman" pitchFamily="18" charset="0"/>
              </a:rPr>
              <a:t>i</a:t>
            </a:r>
            <a:r>
              <a:rPr lang="en-US" b="1" i="1" baseline="-25000" dirty="0" err="1" smtClean="0">
                <a:latin typeface="Times New Roman" pitchFamily="18" charset="0"/>
                <a:cs typeface="Times New Roman" pitchFamily="18" charset="0"/>
              </a:rPr>
              <a:t>r</a:t>
            </a:r>
            <a:r>
              <a:rPr lang="en-US" b="1" baseline="-25000" dirty="0" smtClean="0">
                <a:latin typeface="Times New Roman" pitchFamily="18" charset="0"/>
                <a:cs typeface="Times New Roman" pitchFamily="18" charset="0"/>
              </a:rPr>
              <a:t> </a:t>
            </a:r>
            <a:r>
              <a:rPr lang="el-GR" b="1" dirty="0" err="1" smtClean="0">
                <a:latin typeface="Times New Roman" pitchFamily="18" charset="0"/>
                <a:cs typeface="Times New Roman" pitchFamily="18" charset="0"/>
              </a:rPr>
              <a:t>↑Þ</a:t>
            </a:r>
            <a:r>
              <a:rPr lang="en-US" b="1" i="1" dirty="0" smtClean="0">
                <a:latin typeface="Times New Roman" pitchFamily="18" charset="0"/>
                <a:cs typeface="Times New Roman" pitchFamily="18" charset="0"/>
              </a:rPr>
              <a:t>E</a:t>
            </a:r>
            <a:r>
              <a:rPr lang="el-GR" b="1" dirty="0" err="1" smtClean="0">
                <a:latin typeface="Times New Roman" pitchFamily="18" charset="0"/>
                <a:cs typeface="Times New Roman" pitchFamily="18" charset="0"/>
              </a:rPr>
              <a:t>↑Þ</a:t>
            </a:r>
            <a:r>
              <a:rPr lang="en-US" b="1" i="1" dirty="0" smtClean="0">
                <a:latin typeface="Times New Roman" pitchFamily="18" charset="0"/>
                <a:cs typeface="Times New Roman" pitchFamily="18" charset="0"/>
              </a:rPr>
              <a:t>NX</a:t>
            </a:r>
            <a:r>
              <a:rPr lang="el-GR" b="1" dirty="0" err="1" smtClean="0">
                <a:latin typeface="Times New Roman" pitchFamily="18" charset="0"/>
                <a:cs typeface="Times New Roman" pitchFamily="18" charset="0"/>
              </a:rPr>
              <a:t>↓Þ</a:t>
            </a:r>
            <a:r>
              <a:rPr lang="en-US" b="1" i="1" dirty="0" smtClean="0">
                <a:latin typeface="Times New Roman" pitchFamily="18" charset="0"/>
                <a:cs typeface="Times New Roman" pitchFamily="18" charset="0"/>
              </a:rPr>
              <a:t>Y</a:t>
            </a:r>
            <a:r>
              <a:rPr lang="el-GR" b="1" dirty="0" smtClean="0">
                <a:latin typeface="Times New Roman" pitchFamily="18" charset="0"/>
                <a:cs typeface="Times New Roman" pitchFamily="18" charset="0"/>
              </a:rPr>
              <a:t>↓</a:t>
            </a:r>
          </a:p>
          <a:p>
            <a:pPr algn="just"/>
            <a:r>
              <a:rPr lang="el-GR" b="1" dirty="0" smtClean="0">
                <a:latin typeface="Times New Roman" pitchFamily="18" charset="0"/>
                <a:cs typeface="Times New Roman" pitchFamily="18" charset="0"/>
              </a:rPr>
              <a:t>5.6.4 Ο δίαυλος μετάδοσης μέσω των τιμών των περιουσιακών στοιχείων</a:t>
            </a:r>
            <a:endParaRPr lang="el-GR" b="1" i="1" dirty="0" smtClean="0">
              <a:latin typeface="Times New Roman" pitchFamily="18" charset="0"/>
              <a:cs typeface="Times New Roman" pitchFamily="18" charset="0"/>
            </a:endParaRPr>
          </a:p>
          <a:p>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7500" lnSpcReduction="20000"/>
          </a:bodyPr>
          <a:lstStyle/>
          <a:p>
            <a:pPr algn="just"/>
            <a:r>
              <a:rPr lang="el-GR" dirty="0" smtClean="0">
                <a:latin typeface="Times New Roman" pitchFamily="18" charset="0"/>
                <a:cs typeface="Times New Roman" pitchFamily="18" charset="0"/>
              </a:rPr>
              <a:t>Η ζήτηση χρήματος είναι η ζήτηση ρευστών διαθεσίμων εκ μέρους των οικονομικών μονάδων και τα βασικά κίνητρα που εμφανίζονται στην βιβλιογραφία είναι τρία. </a:t>
            </a:r>
          </a:p>
          <a:p>
            <a:pPr marL="514350" indent="-514350" algn="just">
              <a:buFont typeface="+mj-lt"/>
              <a:buAutoNum type="arabicPeriod"/>
            </a:pPr>
            <a:r>
              <a:rPr lang="el-GR" dirty="0" smtClean="0">
                <a:latin typeface="Times New Roman" pitchFamily="18" charset="0"/>
                <a:cs typeface="Times New Roman" pitchFamily="18" charset="0"/>
              </a:rPr>
              <a:t>Το κίνητρο συναλλαγών όπου ζητάμε ρευστό για να διεκπεραιώσουμε τις συναλλαγές μας.</a:t>
            </a:r>
          </a:p>
          <a:p>
            <a:pPr marL="514350" indent="-514350" algn="just">
              <a:buFont typeface="+mj-lt"/>
              <a:buAutoNum type="arabicPeriod"/>
            </a:pPr>
            <a:r>
              <a:rPr lang="el-GR" dirty="0" smtClean="0">
                <a:latin typeface="Times New Roman" pitchFamily="18" charset="0"/>
                <a:cs typeface="Times New Roman" pitchFamily="18" charset="0"/>
              </a:rPr>
              <a:t>Το κίνητρο προφύλαξης όπου κρατάμε ρευστότητα για να αντιμετωπίσουμε τυχαία γεγονότα.</a:t>
            </a:r>
          </a:p>
          <a:p>
            <a:pPr marL="514350" indent="-514350" algn="just">
              <a:buFont typeface="+mj-lt"/>
              <a:buAutoNum type="arabicPeriod"/>
            </a:pPr>
            <a:r>
              <a:rPr lang="el-GR" dirty="0" smtClean="0">
                <a:latin typeface="Times New Roman" pitchFamily="18" charset="0"/>
                <a:cs typeface="Times New Roman" pitchFamily="18" charset="0"/>
              </a:rPr>
              <a:t>Το κερδοσκοπικό κίνητρο που εισήγαγε ο </a:t>
            </a:r>
            <a:r>
              <a:rPr lang="en-US" dirty="0" smtClean="0">
                <a:latin typeface="Times New Roman" pitchFamily="18" charset="0"/>
                <a:cs typeface="Times New Roman" pitchFamily="18" charset="0"/>
              </a:rPr>
              <a:t>Keynes</a:t>
            </a:r>
            <a:r>
              <a:rPr lang="el-GR" dirty="0" smtClean="0">
                <a:latin typeface="Times New Roman" pitchFamily="18" charset="0"/>
                <a:cs typeface="Times New Roman" pitchFamily="18" charset="0"/>
              </a:rPr>
              <a:t>.</a:t>
            </a:r>
          </a:p>
          <a:p>
            <a:pPr algn="just"/>
            <a:r>
              <a:rPr lang="el-GR" dirty="0" smtClean="0">
                <a:latin typeface="Times New Roman" pitchFamily="18" charset="0"/>
                <a:cs typeface="Times New Roman" pitchFamily="18" charset="0"/>
              </a:rPr>
              <a:t>Ξεκινώντας από την ποσοτική θεωρία του χρήματος (</a:t>
            </a:r>
            <a:r>
              <a:rPr lang="el-GR" dirty="0" err="1" smtClean="0">
                <a:latin typeface="Times New Roman" pitchFamily="18" charset="0"/>
                <a:cs typeface="Times New Roman" pitchFamily="18" charset="0"/>
              </a:rPr>
              <a:t>Quantity</a:t>
            </a:r>
            <a:r>
              <a:rPr lang="el-GR" dirty="0" smtClean="0">
                <a:latin typeface="Times New Roman" pitchFamily="18" charset="0"/>
                <a:cs typeface="Times New Roman" pitchFamily="18" charset="0"/>
              </a:rPr>
              <a:t> </a:t>
            </a:r>
            <a:r>
              <a:rPr lang="el-GR" dirty="0" err="1" smtClean="0">
                <a:latin typeface="Times New Roman" pitchFamily="18" charset="0"/>
                <a:cs typeface="Times New Roman" pitchFamily="18" charset="0"/>
              </a:rPr>
              <a:t>Theory</a:t>
            </a:r>
            <a:r>
              <a:rPr lang="el-GR" dirty="0" smtClean="0">
                <a:latin typeface="Times New Roman" pitchFamily="18" charset="0"/>
                <a:cs typeface="Times New Roman" pitchFamily="18" charset="0"/>
              </a:rPr>
              <a:t>) και την λεγόμενη εξίσωση ανταλλαγών του </a:t>
            </a:r>
            <a:r>
              <a:rPr lang="el-GR" dirty="0" err="1" smtClean="0">
                <a:latin typeface="Times New Roman" pitchFamily="18" charset="0"/>
                <a:cs typeface="Times New Roman" pitchFamily="18" charset="0"/>
              </a:rPr>
              <a:t>Irving</a:t>
            </a:r>
            <a:r>
              <a:rPr lang="el-GR" dirty="0" smtClean="0">
                <a:latin typeface="Times New Roman" pitchFamily="18" charset="0"/>
                <a:cs typeface="Times New Roman" pitchFamily="18" charset="0"/>
              </a:rPr>
              <a:t> </a:t>
            </a:r>
            <a:r>
              <a:rPr lang="el-GR" dirty="0" err="1" smtClean="0">
                <a:latin typeface="Times New Roman" pitchFamily="18" charset="0"/>
                <a:cs typeface="Times New Roman" pitchFamily="18" charset="0"/>
              </a:rPr>
              <a:t>Fisher</a:t>
            </a:r>
            <a:r>
              <a:rPr lang="el-GR" dirty="0" smtClean="0">
                <a:latin typeface="Times New Roman" pitchFamily="18" charset="0"/>
                <a:cs typeface="Times New Roman" pitchFamily="18" charset="0"/>
              </a:rPr>
              <a:t> δείχνουμε ότι:</a:t>
            </a:r>
          </a:p>
          <a:p>
            <a:pPr algn="just"/>
            <a:r>
              <a:rPr lang="el-GR" dirty="0" err="1" smtClean="0">
                <a:latin typeface="Times New Roman" pitchFamily="18" charset="0"/>
                <a:cs typeface="Times New Roman" pitchFamily="18" charset="0"/>
              </a:rPr>
              <a:t>M</a:t>
            </a:r>
            <a:r>
              <a:rPr lang="el-GR" baseline="-25000" dirty="0" err="1" smtClean="0">
                <a:latin typeface="Times New Roman" pitchFamily="18" charset="0"/>
                <a:cs typeface="Times New Roman" pitchFamily="18" charset="0"/>
              </a:rPr>
              <a:t>s</a:t>
            </a:r>
            <a:r>
              <a:rPr lang="el-GR" dirty="0" smtClean="0">
                <a:latin typeface="Times New Roman" pitchFamily="18" charset="0"/>
                <a:cs typeface="Times New Roman" pitchFamily="18" charset="0"/>
              </a:rPr>
              <a:t> x V = P x y  </a:t>
            </a:r>
          </a:p>
          <a:p>
            <a:pPr>
              <a:buNone/>
            </a:pPr>
            <a:endParaRPr lang="el-GR"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62500" lnSpcReduction="20000"/>
          </a:bodyPr>
          <a:lstStyle/>
          <a:p>
            <a:pPr algn="just"/>
            <a:r>
              <a:rPr lang="el-GR" dirty="0" smtClean="0">
                <a:latin typeface="Times New Roman" pitchFamily="18" charset="0"/>
                <a:cs typeface="Times New Roman" pitchFamily="18" charset="0"/>
              </a:rPr>
              <a:t>Ιδιαίτερο ρόλο παίζουν οι αξίες των ακινήτων αλλά και οι τιμές των μετοχών λόγω της ραγδαίας ανάπτυξης των κεφαλαιαγορών τα τελευταία χρόνια.</a:t>
            </a:r>
            <a:r>
              <a:rPr lang="el-GR" b="1" i="1" dirty="0" smtClean="0">
                <a:latin typeface="Times New Roman" pitchFamily="18" charset="0"/>
                <a:cs typeface="Times New Roman" pitchFamily="18" charset="0"/>
              </a:rPr>
              <a:t> </a:t>
            </a:r>
            <a:r>
              <a:rPr lang="el-GR" dirty="0" smtClean="0">
                <a:latin typeface="Times New Roman" pitchFamily="18" charset="0"/>
                <a:cs typeface="Times New Roman" pitchFamily="18" charset="0"/>
              </a:rPr>
              <a:t>Οι μονεταριστές υποστηρίζουν ότι ο τρόπος με τον οποίο διαχέεται η νομισματική πολιτική επηρεάζεται κυρίως από τις τιμές των χρηματιστηριακών περιουσιακών στοιχείων αλλά και των τιμών ακίνητης περιουσίας (</a:t>
            </a:r>
            <a:r>
              <a:rPr lang="el-GR" dirty="0" err="1" smtClean="0">
                <a:latin typeface="Times New Roman" pitchFamily="18" charset="0"/>
                <a:cs typeface="Times New Roman" pitchFamily="18" charset="0"/>
              </a:rPr>
              <a:t>Meltzer</a:t>
            </a:r>
            <a:r>
              <a:rPr lang="el-GR" dirty="0" smtClean="0">
                <a:latin typeface="Times New Roman" pitchFamily="18" charset="0"/>
                <a:cs typeface="Times New Roman" pitchFamily="18" charset="0"/>
              </a:rPr>
              <a:t>, 1995). Όλα τα παραπάνω παράγουν ένα σημαντικό κομμάτι του πλούτου μιας χώρας, επηρεάζοντας με τη σειρά τους, μέσω των επενδύσεων και της κατανάλωσης, το προϊόν και την απασχόληση.</a:t>
            </a:r>
          </a:p>
          <a:p>
            <a:pPr algn="just"/>
            <a:r>
              <a:rPr lang="el-GR" dirty="0" smtClean="0">
                <a:latin typeface="Times New Roman" pitchFamily="18" charset="0"/>
                <a:cs typeface="Times New Roman" pitchFamily="18" charset="0"/>
              </a:rPr>
              <a:t>Ο μηχανισμός μετάδοσης της νομισματικής πολιτικής στην πραγματική οικονομία μέσω αυτού του καναλιού γίνεται ως εξής. Μια αύξηση των επιτοκίων που προέρχεται από μια μεταβολή στη νομισματική πολιτική, οδηγεί σε μείωση της παρούσας αξίας των μακροπρόθεσμων περιουσιακών στοιχείων (μετοχές, ομόλογα, και ακίνητη περιουσία), μειώνοντας αγοραία περιουσία των νοικοκυριών, και οδηγώντας σε μείωση της κατανάλωσης. Πιο συγκεκριμένα σχηματικά μπορούμε να δείξουμε ότι:</a:t>
            </a:r>
            <a:endParaRPr lang="el-GR" b="1" i="1" dirty="0" smtClean="0">
              <a:latin typeface="Times New Roman" pitchFamily="18" charset="0"/>
              <a:cs typeface="Times New Roman" pitchFamily="18" charset="0"/>
            </a:endParaRPr>
          </a:p>
          <a:p>
            <a:pPr algn="just"/>
            <a:r>
              <a:rPr lang="en-US" b="1" i="1" dirty="0" smtClean="0">
                <a:latin typeface="Times New Roman" pitchFamily="18" charset="0"/>
                <a:cs typeface="Times New Roman" pitchFamily="18" charset="0"/>
              </a:rPr>
              <a:t>M </a:t>
            </a:r>
            <a:r>
              <a:rPr lang="el-GR" b="1" dirty="0" err="1" smtClean="0">
                <a:latin typeface="Times New Roman" pitchFamily="18" charset="0"/>
                <a:cs typeface="Times New Roman" pitchFamily="18" charset="0"/>
              </a:rPr>
              <a:t>↓Þ</a:t>
            </a:r>
            <a:r>
              <a:rPr lang="el-GR" b="1" dirty="0" smtClean="0">
                <a:latin typeface="Times New Roman" pitchFamily="18" charset="0"/>
                <a:cs typeface="Times New Roman" pitchFamily="18" charset="0"/>
              </a:rPr>
              <a:t> Τιμές Μετοχών </a:t>
            </a:r>
            <a:r>
              <a:rPr lang="en-US" b="1" i="1" dirty="0" smtClean="0">
                <a:latin typeface="Times New Roman" pitchFamily="18" charset="0"/>
                <a:cs typeface="Times New Roman" pitchFamily="18" charset="0"/>
              </a:rPr>
              <a:t>P e</a:t>
            </a:r>
            <a:r>
              <a:rPr lang="el-GR" b="1" dirty="0" smtClean="0">
                <a:latin typeface="Times New Roman" pitchFamily="18" charset="0"/>
                <a:cs typeface="Times New Roman" pitchFamily="18" charset="0"/>
              </a:rPr>
              <a:t> </a:t>
            </a:r>
            <a:r>
              <a:rPr lang="el-GR" b="1" dirty="0" err="1" smtClean="0">
                <a:latin typeface="Times New Roman" pitchFamily="18" charset="0"/>
                <a:cs typeface="Times New Roman" pitchFamily="18" charset="0"/>
              </a:rPr>
              <a:t>↓Þ</a:t>
            </a:r>
            <a:r>
              <a:rPr lang="el-GR" b="1" dirty="0" smtClean="0">
                <a:latin typeface="Times New Roman" pitchFamily="18" charset="0"/>
                <a:cs typeface="Times New Roman" pitchFamily="18" charset="0"/>
              </a:rPr>
              <a:t> πλούτος </a:t>
            </a:r>
            <a:r>
              <a:rPr lang="el-GR" b="1" dirty="0" err="1" smtClean="0">
                <a:latin typeface="Times New Roman" pitchFamily="18" charset="0"/>
                <a:cs typeface="Times New Roman" pitchFamily="18" charset="0"/>
              </a:rPr>
              <a:t>↓Þ</a:t>
            </a:r>
            <a:r>
              <a:rPr lang="el-GR" b="1" dirty="0" smtClean="0">
                <a:latin typeface="Times New Roman" pitchFamily="18" charset="0"/>
                <a:cs typeface="Times New Roman" pitchFamily="18" charset="0"/>
              </a:rPr>
              <a:t> κατανάλωση </a:t>
            </a:r>
            <a:r>
              <a:rPr lang="el-GR" b="1" dirty="0" err="1" smtClean="0">
                <a:latin typeface="Times New Roman" pitchFamily="18" charset="0"/>
                <a:cs typeface="Times New Roman" pitchFamily="18" charset="0"/>
              </a:rPr>
              <a:t>↓Þ</a:t>
            </a:r>
            <a:r>
              <a:rPr lang="el-GR" b="1" i="1" dirty="0" err="1" smtClean="0">
                <a:latin typeface="Times New Roman" pitchFamily="18" charset="0"/>
                <a:cs typeface="Times New Roman" pitchFamily="18" charset="0"/>
              </a:rPr>
              <a:t>προϊόν</a:t>
            </a:r>
            <a:r>
              <a:rPr lang="el-GR" b="1" dirty="0" err="1" smtClean="0">
                <a:latin typeface="Times New Roman" pitchFamily="18" charset="0"/>
                <a:cs typeface="Times New Roman" pitchFamily="18" charset="0"/>
              </a:rPr>
              <a:t>↓</a:t>
            </a:r>
            <a:endParaRPr lang="el-GR" dirty="0">
              <a:latin typeface="Times New Roman" pitchFamily="18" charset="0"/>
              <a:cs typeface="Times New Roman" pitchFamily="18" charset="0"/>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lnSpcReduction="10000"/>
          </a:bodyPr>
          <a:lstStyle/>
          <a:p>
            <a:pPr algn="just"/>
            <a:r>
              <a:rPr lang="el-GR" dirty="0" smtClean="0">
                <a:latin typeface="Times New Roman" pitchFamily="18" charset="0"/>
                <a:cs typeface="Times New Roman" pitchFamily="18" charset="0"/>
              </a:rPr>
              <a:t>Το κανάλι της επίπτωσης του πλούτου στις επενδύσεις εξηγείται από την θεωρία </a:t>
            </a:r>
            <a:r>
              <a:rPr lang="en-US" dirty="0" smtClean="0">
                <a:latin typeface="Times New Roman" pitchFamily="18" charset="0"/>
                <a:cs typeface="Times New Roman" pitchFamily="18" charset="0"/>
              </a:rPr>
              <a:t>q</a:t>
            </a:r>
            <a:r>
              <a:rPr lang="el-GR" dirty="0" smtClean="0">
                <a:latin typeface="Times New Roman" pitchFamily="18" charset="0"/>
                <a:cs typeface="Times New Roman" pitchFamily="18" charset="0"/>
              </a:rPr>
              <a:t> του </a:t>
            </a:r>
            <a:r>
              <a:rPr lang="en-US" dirty="0" smtClean="0">
                <a:latin typeface="Times New Roman" pitchFamily="18" charset="0"/>
                <a:cs typeface="Times New Roman" pitchFamily="18" charset="0"/>
              </a:rPr>
              <a:t>Tobin</a:t>
            </a:r>
            <a:r>
              <a:rPr lang="el-GR" dirty="0" smtClean="0">
                <a:latin typeface="Times New Roman" pitchFamily="18" charset="0"/>
                <a:cs typeface="Times New Roman" pitchFamily="18" charset="0"/>
              </a:rPr>
              <a:t> (1969).</a:t>
            </a:r>
          </a:p>
          <a:p>
            <a:pPr algn="just"/>
            <a:r>
              <a:rPr lang="el-GR" dirty="0" smtClean="0">
                <a:latin typeface="Times New Roman" pitchFamily="18" charset="0"/>
                <a:cs typeface="Times New Roman" pitchFamily="18" charset="0"/>
              </a:rPr>
              <a:t>Η θεωρία  των επενδύσεων του </a:t>
            </a:r>
            <a:r>
              <a:rPr lang="en-US" dirty="0" smtClean="0">
                <a:latin typeface="Times New Roman" pitchFamily="18" charset="0"/>
                <a:cs typeface="Times New Roman" pitchFamily="18" charset="0"/>
              </a:rPr>
              <a:t>Tobin</a:t>
            </a:r>
            <a:r>
              <a:rPr lang="el-GR" dirty="0" smtClean="0">
                <a:latin typeface="Times New Roman" pitchFamily="18" charset="0"/>
                <a:cs typeface="Times New Roman" pitchFamily="18" charset="0"/>
              </a:rPr>
              <a:t> (1969) βασισμένη στο λόγο </a:t>
            </a:r>
            <a:r>
              <a:rPr lang="en-US" dirty="0" smtClean="0">
                <a:latin typeface="Times New Roman" pitchFamily="18" charset="0"/>
                <a:cs typeface="Times New Roman" pitchFamily="18" charset="0"/>
              </a:rPr>
              <a:t>q </a:t>
            </a:r>
            <a:r>
              <a:rPr lang="el-GR" dirty="0" smtClean="0">
                <a:latin typeface="Times New Roman" pitchFamily="18" charset="0"/>
                <a:cs typeface="Times New Roman" pitchFamily="18" charset="0"/>
              </a:rPr>
              <a:t>υπολογίζει την αναλογία της χρηματιστηριακής αξίας μιας επιχείρησης προς το κόστος αντικατάστασης του φυσικού κεφαλαίου που ανήκει στην εν λόγω εταιρεία.</a:t>
            </a:r>
          </a:p>
          <a:p>
            <a:pPr algn="just"/>
            <a:r>
              <a:rPr lang="en-US" dirty="0" smtClean="0">
                <a:latin typeface="Times New Roman" pitchFamily="18" charset="0"/>
                <a:cs typeface="Times New Roman" pitchFamily="18" charset="0"/>
              </a:rPr>
              <a:t>q = </a:t>
            </a:r>
            <a:endParaRPr lang="el-GR" dirty="0" smtClean="0">
              <a:latin typeface="Times New Roman" pitchFamily="18" charset="0"/>
              <a:cs typeface="Times New Roman" pitchFamily="18" charset="0"/>
            </a:endParaRPr>
          </a:p>
          <a:p>
            <a:pPr algn="just"/>
            <a:r>
              <a:rPr lang="el-GR" b="1" dirty="0" smtClean="0">
                <a:latin typeface="Times New Roman" pitchFamily="18" charset="0"/>
                <a:cs typeface="Times New Roman" pitchFamily="18" charset="0"/>
              </a:rPr>
              <a:t>Μ↓ =&gt; </a:t>
            </a:r>
            <a:r>
              <a:rPr lang="en-US" b="1" dirty="0" err="1" smtClean="0">
                <a:latin typeface="Times New Roman" pitchFamily="18" charset="0"/>
                <a:cs typeface="Times New Roman" pitchFamily="18" charset="0"/>
              </a:rPr>
              <a:t>P</a:t>
            </a:r>
            <a:r>
              <a:rPr lang="en-US" b="1" baseline="-25000" dirty="0" err="1" smtClean="0">
                <a:latin typeface="Times New Roman" pitchFamily="18" charset="0"/>
                <a:cs typeface="Times New Roman" pitchFamily="18" charset="0"/>
              </a:rPr>
              <a:t>e</a:t>
            </a:r>
            <a:r>
              <a:rPr lang="el-GR" b="1" dirty="0" smtClean="0">
                <a:latin typeface="Times New Roman" pitchFamily="18" charset="0"/>
                <a:cs typeface="Times New Roman" pitchFamily="18" charset="0"/>
              </a:rPr>
              <a:t>↓=&gt; </a:t>
            </a:r>
            <a:r>
              <a:rPr lang="en-US" b="1" dirty="0" smtClean="0">
                <a:latin typeface="Times New Roman" pitchFamily="18" charset="0"/>
                <a:cs typeface="Times New Roman" pitchFamily="18" charset="0"/>
              </a:rPr>
              <a:t>q</a:t>
            </a:r>
            <a:r>
              <a:rPr lang="el-GR" b="1" dirty="0" smtClean="0">
                <a:latin typeface="Times New Roman" pitchFamily="18" charset="0"/>
                <a:cs typeface="Times New Roman" pitchFamily="18" charset="0"/>
              </a:rPr>
              <a:t>↓=&gt; </a:t>
            </a:r>
            <a:r>
              <a:rPr lang="en-US" b="1" dirty="0" smtClean="0">
                <a:latin typeface="Times New Roman" pitchFamily="18" charset="0"/>
                <a:cs typeface="Times New Roman" pitchFamily="18" charset="0"/>
              </a:rPr>
              <a:t>I</a:t>
            </a:r>
            <a:r>
              <a:rPr lang="el-GR" b="1" dirty="0" smtClean="0">
                <a:latin typeface="Times New Roman" pitchFamily="18" charset="0"/>
                <a:cs typeface="Times New Roman" pitchFamily="18" charset="0"/>
              </a:rPr>
              <a:t>↓=&gt; </a:t>
            </a:r>
            <a:r>
              <a:rPr lang="en-US" b="1" dirty="0" smtClean="0">
                <a:latin typeface="Times New Roman" pitchFamily="18" charset="0"/>
                <a:cs typeface="Times New Roman" pitchFamily="18" charset="0"/>
              </a:rPr>
              <a:t>Y</a:t>
            </a:r>
            <a:r>
              <a:rPr lang="el-GR" b="1" dirty="0" smtClean="0">
                <a:latin typeface="Times New Roman" pitchFamily="18" charset="0"/>
                <a:cs typeface="Times New Roman" pitchFamily="18" charset="0"/>
              </a:rPr>
              <a:t>↓</a:t>
            </a:r>
            <a:endParaRPr lang="el-GR" dirty="0" smtClean="0">
              <a:latin typeface="Times New Roman" pitchFamily="18" charset="0"/>
              <a:cs typeface="Times New Roman" pitchFamily="18" charset="0"/>
            </a:endParaRPr>
          </a:p>
          <a:p>
            <a:endParaRPr lang="el-GR" dirty="0"/>
          </a:p>
        </p:txBody>
      </p:sp>
      <p:sp>
        <p:nvSpPr>
          <p:cNvPr id="6451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pic>
        <p:nvPicPr>
          <p:cNvPr id="64513"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1475656" y="5085184"/>
            <a:ext cx="4371975" cy="438150"/>
          </a:xfrm>
          <a:prstGeom prst="rect">
            <a:avLst/>
          </a:prstGeom>
          <a:noFill/>
        </p:spPr>
      </p:pic>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62500" lnSpcReduction="20000"/>
          </a:bodyPr>
          <a:lstStyle/>
          <a:p>
            <a:pPr algn="just"/>
            <a:r>
              <a:rPr lang="el-GR" b="1" dirty="0" smtClean="0">
                <a:latin typeface="Times New Roman" pitchFamily="18" charset="0"/>
                <a:cs typeface="Times New Roman" pitchFamily="18" charset="0"/>
              </a:rPr>
              <a:t>5.6.5 Οι μηχανισμοί μετάδοσης των μη συμβατικών μέσων της νομισματικής πολιτικής</a:t>
            </a:r>
            <a:endParaRPr lang="el-GR" b="1" i="1" dirty="0" smtClean="0">
              <a:latin typeface="Times New Roman" pitchFamily="18" charset="0"/>
              <a:cs typeface="Times New Roman" pitchFamily="18" charset="0"/>
            </a:endParaRPr>
          </a:p>
          <a:p>
            <a:pPr algn="just"/>
            <a:r>
              <a:rPr lang="el-GR" dirty="0" smtClean="0">
                <a:latin typeface="Times New Roman" pitchFamily="18" charset="0"/>
                <a:cs typeface="Times New Roman" pitchFamily="18" charset="0"/>
              </a:rPr>
              <a:t>Η μη συμβατική νομισματική πολιτική σύμφωνα με τους </a:t>
            </a:r>
            <a:r>
              <a:rPr lang="el-GR" dirty="0" err="1" smtClean="0">
                <a:latin typeface="Times New Roman" pitchFamily="18" charset="0"/>
                <a:cs typeface="Times New Roman" pitchFamily="18" charset="0"/>
              </a:rPr>
              <a:t>Cecioni</a:t>
            </a:r>
            <a:r>
              <a:rPr lang="el-GR" dirty="0" smtClean="0">
                <a:latin typeface="Times New Roman" pitchFamily="18" charset="0"/>
                <a:cs typeface="Times New Roman" pitchFamily="18" charset="0"/>
              </a:rPr>
              <a:t>, </a:t>
            </a:r>
            <a:r>
              <a:rPr lang="el-GR" dirty="0" err="1" smtClean="0">
                <a:latin typeface="Times New Roman" pitchFamily="18" charset="0"/>
                <a:cs typeface="Times New Roman" pitchFamily="18" charset="0"/>
              </a:rPr>
              <a:t>Ferrero</a:t>
            </a:r>
            <a:r>
              <a:rPr lang="el-GR" dirty="0" smtClean="0">
                <a:latin typeface="Times New Roman" pitchFamily="18" charset="0"/>
                <a:cs typeface="Times New Roman" pitchFamily="18" charset="0"/>
              </a:rPr>
              <a:t> &amp; </a:t>
            </a:r>
            <a:r>
              <a:rPr lang="el-GR" dirty="0" err="1" smtClean="0">
                <a:latin typeface="Times New Roman" pitchFamily="18" charset="0"/>
                <a:cs typeface="Times New Roman" pitchFamily="18" charset="0"/>
              </a:rPr>
              <a:t>Secchi</a:t>
            </a:r>
            <a:r>
              <a:rPr lang="el-GR" dirty="0" smtClean="0">
                <a:latin typeface="Times New Roman" pitchFamily="18" charset="0"/>
                <a:cs typeface="Times New Roman" pitchFamily="18" charset="0"/>
              </a:rPr>
              <a:t>, (2011) μεταδίδεται στην πραγματική οικονομία κυρίως μέσω δύο καναλιών, του </a:t>
            </a:r>
            <a:r>
              <a:rPr lang="el-GR" b="1" dirty="0" smtClean="0">
                <a:latin typeface="Times New Roman" pitchFamily="18" charset="0"/>
                <a:cs typeface="Times New Roman" pitchFamily="18" charset="0"/>
              </a:rPr>
              <a:t>καναλιού σηματοδότησης</a:t>
            </a:r>
            <a:r>
              <a:rPr lang="el-GR" dirty="0" smtClean="0">
                <a:latin typeface="Times New Roman" pitchFamily="18" charset="0"/>
                <a:cs typeface="Times New Roman" pitchFamily="18" charset="0"/>
              </a:rPr>
              <a:t> και του </a:t>
            </a:r>
            <a:r>
              <a:rPr lang="el-GR" b="1" dirty="0" smtClean="0">
                <a:latin typeface="Times New Roman" pitchFamily="18" charset="0"/>
                <a:cs typeface="Times New Roman" pitchFamily="18" charset="0"/>
              </a:rPr>
              <a:t>καναλιού αναπροσαρμογής χαρτοφυλακίου. </a:t>
            </a:r>
            <a:endParaRPr lang="el-GR" dirty="0" smtClean="0">
              <a:latin typeface="Times New Roman" pitchFamily="18" charset="0"/>
              <a:cs typeface="Times New Roman" pitchFamily="18" charset="0"/>
            </a:endParaRPr>
          </a:p>
          <a:p>
            <a:pPr algn="just"/>
            <a:r>
              <a:rPr lang="el-GR" dirty="0" smtClean="0">
                <a:latin typeface="Times New Roman" pitchFamily="18" charset="0"/>
                <a:cs typeface="Times New Roman" pitchFamily="18" charset="0"/>
              </a:rPr>
              <a:t>Από την μια το κανάλι σηματοδότησης λειτουργεί μέσα από τις ανακοινώσεις της κεντρικής τράπεζας γύρω από τις μελλοντικές της προθέσεις σχετικά με την πορεία των βραχυπρόθεσμων επιτοκίων, και των προγραμμάτων αγοράς τίτλων που στοχεύουν στην εξάλειψη πιθανόν δυσλειτουργιών της αγοράς. </a:t>
            </a:r>
          </a:p>
          <a:p>
            <a:pPr algn="just"/>
            <a:r>
              <a:rPr lang="el-GR" dirty="0" smtClean="0">
                <a:latin typeface="Times New Roman" pitchFamily="18" charset="0"/>
                <a:cs typeface="Times New Roman" pitchFamily="18" charset="0"/>
              </a:rPr>
              <a:t>Οι ανακοινώσεις έχουν μεγάλη επιρροή ιδίως σε περιόδους χρηματοοικονομικών κρίσεων. Πολλές φορές, μάλιστα, η ίδια η ανακοίνωση για την εφαρμογή ενός μέτρου φαίνεται να έχει μεγαλύτερη αποτελεσματικότητα από την ίδια την εφαρμογή του μέτρου.</a:t>
            </a:r>
            <a:endParaRPr lang="el-GR" dirty="0">
              <a:latin typeface="Times New Roman" pitchFamily="18" charset="0"/>
              <a:cs typeface="Times New Roman" pitchFamily="18" charset="0"/>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7500" lnSpcReduction="20000"/>
          </a:bodyPr>
          <a:lstStyle/>
          <a:p>
            <a:pPr algn="just"/>
            <a:r>
              <a:rPr lang="el-GR" dirty="0" smtClean="0">
                <a:latin typeface="Times New Roman" pitchFamily="18" charset="0"/>
                <a:cs typeface="Times New Roman" pitchFamily="18" charset="0"/>
              </a:rPr>
              <a:t>Από την άλλη το κανάλι αναπροσαρμογής του χαρτοφυλακίου λειτουργεί μέσα από τις πράξεις της κεντρικής τράπεζας όπως είναι οι αγορές τίτλων σε μεγάλη κλίμακα, οι οποίες τροποποιούν το μέγεθος και τη σύσταση του ισολογισμού της κεντρικής τράπεζας, καθώς και  των υπολοίπων ισολογισμών στον ιδιωτικό τομέα. </a:t>
            </a:r>
          </a:p>
          <a:p>
            <a:pPr algn="just"/>
            <a:r>
              <a:rPr lang="el-GR" dirty="0" smtClean="0">
                <a:latin typeface="Times New Roman" pitchFamily="18" charset="0"/>
                <a:cs typeface="Times New Roman" pitchFamily="18" charset="0"/>
              </a:rPr>
              <a:t>Οι πράξεις αυτές της κεντρικής τράπεζας έχουν σαν στόχο να μεταβάλουν τις αποδόσεις συγκεκριμένων τίτλων με σκοπό να τους κάνουν περισσότερο ελκυστικούς στα ιδιωτικά χαρτοφυλάκια. Η αποτελεσματικότητα αυτού του διαύλου εξαρτάται από την ατελή υποκατάσταση μεταξύ των διαφόρων στοιχείων των ισολογισμών του ιδιωτικού τομέα.</a:t>
            </a:r>
          </a:p>
          <a:p>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85000" lnSpcReduction="20000"/>
          </a:bodyPr>
          <a:lstStyle/>
          <a:p>
            <a:pPr algn="just"/>
            <a:r>
              <a:rPr lang="el-GR" dirty="0" smtClean="0">
                <a:latin typeface="Times New Roman" pitchFamily="18" charset="0"/>
                <a:cs typeface="Times New Roman" pitchFamily="18" charset="0"/>
              </a:rPr>
              <a:t>Όπου V είναι ταχύτητα κυκλοφορίας του χρήματος (</a:t>
            </a:r>
            <a:r>
              <a:rPr lang="el-GR" dirty="0" err="1" smtClean="0">
                <a:latin typeface="Times New Roman" pitchFamily="18" charset="0"/>
                <a:cs typeface="Times New Roman" pitchFamily="18" charset="0"/>
              </a:rPr>
              <a:t>velocity</a:t>
            </a:r>
            <a:r>
              <a:rPr lang="el-GR" dirty="0" smtClean="0">
                <a:latin typeface="Times New Roman" pitchFamily="18" charset="0"/>
                <a:cs typeface="Times New Roman" pitchFamily="18" charset="0"/>
              </a:rPr>
              <a:t>) δηλ πόσες φορές αλλάζει χέρια μια μονάδα χρήματος. P είναι  το γενικό επίπεδο τιμών, y είναι το πραγματικό ΑΕΠ και M</a:t>
            </a:r>
            <a:r>
              <a:rPr lang="el-GR" baseline="-25000" dirty="0" smtClean="0">
                <a:latin typeface="Times New Roman" pitchFamily="18" charset="0"/>
                <a:cs typeface="Times New Roman" pitchFamily="18" charset="0"/>
              </a:rPr>
              <a:t>S</a:t>
            </a:r>
            <a:r>
              <a:rPr lang="el-GR" dirty="0" smtClean="0">
                <a:latin typeface="Times New Roman" pitchFamily="18" charset="0"/>
                <a:cs typeface="Times New Roman" pitchFamily="18" charset="0"/>
              </a:rPr>
              <a:t>  η ποσότητα χρήματος.</a:t>
            </a:r>
          </a:p>
          <a:p>
            <a:pPr algn="just"/>
            <a:r>
              <a:rPr lang="el-GR" dirty="0" smtClean="0">
                <a:latin typeface="Times New Roman" pitchFamily="18" charset="0"/>
                <a:cs typeface="Times New Roman" pitchFamily="18" charset="0"/>
              </a:rPr>
              <a:t>Υποθέσεις θεωρίας κλασικών οικονομολόγων</a:t>
            </a:r>
          </a:p>
          <a:p>
            <a:pPr algn="just"/>
            <a:r>
              <a:rPr lang="el-GR" dirty="0" smtClean="0">
                <a:latin typeface="Times New Roman" pitchFamily="18" charset="0"/>
                <a:cs typeface="Times New Roman" pitchFamily="18" charset="0"/>
              </a:rPr>
              <a:t>η V είναι σταθερή </a:t>
            </a:r>
          </a:p>
          <a:p>
            <a:pPr algn="just"/>
            <a:r>
              <a:rPr lang="el-GR" dirty="0" smtClean="0">
                <a:latin typeface="Times New Roman" pitchFamily="18" charset="0"/>
                <a:cs typeface="Times New Roman" pitchFamily="18" charset="0"/>
              </a:rPr>
              <a:t>το y είναι σταθερό στο επίπεδο πλήρους απασχόλησης</a:t>
            </a:r>
          </a:p>
          <a:p>
            <a:pPr algn="just"/>
            <a:r>
              <a:rPr lang="el-GR" dirty="0" smtClean="0">
                <a:latin typeface="Times New Roman" pitchFamily="18" charset="0"/>
                <a:cs typeface="Times New Roman" pitchFamily="18" charset="0"/>
              </a:rPr>
              <a:t>Δεδομένων των υποθέσεων αυτών, η παραπάνω εξίσωση περιγράφει την εξίσωση της ποσοτικής θεωρίας του χρήματος σύμφωνα με την οποία η σχέση μεταξύ </a:t>
            </a:r>
            <a:r>
              <a:rPr lang="el-GR" dirty="0" err="1" smtClean="0">
                <a:latin typeface="Times New Roman" pitchFamily="18" charset="0"/>
                <a:cs typeface="Times New Roman" pitchFamily="18" charset="0"/>
              </a:rPr>
              <a:t>Μs</a:t>
            </a:r>
            <a:r>
              <a:rPr lang="el-GR" dirty="0" smtClean="0">
                <a:latin typeface="Times New Roman" pitchFamily="18" charset="0"/>
                <a:cs typeface="Times New Roman" pitchFamily="18" charset="0"/>
              </a:rPr>
              <a:t> και P είναι θετική και γραμμική.</a:t>
            </a:r>
          </a:p>
          <a:p>
            <a:pPr algn="just"/>
            <a:r>
              <a:rPr lang="el-GR" dirty="0" smtClean="0">
                <a:latin typeface="Times New Roman" pitchFamily="18" charset="0"/>
                <a:cs typeface="Times New Roman" pitchFamily="18" charset="0"/>
              </a:rPr>
              <a:t>Όλα αυτά αναφέρονται σε μακροοικονομικό επίπεδο </a:t>
            </a:r>
            <a:endParaRPr lang="el-GR"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85000" lnSpcReduction="20000"/>
          </a:bodyPr>
          <a:lstStyle/>
          <a:p>
            <a:pPr algn="just"/>
            <a:r>
              <a:rPr lang="el-GR" dirty="0" smtClean="0">
                <a:latin typeface="Times New Roman" pitchFamily="18" charset="0"/>
                <a:cs typeface="Times New Roman" pitchFamily="18" charset="0"/>
              </a:rPr>
              <a:t>Η Σχολή του </a:t>
            </a:r>
            <a:r>
              <a:rPr lang="el-GR" dirty="0" err="1" smtClean="0">
                <a:latin typeface="Times New Roman" pitchFamily="18" charset="0"/>
                <a:cs typeface="Times New Roman" pitchFamily="18" charset="0"/>
              </a:rPr>
              <a:t>Cambridge</a:t>
            </a:r>
            <a:r>
              <a:rPr lang="el-GR" dirty="0" smtClean="0">
                <a:latin typeface="Times New Roman" pitchFamily="18" charset="0"/>
                <a:cs typeface="Times New Roman" pitchFamily="18" charset="0"/>
              </a:rPr>
              <a:t> για να δώσει μια μικροοικονομική χροιά σε αυτή την εξίσωση έδωσε έμφαση στα κίνητρα παρακράτησης χρήματος ως μέσο συναλλαγών και ως  μέσο διατήρησης πλούτου.</a:t>
            </a:r>
          </a:p>
          <a:p>
            <a:pPr algn="just"/>
            <a:r>
              <a:rPr lang="el-GR" dirty="0" smtClean="0">
                <a:latin typeface="Times New Roman" pitchFamily="18" charset="0"/>
                <a:cs typeface="Times New Roman" pitchFamily="18" charset="0"/>
              </a:rPr>
              <a:t>Η επιθυμία </a:t>
            </a:r>
            <a:r>
              <a:rPr lang="el-GR" dirty="0" err="1" smtClean="0">
                <a:latin typeface="Times New Roman" pitchFamily="18" charset="0"/>
                <a:cs typeface="Times New Roman" pitchFamily="18" charset="0"/>
              </a:rPr>
              <a:t>διακράτησης</a:t>
            </a:r>
            <a:r>
              <a:rPr lang="el-GR" dirty="0" smtClean="0">
                <a:latin typeface="Times New Roman" pitchFamily="18" charset="0"/>
                <a:cs typeface="Times New Roman" pitchFamily="18" charset="0"/>
              </a:rPr>
              <a:t> ρευστών είναι ένα ποσοστό </a:t>
            </a:r>
            <a:r>
              <a:rPr lang="en-US" dirty="0" smtClean="0">
                <a:latin typeface="Times New Roman" pitchFamily="18" charset="0"/>
                <a:cs typeface="Times New Roman" pitchFamily="18" charset="0"/>
              </a:rPr>
              <a:t>k</a:t>
            </a:r>
            <a:r>
              <a:rPr lang="el-GR" dirty="0" smtClean="0">
                <a:latin typeface="Times New Roman" pitchFamily="18" charset="0"/>
                <a:cs typeface="Times New Roman" pitchFamily="18" charset="0"/>
              </a:rPr>
              <a:t> του ονομαστικού εισοδήματος. </a:t>
            </a:r>
          </a:p>
          <a:p>
            <a:pPr algn="just"/>
            <a:r>
              <a:rPr lang="el-GR" dirty="0" err="1" smtClean="0">
                <a:latin typeface="Times New Roman" pitchFamily="18" charset="0"/>
                <a:cs typeface="Times New Roman" pitchFamily="18" charset="0"/>
              </a:rPr>
              <a:t>Μ</a:t>
            </a:r>
            <a:r>
              <a:rPr lang="el-GR" baseline="-25000" dirty="0" err="1" smtClean="0">
                <a:latin typeface="Times New Roman" pitchFamily="18" charset="0"/>
                <a:cs typeface="Times New Roman" pitchFamily="18" charset="0"/>
              </a:rPr>
              <a:t>d</a:t>
            </a:r>
            <a:r>
              <a:rPr lang="el-GR" dirty="0" smtClean="0">
                <a:latin typeface="Times New Roman" pitchFamily="18" charset="0"/>
                <a:cs typeface="Times New Roman" pitchFamily="18" charset="0"/>
              </a:rPr>
              <a:t> = k (P x y)	 όπου, k =1/</a:t>
            </a:r>
            <a:r>
              <a:rPr lang="en-US" dirty="0" smtClean="0">
                <a:latin typeface="Times New Roman" pitchFamily="18" charset="0"/>
                <a:cs typeface="Times New Roman" pitchFamily="18" charset="0"/>
              </a:rPr>
              <a:t>V</a:t>
            </a:r>
            <a:r>
              <a:rPr lang="el-GR" dirty="0" smtClean="0">
                <a:latin typeface="Times New Roman" pitchFamily="18" charset="0"/>
                <a:cs typeface="Times New Roman" pitchFamily="18" charset="0"/>
              </a:rPr>
              <a:t> σταθερά</a:t>
            </a:r>
          </a:p>
          <a:p>
            <a:pPr algn="just"/>
            <a:r>
              <a:rPr lang="el-GR" dirty="0" smtClean="0">
                <a:latin typeface="Times New Roman" pitchFamily="18" charset="0"/>
                <a:cs typeface="Times New Roman" pitchFamily="18" charset="0"/>
              </a:rPr>
              <a:t>Στην συνέχεια ο </a:t>
            </a:r>
            <a:r>
              <a:rPr lang="en-US" dirty="0" smtClean="0">
                <a:latin typeface="Times New Roman" pitchFamily="18" charset="0"/>
                <a:cs typeface="Times New Roman" pitchFamily="18" charset="0"/>
              </a:rPr>
              <a:t>Keynes</a:t>
            </a:r>
            <a:r>
              <a:rPr lang="el-GR" dirty="0" smtClean="0">
                <a:latin typeface="Times New Roman" pitchFamily="18" charset="0"/>
                <a:cs typeface="Times New Roman" pitchFamily="18" charset="0"/>
              </a:rPr>
              <a:t> ήταν αυτός που εισήγαγε την έννοια του επιτοκίου στην ζήτηση χρήματος μέσα από το λεγόμενο κίνητρο κερδοσκοπίας. Οι βασικές υποθέσεις της κερδοσκοπικής ζήτησης χρήματος είναι οι ακόλουθες:</a:t>
            </a:r>
          </a:p>
          <a:p>
            <a:pPr algn="just"/>
            <a:endParaRPr lang="el-GR" dirty="0" smtClean="0">
              <a:latin typeface="Times New Roman" pitchFamily="18" charset="0"/>
              <a:cs typeface="Times New Roman" pitchFamily="18" charset="0"/>
            </a:endParaRPr>
          </a:p>
          <a:p>
            <a:pPr>
              <a:buNone/>
            </a:pPr>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0000" lnSpcReduction="20000"/>
          </a:bodyPr>
          <a:lstStyle/>
          <a:p>
            <a:pPr marL="514350" lvl="0" indent="-514350">
              <a:buFont typeface="+mj-lt"/>
              <a:buAutoNum type="arabicPeriod"/>
            </a:pPr>
            <a:r>
              <a:rPr lang="el-GR" dirty="0" smtClean="0"/>
              <a:t>Η ύπαρξη αβεβαιότητας για το μελλοντικό επίπεδο του επιτοκίου.</a:t>
            </a:r>
          </a:p>
          <a:p>
            <a:pPr marL="514350" lvl="0" indent="-514350">
              <a:buFont typeface="+mj-lt"/>
              <a:buAutoNum type="arabicPeriod"/>
            </a:pPr>
            <a:r>
              <a:rPr lang="el-GR" dirty="0" smtClean="0"/>
              <a:t>Υπάρχουν δύο περιουσιακά στοιχεία στα οποία τα άτομα μπορούν να διατηρήσουν τον πλούτο τους (</a:t>
            </a:r>
            <a:r>
              <a:rPr lang="el-GR" dirty="0" err="1" smtClean="0"/>
              <a:t>W</a:t>
            </a:r>
            <a:r>
              <a:rPr lang="el-GR" baseline="-25000" dirty="0" err="1" smtClean="0"/>
              <a:t>h</a:t>
            </a:r>
            <a:r>
              <a:rPr lang="el-GR" dirty="0" smtClean="0"/>
              <a:t>): οι ομολογίες (B)  και το χρήμα (M).</a:t>
            </a:r>
          </a:p>
          <a:p>
            <a:pPr marL="514350" lvl="0" indent="-514350">
              <a:buFont typeface="+mj-lt"/>
              <a:buAutoNum type="arabicPeriod"/>
            </a:pPr>
            <a:r>
              <a:rPr lang="el-GR" dirty="0" smtClean="0"/>
              <a:t>Το χρήμα έχει μηδενική απόδοση και είναι ελεύθερο κινδύνου.</a:t>
            </a:r>
          </a:p>
          <a:p>
            <a:pPr marL="514350" lvl="0" indent="-514350">
              <a:buFont typeface="+mj-lt"/>
              <a:buAutoNum type="arabicPeriod"/>
            </a:pPr>
            <a:r>
              <a:rPr lang="el-GR" dirty="0" smtClean="0"/>
              <a:t>Οι ομολογίες  έχουν απόδοση και η κατοχή τους συνεπάγεται κίνδυνο.</a:t>
            </a:r>
          </a:p>
          <a:p>
            <a:r>
              <a:rPr lang="el-GR" dirty="0" smtClean="0"/>
              <a:t>Τα βασικά σημεία της θεωρίας του είναι ότι το κάθε άτομο έχει υπόψη του ένα κανονικό επιτόκιο (</a:t>
            </a:r>
            <a:r>
              <a:rPr lang="el-GR" dirty="0" err="1" smtClean="0"/>
              <a:t>normal</a:t>
            </a:r>
            <a:r>
              <a:rPr lang="el-GR" dirty="0" smtClean="0"/>
              <a:t> </a:t>
            </a:r>
            <a:r>
              <a:rPr lang="el-GR" dirty="0" err="1" smtClean="0"/>
              <a:t>interest</a:t>
            </a:r>
            <a:r>
              <a:rPr lang="el-GR" dirty="0" smtClean="0"/>
              <a:t> </a:t>
            </a:r>
            <a:r>
              <a:rPr lang="el-GR" dirty="0" err="1" smtClean="0"/>
              <a:t>rate</a:t>
            </a:r>
            <a:r>
              <a:rPr lang="el-GR" dirty="0" smtClean="0"/>
              <a:t>) το οποίο προσδοκά να επικρατήσει στο μέλλον. Αυτό το κανονικό ή αναμενόμενο επιτόκιο διαφέρει από άτομο σε άτομο.</a:t>
            </a:r>
          </a:p>
          <a:p>
            <a:r>
              <a:rPr lang="el-GR" dirty="0" smtClean="0"/>
              <a:t>Υπάρχει όμως ένα επιτόκιο αγοράς, το κρίσιμο επιτόκιο (</a:t>
            </a:r>
            <a:r>
              <a:rPr lang="el-GR" dirty="0" err="1" smtClean="0"/>
              <a:t>critical</a:t>
            </a:r>
            <a:r>
              <a:rPr lang="el-GR" dirty="0" smtClean="0"/>
              <a:t> </a:t>
            </a:r>
            <a:r>
              <a:rPr lang="el-GR" dirty="0" err="1" smtClean="0"/>
              <a:t>interest</a:t>
            </a:r>
            <a:r>
              <a:rPr lang="el-GR" dirty="0" smtClean="0"/>
              <a:t> </a:t>
            </a:r>
            <a:r>
              <a:rPr lang="el-GR" dirty="0" err="1" smtClean="0"/>
              <a:t>rate</a:t>
            </a:r>
            <a:r>
              <a:rPr lang="el-GR" dirty="0" smtClean="0"/>
              <a:t>) στο οποίο η προσδοκώμενη απόδοση των ομολογιών είναι ίση με μηδέν. </a:t>
            </a:r>
          </a:p>
          <a:p>
            <a:pPr lvl="0"/>
            <a:endParaRPr lang="el-GR" dirty="0" smtClean="0"/>
          </a:p>
          <a:p>
            <a:pPr>
              <a:buNone/>
            </a:pPr>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70000" lnSpcReduction="20000"/>
          </a:bodyPr>
          <a:lstStyle/>
          <a:p>
            <a:pPr algn="just"/>
            <a:r>
              <a:rPr lang="el-GR" dirty="0" smtClean="0">
                <a:latin typeface="Times New Roman" pitchFamily="18" charset="0"/>
                <a:cs typeface="Times New Roman" pitchFamily="18" charset="0"/>
              </a:rPr>
              <a:t>Έτσι αν το τρέχον επιτόκιο αγοράς είναι μεγαλύτερο (μικρότερο) από το κρίσιμο το άτομο αναμένει το επιτόκιο να μειωθεί (αυξηθεί) με αποτέλεσμα να αυξηθεί (μειωθεί) η τιμή των ομολόγων οδηγώντας σε κεφαλαιακά κέρδη (ζημίες) από τις ομολογίες.</a:t>
            </a:r>
          </a:p>
          <a:p>
            <a:pPr algn="just"/>
            <a:r>
              <a:rPr lang="el-GR" dirty="0" smtClean="0">
                <a:latin typeface="Times New Roman" pitchFamily="18" charset="0"/>
                <a:cs typeface="Times New Roman" pitchFamily="18" charset="0"/>
              </a:rPr>
              <a:t>Σε αυτή την περίπτωση το άτομο διατηρεί όλο τον πλούτο του σε ομόλογα (χρήμα) δεδομένου ότι τα άτομα δεν διατηρούν διαφοροποιημένα χαρτοφυλάκια: </a:t>
            </a:r>
            <a:r>
              <a:rPr lang="el-GR" dirty="0" err="1" smtClean="0">
                <a:latin typeface="Times New Roman" pitchFamily="18" charset="0"/>
                <a:cs typeface="Times New Roman" pitchFamily="18" charset="0"/>
              </a:rPr>
              <a:t>W</a:t>
            </a:r>
            <a:r>
              <a:rPr lang="el-GR" baseline="-25000" dirty="0" err="1" smtClean="0">
                <a:latin typeface="Times New Roman" pitchFamily="18" charset="0"/>
                <a:cs typeface="Times New Roman" pitchFamily="18" charset="0"/>
              </a:rPr>
              <a:t>h</a:t>
            </a:r>
            <a:r>
              <a:rPr lang="el-GR" dirty="0" err="1" smtClean="0">
                <a:latin typeface="Times New Roman" pitchFamily="18" charset="0"/>
                <a:cs typeface="Times New Roman" pitchFamily="18" charset="0"/>
              </a:rPr>
              <a:t>=B</a:t>
            </a:r>
            <a:r>
              <a:rPr lang="el-GR" dirty="0" smtClean="0">
                <a:latin typeface="Times New Roman" pitchFamily="18" charset="0"/>
                <a:cs typeface="Times New Roman" pitchFamily="18" charset="0"/>
              </a:rPr>
              <a:t>, M=0 (</a:t>
            </a:r>
            <a:r>
              <a:rPr lang="el-GR" dirty="0" err="1" smtClean="0">
                <a:latin typeface="Times New Roman" pitchFamily="18" charset="0"/>
                <a:cs typeface="Times New Roman" pitchFamily="18" charset="0"/>
              </a:rPr>
              <a:t>W</a:t>
            </a:r>
            <a:r>
              <a:rPr lang="el-GR" baseline="-25000" dirty="0" err="1" smtClean="0">
                <a:latin typeface="Times New Roman" pitchFamily="18" charset="0"/>
                <a:cs typeface="Times New Roman" pitchFamily="18" charset="0"/>
              </a:rPr>
              <a:t>h</a:t>
            </a:r>
            <a:r>
              <a:rPr lang="el-GR" dirty="0" err="1" smtClean="0">
                <a:latin typeface="Times New Roman" pitchFamily="18" charset="0"/>
                <a:cs typeface="Times New Roman" pitchFamily="18" charset="0"/>
              </a:rPr>
              <a:t>=M</a:t>
            </a:r>
            <a:r>
              <a:rPr lang="el-GR" dirty="0" smtClean="0">
                <a:latin typeface="Times New Roman" pitchFamily="18" charset="0"/>
                <a:cs typeface="Times New Roman" pitchFamily="18" charset="0"/>
              </a:rPr>
              <a:t>, B=0).</a:t>
            </a:r>
          </a:p>
          <a:p>
            <a:pPr algn="just"/>
            <a:r>
              <a:rPr lang="el-GR" dirty="0" smtClean="0">
                <a:latin typeface="Times New Roman" pitchFamily="18" charset="0"/>
                <a:cs typeface="Times New Roman" pitchFamily="18" charset="0"/>
              </a:rPr>
              <a:t>Έτσι η ζήτηση χρήματος μπορούμε να πούμε ότι αποτελείται από δύο μέρη όπως φαίνονται στο ακόλουθο γράφημα </a:t>
            </a:r>
            <a:r>
              <a:rPr lang="en-US" dirty="0" err="1" smtClean="0">
                <a:latin typeface="Times New Roman" pitchFamily="18" charset="0"/>
                <a:cs typeface="Times New Roman" pitchFamily="18" charset="0"/>
              </a:rPr>
              <a:t>M</a:t>
            </a:r>
            <a:r>
              <a:rPr lang="en-US" baseline="-25000" dirty="0" err="1" smtClean="0">
                <a:latin typeface="Times New Roman" pitchFamily="18" charset="0"/>
                <a:cs typeface="Times New Roman" pitchFamily="18" charset="0"/>
              </a:rPr>
              <a:t>d</a:t>
            </a:r>
            <a:r>
              <a:rPr lang="el-GR"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M</a:t>
            </a:r>
            <a:r>
              <a:rPr lang="en-US" baseline="-25000" dirty="0" smtClean="0">
                <a:latin typeface="Times New Roman" pitchFamily="18" charset="0"/>
                <a:cs typeface="Times New Roman" pitchFamily="18" charset="0"/>
              </a:rPr>
              <a:t>t</a:t>
            </a:r>
            <a:r>
              <a:rPr lang="el-GR" baseline="-25000" dirty="0" smtClean="0">
                <a:latin typeface="Times New Roman" pitchFamily="18" charset="0"/>
                <a:cs typeface="Times New Roman" pitchFamily="18" charset="0"/>
              </a:rPr>
              <a:t>+</a:t>
            </a:r>
            <a:r>
              <a:rPr lang="en-US" baseline="-25000" dirty="0" smtClean="0">
                <a:latin typeface="Times New Roman" pitchFamily="18" charset="0"/>
                <a:cs typeface="Times New Roman" pitchFamily="18" charset="0"/>
              </a:rPr>
              <a:t>p</a:t>
            </a:r>
            <a:r>
              <a:rPr lang="el-GR" dirty="0" smtClean="0">
                <a:latin typeface="Times New Roman" pitchFamily="18" charset="0"/>
                <a:cs typeface="Times New Roman" pitchFamily="18" charset="0"/>
              </a:rPr>
              <a:t>+</a:t>
            </a:r>
            <a:r>
              <a:rPr lang="en-US" dirty="0" err="1" smtClean="0">
                <a:latin typeface="Times New Roman" pitchFamily="18" charset="0"/>
                <a:cs typeface="Times New Roman" pitchFamily="18" charset="0"/>
              </a:rPr>
              <a:t>M</a:t>
            </a:r>
            <a:r>
              <a:rPr lang="en-US" baseline="-25000" dirty="0" err="1" smtClean="0">
                <a:latin typeface="Times New Roman" pitchFamily="18" charset="0"/>
                <a:cs typeface="Times New Roman" pitchFamily="18" charset="0"/>
              </a:rPr>
              <a:t>sp</a:t>
            </a:r>
            <a:r>
              <a:rPr lang="el-GR" dirty="0" smtClean="0">
                <a:latin typeface="Times New Roman" pitchFamily="18" charset="0"/>
                <a:cs typeface="Times New Roman" pitchFamily="18" charset="0"/>
              </a:rPr>
              <a:t>. Ενώ η προσφορά χρήματος Μ</a:t>
            </a:r>
            <a:r>
              <a:rPr lang="en-US" baseline="-25000" dirty="0" smtClean="0">
                <a:latin typeface="Times New Roman" pitchFamily="18" charset="0"/>
                <a:cs typeface="Times New Roman" pitchFamily="18" charset="0"/>
              </a:rPr>
              <a:t>s</a:t>
            </a:r>
            <a:r>
              <a:rPr lang="el-GR"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Money supply</a:t>
            </a:r>
            <a:r>
              <a:rPr lang="el-GR" dirty="0" smtClean="0">
                <a:latin typeface="Times New Roman" pitchFamily="18" charset="0"/>
                <a:cs typeface="Times New Roman" pitchFamily="18" charset="0"/>
              </a:rPr>
              <a:t>) θεωρείται εξωγενώς δεδομένη από την κεντρική τράπεζα. Η τομή των δύο ορίζει το επιτόκιο και την ποσότητα χρήματος ισορροπίας.</a:t>
            </a:r>
          </a:p>
          <a:p>
            <a:pPr algn="just"/>
            <a:r>
              <a:rPr lang="el-GR" b="1" dirty="0" smtClean="0">
                <a:latin typeface="Times New Roman" pitchFamily="18" charset="0"/>
                <a:cs typeface="Times New Roman" pitchFamily="18" charset="0"/>
              </a:rPr>
              <a:t>Γράφημα 5.1</a:t>
            </a:r>
            <a:r>
              <a:rPr lang="el-GR" dirty="0" smtClean="0">
                <a:latin typeface="Times New Roman" pitchFamily="18" charset="0"/>
                <a:cs typeface="Times New Roman" pitchFamily="18" charset="0"/>
              </a:rPr>
              <a:t>. Ισορροπία στην αγορά χρήματος</a:t>
            </a:r>
          </a:p>
          <a:p>
            <a:pPr algn="just"/>
            <a:endParaRPr lang="el-GR"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489</TotalTime>
  <Words>4671</Words>
  <Application>Microsoft Office PowerPoint</Application>
  <PresentationFormat>Προβολή στην οθόνη (4:3)</PresentationFormat>
  <Paragraphs>219</Paragraphs>
  <Slides>53</Slides>
  <Notes>0</Notes>
  <HiddenSlides>0</HiddenSlides>
  <MMClips>0</MMClips>
  <ScaleCrop>false</ScaleCrop>
  <HeadingPairs>
    <vt:vector size="6" baseType="variant">
      <vt:variant>
        <vt:lpstr>Θέμα</vt:lpstr>
      </vt:variant>
      <vt:variant>
        <vt:i4>1</vt:i4>
      </vt:variant>
      <vt:variant>
        <vt:lpstr>Ενσωματωμένοι διακομιστές OLE</vt:lpstr>
      </vt:variant>
      <vt:variant>
        <vt:i4>1</vt:i4>
      </vt:variant>
      <vt:variant>
        <vt:lpstr>Τίτλοι διαφανειών</vt:lpstr>
      </vt:variant>
      <vt:variant>
        <vt:i4>53</vt:i4>
      </vt:variant>
    </vt:vector>
  </HeadingPairs>
  <TitlesOfParts>
    <vt:vector size="55" baseType="lpstr">
      <vt:lpstr>Θέμα του Office</vt:lpstr>
      <vt:lpstr>Equation</vt:lpstr>
      <vt:lpstr>ΚΕΝΤΡΙΚΕΣ ΤΡΑΠΕΖΕΣ ΚΑΙ ΝΟΜΙΣΜΑΤΙΚΗ ΠΟΛΙΤΙΚΗ </vt:lpstr>
      <vt:lpstr>5.1 Οι βασικές λειτουργίες της κεντρικής τράπεζας </vt:lpstr>
      <vt:lpstr>Διαφάνεια 3</vt:lpstr>
      <vt:lpstr>5.2 Η αγορά χρήματος και η νομισματική πολιτική  </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lpstr>Διαφάνεια 13</vt:lpstr>
      <vt:lpstr>Διαφάνεια 14</vt:lpstr>
      <vt:lpstr>Διαφάνεια 15</vt:lpstr>
      <vt:lpstr>Διαφάνεια 16</vt:lpstr>
      <vt:lpstr>Διαφάνεια 17</vt:lpstr>
      <vt:lpstr>Διαφάνεια 18</vt:lpstr>
      <vt:lpstr>Διαφάνεια 19</vt:lpstr>
      <vt:lpstr>Διαφάνεια 20</vt:lpstr>
      <vt:lpstr>Διαφάνεια 21</vt:lpstr>
      <vt:lpstr>Διαφάνεια 22</vt:lpstr>
      <vt:lpstr>Διαφάνεια 23</vt:lpstr>
      <vt:lpstr>Διαφάνεια 24</vt:lpstr>
      <vt:lpstr>5.3 Η άσκηση νομισματικής πολιτικής στο υπόδειγμα IS-LM  </vt:lpstr>
      <vt:lpstr>Διαφάνεια 26</vt:lpstr>
      <vt:lpstr>Διαφάνεια 27</vt:lpstr>
      <vt:lpstr>Διαφάνεια 28</vt:lpstr>
      <vt:lpstr>Διαφάνεια 29</vt:lpstr>
      <vt:lpstr>Διαφάνεια 30</vt:lpstr>
      <vt:lpstr>Διαφάνεια 31</vt:lpstr>
      <vt:lpstr>5.4 Η νομισματική πολιτική σε περιόδους κρίσεων: τα μη συμβατικά εργαλεία  </vt:lpstr>
      <vt:lpstr>Γράφημα 5.7 Παγίδα ρευστότητας γραφικά αναπαράσταση </vt:lpstr>
      <vt:lpstr>Διαφάνεια 34</vt:lpstr>
      <vt:lpstr>Διαφάνεια 35</vt:lpstr>
      <vt:lpstr>5.5 Τα χαρακτηριστικά του κεντρικού τραπεζίτη </vt:lpstr>
      <vt:lpstr>Διαφάνεια 37</vt:lpstr>
      <vt:lpstr>Διαφάνεια 38</vt:lpstr>
      <vt:lpstr>Διαφάνεια 39</vt:lpstr>
      <vt:lpstr>5.6 Οι μηχανισμοί μετάδοσης της νομισματικής πολιτικής </vt:lpstr>
      <vt:lpstr>Διαφάνεια 41</vt:lpstr>
      <vt:lpstr>Διαφάνεια 42</vt:lpstr>
      <vt:lpstr>Διαφάνεια 43</vt:lpstr>
      <vt:lpstr>Γράφημα 5.13 Το κανάλι του τραπεζικού δανεισμού στο υπόδειγμα ISLM </vt:lpstr>
      <vt:lpstr>Διαφάνεια 45</vt:lpstr>
      <vt:lpstr>Διαφάνεια 46</vt:lpstr>
      <vt:lpstr>Διαφάνεια 47</vt:lpstr>
      <vt:lpstr>Διαφάνεια 48</vt:lpstr>
      <vt:lpstr>Διαφάνεια 49</vt:lpstr>
      <vt:lpstr>Διαφάνεια 50</vt:lpstr>
      <vt:lpstr>Διαφάνεια 51</vt:lpstr>
      <vt:lpstr>Διαφάνεια 52</vt:lpstr>
      <vt:lpstr>Διαφάνεια 53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ΚΕΝΤΡΙΚΕΣ ΤΡΑΠΕΖΕΣ ΚΑΙ ΝΟΜΙΣΜΑΤΙΚΗ ΠΟΛΙΤΙΚΗ </dc:title>
  <dc:creator>hp</dc:creator>
  <cp:lastModifiedBy>hp</cp:lastModifiedBy>
  <cp:revision>47</cp:revision>
  <dcterms:created xsi:type="dcterms:W3CDTF">2014-10-02T16:30:20Z</dcterms:created>
  <dcterms:modified xsi:type="dcterms:W3CDTF">2020-04-26T10:50:41Z</dcterms:modified>
</cp:coreProperties>
</file>