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74"/>
  </p:notesMasterIdLst>
  <p:handoutMasterIdLst>
    <p:handoutMasterId r:id="rId75"/>
  </p:handoutMasterIdLst>
  <p:sldIdLst>
    <p:sldId id="845" r:id="rId3"/>
    <p:sldId id="576" r:id="rId4"/>
    <p:sldId id="628" r:id="rId5"/>
    <p:sldId id="577" r:id="rId6"/>
    <p:sldId id="653" r:id="rId7"/>
    <p:sldId id="672" r:id="rId8"/>
    <p:sldId id="775" r:id="rId9"/>
    <p:sldId id="776" r:id="rId10"/>
    <p:sldId id="778" r:id="rId11"/>
    <p:sldId id="780" r:id="rId12"/>
    <p:sldId id="836" r:id="rId13"/>
    <p:sldId id="786" r:id="rId14"/>
    <p:sldId id="788" r:id="rId15"/>
    <p:sldId id="669" r:id="rId16"/>
    <p:sldId id="790" r:id="rId17"/>
    <p:sldId id="837" r:id="rId18"/>
    <p:sldId id="791" r:id="rId19"/>
    <p:sldId id="792" r:id="rId20"/>
    <p:sldId id="793" r:id="rId21"/>
    <p:sldId id="798" r:id="rId22"/>
    <p:sldId id="841" r:id="rId23"/>
    <p:sldId id="795" r:id="rId24"/>
    <p:sldId id="794" r:id="rId25"/>
    <p:sldId id="796" r:id="rId26"/>
    <p:sldId id="777" r:id="rId27"/>
    <p:sldId id="799" r:id="rId28"/>
    <p:sldId id="800" r:id="rId29"/>
    <p:sldId id="801" r:id="rId30"/>
    <p:sldId id="802" r:id="rId31"/>
    <p:sldId id="805" r:id="rId32"/>
    <p:sldId id="804" r:id="rId33"/>
    <p:sldId id="803" r:id="rId34"/>
    <p:sldId id="808" r:id="rId35"/>
    <p:sldId id="813" r:id="rId36"/>
    <p:sldId id="809" r:id="rId37"/>
    <p:sldId id="810" r:id="rId38"/>
    <p:sldId id="811" r:id="rId39"/>
    <p:sldId id="812" r:id="rId40"/>
    <p:sldId id="814" r:id="rId41"/>
    <p:sldId id="815" r:id="rId42"/>
    <p:sldId id="816" r:id="rId43"/>
    <p:sldId id="817" r:id="rId44"/>
    <p:sldId id="819" r:id="rId45"/>
    <p:sldId id="818" r:id="rId46"/>
    <p:sldId id="821" r:id="rId47"/>
    <p:sldId id="822" r:id="rId48"/>
    <p:sldId id="823" r:id="rId49"/>
    <p:sldId id="824" r:id="rId50"/>
    <p:sldId id="734" r:id="rId51"/>
    <p:sldId id="826" r:id="rId52"/>
    <p:sldId id="834" r:id="rId53"/>
    <p:sldId id="827" r:id="rId54"/>
    <p:sldId id="769" r:id="rId55"/>
    <p:sldId id="844" r:id="rId56"/>
    <p:sldId id="828" r:id="rId57"/>
    <p:sldId id="773" r:id="rId58"/>
    <p:sldId id="829" r:id="rId59"/>
    <p:sldId id="830" r:id="rId60"/>
    <p:sldId id="831" r:id="rId61"/>
    <p:sldId id="832" r:id="rId62"/>
    <p:sldId id="765" r:id="rId63"/>
    <p:sldId id="784" r:id="rId64"/>
    <p:sldId id="695" r:id="rId65"/>
    <p:sldId id="783" r:id="rId66"/>
    <p:sldId id="766" r:id="rId67"/>
    <p:sldId id="782" r:id="rId68"/>
    <p:sldId id="762" r:id="rId69"/>
    <p:sldId id="761" r:id="rId70"/>
    <p:sldId id="774" r:id="rId71"/>
    <p:sldId id="840" r:id="rId72"/>
    <p:sldId id="772" r:id="rId73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EFEFEF"/>
    <a:srgbClr val="787878"/>
    <a:srgbClr val="818181"/>
    <a:srgbClr val="FF75FF"/>
    <a:srgbClr val="FF5050"/>
    <a:srgbClr val="A0BBC4"/>
    <a:srgbClr val="B1C7CF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5" autoAdjust="0"/>
    <p:restoredTop sz="95181" autoAdjust="0"/>
  </p:normalViewPr>
  <p:slideViewPr>
    <p:cSldViewPr snapToGrid="0">
      <p:cViewPr varScale="1">
        <p:scale>
          <a:sx n="104" d="100"/>
          <a:sy n="104" d="100"/>
        </p:scale>
        <p:origin x="-19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018"/>
    </p:cViewPr>
  </p:sorterViewPr>
  <p:notesViewPr>
    <p:cSldViewPr snapToGrid="0">
      <p:cViewPr varScale="1">
        <p:scale>
          <a:sx n="37" d="100"/>
          <a:sy n="37" d="100"/>
        </p:scale>
        <p:origin x="-1548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>
            <a:extLst>
              <a:ext uri="{FF2B5EF4-FFF2-40B4-BE49-F238E27FC236}">
                <a16:creationId xmlns="" xmlns:a16="http://schemas.microsoft.com/office/drawing/2014/main" id="{72A0EF7E-C684-4AEF-A906-B48D239A68E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1" tIns="46790" rIns="93581" bIns="46790" numCol="1" anchor="t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74115" name="Rectangle 3">
            <a:extLst>
              <a:ext uri="{FF2B5EF4-FFF2-40B4-BE49-F238E27FC236}">
                <a16:creationId xmlns="" xmlns:a16="http://schemas.microsoft.com/office/drawing/2014/main" id="{45A98515-7765-438A-AEE2-D15F444184C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1" tIns="46790" rIns="93581" bIns="46790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74116" name="Rectangle 4">
            <a:extLst>
              <a:ext uri="{FF2B5EF4-FFF2-40B4-BE49-F238E27FC236}">
                <a16:creationId xmlns="" xmlns:a16="http://schemas.microsoft.com/office/drawing/2014/main" id="{5948074C-4E09-4F9F-B11E-C859D730D8B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1" tIns="46790" rIns="93581" bIns="46790" numCol="1" anchor="b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74117" name="Rectangle 5">
            <a:extLst>
              <a:ext uri="{FF2B5EF4-FFF2-40B4-BE49-F238E27FC236}">
                <a16:creationId xmlns="" xmlns:a16="http://schemas.microsoft.com/office/drawing/2014/main" id="{997B3014-BCFA-4E18-BD88-2B7D6E22F16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1" tIns="46790" rIns="93581" bIns="46790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fld id="{4BD28FE9-36EE-4E56-9692-251E051178D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155390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="" xmlns:a16="http://schemas.microsoft.com/office/drawing/2014/main" id="{2F1BD14B-A55F-4BA3-A115-984CE57ECEC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1" tIns="46790" rIns="93581" bIns="46790" numCol="1" anchor="t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>
            <a:extLst>
              <a:ext uri="{FF2B5EF4-FFF2-40B4-BE49-F238E27FC236}">
                <a16:creationId xmlns="" xmlns:a16="http://schemas.microsoft.com/office/drawing/2014/main" id="{471DFC8E-E20D-4834-8D01-B6E08615C09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12578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1" tIns="46790" rIns="93581" bIns="46790" numCol="1" anchor="t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="" xmlns:a16="http://schemas.microsoft.com/office/drawing/2014/main" id="{B0088410-0D54-4094-B3C2-F668126E974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23938" y="774700"/>
            <a:ext cx="5068887" cy="3802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="" xmlns:a16="http://schemas.microsoft.com/office/drawing/2014/main" id="{AFD458F8-F47B-45C5-B613-6CDBF198727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887913"/>
            <a:ext cx="5237162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1" tIns="46790" rIns="93581" bIns="467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="" xmlns:a16="http://schemas.microsoft.com/office/drawing/2014/main" id="{AC0B881F-D06E-433E-AC66-D127CD309F6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94863"/>
            <a:ext cx="30480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1" tIns="46790" rIns="93581" bIns="46790" numCol="1" anchor="b" anchorCtr="0" compatLnSpc="1">
            <a:prstTxWarp prst="textNoShape">
              <a:avLst/>
            </a:prstTxWarp>
          </a:bodyPr>
          <a:lstStyle>
            <a:lvl1pPr defTabSz="93503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>
            <a:extLst>
              <a:ext uri="{FF2B5EF4-FFF2-40B4-BE49-F238E27FC236}">
                <a16:creationId xmlns="" xmlns:a16="http://schemas.microsoft.com/office/drawing/2014/main" id="{40072F35-4AD1-443B-B909-39FCBCB95C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9694863"/>
            <a:ext cx="312578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81" tIns="46790" rIns="93581" bIns="46790" numCol="1" anchor="b" anchorCtr="0" compatLnSpc="1">
            <a:prstTxWarp prst="textNoShape">
              <a:avLst/>
            </a:prstTxWarp>
          </a:bodyPr>
          <a:lstStyle>
            <a:lvl1pPr algn="r" defTabSz="935038">
              <a:defRPr sz="1200"/>
            </a:lvl1pPr>
          </a:lstStyle>
          <a:p>
            <a:pPr>
              <a:defRPr/>
            </a:pPr>
            <a:fld id="{8BCA6EE7-99F8-44D9-BBB5-51F5B14C5B34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341521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>
            <a:extLst>
              <a:ext uri="{FF2B5EF4-FFF2-40B4-BE49-F238E27FC236}">
                <a16:creationId xmlns="" xmlns:a16="http://schemas.microsoft.com/office/drawing/2014/main" id="{D019AD86-01A5-4BD2-9C55-35D3DD0483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10BEC0-CC9C-42DF-904A-813407423D75}" type="slidenum">
              <a:rPr lang="en-US" altLang="el-GR" sz="1200" smtClean="0"/>
              <a:pPr/>
              <a:t>69</a:t>
            </a:fld>
            <a:endParaRPr lang="en-US" altLang="el-GR" sz="1200"/>
          </a:p>
        </p:txBody>
      </p:sp>
      <p:sp>
        <p:nvSpPr>
          <p:cNvPr id="94211" name="Rectangle 2">
            <a:extLst>
              <a:ext uri="{FF2B5EF4-FFF2-40B4-BE49-F238E27FC236}">
                <a16:creationId xmlns="" xmlns:a16="http://schemas.microsoft.com/office/drawing/2014/main" id="{557D784F-9485-4FAA-B074-AE5B974937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>
            <a:extLst>
              <a:ext uri="{FF2B5EF4-FFF2-40B4-BE49-F238E27FC236}">
                <a16:creationId xmlns="" xmlns:a16="http://schemas.microsoft.com/office/drawing/2014/main" id="{E86F82D5-B158-4F2A-8CEC-0110A3E06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="" xmlns:a16="http://schemas.microsoft.com/office/drawing/2014/main" id="{8378A55B-9905-4C8D-BBB4-CCE0357852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321F54F-B96B-434C-8394-D0ED85C8FD6E}" type="slidenum">
              <a:rPr lang="en-US" altLang="el-GR" sz="1200" smtClean="0"/>
              <a:pPr/>
              <a:t>70</a:t>
            </a:fld>
            <a:endParaRPr lang="en-US" altLang="el-GR" sz="1200"/>
          </a:p>
        </p:txBody>
      </p:sp>
      <p:sp>
        <p:nvSpPr>
          <p:cNvPr id="96259" name="Rectangle 2">
            <a:extLst>
              <a:ext uri="{FF2B5EF4-FFF2-40B4-BE49-F238E27FC236}">
                <a16:creationId xmlns="" xmlns:a16="http://schemas.microsoft.com/office/drawing/2014/main" id="{9E9D4338-E7DC-479C-8320-8C709E64EC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="" xmlns:a16="http://schemas.microsoft.com/office/drawing/2014/main" id="{95915702-27E6-4310-9B07-02DC53FAA1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>
            <a:extLst>
              <a:ext uri="{FF2B5EF4-FFF2-40B4-BE49-F238E27FC236}">
                <a16:creationId xmlns="" xmlns:a16="http://schemas.microsoft.com/office/drawing/2014/main" id="{2C8BAA82-9233-4B6C-AECA-0E826C0A0D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5038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503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6DB567-C2F4-4875-8523-B416CE00661A}" type="slidenum">
              <a:rPr lang="en-US" altLang="el-GR" sz="1200" smtClean="0"/>
              <a:pPr/>
              <a:t>71</a:t>
            </a:fld>
            <a:endParaRPr lang="en-US" altLang="el-GR" sz="1200"/>
          </a:p>
        </p:txBody>
      </p:sp>
      <p:sp>
        <p:nvSpPr>
          <p:cNvPr id="98307" name="Rectangle 2">
            <a:extLst>
              <a:ext uri="{FF2B5EF4-FFF2-40B4-BE49-F238E27FC236}">
                <a16:creationId xmlns="" xmlns:a16="http://schemas.microsoft.com/office/drawing/2014/main" id="{BE73DBE1-131F-419C-AE20-F4EFD7135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>
            <a:extLst>
              <a:ext uri="{FF2B5EF4-FFF2-40B4-BE49-F238E27FC236}">
                <a16:creationId xmlns="" xmlns:a16="http://schemas.microsoft.com/office/drawing/2014/main" id="{B9F9FB5C-EF22-468A-A574-342477222C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C934BCB-21A9-46AF-9079-8891C9F861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AD00AC2-1DC0-42E4-9EED-2A40A1A9DA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10E05C4D-5475-4DA5-B6A4-07866D1F97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C9C36-925E-4E65-ABAC-21643D40BC2C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07531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B0DBE48-A2B9-4B6F-B6B2-C14BC8DE9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14B4926-A1F7-4E4E-982C-EEB228539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7022FE0-3F9F-462E-AD59-B18F6B7728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66C40-D7D3-463A-BE17-8FCE3C55907B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038795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2817422-9F97-400F-974B-528588EB5D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2228BAB-AA46-446E-A203-D7566FF63A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859ED0F-365C-46EE-84DF-7397FDD9CF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81C9D-634F-4662-9F22-5CCAE0503B0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583984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8419E280-B32B-4480-B7B6-4134B7E8A0F9}"/>
              </a:ext>
            </a:extLst>
          </p:cNvPr>
          <p:cNvSpPr/>
          <p:nvPr/>
        </p:nvSpPr>
        <p:spPr>
          <a:xfrm>
            <a:off x="1008063" y="0"/>
            <a:ext cx="5897562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A3CBFCAE-0B29-4EE5-A25C-40A20A9F747D}"/>
              </a:ext>
            </a:extLst>
          </p:cNvPr>
          <p:cNvSpPr/>
          <p:nvPr/>
        </p:nvSpPr>
        <p:spPr>
          <a:xfrm>
            <a:off x="6905625" y="0"/>
            <a:ext cx="2857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15">
            <a:extLst>
              <a:ext uri="{FF2B5EF4-FFF2-40B4-BE49-F238E27FC236}">
                <a16:creationId xmlns="" xmlns:a16="http://schemas.microsoft.com/office/drawing/2014/main" id="{4AB7764C-7681-4C7A-8597-E459608C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475" y="3262313"/>
            <a:ext cx="311150" cy="430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el-GR" sz="2200">
                <a:solidFill>
                  <a:srgbClr val="A2A2A2"/>
                </a:solidFill>
                <a:latin typeface="Wingdings 3" panose="05040102010807070707" pitchFamily="18" charset="2"/>
              </a:rPr>
              <a:t>z</a:t>
            </a:r>
            <a:endParaRPr lang="en-US" altLang="el-GR" sz="2200">
              <a:solidFill>
                <a:srgbClr val="A2A2A2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8856" y="3428999"/>
            <a:ext cx="4138550" cy="2268559"/>
          </a:xfrm>
        </p:spPr>
        <p:txBody>
          <a:bodyPr>
            <a:normAutofit/>
          </a:bodyPr>
          <a:lstStyle>
            <a:lvl1pPr algn="r">
              <a:defRPr sz="4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1292" y="2268787"/>
            <a:ext cx="3966114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980EFEF9-1A58-4F57-899F-1AF3F1710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B064257B-63C0-4155-83ED-1CCB42CD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006A34EC-D758-4570-9885-EB085ED27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A07EC-FF80-4EFC-920B-3D953EEAAF37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275715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F627884F-7259-4A9F-BAB3-3578BCF4C507}"/>
              </a:ext>
            </a:extLst>
          </p:cNvPr>
          <p:cNvSpPr/>
          <p:nvPr/>
        </p:nvSpPr>
        <p:spPr>
          <a:xfrm>
            <a:off x="8321675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432BCBD4-0734-4B4B-971F-8143BD8F8FB1}"/>
              </a:ext>
            </a:extLst>
          </p:cNvPr>
          <p:cNvSpPr/>
          <p:nvPr/>
        </p:nvSpPr>
        <p:spPr>
          <a:xfrm>
            <a:off x="1008063" y="0"/>
            <a:ext cx="73152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15">
            <a:extLst>
              <a:ext uri="{FF2B5EF4-FFF2-40B4-BE49-F238E27FC236}">
                <a16:creationId xmlns="" xmlns:a16="http://schemas.microsoft.com/office/drawing/2014/main" id="{D078F907-DB49-457B-83CB-103965E5D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636588"/>
            <a:ext cx="31115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el-GR" sz="1600">
                <a:solidFill>
                  <a:srgbClr val="A2A2A2"/>
                </a:solidFill>
                <a:latin typeface="Wingdings 3" panose="05040102010807070707" pitchFamily="18" charset="2"/>
              </a:rPr>
              <a:t>z</a:t>
            </a:r>
            <a:endParaRPr lang="en-US" altLang="el-GR" sz="1600">
              <a:solidFill>
                <a:srgbClr val="A2A2A2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EC8F0883-C7B9-401A-8DF9-BAC7D4F51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AB9256EC-79AC-4302-8B0D-284185C64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E725FF32-1B23-4864-B475-DAD870C6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F6298-C28C-4A00-A0E4-FF1DBC66D4A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883043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E4C31453-9105-472A-B0B0-194904E07BB8}"/>
              </a:ext>
            </a:extLst>
          </p:cNvPr>
          <p:cNvSpPr/>
          <p:nvPr/>
        </p:nvSpPr>
        <p:spPr>
          <a:xfrm>
            <a:off x="1008063" y="0"/>
            <a:ext cx="73152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7A13D2B2-E499-4056-9538-ECE179A5AE13}"/>
              </a:ext>
            </a:extLst>
          </p:cNvPr>
          <p:cNvSpPr/>
          <p:nvPr/>
        </p:nvSpPr>
        <p:spPr>
          <a:xfrm>
            <a:off x="8321675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15">
            <a:extLst>
              <a:ext uri="{FF2B5EF4-FFF2-40B4-BE49-F238E27FC236}">
                <a16:creationId xmlns="" xmlns:a16="http://schemas.microsoft.com/office/drawing/2014/main" id="{4A952098-5779-485A-8334-0A45C0ACE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3024188"/>
            <a:ext cx="312738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el-GR" sz="1600">
                <a:solidFill>
                  <a:srgbClr val="A2A2A2"/>
                </a:solidFill>
                <a:latin typeface="Wingdings 3" panose="05040102010807070707" pitchFamily="18" charset="2"/>
              </a:rPr>
              <a:t>z</a:t>
            </a:r>
            <a:endParaRPr lang="en-US" altLang="el-GR" sz="1600">
              <a:solidFill>
                <a:srgbClr val="A2A2A2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405" y="3199028"/>
            <a:ext cx="5967420" cy="137297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21131" y="2272143"/>
            <a:ext cx="5803294" cy="926885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E8140F8A-8493-4A25-8006-48D8D97E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B868BF5E-08FE-4B2F-86D4-F8FB134E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FBE9E7BC-BCA8-4BFA-8894-5AE4BE25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76EC2-C92A-461C-89A9-2910FFB9E7B1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264435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AA821CCE-377E-40B2-86BA-2650684C5D1E}"/>
              </a:ext>
            </a:extLst>
          </p:cNvPr>
          <p:cNvSpPr/>
          <p:nvPr/>
        </p:nvSpPr>
        <p:spPr>
          <a:xfrm>
            <a:off x="1008063" y="0"/>
            <a:ext cx="73152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10">
            <a:extLst>
              <a:ext uri="{FF2B5EF4-FFF2-40B4-BE49-F238E27FC236}">
                <a16:creationId xmlns="" xmlns:a16="http://schemas.microsoft.com/office/drawing/2014/main" id="{1AE31F9A-2B81-4CD1-9C3D-3505B5A19098}"/>
              </a:ext>
            </a:extLst>
          </p:cNvPr>
          <p:cNvSpPr/>
          <p:nvPr/>
        </p:nvSpPr>
        <p:spPr>
          <a:xfrm>
            <a:off x="8321675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A7421FBB-3EC7-42C6-B651-AE54AC1C6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636588"/>
            <a:ext cx="31115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el-GR" sz="1600">
                <a:solidFill>
                  <a:srgbClr val="A2A2A2"/>
                </a:solidFill>
                <a:latin typeface="Wingdings 3" panose="05040102010807070707" pitchFamily="18" charset="2"/>
              </a:rPr>
              <a:t>z</a:t>
            </a:r>
            <a:endParaRPr lang="en-US" altLang="el-GR" sz="1600">
              <a:solidFill>
                <a:srgbClr val="A2A2A2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426" y="805818"/>
            <a:ext cx="5882780" cy="1081705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65406" y="2056800"/>
            <a:ext cx="2855547" cy="399314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679" y="2056800"/>
            <a:ext cx="2859527" cy="3993144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8" name="Date Placeholder 4">
            <a:extLst>
              <a:ext uri="{FF2B5EF4-FFF2-40B4-BE49-F238E27FC236}">
                <a16:creationId xmlns="" xmlns:a16="http://schemas.microsoft.com/office/drawing/2014/main" id="{D75F9ED1-D248-4B6C-8FC7-584DDF302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="" xmlns:a16="http://schemas.microsoft.com/office/drawing/2014/main" id="{0755189B-3EE5-4D08-8DD4-91276399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="" xmlns:a16="http://schemas.microsoft.com/office/drawing/2014/main" id="{6DC28035-9DC7-4390-BE05-AB10119E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149B7-160E-40FC-85D5-0BDFA47B1CB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49337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>
            <a:extLst>
              <a:ext uri="{FF2B5EF4-FFF2-40B4-BE49-F238E27FC236}">
                <a16:creationId xmlns="" xmlns:a16="http://schemas.microsoft.com/office/drawing/2014/main" id="{0F6FC394-40DF-486E-AA3C-9999930A140C}"/>
              </a:ext>
            </a:extLst>
          </p:cNvPr>
          <p:cNvSpPr/>
          <p:nvPr/>
        </p:nvSpPr>
        <p:spPr>
          <a:xfrm>
            <a:off x="1008063" y="0"/>
            <a:ext cx="73152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14">
            <a:extLst>
              <a:ext uri="{FF2B5EF4-FFF2-40B4-BE49-F238E27FC236}">
                <a16:creationId xmlns="" xmlns:a16="http://schemas.microsoft.com/office/drawing/2014/main" id="{C52E9702-DEDE-432B-AF01-15B8ECBAD8C7}"/>
              </a:ext>
            </a:extLst>
          </p:cNvPr>
          <p:cNvSpPr/>
          <p:nvPr/>
        </p:nvSpPr>
        <p:spPr>
          <a:xfrm>
            <a:off x="8321675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15">
            <a:extLst>
              <a:ext uri="{FF2B5EF4-FFF2-40B4-BE49-F238E27FC236}">
                <a16:creationId xmlns="" xmlns:a16="http://schemas.microsoft.com/office/drawing/2014/main" id="{FA620ED1-EB3D-4046-9D20-9A4681773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636588"/>
            <a:ext cx="31115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el-GR" sz="1600">
                <a:solidFill>
                  <a:srgbClr val="A2A2A2"/>
                </a:solidFill>
                <a:latin typeface="Wingdings 3" panose="05040102010807070707" pitchFamily="18" charset="2"/>
              </a:rPr>
              <a:t>z</a:t>
            </a:r>
            <a:endParaRPr lang="en-US" altLang="el-GR" sz="1600">
              <a:solidFill>
                <a:srgbClr val="A2A2A2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3589" y="805818"/>
            <a:ext cx="5880617" cy="107702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3589" y="2054563"/>
            <a:ext cx="2857364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2510" y="2851330"/>
            <a:ext cx="2858443" cy="319861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679" y="2054563"/>
            <a:ext cx="285952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cap="none" baseline="0">
                <a:solidFill>
                  <a:schemeClr val="accent6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4680" y="2851330"/>
            <a:ext cx="2859526" cy="319861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10" name="Date Placeholder 6">
            <a:extLst>
              <a:ext uri="{FF2B5EF4-FFF2-40B4-BE49-F238E27FC236}">
                <a16:creationId xmlns="" xmlns:a16="http://schemas.microsoft.com/office/drawing/2014/main" id="{3BD275BF-85C2-4CB9-B722-C5899A0A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7">
            <a:extLst>
              <a:ext uri="{FF2B5EF4-FFF2-40B4-BE49-F238E27FC236}">
                <a16:creationId xmlns="" xmlns:a16="http://schemas.microsoft.com/office/drawing/2014/main" id="{1D545EFA-9150-41EE-950D-D72D77D4C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="" xmlns:a16="http://schemas.microsoft.com/office/drawing/2014/main" id="{08994301-EF9D-4905-9177-29D118709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9E2B7-C087-40D8-AB6B-3EBC65E7726F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685291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>
            <a:extLst>
              <a:ext uri="{FF2B5EF4-FFF2-40B4-BE49-F238E27FC236}">
                <a16:creationId xmlns="" xmlns:a16="http://schemas.microsoft.com/office/drawing/2014/main" id="{2EADAE83-250B-46E1-A262-008C69FFC962}"/>
              </a:ext>
            </a:extLst>
          </p:cNvPr>
          <p:cNvSpPr/>
          <p:nvPr/>
        </p:nvSpPr>
        <p:spPr>
          <a:xfrm>
            <a:off x="1008063" y="0"/>
            <a:ext cx="73152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84FDA724-165E-4AA1-A1C5-7A3A45116E79}"/>
              </a:ext>
            </a:extLst>
          </p:cNvPr>
          <p:cNvSpPr/>
          <p:nvPr/>
        </p:nvSpPr>
        <p:spPr>
          <a:xfrm>
            <a:off x="8321675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15">
            <a:extLst>
              <a:ext uri="{FF2B5EF4-FFF2-40B4-BE49-F238E27FC236}">
                <a16:creationId xmlns="" xmlns:a16="http://schemas.microsoft.com/office/drawing/2014/main" id="{F592F53D-2DCF-46A8-A1BD-6E0621DA6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636588"/>
            <a:ext cx="31115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el-GR" sz="1600">
                <a:solidFill>
                  <a:srgbClr val="A2A2A2"/>
                </a:solidFill>
                <a:latin typeface="Wingdings 3" panose="05040102010807070707" pitchFamily="18" charset="2"/>
              </a:rPr>
              <a:t>z</a:t>
            </a:r>
            <a:endParaRPr lang="en-US" altLang="el-GR" sz="1600">
              <a:solidFill>
                <a:srgbClr val="A2A2A2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6" name="Date Placeholder 2">
            <a:extLst>
              <a:ext uri="{FF2B5EF4-FFF2-40B4-BE49-F238E27FC236}">
                <a16:creationId xmlns="" xmlns:a16="http://schemas.microsoft.com/office/drawing/2014/main" id="{AF547B64-31E9-4D50-A9E2-70EE087DE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="" xmlns:a16="http://schemas.microsoft.com/office/drawing/2014/main" id="{D3AA2E84-3FC7-4A42-87A9-A829E4480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="" xmlns:a16="http://schemas.microsoft.com/office/drawing/2014/main" id="{6F1F91BE-741E-4025-B0E4-155101B3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2D3F5-B282-4333-89AB-DA4B6B779E18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498921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="" xmlns:a16="http://schemas.microsoft.com/office/drawing/2014/main" id="{54996876-C95E-4393-8ECC-7B0D0F844779}"/>
              </a:ext>
            </a:extLst>
          </p:cNvPr>
          <p:cNvSpPr/>
          <p:nvPr/>
        </p:nvSpPr>
        <p:spPr>
          <a:xfrm>
            <a:off x="1008063" y="0"/>
            <a:ext cx="73152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9">
            <a:extLst>
              <a:ext uri="{FF2B5EF4-FFF2-40B4-BE49-F238E27FC236}">
                <a16:creationId xmlns="" xmlns:a16="http://schemas.microsoft.com/office/drawing/2014/main" id="{8F6A5BE5-F470-4E9B-860E-54DA02B36268}"/>
              </a:ext>
            </a:extLst>
          </p:cNvPr>
          <p:cNvSpPr/>
          <p:nvPr/>
        </p:nvSpPr>
        <p:spPr>
          <a:xfrm>
            <a:off x="8321675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1">
            <a:extLst>
              <a:ext uri="{FF2B5EF4-FFF2-40B4-BE49-F238E27FC236}">
                <a16:creationId xmlns="" xmlns:a16="http://schemas.microsoft.com/office/drawing/2014/main" id="{1422974D-5C50-46DD-8362-2E8ECCBD6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="" xmlns:a16="http://schemas.microsoft.com/office/drawing/2014/main" id="{FCC18D4A-B80C-470E-A1F8-BC2B83538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="" xmlns:a16="http://schemas.microsoft.com/office/drawing/2014/main" id="{CA5E7BAF-1C3E-44A3-869E-6E3D1763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D3687-BE13-4E6F-A064-3EBCB2E0162F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829793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="" xmlns:a16="http://schemas.microsoft.com/office/drawing/2014/main" id="{252E26A2-34B8-4E6E-A274-9989E8376727}"/>
              </a:ext>
            </a:extLst>
          </p:cNvPr>
          <p:cNvSpPr/>
          <p:nvPr/>
        </p:nvSpPr>
        <p:spPr>
          <a:xfrm>
            <a:off x="1008063" y="0"/>
            <a:ext cx="73152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17">
            <a:extLst>
              <a:ext uri="{FF2B5EF4-FFF2-40B4-BE49-F238E27FC236}">
                <a16:creationId xmlns="" xmlns:a16="http://schemas.microsoft.com/office/drawing/2014/main" id="{AFD08F10-91F1-4E07-9D09-6EB328585A4C}"/>
              </a:ext>
            </a:extLst>
          </p:cNvPr>
          <p:cNvSpPr/>
          <p:nvPr/>
        </p:nvSpPr>
        <p:spPr>
          <a:xfrm>
            <a:off x="8321675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F64CD6B7-4BD7-4F71-9DEF-4CDDDAC40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1127125"/>
            <a:ext cx="31115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el-GR" sz="1600">
                <a:solidFill>
                  <a:srgbClr val="A2A2A2"/>
                </a:solidFill>
                <a:latin typeface="Wingdings 3" panose="05040102010807070707" pitchFamily="18" charset="2"/>
              </a:rPr>
              <a:t>z</a:t>
            </a:r>
            <a:endParaRPr lang="en-US" altLang="el-GR" sz="1600">
              <a:solidFill>
                <a:srgbClr val="A2A2A2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83" y="1296618"/>
            <a:ext cx="2120703" cy="1889075"/>
          </a:xfrm>
        </p:spPr>
        <p:txBody>
          <a:bodyPr anchor="b">
            <a:normAutofit/>
          </a:bodyPr>
          <a:lstStyle>
            <a:lvl1pPr algn="l">
              <a:defRPr sz="2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8538" y="805818"/>
            <a:ext cx="3755668" cy="5244126"/>
          </a:xfrm>
        </p:spPr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2" y="3186155"/>
            <a:ext cx="2120703" cy="2386397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="" xmlns:a16="http://schemas.microsoft.com/office/drawing/2014/main" id="{822EAE1B-E6C6-43B6-8C3B-46DD3FB06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="" xmlns:a16="http://schemas.microsoft.com/office/drawing/2014/main" id="{1B82103E-D9AC-4D27-A9C9-7EB31C52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="" xmlns:a16="http://schemas.microsoft.com/office/drawing/2014/main" id="{CA402BF5-C2A0-496A-BE8D-FC1B0F28E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F5679-9F69-4D1F-B349-79505383653F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00243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C13070D-01C4-4D7B-AFBF-97EB613F8D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1E0EC29-0ED9-46D5-A793-BD2E632969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9D592CEB-6345-44EC-B6FC-45F632E92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67A89-935B-4554-8287-A1CF49A35B6B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105302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12EE0F1A-D99B-4587-BBF4-C45BB1A3CE60}"/>
              </a:ext>
            </a:extLst>
          </p:cNvPr>
          <p:cNvSpPr/>
          <p:nvPr/>
        </p:nvSpPr>
        <p:spPr>
          <a:xfrm>
            <a:off x="1008063" y="0"/>
            <a:ext cx="73152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E18A7955-CAE1-403E-89B4-CCC004C75E29}"/>
              </a:ext>
            </a:extLst>
          </p:cNvPr>
          <p:cNvSpPr/>
          <p:nvPr/>
        </p:nvSpPr>
        <p:spPr>
          <a:xfrm>
            <a:off x="8321675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20283F33-BF32-446F-A05F-7D595F305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9513" y="1127125"/>
            <a:ext cx="31115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el-GR" sz="1600">
                <a:solidFill>
                  <a:srgbClr val="A2A2A2"/>
                </a:solidFill>
                <a:latin typeface="Wingdings 3" panose="05040102010807070707" pitchFamily="18" charset="2"/>
              </a:rPr>
              <a:t>z</a:t>
            </a:r>
            <a:endParaRPr lang="en-US" altLang="el-GR" sz="1600">
              <a:solidFill>
                <a:srgbClr val="A2A2A2"/>
              </a:solidFill>
              <a:latin typeface="MS Shell Dlg 2" panose="020B0604030504040204" pitchFamily="34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82987" y="3229"/>
            <a:ext cx="3727769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 algn="ctr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l-GR" noProof="0"/>
              <a:t>Κάντε κλικ στο εικονίδιο για να προσθέσετε εικόνα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671" y="1296618"/>
            <a:ext cx="2603212" cy="188630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5984" y="3182928"/>
            <a:ext cx="2603794" cy="2386394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="" xmlns:a16="http://schemas.microsoft.com/office/drawing/2014/main" id="{5BB0B479-ECF8-4B86-A720-9DBAB9365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="" xmlns:a16="http://schemas.microsoft.com/office/drawing/2014/main" id="{F2CE739C-9133-4264-9194-2A581353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="" xmlns:a16="http://schemas.microsoft.com/office/drawing/2014/main" id="{103C1884-2714-4B73-B758-D97516C9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A4330-D75E-4C41-87E6-2B116C48DD3C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672493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="" xmlns:a16="http://schemas.microsoft.com/office/drawing/2014/main" id="{182D06E7-1097-4721-A228-8496EB2EC962}"/>
              </a:ext>
            </a:extLst>
          </p:cNvPr>
          <p:cNvSpPr/>
          <p:nvPr/>
        </p:nvSpPr>
        <p:spPr>
          <a:xfrm>
            <a:off x="1008063" y="0"/>
            <a:ext cx="73152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10">
            <a:extLst>
              <a:ext uri="{FF2B5EF4-FFF2-40B4-BE49-F238E27FC236}">
                <a16:creationId xmlns="" xmlns:a16="http://schemas.microsoft.com/office/drawing/2014/main" id="{E0DC48D1-E920-48C5-BAF7-87D74D37FEDC}"/>
              </a:ext>
            </a:extLst>
          </p:cNvPr>
          <p:cNvSpPr/>
          <p:nvPr/>
        </p:nvSpPr>
        <p:spPr>
          <a:xfrm>
            <a:off x="8321675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15">
            <a:extLst>
              <a:ext uri="{FF2B5EF4-FFF2-40B4-BE49-F238E27FC236}">
                <a16:creationId xmlns="" xmlns:a16="http://schemas.microsoft.com/office/drawing/2014/main" id="{97BE9722-223A-4A24-84C6-463217088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588" y="636588"/>
            <a:ext cx="31115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el-GR" sz="1600">
                <a:solidFill>
                  <a:srgbClr val="A2A2A2"/>
                </a:solidFill>
                <a:latin typeface="Wingdings 3" panose="05040102010807070707" pitchFamily="18" charset="2"/>
              </a:rPr>
              <a:t>z</a:t>
            </a:r>
            <a:endParaRPr lang="en-US" altLang="el-GR" sz="1600">
              <a:solidFill>
                <a:srgbClr val="A2A2A2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57" y="808057"/>
            <a:ext cx="5885350" cy="1077229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20792" y="2049878"/>
            <a:ext cx="5723414" cy="4000066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2629D2A6-3C5B-4686-913B-215249E1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1CFD2391-9F1C-4C40-9201-EEB3115F5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7281EC0E-223E-431D-8D53-3A12DEFF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7922A-1E59-4C61-98A6-82848DE49DB8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304454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="" xmlns:a16="http://schemas.microsoft.com/office/drawing/2014/main" id="{17134739-C8A8-4569-B809-2D1B8AC9D1CC}"/>
              </a:ext>
            </a:extLst>
          </p:cNvPr>
          <p:cNvSpPr/>
          <p:nvPr/>
        </p:nvSpPr>
        <p:spPr>
          <a:xfrm>
            <a:off x="1008063" y="0"/>
            <a:ext cx="73152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18">
            <a:extLst>
              <a:ext uri="{FF2B5EF4-FFF2-40B4-BE49-F238E27FC236}">
                <a16:creationId xmlns="" xmlns:a16="http://schemas.microsoft.com/office/drawing/2014/main" id="{39E74475-50EC-4A70-9945-96C54BF569BD}"/>
              </a:ext>
            </a:extLst>
          </p:cNvPr>
          <p:cNvSpPr/>
          <p:nvPr/>
        </p:nvSpPr>
        <p:spPr>
          <a:xfrm>
            <a:off x="8321675" y="0"/>
            <a:ext cx="2698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extBox 15">
            <a:extLst>
              <a:ext uri="{FF2B5EF4-FFF2-40B4-BE49-F238E27FC236}">
                <a16:creationId xmlns="" xmlns:a16="http://schemas.microsoft.com/office/drawing/2014/main" id="{48BA5020-3DE0-424C-995C-395C35FF3B54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688263" y="481013"/>
            <a:ext cx="31273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n-US" altLang="el-GR" sz="1600">
                <a:solidFill>
                  <a:srgbClr val="A2A2A2"/>
                </a:solidFill>
                <a:latin typeface="Wingdings 3" panose="05040102010807070707" pitchFamily="18" charset="2"/>
              </a:rPr>
              <a:t>z</a:t>
            </a:r>
            <a:endParaRPr lang="en-US" altLang="el-GR" sz="1600">
              <a:solidFill>
                <a:srgbClr val="A2A2A2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9317" y="805818"/>
            <a:ext cx="99488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64598" y="970410"/>
            <a:ext cx="4715441" cy="507953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2D9A78E3-118E-471D-AF1A-1C52D745B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2D78F9FA-81D5-4888-8FC2-9F5F0084F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3528EDE0-8B66-496D-A9C3-83CC74310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692AC-A7FC-46EB-A7F0-3027F138205F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55610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174DEA00-5DFE-4C6A-8F94-EA13E49B17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F7D1FC8-5136-4017-8A61-03D6B8BEE0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46CAD86-3641-4545-99CB-8F472DFCEA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D2F74-5A0F-4FB7-B7BC-68BDAABDED5B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4176754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C9D4B55-13FA-4F54-8163-3809F9C979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35B9812-F68F-4763-B6F5-6E0DD13465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E42CFE-711B-41E9-A29F-199ABAF121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1726E-AF83-4868-B9A8-3742DD14DC19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14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5C397C7D-FB25-4205-B3F5-70D517FA3B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5CB20D45-9604-4880-8C18-834E619D04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ED10B453-B01A-49F3-B6AF-A08A5527DB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D27E-03D9-4523-BC0D-2D330940C91A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69910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5335BC96-4F9C-4538-AFB9-C26EB765E5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222D5A96-52C3-4FBC-81BD-DD0A00075D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24C7894-9C7B-4512-A114-49F05C5671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42983-3833-4681-843E-AE538F8FD06B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146417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F9A81BCC-363C-450B-A031-EF3E66849F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85E48D94-17A5-439E-A9B0-D247D8C80E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85366645-6F35-4DED-9D0F-6A67CECC0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13A70-33DD-4B77-9126-99EFCF5CCFC3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88171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72A15C3-5E07-4B61-87D0-EDB39CB615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27DE934-6FC0-45B6-9E6D-5DDA4D46F0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269C891-A463-4A43-8034-1B87FA9ED9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818FD-CA15-4B80-80CB-15A3B2519E1E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2873613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53A87DF-156F-4917-9F8E-2D2469E5D2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CB1518C-8663-4430-8310-61B887C940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4161B27-3C60-4A2F-B19D-E18A64E30A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87EBA-0E72-4B4C-A468-CE7ACB3628BF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  <p:extLst>
      <p:ext uri="{BB962C8B-B14F-4D97-AF65-F5344CB8AC3E}">
        <p14:creationId xmlns:p14="http://schemas.microsoft.com/office/powerpoint/2010/main" val="396712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10A05730-8755-4320-8B7E-4B0198D8C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626B78B5-9EC2-48FA-B521-112BFAD05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/>
              <a:t>Click to edit Master text styles</a:t>
            </a:r>
          </a:p>
          <a:p>
            <a:pPr lvl="1"/>
            <a:r>
              <a:rPr lang="en-US" altLang="el-GR"/>
              <a:t>Second level</a:t>
            </a:r>
          </a:p>
          <a:p>
            <a:pPr lvl="2"/>
            <a:r>
              <a:rPr lang="en-US" altLang="el-GR"/>
              <a:t>Third level</a:t>
            </a:r>
          </a:p>
          <a:p>
            <a:pPr lvl="3"/>
            <a:r>
              <a:rPr lang="en-US" altLang="el-GR"/>
              <a:t>Fourth level</a:t>
            </a:r>
          </a:p>
          <a:p>
            <a:pPr lvl="4"/>
            <a:r>
              <a:rPr lang="en-US" altLang="el-G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DBE791F0-6FD5-47A8-AB6C-9371B26D52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5F7E77E3-9DF8-4027-9003-7D59E136C9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74B161A9-066E-4493-BC5A-75F98AE21A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38D9D06-6A0A-42FF-88B1-1A027934D1BB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7">
            <a:extLst>
              <a:ext uri="{FF2B5EF4-FFF2-40B4-BE49-F238E27FC236}">
                <a16:creationId xmlns="" xmlns:a16="http://schemas.microsoft.com/office/drawing/2014/main" id="{76D08476-DDC9-4BAD-A0AD-4AED94E3C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913063"/>
            <a:ext cx="7772400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4">
            <a:extLst>
              <a:ext uri="{FF2B5EF4-FFF2-40B4-BE49-F238E27FC236}">
                <a16:creationId xmlns="" xmlns:a16="http://schemas.microsoft.com/office/drawing/2014/main" id="{D7B98F8D-FEE6-4572-B0DC-878C6940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97FD416-3F25-4E27-A008-B65236CED408}"/>
              </a:ext>
            </a:extLst>
          </p:cNvPr>
          <p:cNvSpPr/>
          <p:nvPr/>
        </p:nvSpPr>
        <p:spPr>
          <a:xfrm>
            <a:off x="0" y="0"/>
            <a:ext cx="96361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ABC08F93-164F-4EF0-A912-757579669DA5}"/>
              </a:ext>
            </a:extLst>
          </p:cNvPr>
          <p:cNvSpPr/>
          <p:nvPr/>
        </p:nvSpPr>
        <p:spPr>
          <a:xfrm>
            <a:off x="962025" y="0"/>
            <a:ext cx="4603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54" name="Title Placeholder 1">
            <a:extLst>
              <a:ext uri="{FF2B5EF4-FFF2-40B4-BE49-F238E27FC236}">
                <a16:creationId xmlns="" xmlns:a16="http://schemas.microsoft.com/office/drawing/2014/main" id="{7C4977B9-5979-42DA-BA86-DA08AEB56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60563" y="808038"/>
            <a:ext cx="58785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τον τίτλο υποδείγματος</a:t>
            </a:r>
            <a:endParaRPr lang="en-US" altLang="el-GR"/>
          </a:p>
        </p:txBody>
      </p:sp>
      <p:sp>
        <p:nvSpPr>
          <p:cNvPr id="2055" name="Text Placeholder 2">
            <a:extLst>
              <a:ext uri="{FF2B5EF4-FFF2-40B4-BE49-F238E27FC236}">
                <a16:creationId xmlns="" xmlns:a16="http://schemas.microsoft.com/office/drawing/2014/main" id="{11F6CE1C-9F0E-4CBB-B3B9-A4A2567FF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25663" y="2049463"/>
            <a:ext cx="571341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Στυλ κειμένου υποδείγματος</a:t>
            </a:r>
          </a:p>
          <a:p>
            <a:pPr lvl="1"/>
            <a:r>
              <a:rPr lang="el-GR" altLang="el-GR"/>
              <a:t>Δεύτερο επίπεδο</a:t>
            </a:r>
          </a:p>
          <a:p>
            <a:pPr lvl="2"/>
            <a:r>
              <a:rPr lang="el-GR" altLang="el-GR"/>
              <a:t>Τρίτο επίπεδο</a:t>
            </a:r>
          </a:p>
          <a:p>
            <a:pPr lvl="3"/>
            <a:r>
              <a:rPr lang="el-GR" altLang="el-GR"/>
              <a:t>Τέταρτο επίπεδο</a:t>
            </a:r>
          </a:p>
          <a:p>
            <a:pPr lvl="4"/>
            <a:r>
              <a:rPr lang="el-GR" altLang="el-GR"/>
              <a:t>Πέμπτο επίπεδο</a:t>
            </a:r>
            <a:endParaRPr lang="en-US" altLang="el-GR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FD73C6-A067-4F4A-B183-CF7CC0CFA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-828675" y="5272088"/>
            <a:ext cx="2662237" cy="179388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FE6D32B-0F37-4728-8873-5E982DA36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2258218" y="3658394"/>
            <a:ext cx="5884862" cy="184150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3B2131-C4A3-4B5D-930A-E9E5F0B90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1925" y="165100"/>
            <a:ext cx="638175" cy="32226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42382A-EE01-450C-95A1-888EB368A643}" type="slidenum">
              <a:rPr lang="en-US" altLang="el-GR"/>
              <a:pPr>
                <a:defRPr/>
              </a:pPr>
              <a:t>‹#›</a:t>
            </a:fld>
            <a:endParaRPr lang="en-US" alt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  <a:lvl2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2pPr>
      <a:lvl3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3pPr>
      <a:lvl4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4pPr>
      <a:lvl5pPr algn="r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5pPr>
      <a:lvl6pPr marL="4572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6pPr>
      <a:lvl7pPr marL="9144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7pPr>
      <a:lvl8pPr marL="13716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8pPr>
      <a:lvl9pPr marL="1828800" algn="r" defTabSz="685800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57175" indent="-257175" algn="l" defTabSz="685800" rtl="0" eaLnBrk="0" fontAlgn="base" hangingPunct="0">
        <a:lnSpc>
          <a:spcPct val="120000"/>
        </a:lnSpc>
        <a:spcBef>
          <a:spcPts val="750"/>
        </a:spcBef>
        <a:spcAft>
          <a:spcPts val="450"/>
        </a:spcAft>
        <a:buClr>
          <a:srgbClr val="A2A2A2"/>
        </a:buClr>
        <a:buSzPct val="90000"/>
        <a:buFont typeface="Wingdings" panose="05000000000000000000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595313" indent="-252413" algn="l" defTabSz="685800" rtl="0" eaLnBrk="0" fontAlgn="base" hangingPunct="0">
        <a:lnSpc>
          <a:spcPct val="120000"/>
        </a:lnSpc>
        <a:spcBef>
          <a:spcPts val="375"/>
        </a:spcBef>
        <a:spcAft>
          <a:spcPts val="450"/>
        </a:spcAft>
        <a:buClr>
          <a:srgbClr val="A2A2A2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257175" algn="l" defTabSz="685800" rtl="0" eaLnBrk="0" fontAlgn="base" hangingPunct="0">
        <a:lnSpc>
          <a:spcPct val="120000"/>
        </a:lnSpc>
        <a:spcBef>
          <a:spcPts val="375"/>
        </a:spcBef>
        <a:spcAft>
          <a:spcPts val="450"/>
        </a:spcAft>
        <a:buClr>
          <a:srgbClr val="A2A2A2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52413" algn="l" defTabSz="685800" rtl="0" eaLnBrk="0" fontAlgn="base" hangingPunct="0">
        <a:lnSpc>
          <a:spcPct val="120000"/>
        </a:lnSpc>
        <a:spcBef>
          <a:spcPts val="375"/>
        </a:spcBef>
        <a:spcAft>
          <a:spcPts val="450"/>
        </a:spcAft>
        <a:buClr>
          <a:srgbClr val="A2A2A2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28775" indent="-257175" algn="l" defTabSz="685800" rtl="0" eaLnBrk="0" fontAlgn="base" hangingPunct="0">
        <a:lnSpc>
          <a:spcPct val="120000"/>
        </a:lnSpc>
        <a:spcBef>
          <a:spcPts val="375"/>
        </a:spcBef>
        <a:spcAft>
          <a:spcPts val="450"/>
        </a:spcAft>
        <a:buClr>
          <a:srgbClr val="A2A2A2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975104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322576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670048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017520" indent="-256032" algn="l" defTabSz="685800" rtl="0" eaLnBrk="1" latinLnBrk="0" hangingPunct="1">
        <a:lnSpc>
          <a:spcPct val="120000"/>
        </a:lnSpc>
        <a:spcBef>
          <a:spcPts val="375"/>
        </a:spcBef>
        <a:spcAft>
          <a:spcPts val="45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1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ciencedirect.com/science/article/pii/B9780081029084001624#!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researchgate.net/profile/Jacqueline-Edge?_sg%5b0%5d=LcVn8E5SGGTBI2JcOcDYX4eAZIaDMowNKHir1vIM2GfiHYFEyBdkeY-kBVrs3ltSrGlpZ4c.Mlhs_8OvfUwpHnwi-00Q5Khh887uE8ljKEOTvzIfLPXw-QUWx4DKgx1Mmg019N_wpjs5EicqDuCq3PNoxxr1-w&amp;_sg%5b1%5d=HWFy-hyumM0bKZwj1C8t6rqB88PZGCQkR7Lm_RTSqDmVOfLXj8pYvJv1LZvw13le9QQZpvg.XGeeDJwZ7uyZK3e33iSpiUq-6hdj8qkac422BN_-Z8Cq5OekFFlb92pPXrnrA5E5pQ_0hjXlGhReaU4nI062Tw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-gbs.eps.s.u-tokyo.ac.jp/kogure/egallery/egallery-kao.html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ublication/332560748_Fractal_Characteristics_and_Heterogeneity_of_the_Nanopore_Structure_of_Marine_Shale_in_Southern_North_China" TargetMode="External"/><Relationship Id="rId3" Type="http://schemas.microsoft.com/office/2007/relationships/hdphoto" Target="../media/hdphoto4.wdp"/><Relationship Id="rId7" Type="http://schemas.openxmlformats.org/officeDocument/2006/relationships/image" Target="../media/image4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ennerle.com/en/products/nano-aquaristic/feeding-minerals-vitamins/premium-shrimp-food/shrimp-king-mineral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ChWTNUDqd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8wexEZdgi7s" TargetMode="External"/><Relationship Id="rId4" Type="http://schemas.openxmlformats.org/officeDocument/2006/relationships/hyperlink" Target="https://www.youtube.com/watch?v=7y1FJaNMZW8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>
            <a:extLst>
              <a:ext uri="{FF2B5EF4-FFF2-40B4-BE49-F238E27FC236}">
                <a16:creationId xmlns="" xmlns:a16="http://schemas.microsoft.com/office/drawing/2014/main" id="{DF58096D-3381-4DB3-9913-4DDBECB8F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842963"/>
            <a:ext cx="8123237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l-GR" sz="4000" b="1">
                <a:solidFill>
                  <a:srgbClr val="BFBFBF"/>
                </a:solidFill>
              </a:rPr>
              <a:t>ΟΡΥΚΤΟΛΟΓΙΑ Ι</a:t>
            </a:r>
            <a:r>
              <a:rPr lang="en-US" altLang="el-GR" sz="4000" b="1">
                <a:solidFill>
                  <a:srgbClr val="BFBFBF"/>
                </a:solidFill>
              </a:rPr>
              <a:t>I</a:t>
            </a:r>
          </a:p>
        </p:txBody>
      </p:sp>
      <p:sp>
        <p:nvSpPr>
          <p:cNvPr id="16387" name="Text Box 21">
            <a:extLst>
              <a:ext uri="{FF2B5EF4-FFF2-40B4-BE49-F238E27FC236}">
                <a16:creationId xmlns="" xmlns:a16="http://schemas.microsoft.com/office/drawing/2014/main" id="{ABA84DAA-5A72-4268-AEAA-23D85B6AA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02025"/>
            <a:ext cx="8123238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l-GR" b="1" dirty="0" smtClean="0">
                <a:solidFill>
                  <a:srgbClr val="BFBFBF"/>
                </a:solidFill>
              </a:rPr>
              <a:t>ΔΙΔΑΣΚΟΥΣΑ </a:t>
            </a:r>
            <a:r>
              <a:rPr lang="el-GR" altLang="el-GR" b="1" dirty="0">
                <a:solidFill>
                  <a:srgbClr val="BFBFBF"/>
                </a:solidFill>
              </a:rPr>
              <a:t>: </a:t>
            </a:r>
            <a:r>
              <a:rPr lang="el-GR" altLang="el-GR" b="1" dirty="0" smtClean="0">
                <a:solidFill>
                  <a:srgbClr val="BFBFBF"/>
                </a:solidFill>
              </a:rPr>
              <a:t>Π. ΛΑΜΠΡΟΠΟΥΛΟΥ</a:t>
            </a:r>
            <a:endParaRPr lang="en-US" altLang="el-GR" b="1" dirty="0">
              <a:solidFill>
                <a:srgbClr val="BFBFBF"/>
              </a:solidFill>
            </a:endParaRPr>
          </a:p>
        </p:txBody>
      </p:sp>
      <p:sp>
        <p:nvSpPr>
          <p:cNvPr id="16388" name="Text Box 22">
            <a:extLst>
              <a:ext uri="{FF2B5EF4-FFF2-40B4-BE49-F238E27FC236}">
                <a16:creationId xmlns="" xmlns:a16="http://schemas.microsoft.com/office/drawing/2014/main" id="{807ABA8E-6B65-4A3B-8735-DE9DEF6C7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3558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l-GR" sz="2400" dirty="0" err="1">
                <a:solidFill>
                  <a:srgbClr val="BFBFBF"/>
                </a:solidFill>
              </a:rPr>
              <a:t>Ακαδ</a:t>
            </a:r>
            <a:r>
              <a:rPr lang="el-GR" altLang="el-GR" sz="2400" dirty="0">
                <a:solidFill>
                  <a:srgbClr val="BFBFBF"/>
                </a:solidFill>
              </a:rPr>
              <a:t>. Έτος  20</a:t>
            </a:r>
            <a:r>
              <a:rPr lang="en-US" altLang="el-GR" sz="2400" dirty="0" smtClean="0">
                <a:solidFill>
                  <a:srgbClr val="BFBFBF"/>
                </a:solidFill>
              </a:rPr>
              <a:t>23</a:t>
            </a:r>
            <a:r>
              <a:rPr lang="el-GR" altLang="el-GR" sz="2400" dirty="0" smtClean="0">
                <a:solidFill>
                  <a:srgbClr val="BFBFBF"/>
                </a:solidFill>
              </a:rPr>
              <a:t>-20</a:t>
            </a:r>
            <a:r>
              <a:rPr lang="en-US" altLang="el-GR" sz="2400" dirty="0" smtClean="0">
                <a:solidFill>
                  <a:srgbClr val="BFBFBF"/>
                </a:solidFill>
              </a:rPr>
              <a:t>24</a:t>
            </a:r>
            <a:endParaRPr lang="el-GR" altLang="el-GR" sz="2400" dirty="0">
              <a:solidFill>
                <a:srgbClr val="BFBFB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0">
            <a:extLst>
              <a:ext uri="{FF2B5EF4-FFF2-40B4-BE49-F238E27FC236}">
                <a16:creationId xmlns="" xmlns:a16="http://schemas.microsoft.com/office/drawing/2014/main" id="{0116212A-EB6D-4F81-91A0-5796190FD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613"/>
            <a:ext cx="8882063" cy="52625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Βασικά Οξυγόνα: Τα 3 Ο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που είναι κοινά στα γειτονικά τετράεδρα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Κορυφαία Οξυγόνα: 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Τα Ο</a:t>
            </a:r>
            <a:r>
              <a:rPr lang="el-GR" altLang="el-GR" sz="2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που είναι ελεύθερα, στις κορυφές</a:t>
            </a:r>
            <a:endParaRPr lang="el-GR" altLang="el-GR" sz="2400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464" name="Text Box 29">
            <a:extLst>
              <a:ext uri="{FF2B5EF4-FFF2-40B4-BE49-F238E27FC236}">
                <a16:creationId xmlns="" xmlns:a16="http://schemas.microsoft.com/office/drawing/2014/main" id="{8CDA5C71-204E-4CEC-AF03-A68E3A0AF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ΤΕΤΡΑΕΔΡΙΚΟ  ΣΤΡΩΜΑ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5604" name="Ομάδα 6">
            <a:extLst>
              <a:ext uri="{FF2B5EF4-FFF2-40B4-BE49-F238E27FC236}">
                <a16:creationId xmlns="" xmlns:a16="http://schemas.microsoft.com/office/drawing/2014/main" id="{F750DB6D-F6F7-49C4-AD74-91220CB20141}"/>
              </a:ext>
            </a:extLst>
          </p:cNvPr>
          <p:cNvGrpSpPr>
            <a:grpSpLocks/>
          </p:cNvGrpSpPr>
          <p:nvPr/>
        </p:nvGrpSpPr>
        <p:grpSpPr bwMode="auto">
          <a:xfrm>
            <a:off x="2854325" y="1298575"/>
            <a:ext cx="3694113" cy="4014788"/>
            <a:chOff x="-647699" y="1262063"/>
            <a:chExt cx="3694112" cy="4014025"/>
          </a:xfrm>
        </p:grpSpPr>
        <p:grpSp>
          <p:nvGrpSpPr>
            <p:cNvPr id="25605" name="Ομάδα 10">
              <a:extLst>
                <a:ext uri="{FF2B5EF4-FFF2-40B4-BE49-F238E27FC236}">
                  <a16:creationId xmlns="" xmlns:a16="http://schemas.microsoft.com/office/drawing/2014/main" id="{72A2039E-C589-4112-8153-14AC4B34D3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647699" y="1750040"/>
              <a:ext cx="3694112" cy="3435707"/>
              <a:chOff x="6911182" y="1545336"/>
              <a:chExt cx="3694112" cy="3435707"/>
            </a:xfrm>
          </p:grpSpPr>
          <p:grpSp>
            <p:nvGrpSpPr>
              <p:cNvPr id="25611" name="Ομάδα 11">
                <a:extLst>
                  <a:ext uri="{FF2B5EF4-FFF2-40B4-BE49-F238E27FC236}">
                    <a16:creationId xmlns="" xmlns:a16="http://schemas.microsoft.com/office/drawing/2014/main" id="{784039F7-506F-46AD-AABE-1C45C8FB41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1182" y="1545336"/>
                <a:ext cx="3694112" cy="3346704"/>
                <a:chOff x="6911182" y="1545336"/>
                <a:chExt cx="3694112" cy="3346704"/>
              </a:xfrm>
            </p:grpSpPr>
            <p:pic>
              <p:nvPicPr>
                <p:cNvPr id="25613" name="Εικόνα 2">
                  <a:extLst>
                    <a:ext uri="{FF2B5EF4-FFF2-40B4-BE49-F238E27FC236}">
                      <a16:creationId xmlns="" xmlns:a16="http://schemas.microsoft.com/office/drawing/2014/main" id="{7BFB3330-FFF0-4252-9E33-4ADE1C1117D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720" t="19968" r="30122" b="7137"/>
                <a:stretch>
                  <a:fillRect/>
                </a:stretch>
              </p:blipFill>
              <p:spPr bwMode="auto">
                <a:xfrm>
                  <a:off x="6911182" y="1545336"/>
                  <a:ext cx="3694112" cy="33467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25614" name="Ομάδα 22">
                  <a:extLst>
                    <a:ext uri="{FF2B5EF4-FFF2-40B4-BE49-F238E27FC236}">
                      <a16:creationId xmlns="" xmlns:a16="http://schemas.microsoft.com/office/drawing/2014/main" id="{1C1F360B-122B-4971-ADDA-5E535FA7FD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7771606" y="2652713"/>
                  <a:ext cx="2262187" cy="1065211"/>
                  <a:chOff x="5755020" y="3061416"/>
                  <a:chExt cx="2262225" cy="1065524"/>
                </a:xfrm>
              </p:grpSpPr>
              <p:cxnSp>
                <p:nvCxnSpPr>
                  <p:cNvPr id="17" name="Ευθεία γραμμή σύνδεσης 16">
                    <a:extLst>
                      <a:ext uri="{FF2B5EF4-FFF2-40B4-BE49-F238E27FC236}">
                        <a16:creationId xmlns="" xmlns:a16="http://schemas.microsoft.com/office/drawing/2014/main" id="{E290AB3A-0251-466F-91B9-7BA0F80ED9F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564659" y="3061197"/>
                    <a:ext cx="1452587" cy="0"/>
                  </a:xfrm>
                  <a:prstGeom prst="line">
                    <a:avLst/>
                  </a:prstGeom>
                  <a:ln>
                    <a:prstDash val="lgDash"/>
                    <a:headEnd type="none" w="med" len="med"/>
                    <a:tailEnd type="none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Ευθεία γραμμή σύνδεσης 17">
                    <a:extLst>
                      <a:ext uri="{FF2B5EF4-FFF2-40B4-BE49-F238E27FC236}">
                        <a16:creationId xmlns="" xmlns:a16="http://schemas.microsoft.com/office/drawing/2014/main" id="{34230CFE-11AA-47BA-996F-1F8F02257C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5755021" y="4094767"/>
                    <a:ext cx="1138257" cy="31753"/>
                  </a:xfrm>
                  <a:prstGeom prst="line">
                    <a:avLst/>
                  </a:prstGeom>
                  <a:ln>
                    <a:prstDash val="lgDash"/>
                    <a:headEnd type="none" w="med" len="med"/>
                    <a:tailEnd type="none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Ευθεία γραμμή σύνδεσης 18">
                    <a:extLst>
                      <a:ext uri="{FF2B5EF4-FFF2-40B4-BE49-F238E27FC236}">
                        <a16:creationId xmlns="" xmlns:a16="http://schemas.microsoft.com/office/drawing/2014/main" id="{D1CF5915-7A89-402B-87CA-7E5D831577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5769309" y="3089775"/>
                    <a:ext cx="795350" cy="984353"/>
                  </a:xfrm>
                  <a:prstGeom prst="line">
                    <a:avLst/>
                  </a:prstGeom>
                  <a:ln>
                    <a:prstDash val="lgDash"/>
                    <a:headEnd type="none" w="med" len="med"/>
                    <a:tailEnd type="none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Ευθεία γραμμή σύνδεσης 19">
                    <a:extLst>
                      <a:ext uri="{FF2B5EF4-FFF2-40B4-BE49-F238E27FC236}">
                        <a16:creationId xmlns="" xmlns:a16="http://schemas.microsoft.com/office/drawing/2014/main" id="{77546C06-B0BA-4993-9B69-591BAD9467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>
                    <a:off x="6893278" y="3086600"/>
                    <a:ext cx="876314" cy="1039920"/>
                  </a:xfrm>
                  <a:prstGeom prst="line">
                    <a:avLst/>
                  </a:prstGeom>
                  <a:ln>
                    <a:prstDash val="lgDash"/>
                    <a:headEnd type="none" w="med" len="med"/>
                    <a:tailEnd type="none" w="lg" len="lg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5615" name="TextBox 15">
                  <a:extLst>
                    <a:ext uri="{FF2B5EF4-FFF2-40B4-BE49-F238E27FC236}">
                      <a16:creationId xmlns="" xmlns:a16="http://schemas.microsoft.com/office/drawing/2014/main" id="{8853EE99-1EF0-4647-8CDD-E7192196081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05056" y="2285585"/>
                  <a:ext cx="857473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1800"/>
                    <a:t>Si</a:t>
                  </a:r>
                  <a:r>
                    <a:rPr lang="en-US" altLang="el-GR" sz="1800" baseline="-25000"/>
                    <a:t>2</a:t>
                  </a:r>
                  <a:r>
                    <a:rPr lang="en-US" altLang="el-GR" sz="1800"/>
                    <a:t>O</a:t>
                  </a:r>
                  <a:r>
                    <a:rPr lang="en-US" altLang="el-GR" sz="1800" baseline="-25000"/>
                    <a:t>5</a:t>
                  </a:r>
                  <a:r>
                    <a:rPr lang="en-US" altLang="el-GR" sz="1800" baseline="30000"/>
                    <a:t>-2</a:t>
                  </a:r>
                  <a:endParaRPr lang="el-GR" altLang="el-GR" sz="1800" baseline="30000"/>
                </a:p>
              </p:txBody>
            </p:sp>
          </p:grpSp>
          <p:sp>
            <p:nvSpPr>
              <p:cNvPr id="25612" name="Rectangle 27">
                <a:extLst>
                  <a:ext uri="{FF2B5EF4-FFF2-40B4-BE49-F238E27FC236}">
                    <a16:creationId xmlns="" xmlns:a16="http://schemas.microsoft.com/office/drawing/2014/main" id="{5962FAFA-0D5F-4922-8288-05D51A13C9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892729" y="4125590"/>
                <a:ext cx="712565" cy="855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/>
                  <a:t>T</a:t>
                </a:r>
                <a:endParaRPr lang="el-GR" altLang="el-GR" sz="2400" b="1"/>
              </a:p>
            </p:txBody>
          </p:sp>
        </p:grpSp>
        <p:grpSp>
          <p:nvGrpSpPr>
            <p:cNvPr id="25606" name="Ομάδα 5">
              <a:extLst>
                <a:ext uri="{FF2B5EF4-FFF2-40B4-BE49-F238E27FC236}">
                  <a16:creationId xmlns="" xmlns:a16="http://schemas.microsoft.com/office/drawing/2014/main" id="{E8AC3709-EC90-41F6-8688-6BC2EDABA5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8105" y="1262063"/>
              <a:ext cx="611252" cy="4014025"/>
              <a:chOff x="588105" y="1262063"/>
              <a:chExt cx="611252" cy="4014025"/>
            </a:xfrm>
          </p:grpSpPr>
          <p:cxnSp>
            <p:nvCxnSpPr>
              <p:cNvPr id="25607" name="Ευθύγραμμο βέλος σύνδεσης 2">
                <a:extLst>
                  <a:ext uri="{FF2B5EF4-FFF2-40B4-BE49-F238E27FC236}">
                    <a16:creationId xmlns="" xmlns:a16="http://schemas.microsoft.com/office/drawing/2014/main" id="{C9A7F59C-C24E-4E1A-8386-D08931E19A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6112" y="1262063"/>
                <a:ext cx="0" cy="558801"/>
              </a:xfrm>
              <a:prstGeom prst="straightConnector1">
                <a:avLst/>
              </a:prstGeom>
              <a:noFill/>
              <a:ln w="31750" algn="ctr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608" name="Ευθύγραμμο βέλος σύνδεσης 22">
                <a:extLst>
                  <a:ext uri="{FF2B5EF4-FFF2-40B4-BE49-F238E27FC236}">
                    <a16:creationId xmlns="" xmlns:a16="http://schemas.microsoft.com/office/drawing/2014/main" id="{C742901F-6873-47E6-A9CC-32C9F81AF0D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99357" y="1263300"/>
                <a:ext cx="0" cy="1004889"/>
              </a:xfrm>
              <a:prstGeom prst="straightConnector1">
                <a:avLst/>
              </a:prstGeom>
              <a:noFill/>
              <a:ln w="31750" algn="ctr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609" name="Ευθύγραμμο βέλος σύνδεσης 24">
                <a:extLst>
                  <a:ext uri="{FF2B5EF4-FFF2-40B4-BE49-F238E27FC236}">
                    <a16:creationId xmlns="" xmlns:a16="http://schemas.microsoft.com/office/drawing/2014/main" id="{079E069E-8760-4042-897C-05103DA280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88105" y="1263300"/>
                <a:ext cx="0" cy="1004889"/>
              </a:xfrm>
              <a:prstGeom prst="straightConnector1">
                <a:avLst/>
              </a:prstGeom>
              <a:noFill/>
              <a:ln w="31750" algn="ctr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610" name="Ευθύγραμμο βέλος σύνδεσης 25">
                <a:extLst>
                  <a:ext uri="{FF2B5EF4-FFF2-40B4-BE49-F238E27FC236}">
                    <a16:creationId xmlns="" xmlns:a16="http://schemas.microsoft.com/office/drawing/2014/main" id="{A2CBA18A-CA80-4237-9F50-DC0D5ED228F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896112" y="2399954"/>
                <a:ext cx="0" cy="2876134"/>
              </a:xfrm>
              <a:prstGeom prst="straightConnector1">
                <a:avLst/>
              </a:prstGeom>
              <a:noFill/>
              <a:ln w="31750" algn="ctr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9">
            <a:extLst>
              <a:ext uri="{FF2B5EF4-FFF2-40B4-BE49-F238E27FC236}">
                <a16:creationId xmlns="" xmlns:a16="http://schemas.microsoft.com/office/drawing/2014/main" id="{B73422AC-04BA-41D1-A332-1D4078F7A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ΟΚΤΑΕΔΡΙΚΟ  ΣΤΡΩΜΑ</a:t>
            </a:r>
            <a:endParaRPr lang="el-GR" altLang="el-GR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0483" name="Text Box 10">
            <a:extLst>
              <a:ext uri="{FF2B5EF4-FFF2-40B4-BE49-F238E27FC236}">
                <a16:creationId xmlns="" xmlns:a16="http://schemas.microsoft.com/office/drawing/2014/main" id="{B57ADBC5-D0B7-4DBB-8C78-1959825D0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738188"/>
            <a:ext cx="5721350" cy="2678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Στο κέντρο των εξαμελών δακτυλίων τοποθετούνται ιόντα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Ενώνονται με τα κορυφαία Ο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Οκταεδρική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συνδιάταξη</a:t>
            </a:r>
            <a:endParaRPr lang="el-GR" altLang="el-GR" sz="2400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6628" name="Ομάδα 32">
            <a:extLst>
              <a:ext uri="{FF2B5EF4-FFF2-40B4-BE49-F238E27FC236}">
                <a16:creationId xmlns="" xmlns:a16="http://schemas.microsoft.com/office/drawing/2014/main" id="{9571BD56-B4A3-4645-996F-0D791B49B0D9}"/>
              </a:ext>
            </a:extLst>
          </p:cNvPr>
          <p:cNvGrpSpPr>
            <a:grpSpLocks/>
          </p:cNvGrpSpPr>
          <p:nvPr/>
        </p:nvGrpSpPr>
        <p:grpSpPr bwMode="auto">
          <a:xfrm>
            <a:off x="438150" y="825500"/>
            <a:ext cx="2732088" cy="2895600"/>
            <a:chOff x="338486" y="3813267"/>
            <a:chExt cx="2732666" cy="2895595"/>
          </a:xfrm>
        </p:grpSpPr>
        <p:pic>
          <p:nvPicPr>
            <p:cNvPr id="26634" name="Εικόνα 2">
              <a:extLst>
                <a:ext uri="{FF2B5EF4-FFF2-40B4-BE49-F238E27FC236}">
                  <a16:creationId xmlns="" xmlns:a16="http://schemas.microsoft.com/office/drawing/2014/main" id="{4B8291EF-CC15-4F85-9D39-7442CFDC2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00" t="8984" r="24500" b="12766"/>
            <a:stretch>
              <a:fillRect/>
            </a:stretch>
          </p:blipFill>
          <p:spPr bwMode="auto">
            <a:xfrm>
              <a:off x="338486" y="3813267"/>
              <a:ext cx="2732666" cy="2895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Ισοσκελές τρίγωνο 26">
              <a:extLst>
                <a:ext uri="{FF2B5EF4-FFF2-40B4-BE49-F238E27FC236}">
                  <a16:creationId xmlns="" xmlns:a16="http://schemas.microsoft.com/office/drawing/2014/main" id="{34F8A0E0-DA81-4FC7-9473-F0B946C2C3E9}"/>
                </a:ext>
              </a:extLst>
            </p:cNvPr>
            <p:cNvSpPr/>
            <p:nvPr/>
          </p:nvSpPr>
          <p:spPr bwMode="auto">
            <a:xfrm rot="9013599">
              <a:off x="1084769" y="4514941"/>
              <a:ext cx="879661" cy="842962"/>
            </a:xfrm>
            <a:prstGeom prst="triangle">
              <a:avLst/>
            </a:prstGeom>
            <a:solidFill>
              <a:schemeClr val="bg2">
                <a:lumMod val="40000"/>
                <a:lumOff val="60000"/>
                <a:alpha val="65000"/>
              </a:schemeClr>
            </a:solidFill>
            <a:ln w="317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36" name="Ισοσκελές τρίγωνο 35">
              <a:extLst>
                <a:ext uri="{FF2B5EF4-FFF2-40B4-BE49-F238E27FC236}">
                  <a16:creationId xmlns="" xmlns:a16="http://schemas.microsoft.com/office/drawing/2014/main" id="{25A4409A-9B21-4C39-A6B5-C1E81ACA16E2}"/>
                </a:ext>
              </a:extLst>
            </p:cNvPr>
            <p:cNvSpPr/>
            <p:nvPr/>
          </p:nvSpPr>
          <p:spPr bwMode="auto">
            <a:xfrm rot="16200000">
              <a:off x="1727137" y="4836318"/>
              <a:ext cx="828674" cy="855844"/>
            </a:xfrm>
            <a:prstGeom prst="triangle">
              <a:avLst/>
            </a:prstGeom>
            <a:solidFill>
              <a:schemeClr val="bg2">
                <a:lumMod val="40000"/>
                <a:lumOff val="60000"/>
                <a:alpha val="66000"/>
              </a:schemeClr>
            </a:solidFill>
            <a:ln w="317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sp>
          <p:nvSpPr>
            <p:cNvPr id="38" name="Ισοσκελές τρίγωνο 37">
              <a:extLst>
                <a:ext uri="{FF2B5EF4-FFF2-40B4-BE49-F238E27FC236}">
                  <a16:creationId xmlns="" xmlns:a16="http://schemas.microsoft.com/office/drawing/2014/main" id="{CD31BADD-A6A1-4B77-A6B8-7530D5A553E5}"/>
                </a:ext>
              </a:extLst>
            </p:cNvPr>
            <p:cNvSpPr/>
            <p:nvPr/>
          </p:nvSpPr>
          <p:spPr bwMode="auto">
            <a:xfrm rot="1876763">
              <a:off x="984736" y="5148353"/>
              <a:ext cx="1067026" cy="801686"/>
            </a:xfrm>
            <a:prstGeom prst="triangle">
              <a:avLst/>
            </a:prstGeom>
            <a:solidFill>
              <a:schemeClr val="bg2">
                <a:lumMod val="40000"/>
                <a:lumOff val="60000"/>
                <a:alpha val="66000"/>
              </a:schemeClr>
            </a:solidFill>
            <a:ln w="317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  <p:grpSp>
          <p:nvGrpSpPr>
            <p:cNvPr id="26638" name="Ομάδα 31">
              <a:extLst>
                <a:ext uri="{FF2B5EF4-FFF2-40B4-BE49-F238E27FC236}">
                  <a16:creationId xmlns="" xmlns:a16="http://schemas.microsoft.com/office/drawing/2014/main" id="{D206D001-3408-4B3A-9872-B6FB7BFCE2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78694" y="5029994"/>
              <a:ext cx="635748" cy="374110"/>
              <a:chOff x="1478694" y="5029994"/>
              <a:chExt cx="635748" cy="374110"/>
            </a:xfrm>
          </p:grpSpPr>
          <p:sp>
            <p:nvSpPr>
              <p:cNvPr id="28" name="Οβάλ 27">
                <a:extLst>
                  <a:ext uri="{FF2B5EF4-FFF2-40B4-BE49-F238E27FC236}">
                    <a16:creationId xmlns="" xmlns:a16="http://schemas.microsoft.com/office/drawing/2014/main" id="{E1897D89-E3EF-4DB4-BC89-4A59F0CD3DC5}"/>
                  </a:ext>
                </a:extLst>
              </p:cNvPr>
              <p:cNvSpPr/>
              <p:nvPr/>
            </p:nvSpPr>
            <p:spPr bwMode="auto">
              <a:xfrm>
                <a:off x="1524600" y="5029290"/>
                <a:ext cx="404897" cy="374649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 w="317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lg" len="lg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40" name="TextBox 29">
                <a:extLst>
                  <a:ext uri="{FF2B5EF4-FFF2-40B4-BE49-F238E27FC236}">
                    <a16:creationId xmlns="" xmlns:a16="http://schemas.microsoft.com/office/drawing/2014/main" id="{868CE179-114C-470B-8116-7F22F641C3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8694" y="5065550"/>
                <a:ext cx="63574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l-GR" altLang="el-GR" sz="1600"/>
                  <a:t>ΟΗ</a:t>
                </a:r>
                <a:r>
                  <a:rPr lang="el-GR" altLang="el-GR" sz="1600" baseline="30000"/>
                  <a:t>-</a:t>
                </a:r>
              </a:p>
            </p:txBody>
          </p:sp>
        </p:grpSp>
      </p:grpSp>
      <p:sp>
        <p:nvSpPr>
          <p:cNvPr id="20486" name="Line 17">
            <a:extLst>
              <a:ext uri="{FF2B5EF4-FFF2-40B4-BE49-F238E27FC236}">
                <a16:creationId xmlns="" xmlns:a16="http://schemas.microsoft.com/office/drawing/2014/main" id="{8FC3404B-1897-4FD6-AE6C-F233818366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19300" y="1411288"/>
            <a:ext cx="2287588" cy="862012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630" name="Εικόνα 2">
            <a:extLst>
              <a:ext uri="{FF2B5EF4-FFF2-40B4-BE49-F238E27FC236}">
                <a16:creationId xmlns="" xmlns:a16="http://schemas.microsoft.com/office/drawing/2014/main" id="{83A9AEAC-A2F8-410D-A8CA-817E1D3D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854450"/>
            <a:ext cx="4354513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3">
            <a:extLst>
              <a:ext uri="{FF2B5EF4-FFF2-40B4-BE49-F238E27FC236}">
                <a16:creationId xmlns="" xmlns:a16="http://schemas.microsoft.com/office/drawing/2014/main" id="{A4DA486B-300C-464B-A6DD-6CADB80E1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5773738"/>
            <a:ext cx="4435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 dirty="0" err="1">
                <a:solidFill>
                  <a:srgbClr val="3C3CD0"/>
                </a:solidFill>
                <a:cs typeface="Times New Roman" panose="02020603050405020304" pitchFamily="18" charset="0"/>
              </a:rPr>
              <a:t>Οκταεδρικό</a:t>
            </a:r>
            <a:r>
              <a:rPr lang="el-GR" altLang="el-GR" sz="2400" dirty="0">
                <a:solidFill>
                  <a:srgbClr val="3C3CD0"/>
                </a:solidFill>
                <a:cs typeface="Times New Roman" panose="02020603050405020304" pitchFamily="18" charset="0"/>
              </a:rPr>
              <a:t> στρώμα (Ο)</a:t>
            </a:r>
            <a:endParaRPr lang="el-GR" altLang="el-GR" sz="2400" dirty="0"/>
          </a:p>
        </p:txBody>
      </p:sp>
      <p:sp>
        <p:nvSpPr>
          <p:cNvPr id="26632" name="TextBox 14">
            <a:extLst>
              <a:ext uri="{FF2B5EF4-FFF2-40B4-BE49-F238E27FC236}">
                <a16:creationId xmlns="" xmlns:a16="http://schemas.microsoft.com/office/drawing/2014/main" id="{F3E7FA38-761B-454F-9CBC-CC93EAD66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6119813"/>
            <a:ext cx="45910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https://www.geo-ceramic-laboratory.com/geo-ceramic-laboratory/clay-mineralogy/</a:t>
            </a:r>
            <a:r>
              <a:rPr lang="el-GR" alt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Text Box 10">
            <a:extLst>
              <a:ext uri="{FF2B5EF4-FFF2-40B4-BE49-F238E27FC236}">
                <a16:creationId xmlns="" xmlns:a16="http://schemas.microsoft.com/office/drawing/2014/main" id="{480B61DF-87E2-4A66-B773-4B72012CC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413" y="3463925"/>
            <a:ext cx="4764087" cy="35385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Έτσι, οι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οκταεδρικές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θέσεις συνίστανται από δύο επίπεδα ανιόντων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Οι ενδιάμεσες θέσεις καταλαμβάνονται από δισθενή (συνήθως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Mg</a:t>
            </a:r>
            <a:r>
              <a:rPr lang="en-US" altLang="el-GR" sz="2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+2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Fe</a:t>
            </a:r>
            <a:r>
              <a:rPr lang="en-US" altLang="el-GR" sz="2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+2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) ή τρισθενή (συνήθως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Al</a:t>
            </a:r>
            <a:r>
              <a:rPr lang="en-US" altLang="el-GR" sz="2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+3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Fe</a:t>
            </a:r>
            <a:r>
              <a:rPr lang="en-US" altLang="el-GR" sz="2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+3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κατιόντα</a:t>
            </a:r>
            <a:endParaRPr lang="el-GR" altLang="el-GR" sz="2400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9">
            <a:extLst>
              <a:ext uri="{FF2B5EF4-FFF2-40B4-BE49-F238E27FC236}">
                <a16:creationId xmlns="" xmlns:a16="http://schemas.microsoft.com/office/drawing/2014/main" id="{0FBD4DE1-CD30-4FA4-B6C2-F4306B62F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00" y="1577975"/>
            <a:ext cx="4343400" cy="40306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Αν τα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κατιόντα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είναι δισθενή όλες οι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οκταεδρικές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θέσεις καταλαμβάνονται από αυτά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Ιδανικός χημικός τύπος του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Τριοκταεδρικού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στρώματος: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Mg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(OH)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Βρουσίτης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076" name="Text Box 10">
            <a:extLst>
              <a:ext uri="{FF2B5EF4-FFF2-40B4-BE49-F238E27FC236}">
                <a16:creationId xmlns="" xmlns:a16="http://schemas.microsoft.com/office/drawing/2014/main" id="{33CF1F53-8A88-4D50-A134-BD2FCDEE5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ΔΙΟΚΤΑΕΔΡΙΚΟ ή ΤΡΙΟΚΤΑΕΔΡΙΚΟ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078" name="Text Box 20">
            <a:extLst>
              <a:ext uri="{FF2B5EF4-FFF2-40B4-BE49-F238E27FC236}">
                <a16:creationId xmlns="" xmlns:a16="http://schemas.microsoft.com/office/drawing/2014/main" id="{CFF5E1C3-704B-4673-900C-C76E9131A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8738" y="3373438"/>
            <a:ext cx="47117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None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ΤΡΙΟΚΤΑΕΔΡΙΚΟ  ΣΤΡΩΜΑ</a:t>
            </a:r>
          </a:p>
        </p:txBody>
      </p:sp>
      <p:grpSp>
        <p:nvGrpSpPr>
          <p:cNvPr id="27653" name="Ομάδα 7">
            <a:extLst>
              <a:ext uri="{FF2B5EF4-FFF2-40B4-BE49-F238E27FC236}">
                <a16:creationId xmlns="" xmlns:a16="http://schemas.microsoft.com/office/drawing/2014/main" id="{3B7BE7B4-80AB-4A03-B620-AF414E9D7C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41863" y="4217988"/>
            <a:ext cx="2965450" cy="1946275"/>
            <a:chOff x="5413248" y="4612329"/>
            <a:chExt cx="2964942" cy="1945421"/>
          </a:xfrm>
        </p:grpSpPr>
        <p:pic>
          <p:nvPicPr>
            <p:cNvPr id="27659" name="Εικόνα 16">
              <a:extLst>
                <a:ext uri="{FF2B5EF4-FFF2-40B4-BE49-F238E27FC236}">
                  <a16:creationId xmlns="" xmlns:a16="http://schemas.microsoft.com/office/drawing/2014/main" id="{4ABA06CE-2CE4-43AF-A543-DB8C602A4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98" b="20203"/>
            <a:stretch>
              <a:fillRect/>
            </a:stretch>
          </p:blipFill>
          <p:spPr bwMode="auto">
            <a:xfrm>
              <a:off x="5413248" y="4612329"/>
              <a:ext cx="2964942" cy="1597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0" name="TextBox 1">
              <a:extLst>
                <a:ext uri="{FF2B5EF4-FFF2-40B4-BE49-F238E27FC236}">
                  <a16:creationId xmlns="" xmlns:a16="http://schemas.microsoft.com/office/drawing/2014/main" id="{F01786A3-3F7A-4522-9292-4E3194F2E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3248" y="6188418"/>
              <a:ext cx="296494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l-GR" sz="1800"/>
                <a:t>Mg</a:t>
              </a:r>
              <a:r>
                <a:rPr lang="en-US" altLang="el-GR" sz="1800" baseline="30000"/>
                <a:t>+2</a:t>
              </a:r>
              <a:r>
                <a:rPr lang="en-US" altLang="el-GR" sz="1800"/>
                <a:t>, Fe</a:t>
              </a:r>
              <a:r>
                <a:rPr lang="en-US" altLang="el-GR" sz="1800" baseline="30000"/>
                <a:t>+2</a:t>
              </a:r>
              <a:r>
                <a:rPr lang="en-US" altLang="el-GR" sz="1800"/>
                <a:t>                  OH</a:t>
              </a:r>
              <a:r>
                <a:rPr lang="en-US" altLang="el-GR" sz="1800" baseline="30000"/>
                <a:t>-</a:t>
              </a:r>
              <a:endParaRPr lang="el-GR" altLang="el-GR" sz="1800" baseline="30000"/>
            </a:p>
          </p:txBody>
        </p:sp>
        <p:cxnSp>
          <p:nvCxnSpPr>
            <p:cNvPr id="27661" name="Ευθύγραμμο βέλος σύνδεσης 3">
              <a:extLst>
                <a:ext uri="{FF2B5EF4-FFF2-40B4-BE49-F238E27FC236}">
                  <a16:creationId xmlns="" xmlns:a16="http://schemas.microsoft.com/office/drawing/2014/main" id="{15122EC8-A6A0-453D-9EDD-4E5F693F184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24728" y="5312665"/>
              <a:ext cx="329184" cy="875753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662" name="Ευθύγραμμο βέλος σύνδεσης 20">
              <a:extLst>
                <a:ext uri="{FF2B5EF4-FFF2-40B4-BE49-F238E27FC236}">
                  <a16:creationId xmlns="" xmlns:a16="http://schemas.microsoft.com/office/drawing/2014/main" id="{7751C487-16F7-4D02-98C1-87AC2E892C5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07448" y="5779919"/>
              <a:ext cx="1" cy="446555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654" name="TextBox 25">
            <a:extLst>
              <a:ext uri="{FF2B5EF4-FFF2-40B4-BE49-F238E27FC236}">
                <a16:creationId xmlns="" xmlns:a16="http://schemas.microsoft.com/office/drawing/2014/main" id="{DD9F3BD1-2C1C-4710-B55C-D82D2AFCB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8" y="6194425"/>
            <a:ext cx="61483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(Τροποποιημένο από: </a:t>
            </a:r>
            <a:r>
              <a:rPr lang="en-US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https://www.geo-ceramic-laboratory.com/geo-ceramic-laboratory/clay-mineralogy/</a:t>
            </a: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7655" name="Ομάδα 4">
            <a:extLst>
              <a:ext uri="{FF2B5EF4-FFF2-40B4-BE49-F238E27FC236}">
                <a16:creationId xmlns="" xmlns:a16="http://schemas.microsoft.com/office/drawing/2014/main" id="{95549FD1-1201-438F-8785-B27A965740B7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652463"/>
            <a:ext cx="4111625" cy="2797175"/>
            <a:chOff x="4342829" y="651865"/>
            <a:chExt cx="4112449" cy="2797583"/>
          </a:xfrm>
        </p:grpSpPr>
        <p:pic>
          <p:nvPicPr>
            <p:cNvPr id="27657" name="Εικόνα 2">
              <a:extLst>
                <a:ext uri="{FF2B5EF4-FFF2-40B4-BE49-F238E27FC236}">
                  <a16:creationId xmlns="" xmlns:a16="http://schemas.microsoft.com/office/drawing/2014/main" id="{65F43176-BA90-49F4-B157-292766EDD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05"/>
            <a:stretch>
              <a:fillRect/>
            </a:stretch>
          </p:blipFill>
          <p:spPr bwMode="auto">
            <a:xfrm>
              <a:off x="4342829" y="651865"/>
              <a:ext cx="4112449" cy="2797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8" name="TextBox 3">
              <a:extLst>
                <a:ext uri="{FF2B5EF4-FFF2-40B4-BE49-F238E27FC236}">
                  <a16:creationId xmlns="" xmlns:a16="http://schemas.microsoft.com/office/drawing/2014/main" id="{61C2A191-6586-4C6B-82C0-ADA3194FF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2829" y="665511"/>
              <a:ext cx="31146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l-GR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D06C073-8CDD-47F7-93C4-7CDE1635B9C9}"/>
              </a:ext>
            </a:extLst>
          </p:cNvPr>
          <p:cNvSpPr txBox="1"/>
          <p:nvPr/>
        </p:nvSpPr>
        <p:spPr>
          <a:xfrm>
            <a:off x="3963988" y="3646488"/>
            <a:ext cx="4954587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  <a:hlinkClick r:id="rId4"/>
              </a:rPr>
              <a:t>(</a:t>
            </a:r>
            <a:r>
              <a:rPr lang="en-US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www.sciencedirect.com/science/article/pii/B9780081029084001624</a:t>
            </a:r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9">
            <a:extLst>
              <a:ext uri="{FF2B5EF4-FFF2-40B4-BE49-F238E27FC236}">
                <a16:creationId xmlns="" xmlns:a16="http://schemas.microsoft.com/office/drawing/2014/main" id="{85353A5C-3AC3-42A9-9250-4FDAE0BA5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9088" y="1827213"/>
            <a:ext cx="4360863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Αν τα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κατιόντα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είναι τρισθενή, το 1/3 των θέσεων παραμένει κενό (κατάληψη των 2/3 των θέσεων)</a:t>
            </a:r>
          </a:p>
        </p:txBody>
      </p:sp>
      <p:sp>
        <p:nvSpPr>
          <p:cNvPr id="4100" name="Text Box 10">
            <a:extLst>
              <a:ext uri="{FF2B5EF4-FFF2-40B4-BE49-F238E27FC236}">
                <a16:creationId xmlns="" xmlns:a16="http://schemas.microsoft.com/office/drawing/2014/main" id="{B658BBE1-F6C6-416A-AEC6-B09367FAF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13" y="-19050"/>
            <a:ext cx="8215312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ΔΙΟΚΤΑΕΔΡΙΚΟ  ή  ΤΡΙΟΚΤΑΕΔΡΙΚΟ</a:t>
            </a:r>
            <a:endParaRPr lang="el-GR" altLang="el-GR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102" name="Text Box 20">
            <a:extLst>
              <a:ext uri="{FF2B5EF4-FFF2-40B4-BE49-F238E27FC236}">
                <a16:creationId xmlns="" xmlns:a16="http://schemas.microsoft.com/office/drawing/2014/main" id="{C00F9AB4-22DC-4A74-882D-1E49A3060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3910013"/>
            <a:ext cx="45339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None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ΔΙΟΚΤΑΕΔΡΙΚΟ  ΣΤΡΩΜΑ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5A7B661C-A906-4C6F-B918-5D927A4E1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9088" y="3659188"/>
            <a:ext cx="4533901" cy="193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endParaRPr lang="en-US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Ιδανικός Χημικός τύπος του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Διοκταεδρικού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στρώματος: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(OH)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Γκιψίτης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8678" name="Ομάδα 3">
            <a:extLst>
              <a:ext uri="{FF2B5EF4-FFF2-40B4-BE49-F238E27FC236}">
                <a16:creationId xmlns="" xmlns:a16="http://schemas.microsoft.com/office/drawing/2014/main" id="{05FADEC1-4593-4D46-B9B7-EF3F19D4037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25963" y="523875"/>
            <a:ext cx="3773487" cy="3386138"/>
            <a:chOff x="2085168" y="1132801"/>
            <a:chExt cx="5120304" cy="4592398"/>
          </a:xfrm>
        </p:grpSpPr>
        <p:pic>
          <p:nvPicPr>
            <p:cNvPr id="28690" name="Εικόνα 2">
              <a:extLst>
                <a:ext uri="{FF2B5EF4-FFF2-40B4-BE49-F238E27FC236}">
                  <a16:creationId xmlns="" xmlns:a16="http://schemas.microsoft.com/office/drawing/2014/main" id="{AE4210A8-79E8-4340-AEB3-69122C1B83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4" r="21201"/>
            <a:stretch>
              <a:fillRect/>
            </a:stretch>
          </p:blipFill>
          <p:spPr bwMode="auto">
            <a:xfrm>
              <a:off x="2085168" y="1132801"/>
              <a:ext cx="5120304" cy="4592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Εικόνα 16">
              <a:extLst>
                <a:ext uri="{FF2B5EF4-FFF2-40B4-BE49-F238E27FC236}">
                  <a16:creationId xmlns="" xmlns:a16="http://schemas.microsoft.com/office/drawing/2014/main" id="{7434CFB1-A0E9-4768-BFD8-6AD35485F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33" t="92876"/>
            <a:stretch>
              <a:fillRect/>
            </a:stretch>
          </p:blipFill>
          <p:spPr bwMode="auto">
            <a:xfrm>
              <a:off x="6823094" y="5395239"/>
              <a:ext cx="344424" cy="327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79" name="Ομάδα 6">
            <a:extLst>
              <a:ext uri="{FF2B5EF4-FFF2-40B4-BE49-F238E27FC236}">
                <a16:creationId xmlns="" xmlns:a16="http://schemas.microsoft.com/office/drawing/2014/main" id="{C6A13522-36C1-4F9F-B7CA-394091F83B47}"/>
              </a:ext>
            </a:extLst>
          </p:cNvPr>
          <p:cNvGrpSpPr>
            <a:grpSpLocks/>
          </p:cNvGrpSpPr>
          <p:nvPr/>
        </p:nvGrpSpPr>
        <p:grpSpPr bwMode="auto">
          <a:xfrm>
            <a:off x="3851275" y="563563"/>
            <a:ext cx="812800" cy="1200150"/>
            <a:chOff x="4087368" y="684722"/>
            <a:chExt cx="813815" cy="1200329"/>
          </a:xfrm>
        </p:grpSpPr>
        <p:sp>
          <p:nvSpPr>
            <p:cNvPr id="28686" name="Οβάλ 4">
              <a:extLst>
                <a:ext uri="{FF2B5EF4-FFF2-40B4-BE49-F238E27FC236}">
                  <a16:creationId xmlns="" xmlns:a16="http://schemas.microsoft.com/office/drawing/2014/main" id="{E73A4CEA-8F3A-480C-851C-5CA9C80AE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368" y="1188722"/>
              <a:ext cx="182880" cy="197143"/>
            </a:xfrm>
            <a:prstGeom prst="ellipse">
              <a:avLst/>
            </a:prstGeom>
            <a:solidFill>
              <a:schemeClr val="bg1"/>
            </a:solidFill>
            <a:ln w="31750" algn="ctr">
              <a:solidFill>
                <a:schemeClr val="bg1"/>
              </a:solidFill>
              <a:round/>
              <a:headEnd/>
              <a:tailEnd type="none" w="lg" len="lg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l-GR" altLang="el-GR" sz="2800"/>
            </a:p>
          </p:txBody>
        </p:sp>
        <p:sp>
          <p:nvSpPr>
            <p:cNvPr id="28687" name="Οβάλ 19">
              <a:extLst>
                <a:ext uri="{FF2B5EF4-FFF2-40B4-BE49-F238E27FC236}">
                  <a16:creationId xmlns="" xmlns:a16="http://schemas.microsoft.com/office/drawing/2014/main" id="{5BC87D75-AAEE-41DD-8CF2-8D144FD830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368" y="1540220"/>
              <a:ext cx="182880" cy="197143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l-GR" altLang="el-GR" sz="2800"/>
            </a:p>
          </p:txBody>
        </p:sp>
        <p:sp>
          <p:nvSpPr>
            <p:cNvPr id="28688" name="Οβάλ 20">
              <a:extLst>
                <a:ext uri="{FF2B5EF4-FFF2-40B4-BE49-F238E27FC236}">
                  <a16:creationId xmlns="" xmlns:a16="http://schemas.microsoft.com/office/drawing/2014/main" id="{D8C97BDF-211E-4517-A004-8A6C7733F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368" y="832437"/>
              <a:ext cx="182880" cy="197143"/>
            </a:xfrm>
            <a:prstGeom prst="ellipse">
              <a:avLst/>
            </a:prstGeom>
            <a:solidFill>
              <a:srgbClr val="FF75FF"/>
            </a:solidFill>
            <a:ln w="31750" algn="ctr">
              <a:solidFill>
                <a:srgbClr val="FF75FF"/>
              </a:solidFill>
              <a:round/>
              <a:headEnd/>
              <a:tailEnd type="none" w="lg" len="lg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l-GR" altLang="el-GR" sz="2800">
                <a:solidFill>
                  <a:srgbClr val="FF75FF"/>
                </a:solidFill>
              </a:endParaRPr>
            </a:p>
          </p:txBody>
        </p:sp>
        <p:sp>
          <p:nvSpPr>
            <p:cNvPr id="28689" name="TextBox 5">
              <a:extLst>
                <a:ext uri="{FF2B5EF4-FFF2-40B4-BE49-F238E27FC236}">
                  <a16:creationId xmlns="" xmlns:a16="http://schemas.microsoft.com/office/drawing/2014/main" id="{DE65132B-B99E-4270-94F9-B87F535832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2815" y="684722"/>
              <a:ext cx="65836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l-GR" sz="2400"/>
                <a:t>Al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l-GR" sz="2400"/>
                <a:t>H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l-GR" sz="2400"/>
                <a:t>O</a:t>
              </a:r>
              <a:endParaRPr lang="en-US" altLang="el-GR" sz="2800"/>
            </a:p>
          </p:txBody>
        </p:sp>
      </p:grpSp>
      <p:grpSp>
        <p:nvGrpSpPr>
          <p:cNvPr id="28680" name="Ομάδα 24">
            <a:extLst>
              <a:ext uri="{FF2B5EF4-FFF2-40B4-BE49-F238E27FC236}">
                <a16:creationId xmlns="" xmlns:a16="http://schemas.microsoft.com/office/drawing/2014/main" id="{6526D962-2F90-4439-99FB-7AEE4D37DC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57763" y="4306888"/>
            <a:ext cx="2965450" cy="1946275"/>
            <a:chOff x="5413248" y="4612329"/>
            <a:chExt cx="2964942" cy="1945421"/>
          </a:xfrm>
        </p:grpSpPr>
        <p:pic>
          <p:nvPicPr>
            <p:cNvPr id="28682" name="Εικόνα 25">
              <a:extLst>
                <a:ext uri="{FF2B5EF4-FFF2-40B4-BE49-F238E27FC236}">
                  <a16:creationId xmlns="" xmlns:a16="http://schemas.microsoft.com/office/drawing/2014/main" id="{D4DAA8F8-5FD2-4DBE-A3E6-5E172602D7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98" b="20203"/>
            <a:stretch>
              <a:fillRect/>
            </a:stretch>
          </p:blipFill>
          <p:spPr bwMode="auto">
            <a:xfrm>
              <a:off x="5413248" y="4612329"/>
              <a:ext cx="2964942" cy="1597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3" name="TextBox 26">
              <a:extLst>
                <a:ext uri="{FF2B5EF4-FFF2-40B4-BE49-F238E27FC236}">
                  <a16:creationId xmlns="" xmlns:a16="http://schemas.microsoft.com/office/drawing/2014/main" id="{CD578640-F655-44C1-BB5F-E7359B20F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3248" y="6188418"/>
              <a:ext cx="296494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l-GR" sz="1800"/>
                <a:t>  Al</a:t>
              </a:r>
              <a:r>
                <a:rPr lang="en-US" altLang="el-GR" sz="1800" baseline="30000"/>
                <a:t>+</a:t>
              </a:r>
              <a:r>
                <a:rPr lang="el-GR" altLang="el-GR" sz="1800" baseline="30000"/>
                <a:t>3  </a:t>
              </a:r>
              <a:r>
                <a:rPr lang="el-GR" altLang="el-GR" sz="1800"/>
                <a:t>                </a:t>
              </a:r>
              <a:r>
                <a:rPr lang="en-US" altLang="el-GR" sz="1800"/>
                <a:t> </a:t>
              </a:r>
              <a:r>
                <a:rPr lang="el-GR" altLang="el-GR" sz="1800"/>
                <a:t>          </a:t>
              </a:r>
              <a:r>
                <a:rPr lang="en-US" altLang="el-GR" sz="1800"/>
                <a:t>OH</a:t>
              </a:r>
              <a:r>
                <a:rPr lang="en-US" altLang="el-GR" sz="1800" baseline="30000"/>
                <a:t>-</a:t>
              </a:r>
              <a:endParaRPr lang="el-GR" altLang="el-GR" sz="1800" baseline="30000"/>
            </a:p>
          </p:txBody>
        </p:sp>
        <p:cxnSp>
          <p:nvCxnSpPr>
            <p:cNvPr id="28684" name="Ευθύγραμμο βέλος σύνδεσης 27">
              <a:extLst>
                <a:ext uri="{FF2B5EF4-FFF2-40B4-BE49-F238E27FC236}">
                  <a16:creationId xmlns="" xmlns:a16="http://schemas.microsoft.com/office/drawing/2014/main" id="{7ACA2FB4-0751-4074-A7E6-9D056AC5511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24728" y="5312665"/>
              <a:ext cx="329184" cy="875753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685" name="Ευθύγραμμο βέλος σύνδεσης 28">
              <a:extLst>
                <a:ext uri="{FF2B5EF4-FFF2-40B4-BE49-F238E27FC236}">
                  <a16:creationId xmlns="" xmlns:a16="http://schemas.microsoft.com/office/drawing/2014/main" id="{FEC7ECE1-84DF-48D7-87F7-3B7E56ABF39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07448" y="5779919"/>
              <a:ext cx="1" cy="446555"/>
            </a:xfrm>
            <a:prstGeom prst="straightConnector1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1" name="TextBox 29">
            <a:extLst>
              <a:ext uri="{FF2B5EF4-FFF2-40B4-BE49-F238E27FC236}">
                <a16:creationId xmlns="" xmlns:a16="http://schemas.microsoft.com/office/drawing/2014/main" id="{ED7351D4-4FA1-4337-A80B-758473A41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8" y="6240463"/>
            <a:ext cx="6148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(Τροποποιημένο από: </a:t>
            </a:r>
            <a:r>
              <a:rPr lang="en-US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https://www.geo-ceramic-laboratory.com/geo-ceramic-laboratory/clay-mineralogy/</a:t>
            </a: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0">
            <a:extLst>
              <a:ext uri="{FF2B5EF4-FFF2-40B4-BE49-F238E27FC236}">
                <a16:creationId xmlns="" xmlns:a16="http://schemas.microsoft.com/office/drawing/2014/main" id="{8FCD7819-17E4-4454-881F-D290E02F1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1239838"/>
            <a:ext cx="4470400" cy="41544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Κάθε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Τετραεδρικό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 ενώνεται απαραίτητα με ένα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Οκταεδρικό</a:t>
            </a:r>
            <a:endParaRPr lang="el-GR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Απαιτείται η απομάκρυνση του ΟΗ</a:t>
            </a:r>
            <a:r>
              <a:rPr lang="el-GR" altLang="el-GR" sz="2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του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Οκταεδρικού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στρώματος, ώστε να δημιουργηθεί ελεύθερη μονάδα συγγένειας (δεσμός) με το κορυφαίο Ο</a:t>
            </a:r>
            <a:r>
              <a:rPr lang="el-GR" altLang="el-GR" sz="2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του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Τετραεδρικού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στρώματος</a:t>
            </a:r>
            <a:endParaRPr lang="el-GR" altLang="el-GR" sz="2400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24" name="Text Box 15">
            <a:extLst>
              <a:ext uri="{FF2B5EF4-FFF2-40B4-BE49-F238E27FC236}">
                <a16:creationId xmlns="" xmlns:a16="http://schemas.microsoft.com/office/drawing/2014/main" id="{29A7EC01-76F4-4926-80ED-2F7EAF316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ΕΙΔΗ  ΔΟΜΩΝ  ΤΩΝ  ΦΥΛΛΟΠΥΡΙΤΙΚΩΝ  ΟΡΥΚΤΩΝ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834ECFA-319B-4484-AD47-D7343085D5FC}"/>
              </a:ext>
            </a:extLst>
          </p:cNvPr>
          <p:cNvSpPr txBox="1"/>
          <p:nvPr/>
        </p:nvSpPr>
        <p:spPr>
          <a:xfrm>
            <a:off x="3978275" y="5265738"/>
            <a:ext cx="48895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  <a:hlinkClick r:id="rId2"/>
              </a:rPr>
              <a:t>(</a:t>
            </a:r>
            <a:r>
              <a:rPr lang="en-US" sz="1800" dirty="0">
                <a:solidFill>
                  <a:srgbClr val="3C3CD0"/>
                </a:solidFill>
                <a:cs typeface="Times New Roman" panose="02020603050405020304" pitchFamily="18" charset="0"/>
                <a:hlinkClick r:id="rId2"/>
              </a:rPr>
              <a:t>Edge</a:t>
            </a:r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, 2015, </a:t>
            </a:r>
            <a:r>
              <a:rPr lang="en-US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https://www.researchgate.net/publication/316183441_Hydrogen_adsorption_and_dynamics_in_clay_minerals</a:t>
            </a:r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9701" name="Ομάδα 6">
            <a:extLst>
              <a:ext uri="{FF2B5EF4-FFF2-40B4-BE49-F238E27FC236}">
                <a16:creationId xmlns="" xmlns:a16="http://schemas.microsoft.com/office/drawing/2014/main" id="{D8BCCC3E-CB3B-46EC-B299-570CED8A0A60}"/>
              </a:ext>
            </a:extLst>
          </p:cNvPr>
          <p:cNvGrpSpPr>
            <a:grpSpLocks/>
          </p:cNvGrpSpPr>
          <p:nvPr/>
        </p:nvGrpSpPr>
        <p:grpSpPr bwMode="auto">
          <a:xfrm>
            <a:off x="4670425" y="969963"/>
            <a:ext cx="3521075" cy="4295775"/>
            <a:chOff x="4670427" y="969264"/>
            <a:chExt cx="3521159" cy="4296663"/>
          </a:xfrm>
        </p:grpSpPr>
        <p:pic>
          <p:nvPicPr>
            <p:cNvPr id="29702" name="Εικόνα 2">
              <a:extLst>
                <a:ext uri="{FF2B5EF4-FFF2-40B4-BE49-F238E27FC236}">
                  <a16:creationId xmlns="" xmlns:a16="http://schemas.microsoft.com/office/drawing/2014/main" id="{73E9FD4A-31C0-4980-90BB-F92D901F5A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0" t="8141"/>
            <a:stretch>
              <a:fillRect/>
            </a:stretch>
          </p:blipFill>
          <p:spPr bwMode="auto">
            <a:xfrm>
              <a:off x="4670427" y="969264"/>
              <a:ext cx="3521159" cy="429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TextBox 5">
              <a:extLst>
                <a:ext uri="{FF2B5EF4-FFF2-40B4-BE49-F238E27FC236}">
                  <a16:creationId xmlns="" xmlns:a16="http://schemas.microsoft.com/office/drawing/2014/main" id="{F1D8B42B-86C2-458A-B28D-6AB27967B7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0427" y="4078858"/>
              <a:ext cx="603504" cy="1161288"/>
            </a:xfrm>
            <a:prstGeom prst="rect">
              <a:avLst/>
            </a:prstGeom>
            <a:solidFill>
              <a:srgbClr val="8181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l-G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9">
            <a:extLst>
              <a:ext uri="{FF2B5EF4-FFF2-40B4-BE49-F238E27FC236}">
                <a16:creationId xmlns="" xmlns:a16="http://schemas.microsoft.com/office/drawing/2014/main" id="{EF19A06B-F70E-4E97-8CBA-DD2B49E93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701675"/>
            <a:ext cx="905510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Συνδυασμός ενός </a:t>
            </a:r>
            <a:r>
              <a:rPr lang="el-GR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και ενός </a:t>
            </a:r>
            <a:r>
              <a:rPr lang="el-GR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στρώματος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Δομούνται από 3 επίπεδα ανιόντων</a:t>
            </a:r>
          </a:p>
        </p:txBody>
      </p:sp>
      <p:sp>
        <p:nvSpPr>
          <p:cNvPr id="6148" name="Text Box 11">
            <a:extLst>
              <a:ext uri="{FF2B5EF4-FFF2-40B4-BE49-F238E27FC236}">
                <a16:creationId xmlns="" xmlns:a16="http://schemas.microsoft.com/office/drawing/2014/main" id="{226D8864-D8C6-4D84-B986-FEB004A79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(1/1)  ΦΥΛΛΟΠΥΡΙΤΙΚΑ  ΟΡΥΚΤΑ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149" name="Text Box 16">
            <a:extLst>
              <a:ext uri="{FF2B5EF4-FFF2-40B4-BE49-F238E27FC236}">
                <a16:creationId xmlns="" xmlns:a16="http://schemas.microsoft.com/office/drawing/2014/main" id="{1945452E-73B2-4780-868D-D9916BF16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" y="4833938"/>
            <a:ext cx="90551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Στη μία άκρη βρίσκεται το βασικό επίπεδο Ο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των τετραέδρων</a:t>
            </a:r>
          </a:p>
        </p:txBody>
      </p:sp>
      <p:sp>
        <p:nvSpPr>
          <p:cNvPr id="6151" name="Rectangle 27">
            <a:extLst>
              <a:ext uri="{FF2B5EF4-FFF2-40B4-BE49-F238E27FC236}">
                <a16:creationId xmlns="" xmlns:a16="http://schemas.microsoft.com/office/drawing/2014/main" id="{959ECFB4-9BB7-4C6E-AC51-77866E55C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5463" y="2884488"/>
            <a:ext cx="1016000" cy="4445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Φύλλο</a:t>
            </a:r>
          </a:p>
        </p:txBody>
      </p:sp>
      <p:grpSp>
        <p:nvGrpSpPr>
          <p:cNvPr id="30726" name="Ομάδα 3">
            <a:extLst>
              <a:ext uri="{FF2B5EF4-FFF2-40B4-BE49-F238E27FC236}">
                <a16:creationId xmlns="" xmlns:a16="http://schemas.microsoft.com/office/drawing/2014/main" id="{E312E742-11F4-4271-8E38-307056C0ED1C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304800" y="2338388"/>
            <a:ext cx="5346700" cy="1676400"/>
            <a:chOff x="3402086" y="4048337"/>
            <a:chExt cx="5345811" cy="1676863"/>
          </a:xfrm>
        </p:grpSpPr>
        <p:pic>
          <p:nvPicPr>
            <p:cNvPr id="30739" name="Εικόνα 2">
              <a:extLst>
                <a:ext uri="{FF2B5EF4-FFF2-40B4-BE49-F238E27FC236}">
                  <a16:creationId xmlns="" xmlns:a16="http://schemas.microsoft.com/office/drawing/2014/main" id="{06D6E4DE-B68C-4115-A9C3-BA7BEE7D53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07" t="63486" r="4330"/>
            <a:stretch>
              <a:fillRect/>
            </a:stretch>
          </p:blipFill>
          <p:spPr bwMode="auto">
            <a:xfrm>
              <a:off x="3402086" y="4048337"/>
              <a:ext cx="5345811" cy="1676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Εικόνα 19">
              <a:extLst>
                <a:ext uri="{FF2B5EF4-FFF2-40B4-BE49-F238E27FC236}">
                  <a16:creationId xmlns="" xmlns:a16="http://schemas.microsoft.com/office/drawing/2014/main" id="{5606B7D4-B760-446C-B8D5-87D8C2D13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00" t="93207" r="-2"/>
            <a:stretch>
              <a:fillRect/>
            </a:stretch>
          </p:blipFill>
          <p:spPr bwMode="auto">
            <a:xfrm>
              <a:off x="8437000" y="5413247"/>
              <a:ext cx="310896" cy="31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727" name="Ομάδα 6">
            <a:extLst>
              <a:ext uri="{FF2B5EF4-FFF2-40B4-BE49-F238E27FC236}">
                <a16:creationId xmlns="" xmlns:a16="http://schemas.microsoft.com/office/drawing/2014/main" id="{7DFE26ED-2353-44EB-B123-B95E63A39E81}"/>
              </a:ext>
            </a:extLst>
          </p:cNvPr>
          <p:cNvGrpSpPr>
            <a:grpSpLocks/>
          </p:cNvGrpSpPr>
          <p:nvPr/>
        </p:nvGrpSpPr>
        <p:grpSpPr bwMode="auto">
          <a:xfrm>
            <a:off x="5707063" y="2601913"/>
            <a:ext cx="2152650" cy="1112837"/>
            <a:chOff x="6501384" y="862292"/>
            <a:chExt cx="2152079" cy="1112558"/>
          </a:xfrm>
        </p:grpSpPr>
        <p:sp>
          <p:nvSpPr>
            <p:cNvPr id="30737" name="Ορθογώνιο 4">
              <a:extLst>
                <a:ext uri="{FF2B5EF4-FFF2-40B4-BE49-F238E27FC236}">
                  <a16:creationId xmlns="" xmlns:a16="http://schemas.microsoft.com/office/drawing/2014/main" id="{429EC199-0209-4E81-B108-50043676A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3328" y="862292"/>
              <a:ext cx="1888372" cy="565366"/>
            </a:xfrm>
            <a:prstGeom prst="rect">
              <a:avLst/>
            </a:prstGeom>
            <a:solidFill>
              <a:schemeClr val="bg1"/>
            </a:solidFill>
            <a:ln w="31750" algn="ctr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l-GR" altLang="el-GR"/>
                <a:t>Ο στρώμα</a:t>
              </a:r>
            </a:p>
          </p:txBody>
        </p:sp>
        <p:sp>
          <p:nvSpPr>
            <p:cNvPr id="6" name="Τραπέζιο 5">
              <a:extLst>
                <a:ext uri="{FF2B5EF4-FFF2-40B4-BE49-F238E27FC236}">
                  <a16:creationId xmlns="" xmlns:a16="http://schemas.microsoft.com/office/drawing/2014/main" id="{75545204-B29C-4F82-AF86-10C798B4104E}"/>
                </a:ext>
              </a:extLst>
            </p:cNvPr>
            <p:cNvSpPr/>
            <p:nvPr/>
          </p:nvSpPr>
          <p:spPr bwMode="auto">
            <a:xfrm>
              <a:off x="6501384" y="1432061"/>
              <a:ext cx="2152079" cy="542789"/>
            </a:xfrm>
            <a:prstGeom prst="trapezoid">
              <a:avLst/>
            </a:prstGeom>
            <a:solidFill>
              <a:schemeClr val="bg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l-GR" dirty="0"/>
                <a:t>Τ στρώμα</a:t>
              </a:r>
            </a:p>
          </p:txBody>
        </p:sp>
      </p:grpSp>
      <p:sp>
        <p:nvSpPr>
          <p:cNvPr id="25" name="AutoShape 26">
            <a:extLst>
              <a:ext uri="{FF2B5EF4-FFF2-40B4-BE49-F238E27FC236}">
                <a16:creationId xmlns="" xmlns:a16="http://schemas.microsoft.com/office/drawing/2014/main" id="{6BA9E67F-B531-484F-9C6D-D5E14431C802}"/>
              </a:ext>
            </a:extLst>
          </p:cNvPr>
          <p:cNvSpPr>
            <a:spLocks noChangeAspect="1"/>
          </p:cNvSpPr>
          <p:nvPr/>
        </p:nvSpPr>
        <p:spPr bwMode="auto">
          <a:xfrm>
            <a:off x="7907338" y="2568575"/>
            <a:ext cx="257175" cy="1163638"/>
          </a:xfrm>
          <a:prstGeom prst="rightBrace">
            <a:avLst>
              <a:gd name="adj1" fmla="val 37698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 type="none" w="lg" len="lg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Line 17">
            <a:extLst>
              <a:ext uri="{FF2B5EF4-FFF2-40B4-BE49-F238E27FC236}">
                <a16:creationId xmlns="" xmlns:a16="http://schemas.microsoft.com/office/drawing/2014/main" id="{226C11F2-D018-442F-9A25-23D1877616BE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797175" y="4149725"/>
            <a:ext cx="0" cy="6429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Line 18">
            <a:extLst>
              <a:ext uri="{FF2B5EF4-FFF2-40B4-BE49-F238E27FC236}">
                <a16:creationId xmlns="" xmlns:a16="http://schemas.microsoft.com/office/drawing/2014/main" id="{1B75D0FB-CCD9-4E6A-B8B4-8027BB0654D5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797175" y="4133850"/>
            <a:ext cx="504825" cy="6588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Line 19">
            <a:extLst>
              <a:ext uri="{FF2B5EF4-FFF2-40B4-BE49-F238E27FC236}">
                <a16:creationId xmlns="" xmlns:a16="http://schemas.microsoft.com/office/drawing/2014/main" id="{45BF318E-2FFC-4D57-89F0-F795EAACB9F1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811463" y="4079875"/>
            <a:ext cx="1050925" cy="7270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Line 20">
            <a:extLst>
              <a:ext uri="{FF2B5EF4-FFF2-40B4-BE49-F238E27FC236}">
                <a16:creationId xmlns="" xmlns:a16="http://schemas.microsoft.com/office/drawing/2014/main" id="{A1A2CEC3-E5C5-46F7-983F-A6867E2C82B7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811463" y="4119563"/>
            <a:ext cx="1597025" cy="6826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Line 21">
            <a:extLst>
              <a:ext uri="{FF2B5EF4-FFF2-40B4-BE49-F238E27FC236}">
                <a16:creationId xmlns="" xmlns:a16="http://schemas.microsoft.com/office/drawing/2014/main" id="{24234BB9-DE7B-4BFA-8E20-80F5586553F4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2249488" y="4106863"/>
            <a:ext cx="561975" cy="6810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Line 22">
            <a:extLst>
              <a:ext uri="{FF2B5EF4-FFF2-40B4-BE49-F238E27FC236}">
                <a16:creationId xmlns="" xmlns:a16="http://schemas.microsoft.com/office/drawing/2014/main" id="{4EE600A9-324D-419C-9AD3-99E73D04237D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1731963" y="4092575"/>
            <a:ext cx="1065212" cy="7143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Line 23">
            <a:extLst>
              <a:ext uri="{FF2B5EF4-FFF2-40B4-BE49-F238E27FC236}">
                <a16:creationId xmlns="" xmlns:a16="http://schemas.microsoft.com/office/drawing/2014/main" id="{537A39EB-86D7-4767-AAED-9A5363A2B0B6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1085850" y="4038600"/>
            <a:ext cx="1738313" cy="7715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736" name="TextBox 9">
            <a:extLst>
              <a:ext uri="{FF2B5EF4-FFF2-40B4-BE49-F238E27FC236}">
                <a16:creationId xmlns="" xmlns:a16="http://schemas.microsoft.com/office/drawing/2014/main" id="{C3C49FF4-DA40-4BD6-B113-536330F83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6675" y="2590800"/>
            <a:ext cx="3825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l-GR"/>
              <a:t>Ο</a:t>
            </a:r>
          </a:p>
          <a:p>
            <a:endParaRPr lang="el-GR" altLang="el-GR"/>
          </a:p>
          <a:p>
            <a:r>
              <a:rPr lang="el-GR" altLang="el-GR"/>
              <a:t>Τ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9">
            <a:extLst>
              <a:ext uri="{FF2B5EF4-FFF2-40B4-BE49-F238E27FC236}">
                <a16:creationId xmlns="" xmlns:a16="http://schemas.microsoft.com/office/drawing/2014/main" id="{B6B1A95B-35C6-47C4-AB37-7DE431FFA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1030288"/>
            <a:ext cx="8793163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Στην άλλη άκρη βρίσκεται το επίπεδο των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των Οκταέδρων</a:t>
            </a:r>
          </a:p>
        </p:txBody>
      </p:sp>
      <p:sp>
        <p:nvSpPr>
          <p:cNvPr id="7172" name="Text Box 10">
            <a:extLst>
              <a:ext uri="{FF2B5EF4-FFF2-40B4-BE49-F238E27FC236}">
                <a16:creationId xmlns="" xmlns:a16="http://schemas.microsoft.com/office/drawing/2014/main" id="{F46136A6-F58C-4A58-B95D-895A261F7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(1/1)  ΦΥΛΛΟΠΥΡΙΤΙΚΑ  ΟΡΥΚΤΑ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173" name="Text Box 30">
            <a:extLst>
              <a:ext uri="{FF2B5EF4-FFF2-40B4-BE49-F238E27FC236}">
                <a16:creationId xmlns="" xmlns:a16="http://schemas.microsoft.com/office/drawing/2014/main" id="{B38D82CD-71F9-4424-8266-9F6D650F1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73375"/>
            <a:ext cx="3449638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Το ενδιάμεσο επίπεδο αποτελείται από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(από το Οκτάεδρο) και από Ο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-2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(από το Τετράεδρο)</a:t>
            </a:r>
          </a:p>
          <a:p>
            <a:pPr algn="ctr"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1749" name="Ομάδα 2">
            <a:extLst>
              <a:ext uri="{FF2B5EF4-FFF2-40B4-BE49-F238E27FC236}">
                <a16:creationId xmlns="" xmlns:a16="http://schemas.microsoft.com/office/drawing/2014/main" id="{8DFF8767-E4AA-47C9-8EB7-A0EF620821D4}"/>
              </a:ext>
            </a:extLst>
          </p:cNvPr>
          <p:cNvGrpSpPr>
            <a:grpSpLocks/>
          </p:cNvGrpSpPr>
          <p:nvPr/>
        </p:nvGrpSpPr>
        <p:grpSpPr bwMode="auto">
          <a:xfrm>
            <a:off x="3398838" y="2673350"/>
            <a:ext cx="5672137" cy="2163763"/>
            <a:chOff x="3399528" y="2672620"/>
            <a:chExt cx="5671097" cy="2163980"/>
          </a:xfrm>
        </p:grpSpPr>
        <p:sp>
          <p:nvSpPr>
            <p:cNvPr id="31761" name="TextBox 1">
              <a:extLst>
                <a:ext uri="{FF2B5EF4-FFF2-40B4-BE49-F238E27FC236}">
                  <a16:creationId xmlns="" xmlns:a16="http://schemas.microsoft.com/office/drawing/2014/main" id="{2688AD5A-83A6-4283-B407-5A7A87C3F3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9528" y="2672620"/>
              <a:ext cx="465462" cy="2163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l-GR" altLang="el-GR"/>
            </a:p>
          </p:txBody>
        </p:sp>
        <p:grpSp>
          <p:nvGrpSpPr>
            <p:cNvPr id="31762" name="Ομάδα 15">
              <a:extLst>
                <a:ext uri="{FF2B5EF4-FFF2-40B4-BE49-F238E27FC236}">
                  <a16:creationId xmlns="" xmlns:a16="http://schemas.microsoft.com/office/drawing/2014/main" id="{20E25F1B-4683-4521-BE78-6B8FD81AB07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3554000" y="2672621"/>
              <a:ext cx="5516625" cy="2163979"/>
              <a:chOff x="4473075" y="4048338"/>
              <a:chExt cx="4274822" cy="1676863"/>
            </a:xfrm>
          </p:grpSpPr>
          <p:pic>
            <p:nvPicPr>
              <p:cNvPr id="31763" name="Εικόνα 16">
                <a:extLst>
                  <a:ext uri="{FF2B5EF4-FFF2-40B4-BE49-F238E27FC236}">
                    <a16:creationId xmlns="" xmlns:a16="http://schemas.microsoft.com/office/drawing/2014/main" id="{21FBD7EF-CC4A-493B-9CF0-E14FDB0767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920" t="63486" r="4332"/>
              <a:stretch>
                <a:fillRect/>
              </a:stretch>
            </p:blipFill>
            <p:spPr bwMode="auto">
              <a:xfrm>
                <a:off x="4473075" y="4048338"/>
                <a:ext cx="4274822" cy="1676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64" name="Εικόνα 17">
                <a:extLst>
                  <a:ext uri="{FF2B5EF4-FFF2-40B4-BE49-F238E27FC236}">
                    <a16:creationId xmlns="" xmlns:a16="http://schemas.microsoft.com/office/drawing/2014/main" id="{DDE820D0-F6F2-4ADD-AD23-6EC2AF7529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600" t="93207" r="-2"/>
              <a:stretch>
                <a:fillRect/>
              </a:stretch>
            </p:blipFill>
            <p:spPr bwMode="auto">
              <a:xfrm>
                <a:off x="8437000" y="5413247"/>
                <a:ext cx="310896" cy="311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1750" name="TextBox 18">
            <a:extLst>
              <a:ext uri="{FF2B5EF4-FFF2-40B4-BE49-F238E27FC236}">
                <a16:creationId xmlns="" xmlns:a16="http://schemas.microsoft.com/office/drawing/2014/main" id="{A3C0C216-8D1C-41E9-A4AE-D2974486C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9638" y="3194050"/>
            <a:ext cx="3841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l-GR"/>
              <a:t>Ο</a:t>
            </a:r>
          </a:p>
          <a:p>
            <a:endParaRPr lang="el-GR" altLang="el-GR"/>
          </a:p>
          <a:p>
            <a:r>
              <a:rPr lang="el-GR" altLang="el-GR"/>
              <a:t>Τ</a:t>
            </a:r>
          </a:p>
        </p:txBody>
      </p:sp>
      <p:sp>
        <p:nvSpPr>
          <p:cNvPr id="7182" name="Line 40">
            <a:extLst>
              <a:ext uri="{FF2B5EF4-FFF2-40B4-BE49-F238E27FC236}">
                <a16:creationId xmlns="" xmlns:a16="http://schemas.microsoft.com/office/drawing/2014/main" id="{345213EF-1C02-491D-9A68-BE3D01A5B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3200" y="1774825"/>
            <a:ext cx="2400300" cy="10207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83" name="Line 41">
            <a:extLst>
              <a:ext uri="{FF2B5EF4-FFF2-40B4-BE49-F238E27FC236}">
                <a16:creationId xmlns="" xmlns:a16="http://schemas.microsoft.com/office/drawing/2014/main" id="{349565A6-AD52-46F2-A8F2-859526FB0F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6850" y="1803400"/>
            <a:ext cx="2763838" cy="9921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81" name="Line 39">
            <a:extLst>
              <a:ext uri="{FF2B5EF4-FFF2-40B4-BE49-F238E27FC236}">
                <a16:creationId xmlns="" xmlns:a16="http://schemas.microsoft.com/office/drawing/2014/main" id="{FA9322CF-E82F-490E-8751-D045B047F9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0338" y="1789113"/>
            <a:ext cx="1903412" cy="9779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80" name="Line 38">
            <a:extLst>
              <a:ext uri="{FF2B5EF4-FFF2-40B4-BE49-F238E27FC236}">
                <a16:creationId xmlns="" xmlns:a16="http://schemas.microsoft.com/office/drawing/2014/main" id="{6FF792C8-105A-42AF-A939-300A5A5497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9375" y="1760538"/>
            <a:ext cx="1674813" cy="10064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7" name="Line 35">
            <a:extLst>
              <a:ext uri="{FF2B5EF4-FFF2-40B4-BE49-F238E27FC236}">
                <a16:creationId xmlns="" xmlns:a16="http://schemas.microsoft.com/office/drawing/2014/main" id="{3CE7F724-4C67-4289-A79B-4F7C0D43913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38738" y="1774825"/>
            <a:ext cx="203200" cy="10207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9" name="Line 37">
            <a:extLst>
              <a:ext uri="{FF2B5EF4-FFF2-40B4-BE49-F238E27FC236}">
                <a16:creationId xmlns="" xmlns:a16="http://schemas.microsoft.com/office/drawing/2014/main" id="{B947F9F8-D551-412A-9F9F-5E648859D5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1789113"/>
            <a:ext cx="1109663" cy="9921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4" name="Line 32">
            <a:extLst>
              <a:ext uri="{FF2B5EF4-FFF2-40B4-BE49-F238E27FC236}">
                <a16:creationId xmlns="" xmlns:a16="http://schemas.microsoft.com/office/drawing/2014/main" id="{CAAF30CB-FD0D-4032-ABE6-C07F8A091B9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3700" y="3875088"/>
            <a:ext cx="931863" cy="127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8" name="Line 36">
            <a:extLst>
              <a:ext uri="{FF2B5EF4-FFF2-40B4-BE49-F238E27FC236}">
                <a16:creationId xmlns="" xmlns:a16="http://schemas.microsoft.com/office/drawing/2014/main" id="{06A4CD17-80CE-4FF5-AA7F-C91BE226619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2863" y="1760538"/>
            <a:ext cx="854075" cy="10350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6" name="Line 34">
            <a:extLst>
              <a:ext uri="{FF2B5EF4-FFF2-40B4-BE49-F238E27FC236}">
                <a16:creationId xmlns="" xmlns:a16="http://schemas.microsoft.com/office/drawing/2014/main" id="{6622A63E-EAE9-4C7C-AA94-98EA9F1D0D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33963" y="1760538"/>
            <a:ext cx="88900" cy="10207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5" name="Line 33">
            <a:extLst>
              <a:ext uri="{FF2B5EF4-FFF2-40B4-BE49-F238E27FC236}">
                <a16:creationId xmlns="" xmlns:a16="http://schemas.microsoft.com/office/drawing/2014/main" id="{D720DEA9-B17F-4687-8C9A-DA54CA92FA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9138" y="1789113"/>
            <a:ext cx="593725" cy="9921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>
            <a:extLst>
              <a:ext uri="{FF2B5EF4-FFF2-40B4-BE49-F238E27FC236}">
                <a16:creationId xmlns="" xmlns:a16="http://schemas.microsoft.com/office/drawing/2014/main" id="{BA28B60D-95C5-472F-BB2F-C3E3AE50D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858838"/>
            <a:ext cx="88646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στρώμα + </a:t>
            </a:r>
            <a:r>
              <a:rPr lang="el-GR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→ </a:t>
            </a:r>
            <a:r>
              <a:rPr lang="el-GR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φύλο +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5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+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5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marL="0" indent="0"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      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Διοκταεδρικό</a:t>
            </a:r>
            <a:endParaRPr lang="en-US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-2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+ </a:t>
            </a:r>
            <a:r>
              <a:rPr lang="en-US" altLang="el-GR" sz="2400" b="1" dirty="0">
                <a:solidFill>
                  <a:srgbClr val="FF0000"/>
                </a:solidFill>
              </a:rPr>
              <a:t>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       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l-GR" altLang="el-GR" sz="2400" b="1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</a:rPr>
              <a:t>Τριοκταεδρικό</a:t>
            </a:r>
            <a:endParaRPr lang="el-GR" altLang="el-G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555" name="Text Box 10">
            <a:extLst>
              <a:ext uri="{FF2B5EF4-FFF2-40B4-BE49-F238E27FC236}">
                <a16:creationId xmlns="" xmlns:a16="http://schemas.microsoft.com/office/drawing/2014/main" id="{3038236B-929A-435B-9C8D-AB73B8415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(1/1)  ΦΥΛΛΟΠΥΡΙΤΙΚΑ  ΟΡΥΚΤΑ</a:t>
            </a:r>
            <a:endParaRPr lang="el-GR" altLang="el-GR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556" name="AutoShape 12">
            <a:extLst>
              <a:ext uri="{FF2B5EF4-FFF2-40B4-BE49-F238E27FC236}">
                <a16:creationId xmlns="" xmlns:a16="http://schemas.microsoft.com/office/drawing/2014/main" id="{D06F107E-944E-48C5-80D7-6BA5B3594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9300" y="2106613"/>
            <a:ext cx="1377950" cy="1889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accent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557" name="Rectangle 14">
            <a:extLst>
              <a:ext uri="{FF2B5EF4-FFF2-40B4-BE49-F238E27FC236}">
                <a16:creationId xmlns="" xmlns:a16="http://schemas.microsoft.com/office/drawing/2014/main" id="{CADC3C87-B397-4948-8594-8390AF457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1720850"/>
            <a:ext cx="889000" cy="3937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dirty="0">
                <a:solidFill>
                  <a:srgbClr val="FF0000"/>
                </a:solidFill>
              </a:rPr>
              <a:t>-2ΟΗ</a:t>
            </a:r>
            <a:r>
              <a:rPr lang="el-GR" altLang="el-GR" sz="2400" baseline="30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3558" name="AutoShape 16">
            <a:extLst>
              <a:ext uri="{FF2B5EF4-FFF2-40B4-BE49-F238E27FC236}">
                <a16:creationId xmlns="" xmlns:a16="http://schemas.microsoft.com/office/drawing/2014/main" id="{89BD58D1-2B9F-4E63-9861-6353C2674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6450" y="3568700"/>
            <a:ext cx="1377950" cy="1889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accent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559" name="Rectangle 17">
            <a:extLst>
              <a:ext uri="{FF2B5EF4-FFF2-40B4-BE49-F238E27FC236}">
                <a16:creationId xmlns="" xmlns:a16="http://schemas.microsoft.com/office/drawing/2014/main" id="{EEA70A15-95A1-46FA-AFC3-B53A9B330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775" y="3175000"/>
            <a:ext cx="889000" cy="3937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dirty="0">
                <a:solidFill>
                  <a:srgbClr val="FF0000"/>
                </a:solidFill>
              </a:rPr>
              <a:t>-2ΟΗ</a:t>
            </a:r>
            <a:r>
              <a:rPr lang="el-GR" altLang="el-GR" sz="2400" baseline="30000" dirty="0">
                <a:solidFill>
                  <a:srgbClr val="FF0000"/>
                </a:solidFill>
              </a:rPr>
              <a:t>-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9">
            <a:extLst>
              <a:ext uri="{FF2B5EF4-FFF2-40B4-BE49-F238E27FC236}">
                <a16:creationId xmlns="" xmlns:a16="http://schemas.microsoft.com/office/drawing/2014/main" id="{9DD0D3AD-394D-445A-B9DD-05AE8CA57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973138"/>
            <a:ext cx="8864600" cy="3046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E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ναλλαγές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στρωμάτων </a:t>
            </a:r>
            <a:r>
              <a:rPr lang="el-GR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l-GR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Τα 1/1 φύλλα είναι ηλεκτρικά ουδέτερα </a:t>
            </a:r>
            <a:endParaRPr lang="el-GR" altLang="el-GR" sz="2400" b="1" baseline="300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Επομένως οι δεσμοί μεταξύ φύλλων είναι ασθενείς, ηλεκτροστατικής φύσεως </a:t>
            </a:r>
            <a:endParaRPr lang="en-US" altLang="el-GR" sz="2400" b="1" baseline="300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</a:rPr>
              <a:t>Τα 1/1 ορυκτά είναι μαλακά</a:t>
            </a:r>
            <a:endParaRPr lang="el-GR" altLang="el-GR" sz="2400" b="1" baseline="30000" dirty="0">
              <a:solidFill>
                <a:srgbClr val="FF0000"/>
              </a:solidFill>
            </a:endParaRPr>
          </a:p>
        </p:txBody>
      </p:sp>
      <p:sp>
        <p:nvSpPr>
          <p:cNvPr id="24579" name="Text Box 10">
            <a:extLst>
              <a:ext uri="{FF2B5EF4-FFF2-40B4-BE49-F238E27FC236}">
                <a16:creationId xmlns="" xmlns:a16="http://schemas.microsoft.com/office/drawing/2014/main" id="{BE10E697-3C29-409A-B9B2-C35445E83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(1/1)  ΦΥΛΛΟΠΥΡΙΤΙΚΑ  ΟΡΥΚΤΑ</a:t>
            </a:r>
            <a:endParaRPr lang="el-GR" altLang="el-GR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0">
            <a:extLst>
              <a:ext uri="{FF2B5EF4-FFF2-40B4-BE49-F238E27FC236}">
                <a16:creationId xmlns="" xmlns:a16="http://schemas.microsoft.com/office/drawing/2014/main" id="{14954366-1A0E-4776-A970-C88FA925D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7000" y="1874838"/>
            <a:ext cx="8810625" cy="1800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	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ΑΣ  ΔΟΥΜΕ  ΠΟΣΟ  ΕΥΚΟΛΟ  ΕΙΝΑΙ  ΝΑ  ΒΡΟΥΜΕ  ΤΗ ΔΟΜΗ  ΚΑΙ  ΤΟ  ΧΗΜΙΚΟ  ΤΥΠΟ  ΤΩΝ  ΚΥΡΙΩΝ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ΦΥΛΛΟΠΥΡΙΤΙΚΩΝ  ΟΡΥΚΤΩΝ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7" name="Text Box 9">
            <a:extLst>
              <a:ext uri="{FF2B5EF4-FFF2-40B4-BE49-F238E27FC236}">
                <a16:creationId xmlns="" xmlns:a16="http://schemas.microsoft.com/office/drawing/2014/main" id="{F8399501-1074-473D-AF56-CFE615FB7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489" y="171450"/>
            <a:ext cx="812165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l-GR" sz="3600" b="1" baseline="30000" dirty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l-GR" sz="3600" b="1" dirty="0">
                <a:solidFill>
                  <a:schemeClr val="accent6">
                    <a:lumMod val="75000"/>
                  </a:schemeClr>
                </a:solidFill>
              </a:rPr>
              <a:t> ΔΙΑΛΕΞΗ</a:t>
            </a:r>
          </a:p>
          <a:p>
            <a:pPr algn="ctr"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/04/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l-GR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sz="3600" b="1" dirty="0">
                <a:solidFill>
                  <a:schemeClr val="accent6">
                    <a:lumMod val="75000"/>
                  </a:schemeClr>
                </a:solidFill>
              </a:rPr>
              <a:t>ΦΥΛΛΟΠΥΡΙΤΙΚΑ  ΟΡΥΚΤΑ</a:t>
            </a:r>
          </a:p>
          <a:p>
            <a:pPr>
              <a:buFont typeface="Wingdings" pitchFamily="2" charset="2"/>
              <a:buNone/>
              <a:defRPr/>
            </a:pPr>
            <a:r>
              <a:rPr lang="el-GR" sz="3600" b="1" baseline="-25000" dirty="0">
                <a:solidFill>
                  <a:schemeClr val="accent6">
                    <a:lumMod val="75000"/>
                  </a:schemeClr>
                </a:solidFill>
              </a:rPr>
              <a:t>       </a:t>
            </a:r>
            <a:r>
              <a:rPr lang="en-US" sz="3600" b="1" baseline="-25000" dirty="0">
                <a:solidFill>
                  <a:schemeClr val="accent6">
                    <a:lumMod val="75000"/>
                  </a:schemeClr>
                </a:solidFill>
              </a:rPr>
              <a:t>           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(SHEET  SILICATES, 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            LAYER  SILICATES,   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             PHYLLOSILICATES)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3">
            <a:extLst>
              <a:ext uri="{FF2B5EF4-FFF2-40B4-BE49-F238E27FC236}">
                <a16:creationId xmlns="" xmlns:a16="http://schemas.microsoft.com/office/drawing/2014/main" id="{C72FD843-E569-4264-9415-FFF969656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6038"/>
            <a:ext cx="9144000" cy="94615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ΔΟΜΕΣ  ΚΑΙ ΧΗΜΙΚΟΙ ΤΥΠΟΙ ΤΩΝ ΚΥΡΙΩΝ ΦΥΛΛΟΠΥΡΙΤΙΚΩΝ ΟΡΥΚΤΩΝ</a:t>
            </a:r>
          </a:p>
        </p:txBody>
      </p:sp>
      <p:pic>
        <p:nvPicPr>
          <p:cNvPr id="35843" name="Picture 48" descr="chlorite-struct">
            <a:extLst>
              <a:ext uri="{FF2B5EF4-FFF2-40B4-BE49-F238E27FC236}">
                <a16:creationId xmlns="" xmlns:a16="http://schemas.microsoft.com/office/drawing/2014/main" id="{C6A01234-840B-4D06-AEC8-02705F5E9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201988"/>
            <a:ext cx="4697412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Ομάδα 2">
            <a:extLst>
              <a:ext uri="{FF2B5EF4-FFF2-40B4-BE49-F238E27FC236}">
                <a16:creationId xmlns="" xmlns:a16="http://schemas.microsoft.com/office/drawing/2014/main" id="{5FCFB03F-74CD-469D-B108-287B05B727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5888" y="900113"/>
            <a:ext cx="4065587" cy="5399087"/>
            <a:chOff x="817486" y="791291"/>
            <a:chExt cx="3059785" cy="4063647"/>
          </a:xfrm>
        </p:grpSpPr>
        <p:grpSp>
          <p:nvGrpSpPr>
            <p:cNvPr id="35851" name="Group 47">
              <a:extLst>
                <a:ext uri="{FF2B5EF4-FFF2-40B4-BE49-F238E27FC236}">
                  <a16:creationId xmlns="" xmlns:a16="http://schemas.microsoft.com/office/drawing/2014/main" id="{EB916464-2D3F-48CF-B294-AD63EF1E6F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17486" y="791291"/>
              <a:ext cx="3059785" cy="4063647"/>
              <a:chOff x="2763" y="561"/>
              <a:chExt cx="1992" cy="2645"/>
            </a:xfrm>
          </p:grpSpPr>
          <p:sp>
            <p:nvSpPr>
              <p:cNvPr id="26632" name="Rectangle 28">
                <a:extLst>
                  <a:ext uri="{FF2B5EF4-FFF2-40B4-BE49-F238E27FC236}">
                    <a16:creationId xmlns="" xmlns:a16="http://schemas.microsoft.com/office/drawing/2014/main" id="{ABF0B7EF-6230-4487-BB66-3A1B6F6786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63" y="561"/>
                <a:ext cx="1992" cy="2645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  <a:miter lim="800000"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l-GR" altLang="el-G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35856" name="Group 37">
                <a:extLst>
                  <a:ext uri="{FF2B5EF4-FFF2-40B4-BE49-F238E27FC236}">
                    <a16:creationId xmlns="" xmlns:a16="http://schemas.microsoft.com/office/drawing/2014/main" id="{0A2C46C9-F096-473F-9CAD-29CFE9990C4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14" y="2990"/>
                <a:ext cx="1880" cy="144"/>
                <a:chOff x="2914" y="3058"/>
                <a:chExt cx="1696" cy="130"/>
              </a:xfrm>
            </p:grpSpPr>
            <p:sp>
              <p:nvSpPr>
                <p:cNvPr id="26653" name="Rectangle 34">
                  <a:extLst>
                    <a:ext uri="{FF2B5EF4-FFF2-40B4-BE49-F238E27FC236}">
                      <a16:creationId xmlns="" xmlns:a16="http://schemas.microsoft.com/office/drawing/2014/main" id="{AFB297B9-8CE2-4BCB-A3C4-8DB4B4BB1B0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914" y="3058"/>
                  <a:ext cx="516" cy="120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l-GR" altLang="el-GR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6654" name="Rectangle 36">
                  <a:extLst>
                    <a:ext uri="{FF2B5EF4-FFF2-40B4-BE49-F238E27FC236}">
                      <a16:creationId xmlns="" xmlns:a16="http://schemas.microsoft.com/office/drawing/2014/main" id="{E3C98819-E44D-446A-9FF2-2D397758C59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95" y="3068"/>
                  <a:ext cx="516" cy="120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l-GR" altLang="el-GR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35857" name="Group 35">
                <a:extLst>
                  <a:ext uri="{FF2B5EF4-FFF2-40B4-BE49-F238E27FC236}">
                    <a16:creationId xmlns="" xmlns:a16="http://schemas.microsoft.com/office/drawing/2014/main" id="{FC22DB6C-0D4C-41A3-BF9A-5FDF3B9DA88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947" y="2074"/>
                <a:ext cx="1629" cy="1009"/>
                <a:chOff x="2992" y="2092"/>
                <a:chExt cx="1629" cy="1009"/>
              </a:xfrm>
            </p:grpSpPr>
            <p:pic>
              <p:nvPicPr>
                <p:cNvPr id="35869" name="Picture 25" descr="talc-pyorph-structure">
                  <a:extLst>
                    <a:ext uri="{FF2B5EF4-FFF2-40B4-BE49-F238E27FC236}">
                      <a16:creationId xmlns="" xmlns:a16="http://schemas.microsoft.com/office/drawing/2014/main" id="{DF86F378-DF91-4E92-B559-E8A8D010DA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2" y="2111"/>
                  <a:ext cx="1629" cy="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650" name="Rectangle 32">
                  <a:extLst>
                    <a:ext uri="{FF2B5EF4-FFF2-40B4-BE49-F238E27FC236}">
                      <a16:creationId xmlns="" xmlns:a16="http://schemas.microsoft.com/office/drawing/2014/main" id="{54036BF1-2C10-4E08-9BDC-4260F8FC2C5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066" y="2094"/>
                  <a:ext cx="516" cy="120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l-GR" altLang="el-GR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6651" name="Rectangle 33">
                  <a:extLst>
                    <a:ext uri="{FF2B5EF4-FFF2-40B4-BE49-F238E27FC236}">
                      <a16:creationId xmlns="" xmlns:a16="http://schemas.microsoft.com/office/drawing/2014/main" id="{A610DC1A-7DA6-4566-A530-96ECC0C57A5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67" y="2092"/>
                  <a:ext cx="516" cy="120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l-GR" altLang="el-GR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grpSp>
            <p:nvGrpSpPr>
              <p:cNvPr id="35858" name="Group 31">
                <a:extLst>
                  <a:ext uri="{FF2B5EF4-FFF2-40B4-BE49-F238E27FC236}">
                    <a16:creationId xmlns="" xmlns:a16="http://schemas.microsoft.com/office/drawing/2014/main" id="{197DC5C3-42D8-4A5A-BE43-B5F600B0219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94" y="1284"/>
                <a:ext cx="1543" cy="848"/>
                <a:chOff x="2930" y="1266"/>
                <a:chExt cx="1543" cy="848"/>
              </a:xfrm>
            </p:grpSpPr>
            <p:pic>
              <p:nvPicPr>
                <p:cNvPr id="35866" name="Picture 23" descr="serpentine-kaolinite-struct">
                  <a:extLst>
                    <a:ext uri="{FF2B5EF4-FFF2-40B4-BE49-F238E27FC236}">
                      <a16:creationId xmlns="" xmlns:a16="http://schemas.microsoft.com/office/drawing/2014/main" id="{9A045872-043D-4D65-897F-5CEA6EE6F97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0" y="1286"/>
                  <a:ext cx="1543" cy="8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647" name="Rectangle 29">
                  <a:extLst>
                    <a:ext uri="{FF2B5EF4-FFF2-40B4-BE49-F238E27FC236}">
                      <a16:creationId xmlns="" xmlns:a16="http://schemas.microsoft.com/office/drawing/2014/main" id="{E38027FC-BD8B-4393-AF98-5C38CF21607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119" y="1266"/>
                  <a:ext cx="438" cy="102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l-GR" altLang="el-GR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6648" name="Rectangle 30">
                  <a:extLst>
                    <a:ext uri="{FF2B5EF4-FFF2-40B4-BE49-F238E27FC236}">
                      <a16:creationId xmlns="" xmlns:a16="http://schemas.microsoft.com/office/drawing/2014/main" id="{33A8CB78-584B-49B9-86B4-4FF8D7D6498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21" y="1270"/>
                  <a:ext cx="437" cy="102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l-GR" altLang="el-GR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pic>
            <p:nvPicPr>
              <p:cNvPr id="35859" name="Picture 21" descr="brucite-gibbsite-struct">
                <a:extLst>
                  <a:ext uri="{FF2B5EF4-FFF2-40B4-BE49-F238E27FC236}">
                    <a16:creationId xmlns="" xmlns:a16="http://schemas.microsoft.com/office/drawing/2014/main" id="{7F965618-3E6D-4568-9CB2-83424EDAA2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7" y="581"/>
                <a:ext cx="1488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637" name="Rectangle 38">
                <a:extLst>
                  <a:ext uri="{FF2B5EF4-FFF2-40B4-BE49-F238E27FC236}">
                    <a16:creationId xmlns="" xmlns:a16="http://schemas.microsoft.com/office/drawing/2014/main" id="{3422BA2E-1369-45E9-9D28-F9222E76A7C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6" y="852"/>
                <a:ext cx="144" cy="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el-GR" sz="800">
                    <a:solidFill>
                      <a:schemeClr val="accent6">
                        <a:lumMod val="75000"/>
                      </a:schemeClr>
                    </a:solidFill>
                  </a:rPr>
                  <a:t>o</a:t>
                </a:r>
                <a:endParaRPr lang="el-GR" altLang="el-GR" sz="8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638" name="Rectangle 39">
                <a:extLst>
                  <a:ext uri="{FF2B5EF4-FFF2-40B4-BE49-F238E27FC236}">
                    <a16:creationId xmlns="" xmlns:a16="http://schemas.microsoft.com/office/drawing/2014/main" id="{C5597B58-801A-4909-AC75-9C1B57594DC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02" y="1084"/>
                <a:ext cx="144" cy="1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el-GR" sz="800">
                    <a:solidFill>
                      <a:schemeClr val="accent6">
                        <a:lumMod val="75000"/>
                      </a:schemeClr>
                    </a:solidFill>
                  </a:rPr>
                  <a:t>o</a:t>
                </a:r>
                <a:endParaRPr lang="el-GR" altLang="el-GR" sz="8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5862" name="Rectangle 40">
                <a:extLst>
                  <a:ext uri="{FF2B5EF4-FFF2-40B4-BE49-F238E27FC236}">
                    <a16:creationId xmlns="" xmlns:a16="http://schemas.microsoft.com/office/drawing/2014/main" id="{7B871E78-EF78-4646-A9D7-E3E13826581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6" y="1536"/>
                <a:ext cx="144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t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700">
                    <a:cs typeface="Times New Roman" panose="02020603050405020304" pitchFamily="18" charset="0"/>
                  </a:rPr>
                  <a:t>|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o</a:t>
                </a:r>
                <a:endParaRPr lang="el-GR" altLang="el-GR" sz="800"/>
              </a:p>
            </p:txBody>
          </p:sp>
          <p:sp>
            <p:nvSpPr>
              <p:cNvPr id="35863" name="Rectangle 41">
                <a:extLst>
                  <a:ext uri="{FF2B5EF4-FFF2-40B4-BE49-F238E27FC236}">
                    <a16:creationId xmlns="" xmlns:a16="http://schemas.microsoft.com/office/drawing/2014/main" id="{A834CAB6-3800-431F-9129-2CD2FF34DF3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4" y="1816"/>
                <a:ext cx="144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t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700">
                    <a:cs typeface="Times New Roman" panose="02020603050405020304" pitchFamily="18" charset="0"/>
                  </a:rPr>
                  <a:t>|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o</a:t>
                </a:r>
                <a:endParaRPr lang="el-GR" altLang="el-GR" sz="800"/>
              </a:p>
            </p:txBody>
          </p:sp>
          <p:sp>
            <p:nvSpPr>
              <p:cNvPr id="35864" name="Rectangle 42">
                <a:extLst>
                  <a:ext uri="{FF2B5EF4-FFF2-40B4-BE49-F238E27FC236}">
                    <a16:creationId xmlns="" xmlns:a16="http://schemas.microsoft.com/office/drawing/2014/main" id="{3DB9DE5D-6DBB-414B-86DC-DA6E9C727A9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8" y="2330"/>
                <a:ext cx="147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t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700">
                    <a:cs typeface="Times New Roman" panose="02020603050405020304" pitchFamily="18" charset="0"/>
                  </a:rPr>
                  <a:t>|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700">
                    <a:cs typeface="Times New Roman" panose="02020603050405020304" pitchFamily="18" charset="0"/>
                  </a:rPr>
                  <a:t>|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>
                    <a:cs typeface="Times New Roman" panose="02020603050405020304" pitchFamily="18" charset="0"/>
                  </a:rPr>
                  <a:t>t</a:t>
                </a:r>
              </a:p>
            </p:txBody>
          </p:sp>
          <p:sp>
            <p:nvSpPr>
              <p:cNvPr id="35865" name="Rectangle 43">
                <a:extLst>
                  <a:ext uri="{FF2B5EF4-FFF2-40B4-BE49-F238E27FC236}">
                    <a16:creationId xmlns="" xmlns:a16="http://schemas.microsoft.com/office/drawing/2014/main" id="{709FD580-A418-4285-8667-A1F90D5EB8F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6" y="2724"/>
                <a:ext cx="144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t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700">
                    <a:cs typeface="Times New Roman" panose="02020603050405020304" pitchFamily="18" charset="0"/>
                  </a:rPr>
                  <a:t>|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o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700">
                    <a:cs typeface="Times New Roman" panose="02020603050405020304" pitchFamily="18" charset="0"/>
                  </a:rPr>
                  <a:t>|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>
                    <a:cs typeface="Times New Roman" panose="02020603050405020304" pitchFamily="18" charset="0"/>
                  </a:rPr>
                  <a:t>t</a:t>
                </a:r>
              </a:p>
            </p:txBody>
          </p:sp>
        </p:grpSp>
        <p:sp>
          <p:nvSpPr>
            <p:cNvPr id="35852" name="Rectangle 49">
              <a:extLst>
                <a:ext uri="{FF2B5EF4-FFF2-40B4-BE49-F238E27FC236}">
                  <a16:creationId xmlns="" xmlns:a16="http://schemas.microsoft.com/office/drawing/2014/main" id="{90D71914-98C1-401B-81C9-BD48FA189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116" y="1033085"/>
              <a:ext cx="1103312" cy="1587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/>
                <a:t>Brucite Mg</a:t>
              </a:r>
              <a:r>
                <a:rPr lang="en-US" altLang="el-GR" sz="1200" baseline="-25000"/>
                <a:t>3</a:t>
              </a:r>
              <a:r>
                <a:rPr lang="en-US" altLang="el-GR" sz="1200"/>
                <a:t>(OH)</a:t>
              </a:r>
              <a:r>
                <a:rPr lang="en-US" altLang="el-GR" sz="1200" baseline="-25000"/>
                <a:t>6</a:t>
              </a:r>
              <a:endParaRPr lang="el-GR" altLang="el-GR" sz="1200" baseline="-25000"/>
            </a:p>
          </p:txBody>
        </p:sp>
        <p:sp>
          <p:nvSpPr>
            <p:cNvPr id="35853" name="Rectangle 50">
              <a:extLst>
                <a:ext uri="{FF2B5EF4-FFF2-40B4-BE49-F238E27FC236}">
                  <a16:creationId xmlns="" xmlns:a16="http://schemas.microsoft.com/office/drawing/2014/main" id="{FCBF1EF6-F3E9-49D2-8485-D771FF710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1888" y="1030288"/>
              <a:ext cx="1166812" cy="1587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/>
                <a:t>Gibbsite Al</a:t>
              </a:r>
              <a:r>
                <a:rPr lang="en-US" altLang="el-GR" sz="1200" baseline="-25000"/>
                <a:t>2</a:t>
              </a:r>
              <a:r>
                <a:rPr lang="en-US" altLang="el-GR" sz="1200"/>
                <a:t>(OH)</a:t>
              </a:r>
              <a:r>
                <a:rPr lang="en-US" altLang="el-GR" sz="1200" baseline="-25000"/>
                <a:t>6</a:t>
              </a:r>
              <a:endParaRPr lang="el-GR" altLang="el-GR" sz="1200" baseline="-25000"/>
            </a:p>
          </p:txBody>
        </p:sp>
        <p:sp>
          <p:nvSpPr>
            <p:cNvPr id="35854" name="Rectangle 58">
              <a:extLst>
                <a:ext uri="{FF2B5EF4-FFF2-40B4-BE49-F238E27FC236}">
                  <a16:creationId xmlns="" xmlns:a16="http://schemas.microsoft.com/office/drawing/2014/main" id="{D082DFEA-60D8-43B7-8E68-2C000B012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413" y="2097088"/>
              <a:ext cx="903287" cy="13017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000"/>
                <a:t> Mg</a:t>
              </a:r>
              <a:r>
                <a:rPr lang="en-US" altLang="el-GR" sz="1000" baseline="-25000"/>
                <a:t>3</a:t>
              </a:r>
              <a:r>
                <a:rPr lang="en-US" altLang="el-GR" sz="1000"/>
                <a:t>Si</a:t>
              </a:r>
              <a:r>
                <a:rPr lang="en-US" altLang="el-GR" sz="1000" baseline="-25000"/>
                <a:t>2</a:t>
              </a:r>
              <a:r>
                <a:rPr lang="en-US" altLang="el-GR" sz="1000"/>
                <a:t>O</a:t>
              </a:r>
              <a:r>
                <a:rPr lang="en-US" altLang="el-GR" sz="1000" baseline="-25000"/>
                <a:t>5</a:t>
              </a:r>
              <a:r>
                <a:rPr lang="en-US" altLang="el-GR" sz="1000"/>
                <a:t>(OH)</a:t>
              </a:r>
              <a:r>
                <a:rPr lang="en-US" altLang="el-GR" sz="1000" baseline="-25000"/>
                <a:t>4</a:t>
              </a:r>
              <a:endParaRPr lang="el-GR" altLang="el-GR" sz="1000" baseline="-25000"/>
            </a:p>
          </p:txBody>
        </p:sp>
      </p:grpSp>
      <p:grpSp>
        <p:nvGrpSpPr>
          <p:cNvPr id="35845" name="Ομάδα 1">
            <a:extLst>
              <a:ext uri="{FF2B5EF4-FFF2-40B4-BE49-F238E27FC236}">
                <a16:creationId xmlns="" xmlns:a16="http://schemas.microsoft.com/office/drawing/2014/main" id="{566D4BC6-975C-4939-A5FC-ADC7FE188C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97363" y="904875"/>
            <a:ext cx="4702175" cy="2008188"/>
            <a:chOff x="4401875" y="833437"/>
            <a:chExt cx="3340880" cy="1425663"/>
          </a:xfrm>
        </p:grpSpPr>
        <p:pic>
          <p:nvPicPr>
            <p:cNvPr id="35847" name="Picture 27" descr="phlog-musc-struct">
              <a:extLst>
                <a:ext uri="{FF2B5EF4-FFF2-40B4-BE49-F238E27FC236}">
                  <a16:creationId xmlns="" xmlns:a16="http://schemas.microsoft.com/office/drawing/2014/main" id="{EA300D21-7A19-41B0-809D-3626BF956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5" y="833437"/>
              <a:ext cx="3340880" cy="142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Rectangle 44">
              <a:extLst>
                <a:ext uri="{FF2B5EF4-FFF2-40B4-BE49-F238E27FC236}">
                  <a16:creationId xmlns="" xmlns:a16="http://schemas.microsoft.com/office/drawing/2014/main" id="{A4D13D02-BC0E-462A-93CE-97E799BB959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55281" y="1139101"/>
              <a:ext cx="221189" cy="433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5849" name="Rectangle 45">
              <a:extLst>
                <a:ext uri="{FF2B5EF4-FFF2-40B4-BE49-F238E27FC236}">
                  <a16:creationId xmlns="" xmlns:a16="http://schemas.microsoft.com/office/drawing/2014/main" id="{251F8291-DF17-41FD-B681-FB24717621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52209" y="1762859"/>
              <a:ext cx="221189" cy="433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35850" name="Rectangle 46">
              <a:extLst>
                <a:ext uri="{FF2B5EF4-FFF2-40B4-BE49-F238E27FC236}">
                  <a16:creationId xmlns="" xmlns:a16="http://schemas.microsoft.com/office/drawing/2014/main" id="{439B40D8-DF91-43B5-BC55-64F5F1E4E33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461741" y="1590788"/>
              <a:ext cx="917014" cy="10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Interlayer cation</a:t>
              </a:r>
              <a:endParaRPr lang="el-GR" altLang="el-GR" sz="800"/>
            </a:p>
          </p:txBody>
        </p:sp>
      </p:grpSp>
      <p:sp>
        <p:nvSpPr>
          <p:cNvPr id="35846" name="TextBox 37">
            <a:extLst>
              <a:ext uri="{FF2B5EF4-FFF2-40B4-BE49-F238E27FC236}">
                <a16:creationId xmlns="" xmlns:a16="http://schemas.microsoft.com/office/drawing/2014/main" id="{F6A96C1A-DF1E-41B6-AE6A-582F2DB87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0" y="6396038"/>
            <a:ext cx="889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https://www.tulane.edu/~sanelson/eens211/phyllosilicates.htm</a:t>
            </a: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10">
            <a:extLst>
              <a:ext uri="{FF2B5EF4-FFF2-40B4-BE49-F238E27FC236}">
                <a16:creationId xmlns="" xmlns:a16="http://schemas.microsoft.com/office/drawing/2014/main" id="{EA954BAD-4CBD-4313-95AE-4B2472EFE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(ΚΑΟΛΙΝΙΤΗΣ  ή  ΣΕΡΠΕΝΤΙΝΗΣ)</a:t>
            </a:r>
          </a:p>
        </p:txBody>
      </p:sp>
      <p:grpSp>
        <p:nvGrpSpPr>
          <p:cNvPr id="36867" name="Ομάδα 11">
            <a:extLst>
              <a:ext uri="{FF2B5EF4-FFF2-40B4-BE49-F238E27FC236}">
                <a16:creationId xmlns="" xmlns:a16="http://schemas.microsoft.com/office/drawing/2014/main" id="{7E381E03-EFB3-456B-B798-CDC4F190F84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99038" y="1535113"/>
            <a:ext cx="4064000" cy="3333750"/>
            <a:chOff x="817486" y="791291"/>
            <a:chExt cx="3059785" cy="2508860"/>
          </a:xfrm>
        </p:grpSpPr>
        <p:grpSp>
          <p:nvGrpSpPr>
            <p:cNvPr id="36873" name="Group 47">
              <a:extLst>
                <a:ext uri="{FF2B5EF4-FFF2-40B4-BE49-F238E27FC236}">
                  <a16:creationId xmlns="" xmlns:a16="http://schemas.microsoft.com/office/drawing/2014/main" id="{3DFFA46D-70F8-4E99-B3BC-27BD7A81B8F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17486" y="791291"/>
              <a:ext cx="3059785" cy="2508860"/>
              <a:chOff x="2763" y="561"/>
              <a:chExt cx="1992" cy="1633"/>
            </a:xfrm>
          </p:grpSpPr>
          <p:sp>
            <p:nvSpPr>
              <p:cNvPr id="17" name="Rectangle 28">
                <a:extLst>
                  <a:ext uri="{FF2B5EF4-FFF2-40B4-BE49-F238E27FC236}">
                    <a16:creationId xmlns="" xmlns:a16="http://schemas.microsoft.com/office/drawing/2014/main" id="{08BAF428-DEF8-4543-837D-CA23CEBA8A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763" y="561"/>
                <a:ext cx="1992" cy="1633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  <a:miter lim="800000"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l-GR" altLang="el-GR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3" name="Rectangle 33">
                <a:extLst>
                  <a:ext uri="{FF2B5EF4-FFF2-40B4-BE49-F238E27FC236}">
                    <a16:creationId xmlns="" xmlns:a16="http://schemas.microsoft.com/office/drawing/2014/main" id="{4430A23F-3EA1-42A2-AD95-9DC2FB46E2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21" y="2074"/>
                <a:ext cx="516" cy="120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  <a:miter lim="800000"/>
                <a:headEnd/>
                <a:tailEnd type="none" w="lg" len="lg"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el-GR" altLang="el-GR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36879" name="Group 31">
                <a:extLst>
                  <a:ext uri="{FF2B5EF4-FFF2-40B4-BE49-F238E27FC236}">
                    <a16:creationId xmlns="" xmlns:a16="http://schemas.microsoft.com/office/drawing/2014/main" id="{C073DFCE-AB2C-43ED-A30A-3425438752F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94" y="1284"/>
                <a:ext cx="1543" cy="848"/>
                <a:chOff x="2930" y="1266"/>
                <a:chExt cx="1543" cy="848"/>
              </a:xfrm>
            </p:grpSpPr>
            <p:pic>
              <p:nvPicPr>
                <p:cNvPr id="36885" name="Picture 23" descr="serpentine-kaolinite-struct">
                  <a:extLst>
                    <a:ext uri="{FF2B5EF4-FFF2-40B4-BE49-F238E27FC236}">
                      <a16:creationId xmlns="" xmlns:a16="http://schemas.microsoft.com/office/drawing/2014/main" id="{85A4AB47-8F77-4EF1-86AD-8E9EB663DD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0" y="1286"/>
                  <a:ext cx="1543" cy="8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" name="Rectangle 29">
                  <a:extLst>
                    <a:ext uri="{FF2B5EF4-FFF2-40B4-BE49-F238E27FC236}">
                      <a16:creationId xmlns="" xmlns:a16="http://schemas.microsoft.com/office/drawing/2014/main" id="{6DD02C81-0E4B-4112-AC3A-14D2BF275A7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120" y="1266"/>
                  <a:ext cx="438" cy="102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l-GR" altLang="el-GR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30" name="Rectangle 30">
                  <a:extLst>
                    <a:ext uri="{FF2B5EF4-FFF2-40B4-BE49-F238E27FC236}">
                      <a16:creationId xmlns="" xmlns:a16="http://schemas.microsoft.com/office/drawing/2014/main" id="{A93A5B09-4A55-487E-A8FB-3FAE921F303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21" y="1270"/>
                  <a:ext cx="437" cy="102"/>
                </a:xfrm>
                <a:prstGeom prst="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  <a:miter lim="800000"/>
                  <a:headEnd/>
                  <a:tailEnd type="none" w="lg" len="lg"/>
                </a:ln>
              </p:spPr>
              <p:txBody>
                <a:bodyPr wrap="none" anchor="ctr"/>
                <a:lstStyle>
                  <a:lvl1pPr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defRPr/>
                  </a:pPr>
                  <a:endParaRPr lang="el-GR" altLang="el-GR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p:grpSp>
          <p:pic>
            <p:nvPicPr>
              <p:cNvPr id="36880" name="Picture 21" descr="brucite-gibbsite-struct">
                <a:extLst>
                  <a:ext uri="{FF2B5EF4-FFF2-40B4-BE49-F238E27FC236}">
                    <a16:creationId xmlns="" xmlns:a16="http://schemas.microsoft.com/office/drawing/2014/main" id="{F6D976BB-3D98-44AB-94A7-AF67A80C21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7" y="581"/>
                <a:ext cx="1488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38">
                <a:extLst>
                  <a:ext uri="{FF2B5EF4-FFF2-40B4-BE49-F238E27FC236}">
                    <a16:creationId xmlns="" xmlns:a16="http://schemas.microsoft.com/office/drawing/2014/main" id="{633F46AC-0E64-45C7-B19B-36D0DD6A9C8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6" y="852"/>
                <a:ext cx="144" cy="1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el-GR" sz="800">
                    <a:solidFill>
                      <a:schemeClr val="accent6">
                        <a:lumMod val="75000"/>
                      </a:schemeClr>
                    </a:solidFill>
                  </a:rPr>
                  <a:t>o</a:t>
                </a:r>
                <a:endParaRPr lang="el-GR" altLang="el-GR" sz="8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3" name="Rectangle 39">
                <a:extLst>
                  <a:ext uri="{FF2B5EF4-FFF2-40B4-BE49-F238E27FC236}">
                    <a16:creationId xmlns="" xmlns:a16="http://schemas.microsoft.com/office/drawing/2014/main" id="{CBE3D285-B5D5-4F7E-952C-6D52D7B5C99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02" y="1084"/>
                <a:ext cx="144" cy="1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anchor="ctr"/>
              <a:lstStyle>
                <a:lvl1pPr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defRPr/>
                </a:pPr>
                <a:r>
                  <a:rPr lang="en-US" altLang="el-GR" sz="800">
                    <a:solidFill>
                      <a:schemeClr val="accent6">
                        <a:lumMod val="75000"/>
                      </a:schemeClr>
                    </a:solidFill>
                  </a:rPr>
                  <a:t>o</a:t>
                </a:r>
                <a:endParaRPr lang="el-GR" altLang="el-GR" sz="8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883" name="Rectangle 40">
                <a:extLst>
                  <a:ext uri="{FF2B5EF4-FFF2-40B4-BE49-F238E27FC236}">
                    <a16:creationId xmlns="" xmlns:a16="http://schemas.microsoft.com/office/drawing/2014/main" id="{959A1C08-117C-45E9-9B2A-660ACD6627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6" y="1536"/>
                <a:ext cx="144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t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700">
                    <a:cs typeface="Times New Roman" panose="02020603050405020304" pitchFamily="18" charset="0"/>
                  </a:rPr>
                  <a:t>|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o</a:t>
                </a:r>
                <a:endParaRPr lang="el-GR" altLang="el-GR" sz="800"/>
              </a:p>
            </p:txBody>
          </p:sp>
          <p:sp>
            <p:nvSpPr>
              <p:cNvPr id="36884" name="Rectangle 41">
                <a:extLst>
                  <a:ext uri="{FF2B5EF4-FFF2-40B4-BE49-F238E27FC236}">
                    <a16:creationId xmlns="" xmlns:a16="http://schemas.microsoft.com/office/drawing/2014/main" id="{2695D048-1AB1-47CA-9D2C-AEB24CB996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14" y="1816"/>
                <a:ext cx="144" cy="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t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700">
                    <a:cs typeface="Times New Roman" panose="02020603050405020304" pitchFamily="18" charset="0"/>
                  </a:rPr>
                  <a:t>|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l-GR" sz="800"/>
                  <a:t>o</a:t>
                </a:r>
                <a:endParaRPr lang="el-GR" altLang="el-GR" sz="800"/>
              </a:p>
            </p:txBody>
          </p:sp>
        </p:grpSp>
        <p:sp>
          <p:nvSpPr>
            <p:cNvPr id="36874" name="Rectangle 49">
              <a:extLst>
                <a:ext uri="{FF2B5EF4-FFF2-40B4-BE49-F238E27FC236}">
                  <a16:creationId xmlns="" xmlns:a16="http://schemas.microsoft.com/office/drawing/2014/main" id="{A0CCE9A5-1FAC-4B67-888F-8F40BB5B3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116" y="1033085"/>
              <a:ext cx="1103312" cy="1587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/>
                <a:t>Brucite Mg</a:t>
              </a:r>
              <a:r>
                <a:rPr lang="en-US" altLang="el-GR" sz="1200" baseline="-25000"/>
                <a:t>3</a:t>
              </a:r>
              <a:r>
                <a:rPr lang="en-US" altLang="el-GR" sz="1200"/>
                <a:t>(OH)</a:t>
              </a:r>
              <a:r>
                <a:rPr lang="en-US" altLang="el-GR" sz="1200" baseline="-25000"/>
                <a:t>6</a:t>
              </a:r>
              <a:endParaRPr lang="el-GR" altLang="el-GR" sz="1200" baseline="-25000"/>
            </a:p>
          </p:txBody>
        </p:sp>
        <p:sp>
          <p:nvSpPr>
            <p:cNvPr id="36875" name="Rectangle 50">
              <a:extLst>
                <a:ext uri="{FF2B5EF4-FFF2-40B4-BE49-F238E27FC236}">
                  <a16:creationId xmlns="" xmlns:a16="http://schemas.microsoft.com/office/drawing/2014/main" id="{9EED8B4C-2E5A-4376-AF50-C75BD69934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1888" y="1030288"/>
              <a:ext cx="1166812" cy="158750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200"/>
                <a:t>Gibbsite Al</a:t>
              </a:r>
              <a:r>
                <a:rPr lang="en-US" altLang="el-GR" sz="1200" baseline="-25000"/>
                <a:t>2</a:t>
              </a:r>
              <a:r>
                <a:rPr lang="en-US" altLang="el-GR" sz="1200"/>
                <a:t>(OH)</a:t>
              </a:r>
              <a:r>
                <a:rPr lang="en-US" altLang="el-GR" sz="1200" baseline="-25000"/>
                <a:t>6</a:t>
              </a:r>
              <a:endParaRPr lang="el-GR" altLang="el-GR" sz="1200" baseline="-25000"/>
            </a:p>
          </p:txBody>
        </p:sp>
        <p:sp>
          <p:nvSpPr>
            <p:cNvPr id="36876" name="Rectangle 58">
              <a:extLst>
                <a:ext uri="{FF2B5EF4-FFF2-40B4-BE49-F238E27FC236}">
                  <a16:creationId xmlns="" xmlns:a16="http://schemas.microsoft.com/office/drawing/2014/main" id="{050831AF-CD9F-45B4-95A7-6E59131E9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5413" y="2097088"/>
              <a:ext cx="903287" cy="13017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1000"/>
                <a:t> Mg</a:t>
              </a:r>
              <a:r>
                <a:rPr lang="en-US" altLang="el-GR" sz="1000" baseline="-25000"/>
                <a:t>3</a:t>
              </a:r>
              <a:r>
                <a:rPr lang="en-US" altLang="el-GR" sz="1000"/>
                <a:t>Si</a:t>
              </a:r>
              <a:r>
                <a:rPr lang="en-US" altLang="el-GR" sz="1000" baseline="-25000"/>
                <a:t>2</a:t>
              </a:r>
              <a:r>
                <a:rPr lang="en-US" altLang="el-GR" sz="1000"/>
                <a:t>O</a:t>
              </a:r>
              <a:r>
                <a:rPr lang="en-US" altLang="el-GR" sz="1000" baseline="-25000"/>
                <a:t>5</a:t>
              </a:r>
              <a:r>
                <a:rPr lang="en-US" altLang="el-GR" sz="1000"/>
                <a:t>(OH)</a:t>
              </a:r>
              <a:r>
                <a:rPr lang="en-US" altLang="el-GR" sz="1000" baseline="-25000"/>
                <a:t>4</a:t>
              </a:r>
              <a:endParaRPr lang="el-GR" altLang="el-GR" sz="1000" baseline="-25000"/>
            </a:p>
          </p:txBody>
        </p:sp>
      </p:grpSp>
      <p:pic>
        <p:nvPicPr>
          <p:cNvPr id="36868" name="Εικόνα 2">
            <a:extLst>
              <a:ext uri="{FF2B5EF4-FFF2-40B4-BE49-F238E27FC236}">
                <a16:creationId xmlns="" xmlns:a16="http://schemas.microsoft.com/office/drawing/2014/main" id="{613DC263-F250-4AAF-8F45-E9530F4AC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9099"/>
          <a:stretch>
            <a:fillRect/>
          </a:stretch>
        </p:blipFill>
        <p:spPr bwMode="auto">
          <a:xfrm>
            <a:off x="142875" y="2078038"/>
            <a:ext cx="38512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9">
            <a:extLst>
              <a:ext uri="{FF2B5EF4-FFF2-40B4-BE49-F238E27FC236}">
                <a16:creationId xmlns="" xmlns:a16="http://schemas.microsoft.com/office/drawing/2014/main" id="{AE23F460-62DB-449E-9289-6D9F97191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263" y="3573463"/>
            <a:ext cx="15621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Δεσμοί 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Van</a:t>
            </a:r>
          </a:p>
          <a:p>
            <a:pPr algn="ctr">
              <a:defRPr/>
            </a:pP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Der Waals</a:t>
            </a:r>
            <a:endParaRPr lang="el-GR" altLang="el-GR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653" name="Line 12">
            <a:extLst>
              <a:ext uri="{FF2B5EF4-FFF2-40B4-BE49-F238E27FC236}">
                <a16:creationId xmlns="" xmlns:a16="http://schemas.microsoft.com/office/drawing/2014/main" id="{EF54FAEA-94BF-43AA-8BF2-25CE80B1974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33725" y="3573463"/>
            <a:ext cx="769938" cy="266700"/>
          </a:xfrm>
          <a:prstGeom prst="line">
            <a:avLst/>
          </a:prstGeom>
          <a:noFill/>
          <a:ln w="3175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656" name="Line 15">
            <a:extLst>
              <a:ext uri="{FF2B5EF4-FFF2-40B4-BE49-F238E27FC236}">
                <a16:creationId xmlns="" xmlns:a16="http://schemas.microsoft.com/office/drawing/2014/main" id="{698F5028-43A4-4D68-A611-92291E0484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9863" y="3949700"/>
            <a:ext cx="777875" cy="146050"/>
          </a:xfrm>
          <a:prstGeom prst="line">
            <a:avLst/>
          </a:prstGeom>
          <a:noFill/>
          <a:ln w="3175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872" name="TextBox 37">
            <a:extLst>
              <a:ext uri="{FF2B5EF4-FFF2-40B4-BE49-F238E27FC236}">
                <a16:creationId xmlns="" xmlns:a16="http://schemas.microsoft.com/office/drawing/2014/main" id="{F7B740C4-9DBC-4977-A72A-590504183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6350" y="5016500"/>
            <a:ext cx="375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https://www.tulane.edu/~sanelson/eens211/phyllosilicates.htm</a:t>
            </a:r>
            <a:r>
              <a:rPr lang="el-GR" alt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9">
            <a:extLst>
              <a:ext uri="{FF2B5EF4-FFF2-40B4-BE49-F238E27FC236}">
                <a16:creationId xmlns="" xmlns:a16="http://schemas.microsoft.com/office/drawing/2014/main" id="{B2874009-D606-476D-A4D9-EF80FABC6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485775"/>
            <a:ext cx="8864600" cy="3046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Ξεκινώντας από τη δομή του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γκιψίτη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Διοκταεδρικό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στρώμα)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Προσθέτουμε 1 ζεύγος τετραέδρων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Και αντικαθιστούμε 2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με 2 Ο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(κορυφαία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Ο)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Al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-2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l-GR" sz="2400" b="1" dirty="0">
                <a:solidFill>
                  <a:srgbClr val="FF0000"/>
                </a:solidFill>
              </a:rPr>
              <a:t>Al</a:t>
            </a:r>
            <a:r>
              <a:rPr lang="en-US" altLang="el-GR" sz="2400" b="1" baseline="-25000" dirty="0">
                <a:solidFill>
                  <a:srgbClr val="FF0000"/>
                </a:solidFill>
              </a:rPr>
              <a:t>2</a:t>
            </a:r>
            <a:r>
              <a:rPr lang="en-US" altLang="el-GR" sz="2400" b="1" dirty="0">
                <a:solidFill>
                  <a:srgbClr val="FF0000"/>
                </a:solidFill>
              </a:rPr>
              <a:t>Si</a:t>
            </a:r>
            <a:r>
              <a:rPr lang="en-US" altLang="el-GR" sz="2400" b="1" baseline="-25000" dirty="0">
                <a:solidFill>
                  <a:srgbClr val="FF0000"/>
                </a:solidFill>
              </a:rPr>
              <a:t>2</a:t>
            </a:r>
            <a:r>
              <a:rPr lang="en-US" altLang="el-GR" sz="2400" b="1" dirty="0">
                <a:solidFill>
                  <a:srgbClr val="FF0000"/>
                </a:solidFill>
              </a:rPr>
              <a:t>O</a:t>
            </a:r>
            <a:r>
              <a:rPr lang="en-US" altLang="el-GR" sz="2400" b="1" baseline="-25000" dirty="0">
                <a:solidFill>
                  <a:srgbClr val="FF0000"/>
                </a:solidFill>
              </a:rPr>
              <a:t>5</a:t>
            </a:r>
            <a:r>
              <a:rPr lang="en-US" altLang="el-GR" sz="2400" b="1" dirty="0">
                <a:solidFill>
                  <a:srgbClr val="FF0000"/>
                </a:solidFill>
              </a:rPr>
              <a:t>(OH)</a:t>
            </a:r>
            <a:r>
              <a:rPr lang="en-US" altLang="el-GR" sz="2400" b="1" baseline="-25000" dirty="0">
                <a:solidFill>
                  <a:srgbClr val="FF0000"/>
                </a:solidFill>
              </a:rPr>
              <a:t>4</a:t>
            </a:r>
            <a:r>
              <a:rPr lang="en-US" altLang="el-GR" sz="2400" b="1" dirty="0">
                <a:solidFill>
                  <a:srgbClr val="FF0000"/>
                </a:solidFill>
              </a:rPr>
              <a:t> </a:t>
            </a:r>
            <a:endParaRPr lang="el-GR" altLang="el-GR" sz="2400" b="1" baseline="30000" dirty="0">
              <a:solidFill>
                <a:srgbClr val="FF0000"/>
              </a:solidFill>
            </a:endParaRPr>
          </a:p>
        </p:txBody>
      </p:sp>
      <p:sp>
        <p:nvSpPr>
          <p:cNvPr id="28675" name="Text Box 10">
            <a:extLst>
              <a:ext uri="{FF2B5EF4-FFF2-40B4-BE49-F238E27FC236}">
                <a16:creationId xmlns="" xmlns:a16="http://schemas.microsoft.com/office/drawing/2014/main" id="{983F992C-D0EE-4A06-8F3D-6884C8559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" y="0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ΚΑΟΛΙΝΙΤΗΣ</a:t>
            </a:r>
            <a:endParaRPr lang="el-GR" altLang="el-GR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8676" name="AutoShape 11">
            <a:extLst>
              <a:ext uri="{FF2B5EF4-FFF2-40B4-BE49-F238E27FC236}">
                <a16:creationId xmlns="" xmlns:a16="http://schemas.microsoft.com/office/drawing/2014/main" id="{E835CD40-BDEC-42A2-B1FC-C04FE831D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873" y="3180027"/>
            <a:ext cx="1377950" cy="1889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accent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677" name="Rectangle 12">
            <a:extLst>
              <a:ext uri="{FF2B5EF4-FFF2-40B4-BE49-F238E27FC236}">
                <a16:creationId xmlns="" xmlns:a16="http://schemas.microsoft.com/office/drawing/2014/main" id="{F5539222-BE22-4A7A-99CB-A89D8348A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100" y="2811995"/>
            <a:ext cx="889000" cy="3937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-2ΟΗ</a:t>
            </a:r>
            <a:r>
              <a:rPr lang="el-GR" altLang="el-GR" sz="2400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4E9EE789-5AFB-4375-B39A-81054A0B6C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4623" r="14768"/>
          <a:stretch/>
        </p:blipFill>
        <p:spPr>
          <a:xfrm>
            <a:off x="228600" y="3532187"/>
            <a:ext cx="3129757" cy="304641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18FF5FD2-27AF-44A4-A56E-BA251650E7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t="9916" r="14501" b="2505"/>
          <a:stretch/>
        </p:blipFill>
        <p:spPr>
          <a:xfrm>
            <a:off x="3358357" y="3532187"/>
            <a:ext cx="3099596" cy="2260576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155FFBAA-A9CB-4631-A8C6-7F7DDE01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3" y="3530949"/>
            <a:ext cx="2457447" cy="22630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423DB0D-6AF6-407F-B069-E1CD1756EE5A}"/>
              </a:ext>
            </a:extLst>
          </p:cNvPr>
          <p:cNvSpPr txBox="1"/>
          <p:nvPr/>
        </p:nvSpPr>
        <p:spPr>
          <a:xfrm>
            <a:off x="3097529" y="5769263"/>
            <a:ext cx="62293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(Εικόνες Ηλεκτρονικού Μικροσκοπίου, 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http://www-gbs.eps.s.u-tokyo.ac.jp/kogure/egallery/egallery-kao.html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https://www.fei.com/image-gallery/kaolinite-clay-sheets/#gsc.tab=0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9">
            <a:extLst>
              <a:ext uri="{FF2B5EF4-FFF2-40B4-BE49-F238E27FC236}">
                <a16:creationId xmlns="" xmlns:a16="http://schemas.microsoft.com/office/drawing/2014/main" id="{AB69A259-AEA8-40E0-8738-4ECABA7B2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973138"/>
            <a:ext cx="8864600" cy="40322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Ξεκινώντας από τη δομή του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βρουσίτη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Τριοκταεδρικό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στρώμα)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Προσθέτουμε 1 ζεύγος τετραέδρων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Και αντικαθιστούμε 2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με 2 Ο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(κορυφαία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Ο)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-2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l-GR" sz="2400" b="1" dirty="0">
                <a:solidFill>
                  <a:srgbClr val="FF0000"/>
                </a:solidFill>
              </a:rPr>
              <a:t>Mg</a:t>
            </a:r>
            <a:r>
              <a:rPr lang="en-US" altLang="el-GR" sz="2400" b="1" baseline="-25000" dirty="0">
                <a:solidFill>
                  <a:srgbClr val="FF0000"/>
                </a:solidFill>
              </a:rPr>
              <a:t>3</a:t>
            </a:r>
            <a:r>
              <a:rPr lang="en-US" altLang="el-GR" sz="2400" b="1" dirty="0">
                <a:solidFill>
                  <a:srgbClr val="FF0000"/>
                </a:solidFill>
              </a:rPr>
              <a:t>Si</a:t>
            </a:r>
            <a:r>
              <a:rPr lang="en-US" altLang="el-GR" sz="2400" b="1" baseline="-25000" dirty="0">
                <a:solidFill>
                  <a:srgbClr val="FF0000"/>
                </a:solidFill>
              </a:rPr>
              <a:t>2</a:t>
            </a:r>
            <a:r>
              <a:rPr lang="en-US" altLang="el-GR" sz="2400" b="1" dirty="0">
                <a:solidFill>
                  <a:srgbClr val="FF0000"/>
                </a:solidFill>
              </a:rPr>
              <a:t>O</a:t>
            </a:r>
            <a:r>
              <a:rPr lang="en-US" altLang="el-GR" sz="2400" b="1" baseline="-25000" dirty="0">
                <a:solidFill>
                  <a:srgbClr val="FF0000"/>
                </a:solidFill>
              </a:rPr>
              <a:t>5</a:t>
            </a:r>
            <a:r>
              <a:rPr lang="en-US" altLang="el-GR" sz="2400" b="1" dirty="0">
                <a:solidFill>
                  <a:srgbClr val="FF0000"/>
                </a:solidFill>
              </a:rPr>
              <a:t>(OH)</a:t>
            </a:r>
            <a:r>
              <a:rPr lang="en-US" altLang="el-GR" sz="2400" b="1" baseline="-25000" dirty="0">
                <a:solidFill>
                  <a:srgbClr val="FF0000"/>
                </a:solidFill>
              </a:rPr>
              <a:t>4</a:t>
            </a:r>
            <a:r>
              <a:rPr lang="en-US" altLang="el-GR" sz="2400" b="1" dirty="0">
                <a:solidFill>
                  <a:srgbClr val="FF000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el-GR" sz="2400" b="1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                                  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</a:rPr>
              <a:t>Λιζαρδίτης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723" name="Text Box 10">
            <a:extLst>
              <a:ext uri="{FF2B5EF4-FFF2-40B4-BE49-F238E27FC236}">
                <a16:creationId xmlns="" xmlns:a16="http://schemas.microsoft.com/office/drawing/2014/main" id="{89394AA2-AA9D-434D-8D69-EEB6A8D62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ΣΕΡΠΕΝΤΙΝΗΣ</a:t>
            </a:r>
            <a:endParaRPr lang="el-GR" altLang="el-GR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724" name="AutoShape 11">
            <a:extLst>
              <a:ext uri="{FF2B5EF4-FFF2-40B4-BE49-F238E27FC236}">
                <a16:creationId xmlns="" xmlns:a16="http://schemas.microsoft.com/office/drawing/2014/main" id="{9DF48921-68B0-4CF1-BED8-7F2A0ED72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4054475"/>
            <a:ext cx="1377950" cy="1889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accent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725" name="Rectangle 12">
            <a:extLst>
              <a:ext uri="{FF2B5EF4-FFF2-40B4-BE49-F238E27FC236}">
                <a16:creationId xmlns="" xmlns:a16="http://schemas.microsoft.com/office/drawing/2014/main" id="{2F8D0092-F143-4376-864D-84A4A7697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100" y="3695700"/>
            <a:ext cx="889000" cy="3937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>
                <a:solidFill>
                  <a:schemeClr val="accent6">
                    <a:lumMod val="75000"/>
                  </a:schemeClr>
                </a:solidFill>
              </a:rPr>
              <a:t>-2ΟΗ</a:t>
            </a:r>
            <a:r>
              <a:rPr lang="el-GR" altLang="el-GR" sz="2400" baseline="30000">
                <a:solidFill>
                  <a:schemeClr val="accent6">
                    <a:lumMod val="75000"/>
                  </a:schemeClr>
                </a:solidFill>
              </a:rPr>
              <a:t>-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>
            <a:extLst>
              <a:ext uri="{FF2B5EF4-FFF2-40B4-BE49-F238E27FC236}">
                <a16:creationId xmlns="" xmlns:a16="http://schemas.microsoft.com/office/drawing/2014/main" id="{DD0EB9A7-5D86-4D76-BC35-34AE3DF8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801688"/>
            <a:ext cx="20447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 dirty="0" err="1">
                <a:solidFill>
                  <a:srgbClr val="FF0000"/>
                </a:solidFill>
              </a:rPr>
              <a:t>Αντιγορίτης</a:t>
            </a:r>
            <a:endParaRPr lang="el-GR" altLang="el-GR" sz="2400" b="1" dirty="0">
              <a:solidFill>
                <a:srgbClr val="FF0000"/>
              </a:solidFill>
            </a:endParaRPr>
          </a:p>
        </p:txBody>
      </p:sp>
      <p:sp>
        <p:nvSpPr>
          <p:cNvPr id="31747" name="Text Box 14">
            <a:extLst>
              <a:ext uri="{FF2B5EF4-FFF2-40B4-BE49-F238E27FC236}">
                <a16:creationId xmlns="" xmlns:a16="http://schemas.microsoft.com/office/drawing/2014/main" id="{9A1C5900-FADC-4291-B38E-3C476EFEB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ΟΡΥΚΤΑ  ΤΟΥ  ΣΕΡΠΕΝΤΙΝΗ  (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</a:rPr>
              <a:t>Mg</a:t>
            </a:r>
            <a:r>
              <a:rPr lang="en-US" altLang="el-GR" b="1" baseline="-2500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b="1" baseline="-2500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b="1" baseline="-2500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b="1" baseline="-2500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en-US" altLang="el-GR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750" name="Text Box 20">
            <a:extLst>
              <a:ext uri="{FF2B5EF4-FFF2-40B4-BE49-F238E27FC236}">
                <a16:creationId xmlns="" xmlns:a16="http://schemas.microsoft.com/office/drawing/2014/main" id="{782FEFE1-3374-4CB9-AC2B-2C1545FA9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801688"/>
            <a:ext cx="20447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 dirty="0" err="1">
                <a:solidFill>
                  <a:srgbClr val="FF0000"/>
                </a:solidFill>
              </a:rPr>
              <a:t>Χρυσοτίλης</a:t>
            </a:r>
            <a:endParaRPr lang="el-GR" altLang="el-GR" sz="2400" b="1" dirty="0">
              <a:solidFill>
                <a:srgbClr val="FF0000"/>
              </a:solidFill>
            </a:endParaRPr>
          </a:p>
        </p:txBody>
      </p:sp>
      <p:sp>
        <p:nvSpPr>
          <p:cNvPr id="31756" name="Text Box 37">
            <a:extLst>
              <a:ext uri="{FF2B5EF4-FFF2-40B4-BE49-F238E27FC236}">
                <a16:creationId xmlns="" xmlns:a16="http://schemas.microsoft.com/office/drawing/2014/main" id="{4FCF037F-CBB8-4C95-A014-493B83BEF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0" y="801688"/>
            <a:ext cx="20447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 dirty="0" err="1">
                <a:solidFill>
                  <a:srgbClr val="FF0000"/>
                </a:solidFill>
              </a:rPr>
              <a:t>Λιζαρδίτης</a:t>
            </a:r>
            <a:endParaRPr lang="el-GR" altLang="el-GR" sz="2400" b="1" dirty="0">
              <a:solidFill>
                <a:srgbClr val="FF0000"/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EDA0EDC9-EF59-4510-9BCD-6331A3611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r="3611"/>
          <a:stretch/>
        </p:blipFill>
        <p:spPr>
          <a:xfrm>
            <a:off x="55170" y="1605007"/>
            <a:ext cx="3119830" cy="19868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B30F1706-CA3C-4847-859F-5C1909814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4009"/>
          <a:stretch/>
        </p:blipFill>
        <p:spPr>
          <a:xfrm>
            <a:off x="55170" y="3686765"/>
            <a:ext cx="3119830" cy="25798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3889768-7BE1-4315-A20C-E49033AD5869}"/>
              </a:ext>
            </a:extLst>
          </p:cNvPr>
          <p:cNvSpPr txBox="1"/>
          <p:nvPr/>
        </p:nvSpPr>
        <p:spPr>
          <a:xfrm>
            <a:off x="55170" y="6266624"/>
            <a:ext cx="31198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mindat.org/min-260.html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EA5FE39B-CCA7-486D-8873-402B79B93D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r="5526"/>
          <a:stretch/>
        </p:blipFill>
        <p:spPr>
          <a:xfrm>
            <a:off x="3312922" y="1605007"/>
            <a:ext cx="2734056" cy="1991186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="" xmlns:a16="http://schemas.microsoft.com/office/drawing/2014/main" id="{1B052F49-C721-449C-B65D-CA3BA6266E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r="15058"/>
          <a:stretch/>
        </p:blipFill>
        <p:spPr>
          <a:xfrm>
            <a:off x="3312923" y="3686764"/>
            <a:ext cx="2734055" cy="25798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BCD4844-D8CE-4D20-A889-506DB622FDB2}"/>
              </a:ext>
            </a:extLst>
          </p:cNvPr>
          <p:cNvSpPr txBox="1"/>
          <p:nvPr/>
        </p:nvSpPr>
        <p:spPr>
          <a:xfrm>
            <a:off x="3312922" y="6266624"/>
            <a:ext cx="27340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mindat.org/gm/975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="" xmlns:a16="http://schemas.microsoft.com/office/drawing/2014/main" id="{BBA8C592-E1B6-4ABC-A22D-1BDD58A591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7"/>
          <a:stretch/>
        </p:blipFill>
        <p:spPr>
          <a:xfrm>
            <a:off x="6184900" y="1605007"/>
            <a:ext cx="2897817" cy="2446905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="" xmlns:a16="http://schemas.microsoft.com/office/drawing/2014/main" id="{A17E72E2-0891-4C33-8EF5-FFE441D472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99" y="4086015"/>
            <a:ext cx="2897818" cy="21806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C40DF88-B415-406E-AD3E-91317201D046}"/>
              </a:ext>
            </a:extLst>
          </p:cNvPr>
          <p:cNvSpPr txBox="1"/>
          <p:nvPr/>
        </p:nvSpPr>
        <p:spPr>
          <a:xfrm>
            <a:off x="6184898" y="6266624"/>
            <a:ext cx="28978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mindat.org/gm/2425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0">
            <a:extLst>
              <a:ext uri="{FF2B5EF4-FFF2-40B4-BE49-F238E27FC236}">
                <a16:creationId xmlns="" xmlns:a16="http://schemas.microsoft.com/office/drawing/2014/main" id="{211CAE3F-1BD5-445D-BB44-2B35CDB8B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8838"/>
            <a:ext cx="9144000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Εναλλαγή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Τετραεδρικού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–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Οκταεδρικού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–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Τετραεδρικού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στρώματος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Υπάρχουν 4 επίπεδα ανιόντων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Τα δύο εξωτερικά αποτελούνται από τα βασικά Ο</a:t>
            </a:r>
            <a:r>
              <a:rPr lang="el-GR" altLang="el-GR" sz="2400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των τετραέδρων</a:t>
            </a:r>
            <a:endParaRPr lang="el-GR" altLang="el-GR" sz="2400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2771" name="Text Box 13">
            <a:extLst>
              <a:ext uri="{FF2B5EF4-FFF2-40B4-BE49-F238E27FC236}">
                <a16:creationId xmlns="" xmlns:a16="http://schemas.microsoft.com/office/drawing/2014/main" id="{D5283576-DC9F-4BF8-A270-721F60214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(2/1)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ΦΥΛΛΟΠΥΡΙΤΙΚΑ </a:t>
            </a:r>
            <a:endParaRPr lang="el-GR" altLang="el-GR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1988" name="Εικόνα 2">
            <a:extLst>
              <a:ext uri="{FF2B5EF4-FFF2-40B4-BE49-F238E27FC236}">
                <a16:creationId xmlns="" xmlns:a16="http://schemas.microsoft.com/office/drawing/2014/main" id="{EBF65EAC-E13A-439E-84C2-73D745AED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1" t="29384"/>
          <a:stretch>
            <a:fillRect/>
          </a:stretch>
        </p:blipFill>
        <p:spPr bwMode="auto">
          <a:xfrm>
            <a:off x="285750" y="3381375"/>
            <a:ext cx="6475413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Line 15">
            <a:extLst>
              <a:ext uri="{FF2B5EF4-FFF2-40B4-BE49-F238E27FC236}">
                <a16:creationId xmlns="" xmlns:a16="http://schemas.microsoft.com/office/drawing/2014/main" id="{6C6EF5EA-3F6D-47A0-B870-7AD0AAAD86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67350" y="2724150"/>
            <a:ext cx="1563688" cy="10890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774" name="Line 16">
            <a:extLst>
              <a:ext uri="{FF2B5EF4-FFF2-40B4-BE49-F238E27FC236}">
                <a16:creationId xmlns="" xmlns:a16="http://schemas.microsoft.com/office/drawing/2014/main" id="{48E3DF1C-432E-4C16-B995-DAA080C0C25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64288" y="2724150"/>
            <a:ext cx="914400" cy="252412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9">
            <a:extLst>
              <a:ext uri="{FF2B5EF4-FFF2-40B4-BE49-F238E27FC236}">
                <a16:creationId xmlns="" xmlns:a16="http://schemas.microsoft.com/office/drawing/2014/main" id="{1F6DF5F7-6E63-49F8-A5FC-1BC61706C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81038"/>
            <a:ext cx="9144000" cy="20621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Εναλλαγή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Τετραεδρικού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–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Οκταεδρικού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–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Τετραεδρικού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στρώματος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16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Υπάρχουν 4 επίπεδα ανιόντων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16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Στα δύο ενδιάμεσα βρίσκονται τα ΟΗ</a:t>
            </a:r>
            <a:r>
              <a:rPr lang="el-GR" altLang="el-GR" sz="2400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των Οκταέδρων και τα Ο</a:t>
            </a:r>
            <a:r>
              <a:rPr lang="el-GR" altLang="el-GR" sz="2400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των Τετραέδρων</a:t>
            </a:r>
            <a:endParaRPr lang="el-GR" altLang="el-GR" sz="2400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3795" name="Text Box 10">
            <a:extLst>
              <a:ext uri="{FF2B5EF4-FFF2-40B4-BE49-F238E27FC236}">
                <a16:creationId xmlns="" xmlns:a16="http://schemas.microsoft.com/office/drawing/2014/main" id="{1C80BA9C-528D-4830-A436-ABB13EC98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(2/1)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ΦΥΛΛΟΠΥΡΙΤΙΚΑ 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3012" name="Ομάδα 3">
            <a:extLst>
              <a:ext uri="{FF2B5EF4-FFF2-40B4-BE49-F238E27FC236}">
                <a16:creationId xmlns="" xmlns:a16="http://schemas.microsoft.com/office/drawing/2014/main" id="{661867DF-F46C-4358-9BCE-29EB7560A67B}"/>
              </a:ext>
            </a:extLst>
          </p:cNvPr>
          <p:cNvGrpSpPr>
            <a:grpSpLocks/>
          </p:cNvGrpSpPr>
          <p:nvPr/>
        </p:nvGrpSpPr>
        <p:grpSpPr bwMode="auto">
          <a:xfrm>
            <a:off x="1262063" y="2921000"/>
            <a:ext cx="6619875" cy="3255963"/>
            <a:chOff x="73152" y="2795588"/>
            <a:chExt cx="6620256" cy="3256318"/>
          </a:xfrm>
        </p:grpSpPr>
        <p:pic>
          <p:nvPicPr>
            <p:cNvPr id="43013" name="Εικόνα 2">
              <a:extLst>
                <a:ext uri="{FF2B5EF4-FFF2-40B4-BE49-F238E27FC236}">
                  <a16:creationId xmlns="" xmlns:a16="http://schemas.microsoft.com/office/drawing/2014/main" id="{EA137364-9CAA-428D-9AB6-B03DBFA07D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00" t="29094"/>
            <a:stretch>
              <a:fillRect/>
            </a:stretch>
          </p:blipFill>
          <p:spPr bwMode="auto">
            <a:xfrm>
              <a:off x="73152" y="2795588"/>
              <a:ext cx="6620256" cy="3256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7" name="Line 16">
              <a:extLst>
                <a:ext uri="{FF2B5EF4-FFF2-40B4-BE49-F238E27FC236}">
                  <a16:creationId xmlns="" xmlns:a16="http://schemas.microsoft.com/office/drawing/2014/main" id="{9720D2C2-D0C4-4432-8B6A-4742C8C54E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37203" y="4740488"/>
              <a:ext cx="1435183" cy="16511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>
                <a:defRPr/>
              </a:pPr>
              <a:endParaRPr lang="el-GR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3798" name="Line 17">
              <a:extLst>
                <a:ext uri="{FF2B5EF4-FFF2-40B4-BE49-F238E27FC236}">
                  <a16:creationId xmlns="" xmlns:a16="http://schemas.microsoft.com/office/drawing/2014/main" id="{F6489667-6021-4AE9-B61F-3D90CA69AD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386" y="4380086"/>
              <a:ext cx="850949" cy="52075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>
                <a:defRPr/>
              </a:pPr>
              <a:endParaRPr lang="el-GR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3799" name="Line 18">
              <a:extLst>
                <a:ext uri="{FF2B5EF4-FFF2-40B4-BE49-F238E27FC236}">
                  <a16:creationId xmlns="" xmlns:a16="http://schemas.microsoft.com/office/drawing/2014/main" id="{60CEFBAB-AF6E-4BB9-8CBB-3D563E7B50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386" y="4713497"/>
              <a:ext cx="960492" cy="61125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>
                <a:defRPr/>
              </a:pPr>
              <a:endParaRPr lang="el-GR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3800" name="Line 19">
              <a:extLst>
                <a:ext uri="{FF2B5EF4-FFF2-40B4-BE49-F238E27FC236}">
                  <a16:creationId xmlns="" xmlns:a16="http://schemas.microsoft.com/office/drawing/2014/main" id="{B2088698-9121-4D91-BF80-0FF71BC63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37203" y="5164396"/>
              <a:ext cx="1435183" cy="16511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pPr>
                <a:defRPr/>
              </a:pPr>
              <a:endParaRPr lang="el-GR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9">
            <a:extLst>
              <a:ext uri="{FF2B5EF4-FFF2-40B4-BE49-F238E27FC236}">
                <a16:creationId xmlns="" xmlns:a16="http://schemas.microsoft.com/office/drawing/2014/main" id="{16F993D6-1564-472D-BCF7-88E082BAC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858838"/>
            <a:ext cx="88646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στρώματα + 1</a:t>
            </a:r>
            <a:r>
              <a:rPr lang="el-GR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στρώμα → </a:t>
            </a:r>
            <a:r>
              <a:rPr lang="el-GR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φύλλο +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5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+ Al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10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0" indent="0"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Διοκταεδρικό</a:t>
            </a:r>
            <a:endParaRPr lang="en-US" altLang="el-GR" sz="2400" baseline="30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rgbClr val="FF0000"/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-2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+ 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  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                                                      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</a:rPr>
              <a:t>Τριοκταεδρικό</a:t>
            </a:r>
            <a:endParaRPr lang="el-GR" altLang="el-GR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819" name="Text Box 10">
            <a:extLst>
              <a:ext uri="{FF2B5EF4-FFF2-40B4-BE49-F238E27FC236}">
                <a16:creationId xmlns="" xmlns:a16="http://schemas.microsoft.com/office/drawing/2014/main" id="{D1B56EF0-35E3-4883-A51C-06CAF9E66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(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/1)  ΦΥΛΛΟΠΥΡΙΤΙΚΑ  ΟΡΥΚΤΑ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4820" name="AutoShape 13">
            <a:extLst>
              <a:ext uri="{FF2B5EF4-FFF2-40B4-BE49-F238E27FC236}">
                <a16:creationId xmlns="" xmlns:a16="http://schemas.microsoft.com/office/drawing/2014/main" id="{CCD9E384-DE25-4575-A3CA-61DC2648C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25" y="2105025"/>
            <a:ext cx="1377950" cy="1889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accent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821" name="AutoShape 14">
            <a:extLst>
              <a:ext uri="{FF2B5EF4-FFF2-40B4-BE49-F238E27FC236}">
                <a16:creationId xmlns="" xmlns:a16="http://schemas.microsoft.com/office/drawing/2014/main" id="{569EA938-44F6-43A5-92B4-144104D25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3554413"/>
            <a:ext cx="1377950" cy="18891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accent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822" name="Rectangle 15">
            <a:extLst>
              <a:ext uri="{FF2B5EF4-FFF2-40B4-BE49-F238E27FC236}">
                <a16:creationId xmlns="" xmlns:a16="http://schemas.microsoft.com/office/drawing/2014/main" id="{23735079-4852-4554-8A51-F42862C0D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1733550"/>
            <a:ext cx="889000" cy="3937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altLang="el-GR" sz="240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l-GR" altLang="el-GR" sz="2400">
                <a:solidFill>
                  <a:schemeClr val="accent6">
                    <a:lumMod val="75000"/>
                  </a:schemeClr>
                </a:solidFill>
              </a:rPr>
              <a:t>ΟΗ</a:t>
            </a:r>
            <a:r>
              <a:rPr lang="el-GR" altLang="el-GR" sz="2400" baseline="30000">
                <a:solidFill>
                  <a:schemeClr val="accent6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34823" name="Rectangle 16">
            <a:extLst>
              <a:ext uri="{FF2B5EF4-FFF2-40B4-BE49-F238E27FC236}">
                <a16:creationId xmlns="" xmlns:a16="http://schemas.microsoft.com/office/drawing/2014/main" id="{573DA700-36BC-495F-A9B1-836BE0CA5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3173413"/>
            <a:ext cx="889000" cy="3937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US" altLang="el-GR" sz="240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l-GR" altLang="el-GR" sz="2400">
                <a:solidFill>
                  <a:schemeClr val="accent6">
                    <a:lumMod val="75000"/>
                  </a:schemeClr>
                </a:solidFill>
              </a:rPr>
              <a:t>ΟΗ</a:t>
            </a:r>
            <a:r>
              <a:rPr lang="el-GR" altLang="el-GR" sz="2400" baseline="30000">
                <a:solidFill>
                  <a:schemeClr val="accent6">
                    <a:lumMod val="75000"/>
                  </a:schemeClr>
                </a:solidFill>
              </a:rPr>
              <a:t>-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10">
            <a:extLst>
              <a:ext uri="{FF2B5EF4-FFF2-40B4-BE49-F238E27FC236}">
                <a16:creationId xmlns="" xmlns:a16="http://schemas.microsoft.com/office/drawing/2014/main" id="{C597F1A2-0FE5-4BAB-9C9D-B4597240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(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/1)  ΦΥΛΛΟΠΥΡΙΤΙΚΑ  ΟΡΥΚΤΑ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5843" name="Text Box 11">
            <a:extLst>
              <a:ext uri="{FF2B5EF4-FFF2-40B4-BE49-F238E27FC236}">
                <a16:creationId xmlns="" xmlns:a16="http://schemas.microsoft.com/office/drawing/2014/main" id="{EAFE6756-368F-41A4-8A54-897983537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973138"/>
            <a:ext cx="8864600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E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ναλλαγές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στρωμάτων </a:t>
            </a:r>
            <a:r>
              <a:rPr lang="el-GR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Τα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/1 στρώματα είναι ηλεκτρικά ουδέτερα </a:t>
            </a:r>
            <a:endParaRPr lang="el-GR" altLang="el-GR" sz="2400" b="1" baseline="300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Στην περίπτωση αντικατάστασης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+4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από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+3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στα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Τετραεδρικά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φύλλα το φορτίο γίνεται αρνητικό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Όλες οι Τ θέσεις καταλαμβάνονται από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+4</a:t>
            </a:r>
            <a:endParaRPr lang="el-GR" altLang="el-GR" sz="2400" b="1" baseline="300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Δεσμοί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Van der Waals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και Η, μεταξύ διαδοχικών στρωμάτων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Ορυκτά πολύ μαλακά με τέλειο σχισμό</a:t>
            </a:r>
            <a:endParaRPr lang="el-GR" altLang="el-GR" sz="2400" b="1" baseline="30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9">
            <a:extLst>
              <a:ext uri="{FF2B5EF4-FFF2-40B4-BE49-F238E27FC236}">
                <a16:creationId xmlns="" xmlns:a16="http://schemas.microsoft.com/office/drawing/2014/main" id="{DE6A6014-0A60-418D-A689-9F858A4CB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2550" y="1874838"/>
            <a:ext cx="8761413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	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ΑΣ  ΔΟΥΜΕ  ΠΑΛΙ  ΠΟΣΟ  ΕΥΚΟΛΟ  ΕΙΝΑΙ  ΝΑ  ΒΡΟΥΜΕ  ΤΗ ΔΟΜΗ  ΚΑΙ  ΤΟ  ΧΗΜΙΚΟ  ΤΥΠΟ  ΕΝΟΣ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ΦΥΛΛΟΠΥΡΙΤΙΚΟΥ  ΟΡΥΚΤΟΥ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9">
            <a:extLst>
              <a:ext uri="{FF2B5EF4-FFF2-40B4-BE49-F238E27FC236}">
                <a16:creationId xmlns="" xmlns:a16="http://schemas.microsoft.com/office/drawing/2014/main" id="{DECCF941-801B-4C3D-A54E-87C2F8D1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766763"/>
            <a:ext cx="8316912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Τρεις κορυφές του τετραέδρου ενωμένες με γειτονικά τετράεδρα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Τύπος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Si-O: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Si</a:t>
            </a:r>
            <a:r>
              <a:rPr lang="el-GR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l-GR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10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-4</a:t>
            </a:r>
            <a:endParaRPr lang="en-US" altLang="el-GR" sz="2400" b="1" baseline="30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Αναλογία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Si/O=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/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5 ή 4/10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Αντικατάσταση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Si 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από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Al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μέχρι και αναλογία 1/1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(AlSi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10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-5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ή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(Al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10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46826" name="Text Box 10">
            <a:extLst>
              <a:ext uri="{FF2B5EF4-FFF2-40B4-BE49-F238E27FC236}">
                <a16:creationId xmlns="" xmlns:a16="http://schemas.microsoft.com/office/drawing/2014/main" id="{ABCD1255-1B6A-4896-847E-454E480B9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20638"/>
            <a:ext cx="5108575" cy="519112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l-GR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ΦΥΛΛΟΠΥΡΙΤΙΚΑ  ΟΡΥΚΤΑ </a:t>
            </a: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>
            <a:extLst>
              <a:ext uri="{FF2B5EF4-FFF2-40B4-BE49-F238E27FC236}">
                <a16:creationId xmlns="" xmlns:a16="http://schemas.microsoft.com/office/drawing/2014/main" id="{AF174D10-9613-4002-A8CD-E247AE424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4972050"/>
            <a:ext cx="4059238" cy="7874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Δεσμοί 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van der Waals</a:t>
            </a:r>
            <a:endParaRPr lang="el-GR" altLang="el-GR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891" name="Text Box 11">
            <a:extLst>
              <a:ext uri="{FF2B5EF4-FFF2-40B4-BE49-F238E27FC236}">
                <a16:creationId xmlns="" xmlns:a16="http://schemas.microsoft.com/office/drawing/2014/main" id="{17E4A6A2-7A16-4468-A9CF-2C3561E9B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ΠΥΡΟΦΥΛΛΙΤΗΣ</a:t>
            </a:r>
            <a:r>
              <a:rPr lang="el-GR" altLang="el-GR" b="1" baseline="-2500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ή ΤΑΛΚΗΣ</a:t>
            </a:r>
          </a:p>
        </p:txBody>
      </p:sp>
      <p:grpSp>
        <p:nvGrpSpPr>
          <p:cNvPr id="47108" name="Group 47">
            <a:extLst>
              <a:ext uri="{FF2B5EF4-FFF2-40B4-BE49-F238E27FC236}">
                <a16:creationId xmlns="" xmlns:a16="http://schemas.microsoft.com/office/drawing/2014/main" id="{9C83EC08-3ED7-4A9E-8180-0EAA8D9F67F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72000" y="1997075"/>
            <a:ext cx="4471988" cy="2735263"/>
            <a:chOff x="2882" y="2201"/>
            <a:chExt cx="1649" cy="1008"/>
          </a:xfrm>
        </p:grpSpPr>
        <p:sp>
          <p:nvSpPr>
            <p:cNvPr id="20" name="Rectangle 28">
              <a:extLst>
                <a:ext uri="{FF2B5EF4-FFF2-40B4-BE49-F238E27FC236}">
                  <a16:creationId xmlns="" xmlns:a16="http://schemas.microsoft.com/office/drawing/2014/main" id="{3EC00A00-6063-44CA-8822-92D0454CB3C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82" y="2201"/>
              <a:ext cx="1649" cy="1005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bg1"/>
              </a:solidFill>
              <a:miter lim="800000"/>
              <a:headEnd/>
              <a:tailEnd type="none" w="lg" len="lg"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endParaRPr lang="el-GR" altLang="el-G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pic>
          <p:nvPicPr>
            <p:cNvPr id="47116" name="Picture 25" descr="talc-pyorph-structure">
              <a:extLst>
                <a:ext uri="{FF2B5EF4-FFF2-40B4-BE49-F238E27FC236}">
                  <a16:creationId xmlns="" xmlns:a16="http://schemas.microsoft.com/office/drawing/2014/main" id="{B019CD3D-0F50-4AF1-A445-CD99312DF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" y="2219"/>
              <a:ext cx="1629" cy="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7" name="Rectangle 42">
              <a:extLst>
                <a:ext uri="{FF2B5EF4-FFF2-40B4-BE49-F238E27FC236}">
                  <a16:creationId xmlns="" xmlns:a16="http://schemas.microsoft.com/office/drawing/2014/main" id="{0C10EE84-CC2C-4F7E-9FCC-56E5D4D31D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73" y="2456"/>
              <a:ext cx="147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7118" name="Rectangle 43">
              <a:extLst>
                <a:ext uri="{FF2B5EF4-FFF2-40B4-BE49-F238E27FC236}">
                  <a16:creationId xmlns="" xmlns:a16="http://schemas.microsoft.com/office/drawing/2014/main" id="{B3E94519-6A44-4AD9-BE9B-70C1DF3BD6C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71" y="2850"/>
              <a:ext cx="144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>
                  <a:cs typeface="Times New Roman" panose="02020603050405020304" pitchFamily="18" charset="0"/>
                </a:rPr>
                <a:t>t</a:t>
              </a:r>
            </a:p>
          </p:txBody>
        </p:sp>
      </p:grpSp>
      <p:pic>
        <p:nvPicPr>
          <p:cNvPr id="47109" name="Εικόνα 3">
            <a:extLst>
              <a:ext uri="{FF2B5EF4-FFF2-40B4-BE49-F238E27FC236}">
                <a16:creationId xmlns="" xmlns:a16="http://schemas.microsoft.com/office/drawing/2014/main" id="{C501BCF5-A3D4-4480-913F-53DD60AF7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512888"/>
            <a:ext cx="42672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Line 30">
            <a:extLst>
              <a:ext uri="{FF2B5EF4-FFF2-40B4-BE49-F238E27FC236}">
                <a16:creationId xmlns="" xmlns:a16="http://schemas.microsoft.com/office/drawing/2014/main" id="{FB24A2BF-2CF4-49B1-A826-EBA1EAC132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1725" y="4260850"/>
            <a:ext cx="1117600" cy="1093788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895" name="Line 32">
            <a:extLst>
              <a:ext uri="{FF2B5EF4-FFF2-40B4-BE49-F238E27FC236}">
                <a16:creationId xmlns="" xmlns:a16="http://schemas.microsoft.com/office/drawing/2014/main" id="{63EC11B2-256D-409E-8F07-DF01EA1C61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59325" y="3538538"/>
            <a:ext cx="534988" cy="1806575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897" name="Line 34">
            <a:extLst>
              <a:ext uri="{FF2B5EF4-FFF2-40B4-BE49-F238E27FC236}">
                <a16:creationId xmlns="" xmlns:a16="http://schemas.microsoft.com/office/drawing/2014/main" id="{E399AACB-FDCC-4995-8D98-9D7CD07E55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62375" y="2620963"/>
            <a:ext cx="996950" cy="272415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113" name="TextBox 41">
            <a:extLst>
              <a:ext uri="{FF2B5EF4-FFF2-40B4-BE49-F238E27FC236}">
                <a16:creationId xmlns="" xmlns:a16="http://schemas.microsoft.com/office/drawing/2014/main" id="{5FDD7D80-6D63-4BE3-85A9-550E81DA2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14975"/>
            <a:ext cx="4384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(Gruner, 1934; Momma and F. Izumi, 2011, https://www.researchgate.net/publication/337746188_Development_of_Composites_With_Soap_Stone_Waste)</a:t>
            </a:r>
            <a:endParaRPr lang="el-GR" altLang="el-GR" sz="1800" dirty="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  <p:sp>
        <p:nvSpPr>
          <p:cNvPr id="47114" name="TextBox 42">
            <a:extLst>
              <a:ext uri="{FF2B5EF4-FFF2-40B4-BE49-F238E27FC236}">
                <a16:creationId xmlns="" xmlns:a16="http://schemas.microsoft.com/office/drawing/2014/main" id="{94A4BF53-443A-490D-A6EE-40590A8B1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5" y="1333500"/>
            <a:ext cx="4175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https://www.tulane.edu/~sanelson/eens211/phyllosilicates.htm</a:t>
            </a: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9">
            <a:extLst>
              <a:ext uri="{FF2B5EF4-FFF2-40B4-BE49-F238E27FC236}">
                <a16:creationId xmlns="" xmlns:a16="http://schemas.microsoft.com/office/drawing/2014/main" id="{0CE6FBA6-9149-4BE2-BF4D-28D2E5D32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627063"/>
            <a:ext cx="9042400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Ξεκινώντας από τη δομή του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γκιψίτη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Διοκταεδρικό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στρώμα)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Προσθέτουμε 2 ζεύγη τετραέδρων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Και αντικαθιστούμε 4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με 4 Ο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(κορυφαία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Ο)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Al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+ 2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-2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l-GR" sz="2400" b="1" dirty="0">
                <a:solidFill>
                  <a:srgbClr val="FF0000"/>
                </a:solidFill>
              </a:rPr>
              <a:t>Al</a:t>
            </a:r>
            <a:r>
              <a:rPr lang="en-US" altLang="el-GR" sz="2400" b="1" baseline="-25000" dirty="0">
                <a:solidFill>
                  <a:srgbClr val="FF0000"/>
                </a:solidFill>
              </a:rPr>
              <a:t>2</a:t>
            </a:r>
            <a:r>
              <a:rPr lang="en-US" altLang="el-GR" sz="2400" b="1" dirty="0">
                <a:solidFill>
                  <a:srgbClr val="FF0000"/>
                </a:solidFill>
              </a:rPr>
              <a:t>Si</a:t>
            </a:r>
            <a:r>
              <a:rPr lang="el-GR" altLang="el-GR" sz="2400" b="1" baseline="-25000" dirty="0">
                <a:solidFill>
                  <a:srgbClr val="FF0000"/>
                </a:solidFill>
              </a:rPr>
              <a:t>4</a:t>
            </a:r>
            <a:r>
              <a:rPr lang="en-US" altLang="el-GR" sz="2400" b="1" dirty="0">
                <a:solidFill>
                  <a:srgbClr val="FF0000"/>
                </a:solidFill>
              </a:rPr>
              <a:t>O</a:t>
            </a:r>
            <a:r>
              <a:rPr lang="el-GR" altLang="el-GR" sz="2400" b="1" baseline="-25000" dirty="0">
                <a:solidFill>
                  <a:srgbClr val="FF0000"/>
                </a:solidFill>
              </a:rPr>
              <a:t>10</a:t>
            </a:r>
            <a:r>
              <a:rPr lang="en-US" altLang="el-GR" sz="2400" b="1" dirty="0">
                <a:solidFill>
                  <a:srgbClr val="FF0000"/>
                </a:solidFill>
              </a:rPr>
              <a:t>(OH)</a:t>
            </a:r>
            <a:r>
              <a:rPr lang="el-GR" altLang="el-GR" sz="2400" b="1" baseline="-25000" dirty="0">
                <a:solidFill>
                  <a:srgbClr val="FF0000"/>
                </a:solidFill>
              </a:rPr>
              <a:t>2</a:t>
            </a:r>
            <a:r>
              <a:rPr lang="en-US" altLang="el-GR" sz="2400" b="1" dirty="0">
                <a:solidFill>
                  <a:srgbClr val="FF0000"/>
                </a:solidFill>
              </a:rPr>
              <a:t> </a:t>
            </a:r>
            <a:endParaRPr lang="el-GR" altLang="el-GR" sz="2400" b="1" baseline="30000" dirty="0">
              <a:solidFill>
                <a:srgbClr val="FF0000"/>
              </a:solidFill>
            </a:endParaRPr>
          </a:p>
        </p:txBody>
      </p:sp>
      <p:sp>
        <p:nvSpPr>
          <p:cNvPr id="38915" name="Text Box 10">
            <a:extLst>
              <a:ext uri="{FF2B5EF4-FFF2-40B4-BE49-F238E27FC236}">
                <a16:creationId xmlns="" xmlns:a16="http://schemas.microsoft.com/office/drawing/2014/main" id="{D291CBAF-BAD4-48A9-BBAA-A8784095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3" y="0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ΠΥΡΟΦΥΛΛΙΤΗΣ</a:t>
            </a:r>
            <a:endParaRPr lang="el-GR" altLang="el-GR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916" name="AutoShape 11">
            <a:extLst>
              <a:ext uri="{FF2B5EF4-FFF2-40B4-BE49-F238E27FC236}">
                <a16:creationId xmlns="" xmlns:a16="http://schemas.microsoft.com/office/drawing/2014/main" id="{2FB24214-7145-42B3-AC19-BC4C2AD30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925" y="2997327"/>
            <a:ext cx="1377950" cy="1889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accent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917" name="Rectangle 12">
            <a:extLst>
              <a:ext uri="{FF2B5EF4-FFF2-40B4-BE49-F238E27FC236}">
                <a16:creationId xmlns="" xmlns:a16="http://schemas.microsoft.com/office/drawing/2014/main" id="{A2AED462-F58E-43C4-84DF-4B4157BB1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4712" y="2651252"/>
            <a:ext cx="889000" cy="3937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-4ΟΗ</a:t>
            </a:r>
            <a:r>
              <a:rPr lang="el-GR" altLang="el-GR" sz="2400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7E8DB69B-5A28-466B-98A5-BBCD4A8CC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97" y="3429000"/>
            <a:ext cx="3881878" cy="302040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4A23DEEF-20CB-48A1-BD53-DFC73BE7E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74" y="3429000"/>
            <a:ext cx="2734809" cy="30204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714CAAC-F64A-41B9-8400-5FAE16E2FE9C}"/>
              </a:ext>
            </a:extLst>
          </p:cNvPr>
          <p:cNvSpPr txBox="1"/>
          <p:nvPr/>
        </p:nvSpPr>
        <p:spPr>
          <a:xfrm>
            <a:off x="2247899" y="644940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https://www.mindat.org/min-3323.html</a:t>
            </a:r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9">
            <a:extLst>
              <a:ext uri="{FF2B5EF4-FFF2-40B4-BE49-F238E27FC236}">
                <a16:creationId xmlns="" xmlns:a16="http://schemas.microsoft.com/office/drawing/2014/main" id="{29E6EB4E-42CA-40AB-BBCD-B78640CA4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8650"/>
            <a:ext cx="9263063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Ξεκινώντας από τη δομή του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βρουσίτη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Τριοκταεδρικό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στρώμα)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Προσθέτουμε 2 ζεύγη τετραέδρων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Και αντικαθιστούμε 4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με 4 Ο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(κορυφαία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Ο)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+ 2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-2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l-GR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l-GR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l-GR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l-GR" altLang="el-GR" sz="2400" b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0963" name="Text Box 10">
            <a:extLst>
              <a:ext uri="{FF2B5EF4-FFF2-40B4-BE49-F238E27FC236}">
                <a16:creationId xmlns="" xmlns:a16="http://schemas.microsoft.com/office/drawing/2014/main" id="{40E539B3-417F-44E7-BEED-A0351BCB3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ΤΑΛΚΗΣ</a:t>
            </a:r>
            <a:endParaRPr lang="el-GR" altLang="el-GR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0964" name="AutoShape 11">
            <a:extLst>
              <a:ext uri="{FF2B5EF4-FFF2-40B4-BE49-F238E27FC236}">
                <a16:creationId xmlns="" xmlns:a16="http://schemas.microsoft.com/office/drawing/2014/main" id="{9A878B98-5D95-4024-A1D6-4B84ECE83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3016250"/>
            <a:ext cx="1377950" cy="1889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bg1"/>
          </a:solidFill>
          <a:ln w="31750">
            <a:solidFill>
              <a:schemeClr val="accent1"/>
            </a:solidFill>
            <a:miter lim="800000"/>
            <a:headEnd/>
            <a:tailEnd type="none" w="lg" len="lg"/>
          </a:ln>
        </p:spPr>
        <p:txBody>
          <a:bodyPr wrap="none" anchor="ctr"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="" xmlns:a16="http://schemas.microsoft.com/office/drawing/2014/main" id="{60CD811D-5F8D-4FC1-8271-50CCEA88D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631825"/>
            <a:ext cx="9263063" cy="2678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Ξεκινώντας από τη δομή του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βρουσίτη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Τριοκταεδρικό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στρώμα)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Προσθέτουμε 2 ζεύγη τετραέδρων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Και αντικαθιστούμε 4 ΟΗ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με 4 Ο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(κορυφαία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Ο)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+ 2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</a:rPr>
              <a:t>-2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             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l-GR" sz="2400" b="1" dirty="0">
                <a:solidFill>
                  <a:srgbClr val="FF0000"/>
                </a:solidFill>
              </a:rPr>
              <a:t>Mg</a:t>
            </a:r>
            <a:r>
              <a:rPr lang="en-US" altLang="el-GR" sz="2400" b="1" baseline="-25000" dirty="0">
                <a:solidFill>
                  <a:srgbClr val="FF0000"/>
                </a:solidFill>
              </a:rPr>
              <a:t>3</a:t>
            </a:r>
            <a:r>
              <a:rPr lang="en-US" altLang="el-GR" sz="2400" b="1" dirty="0">
                <a:solidFill>
                  <a:srgbClr val="FF0000"/>
                </a:solidFill>
              </a:rPr>
              <a:t>Si</a:t>
            </a:r>
            <a:r>
              <a:rPr lang="el-GR" altLang="el-GR" sz="2400" b="1" baseline="-25000" dirty="0">
                <a:solidFill>
                  <a:srgbClr val="FF0000"/>
                </a:solidFill>
              </a:rPr>
              <a:t>4</a:t>
            </a:r>
            <a:r>
              <a:rPr lang="en-US" altLang="el-GR" sz="2400" b="1" dirty="0">
                <a:solidFill>
                  <a:srgbClr val="FF0000"/>
                </a:solidFill>
              </a:rPr>
              <a:t>O</a:t>
            </a:r>
            <a:r>
              <a:rPr lang="el-GR" altLang="el-GR" sz="2400" b="1" baseline="-25000" dirty="0">
                <a:solidFill>
                  <a:srgbClr val="FF0000"/>
                </a:solidFill>
              </a:rPr>
              <a:t>10</a:t>
            </a:r>
            <a:r>
              <a:rPr lang="en-US" altLang="el-GR" sz="2400" b="1" dirty="0">
                <a:solidFill>
                  <a:srgbClr val="FF0000"/>
                </a:solidFill>
              </a:rPr>
              <a:t>(OH)</a:t>
            </a:r>
            <a:r>
              <a:rPr lang="el-GR" altLang="el-GR" sz="2400" b="1" baseline="-25000" dirty="0">
                <a:solidFill>
                  <a:srgbClr val="FF0000"/>
                </a:solidFill>
              </a:rPr>
              <a:t>2</a:t>
            </a:r>
            <a:r>
              <a:rPr lang="en-US" altLang="el-GR" sz="2400" b="1" dirty="0">
                <a:solidFill>
                  <a:srgbClr val="FF0000"/>
                </a:solidFill>
              </a:rPr>
              <a:t> </a:t>
            </a:r>
            <a:endParaRPr lang="el-GR" altLang="el-GR" sz="2400" b="1" baseline="30000" dirty="0">
              <a:solidFill>
                <a:srgbClr val="FF0000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="" xmlns:a16="http://schemas.microsoft.com/office/drawing/2014/main" id="{3DD4D87D-728C-43CD-BB89-9EFCE65BB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0" y="2660650"/>
            <a:ext cx="889000" cy="3937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-4ΟΗ</a:t>
            </a:r>
            <a:r>
              <a:rPr lang="el-GR" altLang="el-GR" sz="2400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</a:p>
        </p:txBody>
      </p:sp>
      <p:pic>
        <p:nvPicPr>
          <p:cNvPr id="50183" name="Εικόνα 2">
            <a:extLst>
              <a:ext uri="{FF2B5EF4-FFF2-40B4-BE49-F238E27FC236}">
                <a16:creationId xmlns="" xmlns:a16="http://schemas.microsoft.com/office/drawing/2014/main" id="{1B6AA583-001C-46FB-B1E7-5FE6F8CCE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"/>
          <a:stretch>
            <a:fillRect/>
          </a:stretch>
        </p:blipFill>
        <p:spPr bwMode="auto">
          <a:xfrm>
            <a:off x="139700" y="3425825"/>
            <a:ext cx="4503738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Εικόνα 4">
            <a:extLst>
              <a:ext uri="{FF2B5EF4-FFF2-40B4-BE49-F238E27FC236}">
                <a16:creationId xmlns="" xmlns:a16="http://schemas.microsoft.com/office/drawing/2014/main" id="{0AC6334D-7B78-4EA9-B289-4FE24403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4414837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9">
            <a:extLst>
              <a:ext uri="{FF2B5EF4-FFF2-40B4-BE49-F238E27FC236}">
                <a16:creationId xmlns="" xmlns:a16="http://schemas.microsoft.com/office/drawing/2014/main" id="{CD558E8E-E541-4E6B-9B18-6C4884B99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c</a:t>
            </a:r>
            <a:endParaRPr lang="el-GR" altLang="el-GR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3011" name="Text Box 10">
            <a:extLst>
              <a:ext uri="{FF2B5EF4-FFF2-40B4-BE49-F238E27FC236}">
                <a16:creationId xmlns="" xmlns:a16="http://schemas.microsoft.com/office/drawing/2014/main" id="{28603E2A-50BC-4E70-B3F8-49B7C8B00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973138"/>
            <a:ext cx="8864600" cy="4894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Σε ορισμένες </a:t>
            </a: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θέσεις, το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+3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αντικαθιστά το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+4</a:t>
            </a: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Παράδειγμα Μαρμαρυγίες : 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+3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/Si</a:t>
            </a:r>
            <a:r>
              <a:rPr lang="en-US" altLang="el-GR" sz="2400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+4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= 1/3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στρώματα αρνητικά φορτισμένα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Άρα εμφάνιση φορτίου (-1)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Επομένως το στρώμα </a:t>
            </a: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AlSi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-1</a:t>
            </a:r>
            <a:endParaRPr lang="el-GR" altLang="el-GR" sz="2400" baseline="300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Απαιτούνται μεγάλα μονοσθενή </a:t>
            </a:r>
          </a:p>
          <a:p>
            <a:pPr marL="0" indent="0"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      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κατιόντα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για εξισορρόπηση </a:t>
            </a:r>
          </a:p>
          <a:p>
            <a:pPr marL="0" indent="0"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φορτίου (π.χ.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K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ή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Na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9">
            <a:extLst>
              <a:ext uri="{FF2B5EF4-FFF2-40B4-BE49-F238E27FC236}">
                <a16:creationId xmlns="" xmlns:a16="http://schemas.microsoft.com/office/drawing/2014/main" id="{7BA10540-A780-4E20-B2DF-20FE04A69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c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52227" name="Ομάδα 38">
            <a:extLst>
              <a:ext uri="{FF2B5EF4-FFF2-40B4-BE49-F238E27FC236}">
                <a16:creationId xmlns="" xmlns:a16="http://schemas.microsoft.com/office/drawing/2014/main" id="{3CE08798-455E-434D-AF3E-88A327E03C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9850" y="966788"/>
            <a:ext cx="3260725" cy="2352675"/>
            <a:chOff x="4401876" y="833437"/>
            <a:chExt cx="1976879" cy="1425663"/>
          </a:xfrm>
        </p:grpSpPr>
        <p:pic>
          <p:nvPicPr>
            <p:cNvPr id="52235" name="Picture 27" descr="phlog-musc-struct">
              <a:extLst>
                <a:ext uri="{FF2B5EF4-FFF2-40B4-BE49-F238E27FC236}">
                  <a16:creationId xmlns="" xmlns:a16="http://schemas.microsoft.com/office/drawing/2014/main" id="{B443AB34-0EC8-4C35-B9D3-F8ADB91CE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164"/>
            <a:stretch>
              <a:fillRect/>
            </a:stretch>
          </p:blipFill>
          <p:spPr bwMode="auto">
            <a:xfrm>
              <a:off x="4401876" y="833437"/>
              <a:ext cx="1898830" cy="142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6" name="Rectangle 44">
              <a:extLst>
                <a:ext uri="{FF2B5EF4-FFF2-40B4-BE49-F238E27FC236}">
                  <a16:creationId xmlns="" xmlns:a16="http://schemas.microsoft.com/office/drawing/2014/main" id="{A3DB6BA8-8662-4182-AB8C-C0C0E6FE3A8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55281" y="1139101"/>
              <a:ext cx="221189" cy="433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2237" name="Rectangle 45">
              <a:extLst>
                <a:ext uri="{FF2B5EF4-FFF2-40B4-BE49-F238E27FC236}">
                  <a16:creationId xmlns="" xmlns:a16="http://schemas.microsoft.com/office/drawing/2014/main" id="{2BF13BFB-079E-4D55-B80A-A773487A990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652209" y="1762859"/>
              <a:ext cx="221189" cy="433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o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700">
                  <a:cs typeface="Times New Roman" panose="02020603050405020304" pitchFamily="18" charset="0"/>
                </a:rPr>
                <a:t>|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52238" name="Rectangle 46">
              <a:extLst>
                <a:ext uri="{FF2B5EF4-FFF2-40B4-BE49-F238E27FC236}">
                  <a16:creationId xmlns="" xmlns:a16="http://schemas.microsoft.com/office/drawing/2014/main" id="{30D74037-0234-4305-A87D-C81BFFAD007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461741" y="1590788"/>
              <a:ext cx="917014" cy="10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800"/>
                <a:t>Interlayer cation</a:t>
              </a:r>
              <a:endParaRPr lang="el-GR" altLang="el-GR" sz="800"/>
            </a:p>
          </p:txBody>
        </p:sp>
      </p:grpSp>
      <p:pic>
        <p:nvPicPr>
          <p:cNvPr id="52228" name="Εικόνα 2">
            <a:extLst>
              <a:ext uri="{FF2B5EF4-FFF2-40B4-BE49-F238E27FC236}">
                <a16:creationId xmlns="" xmlns:a16="http://schemas.microsoft.com/office/drawing/2014/main" id="{205D1306-3E8C-48F6-8C2B-2B032109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11682" r="1581"/>
          <a:stretch>
            <a:fillRect/>
          </a:stretch>
        </p:blipFill>
        <p:spPr bwMode="auto">
          <a:xfrm>
            <a:off x="3738563" y="966788"/>
            <a:ext cx="5305425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18">
            <a:extLst>
              <a:ext uri="{FF2B5EF4-FFF2-40B4-BE49-F238E27FC236}">
                <a16:creationId xmlns="" xmlns:a16="http://schemas.microsoft.com/office/drawing/2014/main" id="{EBF68F05-E47F-4E4F-AF7B-62E2746A5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57363" y="5748338"/>
            <a:ext cx="3463925" cy="1109662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lg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Δεσμοί ιοντικοί και </a:t>
            </a:r>
          </a:p>
          <a:p>
            <a:pPr algn="ctr">
              <a:defRPr/>
            </a:pP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van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der Waals</a:t>
            </a:r>
            <a:endParaRPr lang="el-GR" altLang="el-GR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2230" name="Picture 27" descr="phlog-musc-struct">
            <a:extLst>
              <a:ext uri="{FF2B5EF4-FFF2-40B4-BE49-F238E27FC236}">
                <a16:creationId xmlns="" xmlns:a16="http://schemas.microsoft.com/office/drawing/2014/main" id="{E1076CDB-00AE-4F9E-AF29-E0F10BD7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64"/>
          <a:stretch>
            <a:fillRect/>
          </a:stretch>
        </p:blipFill>
        <p:spPr bwMode="auto">
          <a:xfrm>
            <a:off x="69850" y="3429000"/>
            <a:ext cx="3132138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2231" name="Ευθύγραμμο βέλος σύνδεσης 4">
            <a:extLst>
              <a:ext uri="{FF2B5EF4-FFF2-40B4-BE49-F238E27FC236}">
                <a16:creationId xmlns="" xmlns:a16="http://schemas.microsoft.com/office/drawing/2014/main" id="{9509E3F7-7699-41B8-A5EE-1C61C6CFDF0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06688" y="4795838"/>
            <a:ext cx="495300" cy="1095375"/>
          </a:xfrm>
          <a:prstGeom prst="straightConnector1">
            <a:avLst/>
          </a:prstGeom>
          <a:noFill/>
          <a:ln w="31750" algn="ctr">
            <a:solidFill>
              <a:schemeClr val="accent1"/>
            </a:solidFill>
            <a:round/>
            <a:headEnd/>
            <a:tailEnd type="triangle" w="med" len="med"/>
          </a:ln>
        </p:spPr>
      </p:cxnSp>
      <p:cxnSp>
        <p:nvCxnSpPr>
          <p:cNvPr id="52232" name="Ευθύγραμμο βέλος σύνδεσης 50">
            <a:extLst>
              <a:ext uri="{FF2B5EF4-FFF2-40B4-BE49-F238E27FC236}">
                <a16:creationId xmlns="" xmlns:a16="http://schemas.microsoft.com/office/drawing/2014/main" id="{C4A4437D-63DD-4AE5-AD96-941D7CDE26E0}"/>
              </a:ext>
            </a:extLst>
          </p:cNvPr>
          <p:cNvCxnSpPr>
            <a:cxnSpLocks/>
          </p:cNvCxnSpPr>
          <p:nvPr/>
        </p:nvCxnSpPr>
        <p:spPr bwMode="auto">
          <a:xfrm flipV="1">
            <a:off x="3201988" y="4270375"/>
            <a:ext cx="762000" cy="1617663"/>
          </a:xfrm>
          <a:prstGeom prst="straightConnector1">
            <a:avLst/>
          </a:prstGeom>
          <a:noFill/>
          <a:ln w="31750" algn="ctr">
            <a:solidFill>
              <a:schemeClr val="accent1"/>
            </a:solidFill>
            <a:round/>
            <a:headEnd/>
            <a:tailEnd type="triangle" w="med" len="med"/>
          </a:ln>
        </p:spPr>
      </p:cxnSp>
      <p:cxnSp>
        <p:nvCxnSpPr>
          <p:cNvPr id="52233" name="Ευθύγραμμο βέλος σύνδεσης 53">
            <a:extLst>
              <a:ext uri="{FF2B5EF4-FFF2-40B4-BE49-F238E27FC236}">
                <a16:creationId xmlns="" xmlns:a16="http://schemas.microsoft.com/office/drawing/2014/main" id="{1E71F0F2-3ABB-432F-92B4-46739CC22A0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985963" y="2324100"/>
            <a:ext cx="1216025" cy="3563938"/>
          </a:xfrm>
          <a:prstGeom prst="straightConnector1">
            <a:avLst/>
          </a:prstGeom>
          <a:noFill/>
          <a:ln w="31750" algn="ctr">
            <a:solidFill>
              <a:schemeClr val="accent1"/>
            </a:solidFill>
            <a:round/>
            <a:headEnd/>
            <a:tailEnd type="triangle" w="med" len="med"/>
          </a:ln>
        </p:spPr>
      </p:cxnSp>
      <p:sp>
        <p:nvSpPr>
          <p:cNvPr id="52234" name="TextBox 57">
            <a:extLst>
              <a:ext uri="{FF2B5EF4-FFF2-40B4-BE49-F238E27FC236}">
                <a16:creationId xmlns="" xmlns:a16="http://schemas.microsoft.com/office/drawing/2014/main" id="{D462A3E5-DEE0-4125-9703-7DFA4608F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925" y="5772150"/>
            <a:ext cx="2205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l-GR" alt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https://www.tulane.edu/~sanelson/eens211/phyllosilicates.htm</a:t>
            </a:r>
            <a:r>
              <a:rPr lang="el-GR" alt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9">
            <a:extLst>
              <a:ext uri="{FF2B5EF4-FFF2-40B4-BE49-F238E27FC236}">
                <a16:creationId xmlns="" xmlns:a16="http://schemas.microsoft.com/office/drawing/2014/main" id="{FDC9938B-753B-4A27-97E1-A623A9A3A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c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5059" name="Text Box 10">
            <a:extLst>
              <a:ext uri="{FF2B5EF4-FFF2-40B4-BE49-F238E27FC236}">
                <a16:creationId xmlns="" xmlns:a16="http://schemas.microsoft.com/office/drawing/2014/main" id="{91531025-055A-4C2D-B3C6-1032B7C6F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973138"/>
            <a:ext cx="88646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384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στρώματα αρνητικά φορτισμένα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l-GR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Διοκταεδρικό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στρώμα: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(AlSi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)(OH)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-1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1828800" lvl="4" indent="0"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+ K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4">
              <a:buFont typeface="Wingdings" panose="05000000000000000000" pitchFamily="2" charset="2"/>
              <a:buChar char="ü"/>
              <a:defRPr/>
            </a:pPr>
            <a:r>
              <a:rPr lang="en-US" altLang="el-GR" sz="2400" dirty="0">
                <a:solidFill>
                  <a:srgbClr val="FF0000"/>
                </a:solidFill>
              </a:rPr>
              <a:t>KAl</a:t>
            </a:r>
            <a:r>
              <a:rPr lang="en-US" altLang="el-GR" sz="2400" baseline="-25000" dirty="0">
                <a:solidFill>
                  <a:srgbClr val="FF0000"/>
                </a:solidFill>
              </a:rPr>
              <a:t>2</a:t>
            </a:r>
            <a:r>
              <a:rPr lang="en-US" altLang="el-GR" sz="2400" dirty="0">
                <a:solidFill>
                  <a:srgbClr val="FF0000"/>
                </a:solidFill>
              </a:rPr>
              <a:t>(AlSi</a:t>
            </a:r>
            <a:r>
              <a:rPr lang="en-US" altLang="el-GR" sz="2400" baseline="-25000" dirty="0">
                <a:solidFill>
                  <a:srgbClr val="FF0000"/>
                </a:solidFill>
              </a:rPr>
              <a:t>3</a:t>
            </a:r>
            <a:r>
              <a:rPr lang="en-US" altLang="el-GR" sz="2400" dirty="0">
                <a:solidFill>
                  <a:srgbClr val="FF0000"/>
                </a:solidFill>
              </a:rPr>
              <a:t>O</a:t>
            </a:r>
            <a:r>
              <a:rPr lang="en-US" altLang="el-GR" sz="2400" baseline="-25000" dirty="0">
                <a:solidFill>
                  <a:srgbClr val="FF0000"/>
                </a:solidFill>
              </a:rPr>
              <a:t>10</a:t>
            </a:r>
            <a:r>
              <a:rPr lang="en-US" altLang="el-GR" sz="2400" dirty="0">
                <a:solidFill>
                  <a:srgbClr val="FF0000"/>
                </a:solidFill>
              </a:rPr>
              <a:t>)(OH)</a:t>
            </a:r>
            <a:r>
              <a:rPr lang="en-US" altLang="el-GR" sz="2400" baseline="-25000" dirty="0">
                <a:solidFill>
                  <a:srgbClr val="FF0000"/>
                </a:solidFill>
              </a:rPr>
              <a:t>2</a:t>
            </a:r>
            <a:endParaRPr lang="el-GR" altLang="el-GR" sz="2400" dirty="0">
              <a:solidFill>
                <a:srgbClr val="FF0000"/>
              </a:solidFill>
            </a:endParaRPr>
          </a:p>
          <a:p>
            <a:pPr lvl="4">
              <a:buFont typeface="Wingdings" panose="05000000000000000000" pitchFamily="2" charset="2"/>
              <a:buNone/>
              <a:defRPr/>
            </a:pPr>
            <a:endParaRPr lang="el-GR" altLang="el-GR" sz="2400" dirty="0">
              <a:solidFill>
                <a:srgbClr val="FF0000"/>
              </a:solidFill>
            </a:endParaRPr>
          </a:p>
          <a:p>
            <a:pPr lvl="4">
              <a:buFont typeface="Wingdings" panose="05000000000000000000" pitchFamily="2" charset="2"/>
              <a:buNone/>
              <a:defRPr/>
            </a:pPr>
            <a:r>
              <a:rPr lang="el-GR" altLang="el-GR" sz="2400" baseline="30000" dirty="0">
                <a:solidFill>
                  <a:srgbClr val="FF0000"/>
                </a:solidFill>
              </a:rPr>
              <a:t>            </a:t>
            </a:r>
            <a:r>
              <a:rPr lang="el-GR" altLang="el-GR" sz="2400" dirty="0" err="1">
                <a:solidFill>
                  <a:srgbClr val="FF0000"/>
                </a:solidFill>
              </a:rPr>
              <a:t>Μοσχοβίτης</a:t>
            </a:r>
            <a:endParaRPr lang="el-GR" altLang="el-GR" sz="2400" baseline="30000" dirty="0">
              <a:solidFill>
                <a:srgbClr val="FF0000"/>
              </a:solidFill>
            </a:endParaRPr>
          </a:p>
        </p:txBody>
      </p:sp>
      <p:sp>
        <p:nvSpPr>
          <p:cNvPr id="45060" name="AutoShape 12">
            <a:extLst>
              <a:ext uri="{FF2B5EF4-FFF2-40B4-BE49-F238E27FC236}">
                <a16:creationId xmlns="" xmlns:a16="http://schemas.microsoft.com/office/drawing/2014/main" id="{45885BB7-8EB2-40DA-B0B6-39F16611D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7800" y="1943100"/>
            <a:ext cx="698500" cy="838200"/>
          </a:xfrm>
          <a:prstGeom prst="curvedLeftArrow">
            <a:avLst>
              <a:gd name="adj1" fmla="val 24000"/>
              <a:gd name="adj2" fmla="val 48000"/>
              <a:gd name="adj3" fmla="val 33333"/>
            </a:avLst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9">
            <a:extLst>
              <a:ext uri="{FF2B5EF4-FFF2-40B4-BE49-F238E27FC236}">
                <a16:creationId xmlns="" xmlns:a16="http://schemas.microsoft.com/office/drawing/2014/main" id="{71C3E2FB-34FD-442B-B4A9-8FD367818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c</a:t>
            </a:r>
            <a:endParaRPr lang="el-GR" altLang="el-GR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6083" name="Text Box 10">
            <a:extLst>
              <a:ext uri="{FF2B5EF4-FFF2-40B4-BE49-F238E27FC236}">
                <a16:creationId xmlns="" xmlns:a16="http://schemas.microsoft.com/office/drawing/2014/main" id="{0732B1E7-FAD4-476A-BD13-8F0E35660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706438"/>
            <a:ext cx="3467100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Μοσχοβίτης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en-US" altLang="el-GR" sz="2400" dirty="0">
                <a:solidFill>
                  <a:srgbClr val="FF0000"/>
                </a:solidFill>
              </a:rPr>
              <a:t>KAl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(AlSi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)(OH)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l-GR" altLang="el-GR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087" name="Text Box 17">
            <a:extLst>
              <a:ext uri="{FF2B5EF4-FFF2-40B4-BE49-F238E27FC236}">
                <a16:creationId xmlns="" xmlns:a16="http://schemas.microsoft.com/office/drawing/2014/main" id="{0A7DAFBE-15DC-4385-9609-DF69E4634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719138"/>
            <a:ext cx="3683000" cy="830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Παραγωνίτης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en-US" altLang="el-GR" sz="2400" dirty="0">
                <a:solidFill>
                  <a:srgbClr val="FF0000"/>
                </a:solidFill>
              </a:rPr>
              <a:t>NaAl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(AlSi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)(OH)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l-GR" altLang="el-GR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088" name="Text Box 18">
            <a:extLst>
              <a:ext uri="{FF2B5EF4-FFF2-40B4-BE49-F238E27FC236}">
                <a16:creationId xmlns="" xmlns:a16="http://schemas.microsoft.com/office/drawing/2014/main" id="{EE0C796C-4F12-4058-BE00-D8ADF27A2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658938"/>
            <a:ext cx="3683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l-GR" altLang="el-GR" sz="2400">
                <a:solidFill>
                  <a:schemeClr val="accent6">
                    <a:lumMod val="75000"/>
                  </a:schemeClr>
                </a:solidFill>
              </a:rPr>
              <a:t>Γεωθερμόμετρο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6FE34CD3-8B69-480D-99FD-83F34A2E45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9" y="2500186"/>
            <a:ext cx="4222967" cy="316909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BDC3DB9F-F381-40C4-99A9-741C3DD8B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b="3393"/>
          <a:stretch/>
        </p:blipFill>
        <p:spPr>
          <a:xfrm>
            <a:off x="4738684" y="2500184"/>
            <a:ext cx="3542512" cy="31690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E61ADF5-370E-4D34-AD1F-70752E4DE43F}"/>
              </a:ext>
            </a:extLst>
          </p:cNvPr>
          <p:cNvSpPr txBox="1"/>
          <p:nvPr/>
        </p:nvSpPr>
        <p:spPr>
          <a:xfrm>
            <a:off x="322839" y="5669277"/>
            <a:ext cx="42229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mindat.org/gm/2815</a:t>
            </a:r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8520A29-F1C2-413B-9FCC-81C23D632DBC}"/>
              </a:ext>
            </a:extLst>
          </p:cNvPr>
          <p:cNvSpPr txBox="1"/>
          <p:nvPr/>
        </p:nvSpPr>
        <p:spPr>
          <a:xfrm>
            <a:off x="4738684" y="5669277"/>
            <a:ext cx="3542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mindat.org/gm/3090</a:t>
            </a:r>
            <a:r>
              <a:rPr lang="el-GR" sz="18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9">
            <a:extLst>
              <a:ext uri="{FF2B5EF4-FFF2-40B4-BE49-F238E27FC236}">
                <a16:creationId xmlns="" xmlns:a16="http://schemas.microsoft.com/office/drawing/2014/main" id="{B1CE85DD-4A95-4E01-9D26-5139A4E77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c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7107" name="Text Box 10">
            <a:extLst>
              <a:ext uri="{FF2B5EF4-FFF2-40B4-BE49-F238E27FC236}">
                <a16:creationId xmlns="" xmlns:a16="http://schemas.microsoft.com/office/drawing/2014/main" id="{FAABAA9B-86C2-47A2-B654-E0FDDD708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973138"/>
            <a:ext cx="88646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384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895600" indent="-609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52800" indent="-609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10000" indent="-609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67200" indent="-609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sz="2400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στρώματα αρνητικά φορτισμένα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Τριοκταεδρικό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στρώμα: 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Mg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(AlSi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10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)(OH)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-1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l-GR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1828800" lvl="4" indent="0"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                                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+ K</a:t>
            </a:r>
            <a:r>
              <a:rPr lang="en-US" altLang="el-GR" sz="2400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+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l-GR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4">
              <a:buFont typeface="Wingdings" panose="05000000000000000000" pitchFamily="2" charset="2"/>
              <a:buChar char="ü"/>
              <a:defRPr/>
            </a:pPr>
            <a:r>
              <a:rPr lang="en-US" altLang="el-GR" sz="2400" dirty="0">
                <a:solidFill>
                  <a:srgbClr val="FF0000"/>
                </a:solidFill>
              </a:rPr>
              <a:t>KMg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(AlSi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)(OH)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l-GR" altLang="el-GR" sz="2400" dirty="0">
              <a:solidFill>
                <a:schemeClr val="accent6">
                  <a:lumMod val="75000"/>
                </a:schemeClr>
              </a:solidFill>
            </a:endParaRPr>
          </a:p>
          <a:p>
            <a:pPr lvl="4">
              <a:buFont typeface="Wingdings" panose="05000000000000000000" pitchFamily="2" charset="2"/>
              <a:buChar char="ü"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</a:endParaRPr>
          </a:p>
          <a:p>
            <a:pPr lvl="4">
              <a:buFont typeface="Wingdings" panose="05000000000000000000" pitchFamily="2" charset="2"/>
              <a:buNone/>
              <a:defRPr/>
            </a:pPr>
            <a:r>
              <a:rPr lang="el-GR" altLang="el-GR" sz="2400" dirty="0">
                <a:solidFill>
                  <a:srgbClr val="FF0000"/>
                </a:solidFill>
              </a:rPr>
              <a:t>        </a:t>
            </a:r>
            <a:r>
              <a:rPr lang="el-GR" altLang="el-GR" sz="2400" dirty="0" err="1">
                <a:solidFill>
                  <a:srgbClr val="FF0000"/>
                </a:solidFill>
              </a:rPr>
              <a:t>Φλογοπίτης</a:t>
            </a:r>
            <a:endParaRPr lang="el-GR" altLang="el-GR" sz="2400" dirty="0">
              <a:solidFill>
                <a:srgbClr val="FF0000"/>
              </a:solidFill>
            </a:endParaRPr>
          </a:p>
        </p:txBody>
      </p:sp>
      <p:sp>
        <p:nvSpPr>
          <p:cNvPr id="47108" name="AutoShape 11">
            <a:extLst>
              <a:ext uri="{FF2B5EF4-FFF2-40B4-BE49-F238E27FC236}">
                <a16:creationId xmlns="" xmlns:a16="http://schemas.microsoft.com/office/drawing/2014/main" id="{0BBAFFA3-9EBE-476B-9090-15E47D3A3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1943100"/>
            <a:ext cx="698500" cy="838200"/>
          </a:xfrm>
          <a:prstGeom prst="curvedLeftArrow">
            <a:avLst>
              <a:gd name="adj1" fmla="val 24000"/>
              <a:gd name="adj2" fmla="val 48000"/>
              <a:gd name="adj3" fmla="val 33333"/>
            </a:avLst>
          </a:prstGeom>
          <a:solidFill>
            <a:schemeClr val="bg1"/>
          </a:solidFill>
          <a:ln w="31750">
            <a:solidFill>
              <a:schemeClr val="tx1"/>
            </a:solidFill>
            <a:miter lim="800000"/>
            <a:headEnd/>
            <a:tailEnd type="none" w="lg" len="lg"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9">
            <a:extLst>
              <a:ext uri="{FF2B5EF4-FFF2-40B4-BE49-F238E27FC236}">
                <a16:creationId xmlns="" xmlns:a16="http://schemas.microsoft.com/office/drawing/2014/main" id="{28739A2A-EB12-4F03-AEA5-6F29715F1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c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8131" name="Text Box 10">
            <a:extLst>
              <a:ext uri="{FF2B5EF4-FFF2-40B4-BE49-F238E27FC236}">
                <a16:creationId xmlns="" xmlns:a16="http://schemas.microsoft.com/office/drawing/2014/main" id="{2BBFED24-731D-4256-897B-C04A0DB77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558800"/>
            <a:ext cx="38862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Φλογοπίτης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altLang="el-GR" sz="2400" dirty="0">
                <a:solidFill>
                  <a:srgbClr val="FF0000"/>
                </a:solidFill>
              </a:rPr>
              <a:t>KMg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(AlSi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)(OH)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l-GR" altLang="el-GR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134" name="Text Box 15">
            <a:extLst>
              <a:ext uri="{FF2B5EF4-FFF2-40B4-BE49-F238E27FC236}">
                <a16:creationId xmlns="" xmlns:a16="http://schemas.microsoft.com/office/drawing/2014/main" id="{4304970E-B6B0-4AA2-BE7F-394E0166A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660400"/>
            <a:ext cx="3886200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Αννίτης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altLang="el-GR" sz="2400" dirty="0">
                <a:solidFill>
                  <a:srgbClr val="FF0000"/>
                </a:solidFill>
              </a:rPr>
              <a:t>KFe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(AlSi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)(OH)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l-GR" altLang="el-GR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F347082E-EA79-455C-878A-D0E049138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7" t="5842" r="11996" b="7903"/>
          <a:stretch/>
        </p:blipFill>
        <p:spPr>
          <a:xfrm>
            <a:off x="4907599" y="1522413"/>
            <a:ext cx="2926080" cy="2368078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67080E2B-D6C2-4E3F-967C-A87363610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7685" b="7482"/>
          <a:stretch/>
        </p:blipFill>
        <p:spPr>
          <a:xfrm>
            <a:off x="4907600" y="3890491"/>
            <a:ext cx="2926079" cy="27117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FE48905-209A-4831-88D1-DDC36B99AE80}"/>
              </a:ext>
            </a:extLst>
          </p:cNvPr>
          <p:cNvSpPr txBox="1"/>
          <p:nvPr/>
        </p:nvSpPr>
        <p:spPr>
          <a:xfrm>
            <a:off x="5012184" y="6561054"/>
            <a:ext cx="29260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mindat.org/min-241.html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FDE654B1-1D98-446E-AC5C-3ED84C5124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t="9887" r="30100" b="11140"/>
          <a:stretch/>
        </p:blipFill>
        <p:spPr>
          <a:xfrm>
            <a:off x="557973" y="1443927"/>
            <a:ext cx="3417127" cy="3039234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="" xmlns:a16="http://schemas.microsoft.com/office/drawing/2014/main" id="{1B9C582F-0156-497F-A64D-6051A32C0F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3" b="10800"/>
          <a:stretch/>
        </p:blipFill>
        <p:spPr>
          <a:xfrm>
            <a:off x="557973" y="4483162"/>
            <a:ext cx="3417127" cy="21153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3D055BC-EEAD-4E59-86C1-98BDFB0B097F}"/>
              </a:ext>
            </a:extLst>
          </p:cNvPr>
          <p:cNvSpPr txBox="1"/>
          <p:nvPr/>
        </p:nvSpPr>
        <p:spPr>
          <a:xfrm>
            <a:off x="557972" y="6574310"/>
            <a:ext cx="34171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mindat.org/gm/3193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">
            <a:extLst>
              <a:ext uri="{FF2B5EF4-FFF2-40B4-BE49-F238E27FC236}">
                <a16:creationId xmlns="" xmlns:a16="http://schemas.microsoft.com/office/drawing/2014/main" id="{34A67157-F31E-4226-85CC-116D006F7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c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9155" name="Text Box 10">
            <a:extLst>
              <a:ext uri="{FF2B5EF4-FFF2-40B4-BE49-F238E27FC236}">
                <a16:creationId xmlns="" xmlns:a16="http://schemas.microsoft.com/office/drawing/2014/main" id="{5E350866-DA66-46F9-8101-E270819F9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" y="896938"/>
            <a:ext cx="7886700" cy="2554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ΣΤΕΡΕΟ  ΔΙΑΛΥΜΑ: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Φλογοπίτη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- </a:t>
            </a:r>
            <a:r>
              <a:rPr lang="el-GR" altLang="el-GR" sz="2400" dirty="0" err="1">
                <a:solidFill>
                  <a:schemeClr val="accent6">
                    <a:lumMod val="75000"/>
                  </a:schemeClr>
                </a:solidFill>
              </a:rPr>
              <a:t>Αννίτη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KMg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(AlSi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)(OH)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KFe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(AlSi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)(OH)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Ενδιάμεσο μέλος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</a:rPr>
              <a:t>Βιοτίτης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Fe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Mg)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(AlSi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)(OH)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>
              <a:buFont typeface="Wingdings" panose="05000000000000000000" pitchFamily="2" charset="2"/>
              <a:buNone/>
              <a:defRPr/>
            </a:pPr>
            <a:endParaRPr lang="el-GR" altLang="el-GR" sz="2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6878B180-616F-4771-B2CB-2C3F71FD41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2" r="1793"/>
          <a:stretch/>
        </p:blipFill>
        <p:spPr>
          <a:xfrm>
            <a:off x="438150" y="3429000"/>
            <a:ext cx="4233490" cy="331946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BA8BAED8-B283-4AE9-B02E-5B71B4133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1" r="4321"/>
          <a:stretch/>
        </p:blipFill>
        <p:spPr>
          <a:xfrm>
            <a:off x="4564094" y="3429000"/>
            <a:ext cx="4233490" cy="331946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84" name="Text Box 12">
            <a:extLst>
              <a:ext uri="{FF2B5EF4-FFF2-40B4-BE49-F238E27FC236}">
                <a16:creationId xmlns="" xmlns:a16="http://schemas.microsoft.com/office/drawing/2014/main" id="{DE5EE949-2BEE-4529-B978-D9EA9EC0A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20638"/>
            <a:ext cx="5108575" cy="519112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457200" indent="-457200">
              <a:defRPr/>
            </a:pPr>
            <a:r>
              <a:rPr lang="el-GR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ΦΥΛΛΟΠΥΡΙΤΙΚΑ  ΟΡΥΚΤΑ </a:t>
            </a: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315" name="Text Box 13">
            <a:extLst>
              <a:ext uri="{FF2B5EF4-FFF2-40B4-BE49-F238E27FC236}">
                <a16:creationId xmlns="" xmlns:a16="http://schemas.microsoft.com/office/drawing/2014/main" id="{8469139D-24EE-48A8-8186-0CA6DBDA2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766763"/>
            <a:ext cx="8316912" cy="41544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Οι κυριότερες οικογένειες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Μαρμαρυγίες</a:t>
            </a:r>
            <a:endParaRPr lang="en-US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Βιοτίτης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Μοσχοβίτης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Αργιλικά Ορυκτά</a:t>
            </a:r>
            <a:endParaRPr lang="en-US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Σερπεντίνης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Χλωρίτης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Τάλκης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9">
            <a:extLst>
              <a:ext uri="{FF2B5EF4-FFF2-40B4-BE49-F238E27FC236}">
                <a16:creationId xmlns="" xmlns:a16="http://schemas.microsoft.com/office/drawing/2014/main" id="{A5E2DC4B-F70C-4B0F-B47E-DA440B1DB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c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0179" name="Text Box 10">
            <a:extLst>
              <a:ext uri="{FF2B5EF4-FFF2-40B4-BE49-F238E27FC236}">
                <a16:creationId xmlns="" xmlns:a16="http://schemas.microsoft.com/office/drawing/2014/main" id="{ECC4B2E9-D55D-4F9A-A924-96FDC62DA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973138"/>
            <a:ext cx="8864600" cy="3046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Αν η αντικατάσταση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+4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από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+3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γίνει σε αναλογία 1/1 τότε το τετράεδρο αποκτά τον τύπο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Al</a:t>
            </a:r>
            <a:r>
              <a:rPr lang="el-GR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Si</a:t>
            </a:r>
            <a:r>
              <a:rPr lang="el-GR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l-GR" altLang="el-GR" sz="2400" baseline="300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Απαιτείται δισθενές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κατιόν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για εξισορρόπηση φορτίου (π.χ.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Ca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+2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Κλιντονίτης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CaMg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l-GR" sz="24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="1" baseline="-25000" dirty="0">
                <a:solidFill>
                  <a:schemeClr val="accent2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-25000" dirty="0">
                <a:solidFill>
                  <a:schemeClr val="accent2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baseline="-25000" dirty="0">
                <a:solidFill>
                  <a:schemeClr val="accent2"/>
                </a:solidFill>
                <a:cs typeface="Times New Roman" panose="02020603050405020304" pitchFamily="18" charset="0"/>
              </a:rPr>
              <a:t>10</a:t>
            </a:r>
            <a:r>
              <a:rPr lang="en-US" altLang="el-GR" sz="24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(OH)</a:t>
            </a:r>
            <a:r>
              <a:rPr lang="en-US" altLang="el-GR" sz="2400" b="1" baseline="-25000" dirty="0">
                <a:solidFill>
                  <a:schemeClr val="accent2"/>
                </a:solidFill>
                <a:cs typeface="Times New Roman" panose="02020603050405020304" pitchFamily="18" charset="0"/>
              </a:rPr>
              <a:t>2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Τριοκταεδρικό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Μαργαρίτης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CaAl</a:t>
            </a:r>
            <a:r>
              <a:rPr lang="en-US" altLang="el-GR" sz="24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="1" baseline="-25000" dirty="0">
                <a:solidFill>
                  <a:schemeClr val="accent2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-25000" dirty="0">
                <a:solidFill>
                  <a:schemeClr val="accent2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baseline="-25000" dirty="0">
                <a:solidFill>
                  <a:schemeClr val="accent2"/>
                </a:solidFill>
                <a:cs typeface="Times New Roman" panose="02020603050405020304" pitchFamily="18" charset="0"/>
              </a:rPr>
              <a:t>10</a:t>
            </a:r>
            <a:r>
              <a:rPr lang="en-US" altLang="el-GR" sz="24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(OH)</a:t>
            </a:r>
            <a:r>
              <a:rPr lang="en-US" altLang="el-GR" sz="2400" b="1" baseline="-25000" dirty="0">
                <a:solidFill>
                  <a:schemeClr val="accent2"/>
                </a:solidFill>
                <a:cs typeface="Times New Roman" panose="02020603050405020304" pitchFamily="18" charset="0"/>
              </a:rPr>
              <a:t>2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(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Διοκταεδρικό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9">
            <a:extLst>
              <a:ext uri="{FF2B5EF4-FFF2-40B4-BE49-F238E27FC236}">
                <a16:creationId xmlns="" xmlns:a16="http://schemas.microsoft.com/office/drawing/2014/main" id="{3DAE3CA3-0A3A-4B91-9C6E-A549F6B31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endParaRPr lang="el-GR" altLang="el-GR" b="1" i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203" name="Text Box 10">
            <a:extLst>
              <a:ext uri="{FF2B5EF4-FFF2-40B4-BE49-F238E27FC236}">
                <a16:creationId xmlns="" xmlns:a16="http://schemas.microsoft.com/office/drawing/2014/main" id="{12F900FB-E6F7-4B6D-A5F5-9ECE620F3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800" y="2443163"/>
            <a:ext cx="3632200" cy="2308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Προσθήκη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Οκταεδρικού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στρώματος μεταξύ των διαδοχικών </a:t>
            </a: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στρωμάτων (παράδειγμα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χλωρίτη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59396" name="Εικόνα 2">
            <a:extLst>
              <a:ext uri="{FF2B5EF4-FFF2-40B4-BE49-F238E27FC236}">
                <a16:creationId xmlns="" xmlns:a16="http://schemas.microsoft.com/office/drawing/2014/main" id="{C6D6540F-0606-4F26-8821-27020860D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 b="3404"/>
          <a:stretch>
            <a:fillRect/>
          </a:stretch>
        </p:blipFill>
        <p:spPr bwMode="auto">
          <a:xfrm>
            <a:off x="188913" y="758825"/>
            <a:ext cx="495935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Line 14">
            <a:extLst>
              <a:ext uri="{FF2B5EF4-FFF2-40B4-BE49-F238E27FC236}">
                <a16:creationId xmlns="" xmlns:a16="http://schemas.microsoft.com/office/drawing/2014/main" id="{1EA7ECB7-32B6-42CB-86C6-BEB5038F8B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68763" y="3905250"/>
            <a:ext cx="1893887" cy="1588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9398" name="TextBox 8">
            <a:extLst>
              <a:ext uri="{FF2B5EF4-FFF2-40B4-BE49-F238E27FC236}">
                <a16:creationId xmlns="" xmlns:a16="http://schemas.microsoft.com/office/drawing/2014/main" id="{BA515EEB-BE56-4B0C-984C-146A2D9F0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" y="6484938"/>
            <a:ext cx="8205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(https://www.geo-ceramic-laboratory.com/geo-ceramic-laboratory/clay-mineralogy/)</a:t>
            </a:r>
            <a:endParaRPr lang="el-GR" altLang="el-GR" sz="180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9">
            <a:extLst>
              <a:ext uri="{FF2B5EF4-FFF2-40B4-BE49-F238E27FC236}">
                <a16:creationId xmlns="" xmlns:a16="http://schemas.microsoft.com/office/drawing/2014/main" id="{869BE632-6B41-4F48-BC94-1EC345785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l-GR" b="1" i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endParaRPr lang="el-GR" altLang="el-GR" b="1" i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3251" name="Text Box 10">
            <a:extLst>
              <a:ext uri="{FF2B5EF4-FFF2-40B4-BE49-F238E27FC236}">
                <a16:creationId xmlns="" xmlns:a16="http://schemas.microsoft.com/office/drawing/2014/main" id="{66B3CB36-AD4D-4B5A-9CE8-89FA914E0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08038"/>
            <a:ext cx="8807450" cy="157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Ορυκτά που η δομή τους καθορίζεται, αν μεταξύ διαδοχικών </a:t>
            </a:r>
            <a:r>
              <a:rPr lang="el-GR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στρωμάτων εισάγουμε ένα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Οκταεδρικό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4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10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+ 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6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→ </a:t>
            </a:r>
            <a:r>
              <a:rPr lang="en-US" altLang="el-GR" sz="2400" b="1" dirty="0">
                <a:solidFill>
                  <a:srgbClr val="FF0000"/>
                </a:solidFill>
              </a:rPr>
              <a:t>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·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Mg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9">
            <a:extLst>
              <a:ext uri="{FF2B5EF4-FFF2-40B4-BE49-F238E27FC236}">
                <a16:creationId xmlns="" xmlns:a16="http://schemas.microsoft.com/office/drawing/2014/main" id="{077E12DB-8A74-47FB-8419-DE406A620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4275" name="Text Box 10">
            <a:extLst>
              <a:ext uri="{FF2B5EF4-FFF2-40B4-BE49-F238E27FC236}">
                <a16:creationId xmlns="" xmlns:a16="http://schemas.microsoft.com/office/drawing/2014/main" id="{A08E160B-5FEE-4D27-8435-6CCA018BD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275" y="1147763"/>
            <a:ext cx="5270500" cy="53863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Τα </a:t>
            </a: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sz="2400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στρώματα του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χλωρίτη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έχουν αρνητικό φορτίο λόγω αντικατάστασης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+4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από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Al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+3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 (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αναλογία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Al/Si : 1/3)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l-GR" sz="2400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Αντίθετα τα διασταυρωμένα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Οκταεδρικά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στρώματα έχουν θετικό φορτίο λόγω αντικατάστασης των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οκταεδρικών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, δισθενών </a:t>
            </a: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κατιόντων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από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+3</a:t>
            </a:r>
            <a:r>
              <a:rPr lang="el-GR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σπανιότερα και </a:t>
            </a:r>
            <a:r>
              <a:rPr lang="en-US" altLang="el-GR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Fe</a:t>
            </a:r>
            <a:r>
              <a:rPr lang="en-US" altLang="el-GR" sz="2400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+3</a:t>
            </a:r>
            <a:endParaRPr lang="el-GR" altLang="el-GR" sz="24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Τα αντίθετα φορτισμένα στρώματα δημιουργούν ισχυρούς δεσμούς ηλεκτροστατικής φύσεως</a:t>
            </a:r>
            <a:endParaRPr lang="en-US" altLang="el-GR" sz="24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l-GR" sz="240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44" name="Εικόνα 9">
            <a:extLst>
              <a:ext uri="{FF2B5EF4-FFF2-40B4-BE49-F238E27FC236}">
                <a16:creationId xmlns="" xmlns:a16="http://schemas.microsoft.com/office/drawing/2014/main" id="{75032ADA-7325-4F54-B063-EEC8AC80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2130" r="2856" b="3404"/>
          <a:stretch>
            <a:fillRect/>
          </a:stretch>
        </p:blipFill>
        <p:spPr bwMode="auto">
          <a:xfrm>
            <a:off x="207963" y="1262063"/>
            <a:ext cx="3656012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Line 16">
            <a:extLst>
              <a:ext uri="{FF2B5EF4-FFF2-40B4-BE49-F238E27FC236}">
                <a16:creationId xmlns="" xmlns:a16="http://schemas.microsoft.com/office/drawing/2014/main" id="{D913739E-071F-45E8-94E4-07B87588E6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63900" y="1452563"/>
            <a:ext cx="1184275" cy="614362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281" name="Line 19">
            <a:extLst>
              <a:ext uri="{FF2B5EF4-FFF2-40B4-BE49-F238E27FC236}">
                <a16:creationId xmlns="" xmlns:a16="http://schemas.microsoft.com/office/drawing/2014/main" id="{AF7D9C32-AAD4-432C-B5BB-94C99896E1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6688" y="1452563"/>
            <a:ext cx="1741487" cy="3382962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4280" name="Line 18">
            <a:extLst>
              <a:ext uri="{FF2B5EF4-FFF2-40B4-BE49-F238E27FC236}">
                <a16:creationId xmlns="" xmlns:a16="http://schemas.microsoft.com/office/drawing/2014/main" id="{4C0C7673-C436-4866-8DBB-B6ABB0B8BDB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4825" y="3657600"/>
            <a:ext cx="1517650" cy="11113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61448" name="Ευθύγραμμο βέλος σύνδεσης 2">
            <a:extLst>
              <a:ext uri="{FF2B5EF4-FFF2-40B4-BE49-F238E27FC236}">
                <a16:creationId xmlns="" xmlns:a16="http://schemas.microsoft.com/office/drawing/2014/main" id="{460FBDDD-6316-4683-8721-03FB3307251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633663" y="4059238"/>
            <a:ext cx="1911350" cy="1814512"/>
          </a:xfrm>
          <a:prstGeom prst="straightConnector1">
            <a:avLst/>
          </a:prstGeom>
          <a:noFill/>
          <a:ln w="31750" algn="ctr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1449" name="TextBox 14">
            <a:extLst>
              <a:ext uri="{FF2B5EF4-FFF2-40B4-BE49-F238E27FC236}">
                <a16:creationId xmlns="" xmlns:a16="http://schemas.microsoft.com/office/drawing/2014/main" id="{412495F1-2B8A-4FCD-90AE-7676FEFB4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837238"/>
            <a:ext cx="37163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(https://www.geo-ceramic-laboratory.com/geo-ceramic-laboratory/clay-mineralogy/)</a:t>
            </a:r>
            <a:endParaRPr lang="el-GR" altLang="el-GR" sz="180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9">
            <a:extLst>
              <a:ext uri="{FF2B5EF4-FFF2-40B4-BE49-F238E27FC236}">
                <a16:creationId xmlns="" xmlns:a16="http://schemas.microsoft.com/office/drawing/2014/main" id="{FD2F2879-1DFD-4C20-A6A7-89FB6030D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n-US" altLang="el-GR" b="1" i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(Διοκταεδρικό)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6323" name="Text Box 10">
            <a:extLst>
              <a:ext uri="{FF2B5EF4-FFF2-40B4-BE49-F238E27FC236}">
                <a16:creationId xmlns="" xmlns:a16="http://schemas.microsoft.com/office/drawing/2014/main" id="{542F5815-E70F-478D-9316-9FE823C2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08038"/>
            <a:ext cx="84455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l-GR" altLang="el-GR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Χλωρίτης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l-GR" sz="2400" dirty="0">
                <a:solidFill>
                  <a:srgbClr val="FF0000"/>
                </a:solidFill>
              </a:rPr>
              <a:t>Mg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·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 Mg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(OH)</a:t>
            </a:r>
            <a:r>
              <a:rPr lang="en-US" altLang="el-GR" sz="2400" baseline="-25000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3550C410-CB69-4B2D-8B25-46B1499A2B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2" r="13930" b="1070"/>
          <a:stretch/>
        </p:blipFill>
        <p:spPr>
          <a:xfrm>
            <a:off x="6180565" y="628650"/>
            <a:ext cx="2811035" cy="291350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A4E78991-738F-4419-9290-7608A72778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2" r="7812"/>
          <a:stretch/>
        </p:blipFill>
        <p:spPr>
          <a:xfrm>
            <a:off x="5595937" y="3666813"/>
            <a:ext cx="3395663" cy="308164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D844E141-CF83-46B6-BD22-767A5B124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811" y="1306243"/>
            <a:ext cx="4055093" cy="304132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="" xmlns:a16="http://schemas.microsoft.com/office/drawing/2014/main" id="{07B394F0-2C75-4242-A13A-DBB6F74291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11275"/>
          <a:stretch/>
        </p:blipFill>
        <p:spPr>
          <a:xfrm>
            <a:off x="1339903" y="4388568"/>
            <a:ext cx="3359021" cy="23874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E9B83E-DB41-4802-AF9B-C2C3C05A06E5}"/>
              </a:ext>
            </a:extLst>
          </p:cNvPr>
          <p:cNvSpPr txBox="1"/>
          <p:nvPr/>
        </p:nvSpPr>
        <p:spPr>
          <a:xfrm rot="16200000">
            <a:off x="-2076116" y="3386327"/>
            <a:ext cx="55107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(Εικόνες Ηλεκτρονικού Μικροσκοπίου, 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  <a:hlinkClick r:id="rId8"/>
              </a:rPr>
              <a:t>researchgate.net/</a:t>
            </a:r>
            <a:r>
              <a:rPr lang="en-US" sz="1600" dirty="0" err="1">
                <a:solidFill>
                  <a:srgbClr val="3C3CD0"/>
                </a:solidFill>
                <a:cs typeface="Times New Roman" panose="02020603050405020304" pitchFamily="18" charset="0"/>
                <a:hlinkClick r:id="rId8"/>
              </a:rPr>
              <a:t>publicat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  <a:hlinkClick r:id="rId8"/>
              </a:rPr>
              <a:t> 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  <a:hlinkClick r:id="rId8"/>
              </a:rPr>
              <a:t>ion/332560748_Fractal_Characteristics_and_Heterogeneity_of_the_Nanopore_Structure_of_Marine_Shale_in_Southern_North_China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,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https://www.sciencephoto.com/media/1003519/view/chlorite-sem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  <a:endParaRPr lang="el-GR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9">
            <a:extLst>
              <a:ext uri="{FF2B5EF4-FFF2-40B4-BE49-F238E27FC236}">
                <a16:creationId xmlns="" xmlns:a16="http://schemas.microsoft.com/office/drawing/2014/main" id="{2E606367-95EC-44EE-86F6-42B50494C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ΔΟΜΗ  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l-GR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-</a:t>
            </a:r>
            <a:r>
              <a:rPr lang="en-US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+</a:t>
            </a:r>
            <a:r>
              <a:rPr lang="en-US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l-GR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l-GR" altLang="el-GR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8371" name="Text Box 10">
            <a:extLst>
              <a:ext uri="{FF2B5EF4-FFF2-40B4-BE49-F238E27FC236}">
                <a16:creationId xmlns="" xmlns:a16="http://schemas.microsoft.com/office/drawing/2014/main" id="{82F39AE4-2481-4CAB-A3DA-6FA7F64F6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214438"/>
            <a:ext cx="8420100" cy="157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Ορυκτά σχετικά σκληρότερα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Ο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χλωρίτης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έχει 2-3 φορές μεγαλύτερη σκληρότητα από τους μαρμαρυγίες</a:t>
            </a:r>
            <a:endParaRPr lang="en-US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9">
            <a:extLst>
              <a:ext uri="{FF2B5EF4-FFF2-40B4-BE49-F238E27FC236}">
                <a16:creationId xmlns="" xmlns:a16="http://schemas.microsoft.com/office/drawing/2014/main" id="{3C01FA3D-E9C2-489C-801D-3B9C4A92D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Η  ΣΥΜΜΕΤΡΙΑ  ΣΤΑ  ΦΥΛΛΟΠΥΡΙΤΙΚΑ  ΟΡΥΚΤΑ 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0419" name="Text Box 10">
            <a:extLst>
              <a:ext uri="{FF2B5EF4-FFF2-40B4-BE49-F238E27FC236}">
                <a16:creationId xmlns="" xmlns:a16="http://schemas.microsoft.com/office/drawing/2014/main" id="{07F778B5-F551-4E66-943B-A2268AE89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214438"/>
            <a:ext cx="8420100" cy="3786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Η τέλεια εφαρμογή των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οκταεδρικών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στρωμάτων ανάμεσα στα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είναι μια υπεραπλουστευμένη δομή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Αν όλα τα κορυφαία Ο</a:t>
            </a:r>
            <a:r>
              <a:rPr lang="el-GR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-2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των τετραέδρων ήταν κατακόρυφα ευθυγραμμισμένα, τότε τα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φυλλοπυριτικά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θα είχαν εξαγωνική συμμετρία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Όμως τα περισσότερα ανήκουν στο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μονοκλινές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κρυσταλλικό σύστημα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9">
            <a:extLst>
              <a:ext uri="{FF2B5EF4-FFF2-40B4-BE49-F238E27FC236}">
                <a16:creationId xmlns="" xmlns:a16="http://schemas.microsoft.com/office/drawing/2014/main" id="{D95AD3CB-456F-48A0-B518-7AB203B32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Η  ΣΥΜΜΕΤΡΙΑ  ΣΤΑ  ΦΥΛΛΟΠΥΡΙΤΙΚΑ  ΟΡΥΚΤΑ 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1443" name="Text Box 10">
            <a:extLst>
              <a:ext uri="{FF2B5EF4-FFF2-40B4-BE49-F238E27FC236}">
                <a16:creationId xmlns="" xmlns:a16="http://schemas.microsoft.com/office/drawing/2014/main" id="{33717DCB-4E76-4897-901D-FE85F5DD6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214438"/>
            <a:ext cx="8420100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Στα ορυκτά της ομάδας του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σερπεντίνη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αυτές οι δομικές ατέλειες έχουν ως αποτέλεσμα την ύπαρξη 3 διαφορετικών ποικιλιών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AutoNum type="romanUcPeriod"/>
              <a:defRPr/>
            </a:pP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Αντιγορίτης</a:t>
            </a:r>
            <a:endParaRPr lang="el-GR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AutoNum type="romanUcPeriod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AutoNum type="romanUcPeriod"/>
              <a:defRPr/>
            </a:pP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Λιζαρδίτης</a:t>
            </a:r>
            <a:endParaRPr lang="el-GR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AutoNum type="romanUcPeriod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AutoNum type="romanUcPeriod"/>
              <a:defRPr/>
            </a:pP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Χρυσοτίλης</a:t>
            </a:r>
            <a:endParaRPr lang="en-US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9">
            <a:extLst>
              <a:ext uri="{FF2B5EF4-FFF2-40B4-BE49-F238E27FC236}">
                <a16:creationId xmlns="" xmlns:a16="http://schemas.microsoft.com/office/drawing/2014/main" id="{69491908-8B38-4A71-ABBC-2B953DF1A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3025"/>
            <a:ext cx="9144000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ΑΝΤΙΓΟΡΙΤΗΣ </a:t>
            </a:r>
            <a:endParaRPr lang="el-GR" altLang="el-GR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2467" name="Text Box 10">
            <a:extLst>
              <a:ext uri="{FF2B5EF4-FFF2-40B4-BE49-F238E27FC236}">
                <a16:creationId xmlns="" xmlns:a16="http://schemas.microsoft.com/office/drawing/2014/main" id="{5ED7C442-7446-46D1-AFF1-064DF2740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71475"/>
            <a:ext cx="4803775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Ασυνεχής κάμψη των στρωμάτων κατά ομάδες και με εναλλαγές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67588" name="Εικόνα 2">
            <a:extLst>
              <a:ext uri="{FF2B5EF4-FFF2-40B4-BE49-F238E27FC236}">
                <a16:creationId xmlns="" xmlns:a16="http://schemas.microsoft.com/office/drawing/2014/main" id="{D804631D-B73B-4ED9-8048-E02B56199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4" r="7349" b="77600"/>
          <a:stretch>
            <a:fillRect/>
          </a:stretch>
        </p:blipFill>
        <p:spPr bwMode="auto">
          <a:xfrm>
            <a:off x="5053013" y="4845050"/>
            <a:ext cx="3978275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Εικόνα 6">
            <a:extLst>
              <a:ext uri="{FF2B5EF4-FFF2-40B4-BE49-F238E27FC236}">
                <a16:creationId xmlns="" xmlns:a16="http://schemas.microsoft.com/office/drawing/2014/main" id="{1C863FC2-FDE2-4425-90E6-1FE63548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8" t="33839" r="3546" b="36388"/>
          <a:stretch>
            <a:fillRect/>
          </a:stretch>
        </p:blipFill>
        <p:spPr bwMode="auto">
          <a:xfrm>
            <a:off x="5322888" y="2630488"/>
            <a:ext cx="33242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Εικόνα 7">
            <a:extLst>
              <a:ext uri="{FF2B5EF4-FFF2-40B4-BE49-F238E27FC236}">
                <a16:creationId xmlns="" xmlns:a16="http://schemas.microsoft.com/office/drawing/2014/main" id="{19C3DCC9-77D9-46FB-BDA8-928A8C8D9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75423" r="6097"/>
          <a:stretch>
            <a:fillRect/>
          </a:stretch>
        </p:blipFill>
        <p:spPr bwMode="auto">
          <a:xfrm>
            <a:off x="4940300" y="422275"/>
            <a:ext cx="4090988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591" name="Ευθύγραμμο βέλος σύνδεσης 4">
            <a:extLst>
              <a:ext uri="{FF2B5EF4-FFF2-40B4-BE49-F238E27FC236}">
                <a16:creationId xmlns="" xmlns:a16="http://schemas.microsoft.com/office/drawing/2014/main" id="{778ECEBE-184E-4207-8FED-821B71E68D1E}"/>
              </a:ext>
            </a:extLst>
          </p:cNvPr>
          <p:cNvCxnSpPr>
            <a:cxnSpLocks/>
          </p:cNvCxnSpPr>
          <p:nvPr/>
        </p:nvCxnSpPr>
        <p:spPr bwMode="auto">
          <a:xfrm flipV="1">
            <a:off x="4279900" y="717550"/>
            <a:ext cx="773113" cy="630238"/>
          </a:xfrm>
          <a:prstGeom prst="straightConnector1">
            <a:avLst/>
          </a:prstGeom>
          <a:noFill/>
          <a:ln w="31750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92" name="TextBox 8">
            <a:extLst>
              <a:ext uri="{FF2B5EF4-FFF2-40B4-BE49-F238E27FC236}">
                <a16:creationId xmlns="" xmlns:a16="http://schemas.microsoft.com/office/drawing/2014/main" id="{3F6E314D-528B-40D4-886B-DC6EC570F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538" y="1328738"/>
            <a:ext cx="240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000"/>
              <a:t>Οκταεδρικό στρώμα</a:t>
            </a:r>
          </a:p>
        </p:txBody>
      </p:sp>
      <p:cxnSp>
        <p:nvCxnSpPr>
          <p:cNvPr id="67593" name="Ευθύγραμμο βέλος σύνδεσης 13">
            <a:extLst>
              <a:ext uri="{FF2B5EF4-FFF2-40B4-BE49-F238E27FC236}">
                <a16:creationId xmlns="" xmlns:a16="http://schemas.microsoft.com/office/drawing/2014/main" id="{CAEC0DAC-83DD-4C6F-935D-3BD79E380DD6}"/>
              </a:ext>
            </a:extLst>
          </p:cNvPr>
          <p:cNvCxnSpPr>
            <a:cxnSpLocks/>
          </p:cNvCxnSpPr>
          <p:nvPr/>
        </p:nvCxnSpPr>
        <p:spPr bwMode="auto">
          <a:xfrm flipV="1">
            <a:off x="4332288" y="1793875"/>
            <a:ext cx="663575" cy="90488"/>
          </a:xfrm>
          <a:prstGeom prst="straightConnector1">
            <a:avLst/>
          </a:prstGeom>
          <a:noFill/>
          <a:ln w="31750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594" name="TextBox 17">
            <a:extLst>
              <a:ext uri="{FF2B5EF4-FFF2-40B4-BE49-F238E27FC236}">
                <a16:creationId xmlns="" xmlns:a16="http://schemas.microsoft.com/office/drawing/2014/main" id="{5287F5BC-CC4A-4593-8A73-01EA00FA8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6763" y="1631950"/>
            <a:ext cx="240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l-GR" sz="2000"/>
              <a:t>Τετραεδρικό στρώμα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="" xmlns:a16="http://schemas.microsoft.com/office/drawing/2014/main" id="{8E410AC8-639F-4299-B942-E50882A22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63763"/>
            <a:ext cx="9144000" cy="5222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rgbClr val="FF0000"/>
                </a:solidFill>
                <a:cs typeface="Times New Roman" panose="02020603050405020304" pitchFamily="18" charset="0"/>
              </a:rPr>
              <a:t>ΧΡΥΣΟΤΙΛΗΣ</a:t>
            </a:r>
            <a:r>
              <a:rPr lang="el-GR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10">
            <a:extLst>
              <a:ext uri="{FF2B5EF4-FFF2-40B4-BE49-F238E27FC236}">
                <a16:creationId xmlns="" xmlns:a16="http://schemas.microsoft.com/office/drawing/2014/main" id="{D44E854F-7250-48F2-82D3-A1B732460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87675"/>
            <a:ext cx="5187950" cy="1200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Συνεχής κάμψη των στρωμάτων, με αποτέλεσμα το σχηματισμό «σωλήνων» (ινώδης μορφή)                                        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AA7B988C-359E-4507-9BB9-4656AA52F48E}"/>
              </a:ext>
            </a:extLst>
          </p:cNvPr>
          <p:cNvSpPr txBox="1"/>
          <p:nvPr/>
        </p:nvSpPr>
        <p:spPr>
          <a:xfrm>
            <a:off x="-38100" y="4940300"/>
            <a:ext cx="487997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30238" indent="-630238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Λιζαρδίτης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: Επίπεδα στρώματα, με μικρές περιστροφές των τετραέδρων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ED525C9-1911-429D-A47C-AA2E603FCCD5}"/>
              </a:ext>
            </a:extLst>
          </p:cNvPr>
          <p:cNvSpPr txBox="1"/>
          <p:nvPr/>
        </p:nvSpPr>
        <p:spPr>
          <a:xfrm>
            <a:off x="2219325" y="4338638"/>
            <a:ext cx="46736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ΛΙΖΑΡΔΙΤΗΣ</a:t>
            </a:r>
          </a:p>
        </p:txBody>
      </p:sp>
      <p:sp>
        <p:nvSpPr>
          <p:cNvPr id="67599" name="TextBox 18">
            <a:extLst>
              <a:ext uri="{FF2B5EF4-FFF2-40B4-BE49-F238E27FC236}">
                <a16:creationId xmlns="" xmlns:a16="http://schemas.microsoft.com/office/drawing/2014/main" id="{A87274CA-3C00-42BB-B3D2-94A35C99C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64250"/>
            <a:ext cx="8916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l-GR" sz="1600">
                <a:solidFill>
                  <a:srgbClr val="3C3CD0"/>
                </a:solidFill>
                <a:cs typeface="Times New Roman" panose="02020603050405020304" pitchFamily="18" charset="0"/>
              </a:rPr>
              <a:t>(Iyer, 2007, https://www.researchgate.net/publication/267926357_Mechanisms_of_serpentinization_and_some_geochemical_effects#fullTextFileContent)</a:t>
            </a:r>
            <a:endParaRPr lang="el-GR" altLang="el-GR" sz="160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9">
            <a:extLst>
              <a:ext uri="{FF2B5EF4-FFF2-40B4-BE49-F238E27FC236}">
                <a16:creationId xmlns="" xmlns:a16="http://schemas.microsoft.com/office/drawing/2014/main" id="{73AFCE8D-3F15-476C-8E7D-04D41A769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13" y="1374775"/>
            <a:ext cx="7658100" cy="1920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4000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	ΧΡΗΣΕΙΣ  ΤΩΝ ΦΥΛΛΟΠΥΡΙΤΙΚΩΝ  ΟΡΥΚΤΩΝ</a:t>
            </a:r>
          </a:p>
        </p:txBody>
      </p:sp>
      <p:sp>
        <p:nvSpPr>
          <p:cNvPr id="64515" name="Rectangle 23">
            <a:extLst>
              <a:ext uri="{FF2B5EF4-FFF2-40B4-BE49-F238E27FC236}">
                <a16:creationId xmlns="" xmlns:a16="http://schemas.microsoft.com/office/drawing/2014/main" id="{D6309AD7-1D88-4BF9-AED9-DB00BF71D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16100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29" name="Text Box 13">
            <a:extLst>
              <a:ext uri="{FF2B5EF4-FFF2-40B4-BE49-F238E27FC236}">
                <a16:creationId xmlns="" xmlns:a16="http://schemas.microsoft.com/office/drawing/2014/main" id="{6031858E-005F-4AFA-AB2B-C8F7964E3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-47625"/>
            <a:ext cx="6738938" cy="1066800"/>
          </a:xfrm>
          <a:prstGeom prst="rect">
            <a:avLst/>
          </a:prstGeom>
          <a:noFill/>
          <a:ln w="31750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457200" indent="-457200" algn="ctr">
              <a:defRPr/>
            </a:pPr>
            <a:r>
              <a:rPr lang="el-GR" sz="32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ΔΟΜΗ  ΤΩΝ  ΤΕΤΡΑΕΔΡΩΝ  ΣΤΑ  </a:t>
            </a:r>
          </a:p>
          <a:p>
            <a:pPr marL="457200" indent="-457200" algn="ctr">
              <a:defRPr/>
            </a:pPr>
            <a:r>
              <a:rPr lang="el-GR" sz="32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ΦΥΛΛΟΠΥΡΙΤΙΚΑ  ΟΡΥΚΤΑ </a:t>
            </a:r>
            <a:endParaRPr lang="el-GR" sz="32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483" name="Εικόνα 2">
            <a:extLst>
              <a:ext uri="{FF2B5EF4-FFF2-40B4-BE49-F238E27FC236}">
                <a16:creationId xmlns="" xmlns:a16="http://schemas.microsoft.com/office/drawing/2014/main" id="{D80EBCE3-BF58-4326-BD70-AC9302B0B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0" t="21307" r="33501" b="10606"/>
          <a:stretch>
            <a:fillRect/>
          </a:stretch>
        </p:blipFill>
        <p:spPr bwMode="auto">
          <a:xfrm>
            <a:off x="2047875" y="1152525"/>
            <a:ext cx="5048250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9">
            <a:extLst>
              <a:ext uri="{FF2B5EF4-FFF2-40B4-BE49-F238E27FC236}">
                <a16:creationId xmlns="" xmlns:a16="http://schemas.microsoft.com/office/drawing/2014/main" id="{D52871DA-B0EA-43B3-9CCF-7EBA60AF2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ΚΑΟΛΙΝΙΤΗΣ</a:t>
            </a:r>
          </a:p>
        </p:txBody>
      </p:sp>
      <p:sp>
        <p:nvSpPr>
          <p:cNvPr id="65539" name="Text Box 10">
            <a:extLst>
              <a:ext uri="{FF2B5EF4-FFF2-40B4-BE49-F238E27FC236}">
                <a16:creationId xmlns="" xmlns:a16="http://schemas.microsoft.com/office/drawing/2014/main" id="{838F17BD-F443-487B-B6F2-94125F08B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674688"/>
            <a:ext cx="6867525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Χρωστικό ή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πληρωτικό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υλικό σε βιομηχανίες χαρτιού, πλαστικών, χρωμάτων, ελαστικών, μελανών εκτύπωσης κ.α.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18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Κύριο συστατικό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</a:rPr>
              <a:t>αντιδιαροϊκών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indent="0"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φαρμάκων και 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630238" indent="-630238"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αδρανές πρόσθετο                                                                                                                σε άλλα </a:t>
            </a:r>
          </a:p>
          <a:p>
            <a:pPr marL="630238" indent="-630238"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φαρμακευτικά 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σκευάσματα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18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5540" name="Rectangle 11">
            <a:extLst>
              <a:ext uri="{FF2B5EF4-FFF2-40B4-BE49-F238E27FC236}">
                <a16:creationId xmlns="" xmlns:a16="http://schemas.microsoft.com/office/drawing/2014/main" id="{CC378AC5-1942-4437-BF9D-DC6C192EF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16100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9638" name="Εικόνα 2">
            <a:extLst>
              <a:ext uri="{FF2B5EF4-FFF2-40B4-BE49-F238E27FC236}">
                <a16:creationId xmlns="" xmlns:a16="http://schemas.microsoft.com/office/drawing/2014/main" id="{0BC97D1D-29EE-40BA-999D-09FEA0234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2724150"/>
            <a:ext cx="2957513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Box 10">
            <a:extLst>
              <a:ext uri="{FF2B5EF4-FFF2-40B4-BE49-F238E27FC236}">
                <a16:creationId xmlns="" xmlns:a16="http://schemas.microsoft.com/office/drawing/2014/main" id="{E5914536-FBB5-40F9-8997-1BC4CFDFB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6264275"/>
            <a:ext cx="295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600">
                <a:solidFill>
                  <a:srgbClr val="3C3CD0"/>
                </a:solidFill>
                <a:cs typeface="Times New Roman" panose="02020603050405020304" pitchFamily="18" charset="0"/>
              </a:rPr>
              <a:t>(https://merlionnaturals.com/products/n18)</a:t>
            </a:r>
            <a:endParaRPr lang="el-GR" altLang="el-GR" sz="160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  <p:pic>
        <p:nvPicPr>
          <p:cNvPr id="69640" name="Εικόνα 11">
            <a:extLst>
              <a:ext uri="{FF2B5EF4-FFF2-40B4-BE49-F238E27FC236}">
                <a16:creationId xmlns="" xmlns:a16="http://schemas.microsoft.com/office/drawing/2014/main" id="{561092F1-CBEC-43B4-8E2E-C4685F3D6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5" y="1517650"/>
            <a:ext cx="1728788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1" name="TextBox 19">
            <a:extLst>
              <a:ext uri="{FF2B5EF4-FFF2-40B4-BE49-F238E27FC236}">
                <a16:creationId xmlns="" xmlns:a16="http://schemas.microsoft.com/office/drawing/2014/main" id="{637DB995-5180-4ED8-BCE9-7A8540DB1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272213"/>
            <a:ext cx="2511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600">
                <a:solidFill>
                  <a:srgbClr val="3C3CD0"/>
                </a:solidFill>
                <a:cs typeface="Times New Roman" panose="02020603050405020304" pitchFamily="18" charset="0"/>
              </a:rPr>
              <a:t>(https://www.amazon.com/)</a:t>
            </a:r>
            <a:endParaRPr lang="el-GR" altLang="el-GR" sz="160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9">
            <a:extLst>
              <a:ext uri="{FF2B5EF4-FFF2-40B4-BE49-F238E27FC236}">
                <a16:creationId xmlns="" xmlns:a16="http://schemas.microsoft.com/office/drawing/2014/main" id="{1C51CD5E-040C-4B9F-AA10-B7D45732F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ΚΑΟΛΙΝΙΤΗΣ</a:t>
            </a:r>
          </a:p>
        </p:txBody>
      </p:sp>
      <p:sp>
        <p:nvSpPr>
          <p:cNvPr id="66563" name="Text Box 10">
            <a:extLst>
              <a:ext uri="{FF2B5EF4-FFF2-40B4-BE49-F238E27FC236}">
                <a16:creationId xmlns="" xmlns:a16="http://schemas.microsoft.com/office/drawing/2014/main" id="{336BFC14-4057-4563-8341-CDE2F5897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830263"/>
            <a:ext cx="6319837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Κατασκευή συνθετικών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ζεολίθων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Κατασκευή κεραμικών προϊόντων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Συστατικό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</a:rPr>
              <a:t>καλυντικών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(πούδρες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</a:rPr>
              <a:t>κ.λ.π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.)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6564" name="Rectangle 11">
            <a:extLst>
              <a:ext uri="{FF2B5EF4-FFF2-40B4-BE49-F238E27FC236}">
                <a16:creationId xmlns="" xmlns:a16="http://schemas.microsoft.com/office/drawing/2014/main" id="{D640C8E0-C49A-413C-B295-D515FE8DC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16100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0661" name="Εικόνα 2">
            <a:extLst>
              <a:ext uri="{FF2B5EF4-FFF2-40B4-BE49-F238E27FC236}">
                <a16:creationId xmlns="" xmlns:a16="http://schemas.microsoft.com/office/drawing/2014/main" id="{575166DF-BF7C-4734-A649-6BFE89278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70263"/>
            <a:ext cx="3810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12">
            <a:extLst>
              <a:ext uri="{FF2B5EF4-FFF2-40B4-BE49-F238E27FC236}">
                <a16:creationId xmlns="" xmlns:a16="http://schemas.microsoft.com/office/drawing/2014/main" id="{F41B0C35-DBA1-4C20-B700-15790812C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6027738"/>
            <a:ext cx="3810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600">
                <a:solidFill>
                  <a:srgbClr val="3C3CD0"/>
                </a:solidFill>
                <a:cs typeface="Times New Roman" panose="02020603050405020304" pitchFamily="18" charset="0"/>
              </a:rPr>
              <a:t>(https://digitalfire.com/material/kaolin)</a:t>
            </a:r>
            <a:endParaRPr lang="el-GR" altLang="el-GR" sz="160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  <p:pic>
        <p:nvPicPr>
          <p:cNvPr id="70663" name="Εικόνα 5">
            <a:extLst>
              <a:ext uri="{FF2B5EF4-FFF2-40B4-BE49-F238E27FC236}">
                <a16:creationId xmlns="" xmlns:a16="http://schemas.microsoft.com/office/drawing/2014/main" id="{BE5D37E9-7549-4148-B25A-980D7D26B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1836738"/>
            <a:ext cx="20955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4" name="TextBox 16">
            <a:extLst>
              <a:ext uri="{FF2B5EF4-FFF2-40B4-BE49-F238E27FC236}">
                <a16:creationId xmlns="" xmlns:a16="http://schemas.microsoft.com/office/drawing/2014/main" id="{8E3ECF06-0F3A-456D-8ADF-BFD8A0645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50" y="6069013"/>
            <a:ext cx="2511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(https://www.amazon.com/)</a:t>
            </a:r>
            <a:endParaRPr lang="el-GR" altLang="el-GR" sz="1600" dirty="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  <p:pic>
        <p:nvPicPr>
          <p:cNvPr id="70665" name="Εικόνα 17">
            <a:extLst>
              <a:ext uri="{FF2B5EF4-FFF2-40B4-BE49-F238E27FC236}">
                <a16:creationId xmlns="" xmlns:a16="http://schemas.microsoft.com/office/drawing/2014/main" id="{F64A226E-8DD3-488A-939F-BB6A27E8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3370263"/>
            <a:ext cx="26574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6" name="TextBox 18">
            <a:extLst>
              <a:ext uri="{FF2B5EF4-FFF2-40B4-BE49-F238E27FC236}">
                <a16:creationId xmlns="" xmlns:a16="http://schemas.microsoft.com/office/drawing/2014/main" id="{558F8C34-4363-4F95-85B6-7B50D4DDD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6027738"/>
            <a:ext cx="29575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600">
                <a:solidFill>
                  <a:srgbClr val="3C3CD0"/>
                </a:solidFill>
                <a:cs typeface="Times New Roman" panose="02020603050405020304" pitchFamily="18" charset="0"/>
              </a:rPr>
              <a:t>(https://www.indiamart.com/)</a:t>
            </a:r>
            <a:endParaRPr lang="el-GR" altLang="el-GR" sz="160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9">
            <a:extLst>
              <a:ext uri="{FF2B5EF4-FFF2-40B4-BE49-F238E27FC236}">
                <a16:creationId xmlns="" xmlns:a16="http://schemas.microsoft.com/office/drawing/2014/main" id="{C9FBFA24-EEC4-43C1-AFE8-83507DA90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ΑΡΓΙΛΙΚΑ  ΟΡΥΚΤΑ</a:t>
            </a:r>
          </a:p>
        </p:txBody>
      </p:sp>
      <p:sp>
        <p:nvSpPr>
          <p:cNvPr id="67587" name="Text Box 10">
            <a:extLst>
              <a:ext uri="{FF2B5EF4-FFF2-40B4-BE49-F238E27FC236}">
                <a16:creationId xmlns="" xmlns:a16="http://schemas.microsoft.com/office/drawing/2014/main" id="{7FC7C647-9477-45AB-853C-13EB0124E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744538"/>
            <a:ext cx="8745537" cy="3786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Συστατικά κεραμικών προϊόντων και </a:t>
            </a:r>
          </a:p>
          <a:p>
            <a:pPr marL="0" indent="0"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τούβλων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Βελτιωτικά πρόσθετα και χρωστικές ουσίες </a:t>
            </a:r>
          </a:p>
          <a:p>
            <a:pPr marL="0" indent="0"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πλαστικών και χρωμάτων 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0" indent="0"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Συστατικά και χρωστικές ουσίες καλλυντικών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Άμμος υγιεινής κατοικίδιων</a:t>
            </a:r>
          </a:p>
          <a:p>
            <a:pPr marL="0" indent="0"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7588" name="Rectangle 11">
            <a:extLst>
              <a:ext uri="{FF2B5EF4-FFF2-40B4-BE49-F238E27FC236}">
                <a16:creationId xmlns="" xmlns:a16="http://schemas.microsoft.com/office/drawing/2014/main" id="{2E49C86B-5542-4C46-9324-CB9C9C51F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16100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686" name="Εικόνα 2">
            <a:extLst>
              <a:ext uri="{FF2B5EF4-FFF2-40B4-BE49-F238E27FC236}">
                <a16:creationId xmlns="" xmlns:a16="http://schemas.microsoft.com/office/drawing/2014/main" id="{45CE8249-FC12-48BA-A68D-F50AD1627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1776" r="10617" b="20816"/>
          <a:stretch>
            <a:fillRect/>
          </a:stretch>
        </p:blipFill>
        <p:spPr bwMode="auto">
          <a:xfrm>
            <a:off x="4983480" y="3436143"/>
            <a:ext cx="3916009" cy="287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extBox 3">
            <a:extLst>
              <a:ext uri="{FF2B5EF4-FFF2-40B4-BE49-F238E27FC236}">
                <a16:creationId xmlns="" xmlns:a16="http://schemas.microsoft.com/office/drawing/2014/main" id="{8C08A890-821D-49C3-A4B0-151265487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113" y="6315439"/>
            <a:ext cx="31448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Χρωστικές σε καλλυντικά (</a:t>
            </a:r>
            <a:r>
              <a:rPr lang="en-US" alt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http://zephyrcreative.net/</a:t>
            </a:r>
            <a:r>
              <a:rPr lang="el-GR" alt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1688" name="Εικόνα 5">
            <a:extLst>
              <a:ext uri="{FF2B5EF4-FFF2-40B4-BE49-F238E27FC236}">
                <a16:creationId xmlns="" xmlns:a16="http://schemas.microsoft.com/office/drawing/2014/main" id="{68973D29-F6B4-4EFC-A2E0-ACB23A363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3" b="5200"/>
          <a:stretch>
            <a:fillRect/>
          </a:stretch>
        </p:blipFill>
        <p:spPr bwMode="auto">
          <a:xfrm>
            <a:off x="1601851" y="4187824"/>
            <a:ext cx="2493963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9" name="TextBox 14">
            <a:extLst>
              <a:ext uri="{FF2B5EF4-FFF2-40B4-BE49-F238E27FC236}">
                <a16:creationId xmlns="" xmlns:a16="http://schemas.microsoft.com/office/drawing/2014/main" id="{C9BDAD68-3F14-4C3A-99CD-AEC80110B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851" y="6410324"/>
            <a:ext cx="2493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60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1600">
                <a:solidFill>
                  <a:srgbClr val="3C3CD0"/>
                </a:solidFill>
                <a:cs typeface="Times New Roman" panose="02020603050405020304" pitchFamily="18" charset="0"/>
              </a:rPr>
              <a:t>https://jardiboutique.com/</a:t>
            </a:r>
            <a:r>
              <a:rPr lang="el-GR" altLang="el-GR" sz="160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9">
            <a:extLst>
              <a:ext uri="{FF2B5EF4-FFF2-40B4-BE49-F238E27FC236}">
                <a16:creationId xmlns="" xmlns:a16="http://schemas.microsoft.com/office/drawing/2014/main" id="{5B090A88-BAE3-423B-B19E-B7482A36D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80389"/>
            <a:ext cx="5086350" cy="4894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Πρόσθετα λάσπης γεωτρήσεων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Καταλύτες στην οργανική χημεία. Ιδιαίτερα στη χημεία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πετρελαίου (Διύλιση, 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Επεξεργασία-καθαρισμός 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ορυκτελαίων)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Καταλύτες στην οργανική χημεία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εγκλωβισμός 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       βακτηριδίων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 πρόσθετο βελτιωτικό χαρτιού)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9635" name="Text Box 28">
            <a:extLst>
              <a:ext uri="{FF2B5EF4-FFF2-40B4-BE49-F238E27FC236}">
                <a16:creationId xmlns="" xmlns:a16="http://schemas.microsoft.com/office/drawing/2014/main" id="{7902D3D4-7125-44BD-804A-3D91CD211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ΑΡΓΙΛΙΚΑ  ΟΡΥΚΤΑ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1EDB46FE-9EDE-4B46-918D-996C85311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8" r="6219"/>
          <a:stretch/>
        </p:blipFill>
        <p:spPr>
          <a:xfrm>
            <a:off x="4572000" y="1618488"/>
            <a:ext cx="4181487" cy="4072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47959CE-B760-40BA-92A6-A123AC323739}"/>
              </a:ext>
            </a:extLst>
          </p:cNvPr>
          <p:cNvSpPr txBox="1"/>
          <p:nvPr/>
        </p:nvSpPr>
        <p:spPr>
          <a:xfrm>
            <a:off x="4571999" y="5691188"/>
            <a:ext cx="41814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http://www.geotriseis.net/geotrypana.php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3">
            <a:extLst>
              <a:ext uri="{FF2B5EF4-FFF2-40B4-BE49-F238E27FC236}">
                <a16:creationId xmlns="" xmlns:a16="http://schemas.microsoft.com/office/drawing/2014/main" id="{1AE68416-9314-43C0-8E2E-09B45557A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ΑΡΓΙΛΙΚΑ  ΟΡΥΚΤΑ</a:t>
            </a:r>
          </a:p>
        </p:txBody>
      </p:sp>
      <p:sp>
        <p:nvSpPr>
          <p:cNvPr id="71684" name="Text Box 14">
            <a:extLst>
              <a:ext uri="{FF2B5EF4-FFF2-40B4-BE49-F238E27FC236}">
                <a16:creationId xmlns="" xmlns:a16="http://schemas.microsoft.com/office/drawing/2014/main" id="{9F30112D-E3B3-45E2-8F42-10300A467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985838"/>
            <a:ext cx="9043987" cy="3416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5240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v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Γιατί χρησιμοποιούνται στα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Spa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και για θεραπείες ομορφιάς;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1252538" lvl="2" indent="-6223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Μαλακά και με μικρό μέγεθος</a:t>
            </a:r>
          </a:p>
          <a:p>
            <a:pPr marL="1252538" lvl="2" indent="-6223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Μεγάλη πλαστικότητα και ιξώδες</a:t>
            </a:r>
          </a:p>
          <a:p>
            <a:pPr marL="1252538" lvl="2" indent="-6223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Παρόμοιο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pH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με το δέρμα</a:t>
            </a:r>
          </a:p>
          <a:p>
            <a:pPr marL="1252538" lvl="2" indent="-6223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Υψηλή ικανότητα προσρόφησης</a:t>
            </a:r>
          </a:p>
          <a:p>
            <a:pPr marL="1252538" lvl="2" indent="-6223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Υψηλή ικανότητα ανταλλαγής </a:t>
            </a:r>
          </a:p>
          <a:p>
            <a:pPr marL="1252538" lvl="2" indent="-622300">
              <a:buFont typeface="Wingdings" panose="05000000000000000000" pitchFamily="2" charset="2"/>
              <a:buNone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   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κατιόντων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1252538" lvl="2" indent="-6223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Θερμομονωτικά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A8358894-D746-4355-8733-57812463FD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14" y="1554480"/>
            <a:ext cx="3045073" cy="4563046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="" xmlns:a16="http://schemas.microsoft.com/office/drawing/2014/main" id="{37015F61-0878-41D2-AAFB-B3F37A1E2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737" y="6117526"/>
            <a:ext cx="2511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(https://www.amazon.com/)</a:t>
            </a:r>
            <a:endParaRPr lang="el-GR" altLang="el-GR" sz="1600" dirty="0">
              <a:solidFill>
                <a:srgbClr val="3C3CD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9">
            <a:extLst>
              <a:ext uri="{FF2B5EF4-FFF2-40B4-BE49-F238E27FC236}">
                <a16:creationId xmlns="" xmlns:a16="http://schemas.microsoft.com/office/drawing/2014/main" id="{97304F2A-6C7C-40D1-B4CC-3CEA9272A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ΑΡΓΙΛΙΚΑ  ΟΡΥΚΤΑ</a:t>
            </a:r>
          </a:p>
        </p:txBody>
      </p:sp>
      <p:sp>
        <p:nvSpPr>
          <p:cNvPr id="72707" name="Text Box 10">
            <a:extLst>
              <a:ext uri="{FF2B5EF4-FFF2-40B4-BE49-F238E27FC236}">
                <a16:creationId xmlns="" xmlns:a16="http://schemas.microsoft.com/office/drawing/2014/main" id="{534FA465-349B-47B3-B647-D47037653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985838"/>
            <a:ext cx="5494337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Βελτιωτικά τσιμέντων (τσιμέντο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portland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Απορροφητικά υλικά (απορρόφηση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  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λαδιών και χημικών καταλοίπων σε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βιομηχανίες)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Διογκωτικά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υλικά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Προσθετικά τροφίμων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Προσθετικά ζωοτροφών</a:t>
            </a:r>
          </a:p>
        </p:txBody>
      </p:sp>
      <p:sp>
        <p:nvSpPr>
          <p:cNvPr id="72708" name="Rectangle 11">
            <a:extLst>
              <a:ext uri="{FF2B5EF4-FFF2-40B4-BE49-F238E27FC236}">
                <a16:creationId xmlns="" xmlns:a16="http://schemas.microsoft.com/office/drawing/2014/main" id="{8F6AD9E5-E96F-4DD7-B048-4F17C50DA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16100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E436574E-D338-4B97-BE96-66ACFFE104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272" y="2926080"/>
            <a:ext cx="4876800" cy="32369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4BC66AD-1190-4F50-B055-DD7FDD454F60}"/>
              </a:ext>
            </a:extLst>
          </p:cNvPr>
          <p:cNvSpPr txBox="1"/>
          <p:nvPr/>
        </p:nvSpPr>
        <p:spPr>
          <a:xfrm>
            <a:off x="-128016" y="6077020"/>
            <a:ext cx="92720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  <a:hlinkClick r:id="rId3"/>
              </a:rPr>
              <a:t>https://dennerle.com/en/products/nano-aquaristic/feeding-minerals-vitamins/premium-shrimp-food/shrimp-king-mineral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https://www.npr.org/sections/thesalt/2017/09/07/547981850/why-do-parrots-and-people-eat-clay?t=1614551735236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="" xmlns:a16="http://schemas.microsoft.com/office/drawing/2014/main" id="{349914D1-EC2C-4A8E-9F1D-41EE8BBF8A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600" y="189484"/>
            <a:ext cx="1630524" cy="2589656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="" xmlns:a16="http://schemas.microsoft.com/office/drawing/2014/main" id="{813BC45D-BB62-4B0E-AEDD-8290520F02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89103" r="17927" b="4050"/>
          <a:stretch/>
        </p:blipFill>
        <p:spPr>
          <a:xfrm>
            <a:off x="4846953" y="1610956"/>
            <a:ext cx="2327150" cy="410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Ορθογώνιο 8">
            <a:extLst>
              <a:ext uri="{FF2B5EF4-FFF2-40B4-BE49-F238E27FC236}">
                <a16:creationId xmlns="" xmlns:a16="http://schemas.microsoft.com/office/drawing/2014/main" id="{97AC43B1-8C31-43AD-9A86-6424130713E9}"/>
              </a:ext>
            </a:extLst>
          </p:cNvPr>
          <p:cNvSpPr/>
          <p:nvPr/>
        </p:nvSpPr>
        <p:spPr bwMode="auto">
          <a:xfrm>
            <a:off x="7426203" y="2470850"/>
            <a:ext cx="1287318" cy="25450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Ευθεία γραμμή σύνδεσης 10">
            <a:extLst>
              <a:ext uri="{FF2B5EF4-FFF2-40B4-BE49-F238E27FC236}">
                <a16:creationId xmlns="" xmlns:a16="http://schemas.microsoft.com/office/drawing/2014/main" id="{03BF6FD9-D6B9-4EA1-A58C-BEB945F94148}"/>
              </a:ext>
            </a:extLst>
          </p:cNvPr>
          <p:cNvCxnSpPr>
            <a:cxnSpLocks/>
          </p:cNvCxnSpPr>
          <p:nvPr/>
        </p:nvCxnSpPr>
        <p:spPr bwMode="auto">
          <a:xfrm>
            <a:off x="7174103" y="1567179"/>
            <a:ext cx="264647" cy="943938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6" name="Ευθεία γραμμή σύνδεσης 15">
            <a:extLst>
              <a:ext uri="{FF2B5EF4-FFF2-40B4-BE49-F238E27FC236}">
                <a16:creationId xmlns="" xmlns:a16="http://schemas.microsoft.com/office/drawing/2014/main" id="{7AEA96A7-C6D2-4D0D-AE34-A83DDB25E0E8}"/>
              </a:ext>
            </a:extLst>
          </p:cNvPr>
          <p:cNvCxnSpPr>
            <a:cxnSpLocks/>
          </p:cNvCxnSpPr>
          <p:nvPr/>
        </p:nvCxnSpPr>
        <p:spPr bwMode="auto">
          <a:xfrm>
            <a:off x="7174103" y="2021244"/>
            <a:ext cx="252100" cy="704113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9">
            <a:extLst>
              <a:ext uri="{FF2B5EF4-FFF2-40B4-BE49-F238E27FC236}">
                <a16:creationId xmlns="" xmlns:a16="http://schemas.microsoft.com/office/drawing/2014/main" id="{B1CB52F0-C39A-4650-AE0F-F5C799B59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866775"/>
            <a:ext cx="8447088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</a:rPr>
              <a:t>Βελτίωση εδαφών (αύξηση διαβροχής, ικανότητας ανταλλαγής ιόντων, ρύθμιση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pH)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3735" name="Text Box 17">
            <a:extLst>
              <a:ext uri="{FF2B5EF4-FFF2-40B4-BE49-F238E27FC236}">
                <a16:creationId xmlns="" xmlns:a16="http://schemas.microsoft.com/office/drawing/2014/main" id="{780BB90A-6406-4555-906B-98644CB05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ΑΡΓΙΛΙΚΑ  ΟΡΥΚΤΑ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A74A9643-1D61-4702-BA7B-A92C2370FE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9"/>
          <a:stretch/>
        </p:blipFill>
        <p:spPr>
          <a:xfrm>
            <a:off x="1133311" y="1935163"/>
            <a:ext cx="6877377" cy="3844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058E34D-D02C-4CA2-A368-F8AF5F04ADD8}"/>
              </a:ext>
            </a:extLst>
          </p:cNvPr>
          <p:cNvSpPr txBox="1"/>
          <p:nvPr/>
        </p:nvSpPr>
        <p:spPr>
          <a:xfrm>
            <a:off x="1133310" y="5780078"/>
            <a:ext cx="68773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https://www.frontiersin.org/articles/10.3389/fpls.2020.590774/full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9">
            <a:extLst>
              <a:ext uri="{FF2B5EF4-FFF2-40B4-BE49-F238E27FC236}">
                <a16:creationId xmlns="" xmlns:a16="http://schemas.microsoft.com/office/drawing/2014/main" id="{1F472029-09F5-45C6-9F58-F27EDADE6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ΤΑΛΚΗΣ</a:t>
            </a:r>
          </a:p>
        </p:txBody>
      </p:sp>
      <p:sp>
        <p:nvSpPr>
          <p:cNvPr id="74755" name="Text Box 10">
            <a:extLst>
              <a:ext uri="{FF2B5EF4-FFF2-40B4-BE49-F238E27FC236}">
                <a16:creationId xmlns="" xmlns:a16="http://schemas.microsoft.com/office/drawing/2014/main" id="{2D4DE78A-A195-4B68-9674-94B480CFF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985838"/>
            <a:ext cx="8745537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Βελτιωτικό και χρωστική ύλη σε χρώματα, πλαστικά, ελαστικά, χαρτί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Λιπαντικό μέσο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Συστατικό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καλυντικών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(κραγιόν, πούδρα, κρέμες προσώπου, αντιιδρωτικά,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κλπ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Κεραμικά προϊόντα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Χρησιμοποιείται κατά τη μεταφορά και φύλαξη της ασφάλτου για να αποφεύγεται η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συγκόληση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των χαλικιών</a:t>
            </a:r>
          </a:p>
        </p:txBody>
      </p:sp>
      <p:sp>
        <p:nvSpPr>
          <p:cNvPr id="74756" name="Rectangle 11">
            <a:extLst>
              <a:ext uri="{FF2B5EF4-FFF2-40B4-BE49-F238E27FC236}">
                <a16:creationId xmlns="" xmlns:a16="http://schemas.microsoft.com/office/drawing/2014/main" id="{B92C3387-2689-47A1-B401-410A8E74F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16100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9">
            <a:extLst>
              <a:ext uri="{FF2B5EF4-FFF2-40B4-BE49-F238E27FC236}">
                <a16:creationId xmlns="" xmlns:a16="http://schemas.microsoft.com/office/drawing/2014/main" id="{9AB7AAED-28A1-48C1-BF54-07788CD75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ΣΕΡΠΕΝΤΙΝΗΣ</a:t>
            </a:r>
          </a:p>
        </p:txBody>
      </p:sp>
      <p:sp>
        <p:nvSpPr>
          <p:cNvPr id="75779" name="Text Box 10">
            <a:extLst>
              <a:ext uri="{FF2B5EF4-FFF2-40B4-BE49-F238E27FC236}">
                <a16:creationId xmlns="" xmlns:a16="http://schemas.microsoft.com/office/drawing/2014/main" id="{03CD5075-AD06-4A44-B9A2-87CD9598D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600075"/>
            <a:ext cx="8745537" cy="53863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 συνδυασμός της ινώδους δομής του, της μικρής θερμικής αγωγιμότητας, της μεγάλης ηλεκτρικής αντίστασης και της χημική αδράνειας δίνει στην άσβεστο την ευρεία βιομηχανική εφαρμογή της 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l-GR" altLang="el-GR" sz="20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Πηγή 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αμιάντου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(η ποικιλία του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χρυσοτίλη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λόγω : ινώδους δομής, μεγάλης θερμικής αγωγιμότητας, μεγάλης ηλεκτρικής αντίστασης, χημικής αδράνειας)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l-GR" altLang="el-GR" sz="20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Κατασκευή πυρίμαχων υφασμάτων και υλικών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l-GR" altLang="el-GR" sz="20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Πρόσθετο στα ελαστικά αυτοκινήτων, τακάκια φρένων και πλάκες συμπλέκτη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l-GR" altLang="el-GR" sz="20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Αδρανή υλικά για επιστρώσεις </a:t>
            </a:r>
          </a:p>
        </p:txBody>
      </p:sp>
      <p:sp>
        <p:nvSpPr>
          <p:cNvPr id="75780" name="Rectangle 11">
            <a:extLst>
              <a:ext uri="{FF2B5EF4-FFF2-40B4-BE49-F238E27FC236}">
                <a16:creationId xmlns="" xmlns:a16="http://schemas.microsoft.com/office/drawing/2014/main" id="{BCCB2175-0B53-4BBE-8EA9-F2BA24802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16100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9">
            <a:extLst>
              <a:ext uri="{FF2B5EF4-FFF2-40B4-BE49-F238E27FC236}">
                <a16:creationId xmlns="" xmlns:a16="http://schemas.microsoft.com/office/drawing/2014/main" id="{939C9525-B94A-4E2A-BE00-46916D572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ΜΟΣΧΟΒΙΤΗΣ</a:t>
            </a:r>
          </a:p>
        </p:txBody>
      </p:sp>
      <p:sp>
        <p:nvSpPr>
          <p:cNvPr id="76803" name="Text Box 10">
            <a:extLst>
              <a:ext uri="{FF2B5EF4-FFF2-40B4-BE49-F238E27FC236}">
                <a16:creationId xmlns="" xmlns:a16="http://schemas.microsoft.com/office/drawing/2014/main" id="{3B32B238-41AE-47EF-9043-23F0136A4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757238"/>
            <a:ext cx="8745537" cy="52625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Συνδυασμός ιδιοτήτων όπως: ο έξοχος σχισμός, ευκαμψία, ελαστικότητα και η μικρή θερμική αγωγιμότητα έχουν ως αποτέλεσμα ο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μοσχοβίτης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να έχει ευρεία χρήση στη βιομηχανία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Κατασκευή διηλεκτρικών σε πυκνωτές και τρανζίστορ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Κατασκευή θερμικών συσκευών (π.χ. αντιστάσεις ηλεκτρικών σίδερων, μετασχηματιστές)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Υποκατάστατο γυαλιού (π.χ. παράθυρα σε βιομηχανικούς κλίβανους και φούρνους μικροκυμάτων)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Βελτιωτικό πρόσθετο σε πλαστικά, χρώματα, κόλλες ταπετσαρίας </a:t>
            </a:r>
          </a:p>
        </p:txBody>
      </p:sp>
      <p:sp>
        <p:nvSpPr>
          <p:cNvPr id="76804" name="Rectangle 11">
            <a:extLst>
              <a:ext uri="{FF2B5EF4-FFF2-40B4-BE49-F238E27FC236}">
                <a16:creationId xmlns="" xmlns:a16="http://schemas.microsoft.com/office/drawing/2014/main" id="{B0261066-A2E6-4A4A-BC27-A64C9851F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16100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9">
            <a:extLst>
              <a:ext uri="{FF2B5EF4-FFF2-40B4-BE49-F238E27FC236}">
                <a16:creationId xmlns="" xmlns:a16="http://schemas.microsoft.com/office/drawing/2014/main" id="{73B0BB4E-282C-4A8E-992F-76B51E86A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ΦΥΛΛΟΠΥΡΙΤΙΚΩΝ  ΟΡΥΚΤΩΝ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363" name="Text Box 10">
            <a:extLst>
              <a:ext uri="{FF2B5EF4-FFF2-40B4-BE49-F238E27FC236}">
                <a16:creationId xmlns="" xmlns:a16="http://schemas.microsoft.com/office/drawing/2014/main" id="{7FABDA34-F437-4F62-9315-016681CF1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150938"/>
            <a:ext cx="8872537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Δύο είδη στρωμάτων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(στοιβάδες):</a:t>
            </a:r>
            <a:endParaRPr lang="el-GR" altLang="el-GR" sz="2400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5364" name="Text Box 14">
            <a:extLst>
              <a:ext uri="{FF2B5EF4-FFF2-40B4-BE49-F238E27FC236}">
                <a16:creationId xmlns="" xmlns:a16="http://schemas.microsoft.com/office/drawing/2014/main" id="{6FA2CA12-DDE1-45D0-B647-FDCD66257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2058988"/>
            <a:ext cx="8224837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l-GR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 και 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Οκταεδρικά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</a:t>
            </a:r>
            <a:r>
              <a:rPr lang="el-GR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  <a:endParaRPr lang="el-GR" altLang="el-GR" sz="2400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21509" name="Εικόνα 2">
            <a:extLst>
              <a:ext uri="{FF2B5EF4-FFF2-40B4-BE49-F238E27FC236}">
                <a16:creationId xmlns="" xmlns:a16="http://schemas.microsoft.com/office/drawing/2014/main" id="{97E2BADA-C1FF-4C7A-B991-699AFEEA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635250"/>
            <a:ext cx="4354512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3">
            <a:extLst>
              <a:ext uri="{FF2B5EF4-FFF2-40B4-BE49-F238E27FC236}">
                <a16:creationId xmlns="" xmlns:a16="http://schemas.microsoft.com/office/drawing/2014/main" id="{36D3BE6F-7CDF-45DD-B72A-706097827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963" y="4638675"/>
            <a:ext cx="4435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rgbClr val="3C3CD0"/>
                </a:solidFill>
                <a:cs typeface="Times New Roman" panose="02020603050405020304" pitchFamily="18" charset="0"/>
              </a:rPr>
              <a:t>Οκταεδρικό στρώμα (Ο)</a:t>
            </a:r>
            <a:endParaRPr lang="el-GR" altLang="el-GR" sz="2400"/>
          </a:p>
        </p:txBody>
      </p:sp>
      <p:sp>
        <p:nvSpPr>
          <p:cNvPr id="21511" name="TextBox 14">
            <a:extLst>
              <a:ext uri="{FF2B5EF4-FFF2-40B4-BE49-F238E27FC236}">
                <a16:creationId xmlns="" xmlns:a16="http://schemas.microsoft.com/office/drawing/2014/main" id="{9511EC2B-4F11-4876-AFAB-45EEF4530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5048250"/>
            <a:ext cx="844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https://www.geo-ceramic-laboratory.com/geo-ceramic-laboratory/clay-mineralogy/</a:t>
            </a: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1512" name="Εικόνα 6">
            <a:extLst>
              <a:ext uri="{FF2B5EF4-FFF2-40B4-BE49-F238E27FC236}">
                <a16:creationId xmlns="" xmlns:a16="http://schemas.microsoft.com/office/drawing/2014/main" id="{8850D93A-22F9-4D1F-8428-92BE5A004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/>
          <a:stretch>
            <a:fillRect/>
          </a:stretch>
        </p:blipFill>
        <p:spPr bwMode="auto">
          <a:xfrm>
            <a:off x="182563" y="2635250"/>
            <a:ext cx="45370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17">
            <a:extLst>
              <a:ext uri="{FF2B5EF4-FFF2-40B4-BE49-F238E27FC236}">
                <a16:creationId xmlns="" xmlns:a16="http://schemas.microsoft.com/office/drawing/2014/main" id="{166F08FF-E6A1-45A5-8E73-C52834A55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4622800"/>
            <a:ext cx="45370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2400">
                <a:solidFill>
                  <a:srgbClr val="3C3CD0"/>
                </a:solidFill>
                <a:cs typeface="Times New Roman" panose="02020603050405020304" pitchFamily="18" charset="0"/>
              </a:rPr>
              <a:t>Τετραεδρικό στρώμα (Τ)</a:t>
            </a:r>
            <a:endParaRPr lang="el-GR" altLang="el-GR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9">
            <a:extLst>
              <a:ext uri="{FF2B5EF4-FFF2-40B4-BE49-F238E27FC236}">
                <a16:creationId xmlns="" xmlns:a16="http://schemas.microsoft.com/office/drawing/2014/main" id="{47838851-7913-4A18-89C1-C087FF67A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ΜΟΣΧΟΒΙΤΗΣ</a:t>
            </a:r>
          </a:p>
        </p:txBody>
      </p:sp>
      <p:sp>
        <p:nvSpPr>
          <p:cNvPr id="77827" name="Text Box 10">
            <a:extLst>
              <a:ext uri="{FF2B5EF4-FFF2-40B4-BE49-F238E27FC236}">
                <a16:creationId xmlns="" xmlns:a16="http://schemas.microsoft.com/office/drawing/2014/main" id="{751E6AED-F75F-4ED2-B2BB-DDEEE00DB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985838"/>
            <a:ext cx="8745537" cy="3786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Επίστρωση σε ταπετσαρίες (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μεταξώδης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λάμψη)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Εσωτερική επίστρωση σε καλούπια ελαστικών αυτοκινήτων, για εύκολο αποχωρισμό)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Συστατικό λάσπης γεωτρήσεων πετρελαίου και φυσικού αερίου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Συστατικό καλλυντικών (βερνίκια νυχιών, κραγιόν, σκιές ματιών,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μέικ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απ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, κρέμες προσώπου,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κ.λ.π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.) </a:t>
            </a:r>
          </a:p>
        </p:txBody>
      </p:sp>
      <p:sp>
        <p:nvSpPr>
          <p:cNvPr id="77828" name="Rectangle 11">
            <a:extLst>
              <a:ext uri="{FF2B5EF4-FFF2-40B4-BE49-F238E27FC236}">
                <a16:creationId xmlns="" xmlns:a16="http://schemas.microsoft.com/office/drawing/2014/main" id="{12A4B095-10CF-4188-AA1B-D4F1B2972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16100"/>
            <a:ext cx="184150" cy="5238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l-GR" alt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9">
            <a:extLst>
              <a:ext uri="{FF2B5EF4-FFF2-40B4-BE49-F238E27FC236}">
                <a16:creationId xmlns="" xmlns:a16="http://schemas.microsoft.com/office/drawing/2014/main" id="{B85E8224-A677-4B09-8B0F-738A44376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Ο  Μοσχοβίτης  στο  μικροσκόπιο</a:t>
            </a:r>
          </a:p>
        </p:txBody>
      </p:sp>
      <p:sp>
        <p:nvSpPr>
          <p:cNvPr id="78851" name="Text Box 16">
            <a:extLst>
              <a:ext uri="{FF2B5EF4-FFF2-40B4-BE49-F238E27FC236}">
                <a16:creationId xmlns="" xmlns:a16="http://schemas.microsoft.com/office/drawing/2014/main" id="{3DFE95C9-CBBC-436D-BC70-69387E66F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44638"/>
            <a:ext cx="19304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Μοσχοβίτης</a:t>
            </a:r>
          </a:p>
        </p:txBody>
      </p:sp>
      <p:sp>
        <p:nvSpPr>
          <p:cNvPr id="78852" name="Rectangle 23">
            <a:extLst>
              <a:ext uri="{FF2B5EF4-FFF2-40B4-BE49-F238E27FC236}">
                <a16:creationId xmlns="" xmlns:a16="http://schemas.microsoft.com/office/drawing/2014/main" id="{34BEC97C-D6CD-42F8-BBF2-961ADCA82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366838"/>
            <a:ext cx="1389063" cy="3416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//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</a:rPr>
              <a:t>Nicols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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Nicols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2850DBB9-DF00-4778-AEF7-3B33AA7B4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45" y="711359"/>
            <a:ext cx="3835733" cy="255555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466ADEC3-43F8-4069-9758-0FDF1DBCD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45" y="3266916"/>
            <a:ext cx="3835733" cy="2555557"/>
          </a:xfrm>
          <a:prstGeom prst="rect">
            <a:avLst/>
          </a:prstGeom>
        </p:spPr>
      </p:pic>
      <p:sp>
        <p:nvSpPr>
          <p:cNvPr id="78855" name="Line 81">
            <a:extLst>
              <a:ext uri="{FF2B5EF4-FFF2-40B4-BE49-F238E27FC236}">
                <a16:creationId xmlns="" xmlns:a16="http://schemas.microsoft.com/office/drawing/2014/main" id="{398E3E58-4CDA-4408-B1EA-9F29FD612D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1813" y="1696879"/>
            <a:ext cx="1599755" cy="146209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56" name="Line 82">
            <a:extLst>
              <a:ext uri="{FF2B5EF4-FFF2-40B4-BE49-F238E27FC236}">
                <a16:creationId xmlns="" xmlns:a16="http://schemas.microsoft.com/office/drawing/2014/main" id="{87427B32-E4EA-4AF3-BD45-B6A63FFBA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0063" y="1841501"/>
            <a:ext cx="1801645" cy="2200148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C08F4D5-C2BF-499E-B413-45EB78ADFB6B}"/>
              </a:ext>
            </a:extLst>
          </p:cNvPr>
          <p:cNvSpPr txBox="1"/>
          <p:nvPr/>
        </p:nvSpPr>
        <p:spPr>
          <a:xfrm>
            <a:off x="2200656" y="5838506"/>
            <a:ext cx="5251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http://www.alexstrekeisen.it/english/meta/muscovite.php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9">
            <a:extLst>
              <a:ext uri="{FF2B5EF4-FFF2-40B4-BE49-F238E27FC236}">
                <a16:creationId xmlns="" xmlns:a16="http://schemas.microsoft.com/office/drawing/2014/main" id="{72855690-AF14-4AB2-AEB8-33DC71F64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Ο  Μοσχοβίτης  στο  μικροσκόπιο</a:t>
            </a:r>
          </a:p>
        </p:txBody>
      </p:sp>
      <p:sp>
        <p:nvSpPr>
          <p:cNvPr id="79875" name="Text Box 10">
            <a:extLst>
              <a:ext uri="{FF2B5EF4-FFF2-40B4-BE49-F238E27FC236}">
                <a16:creationId xmlns="" xmlns:a16="http://schemas.microsoft.com/office/drawing/2014/main" id="{C664CF89-8B67-4215-B001-2062BDE4F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700" y="1400175"/>
            <a:ext cx="19304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Μοσχοβίτης</a:t>
            </a:r>
          </a:p>
        </p:txBody>
      </p:sp>
      <p:sp>
        <p:nvSpPr>
          <p:cNvPr id="79876" name="Rectangle 11">
            <a:extLst>
              <a:ext uri="{FF2B5EF4-FFF2-40B4-BE49-F238E27FC236}">
                <a16:creationId xmlns="" xmlns:a16="http://schemas.microsoft.com/office/drawing/2014/main" id="{38521509-E5E9-40DA-A595-9F7444078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514" y="5132880"/>
            <a:ext cx="6092825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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Nicols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D7606353-303E-49A7-A937-29892DE91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2011681"/>
            <a:ext cx="4453128" cy="2966896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7779587B-E4D9-4495-8819-73A1B837F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11680"/>
            <a:ext cx="4453125" cy="29668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B6B2CB0-A583-43A5-83BA-814A5772AAFE}"/>
              </a:ext>
            </a:extLst>
          </p:cNvPr>
          <p:cNvSpPr txBox="1"/>
          <p:nvPr/>
        </p:nvSpPr>
        <p:spPr>
          <a:xfrm>
            <a:off x="118871" y="5590080"/>
            <a:ext cx="89062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http://www.alexstrekeisen.it/english/meta/muscovite.php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9">
            <a:extLst>
              <a:ext uri="{FF2B5EF4-FFF2-40B4-BE49-F238E27FC236}">
                <a16:creationId xmlns="" xmlns:a16="http://schemas.microsoft.com/office/drawing/2014/main" id="{CF2EBA0A-F54E-4026-AEFD-A7C8029C9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Ο Βιοτίτης  στο  μικροσκόπιο</a:t>
            </a:r>
          </a:p>
        </p:txBody>
      </p:sp>
      <p:sp>
        <p:nvSpPr>
          <p:cNvPr id="80901" name="Text Box 27">
            <a:extLst>
              <a:ext uri="{FF2B5EF4-FFF2-40B4-BE49-F238E27FC236}">
                <a16:creationId xmlns="" xmlns:a16="http://schemas.microsoft.com/office/drawing/2014/main" id="{16C82D3D-5596-4923-9E13-A27566EA9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44638"/>
            <a:ext cx="19304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Βιοτίτης</a:t>
            </a:r>
          </a:p>
        </p:txBody>
      </p:sp>
      <p:sp>
        <p:nvSpPr>
          <p:cNvPr id="80904" name="Rectangle 30">
            <a:extLst>
              <a:ext uri="{FF2B5EF4-FFF2-40B4-BE49-F238E27FC236}">
                <a16:creationId xmlns="" xmlns:a16="http://schemas.microsoft.com/office/drawing/2014/main" id="{E3AE33D3-1088-48E9-B3A1-3CE79B667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366838"/>
            <a:ext cx="1389063" cy="3416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//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</a:rPr>
              <a:t>Nicols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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Nicols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D6B078A7-0AFD-410D-B203-B29883A73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54" y="676554"/>
            <a:ext cx="4288091" cy="2856941"/>
          </a:xfrm>
          <a:prstGeom prst="rect">
            <a:avLst/>
          </a:prstGeom>
        </p:spPr>
      </p:pic>
      <p:sp>
        <p:nvSpPr>
          <p:cNvPr id="80902" name="Line 28">
            <a:extLst>
              <a:ext uri="{FF2B5EF4-FFF2-40B4-BE49-F238E27FC236}">
                <a16:creationId xmlns="" xmlns:a16="http://schemas.microsoft.com/office/drawing/2014/main" id="{3DFD89E5-B81A-469F-8261-CF1AB58319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1812" y="1843088"/>
            <a:ext cx="2889059" cy="73552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7C9A9B66-5718-4AC5-A89A-56228146E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954" y="3533495"/>
            <a:ext cx="4288091" cy="2856941"/>
          </a:xfrm>
          <a:prstGeom prst="rect">
            <a:avLst/>
          </a:prstGeom>
        </p:spPr>
      </p:pic>
      <p:sp>
        <p:nvSpPr>
          <p:cNvPr id="80903" name="Line 29">
            <a:extLst>
              <a:ext uri="{FF2B5EF4-FFF2-40B4-BE49-F238E27FC236}">
                <a16:creationId xmlns="" xmlns:a16="http://schemas.microsoft.com/office/drawing/2014/main" id="{C45139E7-5704-4C25-B6A9-34AAAC5555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0062" y="1841500"/>
            <a:ext cx="2692209" cy="3708908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613C8DB-B6FD-4153-B508-0CDA7E009022}"/>
              </a:ext>
            </a:extLst>
          </p:cNvPr>
          <p:cNvSpPr txBox="1"/>
          <p:nvPr/>
        </p:nvSpPr>
        <p:spPr>
          <a:xfrm>
            <a:off x="2404871" y="6376800"/>
            <a:ext cx="43111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http://www.alexstrekeisen.it/meta/biotite.php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9">
            <a:extLst>
              <a:ext uri="{FF2B5EF4-FFF2-40B4-BE49-F238E27FC236}">
                <a16:creationId xmlns="" xmlns:a16="http://schemas.microsoft.com/office/drawing/2014/main" id="{3AAD9A74-007B-4852-99A7-EF64B6F62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Ο Βιοτίτης  στο  μικροσκόπιο</a:t>
            </a:r>
          </a:p>
        </p:txBody>
      </p:sp>
      <p:sp>
        <p:nvSpPr>
          <p:cNvPr id="81923" name="Text Box 12">
            <a:extLst>
              <a:ext uri="{FF2B5EF4-FFF2-40B4-BE49-F238E27FC236}">
                <a16:creationId xmlns="" xmlns:a16="http://schemas.microsoft.com/office/drawing/2014/main" id="{1F47417D-78B6-458F-BC0C-EED7FF027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44638"/>
            <a:ext cx="19304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Βιοτίτης</a:t>
            </a:r>
          </a:p>
        </p:txBody>
      </p:sp>
      <p:sp>
        <p:nvSpPr>
          <p:cNvPr id="81924" name="Rectangle 15">
            <a:extLst>
              <a:ext uri="{FF2B5EF4-FFF2-40B4-BE49-F238E27FC236}">
                <a16:creationId xmlns="" xmlns:a16="http://schemas.microsoft.com/office/drawing/2014/main" id="{8CA454B1-8A56-4D24-8616-9F3B4A001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1366838"/>
            <a:ext cx="1389063" cy="3416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//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</a:rPr>
              <a:t>Nicols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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Nicols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A7BA39A2-D9E5-4B9E-A12D-4D6C05BB3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26" y="639891"/>
            <a:ext cx="4474498" cy="298113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43C91654-7BDC-4A7A-BE81-0C2D254AD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26" y="3621026"/>
            <a:ext cx="4474498" cy="2981134"/>
          </a:xfrm>
          <a:prstGeom prst="rect">
            <a:avLst/>
          </a:prstGeom>
        </p:spPr>
      </p:pic>
      <p:sp>
        <p:nvSpPr>
          <p:cNvPr id="81926" name="Line 17">
            <a:extLst>
              <a:ext uri="{FF2B5EF4-FFF2-40B4-BE49-F238E27FC236}">
                <a16:creationId xmlns="" xmlns:a16="http://schemas.microsoft.com/office/drawing/2014/main" id="{D05ACA14-284D-4EBF-A90E-2AF9F0F6D8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8933" y="1762411"/>
            <a:ext cx="1252283" cy="239427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1928" name="Line 20">
            <a:extLst>
              <a:ext uri="{FF2B5EF4-FFF2-40B4-BE49-F238E27FC236}">
                <a16:creationId xmlns="" xmlns:a16="http://schemas.microsoft.com/office/drawing/2014/main" id="{FA172C38-92F0-4251-9C83-3AE7A771C4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8933" y="1773237"/>
            <a:ext cx="1389063" cy="2970307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C12B171-1FE8-4F48-AC26-C63229093106}"/>
              </a:ext>
            </a:extLst>
          </p:cNvPr>
          <p:cNvSpPr txBox="1"/>
          <p:nvPr/>
        </p:nvSpPr>
        <p:spPr>
          <a:xfrm>
            <a:off x="2412350" y="6579185"/>
            <a:ext cx="43111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http://www.alexstrekeisen.it/meta/biotite.php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9">
            <a:extLst>
              <a:ext uri="{FF2B5EF4-FFF2-40B4-BE49-F238E27FC236}">
                <a16:creationId xmlns="" xmlns:a16="http://schemas.microsoft.com/office/drawing/2014/main" id="{5F17D732-E411-4BCC-90F6-2EEAAB72E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Ο  Χλωρίτης  στο  μικροσκόπιο</a:t>
            </a:r>
          </a:p>
        </p:txBody>
      </p:sp>
      <p:sp>
        <p:nvSpPr>
          <p:cNvPr id="83971" name="Text Box 12">
            <a:extLst>
              <a:ext uri="{FF2B5EF4-FFF2-40B4-BE49-F238E27FC236}">
                <a16:creationId xmlns="" xmlns:a16="http://schemas.microsoft.com/office/drawing/2014/main" id="{D9858625-91EA-4E4B-A3DD-530564A5B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1500188"/>
            <a:ext cx="17272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Χλωρίτης</a:t>
            </a:r>
          </a:p>
        </p:txBody>
      </p:sp>
      <p:sp>
        <p:nvSpPr>
          <p:cNvPr id="83972" name="Rectangle 17">
            <a:extLst>
              <a:ext uri="{FF2B5EF4-FFF2-40B4-BE49-F238E27FC236}">
                <a16:creationId xmlns="" xmlns:a16="http://schemas.microsoft.com/office/drawing/2014/main" id="{E61F6EBD-E39A-4519-AC19-8FD51FD71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386" y="1603756"/>
            <a:ext cx="1389063" cy="3416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//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</a:rPr>
              <a:t>Nicols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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Nicols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9656E687-B95D-45E8-809A-8C4A6489A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78" y="593726"/>
            <a:ext cx="4093544" cy="2727324"/>
          </a:xfrm>
          <a:prstGeom prst="rect">
            <a:avLst/>
          </a:prstGeom>
        </p:spPr>
      </p:pic>
      <p:sp>
        <p:nvSpPr>
          <p:cNvPr id="83974" name="Line 34">
            <a:extLst>
              <a:ext uri="{FF2B5EF4-FFF2-40B4-BE49-F238E27FC236}">
                <a16:creationId xmlns="" xmlns:a16="http://schemas.microsoft.com/office/drawing/2014/main" id="{B9C5CEBD-18F0-4839-8BEA-7C1546767C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7538" y="1785939"/>
            <a:ext cx="1450022" cy="17145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2049F388-B0C7-4ACA-86F8-8C118831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6" y="3311906"/>
            <a:ext cx="4650630" cy="3098482"/>
          </a:xfrm>
          <a:prstGeom prst="rect">
            <a:avLst/>
          </a:prstGeom>
        </p:spPr>
      </p:pic>
      <p:sp>
        <p:nvSpPr>
          <p:cNvPr id="83976" name="Line 47">
            <a:extLst>
              <a:ext uri="{FF2B5EF4-FFF2-40B4-BE49-F238E27FC236}">
                <a16:creationId xmlns="" xmlns:a16="http://schemas.microsoft.com/office/drawing/2014/main" id="{4158EA64-3E7A-47F8-BDC2-EDD5671D55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61872" y="1771650"/>
            <a:ext cx="611378" cy="3284982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48AE6B0E-024A-47E5-980A-A53C4181A1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92" b="18339"/>
          <a:stretch/>
        </p:blipFill>
        <p:spPr>
          <a:xfrm>
            <a:off x="4424790" y="3311906"/>
            <a:ext cx="3457338" cy="30984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B1152EF-599F-4169-A4BA-10DF0B52C8D5}"/>
              </a:ext>
            </a:extLst>
          </p:cNvPr>
          <p:cNvSpPr txBox="1"/>
          <p:nvPr/>
        </p:nvSpPr>
        <p:spPr>
          <a:xfrm>
            <a:off x="515938" y="6410388"/>
            <a:ext cx="7356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http://www.alexstrekeisen.it/english/meta/chlorite.php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9">
            <a:extLst>
              <a:ext uri="{FF2B5EF4-FFF2-40B4-BE49-F238E27FC236}">
                <a16:creationId xmlns="" xmlns:a16="http://schemas.microsoft.com/office/drawing/2014/main" id="{4D6C0F16-C7C9-40F1-BBAD-0216F0353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Ο  Χλωρίτης  στο  μικροσκόπιο</a:t>
            </a:r>
          </a:p>
        </p:txBody>
      </p:sp>
      <p:sp>
        <p:nvSpPr>
          <p:cNvPr id="84995" name="Text Box 10">
            <a:extLst>
              <a:ext uri="{FF2B5EF4-FFF2-40B4-BE49-F238E27FC236}">
                <a16:creationId xmlns="" xmlns:a16="http://schemas.microsoft.com/office/drawing/2014/main" id="{A81E2FA6-0743-48BD-8E90-AA9461D99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1500188"/>
            <a:ext cx="17272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Χλωρίτης</a:t>
            </a:r>
          </a:p>
        </p:txBody>
      </p:sp>
      <p:sp>
        <p:nvSpPr>
          <p:cNvPr id="84996" name="Rectangle 11">
            <a:extLst>
              <a:ext uri="{FF2B5EF4-FFF2-40B4-BE49-F238E27FC236}">
                <a16:creationId xmlns="" xmlns:a16="http://schemas.microsoft.com/office/drawing/2014/main" id="{85D396DC-C669-4AB7-BCCC-8EF0BAAC2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1675" y="1514475"/>
            <a:ext cx="1389063" cy="3416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//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</a:rPr>
              <a:t>Nicols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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Nicols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00AFDBDB-F50F-4E0E-9994-FAD499DBC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45" y="649273"/>
            <a:ext cx="4442823" cy="296003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="" xmlns:a16="http://schemas.microsoft.com/office/drawing/2014/main" id="{B79EBAE9-CD0D-4B3D-BC02-B62C4A442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45" y="3609178"/>
            <a:ext cx="4442823" cy="29600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150E08C-B1FA-4A1F-B006-72DD39F4CA49}"/>
              </a:ext>
            </a:extLst>
          </p:cNvPr>
          <p:cNvSpPr txBox="1"/>
          <p:nvPr/>
        </p:nvSpPr>
        <p:spPr>
          <a:xfrm>
            <a:off x="893985" y="6527306"/>
            <a:ext cx="7356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http://www.alexstrekeisen.it/english/meta/chlorite.php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5000" name="Line 41">
            <a:extLst>
              <a:ext uri="{FF2B5EF4-FFF2-40B4-BE49-F238E27FC236}">
                <a16:creationId xmlns="" xmlns:a16="http://schemas.microsoft.com/office/drawing/2014/main" id="{66353A18-34CE-4B9D-86E5-B07E64A9C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3250" y="1771650"/>
            <a:ext cx="1985518" cy="310374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4998" name="Line 28">
            <a:extLst>
              <a:ext uri="{FF2B5EF4-FFF2-40B4-BE49-F238E27FC236}">
                <a16:creationId xmlns="" xmlns:a16="http://schemas.microsoft.com/office/drawing/2014/main" id="{A6181C84-174C-4BF4-8444-DED34153BE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7538" y="1785938"/>
            <a:ext cx="2146300" cy="333375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9">
            <a:extLst>
              <a:ext uri="{FF2B5EF4-FFF2-40B4-BE49-F238E27FC236}">
                <a16:creationId xmlns="" xmlns:a16="http://schemas.microsoft.com/office/drawing/2014/main" id="{23CA5B1C-6206-485A-8770-D122B4A69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Ο Τάλκης  στο  μικροσκόπιο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FFC18F8A-0D94-4548-A816-810A2A3E2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51" y="697802"/>
            <a:ext cx="4252686" cy="2833352"/>
          </a:xfrm>
          <a:prstGeom prst="rect">
            <a:avLst/>
          </a:prstGeom>
        </p:spPr>
      </p:pic>
      <p:sp>
        <p:nvSpPr>
          <p:cNvPr id="86019" name="Rectangle 17">
            <a:extLst>
              <a:ext uri="{FF2B5EF4-FFF2-40B4-BE49-F238E27FC236}">
                <a16:creationId xmlns="" xmlns:a16="http://schemas.microsoft.com/office/drawing/2014/main" id="{6E11081A-F00D-4C80-BEA7-B1A2877E0E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912" y="1659319"/>
            <a:ext cx="1757363" cy="3440112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</a:rPr>
              <a:t>//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</a:rPr>
              <a:t>Nicols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US" altLang="el-GR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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Nicols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</p:txBody>
      </p:sp>
      <p:sp>
        <p:nvSpPr>
          <p:cNvPr id="86020" name="Rectangle 25">
            <a:extLst>
              <a:ext uri="{FF2B5EF4-FFF2-40B4-BE49-F238E27FC236}">
                <a16:creationId xmlns="" xmlns:a16="http://schemas.microsoft.com/office/drawing/2014/main" id="{BF9091CA-2DAB-4B3E-88C0-A328DE0AB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306513"/>
            <a:ext cx="2074863" cy="392112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Τάλκης</a:t>
            </a:r>
            <a:endParaRPr lang="el-GR" altLang="el-GR" sz="2400" b="1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</p:txBody>
      </p:sp>
      <p:sp>
        <p:nvSpPr>
          <p:cNvPr id="86023" name="Line 30">
            <a:extLst>
              <a:ext uri="{FF2B5EF4-FFF2-40B4-BE49-F238E27FC236}">
                <a16:creationId xmlns="" xmlns:a16="http://schemas.microsoft.com/office/drawing/2014/main" id="{8CB9E766-7A83-4A8C-B837-43E46C8EAA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638" y="1570038"/>
            <a:ext cx="1970087" cy="36195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8E76D87E-AD57-4C6E-9F31-B11DFAC4B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52" y="3514653"/>
            <a:ext cx="4252685" cy="2833352"/>
          </a:xfrm>
          <a:prstGeom prst="rect">
            <a:avLst/>
          </a:prstGeom>
        </p:spPr>
      </p:pic>
      <p:sp>
        <p:nvSpPr>
          <p:cNvPr id="86024" name="Line 31">
            <a:extLst>
              <a:ext uri="{FF2B5EF4-FFF2-40B4-BE49-F238E27FC236}">
                <a16:creationId xmlns="" xmlns:a16="http://schemas.microsoft.com/office/drawing/2014/main" id="{FA46C579-C3AF-4AF4-8243-3CFCD97026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238" y="1557338"/>
            <a:ext cx="2239962" cy="317500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B1E04AE-6955-42BE-81F3-EAF2659568B7}"/>
              </a:ext>
            </a:extLst>
          </p:cNvPr>
          <p:cNvSpPr txBox="1"/>
          <p:nvPr/>
        </p:nvSpPr>
        <p:spPr>
          <a:xfrm>
            <a:off x="2676751" y="6315003"/>
            <a:ext cx="42526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http://www.alexstrekeisen.it/meta/talco.php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9">
            <a:extLst>
              <a:ext uri="{FF2B5EF4-FFF2-40B4-BE49-F238E27FC236}">
                <a16:creationId xmlns="" xmlns:a16="http://schemas.microsoft.com/office/drawing/2014/main" id="{2BC9240F-59A3-463D-A8F5-126B25206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Ο  Σερικίτης  στο  μικροσκόπιο</a:t>
            </a:r>
          </a:p>
        </p:txBody>
      </p:sp>
      <p:sp>
        <p:nvSpPr>
          <p:cNvPr id="87045" name="Rectangle 45">
            <a:extLst>
              <a:ext uri="{FF2B5EF4-FFF2-40B4-BE49-F238E27FC236}">
                <a16:creationId xmlns="" xmlns:a16="http://schemas.microsoft.com/office/drawing/2014/main" id="{36E50A27-7506-4F2A-883B-CA63DDE25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" y="1306513"/>
            <a:ext cx="2074863" cy="392112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l-GR" altLang="el-GR" sz="2400" b="1">
                <a:solidFill>
                  <a:schemeClr val="accent6">
                    <a:lumMod val="75000"/>
                  </a:schemeClr>
                </a:solidFill>
              </a:rPr>
              <a:t>Σερικίτης</a:t>
            </a:r>
            <a:endParaRPr lang="el-GR" altLang="el-GR" sz="2400" b="1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</p:txBody>
      </p:sp>
      <p:sp>
        <p:nvSpPr>
          <p:cNvPr id="87048" name="Rectangle 48">
            <a:extLst>
              <a:ext uri="{FF2B5EF4-FFF2-40B4-BE49-F238E27FC236}">
                <a16:creationId xmlns="" xmlns:a16="http://schemas.microsoft.com/office/drawing/2014/main" id="{AB2E3FD5-3421-4824-B5CC-E0A203544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0433" y="2296341"/>
            <a:ext cx="1266693" cy="193899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 </a:t>
            </a:r>
            <a:r>
              <a:rPr lang="en-US" altLang="el-GR" sz="2400" b="1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Nicols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03527AB8-617F-479D-A748-7243001A3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46" y="1949450"/>
            <a:ext cx="6058829" cy="4036695"/>
          </a:xfrm>
          <a:prstGeom prst="rect">
            <a:avLst/>
          </a:prstGeom>
        </p:spPr>
      </p:pic>
      <p:sp>
        <p:nvSpPr>
          <p:cNvPr id="87047" name="Line 47">
            <a:extLst>
              <a:ext uri="{FF2B5EF4-FFF2-40B4-BE49-F238E27FC236}">
                <a16:creationId xmlns="" xmlns:a16="http://schemas.microsoft.com/office/drawing/2014/main" id="{80121349-9BA2-486A-9FF1-0CF3EFBFB8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6736" y="1698622"/>
            <a:ext cx="2359152" cy="3001393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Line 47">
            <a:extLst>
              <a:ext uri="{FF2B5EF4-FFF2-40B4-BE49-F238E27FC236}">
                <a16:creationId xmlns="" xmlns:a16="http://schemas.microsoft.com/office/drawing/2014/main" id="{98E5924C-7196-4B63-AE22-3C41817BB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6736" y="1698624"/>
            <a:ext cx="91440" cy="3275711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 w="lg" len="lg"/>
          </a:ln>
        </p:spPr>
        <p:txBody>
          <a:bodyPr/>
          <a:lstStyle/>
          <a:p>
            <a:pPr>
              <a:defRPr/>
            </a:pPr>
            <a:endParaRPr lang="el-GR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7378FB2-CAB2-4C6A-980D-51A9EC83CD1C}"/>
              </a:ext>
            </a:extLst>
          </p:cNvPr>
          <p:cNvSpPr txBox="1"/>
          <p:nvPr/>
        </p:nvSpPr>
        <p:spPr>
          <a:xfrm>
            <a:off x="992846" y="5944582"/>
            <a:ext cx="6058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http://www.alexstrekeisen.it/english/pluto/sericite.php</a:t>
            </a:r>
            <a:r>
              <a:rPr lang="el-GR" sz="1600" dirty="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Text Box 10">
            <a:extLst>
              <a:ext uri="{FF2B5EF4-FFF2-40B4-BE49-F238E27FC236}">
                <a16:creationId xmlns="" xmlns:a16="http://schemas.microsoft.com/office/drawing/2014/main" id="{279AA443-9A32-44DA-8DCF-EB8303EC4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123825"/>
            <a:ext cx="8434388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ΕΜΦΑΝΙΣΕΙΣ ΦΥΛΛΟΠΥΡΥΤΙΚΩΝ  ΟΡΥΚΤΩΝ</a:t>
            </a:r>
            <a:endParaRPr lang="el-GR" altLang="el-GR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14815" name="Group 63">
            <a:extLst>
              <a:ext uri="{FF2B5EF4-FFF2-40B4-BE49-F238E27FC236}">
                <a16:creationId xmlns="" xmlns:a16="http://schemas.microsoft.com/office/drawing/2014/main" id="{485E31A4-2DCC-413C-AB23-6C857DF1450E}"/>
              </a:ext>
            </a:extLst>
          </p:cNvPr>
          <p:cNvGraphicFramePr>
            <a:graphicFrameLocks noGrp="1"/>
          </p:cNvGraphicFramePr>
          <p:nvPr/>
        </p:nvGraphicFramePr>
        <p:xfrm>
          <a:off x="311150" y="1185863"/>
          <a:ext cx="8607425" cy="4148138"/>
        </p:xfrm>
        <a:graphic>
          <a:graphicData uri="http://schemas.openxmlformats.org/drawingml/2006/table">
            <a:tbl>
              <a:tblPr/>
              <a:tblGrid>
                <a:gridCol w="1784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019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10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255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Μαγματικά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Μεταμορφωμένα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Ιζηματογενή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29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Μοσχοβίτης,Βιοτίτης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++</a:t>
                      </a: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(πχ. Γρανίτης, διορίτης, αντίστοιχα)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+ (π.χ. γνεύσιοι)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++ (</a:t>
                      </a: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π.χ. ψαμμίτης)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097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Φλογοπίτης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+ (π.χ. περιδοτίτης)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++ (π.χ. μεταμορφωμένους ασβεστόλιθους)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+ (π.χ. ψαμμίτης)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9">
            <a:extLst>
              <a:ext uri="{FF2B5EF4-FFF2-40B4-BE49-F238E27FC236}">
                <a16:creationId xmlns="" xmlns:a16="http://schemas.microsoft.com/office/drawing/2014/main" id="{87CB24F2-6666-4282-B626-0EF509CB0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ΦΥΛΛΟΠΥΡΙΤΙΚΩΝ  ΟΡΥΚΤΩΝ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6387" name="Text Box 10">
            <a:extLst>
              <a:ext uri="{FF2B5EF4-FFF2-40B4-BE49-F238E27FC236}">
                <a16:creationId xmlns="" xmlns:a16="http://schemas.microsoft.com/office/drawing/2014/main" id="{41F6859E-4D05-4272-8687-DB8B6438D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20763"/>
            <a:ext cx="9144000" cy="157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Τα στρώματα </a:t>
            </a:r>
            <a:r>
              <a:rPr lang="el-GR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Τ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και </a:t>
            </a:r>
            <a:r>
              <a:rPr lang="el-GR" altLang="el-GR" sz="24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Ο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ενώνονται μεταξύ τους ώστε να σχηματίζουν φύλλα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Τα φύλλα στοιβάζονται το ένα πάνω στο άλλο</a:t>
            </a:r>
            <a:endParaRPr lang="el-GR" altLang="el-GR" sz="2400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22532" name="Εικόνα 2">
            <a:extLst>
              <a:ext uri="{FF2B5EF4-FFF2-40B4-BE49-F238E27FC236}">
                <a16:creationId xmlns="" xmlns:a16="http://schemas.microsoft.com/office/drawing/2014/main" id="{250EF1C7-664D-40F6-867C-F9C0472E4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1" b="50000"/>
          <a:stretch>
            <a:fillRect/>
          </a:stretch>
        </p:blipFill>
        <p:spPr bwMode="auto">
          <a:xfrm>
            <a:off x="804863" y="2798763"/>
            <a:ext cx="74818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9">
            <a:extLst>
              <a:ext uri="{FF2B5EF4-FFF2-40B4-BE49-F238E27FC236}">
                <a16:creationId xmlns="" xmlns:a16="http://schemas.microsoft.com/office/drawing/2014/main" id="{E04AEF19-BFAC-464C-9ADA-D77577301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6227763"/>
            <a:ext cx="844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https://www.geo-ceramic-laboratory.com/geo-ceramic-laboratory/clay-mineralogy/</a:t>
            </a: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10">
            <a:extLst>
              <a:ext uri="{FF2B5EF4-FFF2-40B4-BE49-F238E27FC236}">
                <a16:creationId xmlns="" xmlns:a16="http://schemas.microsoft.com/office/drawing/2014/main" id="{28D995B1-E14A-474C-A233-684F62763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123825"/>
            <a:ext cx="8434388" cy="519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ΕΜΦΑΝΙΣΕΙΣ ΦΥΛΛΟΠΥΡΥΤΙΚΩΝ  ΟΡΥΚΤΩΝ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88509" name="Group 29">
            <a:extLst>
              <a:ext uri="{FF2B5EF4-FFF2-40B4-BE49-F238E27FC236}">
                <a16:creationId xmlns="" xmlns:a16="http://schemas.microsoft.com/office/drawing/2014/main" id="{715EC288-BCF3-4336-9948-1633B18D1639}"/>
              </a:ext>
            </a:extLst>
          </p:cNvPr>
          <p:cNvGraphicFramePr>
            <a:graphicFrameLocks noGrp="1"/>
          </p:cNvGraphicFramePr>
          <p:nvPr/>
        </p:nvGraphicFramePr>
        <p:xfrm>
          <a:off x="254000" y="985838"/>
          <a:ext cx="8636000" cy="2844963"/>
        </p:xfrm>
        <a:graphic>
          <a:graphicData uri="http://schemas.openxmlformats.org/drawingml/2006/table">
            <a:tbl>
              <a:tblPr/>
              <a:tblGrid>
                <a:gridCol w="21145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12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7803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2479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85" marB="456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Μαγματικά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Μεταμορφωμένα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Ιζηματογενή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2000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Χλωρίτης</a:t>
                      </a:r>
                    </a:p>
                  </a:txBody>
                  <a:tcPr marT="45685" marB="4568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++</a:t>
                      </a: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(πχ. Προϊόντα εξαλλοίωσης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Fe-Mg</a:t>
                      </a:r>
                      <a:r>
                        <a:rPr kumimoji="0" lang="el-GR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 ορυκτών) 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++ (π.χ. πετρώματα χαμηλού βαθμού μεταμόρφωσης)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++ (</a:t>
                      </a:r>
                      <a:r>
                        <a:rPr kumimoji="0" lang="el-GR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π.χ. ψαμμίτης)</a:t>
                      </a:r>
                    </a:p>
                  </a:txBody>
                  <a:tcPr marT="45685" marB="4568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1157" name="Text Box 28">
            <a:extLst>
              <a:ext uri="{FF2B5EF4-FFF2-40B4-BE49-F238E27FC236}">
                <a16:creationId xmlns="" xmlns:a16="http://schemas.microsoft.com/office/drawing/2014/main" id="{F143E0AC-A36D-4066-85E8-46FCE2C29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008438"/>
            <a:ext cx="8816975" cy="157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Οι άργιλοι είναι συνήθως προϊόντα αποσαθρώσεως ή υδροθερμικής εξαλλοίωσης, το είδος του αργιλικού ορυκτού που προκύπτει εξαρτάται από τις φυσικοχημικές συνθήκες και τη φύση του μητρικού υλικού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10">
            <a:extLst>
              <a:ext uri="{FF2B5EF4-FFF2-40B4-BE49-F238E27FC236}">
                <a16:creationId xmlns="" xmlns:a16="http://schemas.microsoft.com/office/drawing/2014/main" id="{77D2B981-7C2F-4202-B3CB-20B20E2C0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3825"/>
            <a:ext cx="9144000" cy="946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ΚΟΙΤΑΣΜΑΤΑ  ΚΑΙ  ΣΗΜΑΝΤΙΚΕΣ  ΕΜΦΑΝΙΣΕΙΣ  ΦΥΛΟΠΥΡΙΤΙΚΩΝ  ΟΡΥΚΤΩΝ ΣΤΗΝ  ΕΛΛΑΔΑ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92164" name="Text Box 11">
            <a:extLst>
              <a:ext uri="{FF2B5EF4-FFF2-40B4-BE49-F238E27FC236}">
                <a16:creationId xmlns="" xmlns:a16="http://schemas.microsoft.com/office/drawing/2014/main" id="{68270351-A491-4AF8-A6BA-6CCABDDF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1712913"/>
            <a:ext cx="8483600" cy="544764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Λέσβος, Κίμωλος, Κως,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Λευκόγια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Ν. Δράμας (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Καολινίτης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Μήλος, Γρεβενά, Κοζάνη, Λαγκαδάς κ.α. (Αργιλικά Ορυκτά)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Καβάλα,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Βρασνά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Θεσσαλονίκης (Μαρμαρυγίες)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Ν. Τήνο, Λάρισα, Θεσσαλονίκη, Ιεράπετρα (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Τάλκης</a:t>
            </a:r>
            <a:r>
              <a:rPr lang="el-GR" altLang="el-GR" sz="2400" b="1" dirty="0" smtClean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</a:t>
            </a:r>
            <a:endParaRPr lang="en-US" altLang="el-GR" sz="2400" b="1" dirty="0" smtClean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altLang="el-GR" sz="2400" b="1" dirty="0" smtClean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2400" b="1" u="sng" dirty="0">
                <a:solidFill>
                  <a:srgbClr val="FF0000"/>
                </a:solidFill>
                <a:hlinkClick r:id="rId3"/>
              </a:rPr>
              <a:t>https://www.youtube.com/watch?v=HChWTNUDqd0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endParaRPr lang="el-GR" sz="2400" b="1" dirty="0">
              <a:solidFill>
                <a:srgbClr val="FF0000"/>
              </a:solidFill>
            </a:endParaRPr>
          </a:p>
          <a:p>
            <a:r>
              <a:rPr lang="en-US" sz="2400" b="1" u="sng" dirty="0">
                <a:solidFill>
                  <a:srgbClr val="FF0000"/>
                </a:solidFill>
                <a:hlinkClick r:id="rId4"/>
              </a:rPr>
              <a:t>https://www.youtube.com/watch?v=7y1FJaNMZW8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endParaRPr lang="el-GR" sz="2400" b="1" dirty="0">
              <a:solidFill>
                <a:srgbClr val="FF0000"/>
              </a:solidFill>
            </a:endParaRPr>
          </a:p>
          <a:p>
            <a:r>
              <a:rPr lang="el-GR" sz="2400" b="1" u="sng" dirty="0">
                <a:solidFill>
                  <a:srgbClr val="FF0000"/>
                </a:solidFill>
                <a:hlinkClick r:id="rId5"/>
              </a:rPr>
              <a:t>https://www.youtube.com/watch?v=8wexEZdgi7s</a:t>
            </a:r>
            <a:r>
              <a:rPr lang="el-GR" sz="2400" b="1" dirty="0">
                <a:solidFill>
                  <a:srgbClr val="FF000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9">
            <a:extLst>
              <a:ext uri="{FF2B5EF4-FFF2-40B4-BE49-F238E27FC236}">
                <a16:creationId xmlns="" xmlns:a16="http://schemas.microsoft.com/office/drawing/2014/main" id="{CC6E2290-29DA-47D5-98AF-2BE49CB31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ΔΟΜΗ  ΦΥΛΛΟΠΥΡΙΤΙΚΩΝ  ΟΡΥΚΤΩΝ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7411" name="Text Box 10">
            <a:extLst>
              <a:ext uri="{FF2B5EF4-FFF2-40B4-BE49-F238E27FC236}">
                <a16:creationId xmlns="" xmlns:a16="http://schemas.microsoft.com/office/drawing/2014/main" id="{40EBCF9E-DF4B-443B-9DE7-079974D6B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6888" y="1166813"/>
            <a:ext cx="4325938" cy="452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Ο χώρος μεταξύ των φύλλων μπορεί να είναι κενός ή να περιέχει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κατιόντα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ή και μόρια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en-US" altLang="el-GR" sz="2400" b="1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endParaRPr lang="el-GR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Αποτέλεσμα των χαλαρών δεσμών μεταξύ των στρωμάτων είναι ο τέλειος σχισμός </a:t>
            </a:r>
            <a:endParaRPr lang="en-US" altLang="el-GR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None/>
              <a:defRPr/>
            </a:pP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</a:t>
            </a:r>
            <a:r>
              <a:rPr lang="el-GR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των </a:t>
            </a:r>
            <a:r>
              <a:rPr lang="el-GR" altLang="el-GR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φυλλοπυριτικών</a:t>
            </a:r>
            <a:endParaRPr lang="el-GR" altLang="el-GR" sz="2400" b="1" baseline="-25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556" name="TextBox 9">
            <a:extLst>
              <a:ext uri="{FF2B5EF4-FFF2-40B4-BE49-F238E27FC236}">
                <a16:creationId xmlns="" xmlns:a16="http://schemas.microsoft.com/office/drawing/2014/main" id="{4CFB7EE1-60AF-4D9B-BBA1-6111037FA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5789613"/>
            <a:ext cx="5132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https://www.geo-ceramic-laboratory.com/geo-ceramic-laboratory/clay-mineralogy/</a:t>
            </a:r>
            <a:r>
              <a:rPr lang="el-GR" altLang="el-GR" sz="1800">
                <a:solidFill>
                  <a:srgbClr val="3C3CD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3557" name="Εικόνα 10">
            <a:extLst>
              <a:ext uri="{FF2B5EF4-FFF2-40B4-BE49-F238E27FC236}">
                <a16:creationId xmlns="" xmlns:a16="http://schemas.microsoft.com/office/drawing/2014/main" id="{3EDD657E-B066-40FD-B900-715ED513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727075"/>
            <a:ext cx="490696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558" name="Ευθύγραμμο βέλος σύνδεσης 6">
            <a:extLst>
              <a:ext uri="{FF2B5EF4-FFF2-40B4-BE49-F238E27FC236}">
                <a16:creationId xmlns="" xmlns:a16="http://schemas.microsoft.com/office/drawing/2014/main" id="{1F8887ED-B957-4935-BDE9-D3731B5EDA34}"/>
              </a:ext>
            </a:extLst>
          </p:cNvPr>
          <p:cNvCxnSpPr>
            <a:cxnSpLocks/>
          </p:cNvCxnSpPr>
          <p:nvPr/>
        </p:nvCxnSpPr>
        <p:spPr bwMode="auto">
          <a:xfrm>
            <a:off x="2660650" y="2789238"/>
            <a:ext cx="2533650" cy="384175"/>
          </a:xfrm>
          <a:prstGeom prst="straightConnector1">
            <a:avLst/>
          </a:prstGeom>
          <a:noFill/>
          <a:ln w="31750" algn="ctr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9">
            <a:extLst>
              <a:ext uri="{FF2B5EF4-FFF2-40B4-BE49-F238E27FC236}">
                <a16:creationId xmlns="" xmlns:a16="http://schemas.microsoft.com/office/drawing/2014/main" id="{16FD5A7F-EDF4-4590-A383-83E21F16E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9538"/>
            <a:ext cx="8215313" cy="519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6096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  <a:defRPr/>
            </a:pPr>
            <a:r>
              <a:rPr lang="el-GR" altLang="el-GR" b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ΤΕΤΡΑΕΔΡΙΚΟ  ΣΤΡΩΜΑ</a:t>
            </a:r>
            <a:endParaRPr lang="el-GR" altLang="el-GR" b="1" baseline="-2500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8435" name="Text Box 10">
            <a:extLst>
              <a:ext uri="{FF2B5EF4-FFF2-40B4-BE49-F238E27FC236}">
                <a16:creationId xmlns="" xmlns:a16="http://schemas.microsoft.com/office/drawing/2014/main" id="{0E0849BC-3081-49AF-BDBF-6253DFAC9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" y="865188"/>
            <a:ext cx="8666163" cy="1938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66800" indent="-609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Ιόντα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Si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+4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ή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(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Al</a:t>
            </a:r>
            <a:r>
              <a:rPr lang="en-US" altLang="el-GR" sz="2400" b="1" baseline="30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+3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) σε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τετραεδρική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l-GR" altLang="el-GR" sz="2400" b="1" dirty="0" err="1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συνδιάταξη</a:t>
            </a: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n-US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Γενικός τύπος 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T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2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en-US" altLang="el-GR" sz="2400" b="1" baseline="-25000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5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(T=Si</a:t>
            </a: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ή</a:t>
            </a:r>
            <a:r>
              <a:rPr lang="en-US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 Al)</a:t>
            </a: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endParaRPr lang="el-GR" altLang="el-GR" sz="2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el-GR" altLang="el-GR" sz="2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Τα τετράεδρα σχηματίζουν 6-μελείς δακτυλίους </a:t>
            </a:r>
            <a:endParaRPr lang="el-GR" altLang="el-GR" sz="2400" b="1" baseline="-25000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4580" name="Ομάδα 5">
            <a:extLst>
              <a:ext uri="{FF2B5EF4-FFF2-40B4-BE49-F238E27FC236}">
                <a16:creationId xmlns="" xmlns:a16="http://schemas.microsoft.com/office/drawing/2014/main" id="{F9789729-2D99-4C94-87D9-4CD558344750}"/>
              </a:ext>
            </a:extLst>
          </p:cNvPr>
          <p:cNvGrpSpPr>
            <a:grpSpLocks/>
          </p:cNvGrpSpPr>
          <p:nvPr/>
        </p:nvGrpSpPr>
        <p:grpSpPr bwMode="auto">
          <a:xfrm>
            <a:off x="2698750" y="3040063"/>
            <a:ext cx="3694113" cy="3435350"/>
            <a:chOff x="6911182" y="1545336"/>
            <a:chExt cx="3694112" cy="3435707"/>
          </a:xfrm>
        </p:grpSpPr>
        <p:grpSp>
          <p:nvGrpSpPr>
            <p:cNvPr id="24581" name="Ομάδα 4">
              <a:extLst>
                <a:ext uri="{FF2B5EF4-FFF2-40B4-BE49-F238E27FC236}">
                  <a16:creationId xmlns="" xmlns:a16="http://schemas.microsoft.com/office/drawing/2014/main" id="{DA567708-EE98-4CFD-8DEF-20B27BE2E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1182" y="1545336"/>
              <a:ext cx="3694112" cy="3346704"/>
              <a:chOff x="6911182" y="1545336"/>
              <a:chExt cx="3694112" cy="3346704"/>
            </a:xfrm>
          </p:grpSpPr>
          <p:pic>
            <p:nvPicPr>
              <p:cNvPr id="24583" name="Εικόνα 2">
                <a:extLst>
                  <a:ext uri="{FF2B5EF4-FFF2-40B4-BE49-F238E27FC236}">
                    <a16:creationId xmlns="" xmlns:a16="http://schemas.microsoft.com/office/drawing/2014/main" id="{EBBEC3C3-757A-4C4B-BFC2-7965BB5E61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20" t="19968" r="30122" b="7137"/>
              <a:stretch>
                <a:fillRect/>
              </a:stretch>
            </p:blipFill>
            <p:spPr bwMode="auto">
              <a:xfrm>
                <a:off x="6911182" y="1545336"/>
                <a:ext cx="3694112" cy="3346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4584" name="Ομάδα 22">
                <a:extLst>
                  <a:ext uri="{FF2B5EF4-FFF2-40B4-BE49-F238E27FC236}">
                    <a16:creationId xmlns="" xmlns:a16="http://schemas.microsoft.com/office/drawing/2014/main" id="{3DA0641F-7FB0-4EBB-AD78-8DE9AC2D23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71606" y="2652713"/>
                <a:ext cx="2262187" cy="1065211"/>
                <a:chOff x="5755020" y="3061416"/>
                <a:chExt cx="2262225" cy="1065524"/>
              </a:xfrm>
            </p:grpSpPr>
            <p:cxnSp>
              <p:nvCxnSpPr>
                <p:cNvPr id="12" name="Ευθεία γραμμή σύνδεσης 11">
                  <a:extLst>
                    <a:ext uri="{FF2B5EF4-FFF2-40B4-BE49-F238E27FC236}">
                      <a16:creationId xmlns="" xmlns:a16="http://schemas.microsoft.com/office/drawing/2014/main" id="{B8B2ACAB-227B-4258-A1ED-0D2A988DDC14}"/>
                    </a:ext>
                  </a:extLst>
                </p:cNvPr>
                <p:cNvCxnSpPr/>
                <p:nvPr/>
              </p:nvCxnSpPr>
              <p:spPr bwMode="auto">
                <a:xfrm>
                  <a:off x="6564659" y="3065406"/>
                  <a:ext cx="1452587" cy="0"/>
                </a:xfrm>
                <a:prstGeom prst="line">
                  <a:avLst/>
                </a:prstGeom>
                <a:ln>
                  <a:prstDash val="lgDash"/>
                  <a:headEnd type="none" w="med" len="med"/>
                  <a:tailEnd type="non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Ευθεία γραμμή σύνδεσης 12">
                  <a:extLst>
                    <a:ext uri="{FF2B5EF4-FFF2-40B4-BE49-F238E27FC236}">
                      <a16:creationId xmlns="" xmlns:a16="http://schemas.microsoft.com/office/drawing/2014/main" id="{59D190DF-5A76-4CDF-A7B4-9F29BD62CCD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5755021" y="4094515"/>
                  <a:ext cx="1138257" cy="31763"/>
                </a:xfrm>
                <a:prstGeom prst="line">
                  <a:avLst/>
                </a:prstGeom>
                <a:ln>
                  <a:prstDash val="lgDash"/>
                  <a:headEnd type="none" w="med" len="med"/>
                  <a:tailEnd type="non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Ευθεία γραμμή σύνδεσης 13">
                  <a:extLst>
                    <a:ext uri="{FF2B5EF4-FFF2-40B4-BE49-F238E27FC236}">
                      <a16:creationId xmlns="" xmlns:a16="http://schemas.microsoft.com/office/drawing/2014/main" id="{F0106048-A6C7-4089-A5D4-F198BA002FB5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5769309" y="3090816"/>
                  <a:ext cx="795350" cy="983053"/>
                </a:xfrm>
                <a:prstGeom prst="line">
                  <a:avLst/>
                </a:prstGeom>
                <a:ln>
                  <a:prstDash val="lgDash"/>
                  <a:headEnd type="none" w="med" len="med"/>
                  <a:tailEnd type="non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Ευθεία γραμμή σύνδεσης 14">
                  <a:extLst>
                    <a:ext uri="{FF2B5EF4-FFF2-40B4-BE49-F238E27FC236}">
                      <a16:creationId xmlns="" xmlns:a16="http://schemas.microsoft.com/office/drawing/2014/main" id="{7E3F89D0-3C83-45F9-BF2F-8AB5EE422C8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H="1">
                  <a:off x="6893278" y="3087639"/>
                  <a:ext cx="876314" cy="1038638"/>
                </a:xfrm>
                <a:prstGeom prst="line">
                  <a:avLst/>
                </a:prstGeom>
                <a:ln>
                  <a:prstDash val="lgDash"/>
                  <a:headEnd type="none" w="med" len="med"/>
                  <a:tailEnd type="none" w="lg" len="lg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585" name="TextBox 3">
                <a:extLst>
                  <a:ext uri="{FF2B5EF4-FFF2-40B4-BE49-F238E27FC236}">
                    <a16:creationId xmlns="" xmlns:a16="http://schemas.microsoft.com/office/drawing/2014/main" id="{7FAFE474-789A-40DC-987B-4E66F74631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5056" y="2285585"/>
                <a:ext cx="85747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l-GR" sz="1800"/>
                  <a:t>Si</a:t>
                </a:r>
                <a:r>
                  <a:rPr lang="en-US" altLang="el-GR" sz="1800" baseline="-25000"/>
                  <a:t>2</a:t>
                </a:r>
                <a:r>
                  <a:rPr lang="en-US" altLang="el-GR" sz="1800"/>
                  <a:t>O</a:t>
                </a:r>
                <a:r>
                  <a:rPr lang="en-US" altLang="el-GR" sz="1800" baseline="-25000"/>
                  <a:t>5</a:t>
                </a:r>
                <a:r>
                  <a:rPr lang="en-US" altLang="el-GR" sz="1800" baseline="30000"/>
                  <a:t>-2</a:t>
                </a:r>
                <a:endParaRPr lang="el-GR" altLang="el-GR" sz="1800" baseline="30000"/>
              </a:p>
            </p:txBody>
          </p:sp>
        </p:grpSp>
        <p:sp>
          <p:nvSpPr>
            <p:cNvPr id="24582" name="Rectangle 27">
              <a:extLst>
                <a:ext uri="{FF2B5EF4-FFF2-40B4-BE49-F238E27FC236}">
                  <a16:creationId xmlns="" xmlns:a16="http://schemas.microsoft.com/office/drawing/2014/main" id="{79F0CCFC-F7CC-4362-811F-83CD09474C4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892729" y="4125590"/>
              <a:ext cx="712565" cy="855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l-GR" sz="2400" b="1"/>
                <a:t>T</a:t>
              </a:r>
              <a:endParaRPr lang="el-GR" altLang="el-GR" sz="2400" b="1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Μάντισον">
  <a:themeElements>
    <a:clrScheme name="Προσαρμοσμένο 1">
      <a:dk1>
        <a:sysClr val="windowText" lastClr="000000"/>
      </a:dk1>
      <a:lt1>
        <a:sysClr val="window" lastClr="FFFFFF"/>
      </a:lt1>
      <a:dk2>
        <a:srgbClr val="17406D"/>
      </a:dk2>
      <a:lt2>
        <a:srgbClr val="BFBFBF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D8D8D8"/>
      </a:accent5>
      <a:accent6>
        <a:srgbClr val="A2A2A2"/>
      </a:accent6>
      <a:hlink>
        <a:srgbClr val="F49100"/>
      </a:hlink>
      <a:folHlink>
        <a:srgbClr val="85DFD0"/>
      </a:folHlink>
    </a:clrScheme>
    <a:fontScheme name="Μάντισον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Μάντισον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dison" id="{025CB5FB-2DD3-45EE-B6F0-CC461540EB19}" vid="{178B2DAB-5DDE-4060-A857-D2E1CDA9250F}"/>
    </a:ext>
  </a:extLst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Designs\SERENE.POT</Template>
  <TotalTime>17152</TotalTime>
  <Words>2404</Words>
  <Application>Microsoft Office PowerPoint</Application>
  <PresentationFormat>Προβολή στην οθόνη (4:3)</PresentationFormat>
  <Paragraphs>647</Paragraphs>
  <Slides>71</Slides>
  <Notes>3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71</vt:i4>
      </vt:variant>
    </vt:vector>
  </HeadingPairs>
  <TitlesOfParts>
    <vt:vector size="73" baseType="lpstr">
      <vt:lpstr>Default Design</vt:lpstr>
      <vt:lpstr>Μάντισον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WUR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Sotiris</dc:creator>
  <cp:lastModifiedBy>voula</cp:lastModifiedBy>
  <cp:revision>1088</cp:revision>
  <cp:lastPrinted>2002-04-24T00:27:15Z</cp:lastPrinted>
  <dcterms:created xsi:type="dcterms:W3CDTF">2002-03-25T18:32:31Z</dcterms:created>
  <dcterms:modified xsi:type="dcterms:W3CDTF">2024-04-08T06:45:29Z</dcterms:modified>
</cp:coreProperties>
</file>