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70" r:id="rId1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Μεσαίο στυλ 2 - Έμφαση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99" d="100"/>
          <a:sy n="99" d="100"/>
        </p:scale>
        <p:origin x="-240" y="-10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8" name="7 - Τίτλος"/>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el-GR" smtClean="0"/>
              <a:t>Kλικ για επεξεργασία του τίτλου</a:t>
            </a:r>
            <a:endParaRPr kumimoji="0" lang="en-US"/>
          </a:p>
        </p:txBody>
      </p:sp>
      <p:sp>
        <p:nvSpPr>
          <p:cNvPr id="28" name="27 - Θέση ημερομηνίας"/>
          <p:cNvSpPr>
            <a:spLocks noGrp="1"/>
          </p:cNvSpPr>
          <p:nvPr>
            <p:ph type="dt" sz="half" idx="10"/>
          </p:nvPr>
        </p:nvSpPr>
        <p:spPr/>
        <p:txBody>
          <a:bodyPr/>
          <a:lstStyle/>
          <a:p>
            <a:fld id="{2342CEA3-3058-4D43-AE35-B3DA76CB4003}" type="datetimeFigureOut">
              <a:rPr lang="el-GR" smtClean="0"/>
              <a:pPr/>
              <a:t>31/10/2012</a:t>
            </a:fld>
            <a:endParaRPr lang="el-GR"/>
          </a:p>
        </p:txBody>
      </p:sp>
      <p:sp>
        <p:nvSpPr>
          <p:cNvPr id="17" name="16 - Θέση υποσέλιδου"/>
          <p:cNvSpPr>
            <a:spLocks noGrp="1"/>
          </p:cNvSpPr>
          <p:nvPr>
            <p:ph type="ftr" sz="quarter" idx="11"/>
          </p:nvPr>
        </p:nvSpPr>
        <p:spPr/>
        <p:txBody>
          <a:bodyPr/>
          <a:lstStyle/>
          <a:p>
            <a:endParaRPr lang="el-GR"/>
          </a:p>
        </p:txBody>
      </p:sp>
      <p:sp>
        <p:nvSpPr>
          <p:cNvPr id="29" name="2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
        <p:nvSpPr>
          <p:cNvPr id="9" name="8 - Υπότιτλος"/>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smtClean="0"/>
              <a:t>Κάντε κλικ για να επεξεργαστείτε τον υπότιτλο του υποδείγματος</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31/10/2012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kumimoji="0" lang="el-GR" smtClean="0"/>
              <a:t>Kλικ για επεξεργασία του τίτλου</a:t>
            </a:r>
            <a:endParaRPr kumimoji="0" lang="en-US"/>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31/10/2012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idx="1"/>
          </p:nvPr>
        </p:nvSpPr>
        <p:spPr/>
        <p:txBody>
          <a:body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31/10/2012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3">
        <a:schemeClr val="bg2"/>
      </p:bgRef>
    </p:bg>
    <p:spTree>
      <p:nvGrpSpPr>
        <p:cNvPr id="1" name=""/>
        <p:cNvGrpSpPr/>
        <p:nvPr/>
      </p:nvGrpSpPr>
      <p:grpSpPr>
        <a:xfrm>
          <a:off x="0" y="0"/>
          <a:ext cx="0" cy="0"/>
          <a:chOff x="0" y="0"/>
          <a:chExt cx="0" cy="0"/>
        </a:xfrm>
      </p:grpSpPr>
      <p:sp>
        <p:nvSpPr>
          <p:cNvPr id="2" name="1 - Τίτλος"/>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2342CEA3-3058-4D43-AE35-B3DA76CB4003}" type="datetimeFigureOut">
              <a:rPr lang="el-GR" smtClean="0"/>
              <a:pPr/>
              <a:t>31/10/2012</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a:xfrm>
            <a:off x="7924800" y="6416675"/>
            <a:ext cx="762000" cy="365125"/>
          </a:xfrm>
        </p:spPr>
        <p:txBody>
          <a:bodyPr/>
          <a:lstStyle/>
          <a:p>
            <a:fld id="{D3F1D1C4-C2D9-4231-9FB2-B2D9D97AA41D}" type="slidenum">
              <a:rPr lang="el-GR" smtClean="0"/>
              <a:pPr/>
              <a:t>‹#›</a:t>
            </a:fld>
            <a:endParaRPr lang="el-G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περιεχομένου"/>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4" name="3 - Θέση περιεχομένου"/>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31/10/2012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8229600" cy="1143000"/>
          </a:xfrm>
        </p:spPr>
        <p:txBody>
          <a:bodyPr anchor="ctr"/>
          <a:lstStyle>
            <a:lvl1pPr>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4" name="3 - Θέση κειμένου"/>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l-GR" smtClean="0"/>
              <a:t>Kλικ για επεξεργασία των στυλ του υποδείγματος</a:t>
            </a:r>
          </a:p>
        </p:txBody>
      </p:sp>
      <p:sp>
        <p:nvSpPr>
          <p:cNvPr id="5" name="4 - Θέση περιεχομένου"/>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6" name="5 - Θέση περιεχομένου"/>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7" name="6 - Θέση ημερομηνίας"/>
          <p:cNvSpPr>
            <a:spLocks noGrp="1"/>
          </p:cNvSpPr>
          <p:nvPr>
            <p:ph type="dt" sz="half" idx="10"/>
          </p:nvPr>
        </p:nvSpPr>
        <p:spPr/>
        <p:txBody>
          <a:bodyPr/>
          <a:lstStyle/>
          <a:p>
            <a:fld id="{2342CEA3-3058-4D43-AE35-B3DA76CB4003}" type="datetimeFigureOut">
              <a:rPr lang="el-GR" smtClean="0"/>
              <a:pPr/>
              <a:t>31/10/2012</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kumimoji="0" lang="el-GR" smtClean="0"/>
              <a:t>Kλικ για επεξεργασία του τίτλου</a:t>
            </a:r>
            <a:endParaRPr kumimoji="0" lang="en-US"/>
          </a:p>
        </p:txBody>
      </p:sp>
      <p:sp>
        <p:nvSpPr>
          <p:cNvPr id="3" name="2 - Θέση ημερομηνίας"/>
          <p:cNvSpPr>
            <a:spLocks noGrp="1"/>
          </p:cNvSpPr>
          <p:nvPr>
            <p:ph type="dt" sz="half" idx="10"/>
          </p:nvPr>
        </p:nvSpPr>
        <p:spPr/>
        <p:txBody>
          <a:bodyPr/>
          <a:lstStyle/>
          <a:p>
            <a:fld id="{2342CEA3-3058-4D43-AE35-B3DA76CB4003}" type="datetimeFigureOut">
              <a:rPr lang="el-GR" smtClean="0"/>
              <a:pPr/>
              <a:t>31/10/2012</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2342CEA3-3058-4D43-AE35-B3DA76CB4003}" type="datetimeFigureOut">
              <a:rPr lang="el-GR" smtClean="0"/>
              <a:pPr/>
              <a:t>31/10/2012</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el-GR" smtClean="0"/>
              <a:t>Kλικ για επεξεργασία του τίτλου</a:t>
            </a:r>
            <a:endParaRPr kumimoji="0" lang="en-US"/>
          </a:p>
        </p:txBody>
      </p:sp>
      <p:sp>
        <p:nvSpPr>
          <p:cNvPr id="3" name="2 - Θέση κειμένου"/>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l-GR" smtClean="0"/>
              <a:t>Kλικ για επεξεργασία των στυλ του υποδείγματος</a:t>
            </a:r>
          </a:p>
        </p:txBody>
      </p:sp>
      <p:sp>
        <p:nvSpPr>
          <p:cNvPr id="4" name="3 - Θέση περιεχομένου"/>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el-GR" smtClean="0"/>
              <a:t>Kλικ για επεξεργασία των στυλ του υποδείγματος</a:t>
            </a:r>
          </a:p>
          <a:p>
            <a:pPr lvl="1" eaLnBrk="1" latinLnBrk="0" hangingPunct="1"/>
            <a:r>
              <a:rPr lang="el-GR" smtClean="0"/>
              <a:t>Δεύτερου επιπέδου</a:t>
            </a:r>
          </a:p>
          <a:p>
            <a:pPr lvl="2" eaLnBrk="1" latinLnBrk="0" hangingPunct="1"/>
            <a:r>
              <a:rPr lang="el-GR" smtClean="0"/>
              <a:t>Τρίτου επιπέδου</a:t>
            </a:r>
          </a:p>
          <a:p>
            <a:pPr lvl="3" eaLnBrk="1" latinLnBrk="0" hangingPunct="1"/>
            <a:r>
              <a:rPr lang="el-GR" smtClean="0"/>
              <a:t>Τέταρτου επιπέδου</a:t>
            </a:r>
          </a:p>
          <a:p>
            <a:pPr lvl="4" eaLnBrk="1" latinLnBrk="0" hangingPunct="1"/>
            <a:r>
              <a:rPr lang="el-GR" smtClean="0"/>
              <a:t>Πέμπτου επιπέδου</a:t>
            </a:r>
            <a:endParaRPr kumimoji="0" lang="en-US"/>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31/10/2012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el-GR" smtClean="0"/>
              <a:t>Kλικ για επεξεργασία του τίτλου</a:t>
            </a:r>
            <a:endParaRPr kumimoji="0" lang="en-US"/>
          </a:p>
        </p:txBody>
      </p:sp>
      <p:sp>
        <p:nvSpPr>
          <p:cNvPr id="3" name="2 - Θέση εικόνας"/>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el-GR" smtClean="0">
                <a:solidFill>
                  <a:schemeClr val="lt1"/>
                </a:solidFill>
                <a:latin typeface="+mn-lt"/>
                <a:ea typeface="+mn-ea"/>
                <a:cs typeface="+mn-cs"/>
              </a:rPr>
              <a:t>Κάντε κλικ στο εικονίδιο για να προσθέσετε μια εικόνα</a:t>
            </a:r>
            <a:endParaRPr kumimoji="0" lang="en-US" dirty="0">
              <a:solidFill>
                <a:schemeClr val="lt1"/>
              </a:solidFill>
              <a:latin typeface="+mn-lt"/>
              <a:ea typeface="+mn-ea"/>
              <a:cs typeface="+mn-cs"/>
            </a:endParaRPr>
          </a:p>
        </p:txBody>
      </p:sp>
      <p:sp>
        <p:nvSpPr>
          <p:cNvPr id="4" name="3 - Θέση κειμένου"/>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2342CEA3-3058-4D43-AE35-B3DA76CB4003}" type="datetimeFigureOut">
              <a:rPr lang="el-GR" smtClean="0"/>
              <a:pPr/>
              <a:t>31/10/2012</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D3F1D1C4-C2D9-4231-9FB2-B2D9D97AA41D}"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2" name="21 - Θέση τίτλου"/>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el-GR" smtClean="0"/>
              <a:t>Kλικ για επεξεργασία του τίτλου</a:t>
            </a:r>
            <a:endParaRPr kumimoji="0" lang="en-US"/>
          </a:p>
        </p:txBody>
      </p:sp>
      <p:sp>
        <p:nvSpPr>
          <p:cNvPr id="13" name="12 - Θέση κειμένου"/>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el-GR" smtClean="0"/>
              <a:t>Kλικ για επεξεργασία των στυλ του υποδείγματος</a:t>
            </a:r>
          </a:p>
          <a:p>
            <a:pPr lvl="1" eaLnBrk="1" latinLnBrk="0" hangingPunct="1"/>
            <a:r>
              <a:rPr kumimoji="0" lang="el-GR" smtClean="0"/>
              <a:t>Δεύτερου επιπέδου</a:t>
            </a:r>
          </a:p>
          <a:p>
            <a:pPr lvl="2" eaLnBrk="1" latinLnBrk="0" hangingPunct="1"/>
            <a:r>
              <a:rPr kumimoji="0" lang="el-GR" smtClean="0"/>
              <a:t>Τρίτου επιπέδου</a:t>
            </a:r>
          </a:p>
          <a:p>
            <a:pPr lvl="3" eaLnBrk="1" latinLnBrk="0" hangingPunct="1"/>
            <a:r>
              <a:rPr kumimoji="0" lang="el-GR" smtClean="0"/>
              <a:t>Τέταρτου επιπέδου</a:t>
            </a:r>
          </a:p>
          <a:p>
            <a:pPr lvl="4" eaLnBrk="1" latinLnBrk="0" hangingPunct="1"/>
            <a:r>
              <a:rPr kumimoji="0" lang="el-GR" smtClean="0"/>
              <a:t>Πέμπτου επιπέδου</a:t>
            </a:r>
            <a:endParaRPr kumimoji="0" lang="en-US"/>
          </a:p>
        </p:txBody>
      </p:sp>
      <p:sp>
        <p:nvSpPr>
          <p:cNvPr id="14" name="13 - Θέση ημερομηνίας"/>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fld id="{2342CEA3-3058-4D43-AE35-B3DA76CB4003}" type="datetimeFigureOut">
              <a:rPr lang="el-GR" smtClean="0"/>
              <a:pPr/>
              <a:t>31/10/2012</a:t>
            </a:fld>
            <a:endParaRPr lang="el-GR"/>
          </a:p>
        </p:txBody>
      </p:sp>
      <p:sp>
        <p:nvSpPr>
          <p:cNvPr id="3" name="2 - Θέση υποσέλιδου"/>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el-GR"/>
          </a:p>
        </p:txBody>
      </p:sp>
      <p:sp>
        <p:nvSpPr>
          <p:cNvPr id="23" name="22 - Θέση αριθμού διαφάνειας"/>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D3F1D1C4-C2D9-4231-9FB2-B2D9D97AA41D}"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mailto:theofilk@ceid.upatras.gr" TargetMode="External"/><Relationship Id="rId2" Type="http://schemas.openxmlformats.org/officeDocument/2006/relationships/hyperlink" Target="mailto:korfiati@ceid.upatras.gr"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archive.ics.uci.edu/ml/datasets/Optical+Recognition+of+Handwritten+Digits"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p:txBody>
          <a:bodyPr/>
          <a:lstStyle/>
          <a:p>
            <a:r>
              <a:rPr lang="el-GR" dirty="0" err="1" smtClean="0"/>
              <a:t>Εργασια</a:t>
            </a:r>
            <a:r>
              <a:rPr lang="el-GR" dirty="0" smtClean="0"/>
              <a:t> </a:t>
            </a:r>
            <a:r>
              <a:rPr lang="el-GR" dirty="0" err="1" smtClean="0"/>
              <a:t>υπολογιστικησ</a:t>
            </a:r>
            <a:r>
              <a:rPr lang="el-GR" dirty="0" smtClean="0"/>
              <a:t> </a:t>
            </a:r>
            <a:r>
              <a:rPr lang="el-GR" dirty="0" err="1" smtClean="0"/>
              <a:t>νοημοσυνησ</a:t>
            </a:r>
            <a:r>
              <a:rPr lang="el-GR" dirty="0" smtClean="0"/>
              <a:t> 1</a:t>
            </a:r>
            <a:endParaRPr lang="el-GR" dirty="0"/>
          </a:p>
        </p:txBody>
      </p:sp>
      <p:sp>
        <p:nvSpPr>
          <p:cNvPr id="3" name="2 - Υπότιτλος"/>
          <p:cNvSpPr>
            <a:spLocks noGrp="1"/>
          </p:cNvSpPr>
          <p:nvPr>
            <p:ph type="subTitle" idx="1"/>
          </p:nvPr>
        </p:nvSpPr>
        <p:spPr/>
        <p:txBody>
          <a:bodyPr/>
          <a:lstStyle/>
          <a:p>
            <a:endParaRPr lang="el-GR" dirty="0" smtClean="0"/>
          </a:p>
          <a:p>
            <a:r>
              <a:rPr lang="el-GR" dirty="0" smtClean="0"/>
              <a:t>Ακαδημαϊκό Έτος 2012-2013</a:t>
            </a:r>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Ερώτημα 5. Απαλλακτική Εργασία </a:t>
            </a:r>
            <a:br>
              <a:rPr lang="el-GR" dirty="0" smtClean="0"/>
            </a:br>
            <a:endParaRPr lang="el-GR" dirty="0"/>
          </a:p>
        </p:txBody>
      </p:sp>
      <p:sp>
        <p:nvSpPr>
          <p:cNvPr id="3" name="2 - Θέση περιεχομένου"/>
          <p:cNvSpPr>
            <a:spLocks noGrp="1"/>
          </p:cNvSpPr>
          <p:nvPr>
            <p:ph idx="1"/>
          </p:nvPr>
        </p:nvSpPr>
        <p:spPr/>
        <p:txBody>
          <a:bodyPr/>
          <a:lstStyle/>
          <a:p>
            <a:pPr algn="just"/>
            <a:r>
              <a:rPr lang="el-GR" dirty="0" smtClean="0"/>
              <a:t>Σχεδιάστε και υλοποιήστε σε γλώσσα της αρεσκείας σας τα υπόλοιπα τρία </a:t>
            </a:r>
            <a:r>
              <a:rPr lang="el-GR" dirty="0" err="1" smtClean="0"/>
              <a:t>υπο</a:t>
            </a:r>
            <a:r>
              <a:rPr lang="el-GR" dirty="0" smtClean="0"/>
              <a:t>-συστήματα (δηλαδή τα 1,2 και 4) ενός συστήματος αναγνώρισης χαρακτήρων όπως αυτά αναφέρονται στην εισαγωγή της εργασίας. Συνδέστε τα επιμέρους υποσυστήματα σε ένα ενιαίο σύστημα αναγνώρισης χαρακτήρων.</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Παραδοτέα</a:t>
            </a:r>
            <a:endParaRPr lang="el-GR" dirty="0"/>
          </a:p>
        </p:txBody>
      </p:sp>
      <p:sp>
        <p:nvSpPr>
          <p:cNvPr id="3" name="2 - Θέση περιεχομένου"/>
          <p:cNvSpPr>
            <a:spLocks noGrp="1"/>
          </p:cNvSpPr>
          <p:nvPr>
            <p:ph idx="1"/>
          </p:nvPr>
        </p:nvSpPr>
        <p:spPr/>
        <p:txBody>
          <a:bodyPr/>
          <a:lstStyle/>
          <a:p>
            <a:pPr lvl="0" algn="just"/>
            <a:r>
              <a:rPr lang="el-GR" dirty="0" smtClean="0"/>
              <a:t>Η αναφορά που θα παραδώσετε θα πρέπει να περιέχει εκτενή σχολιασμό των πειραμάτων σας καθώς και πλήρη καταγραφή των αποτελεσμάτων σας.</a:t>
            </a:r>
          </a:p>
          <a:p>
            <a:pPr lvl="0" algn="just"/>
            <a:r>
              <a:rPr lang="el-GR" dirty="0" smtClean="0"/>
              <a:t>Η άσκηση θα πρέπει να υλοποιηθεί σε MATLAB, όπου υπάρχουν και οι κατάλληλες συναρτήσεις για την υλοποίηση των ερωτημάτων.</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a:bodyPr>
          <a:lstStyle/>
          <a:p>
            <a:r>
              <a:rPr lang="el-GR" dirty="0" smtClean="0"/>
              <a:t>Σημειώσεις-Σχόλια</a:t>
            </a:r>
            <a:endParaRPr lang="el-GR" dirty="0"/>
          </a:p>
        </p:txBody>
      </p:sp>
      <p:sp>
        <p:nvSpPr>
          <p:cNvPr id="3" name="2 - Θέση περιεχομένου"/>
          <p:cNvSpPr>
            <a:spLocks noGrp="1"/>
          </p:cNvSpPr>
          <p:nvPr>
            <p:ph idx="1"/>
          </p:nvPr>
        </p:nvSpPr>
        <p:spPr/>
        <p:txBody>
          <a:bodyPr>
            <a:normAutofit fontScale="62500" lnSpcReduction="20000"/>
          </a:bodyPr>
          <a:lstStyle/>
          <a:p>
            <a:pPr lvl="0" algn="just"/>
            <a:r>
              <a:rPr lang="el-GR" dirty="0" smtClean="0"/>
              <a:t>Η ΠΑΡΑΔΟΣΗ ΤΗΣ ΕΡΓΑΣΙΑΣ ΕΠΙΤΡΕΠΕΤΑΙ ΜΕΧΡΙ ΤΗΝ ΗΜΕΡΟΜΗΝΙΑ ΤΗΣ ΓΡΑΠΤΗΣ ΕΞΕΤΑΣΗΣ ΤΟΥ ΜΑΘΗΜΑΤΟΣ.</a:t>
            </a:r>
            <a:endParaRPr lang="el-GR" sz="2400" dirty="0" smtClean="0"/>
          </a:p>
          <a:p>
            <a:pPr lvl="0" algn="just"/>
            <a:r>
              <a:rPr lang="el-GR" dirty="0" smtClean="0"/>
              <a:t>Η εργασία είναι αυστηρά των δύο ατόμων. Όσοι δεν έχετε κάποιον να κάνετε την εργασία μαζί παρακαλώ να επικοινωνήσετε με email μαζί μας.</a:t>
            </a:r>
            <a:endParaRPr lang="el-GR" sz="2400" dirty="0" smtClean="0"/>
          </a:p>
          <a:p>
            <a:pPr lvl="0" algn="just"/>
            <a:r>
              <a:rPr lang="el-GR" dirty="0" smtClean="0"/>
              <a:t>Δειγματοληπτικά θα κληθείτε να εξεταστείτε προφορικά για τις εργασίες σας.</a:t>
            </a:r>
            <a:endParaRPr lang="el-GR" sz="2400" dirty="0" smtClean="0"/>
          </a:p>
          <a:p>
            <a:pPr lvl="0" algn="just"/>
            <a:r>
              <a:rPr lang="el-GR" dirty="0" smtClean="0"/>
              <a:t>Μαζί με την αναφορά πρέπει να παραδώσετε και τον κώδικα που υλοποιήσατε στα πλαίσια της εργασίας.</a:t>
            </a:r>
            <a:endParaRPr lang="el-GR" sz="2400" dirty="0" smtClean="0"/>
          </a:p>
          <a:p>
            <a:pPr lvl="0" algn="just"/>
            <a:r>
              <a:rPr lang="el-GR" dirty="0" smtClean="0"/>
              <a:t>Για την υλοποίηση του κώδικα μπορείτε να χρησιμοποιήσετε έτοιμες συναρτήσεις λογισμικού που υλοποιούν και εκπαιδεύουν Νευρωνικά Δίκτυα οι οποίες υπάρχουν στο </a:t>
            </a:r>
            <a:r>
              <a:rPr lang="el-GR" dirty="0" err="1" smtClean="0"/>
              <a:t>Matlab</a:t>
            </a:r>
            <a:r>
              <a:rPr lang="el-GR" dirty="0" smtClean="0"/>
              <a:t> .</a:t>
            </a:r>
            <a:endParaRPr lang="el-GR" sz="2400" dirty="0" smtClean="0"/>
          </a:p>
          <a:p>
            <a:pPr lvl="0" algn="just"/>
            <a:r>
              <a:rPr lang="el-GR" dirty="0" smtClean="0"/>
              <a:t>Η αναφορά και ο κώδικας παραδίδονται σε έντυπη και σε ηλεκτρονική μορφή. Η εργασία θα αποτελέσει το 30% του τελικού βαθμού. Σε περίπτωση που υλοποιήσετε σωστά το ερώτημα 4 η εργασία θα μετρήσει 40%. Σε περίπτωση που υλοποιήσετε το ερώτημα 5 η εργασία θα αποτελέσει το 100% του τελικού σας βαθμού.</a:t>
            </a:r>
            <a:endParaRPr lang="el-GR" sz="2400" dirty="0" smtClean="0"/>
          </a:p>
          <a:p>
            <a:pPr lvl="0" algn="just"/>
            <a:r>
              <a:rPr lang="el-GR" dirty="0" smtClean="0"/>
              <a:t>Για οποιαδήποτε διευκρίνηση / ερώτηση μπορείτε να επικοινωνήσετε με τους (ώρες γραφείου 10:00-14:00):</a:t>
            </a:r>
            <a:endParaRPr lang="el-GR" sz="2400" dirty="0" smtClean="0"/>
          </a:p>
          <a:p>
            <a:pPr lvl="1" algn="just"/>
            <a:r>
              <a:rPr lang="el-GR" dirty="0" err="1" smtClean="0"/>
              <a:t>Κορφιάτη</a:t>
            </a:r>
            <a:r>
              <a:rPr lang="el-GR" dirty="0" smtClean="0"/>
              <a:t> Αίγλη (</a:t>
            </a:r>
            <a:r>
              <a:rPr lang="en-US" u="sng" dirty="0" err="1" smtClean="0">
                <a:hlinkClick r:id="rId2"/>
              </a:rPr>
              <a:t>korfiati</a:t>
            </a:r>
            <a:r>
              <a:rPr lang="el-GR" u="sng" dirty="0" smtClean="0">
                <a:hlinkClick r:id="rId2"/>
              </a:rPr>
              <a:t>@</a:t>
            </a:r>
            <a:r>
              <a:rPr lang="en-US" u="sng" dirty="0" err="1" smtClean="0">
                <a:hlinkClick r:id="rId2"/>
              </a:rPr>
              <a:t>ceid</a:t>
            </a:r>
            <a:r>
              <a:rPr lang="el-GR" u="sng" dirty="0" smtClean="0">
                <a:hlinkClick r:id="rId2"/>
              </a:rPr>
              <a:t>.</a:t>
            </a:r>
            <a:r>
              <a:rPr lang="en-US" u="sng" dirty="0" err="1" smtClean="0">
                <a:hlinkClick r:id="rId2"/>
              </a:rPr>
              <a:t>upatras</a:t>
            </a:r>
            <a:r>
              <a:rPr lang="el-GR" u="sng" dirty="0" smtClean="0">
                <a:hlinkClick r:id="rId2"/>
              </a:rPr>
              <a:t>.</a:t>
            </a:r>
            <a:r>
              <a:rPr lang="en-US" u="sng" dirty="0" err="1" smtClean="0">
                <a:hlinkClick r:id="rId2"/>
              </a:rPr>
              <a:t>gr</a:t>
            </a:r>
            <a:r>
              <a:rPr lang="el-GR" dirty="0" smtClean="0"/>
              <a:t>) </a:t>
            </a:r>
            <a:endParaRPr lang="el-GR" sz="2000" dirty="0" smtClean="0"/>
          </a:p>
          <a:p>
            <a:pPr lvl="1" algn="just"/>
            <a:r>
              <a:rPr lang="el-GR" dirty="0" err="1" smtClean="0"/>
              <a:t>Θεοφιλάτο</a:t>
            </a:r>
            <a:r>
              <a:rPr lang="el-GR" dirty="0" smtClean="0"/>
              <a:t> Κωνσταντίνο (</a:t>
            </a:r>
            <a:r>
              <a:rPr lang="el-GR" u="sng" dirty="0" err="1" smtClean="0">
                <a:hlinkClick r:id="rId3"/>
              </a:rPr>
              <a:t>theofilk@ceid.upatras.gr</a:t>
            </a:r>
            <a:r>
              <a:rPr lang="el-GR" dirty="0" smtClean="0"/>
              <a:t>)</a:t>
            </a:r>
            <a:endParaRPr lang="el-GR" sz="2000" dirty="0" smtClean="0"/>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dirty="0" smtClean="0"/>
              <a:t>Χρήσιμες Συναρτήσεις </a:t>
            </a:r>
            <a:r>
              <a:rPr lang="en-US" dirty="0" smtClean="0"/>
              <a:t>MATLAB</a:t>
            </a:r>
            <a:endParaRPr lang="el-GR" dirty="0"/>
          </a:p>
        </p:txBody>
      </p:sp>
      <p:sp>
        <p:nvSpPr>
          <p:cNvPr id="3" name="2 - Θέση περιεχομένου"/>
          <p:cNvSpPr>
            <a:spLocks noGrp="1"/>
          </p:cNvSpPr>
          <p:nvPr>
            <p:ph idx="1"/>
          </p:nvPr>
        </p:nvSpPr>
        <p:spPr/>
        <p:txBody>
          <a:bodyPr>
            <a:normAutofit/>
          </a:bodyPr>
          <a:lstStyle/>
          <a:p>
            <a:r>
              <a:rPr lang="el-GR" dirty="0" smtClean="0"/>
              <a:t>Αρχικοποίηση τυχαίας γεννήτριας</a:t>
            </a:r>
          </a:p>
          <a:p>
            <a:pPr lvl="1"/>
            <a:r>
              <a:rPr lang="en-US" dirty="0" smtClean="0"/>
              <a:t>Num=</a:t>
            </a:r>
            <a:r>
              <a:rPr lang="el-GR" dirty="0" smtClean="0"/>
              <a:t>4452</a:t>
            </a:r>
            <a:r>
              <a:rPr lang="en-US" dirty="0" smtClean="0"/>
              <a:t>;</a:t>
            </a:r>
          </a:p>
          <a:p>
            <a:pPr lvl="1"/>
            <a:r>
              <a:rPr lang="en-US" dirty="0" smtClean="0"/>
              <a:t>rand('</a:t>
            </a:r>
            <a:r>
              <a:rPr lang="en-US" dirty="0" err="1" smtClean="0"/>
              <a:t>seed</a:t>
            </a:r>
            <a:r>
              <a:rPr lang="en-US" dirty="0" err="1" smtClean="0"/>
              <a:t>',Num</a:t>
            </a:r>
            <a:r>
              <a:rPr lang="en-US" dirty="0" smtClean="0"/>
              <a:t>);</a:t>
            </a:r>
          </a:p>
          <a:p>
            <a:r>
              <a:rPr lang="en-US" dirty="0" smtClean="0"/>
              <a:t>Random permutation</a:t>
            </a:r>
          </a:p>
          <a:p>
            <a:pPr lvl="1"/>
            <a:r>
              <a:rPr lang="en-US" dirty="0" err="1" smtClean="0"/>
              <a:t>randperm</a:t>
            </a:r>
            <a:endParaRPr lang="en-US" dirty="0" smtClean="0"/>
          </a:p>
          <a:p>
            <a:r>
              <a:rPr lang="el-GR" dirty="0" err="1" smtClean="0"/>
              <a:t>Κανονικοποίηση</a:t>
            </a:r>
            <a:endParaRPr lang="el-GR" dirty="0" smtClean="0"/>
          </a:p>
          <a:p>
            <a:pPr lvl="1"/>
            <a:r>
              <a:rPr lang="en-US" dirty="0" err="1" smtClean="0"/>
              <a:t>mapminmax</a:t>
            </a:r>
            <a:endParaRPr lang="en-US" dirty="0" smtClean="0"/>
          </a:p>
          <a:p>
            <a:r>
              <a:rPr lang="el-GR" dirty="0" smtClean="0"/>
              <a:t>Δήλωση </a:t>
            </a:r>
            <a:r>
              <a:rPr lang="el-GR" dirty="0" err="1" smtClean="0"/>
              <a:t>Πολυεπίπεδου</a:t>
            </a:r>
            <a:r>
              <a:rPr lang="el-GR" dirty="0" smtClean="0"/>
              <a:t> Νευρωνικού Δικτύου:</a:t>
            </a:r>
          </a:p>
          <a:p>
            <a:pPr lvl="1"/>
            <a:r>
              <a:rPr lang="en-US" dirty="0" err="1" smtClean="0"/>
              <a:t>n</a:t>
            </a:r>
            <a:r>
              <a:rPr lang="en-US" dirty="0" err="1" smtClean="0"/>
              <a:t>ewff</a:t>
            </a:r>
            <a:r>
              <a:rPr lang="en-US" dirty="0" smtClean="0"/>
              <a:t> (</a:t>
            </a:r>
            <a:r>
              <a:rPr lang="el-GR" dirty="0" smtClean="0"/>
              <a:t>επιστρέφει μια δομή </a:t>
            </a:r>
            <a:r>
              <a:rPr lang="en-US" dirty="0" smtClean="0"/>
              <a:t>net)</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Χρήσιμες Συναρτήσεις </a:t>
            </a:r>
            <a:r>
              <a:rPr lang="en-US" dirty="0" smtClean="0"/>
              <a:t>MATLAB (2)</a:t>
            </a:r>
            <a:endParaRPr lang="el-GR" dirty="0"/>
          </a:p>
        </p:txBody>
      </p:sp>
      <p:sp>
        <p:nvSpPr>
          <p:cNvPr id="3" name="2 - Θέση περιεχομένου"/>
          <p:cNvSpPr>
            <a:spLocks noGrp="1"/>
          </p:cNvSpPr>
          <p:nvPr>
            <p:ph idx="1"/>
          </p:nvPr>
        </p:nvSpPr>
        <p:spPr/>
        <p:txBody>
          <a:bodyPr/>
          <a:lstStyle/>
          <a:p>
            <a:r>
              <a:rPr lang="el-GR" dirty="0" smtClean="0"/>
              <a:t>Παράμετροι Εκπαίδευσης Νευρωνικού Δικτύου</a:t>
            </a:r>
          </a:p>
          <a:p>
            <a:pPr lvl="1"/>
            <a:r>
              <a:rPr lang="el-GR" dirty="0" smtClean="0"/>
              <a:t>Δομή </a:t>
            </a:r>
            <a:r>
              <a:rPr lang="en-US" dirty="0" err="1" smtClean="0"/>
              <a:t>net.trainParam</a:t>
            </a:r>
            <a:endParaRPr lang="en-US" dirty="0" smtClean="0"/>
          </a:p>
          <a:p>
            <a:r>
              <a:rPr lang="el-GR" dirty="0" smtClean="0"/>
              <a:t>Αρχικοποίηση Νευρωνικού Δικτύου</a:t>
            </a:r>
          </a:p>
          <a:p>
            <a:pPr lvl="1"/>
            <a:r>
              <a:rPr lang="en-US" dirty="0" smtClean="0"/>
              <a:t>init</a:t>
            </a:r>
          </a:p>
          <a:p>
            <a:r>
              <a:rPr lang="el-GR" dirty="0" smtClean="0"/>
              <a:t>Εκπαίδευση Νευρωνικού Δικτύου</a:t>
            </a:r>
          </a:p>
          <a:p>
            <a:pPr lvl="1"/>
            <a:r>
              <a:rPr lang="en-US" dirty="0" smtClean="0"/>
              <a:t>train</a:t>
            </a:r>
          </a:p>
          <a:p>
            <a:r>
              <a:rPr lang="el-GR" dirty="0" smtClean="0"/>
              <a:t>Τρέξιμο Νευρωνικού Δικτύου</a:t>
            </a:r>
          </a:p>
          <a:p>
            <a:pPr lvl="1"/>
            <a:r>
              <a:rPr lang="en-US" dirty="0" err="1" smtClean="0"/>
              <a:t>sim</a:t>
            </a:r>
            <a:endParaRPr lang="en-US" dirty="0" smtClean="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Πρόβλημα Αναγνώρισης Χαρακτήρων</a:t>
            </a:r>
            <a:endParaRPr lang="el-GR" dirty="0"/>
          </a:p>
        </p:txBody>
      </p:sp>
      <p:sp>
        <p:nvSpPr>
          <p:cNvPr id="3" name="2 - Θέση περιεχομένου"/>
          <p:cNvSpPr>
            <a:spLocks noGrp="1"/>
          </p:cNvSpPr>
          <p:nvPr>
            <p:ph idx="1"/>
          </p:nvPr>
        </p:nvSpPr>
        <p:spPr/>
        <p:txBody>
          <a:bodyPr>
            <a:normAutofit fontScale="85000" lnSpcReduction="10000"/>
          </a:bodyPr>
          <a:lstStyle/>
          <a:p>
            <a:pPr algn="just"/>
            <a:r>
              <a:rPr lang="el-GR" dirty="0" smtClean="0"/>
              <a:t>Ο σκοπός της οπτικής αναγνώρισης χαρακτήρων είναι να μετατρέψει σαρωμένες εικόνες γραπτού κειμένου σε κείμενο </a:t>
            </a:r>
            <a:r>
              <a:rPr lang="en-US" dirty="0" smtClean="0"/>
              <a:t>ASCII </a:t>
            </a:r>
            <a:r>
              <a:rPr lang="el-GR" dirty="0" smtClean="0"/>
              <a:t>που είναι δυνατόν να επεξεργαστεί περαιτέρω. Τέτοια συστήματα αναγνώρισης χαρακτήρων περιέχουν διαφορετικά υποσυστήματα:</a:t>
            </a:r>
          </a:p>
          <a:p>
            <a:pPr lvl="1" algn="just"/>
            <a:r>
              <a:rPr lang="el-GR" dirty="0" smtClean="0"/>
              <a:t>Ένα υποσύστημα για κατάτμηση της σελίδας έτσι ώστε να </a:t>
            </a:r>
            <a:r>
              <a:rPr lang="el-GR" dirty="0" err="1" smtClean="0"/>
              <a:t>ταυτοποιηθούν</a:t>
            </a:r>
            <a:r>
              <a:rPr lang="el-GR" dirty="0" smtClean="0"/>
              <a:t> περιοχές που περιέχουν κείμενο και να διαχωριστούν από περιοχές που περιέχουν εικόνες</a:t>
            </a:r>
          </a:p>
          <a:p>
            <a:pPr lvl="1" algn="just"/>
            <a:r>
              <a:rPr lang="el-GR" dirty="0" smtClean="0"/>
              <a:t>Ένα υποσύστημα για αφαίρεση θορύβου και κατάτμηση χαρακτήρων (ταυτοποίηση </a:t>
            </a:r>
            <a:r>
              <a:rPr lang="el-GR" dirty="0" err="1" smtClean="0"/>
              <a:t>υποπεριοχών</a:t>
            </a:r>
            <a:r>
              <a:rPr lang="el-GR" dirty="0" smtClean="0"/>
              <a:t> που αντιστοιχούν σε έναν χαρακτήρα)</a:t>
            </a:r>
          </a:p>
          <a:p>
            <a:pPr lvl="1" algn="just"/>
            <a:r>
              <a:rPr lang="el-GR" dirty="0" smtClean="0"/>
              <a:t>Ένα υποσύστημα για συσχέτιση ενός γραφικού προτύπου με έναν </a:t>
            </a:r>
            <a:r>
              <a:rPr lang="en-US" dirty="0" smtClean="0"/>
              <a:t>ASCII </a:t>
            </a:r>
            <a:r>
              <a:rPr lang="el-GR" dirty="0" smtClean="0"/>
              <a:t>κωδικό που αντιστοιχεί σε έναν χαρακτήρα</a:t>
            </a:r>
          </a:p>
          <a:p>
            <a:pPr lvl="1" algn="just"/>
            <a:r>
              <a:rPr lang="el-GR" dirty="0" smtClean="0"/>
              <a:t>Ένα υποσύστημα για ανακατασκευή του κειμένου τοποθετώντας τους αναγνωρισμένους χαρακτήρες στη θέση τους</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Σκοπός της παρούσας </a:t>
            </a:r>
            <a:r>
              <a:rPr lang="el-GR" dirty="0" smtClean="0"/>
              <a:t>εργασίας-Δεδομένα</a:t>
            </a:r>
            <a:endParaRPr lang="el-GR" dirty="0"/>
          </a:p>
        </p:txBody>
      </p:sp>
      <p:sp>
        <p:nvSpPr>
          <p:cNvPr id="3" name="2 - Θέση περιεχομένου"/>
          <p:cNvSpPr>
            <a:spLocks noGrp="1"/>
          </p:cNvSpPr>
          <p:nvPr>
            <p:ph idx="1"/>
          </p:nvPr>
        </p:nvSpPr>
        <p:spPr>
          <a:xfrm>
            <a:off x="457200" y="1600200"/>
            <a:ext cx="8229600" cy="5114948"/>
          </a:xfrm>
        </p:spPr>
        <p:txBody>
          <a:bodyPr>
            <a:normAutofit fontScale="62500" lnSpcReduction="20000"/>
          </a:bodyPr>
          <a:lstStyle/>
          <a:p>
            <a:pPr marL="87313" indent="0" algn="just">
              <a:buNone/>
            </a:pPr>
            <a:r>
              <a:rPr lang="el-GR" dirty="0" smtClean="0"/>
              <a:t>Σκοπός της παρούσας εργασίας είναι να σχεδιαστεί και να υλοποιηθεί ένα υποσύστημα (δηλαδή το υποσύστημα 3) για συσχέτιση ενός γραφικού προτύπου με έναν </a:t>
            </a:r>
            <a:r>
              <a:rPr lang="en-US" dirty="0" smtClean="0"/>
              <a:t>ASCII</a:t>
            </a:r>
            <a:r>
              <a:rPr lang="el-GR" dirty="0" smtClean="0"/>
              <a:t> χαρακτήρα με χρήση τεχνητών νευρωνικών δικτύων. Για λόγους απλότητας, η συγκεκριμένη εργασία θα εστιάσει στην αναγνώριση των δέκα πρώτων αγγλικών κεφαλαίων χαρακτήρων. </a:t>
            </a:r>
            <a:r>
              <a:rPr lang="el-GR" dirty="0" smtClean="0"/>
              <a:t>Συγκεκριμένα, </a:t>
            </a:r>
            <a:r>
              <a:rPr lang="el-GR" dirty="0" smtClean="0"/>
              <a:t>θα χρησιμοποιηθεί ένα δημόσια διαθέσιμο σύνολο δεδομένων:</a:t>
            </a:r>
          </a:p>
          <a:p>
            <a:pPr algn="just">
              <a:buNone/>
            </a:pPr>
            <a:endParaRPr lang="el-GR" dirty="0" smtClean="0"/>
          </a:p>
          <a:p>
            <a:pPr algn="just">
              <a:buNone/>
            </a:pPr>
            <a:r>
              <a:rPr lang="el-GR" dirty="0" smtClean="0"/>
              <a:t> (</a:t>
            </a:r>
            <a:r>
              <a:rPr lang="el-GR" u="sng" dirty="0" smtClean="0">
                <a:hlinkClick r:id="rId2"/>
              </a:rPr>
              <a:t>http://archive.ics.uci.edu/ml/datasets/Optical+Recognition+of+Handwritten+Digits</a:t>
            </a:r>
            <a:r>
              <a:rPr lang="el-GR" dirty="0" smtClean="0"/>
              <a:t>)  </a:t>
            </a:r>
            <a:endParaRPr lang="el-GR" dirty="0" smtClean="0"/>
          </a:p>
          <a:p>
            <a:pPr algn="just">
              <a:buNone/>
            </a:pPr>
            <a:r>
              <a:rPr lang="el-GR" dirty="0" smtClean="0"/>
              <a:t> </a:t>
            </a:r>
          </a:p>
          <a:p>
            <a:pPr algn="just">
              <a:buNone/>
            </a:pPr>
            <a:r>
              <a:rPr lang="el-GR" dirty="0" smtClean="0"/>
              <a:t>που περιέχει μετρήσεις για 5620 χειρόγραφους χαρακτήρες.  </a:t>
            </a:r>
          </a:p>
          <a:p>
            <a:pPr marL="87313" indent="0" algn="just">
              <a:buNone/>
            </a:pPr>
            <a:r>
              <a:rPr lang="el-GR" dirty="0" smtClean="0"/>
              <a:t>Τα δεδομένα αυτά προέρχονται από ένα σύνολο 43 ανθρώπων. Τα χαρακτηριστικά που θα χρησιμοποιηθούν σαν είσοδο για τους ταξινομητές της εργασίας προέρχονται από την </a:t>
            </a:r>
            <a:r>
              <a:rPr lang="en-US" dirty="0" smtClean="0"/>
              <a:t>bitmap</a:t>
            </a:r>
            <a:r>
              <a:rPr lang="el-GR" dirty="0" smtClean="0"/>
              <a:t> 32Χ32 αναπαράσταση των γραπτών μορφών των χαρακτήρων. Για να μειωθεί η </a:t>
            </a:r>
            <a:r>
              <a:rPr lang="el-GR" dirty="0" err="1" smtClean="0"/>
              <a:t>διαστασιμότητα</a:t>
            </a:r>
            <a:r>
              <a:rPr lang="el-GR" dirty="0" smtClean="0"/>
              <a:t> του προβλήματος κάθε χάρτης 32Χ32 χωρίστηκε σε μη επικαλυπτόμενα κομμάτια 4Χ4 και ο αριθμός των </a:t>
            </a:r>
            <a:r>
              <a:rPr lang="el-GR" dirty="0" err="1" smtClean="0"/>
              <a:t>πίξελ</a:t>
            </a:r>
            <a:r>
              <a:rPr lang="el-GR" dirty="0" smtClean="0"/>
              <a:t> σε κάθε τέτοιο κομμάτι μετρήθηκε. Έτσι, δημιουργήθηκε ένας πίνακας εισόδου 8Χ8 (δηλαδή μήκους 64) όπου κάθε στοιχείο του λαμβάνει τιμές από 0 έως 16.</a:t>
            </a:r>
          </a:p>
          <a:p>
            <a:pPr marL="87313" indent="0" algn="just">
              <a:buNone/>
            </a:pPr>
            <a:r>
              <a:rPr lang="el-GR" dirty="0" smtClean="0"/>
              <a:t>Τα δεδομένα χωρίζονται σε σύνολο εκπαίδευσης (</a:t>
            </a:r>
            <a:r>
              <a:rPr lang="el-GR" dirty="0" err="1" smtClean="0"/>
              <a:t>optdigits.tra</a:t>
            </a:r>
            <a:r>
              <a:rPr lang="el-GR" dirty="0" smtClean="0"/>
              <a:t>) και σύνολο ελέγχου (</a:t>
            </a:r>
            <a:r>
              <a:rPr lang="el-GR" dirty="0" err="1" smtClean="0"/>
              <a:t>optdigits</a:t>
            </a:r>
            <a:r>
              <a:rPr lang="el-GR" dirty="0" smtClean="0"/>
              <a:t>.</a:t>
            </a:r>
            <a:r>
              <a:rPr lang="en-US" dirty="0" err="1" smtClean="0"/>
              <a:t>tes</a:t>
            </a:r>
            <a:r>
              <a:rPr lang="el-GR" dirty="0" smtClean="0"/>
              <a:t>) με τις πρώτες 64 στήλες να είναι οι είσοδοι και την τελευταία στήλη να είναι ο κωδικός αριθμός της επιθυμητής εξόδου (τιμές από 0 έως 9 για τους δέκα χαρακτήρες που προσπαθούμε να αναγνωρίσουμε).</a:t>
            </a:r>
          </a:p>
          <a:p>
            <a:pPr>
              <a:buNone/>
            </a:pPr>
            <a:endParaRPr lang="el-GR" dirty="0" smtClean="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00050"/>
            <a:ext cx="8229600" cy="1143000"/>
          </a:xfrm>
        </p:spPr>
        <p:txBody>
          <a:bodyPr>
            <a:normAutofit fontScale="90000"/>
          </a:bodyPr>
          <a:lstStyle/>
          <a:p>
            <a:r>
              <a:rPr lang="el-GR" dirty="0" smtClean="0"/>
              <a:t>Ερώτημα 1. (10%)  Προεπεξεργασία δεδομένων</a:t>
            </a:r>
            <a:br>
              <a:rPr lang="el-GR"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pPr algn="just">
              <a:buNone/>
            </a:pPr>
            <a:r>
              <a:rPr lang="el-GR" b="1" dirty="0" smtClean="0"/>
              <a:t>1.1 (2,5%)</a:t>
            </a:r>
            <a:r>
              <a:rPr lang="el-GR" dirty="0" smtClean="0"/>
              <a:t> Εισάγετε τα δεδομένα στο </a:t>
            </a:r>
            <a:r>
              <a:rPr lang="en-US" dirty="0" smtClean="0"/>
              <a:t>MATLAB </a:t>
            </a:r>
            <a:r>
              <a:rPr lang="el-GR" dirty="0" smtClean="0"/>
              <a:t>με σκοπό να δημιουργήσετε έναν πίνακα με τα δεδομένα εκπαίδευσης και έναν με τα δεδομένα ελέγχου.</a:t>
            </a:r>
          </a:p>
          <a:p>
            <a:pPr algn="just">
              <a:buNone/>
            </a:pPr>
            <a:r>
              <a:rPr lang="el-GR" b="1" dirty="0" smtClean="0"/>
              <a:t>1.2 (2,5</a:t>
            </a:r>
            <a:r>
              <a:rPr lang="el-GR" b="1" dirty="0" smtClean="0"/>
              <a:t>%)</a:t>
            </a:r>
            <a:r>
              <a:rPr lang="el-GR" dirty="0" smtClean="0"/>
              <a:t> </a:t>
            </a:r>
            <a:r>
              <a:rPr lang="el-GR" dirty="0" err="1" smtClean="0"/>
              <a:t>Κανονικοποιήστε</a:t>
            </a:r>
            <a:r>
              <a:rPr lang="el-GR" dirty="0" smtClean="0"/>
              <a:t> τις αριθμητικές τιμές των χαρακτηριστικών εισόδου του συνόλου δεδομένων σας στο [-1 1]. </a:t>
            </a:r>
          </a:p>
          <a:p>
            <a:pPr algn="just">
              <a:buNone/>
            </a:pPr>
            <a:r>
              <a:rPr lang="el-GR" b="1" dirty="0" smtClean="0"/>
              <a:t>1.3</a:t>
            </a:r>
            <a:r>
              <a:rPr lang="el-GR" dirty="0" smtClean="0"/>
              <a:t> </a:t>
            </a:r>
            <a:r>
              <a:rPr lang="el-GR" b="1" dirty="0" smtClean="0"/>
              <a:t>(2,5%)</a:t>
            </a:r>
            <a:r>
              <a:rPr lang="el-GR" dirty="0" smtClean="0"/>
              <a:t> Δημιουργήστε το διάνυσμα εξόδου σας με χρήση της </a:t>
            </a:r>
            <a:r>
              <a:rPr lang="el-GR" dirty="0" err="1" smtClean="0"/>
              <a:t>κωδικής</a:t>
            </a:r>
            <a:r>
              <a:rPr lang="el-GR" dirty="0" smtClean="0"/>
              <a:t> τιμής εξόδου από 0-9 που παρέχεται για κάθε δείγμα.</a:t>
            </a:r>
          </a:p>
          <a:p>
            <a:pPr algn="just">
              <a:buNone/>
            </a:pPr>
            <a:r>
              <a:rPr lang="el-GR" dirty="0" smtClean="0"/>
              <a:t>	Π.χ</a:t>
            </a:r>
            <a:r>
              <a:rPr lang="el-GR" dirty="0" smtClean="0"/>
              <a:t>.</a:t>
            </a:r>
          </a:p>
          <a:p>
            <a:pPr algn="just">
              <a:buNone/>
            </a:pPr>
            <a:r>
              <a:rPr lang="el-GR" dirty="0" smtClean="0"/>
              <a:t>	0 </a:t>
            </a:r>
            <a:r>
              <a:rPr lang="el-GR" dirty="0" smtClean="0"/>
              <a:t>-&gt; 0000000001</a:t>
            </a:r>
          </a:p>
          <a:p>
            <a:pPr algn="just">
              <a:buNone/>
            </a:pPr>
            <a:r>
              <a:rPr lang="el-GR" dirty="0" smtClean="0"/>
              <a:t>	1 </a:t>
            </a:r>
            <a:r>
              <a:rPr lang="el-GR" dirty="0" smtClean="0"/>
              <a:t>-&gt; 0000000010</a:t>
            </a:r>
          </a:p>
          <a:p>
            <a:pPr algn="just">
              <a:buNone/>
            </a:pPr>
            <a:r>
              <a:rPr lang="el-GR" dirty="0" smtClean="0"/>
              <a:t>	2-</a:t>
            </a:r>
            <a:r>
              <a:rPr lang="el-GR" dirty="0" smtClean="0"/>
              <a:t>&gt; 0000000100</a:t>
            </a:r>
          </a:p>
          <a:p>
            <a:pPr algn="just">
              <a:buNone/>
            </a:pPr>
            <a:r>
              <a:rPr lang="el-GR" dirty="0" smtClean="0"/>
              <a:t>	</a:t>
            </a:r>
            <a:r>
              <a:rPr lang="el-GR" dirty="0" err="1" smtClean="0"/>
              <a:t>κ.ο.κ</a:t>
            </a:r>
            <a:r>
              <a:rPr lang="el-GR" dirty="0" smtClean="0"/>
              <a:t>.</a:t>
            </a:r>
          </a:p>
          <a:p>
            <a:pPr algn="just">
              <a:buNone/>
            </a:pPr>
            <a:r>
              <a:rPr lang="el-GR" b="1" dirty="0" smtClean="0"/>
              <a:t>1.4</a:t>
            </a:r>
            <a:r>
              <a:rPr lang="el-GR" dirty="0" smtClean="0"/>
              <a:t> </a:t>
            </a:r>
            <a:r>
              <a:rPr lang="el-GR" b="1" dirty="0" smtClean="0"/>
              <a:t>(2,5%)</a:t>
            </a:r>
            <a:r>
              <a:rPr lang="el-GR" dirty="0" smtClean="0"/>
              <a:t> Αναδιατάξτε τις εγγραφές κάθε συνόλου με τυχαίο τρόπο αφού αρχικοποιήσετε την γεννήτρια του </a:t>
            </a:r>
            <a:r>
              <a:rPr lang="en-US" dirty="0" err="1" smtClean="0"/>
              <a:t>matlab</a:t>
            </a:r>
            <a:r>
              <a:rPr lang="en-US" dirty="0" smtClean="0"/>
              <a:t> </a:t>
            </a:r>
            <a:r>
              <a:rPr lang="el-GR" dirty="0" smtClean="0"/>
              <a:t>με </a:t>
            </a:r>
            <a:r>
              <a:rPr lang="en-US" dirty="0" smtClean="0"/>
              <a:t>seed </a:t>
            </a:r>
            <a:r>
              <a:rPr lang="el-GR" dirty="0" smtClean="0"/>
              <a:t>ίσο με το άθροισμα των αριθμών μητρώου των μελών της κάθε ομάδας.</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560390"/>
            <a:ext cx="8229600" cy="1296974"/>
          </a:xfrm>
        </p:spPr>
        <p:txBody>
          <a:bodyPr>
            <a:normAutofit fontScale="90000"/>
          </a:bodyPr>
          <a:lstStyle/>
          <a:p>
            <a:r>
              <a:rPr lang="el-GR" dirty="0" smtClean="0"/>
              <a:t>Ερώτημα 2. (50%) Σχεδιασμός και Υλοποίηση Τεχνητού Νευρωνικού Δικτύου</a:t>
            </a:r>
            <a:br>
              <a:rPr lang="el-GR" dirty="0" smtClean="0"/>
            </a:br>
            <a:endParaRPr lang="el-GR" dirty="0"/>
          </a:p>
        </p:txBody>
      </p:sp>
      <p:sp>
        <p:nvSpPr>
          <p:cNvPr id="3" name="2 - Θέση περιεχομένου"/>
          <p:cNvSpPr>
            <a:spLocks noGrp="1"/>
          </p:cNvSpPr>
          <p:nvPr>
            <p:ph idx="1"/>
          </p:nvPr>
        </p:nvSpPr>
        <p:spPr>
          <a:xfrm>
            <a:off x="457200" y="1928802"/>
            <a:ext cx="8229600" cy="4714908"/>
          </a:xfrm>
        </p:spPr>
        <p:txBody>
          <a:bodyPr>
            <a:normAutofit fontScale="85000" lnSpcReduction="20000"/>
          </a:bodyPr>
          <a:lstStyle/>
          <a:p>
            <a:pPr marL="87313" indent="0" algn="just">
              <a:buNone/>
            </a:pPr>
            <a:r>
              <a:rPr lang="el-GR" dirty="0" smtClean="0"/>
              <a:t>Χρησιμοποιείστε τις έτοιμες συναρτήσεις του </a:t>
            </a:r>
            <a:r>
              <a:rPr lang="en-US" dirty="0" smtClean="0"/>
              <a:t>MATLAB</a:t>
            </a:r>
            <a:r>
              <a:rPr lang="el-GR" dirty="0" smtClean="0"/>
              <a:t> για να δημιουργήσετε ένα </a:t>
            </a:r>
            <a:r>
              <a:rPr lang="el-GR" dirty="0" err="1" smtClean="0"/>
              <a:t>πολυεπίπεδο</a:t>
            </a:r>
            <a:r>
              <a:rPr lang="el-GR" dirty="0" smtClean="0"/>
              <a:t> εμπρός τροφοδότησης νευρωνικό δίκτυο που να λύνει το παραπάνω πρόβλημα. Το νευρωνικό σας δίκτυο θα έχει ένα κρυφό επίπεδο και τόσους κρυφούς νευρώνες όσους προκύπτουν από τον παρακάτω κανόνα:</a:t>
            </a:r>
          </a:p>
          <a:p>
            <a:pPr marL="87313" indent="0" algn="just">
              <a:buNone/>
            </a:pPr>
            <a:r>
              <a:rPr lang="el-GR" dirty="0" smtClean="0"/>
              <a:t>			</a:t>
            </a:r>
            <a:r>
              <a:rPr lang="el-GR" dirty="0" smtClean="0"/>
              <a:t>	</a:t>
            </a:r>
            <a:r>
              <a:rPr lang="el-GR" dirty="0" smtClean="0"/>
              <a:t>Η</a:t>
            </a:r>
            <a:r>
              <a:rPr lang="el-GR" dirty="0" smtClean="0"/>
              <a:t>≈(Ι+Ο)/2</a:t>
            </a:r>
          </a:p>
          <a:p>
            <a:pPr marL="87313" indent="0" algn="just">
              <a:buNone/>
            </a:pPr>
            <a:r>
              <a:rPr lang="el-GR" dirty="0" smtClean="0"/>
              <a:t>όπου H είναι ο αριθμός των νευρώνων του κρυφού επιπέδου, I ο αριθμός εισόδων (64) και O ο αριθμός εξόδων του ΤΝ- αντίστοιχα. Οι έξοδοι του τεχνητού νευρωνικού δικτύου θα είναι 10.</a:t>
            </a:r>
          </a:p>
          <a:p>
            <a:pPr marL="87313" indent="0" algn="just">
              <a:buNone/>
            </a:pPr>
            <a:r>
              <a:rPr lang="el-GR" dirty="0" smtClean="0"/>
              <a:t>Από τις διάφορες συναρτήσεις εκπαίδευσης που παρέχει το </a:t>
            </a:r>
            <a:r>
              <a:rPr lang="en-US" dirty="0" err="1" smtClean="0"/>
              <a:t>matlab</a:t>
            </a:r>
            <a:r>
              <a:rPr lang="en-US" dirty="0" smtClean="0"/>
              <a:t> </a:t>
            </a:r>
            <a:r>
              <a:rPr lang="el-GR" dirty="0" smtClean="0"/>
              <a:t>χρησιμοποιήστε την «</a:t>
            </a:r>
            <a:r>
              <a:rPr lang="el-GR" dirty="0" err="1" smtClean="0"/>
              <a:t>traingdm</a:t>
            </a:r>
            <a:r>
              <a:rPr lang="el-GR" dirty="0" smtClean="0"/>
              <a:t>». Η συγκεκριμένη συνάρτηση εκπαίδευσης υλοποιεί τον αλγόριθμο της πίσω διάδοσης του σφάλματος με χρήση της παραμέτρου ορμής. </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Ερώτημα 3. (40%) Πειραματικά Αποτελέσματα και Συμπεράσματα</a:t>
            </a:r>
            <a:br>
              <a:rPr lang="el-GR" dirty="0" smtClean="0"/>
            </a:br>
            <a:endParaRPr lang="el-GR" dirty="0"/>
          </a:p>
        </p:txBody>
      </p:sp>
      <p:sp>
        <p:nvSpPr>
          <p:cNvPr id="3" name="2 - Θέση περιεχομένου"/>
          <p:cNvSpPr>
            <a:spLocks noGrp="1"/>
          </p:cNvSpPr>
          <p:nvPr>
            <p:ph idx="1"/>
          </p:nvPr>
        </p:nvSpPr>
        <p:spPr/>
        <p:txBody>
          <a:bodyPr>
            <a:normAutofit fontScale="77500" lnSpcReduction="20000"/>
          </a:bodyPr>
          <a:lstStyle/>
          <a:p>
            <a:pPr>
              <a:buNone/>
            </a:pPr>
            <a:r>
              <a:rPr lang="el-GR" b="1" dirty="0" smtClean="0"/>
              <a:t>3.1 (30%)</a:t>
            </a:r>
            <a:r>
              <a:rPr lang="el-GR" dirty="0" smtClean="0"/>
              <a:t> </a:t>
            </a:r>
            <a:endParaRPr lang="el-GR" dirty="0" smtClean="0"/>
          </a:p>
          <a:p>
            <a:pPr algn="just">
              <a:buNone/>
            </a:pPr>
            <a:r>
              <a:rPr lang="el-GR" dirty="0" smtClean="0"/>
              <a:t>	</a:t>
            </a:r>
            <a:r>
              <a:rPr lang="el-GR" dirty="0" smtClean="0"/>
              <a:t>Συμπληρώστε </a:t>
            </a:r>
            <a:r>
              <a:rPr lang="el-GR" dirty="0" smtClean="0"/>
              <a:t>τον παρακάτω πίνακα εκτελώντας από 5 πειράματα για κάθε σύνολο παραμέτρων και παρουσιάζοντας τον μέσο όρο των αποδόσεων. Σαν συνάρτηση ενεργοποίησης χρησιμοποιήστε την λογιστική σε όλους τους νευρώνες του επιπέδου εξόδου και του κρυφού επιπέδου. Σαν κριτήριο τερματισμού της εκπαίδευσης θα χρησιμοποιηθεί ο συνδυασμός των παρακάτω κριτηρίων (έστω και ένα κριτήριο να ισχύει η εκπαίδευση του νευρωνικού δικτύου θα τερματίζει)</a:t>
            </a:r>
          </a:p>
          <a:p>
            <a:pPr lvl="1" algn="just"/>
            <a:r>
              <a:rPr lang="el-GR" dirty="0" smtClean="0"/>
              <a:t>Μέγιστος αριθμός εποχών εκπαίδευσης = 100</a:t>
            </a:r>
          </a:p>
          <a:p>
            <a:pPr lvl="1" algn="just"/>
            <a:r>
              <a:rPr lang="el-GR" dirty="0" smtClean="0"/>
              <a:t>Μέγιστος επιτρεπτός αριθμός αποτυχημένων ελέγχων επικύρωσης (δηλαδή αριθμός διαδοχικών εποχών που το σφάλμα επικύρωσης αυξάνεται. Το σύνολο επικύρωσης στο </a:t>
            </a:r>
            <a:r>
              <a:rPr lang="en-US" dirty="0" smtClean="0"/>
              <a:t>MATLAB </a:t>
            </a:r>
            <a:r>
              <a:rPr lang="el-GR" dirty="0" smtClean="0"/>
              <a:t>δημιουργείται (με την προεπιλεγμένη του τιμή) λαμβάνοντας το 20% του συνόλου εκπαίδευσης) = 10</a:t>
            </a:r>
          </a:p>
          <a:p>
            <a:pPr lvl="1" algn="just"/>
            <a:r>
              <a:rPr lang="el-GR" dirty="0" smtClean="0"/>
              <a:t>Ελάχιστη επιτρεπόμενη τιμή της κλίσης της συνάρτησης σφάλματος (</a:t>
            </a:r>
            <a:r>
              <a:rPr lang="en-US" dirty="0" smtClean="0"/>
              <a:t>minimum gradient</a:t>
            </a:r>
            <a:r>
              <a:rPr lang="el-GR" dirty="0" smtClean="0"/>
              <a:t>)= 1e-10</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normAutofit fontScale="90000"/>
          </a:bodyPr>
          <a:lstStyle/>
          <a:p>
            <a:r>
              <a:rPr lang="el-GR" dirty="0" smtClean="0"/>
              <a:t>Ερώτημα 3. (40%) Πειραματικά Αποτελέσματα και </a:t>
            </a:r>
            <a:r>
              <a:rPr lang="el-GR" dirty="0" smtClean="0"/>
              <a:t>Συμπεράσματα (2)</a:t>
            </a:r>
            <a:endParaRPr lang="el-GR" dirty="0"/>
          </a:p>
        </p:txBody>
      </p:sp>
      <p:sp>
        <p:nvSpPr>
          <p:cNvPr id="3" name="2 - Θέση περιεχομένου"/>
          <p:cNvSpPr>
            <a:spLocks noGrp="1"/>
          </p:cNvSpPr>
          <p:nvPr>
            <p:ph idx="1"/>
          </p:nvPr>
        </p:nvSpPr>
        <p:spPr/>
        <p:txBody>
          <a:bodyPr>
            <a:normAutofit fontScale="62500" lnSpcReduction="20000"/>
          </a:bodyPr>
          <a:lstStyle/>
          <a:p>
            <a:pPr marL="87313" indent="0" algn="just">
              <a:buNone/>
            </a:pPr>
            <a:r>
              <a:rPr lang="el-GR" dirty="0" smtClean="0"/>
              <a:t>Για τον υπολογισμό της ακρίβειας πρόβλεψης θεωρείστε ότι το νευρωνικό δίκτυο ταξινομεί στον χαρακτήρα </a:t>
            </a:r>
            <a:r>
              <a:rPr lang="en-US" dirty="0" err="1" smtClean="0"/>
              <a:t>i</a:t>
            </a:r>
            <a:r>
              <a:rPr lang="en-US" dirty="0" smtClean="0"/>
              <a:t> </a:t>
            </a:r>
            <a:r>
              <a:rPr lang="el-GR" dirty="0" smtClean="0"/>
              <a:t>(από 0-9) ανάλογα με το ποια από τις 10 εξόδους του έχει την μεγαλύτερη τιμή. Για παράδειγμα  αν  για ένα δείγμα έχουμε την ακόλουθη έξοδο</a:t>
            </a:r>
          </a:p>
          <a:p>
            <a:pPr marL="87313" indent="0" algn="just">
              <a:buNone/>
            </a:pPr>
            <a:r>
              <a:rPr lang="el-GR" dirty="0" smtClean="0"/>
              <a:t>  </a:t>
            </a:r>
          </a:p>
          <a:p>
            <a:pPr marL="87313" indent="0" algn="just">
              <a:buNone/>
            </a:pPr>
            <a:r>
              <a:rPr lang="el-GR" dirty="0" smtClean="0"/>
              <a:t>Νευρώνας εξόδου 0: 0.1	</a:t>
            </a:r>
          </a:p>
          <a:p>
            <a:pPr marL="87313" indent="0" algn="just">
              <a:buNone/>
            </a:pPr>
            <a:r>
              <a:rPr lang="el-GR" dirty="0" smtClean="0"/>
              <a:t>Νευρώνας εξόδου 1: 0.5	</a:t>
            </a:r>
          </a:p>
          <a:p>
            <a:pPr marL="87313" indent="0" algn="just">
              <a:buNone/>
            </a:pPr>
            <a:r>
              <a:rPr lang="el-GR" dirty="0" smtClean="0"/>
              <a:t>Νευρώνας εξόδου 2: 0.7	</a:t>
            </a:r>
          </a:p>
          <a:p>
            <a:pPr marL="87313" indent="0" algn="just">
              <a:buNone/>
            </a:pPr>
            <a:r>
              <a:rPr lang="el-GR" dirty="0" smtClean="0"/>
              <a:t>Νευρώνας εξόδου 3: 0.6	</a:t>
            </a:r>
          </a:p>
          <a:p>
            <a:pPr marL="87313" indent="0" algn="just">
              <a:buNone/>
            </a:pPr>
            <a:r>
              <a:rPr lang="el-GR" dirty="0" smtClean="0"/>
              <a:t>Νευρώνας εξόδου 4: 0.2	</a:t>
            </a:r>
          </a:p>
          <a:p>
            <a:pPr marL="87313" indent="0" algn="just">
              <a:buNone/>
            </a:pPr>
            <a:r>
              <a:rPr lang="el-GR" dirty="0" smtClean="0"/>
              <a:t>Νευρώνας εξόδου 5: 0.1	</a:t>
            </a:r>
          </a:p>
          <a:p>
            <a:pPr marL="87313" indent="0" algn="just">
              <a:buNone/>
            </a:pPr>
            <a:r>
              <a:rPr lang="el-GR" dirty="0" smtClean="0"/>
              <a:t>Νευρώνας εξόδου 6: 0.15	</a:t>
            </a:r>
          </a:p>
          <a:p>
            <a:pPr marL="87313" indent="0" algn="just">
              <a:buNone/>
            </a:pPr>
            <a:r>
              <a:rPr lang="el-GR" dirty="0" smtClean="0"/>
              <a:t>Νευρώνας εξόδου 7: 0.3	</a:t>
            </a:r>
          </a:p>
          <a:p>
            <a:pPr marL="87313" indent="0" algn="just">
              <a:buNone/>
            </a:pPr>
            <a:r>
              <a:rPr lang="el-GR" dirty="0" smtClean="0"/>
              <a:t>Νευρώνας εξόδου 8: 0.6	</a:t>
            </a:r>
          </a:p>
          <a:p>
            <a:pPr marL="87313" indent="0" algn="just">
              <a:buNone/>
            </a:pPr>
            <a:r>
              <a:rPr lang="el-GR" dirty="0" smtClean="0"/>
              <a:t>Νευρώνας εξόδου 9: 0.1</a:t>
            </a:r>
          </a:p>
          <a:p>
            <a:pPr marL="87313" indent="0" algn="just">
              <a:buNone/>
            </a:pPr>
            <a:r>
              <a:rPr lang="el-GR" dirty="0" smtClean="0"/>
              <a:t> </a:t>
            </a:r>
          </a:p>
          <a:p>
            <a:pPr marL="87313" indent="0" algn="just">
              <a:buNone/>
            </a:pPr>
            <a:r>
              <a:rPr lang="el-GR" dirty="0" smtClean="0"/>
              <a:t>Τότε αυτό το δείγμα θα ταξινομηθεί στον χαρακτήρα 2 (χαρακτήρας ‘</a:t>
            </a:r>
            <a:r>
              <a:rPr lang="en-US" dirty="0" smtClean="0"/>
              <a:t>C</a:t>
            </a:r>
            <a:r>
              <a:rPr lang="el-GR" dirty="0" smtClean="0"/>
              <a:t>’) αφού η μέγιστη έξοδος είναι αυτή του νευρώνα 2</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85736"/>
            <a:ext cx="8229600" cy="1143000"/>
          </a:xfrm>
        </p:spPr>
        <p:txBody>
          <a:bodyPr>
            <a:normAutofit fontScale="90000"/>
          </a:bodyPr>
          <a:lstStyle/>
          <a:p>
            <a:r>
              <a:rPr lang="el-GR" dirty="0" smtClean="0"/>
              <a:t>Ερώτημα 3. (40%) Πειραματικά Αποτελέσματα και Συμπεράσματα </a:t>
            </a:r>
            <a:r>
              <a:rPr lang="el-GR" dirty="0" smtClean="0"/>
              <a:t>(3)</a:t>
            </a:r>
            <a:endParaRPr lang="el-GR" dirty="0"/>
          </a:p>
        </p:txBody>
      </p:sp>
      <p:graphicFrame>
        <p:nvGraphicFramePr>
          <p:cNvPr id="4" name="3 - Θέση περιεχομένου"/>
          <p:cNvGraphicFramePr>
            <a:graphicFrameLocks noGrp="1"/>
          </p:cNvGraphicFramePr>
          <p:nvPr>
            <p:ph idx="1"/>
          </p:nvPr>
        </p:nvGraphicFramePr>
        <p:xfrm>
          <a:off x="214284" y="1692748"/>
          <a:ext cx="8644000" cy="2342032"/>
        </p:xfrm>
        <a:graphic>
          <a:graphicData uri="http://schemas.openxmlformats.org/drawingml/2006/table">
            <a:tbl>
              <a:tblPr firstRow="1" bandRow="1">
                <a:tableStyleId>{5C22544A-7EE6-4342-B048-85BDC9FD1C3A}</a:tableStyleId>
              </a:tblPr>
              <a:tblGrid>
                <a:gridCol w="1080500"/>
                <a:gridCol w="1080500"/>
                <a:gridCol w="1080500"/>
                <a:gridCol w="1080500"/>
                <a:gridCol w="1080500"/>
                <a:gridCol w="1080500"/>
                <a:gridCol w="1080500"/>
                <a:gridCol w="1080500"/>
              </a:tblGrid>
              <a:tr h="1107172">
                <a:tc>
                  <a:txBody>
                    <a:bodyPr/>
                    <a:lstStyle/>
                    <a:p>
                      <a:pPr algn="just">
                        <a:lnSpc>
                          <a:spcPct val="115000"/>
                        </a:lnSpc>
                        <a:spcAft>
                          <a:spcPts val="0"/>
                        </a:spcAft>
                      </a:pPr>
                      <a:r>
                        <a:rPr lang="el-GR" sz="1100" dirty="0">
                          <a:latin typeface="TimesNewRomanPSMT"/>
                          <a:ea typeface="Calibri"/>
                          <a:cs typeface="TimesNewRomanPSMT"/>
                        </a:rPr>
                        <a:t>Α/Α</a:t>
                      </a:r>
                      <a:endParaRPr lang="el-GR" sz="1100" dirty="0">
                        <a:latin typeface="Calibri"/>
                        <a:ea typeface="Calibri"/>
                        <a:cs typeface="Times New Roman"/>
                      </a:endParaRPr>
                    </a:p>
                  </a:txBody>
                  <a:tcPr marL="68580" marR="68580" marT="0" marB="0"/>
                </a:tc>
                <a:tc>
                  <a:txBody>
                    <a:bodyPr/>
                    <a:lstStyle/>
                    <a:p>
                      <a:pPr algn="just">
                        <a:lnSpc>
                          <a:spcPct val="115000"/>
                        </a:lnSpc>
                        <a:spcAft>
                          <a:spcPts val="0"/>
                        </a:spcAft>
                      </a:pPr>
                      <a:r>
                        <a:rPr lang="el-GR" sz="1100">
                          <a:latin typeface="TimesNewRomanPSMT"/>
                          <a:ea typeface="Calibri"/>
                          <a:cs typeface="TimesNewRomanPSMT"/>
                        </a:rPr>
                        <a:t>Παράμετρος Μάθησης</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r>
                        <a:rPr lang="el-GR" sz="1100">
                          <a:latin typeface="TimesNewRomanPSMT"/>
                          <a:ea typeface="Calibri"/>
                          <a:cs typeface="TimesNewRomanPSMT"/>
                        </a:rPr>
                        <a:t>Παράμετρος Ορμής</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r>
                        <a:rPr lang="el-GR" sz="1100">
                          <a:latin typeface="TimesNewRomanPSMT"/>
                          <a:ea typeface="Calibri"/>
                          <a:cs typeface="TimesNewRomanPSMT"/>
                        </a:rPr>
                        <a:t>Σύνολο Εποχών Εκπαίδευσης </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r>
                        <a:rPr lang="el-GR" sz="1100">
                          <a:latin typeface="TimesNewRomanPSMT"/>
                          <a:ea typeface="Calibri"/>
                          <a:cs typeface="TimesNewRomanPSMT"/>
                        </a:rPr>
                        <a:t>Μέσο Τετραγωνικό Σφάλμα (σύνολο εκπαίδευσης)</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r>
                        <a:rPr lang="el-GR" sz="1100">
                          <a:latin typeface="TimesNewRomanPSMT"/>
                          <a:ea typeface="Calibri"/>
                          <a:cs typeface="TimesNewRomanPSMT"/>
                        </a:rPr>
                        <a:t>Μέσο Τετραγωνικό Σφάλμα (σύνολο ελέγχου)</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r>
                        <a:rPr lang="el-GR" sz="1100">
                          <a:latin typeface="TimesNewRomanPSMT"/>
                          <a:ea typeface="Calibri"/>
                          <a:cs typeface="TimesNewRomanPSMT"/>
                        </a:rPr>
                        <a:t>Ακρίβεια Πρόβλεψης (σύνολο εκπαίδευσης)</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r>
                        <a:rPr lang="el-GR" sz="1100">
                          <a:latin typeface="TimesNewRomanPSMT"/>
                          <a:ea typeface="Calibri"/>
                          <a:cs typeface="TimesNewRomanPSMT"/>
                        </a:rPr>
                        <a:t>Ακρίβεια Πρόβλεψης Σύνολο Ελέγχου</a:t>
                      </a:r>
                      <a:endParaRPr lang="el-GR" sz="1100">
                        <a:latin typeface="Calibri"/>
                        <a:ea typeface="Calibri"/>
                        <a:cs typeface="Times New Roman"/>
                      </a:endParaRPr>
                    </a:p>
                  </a:txBody>
                  <a:tcPr marL="68580" marR="68580" marT="0" marB="0"/>
                </a:tc>
              </a:tr>
              <a:tr h="230486">
                <a:tc>
                  <a:txBody>
                    <a:bodyPr/>
                    <a:lstStyle/>
                    <a:p>
                      <a:pPr algn="just">
                        <a:lnSpc>
                          <a:spcPct val="115000"/>
                        </a:lnSpc>
                        <a:spcAft>
                          <a:spcPts val="0"/>
                        </a:spcAft>
                      </a:pPr>
                      <a:r>
                        <a:rPr lang="el-GR" sz="1100">
                          <a:latin typeface="TimesNewRomanPSMT"/>
                          <a:ea typeface="Calibri"/>
                          <a:cs typeface="TimesNewRomanPSMT"/>
                        </a:rPr>
                        <a:t>1</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r>
                        <a:rPr lang="el-GR" sz="1100">
                          <a:latin typeface="TimesNewRomanPSMT"/>
                          <a:ea typeface="Calibri"/>
                          <a:cs typeface="TimesNewRomanPSMT"/>
                        </a:rPr>
                        <a:t>0.01</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r>
                        <a:rPr lang="el-GR" sz="1100">
                          <a:latin typeface="TimesNewRomanPSMT"/>
                          <a:ea typeface="Calibri"/>
                          <a:cs typeface="TimesNewRomanPSMT"/>
                        </a:rPr>
                        <a:t>0.9</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r>
              <a:tr h="202897">
                <a:tc>
                  <a:txBody>
                    <a:bodyPr/>
                    <a:lstStyle/>
                    <a:p>
                      <a:pPr algn="just">
                        <a:lnSpc>
                          <a:spcPct val="115000"/>
                        </a:lnSpc>
                        <a:spcAft>
                          <a:spcPts val="0"/>
                        </a:spcAft>
                      </a:pPr>
                      <a:r>
                        <a:rPr lang="el-GR" sz="1100">
                          <a:latin typeface="TimesNewRomanPSMT"/>
                          <a:ea typeface="Calibri"/>
                          <a:cs typeface="TimesNewRomanPSMT"/>
                        </a:rPr>
                        <a:t>2</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r>
                        <a:rPr lang="el-GR" sz="1100">
                          <a:latin typeface="TimesNewRomanPSMT"/>
                          <a:ea typeface="Calibri"/>
                          <a:cs typeface="TimesNewRomanPSMT"/>
                        </a:rPr>
                        <a:t>0.01</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r>
                        <a:rPr lang="el-GR" sz="1100">
                          <a:latin typeface="TimesNewRomanPSMT"/>
                          <a:ea typeface="Calibri"/>
                          <a:cs typeface="TimesNewRomanPSMT"/>
                        </a:rPr>
                        <a:t>0.6</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r>
              <a:tr h="202897">
                <a:tc>
                  <a:txBody>
                    <a:bodyPr/>
                    <a:lstStyle/>
                    <a:p>
                      <a:pPr algn="just">
                        <a:lnSpc>
                          <a:spcPct val="115000"/>
                        </a:lnSpc>
                        <a:spcAft>
                          <a:spcPts val="0"/>
                        </a:spcAft>
                      </a:pPr>
                      <a:r>
                        <a:rPr lang="el-GR" sz="1100">
                          <a:latin typeface="TimesNewRomanPSMT"/>
                          <a:ea typeface="Calibri"/>
                          <a:cs typeface="TimesNewRomanPSMT"/>
                        </a:rPr>
                        <a:t>3</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r>
                        <a:rPr lang="el-GR" sz="1100">
                          <a:latin typeface="TimesNewRomanPSMT"/>
                          <a:ea typeface="Calibri"/>
                          <a:cs typeface="TimesNewRomanPSMT"/>
                        </a:rPr>
                        <a:t>0.01</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r>
                        <a:rPr lang="el-GR" sz="1100">
                          <a:latin typeface="TimesNewRomanPSMT"/>
                          <a:ea typeface="Calibri"/>
                          <a:cs typeface="TimesNewRomanPSMT"/>
                        </a:rPr>
                        <a:t>0.1</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r>
              <a:tr h="202897">
                <a:tc>
                  <a:txBody>
                    <a:bodyPr/>
                    <a:lstStyle/>
                    <a:p>
                      <a:pPr algn="just">
                        <a:lnSpc>
                          <a:spcPct val="115000"/>
                        </a:lnSpc>
                        <a:spcAft>
                          <a:spcPts val="0"/>
                        </a:spcAft>
                      </a:pPr>
                      <a:r>
                        <a:rPr lang="el-GR" sz="1100">
                          <a:latin typeface="TimesNewRomanPSMT"/>
                          <a:ea typeface="Calibri"/>
                          <a:cs typeface="TimesNewRomanPSMT"/>
                        </a:rPr>
                        <a:t>4</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r>
                        <a:rPr lang="el-GR" sz="1100">
                          <a:latin typeface="TimesNewRomanPSMT"/>
                          <a:ea typeface="Calibri"/>
                          <a:cs typeface="TimesNewRomanPSMT"/>
                        </a:rPr>
                        <a:t>0.1</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r>
                        <a:rPr lang="el-GR" sz="1100">
                          <a:latin typeface="TimesNewRomanPSMT"/>
                          <a:ea typeface="Calibri"/>
                          <a:cs typeface="TimesNewRomanPSMT"/>
                        </a:rPr>
                        <a:t>0.9</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r>
              <a:tr h="202897">
                <a:tc>
                  <a:txBody>
                    <a:bodyPr/>
                    <a:lstStyle/>
                    <a:p>
                      <a:pPr algn="just">
                        <a:lnSpc>
                          <a:spcPct val="115000"/>
                        </a:lnSpc>
                        <a:spcAft>
                          <a:spcPts val="0"/>
                        </a:spcAft>
                      </a:pPr>
                      <a:r>
                        <a:rPr lang="el-GR" sz="1100">
                          <a:latin typeface="TimesNewRomanPSMT"/>
                          <a:ea typeface="Calibri"/>
                          <a:cs typeface="TimesNewRomanPSMT"/>
                        </a:rPr>
                        <a:t>5</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r>
                        <a:rPr lang="el-GR" sz="1100">
                          <a:latin typeface="TimesNewRomanPSMT"/>
                          <a:ea typeface="Calibri"/>
                          <a:cs typeface="TimesNewRomanPSMT"/>
                        </a:rPr>
                        <a:t>0.1</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r>
                        <a:rPr lang="el-GR" sz="1100">
                          <a:latin typeface="TimesNewRomanPSMT"/>
                          <a:ea typeface="Calibri"/>
                          <a:cs typeface="TimesNewRomanPSMT"/>
                        </a:rPr>
                        <a:t>0.6</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r>
              <a:tr h="171046">
                <a:tc>
                  <a:txBody>
                    <a:bodyPr/>
                    <a:lstStyle/>
                    <a:p>
                      <a:pPr algn="just">
                        <a:lnSpc>
                          <a:spcPct val="115000"/>
                        </a:lnSpc>
                        <a:spcAft>
                          <a:spcPts val="0"/>
                        </a:spcAft>
                      </a:pPr>
                      <a:r>
                        <a:rPr lang="el-GR" sz="1100">
                          <a:latin typeface="TimesNewRomanPSMT"/>
                          <a:ea typeface="Calibri"/>
                          <a:cs typeface="TimesNewRomanPSMT"/>
                        </a:rPr>
                        <a:t>6</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r>
                        <a:rPr lang="el-GR" sz="1100">
                          <a:latin typeface="TimesNewRomanPSMT"/>
                          <a:ea typeface="Calibri"/>
                          <a:cs typeface="TimesNewRomanPSMT"/>
                        </a:rPr>
                        <a:t>0.01</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r>
                        <a:rPr lang="el-GR" sz="1100">
                          <a:latin typeface="TimesNewRomanPSMT"/>
                          <a:ea typeface="Calibri"/>
                          <a:cs typeface="TimesNewRomanPSMT"/>
                        </a:rPr>
                        <a:t>0.1</a:t>
                      </a:r>
                      <a:endParaRPr lang="el-GR" sz="1100">
                        <a:latin typeface="Calibri"/>
                        <a:ea typeface="Calibri"/>
                        <a:cs typeface="Times New Roman"/>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a:latin typeface="TimesNewRomanPSMT"/>
                        <a:ea typeface="Calibri"/>
                        <a:cs typeface="TimesNewRomanPSMT"/>
                      </a:endParaRPr>
                    </a:p>
                  </a:txBody>
                  <a:tcPr marL="68580" marR="68580" marT="0" marB="0"/>
                </a:tc>
                <a:tc>
                  <a:txBody>
                    <a:bodyPr/>
                    <a:lstStyle/>
                    <a:p>
                      <a:pPr algn="just">
                        <a:lnSpc>
                          <a:spcPct val="115000"/>
                        </a:lnSpc>
                        <a:spcAft>
                          <a:spcPts val="0"/>
                        </a:spcAft>
                      </a:pPr>
                      <a:endParaRPr lang="el-GR" sz="1100" dirty="0">
                        <a:latin typeface="TimesNewRomanPSMT"/>
                        <a:ea typeface="Calibri"/>
                        <a:cs typeface="TimesNewRomanPSMT"/>
                      </a:endParaRPr>
                    </a:p>
                  </a:txBody>
                  <a:tcPr marL="68580" marR="68580" marT="0" marB="0"/>
                </a:tc>
              </a:tr>
            </a:tbl>
          </a:graphicData>
        </a:graphic>
      </p:graphicFrame>
      <p:sp>
        <p:nvSpPr>
          <p:cNvPr id="5" name="4 - TextBox"/>
          <p:cNvSpPr txBox="1"/>
          <p:nvPr/>
        </p:nvSpPr>
        <p:spPr>
          <a:xfrm>
            <a:off x="214282" y="4071943"/>
            <a:ext cx="8786874" cy="2585323"/>
          </a:xfrm>
          <a:prstGeom prst="rect">
            <a:avLst/>
          </a:prstGeom>
          <a:noFill/>
        </p:spPr>
        <p:txBody>
          <a:bodyPr wrap="square" rtlCol="0">
            <a:spAutoFit/>
          </a:bodyPr>
          <a:lstStyle/>
          <a:p>
            <a:pPr algn="just"/>
            <a:r>
              <a:rPr lang="el-GR" dirty="0" smtClean="0"/>
              <a:t>Σχολιάστε τα αποτελέσματά σας σε σχέση με </a:t>
            </a:r>
            <a:r>
              <a:rPr lang="el-GR" dirty="0" smtClean="0"/>
              <a:t> την </a:t>
            </a:r>
            <a:r>
              <a:rPr lang="el-GR" dirty="0" smtClean="0"/>
              <a:t>διαφοροποίηση της απόδοσης με χρήση διαφορετικών τιμών </a:t>
            </a:r>
            <a:r>
              <a:rPr lang="el-GR" dirty="0" smtClean="0"/>
              <a:t>παραμέτρων την </a:t>
            </a:r>
            <a:r>
              <a:rPr lang="el-GR" dirty="0" smtClean="0"/>
              <a:t>ικανότητα γενίκευσης </a:t>
            </a:r>
            <a:r>
              <a:rPr lang="el-GR" dirty="0" smtClean="0"/>
              <a:t> την </a:t>
            </a:r>
            <a:r>
              <a:rPr lang="el-GR" dirty="0" smtClean="0"/>
              <a:t>ταχύτητα σύγκλισης (ενδεικτικά παραθέστε και κάποιες γραφικές παραστάσεις όπου κρίνετε απαραίτητο)</a:t>
            </a:r>
          </a:p>
          <a:p>
            <a:pPr algn="just"/>
            <a:r>
              <a:rPr lang="el-GR" dirty="0" smtClean="0"/>
              <a:t> </a:t>
            </a:r>
          </a:p>
          <a:p>
            <a:pPr algn="just"/>
            <a:r>
              <a:rPr lang="el-GR" b="1" dirty="0" smtClean="0"/>
              <a:t>3.2 (10%)</a:t>
            </a:r>
            <a:r>
              <a:rPr lang="el-GR" dirty="0" smtClean="0"/>
              <a:t> Χρησιμοποιείστε τον διπλάσιο αριθμό κρυφών νευρώνων σε σχέση με το προηγούμενο ερώτημα και επαναλάβετε τα πειράματά σας για το βέλτιστο σύνολο παραμέτρων που εντοπίσατε στο προηγούμενο ερώτημα. Τι παρατηρείτε;</a:t>
            </a:r>
          </a:p>
          <a:p>
            <a:r>
              <a:rPr lang="el-GR" dirty="0" smtClean="0"/>
              <a:t> </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142844" y="1071554"/>
            <a:ext cx="8858312" cy="1143000"/>
          </a:xfrm>
        </p:spPr>
        <p:txBody>
          <a:bodyPr>
            <a:normAutofit fontScale="90000"/>
          </a:bodyPr>
          <a:lstStyle/>
          <a:p>
            <a:r>
              <a:rPr lang="el-GR" dirty="0" smtClean="0"/>
              <a:t>Ερώτημα 4 (Ερώτημα </a:t>
            </a:r>
            <a:r>
              <a:rPr lang="en-US" dirty="0" smtClean="0"/>
              <a:t>Bonus</a:t>
            </a:r>
            <a:r>
              <a:rPr lang="el-GR" dirty="0" smtClean="0"/>
              <a:t>). Σχεδιασμός και Υλοποίηση </a:t>
            </a:r>
            <a:r>
              <a:rPr lang="el-GR" dirty="0" err="1" smtClean="0"/>
              <a:t>Διαπεφής</a:t>
            </a:r>
            <a:r>
              <a:rPr lang="el-GR" dirty="0" smtClean="0"/>
              <a:t> Χρήστη</a:t>
            </a:r>
            <a:br>
              <a:rPr lang="el-GR" dirty="0" smtClean="0"/>
            </a:br>
            <a:r>
              <a:rPr lang="el-GR" dirty="0" smtClean="0"/>
              <a:t> </a:t>
            </a:r>
            <a:br>
              <a:rPr lang="el-GR" dirty="0" smtClean="0"/>
            </a:br>
            <a:endParaRPr lang="el-GR" dirty="0"/>
          </a:p>
        </p:txBody>
      </p:sp>
      <p:sp>
        <p:nvSpPr>
          <p:cNvPr id="3" name="2 - Θέση περιεχομένου"/>
          <p:cNvSpPr>
            <a:spLocks noGrp="1"/>
          </p:cNvSpPr>
          <p:nvPr>
            <p:ph idx="1"/>
          </p:nvPr>
        </p:nvSpPr>
        <p:spPr>
          <a:xfrm>
            <a:off x="457200" y="2143116"/>
            <a:ext cx="8229600" cy="4166244"/>
          </a:xfrm>
        </p:spPr>
        <p:txBody>
          <a:bodyPr/>
          <a:lstStyle/>
          <a:p>
            <a:pPr algn="just"/>
            <a:r>
              <a:rPr lang="el-GR" dirty="0" smtClean="0"/>
              <a:t>Δημιουργήστε μια </a:t>
            </a:r>
            <a:r>
              <a:rPr lang="el-GR" dirty="0" err="1" smtClean="0"/>
              <a:t>διεπαφή</a:t>
            </a:r>
            <a:r>
              <a:rPr lang="el-GR" dirty="0" smtClean="0"/>
              <a:t> </a:t>
            </a:r>
            <a:r>
              <a:rPr lang="en-US" dirty="0" err="1" smtClean="0"/>
              <a:t>Matlab</a:t>
            </a:r>
            <a:r>
              <a:rPr lang="en-US" dirty="0" smtClean="0"/>
              <a:t> GUI </a:t>
            </a:r>
            <a:r>
              <a:rPr lang="el-GR" dirty="0" smtClean="0"/>
              <a:t>μέσα από την οποία θα μπορεί κάποιος χρήστης να εκτελέσει όλα τα βήματα της </a:t>
            </a:r>
            <a:r>
              <a:rPr lang="el-GR" dirty="0" err="1" smtClean="0"/>
              <a:t>προεπεξεργασίας</a:t>
            </a:r>
            <a:r>
              <a:rPr lang="el-GR" dirty="0" smtClean="0"/>
              <a:t> των δεδομένων, της εκπαίδευσης των τεχνητών νευρωνικών δικτύων και της προβολής των αποτελεσμάτων.</a:t>
            </a:r>
          </a:p>
          <a:p>
            <a:endParaRPr lang="el-GR"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Αποκορύφωμα">
  <a:themeElements>
    <a:clrScheme name="Αποκορύφωμα">
      <a:dk1>
        <a:sysClr val="windowText" lastClr="000000"/>
      </a:dk1>
      <a:lt1>
        <a:sysClr val="window" lastClr="FFFFFF"/>
      </a:lt1>
      <a:dk2>
        <a:srgbClr val="69676D"/>
      </a:dk2>
      <a:lt2>
        <a:srgbClr val="C9C2D1"/>
      </a:lt2>
      <a:accent1>
        <a:srgbClr val="CEB966"/>
      </a:accent1>
      <a:accent2>
        <a:srgbClr val="9CB084"/>
      </a:accent2>
      <a:accent3>
        <a:srgbClr val="6BB1C9"/>
      </a:accent3>
      <a:accent4>
        <a:srgbClr val="6585CF"/>
      </a:accent4>
      <a:accent5>
        <a:srgbClr val="7E6BC9"/>
      </a:accent5>
      <a:accent6>
        <a:srgbClr val="A379BB"/>
      </a:accent6>
      <a:hlink>
        <a:srgbClr val="410082"/>
      </a:hlink>
      <a:folHlink>
        <a:srgbClr val="932968"/>
      </a:folHlink>
    </a:clrScheme>
    <a:fontScheme name="Αποκορύφωμα">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Αποκορύφωμα">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Apex</Template>
  <TotalTime>116</TotalTime>
  <Words>849</Words>
  <PresentationFormat>Προβολή στην οθόνη (4:3)</PresentationFormat>
  <Paragraphs>120</Paragraphs>
  <Slides>14</Slides>
  <Notes>0</Notes>
  <HiddenSlides>0</HiddenSlides>
  <MMClips>0</MMClips>
  <ScaleCrop>false</ScaleCrop>
  <HeadingPairs>
    <vt:vector size="4" baseType="variant">
      <vt:variant>
        <vt:lpstr>Θέμα</vt:lpstr>
      </vt:variant>
      <vt:variant>
        <vt:i4>1</vt:i4>
      </vt:variant>
      <vt:variant>
        <vt:lpstr>Τίτλοι διαφανειών</vt:lpstr>
      </vt:variant>
      <vt:variant>
        <vt:i4>14</vt:i4>
      </vt:variant>
    </vt:vector>
  </HeadingPairs>
  <TitlesOfParts>
    <vt:vector size="15" baseType="lpstr">
      <vt:lpstr>Αποκορύφωμα</vt:lpstr>
      <vt:lpstr>Εργασια υπολογιστικησ νοημοσυνησ 1</vt:lpstr>
      <vt:lpstr>Πρόβλημα Αναγνώρισης Χαρακτήρων</vt:lpstr>
      <vt:lpstr>Σκοπός της παρούσας εργασίας-Δεδομένα</vt:lpstr>
      <vt:lpstr>Ερώτημα 1. (10%)  Προεπεξεργασία δεδομένων </vt:lpstr>
      <vt:lpstr>Ερώτημα 2. (50%) Σχεδιασμός και Υλοποίηση Τεχνητού Νευρωνικού Δικτύου </vt:lpstr>
      <vt:lpstr>Ερώτημα 3. (40%) Πειραματικά Αποτελέσματα και Συμπεράσματα </vt:lpstr>
      <vt:lpstr>Ερώτημα 3. (40%) Πειραματικά Αποτελέσματα και Συμπεράσματα (2)</vt:lpstr>
      <vt:lpstr>Ερώτημα 3. (40%) Πειραματικά Αποτελέσματα και Συμπεράσματα (3)</vt:lpstr>
      <vt:lpstr>Ερώτημα 4 (Ερώτημα Bonus). Σχεδιασμός και Υλοποίηση Διαπεφής Χρήστη   </vt:lpstr>
      <vt:lpstr>Ερώτημα 5. Απαλλακτική Εργασία  </vt:lpstr>
      <vt:lpstr>Παραδοτέα</vt:lpstr>
      <vt:lpstr>Σημειώσεις-Σχόλια</vt:lpstr>
      <vt:lpstr>Χρήσιμες Συναρτήσεις MATLAB</vt:lpstr>
      <vt:lpstr>Χρήσιμες Συναρτήσεις MATLAB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Εργασια υπολογιστικησ νοημοσυνησ 1</dc:title>
  <cp:lastModifiedBy>Theofilatos Konstantinos</cp:lastModifiedBy>
  <cp:revision>13</cp:revision>
  <dcterms:modified xsi:type="dcterms:W3CDTF">2012-10-31T14:24:26Z</dcterms:modified>
</cp:coreProperties>
</file>