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7" r:id="rId2"/>
    <p:sldId id="258" r:id="rId3"/>
    <p:sldId id="276" r:id="rId4"/>
    <p:sldId id="272" r:id="rId5"/>
    <p:sldId id="273" r:id="rId6"/>
    <p:sldId id="274" r:id="rId7"/>
    <p:sldId id="275" r:id="rId8"/>
    <p:sldId id="269" r:id="rId9"/>
    <p:sldId id="259" r:id="rId10"/>
    <p:sldId id="267" r:id="rId11"/>
    <p:sldId id="271" r:id="rId12"/>
    <p:sldId id="270"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E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C8CE80-C7C1-4729-AFE7-30E32FDD0AA2}" type="datetimeFigureOut">
              <a:rPr lang="el-GR" smtClean="0"/>
              <a:pPr/>
              <a:t>4/9/2015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BE7A79-D4B6-4CFC-B256-C0A8F840012A}"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78736-5C02-443D-9384-0F8E3E67965E}" type="datetimeFigureOut">
              <a:rPr lang="el-GR" smtClean="0"/>
              <a:pPr/>
              <a:t>4/9/2015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4D501-4E14-4CA2-B92E-1D19530A2D99}" type="slidenum">
              <a:rPr lang="el-GR" smtClean="0"/>
              <a:pPr/>
              <a:t>‹#›</a:t>
            </a:fld>
            <a:endParaRPr lang="el-GR"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92C3B01-6321-4ABC-A1FB-08D91428F33B}"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AB0CCA3-BC65-4F0C-9AFF-E4FACB68DBD8}"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FAEDF7-8F91-4E2D-A954-E29DAC28489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863C78-B469-4194-82B7-D8D3CB1C04A2}"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CAB41-F98C-4F2C-BBA8-FC7190057CB6}" type="datetime1">
              <a:rPr lang="el-GR" smtClean="0"/>
              <a:pPr/>
              <a:t>4/9/2015</a:t>
            </a:fld>
            <a:endParaRPr lang="el-GR" dirty="0"/>
          </a:p>
        </p:txBody>
      </p:sp>
      <p:sp>
        <p:nvSpPr>
          <p:cNvPr id="5" name="Footer Placeholder 4"/>
          <p:cNvSpPr>
            <a:spLocks noGrp="1"/>
          </p:cNvSpPr>
          <p:nvPr>
            <p:ph type="ftr" sz="quarter" idx="11"/>
          </p:nvPr>
        </p:nvSpPr>
        <p:spPr/>
        <p:txBody>
          <a:bodyPr/>
          <a:lstStyle/>
          <a:p>
            <a:r>
              <a:rPr lang="el-GR" dirty="0" smtClean="0"/>
              <a:t>Ενότητα 1: Όροι Μεταφορών</a:t>
            </a:r>
            <a:endParaRPr lang="el-GR" dirty="0"/>
          </a:p>
        </p:txBody>
      </p:sp>
      <p:sp>
        <p:nvSpPr>
          <p:cNvPr id="6" name="Slide Number Placeholder 5"/>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6113DD4-16ED-4336-8A89-03B13D8A86E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FD7AA50-1615-429F-A9EF-0BAA8F4C46B9}" type="datetime1">
              <a:rPr lang="el-GR" smtClean="0"/>
              <a:pPr/>
              <a:t>4/9/2015</a:t>
            </a:fld>
            <a:endParaRPr lang="el-GR" dirty="0"/>
          </a:p>
        </p:txBody>
      </p:sp>
      <p:sp>
        <p:nvSpPr>
          <p:cNvPr id="8" name="Footer Placeholder 7"/>
          <p:cNvSpPr>
            <a:spLocks noGrp="1"/>
          </p:cNvSpPr>
          <p:nvPr>
            <p:ph type="ftr" sz="quarter" idx="11"/>
          </p:nvPr>
        </p:nvSpPr>
        <p:spPr/>
        <p:txBody>
          <a:bodyPr/>
          <a:lstStyle/>
          <a:p>
            <a:r>
              <a:rPr lang="el-GR" dirty="0" smtClean="0"/>
              <a:t>Ενότητα 1: Όροι Μεταφορών</a:t>
            </a:r>
            <a:endParaRPr lang="el-GR" dirty="0"/>
          </a:p>
        </p:txBody>
      </p:sp>
      <p:sp>
        <p:nvSpPr>
          <p:cNvPr id="9" name="Slide Number Placeholder 8"/>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5277171-CD9E-49BC-B681-8A312376D28F}" type="datetime1">
              <a:rPr lang="el-GR" smtClean="0"/>
              <a:pPr/>
              <a:t>4/9/2015</a:t>
            </a:fld>
            <a:endParaRPr lang="el-GR" dirty="0"/>
          </a:p>
        </p:txBody>
      </p:sp>
      <p:sp>
        <p:nvSpPr>
          <p:cNvPr id="4" name="Footer Placeholder 3"/>
          <p:cNvSpPr>
            <a:spLocks noGrp="1"/>
          </p:cNvSpPr>
          <p:nvPr>
            <p:ph type="ftr" sz="quarter" idx="11"/>
          </p:nvPr>
        </p:nvSpPr>
        <p:spPr/>
        <p:txBody>
          <a:bodyPr/>
          <a:lstStyle/>
          <a:p>
            <a:r>
              <a:rPr lang="el-GR" dirty="0" smtClean="0"/>
              <a:t>Ενότητα 1: Όροι Μεταφορών</a:t>
            </a:r>
            <a:endParaRPr lang="el-GR" dirty="0"/>
          </a:p>
        </p:txBody>
      </p:sp>
      <p:sp>
        <p:nvSpPr>
          <p:cNvPr id="5" name="Slide Number Placeholder 4"/>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1309-D8C4-4078-BD25-C3B8CEDBB9AC}" type="datetime1">
              <a:rPr lang="el-GR" smtClean="0"/>
              <a:pPr/>
              <a:t>4/9/2015</a:t>
            </a:fld>
            <a:endParaRPr lang="el-GR" dirty="0"/>
          </a:p>
        </p:txBody>
      </p:sp>
      <p:sp>
        <p:nvSpPr>
          <p:cNvPr id="3" name="Footer Placeholder 2"/>
          <p:cNvSpPr>
            <a:spLocks noGrp="1"/>
          </p:cNvSpPr>
          <p:nvPr>
            <p:ph type="ftr" sz="quarter" idx="11"/>
          </p:nvPr>
        </p:nvSpPr>
        <p:spPr/>
        <p:txBody>
          <a:bodyPr/>
          <a:lstStyle/>
          <a:p>
            <a:r>
              <a:rPr lang="el-GR" dirty="0" smtClean="0"/>
              <a:t>Ενότητα 1: Όροι Μεταφορών</a:t>
            </a:r>
            <a:endParaRPr lang="el-GR" dirty="0"/>
          </a:p>
        </p:txBody>
      </p:sp>
      <p:sp>
        <p:nvSpPr>
          <p:cNvPr id="4" name="Slide Number Placeholder 3"/>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54979-EA32-4259-A8CB-8CAC3B556D69}"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F8856-68BB-4A97-B954-F935567EC8FA}" type="datetime1">
              <a:rPr lang="el-GR" smtClean="0"/>
              <a:pPr/>
              <a:t>4/9/2015</a:t>
            </a:fld>
            <a:endParaRPr lang="el-GR" dirty="0"/>
          </a:p>
        </p:txBody>
      </p:sp>
      <p:sp>
        <p:nvSpPr>
          <p:cNvPr id="6" name="Footer Placeholder 5"/>
          <p:cNvSpPr>
            <a:spLocks noGrp="1"/>
          </p:cNvSpPr>
          <p:nvPr>
            <p:ph type="ftr" sz="quarter" idx="11"/>
          </p:nvPr>
        </p:nvSpPr>
        <p:spPr/>
        <p:txBody>
          <a:bodyPr/>
          <a:lstStyle/>
          <a:p>
            <a:r>
              <a:rPr lang="el-GR" dirty="0" smtClean="0"/>
              <a:t>Ενότητα 1: Όροι Μεταφορών</a:t>
            </a:r>
            <a:endParaRPr lang="el-GR" dirty="0"/>
          </a:p>
        </p:txBody>
      </p:sp>
      <p:sp>
        <p:nvSpPr>
          <p:cNvPr id="7" name="Slide Number Placeholder 6"/>
          <p:cNvSpPr>
            <a:spLocks noGrp="1"/>
          </p:cNvSpPr>
          <p:nvPr>
            <p:ph type="sldNum" sz="quarter" idx="12"/>
          </p:nvPr>
        </p:nvSpPr>
        <p:spPr/>
        <p:txBody>
          <a:bodyPr/>
          <a:lstStyle/>
          <a:p>
            <a:fld id="{4E33F0AF-8630-405C-8FDB-12C033996C8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C9EF-B5B6-4426-9C57-3C74E3884E1A}" type="datetime1">
              <a:rPr lang="el-GR" smtClean="0"/>
              <a:pPr/>
              <a:t>4/9/2015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Ενότητα 1: Όροι Μεταφορών</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3F0AF-8630-405C-8FDB-12C033996C8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class.upatras.gr/courses/CIV169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772816"/>
            <a:ext cx="7772400" cy="1470025"/>
          </a:xfrm>
        </p:spPr>
        <p:txBody>
          <a:bodyPr/>
          <a:lstStyle/>
          <a:p>
            <a:r>
              <a:rPr lang="el-GR" b="1" dirty="0" smtClean="0">
                <a:solidFill>
                  <a:srgbClr val="5075BC"/>
                </a:solidFill>
              </a:rPr>
              <a:t>ΑΝΑΛΥΣΗ ΜΕΤΑΦΟΡΩΝ </a:t>
            </a:r>
            <a:r>
              <a:rPr lang="en-US" b="1" dirty="0" smtClean="0">
                <a:solidFill>
                  <a:srgbClr val="5075BC"/>
                </a:solidFill>
              </a:rPr>
              <a:t>II</a:t>
            </a:r>
            <a:endParaRPr lang="el-GR" b="1" dirty="0">
              <a:solidFill>
                <a:srgbClr val="5075BC"/>
              </a:solidFill>
            </a:endParaRPr>
          </a:p>
        </p:txBody>
      </p:sp>
      <p:sp>
        <p:nvSpPr>
          <p:cNvPr id="3" name="Υπότιτλος 2"/>
          <p:cNvSpPr>
            <a:spLocks noGrp="1"/>
          </p:cNvSpPr>
          <p:nvPr>
            <p:ph type="subTitle" idx="1"/>
          </p:nvPr>
        </p:nvSpPr>
        <p:spPr>
          <a:xfrm>
            <a:off x="683568" y="3384822"/>
            <a:ext cx="7776864" cy="2564457"/>
          </a:xfrm>
        </p:spPr>
        <p:txBody>
          <a:bodyPr>
            <a:noAutofit/>
          </a:bodyPr>
          <a:lstStyle/>
          <a:p>
            <a:pPr>
              <a:spcBef>
                <a:spcPts val="0"/>
              </a:spcBef>
            </a:pPr>
            <a:r>
              <a:rPr lang="el-GR" b="1" dirty="0">
                <a:solidFill>
                  <a:srgbClr val="5075BC"/>
                </a:solidFill>
                <a:ea typeface="+mj-ea"/>
                <a:cs typeface="+mj-cs"/>
              </a:rPr>
              <a:t>Ενότητα </a:t>
            </a:r>
            <a:r>
              <a:rPr lang="en-US" b="1" dirty="0" smtClean="0">
                <a:solidFill>
                  <a:srgbClr val="5075BC"/>
                </a:solidFill>
                <a:ea typeface="+mj-ea"/>
                <a:cs typeface="+mj-cs"/>
              </a:rPr>
              <a:t>1</a:t>
            </a:r>
            <a:r>
              <a:rPr lang="el-GR" b="1" dirty="0" smtClean="0">
                <a:solidFill>
                  <a:srgbClr val="5075BC"/>
                </a:solidFill>
                <a:ea typeface="+mj-ea"/>
                <a:cs typeface="+mj-cs"/>
              </a:rPr>
              <a:t>:</a:t>
            </a:r>
            <a:r>
              <a:rPr lang="en-US" dirty="0" smtClean="0">
                <a:solidFill>
                  <a:srgbClr val="5075BC"/>
                </a:solidFill>
                <a:ea typeface="+mj-ea"/>
                <a:cs typeface="+mj-cs"/>
              </a:rPr>
              <a:t> </a:t>
            </a:r>
            <a:r>
              <a:rPr lang="el-GR" dirty="0" smtClean="0">
                <a:solidFill>
                  <a:schemeClr val="tx1"/>
                </a:solidFill>
              </a:rPr>
              <a:t>Συστήματα Μεταφορών</a:t>
            </a:r>
          </a:p>
          <a:p>
            <a:pPr>
              <a:spcBef>
                <a:spcPts val="0"/>
              </a:spcBef>
            </a:pPr>
            <a:endParaRPr lang="el-GR" b="1" dirty="0" smtClean="0">
              <a:solidFill>
                <a:schemeClr val="tx1"/>
              </a:solidFill>
            </a:endParaRPr>
          </a:p>
          <a:p>
            <a:pPr>
              <a:spcBef>
                <a:spcPts val="0"/>
              </a:spcBef>
            </a:pPr>
            <a:r>
              <a:rPr lang="el-GR" b="1" dirty="0" smtClean="0">
                <a:solidFill>
                  <a:schemeClr val="tx1"/>
                </a:solidFill>
              </a:rPr>
              <a:t>Διδάσκων: Γεώργιος Στεφανίδης</a:t>
            </a:r>
          </a:p>
          <a:p>
            <a:r>
              <a:rPr lang="el-GR" dirty="0" smtClean="0">
                <a:solidFill>
                  <a:schemeClr val="tx1"/>
                </a:solidFill>
              </a:rPr>
              <a:t>Πολυτεχνική Σχολή</a:t>
            </a:r>
          </a:p>
          <a:p>
            <a:r>
              <a:rPr lang="el-GR" dirty="0" smtClean="0">
                <a:solidFill>
                  <a:schemeClr val="tx1"/>
                </a:solidFill>
              </a:rPr>
              <a:t>Τμήμα Πολιτικών Μηχανικών</a:t>
            </a:r>
            <a:endParaRPr lang="en-US"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2">
                    <a:lumMod val="60000"/>
                    <a:lumOff val="40000"/>
                  </a:schemeClr>
                </a:solidFill>
              </a:rPr>
              <a:t>Σημείωμα Ιστορικού Εκδόσεων Έργου</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Το παρόν έργο αποτελεί την έκδοση 1.0 και δεν έχουν προηγηθεί άλλες εκδόσεις.</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10</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Σημείωμα </a:t>
            </a:r>
            <a:r>
              <a:rPr lang="el-GR" b="1" dirty="0" smtClean="0">
                <a:solidFill>
                  <a:schemeClr val="tx2">
                    <a:lumMod val="60000"/>
                    <a:lumOff val="40000"/>
                  </a:schemeClr>
                </a:solidFill>
              </a:rPr>
              <a:t>Αναφοράς</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dirty="0" smtClean="0"/>
              <a:t>Copyright Πανεπιστήμιο Πατρών</a:t>
            </a:r>
            <a:r>
              <a:rPr lang="en-US" dirty="0" smtClean="0"/>
              <a:t>,</a:t>
            </a:r>
            <a:r>
              <a:rPr lang="el-GR" dirty="0" smtClean="0"/>
              <a:t> Πολυτεχνική Σχολή, Τμήμα Πολιτικών Μηχανικών, Διδάσκων: Γεώργιος Στεφανίδης. «Ανάλυση Μεταφορών ΙΙ. Ενότητα 1 : Εισαγωγή».</a:t>
            </a:r>
            <a:r>
              <a:rPr lang="en-US" dirty="0" smtClean="0"/>
              <a:t> </a:t>
            </a:r>
            <a:r>
              <a:rPr lang="el-GR" dirty="0" smtClean="0"/>
              <a:t>Έκδοση</a:t>
            </a:r>
            <a:r>
              <a:rPr lang="el-GR" dirty="0"/>
              <a:t>: </a:t>
            </a:r>
            <a:r>
              <a:rPr lang="el-GR" dirty="0" smtClean="0"/>
              <a:t>1.0</a:t>
            </a:r>
            <a:r>
              <a:rPr lang="el-GR" dirty="0"/>
              <a:t>. </a:t>
            </a:r>
            <a:r>
              <a:rPr lang="el-GR" dirty="0" smtClean="0"/>
              <a:t>Πάτρα 2015. </a:t>
            </a:r>
            <a:r>
              <a:rPr lang="el-GR" dirty="0"/>
              <a:t>Διαθέσιμο από τη δικτυακή </a:t>
            </a:r>
            <a:r>
              <a:rPr lang="el-GR" dirty="0" smtClean="0"/>
              <a:t>διεύθυνση:</a:t>
            </a:r>
            <a:r>
              <a:rPr lang="el-GR" dirty="0" smtClean="0">
                <a:solidFill>
                  <a:srgbClr val="FF0000"/>
                </a:solidFill>
              </a:rPr>
              <a:t>   </a:t>
            </a:r>
            <a:r>
              <a:rPr lang="en-US" dirty="0" smtClean="0">
                <a:solidFill>
                  <a:srgbClr val="FF0000"/>
                </a:solidFill>
                <a:hlinkClick r:id="rId3"/>
              </a:rPr>
              <a:t>https://eclass.upatras.gr/courses/CIV1697/</a:t>
            </a:r>
            <a:endParaRPr lang="el-GR" dirty="0">
              <a:solidFill>
                <a:srgbClr val="FF0000"/>
              </a:solidFill>
            </a:endParaRPr>
          </a:p>
          <a:p>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11</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Slide Number Placeholder 6"/>
          <p:cNvSpPr>
            <a:spLocks noGrp="1"/>
          </p:cNvSpPr>
          <p:nvPr>
            <p:ph type="sldNum" sz="quarter" idx="12"/>
          </p:nvPr>
        </p:nvSpPr>
        <p:spPr>
          <a:xfrm>
            <a:off x="8388424" y="6356350"/>
            <a:ext cx="504056"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12</a:t>
            </a:fld>
            <a:endParaRPr lang="el-GR" sz="2000" b="1" dirty="0">
              <a:solidFill>
                <a:schemeClr val="tx2">
                  <a:lumMod val="60000"/>
                  <a:lumOff val="40000"/>
                </a:schemeClr>
              </a:solidFill>
            </a:endParaRPr>
          </a:p>
        </p:txBody>
      </p:sp>
      <p:sp>
        <p:nvSpPr>
          <p:cNvPr id="10" name="4 - Ορθογώνιο"/>
          <p:cNvSpPr/>
          <p:nvPr/>
        </p:nvSpPr>
        <p:spPr>
          <a:xfrm>
            <a:off x="1331640" y="0"/>
            <a:ext cx="6015236" cy="769441"/>
          </a:xfrm>
          <a:prstGeom prst="rect">
            <a:avLst/>
          </a:prstGeom>
        </p:spPr>
        <p:txBody>
          <a:bodyPr wrap="none">
            <a:spAutoFit/>
          </a:bodyPr>
          <a:lstStyle/>
          <a:p>
            <a:r>
              <a:rPr lang="el-GR" sz="4400" b="1" dirty="0" smtClean="0">
                <a:solidFill>
                  <a:schemeClr val="tx2">
                    <a:lumMod val="60000"/>
                    <a:lumOff val="40000"/>
                  </a:schemeClr>
                </a:solidFill>
              </a:rPr>
              <a:t>Σημείωμα Αδειοδότησης</a:t>
            </a:r>
            <a:endParaRPr lang="el-GR" sz="4400" b="1" dirty="0">
              <a:solidFill>
                <a:schemeClr val="tx2">
                  <a:lumMod val="60000"/>
                  <a:lumOff val="40000"/>
                </a:schemeClr>
              </a:solidFill>
            </a:endParaRPr>
          </a:p>
        </p:txBody>
      </p:sp>
      <p:sp>
        <p:nvSpPr>
          <p:cNvPr id="11" name="3 - Ορθογώνιο"/>
          <p:cNvSpPr/>
          <p:nvPr/>
        </p:nvSpPr>
        <p:spPr>
          <a:xfrm>
            <a:off x="0" y="692696"/>
            <a:ext cx="8676456" cy="1631216"/>
          </a:xfrm>
          <a:prstGeom prst="rect">
            <a:avLst/>
          </a:prstGeom>
        </p:spPr>
        <p:txBody>
          <a:bodyPr wrap="square">
            <a:spAutoFit/>
          </a:bodyPr>
          <a:lstStyle/>
          <a:p>
            <a:r>
              <a:rPr lang="el-GR" sz="2000" dirty="0" smtClean="0"/>
              <a:t>Το παρόν υλικό διατίθεται με τους όρους της άδειας χρήσης Creative Commons Αναφορά, Μη Εμπορική Χρήση, Μη παράγωγα έργα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endParaRPr lang="el-GR" sz="2000" dirty="0"/>
          </a:p>
        </p:txBody>
      </p:sp>
      <p:pic>
        <p:nvPicPr>
          <p:cNvPr id="12" name="Picture 6" descr="http://mirrors.creativecommons.org/presskit/buttons/88x31/png/by-nc-nd.eu.png"/>
          <p:cNvPicPr>
            <a:picLocks noChangeAspect="1" noChangeArrowheads="1"/>
          </p:cNvPicPr>
          <p:nvPr/>
        </p:nvPicPr>
        <p:blipFill>
          <a:blip r:embed="rId3" cstate="print"/>
          <a:srcRect/>
          <a:stretch>
            <a:fillRect/>
          </a:stretch>
        </p:blipFill>
        <p:spPr bwMode="auto">
          <a:xfrm>
            <a:off x="3059832" y="2348880"/>
            <a:ext cx="2232248" cy="781010"/>
          </a:xfrm>
          <a:prstGeom prst="rect">
            <a:avLst/>
          </a:prstGeom>
          <a:noFill/>
        </p:spPr>
      </p:pic>
      <p:sp>
        <p:nvSpPr>
          <p:cNvPr id="13" name="Rectangle 12"/>
          <p:cNvSpPr/>
          <p:nvPr/>
        </p:nvSpPr>
        <p:spPr>
          <a:xfrm>
            <a:off x="0" y="3140968"/>
            <a:ext cx="6480720" cy="400110"/>
          </a:xfrm>
          <a:prstGeom prst="rect">
            <a:avLst/>
          </a:prstGeom>
        </p:spPr>
        <p:txBody>
          <a:bodyPr wrap="square">
            <a:spAutoFit/>
          </a:bodyPr>
          <a:lstStyle/>
          <a:p>
            <a:r>
              <a:rPr lang="el-GR" sz="2000" dirty="0" smtClean="0"/>
              <a:t>[1] http://creativecommons.org/licenses/by-nc-sa/4.0/ </a:t>
            </a:r>
            <a:endParaRPr lang="en-US" sz="2000" dirty="0" smtClean="0"/>
          </a:p>
        </p:txBody>
      </p:sp>
      <p:sp>
        <p:nvSpPr>
          <p:cNvPr id="14" name="8 - Ορθογώνιο"/>
          <p:cNvSpPr/>
          <p:nvPr/>
        </p:nvSpPr>
        <p:spPr>
          <a:xfrm>
            <a:off x="0" y="3501008"/>
            <a:ext cx="8964488" cy="2862322"/>
          </a:xfrm>
          <a:prstGeom prst="rect">
            <a:avLst/>
          </a:prstGeom>
        </p:spPr>
        <p:txBody>
          <a:bodyPr wrap="square">
            <a:spAutoFit/>
          </a:bodyPr>
          <a:lstStyle/>
          <a:p>
            <a:pPr algn="just"/>
            <a:r>
              <a:rPr lang="el-GR" sz="2000" b="1" dirty="0" smtClean="0"/>
              <a:t>Σύμφωνα με αυτήν την άδεια ο δικαιούχος σας δίνει το δικαίωμα να:</a:t>
            </a:r>
          </a:p>
          <a:p>
            <a:pPr algn="just"/>
            <a:r>
              <a:rPr lang="el-GR" sz="2000" b="1" dirty="0" smtClean="0"/>
              <a:t>Μοιραστείτε</a:t>
            </a:r>
            <a:r>
              <a:rPr lang="el-GR" sz="2000" dirty="0" smtClean="0"/>
              <a:t> — αντιγράψετε και αναδιανέμετε το υλικό</a:t>
            </a:r>
          </a:p>
          <a:p>
            <a:pPr algn="just"/>
            <a:r>
              <a:rPr lang="el-GR" sz="2000" b="1" dirty="0" smtClean="0"/>
              <a:t>Υπό τους ακόλουθους όρους:</a:t>
            </a:r>
          </a:p>
          <a:p>
            <a:pPr algn="just"/>
            <a:r>
              <a:rPr lang="el-GR" sz="2000" b="1" dirty="0" smtClean="0"/>
              <a:t>Αναφορά Δημιουργού</a:t>
            </a:r>
            <a:r>
              <a:rPr lang="el-GR" sz="2000" dirty="0" smtClean="0"/>
              <a:t> — Θα πρέπει να καταχωρίσετε αναφορά στο δημιουργό , με σύνδεσμο της άδειας</a:t>
            </a:r>
          </a:p>
          <a:p>
            <a:pPr algn="just"/>
            <a:r>
              <a:rPr lang="el-GR" sz="2000" b="1" dirty="0" smtClean="0"/>
              <a:t>Μη εμπορική χρήση</a:t>
            </a:r>
            <a:r>
              <a:rPr lang="el-GR" sz="2000" dirty="0" smtClean="0"/>
              <a:t> — Δεν μπορείτε να χρησιμοποιήσετε το υλικό για εμπορικούς σκοπούς</a:t>
            </a:r>
          </a:p>
          <a:p>
            <a:pPr algn="just"/>
            <a:r>
              <a:rPr lang="el-GR" sz="2000" b="1" dirty="0" smtClean="0"/>
              <a:t>Μη παράγωγα έργα – </a:t>
            </a:r>
            <a:r>
              <a:rPr lang="el-GR" sz="2000" dirty="0" smtClean="0"/>
              <a:t>Μπορείτε να αναδιανείμετε το υλικό ως έχει, χωρίς να προβείτε σε αλλαγές (ανάμιξη, τροποποίηση)</a:t>
            </a:r>
            <a:endParaRPr lang="el-GR" sz="2000" b="1" dirty="0"/>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solidFill>
                  <a:schemeClr val="tx2">
                    <a:lumMod val="60000"/>
                    <a:lumOff val="40000"/>
                  </a:schemeClr>
                </a:solidFill>
              </a:rPr>
              <a:t>Διατήρηση </a:t>
            </a:r>
            <a:r>
              <a:rPr lang="el-GR" b="1" dirty="0" smtClean="0">
                <a:solidFill>
                  <a:schemeClr val="tx2">
                    <a:lumMod val="60000"/>
                    <a:lumOff val="40000"/>
                  </a:schemeClr>
                </a:solidFill>
              </a:rPr>
              <a:t>Σημειωμάτων</a:t>
            </a:r>
            <a:endParaRPr lang="el-GR"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400" dirty="0"/>
              <a:t>τ</a:t>
            </a:r>
            <a:r>
              <a:rPr lang="en-US" sz="2400" dirty="0" smtClean="0"/>
              <a:t>ο </a:t>
            </a:r>
            <a:r>
              <a:rPr lang="en-US" sz="2400" dirty="0"/>
              <a:t>Σημείωμα Αναφοράς</a:t>
            </a:r>
            <a:endParaRPr lang="el-GR" sz="2400" dirty="0"/>
          </a:p>
          <a:p>
            <a:pPr lvl="1">
              <a:buFont typeface="Wingdings" panose="05000000000000000000" pitchFamily="2" charset="2"/>
              <a:buChar char="§"/>
            </a:pPr>
            <a:r>
              <a:rPr lang="el-GR" sz="2400" dirty="0"/>
              <a:t>τ</a:t>
            </a:r>
            <a:r>
              <a:rPr lang="en-US" sz="2400" dirty="0" smtClean="0"/>
              <a:t>ο </a:t>
            </a:r>
            <a:r>
              <a:rPr lang="en-US" sz="2400" dirty="0"/>
              <a:t>Σημείωμα Αδειοδότησης</a:t>
            </a:r>
            <a:endParaRPr lang="el-GR" sz="2400" dirty="0"/>
          </a:p>
          <a:p>
            <a:pPr lvl="1">
              <a:buFont typeface="Wingdings" panose="05000000000000000000" pitchFamily="2" charset="2"/>
              <a:buChar char="§"/>
            </a:pPr>
            <a:r>
              <a:rPr lang="el-GR" sz="2400" dirty="0"/>
              <a:t>τ</a:t>
            </a:r>
            <a:r>
              <a:rPr lang="en-US" sz="2400" dirty="0" smtClean="0"/>
              <a:t>η </a:t>
            </a:r>
            <a:r>
              <a:rPr lang="en-US" sz="2400" dirty="0"/>
              <a:t>δήλωση </a:t>
            </a:r>
            <a:r>
              <a:rPr lang="el-GR" sz="2400" dirty="0"/>
              <a:t>Δ</a:t>
            </a:r>
            <a:r>
              <a:rPr lang="en-US" sz="2400" dirty="0" smtClean="0"/>
              <a:t>ιατήρησης </a:t>
            </a:r>
            <a:r>
              <a:rPr lang="en-US" sz="2400" dirty="0"/>
              <a:t>Σημειωμάτων</a:t>
            </a:r>
            <a:endParaRPr lang="el-GR" sz="2400" dirty="0"/>
          </a:p>
          <a:p>
            <a:pPr lvl="1">
              <a:buFont typeface="Wingdings" panose="05000000000000000000" pitchFamily="2" charset="2"/>
              <a:buChar char="§"/>
            </a:pPr>
            <a:r>
              <a:rPr lang="el-GR" sz="2400" dirty="0"/>
              <a:t>τ</a:t>
            </a:r>
            <a:r>
              <a:rPr lang="el-GR" sz="2400" dirty="0" smtClean="0"/>
              <a:t>ο Σημείωμα Χρήσης Έργων Τρίτων </a:t>
            </a:r>
            <a:r>
              <a:rPr lang="el-GR" sz="24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244408" y="6356350"/>
            <a:ext cx="442392"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13</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Δυναμικό Σύστημα Μεταφορών</a:t>
            </a:r>
            <a:endParaRPr lang="el-GR"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2</a:t>
            </a:fld>
            <a:endParaRPr lang="el-GR" sz="2000" b="1" dirty="0">
              <a:solidFill>
                <a:schemeClr val="tx2">
                  <a:lumMod val="60000"/>
                  <a:lumOff val="40000"/>
                </a:schemeClr>
              </a:solidFill>
            </a:endParaRPr>
          </a:p>
        </p:txBody>
      </p:sp>
      <p:sp>
        <p:nvSpPr>
          <p:cNvPr id="8" name="7 - TextBox"/>
          <p:cNvSpPr txBox="1"/>
          <p:nvPr/>
        </p:nvSpPr>
        <p:spPr>
          <a:xfrm>
            <a:off x="1403648" y="1834371"/>
            <a:ext cx="2088232" cy="830997"/>
          </a:xfrm>
          <a:prstGeom prst="rect">
            <a:avLst/>
          </a:prstGeom>
          <a:noFill/>
          <a:ln w="38100">
            <a:solidFill>
              <a:schemeClr val="tx1"/>
            </a:solidFill>
          </a:ln>
        </p:spPr>
        <p:txBody>
          <a:bodyPr wrap="square" rtlCol="0" anchor="ctr">
            <a:spAutoFit/>
          </a:bodyPr>
          <a:lstStyle/>
          <a:p>
            <a:pPr algn="ctr"/>
            <a:r>
              <a:rPr lang="el-GR" sz="2400" b="1" dirty="0" smtClean="0"/>
              <a:t>ΔΥΝΑΜΙΚΗ</a:t>
            </a:r>
          </a:p>
          <a:p>
            <a:pPr algn="ctr"/>
            <a:r>
              <a:rPr lang="el-GR" sz="2400" b="1" dirty="0" smtClean="0"/>
              <a:t>ΑΝΙΧΝΕΥΣΗ</a:t>
            </a:r>
            <a:endParaRPr lang="el-GR" sz="2400" b="1" dirty="0"/>
          </a:p>
        </p:txBody>
      </p:sp>
      <p:sp>
        <p:nvSpPr>
          <p:cNvPr id="9" name="8 - TextBox"/>
          <p:cNvSpPr txBox="1"/>
          <p:nvPr/>
        </p:nvSpPr>
        <p:spPr>
          <a:xfrm>
            <a:off x="1403648" y="4077072"/>
            <a:ext cx="2088232" cy="830997"/>
          </a:xfrm>
          <a:prstGeom prst="rect">
            <a:avLst/>
          </a:prstGeom>
          <a:noFill/>
          <a:ln w="38100">
            <a:solidFill>
              <a:schemeClr val="tx1"/>
            </a:solidFill>
          </a:ln>
        </p:spPr>
        <p:txBody>
          <a:bodyPr wrap="square" rtlCol="0" anchor="ctr">
            <a:spAutoFit/>
          </a:bodyPr>
          <a:lstStyle/>
          <a:p>
            <a:pPr algn="ctr"/>
            <a:r>
              <a:rPr lang="el-GR" sz="2400" b="1" dirty="0" smtClean="0"/>
              <a:t>ΔΥΝΑΜΙΚΟΣ</a:t>
            </a:r>
          </a:p>
          <a:p>
            <a:pPr algn="ctr"/>
            <a:r>
              <a:rPr lang="el-GR" sz="2400" b="1" dirty="0" smtClean="0"/>
              <a:t>ΕΛΕΓΧΟΣ</a:t>
            </a:r>
            <a:endParaRPr lang="el-GR" sz="2400" b="1" dirty="0"/>
          </a:p>
        </p:txBody>
      </p:sp>
      <p:sp>
        <p:nvSpPr>
          <p:cNvPr id="10" name="9 - TextBox"/>
          <p:cNvSpPr txBox="1"/>
          <p:nvPr/>
        </p:nvSpPr>
        <p:spPr>
          <a:xfrm>
            <a:off x="1403648" y="5301208"/>
            <a:ext cx="2088232" cy="830997"/>
          </a:xfrm>
          <a:prstGeom prst="rect">
            <a:avLst/>
          </a:prstGeom>
          <a:noFill/>
          <a:ln w="38100">
            <a:solidFill>
              <a:schemeClr val="tx1"/>
            </a:solidFill>
          </a:ln>
        </p:spPr>
        <p:txBody>
          <a:bodyPr wrap="square" rtlCol="0" anchor="ctr">
            <a:spAutoFit/>
          </a:bodyPr>
          <a:lstStyle/>
          <a:p>
            <a:pPr algn="ctr"/>
            <a:r>
              <a:rPr lang="el-GR" sz="2400" b="1" dirty="0" smtClean="0"/>
              <a:t>ΔΥΝΑΜΙΚΗ</a:t>
            </a:r>
          </a:p>
          <a:p>
            <a:pPr algn="ctr"/>
            <a:r>
              <a:rPr lang="el-GR" sz="2400" b="1" dirty="0" smtClean="0"/>
              <a:t>ΙΣΟΡΡΟΠΙΑ</a:t>
            </a:r>
            <a:endParaRPr lang="el-GR" sz="2400" b="1" dirty="0"/>
          </a:p>
        </p:txBody>
      </p:sp>
      <p:sp>
        <p:nvSpPr>
          <p:cNvPr id="11" name="10 - TextBox"/>
          <p:cNvSpPr txBox="1"/>
          <p:nvPr/>
        </p:nvSpPr>
        <p:spPr>
          <a:xfrm>
            <a:off x="4067944" y="1834371"/>
            <a:ext cx="2088232" cy="830997"/>
          </a:xfrm>
          <a:prstGeom prst="rect">
            <a:avLst/>
          </a:prstGeom>
          <a:noFill/>
          <a:ln w="38100">
            <a:solidFill>
              <a:schemeClr val="tx1"/>
            </a:solidFill>
          </a:ln>
        </p:spPr>
        <p:txBody>
          <a:bodyPr wrap="square" rtlCol="0" anchor="ctr">
            <a:spAutoFit/>
          </a:bodyPr>
          <a:lstStyle/>
          <a:p>
            <a:pPr algn="ctr"/>
            <a:r>
              <a:rPr lang="el-GR" sz="2400" b="1" dirty="0" smtClean="0"/>
              <a:t>ΔΥΝΑΜΙΚΗ</a:t>
            </a:r>
          </a:p>
          <a:p>
            <a:pPr algn="ctr"/>
            <a:r>
              <a:rPr lang="el-GR" sz="2400" b="1" dirty="0" smtClean="0"/>
              <a:t>ΠΡΟΒΛΕΨΗ</a:t>
            </a:r>
            <a:endParaRPr lang="el-GR" sz="2400" b="1" dirty="0"/>
          </a:p>
        </p:txBody>
      </p:sp>
      <p:cxnSp>
        <p:nvCxnSpPr>
          <p:cNvPr id="32" name="31 - Γωνιακή σύνδεση"/>
          <p:cNvCxnSpPr>
            <a:endCxn id="11" idx="0"/>
          </p:cNvCxnSpPr>
          <p:nvPr/>
        </p:nvCxnSpPr>
        <p:spPr>
          <a:xfrm>
            <a:off x="2483768" y="1340768"/>
            <a:ext cx="2628292" cy="493603"/>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6" name="65 - Ευθύγραμμο βέλος σύνδεσης"/>
          <p:cNvCxnSpPr/>
          <p:nvPr/>
        </p:nvCxnSpPr>
        <p:spPr>
          <a:xfrm rot="-180000" flipH="1">
            <a:off x="2447764" y="1340768"/>
            <a:ext cx="36004" cy="4936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7" name="66 - Ευθύγραμμο βέλος σύνδεσης"/>
          <p:cNvCxnSpPr>
            <a:stCxn id="8" idx="2"/>
            <a:endCxn id="9" idx="0"/>
          </p:cNvCxnSpPr>
          <p:nvPr/>
        </p:nvCxnSpPr>
        <p:spPr>
          <a:xfrm>
            <a:off x="2447764" y="2665368"/>
            <a:ext cx="0" cy="14117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70 - Ευθύγραμμο βέλος σύνδεσης"/>
          <p:cNvCxnSpPr>
            <a:stCxn id="9" idx="2"/>
            <a:endCxn id="10" idx="0"/>
          </p:cNvCxnSpPr>
          <p:nvPr/>
        </p:nvCxnSpPr>
        <p:spPr>
          <a:xfrm>
            <a:off x="2447764" y="4908069"/>
            <a:ext cx="0" cy="3931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2" name="81 - Γωνιακή σύνδεση"/>
          <p:cNvCxnSpPr>
            <a:stCxn id="10" idx="2"/>
          </p:cNvCxnSpPr>
          <p:nvPr/>
        </p:nvCxnSpPr>
        <p:spPr>
          <a:xfrm rot="5400000" flipH="1">
            <a:off x="-722038" y="2962404"/>
            <a:ext cx="4791435" cy="1548169"/>
          </a:xfrm>
          <a:prstGeom prst="bentConnector3">
            <a:avLst>
              <a:gd name="adj1" fmla="val -4771"/>
            </a:avLst>
          </a:prstGeom>
          <a:ln w="25400"/>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a:off x="899592" y="1340768"/>
            <a:ext cx="158417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88 - Ρόμβος"/>
          <p:cNvSpPr/>
          <p:nvPr/>
        </p:nvSpPr>
        <p:spPr>
          <a:xfrm>
            <a:off x="2339752" y="3573016"/>
            <a:ext cx="216024" cy="144016"/>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0" name="89 - TextBox"/>
          <p:cNvSpPr txBox="1"/>
          <p:nvPr/>
        </p:nvSpPr>
        <p:spPr>
          <a:xfrm>
            <a:off x="4283968" y="3068960"/>
            <a:ext cx="1944216" cy="830997"/>
          </a:xfrm>
          <a:prstGeom prst="rect">
            <a:avLst/>
          </a:prstGeom>
          <a:noFill/>
          <a:ln w="25400">
            <a:solidFill>
              <a:schemeClr val="tx1">
                <a:lumMod val="65000"/>
                <a:lumOff val="35000"/>
              </a:schemeClr>
            </a:solidFill>
          </a:ln>
        </p:spPr>
        <p:txBody>
          <a:bodyPr wrap="square" rtlCol="0">
            <a:spAutoFit/>
          </a:bodyPr>
          <a:lstStyle/>
          <a:p>
            <a:pPr algn="ctr"/>
            <a:r>
              <a:rPr lang="el-GR" sz="2400" dirty="0" smtClean="0"/>
              <a:t>ΔΥΝΑΜΙΚΟΣ</a:t>
            </a:r>
          </a:p>
          <a:p>
            <a:pPr algn="ctr"/>
            <a:r>
              <a:rPr lang="el-GR" sz="2400" dirty="0" smtClean="0"/>
              <a:t>ΕΛΕΓΧΟΣ</a:t>
            </a:r>
            <a:endParaRPr lang="el-GR" sz="2400" dirty="0"/>
          </a:p>
        </p:txBody>
      </p:sp>
      <p:sp>
        <p:nvSpPr>
          <p:cNvPr id="91" name="90 - TextBox"/>
          <p:cNvSpPr txBox="1"/>
          <p:nvPr/>
        </p:nvSpPr>
        <p:spPr>
          <a:xfrm>
            <a:off x="6588224" y="3068960"/>
            <a:ext cx="1944216" cy="830997"/>
          </a:xfrm>
          <a:prstGeom prst="rect">
            <a:avLst/>
          </a:prstGeom>
          <a:noFill/>
          <a:ln w="25400">
            <a:solidFill>
              <a:schemeClr val="tx1">
                <a:lumMod val="65000"/>
                <a:lumOff val="35000"/>
              </a:schemeClr>
            </a:solidFill>
          </a:ln>
        </p:spPr>
        <p:txBody>
          <a:bodyPr wrap="square" rtlCol="0">
            <a:spAutoFit/>
          </a:bodyPr>
          <a:lstStyle/>
          <a:p>
            <a:pPr algn="ctr"/>
            <a:r>
              <a:rPr lang="el-GR" sz="2400" dirty="0" smtClean="0"/>
              <a:t>ΔΥΝΑΜΙΚΗ</a:t>
            </a:r>
          </a:p>
          <a:p>
            <a:pPr algn="ctr"/>
            <a:r>
              <a:rPr lang="el-GR" sz="2400" dirty="0" smtClean="0"/>
              <a:t>ΙΣΟΡΡΟΠΙΑ</a:t>
            </a:r>
            <a:endParaRPr lang="el-GR" sz="2400" dirty="0"/>
          </a:p>
        </p:txBody>
      </p:sp>
      <p:sp>
        <p:nvSpPr>
          <p:cNvPr id="92" name="91 - TextBox"/>
          <p:cNvSpPr txBox="1"/>
          <p:nvPr/>
        </p:nvSpPr>
        <p:spPr>
          <a:xfrm>
            <a:off x="5580112" y="4077072"/>
            <a:ext cx="1944216" cy="830997"/>
          </a:xfrm>
          <a:prstGeom prst="rect">
            <a:avLst/>
          </a:prstGeom>
          <a:noFill/>
          <a:ln w="25400">
            <a:solidFill>
              <a:schemeClr val="tx1">
                <a:lumMod val="65000"/>
                <a:lumOff val="35000"/>
              </a:schemeClr>
            </a:solidFill>
          </a:ln>
        </p:spPr>
        <p:txBody>
          <a:bodyPr wrap="square" rtlCol="0">
            <a:spAutoFit/>
          </a:bodyPr>
          <a:lstStyle/>
          <a:p>
            <a:pPr algn="ctr"/>
            <a:r>
              <a:rPr lang="el-GR" sz="2400" dirty="0" smtClean="0"/>
              <a:t>ΔΥΝΑΜΙΚΗ</a:t>
            </a:r>
          </a:p>
          <a:p>
            <a:pPr algn="ctr"/>
            <a:r>
              <a:rPr lang="el-GR" sz="2400" dirty="0" smtClean="0"/>
              <a:t>ΑΝΙΧΝΕΥΣΗ</a:t>
            </a:r>
            <a:endParaRPr lang="el-GR" sz="2400" dirty="0"/>
          </a:p>
        </p:txBody>
      </p:sp>
      <p:sp>
        <p:nvSpPr>
          <p:cNvPr id="93" name="92 - TextBox"/>
          <p:cNvSpPr txBox="1"/>
          <p:nvPr/>
        </p:nvSpPr>
        <p:spPr>
          <a:xfrm>
            <a:off x="5508104" y="5085184"/>
            <a:ext cx="2232248" cy="1200329"/>
          </a:xfrm>
          <a:prstGeom prst="rect">
            <a:avLst/>
          </a:prstGeom>
          <a:noFill/>
          <a:ln w="25400">
            <a:solidFill>
              <a:schemeClr val="tx1">
                <a:lumMod val="65000"/>
                <a:lumOff val="35000"/>
              </a:schemeClr>
            </a:solidFill>
          </a:ln>
        </p:spPr>
        <p:txBody>
          <a:bodyPr wrap="square" rtlCol="0">
            <a:spAutoFit/>
          </a:bodyPr>
          <a:lstStyle/>
          <a:p>
            <a:pPr algn="ctr"/>
            <a:r>
              <a:rPr lang="el-GR" sz="2400" dirty="0" smtClean="0"/>
              <a:t>ΔΥΝΑΜΙΚΗ</a:t>
            </a:r>
          </a:p>
          <a:p>
            <a:pPr algn="ctr"/>
            <a:r>
              <a:rPr lang="el-GR" sz="2400" dirty="0" smtClean="0"/>
              <a:t>ΕΚΤΙΜΗΣΗ («ΠΡΟΒΛΕΨΗ»)</a:t>
            </a:r>
            <a:endParaRPr lang="el-GR" sz="2400" dirty="0"/>
          </a:p>
        </p:txBody>
      </p:sp>
      <p:sp>
        <p:nvSpPr>
          <p:cNvPr id="95" name="94 - Ορθογώνιο"/>
          <p:cNvSpPr/>
          <p:nvPr/>
        </p:nvSpPr>
        <p:spPr>
          <a:xfrm>
            <a:off x="3923928" y="2996952"/>
            <a:ext cx="4968552" cy="201622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6" name="95 - TextBox"/>
          <p:cNvSpPr txBox="1"/>
          <p:nvPr/>
        </p:nvSpPr>
        <p:spPr>
          <a:xfrm>
            <a:off x="6300192" y="2420888"/>
            <a:ext cx="2520280" cy="523220"/>
          </a:xfrm>
          <a:prstGeom prst="rect">
            <a:avLst/>
          </a:prstGeom>
          <a:noFill/>
          <a:ln w="25400">
            <a:solidFill>
              <a:srgbClr val="7030A0"/>
            </a:solidFill>
            <a:prstDash val="sysDot"/>
          </a:ln>
        </p:spPr>
        <p:txBody>
          <a:bodyPr wrap="square" rtlCol="0">
            <a:spAutoFit/>
          </a:bodyPr>
          <a:lstStyle/>
          <a:p>
            <a:r>
              <a:rPr lang="el-GR" sz="2800" b="1" dirty="0" smtClean="0">
                <a:solidFill>
                  <a:srgbClr val="7030A0"/>
                </a:solidFill>
              </a:rPr>
              <a:t>ΠΡΟΣΟΜΟΙΩΣΗ</a:t>
            </a:r>
            <a:endParaRPr lang="el-GR" sz="2800" b="1" dirty="0">
              <a:solidFill>
                <a:srgbClr val="7030A0"/>
              </a:solidFill>
            </a:endParaRPr>
          </a:p>
        </p:txBody>
      </p:sp>
      <p:cxnSp>
        <p:nvCxnSpPr>
          <p:cNvPr id="117" name="116 - Shape"/>
          <p:cNvCxnSpPr/>
          <p:nvPr/>
        </p:nvCxnSpPr>
        <p:spPr>
          <a:xfrm rot="10800000" flipV="1">
            <a:off x="2411760" y="2852936"/>
            <a:ext cx="504056" cy="144016"/>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126" name="125 - Ευθύγραμμο βέλος σύνδεσης"/>
          <p:cNvCxnSpPr>
            <a:stCxn id="90" idx="3"/>
            <a:endCxn id="91" idx="1"/>
          </p:cNvCxnSpPr>
          <p:nvPr/>
        </p:nvCxnSpPr>
        <p:spPr>
          <a:xfrm>
            <a:off x="6228184" y="3484459"/>
            <a:ext cx="36004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0" name="129 - Γωνιακή σύνδεση"/>
          <p:cNvCxnSpPr>
            <a:stCxn id="91" idx="3"/>
            <a:endCxn id="93" idx="3"/>
          </p:cNvCxnSpPr>
          <p:nvPr/>
        </p:nvCxnSpPr>
        <p:spPr>
          <a:xfrm flipH="1">
            <a:off x="7740352" y="3484459"/>
            <a:ext cx="792088" cy="2200890"/>
          </a:xfrm>
          <a:prstGeom prst="bentConnector3">
            <a:avLst>
              <a:gd name="adj1" fmla="val -2886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4" name="133 - Ευθύγραμμο βέλος σύνδεσης"/>
          <p:cNvCxnSpPr/>
          <p:nvPr/>
        </p:nvCxnSpPr>
        <p:spPr>
          <a:xfrm rot="-60000" flipH="1" flipV="1">
            <a:off x="7524328" y="4492571"/>
            <a:ext cx="1224136" cy="165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0" name="139 - Shape"/>
          <p:cNvCxnSpPr>
            <a:endCxn id="90" idx="1"/>
          </p:cNvCxnSpPr>
          <p:nvPr/>
        </p:nvCxnSpPr>
        <p:spPr>
          <a:xfrm rot="5400000" flipH="1" flipV="1">
            <a:off x="3087562" y="4464844"/>
            <a:ext cx="2176791" cy="216022"/>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3" name="142 - Ευθεία γραμμή σύνδεσης"/>
          <p:cNvCxnSpPr/>
          <p:nvPr/>
        </p:nvCxnSpPr>
        <p:spPr>
          <a:xfrm rot="-60000">
            <a:off x="4067944" y="5661248"/>
            <a:ext cx="1440160" cy="241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6" name="145 - Ευθεία γραμμή σύνδεσης"/>
          <p:cNvCxnSpPr/>
          <p:nvPr/>
        </p:nvCxnSpPr>
        <p:spPr>
          <a:xfrm rot="60000" flipV="1">
            <a:off x="4067944" y="4492571"/>
            <a:ext cx="1512168" cy="165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0" name="149 - Ευθεία γραμμή σύνδεσης"/>
          <p:cNvCxnSpPr/>
          <p:nvPr/>
        </p:nvCxnSpPr>
        <p:spPr>
          <a:xfrm rot="60000">
            <a:off x="2447764" y="3573016"/>
            <a:ext cx="16201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7" name="156 - Ευθεία γραμμή σύνδεσης"/>
          <p:cNvCxnSpPr/>
          <p:nvPr/>
        </p:nvCxnSpPr>
        <p:spPr>
          <a:xfrm rot="60000">
            <a:off x="2447764" y="3717032"/>
            <a:ext cx="16201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166 - Shape"/>
          <p:cNvCxnSpPr>
            <a:stCxn id="11" idx="2"/>
          </p:cNvCxnSpPr>
          <p:nvPr/>
        </p:nvCxnSpPr>
        <p:spPr>
          <a:xfrm rot="5400000">
            <a:off x="3920154" y="1661030"/>
            <a:ext cx="187568" cy="2196244"/>
          </a:xfrm>
          <a:prstGeom prst="bentConnector2">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Δυναμικό Σύστημα Μεταφορών</a:t>
            </a:r>
            <a:endParaRPr lang="el-GR"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3</a:t>
            </a:fld>
            <a:endParaRPr lang="el-GR" sz="2000" b="1" dirty="0">
              <a:solidFill>
                <a:schemeClr val="tx2">
                  <a:lumMod val="60000"/>
                  <a:lumOff val="40000"/>
                </a:schemeClr>
              </a:solidFill>
            </a:endParaRPr>
          </a:p>
        </p:txBody>
      </p:sp>
      <p:sp>
        <p:nvSpPr>
          <p:cNvPr id="8" name="7 - TextBox"/>
          <p:cNvSpPr txBox="1"/>
          <p:nvPr/>
        </p:nvSpPr>
        <p:spPr>
          <a:xfrm>
            <a:off x="1331640" y="1772816"/>
            <a:ext cx="1584176" cy="707886"/>
          </a:xfrm>
          <a:prstGeom prst="rect">
            <a:avLst/>
          </a:prstGeom>
          <a:noFill/>
          <a:ln w="38100">
            <a:solidFill>
              <a:schemeClr val="tx1"/>
            </a:solidFill>
          </a:ln>
        </p:spPr>
        <p:txBody>
          <a:bodyPr wrap="square" rtlCol="0" anchor="ctr">
            <a:spAutoFit/>
          </a:bodyPr>
          <a:lstStyle/>
          <a:p>
            <a:pPr algn="ctr"/>
            <a:r>
              <a:rPr lang="el-GR" sz="2000" b="1" dirty="0" smtClean="0"/>
              <a:t>ΔΥΝΑΜΙΚΗ</a:t>
            </a:r>
          </a:p>
          <a:p>
            <a:pPr algn="ctr"/>
            <a:r>
              <a:rPr lang="el-GR" sz="2000" b="1" dirty="0" smtClean="0"/>
              <a:t>ΑΝΙΧΝΕΥΣΗ</a:t>
            </a:r>
            <a:endParaRPr lang="el-GR" sz="2000" b="1" dirty="0"/>
          </a:p>
        </p:txBody>
      </p:sp>
      <p:sp>
        <p:nvSpPr>
          <p:cNvPr id="11" name="10 - TextBox"/>
          <p:cNvSpPr txBox="1"/>
          <p:nvPr/>
        </p:nvSpPr>
        <p:spPr>
          <a:xfrm>
            <a:off x="3131840" y="1772816"/>
            <a:ext cx="2880320" cy="707886"/>
          </a:xfrm>
          <a:prstGeom prst="rect">
            <a:avLst/>
          </a:prstGeom>
          <a:noFill/>
          <a:ln w="38100">
            <a:solidFill>
              <a:schemeClr val="tx1"/>
            </a:solidFill>
          </a:ln>
        </p:spPr>
        <p:txBody>
          <a:bodyPr wrap="square" rtlCol="0" anchor="ctr">
            <a:spAutoFit/>
          </a:bodyPr>
          <a:lstStyle/>
          <a:p>
            <a:pPr algn="ctr"/>
            <a:r>
              <a:rPr lang="el-GR" sz="2000" b="1" dirty="0" smtClean="0"/>
              <a:t>ΔΥΝΑΜΙΚΗ ΕΚΤΙΜΗΣΗ</a:t>
            </a:r>
          </a:p>
          <a:p>
            <a:pPr algn="ctr"/>
            <a:r>
              <a:rPr lang="el-GR" sz="2000" b="1" dirty="0" smtClean="0"/>
              <a:t>(«ΠΡΟΒΛΕΨΗ»)</a:t>
            </a:r>
            <a:endParaRPr lang="el-GR" sz="2000" b="1" dirty="0"/>
          </a:p>
        </p:txBody>
      </p:sp>
      <p:cxnSp>
        <p:nvCxnSpPr>
          <p:cNvPr id="82" name="81 - Γωνιακή σύνδεση"/>
          <p:cNvCxnSpPr>
            <a:stCxn id="38" idx="2"/>
          </p:cNvCxnSpPr>
          <p:nvPr/>
        </p:nvCxnSpPr>
        <p:spPr>
          <a:xfrm rot="5400000" flipH="1">
            <a:off x="-264440" y="2720827"/>
            <a:ext cx="4740333" cy="1980219"/>
          </a:xfrm>
          <a:prstGeom prst="bentConnector3">
            <a:avLst>
              <a:gd name="adj1" fmla="val -4822"/>
            </a:avLst>
          </a:prstGeom>
          <a:ln w="25400"/>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a:off x="899592" y="1340768"/>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6" name="95 - TextBox"/>
          <p:cNvSpPr txBox="1"/>
          <p:nvPr/>
        </p:nvSpPr>
        <p:spPr>
          <a:xfrm>
            <a:off x="6516216" y="2204864"/>
            <a:ext cx="2304256" cy="461665"/>
          </a:xfrm>
          <a:prstGeom prst="rect">
            <a:avLst/>
          </a:prstGeom>
          <a:noFill/>
          <a:ln w="25400">
            <a:noFill/>
            <a:prstDash val="sysDot"/>
          </a:ln>
        </p:spPr>
        <p:txBody>
          <a:bodyPr wrap="square" rtlCol="0" anchor="ctr">
            <a:spAutoFit/>
          </a:bodyPr>
          <a:lstStyle/>
          <a:p>
            <a:pPr algn="ctr"/>
            <a:r>
              <a:rPr lang="el-GR" sz="2400" b="1" dirty="0" smtClean="0">
                <a:solidFill>
                  <a:srgbClr val="7030A0"/>
                </a:solidFill>
              </a:rPr>
              <a:t>ΠΡΟΣΟΜΟΙΩΣΗ</a:t>
            </a:r>
            <a:endParaRPr lang="el-GR" sz="2400" b="1" dirty="0">
              <a:solidFill>
                <a:srgbClr val="7030A0"/>
              </a:solidFill>
            </a:endParaRPr>
          </a:p>
        </p:txBody>
      </p:sp>
      <p:sp>
        <p:nvSpPr>
          <p:cNvPr id="37" name="36 - TextBox"/>
          <p:cNvSpPr txBox="1"/>
          <p:nvPr/>
        </p:nvSpPr>
        <p:spPr>
          <a:xfrm>
            <a:off x="2339752" y="4293096"/>
            <a:ext cx="1512168" cy="707886"/>
          </a:xfrm>
          <a:prstGeom prst="rect">
            <a:avLst/>
          </a:prstGeom>
          <a:noFill/>
          <a:ln w="38100">
            <a:solidFill>
              <a:schemeClr val="tx1"/>
            </a:solidFill>
          </a:ln>
        </p:spPr>
        <p:txBody>
          <a:bodyPr wrap="square" rtlCol="0" anchor="ctr">
            <a:spAutoFit/>
          </a:bodyPr>
          <a:lstStyle/>
          <a:p>
            <a:pPr algn="ctr"/>
            <a:r>
              <a:rPr lang="el-GR" sz="2000" b="1" dirty="0" smtClean="0"/>
              <a:t>ΔΥΝΑΜΙΚΟΣ</a:t>
            </a:r>
          </a:p>
          <a:p>
            <a:pPr algn="ctr"/>
            <a:r>
              <a:rPr lang="el-GR" sz="2000" b="1" dirty="0" smtClean="0"/>
              <a:t>ΕΛΕΓΧΟΣ</a:t>
            </a:r>
            <a:endParaRPr lang="el-GR" sz="2000" b="1" dirty="0"/>
          </a:p>
        </p:txBody>
      </p:sp>
      <p:sp>
        <p:nvSpPr>
          <p:cNvPr id="38" name="37 - TextBox"/>
          <p:cNvSpPr txBox="1"/>
          <p:nvPr/>
        </p:nvSpPr>
        <p:spPr>
          <a:xfrm>
            <a:off x="2339752" y="5373216"/>
            <a:ext cx="1512168" cy="707886"/>
          </a:xfrm>
          <a:prstGeom prst="rect">
            <a:avLst/>
          </a:prstGeom>
          <a:noFill/>
          <a:ln w="38100">
            <a:solidFill>
              <a:schemeClr val="tx1"/>
            </a:solidFill>
          </a:ln>
        </p:spPr>
        <p:txBody>
          <a:bodyPr wrap="square" rtlCol="0" anchor="ctr">
            <a:spAutoFit/>
          </a:bodyPr>
          <a:lstStyle/>
          <a:p>
            <a:pPr algn="ctr"/>
            <a:r>
              <a:rPr lang="el-GR" sz="2000" b="1" dirty="0" smtClean="0"/>
              <a:t>ΔΥΝΑΜΙΚΗ</a:t>
            </a:r>
          </a:p>
          <a:p>
            <a:pPr algn="ctr"/>
            <a:r>
              <a:rPr lang="el-GR" sz="2000" b="1" dirty="0" smtClean="0"/>
              <a:t>ΙΣΟΡΡΟΠΙΑ</a:t>
            </a:r>
            <a:endParaRPr lang="el-GR" sz="2000" b="1" dirty="0"/>
          </a:p>
        </p:txBody>
      </p:sp>
      <p:cxnSp>
        <p:nvCxnSpPr>
          <p:cNvPr id="50" name="49 - Γωνιακή σύνδεση"/>
          <p:cNvCxnSpPr>
            <a:stCxn id="8" idx="2"/>
            <a:endCxn id="11" idx="2"/>
          </p:cNvCxnSpPr>
          <p:nvPr/>
        </p:nvCxnSpPr>
        <p:spPr>
          <a:xfrm rot="16200000" flipH="1">
            <a:off x="3347864" y="1256566"/>
            <a:ext cx="12700" cy="2448272"/>
          </a:xfrm>
          <a:prstGeom prst="bentConnector3">
            <a:avLst>
              <a:gd name="adj1" fmla="val 1800000"/>
            </a:avLst>
          </a:prstGeom>
          <a:ln w="25400"/>
        </p:spPr>
        <p:style>
          <a:lnRef idx="1">
            <a:schemeClr val="accent1"/>
          </a:lnRef>
          <a:fillRef idx="0">
            <a:schemeClr val="accent1"/>
          </a:fillRef>
          <a:effectRef idx="0">
            <a:schemeClr val="accent1"/>
          </a:effectRef>
          <a:fontRef idx="minor">
            <a:schemeClr val="tx1"/>
          </a:fontRef>
        </p:style>
      </p:cxnSp>
      <p:cxnSp>
        <p:nvCxnSpPr>
          <p:cNvPr id="52" name="51 - Γωνιακή σύνδεση"/>
          <p:cNvCxnSpPr>
            <a:stCxn id="8" idx="0"/>
            <a:endCxn id="11" idx="0"/>
          </p:cNvCxnSpPr>
          <p:nvPr/>
        </p:nvCxnSpPr>
        <p:spPr>
          <a:xfrm rot="5400000" flipH="1" flipV="1">
            <a:off x="3347864" y="548680"/>
            <a:ext cx="12700" cy="2448272"/>
          </a:xfrm>
          <a:prstGeom prst="bentConnector3">
            <a:avLst>
              <a:gd name="adj1" fmla="val 1800000"/>
            </a:avLst>
          </a:prstGeom>
          <a:ln w="25400"/>
        </p:spPr>
        <p:style>
          <a:lnRef idx="1">
            <a:schemeClr val="accent1"/>
          </a:lnRef>
          <a:fillRef idx="0">
            <a:schemeClr val="accent1"/>
          </a:fillRef>
          <a:effectRef idx="0">
            <a:schemeClr val="accent1"/>
          </a:effectRef>
          <a:fontRef idx="minor">
            <a:schemeClr val="tx1"/>
          </a:fontRef>
        </p:style>
      </p:cxnSp>
      <p:cxnSp>
        <p:nvCxnSpPr>
          <p:cNvPr id="68" name="67 - Ευθύγραμμο βέλος σύνδεσης"/>
          <p:cNvCxnSpPr/>
          <p:nvPr/>
        </p:nvCxnSpPr>
        <p:spPr>
          <a:xfrm>
            <a:off x="3419872" y="1340768"/>
            <a:ext cx="0" cy="216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71 - Ευθεία γραμμή σύνδεσης"/>
          <p:cNvCxnSpPr/>
          <p:nvPr/>
        </p:nvCxnSpPr>
        <p:spPr>
          <a:xfrm>
            <a:off x="1115616" y="1340768"/>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9" name="78 - Ευθύγραμμο βέλος σύνδεσης"/>
          <p:cNvCxnSpPr>
            <a:stCxn id="37" idx="2"/>
            <a:endCxn id="38" idx="0"/>
          </p:cNvCxnSpPr>
          <p:nvPr/>
        </p:nvCxnSpPr>
        <p:spPr>
          <a:xfrm>
            <a:off x="3095836" y="5000982"/>
            <a:ext cx="0" cy="3722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79 - Ρόμβος"/>
          <p:cNvSpPr/>
          <p:nvPr/>
        </p:nvSpPr>
        <p:spPr>
          <a:xfrm>
            <a:off x="2987824" y="3717032"/>
            <a:ext cx="216024" cy="36004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83" name="82 - Ευθύγραμμο βέλος σύνδεσης"/>
          <p:cNvCxnSpPr>
            <a:endCxn id="80" idx="0"/>
          </p:cNvCxnSpPr>
          <p:nvPr/>
        </p:nvCxnSpPr>
        <p:spPr>
          <a:xfrm>
            <a:off x="3095787" y="2708921"/>
            <a:ext cx="49" cy="10081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5" name="84 - Ευθύγραμμο βέλος σύνδεσης"/>
          <p:cNvCxnSpPr>
            <a:stCxn id="80" idx="2"/>
            <a:endCxn id="37" idx="0"/>
          </p:cNvCxnSpPr>
          <p:nvPr/>
        </p:nvCxnSpPr>
        <p:spPr>
          <a:xfrm>
            <a:off x="3095836" y="4077072"/>
            <a:ext cx="0" cy="2160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9" name="98 - TextBox"/>
          <p:cNvSpPr txBox="1"/>
          <p:nvPr/>
        </p:nvSpPr>
        <p:spPr>
          <a:xfrm>
            <a:off x="4427984" y="3068960"/>
            <a:ext cx="1728192" cy="400110"/>
          </a:xfrm>
          <a:prstGeom prst="rect">
            <a:avLst/>
          </a:prstGeom>
          <a:noFill/>
          <a:ln w="38100">
            <a:noFill/>
          </a:ln>
        </p:spPr>
        <p:txBody>
          <a:bodyPr wrap="square" rtlCol="0" anchor="ctr">
            <a:spAutoFit/>
          </a:bodyPr>
          <a:lstStyle/>
          <a:p>
            <a:pPr algn="ctr"/>
            <a:r>
              <a:rPr lang="el-GR" sz="2000" b="1" dirty="0" smtClean="0"/>
              <a:t>ΔΥΝ. ΑΝΙΧΝ.</a:t>
            </a:r>
            <a:endParaRPr lang="el-GR" sz="2000" b="1" dirty="0"/>
          </a:p>
        </p:txBody>
      </p:sp>
      <p:sp>
        <p:nvSpPr>
          <p:cNvPr id="100" name="99 - TextBox"/>
          <p:cNvSpPr txBox="1"/>
          <p:nvPr/>
        </p:nvSpPr>
        <p:spPr>
          <a:xfrm>
            <a:off x="6084168" y="3068960"/>
            <a:ext cx="2627784" cy="400110"/>
          </a:xfrm>
          <a:prstGeom prst="rect">
            <a:avLst/>
          </a:prstGeom>
          <a:noFill/>
          <a:ln w="38100">
            <a:noFill/>
          </a:ln>
        </p:spPr>
        <p:txBody>
          <a:bodyPr wrap="square" rtlCol="0" anchor="ctr">
            <a:spAutoFit/>
          </a:bodyPr>
          <a:lstStyle/>
          <a:p>
            <a:pPr algn="ctr"/>
            <a:r>
              <a:rPr lang="el-GR" sz="2000" b="1" dirty="0" smtClean="0"/>
              <a:t>ΔΥΝ. ΕΚΤ. («ΠΡΟΒΛ.»)</a:t>
            </a:r>
            <a:endParaRPr lang="el-GR" sz="2000" b="1" dirty="0"/>
          </a:p>
        </p:txBody>
      </p:sp>
      <p:sp>
        <p:nvSpPr>
          <p:cNvPr id="101" name="100 - TextBox"/>
          <p:cNvSpPr txBox="1"/>
          <p:nvPr/>
        </p:nvSpPr>
        <p:spPr>
          <a:xfrm>
            <a:off x="4860032" y="4077072"/>
            <a:ext cx="1728192" cy="400110"/>
          </a:xfrm>
          <a:prstGeom prst="rect">
            <a:avLst/>
          </a:prstGeom>
          <a:noFill/>
          <a:ln w="38100">
            <a:noFill/>
          </a:ln>
        </p:spPr>
        <p:txBody>
          <a:bodyPr wrap="square" rtlCol="0" anchor="ctr">
            <a:spAutoFit/>
          </a:bodyPr>
          <a:lstStyle/>
          <a:p>
            <a:pPr algn="ctr"/>
            <a:r>
              <a:rPr lang="el-GR" sz="2000" b="1" dirty="0" smtClean="0"/>
              <a:t>ΔΥΝ. ΕΛ.</a:t>
            </a:r>
            <a:endParaRPr lang="el-GR" sz="2000" b="1" dirty="0"/>
          </a:p>
        </p:txBody>
      </p:sp>
      <p:sp>
        <p:nvSpPr>
          <p:cNvPr id="102" name="101 - TextBox"/>
          <p:cNvSpPr txBox="1"/>
          <p:nvPr/>
        </p:nvSpPr>
        <p:spPr>
          <a:xfrm>
            <a:off x="4932040" y="4653136"/>
            <a:ext cx="1728192" cy="400110"/>
          </a:xfrm>
          <a:prstGeom prst="rect">
            <a:avLst/>
          </a:prstGeom>
          <a:noFill/>
          <a:ln w="38100">
            <a:noFill/>
          </a:ln>
        </p:spPr>
        <p:txBody>
          <a:bodyPr wrap="square" rtlCol="0" anchor="ctr">
            <a:spAutoFit/>
          </a:bodyPr>
          <a:lstStyle/>
          <a:p>
            <a:pPr algn="ctr"/>
            <a:r>
              <a:rPr lang="el-GR" sz="2000" b="1" dirty="0" smtClean="0"/>
              <a:t>ΔΥΝ. ΙΣΟΡ.</a:t>
            </a:r>
            <a:endParaRPr lang="el-GR" sz="2000" b="1" dirty="0"/>
          </a:p>
        </p:txBody>
      </p:sp>
      <p:cxnSp>
        <p:nvCxnSpPr>
          <p:cNvPr id="104" name="103 - Γωνιακή σύνδεση"/>
          <p:cNvCxnSpPr/>
          <p:nvPr/>
        </p:nvCxnSpPr>
        <p:spPr>
          <a:xfrm rot="16200000" flipH="1">
            <a:off x="6592162" y="1768878"/>
            <a:ext cx="9872" cy="2610036"/>
          </a:xfrm>
          <a:prstGeom prst="bentConnector3">
            <a:avLst>
              <a:gd name="adj1" fmla="val -2315640"/>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123 - Γωνιακή σύνδεση"/>
          <p:cNvCxnSpPr/>
          <p:nvPr/>
        </p:nvCxnSpPr>
        <p:spPr>
          <a:xfrm rot="16200000" flipH="1">
            <a:off x="6592162" y="2168988"/>
            <a:ext cx="9872" cy="2610036"/>
          </a:xfrm>
          <a:prstGeom prst="bentConnector3">
            <a:avLst>
              <a:gd name="adj1" fmla="val 2415640"/>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131 - Shape"/>
          <p:cNvCxnSpPr>
            <a:stCxn id="80" idx="3"/>
            <a:endCxn id="101" idx="0"/>
          </p:cNvCxnSpPr>
          <p:nvPr/>
        </p:nvCxnSpPr>
        <p:spPr>
          <a:xfrm>
            <a:off x="3203848" y="3897052"/>
            <a:ext cx="2520280" cy="180020"/>
          </a:xfrm>
          <a:prstGeom prst="bentConnector2">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147 - Γωνιακή σύνδεση"/>
          <p:cNvCxnSpPr/>
          <p:nvPr/>
        </p:nvCxnSpPr>
        <p:spPr>
          <a:xfrm rot="10800000" flipV="1">
            <a:off x="3131840" y="3717032"/>
            <a:ext cx="3096344" cy="72007"/>
          </a:xfrm>
          <a:prstGeom prst="bentConnector3">
            <a:avLst>
              <a:gd name="adj1" fmla="val -98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153 - Ευθύγραμμο βέλος σύνδεσης"/>
          <p:cNvCxnSpPr>
            <a:stCxn id="101" idx="2"/>
          </p:cNvCxnSpPr>
          <p:nvPr/>
        </p:nvCxnSpPr>
        <p:spPr>
          <a:xfrm>
            <a:off x="5724128" y="4477182"/>
            <a:ext cx="0" cy="24796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161 - Shape"/>
          <p:cNvCxnSpPr/>
          <p:nvPr/>
        </p:nvCxnSpPr>
        <p:spPr>
          <a:xfrm rot="10800000" flipV="1">
            <a:off x="5724128" y="2636912"/>
            <a:ext cx="2808312" cy="2416334"/>
          </a:xfrm>
          <a:prstGeom prst="bentConnector4">
            <a:avLst>
              <a:gd name="adj1" fmla="val -1797"/>
              <a:gd name="adj2" fmla="val 109461"/>
            </a:avLst>
          </a:prstGeom>
          <a:ln w="25400"/>
        </p:spPr>
        <p:style>
          <a:lnRef idx="1">
            <a:schemeClr val="accent1"/>
          </a:lnRef>
          <a:fillRef idx="0">
            <a:schemeClr val="accent1"/>
          </a:fillRef>
          <a:effectRef idx="0">
            <a:schemeClr val="accent1"/>
          </a:effectRef>
          <a:fontRef idx="minor">
            <a:schemeClr val="tx1"/>
          </a:fontRef>
        </p:style>
      </p:cxnSp>
      <p:cxnSp>
        <p:nvCxnSpPr>
          <p:cNvPr id="169" name="168 - Ευθεία γραμμή σύνδεσης"/>
          <p:cNvCxnSpPr/>
          <p:nvPr/>
        </p:nvCxnSpPr>
        <p:spPr>
          <a:xfrm flipH="1">
            <a:off x="6444208" y="2636912"/>
            <a:ext cx="21602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1" name="170 - Ευθεία γραμμή σύνδεσης"/>
          <p:cNvCxnSpPr/>
          <p:nvPr/>
        </p:nvCxnSpPr>
        <p:spPr>
          <a:xfrm>
            <a:off x="6444208" y="2636912"/>
            <a:ext cx="0" cy="216024"/>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2" name="171 - Ορθογώνιο"/>
          <p:cNvSpPr/>
          <p:nvPr/>
        </p:nvSpPr>
        <p:spPr>
          <a:xfrm>
            <a:off x="4644008" y="2564904"/>
            <a:ext cx="4104456" cy="3024336"/>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Προηγμένα Συστήματα Μεταφορών</a:t>
            </a:r>
            <a:endParaRPr lang="el-GR"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4</a:t>
            </a:fld>
            <a:endParaRPr lang="el-GR" sz="2000" b="1" dirty="0">
              <a:solidFill>
                <a:schemeClr val="tx2">
                  <a:lumMod val="60000"/>
                  <a:lumOff val="40000"/>
                </a:schemeClr>
              </a:solidFill>
            </a:endParaRPr>
          </a:p>
        </p:txBody>
      </p:sp>
      <p:sp>
        <p:nvSpPr>
          <p:cNvPr id="34" name="33 - TextBox"/>
          <p:cNvSpPr txBox="1"/>
          <p:nvPr/>
        </p:nvSpPr>
        <p:spPr>
          <a:xfrm>
            <a:off x="2771800" y="1844824"/>
            <a:ext cx="4104456" cy="584775"/>
          </a:xfrm>
          <a:prstGeom prst="rect">
            <a:avLst/>
          </a:prstGeom>
          <a:noFill/>
        </p:spPr>
        <p:txBody>
          <a:bodyPr wrap="square" rtlCol="0" anchor="ctr">
            <a:spAutoFit/>
          </a:bodyPr>
          <a:lstStyle/>
          <a:p>
            <a:pPr algn="ctr"/>
            <a:r>
              <a:rPr lang="el-GR" sz="3200" b="1" dirty="0" smtClean="0"/>
              <a:t>ΔΥΝΑΜΙΚΗ ΙΣΟΡΡΟΠΙΑ</a:t>
            </a:r>
            <a:endParaRPr lang="el-GR" sz="3200" b="1" dirty="0"/>
          </a:p>
        </p:txBody>
      </p:sp>
      <p:sp>
        <p:nvSpPr>
          <p:cNvPr id="35" name="34 - TextBox"/>
          <p:cNvSpPr txBox="1"/>
          <p:nvPr/>
        </p:nvSpPr>
        <p:spPr>
          <a:xfrm>
            <a:off x="1259632" y="2996952"/>
            <a:ext cx="1368152" cy="954107"/>
          </a:xfrm>
          <a:prstGeom prst="rect">
            <a:avLst/>
          </a:prstGeom>
          <a:noFill/>
          <a:ln w="25400">
            <a:solidFill>
              <a:schemeClr val="tx1"/>
            </a:solidFill>
          </a:ln>
        </p:spPr>
        <p:txBody>
          <a:bodyPr wrap="square" rtlCol="0">
            <a:spAutoFit/>
          </a:bodyPr>
          <a:lstStyle/>
          <a:p>
            <a:pPr algn="ctr"/>
            <a:r>
              <a:rPr lang="el-GR" sz="2800" dirty="0" smtClean="0"/>
              <a:t>ΖΗΤΗΣΗ</a:t>
            </a:r>
          </a:p>
          <a:p>
            <a:pPr algn="ctr"/>
            <a:r>
              <a:rPr lang="en-US" sz="2800" dirty="0" smtClean="0"/>
              <a:t>Q(D)</a:t>
            </a:r>
            <a:endParaRPr lang="el-GR" sz="2800" dirty="0"/>
          </a:p>
        </p:txBody>
      </p:sp>
      <p:sp>
        <p:nvSpPr>
          <p:cNvPr id="36" name="35 - TextBox"/>
          <p:cNvSpPr txBox="1"/>
          <p:nvPr/>
        </p:nvSpPr>
        <p:spPr>
          <a:xfrm>
            <a:off x="5724128" y="2996952"/>
            <a:ext cx="2664296" cy="954107"/>
          </a:xfrm>
          <a:prstGeom prst="rect">
            <a:avLst/>
          </a:prstGeom>
          <a:noFill/>
          <a:ln w="25400">
            <a:solidFill>
              <a:schemeClr val="tx1"/>
            </a:solidFill>
          </a:ln>
        </p:spPr>
        <p:txBody>
          <a:bodyPr wrap="square" rtlCol="0">
            <a:spAutoFit/>
          </a:bodyPr>
          <a:lstStyle/>
          <a:p>
            <a:pPr algn="ctr"/>
            <a:r>
              <a:rPr lang="en-US" sz="2800" dirty="0" smtClean="0"/>
              <a:t>X</a:t>
            </a:r>
            <a:r>
              <a:rPr lang="el-GR" sz="2800" dirty="0" smtClean="0"/>
              <a:t>ΑΡΑΚΤΗΡΙΣΤΙΚΑ ΠΡΟΣΦΟΡΑΣ</a:t>
            </a:r>
            <a:endParaRPr lang="el-GR" sz="2800" dirty="0"/>
          </a:p>
        </p:txBody>
      </p:sp>
      <p:sp>
        <p:nvSpPr>
          <p:cNvPr id="37" name="36 - TextBox"/>
          <p:cNvSpPr txBox="1"/>
          <p:nvPr/>
        </p:nvSpPr>
        <p:spPr>
          <a:xfrm>
            <a:off x="3203848" y="2996952"/>
            <a:ext cx="1872208" cy="954107"/>
          </a:xfrm>
          <a:prstGeom prst="rect">
            <a:avLst/>
          </a:prstGeom>
          <a:noFill/>
          <a:ln w="25400">
            <a:solidFill>
              <a:schemeClr val="tx1"/>
            </a:solidFill>
          </a:ln>
        </p:spPr>
        <p:txBody>
          <a:bodyPr wrap="square" rtlCol="0">
            <a:spAutoFit/>
          </a:bodyPr>
          <a:lstStyle/>
          <a:p>
            <a:pPr algn="ctr"/>
            <a:r>
              <a:rPr lang="el-GR" sz="2800" dirty="0" smtClean="0"/>
              <a:t>ΑΠΟΔΟΣΗ </a:t>
            </a:r>
          </a:p>
          <a:p>
            <a:pPr algn="ctr"/>
            <a:r>
              <a:rPr lang="en-US" sz="2800" dirty="0" smtClean="0"/>
              <a:t>F= F[Q(D)]</a:t>
            </a:r>
            <a:endParaRPr lang="el-GR" sz="2800" dirty="0"/>
          </a:p>
        </p:txBody>
      </p:sp>
      <p:cxnSp>
        <p:nvCxnSpPr>
          <p:cNvPr id="39" name="38 - Ευθύγραμμο βέλος σύνδεσης"/>
          <p:cNvCxnSpPr>
            <a:stCxn id="35" idx="3"/>
            <a:endCxn id="37" idx="1"/>
          </p:cNvCxnSpPr>
          <p:nvPr/>
        </p:nvCxnSpPr>
        <p:spPr>
          <a:xfrm>
            <a:off x="2627784" y="3474006"/>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40 - Ευθύγραμμο βέλος σύνδεσης"/>
          <p:cNvCxnSpPr>
            <a:stCxn id="37" idx="3"/>
            <a:endCxn id="36" idx="1"/>
          </p:cNvCxnSpPr>
          <p:nvPr/>
        </p:nvCxnSpPr>
        <p:spPr>
          <a:xfrm>
            <a:off x="5076056" y="3474006"/>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43 - Shape"/>
          <p:cNvCxnSpPr>
            <a:endCxn id="35" idx="2"/>
          </p:cNvCxnSpPr>
          <p:nvPr/>
        </p:nvCxnSpPr>
        <p:spPr>
          <a:xfrm rot="10800000">
            <a:off x="1943708" y="3951060"/>
            <a:ext cx="5148572" cy="171018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46 - Ευθεία γραμμή σύνδεσης"/>
          <p:cNvCxnSpPr/>
          <p:nvPr/>
        </p:nvCxnSpPr>
        <p:spPr>
          <a:xfrm>
            <a:off x="7067432" y="3950842"/>
            <a:ext cx="24848" cy="17104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54 - TextBox"/>
          <p:cNvSpPr txBox="1"/>
          <p:nvPr/>
        </p:nvSpPr>
        <p:spPr>
          <a:xfrm>
            <a:off x="2843808" y="5157192"/>
            <a:ext cx="3816424" cy="523220"/>
          </a:xfrm>
          <a:prstGeom prst="rect">
            <a:avLst/>
          </a:prstGeom>
          <a:noFill/>
        </p:spPr>
        <p:txBody>
          <a:bodyPr wrap="square" rtlCol="0">
            <a:spAutoFit/>
          </a:bodyPr>
          <a:lstStyle/>
          <a:p>
            <a:r>
              <a:rPr lang="el-GR" sz="2800" dirty="0" smtClean="0"/>
              <a:t>ΧΡΟΝΙΚΗ ΣΤΑΘΕΡΑ</a:t>
            </a:r>
            <a:endParaRPr lang="el-GR" sz="28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16216" y="3933056"/>
            <a:ext cx="542925" cy="409575"/>
          </a:xfrm>
          <a:prstGeom prst="rect">
            <a:avLst/>
          </a:prstGeom>
          <a:noFill/>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5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88224" y="4293096"/>
            <a:ext cx="390525" cy="409575"/>
          </a:xfrm>
          <a:prstGeom prst="rect">
            <a:avLst/>
          </a:prstGeom>
          <a:noFill/>
        </p:spPr>
      </p:pic>
      <p:sp>
        <p:nvSpPr>
          <p:cNvPr id="205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5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27784" y="5805264"/>
            <a:ext cx="476250" cy="409575"/>
          </a:xfrm>
          <a:prstGeom prst="rect">
            <a:avLst/>
          </a:prstGeom>
          <a:noFill/>
        </p:spPr>
      </p:pic>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5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23928" y="3933056"/>
            <a:ext cx="476250" cy="409575"/>
          </a:xfrm>
          <a:prstGeom prst="rect">
            <a:avLst/>
          </a:prstGeom>
          <a:noFill/>
        </p:spPr>
      </p:pic>
      <p:sp>
        <p:nvSpPr>
          <p:cNvPr id="20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68"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1880" y="4149080"/>
            <a:ext cx="1495425" cy="752475"/>
          </a:xfrm>
          <a:prstGeom prst="rect">
            <a:avLst/>
          </a:prstGeom>
          <a:noFill/>
        </p:spPr>
      </p:pic>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2070" name="Picture 2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75856" y="5661248"/>
            <a:ext cx="1495425" cy="752475"/>
          </a:xfrm>
          <a:prstGeom prst="rect">
            <a:avLst/>
          </a:prstGeom>
          <a:noFill/>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Έξυπνα Συστήματα Μεταφορών</a:t>
            </a:r>
            <a:endParaRPr lang="el-GR"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5</a:t>
            </a:fld>
            <a:endParaRPr lang="el-GR" sz="2000" b="1" dirty="0">
              <a:solidFill>
                <a:schemeClr val="tx2">
                  <a:lumMod val="60000"/>
                  <a:lumOff val="40000"/>
                </a:schemeClr>
              </a:solidFill>
            </a:endParaRPr>
          </a:p>
        </p:txBody>
      </p:sp>
      <p:sp>
        <p:nvSpPr>
          <p:cNvPr id="34" name="33 - TextBox"/>
          <p:cNvSpPr txBox="1"/>
          <p:nvPr/>
        </p:nvSpPr>
        <p:spPr>
          <a:xfrm>
            <a:off x="899592" y="1656346"/>
            <a:ext cx="4392488" cy="1077218"/>
          </a:xfrm>
          <a:prstGeom prst="rect">
            <a:avLst/>
          </a:prstGeom>
          <a:noFill/>
          <a:ln w="25400">
            <a:solidFill>
              <a:schemeClr val="tx1"/>
            </a:solidFill>
          </a:ln>
        </p:spPr>
        <p:txBody>
          <a:bodyPr wrap="square" rtlCol="0" anchor="ctr">
            <a:spAutoFit/>
          </a:bodyPr>
          <a:lstStyle/>
          <a:p>
            <a:pPr algn="ctr"/>
            <a:r>
              <a:rPr lang="el-GR" sz="3200" b="1" dirty="0" smtClean="0"/>
              <a:t>ΔΥΝΑΜΙΚΗ ΑΝΙΧΝΕΥΣΗ (Δ.Α.)</a:t>
            </a:r>
            <a:endParaRPr lang="el-GR" sz="32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9" name="28 - TextBox"/>
          <p:cNvSpPr txBox="1"/>
          <p:nvPr/>
        </p:nvSpPr>
        <p:spPr>
          <a:xfrm>
            <a:off x="6156176" y="1556792"/>
            <a:ext cx="1944216" cy="461665"/>
          </a:xfrm>
          <a:prstGeom prst="rect">
            <a:avLst/>
          </a:prstGeom>
          <a:noFill/>
        </p:spPr>
        <p:txBody>
          <a:bodyPr wrap="square" rtlCol="0">
            <a:spAutoFit/>
          </a:bodyPr>
          <a:lstStyle/>
          <a:p>
            <a:r>
              <a:rPr lang="el-GR" sz="2400" dirty="0" smtClean="0"/>
              <a:t>ΦΩΡΑΤΕΣ</a:t>
            </a:r>
            <a:endParaRPr lang="el-GR" sz="2400" dirty="0"/>
          </a:p>
        </p:txBody>
      </p:sp>
      <p:sp>
        <p:nvSpPr>
          <p:cNvPr id="30" name="29 - Ορθογώνιο"/>
          <p:cNvSpPr/>
          <p:nvPr/>
        </p:nvSpPr>
        <p:spPr>
          <a:xfrm>
            <a:off x="6156176" y="2420888"/>
            <a:ext cx="2526397" cy="461665"/>
          </a:xfrm>
          <a:prstGeom prst="rect">
            <a:avLst/>
          </a:prstGeom>
        </p:spPr>
        <p:txBody>
          <a:bodyPr wrap="none">
            <a:spAutoFit/>
          </a:bodyPr>
          <a:lstStyle/>
          <a:p>
            <a:r>
              <a:rPr lang="el-GR" sz="2400" dirty="0" smtClean="0"/>
              <a:t>ΜΗΧΑΝΙΚΗ ΟΡΑΣΗ</a:t>
            </a:r>
            <a:endParaRPr lang="el-GR" sz="2400" dirty="0"/>
          </a:p>
        </p:txBody>
      </p:sp>
      <p:sp>
        <p:nvSpPr>
          <p:cNvPr id="31" name="30 - Ορθογώνιο"/>
          <p:cNvSpPr/>
          <p:nvPr/>
        </p:nvSpPr>
        <p:spPr>
          <a:xfrm>
            <a:off x="6156176" y="1988840"/>
            <a:ext cx="1232647" cy="461665"/>
          </a:xfrm>
          <a:prstGeom prst="rect">
            <a:avLst/>
          </a:prstGeom>
        </p:spPr>
        <p:txBody>
          <a:bodyPr wrap="square">
            <a:spAutoFit/>
          </a:bodyPr>
          <a:lstStyle/>
          <a:p>
            <a:r>
              <a:rPr lang="el-GR" sz="2400" dirty="0" smtClean="0"/>
              <a:t>ΡΑΝΤΑΡ</a:t>
            </a:r>
            <a:endParaRPr lang="el-GR" sz="2400" dirty="0"/>
          </a:p>
        </p:txBody>
      </p:sp>
      <p:cxnSp>
        <p:nvCxnSpPr>
          <p:cNvPr id="33" name="32 - Ευθύγραμμο βέλος σύνδεσης"/>
          <p:cNvCxnSpPr/>
          <p:nvPr/>
        </p:nvCxnSpPr>
        <p:spPr>
          <a:xfrm rot="-60000" flipH="1" flipV="1">
            <a:off x="5292080" y="1772816"/>
            <a:ext cx="864096" cy="148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rot="-60000" flipH="1" flipV="1">
            <a:off x="5292080" y="2194955"/>
            <a:ext cx="864096" cy="247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rot="-60000" flipH="1" flipV="1">
            <a:off x="5292080" y="2636912"/>
            <a:ext cx="864096" cy="148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45 - TextBox"/>
          <p:cNvSpPr txBox="1"/>
          <p:nvPr/>
        </p:nvSpPr>
        <p:spPr>
          <a:xfrm>
            <a:off x="6660232" y="2996952"/>
            <a:ext cx="792088" cy="369332"/>
          </a:xfrm>
          <a:prstGeom prst="rect">
            <a:avLst/>
          </a:prstGeom>
          <a:noFill/>
        </p:spPr>
        <p:txBody>
          <a:bodyPr wrap="square" rtlCol="0">
            <a:spAutoFit/>
          </a:bodyPr>
          <a:lstStyle/>
          <a:p>
            <a:r>
              <a:rPr lang="el-GR" dirty="0" smtClean="0"/>
              <a:t>κ.λ.π.</a:t>
            </a:r>
            <a:endParaRPr lang="el-GR" dirty="0"/>
          </a:p>
        </p:txBody>
      </p:sp>
      <p:sp>
        <p:nvSpPr>
          <p:cNvPr id="48" name="47 - TextBox"/>
          <p:cNvSpPr txBox="1"/>
          <p:nvPr/>
        </p:nvSpPr>
        <p:spPr>
          <a:xfrm>
            <a:off x="5724128" y="2780928"/>
            <a:ext cx="360040" cy="923330"/>
          </a:xfrm>
          <a:prstGeom prst="rect">
            <a:avLst/>
          </a:prstGeom>
          <a:noFill/>
        </p:spPr>
        <p:txBody>
          <a:bodyPr wrap="square" rtlCol="0">
            <a:spAutoFit/>
          </a:bodyPr>
          <a:lstStyle/>
          <a:p>
            <a:r>
              <a:rPr lang="el-GR" dirty="0" smtClean="0"/>
              <a:t>.</a:t>
            </a:r>
          </a:p>
          <a:p>
            <a:r>
              <a:rPr lang="el-GR" dirty="0" smtClean="0"/>
              <a:t>.</a:t>
            </a:r>
          </a:p>
          <a:p>
            <a:r>
              <a:rPr lang="el-GR" dirty="0" smtClean="0"/>
              <a:t>.</a:t>
            </a:r>
            <a:endParaRPr lang="el-GR" dirty="0"/>
          </a:p>
        </p:txBody>
      </p:sp>
      <p:sp>
        <p:nvSpPr>
          <p:cNvPr id="49" name="48 - TextBox"/>
          <p:cNvSpPr txBox="1"/>
          <p:nvPr/>
        </p:nvSpPr>
        <p:spPr>
          <a:xfrm>
            <a:off x="1115616" y="3429000"/>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Δ.Α. ΚΥΚΛΟΦΟΡΙΑΣ</a:t>
            </a:r>
            <a:endParaRPr lang="el-GR" sz="2400" dirty="0"/>
          </a:p>
        </p:txBody>
      </p:sp>
      <p:sp>
        <p:nvSpPr>
          <p:cNvPr id="50" name="49 - TextBox"/>
          <p:cNvSpPr txBox="1"/>
          <p:nvPr/>
        </p:nvSpPr>
        <p:spPr>
          <a:xfrm>
            <a:off x="1115616" y="4293096"/>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Δ.Α. ΣΥΜΒΑΝΤΩΝ</a:t>
            </a:r>
            <a:endParaRPr lang="el-GR" sz="2400" dirty="0"/>
          </a:p>
        </p:txBody>
      </p:sp>
      <p:sp>
        <p:nvSpPr>
          <p:cNvPr id="51" name="50 - TextBox"/>
          <p:cNvSpPr txBox="1"/>
          <p:nvPr/>
        </p:nvSpPr>
        <p:spPr>
          <a:xfrm>
            <a:off x="1115616" y="5157192"/>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Δ.Α. ΑΤΥΧΗΜΑΤΩΝ</a:t>
            </a:r>
            <a:endParaRPr lang="el-GR" sz="2400" dirty="0"/>
          </a:p>
        </p:txBody>
      </p:sp>
      <p:cxnSp>
        <p:nvCxnSpPr>
          <p:cNvPr id="53" name="52 - Ευθύγραμμο βέλος σύνδεσης"/>
          <p:cNvCxnSpPr/>
          <p:nvPr/>
        </p:nvCxnSpPr>
        <p:spPr>
          <a:xfrm>
            <a:off x="3923928" y="2708920"/>
            <a:ext cx="0"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p:cNvCxnSpPr/>
          <p:nvPr/>
        </p:nvCxnSpPr>
        <p:spPr>
          <a:xfrm>
            <a:off x="4355976" y="2708920"/>
            <a:ext cx="0" cy="16561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57 - Ευθύγραμμο βέλος σύνδεσης"/>
          <p:cNvCxnSpPr/>
          <p:nvPr/>
        </p:nvCxnSpPr>
        <p:spPr>
          <a:xfrm>
            <a:off x="4860032" y="2708920"/>
            <a:ext cx="0" cy="25202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Έξυπνα Συστήματα Μεταφορών</a:t>
            </a:r>
            <a:endParaRPr lang="el-GR"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6</a:t>
            </a:fld>
            <a:endParaRPr lang="el-GR" sz="2000" b="1" dirty="0">
              <a:solidFill>
                <a:schemeClr val="tx2">
                  <a:lumMod val="60000"/>
                  <a:lumOff val="40000"/>
                </a:schemeClr>
              </a:solidFill>
            </a:endParaRPr>
          </a:p>
        </p:txBody>
      </p:sp>
      <p:sp>
        <p:nvSpPr>
          <p:cNvPr id="34" name="33 - TextBox"/>
          <p:cNvSpPr txBox="1"/>
          <p:nvPr/>
        </p:nvSpPr>
        <p:spPr>
          <a:xfrm>
            <a:off x="899592" y="1656346"/>
            <a:ext cx="4392488" cy="1077218"/>
          </a:xfrm>
          <a:prstGeom prst="rect">
            <a:avLst/>
          </a:prstGeom>
          <a:noFill/>
          <a:ln w="25400">
            <a:solidFill>
              <a:schemeClr val="tx1"/>
            </a:solidFill>
          </a:ln>
        </p:spPr>
        <p:txBody>
          <a:bodyPr wrap="square" rtlCol="0" anchor="ctr">
            <a:spAutoFit/>
          </a:bodyPr>
          <a:lstStyle/>
          <a:p>
            <a:pPr algn="ctr"/>
            <a:r>
              <a:rPr lang="el-GR" sz="3200" b="1" dirty="0" smtClean="0"/>
              <a:t>ΔΥΝΑΜΙΚΗ ΕΚΤΙΜΗΣΗ Δ.Ε. («ΠΡΟΒΛΕΨΗ»)</a:t>
            </a:r>
            <a:endParaRPr lang="el-GR" sz="32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9" name="28 - TextBox"/>
          <p:cNvSpPr txBox="1"/>
          <p:nvPr/>
        </p:nvSpPr>
        <p:spPr>
          <a:xfrm>
            <a:off x="6156176" y="1556792"/>
            <a:ext cx="1944216" cy="461665"/>
          </a:xfrm>
          <a:prstGeom prst="rect">
            <a:avLst/>
          </a:prstGeom>
          <a:noFill/>
        </p:spPr>
        <p:txBody>
          <a:bodyPr wrap="square" rtlCol="0">
            <a:spAutoFit/>
          </a:bodyPr>
          <a:lstStyle/>
          <a:p>
            <a:r>
              <a:rPr lang="el-GR" sz="2400" dirty="0" smtClean="0"/>
              <a:t>ΦΩΡΑΤΕΣ</a:t>
            </a:r>
            <a:endParaRPr lang="el-GR" sz="2400" dirty="0"/>
          </a:p>
        </p:txBody>
      </p:sp>
      <p:sp>
        <p:nvSpPr>
          <p:cNvPr id="30" name="29 - Ορθογώνιο"/>
          <p:cNvSpPr/>
          <p:nvPr/>
        </p:nvSpPr>
        <p:spPr>
          <a:xfrm>
            <a:off x="6156176" y="2420888"/>
            <a:ext cx="2526397" cy="461665"/>
          </a:xfrm>
          <a:prstGeom prst="rect">
            <a:avLst/>
          </a:prstGeom>
        </p:spPr>
        <p:txBody>
          <a:bodyPr wrap="none">
            <a:spAutoFit/>
          </a:bodyPr>
          <a:lstStyle/>
          <a:p>
            <a:r>
              <a:rPr lang="el-GR" sz="2400" dirty="0" smtClean="0"/>
              <a:t>ΜΗΧΑΝΙΚΗ ΟΡΑΣΗ</a:t>
            </a:r>
            <a:endParaRPr lang="el-GR" sz="2400" dirty="0"/>
          </a:p>
        </p:txBody>
      </p:sp>
      <p:sp>
        <p:nvSpPr>
          <p:cNvPr id="31" name="30 - Ορθογώνιο"/>
          <p:cNvSpPr/>
          <p:nvPr/>
        </p:nvSpPr>
        <p:spPr>
          <a:xfrm>
            <a:off x="6156176" y="1988840"/>
            <a:ext cx="1232647" cy="461665"/>
          </a:xfrm>
          <a:prstGeom prst="rect">
            <a:avLst/>
          </a:prstGeom>
        </p:spPr>
        <p:txBody>
          <a:bodyPr wrap="square">
            <a:spAutoFit/>
          </a:bodyPr>
          <a:lstStyle/>
          <a:p>
            <a:r>
              <a:rPr lang="el-GR" sz="2400" dirty="0" smtClean="0"/>
              <a:t>ΡΑΝΤΑΡ</a:t>
            </a:r>
            <a:endParaRPr lang="el-GR" sz="2400" dirty="0"/>
          </a:p>
        </p:txBody>
      </p:sp>
      <p:cxnSp>
        <p:nvCxnSpPr>
          <p:cNvPr id="33" name="32 - Ευθύγραμμο βέλος σύνδεσης"/>
          <p:cNvCxnSpPr/>
          <p:nvPr/>
        </p:nvCxnSpPr>
        <p:spPr>
          <a:xfrm rot="-60000" flipH="1" flipV="1">
            <a:off x="5292080" y="1772816"/>
            <a:ext cx="864096" cy="148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rot="-60000" flipH="1" flipV="1">
            <a:off x="5292080" y="2194955"/>
            <a:ext cx="864096" cy="247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rot="-60000" flipH="1" flipV="1">
            <a:off x="5292080" y="2636912"/>
            <a:ext cx="864096" cy="148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45 - TextBox"/>
          <p:cNvSpPr txBox="1"/>
          <p:nvPr/>
        </p:nvSpPr>
        <p:spPr>
          <a:xfrm>
            <a:off x="6660232" y="2996952"/>
            <a:ext cx="792088" cy="369332"/>
          </a:xfrm>
          <a:prstGeom prst="rect">
            <a:avLst/>
          </a:prstGeom>
          <a:noFill/>
        </p:spPr>
        <p:txBody>
          <a:bodyPr wrap="square" rtlCol="0">
            <a:spAutoFit/>
          </a:bodyPr>
          <a:lstStyle/>
          <a:p>
            <a:r>
              <a:rPr lang="el-GR" dirty="0" smtClean="0"/>
              <a:t>κ.λ.π.</a:t>
            </a:r>
            <a:endParaRPr lang="el-GR" dirty="0"/>
          </a:p>
        </p:txBody>
      </p:sp>
      <p:sp>
        <p:nvSpPr>
          <p:cNvPr id="48" name="47 - TextBox"/>
          <p:cNvSpPr txBox="1"/>
          <p:nvPr/>
        </p:nvSpPr>
        <p:spPr>
          <a:xfrm>
            <a:off x="5724128" y="2780928"/>
            <a:ext cx="360040" cy="923330"/>
          </a:xfrm>
          <a:prstGeom prst="rect">
            <a:avLst/>
          </a:prstGeom>
          <a:noFill/>
        </p:spPr>
        <p:txBody>
          <a:bodyPr wrap="square" rtlCol="0">
            <a:spAutoFit/>
          </a:bodyPr>
          <a:lstStyle/>
          <a:p>
            <a:r>
              <a:rPr lang="el-GR" dirty="0" smtClean="0"/>
              <a:t>.</a:t>
            </a:r>
          </a:p>
          <a:p>
            <a:r>
              <a:rPr lang="el-GR" dirty="0" smtClean="0"/>
              <a:t>.</a:t>
            </a:r>
          </a:p>
          <a:p>
            <a:r>
              <a:rPr lang="el-GR" dirty="0" smtClean="0"/>
              <a:t>.</a:t>
            </a:r>
            <a:endParaRPr lang="el-GR" dirty="0"/>
          </a:p>
        </p:txBody>
      </p:sp>
      <p:sp>
        <p:nvSpPr>
          <p:cNvPr id="49" name="48 - TextBox"/>
          <p:cNvSpPr txBox="1"/>
          <p:nvPr/>
        </p:nvSpPr>
        <p:spPr>
          <a:xfrm>
            <a:off x="1115616" y="3429000"/>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Δ.Ε. ΚΥΚΛΟΦΟΡΙΑΣ</a:t>
            </a:r>
            <a:endParaRPr lang="el-GR" sz="2400" dirty="0"/>
          </a:p>
        </p:txBody>
      </p:sp>
      <p:sp>
        <p:nvSpPr>
          <p:cNvPr id="50" name="49 - TextBox"/>
          <p:cNvSpPr txBox="1"/>
          <p:nvPr/>
        </p:nvSpPr>
        <p:spPr>
          <a:xfrm>
            <a:off x="1115616" y="4293096"/>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Δ.Ε. ΣΥΜΒΑΝΤΩΝ</a:t>
            </a:r>
            <a:endParaRPr lang="el-GR" sz="2400" dirty="0"/>
          </a:p>
        </p:txBody>
      </p:sp>
      <p:sp>
        <p:nvSpPr>
          <p:cNvPr id="51" name="50 - TextBox"/>
          <p:cNvSpPr txBox="1"/>
          <p:nvPr/>
        </p:nvSpPr>
        <p:spPr>
          <a:xfrm>
            <a:off x="1115616" y="5157192"/>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Δ.Ε. ΑΤΥΧΗΜΑΤΩΝ</a:t>
            </a:r>
            <a:endParaRPr lang="el-GR" sz="2400" dirty="0"/>
          </a:p>
        </p:txBody>
      </p:sp>
      <p:cxnSp>
        <p:nvCxnSpPr>
          <p:cNvPr id="53" name="52 - Ευθύγραμμο βέλος σύνδεσης"/>
          <p:cNvCxnSpPr/>
          <p:nvPr/>
        </p:nvCxnSpPr>
        <p:spPr>
          <a:xfrm>
            <a:off x="3923928" y="2708920"/>
            <a:ext cx="0"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p:cNvCxnSpPr/>
          <p:nvPr/>
        </p:nvCxnSpPr>
        <p:spPr>
          <a:xfrm>
            <a:off x="4355976" y="2708920"/>
            <a:ext cx="0" cy="16561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57 - Ευθύγραμμο βέλος σύνδεσης"/>
          <p:cNvCxnSpPr/>
          <p:nvPr/>
        </p:nvCxnSpPr>
        <p:spPr>
          <a:xfrm>
            <a:off x="4860032" y="2708920"/>
            <a:ext cx="0" cy="25202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tx2">
                    <a:lumMod val="60000"/>
                    <a:lumOff val="40000"/>
                  </a:schemeClr>
                </a:solidFill>
              </a:rPr>
              <a:t>Έξυπνα Συστήματα Μεταφορών</a:t>
            </a:r>
            <a:endParaRPr lang="el-GR" b="1" dirty="0">
              <a:solidFill>
                <a:schemeClr val="tx2">
                  <a:lumMod val="60000"/>
                  <a:lumOff val="40000"/>
                </a:schemeClr>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p:cNvSpPr/>
          <p:nvPr/>
        </p:nvSpPr>
        <p:spPr>
          <a:xfrm>
            <a:off x="539552" y="6381328"/>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Slide Number Placeholder 6"/>
          <p:cNvSpPr>
            <a:spLocks noGrp="1"/>
          </p:cNvSpPr>
          <p:nvPr>
            <p:ph type="sldNum" sz="quarter" idx="12"/>
          </p:nvPr>
        </p:nvSpPr>
        <p:spPr>
          <a:xfrm>
            <a:off x="8388424" y="6356350"/>
            <a:ext cx="360040" cy="365125"/>
          </a:xfrm>
          <a:solidFill>
            <a:schemeClr val="bg2"/>
          </a:solidFill>
        </p:spPr>
        <p:txBody>
          <a:bodyPr/>
          <a:lstStyle/>
          <a:p>
            <a:fld id="{4E33F0AF-8630-405C-8FDB-12C033996C87}" type="slidenum">
              <a:rPr lang="el-GR" sz="2000" b="1" smtClean="0">
                <a:solidFill>
                  <a:schemeClr val="tx2">
                    <a:lumMod val="60000"/>
                    <a:lumOff val="40000"/>
                  </a:schemeClr>
                </a:solidFill>
              </a:rPr>
              <a:pPr/>
              <a:t>7</a:t>
            </a:fld>
            <a:endParaRPr lang="el-GR" sz="2000" b="1" dirty="0">
              <a:solidFill>
                <a:schemeClr val="tx2">
                  <a:lumMod val="60000"/>
                  <a:lumOff val="40000"/>
                </a:schemeClr>
              </a:solidFill>
            </a:endParaRPr>
          </a:p>
        </p:txBody>
      </p:sp>
      <p:sp>
        <p:nvSpPr>
          <p:cNvPr id="34" name="33 - TextBox"/>
          <p:cNvSpPr txBox="1"/>
          <p:nvPr/>
        </p:nvSpPr>
        <p:spPr>
          <a:xfrm>
            <a:off x="1979712" y="1916832"/>
            <a:ext cx="4392488" cy="584775"/>
          </a:xfrm>
          <a:prstGeom prst="rect">
            <a:avLst/>
          </a:prstGeom>
          <a:noFill/>
          <a:ln w="25400">
            <a:solidFill>
              <a:schemeClr val="tx1"/>
            </a:solidFill>
          </a:ln>
        </p:spPr>
        <p:txBody>
          <a:bodyPr wrap="square" rtlCol="0" anchor="ctr">
            <a:spAutoFit/>
          </a:bodyPr>
          <a:lstStyle/>
          <a:p>
            <a:pPr algn="ctr"/>
            <a:r>
              <a:rPr lang="el-GR" sz="3200" b="1" dirty="0" smtClean="0"/>
              <a:t>ΔΥΝΑΜΙΚΟΣ ΕΛΕΓΧΟΣ</a:t>
            </a:r>
            <a:endParaRPr lang="el-GR" sz="32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3" name="Rectangle 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49" name="48 - TextBox"/>
          <p:cNvSpPr txBox="1"/>
          <p:nvPr/>
        </p:nvSpPr>
        <p:spPr>
          <a:xfrm>
            <a:off x="2699792" y="3429000"/>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ΣΗΜΑΤΟΔΟΤΗΣΗ</a:t>
            </a:r>
            <a:endParaRPr lang="el-GR" sz="2400" dirty="0"/>
          </a:p>
        </p:txBody>
      </p:sp>
      <p:sp>
        <p:nvSpPr>
          <p:cNvPr id="50" name="49 - TextBox"/>
          <p:cNvSpPr txBox="1"/>
          <p:nvPr/>
        </p:nvSpPr>
        <p:spPr>
          <a:xfrm>
            <a:off x="2699792" y="4293096"/>
            <a:ext cx="2592288" cy="461665"/>
          </a:xfrm>
          <a:prstGeom prst="rect">
            <a:avLst/>
          </a:prstGeom>
          <a:noFill/>
          <a:ln w="25400">
            <a:solidFill>
              <a:schemeClr val="tx1"/>
            </a:solidFill>
            <a:prstDash val="dash"/>
          </a:ln>
        </p:spPr>
        <p:txBody>
          <a:bodyPr wrap="square" rtlCol="0" anchor="ctr">
            <a:spAutoFit/>
          </a:bodyPr>
          <a:lstStyle/>
          <a:p>
            <a:pPr algn="ctr"/>
            <a:r>
              <a:rPr lang="el-GR" sz="2400" dirty="0" smtClean="0"/>
              <a:t>Π.Μ.Μ.</a:t>
            </a:r>
            <a:endParaRPr lang="el-GR" sz="2400" dirty="0"/>
          </a:p>
        </p:txBody>
      </p:sp>
      <p:cxnSp>
        <p:nvCxnSpPr>
          <p:cNvPr id="53" name="52 - Ευθύγραμμο βέλος σύνδεσης"/>
          <p:cNvCxnSpPr/>
          <p:nvPr/>
        </p:nvCxnSpPr>
        <p:spPr>
          <a:xfrm>
            <a:off x="5580112" y="2492896"/>
            <a:ext cx="0"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p:cNvCxnSpPr/>
          <p:nvPr/>
        </p:nvCxnSpPr>
        <p:spPr>
          <a:xfrm>
            <a:off x="6084168" y="2492896"/>
            <a:ext cx="0" cy="20162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chemeClr val="tx2">
                    <a:lumMod val="60000"/>
                    <a:lumOff val="40000"/>
                  </a:schemeClr>
                </a:solidFill>
              </a:rPr>
              <a:t>Τέλος Ενότητας</a:t>
            </a:r>
            <a:endParaRPr lang="el-GR" b="1" dirty="0">
              <a:solidFill>
                <a:schemeClr val="tx2">
                  <a:lumMod val="60000"/>
                  <a:lumOff val="40000"/>
                </a:schemeClr>
              </a:solidFill>
            </a:endParaRPr>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2">
                    <a:lumMod val="60000"/>
                    <a:lumOff val="40000"/>
                  </a:schemeClr>
                </a:solidFill>
              </a:rPr>
              <a:t>Χρηματοδότηση</a:t>
            </a:r>
            <a:endParaRPr lang="el-GR" b="1" dirty="0">
              <a:solidFill>
                <a:schemeClr val="tx2">
                  <a:lumMod val="60000"/>
                  <a:lumOff val="40000"/>
                </a:schemeClr>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Slide Number Placeholder 8"/>
          <p:cNvSpPr>
            <a:spLocks noGrp="1"/>
          </p:cNvSpPr>
          <p:nvPr>
            <p:ph type="sldNum" sz="quarter" idx="12"/>
          </p:nvPr>
        </p:nvSpPr>
        <p:spPr>
          <a:xfrm>
            <a:off x="8388424" y="6356350"/>
            <a:ext cx="432048" cy="365125"/>
          </a:xfrm>
          <a:solidFill>
            <a:schemeClr val="bg1">
              <a:lumMod val="95000"/>
            </a:schemeClr>
          </a:solidFill>
        </p:spPr>
        <p:txBody>
          <a:bodyPr/>
          <a:lstStyle/>
          <a:p>
            <a:fld id="{4E33F0AF-8630-405C-8FDB-12C033996C87}" type="slidenum">
              <a:rPr lang="el-GR" sz="2000" b="1" smtClean="0">
                <a:solidFill>
                  <a:schemeClr val="tx2">
                    <a:lumMod val="60000"/>
                    <a:lumOff val="40000"/>
                  </a:schemeClr>
                </a:solidFill>
              </a:rPr>
              <a:pPr/>
              <a:t>9</a:t>
            </a:fld>
            <a:endParaRPr lang="el-GR" sz="2000" b="1" dirty="0">
              <a:solidFill>
                <a:schemeClr val="tx2">
                  <a:lumMod val="60000"/>
                  <a:lumOff val="40000"/>
                </a:schemeClr>
              </a:solidFill>
            </a:endParaRPr>
          </a:p>
        </p:txBody>
      </p:sp>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446</Words>
  <Application>Microsoft Office PowerPoint</Application>
  <PresentationFormat>On-screen Show (4:3)</PresentationFormat>
  <Paragraphs>129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ΑΝΑΛΥΣΗ ΜΕΤΑΦΟΡΩΝ II</vt:lpstr>
      <vt:lpstr>Δυναμικό Σύστημα Μεταφορών</vt:lpstr>
      <vt:lpstr>Δυναμικό Σύστημα Μεταφορών</vt:lpstr>
      <vt:lpstr>Προηγμένα Συστήματα Μεταφορών</vt:lpstr>
      <vt:lpstr>Έξυπνα Συστήματα Μεταφορών</vt:lpstr>
      <vt:lpstr>Έξυπνα Συστήματα Μεταφορών</vt:lpstr>
      <vt:lpstr>Έξυπνα Συστήματα Μεταφορών</vt:lpstr>
      <vt:lpstr>Τέλος Ενότητας</vt:lpstr>
      <vt:lpstr>Χρηματοδότηση</vt:lpstr>
      <vt:lpstr>Σημείωμα Ιστορικού Εκδόσεων Έργου</vt:lpstr>
      <vt:lpstr>Σημείωμα Αναφοράς</vt:lpstr>
      <vt:lpstr>Slide 12</vt:lpstr>
      <vt:lpstr>Διατήρηση Σημειωμάτων</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dc:creator>
  <cp:lastModifiedBy>xristi</cp:lastModifiedBy>
  <cp:revision>141</cp:revision>
  <dcterms:created xsi:type="dcterms:W3CDTF">2015-08-17T15:40:38Z</dcterms:created>
  <dcterms:modified xsi:type="dcterms:W3CDTF">2015-09-04T11:45:05Z</dcterms:modified>
</cp:coreProperties>
</file>