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6" r:id="rId8"/>
    <p:sldId id="293" r:id="rId9"/>
    <p:sldId id="295" r:id="rId10"/>
    <p:sldId id="263" r:id="rId11"/>
    <p:sldId id="264" r:id="rId12"/>
    <p:sldId id="265" r:id="rId13"/>
    <p:sldId id="266" r:id="rId14"/>
    <p:sldId id="298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67" r:id="rId29"/>
    <p:sldId id="299" r:id="rId30"/>
    <p:sldId id="268" r:id="rId31"/>
    <p:sldId id="300" r:id="rId32"/>
    <p:sldId id="301" r:id="rId33"/>
    <p:sldId id="284" r:id="rId34"/>
    <p:sldId id="302" r:id="rId35"/>
    <p:sldId id="303" r:id="rId36"/>
    <p:sldId id="308" r:id="rId37"/>
    <p:sldId id="304" r:id="rId38"/>
    <p:sldId id="307" r:id="rId39"/>
    <p:sldId id="306" r:id="rId40"/>
    <p:sldId id="305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7" r:id="rId59"/>
    <p:sldId id="290" r:id="rId60"/>
    <p:sldId id="329" r:id="rId61"/>
    <p:sldId id="336" r:id="rId62"/>
    <p:sldId id="330" r:id="rId63"/>
    <p:sldId id="332" r:id="rId64"/>
    <p:sldId id="291" r:id="rId65"/>
    <p:sldId id="334" r:id="rId66"/>
    <p:sldId id="297" r:id="rId67"/>
    <p:sldId id="338" r:id="rId68"/>
    <p:sldId id="339" r:id="rId69"/>
    <p:sldId id="285" r:id="rId70"/>
    <p:sldId id="286" r:id="rId71"/>
    <p:sldId id="287" r:id="rId72"/>
    <p:sldId id="288" r:id="rId73"/>
    <p:sldId id="289" r:id="rId74"/>
    <p:sldId id="340" r:id="rId75"/>
    <p:sldId id="341" r:id="rId76"/>
    <p:sldId id="342" r:id="rId77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6F3F2F-7518-4678-8D17-54E6E67583D3}" type="datetimeFigureOut">
              <a:rPr lang="el-GR" smtClean="0"/>
              <a:t>1/11/2021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B96163A-3A49-42D7-9B45-C117D86FC5B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86%CE%BD%CE%B8%CF%81%CF%89%CF%80%CE%BF%CF%82" TargetMode="External"/><Relationship Id="rId3" Type="http://schemas.openxmlformats.org/officeDocument/2006/relationships/hyperlink" Target="https://el.wikipedia.org/w/index.php?title=%CE%A0%CF%81%CF%8C%CE%BB%CE%B7%CF%88%CE%B7&amp;action=edit&amp;redlink=1" TargetMode="External"/><Relationship Id="rId7" Type="http://schemas.openxmlformats.org/officeDocument/2006/relationships/hyperlink" Target="https://el.wikipedia.org/wiki/%CE%8C%CF%81%CE%B3%CE%B1%CE%BD%CE%BF_(%CE%B2%CE%B9%CE%BF%CE%BB%CE%BF%CE%B3%CE%AF%CE%B1)" TargetMode="External"/><Relationship Id="rId2" Type="http://schemas.openxmlformats.org/officeDocument/2006/relationships/hyperlink" Target="https://el.wikipedia.org/wiki/%CE%99%CE%B1%CF%84%CF%81%CE%B9%CE%BA%CE%A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.wikipedia.org/wiki/%CE%9D%CF%8C%CF%83%CE%BF%CF%82" TargetMode="External"/><Relationship Id="rId5" Type="http://schemas.openxmlformats.org/officeDocument/2006/relationships/hyperlink" Target="https://el.wikipedia.org/wiki/%CE%98%CE%B5%CF%81%CE%B1%CF%80%CE%B5%CE%AF%CE%B1" TargetMode="External"/><Relationship Id="rId10" Type="http://schemas.openxmlformats.org/officeDocument/2006/relationships/hyperlink" Target="https://el.wikipedia.org/wiki/%CE%91%CE%BA%CF%84%CE%B9%CE%BD%CE%BF%CE%B4%CE%B9%CE%B1%CE%B3%CE%BD%CF%89%CF%83%CF%84%CE%B9%CE%BA%CE%AE" TargetMode="External"/><Relationship Id="rId4" Type="http://schemas.openxmlformats.org/officeDocument/2006/relationships/hyperlink" Target="https://el.wikipedia.org/wiki/%CE%94%CE%B9%CE%AC%CE%B3%CE%BD%CF%89%CF%83%CE%B7" TargetMode="External"/><Relationship Id="rId9" Type="http://schemas.openxmlformats.org/officeDocument/2006/relationships/hyperlink" Target="https://el.wikipedia.org/w/index.php?title=%CE%99%CE%B1%CF%84%CF%81%CE%B9%CE%BA%CE%AE_%CE%92%CE%B9%CE%BF%CF%80%CE%B1%CE%B8%CE%BF%CE%BB%CE%BF%CE%B3%CE%AF%CE%B1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reference.medscape.com/medline/abstract/16472990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295280" y="3200400"/>
            <a:ext cx="6400080" cy="15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l-GR" sz="2600" b="0" strike="noStrike" spc="-1" dirty="0">
                <a:solidFill>
                  <a:srgbClr val="696464"/>
                </a:solidFill>
                <a:latin typeface="Perpetua"/>
              </a:rPr>
              <a:t>Μαρία Λαγκαδινού</a:t>
            </a:r>
            <a:r>
              <a:rPr lang="en-US" sz="2600" b="0" strike="noStrike" spc="-1" dirty="0">
                <a:solidFill>
                  <a:srgbClr val="696464"/>
                </a:solidFill>
                <a:latin typeface="Perpetua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l-GR" sz="2600" b="0" strike="noStrike" spc="-1" dirty="0">
                <a:solidFill>
                  <a:srgbClr val="696464"/>
                </a:solidFill>
                <a:latin typeface="Perpetua"/>
              </a:rPr>
              <a:t>ΠΑΘΟΛΟΓΟΣ-ΛΟΙΜΩΞΙΟΛΟΓΟΣ</a:t>
            </a: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l-GR" sz="2600" spc="-1" dirty="0">
                <a:solidFill>
                  <a:srgbClr val="696464"/>
                </a:solidFill>
                <a:latin typeface="Perpetua"/>
              </a:rPr>
              <a:t>ΕΠΙΚ.ΚΑΘΗΓΗΤΡΙΑ ΠΑΘΟΛΟΓΙΑΣ</a:t>
            </a:r>
            <a:r>
              <a:rPr lang="el-GR" sz="2600" b="0" strike="noStrike" spc="-1" dirty="0">
                <a:solidFill>
                  <a:srgbClr val="696464"/>
                </a:solidFill>
                <a:latin typeface="Perpetua"/>
              </a:rPr>
              <a:t> </a:t>
            </a:r>
            <a:endParaRPr lang="el-GR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l-GR" sz="2600" b="0" strike="noStrike" spc="-1" dirty="0">
                <a:solidFill>
                  <a:srgbClr val="696464"/>
                </a:solidFill>
                <a:latin typeface="Perpetua"/>
              </a:rPr>
              <a:t>Οκτώβριος 2021</a:t>
            </a:r>
            <a:endParaRPr lang="el-GR" sz="2600" b="0" strike="noStrike" spc="-1" dirty="0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57200" y="1505880"/>
            <a:ext cx="82288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000" b="0" strike="noStrike" spc="-1">
                <a:solidFill>
                  <a:srgbClr val="FFFFFF"/>
                </a:solidFill>
                <a:latin typeface="Franklin Gothic Book"/>
              </a:rPr>
              <a:t>Παθολογία</a:t>
            </a:r>
            <a:endParaRPr lang="el-GR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458640" y="1040616"/>
            <a:ext cx="8227440" cy="329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5" name="Picture 3"/>
          <p:cNvPicPr/>
          <p:nvPr/>
        </p:nvPicPr>
        <p:blipFill>
          <a:blip r:embed="rId2"/>
          <a:stretch/>
        </p:blipFill>
        <p:spPr>
          <a:xfrm>
            <a:off x="108000" y="260280"/>
            <a:ext cx="8927280" cy="6334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252360" y="79200"/>
            <a:ext cx="8638560" cy="6697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259560" y="285840"/>
            <a:ext cx="8451720" cy="6160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/>
              <a:t>Αεραγωγοί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4278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Ο εισπνεόμενος αέρας ταξιδεύει μέσω της μύτης και του ρινοφάρυγγα όπου </a:t>
            </a:r>
            <a:r>
              <a:rPr lang="el-GR" sz="2000" dirty="0" err="1"/>
              <a:t>θερμαίνεται,εφυγραίνεται</a:t>
            </a:r>
            <a:r>
              <a:rPr lang="el-GR" sz="2000" dirty="0"/>
              <a:t> και </a:t>
            </a:r>
            <a:r>
              <a:rPr lang="el-GR" sz="2000" dirty="0" err="1"/>
              <a:t>απαλάσσεται</a:t>
            </a:r>
            <a:r>
              <a:rPr lang="el-GR" sz="2000" dirty="0"/>
              <a:t> από σωματίδια μεγαλύτερα των 10 </a:t>
            </a:r>
            <a:r>
              <a:rPr lang="el-GR" sz="2000" dirty="0" err="1"/>
              <a:t>μικρόμετρων</a:t>
            </a:r>
            <a:endParaRPr lang="el-GR" sz="200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23 υποδιαιρέσεις αεραγωγών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Κυψελίδες συνδέονται με τα πνευμονικά τριχοειδή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Ο αερισμός αναφέρεται στη μεταφορά του αέρα από την ατμόσφαιρα στις κυψελίδες: το </a:t>
            </a:r>
            <a:r>
              <a:rPr lang="el-GR" sz="2000" dirty="0" err="1"/>
              <a:t>προιόν</a:t>
            </a:r>
            <a:r>
              <a:rPr lang="el-GR" sz="2000" dirty="0"/>
              <a:t> του αναπνεόμενου όγκου αέρα και της συχνότητας των αναπνοών αντιπροσωπεύει το συνολικό όγκο αέρα που φτάνει στην πνεύμονα </a:t>
            </a:r>
            <a:r>
              <a:rPr lang="el-GR" sz="2000" dirty="0" err="1"/>
              <a:t>ανα</a:t>
            </a:r>
            <a:r>
              <a:rPr lang="el-GR" sz="2000" dirty="0"/>
              <a:t> λεπτό</a:t>
            </a:r>
          </a:p>
          <a:p>
            <a:pPr algn="just"/>
            <a:r>
              <a:rPr lang="el-GR" sz="28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685800" y="374760"/>
            <a:ext cx="7771680" cy="6106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2" name="Picture 2"/>
          <p:cNvPicPr/>
          <p:nvPr/>
        </p:nvPicPr>
        <p:blipFill>
          <a:blip r:embed="rId2"/>
          <a:stretch/>
        </p:blipFill>
        <p:spPr>
          <a:xfrm>
            <a:off x="612648" y="406224"/>
            <a:ext cx="7912656" cy="6067728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373176" y="759456"/>
            <a:ext cx="8185608" cy="5659632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431640" y="447840"/>
            <a:ext cx="8279640" cy="5961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Picture 2"/>
          <p:cNvPicPr/>
          <p:nvPr/>
        </p:nvPicPr>
        <p:blipFill>
          <a:blip r:embed="rId2"/>
          <a:stretch/>
        </p:blipFill>
        <p:spPr>
          <a:xfrm>
            <a:off x="685800" y="55548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Εισαγωγικές έννοιες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Η </a:t>
            </a:r>
            <a:r>
              <a:rPr lang="el-GR" sz="2000" b="1" strike="noStrike" spc="-1">
                <a:solidFill>
                  <a:srgbClr val="000000"/>
                </a:solidFill>
                <a:latin typeface="Times New Roman"/>
              </a:rPr>
              <a:t>Εσωτερική Παθολογία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, επίσης γνωστή στην Ελλάδα απλώς ως </a:t>
            </a:r>
            <a:r>
              <a:rPr lang="el-GR" sz="2000" b="1" strike="noStrike" spc="-1">
                <a:solidFill>
                  <a:srgbClr val="000000"/>
                </a:solidFill>
                <a:latin typeface="Times New Roman"/>
              </a:rPr>
              <a:t>Παθολογία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(διεθνής όρος: </a:t>
            </a:r>
            <a:r>
              <a:rPr lang="el-GR" sz="2000" b="0" i="1" strike="noStrike" spc="-1">
                <a:solidFill>
                  <a:srgbClr val="000000"/>
                </a:solidFill>
                <a:latin typeface="Times New Roman"/>
              </a:rPr>
              <a:t>Internal Medicine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), είναι κλινική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2"/>
              </a:rPr>
              <a:t>ειδικότητα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της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2"/>
              </a:rPr>
              <a:t>Ιατρικής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που ασχολείται με την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3"/>
              </a:rPr>
              <a:t>πρόληψη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, τη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4"/>
              </a:rPr>
              <a:t>διάγνωση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και τη </a:t>
            </a:r>
            <a:r>
              <a:rPr lang="el-GR" sz="2000" b="0" i="1" strike="noStrike" spc="-1">
                <a:solidFill>
                  <a:srgbClr val="000000"/>
                </a:solidFill>
                <a:latin typeface="Times New Roman"/>
              </a:rPr>
              <a:t>μη χειρουργική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5"/>
              </a:rPr>
              <a:t>θεραπεία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των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6"/>
              </a:rPr>
              <a:t>νοσημάτων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στους ενήλικες (μη παιδιατρικούς) ασθενείς, με ιδιαίτερη έμφαση στα εσωτερικά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7"/>
              </a:rPr>
              <a:t>όργανα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του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8"/>
              </a:rPr>
              <a:t>ανθρώπινου οργανισμού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. </a:t>
            </a:r>
            <a:endParaRPr lang="el-G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el-GR" sz="2000" b="0" strike="noStrike" spc="-1">
              <a:latin typeface="Arial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Αποτελεί βασική επιστήμη της κλινικής Ιατρικής και της </a:t>
            </a:r>
            <a:r>
              <a:rPr lang="el-GR" sz="2000" b="0" i="1" strike="noStrike" spc="-1">
                <a:solidFill>
                  <a:srgbClr val="000000"/>
                </a:solidFill>
                <a:latin typeface="Times New Roman"/>
              </a:rPr>
              <a:t>θεραπευτικής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(σε αντίθεση με τον κλάδο των </a:t>
            </a:r>
            <a:r>
              <a:rPr lang="el-GR" sz="2000" b="0" i="1" u="sng" strike="noStrike" spc="-1">
                <a:solidFill>
                  <a:srgbClr val="CC9900"/>
                </a:solidFill>
                <a:uFillTx/>
                <a:latin typeface="Times New Roman"/>
                <a:hlinkClick r:id="rId2"/>
              </a:rPr>
              <a:t>διαγνωστικών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ειδικοτήτων, όπως για παράδειγμα η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9"/>
              </a:rPr>
              <a:t>Ιατρική Βιοπαθολογία</a:t>
            </a:r>
            <a:r>
              <a:rPr lang="el-GR" sz="2000" b="0" strike="noStrike" spc="-1">
                <a:solidFill>
                  <a:srgbClr val="000000"/>
                </a:solidFill>
                <a:latin typeface="Times New Roman"/>
              </a:rPr>
              <a:t> ή η </a:t>
            </a:r>
            <a:r>
              <a:rPr lang="el-GR" sz="2000" b="0" u="sng" strike="noStrike" spc="-1">
                <a:solidFill>
                  <a:srgbClr val="CC9900"/>
                </a:solidFill>
                <a:uFillTx/>
                <a:latin typeface="Times New Roman"/>
                <a:hlinkClick r:id="rId10"/>
              </a:rPr>
              <a:t>Ακτινοδιαγνωστική</a:t>
            </a:r>
            <a:r>
              <a:rPr lang="el-GR" sz="2600" b="0" strike="noStrike" spc="-1">
                <a:solidFill>
                  <a:srgbClr val="000000"/>
                </a:solidFill>
                <a:latin typeface="Perpetua"/>
              </a:rPr>
              <a:t>).</a:t>
            </a:r>
            <a:endParaRPr lang="el-GR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Picture 2"/>
          <p:cNvPicPr/>
          <p:nvPr/>
        </p:nvPicPr>
        <p:blipFill>
          <a:blip r:embed="rId2"/>
          <a:srcRect r="1573" b="1135"/>
          <a:stretch/>
        </p:blipFill>
        <p:spPr>
          <a:xfrm>
            <a:off x="108360" y="-428760"/>
            <a:ext cx="8386416" cy="6143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8" name="Picture 2"/>
          <p:cNvPicPr/>
          <p:nvPr/>
        </p:nvPicPr>
        <p:blipFill>
          <a:blip r:embed="rId2"/>
          <a:stretch/>
        </p:blipFill>
        <p:spPr>
          <a:xfrm>
            <a:off x="530352" y="355896"/>
            <a:ext cx="7771680" cy="567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Picture 2"/>
          <p:cNvPicPr/>
          <p:nvPr/>
        </p:nvPicPr>
        <p:blipFill>
          <a:blip r:embed="rId2"/>
          <a:stretch/>
        </p:blipFill>
        <p:spPr>
          <a:xfrm>
            <a:off x="685800" y="55548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4" name="Picture 2"/>
          <p:cNvPicPr/>
          <p:nvPr/>
        </p:nvPicPr>
        <p:blipFill>
          <a:blip r:embed="rId2"/>
          <a:stretch/>
        </p:blipFill>
        <p:spPr>
          <a:xfrm>
            <a:off x="356616" y="256032"/>
            <a:ext cx="8302752" cy="5989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1214280" y="21420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3" name="Picture 2"/>
          <p:cNvPicPr/>
          <p:nvPr/>
        </p:nvPicPr>
        <p:blipFill>
          <a:blip r:embed="rId2"/>
          <a:stretch/>
        </p:blipFill>
        <p:spPr>
          <a:xfrm>
            <a:off x="640080" y="201168"/>
            <a:ext cx="7879968" cy="624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0" name="Picture 2"/>
          <p:cNvPicPr/>
          <p:nvPr/>
        </p:nvPicPr>
        <p:blipFill>
          <a:blip r:embed="rId2"/>
          <a:stretch/>
        </p:blipFill>
        <p:spPr>
          <a:xfrm>
            <a:off x="944640" y="57132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Picture 2"/>
          <p:cNvPicPr/>
          <p:nvPr/>
        </p:nvPicPr>
        <p:blipFill>
          <a:blip r:embed="rId2"/>
          <a:stretch/>
        </p:blipFill>
        <p:spPr>
          <a:xfrm>
            <a:off x="585216" y="118872"/>
            <a:ext cx="8019288" cy="6263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2"/>
          <p:cNvPicPr/>
          <p:nvPr/>
        </p:nvPicPr>
        <p:blipFill>
          <a:blip r:embed="rId2"/>
          <a:stretch/>
        </p:blipFill>
        <p:spPr>
          <a:xfrm>
            <a:off x="324000" y="374760"/>
            <a:ext cx="8495640" cy="6106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Σπιρόμετρο</a:t>
            </a:r>
            <a:r>
              <a:rPr lang="el-GR" dirty="0"/>
              <a:t> 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idx="1"/>
          </p:nvPr>
        </p:nvSpPr>
        <p:spPr>
          <a:xfrm>
            <a:off x="466344" y="1563624"/>
            <a:ext cx="8513064" cy="33832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el-GR" sz="2000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Μετρά τους εισπνευστικούς και </a:t>
            </a:r>
            <a:r>
              <a:rPr lang="el-GR" sz="2000" dirty="0" err="1"/>
              <a:t>εκπνευστικούς</a:t>
            </a:r>
            <a:r>
              <a:rPr lang="el-GR" sz="2000" dirty="0"/>
              <a:t> όγκους  αέρα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Ταχύτητα ροής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/>
              <a:t>Δοκιμασίες βρογχικής πρόκλησης: ιδιαίτερη σημασία σε ασθενείς με υποψία βρογχικού άσθματος; εισπνοή </a:t>
            </a:r>
            <a:r>
              <a:rPr lang="el-GR" sz="2000" dirty="0" err="1"/>
              <a:t>μεταχολίνης</a:t>
            </a:r>
            <a:r>
              <a:rPr lang="el-GR" sz="2000" dirty="0"/>
              <a:t> (ουσία που προκαλεί </a:t>
            </a:r>
            <a:r>
              <a:rPr lang="el-GR" sz="2000" dirty="0" err="1"/>
              <a:t>βρογχόσπασμο</a:t>
            </a:r>
            <a:r>
              <a:rPr lang="el-GR" sz="2000" dirty="0"/>
              <a:t>) και αν μειωθεί ο εισπνεόμενος όγκος τότε τίθεται η διάγνωση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Σημαντικά εργαλεία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/>
          </a:bodyPr>
          <a:lstStyle/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l-GR" sz="26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l-GR" sz="2600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l-GR" sz="26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l-GR" sz="2600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Ιστορικό </a:t>
            </a:r>
            <a:endParaRPr lang="el-GR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60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Φυσική εξέταση</a:t>
            </a:r>
            <a:endParaRPr lang="el-GR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Picture 2"/>
          <p:cNvPicPr/>
          <p:nvPr/>
        </p:nvPicPr>
        <p:blipFill>
          <a:blip r:embed="rId2"/>
          <a:stretch/>
        </p:blipFill>
        <p:spPr>
          <a:xfrm>
            <a:off x="358920" y="374760"/>
            <a:ext cx="8424000" cy="6106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/>
              <a:t>Απεικόνιση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271391"/>
          </a:xfrm>
        </p:spPr>
        <p:txBody>
          <a:bodyPr/>
          <a:lstStyle/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Γενικά η αξιολόγηση ξεκινά με μια απλή ακτινογραφία    θώρακος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  <a:p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Συνεχίζει με αξονική και μαγνητική θώρακος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untitled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2571750"/>
            <a:ext cx="3748088" cy="3429000"/>
          </a:xfrm>
        </p:spPr>
      </p:pic>
      <p:pic>
        <p:nvPicPr>
          <p:cNvPr id="6" name="3 - Θέση περιεχομένου" descr="untitled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1746250"/>
            <a:ext cx="3748088" cy="3429000"/>
          </a:xfrm>
        </p:spPr>
      </p:pic>
      <p:pic>
        <p:nvPicPr>
          <p:cNvPr id="5" name="Picture 2" descr="C:\Users\LAGA\Desktop\πνεθ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968" y="497633"/>
            <a:ext cx="5383528" cy="5885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Picture 2"/>
          <p:cNvPicPr/>
          <p:nvPr/>
        </p:nvPicPr>
        <p:blipFill>
          <a:blip r:embed="rId2"/>
          <a:stretch/>
        </p:blipFill>
        <p:spPr>
          <a:xfrm>
            <a:off x="685800" y="55548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>
            <a:normAutofit fontScale="90000"/>
          </a:bodyPr>
          <a:lstStyle/>
          <a:p>
            <a:r>
              <a:rPr lang="el-GR" dirty="0"/>
              <a:t>Αποφρακτική πνευμονοπάθεια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idx="1"/>
          </p:nvPr>
        </p:nvSpPr>
        <p:spPr>
          <a:xfrm>
            <a:off x="457200" y="273600"/>
            <a:ext cx="8229240" cy="4985980"/>
          </a:xfrm>
        </p:spPr>
        <p:txBody>
          <a:bodyPr>
            <a:normAutofit fontScale="92500" lnSpcReduction="20000"/>
          </a:bodyPr>
          <a:lstStyle/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ΧΑΠ: εμμένουσα απόφραξη του αεραγωγού προοδευτική και μη αναστρέψιμη</a:t>
            </a:r>
          </a:p>
          <a:p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Η παρουσία του περιορισμού στη ροή του αέρα καθορίζεται από τη </a:t>
            </a:r>
            <a:r>
              <a:rPr lang="el-GR" sz="2400" dirty="0" err="1"/>
              <a:t>σπιρομέτρηση</a:t>
            </a:r>
            <a:endParaRPr lang="el-GR" sz="2400" dirty="0"/>
          </a:p>
          <a:p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Το κάπνισμα είναι η κύρια περιβαλλοντική αιτία</a:t>
            </a:r>
          </a:p>
          <a:p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Γενετικοί παράγοντες προδιαθέτουν σε ΧΑΠ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/>
              <a:t>Κλινική εικόνα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87798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800" dirty="0"/>
              <a:t>Προοδευτικά επιδεινούμενη δύσπνοια που εμφανίζεται αρχικά στην άσκηση</a:t>
            </a:r>
          </a:p>
          <a:p>
            <a:pPr>
              <a:buFont typeface="Arial" pitchFamily="34" charset="0"/>
              <a:buChar char="•"/>
            </a:pPr>
            <a:endParaRPr lang="el-GR" sz="2800" dirty="0"/>
          </a:p>
          <a:p>
            <a:pPr>
              <a:buFont typeface="Arial" pitchFamily="34" charset="0"/>
              <a:buChar char="•"/>
            </a:pPr>
            <a:r>
              <a:rPr lang="el-GR" sz="2800" dirty="0"/>
              <a:t>Προοδευτικά  εμφανίζεται και στην εύκολη κόπωση</a:t>
            </a:r>
          </a:p>
          <a:p>
            <a:endParaRPr lang="el-GR" sz="2800" dirty="0"/>
          </a:p>
          <a:p>
            <a:pPr>
              <a:buFont typeface="Arial" pitchFamily="34" charset="0"/>
              <a:buChar char="•"/>
            </a:pPr>
            <a:r>
              <a:rPr lang="el-GR" sz="2800" dirty="0"/>
              <a:t>Χρόνιος βήχας: ξηρός ή παραγωγικός</a:t>
            </a:r>
          </a:p>
          <a:p>
            <a:endParaRPr lang="el-GR" sz="2800" dirty="0"/>
          </a:p>
          <a:p>
            <a:endParaRPr lang="el-GR" sz="2800" dirty="0"/>
          </a:p>
          <a:p>
            <a:pPr>
              <a:buFont typeface="Arial" pitchFamily="34" charset="0"/>
              <a:buChar char="•"/>
            </a:pPr>
            <a:r>
              <a:rPr lang="el-GR" sz="2800" dirty="0"/>
              <a:t>Σημαντικές είναι οι παροξύνσεις της νόσου με κύρια αιτία τις λοιμώξεις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E4ADFB9-5172-423E-BF02-50E78847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B987A39-8785-4E30-85A0-18B4CB83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E49CA781-4F76-4504-9C90-A87CECD95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20" y="417250"/>
            <a:ext cx="8059582" cy="60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695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/>
              <a:t>Θεραπεία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7856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/>
              <a:t>Σημαντικότερη είναι η πρόληψη</a:t>
            </a:r>
          </a:p>
          <a:p>
            <a:endParaRPr lang="el-GR" sz="2400" dirty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Οξεία δύσπνοια: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	Χορήγηση οξυγόνου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/>
              <a:t>	Εισπνεόμενα : 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/>
              <a:t>	β2 αγωνιστές (είτε βραχείας δράσης είτε μακράς δράσης), 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dirty="0"/>
              <a:t>	</a:t>
            </a:r>
            <a:r>
              <a:rPr lang="el-GR" sz="2400" dirty="0" err="1"/>
              <a:t>Αντιχολινεργικά</a:t>
            </a:r>
            <a:endParaRPr lang="el-GR" sz="2400" dirty="0"/>
          </a:p>
          <a:p>
            <a:pPr lvl="1">
              <a:buFont typeface="Wingdings" pitchFamily="2" charset="2"/>
              <a:buChar char="Ø"/>
            </a:pPr>
            <a:r>
              <a:rPr lang="el-GR" sz="2400" dirty="0"/>
              <a:t>	Κορτικοειδή</a:t>
            </a:r>
          </a:p>
          <a:p>
            <a:pPr lvl="1"/>
            <a:endParaRPr lang="el-GR" sz="2400" dirty="0"/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0075C93-BBA8-47F5-8603-BF9C9F83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AF6D191-065F-44EC-A5B6-D99DD5BD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9E54C79-6005-4110-BEB5-9C757F5C9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378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B37AE3-55B0-4ED2-975C-CF9E38D4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21FB9C0-520D-4AEF-85E8-6ECB7F26CFA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24397BD-609B-4610-B2A1-B054EF0F8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13297"/>
            <a:ext cx="8088244" cy="54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07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rmAutofit fontScale="88500" lnSpcReduction="10000"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>
                <a:solidFill>
                  <a:srgbClr val="696464"/>
                </a:solidFill>
                <a:latin typeface="Franklin Gothic Book"/>
              </a:rPr>
              <a:t>ΤΙ ΠΕΡΙΕΧΕΙ ΤΟ ΙΑΤΡΙΚΟ ΙΣΤΟΡΙΚΟ ΕΝΗΛΙΚΟΥ ΑΣΘΕΝΟΥΣ 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/>
          </a:bodyPr>
          <a:lstStyle/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Ημερομηνία λήψης του ιστορικού – Στοιχεία ταυτότητας (ηλικία, φύλο, φυλή, τόπος γέννησης, οικογενειακή κατάσταση, επάγγελμα, θρήσκευμα). </a:t>
            </a:r>
            <a:endParaRPr lang="el-GR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i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Όταν ο ασθενής δεν είναι ικανός να δώσει ο ίδιος πληροφορίες (π.χ. σύγχυση, κώμα), πρέπει να καταγραφεί η πηγή των πληροφοριών (συνοδός ή ο ιατρικός φάκελος του ασθενούς ή ένα ενημερωτικό σημείωμα από άλλο ιατρό). </a:t>
            </a:r>
            <a:endParaRPr lang="el-GR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Αιτία εισόδου: Όταν ο ασθενής νοσηλεύεται σε νοσοκομείο, αναφέρεται η αιτία εισόδου, ενώ σε περιβάλλον εξωτερικού ιατρείου αναφέρεται το κύριο ενόχλημα: Θα πρέπει να καταγράφεται μονολεκτικά, ει δυνατόν, ή με ελάχιστες λέξεις το πρόβλημα για το οποίο ο ασθενής ζητά ιατρική βοήθεια</a:t>
            </a:r>
            <a:endParaRPr lang="el-GR" sz="2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/>
              <a:t>Βρογχικό άσθμα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372862" y="535845"/>
            <a:ext cx="8313578" cy="3600986"/>
          </a:xfrm>
        </p:spPr>
        <p:txBody>
          <a:bodyPr/>
          <a:lstStyle/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itchFamily="34" charset="0"/>
                <a:cs typeface="Calibri" pitchFamily="34" charset="0"/>
              </a:rPr>
              <a:t>Πρόκειται για κατάσταση που </a:t>
            </a:r>
            <a:r>
              <a:rPr lang="el-GR" sz="3200" dirty="0" smtClean="0">
                <a:latin typeface="Calibri" pitchFamily="34" charset="0"/>
                <a:cs typeface="Calibri" pitchFamily="34" charset="0"/>
              </a:rPr>
              <a:t>χαρακτηρίζεται από </a:t>
            </a:r>
            <a:r>
              <a:rPr lang="el-GR" sz="3200" dirty="0" err="1">
                <a:latin typeface="Calibri" pitchFamily="34" charset="0"/>
                <a:cs typeface="Calibri" pitchFamily="34" charset="0"/>
              </a:rPr>
              <a:t>υπεραντιδραστικότητα</a:t>
            </a:r>
            <a:r>
              <a:rPr lang="el-GR" sz="3200" dirty="0">
                <a:latin typeface="Calibri" pitchFamily="34" charset="0"/>
                <a:cs typeface="Calibri" pitchFamily="34" charset="0"/>
              </a:rPr>
              <a:t> των αεραγωγών</a:t>
            </a:r>
          </a:p>
          <a:p>
            <a:pPr algn="just"/>
            <a:endParaRPr lang="el-GR" sz="3200" dirty="0">
              <a:latin typeface="Calibri" pitchFamily="34" charset="0"/>
              <a:cs typeface="Calibri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l-GR" sz="3200" dirty="0">
                <a:latin typeface="Calibri" pitchFamily="34" charset="0"/>
                <a:cs typeface="Calibri" pitchFamily="34" charset="0"/>
              </a:rPr>
              <a:t>Είναι επεισοδιακό και υποτροπιάζον</a:t>
            </a: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Κλινική εικόνα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875181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Συριγμός (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βρογχόσπασμος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Επεισόδια δύσπνοιας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Βήχας 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Αίσθημα βάρους στο στήθος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Συχνά τα συμπτώματα επιδεινώνονται τη νύχτα και κατά τη διάρκεια των πρωινών ωρών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Διάγνωση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26578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l-GR" dirty="0" err="1" smtClean="0">
                <a:latin typeface="Calibri" pitchFamily="34" charset="0"/>
                <a:cs typeface="Calibri" pitchFamily="34" charset="0"/>
              </a:rPr>
              <a:t>Σπιρομέτρηση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l-GR" dirty="0" err="1" smtClean="0">
                <a:latin typeface="Calibri" pitchFamily="34" charset="0"/>
                <a:cs typeface="Calibri" pitchFamily="34" charset="0"/>
              </a:rPr>
              <a:t>Ελεγχος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υπεραντιδραστικότητας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των αεραγωγών :με χορήγηση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μεταχολίνης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 ουσία που προκαλεί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βρογχόσπασμο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σε μικρότερες συγκεντρώσεις στους ασθενείς με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ασθμα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1023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Εισπνοή β αγωνιστών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Ακρογωνιαίος λίθος είναι η εισπνοή </a:t>
            </a:r>
            <a:r>
              <a:rPr lang="el-GR" sz="3200" dirty="0" err="1" smtClean="0"/>
              <a:t>κορτικοστεροειδών</a:t>
            </a:r>
            <a:r>
              <a:rPr lang="el-GR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β αγωνιστές μακράς δράσης </a:t>
            </a:r>
            <a:r>
              <a:rPr lang="el-GR" sz="3200" dirty="0" err="1" smtClean="0"/>
              <a:t>μπορουν</a:t>
            </a:r>
            <a:r>
              <a:rPr lang="el-GR" sz="3200" dirty="0" smtClean="0"/>
              <a:t> να προστεθούν σαν συμπληρωματική αγωγή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Θεοφυλλίνη</a:t>
            </a:r>
            <a:r>
              <a:rPr lang="el-GR" sz="32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Αποφυγή των υπεύθυνων αλλεργιογόνων</a:t>
            </a:r>
            <a:endParaRPr lang="el-GR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Ασθματική κρίση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099584"/>
          </a:xfrm>
        </p:spPr>
        <p:txBody>
          <a:bodyPr/>
          <a:lstStyle/>
          <a:p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sz="3600" dirty="0" smtClean="0">
                <a:latin typeface="Calibri" pitchFamily="34" charset="0"/>
                <a:cs typeface="Calibri" pitchFamily="34" charset="0"/>
              </a:rPr>
              <a:t>Οξεία σοβαρή δύσπνοια</a:t>
            </a:r>
          </a:p>
          <a:p>
            <a:pPr algn="just">
              <a:buFont typeface="Arial" pitchFamily="34" charset="0"/>
              <a:buChar char="•"/>
            </a:pPr>
            <a:r>
              <a:rPr lang="el-GR" sz="3600" dirty="0" smtClean="0">
                <a:latin typeface="Calibri" pitchFamily="34" charset="0"/>
                <a:cs typeface="Calibri" pitchFamily="34" charset="0"/>
              </a:rPr>
              <a:t>Απαιτείται θεραπεία με βρογχοδιασταλτικά και ενδοφλέβια </a:t>
            </a:r>
            <a:r>
              <a:rPr lang="el-GR" sz="3600" dirty="0" err="1" smtClean="0">
                <a:latin typeface="Calibri" pitchFamily="34" charset="0"/>
                <a:cs typeface="Calibri" pitchFamily="34" charset="0"/>
              </a:rPr>
              <a:t>κορτικοστεροειδή</a:t>
            </a:r>
            <a:endParaRPr lang="el-GR" sz="3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3600" dirty="0" smtClean="0">
                <a:latin typeface="Calibri" pitchFamily="34" charset="0"/>
                <a:cs typeface="Calibri" pitchFamily="34" charset="0"/>
              </a:rPr>
              <a:t>Συνεχής παρακολούθηση του ασθενή </a:t>
            </a:r>
          </a:p>
          <a:p>
            <a:pPr algn="just">
              <a:buFont typeface="Arial" pitchFamily="34" charset="0"/>
              <a:buChar char="•"/>
            </a:pPr>
            <a:r>
              <a:rPr lang="el-GR" sz="3600" dirty="0" smtClean="0">
                <a:latin typeface="Calibri" pitchFamily="34" charset="0"/>
                <a:cs typeface="Calibri" pitchFamily="34" charset="0"/>
              </a:rPr>
              <a:t>Σε σοβαρότερες καταστάσεις ακόμα και μηχανική υποστήριξη της ζωής</a:t>
            </a:r>
            <a:endParaRPr lang="el-GR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Νοσήματα του Υπεζωκότα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98182"/>
          </a:xfrm>
        </p:spPr>
        <p:txBody>
          <a:bodyPr/>
          <a:lstStyle/>
          <a:p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sz="3600" dirty="0" err="1" smtClean="0">
                <a:latin typeface="Calibri" pitchFamily="34" charset="0"/>
                <a:cs typeface="Calibri" pitchFamily="34" charset="0"/>
              </a:rPr>
              <a:t>Υπεζωκοτική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 συλλογή: συσσώρευση πλευριτικού υγρού στην </a:t>
            </a:r>
            <a:r>
              <a:rPr lang="el-GR" sz="3600" dirty="0" err="1" smtClean="0">
                <a:latin typeface="Calibri" pitchFamily="34" charset="0"/>
                <a:cs typeface="Calibri" pitchFamily="34" charset="0"/>
              </a:rPr>
              <a:t>υπεζωκοτική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 κοιλότητα</a:t>
            </a:r>
          </a:p>
          <a:p>
            <a:pPr algn="just">
              <a:buFont typeface="Arial" pitchFamily="34" charset="0"/>
              <a:buChar char="•"/>
            </a:pPr>
            <a:r>
              <a:rPr lang="el-GR" sz="3600" dirty="0" smtClean="0">
                <a:latin typeface="Calibri" pitchFamily="34" charset="0"/>
                <a:cs typeface="Calibri" pitchFamily="34" charset="0"/>
              </a:rPr>
              <a:t>Εντοπίζονται στην ακτινογραφία θώρακος (&gt;250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mL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3600" dirty="0" err="1" smtClean="0">
                <a:latin typeface="Calibri" pitchFamily="34" charset="0"/>
                <a:cs typeface="Calibri" pitchFamily="34" charset="0"/>
              </a:rPr>
              <a:t>Βοηθητικα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: αξονική θώρακος </a:t>
            </a:r>
          </a:p>
          <a:p>
            <a:pPr algn="just">
              <a:buFont typeface="Arial" pitchFamily="34" charset="0"/>
              <a:buChar char="•"/>
            </a:pPr>
            <a:r>
              <a:rPr lang="el-GR" sz="3600" dirty="0" smtClean="0">
                <a:latin typeface="Calibri" pitchFamily="34" charset="0"/>
                <a:cs typeface="Calibri" pitchFamily="34" charset="0"/>
              </a:rPr>
              <a:t>Διάγνωση: παρακέντηση, </a:t>
            </a:r>
            <a:r>
              <a:rPr lang="el-GR" sz="3600" dirty="0" smtClean="0"/>
              <a:t>Αναρροφάται υγρό </a:t>
            </a:r>
            <a:endParaRPr lang="el-GR"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err="1" smtClean="0"/>
              <a:t>Διίδρωμα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487382"/>
          </a:xfrm>
        </p:spPr>
        <p:txBody>
          <a:bodyPr/>
          <a:lstStyle/>
          <a:p>
            <a:r>
              <a:rPr lang="el-GR" sz="3600" dirty="0" smtClean="0">
                <a:latin typeface="Calibri" pitchFamily="34" charset="0"/>
                <a:cs typeface="Calibri" pitchFamily="34" charset="0"/>
              </a:rPr>
              <a:t>Το υγρό που παράγεται λόγω αλλαγών στις υδροστατικές πιέσεις </a:t>
            </a:r>
          </a:p>
          <a:p>
            <a:r>
              <a:rPr lang="el-GR" sz="3600" dirty="0" smtClean="0">
                <a:latin typeface="Calibri" pitchFamily="34" charset="0"/>
                <a:cs typeface="Calibri" pitchFamily="34" charset="0"/>
              </a:rPr>
              <a:t>Χαμηλή περιεκτικότητα σε </a:t>
            </a:r>
            <a:r>
              <a:rPr lang="el-GR" sz="3600" dirty="0" err="1" smtClean="0">
                <a:latin typeface="Calibri" pitchFamily="34" charset="0"/>
                <a:cs typeface="Calibri" pitchFamily="34" charset="0"/>
              </a:rPr>
              <a:t>πρωτείνες</a:t>
            </a:r>
            <a:endParaRPr lang="el-G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3600" dirty="0" smtClean="0">
                <a:latin typeface="Calibri" pitchFamily="34" charset="0"/>
                <a:cs typeface="Calibri" pitchFamily="34" charset="0"/>
              </a:rPr>
              <a:t>Σπάνια απαιτούν παρακέντηση </a:t>
            </a:r>
            <a:br>
              <a:rPr lang="el-GR" sz="3600" dirty="0" smtClean="0">
                <a:latin typeface="Calibri" pitchFamily="34" charset="0"/>
                <a:cs typeface="Calibri" pitchFamily="34" charset="0"/>
              </a:rPr>
            </a:br>
            <a:endParaRPr lang="el-GR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3600" b="1" dirty="0" smtClean="0">
                <a:latin typeface="Calibri" pitchFamily="34" charset="0"/>
                <a:cs typeface="Calibri" pitchFamily="34" charset="0"/>
              </a:rPr>
              <a:t>Αιτίες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: καρδιακή ανεπάρκεια</a:t>
            </a:r>
            <a:br>
              <a:rPr lang="el-GR" sz="3600" dirty="0" smtClean="0">
                <a:latin typeface="Calibri" pitchFamily="34" charset="0"/>
                <a:cs typeface="Calibri" pitchFamily="34" charset="0"/>
              </a:rPr>
            </a:br>
            <a:r>
              <a:rPr lang="el-GR" sz="3600" dirty="0" smtClean="0">
                <a:latin typeface="Calibri" pitchFamily="34" charset="0"/>
                <a:cs typeface="Calibri" pitchFamily="34" charset="0"/>
              </a:rPr>
              <a:t>	    κίρρωση</a:t>
            </a:r>
          </a:p>
          <a:p>
            <a:r>
              <a:rPr lang="el-GR" sz="3600" dirty="0" smtClean="0">
                <a:latin typeface="Calibri" pitchFamily="34" charset="0"/>
                <a:cs typeface="Calibri" pitchFamily="34" charset="0"/>
              </a:rPr>
              <a:t>           νεφρική ανεπάρκεια</a:t>
            </a:r>
          </a:p>
          <a:p>
            <a:r>
              <a:rPr lang="el-GR" sz="3600" dirty="0" smtClean="0">
                <a:latin typeface="Calibri" pitchFamily="34" charset="0"/>
                <a:cs typeface="Calibri" pitchFamily="34" charset="0"/>
              </a:rPr>
              <a:t>           πνευμονική εμβολή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Εξίδρωμα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490186"/>
          </a:xfrm>
        </p:spPr>
        <p:txBody>
          <a:bodyPr/>
          <a:lstStyle/>
          <a:p>
            <a:r>
              <a:rPr lang="el-GR" sz="3600" dirty="0" smtClean="0"/>
              <a:t>Οφείλονται στην αλλαγή της αγγειακής διαπερατότητας</a:t>
            </a:r>
          </a:p>
          <a:p>
            <a:r>
              <a:rPr lang="el-GR" sz="3600" dirty="0" smtClean="0"/>
              <a:t>Υψηλή περιεκτικότητα σε </a:t>
            </a:r>
            <a:r>
              <a:rPr lang="el-GR" sz="3600" dirty="0" err="1" smtClean="0"/>
              <a:t>πρωτείνες</a:t>
            </a:r>
            <a:r>
              <a:rPr lang="el-GR" sz="3600" dirty="0" smtClean="0"/>
              <a:t> </a:t>
            </a:r>
          </a:p>
          <a:p>
            <a:endParaRPr lang="el-GR" sz="3600" dirty="0" smtClean="0"/>
          </a:p>
          <a:p>
            <a:r>
              <a:rPr lang="el-GR" sz="3600" dirty="0" smtClean="0"/>
              <a:t>Αιτίες: Φλεγμονές</a:t>
            </a:r>
          </a:p>
          <a:p>
            <a:r>
              <a:rPr lang="el-GR" sz="3600" dirty="0" smtClean="0"/>
              <a:t>           νεοπλασίες</a:t>
            </a:r>
          </a:p>
          <a:p>
            <a:pPr>
              <a:buNone/>
            </a:pPr>
            <a:r>
              <a:rPr lang="el-GR" sz="3600" dirty="0" smtClean="0"/>
              <a:t>              Λοιμώξεις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218795"/>
          </a:xfrm>
        </p:spPr>
        <p:txBody>
          <a:bodyPr/>
          <a:lstStyle/>
          <a:p>
            <a:r>
              <a:rPr lang="el-GR" dirty="0" smtClean="0"/>
              <a:t>Διάκριση εξιδρώματος-</a:t>
            </a:r>
            <a:r>
              <a:rPr lang="el-GR" dirty="0" err="1" smtClean="0"/>
              <a:t>διιδρώματος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046988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Λόγος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αλβουμίνης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υγρου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/ορού &gt;0.5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Λόγος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LDH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υγρού/ορού &gt;0.6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Αυξημένες τιμές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LDH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Πνευμοθώρακας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985980"/>
          </a:xfrm>
        </p:spPr>
        <p:txBody>
          <a:bodyPr/>
          <a:lstStyle/>
          <a:p>
            <a:r>
              <a:rPr lang="el-GR" sz="3600" dirty="0" smtClean="0"/>
              <a:t>Συγκέντρωση αέρα στην </a:t>
            </a:r>
            <a:r>
              <a:rPr lang="el-GR" sz="3600" dirty="0" err="1" smtClean="0"/>
              <a:t>υπεζωκοτική</a:t>
            </a:r>
            <a:r>
              <a:rPr lang="el-GR" sz="3600" dirty="0" smtClean="0"/>
              <a:t> κοιλότητα</a:t>
            </a:r>
          </a:p>
          <a:p>
            <a:r>
              <a:rPr lang="el-GR" sz="3600" dirty="0" smtClean="0"/>
              <a:t>Κλινική εικόνα: αιφνίδιας έναρξης δύσπνοια</a:t>
            </a:r>
          </a:p>
          <a:p>
            <a:endParaRPr lang="el-GR" sz="3600" dirty="0" smtClean="0"/>
          </a:p>
          <a:p>
            <a:r>
              <a:rPr lang="el-GR" sz="3600" dirty="0" smtClean="0"/>
              <a:t>Διάγνωση: με απλή ακτινογραφία θώρακα</a:t>
            </a:r>
          </a:p>
          <a:p>
            <a:endParaRPr lang="el-GR" sz="3600" dirty="0" smtClean="0"/>
          </a:p>
          <a:p>
            <a:r>
              <a:rPr lang="el-GR" sz="3600" dirty="0" smtClean="0"/>
              <a:t>Αντιμετώπιση: τοποθέτηση σωλήνα θωρακικής παροχέτευσης</a:t>
            </a:r>
            <a:endParaRPr lang="el-G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9144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l-GR" sz="4000" b="0" strike="noStrike" spc="-1" dirty="0">
                <a:solidFill>
                  <a:srgbClr val="696464"/>
                </a:solidFill>
                <a:latin typeface="Franklin Gothic Book" pitchFamily="34" charset="0"/>
              </a:rPr>
              <a:t>Παρούσα</a:t>
            </a:r>
            <a:r>
              <a:rPr lang="el-GR" sz="4000" b="0" strike="noStrike" spc="-1" dirty="0">
                <a:solidFill>
                  <a:srgbClr val="696464"/>
                </a:solidFill>
                <a:latin typeface="Franklin Gothic Book"/>
              </a:rPr>
              <a:t> νόσος </a:t>
            </a:r>
            <a:endParaRPr lang="el-GR" sz="40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Αυτή είναι ένας πλήρης χρονολογικός απολογισμός αλλά και </a:t>
            </a:r>
            <a:r>
              <a:rPr lang="el-GR" sz="2600" b="1" strike="noStrike" spc="-1" dirty="0">
                <a:solidFill>
                  <a:srgbClr val="000000"/>
                </a:solidFill>
                <a:latin typeface="Perpetua"/>
              </a:rPr>
              <a:t>λεπτομερής περιγραφή του ιατρικού προβλήματος</a:t>
            </a: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, από την αρχή του έως σήμερα, για το οποίο ο άρρωστος αναζητά σήμερα βοήθεια και θεραπεία. </a:t>
            </a:r>
          </a:p>
          <a:p>
            <a:pPr marL="274320" indent="-273600" algn="just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Ουσιαστικά περιέχει οποιαδήποτε πληροφορία που κατά τη γνώμη σας σχετίζεται με την αιτία εισόδου ή το κύριο ενόχλημα. Έτσι, επιπρόσθετα ενοχλήματα που ενδεχομένως υπάρχουν, ανεξάρτητα εάν ο ασθενής τα αξιολογεί ή δεν τους δίνει σημασία, μπορεί να αφορούν την παρούσα νόσο.</a:t>
            </a:r>
            <a:endParaRPr lang="el-G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el-GR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Παθήσεις Διάμεσου Ιστού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743589"/>
          </a:xfrm>
        </p:spPr>
        <p:txBody>
          <a:bodyPr/>
          <a:lstStyle/>
          <a:p>
            <a:pPr>
              <a:buNone/>
            </a:pPr>
            <a:r>
              <a:rPr lang="el-GR" dirty="0" err="1" smtClean="0"/>
              <a:t>Δίάμεσες</a:t>
            </a:r>
            <a:r>
              <a:rPr lang="el-GR" dirty="0" smtClean="0"/>
              <a:t> </a:t>
            </a:r>
            <a:r>
              <a:rPr lang="el-GR" dirty="0" err="1" smtClean="0"/>
              <a:t>πνεθμονοπάθειες:πρόκειται</a:t>
            </a:r>
            <a:r>
              <a:rPr lang="el-GR" dirty="0" smtClean="0"/>
              <a:t> για πολύπλοκες βλάβες των πνευμόνων που οδηγούν σε πνευμονική </a:t>
            </a:r>
            <a:r>
              <a:rPr lang="el-GR" dirty="0" err="1" smtClean="0"/>
              <a:t>ίνωση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Εκδηλώνονται με μη ειδικά συμπτώματα:</a:t>
            </a:r>
          </a:p>
          <a:p>
            <a:r>
              <a:rPr lang="el-GR" dirty="0" smtClean="0"/>
              <a:t>Βήχας</a:t>
            </a:r>
          </a:p>
          <a:p>
            <a:r>
              <a:rPr lang="el-GR" dirty="0" smtClean="0"/>
              <a:t>Δύσπνοια στην κόπωση</a:t>
            </a:r>
          </a:p>
          <a:p>
            <a:pPr>
              <a:buNone/>
            </a:pPr>
            <a:r>
              <a:rPr lang="el-GR" dirty="0" smtClean="0"/>
              <a:t>Διάγνωση τίθεται με απεικονιστικές εξετάσεις 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615349"/>
          </a:xfrm>
        </p:spPr>
        <p:txBody>
          <a:bodyPr/>
          <a:lstStyle/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Η πιο συχνή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Χαρακτηρίζεται από προοδευτική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ίνωση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των πνευμόνων (αντικατάσταση με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ουλωδη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ιστό)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Εκδηλώνεται αρχικά με βήχα και προοδευτικά με δύσπνοια που επιδεινώνεται με την άσκηση και τελικά καταλήγει ο ασθενής μα αναπνευστική ανεπάρκεια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Η διάγνωση τίθεται με αξονική θώρακος.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Ιδιοπαθής πνευμονική </a:t>
            </a:r>
            <a:r>
              <a:rPr lang="el-GR" dirty="0" err="1" smtClean="0"/>
              <a:t>ίνωση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1419876"/>
          </a:xfrm>
        </p:spPr>
        <p:txBody>
          <a:bodyPr/>
          <a:lstStyle/>
          <a:p>
            <a:r>
              <a:rPr lang="el-GR" dirty="0" smtClean="0"/>
              <a:t>Δεν υπάρχει ειδική θεραπεία</a:t>
            </a:r>
          </a:p>
          <a:p>
            <a:r>
              <a:rPr lang="el-GR" dirty="0" smtClean="0"/>
              <a:t>Διάφορες θεραπείες έχουν δοκιμαστεί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766911"/>
          </a:xfrm>
        </p:spPr>
        <p:txBody>
          <a:bodyPr/>
          <a:lstStyle/>
          <a:p>
            <a:pPr algn="ctr">
              <a:buNone/>
            </a:pPr>
            <a:endParaRPr lang="el-GR" sz="4800" dirty="0" smtClean="0"/>
          </a:p>
          <a:p>
            <a:pPr algn="ctr">
              <a:buNone/>
            </a:pPr>
            <a:r>
              <a:rPr lang="el-GR" sz="4800" dirty="0" smtClean="0"/>
              <a:t>Νοσήματα πνευμονικών </a:t>
            </a:r>
          </a:p>
          <a:p>
            <a:pPr algn="ctr">
              <a:buNone/>
            </a:pPr>
            <a:r>
              <a:rPr lang="el-GR" sz="4800" dirty="0" smtClean="0"/>
              <a:t>αγγείων 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052631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Διέλευση θρόμβου από το φλεβικό σύστημα ή τη δεξιά κοιλία που καταλήγει στην πνευμονική αρτηρία. 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Το πιο συχνό σύμπτωμα είναι η δύσπνοια</a:t>
            </a:r>
          </a:p>
          <a:p>
            <a:pPr lvl="1"/>
            <a:r>
              <a:rPr lang="el-GR" dirty="0" smtClean="0">
                <a:latin typeface="Calibri" pitchFamily="34" charset="0"/>
                <a:cs typeface="Calibri" pitchFamily="34" charset="0"/>
              </a:rPr>
              <a:t>Λιγότερο συχνά συμπτώματα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περιάμβάνουν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el-GR" dirty="0" smtClean="0">
                <a:latin typeface="Calibri" pitchFamily="34" charset="0"/>
                <a:cs typeface="Calibri" pitchFamily="34" charset="0"/>
              </a:rPr>
              <a:t>Θωρακικό άλγος</a:t>
            </a:r>
          </a:p>
          <a:p>
            <a:pPr lvl="2"/>
            <a:r>
              <a:rPr lang="el-GR" dirty="0" smtClean="0">
                <a:latin typeface="Calibri" pitchFamily="34" charset="0"/>
                <a:cs typeface="Calibri" pitchFamily="34" charset="0"/>
              </a:rPr>
              <a:t>Αιμόπτυση</a:t>
            </a:r>
          </a:p>
          <a:p>
            <a:pPr lvl="2"/>
            <a:r>
              <a:rPr lang="el-GR" dirty="0" smtClean="0">
                <a:latin typeface="Calibri" pitchFamily="34" charset="0"/>
                <a:cs typeface="Calibri" pitchFamily="34" charset="0"/>
              </a:rPr>
              <a:t>Συγκοπή</a:t>
            </a:r>
          </a:p>
          <a:p>
            <a:pPr lvl="2">
              <a:buNone/>
            </a:pP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218795"/>
          </a:xfrm>
        </p:spPr>
        <p:txBody>
          <a:bodyPr/>
          <a:lstStyle/>
          <a:p>
            <a:r>
              <a:rPr lang="el-GR" dirty="0" smtClean="0"/>
              <a:t>Πνευμονική </a:t>
            </a:r>
            <a:r>
              <a:rPr lang="el-GR" dirty="0" err="1" smtClean="0"/>
              <a:t>Θρομβοεμβολική</a:t>
            </a:r>
            <a:r>
              <a:rPr lang="el-GR" dirty="0" smtClean="0"/>
              <a:t> Νόσος 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892348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Τα πιο συνηθισμένα ευρήματα στην εξέταση:</a:t>
            </a:r>
          </a:p>
          <a:p>
            <a:pPr lvl="1"/>
            <a:r>
              <a:rPr lang="el-GR" dirty="0" smtClean="0">
                <a:latin typeface="Calibri" pitchFamily="34" charset="0"/>
                <a:cs typeface="Calibri" pitchFamily="34" charset="0"/>
              </a:rPr>
              <a:t>Ταχύπνοια </a:t>
            </a:r>
          </a:p>
          <a:p>
            <a:pPr lvl="1"/>
            <a:r>
              <a:rPr lang="el-GR" dirty="0" smtClean="0">
                <a:latin typeface="Calibri" pitchFamily="34" charset="0"/>
                <a:cs typeface="Calibri" pitchFamily="34" charset="0"/>
              </a:rPr>
              <a:t>Ταχυκαρδία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Το οίδημα των κάτω άκρων, μπορεί να είναι ενδεικτικό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φλεβοθρόμβωσης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Το καρδιογράφημα δείχνει: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ταχυκαρδία,σημεία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δεξιάς καρδιακής ανεπάρκειας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Τα αέρια αίματος αποκαλύπτουν αναπνευστική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αλκάλωση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με καλή τιμή  μερικής πίεσης οξυγόνου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1419876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Σπινθηρογράφημα αερισμού/αιμάτωσης</a:t>
            </a: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Αξονική αγγειογραφία πνευμόνων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Διάγνωση πνευμονικής εμβολής </a:t>
            </a:r>
            <a:endParaRPr lang="el-G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35579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Υποστηρικτική θεραπεία (οξυγόνο…)</a:t>
            </a: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Αντιπηκτική αγωγή με ηπαρίνη</a:t>
            </a:r>
          </a:p>
          <a:p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Στους ασθενείς με αντένδειξη στη λήψη αντιπηκτικής αγωγής, συστήνεται η τοποθέτηση φίλτρου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κατω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κοίλης φλέβας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Θεραπεία Πνευμονικής εμβολής </a:t>
            </a:r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9184" y="46634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Λοιμώξεις κατώτερου αναπνευστικού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/>
              <a:t>Οι λοιμώξεις του κατώτερου αναπνευστικού αφορούν τους βρόγχους και τους πνεύμονες.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 Είναι πιο σοβαρές σε σχέση με αυτές του ανώτερου αναπνευστικού και συνήθως οφείλονται σε μικρόβια γι' αυτό συχνά χρήζουν νοσοκομειακής νοσηλείας για να αντιμετωπιστούν. 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Το πού οφείλεται μια λοίμωξη, σε ιό (ίωση) ή μικρόβιο (μικροβιακή λοίμωξη), καθορίζει τον τρόπο αντιμετώπισής της.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685800" y="598320"/>
            <a:ext cx="7771680" cy="5660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9000" y="1303920"/>
            <a:ext cx="9196200" cy="444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1. την αρχή του προβλήματος (δεν είναι πάντα εύκολο να καθοριστεί η αρχή), </a:t>
            </a:r>
            <a:endParaRPr lang="el-G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2. το περιβάλλον στο οποίο εξελίχθηκε, </a:t>
            </a:r>
            <a:endParaRPr lang="el-G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3. τις εναλλαγές του, την αντιμετώπισή του (π.χ. φάρμακα), 4. την επίδρασή του στην καθημερινή ζωή του αρρώστου.</a:t>
            </a:r>
            <a:endParaRPr lang="el-G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 Τα κύρια συμπτώματα που αποτελούν το πρόβλημα πρέπει να περιγράφονται σε σχέση με: 1. την τοποθεσία, 2. την ποιότητα, 3. την ποσότητα ή βαρύτητα, 4. τον χρόνο π.χ. αρχή, διάρκεια και συχνότητα, 5. το περιβάλλον, 6. τους παράγοντες που επιδείνωσαν ή βελτίωσαν τα συμπτώματα και 7. τις </a:t>
            </a:r>
            <a:r>
              <a:rPr lang="el-GR" sz="2600" b="0" strike="noStrike" spc="-1" dirty="0" err="1">
                <a:solidFill>
                  <a:srgbClr val="000000"/>
                </a:solidFill>
                <a:latin typeface="Perpetua"/>
              </a:rPr>
              <a:t>συνοδές</a:t>
            </a: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 εκδηλώσεις. </a:t>
            </a:r>
            <a:endParaRPr lang="el-GR" sz="2600" b="0" strike="noStrike" spc="-1" dirty="0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504000" y="360000"/>
            <a:ext cx="7836840" cy="891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        </a:t>
            </a:r>
            <a:r>
              <a:rPr lang="el-GR" sz="2600" b="1" strike="noStrike" spc="-1" dirty="0">
                <a:solidFill>
                  <a:srgbClr val="000000"/>
                </a:solidFill>
                <a:latin typeface="Perpetua"/>
              </a:rPr>
              <a:t>Η περιγραφή πρέπει να περιλαμβάνει τα     παρακάτω</a:t>
            </a:r>
            <a:r>
              <a:rPr lang="el-GR" sz="2600" b="0" strike="noStrike" spc="-1" dirty="0">
                <a:solidFill>
                  <a:srgbClr val="000000"/>
                </a:solidFill>
                <a:latin typeface="Perpetua"/>
              </a:rPr>
              <a:t>: </a:t>
            </a:r>
            <a:endParaRPr lang="el-GR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0312" y="484632"/>
            <a:ext cx="8229600" cy="1066800"/>
          </a:xfrm>
        </p:spPr>
        <p:txBody>
          <a:bodyPr/>
          <a:lstStyle/>
          <a:p>
            <a:r>
              <a:rPr lang="el-GR" dirty="0" smtClean="0"/>
              <a:t>Πνευμονία κοινότητας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dirty="0" smtClean="0"/>
              <a:t> 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community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acquired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pneumonia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CAP) ορίζεται η λοίμωξη του πνευμονικού παρεγχύματος που συνοδεύεται από: </a:t>
            </a:r>
          </a:p>
          <a:p>
            <a:pPr algn="just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α) συμπτώματα οξείας λοίμωξης του αναπνευστικού </a:t>
            </a:r>
          </a:p>
          <a:p>
            <a:pPr algn="just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β) ακροαστικά ευρήματα συμβατά με πνευμονία και </a:t>
            </a:r>
          </a:p>
          <a:p>
            <a:pPr algn="just">
              <a:buNone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γ) πνευμονικό διήθημα οξείας ενάρξεως στην ακτινογραφία θώρακος </a:t>
            </a:r>
          </a:p>
          <a:p>
            <a:pPr algn="just">
              <a:buNone/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….σε ασθενή που δε νοσηλευόταν σε νοσοκομείο και δεν διέμενε σε ίδρυμα για ≥14 ημέρες προ της ενάρξεως των συμπτωμάτων.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10896" y="420624"/>
            <a:ext cx="8229600" cy="1066800"/>
          </a:xfrm>
        </p:spPr>
        <p:txBody>
          <a:bodyPr/>
          <a:lstStyle/>
          <a:p>
            <a:r>
              <a:rPr lang="el-GR" dirty="0" smtClean="0"/>
              <a:t>Νοσοκομειακή Πνευμονία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Ορίζεται ως η πνευμονία που εμφανίζεται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μετά από 48 -72 ώρες από της εισαγωγής του, μη </a:t>
            </a:r>
            <a:r>
              <a:rPr lang="el-GR" b="1" dirty="0" err="1" smtClean="0">
                <a:latin typeface="Calibri" pitchFamily="34" charset="0"/>
                <a:cs typeface="Calibri" pitchFamily="34" charset="0"/>
              </a:rPr>
              <a:t>διασωληνωμένου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και υπό μηχανική αναπνοή,  ασθενούς στο νοσοκομείο</a:t>
            </a:r>
          </a:p>
          <a:p>
            <a:pPr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H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American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Thoracic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Society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διακρίνει δύο μορφές της ΝΠ: </a:t>
            </a:r>
          </a:p>
          <a:p>
            <a:pPr lvl="1"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Η πρώιμη εμφανίζεται πριν συμπληρωθεί η 5η ημέρα νοσηλείας, και είναι, γενικά καλύτερης προγνώσεως</a:t>
            </a:r>
          </a:p>
          <a:p>
            <a:pPr lvl="1" algn="just"/>
            <a:r>
              <a:rPr lang="el-GR" dirty="0" smtClean="0">
                <a:latin typeface="Calibri" pitchFamily="34" charset="0"/>
                <a:cs typeface="Calibri" pitchFamily="34" charset="0"/>
              </a:rPr>
              <a:t>η όψιμη μορφή της εμφανίζεται μετά την 5η ημέρα νοσηλείας, οφείλεται σε λοίμωξη από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πολυανθεκτικά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μικρόβια και συνδυάζεται με μεγαλύτερη θνητότητα 			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  <a:hlinkClick r:id="rId2"/>
              </a:rPr>
              <a:t>Ferrara</a:t>
            </a:r>
            <a:r>
              <a:rPr lang="el-GR" sz="1700" dirty="0" smtClean="0">
                <a:latin typeface="Calibri" pitchFamily="34" charset="0"/>
                <a:cs typeface="Calibri" pitchFamily="34" charset="0"/>
                <a:hlinkClick r:id="rId2"/>
              </a:rPr>
              <a:t> AM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</a:rPr>
              <a:t>Cunha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 BA. </a:t>
            </a:r>
            <a:r>
              <a:rPr lang="el-GR" sz="1700" i="1" dirty="0" err="1" smtClean="0">
                <a:latin typeface="Calibri" pitchFamily="34" charset="0"/>
                <a:cs typeface="Calibri" pitchFamily="34" charset="0"/>
              </a:rPr>
              <a:t>Pneumonia</a:t>
            </a:r>
            <a:r>
              <a:rPr lang="el-GR" sz="1700" i="1" dirty="0" smtClean="0">
                <a:latin typeface="Calibri" pitchFamily="34" charset="0"/>
                <a:cs typeface="Calibri" pitchFamily="34" charset="0"/>
              </a:rPr>
              <a:t> Essentials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. 2</a:t>
            </a:r>
            <a:r>
              <a:rPr lang="el-GR" sz="17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</a:rPr>
              <a:t>ed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. 			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</a:rPr>
              <a:t>Royal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</a:rPr>
              <a:t>Oak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</a:rPr>
              <a:t>Michigan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</a:rPr>
              <a:t>Physicians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700" dirty="0" err="1" smtClean="0">
                <a:latin typeface="Calibri" pitchFamily="34" charset="0"/>
                <a:cs typeface="Calibri" pitchFamily="34" charset="0"/>
              </a:rPr>
              <a:t>Press</a:t>
            </a:r>
            <a:r>
              <a:rPr lang="el-GR" sz="1700" dirty="0" smtClean="0">
                <a:latin typeface="Calibri" pitchFamily="34" charset="0"/>
                <a:cs typeface="Calibri" pitchFamily="34" charset="0"/>
              </a:rPr>
              <a:t>; 2008).</a:t>
            </a:r>
            <a:endParaRPr lang="el-GR" sz="17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16108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Βήχας με/χωρίς απόχρεμψη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Πλευριτικός πόνος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Πυρετός με ή χωρίς ρίγος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Αδιαθεσία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Κεφαλαλγία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Ταχυκαρδία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Μυαλγίες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Δύσπνοια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Συμπτώματα</a:t>
            </a:r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1225536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Μη ειδικά συμπτώματα  πνευμονίας σε ηλικιωμένους 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dirty="0" smtClean="0"/>
              <a:t>Διαταραχές των </a:t>
            </a:r>
            <a:r>
              <a:rPr lang="el-GR" dirty="0" err="1" smtClean="0"/>
              <a:t>γνωσιακών</a:t>
            </a:r>
            <a:r>
              <a:rPr lang="el-GR" dirty="0" smtClean="0"/>
              <a:t> λειτουργιών (π.χ. Σύγχυση)  </a:t>
            </a:r>
          </a:p>
          <a:p>
            <a:r>
              <a:rPr lang="el-GR" dirty="0" smtClean="0"/>
              <a:t>Κόπωση, αδιαθεσία </a:t>
            </a:r>
          </a:p>
          <a:p>
            <a:r>
              <a:rPr lang="el-GR" dirty="0" smtClean="0"/>
              <a:t>Άρνηση λήψης τροφής </a:t>
            </a:r>
          </a:p>
          <a:p>
            <a:r>
              <a:rPr lang="el-GR" dirty="0" smtClean="0"/>
              <a:t>Μείωση της κινητικότητας ‐ Πτώσεις   </a:t>
            </a:r>
          </a:p>
          <a:p>
            <a:r>
              <a:rPr lang="el-GR" dirty="0" smtClean="0"/>
              <a:t>Ακράτεια </a:t>
            </a:r>
          </a:p>
          <a:p>
            <a:r>
              <a:rPr lang="el-GR" dirty="0" smtClean="0"/>
              <a:t>Αδυναμία συνεργασίας </a:t>
            </a:r>
          </a:p>
          <a:p>
            <a:r>
              <a:rPr lang="el-GR" dirty="0" smtClean="0"/>
              <a:t>Διέγερση (</a:t>
            </a:r>
            <a:r>
              <a:rPr lang="el-GR" dirty="0" err="1" smtClean="0"/>
              <a:t>delirium</a:t>
            </a:r>
            <a:r>
              <a:rPr lang="el-GR" dirty="0" smtClean="0"/>
              <a:t>) </a:t>
            </a:r>
          </a:p>
          <a:p>
            <a:pPr lvl="2"/>
            <a:r>
              <a:rPr lang="el-GR" i="1" dirty="0" smtClean="0"/>
              <a:t>                   </a:t>
            </a:r>
            <a:r>
              <a:rPr lang="el-GR" i="1" dirty="0" err="1" smtClean="0"/>
              <a:t>Thiem</a:t>
            </a:r>
            <a:r>
              <a:rPr lang="el-GR" i="1" dirty="0" smtClean="0"/>
              <a:t> U </a:t>
            </a:r>
            <a:r>
              <a:rPr lang="el-GR" i="1" dirty="0" err="1" smtClean="0"/>
              <a:t>et</a:t>
            </a:r>
            <a:r>
              <a:rPr lang="el-GR" i="1" dirty="0" smtClean="0"/>
              <a:t> </a:t>
            </a:r>
            <a:r>
              <a:rPr lang="el-GR" i="1" dirty="0" err="1" smtClean="0"/>
              <a:t>al</a:t>
            </a:r>
            <a:r>
              <a:rPr lang="el-GR" i="1" dirty="0" smtClean="0"/>
              <a:t>, </a:t>
            </a:r>
            <a:r>
              <a:rPr lang="el-GR" i="1" dirty="0" err="1" smtClean="0"/>
              <a:t>Drugs</a:t>
            </a:r>
            <a:r>
              <a:rPr lang="el-GR" i="1" dirty="0" smtClean="0"/>
              <a:t> </a:t>
            </a:r>
            <a:r>
              <a:rPr lang="el-GR" i="1" dirty="0" err="1" smtClean="0"/>
              <a:t>Aging</a:t>
            </a:r>
            <a:r>
              <a:rPr lang="el-GR" i="1" dirty="0" smtClean="0"/>
              <a:t> 2011;28(7):519-537</a:t>
            </a:r>
            <a:endParaRPr lang="el-GR" i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5" name="Picture 2"/>
          <p:cNvPicPr/>
          <p:nvPr/>
        </p:nvPicPr>
        <p:blipFill>
          <a:blip r:embed="rId2"/>
          <a:stretch/>
        </p:blipFill>
        <p:spPr>
          <a:xfrm>
            <a:off x="685800" y="55548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α/α θώρακος </a:t>
            </a:r>
            <a:endParaRPr lang="el-GR" dirty="0"/>
          </a:p>
        </p:txBody>
      </p:sp>
      <p:pic>
        <p:nvPicPr>
          <p:cNvPr id="4" name="3 - Θέση περιεχομένου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571744"/>
            <a:ext cx="3747877" cy="3429024"/>
          </a:xfrm>
          <a:prstGeom prst="rect">
            <a:avLst/>
          </a:prstGeom>
        </p:spPr>
      </p:pic>
      <p:pic>
        <p:nvPicPr>
          <p:cNvPr id="1026" name="Picture 2" descr="C:\Users\LAGA\Desktop\πνεθ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840648" cy="419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/>
              <a:t>Θεραπεία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711785"/>
          </a:xfrm>
        </p:spPr>
        <p:txBody>
          <a:bodyPr/>
          <a:lstStyle/>
          <a:p>
            <a:endParaRPr lang="el-GR" dirty="0"/>
          </a:p>
          <a:p>
            <a:r>
              <a:rPr lang="el-GR" sz="2800" dirty="0">
                <a:latin typeface="Georgia" pitchFamily="18" charset="0"/>
              </a:rPr>
              <a:t>Χορήγηση Οξυγόνου</a:t>
            </a:r>
          </a:p>
          <a:p>
            <a:endParaRPr lang="el-GR" sz="2800" dirty="0">
              <a:latin typeface="Georgia" pitchFamily="18" charset="0"/>
            </a:endParaRPr>
          </a:p>
          <a:p>
            <a:r>
              <a:rPr lang="el-GR" sz="2800" dirty="0">
                <a:latin typeface="Georgia" pitchFamily="18" charset="0"/>
              </a:rPr>
              <a:t>Χορήγηση Βρογχοδιασταλτικών</a:t>
            </a:r>
          </a:p>
          <a:p>
            <a:endParaRPr lang="el-GR" sz="2800" dirty="0">
              <a:latin typeface="Georgia" pitchFamily="18" charset="0"/>
            </a:endParaRPr>
          </a:p>
          <a:p>
            <a:endParaRPr lang="el-GR" sz="2800" dirty="0">
              <a:latin typeface="Georgia" pitchFamily="18" charset="0"/>
            </a:endParaRPr>
          </a:p>
          <a:p>
            <a:pPr algn="just"/>
            <a:r>
              <a:rPr lang="el-GR" sz="2800" dirty="0">
                <a:latin typeface="Georgia" pitchFamily="18" charset="0"/>
              </a:rPr>
              <a:t>Το σημαντικότερο όλων είναι η χορήγηση αντιβιοτικών στη σωστή δόση και για το ενδεδειγμένο χρονικό διάστημα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Αντιβιοτική αγωγή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Έναρξη αντιβιοτικής αγωγής αμέσως, με τη διάγνωση της πνευμονίας</a:t>
            </a:r>
          </a:p>
          <a:p>
            <a:r>
              <a:rPr lang="el-GR" dirty="0" smtClean="0"/>
              <a:t>Κάθε καθυστέρηση της αγωγής για 4 ώρες αυξάνει σημαντικά τη θνητότητα</a:t>
            </a:r>
          </a:p>
          <a:p>
            <a:r>
              <a:rPr lang="el-GR" dirty="0" smtClean="0"/>
              <a:t>Δείκτης ποιότητας των παρεχόμενων υπηρεσιών είναι η έναρξη των αντιβιοτικού εντός 6 ωρών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1935915"/>
          </a:xfrm>
        </p:spPr>
        <p:txBody>
          <a:bodyPr/>
          <a:lstStyle/>
          <a:p>
            <a:r>
              <a:rPr lang="el-GR" dirty="0" err="1" smtClean="0"/>
              <a:t>Παραπνευμονική</a:t>
            </a:r>
            <a:r>
              <a:rPr lang="el-GR" dirty="0" smtClean="0"/>
              <a:t> συλλογή</a:t>
            </a:r>
          </a:p>
          <a:p>
            <a:r>
              <a:rPr lang="el-GR" dirty="0" smtClean="0"/>
              <a:t>Εμπύημα</a:t>
            </a:r>
          </a:p>
          <a:p>
            <a:endParaRPr lang="el-GR" dirty="0" smtClean="0"/>
          </a:p>
          <a:p>
            <a:r>
              <a:rPr lang="el-GR" dirty="0" smtClean="0"/>
              <a:t>Οι συλλογές συχνά χρειάζονται παροχέτευση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Επιπλοκές πνευμονίας </a:t>
            </a:r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7" name="Picture 2"/>
          <p:cNvPicPr/>
          <p:nvPr/>
        </p:nvPicPr>
        <p:blipFill>
          <a:blip r:embed="rId2"/>
          <a:srcRect r="3055" b="1077"/>
          <a:stretch/>
        </p:blipFill>
        <p:spPr>
          <a:xfrm>
            <a:off x="362808" y="-591192"/>
            <a:ext cx="8086248" cy="6562224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553998"/>
          </a:xfrm>
        </p:spPr>
        <p:txBody>
          <a:bodyPr/>
          <a:lstStyle/>
          <a:p>
            <a:r>
              <a:rPr lang="el-GR" sz="4000" dirty="0">
                <a:latin typeface="Franklin Gothic Book" pitchFamily="34" charset="0"/>
              </a:rPr>
              <a:t>Ατομικό Ιστορικό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131387"/>
          </a:xfrm>
        </p:spPr>
        <p:txBody>
          <a:bodyPr/>
          <a:lstStyle/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Καταγράφονται οι παιδικές ασθένειες ή και σημαντικές ασθένειες ενηλίκων που έχει περάσει (π.χ. φυματίωση), προηγούμενες νοσηλείες σε νοσοκομεία και η αιτία τους, προηγούμενα χειρουργεία και τραυματισμοί. </a:t>
            </a:r>
          </a:p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Ο ασθενής ρωτάται για γνωστές αλλεργίες και εμβολιασμούς. </a:t>
            </a:r>
          </a:p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Σε πολλά νοσήματα, κυρίως λοιμώδη, ο ιατρός μπορεί να κατευθυνθεί προς τη διάγνωση, αφού ενημερωθεί για τυχόν ταξίδια που έχει κάνει ο ασθενής στο εξωτερικό.</a:t>
            </a:r>
          </a:p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Επίσης καταγράφονται τα τυχόν λαμβανόμενα φάρμακα, καθώς και οι συνήθειες διατροφής, ύπνου, άσκησης, χρήσης καφέ, καπνού, οινοπνεύματος καθώς και τυχόν λήψη ναρκωτικών και ψυχοαναληπτικών φαρμάκων. </a:t>
            </a:r>
          </a:p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Οι γυναίκες πρέπει να ερωτώνται εάν είναι ακόμα σε αναπαραγωγική φάση –εάν είναι, πρέπει να διευκρινιστεί η ομαλότητα του κύκλου–, εάν έχουν προηγηθεί κυήσεις και πόσες, εάν είχαν φυσιολογικούς τοκετούς ή αποβολές, το βάρος του νεογνού, ενώ, αν έχουν περάσει την εμμηνόπαυση, πρέπει να ερωτηθούν πότε έγινε αυτό. </a:t>
            </a:r>
            <a:endParaRPr lang="el-GR" sz="1800" spc="-1" dirty="0"/>
          </a:p>
          <a:p>
            <a:pPr algn="just"/>
            <a:endParaRPr lang="el-GR" sz="1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Picture 2"/>
          <p:cNvPicPr/>
          <p:nvPr/>
        </p:nvPicPr>
        <p:blipFill>
          <a:blip r:embed="rId2"/>
          <a:stretch/>
        </p:blipFill>
        <p:spPr>
          <a:xfrm>
            <a:off x="1060560" y="571320"/>
            <a:ext cx="1036872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2"/>
          <p:cNvPicPr/>
          <p:nvPr/>
        </p:nvPicPr>
        <p:blipFill>
          <a:blip r:embed="rId2"/>
          <a:stretch/>
        </p:blipFill>
        <p:spPr>
          <a:xfrm>
            <a:off x="685800" y="55548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6" name="Picture 2"/>
          <p:cNvPicPr/>
          <p:nvPr/>
        </p:nvPicPr>
        <p:blipFill>
          <a:blip r:embed="rId2"/>
          <a:stretch/>
        </p:blipFill>
        <p:spPr>
          <a:xfrm>
            <a:off x="1000080" y="35712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914400" y="1447920"/>
            <a:ext cx="777168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9" name="Picture 2"/>
          <p:cNvPicPr/>
          <p:nvPr/>
        </p:nvPicPr>
        <p:blipFill>
          <a:blip r:embed="rId2"/>
          <a:stretch/>
        </p:blipFill>
        <p:spPr>
          <a:xfrm>
            <a:off x="1071360" y="357120"/>
            <a:ext cx="7770240" cy="574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323713"/>
          </a:xfrm>
        </p:spPr>
        <p:txBody>
          <a:bodyPr/>
          <a:lstStyle/>
          <a:p>
            <a:r>
              <a:rPr lang="el-GR" dirty="0" smtClean="0"/>
              <a:t>Μη- </a:t>
            </a:r>
            <a:r>
              <a:rPr lang="el-GR" dirty="0" err="1" smtClean="0"/>
              <a:t>μικροκυτταρικός</a:t>
            </a:r>
            <a:r>
              <a:rPr lang="el-GR" dirty="0" smtClean="0"/>
              <a:t> καρκίνος </a:t>
            </a:r>
            <a:r>
              <a:rPr lang="el-GR" dirty="0" err="1" smtClean="0"/>
              <a:t>πνευμονα</a:t>
            </a:r>
            <a:r>
              <a:rPr lang="el-GR" dirty="0" smtClean="0"/>
              <a:t>: πλακώδες καρκίνωμα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αδενοκαρκίνωμα</a:t>
            </a:r>
            <a:endParaRPr lang="el-GR" dirty="0" smtClean="0"/>
          </a:p>
          <a:p>
            <a:r>
              <a:rPr lang="el-GR" dirty="0" err="1" smtClean="0"/>
              <a:t>Μικροκυτταρικός</a:t>
            </a:r>
            <a:r>
              <a:rPr lang="el-GR" dirty="0" smtClean="0"/>
              <a:t> καρκίνος </a:t>
            </a:r>
            <a:r>
              <a:rPr lang="el-GR" dirty="0" err="1" smtClean="0"/>
              <a:t>πνευμονα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σχετίζεται άμεσα με το κάπνισμα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218795"/>
          </a:xfrm>
        </p:spPr>
        <p:txBody>
          <a:bodyPr/>
          <a:lstStyle/>
          <a:p>
            <a:r>
              <a:rPr lang="el-GR" dirty="0" err="1" smtClean="0"/>
              <a:t>Νεοπλασματικές</a:t>
            </a:r>
            <a:r>
              <a:rPr lang="el-GR" dirty="0" smtClean="0"/>
              <a:t> Διαταραχές των πνευμόνων</a:t>
            </a:r>
            <a:endParaRPr lang="el-G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2451953"/>
          </a:xfrm>
        </p:spPr>
        <p:txBody>
          <a:bodyPr/>
          <a:lstStyle/>
          <a:p>
            <a:r>
              <a:rPr lang="el-GR" dirty="0" smtClean="0"/>
              <a:t>Βήχας</a:t>
            </a:r>
          </a:p>
          <a:p>
            <a:r>
              <a:rPr lang="el-GR" dirty="0" err="1" smtClean="0"/>
              <a:t>Δ’υσπνοια</a:t>
            </a:r>
            <a:endParaRPr lang="el-GR" dirty="0" smtClean="0"/>
          </a:p>
          <a:p>
            <a:r>
              <a:rPr lang="el-GR" dirty="0" smtClean="0"/>
              <a:t>Αιμόπτυση</a:t>
            </a:r>
          </a:p>
          <a:p>
            <a:r>
              <a:rPr lang="el-GR" dirty="0" err="1" smtClean="0"/>
              <a:t>Θωρακαλγία</a:t>
            </a:r>
            <a:endParaRPr lang="el-GR" dirty="0" smtClean="0"/>
          </a:p>
          <a:p>
            <a:r>
              <a:rPr lang="el-GR" dirty="0" smtClean="0"/>
              <a:t>Απώλεια Βάρους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259628"/>
          </a:xfrm>
        </p:spPr>
        <p:txBody>
          <a:bodyPr/>
          <a:lstStyle/>
          <a:p>
            <a:r>
              <a:rPr lang="el-GR" dirty="0" smtClean="0"/>
              <a:t>Απεικονιστικός έλεγχος</a:t>
            </a:r>
          </a:p>
          <a:p>
            <a:r>
              <a:rPr lang="el-GR" dirty="0" smtClean="0"/>
              <a:t>Βρογχοσκόπηση</a:t>
            </a:r>
          </a:p>
          <a:p>
            <a:r>
              <a:rPr lang="el-GR" dirty="0" smtClean="0"/>
              <a:t>Βιοψία της βλάβης</a:t>
            </a:r>
          </a:p>
          <a:p>
            <a:endParaRPr lang="el-GR" dirty="0" smtClean="0"/>
          </a:p>
          <a:p>
            <a:r>
              <a:rPr lang="el-GR" smtClean="0"/>
              <a:t>Αφού </a:t>
            </a:r>
            <a:r>
              <a:rPr lang="el-GR" dirty="0" smtClean="0"/>
              <a:t>τεθεί η διάγνωση, είναι απαραίτητη η </a:t>
            </a:r>
            <a:r>
              <a:rPr lang="el-GR" dirty="0" err="1" smtClean="0"/>
              <a:t>σταδιοποίηση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θεραπεία βασίζεται στη χειρουργική αντιμετώπιση η/και τη θεραπεία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09398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CA6A832-D062-414A-834D-00B476D3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553998"/>
          </a:xfrm>
        </p:spPr>
        <p:txBody>
          <a:bodyPr/>
          <a:lstStyle/>
          <a:p>
            <a:r>
              <a:rPr lang="el-GR" sz="4000" spc="-1" dirty="0">
                <a:solidFill>
                  <a:srgbClr val="000000"/>
                </a:solidFill>
                <a:latin typeface="Franklin Gothic Book" pitchFamily="34" charset="0"/>
              </a:rPr>
              <a:t>Κληρονομικό αναμνηστικό </a:t>
            </a:r>
            <a:endParaRPr lang="el-GR" sz="4000" dirty="0">
              <a:latin typeface="Franklin Gothic Book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E56A267-83B5-4EAD-806D-C21F3F33864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2227145"/>
            <a:ext cx="8229240" cy="3456331"/>
          </a:xfrm>
        </p:spPr>
        <p:txBody>
          <a:bodyPr/>
          <a:lstStyle/>
          <a:p>
            <a:pPr marL="274320" marR="0" lvl="0" indent="-273600" algn="just" defTabSz="914400" rtl="0" eaLnBrk="1" fontAlgn="auto" latinLnBrk="0" hangingPunct="1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/>
              <a:defRPr/>
            </a:pPr>
            <a:r>
              <a:rPr kumimoji="0" lang="el-G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Σημειώνεται συνήθως με τη μορφή γενεαλογικού δέντρου η οικογενειακή κατάσταση του ασθενούς, συμπεριλαμβάνοντας τους γονείς του, τα αδέλφια του και τα παιδιά του. Αν κάποιο μέλος έχει πεθάνει, ζητείται η ηλικία και η αιτία θανάτου. </a:t>
            </a:r>
            <a:endParaRPr lang="el-GR" sz="1800" spc="-1" dirty="0">
              <a:solidFill>
                <a:srgbClr val="000000"/>
              </a:solidFill>
              <a:latin typeface="Perpetua"/>
            </a:endParaRPr>
          </a:p>
          <a:p>
            <a:pPr marL="274320" marR="0" lvl="0" indent="-273600" algn="just" defTabSz="914400" rtl="0" eaLnBrk="1" fontAlgn="auto" latinLnBrk="0" hangingPunct="1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 charset="2"/>
              <a:buChar char=""/>
              <a:tabLst/>
              <a:defRPr/>
            </a:pPr>
            <a:r>
              <a:rPr lang="el-GR" sz="1800" spc="-1" dirty="0">
                <a:solidFill>
                  <a:srgbClr val="000000"/>
                </a:solidFill>
                <a:latin typeface="Perpetua"/>
              </a:rPr>
              <a:t>Κ</a:t>
            </a:r>
            <a:r>
              <a:rPr kumimoji="0" lang="el-GR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αταγράφονται</a:t>
            </a:r>
            <a:r>
              <a:rPr kumimoji="0" lang="el-G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 σημαντικά νοσήματα που μπορεί να υπάρχουν σε άλλα μέλη της οικογένειας (σακχαρώδης διαβήτης, στεφανιαία νόσος, αγγειακά εγκεφαλικά, αρτηριακή υπέρταση, </a:t>
            </a:r>
            <a:r>
              <a:rPr kumimoji="0" lang="el-GR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δυσλιπιδαιμία</a:t>
            </a:r>
            <a:r>
              <a:rPr kumimoji="0" lang="el-G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, φυματίωση, νεφρική νόσος, καρκίνος, αναιμία, </a:t>
            </a:r>
            <a:r>
              <a:rPr kumimoji="0" lang="el-GR" sz="18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αυτοάνοσα</a:t>
            </a:r>
            <a:r>
              <a:rPr kumimoji="0" lang="el-G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 φλεγμονώδη νοσήματα, ψυχικά νοσήματα). Αν το νόσημα για το οποίο διερευνάται ο ασθενής έχει κληρονομικό χαρακτήρα, τότε ρωτάται για την ύπαρξη του νοσήματος αυτού και σε άλλα μέλη της οικογένειας, καθώς και σε άλλους, πιο μακρινούς συγγενείς</a:t>
            </a:r>
            <a:r>
              <a:rPr kumimoji="0" lang="el-G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petua"/>
              </a:rPr>
              <a:t>. </a:t>
            </a:r>
            <a:endParaRPr kumimoji="0" lang="el-G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1715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553998"/>
          </a:xfrm>
        </p:spPr>
        <p:txBody>
          <a:bodyPr/>
          <a:lstStyle/>
          <a:p>
            <a:r>
              <a:rPr lang="el-GR" sz="4000" dirty="0">
                <a:latin typeface="Franklin Gothic Book" pitchFamily="34" charset="0"/>
              </a:rPr>
              <a:t>Ανασκόπηση συστημάτων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632789"/>
          </a:xfrm>
        </p:spPr>
        <p:txBody>
          <a:bodyPr/>
          <a:lstStyle/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Ο ιατρός κάνει </a:t>
            </a:r>
            <a:r>
              <a:rPr lang="el-GR" sz="1800" spc="-1" dirty="0" err="1">
                <a:solidFill>
                  <a:srgbClr val="000000"/>
                </a:solidFill>
                <a:latin typeface="Perpetua"/>
              </a:rPr>
              <a:t>στοχευμένες</a:t>
            </a:r>
            <a:r>
              <a:rPr lang="el-GR" sz="1800" spc="-1" dirty="0">
                <a:solidFill>
                  <a:srgbClr val="000000"/>
                </a:solidFill>
                <a:latin typeface="Perpetua"/>
              </a:rPr>
              <a:t> ερωτήσεις στον ασθενή σχετικά με συμπτώματα από κάθε σύστημα ξεχωριστά, και ο ασθενής καλείται να απαντήσει για το αν έχει παρατηρήσει τα συμπτώματα αυτά στον εαυτό του. </a:t>
            </a:r>
          </a:p>
          <a:p>
            <a:pPr algn="just"/>
            <a:endParaRPr lang="el-GR" sz="1800" spc="-1" dirty="0">
              <a:solidFill>
                <a:srgbClr val="000000"/>
              </a:solidFill>
              <a:latin typeface="Perpetua"/>
            </a:endParaRPr>
          </a:p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Είναι ωφέλιμο για κάθε ιατρό να υιοθετήσει ένα δικό του σύστημα ερωτήσεων, ώστε να μην παραλείπει συμπτώματα αλλά και να διευκολύνει τον ασθενή στις απαντήσεις. </a:t>
            </a:r>
          </a:p>
          <a:p>
            <a:pPr algn="just"/>
            <a:endParaRPr lang="el-GR" sz="1800" spc="-1" dirty="0">
              <a:solidFill>
                <a:srgbClr val="000000"/>
              </a:solidFill>
              <a:latin typeface="Perpetua"/>
            </a:endParaRPr>
          </a:p>
          <a:p>
            <a:pPr algn="just"/>
            <a:r>
              <a:rPr lang="el-GR" sz="1800" spc="-1" dirty="0">
                <a:solidFill>
                  <a:srgbClr val="000000"/>
                </a:solidFill>
                <a:latin typeface="Perpetua"/>
              </a:rPr>
              <a:t>Οι ερωτήσεις πρέπει να αφορούν: • Γενικά: συνηθισμένο και τωρινό βάρος, αλλαγές βάρους, αδυναμία, κούραση, πυρετός. • Δέρμα: εξανθήματα, όγκοι, κνησμός, ξηρότητα, αλλαγή χρώματος, αλλαγές στα μαλλιά ή στα νύχια. • Κεφάλι: πονοκέφαλος, τραυματισμοί. </a:t>
            </a:r>
            <a:endParaRPr lang="el-GR" sz="1800" spc="-1" dirty="0"/>
          </a:p>
          <a:p>
            <a:pPr algn="just"/>
            <a:endParaRPr lang="el-GR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</TotalTime>
  <Words>1654</Words>
  <Application>Microsoft Office PowerPoint</Application>
  <PresentationFormat>Προβολή στην οθόνη (4:3)</PresentationFormat>
  <Paragraphs>265</Paragraphs>
  <Slides>76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77" baseType="lpstr">
      <vt:lpstr>Αστικό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Ατομικό Ιστορικό</vt:lpstr>
      <vt:lpstr>Κληρονομικό αναμνηστικό </vt:lpstr>
      <vt:lpstr>Ανασκόπηση συστημάτων</vt:lpstr>
      <vt:lpstr>Διαφάνεια 10</vt:lpstr>
      <vt:lpstr>Διαφάνεια 11</vt:lpstr>
      <vt:lpstr>Διαφάνεια 12</vt:lpstr>
      <vt:lpstr>Διαφάνεια 13</vt:lpstr>
      <vt:lpstr>Αεραγωγοί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Σπιρόμετρο </vt:lpstr>
      <vt:lpstr>Διαφάνεια 30</vt:lpstr>
      <vt:lpstr>Απεικόνιση </vt:lpstr>
      <vt:lpstr>Διαφάνεια 32</vt:lpstr>
      <vt:lpstr>Διαφάνεια 33</vt:lpstr>
      <vt:lpstr>Αποφρακτική πνευμονοπάθεια</vt:lpstr>
      <vt:lpstr>Κλινική εικόνα</vt:lpstr>
      <vt:lpstr>Διαφάνεια 36</vt:lpstr>
      <vt:lpstr>Θεραπεία </vt:lpstr>
      <vt:lpstr>Διαφάνεια 38</vt:lpstr>
      <vt:lpstr>Διαφάνεια 39</vt:lpstr>
      <vt:lpstr>Βρογχικό άσθμα</vt:lpstr>
      <vt:lpstr>Κλινική εικόνα </vt:lpstr>
      <vt:lpstr>Διάγνωση </vt:lpstr>
      <vt:lpstr>Θεραπεία</vt:lpstr>
      <vt:lpstr>Ασθματική κρίση</vt:lpstr>
      <vt:lpstr>Νοσήματα του Υπεζωκότα </vt:lpstr>
      <vt:lpstr>Διίδρωμα</vt:lpstr>
      <vt:lpstr>Εξίδρωμα </vt:lpstr>
      <vt:lpstr>Διάκριση εξιδρώματος-διιδρώματος</vt:lpstr>
      <vt:lpstr>Πνευμοθώρακας </vt:lpstr>
      <vt:lpstr>Παθήσεις Διάμεσου Ιστού</vt:lpstr>
      <vt:lpstr>Ιδιοπαθής πνευμονική ίνωση</vt:lpstr>
      <vt:lpstr>Θεραπεία </vt:lpstr>
      <vt:lpstr>Διαφάνεια 53</vt:lpstr>
      <vt:lpstr>Πνευμονική Θρομβοεμβολική Νόσος </vt:lpstr>
      <vt:lpstr>Διαφάνεια 55</vt:lpstr>
      <vt:lpstr>Διάγνωση πνευμονικής εμβολής </vt:lpstr>
      <vt:lpstr>Θεραπεία Πνευμονικής εμβολής </vt:lpstr>
      <vt:lpstr>Λοιμώξεις κατώτερου αναπνευστικού</vt:lpstr>
      <vt:lpstr>Διαφάνεια 59</vt:lpstr>
      <vt:lpstr>Πνευμονία κοινότητας</vt:lpstr>
      <vt:lpstr>Νοσοκομειακή Πνευμονία</vt:lpstr>
      <vt:lpstr>Συμπτώματα</vt:lpstr>
      <vt:lpstr>Μη ειδικά συμπτώματα  πνευμονίας σε ηλικιωμένους </vt:lpstr>
      <vt:lpstr>Διαφάνεια 64</vt:lpstr>
      <vt:lpstr>α/α θώρακος </vt:lpstr>
      <vt:lpstr>Θεραπεία</vt:lpstr>
      <vt:lpstr>Αντιβιοτική αγωγή</vt:lpstr>
      <vt:lpstr>Επιπλοκές πνευμονίας </vt:lpstr>
      <vt:lpstr>Διαφάνεια 69</vt:lpstr>
      <vt:lpstr>Διαφάνεια 70</vt:lpstr>
      <vt:lpstr>Διαφάνεια 71</vt:lpstr>
      <vt:lpstr>Διαφάνεια 72</vt:lpstr>
      <vt:lpstr>Διαφάνεια 73</vt:lpstr>
      <vt:lpstr>Νεοπλασματικές Διαταραχές των πνευμόνων</vt:lpstr>
      <vt:lpstr>Κλινική εικόνα</vt:lpstr>
      <vt:lpstr>Διάγνωση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</dc:title>
  <dc:creator>LAGA</dc:creator>
  <cp:lastModifiedBy>LAGA</cp:lastModifiedBy>
  <cp:revision>82</cp:revision>
  <dcterms:created xsi:type="dcterms:W3CDTF">2020-10-07T19:37:08Z</dcterms:created>
  <dcterms:modified xsi:type="dcterms:W3CDTF">2021-11-01T12:21:13Z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Προβολή στην οθόνη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36</vt:i4>
  </property>
</Properties>
</file>