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34"/>
  </p:notesMasterIdLst>
  <p:sldIdLst>
    <p:sldId id="256" r:id="rId5"/>
    <p:sldId id="257" r:id="rId6"/>
    <p:sldId id="258" r:id="rId7"/>
    <p:sldId id="259" r:id="rId8"/>
    <p:sldId id="260" r:id="rId9"/>
    <p:sldId id="261" r:id="rId10"/>
    <p:sldId id="280" r:id="rId11"/>
    <p:sldId id="281" r:id="rId12"/>
    <p:sldId id="282" r:id="rId13"/>
    <p:sldId id="283" r:id="rId14"/>
    <p:sldId id="284" r:id="rId15"/>
    <p:sldId id="279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77" r:id="rId32"/>
    <p:sldId id="278" r:id="rId3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image" Target="../media/image31.wmf"/><Relationship Id="rId7" Type="http://schemas.openxmlformats.org/officeDocument/2006/relationships/image" Target="../media/image54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3.wmf"/><Relationship Id="rId11" Type="http://schemas.openxmlformats.org/officeDocument/2006/relationships/image" Target="../media/image58.wmf"/><Relationship Id="rId5" Type="http://schemas.openxmlformats.org/officeDocument/2006/relationships/image" Target="../media/image52.wmf"/><Relationship Id="rId10" Type="http://schemas.openxmlformats.org/officeDocument/2006/relationships/image" Target="../media/image57.wmf"/><Relationship Id="rId4" Type="http://schemas.openxmlformats.org/officeDocument/2006/relationships/image" Target="../media/image51.wmf"/><Relationship Id="rId9" Type="http://schemas.openxmlformats.org/officeDocument/2006/relationships/image" Target="../media/image56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image" Target="../media/image61.wmf"/><Relationship Id="rId7" Type="http://schemas.openxmlformats.org/officeDocument/2006/relationships/image" Target="../media/image51.wmf"/><Relationship Id="rId12" Type="http://schemas.openxmlformats.org/officeDocument/2006/relationships/image" Target="../media/image57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31.wmf"/><Relationship Id="rId11" Type="http://schemas.openxmlformats.org/officeDocument/2006/relationships/image" Target="../media/image58.wmf"/><Relationship Id="rId5" Type="http://schemas.openxmlformats.org/officeDocument/2006/relationships/image" Target="../media/image50.wmf"/><Relationship Id="rId10" Type="http://schemas.openxmlformats.org/officeDocument/2006/relationships/image" Target="../media/image62.wmf"/><Relationship Id="rId4" Type="http://schemas.openxmlformats.org/officeDocument/2006/relationships/image" Target="../media/image49.wmf"/><Relationship Id="rId9" Type="http://schemas.openxmlformats.org/officeDocument/2006/relationships/image" Target="../media/image55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image" Target="../media/image31.wmf"/><Relationship Id="rId7" Type="http://schemas.openxmlformats.org/officeDocument/2006/relationships/image" Target="../media/image65.wmf"/><Relationship Id="rId2" Type="http://schemas.openxmlformats.org/officeDocument/2006/relationships/image" Target="../media/image50.wmf"/><Relationship Id="rId1" Type="http://schemas.openxmlformats.org/officeDocument/2006/relationships/image" Target="../media/image63.wmf"/><Relationship Id="rId6" Type="http://schemas.openxmlformats.org/officeDocument/2006/relationships/image" Target="../media/image55.wmf"/><Relationship Id="rId5" Type="http://schemas.openxmlformats.org/officeDocument/2006/relationships/image" Target="../media/image64.wmf"/><Relationship Id="rId10" Type="http://schemas.openxmlformats.org/officeDocument/2006/relationships/image" Target="../media/image44.wmf"/><Relationship Id="rId4" Type="http://schemas.openxmlformats.org/officeDocument/2006/relationships/image" Target="../media/image51.wmf"/><Relationship Id="rId9" Type="http://schemas.openxmlformats.org/officeDocument/2006/relationships/image" Target="../media/image4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34.wmf"/><Relationship Id="rId2" Type="http://schemas.openxmlformats.org/officeDocument/2006/relationships/image" Target="../media/image6.wmf"/><Relationship Id="rId1" Type="http://schemas.openxmlformats.org/officeDocument/2006/relationships/image" Target="../media/image12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44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l-GR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151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l-GR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152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l-GR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153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l-GR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154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EA9D1027-CEDF-4936-A585-6BC4354D882A}" type="slidenum">
              <a:rPr lang="el-GR" sz="1400">
                <a:latin typeface="Times New Roman"/>
              </a:rPr>
              <a:pPr algn="r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410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10182595-358A-4AF1-850B-20E63A8989D3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420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F5B04305-3E71-4B9D-96D6-C3E6F2DC2190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420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F5B04305-3E71-4B9D-96D6-C3E6F2DC2190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420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F5B04305-3E71-4B9D-96D6-C3E6F2DC2190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422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BE8237D6-0E69-4F61-9E2C-7E2392FA8EA9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424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26177325-0CD3-4106-875A-15E836F20882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426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07F46D75-B4ED-4F62-8BEB-C6EE841DB452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428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E85A033F-C865-455C-96BE-F81DCDB0E1AE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430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5AE59BF7-E281-4255-A43D-94454044C626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432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22312670-C592-4310-AA15-5DAD2B92D0CE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18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434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0AFE961B-5450-42A5-8973-22C0CE662784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412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66ACEB49-656C-4F4A-896F-8D346637BC1E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2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436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037AE4F-2389-4B17-A423-4B81202549AB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20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438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9464DD34-0353-41E6-8E93-9BF7AE01D611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21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440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8765E84E-89F5-41DA-8348-15D7D19A119D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22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6560" cy="480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42" name="CustomShape 2"/>
          <p:cNvSpPr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>
              <a:lnSpc>
                <a:spcPct val="100000"/>
              </a:lnSpc>
            </a:pPr>
            <a:fld id="{A09930AF-49DD-486D-AD43-D3123BA18929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24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6560" cy="480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44" name="CustomShape 2"/>
          <p:cNvSpPr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>
              <a:lnSpc>
                <a:spcPct val="100000"/>
              </a:lnSpc>
            </a:pPr>
            <a:fld id="{134B3D3F-833D-4E89-A3F7-49F96207D0AE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26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6560" cy="480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46" name="CustomShape 2"/>
          <p:cNvSpPr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>
              <a:lnSpc>
                <a:spcPct val="100000"/>
              </a:lnSpc>
            </a:pPr>
            <a:fld id="{D08D652B-870C-4561-8C47-414C7C046EE2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27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6560" cy="480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48" name="CustomShape 2"/>
          <p:cNvSpPr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>
              <a:lnSpc>
                <a:spcPct val="100000"/>
              </a:lnSpc>
            </a:pPr>
            <a:fld id="{FB1E3D0A-DA02-4A6C-B095-CC115C1877DC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28</a:t>
            </a:fld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6560" cy="480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50" name="CustomShape 2"/>
          <p:cNvSpPr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>
              <a:lnSpc>
                <a:spcPct val="100000"/>
              </a:lnSpc>
            </a:pPr>
            <a:fld id="{9EB1EDAC-A955-481F-82F6-44A0B28C890E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29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414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6954B34C-771E-46DE-8264-36F213478FF6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416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CE6C7F3-6DF3-4F85-B734-15D28122ED2E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418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89D7D67-D537-423B-A7E2-CFF0CA8144A6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420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F5B04305-3E71-4B9D-96D6-C3E6F2DC2190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420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F5B04305-3E71-4B9D-96D6-C3E6F2DC2190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420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F5B04305-3E71-4B9D-96D6-C3E6F2DC2190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420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F5B04305-3E71-4B9D-96D6-C3E6F2DC2190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33 - Εικόνα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5" name="34 - Εικόνα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3" name="72 - Εικόνα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4" name="73 - Εικόνα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12" name="111 - Εικόνα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13" name="112 - Εικόνα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48" name="147 - Εικόνα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49" name="148 - Εικόνα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l-GR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l-GR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l-GR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l-GR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l-GR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8644680" y="6441840"/>
            <a:ext cx="430560" cy="26604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fld id="{56F5E4D2-2CA6-4D57-BEE3-099BF6793BF1}" type="slidenum">
              <a:rPr lang="el-GR" sz="1200" strike="noStrike">
                <a:solidFill>
                  <a:srgbClr val="5075BC"/>
                </a:solidFill>
                <a:latin typeface="Calibri"/>
                <a:ea typeface="DejaVu Sans"/>
              </a:rPr>
              <a:pPr algn="ctr">
                <a:lnSpc>
                  <a:spcPct val="100000"/>
                </a:lnSpc>
              </a:pPr>
              <a:t>‹#›</a:t>
            </a:fld>
            <a:endParaRPr/>
          </a:p>
        </p:txBody>
      </p:sp>
      <p:sp>
        <p:nvSpPr>
          <p:cNvPr id="37" name="CustomShape 2"/>
          <p:cNvSpPr/>
          <p:nvPr/>
        </p:nvSpPr>
        <p:spPr>
          <a:xfrm>
            <a:off x="539640" y="6441480"/>
            <a:ext cx="7990560" cy="26604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l-GR" sz="1000" strike="noStrike">
                <a:solidFill>
                  <a:srgbClr val="5075BC"/>
                </a:solidFill>
                <a:latin typeface="Calibri"/>
                <a:ea typeface="DejaVu Sans"/>
              </a:rPr>
              <a:t>Τίτλος Ενότητας</a:t>
            </a:r>
            <a:endParaRPr/>
          </a:p>
        </p:txBody>
      </p:sp>
      <p:pic>
        <p:nvPicPr>
          <p:cNvPr id="38" name="Picture 5"/>
          <p:cNvPicPr/>
          <p:nvPr/>
        </p:nvPicPr>
        <p:blipFill>
          <a:blip r:embed="rId14" cstate="print"/>
          <a:stretch/>
        </p:blipFill>
        <p:spPr>
          <a:xfrm>
            <a:off x="58680" y="6255360"/>
            <a:ext cx="429840" cy="567720"/>
          </a:xfrm>
          <a:prstGeom prst="rect">
            <a:avLst/>
          </a:prstGeom>
          <a:ln>
            <a:noFill/>
          </a:ln>
        </p:spPr>
      </p:pic>
      <p:sp>
        <p:nvSpPr>
          <p:cNvPr id="39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l-GR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l-GR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l-GR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l-GR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l-GR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ustomShape 1"/>
          <p:cNvSpPr/>
          <p:nvPr/>
        </p:nvSpPr>
        <p:spPr>
          <a:xfrm>
            <a:off x="8644680" y="6441840"/>
            <a:ext cx="430560" cy="26604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fld id="{CB7C1809-AB1E-4239-B179-963114144489}" type="slidenum">
              <a:rPr lang="el-GR" sz="1200" strike="noStrike">
                <a:solidFill>
                  <a:srgbClr val="5075BC"/>
                </a:solidFill>
                <a:latin typeface="Calibri"/>
                <a:ea typeface="DejaVu Sans"/>
              </a:rPr>
              <a:pPr algn="ctr">
                <a:lnSpc>
                  <a:spcPct val="100000"/>
                </a:lnSpc>
              </a:pPr>
              <a:t>‹#›</a:t>
            </a:fld>
            <a:endParaRPr/>
          </a:p>
        </p:txBody>
      </p:sp>
      <p:sp>
        <p:nvSpPr>
          <p:cNvPr id="76" name="CustomShape 2"/>
          <p:cNvSpPr/>
          <p:nvPr/>
        </p:nvSpPr>
        <p:spPr>
          <a:xfrm>
            <a:off x="539640" y="6441480"/>
            <a:ext cx="7990560" cy="26604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l-GR" sz="1000" strike="noStrike">
                <a:solidFill>
                  <a:srgbClr val="5075BC"/>
                </a:solidFill>
                <a:latin typeface="Calibri"/>
                <a:ea typeface="DejaVu Sans"/>
              </a:rPr>
              <a:t>Τίτλος Ενότητας</a:t>
            </a:r>
            <a:endParaRPr/>
          </a:p>
        </p:txBody>
      </p:sp>
      <p:pic>
        <p:nvPicPr>
          <p:cNvPr id="77" name="Picture 5"/>
          <p:cNvPicPr/>
          <p:nvPr/>
        </p:nvPicPr>
        <p:blipFill>
          <a:blip r:embed="rId14" cstate="print"/>
          <a:stretch/>
        </p:blipFill>
        <p:spPr>
          <a:xfrm>
            <a:off x="58680" y="6255360"/>
            <a:ext cx="429840" cy="567720"/>
          </a:xfrm>
          <a:prstGeom prst="rect">
            <a:avLst/>
          </a:prstGeom>
          <a:ln>
            <a:noFill/>
          </a:ln>
        </p:spPr>
      </p:pic>
      <p:sp>
        <p:nvSpPr>
          <p:cNvPr id="78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l-GR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l-GR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l-GR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l-GR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l-GR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l-GR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l-GR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l-GR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l-GR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l-GR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oleObject" Target="../embeddings/oleObject31.bin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25.bin"/><Relationship Id="rId12" Type="http://schemas.openxmlformats.org/officeDocument/2006/relationships/oleObject" Target="../embeddings/oleObject3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4.bin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3.bin"/><Relationship Id="rId10" Type="http://schemas.openxmlformats.org/officeDocument/2006/relationships/oleObject" Target="../embeddings/oleObject28.bin"/><Relationship Id="rId4" Type="http://schemas.openxmlformats.org/officeDocument/2006/relationships/image" Target="../media/image5.png"/><Relationship Id="rId9" Type="http://schemas.openxmlformats.org/officeDocument/2006/relationships/oleObject" Target="../embeddings/oleObject27.bin"/><Relationship Id="rId14" Type="http://schemas.openxmlformats.org/officeDocument/2006/relationships/oleObject" Target="../embeddings/oleObject32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38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7.emf"/><Relationship Id="rId5" Type="http://schemas.openxmlformats.org/officeDocument/2006/relationships/image" Target="../media/image36.emf"/><Relationship Id="rId4" Type="http://schemas.openxmlformats.org/officeDocument/2006/relationships/image" Target="../media/image5.png"/><Relationship Id="rId9" Type="http://schemas.openxmlformats.org/officeDocument/2006/relationships/oleObject" Target="../embeddings/oleObject34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oleObject" Target="../embeddings/oleObject43.bin"/><Relationship Id="rId18" Type="http://schemas.openxmlformats.org/officeDocument/2006/relationships/oleObject" Target="../embeddings/oleObject48.bin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37.bin"/><Relationship Id="rId12" Type="http://schemas.openxmlformats.org/officeDocument/2006/relationships/oleObject" Target="../embeddings/oleObject42.bin"/><Relationship Id="rId17" Type="http://schemas.openxmlformats.org/officeDocument/2006/relationships/oleObject" Target="../embeddings/oleObject47.bin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46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6.bin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45.bin"/><Relationship Id="rId10" Type="http://schemas.openxmlformats.org/officeDocument/2006/relationships/oleObject" Target="../embeddings/oleObject40.bin"/><Relationship Id="rId19" Type="http://schemas.openxmlformats.org/officeDocument/2006/relationships/oleObject" Target="../embeddings/oleObject49.bin"/><Relationship Id="rId4" Type="http://schemas.openxmlformats.org/officeDocument/2006/relationships/image" Target="../media/image5.png"/><Relationship Id="rId9" Type="http://schemas.openxmlformats.org/officeDocument/2006/relationships/oleObject" Target="../embeddings/oleObject39.bin"/><Relationship Id="rId14" Type="http://schemas.openxmlformats.org/officeDocument/2006/relationships/oleObject" Target="../embeddings/oleObject4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1.bin"/><Relationship Id="rId5" Type="http://schemas.openxmlformats.org/officeDocument/2006/relationships/oleObject" Target="../embeddings/oleObject50.bin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52.bin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53.bin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13" Type="http://schemas.openxmlformats.org/officeDocument/2006/relationships/oleObject" Target="../embeddings/oleObject62.bin"/><Relationship Id="rId3" Type="http://schemas.openxmlformats.org/officeDocument/2006/relationships/notesSlide" Target="../notesSlides/notesSlide20.xml"/><Relationship Id="rId7" Type="http://schemas.openxmlformats.org/officeDocument/2006/relationships/oleObject" Target="../embeddings/oleObject56.bin"/><Relationship Id="rId12" Type="http://schemas.openxmlformats.org/officeDocument/2006/relationships/oleObject" Target="../embeddings/oleObject6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5.bin"/><Relationship Id="rId11" Type="http://schemas.openxmlformats.org/officeDocument/2006/relationships/oleObject" Target="../embeddings/oleObject60.bin"/><Relationship Id="rId5" Type="http://schemas.openxmlformats.org/officeDocument/2006/relationships/oleObject" Target="../embeddings/oleObject54.bin"/><Relationship Id="rId15" Type="http://schemas.openxmlformats.org/officeDocument/2006/relationships/oleObject" Target="../embeddings/oleObject64.bin"/><Relationship Id="rId10" Type="http://schemas.openxmlformats.org/officeDocument/2006/relationships/oleObject" Target="../embeddings/oleObject59.bin"/><Relationship Id="rId4" Type="http://schemas.openxmlformats.org/officeDocument/2006/relationships/image" Target="../media/image5.png"/><Relationship Id="rId9" Type="http://schemas.openxmlformats.org/officeDocument/2006/relationships/oleObject" Target="../embeddings/oleObject58.bin"/><Relationship Id="rId14" Type="http://schemas.openxmlformats.org/officeDocument/2006/relationships/oleObject" Target="../embeddings/oleObject63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13" Type="http://schemas.openxmlformats.org/officeDocument/2006/relationships/oleObject" Target="../embeddings/oleObject73.bin"/><Relationship Id="rId3" Type="http://schemas.openxmlformats.org/officeDocument/2006/relationships/notesSlide" Target="../notesSlides/notesSlide21.xml"/><Relationship Id="rId7" Type="http://schemas.openxmlformats.org/officeDocument/2006/relationships/oleObject" Target="../embeddings/oleObject67.bin"/><Relationship Id="rId12" Type="http://schemas.openxmlformats.org/officeDocument/2006/relationships/oleObject" Target="../embeddings/oleObject72.bin"/><Relationship Id="rId17" Type="http://schemas.openxmlformats.org/officeDocument/2006/relationships/oleObject" Target="../embeddings/oleObject77.bin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76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6.bin"/><Relationship Id="rId11" Type="http://schemas.openxmlformats.org/officeDocument/2006/relationships/oleObject" Target="../embeddings/oleObject71.bin"/><Relationship Id="rId5" Type="http://schemas.openxmlformats.org/officeDocument/2006/relationships/oleObject" Target="../embeddings/oleObject65.bin"/><Relationship Id="rId15" Type="http://schemas.openxmlformats.org/officeDocument/2006/relationships/oleObject" Target="../embeddings/oleObject75.bin"/><Relationship Id="rId10" Type="http://schemas.openxmlformats.org/officeDocument/2006/relationships/oleObject" Target="../embeddings/oleObject70.bin"/><Relationship Id="rId4" Type="http://schemas.openxmlformats.org/officeDocument/2006/relationships/image" Target="../media/image5.png"/><Relationship Id="rId9" Type="http://schemas.openxmlformats.org/officeDocument/2006/relationships/oleObject" Target="../embeddings/oleObject69.bin"/><Relationship Id="rId14" Type="http://schemas.openxmlformats.org/officeDocument/2006/relationships/oleObject" Target="../embeddings/oleObject74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1.bin"/><Relationship Id="rId13" Type="http://schemas.openxmlformats.org/officeDocument/2006/relationships/oleObject" Target="../embeddings/oleObject86.bin"/><Relationship Id="rId3" Type="http://schemas.openxmlformats.org/officeDocument/2006/relationships/notesSlide" Target="../notesSlides/notesSlide22.xml"/><Relationship Id="rId7" Type="http://schemas.openxmlformats.org/officeDocument/2006/relationships/oleObject" Target="../embeddings/oleObject80.bin"/><Relationship Id="rId12" Type="http://schemas.openxmlformats.org/officeDocument/2006/relationships/oleObject" Target="../embeddings/oleObject85.bin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89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79.bin"/><Relationship Id="rId11" Type="http://schemas.openxmlformats.org/officeDocument/2006/relationships/oleObject" Target="../embeddings/oleObject84.bin"/><Relationship Id="rId5" Type="http://schemas.openxmlformats.org/officeDocument/2006/relationships/oleObject" Target="../embeddings/oleObject78.bin"/><Relationship Id="rId15" Type="http://schemas.openxmlformats.org/officeDocument/2006/relationships/oleObject" Target="../embeddings/oleObject88.bin"/><Relationship Id="rId10" Type="http://schemas.openxmlformats.org/officeDocument/2006/relationships/oleObject" Target="../embeddings/oleObject83.bin"/><Relationship Id="rId4" Type="http://schemas.openxmlformats.org/officeDocument/2006/relationships/image" Target="../media/image5.png"/><Relationship Id="rId9" Type="http://schemas.openxmlformats.org/officeDocument/2006/relationships/oleObject" Target="../embeddings/oleObject82.bin"/><Relationship Id="rId14" Type="http://schemas.openxmlformats.org/officeDocument/2006/relationships/oleObject" Target="../embeddings/oleObject87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eclass.upatras.gr/modules/document/document.php?course=EE899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eclass.upatras.gr/modules/document/document.php?course=EE899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5.png"/><Relationship Id="rId4" Type="http://schemas.openxmlformats.org/officeDocument/2006/relationships/image" Target="../media/image67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oleObject" Target="../embeddings/oleObject9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1.bin"/><Relationship Id="rId10" Type="http://schemas.openxmlformats.org/officeDocument/2006/relationships/oleObject" Target="../embeddings/oleObject6.bin"/><Relationship Id="rId4" Type="http://schemas.openxmlformats.org/officeDocument/2006/relationships/image" Target="../media/image5.png"/><Relationship Id="rId9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png"/><Relationship Id="rId5" Type="http://schemas.openxmlformats.org/officeDocument/2006/relationships/oleObject" Target="../embeddings/oleObject10.bin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image" Target="../media/image5.png"/><Relationship Id="rId9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685800" y="2006640"/>
            <a:ext cx="7770240" cy="146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5075BC"/>
                </a:solidFill>
                <a:latin typeface="Arial"/>
                <a:ea typeface="DejaVu Sans"/>
              </a:rPr>
              <a:t>Ψηφιακές Επικοινωνίες Ι</a:t>
            </a:r>
            <a:endParaRPr/>
          </a:p>
        </p:txBody>
      </p:sp>
      <p:sp>
        <p:nvSpPr>
          <p:cNvPr id="156" name="CustomShape 2"/>
          <p:cNvSpPr/>
          <p:nvPr/>
        </p:nvSpPr>
        <p:spPr>
          <a:xfrm>
            <a:off x="683640" y="3384720"/>
            <a:ext cx="7774560" cy="2723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2800" strike="noStrike">
                <a:solidFill>
                  <a:srgbClr val="5075BC"/>
                </a:solidFill>
                <a:latin typeface="Arial"/>
                <a:ea typeface="DejaVu Sans"/>
              </a:rPr>
              <a:t>Ενότητα </a:t>
            </a:r>
            <a:r>
              <a:rPr lang="en-US" sz="2800" strike="noStrike" smtClean="0">
                <a:solidFill>
                  <a:srgbClr val="5075BC"/>
                </a:solidFill>
                <a:latin typeface="Arial"/>
                <a:ea typeface="DejaVu Sans"/>
              </a:rPr>
              <a:t>3</a:t>
            </a:r>
            <a:r>
              <a:rPr lang="el-GR" sz="2800" strike="noStrike" dirty="0" smtClean="0">
                <a:solidFill>
                  <a:srgbClr val="5075BC"/>
                </a:solidFill>
                <a:latin typeface="Arial"/>
                <a:ea typeface="DejaVu Sans"/>
              </a:rPr>
              <a:t>: </a:t>
            </a:r>
            <a:r>
              <a:rPr lang="el-GR" sz="2800" strike="noStrike" dirty="0">
                <a:solidFill>
                  <a:srgbClr val="000000"/>
                </a:solidFill>
                <a:latin typeface="Arial"/>
                <a:ea typeface="DejaVu Sans"/>
              </a:rPr>
              <a:t>Αποδιαμόρφωση και Ανίχνευση Βασικής Ζώνης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r>
              <a:rPr lang="el-GR" sz="2800" strike="noStrike" dirty="0">
                <a:solidFill>
                  <a:srgbClr val="000000"/>
                </a:solidFill>
                <a:latin typeface="Arial"/>
                <a:ea typeface="DejaVu Sans"/>
              </a:rPr>
              <a:t>Επίκουρος Καθηγητής Βασίλης </a:t>
            </a:r>
            <a:r>
              <a:rPr lang="el-GR" sz="2800" strike="noStrike" dirty="0" err="1">
                <a:solidFill>
                  <a:srgbClr val="000000"/>
                </a:solidFill>
                <a:latin typeface="Arial"/>
                <a:ea typeface="DejaVu Sans"/>
              </a:rPr>
              <a:t>Στυλιανάκης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el-GR" sz="2800" strike="noStrike" dirty="0">
                <a:solidFill>
                  <a:srgbClr val="000000"/>
                </a:solidFill>
                <a:latin typeface="Arial"/>
                <a:ea typeface="DejaVu Sans"/>
              </a:rPr>
              <a:t>Πολυτεχνική Σχολή Πανεπιστημίου Πατρών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el-GR" sz="2800" strike="noStrike" dirty="0">
                <a:solidFill>
                  <a:srgbClr val="000000"/>
                </a:solidFill>
                <a:latin typeface="Arial"/>
                <a:ea typeface="DejaVu Sans"/>
              </a:rPr>
              <a:t>Τμήμα Ηλεκτρολόγων Μηχανικών και Τεχνολογίας Υπολογιστών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</p:txBody>
      </p:sp>
      <p:pic>
        <p:nvPicPr>
          <p:cNvPr id="157" name="Εικόνα 3"/>
          <p:cNvPicPr/>
          <p:nvPr/>
        </p:nvPicPr>
        <p:blipFill>
          <a:blip r:embed="rId3" cstate="print"/>
          <a:stretch/>
        </p:blipFill>
        <p:spPr>
          <a:xfrm>
            <a:off x="4500000" y="506520"/>
            <a:ext cx="4512600" cy="932760"/>
          </a:xfrm>
          <a:prstGeom prst="rect">
            <a:avLst/>
          </a:prstGeom>
          <a:ln>
            <a:noFill/>
          </a:ln>
        </p:spPr>
      </p:pic>
      <p:pic>
        <p:nvPicPr>
          <p:cNvPr id="158" name="Εικόνα 12"/>
          <p:cNvPicPr/>
          <p:nvPr/>
        </p:nvPicPr>
        <p:blipFill>
          <a:blip r:embed="rId4" cstate="print"/>
          <a:stretch/>
        </p:blipFill>
        <p:spPr>
          <a:xfrm>
            <a:off x="591480" y="279720"/>
            <a:ext cx="3690360" cy="1386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457200" y="274680"/>
            <a:ext cx="822744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el-GR" altLang="zh-CN" sz="4000" dirty="0" smtClean="0">
                <a:solidFill>
                  <a:srgbClr val="5075BC"/>
                </a:solidFill>
                <a:latin typeface="Arial"/>
                <a:ea typeface="DejaVu Sans"/>
              </a:rPr>
              <a:t>Μετάδοση </a:t>
            </a:r>
            <a:r>
              <a:rPr lang="el-GR" altLang="zh-CN" sz="4000" dirty="0">
                <a:solidFill>
                  <a:srgbClr val="5075BC"/>
                </a:solidFill>
                <a:latin typeface="Arial"/>
                <a:ea typeface="DejaVu Sans"/>
              </a:rPr>
              <a:t>χωρίς παραμορφώσεις</a:t>
            </a:r>
          </a:p>
        </p:txBody>
      </p:sp>
      <p:sp>
        <p:nvSpPr>
          <p:cNvPr id="181" name="CustomShape 2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2" name="CustomShape 3"/>
          <p:cNvSpPr/>
          <p:nvPr/>
        </p:nvSpPr>
        <p:spPr>
          <a:xfrm>
            <a:off x="464040" y="6453360"/>
            <a:ext cx="8066160" cy="285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83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3960" cy="702360"/>
          </a:xfrm>
          <a:prstGeom prst="rect">
            <a:avLst/>
          </a:prstGeom>
          <a:ln>
            <a:noFill/>
          </a:ln>
        </p:spPr>
      </p:pic>
      <p:sp>
        <p:nvSpPr>
          <p:cNvPr id="12" name="11 - Ορθογώνιο"/>
          <p:cNvSpPr/>
          <p:nvPr/>
        </p:nvSpPr>
        <p:spPr>
          <a:xfrm>
            <a:off x="539552" y="1582341"/>
            <a:ext cx="835292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sz="2000" dirty="0" smtClean="0"/>
              <a:t>Το σήμα στην έξοδο έχει διαφορετικό πλάτος αλλά το ίδιο σχήμα με αυτό της εισόδου, ολίσθηση φάσης γραμμική με τη συχνότητα καθυστέρηση σταθερή για όλες τις συχνότητες</a:t>
            </a:r>
          </a:p>
          <a:p>
            <a:pPr>
              <a:buFont typeface="Arial" pitchFamily="34" charset="0"/>
              <a:buChar char="•"/>
            </a:pPr>
            <a:endParaRPr lang="el-GR" sz="2000" dirty="0" smtClean="0"/>
          </a:p>
          <a:p>
            <a:pPr>
              <a:buFont typeface="Arial" pitchFamily="34" charset="0"/>
              <a:buChar char="•"/>
            </a:pPr>
            <a:endParaRPr lang="el-GR" sz="2000" dirty="0" smtClean="0"/>
          </a:p>
          <a:p>
            <a:pPr>
              <a:buFont typeface="Arial" pitchFamily="34" charset="0"/>
              <a:buChar char="•"/>
            </a:pPr>
            <a:endParaRPr lang="el-GR" sz="2000" dirty="0" smtClean="0"/>
          </a:p>
          <a:p>
            <a:pPr>
              <a:buFont typeface="Arial" pitchFamily="34" charset="0"/>
              <a:buChar char="•"/>
            </a:pPr>
            <a:endParaRPr lang="el-GR" sz="2000" dirty="0" smtClean="0"/>
          </a:p>
          <a:p>
            <a:pPr>
              <a:buFont typeface="Arial" pitchFamily="34" charset="0"/>
              <a:buChar char="•"/>
            </a:pPr>
            <a:endParaRPr lang="el-GR" sz="2000" dirty="0" smtClean="0"/>
          </a:p>
          <a:p>
            <a:pPr>
              <a:buFont typeface="Arial" pitchFamily="34" charset="0"/>
              <a:buChar char="•"/>
            </a:pPr>
            <a:endParaRPr lang="el-GR" sz="2000" dirty="0" smtClean="0"/>
          </a:p>
          <a:p>
            <a:pPr>
              <a:buFont typeface="Arial" pitchFamily="34" charset="0"/>
              <a:buChar char="•"/>
            </a:pPr>
            <a:r>
              <a:rPr lang="el-GR" sz="2000" dirty="0" smtClean="0"/>
              <a:t>Η καθυστέρηση περιβάλλουσας χρησιμοποιείται για τη μέτρηση της παραμόρφωσης καθυστέρησης</a:t>
            </a:r>
          </a:p>
        </p:txBody>
      </p:sp>
      <p:graphicFrame>
        <p:nvGraphicFramePr>
          <p:cNvPr id="10247" name="Object 7"/>
          <p:cNvGraphicFramePr>
            <a:graphicFrameLocks noChangeAspect="1"/>
          </p:cNvGraphicFramePr>
          <p:nvPr/>
        </p:nvGraphicFramePr>
        <p:xfrm>
          <a:off x="3124200" y="2667000"/>
          <a:ext cx="2209800" cy="495300"/>
        </p:xfrm>
        <a:graphic>
          <a:graphicData uri="http://schemas.openxmlformats.org/presentationml/2006/ole">
            <p:oleObj spid="_x0000_s10247" name="Equation" r:id="rId5" imgW="1016000" imgH="228600" progId="">
              <p:embed/>
            </p:oleObj>
          </a:graphicData>
        </a:graphic>
      </p:graphicFrame>
      <p:graphicFrame>
        <p:nvGraphicFramePr>
          <p:cNvPr id="10248" name="Object 8"/>
          <p:cNvGraphicFramePr>
            <a:graphicFrameLocks noChangeAspect="1"/>
          </p:cNvGraphicFramePr>
          <p:nvPr/>
        </p:nvGraphicFramePr>
        <p:xfrm>
          <a:off x="3124200" y="3352800"/>
          <a:ext cx="2679700" cy="457200"/>
        </p:xfrm>
        <a:graphic>
          <a:graphicData uri="http://schemas.openxmlformats.org/presentationml/2006/ole">
            <p:oleObj spid="_x0000_s10248" name="Equation" r:id="rId6" imgW="1346200" imgH="228600" progId="">
              <p:embed/>
            </p:oleObj>
          </a:graphicData>
        </a:graphic>
      </p:graphicFrame>
      <p:graphicFrame>
        <p:nvGraphicFramePr>
          <p:cNvPr id="10249" name="Object 9"/>
          <p:cNvGraphicFramePr>
            <a:graphicFrameLocks noChangeAspect="1"/>
          </p:cNvGraphicFramePr>
          <p:nvPr/>
        </p:nvGraphicFramePr>
        <p:xfrm>
          <a:off x="3429000" y="3886200"/>
          <a:ext cx="2108200" cy="457200"/>
        </p:xfrm>
        <a:graphic>
          <a:graphicData uri="http://schemas.openxmlformats.org/presentationml/2006/ole">
            <p:oleObj spid="_x0000_s10249" name="Equation" r:id="rId7" imgW="1054100" imgH="228600" progId="">
              <p:embed/>
            </p:oleObj>
          </a:graphicData>
        </a:graphic>
      </p:graphicFrame>
      <p:graphicFrame>
        <p:nvGraphicFramePr>
          <p:cNvPr id="10250" name="Object 10"/>
          <p:cNvGraphicFramePr>
            <a:graphicFrameLocks noChangeAspect="1"/>
          </p:cNvGraphicFramePr>
          <p:nvPr/>
        </p:nvGraphicFramePr>
        <p:xfrm>
          <a:off x="3352800" y="5105400"/>
          <a:ext cx="2463800" cy="838200"/>
        </p:xfrm>
        <a:graphic>
          <a:graphicData uri="http://schemas.openxmlformats.org/presentationml/2006/ole">
            <p:oleObj spid="_x0000_s10250" name="Equation" r:id="rId8" imgW="1231366" imgH="418918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457200" y="274680"/>
            <a:ext cx="822744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el-GR" altLang="ko-KR" sz="4000" dirty="0" smtClean="0">
                <a:solidFill>
                  <a:srgbClr val="5075BC"/>
                </a:solidFill>
                <a:latin typeface="Arial"/>
                <a:ea typeface="DejaVu Sans"/>
              </a:rPr>
              <a:t>Χωρητικότητα </a:t>
            </a:r>
            <a:r>
              <a:rPr lang="el-GR" altLang="ko-KR" sz="4000" dirty="0">
                <a:solidFill>
                  <a:srgbClr val="5075BC"/>
                </a:solidFill>
                <a:latin typeface="Arial"/>
                <a:ea typeface="DejaVu Sans"/>
              </a:rPr>
              <a:t>Καναλιού </a:t>
            </a:r>
            <a:r>
              <a:rPr lang="en-US" altLang="ko-KR" sz="4000" dirty="0">
                <a:solidFill>
                  <a:srgbClr val="5075BC"/>
                </a:solidFill>
                <a:latin typeface="Arial"/>
                <a:ea typeface="DejaVu Sans"/>
              </a:rPr>
              <a:t>Shannon (1948)</a:t>
            </a:r>
            <a:endParaRPr lang="el-GR" altLang="zh-CN" sz="4000" dirty="0">
              <a:solidFill>
                <a:srgbClr val="5075BC"/>
              </a:solidFill>
              <a:latin typeface="Arial"/>
              <a:ea typeface="DejaVu Sans"/>
            </a:endParaRPr>
          </a:p>
        </p:txBody>
      </p:sp>
      <p:sp>
        <p:nvSpPr>
          <p:cNvPr id="181" name="CustomShape 2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2" name="CustomShape 3"/>
          <p:cNvSpPr/>
          <p:nvPr/>
        </p:nvSpPr>
        <p:spPr>
          <a:xfrm>
            <a:off x="464040" y="6453360"/>
            <a:ext cx="8066160" cy="285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83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3960" cy="702360"/>
          </a:xfrm>
          <a:prstGeom prst="rect">
            <a:avLst/>
          </a:prstGeom>
          <a:ln>
            <a:noFill/>
          </a:ln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95536" y="1295400"/>
            <a:ext cx="8424936" cy="479789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Είναι δυνατή η μετάδοση χωρίς σφάλματα σε ρυθμό </a:t>
            </a:r>
            <a:r>
              <a:rPr kumimoji="0" lang="en-US" altLang="ko-KR" sz="24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 </a:t>
            </a:r>
            <a:r>
              <a:rPr kumimoji="0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&lt; </a:t>
            </a:r>
            <a:r>
              <a:rPr kumimoji="0" lang="en-US" altLang="ko-KR" sz="24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</a:t>
            </a:r>
            <a:r>
              <a:rPr kumimoji="0" lang="el-GR" altLang="ko-KR" sz="24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, </a:t>
            </a:r>
            <a:r>
              <a:rPr kumimoji="0" lang="el-GR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μικρότερο της χωρητικότητας του καναλιού</a:t>
            </a:r>
            <a:r>
              <a:rPr kumimoji="0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.</a:t>
            </a:r>
            <a:endParaRPr kumimoji="0" lang="el-GR" altLang="ko-KR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Στο κανάλι </a:t>
            </a:r>
            <a:r>
              <a:rPr kumimoji="0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AWGN   </a:t>
            </a:r>
            <a:r>
              <a:rPr kumimoji="0" lang="en-US" altLang="ko-KR" sz="24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</a:t>
            </a:r>
            <a:r>
              <a:rPr kumimoji="0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= </a:t>
            </a:r>
            <a:r>
              <a:rPr kumimoji="0" lang="en-US" altLang="ko-KR" sz="24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W </a:t>
            </a:r>
            <a:r>
              <a:rPr kumimoji="0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log</a:t>
            </a:r>
            <a:r>
              <a:rPr kumimoji="0" lang="en-US" altLang="ko-KR" sz="2400" b="0" i="0" u="none" strike="noStrike" kern="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</a:t>
            </a:r>
            <a:r>
              <a:rPr kumimoji="0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(1 + SNR)  bit/sec,</a:t>
            </a:r>
            <a:endParaRPr kumimoji="0" lang="el-GR" altLang="ko-KR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40005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όπου</a:t>
            </a:r>
            <a:r>
              <a:rPr kumimoji="0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altLang="ko-KR" sz="24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W</a:t>
            </a:r>
            <a:r>
              <a:rPr kumimoji="0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l-GR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το εύρος ζώνης του καναλιού και </a:t>
            </a:r>
          </a:p>
          <a:p>
            <a:pPr marL="40005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SNR </a:t>
            </a:r>
            <a:r>
              <a:rPr kumimoji="0" lang="el-GR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ο λόγος σήματος προς θόρυβο</a:t>
            </a:r>
          </a:p>
          <a:p>
            <a:pPr marL="40005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4324" y="3114675"/>
            <a:ext cx="4179276" cy="353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457200" y="274680"/>
            <a:ext cx="822744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el-GR" sz="4000" strike="noStrike">
                <a:solidFill>
                  <a:srgbClr val="5075BC"/>
                </a:solidFill>
                <a:latin typeface="Arial"/>
                <a:ea typeface="DejaVu Sans"/>
              </a:rPr>
              <a:t>Βασική Ζώνη και Διέλευση Ζώνης</a:t>
            </a:r>
            <a:endParaRPr/>
          </a:p>
        </p:txBody>
      </p:sp>
      <p:sp>
        <p:nvSpPr>
          <p:cNvPr id="181" name="CustomShape 2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2" name="CustomShape 3"/>
          <p:cNvSpPr/>
          <p:nvPr/>
        </p:nvSpPr>
        <p:spPr>
          <a:xfrm>
            <a:off x="464040" y="6453360"/>
            <a:ext cx="8066160" cy="285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83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3960" cy="702360"/>
          </a:xfrm>
          <a:prstGeom prst="rect">
            <a:avLst/>
          </a:prstGeom>
          <a:ln>
            <a:noFill/>
          </a:ln>
        </p:spPr>
      </p:pic>
      <p:sp>
        <p:nvSpPr>
          <p:cNvPr id="184" name="CustomShape 4"/>
          <p:cNvSpPr/>
          <p:nvPr/>
        </p:nvSpPr>
        <p:spPr>
          <a:xfrm>
            <a:off x="457200" y="1438200"/>
            <a:ext cx="8228520" cy="4710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strike="noStrike" dirty="0">
                <a:solidFill>
                  <a:srgbClr val="000000"/>
                </a:solidFill>
                <a:latin typeface="Arial"/>
                <a:ea typeface="Arial"/>
              </a:rPr>
              <a:t>Η διαδικασία ανίχνευσης του μοντέλου διέλευσης ζώνης (</a:t>
            </a:r>
            <a:r>
              <a:rPr lang="en-GB" sz="2400" strike="noStrike" dirty="0" err="1">
                <a:solidFill>
                  <a:srgbClr val="000000"/>
                </a:solidFill>
                <a:latin typeface="Arial"/>
                <a:ea typeface="Arial"/>
              </a:rPr>
              <a:t>Bandpass</a:t>
            </a:r>
            <a:r>
              <a:rPr lang="en-GB" sz="2400" strike="noStrike" dirty="0">
                <a:solidFill>
                  <a:srgbClr val="000000"/>
                </a:solidFill>
                <a:latin typeface="Arial"/>
                <a:ea typeface="Arial"/>
              </a:rPr>
              <a:t> model</a:t>
            </a:r>
            <a:r>
              <a:rPr lang="el-GR" sz="2400" strike="noStrike" dirty="0">
                <a:solidFill>
                  <a:srgbClr val="000000"/>
                </a:solidFill>
                <a:latin typeface="Arial"/>
                <a:ea typeface="Arial"/>
              </a:rPr>
              <a:t>)</a:t>
            </a:r>
            <a:r>
              <a:rPr lang="en-GB" sz="2400" strike="noStrike" dirty="0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el-GR" sz="2400" strike="noStrike" dirty="0">
                <a:solidFill>
                  <a:srgbClr val="000000"/>
                </a:solidFill>
                <a:latin typeface="Arial"/>
                <a:ea typeface="Arial"/>
              </a:rPr>
              <a:t>είναι ισοδύναμο με το βασικής ζώνης (</a:t>
            </a:r>
            <a:r>
              <a:rPr lang="en-GB" sz="2400" strike="noStrike" dirty="0">
                <a:solidFill>
                  <a:srgbClr val="000000"/>
                </a:solidFill>
                <a:latin typeface="Arial"/>
                <a:ea typeface="Arial"/>
              </a:rPr>
              <a:t>baseband</a:t>
            </a:r>
            <a:r>
              <a:rPr lang="el-GR" sz="2400" strike="noStrike" dirty="0">
                <a:solidFill>
                  <a:srgbClr val="000000"/>
                </a:solidFill>
                <a:latin typeface="Arial"/>
                <a:ea typeface="Arial"/>
              </a:rPr>
              <a:t>), διότι:</a:t>
            </a:r>
            <a:endParaRPr dirty="0"/>
          </a:p>
          <a:p>
            <a:pPr lvl="1">
              <a:lnSpc>
                <a:spcPct val="100000"/>
              </a:lnSpc>
              <a:buSzPct val="100000"/>
              <a:buFont typeface="Arial" pitchFamily="34" charset="0"/>
              <a:buChar char="•"/>
            </a:pPr>
            <a:r>
              <a:rPr lang="el-GR" sz="2200" strike="noStrike" dirty="0">
                <a:solidFill>
                  <a:srgbClr val="000000"/>
                </a:solidFill>
                <a:latin typeface="Arial"/>
                <a:ea typeface="Arial"/>
              </a:rPr>
              <a:t>Η ληφθείσα </a:t>
            </a:r>
            <a:r>
              <a:rPr lang="el-GR" sz="2200" strike="noStrike" dirty="0" err="1">
                <a:solidFill>
                  <a:srgbClr val="000000"/>
                </a:solidFill>
                <a:latin typeface="Arial"/>
                <a:ea typeface="Arial"/>
              </a:rPr>
              <a:t>ζωνοδιαβατή</a:t>
            </a:r>
            <a:r>
              <a:rPr lang="el-GR" sz="2200" strike="noStrike" dirty="0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el-GR" sz="2200" strike="noStrike" dirty="0" err="1">
                <a:solidFill>
                  <a:srgbClr val="000000"/>
                </a:solidFill>
                <a:latin typeface="Arial"/>
                <a:ea typeface="Arial"/>
              </a:rPr>
              <a:t>κυματομορφή</a:t>
            </a:r>
            <a:r>
              <a:rPr lang="el-GR" sz="2200" strike="noStrike" dirty="0">
                <a:solidFill>
                  <a:srgbClr val="000000"/>
                </a:solidFill>
                <a:latin typeface="Arial"/>
                <a:ea typeface="Arial"/>
              </a:rPr>
              <a:t> μετασχηματίζεται αρχικά σε </a:t>
            </a:r>
            <a:r>
              <a:rPr lang="el-GR" sz="2200" strike="noStrike" dirty="0" err="1">
                <a:solidFill>
                  <a:srgbClr val="000000"/>
                </a:solidFill>
                <a:latin typeface="Arial"/>
                <a:ea typeface="Arial"/>
              </a:rPr>
              <a:t>κυματομορφή</a:t>
            </a:r>
            <a:r>
              <a:rPr lang="el-GR" sz="2200" strike="noStrike" dirty="0">
                <a:solidFill>
                  <a:srgbClr val="000000"/>
                </a:solidFill>
                <a:latin typeface="Arial"/>
                <a:ea typeface="Arial"/>
              </a:rPr>
              <a:t> βασικής ζώνης.</a:t>
            </a:r>
            <a:endParaRPr dirty="0"/>
          </a:p>
          <a:p>
            <a:endParaRPr dirty="0"/>
          </a:p>
          <a:p>
            <a:pPr>
              <a:buFont typeface="Arial" pitchFamily="34" charset="0"/>
              <a:buChar char="•"/>
            </a:pPr>
            <a:r>
              <a:rPr lang="el-GR" sz="2400" dirty="0">
                <a:solidFill>
                  <a:srgbClr val="000000"/>
                </a:solidFill>
                <a:latin typeface="Arial"/>
                <a:ea typeface="Arial"/>
              </a:rPr>
              <a:t>Θεώρημα</a:t>
            </a:r>
            <a:r>
              <a:rPr lang="el-GR" sz="2000" b="1" strike="noStrike" dirty="0">
                <a:solidFill>
                  <a:srgbClr val="000000"/>
                </a:solidFill>
                <a:latin typeface="Arial"/>
                <a:ea typeface="Arial"/>
              </a:rPr>
              <a:t> Ισοδυναμίας:</a:t>
            </a:r>
            <a:endParaRPr dirty="0"/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200" dirty="0">
                <a:solidFill>
                  <a:srgbClr val="000000"/>
                </a:solidFill>
                <a:latin typeface="Arial"/>
                <a:ea typeface="Arial"/>
              </a:rPr>
              <a:t>Η</a:t>
            </a:r>
            <a:r>
              <a:rPr lang="el-GR" sz="2200" strike="noStrike" dirty="0">
                <a:solidFill>
                  <a:srgbClr val="000000"/>
                </a:solidFill>
                <a:latin typeface="Arial"/>
                <a:ea typeface="Arial"/>
              </a:rPr>
              <a:t> γραμμική επεξεργασία της ζώνης διέλευσης ακολουθούμενη από συνδυασμό σημάτων (</a:t>
            </a:r>
            <a:r>
              <a:rPr lang="el-GR" sz="2200" strike="noStrike" dirty="0" err="1">
                <a:solidFill>
                  <a:srgbClr val="000000"/>
                </a:solidFill>
                <a:latin typeface="Arial"/>
                <a:ea typeface="Arial"/>
              </a:rPr>
              <a:t>ετερόδυνο</a:t>
            </a:r>
            <a:r>
              <a:rPr lang="el-GR" sz="2200" strike="noStrike" dirty="0">
                <a:solidFill>
                  <a:srgbClr val="000000"/>
                </a:solidFill>
                <a:latin typeface="Arial"/>
                <a:ea typeface="Arial"/>
              </a:rPr>
              <a:t>) της βασικής ζώνης, έχει το ίδιο αποτέλεσμα σαν να είχαμε συνδυασμό του σήματος της ζώνης διέλευσης με αυτό της βασικής, ακολουθούμενο από γραμμική επεξεργασία σήματος της βασικής ζώνης.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457200" y="274680"/>
            <a:ext cx="822744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el-GR" sz="4000" strike="noStrike">
                <a:solidFill>
                  <a:srgbClr val="5075BC"/>
                </a:solidFill>
                <a:latin typeface="Arial"/>
                <a:ea typeface="DejaVu Sans"/>
              </a:rPr>
              <a:t>Βήματα σχεδιασμού του δέκτη</a:t>
            </a:r>
            <a:endParaRPr/>
          </a:p>
        </p:txBody>
      </p:sp>
      <p:sp>
        <p:nvSpPr>
          <p:cNvPr id="186" name="CustomShape 2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7" name="CustomShape 3"/>
          <p:cNvSpPr/>
          <p:nvPr/>
        </p:nvSpPr>
        <p:spPr>
          <a:xfrm>
            <a:off x="464040" y="6453360"/>
            <a:ext cx="8066160" cy="285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88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3960" cy="702360"/>
          </a:xfrm>
          <a:prstGeom prst="rect">
            <a:avLst/>
          </a:prstGeom>
          <a:ln>
            <a:noFill/>
          </a:ln>
        </p:spPr>
      </p:pic>
      <p:sp>
        <p:nvSpPr>
          <p:cNvPr id="189" name="CustomShape 4"/>
          <p:cNvSpPr/>
          <p:nvPr/>
        </p:nvSpPr>
        <p:spPr>
          <a:xfrm>
            <a:off x="457200" y="1438200"/>
            <a:ext cx="8228520" cy="4710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strike="noStrike" dirty="0">
                <a:solidFill>
                  <a:srgbClr val="000000"/>
                </a:solidFill>
                <a:latin typeface="Arial"/>
                <a:ea typeface="Arial"/>
              </a:rPr>
              <a:t>Βέλτιστες λύσεις για τα παρακάτω:</a:t>
            </a:r>
            <a:endParaRPr dirty="0"/>
          </a:p>
          <a:p>
            <a:pPr lvl="1">
              <a:lnSpc>
                <a:spcPct val="100000"/>
              </a:lnSpc>
              <a:buSzPct val="100000"/>
              <a:buFont typeface="Arial" pitchFamily="34" charset="0"/>
              <a:buChar char="•"/>
            </a:pPr>
            <a:r>
              <a:rPr lang="el-GR" sz="2200" strike="noStrike" dirty="0">
                <a:solidFill>
                  <a:srgbClr val="000000"/>
                </a:solidFill>
                <a:latin typeface="Arial"/>
                <a:ea typeface="Arial"/>
              </a:rPr>
              <a:t>Μεγιστοποίηση του λόγου σήματος/θόρυβο</a:t>
            </a:r>
            <a:r>
              <a:rPr lang="en-GB" sz="2200" strike="noStrike" dirty="0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el-GR" sz="2200" strike="noStrike" dirty="0">
                <a:solidFill>
                  <a:srgbClr val="000000"/>
                </a:solidFill>
                <a:latin typeface="Arial"/>
                <a:ea typeface="Arial"/>
              </a:rPr>
              <a:t>(</a:t>
            </a:r>
            <a:r>
              <a:rPr lang="en-GB" sz="2200" strike="noStrike" dirty="0">
                <a:solidFill>
                  <a:srgbClr val="000000"/>
                </a:solidFill>
                <a:latin typeface="Arial"/>
                <a:ea typeface="Arial"/>
              </a:rPr>
              <a:t>SNR</a:t>
            </a:r>
            <a:r>
              <a:rPr lang="el-GR" sz="2200" strike="noStrike" dirty="0">
                <a:solidFill>
                  <a:srgbClr val="000000"/>
                </a:solidFill>
                <a:latin typeface="Arial"/>
                <a:ea typeface="Arial"/>
              </a:rPr>
              <a:t>)</a:t>
            </a:r>
            <a:endParaRPr dirty="0"/>
          </a:p>
          <a:p>
            <a:pPr lvl="1">
              <a:lnSpc>
                <a:spcPct val="100000"/>
              </a:lnSpc>
              <a:buSzPct val="100000"/>
              <a:buFont typeface="Arial" pitchFamily="34" charset="0"/>
              <a:buChar char="•"/>
            </a:pPr>
            <a:r>
              <a:rPr lang="el-GR" sz="2200" strike="noStrike" dirty="0">
                <a:solidFill>
                  <a:srgbClr val="000000"/>
                </a:solidFill>
                <a:latin typeface="Arial"/>
                <a:ea typeface="Arial"/>
              </a:rPr>
              <a:t>Ελαχιστοποίηση της </a:t>
            </a:r>
            <a:r>
              <a:rPr lang="el-GR" sz="2200" strike="noStrike" dirty="0" err="1">
                <a:solidFill>
                  <a:srgbClr val="000000"/>
                </a:solidFill>
                <a:latin typeface="Arial"/>
                <a:ea typeface="Arial"/>
              </a:rPr>
              <a:t>διασυμβολικής</a:t>
            </a:r>
            <a:r>
              <a:rPr lang="el-GR" sz="2200" strike="noStrike" dirty="0">
                <a:solidFill>
                  <a:srgbClr val="000000"/>
                </a:solidFill>
                <a:latin typeface="Arial"/>
                <a:ea typeface="Arial"/>
              </a:rPr>
              <a:t> παρεμβολής (</a:t>
            </a:r>
            <a:r>
              <a:rPr lang="en-GB" sz="2200" strike="noStrike" dirty="0">
                <a:solidFill>
                  <a:srgbClr val="000000"/>
                </a:solidFill>
                <a:latin typeface="Arial"/>
                <a:ea typeface="Arial"/>
              </a:rPr>
              <a:t>ISI</a:t>
            </a:r>
            <a:r>
              <a:rPr lang="el-GR" sz="2200" strike="noStrike" dirty="0">
                <a:solidFill>
                  <a:srgbClr val="000000"/>
                </a:solidFill>
                <a:latin typeface="Arial"/>
                <a:ea typeface="Arial"/>
              </a:rPr>
              <a:t>)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strike="noStrike" dirty="0">
                <a:solidFill>
                  <a:srgbClr val="000000"/>
                </a:solidFill>
                <a:latin typeface="Arial"/>
                <a:ea typeface="Arial"/>
              </a:rPr>
              <a:t>Βήματα σχεδιασμού:</a:t>
            </a:r>
            <a:endParaRPr dirty="0"/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200" dirty="0">
                <a:solidFill>
                  <a:srgbClr val="000000"/>
                </a:solidFill>
                <a:latin typeface="Arial"/>
                <a:ea typeface="Arial"/>
              </a:rPr>
              <a:t>Μοντελοποίηση του λαμβανομένου </a:t>
            </a:r>
            <a:r>
              <a:rPr lang="el-GR" sz="2200" dirty="0" smtClean="0">
                <a:solidFill>
                  <a:srgbClr val="000000"/>
                </a:solidFill>
                <a:latin typeface="Arial"/>
                <a:ea typeface="Arial"/>
              </a:rPr>
              <a:t>σήματος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200" dirty="0">
                <a:solidFill>
                  <a:srgbClr val="000000"/>
                </a:solidFill>
                <a:latin typeface="Arial"/>
                <a:ea typeface="Arial"/>
              </a:rPr>
              <a:t>Εύρεση ξεχωριστών λύσεων για κάθε ένα από τα παραπάνω</a:t>
            </a:r>
            <a:r>
              <a:rPr lang="el-GR" sz="2200" dirty="0" smtClean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strike="noStrike" dirty="0">
                <a:solidFill>
                  <a:srgbClr val="000000"/>
                </a:solidFill>
                <a:latin typeface="Arial"/>
                <a:ea typeface="Arial"/>
              </a:rPr>
              <a:t>Αρχικά, προσπαθούμε σχεδιάσουμε τον δέκτη που να μεγιστοποιεί το </a:t>
            </a:r>
            <a:r>
              <a:rPr lang="en-US" sz="2400" strike="noStrike" dirty="0">
                <a:solidFill>
                  <a:srgbClr val="000000"/>
                </a:solidFill>
                <a:latin typeface="Arial"/>
                <a:ea typeface="Arial"/>
              </a:rPr>
              <a:t>SNR</a:t>
            </a:r>
            <a:r>
              <a:rPr lang="el-GR" sz="2400" strike="noStrike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endParaRPr dirty="0"/>
          </a:p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ustomShape 1"/>
          <p:cNvSpPr/>
          <p:nvPr/>
        </p:nvSpPr>
        <p:spPr>
          <a:xfrm>
            <a:off x="457200" y="274680"/>
            <a:ext cx="822744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el-GR" sz="4000" strike="noStrike">
                <a:solidFill>
                  <a:srgbClr val="5075BC"/>
                </a:solidFill>
                <a:latin typeface="Arial"/>
                <a:ea typeface="DejaVu Sans"/>
              </a:rPr>
              <a:t>Σχεδιασμός δέκτη που μεγιστοποιεί το </a:t>
            </a:r>
            <a:r>
              <a:rPr lang="el-GR" sz="4000">
                <a:solidFill>
                  <a:srgbClr val="5075BC"/>
                </a:solidFill>
                <a:latin typeface="Arial"/>
                <a:ea typeface="DejaVu Sans"/>
              </a:rPr>
              <a:t>SNR</a:t>
            </a:r>
            <a:endParaRPr/>
          </a:p>
        </p:txBody>
      </p:sp>
      <p:sp>
        <p:nvSpPr>
          <p:cNvPr id="191" name="CustomShape 2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2" name="CustomShape 3"/>
          <p:cNvSpPr/>
          <p:nvPr/>
        </p:nvSpPr>
        <p:spPr>
          <a:xfrm>
            <a:off x="464040" y="6453360"/>
            <a:ext cx="8066160" cy="285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93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3960" cy="702360"/>
          </a:xfrm>
          <a:prstGeom prst="rect">
            <a:avLst/>
          </a:prstGeom>
          <a:ln>
            <a:noFill/>
          </a:ln>
        </p:spPr>
      </p:pic>
      <p:sp>
        <p:nvSpPr>
          <p:cNvPr id="194" name="CustomShape 4"/>
          <p:cNvSpPr/>
          <p:nvPr/>
        </p:nvSpPr>
        <p:spPr>
          <a:xfrm>
            <a:off x="457200" y="1438200"/>
            <a:ext cx="8228520" cy="4710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Arial"/>
              </a:rPr>
              <a:t>Μοντέλο λαμβανομένου σήματος</a:t>
            </a:r>
            <a:endParaRPr/>
          </a:p>
        </p:txBody>
      </p:sp>
      <p:sp>
        <p:nvSpPr>
          <p:cNvPr id="197" name="TextShape 5"/>
          <p:cNvSpPr txBox="1"/>
          <p:nvPr/>
        </p:nvSpPr>
        <p:spPr>
          <a:xfrm>
            <a:off x="216000" y="3816000"/>
            <a:ext cx="8469720" cy="11098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lvl="1">
              <a:lnSpc>
                <a:spcPct val="100000"/>
              </a:lnSpc>
              <a:buSzPct val="100000"/>
              <a:buFont typeface="Arial" pitchFamily="34" charset="0"/>
              <a:buChar char="•"/>
            </a:pPr>
            <a:r>
              <a:rPr lang="el-GR" sz="2400" strike="noStrike" dirty="0">
                <a:solidFill>
                  <a:srgbClr val="000000"/>
                </a:solidFill>
                <a:latin typeface="Arial"/>
                <a:ea typeface="Arial"/>
              </a:rPr>
              <a:t>Απλοποίηση Μοντέλου:</a:t>
            </a:r>
            <a:endParaRPr dirty="0"/>
          </a:p>
          <a:p>
            <a:pPr lvl="2">
              <a:lnSpc>
                <a:spcPct val="100000"/>
              </a:lnSpc>
              <a:buSzPct val="100000"/>
              <a:buFont typeface="Arial" pitchFamily="34" charset="0"/>
              <a:buChar char="•"/>
            </a:pPr>
            <a:r>
              <a:rPr lang="el-GR" sz="2400" strike="noStrike" dirty="0">
                <a:solidFill>
                  <a:srgbClr val="000000"/>
                </a:solidFill>
                <a:latin typeface="Arial"/>
                <a:ea typeface="Arial"/>
              </a:rPr>
              <a:t>Λαμβανόμενο σήμα με θόρυβο (AWGN)</a:t>
            </a:r>
            <a:endParaRPr dirty="0"/>
          </a:p>
        </p:txBody>
      </p:sp>
      <p:grpSp>
        <p:nvGrpSpPr>
          <p:cNvPr id="17" name="16 - Ομάδα"/>
          <p:cNvGrpSpPr/>
          <p:nvPr/>
        </p:nvGrpSpPr>
        <p:grpSpPr>
          <a:xfrm>
            <a:off x="457200" y="2057400"/>
            <a:ext cx="7696200" cy="1447800"/>
            <a:chOff x="457200" y="2057400"/>
            <a:chExt cx="7696200" cy="1447800"/>
          </a:xfrm>
        </p:grpSpPr>
        <p:sp>
          <p:nvSpPr>
            <p:cNvPr id="18" name="Rectangle 3"/>
            <p:cNvSpPr>
              <a:spLocks noChangeArrowheads="1"/>
            </p:cNvSpPr>
            <p:nvPr/>
          </p:nvSpPr>
          <p:spPr bwMode="auto">
            <a:xfrm>
              <a:off x="1379538" y="2135188"/>
              <a:ext cx="914400" cy="533400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 sz="2400">
                <a:solidFill>
                  <a:schemeClr val="bg1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9" name="Line 4"/>
            <p:cNvSpPr>
              <a:spLocks noChangeShapeType="1"/>
            </p:cNvSpPr>
            <p:nvPr/>
          </p:nvSpPr>
          <p:spPr bwMode="auto">
            <a:xfrm>
              <a:off x="998538" y="2363788"/>
              <a:ext cx="381000" cy="1587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20" name="Object 5"/>
            <p:cNvGraphicFramePr>
              <a:graphicFrameLocks noChangeAspect="1"/>
            </p:cNvGraphicFramePr>
            <p:nvPr/>
          </p:nvGraphicFramePr>
          <p:xfrm>
            <a:off x="1608138" y="2211388"/>
            <a:ext cx="503237" cy="347662"/>
          </p:xfrm>
          <a:graphic>
            <a:graphicData uri="http://schemas.openxmlformats.org/presentationml/2006/ole">
              <p:oleObj spid="_x0000_s12294" r:id="rId5" imgW="330152" imgH="228570" progId="Equation.3">
                <p:embed/>
              </p:oleObj>
            </a:graphicData>
          </a:graphic>
        </p:graphicFrame>
        <p:graphicFrame>
          <p:nvGraphicFramePr>
            <p:cNvPr id="21" name="Object 6"/>
            <p:cNvGraphicFramePr>
              <a:graphicFrameLocks noChangeAspect="1"/>
            </p:cNvGraphicFramePr>
            <p:nvPr/>
          </p:nvGraphicFramePr>
          <p:xfrm>
            <a:off x="457200" y="2168525"/>
            <a:ext cx="465138" cy="347663"/>
          </p:xfrm>
          <a:graphic>
            <a:graphicData uri="http://schemas.openxmlformats.org/presentationml/2006/ole">
              <p:oleObj spid="_x0000_s12295" r:id="rId6" imgW="304665" imgH="228499" progId="Equation.3">
                <p:embed/>
              </p:oleObj>
            </a:graphicData>
          </a:graphic>
        </p:graphicFrame>
        <p:sp>
          <p:nvSpPr>
            <p:cNvPr id="22" name="Line 7"/>
            <p:cNvSpPr>
              <a:spLocks noChangeShapeType="1"/>
            </p:cNvSpPr>
            <p:nvPr/>
          </p:nvSpPr>
          <p:spPr bwMode="auto">
            <a:xfrm flipV="1">
              <a:off x="2922588" y="2543175"/>
              <a:ext cx="1587" cy="466725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grpSp>
          <p:nvGrpSpPr>
            <p:cNvPr id="23" name="Group 8"/>
            <p:cNvGrpSpPr>
              <a:grpSpLocks/>
            </p:cNvGrpSpPr>
            <p:nvPr/>
          </p:nvGrpSpPr>
          <p:grpSpPr bwMode="auto">
            <a:xfrm>
              <a:off x="2293938" y="2171700"/>
              <a:ext cx="1751012" cy="1104900"/>
              <a:chOff x="1445" y="1223"/>
              <a:chExt cx="1103" cy="696"/>
            </a:xfrm>
          </p:grpSpPr>
          <p:sp>
            <p:nvSpPr>
              <p:cNvPr id="27" name="AutoShape 9"/>
              <p:cNvSpPr>
                <a:spLocks noChangeArrowheads="1"/>
              </p:cNvSpPr>
              <p:nvPr/>
            </p:nvSpPr>
            <p:spPr bwMode="auto">
              <a:xfrm>
                <a:off x="1733" y="1223"/>
                <a:ext cx="239" cy="239"/>
              </a:xfrm>
              <a:prstGeom prst="flowChartOr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lnSpc>
                    <a:spcPct val="90000"/>
                  </a:lnSpc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</a:pPr>
                <a:endParaRPr lang="en-US" sz="2400">
                  <a:solidFill>
                    <a:schemeClr val="bg1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28" name="Line 10"/>
              <p:cNvSpPr>
                <a:spLocks noChangeShapeType="1"/>
              </p:cNvSpPr>
              <p:nvPr/>
            </p:nvSpPr>
            <p:spPr bwMode="auto">
              <a:xfrm>
                <a:off x="1445" y="1344"/>
                <a:ext cx="287" cy="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" name="Line 11"/>
              <p:cNvSpPr>
                <a:spLocks noChangeShapeType="1"/>
              </p:cNvSpPr>
              <p:nvPr/>
            </p:nvSpPr>
            <p:spPr bwMode="auto">
              <a:xfrm>
                <a:off x="1973" y="1344"/>
                <a:ext cx="287" cy="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graphicFrame>
            <p:nvGraphicFramePr>
              <p:cNvPr id="30" name="Object 12"/>
              <p:cNvGraphicFramePr>
                <a:graphicFrameLocks noChangeAspect="1"/>
              </p:cNvGraphicFramePr>
              <p:nvPr/>
            </p:nvGraphicFramePr>
            <p:xfrm>
              <a:off x="1685" y="1725"/>
              <a:ext cx="268" cy="194"/>
            </p:xfrm>
            <a:graphic>
              <a:graphicData uri="http://schemas.openxmlformats.org/presentationml/2006/ole">
                <p:oleObj spid="_x0000_s12296" r:id="rId7" imgW="279281" imgH="203115" progId="Equation.3">
                  <p:embed/>
                </p:oleObj>
              </a:graphicData>
            </a:graphic>
          </p:graphicFrame>
          <p:graphicFrame>
            <p:nvGraphicFramePr>
              <p:cNvPr id="31" name="Object 13"/>
              <p:cNvGraphicFramePr>
                <a:graphicFrameLocks noChangeAspect="1"/>
              </p:cNvGraphicFramePr>
              <p:nvPr/>
            </p:nvGraphicFramePr>
            <p:xfrm>
              <a:off x="2292" y="1248"/>
              <a:ext cx="256" cy="194"/>
            </p:xfrm>
            <a:graphic>
              <a:graphicData uri="http://schemas.openxmlformats.org/presentationml/2006/ole">
                <p:oleObj spid="_x0000_s12297" r:id="rId8" imgW="266438" imgH="203005" progId="Equation.3">
                  <p:embed/>
                </p:oleObj>
              </a:graphicData>
            </a:graphic>
          </p:graphicFrame>
        </p:grpSp>
        <p:sp>
          <p:nvSpPr>
            <p:cNvPr id="24" name="Text Box 25"/>
            <p:cNvSpPr txBox="1">
              <a:spLocks noChangeArrowheads="1"/>
            </p:cNvSpPr>
            <p:nvPr/>
          </p:nvSpPr>
          <p:spPr bwMode="auto">
            <a:xfrm>
              <a:off x="2500313" y="3168650"/>
              <a:ext cx="809625" cy="3365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defTabSz="457200" eaLnBrk="0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16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AWGN</a:t>
              </a:r>
            </a:p>
          </p:txBody>
        </p:sp>
        <p:graphicFrame>
          <p:nvGraphicFramePr>
            <p:cNvPr id="25" name="Object 27"/>
            <p:cNvGraphicFramePr>
              <a:graphicFrameLocks noChangeAspect="1"/>
            </p:cNvGraphicFramePr>
            <p:nvPr/>
          </p:nvGraphicFramePr>
          <p:xfrm>
            <a:off x="4997450" y="2168525"/>
            <a:ext cx="2774950" cy="439738"/>
          </p:xfrm>
          <a:graphic>
            <a:graphicData uri="http://schemas.openxmlformats.org/presentationml/2006/ole">
              <p:oleObj spid="_x0000_s12298" r:id="rId9" imgW="491465" imgH="228581" progId="Equation.3">
                <p:embed/>
              </p:oleObj>
            </a:graphicData>
          </a:graphic>
        </p:graphicFrame>
        <p:sp>
          <p:nvSpPr>
            <p:cNvPr id="26" name="Rectangle 30"/>
            <p:cNvSpPr>
              <a:spLocks noChangeArrowheads="1"/>
            </p:cNvSpPr>
            <p:nvPr/>
          </p:nvSpPr>
          <p:spPr bwMode="auto">
            <a:xfrm>
              <a:off x="4876800" y="2057400"/>
              <a:ext cx="3276600" cy="609600"/>
            </a:xfrm>
            <a:prstGeom prst="rect">
              <a:avLst/>
            </a:prstGeom>
            <a:noFill/>
            <a:ln w="126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 sz="2400">
                <a:solidFill>
                  <a:schemeClr val="bg1"/>
                </a:solidFill>
                <a:latin typeface="Times New Roman" pitchFamily="18" charset="0"/>
                <a:cs typeface="Arial" charset="0"/>
              </a:endParaRPr>
            </a:p>
          </p:txBody>
        </p:sp>
      </p:grpSp>
      <p:grpSp>
        <p:nvGrpSpPr>
          <p:cNvPr id="47" name="46 - Ομάδα"/>
          <p:cNvGrpSpPr/>
          <p:nvPr/>
        </p:nvGrpSpPr>
        <p:grpSpPr>
          <a:xfrm>
            <a:off x="825500" y="4725144"/>
            <a:ext cx="7175500" cy="1447056"/>
            <a:chOff x="825500" y="4725144"/>
            <a:chExt cx="7175500" cy="1447056"/>
          </a:xfrm>
        </p:grpSpPr>
        <p:grpSp>
          <p:nvGrpSpPr>
            <p:cNvPr id="33" name="Group 14"/>
            <p:cNvGrpSpPr>
              <a:grpSpLocks/>
            </p:cNvGrpSpPr>
            <p:nvPr/>
          </p:nvGrpSpPr>
          <p:grpSpPr bwMode="auto">
            <a:xfrm>
              <a:off x="2798763" y="4729163"/>
              <a:ext cx="2216150" cy="1104900"/>
              <a:chOff x="1763" y="2979"/>
              <a:chExt cx="1396" cy="696"/>
            </a:xfrm>
          </p:grpSpPr>
          <p:grpSp>
            <p:nvGrpSpPr>
              <p:cNvPr id="39" name="Group 15"/>
              <p:cNvGrpSpPr>
                <a:grpSpLocks/>
              </p:cNvGrpSpPr>
              <p:nvPr/>
            </p:nvGrpSpPr>
            <p:grpSpPr bwMode="auto">
              <a:xfrm>
                <a:off x="2056" y="2979"/>
                <a:ext cx="1103" cy="696"/>
                <a:chOff x="2056" y="2979"/>
                <a:chExt cx="1103" cy="696"/>
              </a:xfrm>
            </p:grpSpPr>
            <p:sp>
              <p:nvSpPr>
                <p:cNvPr id="42" name="AutoShape 16"/>
                <p:cNvSpPr>
                  <a:spLocks noChangeArrowheads="1"/>
                </p:cNvSpPr>
                <p:nvPr/>
              </p:nvSpPr>
              <p:spPr bwMode="auto">
                <a:xfrm>
                  <a:off x="2344" y="2979"/>
                  <a:ext cx="239" cy="239"/>
                </a:xfrm>
                <a:prstGeom prst="flowChartOr">
                  <a:avLst/>
                </a:prstGeom>
                <a:noFill/>
                <a:ln w="126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hangingPunct="0">
                    <a:lnSpc>
                      <a:spcPct val="90000"/>
                    </a:lnSpc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</a:pPr>
                  <a:endParaRPr lang="en-US" sz="2400">
                    <a:solidFill>
                      <a:schemeClr val="bg1"/>
                    </a:solidFill>
                    <a:latin typeface="Times New Roman" pitchFamily="18" charset="0"/>
                    <a:cs typeface="Arial" charset="0"/>
                  </a:endParaRPr>
                </a:p>
              </p:txBody>
            </p:sp>
            <p:sp>
              <p:nvSpPr>
                <p:cNvPr id="43" name="Line 17"/>
                <p:cNvSpPr>
                  <a:spLocks noChangeShapeType="1"/>
                </p:cNvSpPr>
                <p:nvPr/>
              </p:nvSpPr>
              <p:spPr bwMode="auto">
                <a:xfrm>
                  <a:off x="2056" y="3100"/>
                  <a:ext cx="287" cy="0"/>
                </a:xfrm>
                <a:prstGeom prst="line">
                  <a:avLst/>
                </a:prstGeom>
                <a:noFill/>
                <a:ln w="12600">
                  <a:solidFill>
                    <a:srgbClr val="000000"/>
                  </a:solidFill>
                  <a:miter lim="800000"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44" name="Line 18"/>
                <p:cNvSpPr>
                  <a:spLocks noChangeShapeType="1"/>
                </p:cNvSpPr>
                <p:nvPr/>
              </p:nvSpPr>
              <p:spPr bwMode="auto">
                <a:xfrm>
                  <a:off x="2584" y="3100"/>
                  <a:ext cx="287" cy="0"/>
                </a:xfrm>
                <a:prstGeom prst="line">
                  <a:avLst/>
                </a:prstGeom>
                <a:noFill/>
                <a:ln w="12600">
                  <a:solidFill>
                    <a:srgbClr val="000000"/>
                  </a:solidFill>
                  <a:miter lim="800000"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l-GR"/>
                </a:p>
              </p:txBody>
            </p:sp>
            <p:graphicFrame>
              <p:nvGraphicFramePr>
                <p:cNvPr id="45" name="Object 19"/>
                <p:cNvGraphicFramePr>
                  <a:graphicFrameLocks noChangeAspect="1"/>
                </p:cNvGraphicFramePr>
                <p:nvPr/>
              </p:nvGraphicFramePr>
              <p:xfrm>
                <a:off x="2296" y="3481"/>
                <a:ext cx="268" cy="194"/>
              </p:xfrm>
              <a:graphic>
                <a:graphicData uri="http://schemas.openxmlformats.org/presentationml/2006/ole">
                  <p:oleObj spid="_x0000_s12299" r:id="rId10" imgW="279281" imgH="203115" progId="Equation.3">
                    <p:embed/>
                  </p:oleObj>
                </a:graphicData>
              </a:graphic>
            </p:graphicFrame>
            <p:graphicFrame>
              <p:nvGraphicFramePr>
                <p:cNvPr id="46" name="Object 20"/>
                <p:cNvGraphicFramePr>
                  <a:graphicFrameLocks noChangeAspect="1"/>
                </p:cNvGraphicFramePr>
                <p:nvPr/>
              </p:nvGraphicFramePr>
              <p:xfrm>
                <a:off x="2903" y="3004"/>
                <a:ext cx="256" cy="194"/>
              </p:xfrm>
              <a:graphic>
                <a:graphicData uri="http://schemas.openxmlformats.org/presentationml/2006/ole">
                  <p:oleObj spid="_x0000_s12300" r:id="rId11" imgW="266438" imgH="203005" progId="Equation.3">
                    <p:embed/>
                  </p:oleObj>
                </a:graphicData>
              </a:graphic>
            </p:graphicFrame>
          </p:grpSp>
          <p:sp>
            <p:nvSpPr>
              <p:cNvPr id="40" name="Line 21"/>
              <p:cNvSpPr>
                <a:spLocks noChangeShapeType="1"/>
              </p:cNvSpPr>
              <p:nvPr/>
            </p:nvSpPr>
            <p:spPr bwMode="auto">
              <a:xfrm flipV="1">
                <a:off x="2461" y="3207"/>
                <a:ext cx="0" cy="293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graphicFrame>
            <p:nvGraphicFramePr>
              <p:cNvPr id="41" name="Object 22"/>
              <p:cNvGraphicFramePr>
                <a:graphicFrameLocks noChangeAspect="1"/>
              </p:cNvGraphicFramePr>
              <p:nvPr/>
            </p:nvGraphicFramePr>
            <p:xfrm>
              <a:off x="1763" y="3004"/>
              <a:ext cx="292" cy="218"/>
            </p:xfrm>
            <a:graphic>
              <a:graphicData uri="http://schemas.openxmlformats.org/presentationml/2006/ole">
                <p:oleObj spid="_x0000_s12301" r:id="rId12" imgW="304665" imgH="228499" progId="Equation.3">
                  <p:embed/>
                </p:oleObj>
              </a:graphicData>
            </a:graphic>
          </p:graphicFrame>
        </p:grpSp>
        <p:sp>
          <p:nvSpPr>
            <p:cNvPr id="34" name="AutoShape 23"/>
            <p:cNvSpPr>
              <a:spLocks noChangeArrowheads="1"/>
            </p:cNvSpPr>
            <p:nvPr/>
          </p:nvSpPr>
          <p:spPr bwMode="auto">
            <a:xfrm>
              <a:off x="825500" y="4725144"/>
              <a:ext cx="1676400" cy="864096"/>
            </a:xfrm>
            <a:prstGeom prst="homePlate">
              <a:avLst>
                <a:gd name="adj" fmla="val 37919"/>
              </a:avLst>
            </a:prstGeom>
            <a:noFill/>
            <a:ln w="1260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 defTabSz="457200" eaLnBrk="0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l-GR" dirty="0" smtClean="0">
                  <a:latin typeface="Times New Roman" pitchFamily="18" charset="0"/>
                  <a:cs typeface="Arial" charset="0"/>
                </a:rPr>
                <a:t>Ιδανικά Κανάλια</a:t>
              </a:r>
              <a:endParaRPr lang="en-GB" dirty="0">
                <a:latin typeface="Times New Roman" pitchFamily="18" charset="0"/>
                <a:cs typeface="Arial" charset="0"/>
              </a:endParaRPr>
            </a:p>
          </p:txBody>
        </p:sp>
        <p:graphicFrame>
          <p:nvGraphicFramePr>
            <p:cNvPr id="35" name="Object 24"/>
            <p:cNvGraphicFramePr>
              <a:graphicFrameLocks noChangeAspect="1"/>
            </p:cNvGraphicFramePr>
            <p:nvPr/>
          </p:nvGraphicFramePr>
          <p:xfrm>
            <a:off x="977900" y="5291138"/>
            <a:ext cx="1103313" cy="347662"/>
          </p:xfrm>
          <a:graphic>
            <a:graphicData uri="http://schemas.openxmlformats.org/presentationml/2006/ole">
              <p:oleObj spid="_x0000_s12302" r:id="rId13" imgW="491352" imgH="228529" progId="Equation.3">
                <p:embed/>
              </p:oleObj>
            </a:graphicData>
          </a:graphic>
        </p:graphicFrame>
        <p:sp>
          <p:nvSpPr>
            <p:cNvPr id="36" name="Text Box 26"/>
            <p:cNvSpPr txBox="1">
              <a:spLocks noChangeArrowheads="1"/>
            </p:cNvSpPr>
            <p:nvPr/>
          </p:nvSpPr>
          <p:spPr bwMode="auto">
            <a:xfrm>
              <a:off x="3517900" y="5835650"/>
              <a:ext cx="809625" cy="3365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defTabSz="457200" eaLnBrk="0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16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AWGN</a:t>
              </a:r>
            </a:p>
          </p:txBody>
        </p:sp>
        <p:graphicFrame>
          <p:nvGraphicFramePr>
            <p:cNvPr id="37" name="Object 28"/>
            <p:cNvGraphicFramePr>
              <a:graphicFrameLocks noChangeAspect="1"/>
            </p:cNvGraphicFramePr>
            <p:nvPr/>
          </p:nvGraphicFramePr>
          <p:xfrm>
            <a:off x="5734050" y="4894263"/>
            <a:ext cx="2038350" cy="439737"/>
          </p:xfrm>
          <a:graphic>
            <a:graphicData uri="http://schemas.openxmlformats.org/presentationml/2006/ole">
              <p:oleObj spid="_x0000_s12303" r:id="rId14" imgW="491497" imgH="228596" progId="Equation.3">
                <p:embed/>
              </p:oleObj>
            </a:graphicData>
          </a:graphic>
        </p:graphicFrame>
        <p:sp>
          <p:nvSpPr>
            <p:cNvPr id="38" name="Rectangle 29"/>
            <p:cNvSpPr>
              <a:spLocks noChangeArrowheads="1"/>
            </p:cNvSpPr>
            <p:nvPr/>
          </p:nvSpPr>
          <p:spPr bwMode="auto">
            <a:xfrm>
              <a:off x="5486400" y="4800600"/>
              <a:ext cx="2514600" cy="609600"/>
            </a:xfrm>
            <a:prstGeom prst="rect">
              <a:avLst/>
            </a:prstGeom>
            <a:noFill/>
            <a:ln w="126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 sz="2400">
                <a:solidFill>
                  <a:schemeClr val="bg1"/>
                </a:solidFill>
                <a:latin typeface="Times New Roman" pitchFamily="18" charset="0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ustomShape 1"/>
          <p:cNvSpPr/>
          <p:nvPr/>
        </p:nvSpPr>
        <p:spPr>
          <a:xfrm>
            <a:off x="457200" y="274680"/>
            <a:ext cx="822744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el-GR" sz="4000" strike="noStrike">
                <a:solidFill>
                  <a:srgbClr val="5075BC"/>
                </a:solidFill>
                <a:latin typeface="Arial"/>
                <a:ea typeface="DejaVu Sans"/>
              </a:rPr>
              <a:t>Σχεδιασμός δέκτη που μεγιστοποιεί το </a:t>
            </a:r>
            <a:r>
              <a:rPr lang="el-GR" sz="4000">
                <a:solidFill>
                  <a:srgbClr val="5075BC"/>
                </a:solidFill>
                <a:latin typeface="Arial"/>
                <a:ea typeface="DejaVu Sans"/>
              </a:rPr>
              <a:t>SNR</a:t>
            </a:r>
            <a:endParaRPr/>
          </a:p>
        </p:txBody>
      </p:sp>
      <p:sp>
        <p:nvSpPr>
          <p:cNvPr id="203" name="CustomShape 2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4" name="CustomShape 3"/>
          <p:cNvSpPr/>
          <p:nvPr/>
        </p:nvSpPr>
        <p:spPr>
          <a:xfrm>
            <a:off x="464040" y="6453360"/>
            <a:ext cx="8066160" cy="285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05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3960" cy="702360"/>
          </a:xfrm>
          <a:prstGeom prst="rect">
            <a:avLst/>
          </a:prstGeom>
          <a:ln>
            <a:noFill/>
          </a:ln>
        </p:spPr>
      </p:pic>
      <p:sp>
        <p:nvSpPr>
          <p:cNvPr id="206" name="CustomShape 4"/>
          <p:cNvSpPr/>
          <p:nvPr/>
        </p:nvSpPr>
        <p:spPr>
          <a:xfrm>
            <a:off x="457200" y="1438200"/>
            <a:ext cx="8228520" cy="4710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l-GR" sz="2800" strike="noStrike" dirty="0">
                <a:solidFill>
                  <a:srgbClr val="000000"/>
                </a:solidFill>
                <a:latin typeface="Arial"/>
                <a:ea typeface="Arial"/>
              </a:rPr>
              <a:t>Πρόβλημα:</a:t>
            </a:r>
            <a:endParaRPr dirty="0"/>
          </a:p>
          <a:p>
            <a:pPr lvl="1">
              <a:buSzPct val="45000"/>
              <a:buFont typeface="StarSymbol"/>
              <a:buChar char=""/>
            </a:pPr>
            <a:r>
              <a:rPr lang="el-GR" sz="2400" strike="noStrike" dirty="0">
                <a:solidFill>
                  <a:srgbClr val="000000"/>
                </a:solidFill>
                <a:latin typeface="Arial"/>
                <a:ea typeface="Arial"/>
              </a:rPr>
              <a:t>Σχεδιάζουμε το φίλτρο του δέκτη </a:t>
            </a:r>
            <a:r>
              <a:rPr lang="en-GB" sz="2400" strike="noStrike" dirty="0">
                <a:solidFill>
                  <a:srgbClr val="000000"/>
                </a:solidFill>
                <a:latin typeface="Arial"/>
                <a:ea typeface="Arial"/>
              </a:rPr>
              <a:t>h(t) </a:t>
            </a:r>
            <a:r>
              <a:rPr lang="el-GR" sz="2400" strike="noStrike" dirty="0">
                <a:solidFill>
                  <a:srgbClr val="000000"/>
                </a:solidFill>
                <a:latin typeface="Arial"/>
                <a:ea typeface="Arial"/>
              </a:rPr>
              <a:t>έτσι ώστε να μεγιστοποιεί το </a:t>
            </a:r>
            <a:r>
              <a:rPr lang="en-GB" sz="2400" strike="noStrike" dirty="0">
                <a:solidFill>
                  <a:srgbClr val="000000"/>
                </a:solidFill>
                <a:latin typeface="Arial"/>
                <a:ea typeface="Arial"/>
              </a:rPr>
              <a:t>SNR </a:t>
            </a:r>
            <a:r>
              <a:rPr lang="el-GR" sz="2400" strike="noStrike" dirty="0">
                <a:solidFill>
                  <a:srgbClr val="000000"/>
                </a:solidFill>
                <a:latin typeface="Arial"/>
                <a:ea typeface="Arial"/>
              </a:rPr>
              <a:t>κατά τη διάρκεια της δειγματοληψίας όταν μεταδίδονται τα</a:t>
            </a:r>
            <a:endParaRPr dirty="0"/>
          </a:p>
          <a:p>
            <a:pPr>
              <a:buSzPct val="45000"/>
              <a:buFont typeface="StarSymbol"/>
              <a:buChar char=""/>
            </a:pPr>
            <a:r>
              <a:rPr lang="el-GR" sz="2800" strike="noStrike" dirty="0">
                <a:solidFill>
                  <a:srgbClr val="000000"/>
                </a:solidFill>
                <a:latin typeface="Arial"/>
                <a:ea typeface="Arial"/>
              </a:rPr>
              <a:t>Λύση:</a:t>
            </a:r>
            <a:endParaRPr dirty="0"/>
          </a:p>
          <a:p>
            <a:pPr lvl="1">
              <a:buSzPct val="45000"/>
              <a:buFont typeface="StarSymbol"/>
              <a:buChar char=""/>
            </a:pPr>
            <a:r>
              <a:rPr lang="el-GR" sz="2400" strike="noStrike" dirty="0">
                <a:solidFill>
                  <a:srgbClr val="000000"/>
                </a:solidFill>
                <a:latin typeface="Arial"/>
                <a:ea typeface="Arial"/>
              </a:rPr>
              <a:t>Το βέλτιστο φίλτρο</a:t>
            </a:r>
            <a:r>
              <a:rPr lang="en-GB" sz="2400" strike="noStrike" dirty="0">
                <a:solidFill>
                  <a:srgbClr val="000000"/>
                </a:solidFill>
                <a:latin typeface="Arial"/>
                <a:ea typeface="Arial"/>
              </a:rPr>
              <a:t>,</a:t>
            </a:r>
            <a:r>
              <a:rPr lang="el-GR" sz="2400" strike="noStrike" dirty="0">
                <a:solidFill>
                  <a:srgbClr val="000000"/>
                </a:solidFill>
                <a:latin typeface="Arial"/>
                <a:ea typeface="Arial"/>
              </a:rPr>
              <a:t> είναι το Κατάλληλο φίλτρο που δίνεται από:</a:t>
            </a:r>
            <a:endParaRPr dirty="0"/>
          </a:p>
          <a:p>
            <a:endParaRPr dirty="0"/>
          </a:p>
          <a:p>
            <a:endParaRPr dirty="0"/>
          </a:p>
          <a:p>
            <a:r>
              <a:rPr lang="en-GB" sz="2000" strike="noStrike" dirty="0">
                <a:solidFill>
                  <a:srgbClr val="000000"/>
                </a:solidFill>
                <a:latin typeface="Arial"/>
                <a:ea typeface="Arial"/>
              </a:rPr>
              <a:t>  </a:t>
            </a:r>
            <a:r>
              <a:rPr lang="el-GR" sz="2400" strike="noStrike" dirty="0">
                <a:solidFill>
                  <a:srgbClr val="000000"/>
                </a:solidFill>
                <a:latin typeface="Arial"/>
                <a:ea typeface="Arial"/>
              </a:rPr>
              <a:t>που είναι η χρονικά ανεστραμμένη και με καθυστέρηση εκδοχή του συζυγούς του μεταδιδόμενου σήματος</a:t>
            </a:r>
            <a:endParaRPr dirty="0"/>
          </a:p>
        </p:txBody>
      </p:sp>
      <p:pic>
        <p:nvPicPr>
          <p:cNvPr id="207" name="206 - Εικόνα"/>
          <p:cNvPicPr/>
          <p:nvPr/>
        </p:nvPicPr>
        <p:blipFill>
          <a:blip r:embed="rId5" cstate="print"/>
          <a:stretch/>
        </p:blipFill>
        <p:spPr>
          <a:xfrm>
            <a:off x="6048000" y="2568960"/>
            <a:ext cx="1860840" cy="419040"/>
          </a:xfrm>
          <a:prstGeom prst="rect">
            <a:avLst/>
          </a:prstGeom>
          <a:ln>
            <a:noFill/>
          </a:ln>
        </p:spPr>
      </p:pic>
      <p:pic>
        <p:nvPicPr>
          <p:cNvPr id="208" name="207 - Εικόνα"/>
          <p:cNvPicPr/>
          <p:nvPr/>
        </p:nvPicPr>
        <p:blipFill>
          <a:blip r:embed="rId6" cstate="print"/>
          <a:stretch/>
        </p:blipFill>
        <p:spPr>
          <a:xfrm>
            <a:off x="3367800" y="3852000"/>
            <a:ext cx="2008440" cy="432000"/>
          </a:xfrm>
          <a:prstGeom prst="rect">
            <a:avLst/>
          </a:prstGeom>
          <a:ln>
            <a:noFill/>
          </a:ln>
        </p:spPr>
      </p:pic>
      <p:pic>
        <p:nvPicPr>
          <p:cNvPr id="209" name="208 - Εικόνα"/>
          <p:cNvPicPr/>
          <p:nvPr/>
        </p:nvPicPr>
        <p:blipFill>
          <a:blip r:embed="rId7" cstate="print"/>
          <a:stretch/>
        </p:blipFill>
        <p:spPr>
          <a:xfrm>
            <a:off x="3168000" y="4320000"/>
            <a:ext cx="3188160" cy="432000"/>
          </a:xfrm>
          <a:prstGeom prst="rect">
            <a:avLst/>
          </a:prstGeom>
          <a:ln>
            <a:noFill/>
          </a:ln>
        </p:spPr>
      </p:pic>
      <p:grpSp>
        <p:nvGrpSpPr>
          <p:cNvPr id="14" name="13 - Ομάδα"/>
          <p:cNvGrpSpPr/>
          <p:nvPr/>
        </p:nvGrpSpPr>
        <p:grpSpPr>
          <a:xfrm>
            <a:off x="609600" y="5557838"/>
            <a:ext cx="6096000" cy="847725"/>
            <a:chOff x="609600" y="5557838"/>
            <a:chExt cx="6096000" cy="847725"/>
          </a:xfrm>
        </p:grpSpPr>
        <p:sp>
          <p:nvSpPr>
            <p:cNvPr id="15" name="Line 9"/>
            <p:cNvSpPr>
              <a:spLocks noChangeShapeType="1"/>
            </p:cNvSpPr>
            <p:nvPr/>
          </p:nvSpPr>
          <p:spPr bwMode="auto">
            <a:xfrm>
              <a:off x="685800" y="6248400"/>
              <a:ext cx="2514600" cy="158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6" name="Rectangle 10"/>
            <p:cNvSpPr>
              <a:spLocks noChangeArrowheads="1"/>
            </p:cNvSpPr>
            <p:nvPr/>
          </p:nvSpPr>
          <p:spPr bwMode="auto">
            <a:xfrm>
              <a:off x="1066800" y="5791200"/>
              <a:ext cx="533400" cy="457200"/>
            </a:xfrm>
            <a:prstGeom prst="rect">
              <a:avLst/>
            </a:prstGeom>
            <a:solidFill>
              <a:srgbClr val="00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 sz="2400">
                <a:solidFill>
                  <a:schemeClr val="bg1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7" name="Rectangle 11"/>
            <p:cNvSpPr>
              <a:spLocks noChangeArrowheads="1"/>
            </p:cNvSpPr>
            <p:nvPr/>
          </p:nvSpPr>
          <p:spPr bwMode="auto">
            <a:xfrm>
              <a:off x="1600200" y="6019800"/>
              <a:ext cx="609600" cy="228600"/>
            </a:xfrm>
            <a:prstGeom prst="rect">
              <a:avLst/>
            </a:prstGeom>
            <a:solidFill>
              <a:srgbClr val="00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 sz="2400">
                <a:solidFill>
                  <a:schemeClr val="bg1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8" name="Line 13"/>
            <p:cNvSpPr>
              <a:spLocks noChangeShapeType="1"/>
            </p:cNvSpPr>
            <p:nvPr/>
          </p:nvSpPr>
          <p:spPr bwMode="auto">
            <a:xfrm flipV="1">
              <a:off x="1066800" y="5557838"/>
              <a:ext cx="1588" cy="847725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19" name="Object 16"/>
            <p:cNvGraphicFramePr>
              <a:graphicFrameLocks noChangeAspect="1"/>
            </p:cNvGraphicFramePr>
            <p:nvPr/>
          </p:nvGraphicFramePr>
          <p:xfrm>
            <a:off x="609600" y="5595938"/>
            <a:ext cx="465138" cy="347662"/>
          </p:xfrm>
          <a:graphic>
            <a:graphicData uri="http://schemas.openxmlformats.org/presentationml/2006/ole">
              <p:oleObj spid="_x0000_s13314" r:id="rId8" imgW="304665" imgH="228499" progId="Equation.3">
                <p:embed/>
              </p:oleObj>
            </a:graphicData>
          </a:graphic>
        </p:graphicFrame>
        <p:sp>
          <p:nvSpPr>
            <p:cNvPr id="20" name="Line 17"/>
            <p:cNvSpPr>
              <a:spLocks noChangeShapeType="1"/>
            </p:cNvSpPr>
            <p:nvPr/>
          </p:nvSpPr>
          <p:spPr bwMode="auto">
            <a:xfrm>
              <a:off x="4191000" y="6248400"/>
              <a:ext cx="2514600" cy="158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5181600" y="5791200"/>
              <a:ext cx="533400" cy="457200"/>
            </a:xfrm>
            <a:prstGeom prst="rect">
              <a:avLst/>
            </a:prstGeom>
            <a:solidFill>
              <a:srgbClr val="00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 sz="2400">
                <a:solidFill>
                  <a:schemeClr val="bg1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4572000" y="6019800"/>
              <a:ext cx="609600" cy="228600"/>
            </a:xfrm>
            <a:prstGeom prst="rect">
              <a:avLst/>
            </a:prstGeom>
            <a:solidFill>
              <a:srgbClr val="00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 sz="2400">
                <a:solidFill>
                  <a:schemeClr val="bg1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 flipV="1">
              <a:off x="4572000" y="5557838"/>
              <a:ext cx="1588" cy="847725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24" name="Object 24"/>
            <p:cNvGraphicFramePr>
              <a:graphicFrameLocks noChangeAspect="1"/>
            </p:cNvGraphicFramePr>
            <p:nvPr/>
          </p:nvGraphicFramePr>
          <p:xfrm>
            <a:off x="3962400" y="5586413"/>
            <a:ext cx="1222375" cy="368300"/>
          </p:xfrm>
          <a:graphic>
            <a:graphicData uri="http://schemas.openxmlformats.org/presentationml/2006/ole">
              <p:oleObj spid="_x0000_s13315" r:id="rId9" imgW="491368" imgH="241238" progId="Equation.3">
                <p:embed/>
              </p:oleObj>
            </a:graphicData>
          </a:graphic>
        </p:graphicFrame>
        <p:sp>
          <p:nvSpPr>
            <p:cNvPr id="25" name="AutoShape 25"/>
            <p:cNvSpPr>
              <a:spLocks noChangeArrowheads="1"/>
            </p:cNvSpPr>
            <p:nvPr/>
          </p:nvSpPr>
          <p:spPr bwMode="auto">
            <a:xfrm>
              <a:off x="3352800" y="5943600"/>
              <a:ext cx="609600" cy="304800"/>
            </a:xfrm>
            <a:prstGeom prst="rightArrow">
              <a:avLst>
                <a:gd name="adj1" fmla="val 50000"/>
                <a:gd name="adj2" fmla="val 50000"/>
              </a:avLst>
            </a:prstGeom>
            <a:noFill/>
            <a:ln w="12600">
              <a:solidFill>
                <a:srgbClr val="00CC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 sz="2400">
                <a:solidFill>
                  <a:schemeClr val="bg1"/>
                </a:solidFill>
                <a:latin typeface="Times New Roman" pitchFamily="18" charset="0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>
            <a:off x="457200" y="274680"/>
            <a:ext cx="822744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el-GR" sz="4000" strike="noStrike">
                <a:solidFill>
                  <a:srgbClr val="5075BC"/>
                </a:solidFill>
                <a:latin typeface="Arial"/>
                <a:ea typeface="DejaVu Sans"/>
              </a:rPr>
              <a:t>Παράδειγμα κατάλληλου φίλτρου</a:t>
            </a:r>
            <a:endParaRPr/>
          </a:p>
        </p:txBody>
      </p:sp>
      <p:sp>
        <p:nvSpPr>
          <p:cNvPr id="215" name="CustomShape 2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464040" y="6453360"/>
            <a:ext cx="8066160" cy="285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17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3960" cy="702360"/>
          </a:xfrm>
          <a:prstGeom prst="rect">
            <a:avLst/>
          </a:prstGeom>
          <a:ln>
            <a:noFill/>
          </a:ln>
        </p:spPr>
      </p:pic>
      <p:grpSp>
        <p:nvGrpSpPr>
          <p:cNvPr id="57" name="56 - Ομάδα"/>
          <p:cNvGrpSpPr/>
          <p:nvPr/>
        </p:nvGrpSpPr>
        <p:grpSpPr>
          <a:xfrm>
            <a:off x="304800" y="1295400"/>
            <a:ext cx="8001000" cy="4876800"/>
            <a:chOff x="304800" y="1295400"/>
            <a:chExt cx="8001000" cy="4876800"/>
          </a:xfrm>
        </p:grpSpPr>
        <p:sp>
          <p:nvSpPr>
            <p:cNvPr id="58" name="Line 3"/>
            <p:cNvSpPr>
              <a:spLocks noChangeShapeType="1"/>
            </p:cNvSpPr>
            <p:nvPr/>
          </p:nvSpPr>
          <p:spPr bwMode="auto">
            <a:xfrm>
              <a:off x="914400" y="1600200"/>
              <a:ext cx="1588" cy="182880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9" name="Line 4"/>
            <p:cNvSpPr>
              <a:spLocks noChangeShapeType="1"/>
            </p:cNvSpPr>
            <p:nvPr/>
          </p:nvSpPr>
          <p:spPr bwMode="auto">
            <a:xfrm>
              <a:off x="609600" y="2819400"/>
              <a:ext cx="1905000" cy="158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0" name="Rectangle 5"/>
            <p:cNvSpPr>
              <a:spLocks noChangeArrowheads="1"/>
            </p:cNvSpPr>
            <p:nvPr/>
          </p:nvSpPr>
          <p:spPr bwMode="auto">
            <a:xfrm>
              <a:off x="914400" y="2209800"/>
              <a:ext cx="914400" cy="609600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 sz="2400">
                <a:solidFill>
                  <a:schemeClr val="bg1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1" name="Text Box 6"/>
            <p:cNvSpPr txBox="1">
              <a:spLocks noChangeArrowheads="1"/>
            </p:cNvSpPr>
            <p:nvPr/>
          </p:nvSpPr>
          <p:spPr bwMode="auto">
            <a:xfrm>
              <a:off x="1595438" y="2757488"/>
              <a:ext cx="306387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defTabSz="457200" eaLnBrk="0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i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T</a:t>
              </a:r>
            </a:p>
          </p:txBody>
        </p:sp>
        <p:sp>
          <p:nvSpPr>
            <p:cNvPr id="62" name="Text Box 7"/>
            <p:cNvSpPr txBox="1">
              <a:spLocks noChangeArrowheads="1"/>
            </p:cNvSpPr>
            <p:nvPr/>
          </p:nvSpPr>
          <p:spPr bwMode="auto">
            <a:xfrm>
              <a:off x="2205038" y="2757488"/>
              <a:ext cx="244475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defTabSz="457200" eaLnBrk="0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i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t</a:t>
              </a:r>
            </a:p>
          </p:txBody>
        </p:sp>
        <p:sp>
          <p:nvSpPr>
            <p:cNvPr id="63" name="Line 8"/>
            <p:cNvSpPr>
              <a:spLocks noChangeShapeType="1"/>
            </p:cNvSpPr>
            <p:nvPr/>
          </p:nvSpPr>
          <p:spPr bwMode="auto">
            <a:xfrm>
              <a:off x="3276600" y="1600200"/>
              <a:ext cx="1588" cy="182880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4" name="Line 9"/>
            <p:cNvSpPr>
              <a:spLocks noChangeShapeType="1"/>
            </p:cNvSpPr>
            <p:nvPr/>
          </p:nvSpPr>
          <p:spPr bwMode="auto">
            <a:xfrm>
              <a:off x="2971800" y="2819400"/>
              <a:ext cx="1905000" cy="158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5" name="Rectangle 10"/>
            <p:cNvSpPr>
              <a:spLocks noChangeArrowheads="1"/>
            </p:cNvSpPr>
            <p:nvPr/>
          </p:nvSpPr>
          <p:spPr bwMode="auto">
            <a:xfrm>
              <a:off x="3276600" y="2209800"/>
              <a:ext cx="914400" cy="609600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 sz="2400">
                <a:solidFill>
                  <a:schemeClr val="bg1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6" name="Text Box 11"/>
            <p:cNvSpPr txBox="1">
              <a:spLocks noChangeArrowheads="1"/>
            </p:cNvSpPr>
            <p:nvPr/>
          </p:nvSpPr>
          <p:spPr bwMode="auto">
            <a:xfrm>
              <a:off x="3957638" y="2757488"/>
              <a:ext cx="306387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defTabSz="457200" eaLnBrk="0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i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T</a:t>
              </a:r>
            </a:p>
          </p:txBody>
        </p:sp>
        <p:sp>
          <p:nvSpPr>
            <p:cNvPr id="67" name="Text Box 12"/>
            <p:cNvSpPr txBox="1">
              <a:spLocks noChangeArrowheads="1"/>
            </p:cNvSpPr>
            <p:nvPr/>
          </p:nvSpPr>
          <p:spPr bwMode="auto">
            <a:xfrm>
              <a:off x="4567238" y="2757488"/>
              <a:ext cx="244475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defTabSz="457200" eaLnBrk="0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i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t</a:t>
              </a:r>
            </a:p>
          </p:txBody>
        </p:sp>
        <p:sp>
          <p:nvSpPr>
            <p:cNvPr id="68" name="Line 13"/>
            <p:cNvSpPr>
              <a:spLocks noChangeShapeType="1"/>
            </p:cNvSpPr>
            <p:nvPr/>
          </p:nvSpPr>
          <p:spPr bwMode="auto">
            <a:xfrm>
              <a:off x="5638800" y="1295400"/>
              <a:ext cx="1588" cy="213360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9" name="Line 14"/>
            <p:cNvSpPr>
              <a:spLocks noChangeShapeType="1"/>
            </p:cNvSpPr>
            <p:nvPr/>
          </p:nvSpPr>
          <p:spPr bwMode="auto">
            <a:xfrm>
              <a:off x="5334000" y="2819400"/>
              <a:ext cx="2971800" cy="158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0" name="Text Box 15"/>
            <p:cNvSpPr txBox="1">
              <a:spLocks noChangeArrowheads="1"/>
            </p:cNvSpPr>
            <p:nvPr/>
          </p:nvSpPr>
          <p:spPr bwMode="auto">
            <a:xfrm>
              <a:off x="6402388" y="2757488"/>
              <a:ext cx="306387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defTabSz="457200" eaLnBrk="0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i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T</a:t>
              </a:r>
            </a:p>
          </p:txBody>
        </p:sp>
        <p:sp>
          <p:nvSpPr>
            <p:cNvPr id="71" name="Text Box 16"/>
            <p:cNvSpPr txBox="1">
              <a:spLocks noChangeArrowheads="1"/>
            </p:cNvSpPr>
            <p:nvPr/>
          </p:nvSpPr>
          <p:spPr bwMode="auto">
            <a:xfrm>
              <a:off x="7983538" y="2757488"/>
              <a:ext cx="244475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defTabSz="457200" eaLnBrk="0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i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t</a:t>
              </a:r>
            </a:p>
          </p:txBody>
        </p:sp>
        <p:sp>
          <p:nvSpPr>
            <p:cNvPr id="72" name="Text Box 17"/>
            <p:cNvSpPr txBox="1">
              <a:spLocks noChangeArrowheads="1"/>
            </p:cNvSpPr>
            <p:nvPr/>
          </p:nvSpPr>
          <p:spPr bwMode="auto">
            <a:xfrm>
              <a:off x="5564188" y="2743200"/>
              <a:ext cx="295275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defTabSz="457200" eaLnBrk="0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i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0</a:t>
              </a:r>
            </a:p>
          </p:txBody>
        </p:sp>
        <p:sp>
          <p:nvSpPr>
            <p:cNvPr id="73" name="Text Box 18"/>
            <p:cNvSpPr txBox="1">
              <a:spLocks noChangeArrowheads="1"/>
            </p:cNvSpPr>
            <p:nvPr/>
          </p:nvSpPr>
          <p:spPr bwMode="auto">
            <a:xfrm>
              <a:off x="7246938" y="2743200"/>
              <a:ext cx="422275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defTabSz="457200" eaLnBrk="0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i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2T</a:t>
              </a:r>
            </a:p>
          </p:txBody>
        </p:sp>
        <p:sp>
          <p:nvSpPr>
            <p:cNvPr id="74" name="AutoShape 19"/>
            <p:cNvSpPr>
              <a:spLocks noChangeArrowheads="1"/>
            </p:cNvSpPr>
            <p:nvPr/>
          </p:nvSpPr>
          <p:spPr bwMode="auto">
            <a:xfrm>
              <a:off x="5638800" y="1752600"/>
              <a:ext cx="1828800" cy="1066800"/>
            </a:xfrm>
            <a:prstGeom prst="triangle">
              <a:avLst>
                <a:gd name="adj" fmla="val 50000"/>
              </a:avLst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 sz="2400">
                <a:solidFill>
                  <a:schemeClr val="bg1"/>
                </a:solidFill>
                <a:latin typeface="Times New Roman" pitchFamily="18" charset="0"/>
                <a:cs typeface="Arial" charset="0"/>
              </a:endParaRPr>
            </a:p>
          </p:txBody>
        </p:sp>
        <p:graphicFrame>
          <p:nvGraphicFramePr>
            <p:cNvPr id="75" name="Object 20"/>
            <p:cNvGraphicFramePr>
              <a:graphicFrameLocks noChangeAspect="1"/>
            </p:cNvGraphicFramePr>
            <p:nvPr/>
          </p:nvGraphicFramePr>
          <p:xfrm>
            <a:off x="5105400" y="1295400"/>
            <a:ext cx="2259013" cy="463550"/>
          </p:xfrm>
          <a:graphic>
            <a:graphicData uri="http://schemas.openxmlformats.org/presentationml/2006/ole">
              <p:oleObj spid="_x0000_s14338" r:id="rId5" imgW="491400" imgH="241254" progId="Equation.3">
                <p:embed/>
              </p:oleObj>
            </a:graphicData>
          </a:graphic>
        </p:graphicFrame>
        <p:sp>
          <p:nvSpPr>
            <p:cNvPr id="76" name="Line 21"/>
            <p:cNvSpPr>
              <a:spLocks noChangeShapeType="1"/>
            </p:cNvSpPr>
            <p:nvPr/>
          </p:nvSpPr>
          <p:spPr bwMode="auto">
            <a:xfrm flipH="1">
              <a:off x="5557838" y="1828800"/>
              <a:ext cx="85725" cy="158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7" name="Line 22"/>
            <p:cNvSpPr>
              <a:spLocks noChangeShapeType="1"/>
            </p:cNvSpPr>
            <p:nvPr/>
          </p:nvSpPr>
          <p:spPr bwMode="auto">
            <a:xfrm>
              <a:off x="6553200" y="2667000"/>
              <a:ext cx="1588" cy="15240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78" name="Object 23"/>
            <p:cNvGraphicFramePr>
              <a:graphicFrameLocks noChangeAspect="1"/>
            </p:cNvGraphicFramePr>
            <p:nvPr/>
          </p:nvGraphicFramePr>
          <p:xfrm>
            <a:off x="5251450" y="1643063"/>
            <a:ext cx="279400" cy="261937"/>
          </p:xfrm>
          <a:graphic>
            <a:graphicData uri="http://schemas.openxmlformats.org/presentationml/2006/ole">
              <p:oleObj spid="_x0000_s14339" r:id="rId6" imgW="203088" imgH="190391" progId="Equation.3">
                <p:embed/>
              </p:oleObj>
            </a:graphicData>
          </a:graphic>
        </p:graphicFrame>
        <p:graphicFrame>
          <p:nvGraphicFramePr>
            <p:cNvPr id="79" name="Object 24"/>
            <p:cNvGraphicFramePr>
              <a:graphicFrameLocks noChangeAspect="1"/>
            </p:cNvGraphicFramePr>
            <p:nvPr/>
          </p:nvGraphicFramePr>
          <p:xfrm>
            <a:off x="304800" y="1524000"/>
            <a:ext cx="588963" cy="439738"/>
          </p:xfrm>
          <a:graphic>
            <a:graphicData uri="http://schemas.openxmlformats.org/presentationml/2006/ole">
              <p:oleObj spid="_x0000_s14340" r:id="rId7" imgW="304665" imgH="228499" progId="Equation.3">
                <p:embed/>
              </p:oleObj>
            </a:graphicData>
          </a:graphic>
        </p:graphicFrame>
        <p:graphicFrame>
          <p:nvGraphicFramePr>
            <p:cNvPr id="80" name="Object 25"/>
            <p:cNvGraphicFramePr>
              <a:graphicFrameLocks noChangeAspect="1"/>
            </p:cNvGraphicFramePr>
            <p:nvPr/>
          </p:nvGraphicFramePr>
          <p:xfrm>
            <a:off x="2362200" y="1524000"/>
            <a:ext cx="809625" cy="463550"/>
          </p:xfrm>
          <a:graphic>
            <a:graphicData uri="http://schemas.openxmlformats.org/presentationml/2006/ole">
              <p:oleObj spid="_x0000_s14341" r:id="rId8" imgW="418997" imgH="241246" progId="Equation.3">
                <p:embed/>
              </p:oleObj>
            </a:graphicData>
          </a:graphic>
        </p:graphicFrame>
        <p:sp>
          <p:nvSpPr>
            <p:cNvPr id="81" name="Line 26"/>
            <p:cNvSpPr>
              <a:spLocks noChangeShapeType="1"/>
            </p:cNvSpPr>
            <p:nvPr/>
          </p:nvSpPr>
          <p:spPr bwMode="auto">
            <a:xfrm>
              <a:off x="914400" y="3886200"/>
              <a:ext cx="1588" cy="205740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2" name="Line 27"/>
            <p:cNvSpPr>
              <a:spLocks noChangeShapeType="1"/>
            </p:cNvSpPr>
            <p:nvPr/>
          </p:nvSpPr>
          <p:spPr bwMode="auto">
            <a:xfrm>
              <a:off x="609600" y="5105400"/>
              <a:ext cx="1905000" cy="158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3" name="Rectangle 28"/>
            <p:cNvSpPr>
              <a:spLocks noChangeArrowheads="1"/>
            </p:cNvSpPr>
            <p:nvPr/>
          </p:nvSpPr>
          <p:spPr bwMode="auto">
            <a:xfrm>
              <a:off x="914400" y="4495800"/>
              <a:ext cx="457200" cy="609600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 sz="2400">
                <a:solidFill>
                  <a:schemeClr val="bg1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84" name="Text Box 29"/>
            <p:cNvSpPr txBox="1">
              <a:spLocks noChangeArrowheads="1"/>
            </p:cNvSpPr>
            <p:nvPr/>
          </p:nvSpPr>
          <p:spPr bwMode="auto">
            <a:xfrm>
              <a:off x="1595438" y="5043488"/>
              <a:ext cx="306387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defTabSz="457200" eaLnBrk="0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i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T</a:t>
              </a:r>
            </a:p>
          </p:txBody>
        </p:sp>
        <p:sp>
          <p:nvSpPr>
            <p:cNvPr id="85" name="Text Box 30"/>
            <p:cNvSpPr txBox="1">
              <a:spLocks noChangeArrowheads="1"/>
            </p:cNvSpPr>
            <p:nvPr/>
          </p:nvSpPr>
          <p:spPr bwMode="auto">
            <a:xfrm>
              <a:off x="2205038" y="5043488"/>
              <a:ext cx="244475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defTabSz="457200" eaLnBrk="0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i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t</a:t>
              </a:r>
            </a:p>
          </p:txBody>
        </p:sp>
        <p:sp>
          <p:nvSpPr>
            <p:cNvPr id="86" name="Line 31"/>
            <p:cNvSpPr>
              <a:spLocks noChangeShapeType="1"/>
            </p:cNvSpPr>
            <p:nvPr/>
          </p:nvSpPr>
          <p:spPr bwMode="auto">
            <a:xfrm>
              <a:off x="3276600" y="3886200"/>
              <a:ext cx="1588" cy="213360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7" name="Line 32"/>
            <p:cNvSpPr>
              <a:spLocks noChangeShapeType="1"/>
            </p:cNvSpPr>
            <p:nvPr/>
          </p:nvSpPr>
          <p:spPr bwMode="auto">
            <a:xfrm>
              <a:off x="2971800" y="5105400"/>
              <a:ext cx="1905000" cy="158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8" name="Text Box 33"/>
            <p:cNvSpPr txBox="1">
              <a:spLocks noChangeArrowheads="1"/>
            </p:cNvSpPr>
            <p:nvPr/>
          </p:nvSpPr>
          <p:spPr bwMode="auto">
            <a:xfrm>
              <a:off x="3957638" y="5043488"/>
              <a:ext cx="306387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defTabSz="457200" eaLnBrk="0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i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T</a:t>
              </a:r>
            </a:p>
          </p:txBody>
        </p:sp>
        <p:sp>
          <p:nvSpPr>
            <p:cNvPr id="89" name="Text Box 34"/>
            <p:cNvSpPr txBox="1">
              <a:spLocks noChangeArrowheads="1"/>
            </p:cNvSpPr>
            <p:nvPr/>
          </p:nvSpPr>
          <p:spPr bwMode="auto">
            <a:xfrm>
              <a:off x="4567238" y="5043488"/>
              <a:ext cx="244475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defTabSz="457200" eaLnBrk="0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i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t</a:t>
              </a:r>
            </a:p>
          </p:txBody>
        </p:sp>
        <p:sp>
          <p:nvSpPr>
            <p:cNvPr id="90" name="Line 35"/>
            <p:cNvSpPr>
              <a:spLocks noChangeShapeType="1"/>
            </p:cNvSpPr>
            <p:nvPr/>
          </p:nvSpPr>
          <p:spPr bwMode="auto">
            <a:xfrm>
              <a:off x="5638800" y="3581400"/>
              <a:ext cx="1588" cy="259080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1" name="Line 36"/>
            <p:cNvSpPr>
              <a:spLocks noChangeShapeType="1"/>
            </p:cNvSpPr>
            <p:nvPr/>
          </p:nvSpPr>
          <p:spPr bwMode="auto">
            <a:xfrm>
              <a:off x="5334000" y="5105400"/>
              <a:ext cx="2971800" cy="158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2" name="Text Box 37"/>
            <p:cNvSpPr txBox="1">
              <a:spLocks noChangeArrowheads="1"/>
            </p:cNvSpPr>
            <p:nvPr/>
          </p:nvSpPr>
          <p:spPr bwMode="auto">
            <a:xfrm>
              <a:off x="6402388" y="5043488"/>
              <a:ext cx="306387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defTabSz="457200" eaLnBrk="0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i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T</a:t>
              </a:r>
            </a:p>
          </p:txBody>
        </p:sp>
        <p:sp>
          <p:nvSpPr>
            <p:cNvPr id="93" name="Text Box 38"/>
            <p:cNvSpPr txBox="1">
              <a:spLocks noChangeArrowheads="1"/>
            </p:cNvSpPr>
            <p:nvPr/>
          </p:nvSpPr>
          <p:spPr bwMode="auto">
            <a:xfrm>
              <a:off x="7983538" y="5043488"/>
              <a:ext cx="244475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defTabSz="457200" eaLnBrk="0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i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t</a:t>
              </a:r>
            </a:p>
          </p:txBody>
        </p:sp>
        <p:sp>
          <p:nvSpPr>
            <p:cNvPr id="94" name="Text Box 39"/>
            <p:cNvSpPr txBox="1">
              <a:spLocks noChangeArrowheads="1"/>
            </p:cNvSpPr>
            <p:nvPr/>
          </p:nvSpPr>
          <p:spPr bwMode="auto">
            <a:xfrm>
              <a:off x="5564188" y="5029200"/>
              <a:ext cx="295275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defTabSz="457200" eaLnBrk="0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i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0</a:t>
              </a:r>
            </a:p>
          </p:txBody>
        </p:sp>
        <p:sp>
          <p:nvSpPr>
            <p:cNvPr id="95" name="Text Box 40"/>
            <p:cNvSpPr txBox="1">
              <a:spLocks noChangeArrowheads="1"/>
            </p:cNvSpPr>
            <p:nvPr/>
          </p:nvSpPr>
          <p:spPr bwMode="auto">
            <a:xfrm>
              <a:off x="7246938" y="5029200"/>
              <a:ext cx="422275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defTabSz="457200" eaLnBrk="0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i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2T</a:t>
              </a:r>
            </a:p>
          </p:txBody>
        </p:sp>
        <p:graphicFrame>
          <p:nvGraphicFramePr>
            <p:cNvPr id="96" name="Object 41"/>
            <p:cNvGraphicFramePr>
              <a:graphicFrameLocks noChangeAspect="1"/>
            </p:cNvGraphicFramePr>
            <p:nvPr/>
          </p:nvGraphicFramePr>
          <p:xfrm>
            <a:off x="5105400" y="3581400"/>
            <a:ext cx="2259013" cy="463550"/>
          </p:xfrm>
          <a:graphic>
            <a:graphicData uri="http://schemas.openxmlformats.org/presentationml/2006/ole">
              <p:oleObj spid="_x0000_s14342" r:id="rId9" imgW="491400" imgH="241254" progId="Equation.3">
                <p:embed/>
              </p:oleObj>
            </a:graphicData>
          </a:graphic>
        </p:graphicFrame>
        <p:sp>
          <p:nvSpPr>
            <p:cNvPr id="97" name="Line 42"/>
            <p:cNvSpPr>
              <a:spLocks noChangeShapeType="1"/>
            </p:cNvSpPr>
            <p:nvPr/>
          </p:nvSpPr>
          <p:spPr bwMode="auto">
            <a:xfrm flipH="1">
              <a:off x="5557838" y="4114800"/>
              <a:ext cx="85725" cy="158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8" name="Line 43"/>
            <p:cNvSpPr>
              <a:spLocks noChangeShapeType="1"/>
            </p:cNvSpPr>
            <p:nvPr/>
          </p:nvSpPr>
          <p:spPr bwMode="auto">
            <a:xfrm>
              <a:off x="6553200" y="4953000"/>
              <a:ext cx="1588" cy="15240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99" name="Object 44"/>
            <p:cNvGraphicFramePr>
              <a:graphicFrameLocks noChangeAspect="1"/>
            </p:cNvGraphicFramePr>
            <p:nvPr/>
          </p:nvGraphicFramePr>
          <p:xfrm>
            <a:off x="5251450" y="3929063"/>
            <a:ext cx="279400" cy="261937"/>
          </p:xfrm>
          <a:graphic>
            <a:graphicData uri="http://schemas.openxmlformats.org/presentationml/2006/ole">
              <p:oleObj spid="_x0000_s14343" r:id="rId10" imgW="203088" imgH="190391" progId="Equation.3">
                <p:embed/>
              </p:oleObj>
            </a:graphicData>
          </a:graphic>
        </p:graphicFrame>
        <p:graphicFrame>
          <p:nvGraphicFramePr>
            <p:cNvPr id="100" name="Object 45"/>
            <p:cNvGraphicFramePr>
              <a:graphicFrameLocks noChangeAspect="1"/>
            </p:cNvGraphicFramePr>
            <p:nvPr/>
          </p:nvGraphicFramePr>
          <p:xfrm>
            <a:off x="304800" y="3810000"/>
            <a:ext cx="588963" cy="439738"/>
          </p:xfrm>
          <a:graphic>
            <a:graphicData uri="http://schemas.openxmlformats.org/presentationml/2006/ole">
              <p:oleObj spid="_x0000_s14344" r:id="rId11" imgW="304665" imgH="228499" progId="Equation.3">
                <p:embed/>
              </p:oleObj>
            </a:graphicData>
          </a:graphic>
        </p:graphicFrame>
        <p:graphicFrame>
          <p:nvGraphicFramePr>
            <p:cNvPr id="101" name="Object 46"/>
            <p:cNvGraphicFramePr>
              <a:graphicFrameLocks noChangeAspect="1"/>
            </p:cNvGraphicFramePr>
            <p:nvPr/>
          </p:nvGraphicFramePr>
          <p:xfrm>
            <a:off x="2362200" y="3810000"/>
            <a:ext cx="809625" cy="463550"/>
          </p:xfrm>
          <a:graphic>
            <a:graphicData uri="http://schemas.openxmlformats.org/presentationml/2006/ole">
              <p:oleObj spid="_x0000_s14345" r:id="rId12" imgW="418997" imgH="241246" progId="Equation.3">
                <p:embed/>
              </p:oleObj>
            </a:graphicData>
          </a:graphic>
        </p:graphicFrame>
        <p:sp>
          <p:nvSpPr>
            <p:cNvPr id="102" name="Line 47"/>
            <p:cNvSpPr>
              <a:spLocks noChangeShapeType="1"/>
            </p:cNvSpPr>
            <p:nvPr/>
          </p:nvSpPr>
          <p:spPr bwMode="auto">
            <a:xfrm>
              <a:off x="6096000" y="4953000"/>
              <a:ext cx="1588" cy="15240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3" name="Line 48"/>
            <p:cNvSpPr>
              <a:spLocks noChangeShapeType="1"/>
            </p:cNvSpPr>
            <p:nvPr/>
          </p:nvSpPr>
          <p:spPr bwMode="auto">
            <a:xfrm>
              <a:off x="7010400" y="4953000"/>
              <a:ext cx="1588" cy="15240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4" name="Text Box 49"/>
            <p:cNvSpPr txBox="1">
              <a:spLocks noChangeArrowheads="1"/>
            </p:cNvSpPr>
            <p:nvPr/>
          </p:nvSpPr>
          <p:spPr bwMode="auto">
            <a:xfrm>
              <a:off x="5868988" y="5029200"/>
              <a:ext cx="485775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defTabSz="457200" eaLnBrk="0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i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T/2</a:t>
              </a:r>
            </a:p>
          </p:txBody>
        </p:sp>
        <p:sp>
          <p:nvSpPr>
            <p:cNvPr id="105" name="Text Box 50"/>
            <p:cNvSpPr txBox="1">
              <a:spLocks noChangeArrowheads="1"/>
            </p:cNvSpPr>
            <p:nvPr/>
          </p:nvSpPr>
          <p:spPr bwMode="auto">
            <a:xfrm>
              <a:off x="6751638" y="5029200"/>
              <a:ext cx="600075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defTabSz="457200" eaLnBrk="0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i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3T/2</a:t>
              </a:r>
            </a:p>
          </p:txBody>
        </p:sp>
        <p:sp>
          <p:nvSpPr>
            <p:cNvPr id="106" name="Rectangle 51"/>
            <p:cNvSpPr>
              <a:spLocks noChangeArrowheads="1"/>
            </p:cNvSpPr>
            <p:nvPr/>
          </p:nvSpPr>
          <p:spPr bwMode="auto">
            <a:xfrm>
              <a:off x="1371600" y="5105400"/>
              <a:ext cx="457200" cy="609600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 sz="2400">
                <a:solidFill>
                  <a:schemeClr val="bg1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07" name="Text Box 52"/>
            <p:cNvSpPr txBox="1">
              <a:spLocks noChangeArrowheads="1"/>
            </p:cNvSpPr>
            <p:nvPr/>
          </p:nvSpPr>
          <p:spPr bwMode="auto">
            <a:xfrm>
              <a:off x="1144588" y="5043488"/>
              <a:ext cx="485775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defTabSz="457200" eaLnBrk="0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i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T/2</a:t>
              </a:r>
            </a:p>
          </p:txBody>
        </p:sp>
        <p:sp>
          <p:nvSpPr>
            <p:cNvPr id="108" name="Rectangle 53"/>
            <p:cNvSpPr>
              <a:spLocks noChangeArrowheads="1"/>
            </p:cNvSpPr>
            <p:nvPr/>
          </p:nvSpPr>
          <p:spPr bwMode="auto">
            <a:xfrm>
              <a:off x="3276600" y="5105400"/>
              <a:ext cx="457200" cy="609600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 sz="2400">
                <a:solidFill>
                  <a:schemeClr val="bg1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09" name="Text Box 54"/>
            <p:cNvSpPr txBox="1">
              <a:spLocks noChangeArrowheads="1"/>
            </p:cNvSpPr>
            <p:nvPr/>
          </p:nvSpPr>
          <p:spPr bwMode="auto">
            <a:xfrm>
              <a:off x="3957638" y="5043488"/>
              <a:ext cx="306387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defTabSz="457200" eaLnBrk="0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i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T</a:t>
              </a:r>
            </a:p>
          </p:txBody>
        </p:sp>
        <p:sp>
          <p:nvSpPr>
            <p:cNvPr id="110" name="Rectangle 55"/>
            <p:cNvSpPr>
              <a:spLocks noChangeArrowheads="1"/>
            </p:cNvSpPr>
            <p:nvPr/>
          </p:nvSpPr>
          <p:spPr bwMode="auto">
            <a:xfrm>
              <a:off x="3733800" y="4495800"/>
              <a:ext cx="457200" cy="609600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 sz="2400">
                <a:solidFill>
                  <a:schemeClr val="bg1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11" name="Text Box 56"/>
            <p:cNvSpPr txBox="1">
              <a:spLocks noChangeArrowheads="1"/>
            </p:cNvSpPr>
            <p:nvPr/>
          </p:nvSpPr>
          <p:spPr bwMode="auto">
            <a:xfrm>
              <a:off x="3506788" y="5043488"/>
              <a:ext cx="485775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defTabSz="457200" eaLnBrk="0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i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T/2</a:t>
              </a:r>
            </a:p>
          </p:txBody>
        </p:sp>
        <p:sp>
          <p:nvSpPr>
            <p:cNvPr id="112" name="Line 57"/>
            <p:cNvSpPr>
              <a:spLocks noChangeShapeType="1"/>
            </p:cNvSpPr>
            <p:nvPr/>
          </p:nvSpPr>
          <p:spPr bwMode="auto">
            <a:xfrm flipH="1">
              <a:off x="5557838" y="5562600"/>
              <a:ext cx="85725" cy="158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113" name="Object 58"/>
            <p:cNvGraphicFramePr>
              <a:graphicFrameLocks noChangeAspect="1"/>
            </p:cNvGraphicFramePr>
            <p:nvPr/>
          </p:nvGraphicFramePr>
          <p:xfrm>
            <a:off x="4929188" y="5334000"/>
            <a:ext cx="606425" cy="527050"/>
          </p:xfrm>
          <a:graphic>
            <a:graphicData uri="http://schemas.openxmlformats.org/presentationml/2006/ole">
              <p:oleObj spid="_x0000_s14346" r:id="rId13" imgW="291918" imgH="253841" progId="Equation.3">
                <p:embed/>
              </p:oleObj>
            </a:graphicData>
          </a:graphic>
        </p:graphicFrame>
        <p:sp>
          <p:nvSpPr>
            <p:cNvPr id="114" name="Line 59"/>
            <p:cNvSpPr>
              <a:spLocks noChangeShapeType="1"/>
            </p:cNvSpPr>
            <p:nvPr/>
          </p:nvSpPr>
          <p:spPr bwMode="auto">
            <a:xfrm>
              <a:off x="5638800" y="5105400"/>
              <a:ext cx="457200" cy="45720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5" name="Line 60"/>
            <p:cNvSpPr>
              <a:spLocks noChangeShapeType="1"/>
            </p:cNvSpPr>
            <p:nvPr/>
          </p:nvSpPr>
          <p:spPr bwMode="auto">
            <a:xfrm flipV="1">
              <a:off x="6096000" y="4110038"/>
              <a:ext cx="457200" cy="1457325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6" name="Line 61"/>
            <p:cNvSpPr>
              <a:spLocks noChangeShapeType="1"/>
            </p:cNvSpPr>
            <p:nvPr/>
          </p:nvSpPr>
          <p:spPr bwMode="auto">
            <a:xfrm>
              <a:off x="6553200" y="4114800"/>
              <a:ext cx="457200" cy="144780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7" name="Line 62"/>
            <p:cNvSpPr>
              <a:spLocks noChangeShapeType="1"/>
            </p:cNvSpPr>
            <p:nvPr/>
          </p:nvSpPr>
          <p:spPr bwMode="auto">
            <a:xfrm flipV="1">
              <a:off x="7010400" y="5100638"/>
              <a:ext cx="457200" cy="466725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118" name="Object 63"/>
            <p:cNvGraphicFramePr>
              <a:graphicFrameLocks noChangeAspect="1"/>
            </p:cNvGraphicFramePr>
            <p:nvPr/>
          </p:nvGraphicFramePr>
          <p:xfrm>
            <a:off x="425450" y="1905000"/>
            <a:ext cx="488950" cy="609600"/>
          </p:xfrm>
          <a:graphic>
            <a:graphicData uri="http://schemas.openxmlformats.org/presentationml/2006/ole">
              <p:oleObj spid="_x0000_s14347" r:id="rId14" imgW="203045" imgH="253795" progId="Equation.3">
                <p:embed/>
              </p:oleObj>
            </a:graphicData>
          </a:graphic>
        </p:graphicFrame>
        <p:graphicFrame>
          <p:nvGraphicFramePr>
            <p:cNvPr id="119" name="Object 64"/>
            <p:cNvGraphicFramePr>
              <a:graphicFrameLocks noChangeAspect="1"/>
            </p:cNvGraphicFramePr>
            <p:nvPr/>
          </p:nvGraphicFramePr>
          <p:xfrm>
            <a:off x="2787650" y="1905000"/>
            <a:ext cx="488950" cy="609600"/>
          </p:xfrm>
          <a:graphic>
            <a:graphicData uri="http://schemas.openxmlformats.org/presentationml/2006/ole">
              <p:oleObj spid="_x0000_s14348" r:id="rId15" imgW="203045" imgH="253795" progId="Equation.3">
                <p:embed/>
              </p:oleObj>
            </a:graphicData>
          </a:graphic>
        </p:graphicFrame>
        <p:graphicFrame>
          <p:nvGraphicFramePr>
            <p:cNvPr id="120" name="Object 65"/>
            <p:cNvGraphicFramePr>
              <a:graphicFrameLocks noChangeAspect="1"/>
            </p:cNvGraphicFramePr>
            <p:nvPr/>
          </p:nvGraphicFramePr>
          <p:xfrm>
            <a:off x="2819400" y="4191000"/>
            <a:ext cx="488950" cy="609600"/>
          </p:xfrm>
          <a:graphic>
            <a:graphicData uri="http://schemas.openxmlformats.org/presentationml/2006/ole">
              <p:oleObj spid="_x0000_s14349" r:id="rId16" imgW="203045" imgH="253795" progId="Equation.3">
                <p:embed/>
              </p:oleObj>
            </a:graphicData>
          </a:graphic>
        </p:graphicFrame>
        <p:graphicFrame>
          <p:nvGraphicFramePr>
            <p:cNvPr id="121" name="Object 66"/>
            <p:cNvGraphicFramePr>
              <a:graphicFrameLocks noChangeAspect="1"/>
            </p:cNvGraphicFramePr>
            <p:nvPr/>
          </p:nvGraphicFramePr>
          <p:xfrm>
            <a:off x="2787650" y="5410200"/>
            <a:ext cx="488950" cy="609600"/>
          </p:xfrm>
          <a:graphic>
            <a:graphicData uri="http://schemas.openxmlformats.org/presentationml/2006/ole">
              <p:oleObj spid="_x0000_s14350" r:id="rId17" imgW="203045" imgH="253795" progId="Equation.3">
                <p:embed/>
              </p:oleObj>
            </a:graphicData>
          </a:graphic>
        </p:graphicFrame>
        <p:graphicFrame>
          <p:nvGraphicFramePr>
            <p:cNvPr id="122" name="Object 67"/>
            <p:cNvGraphicFramePr>
              <a:graphicFrameLocks noChangeAspect="1"/>
            </p:cNvGraphicFramePr>
            <p:nvPr/>
          </p:nvGraphicFramePr>
          <p:xfrm>
            <a:off x="457200" y="5410200"/>
            <a:ext cx="488950" cy="609600"/>
          </p:xfrm>
          <a:graphic>
            <a:graphicData uri="http://schemas.openxmlformats.org/presentationml/2006/ole">
              <p:oleObj spid="_x0000_s14351" r:id="rId18" imgW="203045" imgH="253795" progId="Equation.3">
                <p:embed/>
              </p:oleObj>
            </a:graphicData>
          </a:graphic>
        </p:graphicFrame>
        <p:graphicFrame>
          <p:nvGraphicFramePr>
            <p:cNvPr id="123" name="Object 68"/>
            <p:cNvGraphicFramePr>
              <a:graphicFrameLocks noChangeAspect="1"/>
            </p:cNvGraphicFramePr>
            <p:nvPr/>
          </p:nvGraphicFramePr>
          <p:xfrm>
            <a:off x="457200" y="4191000"/>
            <a:ext cx="488950" cy="609600"/>
          </p:xfrm>
          <a:graphic>
            <a:graphicData uri="http://schemas.openxmlformats.org/presentationml/2006/ole">
              <p:oleObj spid="_x0000_s14352" r:id="rId19" imgW="203045" imgH="253795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CustomShape 1"/>
          <p:cNvSpPr/>
          <p:nvPr/>
        </p:nvSpPr>
        <p:spPr>
          <a:xfrm>
            <a:off x="457200" y="274680"/>
            <a:ext cx="822744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el-GR" sz="4400" strike="noStrike">
                <a:solidFill>
                  <a:srgbClr val="5075BC"/>
                </a:solidFill>
                <a:latin typeface="Arial"/>
                <a:ea typeface="DejaVu Sans"/>
              </a:rPr>
              <a:t>Ιδιότητες προσαρμοσμένου φίλτρου</a:t>
            </a:r>
            <a:endParaRPr/>
          </a:p>
        </p:txBody>
      </p:sp>
      <p:sp>
        <p:nvSpPr>
          <p:cNvPr id="270" name="CustomShape 2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1" name="CustomShape 3"/>
          <p:cNvSpPr/>
          <p:nvPr/>
        </p:nvSpPr>
        <p:spPr>
          <a:xfrm>
            <a:off x="464040" y="6453360"/>
            <a:ext cx="8066160" cy="285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72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3960" cy="702360"/>
          </a:xfrm>
          <a:prstGeom prst="rect">
            <a:avLst/>
          </a:prstGeom>
          <a:ln>
            <a:noFill/>
          </a:ln>
        </p:spPr>
      </p:pic>
      <p:sp>
        <p:nvSpPr>
          <p:cNvPr id="273" name="CustomShape 4"/>
          <p:cNvSpPr/>
          <p:nvPr/>
        </p:nvSpPr>
        <p:spPr>
          <a:xfrm>
            <a:off x="457200" y="1438200"/>
            <a:ext cx="8228520" cy="4710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trike="noStrike" dirty="0">
                <a:solidFill>
                  <a:srgbClr val="000000"/>
                </a:solidFill>
                <a:latin typeface="Arial"/>
                <a:ea typeface="Arial"/>
              </a:rPr>
              <a:t>Ο μετασχηματισμός </a:t>
            </a:r>
            <a:r>
              <a:rPr lang="en-GB" strike="noStrike" dirty="0">
                <a:solidFill>
                  <a:srgbClr val="000000"/>
                </a:solidFill>
                <a:latin typeface="Arial"/>
                <a:ea typeface="Arial"/>
              </a:rPr>
              <a:t>Fourier </a:t>
            </a:r>
            <a:r>
              <a:rPr lang="el-GR" strike="noStrike" dirty="0">
                <a:solidFill>
                  <a:srgbClr val="000000"/>
                </a:solidFill>
                <a:latin typeface="Arial"/>
                <a:ea typeface="Arial"/>
              </a:rPr>
              <a:t>της εξόδου του προσαρμοσμένου φίλτρου με  προσαρμοσμένο σήμα εισόδου εκτός από χρονική καθυστέρηση, είναι ανάλογη με την ενέργεια του σήματος εισόδου</a:t>
            </a:r>
            <a:r>
              <a:rPr lang="en-GB" strike="noStrike" dirty="0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el-GR" strike="noStrike" dirty="0">
                <a:solidFill>
                  <a:srgbClr val="000000"/>
                </a:solidFill>
                <a:latin typeface="Arial"/>
                <a:ea typeface="Arial"/>
              </a:rPr>
              <a:t>(</a:t>
            </a:r>
            <a:r>
              <a:rPr lang="en-GB" strike="noStrike" dirty="0">
                <a:solidFill>
                  <a:srgbClr val="000000"/>
                </a:solidFill>
                <a:latin typeface="Arial"/>
                <a:ea typeface="Arial"/>
              </a:rPr>
              <a:t>ESD</a:t>
            </a:r>
            <a:r>
              <a:rPr lang="el-GR" strike="noStrike" dirty="0">
                <a:solidFill>
                  <a:srgbClr val="000000"/>
                </a:solidFill>
                <a:latin typeface="Arial"/>
                <a:ea typeface="Arial"/>
              </a:rPr>
              <a:t>).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trike="noStrike" dirty="0">
                <a:solidFill>
                  <a:srgbClr val="000000"/>
                </a:solidFill>
                <a:latin typeface="Arial"/>
                <a:ea typeface="Arial"/>
              </a:rPr>
              <a:t>Η έξοδος του προσαρμοσμένου φίλτρου</a:t>
            </a:r>
            <a:r>
              <a:rPr lang="en-GB" strike="noStrike" dirty="0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el-GR" strike="noStrike" dirty="0">
                <a:solidFill>
                  <a:srgbClr val="000000"/>
                </a:solidFill>
                <a:latin typeface="Arial"/>
                <a:ea typeface="Arial"/>
              </a:rPr>
              <a:t>είναι ανάλογη με την μετατοπισμένη εκδοχή της αυτοσυσχέτισης του σήματος εισόδου.</a:t>
            </a:r>
            <a:endParaRPr dirty="0"/>
          </a:p>
        </p:txBody>
      </p:sp>
      <p:grpSp>
        <p:nvGrpSpPr>
          <p:cNvPr id="9" name="Group 3"/>
          <p:cNvGrpSpPr>
            <a:grpSpLocks/>
          </p:cNvGrpSpPr>
          <p:nvPr/>
        </p:nvGrpSpPr>
        <p:grpSpPr bwMode="auto">
          <a:xfrm>
            <a:off x="2362200" y="2564904"/>
            <a:ext cx="4191000" cy="533400"/>
            <a:chOff x="2362200" y="1752600"/>
            <a:chExt cx="4191000" cy="533400"/>
          </a:xfrm>
        </p:grpSpPr>
        <p:graphicFrame>
          <p:nvGraphicFramePr>
            <p:cNvPr id="10" name="Object 3"/>
            <p:cNvGraphicFramePr>
              <a:graphicFrameLocks noChangeAspect="1"/>
            </p:cNvGraphicFramePr>
            <p:nvPr/>
          </p:nvGraphicFramePr>
          <p:xfrm>
            <a:off x="2667000" y="1812925"/>
            <a:ext cx="3702050" cy="473075"/>
          </p:xfrm>
          <a:graphic>
            <a:graphicData uri="http://schemas.openxmlformats.org/presentationml/2006/ole">
              <p:oleObj spid="_x0000_s15362" r:id="rId5" imgW="491489" imgH="228593" progId="Equation.3">
                <p:embed/>
              </p:oleObj>
            </a:graphicData>
          </a:graphic>
        </p:graphicFrame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2362200" y="1752600"/>
              <a:ext cx="4191000" cy="533400"/>
            </a:xfrm>
            <a:prstGeom prst="rect">
              <a:avLst/>
            </a:prstGeom>
            <a:noFill/>
            <a:ln w="126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 sz="2400">
                <a:solidFill>
                  <a:schemeClr val="bg1"/>
                </a:solidFill>
                <a:latin typeface="Times New Roman" pitchFamily="18" charset="0"/>
                <a:cs typeface="Arial" charset="0"/>
              </a:endParaRPr>
            </a:p>
          </p:txBody>
        </p:sp>
      </p:grpSp>
      <p:grpSp>
        <p:nvGrpSpPr>
          <p:cNvPr id="12" name="Group 2"/>
          <p:cNvGrpSpPr>
            <a:grpSpLocks/>
          </p:cNvGrpSpPr>
          <p:nvPr/>
        </p:nvGrpSpPr>
        <p:grpSpPr bwMode="auto">
          <a:xfrm>
            <a:off x="1981200" y="4077072"/>
            <a:ext cx="4953000" cy="533400"/>
            <a:chOff x="1981200" y="3124200"/>
            <a:chExt cx="4953000" cy="533400"/>
          </a:xfrm>
        </p:grpSpPr>
        <p:graphicFrame>
          <p:nvGraphicFramePr>
            <p:cNvPr id="13" name="Object 4"/>
            <p:cNvGraphicFramePr>
              <a:graphicFrameLocks noChangeAspect="1"/>
            </p:cNvGraphicFramePr>
            <p:nvPr/>
          </p:nvGraphicFramePr>
          <p:xfrm>
            <a:off x="2165350" y="3178175"/>
            <a:ext cx="4700588" cy="479425"/>
          </p:xfrm>
          <a:graphic>
            <a:graphicData uri="http://schemas.openxmlformats.org/presentationml/2006/ole">
              <p:oleObj spid="_x0000_s15363" r:id="rId6" imgW="491441" imgH="228570" progId="Equation.3">
                <p:embed/>
              </p:oleObj>
            </a:graphicData>
          </a:graphic>
        </p:graphicFrame>
        <p:sp>
          <p:nvSpPr>
            <p:cNvPr id="14" name="Rectangle 7"/>
            <p:cNvSpPr>
              <a:spLocks noChangeArrowheads="1"/>
            </p:cNvSpPr>
            <p:nvPr/>
          </p:nvSpPr>
          <p:spPr bwMode="auto">
            <a:xfrm>
              <a:off x="1981200" y="3124200"/>
              <a:ext cx="4953000" cy="533400"/>
            </a:xfrm>
            <a:prstGeom prst="rect">
              <a:avLst/>
            </a:prstGeom>
            <a:noFill/>
            <a:ln w="126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 sz="2400">
                <a:solidFill>
                  <a:schemeClr val="bg1"/>
                </a:solidFill>
                <a:latin typeface="Times New Roman" pitchFamily="18" charset="0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CustomShape 1"/>
          <p:cNvSpPr/>
          <p:nvPr/>
        </p:nvSpPr>
        <p:spPr>
          <a:xfrm>
            <a:off x="457200" y="274680"/>
            <a:ext cx="822744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el-GR" sz="4400" strike="noStrike">
                <a:solidFill>
                  <a:srgbClr val="5075BC"/>
                </a:solidFill>
                <a:latin typeface="Arial"/>
                <a:ea typeface="DejaVu Sans"/>
              </a:rPr>
              <a:t>Ιδιότητες προσαρμοσμένου φίλτρου (συνέχεια)</a:t>
            </a:r>
            <a:endParaRPr/>
          </a:p>
        </p:txBody>
      </p:sp>
      <p:sp>
        <p:nvSpPr>
          <p:cNvPr id="277" name="CustomShape 2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8" name="CustomShape 3"/>
          <p:cNvSpPr/>
          <p:nvPr/>
        </p:nvSpPr>
        <p:spPr>
          <a:xfrm>
            <a:off x="464040" y="6453360"/>
            <a:ext cx="8066160" cy="285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79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3960" cy="702360"/>
          </a:xfrm>
          <a:prstGeom prst="rect">
            <a:avLst/>
          </a:prstGeom>
          <a:ln>
            <a:noFill/>
          </a:ln>
        </p:spPr>
      </p:pic>
      <p:sp>
        <p:nvSpPr>
          <p:cNvPr id="280" name="CustomShape 4"/>
          <p:cNvSpPr/>
          <p:nvPr/>
        </p:nvSpPr>
        <p:spPr>
          <a:xfrm>
            <a:off x="457200" y="1438200"/>
            <a:ext cx="8228520" cy="4710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200" strike="noStrike" dirty="0">
                <a:solidFill>
                  <a:srgbClr val="000000"/>
                </a:solidFill>
                <a:latin typeface="Arial"/>
                <a:ea typeface="Arial"/>
              </a:rPr>
              <a:t>Η έξοδος</a:t>
            </a:r>
            <a:r>
              <a:rPr lang="en-GB" sz="2200" strike="noStrike" dirty="0">
                <a:solidFill>
                  <a:srgbClr val="000000"/>
                </a:solidFill>
                <a:latin typeface="Arial"/>
                <a:ea typeface="Arial"/>
              </a:rPr>
              <a:t> SNR </a:t>
            </a:r>
            <a:r>
              <a:rPr lang="el-GR" sz="2200" strike="noStrike" dirty="0">
                <a:solidFill>
                  <a:srgbClr val="000000"/>
                </a:solidFill>
                <a:latin typeface="Arial"/>
                <a:ea typeface="Arial"/>
              </a:rPr>
              <a:t>του προσαρμοσμένου φίλτρου εξαρτάται μόνο από το λόγο της ενέργειας του σήματος προς την ισχύ φασματικής πυκνότητας (</a:t>
            </a:r>
            <a:r>
              <a:rPr lang="en-GB" sz="2200" strike="noStrike" dirty="0">
                <a:solidFill>
                  <a:srgbClr val="000000"/>
                </a:solidFill>
                <a:latin typeface="Arial"/>
                <a:ea typeface="Arial"/>
              </a:rPr>
              <a:t>PSD</a:t>
            </a:r>
            <a:r>
              <a:rPr lang="el-GR" sz="2200" strike="noStrike" dirty="0">
                <a:solidFill>
                  <a:srgbClr val="000000"/>
                </a:solidFill>
                <a:latin typeface="Arial"/>
                <a:ea typeface="Arial"/>
              </a:rPr>
              <a:t>) του «λευκού» θορύβου (</a:t>
            </a:r>
            <a:r>
              <a:rPr lang="en-GB" sz="2200" strike="noStrike" dirty="0">
                <a:solidFill>
                  <a:srgbClr val="000000"/>
                </a:solidFill>
                <a:latin typeface="Arial"/>
                <a:ea typeface="Arial"/>
              </a:rPr>
              <a:t>white noise</a:t>
            </a:r>
            <a:r>
              <a:rPr lang="el-GR" sz="2200" strike="noStrike" dirty="0">
                <a:solidFill>
                  <a:srgbClr val="000000"/>
                </a:solidFill>
                <a:latin typeface="Arial"/>
                <a:ea typeface="Arial"/>
              </a:rPr>
              <a:t>) της εισόδου του φίλτρου.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200" strike="noStrike" dirty="0">
                <a:solidFill>
                  <a:srgbClr val="000000"/>
                </a:solidFill>
                <a:latin typeface="Arial"/>
                <a:ea typeface="Arial"/>
              </a:rPr>
              <a:t>Δύο συνθήκες για την διαδικασία προσαρμογής του φίλτρου:</a:t>
            </a:r>
            <a:endParaRPr dirty="0"/>
          </a:p>
          <a:p>
            <a:pPr lvl="1">
              <a:lnSpc>
                <a:spcPct val="100000"/>
              </a:lnSpc>
              <a:buSzPct val="100000"/>
              <a:buFont typeface="Arial" pitchFamily="34" charset="0"/>
              <a:buChar char="•"/>
            </a:pPr>
            <a:r>
              <a:rPr lang="el-GR" sz="2000" dirty="0">
                <a:latin typeface="Arial"/>
              </a:rPr>
              <a:t>Κατάλληλη φάση που δίνει την επιθυμητή μέγιστη τιμή εξόδου την χρονική στιγμή </a:t>
            </a:r>
            <a:r>
              <a:rPr lang="en-GB" sz="2000" i="1" dirty="0">
                <a:latin typeface="Arial"/>
              </a:rPr>
              <a:t>T.</a:t>
            </a:r>
            <a:endParaRPr dirty="0"/>
          </a:p>
          <a:p>
            <a:pPr lvl="1">
              <a:lnSpc>
                <a:spcPct val="100000"/>
              </a:lnSpc>
              <a:buSzPct val="100000"/>
              <a:buFont typeface="Arial" pitchFamily="34" charset="0"/>
              <a:buChar char="•"/>
            </a:pPr>
            <a:r>
              <a:rPr lang="el-GR" sz="2000" dirty="0">
                <a:latin typeface="Arial"/>
              </a:rPr>
              <a:t>Πλάτος φάσματος κατάλληλο ώστε να δίνει το βέλτιστο λόγο </a:t>
            </a:r>
            <a:r>
              <a:rPr lang="en-GB" sz="2000" dirty="0">
                <a:latin typeface="Arial"/>
              </a:rPr>
              <a:t>SNR </a:t>
            </a:r>
            <a:r>
              <a:rPr lang="el-GR" sz="2000" dirty="0">
                <a:latin typeface="Arial"/>
              </a:rPr>
              <a:t>στην μέγιστη τιμή.</a:t>
            </a:r>
            <a:endParaRPr dirty="0"/>
          </a:p>
          <a:p>
            <a:pPr>
              <a:lnSpc>
                <a:spcPct val="90000"/>
              </a:lnSpc>
            </a:pPr>
            <a:endParaRPr dirty="0"/>
          </a:p>
        </p:txBody>
      </p:sp>
      <p:graphicFrame>
        <p:nvGraphicFramePr>
          <p:cNvPr id="8" name="Object 5"/>
          <p:cNvGraphicFramePr>
            <a:graphicFrameLocks noChangeAspect="1"/>
          </p:cNvGraphicFramePr>
          <p:nvPr/>
        </p:nvGraphicFramePr>
        <p:xfrm>
          <a:off x="3347864" y="2924944"/>
          <a:ext cx="2311400" cy="841375"/>
        </p:xfrm>
        <a:graphic>
          <a:graphicData uri="http://schemas.openxmlformats.org/presentationml/2006/ole">
            <p:oleObj spid="_x0000_s16386" name="Equation" r:id="rId5" imgW="491360" imgH="444364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CustomShape 1"/>
          <p:cNvSpPr/>
          <p:nvPr/>
        </p:nvSpPr>
        <p:spPr>
          <a:xfrm>
            <a:off x="457200" y="274680"/>
            <a:ext cx="822744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el-GR" sz="4400" strike="noStrike">
                <a:solidFill>
                  <a:srgbClr val="5075BC"/>
                </a:solidFill>
                <a:latin typeface="Arial"/>
                <a:ea typeface="DejaVu Sans"/>
              </a:rPr>
              <a:t>Συσχετιστής δέκτη</a:t>
            </a:r>
            <a:endParaRPr/>
          </a:p>
        </p:txBody>
      </p:sp>
      <p:sp>
        <p:nvSpPr>
          <p:cNvPr id="283" name="CustomShape 2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4" name="CustomShape 3"/>
          <p:cNvSpPr/>
          <p:nvPr/>
        </p:nvSpPr>
        <p:spPr>
          <a:xfrm>
            <a:off x="464040" y="6453360"/>
            <a:ext cx="8066160" cy="285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85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3960" cy="702360"/>
          </a:xfrm>
          <a:prstGeom prst="rect">
            <a:avLst/>
          </a:prstGeom>
          <a:ln>
            <a:noFill/>
          </a:ln>
        </p:spPr>
      </p:pic>
      <p:sp>
        <p:nvSpPr>
          <p:cNvPr id="286" name="CustomShape 4"/>
          <p:cNvSpPr/>
          <p:nvPr/>
        </p:nvSpPr>
        <p:spPr>
          <a:xfrm>
            <a:off x="457200" y="1438200"/>
            <a:ext cx="8228520" cy="4710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600" strike="noStrike">
                <a:solidFill>
                  <a:srgbClr val="000000"/>
                </a:solidFill>
                <a:latin typeface="Arial"/>
                <a:ea typeface="Arial"/>
              </a:rPr>
              <a:t>Η έξοδος του προσαρμοσμένου φίλτρου κατά την δειγματοληψία μπορεί να θεωρηθεί σαν έξοδος συσχετιστή.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endParaRPr/>
          </a:p>
          <a:p>
            <a:pPr>
              <a:lnSpc>
                <a:spcPct val="90000"/>
              </a:lnSpc>
            </a:pPr>
            <a:endParaRPr/>
          </a:p>
        </p:txBody>
      </p:sp>
      <p:graphicFrame>
        <p:nvGraphicFramePr>
          <p:cNvPr id="17410" name="Object 3"/>
          <p:cNvGraphicFramePr>
            <a:graphicFrameLocks noChangeAspect="1"/>
          </p:cNvGraphicFramePr>
          <p:nvPr/>
        </p:nvGraphicFramePr>
        <p:xfrm>
          <a:off x="1863725" y="3124200"/>
          <a:ext cx="5375275" cy="1773238"/>
        </p:xfrm>
        <a:graphic>
          <a:graphicData uri="http://schemas.openxmlformats.org/presentationml/2006/ole">
            <p:oleObj spid="_x0000_s17410" name="Equation" r:id="rId5" imgW="491457" imgH="491457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457200" y="274680"/>
            <a:ext cx="822744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5075BC"/>
                </a:solidFill>
                <a:latin typeface="Arial"/>
                <a:ea typeface="DejaVu Sans"/>
              </a:rPr>
              <a:t>Σκοπός</a:t>
            </a:r>
            <a:endParaRPr/>
          </a:p>
        </p:txBody>
      </p:sp>
      <p:sp>
        <p:nvSpPr>
          <p:cNvPr id="160" name="CustomShape 2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1" name="CustomShape 3"/>
          <p:cNvSpPr/>
          <p:nvPr/>
        </p:nvSpPr>
        <p:spPr>
          <a:xfrm>
            <a:off x="464040" y="6453360"/>
            <a:ext cx="8066160" cy="285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62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3960" cy="702360"/>
          </a:xfrm>
          <a:prstGeom prst="rect">
            <a:avLst/>
          </a:prstGeom>
          <a:ln>
            <a:noFill/>
          </a:ln>
        </p:spPr>
      </p:pic>
      <p:sp>
        <p:nvSpPr>
          <p:cNvPr id="163" name="CustomShape 4"/>
          <p:cNvSpPr/>
          <p:nvPr/>
        </p:nvSpPr>
        <p:spPr>
          <a:xfrm>
            <a:off x="457200" y="1552680"/>
            <a:ext cx="8228520" cy="4478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el-GR" sz="2400" strike="noStrike" dirty="0">
                <a:solidFill>
                  <a:srgbClr val="000000"/>
                </a:solidFill>
                <a:latin typeface="Arial"/>
                <a:ea typeface="DejaVu Sans"/>
              </a:rPr>
              <a:t>Η Δομή του δέκτη</a:t>
            </a:r>
            <a:endParaRPr dirty="0"/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400" dirty="0">
                <a:solidFill>
                  <a:srgbClr val="000000"/>
                </a:solidFill>
                <a:latin typeface="Arial"/>
                <a:ea typeface="DejaVu Sans"/>
              </a:rPr>
              <a:t>Αποδιαμόρφωση</a:t>
            </a:r>
            <a:r>
              <a:rPr lang="en-GB" sz="2400" strike="noStrike" dirty="0">
                <a:solidFill>
                  <a:srgbClr val="000000"/>
                </a:solidFill>
                <a:latin typeface="Arial"/>
                <a:ea typeface="Arial"/>
              </a:rPr>
              <a:t>(</a:t>
            </a:r>
            <a:r>
              <a:rPr lang="el-GR" sz="2400" strike="noStrike" dirty="0">
                <a:solidFill>
                  <a:srgbClr val="000000"/>
                </a:solidFill>
                <a:latin typeface="Arial"/>
                <a:ea typeface="Arial"/>
              </a:rPr>
              <a:t>και δειγματοληψία</a:t>
            </a:r>
            <a:r>
              <a:rPr lang="en-GB" sz="2400" strike="noStrike" dirty="0">
                <a:solidFill>
                  <a:srgbClr val="000000"/>
                </a:solidFill>
                <a:latin typeface="Arial"/>
                <a:ea typeface="Arial"/>
              </a:rPr>
              <a:t>)</a:t>
            </a:r>
            <a:endParaRPr dirty="0"/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400" dirty="0">
                <a:latin typeface="Arial"/>
              </a:rPr>
              <a:t>Ανίχνευση</a:t>
            </a:r>
            <a:endParaRPr dirty="0"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endParaRPr dirty="0"/>
          </a:p>
          <a:p>
            <a:pPr>
              <a:buSzPct val="100000"/>
              <a:buFont typeface="Arial" pitchFamily="34" charset="0"/>
              <a:buChar char="•"/>
            </a:pPr>
            <a:r>
              <a:rPr lang="el-GR" sz="2400" strike="noStrike" dirty="0">
                <a:solidFill>
                  <a:srgbClr val="000000"/>
                </a:solidFill>
                <a:latin typeface="Arial"/>
                <a:ea typeface="DejaVu Sans"/>
              </a:rPr>
              <a:t>Το πρώτο βήμα στον σχεδιασμό του δέκτη</a:t>
            </a:r>
            <a:endParaRPr dirty="0"/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400" strike="noStrike" dirty="0">
                <a:solidFill>
                  <a:srgbClr val="000000"/>
                </a:solidFill>
                <a:latin typeface="Arial"/>
                <a:ea typeface="DejaVu Sans"/>
              </a:rPr>
              <a:t>Επιλογή κατάλληλου φίλτρου του δέκτη</a:t>
            </a:r>
            <a:endParaRPr dirty="0"/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400" strike="noStrike" dirty="0">
                <a:solidFill>
                  <a:srgbClr val="000000"/>
                </a:solidFill>
                <a:latin typeface="Arial"/>
                <a:ea typeface="DejaVu Sans"/>
              </a:rPr>
              <a:t>Συσκευή Συσχέτισης του δέκτη</a:t>
            </a:r>
            <a:endParaRPr dirty="0"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CustomShape 1"/>
          <p:cNvSpPr/>
          <p:nvPr/>
        </p:nvSpPr>
        <p:spPr>
          <a:xfrm>
            <a:off x="457200" y="274680"/>
            <a:ext cx="822744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el-GR" sz="4400" strike="noStrike">
                <a:solidFill>
                  <a:srgbClr val="5075BC"/>
                </a:solidFill>
                <a:latin typeface="Arial"/>
                <a:ea typeface="DejaVu Sans"/>
              </a:rPr>
              <a:t>Υλοποίηση προσαρμοσμένου φίλτρου δέκτη</a:t>
            </a:r>
            <a:endParaRPr/>
          </a:p>
        </p:txBody>
      </p:sp>
      <p:sp>
        <p:nvSpPr>
          <p:cNvPr id="288" name="CustomShape 2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9" name="CustomShape 3"/>
          <p:cNvSpPr/>
          <p:nvPr/>
        </p:nvSpPr>
        <p:spPr>
          <a:xfrm>
            <a:off x="464040" y="6453360"/>
            <a:ext cx="8066160" cy="285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90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3960" cy="702360"/>
          </a:xfrm>
          <a:prstGeom prst="rect">
            <a:avLst/>
          </a:prstGeom>
          <a:ln>
            <a:noFill/>
          </a:ln>
        </p:spPr>
      </p:pic>
      <p:sp>
        <p:nvSpPr>
          <p:cNvPr id="303" name="CustomShape 16"/>
          <p:cNvSpPr/>
          <p:nvPr/>
        </p:nvSpPr>
        <p:spPr>
          <a:xfrm>
            <a:off x="2055960" y="1529280"/>
            <a:ext cx="4571280" cy="36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r>
              <a:rPr lang="el-GR" b="1">
                <a:solidFill>
                  <a:srgbClr val="3333CC"/>
                </a:solidFill>
                <a:latin typeface="Arial"/>
                <a:ea typeface="Arial"/>
              </a:rPr>
              <a:t>Συστοιχία </a:t>
            </a:r>
            <a:r>
              <a:rPr lang="en-GB" b="1">
                <a:solidFill>
                  <a:srgbClr val="3333CC"/>
                </a:solidFill>
                <a:latin typeface="Arial"/>
                <a:ea typeface="Arial"/>
              </a:rPr>
              <a:t>M </a:t>
            </a:r>
            <a:r>
              <a:rPr lang="el-GR" b="1">
                <a:solidFill>
                  <a:srgbClr val="3333CC"/>
                </a:solidFill>
                <a:latin typeface="Arial"/>
                <a:ea typeface="Arial"/>
              </a:rPr>
              <a:t>προσαρμοσμένων φίλτρων</a:t>
            </a:r>
            <a:endParaRPr/>
          </a:p>
        </p:txBody>
      </p:sp>
      <p:grpSp>
        <p:nvGrpSpPr>
          <p:cNvPr id="26" name="25 - Ομάδα"/>
          <p:cNvGrpSpPr/>
          <p:nvPr/>
        </p:nvGrpSpPr>
        <p:grpSpPr>
          <a:xfrm>
            <a:off x="838200" y="2134344"/>
            <a:ext cx="7915275" cy="2590800"/>
            <a:chOff x="838200" y="1752600"/>
            <a:chExt cx="7915275" cy="2590800"/>
          </a:xfrm>
        </p:grpSpPr>
        <p:sp>
          <p:nvSpPr>
            <p:cNvPr id="27" name="Line 2"/>
            <p:cNvSpPr>
              <a:spLocks noChangeShapeType="1"/>
            </p:cNvSpPr>
            <p:nvPr/>
          </p:nvSpPr>
          <p:spPr bwMode="auto">
            <a:xfrm>
              <a:off x="1544638" y="2398713"/>
              <a:ext cx="609600" cy="1587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8" name="Line 3"/>
            <p:cNvSpPr>
              <a:spLocks noChangeShapeType="1"/>
            </p:cNvSpPr>
            <p:nvPr/>
          </p:nvSpPr>
          <p:spPr bwMode="auto">
            <a:xfrm>
              <a:off x="1544638" y="3832225"/>
              <a:ext cx="609600" cy="158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9" name="Line 4"/>
            <p:cNvSpPr>
              <a:spLocks noChangeShapeType="1"/>
            </p:cNvSpPr>
            <p:nvPr/>
          </p:nvSpPr>
          <p:spPr bwMode="auto">
            <a:xfrm>
              <a:off x="1544638" y="2398713"/>
              <a:ext cx="1587" cy="144780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0" name="Line 5"/>
            <p:cNvSpPr>
              <a:spLocks noChangeShapeType="1"/>
            </p:cNvSpPr>
            <p:nvPr/>
          </p:nvSpPr>
          <p:spPr bwMode="auto">
            <a:xfrm>
              <a:off x="935038" y="3008313"/>
              <a:ext cx="615950" cy="1587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1" name="Line 6"/>
            <p:cNvSpPr>
              <a:spLocks noChangeShapeType="1"/>
            </p:cNvSpPr>
            <p:nvPr/>
          </p:nvSpPr>
          <p:spPr bwMode="auto">
            <a:xfrm>
              <a:off x="2743200" y="2971800"/>
              <a:ext cx="1588" cy="22860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ysDot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2" name="Line 7"/>
            <p:cNvSpPr>
              <a:spLocks noChangeShapeType="1"/>
            </p:cNvSpPr>
            <p:nvPr/>
          </p:nvSpPr>
          <p:spPr bwMode="auto">
            <a:xfrm>
              <a:off x="4445000" y="2836863"/>
              <a:ext cx="1588" cy="22860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ysDot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33" name="Object 8"/>
            <p:cNvGraphicFramePr>
              <a:graphicFrameLocks noChangeAspect="1"/>
            </p:cNvGraphicFramePr>
            <p:nvPr/>
          </p:nvGraphicFramePr>
          <p:xfrm>
            <a:off x="4635500" y="2151063"/>
            <a:ext cx="731838" cy="1838325"/>
          </p:xfrm>
          <a:graphic>
            <a:graphicData uri="http://schemas.openxmlformats.org/presentationml/2006/ole">
              <p:oleObj spid="_x0000_s18434" r:id="rId5" imgW="355448" imgH="491287" progId="Equation.3">
                <p:embed/>
              </p:oleObj>
            </a:graphicData>
          </a:graphic>
        </p:graphicFrame>
        <p:graphicFrame>
          <p:nvGraphicFramePr>
            <p:cNvPr id="34" name="Object 9"/>
            <p:cNvGraphicFramePr>
              <a:graphicFrameLocks noChangeAspect="1"/>
            </p:cNvGraphicFramePr>
            <p:nvPr/>
          </p:nvGraphicFramePr>
          <p:xfrm>
            <a:off x="5359400" y="2897188"/>
            <a:ext cx="476250" cy="250825"/>
          </p:xfrm>
          <a:graphic>
            <a:graphicData uri="http://schemas.openxmlformats.org/presentationml/2006/ole">
              <p:oleObj spid="_x0000_s18435" r:id="rId6" imgW="241048" imgH="126870" progId="Equation.3">
                <p:embed/>
              </p:oleObj>
            </a:graphicData>
          </a:graphic>
        </p:graphicFrame>
        <p:graphicFrame>
          <p:nvGraphicFramePr>
            <p:cNvPr id="35" name="Object 10"/>
            <p:cNvGraphicFramePr>
              <a:graphicFrameLocks noChangeAspect="1"/>
            </p:cNvGraphicFramePr>
            <p:nvPr/>
          </p:nvGraphicFramePr>
          <p:xfrm>
            <a:off x="838200" y="2601913"/>
            <a:ext cx="533400" cy="406400"/>
          </p:xfrm>
          <a:graphic>
            <a:graphicData uri="http://schemas.openxmlformats.org/presentationml/2006/ole">
              <p:oleObj spid="_x0000_s18436" r:id="rId7" imgW="266438" imgH="203005" progId="Equation.3">
                <p:embed/>
              </p:oleObj>
            </a:graphicData>
          </a:graphic>
        </p:graphicFrame>
        <p:graphicFrame>
          <p:nvGraphicFramePr>
            <p:cNvPr id="36" name="Object 11"/>
            <p:cNvGraphicFramePr>
              <a:graphicFrameLocks noChangeAspect="1"/>
            </p:cNvGraphicFramePr>
            <p:nvPr/>
          </p:nvGraphicFramePr>
          <p:xfrm>
            <a:off x="4140200" y="1935163"/>
            <a:ext cx="736600" cy="431800"/>
          </p:xfrm>
          <a:graphic>
            <a:graphicData uri="http://schemas.openxmlformats.org/presentationml/2006/ole">
              <p:oleObj spid="_x0000_s18437" r:id="rId8" imgW="368126" imgH="215796" progId="Equation.3">
                <p:embed/>
              </p:oleObj>
            </a:graphicData>
          </a:graphic>
        </p:graphicFrame>
        <p:sp>
          <p:nvSpPr>
            <p:cNvPr id="37" name="Rectangle 12"/>
            <p:cNvSpPr>
              <a:spLocks noChangeArrowheads="1"/>
            </p:cNvSpPr>
            <p:nvPr/>
          </p:nvSpPr>
          <p:spPr bwMode="auto">
            <a:xfrm>
              <a:off x="1447800" y="1752600"/>
              <a:ext cx="4343400" cy="2590800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 sz="2400">
                <a:solidFill>
                  <a:schemeClr val="bg1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38" name="Line 13"/>
            <p:cNvSpPr>
              <a:spLocks noChangeShapeType="1"/>
            </p:cNvSpPr>
            <p:nvPr/>
          </p:nvSpPr>
          <p:spPr bwMode="auto">
            <a:xfrm>
              <a:off x="4114800" y="2379663"/>
              <a:ext cx="609600" cy="1587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39" name="Object 14"/>
            <p:cNvGraphicFramePr>
              <a:graphicFrameLocks noChangeAspect="1"/>
            </p:cNvGraphicFramePr>
            <p:nvPr/>
          </p:nvGraphicFramePr>
          <p:xfrm>
            <a:off x="2301875" y="2181225"/>
            <a:ext cx="1050925" cy="433388"/>
          </p:xfrm>
          <a:graphic>
            <a:graphicData uri="http://schemas.openxmlformats.org/presentationml/2006/ole">
              <p:oleObj spid="_x0000_s18438" r:id="rId9" imgW="491271" imgH="241190" progId="Equation.3">
                <p:embed/>
              </p:oleObj>
            </a:graphicData>
          </a:graphic>
        </p:graphicFrame>
        <p:sp>
          <p:nvSpPr>
            <p:cNvPr id="40" name="Rectangle 15"/>
            <p:cNvSpPr>
              <a:spLocks noChangeArrowheads="1"/>
            </p:cNvSpPr>
            <p:nvPr/>
          </p:nvSpPr>
          <p:spPr bwMode="auto">
            <a:xfrm>
              <a:off x="2133600" y="2057400"/>
              <a:ext cx="1295400" cy="609600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 sz="2400">
                <a:solidFill>
                  <a:schemeClr val="bg1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1" name="Line 16"/>
            <p:cNvSpPr>
              <a:spLocks noChangeShapeType="1"/>
            </p:cNvSpPr>
            <p:nvPr/>
          </p:nvSpPr>
          <p:spPr bwMode="auto">
            <a:xfrm>
              <a:off x="4114800" y="3810000"/>
              <a:ext cx="609600" cy="158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42" name="Object 17"/>
            <p:cNvGraphicFramePr>
              <a:graphicFrameLocks noChangeAspect="1"/>
            </p:cNvGraphicFramePr>
            <p:nvPr/>
          </p:nvGraphicFramePr>
          <p:xfrm>
            <a:off x="2209800" y="3617913"/>
            <a:ext cx="1165225" cy="431800"/>
          </p:xfrm>
          <a:graphic>
            <a:graphicData uri="http://schemas.openxmlformats.org/presentationml/2006/ole">
              <p:oleObj spid="_x0000_s18439" r:id="rId10" imgW="491416" imgH="241261" progId="Equation.3">
                <p:embed/>
              </p:oleObj>
            </a:graphicData>
          </a:graphic>
        </p:graphicFrame>
        <p:sp>
          <p:nvSpPr>
            <p:cNvPr id="43" name="Rectangle 18"/>
            <p:cNvSpPr>
              <a:spLocks noChangeArrowheads="1"/>
            </p:cNvSpPr>
            <p:nvPr/>
          </p:nvSpPr>
          <p:spPr bwMode="auto">
            <a:xfrm>
              <a:off x="2133600" y="3505200"/>
              <a:ext cx="1295400" cy="609600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 sz="2400">
                <a:solidFill>
                  <a:schemeClr val="bg1"/>
                </a:solidFill>
                <a:latin typeface="Times New Roman" pitchFamily="18" charset="0"/>
                <a:cs typeface="Arial" charset="0"/>
              </a:endParaRPr>
            </a:p>
          </p:txBody>
        </p:sp>
        <p:graphicFrame>
          <p:nvGraphicFramePr>
            <p:cNvPr id="44" name="Object 19"/>
            <p:cNvGraphicFramePr>
              <a:graphicFrameLocks noChangeAspect="1"/>
            </p:cNvGraphicFramePr>
            <p:nvPr/>
          </p:nvGraphicFramePr>
          <p:xfrm>
            <a:off x="4076700" y="3733800"/>
            <a:ext cx="800100" cy="400050"/>
          </p:xfrm>
          <a:graphic>
            <a:graphicData uri="http://schemas.openxmlformats.org/presentationml/2006/ole">
              <p:oleObj spid="_x0000_s18440" r:id="rId11" imgW="431522" imgH="215753" progId="Equation.3">
                <p:embed/>
              </p:oleObj>
            </a:graphicData>
          </a:graphic>
        </p:graphicFrame>
        <p:sp>
          <p:nvSpPr>
            <p:cNvPr id="45" name="Line 20"/>
            <p:cNvSpPr>
              <a:spLocks noChangeShapeType="1"/>
            </p:cNvSpPr>
            <p:nvPr/>
          </p:nvSpPr>
          <p:spPr bwMode="auto">
            <a:xfrm>
              <a:off x="5892800" y="3028950"/>
              <a:ext cx="609600" cy="158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46" name="Object 21"/>
            <p:cNvGraphicFramePr>
              <a:graphicFrameLocks noChangeAspect="1"/>
            </p:cNvGraphicFramePr>
            <p:nvPr/>
          </p:nvGraphicFramePr>
          <p:xfrm>
            <a:off x="6061075" y="2724150"/>
            <a:ext cx="252413" cy="250825"/>
          </p:xfrm>
          <a:graphic>
            <a:graphicData uri="http://schemas.openxmlformats.org/presentationml/2006/ole">
              <p:oleObj spid="_x0000_s18441" r:id="rId12" imgW="126720" imgH="126720" progId="Equation.3">
                <p:embed/>
              </p:oleObj>
            </a:graphicData>
          </a:graphic>
        </p:graphicFrame>
        <p:sp>
          <p:nvSpPr>
            <p:cNvPr id="47" name="Text Box 23"/>
            <p:cNvSpPr txBox="1">
              <a:spLocks noChangeArrowheads="1"/>
            </p:cNvSpPr>
            <p:nvPr/>
          </p:nvSpPr>
          <p:spPr bwMode="auto">
            <a:xfrm>
              <a:off x="5649913" y="2419350"/>
              <a:ext cx="3103562" cy="119062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 defTabSz="457200" eaLnBrk="0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l-GR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Έξοδος προσαρμοσμένου </a:t>
              </a:r>
            </a:p>
            <a:p>
              <a:pPr algn="ctr" defTabSz="457200" eaLnBrk="0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l-GR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φίλτρου</a:t>
              </a:r>
              <a:r>
                <a:rPr lang="en-GB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:</a:t>
              </a:r>
            </a:p>
            <a:p>
              <a:pPr algn="ctr" defTabSz="457200" eaLnBrk="0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l-GR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Διάνυσμα </a:t>
              </a:r>
            </a:p>
            <a:p>
              <a:pPr algn="ctr" defTabSz="457200" eaLnBrk="0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l-GR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παρατηρήσεων</a:t>
              </a:r>
              <a:endParaRPr lang="en-GB" b="1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8" name="Line 27"/>
            <p:cNvSpPr>
              <a:spLocks noChangeShapeType="1"/>
            </p:cNvSpPr>
            <p:nvPr/>
          </p:nvSpPr>
          <p:spPr bwMode="auto">
            <a:xfrm>
              <a:off x="3886200" y="2057400"/>
              <a:ext cx="228600" cy="30480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9" name="Line 28"/>
            <p:cNvSpPr>
              <a:spLocks noChangeShapeType="1"/>
            </p:cNvSpPr>
            <p:nvPr/>
          </p:nvSpPr>
          <p:spPr bwMode="auto">
            <a:xfrm>
              <a:off x="3429000" y="2362200"/>
              <a:ext cx="457200" cy="158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0" name="Line 29"/>
            <p:cNvSpPr>
              <a:spLocks noChangeShapeType="1"/>
            </p:cNvSpPr>
            <p:nvPr/>
          </p:nvSpPr>
          <p:spPr bwMode="auto">
            <a:xfrm>
              <a:off x="3886200" y="3505200"/>
              <a:ext cx="228600" cy="30480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1" name="Line 30"/>
            <p:cNvSpPr>
              <a:spLocks noChangeShapeType="1"/>
            </p:cNvSpPr>
            <p:nvPr/>
          </p:nvSpPr>
          <p:spPr bwMode="auto">
            <a:xfrm>
              <a:off x="3429000" y="3810000"/>
              <a:ext cx="457200" cy="158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2" name="AutoShape 31"/>
            <p:cNvSpPr>
              <a:spLocks/>
            </p:cNvSpPr>
            <p:nvPr/>
          </p:nvSpPr>
          <p:spPr bwMode="auto">
            <a:xfrm flipH="1">
              <a:off x="3808413" y="2043113"/>
              <a:ext cx="763587" cy="46196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10799 w 21600"/>
                <a:gd name="T19" fmla="*/ 675 h 21600"/>
                <a:gd name="T20" fmla="*/ 21599 w 21600"/>
                <a:gd name="T21" fmla="*/ 10799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 stroke="0">
                  <a:moveTo>
                    <a:pt x="21600" y="10800"/>
                  </a:moveTo>
                  <a:cubicBezTo>
                    <a:pt x="21600" y="16764"/>
                    <a:pt x="16764" y="21600"/>
                    <a:pt x="10800" y="21600"/>
                  </a:cubicBezTo>
                  <a:cubicBezTo>
                    <a:pt x="4835" y="21600"/>
                    <a:pt x="0" y="16764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764" y="-1"/>
                    <a:pt x="21599" y="4835"/>
                    <a:pt x="21600" y="10799"/>
                  </a:cubicBezTo>
                  <a:lnTo>
                    <a:pt x="10800" y="10800"/>
                  </a:lnTo>
                  <a:lnTo>
                    <a:pt x="21600" y="10800"/>
                  </a:lnTo>
                  <a:close/>
                </a:path>
                <a:path w="21600" h="21600" fill="none">
                  <a:moveTo>
                    <a:pt x="21600" y="10800"/>
                  </a:moveTo>
                  <a:cubicBezTo>
                    <a:pt x="21600" y="16764"/>
                    <a:pt x="16764" y="21600"/>
                    <a:pt x="10800" y="21600"/>
                  </a:cubicBezTo>
                  <a:cubicBezTo>
                    <a:pt x="4835" y="21600"/>
                    <a:pt x="0" y="16764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764" y="-1"/>
                    <a:pt x="21599" y="4835"/>
                    <a:pt x="21600" y="10799"/>
                  </a:cubicBezTo>
                </a:path>
              </a:pathLst>
            </a:cu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" name="AutoShape 32"/>
            <p:cNvSpPr>
              <a:spLocks/>
            </p:cNvSpPr>
            <p:nvPr/>
          </p:nvSpPr>
          <p:spPr bwMode="auto">
            <a:xfrm flipH="1">
              <a:off x="3808413" y="3567113"/>
              <a:ext cx="763587" cy="46196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10799 w 21600"/>
                <a:gd name="T19" fmla="*/ 675 h 21600"/>
                <a:gd name="T20" fmla="*/ 21599 w 21600"/>
                <a:gd name="T21" fmla="*/ 10799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 stroke="0">
                  <a:moveTo>
                    <a:pt x="21600" y="10800"/>
                  </a:moveTo>
                  <a:cubicBezTo>
                    <a:pt x="21600" y="16764"/>
                    <a:pt x="16764" y="21600"/>
                    <a:pt x="10800" y="21600"/>
                  </a:cubicBezTo>
                  <a:cubicBezTo>
                    <a:pt x="4835" y="21600"/>
                    <a:pt x="0" y="16764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764" y="-1"/>
                    <a:pt x="21599" y="4835"/>
                    <a:pt x="21600" y="10799"/>
                  </a:cubicBezTo>
                  <a:lnTo>
                    <a:pt x="10800" y="10800"/>
                  </a:lnTo>
                  <a:lnTo>
                    <a:pt x="21600" y="10800"/>
                  </a:lnTo>
                  <a:close/>
                </a:path>
                <a:path w="21600" h="21600" fill="none">
                  <a:moveTo>
                    <a:pt x="21600" y="10800"/>
                  </a:moveTo>
                  <a:cubicBezTo>
                    <a:pt x="21600" y="16764"/>
                    <a:pt x="16764" y="21600"/>
                    <a:pt x="10800" y="21600"/>
                  </a:cubicBezTo>
                  <a:cubicBezTo>
                    <a:pt x="4835" y="21600"/>
                    <a:pt x="0" y="16764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764" y="-1"/>
                    <a:pt x="21599" y="4835"/>
                    <a:pt x="21600" y="10799"/>
                  </a:cubicBezTo>
                </a:path>
              </a:pathLst>
            </a:cu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graphicFrame>
        <p:nvGraphicFramePr>
          <p:cNvPr id="18442" name="Object 24"/>
          <p:cNvGraphicFramePr>
            <a:graphicFrameLocks noChangeAspect="1"/>
          </p:cNvGraphicFramePr>
          <p:nvPr/>
        </p:nvGraphicFramePr>
        <p:xfrm>
          <a:off x="1012825" y="4897784"/>
          <a:ext cx="2390775" cy="484188"/>
        </p:xfrm>
        <a:graphic>
          <a:graphicData uri="http://schemas.openxmlformats.org/presentationml/2006/ole">
            <p:oleObj spid="_x0000_s18442" r:id="rId13" imgW="491457" imgH="241281" progId="Equation.3">
              <p:embed/>
            </p:oleObj>
          </a:graphicData>
        </a:graphic>
      </p:graphicFrame>
      <p:graphicFrame>
        <p:nvGraphicFramePr>
          <p:cNvPr id="18443" name="Object 25"/>
          <p:cNvGraphicFramePr>
            <a:graphicFrameLocks noChangeAspect="1"/>
          </p:cNvGraphicFramePr>
          <p:nvPr/>
        </p:nvGraphicFramePr>
        <p:xfrm>
          <a:off x="3532188" y="4946997"/>
          <a:ext cx="1296987" cy="407987"/>
        </p:xfrm>
        <a:graphic>
          <a:graphicData uri="http://schemas.openxmlformats.org/presentationml/2006/ole">
            <p:oleObj spid="_x0000_s18443" r:id="rId14" imgW="491376" imgH="203152" progId="Equation.3">
              <p:embed/>
            </p:oleObj>
          </a:graphicData>
        </a:graphic>
      </p:graphicFrame>
      <p:graphicFrame>
        <p:nvGraphicFramePr>
          <p:cNvPr id="18444" name="Object 26"/>
          <p:cNvGraphicFramePr>
            <a:graphicFrameLocks noChangeAspect="1"/>
          </p:cNvGraphicFramePr>
          <p:nvPr/>
        </p:nvGraphicFramePr>
        <p:xfrm>
          <a:off x="931863" y="5443884"/>
          <a:ext cx="5240337" cy="433388"/>
        </p:xfrm>
        <a:graphic>
          <a:graphicData uri="http://schemas.openxmlformats.org/presentationml/2006/ole">
            <p:oleObj spid="_x0000_s18444" r:id="rId15" imgW="491449" imgH="21587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CustomShape 1"/>
          <p:cNvSpPr/>
          <p:nvPr/>
        </p:nvSpPr>
        <p:spPr>
          <a:xfrm>
            <a:off x="457200" y="274680"/>
            <a:ext cx="822744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el-GR" sz="4400" strike="noStrike">
                <a:solidFill>
                  <a:srgbClr val="5075BC"/>
                </a:solidFill>
                <a:latin typeface="Arial"/>
                <a:ea typeface="DejaVu Sans"/>
              </a:rPr>
              <a:t>Υλοποίηση συσχετιστή δέκτη</a:t>
            </a:r>
            <a:endParaRPr/>
          </a:p>
        </p:txBody>
      </p:sp>
      <p:sp>
        <p:nvSpPr>
          <p:cNvPr id="312" name="CustomShape 2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3" name="CustomShape 3"/>
          <p:cNvSpPr/>
          <p:nvPr/>
        </p:nvSpPr>
        <p:spPr>
          <a:xfrm>
            <a:off x="464040" y="6453360"/>
            <a:ext cx="8066160" cy="285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14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3960" cy="702360"/>
          </a:xfrm>
          <a:prstGeom prst="rect">
            <a:avLst/>
          </a:prstGeom>
          <a:ln>
            <a:noFill/>
          </a:ln>
        </p:spPr>
      </p:pic>
      <p:sp>
        <p:nvSpPr>
          <p:cNvPr id="333" name="CustomShape 22"/>
          <p:cNvSpPr/>
          <p:nvPr/>
        </p:nvSpPr>
        <p:spPr>
          <a:xfrm>
            <a:off x="2660760" y="1461600"/>
            <a:ext cx="3592800" cy="459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>
              <a:lnSpc>
                <a:spcPct val="100000"/>
              </a:lnSpc>
            </a:pPr>
            <a:r>
              <a:rPr lang="el-GR" sz="2400" b="1">
                <a:solidFill>
                  <a:srgbClr val="3333CC"/>
                </a:solidFill>
                <a:latin typeface="Times New Roman"/>
                <a:ea typeface="Arial"/>
              </a:rPr>
              <a:t>Συστοιχία </a:t>
            </a:r>
            <a:r>
              <a:rPr lang="en-GB" sz="2400" b="1">
                <a:solidFill>
                  <a:srgbClr val="3333CC"/>
                </a:solidFill>
                <a:latin typeface="Times New Roman"/>
                <a:ea typeface="Arial"/>
              </a:rPr>
              <a:t>M </a:t>
            </a:r>
            <a:r>
              <a:rPr lang="el-GR" sz="2400" b="1">
                <a:solidFill>
                  <a:srgbClr val="3333CC"/>
                </a:solidFill>
                <a:latin typeface="Times New Roman"/>
                <a:ea typeface="Arial"/>
              </a:rPr>
              <a:t>συσχετιστών</a:t>
            </a:r>
            <a:endParaRPr/>
          </a:p>
        </p:txBody>
      </p:sp>
      <p:grpSp>
        <p:nvGrpSpPr>
          <p:cNvPr id="26" name="25 - Ομάδα"/>
          <p:cNvGrpSpPr/>
          <p:nvPr/>
        </p:nvGrpSpPr>
        <p:grpSpPr>
          <a:xfrm>
            <a:off x="1259632" y="2045568"/>
            <a:ext cx="7316788" cy="2895600"/>
            <a:chOff x="1371600" y="1905000"/>
            <a:chExt cx="7316788" cy="2895600"/>
          </a:xfrm>
        </p:grpSpPr>
        <p:sp>
          <p:nvSpPr>
            <p:cNvPr id="27" name="Line 3"/>
            <p:cNvSpPr>
              <a:spLocks noChangeShapeType="1"/>
            </p:cNvSpPr>
            <p:nvPr/>
          </p:nvSpPr>
          <p:spPr bwMode="auto">
            <a:xfrm>
              <a:off x="2078038" y="2794000"/>
              <a:ext cx="609600" cy="158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8" name="AutoShape 4"/>
            <p:cNvSpPr>
              <a:spLocks noChangeArrowheads="1"/>
            </p:cNvSpPr>
            <p:nvPr/>
          </p:nvSpPr>
          <p:spPr bwMode="auto">
            <a:xfrm>
              <a:off x="2687638" y="2641600"/>
              <a:ext cx="304800" cy="304800"/>
            </a:xfrm>
            <a:prstGeom prst="flowChartSummingJunction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 sz="2400">
                <a:solidFill>
                  <a:schemeClr val="bg1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29" name="Line 5"/>
            <p:cNvSpPr>
              <a:spLocks noChangeShapeType="1"/>
            </p:cNvSpPr>
            <p:nvPr/>
          </p:nvSpPr>
          <p:spPr bwMode="auto">
            <a:xfrm>
              <a:off x="2992438" y="2794000"/>
              <a:ext cx="609600" cy="158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0" name="Rectangle 6"/>
            <p:cNvSpPr>
              <a:spLocks noChangeArrowheads="1"/>
            </p:cNvSpPr>
            <p:nvPr/>
          </p:nvSpPr>
          <p:spPr bwMode="auto">
            <a:xfrm>
              <a:off x="3602038" y="2413000"/>
              <a:ext cx="533400" cy="838200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 sz="2400">
                <a:solidFill>
                  <a:schemeClr val="bg1"/>
                </a:solidFill>
                <a:latin typeface="Times New Roman" pitchFamily="18" charset="0"/>
                <a:cs typeface="Arial" charset="0"/>
              </a:endParaRPr>
            </a:p>
          </p:txBody>
        </p:sp>
        <p:graphicFrame>
          <p:nvGraphicFramePr>
            <p:cNvPr id="31" name="Object 7"/>
            <p:cNvGraphicFramePr>
              <a:graphicFrameLocks noChangeAspect="1"/>
            </p:cNvGraphicFramePr>
            <p:nvPr/>
          </p:nvGraphicFramePr>
          <p:xfrm>
            <a:off x="3648075" y="2413000"/>
            <a:ext cx="639763" cy="790575"/>
          </p:xfrm>
          <a:graphic>
            <a:graphicData uri="http://schemas.openxmlformats.org/presentationml/2006/ole">
              <p:oleObj spid="_x0000_s19458" r:id="rId5" imgW="266534" imgH="329989" progId="Equation.3">
                <p:embed/>
              </p:oleObj>
            </a:graphicData>
          </a:graphic>
        </p:graphicFrame>
        <p:sp>
          <p:nvSpPr>
            <p:cNvPr id="32" name="Line 8"/>
            <p:cNvSpPr>
              <a:spLocks noChangeShapeType="1"/>
            </p:cNvSpPr>
            <p:nvPr/>
          </p:nvSpPr>
          <p:spPr bwMode="auto">
            <a:xfrm>
              <a:off x="4135438" y="2794000"/>
              <a:ext cx="609600" cy="158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3" name="Line 9"/>
            <p:cNvSpPr>
              <a:spLocks noChangeShapeType="1"/>
            </p:cNvSpPr>
            <p:nvPr/>
          </p:nvSpPr>
          <p:spPr bwMode="auto">
            <a:xfrm>
              <a:off x="2840038" y="2336800"/>
              <a:ext cx="1587" cy="30480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34" name="Object 10"/>
            <p:cNvGraphicFramePr>
              <a:graphicFrameLocks noChangeAspect="1"/>
            </p:cNvGraphicFramePr>
            <p:nvPr/>
          </p:nvGraphicFramePr>
          <p:xfrm>
            <a:off x="2646363" y="1970088"/>
            <a:ext cx="661987" cy="409575"/>
          </p:xfrm>
          <a:graphic>
            <a:graphicData uri="http://schemas.openxmlformats.org/presentationml/2006/ole">
              <p:oleObj spid="_x0000_s19459" r:id="rId6" imgW="368283" imgH="228593" progId="Equation.3">
                <p:embed/>
              </p:oleObj>
            </a:graphicData>
          </a:graphic>
        </p:graphicFrame>
        <p:sp>
          <p:nvSpPr>
            <p:cNvPr id="35" name="Line 11"/>
            <p:cNvSpPr>
              <a:spLocks noChangeShapeType="1"/>
            </p:cNvSpPr>
            <p:nvPr/>
          </p:nvSpPr>
          <p:spPr bwMode="auto">
            <a:xfrm>
              <a:off x="2078038" y="4227513"/>
              <a:ext cx="609600" cy="1587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6" name="AutoShape 12"/>
            <p:cNvSpPr>
              <a:spLocks noChangeArrowheads="1"/>
            </p:cNvSpPr>
            <p:nvPr/>
          </p:nvSpPr>
          <p:spPr bwMode="auto">
            <a:xfrm>
              <a:off x="2687638" y="4075113"/>
              <a:ext cx="304800" cy="304800"/>
            </a:xfrm>
            <a:prstGeom prst="flowChartSummingJunction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 sz="2400">
                <a:solidFill>
                  <a:schemeClr val="bg1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37" name="Line 13"/>
            <p:cNvSpPr>
              <a:spLocks noChangeShapeType="1"/>
            </p:cNvSpPr>
            <p:nvPr/>
          </p:nvSpPr>
          <p:spPr bwMode="auto">
            <a:xfrm>
              <a:off x="2992438" y="4227513"/>
              <a:ext cx="609600" cy="1587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8" name="Rectangle 14"/>
            <p:cNvSpPr>
              <a:spLocks noChangeArrowheads="1"/>
            </p:cNvSpPr>
            <p:nvPr/>
          </p:nvSpPr>
          <p:spPr bwMode="auto">
            <a:xfrm>
              <a:off x="3602038" y="3846513"/>
              <a:ext cx="533400" cy="838200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 sz="2400">
                <a:solidFill>
                  <a:schemeClr val="bg1"/>
                </a:solidFill>
                <a:latin typeface="Times New Roman" pitchFamily="18" charset="0"/>
                <a:cs typeface="Arial" charset="0"/>
              </a:endParaRPr>
            </a:p>
          </p:txBody>
        </p:sp>
        <p:graphicFrame>
          <p:nvGraphicFramePr>
            <p:cNvPr id="39" name="Object 15"/>
            <p:cNvGraphicFramePr>
              <a:graphicFrameLocks noChangeAspect="1"/>
            </p:cNvGraphicFramePr>
            <p:nvPr/>
          </p:nvGraphicFramePr>
          <p:xfrm>
            <a:off x="3648075" y="3846513"/>
            <a:ext cx="639763" cy="790575"/>
          </p:xfrm>
          <a:graphic>
            <a:graphicData uri="http://schemas.openxmlformats.org/presentationml/2006/ole">
              <p:oleObj spid="_x0000_s19460" r:id="rId7" imgW="266534" imgH="329989" progId="Equation.3">
                <p:embed/>
              </p:oleObj>
            </a:graphicData>
          </a:graphic>
        </p:graphicFrame>
        <p:sp>
          <p:nvSpPr>
            <p:cNvPr id="40" name="Line 16"/>
            <p:cNvSpPr>
              <a:spLocks noChangeShapeType="1"/>
            </p:cNvSpPr>
            <p:nvPr/>
          </p:nvSpPr>
          <p:spPr bwMode="auto">
            <a:xfrm>
              <a:off x="4135438" y="4227513"/>
              <a:ext cx="609600" cy="1587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1" name="Line 17"/>
            <p:cNvSpPr>
              <a:spLocks noChangeShapeType="1"/>
            </p:cNvSpPr>
            <p:nvPr/>
          </p:nvSpPr>
          <p:spPr bwMode="auto">
            <a:xfrm>
              <a:off x="2840038" y="3770313"/>
              <a:ext cx="1587" cy="30480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42" name="Object 18"/>
            <p:cNvGraphicFramePr>
              <a:graphicFrameLocks noChangeAspect="1"/>
            </p:cNvGraphicFramePr>
            <p:nvPr/>
          </p:nvGraphicFramePr>
          <p:xfrm>
            <a:off x="2589213" y="3403600"/>
            <a:ext cx="777875" cy="409575"/>
          </p:xfrm>
          <a:graphic>
            <a:graphicData uri="http://schemas.openxmlformats.org/presentationml/2006/ole">
              <p:oleObj spid="_x0000_s19461" r:id="rId8" imgW="431699" imgH="228544" progId="Equation.3">
                <p:embed/>
              </p:oleObj>
            </a:graphicData>
          </a:graphic>
        </p:graphicFrame>
        <p:sp>
          <p:nvSpPr>
            <p:cNvPr id="43" name="Line 19"/>
            <p:cNvSpPr>
              <a:spLocks noChangeShapeType="1"/>
            </p:cNvSpPr>
            <p:nvPr/>
          </p:nvSpPr>
          <p:spPr bwMode="auto">
            <a:xfrm>
              <a:off x="2078038" y="2794000"/>
              <a:ext cx="1587" cy="144780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4" name="Line 20"/>
            <p:cNvSpPr>
              <a:spLocks noChangeShapeType="1"/>
            </p:cNvSpPr>
            <p:nvPr/>
          </p:nvSpPr>
          <p:spPr bwMode="auto">
            <a:xfrm>
              <a:off x="1468438" y="3403600"/>
              <a:ext cx="615950" cy="158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5" name="Line 21"/>
            <p:cNvSpPr>
              <a:spLocks noChangeShapeType="1"/>
            </p:cNvSpPr>
            <p:nvPr/>
          </p:nvSpPr>
          <p:spPr bwMode="auto">
            <a:xfrm>
              <a:off x="2840038" y="3175000"/>
              <a:ext cx="1587" cy="22860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ysDot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6" name="Line 22"/>
            <p:cNvSpPr>
              <a:spLocks noChangeShapeType="1"/>
            </p:cNvSpPr>
            <p:nvPr/>
          </p:nvSpPr>
          <p:spPr bwMode="auto">
            <a:xfrm>
              <a:off x="4440238" y="3251200"/>
              <a:ext cx="1587" cy="22860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ysDot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47" name="Object 23"/>
            <p:cNvGraphicFramePr>
              <a:graphicFrameLocks noChangeAspect="1"/>
            </p:cNvGraphicFramePr>
            <p:nvPr/>
          </p:nvGraphicFramePr>
          <p:xfrm>
            <a:off x="4775200" y="2565400"/>
            <a:ext cx="735013" cy="1838325"/>
          </p:xfrm>
          <a:graphic>
            <a:graphicData uri="http://schemas.openxmlformats.org/presentationml/2006/ole">
              <p:oleObj spid="_x0000_s19462" r:id="rId9" imgW="355448" imgH="491287" progId="Equation.3">
                <p:embed/>
              </p:oleObj>
            </a:graphicData>
          </a:graphic>
        </p:graphicFrame>
        <p:graphicFrame>
          <p:nvGraphicFramePr>
            <p:cNvPr id="48" name="Object 24"/>
            <p:cNvGraphicFramePr>
              <a:graphicFrameLocks noChangeAspect="1"/>
            </p:cNvGraphicFramePr>
            <p:nvPr/>
          </p:nvGraphicFramePr>
          <p:xfrm>
            <a:off x="5556250" y="3311525"/>
            <a:ext cx="476250" cy="250825"/>
          </p:xfrm>
          <a:graphic>
            <a:graphicData uri="http://schemas.openxmlformats.org/presentationml/2006/ole">
              <p:oleObj spid="_x0000_s19463" r:id="rId10" imgW="241048" imgH="126870" progId="Equation.3">
                <p:embed/>
              </p:oleObj>
            </a:graphicData>
          </a:graphic>
        </p:graphicFrame>
        <p:graphicFrame>
          <p:nvGraphicFramePr>
            <p:cNvPr id="49" name="Object 25"/>
            <p:cNvGraphicFramePr>
              <a:graphicFrameLocks noChangeAspect="1"/>
            </p:cNvGraphicFramePr>
            <p:nvPr/>
          </p:nvGraphicFramePr>
          <p:xfrm>
            <a:off x="1371600" y="2997200"/>
            <a:ext cx="533400" cy="406400"/>
          </p:xfrm>
          <a:graphic>
            <a:graphicData uri="http://schemas.openxmlformats.org/presentationml/2006/ole">
              <p:oleObj spid="_x0000_s19464" r:id="rId11" imgW="266438" imgH="203005" progId="Equation.3">
                <p:embed/>
              </p:oleObj>
            </a:graphicData>
          </a:graphic>
        </p:graphicFrame>
        <p:graphicFrame>
          <p:nvGraphicFramePr>
            <p:cNvPr id="50" name="Object 26"/>
            <p:cNvGraphicFramePr>
              <a:graphicFrameLocks noChangeAspect="1"/>
            </p:cNvGraphicFramePr>
            <p:nvPr/>
          </p:nvGraphicFramePr>
          <p:xfrm>
            <a:off x="4140200" y="2349500"/>
            <a:ext cx="736600" cy="431800"/>
          </p:xfrm>
          <a:graphic>
            <a:graphicData uri="http://schemas.openxmlformats.org/presentationml/2006/ole">
              <p:oleObj spid="_x0000_s19465" r:id="rId12" imgW="368126" imgH="215796" progId="Equation.3">
                <p:embed/>
              </p:oleObj>
            </a:graphicData>
          </a:graphic>
        </p:graphicFrame>
        <p:graphicFrame>
          <p:nvGraphicFramePr>
            <p:cNvPr id="51" name="Object 27"/>
            <p:cNvGraphicFramePr>
              <a:graphicFrameLocks noChangeAspect="1"/>
            </p:cNvGraphicFramePr>
            <p:nvPr/>
          </p:nvGraphicFramePr>
          <p:xfrm>
            <a:off x="4089400" y="4216400"/>
            <a:ext cx="863600" cy="431800"/>
          </p:xfrm>
          <a:graphic>
            <a:graphicData uri="http://schemas.openxmlformats.org/presentationml/2006/ole">
              <p:oleObj spid="_x0000_s19466" r:id="rId13" imgW="431522" imgH="215753" progId="Equation.3">
                <p:embed/>
              </p:oleObj>
            </a:graphicData>
          </a:graphic>
        </p:graphicFrame>
        <p:sp>
          <p:nvSpPr>
            <p:cNvPr id="52" name="Rectangle 28"/>
            <p:cNvSpPr>
              <a:spLocks noChangeArrowheads="1"/>
            </p:cNvSpPr>
            <p:nvPr/>
          </p:nvSpPr>
          <p:spPr bwMode="auto">
            <a:xfrm>
              <a:off x="1981200" y="1905000"/>
              <a:ext cx="4114800" cy="2895600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 sz="2400">
                <a:solidFill>
                  <a:schemeClr val="bg1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53" name="Line 29"/>
            <p:cNvSpPr>
              <a:spLocks noChangeShapeType="1"/>
            </p:cNvSpPr>
            <p:nvPr/>
          </p:nvSpPr>
          <p:spPr bwMode="auto">
            <a:xfrm>
              <a:off x="6096000" y="3429000"/>
              <a:ext cx="609600" cy="158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54" name="Object 30"/>
            <p:cNvGraphicFramePr>
              <a:graphicFrameLocks noChangeAspect="1"/>
            </p:cNvGraphicFramePr>
            <p:nvPr/>
          </p:nvGraphicFramePr>
          <p:xfrm>
            <a:off x="6264275" y="3124200"/>
            <a:ext cx="252413" cy="250825"/>
          </p:xfrm>
          <a:graphic>
            <a:graphicData uri="http://schemas.openxmlformats.org/presentationml/2006/ole">
              <p:oleObj spid="_x0000_s19467" r:id="rId14" imgW="126720" imgH="126720" progId="Equation.3">
                <p:embed/>
              </p:oleObj>
            </a:graphicData>
          </a:graphic>
        </p:graphicFrame>
        <p:sp>
          <p:nvSpPr>
            <p:cNvPr id="55" name="Text Box 32"/>
            <p:cNvSpPr txBox="1">
              <a:spLocks noChangeArrowheads="1"/>
            </p:cNvSpPr>
            <p:nvPr/>
          </p:nvSpPr>
          <p:spPr bwMode="auto">
            <a:xfrm>
              <a:off x="6129338" y="2817813"/>
              <a:ext cx="2559050" cy="9159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 defTabSz="457200" eaLnBrk="0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l-GR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Έξοδος Συσχετιστών:</a:t>
              </a:r>
              <a:endParaRPr lang="en-GB" b="1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  <a:p>
              <a:pPr algn="ctr" defTabSz="457200" eaLnBrk="0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l-GR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Διάνυσμα </a:t>
              </a:r>
            </a:p>
            <a:p>
              <a:pPr algn="ctr" defTabSz="457200" eaLnBrk="0" hangingPunct="0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l-GR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παρατηρήσεων</a:t>
              </a:r>
              <a:endParaRPr lang="en-GB" b="1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</p:grpSp>
      <p:graphicFrame>
        <p:nvGraphicFramePr>
          <p:cNvPr id="19468" name="Object 2"/>
          <p:cNvGraphicFramePr>
            <a:graphicFrameLocks noChangeAspect="1"/>
          </p:cNvGraphicFramePr>
          <p:nvPr/>
        </p:nvGraphicFramePr>
        <p:xfrm>
          <a:off x="1398240" y="5432425"/>
          <a:ext cx="2008188" cy="968375"/>
        </p:xfrm>
        <a:graphic>
          <a:graphicData uri="http://schemas.openxmlformats.org/presentationml/2006/ole">
            <p:oleObj spid="_x0000_s19468" r:id="rId15" imgW="491328" imgH="482421" progId="Equation.3">
              <p:embed/>
            </p:oleObj>
          </a:graphicData>
        </a:graphic>
      </p:graphicFrame>
      <p:graphicFrame>
        <p:nvGraphicFramePr>
          <p:cNvPr id="19469" name="Object 33"/>
          <p:cNvGraphicFramePr>
            <a:graphicFrameLocks noChangeAspect="1"/>
          </p:cNvGraphicFramePr>
          <p:nvPr/>
        </p:nvGraphicFramePr>
        <p:xfrm>
          <a:off x="1491903" y="5029200"/>
          <a:ext cx="5240337" cy="433388"/>
        </p:xfrm>
        <a:graphic>
          <a:graphicData uri="http://schemas.openxmlformats.org/presentationml/2006/ole">
            <p:oleObj spid="_x0000_s19469" r:id="rId16" imgW="491449" imgH="215870" progId="Equation.3">
              <p:embed/>
            </p:oleObj>
          </a:graphicData>
        </a:graphic>
      </p:graphicFrame>
      <p:graphicFrame>
        <p:nvGraphicFramePr>
          <p:cNvPr id="19470" name="Object 34"/>
          <p:cNvGraphicFramePr>
            <a:graphicFrameLocks noChangeAspect="1"/>
          </p:cNvGraphicFramePr>
          <p:nvPr/>
        </p:nvGraphicFramePr>
        <p:xfrm>
          <a:off x="4092228" y="5715000"/>
          <a:ext cx="1296987" cy="407988"/>
        </p:xfrm>
        <a:graphic>
          <a:graphicData uri="http://schemas.openxmlformats.org/presentationml/2006/ole">
            <p:oleObj spid="_x0000_s19470" r:id="rId17" imgW="491376" imgH="203152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CustomShape 1"/>
          <p:cNvSpPr/>
          <p:nvPr/>
        </p:nvSpPr>
        <p:spPr>
          <a:xfrm>
            <a:off x="457200" y="274680"/>
            <a:ext cx="822744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el-GR" sz="4000" strike="noStrike">
                <a:solidFill>
                  <a:srgbClr val="5075BC"/>
                </a:solidFill>
                <a:latin typeface="Arial"/>
                <a:ea typeface="DejaVu Sans"/>
              </a:rPr>
              <a:t>Παράδειγμα Υλοποίησης προσαρμοσμένου φίλτρου δέκτη</a:t>
            </a:r>
            <a:endParaRPr/>
          </a:p>
        </p:txBody>
      </p:sp>
      <p:sp>
        <p:nvSpPr>
          <p:cNvPr id="336" name="CustomShape 2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7" name="CustomShape 3"/>
          <p:cNvSpPr/>
          <p:nvPr/>
        </p:nvSpPr>
        <p:spPr>
          <a:xfrm>
            <a:off x="464040" y="6453360"/>
            <a:ext cx="8066160" cy="285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8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3960" cy="702360"/>
          </a:xfrm>
          <a:prstGeom prst="rect">
            <a:avLst/>
          </a:prstGeom>
          <a:ln>
            <a:noFill/>
          </a:ln>
        </p:spPr>
      </p:pic>
      <p:grpSp>
        <p:nvGrpSpPr>
          <p:cNvPr id="97" name="96 - Ομάδα"/>
          <p:cNvGrpSpPr/>
          <p:nvPr/>
        </p:nvGrpSpPr>
        <p:grpSpPr>
          <a:xfrm>
            <a:off x="381000" y="1536700"/>
            <a:ext cx="8077200" cy="4483100"/>
            <a:chOff x="381000" y="1536700"/>
            <a:chExt cx="8077200" cy="4483100"/>
          </a:xfrm>
        </p:grpSpPr>
        <p:sp>
          <p:nvSpPr>
            <p:cNvPr id="348" name="CustomShape 13"/>
            <p:cNvSpPr/>
            <p:nvPr/>
          </p:nvSpPr>
          <p:spPr>
            <a:xfrm>
              <a:off x="2743560" y="1682640"/>
              <a:ext cx="5232600" cy="4597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6800" rIns="90000" bIns="46800"/>
            <a:lstStyle/>
            <a:p>
              <a:pPr>
                <a:lnSpc>
                  <a:spcPct val="100000"/>
                </a:lnSpc>
              </a:pPr>
              <a:r>
                <a:rPr lang="el-GR" sz="2400" b="1" dirty="0">
                  <a:solidFill>
                    <a:srgbClr val="3333CC"/>
                  </a:solidFill>
                  <a:latin typeface="Times New Roman"/>
                  <a:ea typeface="Arial"/>
                </a:rPr>
                <a:t>Συστοιχία </a:t>
              </a:r>
              <a:r>
                <a:rPr lang="en-GB" sz="2400" b="1" dirty="0">
                  <a:solidFill>
                    <a:srgbClr val="3333CC"/>
                  </a:solidFill>
                  <a:latin typeface="Times New Roman"/>
                  <a:ea typeface="Arial"/>
                </a:rPr>
                <a:t>2 </a:t>
              </a:r>
              <a:r>
                <a:rPr lang="el-GR" sz="2400" b="1" dirty="0">
                  <a:solidFill>
                    <a:srgbClr val="3333CC"/>
                  </a:solidFill>
                  <a:latin typeface="Times New Roman"/>
                  <a:ea typeface="Arial"/>
                </a:rPr>
                <a:t>προσαρμοσμένων φίλτρων</a:t>
              </a:r>
              <a:endParaRPr dirty="0"/>
            </a:p>
          </p:txBody>
        </p:sp>
        <p:grpSp>
          <p:nvGrpSpPr>
            <p:cNvPr id="45" name="44 - Ομάδα"/>
            <p:cNvGrpSpPr/>
            <p:nvPr/>
          </p:nvGrpSpPr>
          <p:grpSpPr>
            <a:xfrm>
              <a:off x="381000" y="1536700"/>
              <a:ext cx="8077200" cy="4483100"/>
              <a:chOff x="381000" y="1536700"/>
              <a:chExt cx="8077200" cy="4483100"/>
            </a:xfrm>
          </p:grpSpPr>
          <p:sp>
            <p:nvSpPr>
              <p:cNvPr id="46" name="Line 2"/>
              <p:cNvSpPr>
                <a:spLocks noChangeShapeType="1"/>
              </p:cNvSpPr>
              <p:nvPr/>
            </p:nvSpPr>
            <p:spPr bwMode="auto">
              <a:xfrm>
                <a:off x="3144838" y="3084513"/>
                <a:ext cx="512762" cy="1587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7" name="Line 3"/>
              <p:cNvSpPr>
                <a:spLocks noChangeShapeType="1"/>
              </p:cNvSpPr>
              <p:nvPr/>
            </p:nvSpPr>
            <p:spPr bwMode="auto">
              <a:xfrm>
                <a:off x="3144838" y="3084513"/>
                <a:ext cx="1587" cy="144780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8" name="Line 4"/>
              <p:cNvSpPr>
                <a:spLocks noChangeShapeType="1"/>
              </p:cNvSpPr>
              <p:nvPr/>
            </p:nvSpPr>
            <p:spPr bwMode="auto">
              <a:xfrm>
                <a:off x="2535238" y="3694113"/>
                <a:ext cx="615950" cy="1587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graphicFrame>
            <p:nvGraphicFramePr>
              <p:cNvPr id="49" name="Object 5"/>
              <p:cNvGraphicFramePr>
                <a:graphicFrameLocks noChangeAspect="1"/>
              </p:cNvGraphicFramePr>
              <p:nvPr/>
            </p:nvGraphicFramePr>
            <p:xfrm>
              <a:off x="6629400" y="2895600"/>
              <a:ext cx="654050" cy="1838325"/>
            </p:xfrm>
            <a:graphic>
              <a:graphicData uri="http://schemas.openxmlformats.org/presentationml/2006/ole">
                <p:oleObj spid="_x0000_s20482" r:id="rId5" imgW="317338" imgH="491247" progId="Equation.3">
                  <p:embed/>
                </p:oleObj>
              </a:graphicData>
            </a:graphic>
          </p:graphicFrame>
          <p:graphicFrame>
            <p:nvGraphicFramePr>
              <p:cNvPr id="50" name="Object 6"/>
              <p:cNvGraphicFramePr>
                <a:graphicFrameLocks noChangeAspect="1"/>
              </p:cNvGraphicFramePr>
              <p:nvPr/>
            </p:nvGraphicFramePr>
            <p:xfrm>
              <a:off x="7315200" y="3602038"/>
              <a:ext cx="476250" cy="250825"/>
            </p:xfrm>
            <a:graphic>
              <a:graphicData uri="http://schemas.openxmlformats.org/presentationml/2006/ole">
                <p:oleObj spid="_x0000_s20483" r:id="rId6" imgW="241048" imgH="126870" progId="Equation.3">
                  <p:embed/>
                </p:oleObj>
              </a:graphicData>
            </a:graphic>
          </p:graphicFrame>
          <p:graphicFrame>
            <p:nvGraphicFramePr>
              <p:cNvPr id="51" name="Object 7"/>
              <p:cNvGraphicFramePr>
                <a:graphicFrameLocks noChangeAspect="1"/>
              </p:cNvGraphicFramePr>
              <p:nvPr/>
            </p:nvGraphicFramePr>
            <p:xfrm>
              <a:off x="2438400" y="3287713"/>
              <a:ext cx="533400" cy="406400"/>
            </p:xfrm>
            <a:graphic>
              <a:graphicData uri="http://schemas.openxmlformats.org/presentationml/2006/ole">
                <p:oleObj spid="_x0000_s20484" r:id="rId7" imgW="266438" imgH="203005" progId="Equation.3">
                  <p:embed/>
                </p:oleObj>
              </a:graphicData>
            </a:graphic>
          </p:graphicFrame>
          <p:graphicFrame>
            <p:nvGraphicFramePr>
              <p:cNvPr id="52" name="Object 8"/>
              <p:cNvGraphicFramePr>
                <a:graphicFrameLocks noChangeAspect="1"/>
              </p:cNvGraphicFramePr>
              <p:nvPr/>
            </p:nvGraphicFramePr>
            <p:xfrm>
              <a:off x="6019800" y="2640013"/>
              <a:ext cx="736600" cy="431800"/>
            </p:xfrm>
            <a:graphic>
              <a:graphicData uri="http://schemas.openxmlformats.org/presentationml/2006/ole">
                <p:oleObj spid="_x0000_s20485" r:id="rId8" imgW="368126" imgH="215796" progId="Equation.3">
                  <p:embed/>
                </p:oleObj>
              </a:graphicData>
            </a:graphic>
          </p:graphicFrame>
          <p:sp>
            <p:nvSpPr>
              <p:cNvPr id="53" name="Rectangle 9"/>
              <p:cNvSpPr>
                <a:spLocks noChangeArrowheads="1"/>
              </p:cNvSpPr>
              <p:nvPr/>
            </p:nvSpPr>
            <p:spPr bwMode="auto">
              <a:xfrm>
                <a:off x="3048000" y="2438400"/>
                <a:ext cx="4800600" cy="3581400"/>
              </a:xfrm>
              <a:prstGeom prst="rect">
                <a:avLst/>
              </a:prstGeom>
              <a:noFill/>
              <a:ln w="126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lnSpc>
                    <a:spcPct val="90000"/>
                  </a:lnSpc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</a:pPr>
                <a:endParaRPr lang="en-US" sz="2400">
                  <a:solidFill>
                    <a:schemeClr val="bg1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54" name="Line 10"/>
              <p:cNvSpPr>
                <a:spLocks noChangeShapeType="1"/>
              </p:cNvSpPr>
              <p:nvPr/>
            </p:nvSpPr>
            <p:spPr bwMode="auto">
              <a:xfrm>
                <a:off x="6096000" y="3084513"/>
                <a:ext cx="609600" cy="1587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55" name="Rectangle 11"/>
              <p:cNvSpPr>
                <a:spLocks noChangeArrowheads="1"/>
              </p:cNvSpPr>
              <p:nvPr/>
            </p:nvSpPr>
            <p:spPr bwMode="auto">
              <a:xfrm>
                <a:off x="3657600" y="2514600"/>
                <a:ext cx="1752600" cy="1447800"/>
              </a:xfrm>
              <a:prstGeom prst="rect">
                <a:avLst/>
              </a:prstGeom>
              <a:noFill/>
              <a:ln w="2844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lnSpc>
                    <a:spcPct val="90000"/>
                  </a:lnSpc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</a:pPr>
                <a:endParaRPr lang="en-US" sz="2400">
                  <a:solidFill>
                    <a:schemeClr val="bg1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56" name="Line 12"/>
              <p:cNvSpPr>
                <a:spLocks noChangeShapeType="1"/>
              </p:cNvSpPr>
              <p:nvPr/>
            </p:nvSpPr>
            <p:spPr bwMode="auto">
              <a:xfrm>
                <a:off x="6096000" y="4532313"/>
                <a:ext cx="609600" cy="1587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57" name="Rectangle 13"/>
              <p:cNvSpPr>
                <a:spLocks noChangeArrowheads="1"/>
              </p:cNvSpPr>
              <p:nvPr/>
            </p:nvSpPr>
            <p:spPr bwMode="auto">
              <a:xfrm>
                <a:off x="3657600" y="4191000"/>
                <a:ext cx="1752600" cy="1600200"/>
              </a:xfrm>
              <a:prstGeom prst="rect">
                <a:avLst/>
              </a:prstGeom>
              <a:noFill/>
              <a:ln w="2844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lnSpc>
                    <a:spcPct val="90000"/>
                  </a:lnSpc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</a:pPr>
                <a:endParaRPr lang="en-US" sz="2400">
                  <a:solidFill>
                    <a:schemeClr val="bg1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graphicFrame>
            <p:nvGraphicFramePr>
              <p:cNvPr id="58" name="Object 14"/>
              <p:cNvGraphicFramePr>
                <a:graphicFrameLocks noChangeAspect="1"/>
              </p:cNvGraphicFramePr>
              <p:nvPr/>
            </p:nvGraphicFramePr>
            <p:xfrm>
              <a:off x="6096000" y="4552950"/>
              <a:ext cx="706438" cy="400050"/>
            </p:xfrm>
            <a:graphic>
              <a:graphicData uri="http://schemas.openxmlformats.org/presentationml/2006/ole">
                <p:oleObj spid="_x0000_s20486" r:id="rId9" imgW="380763" imgH="215761" progId="Equation.3">
                  <p:embed/>
                </p:oleObj>
              </a:graphicData>
            </a:graphic>
          </p:graphicFrame>
          <p:sp>
            <p:nvSpPr>
              <p:cNvPr id="59" name="Line 15"/>
              <p:cNvSpPr>
                <a:spLocks noChangeShapeType="1"/>
              </p:cNvSpPr>
              <p:nvPr/>
            </p:nvSpPr>
            <p:spPr bwMode="auto">
              <a:xfrm>
                <a:off x="7848600" y="3733800"/>
                <a:ext cx="609600" cy="1588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graphicFrame>
            <p:nvGraphicFramePr>
              <p:cNvPr id="60" name="Object 16"/>
              <p:cNvGraphicFramePr>
                <a:graphicFrameLocks noChangeAspect="1"/>
              </p:cNvGraphicFramePr>
              <p:nvPr/>
            </p:nvGraphicFramePr>
            <p:xfrm>
              <a:off x="8016875" y="3429000"/>
              <a:ext cx="252413" cy="250825"/>
            </p:xfrm>
            <a:graphic>
              <a:graphicData uri="http://schemas.openxmlformats.org/presentationml/2006/ole">
                <p:oleObj spid="_x0000_s20487" r:id="rId10" imgW="126720" imgH="126720" progId="Equation.3">
                  <p:embed/>
                </p:oleObj>
              </a:graphicData>
            </a:graphic>
          </p:graphicFrame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>
                <a:off x="1014413" y="1600200"/>
                <a:ext cx="1587" cy="182880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>
                <a:off x="709613" y="2819400"/>
                <a:ext cx="1905000" cy="1588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63" name="Rectangle 20"/>
              <p:cNvSpPr>
                <a:spLocks noChangeArrowheads="1"/>
              </p:cNvSpPr>
              <p:nvPr/>
            </p:nvSpPr>
            <p:spPr bwMode="auto">
              <a:xfrm>
                <a:off x="1014413" y="2209800"/>
                <a:ext cx="914400" cy="609600"/>
              </a:xfrm>
              <a:prstGeom prst="rect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lnSpc>
                    <a:spcPct val="90000"/>
                  </a:lnSpc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</a:pPr>
                <a:endParaRPr lang="en-US" sz="2400">
                  <a:solidFill>
                    <a:schemeClr val="bg1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64" name="Text Box 21"/>
              <p:cNvSpPr txBox="1">
                <a:spLocks noChangeArrowheads="1"/>
              </p:cNvSpPr>
              <p:nvPr/>
            </p:nvSpPr>
            <p:spPr bwMode="auto">
              <a:xfrm>
                <a:off x="1695450" y="2757488"/>
                <a:ext cx="306388" cy="36830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defTabSz="457200" eaLnBrk="0" hangingPunct="0">
                  <a:buSzPct val="10000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GB" i="1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T</a:t>
                </a:r>
              </a:p>
            </p:txBody>
          </p:sp>
          <p:sp>
            <p:nvSpPr>
              <p:cNvPr id="65" name="Text Box 22"/>
              <p:cNvSpPr txBox="1">
                <a:spLocks noChangeArrowheads="1"/>
              </p:cNvSpPr>
              <p:nvPr/>
            </p:nvSpPr>
            <p:spPr bwMode="auto">
              <a:xfrm>
                <a:off x="2305050" y="2757488"/>
                <a:ext cx="244475" cy="36830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defTabSz="457200" eaLnBrk="0" hangingPunct="0">
                  <a:buSzPct val="10000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GB" i="1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t</a:t>
                </a:r>
              </a:p>
            </p:txBody>
          </p:sp>
          <p:graphicFrame>
            <p:nvGraphicFramePr>
              <p:cNvPr id="66" name="Object 23"/>
              <p:cNvGraphicFramePr>
                <a:graphicFrameLocks noChangeAspect="1"/>
              </p:cNvGraphicFramePr>
              <p:nvPr/>
            </p:nvGraphicFramePr>
            <p:xfrm>
              <a:off x="404813" y="1536700"/>
              <a:ext cx="588962" cy="414338"/>
            </p:xfrm>
            <a:graphic>
              <a:graphicData uri="http://schemas.openxmlformats.org/presentationml/2006/ole">
                <p:oleObj spid="_x0000_s20488" r:id="rId11" imgW="304510" imgH="215690" progId="Equation.3">
                  <p:embed/>
                </p:oleObj>
              </a:graphicData>
            </a:graphic>
          </p:graphicFrame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>
                <a:off x="1014413" y="3886200"/>
                <a:ext cx="1587" cy="182880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68" name="Line 25"/>
              <p:cNvSpPr>
                <a:spLocks noChangeShapeType="1"/>
              </p:cNvSpPr>
              <p:nvPr/>
            </p:nvSpPr>
            <p:spPr bwMode="auto">
              <a:xfrm>
                <a:off x="709613" y="4800600"/>
                <a:ext cx="1905000" cy="1588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69" name="Rectangle 26"/>
              <p:cNvSpPr>
                <a:spLocks noChangeArrowheads="1"/>
              </p:cNvSpPr>
              <p:nvPr/>
            </p:nvSpPr>
            <p:spPr bwMode="auto">
              <a:xfrm>
                <a:off x="1014413" y="4800600"/>
                <a:ext cx="914400" cy="609600"/>
              </a:xfrm>
              <a:prstGeom prst="rect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lnSpc>
                    <a:spcPct val="90000"/>
                  </a:lnSpc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</a:pPr>
                <a:endParaRPr lang="en-US" sz="2400">
                  <a:solidFill>
                    <a:schemeClr val="bg1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0" name="Text Box 27"/>
              <p:cNvSpPr txBox="1">
                <a:spLocks noChangeArrowheads="1"/>
              </p:cNvSpPr>
              <p:nvPr/>
            </p:nvSpPr>
            <p:spPr bwMode="auto">
              <a:xfrm>
                <a:off x="1695450" y="4738688"/>
                <a:ext cx="306388" cy="36830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defTabSz="457200" eaLnBrk="0" hangingPunct="0">
                  <a:buSzPct val="10000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GB" i="1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T</a:t>
                </a:r>
              </a:p>
            </p:txBody>
          </p:sp>
          <p:sp>
            <p:nvSpPr>
              <p:cNvPr id="71" name="Text Box 28"/>
              <p:cNvSpPr txBox="1">
                <a:spLocks noChangeArrowheads="1"/>
              </p:cNvSpPr>
              <p:nvPr/>
            </p:nvSpPr>
            <p:spPr bwMode="auto">
              <a:xfrm>
                <a:off x="2305050" y="4738688"/>
                <a:ext cx="244475" cy="36830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defTabSz="457200" eaLnBrk="0" hangingPunct="0">
                  <a:buSzPct val="10000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GB" i="1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t</a:t>
                </a:r>
              </a:p>
            </p:txBody>
          </p:sp>
          <p:graphicFrame>
            <p:nvGraphicFramePr>
              <p:cNvPr id="72" name="Object 29"/>
              <p:cNvGraphicFramePr>
                <a:graphicFrameLocks noChangeAspect="1"/>
              </p:cNvGraphicFramePr>
              <p:nvPr/>
            </p:nvGraphicFramePr>
            <p:xfrm>
              <a:off x="381000" y="3838575"/>
              <a:ext cx="638175" cy="415925"/>
            </p:xfrm>
            <a:graphic>
              <a:graphicData uri="http://schemas.openxmlformats.org/presentationml/2006/ole">
                <p:oleObj spid="_x0000_s20489" r:id="rId12" imgW="329995" imgH="215764" progId="Equation.3">
                  <p:embed/>
                </p:oleObj>
              </a:graphicData>
            </a:graphic>
          </p:graphicFrame>
          <p:sp>
            <p:nvSpPr>
              <p:cNvPr id="73" name="Text Box 30"/>
              <p:cNvSpPr txBox="1">
                <a:spLocks noChangeArrowheads="1"/>
              </p:cNvSpPr>
              <p:nvPr/>
            </p:nvSpPr>
            <p:spPr bwMode="auto">
              <a:xfrm>
                <a:off x="769938" y="1946275"/>
                <a:ext cx="184150" cy="45720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lnSpc>
                    <a:spcPct val="90000"/>
                  </a:lnSpc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</a:pPr>
                <a:endParaRPr lang="en-US" sz="2400">
                  <a:solidFill>
                    <a:schemeClr val="bg1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4" name="Rectangle 31"/>
              <p:cNvSpPr>
                <a:spLocks noChangeArrowheads="1"/>
              </p:cNvSpPr>
              <p:nvPr/>
            </p:nvSpPr>
            <p:spPr bwMode="auto">
              <a:xfrm>
                <a:off x="4191000" y="3048000"/>
                <a:ext cx="914400" cy="609600"/>
              </a:xfrm>
              <a:prstGeom prst="rect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lnSpc>
                    <a:spcPct val="90000"/>
                  </a:lnSpc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</a:pPr>
                <a:endParaRPr lang="en-US" sz="2400">
                  <a:solidFill>
                    <a:schemeClr val="bg1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5" name="Text Box 32"/>
              <p:cNvSpPr txBox="1">
                <a:spLocks noChangeArrowheads="1"/>
              </p:cNvSpPr>
              <p:nvPr/>
            </p:nvSpPr>
            <p:spPr bwMode="auto">
              <a:xfrm>
                <a:off x="4491038" y="3581400"/>
                <a:ext cx="306387" cy="36830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defTabSz="457200" eaLnBrk="0" hangingPunct="0">
                  <a:buSzPct val="10000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GB" i="1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T</a:t>
                </a:r>
              </a:p>
            </p:txBody>
          </p:sp>
          <p:sp>
            <p:nvSpPr>
              <p:cNvPr id="76" name="Line 33"/>
              <p:cNvSpPr>
                <a:spLocks noChangeShapeType="1"/>
              </p:cNvSpPr>
              <p:nvPr/>
            </p:nvSpPr>
            <p:spPr bwMode="auto">
              <a:xfrm>
                <a:off x="3886200" y="3657600"/>
                <a:ext cx="1447800" cy="1588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7" name="Line 34"/>
              <p:cNvSpPr>
                <a:spLocks noChangeShapeType="1"/>
              </p:cNvSpPr>
              <p:nvPr/>
            </p:nvSpPr>
            <p:spPr bwMode="auto">
              <a:xfrm flipV="1">
                <a:off x="4191000" y="2586038"/>
                <a:ext cx="1588" cy="1228725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8" name="Rectangle 35"/>
              <p:cNvSpPr>
                <a:spLocks noChangeArrowheads="1"/>
              </p:cNvSpPr>
              <p:nvPr/>
            </p:nvSpPr>
            <p:spPr bwMode="auto">
              <a:xfrm>
                <a:off x="4191000" y="4724400"/>
                <a:ext cx="914400" cy="609600"/>
              </a:xfrm>
              <a:prstGeom prst="rect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lnSpc>
                    <a:spcPct val="90000"/>
                  </a:lnSpc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</a:pPr>
                <a:endParaRPr lang="en-US" sz="2400">
                  <a:solidFill>
                    <a:schemeClr val="bg1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9" name="Text Box 36"/>
              <p:cNvSpPr txBox="1">
                <a:spLocks noChangeArrowheads="1"/>
              </p:cNvSpPr>
              <p:nvPr/>
            </p:nvSpPr>
            <p:spPr bwMode="auto">
              <a:xfrm>
                <a:off x="4878388" y="4419600"/>
                <a:ext cx="306387" cy="36830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defTabSz="457200" eaLnBrk="0" hangingPunct="0">
                  <a:buSzPct val="10000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GB" i="1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T</a:t>
                </a:r>
              </a:p>
            </p:txBody>
          </p:sp>
          <p:sp>
            <p:nvSpPr>
              <p:cNvPr id="80" name="Line 37"/>
              <p:cNvSpPr>
                <a:spLocks noChangeShapeType="1"/>
              </p:cNvSpPr>
              <p:nvPr/>
            </p:nvSpPr>
            <p:spPr bwMode="auto">
              <a:xfrm>
                <a:off x="3810000" y="4724400"/>
                <a:ext cx="1524000" cy="1588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1" name="Line 38"/>
              <p:cNvSpPr>
                <a:spLocks noChangeShapeType="1"/>
              </p:cNvSpPr>
              <p:nvPr/>
            </p:nvSpPr>
            <p:spPr bwMode="auto">
              <a:xfrm flipV="1">
                <a:off x="4191000" y="4262438"/>
                <a:ext cx="1588" cy="1243012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2" name="Text Box 39"/>
              <p:cNvSpPr txBox="1">
                <a:spLocks noChangeArrowheads="1"/>
              </p:cNvSpPr>
              <p:nvPr/>
            </p:nvSpPr>
            <p:spPr bwMode="auto">
              <a:xfrm>
                <a:off x="4192588" y="4433888"/>
                <a:ext cx="295275" cy="36830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defTabSz="457200" eaLnBrk="0" hangingPunct="0">
                  <a:buSzPct val="10000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GB" i="1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83" name="Text Box 40"/>
              <p:cNvSpPr txBox="1">
                <a:spLocks noChangeArrowheads="1"/>
              </p:cNvSpPr>
              <p:nvPr/>
            </p:nvSpPr>
            <p:spPr bwMode="auto">
              <a:xfrm>
                <a:off x="3811588" y="3581400"/>
                <a:ext cx="295275" cy="36830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defTabSz="457200" eaLnBrk="0" hangingPunct="0">
                  <a:buSzPct val="10000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GB" i="1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84" name="Line 41"/>
              <p:cNvSpPr>
                <a:spLocks noChangeShapeType="1"/>
              </p:cNvSpPr>
              <p:nvPr/>
            </p:nvSpPr>
            <p:spPr bwMode="auto">
              <a:xfrm>
                <a:off x="3144838" y="4495800"/>
                <a:ext cx="512762" cy="1588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graphicFrame>
            <p:nvGraphicFramePr>
              <p:cNvPr id="85" name="Object 42"/>
              <p:cNvGraphicFramePr>
                <a:graphicFrameLocks noChangeAspect="1"/>
              </p:cNvGraphicFramePr>
              <p:nvPr/>
            </p:nvGraphicFramePr>
            <p:xfrm>
              <a:off x="533400" y="1905000"/>
              <a:ext cx="488950" cy="609600"/>
            </p:xfrm>
            <a:graphic>
              <a:graphicData uri="http://schemas.openxmlformats.org/presentationml/2006/ole">
                <p:oleObj spid="_x0000_s20490" r:id="rId13" imgW="203045" imgH="253795" progId="Equation.3">
                  <p:embed/>
                </p:oleObj>
              </a:graphicData>
            </a:graphic>
          </p:graphicFrame>
          <p:graphicFrame>
            <p:nvGraphicFramePr>
              <p:cNvPr id="86" name="Object 43"/>
              <p:cNvGraphicFramePr>
                <a:graphicFrameLocks noChangeAspect="1"/>
              </p:cNvGraphicFramePr>
              <p:nvPr/>
            </p:nvGraphicFramePr>
            <p:xfrm>
              <a:off x="533400" y="5029200"/>
              <a:ext cx="488950" cy="609600"/>
            </p:xfrm>
            <a:graphic>
              <a:graphicData uri="http://schemas.openxmlformats.org/presentationml/2006/ole">
                <p:oleObj spid="_x0000_s20491" r:id="rId14" imgW="203045" imgH="253795" progId="Equation.3">
                  <p:embed/>
                </p:oleObj>
              </a:graphicData>
            </a:graphic>
          </p:graphicFrame>
          <p:graphicFrame>
            <p:nvGraphicFramePr>
              <p:cNvPr id="87" name="Object 44"/>
              <p:cNvGraphicFramePr>
                <a:graphicFrameLocks noChangeAspect="1"/>
              </p:cNvGraphicFramePr>
              <p:nvPr/>
            </p:nvGraphicFramePr>
            <p:xfrm>
              <a:off x="3733800" y="5029200"/>
              <a:ext cx="488950" cy="609600"/>
            </p:xfrm>
            <a:graphic>
              <a:graphicData uri="http://schemas.openxmlformats.org/presentationml/2006/ole">
                <p:oleObj spid="_x0000_s20492" r:id="rId15" imgW="203045" imgH="253795" progId="Equation.3">
                  <p:embed/>
                </p:oleObj>
              </a:graphicData>
            </a:graphic>
          </p:graphicFrame>
          <p:graphicFrame>
            <p:nvGraphicFramePr>
              <p:cNvPr id="88" name="Object 45"/>
              <p:cNvGraphicFramePr>
                <a:graphicFrameLocks noChangeAspect="1"/>
              </p:cNvGraphicFramePr>
              <p:nvPr/>
            </p:nvGraphicFramePr>
            <p:xfrm>
              <a:off x="3733800" y="2743200"/>
              <a:ext cx="488950" cy="609600"/>
            </p:xfrm>
            <a:graphic>
              <a:graphicData uri="http://schemas.openxmlformats.org/presentationml/2006/ole">
                <p:oleObj spid="_x0000_s20493" r:id="rId16" imgW="203045" imgH="253795" progId="Equation.3">
                  <p:embed/>
                </p:oleObj>
              </a:graphicData>
            </a:graphic>
          </p:graphicFrame>
          <p:sp>
            <p:nvSpPr>
              <p:cNvPr id="89" name="Line 46"/>
              <p:cNvSpPr>
                <a:spLocks noChangeShapeType="1"/>
              </p:cNvSpPr>
              <p:nvPr/>
            </p:nvSpPr>
            <p:spPr bwMode="auto">
              <a:xfrm>
                <a:off x="5867400" y="2819400"/>
                <a:ext cx="228600" cy="30480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0" name="Line 47"/>
              <p:cNvSpPr>
                <a:spLocks noChangeShapeType="1"/>
              </p:cNvSpPr>
              <p:nvPr/>
            </p:nvSpPr>
            <p:spPr bwMode="auto">
              <a:xfrm>
                <a:off x="5410200" y="3124200"/>
                <a:ext cx="457200" cy="1588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1" name="Line 48"/>
              <p:cNvSpPr>
                <a:spLocks noChangeShapeType="1"/>
              </p:cNvSpPr>
              <p:nvPr/>
            </p:nvSpPr>
            <p:spPr bwMode="auto">
              <a:xfrm>
                <a:off x="5867400" y="4267200"/>
                <a:ext cx="228600" cy="30480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" name="Line 49"/>
              <p:cNvSpPr>
                <a:spLocks noChangeShapeType="1"/>
              </p:cNvSpPr>
              <p:nvPr/>
            </p:nvSpPr>
            <p:spPr bwMode="auto">
              <a:xfrm>
                <a:off x="5410200" y="4572000"/>
                <a:ext cx="457200" cy="1588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" name="AutoShape 50"/>
              <p:cNvSpPr>
                <a:spLocks/>
              </p:cNvSpPr>
              <p:nvPr/>
            </p:nvSpPr>
            <p:spPr bwMode="auto">
              <a:xfrm flipH="1">
                <a:off x="5791200" y="2805113"/>
                <a:ext cx="762000" cy="46037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10799 w 21600"/>
                  <a:gd name="T19" fmla="*/ 675 h 21600"/>
                  <a:gd name="T20" fmla="*/ 21599 w 21600"/>
                  <a:gd name="T21" fmla="*/ 10799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 stroke="0">
                    <a:moveTo>
                      <a:pt x="21600" y="10800"/>
                    </a:moveTo>
                    <a:cubicBezTo>
                      <a:pt x="21600" y="16764"/>
                      <a:pt x="16764" y="21600"/>
                      <a:pt x="10800" y="21600"/>
                    </a:cubicBezTo>
                    <a:cubicBezTo>
                      <a:pt x="4835" y="21600"/>
                      <a:pt x="0" y="16764"/>
                      <a:pt x="0" y="10800"/>
                    </a:cubicBez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4" y="-1"/>
                      <a:pt x="21599" y="4835"/>
                      <a:pt x="21600" y="10799"/>
                    </a:cubicBezTo>
                    <a:lnTo>
                      <a:pt x="10800" y="10800"/>
                    </a:lnTo>
                    <a:lnTo>
                      <a:pt x="21600" y="10800"/>
                    </a:lnTo>
                    <a:close/>
                  </a:path>
                  <a:path w="21600" h="21600" fill="none">
                    <a:moveTo>
                      <a:pt x="21600" y="10800"/>
                    </a:moveTo>
                    <a:cubicBezTo>
                      <a:pt x="21600" y="16764"/>
                      <a:pt x="16764" y="21600"/>
                      <a:pt x="10800" y="21600"/>
                    </a:cubicBezTo>
                    <a:cubicBezTo>
                      <a:pt x="4835" y="21600"/>
                      <a:pt x="0" y="16764"/>
                      <a:pt x="0" y="10800"/>
                    </a:cubicBez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4" y="-1"/>
                      <a:pt x="21599" y="4835"/>
                      <a:pt x="21600" y="10799"/>
                    </a:cubicBezTo>
                  </a:path>
                </a:pathLst>
              </a:cu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94" name="AutoShape 51"/>
              <p:cNvSpPr>
                <a:spLocks/>
              </p:cNvSpPr>
              <p:nvPr/>
            </p:nvSpPr>
            <p:spPr bwMode="auto">
              <a:xfrm flipH="1">
                <a:off x="5791200" y="4329113"/>
                <a:ext cx="762000" cy="46196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10799 w 21600"/>
                  <a:gd name="T19" fmla="*/ 675 h 21600"/>
                  <a:gd name="T20" fmla="*/ 21599 w 21600"/>
                  <a:gd name="T21" fmla="*/ 10799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 stroke="0">
                    <a:moveTo>
                      <a:pt x="21600" y="10800"/>
                    </a:moveTo>
                    <a:cubicBezTo>
                      <a:pt x="21600" y="16764"/>
                      <a:pt x="16764" y="21600"/>
                      <a:pt x="10800" y="21600"/>
                    </a:cubicBezTo>
                    <a:cubicBezTo>
                      <a:pt x="4835" y="21600"/>
                      <a:pt x="0" y="16764"/>
                      <a:pt x="0" y="10800"/>
                    </a:cubicBez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4" y="-1"/>
                      <a:pt x="21599" y="4835"/>
                      <a:pt x="21600" y="10799"/>
                    </a:cubicBezTo>
                    <a:lnTo>
                      <a:pt x="10800" y="10800"/>
                    </a:lnTo>
                    <a:lnTo>
                      <a:pt x="21600" y="10800"/>
                    </a:lnTo>
                    <a:close/>
                  </a:path>
                  <a:path w="21600" h="21600" fill="none">
                    <a:moveTo>
                      <a:pt x="21600" y="10800"/>
                    </a:moveTo>
                    <a:cubicBezTo>
                      <a:pt x="21600" y="16764"/>
                      <a:pt x="16764" y="21600"/>
                      <a:pt x="10800" y="21600"/>
                    </a:cubicBezTo>
                    <a:cubicBezTo>
                      <a:pt x="4835" y="21600"/>
                      <a:pt x="0" y="16764"/>
                      <a:pt x="0" y="10800"/>
                    </a:cubicBez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4" y="-1"/>
                      <a:pt x="21599" y="4835"/>
                      <a:pt x="21600" y="10799"/>
                    </a:cubicBezTo>
                  </a:path>
                </a:pathLst>
              </a:custGeom>
              <a:noFill/>
              <a:ln w="1260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95" name="Text Box 52"/>
              <p:cNvSpPr txBox="1">
                <a:spLocks noChangeArrowheads="1"/>
              </p:cNvSpPr>
              <p:nvPr/>
            </p:nvSpPr>
            <p:spPr bwMode="auto">
              <a:xfrm>
                <a:off x="922338" y="4738688"/>
                <a:ext cx="295275" cy="36830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defTabSz="457200" eaLnBrk="0" hangingPunct="0">
                  <a:buSzPct val="10000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GB" i="1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96" name="Text Box 53"/>
              <p:cNvSpPr txBox="1">
                <a:spLocks noChangeArrowheads="1"/>
              </p:cNvSpPr>
              <p:nvPr/>
            </p:nvSpPr>
            <p:spPr bwMode="auto">
              <a:xfrm>
                <a:off x="922338" y="2743200"/>
                <a:ext cx="295275" cy="36830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defTabSz="457200" eaLnBrk="0" hangingPunct="0">
                  <a:buSzPct val="10000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GB" i="1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0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CustomShape 1"/>
          <p:cNvSpPr/>
          <p:nvPr/>
        </p:nvSpPr>
        <p:spPr>
          <a:xfrm>
            <a:off x="685800" y="2130480"/>
            <a:ext cx="7771320" cy="146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Τέλος Ενότητας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CustomShape 1"/>
          <p:cNvSpPr/>
          <p:nvPr/>
        </p:nvSpPr>
        <p:spPr>
          <a:xfrm>
            <a:off x="457200" y="273600"/>
            <a:ext cx="8228160" cy="114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Χρηματοδότηση</a:t>
            </a:r>
            <a:endParaRPr/>
          </a:p>
        </p:txBody>
      </p:sp>
      <p:sp>
        <p:nvSpPr>
          <p:cNvPr id="380" name="CustomShape 2"/>
          <p:cNvSpPr/>
          <p:nvPr/>
        </p:nvSpPr>
        <p:spPr>
          <a:xfrm>
            <a:off x="457200" y="134064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9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Το παρόν εκπαιδευτικό υλικό έχει αναπτυχθεί στo πλαίσιo του εκπαιδευτικού έργου του διδάσκοντα.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Το έργο «</a:t>
            </a:r>
            <a:r>
              <a:rPr lang="el-GR" sz="2000" b="1" strike="noStrike">
                <a:solidFill>
                  <a:srgbClr val="000000"/>
                </a:solidFill>
                <a:latin typeface="Arial"/>
                <a:ea typeface="DejaVu Sans"/>
              </a:rPr>
              <a:t>Ανοικτά Ακαδημαϊκά Μαθήματα στο Πανεπιστήμιο Πατρών</a:t>
            </a: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» έχει χρηματοδοτήσει μόνο την αναδιαμόρφωση του εκπαιδευτικού υλικού. 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  <a:endParaRPr/>
          </a:p>
        </p:txBody>
      </p:sp>
      <p:pic>
        <p:nvPicPr>
          <p:cNvPr id="381" name="Picture 6"/>
          <p:cNvPicPr/>
          <p:nvPr/>
        </p:nvPicPr>
        <p:blipFill>
          <a:blip r:embed="rId3" cstate="print"/>
          <a:stretch/>
        </p:blipFill>
        <p:spPr>
          <a:xfrm>
            <a:off x="1619640" y="4653000"/>
            <a:ext cx="5500440" cy="1385640"/>
          </a:xfrm>
          <a:prstGeom prst="rect">
            <a:avLst/>
          </a:prstGeom>
          <a:ln>
            <a:noFill/>
          </a:ln>
        </p:spPr>
      </p:pic>
      <p:sp>
        <p:nvSpPr>
          <p:cNvPr id="382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83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384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CustomShape 1"/>
          <p:cNvSpPr/>
          <p:nvPr/>
        </p:nvSpPr>
        <p:spPr>
          <a:xfrm>
            <a:off x="722160" y="4406760"/>
            <a:ext cx="7771320" cy="13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Σημειώματα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CustomShape 1"/>
          <p:cNvSpPr/>
          <p:nvPr/>
        </p:nvSpPr>
        <p:spPr>
          <a:xfrm>
            <a:off x="0" y="274680"/>
            <a:ext cx="91429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Σημείωμα Ιστορικού Εκδόσεων Έργου</a:t>
            </a:r>
            <a:endParaRPr/>
          </a:p>
        </p:txBody>
      </p:sp>
      <p:sp>
        <p:nvSpPr>
          <p:cNvPr id="387" name="CustomShape 2"/>
          <p:cNvSpPr/>
          <p:nvPr/>
        </p:nvSpPr>
        <p:spPr>
          <a:xfrm>
            <a:off x="234360" y="1556640"/>
            <a:ext cx="858528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Το παρόν έργο αποτελεί την έκδοση </a:t>
            </a:r>
            <a:r>
              <a:rPr lang="el-GR" sz="2000" strike="noStrike" dirty="0">
                <a:solidFill>
                  <a:srgbClr val="FF0000"/>
                </a:solidFill>
                <a:latin typeface="Arial"/>
                <a:ea typeface="DejaVu Sans"/>
              </a:rPr>
              <a:t>1.0</a:t>
            </a: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.  </a:t>
            </a:r>
            <a:endParaRPr dirty="0"/>
          </a:p>
          <a:p>
            <a:pPr>
              <a:lnSpc>
                <a:spcPct val="100000"/>
              </a:lnSpc>
            </a:pP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Έχουν προηγηθεί οι κάτωθι εκδόσεις:</a:t>
            </a:r>
            <a:endParaRPr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Έκδοση </a:t>
            </a:r>
            <a:r>
              <a:rPr lang="el-GR" sz="2000" strike="noStrike" dirty="0">
                <a:solidFill>
                  <a:srgbClr val="FF0000"/>
                </a:solidFill>
                <a:latin typeface="Arial"/>
                <a:ea typeface="DejaVu Sans"/>
              </a:rPr>
              <a:t>1.0</a:t>
            </a: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 διαθέσιμη </a:t>
            </a:r>
            <a:r>
              <a:rPr lang="el-GR" sz="2000" u="sng" strike="noStrike" dirty="0">
                <a:solidFill>
                  <a:srgbClr val="0000FF"/>
                </a:solidFill>
                <a:latin typeface="Arial"/>
                <a:ea typeface="DejaVu Sans"/>
                <a:hlinkClick r:id="rId3"/>
              </a:rPr>
              <a:t>εδώ</a:t>
            </a: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. </a:t>
            </a:r>
            <a:endParaRPr dirty="0"/>
          </a:p>
        </p:txBody>
      </p:sp>
      <p:sp>
        <p:nvSpPr>
          <p:cNvPr id="388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89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390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CustomShape 1"/>
          <p:cNvSpPr/>
          <p:nvPr/>
        </p:nvSpPr>
        <p:spPr>
          <a:xfrm>
            <a:off x="457200" y="273600"/>
            <a:ext cx="8228160" cy="114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Σημείωμα Αναφοράς</a:t>
            </a:r>
            <a:endParaRPr/>
          </a:p>
        </p:txBody>
      </p:sp>
      <p:sp>
        <p:nvSpPr>
          <p:cNvPr id="392" name="CustomShape 2"/>
          <p:cNvSpPr/>
          <p:nvPr/>
        </p:nvSpPr>
        <p:spPr>
          <a:xfrm>
            <a:off x="464040" y="155664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l-GR" sz="2000" strike="noStrike" dirty="0" err="1">
                <a:solidFill>
                  <a:srgbClr val="000000"/>
                </a:solidFill>
                <a:latin typeface="Arial"/>
                <a:ea typeface="DejaVu Sans"/>
              </a:rPr>
              <a:t>Copyright</a:t>
            </a: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 Πανεπιστήμιον Πατρών, </a:t>
            </a:r>
            <a:r>
              <a:rPr lang="el-GR" sz="2000" strike="noStrike" dirty="0">
                <a:solidFill>
                  <a:srgbClr val="FF0000"/>
                </a:solidFill>
                <a:latin typeface="Arial"/>
                <a:ea typeface="DejaVu Sans"/>
              </a:rPr>
              <a:t>Βασίλης </a:t>
            </a:r>
            <a:r>
              <a:rPr lang="el-GR" sz="2000" strike="noStrike" dirty="0" err="1">
                <a:solidFill>
                  <a:srgbClr val="FF0000"/>
                </a:solidFill>
                <a:latin typeface="Arial"/>
                <a:ea typeface="DejaVu Sans"/>
              </a:rPr>
              <a:t>Στυλιανάκης</a:t>
            </a: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. «</a:t>
            </a:r>
            <a:r>
              <a:rPr lang="el-GR" sz="2000" strike="noStrike" dirty="0">
                <a:solidFill>
                  <a:srgbClr val="FF0000"/>
                </a:solidFill>
                <a:latin typeface="Arial"/>
                <a:ea typeface="DejaVu Sans"/>
              </a:rPr>
              <a:t>Ψηφιακές Επικοινωνίες </a:t>
            </a:r>
            <a:r>
              <a:rPr lang="el-GR" sz="2000" strike="noStrike" dirty="0" err="1">
                <a:solidFill>
                  <a:srgbClr val="FF0000"/>
                </a:solidFill>
                <a:latin typeface="Arial"/>
                <a:ea typeface="DejaVu Sans"/>
              </a:rPr>
              <a:t>Ι.Αποδιαμόρφωση</a:t>
            </a:r>
            <a:r>
              <a:rPr lang="el-GR" sz="2000" strike="noStrike" dirty="0">
                <a:solidFill>
                  <a:srgbClr val="FF0000"/>
                </a:solidFill>
                <a:latin typeface="Arial"/>
                <a:ea typeface="DejaVu Sans"/>
              </a:rPr>
              <a:t> και Ανίχνευση Βασικής Ζώνης</a:t>
            </a: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». Έκδοση: </a:t>
            </a:r>
            <a:r>
              <a:rPr lang="el-GR" sz="2000" strike="noStrike" dirty="0">
                <a:solidFill>
                  <a:srgbClr val="FF0000"/>
                </a:solidFill>
                <a:latin typeface="Arial"/>
                <a:ea typeface="DejaVu Sans"/>
              </a:rPr>
              <a:t>1.0</a:t>
            </a: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. Πάτρα </a:t>
            </a:r>
            <a:r>
              <a:rPr lang="el-GR" sz="2000" strike="noStrike" dirty="0">
                <a:solidFill>
                  <a:srgbClr val="FF0000"/>
                </a:solidFill>
                <a:latin typeface="Arial"/>
                <a:ea typeface="DejaVu Sans"/>
              </a:rPr>
              <a:t>2014</a:t>
            </a: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. Διαθέσιμο από τη δικτυακή διεύθυνση</a:t>
            </a:r>
            <a:r>
              <a:rPr lang="el-GR" sz="2000" strike="noStrike" dirty="0" smtClean="0">
                <a:solidFill>
                  <a:srgbClr val="000000"/>
                </a:solidFill>
                <a:latin typeface="Arial"/>
                <a:ea typeface="DejaVu Sans"/>
              </a:rPr>
              <a:t>:</a:t>
            </a:r>
            <a:endParaRPr lang="en-US" sz="2000" strike="noStrike" dirty="0" smtClean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en-US" sz="2000" dirty="0" smtClean="0">
                <a:solidFill>
                  <a:srgbClr val="000000"/>
                </a:solidFill>
                <a:hlinkClick r:id="rId3"/>
              </a:rPr>
              <a:t>https://</a:t>
            </a:r>
            <a:r>
              <a:rPr lang="en-US" sz="2000" dirty="0" smtClean="0">
                <a:solidFill>
                  <a:srgbClr val="000000"/>
                </a:solidFill>
                <a:hlinkClick r:id="rId3"/>
              </a:rPr>
              <a:t>eclass.upatras.gr/modules/document/document.php?course=EE899</a:t>
            </a:r>
            <a:endParaRPr lang="en-US" sz="20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90000"/>
              </a:lnSpc>
            </a:pPr>
            <a:endParaRPr dirty="0"/>
          </a:p>
        </p:txBody>
      </p:sp>
      <p:sp>
        <p:nvSpPr>
          <p:cNvPr id="393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94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395" name="Εικόνα 5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CustomShape 1"/>
          <p:cNvSpPr/>
          <p:nvPr/>
        </p:nvSpPr>
        <p:spPr>
          <a:xfrm>
            <a:off x="457200" y="-16236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Σημείωμα Αδειοδότησης</a:t>
            </a:r>
            <a:endParaRPr/>
          </a:p>
        </p:txBody>
      </p:sp>
      <p:sp>
        <p:nvSpPr>
          <p:cNvPr id="397" name="CustomShape 2"/>
          <p:cNvSpPr/>
          <p:nvPr/>
        </p:nvSpPr>
        <p:spPr>
          <a:xfrm>
            <a:off x="107640" y="764640"/>
            <a:ext cx="8928000" cy="14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Το παρόν εκπαιδευτικό υλικό υπόκειται σε άδειες χρήσης Creative Commons.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Για εκπαιδευτικό υλικό, όπως εικόνες, που υπόκειται σε άλλου τύπου άδειας χρήσης, η άδεια χρήσης αναφέρεται ρητώς. </a:t>
            </a:r>
            <a:endParaRPr/>
          </a:p>
        </p:txBody>
      </p:sp>
      <p:sp>
        <p:nvSpPr>
          <p:cNvPr id="398" name="CustomShape 3"/>
          <p:cNvSpPr/>
          <p:nvPr/>
        </p:nvSpPr>
        <p:spPr>
          <a:xfrm>
            <a:off x="93960" y="3902040"/>
            <a:ext cx="9035280" cy="31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l-GR" strike="noStrike">
                <a:solidFill>
                  <a:srgbClr val="000000"/>
                </a:solidFill>
                <a:latin typeface="Arial"/>
                <a:ea typeface="DejaVu Sans"/>
              </a:rPr>
              <a:t>[1] http://creativecommons.org/licenses/by/4.0/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399" name="CustomShape 4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00" name="CustomShape 5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01" name="Picture 8"/>
          <p:cNvPicPr/>
          <p:nvPr/>
        </p:nvPicPr>
        <p:blipFill>
          <a:blip r:embed="rId3" cstate="print"/>
          <a:stretch/>
        </p:blipFill>
        <p:spPr>
          <a:xfrm>
            <a:off x="3429000" y="2421000"/>
            <a:ext cx="2238480" cy="874080"/>
          </a:xfrm>
          <a:prstGeom prst="rect">
            <a:avLst/>
          </a:prstGeom>
          <a:ln>
            <a:noFill/>
          </a:ln>
        </p:spPr>
      </p:pic>
      <p:pic>
        <p:nvPicPr>
          <p:cNvPr id="402" name="Picture 9"/>
          <p:cNvPicPr/>
          <p:nvPr/>
        </p:nvPicPr>
        <p:blipFill>
          <a:blip r:embed="rId4" cstate="print"/>
          <a:stretch/>
        </p:blipFill>
        <p:spPr>
          <a:xfrm>
            <a:off x="1619640" y="4653000"/>
            <a:ext cx="5500440" cy="1385640"/>
          </a:xfrm>
          <a:prstGeom prst="rect">
            <a:avLst/>
          </a:prstGeom>
          <a:ln>
            <a:noFill/>
          </a:ln>
        </p:spPr>
      </p:pic>
      <p:pic>
        <p:nvPicPr>
          <p:cNvPr id="403" name="Εικόνα 5"/>
          <p:cNvPicPr/>
          <p:nvPr/>
        </p:nvPicPr>
        <p:blipFill>
          <a:blip r:embed="rId5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CustomShape 1"/>
          <p:cNvSpPr/>
          <p:nvPr/>
        </p:nvSpPr>
        <p:spPr>
          <a:xfrm>
            <a:off x="457200" y="273600"/>
            <a:ext cx="8228160" cy="114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Διατήρηση Σημειωμάτων</a:t>
            </a:r>
            <a:endParaRPr/>
          </a:p>
        </p:txBody>
      </p:sp>
      <p:sp>
        <p:nvSpPr>
          <p:cNvPr id="405" name="CustomShape 2"/>
          <p:cNvSpPr/>
          <p:nvPr/>
        </p:nvSpPr>
        <p:spPr>
          <a:xfrm>
            <a:off x="464040" y="155664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Οποιαδήποτε αναπαραγωγή ή διασκευή του υλικού θα πρέπει να συμπεριλαμβάνει: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το Σημείωμα Αναφοράς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το Σημείωμα Αδειοδότησης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τη δήλωση Διατήρησης Σημειωμάτων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το Σημείωμα Χρήσης Έργων Τρίτων (εφόσον υπάρχει)</a:t>
            </a:r>
            <a:endParaRPr/>
          </a:p>
          <a:p>
            <a:pPr>
              <a:lnSpc>
                <a:spcPct val="100000"/>
              </a:lnSpc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μαζί με τους συνοδευόμενους υπερσυνδέσμους.</a:t>
            </a:r>
            <a:endParaRPr/>
          </a:p>
          <a:p>
            <a:pPr>
              <a:lnSpc>
                <a:spcPct val="90000"/>
              </a:lnSpc>
            </a:pPr>
            <a:endParaRPr/>
          </a:p>
        </p:txBody>
      </p:sp>
      <p:sp>
        <p:nvSpPr>
          <p:cNvPr id="406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07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08" name="Εικόνα 5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457200" y="274680"/>
            <a:ext cx="822744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el-GR" sz="4400" strike="noStrike">
                <a:solidFill>
                  <a:srgbClr val="5075BC"/>
                </a:solidFill>
                <a:latin typeface="Arial"/>
                <a:ea typeface="DejaVu Sans"/>
              </a:rPr>
              <a:t>Αποδιαμόρφωση και Ανίχνευση </a:t>
            </a:r>
            <a:r>
              <a:rPr lang="el-GR" sz="4400">
                <a:solidFill>
                  <a:srgbClr val="5075BC"/>
                </a:solidFill>
                <a:latin typeface="Arial"/>
                <a:ea typeface="DejaVu Sans"/>
              </a:rPr>
              <a:t>(Demodulation and detection)</a:t>
            </a:r>
            <a:endParaRPr/>
          </a:p>
        </p:txBody>
      </p:sp>
      <p:sp>
        <p:nvSpPr>
          <p:cNvPr id="165" name="CustomShape 2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6" name="CustomShape 3"/>
          <p:cNvSpPr/>
          <p:nvPr/>
        </p:nvSpPr>
        <p:spPr>
          <a:xfrm>
            <a:off x="464040" y="6453360"/>
            <a:ext cx="8066160" cy="285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67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3960" cy="702360"/>
          </a:xfrm>
          <a:prstGeom prst="rect">
            <a:avLst/>
          </a:prstGeom>
          <a:ln>
            <a:noFill/>
          </a:ln>
        </p:spPr>
      </p:pic>
      <p:sp>
        <p:nvSpPr>
          <p:cNvPr id="10" name="Oval 1"/>
          <p:cNvSpPr>
            <a:spLocks noChangeArrowheads="1"/>
          </p:cNvSpPr>
          <p:nvPr/>
        </p:nvSpPr>
        <p:spPr bwMode="auto">
          <a:xfrm>
            <a:off x="6715944" y="2276872"/>
            <a:ext cx="2209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400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077144" y="2429272"/>
            <a:ext cx="1066800" cy="685800"/>
          </a:xfrm>
          <a:prstGeom prst="rect">
            <a:avLst/>
          </a:prstGeom>
          <a:noFill/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defTabSz="457200" eaLnBrk="0" hangingPunct="0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sz="1200" b="1" dirty="0">
                <a:solidFill>
                  <a:srgbClr val="000000"/>
                </a:solidFill>
                <a:cs typeface="Arial" charset="0"/>
              </a:rPr>
              <a:t>Μορφοποίηση</a:t>
            </a:r>
            <a:endParaRPr lang="en-GB" sz="12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2753544" y="2429272"/>
            <a:ext cx="1066800" cy="685800"/>
          </a:xfrm>
          <a:prstGeom prst="rect">
            <a:avLst/>
          </a:prstGeom>
          <a:noFill/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defTabSz="457200" eaLnBrk="0" hangingPunct="0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sz="1200" b="1">
                <a:solidFill>
                  <a:srgbClr val="000000"/>
                </a:solidFill>
                <a:cs typeface="Arial" charset="0"/>
              </a:rPr>
              <a:t>Διαμόρφωση</a:t>
            </a:r>
          </a:p>
          <a:p>
            <a:pPr algn="ctr" defTabSz="457200" eaLnBrk="0" hangingPunct="0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sz="1200" b="1">
                <a:solidFill>
                  <a:srgbClr val="000000"/>
                </a:solidFill>
                <a:cs typeface="Arial" charset="0"/>
              </a:rPr>
              <a:t>παλμού</a:t>
            </a:r>
            <a:endParaRPr lang="en-GB" sz="12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4429944" y="2429272"/>
            <a:ext cx="1066800" cy="685800"/>
          </a:xfrm>
          <a:prstGeom prst="rect">
            <a:avLst/>
          </a:prstGeom>
          <a:noFill/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defTabSz="457200" eaLnBrk="0" hangingPunct="0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sz="1200" b="1">
                <a:solidFill>
                  <a:srgbClr val="000000"/>
                </a:solidFill>
                <a:cs typeface="Arial" charset="0"/>
              </a:rPr>
              <a:t>Ζωνοπερατή </a:t>
            </a:r>
          </a:p>
          <a:p>
            <a:pPr algn="ctr" defTabSz="457200" eaLnBrk="0" hangingPunct="0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sz="1200" b="1">
                <a:solidFill>
                  <a:srgbClr val="000000"/>
                </a:solidFill>
                <a:cs typeface="Arial" charset="0"/>
              </a:rPr>
              <a:t>Διαμόρφωση</a:t>
            </a:r>
            <a:endParaRPr lang="en-GB" sz="1200" b="1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2143944" y="2810272"/>
            <a:ext cx="609600" cy="1588"/>
          </a:xfrm>
          <a:prstGeom prst="line">
            <a:avLst/>
          </a:prstGeom>
          <a:noFill/>
          <a:ln w="284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3820344" y="2810272"/>
            <a:ext cx="609600" cy="1588"/>
          </a:xfrm>
          <a:prstGeom prst="line">
            <a:avLst/>
          </a:prstGeom>
          <a:noFill/>
          <a:ln w="284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>
            <a:off x="467544" y="2810272"/>
            <a:ext cx="609600" cy="1588"/>
          </a:xfrm>
          <a:prstGeom prst="line">
            <a:avLst/>
          </a:prstGeom>
          <a:noFill/>
          <a:ln w="284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>
            <a:off x="5536432" y="2824560"/>
            <a:ext cx="381000" cy="1587"/>
          </a:xfrm>
          <a:prstGeom prst="line">
            <a:avLst/>
          </a:prstGeom>
          <a:noFill/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>
            <a:off x="5903144" y="2810272"/>
            <a:ext cx="1588" cy="152400"/>
          </a:xfrm>
          <a:prstGeom prst="line">
            <a:avLst/>
          </a:prstGeom>
          <a:noFill/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1077144" y="4029472"/>
            <a:ext cx="1066800" cy="685800"/>
          </a:xfrm>
          <a:prstGeom prst="rect">
            <a:avLst/>
          </a:prstGeom>
          <a:noFill/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defTabSz="457200" eaLnBrk="0" hangingPunct="0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sz="1200" b="1">
                <a:solidFill>
                  <a:srgbClr val="000000"/>
                </a:solidFill>
              </a:rPr>
              <a:t>Μορφοποίηση</a:t>
            </a:r>
            <a:endParaRPr lang="en-GB" sz="1200" b="1">
              <a:solidFill>
                <a:srgbClr val="000000"/>
              </a:solidFill>
            </a:endParaRPr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2753544" y="4029472"/>
            <a:ext cx="1066800" cy="685800"/>
          </a:xfrm>
          <a:prstGeom prst="rect">
            <a:avLst/>
          </a:prstGeom>
          <a:noFill/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defTabSz="457200" eaLnBrk="0" hangingPunct="0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sz="1200" b="1">
                <a:solidFill>
                  <a:srgbClr val="000000"/>
                </a:solidFill>
                <a:cs typeface="Arial" charset="0"/>
              </a:rPr>
              <a:t>Ανίχνευση</a:t>
            </a:r>
            <a:endParaRPr lang="en-GB" sz="1200" b="1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4353744" y="4029472"/>
            <a:ext cx="1295400" cy="685800"/>
          </a:xfrm>
          <a:prstGeom prst="rect">
            <a:avLst/>
          </a:prstGeom>
          <a:noFill/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defTabSz="457200" eaLnBrk="0" hangingPunct="0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sz="1200" b="1">
                <a:solidFill>
                  <a:srgbClr val="000000"/>
                </a:solidFill>
                <a:cs typeface="Arial" charset="0"/>
              </a:rPr>
              <a:t>Αποδιαμόρφωση </a:t>
            </a:r>
          </a:p>
          <a:p>
            <a:pPr algn="ctr" defTabSz="457200" eaLnBrk="0" hangingPunct="0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sz="1200" b="1">
                <a:solidFill>
                  <a:srgbClr val="000000"/>
                </a:solidFill>
                <a:cs typeface="Arial" charset="0"/>
              </a:rPr>
              <a:t>&amp; Δειγματοληξία</a:t>
            </a:r>
            <a:endParaRPr lang="en-GB" sz="12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2" name="Line 16"/>
          <p:cNvSpPr>
            <a:spLocks noChangeShapeType="1"/>
          </p:cNvSpPr>
          <p:nvPr/>
        </p:nvSpPr>
        <p:spPr bwMode="auto">
          <a:xfrm>
            <a:off x="3820344" y="4334272"/>
            <a:ext cx="533400" cy="0"/>
          </a:xfrm>
          <a:prstGeom prst="line">
            <a:avLst/>
          </a:prstGeom>
          <a:noFill/>
          <a:ln w="28440">
            <a:solidFill>
              <a:schemeClr val="tx1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>
            <a:off x="2143944" y="4334272"/>
            <a:ext cx="609600" cy="1588"/>
          </a:xfrm>
          <a:prstGeom prst="line">
            <a:avLst/>
          </a:prstGeom>
          <a:noFill/>
          <a:ln w="28440">
            <a:solidFill>
              <a:schemeClr val="tx1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4" name="Line 18"/>
          <p:cNvSpPr>
            <a:spLocks noChangeShapeType="1"/>
          </p:cNvSpPr>
          <p:nvPr/>
        </p:nvSpPr>
        <p:spPr bwMode="auto">
          <a:xfrm>
            <a:off x="467544" y="4334272"/>
            <a:ext cx="609600" cy="1588"/>
          </a:xfrm>
          <a:prstGeom prst="line">
            <a:avLst/>
          </a:prstGeom>
          <a:noFill/>
          <a:ln w="28440">
            <a:solidFill>
              <a:schemeClr val="tx1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5" name="Line 19"/>
          <p:cNvSpPr>
            <a:spLocks noChangeShapeType="1"/>
          </p:cNvSpPr>
          <p:nvPr/>
        </p:nvSpPr>
        <p:spPr bwMode="auto">
          <a:xfrm>
            <a:off x="5639619" y="4372372"/>
            <a:ext cx="238125" cy="1588"/>
          </a:xfrm>
          <a:prstGeom prst="line">
            <a:avLst/>
          </a:prstGeom>
          <a:noFill/>
          <a:ln w="28448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6" name="Line 20"/>
          <p:cNvSpPr>
            <a:spLocks noChangeShapeType="1"/>
          </p:cNvSpPr>
          <p:nvPr/>
        </p:nvSpPr>
        <p:spPr bwMode="auto">
          <a:xfrm flipV="1">
            <a:off x="5877744" y="3872310"/>
            <a:ext cx="1588" cy="519112"/>
          </a:xfrm>
          <a:prstGeom prst="line">
            <a:avLst/>
          </a:prstGeom>
          <a:noFill/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graphicFrame>
        <p:nvGraphicFramePr>
          <p:cNvPr id="27" name="Object 21"/>
          <p:cNvGraphicFramePr>
            <a:graphicFrameLocks noChangeAspect="1"/>
          </p:cNvGraphicFramePr>
          <p:nvPr/>
        </p:nvGraphicFramePr>
        <p:xfrm>
          <a:off x="5565007" y="2438797"/>
          <a:ext cx="465137" cy="347663"/>
        </p:xfrm>
        <a:graphic>
          <a:graphicData uri="http://schemas.openxmlformats.org/presentationml/2006/ole">
            <p:oleObj spid="_x0000_s1027" r:id="rId5" imgW="304665" imgH="228499" progId="Equation.3">
              <p:embed/>
            </p:oleObj>
          </a:graphicData>
        </a:graphic>
      </p:graphicFrame>
      <p:graphicFrame>
        <p:nvGraphicFramePr>
          <p:cNvPr id="28" name="Object 22"/>
          <p:cNvGraphicFramePr>
            <a:graphicFrameLocks noChangeAspect="1"/>
          </p:cNvGraphicFramePr>
          <p:nvPr/>
        </p:nvGraphicFramePr>
        <p:xfrm>
          <a:off x="3820344" y="2438797"/>
          <a:ext cx="523875" cy="347663"/>
        </p:xfrm>
        <a:graphic>
          <a:graphicData uri="http://schemas.openxmlformats.org/presentationml/2006/ole">
            <p:oleObj spid="_x0000_s1028" r:id="rId6" imgW="342793" imgH="228529" progId="Equation.3">
              <p:embed/>
            </p:oleObj>
          </a:graphicData>
        </a:graphic>
      </p:graphicFrame>
      <p:graphicFrame>
        <p:nvGraphicFramePr>
          <p:cNvPr id="29" name="Object 23"/>
          <p:cNvGraphicFramePr>
            <a:graphicFrameLocks noChangeAspect="1"/>
          </p:cNvGraphicFramePr>
          <p:nvPr/>
        </p:nvGraphicFramePr>
        <p:xfrm>
          <a:off x="2220144" y="2481660"/>
          <a:ext cx="292100" cy="347662"/>
        </p:xfrm>
        <a:graphic>
          <a:graphicData uri="http://schemas.openxmlformats.org/presentationml/2006/ole">
            <p:oleObj spid="_x0000_s1029" r:id="rId7" imgW="190472" imgH="228566" progId="Equation.3">
              <p:embed/>
            </p:oleObj>
          </a:graphicData>
        </a:graphic>
      </p:graphicFrame>
      <p:graphicFrame>
        <p:nvGraphicFramePr>
          <p:cNvPr id="30" name="Object 24"/>
          <p:cNvGraphicFramePr>
            <a:graphicFrameLocks noChangeAspect="1"/>
          </p:cNvGraphicFramePr>
          <p:nvPr/>
        </p:nvGraphicFramePr>
        <p:xfrm>
          <a:off x="2309044" y="4367610"/>
          <a:ext cx="292100" cy="347662"/>
        </p:xfrm>
        <a:graphic>
          <a:graphicData uri="http://schemas.openxmlformats.org/presentationml/2006/ole">
            <p:oleObj spid="_x0000_s1030" r:id="rId8" imgW="190472" imgH="228566" progId="Equation.3">
              <p:embed/>
            </p:oleObj>
          </a:graphicData>
        </a:graphic>
      </p:graphicFrame>
      <p:graphicFrame>
        <p:nvGraphicFramePr>
          <p:cNvPr id="31" name="Object 25"/>
          <p:cNvGraphicFramePr>
            <a:graphicFrameLocks noChangeAspect="1"/>
          </p:cNvGraphicFramePr>
          <p:nvPr/>
        </p:nvGraphicFramePr>
        <p:xfrm>
          <a:off x="5725344" y="4416822"/>
          <a:ext cx="387350" cy="288925"/>
        </p:xfrm>
        <a:graphic>
          <a:graphicData uri="http://schemas.openxmlformats.org/presentationml/2006/ole">
            <p:oleObj spid="_x0000_s1031" name="Equation" r:id="rId9" imgW="253800" imgH="190440" progId="Equation.3">
              <p:embed/>
            </p:oleObj>
          </a:graphicData>
        </a:graphic>
      </p:graphicFrame>
      <p:graphicFrame>
        <p:nvGraphicFramePr>
          <p:cNvPr id="32" name="Object 26"/>
          <p:cNvGraphicFramePr>
            <a:graphicFrameLocks noChangeAspect="1"/>
          </p:cNvGraphicFramePr>
          <p:nvPr/>
        </p:nvGraphicFramePr>
        <p:xfrm>
          <a:off x="3896544" y="4407297"/>
          <a:ext cx="484188" cy="307975"/>
        </p:xfrm>
        <a:graphic>
          <a:graphicData uri="http://schemas.openxmlformats.org/presentationml/2006/ole">
            <p:oleObj spid="_x0000_s1032" r:id="rId10" imgW="317193" imgH="203005" progId="Equation.3">
              <p:embed/>
            </p:oleObj>
          </a:graphicData>
        </a:graphic>
      </p:graphicFrame>
      <p:sp>
        <p:nvSpPr>
          <p:cNvPr id="33" name="Text Box 27"/>
          <p:cNvSpPr txBox="1">
            <a:spLocks noChangeArrowheads="1"/>
          </p:cNvSpPr>
          <p:nvPr/>
        </p:nvSpPr>
        <p:spPr bwMode="auto">
          <a:xfrm>
            <a:off x="5650732" y="2976960"/>
            <a:ext cx="674687" cy="284162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defTabSz="457200" eaLnBrk="0" hangingPunct="0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sz="1200" b="1">
                <a:solidFill>
                  <a:srgbClr val="000000"/>
                </a:solidFill>
                <a:cs typeface="Arial" charset="0"/>
              </a:rPr>
              <a:t>κανάλι</a:t>
            </a:r>
            <a:endParaRPr lang="en-GB" sz="12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AutoShape 28"/>
          <p:cNvSpPr>
            <a:spLocks noChangeArrowheads="1"/>
          </p:cNvSpPr>
          <p:nvPr/>
        </p:nvSpPr>
        <p:spPr bwMode="auto">
          <a:xfrm>
            <a:off x="5757094" y="3800872"/>
            <a:ext cx="228600" cy="228600"/>
          </a:xfrm>
          <a:prstGeom prst="flowChartOr">
            <a:avLst/>
          </a:prstGeom>
          <a:noFill/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400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5" name="Rectangle 29"/>
          <p:cNvSpPr>
            <a:spLocks noChangeArrowheads="1"/>
          </p:cNvSpPr>
          <p:nvPr/>
        </p:nvSpPr>
        <p:spPr bwMode="auto">
          <a:xfrm>
            <a:off x="5604694" y="2962672"/>
            <a:ext cx="990600" cy="609600"/>
          </a:xfrm>
          <a:prstGeom prst="rect">
            <a:avLst/>
          </a:prstGeom>
          <a:noFill/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400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6" name="Line 30"/>
          <p:cNvSpPr>
            <a:spLocks noChangeShapeType="1"/>
          </p:cNvSpPr>
          <p:nvPr/>
        </p:nvSpPr>
        <p:spPr bwMode="auto">
          <a:xfrm>
            <a:off x="5872982" y="3572272"/>
            <a:ext cx="1587" cy="228600"/>
          </a:xfrm>
          <a:prstGeom prst="line">
            <a:avLst/>
          </a:prstGeom>
          <a:noFill/>
          <a:ln w="284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graphicFrame>
        <p:nvGraphicFramePr>
          <p:cNvPr id="37" name="Object 31"/>
          <p:cNvGraphicFramePr>
            <a:graphicFrameLocks noChangeAspect="1"/>
          </p:cNvGraphicFramePr>
          <p:nvPr/>
        </p:nvGraphicFramePr>
        <p:xfrm>
          <a:off x="5833294" y="3226197"/>
          <a:ext cx="503238" cy="346075"/>
        </p:xfrm>
        <a:graphic>
          <a:graphicData uri="http://schemas.openxmlformats.org/presentationml/2006/ole">
            <p:oleObj spid="_x0000_s1033" r:id="rId11" imgW="330152" imgH="228570" progId="Equation.3">
              <p:embed/>
            </p:oleObj>
          </a:graphicData>
        </a:graphic>
      </p:graphicFrame>
      <p:sp>
        <p:nvSpPr>
          <p:cNvPr id="38" name="Line 32"/>
          <p:cNvSpPr>
            <a:spLocks noChangeShapeType="1"/>
          </p:cNvSpPr>
          <p:nvPr/>
        </p:nvSpPr>
        <p:spPr bwMode="auto">
          <a:xfrm>
            <a:off x="5985694" y="3877072"/>
            <a:ext cx="609600" cy="1588"/>
          </a:xfrm>
          <a:prstGeom prst="line">
            <a:avLst/>
          </a:prstGeom>
          <a:noFill/>
          <a:ln w="28440">
            <a:solidFill>
              <a:schemeClr val="tx1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l-GR"/>
          </a:p>
        </p:txBody>
      </p:sp>
      <p:graphicFrame>
        <p:nvGraphicFramePr>
          <p:cNvPr id="39" name="Object 33"/>
          <p:cNvGraphicFramePr>
            <a:graphicFrameLocks noChangeAspect="1"/>
          </p:cNvGraphicFramePr>
          <p:nvPr/>
        </p:nvGraphicFramePr>
        <p:xfrm>
          <a:off x="6671494" y="3724672"/>
          <a:ext cx="425450" cy="307975"/>
        </p:xfrm>
        <a:graphic>
          <a:graphicData uri="http://schemas.openxmlformats.org/presentationml/2006/ole">
            <p:oleObj spid="_x0000_s1034" r:id="rId12" imgW="279281" imgH="203115" progId="Equation.3">
              <p:embed/>
            </p:oleObj>
          </a:graphicData>
        </a:graphic>
      </p:graphicFrame>
      <p:sp>
        <p:nvSpPr>
          <p:cNvPr id="40" name="Line 34"/>
          <p:cNvSpPr>
            <a:spLocks noChangeShapeType="1"/>
          </p:cNvSpPr>
          <p:nvPr/>
        </p:nvSpPr>
        <p:spPr bwMode="auto">
          <a:xfrm flipV="1">
            <a:off x="2328094" y="2881710"/>
            <a:ext cx="1588" cy="390525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1" name="Text Box 35"/>
          <p:cNvSpPr txBox="1">
            <a:spLocks noChangeArrowheads="1"/>
          </p:cNvSpPr>
          <p:nvPr/>
        </p:nvSpPr>
        <p:spPr bwMode="auto">
          <a:xfrm>
            <a:off x="1575619" y="3176985"/>
            <a:ext cx="1940253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defTabSz="457200" eaLnBrk="0" hangingPunct="0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sz="1600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Μετάδοση συμβόλου</a:t>
            </a:r>
            <a:endParaRPr lang="en-GB" sz="1600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42" name="Text Box 36"/>
          <p:cNvSpPr txBox="1">
            <a:spLocks noChangeArrowheads="1"/>
          </p:cNvSpPr>
          <p:nvPr/>
        </p:nvSpPr>
        <p:spPr bwMode="auto">
          <a:xfrm>
            <a:off x="1575619" y="3648472"/>
            <a:ext cx="186651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defTabSz="457200" eaLnBrk="0" hangingPunct="0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sz="1600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Εκτίμηση συμβόλου</a:t>
            </a:r>
            <a:endParaRPr lang="en-GB" sz="1600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43" name="Line 37"/>
          <p:cNvSpPr>
            <a:spLocks noChangeShapeType="1"/>
          </p:cNvSpPr>
          <p:nvPr/>
        </p:nvSpPr>
        <p:spPr bwMode="auto">
          <a:xfrm flipV="1">
            <a:off x="2404294" y="3948510"/>
            <a:ext cx="1588" cy="390525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l-GR"/>
          </a:p>
        </p:txBody>
      </p:sp>
      <p:graphicFrame>
        <p:nvGraphicFramePr>
          <p:cNvPr id="44" name="Object 38"/>
          <p:cNvGraphicFramePr>
            <a:graphicFrameLocks noChangeAspect="1"/>
          </p:cNvGraphicFramePr>
          <p:nvPr/>
        </p:nvGraphicFramePr>
        <p:xfrm>
          <a:off x="7281094" y="2810272"/>
          <a:ext cx="1111250" cy="323850"/>
        </p:xfrm>
        <a:graphic>
          <a:graphicData uri="http://schemas.openxmlformats.org/presentationml/2006/ole">
            <p:oleObj spid="_x0000_s1035" r:id="rId13" imgW="491360" imgH="203145" progId="Equation.3">
              <p:embed/>
            </p:oleObj>
          </a:graphicData>
        </a:graphic>
      </p:graphicFrame>
      <p:sp>
        <p:nvSpPr>
          <p:cNvPr id="45" name="Text Box 39"/>
          <p:cNvSpPr txBox="1">
            <a:spLocks noChangeArrowheads="1"/>
          </p:cNvSpPr>
          <p:nvPr/>
        </p:nvSpPr>
        <p:spPr bwMode="auto">
          <a:xfrm>
            <a:off x="7096944" y="2353072"/>
            <a:ext cx="1696147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defTabSz="457200" eaLnBrk="0" hangingPunct="0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sz="1200" dirty="0" smtClean="0">
                <a:solidFill>
                  <a:srgbClr val="000000"/>
                </a:solidFill>
                <a:cs typeface="Arial" charset="0"/>
              </a:rPr>
              <a:t>Μ-</a:t>
            </a:r>
            <a:r>
              <a:rPr lang="el-GR" sz="1200" dirty="0" err="1" smtClean="0">
                <a:solidFill>
                  <a:srgbClr val="000000"/>
                </a:solidFill>
                <a:cs typeface="Arial" charset="0"/>
              </a:rPr>
              <a:t>αδική</a:t>
            </a:r>
            <a:r>
              <a:rPr lang="el-GR" sz="12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l-GR" sz="1200" dirty="0">
                <a:solidFill>
                  <a:srgbClr val="000000"/>
                </a:solidFill>
                <a:cs typeface="Arial" charset="0"/>
              </a:rPr>
              <a:t>Διαμόρφωση </a:t>
            </a:r>
          </a:p>
          <a:p>
            <a:pPr defTabSz="457200" eaLnBrk="0" hangingPunct="0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sz="1200" dirty="0">
                <a:solidFill>
                  <a:srgbClr val="000000"/>
                </a:solidFill>
                <a:cs typeface="Arial" charset="0"/>
              </a:rPr>
              <a:t>(</a:t>
            </a:r>
            <a:r>
              <a:rPr lang="en-GB" sz="1200" dirty="0">
                <a:solidFill>
                  <a:srgbClr val="000000"/>
                </a:solidFill>
                <a:cs typeface="Arial" charset="0"/>
              </a:rPr>
              <a:t>M-</a:t>
            </a:r>
            <a:r>
              <a:rPr lang="en-GB" sz="1200" dirty="0" err="1">
                <a:solidFill>
                  <a:srgbClr val="000000"/>
                </a:solidFill>
                <a:cs typeface="Arial" charset="0"/>
              </a:rPr>
              <a:t>ary</a:t>
            </a:r>
            <a:r>
              <a:rPr lang="en-GB" sz="1200" dirty="0">
                <a:solidFill>
                  <a:srgbClr val="000000"/>
                </a:solidFill>
                <a:cs typeface="Arial" charset="0"/>
              </a:rPr>
              <a:t> modulation</a:t>
            </a:r>
            <a:r>
              <a:rPr lang="el-GR" sz="1200" dirty="0">
                <a:solidFill>
                  <a:srgbClr val="000000"/>
                </a:solidFill>
                <a:cs typeface="Arial" charset="0"/>
              </a:rPr>
              <a:t>)</a:t>
            </a:r>
            <a:endParaRPr lang="en-GB" sz="12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457200" y="274680"/>
            <a:ext cx="822744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el-GR" sz="4000" strike="noStrike">
                <a:solidFill>
                  <a:srgbClr val="5075BC"/>
                </a:solidFill>
                <a:latin typeface="Arial"/>
                <a:ea typeface="DejaVu Sans"/>
              </a:rPr>
              <a:t>Αποδιαμόρφωση και Ανίχνευση </a:t>
            </a:r>
            <a:r>
              <a:rPr lang="el-GR" sz="4000">
                <a:solidFill>
                  <a:srgbClr val="5075BC"/>
                </a:solidFill>
                <a:latin typeface="Arial"/>
                <a:ea typeface="DejaVu Sans"/>
              </a:rPr>
              <a:t>(συνέχεια)</a:t>
            </a:r>
            <a:endParaRPr/>
          </a:p>
        </p:txBody>
      </p:sp>
      <p:sp>
        <p:nvSpPr>
          <p:cNvPr id="171" name="CustomShape 2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2" name="CustomShape 3"/>
          <p:cNvSpPr/>
          <p:nvPr/>
        </p:nvSpPr>
        <p:spPr>
          <a:xfrm>
            <a:off x="464040" y="6453360"/>
            <a:ext cx="8066160" cy="285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73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3960" cy="702360"/>
          </a:xfrm>
          <a:prstGeom prst="rect">
            <a:avLst/>
          </a:prstGeom>
          <a:ln>
            <a:noFill/>
          </a:ln>
        </p:spPr>
      </p:pic>
      <p:sp>
        <p:nvSpPr>
          <p:cNvPr id="174" name="CustomShape 4"/>
          <p:cNvSpPr/>
          <p:nvPr/>
        </p:nvSpPr>
        <p:spPr>
          <a:xfrm>
            <a:off x="457200" y="1438200"/>
            <a:ext cx="8228520" cy="4710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strike="noStrike" dirty="0">
                <a:solidFill>
                  <a:srgbClr val="000000"/>
                </a:solidFill>
                <a:latin typeface="Arial"/>
                <a:ea typeface="Arial"/>
              </a:rPr>
              <a:t>Βασικές Πηγές Σφαλμάτων: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  <a:p>
            <a:pPr>
              <a:lnSpc>
                <a:spcPct val="100000"/>
              </a:lnSpc>
              <a:buSzPct val="100000"/>
              <a:buFont typeface="Arial" pitchFamily="34" charset="0"/>
              <a:buChar char="•"/>
            </a:pPr>
            <a:r>
              <a:rPr lang="el-GR" sz="2400" strike="noStrike" dirty="0">
                <a:solidFill>
                  <a:srgbClr val="000000"/>
                </a:solidFill>
                <a:latin typeface="Arial"/>
                <a:ea typeface="Arial"/>
              </a:rPr>
              <a:t>Θερμικός Θόρυβος</a:t>
            </a:r>
            <a:r>
              <a:rPr lang="en-GB" sz="2400" strike="noStrike" dirty="0">
                <a:solidFill>
                  <a:srgbClr val="000000"/>
                </a:solidFill>
                <a:latin typeface="Arial"/>
                <a:ea typeface="Arial"/>
              </a:rPr>
              <a:t> (AWGN)</a:t>
            </a:r>
            <a:endParaRPr dirty="0"/>
          </a:p>
          <a:p>
            <a:pPr lvl="1">
              <a:lnSpc>
                <a:spcPct val="100000"/>
              </a:lnSpc>
              <a:buSzPct val="100000"/>
              <a:buFont typeface="Arial" pitchFamily="34" charset="0"/>
              <a:buChar char="•"/>
            </a:pPr>
            <a:r>
              <a:rPr lang="el-GR" sz="2400" strike="noStrike" dirty="0">
                <a:solidFill>
                  <a:srgbClr val="000000"/>
                </a:solidFill>
                <a:latin typeface="Arial"/>
                <a:ea typeface="Arial"/>
              </a:rPr>
              <a:t>Παρενοχλεί το σήμα με προσθετικό τρόπο </a:t>
            </a:r>
            <a:r>
              <a:rPr lang="en-GB" sz="2400" strike="noStrike" dirty="0">
                <a:solidFill>
                  <a:srgbClr val="000000"/>
                </a:solidFill>
                <a:latin typeface="Arial"/>
                <a:ea typeface="Arial"/>
              </a:rPr>
              <a:t>(Additive)	</a:t>
            </a:r>
            <a:endParaRPr dirty="0"/>
          </a:p>
          <a:p>
            <a:pPr lvl="1">
              <a:lnSpc>
                <a:spcPct val="100000"/>
              </a:lnSpc>
              <a:buSzPct val="100000"/>
              <a:buFont typeface="Arial" pitchFamily="34" charset="0"/>
              <a:buChar char="•"/>
            </a:pPr>
            <a:r>
              <a:rPr lang="el-GR" sz="2400" strike="noStrike" dirty="0">
                <a:solidFill>
                  <a:srgbClr val="000000"/>
                </a:solidFill>
                <a:latin typeface="Arial"/>
                <a:ea typeface="Arial"/>
              </a:rPr>
              <a:t>Έχει σταθερή φασματική πυκνότητα για όλες τις συχνότητες που μελετάμε</a:t>
            </a:r>
            <a:endParaRPr dirty="0"/>
          </a:p>
          <a:p>
            <a:pPr lvl="1">
              <a:lnSpc>
                <a:spcPct val="100000"/>
              </a:lnSpc>
              <a:buSzPct val="100000"/>
              <a:buFont typeface="Arial" pitchFamily="34" charset="0"/>
              <a:buChar char="•"/>
            </a:pPr>
            <a:r>
              <a:rPr lang="el-GR" sz="2400" strike="noStrike" dirty="0">
                <a:solidFill>
                  <a:srgbClr val="000000"/>
                </a:solidFill>
                <a:latin typeface="Arial"/>
                <a:ea typeface="Arial"/>
              </a:rPr>
              <a:t>Μοντελοποιείται από </a:t>
            </a:r>
            <a:r>
              <a:rPr lang="en-GB" sz="2400" strike="noStrike" dirty="0">
                <a:solidFill>
                  <a:srgbClr val="000000"/>
                </a:solidFill>
                <a:latin typeface="Arial"/>
                <a:ea typeface="Arial"/>
              </a:rPr>
              <a:t>Gaussian</a:t>
            </a:r>
            <a:r>
              <a:rPr lang="el-GR" sz="2400" strike="noStrike" dirty="0">
                <a:solidFill>
                  <a:srgbClr val="000000"/>
                </a:solidFill>
                <a:latin typeface="Arial"/>
                <a:ea typeface="Arial"/>
              </a:rPr>
              <a:t> τυχαία διαδικασία </a:t>
            </a:r>
            <a:r>
              <a:rPr lang="en-GB" sz="2400" strike="noStrike" dirty="0">
                <a:solidFill>
                  <a:srgbClr val="000000"/>
                </a:solidFill>
                <a:latin typeface="Arial"/>
                <a:ea typeface="Arial"/>
              </a:rPr>
              <a:t>(Gaussian Noise)</a:t>
            </a:r>
            <a:endParaRPr dirty="0"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endParaRPr dirty="0"/>
          </a:p>
          <a:p>
            <a:pPr>
              <a:lnSpc>
                <a:spcPct val="100000"/>
              </a:lnSpc>
              <a:buSzPct val="100000"/>
              <a:buFont typeface="Arial" pitchFamily="34" charset="0"/>
              <a:buChar char="•"/>
            </a:pPr>
            <a:r>
              <a:rPr lang="el-GR" sz="2400" strike="noStrike" dirty="0">
                <a:solidFill>
                  <a:srgbClr val="000000"/>
                </a:solidFill>
                <a:latin typeface="Arial"/>
                <a:ea typeface="Arial"/>
              </a:rPr>
              <a:t>Δια-Συμβολική Παρεμβολή [</a:t>
            </a:r>
            <a:r>
              <a:rPr lang="en-GB" sz="2400" strike="noStrike" dirty="0">
                <a:solidFill>
                  <a:srgbClr val="000000"/>
                </a:solidFill>
                <a:latin typeface="Arial"/>
                <a:ea typeface="Arial"/>
              </a:rPr>
              <a:t>Inter-Symbol Interference (ISI)</a:t>
            </a:r>
            <a:r>
              <a:rPr lang="el-GR" sz="2400" strike="noStrike" dirty="0">
                <a:solidFill>
                  <a:srgbClr val="000000"/>
                </a:solidFill>
                <a:latin typeface="Arial"/>
                <a:ea typeface="Arial"/>
              </a:rPr>
              <a:t>]</a:t>
            </a:r>
            <a:endParaRPr dirty="0"/>
          </a:p>
          <a:p>
            <a:pPr lvl="1">
              <a:lnSpc>
                <a:spcPct val="100000"/>
              </a:lnSpc>
              <a:buSzPct val="100000"/>
              <a:buFont typeface="Arial" pitchFamily="34" charset="0"/>
              <a:buChar char="•"/>
            </a:pPr>
            <a:r>
              <a:rPr lang="el-GR" sz="2400" strike="noStrike" dirty="0">
                <a:solidFill>
                  <a:srgbClr val="000000"/>
                </a:solidFill>
                <a:latin typeface="Arial"/>
                <a:ea typeface="Arial"/>
              </a:rPr>
              <a:t>Εξαιτίας φαινομένων στο φίλτρο του πομπού, του καναλιού και του δέκτη, τα σύμβολα αλλοιώνονται.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ustomShape 1"/>
          <p:cNvSpPr/>
          <p:nvPr/>
        </p:nvSpPr>
        <p:spPr>
          <a:xfrm>
            <a:off x="457200" y="274680"/>
            <a:ext cx="822744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el-GR" sz="4000">
                <a:solidFill>
                  <a:srgbClr val="5075BC"/>
                </a:solidFill>
                <a:latin typeface="Arial"/>
                <a:ea typeface="DejaVu Sans"/>
              </a:rPr>
              <a:t>Δέκτης</a:t>
            </a:r>
            <a:endParaRPr/>
          </a:p>
        </p:txBody>
      </p:sp>
      <p:sp>
        <p:nvSpPr>
          <p:cNvPr id="176" name="CustomShape 2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7" name="CustomShape 3"/>
          <p:cNvSpPr/>
          <p:nvPr/>
        </p:nvSpPr>
        <p:spPr>
          <a:xfrm>
            <a:off x="464040" y="6453360"/>
            <a:ext cx="8066160" cy="285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78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3960" cy="702360"/>
          </a:xfrm>
          <a:prstGeom prst="rect">
            <a:avLst/>
          </a:prstGeom>
          <a:ln>
            <a:noFill/>
          </a:ln>
        </p:spPr>
      </p:pic>
      <p:sp>
        <p:nvSpPr>
          <p:cNvPr id="179" name="CustomShape 4"/>
          <p:cNvSpPr/>
          <p:nvPr/>
        </p:nvSpPr>
        <p:spPr>
          <a:xfrm>
            <a:off x="457200" y="1438200"/>
            <a:ext cx="8228520" cy="4710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strike="noStrike" dirty="0">
                <a:solidFill>
                  <a:srgbClr val="000000"/>
                </a:solidFill>
                <a:latin typeface="Arial"/>
                <a:ea typeface="Arial"/>
              </a:rPr>
              <a:t>Αποδιαμόρφωση και δειγματοληψία:</a:t>
            </a:r>
            <a:r>
              <a:rPr lang="en-GB" sz="2400" strike="noStrike" dirty="0">
                <a:solidFill>
                  <a:srgbClr val="000000"/>
                </a:solidFill>
                <a:latin typeface="Arial"/>
                <a:ea typeface="Arial"/>
              </a:rPr>
              <a:t> </a:t>
            </a:r>
            <a:endParaRPr dirty="0"/>
          </a:p>
          <a:p>
            <a:pPr lvl="1">
              <a:lnSpc>
                <a:spcPct val="100000"/>
              </a:lnSpc>
              <a:buSzPct val="100000"/>
              <a:buFont typeface="Arial" pitchFamily="34" charset="0"/>
              <a:buChar char="•"/>
            </a:pPr>
            <a:r>
              <a:rPr lang="el-GR" sz="2400" strike="noStrike" dirty="0">
                <a:solidFill>
                  <a:srgbClr val="000000"/>
                </a:solidFill>
                <a:latin typeface="Arial"/>
                <a:ea typeface="Arial"/>
              </a:rPr>
              <a:t>Ανάκτηση </a:t>
            </a:r>
            <a:r>
              <a:rPr lang="el-GR" sz="2400" strike="noStrike" dirty="0" err="1">
                <a:solidFill>
                  <a:srgbClr val="000000"/>
                </a:solidFill>
                <a:latin typeface="Arial"/>
                <a:ea typeface="Arial"/>
              </a:rPr>
              <a:t>κυματομορφής</a:t>
            </a:r>
            <a:r>
              <a:rPr lang="el-GR" sz="2400" strike="noStrike" dirty="0">
                <a:solidFill>
                  <a:srgbClr val="000000"/>
                </a:solidFill>
                <a:latin typeface="Arial"/>
                <a:ea typeface="Arial"/>
              </a:rPr>
              <a:t> και προετοιμασία του λαμβανόμενου σήματος για τη διαδικασία της ανίχνευσης:</a:t>
            </a:r>
            <a:endParaRPr dirty="0"/>
          </a:p>
          <a:p>
            <a:pPr lvl="2">
              <a:lnSpc>
                <a:spcPct val="100000"/>
              </a:lnSpc>
              <a:buSzPct val="100000"/>
              <a:buFont typeface="Arial" pitchFamily="34" charset="0"/>
              <a:buChar char="•"/>
            </a:pPr>
            <a:r>
              <a:rPr lang="el-GR" sz="2200" strike="noStrike" dirty="0">
                <a:solidFill>
                  <a:srgbClr val="000000"/>
                </a:solidFill>
                <a:latin typeface="Arial"/>
                <a:ea typeface="Arial"/>
              </a:rPr>
              <a:t>Βελτίωση του λόγου ισχύος σήματος προς θορύβου </a:t>
            </a:r>
            <a:r>
              <a:rPr lang="en-GB" sz="2200" strike="noStrike" dirty="0">
                <a:solidFill>
                  <a:srgbClr val="000000"/>
                </a:solidFill>
                <a:latin typeface="Arial"/>
                <a:ea typeface="Arial"/>
              </a:rPr>
              <a:t>(SNR)</a:t>
            </a:r>
            <a:r>
              <a:rPr lang="el-GR" sz="2200" strike="noStrike" dirty="0">
                <a:solidFill>
                  <a:srgbClr val="000000"/>
                </a:solidFill>
                <a:latin typeface="Arial"/>
                <a:ea typeface="Arial"/>
              </a:rPr>
              <a:t> χρησιμοποιώντας κατάλληλο φίλτρο</a:t>
            </a:r>
            <a:endParaRPr dirty="0"/>
          </a:p>
          <a:p>
            <a:pPr lvl="2">
              <a:lnSpc>
                <a:spcPct val="100000"/>
              </a:lnSpc>
              <a:buSzPct val="100000"/>
              <a:buFont typeface="Arial" pitchFamily="34" charset="0"/>
              <a:buChar char="•"/>
            </a:pPr>
            <a:r>
              <a:rPr lang="el-GR" sz="2200" strike="noStrike" dirty="0">
                <a:solidFill>
                  <a:srgbClr val="000000"/>
                </a:solidFill>
                <a:latin typeface="Arial"/>
                <a:ea typeface="Arial"/>
              </a:rPr>
              <a:t>Μείωση της </a:t>
            </a:r>
            <a:r>
              <a:rPr lang="el-GR" sz="2200" strike="noStrike" dirty="0" err="1">
                <a:solidFill>
                  <a:srgbClr val="000000"/>
                </a:solidFill>
                <a:latin typeface="Arial"/>
                <a:ea typeface="Arial"/>
              </a:rPr>
              <a:t>διασυμβολικής</a:t>
            </a:r>
            <a:r>
              <a:rPr lang="el-GR" sz="2200" strike="noStrike" dirty="0">
                <a:solidFill>
                  <a:srgbClr val="000000"/>
                </a:solidFill>
                <a:latin typeface="Arial"/>
                <a:ea typeface="Arial"/>
              </a:rPr>
              <a:t> παρεμβολής (</a:t>
            </a:r>
            <a:r>
              <a:rPr lang="en-GB" sz="2200" strike="noStrike" dirty="0">
                <a:solidFill>
                  <a:srgbClr val="000000"/>
                </a:solidFill>
                <a:latin typeface="Arial"/>
                <a:ea typeface="Arial"/>
              </a:rPr>
              <a:t>ISI</a:t>
            </a:r>
            <a:r>
              <a:rPr lang="el-GR" sz="2200" strike="noStrike" dirty="0">
                <a:solidFill>
                  <a:srgbClr val="000000"/>
                </a:solidFill>
                <a:latin typeface="Arial"/>
                <a:ea typeface="Arial"/>
              </a:rPr>
              <a:t>) με χρήση </a:t>
            </a:r>
            <a:r>
              <a:rPr lang="el-GR" sz="2200" strike="noStrike" dirty="0" err="1">
                <a:solidFill>
                  <a:srgbClr val="000000"/>
                </a:solidFill>
                <a:latin typeface="Arial"/>
                <a:ea typeface="Arial"/>
              </a:rPr>
              <a:t>ισοσταθμιστή</a:t>
            </a:r>
            <a:r>
              <a:rPr lang="el-GR" sz="2200" strike="noStrike" dirty="0">
                <a:solidFill>
                  <a:srgbClr val="000000"/>
                </a:solidFill>
                <a:latin typeface="Arial"/>
                <a:ea typeface="Arial"/>
              </a:rPr>
              <a:t> (</a:t>
            </a:r>
            <a:r>
              <a:rPr lang="en-GB" sz="2200" strike="noStrike" dirty="0">
                <a:solidFill>
                  <a:srgbClr val="000000"/>
                </a:solidFill>
                <a:latin typeface="Arial"/>
                <a:ea typeface="Arial"/>
              </a:rPr>
              <a:t>equalizer</a:t>
            </a:r>
            <a:r>
              <a:rPr lang="el-GR" sz="2200" strike="noStrike" dirty="0">
                <a:solidFill>
                  <a:srgbClr val="000000"/>
                </a:solidFill>
                <a:latin typeface="Arial"/>
                <a:ea typeface="Arial"/>
              </a:rPr>
              <a:t>)</a:t>
            </a:r>
            <a:endParaRPr dirty="0"/>
          </a:p>
          <a:p>
            <a:pPr lvl="2">
              <a:lnSpc>
                <a:spcPct val="100000"/>
              </a:lnSpc>
              <a:buSzPct val="100000"/>
              <a:buFont typeface="Arial" pitchFamily="34" charset="0"/>
              <a:buChar char="•"/>
            </a:pPr>
            <a:r>
              <a:rPr lang="el-GR" sz="2200" strike="noStrike" dirty="0">
                <a:solidFill>
                  <a:srgbClr val="000000"/>
                </a:solidFill>
                <a:latin typeface="Arial"/>
                <a:ea typeface="Arial"/>
              </a:rPr>
              <a:t>Δειγματοληψία της ανακτημένης </a:t>
            </a:r>
            <a:r>
              <a:rPr lang="el-GR" sz="2200" strike="noStrike" dirty="0" err="1">
                <a:solidFill>
                  <a:srgbClr val="000000"/>
                </a:solidFill>
                <a:latin typeface="Arial"/>
                <a:ea typeface="Arial"/>
              </a:rPr>
              <a:t>κυματομορφής</a:t>
            </a:r>
            <a:r>
              <a:rPr lang="el-GR" sz="2200" strike="noStrike" dirty="0">
                <a:solidFill>
                  <a:srgbClr val="000000"/>
                </a:solidFill>
                <a:latin typeface="Arial"/>
                <a:ea typeface="Arial"/>
              </a:rPr>
              <a:t> 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strike="noStrike" dirty="0">
                <a:solidFill>
                  <a:srgbClr val="000000"/>
                </a:solidFill>
                <a:latin typeface="Arial"/>
                <a:ea typeface="Arial"/>
              </a:rPr>
              <a:t>Ανίχνευση:</a:t>
            </a:r>
            <a:endParaRPr dirty="0"/>
          </a:p>
          <a:p>
            <a:pPr lvl="1">
              <a:lnSpc>
                <a:spcPct val="100000"/>
              </a:lnSpc>
              <a:buSzPct val="100000"/>
              <a:buFont typeface="Arial" pitchFamily="34" charset="0"/>
              <a:buChar char="•"/>
            </a:pPr>
            <a:r>
              <a:rPr lang="el-GR" sz="2400" strike="noStrike" dirty="0">
                <a:solidFill>
                  <a:srgbClr val="000000"/>
                </a:solidFill>
                <a:latin typeface="Arial"/>
                <a:ea typeface="Arial"/>
              </a:rPr>
              <a:t>Εκτίμηση του μεταδιδόμενου συμβόλου βάσει του λαμβανομένου δείγματος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457200" y="274680"/>
            <a:ext cx="822744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el-GR" altLang="zh-CN" sz="4000" dirty="0" smtClean="0">
                <a:solidFill>
                  <a:srgbClr val="5075BC"/>
                </a:solidFill>
                <a:latin typeface="Arial"/>
                <a:ea typeface="DejaVu Sans"/>
              </a:rPr>
              <a:t>Κανάλι Προσθετικού </a:t>
            </a:r>
            <a:r>
              <a:rPr lang="el-GR" altLang="zh-CN" sz="4000" dirty="0">
                <a:solidFill>
                  <a:srgbClr val="5075BC"/>
                </a:solidFill>
                <a:latin typeface="Arial"/>
                <a:ea typeface="DejaVu Sans"/>
              </a:rPr>
              <a:t>Λευκού </a:t>
            </a:r>
            <a:r>
              <a:rPr lang="el-GR" altLang="zh-CN" sz="4000" dirty="0" err="1" smtClean="0">
                <a:solidFill>
                  <a:srgbClr val="5075BC"/>
                </a:solidFill>
                <a:latin typeface="Arial"/>
                <a:ea typeface="DejaVu Sans"/>
              </a:rPr>
              <a:t>Γκαουσσιανού</a:t>
            </a:r>
            <a:r>
              <a:rPr lang="el-GR" altLang="zh-CN" sz="4000" dirty="0" smtClean="0">
                <a:solidFill>
                  <a:srgbClr val="5075BC"/>
                </a:solidFill>
                <a:latin typeface="Arial"/>
                <a:ea typeface="DejaVu Sans"/>
              </a:rPr>
              <a:t>(Θερμικού) Θορύβου</a:t>
            </a:r>
            <a:endParaRPr lang="el-GR" sz="4000" dirty="0">
              <a:solidFill>
                <a:srgbClr val="5075BC"/>
              </a:solidFill>
              <a:latin typeface="Arial"/>
              <a:ea typeface="DejaVu Sans"/>
            </a:endParaRPr>
          </a:p>
        </p:txBody>
      </p:sp>
      <p:sp>
        <p:nvSpPr>
          <p:cNvPr id="181" name="CustomShape 2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2" name="CustomShape 3"/>
          <p:cNvSpPr/>
          <p:nvPr/>
        </p:nvSpPr>
        <p:spPr>
          <a:xfrm>
            <a:off x="464040" y="6453360"/>
            <a:ext cx="8066160" cy="285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83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3960" cy="702360"/>
          </a:xfrm>
          <a:prstGeom prst="rect">
            <a:avLst/>
          </a:prstGeom>
          <a:ln>
            <a:noFill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81000" y="1524000"/>
            <a:ext cx="8229600" cy="4876800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Εν γένει μοντελοποιείται ως μία Προσθετική, Λευκή, </a:t>
            </a:r>
            <a:r>
              <a:rPr kumimoji="0" lang="el-GR" altLang="zh-CN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Γκαουσσιανή</a:t>
            </a:r>
            <a:r>
              <a:rPr kumimoji="0" lang="el-GR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, μηδενικού μέσου όρου στοχαστική διαδικασία της οποίας το πλάτος χαρακτηρίζεται από την </a:t>
            </a:r>
            <a:r>
              <a:rPr kumimoji="0" lang="el-GR" altLang="zh-CN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Γκαουσσιανή</a:t>
            </a:r>
            <a:r>
              <a:rPr kumimoji="0" lang="el-GR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 Πυκνότητα Πιθανότητας</a:t>
            </a:r>
            <a:r>
              <a:rPr kumimoji="0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SimSun" pitchFamily="2" charset="-122"/>
              </a:rPr>
              <a:t>	</a:t>
            </a:r>
            <a:r>
              <a:rPr kumimoji="0" lang="en-US" altLang="zh-CN" sz="2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SimSun" pitchFamily="2" charset="-122"/>
              </a:rPr>
              <a:t>					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SimSun" pitchFamily="2" charset="-122"/>
              </a:rPr>
              <a:t>		</a:t>
            </a:r>
            <a:endParaRPr kumimoji="0" lang="en-US" altLang="zh-CN" sz="21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SimSun" pitchFamily="2" charset="-122"/>
            </a:endParaRPr>
          </a:p>
        </p:txBody>
      </p:sp>
      <p:graphicFrame>
        <p:nvGraphicFramePr>
          <p:cNvPr id="8" name="Objec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597732374"/>
              </p:ext>
            </p:extLst>
          </p:nvPr>
        </p:nvGraphicFramePr>
        <p:xfrm>
          <a:off x="2057400" y="2587749"/>
          <a:ext cx="4572000" cy="1057275"/>
        </p:xfrm>
        <a:graphic>
          <a:graphicData uri="http://schemas.openxmlformats.org/presentationml/2006/ole">
            <p:oleObj spid="_x0000_s6146" name="Equation" r:id="rId5" imgW="2070100" imgH="533400" progId="">
              <p:embed/>
            </p:oleObj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714328"/>
            <a:ext cx="53340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457200" y="274680"/>
            <a:ext cx="822744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el-GR" altLang="zh-CN" sz="4000" dirty="0">
                <a:solidFill>
                  <a:srgbClr val="5075BC"/>
                </a:solidFill>
                <a:latin typeface="Arial"/>
                <a:ea typeface="DejaVu Sans"/>
              </a:rPr>
              <a:t>Ο Λευκός </a:t>
            </a:r>
            <a:r>
              <a:rPr lang="el-GR" altLang="zh-CN" sz="4000" dirty="0" smtClean="0">
                <a:solidFill>
                  <a:srgbClr val="5075BC"/>
                </a:solidFill>
                <a:latin typeface="Arial"/>
                <a:ea typeface="DejaVu Sans"/>
              </a:rPr>
              <a:t>Θόρυβος</a:t>
            </a:r>
            <a:endParaRPr lang="el-GR" sz="4000" dirty="0">
              <a:solidFill>
                <a:srgbClr val="5075BC"/>
              </a:solidFill>
              <a:latin typeface="Arial"/>
              <a:ea typeface="DejaVu Sans"/>
            </a:endParaRPr>
          </a:p>
        </p:txBody>
      </p:sp>
      <p:sp>
        <p:nvSpPr>
          <p:cNvPr id="181" name="CustomShape 2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2" name="CustomShape 3"/>
          <p:cNvSpPr/>
          <p:nvPr/>
        </p:nvSpPr>
        <p:spPr>
          <a:xfrm>
            <a:off x="464040" y="6453360"/>
            <a:ext cx="8066160" cy="285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83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3960" cy="702360"/>
          </a:xfrm>
          <a:prstGeom prst="rect">
            <a:avLst/>
          </a:prstGeom>
          <a:ln>
            <a:noFill/>
          </a:ln>
        </p:spPr>
      </p:pic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57200" y="1524000"/>
            <a:ext cx="830580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Η φασματική πυκνότητα ισχύος </a:t>
            </a:r>
            <a:r>
              <a:rPr kumimoji="0" lang="en-US" altLang="zh-CN" sz="22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G</a:t>
            </a:r>
            <a:r>
              <a:rPr kumimoji="0" lang="en-US" altLang="zh-CN" sz="2200" b="0" i="1" u="none" strike="noStrike" kern="0" cap="none" spc="0" normalizeH="0" baseline="-10000" noProof="0" dirty="0" err="1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n</a:t>
            </a:r>
            <a:r>
              <a:rPr kumimoji="0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(</a:t>
            </a:r>
            <a:r>
              <a:rPr kumimoji="0" lang="en-US" altLang="zh-CN" sz="2200" b="0" i="1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f </a:t>
            </a:r>
            <a:r>
              <a:rPr kumimoji="0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) </a:t>
            </a:r>
            <a:r>
              <a:rPr kumimoji="0" lang="el-GR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παραμένει σταθερή για όλες τις συχνότητες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altLang="zh-CN" sz="2200" b="0" i="0" u="none" strike="noStrike" kern="0" cap="none" spc="0" normalizeH="0" baseline="0" noProof="0" dirty="0" smtClean="0">
              <a:ln>
                <a:noFill/>
              </a:ln>
              <a:solidFill>
                <a:srgbClr val="292526"/>
              </a:solidFill>
              <a:effectLst/>
              <a:uLnTx/>
              <a:uFillTx/>
              <a:ea typeface="SimSun" pitchFamily="2" charset="-122"/>
            </a:endParaRP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altLang="zh-CN" sz="2200" b="0" i="0" u="none" strike="noStrike" kern="0" cap="none" spc="0" normalizeH="0" baseline="0" noProof="0" dirty="0" smtClean="0">
              <a:ln>
                <a:noFill/>
              </a:ln>
              <a:solidFill>
                <a:srgbClr val="292526"/>
              </a:solidFill>
              <a:effectLst/>
              <a:uLnTx/>
              <a:uFillTx/>
              <a:ea typeface="SimSun" pitchFamily="2" charset="-122"/>
            </a:endParaRP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altLang="zh-CN" sz="2200" b="0" i="0" u="none" strike="noStrike" kern="0" cap="none" spc="0" normalizeH="0" baseline="0" noProof="0" dirty="0" smtClean="0">
              <a:ln>
                <a:noFill/>
              </a:ln>
              <a:solidFill>
                <a:srgbClr val="292526"/>
              </a:solidFill>
              <a:effectLst/>
              <a:uLnTx/>
              <a:uFillTx/>
              <a:ea typeface="SimSun" pitchFamily="2" charset="-122"/>
            </a:endParaRP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Η συνάρτηση αυτοσυσχέτισης του θορύβου είναι </a:t>
            </a:r>
            <a:endParaRPr kumimoji="0" lang="en-US" altLang="zh-CN" sz="2200" b="0" i="0" u="none" strike="noStrike" kern="0" cap="none" spc="0" normalizeH="0" baseline="0" noProof="0" dirty="0" smtClean="0">
              <a:ln>
                <a:noFill/>
              </a:ln>
              <a:solidFill>
                <a:srgbClr val="292526"/>
              </a:solidFill>
              <a:effectLst/>
              <a:uLnTx/>
              <a:uFillTx/>
              <a:ea typeface="SimSun" pitchFamily="2" charset="-122"/>
            </a:endParaRP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								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									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zh-CN" sz="2200" b="0" i="0" u="none" strike="noStrike" kern="0" cap="none" spc="0" normalizeH="0" baseline="0" noProof="0" dirty="0" smtClean="0">
              <a:ln>
                <a:noFill/>
              </a:ln>
              <a:solidFill>
                <a:srgbClr val="292526"/>
              </a:solidFill>
              <a:effectLst/>
              <a:uLnTx/>
              <a:uFillTx/>
              <a:ea typeface="SimSun" pitchFamily="2" charset="-122"/>
            </a:endParaRP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Η μέση ισχύς </a:t>
            </a:r>
            <a:r>
              <a:rPr kumimoji="0" lang="en-US" altLang="zh-CN" sz="22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P</a:t>
            </a:r>
            <a:r>
              <a:rPr kumimoji="0" lang="en-US" altLang="zh-CN" sz="2200" b="0" i="1" u="none" strike="noStrike" kern="0" cap="none" spc="0" normalizeH="0" baseline="-10000" noProof="0" dirty="0" err="1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n</a:t>
            </a:r>
            <a:r>
              <a:rPr kumimoji="0" lang="en-US" altLang="zh-CN" sz="2200" b="0" i="1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 </a:t>
            </a:r>
            <a:r>
              <a:rPr kumimoji="0" lang="el-GR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του λευκού θορύβου είναι άπειρη</a:t>
            </a:r>
            <a:endParaRPr kumimoji="0" lang="en-US" altLang="zh-CN" sz="2200" b="0" i="1" u="none" strike="noStrike" kern="0" cap="none" spc="0" normalizeH="0" baseline="0" noProof="0" dirty="0" smtClean="0">
              <a:ln>
                <a:noFill/>
              </a:ln>
              <a:solidFill>
                <a:srgbClr val="292526"/>
              </a:solidFill>
              <a:effectLst/>
              <a:uLnTx/>
              <a:uFillTx/>
              <a:ea typeface="SimSun" pitchFamily="2" charset="-122"/>
            </a:endParaRP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zh-CN" sz="21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								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zh-CN" sz="21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									</a:t>
            </a:r>
            <a:endParaRPr kumimoji="0" lang="en-US" altLang="zh-CN" sz="21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SimSun" pitchFamily="2" charset="-122"/>
            </a:endParaRPr>
          </a:p>
        </p:txBody>
      </p:sp>
      <p:graphicFrame>
        <p:nvGraphicFramePr>
          <p:cNvPr id="7171" name="Object 3"/>
          <p:cNvGraphicFramePr>
            <a:graphicFrameLocks noGrp="1" noChangeAspect="1"/>
          </p:cNvGraphicFramePr>
          <p:nvPr/>
        </p:nvGraphicFramePr>
        <p:xfrm>
          <a:off x="2209800" y="2057400"/>
          <a:ext cx="3581400" cy="825500"/>
        </p:xfrm>
        <a:graphic>
          <a:graphicData uri="http://schemas.openxmlformats.org/presentationml/2006/ole">
            <p:oleObj spid="_x0000_s7171" name="Equation" r:id="rId5" imgW="1701800" imgH="393700" progId="">
              <p:embed/>
            </p:oleObj>
          </a:graphicData>
        </a:graphic>
      </p:graphicFrame>
      <p:graphicFrame>
        <p:nvGraphicFramePr>
          <p:cNvPr id="7172" name="Object 4"/>
          <p:cNvGraphicFramePr>
            <a:graphicFrameLocks noGrp="1" noChangeAspect="1"/>
          </p:cNvGraphicFramePr>
          <p:nvPr/>
        </p:nvGraphicFramePr>
        <p:xfrm>
          <a:off x="2286000" y="3581400"/>
          <a:ext cx="4343400" cy="850900"/>
        </p:xfrm>
        <a:graphic>
          <a:graphicData uri="http://schemas.openxmlformats.org/presentationml/2006/ole">
            <p:oleObj spid="_x0000_s7172" name="Equation" r:id="rId6" imgW="1981200" imgH="393700" progId="">
              <p:embed/>
            </p:oleObj>
          </a:graphicData>
        </a:graphic>
      </p:graphicFrame>
      <p:graphicFrame>
        <p:nvGraphicFramePr>
          <p:cNvPr id="7173" name="Object 5"/>
          <p:cNvGraphicFramePr>
            <a:graphicFrameLocks noGrp="1" noChangeAspect="1"/>
          </p:cNvGraphicFramePr>
          <p:nvPr/>
        </p:nvGraphicFramePr>
        <p:xfrm>
          <a:off x="2819400" y="5029200"/>
          <a:ext cx="3721100" cy="1066800"/>
        </p:xfrm>
        <a:graphic>
          <a:graphicData uri="http://schemas.openxmlformats.org/presentationml/2006/ole">
            <p:oleObj spid="_x0000_s7173" name="Equation" r:id="rId7" imgW="1358900" imgH="4699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457200" y="274680"/>
            <a:ext cx="822744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el-GR" altLang="zh-CN" sz="4000" dirty="0">
                <a:solidFill>
                  <a:srgbClr val="5075BC"/>
                </a:solidFill>
                <a:latin typeface="Arial"/>
                <a:ea typeface="DejaVu Sans"/>
              </a:rPr>
              <a:t>Ο Λευκός </a:t>
            </a:r>
            <a:r>
              <a:rPr lang="el-GR" altLang="zh-CN" sz="4000" dirty="0" smtClean="0">
                <a:solidFill>
                  <a:srgbClr val="5075BC"/>
                </a:solidFill>
                <a:latin typeface="Arial"/>
                <a:ea typeface="DejaVu Sans"/>
              </a:rPr>
              <a:t>Θόρυβος (συνέχεια)</a:t>
            </a:r>
            <a:endParaRPr lang="el-GR" sz="4000" dirty="0">
              <a:solidFill>
                <a:srgbClr val="5075BC"/>
              </a:solidFill>
              <a:latin typeface="Arial"/>
              <a:ea typeface="DejaVu Sans"/>
            </a:endParaRPr>
          </a:p>
        </p:txBody>
      </p:sp>
      <p:sp>
        <p:nvSpPr>
          <p:cNvPr id="181" name="CustomShape 2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2" name="CustomShape 3"/>
          <p:cNvSpPr/>
          <p:nvPr/>
        </p:nvSpPr>
        <p:spPr>
          <a:xfrm>
            <a:off x="464040" y="6453360"/>
            <a:ext cx="8066160" cy="285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83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3960" cy="702360"/>
          </a:xfrm>
          <a:prstGeom prst="rect">
            <a:avLst/>
          </a:prstGeom>
          <a:ln>
            <a:noFill/>
          </a:ln>
        </p:spPr>
      </p:pic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51520" y="1600200"/>
            <a:ext cx="8640960" cy="4525963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SimSun" pitchFamily="2" charset="-122"/>
              </a:rPr>
              <a:t>Φασματική πυκνότητα ισχύος και συνάρτηση αυτοσυσχέτισης του λευκού θορύβου</a:t>
            </a:r>
            <a:endParaRPr kumimoji="0" lang="zh-CN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SimSun" pitchFamily="2" charset="-122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3216787"/>
            <a:ext cx="7696200" cy="2545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457200" y="274680"/>
            <a:ext cx="822744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el-GR" altLang="zh-CN" sz="4000" dirty="0" smtClean="0">
                <a:solidFill>
                  <a:srgbClr val="5075BC"/>
                </a:solidFill>
                <a:latin typeface="Arial"/>
                <a:ea typeface="DejaVu Sans"/>
              </a:rPr>
              <a:t>Τα </a:t>
            </a:r>
            <a:r>
              <a:rPr lang="el-GR" altLang="zh-CN" sz="4000" dirty="0">
                <a:solidFill>
                  <a:srgbClr val="5075BC"/>
                </a:solidFill>
                <a:latin typeface="Arial"/>
                <a:ea typeface="DejaVu Sans"/>
              </a:rPr>
              <a:t>χαρακτηριστικά του καναλιού</a:t>
            </a:r>
          </a:p>
        </p:txBody>
      </p:sp>
      <p:sp>
        <p:nvSpPr>
          <p:cNvPr id="181" name="CustomShape 2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2" name="CustomShape 3"/>
          <p:cNvSpPr/>
          <p:nvPr/>
        </p:nvSpPr>
        <p:spPr>
          <a:xfrm>
            <a:off x="464040" y="6453360"/>
            <a:ext cx="8066160" cy="285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83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3960" cy="702360"/>
          </a:xfrm>
          <a:prstGeom prst="rect">
            <a:avLst/>
          </a:prstGeom>
          <a:ln>
            <a:noFill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09600" y="1134616"/>
            <a:ext cx="8305800" cy="52467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Όταν η είσοδος ενός αιτιατού καναλιού</a:t>
            </a:r>
            <a:r>
              <a:rPr kumimoji="0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 </a:t>
            </a:r>
            <a:r>
              <a:rPr kumimoji="0" lang="el-GR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με κρουστική απόκριση</a:t>
            </a:r>
            <a:r>
              <a:rPr kumimoji="0" lang="el-GR" altLang="zh-CN" sz="2200" b="0" i="1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 </a:t>
            </a:r>
            <a:r>
              <a:rPr kumimoji="0" lang="en-US" altLang="zh-CN" sz="2200" b="0" i="1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h(</a:t>
            </a:r>
            <a:r>
              <a:rPr kumimoji="0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t)</a:t>
            </a:r>
            <a:r>
              <a:rPr kumimoji="0" lang="el-GR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 είναι η </a:t>
            </a:r>
            <a:r>
              <a:rPr kumimoji="0" lang="en-US" altLang="zh-CN" sz="2200" b="0" i="1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x</a:t>
            </a:r>
            <a:r>
              <a:rPr kumimoji="0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(</a:t>
            </a:r>
            <a:r>
              <a:rPr kumimoji="0" lang="en-US" altLang="zh-CN" sz="2200" b="0" i="1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t</a:t>
            </a:r>
            <a:r>
              <a:rPr kumimoji="0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), </a:t>
            </a:r>
            <a:r>
              <a:rPr kumimoji="0" lang="el-GR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η έξοδος δίνεται από τη συνέλιξη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zh-CN" sz="2200" b="0" i="0" u="none" strike="noStrike" kern="0" cap="none" spc="0" normalizeH="0" baseline="0" noProof="0" dirty="0" smtClean="0">
              <a:ln>
                <a:noFill/>
              </a:ln>
              <a:solidFill>
                <a:srgbClr val="292526"/>
              </a:solidFill>
              <a:effectLst/>
              <a:uLnTx/>
              <a:uFillTx/>
              <a:ea typeface="SimSun" pitchFamily="2" charset="-122"/>
            </a:endParaRP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altLang="zh-CN" sz="2200" b="0" i="0" u="none" strike="noStrike" kern="0" cap="none" spc="0" normalizeH="0" baseline="0" noProof="0" dirty="0" smtClean="0">
              <a:ln>
                <a:noFill/>
              </a:ln>
              <a:solidFill>
                <a:srgbClr val="292526"/>
              </a:solidFill>
              <a:effectLst/>
              <a:uLnTx/>
              <a:uFillTx/>
              <a:ea typeface="SimSun" pitchFamily="2" charset="-122"/>
            </a:endParaRP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altLang="zh-CN" sz="2200" b="0" i="0" u="none" strike="noStrike" kern="0" cap="none" spc="0" normalizeH="0" baseline="0" noProof="0" dirty="0" smtClean="0">
              <a:ln>
                <a:noFill/>
              </a:ln>
              <a:solidFill>
                <a:srgbClr val="292526"/>
              </a:solidFill>
              <a:effectLst/>
              <a:uLnTx/>
              <a:uFillTx/>
              <a:ea typeface="SimSun" pitchFamily="2" charset="-122"/>
            </a:endParaRP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Στο πεδίο της συχνότητας, 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altLang="zh-CN" sz="2200" b="0" i="0" u="none" strike="noStrike" kern="0" cap="none" spc="0" normalizeH="0" baseline="0" noProof="0" dirty="0" smtClean="0">
              <a:ln>
                <a:noFill/>
              </a:ln>
              <a:solidFill>
                <a:srgbClr val="292526"/>
              </a:solidFill>
              <a:effectLst/>
              <a:uLnTx/>
              <a:uFillTx/>
              <a:ea typeface="SimSun" pitchFamily="2" charset="-122"/>
            </a:endParaRP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altLang="zh-CN" sz="2200" b="0" i="0" u="none" strike="noStrike" kern="0" cap="none" spc="0" normalizeH="0" baseline="0" noProof="0" dirty="0" smtClean="0">
              <a:ln>
                <a:noFill/>
              </a:ln>
              <a:solidFill>
                <a:srgbClr val="292526"/>
              </a:solidFill>
              <a:effectLst/>
              <a:uLnTx/>
              <a:uFillTx/>
              <a:ea typeface="SimSun" pitchFamily="2" charset="-122"/>
            </a:endParaRP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Με την απόκριση συχνότητας του καναλιού 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altLang="zh-CN" sz="2200" b="0" i="0" u="none" strike="noStrike" kern="0" cap="none" spc="0" normalizeH="0" baseline="0" noProof="0" dirty="0" smtClean="0">
              <a:ln>
                <a:noFill/>
              </a:ln>
              <a:solidFill>
                <a:srgbClr val="292526"/>
              </a:solidFill>
              <a:effectLst/>
              <a:uLnTx/>
              <a:uFillTx/>
              <a:ea typeface="SimSun" pitchFamily="2" charset="-122"/>
            </a:endParaRP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altLang="zh-CN" sz="2200" b="0" i="0" u="none" strike="noStrike" kern="0" cap="none" spc="0" normalizeH="0" baseline="0" noProof="0" dirty="0" smtClean="0">
              <a:ln>
                <a:noFill/>
              </a:ln>
              <a:solidFill>
                <a:srgbClr val="292526"/>
              </a:solidFill>
              <a:effectLst/>
              <a:uLnTx/>
              <a:uFillTx/>
              <a:ea typeface="SimSun" pitchFamily="2" charset="-122"/>
            </a:endParaRP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Και την απόκριση φάσης 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altLang="zh-CN" sz="2200" b="0" i="0" u="none" strike="noStrike" kern="0" cap="none" spc="0" normalizeH="0" baseline="0" noProof="0" dirty="0" smtClean="0">
              <a:ln>
                <a:noFill/>
              </a:ln>
              <a:solidFill>
                <a:srgbClr val="292526"/>
              </a:solidFill>
              <a:effectLst/>
              <a:uLnTx/>
              <a:uFillTx/>
              <a:ea typeface="SimSun" pitchFamily="2" charset="-122"/>
            </a:endParaRP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altLang="zh-CN" sz="2200" b="0" i="0" u="none" strike="noStrike" kern="0" cap="none" spc="0" normalizeH="0" baseline="0" noProof="0" dirty="0" smtClean="0">
              <a:ln>
                <a:noFill/>
              </a:ln>
              <a:solidFill>
                <a:srgbClr val="292526"/>
              </a:solidFill>
              <a:effectLst/>
              <a:uLnTx/>
              <a:uFillTx/>
              <a:ea typeface="SimSun" pitchFamily="2" charset="-122"/>
            </a:endParaRP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Όταν η είσοδος είναι στοχαστική διαδικασία με </a:t>
            </a:r>
            <a:r>
              <a:rPr kumimoji="0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PSD </a:t>
            </a:r>
            <a:r>
              <a:rPr kumimoji="0" lang="en-US" altLang="zh-CN" sz="2200" b="0" i="1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G</a:t>
            </a:r>
            <a:r>
              <a:rPr kumimoji="0" lang="en-US" altLang="zh-CN" sz="2200" b="0" i="1" u="none" strike="noStrike" kern="0" cap="none" spc="0" normalizeH="0" baseline="-2500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X</a:t>
            </a:r>
            <a:r>
              <a:rPr kumimoji="0" lang="en-US" altLang="zh-CN" sz="2200" b="0" i="1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 </a:t>
            </a:r>
            <a:r>
              <a:rPr kumimoji="0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(</a:t>
            </a:r>
            <a:r>
              <a:rPr kumimoji="0" lang="en-US" altLang="zh-CN" sz="2200" b="0" i="1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f </a:t>
            </a:r>
            <a:r>
              <a:rPr kumimoji="0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) </a:t>
            </a:r>
            <a:r>
              <a:rPr kumimoji="0" lang="el-GR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και η έξοδος θα είναι επίσης στοχαστική διαδικασία με </a:t>
            </a:r>
            <a:r>
              <a:rPr kumimoji="0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PSD </a:t>
            </a:r>
            <a:r>
              <a:rPr kumimoji="0" lang="en-US" altLang="zh-CN" sz="2200" b="0" i="1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G</a:t>
            </a:r>
            <a:r>
              <a:rPr kumimoji="0" lang="en-US" altLang="zh-CN" sz="2200" b="0" i="1" u="none" strike="noStrike" kern="0" cap="none" spc="0" normalizeH="0" baseline="-2500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Y</a:t>
            </a:r>
            <a:r>
              <a:rPr kumimoji="0" lang="en-US" altLang="zh-CN" sz="2200" b="0" i="1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 </a:t>
            </a:r>
            <a:r>
              <a:rPr kumimoji="0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(</a:t>
            </a:r>
            <a:r>
              <a:rPr kumimoji="0" lang="en-US" altLang="zh-CN" sz="2200" b="0" i="1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f </a:t>
            </a:r>
            <a:r>
              <a:rPr kumimoji="0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)</a:t>
            </a:r>
            <a:endParaRPr kumimoji="0" lang="el-GR" altLang="zh-CN" sz="2200" b="0" i="0" u="none" strike="noStrike" kern="0" cap="none" spc="0" normalizeH="0" baseline="0" noProof="0" dirty="0" smtClean="0">
              <a:ln>
                <a:noFill/>
              </a:ln>
              <a:solidFill>
                <a:srgbClr val="292526"/>
              </a:solidFill>
              <a:effectLst/>
              <a:uLnTx/>
              <a:uFillTx/>
              <a:ea typeface="SimSun" pitchFamily="2" charset="-122"/>
            </a:endParaRP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92526"/>
                </a:solidFill>
                <a:effectLst/>
                <a:uLnTx/>
                <a:uFillTx/>
                <a:ea typeface="SimSun" pitchFamily="2" charset="-122"/>
              </a:rPr>
              <a:t>						</a:t>
            </a:r>
          </a:p>
        </p:txBody>
      </p:sp>
      <p:graphicFrame>
        <p:nvGraphicFramePr>
          <p:cNvPr id="9218" name="Object 2"/>
          <p:cNvGraphicFramePr>
            <a:graphicFrameLocks noGrp="1" noChangeAspect="1"/>
          </p:cNvGraphicFramePr>
          <p:nvPr/>
        </p:nvGraphicFramePr>
        <p:xfrm>
          <a:off x="2667000" y="1905000"/>
          <a:ext cx="3505200" cy="901700"/>
        </p:xfrm>
        <a:graphic>
          <a:graphicData uri="http://schemas.openxmlformats.org/presentationml/2006/ole">
            <p:oleObj spid="_x0000_s9218" name="Equation" r:id="rId5" imgW="1371600" imgH="482600" progId="">
              <p:embed/>
            </p:oleObj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3505200" y="3124200"/>
          <a:ext cx="2235200" cy="381000"/>
        </p:xfrm>
        <a:graphic>
          <a:graphicData uri="http://schemas.openxmlformats.org/presentationml/2006/ole">
            <p:oleObj spid="_x0000_s9219" name="Equation" r:id="rId6" imgW="1193800" imgH="203200" progId="">
              <p:embed/>
            </p:oleObj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6246688" y="3352800"/>
          <a:ext cx="2717800" cy="1295400"/>
        </p:xfrm>
        <a:graphic>
          <a:graphicData uri="http://schemas.openxmlformats.org/presentationml/2006/ole">
            <p:oleObj spid="_x0000_s9220" name="Equation" r:id="rId7" imgW="1270000" imgH="685800" progId="">
              <p:embed/>
            </p:oleObj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3352800" y="4724400"/>
          <a:ext cx="2946400" cy="698500"/>
        </p:xfrm>
        <a:graphic>
          <a:graphicData uri="http://schemas.openxmlformats.org/presentationml/2006/ole">
            <p:oleObj spid="_x0000_s9221" name="Equation" r:id="rId8" imgW="1498600" imgH="419100" progId="">
              <p:embed/>
            </p:oleObj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2743200" y="6059760"/>
          <a:ext cx="3289300" cy="609600"/>
        </p:xfrm>
        <a:graphic>
          <a:graphicData uri="http://schemas.openxmlformats.org/presentationml/2006/ole">
            <p:oleObj spid="_x0000_s9222" name="Equation" r:id="rId9" imgW="1498600" imgH="2794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17394</TotalTime>
  <Words>1074</Words>
  <Application>Microsoft Office PowerPoint</Application>
  <PresentationFormat>Προβολή στην οθόνη (4:3)</PresentationFormat>
  <Paragraphs>261</Paragraphs>
  <Slides>29</Slides>
  <Notes>27</Notes>
  <HiddenSlides>0</HiddenSlides>
  <MMClips>0</MMClips>
  <ScaleCrop>false</ScaleCrop>
  <HeadingPairs>
    <vt:vector size="6" baseType="variant">
      <vt:variant>
        <vt:lpstr>Θέμα</vt:lpstr>
      </vt:variant>
      <vt:variant>
        <vt:i4>4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29</vt:i4>
      </vt:variant>
    </vt:vector>
  </HeadingPairs>
  <TitlesOfParts>
    <vt:vector size="35" baseType="lpstr">
      <vt:lpstr>Office Theme</vt:lpstr>
      <vt:lpstr>Office Theme</vt:lpstr>
      <vt:lpstr>Office Theme</vt:lpstr>
      <vt:lpstr>Office Theme</vt:lpstr>
      <vt:lpstr>Microsoft Equation 3.0</vt:lpstr>
      <vt:lpstr>Equation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</vt:vector>
  </TitlesOfParts>
  <Company>Πανεπιστήμιο Πατρών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Ψηφιακές Επικοινωνίες Ι</dc:title>
  <dc:subject>Αποδιαμόρφωση και Ανίχνευση Βασικής Ζώνης</dc:subject>
  <dc:creator>Στυλιανάκης Βασίλης</dc:creator>
  <cp:keywords>σήμα ψηφιακές επικοινωνίες πομπός κανάλι δέκτης φίλτρο θόρυβος; διαμόρφωση; αποδιαμόρφψση; βασική ζώνη; εύρος ζώνης</cp:keywords>
  <cp:lastModifiedBy>Stylianakis</cp:lastModifiedBy>
  <cp:revision>151</cp:revision>
  <dcterms:modified xsi:type="dcterms:W3CDTF">2015-09-09T18:36:01Z</dcterms:modified>
  <dc:language>en-GB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Πανεπιστήμιο Πατρών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Manager">
    <vt:lpwstr>Στυλιανάκης Βασίλης</vt:lpwstr>
  </property>
  <property fmtid="{D5CDD505-2E9C-101B-9397-08002B2CF9AE}" pid="9" name="Notes">
    <vt:i4>26</vt:i4>
  </property>
  <property fmtid="{D5CDD505-2E9C-101B-9397-08002B2CF9AE}" pid="10" name="PresentationFormat">
    <vt:lpwstr>On-screen Show (4:3)</vt:lpwstr>
  </property>
  <property fmtid="{D5CDD505-2E9C-101B-9397-08002B2CF9AE}" pid="11" name="ScaleCrop">
    <vt:bool>false</vt:bool>
  </property>
  <property fmtid="{D5CDD505-2E9C-101B-9397-08002B2CF9AE}" pid="12" name="ShareDoc">
    <vt:bool>false</vt:bool>
  </property>
  <property fmtid="{D5CDD505-2E9C-101B-9397-08002B2CF9AE}" pid="13" name="Slides">
    <vt:i4>28</vt:i4>
  </property>
</Properties>
</file>