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80" r:id="rId4"/>
    <p:sldId id="262" r:id="rId5"/>
    <p:sldId id="263" r:id="rId6"/>
    <p:sldId id="264" r:id="rId8"/>
    <p:sldId id="261" r:id="rId9"/>
    <p:sldId id="266" r:id="rId10"/>
    <p:sldId id="265" r:id="rId11"/>
    <p:sldId id="267" r:id="rId12"/>
    <p:sldId id="276" r:id="rId13"/>
    <p:sldId id="268" r:id="rId14"/>
    <p:sldId id="269" r:id="rId15"/>
    <p:sldId id="270" r:id="rId16"/>
    <p:sldId id="271" r:id="rId17"/>
    <p:sldId id="282" r:id="rId18"/>
    <p:sldId id="284" r:id="rId19"/>
    <p:sldId id="285" r:id="rId20"/>
    <p:sldId id="286" r:id="rId21"/>
    <p:sldId id="287" r:id="rId22"/>
    <p:sldId id="272"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89B9"/>
    <a:srgbClr val="CBD3EC"/>
    <a:srgbClr val="8E94A6"/>
    <a:srgbClr val="CBD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28" autoAdjust="0"/>
    <p:restoredTop sz="96798" autoAdjust="0"/>
  </p:normalViewPr>
  <p:slideViewPr>
    <p:cSldViewPr snapToGrid="0">
      <p:cViewPr>
        <p:scale>
          <a:sx n="60" d="100"/>
          <a:sy n="60" d="100"/>
        </p:scale>
        <p:origin x="-826" y="-206"/>
      </p:cViewPr>
      <p:guideLst>
        <p:guide orient="horz" pos="2160"/>
        <p:guide pos="3840"/>
      </p:guideLst>
    </p:cSldViewPr>
  </p:slideViewPr>
  <p:outlineViewPr>
    <p:cViewPr>
      <p:scale>
        <a:sx n="33" d="100"/>
        <a:sy n="33" d="100"/>
      </p:scale>
      <p:origin x="0" y="2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dirty="0"/>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dirty="0"/>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dirty="0"/>
          </a:p>
        </p:txBody>
      </p:sp>
    </p:spTree>
  </p:cSld>
  <p:clrMapOvr>
    <a:masterClrMapping/>
  </p:clrMapOvr>
  <p:transition spd="slow">
    <p:cut thruBlk="1"/>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dirty="0"/>
          </a:p>
        </p:txBody>
      </p:sp>
    </p:spTree>
  </p:cSld>
  <p:clrMapOvr>
    <a:masterClrMapping/>
  </p:clrMapOvr>
  <p:transition spd="slow">
    <p:cut thruBlk="1"/>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dirty="0"/>
          </a:p>
        </p:txBody>
      </p:sp>
    </p:spTree>
  </p:cSld>
  <p:clrMapOvr>
    <a:masterClrMapping/>
  </p:clrMapOvr>
  <p:transition spd="slow">
    <p:cut thruBlk="1"/>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dirty="0"/>
          </a:p>
        </p:txBody>
      </p:sp>
    </p:spTree>
  </p:cSld>
  <p:clrMapOvr>
    <a:masterClrMapping/>
  </p:clrMapOvr>
  <p:transition spd="slow">
    <p:cut thruBlk="1"/>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dirty="0"/>
          </a:p>
        </p:txBody>
      </p:sp>
    </p:spTree>
  </p:cSld>
  <p:clrMapOvr>
    <a:masterClrMapping/>
  </p:clrMapOvr>
  <p:transition spd="slow">
    <p:cut thruBlk="1"/>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dirty="0"/>
          </a:p>
        </p:txBody>
      </p:sp>
    </p:spTree>
  </p:cSld>
  <p:clrMapOvr>
    <a:masterClrMapping/>
  </p:clrMapOvr>
  <p:transition spd="slow">
    <p:cut thruBlk="1"/>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dirty="0"/>
          </a:p>
        </p:txBody>
      </p:sp>
    </p:spTree>
  </p:cSld>
  <p:clrMapOvr>
    <a:masterClrMapping/>
  </p:clrMapOvr>
  <p:transition spd="slow">
    <p:cut thruBlk="1"/>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dirty="0"/>
          </a:p>
        </p:txBody>
      </p:sp>
    </p:spTree>
  </p:cSld>
  <p:clrMapOvr>
    <a:masterClrMapping/>
  </p:clrMapOvr>
  <p:transition spd="slow">
    <p:cut thruBlk="1"/>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dirty="0"/>
          </a:p>
        </p:txBody>
      </p:sp>
    </p:spTree>
  </p:cSld>
  <p:clrMapOvr>
    <a:masterClrMapping/>
  </p:clrMapOvr>
  <p:transition spd="slow">
    <p:cut thruBlk="1"/>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dirty="0"/>
          </a:p>
        </p:txBody>
      </p:sp>
    </p:spTree>
  </p:cSld>
  <p:clrMapOvr>
    <a:masterClrMapping/>
  </p:clrMapOvr>
  <p:transition spd="slow">
    <p:cut thruBlk="1"/>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dirty="0"/>
          </a:p>
        </p:txBody>
      </p:sp>
    </p:spTree>
  </p:cSld>
  <p:clrMapOvr>
    <a:masterClrMapping/>
  </p:clrMapOvr>
  <p:transition spd="slow">
    <p:cut thruBlk="1"/>
  </p:transition>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dirty="0"/>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dirty="0"/>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ut thruBlk="1"/>
  </p:transition>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45711_fc5563559fc4474d917bb10ac978346c_mv2"/>
          <p:cNvPicPr>
            <a:picLocks noChangeAspect="1"/>
          </p:cNvPicPr>
          <p:nvPr/>
        </p:nvPicPr>
        <p:blipFill>
          <a:blip r:embed="rId1"/>
          <a:stretch>
            <a:fillRect/>
          </a:stretch>
        </p:blipFill>
        <p:spPr>
          <a:xfrm>
            <a:off x="7928658" y="3229337"/>
            <a:ext cx="4263342" cy="3628663"/>
          </a:xfrm>
          <a:prstGeom prst="rect">
            <a:avLst/>
          </a:prstGeom>
        </p:spPr>
      </p:pic>
      <p:sp>
        <p:nvSpPr>
          <p:cNvPr id="5" name="4 - Υπότιτλος"/>
          <p:cNvSpPr>
            <a:spLocks noGrp="1"/>
          </p:cNvSpPr>
          <p:nvPr>
            <p:ph type="subTitle" idx="1"/>
          </p:nvPr>
        </p:nvSpPr>
        <p:spPr>
          <a:xfrm>
            <a:off x="950624" y="2735041"/>
            <a:ext cx="10114773" cy="1752600"/>
          </a:xfrm>
        </p:spPr>
        <p:txBody>
          <a:bodyPr/>
          <a:lstStyle/>
          <a:p>
            <a:r>
              <a:rPr lang="el-GR" b="1" u="sng" dirty="0" smtClean="0"/>
              <a:t>Φυσικοθεραπεία και τεχνητή νοημοσύνη</a:t>
            </a:r>
            <a:endParaRPr lang="el-GR" b="1" u="sng" dirty="0" smtClean="0"/>
          </a:p>
          <a:p>
            <a:endParaRPr lang="el-GR" dirty="0"/>
          </a:p>
        </p:txBody>
      </p:sp>
      <p:sp>
        <p:nvSpPr>
          <p:cNvPr id="6" name="5 - Τίτλος"/>
          <p:cNvSpPr>
            <a:spLocks noGrp="1"/>
          </p:cNvSpPr>
          <p:nvPr>
            <p:ph type="ctrTitle"/>
          </p:nvPr>
        </p:nvSpPr>
        <p:spPr>
          <a:xfrm>
            <a:off x="3010778" y="472146"/>
            <a:ext cx="10943167" cy="1082675"/>
          </a:xfrm>
        </p:spPr>
        <p:txBody>
          <a:bodyPr/>
          <a:lstStyle/>
          <a:p>
            <a:r>
              <a:rPr lang="el-GR" dirty="0" smtClean="0"/>
              <a:t>ΤΜΗΜΑ ΦΥΣΙΚΟΘΕΡΑΠΕΙΑΣ</a:t>
            </a:r>
            <a:endParaRPr lang="el-GR" dirty="0"/>
          </a:p>
        </p:txBody>
      </p:sp>
      <p:pic>
        <p:nvPicPr>
          <p:cNvPr id="7" name="4 - Θέση περιεχομένου" descr="αρχείο λήψης.png"/>
          <p:cNvPicPr>
            <a:picLocks noChangeAspect="1"/>
          </p:cNvPicPr>
          <p:nvPr/>
        </p:nvPicPr>
        <p:blipFill>
          <a:blip r:embed="rId2"/>
          <a:stretch>
            <a:fillRect/>
          </a:stretch>
        </p:blipFill>
        <p:spPr>
          <a:xfrm>
            <a:off x="145107" y="151034"/>
            <a:ext cx="5086649" cy="2297151"/>
          </a:xfrm>
          <a:prstGeom prst="rect">
            <a:avLst/>
          </a:prstGeom>
          <a:noFill/>
          <a:ln w="9525">
            <a:noFill/>
          </a:ln>
          <a:effectLst>
            <a:softEdge rad="112500"/>
          </a:effectLst>
        </p:spPr>
      </p:pic>
      <p:sp>
        <p:nvSpPr>
          <p:cNvPr id="8" name="7 - Ορθογώνιο"/>
          <p:cNvSpPr/>
          <p:nvPr/>
        </p:nvSpPr>
        <p:spPr>
          <a:xfrm>
            <a:off x="408972" y="4774177"/>
            <a:ext cx="6096000" cy="1754326"/>
          </a:xfrm>
          <a:prstGeom prst="rect">
            <a:avLst/>
          </a:prstGeom>
          <a:noFill/>
        </p:spPr>
        <p:txBody>
          <a:bodyPr>
            <a:spAutoFit/>
          </a:bodyPr>
          <a:lstStyle/>
          <a:p>
            <a:r>
              <a:rPr lang="el-GR" dirty="0" smtClean="0"/>
              <a:t>ΕΡΓΑΣΙΑ ΣΤΟ ΜΑΘΗΜΑ : ΜΕΘΟΔΟΛΟΓΙΑ ΤΗΣ   </a:t>
            </a:r>
            <a:r>
              <a:rPr lang="el-GR" dirty="0" smtClean="0"/>
              <a:t>ΕΡΕΥΝΑΣ</a:t>
            </a:r>
            <a:endParaRPr lang="el-GR" dirty="0" smtClean="0"/>
          </a:p>
          <a:p>
            <a:r>
              <a:rPr lang="el-GR" dirty="0" smtClean="0"/>
              <a:t>Καθηγητής</a:t>
            </a:r>
            <a:r>
              <a:rPr lang="en-US" dirty="0" smtClean="0"/>
              <a:t>:</a:t>
            </a:r>
            <a:r>
              <a:rPr lang="el-GR" dirty="0" smtClean="0"/>
              <a:t> </a:t>
            </a:r>
            <a:r>
              <a:rPr lang="el-GR" dirty="0" err="1" smtClean="0"/>
              <a:t>Κουτσογιάννης</a:t>
            </a:r>
            <a:r>
              <a:rPr lang="el-GR" dirty="0" smtClean="0"/>
              <a:t> Κωνσταντίνος</a:t>
            </a:r>
            <a:endParaRPr lang="el-GR" dirty="0" smtClean="0"/>
          </a:p>
          <a:p>
            <a:r>
              <a:rPr lang="el-GR" dirty="0" smtClean="0"/>
              <a:t>Φοιτητές</a:t>
            </a:r>
            <a:r>
              <a:rPr lang="en-US" dirty="0" smtClean="0"/>
              <a:t>:</a:t>
            </a:r>
            <a:r>
              <a:rPr lang="el-GR" dirty="0" smtClean="0"/>
              <a:t> </a:t>
            </a:r>
            <a:r>
              <a:rPr lang="el-GR" dirty="0" err="1" smtClean="0"/>
              <a:t>Κουτελάκης</a:t>
            </a:r>
            <a:r>
              <a:rPr lang="el-GR" dirty="0" smtClean="0"/>
              <a:t> Κωνσταντίνος</a:t>
            </a:r>
            <a:endParaRPr lang="el-GR" dirty="0" smtClean="0"/>
          </a:p>
          <a:p>
            <a:r>
              <a:rPr lang="el-GR" dirty="0" smtClean="0"/>
              <a:t>                </a:t>
            </a:r>
            <a:r>
              <a:rPr lang="el-GR" dirty="0" err="1" smtClean="0"/>
              <a:t>Κελές</a:t>
            </a:r>
            <a:r>
              <a:rPr lang="el-GR" dirty="0" smtClean="0"/>
              <a:t> </a:t>
            </a:r>
            <a:r>
              <a:rPr lang="el-GR" dirty="0" err="1" smtClean="0"/>
              <a:t>Χασάν</a:t>
            </a:r>
            <a:r>
              <a:rPr lang="el-GR" dirty="0" smtClean="0"/>
              <a:t> </a:t>
            </a:r>
            <a:r>
              <a:rPr lang="el-GR" dirty="0" err="1" smtClean="0"/>
              <a:t>Μουτζαχίτ</a:t>
            </a:r>
            <a:endParaRPr lang="el-GR" dirty="0" smtClean="0"/>
          </a:p>
          <a:p>
            <a:r>
              <a:rPr lang="el-GR" dirty="0" smtClean="0"/>
              <a:t>                </a:t>
            </a:r>
            <a:r>
              <a:rPr lang="el-GR" dirty="0" err="1" smtClean="0"/>
              <a:t>Κουτσαντωνίου</a:t>
            </a:r>
            <a:r>
              <a:rPr lang="el-GR" dirty="0" smtClean="0"/>
              <a:t> Δημήτρης</a:t>
            </a:r>
            <a:endParaRPr lang="el-GR" dirty="0" smtClean="0"/>
          </a:p>
        </p:txBody>
      </p:sp>
    </p:spTree>
  </p:cSld>
  <p:clrMapOvr>
    <a:masterClrMapping/>
  </p:clrMapOvr>
  <p:transition spd="slow">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ΡΟΜΠΟΤΙΚΑ ΥΠΟΒΟΗΘΟΥΜΕΝΗ ΒΑΔΙΣΗ </a:t>
            </a:r>
            <a:r>
              <a:rPr lang="en-US" dirty="0" smtClean="0"/>
              <a:t>(</a:t>
            </a:r>
            <a:r>
              <a:rPr lang="en-US" dirty="0" err="1" smtClean="0"/>
              <a:t>RAGT</a:t>
            </a:r>
            <a:r>
              <a:rPr lang="en-US" dirty="0" smtClean="0"/>
              <a:t>)</a:t>
            </a:r>
            <a:endParaRPr lang="en-US" dirty="0"/>
          </a:p>
        </p:txBody>
      </p:sp>
      <p:pic>
        <p:nvPicPr>
          <p:cNvPr id="5" name="4 - Θέση περιεχομένου" descr="rompotiki_blog.jpg"/>
          <p:cNvPicPr>
            <a:picLocks noGrp="1" noChangeAspect="1"/>
          </p:cNvPicPr>
          <p:nvPr>
            <p:ph sz="half" idx="2"/>
          </p:nvPr>
        </p:nvPicPr>
        <p:blipFill>
          <a:blip r:embed="rId1"/>
          <a:stretch>
            <a:fillRect/>
          </a:stretch>
        </p:blipFill>
        <p:spPr>
          <a:xfrm>
            <a:off x="6101862" y="1515558"/>
            <a:ext cx="5301244" cy="3627942"/>
          </a:xfrm>
        </p:spPr>
      </p:pic>
      <p:sp>
        <p:nvSpPr>
          <p:cNvPr id="6" name="5 - Θέση περιεχομένου"/>
          <p:cNvSpPr>
            <a:spLocks noGrp="1"/>
          </p:cNvSpPr>
          <p:nvPr>
            <p:ph sz="half" idx="1"/>
          </p:nvPr>
        </p:nvSpPr>
        <p:spPr>
          <a:xfrm>
            <a:off x="598025" y="1475692"/>
            <a:ext cx="5384800" cy="4953000"/>
          </a:xfrm>
        </p:spPr>
        <p:txBody>
          <a:bodyPr/>
          <a:lstStyle/>
          <a:p>
            <a:pPr>
              <a:buFont typeface="Wingdings" panose="05000000000000000000" pitchFamily="2" charset="2"/>
              <a:buChar char="Ø"/>
            </a:pPr>
            <a:r>
              <a:rPr lang="el-GR" sz="2400" dirty="0" smtClean="0"/>
              <a:t>Πλεονεκτήματα της ρομποτικά υποβοηθούμενης βάδισης</a:t>
            </a:r>
            <a:r>
              <a:rPr lang="en-US" sz="2400" dirty="0" smtClean="0"/>
              <a:t>:</a:t>
            </a:r>
            <a:endParaRPr lang="el-GR" sz="2400" dirty="0" smtClean="0"/>
          </a:p>
          <a:p>
            <a:pPr>
              <a:buFont typeface="Wingdings" panose="05000000000000000000" pitchFamily="2" charset="2"/>
              <a:buChar char="Ø"/>
            </a:pPr>
            <a:endParaRPr lang="en-US" sz="2400" dirty="0" smtClean="0"/>
          </a:p>
          <a:p>
            <a:pPr marL="457200" indent="-457200">
              <a:buAutoNum type="arabicPeriod"/>
            </a:pPr>
            <a:r>
              <a:rPr lang="el-GR" altLang="en-US" sz="2000" dirty="0" smtClean="0"/>
              <a:t>Δυνατότητα περισσότερων επαναλήψεων σε </a:t>
            </a:r>
            <a:r>
              <a:rPr lang="el-GR" altLang="en-US" sz="2000" smtClean="0"/>
              <a:t>μικρότερο χρόνο</a:t>
            </a:r>
            <a:endParaRPr lang="el-GR" altLang="en-US" sz="2000" dirty="0" smtClean="0"/>
          </a:p>
          <a:p>
            <a:pPr marL="457200" indent="-457200">
              <a:buAutoNum type="arabicPeriod"/>
            </a:pPr>
            <a:r>
              <a:rPr lang="el-GR" altLang="en-US" sz="2000" dirty="0" smtClean="0"/>
              <a:t>Συμμετρία στη βάδιση </a:t>
            </a:r>
            <a:endParaRPr lang="el-GR" altLang="en-US" sz="2000" dirty="0" smtClean="0"/>
          </a:p>
          <a:p>
            <a:pPr marL="457200" indent="-457200">
              <a:buAutoNum type="arabicPeriod"/>
            </a:pPr>
            <a:r>
              <a:rPr lang="el-GR" altLang="en-US" sz="2000" dirty="0" smtClean="0"/>
              <a:t>Ανάγκη για μόνο ένα φυσικοθεραπευτή</a:t>
            </a:r>
            <a:endParaRPr lang="el-GR" altLang="en-US" sz="2000" dirty="0" smtClean="0"/>
          </a:p>
          <a:p>
            <a:pPr marL="457200" indent="-457200">
              <a:buAutoNum type="arabicPeriod"/>
            </a:pPr>
            <a:r>
              <a:rPr lang="el-GR" altLang="en-US" sz="2000" dirty="0" smtClean="0"/>
              <a:t>Μικρή ενεργειακή δαπάνη του θεραπευτή.</a:t>
            </a:r>
            <a:endParaRPr lang="el-GR" altLang="en-US" sz="2000" dirty="0" smtClean="0"/>
          </a:p>
          <a:p>
            <a:pPr marL="457200" indent="-457200">
              <a:buFont typeface="+mj-lt"/>
              <a:buAutoNum type="arabicPeriod"/>
            </a:pPr>
            <a:endParaRPr lang="el-GR" sz="2400" dirty="0"/>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5595"/>
            <a:ext cx="10972800" cy="582613"/>
          </a:xfrm>
        </p:spPr>
        <p:txBody>
          <a:bodyPr/>
          <a:lstStyle/>
          <a:p>
            <a:r>
              <a:rPr lang="el-GR" dirty="0"/>
              <a:t>   Εικονική Πραγματικότητα </a:t>
            </a:r>
            <a:r>
              <a:rPr lang="en-US" altLang="el-GR" dirty="0"/>
              <a:t>-</a:t>
            </a:r>
            <a:r>
              <a:rPr lang="el-GR" altLang="el-GR" dirty="0"/>
              <a:t> </a:t>
            </a:r>
            <a:r>
              <a:rPr lang="en-US" altLang="el-GR" dirty="0"/>
              <a:t>Virtual Reality ( VR ) </a:t>
            </a:r>
            <a:endParaRPr lang="el-GR" altLang="en-US" dirty="0"/>
          </a:p>
        </p:txBody>
      </p:sp>
      <p:sp>
        <p:nvSpPr>
          <p:cNvPr id="3" name="Content Placeholder 2"/>
          <p:cNvSpPr>
            <a:spLocks noGrp="1"/>
          </p:cNvSpPr>
          <p:nvPr>
            <p:ph sz="half" idx="1"/>
          </p:nvPr>
        </p:nvSpPr>
        <p:spPr>
          <a:xfrm>
            <a:off x="632749" y="850658"/>
            <a:ext cx="5384800" cy="4953000"/>
          </a:xfrm>
        </p:spPr>
        <p:txBody>
          <a:bodyPr/>
          <a:lstStyle/>
          <a:p>
            <a:pPr marL="0" indent="0">
              <a:buNone/>
            </a:pPr>
            <a:endParaRPr lang="en-US" sz="1400" dirty="0"/>
          </a:p>
          <a:p>
            <a:pPr marL="0" indent="0">
              <a:buFont typeface="Wingdings" panose="05000000000000000000" pitchFamily="2" charset="2"/>
              <a:buChar char="Ø"/>
            </a:pPr>
            <a:r>
              <a:rPr lang="el-GR" altLang="en-US" sz="1600" b="1" dirty="0" smtClean="0"/>
              <a:t>Τ</a:t>
            </a:r>
            <a:r>
              <a:rPr lang="en-US" sz="1600" b="1" dirty="0" err="1"/>
              <a:t>εχνολογία</a:t>
            </a:r>
            <a:r>
              <a:rPr lang="en-US" sz="1600" b="1" dirty="0"/>
              <a:t> </a:t>
            </a:r>
            <a:r>
              <a:rPr lang="el-GR" altLang="en-US" sz="1600" b="1" dirty="0"/>
              <a:t>Ε</a:t>
            </a:r>
            <a:r>
              <a:rPr lang="en-US" sz="1600" b="1" dirty="0" err="1"/>
              <a:t>ικονικής</a:t>
            </a:r>
            <a:r>
              <a:rPr lang="en-US" sz="1600" b="1" dirty="0"/>
              <a:t> </a:t>
            </a:r>
            <a:r>
              <a:rPr lang="el-GR" altLang="en-US" sz="1600" b="1" dirty="0"/>
              <a:t>Π</a:t>
            </a:r>
            <a:r>
              <a:rPr lang="en-US" sz="1600" b="1" dirty="0" err="1"/>
              <a:t>ραγματικότητας</a:t>
            </a:r>
            <a:r>
              <a:rPr lang="en-US" sz="1600" b="1" dirty="0"/>
              <a:t> (</a:t>
            </a:r>
            <a:r>
              <a:rPr lang="en-US" sz="1600" b="1" dirty="0" err="1"/>
              <a:t>VR</a:t>
            </a:r>
            <a:r>
              <a:rPr lang="en-US" sz="1600" b="1" dirty="0"/>
              <a:t>)</a:t>
            </a:r>
            <a:r>
              <a:rPr lang="el-GR" altLang="en-US" sz="1600" b="1" dirty="0"/>
              <a:t>:</a:t>
            </a:r>
            <a:br>
              <a:rPr lang="el-GR" altLang="en-US" sz="1600" dirty="0"/>
            </a:br>
            <a:r>
              <a:rPr lang="el-GR" altLang="en-US" sz="1600" dirty="0">
                <a:solidFill>
                  <a:srgbClr val="1389B9"/>
                </a:solidFill>
              </a:rPr>
              <a:t>Π</a:t>
            </a:r>
            <a:r>
              <a:rPr lang="en-US" sz="1600" dirty="0" err="1">
                <a:solidFill>
                  <a:srgbClr val="1389B9"/>
                </a:solidFill>
              </a:rPr>
              <a:t>εριλαμβάνει</a:t>
            </a:r>
            <a:r>
              <a:rPr lang="en-US" sz="1600" dirty="0">
                <a:solidFill>
                  <a:srgbClr val="1389B9"/>
                </a:solidFill>
              </a:rPr>
              <a:t> </a:t>
            </a:r>
            <a:r>
              <a:rPr lang="el-GR" altLang="en-US" sz="1600" dirty="0">
                <a:solidFill>
                  <a:srgbClr val="1389B9"/>
                </a:solidFill>
              </a:rPr>
              <a:t>ένα</a:t>
            </a:r>
            <a:r>
              <a:rPr lang="en-US" sz="1600" dirty="0">
                <a:solidFill>
                  <a:srgbClr val="1389B9"/>
                </a:solidFill>
              </a:rPr>
              <a:t> </a:t>
            </a:r>
            <a:r>
              <a:rPr lang="en-US" sz="1600" dirty="0" err="1">
                <a:solidFill>
                  <a:srgbClr val="1389B9"/>
                </a:solidFill>
              </a:rPr>
              <a:t>διαδραστικ</a:t>
            </a:r>
            <a:r>
              <a:rPr lang="el-GR" altLang="en-US" sz="1600" dirty="0">
                <a:solidFill>
                  <a:srgbClr val="1389B9"/>
                </a:solidFill>
              </a:rPr>
              <a:t>ό </a:t>
            </a:r>
            <a:r>
              <a:rPr lang="en-US" sz="1600" dirty="0" err="1">
                <a:solidFill>
                  <a:srgbClr val="1389B9"/>
                </a:solidFill>
              </a:rPr>
              <a:t>περιβάλλον</a:t>
            </a:r>
            <a:r>
              <a:rPr lang="en-US" sz="1600" dirty="0">
                <a:solidFill>
                  <a:srgbClr val="1389B9"/>
                </a:solidFill>
              </a:rPr>
              <a:t> </a:t>
            </a:r>
            <a:r>
              <a:rPr lang="en-US" sz="1600" dirty="0" err="1">
                <a:solidFill>
                  <a:srgbClr val="1389B9"/>
                </a:solidFill>
              </a:rPr>
              <a:t>υπολογιστή</a:t>
            </a:r>
            <a:r>
              <a:rPr lang="en-US" sz="1600" dirty="0">
                <a:solidFill>
                  <a:srgbClr val="1389B9"/>
                </a:solidFill>
              </a:rPr>
              <a:t> ή </a:t>
            </a:r>
            <a:r>
              <a:rPr lang="en-US" sz="1600" dirty="0" err="1">
                <a:solidFill>
                  <a:srgbClr val="1389B9"/>
                </a:solidFill>
              </a:rPr>
              <a:t>παιχνίδια</a:t>
            </a:r>
            <a:r>
              <a:rPr lang="en-US" sz="1600" dirty="0">
                <a:solidFill>
                  <a:srgbClr val="1389B9"/>
                </a:solidFill>
              </a:rPr>
              <a:t> </a:t>
            </a:r>
            <a:r>
              <a:rPr lang="en-US" sz="1600" dirty="0" err="1">
                <a:solidFill>
                  <a:srgbClr val="1389B9"/>
                </a:solidFill>
              </a:rPr>
              <a:t>που</a:t>
            </a:r>
            <a:r>
              <a:rPr lang="en-US" sz="1600" dirty="0">
                <a:solidFill>
                  <a:srgbClr val="1389B9"/>
                </a:solidFill>
              </a:rPr>
              <a:t> </a:t>
            </a:r>
            <a:r>
              <a:rPr lang="el-GR" altLang="en-US" sz="1600" dirty="0">
                <a:solidFill>
                  <a:srgbClr val="1389B9"/>
                </a:solidFill>
              </a:rPr>
              <a:t>μοιάζουν</a:t>
            </a:r>
            <a:r>
              <a:rPr lang="en-US" sz="1600" dirty="0">
                <a:solidFill>
                  <a:srgbClr val="1389B9"/>
                </a:solidFill>
              </a:rPr>
              <a:t> </a:t>
            </a:r>
            <a:r>
              <a:rPr lang="el-GR" altLang="en-US" sz="1600" dirty="0">
                <a:solidFill>
                  <a:srgbClr val="1389B9"/>
                </a:solidFill>
              </a:rPr>
              <a:t>ρεαλιστικά καθώς οι</a:t>
            </a:r>
            <a:r>
              <a:rPr lang="en-US" sz="1600" dirty="0">
                <a:solidFill>
                  <a:srgbClr val="1389B9"/>
                </a:solidFill>
              </a:rPr>
              <a:t> </a:t>
            </a:r>
            <a:r>
              <a:rPr lang="en-US" sz="1600" dirty="0" err="1">
                <a:solidFill>
                  <a:srgbClr val="1389B9"/>
                </a:solidFill>
              </a:rPr>
              <a:t>χρήστες</a:t>
            </a:r>
            <a:r>
              <a:rPr lang="en-US" sz="1600" dirty="0">
                <a:solidFill>
                  <a:srgbClr val="1389B9"/>
                </a:solidFill>
              </a:rPr>
              <a:t> </a:t>
            </a:r>
            <a:r>
              <a:rPr lang="en-US" sz="1600" dirty="0" err="1">
                <a:solidFill>
                  <a:srgbClr val="1389B9"/>
                </a:solidFill>
              </a:rPr>
              <a:t>μπορούν</a:t>
            </a:r>
            <a:r>
              <a:rPr lang="en-US" sz="1600" dirty="0">
                <a:solidFill>
                  <a:srgbClr val="1389B9"/>
                </a:solidFill>
              </a:rPr>
              <a:t> </a:t>
            </a:r>
            <a:r>
              <a:rPr lang="en-US" sz="1600" dirty="0" err="1">
                <a:solidFill>
                  <a:srgbClr val="1389B9"/>
                </a:solidFill>
              </a:rPr>
              <a:t>να</a:t>
            </a:r>
            <a:r>
              <a:rPr lang="en-US" sz="1600" dirty="0">
                <a:solidFill>
                  <a:srgbClr val="1389B9"/>
                </a:solidFill>
              </a:rPr>
              <a:t> </a:t>
            </a:r>
            <a:r>
              <a:rPr lang="en-US" sz="1600" dirty="0" err="1">
                <a:solidFill>
                  <a:srgbClr val="1389B9"/>
                </a:solidFill>
              </a:rPr>
              <a:t>αλληλεπιδρούν</a:t>
            </a:r>
            <a:r>
              <a:rPr lang="en-US" sz="1600" dirty="0">
                <a:solidFill>
                  <a:srgbClr val="1389B9"/>
                </a:solidFill>
              </a:rPr>
              <a:t> </a:t>
            </a:r>
            <a:r>
              <a:rPr lang="en-US" sz="1600" dirty="0" err="1">
                <a:solidFill>
                  <a:srgbClr val="1389B9"/>
                </a:solidFill>
              </a:rPr>
              <a:t>με</a:t>
            </a:r>
            <a:r>
              <a:rPr lang="en-US" sz="1600" dirty="0">
                <a:solidFill>
                  <a:srgbClr val="1389B9"/>
                </a:solidFill>
              </a:rPr>
              <a:t> </a:t>
            </a:r>
            <a:r>
              <a:rPr lang="el-GR" altLang="en-US" sz="1600" dirty="0">
                <a:solidFill>
                  <a:srgbClr val="1389B9"/>
                </a:solidFill>
              </a:rPr>
              <a:t>το περιβάλλον αυτό.</a:t>
            </a:r>
            <a:br>
              <a:rPr lang="el-GR" altLang="en-US" sz="1600" dirty="0">
                <a:solidFill>
                  <a:srgbClr val="1389B9"/>
                </a:solidFill>
              </a:rPr>
            </a:br>
            <a:r>
              <a:rPr lang="el-GR" altLang="en-US" sz="1600" dirty="0">
                <a:solidFill>
                  <a:srgbClr val="1389B9"/>
                </a:solidFill>
              </a:rPr>
              <a:t>Η πληθώρα των ερεθισμάτων που λαμβάνει ο ασθενής ήταν μέχρι στιγμής οπτική, αλλά πλέον νέες τεχνολογίες επιτρέπουν την διέγερση περισσότερων αισθήσεων</a:t>
            </a:r>
            <a:r>
              <a:rPr lang="el-GR" altLang="en-US" sz="1600" dirty="0" smtClean="0">
                <a:solidFill>
                  <a:srgbClr val="1389B9"/>
                </a:solidFill>
              </a:rPr>
              <a:t>.</a:t>
            </a:r>
            <a:br>
              <a:rPr lang="el-GR" altLang="en-US" sz="1400" dirty="0">
                <a:solidFill>
                  <a:srgbClr val="1389B9"/>
                </a:solidFill>
              </a:rPr>
            </a:br>
            <a:endParaRPr lang="el-GR" altLang="en-US" sz="1400" dirty="0" smtClean="0">
              <a:solidFill>
                <a:srgbClr val="1389B9"/>
              </a:solidFill>
            </a:endParaRPr>
          </a:p>
          <a:p>
            <a:pPr marL="0" indent="0">
              <a:buFont typeface="Wingdings" panose="05000000000000000000" pitchFamily="2" charset="2"/>
              <a:buChar char="Ø"/>
            </a:pPr>
            <a:r>
              <a:rPr lang="el-GR" altLang="en-US" sz="1600" b="1" dirty="0" smtClean="0"/>
              <a:t>Το </a:t>
            </a:r>
            <a:r>
              <a:rPr lang="en-US" sz="1600" b="1" dirty="0" err="1"/>
              <a:t>VR</a:t>
            </a:r>
            <a:r>
              <a:rPr lang="en-US" sz="1600" b="1" dirty="0"/>
              <a:t> </a:t>
            </a:r>
            <a:r>
              <a:rPr lang="en-US" sz="1600" b="1" dirty="0" err="1"/>
              <a:t>μπορεί</a:t>
            </a:r>
            <a:r>
              <a:rPr lang="en-US" sz="1600" b="1" dirty="0"/>
              <a:t> </a:t>
            </a:r>
            <a:r>
              <a:rPr lang="en-US" sz="1600" b="1" dirty="0" err="1"/>
              <a:t>να</a:t>
            </a:r>
            <a:r>
              <a:rPr lang="en-US" sz="1600" b="1" dirty="0"/>
              <a:t> </a:t>
            </a:r>
            <a:r>
              <a:rPr lang="en-US" sz="1600" b="1" dirty="0" err="1"/>
              <a:t>είναι</a:t>
            </a:r>
            <a:r>
              <a:rPr lang="el-GR" altLang="en-US" sz="1400" b="1" dirty="0" smtClean="0"/>
              <a:t>:</a:t>
            </a:r>
            <a:endParaRPr lang="el-GR" altLang="en-US" sz="1400" b="1" dirty="0"/>
          </a:p>
          <a:p>
            <a:pPr marL="228600" indent="-228600">
              <a:buAutoNum type="arabicPeriod"/>
            </a:pPr>
            <a:r>
              <a:rPr lang="el-GR" altLang="en-US" sz="1600" dirty="0"/>
              <a:t>Μ</a:t>
            </a:r>
            <a:r>
              <a:rPr lang="en-US" sz="1600" dirty="0"/>
              <a:t>η </a:t>
            </a:r>
            <a:r>
              <a:rPr lang="en-US" sz="1600" dirty="0" err="1"/>
              <a:t>εμβυθιστικ</a:t>
            </a:r>
            <a:r>
              <a:rPr lang="el-GR" altLang="en-US" sz="1600" dirty="0"/>
              <a:t>ό</a:t>
            </a:r>
            <a:r>
              <a:rPr lang="el-GR" sz="1600" dirty="0"/>
              <a:t> </a:t>
            </a:r>
            <a:endParaRPr lang="el-GR" sz="1600" dirty="0"/>
          </a:p>
          <a:p>
            <a:pPr marL="228600" indent="-228600">
              <a:buAutoNum type="arabicPeriod"/>
            </a:pPr>
            <a:r>
              <a:rPr lang="el-GR" altLang="en-US" sz="1600" dirty="0"/>
              <a:t>Η</a:t>
            </a:r>
            <a:r>
              <a:rPr lang="en-US" sz="1600" dirty="0" err="1"/>
              <a:t>μιεμβυθιστικό</a:t>
            </a:r>
            <a:endParaRPr lang="en-US" sz="1600" dirty="0"/>
          </a:p>
          <a:p>
            <a:pPr marL="228600" indent="-228600">
              <a:buAutoNum type="arabicPeriod"/>
            </a:pPr>
            <a:r>
              <a:rPr lang="el-GR" altLang="en-US" sz="1600" dirty="0"/>
              <a:t>Ε</a:t>
            </a:r>
            <a:r>
              <a:rPr lang="en-US" sz="1600" dirty="0" err="1" smtClean="0"/>
              <a:t>μβυθιστικό</a:t>
            </a:r>
            <a:endParaRPr lang="el-GR" sz="1600" dirty="0" smtClean="0"/>
          </a:p>
          <a:p>
            <a:pPr marL="0" indent="0">
              <a:buNone/>
            </a:pPr>
            <a:endParaRPr lang="el-GR" sz="1600" b="1" dirty="0" smtClean="0"/>
          </a:p>
          <a:p>
            <a:pPr marL="0" indent="0">
              <a:buFont typeface="Wingdings" panose="05000000000000000000" pitchFamily="2" charset="2"/>
              <a:buChar char="Ø"/>
            </a:pPr>
            <a:r>
              <a:rPr lang="el-GR" sz="1600" b="1" dirty="0" smtClean="0"/>
              <a:t>Αυτό </a:t>
            </a:r>
            <a:r>
              <a:rPr lang="el-GR" sz="1600" b="1" dirty="0"/>
              <a:t>καθορίζεται</a:t>
            </a:r>
            <a:r>
              <a:rPr lang="en-US" sz="1600" b="1" dirty="0"/>
              <a:t> </a:t>
            </a:r>
            <a:r>
              <a:rPr lang="en-US" sz="1600" b="1" dirty="0" err="1"/>
              <a:t>ανάλογα</a:t>
            </a:r>
            <a:r>
              <a:rPr lang="el-GR" altLang="en-US" sz="1600" b="1" dirty="0"/>
              <a:t> </a:t>
            </a:r>
            <a:r>
              <a:rPr lang="en-US" sz="1600" b="1" dirty="0" err="1"/>
              <a:t>με</a:t>
            </a:r>
            <a:r>
              <a:rPr lang="en-US" sz="1600" b="1" dirty="0"/>
              <a:t>:</a:t>
            </a:r>
            <a:endParaRPr lang="en-US" sz="1600" b="1" dirty="0"/>
          </a:p>
          <a:p>
            <a:pPr marL="228600" indent="-228600">
              <a:buAutoNum type="arabicPeriod"/>
            </a:pPr>
            <a:r>
              <a:rPr lang="en-US" sz="1600" dirty="0" err="1"/>
              <a:t>Tον</a:t>
            </a:r>
            <a:r>
              <a:rPr lang="en-US" sz="1600" dirty="0"/>
              <a:t> </a:t>
            </a:r>
            <a:r>
              <a:rPr lang="en-US" sz="1600" dirty="0" err="1"/>
              <a:t>αριθμό</a:t>
            </a:r>
            <a:r>
              <a:rPr lang="en-US" sz="1600" dirty="0"/>
              <a:t> </a:t>
            </a:r>
            <a:r>
              <a:rPr lang="en-US" sz="1600" dirty="0" err="1"/>
              <a:t>των</a:t>
            </a:r>
            <a:r>
              <a:rPr lang="en-US" sz="1600" dirty="0"/>
              <a:t> </a:t>
            </a:r>
            <a:r>
              <a:rPr lang="en-US" sz="1600" dirty="0" err="1"/>
              <a:t>διεγερμένων</a:t>
            </a:r>
            <a:r>
              <a:rPr lang="en-US" sz="1600" dirty="0"/>
              <a:t> </a:t>
            </a:r>
            <a:r>
              <a:rPr lang="en-US" sz="1600" dirty="0" err="1"/>
              <a:t>φυσιολογικών</a:t>
            </a:r>
            <a:r>
              <a:rPr lang="en-US" sz="1600" dirty="0"/>
              <a:t> </a:t>
            </a:r>
            <a:r>
              <a:rPr lang="en-US" sz="1600" dirty="0" err="1"/>
              <a:t>αισθήσεων</a:t>
            </a:r>
            <a:endParaRPr lang="en-US" sz="1600" dirty="0"/>
          </a:p>
          <a:p>
            <a:pPr marL="228600" indent="-228600">
              <a:buAutoNum type="arabicPeriod"/>
            </a:pPr>
            <a:r>
              <a:rPr lang="en-US" sz="1600" dirty="0" err="1"/>
              <a:t>Tην</a:t>
            </a:r>
            <a:r>
              <a:rPr lang="en-US" sz="1600" dirty="0"/>
              <a:t> </a:t>
            </a:r>
            <a:r>
              <a:rPr lang="en-US" sz="1600" dirty="0" err="1"/>
              <a:t>έκταση</a:t>
            </a:r>
            <a:r>
              <a:rPr lang="en-US" sz="1600" dirty="0"/>
              <a:t> </a:t>
            </a:r>
            <a:r>
              <a:rPr lang="en-US" sz="1600" dirty="0" err="1"/>
              <a:t>της</a:t>
            </a:r>
            <a:r>
              <a:rPr lang="en-US" sz="1600" dirty="0"/>
              <a:t> </a:t>
            </a:r>
            <a:r>
              <a:rPr lang="en-US" sz="1600" dirty="0" err="1"/>
              <a:t>αλληλεπίδρασης</a:t>
            </a:r>
            <a:r>
              <a:rPr lang="en-US" sz="1600" dirty="0"/>
              <a:t> </a:t>
            </a:r>
            <a:r>
              <a:rPr lang="en-US" sz="1600" dirty="0" err="1"/>
              <a:t>με</a:t>
            </a:r>
            <a:r>
              <a:rPr lang="en-US" sz="1600" dirty="0"/>
              <a:t> </a:t>
            </a:r>
            <a:r>
              <a:rPr lang="en-US" sz="1600" dirty="0" err="1"/>
              <a:t>το</a:t>
            </a:r>
            <a:r>
              <a:rPr lang="en-US" sz="1600" dirty="0"/>
              <a:t> </a:t>
            </a:r>
            <a:r>
              <a:rPr lang="en-US" sz="1600" dirty="0" err="1"/>
              <a:t>εικονικό</a:t>
            </a:r>
            <a:r>
              <a:rPr lang="en-US" sz="1600" dirty="0"/>
              <a:t> </a:t>
            </a:r>
            <a:r>
              <a:rPr lang="en-US" sz="1600" dirty="0" err="1"/>
              <a:t>περιβάλλον</a:t>
            </a:r>
            <a:endParaRPr lang="el-GR" altLang="en-US" sz="1600" dirty="0"/>
          </a:p>
          <a:p>
            <a:pPr marL="228600" indent="-228600">
              <a:buAutoNum type="arabicPeriod"/>
            </a:pPr>
            <a:r>
              <a:rPr lang="en-US" altLang="el-GR" sz="1600" dirty="0"/>
              <a:t>T</a:t>
            </a:r>
            <a:r>
              <a:rPr lang="el-GR" altLang="en-US" sz="1600" dirty="0"/>
              <a:t>ην </a:t>
            </a:r>
            <a:r>
              <a:rPr lang="en-US" sz="1600" dirty="0" err="1"/>
              <a:t>αξιοπιστία</a:t>
            </a:r>
            <a:r>
              <a:rPr lang="en-US" sz="1600" dirty="0"/>
              <a:t> </a:t>
            </a:r>
            <a:r>
              <a:rPr lang="en-US" sz="1600" dirty="0" err="1"/>
              <a:t>των</a:t>
            </a:r>
            <a:r>
              <a:rPr lang="en-US" sz="1600" dirty="0"/>
              <a:t> σ</a:t>
            </a:r>
            <a:r>
              <a:rPr lang="el-GR" altLang="en-US" sz="1600" dirty="0" err="1"/>
              <a:t>ύνθετων</a:t>
            </a:r>
            <a:r>
              <a:rPr lang="en-US" sz="1600" dirty="0"/>
              <a:t> </a:t>
            </a:r>
            <a:r>
              <a:rPr lang="en-US" sz="1600" dirty="0" err="1"/>
              <a:t>ερεθισμάτων</a:t>
            </a:r>
            <a:endParaRPr lang="en-US" sz="1600" dirty="0"/>
          </a:p>
          <a:p>
            <a:pPr marL="228600" indent="-228600">
              <a:buAutoNum type="arabicPeriod"/>
            </a:pPr>
            <a:r>
              <a:rPr lang="en-US" sz="1600" dirty="0" err="1"/>
              <a:t>Tη</a:t>
            </a:r>
            <a:r>
              <a:rPr lang="el-GR" altLang="en-US" sz="1600" dirty="0"/>
              <a:t>ν </a:t>
            </a:r>
            <a:r>
              <a:rPr lang="en-US" sz="1600" dirty="0" err="1"/>
              <a:t>απομόνωση</a:t>
            </a:r>
            <a:r>
              <a:rPr lang="en-US" sz="1600" dirty="0"/>
              <a:t> </a:t>
            </a:r>
            <a:r>
              <a:rPr lang="en-US" sz="1600" dirty="0" err="1"/>
              <a:t>του</a:t>
            </a:r>
            <a:r>
              <a:rPr lang="en-US" sz="1600" dirty="0"/>
              <a:t> </a:t>
            </a:r>
            <a:r>
              <a:rPr lang="en-US" sz="1600" dirty="0" err="1"/>
              <a:t>χρήστη</a:t>
            </a:r>
            <a:r>
              <a:rPr lang="en-US" sz="1600" dirty="0"/>
              <a:t> </a:t>
            </a:r>
            <a:r>
              <a:rPr lang="en-US" sz="1600" dirty="0" err="1"/>
              <a:t>από</a:t>
            </a:r>
            <a:r>
              <a:rPr lang="el-GR" altLang="en-US" sz="1600" dirty="0"/>
              <a:t> </a:t>
            </a:r>
            <a:r>
              <a:rPr lang="en-US" sz="1600" dirty="0" err="1"/>
              <a:t>εξωτερικά</a:t>
            </a:r>
            <a:r>
              <a:rPr lang="en-US" sz="1600" dirty="0"/>
              <a:t> </a:t>
            </a:r>
            <a:r>
              <a:rPr lang="en-US" sz="1600" dirty="0" err="1"/>
              <a:t>ερεθίσματα</a:t>
            </a:r>
            <a:r>
              <a:rPr lang="en-US" sz="1600" dirty="0"/>
              <a:t> (</a:t>
            </a:r>
            <a:r>
              <a:rPr lang="en-US" sz="1600" dirty="0" err="1"/>
              <a:t>π.χ</a:t>
            </a:r>
            <a:r>
              <a:rPr lang="en-US" sz="1600" dirty="0"/>
              <a:t>. </a:t>
            </a:r>
            <a:r>
              <a:rPr lang="en-US" sz="1600" dirty="0" err="1"/>
              <a:t>φως</a:t>
            </a:r>
            <a:r>
              <a:rPr lang="en-US" sz="1600" dirty="0"/>
              <a:t> </a:t>
            </a:r>
            <a:r>
              <a:rPr lang="en-US" sz="1600" dirty="0" err="1"/>
              <a:t>δωματίου</a:t>
            </a:r>
            <a:r>
              <a:rPr lang="en-US" sz="1600" dirty="0"/>
              <a:t>).</a:t>
            </a:r>
            <a:endParaRPr lang="en-US" sz="1600" dirty="0"/>
          </a:p>
          <a:p>
            <a:pPr marL="0" indent="0">
              <a:buNone/>
            </a:pPr>
            <a:endParaRPr lang="en-US" sz="1200" dirty="0"/>
          </a:p>
          <a:p>
            <a:pPr marL="0" indent="0">
              <a:buNone/>
            </a:pPr>
            <a:endParaRPr lang="el-GR" sz="1200" dirty="0"/>
          </a:p>
        </p:txBody>
      </p:sp>
      <p:pic>
        <p:nvPicPr>
          <p:cNvPr id="7" name="Picture 6" descr="samsung-gear-vr-oculus-headset"/>
          <p:cNvPicPr>
            <a:picLocks noChangeAspect="1"/>
          </p:cNvPicPr>
          <p:nvPr/>
        </p:nvPicPr>
        <p:blipFill>
          <a:blip r:embed="rId1" cstate="print"/>
          <a:stretch>
            <a:fillRect/>
          </a:stretch>
        </p:blipFill>
        <p:spPr>
          <a:xfrm>
            <a:off x="6223225" y="1655976"/>
            <a:ext cx="5260340" cy="3282950"/>
          </a:xfrm>
          <a:prstGeom prst="rect">
            <a:avLst/>
          </a:prstGeom>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1"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1"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1"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1"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1"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                </a:t>
            </a:r>
            <a:r>
              <a:rPr lang="en-US" dirty="0"/>
              <a:t>Virtual Reality </a:t>
            </a:r>
            <a:r>
              <a:rPr lang="el-GR" dirty="0"/>
              <a:t>και Φυσικοθεραπεία</a:t>
            </a:r>
            <a:endParaRPr lang="el-GR" dirty="0"/>
          </a:p>
        </p:txBody>
      </p:sp>
      <p:sp>
        <p:nvSpPr>
          <p:cNvPr id="3" name="Content Placeholder 2"/>
          <p:cNvSpPr>
            <a:spLocks noGrp="1"/>
          </p:cNvSpPr>
          <p:nvPr>
            <p:ph sz="half" idx="1"/>
          </p:nvPr>
        </p:nvSpPr>
        <p:spPr/>
        <p:txBody>
          <a:bodyPr/>
          <a:lstStyle/>
          <a:p>
            <a:pPr marL="0" indent="0" algn="just">
              <a:buNone/>
            </a:pPr>
            <a:endParaRPr lang="en-US" sz="1800" dirty="0">
              <a:sym typeface="+mn-ea"/>
            </a:endParaRPr>
          </a:p>
          <a:p>
            <a:pPr marL="0" indent="0" algn="just">
              <a:buFont typeface="Wingdings" panose="05000000000000000000" pitchFamily="2" charset="2"/>
              <a:buChar char="Ø"/>
            </a:pPr>
            <a:r>
              <a:rPr lang="el-GR" sz="1800" dirty="0" smtClean="0">
                <a:sym typeface="+mn-ea"/>
              </a:rPr>
              <a:t>   </a:t>
            </a:r>
            <a:r>
              <a:rPr lang="en-US" sz="1800" b="1" dirty="0" err="1" smtClean="0">
                <a:sym typeface="+mn-ea"/>
              </a:rPr>
              <a:t>Στη</a:t>
            </a:r>
            <a:r>
              <a:rPr lang="en-US" sz="1800" b="1" dirty="0" smtClean="0">
                <a:sym typeface="+mn-ea"/>
              </a:rPr>
              <a:t> </a:t>
            </a:r>
            <a:r>
              <a:rPr lang="el-GR" altLang="en-US" sz="1800" b="1" dirty="0" smtClean="0">
                <a:sym typeface="+mn-ea"/>
              </a:rPr>
              <a:t>Φυσικοθεραπεία </a:t>
            </a:r>
            <a:r>
              <a:rPr lang="en-US" sz="1800" b="1" dirty="0" err="1" smtClean="0">
                <a:sym typeface="+mn-ea"/>
              </a:rPr>
              <a:t>το</a:t>
            </a:r>
            <a:r>
              <a:rPr lang="en-US" sz="1800" b="1" dirty="0" smtClean="0">
                <a:sym typeface="+mn-ea"/>
              </a:rPr>
              <a:t> </a:t>
            </a:r>
            <a:r>
              <a:rPr lang="en-US" sz="1800" b="1" dirty="0">
                <a:sym typeface="+mn-ea"/>
              </a:rPr>
              <a:t>VR </a:t>
            </a:r>
            <a:r>
              <a:rPr lang="el-GR" sz="1800" b="1" dirty="0" smtClean="0">
                <a:sym typeface="+mn-ea"/>
              </a:rPr>
              <a:t>μπορεί να</a:t>
            </a:r>
            <a:r>
              <a:rPr lang="el-GR" altLang="en-US" sz="1800" b="1" dirty="0" smtClean="0">
                <a:sym typeface="+mn-ea"/>
              </a:rPr>
              <a:t>:</a:t>
            </a:r>
            <a:endParaRPr lang="el-GR" altLang="en-US" sz="1800" b="1" dirty="0">
              <a:sym typeface="+mn-ea"/>
            </a:endParaRPr>
          </a:p>
          <a:p>
            <a:pPr>
              <a:buFont typeface="+mj-lt"/>
              <a:buAutoNum type="arabicPeriod"/>
            </a:pPr>
            <a:r>
              <a:rPr lang="el-GR" altLang="en-US" sz="1800" dirty="0" smtClean="0">
                <a:sym typeface="+mn-ea"/>
              </a:rPr>
              <a:t>Ενθαρρύνει </a:t>
            </a:r>
            <a:r>
              <a:rPr lang="el-GR" altLang="en-US" sz="1800" dirty="0">
                <a:sym typeface="+mn-ea"/>
              </a:rPr>
              <a:t>τα</a:t>
            </a:r>
            <a:r>
              <a:rPr lang="en-US" sz="1800" dirty="0">
                <a:sym typeface="+mn-ea"/>
              </a:rPr>
              <a:t> </a:t>
            </a:r>
            <a:r>
              <a:rPr lang="en-US" sz="1800" dirty="0" err="1" smtClean="0">
                <a:sym typeface="+mn-ea"/>
              </a:rPr>
              <a:t>άτομα</a:t>
            </a:r>
            <a:r>
              <a:rPr lang="el-GR" sz="1800" dirty="0" smtClean="0">
                <a:sym typeface="+mn-ea"/>
              </a:rPr>
              <a:t> </a:t>
            </a:r>
            <a:r>
              <a:rPr lang="en-US" sz="1800" dirty="0" smtClean="0">
                <a:sym typeface="+mn-ea"/>
              </a:rPr>
              <a:t> </a:t>
            </a:r>
            <a:r>
              <a:rPr lang="en-US" sz="1800" dirty="0" err="1">
                <a:sym typeface="+mn-ea"/>
              </a:rPr>
              <a:t>αυξάνοντας</a:t>
            </a:r>
            <a:r>
              <a:rPr lang="en-US" sz="1800" dirty="0">
                <a:sym typeface="+mn-ea"/>
              </a:rPr>
              <a:t> </a:t>
            </a:r>
            <a:r>
              <a:rPr lang="en-US" sz="1800" dirty="0" err="1" smtClean="0">
                <a:sym typeface="+mn-ea"/>
              </a:rPr>
              <a:t>τη</a:t>
            </a:r>
            <a:r>
              <a:rPr lang="el-GR" sz="1800" dirty="0" smtClean="0">
                <a:sym typeface="+mn-ea"/>
              </a:rPr>
              <a:t>ν</a:t>
            </a:r>
            <a:r>
              <a:rPr lang="en-US" sz="1800" dirty="0" smtClean="0">
                <a:sym typeface="+mn-ea"/>
              </a:rPr>
              <a:t> </a:t>
            </a:r>
            <a:r>
              <a:rPr lang="el-GR" altLang="en-US" sz="1800" dirty="0">
                <a:sym typeface="+mn-ea"/>
              </a:rPr>
              <a:t>αφοσίωσή</a:t>
            </a:r>
            <a:r>
              <a:rPr lang="en-US" sz="1800" dirty="0">
                <a:sym typeface="+mn-ea"/>
              </a:rPr>
              <a:t> </a:t>
            </a:r>
            <a:r>
              <a:rPr lang="en-US" sz="1800" dirty="0" err="1" smtClean="0">
                <a:sym typeface="+mn-ea"/>
              </a:rPr>
              <a:t>τους</a:t>
            </a:r>
            <a:r>
              <a:rPr lang="el-GR" sz="1800" dirty="0" smtClean="0">
                <a:sym typeface="+mn-ea"/>
              </a:rPr>
              <a:t> στη θεραπεία</a:t>
            </a:r>
            <a:endParaRPr lang="el-GR" sz="1800" dirty="0" smtClean="0">
              <a:sym typeface="+mn-ea"/>
            </a:endParaRPr>
          </a:p>
          <a:p>
            <a:pPr>
              <a:buFont typeface="+mj-lt"/>
              <a:buAutoNum type="arabicPeriod"/>
            </a:pPr>
            <a:r>
              <a:rPr lang="el-GR" sz="1800" dirty="0" err="1" smtClean="0">
                <a:sym typeface="+mn-ea"/>
              </a:rPr>
              <a:t>Μ</a:t>
            </a:r>
            <a:r>
              <a:rPr lang="en-US" sz="1800" dirty="0" err="1" smtClean="0">
                <a:sym typeface="+mn-ea"/>
              </a:rPr>
              <a:t>ειώσει</a:t>
            </a:r>
            <a:r>
              <a:rPr lang="en-US" sz="1800" dirty="0" smtClean="0">
                <a:sym typeface="+mn-ea"/>
              </a:rPr>
              <a:t> </a:t>
            </a:r>
            <a:r>
              <a:rPr lang="el-GR" altLang="en-US" sz="1800" dirty="0">
                <a:sym typeface="+mn-ea"/>
              </a:rPr>
              <a:t>τον φόρτο εργασίας</a:t>
            </a:r>
            <a:r>
              <a:rPr lang="en-US" sz="1800" dirty="0">
                <a:sym typeface="+mn-ea"/>
              </a:rPr>
              <a:t> </a:t>
            </a:r>
            <a:r>
              <a:rPr lang="en-US" sz="1800" dirty="0" err="1" smtClean="0">
                <a:sym typeface="+mn-ea"/>
              </a:rPr>
              <a:t>των</a:t>
            </a:r>
            <a:r>
              <a:rPr lang="en-US" sz="1800" dirty="0" smtClean="0">
                <a:sym typeface="+mn-ea"/>
              </a:rPr>
              <a:t> </a:t>
            </a:r>
            <a:r>
              <a:rPr lang="el-GR" altLang="en-US" sz="1800" dirty="0" smtClean="0">
                <a:sym typeface="+mn-ea"/>
              </a:rPr>
              <a:t>φυσικοθεραπευτών</a:t>
            </a:r>
            <a:r>
              <a:rPr lang="en-US" sz="1800" dirty="0">
                <a:sym typeface="+mn-ea"/>
              </a:rPr>
              <a:t>, </a:t>
            </a:r>
            <a:r>
              <a:rPr lang="en-US" sz="1800" dirty="0" err="1">
                <a:sym typeface="+mn-ea"/>
              </a:rPr>
              <a:t>γιατί</a:t>
            </a:r>
            <a:r>
              <a:rPr lang="en-US" sz="1800" dirty="0">
                <a:sym typeface="+mn-ea"/>
              </a:rPr>
              <a:t> </a:t>
            </a:r>
            <a:r>
              <a:rPr lang="en-US" sz="1800" dirty="0" err="1">
                <a:sym typeface="+mn-ea"/>
              </a:rPr>
              <a:t>απαιτεί</a:t>
            </a:r>
            <a:r>
              <a:rPr lang="en-US" sz="1800" dirty="0">
                <a:sym typeface="+mn-ea"/>
              </a:rPr>
              <a:t> </a:t>
            </a:r>
            <a:r>
              <a:rPr lang="en-US" sz="1800" dirty="0" err="1">
                <a:sym typeface="+mn-ea"/>
              </a:rPr>
              <a:t>ελάχιστη</a:t>
            </a:r>
            <a:r>
              <a:rPr lang="el-GR" altLang="en-US" sz="1800" dirty="0">
                <a:sym typeface="+mn-ea"/>
              </a:rPr>
              <a:t> </a:t>
            </a:r>
            <a:r>
              <a:rPr lang="en-US" sz="1800" dirty="0" err="1" smtClean="0">
                <a:sym typeface="+mn-ea"/>
              </a:rPr>
              <a:t>επίβλεψη</a:t>
            </a:r>
            <a:r>
              <a:rPr lang="en-US" sz="1800" dirty="0" smtClean="0">
                <a:sym typeface="+mn-ea"/>
              </a:rPr>
              <a:t>.</a:t>
            </a:r>
            <a:r>
              <a:rPr lang="el-GR" sz="1800" dirty="0" smtClean="0">
                <a:sym typeface="+mn-ea"/>
              </a:rPr>
              <a:t> </a:t>
            </a:r>
            <a:endParaRPr lang="el-GR" sz="1800" dirty="0" smtClean="0">
              <a:sym typeface="+mn-ea"/>
            </a:endParaRPr>
          </a:p>
          <a:p>
            <a:pPr>
              <a:buFont typeface="+mj-lt"/>
              <a:buAutoNum type="arabicPeriod"/>
            </a:pPr>
            <a:r>
              <a:rPr lang="el-GR" sz="1800" dirty="0" smtClean="0">
                <a:sym typeface="+mn-ea"/>
              </a:rPr>
              <a:t>Είναι </a:t>
            </a:r>
            <a:r>
              <a:rPr lang="el-GR" sz="1800" dirty="0">
                <a:sym typeface="+mn-ea"/>
              </a:rPr>
              <a:t>ευρέως διαθέσιμο </a:t>
            </a:r>
            <a:r>
              <a:rPr lang="el-GR" sz="1800" dirty="0" smtClean="0">
                <a:sym typeface="+mn-ea"/>
              </a:rPr>
              <a:t>για καθημερινή </a:t>
            </a:r>
            <a:r>
              <a:rPr lang="el-GR" sz="1800" dirty="0">
                <a:sym typeface="+mn-ea"/>
              </a:rPr>
              <a:t>χρήση στο σπίτι και για κατ’ οίκον αποκατάσταση από τον ίδιο τον ασθενή.</a:t>
            </a:r>
            <a:endParaRPr lang="el-GR" sz="1800" dirty="0"/>
          </a:p>
          <a:p>
            <a:pPr marL="0" indent="0" algn="just">
              <a:buNone/>
            </a:pPr>
            <a:endParaRPr lang="en-US" sz="1800" dirty="0"/>
          </a:p>
        </p:txBody>
      </p:sp>
      <p:pic>
        <p:nvPicPr>
          <p:cNvPr id="6" name="Content Placeholder 5" descr="Screenshot_4"/>
          <p:cNvPicPr>
            <a:picLocks noChangeAspect="1"/>
          </p:cNvPicPr>
          <p:nvPr>
            <p:ph sz="half" idx="2"/>
          </p:nvPr>
        </p:nvPicPr>
        <p:blipFill>
          <a:blip r:embed="rId1"/>
          <a:stretch>
            <a:fillRect/>
          </a:stretch>
        </p:blipFill>
        <p:spPr>
          <a:xfrm>
            <a:off x="6197600" y="1925955"/>
            <a:ext cx="5384800" cy="3450590"/>
          </a:xfrm>
          <a:prstGeom prst="rect">
            <a:avLst/>
          </a:prstGeom>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5090"/>
            <a:ext cx="11242040" cy="802640"/>
          </a:xfrm>
        </p:spPr>
        <p:txBody>
          <a:bodyPr/>
          <a:lstStyle/>
          <a:p>
            <a:r>
              <a:rPr lang="el-GR" sz="3540" dirty="0"/>
              <a:t>Επαυξημένη Πραγματικότητα - </a:t>
            </a:r>
            <a:r>
              <a:rPr lang="en-US" sz="3540" dirty="0"/>
              <a:t>Augmented Reality</a:t>
            </a:r>
            <a:r>
              <a:rPr lang="el-GR" altLang="en-US" sz="3540" dirty="0"/>
              <a:t> </a:t>
            </a:r>
            <a:r>
              <a:rPr lang="en-US" altLang="el-GR" sz="3540" dirty="0"/>
              <a:t>(AR)</a:t>
            </a:r>
            <a:endParaRPr lang="en-US" altLang="el-GR" sz="3540" dirty="0"/>
          </a:p>
        </p:txBody>
      </p:sp>
      <p:sp>
        <p:nvSpPr>
          <p:cNvPr id="3" name="Content Placeholder 2"/>
          <p:cNvSpPr>
            <a:spLocks noGrp="1"/>
          </p:cNvSpPr>
          <p:nvPr>
            <p:ph sz="half" idx="1"/>
          </p:nvPr>
        </p:nvSpPr>
        <p:spPr>
          <a:xfrm>
            <a:off x="609600" y="1434352"/>
            <a:ext cx="5384800" cy="4693397"/>
          </a:xfrm>
        </p:spPr>
        <p:txBody>
          <a:bodyPr/>
          <a:lstStyle/>
          <a:p>
            <a:pPr marL="0" indent="0">
              <a:buFont typeface="Wingdings" panose="05000000000000000000" pitchFamily="2" charset="2"/>
              <a:buChar char="Ø"/>
            </a:pPr>
            <a:r>
              <a:rPr lang="el-GR" altLang="en-US" sz="2000" b="1" dirty="0"/>
              <a:t>Ε</a:t>
            </a:r>
            <a:r>
              <a:rPr lang="en-US" sz="2000" b="1" dirty="0" err="1"/>
              <a:t>παυξημένη</a:t>
            </a:r>
            <a:r>
              <a:rPr lang="en-US" sz="2000" b="1" dirty="0"/>
              <a:t> </a:t>
            </a:r>
            <a:r>
              <a:rPr lang="en-US" sz="2000" b="1" dirty="0" err="1"/>
              <a:t>πραγματικότητα</a:t>
            </a:r>
            <a:r>
              <a:rPr lang="en-US" sz="2000" b="1" dirty="0"/>
              <a:t> (AR)</a:t>
            </a:r>
            <a:r>
              <a:rPr lang="el-GR" altLang="en-US" sz="2000" b="1" dirty="0"/>
              <a:t>:</a:t>
            </a:r>
            <a:endParaRPr lang="el-GR" altLang="en-US" sz="2000" b="1" dirty="0"/>
          </a:p>
          <a:p>
            <a:pPr marL="0" indent="0">
              <a:buNone/>
            </a:pPr>
            <a:r>
              <a:rPr lang="el-GR" altLang="en-US" sz="2000" dirty="0" smtClean="0">
                <a:solidFill>
                  <a:srgbClr val="1389B9"/>
                </a:solidFill>
              </a:rPr>
              <a:t>Είναι η δ</a:t>
            </a:r>
            <a:r>
              <a:rPr lang="en-US" sz="2000" dirty="0" err="1" smtClean="0">
                <a:solidFill>
                  <a:srgbClr val="1389B9"/>
                </a:solidFill>
              </a:rPr>
              <a:t>ημιουργία</a:t>
            </a:r>
            <a:r>
              <a:rPr lang="en-US" sz="2000" dirty="0" smtClean="0">
                <a:solidFill>
                  <a:srgbClr val="1389B9"/>
                </a:solidFill>
              </a:rPr>
              <a:t> </a:t>
            </a:r>
            <a:r>
              <a:rPr lang="en-US" sz="2000" dirty="0" err="1">
                <a:solidFill>
                  <a:srgbClr val="1389B9"/>
                </a:solidFill>
              </a:rPr>
              <a:t>νέων</a:t>
            </a:r>
            <a:r>
              <a:rPr lang="en-US" sz="2000" dirty="0">
                <a:solidFill>
                  <a:srgbClr val="1389B9"/>
                </a:solidFill>
              </a:rPr>
              <a:t> </a:t>
            </a:r>
            <a:r>
              <a:rPr lang="en-US" sz="2000" dirty="0" err="1">
                <a:solidFill>
                  <a:srgbClr val="1389B9"/>
                </a:solidFill>
              </a:rPr>
              <a:t>εικόνων</a:t>
            </a:r>
            <a:r>
              <a:rPr lang="en-US" sz="2000" dirty="0">
                <a:solidFill>
                  <a:srgbClr val="1389B9"/>
                </a:solidFill>
              </a:rPr>
              <a:t> </a:t>
            </a:r>
            <a:r>
              <a:rPr lang="en-US" sz="2000" dirty="0" err="1">
                <a:solidFill>
                  <a:srgbClr val="1389B9"/>
                </a:solidFill>
              </a:rPr>
              <a:t>από</a:t>
            </a:r>
            <a:r>
              <a:rPr lang="en-US" sz="2000" dirty="0">
                <a:solidFill>
                  <a:srgbClr val="1389B9"/>
                </a:solidFill>
              </a:rPr>
              <a:t> </a:t>
            </a:r>
            <a:r>
              <a:rPr lang="en-US" sz="2000" dirty="0" err="1">
                <a:solidFill>
                  <a:srgbClr val="1389B9"/>
                </a:solidFill>
              </a:rPr>
              <a:t>ψηφιακές</a:t>
            </a:r>
            <a:r>
              <a:rPr lang="en-US" sz="2000" dirty="0">
                <a:solidFill>
                  <a:srgbClr val="1389B9"/>
                </a:solidFill>
              </a:rPr>
              <a:t> </a:t>
            </a:r>
            <a:r>
              <a:rPr lang="en-US" sz="2000" dirty="0" err="1">
                <a:solidFill>
                  <a:srgbClr val="1389B9"/>
                </a:solidFill>
              </a:rPr>
              <a:t>πληροφορίες</a:t>
            </a:r>
            <a:r>
              <a:rPr lang="en-US" sz="2000" dirty="0">
                <a:solidFill>
                  <a:srgbClr val="1389B9"/>
                </a:solidFill>
              </a:rPr>
              <a:t> </a:t>
            </a:r>
            <a:r>
              <a:rPr lang="en-US" sz="2000" dirty="0" err="1">
                <a:solidFill>
                  <a:srgbClr val="1389B9"/>
                </a:solidFill>
              </a:rPr>
              <a:t>στο</a:t>
            </a:r>
            <a:r>
              <a:rPr lang="en-US" sz="2000" dirty="0">
                <a:solidFill>
                  <a:srgbClr val="1389B9"/>
                </a:solidFill>
              </a:rPr>
              <a:t> </a:t>
            </a:r>
            <a:r>
              <a:rPr lang="en-US" sz="2000" dirty="0" err="1">
                <a:solidFill>
                  <a:srgbClr val="1389B9"/>
                </a:solidFill>
              </a:rPr>
              <a:t>πραγματικό</a:t>
            </a:r>
            <a:r>
              <a:rPr lang="en-US" sz="2000" dirty="0">
                <a:solidFill>
                  <a:srgbClr val="1389B9"/>
                </a:solidFill>
              </a:rPr>
              <a:t> </a:t>
            </a:r>
            <a:r>
              <a:rPr lang="en-US" sz="2000" dirty="0" err="1">
                <a:solidFill>
                  <a:srgbClr val="1389B9"/>
                </a:solidFill>
              </a:rPr>
              <a:t>φυσικό</a:t>
            </a:r>
            <a:r>
              <a:rPr lang="en-US" sz="2000" dirty="0">
                <a:solidFill>
                  <a:srgbClr val="1389B9"/>
                </a:solidFill>
              </a:rPr>
              <a:t> </a:t>
            </a:r>
            <a:r>
              <a:rPr lang="en-US" sz="2000" dirty="0" err="1">
                <a:solidFill>
                  <a:srgbClr val="1389B9"/>
                </a:solidFill>
              </a:rPr>
              <a:t>περιβάλλον</a:t>
            </a:r>
            <a:r>
              <a:rPr lang="en-US" sz="2000" dirty="0">
                <a:solidFill>
                  <a:srgbClr val="1389B9"/>
                </a:solidFill>
              </a:rPr>
              <a:t> </a:t>
            </a:r>
            <a:r>
              <a:rPr lang="en-US" sz="2000" dirty="0" err="1">
                <a:solidFill>
                  <a:srgbClr val="1389B9"/>
                </a:solidFill>
              </a:rPr>
              <a:t>ενός</a:t>
            </a:r>
            <a:r>
              <a:rPr lang="en-US" sz="2000" dirty="0">
                <a:solidFill>
                  <a:srgbClr val="1389B9"/>
                </a:solidFill>
              </a:rPr>
              <a:t> </a:t>
            </a:r>
            <a:r>
              <a:rPr lang="en-US" sz="2000" dirty="0" err="1">
                <a:solidFill>
                  <a:srgbClr val="1389B9"/>
                </a:solidFill>
              </a:rPr>
              <a:t>ατόμου</a:t>
            </a:r>
            <a:r>
              <a:rPr lang="en-US" sz="2000" dirty="0">
                <a:solidFill>
                  <a:srgbClr val="1389B9"/>
                </a:solidFill>
              </a:rPr>
              <a:t>, </a:t>
            </a:r>
            <a:r>
              <a:rPr lang="en-US" sz="2000" dirty="0" err="1">
                <a:solidFill>
                  <a:srgbClr val="1389B9"/>
                </a:solidFill>
              </a:rPr>
              <a:t>το</a:t>
            </a:r>
            <a:r>
              <a:rPr lang="en-US" sz="2000" dirty="0">
                <a:solidFill>
                  <a:srgbClr val="1389B9"/>
                </a:solidFill>
              </a:rPr>
              <a:t> </a:t>
            </a:r>
            <a:r>
              <a:rPr lang="en-US" sz="2000" dirty="0" err="1">
                <a:solidFill>
                  <a:srgbClr val="1389B9"/>
                </a:solidFill>
              </a:rPr>
              <a:t>οποίο</a:t>
            </a:r>
            <a:r>
              <a:rPr lang="en-US" sz="2000" dirty="0">
                <a:solidFill>
                  <a:srgbClr val="1389B9"/>
                </a:solidFill>
              </a:rPr>
              <a:t> </a:t>
            </a:r>
            <a:r>
              <a:rPr lang="en-US" sz="2000" dirty="0" err="1">
                <a:solidFill>
                  <a:srgbClr val="1389B9"/>
                </a:solidFill>
              </a:rPr>
              <a:t>προσομοιώνει</a:t>
            </a:r>
            <a:r>
              <a:rPr lang="en-US" sz="2000" dirty="0">
                <a:solidFill>
                  <a:srgbClr val="1389B9"/>
                </a:solidFill>
              </a:rPr>
              <a:t> </a:t>
            </a:r>
            <a:r>
              <a:rPr lang="en-US" sz="2000" dirty="0" err="1">
                <a:solidFill>
                  <a:srgbClr val="1389B9"/>
                </a:solidFill>
              </a:rPr>
              <a:t>ένα</a:t>
            </a:r>
            <a:r>
              <a:rPr lang="en-US" sz="2000" dirty="0">
                <a:solidFill>
                  <a:srgbClr val="1389B9"/>
                </a:solidFill>
              </a:rPr>
              <a:t> </a:t>
            </a:r>
            <a:r>
              <a:rPr lang="en-US" sz="2000" dirty="0" err="1">
                <a:solidFill>
                  <a:srgbClr val="1389B9"/>
                </a:solidFill>
              </a:rPr>
              <a:t>περιβάλλον</a:t>
            </a:r>
            <a:r>
              <a:rPr lang="en-US" sz="2000" dirty="0">
                <a:solidFill>
                  <a:srgbClr val="1389B9"/>
                </a:solidFill>
              </a:rPr>
              <a:t> </a:t>
            </a:r>
            <a:r>
              <a:rPr lang="en-US" sz="2000" dirty="0" err="1">
                <a:solidFill>
                  <a:srgbClr val="1389B9"/>
                </a:solidFill>
              </a:rPr>
              <a:t>όπου</a:t>
            </a:r>
            <a:r>
              <a:rPr lang="en-US" sz="2000" dirty="0">
                <a:solidFill>
                  <a:srgbClr val="1389B9"/>
                </a:solidFill>
              </a:rPr>
              <a:t> </a:t>
            </a:r>
            <a:r>
              <a:rPr lang="en-US" sz="2000" dirty="0" err="1">
                <a:solidFill>
                  <a:srgbClr val="1389B9"/>
                </a:solidFill>
              </a:rPr>
              <a:t>το</a:t>
            </a:r>
            <a:r>
              <a:rPr lang="en-US" sz="2000" dirty="0">
                <a:solidFill>
                  <a:srgbClr val="1389B9"/>
                </a:solidFill>
              </a:rPr>
              <a:t> </a:t>
            </a:r>
            <a:r>
              <a:rPr lang="en-US" sz="2000" dirty="0" err="1">
                <a:solidFill>
                  <a:srgbClr val="1389B9"/>
                </a:solidFill>
              </a:rPr>
              <a:t>τεχνητό</a:t>
            </a:r>
            <a:r>
              <a:rPr lang="en-US" sz="2000" dirty="0">
                <a:solidFill>
                  <a:srgbClr val="1389B9"/>
                </a:solidFill>
              </a:rPr>
              <a:t> </a:t>
            </a:r>
            <a:r>
              <a:rPr lang="en-US" sz="2000" dirty="0" err="1">
                <a:solidFill>
                  <a:srgbClr val="1389B9"/>
                </a:solidFill>
              </a:rPr>
              <a:t>και</a:t>
            </a:r>
            <a:r>
              <a:rPr lang="en-US" sz="2000" dirty="0">
                <a:solidFill>
                  <a:srgbClr val="1389B9"/>
                </a:solidFill>
              </a:rPr>
              <a:t> </a:t>
            </a:r>
            <a:r>
              <a:rPr lang="en-US" sz="2000" dirty="0" err="1">
                <a:solidFill>
                  <a:srgbClr val="1389B9"/>
                </a:solidFill>
              </a:rPr>
              <a:t>το</a:t>
            </a:r>
            <a:r>
              <a:rPr lang="en-US" sz="2000" dirty="0">
                <a:solidFill>
                  <a:srgbClr val="1389B9"/>
                </a:solidFill>
              </a:rPr>
              <a:t> </a:t>
            </a:r>
            <a:r>
              <a:rPr lang="en-US" sz="2000" dirty="0" err="1">
                <a:solidFill>
                  <a:srgbClr val="1389B9"/>
                </a:solidFill>
              </a:rPr>
              <a:t>πραγματικό</a:t>
            </a:r>
            <a:r>
              <a:rPr lang="en-US" sz="2000" dirty="0">
                <a:solidFill>
                  <a:srgbClr val="1389B9"/>
                </a:solidFill>
              </a:rPr>
              <a:t> </a:t>
            </a:r>
            <a:r>
              <a:rPr lang="en-US" sz="2000" dirty="0" err="1">
                <a:solidFill>
                  <a:srgbClr val="1389B9"/>
                </a:solidFill>
              </a:rPr>
              <a:t>αναμειγνύονται</a:t>
            </a:r>
            <a:r>
              <a:rPr lang="en-US" sz="2000" dirty="0" smtClean="0">
                <a:solidFill>
                  <a:srgbClr val="1389B9"/>
                </a:solidFill>
              </a:rPr>
              <a:t>.</a:t>
            </a:r>
            <a:endParaRPr lang="el-GR" sz="2000" dirty="0" smtClean="0">
              <a:solidFill>
                <a:srgbClr val="1389B9"/>
              </a:solidFill>
            </a:endParaRPr>
          </a:p>
          <a:p>
            <a:pPr marL="0" indent="0">
              <a:buNone/>
            </a:pPr>
            <a:endParaRPr lang="en-US" sz="2000" dirty="0">
              <a:solidFill>
                <a:srgbClr val="1389B9"/>
              </a:solidFill>
            </a:endParaRPr>
          </a:p>
          <a:p>
            <a:pPr marL="0" indent="0">
              <a:buFont typeface="Wingdings" panose="05000000000000000000" pitchFamily="2" charset="2"/>
              <a:buChar char="Ø"/>
            </a:pPr>
            <a:r>
              <a:rPr lang="en-US" sz="1800" dirty="0" err="1" smtClean="0"/>
              <a:t>Το</a:t>
            </a:r>
            <a:r>
              <a:rPr lang="en-US" sz="1800" dirty="0" smtClean="0"/>
              <a:t> </a:t>
            </a:r>
            <a:r>
              <a:rPr lang="en-US" sz="1800" b="1" dirty="0"/>
              <a:t>AR</a:t>
            </a:r>
            <a:r>
              <a:rPr lang="en-US" sz="1800" dirty="0"/>
              <a:t> </a:t>
            </a:r>
            <a:r>
              <a:rPr lang="en-US" sz="1800" dirty="0" err="1"/>
              <a:t>χρησιμοποιείται</a:t>
            </a:r>
            <a:r>
              <a:rPr lang="en-US" sz="1800" dirty="0"/>
              <a:t> </a:t>
            </a:r>
            <a:r>
              <a:rPr lang="en-US" sz="1800" dirty="0" err="1"/>
              <a:t>επί</a:t>
            </a:r>
            <a:r>
              <a:rPr lang="en-US" sz="1800" dirty="0"/>
              <a:t> </a:t>
            </a:r>
            <a:r>
              <a:rPr lang="en-US" sz="1800" dirty="0" err="1"/>
              <a:t>του</a:t>
            </a:r>
            <a:r>
              <a:rPr lang="en-US" sz="1800" dirty="0"/>
              <a:t> </a:t>
            </a:r>
            <a:r>
              <a:rPr lang="en-US" sz="1800" dirty="0" err="1"/>
              <a:t>παρόντος</a:t>
            </a:r>
            <a:r>
              <a:rPr lang="en-US" sz="1800" dirty="0"/>
              <a:t> </a:t>
            </a:r>
            <a:r>
              <a:rPr lang="en-US" sz="1800" dirty="0" err="1"/>
              <a:t>σε</a:t>
            </a:r>
            <a:r>
              <a:rPr lang="en-US" sz="1800" dirty="0"/>
              <a:t> </a:t>
            </a:r>
            <a:r>
              <a:rPr lang="en-US" sz="1800" dirty="0" err="1"/>
              <a:t>διάφορους</a:t>
            </a:r>
            <a:r>
              <a:rPr lang="en-US" sz="1800" dirty="0"/>
              <a:t> </a:t>
            </a:r>
            <a:r>
              <a:rPr lang="en-US" sz="1800" dirty="0" err="1"/>
              <a:t>τομείς</a:t>
            </a:r>
            <a:r>
              <a:rPr lang="en-US" sz="1800" dirty="0"/>
              <a:t> </a:t>
            </a:r>
            <a:r>
              <a:rPr lang="en-US" sz="1800" dirty="0" err="1"/>
              <a:t>όπως</a:t>
            </a:r>
            <a:r>
              <a:rPr lang="en-US" sz="1800" dirty="0"/>
              <a:t> η </a:t>
            </a:r>
            <a:r>
              <a:rPr lang="en-US" sz="1800" dirty="0" err="1"/>
              <a:t>διαφήμιση</a:t>
            </a:r>
            <a:r>
              <a:rPr lang="en-US" sz="1800" dirty="0"/>
              <a:t>, η </a:t>
            </a:r>
            <a:r>
              <a:rPr lang="en-US" sz="1800" dirty="0" err="1"/>
              <a:t>ψυχολογία</a:t>
            </a:r>
            <a:r>
              <a:rPr lang="en-US" sz="1800" dirty="0"/>
              <a:t>, η </a:t>
            </a:r>
            <a:r>
              <a:rPr lang="en-US" sz="1800" dirty="0" err="1"/>
              <a:t>ιατρική</a:t>
            </a:r>
            <a:r>
              <a:rPr lang="en-US" sz="1800" dirty="0"/>
              <a:t> </a:t>
            </a:r>
            <a:r>
              <a:rPr lang="en-US" sz="1800" dirty="0" err="1"/>
              <a:t>και</a:t>
            </a:r>
            <a:r>
              <a:rPr lang="en-US" sz="1800" dirty="0"/>
              <a:t> η </a:t>
            </a:r>
            <a:r>
              <a:rPr lang="en-US" sz="1800" dirty="0" err="1"/>
              <a:t>φυσι</a:t>
            </a:r>
            <a:r>
              <a:rPr lang="el-GR" altLang="en-US" sz="1800" dirty="0"/>
              <a:t>κ</a:t>
            </a:r>
            <a:r>
              <a:rPr lang="en-US" sz="1800" dirty="0" err="1"/>
              <a:t>οθεραπεία</a:t>
            </a:r>
            <a:r>
              <a:rPr lang="en-US" sz="1800" dirty="0"/>
              <a:t>. </a:t>
            </a:r>
            <a:endParaRPr lang="en-US" sz="1800" dirty="0"/>
          </a:p>
        </p:txBody>
      </p:sp>
      <p:pic>
        <p:nvPicPr>
          <p:cNvPr id="5" name="Picture 4" descr="augmented-reality-glasses-with-smart-navigation"/>
          <p:cNvPicPr>
            <a:picLocks noChangeAspect="1"/>
          </p:cNvPicPr>
          <p:nvPr/>
        </p:nvPicPr>
        <p:blipFill>
          <a:blip r:embed="rId1" cstate="print"/>
          <a:stretch>
            <a:fillRect/>
          </a:stretch>
        </p:blipFill>
        <p:spPr>
          <a:xfrm>
            <a:off x="6296211" y="1461621"/>
            <a:ext cx="5523230" cy="3038662"/>
          </a:xfrm>
          <a:prstGeom prst="rect">
            <a:avLst/>
          </a:prstGeom>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Augmented Reality </a:t>
            </a:r>
            <a:r>
              <a:rPr lang="el-GR" altLang="en-US" dirty="0"/>
              <a:t>και Φυσικοθεραπεία</a:t>
            </a:r>
            <a:endParaRPr lang="el-GR" altLang="en-US" dirty="0"/>
          </a:p>
        </p:txBody>
      </p:sp>
      <p:sp>
        <p:nvSpPr>
          <p:cNvPr id="3" name="Content Placeholder 2"/>
          <p:cNvSpPr>
            <a:spLocks noGrp="1"/>
          </p:cNvSpPr>
          <p:nvPr>
            <p:ph sz="half" idx="1"/>
          </p:nvPr>
        </p:nvSpPr>
        <p:spPr/>
        <p:txBody>
          <a:bodyPr/>
          <a:lstStyle/>
          <a:p>
            <a:pPr>
              <a:buFont typeface="Wingdings" panose="05000000000000000000" pitchFamily="2" charset="2"/>
              <a:buChar char="Ø"/>
            </a:pPr>
            <a:r>
              <a:rPr lang="en-US" sz="1800" dirty="0" err="1" smtClean="0">
                <a:sym typeface="+mn-ea"/>
              </a:rPr>
              <a:t>Στη</a:t>
            </a:r>
            <a:r>
              <a:rPr lang="en-US" sz="1800" dirty="0" smtClean="0">
                <a:sym typeface="+mn-ea"/>
              </a:rPr>
              <a:t> </a:t>
            </a:r>
            <a:r>
              <a:rPr lang="en-US" sz="1800" dirty="0" err="1">
                <a:sym typeface="+mn-ea"/>
              </a:rPr>
              <a:t>φυσιοθεραπεία</a:t>
            </a:r>
            <a:r>
              <a:rPr lang="en-US" sz="1800" dirty="0">
                <a:sym typeface="+mn-ea"/>
              </a:rPr>
              <a:t> </a:t>
            </a:r>
            <a:r>
              <a:rPr lang="en-US" sz="1800" dirty="0" err="1">
                <a:sym typeface="+mn-ea"/>
              </a:rPr>
              <a:t>έχει</a:t>
            </a:r>
            <a:r>
              <a:rPr lang="en-US" sz="1800" dirty="0">
                <a:sym typeface="+mn-ea"/>
              </a:rPr>
              <a:t> </a:t>
            </a:r>
            <a:r>
              <a:rPr lang="en-US" sz="1800" dirty="0" err="1">
                <a:sym typeface="+mn-ea"/>
              </a:rPr>
              <a:t>αναπτυχθεί</a:t>
            </a:r>
            <a:r>
              <a:rPr lang="en-US" sz="1800" dirty="0">
                <a:sym typeface="+mn-ea"/>
              </a:rPr>
              <a:t> </a:t>
            </a:r>
            <a:r>
              <a:rPr lang="en-US" sz="1800" dirty="0" err="1">
                <a:sym typeface="+mn-ea"/>
              </a:rPr>
              <a:t>κυρίως</a:t>
            </a:r>
            <a:r>
              <a:rPr lang="en-US" sz="1800" dirty="0">
                <a:sym typeface="+mn-ea"/>
              </a:rPr>
              <a:t> </a:t>
            </a:r>
            <a:r>
              <a:rPr lang="en-US" sz="1800" dirty="0" err="1">
                <a:sym typeface="+mn-ea"/>
              </a:rPr>
              <a:t>για</a:t>
            </a:r>
            <a:r>
              <a:rPr lang="en-US" sz="1800" dirty="0">
                <a:sym typeface="+mn-ea"/>
              </a:rPr>
              <a:t> </a:t>
            </a:r>
            <a:r>
              <a:rPr lang="en-US" sz="1800" dirty="0" err="1">
                <a:sym typeface="+mn-ea"/>
              </a:rPr>
              <a:t>κινητική</a:t>
            </a:r>
            <a:r>
              <a:rPr lang="en-US" sz="1800" dirty="0">
                <a:sym typeface="+mn-ea"/>
              </a:rPr>
              <a:t> </a:t>
            </a:r>
            <a:r>
              <a:rPr lang="en-US" sz="1800" dirty="0" err="1">
                <a:sym typeface="+mn-ea"/>
              </a:rPr>
              <a:t>και</a:t>
            </a:r>
            <a:r>
              <a:rPr lang="en-US" sz="1800" dirty="0">
                <a:sym typeface="+mn-ea"/>
              </a:rPr>
              <a:t> </a:t>
            </a:r>
            <a:r>
              <a:rPr lang="en-US" sz="1800" dirty="0" err="1">
                <a:sym typeface="+mn-ea"/>
              </a:rPr>
              <a:t>γνωστική</a:t>
            </a:r>
            <a:r>
              <a:rPr lang="en-US" sz="1800" dirty="0">
                <a:sym typeface="+mn-ea"/>
              </a:rPr>
              <a:t> </a:t>
            </a:r>
            <a:r>
              <a:rPr lang="en-US" sz="1800" dirty="0" err="1">
                <a:sym typeface="+mn-ea"/>
              </a:rPr>
              <a:t>αποκατάσταση</a:t>
            </a:r>
            <a:r>
              <a:rPr lang="en-US" sz="1800" dirty="0">
                <a:sym typeface="+mn-ea"/>
              </a:rPr>
              <a:t>, </a:t>
            </a:r>
            <a:r>
              <a:rPr lang="en-US" sz="1800" dirty="0" err="1">
                <a:sym typeface="+mn-ea"/>
              </a:rPr>
              <a:t>που</a:t>
            </a:r>
            <a:r>
              <a:rPr lang="en-US" sz="1800" dirty="0">
                <a:sym typeface="+mn-ea"/>
              </a:rPr>
              <a:t> </a:t>
            </a:r>
            <a:r>
              <a:rPr lang="en-US" sz="1800" dirty="0" err="1">
                <a:sym typeface="+mn-ea"/>
              </a:rPr>
              <a:t>θεωρείται</a:t>
            </a:r>
            <a:r>
              <a:rPr lang="en-US" sz="1800" dirty="0">
                <a:sym typeface="+mn-ea"/>
              </a:rPr>
              <a:t> </a:t>
            </a:r>
            <a:r>
              <a:rPr lang="en-US" sz="1800" dirty="0" err="1">
                <a:sym typeface="+mn-ea"/>
              </a:rPr>
              <a:t>νέα</a:t>
            </a:r>
            <a:r>
              <a:rPr lang="en-US" sz="1800" dirty="0">
                <a:sym typeface="+mn-ea"/>
              </a:rPr>
              <a:t> </a:t>
            </a:r>
            <a:r>
              <a:rPr lang="en-US" sz="1800" dirty="0" err="1">
                <a:sym typeface="+mn-ea"/>
              </a:rPr>
              <a:t>μέθοδος</a:t>
            </a:r>
            <a:r>
              <a:rPr lang="en-US" sz="1800" dirty="0">
                <a:sym typeface="+mn-ea"/>
              </a:rPr>
              <a:t> </a:t>
            </a:r>
            <a:r>
              <a:rPr lang="en-US" sz="1800" dirty="0" err="1">
                <a:sym typeface="+mn-ea"/>
              </a:rPr>
              <a:t>παρέμβασης</a:t>
            </a:r>
            <a:r>
              <a:rPr lang="en-US" sz="1800" dirty="0">
                <a:sym typeface="+mn-ea"/>
              </a:rPr>
              <a:t>. Η AR </a:t>
            </a:r>
            <a:r>
              <a:rPr lang="en-US" sz="1800" dirty="0" err="1">
                <a:sym typeface="+mn-ea"/>
              </a:rPr>
              <a:t>μπορεί</a:t>
            </a:r>
            <a:r>
              <a:rPr lang="en-US" sz="1800" dirty="0">
                <a:sym typeface="+mn-ea"/>
              </a:rPr>
              <a:t> </a:t>
            </a:r>
            <a:r>
              <a:rPr lang="en-US" sz="1800" dirty="0" err="1">
                <a:sym typeface="+mn-ea"/>
              </a:rPr>
              <a:t>να</a:t>
            </a:r>
            <a:r>
              <a:rPr lang="en-US" sz="1800" dirty="0">
                <a:sym typeface="+mn-ea"/>
              </a:rPr>
              <a:t> </a:t>
            </a:r>
            <a:r>
              <a:rPr lang="en-US" sz="1800" dirty="0" err="1">
                <a:sym typeface="+mn-ea"/>
              </a:rPr>
              <a:t>χρησιμοποιηθεί</a:t>
            </a:r>
            <a:r>
              <a:rPr lang="en-US" sz="1800" dirty="0">
                <a:sym typeface="+mn-ea"/>
              </a:rPr>
              <a:t> </a:t>
            </a:r>
            <a:r>
              <a:rPr lang="en-US" sz="1800" dirty="0" err="1">
                <a:sym typeface="+mn-ea"/>
              </a:rPr>
              <a:t>ως</a:t>
            </a:r>
            <a:r>
              <a:rPr lang="en-US" sz="1800" dirty="0">
                <a:sym typeface="+mn-ea"/>
              </a:rPr>
              <a:t> </a:t>
            </a:r>
            <a:r>
              <a:rPr lang="en-US" sz="1800" dirty="0" err="1">
                <a:sym typeface="+mn-ea"/>
              </a:rPr>
              <a:t>εργαλείο</a:t>
            </a:r>
            <a:r>
              <a:rPr lang="en-US" sz="1800" dirty="0">
                <a:sym typeface="+mn-ea"/>
              </a:rPr>
              <a:t> </a:t>
            </a:r>
            <a:r>
              <a:rPr lang="en-US" sz="1800" dirty="0" err="1" smtClean="0">
                <a:sym typeface="+mn-ea"/>
              </a:rPr>
              <a:t>και</a:t>
            </a:r>
            <a:r>
              <a:rPr lang="en-US" sz="1800" dirty="0" smtClean="0">
                <a:sym typeface="+mn-ea"/>
              </a:rPr>
              <a:t> </a:t>
            </a:r>
            <a:r>
              <a:rPr lang="en-US" sz="1800" dirty="0" err="1">
                <a:sym typeface="+mn-ea"/>
              </a:rPr>
              <a:t>να</a:t>
            </a:r>
            <a:r>
              <a:rPr lang="en-US" sz="1800" dirty="0">
                <a:sym typeface="+mn-ea"/>
              </a:rPr>
              <a:t> </a:t>
            </a:r>
            <a:r>
              <a:rPr lang="en-US" sz="1800" dirty="0" err="1">
                <a:sym typeface="+mn-ea"/>
              </a:rPr>
              <a:t>συμπληρώσει</a:t>
            </a:r>
            <a:r>
              <a:rPr lang="en-US" sz="1800" dirty="0">
                <a:sym typeface="+mn-ea"/>
              </a:rPr>
              <a:t> </a:t>
            </a:r>
            <a:r>
              <a:rPr lang="en-US" sz="1800" dirty="0" err="1">
                <a:sym typeface="+mn-ea"/>
              </a:rPr>
              <a:t>τη</a:t>
            </a:r>
            <a:r>
              <a:rPr lang="en-US" sz="1800" dirty="0">
                <a:sym typeface="+mn-ea"/>
              </a:rPr>
              <a:t> </a:t>
            </a:r>
            <a:r>
              <a:rPr lang="en-US" sz="1800" dirty="0" err="1">
                <a:sym typeface="+mn-ea"/>
              </a:rPr>
              <a:t>θεραπεία</a:t>
            </a:r>
            <a:r>
              <a:rPr lang="en-US" sz="1800" dirty="0">
                <a:sym typeface="+mn-ea"/>
              </a:rPr>
              <a:t> </a:t>
            </a:r>
            <a:r>
              <a:rPr lang="en-US" sz="1800" dirty="0" err="1">
                <a:sym typeface="+mn-ea"/>
              </a:rPr>
              <a:t>που</a:t>
            </a:r>
            <a:r>
              <a:rPr lang="en-US" sz="1800" dirty="0">
                <a:sym typeface="+mn-ea"/>
              </a:rPr>
              <a:t> </a:t>
            </a:r>
            <a:r>
              <a:rPr lang="en-US" sz="1800" dirty="0" err="1">
                <a:sym typeface="+mn-ea"/>
              </a:rPr>
              <a:t>διεξάγει</a:t>
            </a:r>
            <a:r>
              <a:rPr lang="en-US" sz="1800" dirty="0">
                <a:sym typeface="+mn-ea"/>
              </a:rPr>
              <a:t> ο </a:t>
            </a:r>
            <a:r>
              <a:rPr lang="en-US" sz="1800" dirty="0" err="1">
                <a:sym typeface="+mn-ea"/>
              </a:rPr>
              <a:t>φυσικοθεραπευτής</a:t>
            </a:r>
            <a:r>
              <a:rPr lang="en-US" sz="1800" dirty="0">
                <a:sym typeface="+mn-ea"/>
              </a:rPr>
              <a:t>, </a:t>
            </a:r>
            <a:r>
              <a:rPr lang="en-US" sz="1800" dirty="0" err="1">
                <a:sym typeface="+mn-ea"/>
              </a:rPr>
              <a:t>καθώς</a:t>
            </a:r>
            <a:r>
              <a:rPr lang="en-US" sz="1800" dirty="0">
                <a:sym typeface="+mn-ea"/>
              </a:rPr>
              <a:t> </a:t>
            </a:r>
            <a:r>
              <a:rPr lang="en-US" sz="1800" dirty="0" err="1">
                <a:sym typeface="+mn-ea"/>
              </a:rPr>
              <a:t>δημιουργεί</a:t>
            </a:r>
            <a:r>
              <a:rPr lang="en-US" sz="1800" dirty="0">
                <a:sym typeface="+mn-ea"/>
              </a:rPr>
              <a:t> </a:t>
            </a:r>
            <a:r>
              <a:rPr lang="en-US" sz="1800" dirty="0" err="1">
                <a:sym typeface="+mn-ea"/>
              </a:rPr>
              <a:t>ασφαλή</a:t>
            </a:r>
            <a:r>
              <a:rPr lang="en-US" sz="1800" dirty="0">
                <a:sym typeface="+mn-ea"/>
              </a:rPr>
              <a:t> </a:t>
            </a:r>
            <a:r>
              <a:rPr lang="en-US" sz="1800" dirty="0" err="1" smtClean="0">
                <a:sym typeface="+mn-ea"/>
              </a:rPr>
              <a:t>περιβάλλοντα</a:t>
            </a:r>
            <a:r>
              <a:rPr lang="el-GR" sz="1800" dirty="0" smtClean="0">
                <a:sym typeface="+mn-ea"/>
              </a:rPr>
              <a:t>, </a:t>
            </a:r>
            <a:r>
              <a:rPr lang="en-US" sz="1800" dirty="0" err="1" smtClean="0">
                <a:sym typeface="+mn-ea"/>
              </a:rPr>
              <a:t>παρόμοια</a:t>
            </a:r>
            <a:r>
              <a:rPr lang="en-US" sz="1800" dirty="0" smtClean="0">
                <a:sym typeface="+mn-ea"/>
              </a:rPr>
              <a:t> </a:t>
            </a:r>
            <a:r>
              <a:rPr lang="en-US" sz="1800" dirty="0" err="1">
                <a:sym typeface="+mn-ea"/>
              </a:rPr>
              <a:t>με</a:t>
            </a:r>
            <a:r>
              <a:rPr lang="en-US" sz="1800" dirty="0">
                <a:sym typeface="+mn-ea"/>
              </a:rPr>
              <a:t> </a:t>
            </a:r>
            <a:r>
              <a:rPr lang="en-US" sz="1800" dirty="0" err="1">
                <a:sym typeface="+mn-ea"/>
              </a:rPr>
              <a:t>το</a:t>
            </a:r>
            <a:r>
              <a:rPr lang="en-US" sz="1800" dirty="0">
                <a:sym typeface="+mn-ea"/>
              </a:rPr>
              <a:t> </a:t>
            </a:r>
            <a:r>
              <a:rPr lang="en-US" sz="1800" dirty="0" err="1">
                <a:sym typeface="+mn-ea"/>
              </a:rPr>
              <a:t>πραγματικό</a:t>
            </a:r>
            <a:r>
              <a:rPr lang="en-US" sz="1800" dirty="0">
                <a:sym typeface="+mn-ea"/>
              </a:rPr>
              <a:t> </a:t>
            </a:r>
            <a:r>
              <a:rPr lang="en-US" sz="1800" dirty="0" err="1">
                <a:sym typeface="+mn-ea"/>
              </a:rPr>
              <a:t>περιβάλλον</a:t>
            </a:r>
            <a:r>
              <a:rPr lang="en-US" sz="1800" dirty="0">
                <a:sym typeface="+mn-ea"/>
              </a:rPr>
              <a:t> </a:t>
            </a:r>
            <a:r>
              <a:rPr lang="en-US" sz="1800" dirty="0" err="1">
                <a:sym typeface="+mn-ea"/>
              </a:rPr>
              <a:t>του</a:t>
            </a:r>
            <a:r>
              <a:rPr lang="en-US" sz="1800" dirty="0">
                <a:sym typeface="+mn-ea"/>
              </a:rPr>
              <a:t> </a:t>
            </a:r>
            <a:r>
              <a:rPr lang="en-US" sz="1800" dirty="0" err="1">
                <a:sym typeface="+mn-ea"/>
              </a:rPr>
              <a:t>ασθενούς</a:t>
            </a:r>
            <a:r>
              <a:rPr lang="en-US" sz="1800" dirty="0">
                <a:sym typeface="+mn-ea"/>
              </a:rPr>
              <a:t>. Η </a:t>
            </a:r>
            <a:r>
              <a:rPr lang="en-US" sz="1800" dirty="0" err="1">
                <a:sym typeface="+mn-ea"/>
              </a:rPr>
              <a:t>αποκατάσταση</a:t>
            </a:r>
            <a:r>
              <a:rPr lang="en-US" sz="1800" dirty="0">
                <a:sym typeface="+mn-ea"/>
              </a:rPr>
              <a:t> </a:t>
            </a:r>
            <a:r>
              <a:rPr lang="en-US" sz="1800" dirty="0" err="1">
                <a:sym typeface="+mn-ea"/>
              </a:rPr>
              <a:t>με</a:t>
            </a:r>
            <a:r>
              <a:rPr lang="en-US" sz="1800" dirty="0">
                <a:sym typeface="+mn-ea"/>
              </a:rPr>
              <a:t> </a:t>
            </a:r>
            <a:r>
              <a:rPr lang="en-US" sz="1800" dirty="0" err="1">
                <a:sym typeface="+mn-ea"/>
              </a:rPr>
              <a:t>χρήση</a:t>
            </a:r>
            <a:r>
              <a:rPr lang="en-US" sz="1800" dirty="0">
                <a:sym typeface="+mn-ea"/>
              </a:rPr>
              <a:t> AR </a:t>
            </a:r>
            <a:r>
              <a:rPr lang="en-US" sz="1800" dirty="0" err="1">
                <a:sym typeface="+mn-ea"/>
              </a:rPr>
              <a:t>έχει</a:t>
            </a:r>
            <a:r>
              <a:rPr lang="en-US" sz="1800" dirty="0">
                <a:sym typeface="+mn-ea"/>
              </a:rPr>
              <a:t> </a:t>
            </a:r>
            <a:r>
              <a:rPr lang="en-US" sz="1800" dirty="0" err="1">
                <a:sym typeface="+mn-ea"/>
              </a:rPr>
              <a:t>δείξει</a:t>
            </a:r>
            <a:r>
              <a:rPr lang="en-US" sz="1800" dirty="0">
                <a:sym typeface="+mn-ea"/>
              </a:rPr>
              <a:t> </a:t>
            </a:r>
            <a:r>
              <a:rPr lang="en-US" sz="1800" dirty="0" err="1">
                <a:sym typeface="+mn-ea"/>
              </a:rPr>
              <a:t>καλύτερα</a:t>
            </a:r>
            <a:r>
              <a:rPr lang="en-US" sz="1800" dirty="0">
                <a:sym typeface="+mn-ea"/>
              </a:rPr>
              <a:t> </a:t>
            </a:r>
            <a:r>
              <a:rPr lang="en-US" sz="1800" dirty="0" err="1">
                <a:sym typeface="+mn-ea"/>
              </a:rPr>
              <a:t>αποτελέσματα</a:t>
            </a:r>
            <a:r>
              <a:rPr lang="en-US" sz="1800" dirty="0">
                <a:sym typeface="+mn-ea"/>
              </a:rPr>
              <a:t> </a:t>
            </a:r>
            <a:r>
              <a:rPr lang="en-US" sz="1800" dirty="0" err="1">
                <a:sym typeface="+mn-ea"/>
              </a:rPr>
              <a:t>από</a:t>
            </a:r>
            <a:r>
              <a:rPr lang="en-US" sz="1800" dirty="0">
                <a:sym typeface="+mn-ea"/>
              </a:rPr>
              <a:t> </a:t>
            </a:r>
            <a:r>
              <a:rPr lang="en-US" sz="1800" dirty="0" err="1">
                <a:sym typeface="+mn-ea"/>
              </a:rPr>
              <a:t>τις</a:t>
            </a:r>
            <a:r>
              <a:rPr lang="en-US" sz="1800" dirty="0">
                <a:sym typeface="+mn-ea"/>
              </a:rPr>
              <a:t> </a:t>
            </a:r>
            <a:r>
              <a:rPr lang="en-US" sz="1800" dirty="0" err="1">
                <a:sym typeface="+mn-ea"/>
              </a:rPr>
              <a:t>επαναλαμβανόμενες</a:t>
            </a:r>
            <a:r>
              <a:rPr lang="en-US" sz="1800" dirty="0">
                <a:sym typeface="+mn-ea"/>
              </a:rPr>
              <a:t> </a:t>
            </a:r>
            <a:r>
              <a:rPr lang="en-US" sz="1800" dirty="0" err="1">
                <a:sym typeface="+mn-ea"/>
              </a:rPr>
              <a:t>κινήσεις</a:t>
            </a:r>
            <a:r>
              <a:rPr lang="en-US" sz="1800" dirty="0">
                <a:sym typeface="+mn-ea"/>
              </a:rPr>
              <a:t> </a:t>
            </a:r>
            <a:r>
              <a:rPr lang="en-US" sz="1800" dirty="0" err="1">
                <a:sym typeface="+mn-ea"/>
              </a:rPr>
              <a:t>που</a:t>
            </a:r>
            <a:r>
              <a:rPr lang="en-US" sz="1800" dirty="0">
                <a:sym typeface="+mn-ea"/>
              </a:rPr>
              <a:t> </a:t>
            </a:r>
            <a:r>
              <a:rPr lang="en-US" sz="1800" dirty="0" err="1">
                <a:sym typeface="+mn-ea"/>
              </a:rPr>
              <a:t>εξασκούνται</a:t>
            </a:r>
            <a:r>
              <a:rPr lang="en-US" sz="1800" dirty="0">
                <a:sym typeface="+mn-ea"/>
              </a:rPr>
              <a:t> </a:t>
            </a:r>
            <a:r>
              <a:rPr lang="en-US" sz="1800" dirty="0" err="1">
                <a:sym typeface="+mn-ea"/>
              </a:rPr>
              <a:t>μόνες</a:t>
            </a:r>
            <a:r>
              <a:rPr lang="en-US" sz="1800" dirty="0">
                <a:sym typeface="+mn-ea"/>
              </a:rPr>
              <a:t>, </a:t>
            </a:r>
            <a:r>
              <a:rPr lang="en-US" sz="1800" dirty="0" err="1">
                <a:sym typeface="+mn-ea"/>
              </a:rPr>
              <a:t>καθώς</a:t>
            </a:r>
            <a:r>
              <a:rPr lang="en-US" sz="1800" dirty="0">
                <a:sym typeface="+mn-ea"/>
              </a:rPr>
              <a:t> η AR </a:t>
            </a:r>
            <a:r>
              <a:rPr lang="en-US" sz="1800" dirty="0" err="1">
                <a:sym typeface="+mn-ea"/>
              </a:rPr>
              <a:t>επιτρέπει</a:t>
            </a:r>
            <a:r>
              <a:rPr lang="en-US" sz="1800" dirty="0">
                <a:sym typeface="+mn-ea"/>
              </a:rPr>
              <a:t> </a:t>
            </a:r>
            <a:r>
              <a:rPr lang="en-US" sz="1800" dirty="0" err="1">
                <a:sym typeface="+mn-ea"/>
              </a:rPr>
              <a:t>καλύτερο</a:t>
            </a:r>
            <a:r>
              <a:rPr lang="en-US" sz="1800" dirty="0">
                <a:sym typeface="+mn-ea"/>
              </a:rPr>
              <a:t> </a:t>
            </a:r>
            <a:r>
              <a:rPr lang="en-US" sz="1800" dirty="0" err="1">
                <a:sym typeface="+mn-ea"/>
              </a:rPr>
              <a:t>προσανατολισμό</a:t>
            </a:r>
            <a:r>
              <a:rPr lang="en-US" sz="1800" dirty="0">
                <a:sym typeface="+mn-ea"/>
              </a:rPr>
              <a:t> </a:t>
            </a:r>
            <a:r>
              <a:rPr lang="en-US" sz="1800" dirty="0" err="1">
                <a:sym typeface="+mn-ea"/>
              </a:rPr>
              <a:t>των</a:t>
            </a:r>
            <a:r>
              <a:rPr lang="en-US" sz="1800" dirty="0">
                <a:sym typeface="+mn-ea"/>
              </a:rPr>
              <a:t> </a:t>
            </a:r>
            <a:r>
              <a:rPr lang="en-US" sz="1800" dirty="0" err="1">
                <a:sym typeface="+mn-ea"/>
              </a:rPr>
              <a:t>ασκήσεων</a:t>
            </a:r>
            <a:r>
              <a:rPr lang="en-US" sz="1800" dirty="0">
                <a:sym typeface="+mn-ea"/>
              </a:rPr>
              <a:t> </a:t>
            </a:r>
            <a:r>
              <a:rPr lang="en-US" sz="1800" dirty="0" err="1">
                <a:sym typeface="+mn-ea"/>
              </a:rPr>
              <a:t>προς</a:t>
            </a:r>
            <a:r>
              <a:rPr lang="en-US" sz="1800" dirty="0">
                <a:sym typeface="+mn-ea"/>
              </a:rPr>
              <a:t> </a:t>
            </a:r>
            <a:r>
              <a:rPr lang="en-US" sz="1800" dirty="0" err="1">
                <a:sym typeface="+mn-ea"/>
              </a:rPr>
              <a:t>στόχους</a:t>
            </a:r>
            <a:r>
              <a:rPr lang="en-US" sz="1800" dirty="0">
                <a:sym typeface="+mn-ea"/>
              </a:rPr>
              <a:t> </a:t>
            </a:r>
            <a:r>
              <a:rPr lang="en-US" sz="1800" dirty="0" err="1">
                <a:sym typeface="+mn-ea"/>
              </a:rPr>
              <a:t>με</a:t>
            </a:r>
            <a:r>
              <a:rPr lang="en-US" sz="1800" dirty="0">
                <a:sym typeface="+mn-ea"/>
              </a:rPr>
              <a:t> </a:t>
            </a:r>
            <a:r>
              <a:rPr lang="en-US" sz="1800" dirty="0" err="1">
                <a:sym typeface="+mn-ea"/>
              </a:rPr>
              <a:t>μεγαλύτερο</a:t>
            </a:r>
            <a:r>
              <a:rPr lang="en-US" sz="1800" dirty="0">
                <a:sym typeface="+mn-ea"/>
              </a:rPr>
              <a:t> </a:t>
            </a:r>
            <a:r>
              <a:rPr lang="en-US" sz="1800" dirty="0" err="1">
                <a:sym typeface="+mn-ea"/>
              </a:rPr>
              <a:t>κίνητρο</a:t>
            </a:r>
            <a:r>
              <a:rPr lang="en-US" sz="1800" dirty="0">
                <a:sym typeface="+mn-ea"/>
              </a:rPr>
              <a:t> </a:t>
            </a:r>
            <a:r>
              <a:rPr lang="en-US" sz="1800" dirty="0" err="1">
                <a:sym typeface="+mn-ea"/>
              </a:rPr>
              <a:t>για</a:t>
            </a:r>
            <a:r>
              <a:rPr lang="en-US" sz="1800" dirty="0">
                <a:sym typeface="+mn-ea"/>
              </a:rPr>
              <a:t> </a:t>
            </a:r>
            <a:r>
              <a:rPr lang="en-US" sz="1800" dirty="0" err="1">
                <a:sym typeface="+mn-ea"/>
              </a:rPr>
              <a:t>τον</a:t>
            </a:r>
            <a:r>
              <a:rPr lang="en-US" sz="1800" dirty="0">
                <a:sym typeface="+mn-ea"/>
              </a:rPr>
              <a:t> </a:t>
            </a:r>
            <a:r>
              <a:rPr lang="en-US" sz="1800" dirty="0" err="1">
                <a:sym typeface="+mn-ea"/>
              </a:rPr>
              <a:t>ασθενή</a:t>
            </a:r>
            <a:r>
              <a:rPr lang="en-US" sz="1800" dirty="0">
                <a:sym typeface="+mn-ea"/>
              </a:rPr>
              <a:t> </a:t>
            </a:r>
            <a:r>
              <a:rPr lang="en-US" sz="1800" dirty="0" err="1">
                <a:sym typeface="+mn-ea"/>
              </a:rPr>
              <a:t>και</a:t>
            </a:r>
            <a:r>
              <a:rPr lang="en-US" sz="1800" dirty="0">
                <a:sym typeface="+mn-ea"/>
              </a:rPr>
              <a:t> </a:t>
            </a:r>
            <a:r>
              <a:rPr lang="en-US" sz="1800" dirty="0" err="1">
                <a:sym typeface="+mn-ea"/>
              </a:rPr>
              <a:t>είναι</a:t>
            </a:r>
            <a:r>
              <a:rPr lang="en-US" sz="1800" dirty="0">
                <a:sym typeface="+mn-ea"/>
              </a:rPr>
              <a:t> </a:t>
            </a:r>
            <a:r>
              <a:rPr lang="en-US" sz="1800" dirty="0" err="1">
                <a:sym typeface="+mn-ea"/>
              </a:rPr>
              <a:t>ευχάριστο</a:t>
            </a:r>
            <a:r>
              <a:rPr lang="en-US" sz="1800" dirty="0">
                <a:sym typeface="+mn-ea"/>
              </a:rPr>
              <a:t> στη </a:t>
            </a:r>
            <a:r>
              <a:rPr lang="en-US" sz="1800" dirty="0" err="1">
                <a:sym typeface="+mn-ea"/>
              </a:rPr>
              <a:t>χρήση</a:t>
            </a:r>
            <a:endParaRPr lang="en-US" sz="1800" dirty="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n-US" sz="1800" dirty="0"/>
          </a:p>
        </p:txBody>
      </p:sp>
      <p:pic>
        <p:nvPicPr>
          <p:cNvPr id="5" name="Picture 5" descr="60d32af51ef1dd148bfdc8ac_ar-glasses-in-gaming-education-medicine-and-art-1"/>
          <p:cNvPicPr>
            <a:picLocks noGrp="1" noChangeAspect="1"/>
          </p:cNvPicPr>
          <p:nvPr>
            <p:ph sz="half" idx="2"/>
          </p:nvPr>
        </p:nvPicPr>
        <p:blipFill>
          <a:blip r:embed="rId1"/>
          <a:stretch>
            <a:fillRect/>
          </a:stretch>
        </p:blipFill>
        <p:spPr>
          <a:xfrm>
            <a:off x="6663764" y="1613646"/>
            <a:ext cx="5017248" cy="3632760"/>
          </a:xfrm>
          <a:prstGeom prst="rect">
            <a:avLst/>
          </a:prstGeom>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189355" y="60960"/>
            <a:ext cx="10164445" cy="608965"/>
          </a:xfrm>
        </p:spPr>
        <p:txBody>
          <a:bodyPr>
            <a:normAutofit fontScale="90000"/>
          </a:bodyPr>
          <a:lstStyle/>
          <a:p>
            <a:r>
              <a:rPr lang="el-GR" altLang="en-US" dirty="0"/>
              <a:t>                                  </a:t>
            </a:r>
            <a:r>
              <a:rPr lang="el-GR" altLang="en-US" dirty="0" smtClean="0"/>
              <a:t>ΕΡΕΥΝΕΣ</a:t>
            </a:r>
            <a:endParaRPr lang="el-GR" altLang="en-US" dirty="0"/>
          </a:p>
        </p:txBody>
      </p:sp>
      <p:graphicFrame>
        <p:nvGraphicFramePr>
          <p:cNvPr id="10" name="Table 9"/>
          <p:cNvGraphicFramePr/>
          <p:nvPr/>
        </p:nvGraphicFramePr>
        <p:xfrm>
          <a:off x="280035" y="792480"/>
          <a:ext cx="11631930" cy="5852160"/>
        </p:xfrm>
        <a:graphic>
          <a:graphicData uri="http://schemas.openxmlformats.org/drawingml/2006/table">
            <a:tbl>
              <a:tblPr firstRow="1" bandRow="1">
                <a:tableStyleId>{5C22544A-7EE6-4342-B048-85BDC9FD1C3A}</a:tableStyleId>
              </a:tblPr>
              <a:tblGrid>
                <a:gridCol w="2326005"/>
                <a:gridCol w="2327910"/>
                <a:gridCol w="2324100"/>
                <a:gridCol w="2483485"/>
                <a:gridCol w="2170430"/>
              </a:tblGrid>
              <a:tr h="640080">
                <a:tc>
                  <a:txBody>
                    <a:bodyPr/>
                    <a:lstStyle/>
                    <a:p>
                      <a:pPr>
                        <a:buNone/>
                      </a:pPr>
                      <a:r>
                        <a:rPr lang="en-US" altLang="el-GR" sz="1800" dirty="0" smtClean="0">
                          <a:solidFill>
                            <a:schemeClr val="tx1"/>
                          </a:solidFill>
                          <a:sym typeface="+mn-ea"/>
                        </a:rPr>
                        <a:t>        </a:t>
                      </a:r>
                      <a:r>
                        <a:rPr lang="el-GR" sz="1800" dirty="0" smtClean="0">
                          <a:solidFill>
                            <a:schemeClr val="tx1"/>
                          </a:solidFill>
                          <a:sym typeface="+mn-ea"/>
                        </a:rPr>
                        <a:t>ΣΥΓΓΡΑΦΕΙΣ</a:t>
                      </a:r>
                      <a:endParaRPr lang="en-US" dirty="0"/>
                    </a:p>
                  </a:txBody>
                  <a:tcPr/>
                </a:tc>
                <a:tc>
                  <a:txBody>
                    <a:bodyPr/>
                    <a:lstStyle/>
                    <a:p>
                      <a:pPr>
                        <a:buNone/>
                      </a:pPr>
                      <a:r>
                        <a:rPr lang="en-US" altLang="el-GR" sz="1800" dirty="0" smtClean="0">
                          <a:solidFill>
                            <a:schemeClr val="tx1"/>
                          </a:solidFill>
                          <a:sym typeface="+mn-ea"/>
                        </a:rPr>
                        <a:t>             </a:t>
                      </a:r>
                      <a:r>
                        <a:rPr lang="el-GR" sz="1800" dirty="0" smtClean="0">
                          <a:solidFill>
                            <a:schemeClr val="tx1"/>
                          </a:solidFill>
                          <a:sym typeface="+mn-ea"/>
                        </a:rPr>
                        <a:t>ΣΚΟΠΟΣ</a:t>
                      </a:r>
                      <a:endParaRPr lang="el-GR" sz="1800" dirty="0">
                        <a:solidFill>
                          <a:schemeClr val="tx1"/>
                        </a:solidFill>
                      </a:endParaRPr>
                    </a:p>
                    <a:p>
                      <a:pPr>
                        <a:buNone/>
                      </a:pPr>
                      <a:endParaRPr lang="en-US"/>
                    </a:p>
                  </a:txBody>
                  <a:tcPr/>
                </a:tc>
                <a:tc>
                  <a:txBody>
                    <a:bodyPr/>
                    <a:lstStyle/>
                    <a:p>
                      <a:pPr>
                        <a:buNone/>
                      </a:pPr>
                      <a:r>
                        <a:rPr lang="en-US" altLang="el-GR" sz="1800" dirty="0" smtClean="0">
                          <a:solidFill>
                            <a:schemeClr val="tx1"/>
                          </a:solidFill>
                          <a:sym typeface="+mn-ea"/>
                        </a:rPr>
                        <a:t>           </a:t>
                      </a:r>
                      <a:r>
                        <a:rPr lang="el-GR" sz="1800" dirty="0" smtClean="0">
                          <a:solidFill>
                            <a:schemeClr val="tx1"/>
                          </a:solidFill>
                          <a:sym typeface="+mn-ea"/>
                        </a:rPr>
                        <a:t>ΜΕΘΟΔΟΣ</a:t>
                      </a:r>
                      <a:endParaRPr lang="el-GR" sz="1800" dirty="0">
                        <a:solidFill>
                          <a:schemeClr val="tx1"/>
                        </a:solidFill>
                      </a:endParaRPr>
                    </a:p>
                    <a:p>
                      <a:pPr>
                        <a:buNone/>
                      </a:pPr>
                      <a:r>
                        <a:rPr lang="en-US"/>
                        <a:t> </a:t>
                      </a:r>
                      <a:endParaRPr lang="en-US"/>
                    </a:p>
                  </a:txBody>
                  <a:tcPr/>
                </a:tc>
                <a:tc>
                  <a:txBody>
                    <a:bodyPr/>
                    <a:lstStyle/>
                    <a:p>
                      <a:pPr>
                        <a:buNone/>
                      </a:pPr>
                      <a:r>
                        <a:rPr lang="en-US" altLang="el-GR" sz="1800" dirty="0" smtClean="0">
                          <a:solidFill>
                            <a:schemeClr val="tx1"/>
                          </a:solidFill>
                          <a:sym typeface="+mn-ea"/>
                        </a:rPr>
                        <a:t>      </a:t>
                      </a:r>
                      <a:r>
                        <a:rPr lang="el-GR" sz="1800" dirty="0" smtClean="0">
                          <a:solidFill>
                            <a:schemeClr val="tx1"/>
                          </a:solidFill>
                          <a:sym typeface="+mn-ea"/>
                        </a:rPr>
                        <a:t>ΑΠΟΤΕΛΕΣΜΑΤΑ</a:t>
                      </a:r>
                      <a:endParaRPr lang="en-US"/>
                    </a:p>
                  </a:txBody>
                  <a:tcPr/>
                </a:tc>
                <a:tc>
                  <a:txBody>
                    <a:bodyPr/>
                    <a:lstStyle/>
                    <a:p>
                      <a:pPr>
                        <a:buNone/>
                      </a:pPr>
                      <a:r>
                        <a:rPr lang="en-US" altLang="el-GR" sz="1800" dirty="0" smtClean="0">
                          <a:solidFill>
                            <a:schemeClr val="tx1"/>
                          </a:solidFill>
                          <a:sym typeface="+mn-ea"/>
                        </a:rPr>
                        <a:t>     </a:t>
                      </a:r>
                      <a:r>
                        <a:rPr lang="el-GR" sz="1800" dirty="0" smtClean="0">
                          <a:solidFill>
                            <a:schemeClr val="tx1"/>
                          </a:solidFill>
                          <a:sym typeface="+mn-ea"/>
                        </a:rPr>
                        <a:t>ΣΥΜΠΕΡΑΣΜΑ</a:t>
                      </a:r>
                      <a:endParaRPr lang="el-GR" sz="1800" dirty="0">
                        <a:solidFill>
                          <a:schemeClr val="tx1"/>
                        </a:solidFill>
                      </a:endParaRPr>
                    </a:p>
                    <a:p>
                      <a:pPr>
                        <a:buNone/>
                      </a:pPr>
                      <a:endParaRPr lang="en-US" dirty="0"/>
                    </a:p>
                  </a:txBody>
                  <a:tcPr/>
                </a:tc>
              </a:tr>
              <a:tr h="5075555">
                <a:tc>
                  <a:txBody>
                    <a:bodyPr/>
                    <a:lstStyle/>
                    <a:p>
                      <a:pPr>
                        <a:buNone/>
                      </a:pPr>
                      <a:r>
                        <a:rPr lang="en-US" dirty="0"/>
                        <a:t>Clarissa Barros de Oliveira, </a:t>
                      </a:r>
                      <a:r>
                        <a:rPr lang="en-US" dirty="0" err="1"/>
                        <a:t>Arly</a:t>
                      </a:r>
                      <a:r>
                        <a:rPr lang="en-US" dirty="0"/>
                        <a:t> dos Santos </a:t>
                      </a:r>
                      <a:r>
                        <a:rPr lang="en-US" dirty="0" err="1"/>
                        <a:t>Cristhiane</a:t>
                      </a:r>
                      <a:r>
                        <a:rPr lang="en-US" dirty="0"/>
                        <a:t> </a:t>
                      </a:r>
                      <a:r>
                        <a:rPr lang="en-US" dirty="0" err="1"/>
                        <a:t>Garabello</a:t>
                      </a:r>
                      <a:r>
                        <a:rPr lang="en-US" dirty="0"/>
                        <a:t> </a:t>
                      </a:r>
                      <a:r>
                        <a:rPr lang="en-US" dirty="0" err="1"/>
                        <a:t>Pires</a:t>
                      </a:r>
                      <a:r>
                        <a:rPr lang="en-US" dirty="0"/>
                        <a:t>, </a:t>
                      </a:r>
                      <a:r>
                        <a:rPr lang="en-US" dirty="0" err="1"/>
                        <a:t>Viviana</a:t>
                      </a:r>
                      <a:r>
                        <a:rPr lang="en-US" dirty="0"/>
                        <a:t> </a:t>
                      </a:r>
                      <a:r>
                        <a:rPr lang="en-US" dirty="0" err="1"/>
                        <a:t>Dylewski</a:t>
                      </a:r>
                      <a:r>
                        <a:rPr lang="en-US" dirty="0"/>
                        <a:t> and Ricardo </a:t>
                      </a:r>
                      <a:endParaRPr lang="en-US" dirty="0"/>
                    </a:p>
                    <a:p>
                      <a:pPr>
                        <a:buNone/>
                      </a:pPr>
                      <a:r>
                        <a:rPr lang="en-US" dirty="0"/>
                        <a:t>Mario </a:t>
                      </a:r>
                      <a:r>
                        <a:rPr lang="en-US" dirty="0" err="1"/>
                        <a:t>Arida</a:t>
                      </a:r>
                      <a:endParaRPr lang="en-US" dirty="0"/>
                    </a:p>
                  </a:txBody>
                  <a:tcPr>
                    <a:solidFill>
                      <a:srgbClr val="CBD3EC"/>
                    </a:solidFill>
                  </a:tcPr>
                </a:tc>
                <a:tc>
                  <a:txBody>
                    <a:bodyPr/>
                    <a:lstStyle/>
                    <a:p>
                      <a:pPr>
                        <a:buNone/>
                      </a:pPr>
                      <a:r>
                        <a:rPr lang="en-US" dirty="0" err="1"/>
                        <a:t>Εκτίµηση</a:t>
                      </a:r>
                      <a:r>
                        <a:rPr lang="en-US" dirty="0"/>
                        <a:t> </a:t>
                      </a:r>
                      <a:r>
                        <a:rPr lang="en-US" dirty="0" err="1"/>
                        <a:t>της</a:t>
                      </a:r>
                      <a:r>
                        <a:rPr lang="en-US" dirty="0"/>
                        <a:t> </a:t>
                      </a:r>
                      <a:r>
                        <a:rPr lang="en-US" dirty="0" err="1"/>
                        <a:t>επίδρασης</a:t>
                      </a:r>
                      <a:r>
                        <a:rPr lang="en-US" dirty="0"/>
                        <a:t> </a:t>
                      </a:r>
                      <a:r>
                        <a:rPr lang="en-US" dirty="0" err="1"/>
                        <a:t>του</a:t>
                      </a:r>
                      <a:r>
                        <a:rPr lang="en-US" dirty="0"/>
                        <a:t> </a:t>
                      </a:r>
                      <a:r>
                        <a:rPr lang="en-US" dirty="0" err="1"/>
                        <a:t>RAGT</a:t>
                      </a:r>
                      <a:r>
                        <a:rPr lang="en-US" dirty="0"/>
                        <a:t> (Robot - Assisted Gait Training) </a:t>
                      </a:r>
                      <a:r>
                        <a:rPr lang="en-US" dirty="0" err="1"/>
                        <a:t>στην</a:t>
                      </a:r>
                      <a:r>
                        <a:rPr lang="en-US" dirty="0"/>
                        <a:t> </a:t>
                      </a:r>
                      <a:r>
                        <a:rPr lang="en-US" dirty="0" err="1"/>
                        <a:t>ισορροπία</a:t>
                      </a:r>
                      <a:r>
                        <a:rPr lang="en-US" dirty="0"/>
                        <a:t>, </a:t>
                      </a:r>
                      <a:r>
                        <a:rPr lang="en-US" dirty="0" err="1"/>
                        <a:t>τον</a:t>
                      </a:r>
                      <a:r>
                        <a:rPr lang="en-US" dirty="0"/>
                        <a:t> </a:t>
                      </a:r>
                      <a:r>
                        <a:rPr lang="en-US" dirty="0" err="1"/>
                        <a:t>συντονισµό</a:t>
                      </a:r>
                      <a:r>
                        <a:rPr lang="en-US" dirty="0"/>
                        <a:t> </a:t>
                      </a:r>
                      <a:r>
                        <a:rPr lang="en-US" dirty="0" err="1"/>
                        <a:t>και</a:t>
                      </a:r>
                      <a:r>
                        <a:rPr lang="en-US" dirty="0"/>
                        <a:t> </a:t>
                      </a:r>
                      <a:r>
                        <a:rPr lang="en-US" dirty="0" err="1"/>
                        <a:t>τη</a:t>
                      </a:r>
                      <a:r>
                        <a:rPr lang="en-US" dirty="0"/>
                        <a:t> </a:t>
                      </a:r>
                      <a:r>
                        <a:rPr lang="en-US" dirty="0" err="1"/>
                        <a:t>λειτουργική</a:t>
                      </a:r>
                      <a:r>
                        <a:rPr lang="en-US" dirty="0"/>
                        <a:t> </a:t>
                      </a:r>
                      <a:r>
                        <a:rPr lang="en-US" dirty="0" err="1"/>
                        <a:t>ανεξαρτησία</a:t>
                      </a:r>
                      <a:r>
                        <a:rPr lang="en-US" dirty="0"/>
                        <a:t> </a:t>
                      </a:r>
                      <a:r>
                        <a:rPr lang="en-US" dirty="0" err="1"/>
                        <a:t>στις</a:t>
                      </a:r>
                      <a:endParaRPr lang="en-US" dirty="0"/>
                    </a:p>
                    <a:p>
                      <a:pPr>
                        <a:buNone/>
                      </a:pPr>
                      <a:r>
                        <a:rPr lang="en-US" dirty="0" err="1"/>
                        <a:t>δραστηριότητες</a:t>
                      </a:r>
                      <a:r>
                        <a:rPr lang="en-US" dirty="0"/>
                        <a:t> </a:t>
                      </a:r>
                      <a:r>
                        <a:rPr lang="en-US" dirty="0" err="1"/>
                        <a:t>της</a:t>
                      </a:r>
                      <a:r>
                        <a:rPr lang="en-US" dirty="0"/>
                        <a:t> </a:t>
                      </a:r>
                      <a:r>
                        <a:rPr lang="en-US" dirty="0" err="1"/>
                        <a:t>καθηµερινής</a:t>
                      </a:r>
                      <a:r>
                        <a:rPr lang="en-US" dirty="0"/>
                        <a:t> </a:t>
                      </a:r>
                      <a:r>
                        <a:rPr lang="en-US" dirty="0" err="1"/>
                        <a:t>ζωής</a:t>
                      </a:r>
                      <a:r>
                        <a:rPr lang="en-US" dirty="0"/>
                        <a:t> </a:t>
                      </a:r>
                      <a:r>
                        <a:rPr lang="en-US" dirty="0" err="1"/>
                        <a:t>επιζώντων</a:t>
                      </a:r>
                      <a:r>
                        <a:rPr lang="en-US" dirty="0"/>
                        <a:t> </a:t>
                      </a:r>
                      <a:r>
                        <a:rPr lang="en-US" dirty="0" err="1"/>
                        <a:t>από</a:t>
                      </a:r>
                      <a:r>
                        <a:rPr lang="en-US" dirty="0"/>
                        <a:t> </a:t>
                      </a:r>
                      <a:r>
                        <a:rPr lang="en-US" dirty="0" err="1"/>
                        <a:t>χρόνιο</a:t>
                      </a:r>
                      <a:r>
                        <a:rPr lang="en-US" dirty="0"/>
                        <a:t> </a:t>
                      </a:r>
                      <a:r>
                        <a:rPr lang="en-US" dirty="0" err="1"/>
                        <a:t>εγκεφαλικό</a:t>
                      </a:r>
                      <a:r>
                        <a:rPr lang="en-US" dirty="0"/>
                        <a:t> µε </a:t>
                      </a:r>
                      <a:r>
                        <a:rPr lang="en-US" dirty="0" err="1" smtClean="0"/>
                        <a:t>αταξία</a:t>
                      </a:r>
                      <a:r>
                        <a:rPr lang="el-GR" dirty="0" smtClean="0"/>
                        <a:t>.</a:t>
                      </a:r>
                      <a:endParaRPr lang="en-US" dirty="0"/>
                    </a:p>
                  </a:txBody>
                  <a:tcPr>
                    <a:solidFill>
                      <a:srgbClr val="CBD3EC"/>
                    </a:solidFill>
                  </a:tcPr>
                </a:tc>
                <a:tc>
                  <a:txBody>
                    <a:bodyPr/>
                    <a:lstStyle/>
                    <a:p>
                      <a:pPr>
                        <a:buNone/>
                      </a:pPr>
                      <a:r>
                        <a:rPr lang="el-GR" altLang="en-US" sz="1400" dirty="0"/>
                        <a:t>Αποτελεί μία τ</a:t>
                      </a:r>
                      <a:r>
                        <a:rPr lang="en-US" sz="1400" dirty="0" err="1"/>
                        <a:t>υχαιοποιημένη</a:t>
                      </a:r>
                      <a:r>
                        <a:rPr lang="en-US" sz="1400" dirty="0"/>
                        <a:t> </a:t>
                      </a:r>
                      <a:r>
                        <a:rPr lang="en-US" sz="1400" dirty="0" err="1"/>
                        <a:t>ελεγχόμενη</a:t>
                      </a:r>
                      <a:r>
                        <a:rPr lang="en-US" sz="1400" dirty="0"/>
                        <a:t> </a:t>
                      </a:r>
                      <a:r>
                        <a:rPr lang="en-US" sz="1400" dirty="0" err="1"/>
                        <a:t>δοκιμή</a:t>
                      </a:r>
                      <a:r>
                        <a:rPr lang="en-US" sz="1400" dirty="0"/>
                        <a:t>. </a:t>
                      </a:r>
                      <a:r>
                        <a:rPr lang="en-US" sz="1400" dirty="0" err="1"/>
                        <a:t>Οι</a:t>
                      </a:r>
                      <a:r>
                        <a:rPr lang="en-US" sz="1400" dirty="0"/>
                        <a:t> </a:t>
                      </a:r>
                      <a:r>
                        <a:rPr lang="en-US" sz="1400" dirty="0" err="1"/>
                        <a:t>ασθενείς</a:t>
                      </a:r>
                      <a:r>
                        <a:rPr lang="en-US" sz="1400" dirty="0"/>
                        <a:t> </a:t>
                      </a:r>
                      <a:r>
                        <a:rPr lang="en-US" sz="1400" dirty="0" err="1"/>
                        <a:t>κατανεμήθηκαν</a:t>
                      </a:r>
                      <a:r>
                        <a:rPr lang="en-US" sz="1400" dirty="0"/>
                        <a:t> </a:t>
                      </a:r>
                      <a:r>
                        <a:rPr lang="en-US" sz="1400" dirty="0" err="1"/>
                        <a:t>είτε</a:t>
                      </a:r>
                      <a:r>
                        <a:rPr lang="en-US" sz="1400" dirty="0"/>
                        <a:t> </a:t>
                      </a:r>
                      <a:r>
                        <a:rPr lang="en-US" sz="1400" dirty="0" err="1"/>
                        <a:t>σε</a:t>
                      </a:r>
                      <a:r>
                        <a:rPr lang="en-US" sz="1400" dirty="0"/>
                        <a:t> </a:t>
                      </a:r>
                      <a:r>
                        <a:rPr lang="en-US" sz="1400" dirty="0" err="1"/>
                        <a:t>προπόνηση</a:t>
                      </a:r>
                      <a:r>
                        <a:rPr lang="en-US" sz="1400" dirty="0"/>
                        <a:t> </a:t>
                      </a:r>
                      <a:r>
                        <a:rPr lang="en-US" sz="1400" dirty="0" err="1"/>
                        <a:t>βάδισης</a:t>
                      </a:r>
                      <a:endParaRPr lang="en-US" sz="1400" dirty="0"/>
                    </a:p>
                    <a:p>
                      <a:pPr>
                        <a:buNone/>
                      </a:pPr>
                      <a:r>
                        <a:rPr lang="en-US" sz="1400" dirty="0" err="1"/>
                        <a:t>υποβοηθούμενη</a:t>
                      </a:r>
                      <a:r>
                        <a:rPr lang="en-US" sz="1400" dirty="0"/>
                        <a:t> </a:t>
                      </a:r>
                      <a:r>
                        <a:rPr lang="en-US" sz="1400" dirty="0" err="1"/>
                        <a:t>από</a:t>
                      </a:r>
                      <a:r>
                        <a:rPr lang="en-US" sz="1400" dirty="0"/>
                        <a:t> </a:t>
                      </a:r>
                      <a:r>
                        <a:rPr lang="en-US" sz="1400" dirty="0" err="1"/>
                        <a:t>θεραπευτή</a:t>
                      </a:r>
                      <a:r>
                        <a:rPr lang="en-US" sz="1400" dirty="0"/>
                        <a:t> (TAGT) </a:t>
                      </a:r>
                      <a:r>
                        <a:rPr lang="en-US" sz="1400" dirty="0" err="1"/>
                        <a:t>είτε</a:t>
                      </a:r>
                      <a:r>
                        <a:rPr lang="en-US" sz="1400" dirty="0"/>
                        <a:t> </a:t>
                      </a:r>
                      <a:r>
                        <a:rPr lang="en-US" sz="1400" dirty="0" err="1"/>
                        <a:t>σε</a:t>
                      </a:r>
                      <a:r>
                        <a:rPr lang="en-US" sz="1400" dirty="0"/>
                        <a:t> </a:t>
                      </a:r>
                      <a:r>
                        <a:rPr lang="en-US" sz="1400" dirty="0" err="1"/>
                        <a:t>ρομποτική</a:t>
                      </a:r>
                      <a:r>
                        <a:rPr lang="en-US" sz="1400" dirty="0"/>
                        <a:t> </a:t>
                      </a:r>
                      <a:r>
                        <a:rPr lang="en-US" sz="1400" dirty="0" err="1"/>
                        <a:t>υποβοηθούμενη</a:t>
                      </a:r>
                      <a:r>
                        <a:rPr lang="en-US" sz="1400" dirty="0"/>
                        <a:t> </a:t>
                      </a:r>
                      <a:r>
                        <a:rPr lang="en-US" sz="1400" dirty="0" err="1"/>
                        <a:t>εκπαίδευση</a:t>
                      </a:r>
                      <a:r>
                        <a:rPr lang="en-US" sz="1400" dirty="0"/>
                        <a:t> </a:t>
                      </a:r>
                      <a:r>
                        <a:rPr lang="en-US" sz="1400" dirty="0" err="1"/>
                        <a:t>βάδισης</a:t>
                      </a:r>
                      <a:endParaRPr lang="en-US" sz="1400" dirty="0"/>
                    </a:p>
                    <a:p>
                      <a:pPr>
                        <a:buNone/>
                      </a:pPr>
                      <a:r>
                        <a:rPr lang="en-US" sz="1400" dirty="0"/>
                        <a:t>(RAGT). </a:t>
                      </a:r>
                      <a:r>
                        <a:rPr lang="en-US" sz="1400" dirty="0" err="1"/>
                        <a:t>Και</a:t>
                      </a:r>
                      <a:r>
                        <a:rPr lang="en-US" sz="1400" dirty="0"/>
                        <a:t> </a:t>
                      </a:r>
                      <a:r>
                        <a:rPr lang="en-US" sz="1400" dirty="0" err="1"/>
                        <a:t>οι</a:t>
                      </a:r>
                      <a:r>
                        <a:rPr lang="en-US" sz="1400" dirty="0"/>
                        <a:t> </a:t>
                      </a:r>
                      <a:r>
                        <a:rPr lang="en-US" sz="1400" dirty="0" err="1"/>
                        <a:t>δύο</a:t>
                      </a:r>
                      <a:r>
                        <a:rPr lang="en-US" sz="1400" dirty="0"/>
                        <a:t> </a:t>
                      </a:r>
                      <a:r>
                        <a:rPr lang="en-US" sz="1400" dirty="0" err="1"/>
                        <a:t>ομάδες</a:t>
                      </a:r>
                      <a:r>
                        <a:rPr lang="en-US" sz="1400" dirty="0"/>
                        <a:t> </a:t>
                      </a:r>
                      <a:r>
                        <a:rPr lang="en-US" sz="1400" dirty="0" err="1"/>
                        <a:t>έλαβαν</a:t>
                      </a:r>
                      <a:r>
                        <a:rPr lang="en-US" sz="1400" dirty="0"/>
                        <a:t> 3 </a:t>
                      </a:r>
                      <a:r>
                        <a:rPr lang="en-US" sz="1400" dirty="0" err="1"/>
                        <a:t>εβδομαδιαίες</a:t>
                      </a:r>
                      <a:r>
                        <a:rPr lang="en-US" sz="1400" dirty="0"/>
                        <a:t> </a:t>
                      </a:r>
                      <a:r>
                        <a:rPr lang="en-US" sz="1400" dirty="0" err="1"/>
                        <a:t>συνεδρίες</a:t>
                      </a:r>
                      <a:r>
                        <a:rPr lang="en-US" sz="1400" dirty="0"/>
                        <a:t> </a:t>
                      </a:r>
                      <a:r>
                        <a:rPr lang="en-US" sz="1400" dirty="0" err="1"/>
                        <a:t>φυσικοθεραπείας</a:t>
                      </a:r>
                      <a:r>
                        <a:rPr lang="en-US" sz="1400" dirty="0"/>
                        <a:t> </a:t>
                      </a:r>
                      <a:r>
                        <a:rPr lang="en-US" sz="1400" dirty="0" err="1"/>
                        <a:t>με</a:t>
                      </a:r>
                      <a:r>
                        <a:rPr lang="en-US" sz="1400" dirty="0"/>
                        <a:t> </a:t>
                      </a:r>
                      <a:r>
                        <a:rPr lang="en-US" sz="1400" dirty="0" err="1"/>
                        <a:t>εκτιμώμενη</a:t>
                      </a:r>
                      <a:r>
                        <a:rPr lang="en-US" sz="1400" dirty="0"/>
                        <a:t> </a:t>
                      </a:r>
                      <a:r>
                        <a:rPr lang="en-US" sz="1400" dirty="0" err="1"/>
                        <a:t>διάρκεια</a:t>
                      </a:r>
                      <a:endParaRPr lang="en-US" sz="1400" dirty="0"/>
                    </a:p>
                    <a:p>
                      <a:pPr>
                        <a:buNone/>
                      </a:pPr>
                      <a:r>
                        <a:rPr lang="en-US" sz="1400" dirty="0"/>
                        <a:t>60 </a:t>
                      </a:r>
                      <a:r>
                        <a:rPr lang="en-US" sz="1400" dirty="0" err="1"/>
                        <a:t>λεπτών</a:t>
                      </a:r>
                      <a:r>
                        <a:rPr lang="en-US" sz="1400" dirty="0"/>
                        <a:t> η </a:t>
                      </a:r>
                      <a:r>
                        <a:rPr lang="en-US" sz="1400" dirty="0" err="1"/>
                        <a:t>καθεμία</a:t>
                      </a:r>
                      <a:r>
                        <a:rPr lang="en-US" sz="1400" dirty="0"/>
                        <a:t> </a:t>
                      </a:r>
                      <a:r>
                        <a:rPr lang="en-US" sz="1400" dirty="0" err="1"/>
                        <a:t>και</a:t>
                      </a:r>
                      <a:r>
                        <a:rPr lang="en-US" sz="1400" dirty="0"/>
                        <a:t> </a:t>
                      </a:r>
                      <a:r>
                        <a:rPr lang="en-US" sz="1400" dirty="0" err="1"/>
                        <a:t>συνταγογραφήθηκαν</a:t>
                      </a:r>
                      <a:r>
                        <a:rPr lang="en-US" sz="1400" dirty="0"/>
                        <a:t> </a:t>
                      </a:r>
                      <a:r>
                        <a:rPr lang="en-US" sz="1400" dirty="0" err="1"/>
                        <a:t>ασκήσεις</a:t>
                      </a:r>
                      <a:r>
                        <a:rPr lang="en-US" sz="1400" dirty="0"/>
                        <a:t> </a:t>
                      </a:r>
                      <a:r>
                        <a:rPr lang="el-GR" sz="1400" dirty="0" smtClean="0"/>
                        <a:t>για</a:t>
                      </a:r>
                      <a:r>
                        <a:rPr lang="el-GR" sz="1400" baseline="0" dirty="0" smtClean="0"/>
                        <a:t> </a:t>
                      </a:r>
                      <a:r>
                        <a:rPr lang="en-US" sz="1400" dirty="0" err="1" smtClean="0"/>
                        <a:t>το</a:t>
                      </a:r>
                      <a:r>
                        <a:rPr lang="en-US" sz="1400" dirty="0" smtClean="0"/>
                        <a:t> </a:t>
                      </a:r>
                      <a:r>
                        <a:rPr lang="en-US" sz="1400" dirty="0" err="1"/>
                        <a:t>σπίτι</a:t>
                      </a:r>
                      <a:r>
                        <a:rPr lang="en-US" sz="1400" dirty="0"/>
                        <a:t>. </a:t>
                      </a:r>
                      <a:r>
                        <a:rPr lang="en-US" sz="1400" dirty="0" err="1"/>
                        <a:t>Τα</a:t>
                      </a:r>
                      <a:r>
                        <a:rPr lang="en-US" sz="1400" dirty="0"/>
                        <a:t> </a:t>
                      </a:r>
                      <a:r>
                        <a:rPr lang="en-US" sz="1400" dirty="0" err="1"/>
                        <a:t>ακόλουθα</a:t>
                      </a:r>
                      <a:r>
                        <a:rPr lang="en-US" sz="1400" dirty="0"/>
                        <a:t> </a:t>
                      </a:r>
                      <a:r>
                        <a:rPr lang="el-GR" sz="1400" dirty="0" smtClean="0"/>
                        <a:t>αποτελέσματα</a:t>
                      </a:r>
                      <a:endParaRPr lang="en-US" sz="1400" dirty="0"/>
                    </a:p>
                    <a:p>
                      <a:pPr>
                        <a:buNone/>
                      </a:pPr>
                      <a:r>
                        <a:rPr lang="en-US" sz="1400" dirty="0" err="1"/>
                        <a:t>αξιολογήθηκαν</a:t>
                      </a:r>
                      <a:r>
                        <a:rPr lang="en-US" sz="1400" dirty="0"/>
                        <a:t> </a:t>
                      </a:r>
                      <a:r>
                        <a:rPr lang="en-US" sz="1400" dirty="0" err="1"/>
                        <a:t>πριν</a:t>
                      </a:r>
                      <a:r>
                        <a:rPr lang="en-US" sz="1400" dirty="0"/>
                        <a:t> </a:t>
                      </a:r>
                      <a:r>
                        <a:rPr lang="en-US" sz="1400" dirty="0" err="1"/>
                        <a:t>και</a:t>
                      </a:r>
                      <a:r>
                        <a:rPr lang="en-US" sz="1400" dirty="0"/>
                        <a:t> </a:t>
                      </a:r>
                      <a:r>
                        <a:rPr lang="en-US" sz="1400" dirty="0" err="1"/>
                        <a:t>μετά</a:t>
                      </a:r>
                      <a:r>
                        <a:rPr lang="en-US" sz="1400" dirty="0"/>
                        <a:t> </a:t>
                      </a:r>
                      <a:r>
                        <a:rPr lang="en-US" sz="1400" dirty="0" err="1"/>
                        <a:t>την</a:t>
                      </a:r>
                      <a:r>
                        <a:rPr lang="en-US" sz="1400" dirty="0"/>
                        <a:t> </a:t>
                      </a:r>
                      <a:r>
                        <a:rPr lang="en-US" sz="1400" dirty="0" err="1"/>
                        <a:t>ολοκλήρωση</a:t>
                      </a:r>
                      <a:r>
                        <a:rPr lang="en-US" sz="1400" dirty="0"/>
                        <a:t> </a:t>
                      </a:r>
                      <a:r>
                        <a:rPr lang="en-US" sz="1400" dirty="0" err="1" smtClean="0"/>
                        <a:t>της</a:t>
                      </a:r>
                      <a:r>
                        <a:rPr lang="en-US" sz="1400" dirty="0" smtClean="0"/>
                        <a:t> </a:t>
                      </a:r>
                      <a:r>
                        <a:rPr lang="en-US" sz="1400" dirty="0" err="1"/>
                        <a:t>θεραπείας</a:t>
                      </a:r>
                      <a:r>
                        <a:rPr lang="en-US" sz="1400" dirty="0"/>
                        <a:t> </a:t>
                      </a:r>
                      <a:r>
                        <a:rPr lang="el-GR" sz="1400" dirty="0" smtClean="0"/>
                        <a:t>διάρκειας </a:t>
                      </a:r>
                      <a:r>
                        <a:rPr lang="en-US" sz="1400" dirty="0" smtClean="0"/>
                        <a:t>5 </a:t>
                      </a:r>
                      <a:r>
                        <a:rPr lang="en-US" sz="1400" dirty="0" err="1" smtClean="0"/>
                        <a:t>μηνών</a:t>
                      </a:r>
                      <a:r>
                        <a:rPr lang="el-GR" sz="1400" dirty="0" smtClean="0"/>
                        <a:t>.</a:t>
                      </a:r>
                      <a:endParaRPr lang="en-US" sz="1400" dirty="0"/>
                    </a:p>
                  </a:txBody>
                  <a:tcPr>
                    <a:solidFill>
                      <a:srgbClr val="CBD3EC"/>
                    </a:solidFill>
                  </a:tcPr>
                </a:tc>
                <a:tc>
                  <a:txBody>
                    <a:bodyPr/>
                    <a:lstStyle/>
                    <a:p>
                      <a:pPr>
                        <a:buNone/>
                      </a:pPr>
                      <a:r>
                        <a:rPr lang="en-US" sz="1400" dirty="0" err="1" smtClean="0"/>
                        <a:t>Και</a:t>
                      </a:r>
                      <a:r>
                        <a:rPr lang="en-US" sz="1400" dirty="0" smtClean="0"/>
                        <a:t> </a:t>
                      </a:r>
                      <a:r>
                        <a:rPr lang="en-US" sz="1400" dirty="0" err="1"/>
                        <a:t>οι</a:t>
                      </a:r>
                      <a:r>
                        <a:rPr lang="en-US" sz="1400" dirty="0"/>
                        <a:t> </a:t>
                      </a:r>
                      <a:r>
                        <a:rPr lang="en-US" sz="1400" dirty="0" err="1"/>
                        <a:t>δύο</a:t>
                      </a:r>
                      <a:r>
                        <a:rPr lang="en-US" sz="1400" dirty="0"/>
                        <a:t> </a:t>
                      </a:r>
                      <a:r>
                        <a:rPr lang="en-US" sz="1400" dirty="0" err="1"/>
                        <a:t>ομάδες</a:t>
                      </a:r>
                      <a:r>
                        <a:rPr lang="en-US" sz="1400" dirty="0"/>
                        <a:t> </a:t>
                      </a:r>
                      <a:r>
                        <a:rPr lang="en-US" sz="1400" dirty="0" err="1"/>
                        <a:t>εμφάνισαν</a:t>
                      </a:r>
                      <a:r>
                        <a:rPr lang="en-US" sz="1400" dirty="0"/>
                        <a:t> </a:t>
                      </a:r>
                      <a:r>
                        <a:rPr lang="en-US" sz="1400" dirty="0" err="1"/>
                        <a:t>στατιστικά</a:t>
                      </a:r>
                      <a:r>
                        <a:rPr lang="en-US" sz="1400" dirty="0"/>
                        <a:t> </a:t>
                      </a:r>
                      <a:r>
                        <a:rPr lang="en-US" sz="1400" dirty="0" err="1"/>
                        <a:t>σημαντική</a:t>
                      </a:r>
                      <a:r>
                        <a:rPr lang="en-US" sz="1400" dirty="0"/>
                        <a:t> </a:t>
                      </a:r>
                      <a:r>
                        <a:rPr lang="en-US" sz="1400" dirty="0" err="1"/>
                        <a:t>βελτίωση</a:t>
                      </a:r>
                      <a:endParaRPr lang="en-US" sz="1400" dirty="0"/>
                    </a:p>
                    <a:p>
                      <a:pPr>
                        <a:buNone/>
                      </a:pPr>
                      <a:r>
                        <a:rPr lang="en-US" sz="1400" dirty="0" err="1"/>
                        <a:t>στην</a:t>
                      </a:r>
                      <a:r>
                        <a:rPr lang="en-US" sz="1400" dirty="0"/>
                        <a:t> </a:t>
                      </a:r>
                      <a:r>
                        <a:rPr lang="en-US" sz="1400" dirty="0" err="1"/>
                        <a:t>ισορροπία</a:t>
                      </a:r>
                      <a:r>
                        <a:rPr lang="en-US" sz="1400" dirty="0"/>
                        <a:t>, στη </a:t>
                      </a:r>
                      <a:r>
                        <a:rPr lang="en-US" sz="1400" dirty="0" err="1" smtClean="0"/>
                        <a:t>λειτουργική</a:t>
                      </a:r>
                      <a:r>
                        <a:rPr lang="el-GR" sz="1400" dirty="0" smtClean="0"/>
                        <a:t> </a:t>
                      </a:r>
                      <a:r>
                        <a:rPr lang="en-US" sz="1400" dirty="0" smtClean="0"/>
                        <a:t> </a:t>
                      </a:r>
                      <a:r>
                        <a:rPr lang="en-US" sz="1400" dirty="0" err="1" smtClean="0"/>
                        <a:t>ανεξαρτησία</a:t>
                      </a:r>
                      <a:r>
                        <a:rPr lang="el-GR" sz="1400" dirty="0" smtClean="0"/>
                        <a:t> </a:t>
                      </a:r>
                      <a:r>
                        <a:rPr lang="en-US" sz="1400" dirty="0" smtClean="0"/>
                        <a:t> </a:t>
                      </a:r>
                      <a:r>
                        <a:rPr lang="en-US" sz="1400" dirty="0" err="1"/>
                        <a:t>και</a:t>
                      </a:r>
                      <a:r>
                        <a:rPr lang="en-US" sz="1400" dirty="0"/>
                        <a:t> </a:t>
                      </a:r>
                      <a:r>
                        <a:rPr lang="en-US" sz="1400" dirty="0" err="1"/>
                        <a:t>στα</a:t>
                      </a:r>
                      <a:r>
                        <a:rPr lang="en-US" sz="1400" dirty="0"/>
                        <a:t> </a:t>
                      </a:r>
                      <a:r>
                        <a:rPr lang="el-GR" sz="1400" dirty="0" smtClean="0"/>
                        <a:t>γ</a:t>
                      </a:r>
                      <a:r>
                        <a:rPr lang="en-US" sz="1400" dirty="0" err="1" smtClean="0"/>
                        <a:t>ενικά</a:t>
                      </a:r>
                      <a:r>
                        <a:rPr lang="en-US" sz="1400" dirty="0" smtClean="0"/>
                        <a:t> </a:t>
                      </a:r>
                      <a:r>
                        <a:rPr lang="en-US" sz="1400" dirty="0" err="1"/>
                        <a:t>συμπτώματα</a:t>
                      </a:r>
                      <a:r>
                        <a:rPr lang="en-US" sz="1400" dirty="0"/>
                        <a:t> </a:t>
                      </a:r>
                      <a:r>
                        <a:rPr lang="en-US" sz="1400" dirty="0" err="1"/>
                        <a:t>αταξίας</a:t>
                      </a:r>
                      <a:r>
                        <a:rPr lang="en-US" sz="1400" dirty="0"/>
                        <a:t>. </a:t>
                      </a:r>
                      <a:r>
                        <a:rPr lang="en-US" sz="1400" dirty="0" err="1"/>
                        <a:t>Δεν</a:t>
                      </a:r>
                      <a:r>
                        <a:rPr lang="en-US" sz="1400" dirty="0"/>
                        <a:t> </a:t>
                      </a:r>
                      <a:r>
                        <a:rPr lang="en-US" sz="1400" dirty="0" err="1"/>
                        <a:t>υπήρχαν</a:t>
                      </a:r>
                      <a:endParaRPr lang="en-US" sz="1400" dirty="0"/>
                    </a:p>
                    <a:p>
                      <a:pPr>
                        <a:buNone/>
                      </a:pPr>
                      <a:r>
                        <a:rPr lang="en-US" sz="1400" dirty="0" err="1"/>
                        <a:t>στατιστικά</a:t>
                      </a:r>
                      <a:r>
                        <a:rPr lang="en-US" sz="1400" dirty="0"/>
                        <a:t> </a:t>
                      </a:r>
                      <a:r>
                        <a:rPr lang="en-US" sz="1400" dirty="0" err="1"/>
                        <a:t>σημαντικές</a:t>
                      </a:r>
                      <a:r>
                        <a:rPr lang="en-US" sz="1400" dirty="0"/>
                        <a:t> </a:t>
                      </a:r>
                      <a:r>
                        <a:rPr lang="en-US" sz="1400" dirty="0" err="1"/>
                        <a:t>διαφορές</a:t>
                      </a:r>
                      <a:r>
                        <a:rPr lang="en-US" sz="1400" dirty="0"/>
                        <a:t> </a:t>
                      </a:r>
                      <a:r>
                        <a:rPr lang="en-US" sz="1400" dirty="0" err="1"/>
                        <a:t>για</a:t>
                      </a:r>
                      <a:r>
                        <a:rPr lang="en-US" sz="1400" dirty="0"/>
                        <a:t> </a:t>
                      </a:r>
                      <a:r>
                        <a:rPr lang="en-US" sz="1400" dirty="0" err="1"/>
                        <a:t>συγκρίσεις</a:t>
                      </a:r>
                      <a:r>
                        <a:rPr lang="en-US" sz="1400" dirty="0"/>
                        <a:t> </a:t>
                      </a:r>
                      <a:r>
                        <a:rPr lang="en-US" sz="1400" dirty="0" err="1"/>
                        <a:t>μεταξύ</a:t>
                      </a:r>
                      <a:r>
                        <a:rPr lang="en-US" sz="1400" dirty="0"/>
                        <a:t> </a:t>
                      </a:r>
                      <a:r>
                        <a:rPr lang="en-US" sz="1400" dirty="0" err="1"/>
                        <a:t>των</a:t>
                      </a:r>
                      <a:r>
                        <a:rPr lang="en-US" sz="1400" dirty="0"/>
                        <a:t> </a:t>
                      </a:r>
                      <a:r>
                        <a:rPr lang="en-US" sz="1400" dirty="0" err="1"/>
                        <a:t>ομάδων</a:t>
                      </a:r>
                      <a:r>
                        <a:rPr lang="en-US" sz="1400" dirty="0"/>
                        <a:t> </a:t>
                      </a:r>
                      <a:r>
                        <a:rPr lang="en-US" sz="1400" dirty="0" err="1"/>
                        <a:t>τόσο</a:t>
                      </a:r>
                      <a:r>
                        <a:rPr lang="en-US" sz="1400" dirty="0"/>
                        <a:t> </a:t>
                      </a:r>
                      <a:r>
                        <a:rPr lang="en-US" sz="1400" dirty="0" err="1"/>
                        <a:t>κατά</a:t>
                      </a:r>
                      <a:r>
                        <a:rPr lang="en-US" sz="1400" dirty="0"/>
                        <a:t> </a:t>
                      </a:r>
                      <a:r>
                        <a:rPr lang="en-US" sz="1400" dirty="0" err="1"/>
                        <a:t>την</a:t>
                      </a:r>
                      <a:r>
                        <a:rPr lang="en-US" sz="1400" dirty="0"/>
                        <a:t> </a:t>
                      </a:r>
                      <a:r>
                        <a:rPr lang="en-US" sz="1400" dirty="0" err="1"/>
                        <a:t>έναρξη</a:t>
                      </a:r>
                      <a:r>
                        <a:rPr lang="en-US" sz="1400" dirty="0"/>
                        <a:t> </a:t>
                      </a:r>
                      <a:r>
                        <a:rPr lang="en-US" sz="1400" dirty="0" err="1"/>
                        <a:t>όσο</a:t>
                      </a:r>
                      <a:r>
                        <a:rPr lang="en-US" sz="1400" dirty="0"/>
                        <a:t> </a:t>
                      </a:r>
                      <a:r>
                        <a:rPr lang="en-US" sz="1400" dirty="0" err="1"/>
                        <a:t>και</a:t>
                      </a:r>
                      <a:endParaRPr lang="en-US" sz="1400" dirty="0"/>
                    </a:p>
                    <a:p>
                      <a:pPr>
                        <a:buNone/>
                      </a:pPr>
                      <a:r>
                        <a:rPr lang="en-US" sz="1400" dirty="0" err="1"/>
                        <a:t>μετά</a:t>
                      </a:r>
                      <a:r>
                        <a:rPr lang="en-US" sz="1400" dirty="0"/>
                        <a:t> </a:t>
                      </a:r>
                      <a:r>
                        <a:rPr lang="en-US" sz="1400" dirty="0" err="1"/>
                        <a:t>την</a:t>
                      </a:r>
                      <a:r>
                        <a:rPr lang="en-US" sz="1400" dirty="0"/>
                        <a:t> </a:t>
                      </a:r>
                      <a:r>
                        <a:rPr lang="en-US" sz="1400" dirty="0" err="1"/>
                        <a:t>ολοκλήρωση</a:t>
                      </a:r>
                      <a:r>
                        <a:rPr lang="en-US" sz="1400" dirty="0"/>
                        <a:t> </a:t>
                      </a:r>
                      <a:r>
                        <a:rPr lang="en-US" sz="1400" dirty="0" err="1"/>
                        <a:t>του</a:t>
                      </a:r>
                      <a:r>
                        <a:rPr lang="en-US" sz="1400" dirty="0"/>
                        <a:t> </a:t>
                      </a:r>
                      <a:r>
                        <a:rPr lang="en-US" sz="1400" dirty="0" err="1" smtClean="0"/>
                        <a:t>πρωτοκόλλου</a:t>
                      </a:r>
                      <a:r>
                        <a:rPr lang="en-US" sz="1400" dirty="0" smtClean="0"/>
                        <a:t>. </a:t>
                      </a:r>
                      <a:r>
                        <a:rPr lang="en-US" sz="1400" dirty="0" err="1"/>
                        <a:t>Οι</a:t>
                      </a:r>
                      <a:r>
                        <a:rPr lang="en-US" sz="1400" dirty="0"/>
                        <a:t> </a:t>
                      </a:r>
                      <a:r>
                        <a:rPr lang="en-US" sz="1400" dirty="0" err="1"/>
                        <a:t>ασθενείς</a:t>
                      </a:r>
                      <a:r>
                        <a:rPr lang="en-US" sz="1400" dirty="0"/>
                        <a:t> </a:t>
                      </a:r>
                      <a:r>
                        <a:rPr lang="en-US" sz="1400" dirty="0" err="1"/>
                        <a:t>με</a:t>
                      </a:r>
                      <a:r>
                        <a:rPr lang="en-US" sz="1400" dirty="0"/>
                        <a:t> </a:t>
                      </a:r>
                      <a:r>
                        <a:rPr lang="en-US" sz="1400" dirty="0" err="1"/>
                        <a:t>χρόνιο</a:t>
                      </a:r>
                      <a:r>
                        <a:rPr lang="en-US" sz="1400" dirty="0"/>
                        <a:t> </a:t>
                      </a:r>
                      <a:r>
                        <a:rPr lang="en-US" sz="1400" dirty="0" err="1"/>
                        <a:t>εγκεφαλικό</a:t>
                      </a:r>
                      <a:r>
                        <a:rPr lang="en-US" sz="1400" dirty="0"/>
                        <a:t> </a:t>
                      </a:r>
                      <a:r>
                        <a:rPr lang="en-US" sz="1400" dirty="0" err="1"/>
                        <a:t>με</a:t>
                      </a:r>
                      <a:endParaRPr lang="en-US" sz="1400" dirty="0"/>
                    </a:p>
                    <a:p>
                      <a:pPr>
                        <a:buNone/>
                      </a:pPr>
                      <a:r>
                        <a:rPr lang="en-US" sz="1400" dirty="0" err="1"/>
                        <a:t>αταξία</a:t>
                      </a:r>
                      <a:r>
                        <a:rPr lang="en-US" sz="1400" dirty="0"/>
                        <a:t> </a:t>
                      </a:r>
                      <a:r>
                        <a:rPr lang="en-US" sz="1400" dirty="0" err="1"/>
                        <a:t>είχαν</a:t>
                      </a:r>
                      <a:r>
                        <a:rPr lang="en-US" sz="1400" dirty="0"/>
                        <a:t> </a:t>
                      </a:r>
                      <a:r>
                        <a:rPr lang="en-US" sz="1400" dirty="0" err="1"/>
                        <a:t>σημαντικές</a:t>
                      </a:r>
                      <a:r>
                        <a:rPr lang="en-US" sz="1400" dirty="0"/>
                        <a:t> </a:t>
                      </a:r>
                      <a:r>
                        <a:rPr lang="en-US" sz="1400" dirty="0" err="1"/>
                        <a:t>βελτιώσεις</a:t>
                      </a:r>
                      <a:r>
                        <a:rPr lang="en-US" sz="1400" dirty="0"/>
                        <a:t> </a:t>
                      </a:r>
                      <a:r>
                        <a:rPr lang="en-US" sz="1400" dirty="0" err="1"/>
                        <a:t>στην</a:t>
                      </a:r>
                      <a:r>
                        <a:rPr lang="en-US" sz="1400" dirty="0"/>
                        <a:t> </a:t>
                      </a:r>
                      <a:r>
                        <a:rPr lang="en-US" sz="1400" dirty="0" err="1"/>
                        <a:t>ισορροπία</a:t>
                      </a:r>
                      <a:r>
                        <a:rPr lang="en-US" sz="1400" dirty="0"/>
                        <a:t> </a:t>
                      </a:r>
                      <a:r>
                        <a:rPr lang="en-US" sz="1400" dirty="0" err="1"/>
                        <a:t>και</a:t>
                      </a:r>
                      <a:r>
                        <a:rPr lang="en-US" sz="1400" dirty="0"/>
                        <a:t> </a:t>
                      </a:r>
                      <a:r>
                        <a:rPr lang="en-US" sz="1400" dirty="0" err="1"/>
                        <a:t>την</a:t>
                      </a:r>
                      <a:r>
                        <a:rPr lang="en-US" sz="1400" dirty="0"/>
                        <a:t> </a:t>
                      </a:r>
                      <a:r>
                        <a:rPr lang="en-US" sz="1400" dirty="0" err="1"/>
                        <a:t>ανεξαρτησία</a:t>
                      </a:r>
                      <a:r>
                        <a:rPr lang="en-US" sz="1400" dirty="0"/>
                        <a:t> </a:t>
                      </a:r>
                      <a:r>
                        <a:rPr lang="en-US" sz="1400" dirty="0" err="1"/>
                        <a:t>στις</a:t>
                      </a:r>
                      <a:r>
                        <a:rPr lang="en-US" sz="1400" dirty="0"/>
                        <a:t> </a:t>
                      </a:r>
                      <a:r>
                        <a:rPr lang="en-US" sz="1400" dirty="0" err="1"/>
                        <a:t>δραστηριότητες</a:t>
                      </a:r>
                      <a:r>
                        <a:rPr lang="en-US" sz="1400" dirty="0"/>
                        <a:t> </a:t>
                      </a:r>
                      <a:r>
                        <a:rPr lang="en-US" sz="1400" dirty="0" err="1"/>
                        <a:t>της</a:t>
                      </a:r>
                      <a:endParaRPr lang="en-US" sz="1400" dirty="0"/>
                    </a:p>
                    <a:p>
                      <a:pPr>
                        <a:buNone/>
                      </a:pPr>
                      <a:r>
                        <a:rPr lang="en-US" sz="1400" dirty="0" err="1"/>
                        <a:t>καθημερινής</a:t>
                      </a:r>
                      <a:r>
                        <a:rPr lang="en-US" sz="1400" dirty="0"/>
                        <a:t> </a:t>
                      </a:r>
                      <a:r>
                        <a:rPr lang="en-US" sz="1400" dirty="0" err="1"/>
                        <a:t>ζωής</a:t>
                      </a:r>
                      <a:r>
                        <a:rPr lang="en-US" sz="1400" dirty="0"/>
                        <a:t> </a:t>
                      </a:r>
                      <a:r>
                        <a:rPr lang="en-US" sz="1400" dirty="0" err="1"/>
                        <a:t>μετά</a:t>
                      </a:r>
                      <a:r>
                        <a:rPr lang="en-US" sz="1400" dirty="0"/>
                        <a:t> </a:t>
                      </a:r>
                      <a:r>
                        <a:rPr lang="en-US" sz="1400" dirty="0" err="1"/>
                        <a:t>το</a:t>
                      </a:r>
                      <a:r>
                        <a:rPr lang="en-US" sz="1400" dirty="0"/>
                        <a:t> </a:t>
                      </a:r>
                      <a:r>
                        <a:rPr lang="en-US" sz="1400" dirty="0" err="1"/>
                        <a:t>RAGT</a:t>
                      </a:r>
                      <a:r>
                        <a:rPr lang="en-US" sz="1400" dirty="0"/>
                        <a:t> </a:t>
                      </a:r>
                      <a:r>
                        <a:rPr lang="en-US" sz="1400" dirty="0" err="1"/>
                        <a:t>μαζί</a:t>
                      </a:r>
                      <a:r>
                        <a:rPr lang="en-US" sz="1400" dirty="0"/>
                        <a:t> </a:t>
                      </a:r>
                      <a:r>
                        <a:rPr lang="en-US" sz="1400" dirty="0" err="1"/>
                        <a:t>με</a:t>
                      </a:r>
                      <a:r>
                        <a:rPr lang="en-US" sz="1400" dirty="0"/>
                        <a:t> </a:t>
                      </a:r>
                      <a:r>
                        <a:rPr lang="en-US" sz="1400" dirty="0" err="1"/>
                        <a:t>τη</a:t>
                      </a:r>
                      <a:r>
                        <a:rPr lang="en-US" sz="1400" dirty="0"/>
                        <a:t> </a:t>
                      </a:r>
                      <a:r>
                        <a:rPr lang="en-US" sz="1400" dirty="0" err="1"/>
                        <a:t>συμβατική</a:t>
                      </a:r>
                      <a:r>
                        <a:rPr lang="en-US" sz="1400" dirty="0"/>
                        <a:t> </a:t>
                      </a:r>
                      <a:r>
                        <a:rPr lang="en-US" sz="1400" dirty="0" err="1"/>
                        <a:t>θεραπεία</a:t>
                      </a:r>
                      <a:r>
                        <a:rPr lang="en-US" sz="1400" dirty="0"/>
                        <a:t> </a:t>
                      </a:r>
                      <a:r>
                        <a:rPr lang="en-US" sz="1400" dirty="0" err="1"/>
                        <a:t>και</a:t>
                      </a:r>
                      <a:r>
                        <a:rPr lang="en-US" sz="1400" dirty="0"/>
                        <a:t> </a:t>
                      </a:r>
                      <a:r>
                        <a:rPr lang="en-US" sz="1400" dirty="0" err="1"/>
                        <a:t>τις</a:t>
                      </a:r>
                      <a:r>
                        <a:rPr lang="en-US" sz="1400" dirty="0"/>
                        <a:t> </a:t>
                      </a:r>
                      <a:r>
                        <a:rPr lang="en-US" sz="1400" dirty="0" err="1"/>
                        <a:t>ασκήσεις</a:t>
                      </a:r>
                      <a:r>
                        <a:rPr lang="en-US" sz="1400" dirty="0"/>
                        <a:t> </a:t>
                      </a:r>
                      <a:r>
                        <a:rPr lang="en-US" sz="1400" dirty="0" err="1"/>
                        <a:t>στο</a:t>
                      </a:r>
                      <a:r>
                        <a:rPr lang="en-US" sz="1400" dirty="0"/>
                        <a:t> </a:t>
                      </a:r>
                      <a:r>
                        <a:rPr lang="en-US" sz="1400" dirty="0" err="1"/>
                        <a:t>σπίτι</a:t>
                      </a:r>
                      <a:r>
                        <a:rPr lang="en-US" sz="1400" dirty="0" smtClean="0"/>
                        <a:t>.</a:t>
                      </a:r>
                      <a:r>
                        <a:rPr lang="el-GR" sz="1400" dirty="0" smtClean="0"/>
                        <a:t> </a:t>
                      </a:r>
                      <a:endParaRPr lang="en-US" sz="1400" dirty="0"/>
                    </a:p>
                  </a:txBody>
                  <a:tcPr/>
                </a:tc>
                <a:tc>
                  <a:txBody>
                    <a:bodyPr/>
                    <a:lstStyle/>
                    <a:p>
                      <a:pPr algn="l">
                        <a:buNone/>
                      </a:pPr>
                      <a:r>
                        <a:rPr lang="en-US" sz="1340" dirty="0" err="1" smtClean="0"/>
                        <a:t>Και</a:t>
                      </a:r>
                      <a:r>
                        <a:rPr lang="en-US" sz="1340" dirty="0" smtClean="0"/>
                        <a:t> </a:t>
                      </a:r>
                      <a:r>
                        <a:rPr lang="en-US" sz="1340" dirty="0" err="1"/>
                        <a:t>οι</a:t>
                      </a:r>
                      <a:r>
                        <a:rPr lang="en-US" sz="1340" dirty="0"/>
                        <a:t> </a:t>
                      </a:r>
                      <a:r>
                        <a:rPr lang="en-US" sz="1340" dirty="0" err="1"/>
                        <a:t>δύο</a:t>
                      </a:r>
                      <a:r>
                        <a:rPr lang="en-US" sz="1340" dirty="0"/>
                        <a:t> </a:t>
                      </a:r>
                      <a:r>
                        <a:rPr lang="en-US" sz="1340" dirty="0" err="1"/>
                        <a:t>θεραπευτικές</a:t>
                      </a:r>
                      <a:endParaRPr lang="en-US" sz="1340" dirty="0"/>
                    </a:p>
                    <a:p>
                      <a:pPr algn="l">
                        <a:buNone/>
                      </a:pPr>
                      <a:r>
                        <a:rPr lang="en-US" sz="1340" dirty="0" err="1"/>
                        <a:t>προσεγγίσεις</a:t>
                      </a:r>
                      <a:r>
                        <a:rPr lang="en-US" sz="1340" dirty="0"/>
                        <a:t> </a:t>
                      </a:r>
                      <a:r>
                        <a:rPr lang="en-US" sz="1340" dirty="0" err="1"/>
                        <a:t>θα</a:t>
                      </a:r>
                      <a:r>
                        <a:rPr lang="en-US" sz="1340" dirty="0"/>
                        <a:t> </a:t>
                      </a:r>
                      <a:r>
                        <a:rPr lang="en-US" sz="1340" dirty="0" err="1"/>
                        <a:t>πρέπει</a:t>
                      </a:r>
                      <a:r>
                        <a:rPr lang="en-US" sz="1340" dirty="0"/>
                        <a:t> </a:t>
                      </a:r>
                      <a:r>
                        <a:rPr lang="en-US" sz="1340" dirty="0" err="1"/>
                        <a:t>να</a:t>
                      </a:r>
                      <a:r>
                        <a:rPr lang="en-US" sz="1340" dirty="0"/>
                        <a:t> </a:t>
                      </a:r>
                      <a:r>
                        <a:rPr lang="en-US" sz="1340" dirty="0" err="1"/>
                        <a:t>περιλαμβάνονται</a:t>
                      </a:r>
                      <a:r>
                        <a:rPr lang="en-US" sz="1340" dirty="0"/>
                        <a:t> </a:t>
                      </a:r>
                      <a:r>
                        <a:rPr lang="en-US" sz="1340" dirty="0" err="1"/>
                        <a:t>ως</a:t>
                      </a:r>
                      <a:r>
                        <a:rPr lang="en-US" sz="1340" dirty="0"/>
                        <a:t> </a:t>
                      </a:r>
                      <a:r>
                        <a:rPr lang="en-US" sz="1340" dirty="0" err="1"/>
                        <a:t>επιλογές</a:t>
                      </a:r>
                      <a:r>
                        <a:rPr lang="en-US" sz="1340" dirty="0"/>
                        <a:t> </a:t>
                      </a:r>
                      <a:r>
                        <a:rPr lang="en-US" sz="1340" dirty="0" err="1"/>
                        <a:t>στα</a:t>
                      </a:r>
                      <a:r>
                        <a:rPr lang="en-US" sz="1340" dirty="0"/>
                        <a:t> </a:t>
                      </a:r>
                      <a:r>
                        <a:rPr lang="en-US" sz="1340" dirty="0" err="1"/>
                        <a:t>προγράμματα</a:t>
                      </a:r>
                      <a:r>
                        <a:rPr lang="en-US" sz="1340" dirty="0"/>
                        <a:t> </a:t>
                      </a:r>
                      <a:r>
                        <a:rPr lang="en-US" sz="1340" dirty="0" err="1"/>
                        <a:t>αποκατάστασης</a:t>
                      </a:r>
                      <a:endParaRPr lang="en-US" sz="1340" dirty="0"/>
                    </a:p>
                    <a:p>
                      <a:pPr algn="l">
                        <a:buNone/>
                      </a:pPr>
                      <a:r>
                        <a:rPr lang="en-US" sz="1340" dirty="0" err="1"/>
                        <a:t>ισορροπίας</a:t>
                      </a:r>
                      <a:r>
                        <a:rPr lang="en-US" sz="1340" dirty="0"/>
                        <a:t> </a:t>
                      </a:r>
                      <a:r>
                        <a:rPr lang="en-US" sz="1340" dirty="0" err="1"/>
                        <a:t>για</a:t>
                      </a:r>
                      <a:r>
                        <a:rPr lang="en-US" sz="1340" dirty="0"/>
                        <a:t> </a:t>
                      </a:r>
                      <a:r>
                        <a:rPr lang="en-US" sz="1340" dirty="0" err="1"/>
                        <a:t>αταξικούς</a:t>
                      </a:r>
                      <a:r>
                        <a:rPr lang="en-US" sz="1340" dirty="0"/>
                        <a:t> </a:t>
                      </a:r>
                      <a:r>
                        <a:rPr lang="en-US" sz="1340" dirty="0" err="1"/>
                        <a:t>ασθενείς</a:t>
                      </a:r>
                      <a:endParaRPr lang="en-US" sz="1340" dirty="0"/>
                    </a:p>
                  </a:txBody>
                  <a:tcPr/>
                </a:tc>
              </a:tr>
            </a:tbl>
          </a:graphicData>
        </a:graphic>
      </p:graphicFrame>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p:nvPr/>
        </p:nvGraphicFramePr>
        <p:xfrm>
          <a:off x="381964" y="196770"/>
          <a:ext cx="11377915" cy="6504972"/>
        </p:xfrm>
        <a:graphic>
          <a:graphicData uri="http://schemas.openxmlformats.org/drawingml/2006/table">
            <a:tbl>
              <a:tblPr firstRow="1" bandRow="1">
                <a:tableStyleId>{5C22544A-7EE6-4342-B048-85BDC9FD1C3A}</a:tableStyleId>
              </a:tblPr>
              <a:tblGrid>
                <a:gridCol w="2275583"/>
                <a:gridCol w="2275583"/>
                <a:gridCol w="2275583"/>
                <a:gridCol w="2275583"/>
                <a:gridCol w="2275583"/>
              </a:tblGrid>
              <a:tr h="6504972">
                <a:tc>
                  <a:txBody>
                    <a:bodyPr/>
                    <a:lstStyle/>
                    <a:p>
                      <a:pPr>
                        <a:buNone/>
                      </a:pPr>
                      <a:r>
                        <a:rPr lang="en-US" b="0" dirty="0">
                          <a:solidFill>
                            <a:schemeClr val="tx1"/>
                          </a:solidFill>
                        </a:rPr>
                        <a:t>Christopher </a:t>
                      </a:r>
                      <a:r>
                        <a:rPr lang="en-US" b="0" dirty="0" smtClean="0">
                          <a:solidFill>
                            <a:schemeClr val="tx1"/>
                          </a:solidFill>
                        </a:rPr>
                        <a:t>Tack</a:t>
                      </a:r>
                      <a:endParaRPr lang="en-US" b="0" dirty="0">
                        <a:solidFill>
                          <a:schemeClr val="tx1"/>
                        </a:solidFill>
                      </a:endParaRPr>
                    </a:p>
                  </a:txBody>
                  <a:tcPr>
                    <a:solidFill>
                      <a:schemeClr val="accent5">
                        <a:lumMod val="40000"/>
                        <a:lumOff val="60000"/>
                      </a:schemeClr>
                    </a:solidFill>
                  </a:tcPr>
                </a:tc>
                <a:tc>
                  <a:txBody>
                    <a:bodyPr/>
                    <a:lstStyle/>
                    <a:p>
                      <a:pPr>
                        <a:buNone/>
                      </a:pPr>
                      <a:r>
                        <a:rPr lang="en-US" sz="1600" b="0" dirty="0" err="1">
                          <a:solidFill>
                            <a:schemeClr val="tx1"/>
                          </a:solidFill>
                        </a:rPr>
                        <a:t>Αυτή</a:t>
                      </a:r>
                      <a:r>
                        <a:rPr lang="en-US" sz="1600" b="0" dirty="0">
                          <a:solidFill>
                            <a:schemeClr val="tx1"/>
                          </a:solidFill>
                        </a:rPr>
                        <a:t> η </a:t>
                      </a:r>
                      <a:r>
                        <a:rPr lang="en-US" sz="1600" b="0" dirty="0" err="1">
                          <a:solidFill>
                            <a:schemeClr val="tx1"/>
                          </a:solidFill>
                        </a:rPr>
                        <a:t>ανασκόπηση</a:t>
                      </a:r>
                      <a:r>
                        <a:rPr lang="en-US" sz="1600" b="0" dirty="0">
                          <a:solidFill>
                            <a:schemeClr val="tx1"/>
                          </a:solidFill>
                        </a:rPr>
                        <a:t> </a:t>
                      </a:r>
                      <a:r>
                        <a:rPr lang="en-US" sz="1600" b="0" dirty="0" err="1">
                          <a:solidFill>
                            <a:schemeClr val="tx1"/>
                          </a:solidFill>
                        </a:rPr>
                        <a:t>περιγράφει</a:t>
                      </a:r>
                      <a:r>
                        <a:rPr lang="en-US" sz="1600" b="0" dirty="0">
                          <a:solidFill>
                            <a:schemeClr val="tx1"/>
                          </a:solidFill>
                        </a:rPr>
                        <a:t> </a:t>
                      </a:r>
                      <a:r>
                        <a:rPr lang="en-US" sz="1600" b="0" dirty="0" err="1">
                          <a:solidFill>
                            <a:schemeClr val="tx1"/>
                          </a:solidFill>
                        </a:rPr>
                        <a:t>βασικές</a:t>
                      </a:r>
                      <a:r>
                        <a:rPr lang="en-US" sz="1600" b="0" dirty="0">
                          <a:solidFill>
                            <a:schemeClr val="tx1"/>
                          </a:solidFill>
                        </a:rPr>
                        <a:t> </a:t>
                      </a:r>
                      <a:r>
                        <a:rPr lang="en-US" sz="1600" b="0" dirty="0" err="1">
                          <a:solidFill>
                            <a:schemeClr val="tx1"/>
                          </a:solidFill>
                        </a:rPr>
                        <a:t>εφαρμογές</a:t>
                      </a:r>
                      <a:r>
                        <a:rPr lang="en-US" sz="1600" b="0" dirty="0">
                          <a:solidFill>
                            <a:schemeClr val="tx1"/>
                          </a:solidFill>
                        </a:rPr>
                        <a:t> </a:t>
                      </a:r>
                      <a:r>
                        <a:rPr lang="en-US" sz="1600" b="0" dirty="0" err="1">
                          <a:solidFill>
                            <a:schemeClr val="tx1"/>
                          </a:solidFill>
                        </a:rPr>
                        <a:t>της</a:t>
                      </a:r>
                      <a:r>
                        <a:rPr lang="en-US" sz="1600" b="0" dirty="0">
                          <a:solidFill>
                            <a:schemeClr val="tx1"/>
                          </a:solidFill>
                        </a:rPr>
                        <a:t> </a:t>
                      </a:r>
                      <a:r>
                        <a:rPr lang="en-US" sz="1600" b="0" dirty="0" err="1">
                          <a:solidFill>
                            <a:schemeClr val="tx1"/>
                          </a:solidFill>
                        </a:rPr>
                        <a:t>εποπτευόμενης</a:t>
                      </a:r>
                      <a:r>
                        <a:rPr lang="en-US" sz="1600" b="0" dirty="0">
                          <a:solidFill>
                            <a:schemeClr val="tx1"/>
                          </a:solidFill>
                        </a:rPr>
                        <a:t> </a:t>
                      </a:r>
                      <a:r>
                        <a:rPr lang="en-US" sz="1600" b="0" dirty="0" err="1">
                          <a:solidFill>
                            <a:schemeClr val="tx1"/>
                          </a:solidFill>
                        </a:rPr>
                        <a:t>και</a:t>
                      </a:r>
                      <a:r>
                        <a:rPr lang="en-US" sz="1600" b="0" dirty="0">
                          <a:solidFill>
                            <a:schemeClr val="tx1"/>
                          </a:solidFill>
                        </a:rPr>
                        <a:t> </a:t>
                      </a:r>
                      <a:r>
                        <a:rPr lang="en-US" sz="1600" b="0" dirty="0" err="1">
                          <a:solidFill>
                            <a:schemeClr val="tx1"/>
                          </a:solidFill>
                        </a:rPr>
                        <a:t>χωρίς</a:t>
                      </a:r>
                      <a:r>
                        <a:rPr lang="en-US" sz="1600" b="0" dirty="0">
                          <a:solidFill>
                            <a:schemeClr val="tx1"/>
                          </a:solidFill>
                        </a:rPr>
                        <a:t> </a:t>
                      </a:r>
                      <a:r>
                        <a:rPr lang="en-US" sz="1600" b="0" dirty="0" err="1">
                          <a:solidFill>
                            <a:schemeClr val="tx1"/>
                          </a:solidFill>
                        </a:rPr>
                        <a:t>επίβλεψη</a:t>
                      </a:r>
                      <a:endParaRPr lang="en-US" sz="1600" b="0" dirty="0">
                        <a:solidFill>
                          <a:schemeClr val="tx1"/>
                        </a:solidFill>
                      </a:endParaRPr>
                    </a:p>
                    <a:p>
                      <a:pPr>
                        <a:buNone/>
                      </a:pPr>
                      <a:r>
                        <a:rPr lang="en-US" sz="1600" b="0" dirty="0" err="1">
                          <a:solidFill>
                            <a:schemeClr val="tx1"/>
                          </a:solidFill>
                        </a:rPr>
                        <a:t>μηχανικής</a:t>
                      </a:r>
                      <a:r>
                        <a:rPr lang="en-US" sz="1600" b="0" dirty="0">
                          <a:solidFill>
                            <a:schemeClr val="tx1"/>
                          </a:solidFill>
                        </a:rPr>
                        <a:t> </a:t>
                      </a:r>
                      <a:r>
                        <a:rPr lang="en-US" sz="1600" b="0" dirty="0" err="1">
                          <a:solidFill>
                            <a:schemeClr val="tx1"/>
                          </a:solidFill>
                        </a:rPr>
                        <a:t>μάθησης</a:t>
                      </a:r>
                      <a:r>
                        <a:rPr lang="en-US" sz="1600" b="0" dirty="0">
                          <a:solidFill>
                            <a:schemeClr val="tx1"/>
                          </a:solidFill>
                        </a:rPr>
                        <a:t> στη </a:t>
                      </a:r>
                      <a:r>
                        <a:rPr lang="en-US" sz="1600" b="0" dirty="0" err="1">
                          <a:solidFill>
                            <a:schemeClr val="tx1"/>
                          </a:solidFill>
                        </a:rPr>
                        <a:t>μυοσκελετική</a:t>
                      </a:r>
                      <a:r>
                        <a:rPr lang="en-US" sz="1600" b="0" dirty="0">
                          <a:solidFill>
                            <a:schemeClr val="tx1"/>
                          </a:solidFill>
                        </a:rPr>
                        <a:t> </a:t>
                      </a:r>
                      <a:r>
                        <a:rPr lang="el-GR" sz="1600" b="0" dirty="0" smtClean="0">
                          <a:solidFill>
                            <a:schemeClr val="tx1"/>
                          </a:solidFill>
                        </a:rPr>
                        <a:t>ιατρική</a:t>
                      </a:r>
                      <a:r>
                        <a:rPr lang="el-GR" altLang="en-US" sz="1600" b="0" dirty="0" smtClean="0">
                          <a:solidFill>
                            <a:schemeClr val="tx1"/>
                          </a:solidFill>
                        </a:rPr>
                        <a:t>,</a:t>
                      </a:r>
                      <a:r>
                        <a:rPr lang="en-US" sz="1600" b="0" dirty="0" smtClean="0">
                          <a:solidFill>
                            <a:schemeClr val="tx1"/>
                          </a:solidFill>
                        </a:rPr>
                        <a:t> </a:t>
                      </a:r>
                      <a:r>
                        <a:rPr lang="en-US" sz="1600" b="0" dirty="0" err="1">
                          <a:solidFill>
                            <a:schemeClr val="tx1"/>
                          </a:solidFill>
                        </a:rPr>
                        <a:t>όπως</a:t>
                      </a:r>
                      <a:r>
                        <a:rPr lang="en-US" sz="1600" b="0" dirty="0">
                          <a:solidFill>
                            <a:schemeClr val="tx1"/>
                          </a:solidFill>
                        </a:rPr>
                        <a:t> </a:t>
                      </a:r>
                      <a:r>
                        <a:rPr lang="en-US" sz="1600" b="0" dirty="0" err="1">
                          <a:solidFill>
                            <a:schemeClr val="tx1"/>
                          </a:solidFill>
                        </a:rPr>
                        <a:t>διαγνωστική</a:t>
                      </a:r>
                      <a:r>
                        <a:rPr lang="en-US" sz="1600" b="0" dirty="0">
                          <a:solidFill>
                            <a:schemeClr val="tx1"/>
                          </a:solidFill>
                        </a:rPr>
                        <a:t> </a:t>
                      </a:r>
                      <a:r>
                        <a:rPr lang="en-US" sz="1600" b="0" dirty="0" err="1">
                          <a:solidFill>
                            <a:schemeClr val="tx1"/>
                          </a:solidFill>
                        </a:rPr>
                        <a:t>απεικόνιση</a:t>
                      </a:r>
                      <a:r>
                        <a:rPr lang="en-US" sz="1600" b="0" dirty="0">
                          <a:solidFill>
                            <a:schemeClr val="tx1"/>
                          </a:solidFill>
                        </a:rPr>
                        <a:t>, </a:t>
                      </a:r>
                      <a:r>
                        <a:rPr lang="en-US" sz="1600" b="0" dirty="0" err="1">
                          <a:solidFill>
                            <a:schemeClr val="tx1"/>
                          </a:solidFill>
                        </a:rPr>
                        <a:t>δεδομένα</a:t>
                      </a:r>
                      <a:endParaRPr lang="en-US" sz="1600" b="0" dirty="0">
                        <a:solidFill>
                          <a:schemeClr val="tx1"/>
                        </a:solidFill>
                      </a:endParaRPr>
                    </a:p>
                    <a:p>
                      <a:pPr>
                        <a:buNone/>
                      </a:pPr>
                      <a:r>
                        <a:rPr lang="en-US" sz="1600" b="0" dirty="0" err="1">
                          <a:solidFill>
                            <a:schemeClr val="tx1"/>
                          </a:solidFill>
                        </a:rPr>
                        <a:t>μετρήσεων</a:t>
                      </a:r>
                      <a:r>
                        <a:rPr lang="en-US" sz="1600" b="0" dirty="0">
                          <a:solidFill>
                            <a:schemeClr val="tx1"/>
                          </a:solidFill>
                        </a:rPr>
                        <a:t> </a:t>
                      </a:r>
                      <a:r>
                        <a:rPr lang="en-US" sz="1600" b="0" dirty="0" err="1">
                          <a:solidFill>
                            <a:schemeClr val="tx1"/>
                          </a:solidFill>
                        </a:rPr>
                        <a:t>ασθενών</a:t>
                      </a:r>
                      <a:r>
                        <a:rPr lang="en-US" sz="1600" b="0" dirty="0">
                          <a:solidFill>
                            <a:schemeClr val="tx1"/>
                          </a:solidFill>
                        </a:rPr>
                        <a:t> </a:t>
                      </a:r>
                      <a:r>
                        <a:rPr lang="en-US" sz="1600" b="0" dirty="0" err="1">
                          <a:solidFill>
                            <a:schemeClr val="tx1"/>
                          </a:solidFill>
                        </a:rPr>
                        <a:t>και</a:t>
                      </a:r>
                      <a:r>
                        <a:rPr lang="en-US" sz="1600" b="0" dirty="0">
                          <a:solidFill>
                            <a:schemeClr val="tx1"/>
                          </a:solidFill>
                        </a:rPr>
                        <a:t> </a:t>
                      </a:r>
                      <a:r>
                        <a:rPr lang="en-US" sz="1600" b="0" dirty="0" err="1">
                          <a:solidFill>
                            <a:schemeClr val="tx1"/>
                          </a:solidFill>
                        </a:rPr>
                        <a:t>υποστήριξη</a:t>
                      </a:r>
                      <a:r>
                        <a:rPr lang="en-US" sz="1600" b="0" dirty="0">
                          <a:solidFill>
                            <a:schemeClr val="tx1"/>
                          </a:solidFill>
                        </a:rPr>
                        <a:t> </a:t>
                      </a:r>
                      <a:r>
                        <a:rPr lang="en-US" sz="1600" b="0" dirty="0" err="1">
                          <a:solidFill>
                            <a:schemeClr val="tx1"/>
                          </a:solidFill>
                        </a:rPr>
                        <a:t>κλινικών</a:t>
                      </a:r>
                      <a:r>
                        <a:rPr lang="en-US" sz="1600" b="0" dirty="0">
                          <a:solidFill>
                            <a:schemeClr val="tx1"/>
                          </a:solidFill>
                        </a:rPr>
                        <a:t> </a:t>
                      </a:r>
                      <a:r>
                        <a:rPr lang="en-US" sz="1600" b="0" dirty="0" err="1">
                          <a:solidFill>
                            <a:schemeClr val="tx1"/>
                          </a:solidFill>
                        </a:rPr>
                        <a:t>αποφάσεων</a:t>
                      </a:r>
                      <a:r>
                        <a:rPr lang="en-US" sz="1600" b="0" dirty="0">
                          <a:solidFill>
                            <a:schemeClr val="tx1"/>
                          </a:solidFill>
                        </a:rPr>
                        <a:t>. </a:t>
                      </a:r>
                      <a:endParaRPr lang="en-US" sz="1600" b="0" dirty="0">
                        <a:solidFill>
                          <a:schemeClr val="tx1"/>
                        </a:solidFill>
                      </a:endParaRPr>
                    </a:p>
                  </a:txBody>
                  <a:tcPr>
                    <a:solidFill>
                      <a:schemeClr val="accent5">
                        <a:lumMod val="40000"/>
                        <a:lumOff val="60000"/>
                      </a:schemeClr>
                    </a:solidFill>
                  </a:tcPr>
                </a:tc>
                <a:tc>
                  <a:txBody>
                    <a:bodyPr/>
                    <a:lstStyle/>
                    <a:p>
                      <a:pPr>
                        <a:buNone/>
                      </a:pPr>
                      <a:r>
                        <a:rPr lang="en-US" sz="1800" b="0" dirty="0" smtClean="0">
                          <a:solidFill>
                            <a:schemeClr val="tx1"/>
                          </a:solidFill>
                        </a:rPr>
                        <a:t>Η </a:t>
                      </a:r>
                      <a:r>
                        <a:rPr lang="en-US" sz="1800" b="0" dirty="0" err="1" smtClean="0">
                          <a:solidFill>
                            <a:schemeClr val="tx1"/>
                          </a:solidFill>
                        </a:rPr>
                        <a:t>τρέχουσα</a:t>
                      </a:r>
                      <a:r>
                        <a:rPr lang="en-US" sz="1800" b="0" dirty="0" smtClean="0">
                          <a:solidFill>
                            <a:schemeClr val="tx1"/>
                          </a:solidFill>
                        </a:rPr>
                        <a:t> </a:t>
                      </a:r>
                      <a:r>
                        <a:rPr lang="en-US" sz="1800" b="0" dirty="0" err="1" smtClean="0">
                          <a:solidFill>
                            <a:schemeClr val="tx1"/>
                          </a:solidFill>
                        </a:rPr>
                        <a:t>βιβλιογραφική</a:t>
                      </a:r>
                      <a:r>
                        <a:rPr lang="en-US" sz="1800" b="0" dirty="0" smtClean="0">
                          <a:solidFill>
                            <a:schemeClr val="tx1"/>
                          </a:solidFill>
                        </a:rPr>
                        <a:t> </a:t>
                      </a:r>
                      <a:r>
                        <a:rPr lang="en-US" sz="1800" b="0" dirty="0" err="1" smtClean="0">
                          <a:solidFill>
                            <a:schemeClr val="tx1"/>
                          </a:solidFill>
                        </a:rPr>
                        <a:t>βάση</a:t>
                      </a:r>
                      <a:r>
                        <a:rPr lang="en-US" sz="1800" b="0" dirty="0" smtClean="0">
                          <a:solidFill>
                            <a:schemeClr val="tx1"/>
                          </a:solidFill>
                        </a:rPr>
                        <a:t> </a:t>
                      </a:r>
                      <a:r>
                        <a:rPr lang="en-US" sz="1800" b="0" dirty="0" err="1" smtClean="0">
                          <a:solidFill>
                            <a:schemeClr val="tx1"/>
                          </a:solidFill>
                        </a:rPr>
                        <a:t>εξετάζεται</a:t>
                      </a:r>
                      <a:r>
                        <a:rPr lang="en-US" sz="1800" b="0" dirty="0" smtClean="0">
                          <a:solidFill>
                            <a:schemeClr val="tx1"/>
                          </a:solidFill>
                        </a:rPr>
                        <a:t> </a:t>
                      </a:r>
                      <a:r>
                        <a:rPr lang="en-US" sz="1800" b="0" dirty="0" err="1" smtClean="0">
                          <a:solidFill>
                            <a:schemeClr val="tx1"/>
                          </a:solidFill>
                        </a:rPr>
                        <a:t>για</a:t>
                      </a:r>
                      <a:r>
                        <a:rPr lang="en-US" sz="1800" b="0" dirty="0" smtClean="0">
                          <a:solidFill>
                            <a:schemeClr val="tx1"/>
                          </a:solidFill>
                        </a:rPr>
                        <a:t> </a:t>
                      </a:r>
                      <a:r>
                        <a:rPr lang="en-US" sz="1800" b="0" dirty="0" err="1" smtClean="0">
                          <a:solidFill>
                            <a:schemeClr val="tx1"/>
                          </a:solidFill>
                        </a:rPr>
                        <a:t>τον</a:t>
                      </a:r>
                      <a:r>
                        <a:rPr lang="en-US" sz="1800" b="0" dirty="0" smtClean="0">
                          <a:solidFill>
                            <a:schemeClr val="tx1"/>
                          </a:solidFill>
                        </a:rPr>
                        <a:t> </a:t>
                      </a:r>
                      <a:r>
                        <a:rPr lang="en-US" sz="1800" b="0" dirty="0" err="1" smtClean="0">
                          <a:solidFill>
                            <a:schemeClr val="tx1"/>
                          </a:solidFill>
                        </a:rPr>
                        <a:t>εντοπισμό</a:t>
                      </a:r>
                      <a:r>
                        <a:rPr lang="en-US" sz="1800" b="0" dirty="0" smtClean="0">
                          <a:solidFill>
                            <a:schemeClr val="tx1"/>
                          </a:solidFill>
                        </a:rPr>
                        <a:t> </a:t>
                      </a:r>
                      <a:r>
                        <a:rPr lang="en-US" sz="1800" b="0" dirty="0" err="1" smtClean="0">
                          <a:solidFill>
                            <a:schemeClr val="tx1"/>
                          </a:solidFill>
                        </a:rPr>
                        <a:t>περιοχών</a:t>
                      </a:r>
                      <a:r>
                        <a:rPr lang="en-US" sz="1800" b="0" dirty="0" smtClean="0">
                          <a:solidFill>
                            <a:schemeClr val="tx1"/>
                          </a:solidFill>
                        </a:rPr>
                        <a:t> </a:t>
                      </a:r>
                      <a:r>
                        <a:rPr lang="en-US" sz="1800" b="0" dirty="0" err="1" smtClean="0">
                          <a:solidFill>
                            <a:schemeClr val="tx1"/>
                          </a:solidFill>
                        </a:rPr>
                        <a:t>όπου</a:t>
                      </a:r>
                      <a:r>
                        <a:rPr lang="en-US" sz="1800" b="0" dirty="0" smtClean="0">
                          <a:solidFill>
                            <a:schemeClr val="tx1"/>
                          </a:solidFill>
                        </a:rPr>
                        <a:t> η ML (Machine Learning) </a:t>
                      </a:r>
                      <a:r>
                        <a:rPr lang="en-US" sz="1800" b="0" dirty="0" err="1" smtClean="0">
                          <a:solidFill>
                            <a:schemeClr val="tx1"/>
                          </a:solidFill>
                        </a:rPr>
                        <a:t>αποδίδει</a:t>
                      </a:r>
                      <a:r>
                        <a:rPr lang="en-US" sz="1800" b="0" dirty="0" smtClean="0">
                          <a:solidFill>
                            <a:schemeClr val="tx1"/>
                          </a:solidFill>
                        </a:rPr>
                        <a:t> </a:t>
                      </a:r>
                      <a:r>
                        <a:rPr lang="en-US" sz="1800" b="0" dirty="0" err="1" smtClean="0">
                          <a:solidFill>
                            <a:schemeClr val="tx1"/>
                          </a:solidFill>
                        </a:rPr>
                        <a:t>ίσα</a:t>
                      </a:r>
                      <a:r>
                        <a:rPr lang="en-US" sz="1800" b="0" dirty="0" smtClean="0">
                          <a:solidFill>
                            <a:schemeClr val="tx1"/>
                          </a:solidFill>
                        </a:rPr>
                        <a:t> ή</a:t>
                      </a:r>
                      <a:endParaRPr lang="en-US" sz="1800" b="0" dirty="0" smtClean="0">
                        <a:solidFill>
                          <a:schemeClr val="tx1"/>
                        </a:solidFill>
                      </a:endParaRPr>
                    </a:p>
                    <a:p>
                      <a:pPr>
                        <a:buNone/>
                      </a:pPr>
                      <a:r>
                        <a:rPr lang="en-US" sz="1800" b="0" dirty="0" err="1" smtClean="0">
                          <a:solidFill>
                            <a:schemeClr val="tx1"/>
                          </a:solidFill>
                        </a:rPr>
                        <a:t>με</a:t>
                      </a:r>
                      <a:r>
                        <a:rPr lang="en-US" sz="1800" b="0" dirty="0" smtClean="0">
                          <a:solidFill>
                            <a:schemeClr val="tx1"/>
                          </a:solidFill>
                        </a:rPr>
                        <a:t> </a:t>
                      </a:r>
                      <a:r>
                        <a:rPr lang="en-US" sz="1800" b="0" dirty="0" err="1" smtClean="0">
                          <a:solidFill>
                            <a:schemeClr val="tx1"/>
                          </a:solidFill>
                        </a:rPr>
                        <a:t>μεγαλύτερη</a:t>
                      </a:r>
                      <a:r>
                        <a:rPr lang="en-US" sz="1800" b="0" dirty="0" smtClean="0">
                          <a:solidFill>
                            <a:schemeClr val="tx1"/>
                          </a:solidFill>
                        </a:rPr>
                        <a:t> </a:t>
                      </a:r>
                      <a:r>
                        <a:rPr lang="en-US" sz="1800" b="0" dirty="0" err="1" smtClean="0">
                          <a:solidFill>
                            <a:schemeClr val="tx1"/>
                          </a:solidFill>
                        </a:rPr>
                        <a:t>ακρίβεια</a:t>
                      </a:r>
                      <a:r>
                        <a:rPr lang="en-US" sz="1800" b="0" dirty="0" smtClean="0">
                          <a:solidFill>
                            <a:schemeClr val="tx1"/>
                          </a:solidFill>
                        </a:rPr>
                        <a:t> </a:t>
                      </a:r>
                      <a:r>
                        <a:rPr lang="en-US" sz="1800" b="0" dirty="0" err="1" smtClean="0">
                          <a:solidFill>
                            <a:schemeClr val="tx1"/>
                          </a:solidFill>
                        </a:rPr>
                        <a:t>από</a:t>
                      </a:r>
                      <a:r>
                        <a:rPr lang="en-US" sz="1800" b="0" dirty="0" smtClean="0">
                          <a:solidFill>
                            <a:schemeClr val="tx1"/>
                          </a:solidFill>
                        </a:rPr>
                        <a:t> τ</a:t>
                      </a:r>
                      <a:r>
                        <a:rPr lang="el-GR" sz="1800" b="0" dirty="0" smtClean="0">
                          <a:solidFill>
                            <a:schemeClr val="tx1"/>
                          </a:solidFill>
                        </a:rPr>
                        <a:t>α</a:t>
                      </a:r>
                      <a:r>
                        <a:rPr lang="en-US" sz="1800" b="0" dirty="0" smtClean="0">
                          <a:solidFill>
                            <a:schemeClr val="tx1"/>
                          </a:solidFill>
                        </a:rPr>
                        <a:t> </a:t>
                      </a:r>
                      <a:r>
                        <a:rPr lang="en-US" sz="1800" b="0" dirty="0" err="1" smtClean="0">
                          <a:solidFill>
                            <a:schemeClr val="tx1"/>
                          </a:solidFill>
                        </a:rPr>
                        <a:t>ανθρώπιν</a:t>
                      </a:r>
                      <a:r>
                        <a:rPr lang="el-GR" sz="1800" b="0" dirty="0" smtClean="0">
                          <a:solidFill>
                            <a:schemeClr val="tx1"/>
                          </a:solidFill>
                        </a:rPr>
                        <a:t>α</a:t>
                      </a:r>
                      <a:r>
                        <a:rPr lang="el-GR" sz="1800" b="0" baseline="0" dirty="0" smtClean="0">
                          <a:solidFill>
                            <a:schemeClr val="tx1"/>
                          </a:solidFill>
                        </a:rPr>
                        <a:t> </a:t>
                      </a:r>
                      <a:r>
                        <a:rPr lang="en-US" sz="1800" b="0" dirty="0" err="1" smtClean="0">
                          <a:solidFill>
                            <a:schemeClr val="tx1"/>
                          </a:solidFill>
                        </a:rPr>
                        <a:t>επίπεδα</a:t>
                      </a:r>
                      <a:r>
                        <a:rPr lang="en-US" sz="1800" b="0" dirty="0" smtClean="0">
                          <a:solidFill>
                            <a:schemeClr val="tx1"/>
                          </a:solidFill>
                        </a:rPr>
                        <a:t>.</a:t>
                      </a:r>
                      <a:endParaRPr lang="en-US" sz="1800" b="0" dirty="0" smtClean="0">
                        <a:solidFill>
                          <a:schemeClr val="tx1"/>
                        </a:solidFill>
                      </a:endParaRPr>
                    </a:p>
                    <a:p>
                      <a:pPr>
                        <a:buNone/>
                      </a:pPr>
                      <a:endParaRPr lang="en-US" dirty="0"/>
                    </a:p>
                  </a:txBody>
                  <a:tcPr>
                    <a:solidFill>
                      <a:schemeClr val="accent5">
                        <a:lumMod val="40000"/>
                        <a:lumOff val="60000"/>
                      </a:schemeClr>
                    </a:solidFill>
                  </a:tcPr>
                </a:tc>
                <a:tc>
                  <a:txBody>
                    <a:bodyPr/>
                    <a:lstStyle/>
                    <a:p>
                      <a:pPr>
                        <a:buNone/>
                      </a:pPr>
                      <a:r>
                        <a:rPr lang="en-US" sz="1600" b="0" dirty="0">
                          <a:solidFill>
                            <a:schemeClr val="tx1"/>
                          </a:solidFill>
                        </a:rPr>
                        <a:t>Η </a:t>
                      </a:r>
                      <a:r>
                        <a:rPr lang="en-US" sz="1600" b="0" dirty="0" err="1">
                          <a:solidFill>
                            <a:schemeClr val="tx1"/>
                          </a:solidFill>
                        </a:rPr>
                        <a:t>εποπτευόμενη</a:t>
                      </a:r>
                      <a:r>
                        <a:rPr lang="en-US" sz="1600" b="0" dirty="0">
                          <a:solidFill>
                            <a:schemeClr val="tx1"/>
                          </a:solidFill>
                        </a:rPr>
                        <a:t> ML </a:t>
                      </a:r>
                      <a:r>
                        <a:rPr lang="en-US" sz="1600" b="0" dirty="0" err="1">
                          <a:solidFill>
                            <a:schemeClr val="tx1"/>
                          </a:solidFill>
                        </a:rPr>
                        <a:t>έχει</a:t>
                      </a:r>
                      <a:r>
                        <a:rPr lang="en-US" sz="1600" b="0" dirty="0">
                          <a:solidFill>
                            <a:schemeClr val="tx1"/>
                          </a:solidFill>
                        </a:rPr>
                        <a:t> </a:t>
                      </a:r>
                      <a:r>
                        <a:rPr lang="en-US" sz="1600" b="0" dirty="0" err="1">
                          <a:solidFill>
                            <a:schemeClr val="tx1"/>
                          </a:solidFill>
                        </a:rPr>
                        <a:t>τη</a:t>
                      </a:r>
                      <a:r>
                        <a:rPr lang="en-US" sz="1600" b="0" dirty="0">
                          <a:solidFill>
                            <a:schemeClr val="tx1"/>
                          </a:solidFill>
                        </a:rPr>
                        <a:t> </a:t>
                      </a:r>
                      <a:r>
                        <a:rPr lang="en-US" sz="1600" b="0" dirty="0" err="1">
                          <a:solidFill>
                            <a:schemeClr val="tx1"/>
                          </a:solidFill>
                        </a:rPr>
                        <a:t>δυνατότητα</a:t>
                      </a:r>
                      <a:r>
                        <a:rPr lang="en-US" sz="1600" b="0" dirty="0">
                          <a:solidFill>
                            <a:schemeClr val="tx1"/>
                          </a:solidFill>
                        </a:rPr>
                        <a:t> </a:t>
                      </a:r>
                      <a:r>
                        <a:rPr lang="en-US" sz="1600" b="0" dirty="0" err="1">
                          <a:solidFill>
                            <a:schemeClr val="tx1"/>
                          </a:solidFill>
                        </a:rPr>
                        <a:t>να</a:t>
                      </a:r>
                      <a:r>
                        <a:rPr lang="en-US" sz="1600" b="0" dirty="0">
                          <a:solidFill>
                            <a:schemeClr val="tx1"/>
                          </a:solidFill>
                        </a:rPr>
                        <a:t> </a:t>
                      </a:r>
                      <a:r>
                        <a:rPr lang="en-US" sz="1600" b="0" dirty="0" err="1">
                          <a:solidFill>
                            <a:schemeClr val="tx1"/>
                          </a:solidFill>
                        </a:rPr>
                        <a:t>εξελίξει</a:t>
                      </a:r>
                      <a:r>
                        <a:rPr lang="en-US" sz="1600" b="0" dirty="0">
                          <a:solidFill>
                            <a:schemeClr val="tx1"/>
                          </a:solidFill>
                        </a:rPr>
                        <a:t> </a:t>
                      </a:r>
                      <a:r>
                        <a:rPr lang="en-US" sz="1600" b="0" dirty="0" err="1">
                          <a:solidFill>
                            <a:schemeClr val="tx1"/>
                          </a:solidFill>
                        </a:rPr>
                        <a:t>την</a:t>
                      </a:r>
                      <a:r>
                        <a:rPr lang="en-US" sz="1600" b="0" dirty="0">
                          <a:solidFill>
                            <a:schemeClr val="tx1"/>
                          </a:solidFill>
                        </a:rPr>
                        <a:t> </a:t>
                      </a:r>
                      <a:r>
                        <a:rPr lang="en-US" sz="1600" b="0" dirty="0" err="1">
                          <a:solidFill>
                            <a:schemeClr val="tx1"/>
                          </a:solidFill>
                        </a:rPr>
                        <a:t>πρακτική</a:t>
                      </a:r>
                      <a:r>
                        <a:rPr lang="en-US" sz="1600" b="0" dirty="0">
                          <a:solidFill>
                            <a:schemeClr val="tx1"/>
                          </a:solidFill>
                        </a:rPr>
                        <a:t> </a:t>
                      </a:r>
                      <a:r>
                        <a:rPr lang="en-US" sz="1600" b="0" dirty="0" err="1">
                          <a:solidFill>
                            <a:schemeClr val="tx1"/>
                          </a:solidFill>
                        </a:rPr>
                        <a:t>της</a:t>
                      </a:r>
                      <a:r>
                        <a:rPr lang="en-US" sz="1600" b="0" dirty="0">
                          <a:solidFill>
                            <a:schemeClr val="tx1"/>
                          </a:solidFill>
                        </a:rPr>
                        <a:t> </a:t>
                      </a:r>
                      <a:r>
                        <a:rPr lang="en-US" sz="1600" b="0" dirty="0" err="1">
                          <a:solidFill>
                            <a:schemeClr val="tx1"/>
                          </a:solidFill>
                        </a:rPr>
                        <a:t>φυσικοθεραπείας</a:t>
                      </a:r>
                      <a:r>
                        <a:rPr lang="en-US" sz="1600" b="0" dirty="0">
                          <a:solidFill>
                            <a:schemeClr val="tx1"/>
                          </a:solidFill>
                        </a:rPr>
                        <a:t>, </a:t>
                      </a:r>
                      <a:r>
                        <a:rPr lang="en-US" sz="1600" b="0" dirty="0" err="1">
                          <a:solidFill>
                            <a:schemeClr val="tx1"/>
                          </a:solidFill>
                        </a:rPr>
                        <a:t>μέσω</a:t>
                      </a:r>
                      <a:endParaRPr lang="en-US" sz="1600" b="0" dirty="0">
                        <a:solidFill>
                          <a:schemeClr val="tx1"/>
                        </a:solidFill>
                      </a:endParaRPr>
                    </a:p>
                    <a:p>
                      <a:pPr>
                        <a:buNone/>
                      </a:pPr>
                      <a:r>
                        <a:rPr lang="en-US" sz="1600" b="0" dirty="0" err="1">
                          <a:solidFill>
                            <a:schemeClr val="tx1"/>
                          </a:solidFill>
                        </a:rPr>
                        <a:t>διαγνωστικών</a:t>
                      </a:r>
                      <a:r>
                        <a:rPr lang="en-US" sz="1600" b="0" dirty="0">
                          <a:solidFill>
                            <a:schemeClr val="tx1"/>
                          </a:solidFill>
                        </a:rPr>
                        <a:t>, </a:t>
                      </a:r>
                      <a:r>
                        <a:rPr lang="en-US" sz="1600" b="0" dirty="0" err="1">
                          <a:solidFill>
                            <a:schemeClr val="tx1"/>
                          </a:solidFill>
                        </a:rPr>
                        <a:t>λήψης</a:t>
                      </a:r>
                      <a:r>
                        <a:rPr lang="en-US" sz="1600" b="0" dirty="0">
                          <a:solidFill>
                            <a:schemeClr val="tx1"/>
                          </a:solidFill>
                        </a:rPr>
                        <a:t> </a:t>
                      </a:r>
                      <a:r>
                        <a:rPr lang="en-US" sz="1600" b="0" dirty="0" err="1">
                          <a:solidFill>
                            <a:schemeClr val="tx1"/>
                          </a:solidFill>
                        </a:rPr>
                        <a:t>αποφάσεων</a:t>
                      </a:r>
                      <a:r>
                        <a:rPr lang="en-US" sz="1600" b="0" dirty="0">
                          <a:solidFill>
                            <a:schemeClr val="tx1"/>
                          </a:solidFill>
                        </a:rPr>
                        <a:t> </a:t>
                      </a:r>
                      <a:r>
                        <a:rPr lang="en-US" sz="1600" b="0" dirty="0" err="1">
                          <a:solidFill>
                            <a:schemeClr val="tx1"/>
                          </a:solidFill>
                        </a:rPr>
                        <a:t>και</a:t>
                      </a:r>
                      <a:r>
                        <a:rPr lang="en-US" sz="1600" b="0" dirty="0">
                          <a:solidFill>
                            <a:schemeClr val="tx1"/>
                          </a:solidFill>
                        </a:rPr>
                        <a:t> </a:t>
                      </a:r>
                      <a:r>
                        <a:rPr lang="en-US" sz="1600" b="0" dirty="0" err="1">
                          <a:solidFill>
                            <a:schemeClr val="tx1"/>
                          </a:solidFill>
                        </a:rPr>
                        <a:t>μετρήσεων</a:t>
                      </a:r>
                      <a:r>
                        <a:rPr lang="en-US" sz="1600" b="0" dirty="0">
                          <a:solidFill>
                            <a:schemeClr val="tx1"/>
                          </a:solidFill>
                        </a:rPr>
                        <a:t> </a:t>
                      </a:r>
                      <a:r>
                        <a:rPr lang="en-US" sz="1600" b="0" dirty="0" err="1">
                          <a:solidFill>
                            <a:schemeClr val="tx1"/>
                          </a:solidFill>
                        </a:rPr>
                        <a:t>σε</a:t>
                      </a:r>
                      <a:r>
                        <a:rPr lang="en-US" sz="1600" b="0" dirty="0">
                          <a:solidFill>
                            <a:schemeClr val="tx1"/>
                          </a:solidFill>
                        </a:rPr>
                        <a:t> </a:t>
                      </a:r>
                      <a:r>
                        <a:rPr lang="en-US" sz="1600" b="0" dirty="0" err="1">
                          <a:solidFill>
                            <a:schemeClr val="tx1"/>
                          </a:solidFill>
                        </a:rPr>
                        <a:t>υπερανθρώπινο</a:t>
                      </a:r>
                      <a:r>
                        <a:rPr lang="en-US" sz="1600" b="0" dirty="0">
                          <a:solidFill>
                            <a:schemeClr val="tx1"/>
                          </a:solidFill>
                        </a:rPr>
                        <a:t> </a:t>
                      </a:r>
                      <a:r>
                        <a:rPr lang="en-US" sz="1600" b="0" dirty="0" err="1">
                          <a:solidFill>
                            <a:schemeClr val="tx1"/>
                          </a:solidFill>
                        </a:rPr>
                        <a:t>επίπεδο</a:t>
                      </a:r>
                      <a:r>
                        <a:rPr lang="en-US" sz="1600" b="0" dirty="0">
                          <a:solidFill>
                            <a:schemeClr val="tx1"/>
                          </a:solidFill>
                        </a:rPr>
                        <a:t>. </a:t>
                      </a:r>
                      <a:r>
                        <a:rPr lang="en-US" sz="1600" b="0" dirty="0" err="1">
                          <a:solidFill>
                            <a:schemeClr val="tx1"/>
                          </a:solidFill>
                        </a:rPr>
                        <a:t>Για</a:t>
                      </a:r>
                      <a:r>
                        <a:rPr lang="en-US" sz="1600" b="0" dirty="0">
                          <a:solidFill>
                            <a:schemeClr val="tx1"/>
                          </a:solidFill>
                        </a:rPr>
                        <a:t> </a:t>
                      </a:r>
                      <a:r>
                        <a:rPr lang="en-US" sz="1600" b="0" dirty="0" err="1">
                          <a:solidFill>
                            <a:schemeClr val="tx1"/>
                          </a:solidFill>
                        </a:rPr>
                        <a:t>αυτό</a:t>
                      </a:r>
                      <a:r>
                        <a:rPr lang="en-US" sz="1600" b="0" dirty="0">
                          <a:solidFill>
                            <a:schemeClr val="tx1"/>
                          </a:solidFill>
                        </a:rPr>
                        <a:t>, η </a:t>
                      </a:r>
                      <a:r>
                        <a:rPr lang="en-US" sz="1600" b="0" dirty="0" err="1">
                          <a:solidFill>
                            <a:schemeClr val="tx1"/>
                          </a:solidFill>
                        </a:rPr>
                        <a:t>κοινή</a:t>
                      </a:r>
                      <a:endParaRPr lang="en-US" sz="1600" b="0" dirty="0">
                        <a:solidFill>
                          <a:schemeClr val="tx1"/>
                        </a:solidFill>
                      </a:endParaRPr>
                    </a:p>
                    <a:p>
                      <a:pPr>
                        <a:buNone/>
                      </a:pPr>
                      <a:r>
                        <a:rPr lang="en-US" sz="1600" b="0" dirty="0" err="1">
                          <a:solidFill>
                            <a:schemeClr val="tx1"/>
                          </a:solidFill>
                        </a:rPr>
                        <a:t>χρήση</a:t>
                      </a:r>
                      <a:r>
                        <a:rPr lang="en-US" sz="1600" b="0" dirty="0">
                          <a:solidFill>
                            <a:schemeClr val="tx1"/>
                          </a:solidFill>
                        </a:rPr>
                        <a:t> </a:t>
                      </a:r>
                      <a:r>
                        <a:rPr lang="en-US" sz="1600" b="0" dirty="0" err="1">
                          <a:solidFill>
                            <a:schemeClr val="tx1"/>
                          </a:solidFill>
                        </a:rPr>
                        <a:t>δεδομένων</a:t>
                      </a:r>
                      <a:r>
                        <a:rPr lang="en-US" sz="1600" b="0" dirty="0">
                          <a:solidFill>
                            <a:schemeClr val="tx1"/>
                          </a:solidFill>
                        </a:rPr>
                        <a:t> </a:t>
                      </a:r>
                      <a:r>
                        <a:rPr lang="en-US" sz="1600" b="0" dirty="0" err="1">
                          <a:solidFill>
                            <a:schemeClr val="tx1"/>
                          </a:solidFill>
                        </a:rPr>
                        <a:t>είναι</a:t>
                      </a:r>
                      <a:r>
                        <a:rPr lang="en-US" sz="1600" b="0" dirty="0">
                          <a:solidFill>
                            <a:schemeClr val="tx1"/>
                          </a:solidFill>
                        </a:rPr>
                        <a:t> </a:t>
                      </a:r>
                      <a:r>
                        <a:rPr lang="en-US" sz="1600" b="0" dirty="0" err="1">
                          <a:solidFill>
                            <a:schemeClr val="tx1"/>
                          </a:solidFill>
                        </a:rPr>
                        <a:t>πρωταρχικής</a:t>
                      </a:r>
                      <a:r>
                        <a:rPr lang="en-US" sz="1600" b="0" dirty="0">
                          <a:solidFill>
                            <a:schemeClr val="tx1"/>
                          </a:solidFill>
                        </a:rPr>
                        <a:t> </a:t>
                      </a:r>
                      <a:r>
                        <a:rPr lang="en-US" sz="1600" b="0" dirty="0" err="1">
                          <a:solidFill>
                            <a:schemeClr val="tx1"/>
                          </a:solidFill>
                        </a:rPr>
                        <a:t>σημασίας</a:t>
                      </a:r>
                      <a:r>
                        <a:rPr lang="en-US" sz="1600" b="0" dirty="0">
                          <a:solidFill>
                            <a:schemeClr val="tx1"/>
                          </a:solidFill>
                        </a:rPr>
                        <a:t> </a:t>
                      </a:r>
                      <a:r>
                        <a:rPr lang="en-US" sz="1600" b="0" dirty="0" err="1">
                          <a:solidFill>
                            <a:schemeClr val="tx1"/>
                          </a:solidFill>
                        </a:rPr>
                        <a:t>για</a:t>
                      </a:r>
                      <a:r>
                        <a:rPr lang="en-US" sz="1600" b="0" dirty="0">
                          <a:solidFill>
                            <a:schemeClr val="tx1"/>
                          </a:solidFill>
                        </a:rPr>
                        <a:t> </a:t>
                      </a:r>
                      <a:r>
                        <a:rPr lang="en-US" sz="1600" b="0" dirty="0" err="1">
                          <a:solidFill>
                            <a:schemeClr val="tx1"/>
                          </a:solidFill>
                        </a:rPr>
                        <a:t>την</a:t>
                      </a:r>
                      <a:r>
                        <a:rPr lang="en-US" sz="1600" b="0" dirty="0">
                          <a:solidFill>
                            <a:schemeClr val="tx1"/>
                          </a:solidFill>
                        </a:rPr>
                        <a:t> </a:t>
                      </a:r>
                      <a:r>
                        <a:rPr lang="en-US" sz="1600" b="0" dirty="0" err="1">
                          <a:solidFill>
                            <a:schemeClr val="tx1"/>
                          </a:solidFill>
                        </a:rPr>
                        <a:t>αποτελεσματική</a:t>
                      </a:r>
                      <a:r>
                        <a:rPr lang="en-US" sz="1600" b="0" dirty="0">
                          <a:solidFill>
                            <a:schemeClr val="tx1"/>
                          </a:solidFill>
                        </a:rPr>
                        <a:t> </a:t>
                      </a:r>
                      <a:r>
                        <a:rPr lang="en-US" sz="1600" b="0" dirty="0" err="1">
                          <a:solidFill>
                            <a:schemeClr val="tx1"/>
                          </a:solidFill>
                        </a:rPr>
                        <a:t>εκπαίδευση</a:t>
                      </a:r>
                      <a:r>
                        <a:rPr lang="en-US" sz="1600" b="0" dirty="0">
                          <a:solidFill>
                            <a:schemeClr val="tx1"/>
                          </a:solidFill>
                        </a:rPr>
                        <a:t> </a:t>
                      </a:r>
                      <a:r>
                        <a:rPr lang="en-US" sz="1600" b="0" dirty="0" err="1">
                          <a:solidFill>
                            <a:schemeClr val="tx1"/>
                          </a:solidFill>
                        </a:rPr>
                        <a:t>των</a:t>
                      </a:r>
                      <a:endParaRPr lang="en-US" sz="1600" b="0" dirty="0">
                        <a:solidFill>
                          <a:schemeClr val="tx1"/>
                        </a:solidFill>
                      </a:endParaRPr>
                    </a:p>
                    <a:p>
                      <a:pPr>
                        <a:buNone/>
                      </a:pPr>
                      <a:r>
                        <a:rPr lang="en-US" sz="1600" b="0" dirty="0" err="1">
                          <a:solidFill>
                            <a:schemeClr val="tx1"/>
                          </a:solidFill>
                        </a:rPr>
                        <a:t>συστημάτων</a:t>
                      </a:r>
                      <a:r>
                        <a:rPr lang="en-US" sz="1600" b="0" dirty="0">
                          <a:solidFill>
                            <a:schemeClr val="tx1"/>
                          </a:solidFill>
                        </a:rPr>
                        <a:t>. Η </a:t>
                      </a:r>
                      <a:r>
                        <a:rPr lang="en-US" sz="1600" b="0" dirty="0" err="1">
                          <a:solidFill>
                            <a:schemeClr val="tx1"/>
                          </a:solidFill>
                        </a:rPr>
                        <a:t>μη</a:t>
                      </a:r>
                      <a:r>
                        <a:rPr lang="en-US" sz="1600" b="0" dirty="0">
                          <a:solidFill>
                            <a:schemeClr val="tx1"/>
                          </a:solidFill>
                        </a:rPr>
                        <a:t> </a:t>
                      </a:r>
                      <a:r>
                        <a:rPr lang="en-US" sz="1600" b="0" dirty="0" err="1">
                          <a:solidFill>
                            <a:schemeClr val="tx1"/>
                          </a:solidFill>
                        </a:rPr>
                        <a:t>εποπτευόμενη</a:t>
                      </a:r>
                      <a:r>
                        <a:rPr lang="en-US" sz="1600" b="0" dirty="0">
                          <a:solidFill>
                            <a:schemeClr val="tx1"/>
                          </a:solidFill>
                        </a:rPr>
                        <a:t> ML </a:t>
                      </a:r>
                      <a:r>
                        <a:rPr lang="en-US" sz="1600" b="0" dirty="0" err="1">
                          <a:solidFill>
                            <a:schemeClr val="tx1"/>
                          </a:solidFill>
                        </a:rPr>
                        <a:t>δεν</a:t>
                      </a:r>
                      <a:r>
                        <a:rPr lang="en-US" sz="1600" b="0" dirty="0">
                          <a:solidFill>
                            <a:schemeClr val="tx1"/>
                          </a:solidFill>
                        </a:rPr>
                        <a:t> </a:t>
                      </a:r>
                      <a:r>
                        <a:rPr lang="en-US" sz="1600" b="0" dirty="0" err="1">
                          <a:solidFill>
                            <a:schemeClr val="tx1"/>
                          </a:solidFill>
                        </a:rPr>
                        <a:t>έχει</a:t>
                      </a:r>
                      <a:r>
                        <a:rPr lang="en-US" sz="1600" b="0" dirty="0">
                          <a:solidFill>
                            <a:schemeClr val="tx1"/>
                          </a:solidFill>
                        </a:rPr>
                        <a:t> </a:t>
                      </a:r>
                      <a:r>
                        <a:rPr lang="en-US" sz="1600" b="0" dirty="0" err="1">
                          <a:solidFill>
                            <a:schemeClr val="tx1"/>
                          </a:solidFill>
                        </a:rPr>
                        <a:t>αποδειχθεί</a:t>
                      </a:r>
                      <a:r>
                        <a:rPr lang="en-US" sz="1600" b="0" dirty="0">
                          <a:solidFill>
                            <a:schemeClr val="tx1"/>
                          </a:solidFill>
                        </a:rPr>
                        <a:t>, </a:t>
                      </a:r>
                      <a:r>
                        <a:rPr lang="en-US" sz="1600" b="0" dirty="0" err="1">
                          <a:solidFill>
                            <a:schemeClr val="tx1"/>
                          </a:solidFill>
                        </a:rPr>
                        <a:t>αλλά</a:t>
                      </a:r>
                      <a:r>
                        <a:rPr lang="en-US" sz="1600" b="0" dirty="0">
                          <a:solidFill>
                            <a:schemeClr val="tx1"/>
                          </a:solidFill>
                        </a:rPr>
                        <a:t> </a:t>
                      </a:r>
                      <a:r>
                        <a:rPr lang="en-US" sz="1600" b="0" dirty="0" err="1">
                          <a:solidFill>
                            <a:schemeClr val="tx1"/>
                          </a:solidFill>
                        </a:rPr>
                        <a:t>μπορεί</a:t>
                      </a:r>
                      <a:r>
                        <a:rPr lang="en-US" sz="1600" b="0" dirty="0">
                          <a:solidFill>
                            <a:schemeClr val="tx1"/>
                          </a:solidFill>
                        </a:rPr>
                        <a:t> </a:t>
                      </a:r>
                      <a:r>
                        <a:rPr lang="en-US" sz="1600" b="0" dirty="0" err="1">
                          <a:solidFill>
                            <a:schemeClr val="tx1"/>
                          </a:solidFill>
                        </a:rPr>
                        <a:t>να</a:t>
                      </a:r>
                      <a:r>
                        <a:rPr lang="en-US" sz="1600" b="0" dirty="0">
                          <a:solidFill>
                            <a:schemeClr val="tx1"/>
                          </a:solidFill>
                        </a:rPr>
                        <a:t> </a:t>
                      </a:r>
                      <a:r>
                        <a:rPr lang="en-US" sz="1600" b="0" dirty="0" err="1">
                          <a:solidFill>
                            <a:schemeClr val="tx1"/>
                          </a:solidFill>
                        </a:rPr>
                        <a:t>βοηθήσει</a:t>
                      </a:r>
                      <a:r>
                        <a:rPr lang="en-US" sz="1600" b="0" dirty="0">
                          <a:solidFill>
                            <a:schemeClr val="tx1"/>
                          </a:solidFill>
                        </a:rPr>
                        <a:t> </a:t>
                      </a:r>
                      <a:r>
                        <a:rPr lang="en-US" sz="1600" b="0" dirty="0" err="1">
                          <a:solidFill>
                            <a:schemeClr val="tx1"/>
                          </a:solidFill>
                        </a:rPr>
                        <a:t>στην</a:t>
                      </a:r>
                      <a:r>
                        <a:rPr lang="en-US" sz="1600" b="0" dirty="0">
                          <a:solidFill>
                            <a:schemeClr val="tx1"/>
                          </a:solidFill>
                        </a:rPr>
                        <a:t> </a:t>
                      </a:r>
                      <a:r>
                        <a:rPr lang="en-US" sz="1600" b="0" dirty="0" err="1">
                          <a:solidFill>
                            <a:schemeClr val="tx1"/>
                          </a:solidFill>
                        </a:rPr>
                        <a:t>εξόρυξη</a:t>
                      </a:r>
                      <a:endParaRPr lang="en-US" sz="1600" b="0" dirty="0">
                        <a:solidFill>
                          <a:schemeClr val="tx1"/>
                        </a:solidFill>
                      </a:endParaRPr>
                    </a:p>
                    <a:p>
                      <a:pPr>
                        <a:buNone/>
                      </a:pPr>
                      <a:r>
                        <a:rPr lang="en-US" sz="1600" b="0" dirty="0" err="1">
                          <a:solidFill>
                            <a:schemeClr val="tx1"/>
                          </a:solidFill>
                        </a:rPr>
                        <a:t>δεδομένων</a:t>
                      </a:r>
                      <a:r>
                        <a:rPr lang="en-US" sz="1600" b="0" dirty="0">
                          <a:solidFill>
                            <a:schemeClr val="tx1"/>
                          </a:solidFill>
                        </a:rPr>
                        <a:t> </a:t>
                      </a:r>
                      <a:r>
                        <a:rPr lang="en-US" sz="1600" b="0" dirty="0" err="1" smtClean="0">
                          <a:solidFill>
                            <a:schemeClr val="tx1"/>
                          </a:solidFill>
                        </a:rPr>
                        <a:t>προσδιορίζ</a:t>
                      </a:r>
                      <a:r>
                        <a:rPr lang="el-GR" sz="1600" b="0" dirty="0" err="1" smtClean="0">
                          <a:solidFill>
                            <a:schemeClr val="tx1"/>
                          </a:solidFill>
                        </a:rPr>
                        <a:t>οντας</a:t>
                      </a:r>
                      <a:r>
                        <a:rPr lang="en-US" sz="1600" b="0" dirty="0" smtClean="0">
                          <a:solidFill>
                            <a:schemeClr val="tx1"/>
                          </a:solidFill>
                        </a:rPr>
                        <a:t> </a:t>
                      </a:r>
                      <a:r>
                        <a:rPr lang="en-US" sz="1600" b="0" dirty="0" err="1">
                          <a:solidFill>
                            <a:schemeClr val="tx1"/>
                          </a:solidFill>
                        </a:rPr>
                        <a:t>πρότυπα</a:t>
                      </a:r>
                      <a:r>
                        <a:rPr lang="en-US" sz="1600" b="0" dirty="0">
                          <a:solidFill>
                            <a:schemeClr val="tx1"/>
                          </a:solidFill>
                        </a:rPr>
                        <a:t> </a:t>
                      </a:r>
                      <a:r>
                        <a:rPr lang="en-US" sz="1600" b="0" dirty="0" err="1">
                          <a:solidFill>
                            <a:schemeClr val="tx1"/>
                          </a:solidFill>
                        </a:rPr>
                        <a:t>συσχέτισης</a:t>
                      </a:r>
                      <a:r>
                        <a:rPr lang="en-US" sz="1600" b="0" dirty="0">
                          <a:solidFill>
                            <a:schemeClr val="tx1"/>
                          </a:solidFill>
                        </a:rPr>
                        <a:t> </a:t>
                      </a:r>
                      <a:r>
                        <a:rPr lang="en-US" sz="1600" b="0" dirty="0" err="1">
                          <a:solidFill>
                            <a:schemeClr val="tx1"/>
                          </a:solidFill>
                        </a:rPr>
                        <a:t>εντός</a:t>
                      </a:r>
                      <a:r>
                        <a:rPr lang="en-US" sz="1600" b="0" dirty="0">
                          <a:solidFill>
                            <a:schemeClr val="tx1"/>
                          </a:solidFill>
                        </a:rPr>
                        <a:t> </a:t>
                      </a:r>
                      <a:r>
                        <a:rPr lang="en-US" sz="1600" b="0" dirty="0" err="1">
                          <a:solidFill>
                            <a:schemeClr val="tx1"/>
                          </a:solidFill>
                        </a:rPr>
                        <a:t>των</a:t>
                      </a:r>
                      <a:r>
                        <a:rPr lang="en-US" sz="1600" b="0" dirty="0">
                          <a:solidFill>
                            <a:schemeClr val="tx1"/>
                          </a:solidFill>
                        </a:rPr>
                        <a:t> </a:t>
                      </a:r>
                      <a:r>
                        <a:rPr lang="en-US" sz="1600" b="0" dirty="0" err="1" smtClean="0">
                          <a:solidFill>
                            <a:schemeClr val="tx1"/>
                          </a:solidFill>
                        </a:rPr>
                        <a:t>ασθενών</a:t>
                      </a:r>
                      <a:r>
                        <a:rPr lang="el-GR" sz="1600" b="0" dirty="0" smtClean="0">
                          <a:solidFill>
                            <a:schemeClr val="tx1"/>
                          </a:solidFill>
                        </a:rPr>
                        <a:t>.</a:t>
                      </a:r>
                      <a:endParaRPr lang="en-US" sz="1600" b="0" dirty="0">
                        <a:solidFill>
                          <a:schemeClr val="tx1"/>
                        </a:solidFill>
                      </a:endParaRPr>
                    </a:p>
                  </a:txBody>
                  <a:tcPr>
                    <a:solidFill>
                      <a:schemeClr val="accent5">
                        <a:lumMod val="40000"/>
                        <a:lumOff val="60000"/>
                      </a:schemeClr>
                    </a:solidFill>
                  </a:tcPr>
                </a:tc>
                <a:tc>
                  <a:txBody>
                    <a:bodyPr/>
                    <a:lstStyle/>
                    <a:p>
                      <a:pPr>
                        <a:buNone/>
                      </a:pPr>
                      <a:r>
                        <a:rPr lang="en-US" sz="1800" b="0" dirty="0" err="1" smtClean="0">
                          <a:solidFill>
                            <a:schemeClr val="tx1"/>
                          </a:solidFill>
                        </a:rPr>
                        <a:t>Οι</a:t>
                      </a:r>
                      <a:r>
                        <a:rPr lang="en-US" sz="1800" b="0" dirty="0" smtClean="0">
                          <a:solidFill>
                            <a:schemeClr val="tx1"/>
                          </a:solidFill>
                        </a:rPr>
                        <a:t> </a:t>
                      </a:r>
                      <a:r>
                        <a:rPr lang="en-US" sz="1800" b="0" dirty="0" err="1">
                          <a:solidFill>
                            <a:schemeClr val="tx1"/>
                          </a:solidFill>
                        </a:rPr>
                        <a:t>φυσιοθεραπευτές</a:t>
                      </a:r>
                      <a:r>
                        <a:rPr lang="en-US" sz="1800" b="0" dirty="0">
                          <a:solidFill>
                            <a:schemeClr val="tx1"/>
                          </a:solidFill>
                        </a:rPr>
                        <a:t> </a:t>
                      </a:r>
                      <a:r>
                        <a:rPr lang="en-US" sz="1800" b="0" dirty="0" err="1">
                          <a:solidFill>
                            <a:schemeClr val="tx1"/>
                          </a:solidFill>
                        </a:rPr>
                        <a:t>θα</a:t>
                      </a:r>
                      <a:r>
                        <a:rPr lang="en-US" sz="1800" b="0" dirty="0">
                          <a:solidFill>
                            <a:schemeClr val="tx1"/>
                          </a:solidFill>
                        </a:rPr>
                        <a:t> </a:t>
                      </a:r>
                      <a:r>
                        <a:rPr lang="en-US" sz="1800" b="0" dirty="0" err="1">
                          <a:solidFill>
                            <a:schemeClr val="tx1"/>
                          </a:solidFill>
                        </a:rPr>
                        <a:t>πρέπει</a:t>
                      </a:r>
                      <a:r>
                        <a:rPr lang="en-US" sz="1800" b="0" dirty="0">
                          <a:solidFill>
                            <a:schemeClr val="tx1"/>
                          </a:solidFill>
                        </a:rPr>
                        <a:t> </a:t>
                      </a:r>
                      <a:r>
                        <a:rPr lang="en-US" sz="1800" b="0" dirty="0" err="1">
                          <a:solidFill>
                            <a:schemeClr val="tx1"/>
                          </a:solidFill>
                        </a:rPr>
                        <a:t>να</a:t>
                      </a:r>
                      <a:r>
                        <a:rPr lang="en-US" sz="1800" b="0" dirty="0">
                          <a:solidFill>
                            <a:schemeClr val="tx1"/>
                          </a:solidFill>
                        </a:rPr>
                        <a:t> </a:t>
                      </a:r>
                      <a:r>
                        <a:rPr lang="en-US" sz="1800" b="0" dirty="0" err="1">
                          <a:solidFill>
                            <a:schemeClr val="tx1"/>
                          </a:solidFill>
                        </a:rPr>
                        <a:t>ασχολούνται</a:t>
                      </a:r>
                      <a:r>
                        <a:rPr lang="en-US" sz="1800" b="0" dirty="0">
                          <a:solidFill>
                            <a:schemeClr val="tx1"/>
                          </a:solidFill>
                        </a:rPr>
                        <a:t> </a:t>
                      </a:r>
                      <a:r>
                        <a:rPr lang="en-US" sz="1800" b="0" dirty="0" err="1">
                          <a:solidFill>
                            <a:schemeClr val="tx1"/>
                          </a:solidFill>
                        </a:rPr>
                        <a:t>με</a:t>
                      </a:r>
                      <a:r>
                        <a:rPr lang="en-US" sz="1800" b="0" dirty="0">
                          <a:solidFill>
                            <a:schemeClr val="tx1"/>
                          </a:solidFill>
                        </a:rPr>
                        <a:t> </a:t>
                      </a:r>
                      <a:r>
                        <a:rPr lang="en-US" sz="1800" b="0" dirty="0" err="1">
                          <a:solidFill>
                            <a:schemeClr val="tx1"/>
                          </a:solidFill>
                        </a:rPr>
                        <a:t>την</a:t>
                      </a:r>
                      <a:r>
                        <a:rPr lang="en-US" sz="1800" b="0" dirty="0">
                          <a:solidFill>
                            <a:schemeClr val="tx1"/>
                          </a:solidFill>
                        </a:rPr>
                        <a:t> </a:t>
                      </a:r>
                      <a:r>
                        <a:rPr lang="en-US" sz="1800" b="0" dirty="0" err="1">
                          <a:solidFill>
                            <a:schemeClr val="tx1"/>
                          </a:solidFill>
                        </a:rPr>
                        <a:t>τεχνολογική</a:t>
                      </a:r>
                      <a:r>
                        <a:rPr lang="en-US" sz="1800" b="0" dirty="0">
                          <a:solidFill>
                            <a:schemeClr val="tx1"/>
                          </a:solidFill>
                        </a:rPr>
                        <a:t> </a:t>
                      </a:r>
                      <a:r>
                        <a:rPr lang="en-US" sz="1800" b="0" dirty="0" err="1">
                          <a:solidFill>
                            <a:schemeClr val="tx1"/>
                          </a:solidFill>
                        </a:rPr>
                        <a:t>καινοτομία</a:t>
                      </a:r>
                      <a:r>
                        <a:rPr lang="en-US" sz="1800" b="0" dirty="0">
                          <a:solidFill>
                            <a:schemeClr val="tx1"/>
                          </a:solidFill>
                        </a:rPr>
                        <a:t> </a:t>
                      </a:r>
                      <a:r>
                        <a:rPr lang="en-US" sz="1800" b="0" dirty="0" err="1">
                          <a:solidFill>
                            <a:schemeClr val="tx1"/>
                          </a:solidFill>
                        </a:rPr>
                        <a:t>στην</a:t>
                      </a:r>
                      <a:r>
                        <a:rPr lang="en-US" sz="1800" b="0" dirty="0">
                          <a:solidFill>
                            <a:schemeClr val="tx1"/>
                          </a:solidFill>
                        </a:rPr>
                        <a:t> </a:t>
                      </a:r>
                      <a:r>
                        <a:rPr lang="en-US" sz="1800" b="0" dirty="0" err="1">
                          <a:solidFill>
                            <a:schemeClr val="tx1"/>
                          </a:solidFill>
                        </a:rPr>
                        <a:t>πράξη</a:t>
                      </a:r>
                      <a:r>
                        <a:rPr lang="en-US" sz="1800" b="0" dirty="0">
                          <a:solidFill>
                            <a:schemeClr val="tx1"/>
                          </a:solidFill>
                        </a:rPr>
                        <a:t>, </a:t>
                      </a:r>
                      <a:r>
                        <a:rPr lang="en-US" sz="1800" b="0" dirty="0" err="1">
                          <a:solidFill>
                            <a:schemeClr val="tx1"/>
                          </a:solidFill>
                        </a:rPr>
                        <a:t>για</a:t>
                      </a:r>
                      <a:r>
                        <a:rPr lang="en-US" sz="1800" b="0" dirty="0">
                          <a:solidFill>
                            <a:schemeClr val="tx1"/>
                          </a:solidFill>
                        </a:rPr>
                        <a:t> </a:t>
                      </a:r>
                      <a:r>
                        <a:rPr lang="en-US" sz="1800" b="0" dirty="0" err="1">
                          <a:solidFill>
                            <a:schemeClr val="tx1"/>
                          </a:solidFill>
                        </a:rPr>
                        <a:t>να</a:t>
                      </a:r>
                      <a:r>
                        <a:rPr lang="en-US" sz="1800" b="0" dirty="0">
                          <a:solidFill>
                            <a:schemeClr val="tx1"/>
                          </a:solidFill>
                        </a:rPr>
                        <a:t> </a:t>
                      </a:r>
                      <a:r>
                        <a:rPr lang="en-US" sz="1800" b="0" dirty="0" err="1">
                          <a:solidFill>
                            <a:schemeClr val="tx1"/>
                          </a:solidFill>
                        </a:rPr>
                        <a:t>καθοδηγούν</a:t>
                      </a:r>
                      <a:r>
                        <a:rPr lang="en-US" sz="1800" b="0" dirty="0">
                          <a:solidFill>
                            <a:schemeClr val="tx1"/>
                          </a:solidFill>
                        </a:rPr>
                        <a:t> </a:t>
                      </a:r>
                      <a:r>
                        <a:rPr lang="en-US" sz="1800" b="0" dirty="0" err="1">
                          <a:solidFill>
                            <a:schemeClr val="tx1"/>
                          </a:solidFill>
                        </a:rPr>
                        <a:t>την</a:t>
                      </a:r>
                      <a:r>
                        <a:rPr lang="en-US" sz="1800" b="0" dirty="0">
                          <a:solidFill>
                            <a:schemeClr val="tx1"/>
                          </a:solidFill>
                        </a:rPr>
                        <a:t> </a:t>
                      </a:r>
                      <a:r>
                        <a:rPr lang="en-US" sz="1800" b="0" dirty="0" err="1">
                          <a:solidFill>
                            <a:schemeClr val="tx1"/>
                          </a:solidFill>
                        </a:rPr>
                        <a:t>κλινική</a:t>
                      </a:r>
                      <a:r>
                        <a:rPr lang="en-US" sz="1800" b="0" dirty="0">
                          <a:solidFill>
                            <a:schemeClr val="tx1"/>
                          </a:solidFill>
                        </a:rPr>
                        <a:t> </a:t>
                      </a:r>
                      <a:r>
                        <a:rPr lang="en-US" sz="1800" b="0" dirty="0" err="1">
                          <a:solidFill>
                            <a:schemeClr val="tx1"/>
                          </a:solidFill>
                        </a:rPr>
                        <a:t>εφαρμογή</a:t>
                      </a:r>
                      <a:r>
                        <a:rPr lang="en-US" sz="1800" b="0" dirty="0">
                          <a:solidFill>
                            <a:schemeClr val="tx1"/>
                          </a:solidFill>
                        </a:rPr>
                        <a:t> </a:t>
                      </a:r>
                      <a:r>
                        <a:rPr lang="en-US" sz="1800" b="0" dirty="0" err="1">
                          <a:solidFill>
                            <a:schemeClr val="tx1"/>
                          </a:solidFill>
                        </a:rPr>
                        <a:t>της</a:t>
                      </a:r>
                      <a:r>
                        <a:rPr lang="en-US" sz="1540" b="0" dirty="0">
                          <a:solidFill>
                            <a:schemeClr val="tx1"/>
                          </a:solidFill>
                        </a:rPr>
                        <a:t>.</a:t>
                      </a:r>
                      <a:endParaRPr lang="en-US" sz="1540" b="0" dirty="0">
                        <a:solidFill>
                          <a:schemeClr val="tx1"/>
                        </a:solidFill>
                      </a:endParaRPr>
                    </a:p>
                  </a:txBody>
                  <a:tcPr>
                    <a:solidFill>
                      <a:schemeClr val="accent5">
                        <a:lumMod val="40000"/>
                        <a:lumOff val="60000"/>
                      </a:schemeClr>
                    </a:solidFill>
                  </a:tcPr>
                </a:tc>
              </a:tr>
            </a:tbl>
          </a:graphicData>
        </a:graphic>
      </p:graphicFrame>
    </p:spTree>
  </p:cSld>
  <p:clrMapOvr>
    <a:masterClrMapping/>
  </p:clrMapOvr>
  <p:transition spd="slow">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p:nvPr/>
        </p:nvGraphicFramePr>
        <p:xfrm>
          <a:off x="228600" y="172720"/>
          <a:ext cx="11642725" cy="6465570"/>
        </p:xfrm>
        <a:graphic>
          <a:graphicData uri="http://schemas.openxmlformats.org/drawingml/2006/table">
            <a:tbl>
              <a:tblPr firstRow="1" bandRow="1">
                <a:tableStyleId>{5C22544A-7EE6-4342-B048-85BDC9FD1C3A}</a:tableStyleId>
              </a:tblPr>
              <a:tblGrid>
                <a:gridCol w="2328545"/>
                <a:gridCol w="2328545"/>
                <a:gridCol w="2328545"/>
                <a:gridCol w="2328545"/>
                <a:gridCol w="2328545"/>
              </a:tblGrid>
              <a:tr h="6465570">
                <a:tc>
                  <a:txBody>
                    <a:bodyPr/>
                    <a:lstStyle/>
                    <a:p>
                      <a:pPr>
                        <a:buNone/>
                      </a:pPr>
                      <a:r>
                        <a:rPr lang="en-US" b="0" dirty="0">
                          <a:solidFill>
                            <a:schemeClr val="tx1"/>
                          </a:solidFill>
                        </a:rPr>
                        <a:t>Sebastian </a:t>
                      </a:r>
                      <a:r>
                        <a:rPr lang="en-US" b="0" dirty="0" err="1">
                          <a:solidFill>
                            <a:schemeClr val="tx1"/>
                          </a:solidFill>
                        </a:rPr>
                        <a:t>RUTKOWSKI</a:t>
                      </a:r>
                      <a:r>
                        <a:rPr lang="en-US" b="0" dirty="0">
                          <a:solidFill>
                            <a:schemeClr val="tx1"/>
                          </a:solidFill>
                        </a:rPr>
                        <a:t>, </a:t>
                      </a:r>
                      <a:r>
                        <a:rPr lang="en-US" b="0" dirty="0" err="1">
                          <a:solidFill>
                            <a:schemeClr val="tx1"/>
                          </a:solidFill>
                        </a:rPr>
                        <a:t>Pawel</a:t>
                      </a:r>
                      <a:r>
                        <a:rPr lang="en-US" b="0" dirty="0">
                          <a:solidFill>
                            <a:schemeClr val="tx1"/>
                          </a:solidFill>
                        </a:rPr>
                        <a:t> </a:t>
                      </a:r>
                      <a:r>
                        <a:rPr lang="en-US" b="0" dirty="0" err="1">
                          <a:solidFill>
                            <a:schemeClr val="tx1"/>
                          </a:solidFill>
                        </a:rPr>
                        <a:t>KIPER</a:t>
                      </a:r>
                      <a:r>
                        <a:rPr lang="en-US" b="0" dirty="0">
                          <a:solidFill>
                            <a:schemeClr val="tx1"/>
                          </a:solidFill>
                        </a:rPr>
                        <a:t>,  Luisa </a:t>
                      </a:r>
                      <a:r>
                        <a:rPr lang="en-US" b="0" dirty="0" err="1">
                          <a:solidFill>
                            <a:schemeClr val="tx1"/>
                          </a:solidFill>
                        </a:rPr>
                        <a:t>CACCIANTE</a:t>
                      </a:r>
                      <a:r>
                        <a:rPr lang="en-US" b="0" dirty="0">
                          <a:solidFill>
                            <a:schemeClr val="tx1"/>
                          </a:solidFill>
                        </a:rPr>
                        <a:t>,  </a:t>
                      </a:r>
                      <a:r>
                        <a:rPr lang="en-US" b="0" dirty="0" err="1">
                          <a:solidFill>
                            <a:schemeClr val="tx1"/>
                          </a:solidFill>
                        </a:rPr>
                        <a:t>Błażej</a:t>
                      </a:r>
                      <a:r>
                        <a:rPr lang="en-US" b="0" dirty="0">
                          <a:solidFill>
                            <a:schemeClr val="tx1"/>
                          </a:solidFill>
                        </a:rPr>
                        <a:t> </a:t>
                      </a:r>
                      <a:r>
                        <a:rPr lang="en-US" b="0" dirty="0" err="1">
                          <a:solidFill>
                            <a:schemeClr val="tx1"/>
                          </a:solidFill>
                        </a:rPr>
                        <a:t>CIEŚLIK</a:t>
                      </a:r>
                      <a:r>
                        <a:rPr lang="en-US" b="0" dirty="0">
                          <a:solidFill>
                            <a:schemeClr val="tx1"/>
                          </a:solidFill>
                        </a:rPr>
                        <a:t>, </a:t>
                      </a:r>
                      <a:r>
                        <a:rPr lang="en-US" b="0" dirty="0" err="1">
                          <a:solidFill>
                            <a:schemeClr val="tx1"/>
                          </a:solidFill>
                        </a:rPr>
                        <a:t>Justyna</a:t>
                      </a:r>
                      <a:r>
                        <a:rPr lang="en-US" b="0" dirty="0">
                          <a:solidFill>
                            <a:schemeClr val="tx1"/>
                          </a:solidFill>
                        </a:rPr>
                        <a:t> </a:t>
                      </a:r>
                      <a:r>
                        <a:rPr lang="en-US" b="0" dirty="0" err="1">
                          <a:solidFill>
                            <a:schemeClr val="tx1"/>
                          </a:solidFill>
                        </a:rPr>
                        <a:t>MAZUREK</a:t>
                      </a:r>
                      <a:r>
                        <a:rPr lang="en-US" b="0" dirty="0">
                          <a:solidFill>
                            <a:schemeClr val="tx1"/>
                          </a:solidFill>
                        </a:rPr>
                        <a:t>, </a:t>
                      </a:r>
                      <a:endParaRPr lang="en-US" b="0" dirty="0">
                        <a:solidFill>
                          <a:schemeClr val="tx1"/>
                        </a:solidFill>
                      </a:endParaRPr>
                    </a:p>
                    <a:p>
                      <a:pPr>
                        <a:buNone/>
                      </a:pPr>
                      <a:r>
                        <a:rPr lang="en-US" b="0" dirty="0">
                          <a:solidFill>
                            <a:schemeClr val="tx1"/>
                          </a:solidFill>
                        </a:rPr>
                        <a:t>Andrea </a:t>
                      </a:r>
                      <a:r>
                        <a:rPr lang="en-US" b="0" dirty="0" err="1">
                          <a:solidFill>
                            <a:schemeClr val="tx1"/>
                          </a:solidFill>
                        </a:rPr>
                        <a:t>TUROLLA</a:t>
                      </a:r>
                      <a:r>
                        <a:rPr lang="en-US" b="0" dirty="0">
                          <a:solidFill>
                            <a:schemeClr val="tx1"/>
                          </a:solidFill>
                        </a:rPr>
                        <a:t>, and Joanna </a:t>
                      </a:r>
                      <a:r>
                        <a:rPr lang="en-US" b="0" dirty="0" err="1">
                          <a:solidFill>
                            <a:schemeClr val="tx1"/>
                          </a:solidFill>
                        </a:rPr>
                        <a:t>SZCZEPAŃSKA-GIERACHA</a:t>
                      </a:r>
                      <a:endParaRPr lang="en-US" b="0" dirty="0">
                        <a:solidFill>
                          <a:schemeClr val="tx1"/>
                        </a:solidFill>
                      </a:endParaRPr>
                    </a:p>
                  </a:txBody>
                  <a:tcPr>
                    <a:solidFill>
                      <a:srgbClr val="CBD3EC"/>
                    </a:solidFill>
                  </a:tcPr>
                </a:tc>
                <a:tc>
                  <a:txBody>
                    <a:bodyPr/>
                    <a:lstStyle/>
                    <a:p>
                      <a:pPr>
                        <a:buNone/>
                      </a:pPr>
                      <a:r>
                        <a:rPr lang="el-GR" b="0" dirty="0" smtClean="0">
                          <a:solidFill>
                            <a:schemeClr val="tx1"/>
                          </a:solidFill>
                        </a:rPr>
                        <a:t>Στοχεύει</a:t>
                      </a:r>
                      <a:r>
                        <a:rPr lang="el-GR" b="0" baseline="0" dirty="0" smtClean="0">
                          <a:solidFill>
                            <a:schemeClr val="tx1"/>
                          </a:solidFill>
                        </a:rPr>
                        <a:t> στο να </a:t>
                      </a:r>
                      <a:r>
                        <a:rPr lang="en-US" b="0" dirty="0" err="1" smtClean="0">
                          <a:solidFill>
                            <a:schemeClr val="tx1"/>
                          </a:solidFill>
                        </a:rPr>
                        <a:t>αναλύσει</a:t>
                      </a:r>
                      <a:r>
                        <a:rPr lang="en-US" b="0" dirty="0" smtClean="0">
                          <a:solidFill>
                            <a:schemeClr val="tx1"/>
                          </a:solidFill>
                        </a:rPr>
                        <a:t> </a:t>
                      </a:r>
                      <a:r>
                        <a:rPr lang="en-US" b="0" dirty="0" err="1">
                          <a:solidFill>
                            <a:schemeClr val="tx1"/>
                          </a:solidFill>
                        </a:rPr>
                        <a:t>την</a:t>
                      </a:r>
                      <a:r>
                        <a:rPr lang="en-US" b="0" dirty="0">
                          <a:solidFill>
                            <a:schemeClr val="tx1"/>
                          </a:solidFill>
                        </a:rPr>
                        <a:t> </a:t>
                      </a:r>
                      <a:r>
                        <a:rPr lang="en-US" b="0" dirty="0" err="1">
                          <a:solidFill>
                            <a:schemeClr val="tx1"/>
                          </a:solidFill>
                        </a:rPr>
                        <a:t>αποτελεσματικότητα</a:t>
                      </a:r>
                      <a:r>
                        <a:rPr lang="en-US" b="0" dirty="0">
                          <a:solidFill>
                            <a:schemeClr val="tx1"/>
                          </a:solidFill>
                        </a:rPr>
                        <a:t> </a:t>
                      </a:r>
                      <a:r>
                        <a:rPr lang="en-US" b="0" dirty="0" err="1" smtClean="0">
                          <a:solidFill>
                            <a:schemeClr val="tx1"/>
                          </a:solidFill>
                        </a:rPr>
                        <a:t>του</a:t>
                      </a:r>
                      <a:r>
                        <a:rPr lang="en-US" b="0" dirty="0" smtClean="0">
                          <a:solidFill>
                            <a:schemeClr val="tx1"/>
                          </a:solidFill>
                        </a:rPr>
                        <a:t> </a:t>
                      </a:r>
                      <a:r>
                        <a:rPr lang="en-US" b="0" dirty="0" err="1" smtClean="0">
                          <a:solidFill>
                            <a:schemeClr val="tx1"/>
                          </a:solidFill>
                        </a:rPr>
                        <a:t>VR</a:t>
                      </a:r>
                      <a:r>
                        <a:rPr lang="en-US" b="0" dirty="0" smtClean="0">
                          <a:solidFill>
                            <a:schemeClr val="tx1"/>
                          </a:solidFill>
                        </a:rPr>
                        <a:t> </a:t>
                      </a:r>
                      <a:r>
                        <a:rPr lang="en-US" b="0" dirty="0" err="1" smtClean="0">
                          <a:solidFill>
                            <a:schemeClr val="tx1"/>
                          </a:solidFill>
                        </a:rPr>
                        <a:t>σε</a:t>
                      </a:r>
                      <a:r>
                        <a:rPr lang="en-US" b="0" dirty="0" smtClean="0">
                          <a:solidFill>
                            <a:schemeClr val="tx1"/>
                          </a:solidFill>
                        </a:rPr>
                        <a:t> </a:t>
                      </a:r>
                      <a:r>
                        <a:rPr lang="en-US" b="0" dirty="0" err="1">
                          <a:solidFill>
                            <a:schemeClr val="tx1"/>
                          </a:solidFill>
                        </a:rPr>
                        <a:t>διάφορους</a:t>
                      </a:r>
                      <a:r>
                        <a:rPr lang="en-US" b="0" dirty="0">
                          <a:solidFill>
                            <a:schemeClr val="tx1"/>
                          </a:solidFill>
                        </a:rPr>
                        <a:t> </a:t>
                      </a:r>
                      <a:r>
                        <a:rPr lang="en-US" b="0" dirty="0" err="1">
                          <a:solidFill>
                            <a:schemeClr val="tx1"/>
                          </a:solidFill>
                        </a:rPr>
                        <a:t>τομείς</a:t>
                      </a:r>
                      <a:r>
                        <a:rPr lang="en-US" b="0" dirty="0">
                          <a:solidFill>
                            <a:schemeClr val="tx1"/>
                          </a:solidFill>
                        </a:rPr>
                        <a:t> </a:t>
                      </a:r>
                      <a:r>
                        <a:rPr lang="en-US" b="0" dirty="0" err="1">
                          <a:solidFill>
                            <a:schemeClr val="tx1"/>
                          </a:solidFill>
                        </a:rPr>
                        <a:t>της</a:t>
                      </a:r>
                      <a:endParaRPr lang="en-US" b="0" dirty="0">
                        <a:solidFill>
                          <a:schemeClr val="tx1"/>
                        </a:solidFill>
                      </a:endParaRPr>
                    </a:p>
                    <a:p>
                      <a:pPr>
                        <a:buNone/>
                      </a:pPr>
                      <a:r>
                        <a:rPr lang="en-US" b="0" dirty="0" err="1">
                          <a:solidFill>
                            <a:schemeClr val="tx1"/>
                          </a:solidFill>
                        </a:rPr>
                        <a:t>αποκατάστασης</a:t>
                      </a:r>
                      <a:r>
                        <a:rPr lang="en-US" b="0" dirty="0">
                          <a:solidFill>
                            <a:schemeClr val="tx1"/>
                          </a:solidFill>
                        </a:rPr>
                        <a:t>, </a:t>
                      </a:r>
                      <a:r>
                        <a:rPr lang="en-US" b="0" dirty="0" err="1">
                          <a:solidFill>
                            <a:schemeClr val="tx1"/>
                          </a:solidFill>
                        </a:rPr>
                        <a:t>και</a:t>
                      </a:r>
                      <a:r>
                        <a:rPr lang="en-US" b="0" dirty="0">
                          <a:solidFill>
                            <a:schemeClr val="tx1"/>
                          </a:solidFill>
                        </a:rPr>
                        <a:t> </a:t>
                      </a:r>
                      <a:r>
                        <a:rPr lang="en-US" b="0" dirty="0" err="1">
                          <a:solidFill>
                            <a:schemeClr val="tx1"/>
                          </a:solidFill>
                        </a:rPr>
                        <a:t>να</a:t>
                      </a:r>
                      <a:r>
                        <a:rPr lang="en-US" b="0" dirty="0">
                          <a:solidFill>
                            <a:schemeClr val="tx1"/>
                          </a:solidFill>
                        </a:rPr>
                        <a:t> </a:t>
                      </a:r>
                      <a:r>
                        <a:rPr lang="en-US" b="0" dirty="0" err="1">
                          <a:solidFill>
                            <a:schemeClr val="tx1"/>
                          </a:solidFill>
                        </a:rPr>
                        <a:t>διερευνηθεί</a:t>
                      </a:r>
                      <a:r>
                        <a:rPr lang="en-US" b="0" dirty="0">
                          <a:solidFill>
                            <a:schemeClr val="tx1"/>
                          </a:solidFill>
                        </a:rPr>
                        <a:t> </a:t>
                      </a:r>
                      <a:r>
                        <a:rPr lang="en-US" b="0" dirty="0" err="1">
                          <a:solidFill>
                            <a:schemeClr val="tx1"/>
                          </a:solidFill>
                        </a:rPr>
                        <a:t>εάν</a:t>
                      </a:r>
                      <a:r>
                        <a:rPr lang="en-US" b="0" dirty="0">
                          <a:solidFill>
                            <a:schemeClr val="tx1"/>
                          </a:solidFill>
                        </a:rPr>
                        <a:t> </a:t>
                      </a:r>
                      <a:r>
                        <a:rPr lang="en-US" b="0" dirty="0" err="1">
                          <a:solidFill>
                            <a:schemeClr val="tx1"/>
                          </a:solidFill>
                        </a:rPr>
                        <a:t>το</a:t>
                      </a:r>
                      <a:r>
                        <a:rPr lang="en-US" b="0" dirty="0">
                          <a:solidFill>
                            <a:schemeClr val="tx1"/>
                          </a:solidFill>
                        </a:rPr>
                        <a:t> </a:t>
                      </a:r>
                      <a:r>
                        <a:rPr lang="en-US" b="0" dirty="0" err="1">
                          <a:solidFill>
                            <a:schemeClr val="tx1"/>
                          </a:solidFill>
                        </a:rPr>
                        <a:t>αποτέλεσμα</a:t>
                      </a:r>
                      <a:r>
                        <a:rPr lang="en-US" b="0" dirty="0">
                          <a:solidFill>
                            <a:schemeClr val="tx1"/>
                          </a:solidFill>
                        </a:rPr>
                        <a:t> </a:t>
                      </a:r>
                      <a:r>
                        <a:rPr lang="en-US" b="0" dirty="0" err="1">
                          <a:solidFill>
                            <a:schemeClr val="tx1"/>
                          </a:solidFill>
                        </a:rPr>
                        <a:t>των</a:t>
                      </a:r>
                      <a:r>
                        <a:rPr lang="en-US" b="0" dirty="0">
                          <a:solidFill>
                            <a:schemeClr val="tx1"/>
                          </a:solidFill>
                        </a:rPr>
                        <a:t> </a:t>
                      </a:r>
                      <a:r>
                        <a:rPr lang="en-US" b="0" dirty="0" err="1">
                          <a:solidFill>
                            <a:schemeClr val="tx1"/>
                          </a:solidFill>
                        </a:rPr>
                        <a:t>παρεμβάσεων</a:t>
                      </a:r>
                      <a:r>
                        <a:rPr lang="en-US" b="0" dirty="0">
                          <a:solidFill>
                            <a:schemeClr val="tx1"/>
                          </a:solidFill>
                        </a:rPr>
                        <a:t> </a:t>
                      </a:r>
                      <a:r>
                        <a:rPr lang="en-US" b="0" dirty="0" err="1">
                          <a:solidFill>
                            <a:schemeClr val="tx1"/>
                          </a:solidFill>
                        </a:rPr>
                        <a:t>που</a:t>
                      </a:r>
                      <a:r>
                        <a:rPr lang="en-US" b="0" dirty="0">
                          <a:solidFill>
                            <a:schemeClr val="tx1"/>
                          </a:solidFill>
                        </a:rPr>
                        <a:t> </a:t>
                      </a:r>
                      <a:r>
                        <a:rPr lang="en-US" b="0" dirty="0" err="1">
                          <a:solidFill>
                            <a:schemeClr val="tx1"/>
                          </a:solidFill>
                        </a:rPr>
                        <a:t>βασίζονται</a:t>
                      </a:r>
                      <a:r>
                        <a:rPr lang="en-US" b="0" dirty="0">
                          <a:solidFill>
                            <a:schemeClr val="tx1"/>
                          </a:solidFill>
                        </a:rPr>
                        <a:t> </a:t>
                      </a:r>
                      <a:r>
                        <a:rPr lang="en-US" b="0" dirty="0" err="1">
                          <a:solidFill>
                            <a:schemeClr val="tx1"/>
                          </a:solidFill>
                        </a:rPr>
                        <a:t>στην</a:t>
                      </a:r>
                      <a:r>
                        <a:rPr lang="en-US" b="0" dirty="0">
                          <a:solidFill>
                            <a:schemeClr val="tx1"/>
                          </a:solidFill>
                        </a:rPr>
                        <a:t> </a:t>
                      </a:r>
                      <a:r>
                        <a:rPr lang="en-US" b="0" dirty="0" err="1">
                          <a:solidFill>
                            <a:schemeClr val="tx1"/>
                          </a:solidFill>
                        </a:rPr>
                        <a:t>εικονική</a:t>
                      </a:r>
                      <a:r>
                        <a:rPr lang="en-US" b="0" dirty="0">
                          <a:solidFill>
                            <a:schemeClr val="tx1"/>
                          </a:solidFill>
                        </a:rPr>
                        <a:t> </a:t>
                      </a:r>
                      <a:r>
                        <a:rPr lang="en-US" b="0" dirty="0" err="1">
                          <a:solidFill>
                            <a:schemeClr val="tx1"/>
                          </a:solidFill>
                        </a:rPr>
                        <a:t>πραγματικότητα</a:t>
                      </a:r>
                      <a:r>
                        <a:rPr lang="en-US" b="0" dirty="0">
                          <a:solidFill>
                            <a:schemeClr val="tx1"/>
                          </a:solidFill>
                        </a:rPr>
                        <a:t>, </a:t>
                      </a:r>
                      <a:r>
                        <a:rPr lang="en-US" b="0" dirty="0" err="1">
                          <a:solidFill>
                            <a:schemeClr val="tx1"/>
                          </a:solidFill>
                        </a:rPr>
                        <a:t>με</a:t>
                      </a:r>
                      <a:r>
                        <a:rPr lang="en-US" b="0" dirty="0">
                          <a:solidFill>
                            <a:schemeClr val="tx1"/>
                          </a:solidFill>
                        </a:rPr>
                        <a:t> </a:t>
                      </a:r>
                      <a:r>
                        <a:rPr lang="en-US" b="0" dirty="0" err="1" smtClean="0">
                          <a:solidFill>
                            <a:schemeClr val="tx1"/>
                          </a:solidFill>
                        </a:rPr>
                        <a:t>όρου</a:t>
                      </a:r>
                      <a:r>
                        <a:rPr lang="el-GR" b="0" dirty="0" smtClean="0">
                          <a:solidFill>
                            <a:schemeClr val="tx1"/>
                          </a:solidFill>
                        </a:rPr>
                        <a:t>ς</a:t>
                      </a:r>
                      <a:r>
                        <a:rPr lang="el-GR" b="0" baseline="0" dirty="0">
                          <a:solidFill>
                            <a:schemeClr val="tx1"/>
                          </a:solidFill>
                        </a:rPr>
                        <a:t> </a:t>
                      </a:r>
                      <a:r>
                        <a:rPr lang="en-US" b="0" dirty="0" err="1" smtClean="0">
                          <a:solidFill>
                            <a:schemeClr val="tx1"/>
                          </a:solidFill>
                        </a:rPr>
                        <a:t>της</a:t>
                      </a:r>
                      <a:r>
                        <a:rPr lang="en-US" b="0" dirty="0" smtClean="0">
                          <a:solidFill>
                            <a:schemeClr val="tx1"/>
                          </a:solidFill>
                        </a:rPr>
                        <a:t> </a:t>
                      </a:r>
                      <a:r>
                        <a:rPr lang="en-US" b="0" dirty="0" err="1" smtClean="0">
                          <a:solidFill>
                            <a:schemeClr val="tx1"/>
                          </a:solidFill>
                        </a:rPr>
                        <a:t>λειτουργίας</a:t>
                      </a:r>
                      <a:r>
                        <a:rPr lang="en-US" b="0" dirty="0" smtClean="0">
                          <a:solidFill>
                            <a:schemeClr val="tx1"/>
                          </a:solidFill>
                        </a:rPr>
                        <a:t> </a:t>
                      </a:r>
                      <a:r>
                        <a:rPr lang="en-US" b="0" dirty="0" err="1">
                          <a:solidFill>
                            <a:schemeClr val="tx1"/>
                          </a:solidFill>
                        </a:rPr>
                        <a:t>των</a:t>
                      </a:r>
                      <a:r>
                        <a:rPr lang="en-US" b="0" dirty="0">
                          <a:solidFill>
                            <a:schemeClr val="tx1"/>
                          </a:solidFill>
                        </a:rPr>
                        <a:t> </a:t>
                      </a:r>
                      <a:r>
                        <a:rPr lang="en-US" b="0" dirty="0" err="1">
                          <a:solidFill>
                            <a:schemeClr val="tx1"/>
                          </a:solidFill>
                        </a:rPr>
                        <a:t>άνω</a:t>
                      </a:r>
                      <a:r>
                        <a:rPr lang="en-US" b="0" dirty="0">
                          <a:solidFill>
                            <a:schemeClr val="tx1"/>
                          </a:solidFill>
                        </a:rPr>
                        <a:t> ή </a:t>
                      </a:r>
                      <a:r>
                        <a:rPr lang="en-US" b="0" dirty="0" err="1">
                          <a:solidFill>
                            <a:schemeClr val="tx1"/>
                          </a:solidFill>
                        </a:rPr>
                        <a:t>κάτω</a:t>
                      </a:r>
                      <a:r>
                        <a:rPr lang="en-US" b="0" dirty="0">
                          <a:solidFill>
                            <a:schemeClr val="tx1"/>
                          </a:solidFill>
                        </a:rPr>
                        <a:t> </a:t>
                      </a:r>
                      <a:r>
                        <a:rPr lang="en-US" b="0" dirty="0" err="1">
                          <a:solidFill>
                            <a:schemeClr val="tx1"/>
                          </a:solidFill>
                        </a:rPr>
                        <a:t>άκρων</a:t>
                      </a:r>
                      <a:r>
                        <a:rPr lang="en-US" b="0" dirty="0">
                          <a:solidFill>
                            <a:schemeClr val="tx1"/>
                          </a:solidFill>
                        </a:rPr>
                        <a:t>, </a:t>
                      </a:r>
                      <a:r>
                        <a:rPr lang="en-US" b="0" dirty="0" err="1">
                          <a:solidFill>
                            <a:schemeClr val="tx1"/>
                          </a:solidFill>
                        </a:rPr>
                        <a:t>του</a:t>
                      </a:r>
                      <a:r>
                        <a:rPr lang="en-US" b="0" dirty="0">
                          <a:solidFill>
                            <a:schemeClr val="tx1"/>
                          </a:solidFill>
                        </a:rPr>
                        <a:t> </a:t>
                      </a:r>
                      <a:r>
                        <a:rPr lang="en-US" b="0" dirty="0" err="1">
                          <a:solidFill>
                            <a:schemeClr val="tx1"/>
                          </a:solidFill>
                        </a:rPr>
                        <a:t>βαδίσματος</a:t>
                      </a:r>
                      <a:r>
                        <a:rPr lang="en-US" b="0" dirty="0">
                          <a:solidFill>
                            <a:schemeClr val="tx1"/>
                          </a:solidFill>
                        </a:rPr>
                        <a:t> </a:t>
                      </a:r>
                      <a:r>
                        <a:rPr lang="en-US" b="0" dirty="0" err="1">
                          <a:solidFill>
                            <a:schemeClr val="tx1"/>
                          </a:solidFill>
                        </a:rPr>
                        <a:t>και</a:t>
                      </a:r>
                      <a:r>
                        <a:rPr lang="en-US" b="0" dirty="0">
                          <a:solidFill>
                            <a:schemeClr val="tx1"/>
                          </a:solidFill>
                        </a:rPr>
                        <a:t> </a:t>
                      </a:r>
                      <a:r>
                        <a:rPr lang="en-US" b="0" dirty="0" err="1">
                          <a:solidFill>
                            <a:schemeClr val="tx1"/>
                          </a:solidFill>
                        </a:rPr>
                        <a:t>της</a:t>
                      </a:r>
                      <a:r>
                        <a:rPr lang="en-US" b="0" dirty="0">
                          <a:solidFill>
                            <a:schemeClr val="tx1"/>
                          </a:solidFill>
                        </a:rPr>
                        <a:t> </a:t>
                      </a:r>
                      <a:r>
                        <a:rPr lang="en-US" b="0" dirty="0" err="1">
                          <a:solidFill>
                            <a:schemeClr val="tx1"/>
                          </a:solidFill>
                        </a:rPr>
                        <a:t>ισορροπίας</a:t>
                      </a:r>
                      <a:r>
                        <a:rPr lang="en-US" b="0" dirty="0">
                          <a:solidFill>
                            <a:schemeClr val="tx1"/>
                          </a:solidFill>
                        </a:rPr>
                        <a:t>,</a:t>
                      </a:r>
                      <a:endParaRPr lang="en-US" b="0" dirty="0">
                        <a:solidFill>
                          <a:schemeClr val="tx1"/>
                        </a:solidFill>
                      </a:endParaRPr>
                    </a:p>
                    <a:p>
                      <a:pPr>
                        <a:buNone/>
                      </a:pPr>
                      <a:r>
                        <a:rPr lang="en-US" b="0" dirty="0" err="1">
                          <a:solidFill>
                            <a:schemeClr val="tx1"/>
                          </a:solidFill>
                        </a:rPr>
                        <a:t>διαφέρουν</a:t>
                      </a:r>
                      <a:r>
                        <a:rPr lang="en-US" b="0" dirty="0">
                          <a:solidFill>
                            <a:schemeClr val="tx1"/>
                          </a:solidFill>
                        </a:rPr>
                        <a:t> </a:t>
                      </a:r>
                      <a:r>
                        <a:rPr lang="en-US" b="0" dirty="0" err="1">
                          <a:solidFill>
                            <a:schemeClr val="tx1"/>
                          </a:solidFill>
                        </a:rPr>
                        <a:t>ως</a:t>
                      </a:r>
                      <a:r>
                        <a:rPr lang="en-US" b="0" dirty="0">
                          <a:solidFill>
                            <a:schemeClr val="tx1"/>
                          </a:solidFill>
                        </a:rPr>
                        <a:t> </a:t>
                      </a:r>
                      <a:r>
                        <a:rPr lang="en-US" b="0" dirty="0" err="1">
                          <a:solidFill>
                            <a:schemeClr val="tx1"/>
                          </a:solidFill>
                        </a:rPr>
                        <a:t>προς</a:t>
                      </a:r>
                      <a:r>
                        <a:rPr lang="en-US" b="0" dirty="0">
                          <a:solidFill>
                            <a:schemeClr val="tx1"/>
                          </a:solidFill>
                        </a:rPr>
                        <a:t> </a:t>
                      </a:r>
                      <a:r>
                        <a:rPr lang="en-US" b="0" dirty="0" err="1">
                          <a:solidFill>
                            <a:schemeClr val="tx1"/>
                          </a:solidFill>
                        </a:rPr>
                        <a:t>το</a:t>
                      </a:r>
                      <a:r>
                        <a:rPr lang="en-US" b="0" dirty="0">
                          <a:solidFill>
                            <a:schemeClr val="tx1"/>
                          </a:solidFill>
                        </a:rPr>
                        <a:t> </a:t>
                      </a:r>
                      <a:r>
                        <a:rPr lang="en-US" b="0" dirty="0" err="1">
                          <a:solidFill>
                            <a:schemeClr val="tx1"/>
                          </a:solidFill>
                        </a:rPr>
                        <a:t>σύστημα</a:t>
                      </a:r>
                      <a:r>
                        <a:rPr lang="en-US" b="0" dirty="0">
                          <a:solidFill>
                            <a:schemeClr val="tx1"/>
                          </a:solidFill>
                        </a:rPr>
                        <a:t> </a:t>
                      </a:r>
                      <a:r>
                        <a:rPr lang="en-US" b="0" dirty="0" err="1">
                          <a:solidFill>
                            <a:schemeClr val="tx1"/>
                          </a:solidFill>
                        </a:rPr>
                        <a:t>εικονικής</a:t>
                      </a:r>
                      <a:r>
                        <a:rPr lang="en-US" b="0" dirty="0">
                          <a:solidFill>
                            <a:schemeClr val="tx1"/>
                          </a:solidFill>
                        </a:rPr>
                        <a:t> </a:t>
                      </a:r>
                      <a:r>
                        <a:rPr lang="en-US" b="0" dirty="0" err="1">
                          <a:solidFill>
                            <a:schemeClr val="tx1"/>
                          </a:solidFill>
                        </a:rPr>
                        <a:t>πραγματικότητας</a:t>
                      </a:r>
                      <a:r>
                        <a:rPr lang="en-US" b="0" dirty="0">
                          <a:solidFill>
                            <a:schemeClr val="tx1"/>
                          </a:solidFill>
                        </a:rPr>
                        <a:t> </a:t>
                      </a:r>
                      <a:r>
                        <a:rPr lang="en-US" b="0" dirty="0" err="1">
                          <a:solidFill>
                            <a:schemeClr val="tx1"/>
                          </a:solidFill>
                        </a:rPr>
                        <a:t>που</a:t>
                      </a:r>
                      <a:r>
                        <a:rPr lang="en-US" b="0" dirty="0">
                          <a:solidFill>
                            <a:schemeClr val="tx1"/>
                          </a:solidFill>
                        </a:rPr>
                        <a:t> </a:t>
                      </a:r>
                      <a:r>
                        <a:rPr lang="en-US" b="0" dirty="0" err="1">
                          <a:solidFill>
                            <a:schemeClr val="tx1"/>
                          </a:solidFill>
                        </a:rPr>
                        <a:t>χρησιμοποιείται</a:t>
                      </a:r>
                      <a:r>
                        <a:rPr lang="en-US" b="0" dirty="0">
                          <a:solidFill>
                            <a:schemeClr val="tx1"/>
                          </a:solidFill>
                        </a:rPr>
                        <a:t>.</a:t>
                      </a:r>
                      <a:endParaRPr lang="en-US" b="0" dirty="0">
                        <a:solidFill>
                          <a:schemeClr val="tx1"/>
                        </a:solidFill>
                      </a:endParaRPr>
                    </a:p>
                  </a:txBody>
                  <a:tcPr>
                    <a:solidFill>
                      <a:srgbClr val="CBD3EC"/>
                    </a:solidFill>
                  </a:tcPr>
                </a:tc>
                <a:tc>
                  <a:txBody>
                    <a:bodyPr/>
                    <a:lstStyle/>
                    <a:p>
                      <a:pPr>
                        <a:buNone/>
                      </a:pPr>
                      <a:r>
                        <a:rPr lang="en-US" sz="1500" b="0" dirty="0" err="1">
                          <a:solidFill>
                            <a:schemeClr val="tx1"/>
                          </a:solidFill>
                        </a:rPr>
                        <a:t>Μια</a:t>
                      </a:r>
                      <a:r>
                        <a:rPr lang="en-US" sz="1500" b="0" dirty="0">
                          <a:solidFill>
                            <a:schemeClr val="tx1"/>
                          </a:solidFill>
                        </a:rPr>
                        <a:t> </a:t>
                      </a:r>
                      <a:r>
                        <a:rPr lang="en-US" sz="1500" b="0" dirty="0" err="1">
                          <a:solidFill>
                            <a:schemeClr val="tx1"/>
                          </a:solidFill>
                        </a:rPr>
                        <a:t>αναζήτηση</a:t>
                      </a:r>
                      <a:r>
                        <a:rPr lang="en-US" sz="1500" b="0" dirty="0">
                          <a:solidFill>
                            <a:schemeClr val="tx1"/>
                          </a:solidFill>
                        </a:rPr>
                        <a:t> στη </a:t>
                      </a:r>
                      <a:r>
                        <a:rPr lang="en-US" sz="1500" b="0" dirty="0" err="1">
                          <a:solidFill>
                            <a:schemeClr val="tx1"/>
                          </a:solidFill>
                        </a:rPr>
                        <a:t>βάση</a:t>
                      </a:r>
                      <a:r>
                        <a:rPr lang="en-US" sz="1500" b="0" dirty="0">
                          <a:solidFill>
                            <a:schemeClr val="tx1"/>
                          </a:solidFill>
                        </a:rPr>
                        <a:t> </a:t>
                      </a:r>
                      <a:r>
                        <a:rPr lang="en-US" sz="1500" b="0" dirty="0" err="1">
                          <a:solidFill>
                            <a:schemeClr val="tx1"/>
                          </a:solidFill>
                        </a:rPr>
                        <a:t>δεδομένων</a:t>
                      </a:r>
                      <a:r>
                        <a:rPr lang="en-US" sz="1500" b="0" dirty="0">
                          <a:solidFill>
                            <a:schemeClr val="tx1"/>
                          </a:solidFill>
                        </a:rPr>
                        <a:t> </a:t>
                      </a:r>
                      <a:r>
                        <a:rPr lang="en-US" sz="1500" b="0" dirty="0" err="1">
                          <a:solidFill>
                            <a:schemeClr val="tx1"/>
                          </a:solidFill>
                        </a:rPr>
                        <a:t>PubMed</a:t>
                      </a:r>
                      <a:r>
                        <a:rPr lang="en-US" sz="1500" b="0" dirty="0">
                          <a:solidFill>
                            <a:schemeClr val="tx1"/>
                          </a:solidFill>
                        </a:rPr>
                        <a:t> </a:t>
                      </a:r>
                      <a:r>
                        <a:rPr lang="en-US" sz="1500" b="0" dirty="0" err="1">
                          <a:solidFill>
                            <a:schemeClr val="tx1"/>
                          </a:solidFill>
                        </a:rPr>
                        <a:t>κατέληξε</a:t>
                      </a:r>
                      <a:r>
                        <a:rPr lang="en-US" sz="1500" b="0" dirty="0">
                          <a:solidFill>
                            <a:schemeClr val="tx1"/>
                          </a:solidFill>
                        </a:rPr>
                        <a:t> </a:t>
                      </a:r>
                      <a:r>
                        <a:rPr lang="en-US" sz="1500" b="0" dirty="0" err="1">
                          <a:solidFill>
                            <a:schemeClr val="tx1"/>
                          </a:solidFill>
                        </a:rPr>
                        <a:t>σε</a:t>
                      </a:r>
                      <a:r>
                        <a:rPr lang="en-US" sz="1500" b="0" dirty="0">
                          <a:solidFill>
                            <a:schemeClr val="tx1"/>
                          </a:solidFill>
                        </a:rPr>
                        <a:t> </a:t>
                      </a:r>
                      <a:r>
                        <a:rPr lang="en-US" sz="1500" b="0" dirty="0" err="1">
                          <a:solidFill>
                            <a:schemeClr val="tx1"/>
                          </a:solidFill>
                        </a:rPr>
                        <a:t>ένα</a:t>
                      </a:r>
                      <a:endParaRPr lang="en-US" sz="1500" b="0" dirty="0">
                        <a:solidFill>
                          <a:schemeClr val="tx1"/>
                        </a:solidFill>
                      </a:endParaRPr>
                    </a:p>
                    <a:p>
                      <a:pPr>
                        <a:buNone/>
                      </a:pPr>
                      <a:r>
                        <a:rPr lang="en-US" sz="1500" b="0" dirty="0" err="1">
                          <a:solidFill>
                            <a:schemeClr val="tx1"/>
                          </a:solidFill>
                        </a:rPr>
                        <a:t>αρχικό</a:t>
                      </a:r>
                      <a:r>
                        <a:rPr lang="en-US" sz="1500" b="0" dirty="0">
                          <a:solidFill>
                            <a:schemeClr val="tx1"/>
                          </a:solidFill>
                        </a:rPr>
                        <a:t> </a:t>
                      </a:r>
                      <a:r>
                        <a:rPr lang="en-US" sz="1500" b="0" dirty="0" err="1">
                          <a:solidFill>
                            <a:schemeClr val="tx1"/>
                          </a:solidFill>
                        </a:rPr>
                        <a:t>σύνολο</a:t>
                      </a:r>
                      <a:r>
                        <a:rPr lang="en-US" sz="1500" b="0" dirty="0">
                          <a:solidFill>
                            <a:schemeClr val="tx1"/>
                          </a:solidFill>
                        </a:rPr>
                        <a:t> 481 </a:t>
                      </a:r>
                      <a:r>
                        <a:rPr lang="en-US" sz="1500" b="0" dirty="0" err="1">
                          <a:solidFill>
                            <a:schemeClr val="tx1"/>
                          </a:solidFill>
                        </a:rPr>
                        <a:t>εγγραφών</a:t>
                      </a:r>
                      <a:r>
                        <a:rPr lang="en-US" sz="1500" b="0" dirty="0">
                          <a:solidFill>
                            <a:schemeClr val="tx1"/>
                          </a:solidFill>
                        </a:rPr>
                        <a:t>. </a:t>
                      </a:r>
                      <a:r>
                        <a:rPr lang="en-US" sz="1500" b="0" dirty="0" err="1" smtClean="0">
                          <a:solidFill>
                            <a:schemeClr val="tx1"/>
                          </a:solidFill>
                        </a:rPr>
                        <a:t>Ένα</a:t>
                      </a:r>
                      <a:r>
                        <a:rPr lang="en-US" sz="1500" b="0" dirty="0" smtClean="0">
                          <a:solidFill>
                            <a:schemeClr val="tx1"/>
                          </a:solidFill>
                        </a:rPr>
                        <a:t> </a:t>
                      </a:r>
                      <a:r>
                        <a:rPr lang="en-US" sz="1500" b="0" dirty="0" err="1">
                          <a:solidFill>
                            <a:schemeClr val="tx1"/>
                          </a:solidFill>
                        </a:rPr>
                        <a:t>τελικό</a:t>
                      </a:r>
                      <a:r>
                        <a:rPr lang="en-US" sz="1500" b="0" dirty="0">
                          <a:solidFill>
                            <a:schemeClr val="tx1"/>
                          </a:solidFill>
                        </a:rPr>
                        <a:t> </a:t>
                      </a:r>
                      <a:r>
                        <a:rPr lang="en-US" sz="1500" b="0" dirty="0" err="1">
                          <a:solidFill>
                            <a:schemeClr val="tx1"/>
                          </a:solidFill>
                        </a:rPr>
                        <a:t>σύνολο</a:t>
                      </a:r>
                      <a:r>
                        <a:rPr lang="en-US" sz="1500" b="0" dirty="0">
                          <a:solidFill>
                            <a:schemeClr val="tx1"/>
                          </a:solidFill>
                        </a:rPr>
                        <a:t> 20 </a:t>
                      </a:r>
                      <a:r>
                        <a:rPr lang="en-US" sz="1500" b="0" dirty="0" err="1">
                          <a:solidFill>
                            <a:schemeClr val="tx1"/>
                          </a:solidFill>
                        </a:rPr>
                        <a:t>άρθρων</a:t>
                      </a:r>
                      <a:r>
                        <a:rPr lang="en-US" sz="1500" b="0" dirty="0">
                          <a:solidFill>
                            <a:schemeClr val="tx1"/>
                          </a:solidFill>
                        </a:rPr>
                        <a:t>, </a:t>
                      </a:r>
                      <a:r>
                        <a:rPr lang="en-US" sz="1500" b="0" dirty="0" err="1">
                          <a:solidFill>
                            <a:schemeClr val="tx1"/>
                          </a:solidFill>
                        </a:rPr>
                        <a:t>με</a:t>
                      </a:r>
                      <a:endParaRPr lang="en-US" sz="1500" b="0" dirty="0">
                        <a:solidFill>
                          <a:schemeClr val="tx1"/>
                        </a:solidFill>
                      </a:endParaRPr>
                    </a:p>
                    <a:p>
                      <a:pPr>
                        <a:buNone/>
                      </a:pPr>
                      <a:r>
                        <a:rPr lang="el-GR" sz="1500" b="0" dirty="0" smtClean="0">
                          <a:solidFill>
                            <a:schemeClr val="tx1"/>
                          </a:solidFill>
                        </a:rPr>
                        <a:t>ν</a:t>
                      </a:r>
                      <a:r>
                        <a:rPr lang="en-US" sz="1500" b="0" dirty="0" err="1" smtClean="0">
                          <a:solidFill>
                            <a:schemeClr val="tx1"/>
                          </a:solidFill>
                        </a:rPr>
                        <a:t>ευρολογικο</a:t>
                      </a:r>
                      <a:r>
                        <a:rPr lang="el-GR" sz="1500" b="0" dirty="0" err="1" smtClean="0">
                          <a:solidFill>
                            <a:schemeClr val="tx1"/>
                          </a:solidFill>
                        </a:rPr>
                        <a:t>ύς</a:t>
                      </a:r>
                      <a:r>
                        <a:rPr lang="en-US" sz="1500" b="0" dirty="0" smtClean="0">
                          <a:solidFill>
                            <a:schemeClr val="tx1"/>
                          </a:solidFill>
                        </a:rPr>
                        <a:t>, </a:t>
                      </a:r>
                      <a:r>
                        <a:rPr lang="en-US" sz="1500" b="0" dirty="0" err="1" smtClean="0">
                          <a:solidFill>
                            <a:schemeClr val="tx1"/>
                          </a:solidFill>
                        </a:rPr>
                        <a:t>ορθοπαιδικο</a:t>
                      </a:r>
                      <a:r>
                        <a:rPr lang="el-GR" sz="1500" b="0" dirty="0" err="1" smtClean="0">
                          <a:solidFill>
                            <a:schemeClr val="tx1"/>
                          </a:solidFill>
                        </a:rPr>
                        <a:t>ύς</a:t>
                      </a:r>
                      <a:r>
                        <a:rPr lang="en-US" sz="1500" b="0" dirty="0" smtClean="0">
                          <a:solidFill>
                            <a:schemeClr val="tx1"/>
                          </a:solidFill>
                        </a:rPr>
                        <a:t>, </a:t>
                      </a:r>
                      <a:r>
                        <a:rPr lang="en-US" sz="1500" b="0" dirty="0" err="1" smtClean="0">
                          <a:solidFill>
                            <a:schemeClr val="tx1"/>
                          </a:solidFill>
                        </a:rPr>
                        <a:t>γηριατρικο</a:t>
                      </a:r>
                      <a:r>
                        <a:rPr lang="el-GR" sz="1500" b="0" dirty="0" err="1" smtClean="0">
                          <a:solidFill>
                            <a:schemeClr val="tx1"/>
                          </a:solidFill>
                        </a:rPr>
                        <a:t>ύς</a:t>
                      </a:r>
                      <a:r>
                        <a:rPr lang="en-US" sz="1500" b="0" dirty="0" smtClean="0">
                          <a:solidFill>
                            <a:schemeClr val="tx1"/>
                          </a:solidFill>
                        </a:rPr>
                        <a:t> </a:t>
                      </a:r>
                      <a:r>
                        <a:rPr lang="en-US" sz="1500" b="0" dirty="0">
                          <a:solidFill>
                            <a:schemeClr val="tx1"/>
                          </a:solidFill>
                        </a:rPr>
                        <a:t>ή </a:t>
                      </a:r>
                      <a:r>
                        <a:rPr lang="en-US" sz="1500" b="0" dirty="0" err="1" smtClean="0">
                          <a:solidFill>
                            <a:schemeClr val="tx1"/>
                          </a:solidFill>
                        </a:rPr>
                        <a:t>παιδιατρικο</a:t>
                      </a:r>
                      <a:r>
                        <a:rPr lang="el-GR" sz="1500" b="0" dirty="0" err="1" smtClean="0">
                          <a:solidFill>
                            <a:schemeClr val="tx1"/>
                          </a:solidFill>
                        </a:rPr>
                        <a:t>ύς</a:t>
                      </a:r>
                      <a:r>
                        <a:rPr lang="en-US" sz="1500" b="0" dirty="0" smtClean="0">
                          <a:solidFill>
                            <a:schemeClr val="tx1"/>
                          </a:solidFill>
                        </a:rPr>
                        <a:t> </a:t>
                      </a:r>
                      <a:r>
                        <a:rPr lang="en-US" sz="1500" b="0" dirty="0" err="1">
                          <a:solidFill>
                            <a:schemeClr val="tx1"/>
                          </a:solidFill>
                        </a:rPr>
                        <a:t>ασθενείς</a:t>
                      </a:r>
                      <a:r>
                        <a:rPr lang="en-US" sz="1500" b="0" dirty="0">
                          <a:solidFill>
                            <a:schemeClr val="tx1"/>
                          </a:solidFill>
                        </a:rPr>
                        <a:t>, </a:t>
                      </a:r>
                      <a:r>
                        <a:rPr lang="en-US" sz="1500" b="0" dirty="0" err="1">
                          <a:solidFill>
                            <a:schemeClr val="tx1"/>
                          </a:solidFill>
                        </a:rPr>
                        <a:t>που</a:t>
                      </a:r>
                      <a:r>
                        <a:rPr lang="en-US" sz="1500" b="0" dirty="0">
                          <a:solidFill>
                            <a:schemeClr val="tx1"/>
                          </a:solidFill>
                        </a:rPr>
                        <a:t> </a:t>
                      </a:r>
                      <a:r>
                        <a:rPr lang="en-US" sz="1500" b="0" dirty="0" err="1">
                          <a:solidFill>
                            <a:schemeClr val="tx1"/>
                          </a:solidFill>
                        </a:rPr>
                        <a:t>δημοσιεύθηκαν</a:t>
                      </a:r>
                      <a:r>
                        <a:rPr lang="en-US" sz="1500" b="0" dirty="0">
                          <a:solidFill>
                            <a:schemeClr val="tx1"/>
                          </a:solidFill>
                        </a:rPr>
                        <a:t> </a:t>
                      </a:r>
                      <a:r>
                        <a:rPr lang="en-US" sz="1500" b="0" dirty="0" err="1">
                          <a:solidFill>
                            <a:schemeClr val="tx1"/>
                          </a:solidFill>
                        </a:rPr>
                        <a:t>μεταξύ</a:t>
                      </a:r>
                      <a:r>
                        <a:rPr lang="en-US" sz="1500" b="0" dirty="0">
                          <a:solidFill>
                            <a:schemeClr val="tx1"/>
                          </a:solidFill>
                        </a:rPr>
                        <a:t> 2012 </a:t>
                      </a:r>
                      <a:r>
                        <a:rPr lang="en-US" sz="1500" b="0" dirty="0" err="1">
                          <a:solidFill>
                            <a:schemeClr val="tx1"/>
                          </a:solidFill>
                        </a:rPr>
                        <a:t>και</a:t>
                      </a:r>
                      <a:r>
                        <a:rPr lang="en-US" sz="1500" b="0" dirty="0">
                          <a:solidFill>
                            <a:schemeClr val="tx1"/>
                          </a:solidFill>
                        </a:rPr>
                        <a:t> 2019, </a:t>
                      </a:r>
                      <a:r>
                        <a:rPr lang="en-US" sz="1500" b="0" dirty="0" err="1">
                          <a:solidFill>
                            <a:schemeClr val="tx1"/>
                          </a:solidFill>
                        </a:rPr>
                        <a:t>συμπεριλήφθηκαν</a:t>
                      </a:r>
                      <a:r>
                        <a:rPr lang="en-US" sz="1500" b="0" dirty="0">
                          <a:solidFill>
                            <a:schemeClr val="tx1"/>
                          </a:solidFill>
                        </a:rPr>
                        <a:t> </a:t>
                      </a:r>
                      <a:r>
                        <a:rPr lang="en-US" sz="1500" b="0" dirty="0" err="1">
                          <a:solidFill>
                            <a:schemeClr val="tx1"/>
                          </a:solidFill>
                        </a:rPr>
                        <a:t>στη</a:t>
                      </a:r>
                      <a:r>
                        <a:rPr lang="en-US" sz="1500" b="0" dirty="0">
                          <a:solidFill>
                            <a:schemeClr val="tx1"/>
                          </a:solidFill>
                        </a:rPr>
                        <a:t> </a:t>
                      </a:r>
                      <a:r>
                        <a:rPr lang="en-US" sz="1500" b="0" dirty="0" err="1" smtClean="0">
                          <a:solidFill>
                            <a:schemeClr val="tx1"/>
                          </a:solidFill>
                        </a:rPr>
                        <a:t>μελέτη</a:t>
                      </a:r>
                      <a:r>
                        <a:rPr lang="en-US" sz="1500" b="0" dirty="0" smtClean="0">
                          <a:solidFill>
                            <a:schemeClr val="tx1"/>
                          </a:solidFill>
                        </a:rPr>
                        <a:t>.</a:t>
                      </a:r>
                      <a:r>
                        <a:rPr lang="el-GR" sz="1500" b="0" dirty="0" smtClean="0">
                          <a:solidFill>
                            <a:schemeClr val="tx1"/>
                          </a:solidFill>
                        </a:rPr>
                        <a:t> Δ</a:t>
                      </a:r>
                      <a:r>
                        <a:rPr lang="en-US" sz="1500" b="0" dirty="0" err="1" smtClean="0">
                          <a:solidFill>
                            <a:schemeClr val="tx1"/>
                          </a:solidFill>
                        </a:rPr>
                        <a:t>ύο</a:t>
                      </a:r>
                      <a:r>
                        <a:rPr lang="en-US" sz="1500" b="0" dirty="0" smtClean="0">
                          <a:solidFill>
                            <a:schemeClr val="tx1"/>
                          </a:solidFill>
                        </a:rPr>
                        <a:t> </a:t>
                      </a:r>
                      <a:r>
                        <a:rPr lang="en-US" sz="1500" b="0" dirty="0" err="1">
                          <a:solidFill>
                            <a:schemeClr val="tx1"/>
                          </a:solidFill>
                        </a:rPr>
                        <a:t>ανεξάρτητοι</a:t>
                      </a:r>
                      <a:r>
                        <a:rPr lang="en-US" sz="1500" b="0" dirty="0">
                          <a:solidFill>
                            <a:schemeClr val="tx1"/>
                          </a:solidFill>
                        </a:rPr>
                        <a:t> </a:t>
                      </a:r>
                      <a:r>
                        <a:rPr lang="en-US" sz="1500" b="0" dirty="0" err="1" smtClean="0">
                          <a:solidFill>
                            <a:schemeClr val="tx1"/>
                          </a:solidFill>
                        </a:rPr>
                        <a:t>κριτές</a:t>
                      </a:r>
                      <a:r>
                        <a:rPr lang="el-GR" sz="1500" b="0" dirty="0" smtClean="0">
                          <a:solidFill>
                            <a:schemeClr val="tx1"/>
                          </a:solidFill>
                        </a:rPr>
                        <a:t> επέλεξαν</a:t>
                      </a:r>
                      <a:endParaRPr lang="en-US" sz="1500" b="0" dirty="0">
                        <a:solidFill>
                          <a:schemeClr val="tx1"/>
                        </a:solidFill>
                      </a:endParaRPr>
                    </a:p>
                    <a:p>
                      <a:pPr>
                        <a:buNone/>
                      </a:pPr>
                      <a:r>
                        <a:rPr lang="en-US" sz="1500" b="0" dirty="0" err="1">
                          <a:solidFill>
                            <a:schemeClr val="tx1"/>
                          </a:solidFill>
                        </a:rPr>
                        <a:t>δυνητικά</a:t>
                      </a:r>
                      <a:r>
                        <a:rPr lang="en-US" sz="1500" b="0" dirty="0">
                          <a:solidFill>
                            <a:schemeClr val="tx1"/>
                          </a:solidFill>
                        </a:rPr>
                        <a:t> </a:t>
                      </a:r>
                      <a:r>
                        <a:rPr lang="en-US" sz="1500" b="0" dirty="0" err="1">
                          <a:solidFill>
                            <a:schemeClr val="tx1"/>
                          </a:solidFill>
                        </a:rPr>
                        <a:t>σχετικά</a:t>
                      </a:r>
                      <a:r>
                        <a:rPr lang="en-US" sz="1500" b="0" dirty="0">
                          <a:solidFill>
                            <a:schemeClr val="tx1"/>
                          </a:solidFill>
                        </a:rPr>
                        <a:t> </a:t>
                      </a:r>
                      <a:r>
                        <a:rPr lang="en-US" sz="1500" b="0" dirty="0" err="1">
                          <a:solidFill>
                            <a:schemeClr val="tx1"/>
                          </a:solidFill>
                        </a:rPr>
                        <a:t>άρθρα</a:t>
                      </a:r>
                      <a:r>
                        <a:rPr lang="en-US" sz="1500" b="0" dirty="0">
                          <a:solidFill>
                            <a:schemeClr val="tx1"/>
                          </a:solidFill>
                        </a:rPr>
                        <a:t> </a:t>
                      </a:r>
                      <a:r>
                        <a:rPr lang="el-GR" sz="1500" b="0" dirty="0" smtClean="0">
                          <a:solidFill>
                            <a:schemeClr val="tx1"/>
                          </a:solidFill>
                        </a:rPr>
                        <a:t>και</a:t>
                      </a:r>
                      <a:r>
                        <a:rPr lang="el-GR" sz="1500" b="0" baseline="0" dirty="0" smtClean="0">
                          <a:solidFill>
                            <a:schemeClr val="tx1"/>
                          </a:solidFill>
                        </a:rPr>
                        <a:t> ε</a:t>
                      </a:r>
                      <a:r>
                        <a:rPr lang="en-US" sz="1500" b="0" dirty="0" err="1" smtClean="0">
                          <a:solidFill>
                            <a:schemeClr val="tx1"/>
                          </a:solidFill>
                        </a:rPr>
                        <a:t>ξήγαγαν</a:t>
                      </a:r>
                      <a:r>
                        <a:rPr lang="en-US" sz="1500" b="0" dirty="0" smtClean="0">
                          <a:solidFill>
                            <a:schemeClr val="tx1"/>
                          </a:solidFill>
                        </a:rPr>
                        <a:t> </a:t>
                      </a:r>
                      <a:r>
                        <a:rPr lang="en-US" sz="1500" b="0" dirty="0" err="1">
                          <a:solidFill>
                            <a:schemeClr val="tx1"/>
                          </a:solidFill>
                        </a:rPr>
                        <a:t>δεδομένα</a:t>
                      </a:r>
                      <a:r>
                        <a:rPr lang="en-US" sz="1500" b="0" dirty="0">
                          <a:solidFill>
                            <a:schemeClr val="tx1"/>
                          </a:solidFill>
                        </a:rPr>
                        <a:t> </a:t>
                      </a:r>
                      <a:r>
                        <a:rPr lang="en-US" sz="1500" b="0" dirty="0" err="1" smtClean="0">
                          <a:solidFill>
                            <a:schemeClr val="tx1"/>
                          </a:solidFill>
                        </a:rPr>
                        <a:t>και</a:t>
                      </a:r>
                      <a:r>
                        <a:rPr lang="el-GR" sz="1500" b="0" dirty="0" smtClean="0">
                          <a:solidFill>
                            <a:schemeClr val="tx1"/>
                          </a:solidFill>
                        </a:rPr>
                        <a:t> </a:t>
                      </a:r>
                      <a:r>
                        <a:rPr lang="en-US" sz="1500" b="0" dirty="0" err="1" smtClean="0">
                          <a:solidFill>
                            <a:schemeClr val="tx1"/>
                          </a:solidFill>
                        </a:rPr>
                        <a:t>αξιολόγησ</a:t>
                      </a:r>
                      <a:r>
                        <a:rPr lang="el-GR" sz="1500" b="0" dirty="0" smtClean="0">
                          <a:solidFill>
                            <a:schemeClr val="tx1"/>
                          </a:solidFill>
                        </a:rPr>
                        <a:t>αν</a:t>
                      </a:r>
                      <a:r>
                        <a:rPr lang="en-US" sz="1500" b="0" dirty="0" smtClean="0">
                          <a:solidFill>
                            <a:schemeClr val="tx1"/>
                          </a:solidFill>
                        </a:rPr>
                        <a:t> </a:t>
                      </a:r>
                      <a:r>
                        <a:rPr lang="en-US" sz="1500" b="0" dirty="0" err="1">
                          <a:solidFill>
                            <a:schemeClr val="tx1"/>
                          </a:solidFill>
                        </a:rPr>
                        <a:t>τη</a:t>
                      </a:r>
                      <a:r>
                        <a:rPr lang="en-US" sz="1500" b="0" dirty="0">
                          <a:solidFill>
                            <a:schemeClr val="tx1"/>
                          </a:solidFill>
                        </a:rPr>
                        <a:t> </a:t>
                      </a:r>
                      <a:r>
                        <a:rPr lang="en-US" sz="1500" b="0" dirty="0" err="1">
                          <a:solidFill>
                            <a:schemeClr val="tx1"/>
                          </a:solidFill>
                        </a:rPr>
                        <a:t>μεθοδολογική</a:t>
                      </a:r>
                      <a:r>
                        <a:rPr lang="en-US" sz="1500" b="0" dirty="0">
                          <a:solidFill>
                            <a:schemeClr val="tx1"/>
                          </a:solidFill>
                        </a:rPr>
                        <a:t> </a:t>
                      </a:r>
                      <a:r>
                        <a:rPr lang="en-US" sz="1500" b="0" dirty="0" err="1">
                          <a:solidFill>
                            <a:schemeClr val="tx1"/>
                          </a:solidFill>
                        </a:rPr>
                        <a:t>ποιότητα</a:t>
                      </a:r>
                      <a:r>
                        <a:rPr lang="en-US" sz="1500" b="0" dirty="0">
                          <a:solidFill>
                            <a:schemeClr val="tx1"/>
                          </a:solidFill>
                        </a:rPr>
                        <a:t> </a:t>
                      </a:r>
                      <a:r>
                        <a:rPr lang="en-US" sz="1500" b="0" dirty="0" err="1">
                          <a:solidFill>
                            <a:schemeClr val="tx1"/>
                          </a:solidFill>
                        </a:rPr>
                        <a:t>κάθε</a:t>
                      </a:r>
                      <a:r>
                        <a:rPr lang="en-US" sz="1500" b="0" dirty="0">
                          <a:solidFill>
                            <a:schemeClr val="tx1"/>
                          </a:solidFill>
                        </a:rPr>
                        <a:t> </a:t>
                      </a:r>
                      <a:r>
                        <a:rPr lang="en-US" sz="1500" b="0" dirty="0" err="1">
                          <a:solidFill>
                            <a:schemeClr val="tx1"/>
                          </a:solidFill>
                        </a:rPr>
                        <a:t>μελέτης</a:t>
                      </a:r>
                      <a:r>
                        <a:rPr lang="en-US" sz="1500" b="0" dirty="0">
                          <a:solidFill>
                            <a:schemeClr val="tx1"/>
                          </a:solidFill>
                        </a:rPr>
                        <a:t>.</a:t>
                      </a:r>
                      <a:endParaRPr lang="en-US" sz="1500" b="0" dirty="0">
                        <a:solidFill>
                          <a:schemeClr val="tx1"/>
                        </a:solidFill>
                      </a:endParaRPr>
                    </a:p>
                  </a:txBody>
                  <a:tcPr>
                    <a:solidFill>
                      <a:srgbClr val="CBD3EC"/>
                    </a:solidFill>
                  </a:tcPr>
                </a:tc>
                <a:tc>
                  <a:txBody>
                    <a:bodyPr/>
                    <a:lstStyle/>
                    <a:p>
                      <a:pPr>
                        <a:buNone/>
                      </a:pPr>
                      <a:r>
                        <a:rPr lang="en-US" sz="1170" b="0" dirty="0" err="1">
                          <a:solidFill>
                            <a:schemeClr val="tx1"/>
                          </a:solidFill>
                        </a:rPr>
                        <a:t>Δεκαεπτά</a:t>
                      </a:r>
                      <a:r>
                        <a:rPr lang="en-US" sz="1170" b="0" dirty="0">
                          <a:solidFill>
                            <a:schemeClr val="tx1"/>
                          </a:solidFill>
                        </a:rPr>
                        <a:t> </a:t>
                      </a:r>
                      <a:r>
                        <a:rPr lang="en-US" sz="1170" b="0" dirty="0" err="1">
                          <a:solidFill>
                            <a:schemeClr val="tx1"/>
                          </a:solidFill>
                        </a:rPr>
                        <a:t>μελέτες</a:t>
                      </a:r>
                      <a:r>
                        <a:rPr lang="en-US" sz="1170" b="0" dirty="0">
                          <a:solidFill>
                            <a:schemeClr val="tx1"/>
                          </a:solidFill>
                        </a:rPr>
                        <a:t> </a:t>
                      </a:r>
                      <a:r>
                        <a:rPr lang="en-US" sz="1170" b="0" dirty="0" err="1">
                          <a:solidFill>
                            <a:schemeClr val="tx1"/>
                          </a:solidFill>
                        </a:rPr>
                        <a:t>συμπεριλήφθηκαν</a:t>
                      </a:r>
                      <a:r>
                        <a:rPr lang="en-US" sz="1170" b="0" dirty="0">
                          <a:solidFill>
                            <a:schemeClr val="tx1"/>
                          </a:solidFill>
                        </a:rPr>
                        <a:t> στη </a:t>
                      </a:r>
                      <a:r>
                        <a:rPr lang="en-US" sz="1170" b="0" dirty="0" err="1">
                          <a:solidFill>
                            <a:schemeClr val="tx1"/>
                          </a:solidFill>
                        </a:rPr>
                        <a:t>μετα-ανάλυση</a:t>
                      </a:r>
                      <a:r>
                        <a:rPr lang="en-US" sz="1170" b="0" dirty="0">
                          <a:solidFill>
                            <a:schemeClr val="tx1"/>
                          </a:solidFill>
                        </a:rPr>
                        <a:t>. </a:t>
                      </a:r>
                      <a:r>
                        <a:rPr lang="en-US" sz="1170" b="0" dirty="0" err="1">
                          <a:solidFill>
                            <a:schemeClr val="tx1"/>
                          </a:solidFill>
                        </a:rPr>
                        <a:t>Οκτώ</a:t>
                      </a:r>
                      <a:r>
                        <a:rPr lang="en-US" sz="1170" b="0" dirty="0">
                          <a:solidFill>
                            <a:schemeClr val="tx1"/>
                          </a:solidFill>
                        </a:rPr>
                        <a:t> </a:t>
                      </a:r>
                      <a:r>
                        <a:rPr lang="en-US" sz="1170" b="0" dirty="0" err="1">
                          <a:solidFill>
                            <a:schemeClr val="tx1"/>
                          </a:solidFill>
                        </a:rPr>
                        <a:t>μελέτες</a:t>
                      </a:r>
                      <a:r>
                        <a:rPr lang="en-US" sz="1170" b="0" dirty="0">
                          <a:solidFill>
                            <a:schemeClr val="tx1"/>
                          </a:solidFill>
                        </a:rPr>
                        <a:t> </a:t>
                      </a:r>
                      <a:r>
                        <a:rPr lang="en-US" sz="1170" b="0" dirty="0" err="1">
                          <a:solidFill>
                            <a:schemeClr val="tx1"/>
                          </a:solidFill>
                        </a:rPr>
                        <a:t>ανέλυσαν</a:t>
                      </a:r>
                      <a:r>
                        <a:rPr lang="en-US" sz="1170" b="0" dirty="0">
                          <a:solidFill>
                            <a:schemeClr val="tx1"/>
                          </a:solidFill>
                        </a:rPr>
                        <a:t> </a:t>
                      </a:r>
                      <a:r>
                        <a:rPr lang="en-US" sz="1170" b="0" dirty="0" err="1">
                          <a:solidFill>
                            <a:schemeClr val="tx1"/>
                          </a:solidFill>
                        </a:rPr>
                        <a:t>τη</a:t>
                      </a:r>
                      <a:r>
                        <a:rPr lang="en-US" sz="1170" b="0" dirty="0">
                          <a:solidFill>
                            <a:schemeClr val="tx1"/>
                          </a:solidFill>
                        </a:rPr>
                        <a:t> </a:t>
                      </a:r>
                      <a:r>
                        <a:rPr lang="en-US" sz="1170" b="0" dirty="0" err="1">
                          <a:solidFill>
                            <a:schemeClr val="tx1"/>
                          </a:solidFill>
                        </a:rPr>
                        <a:t>λειτουργία</a:t>
                      </a:r>
                      <a:r>
                        <a:rPr lang="en-US" sz="1170" b="0" dirty="0">
                          <a:solidFill>
                            <a:schemeClr val="tx1"/>
                          </a:solidFill>
                        </a:rPr>
                        <a:t> </a:t>
                      </a:r>
                      <a:r>
                        <a:rPr lang="en-US" sz="1170" b="0" dirty="0" err="1">
                          <a:solidFill>
                            <a:schemeClr val="tx1"/>
                          </a:solidFill>
                        </a:rPr>
                        <a:t>των</a:t>
                      </a:r>
                      <a:r>
                        <a:rPr lang="en-US" sz="1170" b="0" dirty="0">
                          <a:solidFill>
                            <a:schemeClr val="tx1"/>
                          </a:solidFill>
                        </a:rPr>
                        <a:t> </a:t>
                      </a:r>
                      <a:r>
                        <a:rPr lang="en-US" sz="1170" b="0" dirty="0" err="1">
                          <a:solidFill>
                            <a:schemeClr val="tx1"/>
                          </a:solidFill>
                        </a:rPr>
                        <a:t>άνω</a:t>
                      </a:r>
                      <a:r>
                        <a:rPr lang="en-US" sz="1170" b="0" dirty="0">
                          <a:solidFill>
                            <a:schemeClr val="tx1"/>
                          </a:solidFill>
                        </a:rPr>
                        <a:t> </a:t>
                      </a:r>
                      <a:r>
                        <a:rPr lang="en-US" sz="1170" b="0" dirty="0" err="1">
                          <a:solidFill>
                            <a:schemeClr val="tx1"/>
                          </a:solidFill>
                        </a:rPr>
                        <a:t>άκρων</a:t>
                      </a:r>
                      <a:r>
                        <a:rPr lang="en-US" sz="1170" b="0" dirty="0">
                          <a:solidFill>
                            <a:schemeClr val="tx1"/>
                          </a:solidFill>
                        </a:rPr>
                        <a:t>,</a:t>
                      </a:r>
                      <a:endParaRPr lang="en-US" sz="1170" b="0" dirty="0">
                        <a:solidFill>
                          <a:schemeClr val="tx1"/>
                        </a:solidFill>
                      </a:endParaRPr>
                    </a:p>
                    <a:p>
                      <a:pPr>
                        <a:buNone/>
                      </a:pPr>
                      <a:r>
                        <a:rPr lang="en-US" sz="1170" b="0" dirty="0" err="1">
                          <a:solidFill>
                            <a:schemeClr val="tx1"/>
                          </a:solidFill>
                        </a:rPr>
                        <a:t>χωρίς</a:t>
                      </a:r>
                      <a:r>
                        <a:rPr lang="en-US" sz="1170" b="0" dirty="0">
                          <a:solidFill>
                            <a:schemeClr val="tx1"/>
                          </a:solidFill>
                        </a:rPr>
                        <a:t> </a:t>
                      </a:r>
                      <a:r>
                        <a:rPr lang="en-US" sz="1170" b="0" dirty="0" err="1">
                          <a:solidFill>
                            <a:schemeClr val="tx1"/>
                          </a:solidFill>
                        </a:rPr>
                        <a:t>σημαντικές</a:t>
                      </a:r>
                      <a:r>
                        <a:rPr lang="en-US" sz="1170" b="0" dirty="0">
                          <a:solidFill>
                            <a:schemeClr val="tx1"/>
                          </a:solidFill>
                        </a:rPr>
                        <a:t> </a:t>
                      </a:r>
                      <a:r>
                        <a:rPr lang="en-US" sz="1170" b="0" dirty="0" err="1">
                          <a:solidFill>
                            <a:schemeClr val="tx1"/>
                          </a:solidFill>
                        </a:rPr>
                        <a:t>αποδείξεις</a:t>
                      </a:r>
                      <a:r>
                        <a:rPr lang="en-US" sz="1170" b="0" dirty="0">
                          <a:solidFill>
                            <a:schemeClr val="tx1"/>
                          </a:solidFill>
                        </a:rPr>
                        <a:t> </a:t>
                      </a:r>
                      <a:r>
                        <a:rPr lang="en-US" sz="1170" b="0" dirty="0" err="1">
                          <a:solidFill>
                            <a:schemeClr val="tx1"/>
                          </a:solidFill>
                        </a:rPr>
                        <a:t>ότι</a:t>
                      </a:r>
                      <a:r>
                        <a:rPr lang="en-US" sz="1170" b="0" dirty="0">
                          <a:solidFill>
                            <a:schemeClr val="tx1"/>
                          </a:solidFill>
                        </a:rPr>
                        <a:t> </a:t>
                      </a:r>
                      <a:r>
                        <a:rPr lang="en-US" sz="1170" b="0" dirty="0" err="1" smtClean="0">
                          <a:solidFill>
                            <a:schemeClr val="tx1"/>
                          </a:solidFill>
                        </a:rPr>
                        <a:t>είναι</a:t>
                      </a:r>
                      <a:r>
                        <a:rPr lang="el-GR" sz="1170" b="0" dirty="0" smtClean="0">
                          <a:solidFill>
                            <a:schemeClr val="tx1"/>
                          </a:solidFill>
                        </a:rPr>
                        <a:t> το</a:t>
                      </a:r>
                      <a:r>
                        <a:rPr lang="en-US" sz="1170" b="0" dirty="0" smtClean="0">
                          <a:solidFill>
                            <a:schemeClr val="tx1"/>
                          </a:solidFill>
                        </a:rPr>
                        <a:t> </a:t>
                      </a:r>
                      <a:r>
                        <a:rPr lang="en-US" sz="1170" b="0" dirty="0" err="1">
                          <a:solidFill>
                            <a:schemeClr val="tx1"/>
                          </a:solidFill>
                        </a:rPr>
                        <a:t>εξειδικευμένο</a:t>
                      </a:r>
                      <a:r>
                        <a:rPr lang="en-US" sz="1170" b="0" dirty="0">
                          <a:solidFill>
                            <a:schemeClr val="tx1"/>
                          </a:solidFill>
                        </a:rPr>
                        <a:t> VR</a:t>
                      </a:r>
                      <a:endParaRPr lang="en-US" sz="1170" b="0" dirty="0">
                        <a:solidFill>
                          <a:schemeClr val="tx1"/>
                        </a:solidFill>
                      </a:endParaRPr>
                    </a:p>
                    <a:p>
                      <a:pPr>
                        <a:buNone/>
                      </a:pPr>
                      <a:r>
                        <a:rPr lang="en-US" sz="1170" b="0" dirty="0" err="1">
                          <a:solidFill>
                            <a:schemeClr val="tx1"/>
                          </a:solidFill>
                        </a:rPr>
                        <a:t>ανώτερη</a:t>
                      </a:r>
                      <a:r>
                        <a:rPr lang="en-US" sz="1170" b="0" dirty="0">
                          <a:solidFill>
                            <a:schemeClr val="tx1"/>
                          </a:solidFill>
                        </a:rPr>
                        <a:t> </a:t>
                      </a:r>
                      <a:r>
                        <a:rPr lang="en-US" sz="1170" b="0" dirty="0" err="1">
                          <a:solidFill>
                            <a:schemeClr val="tx1"/>
                          </a:solidFill>
                        </a:rPr>
                        <a:t>από</a:t>
                      </a:r>
                      <a:r>
                        <a:rPr lang="en-US" sz="1170" b="0" dirty="0">
                          <a:solidFill>
                            <a:schemeClr val="tx1"/>
                          </a:solidFill>
                        </a:rPr>
                        <a:t> </a:t>
                      </a:r>
                      <a:r>
                        <a:rPr lang="en-US" sz="1170" b="0" dirty="0" err="1">
                          <a:solidFill>
                            <a:schemeClr val="tx1"/>
                          </a:solidFill>
                        </a:rPr>
                        <a:t>τη</a:t>
                      </a:r>
                      <a:r>
                        <a:rPr lang="en-US" sz="1170" b="0" dirty="0">
                          <a:solidFill>
                            <a:schemeClr val="tx1"/>
                          </a:solidFill>
                        </a:rPr>
                        <a:t> </a:t>
                      </a:r>
                      <a:r>
                        <a:rPr lang="en-US" sz="1170" b="0" dirty="0" err="1">
                          <a:solidFill>
                            <a:schemeClr val="tx1"/>
                          </a:solidFill>
                        </a:rPr>
                        <a:t>συμβατική</a:t>
                      </a:r>
                      <a:r>
                        <a:rPr lang="en-US" sz="1170" b="0" dirty="0">
                          <a:solidFill>
                            <a:schemeClr val="tx1"/>
                          </a:solidFill>
                        </a:rPr>
                        <a:t> </a:t>
                      </a:r>
                      <a:r>
                        <a:rPr lang="en-US" sz="1170" b="0" dirty="0" err="1">
                          <a:solidFill>
                            <a:schemeClr val="tx1"/>
                          </a:solidFill>
                        </a:rPr>
                        <a:t>θεραπεία</a:t>
                      </a:r>
                      <a:r>
                        <a:rPr lang="en-US" sz="1170" b="0" dirty="0">
                          <a:solidFill>
                            <a:schemeClr val="tx1"/>
                          </a:solidFill>
                        </a:rPr>
                        <a:t>. </a:t>
                      </a:r>
                      <a:r>
                        <a:rPr lang="en-US" sz="1170" b="0" dirty="0" err="1">
                          <a:solidFill>
                            <a:schemeClr val="tx1"/>
                          </a:solidFill>
                        </a:rPr>
                        <a:t>Όσον</a:t>
                      </a:r>
                      <a:r>
                        <a:rPr lang="en-US" sz="1170" b="0" dirty="0">
                          <a:solidFill>
                            <a:schemeClr val="tx1"/>
                          </a:solidFill>
                        </a:rPr>
                        <a:t> </a:t>
                      </a:r>
                      <a:r>
                        <a:rPr lang="en-US" sz="1170" b="0" dirty="0" err="1">
                          <a:solidFill>
                            <a:schemeClr val="tx1"/>
                          </a:solidFill>
                        </a:rPr>
                        <a:t>αφορά</a:t>
                      </a:r>
                      <a:r>
                        <a:rPr lang="en-US" sz="1170" b="0" dirty="0">
                          <a:solidFill>
                            <a:schemeClr val="tx1"/>
                          </a:solidFill>
                        </a:rPr>
                        <a:t> </a:t>
                      </a:r>
                      <a:r>
                        <a:rPr lang="en-US" sz="1170" b="0" dirty="0" err="1">
                          <a:solidFill>
                            <a:schemeClr val="tx1"/>
                          </a:solidFill>
                        </a:rPr>
                        <a:t>τα</a:t>
                      </a:r>
                      <a:r>
                        <a:rPr lang="en-US" sz="1170" b="0" dirty="0">
                          <a:solidFill>
                            <a:schemeClr val="tx1"/>
                          </a:solidFill>
                        </a:rPr>
                        <a:t> </a:t>
                      </a:r>
                      <a:r>
                        <a:rPr lang="en-US" sz="1170" b="0" dirty="0" err="1">
                          <a:solidFill>
                            <a:schemeClr val="tx1"/>
                          </a:solidFill>
                        </a:rPr>
                        <a:t>αποτελέσματα</a:t>
                      </a:r>
                      <a:r>
                        <a:rPr lang="en-US" sz="1170" b="0" dirty="0">
                          <a:solidFill>
                            <a:schemeClr val="tx1"/>
                          </a:solidFill>
                        </a:rPr>
                        <a:t> </a:t>
                      </a:r>
                      <a:r>
                        <a:rPr lang="en-US" sz="1170" b="0" dirty="0" err="1">
                          <a:solidFill>
                            <a:schemeClr val="tx1"/>
                          </a:solidFill>
                        </a:rPr>
                        <a:t>της</a:t>
                      </a:r>
                      <a:r>
                        <a:rPr lang="en-US" sz="1170" b="0" dirty="0">
                          <a:solidFill>
                            <a:schemeClr val="tx1"/>
                          </a:solidFill>
                        </a:rPr>
                        <a:t> </a:t>
                      </a:r>
                      <a:r>
                        <a:rPr lang="en-US" sz="1170" b="0" dirty="0" err="1">
                          <a:solidFill>
                            <a:schemeClr val="tx1"/>
                          </a:solidFill>
                        </a:rPr>
                        <a:t>κλίμακας</a:t>
                      </a:r>
                      <a:r>
                        <a:rPr lang="en-US" sz="1170" b="0" dirty="0">
                          <a:solidFill>
                            <a:schemeClr val="tx1"/>
                          </a:solidFill>
                        </a:rPr>
                        <a:t> </a:t>
                      </a:r>
                      <a:r>
                        <a:rPr lang="en-US" sz="1170" b="0" dirty="0" err="1">
                          <a:solidFill>
                            <a:schemeClr val="tx1"/>
                          </a:solidFill>
                        </a:rPr>
                        <a:t>Fugl</a:t>
                      </a:r>
                      <a:r>
                        <a:rPr lang="en-US" sz="1170" b="0" dirty="0">
                          <a:solidFill>
                            <a:schemeClr val="tx1"/>
                          </a:solidFill>
                        </a:rPr>
                        <a:t> Meyer, η </a:t>
                      </a:r>
                      <a:r>
                        <a:rPr lang="en-US" sz="1170" b="0" dirty="0" err="1">
                          <a:solidFill>
                            <a:schemeClr val="tx1"/>
                          </a:solidFill>
                        </a:rPr>
                        <a:t>επίδραση</a:t>
                      </a:r>
                      <a:r>
                        <a:rPr lang="en-US" sz="1170" b="0" dirty="0">
                          <a:solidFill>
                            <a:schemeClr val="tx1"/>
                          </a:solidFill>
                        </a:rPr>
                        <a:t> </a:t>
                      </a:r>
                      <a:r>
                        <a:rPr lang="en-US" sz="1170" b="0" dirty="0" err="1">
                          <a:solidFill>
                            <a:schemeClr val="tx1"/>
                          </a:solidFill>
                        </a:rPr>
                        <a:t>της</a:t>
                      </a:r>
                      <a:r>
                        <a:rPr lang="en-US" sz="1170" b="0" dirty="0">
                          <a:solidFill>
                            <a:schemeClr val="tx1"/>
                          </a:solidFill>
                        </a:rPr>
                        <a:t> </a:t>
                      </a:r>
                      <a:r>
                        <a:rPr lang="en-US" sz="1170" b="0" dirty="0" err="1">
                          <a:solidFill>
                            <a:schemeClr val="tx1"/>
                          </a:solidFill>
                        </a:rPr>
                        <a:t>εξειδικευμένης</a:t>
                      </a:r>
                      <a:r>
                        <a:rPr lang="en-US" sz="1170" b="0" dirty="0">
                          <a:solidFill>
                            <a:schemeClr val="tx1"/>
                          </a:solidFill>
                        </a:rPr>
                        <a:t> </a:t>
                      </a:r>
                      <a:r>
                        <a:rPr lang="en-US" sz="1170" b="0" dirty="0" err="1">
                          <a:solidFill>
                            <a:schemeClr val="tx1"/>
                          </a:solidFill>
                        </a:rPr>
                        <a:t>θεραπείας</a:t>
                      </a:r>
                      <a:r>
                        <a:rPr lang="en-US" sz="1170" b="0" dirty="0">
                          <a:solidFill>
                            <a:schemeClr val="tx1"/>
                          </a:solidFill>
                        </a:rPr>
                        <a:t> </a:t>
                      </a:r>
                      <a:r>
                        <a:rPr lang="en-US" sz="1170" b="0" dirty="0" err="1">
                          <a:solidFill>
                            <a:schemeClr val="tx1"/>
                          </a:solidFill>
                        </a:rPr>
                        <a:t>εικονικής</a:t>
                      </a:r>
                      <a:r>
                        <a:rPr lang="en-US" sz="1170" b="0" dirty="0">
                          <a:solidFill>
                            <a:schemeClr val="tx1"/>
                          </a:solidFill>
                        </a:rPr>
                        <a:t> </a:t>
                      </a:r>
                      <a:r>
                        <a:rPr lang="en-US" sz="1170" b="0" dirty="0" err="1">
                          <a:solidFill>
                            <a:schemeClr val="tx1"/>
                          </a:solidFill>
                        </a:rPr>
                        <a:t>πραγματικότητας</a:t>
                      </a:r>
                      <a:r>
                        <a:rPr lang="en-US" sz="1170" b="0" dirty="0">
                          <a:solidFill>
                            <a:schemeClr val="tx1"/>
                          </a:solidFill>
                        </a:rPr>
                        <a:t> </a:t>
                      </a:r>
                      <a:r>
                        <a:rPr lang="en-US" sz="1170" b="0" dirty="0" err="1">
                          <a:solidFill>
                            <a:schemeClr val="tx1"/>
                          </a:solidFill>
                        </a:rPr>
                        <a:t>βρέθηκε</a:t>
                      </a:r>
                      <a:r>
                        <a:rPr lang="en-US" sz="1170" b="0" dirty="0">
                          <a:solidFill>
                            <a:schemeClr val="tx1"/>
                          </a:solidFill>
                        </a:rPr>
                        <a:t> </a:t>
                      </a:r>
                      <a:r>
                        <a:rPr lang="en-US" sz="1170" b="0" dirty="0" err="1">
                          <a:solidFill>
                            <a:schemeClr val="tx1"/>
                          </a:solidFill>
                        </a:rPr>
                        <a:t>να</a:t>
                      </a:r>
                      <a:r>
                        <a:rPr lang="en-US" sz="1170" b="0" dirty="0">
                          <a:solidFill>
                            <a:schemeClr val="tx1"/>
                          </a:solidFill>
                        </a:rPr>
                        <a:t> </a:t>
                      </a:r>
                      <a:r>
                        <a:rPr lang="en-US" sz="1170" b="0" dirty="0" err="1">
                          <a:solidFill>
                            <a:schemeClr val="tx1"/>
                          </a:solidFill>
                        </a:rPr>
                        <a:t>είναι</a:t>
                      </a:r>
                      <a:r>
                        <a:rPr lang="en-US" sz="1170" b="0" dirty="0">
                          <a:solidFill>
                            <a:schemeClr val="tx1"/>
                          </a:solidFill>
                        </a:rPr>
                        <a:t> </a:t>
                      </a:r>
                      <a:r>
                        <a:rPr lang="en-US" sz="1170" b="0" dirty="0" err="1">
                          <a:solidFill>
                            <a:schemeClr val="tx1"/>
                          </a:solidFill>
                        </a:rPr>
                        <a:t>σημαντικά</a:t>
                      </a:r>
                      <a:r>
                        <a:rPr lang="en-US" sz="1170" b="0" dirty="0">
                          <a:solidFill>
                            <a:schemeClr val="tx1"/>
                          </a:solidFill>
                        </a:rPr>
                        <a:t> </a:t>
                      </a:r>
                      <a:r>
                        <a:rPr lang="en-US" sz="1170" b="0" dirty="0" err="1">
                          <a:solidFill>
                            <a:schemeClr val="tx1"/>
                          </a:solidFill>
                        </a:rPr>
                        <a:t>καλύτερη</a:t>
                      </a:r>
                      <a:r>
                        <a:rPr lang="en-US" sz="1170" b="0" dirty="0">
                          <a:solidFill>
                            <a:schemeClr val="tx1"/>
                          </a:solidFill>
                        </a:rPr>
                        <a:t> </a:t>
                      </a:r>
                      <a:r>
                        <a:rPr lang="en-US" sz="1170" b="0" dirty="0" err="1">
                          <a:solidFill>
                            <a:schemeClr val="tx1"/>
                          </a:solidFill>
                        </a:rPr>
                        <a:t>από</a:t>
                      </a:r>
                      <a:endParaRPr lang="en-US" sz="1170" b="0" dirty="0">
                        <a:solidFill>
                          <a:schemeClr val="tx1"/>
                        </a:solidFill>
                      </a:endParaRPr>
                    </a:p>
                    <a:p>
                      <a:pPr>
                        <a:buNone/>
                      </a:pPr>
                      <a:r>
                        <a:rPr lang="en-US" sz="1170" b="0" dirty="0" err="1">
                          <a:solidFill>
                            <a:schemeClr val="tx1"/>
                          </a:solidFill>
                        </a:rPr>
                        <a:t>συμβατική</a:t>
                      </a:r>
                      <a:r>
                        <a:rPr lang="en-US" sz="1170" b="0" dirty="0">
                          <a:solidFill>
                            <a:schemeClr val="tx1"/>
                          </a:solidFill>
                        </a:rPr>
                        <a:t> </a:t>
                      </a:r>
                      <a:r>
                        <a:rPr lang="en-US" sz="1170" b="0" dirty="0" err="1">
                          <a:solidFill>
                            <a:schemeClr val="tx1"/>
                          </a:solidFill>
                        </a:rPr>
                        <a:t>θεραπεία</a:t>
                      </a:r>
                      <a:r>
                        <a:rPr lang="en-US" sz="1170" b="0" dirty="0">
                          <a:solidFill>
                            <a:schemeClr val="tx1"/>
                          </a:solidFill>
                        </a:rPr>
                        <a:t>. </a:t>
                      </a:r>
                      <a:r>
                        <a:rPr lang="en-US" sz="1170" b="0" dirty="0" err="1">
                          <a:solidFill>
                            <a:schemeClr val="tx1"/>
                          </a:solidFill>
                        </a:rPr>
                        <a:t>Δεν</a:t>
                      </a:r>
                      <a:r>
                        <a:rPr lang="en-US" sz="1170" b="0" dirty="0">
                          <a:solidFill>
                            <a:schemeClr val="tx1"/>
                          </a:solidFill>
                        </a:rPr>
                        <a:t> </a:t>
                      </a:r>
                      <a:r>
                        <a:rPr lang="en-US" sz="1170" b="0" dirty="0" err="1">
                          <a:solidFill>
                            <a:schemeClr val="tx1"/>
                          </a:solidFill>
                        </a:rPr>
                        <a:t>υπάρχουν</a:t>
                      </a:r>
                      <a:r>
                        <a:rPr lang="en-US" sz="1170" b="0" dirty="0">
                          <a:solidFill>
                            <a:schemeClr val="tx1"/>
                          </a:solidFill>
                        </a:rPr>
                        <a:t> </a:t>
                      </a:r>
                      <a:r>
                        <a:rPr lang="en-US" sz="1170" b="0" dirty="0" err="1">
                          <a:solidFill>
                            <a:schemeClr val="tx1"/>
                          </a:solidFill>
                        </a:rPr>
                        <a:t>σημαντικές</a:t>
                      </a:r>
                      <a:r>
                        <a:rPr lang="en-US" sz="1170" b="0" dirty="0">
                          <a:solidFill>
                            <a:schemeClr val="tx1"/>
                          </a:solidFill>
                        </a:rPr>
                        <a:t> </a:t>
                      </a:r>
                      <a:r>
                        <a:rPr lang="en-US" sz="1170" b="0" dirty="0" err="1">
                          <a:solidFill>
                            <a:schemeClr val="tx1"/>
                          </a:solidFill>
                        </a:rPr>
                        <a:t>διαφορές</a:t>
                      </a:r>
                      <a:endParaRPr lang="en-US" sz="1170" b="0" dirty="0">
                        <a:solidFill>
                          <a:schemeClr val="tx1"/>
                        </a:solidFill>
                      </a:endParaRPr>
                    </a:p>
                    <a:p>
                      <a:pPr>
                        <a:buNone/>
                      </a:pPr>
                      <a:r>
                        <a:rPr lang="en-US" sz="1170" b="0" dirty="0" err="1">
                          <a:solidFill>
                            <a:schemeClr val="tx1"/>
                          </a:solidFill>
                        </a:rPr>
                        <a:t>μεταξύ</a:t>
                      </a:r>
                      <a:r>
                        <a:rPr lang="en-US" sz="1170" b="0" dirty="0">
                          <a:solidFill>
                            <a:schemeClr val="tx1"/>
                          </a:solidFill>
                        </a:rPr>
                        <a:t> </a:t>
                      </a:r>
                      <a:r>
                        <a:rPr lang="en-US" sz="1170" b="0" dirty="0" err="1">
                          <a:solidFill>
                            <a:schemeClr val="tx1"/>
                          </a:solidFill>
                        </a:rPr>
                        <a:t>εξειδικευμένης</a:t>
                      </a:r>
                      <a:r>
                        <a:rPr lang="en-US" sz="1170" b="0" dirty="0">
                          <a:solidFill>
                            <a:schemeClr val="tx1"/>
                          </a:solidFill>
                        </a:rPr>
                        <a:t> </a:t>
                      </a:r>
                      <a:r>
                        <a:rPr lang="en-US" sz="1170" b="0" dirty="0" err="1">
                          <a:solidFill>
                            <a:schemeClr val="tx1"/>
                          </a:solidFill>
                        </a:rPr>
                        <a:t>εικονικής</a:t>
                      </a:r>
                      <a:r>
                        <a:rPr lang="en-US" sz="1170" b="0" dirty="0">
                          <a:solidFill>
                            <a:schemeClr val="tx1"/>
                          </a:solidFill>
                        </a:rPr>
                        <a:t> </a:t>
                      </a:r>
                      <a:r>
                        <a:rPr lang="en-US" sz="1170" b="0" dirty="0" err="1">
                          <a:solidFill>
                            <a:schemeClr val="tx1"/>
                          </a:solidFill>
                        </a:rPr>
                        <a:t>πραγματικότητας</a:t>
                      </a:r>
                      <a:r>
                        <a:rPr lang="en-US" sz="1170" b="0" dirty="0">
                          <a:solidFill>
                            <a:schemeClr val="tx1"/>
                          </a:solidFill>
                        </a:rPr>
                        <a:t> </a:t>
                      </a:r>
                      <a:r>
                        <a:rPr lang="en-US" sz="1170" b="0" dirty="0" err="1">
                          <a:solidFill>
                            <a:schemeClr val="tx1"/>
                          </a:solidFill>
                        </a:rPr>
                        <a:t>και</a:t>
                      </a:r>
                      <a:r>
                        <a:rPr lang="en-US" sz="1170" b="0" dirty="0">
                          <a:solidFill>
                            <a:schemeClr val="tx1"/>
                          </a:solidFill>
                        </a:rPr>
                        <a:t> </a:t>
                      </a:r>
                      <a:r>
                        <a:rPr lang="en-US" sz="1170" b="0" dirty="0" err="1">
                          <a:solidFill>
                            <a:schemeClr val="tx1"/>
                          </a:solidFill>
                        </a:rPr>
                        <a:t>συμβατικής</a:t>
                      </a:r>
                      <a:r>
                        <a:rPr lang="en-US" sz="1170" b="0" dirty="0">
                          <a:solidFill>
                            <a:schemeClr val="tx1"/>
                          </a:solidFill>
                        </a:rPr>
                        <a:t> </a:t>
                      </a:r>
                      <a:r>
                        <a:rPr lang="en-US" sz="1170" b="0" dirty="0" err="1">
                          <a:solidFill>
                            <a:schemeClr val="tx1"/>
                          </a:solidFill>
                        </a:rPr>
                        <a:t>θεραπείας</a:t>
                      </a:r>
                      <a:endParaRPr lang="en-US" sz="1170" b="0" dirty="0">
                        <a:solidFill>
                          <a:schemeClr val="tx1"/>
                        </a:solidFill>
                      </a:endParaRPr>
                    </a:p>
                    <a:p>
                      <a:pPr>
                        <a:buNone/>
                      </a:pPr>
                      <a:r>
                        <a:rPr lang="en-US" sz="1170" b="0" dirty="0" err="1" smtClean="0">
                          <a:solidFill>
                            <a:schemeClr val="tx1"/>
                          </a:solidFill>
                        </a:rPr>
                        <a:t>στην</a:t>
                      </a:r>
                      <a:r>
                        <a:rPr lang="en-US" sz="1170" b="0" dirty="0" smtClean="0">
                          <a:solidFill>
                            <a:schemeClr val="tx1"/>
                          </a:solidFill>
                        </a:rPr>
                        <a:t> </a:t>
                      </a:r>
                      <a:r>
                        <a:rPr lang="en-US" sz="1170" b="0" dirty="0" err="1">
                          <a:solidFill>
                            <a:schemeClr val="tx1"/>
                          </a:solidFill>
                        </a:rPr>
                        <a:t>επιδεξιότητα</a:t>
                      </a:r>
                      <a:r>
                        <a:rPr lang="en-US" sz="1170" b="0" dirty="0">
                          <a:solidFill>
                            <a:schemeClr val="tx1"/>
                          </a:solidFill>
                        </a:rPr>
                        <a:t> </a:t>
                      </a:r>
                      <a:r>
                        <a:rPr lang="en-US" sz="1170" b="0" dirty="0" err="1">
                          <a:solidFill>
                            <a:schemeClr val="tx1"/>
                          </a:solidFill>
                        </a:rPr>
                        <a:t>των</a:t>
                      </a:r>
                      <a:r>
                        <a:rPr lang="en-US" sz="1170" b="0" dirty="0">
                          <a:solidFill>
                            <a:schemeClr val="tx1"/>
                          </a:solidFill>
                        </a:rPr>
                        <a:t> </a:t>
                      </a:r>
                      <a:r>
                        <a:rPr lang="en-US" sz="1170" b="0" dirty="0" err="1">
                          <a:solidFill>
                            <a:schemeClr val="tx1"/>
                          </a:solidFill>
                        </a:rPr>
                        <a:t>χεριών</a:t>
                      </a:r>
                      <a:r>
                        <a:rPr lang="en-US" sz="1170" b="0" dirty="0">
                          <a:solidFill>
                            <a:schemeClr val="tx1"/>
                          </a:solidFill>
                        </a:rPr>
                        <a:t> </a:t>
                      </a:r>
                      <a:r>
                        <a:rPr lang="en-US" sz="1170" b="0" dirty="0" err="1">
                          <a:solidFill>
                            <a:schemeClr val="tx1"/>
                          </a:solidFill>
                        </a:rPr>
                        <a:t>και</a:t>
                      </a:r>
                      <a:r>
                        <a:rPr lang="en-US" sz="1170" b="0" dirty="0">
                          <a:solidFill>
                            <a:schemeClr val="tx1"/>
                          </a:solidFill>
                        </a:rPr>
                        <a:t> </a:t>
                      </a:r>
                      <a:r>
                        <a:rPr lang="en-US" sz="1170" b="0" dirty="0" err="1">
                          <a:solidFill>
                            <a:schemeClr val="tx1"/>
                          </a:solidFill>
                        </a:rPr>
                        <a:t>στο</a:t>
                      </a:r>
                      <a:r>
                        <a:rPr lang="en-US" sz="1170" b="0" dirty="0">
                          <a:solidFill>
                            <a:schemeClr val="tx1"/>
                          </a:solidFill>
                        </a:rPr>
                        <a:t> </a:t>
                      </a:r>
                      <a:r>
                        <a:rPr lang="en-US" sz="1170" b="0" dirty="0" err="1">
                          <a:solidFill>
                            <a:schemeClr val="tx1"/>
                          </a:solidFill>
                        </a:rPr>
                        <a:t>βάδισμα</a:t>
                      </a:r>
                      <a:r>
                        <a:rPr lang="en-US" sz="1170" b="0" dirty="0">
                          <a:solidFill>
                            <a:schemeClr val="tx1"/>
                          </a:solidFill>
                        </a:rPr>
                        <a:t>.</a:t>
                      </a:r>
                      <a:endParaRPr lang="en-US" sz="1170" b="0" dirty="0">
                        <a:solidFill>
                          <a:schemeClr val="tx1"/>
                        </a:solidFill>
                      </a:endParaRPr>
                    </a:p>
                    <a:p>
                      <a:pPr>
                        <a:buNone/>
                      </a:pPr>
                      <a:r>
                        <a:rPr lang="en-US" sz="1170" b="0" dirty="0" err="1">
                          <a:solidFill>
                            <a:schemeClr val="tx1"/>
                          </a:solidFill>
                        </a:rPr>
                        <a:t>Υπήρχε</a:t>
                      </a:r>
                      <a:r>
                        <a:rPr lang="en-US" sz="1170" b="0" dirty="0">
                          <a:solidFill>
                            <a:schemeClr val="tx1"/>
                          </a:solidFill>
                        </a:rPr>
                        <a:t> </a:t>
                      </a:r>
                      <a:r>
                        <a:rPr lang="en-US" sz="1170" b="0" dirty="0" err="1">
                          <a:solidFill>
                            <a:schemeClr val="tx1"/>
                          </a:solidFill>
                        </a:rPr>
                        <a:t>σημαντική</a:t>
                      </a:r>
                      <a:r>
                        <a:rPr lang="en-US" sz="1170" b="0" dirty="0">
                          <a:solidFill>
                            <a:schemeClr val="tx1"/>
                          </a:solidFill>
                        </a:rPr>
                        <a:t> </a:t>
                      </a:r>
                      <a:r>
                        <a:rPr lang="en-US" sz="1170" b="0" dirty="0" err="1">
                          <a:solidFill>
                            <a:schemeClr val="tx1"/>
                          </a:solidFill>
                        </a:rPr>
                        <a:t>διαφορά</a:t>
                      </a:r>
                      <a:r>
                        <a:rPr lang="en-US" sz="1170" b="0" dirty="0">
                          <a:solidFill>
                            <a:schemeClr val="tx1"/>
                          </a:solidFill>
                        </a:rPr>
                        <a:t> </a:t>
                      </a:r>
                      <a:r>
                        <a:rPr lang="en-US" sz="1170" b="0" dirty="0" err="1">
                          <a:solidFill>
                            <a:schemeClr val="tx1"/>
                          </a:solidFill>
                        </a:rPr>
                        <a:t>στις</a:t>
                      </a:r>
                      <a:r>
                        <a:rPr lang="en-US" sz="1170" b="0" dirty="0">
                          <a:solidFill>
                            <a:schemeClr val="tx1"/>
                          </a:solidFill>
                        </a:rPr>
                        <a:t> </a:t>
                      </a:r>
                      <a:r>
                        <a:rPr lang="en-US" sz="1170" b="0" dirty="0" err="1">
                          <a:solidFill>
                            <a:schemeClr val="tx1"/>
                          </a:solidFill>
                        </a:rPr>
                        <a:t>επιδράσεις</a:t>
                      </a:r>
                      <a:r>
                        <a:rPr lang="en-US" sz="1170" b="0" dirty="0">
                          <a:solidFill>
                            <a:schemeClr val="tx1"/>
                          </a:solidFill>
                        </a:rPr>
                        <a:t> </a:t>
                      </a:r>
                      <a:r>
                        <a:rPr lang="en-US" sz="1170" b="0" dirty="0" err="1">
                          <a:solidFill>
                            <a:schemeClr val="tx1"/>
                          </a:solidFill>
                        </a:rPr>
                        <a:t>στην</a:t>
                      </a:r>
                      <a:r>
                        <a:rPr lang="en-US" sz="1170" b="0" dirty="0">
                          <a:solidFill>
                            <a:schemeClr val="tx1"/>
                          </a:solidFill>
                        </a:rPr>
                        <a:t> </a:t>
                      </a:r>
                      <a:r>
                        <a:rPr lang="en-US" sz="1170" b="0" dirty="0" err="1">
                          <a:solidFill>
                            <a:schemeClr val="tx1"/>
                          </a:solidFill>
                        </a:rPr>
                        <a:t>ισορροπία</a:t>
                      </a:r>
                      <a:endParaRPr lang="en-US" sz="1170" b="0" dirty="0">
                        <a:solidFill>
                          <a:schemeClr val="tx1"/>
                        </a:solidFill>
                      </a:endParaRPr>
                    </a:p>
                    <a:p>
                      <a:pPr>
                        <a:buNone/>
                      </a:pPr>
                      <a:r>
                        <a:rPr lang="en-US" sz="1170" b="0" dirty="0" err="1">
                          <a:solidFill>
                            <a:schemeClr val="tx1"/>
                          </a:solidFill>
                        </a:rPr>
                        <a:t>υπέρ</a:t>
                      </a:r>
                      <a:r>
                        <a:rPr lang="en-US" sz="1170" b="0" dirty="0">
                          <a:solidFill>
                            <a:schemeClr val="tx1"/>
                          </a:solidFill>
                        </a:rPr>
                        <a:t> </a:t>
                      </a:r>
                      <a:r>
                        <a:rPr lang="en-US" sz="1170" b="0" dirty="0" err="1">
                          <a:solidFill>
                            <a:schemeClr val="tx1"/>
                          </a:solidFill>
                        </a:rPr>
                        <a:t>της</a:t>
                      </a:r>
                      <a:r>
                        <a:rPr lang="en-US" sz="1170" b="0" dirty="0">
                          <a:solidFill>
                            <a:schemeClr val="tx1"/>
                          </a:solidFill>
                        </a:rPr>
                        <a:t> </a:t>
                      </a:r>
                      <a:r>
                        <a:rPr lang="en-US" sz="1170" b="0" dirty="0" err="1">
                          <a:solidFill>
                            <a:schemeClr val="tx1"/>
                          </a:solidFill>
                        </a:rPr>
                        <a:t>εξειδικευμένης</a:t>
                      </a:r>
                      <a:r>
                        <a:rPr lang="en-US" sz="1170" b="0" dirty="0">
                          <a:solidFill>
                            <a:schemeClr val="tx1"/>
                          </a:solidFill>
                        </a:rPr>
                        <a:t> </a:t>
                      </a:r>
                      <a:r>
                        <a:rPr lang="en-US" sz="1170" b="0" dirty="0" err="1">
                          <a:solidFill>
                            <a:schemeClr val="tx1"/>
                          </a:solidFill>
                        </a:rPr>
                        <a:t>εικονικής</a:t>
                      </a:r>
                      <a:r>
                        <a:rPr lang="en-US" sz="1170" b="0" dirty="0">
                          <a:solidFill>
                            <a:schemeClr val="tx1"/>
                          </a:solidFill>
                        </a:rPr>
                        <a:t> </a:t>
                      </a:r>
                      <a:r>
                        <a:rPr lang="en-US" sz="1170" b="0" dirty="0" err="1">
                          <a:solidFill>
                            <a:schemeClr val="tx1"/>
                          </a:solidFill>
                        </a:rPr>
                        <a:t>πραγματικότητας</a:t>
                      </a:r>
                      <a:r>
                        <a:rPr lang="en-US" sz="1170" b="0" dirty="0">
                          <a:solidFill>
                            <a:schemeClr val="tx1"/>
                          </a:solidFill>
                        </a:rPr>
                        <a:t> </a:t>
                      </a:r>
                      <a:r>
                        <a:rPr lang="en-US" sz="1170" b="0" dirty="0" err="1">
                          <a:solidFill>
                            <a:schemeClr val="tx1"/>
                          </a:solidFill>
                        </a:rPr>
                        <a:t>σε</a:t>
                      </a:r>
                      <a:r>
                        <a:rPr lang="en-US" sz="1170" b="0" dirty="0">
                          <a:solidFill>
                            <a:schemeClr val="tx1"/>
                          </a:solidFill>
                        </a:rPr>
                        <a:t> </a:t>
                      </a:r>
                      <a:r>
                        <a:rPr lang="en-US" sz="1170" b="0" dirty="0" err="1">
                          <a:solidFill>
                            <a:schemeClr val="tx1"/>
                          </a:solidFill>
                        </a:rPr>
                        <a:t>σύγκριση</a:t>
                      </a:r>
                      <a:r>
                        <a:rPr lang="en-US" sz="1170" b="0" dirty="0">
                          <a:solidFill>
                            <a:schemeClr val="tx1"/>
                          </a:solidFill>
                        </a:rPr>
                        <a:t> </a:t>
                      </a:r>
                      <a:r>
                        <a:rPr lang="en-US" sz="1170" b="0" dirty="0" err="1" smtClean="0">
                          <a:solidFill>
                            <a:schemeClr val="tx1"/>
                          </a:solidFill>
                        </a:rPr>
                        <a:t>με</a:t>
                      </a:r>
                      <a:r>
                        <a:rPr lang="el-GR" sz="1170" b="0" baseline="0" dirty="0" smtClean="0">
                          <a:solidFill>
                            <a:schemeClr val="tx1"/>
                          </a:solidFill>
                        </a:rPr>
                        <a:t> </a:t>
                      </a:r>
                      <a:r>
                        <a:rPr lang="en-US" sz="1170" b="0" dirty="0" err="1" smtClean="0">
                          <a:solidFill>
                            <a:schemeClr val="tx1"/>
                          </a:solidFill>
                        </a:rPr>
                        <a:t>συμβατική</a:t>
                      </a:r>
                      <a:r>
                        <a:rPr lang="en-US" sz="1170" b="0" dirty="0" smtClean="0">
                          <a:solidFill>
                            <a:schemeClr val="tx1"/>
                          </a:solidFill>
                        </a:rPr>
                        <a:t> </a:t>
                      </a:r>
                      <a:r>
                        <a:rPr lang="en-US" sz="1170" b="0" dirty="0" err="1">
                          <a:solidFill>
                            <a:schemeClr val="tx1"/>
                          </a:solidFill>
                        </a:rPr>
                        <a:t>θεραπεία</a:t>
                      </a:r>
                      <a:r>
                        <a:rPr lang="en-US" sz="1170" b="0" dirty="0">
                          <a:solidFill>
                            <a:schemeClr val="tx1"/>
                          </a:solidFill>
                        </a:rPr>
                        <a:t>. Η </a:t>
                      </a:r>
                      <a:r>
                        <a:rPr lang="en-US" sz="1170" b="0" dirty="0" err="1">
                          <a:solidFill>
                            <a:schemeClr val="tx1"/>
                          </a:solidFill>
                        </a:rPr>
                        <a:t>εικονική</a:t>
                      </a:r>
                      <a:r>
                        <a:rPr lang="en-US" sz="1170" b="0" dirty="0">
                          <a:solidFill>
                            <a:schemeClr val="tx1"/>
                          </a:solidFill>
                        </a:rPr>
                        <a:t> </a:t>
                      </a:r>
                      <a:r>
                        <a:rPr lang="en-US" sz="1170" b="0" dirty="0" err="1">
                          <a:solidFill>
                            <a:schemeClr val="tx1"/>
                          </a:solidFill>
                        </a:rPr>
                        <a:t>πραγματικότητα</a:t>
                      </a:r>
                      <a:r>
                        <a:rPr lang="en-US" sz="1170" b="0" dirty="0">
                          <a:solidFill>
                            <a:schemeClr val="tx1"/>
                          </a:solidFill>
                        </a:rPr>
                        <a:t> </a:t>
                      </a:r>
                      <a:r>
                        <a:rPr lang="en-US" sz="1170" b="0" dirty="0" err="1">
                          <a:solidFill>
                            <a:schemeClr val="tx1"/>
                          </a:solidFill>
                        </a:rPr>
                        <a:t>του</a:t>
                      </a:r>
                      <a:r>
                        <a:rPr lang="en-US" sz="1170" b="0" dirty="0">
                          <a:solidFill>
                            <a:schemeClr val="tx1"/>
                          </a:solidFill>
                        </a:rPr>
                        <a:t> </a:t>
                      </a:r>
                      <a:r>
                        <a:rPr lang="en-US" sz="1170" b="0" dirty="0" err="1">
                          <a:solidFill>
                            <a:schemeClr val="tx1"/>
                          </a:solidFill>
                        </a:rPr>
                        <a:t>παιχνιδιού</a:t>
                      </a:r>
                      <a:r>
                        <a:rPr lang="en-US" sz="1170" b="0" dirty="0">
                          <a:solidFill>
                            <a:schemeClr val="tx1"/>
                          </a:solidFill>
                        </a:rPr>
                        <a:t> </a:t>
                      </a:r>
                      <a:r>
                        <a:rPr lang="en-US" sz="1170" b="0" dirty="0" err="1" smtClean="0">
                          <a:solidFill>
                            <a:schemeClr val="tx1"/>
                          </a:solidFill>
                        </a:rPr>
                        <a:t>ήταν</a:t>
                      </a:r>
                      <a:r>
                        <a:rPr lang="el-GR" sz="1170" b="0" baseline="0" dirty="0" smtClean="0">
                          <a:solidFill>
                            <a:schemeClr val="tx1"/>
                          </a:solidFill>
                        </a:rPr>
                        <a:t> </a:t>
                      </a:r>
                      <a:r>
                        <a:rPr lang="en-US" sz="1170" b="0" dirty="0" err="1" smtClean="0">
                          <a:solidFill>
                            <a:schemeClr val="tx1"/>
                          </a:solidFill>
                        </a:rPr>
                        <a:t>σημαντικά</a:t>
                      </a:r>
                      <a:r>
                        <a:rPr lang="en-US" sz="1170" b="0" dirty="0" smtClean="0">
                          <a:solidFill>
                            <a:schemeClr val="tx1"/>
                          </a:solidFill>
                        </a:rPr>
                        <a:t> </a:t>
                      </a:r>
                      <a:r>
                        <a:rPr lang="en-US" sz="1170" b="0" dirty="0" err="1">
                          <a:solidFill>
                            <a:schemeClr val="tx1"/>
                          </a:solidFill>
                        </a:rPr>
                        <a:t>καλύτερη</a:t>
                      </a:r>
                      <a:r>
                        <a:rPr lang="en-US" sz="1170" b="0" dirty="0">
                          <a:solidFill>
                            <a:schemeClr val="tx1"/>
                          </a:solidFill>
                        </a:rPr>
                        <a:t> </a:t>
                      </a:r>
                      <a:r>
                        <a:rPr lang="en-US" sz="1170" b="0" dirty="0" err="1">
                          <a:solidFill>
                            <a:schemeClr val="tx1"/>
                          </a:solidFill>
                        </a:rPr>
                        <a:t>από</a:t>
                      </a:r>
                      <a:r>
                        <a:rPr lang="en-US" sz="1170" b="0" dirty="0">
                          <a:solidFill>
                            <a:schemeClr val="tx1"/>
                          </a:solidFill>
                        </a:rPr>
                        <a:t> </a:t>
                      </a:r>
                      <a:r>
                        <a:rPr lang="en-US" sz="1170" b="0" dirty="0" err="1">
                          <a:solidFill>
                            <a:schemeClr val="tx1"/>
                          </a:solidFill>
                        </a:rPr>
                        <a:t>τη</a:t>
                      </a:r>
                      <a:r>
                        <a:rPr lang="en-US" sz="1170" b="0" dirty="0">
                          <a:solidFill>
                            <a:schemeClr val="tx1"/>
                          </a:solidFill>
                        </a:rPr>
                        <a:t> </a:t>
                      </a:r>
                      <a:r>
                        <a:rPr lang="en-US" sz="1170" b="0" dirty="0" err="1">
                          <a:solidFill>
                            <a:schemeClr val="tx1"/>
                          </a:solidFill>
                        </a:rPr>
                        <a:t>συμβατική</a:t>
                      </a:r>
                      <a:r>
                        <a:rPr lang="en-US" sz="1170" b="0" dirty="0">
                          <a:solidFill>
                            <a:schemeClr val="tx1"/>
                          </a:solidFill>
                        </a:rPr>
                        <a:t> </a:t>
                      </a:r>
                      <a:r>
                        <a:rPr lang="en-US" sz="1170" b="0" dirty="0" err="1">
                          <a:solidFill>
                            <a:schemeClr val="tx1"/>
                          </a:solidFill>
                        </a:rPr>
                        <a:t>θεραπεία</a:t>
                      </a:r>
                      <a:r>
                        <a:rPr lang="en-US" sz="1170" b="0" dirty="0">
                          <a:solidFill>
                            <a:schemeClr val="tx1"/>
                          </a:solidFill>
                        </a:rPr>
                        <a:t> </a:t>
                      </a:r>
                      <a:r>
                        <a:rPr lang="en-US" sz="1170" b="0" dirty="0" err="1">
                          <a:solidFill>
                            <a:schemeClr val="tx1"/>
                          </a:solidFill>
                        </a:rPr>
                        <a:t>για</a:t>
                      </a:r>
                      <a:endParaRPr lang="en-US" sz="1170" b="0" dirty="0">
                        <a:solidFill>
                          <a:schemeClr val="tx1"/>
                        </a:solidFill>
                      </a:endParaRPr>
                    </a:p>
                    <a:p>
                      <a:pPr>
                        <a:buNone/>
                      </a:pPr>
                      <a:r>
                        <a:rPr lang="en-US" sz="1170" b="0" dirty="0" err="1">
                          <a:solidFill>
                            <a:schemeClr val="tx1"/>
                          </a:solidFill>
                        </a:rPr>
                        <a:t>λειτουργία</a:t>
                      </a:r>
                      <a:r>
                        <a:rPr lang="en-US" sz="1170" b="0" dirty="0">
                          <a:solidFill>
                            <a:schemeClr val="tx1"/>
                          </a:solidFill>
                        </a:rPr>
                        <a:t> </a:t>
                      </a:r>
                      <a:r>
                        <a:rPr lang="en-US" sz="1170" b="0" dirty="0" err="1">
                          <a:solidFill>
                            <a:schemeClr val="tx1"/>
                          </a:solidFill>
                        </a:rPr>
                        <a:t>άνω</a:t>
                      </a:r>
                      <a:r>
                        <a:rPr lang="en-US" sz="1170" b="0" dirty="0">
                          <a:solidFill>
                            <a:schemeClr val="tx1"/>
                          </a:solidFill>
                        </a:rPr>
                        <a:t> </a:t>
                      </a:r>
                      <a:r>
                        <a:rPr lang="en-US" sz="1170" b="0" dirty="0" err="1">
                          <a:solidFill>
                            <a:schemeClr val="tx1"/>
                          </a:solidFill>
                        </a:rPr>
                        <a:t>άκρου</a:t>
                      </a:r>
                      <a:r>
                        <a:rPr lang="en-US" sz="1170" b="0" dirty="0">
                          <a:solidFill>
                            <a:schemeClr val="tx1"/>
                          </a:solidFill>
                        </a:rPr>
                        <a:t>, </a:t>
                      </a:r>
                      <a:r>
                        <a:rPr lang="en-US" sz="1170" b="0" dirty="0" err="1">
                          <a:solidFill>
                            <a:schemeClr val="tx1"/>
                          </a:solidFill>
                        </a:rPr>
                        <a:t>αλλά</a:t>
                      </a:r>
                      <a:r>
                        <a:rPr lang="en-US" sz="1170" b="0" dirty="0">
                          <a:solidFill>
                            <a:schemeClr val="tx1"/>
                          </a:solidFill>
                        </a:rPr>
                        <a:t> </a:t>
                      </a:r>
                      <a:r>
                        <a:rPr lang="en-US" sz="1170" b="0" dirty="0" err="1">
                          <a:solidFill>
                            <a:schemeClr val="tx1"/>
                          </a:solidFill>
                        </a:rPr>
                        <a:t>όχι</a:t>
                      </a:r>
                      <a:r>
                        <a:rPr lang="en-US" sz="1170" b="0" dirty="0">
                          <a:solidFill>
                            <a:schemeClr val="tx1"/>
                          </a:solidFill>
                        </a:rPr>
                        <a:t> </a:t>
                      </a:r>
                      <a:r>
                        <a:rPr lang="en-US" sz="1170" b="0" dirty="0" err="1">
                          <a:solidFill>
                            <a:schemeClr val="tx1"/>
                          </a:solidFill>
                        </a:rPr>
                        <a:t>για</a:t>
                      </a:r>
                      <a:r>
                        <a:rPr lang="en-US" sz="1170" b="0" dirty="0">
                          <a:solidFill>
                            <a:schemeClr val="tx1"/>
                          </a:solidFill>
                        </a:rPr>
                        <a:t> </a:t>
                      </a:r>
                      <a:r>
                        <a:rPr lang="en-US" sz="1170" b="0" dirty="0" err="1">
                          <a:solidFill>
                            <a:schemeClr val="tx1"/>
                          </a:solidFill>
                        </a:rPr>
                        <a:t>επιδεξιότητα</a:t>
                      </a:r>
                      <a:r>
                        <a:rPr lang="en-US" sz="1170" b="0" dirty="0">
                          <a:solidFill>
                            <a:schemeClr val="tx1"/>
                          </a:solidFill>
                        </a:rPr>
                        <a:t> </a:t>
                      </a:r>
                      <a:r>
                        <a:rPr lang="en-US" sz="1170" b="0" dirty="0" err="1">
                          <a:solidFill>
                            <a:schemeClr val="tx1"/>
                          </a:solidFill>
                        </a:rPr>
                        <a:t>χεριών</a:t>
                      </a:r>
                      <a:r>
                        <a:rPr lang="en-US" sz="1170" b="0" dirty="0">
                          <a:solidFill>
                            <a:schemeClr val="tx1"/>
                          </a:solidFill>
                        </a:rPr>
                        <a:t>, </a:t>
                      </a:r>
                      <a:r>
                        <a:rPr lang="en-US" sz="1170" b="0" dirty="0" err="1" smtClean="0">
                          <a:solidFill>
                            <a:schemeClr val="tx1"/>
                          </a:solidFill>
                        </a:rPr>
                        <a:t>βάδισμα</a:t>
                      </a:r>
                      <a:r>
                        <a:rPr lang="el-GR" sz="1170" b="0" baseline="0" dirty="0" smtClean="0">
                          <a:solidFill>
                            <a:schemeClr val="tx1"/>
                          </a:solidFill>
                        </a:rPr>
                        <a:t> </a:t>
                      </a:r>
                      <a:r>
                        <a:rPr lang="en-US" sz="1170" b="0" dirty="0" err="1" smtClean="0">
                          <a:solidFill>
                            <a:schemeClr val="tx1"/>
                          </a:solidFill>
                        </a:rPr>
                        <a:t>και</a:t>
                      </a:r>
                      <a:r>
                        <a:rPr lang="en-US" sz="1170" b="0" dirty="0" smtClean="0">
                          <a:solidFill>
                            <a:schemeClr val="tx1"/>
                          </a:solidFill>
                        </a:rPr>
                        <a:t> </a:t>
                      </a:r>
                      <a:r>
                        <a:rPr lang="en-US" sz="1170" b="0" dirty="0" err="1">
                          <a:solidFill>
                            <a:schemeClr val="tx1"/>
                          </a:solidFill>
                        </a:rPr>
                        <a:t>ισορροπία</a:t>
                      </a:r>
                      <a:r>
                        <a:rPr lang="en-US" sz="1170" b="0" dirty="0">
                          <a:solidFill>
                            <a:schemeClr val="tx1"/>
                          </a:solidFill>
                        </a:rPr>
                        <a:t>.</a:t>
                      </a:r>
                      <a:endParaRPr lang="en-US" sz="1170" b="0" dirty="0">
                        <a:solidFill>
                          <a:schemeClr val="tx1"/>
                        </a:solidFill>
                      </a:endParaRPr>
                    </a:p>
                  </a:txBody>
                  <a:tcPr>
                    <a:solidFill>
                      <a:srgbClr val="CBD3EC"/>
                    </a:solidFill>
                  </a:tcPr>
                </a:tc>
                <a:tc>
                  <a:txBody>
                    <a:bodyPr/>
                    <a:lstStyle/>
                    <a:p>
                      <a:pPr>
                        <a:buNone/>
                      </a:pPr>
                      <a:r>
                        <a:rPr lang="el-GR" sz="1600" b="0" dirty="0" smtClean="0">
                          <a:solidFill>
                            <a:schemeClr val="tx1"/>
                          </a:solidFill>
                        </a:rPr>
                        <a:t>Η χ</a:t>
                      </a:r>
                      <a:r>
                        <a:rPr lang="en-US" sz="1600" b="0" dirty="0" err="1" smtClean="0">
                          <a:solidFill>
                            <a:schemeClr val="tx1"/>
                          </a:solidFill>
                        </a:rPr>
                        <a:t>ρήση</a:t>
                      </a:r>
                      <a:r>
                        <a:rPr lang="en-US" sz="1600" b="0" dirty="0" smtClean="0">
                          <a:solidFill>
                            <a:schemeClr val="tx1"/>
                          </a:solidFill>
                        </a:rPr>
                        <a:t> </a:t>
                      </a:r>
                      <a:r>
                        <a:rPr lang="en-US" sz="1600" b="0" dirty="0" err="1">
                          <a:solidFill>
                            <a:schemeClr val="tx1"/>
                          </a:solidFill>
                        </a:rPr>
                        <a:t>εξειδικευμένης</a:t>
                      </a:r>
                      <a:r>
                        <a:rPr lang="en-US" sz="1600" b="0" dirty="0">
                          <a:solidFill>
                            <a:schemeClr val="tx1"/>
                          </a:solidFill>
                        </a:rPr>
                        <a:t> </a:t>
                      </a:r>
                      <a:r>
                        <a:rPr lang="en-US" sz="1600" b="0" dirty="0" err="1">
                          <a:solidFill>
                            <a:schemeClr val="tx1"/>
                          </a:solidFill>
                        </a:rPr>
                        <a:t>εικονικής</a:t>
                      </a:r>
                      <a:r>
                        <a:rPr lang="en-US" sz="1600" b="0" dirty="0">
                          <a:solidFill>
                            <a:schemeClr val="tx1"/>
                          </a:solidFill>
                        </a:rPr>
                        <a:t> </a:t>
                      </a:r>
                      <a:r>
                        <a:rPr lang="en-US" sz="1600" b="0" dirty="0" err="1">
                          <a:solidFill>
                            <a:schemeClr val="tx1"/>
                          </a:solidFill>
                        </a:rPr>
                        <a:t>πραγματικότητας</a:t>
                      </a:r>
                      <a:r>
                        <a:rPr lang="en-US" sz="1600" b="0" dirty="0">
                          <a:solidFill>
                            <a:schemeClr val="tx1"/>
                          </a:solidFill>
                        </a:rPr>
                        <a:t> </a:t>
                      </a:r>
                      <a:r>
                        <a:rPr lang="en-US" sz="1600" b="0" dirty="0" err="1">
                          <a:solidFill>
                            <a:schemeClr val="tx1"/>
                          </a:solidFill>
                        </a:rPr>
                        <a:t>και</a:t>
                      </a:r>
                      <a:endParaRPr lang="en-US" sz="1600" b="0" dirty="0">
                        <a:solidFill>
                          <a:schemeClr val="tx1"/>
                        </a:solidFill>
                      </a:endParaRPr>
                    </a:p>
                    <a:p>
                      <a:pPr>
                        <a:buNone/>
                      </a:pPr>
                      <a:r>
                        <a:rPr lang="en-US" sz="1600" b="0" dirty="0">
                          <a:solidFill>
                            <a:schemeClr val="tx1"/>
                          </a:solidFill>
                        </a:rPr>
                        <a:t>η </a:t>
                      </a:r>
                      <a:r>
                        <a:rPr lang="en-US" sz="1600" b="0" dirty="0" err="1">
                          <a:solidFill>
                            <a:schemeClr val="tx1"/>
                          </a:solidFill>
                        </a:rPr>
                        <a:t>εικονική</a:t>
                      </a:r>
                      <a:r>
                        <a:rPr lang="en-US" sz="1600" b="0" dirty="0">
                          <a:solidFill>
                            <a:schemeClr val="tx1"/>
                          </a:solidFill>
                        </a:rPr>
                        <a:t> </a:t>
                      </a:r>
                      <a:r>
                        <a:rPr lang="en-US" sz="1600" b="0" dirty="0" err="1">
                          <a:solidFill>
                            <a:schemeClr val="tx1"/>
                          </a:solidFill>
                        </a:rPr>
                        <a:t>πραγματικότητα</a:t>
                      </a:r>
                      <a:r>
                        <a:rPr lang="en-US" sz="1600" b="0" dirty="0">
                          <a:solidFill>
                            <a:schemeClr val="tx1"/>
                          </a:solidFill>
                        </a:rPr>
                        <a:t> </a:t>
                      </a:r>
                      <a:r>
                        <a:rPr lang="en-US" sz="1600" b="0" dirty="0" err="1">
                          <a:solidFill>
                            <a:schemeClr val="tx1"/>
                          </a:solidFill>
                        </a:rPr>
                        <a:t>παιχνιδιών</a:t>
                      </a:r>
                      <a:r>
                        <a:rPr lang="en-US" sz="1600" b="0" dirty="0">
                          <a:solidFill>
                            <a:schemeClr val="tx1"/>
                          </a:solidFill>
                        </a:rPr>
                        <a:t> </a:t>
                      </a:r>
                      <a:r>
                        <a:rPr lang="en-US" sz="1600" b="0" dirty="0" err="1">
                          <a:solidFill>
                            <a:schemeClr val="tx1"/>
                          </a:solidFill>
                        </a:rPr>
                        <a:t>μπορεί</a:t>
                      </a:r>
                      <a:r>
                        <a:rPr lang="en-US" sz="1600" b="0" dirty="0">
                          <a:solidFill>
                            <a:schemeClr val="tx1"/>
                          </a:solidFill>
                        </a:rPr>
                        <a:t> </a:t>
                      </a:r>
                      <a:r>
                        <a:rPr lang="en-US" sz="1600" b="0" dirty="0" err="1">
                          <a:solidFill>
                            <a:schemeClr val="tx1"/>
                          </a:solidFill>
                        </a:rPr>
                        <a:t>να</a:t>
                      </a:r>
                      <a:r>
                        <a:rPr lang="en-US" sz="1600" b="0" dirty="0">
                          <a:solidFill>
                            <a:schemeClr val="tx1"/>
                          </a:solidFill>
                        </a:rPr>
                        <a:t> </a:t>
                      </a:r>
                      <a:r>
                        <a:rPr lang="en-US" sz="1600" b="0" dirty="0" err="1">
                          <a:solidFill>
                            <a:schemeClr val="tx1"/>
                          </a:solidFill>
                        </a:rPr>
                        <a:t>είναι</a:t>
                      </a:r>
                      <a:r>
                        <a:rPr lang="en-US" sz="1600" b="0" dirty="0">
                          <a:solidFill>
                            <a:schemeClr val="tx1"/>
                          </a:solidFill>
                        </a:rPr>
                        <a:t> </a:t>
                      </a:r>
                      <a:r>
                        <a:rPr lang="en-US" sz="1600" b="0" dirty="0" err="1">
                          <a:solidFill>
                            <a:schemeClr val="tx1"/>
                          </a:solidFill>
                        </a:rPr>
                        <a:t>επωφελής</a:t>
                      </a:r>
                      <a:r>
                        <a:rPr lang="en-US" sz="1600" b="0" dirty="0">
                          <a:solidFill>
                            <a:schemeClr val="tx1"/>
                          </a:solidFill>
                        </a:rPr>
                        <a:t> </a:t>
                      </a:r>
                      <a:r>
                        <a:rPr lang="en-US" sz="1600" b="0" dirty="0" err="1" smtClean="0">
                          <a:solidFill>
                            <a:schemeClr val="tx1"/>
                          </a:solidFill>
                        </a:rPr>
                        <a:t>για</a:t>
                      </a:r>
                      <a:r>
                        <a:rPr lang="el-GR" sz="1600" b="0" dirty="0" smtClean="0">
                          <a:solidFill>
                            <a:schemeClr val="tx1"/>
                          </a:solidFill>
                        </a:rPr>
                        <a:t> τη</a:t>
                      </a:r>
                      <a:endParaRPr lang="en-US" sz="1600" b="0" dirty="0">
                        <a:solidFill>
                          <a:schemeClr val="tx1"/>
                        </a:solidFill>
                      </a:endParaRPr>
                    </a:p>
                    <a:p>
                      <a:pPr>
                        <a:buNone/>
                      </a:pPr>
                      <a:r>
                        <a:rPr lang="en-US" sz="1600" b="0" dirty="0" err="1">
                          <a:solidFill>
                            <a:schemeClr val="tx1"/>
                          </a:solidFill>
                        </a:rPr>
                        <a:t>θεραπεία</a:t>
                      </a:r>
                      <a:r>
                        <a:rPr lang="en-US" sz="1600" b="0" dirty="0">
                          <a:solidFill>
                            <a:schemeClr val="tx1"/>
                          </a:solidFill>
                        </a:rPr>
                        <a:t> </a:t>
                      </a:r>
                      <a:r>
                        <a:rPr lang="en-US" sz="1600" b="0" dirty="0" err="1">
                          <a:solidFill>
                            <a:schemeClr val="tx1"/>
                          </a:solidFill>
                        </a:rPr>
                        <a:t>του</a:t>
                      </a:r>
                      <a:r>
                        <a:rPr lang="en-US" sz="1600" b="0" dirty="0">
                          <a:solidFill>
                            <a:schemeClr val="tx1"/>
                          </a:solidFill>
                        </a:rPr>
                        <a:t> </a:t>
                      </a:r>
                      <a:r>
                        <a:rPr lang="en-US" sz="1600" b="0" dirty="0" err="1">
                          <a:solidFill>
                            <a:schemeClr val="tx1"/>
                          </a:solidFill>
                        </a:rPr>
                        <a:t>άνω</a:t>
                      </a:r>
                      <a:r>
                        <a:rPr lang="en-US" sz="1600" b="0" dirty="0">
                          <a:solidFill>
                            <a:schemeClr val="tx1"/>
                          </a:solidFill>
                        </a:rPr>
                        <a:t> </a:t>
                      </a:r>
                      <a:r>
                        <a:rPr lang="en-US" sz="1600" b="0" dirty="0" err="1">
                          <a:solidFill>
                            <a:schemeClr val="tx1"/>
                          </a:solidFill>
                        </a:rPr>
                        <a:t>άκρου</a:t>
                      </a:r>
                      <a:r>
                        <a:rPr lang="en-US" sz="1600" b="0" dirty="0">
                          <a:solidFill>
                            <a:schemeClr val="tx1"/>
                          </a:solidFill>
                        </a:rPr>
                        <a:t>, </a:t>
                      </a:r>
                      <a:r>
                        <a:rPr lang="en-US" sz="1600" b="0" dirty="0" err="1">
                          <a:solidFill>
                            <a:schemeClr val="tx1"/>
                          </a:solidFill>
                        </a:rPr>
                        <a:t>αλλά</a:t>
                      </a:r>
                      <a:r>
                        <a:rPr lang="en-US" sz="1600" b="0" dirty="0">
                          <a:solidFill>
                            <a:schemeClr val="tx1"/>
                          </a:solidFill>
                        </a:rPr>
                        <a:t> </a:t>
                      </a:r>
                      <a:r>
                        <a:rPr lang="en-US" sz="1600" b="0" dirty="0" err="1">
                          <a:solidFill>
                            <a:schemeClr val="tx1"/>
                          </a:solidFill>
                        </a:rPr>
                        <a:t>όχι</a:t>
                      </a:r>
                      <a:r>
                        <a:rPr lang="en-US" sz="1600" b="0" dirty="0">
                          <a:solidFill>
                            <a:schemeClr val="tx1"/>
                          </a:solidFill>
                        </a:rPr>
                        <a:t> </a:t>
                      </a:r>
                      <a:r>
                        <a:rPr lang="en-US" sz="1600" b="0" dirty="0" err="1">
                          <a:solidFill>
                            <a:schemeClr val="tx1"/>
                          </a:solidFill>
                        </a:rPr>
                        <a:t>για</a:t>
                      </a:r>
                      <a:r>
                        <a:rPr lang="en-US" sz="1600" b="0" dirty="0">
                          <a:solidFill>
                            <a:schemeClr val="tx1"/>
                          </a:solidFill>
                        </a:rPr>
                        <a:t> </a:t>
                      </a:r>
                      <a:r>
                        <a:rPr lang="en-US" sz="1600" b="0" dirty="0" smtClean="0">
                          <a:solidFill>
                            <a:schemeClr val="tx1"/>
                          </a:solidFill>
                        </a:rPr>
                        <a:t>τ</a:t>
                      </a:r>
                      <a:r>
                        <a:rPr lang="el-GR" sz="1600" b="0" dirty="0" smtClean="0">
                          <a:solidFill>
                            <a:schemeClr val="tx1"/>
                          </a:solidFill>
                        </a:rPr>
                        <a:t>ην</a:t>
                      </a:r>
                      <a:endParaRPr lang="en-US" sz="1600" b="0" dirty="0">
                        <a:solidFill>
                          <a:schemeClr val="tx1"/>
                        </a:solidFill>
                      </a:endParaRPr>
                    </a:p>
                    <a:p>
                      <a:pPr>
                        <a:buNone/>
                      </a:pPr>
                      <a:r>
                        <a:rPr lang="el-GR" sz="1600" b="0" dirty="0" smtClean="0">
                          <a:solidFill>
                            <a:schemeClr val="tx1"/>
                          </a:solidFill>
                        </a:rPr>
                        <a:t>ε</a:t>
                      </a:r>
                      <a:r>
                        <a:rPr lang="en-US" sz="1600" b="0" dirty="0" err="1" smtClean="0">
                          <a:solidFill>
                            <a:schemeClr val="tx1"/>
                          </a:solidFill>
                        </a:rPr>
                        <a:t>πιδεξιότητα</a:t>
                      </a:r>
                      <a:r>
                        <a:rPr lang="el-GR" sz="1600" b="0" dirty="0" smtClean="0">
                          <a:solidFill>
                            <a:schemeClr val="tx1"/>
                          </a:solidFill>
                        </a:rPr>
                        <a:t> του χεριού</a:t>
                      </a:r>
                      <a:r>
                        <a:rPr lang="en-US" sz="1600" b="0" dirty="0" smtClean="0">
                          <a:solidFill>
                            <a:schemeClr val="tx1"/>
                          </a:solidFill>
                        </a:rPr>
                        <a:t> </a:t>
                      </a:r>
                      <a:r>
                        <a:rPr lang="en-US" sz="1600" b="0" dirty="0" err="1" smtClean="0">
                          <a:solidFill>
                            <a:schemeClr val="tx1"/>
                          </a:solidFill>
                        </a:rPr>
                        <a:t>και</a:t>
                      </a:r>
                      <a:r>
                        <a:rPr lang="el-GR" sz="1600" b="0" dirty="0" smtClean="0">
                          <a:solidFill>
                            <a:schemeClr val="tx1"/>
                          </a:solidFill>
                        </a:rPr>
                        <a:t> στη</a:t>
                      </a:r>
                      <a:r>
                        <a:rPr lang="en-US" sz="1600" b="0" dirty="0" smtClean="0">
                          <a:solidFill>
                            <a:schemeClr val="tx1"/>
                          </a:solidFill>
                        </a:rPr>
                        <a:t> </a:t>
                      </a:r>
                      <a:r>
                        <a:rPr lang="en-US" sz="1600" b="0" dirty="0" err="1">
                          <a:solidFill>
                            <a:schemeClr val="tx1"/>
                          </a:solidFill>
                        </a:rPr>
                        <a:t>βάδιση</a:t>
                      </a:r>
                      <a:r>
                        <a:rPr lang="en-US" sz="1600" b="0" dirty="0">
                          <a:solidFill>
                            <a:schemeClr val="tx1"/>
                          </a:solidFill>
                        </a:rPr>
                        <a:t> </a:t>
                      </a:r>
                      <a:r>
                        <a:rPr lang="en-US" sz="1600" b="0" dirty="0" err="1">
                          <a:solidFill>
                            <a:schemeClr val="tx1"/>
                          </a:solidFill>
                        </a:rPr>
                        <a:t>σε</a:t>
                      </a:r>
                      <a:r>
                        <a:rPr lang="en-US" sz="1600" b="0" dirty="0">
                          <a:solidFill>
                            <a:schemeClr val="tx1"/>
                          </a:solidFill>
                        </a:rPr>
                        <a:t> </a:t>
                      </a:r>
                      <a:r>
                        <a:rPr lang="en-US" sz="1600" b="0" dirty="0" err="1">
                          <a:solidFill>
                            <a:schemeClr val="tx1"/>
                          </a:solidFill>
                        </a:rPr>
                        <a:t>όλες</a:t>
                      </a:r>
                      <a:r>
                        <a:rPr lang="en-US" sz="1600" b="0" dirty="0">
                          <a:solidFill>
                            <a:schemeClr val="tx1"/>
                          </a:solidFill>
                        </a:rPr>
                        <a:t> </a:t>
                      </a:r>
                      <a:r>
                        <a:rPr lang="en-US" sz="1600" b="0" dirty="0" err="1">
                          <a:solidFill>
                            <a:schemeClr val="tx1"/>
                          </a:solidFill>
                        </a:rPr>
                        <a:t>τις</a:t>
                      </a:r>
                      <a:r>
                        <a:rPr lang="en-US" sz="1600" b="0" dirty="0">
                          <a:solidFill>
                            <a:schemeClr val="tx1"/>
                          </a:solidFill>
                        </a:rPr>
                        <a:t> </a:t>
                      </a:r>
                      <a:r>
                        <a:rPr lang="en-US" sz="1600" b="0" dirty="0" err="1">
                          <a:solidFill>
                            <a:schemeClr val="tx1"/>
                          </a:solidFill>
                        </a:rPr>
                        <a:t>εξεταζόμενες</a:t>
                      </a:r>
                      <a:r>
                        <a:rPr lang="en-US" sz="1600" b="0" dirty="0">
                          <a:solidFill>
                            <a:schemeClr val="tx1"/>
                          </a:solidFill>
                        </a:rPr>
                        <a:t> </a:t>
                      </a:r>
                      <a:r>
                        <a:rPr lang="en-US" sz="1600" b="0" dirty="0" err="1">
                          <a:solidFill>
                            <a:schemeClr val="tx1"/>
                          </a:solidFill>
                        </a:rPr>
                        <a:t>παθολογίες</a:t>
                      </a:r>
                      <a:r>
                        <a:rPr lang="en-US" sz="1600" b="0" dirty="0">
                          <a:solidFill>
                            <a:schemeClr val="tx1"/>
                          </a:solidFill>
                        </a:rPr>
                        <a:t>.</a:t>
                      </a:r>
                      <a:endParaRPr lang="en-US" sz="1600" b="0" dirty="0">
                        <a:solidFill>
                          <a:schemeClr val="tx1"/>
                        </a:solidFill>
                      </a:endParaRPr>
                    </a:p>
                    <a:p>
                      <a:pPr>
                        <a:buNone/>
                      </a:pPr>
                      <a:r>
                        <a:rPr lang="en-US" sz="1600" b="0" dirty="0">
                          <a:solidFill>
                            <a:schemeClr val="tx1"/>
                          </a:solidFill>
                        </a:rPr>
                        <a:t>Η </a:t>
                      </a:r>
                      <a:r>
                        <a:rPr lang="en-US" sz="1600" b="0" dirty="0" err="1">
                          <a:solidFill>
                            <a:schemeClr val="tx1"/>
                          </a:solidFill>
                        </a:rPr>
                        <a:t>εξειδικευμένη</a:t>
                      </a:r>
                      <a:r>
                        <a:rPr lang="en-US" sz="1600" b="0" dirty="0">
                          <a:solidFill>
                            <a:schemeClr val="tx1"/>
                          </a:solidFill>
                        </a:rPr>
                        <a:t> </a:t>
                      </a:r>
                      <a:r>
                        <a:rPr lang="en-US" sz="1600" b="0" dirty="0" err="1">
                          <a:solidFill>
                            <a:schemeClr val="tx1"/>
                          </a:solidFill>
                        </a:rPr>
                        <a:t>εικονική</a:t>
                      </a:r>
                      <a:r>
                        <a:rPr lang="en-US" sz="1600" b="0" dirty="0">
                          <a:solidFill>
                            <a:schemeClr val="tx1"/>
                          </a:solidFill>
                        </a:rPr>
                        <a:t> </a:t>
                      </a:r>
                      <a:r>
                        <a:rPr lang="en-US" sz="1600" b="0" dirty="0" err="1">
                          <a:solidFill>
                            <a:schemeClr val="tx1"/>
                          </a:solidFill>
                        </a:rPr>
                        <a:t>πραγματικότητα</a:t>
                      </a:r>
                      <a:r>
                        <a:rPr lang="en-US" sz="1600" b="0" dirty="0">
                          <a:solidFill>
                            <a:schemeClr val="tx1"/>
                          </a:solidFill>
                        </a:rPr>
                        <a:t> </a:t>
                      </a:r>
                      <a:r>
                        <a:rPr lang="en-US" sz="1600" b="0" dirty="0" err="1">
                          <a:solidFill>
                            <a:schemeClr val="tx1"/>
                          </a:solidFill>
                        </a:rPr>
                        <a:t>μπορεί</a:t>
                      </a:r>
                      <a:r>
                        <a:rPr lang="en-US" sz="1600" b="0" dirty="0">
                          <a:solidFill>
                            <a:schemeClr val="tx1"/>
                          </a:solidFill>
                        </a:rPr>
                        <a:t> </a:t>
                      </a:r>
                      <a:r>
                        <a:rPr lang="en-US" sz="1600" b="0" dirty="0" err="1">
                          <a:solidFill>
                            <a:schemeClr val="tx1"/>
                          </a:solidFill>
                        </a:rPr>
                        <a:t>να</a:t>
                      </a:r>
                      <a:r>
                        <a:rPr lang="en-US" sz="1600" b="0" dirty="0">
                          <a:solidFill>
                            <a:schemeClr val="tx1"/>
                          </a:solidFill>
                        </a:rPr>
                        <a:t> </a:t>
                      </a:r>
                      <a:r>
                        <a:rPr lang="en-US" sz="1600" b="0" dirty="0" err="1">
                          <a:solidFill>
                            <a:schemeClr val="tx1"/>
                          </a:solidFill>
                        </a:rPr>
                        <a:t>βελτιώσει</a:t>
                      </a:r>
                      <a:r>
                        <a:rPr lang="en-US" sz="1600" b="0" dirty="0">
                          <a:solidFill>
                            <a:schemeClr val="tx1"/>
                          </a:solidFill>
                        </a:rPr>
                        <a:t> </a:t>
                      </a:r>
                      <a:r>
                        <a:rPr lang="en-US" sz="1600" b="0" dirty="0" err="1">
                          <a:solidFill>
                            <a:schemeClr val="tx1"/>
                          </a:solidFill>
                        </a:rPr>
                        <a:t>την</a:t>
                      </a:r>
                      <a:r>
                        <a:rPr lang="en-US" sz="1600" b="0" dirty="0">
                          <a:solidFill>
                            <a:schemeClr val="tx1"/>
                          </a:solidFill>
                        </a:rPr>
                        <a:t> </a:t>
                      </a:r>
                      <a:r>
                        <a:rPr lang="en-US" sz="1600" b="0" dirty="0" err="1" smtClean="0">
                          <a:solidFill>
                            <a:schemeClr val="tx1"/>
                          </a:solidFill>
                        </a:rPr>
                        <a:t>ισορροπία</a:t>
                      </a:r>
                      <a:r>
                        <a:rPr lang="el-GR" sz="1600" b="0" dirty="0" smtClean="0">
                          <a:solidFill>
                            <a:schemeClr val="tx1"/>
                          </a:solidFill>
                        </a:rPr>
                        <a:t> σε</a:t>
                      </a:r>
                      <a:endParaRPr lang="en-US" sz="1600" b="0" dirty="0">
                        <a:solidFill>
                          <a:schemeClr val="tx1"/>
                        </a:solidFill>
                      </a:endParaRPr>
                    </a:p>
                    <a:p>
                      <a:pPr>
                        <a:buNone/>
                      </a:pPr>
                      <a:r>
                        <a:rPr lang="en-US" sz="1600" b="0" dirty="0" err="1" smtClean="0">
                          <a:solidFill>
                            <a:schemeClr val="tx1"/>
                          </a:solidFill>
                        </a:rPr>
                        <a:t>νευρολογικο</a:t>
                      </a:r>
                      <a:r>
                        <a:rPr lang="el-GR" sz="1600" b="0" dirty="0" err="1" smtClean="0">
                          <a:solidFill>
                            <a:schemeClr val="tx1"/>
                          </a:solidFill>
                        </a:rPr>
                        <a:t>ύς</a:t>
                      </a:r>
                      <a:r>
                        <a:rPr lang="en-US" sz="1600" b="0" dirty="0" smtClean="0">
                          <a:solidFill>
                            <a:schemeClr val="tx1"/>
                          </a:solidFill>
                        </a:rPr>
                        <a:t> </a:t>
                      </a:r>
                      <a:r>
                        <a:rPr lang="en-US" sz="1600" b="0" dirty="0" err="1">
                          <a:solidFill>
                            <a:schemeClr val="tx1"/>
                          </a:solidFill>
                        </a:rPr>
                        <a:t>ασθενείς</a:t>
                      </a:r>
                      <a:r>
                        <a:rPr lang="en-US" sz="1600" b="0" dirty="0">
                          <a:solidFill>
                            <a:schemeClr val="tx1"/>
                          </a:solidFill>
                        </a:rPr>
                        <a:t>.</a:t>
                      </a:r>
                      <a:endParaRPr lang="en-US" sz="1600" b="0" dirty="0">
                        <a:solidFill>
                          <a:schemeClr val="tx1"/>
                        </a:solidFill>
                      </a:endParaRPr>
                    </a:p>
                  </a:txBody>
                  <a:tcPr>
                    <a:solidFill>
                      <a:srgbClr val="CBD3EC"/>
                    </a:solidFill>
                  </a:tcPr>
                </a:tc>
              </a:tr>
            </a:tbl>
          </a:graphicData>
        </a:graphic>
      </p:graphicFrame>
    </p:spTree>
  </p:cSld>
  <p:clrMapOvr>
    <a:masterClrMapping/>
  </p:clrMapOvr>
  <p:transition spd="slow">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p:nvPr/>
        </p:nvGraphicFramePr>
        <p:xfrm>
          <a:off x="200025" y="233045"/>
          <a:ext cx="11642725" cy="6391910"/>
        </p:xfrm>
        <a:graphic>
          <a:graphicData uri="http://schemas.openxmlformats.org/drawingml/2006/table">
            <a:tbl>
              <a:tblPr firstRow="1" bandRow="1">
                <a:tableStyleId>{5C22544A-7EE6-4342-B048-85BDC9FD1C3A}</a:tableStyleId>
              </a:tblPr>
              <a:tblGrid>
                <a:gridCol w="2328545"/>
                <a:gridCol w="2328545"/>
                <a:gridCol w="2328545"/>
                <a:gridCol w="2328545"/>
                <a:gridCol w="2328545"/>
              </a:tblGrid>
              <a:tr h="6391910">
                <a:tc>
                  <a:txBody>
                    <a:bodyPr/>
                    <a:lstStyle/>
                    <a:p>
                      <a:pPr>
                        <a:buNone/>
                      </a:pPr>
                      <a:r>
                        <a:rPr lang="en-US" b="0" dirty="0" err="1">
                          <a:solidFill>
                            <a:schemeClr val="tx1"/>
                          </a:solidFill>
                        </a:rPr>
                        <a:t>María</a:t>
                      </a:r>
                      <a:r>
                        <a:rPr lang="en-US" b="0" dirty="0">
                          <a:solidFill>
                            <a:schemeClr val="tx1"/>
                          </a:solidFill>
                        </a:rPr>
                        <a:t> </a:t>
                      </a:r>
                      <a:r>
                        <a:rPr lang="en-US" b="0" dirty="0" err="1">
                          <a:solidFill>
                            <a:schemeClr val="tx1"/>
                          </a:solidFill>
                        </a:rPr>
                        <a:t>Jesús</a:t>
                      </a:r>
                      <a:r>
                        <a:rPr lang="en-US" b="0" dirty="0">
                          <a:solidFill>
                            <a:schemeClr val="tx1"/>
                          </a:solidFill>
                        </a:rPr>
                        <a:t> </a:t>
                      </a:r>
                      <a:r>
                        <a:rPr lang="en-US" b="0" dirty="0" err="1">
                          <a:solidFill>
                            <a:schemeClr val="tx1"/>
                          </a:solidFill>
                        </a:rPr>
                        <a:t>Vinolo</a:t>
                      </a:r>
                      <a:r>
                        <a:rPr lang="en-US" b="0" dirty="0">
                          <a:solidFill>
                            <a:schemeClr val="tx1"/>
                          </a:solidFill>
                        </a:rPr>
                        <a:t> Gil, Gloria Gonzalez-Medina, David </a:t>
                      </a:r>
                      <a:r>
                        <a:rPr lang="en-US" b="0" dirty="0" err="1">
                          <a:solidFill>
                            <a:schemeClr val="tx1"/>
                          </a:solidFill>
                        </a:rPr>
                        <a:t>Lucena</a:t>
                      </a:r>
                      <a:r>
                        <a:rPr lang="en-US" b="0" dirty="0">
                          <a:solidFill>
                            <a:schemeClr val="tx1"/>
                          </a:solidFill>
                        </a:rPr>
                        <a:t>-Anton, Veronica Perez-</a:t>
                      </a:r>
                      <a:r>
                        <a:rPr lang="en-US" b="0" dirty="0" err="1">
                          <a:solidFill>
                            <a:schemeClr val="tx1"/>
                          </a:solidFill>
                        </a:rPr>
                        <a:t>Cabezas</a:t>
                      </a:r>
                      <a:r>
                        <a:rPr lang="en-US" b="0" dirty="0">
                          <a:solidFill>
                            <a:schemeClr val="tx1"/>
                          </a:solidFill>
                        </a:rPr>
                        <a:t>, Maria Del Carmen Ruiz-</a:t>
                      </a:r>
                      <a:r>
                        <a:rPr lang="en-US" b="0" dirty="0" err="1">
                          <a:solidFill>
                            <a:schemeClr val="tx1"/>
                          </a:solidFill>
                        </a:rPr>
                        <a:t>Mollinero</a:t>
                      </a:r>
                      <a:r>
                        <a:rPr lang="en-US" b="0" dirty="0">
                          <a:solidFill>
                            <a:schemeClr val="tx1"/>
                          </a:solidFill>
                        </a:rPr>
                        <a:t>, </a:t>
                      </a:r>
                      <a:r>
                        <a:rPr lang="en-US" b="0" dirty="0" err="1">
                          <a:solidFill>
                            <a:schemeClr val="tx1"/>
                          </a:solidFill>
                        </a:rPr>
                        <a:t>Rocio</a:t>
                      </a:r>
                      <a:r>
                        <a:rPr lang="en-US" b="0" dirty="0">
                          <a:solidFill>
                            <a:schemeClr val="tx1"/>
                          </a:solidFill>
                        </a:rPr>
                        <a:t> Martin-Valero</a:t>
                      </a:r>
                      <a:endParaRPr lang="en-US" b="0" dirty="0">
                        <a:solidFill>
                          <a:schemeClr val="tx1"/>
                        </a:solidFill>
                      </a:endParaRPr>
                    </a:p>
                  </a:txBody>
                  <a:tcPr>
                    <a:solidFill>
                      <a:schemeClr val="accent5">
                        <a:lumMod val="40000"/>
                        <a:lumOff val="60000"/>
                      </a:schemeClr>
                    </a:solidFill>
                  </a:tcPr>
                </a:tc>
                <a:tc>
                  <a:txBody>
                    <a:bodyPr/>
                    <a:lstStyle/>
                    <a:p>
                      <a:pPr>
                        <a:buNone/>
                      </a:pPr>
                      <a:r>
                        <a:rPr lang="en-US" b="0" dirty="0" err="1">
                          <a:solidFill>
                            <a:schemeClr val="tx1"/>
                          </a:solidFill>
                        </a:rPr>
                        <a:t>Αυτή</a:t>
                      </a:r>
                      <a:r>
                        <a:rPr lang="en-US" b="0" dirty="0">
                          <a:solidFill>
                            <a:schemeClr val="tx1"/>
                          </a:solidFill>
                        </a:rPr>
                        <a:t> η </a:t>
                      </a:r>
                      <a:r>
                        <a:rPr lang="en-US" b="0" dirty="0" err="1">
                          <a:solidFill>
                            <a:schemeClr val="tx1"/>
                          </a:solidFill>
                        </a:rPr>
                        <a:t>μελέτη</a:t>
                      </a:r>
                      <a:r>
                        <a:rPr lang="en-US" b="0" dirty="0">
                          <a:solidFill>
                            <a:schemeClr val="tx1"/>
                          </a:solidFill>
                        </a:rPr>
                        <a:t> </a:t>
                      </a:r>
                      <a:r>
                        <a:rPr lang="en-US" b="0" dirty="0" err="1">
                          <a:solidFill>
                            <a:schemeClr val="tx1"/>
                          </a:solidFill>
                        </a:rPr>
                        <a:t>στοχεύει</a:t>
                      </a:r>
                      <a:r>
                        <a:rPr lang="en-US" b="0" dirty="0">
                          <a:solidFill>
                            <a:schemeClr val="tx1"/>
                          </a:solidFill>
                        </a:rPr>
                        <a:t> </a:t>
                      </a:r>
                      <a:r>
                        <a:rPr lang="en-US" b="0" dirty="0" err="1">
                          <a:solidFill>
                            <a:schemeClr val="tx1"/>
                          </a:solidFill>
                        </a:rPr>
                        <a:t>να</a:t>
                      </a:r>
                      <a:r>
                        <a:rPr lang="en-US" b="0" dirty="0">
                          <a:solidFill>
                            <a:schemeClr val="tx1"/>
                          </a:solidFill>
                        </a:rPr>
                        <a:t> </a:t>
                      </a:r>
                      <a:r>
                        <a:rPr lang="en-US" b="0" dirty="0" err="1">
                          <a:solidFill>
                            <a:schemeClr val="tx1"/>
                          </a:solidFill>
                        </a:rPr>
                        <a:t>εξακριβώσει</a:t>
                      </a:r>
                      <a:r>
                        <a:rPr lang="en-US" b="0" dirty="0">
                          <a:solidFill>
                            <a:schemeClr val="tx1"/>
                          </a:solidFill>
                        </a:rPr>
                        <a:t> </a:t>
                      </a:r>
                      <a:r>
                        <a:rPr lang="en-US" b="0" dirty="0" err="1">
                          <a:solidFill>
                            <a:schemeClr val="tx1"/>
                          </a:solidFill>
                        </a:rPr>
                        <a:t>τα</a:t>
                      </a:r>
                      <a:r>
                        <a:rPr lang="en-US" b="0" dirty="0">
                          <a:solidFill>
                            <a:schemeClr val="tx1"/>
                          </a:solidFill>
                        </a:rPr>
                        <a:t> </a:t>
                      </a:r>
                      <a:r>
                        <a:rPr lang="en-US" b="0" dirty="0" err="1">
                          <a:solidFill>
                            <a:schemeClr val="tx1"/>
                          </a:solidFill>
                        </a:rPr>
                        <a:t>τρέχοντα</a:t>
                      </a:r>
                      <a:r>
                        <a:rPr lang="en-US" b="0" dirty="0">
                          <a:solidFill>
                            <a:schemeClr val="tx1"/>
                          </a:solidFill>
                        </a:rPr>
                        <a:t> </a:t>
                      </a:r>
                      <a:r>
                        <a:rPr lang="en-US" b="0" dirty="0" err="1">
                          <a:solidFill>
                            <a:schemeClr val="tx1"/>
                          </a:solidFill>
                        </a:rPr>
                        <a:t>επιστημονικά</a:t>
                      </a:r>
                      <a:r>
                        <a:rPr lang="en-US" b="0" dirty="0">
                          <a:solidFill>
                            <a:schemeClr val="tx1"/>
                          </a:solidFill>
                        </a:rPr>
                        <a:t> </a:t>
                      </a:r>
                      <a:r>
                        <a:rPr lang="en-US" b="0" dirty="0" err="1">
                          <a:solidFill>
                            <a:schemeClr val="tx1"/>
                          </a:solidFill>
                        </a:rPr>
                        <a:t>στοιχεία</a:t>
                      </a:r>
                      <a:r>
                        <a:rPr lang="en-US" b="0" dirty="0">
                          <a:solidFill>
                            <a:schemeClr val="tx1"/>
                          </a:solidFill>
                        </a:rPr>
                        <a:t> </a:t>
                      </a:r>
                      <a:r>
                        <a:rPr lang="en-US" b="0" dirty="0" err="1">
                          <a:solidFill>
                            <a:schemeClr val="tx1"/>
                          </a:solidFill>
                        </a:rPr>
                        <a:t>για</a:t>
                      </a:r>
                      <a:r>
                        <a:rPr lang="en-US" b="0" dirty="0">
                          <a:solidFill>
                            <a:schemeClr val="tx1"/>
                          </a:solidFill>
                        </a:rPr>
                        <a:t> </a:t>
                      </a:r>
                      <a:r>
                        <a:rPr lang="en-US" b="0" dirty="0" err="1">
                          <a:solidFill>
                            <a:schemeClr val="tx1"/>
                          </a:solidFill>
                        </a:rPr>
                        <a:t>τη</a:t>
                      </a:r>
                      <a:r>
                        <a:rPr lang="en-US" b="0" dirty="0">
                          <a:solidFill>
                            <a:schemeClr val="tx1"/>
                          </a:solidFill>
                        </a:rPr>
                        <a:t> </a:t>
                      </a:r>
                      <a:r>
                        <a:rPr lang="en-US" b="0" dirty="0" err="1">
                          <a:solidFill>
                            <a:schemeClr val="tx1"/>
                          </a:solidFill>
                        </a:rPr>
                        <a:t>θεραπεία</a:t>
                      </a:r>
                      <a:r>
                        <a:rPr lang="en-US" b="0" dirty="0">
                          <a:solidFill>
                            <a:schemeClr val="tx1"/>
                          </a:solidFill>
                        </a:rPr>
                        <a:t> AR </a:t>
                      </a:r>
                      <a:r>
                        <a:rPr lang="en-US" b="0" dirty="0" err="1">
                          <a:solidFill>
                            <a:schemeClr val="tx1"/>
                          </a:solidFill>
                        </a:rPr>
                        <a:t>ως</a:t>
                      </a:r>
                      <a:r>
                        <a:rPr lang="en-US" b="0" dirty="0">
                          <a:solidFill>
                            <a:schemeClr val="tx1"/>
                          </a:solidFill>
                        </a:rPr>
                        <a:t> </a:t>
                      </a:r>
                      <a:r>
                        <a:rPr lang="en-US" b="0" dirty="0" err="1">
                          <a:solidFill>
                            <a:schemeClr val="tx1"/>
                          </a:solidFill>
                        </a:rPr>
                        <a:t>συμπλήρωμα</a:t>
                      </a:r>
                      <a:r>
                        <a:rPr lang="en-US" b="0" dirty="0">
                          <a:solidFill>
                            <a:schemeClr val="tx1"/>
                          </a:solidFill>
                        </a:rPr>
                        <a:t> </a:t>
                      </a:r>
                      <a:r>
                        <a:rPr lang="en-US" b="0" dirty="0" err="1">
                          <a:solidFill>
                            <a:schemeClr val="tx1"/>
                          </a:solidFill>
                        </a:rPr>
                        <a:t>της</a:t>
                      </a:r>
                      <a:r>
                        <a:rPr lang="en-US" b="0" dirty="0">
                          <a:solidFill>
                            <a:schemeClr val="tx1"/>
                          </a:solidFill>
                        </a:rPr>
                        <a:t> </a:t>
                      </a:r>
                      <a:r>
                        <a:rPr lang="en-US" b="0" dirty="0" err="1">
                          <a:solidFill>
                            <a:schemeClr val="tx1"/>
                          </a:solidFill>
                        </a:rPr>
                        <a:t>φυσικοθεραπείας</a:t>
                      </a:r>
                      <a:r>
                        <a:rPr lang="en-US" b="0" dirty="0">
                          <a:solidFill>
                            <a:schemeClr val="tx1"/>
                          </a:solidFill>
                        </a:rPr>
                        <a:t> </a:t>
                      </a:r>
                      <a:r>
                        <a:rPr lang="en-US" b="0" dirty="0" err="1">
                          <a:solidFill>
                            <a:schemeClr val="tx1"/>
                          </a:solidFill>
                        </a:rPr>
                        <a:t>και</a:t>
                      </a:r>
                      <a:r>
                        <a:rPr lang="en-US" b="0" dirty="0">
                          <a:solidFill>
                            <a:schemeClr val="tx1"/>
                          </a:solidFill>
                        </a:rPr>
                        <a:t> </a:t>
                      </a:r>
                      <a:r>
                        <a:rPr lang="en-US" b="0" dirty="0" err="1">
                          <a:solidFill>
                            <a:schemeClr val="tx1"/>
                          </a:solidFill>
                        </a:rPr>
                        <a:t>να</a:t>
                      </a:r>
                      <a:r>
                        <a:rPr lang="en-US" b="0" dirty="0">
                          <a:solidFill>
                            <a:schemeClr val="tx1"/>
                          </a:solidFill>
                        </a:rPr>
                        <a:t> </a:t>
                      </a:r>
                      <a:r>
                        <a:rPr lang="en-US" b="0" dirty="0" err="1">
                          <a:solidFill>
                            <a:schemeClr val="tx1"/>
                          </a:solidFill>
                        </a:rPr>
                        <a:t>καθορίσει</a:t>
                      </a:r>
                      <a:r>
                        <a:rPr lang="en-US" b="0" dirty="0">
                          <a:solidFill>
                            <a:schemeClr val="tx1"/>
                          </a:solidFill>
                        </a:rPr>
                        <a:t> </a:t>
                      </a:r>
                      <a:r>
                        <a:rPr lang="en-US" b="0" dirty="0" err="1">
                          <a:solidFill>
                            <a:schemeClr val="tx1"/>
                          </a:solidFill>
                        </a:rPr>
                        <a:t>τους</a:t>
                      </a:r>
                      <a:r>
                        <a:rPr lang="en-US" b="0" dirty="0">
                          <a:solidFill>
                            <a:schemeClr val="tx1"/>
                          </a:solidFill>
                        </a:rPr>
                        <a:t> </a:t>
                      </a:r>
                      <a:r>
                        <a:rPr lang="en-US" b="0" dirty="0" err="1">
                          <a:solidFill>
                            <a:schemeClr val="tx1"/>
                          </a:solidFill>
                        </a:rPr>
                        <a:t>τομείς</a:t>
                      </a:r>
                      <a:r>
                        <a:rPr lang="en-US" b="0" dirty="0">
                          <a:solidFill>
                            <a:schemeClr val="tx1"/>
                          </a:solidFill>
                        </a:rPr>
                        <a:t> </a:t>
                      </a:r>
                      <a:r>
                        <a:rPr lang="en-US" b="0" dirty="0" err="1">
                          <a:solidFill>
                            <a:schemeClr val="tx1"/>
                          </a:solidFill>
                        </a:rPr>
                        <a:t>στους</a:t>
                      </a:r>
                      <a:r>
                        <a:rPr lang="en-US" b="0" dirty="0">
                          <a:solidFill>
                            <a:schemeClr val="tx1"/>
                          </a:solidFill>
                        </a:rPr>
                        <a:t> </a:t>
                      </a:r>
                      <a:r>
                        <a:rPr lang="en-US" b="0" dirty="0" err="1">
                          <a:solidFill>
                            <a:schemeClr val="tx1"/>
                          </a:solidFill>
                        </a:rPr>
                        <a:t>οποίους</a:t>
                      </a:r>
                      <a:r>
                        <a:rPr lang="en-US" b="0" dirty="0">
                          <a:solidFill>
                            <a:schemeClr val="tx1"/>
                          </a:solidFill>
                        </a:rPr>
                        <a:t> </a:t>
                      </a:r>
                      <a:r>
                        <a:rPr lang="en-US" b="0" dirty="0" err="1">
                          <a:solidFill>
                            <a:schemeClr val="tx1"/>
                          </a:solidFill>
                        </a:rPr>
                        <a:t>έχει</a:t>
                      </a:r>
                      <a:r>
                        <a:rPr lang="en-US" b="0" dirty="0">
                          <a:solidFill>
                            <a:schemeClr val="tx1"/>
                          </a:solidFill>
                        </a:rPr>
                        <a:t> </a:t>
                      </a:r>
                      <a:r>
                        <a:rPr lang="en-US" b="0" dirty="0" err="1">
                          <a:solidFill>
                            <a:schemeClr val="tx1"/>
                          </a:solidFill>
                        </a:rPr>
                        <a:t>χρησιμοποιηθεί</a:t>
                      </a:r>
                      <a:r>
                        <a:rPr lang="en-US" b="0" dirty="0">
                          <a:solidFill>
                            <a:schemeClr val="tx1"/>
                          </a:solidFill>
                        </a:rPr>
                        <a:t> </a:t>
                      </a:r>
                      <a:r>
                        <a:rPr lang="en-US" b="0" dirty="0" err="1">
                          <a:solidFill>
                            <a:schemeClr val="tx1"/>
                          </a:solidFill>
                        </a:rPr>
                        <a:t>περισσότερο</a:t>
                      </a:r>
                      <a:r>
                        <a:rPr lang="en-US" b="0" dirty="0">
                          <a:solidFill>
                            <a:schemeClr val="tx1"/>
                          </a:solidFill>
                        </a:rPr>
                        <a:t> </a:t>
                      </a:r>
                      <a:r>
                        <a:rPr lang="en-US" b="0" dirty="0" err="1">
                          <a:solidFill>
                            <a:schemeClr val="tx1"/>
                          </a:solidFill>
                        </a:rPr>
                        <a:t>και</a:t>
                      </a:r>
                      <a:r>
                        <a:rPr lang="en-US" b="0" dirty="0">
                          <a:solidFill>
                            <a:schemeClr val="tx1"/>
                          </a:solidFill>
                        </a:rPr>
                        <a:t> </a:t>
                      </a:r>
                      <a:r>
                        <a:rPr lang="en-US" b="0" dirty="0" err="1" smtClean="0">
                          <a:solidFill>
                            <a:schemeClr val="tx1"/>
                          </a:solidFill>
                        </a:rPr>
                        <a:t>ποι</a:t>
                      </a:r>
                      <a:r>
                        <a:rPr lang="el-GR" b="0" dirty="0" smtClean="0">
                          <a:solidFill>
                            <a:schemeClr val="tx1"/>
                          </a:solidFill>
                        </a:rPr>
                        <a:t>έ</a:t>
                      </a:r>
                      <a:r>
                        <a:rPr lang="en-US" b="0" dirty="0" smtClean="0">
                          <a:solidFill>
                            <a:schemeClr val="tx1"/>
                          </a:solidFill>
                        </a:rPr>
                        <a:t>ς </a:t>
                      </a:r>
                      <a:r>
                        <a:rPr lang="en-US" b="0" dirty="0" err="1">
                          <a:solidFill>
                            <a:schemeClr val="tx1"/>
                          </a:solidFill>
                        </a:rPr>
                        <a:t>μεταβλητές</a:t>
                      </a:r>
                      <a:r>
                        <a:rPr lang="en-US" b="0" dirty="0">
                          <a:solidFill>
                            <a:schemeClr val="tx1"/>
                          </a:solidFill>
                        </a:rPr>
                        <a:t> </a:t>
                      </a:r>
                      <a:r>
                        <a:rPr lang="en-US" b="0" dirty="0" err="1">
                          <a:solidFill>
                            <a:schemeClr val="tx1"/>
                          </a:solidFill>
                        </a:rPr>
                        <a:t>και</a:t>
                      </a:r>
                      <a:r>
                        <a:rPr lang="en-US" b="0" dirty="0">
                          <a:solidFill>
                            <a:schemeClr val="tx1"/>
                          </a:solidFill>
                        </a:rPr>
                        <a:t> </a:t>
                      </a:r>
                      <a:r>
                        <a:rPr lang="en-US" b="0" dirty="0" err="1">
                          <a:solidFill>
                            <a:schemeClr val="tx1"/>
                          </a:solidFill>
                        </a:rPr>
                        <a:t>μέθοδοι</a:t>
                      </a:r>
                      <a:r>
                        <a:rPr lang="en-US" b="0" dirty="0">
                          <a:solidFill>
                            <a:schemeClr val="tx1"/>
                          </a:solidFill>
                        </a:rPr>
                        <a:t> </a:t>
                      </a:r>
                      <a:r>
                        <a:rPr lang="en-US" b="0" dirty="0" err="1">
                          <a:solidFill>
                            <a:schemeClr val="tx1"/>
                          </a:solidFill>
                        </a:rPr>
                        <a:t>ήταν</a:t>
                      </a:r>
                      <a:r>
                        <a:rPr lang="en-US" b="0" dirty="0">
                          <a:solidFill>
                            <a:schemeClr val="tx1"/>
                          </a:solidFill>
                        </a:rPr>
                        <a:t> </a:t>
                      </a:r>
                      <a:r>
                        <a:rPr lang="en-US" b="0" dirty="0" err="1">
                          <a:solidFill>
                            <a:schemeClr val="tx1"/>
                          </a:solidFill>
                        </a:rPr>
                        <a:t>πιο</a:t>
                      </a:r>
                      <a:r>
                        <a:rPr lang="en-US" b="0" dirty="0">
                          <a:solidFill>
                            <a:schemeClr val="tx1"/>
                          </a:solidFill>
                        </a:rPr>
                        <a:t> </a:t>
                      </a:r>
                      <a:r>
                        <a:rPr lang="en-US" b="0" dirty="0" err="1">
                          <a:solidFill>
                            <a:schemeClr val="tx1"/>
                          </a:solidFill>
                        </a:rPr>
                        <a:t>αποτελεσματικές</a:t>
                      </a:r>
                      <a:r>
                        <a:rPr lang="en-US" b="0" dirty="0">
                          <a:solidFill>
                            <a:schemeClr val="tx1"/>
                          </a:solidFill>
                        </a:rPr>
                        <a:t>.</a:t>
                      </a:r>
                      <a:endParaRPr lang="en-US" b="0" dirty="0">
                        <a:solidFill>
                          <a:schemeClr val="tx1"/>
                        </a:solidFill>
                      </a:endParaRPr>
                    </a:p>
                  </a:txBody>
                  <a:tcPr>
                    <a:solidFill>
                      <a:schemeClr val="accent5">
                        <a:lumMod val="40000"/>
                        <a:lumOff val="60000"/>
                      </a:schemeClr>
                    </a:solidFill>
                  </a:tcPr>
                </a:tc>
                <a:tc>
                  <a:txBody>
                    <a:bodyPr/>
                    <a:lstStyle/>
                    <a:p>
                      <a:pPr>
                        <a:buNone/>
                      </a:pPr>
                      <a:r>
                        <a:rPr lang="el-GR" sz="1180" b="0" baseline="0" dirty="0" smtClean="0">
                          <a:solidFill>
                            <a:schemeClr val="tx1"/>
                          </a:solidFill>
                        </a:rPr>
                        <a:t>Η συστηματική ανασκόπηση </a:t>
                      </a:r>
                      <a:r>
                        <a:rPr lang="en-US" sz="1180" b="0" dirty="0" err="1" smtClean="0">
                          <a:solidFill>
                            <a:schemeClr val="tx1"/>
                          </a:solidFill>
                        </a:rPr>
                        <a:t>καταχωρήθηκε</a:t>
                      </a:r>
                      <a:r>
                        <a:rPr lang="en-US" sz="1180" b="0" dirty="0" smtClean="0">
                          <a:solidFill>
                            <a:schemeClr val="tx1"/>
                          </a:solidFill>
                        </a:rPr>
                        <a:t> </a:t>
                      </a:r>
                      <a:r>
                        <a:rPr lang="en-US" sz="1180" b="0" dirty="0" err="1">
                          <a:solidFill>
                            <a:schemeClr val="tx1"/>
                          </a:solidFill>
                        </a:rPr>
                        <a:t>στο</a:t>
                      </a:r>
                      <a:r>
                        <a:rPr lang="en-US" sz="1180" b="0" dirty="0">
                          <a:solidFill>
                            <a:schemeClr val="tx1"/>
                          </a:solidFill>
                        </a:rPr>
                        <a:t> PROSPERO (</a:t>
                      </a:r>
                      <a:r>
                        <a:rPr lang="en-US" sz="1180" b="0" dirty="0" err="1">
                          <a:solidFill>
                            <a:schemeClr val="tx1"/>
                          </a:solidFill>
                        </a:rPr>
                        <a:t>Διεθνές</a:t>
                      </a:r>
                      <a:r>
                        <a:rPr lang="en-US" sz="1180" b="0" dirty="0">
                          <a:solidFill>
                            <a:schemeClr val="tx1"/>
                          </a:solidFill>
                        </a:rPr>
                        <a:t> </a:t>
                      </a:r>
                      <a:r>
                        <a:rPr lang="en-US" sz="1180" b="0" dirty="0" err="1">
                          <a:solidFill>
                            <a:schemeClr val="tx1"/>
                          </a:solidFill>
                        </a:rPr>
                        <a:t>Μητρώο</a:t>
                      </a:r>
                      <a:r>
                        <a:rPr lang="en-US" sz="1180" b="0" dirty="0">
                          <a:solidFill>
                            <a:schemeClr val="tx1"/>
                          </a:solidFill>
                        </a:rPr>
                        <a:t> </a:t>
                      </a:r>
                      <a:r>
                        <a:rPr lang="en-US" sz="1180" b="0" dirty="0" err="1">
                          <a:solidFill>
                            <a:schemeClr val="tx1"/>
                          </a:solidFill>
                        </a:rPr>
                        <a:t>Προοπτικών</a:t>
                      </a:r>
                      <a:r>
                        <a:rPr lang="en-US" sz="1180" b="0" dirty="0">
                          <a:solidFill>
                            <a:schemeClr val="tx1"/>
                          </a:solidFill>
                        </a:rPr>
                        <a:t> </a:t>
                      </a:r>
                      <a:r>
                        <a:rPr lang="en-US" sz="1180" b="0" dirty="0" err="1">
                          <a:solidFill>
                            <a:schemeClr val="tx1"/>
                          </a:solidFill>
                        </a:rPr>
                        <a:t>Συστηματικών</a:t>
                      </a:r>
                      <a:r>
                        <a:rPr lang="en-US" sz="1180" b="0" dirty="0">
                          <a:solidFill>
                            <a:schemeClr val="tx1"/>
                          </a:solidFill>
                        </a:rPr>
                        <a:t> </a:t>
                      </a:r>
                      <a:r>
                        <a:rPr lang="en-US" sz="1180" b="0" dirty="0" err="1">
                          <a:solidFill>
                            <a:schemeClr val="tx1"/>
                          </a:solidFill>
                        </a:rPr>
                        <a:t>Επισκοπήσεων</a:t>
                      </a:r>
                      <a:r>
                        <a:rPr lang="en-US" sz="1180" b="0" dirty="0">
                          <a:solidFill>
                            <a:schemeClr val="tx1"/>
                          </a:solidFill>
                        </a:rPr>
                        <a:t>) </a:t>
                      </a:r>
                      <a:r>
                        <a:rPr lang="en-US" sz="1180" b="0" dirty="0" err="1">
                          <a:solidFill>
                            <a:schemeClr val="tx1"/>
                          </a:solidFill>
                        </a:rPr>
                        <a:t>σύμφωνα</a:t>
                      </a:r>
                      <a:r>
                        <a:rPr lang="en-US" sz="1180" b="0" dirty="0">
                          <a:solidFill>
                            <a:schemeClr val="tx1"/>
                          </a:solidFill>
                        </a:rPr>
                        <a:t> </a:t>
                      </a:r>
                      <a:r>
                        <a:rPr lang="en-US" sz="1180" b="0" dirty="0" err="1">
                          <a:solidFill>
                            <a:schemeClr val="tx1"/>
                          </a:solidFill>
                        </a:rPr>
                        <a:t>με</a:t>
                      </a:r>
                      <a:r>
                        <a:rPr lang="en-US" sz="1180" b="0" dirty="0">
                          <a:solidFill>
                            <a:schemeClr val="tx1"/>
                          </a:solidFill>
                        </a:rPr>
                        <a:t> </a:t>
                      </a:r>
                      <a:r>
                        <a:rPr lang="en-US" sz="1180" b="0" dirty="0" err="1">
                          <a:solidFill>
                            <a:schemeClr val="tx1"/>
                          </a:solidFill>
                        </a:rPr>
                        <a:t>τις</a:t>
                      </a:r>
                      <a:r>
                        <a:rPr lang="en-US" sz="1180" b="0" dirty="0">
                          <a:solidFill>
                            <a:schemeClr val="tx1"/>
                          </a:solidFill>
                        </a:rPr>
                        <a:t> </a:t>
                      </a:r>
                      <a:r>
                        <a:rPr lang="en-US" sz="1180" b="0" dirty="0" err="1">
                          <a:solidFill>
                            <a:schemeClr val="tx1"/>
                          </a:solidFill>
                        </a:rPr>
                        <a:t>συστάσεις</a:t>
                      </a:r>
                      <a:r>
                        <a:rPr lang="en-US" sz="1180" b="0" dirty="0">
                          <a:solidFill>
                            <a:schemeClr val="tx1"/>
                          </a:solidFill>
                        </a:rPr>
                        <a:t> </a:t>
                      </a:r>
                      <a:r>
                        <a:rPr lang="en-US" sz="1180" b="0" dirty="0" err="1">
                          <a:solidFill>
                            <a:schemeClr val="tx1"/>
                          </a:solidFill>
                        </a:rPr>
                        <a:t>του</a:t>
                      </a:r>
                      <a:r>
                        <a:rPr lang="en-US" sz="1180" b="0" dirty="0">
                          <a:solidFill>
                            <a:schemeClr val="tx1"/>
                          </a:solidFill>
                        </a:rPr>
                        <a:t> </a:t>
                      </a:r>
                      <a:r>
                        <a:rPr lang="en-US" sz="1180" b="0" dirty="0" err="1">
                          <a:solidFill>
                            <a:schemeClr val="tx1"/>
                          </a:solidFill>
                        </a:rPr>
                        <a:t>PRISMA</a:t>
                      </a:r>
                      <a:r>
                        <a:rPr lang="en-US" sz="1180" b="0" dirty="0">
                          <a:solidFill>
                            <a:schemeClr val="tx1"/>
                          </a:solidFill>
                        </a:rPr>
                        <a:t> (</a:t>
                      </a:r>
                      <a:r>
                        <a:rPr lang="en-US" sz="1180" b="0" dirty="0" err="1">
                          <a:solidFill>
                            <a:schemeClr val="tx1"/>
                          </a:solidFill>
                        </a:rPr>
                        <a:t>Προτιμώμενα</a:t>
                      </a:r>
                      <a:r>
                        <a:rPr lang="en-US" sz="1180" b="0" dirty="0">
                          <a:solidFill>
                            <a:schemeClr val="tx1"/>
                          </a:solidFill>
                        </a:rPr>
                        <a:t> </a:t>
                      </a:r>
                      <a:r>
                        <a:rPr lang="en-US" sz="1180" b="0" dirty="0" err="1">
                          <a:solidFill>
                            <a:schemeClr val="tx1"/>
                          </a:solidFill>
                        </a:rPr>
                        <a:t>στοιχεία</a:t>
                      </a:r>
                      <a:r>
                        <a:rPr lang="en-US" sz="1180" b="0" dirty="0">
                          <a:solidFill>
                            <a:schemeClr val="tx1"/>
                          </a:solidFill>
                        </a:rPr>
                        <a:t> </a:t>
                      </a:r>
                      <a:r>
                        <a:rPr lang="en-US" sz="1180" b="0" dirty="0" err="1">
                          <a:solidFill>
                            <a:schemeClr val="tx1"/>
                          </a:solidFill>
                        </a:rPr>
                        <a:t>αναφοράς</a:t>
                      </a:r>
                      <a:r>
                        <a:rPr lang="en-US" sz="1180" b="0" dirty="0">
                          <a:solidFill>
                            <a:schemeClr val="tx1"/>
                          </a:solidFill>
                        </a:rPr>
                        <a:t> </a:t>
                      </a:r>
                      <a:r>
                        <a:rPr lang="en-US" sz="1180" b="0" dirty="0" err="1">
                          <a:solidFill>
                            <a:schemeClr val="tx1"/>
                          </a:solidFill>
                        </a:rPr>
                        <a:t>για</a:t>
                      </a:r>
                      <a:r>
                        <a:rPr lang="en-US" sz="1180" b="0" dirty="0">
                          <a:solidFill>
                            <a:schemeClr val="tx1"/>
                          </a:solidFill>
                        </a:rPr>
                        <a:t> </a:t>
                      </a:r>
                      <a:r>
                        <a:rPr lang="en-US" sz="1180" b="0" dirty="0" err="1">
                          <a:solidFill>
                            <a:schemeClr val="tx1"/>
                          </a:solidFill>
                        </a:rPr>
                        <a:t>συστηματικές</a:t>
                      </a:r>
                      <a:r>
                        <a:rPr lang="en-US" sz="1180" b="0" dirty="0">
                          <a:solidFill>
                            <a:schemeClr val="tx1"/>
                          </a:solidFill>
                        </a:rPr>
                        <a:t> </a:t>
                      </a:r>
                      <a:r>
                        <a:rPr lang="en-US" sz="1180" b="0" dirty="0" err="1">
                          <a:solidFill>
                            <a:schemeClr val="tx1"/>
                          </a:solidFill>
                        </a:rPr>
                        <a:t>αξιολογήσεις</a:t>
                      </a:r>
                      <a:r>
                        <a:rPr lang="en-US" sz="1180" b="0" dirty="0">
                          <a:solidFill>
                            <a:schemeClr val="tx1"/>
                          </a:solidFill>
                        </a:rPr>
                        <a:t> </a:t>
                      </a:r>
                      <a:r>
                        <a:rPr lang="en-US" sz="1180" b="0" dirty="0" err="1">
                          <a:solidFill>
                            <a:schemeClr val="tx1"/>
                          </a:solidFill>
                        </a:rPr>
                        <a:t>και</a:t>
                      </a:r>
                      <a:r>
                        <a:rPr lang="en-US" sz="1180" b="0" dirty="0">
                          <a:solidFill>
                            <a:schemeClr val="tx1"/>
                          </a:solidFill>
                        </a:rPr>
                        <a:t> </a:t>
                      </a:r>
                      <a:r>
                        <a:rPr lang="en-US" sz="1180" b="0" dirty="0" err="1">
                          <a:solidFill>
                            <a:schemeClr val="tx1"/>
                          </a:solidFill>
                        </a:rPr>
                        <a:t>μετα-αναλύσεις</a:t>
                      </a:r>
                      <a:r>
                        <a:rPr lang="en-US" sz="1180" b="0" dirty="0">
                          <a:solidFill>
                            <a:schemeClr val="tx1"/>
                          </a:solidFill>
                        </a:rPr>
                        <a:t>). Η </a:t>
                      </a:r>
                      <a:r>
                        <a:rPr lang="en-US" sz="1180" b="0" dirty="0" err="1">
                          <a:solidFill>
                            <a:schemeClr val="tx1"/>
                          </a:solidFill>
                        </a:rPr>
                        <a:t>αναζήτηση</a:t>
                      </a:r>
                      <a:r>
                        <a:rPr lang="en-US" sz="1180" b="0" dirty="0">
                          <a:solidFill>
                            <a:schemeClr val="tx1"/>
                          </a:solidFill>
                        </a:rPr>
                        <a:t> </a:t>
                      </a:r>
                      <a:r>
                        <a:rPr lang="en-US" sz="1180" b="0" dirty="0" err="1">
                          <a:solidFill>
                            <a:schemeClr val="tx1"/>
                          </a:solidFill>
                        </a:rPr>
                        <a:t>πραγματοποιήθηκε</a:t>
                      </a:r>
                      <a:r>
                        <a:rPr lang="en-US" sz="1180" b="0" dirty="0">
                          <a:solidFill>
                            <a:schemeClr val="tx1"/>
                          </a:solidFill>
                        </a:rPr>
                        <a:t> </a:t>
                      </a:r>
                      <a:r>
                        <a:rPr lang="en-US" sz="1180" b="0" dirty="0" err="1">
                          <a:solidFill>
                            <a:schemeClr val="tx1"/>
                          </a:solidFill>
                        </a:rPr>
                        <a:t>από</a:t>
                      </a:r>
                      <a:r>
                        <a:rPr lang="en-US" sz="1180" b="0" dirty="0">
                          <a:solidFill>
                            <a:schemeClr val="tx1"/>
                          </a:solidFill>
                        </a:rPr>
                        <a:t> </a:t>
                      </a:r>
                      <a:r>
                        <a:rPr lang="en-US" sz="1180" b="0" dirty="0" err="1">
                          <a:solidFill>
                            <a:schemeClr val="tx1"/>
                          </a:solidFill>
                        </a:rPr>
                        <a:t>τον</a:t>
                      </a:r>
                      <a:r>
                        <a:rPr lang="en-US" sz="1180" b="0" dirty="0">
                          <a:solidFill>
                            <a:schemeClr val="tx1"/>
                          </a:solidFill>
                        </a:rPr>
                        <a:t> </a:t>
                      </a:r>
                      <a:r>
                        <a:rPr lang="en-US" sz="1180" b="0" dirty="0" err="1">
                          <a:solidFill>
                            <a:schemeClr val="tx1"/>
                          </a:solidFill>
                        </a:rPr>
                        <a:t>Ιούλιο</a:t>
                      </a:r>
                      <a:r>
                        <a:rPr lang="en-US" sz="1180" b="0" dirty="0">
                          <a:solidFill>
                            <a:schemeClr val="tx1"/>
                          </a:solidFill>
                        </a:rPr>
                        <a:t> </a:t>
                      </a:r>
                      <a:r>
                        <a:rPr lang="en-US" sz="1180" b="0" dirty="0" err="1">
                          <a:solidFill>
                            <a:schemeClr val="tx1"/>
                          </a:solidFill>
                        </a:rPr>
                        <a:t>έως</a:t>
                      </a:r>
                      <a:r>
                        <a:rPr lang="en-US" sz="1180" b="0" dirty="0">
                          <a:solidFill>
                            <a:schemeClr val="tx1"/>
                          </a:solidFill>
                        </a:rPr>
                        <a:t> </a:t>
                      </a:r>
                      <a:r>
                        <a:rPr lang="en-US" sz="1180" b="0" dirty="0" err="1">
                          <a:solidFill>
                            <a:schemeClr val="tx1"/>
                          </a:solidFill>
                        </a:rPr>
                        <a:t>τον</a:t>
                      </a:r>
                      <a:r>
                        <a:rPr lang="en-US" sz="1180" b="0" dirty="0">
                          <a:solidFill>
                            <a:schemeClr val="tx1"/>
                          </a:solidFill>
                        </a:rPr>
                        <a:t> </a:t>
                      </a:r>
                      <a:r>
                        <a:rPr lang="en-US" sz="1180" b="0" dirty="0" err="1">
                          <a:solidFill>
                            <a:schemeClr val="tx1"/>
                          </a:solidFill>
                        </a:rPr>
                        <a:t>Αύγουστο</a:t>
                      </a:r>
                      <a:r>
                        <a:rPr lang="en-US" sz="1180" b="0" dirty="0">
                          <a:solidFill>
                            <a:schemeClr val="tx1"/>
                          </a:solidFill>
                        </a:rPr>
                        <a:t> </a:t>
                      </a:r>
                      <a:r>
                        <a:rPr lang="en-US" sz="1180" b="0" dirty="0" err="1">
                          <a:solidFill>
                            <a:schemeClr val="tx1"/>
                          </a:solidFill>
                        </a:rPr>
                        <a:t>του</a:t>
                      </a:r>
                      <a:r>
                        <a:rPr lang="en-US" sz="1180" b="0" dirty="0">
                          <a:solidFill>
                            <a:schemeClr val="tx1"/>
                          </a:solidFill>
                        </a:rPr>
                        <a:t> 2021 </a:t>
                      </a:r>
                      <a:r>
                        <a:rPr lang="en-US" sz="1180" b="0" dirty="0" err="1">
                          <a:solidFill>
                            <a:schemeClr val="tx1"/>
                          </a:solidFill>
                        </a:rPr>
                        <a:t>στις</a:t>
                      </a:r>
                      <a:r>
                        <a:rPr lang="en-US" sz="1180" b="0" dirty="0">
                          <a:solidFill>
                            <a:schemeClr val="tx1"/>
                          </a:solidFill>
                        </a:rPr>
                        <a:t> </a:t>
                      </a:r>
                      <a:r>
                        <a:rPr lang="en-US" sz="1180" b="0" dirty="0" err="1">
                          <a:solidFill>
                            <a:schemeClr val="tx1"/>
                          </a:solidFill>
                        </a:rPr>
                        <a:t>επιστημονικές</a:t>
                      </a:r>
                      <a:r>
                        <a:rPr lang="en-US" sz="1180" b="0" dirty="0">
                          <a:solidFill>
                            <a:schemeClr val="tx1"/>
                          </a:solidFill>
                        </a:rPr>
                        <a:t> </a:t>
                      </a:r>
                      <a:r>
                        <a:rPr lang="en-US" sz="1180" b="0" dirty="0" err="1">
                          <a:solidFill>
                            <a:schemeClr val="tx1"/>
                          </a:solidFill>
                        </a:rPr>
                        <a:t>βάσεις</a:t>
                      </a:r>
                      <a:r>
                        <a:rPr lang="en-US" sz="1180" b="0" dirty="0">
                          <a:solidFill>
                            <a:schemeClr val="tx1"/>
                          </a:solidFill>
                        </a:rPr>
                        <a:t> </a:t>
                      </a:r>
                      <a:r>
                        <a:rPr lang="en-US" sz="1180" b="0" dirty="0" err="1">
                          <a:solidFill>
                            <a:schemeClr val="tx1"/>
                          </a:solidFill>
                        </a:rPr>
                        <a:t>δεδομένων</a:t>
                      </a:r>
                      <a:r>
                        <a:rPr lang="en-US" sz="1180" b="0" dirty="0">
                          <a:solidFill>
                            <a:schemeClr val="tx1"/>
                          </a:solidFill>
                        </a:rPr>
                        <a:t> </a:t>
                      </a:r>
                      <a:r>
                        <a:rPr lang="en-US" sz="1180" b="0" dirty="0" err="1">
                          <a:solidFill>
                            <a:schemeClr val="tx1"/>
                          </a:solidFill>
                        </a:rPr>
                        <a:t>PubMed</a:t>
                      </a:r>
                      <a:r>
                        <a:rPr lang="en-US" sz="1180" b="0" dirty="0">
                          <a:solidFill>
                            <a:schemeClr val="tx1"/>
                          </a:solidFill>
                        </a:rPr>
                        <a:t>, </a:t>
                      </a:r>
                      <a:r>
                        <a:rPr lang="en-US" sz="1180" b="0" dirty="0" err="1">
                          <a:solidFill>
                            <a:schemeClr val="tx1"/>
                          </a:solidFill>
                        </a:rPr>
                        <a:t>PEDro</a:t>
                      </a:r>
                      <a:r>
                        <a:rPr lang="en-US" sz="1180" b="0" dirty="0">
                          <a:solidFill>
                            <a:schemeClr val="tx1"/>
                          </a:solidFill>
                        </a:rPr>
                        <a:t>, Web of Science, Scopus </a:t>
                      </a:r>
                      <a:r>
                        <a:rPr lang="en-US" sz="1180" b="0" dirty="0" err="1">
                          <a:solidFill>
                            <a:schemeClr val="tx1"/>
                          </a:solidFill>
                        </a:rPr>
                        <a:t>και</a:t>
                      </a:r>
                      <a:r>
                        <a:rPr lang="en-US" sz="1180" b="0" dirty="0">
                          <a:solidFill>
                            <a:schemeClr val="tx1"/>
                          </a:solidFill>
                        </a:rPr>
                        <a:t> Cochrane Library </a:t>
                      </a:r>
                      <a:r>
                        <a:rPr lang="en-US" sz="1180" b="0" dirty="0" err="1">
                          <a:solidFill>
                            <a:schemeClr val="tx1"/>
                          </a:solidFill>
                        </a:rPr>
                        <a:t>χρησιμοποιώντας</a:t>
                      </a:r>
                      <a:r>
                        <a:rPr lang="en-US" sz="1180" b="0" dirty="0">
                          <a:solidFill>
                            <a:schemeClr val="tx1"/>
                          </a:solidFill>
                        </a:rPr>
                        <a:t> </a:t>
                      </a:r>
                      <a:r>
                        <a:rPr lang="en-US" sz="1180" b="0" dirty="0" err="1">
                          <a:solidFill>
                            <a:schemeClr val="tx1"/>
                          </a:solidFill>
                        </a:rPr>
                        <a:t>τις</a:t>
                      </a:r>
                      <a:r>
                        <a:rPr lang="en-US" sz="1180" b="0" dirty="0">
                          <a:solidFill>
                            <a:schemeClr val="tx1"/>
                          </a:solidFill>
                        </a:rPr>
                        <a:t> </a:t>
                      </a:r>
                      <a:r>
                        <a:rPr lang="en-US" sz="1180" b="0" dirty="0" err="1">
                          <a:solidFill>
                            <a:schemeClr val="tx1"/>
                          </a:solidFill>
                        </a:rPr>
                        <a:t>λέξεις-κλειδιά</a:t>
                      </a:r>
                      <a:r>
                        <a:rPr lang="en-US" sz="1180" b="0" dirty="0">
                          <a:solidFill>
                            <a:schemeClr val="tx1"/>
                          </a:solidFill>
                        </a:rPr>
                        <a:t> </a:t>
                      </a:r>
                      <a:r>
                        <a:rPr lang="en-US" sz="1180" b="0" dirty="0" err="1">
                          <a:solidFill>
                            <a:schemeClr val="tx1"/>
                          </a:solidFill>
                        </a:rPr>
                        <a:t>επαυξημένη</a:t>
                      </a:r>
                      <a:r>
                        <a:rPr lang="en-US" sz="1180" b="0" dirty="0">
                          <a:solidFill>
                            <a:schemeClr val="tx1"/>
                          </a:solidFill>
                        </a:rPr>
                        <a:t> </a:t>
                      </a:r>
                      <a:r>
                        <a:rPr lang="en-US" sz="1180" b="0" dirty="0" err="1">
                          <a:solidFill>
                            <a:schemeClr val="tx1"/>
                          </a:solidFill>
                        </a:rPr>
                        <a:t>πραγματικότητα</a:t>
                      </a:r>
                      <a:r>
                        <a:rPr lang="en-US" sz="1180" b="0" dirty="0">
                          <a:solidFill>
                            <a:schemeClr val="tx1"/>
                          </a:solidFill>
                        </a:rPr>
                        <a:t>, </a:t>
                      </a:r>
                      <a:r>
                        <a:rPr lang="en-US" sz="1180" b="0" dirty="0" err="1">
                          <a:solidFill>
                            <a:schemeClr val="tx1"/>
                          </a:solidFill>
                        </a:rPr>
                        <a:t>φυσιοθεραπεία</a:t>
                      </a:r>
                      <a:r>
                        <a:rPr lang="en-US" sz="1180" b="0" dirty="0" smtClean="0">
                          <a:solidFill>
                            <a:schemeClr val="tx1"/>
                          </a:solidFill>
                        </a:rPr>
                        <a:t>, </a:t>
                      </a:r>
                      <a:r>
                        <a:rPr lang="en-US" sz="1180" b="0" dirty="0" err="1">
                          <a:solidFill>
                            <a:schemeClr val="tx1"/>
                          </a:solidFill>
                        </a:rPr>
                        <a:t>θεραπεία</a:t>
                      </a:r>
                      <a:r>
                        <a:rPr lang="en-US" sz="1180" b="0" dirty="0">
                          <a:solidFill>
                            <a:schemeClr val="tx1"/>
                          </a:solidFill>
                        </a:rPr>
                        <a:t> </a:t>
                      </a:r>
                      <a:r>
                        <a:rPr lang="en-US" sz="1180" b="0" dirty="0" err="1">
                          <a:solidFill>
                            <a:schemeClr val="tx1"/>
                          </a:solidFill>
                        </a:rPr>
                        <a:t>άσκησης</a:t>
                      </a:r>
                      <a:r>
                        <a:rPr lang="en-US" sz="1180" b="0" dirty="0">
                          <a:solidFill>
                            <a:schemeClr val="tx1"/>
                          </a:solidFill>
                        </a:rPr>
                        <a:t>, </a:t>
                      </a:r>
                      <a:r>
                        <a:rPr lang="en-US" sz="1180" b="0" dirty="0" err="1">
                          <a:solidFill>
                            <a:schemeClr val="tx1"/>
                          </a:solidFill>
                        </a:rPr>
                        <a:t>αποκατάσταση</a:t>
                      </a:r>
                      <a:r>
                        <a:rPr lang="en-US" sz="1180" b="0" dirty="0">
                          <a:solidFill>
                            <a:schemeClr val="tx1"/>
                          </a:solidFill>
                        </a:rPr>
                        <a:t>, </a:t>
                      </a:r>
                      <a:r>
                        <a:rPr lang="en-US" sz="1180" b="0" dirty="0" err="1">
                          <a:solidFill>
                            <a:schemeClr val="tx1"/>
                          </a:solidFill>
                        </a:rPr>
                        <a:t>φυσική</a:t>
                      </a:r>
                      <a:r>
                        <a:rPr lang="en-US" sz="1180" b="0" dirty="0">
                          <a:solidFill>
                            <a:schemeClr val="tx1"/>
                          </a:solidFill>
                        </a:rPr>
                        <a:t> </a:t>
                      </a:r>
                      <a:r>
                        <a:rPr lang="en-US" sz="1180" b="0" dirty="0" err="1">
                          <a:solidFill>
                            <a:schemeClr val="tx1"/>
                          </a:solidFill>
                        </a:rPr>
                        <a:t>ιατρική</a:t>
                      </a:r>
                      <a:r>
                        <a:rPr lang="en-US" sz="1180" b="0" dirty="0">
                          <a:solidFill>
                            <a:schemeClr val="tx1"/>
                          </a:solidFill>
                        </a:rPr>
                        <a:t>, </a:t>
                      </a:r>
                      <a:r>
                        <a:rPr lang="en-US" sz="1180" b="0" dirty="0" err="1">
                          <a:solidFill>
                            <a:schemeClr val="tx1"/>
                          </a:solidFill>
                        </a:rPr>
                        <a:t>φυσική</a:t>
                      </a:r>
                      <a:r>
                        <a:rPr lang="en-US" sz="1180" b="0" dirty="0">
                          <a:solidFill>
                            <a:schemeClr val="tx1"/>
                          </a:solidFill>
                        </a:rPr>
                        <a:t> </a:t>
                      </a:r>
                      <a:r>
                        <a:rPr lang="en-US" sz="1180" b="0" dirty="0" err="1">
                          <a:solidFill>
                            <a:schemeClr val="tx1"/>
                          </a:solidFill>
                        </a:rPr>
                        <a:t>κατάσταση</a:t>
                      </a:r>
                      <a:r>
                        <a:rPr lang="en-US" sz="1180" b="0" dirty="0">
                          <a:solidFill>
                            <a:schemeClr val="tx1"/>
                          </a:solidFill>
                        </a:rPr>
                        <a:t> </a:t>
                      </a:r>
                      <a:r>
                        <a:rPr lang="en-US" sz="1180" b="0" dirty="0" err="1">
                          <a:solidFill>
                            <a:schemeClr val="tx1"/>
                          </a:solidFill>
                        </a:rPr>
                        <a:t>και</a:t>
                      </a:r>
                      <a:r>
                        <a:rPr lang="en-US" sz="1180" b="0" dirty="0">
                          <a:solidFill>
                            <a:schemeClr val="tx1"/>
                          </a:solidFill>
                        </a:rPr>
                        <a:t> </a:t>
                      </a:r>
                      <a:r>
                        <a:rPr lang="en-US" sz="1180" b="0" dirty="0" err="1">
                          <a:solidFill>
                            <a:schemeClr val="tx1"/>
                          </a:solidFill>
                        </a:rPr>
                        <a:t>εργοθεραπεία</a:t>
                      </a:r>
                      <a:r>
                        <a:rPr lang="en-US" sz="1180" b="0" dirty="0">
                          <a:solidFill>
                            <a:schemeClr val="tx1"/>
                          </a:solidFill>
                        </a:rPr>
                        <a:t> . Η </a:t>
                      </a:r>
                      <a:r>
                        <a:rPr lang="en-US" sz="1180" b="0" dirty="0" err="1">
                          <a:solidFill>
                            <a:schemeClr val="tx1"/>
                          </a:solidFill>
                        </a:rPr>
                        <a:t>μεθοδολογική</a:t>
                      </a:r>
                      <a:r>
                        <a:rPr lang="en-US" sz="1180" b="0" dirty="0">
                          <a:solidFill>
                            <a:schemeClr val="tx1"/>
                          </a:solidFill>
                        </a:rPr>
                        <a:t> </a:t>
                      </a:r>
                      <a:r>
                        <a:rPr lang="en-US" sz="1180" b="0" dirty="0" err="1">
                          <a:solidFill>
                            <a:schemeClr val="tx1"/>
                          </a:solidFill>
                        </a:rPr>
                        <a:t>ποιότητα</a:t>
                      </a:r>
                      <a:r>
                        <a:rPr lang="en-US" sz="1180" b="0" dirty="0">
                          <a:solidFill>
                            <a:schemeClr val="tx1"/>
                          </a:solidFill>
                        </a:rPr>
                        <a:t> </a:t>
                      </a:r>
                      <a:r>
                        <a:rPr lang="en-US" sz="1180" b="0" dirty="0" err="1">
                          <a:solidFill>
                            <a:schemeClr val="tx1"/>
                          </a:solidFill>
                        </a:rPr>
                        <a:t>αξιολογήθηκε</a:t>
                      </a:r>
                      <a:r>
                        <a:rPr lang="en-US" sz="1180" b="0" dirty="0">
                          <a:solidFill>
                            <a:schemeClr val="tx1"/>
                          </a:solidFill>
                        </a:rPr>
                        <a:t> </a:t>
                      </a:r>
                      <a:r>
                        <a:rPr lang="en-US" sz="1180" b="0" dirty="0" err="1">
                          <a:solidFill>
                            <a:schemeClr val="tx1"/>
                          </a:solidFill>
                        </a:rPr>
                        <a:t>χρησιμοποιώντας</a:t>
                      </a:r>
                      <a:r>
                        <a:rPr lang="en-US" sz="1180" b="0" dirty="0">
                          <a:solidFill>
                            <a:schemeClr val="tx1"/>
                          </a:solidFill>
                        </a:rPr>
                        <a:t> </a:t>
                      </a:r>
                      <a:r>
                        <a:rPr lang="en-US" sz="1180" b="0" dirty="0" err="1">
                          <a:solidFill>
                            <a:schemeClr val="tx1"/>
                          </a:solidFill>
                        </a:rPr>
                        <a:t>την</a:t>
                      </a:r>
                      <a:r>
                        <a:rPr lang="en-US" sz="1180" b="0" dirty="0">
                          <a:solidFill>
                            <a:schemeClr val="tx1"/>
                          </a:solidFill>
                        </a:rPr>
                        <a:t> </a:t>
                      </a:r>
                      <a:r>
                        <a:rPr lang="en-US" sz="1180" b="0" dirty="0" err="1">
                          <a:solidFill>
                            <a:schemeClr val="tx1"/>
                          </a:solidFill>
                        </a:rPr>
                        <a:t>κλίμακα</a:t>
                      </a:r>
                      <a:r>
                        <a:rPr lang="en-US" sz="1180" b="0" dirty="0">
                          <a:solidFill>
                            <a:schemeClr val="tx1"/>
                          </a:solidFill>
                        </a:rPr>
                        <a:t> </a:t>
                      </a:r>
                      <a:r>
                        <a:rPr lang="en-US" sz="1180" b="0" dirty="0" err="1">
                          <a:solidFill>
                            <a:schemeClr val="tx1"/>
                          </a:solidFill>
                        </a:rPr>
                        <a:t>PEDro</a:t>
                      </a:r>
                      <a:r>
                        <a:rPr lang="en-US" sz="1180" b="0" dirty="0">
                          <a:solidFill>
                            <a:schemeClr val="tx1"/>
                          </a:solidFill>
                        </a:rPr>
                        <a:t> </a:t>
                      </a:r>
                      <a:r>
                        <a:rPr lang="en-US" sz="1180" b="0" dirty="0" err="1">
                          <a:solidFill>
                            <a:schemeClr val="tx1"/>
                          </a:solidFill>
                        </a:rPr>
                        <a:t>και</a:t>
                      </a:r>
                      <a:r>
                        <a:rPr lang="en-US" sz="1180" b="0" dirty="0">
                          <a:solidFill>
                            <a:schemeClr val="tx1"/>
                          </a:solidFill>
                        </a:rPr>
                        <a:t> </a:t>
                      </a:r>
                      <a:r>
                        <a:rPr lang="en-US" sz="1180" b="0" dirty="0" err="1">
                          <a:solidFill>
                            <a:schemeClr val="tx1"/>
                          </a:solidFill>
                        </a:rPr>
                        <a:t>την</a:t>
                      </a:r>
                      <a:r>
                        <a:rPr lang="en-US" sz="1180" b="0" dirty="0">
                          <a:solidFill>
                            <a:schemeClr val="tx1"/>
                          </a:solidFill>
                        </a:rPr>
                        <a:t> </a:t>
                      </a:r>
                      <a:r>
                        <a:rPr lang="en-US" sz="1180" b="0" dirty="0" err="1">
                          <a:solidFill>
                            <a:schemeClr val="tx1"/>
                          </a:solidFill>
                        </a:rPr>
                        <a:t>κλίμακα</a:t>
                      </a:r>
                      <a:r>
                        <a:rPr lang="en-US" sz="1180" b="0" dirty="0">
                          <a:solidFill>
                            <a:schemeClr val="tx1"/>
                          </a:solidFill>
                        </a:rPr>
                        <a:t> </a:t>
                      </a:r>
                      <a:r>
                        <a:rPr lang="en-US" sz="1180" b="0" dirty="0" err="1">
                          <a:solidFill>
                            <a:schemeClr val="tx1"/>
                          </a:solidFill>
                        </a:rPr>
                        <a:t>Σκωτίας</a:t>
                      </a:r>
                      <a:r>
                        <a:rPr lang="en-US" sz="1180" b="0" dirty="0">
                          <a:solidFill>
                            <a:schemeClr val="tx1"/>
                          </a:solidFill>
                        </a:rPr>
                        <a:t> </a:t>
                      </a:r>
                      <a:r>
                        <a:rPr lang="en-US" sz="1180" b="0" dirty="0" err="1">
                          <a:solidFill>
                            <a:schemeClr val="tx1"/>
                          </a:solidFill>
                        </a:rPr>
                        <a:t>Διασυλλογικών</a:t>
                      </a:r>
                      <a:r>
                        <a:rPr lang="en-US" sz="1180" b="0" dirty="0">
                          <a:solidFill>
                            <a:schemeClr val="tx1"/>
                          </a:solidFill>
                        </a:rPr>
                        <a:t> </a:t>
                      </a:r>
                      <a:r>
                        <a:rPr lang="en-US" sz="1180" b="0" dirty="0" err="1">
                          <a:solidFill>
                            <a:schemeClr val="tx1"/>
                          </a:solidFill>
                        </a:rPr>
                        <a:t>Κατευθυντήριων</a:t>
                      </a:r>
                      <a:r>
                        <a:rPr lang="en-US" sz="1180" b="0" dirty="0">
                          <a:solidFill>
                            <a:schemeClr val="tx1"/>
                          </a:solidFill>
                        </a:rPr>
                        <a:t> </a:t>
                      </a:r>
                      <a:r>
                        <a:rPr lang="en-US" sz="1180" b="0" dirty="0" err="1">
                          <a:solidFill>
                            <a:schemeClr val="tx1"/>
                          </a:solidFill>
                        </a:rPr>
                        <a:t>Γραμμών</a:t>
                      </a:r>
                      <a:r>
                        <a:rPr lang="en-US" sz="1180" b="0" dirty="0">
                          <a:solidFill>
                            <a:schemeClr val="tx1"/>
                          </a:solidFill>
                        </a:rPr>
                        <a:t> </a:t>
                      </a:r>
                      <a:r>
                        <a:rPr lang="en-US" sz="1180" b="0" dirty="0" err="1">
                          <a:solidFill>
                            <a:schemeClr val="tx1"/>
                          </a:solidFill>
                        </a:rPr>
                        <a:t>για</a:t>
                      </a:r>
                      <a:r>
                        <a:rPr lang="en-US" sz="1180" b="0" dirty="0">
                          <a:solidFill>
                            <a:schemeClr val="tx1"/>
                          </a:solidFill>
                        </a:rPr>
                        <a:t> </a:t>
                      </a:r>
                      <a:r>
                        <a:rPr lang="en-US" sz="1180" b="0" dirty="0" err="1">
                          <a:solidFill>
                            <a:schemeClr val="tx1"/>
                          </a:solidFill>
                        </a:rPr>
                        <a:t>τον</a:t>
                      </a:r>
                      <a:r>
                        <a:rPr lang="en-US" sz="1180" b="0" dirty="0">
                          <a:solidFill>
                            <a:schemeClr val="tx1"/>
                          </a:solidFill>
                        </a:rPr>
                        <a:t> </a:t>
                      </a:r>
                      <a:r>
                        <a:rPr lang="en-US" sz="1180" b="0" dirty="0" err="1">
                          <a:solidFill>
                            <a:schemeClr val="tx1"/>
                          </a:solidFill>
                        </a:rPr>
                        <a:t>προσδιορισμό</a:t>
                      </a:r>
                      <a:r>
                        <a:rPr lang="en-US" sz="1180" b="0" dirty="0">
                          <a:solidFill>
                            <a:schemeClr val="tx1"/>
                          </a:solidFill>
                        </a:rPr>
                        <a:t> </a:t>
                      </a:r>
                      <a:r>
                        <a:rPr lang="en-US" sz="1180" b="0" dirty="0" err="1">
                          <a:solidFill>
                            <a:schemeClr val="tx1"/>
                          </a:solidFill>
                        </a:rPr>
                        <a:t>του</a:t>
                      </a:r>
                      <a:r>
                        <a:rPr lang="en-US" sz="1180" b="0" dirty="0">
                          <a:solidFill>
                            <a:schemeClr val="tx1"/>
                          </a:solidFill>
                        </a:rPr>
                        <a:t> </a:t>
                      </a:r>
                      <a:r>
                        <a:rPr lang="en-US" sz="1180" b="0" dirty="0" err="1">
                          <a:solidFill>
                            <a:schemeClr val="tx1"/>
                          </a:solidFill>
                        </a:rPr>
                        <a:t>βαθμού</a:t>
                      </a:r>
                      <a:r>
                        <a:rPr lang="en-US" sz="1180" b="0" dirty="0">
                          <a:solidFill>
                            <a:schemeClr val="tx1"/>
                          </a:solidFill>
                        </a:rPr>
                        <a:t> </a:t>
                      </a:r>
                      <a:r>
                        <a:rPr lang="en-US" sz="1180" b="0" dirty="0" err="1">
                          <a:solidFill>
                            <a:schemeClr val="tx1"/>
                          </a:solidFill>
                        </a:rPr>
                        <a:t>σύστασης</a:t>
                      </a:r>
                      <a:r>
                        <a:rPr lang="en-US" sz="1180" b="0" dirty="0">
                          <a:solidFill>
                            <a:schemeClr val="tx1"/>
                          </a:solidFill>
                        </a:rPr>
                        <a:t>. </a:t>
                      </a:r>
                      <a:r>
                        <a:rPr lang="en-US" sz="1180" b="0" dirty="0" err="1">
                          <a:solidFill>
                            <a:schemeClr val="tx1"/>
                          </a:solidFill>
                        </a:rPr>
                        <a:t>Το</a:t>
                      </a:r>
                      <a:r>
                        <a:rPr lang="en-US" sz="1180" b="0" dirty="0">
                          <a:solidFill>
                            <a:schemeClr val="tx1"/>
                          </a:solidFill>
                        </a:rPr>
                        <a:t> </a:t>
                      </a:r>
                      <a:r>
                        <a:rPr lang="en-US" sz="1180" b="0" dirty="0" err="1">
                          <a:solidFill>
                            <a:schemeClr val="tx1"/>
                          </a:solidFill>
                        </a:rPr>
                        <a:t>εργαλείο</a:t>
                      </a:r>
                      <a:r>
                        <a:rPr lang="en-US" sz="1180" b="0" dirty="0">
                          <a:solidFill>
                            <a:schemeClr val="tx1"/>
                          </a:solidFill>
                        </a:rPr>
                        <a:t> Cochrane Collaboration </a:t>
                      </a:r>
                      <a:r>
                        <a:rPr lang="en-US" sz="1180" b="0" dirty="0" err="1">
                          <a:solidFill>
                            <a:schemeClr val="tx1"/>
                          </a:solidFill>
                        </a:rPr>
                        <a:t>χρησιμοποιήθηκε</a:t>
                      </a:r>
                      <a:r>
                        <a:rPr lang="en-US" sz="1180" b="0" dirty="0">
                          <a:solidFill>
                            <a:schemeClr val="tx1"/>
                          </a:solidFill>
                        </a:rPr>
                        <a:t> </a:t>
                      </a:r>
                      <a:r>
                        <a:rPr lang="en-US" sz="1180" b="0" dirty="0" err="1">
                          <a:solidFill>
                            <a:schemeClr val="tx1"/>
                          </a:solidFill>
                        </a:rPr>
                        <a:t>για</a:t>
                      </a:r>
                      <a:r>
                        <a:rPr lang="en-US" sz="1180" b="0" dirty="0">
                          <a:solidFill>
                            <a:schemeClr val="tx1"/>
                          </a:solidFill>
                        </a:rPr>
                        <a:t> </a:t>
                      </a:r>
                      <a:r>
                        <a:rPr lang="en-US" sz="1180" b="0" dirty="0" err="1">
                          <a:solidFill>
                            <a:schemeClr val="tx1"/>
                          </a:solidFill>
                        </a:rPr>
                        <a:t>την</a:t>
                      </a:r>
                      <a:r>
                        <a:rPr lang="en-US" sz="1180" b="0" dirty="0">
                          <a:solidFill>
                            <a:schemeClr val="tx1"/>
                          </a:solidFill>
                        </a:rPr>
                        <a:t> </a:t>
                      </a:r>
                      <a:r>
                        <a:rPr lang="en-US" sz="1180" b="0" dirty="0" err="1">
                          <a:solidFill>
                            <a:schemeClr val="tx1"/>
                          </a:solidFill>
                        </a:rPr>
                        <a:t>αξιολόγηση</a:t>
                      </a:r>
                      <a:r>
                        <a:rPr lang="en-US" sz="1180" b="0" dirty="0">
                          <a:solidFill>
                            <a:schemeClr val="tx1"/>
                          </a:solidFill>
                        </a:rPr>
                        <a:t> </a:t>
                      </a:r>
                      <a:r>
                        <a:rPr lang="en-US" sz="1180" b="0" dirty="0" err="1">
                          <a:solidFill>
                            <a:schemeClr val="tx1"/>
                          </a:solidFill>
                        </a:rPr>
                        <a:t>του</a:t>
                      </a:r>
                      <a:r>
                        <a:rPr lang="en-US" sz="1180" b="0" dirty="0">
                          <a:solidFill>
                            <a:schemeClr val="tx1"/>
                          </a:solidFill>
                        </a:rPr>
                        <a:t> </a:t>
                      </a:r>
                      <a:r>
                        <a:rPr lang="en-US" sz="1180" b="0" dirty="0" err="1">
                          <a:solidFill>
                            <a:schemeClr val="tx1"/>
                          </a:solidFill>
                        </a:rPr>
                        <a:t>κινδύνου</a:t>
                      </a:r>
                      <a:r>
                        <a:rPr lang="en-US" sz="1180" b="0" dirty="0">
                          <a:solidFill>
                            <a:schemeClr val="tx1"/>
                          </a:solidFill>
                        </a:rPr>
                        <a:t> </a:t>
                      </a:r>
                      <a:r>
                        <a:rPr lang="en-US" sz="1180" b="0" dirty="0" err="1">
                          <a:solidFill>
                            <a:schemeClr val="tx1"/>
                          </a:solidFill>
                        </a:rPr>
                        <a:t>μεροληψίας</a:t>
                      </a:r>
                      <a:r>
                        <a:rPr lang="en-US" sz="1180" b="0" dirty="0">
                          <a:solidFill>
                            <a:schemeClr val="tx1"/>
                          </a:solidFill>
                        </a:rPr>
                        <a:t>.</a:t>
                      </a:r>
                      <a:endParaRPr lang="en-US" sz="1180" b="0" dirty="0">
                        <a:solidFill>
                          <a:schemeClr val="tx1"/>
                        </a:solidFill>
                      </a:endParaRPr>
                    </a:p>
                  </a:txBody>
                  <a:tcPr>
                    <a:solidFill>
                      <a:schemeClr val="accent5">
                        <a:lumMod val="40000"/>
                        <a:lumOff val="60000"/>
                      </a:schemeClr>
                    </a:solidFill>
                  </a:tcPr>
                </a:tc>
                <a:tc>
                  <a:txBody>
                    <a:bodyPr/>
                    <a:lstStyle/>
                    <a:p>
                      <a:pPr>
                        <a:buNone/>
                      </a:pPr>
                      <a:r>
                        <a:rPr lang="en-US" sz="1200" b="0" dirty="0" err="1">
                          <a:solidFill>
                            <a:schemeClr val="tx1"/>
                          </a:solidFill>
                        </a:rPr>
                        <a:t>Συνολικά</a:t>
                      </a:r>
                      <a:r>
                        <a:rPr lang="en-US" sz="1200" b="0" dirty="0">
                          <a:solidFill>
                            <a:schemeClr val="tx1"/>
                          </a:solidFill>
                        </a:rPr>
                        <a:t>, 11 </a:t>
                      </a:r>
                      <a:r>
                        <a:rPr lang="en-US" sz="1200" b="0" dirty="0" err="1">
                          <a:solidFill>
                            <a:schemeClr val="tx1"/>
                          </a:solidFill>
                        </a:rPr>
                        <a:t>άρθρα</a:t>
                      </a:r>
                      <a:r>
                        <a:rPr lang="en-US" sz="1200" b="0" dirty="0">
                          <a:solidFill>
                            <a:schemeClr val="tx1"/>
                          </a:solidFill>
                        </a:rPr>
                        <a:t> </a:t>
                      </a:r>
                      <a:r>
                        <a:rPr lang="en-US" sz="1200" b="0" dirty="0" err="1">
                          <a:solidFill>
                            <a:schemeClr val="tx1"/>
                          </a:solidFill>
                        </a:rPr>
                        <a:t>συμπεριλήφθηκαν</a:t>
                      </a:r>
                      <a:r>
                        <a:rPr lang="en-US" sz="1200" b="0" dirty="0">
                          <a:solidFill>
                            <a:schemeClr val="tx1"/>
                          </a:solidFill>
                        </a:rPr>
                        <a:t> στη </a:t>
                      </a:r>
                      <a:r>
                        <a:rPr lang="en-US" sz="1200" b="0" dirty="0" err="1">
                          <a:solidFill>
                            <a:schemeClr val="tx1"/>
                          </a:solidFill>
                        </a:rPr>
                        <a:t>συστηματική</a:t>
                      </a:r>
                      <a:r>
                        <a:rPr lang="en-US" sz="1200" b="0" dirty="0">
                          <a:solidFill>
                            <a:schemeClr val="tx1"/>
                          </a:solidFill>
                        </a:rPr>
                        <a:t> </a:t>
                      </a:r>
                      <a:r>
                        <a:rPr lang="en-US" sz="1200" b="0" dirty="0" err="1">
                          <a:solidFill>
                            <a:schemeClr val="tx1"/>
                          </a:solidFill>
                        </a:rPr>
                        <a:t>ανασκόπηση</a:t>
                      </a:r>
                      <a:r>
                        <a:rPr lang="en-US" sz="1200" b="0" dirty="0">
                          <a:solidFill>
                            <a:schemeClr val="tx1"/>
                          </a:solidFill>
                        </a:rPr>
                        <a:t>. </a:t>
                      </a:r>
                      <a:r>
                        <a:rPr lang="en-US" sz="1200" b="0" dirty="0" err="1">
                          <a:solidFill>
                            <a:schemeClr val="tx1"/>
                          </a:solidFill>
                        </a:rPr>
                        <a:t>Από</a:t>
                      </a:r>
                      <a:r>
                        <a:rPr lang="en-US" sz="1200" b="0" dirty="0">
                          <a:solidFill>
                            <a:schemeClr val="tx1"/>
                          </a:solidFill>
                        </a:rPr>
                        <a:t> </a:t>
                      </a:r>
                      <a:r>
                        <a:rPr lang="en-US" sz="1200" b="0" dirty="0" err="1">
                          <a:solidFill>
                            <a:schemeClr val="tx1"/>
                          </a:solidFill>
                        </a:rPr>
                        <a:t>τα</a:t>
                      </a:r>
                      <a:r>
                        <a:rPr lang="en-US" sz="1200" b="0" dirty="0">
                          <a:solidFill>
                            <a:schemeClr val="tx1"/>
                          </a:solidFill>
                        </a:rPr>
                        <a:t> 11 </a:t>
                      </a:r>
                      <a:r>
                        <a:rPr lang="en-US" sz="1200" b="0" dirty="0" err="1">
                          <a:solidFill>
                            <a:schemeClr val="tx1"/>
                          </a:solidFill>
                        </a:rPr>
                        <a:t>άρθρα</a:t>
                      </a:r>
                      <a:r>
                        <a:rPr lang="en-US" sz="1200" b="0" dirty="0">
                          <a:solidFill>
                            <a:schemeClr val="tx1"/>
                          </a:solidFill>
                        </a:rPr>
                        <a:t>, 4 (36%) </a:t>
                      </a:r>
                      <a:r>
                        <a:rPr lang="en-US" sz="1200" b="0" dirty="0" err="1">
                          <a:solidFill>
                            <a:schemeClr val="tx1"/>
                          </a:solidFill>
                        </a:rPr>
                        <a:t>συνεισέφεραν</a:t>
                      </a:r>
                      <a:r>
                        <a:rPr lang="en-US" sz="1200" b="0" dirty="0">
                          <a:solidFill>
                            <a:schemeClr val="tx1"/>
                          </a:solidFill>
                        </a:rPr>
                        <a:t> </a:t>
                      </a:r>
                      <a:r>
                        <a:rPr lang="en-US" sz="1200" b="0" dirty="0" err="1">
                          <a:solidFill>
                            <a:schemeClr val="tx1"/>
                          </a:solidFill>
                        </a:rPr>
                        <a:t>πληροφορίες</a:t>
                      </a:r>
                      <a:r>
                        <a:rPr lang="en-US" sz="1200" b="0" dirty="0">
                          <a:solidFill>
                            <a:schemeClr val="tx1"/>
                          </a:solidFill>
                        </a:rPr>
                        <a:t> στη </a:t>
                      </a:r>
                      <a:r>
                        <a:rPr lang="en-US" sz="1200" b="0" dirty="0" err="1">
                          <a:solidFill>
                            <a:schemeClr val="tx1"/>
                          </a:solidFill>
                        </a:rPr>
                        <a:t>μετα-ανάλυση</a:t>
                      </a:r>
                      <a:r>
                        <a:rPr lang="en-US" sz="1200" b="0" dirty="0">
                          <a:solidFill>
                            <a:schemeClr val="tx1"/>
                          </a:solidFill>
                        </a:rPr>
                        <a:t>. </a:t>
                      </a:r>
                      <a:r>
                        <a:rPr lang="en-US" sz="1200" b="0" dirty="0" err="1">
                          <a:solidFill>
                            <a:schemeClr val="tx1"/>
                          </a:solidFill>
                        </a:rPr>
                        <a:t>Συνολικά</a:t>
                      </a:r>
                      <a:r>
                        <a:rPr lang="en-US" sz="1200" b="0" dirty="0">
                          <a:solidFill>
                            <a:schemeClr val="tx1"/>
                          </a:solidFill>
                        </a:rPr>
                        <a:t>, </a:t>
                      </a:r>
                      <a:r>
                        <a:rPr lang="en-US" sz="1200" b="0" dirty="0" err="1">
                          <a:solidFill>
                            <a:schemeClr val="tx1"/>
                          </a:solidFill>
                        </a:rPr>
                        <a:t>το</a:t>
                      </a:r>
                      <a:r>
                        <a:rPr lang="en-US" sz="1200" b="0" dirty="0">
                          <a:solidFill>
                            <a:schemeClr val="tx1"/>
                          </a:solidFill>
                        </a:rPr>
                        <a:t> 64% (7/11) </a:t>
                      </a:r>
                      <a:r>
                        <a:rPr lang="en-US" sz="1200" b="0" dirty="0" err="1">
                          <a:solidFill>
                            <a:schemeClr val="tx1"/>
                          </a:solidFill>
                        </a:rPr>
                        <a:t>απέκτησε</a:t>
                      </a:r>
                      <a:r>
                        <a:rPr lang="en-US" sz="1200" b="0" dirty="0">
                          <a:solidFill>
                            <a:schemeClr val="tx1"/>
                          </a:solidFill>
                        </a:rPr>
                        <a:t> </a:t>
                      </a:r>
                      <a:r>
                        <a:rPr lang="en-US" sz="1200" b="0" dirty="0" err="1">
                          <a:solidFill>
                            <a:schemeClr val="tx1"/>
                          </a:solidFill>
                        </a:rPr>
                        <a:t>καλό</a:t>
                      </a:r>
                      <a:r>
                        <a:rPr lang="en-US" sz="1200" b="0" dirty="0">
                          <a:solidFill>
                            <a:schemeClr val="tx1"/>
                          </a:solidFill>
                        </a:rPr>
                        <a:t> </a:t>
                      </a:r>
                      <a:r>
                        <a:rPr lang="en-US" sz="1200" b="0" dirty="0" err="1">
                          <a:solidFill>
                            <a:schemeClr val="tx1"/>
                          </a:solidFill>
                        </a:rPr>
                        <a:t>επίπεδο</a:t>
                      </a:r>
                      <a:r>
                        <a:rPr lang="en-US" sz="1200" b="0" dirty="0">
                          <a:solidFill>
                            <a:schemeClr val="tx1"/>
                          </a:solidFill>
                        </a:rPr>
                        <a:t> </a:t>
                      </a:r>
                      <a:r>
                        <a:rPr lang="en-US" sz="1200" b="0" dirty="0" err="1">
                          <a:solidFill>
                            <a:schemeClr val="tx1"/>
                          </a:solidFill>
                        </a:rPr>
                        <a:t>αποδεικτικών</a:t>
                      </a:r>
                      <a:r>
                        <a:rPr lang="en-US" sz="1200" b="0" dirty="0">
                          <a:solidFill>
                            <a:schemeClr val="tx1"/>
                          </a:solidFill>
                        </a:rPr>
                        <a:t> </a:t>
                      </a:r>
                      <a:r>
                        <a:rPr lang="en-US" sz="1200" b="0" dirty="0" err="1">
                          <a:solidFill>
                            <a:schemeClr val="tx1"/>
                          </a:solidFill>
                        </a:rPr>
                        <a:t>στοιχείων</a:t>
                      </a:r>
                      <a:r>
                        <a:rPr lang="en-US" sz="1200" b="0" dirty="0">
                          <a:solidFill>
                            <a:schemeClr val="tx1"/>
                          </a:solidFill>
                        </a:rPr>
                        <a:t> </a:t>
                      </a:r>
                      <a:r>
                        <a:rPr lang="en-US" sz="1200" b="0" dirty="0" err="1">
                          <a:solidFill>
                            <a:schemeClr val="tx1"/>
                          </a:solidFill>
                        </a:rPr>
                        <a:t>και</a:t>
                      </a:r>
                      <a:r>
                        <a:rPr lang="en-US" sz="1200" b="0" dirty="0">
                          <a:solidFill>
                            <a:schemeClr val="tx1"/>
                          </a:solidFill>
                        </a:rPr>
                        <a:t> </a:t>
                      </a:r>
                      <a:r>
                        <a:rPr lang="en-US" sz="1200" b="0" dirty="0" err="1">
                          <a:solidFill>
                            <a:schemeClr val="tx1"/>
                          </a:solidFill>
                        </a:rPr>
                        <a:t>τα</a:t>
                      </a:r>
                      <a:r>
                        <a:rPr lang="en-US" sz="1200" b="0" dirty="0">
                          <a:solidFill>
                            <a:schemeClr val="tx1"/>
                          </a:solidFill>
                        </a:rPr>
                        <a:t> </a:t>
                      </a:r>
                      <a:r>
                        <a:rPr lang="en-US" sz="1200" b="0" dirty="0" err="1">
                          <a:solidFill>
                            <a:schemeClr val="tx1"/>
                          </a:solidFill>
                        </a:rPr>
                        <a:t>περισσότερα</a:t>
                      </a:r>
                      <a:r>
                        <a:rPr lang="en-US" sz="1200" b="0" dirty="0">
                          <a:solidFill>
                            <a:schemeClr val="tx1"/>
                          </a:solidFill>
                        </a:rPr>
                        <a:t> </a:t>
                      </a:r>
                      <a:r>
                        <a:rPr lang="en-US" sz="1200" b="0" dirty="0" err="1">
                          <a:solidFill>
                            <a:schemeClr val="tx1"/>
                          </a:solidFill>
                        </a:rPr>
                        <a:t>είχαν</a:t>
                      </a:r>
                      <a:r>
                        <a:rPr lang="en-US" sz="1200" b="0" dirty="0">
                          <a:solidFill>
                            <a:schemeClr val="tx1"/>
                          </a:solidFill>
                        </a:rPr>
                        <a:t> Β </a:t>
                      </a:r>
                      <a:r>
                        <a:rPr lang="en-US" sz="1200" b="0" dirty="0" err="1">
                          <a:solidFill>
                            <a:schemeClr val="tx1"/>
                          </a:solidFill>
                        </a:rPr>
                        <a:t>βαθμό</a:t>
                      </a:r>
                      <a:r>
                        <a:rPr lang="en-US" sz="1200" b="0" dirty="0">
                          <a:solidFill>
                            <a:schemeClr val="tx1"/>
                          </a:solidFill>
                        </a:rPr>
                        <a:t> </a:t>
                      </a:r>
                      <a:r>
                        <a:rPr lang="en-US" sz="1200" b="0" dirty="0" err="1">
                          <a:solidFill>
                            <a:schemeClr val="tx1"/>
                          </a:solidFill>
                        </a:rPr>
                        <a:t>σύστασης</a:t>
                      </a:r>
                      <a:r>
                        <a:rPr lang="en-US" sz="1200" b="0" dirty="0">
                          <a:solidFill>
                            <a:schemeClr val="tx1"/>
                          </a:solidFill>
                        </a:rPr>
                        <a:t> </a:t>
                      </a:r>
                      <a:r>
                        <a:rPr lang="en-US" sz="1200" b="0" dirty="0" err="1">
                          <a:solidFill>
                            <a:schemeClr val="tx1"/>
                          </a:solidFill>
                        </a:rPr>
                        <a:t>αποδεικτικών</a:t>
                      </a:r>
                      <a:r>
                        <a:rPr lang="en-US" sz="1200" b="0" dirty="0">
                          <a:solidFill>
                            <a:schemeClr val="tx1"/>
                          </a:solidFill>
                        </a:rPr>
                        <a:t> </a:t>
                      </a:r>
                      <a:r>
                        <a:rPr lang="en-US" sz="1200" b="0" dirty="0" err="1">
                          <a:solidFill>
                            <a:schemeClr val="tx1"/>
                          </a:solidFill>
                        </a:rPr>
                        <a:t>στοιχείων</a:t>
                      </a:r>
                      <a:r>
                        <a:rPr lang="en-US" sz="1200" b="0" dirty="0">
                          <a:solidFill>
                            <a:schemeClr val="tx1"/>
                          </a:solidFill>
                        </a:rPr>
                        <a:t>. </a:t>
                      </a:r>
                      <a:r>
                        <a:rPr lang="en-US" sz="1200" b="0" dirty="0" err="1">
                          <a:solidFill>
                            <a:schemeClr val="tx1"/>
                          </a:solidFill>
                        </a:rPr>
                        <a:t>Συνολικά</a:t>
                      </a:r>
                      <a:r>
                        <a:rPr lang="en-US" sz="1200" b="0" dirty="0">
                          <a:solidFill>
                            <a:schemeClr val="tx1"/>
                          </a:solidFill>
                        </a:rPr>
                        <a:t> </a:t>
                      </a:r>
                      <a:r>
                        <a:rPr lang="en-US" sz="1200" b="0" dirty="0" err="1">
                          <a:solidFill>
                            <a:schemeClr val="tx1"/>
                          </a:solidFill>
                        </a:rPr>
                        <a:t>αναλύθηκαν</a:t>
                      </a:r>
                      <a:r>
                        <a:rPr lang="en-US" sz="1200" b="0" dirty="0">
                          <a:solidFill>
                            <a:schemeClr val="tx1"/>
                          </a:solidFill>
                        </a:rPr>
                        <a:t> 308 </a:t>
                      </a:r>
                      <a:r>
                        <a:rPr lang="en-US" sz="1200" b="0" dirty="0" err="1">
                          <a:solidFill>
                            <a:schemeClr val="tx1"/>
                          </a:solidFill>
                        </a:rPr>
                        <a:t>συμμετέχοντες</a:t>
                      </a:r>
                      <a:r>
                        <a:rPr lang="en-US" sz="1200" b="0" dirty="0">
                          <a:solidFill>
                            <a:schemeClr val="tx1"/>
                          </a:solidFill>
                        </a:rPr>
                        <a:t>. </a:t>
                      </a:r>
                      <a:r>
                        <a:rPr lang="en-US" sz="1200" b="0" dirty="0" err="1">
                          <a:solidFill>
                            <a:schemeClr val="tx1"/>
                          </a:solidFill>
                        </a:rPr>
                        <a:t>Ευνοϊκά</a:t>
                      </a:r>
                      <a:r>
                        <a:rPr lang="en-US" sz="1200" b="0" dirty="0">
                          <a:solidFill>
                            <a:schemeClr val="tx1"/>
                          </a:solidFill>
                        </a:rPr>
                        <a:t> </a:t>
                      </a:r>
                      <a:r>
                        <a:rPr lang="en-US" sz="1200" b="0" dirty="0" err="1">
                          <a:solidFill>
                            <a:schemeClr val="tx1"/>
                          </a:solidFill>
                        </a:rPr>
                        <a:t>αποτελέσματα</a:t>
                      </a:r>
                      <a:r>
                        <a:rPr lang="en-US" sz="1200" b="0" dirty="0">
                          <a:solidFill>
                            <a:schemeClr val="tx1"/>
                          </a:solidFill>
                        </a:rPr>
                        <a:t> </a:t>
                      </a:r>
                      <a:r>
                        <a:rPr lang="en-US" sz="1200" b="0" dirty="0" err="1">
                          <a:solidFill>
                            <a:schemeClr val="tx1"/>
                          </a:solidFill>
                        </a:rPr>
                        <a:t>βρέθηκαν</a:t>
                      </a:r>
                      <a:r>
                        <a:rPr lang="en-US" sz="1200" b="0" dirty="0">
                          <a:solidFill>
                            <a:schemeClr val="tx1"/>
                          </a:solidFill>
                        </a:rPr>
                        <a:t> </a:t>
                      </a:r>
                      <a:r>
                        <a:rPr lang="en-US" sz="1200" b="0" dirty="0" err="1">
                          <a:solidFill>
                            <a:schemeClr val="tx1"/>
                          </a:solidFill>
                        </a:rPr>
                        <a:t>για</a:t>
                      </a:r>
                      <a:r>
                        <a:rPr lang="en-US" sz="1200" b="0" dirty="0">
                          <a:solidFill>
                            <a:schemeClr val="tx1"/>
                          </a:solidFill>
                        </a:rPr>
                        <a:t> </a:t>
                      </a:r>
                      <a:r>
                        <a:rPr lang="en-US" sz="1200" b="0" dirty="0" err="1">
                          <a:solidFill>
                            <a:schemeClr val="tx1"/>
                          </a:solidFill>
                        </a:rPr>
                        <a:t>την</a:t>
                      </a:r>
                      <a:r>
                        <a:rPr lang="en-US" sz="1200" b="0" dirty="0">
                          <a:solidFill>
                            <a:schemeClr val="tx1"/>
                          </a:solidFill>
                        </a:rPr>
                        <a:t> </a:t>
                      </a:r>
                      <a:r>
                        <a:rPr lang="en-US" sz="1200" b="0" dirty="0" err="1">
                          <a:solidFill>
                            <a:schemeClr val="tx1"/>
                          </a:solidFill>
                        </a:rPr>
                        <a:t>Κλίμακα</a:t>
                      </a:r>
                      <a:r>
                        <a:rPr lang="en-US" sz="1200" b="0" dirty="0">
                          <a:solidFill>
                            <a:schemeClr val="tx1"/>
                          </a:solidFill>
                        </a:rPr>
                        <a:t> Balance Berg (</a:t>
                      </a:r>
                      <a:r>
                        <a:rPr lang="en-US" sz="1200" b="0" dirty="0" err="1">
                          <a:solidFill>
                            <a:schemeClr val="tx1"/>
                          </a:solidFill>
                        </a:rPr>
                        <a:t>τυποποιημένη</a:t>
                      </a:r>
                      <a:r>
                        <a:rPr lang="en-US" sz="1200" b="0" dirty="0">
                          <a:solidFill>
                            <a:schemeClr val="tx1"/>
                          </a:solidFill>
                        </a:rPr>
                        <a:t> </a:t>
                      </a:r>
                      <a:r>
                        <a:rPr lang="en-US" sz="1200" b="0" dirty="0" err="1">
                          <a:solidFill>
                            <a:schemeClr val="tx1"/>
                          </a:solidFill>
                        </a:rPr>
                        <a:t>μέση</a:t>
                      </a:r>
                      <a:r>
                        <a:rPr lang="en-US" sz="1200" b="0" dirty="0">
                          <a:solidFill>
                            <a:schemeClr val="tx1"/>
                          </a:solidFill>
                        </a:rPr>
                        <a:t> </a:t>
                      </a:r>
                      <a:r>
                        <a:rPr lang="en-US" sz="1200" b="0" dirty="0" err="1">
                          <a:solidFill>
                            <a:schemeClr val="tx1"/>
                          </a:solidFill>
                        </a:rPr>
                        <a:t>αλλαγή</a:t>
                      </a:r>
                      <a:r>
                        <a:rPr lang="en-US" sz="1200" b="0" dirty="0">
                          <a:solidFill>
                            <a:schemeClr val="tx1"/>
                          </a:solidFill>
                        </a:rPr>
                        <a:t> 0,473, 95% CI −0,0877 </a:t>
                      </a:r>
                      <a:r>
                        <a:rPr lang="en-US" sz="1200" b="0" dirty="0" err="1">
                          <a:solidFill>
                            <a:schemeClr val="tx1"/>
                          </a:solidFill>
                        </a:rPr>
                        <a:t>σε</a:t>
                      </a:r>
                      <a:r>
                        <a:rPr lang="en-US" sz="1200" b="0" dirty="0">
                          <a:solidFill>
                            <a:schemeClr val="tx1"/>
                          </a:solidFill>
                        </a:rPr>
                        <a:t> 1,0338; z=1,65; P=,10) </a:t>
                      </a:r>
                      <a:r>
                        <a:rPr lang="en-US" sz="1200" b="0" dirty="0" err="1">
                          <a:solidFill>
                            <a:schemeClr val="tx1"/>
                          </a:solidFill>
                        </a:rPr>
                        <a:t>και</a:t>
                      </a:r>
                      <a:r>
                        <a:rPr lang="en-US" sz="1200" b="0" dirty="0">
                          <a:solidFill>
                            <a:schemeClr val="tx1"/>
                          </a:solidFill>
                        </a:rPr>
                        <a:t> </a:t>
                      </a:r>
                      <a:r>
                        <a:rPr lang="en-US" sz="1200" b="0" dirty="0" err="1">
                          <a:solidFill>
                            <a:schemeClr val="tx1"/>
                          </a:solidFill>
                        </a:rPr>
                        <a:t>τη</a:t>
                      </a:r>
                      <a:r>
                        <a:rPr lang="en-US" sz="1200" b="0" dirty="0">
                          <a:solidFill>
                            <a:schemeClr val="tx1"/>
                          </a:solidFill>
                        </a:rPr>
                        <a:t> </a:t>
                      </a:r>
                      <a:r>
                        <a:rPr lang="en-US" sz="1200" b="0" dirty="0" err="1">
                          <a:solidFill>
                            <a:schemeClr val="tx1"/>
                          </a:solidFill>
                        </a:rPr>
                        <a:t>δοκιμή</a:t>
                      </a:r>
                      <a:r>
                        <a:rPr lang="en-US" sz="1200" b="0" dirty="0">
                          <a:solidFill>
                            <a:schemeClr val="tx1"/>
                          </a:solidFill>
                        </a:rPr>
                        <a:t> Timed Up and Go (</a:t>
                      </a:r>
                      <a:r>
                        <a:rPr lang="en-US" sz="1200" b="0" dirty="0" err="1">
                          <a:solidFill>
                            <a:schemeClr val="tx1"/>
                          </a:solidFill>
                        </a:rPr>
                        <a:t>τυποποιημένη</a:t>
                      </a:r>
                      <a:r>
                        <a:rPr lang="en-US" sz="1200" b="0" dirty="0">
                          <a:solidFill>
                            <a:schemeClr val="tx1"/>
                          </a:solidFill>
                        </a:rPr>
                        <a:t> </a:t>
                      </a:r>
                      <a:r>
                        <a:rPr lang="en-US" sz="1200" b="0" dirty="0" err="1">
                          <a:solidFill>
                            <a:schemeClr val="tx1"/>
                          </a:solidFill>
                        </a:rPr>
                        <a:t>μέση</a:t>
                      </a:r>
                      <a:r>
                        <a:rPr lang="en-US" sz="1200" b="0" dirty="0">
                          <a:solidFill>
                            <a:schemeClr val="tx1"/>
                          </a:solidFill>
                        </a:rPr>
                        <a:t> </a:t>
                      </a:r>
                      <a:r>
                        <a:rPr lang="en-US" sz="1200" b="0" dirty="0" err="1">
                          <a:solidFill>
                            <a:schemeClr val="tx1"/>
                          </a:solidFill>
                        </a:rPr>
                        <a:t>μεταβολή</a:t>
                      </a:r>
                      <a:r>
                        <a:rPr lang="en-US" sz="1200" b="0" dirty="0">
                          <a:solidFill>
                            <a:schemeClr val="tx1"/>
                          </a:solidFill>
                        </a:rPr>
                        <a:t> −1,211, 95% CI − 3,2005 </a:t>
                      </a:r>
                      <a:r>
                        <a:rPr lang="en-US" sz="1200" b="0" dirty="0" err="1">
                          <a:solidFill>
                            <a:schemeClr val="tx1"/>
                          </a:solidFill>
                        </a:rPr>
                        <a:t>έως</a:t>
                      </a:r>
                      <a:r>
                        <a:rPr lang="en-US" sz="1200" b="0" dirty="0">
                          <a:solidFill>
                            <a:schemeClr val="tx1"/>
                          </a:solidFill>
                        </a:rPr>
                        <a:t> 0,7768, z=−1,194, P=,23).</a:t>
                      </a:r>
                      <a:endParaRPr lang="en-US" sz="1200" b="0" dirty="0">
                        <a:solidFill>
                          <a:schemeClr val="tx1"/>
                        </a:solidFill>
                      </a:endParaRPr>
                    </a:p>
                  </a:txBody>
                  <a:tcPr>
                    <a:solidFill>
                      <a:schemeClr val="accent5">
                        <a:lumMod val="40000"/>
                        <a:lumOff val="60000"/>
                      </a:schemeClr>
                    </a:solidFill>
                  </a:tcPr>
                </a:tc>
                <a:tc>
                  <a:txBody>
                    <a:bodyPr/>
                    <a:lstStyle/>
                    <a:p>
                      <a:pPr>
                        <a:buNone/>
                      </a:pPr>
                      <a:r>
                        <a:rPr lang="en-US" sz="1300" b="0" dirty="0" err="1">
                          <a:solidFill>
                            <a:schemeClr val="tx1"/>
                          </a:solidFill>
                        </a:rPr>
                        <a:t>Το</a:t>
                      </a:r>
                      <a:r>
                        <a:rPr lang="en-US" sz="1300" b="0" dirty="0">
                          <a:solidFill>
                            <a:schemeClr val="tx1"/>
                          </a:solidFill>
                        </a:rPr>
                        <a:t> AR, </a:t>
                      </a:r>
                      <a:r>
                        <a:rPr lang="en-US" sz="1300" b="0" dirty="0" err="1">
                          <a:solidFill>
                            <a:schemeClr val="tx1"/>
                          </a:solidFill>
                        </a:rPr>
                        <a:t>σε</a:t>
                      </a:r>
                      <a:r>
                        <a:rPr lang="en-US" sz="1300" b="0" dirty="0">
                          <a:solidFill>
                            <a:schemeClr val="tx1"/>
                          </a:solidFill>
                        </a:rPr>
                        <a:t> </a:t>
                      </a:r>
                      <a:r>
                        <a:rPr lang="en-US" sz="1300" b="0" dirty="0" err="1">
                          <a:solidFill>
                            <a:schemeClr val="tx1"/>
                          </a:solidFill>
                        </a:rPr>
                        <a:t>συνδυασμό</a:t>
                      </a:r>
                      <a:r>
                        <a:rPr lang="en-US" sz="1300" b="0" dirty="0">
                          <a:solidFill>
                            <a:schemeClr val="tx1"/>
                          </a:solidFill>
                        </a:rPr>
                        <a:t> </a:t>
                      </a:r>
                      <a:r>
                        <a:rPr lang="en-US" sz="1300" b="0" dirty="0" err="1">
                          <a:solidFill>
                            <a:schemeClr val="tx1"/>
                          </a:solidFill>
                        </a:rPr>
                        <a:t>με</a:t>
                      </a:r>
                      <a:r>
                        <a:rPr lang="en-US" sz="1300" b="0" dirty="0">
                          <a:solidFill>
                            <a:schemeClr val="tx1"/>
                          </a:solidFill>
                        </a:rPr>
                        <a:t> </a:t>
                      </a:r>
                      <a:r>
                        <a:rPr lang="en-US" sz="1300" b="0" dirty="0" err="1">
                          <a:solidFill>
                            <a:schemeClr val="tx1"/>
                          </a:solidFill>
                        </a:rPr>
                        <a:t>τη</a:t>
                      </a:r>
                      <a:r>
                        <a:rPr lang="en-US" sz="1300" b="0" dirty="0">
                          <a:solidFill>
                            <a:schemeClr val="tx1"/>
                          </a:solidFill>
                        </a:rPr>
                        <a:t> </a:t>
                      </a:r>
                      <a:r>
                        <a:rPr lang="en-US" sz="1300" b="0" dirty="0" err="1">
                          <a:solidFill>
                            <a:schemeClr val="tx1"/>
                          </a:solidFill>
                        </a:rPr>
                        <a:t>συμβατική</a:t>
                      </a:r>
                      <a:r>
                        <a:rPr lang="en-US" sz="1300" b="0" dirty="0">
                          <a:solidFill>
                            <a:schemeClr val="tx1"/>
                          </a:solidFill>
                        </a:rPr>
                        <a:t> </a:t>
                      </a:r>
                      <a:r>
                        <a:rPr lang="en-US" sz="1300" b="0" dirty="0" err="1">
                          <a:solidFill>
                            <a:schemeClr val="tx1"/>
                          </a:solidFill>
                        </a:rPr>
                        <a:t>θεραπεία</a:t>
                      </a:r>
                      <a:r>
                        <a:rPr lang="en-US" sz="1300" b="0" dirty="0">
                          <a:solidFill>
                            <a:schemeClr val="tx1"/>
                          </a:solidFill>
                        </a:rPr>
                        <a:t>, </a:t>
                      </a:r>
                      <a:r>
                        <a:rPr lang="en-US" sz="1300" b="0" dirty="0" err="1">
                          <a:solidFill>
                            <a:schemeClr val="tx1"/>
                          </a:solidFill>
                        </a:rPr>
                        <a:t>έχει</a:t>
                      </a:r>
                      <a:r>
                        <a:rPr lang="en-US" sz="1300" b="0" dirty="0">
                          <a:solidFill>
                            <a:schemeClr val="tx1"/>
                          </a:solidFill>
                        </a:rPr>
                        <a:t> </a:t>
                      </a:r>
                      <a:r>
                        <a:rPr lang="en-US" sz="1300" b="0" dirty="0" err="1">
                          <a:solidFill>
                            <a:schemeClr val="tx1"/>
                          </a:solidFill>
                        </a:rPr>
                        <a:t>χρησιμοποιηθεί</a:t>
                      </a:r>
                      <a:r>
                        <a:rPr lang="en-US" sz="1300" b="0" dirty="0">
                          <a:solidFill>
                            <a:schemeClr val="tx1"/>
                          </a:solidFill>
                        </a:rPr>
                        <a:t> </a:t>
                      </a:r>
                      <a:r>
                        <a:rPr lang="en-US" sz="1300" b="0" dirty="0" err="1">
                          <a:solidFill>
                            <a:schemeClr val="tx1"/>
                          </a:solidFill>
                        </a:rPr>
                        <a:t>για</a:t>
                      </a:r>
                      <a:r>
                        <a:rPr lang="en-US" sz="1300" b="0" dirty="0">
                          <a:solidFill>
                            <a:schemeClr val="tx1"/>
                          </a:solidFill>
                        </a:rPr>
                        <a:t> </a:t>
                      </a:r>
                      <a:r>
                        <a:rPr lang="en-US" sz="1300" b="0" dirty="0" err="1">
                          <a:solidFill>
                            <a:schemeClr val="tx1"/>
                          </a:solidFill>
                        </a:rPr>
                        <a:t>τη</a:t>
                      </a:r>
                      <a:r>
                        <a:rPr lang="en-US" sz="1300" b="0" dirty="0">
                          <a:solidFill>
                            <a:schemeClr val="tx1"/>
                          </a:solidFill>
                        </a:rPr>
                        <a:t> </a:t>
                      </a:r>
                      <a:r>
                        <a:rPr lang="en-US" sz="1300" b="0" dirty="0" err="1">
                          <a:solidFill>
                            <a:schemeClr val="tx1"/>
                          </a:solidFill>
                        </a:rPr>
                        <a:t>θεραπεία</a:t>
                      </a:r>
                      <a:r>
                        <a:rPr lang="en-US" sz="1300" b="0" dirty="0">
                          <a:solidFill>
                            <a:schemeClr val="tx1"/>
                          </a:solidFill>
                        </a:rPr>
                        <a:t> </a:t>
                      </a:r>
                      <a:r>
                        <a:rPr lang="en-US" sz="1300" b="0" dirty="0" err="1">
                          <a:solidFill>
                            <a:schemeClr val="tx1"/>
                          </a:solidFill>
                        </a:rPr>
                        <a:t>της</a:t>
                      </a:r>
                      <a:r>
                        <a:rPr lang="en-US" sz="1300" b="0" dirty="0">
                          <a:solidFill>
                            <a:schemeClr val="tx1"/>
                          </a:solidFill>
                        </a:rPr>
                        <a:t> </a:t>
                      </a:r>
                      <a:r>
                        <a:rPr lang="en-US" sz="1300" b="0" dirty="0" err="1">
                          <a:solidFill>
                            <a:schemeClr val="tx1"/>
                          </a:solidFill>
                        </a:rPr>
                        <a:t>ισορροπίας</a:t>
                      </a:r>
                      <a:r>
                        <a:rPr lang="en-US" sz="1300" b="0" dirty="0">
                          <a:solidFill>
                            <a:schemeClr val="tx1"/>
                          </a:solidFill>
                        </a:rPr>
                        <a:t> </a:t>
                      </a:r>
                      <a:r>
                        <a:rPr lang="en-US" sz="1300" b="0" dirty="0" err="1">
                          <a:solidFill>
                            <a:schemeClr val="tx1"/>
                          </a:solidFill>
                        </a:rPr>
                        <a:t>και</a:t>
                      </a:r>
                      <a:r>
                        <a:rPr lang="en-US" sz="1300" b="0" dirty="0">
                          <a:solidFill>
                            <a:schemeClr val="tx1"/>
                          </a:solidFill>
                        </a:rPr>
                        <a:t> </a:t>
                      </a:r>
                      <a:r>
                        <a:rPr lang="en-US" sz="1300" b="0" dirty="0" err="1">
                          <a:solidFill>
                            <a:schemeClr val="tx1"/>
                          </a:solidFill>
                        </a:rPr>
                        <a:t>της</a:t>
                      </a:r>
                      <a:r>
                        <a:rPr lang="en-US" sz="1300" b="0" dirty="0">
                          <a:solidFill>
                            <a:schemeClr val="tx1"/>
                          </a:solidFill>
                        </a:rPr>
                        <a:t> </a:t>
                      </a:r>
                      <a:r>
                        <a:rPr lang="en-US" sz="1300" b="0" dirty="0" err="1">
                          <a:solidFill>
                            <a:schemeClr val="tx1"/>
                          </a:solidFill>
                        </a:rPr>
                        <a:t>πρόληψης</a:t>
                      </a:r>
                      <a:r>
                        <a:rPr lang="en-US" sz="1300" b="0" dirty="0">
                          <a:solidFill>
                            <a:schemeClr val="tx1"/>
                          </a:solidFill>
                        </a:rPr>
                        <a:t> </a:t>
                      </a:r>
                      <a:r>
                        <a:rPr lang="en-US" sz="1300" b="0" dirty="0" err="1">
                          <a:solidFill>
                            <a:schemeClr val="tx1"/>
                          </a:solidFill>
                        </a:rPr>
                        <a:t>πτώσης</a:t>
                      </a:r>
                      <a:r>
                        <a:rPr lang="en-US" sz="1300" b="0" dirty="0">
                          <a:solidFill>
                            <a:schemeClr val="tx1"/>
                          </a:solidFill>
                        </a:rPr>
                        <a:t> στη </a:t>
                      </a:r>
                      <a:r>
                        <a:rPr lang="en-US" sz="1300" b="0" dirty="0" err="1">
                          <a:solidFill>
                            <a:schemeClr val="tx1"/>
                          </a:solidFill>
                        </a:rPr>
                        <a:t>γηριατρική</a:t>
                      </a:r>
                      <a:r>
                        <a:rPr lang="en-US" sz="1300" b="0" dirty="0">
                          <a:solidFill>
                            <a:schemeClr val="tx1"/>
                          </a:solidFill>
                        </a:rPr>
                        <a:t>, </a:t>
                      </a:r>
                      <a:r>
                        <a:rPr lang="en-US" sz="1300" b="0" dirty="0" err="1">
                          <a:solidFill>
                            <a:schemeClr val="tx1"/>
                          </a:solidFill>
                        </a:rPr>
                        <a:t>της</a:t>
                      </a:r>
                      <a:r>
                        <a:rPr lang="en-US" sz="1300" b="0" dirty="0">
                          <a:solidFill>
                            <a:schemeClr val="tx1"/>
                          </a:solidFill>
                        </a:rPr>
                        <a:t> </a:t>
                      </a:r>
                      <a:r>
                        <a:rPr lang="en-US" sz="1300" b="0" dirty="0" err="1">
                          <a:solidFill>
                            <a:schemeClr val="tx1"/>
                          </a:solidFill>
                        </a:rPr>
                        <a:t>λειτουργικότητας</a:t>
                      </a:r>
                      <a:r>
                        <a:rPr lang="en-US" sz="1300" b="0" dirty="0">
                          <a:solidFill>
                            <a:schemeClr val="tx1"/>
                          </a:solidFill>
                        </a:rPr>
                        <a:t> </a:t>
                      </a:r>
                      <a:r>
                        <a:rPr lang="en-US" sz="1300" b="0" dirty="0" err="1">
                          <a:solidFill>
                            <a:schemeClr val="tx1"/>
                          </a:solidFill>
                        </a:rPr>
                        <a:t>των</a:t>
                      </a:r>
                      <a:r>
                        <a:rPr lang="en-US" sz="1300" b="0" dirty="0">
                          <a:solidFill>
                            <a:schemeClr val="tx1"/>
                          </a:solidFill>
                        </a:rPr>
                        <a:t> </a:t>
                      </a:r>
                      <a:r>
                        <a:rPr lang="en-US" sz="1300" b="0" dirty="0" err="1">
                          <a:solidFill>
                            <a:schemeClr val="tx1"/>
                          </a:solidFill>
                        </a:rPr>
                        <a:t>κάτω</a:t>
                      </a:r>
                      <a:r>
                        <a:rPr lang="en-US" sz="1300" b="0" dirty="0">
                          <a:solidFill>
                            <a:schemeClr val="tx1"/>
                          </a:solidFill>
                        </a:rPr>
                        <a:t> </a:t>
                      </a:r>
                      <a:r>
                        <a:rPr lang="en-US" sz="1300" b="0" dirty="0" err="1">
                          <a:solidFill>
                            <a:schemeClr val="tx1"/>
                          </a:solidFill>
                        </a:rPr>
                        <a:t>και</a:t>
                      </a:r>
                      <a:r>
                        <a:rPr lang="en-US" sz="1300" b="0" dirty="0">
                          <a:solidFill>
                            <a:schemeClr val="tx1"/>
                          </a:solidFill>
                        </a:rPr>
                        <a:t> </a:t>
                      </a:r>
                      <a:r>
                        <a:rPr lang="en-US" sz="1300" b="0" dirty="0" err="1">
                          <a:solidFill>
                            <a:schemeClr val="tx1"/>
                          </a:solidFill>
                        </a:rPr>
                        <a:t>άνω</a:t>
                      </a:r>
                      <a:r>
                        <a:rPr lang="en-US" sz="1300" b="0" dirty="0">
                          <a:solidFill>
                            <a:schemeClr val="tx1"/>
                          </a:solidFill>
                        </a:rPr>
                        <a:t> </a:t>
                      </a:r>
                      <a:r>
                        <a:rPr lang="en-US" sz="1300" b="0" dirty="0" err="1">
                          <a:solidFill>
                            <a:schemeClr val="tx1"/>
                          </a:solidFill>
                        </a:rPr>
                        <a:t>άκρων</a:t>
                      </a:r>
                      <a:r>
                        <a:rPr lang="en-US" sz="1300" b="0" dirty="0">
                          <a:solidFill>
                            <a:schemeClr val="tx1"/>
                          </a:solidFill>
                        </a:rPr>
                        <a:t> </a:t>
                      </a:r>
                      <a:r>
                        <a:rPr lang="en-US" sz="1300" b="0" dirty="0" err="1">
                          <a:solidFill>
                            <a:schemeClr val="tx1"/>
                          </a:solidFill>
                        </a:rPr>
                        <a:t>στο</a:t>
                      </a:r>
                      <a:r>
                        <a:rPr lang="en-US" sz="1300" b="0" dirty="0">
                          <a:solidFill>
                            <a:schemeClr val="tx1"/>
                          </a:solidFill>
                        </a:rPr>
                        <a:t> </a:t>
                      </a:r>
                      <a:r>
                        <a:rPr lang="en-US" sz="1300" b="0" dirty="0" err="1">
                          <a:solidFill>
                            <a:schemeClr val="tx1"/>
                          </a:solidFill>
                        </a:rPr>
                        <a:t>εγκεφαλικό</a:t>
                      </a:r>
                      <a:r>
                        <a:rPr lang="en-US" sz="1300" b="0" dirty="0">
                          <a:solidFill>
                            <a:schemeClr val="tx1"/>
                          </a:solidFill>
                        </a:rPr>
                        <a:t> </a:t>
                      </a:r>
                      <a:r>
                        <a:rPr lang="en-US" sz="1300" b="0" dirty="0" err="1">
                          <a:solidFill>
                            <a:schemeClr val="tx1"/>
                          </a:solidFill>
                        </a:rPr>
                        <a:t>επεισόδιο</a:t>
                      </a:r>
                      <a:r>
                        <a:rPr lang="en-US" sz="1300" b="0" dirty="0">
                          <a:solidFill>
                            <a:schemeClr val="tx1"/>
                          </a:solidFill>
                        </a:rPr>
                        <a:t>, </a:t>
                      </a:r>
                      <a:r>
                        <a:rPr lang="en-US" sz="1300" b="0" dirty="0" err="1">
                          <a:solidFill>
                            <a:schemeClr val="tx1"/>
                          </a:solidFill>
                        </a:rPr>
                        <a:t>του</a:t>
                      </a:r>
                      <a:r>
                        <a:rPr lang="en-US" sz="1300" b="0" dirty="0">
                          <a:solidFill>
                            <a:schemeClr val="tx1"/>
                          </a:solidFill>
                        </a:rPr>
                        <a:t> </a:t>
                      </a:r>
                      <a:r>
                        <a:rPr lang="en-US" sz="1300" b="0" dirty="0" err="1">
                          <a:solidFill>
                            <a:schemeClr val="tx1"/>
                          </a:solidFill>
                        </a:rPr>
                        <a:t>πόνου</a:t>
                      </a:r>
                      <a:r>
                        <a:rPr lang="en-US" sz="1300" b="0" dirty="0">
                          <a:solidFill>
                            <a:schemeClr val="tx1"/>
                          </a:solidFill>
                        </a:rPr>
                        <a:t> </a:t>
                      </a:r>
                      <a:r>
                        <a:rPr lang="en-US" sz="1300" b="0" dirty="0" err="1">
                          <a:solidFill>
                            <a:schemeClr val="tx1"/>
                          </a:solidFill>
                        </a:rPr>
                        <a:t>στο</a:t>
                      </a:r>
                      <a:r>
                        <a:rPr lang="en-US" sz="1300" b="0" dirty="0">
                          <a:solidFill>
                            <a:schemeClr val="tx1"/>
                          </a:solidFill>
                        </a:rPr>
                        <a:t> </a:t>
                      </a:r>
                      <a:r>
                        <a:rPr lang="en-US" sz="1300" b="0" dirty="0" err="1">
                          <a:solidFill>
                            <a:schemeClr val="tx1"/>
                          </a:solidFill>
                        </a:rPr>
                        <a:t>σύνδρομο</a:t>
                      </a:r>
                      <a:r>
                        <a:rPr lang="en-US" sz="1300" b="0" dirty="0">
                          <a:solidFill>
                            <a:schemeClr val="tx1"/>
                          </a:solidFill>
                        </a:rPr>
                        <a:t> </a:t>
                      </a:r>
                      <a:r>
                        <a:rPr lang="en-US" sz="1300" b="0" dirty="0" err="1">
                          <a:solidFill>
                            <a:schemeClr val="tx1"/>
                          </a:solidFill>
                        </a:rPr>
                        <a:t>πόνου</a:t>
                      </a:r>
                      <a:r>
                        <a:rPr lang="en-US" sz="1300" b="0" dirty="0">
                          <a:solidFill>
                            <a:schemeClr val="tx1"/>
                          </a:solidFill>
                        </a:rPr>
                        <a:t> </a:t>
                      </a:r>
                      <a:r>
                        <a:rPr lang="en-US" sz="1300" b="0" dirty="0" err="1">
                          <a:solidFill>
                            <a:schemeClr val="tx1"/>
                          </a:solidFill>
                        </a:rPr>
                        <a:t>φάντασμα</a:t>
                      </a:r>
                      <a:r>
                        <a:rPr lang="en-US" sz="1300" b="0" dirty="0">
                          <a:solidFill>
                            <a:schemeClr val="tx1"/>
                          </a:solidFill>
                        </a:rPr>
                        <a:t> </a:t>
                      </a:r>
                      <a:r>
                        <a:rPr lang="en-US" sz="1300" b="0" dirty="0" err="1">
                          <a:solidFill>
                            <a:schemeClr val="tx1"/>
                          </a:solidFill>
                        </a:rPr>
                        <a:t>και</a:t>
                      </a:r>
                      <a:r>
                        <a:rPr lang="en-US" sz="1300" b="0" dirty="0">
                          <a:solidFill>
                            <a:schemeClr val="tx1"/>
                          </a:solidFill>
                        </a:rPr>
                        <a:t> </a:t>
                      </a:r>
                      <a:r>
                        <a:rPr lang="en-US" sz="1300" b="0" dirty="0" err="1">
                          <a:solidFill>
                            <a:schemeClr val="tx1"/>
                          </a:solidFill>
                        </a:rPr>
                        <a:t>της</a:t>
                      </a:r>
                      <a:r>
                        <a:rPr lang="en-US" sz="1300" b="0" dirty="0">
                          <a:solidFill>
                            <a:schemeClr val="tx1"/>
                          </a:solidFill>
                        </a:rPr>
                        <a:t> </a:t>
                      </a:r>
                      <a:r>
                        <a:rPr lang="en-US" sz="1300" b="0" dirty="0" err="1">
                          <a:solidFill>
                            <a:schemeClr val="tx1"/>
                          </a:solidFill>
                        </a:rPr>
                        <a:t>στροφής</a:t>
                      </a:r>
                      <a:r>
                        <a:rPr lang="en-US" sz="1300" b="0" dirty="0">
                          <a:solidFill>
                            <a:schemeClr val="tx1"/>
                          </a:solidFill>
                        </a:rPr>
                        <a:t> </a:t>
                      </a:r>
                      <a:r>
                        <a:rPr lang="en-US" sz="1300" b="0" dirty="0" err="1">
                          <a:solidFill>
                            <a:schemeClr val="tx1"/>
                          </a:solidFill>
                        </a:rPr>
                        <a:t>σε</a:t>
                      </a:r>
                      <a:r>
                        <a:rPr lang="en-US" sz="1300" b="0" dirty="0">
                          <a:solidFill>
                            <a:schemeClr val="tx1"/>
                          </a:solidFill>
                        </a:rPr>
                        <a:t> </a:t>
                      </a:r>
                      <a:r>
                        <a:rPr lang="en-US" sz="1300" b="0" dirty="0" err="1">
                          <a:solidFill>
                            <a:schemeClr val="tx1"/>
                          </a:solidFill>
                        </a:rPr>
                        <a:t>ασθενείς</a:t>
                      </a:r>
                      <a:r>
                        <a:rPr lang="en-US" sz="1300" b="0" dirty="0">
                          <a:solidFill>
                            <a:schemeClr val="tx1"/>
                          </a:solidFill>
                        </a:rPr>
                        <a:t> </a:t>
                      </a:r>
                      <a:r>
                        <a:rPr lang="en-US" sz="1300" b="0" dirty="0" err="1">
                          <a:solidFill>
                            <a:schemeClr val="tx1"/>
                          </a:solidFill>
                        </a:rPr>
                        <a:t>με</a:t>
                      </a:r>
                      <a:r>
                        <a:rPr lang="en-US" sz="1300" b="0" dirty="0">
                          <a:solidFill>
                            <a:schemeClr val="tx1"/>
                          </a:solidFill>
                        </a:rPr>
                        <a:t> </a:t>
                      </a:r>
                      <a:r>
                        <a:rPr lang="en-US" sz="1300" b="0" dirty="0" err="1">
                          <a:solidFill>
                            <a:schemeClr val="tx1"/>
                          </a:solidFill>
                        </a:rPr>
                        <a:t>νόσο</a:t>
                      </a:r>
                      <a:r>
                        <a:rPr lang="en-US" sz="1300" b="0" dirty="0">
                          <a:solidFill>
                            <a:schemeClr val="tx1"/>
                          </a:solidFill>
                        </a:rPr>
                        <a:t> </a:t>
                      </a:r>
                      <a:r>
                        <a:rPr lang="en-US" sz="1300" b="0" dirty="0" err="1">
                          <a:solidFill>
                            <a:schemeClr val="tx1"/>
                          </a:solidFill>
                        </a:rPr>
                        <a:t>του</a:t>
                      </a:r>
                      <a:r>
                        <a:rPr lang="en-US" sz="1300" b="0" dirty="0">
                          <a:solidFill>
                            <a:schemeClr val="tx1"/>
                          </a:solidFill>
                        </a:rPr>
                        <a:t> </a:t>
                      </a:r>
                      <a:r>
                        <a:rPr lang="en-US" sz="1300" b="0" dirty="0" err="1">
                          <a:solidFill>
                            <a:schemeClr val="tx1"/>
                          </a:solidFill>
                        </a:rPr>
                        <a:t>Πάρκινσον</a:t>
                      </a:r>
                      <a:r>
                        <a:rPr lang="en-US" sz="1300" b="0" dirty="0">
                          <a:solidFill>
                            <a:schemeClr val="tx1"/>
                          </a:solidFill>
                        </a:rPr>
                        <a:t> </a:t>
                      </a:r>
                      <a:r>
                        <a:rPr lang="en-US" sz="1300" b="0" dirty="0" err="1">
                          <a:solidFill>
                            <a:schemeClr val="tx1"/>
                          </a:solidFill>
                        </a:rPr>
                        <a:t>με</a:t>
                      </a:r>
                      <a:r>
                        <a:rPr lang="en-US" sz="1300" b="0" dirty="0">
                          <a:solidFill>
                            <a:schemeClr val="tx1"/>
                          </a:solidFill>
                        </a:rPr>
                        <a:t> </a:t>
                      </a:r>
                      <a:r>
                        <a:rPr lang="en-US" sz="1300" b="0" dirty="0" err="1">
                          <a:solidFill>
                            <a:schemeClr val="tx1"/>
                          </a:solidFill>
                        </a:rPr>
                        <a:t>πάγωμα</a:t>
                      </a:r>
                      <a:r>
                        <a:rPr lang="en-US" sz="1300" b="0" dirty="0">
                          <a:solidFill>
                            <a:schemeClr val="tx1"/>
                          </a:solidFill>
                        </a:rPr>
                        <a:t> </a:t>
                      </a:r>
                      <a:r>
                        <a:rPr lang="en-US" sz="1300" b="0" dirty="0" err="1">
                          <a:solidFill>
                            <a:schemeClr val="tx1"/>
                          </a:solidFill>
                        </a:rPr>
                        <a:t>του</a:t>
                      </a:r>
                      <a:r>
                        <a:rPr lang="en-US" sz="1300" b="0" dirty="0">
                          <a:solidFill>
                            <a:schemeClr val="tx1"/>
                          </a:solidFill>
                        </a:rPr>
                        <a:t> </a:t>
                      </a:r>
                      <a:r>
                        <a:rPr lang="en-US" sz="1300" b="0" dirty="0" err="1">
                          <a:solidFill>
                            <a:schemeClr val="tx1"/>
                          </a:solidFill>
                        </a:rPr>
                        <a:t>βαδίσματος</a:t>
                      </a:r>
                      <a:r>
                        <a:rPr lang="en-US" sz="1300" b="0" dirty="0">
                          <a:solidFill>
                            <a:schemeClr val="tx1"/>
                          </a:solidFill>
                        </a:rPr>
                        <a:t>. </a:t>
                      </a:r>
                      <a:r>
                        <a:rPr lang="en-US" sz="1300" b="0" dirty="0" err="1">
                          <a:solidFill>
                            <a:schemeClr val="tx1"/>
                          </a:solidFill>
                        </a:rPr>
                        <a:t>Το</a:t>
                      </a:r>
                      <a:r>
                        <a:rPr lang="en-US" sz="1300" b="0" dirty="0">
                          <a:solidFill>
                            <a:schemeClr val="tx1"/>
                          </a:solidFill>
                        </a:rPr>
                        <a:t> AR </a:t>
                      </a:r>
                      <a:r>
                        <a:rPr lang="en-US" sz="1300" b="0" dirty="0" err="1">
                          <a:solidFill>
                            <a:schemeClr val="tx1"/>
                          </a:solidFill>
                        </a:rPr>
                        <a:t>είναι</a:t>
                      </a:r>
                      <a:r>
                        <a:rPr lang="en-US" sz="1300" b="0" dirty="0">
                          <a:solidFill>
                            <a:schemeClr val="tx1"/>
                          </a:solidFill>
                        </a:rPr>
                        <a:t> </a:t>
                      </a:r>
                      <a:r>
                        <a:rPr lang="en-US" sz="1300" b="0" dirty="0" err="1">
                          <a:solidFill>
                            <a:schemeClr val="tx1"/>
                          </a:solidFill>
                        </a:rPr>
                        <a:t>αποτελεσματικό</a:t>
                      </a:r>
                      <a:r>
                        <a:rPr lang="en-US" sz="1300" b="0" dirty="0">
                          <a:solidFill>
                            <a:schemeClr val="tx1"/>
                          </a:solidFill>
                        </a:rPr>
                        <a:t> </a:t>
                      </a:r>
                      <a:r>
                        <a:rPr lang="en-US" sz="1300" b="0" dirty="0" err="1">
                          <a:solidFill>
                            <a:schemeClr val="tx1"/>
                          </a:solidFill>
                        </a:rPr>
                        <a:t>για</a:t>
                      </a:r>
                      <a:r>
                        <a:rPr lang="en-US" sz="1300" b="0" dirty="0">
                          <a:solidFill>
                            <a:schemeClr val="tx1"/>
                          </a:solidFill>
                        </a:rPr>
                        <a:t> </a:t>
                      </a:r>
                      <a:r>
                        <a:rPr lang="en-US" sz="1300" b="0" dirty="0" err="1">
                          <a:solidFill>
                            <a:schemeClr val="tx1"/>
                          </a:solidFill>
                        </a:rPr>
                        <a:t>τη</a:t>
                      </a:r>
                      <a:r>
                        <a:rPr lang="en-US" sz="1300" b="0" dirty="0">
                          <a:solidFill>
                            <a:schemeClr val="tx1"/>
                          </a:solidFill>
                        </a:rPr>
                        <a:t> </a:t>
                      </a:r>
                      <a:r>
                        <a:rPr lang="en-US" sz="1300" b="0" dirty="0" err="1">
                          <a:solidFill>
                            <a:schemeClr val="tx1"/>
                          </a:solidFill>
                        </a:rPr>
                        <a:t>βελτίωση</a:t>
                      </a:r>
                      <a:r>
                        <a:rPr lang="en-US" sz="1300" b="0" dirty="0">
                          <a:solidFill>
                            <a:schemeClr val="tx1"/>
                          </a:solidFill>
                        </a:rPr>
                        <a:t> </a:t>
                      </a:r>
                      <a:r>
                        <a:rPr lang="en-US" sz="1300" b="0" dirty="0" err="1">
                          <a:solidFill>
                            <a:schemeClr val="tx1"/>
                          </a:solidFill>
                        </a:rPr>
                        <a:t>της</a:t>
                      </a:r>
                      <a:r>
                        <a:rPr lang="en-US" sz="1300" b="0" dirty="0">
                          <a:solidFill>
                            <a:schemeClr val="tx1"/>
                          </a:solidFill>
                        </a:rPr>
                        <a:t> </a:t>
                      </a:r>
                      <a:r>
                        <a:rPr lang="en-US" sz="1300" b="0" dirty="0" err="1">
                          <a:solidFill>
                            <a:schemeClr val="tx1"/>
                          </a:solidFill>
                        </a:rPr>
                        <a:t>ισορροπίας</a:t>
                      </a:r>
                      <a:r>
                        <a:rPr lang="en-US" sz="1300" b="0" dirty="0">
                          <a:solidFill>
                            <a:schemeClr val="tx1"/>
                          </a:solidFill>
                        </a:rPr>
                        <a:t>. </a:t>
                      </a:r>
                      <a:r>
                        <a:rPr lang="en-US" sz="1300" b="0" dirty="0" err="1">
                          <a:solidFill>
                            <a:schemeClr val="tx1"/>
                          </a:solidFill>
                        </a:rPr>
                        <a:t>Ωστόσο</a:t>
                      </a:r>
                      <a:r>
                        <a:rPr lang="en-US" sz="1300" b="0" dirty="0">
                          <a:solidFill>
                            <a:schemeClr val="tx1"/>
                          </a:solidFill>
                        </a:rPr>
                        <a:t>, </a:t>
                      </a:r>
                      <a:r>
                        <a:rPr lang="en-US" sz="1300" b="0" dirty="0" err="1">
                          <a:solidFill>
                            <a:schemeClr val="tx1"/>
                          </a:solidFill>
                        </a:rPr>
                        <a:t>δεδομένου</a:t>
                      </a:r>
                      <a:r>
                        <a:rPr lang="en-US" sz="1300" b="0" dirty="0">
                          <a:solidFill>
                            <a:schemeClr val="tx1"/>
                          </a:solidFill>
                        </a:rPr>
                        <a:t> </a:t>
                      </a:r>
                      <a:r>
                        <a:rPr lang="en-US" sz="1300" b="0" dirty="0" err="1">
                          <a:solidFill>
                            <a:schemeClr val="tx1"/>
                          </a:solidFill>
                        </a:rPr>
                        <a:t>του</a:t>
                      </a:r>
                      <a:r>
                        <a:rPr lang="en-US" sz="1300" b="0" dirty="0">
                          <a:solidFill>
                            <a:schemeClr val="tx1"/>
                          </a:solidFill>
                        </a:rPr>
                        <a:t> </a:t>
                      </a:r>
                      <a:r>
                        <a:rPr lang="en-US" sz="1300" b="0" dirty="0" err="1">
                          <a:solidFill>
                            <a:schemeClr val="tx1"/>
                          </a:solidFill>
                        </a:rPr>
                        <a:t>μικρού</a:t>
                      </a:r>
                      <a:r>
                        <a:rPr lang="en-US" sz="1300" b="0" dirty="0">
                          <a:solidFill>
                            <a:schemeClr val="tx1"/>
                          </a:solidFill>
                        </a:rPr>
                        <a:t> </a:t>
                      </a:r>
                      <a:r>
                        <a:rPr lang="en-US" sz="1300" b="0" dirty="0" err="1">
                          <a:solidFill>
                            <a:schemeClr val="tx1"/>
                          </a:solidFill>
                        </a:rPr>
                        <a:t>μεγέθους</a:t>
                      </a:r>
                      <a:r>
                        <a:rPr lang="en-US" sz="1300" b="0" dirty="0">
                          <a:solidFill>
                            <a:schemeClr val="tx1"/>
                          </a:solidFill>
                        </a:rPr>
                        <a:t> </a:t>
                      </a:r>
                      <a:r>
                        <a:rPr lang="en-US" sz="1300" b="0" dirty="0" err="1">
                          <a:solidFill>
                            <a:schemeClr val="tx1"/>
                          </a:solidFill>
                        </a:rPr>
                        <a:t>των</a:t>
                      </a:r>
                      <a:r>
                        <a:rPr lang="en-US" sz="1300" b="0" dirty="0">
                          <a:solidFill>
                            <a:schemeClr val="tx1"/>
                          </a:solidFill>
                        </a:rPr>
                        <a:t> </a:t>
                      </a:r>
                      <a:r>
                        <a:rPr lang="en-US" sz="1300" b="0" dirty="0" err="1">
                          <a:solidFill>
                            <a:schemeClr val="tx1"/>
                          </a:solidFill>
                        </a:rPr>
                        <a:t>δειγμάτων</a:t>
                      </a:r>
                      <a:r>
                        <a:rPr lang="en-US" sz="1300" b="0" dirty="0">
                          <a:solidFill>
                            <a:schemeClr val="tx1"/>
                          </a:solidFill>
                        </a:rPr>
                        <a:t> </a:t>
                      </a:r>
                      <a:r>
                        <a:rPr lang="en-US" sz="1300" b="0" dirty="0" err="1">
                          <a:solidFill>
                            <a:schemeClr val="tx1"/>
                          </a:solidFill>
                        </a:rPr>
                        <a:t>και</a:t>
                      </a:r>
                      <a:r>
                        <a:rPr lang="en-US" sz="1300" b="0" dirty="0">
                          <a:solidFill>
                            <a:schemeClr val="tx1"/>
                          </a:solidFill>
                        </a:rPr>
                        <a:t> </a:t>
                      </a:r>
                      <a:r>
                        <a:rPr lang="en-US" sz="1300" b="0" dirty="0" err="1">
                          <a:solidFill>
                            <a:schemeClr val="tx1"/>
                          </a:solidFill>
                        </a:rPr>
                        <a:t>της</a:t>
                      </a:r>
                      <a:r>
                        <a:rPr lang="en-US" sz="1300" b="0" dirty="0">
                          <a:solidFill>
                            <a:schemeClr val="tx1"/>
                          </a:solidFill>
                        </a:rPr>
                        <a:t> </a:t>
                      </a:r>
                      <a:r>
                        <a:rPr lang="en-US" sz="1300" b="0" dirty="0" err="1">
                          <a:solidFill>
                            <a:schemeClr val="tx1"/>
                          </a:solidFill>
                        </a:rPr>
                        <a:t>υψηλής</a:t>
                      </a:r>
                      <a:r>
                        <a:rPr lang="en-US" sz="1300" b="0" dirty="0">
                          <a:solidFill>
                            <a:schemeClr val="tx1"/>
                          </a:solidFill>
                        </a:rPr>
                        <a:t> </a:t>
                      </a:r>
                      <a:r>
                        <a:rPr lang="en-US" sz="1300" b="0" dirty="0" err="1">
                          <a:solidFill>
                            <a:schemeClr val="tx1"/>
                          </a:solidFill>
                        </a:rPr>
                        <a:t>ετερογένειας</a:t>
                      </a:r>
                      <a:r>
                        <a:rPr lang="en-US" sz="1300" b="0" dirty="0">
                          <a:solidFill>
                            <a:schemeClr val="tx1"/>
                          </a:solidFill>
                        </a:rPr>
                        <a:t> </a:t>
                      </a:r>
                      <a:r>
                        <a:rPr lang="en-US" sz="1300" b="0" dirty="0" err="1">
                          <a:solidFill>
                            <a:schemeClr val="tx1"/>
                          </a:solidFill>
                        </a:rPr>
                        <a:t>των</a:t>
                      </a:r>
                      <a:r>
                        <a:rPr lang="en-US" sz="1300" b="0" dirty="0">
                          <a:solidFill>
                            <a:schemeClr val="tx1"/>
                          </a:solidFill>
                        </a:rPr>
                        <a:t> </a:t>
                      </a:r>
                      <a:r>
                        <a:rPr lang="en-US" sz="1300" b="0" dirty="0" err="1">
                          <a:solidFill>
                            <a:schemeClr val="tx1"/>
                          </a:solidFill>
                        </a:rPr>
                        <a:t>μελετών</a:t>
                      </a:r>
                      <a:r>
                        <a:rPr lang="en-US" sz="1300" b="0" dirty="0">
                          <a:solidFill>
                            <a:schemeClr val="tx1"/>
                          </a:solidFill>
                        </a:rPr>
                        <a:t>, </a:t>
                      </a:r>
                      <a:r>
                        <a:rPr lang="en-US" sz="1300" b="0" dirty="0" err="1">
                          <a:solidFill>
                            <a:schemeClr val="tx1"/>
                          </a:solidFill>
                        </a:rPr>
                        <a:t>τα</a:t>
                      </a:r>
                      <a:r>
                        <a:rPr lang="en-US" sz="1300" b="0" dirty="0">
                          <a:solidFill>
                            <a:schemeClr val="tx1"/>
                          </a:solidFill>
                        </a:rPr>
                        <a:t> </a:t>
                      </a:r>
                      <a:r>
                        <a:rPr lang="en-US" sz="1300" b="0" dirty="0" err="1">
                          <a:solidFill>
                            <a:schemeClr val="tx1"/>
                          </a:solidFill>
                        </a:rPr>
                        <a:t>αποτελέσματα</a:t>
                      </a:r>
                      <a:r>
                        <a:rPr lang="en-US" sz="1300" b="0" dirty="0">
                          <a:solidFill>
                            <a:schemeClr val="tx1"/>
                          </a:solidFill>
                        </a:rPr>
                        <a:t> </a:t>
                      </a:r>
                      <a:r>
                        <a:rPr lang="en-US" sz="1300" b="0" dirty="0" err="1">
                          <a:solidFill>
                            <a:schemeClr val="tx1"/>
                          </a:solidFill>
                        </a:rPr>
                        <a:t>δεν</a:t>
                      </a:r>
                      <a:r>
                        <a:rPr lang="en-US" sz="1300" b="0" dirty="0">
                          <a:solidFill>
                            <a:schemeClr val="tx1"/>
                          </a:solidFill>
                        </a:rPr>
                        <a:t> </a:t>
                      </a:r>
                      <a:r>
                        <a:rPr lang="en-US" sz="1300" b="0" dirty="0" err="1">
                          <a:solidFill>
                            <a:schemeClr val="tx1"/>
                          </a:solidFill>
                        </a:rPr>
                        <a:t>ήταν</a:t>
                      </a:r>
                      <a:r>
                        <a:rPr lang="en-US" sz="1300" b="0" dirty="0">
                          <a:solidFill>
                            <a:schemeClr val="tx1"/>
                          </a:solidFill>
                        </a:rPr>
                        <a:t> </a:t>
                      </a:r>
                      <a:r>
                        <a:rPr lang="en-US" sz="1300" b="0" dirty="0" err="1">
                          <a:solidFill>
                            <a:schemeClr val="tx1"/>
                          </a:solidFill>
                        </a:rPr>
                        <a:t>πειστικά</a:t>
                      </a:r>
                      <a:r>
                        <a:rPr lang="en-US" sz="1300" b="0" dirty="0">
                          <a:solidFill>
                            <a:schemeClr val="tx1"/>
                          </a:solidFill>
                        </a:rPr>
                        <a:t>. </a:t>
                      </a:r>
                      <a:r>
                        <a:rPr lang="en-US" sz="1300" b="0" dirty="0" err="1">
                          <a:solidFill>
                            <a:schemeClr val="tx1"/>
                          </a:solidFill>
                        </a:rPr>
                        <a:t>Απαιτούνται</a:t>
                      </a:r>
                      <a:r>
                        <a:rPr lang="en-US" sz="1300" b="0" dirty="0">
                          <a:solidFill>
                            <a:schemeClr val="tx1"/>
                          </a:solidFill>
                        </a:rPr>
                        <a:t> </a:t>
                      </a:r>
                      <a:r>
                        <a:rPr lang="en-US" sz="1300" b="0" dirty="0" err="1">
                          <a:solidFill>
                            <a:schemeClr val="tx1"/>
                          </a:solidFill>
                        </a:rPr>
                        <a:t>μελλοντικές</a:t>
                      </a:r>
                      <a:r>
                        <a:rPr lang="en-US" sz="1300" b="0" dirty="0">
                          <a:solidFill>
                            <a:schemeClr val="tx1"/>
                          </a:solidFill>
                        </a:rPr>
                        <a:t> </a:t>
                      </a:r>
                      <a:r>
                        <a:rPr lang="en-US" sz="1300" b="0" dirty="0" err="1">
                          <a:solidFill>
                            <a:schemeClr val="tx1"/>
                          </a:solidFill>
                        </a:rPr>
                        <a:t>μελέτες</a:t>
                      </a:r>
                      <a:r>
                        <a:rPr lang="en-US" sz="1300" b="0" dirty="0">
                          <a:solidFill>
                            <a:schemeClr val="tx1"/>
                          </a:solidFill>
                        </a:rPr>
                        <a:t> </a:t>
                      </a:r>
                      <a:r>
                        <a:rPr lang="en-US" sz="1300" b="0" dirty="0" err="1">
                          <a:solidFill>
                            <a:schemeClr val="tx1"/>
                          </a:solidFill>
                        </a:rPr>
                        <a:t>που</a:t>
                      </a:r>
                      <a:r>
                        <a:rPr lang="en-US" sz="1300" b="0" dirty="0">
                          <a:solidFill>
                            <a:schemeClr val="tx1"/>
                          </a:solidFill>
                        </a:rPr>
                        <a:t> </a:t>
                      </a:r>
                      <a:r>
                        <a:rPr lang="en-US" sz="1300" b="0" dirty="0" err="1">
                          <a:solidFill>
                            <a:schemeClr val="tx1"/>
                          </a:solidFill>
                        </a:rPr>
                        <a:t>θα</a:t>
                      </a:r>
                      <a:r>
                        <a:rPr lang="en-US" sz="1300" b="0" dirty="0">
                          <a:solidFill>
                            <a:schemeClr val="tx1"/>
                          </a:solidFill>
                        </a:rPr>
                        <a:t> </a:t>
                      </a:r>
                      <a:r>
                        <a:rPr lang="en-US" sz="1300" b="0" dirty="0" err="1">
                          <a:solidFill>
                            <a:schemeClr val="tx1"/>
                          </a:solidFill>
                        </a:rPr>
                        <a:t>χρησιμοποιούν</a:t>
                      </a:r>
                      <a:r>
                        <a:rPr lang="en-US" sz="1300" b="0" dirty="0">
                          <a:solidFill>
                            <a:schemeClr val="tx1"/>
                          </a:solidFill>
                        </a:rPr>
                        <a:t> </a:t>
                      </a:r>
                      <a:r>
                        <a:rPr lang="en-US" sz="1300" b="0" dirty="0" err="1">
                          <a:solidFill>
                            <a:schemeClr val="tx1"/>
                          </a:solidFill>
                        </a:rPr>
                        <a:t>μεγαλύτερα</a:t>
                      </a:r>
                      <a:r>
                        <a:rPr lang="en-US" sz="1300" b="0" dirty="0">
                          <a:solidFill>
                            <a:schemeClr val="tx1"/>
                          </a:solidFill>
                        </a:rPr>
                        <a:t> </a:t>
                      </a:r>
                      <a:r>
                        <a:rPr lang="en-US" sz="1300" b="0" dirty="0" err="1">
                          <a:solidFill>
                            <a:schemeClr val="tx1"/>
                          </a:solidFill>
                        </a:rPr>
                        <a:t>μεγέθη</a:t>
                      </a:r>
                      <a:r>
                        <a:rPr lang="en-US" sz="1300" b="0" dirty="0">
                          <a:solidFill>
                            <a:schemeClr val="tx1"/>
                          </a:solidFill>
                        </a:rPr>
                        <a:t> </a:t>
                      </a:r>
                      <a:r>
                        <a:rPr lang="en-US" sz="1300" b="0" dirty="0" err="1">
                          <a:solidFill>
                            <a:schemeClr val="tx1"/>
                          </a:solidFill>
                        </a:rPr>
                        <a:t>δειγμάτων</a:t>
                      </a:r>
                      <a:r>
                        <a:rPr lang="en-US" sz="1300" b="0" dirty="0">
                          <a:solidFill>
                            <a:schemeClr val="tx1"/>
                          </a:solidFill>
                        </a:rPr>
                        <a:t> </a:t>
                      </a:r>
                      <a:r>
                        <a:rPr lang="en-US" sz="1300" b="0" dirty="0" err="1">
                          <a:solidFill>
                            <a:schemeClr val="tx1"/>
                          </a:solidFill>
                        </a:rPr>
                        <a:t>και</a:t>
                      </a:r>
                      <a:r>
                        <a:rPr lang="en-US" sz="1300" b="0" dirty="0">
                          <a:solidFill>
                            <a:schemeClr val="tx1"/>
                          </a:solidFill>
                        </a:rPr>
                        <a:t> </a:t>
                      </a:r>
                      <a:r>
                        <a:rPr lang="en-US" sz="1300" b="0" dirty="0" err="1">
                          <a:solidFill>
                            <a:schemeClr val="tx1"/>
                          </a:solidFill>
                        </a:rPr>
                        <a:t>με</a:t>
                      </a:r>
                      <a:r>
                        <a:rPr lang="en-US" sz="1300" b="0" dirty="0">
                          <a:solidFill>
                            <a:schemeClr val="tx1"/>
                          </a:solidFill>
                        </a:rPr>
                        <a:t> </a:t>
                      </a:r>
                      <a:r>
                        <a:rPr lang="en-US" sz="1300" b="0" dirty="0" err="1">
                          <a:solidFill>
                            <a:schemeClr val="tx1"/>
                          </a:solidFill>
                        </a:rPr>
                        <a:t>μεγαλύτερη</a:t>
                      </a:r>
                      <a:r>
                        <a:rPr lang="en-US" sz="1300" b="0" dirty="0">
                          <a:solidFill>
                            <a:schemeClr val="tx1"/>
                          </a:solidFill>
                        </a:rPr>
                        <a:t> </a:t>
                      </a:r>
                      <a:r>
                        <a:rPr lang="en-US" sz="1300" b="0" dirty="0" err="1">
                          <a:solidFill>
                            <a:schemeClr val="tx1"/>
                          </a:solidFill>
                        </a:rPr>
                        <a:t>ομοιογένεια</a:t>
                      </a:r>
                      <a:r>
                        <a:rPr lang="en-US" sz="1300" b="0" dirty="0">
                          <a:solidFill>
                            <a:schemeClr val="tx1"/>
                          </a:solidFill>
                        </a:rPr>
                        <a:t> </a:t>
                      </a:r>
                      <a:r>
                        <a:rPr lang="en-US" sz="1300" b="0" dirty="0" err="1">
                          <a:solidFill>
                            <a:schemeClr val="tx1"/>
                          </a:solidFill>
                        </a:rPr>
                        <a:t>ως</a:t>
                      </a:r>
                      <a:r>
                        <a:rPr lang="en-US" sz="1300" b="0" dirty="0">
                          <a:solidFill>
                            <a:schemeClr val="tx1"/>
                          </a:solidFill>
                        </a:rPr>
                        <a:t> </a:t>
                      </a:r>
                      <a:r>
                        <a:rPr lang="en-US" sz="1300" b="0" dirty="0" err="1">
                          <a:solidFill>
                            <a:schemeClr val="tx1"/>
                          </a:solidFill>
                        </a:rPr>
                        <a:t>προς</a:t>
                      </a:r>
                      <a:r>
                        <a:rPr lang="en-US" sz="1300" b="0" dirty="0">
                          <a:solidFill>
                            <a:schemeClr val="tx1"/>
                          </a:solidFill>
                        </a:rPr>
                        <a:t> </a:t>
                      </a:r>
                      <a:r>
                        <a:rPr lang="en-US" sz="1300" b="0" dirty="0" err="1">
                          <a:solidFill>
                            <a:schemeClr val="tx1"/>
                          </a:solidFill>
                        </a:rPr>
                        <a:t>τις</a:t>
                      </a:r>
                      <a:r>
                        <a:rPr lang="en-US" sz="1300" b="0" dirty="0">
                          <a:solidFill>
                            <a:schemeClr val="tx1"/>
                          </a:solidFill>
                        </a:rPr>
                        <a:t> </a:t>
                      </a:r>
                      <a:r>
                        <a:rPr lang="en-US" sz="1300" b="0" dirty="0" err="1">
                          <a:solidFill>
                            <a:schemeClr val="tx1"/>
                          </a:solidFill>
                        </a:rPr>
                        <a:t>συσκευές</a:t>
                      </a:r>
                      <a:r>
                        <a:rPr lang="en-US" sz="1300" b="0" dirty="0">
                          <a:solidFill>
                            <a:schemeClr val="tx1"/>
                          </a:solidFill>
                        </a:rPr>
                        <a:t> </a:t>
                      </a:r>
                      <a:r>
                        <a:rPr lang="en-US" sz="1300" b="0" dirty="0" err="1">
                          <a:solidFill>
                            <a:schemeClr val="tx1"/>
                          </a:solidFill>
                        </a:rPr>
                        <a:t>που</a:t>
                      </a:r>
                      <a:r>
                        <a:rPr lang="en-US" sz="1300" b="0" dirty="0">
                          <a:solidFill>
                            <a:schemeClr val="tx1"/>
                          </a:solidFill>
                        </a:rPr>
                        <a:t> </a:t>
                      </a:r>
                      <a:r>
                        <a:rPr lang="en-US" sz="1300" b="0" dirty="0" err="1">
                          <a:solidFill>
                            <a:schemeClr val="tx1"/>
                          </a:solidFill>
                        </a:rPr>
                        <a:t>χρησιμοποιούνται</a:t>
                      </a:r>
                      <a:r>
                        <a:rPr lang="en-US" sz="1300" b="0" dirty="0">
                          <a:solidFill>
                            <a:schemeClr val="tx1"/>
                          </a:solidFill>
                        </a:rPr>
                        <a:t> </a:t>
                      </a:r>
                      <a:r>
                        <a:rPr lang="en-US" sz="1300" b="0" dirty="0" err="1">
                          <a:solidFill>
                            <a:schemeClr val="tx1"/>
                          </a:solidFill>
                        </a:rPr>
                        <a:t>και</a:t>
                      </a:r>
                      <a:r>
                        <a:rPr lang="en-US" sz="1300" b="0" dirty="0">
                          <a:solidFill>
                            <a:schemeClr val="tx1"/>
                          </a:solidFill>
                        </a:rPr>
                        <a:t> </a:t>
                      </a:r>
                      <a:r>
                        <a:rPr lang="en-US" sz="1300" b="0" dirty="0" err="1">
                          <a:solidFill>
                            <a:schemeClr val="tx1"/>
                          </a:solidFill>
                        </a:rPr>
                        <a:t>τη</a:t>
                      </a:r>
                      <a:r>
                        <a:rPr lang="en-US" sz="1300" b="0" dirty="0">
                          <a:solidFill>
                            <a:schemeClr val="tx1"/>
                          </a:solidFill>
                        </a:rPr>
                        <a:t> </a:t>
                      </a:r>
                      <a:r>
                        <a:rPr lang="en-US" sz="1300" b="0" dirty="0" err="1">
                          <a:solidFill>
                            <a:schemeClr val="tx1"/>
                          </a:solidFill>
                        </a:rPr>
                        <a:t>συχνότητα</a:t>
                      </a:r>
                      <a:r>
                        <a:rPr lang="en-US" sz="1300" b="0" dirty="0">
                          <a:solidFill>
                            <a:schemeClr val="tx1"/>
                          </a:solidFill>
                        </a:rPr>
                        <a:t> </a:t>
                      </a:r>
                      <a:r>
                        <a:rPr lang="en-US" sz="1300" b="0" dirty="0" err="1">
                          <a:solidFill>
                            <a:schemeClr val="tx1"/>
                          </a:solidFill>
                        </a:rPr>
                        <a:t>και</a:t>
                      </a:r>
                      <a:r>
                        <a:rPr lang="en-US" sz="1300" b="0" dirty="0">
                          <a:solidFill>
                            <a:schemeClr val="tx1"/>
                          </a:solidFill>
                        </a:rPr>
                        <a:t> </a:t>
                      </a:r>
                      <a:r>
                        <a:rPr lang="en-US" sz="1300" b="0" dirty="0" err="1">
                          <a:solidFill>
                            <a:schemeClr val="tx1"/>
                          </a:solidFill>
                        </a:rPr>
                        <a:t>την</a:t>
                      </a:r>
                      <a:r>
                        <a:rPr lang="en-US" sz="1300" b="0" dirty="0">
                          <a:solidFill>
                            <a:schemeClr val="tx1"/>
                          </a:solidFill>
                        </a:rPr>
                        <a:t> </a:t>
                      </a:r>
                      <a:r>
                        <a:rPr lang="en-US" sz="1300" b="0" dirty="0" err="1">
                          <a:solidFill>
                            <a:schemeClr val="tx1"/>
                          </a:solidFill>
                        </a:rPr>
                        <a:t>ένταση</a:t>
                      </a:r>
                      <a:r>
                        <a:rPr lang="en-US" sz="1300" b="0" dirty="0">
                          <a:solidFill>
                            <a:schemeClr val="tx1"/>
                          </a:solidFill>
                        </a:rPr>
                        <a:t> </a:t>
                      </a:r>
                      <a:r>
                        <a:rPr lang="en-US" sz="1300" b="0" dirty="0" err="1">
                          <a:solidFill>
                            <a:schemeClr val="tx1"/>
                          </a:solidFill>
                        </a:rPr>
                        <a:t>των</a:t>
                      </a:r>
                      <a:r>
                        <a:rPr lang="en-US" sz="1300" b="0" dirty="0">
                          <a:solidFill>
                            <a:schemeClr val="tx1"/>
                          </a:solidFill>
                        </a:rPr>
                        <a:t> </a:t>
                      </a:r>
                      <a:r>
                        <a:rPr lang="en-US" sz="1300" b="0" dirty="0" err="1">
                          <a:solidFill>
                            <a:schemeClr val="tx1"/>
                          </a:solidFill>
                        </a:rPr>
                        <a:t>παρεμβάσεων</a:t>
                      </a:r>
                      <a:r>
                        <a:rPr lang="en-US" sz="1300" b="0" dirty="0">
                          <a:solidFill>
                            <a:schemeClr val="tx1"/>
                          </a:solidFill>
                        </a:rPr>
                        <a:t>.</a:t>
                      </a:r>
                      <a:endParaRPr lang="en-US" sz="1300" b="0" dirty="0">
                        <a:solidFill>
                          <a:schemeClr val="tx1"/>
                        </a:solidFill>
                      </a:endParaRPr>
                    </a:p>
                  </a:txBody>
                  <a:tcPr>
                    <a:solidFill>
                      <a:schemeClr val="accent5">
                        <a:lumMod val="40000"/>
                        <a:lumOff val="60000"/>
                      </a:schemeClr>
                    </a:solidFill>
                  </a:tcPr>
                </a:tc>
              </a:tr>
            </a:tbl>
          </a:graphicData>
        </a:graphic>
      </p:graphicFrame>
    </p:spTree>
  </p:cSld>
  <p:clrMapOvr>
    <a:masterClrMapping/>
  </p:clrMapOvr>
  <p:transition spd="slow">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p:cNvGraphicFramePr/>
          <p:nvPr/>
        </p:nvGraphicFramePr>
        <p:xfrm>
          <a:off x="200025" y="233045"/>
          <a:ext cx="11642725" cy="6391910"/>
        </p:xfrm>
        <a:graphic>
          <a:graphicData uri="http://schemas.openxmlformats.org/drawingml/2006/table">
            <a:tbl>
              <a:tblPr firstRow="1" bandRow="1">
                <a:tableStyleId>{5C22544A-7EE6-4342-B048-85BDC9FD1C3A}</a:tableStyleId>
              </a:tblPr>
              <a:tblGrid>
                <a:gridCol w="2328545"/>
                <a:gridCol w="2328545"/>
                <a:gridCol w="2328545"/>
                <a:gridCol w="2328545"/>
                <a:gridCol w="2328545"/>
              </a:tblGrid>
              <a:tr h="639191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b="0" dirty="0" err="1" smtClean="0">
                          <a:solidFill>
                            <a:schemeClr val="tx1"/>
                          </a:solidFill>
                        </a:rPr>
                        <a:t>Ki</a:t>
                      </a:r>
                      <a:r>
                        <a:rPr lang="en-US" b="0" dirty="0" smtClean="0">
                          <a:solidFill>
                            <a:schemeClr val="tx1"/>
                          </a:solidFill>
                        </a:rPr>
                        <a:t> </a:t>
                      </a:r>
                      <a:r>
                        <a:rPr lang="en-US" b="0" dirty="0" err="1" smtClean="0">
                          <a:solidFill>
                            <a:schemeClr val="tx1"/>
                          </a:solidFill>
                        </a:rPr>
                        <a:t>Yeun</a:t>
                      </a:r>
                      <a:r>
                        <a:rPr lang="en-US" b="0" dirty="0" smtClean="0">
                          <a:solidFill>
                            <a:schemeClr val="tx1"/>
                          </a:solidFill>
                        </a:rPr>
                        <a:t> Nam</a:t>
                      </a:r>
                      <a:r>
                        <a:rPr lang="el-GR" b="0" dirty="0" smtClean="0">
                          <a:solidFill>
                            <a:schemeClr val="tx1"/>
                          </a:solidFill>
                        </a:rPr>
                        <a:t>,</a:t>
                      </a:r>
                      <a:r>
                        <a:rPr lang="en-US" b="0" dirty="0" smtClean="0">
                          <a:solidFill>
                            <a:schemeClr val="tx1"/>
                          </a:solidFill>
                        </a:rPr>
                        <a:t> Hyun Jung Kim</a:t>
                      </a:r>
                      <a:r>
                        <a:rPr lang="el-GR" b="0" dirty="0" smtClean="0">
                          <a:solidFill>
                            <a:schemeClr val="tx1"/>
                          </a:solidFill>
                        </a:rPr>
                        <a:t>,</a:t>
                      </a:r>
                      <a:r>
                        <a:rPr lang="en-US" b="0" dirty="0" smtClean="0">
                          <a:solidFill>
                            <a:schemeClr val="tx1"/>
                          </a:solidFill>
                        </a:rPr>
                        <a:t> Bum Sun Kwon</a:t>
                      </a:r>
                      <a:r>
                        <a:rPr lang="el-GR" b="0" dirty="0" smtClean="0">
                          <a:solidFill>
                            <a:schemeClr val="tx1"/>
                          </a:solidFill>
                        </a:rPr>
                        <a:t>,</a:t>
                      </a:r>
                      <a:r>
                        <a:rPr lang="en-US" b="0" dirty="0" smtClean="0">
                          <a:solidFill>
                            <a:schemeClr val="tx1"/>
                          </a:solidFill>
                        </a:rPr>
                        <a:t> Jin-Woo Park </a:t>
                      </a:r>
                      <a:r>
                        <a:rPr lang="el-GR" b="0" dirty="0" smtClean="0">
                          <a:solidFill>
                            <a:schemeClr val="tx1"/>
                          </a:solidFill>
                        </a:rPr>
                        <a:t>,</a:t>
                      </a:r>
                      <a:r>
                        <a:rPr lang="en-US" b="0" dirty="0" smtClean="0">
                          <a:solidFill>
                            <a:schemeClr val="tx1"/>
                          </a:solidFill>
                        </a:rPr>
                        <a:t>Ho Jun Lee</a:t>
                      </a:r>
                      <a:r>
                        <a:rPr lang="el-GR" b="0" dirty="0" smtClean="0">
                          <a:solidFill>
                            <a:schemeClr val="tx1"/>
                          </a:solidFill>
                        </a:rPr>
                        <a:t>,</a:t>
                      </a:r>
                      <a:r>
                        <a:rPr lang="en-US" b="0" dirty="0" smtClean="0">
                          <a:solidFill>
                            <a:schemeClr val="tx1"/>
                          </a:solidFill>
                        </a:rPr>
                        <a:t>  </a:t>
                      </a:r>
                      <a:r>
                        <a:rPr lang="en-US" b="0" dirty="0" err="1" smtClean="0">
                          <a:solidFill>
                            <a:schemeClr val="tx1"/>
                          </a:solidFill>
                        </a:rPr>
                        <a:t>Aeri</a:t>
                      </a:r>
                      <a:r>
                        <a:rPr lang="en-US" b="0" dirty="0" smtClean="0">
                          <a:solidFill>
                            <a:schemeClr val="tx1"/>
                          </a:solidFill>
                        </a:rPr>
                        <a:t> </a:t>
                      </a:r>
                      <a:r>
                        <a:rPr lang="en-US" b="0" dirty="0" err="1" smtClean="0">
                          <a:solidFill>
                            <a:schemeClr val="tx1"/>
                          </a:solidFill>
                        </a:rPr>
                        <a:t>Yoo</a:t>
                      </a:r>
                      <a:endParaRPr lang="en-US" b="0" dirty="0">
                        <a:solidFill>
                          <a:schemeClr val="tx1"/>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l-GR" b="0" dirty="0" smtClean="0">
                          <a:solidFill>
                            <a:schemeClr val="tx1"/>
                          </a:solidFill>
                        </a:rPr>
                        <a:t>Ο στόχος της μελέτης ήταν να αξιολογηθούν οι</a:t>
                      </a:r>
                      <a:r>
                        <a:rPr lang="el-GR" b="0" baseline="0" dirty="0" smtClean="0">
                          <a:solidFill>
                            <a:schemeClr val="tx1"/>
                          </a:solidFill>
                        </a:rPr>
                        <a:t> </a:t>
                      </a:r>
                      <a:r>
                        <a:rPr lang="el-GR" b="0" dirty="0" smtClean="0">
                          <a:solidFill>
                            <a:schemeClr val="tx1"/>
                          </a:solidFill>
                        </a:rPr>
                        <a:t>επιδράσεις του </a:t>
                      </a:r>
                      <a:r>
                        <a:rPr lang="el-GR" b="0" dirty="0" err="1" smtClean="0">
                          <a:solidFill>
                            <a:schemeClr val="tx1"/>
                          </a:solidFill>
                        </a:rPr>
                        <a:t>RAGT</a:t>
                      </a:r>
                      <a:r>
                        <a:rPr lang="el-GR" b="0" dirty="0" smtClean="0">
                          <a:solidFill>
                            <a:schemeClr val="tx1"/>
                          </a:solidFill>
                        </a:rPr>
                        <a:t> στη βελτίωση των λειτουργικών αποτελεσμάτων που σχετίζονται με το περπάτημα σε ασθενείς με ατελή</a:t>
                      </a:r>
                      <a:r>
                        <a:rPr lang="el-GR" b="0" baseline="0" dirty="0" smtClean="0">
                          <a:solidFill>
                            <a:schemeClr val="tx1"/>
                          </a:solidFill>
                        </a:rPr>
                        <a:t> βλάβη του νωτιαίου μυελού </a:t>
                      </a:r>
                      <a:r>
                        <a:rPr lang="el-GR" b="0" dirty="0" smtClean="0">
                          <a:solidFill>
                            <a:schemeClr val="tx1"/>
                          </a:solidFill>
                        </a:rPr>
                        <a:t>σε σύγκριση με άλλες μεθόδους αποκατάστασης σύμφωνα με το χρόνο που έχει περάσει από τον τραυματισμό.</a:t>
                      </a:r>
                      <a:endParaRPr lang="en-US" b="0" dirty="0">
                        <a:solidFill>
                          <a:schemeClr val="tx1"/>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l-GR" sz="1600" b="0" dirty="0" smtClean="0">
                          <a:solidFill>
                            <a:schemeClr val="tx1"/>
                          </a:solidFill>
                        </a:rPr>
                        <a:t>Χρησιμοποιήθηκαν</a:t>
                      </a:r>
                      <a:r>
                        <a:rPr lang="el-GR" sz="1600" b="0" baseline="0" dirty="0" smtClean="0">
                          <a:solidFill>
                            <a:schemeClr val="tx1"/>
                          </a:solidFill>
                        </a:rPr>
                        <a:t> </a:t>
                      </a:r>
                      <a:r>
                        <a:rPr lang="el-GR" sz="1600" b="0" dirty="0" smtClean="0">
                          <a:solidFill>
                            <a:schemeClr val="tx1"/>
                          </a:solidFill>
                        </a:rPr>
                        <a:t>ολοκληρωμένες βάσεις δεδομένων για να βρεθούν μελέτες που συγκρίνουν το </a:t>
                      </a:r>
                      <a:r>
                        <a:rPr lang="el-GR" sz="1600" b="0" dirty="0" err="1" smtClean="0">
                          <a:solidFill>
                            <a:schemeClr val="tx1"/>
                          </a:solidFill>
                        </a:rPr>
                        <a:t>RAGT</a:t>
                      </a:r>
                      <a:r>
                        <a:rPr lang="el-GR" sz="1600" b="0" dirty="0" smtClean="0">
                          <a:solidFill>
                            <a:schemeClr val="tx1"/>
                          </a:solidFill>
                        </a:rPr>
                        <a:t> με οποιαδήποτε άλλη άσκηση ή φυσιοθεραπεία. Αυτή η μελέτη πραγματοποιήθηκε σύμφωνα με τις μεθόδους ανασκόπησης </a:t>
                      </a:r>
                      <a:r>
                        <a:rPr lang="el-GR" sz="1600" b="0" dirty="0" err="1" smtClean="0">
                          <a:solidFill>
                            <a:schemeClr val="tx1"/>
                          </a:solidFill>
                        </a:rPr>
                        <a:t>Cochrane</a:t>
                      </a:r>
                      <a:r>
                        <a:rPr lang="el-GR" sz="1600" b="0" dirty="0" smtClean="0">
                          <a:solidFill>
                            <a:schemeClr val="tx1"/>
                          </a:solidFill>
                        </a:rPr>
                        <a:t> και αναφέρθηκε σύμφωνα με τη δήλωση Προτιμώμενων στοιχείων αναφοράς για συστηματικές ανασκοπήσεις και </a:t>
                      </a:r>
                      <a:r>
                        <a:rPr lang="el-GR" sz="1600" b="0" dirty="0" err="1" smtClean="0">
                          <a:solidFill>
                            <a:schemeClr val="tx1"/>
                          </a:solidFill>
                        </a:rPr>
                        <a:t>μετα</a:t>
                      </a:r>
                      <a:r>
                        <a:rPr lang="el-GR" sz="1600" b="0" dirty="0" smtClean="0">
                          <a:solidFill>
                            <a:schemeClr val="tx1"/>
                          </a:solidFill>
                        </a:rPr>
                        <a:t>-αναλύσεις</a:t>
                      </a:r>
                      <a:endParaRPr lang="en-US" sz="1600" b="0" dirty="0">
                        <a:solidFill>
                          <a:schemeClr val="tx1"/>
                        </a:solidFill>
                      </a:endParaRPr>
                    </a:p>
                  </a:txBody>
                  <a:tcPr>
                    <a:solidFill>
                      <a:schemeClr val="accent5">
                        <a:lumMod val="40000"/>
                        <a:lumOff val="60000"/>
                      </a:schemeClr>
                    </a:solidFill>
                  </a:tcPr>
                </a:tc>
                <a:tc>
                  <a:txBody>
                    <a:bodyPr/>
                    <a:lstStyle/>
                    <a:p>
                      <a:pPr>
                        <a:buNone/>
                      </a:pPr>
                      <a:r>
                        <a:rPr lang="el-GR" sz="1800" b="0" dirty="0" smtClean="0">
                          <a:solidFill>
                            <a:schemeClr val="tx1"/>
                          </a:solidFill>
                        </a:rPr>
                        <a:t>Η χρήση </a:t>
                      </a:r>
                      <a:r>
                        <a:rPr lang="en-US" sz="1800" b="0" dirty="0" err="1" smtClean="0">
                          <a:solidFill>
                            <a:schemeClr val="tx1"/>
                          </a:solidFill>
                        </a:rPr>
                        <a:t>RAGT</a:t>
                      </a:r>
                      <a:r>
                        <a:rPr lang="en-US" sz="1800" b="0" dirty="0" smtClean="0">
                          <a:solidFill>
                            <a:schemeClr val="tx1"/>
                          </a:solidFill>
                        </a:rPr>
                        <a:t> </a:t>
                      </a:r>
                      <a:r>
                        <a:rPr lang="el-GR" sz="1800" b="0" dirty="0" smtClean="0">
                          <a:solidFill>
                            <a:schemeClr val="tx1"/>
                          </a:solidFill>
                        </a:rPr>
                        <a:t>έδειξε</a:t>
                      </a:r>
                      <a:r>
                        <a:rPr lang="el-GR" sz="1800" b="0" baseline="0" dirty="0" smtClean="0">
                          <a:solidFill>
                            <a:schemeClr val="tx1"/>
                          </a:solidFill>
                        </a:rPr>
                        <a:t> καλύτερα αποτελέσματα στην ταχύτητα της βάδισης, στην απόσταση που οι συμμετέχοντες ήταν ικανοί να διανύσουν, στην βελτίωση της δύναμης, στην λειτουργική κινητικότητα, στην ανεξαρτησία και στην ισορροπία ενώ δεν παρατηρήθηκαν διαφορές στην βελτίωση της </a:t>
                      </a:r>
                      <a:r>
                        <a:rPr lang="el-GR" sz="1800" b="0" baseline="0" dirty="0" err="1" smtClean="0">
                          <a:solidFill>
                            <a:schemeClr val="tx1"/>
                          </a:solidFill>
                        </a:rPr>
                        <a:t>σπαστικότητας</a:t>
                      </a:r>
                      <a:r>
                        <a:rPr lang="el-GR" sz="1800" b="0" baseline="0" dirty="0" smtClean="0">
                          <a:solidFill>
                            <a:schemeClr val="tx1"/>
                          </a:solidFill>
                        </a:rPr>
                        <a:t> σε σχέση με τις άλλες ομάδες.</a:t>
                      </a:r>
                      <a:endParaRPr lang="en-US" sz="1800" b="0" dirty="0">
                        <a:solidFill>
                          <a:schemeClr val="tx1"/>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l-GR" sz="1800" b="0" dirty="0" smtClean="0">
                          <a:solidFill>
                            <a:schemeClr val="tx1"/>
                          </a:solidFill>
                        </a:rPr>
                        <a:t>Η θεραπεία </a:t>
                      </a:r>
                      <a:r>
                        <a:rPr lang="el-GR" sz="1800" b="0" dirty="0" err="1" smtClean="0">
                          <a:solidFill>
                            <a:schemeClr val="tx1"/>
                          </a:solidFill>
                        </a:rPr>
                        <a:t>RAGT</a:t>
                      </a:r>
                      <a:r>
                        <a:rPr lang="el-GR" sz="1800" b="0" dirty="0" smtClean="0">
                          <a:solidFill>
                            <a:schemeClr val="tx1"/>
                          </a:solidFill>
                        </a:rPr>
                        <a:t> σε ασθενείς με ατελή</a:t>
                      </a:r>
                      <a:r>
                        <a:rPr lang="el-GR" sz="1800" b="0" baseline="0" dirty="0" smtClean="0">
                          <a:solidFill>
                            <a:schemeClr val="tx1"/>
                          </a:solidFill>
                        </a:rPr>
                        <a:t> βλάβη του νωτιαίου μυελού </a:t>
                      </a:r>
                      <a:r>
                        <a:rPr lang="el-GR" sz="1800" b="0" dirty="0" smtClean="0">
                          <a:solidFill>
                            <a:schemeClr val="tx1"/>
                          </a:solidFill>
                        </a:rPr>
                        <a:t>έδειξε πολλά υποσχόμενη για την αποκατάσταση της λειτουργικής βάδισης. Η</a:t>
                      </a:r>
                      <a:r>
                        <a:rPr lang="el-GR" sz="1800" b="0" baseline="0" dirty="0" smtClean="0">
                          <a:solidFill>
                            <a:schemeClr val="tx1"/>
                          </a:solidFill>
                        </a:rPr>
                        <a:t> </a:t>
                      </a:r>
                      <a:r>
                        <a:rPr lang="el-GR" sz="1800" b="0" dirty="0" smtClean="0">
                          <a:solidFill>
                            <a:schemeClr val="tx1"/>
                          </a:solidFill>
                        </a:rPr>
                        <a:t>βελτίωση της κινητικής τους ικανότητας μπορεί να τους επιτρέψει να διατηρήσουν έναν υγιεινό τρόπο ζωής και να αυξήσουν το επίπεδο σωματικής τους</a:t>
                      </a:r>
                      <a:r>
                        <a:rPr lang="el-GR" sz="1800" b="0" baseline="0" dirty="0" smtClean="0">
                          <a:solidFill>
                            <a:schemeClr val="tx1"/>
                          </a:solidFill>
                        </a:rPr>
                        <a:t> </a:t>
                      </a:r>
                      <a:r>
                        <a:rPr lang="el-GR" sz="1800" b="0" dirty="0" smtClean="0">
                          <a:solidFill>
                            <a:schemeClr val="tx1"/>
                          </a:solidFill>
                        </a:rPr>
                        <a:t>δραστηριότητας</a:t>
                      </a:r>
                      <a:r>
                        <a:rPr lang="el-GR" sz="1300" b="0" dirty="0" smtClean="0">
                          <a:solidFill>
                            <a:schemeClr val="tx1"/>
                          </a:solidFill>
                        </a:rPr>
                        <a:t>.</a:t>
                      </a:r>
                      <a:endParaRPr lang="en-US" sz="1300" b="0" dirty="0">
                        <a:solidFill>
                          <a:schemeClr val="tx1"/>
                        </a:solidFill>
                      </a:endParaRPr>
                    </a:p>
                  </a:txBody>
                  <a:tcPr>
                    <a:solidFill>
                      <a:schemeClr val="accent5">
                        <a:lumMod val="40000"/>
                        <a:lumOff val="60000"/>
                      </a:schemeClr>
                    </a:solidFill>
                  </a:tcPr>
                </a:tc>
              </a:tr>
            </a:tbl>
          </a:graphicData>
        </a:graphic>
      </p:graphicFrame>
    </p:spTree>
  </p:cSld>
  <p:clrMapOvr>
    <a:masterClrMapping/>
  </p:clrMapOvr>
  <p:transition spd="slow">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0808" y="287216"/>
            <a:ext cx="10972800" cy="653561"/>
          </a:xfrm>
        </p:spPr>
        <p:txBody>
          <a:bodyPr/>
          <a:lstStyle/>
          <a:p>
            <a:pPr algn="ctr"/>
            <a:r>
              <a:rPr lang="el-GR" sz="4000" b="1" dirty="0" smtClean="0"/>
              <a:t>Περιεχόμενα</a:t>
            </a:r>
            <a:endParaRPr lang="el-GR" sz="4000" b="1" dirty="0"/>
          </a:p>
        </p:txBody>
      </p:sp>
      <p:sp>
        <p:nvSpPr>
          <p:cNvPr id="3" name="2 - Θέση περιεχομένου"/>
          <p:cNvSpPr>
            <a:spLocks noGrp="1"/>
          </p:cNvSpPr>
          <p:nvPr>
            <p:ph idx="1"/>
          </p:nvPr>
        </p:nvSpPr>
        <p:spPr/>
        <p:txBody>
          <a:bodyPr/>
          <a:lstStyle/>
          <a:p>
            <a:r>
              <a:rPr lang="el-GR" sz="2800" dirty="0" smtClean="0"/>
              <a:t>Ορισμός τεχνητής νοημοσύνης……………………………………. 3</a:t>
            </a:r>
            <a:endParaRPr lang="el-GR" sz="2800" dirty="0" smtClean="0"/>
          </a:p>
          <a:p>
            <a:r>
              <a:rPr lang="el-GR" sz="2800" dirty="0" smtClean="0"/>
              <a:t>Σχέση τεχνητής νοημοσύνης με την φυσικοθεραπεία…………... 4</a:t>
            </a:r>
            <a:endParaRPr lang="el-GR" sz="2800" dirty="0" smtClean="0"/>
          </a:p>
          <a:p>
            <a:r>
              <a:rPr lang="el-GR" sz="2800" dirty="0" smtClean="0"/>
              <a:t>Μηχανική μάθηση…………………………………………………… 5</a:t>
            </a:r>
            <a:endParaRPr lang="el-GR" sz="2800" dirty="0" smtClean="0"/>
          </a:p>
          <a:p>
            <a:r>
              <a:rPr lang="el-GR" sz="2800" dirty="0" smtClean="0"/>
              <a:t>Ρομποτικά υποβοηθούμενη βάδιση………………………………. 9</a:t>
            </a:r>
            <a:endParaRPr lang="el-GR" sz="2800" dirty="0" smtClean="0"/>
          </a:p>
          <a:p>
            <a:r>
              <a:rPr lang="el-GR" sz="2800" dirty="0" smtClean="0"/>
              <a:t>Εικονική πραγματικότητα…………………………………………...11</a:t>
            </a:r>
            <a:endParaRPr lang="el-GR" sz="2800" dirty="0" smtClean="0"/>
          </a:p>
          <a:p>
            <a:r>
              <a:rPr lang="el-GR" sz="2800" dirty="0" smtClean="0"/>
              <a:t>Επαυξημένη πραγματικότητα………………………………………14</a:t>
            </a:r>
            <a:endParaRPr lang="el-GR" sz="2800" dirty="0" smtClean="0"/>
          </a:p>
          <a:p>
            <a:r>
              <a:rPr lang="el-GR" sz="2800" dirty="0" smtClean="0"/>
              <a:t>Έρευνες……………………………………………………………....15</a:t>
            </a:r>
            <a:endParaRPr lang="el-GR" sz="2800" dirty="0" smtClean="0"/>
          </a:p>
          <a:p>
            <a:r>
              <a:rPr lang="el-GR" sz="2800" dirty="0" smtClean="0"/>
              <a:t>Συμπεράσματα……………………………………………………… 20</a:t>
            </a:r>
            <a:endParaRPr lang="el-GR" sz="2800" dirty="0" smtClean="0"/>
          </a:p>
          <a:p>
            <a:endParaRPr lang="el-GR" dirty="0" smtClean="0"/>
          </a:p>
          <a:p>
            <a:endParaRPr lang="el-GR" dirty="0" smtClean="0"/>
          </a:p>
          <a:p>
            <a:endParaRPr lang="el-GR" dirty="0" smtClean="0"/>
          </a:p>
        </p:txBody>
      </p:sp>
    </p:spTree>
  </p:cSld>
  <p:clrMapOvr>
    <a:masterClrMapping/>
  </p:clrMapOvr>
  <p:transition spd="slow">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altLang="en-US" dirty="0"/>
              <a:t>Συμπεράσματα</a:t>
            </a:r>
            <a:endParaRPr lang="el-GR" altLang="en-US" dirty="0"/>
          </a:p>
        </p:txBody>
      </p:sp>
      <p:sp>
        <p:nvSpPr>
          <p:cNvPr id="3" name="Content Placeholder 2"/>
          <p:cNvSpPr>
            <a:spLocks noGrp="1"/>
          </p:cNvSpPr>
          <p:nvPr>
            <p:ph sz="half" idx="1"/>
          </p:nvPr>
        </p:nvSpPr>
        <p:spPr>
          <a:xfrm>
            <a:off x="609600" y="1174750"/>
            <a:ext cx="10688320" cy="4953000"/>
          </a:xfrm>
        </p:spPr>
        <p:txBody>
          <a:bodyPr/>
          <a:lstStyle/>
          <a:p>
            <a:pPr>
              <a:buFont typeface="Wingdings" panose="05000000000000000000" pitchFamily="2" charset="2"/>
              <a:buChar char="Ø"/>
            </a:pPr>
            <a:r>
              <a:rPr lang="el-GR" sz="1800" dirty="0" smtClean="0"/>
              <a:t>Η χρήση</a:t>
            </a:r>
            <a:r>
              <a:rPr lang="en-US" sz="1800" dirty="0" smtClean="0"/>
              <a:t> RAGT </a:t>
            </a:r>
            <a:r>
              <a:rPr lang="el-GR" sz="1800" dirty="0" smtClean="0"/>
              <a:t>έχει εξίσου καλά αποτελέσματα με τις πιο συντηρητικές προσεγγίσεις ακόμα και καλύτερα στο κομμάτι της ταχύτητας, της απόστασης που είναι ικανός ο ασθενής να διανύσει, στην αύξηση της δύναμης, στην βελτίωση της λειτουργικής κινητικότητας στην ανεξαρτησία και στην ισορροπία.</a:t>
            </a:r>
            <a:endParaRPr lang="en-US" sz="1800" dirty="0" smtClean="0"/>
          </a:p>
          <a:p>
            <a:pPr>
              <a:buFont typeface="Wingdings" panose="05000000000000000000" pitchFamily="2" charset="2"/>
              <a:buChar char="Ø"/>
            </a:pPr>
            <a:r>
              <a:rPr lang="el-GR" sz="1800" dirty="0" smtClean="0"/>
              <a:t>Όσων αφορά το </a:t>
            </a:r>
            <a:r>
              <a:rPr lang="en-US" sz="1800" dirty="0" smtClean="0"/>
              <a:t>machine learning </a:t>
            </a:r>
            <a:r>
              <a:rPr lang="el-GR" sz="1800" dirty="0" smtClean="0"/>
              <a:t>η εποπτευόμενη μάθηση φαίνεται πως μπορεί να εξελίξει την πρακτική της φυσικοθεραπείας στα πεδία της αξιολόγησης και της λήψης αποφάσεων. Αντίθετα η μη εποπτευόμενη μάθηση δεν έχει ακόμα την ίδια αποδεικτική ισχύ. </a:t>
            </a:r>
            <a:endParaRPr lang="el-GR" sz="1800" dirty="0" smtClean="0"/>
          </a:p>
          <a:p>
            <a:pPr>
              <a:buFont typeface="Wingdings" panose="05000000000000000000" pitchFamily="2" charset="2"/>
              <a:buChar char="Ø"/>
            </a:pPr>
            <a:r>
              <a:rPr lang="el-GR" sz="1800" dirty="0" smtClean="0"/>
              <a:t>Η χρήση </a:t>
            </a:r>
            <a:r>
              <a:rPr lang="en-US" sz="1800" dirty="0" smtClean="0"/>
              <a:t>VR</a:t>
            </a:r>
            <a:r>
              <a:rPr lang="el-GR" sz="1800" dirty="0" smtClean="0"/>
              <a:t> φαίνεται ότι μπορεί να είναι επωφελής για την θεραπεία του άνω άκρου, όχι όμως στην λεπτή κινητικότητα ,και στην ισορροπία σε νευρολογικούς ασθενείς.</a:t>
            </a:r>
            <a:endParaRPr lang="el-GR" sz="1800" dirty="0" smtClean="0"/>
          </a:p>
          <a:p>
            <a:pPr>
              <a:buFont typeface="Wingdings" panose="05000000000000000000" pitchFamily="2" charset="2"/>
              <a:buChar char="Ø"/>
            </a:pPr>
            <a:r>
              <a:rPr lang="en-US" sz="1800" dirty="0" smtClean="0"/>
              <a:t>Η </a:t>
            </a:r>
            <a:r>
              <a:rPr lang="en-US" sz="1800" dirty="0" err="1" smtClean="0"/>
              <a:t>χρήση</a:t>
            </a:r>
            <a:r>
              <a:rPr lang="en-US" sz="1800" dirty="0" smtClean="0"/>
              <a:t> </a:t>
            </a:r>
            <a:r>
              <a:rPr lang="en-US" sz="1800" dirty="0" err="1" smtClean="0"/>
              <a:t>του</a:t>
            </a:r>
            <a:r>
              <a:rPr lang="en-US" sz="1800" dirty="0" smtClean="0"/>
              <a:t> AR </a:t>
            </a:r>
            <a:r>
              <a:rPr lang="en-US" sz="1800" dirty="0" err="1" smtClean="0"/>
              <a:t>στη</a:t>
            </a:r>
            <a:r>
              <a:rPr lang="en-US" sz="1800" dirty="0" smtClean="0"/>
              <a:t> </a:t>
            </a:r>
            <a:r>
              <a:rPr lang="en-US" sz="1800" dirty="0" err="1" smtClean="0"/>
              <a:t>φυσιοθεραπεία</a:t>
            </a:r>
            <a:r>
              <a:rPr lang="en-US" sz="1800" dirty="0" smtClean="0"/>
              <a:t> </a:t>
            </a:r>
            <a:r>
              <a:rPr lang="en-US" sz="1800" dirty="0" err="1" smtClean="0"/>
              <a:t>έχει</a:t>
            </a:r>
            <a:r>
              <a:rPr lang="en-US" sz="1800" dirty="0" smtClean="0"/>
              <a:t> </a:t>
            </a:r>
            <a:r>
              <a:rPr lang="en-US" sz="1800" dirty="0" err="1" smtClean="0"/>
              <a:t>δείξει</a:t>
            </a:r>
            <a:r>
              <a:rPr lang="en-US" sz="1800" dirty="0" smtClean="0"/>
              <a:t> </a:t>
            </a:r>
            <a:r>
              <a:rPr lang="en-US" sz="1800" dirty="0" err="1" smtClean="0"/>
              <a:t>οφέλη</a:t>
            </a:r>
            <a:r>
              <a:rPr lang="en-US" sz="1800" dirty="0" smtClean="0"/>
              <a:t> </a:t>
            </a:r>
            <a:r>
              <a:rPr lang="en-US" sz="1800" dirty="0" err="1" smtClean="0"/>
              <a:t>σε</a:t>
            </a:r>
            <a:r>
              <a:rPr lang="en-US" sz="1800" dirty="0" smtClean="0"/>
              <a:t> </a:t>
            </a:r>
            <a:r>
              <a:rPr lang="en-US" sz="1800" dirty="0" err="1" smtClean="0"/>
              <a:t>ορισμένους</a:t>
            </a:r>
            <a:r>
              <a:rPr lang="en-US" sz="1800" dirty="0" smtClean="0"/>
              <a:t> </a:t>
            </a:r>
            <a:r>
              <a:rPr lang="en-US" sz="1800" dirty="0" err="1" smtClean="0"/>
              <a:t>τομείς</a:t>
            </a:r>
            <a:r>
              <a:rPr lang="en-US" sz="1800" dirty="0" smtClean="0"/>
              <a:t> </a:t>
            </a:r>
            <a:r>
              <a:rPr lang="en-US" sz="1800" dirty="0" err="1" smtClean="0"/>
              <a:t>της</a:t>
            </a:r>
            <a:r>
              <a:rPr lang="en-US" sz="1800" dirty="0" smtClean="0"/>
              <a:t> </a:t>
            </a:r>
            <a:r>
              <a:rPr lang="en-US" sz="1800" dirty="0" err="1" smtClean="0"/>
              <a:t>υγείας</a:t>
            </a:r>
            <a:r>
              <a:rPr lang="en-US" sz="1800" dirty="0" smtClean="0"/>
              <a:t> </a:t>
            </a:r>
            <a:r>
              <a:rPr lang="en-US" sz="1800" dirty="0" err="1" smtClean="0"/>
              <a:t>των</a:t>
            </a:r>
            <a:r>
              <a:rPr lang="en-US" sz="1800" dirty="0" smtClean="0"/>
              <a:t> </a:t>
            </a:r>
            <a:r>
              <a:rPr lang="en-US" sz="1800" dirty="0" err="1" smtClean="0"/>
              <a:t>ασθενών</a:t>
            </a:r>
            <a:r>
              <a:rPr lang="en-US" sz="1800" dirty="0" smtClean="0"/>
              <a:t>. </a:t>
            </a:r>
            <a:r>
              <a:rPr lang="el-GR" sz="1800" dirty="0" smtClean="0"/>
              <a:t>Ωστόσο τα μεγέθη δειγμάτων, η ανομοιογένεια των συσκευών, καθώς και η συχνότητα και η ένταση των παρεμβάσεων αποτελούν ακόμα ανάχωμα στην αποδεικτική ισχύ της χρήσης </a:t>
            </a:r>
            <a:r>
              <a:rPr lang="en-US" sz="1800" dirty="0" smtClean="0"/>
              <a:t>AR.</a:t>
            </a:r>
            <a:endParaRPr lang="el-GR" sz="1800" dirty="0" smtClean="0"/>
          </a:p>
          <a:p>
            <a:pPr>
              <a:buFont typeface="Wingdings" panose="05000000000000000000" pitchFamily="2" charset="2"/>
              <a:buChar char="Ø"/>
            </a:pPr>
            <a:endParaRPr lang="el-GR" sz="1800" dirty="0" smtClean="0"/>
          </a:p>
          <a:p>
            <a:pPr>
              <a:buFont typeface="Wingdings" panose="05000000000000000000" pitchFamily="2" charset="2"/>
              <a:buChar char="Ø"/>
            </a:pPr>
            <a:endParaRPr lang="el-GR" sz="1800" dirty="0" smtClean="0"/>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Βιβλιογραφία</a:t>
            </a:r>
            <a:endParaRPr lang="el-GR" dirty="0"/>
          </a:p>
        </p:txBody>
      </p:sp>
      <p:sp>
        <p:nvSpPr>
          <p:cNvPr id="5" name="3 - Θέση περιεχομένου"/>
          <p:cNvSpPr>
            <a:spLocks noGrp="1"/>
          </p:cNvSpPr>
          <p:nvPr>
            <p:ph sz="half" idx="1"/>
          </p:nvPr>
        </p:nvSpPr>
        <p:spPr>
          <a:xfrm>
            <a:off x="573088" y="1174750"/>
            <a:ext cx="11063287" cy="4953000"/>
          </a:xfrm>
        </p:spPr>
        <p:txBody>
          <a:bodyPr/>
          <a:lstStyle/>
          <a:p>
            <a:r>
              <a:rPr lang="pt-BR" sz="1800" dirty="0" smtClean="0"/>
              <a:t>Belas Dos Santos</a:t>
            </a:r>
            <a:r>
              <a:rPr lang="el-GR" sz="1800" dirty="0" smtClean="0"/>
              <a:t>,</a:t>
            </a:r>
            <a:r>
              <a:rPr lang="pt-BR" sz="1800" dirty="0" smtClean="0"/>
              <a:t> M</a:t>
            </a:r>
            <a:r>
              <a:rPr lang="el-GR" sz="1800" dirty="0" smtClean="0"/>
              <a:t>.</a:t>
            </a:r>
            <a:r>
              <a:rPr lang="pt-BR" sz="1800" dirty="0" smtClean="0"/>
              <a:t>, Barros de Oliveira</a:t>
            </a:r>
            <a:r>
              <a:rPr lang="el-GR" sz="1800" dirty="0" smtClean="0"/>
              <a:t>,</a:t>
            </a:r>
            <a:r>
              <a:rPr lang="pt-BR" sz="1800" dirty="0" smtClean="0"/>
              <a:t> C</a:t>
            </a:r>
            <a:r>
              <a:rPr lang="el-GR" sz="1800" dirty="0" smtClean="0"/>
              <a:t>.</a:t>
            </a:r>
            <a:r>
              <a:rPr lang="pt-BR" sz="1800" dirty="0" smtClean="0"/>
              <a:t>, Dos Santos</a:t>
            </a:r>
            <a:r>
              <a:rPr lang="el-GR" sz="1800" dirty="0" smtClean="0"/>
              <a:t>,</a:t>
            </a:r>
            <a:r>
              <a:rPr lang="pt-BR" sz="1800" dirty="0" smtClean="0"/>
              <a:t> A</a:t>
            </a:r>
            <a:r>
              <a:rPr lang="el-GR" sz="1800" dirty="0" smtClean="0"/>
              <a:t>.</a:t>
            </a:r>
            <a:r>
              <a:rPr lang="pt-BR" sz="1800" dirty="0" smtClean="0"/>
              <a:t>, Garabello Pires</a:t>
            </a:r>
            <a:r>
              <a:rPr lang="el-GR" sz="1800" dirty="0" smtClean="0"/>
              <a:t>,</a:t>
            </a:r>
            <a:r>
              <a:rPr lang="pt-BR" sz="1800" dirty="0" smtClean="0"/>
              <a:t> C</a:t>
            </a:r>
            <a:r>
              <a:rPr lang="el-GR" sz="1800" dirty="0" smtClean="0"/>
              <a:t>.</a:t>
            </a:r>
            <a:r>
              <a:rPr lang="pt-BR" sz="1800" dirty="0" smtClean="0"/>
              <a:t>, Dylewski</a:t>
            </a:r>
            <a:r>
              <a:rPr lang="el-GR" sz="1800" dirty="0" smtClean="0"/>
              <a:t>,</a:t>
            </a:r>
            <a:r>
              <a:rPr lang="pt-BR" sz="1800" dirty="0" smtClean="0"/>
              <a:t> V</a:t>
            </a:r>
            <a:r>
              <a:rPr lang="el-GR" sz="1800" dirty="0" smtClean="0"/>
              <a:t>.</a:t>
            </a:r>
            <a:r>
              <a:rPr lang="pt-BR" sz="1800" dirty="0" smtClean="0"/>
              <a:t>, Arida</a:t>
            </a:r>
            <a:r>
              <a:rPr lang="el-GR" sz="1800" dirty="0" smtClean="0"/>
              <a:t>,</a:t>
            </a:r>
            <a:r>
              <a:rPr lang="pt-BR" sz="1800" dirty="0" smtClean="0"/>
              <a:t> RM.</a:t>
            </a:r>
            <a:r>
              <a:rPr lang="el-GR" sz="1800" dirty="0" smtClean="0"/>
              <a:t>,2018.</a:t>
            </a:r>
            <a:r>
              <a:rPr lang="en-US" sz="1800" b="1" dirty="0" smtClean="0">
                <a:solidFill>
                  <a:srgbClr val="212121"/>
                </a:solidFill>
                <a:latin typeface="Merriweather"/>
              </a:rPr>
              <a:t> </a:t>
            </a:r>
            <a:r>
              <a:rPr lang="en-US" sz="1800" dirty="0" smtClean="0">
                <a:solidFill>
                  <a:srgbClr val="212121"/>
                </a:solidFill>
                <a:latin typeface="Merriweather"/>
              </a:rPr>
              <a:t>A Comparative Study of Conventional Physiotherapy versus Robot-Assisted Gait Training Associated to Physiotherapy in Individuals with Ataxia after Stroke</a:t>
            </a:r>
            <a:r>
              <a:rPr lang="el-GR" sz="1800" dirty="0" smtClean="0">
                <a:solidFill>
                  <a:srgbClr val="212121"/>
                </a:solidFill>
                <a:latin typeface="Merriweather"/>
              </a:rPr>
              <a:t>. </a:t>
            </a:r>
            <a:r>
              <a:rPr lang="en-US" sz="1800" i="1" dirty="0" err="1" smtClean="0">
                <a:solidFill>
                  <a:srgbClr val="212121"/>
                </a:solidFill>
                <a:latin typeface="Merriweather"/>
              </a:rPr>
              <a:t>Behavioural</a:t>
            </a:r>
            <a:r>
              <a:rPr lang="en-US" sz="1800" i="1" dirty="0" smtClean="0">
                <a:solidFill>
                  <a:srgbClr val="212121"/>
                </a:solidFill>
                <a:latin typeface="Merriweather"/>
              </a:rPr>
              <a:t> Neurology, </a:t>
            </a:r>
            <a:r>
              <a:rPr lang="en-US" sz="1800" dirty="0" smtClean="0">
                <a:solidFill>
                  <a:srgbClr val="212121"/>
                </a:solidFill>
                <a:latin typeface="Merriweather"/>
              </a:rPr>
              <a:t>[e-journal] </a:t>
            </a:r>
            <a:r>
              <a:rPr lang="el-GR" sz="1800" dirty="0" smtClean="0"/>
              <a:t>2018 2892065.</a:t>
            </a:r>
            <a:r>
              <a:rPr lang="en-US" sz="1800" dirty="0" smtClean="0"/>
              <a:t>https://doi.org/10.1155/2018/2892065</a:t>
            </a:r>
            <a:endParaRPr lang="en-US" sz="1800" dirty="0" smtClean="0"/>
          </a:p>
          <a:p>
            <a:r>
              <a:rPr lang="en-US" sz="1800" dirty="0" smtClean="0"/>
              <a:t>Tack, C.,2019. Artificial intelligence and machine learning | applications in musculoskeletal physiotherapy. </a:t>
            </a:r>
            <a:r>
              <a:rPr lang="en-US" sz="1800" i="1" dirty="0" err="1" smtClean="0"/>
              <a:t>Muskulosceletal</a:t>
            </a:r>
            <a:r>
              <a:rPr lang="en-US" sz="1800" i="1" dirty="0" smtClean="0"/>
              <a:t> Science and practice,</a:t>
            </a:r>
            <a:r>
              <a:rPr lang="en-US" sz="1800" dirty="0" smtClean="0">
                <a:solidFill>
                  <a:srgbClr val="212121"/>
                </a:solidFill>
                <a:latin typeface="Merriweather"/>
              </a:rPr>
              <a:t> [e-journal]</a:t>
            </a:r>
            <a:r>
              <a:rPr lang="en-US" sz="1800" i="1" dirty="0" smtClean="0"/>
              <a:t> </a:t>
            </a:r>
            <a:r>
              <a:rPr lang="en-US" sz="1800" dirty="0" smtClean="0"/>
              <a:t>39([</a:t>
            </a:r>
            <a:r>
              <a:rPr lang="en-US" sz="1800" dirty="0" err="1" smtClean="0"/>
              <a:t>n.k</a:t>
            </a:r>
            <a:r>
              <a:rPr lang="en-US" sz="1800" dirty="0" smtClean="0"/>
              <a:t>.]), pp. 164-169. https://doi.org/10.1016/j.msksp.2018.11.012</a:t>
            </a:r>
            <a:endParaRPr lang="en-US" sz="1800" dirty="0" smtClean="0"/>
          </a:p>
          <a:p>
            <a:r>
              <a:rPr lang="en-US" sz="1800" dirty="0" err="1" smtClean="0"/>
              <a:t>Rutkowski</a:t>
            </a:r>
            <a:r>
              <a:rPr lang="en-US" sz="1800" dirty="0" smtClean="0"/>
              <a:t>, S., </a:t>
            </a:r>
            <a:r>
              <a:rPr lang="en-US" sz="1800" dirty="0" err="1" smtClean="0"/>
              <a:t>Kiper</a:t>
            </a:r>
            <a:r>
              <a:rPr lang="en-US" sz="1800" dirty="0" smtClean="0"/>
              <a:t>, P., </a:t>
            </a:r>
            <a:r>
              <a:rPr lang="en-US" sz="1800" dirty="0" err="1" smtClean="0"/>
              <a:t>Cacciante</a:t>
            </a:r>
            <a:r>
              <a:rPr lang="en-US" sz="1800" dirty="0" smtClean="0"/>
              <a:t>, L., </a:t>
            </a:r>
            <a:r>
              <a:rPr lang="en-US" sz="1800" dirty="0" err="1" smtClean="0"/>
              <a:t>Cieslic</a:t>
            </a:r>
            <a:r>
              <a:rPr lang="en-US" sz="1800" dirty="0" smtClean="0"/>
              <a:t>, B., </a:t>
            </a:r>
            <a:r>
              <a:rPr lang="en-US" sz="1800" dirty="0" err="1" smtClean="0"/>
              <a:t>Mazurec</a:t>
            </a:r>
            <a:r>
              <a:rPr lang="en-US" sz="1800" dirty="0" smtClean="0"/>
              <a:t>, J., </a:t>
            </a:r>
            <a:r>
              <a:rPr lang="en-US" sz="1800" dirty="0" err="1" smtClean="0"/>
              <a:t>Turolla</a:t>
            </a:r>
            <a:r>
              <a:rPr lang="en-US" sz="1800" dirty="0" smtClean="0"/>
              <a:t>, A. , </a:t>
            </a:r>
            <a:r>
              <a:rPr lang="en-US" sz="1800" dirty="0" err="1" smtClean="0"/>
              <a:t>Szczepanska-Gieracha</a:t>
            </a:r>
            <a:r>
              <a:rPr lang="en-US" sz="1800" dirty="0" smtClean="0"/>
              <a:t>, J.,2020.</a:t>
            </a:r>
            <a:r>
              <a:rPr lang="en-US" sz="1800" b="1" dirty="0" smtClean="0"/>
              <a:t> </a:t>
            </a:r>
            <a:r>
              <a:rPr lang="en-US" sz="1800" dirty="0" smtClean="0"/>
              <a:t>Use of virtual reality-based training in different fields of rehabilitation: A systematic review and meta-analysis. </a:t>
            </a:r>
            <a:r>
              <a:rPr lang="en-US" sz="1800" i="1" dirty="0" smtClean="0"/>
              <a:t>Rehabilitation Medicine,</a:t>
            </a:r>
            <a:r>
              <a:rPr lang="en-US" sz="1800" dirty="0" smtClean="0">
                <a:solidFill>
                  <a:srgbClr val="212121"/>
                </a:solidFill>
                <a:latin typeface="Merriweather"/>
              </a:rPr>
              <a:t> [e-journal] 52(11), pp.[</a:t>
            </a:r>
            <a:r>
              <a:rPr lang="en-US" sz="1800" dirty="0" err="1" smtClean="0">
                <a:solidFill>
                  <a:srgbClr val="212121"/>
                </a:solidFill>
                <a:latin typeface="Merriweather"/>
              </a:rPr>
              <a:t>n.k</a:t>
            </a:r>
            <a:r>
              <a:rPr lang="en-US" sz="1800" dirty="0" smtClean="0">
                <a:solidFill>
                  <a:srgbClr val="212121"/>
                </a:solidFill>
                <a:latin typeface="Merriweather"/>
              </a:rPr>
              <a:t>.].</a:t>
            </a:r>
            <a:r>
              <a:rPr lang="en-US" sz="1800" dirty="0" smtClean="0"/>
              <a:t>https://doi.org/10.2340/16501977-2755</a:t>
            </a:r>
            <a:endParaRPr lang="en-US" sz="1800" dirty="0" smtClean="0"/>
          </a:p>
          <a:p>
            <a:r>
              <a:rPr lang="en-US" sz="1800" dirty="0" err="1" smtClean="0"/>
              <a:t>Vinolo</a:t>
            </a:r>
            <a:r>
              <a:rPr lang="en-US" sz="1800" dirty="0" smtClean="0"/>
              <a:t> Gil, MJ, Gonzalez-Medina, G., </a:t>
            </a:r>
            <a:r>
              <a:rPr lang="en-US" sz="1800" dirty="0" err="1" smtClean="0"/>
              <a:t>Lucena</a:t>
            </a:r>
            <a:r>
              <a:rPr lang="en-US" sz="1800" dirty="0" smtClean="0"/>
              <a:t>-Anton, D., Perez-</a:t>
            </a:r>
            <a:r>
              <a:rPr lang="en-US" sz="1800" dirty="0" err="1" smtClean="0"/>
              <a:t>Cabezas</a:t>
            </a:r>
            <a:r>
              <a:rPr lang="en-US" sz="1800" dirty="0" smtClean="0"/>
              <a:t>, V., Ruiz-</a:t>
            </a:r>
            <a:r>
              <a:rPr lang="en-US" sz="1800" dirty="0" err="1" smtClean="0"/>
              <a:t>Molinero</a:t>
            </a:r>
            <a:r>
              <a:rPr lang="en-US" sz="1800" dirty="0" smtClean="0"/>
              <a:t>, MDC., </a:t>
            </a:r>
            <a:r>
              <a:rPr lang="en-US" sz="1800" dirty="0" err="1" smtClean="0"/>
              <a:t>Martín</a:t>
            </a:r>
            <a:r>
              <a:rPr lang="en-US" sz="1800" dirty="0" smtClean="0"/>
              <a:t>-Valero, R.,2021. Augmented Reality in Physical Therapy: Systematic Review and Meta-analysis. </a:t>
            </a:r>
            <a:r>
              <a:rPr lang="en-US" sz="1800" i="1" dirty="0" smtClean="0"/>
              <a:t>JMIR Serious Games</a:t>
            </a:r>
            <a:r>
              <a:rPr lang="en-US" sz="1800" dirty="0" smtClean="0"/>
              <a:t> </a:t>
            </a:r>
            <a:r>
              <a:rPr lang="en-US" sz="1800" dirty="0" smtClean="0">
                <a:solidFill>
                  <a:srgbClr val="212121"/>
                </a:solidFill>
                <a:latin typeface="Merriweather"/>
              </a:rPr>
              <a:t>[e-journal] 9(4),pp.[</a:t>
            </a:r>
            <a:r>
              <a:rPr lang="en-US" sz="1800" dirty="0" err="1" smtClean="0">
                <a:solidFill>
                  <a:srgbClr val="212121"/>
                </a:solidFill>
                <a:latin typeface="Merriweather"/>
              </a:rPr>
              <a:t>n.k</a:t>
            </a:r>
            <a:r>
              <a:rPr lang="en-US" sz="1800" dirty="0" smtClean="0">
                <a:solidFill>
                  <a:srgbClr val="212121"/>
                </a:solidFill>
                <a:latin typeface="Merriweather"/>
              </a:rPr>
              <a:t>.].</a:t>
            </a:r>
            <a:r>
              <a:rPr lang="en-US" sz="1800" dirty="0" smtClean="0"/>
              <a:t>https://doi.org/10.2196/30985</a:t>
            </a:r>
            <a:endParaRPr lang="en-US" sz="1800" dirty="0" smtClean="0"/>
          </a:p>
          <a:p>
            <a:r>
              <a:rPr lang="en-US" sz="1800" dirty="0" smtClean="0"/>
              <a:t>Nam, K.Y., Kim, H.J., Kwon, B.S., Park, J.W., Lee, H.J., </a:t>
            </a:r>
            <a:r>
              <a:rPr lang="en-US" sz="1800" dirty="0" err="1" smtClean="0"/>
              <a:t>Yoo</a:t>
            </a:r>
            <a:r>
              <a:rPr lang="en-US" sz="1800" dirty="0" smtClean="0"/>
              <a:t>, A.,2017. Robot-assisted gait training (</a:t>
            </a:r>
            <a:r>
              <a:rPr lang="en-US" sz="1800" dirty="0" err="1" smtClean="0"/>
              <a:t>Lokomat</a:t>
            </a:r>
            <a:r>
              <a:rPr lang="en-US" sz="1800" dirty="0" smtClean="0"/>
              <a:t>) improves walking function and activity in people with spinal cord injury: a systematic review. </a:t>
            </a:r>
            <a:r>
              <a:rPr lang="en-US" sz="1800" i="1" dirty="0" smtClean="0"/>
              <a:t>J </a:t>
            </a:r>
            <a:r>
              <a:rPr lang="en-US" sz="1800" i="1" dirty="0" err="1" smtClean="0"/>
              <a:t>Neuroeng</a:t>
            </a:r>
            <a:r>
              <a:rPr lang="en-US" sz="1800" i="1" dirty="0" smtClean="0"/>
              <a:t> </a:t>
            </a:r>
            <a:r>
              <a:rPr lang="en-US" sz="1800" i="1" dirty="0" err="1" smtClean="0"/>
              <a:t>Rehabil</a:t>
            </a:r>
            <a:r>
              <a:rPr lang="en-US" sz="1800" i="1" dirty="0" smtClean="0"/>
              <a:t>,</a:t>
            </a:r>
            <a:r>
              <a:rPr lang="en-US" sz="1800" dirty="0" smtClean="0">
                <a:solidFill>
                  <a:srgbClr val="212121"/>
                </a:solidFill>
                <a:latin typeface="Merriweather"/>
              </a:rPr>
              <a:t> [e-journal] 14(1), pp.[</a:t>
            </a:r>
            <a:r>
              <a:rPr lang="en-US" sz="1800" dirty="0" err="1" smtClean="0">
                <a:solidFill>
                  <a:srgbClr val="212121"/>
                </a:solidFill>
                <a:latin typeface="Merriweather"/>
              </a:rPr>
              <a:t>n.k</a:t>
            </a:r>
            <a:r>
              <a:rPr lang="en-US" sz="1800" dirty="0" smtClean="0">
                <a:solidFill>
                  <a:srgbClr val="212121"/>
                </a:solidFill>
                <a:latin typeface="Merriweather"/>
              </a:rPr>
              <a:t>.].</a:t>
            </a:r>
            <a:r>
              <a:rPr lang="en-US" sz="1800" dirty="0" smtClean="0"/>
              <a:t> https://doi.org/10.1186/s12984-017-0232-3</a:t>
            </a:r>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i="1" dirty="0" smtClean="0">
              <a:latin typeface="Merriweather"/>
            </a:endParaRPr>
          </a:p>
          <a:p>
            <a:endParaRPr lang="el-GR" sz="1800" dirty="0"/>
          </a:p>
        </p:txBody>
      </p:sp>
    </p:spTree>
  </p:cSld>
  <p:clrMapOvr>
    <a:masterClrMapping/>
  </p:clrMapOvr>
  <p:transition spd="slow">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749" y="329396"/>
            <a:ext cx="10972800" cy="582613"/>
          </a:xfrm>
        </p:spPr>
        <p:txBody>
          <a:bodyPr/>
          <a:lstStyle/>
          <a:p>
            <a:pPr algn="ctr"/>
            <a:r>
              <a:rPr lang="el-GR" altLang="en-US" dirty="0" smtClean="0"/>
              <a:t>Τι είναι η Τεχνητή Νοημοσύνη</a:t>
            </a:r>
            <a:r>
              <a:rPr lang="en-US" altLang="en-US" dirty="0" smtClean="0"/>
              <a:t>;</a:t>
            </a:r>
            <a:r>
              <a:rPr lang="el-GR" altLang="en-US" dirty="0" smtClean="0"/>
              <a:t> (ΤΝ)</a:t>
            </a:r>
            <a:endParaRPr lang="el-GR" altLang="en-US" dirty="0"/>
          </a:p>
        </p:txBody>
      </p:sp>
      <p:sp>
        <p:nvSpPr>
          <p:cNvPr id="3" name="Content Placeholder 2"/>
          <p:cNvSpPr>
            <a:spLocks noGrp="1"/>
          </p:cNvSpPr>
          <p:nvPr>
            <p:ph sz="half" idx="1"/>
          </p:nvPr>
        </p:nvSpPr>
        <p:spPr>
          <a:xfrm>
            <a:off x="609600" y="1174750"/>
            <a:ext cx="5384800" cy="4953000"/>
          </a:xfrm>
        </p:spPr>
        <p:txBody>
          <a:bodyPr/>
          <a:lstStyle/>
          <a:p>
            <a:pPr marL="0" indent="0">
              <a:buNone/>
            </a:pPr>
            <a:endParaRPr lang="en-US" altLang="en-US" sz="2000" b="1" dirty="0" smtClean="0"/>
          </a:p>
          <a:p>
            <a:pPr marL="0" indent="0">
              <a:buNone/>
            </a:pPr>
            <a:endParaRPr lang="en-US" altLang="en-US" sz="2000" b="1" dirty="0" smtClean="0"/>
          </a:p>
          <a:p>
            <a:pPr marL="0" indent="0">
              <a:buFont typeface="Wingdings" panose="05000000000000000000" pitchFamily="2" charset="2"/>
              <a:buChar char="Ø"/>
            </a:pPr>
            <a:r>
              <a:rPr lang="el-GR" altLang="en-US" sz="2000" b="1" dirty="0" smtClean="0"/>
              <a:t>Τεχνητή </a:t>
            </a:r>
            <a:r>
              <a:rPr lang="el-GR" altLang="en-US" sz="2000" b="1" dirty="0"/>
              <a:t>Νοημοσύνη</a:t>
            </a:r>
            <a:r>
              <a:rPr lang="en-US" altLang="el-GR" sz="2000" b="1" dirty="0"/>
              <a:t> (TN)</a:t>
            </a:r>
            <a:r>
              <a:rPr lang="el-GR" altLang="en-US" sz="2000" b="1" dirty="0" smtClean="0"/>
              <a:t>:</a:t>
            </a:r>
            <a:br>
              <a:rPr lang="el-GR" altLang="en-US" sz="2000" dirty="0"/>
            </a:br>
            <a:r>
              <a:rPr lang="el-GR" altLang="en-US" sz="2000" dirty="0">
                <a:solidFill>
                  <a:srgbClr val="1389B9"/>
                </a:solidFill>
              </a:rPr>
              <a:t>Τομέας της Επιστήμης των Υπολογιστών που ασχολείται με τη σχεδίαση και την υλοποίηση υπολογιστικών συστημάτων </a:t>
            </a:r>
            <a:r>
              <a:rPr lang="el-GR" altLang="en-US" sz="2000" dirty="0" smtClean="0">
                <a:solidFill>
                  <a:srgbClr val="1389B9"/>
                </a:solidFill>
              </a:rPr>
              <a:t>ικανών </a:t>
            </a:r>
            <a:r>
              <a:rPr lang="el-GR" altLang="en-US" sz="2000" dirty="0">
                <a:solidFill>
                  <a:srgbClr val="1389B9"/>
                </a:solidFill>
              </a:rPr>
              <a:t>να μιμηθούν τις ανθρώπινες γνωστικές ικανότητες.</a:t>
            </a:r>
            <a:endParaRPr lang="el-GR" altLang="en-US" sz="2000" dirty="0">
              <a:solidFill>
                <a:schemeClr val="accent1"/>
              </a:solidFill>
            </a:endParaRPr>
          </a:p>
          <a:p>
            <a:pPr marL="0" indent="0">
              <a:buNone/>
            </a:pPr>
            <a:br>
              <a:rPr lang="el-GR" altLang="en-US" sz="2000" b="1" dirty="0"/>
            </a:br>
            <a:endParaRPr lang="el-GR" altLang="el-GR" sz="1000" dirty="0">
              <a:solidFill>
                <a:schemeClr val="accent1"/>
              </a:solidFill>
            </a:endParaRPr>
          </a:p>
        </p:txBody>
      </p:sp>
      <p:pic>
        <p:nvPicPr>
          <p:cNvPr id="6" name="Content Placeholder 5" descr="Screenshot_1"/>
          <p:cNvPicPr>
            <a:picLocks noChangeAspect="1"/>
          </p:cNvPicPr>
          <p:nvPr>
            <p:ph sz="half" idx="2"/>
          </p:nvPr>
        </p:nvPicPr>
        <p:blipFill>
          <a:blip r:embed="rId1"/>
          <a:stretch>
            <a:fillRect/>
          </a:stretch>
        </p:blipFill>
        <p:spPr>
          <a:xfrm>
            <a:off x="6343650" y="1927225"/>
            <a:ext cx="4810125" cy="3448050"/>
          </a:xfrm>
          <a:prstGeom prst="rect">
            <a:avLst/>
          </a:prstGeom>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82613"/>
          </a:xfrm>
        </p:spPr>
        <p:txBody>
          <a:bodyPr/>
          <a:lstStyle/>
          <a:p>
            <a:pPr algn="ctr"/>
            <a:r>
              <a:rPr lang="el-GR" altLang="en-US" dirty="0" smtClean="0"/>
              <a:t>Πού χρησιμεύει </a:t>
            </a:r>
            <a:r>
              <a:rPr lang="el-GR" altLang="en-US" dirty="0"/>
              <a:t>η ΤΝ στην </a:t>
            </a:r>
            <a:r>
              <a:rPr lang="el-GR" altLang="en-US" dirty="0" smtClean="0"/>
              <a:t>Φυσικοθεραπεία</a:t>
            </a:r>
            <a:r>
              <a:rPr lang="en-US" altLang="en-US" dirty="0" smtClean="0"/>
              <a:t>;</a:t>
            </a:r>
            <a:endParaRPr lang="el-GR" altLang="en-US" dirty="0"/>
          </a:p>
        </p:txBody>
      </p:sp>
      <p:sp>
        <p:nvSpPr>
          <p:cNvPr id="3" name="Content Placeholder 2"/>
          <p:cNvSpPr>
            <a:spLocks noGrp="1"/>
          </p:cNvSpPr>
          <p:nvPr>
            <p:ph sz="half" idx="1"/>
          </p:nvPr>
        </p:nvSpPr>
        <p:spPr>
          <a:xfrm>
            <a:off x="609600" y="952500"/>
            <a:ext cx="5384800" cy="5269006"/>
          </a:xfrm>
        </p:spPr>
        <p:txBody>
          <a:bodyPr>
            <a:normAutofit/>
          </a:bodyPr>
          <a:lstStyle/>
          <a:p>
            <a:pPr algn="l">
              <a:buNone/>
            </a:pPr>
            <a:endParaRPr lang="el-GR" sz="1600" dirty="0" smtClean="0"/>
          </a:p>
          <a:p>
            <a:pPr marL="0" indent="0" algn="l">
              <a:buNone/>
            </a:pPr>
            <a:r>
              <a:rPr lang="en-US" sz="1800" dirty="0" err="1" smtClean="0"/>
              <a:t>Οι</a:t>
            </a:r>
            <a:r>
              <a:rPr lang="en-US" sz="1800" dirty="0" smtClean="0"/>
              <a:t> </a:t>
            </a:r>
            <a:r>
              <a:rPr lang="en-US" sz="1800" dirty="0" err="1"/>
              <a:t>φυσιοθεραπευτές</a:t>
            </a:r>
            <a:r>
              <a:rPr lang="en-US" sz="1800" dirty="0"/>
              <a:t> </a:t>
            </a:r>
            <a:r>
              <a:rPr lang="el-GR" sz="1800" dirty="0" smtClean="0"/>
              <a:t> </a:t>
            </a:r>
            <a:r>
              <a:rPr lang="en-US" sz="1800" dirty="0" err="1" smtClean="0"/>
              <a:t>χρησιμοποι</a:t>
            </a:r>
            <a:r>
              <a:rPr lang="el-GR" sz="1800" dirty="0" err="1" smtClean="0"/>
              <a:t>ώτας</a:t>
            </a:r>
            <a:r>
              <a:rPr lang="el-GR" altLang="en-US" sz="1800" dirty="0" smtClean="0"/>
              <a:t> την ΤΝ έχουν την δυνατότητα εγκυρότερης διάγνωσης με βάση</a:t>
            </a:r>
            <a:r>
              <a:rPr lang="en-US" altLang="el-GR" sz="1800" dirty="0" smtClean="0"/>
              <a:t>:</a:t>
            </a:r>
            <a:endParaRPr lang="el-GR" altLang="en-US" sz="1800" dirty="0"/>
          </a:p>
          <a:p>
            <a:pPr algn="l">
              <a:buAutoNum type="arabicPeriod"/>
            </a:pPr>
            <a:r>
              <a:rPr lang="el-GR" sz="1800" b="1" dirty="0" err="1" smtClean="0"/>
              <a:t>Τ</a:t>
            </a:r>
            <a:r>
              <a:rPr lang="en-US" sz="1800" b="1" dirty="0" err="1" smtClean="0"/>
              <a:t>ην</a:t>
            </a:r>
            <a:r>
              <a:rPr lang="en-US" sz="1800" b="1" dirty="0" smtClean="0"/>
              <a:t> </a:t>
            </a:r>
            <a:r>
              <a:rPr lang="en-US" sz="1800" b="1" dirty="0" err="1"/>
              <a:t>παρουσίαση</a:t>
            </a:r>
            <a:r>
              <a:rPr lang="en-US" sz="1800" b="1" dirty="0"/>
              <a:t> </a:t>
            </a:r>
            <a:r>
              <a:rPr lang="en-US" sz="1800" b="1" dirty="0" err="1"/>
              <a:t>συμπτωμάτων</a:t>
            </a:r>
            <a:endParaRPr lang="el-GR" altLang="en-US" sz="1800" b="1" dirty="0"/>
          </a:p>
          <a:p>
            <a:pPr algn="l">
              <a:buAutoNum type="arabicPeriod"/>
            </a:pPr>
            <a:r>
              <a:rPr lang="el-GR" sz="1800" b="1" dirty="0" err="1" smtClean="0"/>
              <a:t>Δ</a:t>
            </a:r>
            <a:r>
              <a:rPr lang="en-US" sz="1800" b="1" dirty="0" err="1" smtClean="0"/>
              <a:t>ημογραφικά</a:t>
            </a:r>
            <a:r>
              <a:rPr lang="en-US" sz="1800" b="1" dirty="0" smtClean="0"/>
              <a:t> </a:t>
            </a:r>
            <a:r>
              <a:rPr lang="en-US" sz="1800" b="1" dirty="0" err="1"/>
              <a:t>στοιχεία</a:t>
            </a:r>
            <a:r>
              <a:rPr lang="en-US" sz="1800" b="1" dirty="0"/>
              <a:t> </a:t>
            </a:r>
            <a:r>
              <a:rPr lang="en-US" sz="1800" b="1" dirty="0" err="1"/>
              <a:t>του</a:t>
            </a:r>
            <a:r>
              <a:rPr lang="en-US" sz="1800" b="1" dirty="0"/>
              <a:t> </a:t>
            </a:r>
            <a:r>
              <a:rPr lang="el-GR" altLang="en-US" sz="1800" b="1" dirty="0"/>
              <a:t>ασθενούς</a:t>
            </a:r>
            <a:endParaRPr lang="el-GR" altLang="en-US" sz="1800" b="1" dirty="0"/>
          </a:p>
          <a:p>
            <a:pPr algn="l">
              <a:buAutoNum type="arabicPeriod"/>
            </a:pPr>
            <a:r>
              <a:rPr lang="el-GR" sz="1800" b="1" dirty="0" err="1" smtClean="0"/>
              <a:t>Σ</a:t>
            </a:r>
            <a:r>
              <a:rPr lang="en-US" sz="1800" b="1" dirty="0" err="1" smtClean="0"/>
              <a:t>χετικά</a:t>
            </a:r>
            <a:r>
              <a:rPr lang="el-GR" altLang="en-US" sz="1800" b="1" dirty="0" smtClean="0"/>
              <a:t> </a:t>
            </a:r>
            <a:r>
              <a:rPr lang="en-US" sz="1800" b="1" dirty="0" err="1"/>
              <a:t>ιστορικ</a:t>
            </a:r>
            <a:r>
              <a:rPr lang="el-GR" altLang="en-US" sz="1800" b="1" dirty="0"/>
              <a:t>ά</a:t>
            </a:r>
            <a:endParaRPr lang="en-US" sz="1800" b="1" dirty="0"/>
          </a:p>
          <a:p>
            <a:pPr algn="l">
              <a:buAutoNum type="arabicPeriod"/>
            </a:pPr>
            <a:r>
              <a:rPr lang="el-GR" sz="1800" b="1" dirty="0" err="1" smtClean="0"/>
              <a:t>Ε</a:t>
            </a:r>
            <a:r>
              <a:rPr lang="en-US" sz="1800" b="1" dirty="0" err="1" smtClean="0"/>
              <a:t>υρήματα</a:t>
            </a:r>
            <a:r>
              <a:rPr lang="en-US" sz="1800" b="1" dirty="0" smtClean="0"/>
              <a:t> </a:t>
            </a:r>
            <a:r>
              <a:rPr lang="en-US" sz="1800" b="1" dirty="0" err="1"/>
              <a:t>κλινικ</a:t>
            </a:r>
            <a:r>
              <a:rPr lang="el-GR" altLang="en-US" sz="1800" b="1" dirty="0" err="1"/>
              <a:t>ών</a:t>
            </a:r>
            <a:r>
              <a:rPr lang="en-US" sz="1800" b="1" dirty="0"/>
              <a:t> </a:t>
            </a:r>
            <a:r>
              <a:rPr lang="en-US" sz="1800" b="1" dirty="0" err="1"/>
              <a:t>εξ</a:t>
            </a:r>
            <a:r>
              <a:rPr lang="el-GR" altLang="en-US" sz="1800" b="1" dirty="0"/>
              <a:t>ε</a:t>
            </a:r>
            <a:r>
              <a:rPr lang="en-US" sz="1800" b="1" dirty="0"/>
              <a:t>τ</a:t>
            </a:r>
            <a:r>
              <a:rPr lang="el-GR" altLang="en-US" sz="1800" b="1" dirty="0"/>
              <a:t>ά</a:t>
            </a:r>
            <a:r>
              <a:rPr lang="en-US" sz="1800" b="1" dirty="0"/>
              <a:t>σ</a:t>
            </a:r>
            <a:r>
              <a:rPr lang="el-GR" altLang="en-US" sz="1800" b="1" dirty="0" err="1"/>
              <a:t>εων</a:t>
            </a:r>
            <a:endParaRPr lang="el-GR" altLang="en-US" sz="1800" b="1" dirty="0"/>
          </a:p>
          <a:p>
            <a:pPr algn="l">
              <a:buAutoNum type="arabicPeriod"/>
            </a:pPr>
            <a:r>
              <a:rPr lang="el-GR" sz="1800" b="1" dirty="0" err="1" smtClean="0"/>
              <a:t>Ε</a:t>
            </a:r>
            <a:r>
              <a:rPr lang="en-US" sz="1800" b="1" dirty="0" err="1" smtClean="0"/>
              <a:t>ιδικές</a:t>
            </a:r>
            <a:r>
              <a:rPr lang="en-US" sz="1800" b="1" dirty="0" smtClean="0"/>
              <a:t> </a:t>
            </a:r>
            <a:r>
              <a:rPr lang="en-US" sz="1800" b="1" dirty="0" err="1" smtClean="0"/>
              <a:t>δοκιμ</a:t>
            </a:r>
            <a:r>
              <a:rPr lang="el-GR" sz="1800" b="1" dirty="0" err="1" smtClean="0"/>
              <a:t>ασίες</a:t>
            </a:r>
            <a:endParaRPr lang="el-GR" altLang="en-US" sz="1800" b="1" dirty="0" smtClean="0"/>
          </a:p>
          <a:p>
            <a:pPr>
              <a:buNone/>
            </a:pPr>
            <a:endParaRPr lang="el-GR" altLang="en-US" sz="1800" dirty="0" smtClean="0"/>
          </a:p>
          <a:p>
            <a:pPr>
              <a:buFont typeface="Wingdings" panose="05000000000000000000" pitchFamily="2" charset="2"/>
              <a:buChar char="Ø"/>
            </a:pPr>
            <a:r>
              <a:rPr lang="el-GR" altLang="en-US" sz="1800" dirty="0" smtClean="0"/>
              <a:t>Οι κυριότερες μορφές της τεχνητής νοημοσύνης που έχουν ενταχθεί στον τομέα της φυσικοθεραπείας είναι η μηχανική μάθηση</a:t>
            </a:r>
            <a:r>
              <a:rPr lang="en-US" altLang="en-US" sz="1800" dirty="0" smtClean="0"/>
              <a:t>, </a:t>
            </a:r>
            <a:r>
              <a:rPr lang="el-GR" altLang="en-US" sz="1800" dirty="0" smtClean="0"/>
              <a:t>η χρήση ρομποτικών συσκευών και η χρήση εικονικής και επαυξημένης πραγματικότητας.</a:t>
            </a:r>
            <a:endParaRPr lang="el-GR" altLang="en-US" sz="1800" b="1" dirty="0"/>
          </a:p>
          <a:p>
            <a:pPr algn="l">
              <a:buNone/>
            </a:pPr>
            <a:endParaRPr lang="el-GR" altLang="en-US" sz="1200" b="1" dirty="0" smtClean="0"/>
          </a:p>
          <a:p>
            <a:pPr algn="l">
              <a:buNone/>
            </a:pPr>
            <a:endParaRPr lang="el-GR" altLang="en-US" sz="1600" b="1" dirty="0"/>
          </a:p>
        </p:txBody>
      </p:sp>
      <p:pic>
        <p:nvPicPr>
          <p:cNvPr id="4" name="Picture 3" descr="Screenshot_2"/>
          <p:cNvPicPr>
            <a:picLocks noChangeAspect="1"/>
          </p:cNvPicPr>
          <p:nvPr/>
        </p:nvPicPr>
        <p:blipFill>
          <a:blip r:embed="rId1"/>
          <a:stretch>
            <a:fillRect/>
          </a:stretch>
        </p:blipFill>
        <p:spPr>
          <a:xfrm>
            <a:off x="6135370" y="1619250"/>
            <a:ext cx="5133975" cy="3619500"/>
          </a:xfrm>
          <a:prstGeom prst="rect">
            <a:avLst/>
          </a:prstGeom>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0975"/>
            <a:ext cx="10972800" cy="582613"/>
          </a:xfrm>
        </p:spPr>
        <p:txBody>
          <a:bodyPr/>
          <a:lstStyle/>
          <a:p>
            <a:pPr algn="ctr"/>
            <a:r>
              <a:rPr lang="el-GR" altLang="en-US" dirty="0" smtClean="0"/>
              <a:t>Μηχανική μάθηση-</a:t>
            </a:r>
            <a:r>
              <a:rPr lang="en-US" altLang="en-US" dirty="0" smtClean="0"/>
              <a:t>Machine </a:t>
            </a:r>
            <a:r>
              <a:rPr lang="en-US" altLang="en-US" dirty="0"/>
              <a:t>Learning (ML)</a:t>
            </a:r>
            <a:endParaRPr lang="en-US" altLang="en-US" dirty="0"/>
          </a:p>
        </p:txBody>
      </p:sp>
      <p:sp>
        <p:nvSpPr>
          <p:cNvPr id="3" name="Content Placeholder 2"/>
          <p:cNvSpPr>
            <a:spLocks noGrp="1"/>
          </p:cNvSpPr>
          <p:nvPr>
            <p:ph sz="half" idx="1"/>
          </p:nvPr>
        </p:nvSpPr>
        <p:spPr>
          <a:xfrm>
            <a:off x="621175" y="1012705"/>
            <a:ext cx="5384800" cy="4953000"/>
          </a:xfrm>
        </p:spPr>
        <p:txBody>
          <a:bodyPr/>
          <a:lstStyle/>
          <a:p>
            <a:pPr marL="0" indent="0">
              <a:buFont typeface="Wingdings" panose="05000000000000000000" pitchFamily="2" charset="2"/>
              <a:buChar char="Ø"/>
            </a:pPr>
            <a:r>
              <a:rPr lang="en-US" sz="2000" b="1" dirty="0" smtClean="0"/>
              <a:t>Machine </a:t>
            </a:r>
            <a:r>
              <a:rPr lang="en-US" sz="2000" b="1" dirty="0"/>
              <a:t>Learning (ML)</a:t>
            </a:r>
            <a:r>
              <a:rPr lang="el-GR" altLang="en-US" sz="2000" b="1" dirty="0"/>
              <a:t>:</a:t>
            </a:r>
            <a:br>
              <a:rPr lang="en-US" sz="2000" dirty="0"/>
            </a:br>
            <a:r>
              <a:rPr lang="el-GR" sz="1800" dirty="0" smtClean="0">
                <a:solidFill>
                  <a:srgbClr val="1389B9"/>
                </a:solidFill>
              </a:rPr>
              <a:t>Αποτελεί κομμάτι</a:t>
            </a:r>
            <a:r>
              <a:rPr lang="en-US" sz="1800" dirty="0" smtClean="0">
                <a:solidFill>
                  <a:srgbClr val="1389B9"/>
                </a:solidFill>
              </a:rPr>
              <a:t> </a:t>
            </a:r>
            <a:r>
              <a:rPr lang="en-US" sz="1800" dirty="0" err="1">
                <a:solidFill>
                  <a:srgbClr val="1389B9"/>
                </a:solidFill>
              </a:rPr>
              <a:t>της</a:t>
            </a:r>
            <a:r>
              <a:rPr lang="en-US" sz="1800" dirty="0">
                <a:solidFill>
                  <a:srgbClr val="1389B9"/>
                </a:solidFill>
              </a:rPr>
              <a:t> </a:t>
            </a:r>
            <a:r>
              <a:rPr lang="en-US" sz="1800" dirty="0" err="1">
                <a:solidFill>
                  <a:srgbClr val="1389B9"/>
                </a:solidFill>
              </a:rPr>
              <a:t>τεχνητής</a:t>
            </a:r>
            <a:r>
              <a:rPr lang="en-US" sz="1800" dirty="0">
                <a:solidFill>
                  <a:srgbClr val="1389B9"/>
                </a:solidFill>
              </a:rPr>
              <a:t> </a:t>
            </a:r>
            <a:r>
              <a:rPr lang="en-US" sz="1800" dirty="0" err="1">
                <a:solidFill>
                  <a:srgbClr val="1389B9"/>
                </a:solidFill>
              </a:rPr>
              <a:t>νοημοσύνης</a:t>
            </a:r>
            <a:r>
              <a:rPr lang="en-US" sz="1800" dirty="0">
                <a:solidFill>
                  <a:srgbClr val="1389B9"/>
                </a:solidFill>
              </a:rPr>
              <a:t> (Artificial Intelligence), </a:t>
            </a:r>
            <a:r>
              <a:rPr lang="en-US" sz="1800" dirty="0" err="1">
                <a:solidFill>
                  <a:srgbClr val="1389B9"/>
                </a:solidFill>
              </a:rPr>
              <a:t>που</a:t>
            </a:r>
            <a:r>
              <a:rPr lang="en-US" sz="1800" dirty="0">
                <a:solidFill>
                  <a:srgbClr val="1389B9"/>
                </a:solidFill>
              </a:rPr>
              <a:t> </a:t>
            </a:r>
            <a:r>
              <a:rPr lang="en-US" sz="1800" dirty="0" err="1">
                <a:solidFill>
                  <a:srgbClr val="1389B9"/>
                </a:solidFill>
              </a:rPr>
              <a:t>βασίζεται</a:t>
            </a:r>
            <a:r>
              <a:rPr lang="en-US" sz="1800" dirty="0">
                <a:solidFill>
                  <a:srgbClr val="1389B9"/>
                </a:solidFill>
              </a:rPr>
              <a:t> </a:t>
            </a:r>
            <a:r>
              <a:rPr lang="en-US" sz="1800" dirty="0" err="1">
                <a:solidFill>
                  <a:srgbClr val="1389B9"/>
                </a:solidFill>
              </a:rPr>
              <a:t>στην</a:t>
            </a:r>
            <a:r>
              <a:rPr lang="en-US" sz="1800" dirty="0">
                <a:solidFill>
                  <a:srgbClr val="1389B9"/>
                </a:solidFill>
              </a:rPr>
              <a:t> </a:t>
            </a:r>
            <a:r>
              <a:rPr lang="en-US" sz="1800" dirty="0" err="1">
                <a:solidFill>
                  <a:srgbClr val="1389B9"/>
                </a:solidFill>
              </a:rPr>
              <a:t>ιδέα</a:t>
            </a:r>
            <a:r>
              <a:rPr lang="en-US" sz="1800" dirty="0">
                <a:solidFill>
                  <a:srgbClr val="1389B9"/>
                </a:solidFill>
              </a:rPr>
              <a:t> </a:t>
            </a:r>
            <a:r>
              <a:rPr lang="en-US" sz="1800" dirty="0" err="1">
                <a:solidFill>
                  <a:srgbClr val="1389B9"/>
                </a:solidFill>
              </a:rPr>
              <a:t>πως</a:t>
            </a:r>
            <a:r>
              <a:rPr lang="en-US" sz="1800" dirty="0">
                <a:solidFill>
                  <a:srgbClr val="1389B9"/>
                </a:solidFill>
              </a:rPr>
              <a:t> </a:t>
            </a:r>
            <a:r>
              <a:rPr lang="en-US" sz="1800" dirty="0" err="1">
                <a:solidFill>
                  <a:srgbClr val="1389B9"/>
                </a:solidFill>
              </a:rPr>
              <a:t>οι</a:t>
            </a:r>
            <a:r>
              <a:rPr lang="en-US" sz="1800" dirty="0">
                <a:solidFill>
                  <a:srgbClr val="1389B9"/>
                </a:solidFill>
              </a:rPr>
              <a:t> </a:t>
            </a:r>
            <a:r>
              <a:rPr lang="en-US" sz="1800" dirty="0" err="1">
                <a:solidFill>
                  <a:srgbClr val="1389B9"/>
                </a:solidFill>
              </a:rPr>
              <a:t>υπολογιστές</a:t>
            </a:r>
            <a:r>
              <a:rPr lang="en-US" sz="1800" dirty="0">
                <a:solidFill>
                  <a:srgbClr val="1389B9"/>
                </a:solidFill>
              </a:rPr>
              <a:t>/</a:t>
            </a:r>
            <a:r>
              <a:rPr lang="en-US" sz="1800" dirty="0" err="1">
                <a:solidFill>
                  <a:srgbClr val="1389B9"/>
                </a:solidFill>
              </a:rPr>
              <a:t>μηχανές</a:t>
            </a:r>
            <a:r>
              <a:rPr lang="en-US" sz="1800" dirty="0">
                <a:solidFill>
                  <a:srgbClr val="1389B9"/>
                </a:solidFill>
              </a:rPr>
              <a:t> </a:t>
            </a:r>
            <a:r>
              <a:rPr lang="en-US" sz="1800" dirty="0" err="1">
                <a:solidFill>
                  <a:srgbClr val="1389B9"/>
                </a:solidFill>
              </a:rPr>
              <a:t>μπορούν</a:t>
            </a:r>
            <a:r>
              <a:rPr lang="en-US" sz="1800" dirty="0">
                <a:solidFill>
                  <a:srgbClr val="1389B9"/>
                </a:solidFill>
              </a:rPr>
              <a:t> </a:t>
            </a:r>
            <a:r>
              <a:rPr lang="en-US" sz="1800" dirty="0" err="1">
                <a:solidFill>
                  <a:srgbClr val="1389B9"/>
                </a:solidFill>
              </a:rPr>
              <a:t>να</a:t>
            </a:r>
            <a:r>
              <a:rPr lang="en-US" sz="1800" dirty="0">
                <a:solidFill>
                  <a:srgbClr val="1389B9"/>
                </a:solidFill>
              </a:rPr>
              <a:t> </a:t>
            </a:r>
            <a:r>
              <a:rPr lang="en-US" sz="1800" dirty="0" err="1">
                <a:solidFill>
                  <a:srgbClr val="1389B9"/>
                </a:solidFill>
              </a:rPr>
              <a:t>μαθαίνουν</a:t>
            </a:r>
            <a:r>
              <a:rPr lang="en-US" sz="1800" dirty="0">
                <a:solidFill>
                  <a:srgbClr val="1389B9"/>
                </a:solidFill>
              </a:rPr>
              <a:t> </a:t>
            </a:r>
            <a:r>
              <a:rPr lang="en-US" sz="1800" dirty="0" err="1">
                <a:solidFill>
                  <a:srgbClr val="1389B9"/>
                </a:solidFill>
              </a:rPr>
              <a:t>από</a:t>
            </a:r>
            <a:r>
              <a:rPr lang="en-US" sz="1800" dirty="0">
                <a:solidFill>
                  <a:srgbClr val="1389B9"/>
                </a:solidFill>
              </a:rPr>
              <a:t> </a:t>
            </a:r>
            <a:r>
              <a:rPr lang="en-US" sz="1800" dirty="0" err="1">
                <a:solidFill>
                  <a:srgbClr val="1389B9"/>
                </a:solidFill>
              </a:rPr>
              <a:t>τα</a:t>
            </a:r>
            <a:r>
              <a:rPr lang="en-US" sz="1800" dirty="0">
                <a:solidFill>
                  <a:srgbClr val="1389B9"/>
                </a:solidFill>
              </a:rPr>
              <a:t> </a:t>
            </a:r>
            <a:r>
              <a:rPr lang="en-US" sz="1800" dirty="0" err="1">
                <a:solidFill>
                  <a:srgbClr val="1389B9"/>
                </a:solidFill>
              </a:rPr>
              <a:t>δεδομένα</a:t>
            </a:r>
            <a:r>
              <a:rPr lang="en-US" sz="1800" dirty="0">
                <a:solidFill>
                  <a:srgbClr val="1389B9"/>
                </a:solidFill>
              </a:rPr>
              <a:t> </a:t>
            </a:r>
            <a:r>
              <a:rPr lang="en-US" sz="1800" dirty="0" err="1">
                <a:solidFill>
                  <a:srgbClr val="1389B9"/>
                </a:solidFill>
              </a:rPr>
              <a:t>που</a:t>
            </a:r>
            <a:r>
              <a:rPr lang="en-US" sz="1800" dirty="0">
                <a:solidFill>
                  <a:srgbClr val="1389B9"/>
                </a:solidFill>
              </a:rPr>
              <a:t> </a:t>
            </a:r>
            <a:r>
              <a:rPr lang="en-US" sz="1800" dirty="0" err="1">
                <a:solidFill>
                  <a:srgbClr val="1389B9"/>
                </a:solidFill>
              </a:rPr>
              <a:t>συλλέγουν</a:t>
            </a:r>
            <a:r>
              <a:rPr lang="en-US" sz="1800" dirty="0">
                <a:solidFill>
                  <a:srgbClr val="1389B9"/>
                </a:solidFill>
              </a:rPr>
              <a:t> </a:t>
            </a:r>
            <a:r>
              <a:rPr lang="en-US" sz="1800" dirty="0" err="1">
                <a:solidFill>
                  <a:srgbClr val="1389B9"/>
                </a:solidFill>
              </a:rPr>
              <a:t>με</a:t>
            </a:r>
            <a:r>
              <a:rPr lang="en-US" sz="1800" dirty="0">
                <a:solidFill>
                  <a:srgbClr val="1389B9"/>
                </a:solidFill>
              </a:rPr>
              <a:t> </a:t>
            </a:r>
            <a:r>
              <a:rPr lang="en-US" sz="1800" dirty="0" err="1">
                <a:solidFill>
                  <a:srgbClr val="1389B9"/>
                </a:solidFill>
              </a:rPr>
              <a:t>σκοπό</a:t>
            </a:r>
            <a:r>
              <a:rPr lang="en-US" sz="1800" dirty="0">
                <a:solidFill>
                  <a:srgbClr val="1389B9"/>
                </a:solidFill>
              </a:rPr>
              <a:t> </a:t>
            </a:r>
            <a:r>
              <a:rPr lang="en-US" sz="1800" dirty="0" err="1">
                <a:solidFill>
                  <a:srgbClr val="1389B9"/>
                </a:solidFill>
              </a:rPr>
              <a:t>να</a:t>
            </a:r>
            <a:r>
              <a:rPr lang="en-US" sz="1800" dirty="0">
                <a:solidFill>
                  <a:srgbClr val="1389B9"/>
                </a:solidFill>
              </a:rPr>
              <a:t> </a:t>
            </a:r>
            <a:r>
              <a:rPr lang="en-US" sz="1800" dirty="0" err="1">
                <a:solidFill>
                  <a:srgbClr val="1389B9"/>
                </a:solidFill>
              </a:rPr>
              <a:t>αναγνωρίζουν</a:t>
            </a:r>
            <a:r>
              <a:rPr lang="en-US" sz="1800" dirty="0">
                <a:solidFill>
                  <a:srgbClr val="1389B9"/>
                </a:solidFill>
              </a:rPr>
              <a:t> </a:t>
            </a:r>
            <a:r>
              <a:rPr lang="en-US" sz="1800" dirty="0" err="1">
                <a:solidFill>
                  <a:srgbClr val="1389B9"/>
                </a:solidFill>
              </a:rPr>
              <a:t>μοτίβα</a:t>
            </a:r>
            <a:r>
              <a:rPr lang="en-US" sz="1800" dirty="0">
                <a:solidFill>
                  <a:srgbClr val="1389B9"/>
                </a:solidFill>
              </a:rPr>
              <a:t> </a:t>
            </a:r>
            <a:r>
              <a:rPr lang="en-US" sz="1800" dirty="0" err="1">
                <a:solidFill>
                  <a:srgbClr val="1389B9"/>
                </a:solidFill>
              </a:rPr>
              <a:t>και</a:t>
            </a:r>
            <a:r>
              <a:rPr lang="en-US" sz="1800" dirty="0">
                <a:solidFill>
                  <a:srgbClr val="1389B9"/>
                </a:solidFill>
              </a:rPr>
              <a:t> </a:t>
            </a:r>
            <a:r>
              <a:rPr lang="en-US" sz="1800" dirty="0" err="1">
                <a:solidFill>
                  <a:srgbClr val="1389B9"/>
                </a:solidFill>
              </a:rPr>
              <a:t>να</a:t>
            </a:r>
            <a:r>
              <a:rPr lang="en-US" sz="1800" dirty="0">
                <a:solidFill>
                  <a:srgbClr val="1389B9"/>
                </a:solidFill>
              </a:rPr>
              <a:t> </a:t>
            </a:r>
            <a:r>
              <a:rPr lang="en-US" sz="1800" dirty="0" err="1">
                <a:solidFill>
                  <a:srgbClr val="1389B9"/>
                </a:solidFill>
              </a:rPr>
              <a:t>παίρνουν</a:t>
            </a:r>
            <a:r>
              <a:rPr lang="en-US" sz="1800" dirty="0">
                <a:solidFill>
                  <a:srgbClr val="1389B9"/>
                </a:solidFill>
              </a:rPr>
              <a:t> </a:t>
            </a:r>
            <a:r>
              <a:rPr lang="en-US" sz="1800" dirty="0" err="1">
                <a:solidFill>
                  <a:srgbClr val="1389B9"/>
                </a:solidFill>
              </a:rPr>
              <a:t>δικές</a:t>
            </a:r>
            <a:r>
              <a:rPr lang="en-US" sz="1800" dirty="0">
                <a:solidFill>
                  <a:srgbClr val="1389B9"/>
                </a:solidFill>
              </a:rPr>
              <a:t> </a:t>
            </a:r>
            <a:r>
              <a:rPr lang="en-US" sz="1800" dirty="0" err="1">
                <a:solidFill>
                  <a:srgbClr val="1389B9"/>
                </a:solidFill>
              </a:rPr>
              <a:t>τους</a:t>
            </a:r>
            <a:r>
              <a:rPr lang="en-US" sz="1800" dirty="0">
                <a:solidFill>
                  <a:srgbClr val="1389B9"/>
                </a:solidFill>
              </a:rPr>
              <a:t> </a:t>
            </a:r>
            <a:r>
              <a:rPr lang="en-US" sz="1800" dirty="0" err="1">
                <a:solidFill>
                  <a:srgbClr val="1389B9"/>
                </a:solidFill>
              </a:rPr>
              <a:t>αποφάσεις</a:t>
            </a:r>
            <a:r>
              <a:rPr lang="en-US" sz="1800" dirty="0" smtClean="0">
                <a:solidFill>
                  <a:srgbClr val="1389B9"/>
                </a:solidFill>
              </a:rPr>
              <a:t>.</a:t>
            </a:r>
            <a:br>
              <a:rPr lang="en-US" sz="2000" dirty="0"/>
            </a:br>
            <a:endParaRPr lang="en-US" sz="1600" dirty="0"/>
          </a:p>
          <a:p>
            <a:pPr marL="0" indent="0">
              <a:buFont typeface="Wingdings" panose="05000000000000000000" pitchFamily="2" charset="2"/>
              <a:buChar char="Ø"/>
            </a:pPr>
            <a:r>
              <a:rPr lang="en-US" sz="2000" dirty="0"/>
              <a:t>To Machine Learning </a:t>
            </a:r>
            <a:r>
              <a:rPr lang="el-GR" sz="2000" dirty="0"/>
              <a:t>χωρίζεται σε 3 </a:t>
            </a:r>
            <a:r>
              <a:rPr lang="el-GR" sz="2000" dirty="0" smtClean="0"/>
              <a:t>κατηγορίες </a:t>
            </a:r>
            <a:r>
              <a:rPr lang="el-GR" sz="2000" dirty="0"/>
              <a:t>αναλόγως το </a:t>
            </a:r>
            <a:r>
              <a:rPr lang="el-GR" sz="2000" dirty="0" smtClean="0"/>
              <a:t>πρότυπο </a:t>
            </a:r>
            <a:r>
              <a:rPr lang="el-GR" sz="2000" dirty="0"/>
              <a:t>εκπαίδευσης που δέχεται το </a:t>
            </a:r>
            <a:r>
              <a:rPr lang="el-GR" sz="2000" dirty="0" smtClean="0"/>
              <a:t>σύστημα</a:t>
            </a:r>
            <a:r>
              <a:rPr lang="en-US" sz="2000" dirty="0" smtClean="0"/>
              <a:t> </a:t>
            </a:r>
            <a:r>
              <a:rPr lang="el-GR" sz="2000" dirty="0" smtClean="0"/>
              <a:t>και διακρίνεται σε</a:t>
            </a:r>
            <a:r>
              <a:rPr lang="en-US" sz="2000" dirty="0" smtClean="0"/>
              <a:t>:</a:t>
            </a:r>
            <a:endParaRPr lang="en-US" sz="2000" dirty="0" smtClean="0"/>
          </a:p>
          <a:p>
            <a:pPr marL="457200" indent="-457200">
              <a:buFont typeface="+mj-lt"/>
              <a:buAutoNum type="arabicPeriod"/>
            </a:pPr>
            <a:r>
              <a:rPr lang="en-US" sz="2000" dirty="0" smtClean="0"/>
              <a:t>E</a:t>
            </a:r>
            <a:r>
              <a:rPr lang="el-GR" sz="2000" dirty="0" err="1" smtClean="0"/>
              <a:t>ποπτευόμενη</a:t>
            </a:r>
            <a:r>
              <a:rPr lang="el-GR" sz="2000" dirty="0" smtClean="0"/>
              <a:t> Μάθηση</a:t>
            </a:r>
            <a:r>
              <a:rPr lang="en-US" sz="2000" dirty="0" smtClean="0"/>
              <a:t> (Supervised - ML)</a:t>
            </a:r>
            <a:endParaRPr lang="en-US" sz="2000" dirty="0" smtClean="0"/>
          </a:p>
          <a:p>
            <a:pPr marL="457200" indent="-457200">
              <a:buFont typeface="+mj-lt"/>
              <a:buAutoNum type="arabicPeriod"/>
            </a:pPr>
            <a:r>
              <a:rPr lang="el-GR" sz="2000" dirty="0" smtClean="0"/>
              <a:t>Μη - Εποπτευόμενη Μάθηση (</a:t>
            </a:r>
            <a:r>
              <a:rPr lang="en-US" sz="2000" dirty="0" smtClean="0"/>
              <a:t>Unsupervised - ML)</a:t>
            </a:r>
            <a:endParaRPr lang="en-US" sz="2000" dirty="0" smtClean="0"/>
          </a:p>
          <a:p>
            <a:pPr marL="457200" indent="-457200">
              <a:buFont typeface="+mj-lt"/>
              <a:buAutoNum type="arabicPeriod"/>
            </a:pPr>
            <a:r>
              <a:rPr lang="el-GR" altLang="en-US" sz="2000" dirty="0" smtClean="0"/>
              <a:t>Ενισχυτική Μάθηση (</a:t>
            </a:r>
            <a:r>
              <a:rPr lang="en-US" altLang="en-US" sz="2000" dirty="0" smtClean="0"/>
              <a:t>Reinforced - ML)</a:t>
            </a:r>
            <a:endParaRPr lang="en-US" sz="2000" dirty="0" smtClean="0"/>
          </a:p>
          <a:p>
            <a:pPr marL="457200" indent="-457200">
              <a:buFont typeface="+mj-lt"/>
              <a:buAutoNum type="arabicPeriod"/>
            </a:pPr>
            <a:endParaRPr lang="en-US" sz="2000" dirty="0" smtClean="0"/>
          </a:p>
        </p:txBody>
      </p:sp>
      <p:pic>
        <p:nvPicPr>
          <p:cNvPr id="4" name="Picture 3" descr="Screenshot_3"/>
          <p:cNvPicPr>
            <a:picLocks noChangeAspect="1"/>
          </p:cNvPicPr>
          <p:nvPr/>
        </p:nvPicPr>
        <p:blipFill>
          <a:blip r:embed="rId1"/>
          <a:srcRect l="8591" t="406" r="-270" b="1068"/>
          <a:stretch>
            <a:fillRect/>
          </a:stretch>
        </p:blipFill>
        <p:spPr>
          <a:xfrm>
            <a:off x="6933565" y="1791335"/>
            <a:ext cx="3449320" cy="3396615"/>
          </a:xfrm>
          <a:prstGeom prst="rect">
            <a:avLst/>
          </a:prstGeom>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1. E</a:t>
            </a:r>
            <a:r>
              <a:rPr lang="el-GR" dirty="0" err="1">
                <a:solidFill>
                  <a:schemeClr val="tx1"/>
                </a:solidFill>
              </a:rPr>
              <a:t>ποπτευόμενη</a:t>
            </a:r>
            <a:r>
              <a:rPr lang="el-GR" dirty="0">
                <a:solidFill>
                  <a:schemeClr val="tx1"/>
                </a:solidFill>
              </a:rPr>
              <a:t> Μάθηση</a:t>
            </a:r>
            <a:r>
              <a:rPr lang="en-US" dirty="0">
                <a:solidFill>
                  <a:schemeClr val="tx1"/>
                </a:solidFill>
              </a:rPr>
              <a:t> (Supervised - ML)</a:t>
            </a:r>
            <a:endParaRPr lang="en-US" dirty="0">
              <a:solidFill>
                <a:schemeClr val="tx1"/>
              </a:solidFill>
            </a:endParaRPr>
          </a:p>
        </p:txBody>
      </p:sp>
      <p:sp>
        <p:nvSpPr>
          <p:cNvPr id="3" name="Content Placeholder 2"/>
          <p:cNvSpPr>
            <a:spLocks noGrp="1"/>
          </p:cNvSpPr>
          <p:nvPr>
            <p:ph sz="half" idx="2"/>
          </p:nvPr>
        </p:nvSpPr>
        <p:spPr>
          <a:xfrm>
            <a:off x="699135" y="1216025"/>
            <a:ext cx="5384800" cy="4953000"/>
          </a:xfrm>
        </p:spPr>
        <p:txBody>
          <a:bodyPr/>
          <a:lstStyle/>
          <a:p>
            <a:pPr marL="0" indent="0" algn="l">
              <a:buNone/>
            </a:pPr>
            <a:r>
              <a:rPr lang="el-GR" sz="2200" b="1" i="1" dirty="0">
                <a:sym typeface="+mn-ea"/>
              </a:rPr>
              <a:t>Εποπτευόμενη Μάθηση</a:t>
            </a:r>
            <a:r>
              <a:rPr lang="el-GR" sz="2200" b="1" dirty="0">
                <a:sym typeface="+mn-ea"/>
              </a:rPr>
              <a:t> (</a:t>
            </a:r>
            <a:r>
              <a:rPr lang="en-US" sz="2200" b="1" dirty="0">
                <a:sym typeface="+mn-ea"/>
              </a:rPr>
              <a:t>SML</a:t>
            </a:r>
            <a:r>
              <a:rPr lang="el-GR" altLang="en-US" sz="2200" b="1" dirty="0">
                <a:sym typeface="+mn-ea"/>
              </a:rPr>
              <a:t>)</a:t>
            </a:r>
            <a:r>
              <a:rPr lang="el-GR" altLang="en-US" sz="2200" dirty="0">
                <a:sym typeface="+mn-ea"/>
              </a:rPr>
              <a:t>:</a:t>
            </a:r>
            <a:br>
              <a:rPr lang="el-GR" altLang="en-US" sz="2200" dirty="0">
                <a:sym typeface="+mn-ea"/>
              </a:rPr>
            </a:br>
            <a:r>
              <a:rPr lang="el-GR" sz="2200" dirty="0">
                <a:sym typeface="+mn-ea"/>
              </a:rPr>
              <a:t>Ο</a:t>
            </a:r>
            <a:r>
              <a:rPr sz="2200">
                <a:sym typeface="+mn-ea"/>
              </a:rPr>
              <a:t> υπολογιστής εκπαιδεύεται σε ένα σύνολο εισόδων και εξόδων δεδομένων, με στόχο την εκμάθηση ενός γενικού κανόνα που αντιστοιχίζει τις δεδομένες εισόδους στις δεδομένες εξόδους. Δύο κύριοι τύποι εποπτευόμενης μάθησης είναι:</a:t>
            </a:r>
            <a:endParaRPr sz="2200">
              <a:sym typeface="+mn-ea"/>
            </a:endParaRPr>
          </a:p>
          <a:p>
            <a:pPr marL="0" indent="0">
              <a:buNone/>
            </a:pPr>
            <a:endParaRPr sz="2200">
              <a:sym typeface="+mn-ea"/>
            </a:endParaRPr>
          </a:p>
          <a:p>
            <a:pPr marL="514350" indent="-514350">
              <a:buFont typeface="+mj-lt"/>
              <a:buAutoNum type="romanUcPeriod"/>
            </a:pPr>
            <a:r>
              <a:rPr sz="2200" b="1">
                <a:sym typeface="+mn-ea"/>
              </a:rPr>
              <a:t>Classification</a:t>
            </a:r>
            <a:r>
              <a:rPr lang="en-US" sz="2200" dirty="0">
                <a:sym typeface="+mn-ea"/>
              </a:rPr>
              <a:t>: </a:t>
            </a:r>
            <a:r>
              <a:rPr lang="el-GR" altLang="en-US" sz="2200" dirty="0">
                <a:sym typeface="+mn-ea"/>
              </a:rPr>
              <a:t>Σ</a:t>
            </a:r>
            <a:r>
              <a:rPr sz="2200">
                <a:sym typeface="+mn-ea"/>
              </a:rPr>
              <a:t>υνεπάγεται την πρόβλεψη μιας ετικέτας τάξης </a:t>
            </a:r>
            <a:br>
              <a:rPr sz="2200">
                <a:sym typeface="+mn-ea"/>
              </a:rPr>
            </a:br>
            <a:endParaRPr sz="2200">
              <a:sym typeface="+mn-ea"/>
            </a:endParaRPr>
          </a:p>
          <a:p>
            <a:pPr>
              <a:buAutoNum type="romanUcPeriod"/>
            </a:pPr>
            <a:r>
              <a:rPr sz="2200" b="1">
                <a:sym typeface="+mn-ea"/>
              </a:rPr>
              <a:t>Regression</a:t>
            </a:r>
            <a:r>
              <a:rPr lang="el-GR" sz="2200" dirty="0">
                <a:sym typeface="+mn-ea"/>
              </a:rPr>
              <a:t>:</a:t>
            </a:r>
            <a:r>
              <a:rPr sz="2200">
                <a:sym typeface="+mn-ea"/>
              </a:rPr>
              <a:t> </a:t>
            </a:r>
            <a:r>
              <a:rPr lang="el-GR" sz="2200" dirty="0">
                <a:sym typeface="+mn-ea"/>
              </a:rPr>
              <a:t>Σ</a:t>
            </a:r>
            <a:r>
              <a:rPr sz="2200">
                <a:sym typeface="+mn-ea"/>
              </a:rPr>
              <a:t>υνεπάγεται την πρόβλεψη μιας αριθμητικής τιμής.</a:t>
            </a:r>
            <a:endParaRPr sz="2200"/>
          </a:p>
          <a:p>
            <a:endParaRPr lang="en-US" sz="2200" dirty="0"/>
          </a:p>
        </p:txBody>
      </p:sp>
      <p:pic>
        <p:nvPicPr>
          <p:cNvPr id="5" name="Εικόνα 10" descr="supervised algorithms - Cheap Online Shopping -"/>
          <p:cNvPicPr>
            <a:picLocks noGrp="1" noChangeAspect="1" noChangeArrowheads="1"/>
          </p:cNvPicPr>
          <p:nvPr>
            <p:ph sz="half" idx="1"/>
          </p:nvPr>
        </p:nvPicPr>
        <p:blipFill>
          <a:blip r:embed="rId1" cstate="print"/>
          <a:srcRect/>
          <a:stretch>
            <a:fillRect/>
          </a:stretch>
        </p:blipFill>
        <p:spPr>
          <a:xfrm>
            <a:off x="6083935" y="1486535"/>
            <a:ext cx="5640705" cy="3578860"/>
          </a:xfrm>
          <a:prstGeom prst="rect">
            <a:avLst/>
          </a:prstGeom>
          <a:noFill/>
          <a:ln w="9525">
            <a:noFill/>
            <a:miter lim="800000"/>
            <a:headEnd/>
            <a:tailEnd/>
          </a:ln>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l-GR" dirty="0"/>
              <a:t>Μη - Εποπτευόμενη Μάθηση (</a:t>
            </a:r>
            <a:r>
              <a:rPr lang="en-US" dirty="0"/>
              <a:t>Unsupervised - ML)</a:t>
            </a:r>
            <a:endParaRPr lang="el-GR" dirty="0"/>
          </a:p>
        </p:txBody>
      </p:sp>
      <p:sp>
        <p:nvSpPr>
          <p:cNvPr id="3" name="Content Placeholder 2"/>
          <p:cNvSpPr>
            <a:spLocks noGrp="1"/>
          </p:cNvSpPr>
          <p:nvPr>
            <p:ph sz="half" idx="1"/>
          </p:nvPr>
        </p:nvSpPr>
        <p:spPr/>
        <p:txBody>
          <a:bodyPr/>
          <a:lstStyle/>
          <a:p>
            <a:pPr marL="0" indent="0">
              <a:buNone/>
            </a:pPr>
            <a:r>
              <a:rPr lang="el-GR" sz="2000" b="1" i="1" dirty="0">
                <a:sym typeface="+mn-ea"/>
              </a:rPr>
              <a:t>Μη - Εποπτευόμενη Μάθηση</a:t>
            </a:r>
            <a:r>
              <a:rPr lang="el-GR" sz="2000" b="1" dirty="0">
                <a:sym typeface="+mn-ea"/>
              </a:rPr>
              <a:t> (</a:t>
            </a:r>
            <a:r>
              <a:rPr lang="en-US" sz="2000" b="1" dirty="0" err="1">
                <a:sym typeface="+mn-ea"/>
              </a:rPr>
              <a:t>UML</a:t>
            </a:r>
            <a:r>
              <a:rPr lang="el-GR" altLang="en-US" sz="2000" b="1" dirty="0">
                <a:sym typeface="+mn-ea"/>
              </a:rPr>
              <a:t>):</a:t>
            </a:r>
            <a:br>
              <a:rPr lang="el-GR" altLang="en-US" sz="2000" b="1" dirty="0">
                <a:sym typeface="+mn-ea"/>
              </a:rPr>
            </a:br>
            <a:r>
              <a:rPr lang="el-GR" altLang="en-US" sz="2000" dirty="0">
                <a:sym typeface="+mn-ea"/>
              </a:rPr>
              <a:t>Ο</a:t>
            </a:r>
            <a:r>
              <a:rPr lang="en-US" sz="2000" dirty="0">
                <a:sym typeface="+mn-ea"/>
              </a:rPr>
              <a:t> </a:t>
            </a:r>
            <a:r>
              <a:rPr lang="en-US" sz="2000" dirty="0" err="1">
                <a:sym typeface="+mn-ea"/>
              </a:rPr>
              <a:t>αλγόριθμος</a:t>
            </a:r>
            <a:r>
              <a:rPr lang="en-US" sz="2000" dirty="0">
                <a:sym typeface="+mn-ea"/>
              </a:rPr>
              <a:t> </a:t>
            </a:r>
            <a:r>
              <a:rPr lang="en-US" sz="2000" dirty="0" err="1">
                <a:sym typeface="+mn-ea"/>
              </a:rPr>
              <a:t>μάθησης</a:t>
            </a:r>
            <a:r>
              <a:rPr lang="en-US" sz="2000" dirty="0">
                <a:sym typeface="+mn-ea"/>
              </a:rPr>
              <a:t> </a:t>
            </a:r>
            <a:r>
              <a:rPr lang="en-US" sz="2000" dirty="0" err="1">
                <a:sym typeface="+mn-ea"/>
              </a:rPr>
              <a:t>λειτουργεί</a:t>
            </a:r>
            <a:r>
              <a:rPr lang="en-US" sz="2000" dirty="0">
                <a:sym typeface="+mn-ea"/>
              </a:rPr>
              <a:t> </a:t>
            </a:r>
            <a:r>
              <a:rPr lang="en-US" sz="2000" dirty="0" err="1">
                <a:sym typeface="+mn-ea"/>
              </a:rPr>
              <a:t>για</a:t>
            </a:r>
            <a:r>
              <a:rPr lang="en-US" sz="2000" dirty="0">
                <a:sym typeface="+mn-ea"/>
              </a:rPr>
              <a:t> </a:t>
            </a:r>
            <a:r>
              <a:rPr lang="en-US" sz="2000" dirty="0" err="1">
                <a:sym typeface="+mn-ea"/>
              </a:rPr>
              <a:t>να</a:t>
            </a:r>
            <a:r>
              <a:rPr lang="en-US" sz="2000" dirty="0">
                <a:sym typeface="+mn-ea"/>
              </a:rPr>
              <a:t> </a:t>
            </a:r>
            <a:r>
              <a:rPr lang="en-US" sz="2000" dirty="0" err="1">
                <a:sym typeface="+mn-ea"/>
              </a:rPr>
              <a:t>ανακαλύψει</a:t>
            </a:r>
            <a:r>
              <a:rPr lang="en-US" sz="2000" dirty="0">
                <a:sym typeface="+mn-ea"/>
              </a:rPr>
              <a:t> </a:t>
            </a:r>
            <a:r>
              <a:rPr lang="en-US" sz="2000" dirty="0" err="1">
                <a:sym typeface="+mn-ea"/>
              </a:rPr>
              <a:t>μόνος</a:t>
            </a:r>
            <a:r>
              <a:rPr lang="en-US" sz="2000" dirty="0">
                <a:sym typeface="+mn-ea"/>
              </a:rPr>
              <a:t> </a:t>
            </a:r>
            <a:r>
              <a:rPr lang="en-US" sz="2000" dirty="0" err="1">
                <a:sym typeface="+mn-ea"/>
              </a:rPr>
              <a:t>του</a:t>
            </a:r>
            <a:r>
              <a:rPr lang="en-US" sz="2000" dirty="0">
                <a:sym typeface="+mn-ea"/>
              </a:rPr>
              <a:t> </a:t>
            </a:r>
            <a:r>
              <a:rPr lang="en-US" sz="2000" dirty="0" err="1">
                <a:sym typeface="+mn-ea"/>
              </a:rPr>
              <a:t>το</a:t>
            </a:r>
            <a:r>
              <a:rPr lang="en-US" sz="2000" dirty="0">
                <a:sym typeface="+mn-ea"/>
              </a:rPr>
              <a:t> </a:t>
            </a:r>
            <a:r>
              <a:rPr lang="en-US" sz="2000" dirty="0" err="1">
                <a:sym typeface="+mn-ea"/>
              </a:rPr>
              <a:t>μοτίβο</a:t>
            </a:r>
            <a:r>
              <a:rPr lang="en-US" sz="2000" dirty="0">
                <a:sym typeface="+mn-ea"/>
              </a:rPr>
              <a:t> ή </a:t>
            </a:r>
            <a:r>
              <a:rPr lang="en-US" sz="2000" dirty="0" err="1">
                <a:sym typeface="+mn-ea"/>
              </a:rPr>
              <a:t>τη</a:t>
            </a:r>
            <a:r>
              <a:rPr lang="en-US" sz="2000" dirty="0">
                <a:sym typeface="+mn-ea"/>
              </a:rPr>
              <a:t> </a:t>
            </a:r>
            <a:r>
              <a:rPr lang="en-US" sz="2000" dirty="0" err="1">
                <a:sym typeface="+mn-ea"/>
              </a:rPr>
              <a:t>δομή</a:t>
            </a:r>
            <a:r>
              <a:rPr lang="en-US" sz="2000" dirty="0">
                <a:sym typeface="+mn-ea"/>
              </a:rPr>
              <a:t> </a:t>
            </a:r>
            <a:r>
              <a:rPr lang="en-US" sz="2000" dirty="0" err="1">
                <a:sym typeface="+mn-ea"/>
              </a:rPr>
              <a:t>στην</a:t>
            </a:r>
            <a:r>
              <a:rPr lang="en-US" sz="2000" dirty="0">
                <a:sym typeface="+mn-ea"/>
              </a:rPr>
              <a:t> </a:t>
            </a:r>
            <a:r>
              <a:rPr lang="en-US" sz="2000" dirty="0" err="1">
                <a:sym typeface="+mn-ea"/>
              </a:rPr>
              <a:t>είσοδο</a:t>
            </a:r>
            <a:r>
              <a:rPr lang="en-US" sz="2000" dirty="0">
                <a:sym typeface="+mn-ea"/>
              </a:rPr>
              <a:t>. </a:t>
            </a:r>
            <a:r>
              <a:rPr lang="en-US" sz="2000" dirty="0" err="1">
                <a:sym typeface="+mn-ea"/>
              </a:rPr>
              <a:t>Δύο</a:t>
            </a:r>
            <a:r>
              <a:rPr lang="en-US" sz="2000" dirty="0">
                <a:sym typeface="+mn-ea"/>
              </a:rPr>
              <a:t> </a:t>
            </a:r>
            <a:r>
              <a:rPr lang="en-US" sz="2000" dirty="0" err="1">
                <a:sym typeface="+mn-ea"/>
              </a:rPr>
              <a:t>κύριοι</a:t>
            </a:r>
            <a:r>
              <a:rPr lang="en-US" sz="2000" dirty="0">
                <a:sym typeface="+mn-ea"/>
              </a:rPr>
              <a:t> </a:t>
            </a:r>
            <a:r>
              <a:rPr lang="en-US" sz="2000" dirty="0" err="1">
                <a:sym typeface="+mn-ea"/>
              </a:rPr>
              <a:t>τύποι</a:t>
            </a:r>
            <a:r>
              <a:rPr lang="en-US" sz="2000" dirty="0">
                <a:sym typeface="+mn-ea"/>
              </a:rPr>
              <a:t> </a:t>
            </a:r>
            <a:r>
              <a:rPr lang="en-US" sz="2000" dirty="0" err="1">
                <a:sym typeface="+mn-ea"/>
              </a:rPr>
              <a:t>μάθησης</a:t>
            </a:r>
            <a:r>
              <a:rPr lang="en-US" sz="2000" dirty="0">
                <a:sym typeface="+mn-ea"/>
              </a:rPr>
              <a:t> </a:t>
            </a:r>
            <a:r>
              <a:rPr lang="en-US" sz="2000" dirty="0" err="1">
                <a:sym typeface="+mn-ea"/>
              </a:rPr>
              <a:t>χωρίς</a:t>
            </a:r>
            <a:r>
              <a:rPr lang="en-US" sz="2000" dirty="0">
                <a:sym typeface="+mn-ea"/>
              </a:rPr>
              <a:t> </a:t>
            </a:r>
            <a:r>
              <a:rPr lang="en-US" sz="2000" dirty="0" err="1">
                <a:sym typeface="+mn-ea"/>
              </a:rPr>
              <a:t>επίβλεψη</a:t>
            </a:r>
            <a:r>
              <a:rPr lang="en-US" sz="2000" dirty="0">
                <a:sym typeface="+mn-ea"/>
              </a:rPr>
              <a:t> </a:t>
            </a:r>
            <a:r>
              <a:rPr lang="en-US" sz="2000" dirty="0" err="1">
                <a:sym typeface="+mn-ea"/>
              </a:rPr>
              <a:t>είναι</a:t>
            </a:r>
            <a:r>
              <a:rPr lang="en-US" sz="2000" dirty="0">
                <a:sym typeface="+mn-ea"/>
              </a:rPr>
              <a:t>: </a:t>
            </a:r>
            <a:br>
              <a:rPr lang="en-US" sz="2000" dirty="0">
                <a:sym typeface="+mn-ea"/>
              </a:rPr>
            </a:br>
            <a:endParaRPr lang="en-US" sz="2000" dirty="0">
              <a:sym typeface="+mn-ea"/>
            </a:endParaRPr>
          </a:p>
          <a:p>
            <a:pPr marL="514350" indent="-514350">
              <a:buFont typeface="+mj-lt"/>
              <a:buAutoNum type="romanUcPeriod"/>
            </a:pPr>
            <a:r>
              <a:rPr lang="en-US" sz="2000" b="1" dirty="0">
                <a:sym typeface="+mn-ea"/>
              </a:rPr>
              <a:t>Clustering</a:t>
            </a:r>
            <a:r>
              <a:rPr lang="el-GR" altLang="en-US" sz="2000" dirty="0">
                <a:sym typeface="+mn-ea"/>
              </a:rPr>
              <a:t>:</a:t>
            </a:r>
            <a:r>
              <a:rPr lang="en-US" sz="2000" dirty="0">
                <a:sym typeface="+mn-ea"/>
              </a:rPr>
              <a:t> </a:t>
            </a:r>
            <a:r>
              <a:rPr lang="el-GR" altLang="en-US" sz="2000" dirty="0">
                <a:sym typeface="+mn-ea"/>
              </a:rPr>
              <a:t>Π</a:t>
            </a:r>
            <a:r>
              <a:rPr lang="en-US" sz="2000" dirty="0" err="1">
                <a:sym typeface="+mn-ea"/>
              </a:rPr>
              <a:t>εριλαμβάνει</a:t>
            </a:r>
            <a:r>
              <a:rPr lang="en-US" sz="2000" dirty="0">
                <a:sym typeface="+mn-ea"/>
              </a:rPr>
              <a:t> </a:t>
            </a:r>
            <a:r>
              <a:rPr lang="en-US" sz="2000" dirty="0" err="1">
                <a:sym typeface="+mn-ea"/>
              </a:rPr>
              <a:t>την</a:t>
            </a:r>
            <a:r>
              <a:rPr lang="en-US" sz="2000" dirty="0">
                <a:sym typeface="+mn-ea"/>
              </a:rPr>
              <a:t> </a:t>
            </a:r>
            <a:r>
              <a:rPr lang="en-US" sz="2000" dirty="0" err="1">
                <a:sym typeface="+mn-ea"/>
              </a:rPr>
              <a:t>ανακάλυψη</a:t>
            </a:r>
            <a:r>
              <a:rPr lang="en-US" sz="2000" dirty="0">
                <a:sym typeface="+mn-ea"/>
              </a:rPr>
              <a:t> </a:t>
            </a:r>
            <a:r>
              <a:rPr lang="en-US" sz="2000" dirty="0" err="1">
                <a:sym typeface="+mn-ea"/>
              </a:rPr>
              <a:t>ομάδων</a:t>
            </a:r>
            <a:r>
              <a:rPr lang="en-US" sz="2000" dirty="0">
                <a:sym typeface="+mn-ea"/>
              </a:rPr>
              <a:t> </a:t>
            </a:r>
            <a:r>
              <a:rPr lang="en-US" sz="2000" dirty="0" err="1">
                <a:sym typeface="+mn-ea"/>
              </a:rPr>
              <a:t>εντός</a:t>
            </a:r>
            <a:r>
              <a:rPr lang="en-US" sz="2000" dirty="0">
                <a:sym typeface="+mn-ea"/>
              </a:rPr>
              <a:t> </a:t>
            </a:r>
            <a:r>
              <a:rPr lang="en-US" sz="2000" dirty="0" err="1">
                <a:sym typeface="+mn-ea"/>
              </a:rPr>
              <a:t>του</a:t>
            </a:r>
            <a:r>
              <a:rPr lang="en-US" sz="2000" dirty="0">
                <a:sym typeface="+mn-ea"/>
              </a:rPr>
              <a:t> </a:t>
            </a:r>
            <a:r>
              <a:rPr lang="en-US" sz="2000" dirty="0" err="1">
                <a:sym typeface="+mn-ea"/>
              </a:rPr>
              <a:t>συνόλου</a:t>
            </a:r>
            <a:r>
              <a:rPr lang="en-US" sz="2000" dirty="0">
                <a:sym typeface="+mn-ea"/>
              </a:rPr>
              <a:t> </a:t>
            </a:r>
            <a:r>
              <a:rPr lang="en-US" sz="2000" dirty="0" err="1">
                <a:sym typeface="+mn-ea"/>
              </a:rPr>
              <a:t>δεδομένων</a:t>
            </a:r>
            <a:r>
              <a:rPr lang="en-US" sz="2000" dirty="0">
                <a:sym typeface="+mn-ea"/>
              </a:rPr>
              <a:t> </a:t>
            </a:r>
            <a:r>
              <a:rPr lang="en-US" sz="2000" dirty="0" err="1">
                <a:sym typeface="+mn-ea"/>
              </a:rPr>
              <a:t>που</a:t>
            </a:r>
            <a:r>
              <a:rPr lang="en-US" sz="2000" dirty="0">
                <a:sym typeface="+mn-ea"/>
              </a:rPr>
              <a:t> </a:t>
            </a:r>
            <a:r>
              <a:rPr lang="en-US" sz="2000" dirty="0" err="1">
                <a:sym typeface="+mn-ea"/>
              </a:rPr>
              <a:t>μοιράζονται</a:t>
            </a:r>
            <a:r>
              <a:rPr lang="en-US" sz="2000" dirty="0">
                <a:sym typeface="+mn-ea"/>
              </a:rPr>
              <a:t> </a:t>
            </a:r>
            <a:r>
              <a:rPr lang="en-US" sz="2000" dirty="0" err="1">
                <a:sym typeface="+mn-ea"/>
              </a:rPr>
              <a:t>παρόμοια</a:t>
            </a:r>
            <a:r>
              <a:rPr lang="en-US" sz="2000" dirty="0">
                <a:sym typeface="+mn-ea"/>
              </a:rPr>
              <a:t> </a:t>
            </a:r>
            <a:r>
              <a:rPr lang="en-US" sz="2000" dirty="0" err="1">
                <a:sym typeface="+mn-ea"/>
              </a:rPr>
              <a:t>χαρακτηριστικά</a:t>
            </a:r>
            <a:r>
              <a:rPr lang="en-US" sz="2000" dirty="0">
                <a:sym typeface="+mn-ea"/>
              </a:rPr>
              <a:t>.</a:t>
            </a:r>
            <a:br>
              <a:rPr lang="en-US" sz="2000" dirty="0">
                <a:sym typeface="+mn-ea"/>
              </a:rPr>
            </a:br>
            <a:endParaRPr lang="en-US" sz="2000" dirty="0">
              <a:sym typeface="+mn-ea"/>
            </a:endParaRPr>
          </a:p>
          <a:p>
            <a:pPr marL="514350" indent="-514350">
              <a:buFont typeface="+mj-lt"/>
              <a:buAutoNum type="romanUcPeriod"/>
            </a:pPr>
            <a:r>
              <a:rPr lang="en-US" sz="2000" b="1" dirty="0">
                <a:sym typeface="+mn-ea"/>
              </a:rPr>
              <a:t>Density estimation</a:t>
            </a:r>
            <a:r>
              <a:rPr lang="el-GR" sz="2000" dirty="0">
                <a:sym typeface="+mn-ea"/>
              </a:rPr>
              <a:t>: Π</a:t>
            </a:r>
            <a:r>
              <a:rPr lang="en-US" sz="2000" dirty="0" err="1">
                <a:sym typeface="+mn-ea"/>
              </a:rPr>
              <a:t>εριλαμβάνει</a:t>
            </a:r>
            <a:r>
              <a:rPr lang="en-US" sz="2000" dirty="0">
                <a:sym typeface="+mn-ea"/>
              </a:rPr>
              <a:t> </a:t>
            </a:r>
            <a:r>
              <a:rPr lang="en-US" sz="2000" dirty="0" err="1">
                <a:sym typeface="+mn-ea"/>
              </a:rPr>
              <a:t>την</a:t>
            </a:r>
            <a:r>
              <a:rPr lang="en-US" sz="2000" dirty="0">
                <a:sym typeface="+mn-ea"/>
              </a:rPr>
              <a:t> </a:t>
            </a:r>
            <a:r>
              <a:rPr lang="en-US" sz="2000" dirty="0" err="1">
                <a:sym typeface="+mn-ea"/>
              </a:rPr>
              <a:t>αξιολόγηση</a:t>
            </a:r>
            <a:r>
              <a:rPr lang="en-US" sz="2000" dirty="0">
                <a:sym typeface="+mn-ea"/>
              </a:rPr>
              <a:t> </a:t>
            </a:r>
            <a:r>
              <a:rPr lang="en-US" sz="2000" dirty="0" err="1">
                <a:sym typeface="+mn-ea"/>
              </a:rPr>
              <a:t>της</a:t>
            </a:r>
            <a:r>
              <a:rPr lang="en-US" sz="2000" dirty="0">
                <a:sym typeface="+mn-ea"/>
              </a:rPr>
              <a:t> </a:t>
            </a:r>
            <a:r>
              <a:rPr lang="en-US" sz="2000" dirty="0" err="1">
                <a:sym typeface="+mn-ea"/>
              </a:rPr>
              <a:t>στατιστικής</a:t>
            </a:r>
            <a:r>
              <a:rPr lang="en-US" sz="2000" dirty="0">
                <a:sym typeface="+mn-ea"/>
              </a:rPr>
              <a:t> </a:t>
            </a:r>
            <a:r>
              <a:rPr lang="en-US" sz="2000" dirty="0" err="1">
                <a:sym typeface="+mn-ea"/>
              </a:rPr>
              <a:t>κατανομής</a:t>
            </a:r>
            <a:r>
              <a:rPr lang="en-US" sz="2000" dirty="0">
                <a:sym typeface="+mn-ea"/>
              </a:rPr>
              <a:t> </a:t>
            </a:r>
            <a:r>
              <a:rPr lang="en-US" sz="2000" dirty="0" err="1">
                <a:sym typeface="+mn-ea"/>
              </a:rPr>
              <a:t>του</a:t>
            </a:r>
            <a:r>
              <a:rPr lang="en-US" sz="2000" dirty="0">
                <a:sym typeface="+mn-ea"/>
              </a:rPr>
              <a:t> </a:t>
            </a:r>
            <a:r>
              <a:rPr lang="en-US" sz="2000" dirty="0" err="1">
                <a:sym typeface="+mn-ea"/>
              </a:rPr>
              <a:t>συνόλου</a:t>
            </a:r>
            <a:r>
              <a:rPr lang="en-US" sz="2000" dirty="0">
                <a:sym typeface="+mn-ea"/>
              </a:rPr>
              <a:t> </a:t>
            </a:r>
            <a:r>
              <a:rPr lang="en-US" sz="2000" dirty="0" err="1">
                <a:sym typeface="+mn-ea"/>
              </a:rPr>
              <a:t>δεδομένων</a:t>
            </a:r>
            <a:r>
              <a:rPr lang="en-US" sz="2000" dirty="0">
                <a:sym typeface="+mn-ea"/>
              </a:rPr>
              <a:t>. </a:t>
            </a:r>
            <a:endParaRPr lang="en-US" sz="2000" dirty="0"/>
          </a:p>
          <a:p>
            <a:endParaRPr lang="en-US" sz="2000" dirty="0"/>
          </a:p>
        </p:txBody>
      </p:sp>
      <p:pic>
        <p:nvPicPr>
          <p:cNvPr id="5" name="Εικόνα 4" descr="Supervised, Unsupervised and Semi-supervised Learning"/>
          <p:cNvPicPr>
            <a:picLocks noGrp="1" noChangeAspect="1" noChangeArrowheads="1"/>
          </p:cNvPicPr>
          <p:nvPr>
            <p:ph sz="half" idx="2"/>
          </p:nvPr>
        </p:nvPicPr>
        <p:blipFill>
          <a:blip r:embed="rId1"/>
          <a:srcRect/>
          <a:stretch>
            <a:fillRect/>
          </a:stretch>
        </p:blipFill>
        <p:spPr>
          <a:xfrm>
            <a:off x="6197600" y="1597660"/>
            <a:ext cx="5384800" cy="4313555"/>
          </a:xfrm>
          <a:prstGeom prst="rect">
            <a:avLst/>
          </a:prstGeom>
          <a:noFill/>
          <a:ln w="9525">
            <a:noFill/>
            <a:miter lim="800000"/>
            <a:headEnd/>
            <a:tailEnd/>
          </a:ln>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a:t>3. Ενισχυτική Μάθηση (</a:t>
            </a:r>
            <a:r>
              <a:rPr lang="en-US" altLang="en-US" dirty="0"/>
              <a:t>Reinforced - ML)</a:t>
            </a:r>
            <a:endParaRPr lang="en-US" altLang="en-US" dirty="0"/>
          </a:p>
        </p:txBody>
      </p:sp>
      <p:sp>
        <p:nvSpPr>
          <p:cNvPr id="3" name="Content Placeholder 2"/>
          <p:cNvSpPr>
            <a:spLocks noGrp="1"/>
          </p:cNvSpPr>
          <p:nvPr>
            <p:ph sz="half" idx="1"/>
          </p:nvPr>
        </p:nvSpPr>
        <p:spPr>
          <a:xfrm>
            <a:off x="609600" y="1443355"/>
            <a:ext cx="5384800" cy="4953000"/>
          </a:xfrm>
        </p:spPr>
        <p:txBody>
          <a:bodyPr/>
          <a:lstStyle/>
          <a:p>
            <a:pPr marL="0" indent="0" algn="l">
              <a:buNone/>
            </a:pPr>
            <a:r>
              <a:rPr lang="el-GR" altLang="en-US" sz="2400" b="1" i="1">
                <a:sym typeface="+mn-ea"/>
              </a:rPr>
              <a:t>Ε</a:t>
            </a:r>
            <a:r>
              <a:rPr lang="en-US" sz="2400" b="1" i="1">
                <a:sym typeface="+mn-ea"/>
              </a:rPr>
              <a:t>νισχυτική </a:t>
            </a:r>
            <a:r>
              <a:rPr lang="el-GR" altLang="en-US" sz="2400" b="1" i="1">
                <a:sym typeface="+mn-ea"/>
              </a:rPr>
              <a:t>Μ</a:t>
            </a:r>
            <a:r>
              <a:rPr lang="en-US" sz="2400" b="1" i="1">
                <a:sym typeface="+mn-ea"/>
              </a:rPr>
              <a:t>άθηση</a:t>
            </a:r>
            <a:r>
              <a:rPr lang="el-GR" altLang="en-US" sz="2400" b="1">
                <a:sym typeface="+mn-ea"/>
              </a:rPr>
              <a:t> </a:t>
            </a:r>
            <a:r>
              <a:rPr lang="en-US" altLang="el-GR" sz="2400" b="1">
                <a:sym typeface="+mn-ea"/>
              </a:rPr>
              <a:t>(</a:t>
            </a:r>
            <a:r>
              <a:rPr lang="en-US" altLang="en-US" sz="2400" b="1">
                <a:sym typeface="+mn-ea"/>
              </a:rPr>
              <a:t>RML)</a:t>
            </a:r>
            <a:r>
              <a:rPr lang="el-GR" altLang="en-US" sz="2400" b="1">
                <a:sym typeface="+mn-ea"/>
              </a:rPr>
              <a:t>:</a:t>
            </a:r>
            <a:br>
              <a:rPr lang="en-US" altLang="en-US" sz="2400" b="1">
                <a:sym typeface="+mn-ea"/>
              </a:rPr>
            </a:br>
            <a:r>
              <a:rPr lang="el-GR" altLang="en-US" sz="2400">
                <a:sym typeface="+mn-ea"/>
              </a:rPr>
              <a:t>Ο</a:t>
            </a:r>
            <a:r>
              <a:rPr lang="en-US" sz="2400">
                <a:sym typeface="+mn-ea"/>
              </a:rPr>
              <a:t> υπολογιστής και οι αλγόριθμοι θα αντιμετωπίσουν ένα πρόβλημα σε ένα δυναμικό περιβάλλον και καθώς εργάζεται για την επίτευξη ενός δεδομένου στόχου, θα λάβει ανατροφοδότηση (ανταμοιβές), που θα ενισχύσουν την προσπάθεια μάθησης και αναζήτησης στόχων.</a:t>
            </a:r>
            <a:endParaRPr lang="en-US" sz="2400"/>
          </a:p>
          <a:p>
            <a:pPr marL="0" indent="0" algn="l">
              <a:buNone/>
            </a:pPr>
            <a:endParaRPr lang="en-US" sz="2400"/>
          </a:p>
        </p:txBody>
      </p:sp>
      <p:pic>
        <p:nvPicPr>
          <p:cNvPr id="13" name="Εικόνα 13" descr="Reinforcement Learning Algorithms and Applications - TechVidvan"/>
          <p:cNvPicPr>
            <a:picLocks noGrp="1" noChangeAspect="1" noChangeArrowheads="1"/>
          </p:cNvPicPr>
          <p:nvPr>
            <p:ph sz="half" idx="2"/>
          </p:nvPr>
        </p:nvPicPr>
        <p:blipFill>
          <a:blip r:embed="rId1"/>
          <a:srcRect/>
          <a:stretch>
            <a:fillRect/>
          </a:stretch>
        </p:blipFill>
        <p:spPr>
          <a:xfrm>
            <a:off x="6197600" y="1651635"/>
            <a:ext cx="5384800" cy="3554730"/>
          </a:xfrm>
          <a:prstGeom prst="rect">
            <a:avLst/>
          </a:prstGeom>
          <a:noFill/>
          <a:ln w="9525">
            <a:noFill/>
            <a:miter lim="800000"/>
            <a:headEnd/>
            <a:tailEnd/>
          </a:ln>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ΡΟΜΠΟΤΙΚΑ ΥΠΟΒΟΗΘΟΥΜΕΝΗ ΒΑΔΙΣΗ </a:t>
            </a:r>
            <a:r>
              <a:rPr lang="en-US" dirty="0"/>
              <a:t>(</a:t>
            </a:r>
            <a:r>
              <a:rPr lang="en-US" dirty="0" err="1"/>
              <a:t>RAGT</a:t>
            </a:r>
            <a:r>
              <a:rPr lang="en-US" dirty="0"/>
              <a:t>)</a:t>
            </a:r>
            <a:endParaRPr lang="en-US" dirty="0"/>
          </a:p>
        </p:txBody>
      </p:sp>
      <p:sp>
        <p:nvSpPr>
          <p:cNvPr id="3" name="Content Placeholder 2"/>
          <p:cNvSpPr>
            <a:spLocks noGrp="1"/>
          </p:cNvSpPr>
          <p:nvPr>
            <p:ph sz="half" idx="1"/>
          </p:nvPr>
        </p:nvSpPr>
        <p:spPr/>
        <p:txBody>
          <a:bodyPr/>
          <a:lstStyle/>
          <a:p>
            <a:pPr marL="0" indent="0">
              <a:buNone/>
            </a:pPr>
            <a:endParaRPr lang="en-US" altLang="en-US" sz="1900" b="1" dirty="0" smtClean="0"/>
          </a:p>
          <a:p>
            <a:pPr marL="0" indent="0">
              <a:buNone/>
            </a:pPr>
            <a:r>
              <a:rPr lang="en-US" altLang="en-US" sz="1900" b="1" dirty="0" err="1" smtClean="0"/>
              <a:t>RAGT</a:t>
            </a:r>
            <a:r>
              <a:rPr lang="el-GR" altLang="en-US" sz="1900" b="1" dirty="0"/>
              <a:t>:</a:t>
            </a:r>
            <a:r>
              <a:rPr lang="en-US" altLang="en-US" sz="1900" dirty="0"/>
              <a:t> </a:t>
            </a:r>
            <a:r>
              <a:rPr lang="en-US" altLang="en-US" sz="1900" dirty="0">
                <a:solidFill>
                  <a:srgbClr val="1389B9"/>
                </a:solidFill>
              </a:rPr>
              <a:t>A</a:t>
            </a:r>
            <a:r>
              <a:rPr lang="el-GR" altLang="en-US" sz="1900" dirty="0" err="1">
                <a:solidFill>
                  <a:srgbClr val="1389B9"/>
                </a:solidFill>
              </a:rPr>
              <a:t>ποτελεί</a:t>
            </a:r>
            <a:r>
              <a:rPr lang="el-GR" altLang="en-US" sz="1900" dirty="0">
                <a:solidFill>
                  <a:srgbClr val="1389B9"/>
                </a:solidFill>
              </a:rPr>
              <a:t> εφαρμογή της ΤΝ στην</a:t>
            </a:r>
            <a:br>
              <a:rPr lang="el-GR" altLang="en-US" sz="1900" dirty="0">
                <a:solidFill>
                  <a:srgbClr val="1389B9"/>
                </a:solidFill>
              </a:rPr>
            </a:br>
            <a:r>
              <a:rPr lang="el-GR" altLang="en-US" sz="1900" dirty="0">
                <a:solidFill>
                  <a:srgbClr val="1389B9"/>
                </a:solidFill>
              </a:rPr>
              <a:t> </a:t>
            </a:r>
            <a:r>
              <a:rPr lang="en-US" altLang="el-GR" sz="1900" dirty="0">
                <a:solidFill>
                  <a:srgbClr val="1389B9"/>
                </a:solidFill>
              </a:rPr>
              <a:t>           </a:t>
            </a:r>
            <a:r>
              <a:rPr lang="el-GR" altLang="en-US" sz="1900" dirty="0">
                <a:solidFill>
                  <a:srgbClr val="1389B9"/>
                </a:solidFill>
              </a:rPr>
              <a:t>φυσικοθεραπεία για να βοηθήσει </a:t>
            </a:r>
            <a:br>
              <a:rPr lang="el-GR" altLang="en-US" sz="1900" dirty="0">
                <a:solidFill>
                  <a:srgbClr val="1389B9"/>
                </a:solidFill>
              </a:rPr>
            </a:br>
            <a:r>
              <a:rPr lang="el-GR" altLang="en-US" sz="1900" dirty="0">
                <a:solidFill>
                  <a:srgbClr val="1389B9"/>
                </a:solidFill>
              </a:rPr>
              <a:t> </a:t>
            </a:r>
            <a:r>
              <a:rPr lang="en-US" altLang="el-GR" sz="1900" dirty="0">
                <a:solidFill>
                  <a:srgbClr val="1389B9"/>
                </a:solidFill>
              </a:rPr>
              <a:t>           </a:t>
            </a:r>
            <a:r>
              <a:rPr lang="el-GR" altLang="en-US" sz="1900" dirty="0">
                <a:solidFill>
                  <a:srgbClr val="1389B9"/>
                </a:solidFill>
              </a:rPr>
              <a:t>ασθενής με δυσλειτουργική βάδιση ως </a:t>
            </a:r>
            <a:br>
              <a:rPr lang="el-GR" altLang="en-US" sz="1900" dirty="0">
                <a:solidFill>
                  <a:srgbClr val="1389B9"/>
                </a:solidFill>
              </a:rPr>
            </a:br>
            <a:r>
              <a:rPr lang="el-GR" altLang="en-US" sz="1900" dirty="0">
                <a:solidFill>
                  <a:srgbClr val="1389B9"/>
                </a:solidFill>
              </a:rPr>
              <a:t> </a:t>
            </a:r>
            <a:r>
              <a:rPr lang="en-US" altLang="el-GR" sz="1900" dirty="0">
                <a:solidFill>
                  <a:srgbClr val="1389B9"/>
                </a:solidFill>
              </a:rPr>
              <a:t>           </a:t>
            </a:r>
            <a:r>
              <a:rPr lang="el-GR" altLang="en-US" sz="1900" dirty="0">
                <a:solidFill>
                  <a:srgbClr val="1389B9"/>
                </a:solidFill>
              </a:rPr>
              <a:t>αποτέλεσμα νευρολογικής διαταραχής</a:t>
            </a:r>
            <a:r>
              <a:rPr lang="el-GR" altLang="en-US" sz="1900" dirty="0" smtClean="0">
                <a:solidFill>
                  <a:srgbClr val="1389B9"/>
                </a:solidFill>
              </a:rPr>
              <a:t>.</a:t>
            </a:r>
            <a:endParaRPr lang="en-US" altLang="en-US" sz="1900" dirty="0" smtClean="0">
              <a:solidFill>
                <a:srgbClr val="1389B9"/>
              </a:solidFill>
            </a:endParaRPr>
          </a:p>
          <a:p>
            <a:pPr marL="0" indent="0">
              <a:buNone/>
            </a:pPr>
            <a:endParaRPr lang="en-US" altLang="en-US" sz="1900" dirty="0" smtClean="0">
              <a:solidFill>
                <a:srgbClr val="1389B9"/>
              </a:solidFill>
            </a:endParaRPr>
          </a:p>
          <a:p>
            <a:pPr marL="0" indent="0">
              <a:buNone/>
            </a:pPr>
            <a:endParaRPr lang="el-GR" altLang="en-US" sz="1900" dirty="0"/>
          </a:p>
          <a:p>
            <a:pPr marL="0" indent="0">
              <a:buNone/>
            </a:pPr>
            <a:r>
              <a:rPr lang="el-GR" altLang="en-US" sz="1800" dirty="0"/>
              <a:t>Η θεραπεία βασίζεται στο διάδρομο με υποστήριξη του βάρους σώματος και επιτυγχάνει λειτουργική κινητική </a:t>
            </a:r>
            <a:r>
              <a:rPr lang="el-GR" altLang="en-US" sz="1800" dirty="0" smtClean="0"/>
              <a:t>επανεκπαίδευση </a:t>
            </a:r>
            <a:r>
              <a:rPr lang="el-GR" altLang="en-US" sz="1800" dirty="0"/>
              <a:t>μέσω </a:t>
            </a:r>
            <a:r>
              <a:rPr lang="el-GR" altLang="en-US" sz="1800" dirty="0" smtClean="0"/>
              <a:t>της </a:t>
            </a:r>
            <a:r>
              <a:rPr lang="el-GR" altLang="en-US" sz="1800" dirty="0" err="1" smtClean="0"/>
              <a:t>επαναληψημότητας</a:t>
            </a:r>
            <a:r>
              <a:rPr lang="el-GR" altLang="en-US" sz="1800" dirty="0" smtClean="0"/>
              <a:t> </a:t>
            </a:r>
            <a:r>
              <a:rPr lang="el-GR" altLang="en-US" sz="1800" dirty="0"/>
              <a:t>κάθε σταδίου της βάδισης. Η εξάσκηση της επαναλαμβανόμενης κίνησης δίνει την δυνατότητα στο νευρικό σύστημα να δημιουργήσει νέα κυκλώματα</a:t>
            </a:r>
            <a:r>
              <a:rPr lang="el-GR" altLang="en-US" sz="1800" dirty="0">
                <a:solidFill>
                  <a:srgbClr val="1389B9"/>
                </a:solidFill>
              </a:rPr>
              <a:t>.</a:t>
            </a:r>
            <a:r>
              <a:rPr lang="el-GR" altLang="en-US" sz="1800" dirty="0"/>
              <a:t> </a:t>
            </a:r>
            <a:endParaRPr lang="el-GR" altLang="en-US" sz="1800" dirty="0"/>
          </a:p>
          <a:p>
            <a:pPr marL="0" indent="0">
              <a:buNone/>
            </a:pPr>
            <a:br>
              <a:rPr lang="el-GR" altLang="en-US" sz="1900" dirty="0"/>
            </a:br>
            <a:endParaRPr lang="el-GR" altLang="en-US" sz="1600" dirty="0"/>
          </a:p>
        </p:txBody>
      </p:sp>
      <p:pic>
        <p:nvPicPr>
          <p:cNvPr id="4" name="Picture 3" descr="Screenshot_5"/>
          <p:cNvPicPr>
            <a:picLocks noChangeAspect="1"/>
          </p:cNvPicPr>
          <p:nvPr/>
        </p:nvPicPr>
        <p:blipFill>
          <a:blip r:embed="rId1"/>
          <a:stretch>
            <a:fillRect/>
          </a:stretch>
        </p:blipFill>
        <p:spPr>
          <a:xfrm>
            <a:off x="6357620" y="1622425"/>
            <a:ext cx="4824730" cy="3362960"/>
          </a:xfrm>
          <a:prstGeom prst="rect">
            <a:avLst/>
          </a:prstGeom>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0</TotalTime>
  <Words>16466</Words>
  <Application>WPS Presentation</Application>
  <PresentationFormat>Προσαρμογή</PresentationFormat>
  <Paragraphs>262</Paragraphs>
  <Slides>21</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Arial</vt:lpstr>
      <vt:lpstr>SimSun</vt:lpstr>
      <vt:lpstr>Wingdings</vt:lpstr>
      <vt:lpstr>Microsoft YaHei</vt:lpstr>
      <vt:lpstr>Arial Unicode MS</vt:lpstr>
      <vt:lpstr>Calibri</vt:lpstr>
      <vt:lpstr>Merriweather</vt:lpstr>
      <vt:lpstr>Segoe Print</vt:lpstr>
      <vt:lpstr>Blue Waves</vt:lpstr>
      <vt:lpstr>ΤΜΗΜΑ ΦΥΣΙΚΟΘΕΡΑΠΕΙΑΣ</vt:lpstr>
      <vt:lpstr>Περιεχόμενα</vt:lpstr>
      <vt:lpstr>Τι είναι η Τεχνητή Νοημοσύνη; (ΤΝ)</vt:lpstr>
      <vt:lpstr>Πού χρησιμεύει η ΤΝ στην Φυσικοθεραπεία;</vt:lpstr>
      <vt:lpstr>Μηχανική μάθηση-Machine Learning (ML)</vt:lpstr>
      <vt:lpstr>1. Eποπτευόμενη Μάθηση (Supervised - ML)</vt:lpstr>
      <vt:lpstr>2. Μη - Εποπτευόμενη Μάθηση (Unsupervised - ML)</vt:lpstr>
      <vt:lpstr>3. Ενισχυτική Μάθηση (Reinforced - ML)</vt:lpstr>
      <vt:lpstr>ΡΟΜΠΟΤΙΚΑ ΥΠΟΒΟΗΘΟΥΜΕΝΗ ΒΑΔΙΣΗ (RAGT)</vt:lpstr>
      <vt:lpstr>ΡΟΜΠΟΤΙΚΑ ΥΠΟΒΟΗΘΟΥΜΕΝΗ ΒΑΔΙΣΗ (RAGT)</vt:lpstr>
      <vt:lpstr>   Εικονική Πραγματικότητα - Virtual Reality ( VR ) </vt:lpstr>
      <vt:lpstr>                Virtual Reality και Φυσικοθεραπεία</vt:lpstr>
      <vt:lpstr>Επαυξημένη Πραγματικότητα - Augmented Reality (AR)</vt:lpstr>
      <vt:lpstr>Augmented Reality και Φυσικοθεραπεία</vt:lpstr>
      <vt:lpstr>                                  ΕΡΕΥΝΕΣ</vt:lpstr>
      <vt:lpstr>PowerPoint 演示文稿</vt:lpstr>
      <vt:lpstr>PowerPoint 演示文稿</vt:lpstr>
      <vt:lpstr>PowerPoint 演示文稿</vt:lpstr>
      <vt:lpstr>PowerPoint 演示文稿</vt:lpstr>
      <vt:lpstr>Συμπεράσματα</vt:lpstr>
      <vt:lpstr>Βιβλιογραφία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Φυσικοθεραπεία και Τεχνιτή Νοημοσύνη (A.I.)</dc:title>
  <dc:creator/>
  <cp:lastModifiedBy>jimaq</cp:lastModifiedBy>
  <cp:revision>128</cp:revision>
  <dcterms:created xsi:type="dcterms:W3CDTF">2022-11-12T17:48:00Z</dcterms:created>
  <dcterms:modified xsi:type="dcterms:W3CDTF">2023-01-08T19:49:12Z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E51B623A86774E20998B33592E5F1114</vt:lpwstr>
  </property>
  <property fmtid="{D5CDD505-2E9C-101B-9397-08002B2CF9AE}" pid="3" name="KSOProductBuildVer">
    <vt:lpwstr>1033-11.2.0.11440</vt:lpwstr>
  </property>
</Properties>
</file>