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BA8EC-A073-48F2-BF70-90F09E5E9D94}" type="datetimeFigureOut">
              <a:rPr lang="el-GR" smtClean="0"/>
              <a:pPr/>
              <a:t>10/3/2014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21A2C-C505-4669-95D8-A4BA7DA3D53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BA8EC-A073-48F2-BF70-90F09E5E9D94}" type="datetimeFigureOut">
              <a:rPr lang="el-GR" smtClean="0"/>
              <a:pPr/>
              <a:t>10/3/2014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21A2C-C505-4669-95D8-A4BA7DA3D53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BA8EC-A073-48F2-BF70-90F09E5E9D94}" type="datetimeFigureOut">
              <a:rPr lang="el-GR" smtClean="0"/>
              <a:pPr/>
              <a:t>10/3/2014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21A2C-C505-4669-95D8-A4BA7DA3D53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BA8EC-A073-48F2-BF70-90F09E5E9D94}" type="datetimeFigureOut">
              <a:rPr lang="el-GR" smtClean="0"/>
              <a:pPr/>
              <a:t>10/3/2014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21A2C-C505-4669-95D8-A4BA7DA3D53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BA8EC-A073-48F2-BF70-90F09E5E9D94}" type="datetimeFigureOut">
              <a:rPr lang="el-GR" smtClean="0"/>
              <a:pPr/>
              <a:t>10/3/2014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21A2C-C505-4669-95D8-A4BA7DA3D53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BA8EC-A073-48F2-BF70-90F09E5E9D94}" type="datetimeFigureOut">
              <a:rPr lang="el-GR" smtClean="0"/>
              <a:pPr/>
              <a:t>10/3/2014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21A2C-C505-4669-95D8-A4BA7DA3D53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BA8EC-A073-48F2-BF70-90F09E5E9D94}" type="datetimeFigureOut">
              <a:rPr lang="el-GR" smtClean="0"/>
              <a:pPr/>
              <a:t>10/3/2014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21A2C-C505-4669-95D8-A4BA7DA3D53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BA8EC-A073-48F2-BF70-90F09E5E9D94}" type="datetimeFigureOut">
              <a:rPr lang="el-GR" smtClean="0"/>
              <a:pPr/>
              <a:t>10/3/2014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21A2C-C505-4669-95D8-A4BA7DA3D53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BA8EC-A073-48F2-BF70-90F09E5E9D94}" type="datetimeFigureOut">
              <a:rPr lang="el-GR" smtClean="0"/>
              <a:pPr/>
              <a:t>10/3/2014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21A2C-C505-4669-95D8-A4BA7DA3D53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BA8EC-A073-48F2-BF70-90F09E5E9D94}" type="datetimeFigureOut">
              <a:rPr lang="el-GR" smtClean="0"/>
              <a:pPr/>
              <a:t>10/3/2014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21A2C-C505-4669-95D8-A4BA7DA3D53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BA8EC-A073-48F2-BF70-90F09E5E9D94}" type="datetimeFigureOut">
              <a:rPr lang="el-GR" smtClean="0"/>
              <a:pPr/>
              <a:t>10/3/2014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21A2C-C505-4669-95D8-A4BA7DA3D53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BA8EC-A073-48F2-BF70-90F09E5E9D94}" type="datetimeFigureOut">
              <a:rPr lang="el-GR" smtClean="0"/>
              <a:pPr/>
              <a:t>10/3/2014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A21A2C-C505-4669-95D8-A4BA7DA3D539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FF00"/>
                </a:solidFill>
              </a:rPr>
              <a:t>ΜΕΛΙΣΣΟΚΟΜΙΑ</a:t>
            </a:r>
            <a:endParaRPr lang="el-GR" dirty="0">
              <a:solidFill>
                <a:srgbClr val="FFFF00"/>
              </a:solidFill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ΜΑΘΗΜΑ 1</a:t>
            </a:r>
            <a:r>
              <a:rPr lang="el-GR" baseline="30000" dirty="0" smtClean="0"/>
              <a:t>Ο</a:t>
            </a:r>
            <a:r>
              <a:rPr lang="el-GR" dirty="0" smtClean="0"/>
              <a:t> 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116632"/>
            <a:ext cx="7772400" cy="1470025"/>
          </a:xfrm>
        </p:spPr>
        <p:txBody>
          <a:bodyPr/>
          <a:lstStyle/>
          <a:p>
            <a:r>
              <a:rPr lang="el-GR" dirty="0" smtClean="0">
                <a:solidFill>
                  <a:srgbClr val="FFFF00"/>
                </a:solidFill>
              </a:rPr>
              <a:t>Δυτική Μέλισσα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endParaRPr lang="el-GR" i="1" dirty="0">
              <a:solidFill>
                <a:srgbClr val="FFFF00"/>
              </a:solidFill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1484784"/>
            <a:ext cx="7520880" cy="1752600"/>
          </a:xfrm>
        </p:spPr>
        <p:txBody>
          <a:bodyPr>
            <a:noAutofit/>
          </a:bodyPr>
          <a:lstStyle/>
          <a:p>
            <a:pPr algn="l"/>
            <a:r>
              <a:rPr lang="el-GR" sz="2500" b="1" dirty="0" smtClean="0"/>
              <a:t>ΒΑΣΙΛΕΙΟ: 	</a:t>
            </a:r>
            <a:r>
              <a:rPr lang="en-US" sz="2500" b="1" dirty="0" smtClean="0"/>
              <a:t>	ANIMALIA</a:t>
            </a:r>
          </a:p>
          <a:p>
            <a:pPr algn="l"/>
            <a:r>
              <a:rPr lang="el-GR" sz="2500" b="1" dirty="0" smtClean="0"/>
              <a:t>ΦΥΛΟ: 	</a:t>
            </a:r>
            <a:r>
              <a:rPr lang="en-US" sz="2500" b="1" dirty="0" smtClean="0"/>
              <a:t>	ARTHROPODA</a:t>
            </a:r>
          </a:p>
          <a:p>
            <a:pPr algn="l"/>
            <a:r>
              <a:rPr lang="el-GR" sz="2500" b="1" dirty="0" smtClean="0"/>
              <a:t>ΚΛΑΣΗ: 	</a:t>
            </a:r>
            <a:r>
              <a:rPr lang="en-US" sz="2500" b="1" dirty="0" smtClean="0"/>
              <a:t>	INSECTA</a:t>
            </a:r>
          </a:p>
          <a:p>
            <a:pPr algn="l"/>
            <a:r>
              <a:rPr lang="el-GR" sz="2500" b="1" dirty="0" smtClean="0"/>
              <a:t>ΤΑΞΗ: 		</a:t>
            </a:r>
            <a:r>
              <a:rPr lang="en-US" sz="2500" b="1" dirty="0" smtClean="0"/>
              <a:t>	HYMENOPTERA</a:t>
            </a:r>
            <a:endParaRPr lang="el-GR" sz="2500" b="1" dirty="0" smtClean="0"/>
          </a:p>
          <a:p>
            <a:pPr algn="l"/>
            <a:r>
              <a:rPr lang="el-GR" sz="2500" b="1" dirty="0" smtClean="0"/>
              <a:t>ΥΠΟΤΑΞΗ: 	</a:t>
            </a:r>
            <a:r>
              <a:rPr lang="en-US" sz="2500" b="1" dirty="0" smtClean="0"/>
              <a:t>	APOCRITA (</a:t>
            </a:r>
            <a:r>
              <a:rPr lang="el-GR" sz="2500" b="1" dirty="0" smtClean="0"/>
              <a:t>ΚΛΕΙΣΤΟΓΑΣΤΡΑ</a:t>
            </a:r>
            <a:r>
              <a:rPr lang="en-US" sz="2500" b="1" dirty="0" smtClean="0"/>
              <a:t>)</a:t>
            </a:r>
            <a:endParaRPr lang="el-GR" sz="2500" b="1" dirty="0" smtClean="0"/>
          </a:p>
          <a:p>
            <a:pPr algn="l"/>
            <a:r>
              <a:rPr lang="el-GR" sz="2500" b="1" dirty="0" smtClean="0"/>
              <a:t>ΣΕΙΡΑ:		</a:t>
            </a:r>
            <a:r>
              <a:rPr lang="en-US" sz="2500" b="1" dirty="0" smtClean="0"/>
              <a:t>	ACULEATA (</a:t>
            </a:r>
            <a:r>
              <a:rPr lang="el-GR" sz="2500" b="1" dirty="0" smtClean="0"/>
              <a:t>ΚΕΝΤΡΟΦΟΡΑ</a:t>
            </a:r>
            <a:r>
              <a:rPr lang="en-US" sz="2500" b="1" dirty="0" smtClean="0"/>
              <a:t>)</a:t>
            </a:r>
            <a:endParaRPr lang="el-GR" sz="2500" b="1" dirty="0" smtClean="0"/>
          </a:p>
          <a:p>
            <a:pPr algn="l"/>
            <a:r>
              <a:rPr lang="el-GR" sz="2500" b="1" dirty="0" smtClean="0"/>
              <a:t>ΥΠΕΡΟΙΚΟΓΕΝΕΙΑ: 	</a:t>
            </a:r>
            <a:r>
              <a:rPr lang="en-US" sz="2500" b="1" dirty="0" smtClean="0"/>
              <a:t>APIDOIDEA</a:t>
            </a:r>
            <a:endParaRPr lang="el-GR" sz="2500" b="1" dirty="0" smtClean="0"/>
          </a:p>
          <a:p>
            <a:pPr algn="l"/>
            <a:r>
              <a:rPr lang="el-GR" sz="2500" b="1" dirty="0" smtClean="0"/>
              <a:t>ΟΙΚΟΓΕΝΕΙΑ:		</a:t>
            </a:r>
            <a:r>
              <a:rPr lang="en-US" sz="2500" b="1" dirty="0" smtClean="0"/>
              <a:t>APIDAE</a:t>
            </a:r>
            <a:endParaRPr lang="el-GR" sz="2500" b="1" dirty="0" smtClean="0"/>
          </a:p>
          <a:p>
            <a:pPr algn="l"/>
            <a:r>
              <a:rPr lang="el-GR" sz="2500" b="1" dirty="0" smtClean="0"/>
              <a:t>ΓΕΝΟΣ:</a:t>
            </a:r>
            <a:r>
              <a:rPr lang="en-US" sz="2500" b="1" dirty="0" smtClean="0"/>
              <a:t>		</a:t>
            </a:r>
            <a:r>
              <a:rPr lang="en-US" sz="2500" b="1" i="1" dirty="0" smtClean="0"/>
              <a:t>APIS</a:t>
            </a:r>
            <a:endParaRPr lang="el-GR" sz="2500" b="1" i="1" dirty="0" smtClean="0"/>
          </a:p>
          <a:p>
            <a:pPr algn="l"/>
            <a:r>
              <a:rPr lang="el-GR" sz="2500" b="1" dirty="0" smtClean="0"/>
              <a:t>ΕΙΔΟΣ:</a:t>
            </a:r>
            <a:r>
              <a:rPr lang="en-US" sz="2500" b="1" dirty="0" smtClean="0"/>
              <a:t>			</a:t>
            </a:r>
            <a:r>
              <a:rPr lang="en-US" sz="2500" b="1" i="1" dirty="0" smtClean="0"/>
              <a:t>MELLIFERA</a:t>
            </a:r>
          </a:p>
          <a:p>
            <a:pPr algn="l"/>
            <a:endParaRPr lang="el-GR" sz="25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116632"/>
            <a:ext cx="7772400" cy="1470025"/>
          </a:xfrm>
        </p:spPr>
        <p:txBody>
          <a:bodyPr/>
          <a:lstStyle/>
          <a:p>
            <a:r>
              <a:rPr lang="el-GR" dirty="0" smtClean="0">
                <a:solidFill>
                  <a:srgbClr val="FFFF00"/>
                </a:solidFill>
              </a:rPr>
              <a:t>Δυτική Μέλισσα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endParaRPr lang="el-GR" i="1" dirty="0">
              <a:solidFill>
                <a:srgbClr val="FFFF00"/>
              </a:solidFill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827584" y="1872407"/>
            <a:ext cx="7776864" cy="1752600"/>
          </a:xfrm>
        </p:spPr>
        <p:txBody>
          <a:bodyPr>
            <a:noAutofit/>
          </a:bodyPr>
          <a:lstStyle/>
          <a:p>
            <a:pPr algn="l">
              <a:spcBef>
                <a:spcPts val="1200"/>
              </a:spcBef>
              <a:buFont typeface="Arial" pitchFamily="34" charset="0"/>
              <a:buChar char="•"/>
            </a:pPr>
            <a:r>
              <a:rPr lang="el-GR" sz="2500" b="1" dirty="0" smtClean="0"/>
              <a:t> Πρόκειται για ένα από 20000 είδη μελισσών</a:t>
            </a:r>
          </a:p>
          <a:p>
            <a:pPr algn="l">
              <a:spcBef>
                <a:spcPts val="1200"/>
              </a:spcBef>
              <a:buFont typeface="Arial" pitchFamily="34" charset="0"/>
              <a:buChar char="•"/>
            </a:pPr>
            <a:r>
              <a:rPr lang="el-GR" sz="2500" b="1" smtClean="0"/>
              <a:t> </a:t>
            </a:r>
            <a:r>
              <a:rPr lang="el-GR" sz="2500" b="1" dirty="0" smtClean="0"/>
              <a:t>Εξελίχθηκαν από τις σφήκες</a:t>
            </a:r>
          </a:p>
          <a:p>
            <a:pPr algn="l">
              <a:spcBef>
                <a:spcPts val="1200"/>
              </a:spcBef>
              <a:buFont typeface="Arial" pitchFamily="34" charset="0"/>
              <a:buChar char="•"/>
            </a:pPr>
            <a:r>
              <a:rPr lang="el-GR" sz="2500" b="1" dirty="0"/>
              <a:t> </a:t>
            </a:r>
            <a:r>
              <a:rPr lang="en-US" sz="2500" b="1" dirty="0" smtClean="0"/>
              <a:t>Hymenoptera</a:t>
            </a:r>
            <a:r>
              <a:rPr lang="el-GR" sz="2500" b="1" dirty="0" smtClean="0"/>
              <a:t> = λεπτές πτέρυγες</a:t>
            </a:r>
            <a:endParaRPr lang="en-US" sz="2500" b="1" dirty="0" smtClean="0"/>
          </a:p>
          <a:p>
            <a:pPr algn="l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500" b="1" dirty="0"/>
              <a:t> </a:t>
            </a:r>
            <a:r>
              <a:rPr lang="en-US" sz="2500" b="1" dirty="0" err="1" smtClean="0"/>
              <a:t>Apocrita</a:t>
            </a:r>
            <a:r>
              <a:rPr lang="en-US" sz="2500" b="1" dirty="0" smtClean="0"/>
              <a:t> = </a:t>
            </a:r>
            <a:r>
              <a:rPr lang="el-GR" sz="2500" b="1" dirty="0" smtClean="0"/>
              <a:t>η κοιλιά διαχωρίζεται σαφώς από τον θώρακα</a:t>
            </a:r>
            <a:endParaRPr lang="en-US" sz="2500" b="1" dirty="0" smtClean="0"/>
          </a:p>
          <a:p>
            <a:pPr algn="l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500" b="1" dirty="0"/>
              <a:t> </a:t>
            </a:r>
            <a:r>
              <a:rPr lang="en-US" sz="2500" b="1" dirty="0" err="1" smtClean="0"/>
              <a:t>Aculeata</a:t>
            </a:r>
            <a:r>
              <a:rPr lang="en-US" sz="2500" b="1" dirty="0" smtClean="0"/>
              <a:t> = </a:t>
            </a:r>
            <a:r>
              <a:rPr lang="el-GR" sz="2500" b="1" dirty="0" smtClean="0"/>
              <a:t>φέρουν κεντρί</a:t>
            </a:r>
          </a:p>
          <a:p>
            <a:pPr algn="l">
              <a:spcBef>
                <a:spcPts val="1200"/>
              </a:spcBef>
              <a:buFont typeface="Arial" pitchFamily="34" charset="0"/>
              <a:buChar char="•"/>
            </a:pPr>
            <a:r>
              <a:rPr lang="el-GR" sz="2500" b="1" dirty="0"/>
              <a:t> </a:t>
            </a:r>
            <a:r>
              <a:rPr lang="en-US" sz="2500" b="1" dirty="0" err="1" smtClean="0"/>
              <a:t>Vespidae</a:t>
            </a:r>
            <a:r>
              <a:rPr lang="en-US" sz="2500" b="1" dirty="0" smtClean="0"/>
              <a:t>, </a:t>
            </a:r>
            <a:r>
              <a:rPr lang="en-US" sz="2500" b="1" dirty="0" err="1" smtClean="0"/>
              <a:t>Formicidae</a:t>
            </a:r>
            <a:r>
              <a:rPr lang="en-US" sz="2500" b="1" dirty="0" smtClean="0"/>
              <a:t>, </a:t>
            </a:r>
            <a:r>
              <a:rPr lang="en-US" sz="2500" b="1" dirty="0" err="1" smtClean="0"/>
              <a:t>Apidoidea</a:t>
            </a:r>
            <a:r>
              <a:rPr lang="en-US" sz="2500" b="1" dirty="0" smtClean="0"/>
              <a:t> (</a:t>
            </a:r>
            <a:r>
              <a:rPr lang="en-US" sz="2500" b="1" dirty="0" err="1" smtClean="0"/>
              <a:t>Bombidae</a:t>
            </a:r>
            <a:r>
              <a:rPr lang="en-US" sz="2500" b="1" dirty="0" smtClean="0"/>
              <a:t>, </a:t>
            </a:r>
            <a:r>
              <a:rPr lang="en-US" sz="2500" b="1" dirty="0" err="1" smtClean="0"/>
              <a:t>Apidae</a:t>
            </a:r>
            <a:r>
              <a:rPr lang="en-US" sz="2500" b="1" dirty="0" smtClean="0"/>
              <a:t>).</a:t>
            </a:r>
            <a:endParaRPr lang="el-GR" sz="25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116632"/>
            <a:ext cx="7772400" cy="1470025"/>
          </a:xfrm>
        </p:spPr>
        <p:txBody>
          <a:bodyPr/>
          <a:lstStyle/>
          <a:p>
            <a:r>
              <a:rPr lang="el-GR" dirty="0" smtClean="0">
                <a:solidFill>
                  <a:srgbClr val="FFFF00"/>
                </a:solidFill>
              </a:rPr>
              <a:t>Φυλές</a:t>
            </a:r>
            <a:endParaRPr lang="el-GR" i="1" dirty="0">
              <a:solidFill>
                <a:srgbClr val="FFFF00"/>
              </a:solidFill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899592" y="1412776"/>
            <a:ext cx="7704856" cy="1752600"/>
          </a:xfrm>
        </p:spPr>
        <p:txBody>
          <a:bodyPr>
            <a:noAutofit/>
          </a:bodyPr>
          <a:lstStyle/>
          <a:p>
            <a:pPr algn="l"/>
            <a:r>
              <a:rPr lang="el-GR" sz="2500" b="1" dirty="0" smtClean="0"/>
              <a:t>Διακρίνονται με βάση βιομετρικές μεθόδους (μελέτη συμπεριφοράς και μορφολογίας των εντόμων).               </a:t>
            </a:r>
          </a:p>
          <a:p>
            <a:pPr algn="l"/>
            <a:r>
              <a:rPr lang="el-GR" sz="2500" b="1" dirty="0" smtClean="0"/>
              <a:t>Προκύπτουν λόγω γεωγραφικής απομόνωσης και οικολογικών προσαρμογών.</a:t>
            </a:r>
          </a:p>
          <a:p>
            <a:pPr algn="l"/>
            <a:endParaRPr lang="el-GR" sz="2500" b="1" dirty="0" smtClean="0"/>
          </a:p>
          <a:p>
            <a:pPr algn="l">
              <a:buFont typeface="Arial" pitchFamily="34" charset="0"/>
              <a:buChar char="•"/>
            </a:pPr>
            <a:r>
              <a:rPr lang="el-GR" sz="2500" b="1" dirty="0"/>
              <a:t> </a:t>
            </a:r>
            <a:r>
              <a:rPr lang="el-GR" sz="2500" b="1" dirty="0" smtClean="0"/>
              <a:t>Ιταλική</a:t>
            </a:r>
          </a:p>
          <a:p>
            <a:pPr algn="l">
              <a:buFont typeface="Arial" pitchFamily="34" charset="0"/>
              <a:buChar char="•"/>
            </a:pPr>
            <a:r>
              <a:rPr lang="el-GR" sz="2500" b="1" dirty="0" smtClean="0"/>
              <a:t> Γκρίζα ή </a:t>
            </a:r>
            <a:r>
              <a:rPr lang="el-GR" sz="2500" b="1" dirty="0" err="1" smtClean="0"/>
              <a:t>καρνιολική</a:t>
            </a:r>
            <a:endParaRPr lang="el-GR" sz="2500" b="1" dirty="0" smtClean="0"/>
          </a:p>
          <a:p>
            <a:pPr algn="l">
              <a:buFont typeface="Arial" pitchFamily="34" charset="0"/>
              <a:buChar char="•"/>
            </a:pPr>
            <a:r>
              <a:rPr lang="el-GR" sz="2500" b="1" dirty="0" smtClean="0"/>
              <a:t> </a:t>
            </a:r>
            <a:r>
              <a:rPr lang="el-GR" sz="2500" b="1" dirty="0" err="1" smtClean="0"/>
              <a:t>Καυκασιανή</a:t>
            </a:r>
            <a:endParaRPr lang="el-GR" sz="2500" b="1" dirty="0" smtClean="0"/>
          </a:p>
          <a:p>
            <a:pPr algn="l">
              <a:buFont typeface="Arial" pitchFamily="34" charset="0"/>
              <a:buChar char="•"/>
            </a:pPr>
            <a:r>
              <a:rPr lang="el-GR" sz="2500" b="1" dirty="0"/>
              <a:t> </a:t>
            </a:r>
            <a:r>
              <a:rPr lang="el-GR" sz="2500" b="1" dirty="0" smtClean="0"/>
              <a:t>Μακεδονική</a:t>
            </a:r>
          </a:p>
          <a:p>
            <a:pPr algn="l">
              <a:buFont typeface="Arial" pitchFamily="34" charset="0"/>
              <a:buChar char="•"/>
            </a:pPr>
            <a:r>
              <a:rPr lang="el-GR" sz="2500" b="1" dirty="0"/>
              <a:t> </a:t>
            </a:r>
            <a:r>
              <a:rPr lang="el-GR" sz="2500" b="1" dirty="0" smtClean="0"/>
              <a:t>Κρητική</a:t>
            </a:r>
          </a:p>
          <a:p>
            <a:pPr algn="l">
              <a:buFont typeface="Arial" pitchFamily="34" charset="0"/>
              <a:buChar char="•"/>
            </a:pPr>
            <a:r>
              <a:rPr lang="el-GR" sz="2500" b="1" dirty="0"/>
              <a:t> </a:t>
            </a:r>
            <a:r>
              <a:rPr lang="el-GR" sz="2500" b="1" dirty="0" smtClean="0"/>
              <a:t>Κυπριακή</a:t>
            </a:r>
          </a:p>
          <a:p>
            <a:pPr algn="l">
              <a:buFont typeface="Arial" pitchFamily="34" charset="0"/>
              <a:buChar char="•"/>
            </a:pPr>
            <a:endParaRPr lang="el-GR" sz="25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116632"/>
            <a:ext cx="7772400" cy="1470025"/>
          </a:xfrm>
        </p:spPr>
        <p:txBody>
          <a:bodyPr/>
          <a:lstStyle/>
          <a:p>
            <a:r>
              <a:rPr lang="el-GR" dirty="0" smtClean="0">
                <a:solidFill>
                  <a:srgbClr val="FFFF00"/>
                </a:solidFill>
              </a:rPr>
              <a:t>Φυλές</a:t>
            </a:r>
            <a:endParaRPr lang="el-GR" i="1" dirty="0">
              <a:solidFill>
                <a:srgbClr val="FFFF00"/>
              </a:solidFill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899592" y="1412776"/>
            <a:ext cx="7704856" cy="1752600"/>
          </a:xfrm>
        </p:spPr>
        <p:txBody>
          <a:bodyPr>
            <a:noAutofit/>
          </a:bodyPr>
          <a:lstStyle/>
          <a:p>
            <a:pPr algn="l"/>
            <a:r>
              <a:rPr lang="el-GR" sz="2500" b="1" dirty="0" smtClean="0"/>
              <a:t>Τα χαρακτηριστικά που λαμβάνονται υπόψη είναι:</a:t>
            </a:r>
          </a:p>
          <a:p>
            <a:pPr algn="l"/>
            <a:endParaRPr lang="el-GR" sz="2500" b="1" dirty="0" smtClean="0"/>
          </a:p>
          <a:p>
            <a:pPr algn="l">
              <a:buFont typeface="Arial" pitchFamily="34" charset="0"/>
              <a:buChar char="•"/>
            </a:pPr>
            <a:r>
              <a:rPr lang="el-GR" sz="2500" b="1" dirty="0"/>
              <a:t> Σ</a:t>
            </a:r>
            <a:r>
              <a:rPr lang="el-GR" sz="2500" b="1" dirty="0" smtClean="0"/>
              <a:t>ωματικό μέγεθος (Μήκος σώματος, </a:t>
            </a:r>
          </a:p>
          <a:p>
            <a:pPr lvl="6" algn="l"/>
            <a:r>
              <a:rPr lang="el-GR" sz="2500" b="1" dirty="0" smtClean="0"/>
              <a:t>Μήκος πτερύγων</a:t>
            </a:r>
          </a:p>
          <a:p>
            <a:pPr lvl="6" algn="l"/>
            <a:r>
              <a:rPr lang="el-GR" sz="2500" b="1" dirty="0" smtClean="0"/>
              <a:t>Διάμετρος θώρακα)</a:t>
            </a:r>
          </a:p>
          <a:p>
            <a:pPr algn="l">
              <a:buFont typeface="Arial" pitchFamily="34" charset="0"/>
              <a:buChar char="•"/>
            </a:pPr>
            <a:r>
              <a:rPr lang="el-GR" sz="2500" b="1" dirty="0" smtClean="0"/>
              <a:t> Χρώμα (10 κλάσεις)</a:t>
            </a:r>
          </a:p>
          <a:p>
            <a:pPr algn="l">
              <a:buFont typeface="Arial" pitchFamily="34" charset="0"/>
              <a:buChar char="•"/>
            </a:pPr>
            <a:r>
              <a:rPr lang="el-GR" sz="2500" b="1" dirty="0" smtClean="0"/>
              <a:t> Μήκος προβοσκίδας</a:t>
            </a:r>
          </a:p>
          <a:p>
            <a:pPr algn="l">
              <a:buFont typeface="Arial" pitchFamily="34" charset="0"/>
              <a:buChar char="•"/>
            </a:pPr>
            <a:r>
              <a:rPr lang="el-GR" sz="2500" b="1" dirty="0"/>
              <a:t> </a:t>
            </a:r>
            <a:r>
              <a:rPr lang="el-GR" sz="2500" b="1" dirty="0" err="1" smtClean="0"/>
              <a:t>Τριχοφυία</a:t>
            </a:r>
            <a:endParaRPr lang="el-GR" sz="2500" b="1" dirty="0" smtClean="0"/>
          </a:p>
          <a:p>
            <a:pPr algn="l">
              <a:buFont typeface="Arial" pitchFamily="34" charset="0"/>
              <a:buChar char="•"/>
            </a:pPr>
            <a:r>
              <a:rPr lang="el-GR" sz="2500" b="1" dirty="0"/>
              <a:t> </a:t>
            </a:r>
            <a:r>
              <a:rPr lang="el-GR" sz="2500" b="1" dirty="0" smtClean="0"/>
              <a:t>Νευρώσεις πτερύγων</a:t>
            </a:r>
          </a:p>
          <a:p>
            <a:pPr algn="l">
              <a:buFont typeface="Arial" pitchFamily="34" charset="0"/>
              <a:buChar char="•"/>
            </a:pPr>
            <a:endParaRPr lang="el-GR" sz="25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116632"/>
            <a:ext cx="7772400" cy="1470025"/>
          </a:xfrm>
        </p:spPr>
        <p:txBody>
          <a:bodyPr/>
          <a:lstStyle/>
          <a:p>
            <a:r>
              <a:rPr lang="el-GR" dirty="0" smtClean="0">
                <a:solidFill>
                  <a:srgbClr val="FFFF00"/>
                </a:solidFill>
              </a:rPr>
              <a:t>Κατηγορίες</a:t>
            </a:r>
            <a:endParaRPr lang="el-GR" i="1" dirty="0">
              <a:solidFill>
                <a:srgbClr val="FFFF00"/>
              </a:solidFill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899592" y="1412776"/>
            <a:ext cx="7704856" cy="1752600"/>
          </a:xfrm>
        </p:spPr>
        <p:txBody>
          <a:bodyPr>
            <a:noAutofit/>
          </a:bodyPr>
          <a:lstStyle/>
          <a:p>
            <a:pPr algn="l">
              <a:spcBef>
                <a:spcPts val="1200"/>
              </a:spcBef>
              <a:buFont typeface="Arial" pitchFamily="34" charset="0"/>
              <a:buChar char="•"/>
            </a:pPr>
            <a:r>
              <a:rPr lang="el-GR" sz="2800" b="1" dirty="0" smtClean="0"/>
              <a:t> Μοναχικά είδη</a:t>
            </a:r>
            <a:r>
              <a:rPr lang="el-GR" sz="2500" b="1" dirty="0" smtClean="0"/>
              <a:t> </a:t>
            </a:r>
          </a:p>
          <a:p>
            <a:pPr algn="l">
              <a:spcBef>
                <a:spcPts val="1200"/>
              </a:spcBef>
            </a:pPr>
            <a:endParaRPr lang="el-GR" sz="2500" b="1" dirty="0" smtClean="0"/>
          </a:p>
          <a:p>
            <a:pPr algn="l">
              <a:spcBef>
                <a:spcPts val="1200"/>
              </a:spcBef>
            </a:pPr>
            <a:r>
              <a:rPr lang="el-GR" sz="2500" b="1" dirty="0" smtClean="0"/>
              <a:t>Το γονιμοποιημένο θηλυκό κατασκευάζει τη φωλιά όπου αποθηκεύει τροφή (γύρη και νέκταρ).</a:t>
            </a:r>
          </a:p>
          <a:p>
            <a:pPr algn="l">
              <a:spcBef>
                <a:spcPts val="1200"/>
              </a:spcBef>
            </a:pPr>
            <a:r>
              <a:rPr lang="el-GR" sz="2500" b="1" dirty="0" smtClean="0"/>
              <a:t>Εκεί γεννά τα ωά της με τα οποία τις περισσότερες φορές δεν έχει καμιά επαφή. «Φροντίδα του γόνου).</a:t>
            </a:r>
          </a:p>
          <a:p>
            <a:pPr algn="l">
              <a:spcBef>
                <a:spcPts val="1200"/>
              </a:spcBef>
            </a:pPr>
            <a:endParaRPr lang="el-GR" sz="25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116632"/>
            <a:ext cx="7772400" cy="1470025"/>
          </a:xfrm>
        </p:spPr>
        <p:txBody>
          <a:bodyPr/>
          <a:lstStyle/>
          <a:p>
            <a:r>
              <a:rPr lang="el-GR" dirty="0" smtClean="0">
                <a:solidFill>
                  <a:srgbClr val="FFFF00"/>
                </a:solidFill>
              </a:rPr>
              <a:t>Κατηγορίες</a:t>
            </a:r>
            <a:endParaRPr lang="el-GR" i="1" dirty="0">
              <a:solidFill>
                <a:srgbClr val="FFFF00"/>
              </a:solidFill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899592" y="1412776"/>
            <a:ext cx="7704856" cy="1752600"/>
          </a:xfrm>
        </p:spPr>
        <p:txBody>
          <a:bodyPr>
            <a:noAutofit/>
          </a:bodyPr>
          <a:lstStyle/>
          <a:p>
            <a:pPr algn="l">
              <a:spcBef>
                <a:spcPts val="1200"/>
              </a:spcBef>
              <a:buFont typeface="Arial" pitchFamily="34" charset="0"/>
              <a:buChar char="•"/>
            </a:pPr>
            <a:r>
              <a:rPr lang="el-GR" sz="2800" b="1" dirty="0"/>
              <a:t> Κοινωνικά είδη</a:t>
            </a:r>
          </a:p>
          <a:p>
            <a:pPr algn="l">
              <a:spcBef>
                <a:spcPts val="1200"/>
              </a:spcBef>
            </a:pPr>
            <a:endParaRPr lang="el-GR" sz="2500" b="1" dirty="0"/>
          </a:p>
          <a:p>
            <a:pPr algn="l">
              <a:spcBef>
                <a:spcPts val="1200"/>
              </a:spcBef>
            </a:pPr>
            <a:r>
              <a:rPr lang="el-GR" sz="2500" b="1" dirty="0" smtClean="0"/>
              <a:t>Πολλά θηλυκά χτίζουν ταυτόχρονα τις φωλιές τους στο ίδιο μέρος. «Συνάθροιση»</a:t>
            </a:r>
          </a:p>
          <a:p>
            <a:pPr algn="l">
              <a:spcBef>
                <a:spcPts val="1200"/>
              </a:spcBef>
            </a:pPr>
            <a:r>
              <a:rPr lang="el-GR" sz="2500" b="1" dirty="0" smtClean="0"/>
              <a:t>Κατά το 2</a:t>
            </a:r>
            <a:r>
              <a:rPr lang="el-GR" sz="2500" b="1" baseline="30000" dirty="0" smtClean="0"/>
              <a:t>ο</a:t>
            </a:r>
            <a:r>
              <a:rPr lang="el-GR" sz="2500" b="1" dirty="0" smtClean="0"/>
              <a:t> στάδιο της κοινωνικής ζωής, κατασκευάζεται ένας κοινός χώρος φωλιάς όπου κάθε θηλυκό φροντίζει το δικό του γόνο.</a:t>
            </a:r>
          </a:p>
          <a:p>
            <a:pPr algn="l">
              <a:spcBef>
                <a:spcPts val="1200"/>
              </a:spcBef>
            </a:pPr>
            <a:r>
              <a:rPr lang="el-GR" sz="2500" b="1" dirty="0" smtClean="0"/>
              <a:t>Κατά το 3</a:t>
            </a:r>
            <a:r>
              <a:rPr lang="el-GR" sz="2500" b="1" baseline="30000" dirty="0" smtClean="0"/>
              <a:t>ο</a:t>
            </a:r>
            <a:r>
              <a:rPr lang="el-GR" sz="2500" b="1" dirty="0" smtClean="0"/>
              <a:t> στάδιο κατανέμεται η εργασία. «Περιποίηση του γόνου).</a:t>
            </a:r>
            <a:endParaRPr lang="el-GR" sz="28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116632"/>
            <a:ext cx="7772400" cy="1470025"/>
          </a:xfrm>
        </p:spPr>
        <p:txBody>
          <a:bodyPr/>
          <a:lstStyle/>
          <a:p>
            <a:r>
              <a:rPr lang="el-GR" dirty="0" smtClean="0">
                <a:solidFill>
                  <a:srgbClr val="FFFF00"/>
                </a:solidFill>
              </a:rPr>
              <a:t>Κατηγορίες</a:t>
            </a:r>
            <a:endParaRPr lang="el-GR" i="1" dirty="0">
              <a:solidFill>
                <a:srgbClr val="FFFF00"/>
              </a:solidFill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899592" y="1412776"/>
            <a:ext cx="7704856" cy="1752600"/>
          </a:xfrm>
        </p:spPr>
        <p:txBody>
          <a:bodyPr>
            <a:noAutofit/>
          </a:bodyPr>
          <a:lstStyle/>
          <a:p>
            <a:pPr algn="l">
              <a:spcBef>
                <a:spcPts val="1200"/>
              </a:spcBef>
              <a:buFont typeface="Arial" pitchFamily="34" charset="0"/>
              <a:buChar char="•"/>
            </a:pPr>
            <a:r>
              <a:rPr lang="el-GR" sz="2800" b="1" dirty="0" smtClean="0"/>
              <a:t> </a:t>
            </a:r>
            <a:r>
              <a:rPr lang="el-GR" sz="2800" b="1" dirty="0" err="1" smtClean="0"/>
              <a:t>Ημικοινωνικά</a:t>
            </a:r>
            <a:r>
              <a:rPr lang="el-GR" sz="2800" b="1" dirty="0" smtClean="0"/>
              <a:t> είδη (</a:t>
            </a:r>
            <a:r>
              <a:rPr lang="el-GR" sz="2800" b="1" dirty="0" err="1" smtClean="0"/>
              <a:t>Βομβίνοι</a:t>
            </a:r>
            <a:r>
              <a:rPr lang="el-GR" sz="2800" b="1" dirty="0" smtClean="0"/>
              <a:t>)</a:t>
            </a:r>
          </a:p>
          <a:p>
            <a:pPr algn="l">
              <a:spcBef>
                <a:spcPts val="1200"/>
              </a:spcBef>
            </a:pPr>
            <a:endParaRPr lang="el-GR" sz="2800" b="1" dirty="0"/>
          </a:p>
          <a:p>
            <a:pPr algn="l">
              <a:spcBef>
                <a:spcPts val="1200"/>
              </a:spcBef>
            </a:pPr>
            <a:r>
              <a:rPr lang="el-GR" sz="2500" b="1" dirty="0" smtClean="0"/>
              <a:t>Ο θηλυκός </a:t>
            </a:r>
            <a:r>
              <a:rPr lang="el-GR" sz="2500" b="1" dirty="0" err="1" smtClean="0"/>
              <a:t>βομβίνος</a:t>
            </a:r>
            <a:r>
              <a:rPr lang="el-GR" sz="2500" b="1" dirty="0" smtClean="0"/>
              <a:t> κατασκευάζει στο έδαφος μια φωλιά με ξερά χόρτα.</a:t>
            </a:r>
          </a:p>
          <a:p>
            <a:pPr algn="l">
              <a:spcBef>
                <a:spcPts val="1200"/>
              </a:spcBef>
            </a:pPr>
            <a:r>
              <a:rPr lang="el-GR" sz="2500" b="1" dirty="0" smtClean="0"/>
              <a:t>Σκάβοντας φτιάχνει ένα κυλινδρικό δοχείο από κερί που εκκρίνει ο ίδιος και εκεί αποθηκεύει νέκταρ.</a:t>
            </a:r>
          </a:p>
          <a:p>
            <a:pPr algn="l">
              <a:spcBef>
                <a:spcPts val="1200"/>
              </a:spcBef>
            </a:pPr>
            <a:r>
              <a:rPr lang="el-GR" sz="2500" b="1" dirty="0" smtClean="0"/>
              <a:t>Κατασκευάζει σφαιρικά κελιά όπου γεννά τα ωά του, τα εφοδιάζει με γύρη και τα σφραγίζει.</a:t>
            </a:r>
          </a:p>
          <a:p>
            <a:pPr algn="l">
              <a:spcBef>
                <a:spcPts val="1200"/>
              </a:spcBef>
            </a:pPr>
            <a:r>
              <a:rPr lang="el-GR" sz="2500" b="1" dirty="0" smtClean="0"/>
              <a:t>Κατά διαστήματα τα ανοίγει και προσθέτει τροφή και αν χρειαστεί διευρύνει τον χώρο.</a:t>
            </a:r>
            <a:endParaRPr lang="el-GR" sz="25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116632"/>
            <a:ext cx="7772400" cy="1470025"/>
          </a:xfrm>
        </p:spPr>
        <p:txBody>
          <a:bodyPr/>
          <a:lstStyle/>
          <a:p>
            <a:r>
              <a:rPr lang="el-GR" dirty="0" smtClean="0">
                <a:solidFill>
                  <a:srgbClr val="FFFF00"/>
                </a:solidFill>
              </a:rPr>
              <a:t>Κατηγορίες</a:t>
            </a:r>
            <a:endParaRPr lang="el-GR" i="1" dirty="0">
              <a:solidFill>
                <a:srgbClr val="FFFF00"/>
              </a:solidFill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899592" y="1412776"/>
            <a:ext cx="7704856" cy="1752600"/>
          </a:xfrm>
        </p:spPr>
        <p:txBody>
          <a:bodyPr>
            <a:noAutofit/>
          </a:bodyPr>
          <a:lstStyle/>
          <a:p>
            <a:pPr algn="l">
              <a:spcBef>
                <a:spcPts val="1200"/>
              </a:spcBef>
              <a:buFont typeface="Arial" pitchFamily="34" charset="0"/>
              <a:buChar char="•"/>
            </a:pPr>
            <a:r>
              <a:rPr lang="el-GR" sz="2500" b="1" dirty="0" smtClean="0"/>
              <a:t> Οι πρώτοι </a:t>
            </a:r>
            <a:r>
              <a:rPr lang="el-GR" sz="2500" b="1" dirty="0" err="1" smtClean="0"/>
              <a:t>βομβίνοι</a:t>
            </a:r>
            <a:r>
              <a:rPr lang="el-GR" sz="2500" b="1" dirty="0" smtClean="0"/>
              <a:t> είναι στείρα θηλυκά, τα οποία φροντίζουν στη συνέχεια για τη συλλογή τροφής, ενώ η μητέρα περιορίζεται σε ωοτοκία.</a:t>
            </a:r>
          </a:p>
          <a:p>
            <a:pPr algn="l">
              <a:spcBef>
                <a:spcPts val="1200"/>
              </a:spcBef>
              <a:buFont typeface="Arial" pitchFamily="34" charset="0"/>
              <a:buChar char="•"/>
            </a:pPr>
            <a:r>
              <a:rPr lang="el-GR" sz="2500" b="1" dirty="0"/>
              <a:t> </a:t>
            </a:r>
            <a:r>
              <a:rPr lang="el-GR" sz="2500" b="1" dirty="0" smtClean="0"/>
              <a:t>Μέχρι το καλοκαίρι η κοινωνία έχει αποκτήσει μερικές εκατοντάδες άτομα και τότε εμφανίζονται τα σεξουαλικά ώριμα άτομα (βασίλισσες και κηφήνες) που ζευγαρώνουν στο τέλος του καλοκαιριού.</a:t>
            </a:r>
          </a:p>
          <a:p>
            <a:pPr algn="l">
              <a:spcBef>
                <a:spcPts val="1200"/>
              </a:spcBef>
              <a:buFont typeface="Arial" pitchFamily="34" charset="0"/>
              <a:buChar char="•"/>
            </a:pPr>
            <a:r>
              <a:rPr lang="el-GR" sz="2500" b="1" dirty="0" smtClean="0"/>
              <a:t> Τα αρσενικά αποθνήσκουν</a:t>
            </a:r>
          </a:p>
          <a:p>
            <a:pPr algn="l">
              <a:spcBef>
                <a:spcPts val="1200"/>
              </a:spcBef>
              <a:buFont typeface="Arial" pitchFamily="34" charset="0"/>
              <a:buChar char="•"/>
            </a:pPr>
            <a:r>
              <a:rPr lang="el-GR" sz="2500" b="1" dirty="0"/>
              <a:t> </a:t>
            </a:r>
            <a:r>
              <a:rPr lang="el-GR" sz="2500" b="1" dirty="0" smtClean="0"/>
              <a:t>Η κοινωνία διαλύεται</a:t>
            </a:r>
          </a:p>
          <a:p>
            <a:pPr algn="l">
              <a:spcBef>
                <a:spcPts val="1200"/>
              </a:spcBef>
              <a:buFont typeface="Arial" pitchFamily="34" charset="0"/>
              <a:buChar char="•"/>
            </a:pPr>
            <a:r>
              <a:rPr lang="el-GR" sz="2500" b="1" dirty="0"/>
              <a:t> </a:t>
            </a:r>
            <a:r>
              <a:rPr lang="el-GR" sz="2500" b="1" dirty="0" smtClean="0"/>
              <a:t>Τα γονιμοποιημένα θηλυκά αναζητούν μέρος για διαχείμαση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353</Words>
  <Application>Microsoft Office PowerPoint</Application>
  <PresentationFormat>Προβολή στην οθόνη (4:3)</PresentationFormat>
  <Paragraphs>64</Paragraphs>
  <Slides>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0" baseType="lpstr">
      <vt:lpstr>Θέμα του Office</vt:lpstr>
      <vt:lpstr>ΜΕΛΙΣΣΟΚΟΜΙΑ</vt:lpstr>
      <vt:lpstr>Δυτική Μέλισσα </vt:lpstr>
      <vt:lpstr>Δυτική Μέλισσα </vt:lpstr>
      <vt:lpstr>Φυλές</vt:lpstr>
      <vt:lpstr>Φυλές</vt:lpstr>
      <vt:lpstr>Κατηγορίες</vt:lpstr>
      <vt:lpstr>Κατηγορίες</vt:lpstr>
      <vt:lpstr>Κατηγορίες</vt:lpstr>
      <vt:lpstr>Κατηγορίες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ΜΕΛΙΣΣΟΚΟΜΙΑ</dc:title>
  <dc:creator>gkapotis</dc:creator>
  <cp:lastModifiedBy>gkapotis</cp:lastModifiedBy>
  <cp:revision>10</cp:revision>
  <dcterms:created xsi:type="dcterms:W3CDTF">2011-03-08T15:37:44Z</dcterms:created>
  <dcterms:modified xsi:type="dcterms:W3CDTF">2014-03-10T10:13:23Z</dcterms:modified>
</cp:coreProperties>
</file>