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5" r:id="rId2"/>
    <p:sldId id="28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  <p:sldId id="268" r:id="rId15"/>
    <p:sldId id="269" r:id="rId16"/>
    <p:sldId id="287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C3F23-B350-424F-8994-1B3B87DFDB27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20BD0-C07C-4DC9-B96C-DA84133DE0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974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012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553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327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0644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3556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284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659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8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23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739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82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879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58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564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133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91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15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640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97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/>
              <a:t>7/9/2015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25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ΕΥΦΥΗ ΣΥΣΤΗΜΑΤΑ ΜΕΤΑΦΟΡΩΝ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2: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Χρήση Ευφυών Συστημάτων Μεταφορών στην ανίχνευση ατυχήματος</a:t>
            </a:r>
            <a:endParaRPr lang="en-US" sz="2800" dirty="0" smtClean="0"/>
          </a:p>
          <a:p>
            <a:endParaRPr lang="el-GR" sz="1100" dirty="0" smtClean="0"/>
          </a:p>
          <a:p>
            <a:r>
              <a:rPr lang="el-GR" sz="2800" b="1" dirty="0" smtClean="0"/>
              <a:t>Διδάσκων: Γεώργιος Στεφανίδης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Πολιτικών Μηχανικών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Επιτυχής αλγόριθμος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>
                <a:latin typeface="Cambria" panose="02040503050406030204" pitchFamily="18" charset="0"/>
              </a:rPr>
              <a:t>Πρέπει να υποστηρίζει</a:t>
            </a:r>
            <a:r>
              <a:rPr lang="en-US" dirty="0" smtClean="0">
                <a:latin typeface="Cambria" panose="0204050305040603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Επιτάχυνση ανίχνευσης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Επιτάχυνση επαναλειτουργίας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Μεγιστοποίηση ρυθμού ανίχνευσης, </a:t>
            </a:r>
            <a:r>
              <a:rPr lang="en-US" dirty="0" smtClean="0">
                <a:latin typeface="Cambria" panose="02040503050406030204" pitchFamily="18" charset="0"/>
              </a:rPr>
              <a:t>DR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Μεγιστοποίηση αριθμού ανιχνευμένων 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ατυχημάτων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Μεγιστοποίηση εύρους τύπων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ανιχνευμένων ατυχημάτων</a:t>
            </a:r>
            <a:endParaRPr lang="el-GR" dirty="0">
              <a:latin typeface="Cambria" panose="02040503050406030204" pitchFamily="18" charset="0"/>
            </a:endParaRP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8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Επιτυχής αλγόριθμος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Ελαχιστοποίηση ρυθμού λανθασμένων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συναγερμών</a:t>
            </a:r>
            <a:r>
              <a:rPr lang="en-US" dirty="0" smtClean="0">
                <a:latin typeface="Cambria" panose="02040503050406030204" pitchFamily="18" charset="0"/>
              </a:rPr>
              <a:t>, FAR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Ελαχιστοποίηση λανθασμένων συναγερμών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Ελαχιστοποίηση χρόνου ανίχνευσης, </a:t>
            </a:r>
            <a:r>
              <a:rPr lang="en-US" dirty="0" smtClean="0">
                <a:latin typeface="Cambria" panose="02040503050406030204" pitchFamily="18" charset="0"/>
              </a:rPr>
              <a:t>TTD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Ελαχιστοποίηση κόστους λανθασμένων συναγερμών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Υποστήριξη των σκοπών του κέντρου ελέγχου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39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Ελλείψεις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l-GR" dirty="0" smtClean="0"/>
              <a:t>Αναποτελεσματική σύνδεση/ όργανα</a:t>
            </a:r>
          </a:p>
          <a:p>
            <a:pPr>
              <a:buFontTx/>
              <a:buChar char="-"/>
            </a:pPr>
            <a:r>
              <a:rPr lang="el-GR" dirty="0" smtClean="0"/>
              <a:t>Ακατάλληλη λογική</a:t>
            </a:r>
          </a:p>
          <a:p>
            <a:pPr>
              <a:buFontTx/>
              <a:buChar char="-"/>
            </a:pPr>
            <a:r>
              <a:rPr lang="el-GR" dirty="0" smtClean="0"/>
              <a:t>Χαμηλή πιστότητα</a:t>
            </a:r>
            <a:r>
              <a:rPr lang="en-US" dirty="0" smtClean="0"/>
              <a:t> DR, FAR, TTD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1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Κυκλοφοριακή συμπεριφορά μετά από ατύχημα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Εξαρτάται σημαντικά από την κατάσταση της κυκλοφορίας κατά τη διάρκεια του ατυχήματος</a:t>
            </a: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263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Κυκλοφοριακή συμπεριφορά μετά από ατύχημα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Πολύ χαμηλή ροή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latin typeface="Cambria" panose="02040503050406030204" pitchFamily="18" charset="0"/>
              </a:rPr>
              <a:t>εμπόδιο σε μία λωρίδα δεν προξενεί αναγνωρίσιμη αλλαγή στην ταχύτητα ή ροή εκτός της περιοχής άμεσα γύρω από το εμπόδιο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latin typeface="Cambria" panose="02040503050406030204" pitchFamily="18" charset="0"/>
              </a:rPr>
              <a:t>αν ανιχνευτεί εκτός της άμεσης περιοχής, δεν ανιχνεύεται ατύχημα</a:t>
            </a: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  <p:sp>
        <p:nvSpPr>
          <p:cNvPr id="4" name="Right Arrow 3"/>
          <p:cNvSpPr/>
          <p:nvPr/>
        </p:nvSpPr>
        <p:spPr>
          <a:xfrm>
            <a:off x="3779912" y="2444583"/>
            <a:ext cx="720080" cy="21602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ight Arrow 4"/>
          <p:cNvSpPr/>
          <p:nvPr/>
        </p:nvSpPr>
        <p:spPr>
          <a:xfrm>
            <a:off x="2483768" y="4509120"/>
            <a:ext cx="720080" cy="21602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4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Κυκλοφοριακή συμπεριφορά μετά από ατύχημα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l-GR" dirty="0" smtClean="0">
                <a:latin typeface="Cambria" panose="02040503050406030204" pitchFamily="18" charset="0"/>
              </a:rPr>
              <a:t>Πολύ </a:t>
            </a:r>
            <a:r>
              <a:rPr lang="el-GR" dirty="0">
                <a:latin typeface="Cambria" panose="02040503050406030204" pitchFamily="18" charset="0"/>
              </a:rPr>
              <a:t>υψηλή ροή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latin typeface="Cambria" panose="02040503050406030204" pitchFamily="18" charset="0"/>
              </a:rPr>
              <a:t>ατύχημα  δυνατόν να καλυφθεί από μποτιλιάρισμα που έχει περισσότερο περιοριστική επίδραση στην ταχύτητα ή τη ροή από ό,τι το ατύχημα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635896" y="2444583"/>
            <a:ext cx="720080" cy="21602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88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Τέλος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32148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Ιστορικού Εκδόσεων</a:t>
            </a:r>
            <a:r>
              <a:rPr lang="en-US" dirty="0">
                <a:solidFill>
                  <a:srgbClr val="5075BC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556792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dirty="0" smtClean="0"/>
              <a:t>1.0 και δεν έχουν προηγηθεί άλλες εκδόσεις.</a:t>
            </a:r>
            <a:endParaRPr lang="el-GR" sz="28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3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err="1" smtClean="0"/>
              <a:t>Copyright</a:t>
            </a:r>
            <a:r>
              <a:rPr lang="el-GR" sz="2400" dirty="0" smtClean="0"/>
              <a:t>  Πανεπιστήμιο Πατρών, Πολυτεχνική Σχολή, Τμήμα Πολιτικών Μηχανικών, Διδάσκων: Γεώργιος Στεφανίδης. «Ευφυή Συστήματα Μεταφορών. Ενότητα 2: </a:t>
            </a:r>
            <a:r>
              <a:rPr lang="el-GR" sz="2400" dirty="0"/>
              <a:t>Χρήση Ευφυών Συστημάτων Μεταφορών στην ανίχνευση </a:t>
            </a:r>
            <a:r>
              <a:rPr lang="el-GR" sz="2400" dirty="0" smtClean="0"/>
              <a:t>ατυχήματος». Έκδοση: 1.0. Πάτρα 2015. Διαθέσιμο από τη δικτυακή διεύθυνση:</a:t>
            </a:r>
            <a:r>
              <a:rPr lang="en-US" sz="2400" smtClean="0"/>
              <a:t> </a:t>
            </a:r>
            <a:r>
              <a:rPr lang="en-US" sz="2400">
                <a:solidFill>
                  <a:srgbClr val="FF0000"/>
                </a:solidFill>
              </a:rPr>
              <a:t>https://eclass.upatras.gr/courses/CIV1698/</a:t>
            </a:r>
          </a:p>
          <a:p>
            <a:pPr marL="0" indent="0" algn="just">
              <a:buNone/>
            </a:pP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Σκοπός της ενότητας αυτής είναι η ανάλυση της έννοιας «ατύχημα» και η παρουσ</a:t>
            </a:r>
            <a:r>
              <a:rPr lang="el-GR" dirty="0"/>
              <a:t>ί</a:t>
            </a:r>
            <a:r>
              <a:rPr lang="el-GR" dirty="0" smtClean="0"/>
              <a:t>αση των τρόπων και μεθόδων όπου τα Ευφυή Συστήματα Μεταφορών μπορούν να συμβάλλουν στην αναγνώρισή τους.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 Αναφορά, Μη Εμπορική Χρήση, Μη παράγωγα έργα 4.0 [1] ή μεταγενέστερη, Διεθνής Έκδοση. Εξαιρούνται τα αυτοτελή έργα τρίτων π.χ. φωτογραφίες, διαγράμματα </a:t>
            </a:r>
            <a:r>
              <a:rPr lang="el-GR" sz="2000" dirty="0" err="1" smtClean="0"/>
              <a:t>κ.λ.π</a:t>
            </a:r>
            <a:r>
              <a:rPr lang="el-GR" sz="2000" dirty="0" smtClean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852936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[1] http://creativecommons.org/licenses/by-nc-nd/4.0/ 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Σύμφωνα με αυτήν την άδεια ο δικαιούχος σας δίνει το δικαίωμα να: </a:t>
            </a:r>
          </a:p>
          <a:p>
            <a:r>
              <a:rPr lang="el-GR" b="1" dirty="0" smtClean="0"/>
              <a:t>Μοιραστείτε</a:t>
            </a:r>
            <a:r>
              <a:rPr lang="el-GR" dirty="0" smtClean="0"/>
              <a:t> — αντιγράψετε και αναδιανέμετε το υλικό </a:t>
            </a:r>
          </a:p>
          <a:p>
            <a:r>
              <a:rPr lang="el-GR" b="1" dirty="0" smtClean="0"/>
              <a:t>Υπό τους ακόλουθους όρους: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Αναφορά Δημιουργού </a:t>
            </a:r>
            <a:r>
              <a:rPr lang="el-GR" dirty="0" smtClean="0"/>
              <a:t>— Θα πρέπει να καταχωρίσετε αναφορά στο δημιουργό, με σύνδεσμο της άδειας </a:t>
            </a:r>
          </a:p>
          <a:p>
            <a:r>
              <a:rPr lang="el-GR" b="1" dirty="0" smtClean="0"/>
              <a:t>Μη εμπορική χρήση </a:t>
            </a:r>
            <a:r>
              <a:rPr lang="el-GR" dirty="0" smtClean="0"/>
              <a:t>— Δεν μπορείτε να χρησιμοποιήσετε το υλικό για εμπορικούς σκοπούς </a:t>
            </a:r>
            <a:r>
              <a:rPr lang="el-GR" b="1" dirty="0" smtClean="0"/>
              <a:t>Μη παράγωγα έργα </a:t>
            </a:r>
            <a:r>
              <a:rPr lang="el-GR" dirty="0" smtClean="0"/>
              <a:t>— Μπορείτε να αναδιανείμετε το υλικό ως έχει, χωρίς να προβείτε σε αλλαγές (ανάμιξη, τροποποίηση)</a:t>
            </a:r>
            <a:endParaRPr lang="en-US" dirty="0"/>
          </a:p>
        </p:txBody>
      </p:sp>
      <p:sp>
        <p:nvSpPr>
          <p:cNvPr id="7" name="Ορθογώνιο 6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8 - Εικόνα" descr="http://mirrors.creativecommons.org/presskit/buttons/88x31/png/by-nc-nd.e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51" y="2428458"/>
            <a:ext cx="2448085" cy="85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09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Σημείωμα</a:t>
            </a:r>
            <a:r>
              <a:rPr lang="en-US" sz="2000" dirty="0"/>
              <a:t>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marL="0" indent="0">
              <a:buNone/>
            </a:pPr>
            <a:r>
              <a:rPr lang="el-GR" sz="2400" dirty="0" smtClean="0"/>
              <a:t>μαζί </a:t>
            </a:r>
            <a:r>
              <a:rPr lang="el-GR" sz="2400" dirty="0"/>
              <a:t>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Διαχείριση ατυχήματος (1/</a:t>
            </a:r>
            <a:r>
              <a:rPr lang="en-US" dirty="0">
                <a:solidFill>
                  <a:srgbClr val="5075BC"/>
                </a:solidFill>
              </a:rPr>
              <a:t>3</a:t>
            </a:r>
            <a:r>
              <a:rPr lang="el-GR" dirty="0">
                <a:solidFill>
                  <a:srgbClr val="5075BC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7776864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sz="2800" dirty="0" smtClean="0">
              <a:latin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800" u="sng" dirty="0" smtClean="0">
                <a:latin typeface="Cambria" panose="02040503050406030204" pitchFamily="18" charset="0"/>
              </a:rPr>
              <a:t>1. Ανίχνευση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l-GR" sz="2800" dirty="0" smtClean="0">
                <a:latin typeface="Cambria" panose="02040503050406030204" pitchFamily="18" charset="0"/>
              </a:rPr>
              <a:t>Ατύχημα συμβαίνει στην οδό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l-GR" sz="2800" dirty="0" smtClean="0">
                <a:latin typeface="Cambria" panose="02040503050406030204" pitchFamily="18" charset="0"/>
              </a:rPr>
              <a:t>Επίδραση στον ανιχνευτή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l-GR" sz="2800" dirty="0" smtClean="0">
                <a:latin typeface="Cambria" panose="02040503050406030204" pitchFamily="18" charset="0"/>
              </a:rPr>
              <a:t>Ανάλυση δεδομένων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800" dirty="0">
                <a:latin typeface="Cambria" panose="02040503050406030204" pitchFamily="18" charset="0"/>
              </a:rPr>
              <a:t> </a:t>
            </a:r>
            <a:r>
              <a:rPr lang="el-GR" sz="2800" dirty="0" smtClean="0">
                <a:latin typeface="Cambria" panose="02040503050406030204" pitchFamily="18" charset="0"/>
              </a:rPr>
              <a:t>      και ορισμός δεικτών απόδοσης και επιμονής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Cambria" panose="02040503050406030204" pitchFamily="18" charset="0"/>
              </a:rPr>
              <a:t>d. </a:t>
            </a:r>
            <a:r>
              <a:rPr lang="el-GR" sz="2800" dirty="0" smtClean="0">
                <a:latin typeface="Cambria" panose="02040503050406030204" pitchFamily="18" charset="0"/>
              </a:rPr>
              <a:t>   Αναγνώριση ατυχήματος</a:t>
            </a:r>
            <a:endParaRPr lang="el-GR" sz="2800" dirty="0">
              <a:latin typeface="Cambria" panose="02040503050406030204" pitchFamily="18" charset="0"/>
            </a:endParaRP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4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Διαχείριση ατυχήματος (2/</a:t>
            </a:r>
            <a:r>
              <a:rPr lang="en-US" dirty="0">
                <a:solidFill>
                  <a:srgbClr val="5075BC"/>
                </a:solidFill>
              </a:rPr>
              <a:t>3</a:t>
            </a:r>
            <a:r>
              <a:rPr lang="el-GR" dirty="0">
                <a:solidFill>
                  <a:srgbClr val="5075BC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u="sng" dirty="0" smtClean="0">
                <a:latin typeface="Cambria" panose="02040503050406030204" pitchFamily="18" charset="0"/>
              </a:rPr>
              <a:t>2. Επιβεβαίωση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l-GR" dirty="0" smtClean="0">
                <a:latin typeface="Cambria" panose="02040503050406030204" pitchFamily="18" charset="0"/>
              </a:rPr>
              <a:t>Τύπος ατυχήματος, θέση και μέγεθος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l-GR" dirty="0" smtClean="0">
                <a:latin typeface="Cambria" panose="02040503050406030204" pitchFamily="18" charset="0"/>
              </a:rPr>
              <a:t>Καθορισμός κατάλληλης απόκρισης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l-GR" u="sng" dirty="0" smtClean="0">
                <a:solidFill>
                  <a:prstClr val="black"/>
                </a:solidFill>
                <a:latin typeface="Cambria" panose="02040503050406030204" pitchFamily="18" charset="0"/>
              </a:rPr>
              <a:t>3. Απόκριση</a:t>
            </a:r>
            <a:endParaRPr lang="el-GR" u="sng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Arial" panose="020B0604020202020204" pitchFamily="34" charset="0"/>
              <a:buAutoNum type="alphaLcPeriod"/>
            </a:pPr>
            <a:r>
              <a:rPr lang="el-GR" dirty="0">
                <a:solidFill>
                  <a:prstClr val="black"/>
                </a:solidFill>
                <a:latin typeface="Cambria" panose="02040503050406030204" pitchFamily="18" charset="0"/>
              </a:rPr>
              <a:t>Αποστολή σήματος προς κατάλληλη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l-GR" dirty="0">
                <a:solidFill>
                  <a:prstClr val="black"/>
                </a:solidFill>
                <a:latin typeface="Cambria" panose="02040503050406030204" pitchFamily="18" charset="0"/>
              </a:rPr>
              <a:t>     υπηρεσία διάσωσης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b.  </a:t>
            </a:r>
            <a:r>
              <a:rPr lang="el-GR" dirty="0">
                <a:solidFill>
                  <a:prstClr val="black"/>
                </a:solidFill>
                <a:latin typeface="Cambria" panose="02040503050406030204" pitchFamily="18" charset="0"/>
              </a:rPr>
              <a:t>Ενεργοποίηση</a:t>
            </a:r>
          </a:p>
          <a:p>
            <a:pPr marL="0" indent="0">
              <a:lnSpc>
                <a:spcPct val="150000"/>
              </a:lnSpc>
              <a:buNone/>
            </a:pPr>
            <a:endParaRPr lang="el-GR" dirty="0" smtClean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Διαχείριση ατυχήματος (3/</a:t>
            </a:r>
            <a:r>
              <a:rPr lang="en-US" dirty="0">
                <a:solidFill>
                  <a:srgbClr val="5075BC"/>
                </a:solidFill>
              </a:rPr>
              <a:t>3</a:t>
            </a:r>
            <a:r>
              <a:rPr lang="el-GR" dirty="0">
                <a:solidFill>
                  <a:srgbClr val="5075BC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2700" u="sng" dirty="0">
                <a:solidFill>
                  <a:prstClr val="black"/>
                </a:solidFill>
                <a:latin typeface="Cambria" panose="02040503050406030204" pitchFamily="18" charset="0"/>
              </a:rPr>
              <a:t>4. Εκκαθάριση οδού και </a:t>
            </a:r>
            <a:r>
              <a:rPr lang="el-GR" sz="2700" u="sng" dirty="0" smtClean="0">
                <a:solidFill>
                  <a:prstClr val="black"/>
                </a:solidFill>
                <a:latin typeface="Cambria" panose="02040503050406030204" pitchFamily="18" charset="0"/>
              </a:rPr>
              <a:t>διάσωση</a:t>
            </a:r>
            <a:endParaRPr lang="en-US" sz="2700" u="sng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l-GR" sz="2700" u="sng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l-GR" sz="2700" u="sng" dirty="0">
                <a:solidFill>
                  <a:prstClr val="black"/>
                </a:solidFill>
                <a:latin typeface="Cambria" panose="02040503050406030204" pitchFamily="18" charset="0"/>
              </a:rPr>
              <a:t>5. Επαναλειτουργία οδού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l-GR" sz="2700" dirty="0">
                <a:solidFill>
                  <a:prstClr val="black"/>
                </a:solidFill>
                <a:latin typeface="Cambria" panose="02040503050406030204" pitchFamily="18" charset="0"/>
              </a:rPr>
              <a:t>Επανακατεύθυνση ροής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l-GR" sz="2700" dirty="0">
                <a:solidFill>
                  <a:prstClr val="black"/>
                </a:solidFill>
                <a:latin typeface="Cambria" panose="02040503050406030204" pitchFamily="18" charset="0"/>
              </a:rPr>
              <a:t>Εκτροπή ροής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el-GR" sz="2700" dirty="0">
                <a:solidFill>
                  <a:prstClr val="black"/>
                </a:solidFill>
                <a:latin typeface="Cambria" panose="02040503050406030204" pitchFamily="18" charset="0"/>
              </a:rPr>
              <a:t>Περιορισμός συμφόρησης από τη διάδοση στο διαδίκτυο</a:t>
            </a: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1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Παραδοχές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l-GR" dirty="0" smtClean="0"/>
          </a:p>
          <a:p>
            <a:pPr>
              <a:buFontTx/>
              <a:buChar char="-"/>
            </a:pPr>
            <a:r>
              <a:rPr lang="el-GR" dirty="0" smtClean="0"/>
              <a:t>Ατυχήματα είναι ανιχνεύσιμα εάν η ροή είναι αρκετά υψηλή ώστε να «ενοχληθεί» από το εμπόδιο που προξενείται από το ατύχημα</a:t>
            </a:r>
          </a:p>
          <a:p>
            <a:pPr marL="0" indent="0">
              <a:buNone/>
            </a:pPr>
            <a:endParaRPr lang="el-GR" dirty="0" smtClean="0"/>
          </a:p>
          <a:p>
            <a:pPr>
              <a:buFontTx/>
              <a:buChar char="-"/>
            </a:pPr>
            <a:r>
              <a:rPr lang="el-GR" dirty="0" smtClean="0"/>
              <a:t>Για να είναι ανιχνεύσιμο το ατύχημα πρέπει να έχει μετρήσιμη επίδραση στη ροή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0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Παραδοχές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l-GR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l-GR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l-GR" dirty="0" smtClean="0">
                <a:latin typeface="Cambria" panose="02040503050406030204" pitchFamily="18" charset="0"/>
              </a:rPr>
              <a:t>Πρέπει</a:t>
            </a:r>
            <a:r>
              <a:rPr lang="en-US" dirty="0" smtClean="0">
                <a:latin typeface="Cambria" panose="02040503050406030204" pitchFamily="18" charset="0"/>
              </a:rPr>
              <a:t>: </a:t>
            </a:r>
            <a:endParaRPr lang="el-GR" dirty="0" smtClean="0">
              <a:latin typeface="Cambria" panose="02040503050406030204" pitchFamily="18" charset="0"/>
            </a:endParaRP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η υπάρχουσα ζήτηση να   υπερβαίνει τη μειωμένη ροή κορεσμού</a:t>
            </a:r>
          </a:p>
          <a:p>
            <a:pPr marL="0" indent="0">
              <a:buNone/>
            </a:pPr>
            <a:r>
              <a:rPr lang="el-GR" dirty="0" smtClean="0">
                <a:latin typeface="Cambria" panose="02040503050406030204" pitchFamily="18" charset="0"/>
              </a:rPr>
              <a:t>    και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η επίδραση αρκετά σημαντική ώστε να 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διαφέρει από τις συνήθεις αυξομειώσεις στην 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κυκλοφορία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ή</a:t>
            </a:r>
          </a:p>
          <a:p>
            <a:pPr>
              <a:buFontTx/>
              <a:buChar char="-"/>
            </a:pPr>
            <a:r>
              <a:rPr lang="el-GR" dirty="0" smtClean="0">
                <a:latin typeface="Cambria" panose="02040503050406030204" pitchFamily="18" charset="0"/>
              </a:rPr>
              <a:t>να παρατηρείται ιδιαίτερη κατάσταση στη ροή εξαιτίας</a:t>
            </a: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 μεμονωμένου ατυχήματος, π.χ. εγκαταλελειμμένο, βλάβη κλπ</a:t>
            </a:r>
          </a:p>
          <a:p>
            <a:pPr>
              <a:buFontTx/>
              <a:buChar char="-"/>
            </a:pPr>
            <a:endParaRPr lang="el-GR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Cambria" panose="020405030504060302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</a:rPr>
              <a:t>                                        </a:t>
            </a:r>
            <a:endParaRPr lang="el-GR" dirty="0">
              <a:latin typeface="Cambria" panose="02040503050406030204" pitchFamily="18" charset="0"/>
            </a:endParaRP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22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Ορισμός ατυχήματος</a:t>
            </a:r>
            <a:r>
              <a:rPr lang="en-US" dirty="0">
                <a:solidFill>
                  <a:srgbClr val="5075BC"/>
                </a:solidFill>
              </a:rPr>
              <a:t> (1/2)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Cambria" panose="02040503050406030204" pitchFamily="18" charset="0"/>
              </a:rPr>
              <a:t>Μη-επαναλαμβόμενο συμβάν που προξενεί μείωση της κυκλοφοριακής ικανότητας της οδού ή μη-κανονική αύξηση στη ζήτηση</a:t>
            </a:r>
            <a:endParaRPr lang="el-GR" dirty="0">
              <a:latin typeface="Cambria" panose="02040503050406030204" pitchFamily="18" charset="0"/>
            </a:endParaRP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36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Ορισμός ατυχήματος</a:t>
            </a:r>
            <a:r>
              <a:rPr lang="en-US" dirty="0">
                <a:solidFill>
                  <a:srgbClr val="5075BC"/>
                </a:solidFill>
              </a:rPr>
              <a:t> (2/2)</a:t>
            </a:r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269" y="1600200"/>
            <a:ext cx="5951462" cy="4525963"/>
          </a:xfrm>
        </p:spPr>
      </p:pic>
      <p:pic>
        <p:nvPicPr>
          <p:cNvPr id="5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753</Words>
  <Application>Microsoft Office PowerPoint</Application>
  <PresentationFormat>Προβολή στην οθόνη (4:3)</PresentationFormat>
  <Paragraphs>124</Paragraphs>
  <Slides>21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</vt:lpstr>
      <vt:lpstr>Wingdings</vt:lpstr>
      <vt:lpstr>Office Theme</vt:lpstr>
      <vt:lpstr>ΕΥΦΥΗ ΣΥΣΤΗΜΑΤΑ ΜΕΤΑΦΟΡΩΝ</vt:lpstr>
      <vt:lpstr>Σκοποί  ενότητας</vt:lpstr>
      <vt:lpstr>Διαχείριση ατυχήματος (1/3)</vt:lpstr>
      <vt:lpstr>Διαχείριση ατυχήματος (2/3)</vt:lpstr>
      <vt:lpstr>Διαχείριση ατυχήματος (3/3)</vt:lpstr>
      <vt:lpstr>Παραδοχές (1/2)</vt:lpstr>
      <vt:lpstr>Παραδοχές (2/2)</vt:lpstr>
      <vt:lpstr>Ορισμός ατυχήματος (1/2)</vt:lpstr>
      <vt:lpstr>Ορισμός ατυχήματος (2/2)</vt:lpstr>
      <vt:lpstr>Επιτυχής αλγόριθμος (1/2)</vt:lpstr>
      <vt:lpstr>Επιτυχής αλγόριθμος (2/2)</vt:lpstr>
      <vt:lpstr>Ελλείψεις</vt:lpstr>
      <vt:lpstr>Κυκλοφοριακή συμπεριφορά μετά από ατύχημα (1/3)</vt:lpstr>
      <vt:lpstr>Κυκλοφοριακή συμπεριφορά μετά από ατύχημα (2/3)</vt:lpstr>
      <vt:lpstr>Κυκλοφοριακή συμπεριφορά μετά από ατύχημα (3/3)</vt:lpstr>
      <vt:lpstr>Τέλος Ενότητας</vt:lpstr>
      <vt:lpstr>Χρηματοδότηση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ΕΥΦΥΗ ΣΥΣΤΗΜΑΤΑ ΜΕΤΑΦΟΡΩΝ</dc:title>
  <dc:creator>Χαράλαμπος Σιπέτας</dc:creator>
  <cp:lastModifiedBy>Harry</cp:lastModifiedBy>
  <cp:revision>81</cp:revision>
  <dcterms:created xsi:type="dcterms:W3CDTF">2015-07-13T09:42:13Z</dcterms:created>
  <dcterms:modified xsi:type="dcterms:W3CDTF">2015-09-07T13:02:05Z</dcterms:modified>
</cp:coreProperties>
</file>