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265"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281" r:id="rId20"/>
    <p:sldId id="282" r:id="rId21"/>
    <p:sldId id="280"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p:cViewPr varScale="1">
        <p:scale>
          <a:sx n="116" d="100"/>
          <a:sy n="116" d="100"/>
        </p:scale>
        <p:origin x="121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15/5/2015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err="1" smtClean="0"/>
              <a:t>Ρευστομηχανική</a:t>
            </a:r>
            <a:r>
              <a:rPr lang="el-GR" b="1" dirty="0" smtClean="0"/>
              <a:t/>
            </a:r>
            <a:br>
              <a:rPr lang="el-GR" b="1" dirty="0" smtClean="0"/>
            </a:br>
            <a:endParaRPr lang="el-GR" b="1" dirty="0"/>
          </a:p>
        </p:txBody>
      </p:sp>
      <p:sp>
        <p:nvSpPr>
          <p:cNvPr id="3" name="Υπότιτλος 2"/>
          <p:cNvSpPr>
            <a:spLocks noGrp="1"/>
          </p:cNvSpPr>
          <p:nvPr>
            <p:ph type="subTitle" idx="1"/>
          </p:nvPr>
        </p:nvSpPr>
        <p:spPr>
          <a:xfrm>
            <a:off x="683568" y="3476599"/>
            <a:ext cx="7776864" cy="1878855"/>
          </a:xfrm>
        </p:spPr>
        <p:txBody>
          <a:bodyPr>
            <a:noAutofit/>
          </a:bodyPr>
          <a:lstStyle/>
          <a:p>
            <a:r>
              <a:rPr lang="el-GR" sz="2800" b="1" dirty="0" smtClean="0">
                <a:solidFill>
                  <a:schemeClr val="tx1"/>
                </a:solidFill>
              </a:rPr>
              <a:t>Ενότητα </a:t>
            </a:r>
            <a:r>
              <a:rPr lang="en-US" sz="2800" b="1" dirty="0">
                <a:solidFill>
                  <a:schemeClr val="tx1"/>
                </a:solidFill>
              </a:rPr>
              <a:t>7</a:t>
            </a:r>
            <a:r>
              <a:rPr lang="el-GR" sz="2800" b="1" dirty="0" smtClean="0">
                <a:solidFill>
                  <a:schemeClr val="tx1"/>
                </a:solidFill>
              </a:rPr>
              <a:t>:</a:t>
            </a:r>
            <a:r>
              <a:rPr lang="en-US" sz="2800" b="1" dirty="0" smtClean="0">
                <a:solidFill>
                  <a:schemeClr val="tx1"/>
                </a:solidFill>
              </a:rPr>
              <a:t> </a:t>
            </a:r>
            <a:r>
              <a:rPr lang="el-GR" sz="2800" dirty="0" smtClean="0">
                <a:solidFill>
                  <a:schemeClr val="tx1"/>
                </a:solidFill>
              </a:rPr>
              <a:t>	</a:t>
            </a:r>
            <a:r>
              <a:rPr lang="el-GR" sz="2800" dirty="0">
                <a:solidFill>
                  <a:schemeClr val="tx1"/>
                </a:solidFill>
              </a:rPr>
              <a:t>Πραγματικά ρευστά – Κινηματικές εξισώσεις </a:t>
            </a:r>
            <a:r>
              <a:rPr lang="el-GR" sz="2800" dirty="0" smtClean="0">
                <a:solidFill>
                  <a:schemeClr val="tx1"/>
                </a:solidFill>
              </a:rPr>
              <a:t>αυτών</a:t>
            </a:r>
            <a:endParaRPr lang="en-US" sz="24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18317" y="5825738"/>
            <a:ext cx="1572821" cy="557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τάσεων </a:t>
            </a:r>
            <a:r>
              <a:rPr lang="el-GR" sz="3600" b="1" dirty="0" smtClean="0"/>
              <a:t>(6)</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70000" lnSpcReduction="20000"/>
              </a:bodyPr>
              <a:lstStyle/>
              <a:p>
                <a:r>
                  <a:rPr lang="el-GR" dirty="0" smtClean="0"/>
                  <a:t>Επειδή όμως ο όγκος του ρευστού είναι πάρα πολύ μικρός εύκολα αποδεικνύουμε ότι</a:t>
                </a:r>
                <a:r>
                  <a:rPr lang="en-US" dirty="0" smtClean="0"/>
                  <a:t> :</a:t>
                </a:r>
                <a:r>
                  <a:rPr lang="el-GR" dirty="0" smtClean="0"/>
                  <a:t> </a:t>
                </a:r>
                <a:endParaRPr lang="en-US" dirty="0" smtClean="0"/>
              </a:p>
              <a:p>
                <a:pPr marL="0" indent="0">
                  <a:buNone/>
                </a:pPr>
                <a:r>
                  <a:rPr lang="en-US" dirty="0" smtClean="0"/>
                  <a:t>                                 </a:t>
                </a:r>
                <a:r>
                  <a:rPr lang="el-GR" dirty="0" smtClean="0"/>
                  <a:t>            </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𝑗𝑖</m:t>
                        </m:r>
                      </m:sub>
                    </m:sSub>
                  </m:oMath>
                </a14:m>
                <a:r>
                  <a:rPr lang="en-US" dirty="0" smtClean="0"/>
                  <a:t>      </a:t>
                </a:r>
                <a:r>
                  <a:rPr lang="el-GR" dirty="0" smtClean="0"/>
                  <a:t> </a:t>
                </a:r>
              </a:p>
              <a:p>
                <a:pPr marL="0" indent="0">
                  <a:buNone/>
                </a:pPr>
                <a:endParaRPr lang="en-US" dirty="0" smtClean="0"/>
              </a:p>
              <a:p>
                <a:r>
                  <a:rPr lang="el-GR" dirty="0" smtClean="0"/>
                  <a:t>Επομένως οι σχέσεις απλοποιούνται και παίρνουν την παρακάτω μορφή </a:t>
                </a:r>
                <a:r>
                  <a:rPr lang="en-US" dirty="0" smtClean="0"/>
                  <a:t>:</a:t>
                </a:r>
              </a:p>
              <a:p>
                <a:pPr marL="0" indent="0">
                  <a:buNone/>
                </a:pPr>
                <a:r>
                  <a:rPr lang="en-US" dirty="0" smtClean="0"/>
                  <a:t>              </a:t>
                </a:r>
                <a:r>
                  <a:rPr lang="el-GR" dirty="0" smtClean="0"/>
                  <a:t>           </a:t>
                </a:r>
                <a:r>
                  <a:rPr lang="en-US" dirty="0" smtClean="0"/>
                  <a:t>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τ</m:t>
                        </m:r>
                      </m:e>
                      <m:sub>
                        <m:r>
                          <a:rPr lang="en-US" b="0" i="1" smtClean="0">
                            <a:latin typeface="Cambria Math" panose="02040503050406030204" pitchFamily="18" charset="0"/>
                          </a:rPr>
                          <m:t>𝑥𝑦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𝑦𝑥</m:t>
                        </m:r>
                      </m:sub>
                    </m:sSub>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l-GR" b="0" i="1" dirty="0" smtClean="0">
                            <a:latin typeface="Cambria Math" panose="02040503050406030204" pitchFamily="18" charset="0"/>
                          </a:rPr>
                          <m:t>𝜏</m:t>
                        </m:r>
                        <m:r>
                          <a:rPr lang="el-GR" b="0" i="1" dirty="0" smtClean="0">
                            <a:latin typeface="Cambria Math" panose="02040503050406030204" pitchFamily="18" charset="0"/>
                          </a:rPr>
                          <m:t>′</m:t>
                        </m:r>
                      </m:e>
                      <m:sub>
                        <m:r>
                          <a:rPr lang="en-US" b="0" i="1" dirty="0" smtClean="0">
                            <a:latin typeface="Cambria Math" panose="02040503050406030204" pitchFamily="18" charset="0"/>
                          </a:rPr>
                          <m:t>𝑥𝑦</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b="0" i="1" dirty="0" smtClean="0">
                            <a:latin typeface="Cambria Math" panose="02040503050406030204" pitchFamily="18" charset="0"/>
                          </a:rPr>
                          <m:t>𝜏</m:t>
                        </m:r>
                      </m:e>
                      <m:sub>
                        <m:r>
                          <a:rPr lang="en-US" b="0" i="1" dirty="0" smtClean="0">
                            <a:latin typeface="Cambria Math" panose="02040503050406030204" pitchFamily="18" charset="0"/>
                          </a:rPr>
                          <m:t>𝑥𝑦</m:t>
                        </m:r>
                      </m:sub>
                    </m:sSub>
                  </m:oMath>
                </a14:m>
                <a:endParaRPr lang="en-US" dirty="0" smtClean="0"/>
              </a:p>
              <a:p>
                <a:pPr marL="0" indent="0">
                  <a:buNone/>
                </a:pPr>
                <a:r>
                  <a:rPr lang="en-US" dirty="0" smtClean="0"/>
                  <a:t>               </a:t>
                </a:r>
                <a:r>
                  <a:rPr lang="el-GR" dirty="0" smtClean="0"/>
                  <a:t>           </a:t>
                </a:r>
                <a:r>
                  <a:rPr lang="en-US" dirty="0" smtClean="0"/>
                  <a:t>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τ</m:t>
                        </m:r>
                      </m:e>
                      <m:sub>
                        <m:r>
                          <a:rPr lang="en-US" b="0" i="1" smtClean="0">
                            <a:latin typeface="Cambria Math" panose="02040503050406030204" pitchFamily="18" charset="0"/>
                          </a:rPr>
                          <m:t>𝑥𝑧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𝑧𝑥</m:t>
                        </m:r>
                      </m:sub>
                    </m:sSub>
                  </m:oMath>
                </a14:m>
                <a:r>
                  <a:rPr lang="en-US" dirty="0" smtClean="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l-GR" i="1" dirty="0">
                            <a:latin typeface="Cambria Math" panose="02040503050406030204" pitchFamily="18" charset="0"/>
                          </a:rPr>
                          <m:t>′</m:t>
                        </m:r>
                      </m:e>
                      <m:sub>
                        <m:r>
                          <a:rPr lang="en-US" i="1" dirty="0">
                            <a:latin typeface="Cambria Math" panose="02040503050406030204" pitchFamily="18" charset="0"/>
                          </a:rPr>
                          <m:t>𝑦</m:t>
                        </m:r>
                        <m:r>
                          <a:rPr lang="en-US" b="0" i="1" dirty="0" smtClean="0">
                            <a:latin typeface="Cambria Math" panose="02040503050406030204" pitchFamily="18" charset="0"/>
                          </a:rPr>
                          <m:t>𝑧</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𝑦𝑧</m:t>
                        </m:r>
                      </m:sub>
                    </m:sSub>
                  </m:oMath>
                </a14:m>
                <a:endParaRPr lang="en-US" dirty="0" smtClean="0"/>
              </a:p>
              <a:p>
                <a:pPr marL="0" indent="0">
                  <a:buNone/>
                </a:pPr>
                <a:r>
                  <a:rPr lang="en-US" dirty="0" smtClean="0"/>
                  <a:t>                  </a:t>
                </a:r>
                <a:r>
                  <a:rPr lang="el-GR" dirty="0" smtClean="0"/>
                  <a:t>          </a:t>
                </a:r>
                <a:r>
                  <a:rPr lang="en-US" dirty="0" smtClean="0"/>
                  <a:t>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τ</m:t>
                        </m:r>
                      </m:e>
                      <m:sub>
                        <m:r>
                          <a:rPr lang="en-US" b="0" i="1" smtClean="0">
                            <a:latin typeface="Cambria Math" panose="02040503050406030204" pitchFamily="18" charset="0"/>
                          </a:rPr>
                          <m:t>𝑦𝑧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𝑧𝑦</m:t>
                        </m:r>
                      </m:sub>
                    </m:sSub>
                  </m:oMath>
                </a14:m>
                <a:r>
                  <a:rPr lang="en-US" dirty="0" smtClean="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l-GR" i="1" dirty="0">
                            <a:latin typeface="Cambria Math" panose="02040503050406030204" pitchFamily="18" charset="0"/>
                          </a:rPr>
                          <m:t>′</m:t>
                        </m:r>
                      </m:e>
                      <m:sub>
                        <m:r>
                          <a:rPr lang="en-US" b="0" i="1" dirty="0" smtClean="0">
                            <a:latin typeface="Cambria Math" panose="02040503050406030204" pitchFamily="18" charset="0"/>
                          </a:rPr>
                          <m:t>𝑧𝑥</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𝑧</m:t>
                        </m:r>
                        <m:r>
                          <a:rPr lang="en-US" i="1" dirty="0">
                            <a:latin typeface="Cambria Math" panose="02040503050406030204" pitchFamily="18" charset="0"/>
                          </a:rPr>
                          <m:t>𝑥</m:t>
                        </m:r>
                      </m:sub>
                    </m:sSub>
                  </m:oMath>
                </a14:m>
                <a:endParaRPr lang="el-GR" dirty="0" smtClean="0"/>
              </a:p>
              <a:p>
                <a:pPr marL="0" indent="0">
                  <a:buNone/>
                </a:pPr>
                <a:endParaRPr lang="en-US" dirty="0" smtClean="0"/>
              </a:p>
              <a:p>
                <a:r>
                  <a:rPr lang="el-GR" dirty="0" smtClean="0"/>
                  <a:t>Τελικά καταλήγουμε στο συμπέρασμα πως χρειαζόμαστε μόνο 6 τάσεις.</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815" t="-2381"/>
                </a:stretch>
              </a:blipFill>
            </p:spPr>
            <p:txBody>
              <a:bodyPr/>
              <a:lstStyle/>
              <a:p>
                <a:r>
                  <a:rPr lang="en-US">
                    <a:noFill/>
                  </a:rPr>
                  <a:t> </a:t>
                </a:r>
              </a:p>
            </p:txBody>
          </p:sp>
        </mc:Fallback>
      </mc:AlternateContent>
    </p:spTree>
    <p:extLst>
      <p:ext uri="{BB962C8B-B14F-4D97-AF65-F5344CB8AC3E}">
        <p14:creationId xmlns:p14="http://schemas.microsoft.com/office/powerpoint/2010/main" val="158411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τάσεων </a:t>
            </a:r>
            <a:r>
              <a:rPr lang="el-GR" sz="3600" b="1" dirty="0" smtClean="0"/>
              <a:t>(7)</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70000" lnSpcReduction="20000"/>
              </a:bodyPr>
              <a:lstStyle/>
              <a:p>
                <a:pPr marL="0" indent="0">
                  <a:buNone/>
                </a:pPr>
                <a:r>
                  <a:rPr lang="el-GR" dirty="0" smtClean="0"/>
                  <a:t>Για να βρούμε τώρα την ανά μονάδα μάζας συνισταμένη επιφανειακή δύναμη που εξασκείται στο ρευστό σωματίδιο δεν έχουμε παρά να πολλαπλασιάσουμε κάθε τάση με το αντίστοιχο εμβαδό πάνω στο οποίο επενεργεί και να πάρουμε το διανυσματικό άθροισμα αυτών. Πράγματι </a:t>
                </a:r>
                <a:r>
                  <a:rPr lang="en-US" dirty="0" smtClean="0"/>
                  <a:t>:</a:t>
                </a:r>
                <a:endParaRPr lang="el-GR"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sSub>
                            <m:sSubPr>
                              <m:ctrlPr>
                                <a:rPr lang="el-GR" i="1" smtClean="0">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r>
                                <a:rPr lang="en-US" b="1" i="1">
                                  <a:latin typeface="Cambria Math" panose="02040503050406030204" pitchFamily="18" charset="0"/>
                                </a:rPr>
                                <m:t>𝑭</m:t>
                              </m:r>
                              <m:r>
                                <a:rPr lang="en-US" b="0" i="1" smtClean="0">
                                  <a:latin typeface="Cambria Math" panose="02040503050406030204" pitchFamily="18" charset="0"/>
                                </a:rPr>
                                <m:t>)</m:t>
                              </m:r>
                            </m:e>
                            <m:sub>
                              <m:r>
                                <a:rPr lang="el-GR" b="0" i="1" smtClean="0">
                                  <a:latin typeface="Cambria Math" panose="02040503050406030204" pitchFamily="18" charset="0"/>
                                </a:rPr>
                                <m:t>𝜀𝜋𝜄𝜑</m:t>
                              </m:r>
                            </m:sub>
                          </m:sSub>
                        </m:num>
                        <m:den>
                          <m:r>
                            <a:rPr lang="el-GR" b="0" i="1" smtClean="0">
                              <a:latin typeface="Cambria Math" panose="02040503050406030204" pitchFamily="18" charset="0"/>
                            </a:rPr>
                            <m:t>𝜌</m:t>
                          </m:r>
                          <m:r>
                            <a:rPr lang="en-US" b="0" i="1" smtClean="0">
                              <a:latin typeface="Cambria Math" panose="02040503050406030204" pitchFamily="18" charset="0"/>
                            </a:rPr>
                            <m:t>𝑑𝑥𝑑𝑦𝑑𝑧</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l-GR" b="0" i="1" smtClean="0">
                              <a:latin typeface="Cambria Math" panose="02040503050406030204" pitchFamily="18" charset="0"/>
                            </a:rPr>
                            <m:t>𝜌</m:t>
                          </m:r>
                        </m:den>
                      </m:f>
                      <m:d>
                        <m:dPr>
                          <m:ctrlPr>
                            <a:rPr lang="el-GR"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𝑦𝑥</m:t>
                                  </m:r>
                                </m:sub>
                              </m:sSub>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𝑧𝑥</m:t>
                                  </m:r>
                                </m:sub>
                              </m:sSub>
                            </m:num>
                            <m:den>
                              <m:r>
                                <a:rPr lang="en-US" b="0" i="1" smtClean="0">
                                  <a:latin typeface="Cambria Math" panose="02040503050406030204" pitchFamily="18" charset="0"/>
                                </a:rPr>
                                <m:t>𝜕</m:t>
                              </m:r>
                              <m:r>
                                <a:rPr lang="en-US" b="0" i="1" smtClean="0">
                                  <a:latin typeface="Cambria Math" panose="02040503050406030204" pitchFamily="18" charset="0"/>
                                </a:rPr>
                                <m:t>𝑧</m:t>
                              </m:r>
                            </m:den>
                          </m:f>
                        </m:e>
                      </m:d>
                      <m:r>
                        <a:rPr lang="en-US" b="1" i="1" smtClean="0">
                          <a:latin typeface="Cambria Math" panose="02040503050406030204" pitchFamily="18" charset="0"/>
                        </a:rPr>
                        <m:t>𝒊</m:t>
                      </m:r>
                      <m:r>
                        <a:rPr lang="en-US" b="1"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l-GR" i="1">
                              <a:latin typeface="Cambria Math" panose="02040503050406030204" pitchFamily="18" charset="0"/>
                            </a:rPr>
                            <m:t>𝜌</m:t>
                          </m:r>
                        </m:den>
                      </m:f>
                      <m:d>
                        <m:dPr>
                          <m:ctrlPr>
                            <a:rPr lang="el-GR"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num>
                            <m:den>
                              <m:r>
                                <a:rPr lang="en-US" i="1">
                                  <a:latin typeface="Cambria Math" panose="02040503050406030204" pitchFamily="18" charset="0"/>
                                </a:rPr>
                                <m:t>𝜕</m:t>
                              </m:r>
                              <m:r>
                                <a:rPr lang="en-US" b="0" i="1" smtClean="0">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𝑥</m:t>
                                  </m:r>
                                  <m:r>
                                    <a:rPr lang="en-US" b="0" i="1" smtClean="0">
                                      <a:latin typeface="Cambria Math" panose="02040503050406030204" pitchFamily="18" charset="0"/>
                                    </a:rPr>
                                    <m:t>𝑦</m:t>
                                  </m:r>
                                </m:sub>
                              </m:sSub>
                            </m:num>
                            <m:den>
                              <m:r>
                                <a:rPr lang="en-US" i="1">
                                  <a:latin typeface="Cambria Math" panose="02040503050406030204" pitchFamily="18" charset="0"/>
                                </a:rPr>
                                <m:t>𝜕</m:t>
                              </m:r>
                              <m:r>
                                <a:rPr lang="en-US" b="0" i="1" smtClean="0">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𝑧</m:t>
                                  </m:r>
                                  <m:r>
                                    <a:rPr lang="en-US" b="0" i="1" smtClean="0">
                                      <a:latin typeface="Cambria Math" panose="02040503050406030204" pitchFamily="18" charset="0"/>
                                    </a:rPr>
                                    <m:t>𝑦</m:t>
                                  </m:r>
                                </m:sub>
                              </m:sSub>
                            </m:num>
                            <m:den>
                              <m:r>
                                <a:rPr lang="en-US" i="1">
                                  <a:latin typeface="Cambria Math" panose="02040503050406030204" pitchFamily="18" charset="0"/>
                                </a:rPr>
                                <m:t>𝜕</m:t>
                              </m:r>
                              <m:r>
                                <a:rPr lang="en-US" i="1">
                                  <a:latin typeface="Cambria Math" panose="02040503050406030204" pitchFamily="18" charset="0"/>
                                </a:rPr>
                                <m:t>𝑧</m:t>
                              </m:r>
                            </m:den>
                          </m:f>
                        </m:e>
                      </m:d>
                      <m:r>
                        <a:rPr lang="en-US" b="1" i="1" smtClean="0">
                          <a:latin typeface="Cambria Math" panose="02040503050406030204" pitchFamily="18" charset="0"/>
                        </a:rPr>
                        <m:t>𝒋</m:t>
                      </m:r>
                      <m:r>
                        <a:rPr lang="en-US" b="1"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1</m:t>
                          </m:r>
                        </m:num>
                        <m:den>
                          <m:r>
                            <a:rPr lang="el-GR" i="1">
                              <a:latin typeface="Cambria Math" panose="02040503050406030204" pitchFamily="18" charset="0"/>
                            </a:rPr>
                            <m:t>𝜌</m:t>
                          </m:r>
                        </m:den>
                      </m:f>
                      <m:d>
                        <m:dPr>
                          <m:ctrlPr>
                            <a:rPr lang="el-GR"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num>
                            <m:den>
                              <m:r>
                                <a:rPr lang="en-US" i="1">
                                  <a:latin typeface="Cambria Math" panose="02040503050406030204" pitchFamily="18" charset="0"/>
                                </a:rPr>
                                <m:t>𝜕</m:t>
                              </m:r>
                              <m:r>
                                <a:rPr lang="en-US" b="0" i="1" smtClean="0">
                                  <a:latin typeface="Cambria Math" panose="02040503050406030204" pitchFamily="18" charset="0"/>
                                </a:rPr>
                                <m:t>𝑧</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𝑥</m:t>
                                  </m:r>
                                  <m:r>
                                    <a:rPr lang="en-US" b="0" i="1" smtClean="0">
                                      <a:latin typeface="Cambria Math" panose="02040503050406030204" pitchFamily="18" charset="0"/>
                                    </a:rPr>
                                    <m:t>𝑧</m:t>
                                  </m:r>
                                </m:sub>
                              </m:sSub>
                            </m:num>
                            <m:den>
                              <m:r>
                                <a:rPr lang="en-US" i="1">
                                  <a:latin typeface="Cambria Math" panose="02040503050406030204" pitchFamily="18" charset="0"/>
                                </a:rPr>
                                <m:t>𝜕</m:t>
                              </m:r>
                              <m:r>
                                <a:rPr lang="en-US" b="0" i="1" smtClean="0">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𝑦𝑧</m:t>
                                  </m:r>
                                </m:sub>
                              </m:sSub>
                            </m:num>
                            <m:den>
                              <m:r>
                                <a:rPr lang="en-US" i="1">
                                  <a:latin typeface="Cambria Math" panose="02040503050406030204" pitchFamily="18" charset="0"/>
                                </a:rPr>
                                <m:t>𝜕</m:t>
                              </m:r>
                              <m:r>
                                <a:rPr lang="en-US" b="0" i="1" smtClean="0">
                                  <a:latin typeface="Cambria Math" panose="02040503050406030204" pitchFamily="18" charset="0"/>
                                </a:rPr>
                                <m:t>𝑦</m:t>
                              </m:r>
                            </m:den>
                          </m:f>
                        </m:e>
                      </m:d>
                      <m:r>
                        <a:rPr lang="en-US" b="1" i="1" smtClean="0">
                          <a:latin typeface="Cambria Math" panose="02040503050406030204" pitchFamily="18" charset="0"/>
                        </a:rPr>
                        <m:t>𝒌</m:t>
                      </m:r>
                    </m:oMath>
                  </m:oMathPara>
                </a14:m>
                <a:endParaRPr lang="en-US" b="1"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963" t="-2381" r="-1185"/>
                </a:stretch>
              </a:blipFill>
            </p:spPr>
            <p:txBody>
              <a:bodyPr/>
              <a:lstStyle/>
              <a:p>
                <a:r>
                  <a:rPr lang="en-US">
                    <a:noFill/>
                  </a:rPr>
                  <a:t> </a:t>
                </a:r>
              </a:p>
            </p:txBody>
          </p:sp>
        </mc:Fallback>
      </mc:AlternateContent>
    </p:spTree>
    <p:extLst>
      <p:ext uri="{BB962C8B-B14F-4D97-AF65-F5344CB8AC3E}">
        <p14:creationId xmlns:p14="http://schemas.microsoft.com/office/powerpoint/2010/main" val="109256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a:t>Εξισώσεις κινήσεως πραγματικών </a:t>
            </a:r>
            <a:r>
              <a:rPr lang="el-GR" sz="3600" b="1" dirty="0" smtClean="0"/>
              <a:t>ρευστών</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00808"/>
                <a:ext cx="8229600" cy="4425355"/>
              </a:xfrm>
            </p:spPr>
            <p:txBody>
              <a:bodyPr>
                <a:normAutofit fontScale="70000" lnSpcReduction="20000"/>
              </a:bodyPr>
              <a:lstStyle/>
              <a:p>
                <a:r>
                  <a:rPr lang="el-GR" dirty="0" smtClean="0"/>
                  <a:t>Οι εξισώσεις κίνησης των πραγματικών ρευστών προκύπτουν από το δεύτερο αξίωμα της κίνησης του </a:t>
                </a:r>
                <a:r>
                  <a:rPr lang="en-US" dirty="0" smtClean="0"/>
                  <a:t>Newton </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1" i="1" smtClean="0">
                          <a:latin typeface="Cambria Math" panose="02040503050406030204" pitchFamily="18" charset="0"/>
                        </a:rPr>
                        <m:t>𝑭</m:t>
                      </m:r>
                      <m:r>
                        <a:rPr lang="en-US" b="1"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𝑑𝑚</m:t>
                      </m:r>
                    </m:oMath>
                  </m:oMathPara>
                </a14:m>
                <a:endParaRPr lang="el-GR" dirty="0" smtClean="0"/>
              </a:p>
              <a:p>
                <a:pPr marL="0" indent="0">
                  <a:buNone/>
                </a:pPr>
                <a:endParaRPr lang="en-US" dirty="0" smtClean="0"/>
              </a:p>
              <a:p>
                <a:r>
                  <a:rPr lang="en-US" dirty="0" err="1" smtClean="0"/>
                  <a:t>d</a:t>
                </a:r>
                <a:r>
                  <a:rPr lang="en-US" b="1" dirty="0" err="1" smtClean="0"/>
                  <a:t>F</a:t>
                </a:r>
                <a:r>
                  <a:rPr lang="en-US" b="1" dirty="0" smtClean="0"/>
                  <a:t> </a:t>
                </a:r>
                <a:r>
                  <a:rPr lang="el-GR" dirty="0" smtClean="0"/>
                  <a:t>είναι η συνισταμένη των δυνάμεων  (καθολικών και επιφανειακών) που ενεργούν στο ρευστό σωματίδιο.  </a:t>
                </a:r>
                <a:endParaRPr lang="en-US" dirty="0" smtClean="0"/>
              </a:p>
              <a:p>
                <a:endParaRPr lang="el-GR" dirty="0" smtClean="0"/>
              </a:p>
              <a:p>
                <a:r>
                  <a:rPr lang="el-GR" dirty="0" smtClean="0"/>
                  <a:t>Η επιτάχυνση </a:t>
                </a:r>
                <a:r>
                  <a:rPr lang="el-GR" b="1" dirty="0" smtClean="0"/>
                  <a:t>α</a:t>
                </a:r>
                <a:r>
                  <a:rPr lang="el-GR" dirty="0" smtClean="0"/>
                  <a:t> του ρευστού σωματιδίου, όπως είναι γνωστό δίνεται από την ολική παράγωγο της ταχύτητας </a:t>
                </a:r>
                <a:r>
                  <a:rPr lang="en-US" b="1" dirty="0" smtClean="0"/>
                  <a:t>q</a:t>
                </a:r>
                <a:r>
                  <a:rPr lang="el-GR" dirty="0" smtClean="0"/>
                  <a:t>, δηλαδή </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r>
                            <a:rPr lang="en-US" b="1" i="1" smtClean="0">
                              <a:latin typeface="Cambria Math" panose="02040503050406030204" pitchFamily="18" charset="0"/>
                            </a:rPr>
                            <m:t>𝒒</m:t>
                          </m:r>
                        </m:num>
                        <m:den>
                          <m:r>
                            <a:rPr lang="en-US" b="0" i="1" smtClean="0">
                              <a:latin typeface="Cambria Math" panose="02040503050406030204" pitchFamily="18" charset="0"/>
                            </a:rPr>
                            <m:t>𝐷𝑡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1" i="1" smtClean="0">
                              <a:latin typeface="Cambria Math" panose="02040503050406030204" pitchFamily="18" charset="0"/>
                            </a:rPr>
                            <m:t>𝒒</m:t>
                          </m:r>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1" i="1" smtClean="0">
                              <a:latin typeface="Cambria Math" panose="02040503050406030204" pitchFamily="18" charset="0"/>
                            </a:rPr>
                            <m:t>𝒒</m:t>
                          </m:r>
                          <m:r>
                            <a:rPr lang="en-US" b="1" i="1" smtClean="0">
                              <a:latin typeface="Cambria Math" panose="02040503050406030204" pitchFamily="18" charset="0"/>
                            </a:rPr>
                            <m:t>∙</m:t>
                          </m:r>
                          <m:r>
                            <a:rPr lang="en-US" b="1" i="1" smtClean="0">
                              <a:latin typeface="Cambria Math" panose="02040503050406030204" pitchFamily="18" charset="0"/>
                            </a:rPr>
                            <m:t>𝜵</m:t>
                          </m:r>
                        </m:e>
                      </m:d>
                      <m:r>
                        <a:rPr lang="en-US" b="1" i="1" smtClean="0">
                          <a:latin typeface="Cambria Math" panose="02040503050406030204" pitchFamily="18" charset="0"/>
                        </a:rPr>
                        <m:t>𝒒</m:t>
                      </m:r>
                    </m:oMath>
                  </m:oMathPara>
                </a14:m>
                <a:endParaRPr lang="en-US"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00808"/>
                <a:ext cx="8229600" cy="4425355"/>
              </a:xfrm>
              <a:blipFill rotWithShape="0">
                <a:blip r:embed="rId2"/>
                <a:stretch>
                  <a:fillRect l="-815" t="-2342"/>
                </a:stretch>
              </a:blipFill>
            </p:spPr>
            <p:txBody>
              <a:bodyPr/>
              <a:lstStyle/>
              <a:p>
                <a:r>
                  <a:rPr lang="en-US">
                    <a:noFill/>
                  </a:rPr>
                  <a:t> </a:t>
                </a:r>
              </a:p>
            </p:txBody>
          </p:sp>
        </mc:Fallback>
      </mc:AlternateContent>
    </p:spTree>
    <p:extLst>
      <p:ext uri="{BB962C8B-B14F-4D97-AF65-F5344CB8AC3E}">
        <p14:creationId xmlns:p14="http://schemas.microsoft.com/office/powerpoint/2010/main" val="394988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Εξισώσεις κινήσεως πραγματικών </a:t>
            </a:r>
            <a:r>
              <a:rPr lang="el-GR" sz="3600" b="1" dirty="0" smtClean="0"/>
              <a:t>ρευστών (2)</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70000" lnSpcReduction="20000"/>
              </a:bodyPr>
              <a:lstStyle/>
              <a:p>
                <a:r>
                  <a:rPr lang="el-GR" dirty="0" smtClean="0"/>
                  <a:t>Εάν συμβολίσουμε με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oMath>
                </a14:m>
                <a:r>
                  <a:rPr lang="en-US" dirty="0" smtClean="0"/>
                  <a:t>,</a:t>
                </a:r>
                <a:r>
                  <a:rPr lang="el-GR" dirty="0"/>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𝑦</m:t>
                        </m:r>
                      </m:sub>
                    </m:sSub>
                  </m:oMath>
                </a14:m>
                <a:r>
                  <a:rPr lang="en-US" dirty="0" smtClean="0"/>
                  <a:t>,</a:t>
                </a:r>
                <a:r>
                  <a:rPr lang="el-GR" dirty="0"/>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𝑧</m:t>
                        </m:r>
                      </m:sub>
                    </m:sSub>
                  </m:oMath>
                </a14:m>
                <a:r>
                  <a:rPr lang="en-US" dirty="0" smtClean="0"/>
                  <a:t> </a:t>
                </a:r>
                <a:r>
                  <a:rPr lang="el-GR" dirty="0" smtClean="0"/>
                  <a:t>τις ανά μονάδα μάζας </a:t>
                </a:r>
                <a:r>
                  <a:rPr lang="el-GR" dirty="0" err="1" smtClean="0"/>
                  <a:t>συνισταμένες</a:t>
                </a:r>
                <a:r>
                  <a:rPr lang="el-GR" dirty="0" smtClean="0"/>
                  <a:t> του πεδίου των καθολικών δυνάμεων, τότε οι εξισώσεις κίνησης θα πάρουν την μορφή </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𝜌</m:t>
                      </m:r>
                      <m:r>
                        <a:rPr lang="en-US" b="0" i="1" smtClean="0">
                          <a:latin typeface="Cambria Math" panose="02040503050406030204" pitchFamily="18" charset="0"/>
                        </a:rPr>
                        <m:t>𝑑𝑉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l-GR" b="0" i="1" smtClean="0">
                          <a:latin typeface="Cambria Math" panose="02040503050406030204" pitchFamily="18" charset="0"/>
                        </a:rPr>
                        <m:t>𝜌</m:t>
                      </m:r>
                      <m:r>
                        <a:rPr lang="en-US" b="0" i="1" smtClean="0">
                          <a:latin typeface="Cambria Math" panose="02040503050406030204" pitchFamily="18" charset="0"/>
                        </a:rPr>
                        <m:t>𝑑𝑉</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𝑥</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𝑦𝑥</m:t>
                                  </m:r>
                                </m:sub>
                              </m:sSub>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𝑧𝑥</m:t>
                                  </m:r>
                                </m:sub>
                              </m:sSub>
                            </m:num>
                            <m:den>
                              <m:r>
                                <a:rPr lang="en-US" i="1">
                                  <a:latin typeface="Cambria Math" panose="02040503050406030204" pitchFamily="18" charset="0"/>
                                </a:rPr>
                                <m:t>𝜕</m:t>
                              </m:r>
                              <m:r>
                                <a:rPr lang="en-US" i="1">
                                  <a:latin typeface="Cambria Math" panose="02040503050406030204" pitchFamily="18" charset="0"/>
                                </a:rPr>
                                <m:t>𝑧</m:t>
                              </m:r>
                            </m:den>
                          </m:f>
                        </m:e>
                      </m:d>
                      <m:r>
                        <a:rPr lang="en-US" b="0" i="1" smtClean="0">
                          <a:latin typeface="Cambria Math" panose="02040503050406030204" pitchFamily="18" charset="0"/>
                        </a:rPr>
                        <m:t>𝑑𝑉</m:t>
                      </m:r>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𝑦</m:t>
                          </m:r>
                        </m:sub>
                      </m:sSub>
                      <m:r>
                        <a:rPr lang="el-GR" i="1">
                          <a:latin typeface="Cambria Math" panose="02040503050406030204" pitchFamily="18" charset="0"/>
                        </a:rPr>
                        <m:t>𝜌</m:t>
                      </m:r>
                      <m:r>
                        <a:rPr lang="en-US" i="1">
                          <a:latin typeface="Cambria Math" panose="02040503050406030204" pitchFamily="18" charset="0"/>
                        </a:rPr>
                        <m:t>𝑑𝑉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𝑦</m:t>
                          </m:r>
                        </m:sub>
                      </m:sSub>
                      <m:r>
                        <a:rPr lang="el-GR" i="1">
                          <a:latin typeface="Cambria Math" panose="02040503050406030204" pitchFamily="18" charset="0"/>
                        </a:rPr>
                        <m:t>𝜌</m:t>
                      </m:r>
                      <m:r>
                        <a:rPr lang="en-US" i="1">
                          <a:latin typeface="Cambria Math" panose="02040503050406030204" pitchFamily="18" charset="0"/>
                        </a:rPr>
                        <m:t>𝑑𝑉</m:t>
                      </m:r>
                      <m:r>
                        <a:rPr lang="en-US" i="1">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𝑦</m:t>
                                  </m:r>
                                </m:sub>
                              </m:sSub>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𝑥𝑦</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𝑧𝑦</m:t>
                                  </m:r>
                                </m:sub>
                              </m:sSub>
                            </m:num>
                            <m:den>
                              <m:r>
                                <a:rPr lang="en-US" i="1">
                                  <a:latin typeface="Cambria Math" panose="02040503050406030204" pitchFamily="18" charset="0"/>
                                </a:rPr>
                                <m:t>𝜕</m:t>
                              </m:r>
                              <m:r>
                                <a:rPr lang="en-US" i="1">
                                  <a:latin typeface="Cambria Math" panose="02040503050406030204" pitchFamily="18" charset="0"/>
                                </a:rPr>
                                <m:t>𝑧</m:t>
                              </m:r>
                            </m:den>
                          </m:f>
                        </m:e>
                      </m:d>
                      <m:r>
                        <a:rPr lang="en-US" b="0" i="1" smtClean="0">
                          <a:latin typeface="Cambria Math" panose="02040503050406030204" pitchFamily="18" charset="0"/>
                        </a:rPr>
                        <m:t>𝑑𝑉</m:t>
                      </m:r>
                    </m:oMath>
                  </m:oMathPara>
                </a14:m>
                <a:endParaRPr lang="en-US" b="0" dirty="0" smtClean="0"/>
              </a:p>
              <a:p>
                <a:pPr marL="0" indent="0">
                  <a:buNone/>
                </a:pPr>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𝑧</m:t>
                          </m:r>
                        </m:sub>
                      </m:sSub>
                      <m:r>
                        <a:rPr lang="el-GR" i="1">
                          <a:latin typeface="Cambria Math" panose="02040503050406030204" pitchFamily="18" charset="0"/>
                        </a:rPr>
                        <m:t>𝜌</m:t>
                      </m:r>
                      <m:r>
                        <a:rPr lang="en-US" i="1">
                          <a:latin typeface="Cambria Math" panose="02040503050406030204" pitchFamily="18" charset="0"/>
                        </a:rPr>
                        <m:t>𝑑𝑉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𝑧</m:t>
                          </m:r>
                        </m:sub>
                      </m:sSub>
                      <m:r>
                        <a:rPr lang="el-GR" i="1">
                          <a:latin typeface="Cambria Math" panose="02040503050406030204" pitchFamily="18" charset="0"/>
                        </a:rPr>
                        <m:t>𝜌</m:t>
                      </m:r>
                      <m:r>
                        <a:rPr lang="en-US" i="1">
                          <a:latin typeface="Cambria Math" panose="02040503050406030204" pitchFamily="18" charset="0"/>
                        </a:rPr>
                        <m:t>𝑑𝑉</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𝑧</m:t>
                                  </m:r>
                                </m:sub>
                              </m:sSub>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𝑥𝑧</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𝑦𝑧</m:t>
                                  </m:r>
                                </m:sub>
                              </m:sSub>
                            </m:num>
                            <m:den>
                              <m:r>
                                <a:rPr lang="en-US" i="1">
                                  <a:latin typeface="Cambria Math" panose="02040503050406030204" pitchFamily="18" charset="0"/>
                                </a:rPr>
                                <m:t>𝜕</m:t>
                              </m:r>
                              <m:r>
                                <a:rPr lang="en-US" i="1">
                                  <a:latin typeface="Cambria Math" panose="02040503050406030204" pitchFamily="18" charset="0"/>
                                </a:rPr>
                                <m:t>𝑦</m:t>
                              </m:r>
                            </m:den>
                          </m:f>
                        </m:e>
                      </m:d>
                      <m:r>
                        <a:rPr lang="en-US" b="0" i="1" smtClean="0">
                          <a:latin typeface="Cambria Math" panose="02040503050406030204" pitchFamily="18" charset="0"/>
                        </a:rPr>
                        <m:t>𝑑𝑉</m:t>
                      </m:r>
                    </m:oMath>
                  </m:oMathPara>
                </a14:m>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815" t="-2101"/>
                </a:stretch>
              </a:blipFill>
            </p:spPr>
            <p:txBody>
              <a:bodyPr/>
              <a:lstStyle/>
              <a:p>
                <a:r>
                  <a:rPr lang="en-US">
                    <a:noFill/>
                  </a:rPr>
                  <a:t> </a:t>
                </a:r>
              </a:p>
            </p:txBody>
          </p:sp>
        </mc:Fallback>
      </mc:AlternateContent>
    </p:spTree>
    <p:extLst>
      <p:ext uri="{BB962C8B-B14F-4D97-AF65-F5344CB8AC3E}">
        <p14:creationId xmlns:p14="http://schemas.microsoft.com/office/powerpoint/2010/main" val="288870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Εξισώσεις κινήσεως πραγματικών ρευστών </a:t>
            </a:r>
            <a:r>
              <a:rPr lang="el-GR" sz="3600" b="1" dirty="0" smtClean="0"/>
              <a:t>(</a:t>
            </a:r>
            <a:r>
              <a:rPr lang="en-US" sz="3600" b="1" dirty="0" smtClean="0"/>
              <a:t>3</a:t>
            </a:r>
            <a:r>
              <a:rPr lang="el-GR" sz="3600" b="1" dirty="0" smtClean="0"/>
              <a:t>)</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Οπότε οι εξισώσεις κίνησης των πραγματικών ρευστών θα είναι </a:t>
                </a:r>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𝜌</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r>
                            <a:rPr lang="en-US" b="0" i="1" smtClean="0">
                              <a:latin typeface="Cambria Math" panose="02040503050406030204" pitchFamily="18" charset="0"/>
                            </a:rPr>
                            <m:t>𝑢</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r>
                            <a:rPr lang="en-US" b="0" i="1" smtClean="0">
                              <a:latin typeface="Cambria Math" panose="02040503050406030204" pitchFamily="18" charset="0"/>
                            </a:rPr>
                            <m:t>𝑣</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r>
                            <a:rPr lang="en-US" b="0" i="1" smtClean="0">
                              <a:latin typeface="Cambria Math" panose="02040503050406030204" pitchFamily="18" charset="0"/>
                            </a:rPr>
                            <m:t>𝑤</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𝑧</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l-GR" b="0" i="1" smtClean="0">
                          <a:latin typeface="Cambria Math" panose="02040503050406030204" pitchFamily="18" charset="0"/>
                        </a:rPr>
                        <m:t>𝜌</m:t>
                      </m:r>
                      <m:r>
                        <a:rPr lang="el-GR"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𝑥</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𝑦𝑥</m:t>
                              </m:r>
                            </m:sub>
                          </m:sSub>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𝑧𝑥</m:t>
                              </m:r>
                            </m:sub>
                          </m:sSub>
                        </m:num>
                        <m:den>
                          <m:r>
                            <a:rPr lang="en-US" i="1">
                              <a:latin typeface="Cambria Math" panose="02040503050406030204" pitchFamily="18" charset="0"/>
                            </a:rPr>
                            <m:t>𝜕</m:t>
                          </m:r>
                          <m:r>
                            <a:rPr lang="en-US" i="1">
                              <a:latin typeface="Cambria Math" panose="02040503050406030204" pitchFamily="18" charset="0"/>
                            </a:rPr>
                            <m:t>𝑧</m:t>
                          </m:r>
                        </m:den>
                      </m:f>
                    </m:oMath>
                  </m:oMathPara>
                </a14:m>
                <a:endParaRPr lang="en-US" dirty="0" smtClean="0"/>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𝜌</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𝑢</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𝑤</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𝑧</m:t>
                              </m:r>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𝑦</m:t>
                          </m:r>
                        </m:sub>
                      </m:sSub>
                      <m:r>
                        <a:rPr lang="el-GR" i="1">
                          <a:latin typeface="Cambria Math" panose="02040503050406030204" pitchFamily="18" charset="0"/>
                        </a:rPr>
                        <m:t>𝜌</m:t>
                      </m:r>
                      <m:r>
                        <a:rPr lang="el-GR"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num>
                        <m:den>
                          <m:r>
                            <a:rPr lang="en-US" i="1">
                              <a:latin typeface="Cambria Math" panose="02040503050406030204" pitchFamily="18" charset="0"/>
                            </a:rPr>
                            <m:t>𝜕</m:t>
                          </m:r>
                          <m:r>
                            <a:rPr lang="en-US" b="0" i="1" smtClean="0">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𝑥</m:t>
                              </m:r>
                              <m:r>
                                <a:rPr lang="en-US" b="0" i="1" smtClean="0">
                                  <a:latin typeface="Cambria Math" panose="02040503050406030204" pitchFamily="18" charset="0"/>
                                </a:rPr>
                                <m:t>𝑦</m:t>
                              </m:r>
                            </m:sub>
                          </m:sSub>
                        </m:num>
                        <m:den>
                          <m:r>
                            <a:rPr lang="en-US" i="1">
                              <a:latin typeface="Cambria Math" panose="02040503050406030204" pitchFamily="18" charset="0"/>
                            </a:rPr>
                            <m:t>𝜕</m:t>
                          </m:r>
                          <m:r>
                            <a:rPr lang="en-US" b="0" i="1" smtClean="0">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𝑦</m:t>
                              </m:r>
                              <m:r>
                                <a:rPr lang="en-US" i="1">
                                  <a:latin typeface="Cambria Math" panose="02040503050406030204" pitchFamily="18" charset="0"/>
                                </a:rPr>
                                <m:t>𝑧</m:t>
                              </m:r>
                            </m:sub>
                          </m:sSub>
                        </m:num>
                        <m:den>
                          <m:r>
                            <a:rPr lang="en-US" i="1">
                              <a:latin typeface="Cambria Math" panose="02040503050406030204" pitchFamily="18" charset="0"/>
                            </a:rPr>
                            <m:t>𝜕</m:t>
                          </m:r>
                          <m:r>
                            <a:rPr lang="en-US" i="1">
                              <a:latin typeface="Cambria Math" panose="02040503050406030204" pitchFamily="18" charset="0"/>
                            </a:rPr>
                            <m:t>𝑧</m:t>
                          </m:r>
                        </m:den>
                      </m:f>
                    </m:oMath>
                  </m:oMathPara>
                </a14:m>
                <a:endParaRPr lang="en-US" dirty="0" smtClean="0"/>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𝜌</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𝑢</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𝑤</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𝑧</m:t>
                              </m:r>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𝑧</m:t>
                          </m:r>
                        </m:sub>
                      </m:sSub>
                      <m:r>
                        <a:rPr lang="el-GR" i="1">
                          <a:latin typeface="Cambria Math" panose="02040503050406030204" pitchFamily="18" charset="0"/>
                        </a:rPr>
                        <m:t>𝜌</m:t>
                      </m:r>
                      <m:r>
                        <a:rPr lang="el-GR"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num>
                        <m:den>
                          <m:r>
                            <a:rPr lang="en-US" i="1">
                              <a:latin typeface="Cambria Math" panose="02040503050406030204" pitchFamily="18" charset="0"/>
                            </a:rPr>
                            <m:t>𝜕</m:t>
                          </m:r>
                          <m:r>
                            <a:rPr lang="en-US" b="0" i="1" smtClean="0">
                              <a:latin typeface="Cambria Math" panose="02040503050406030204" pitchFamily="18" charset="0"/>
                            </a:rPr>
                            <m:t>𝑧</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i="1">
                                  <a:latin typeface="Cambria Math" panose="02040503050406030204" pitchFamily="18" charset="0"/>
                                </a:rPr>
                                <m:t>𝑦</m:t>
                              </m:r>
                              <m:r>
                                <a:rPr lang="en-US" b="0" i="1" smtClean="0">
                                  <a:latin typeface="Cambria Math" panose="02040503050406030204" pitchFamily="18" charset="0"/>
                                </a:rPr>
                                <m:t>𝑧</m:t>
                              </m:r>
                            </m:sub>
                          </m:sSub>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𝑦𝑧</m:t>
                              </m:r>
                            </m:sub>
                          </m:sSub>
                        </m:num>
                        <m:den>
                          <m:r>
                            <a:rPr lang="en-US" i="1">
                              <a:latin typeface="Cambria Math" panose="02040503050406030204" pitchFamily="18" charset="0"/>
                            </a:rPr>
                            <m:t>𝜕</m:t>
                          </m:r>
                          <m:r>
                            <a:rPr lang="en-US" b="0" i="1" smtClean="0">
                              <a:latin typeface="Cambria Math" panose="02040503050406030204" pitchFamily="18" charset="0"/>
                            </a:rPr>
                            <m:t>𝑦</m:t>
                          </m:r>
                        </m:den>
                      </m:f>
                    </m:oMath>
                  </m:oMathPara>
                </a14:m>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a:stretch>
              </a:blipFill>
            </p:spPr>
            <p:txBody>
              <a:bodyPr/>
              <a:lstStyle/>
              <a:p>
                <a:r>
                  <a:rPr lang="en-US">
                    <a:noFill/>
                  </a:rPr>
                  <a:t> </a:t>
                </a:r>
              </a:p>
            </p:txBody>
          </p:sp>
        </mc:Fallback>
      </mc:AlternateContent>
    </p:spTree>
    <p:extLst>
      <p:ext uri="{BB962C8B-B14F-4D97-AF65-F5344CB8AC3E}">
        <p14:creationId xmlns:p14="http://schemas.microsoft.com/office/powerpoint/2010/main" val="64306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Εξισώσεις κινήσεως πραγματικών ρευστών </a:t>
            </a:r>
            <a:r>
              <a:rPr lang="el-GR" sz="3600" b="1" dirty="0" smtClean="0"/>
              <a:t>(</a:t>
            </a:r>
            <a:r>
              <a:rPr lang="en-US" sz="3600" b="1" dirty="0" smtClean="0"/>
              <a:t>4</a:t>
            </a:r>
            <a:r>
              <a:rPr lang="el-GR" sz="3600" b="1" dirty="0" smtClean="0"/>
              <a:t>)</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55000" lnSpcReduction="20000"/>
              </a:bodyPr>
              <a:lstStyle/>
              <a:p>
                <a:r>
                  <a:rPr lang="el-GR" dirty="0" smtClean="0"/>
                  <a:t>Εκάστοτε μορφή του δεύτερου μέλους εξαρτάται από τον αντίστοιχο συσχετισμό των τάσεων και της ταχύτητας παραμορφώσεως του ρευστού.</a:t>
                </a:r>
              </a:p>
              <a:p>
                <a:r>
                  <a:rPr lang="el-GR" dirty="0" smtClean="0"/>
                  <a:t>Στην έννοια του ιξώδους πρώτος ο </a:t>
                </a:r>
                <a:r>
                  <a:rPr lang="en-US" dirty="0" smtClean="0"/>
                  <a:t>Newton </a:t>
                </a:r>
                <a:r>
                  <a:rPr lang="el-GR" dirty="0" smtClean="0"/>
                  <a:t>διατύπωσε την σχέση μεταξύ της </a:t>
                </a:r>
                <a:r>
                  <a:rPr lang="el-GR" dirty="0" err="1" smtClean="0"/>
                  <a:t>διατμητικής</a:t>
                </a:r>
                <a:r>
                  <a:rPr lang="el-GR" dirty="0" smtClean="0"/>
                  <a:t> τάσης και της ταχύτητας παραμορφώσεως</a:t>
                </a:r>
                <a:r>
                  <a:rPr lang="en-US" dirty="0" smtClean="0"/>
                  <a:t> :</a:t>
                </a:r>
                <a:endParaRPr lang="el-GR" dirty="0" smtClean="0"/>
              </a:p>
              <a:p>
                <a:pPr marL="0" indent="0">
                  <a:buNone/>
                </a:pPr>
                <a:r>
                  <a:rPr lang="el-GR" dirty="0"/>
                  <a:t> </a:t>
                </a:r>
                <a:r>
                  <a:rPr lang="el-GR" dirty="0" smtClean="0"/>
                  <a:t>                                                                </a:t>
                </a:r>
                <a14:m>
                  <m:oMath xmlns:m="http://schemas.openxmlformats.org/officeDocument/2006/math">
                    <m:r>
                      <a:rPr lang="el-GR" b="0" i="1" smtClean="0">
                        <a:latin typeface="Cambria Math" panose="02040503050406030204" pitchFamily="18" charset="0"/>
                      </a:rPr>
                      <m:t>𝜏</m:t>
                    </m:r>
                    <m:r>
                      <a:rPr lang="el-GR" b="0" i="1" smtClean="0">
                        <a:latin typeface="Cambria Math" panose="02040503050406030204" pitchFamily="18" charset="0"/>
                      </a:rPr>
                      <m:t>=</m:t>
                    </m:r>
                    <m:r>
                      <a:rPr lang="el-GR" b="0" i="1" smtClean="0">
                        <a:latin typeface="Cambria Math" panose="02040503050406030204" pitchFamily="18" charset="0"/>
                      </a:rPr>
                      <m:t>𝜇</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𝑥</m:t>
                        </m:r>
                      </m:den>
                    </m:f>
                  </m:oMath>
                </a14:m>
                <a:endParaRPr lang="en-US" dirty="0" smtClean="0"/>
              </a:p>
              <a:p>
                <a:r>
                  <a:rPr lang="el-GR" dirty="0" smtClean="0"/>
                  <a:t>Αργότερα ο </a:t>
                </a:r>
                <a:r>
                  <a:rPr lang="en-US" dirty="0" smtClean="0"/>
                  <a:t>Stokes </a:t>
                </a:r>
                <a:r>
                  <a:rPr lang="el-GR" dirty="0" smtClean="0"/>
                  <a:t>γενίκευσε τον συσχετισμό των τάσεων και των ταχυτήτων παραμορφώσεως</a:t>
                </a:r>
                <a:r>
                  <a:rPr lang="en-US" dirty="0" smtClean="0"/>
                  <a:t> </a:t>
                </a:r>
                <a:r>
                  <a:rPr lang="el-GR" dirty="0" smtClean="0"/>
                  <a:t>βασιζόμενος στις ακόλουθες παραδοχές </a:t>
                </a:r>
                <a:r>
                  <a:rPr lang="en-US" dirty="0" smtClean="0"/>
                  <a:t>:</a:t>
                </a:r>
                <a:endParaRPr lang="el-GR" dirty="0" smtClean="0"/>
              </a:p>
              <a:p>
                <a:pPr marL="0" indent="0">
                  <a:buNone/>
                </a:pPr>
                <a:endParaRPr lang="en-US" dirty="0" smtClean="0"/>
              </a:p>
              <a:p>
                <a:pPr marL="0" indent="0">
                  <a:buNone/>
                </a:pPr>
                <a:r>
                  <a:rPr lang="en-US" dirty="0"/>
                  <a:t> </a:t>
                </a:r>
                <a:r>
                  <a:rPr lang="en-US" dirty="0" smtClean="0"/>
                  <a:t>   </a:t>
                </a:r>
                <a:r>
                  <a:rPr lang="el-GR" dirty="0" smtClean="0"/>
                  <a:t>α</a:t>
                </a:r>
                <a:r>
                  <a:rPr lang="en-US" dirty="0" smtClean="0"/>
                  <a:t>)</a:t>
                </a:r>
                <a:r>
                  <a:rPr lang="el-GR" dirty="0" smtClean="0"/>
                  <a:t> Το ρευστό θεωρείται ισότροπο.</a:t>
                </a:r>
              </a:p>
              <a:p>
                <a:pPr marL="0" indent="0">
                  <a:buNone/>
                </a:pPr>
                <a:r>
                  <a:rPr lang="el-GR" dirty="0"/>
                  <a:t> </a:t>
                </a:r>
                <a:r>
                  <a:rPr lang="el-GR" dirty="0" smtClean="0"/>
                  <a:t>   β) Απλή μετάθεση και περιστροφή του στοιχείου του ρευστού δεν δημιουργεί τάσεις αντιστάσεως.</a:t>
                </a:r>
              </a:p>
              <a:p>
                <a:pPr marL="0" indent="0">
                  <a:buNone/>
                </a:pPr>
                <a:r>
                  <a:rPr lang="el-GR" dirty="0"/>
                  <a:t> </a:t>
                </a:r>
                <a:r>
                  <a:rPr lang="el-GR" dirty="0" smtClean="0"/>
                  <a:t>    γ) Ο γραμμικός συσχετισμός μεταξύ τάσεων και παραμορφώσεων πρέπει να έχει πάντοτε την ίδια μορφή για οποιοδήποτε προσανατολισμό του συστήματος συντεταγμένων.</a:t>
                </a:r>
              </a:p>
              <a:p>
                <a:pPr marL="0" indent="0">
                  <a:buNone/>
                </a:pPr>
                <a:r>
                  <a:rPr lang="el-GR" dirty="0"/>
                  <a:t> </a:t>
                </a:r>
                <a:r>
                  <a:rPr lang="el-GR" dirty="0" smtClean="0"/>
                  <a:t>     δ) Όταν δεν υπάρχουν παραμορφώσεις, οι τάσεις πρέπει να </a:t>
                </a:r>
                <a:r>
                  <a:rPr lang="el-GR" dirty="0" err="1" smtClean="0"/>
                  <a:t>ανάγωνται</a:t>
                </a:r>
                <a:r>
                  <a:rPr lang="el-GR" dirty="0" smtClean="0"/>
                  <a:t> σε υδροστατικές πιέσεις.  </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593" t="-1961"/>
                </a:stretch>
              </a:blipFill>
            </p:spPr>
            <p:txBody>
              <a:bodyPr/>
              <a:lstStyle/>
              <a:p>
                <a:r>
                  <a:rPr lang="en-US">
                    <a:noFill/>
                  </a:rPr>
                  <a:t> </a:t>
                </a:r>
              </a:p>
            </p:txBody>
          </p:sp>
        </mc:Fallback>
      </mc:AlternateContent>
    </p:spTree>
    <p:extLst>
      <p:ext uri="{BB962C8B-B14F-4D97-AF65-F5344CB8AC3E}">
        <p14:creationId xmlns:p14="http://schemas.microsoft.com/office/powerpoint/2010/main" val="367615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Εξισώσεις κινήσεως πραγματικών ρευστών </a:t>
            </a:r>
            <a:r>
              <a:rPr lang="el-GR" sz="3600" b="1" dirty="0" smtClean="0"/>
              <a:t>(5)</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47500" lnSpcReduction="20000"/>
              </a:bodyPr>
              <a:lstStyle/>
              <a:p>
                <a:pPr marL="0" indent="0">
                  <a:buNone/>
                </a:pPr>
                <a:r>
                  <a:rPr lang="el-GR" dirty="0" smtClean="0"/>
                  <a:t>Σύμφωνα με τις παραπάνω παραδοχές ο γενικός συσχετισμός τάσεων, ταχυτήτων και παραμορφώσεων είναι </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r>
                            <a:rPr lang="el-GR" b="0" i="1" smtClean="0">
                              <a:latin typeface="Cambria Math" panose="02040503050406030204" pitchFamily="18" charset="0"/>
                            </a:rPr>
                            <m:t>𝜇</m:t>
                          </m:r>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𝜇</m:t>
                              </m:r>
                            </m:e>
                            <m:sup>
                              <m:r>
                                <a:rPr lang="el-GR" b="0" i="1" smtClean="0">
                                  <a:latin typeface="Cambria Math" panose="02040503050406030204" pitchFamily="18" charset="0"/>
                                </a:rPr>
                                <m:t>′</m:t>
                              </m:r>
                            </m:sup>
                          </m:sSup>
                        </m:e>
                      </m:d>
                      <m:d>
                        <m:dPr>
                          <m:ctrlPr>
                            <a:rPr lang="el-GR"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l-GR" b="0" i="1" smtClean="0">
                                  <a:latin typeface="Cambria Math" panose="02040503050406030204" pitchFamily="18" charset="0"/>
                                </a:rPr>
                                <m:t>𝜀</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𝜀</m:t>
                              </m:r>
                            </m:e>
                            <m:sub>
                              <m:r>
                                <a:rPr lang="en-US" b="0" i="1" smtClean="0">
                                  <a:latin typeface="Cambria Math" panose="02040503050406030204" pitchFamily="18" charset="0"/>
                                </a:rPr>
                                <m:t>𝑦</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𝜀</m:t>
                              </m:r>
                            </m:e>
                            <m:sub>
                              <m:r>
                                <a:rPr lang="en-US" b="0" i="1" smtClean="0">
                                  <a:latin typeface="Cambria Math" panose="02040503050406030204" pitchFamily="18" charset="0"/>
                                </a:rPr>
                                <m:t>𝑧</m:t>
                              </m:r>
                            </m:sub>
                          </m:sSub>
                        </m:e>
                      </m:d>
                      <m:r>
                        <a:rPr lang="en-US" b="0" i="1" smtClean="0">
                          <a:latin typeface="Cambria Math" panose="02040503050406030204" pitchFamily="18" charset="0"/>
                        </a:rPr>
                        <m:t>+2</m:t>
                      </m:r>
                      <m:r>
                        <a:rPr lang="el-GR" b="0" i="1" smtClean="0">
                          <a:latin typeface="Cambria Math" panose="02040503050406030204" pitchFamily="18" charset="0"/>
                        </a:rPr>
                        <m:t>𝜇</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𝜀</m:t>
                          </m:r>
                        </m:e>
                        <m:sub>
                          <m:r>
                            <a:rPr lang="en-US" b="0" i="1" smtClean="0">
                              <a:latin typeface="Cambria Math" panose="02040503050406030204" pitchFamily="18" charset="0"/>
                            </a:rPr>
                            <m:t>𝑥</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d>
                        <m:dPr>
                          <m:ctrlPr>
                            <a:rPr lang="en-US" i="1">
                              <a:latin typeface="Cambria Math" panose="02040503050406030204" pitchFamily="18" charset="0"/>
                            </a:rPr>
                          </m:ctrlPr>
                        </m:dPr>
                        <m:e>
                          <m:r>
                            <a:rPr lang="el-GR" i="1">
                              <a:latin typeface="Cambria Math" panose="02040503050406030204" pitchFamily="18" charset="0"/>
                            </a:rPr>
                            <m:t>𝜇</m:t>
                          </m:r>
                          <m:r>
                            <a:rPr lang="el-GR" i="1">
                              <a:latin typeface="Cambria Math" panose="02040503050406030204" pitchFamily="18" charset="0"/>
                            </a:rPr>
                            <m:t>−</m:t>
                          </m:r>
                          <m:sSup>
                            <m:sSupPr>
                              <m:ctrlPr>
                                <a:rPr lang="el-GR" i="1">
                                  <a:latin typeface="Cambria Math" panose="02040503050406030204" pitchFamily="18" charset="0"/>
                                </a:rPr>
                              </m:ctrlPr>
                            </m:sSupPr>
                            <m:e>
                              <m:r>
                                <a:rPr lang="el-GR" i="1">
                                  <a:latin typeface="Cambria Math" panose="02040503050406030204" pitchFamily="18" charset="0"/>
                                </a:rPr>
                                <m:t>𝜇</m:t>
                              </m:r>
                            </m:e>
                            <m:sup>
                              <m:r>
                                <a:rPr lang="el-GR" i="1">
                                  <a:latin typeface="Cambria Math" panose="02040503050406030204" pitchFamily="18" charset="0"/>
                                </a:rPr>
                                <m:t>′</m:t>
                              </m:r>
                            </m:sup>
                          </m:sSup>
                        </m:e>
                      </m:d>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𝑦</m:t>
                              </m:r>
                            </m:sub>
                          </m:sSub>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𝑧</m:t>
                              </m:r>
                            </m:sub>
                          </m:sSub>
                        </m:e>
                      </m:d>
                      <m:r>
                        <a:rPr lang="en-US" i="1">
                          <a:latin typeface="Cambria Math" panose="02040503050406030204" pitchFamily="18" charset="0"/>
                        </a:rPr>
                        <m:t>+2</m:t>
                      </m:r>
                      <m:r>
                        <a:rPr lang="el-GR" i="1">
                          <a:latin typeface="Cambria Math" panose="02040503050406030204" pitchFamily="18" charset="0"/>
                        </a:rPr>
                        <m:t>𝜇</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b="0" i="1" smtClean="0">
                              <a:latin typeface="Cambria Math" panose="02040503050406030204" pitchFamily="18" charset="0"/>
                            </a:rPr>
                            <m:t>𝑦</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d>
                        <m:dPr>
                          <m:ctrlPr>
                            <a:rPr lang="en-US" i="1" smtClean="0">
                              <a:latin typeface="Cambria Math" panose="02040503050406030204" pitchFamily="18" charset="0"/>
                            </a:rPr>
                          </m:ctrlPr>
                        </m:dPr>
                        <m:e>
                          <m:r>
                            <a:rPr lang="el-GR" i="1">
                              <a:latin typeface="Cambria Math" panose="02040503050406030204" pitchFamily="18" charset="0"/>
                            </a:rPr>
                            <m:t>𝜇</m:t>
                          </m:r>
                          <m:r>
                            <a:rPr lang="el-GR" i="1">
                              <a:latin typeface="Cambria Math" panose="02040503050406030204" pitchFamily="18" charset="0"/>
                            </a:rPr>
                            <m:t>−</m:t>
                          </m:r>
                          <m:sSup>
                            <m:sSupPr>
                              <m:ctrlPr>
                                <a:rPr lang="el-GR" i="1">
                                  <a:latin typeface="Cambria Math" panose="02040503050406030204" pitchFamily="18" charset="0"/>
                                </a:rPr>
                              </m:ctrlPr>
                            </m:sSupPr>
                            <m:e>
                              <m:r>
                                <a:rPr lang="el-GR" i="1">
                                  <a:latin typeface="Cambria Math" panose="02040503050406030204" pitchFamily="18" charset="0"/>
                                </a:rPr>
                                <m:t>𝜇</m:t>
                              </m:r>
                            </m:e>
                            <m:sup>
                              <m:r>
                                <a:rPr lang="el-GR" i="1">
                                  <a:latin typeface="Cambria Math" panose="02040503050406030204" pitchFamily="18" charset="0"/>
                                </a:rPr>
                                <m:t>′</m:t>
                              </m:r>
                            </m:sup>
                          </m:sSup>
                        </m:e>
                      </m:d>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𝑦</m:t>
                              </m:r>
                            </m:sub>
                          </m:sSub>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𝑧</m:t>
                              </m:r>
                            </m:sub>
                          </m:sSub>
                        </m:e>
                      </m:d>
                      <m:r>
                        <a:rPr lang="en-US" i="1">
                          <a:latin typeface="Cambria Math" panose="02040503050406030204" pitchFamily="18" charset="0"/>
                        </a:rPr>
                        <m:t>+2</m:t>
                      </m:r>
                      <m:r>
                        <a:rPr lang="el-GR" i="1">
                          <a:latin typeface="Cambria Math" panose="02040503050406030204" pitchFamily="18" charset="0"/>
                        </a:rPr>
                        <m:t>𝜇</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b="0" i="1" smtClean="0">
                              <a:latin typeface="Cambria Math" panose="02040503050406030204" pitchFamily="18" charset="0"/>
                            </a:rPr>
                            <m:t>𝑧</m:t>
                          </m:r>
                        </m:sub>
                      </m:sSub>
                    </m:oMath>
                  </m:oMathPara>
                </a14:m>
                <a:endParaRPr lang="el-GR"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𝑥𝑦</m:t>
                          </m:r>
                        </m:sub>
                      </m:sSub>
                      <m:r>
                        <a:rPr lang="en-US" b="0" i="1" smtClean="0">
                          <a:latin typeface="Cambria Math" panose="02040503050406030204" pitchFamily="18" charset="0"/>
                        </a:rPr>
                        <m:t>=</m:t>
                      </m:r>
                      <m:r>
                        <a:rPr lang="el-GR" b="0" i="1" smtClean="0">
                          <a:latin typeface="Cambria Math" panose="02040503050406030204" pitchFamily="18" charset="0"/>
                        </a:rPr>
                        <m:t>𝜇</m:t>
                      </m:r>
                      <m:d>
                        <m:dPr>
                          <m:ctrlPr>
                            <a:rPr lang="el-GR"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𝑣</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𝑢</m:t>
                              </m:r>
                            </m:num>
                            <m:den>
                              <m:r>
                                <a:rPr lang="en-US" b="0" i="1" smtClean="0">
                                  <a:latin typeface="Cambria Math" panose="02040503050406030204" pitchFamily="18" charset="0"/>
                                </a:rPr>
                                <m:t>𝜕</m:t>
                              </m:r>
                              <m:r>
                                <a:rPr lang="en-US" b="0" i="1" smtClean="0">
                                  <a:latin typeface="Cambria Math" panose="02040503050406030204" pitchFamily="18" charset="0"/>
                                </a:rPr>
                                <m:t>𝑦</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𝜏</m:t>
                          </m:r>
                        </m:e>
                        <m:sub>
                          <m:r>
                            <a:rPr lang="en-US" b="0" i="1" smtClean="0">
                              <a:latin typeface="Cambria Math" panose="02040503050406030204" pitchFamily="18" charset="0"/>
                            </a:rPr>
                            <m:t>𝑦𝑥</m:t>
                          </m:r>
                        </m:sub>
                      </m:sSub>
                      <m:r>
                        <a:rPr lang="en-US" b="0" i="1" smtClean="0">
                          <a:latin typeface="Cambria Math" panose="02040503050406030204" pitchFamily="18" charset="0"/>
                        </a:rPr>
                        <m:t>=</m:t>
                      </m:r>
                      <m:r>
                        <a:rPr lang="el-GR" b="0" i="1" smtClean="0">
                          <a:latin typeface="Cambria Math" panose="02040503050406030204" pitchFamily="18" charset="0"/>
                        </a:rPr>
                        <m:t>𝜇</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𝑥𝑦</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𝑦𝑧</m:t>
                          </m:r>
                        </m:sub>
                      </m:sSub>
                      <m:r>
                        <a:rPr lang="en-US" i="1">
                          <a:latin typeface="Cambria Math" panose="02040503050406030204" pitchFamily="18" charset="0"/>
                        </a:rPr>
                        <m:t>=</m:t>
                      </m:r>
                      <m:r>
                        <a:rPr lang="el-GR" i="1">
                          <a:latin typeface="Cambria Math" panose="02040503050406030204" pitchFamily="18" charset="0"/>
                        </a:rPr>
                        <m:t>𝜇</m:t>
                      </m:r>
                      <m:d>
                        <m:dPr>
                          <m:ctrlPr>
                            <a:rPr lang="el-GR"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b="0" i="1" smtClean="0">
                                  <a:latin typeface="Cambria Math" panose="02040503050406030204" pitchFamily="18" charset="0"/>
                                </a:rPr>
                                <m:t>𝑦</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b="0" i="1" smtClean="0">
                                  <a:latin typeface="Cambria Math" panose="02040503050406030204" pitchFamily="18" charset="0"/>
                                </a:rPr>
                                <m:t>𝑧</m:t>
                              </m:r>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𝑧𝑦</m:t>
                          </m:r>
                        </m:sub>
                      </m:sSub>
                      <m:r>
                        <a:rPr lang="en-US" i="1">
                          <a:latin typeface="Cambria Math" panose="02040503050406030204" pitchFamily="18" charset="0"/>
                        </a:rPr>
                        <m:t>=</m:t>
                      </m:r>
                      <m:r>
                        <a:rPr lang="el-GR" i="1">
                          <a:latin typeface="Cambria Math" panose="02040503050406030204" pitchFamily="18" charset="0"/>
                        </a:rPr>
                        <m:t>𝜇</m:t>
                      </m:r>
                      <m:sSub>
                        <m:sSubPr>
                          <m:ctrlPr>
                            <a:rPr lang="el-GR"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𝑦𝑧</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𝑧𝑥</m:t>
                          </m:r>
                        </m:sub>
                      </m:sSub>
                      <m:r>
                        <a:rPr lang="en-US" i="1">
                          <a:latin typeface="Cambria Math" panose="02040503050406030204" pitchFamily="18" charset="0"/>
                        </a:rPr>
                        <m:t>=</m:t>
                      </m:r>
                      <m:r>
                        <a:rPr lang="el-GR" i="1">
                          <a:latin typeface="Cambria Math" panose="02040503050406030204" pitchFamily="18" charset="0"/>
                        </a:rPr>
                        <m:t>𝜇</m:t>
                      </m:r>
                      <m:d>
                        <m:dPr>
                          <m:ctrlPr>
                            <a:rPr lang="el-GR"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𝑢</m:t>
                              </m:r>
                            </m:num>
                            <m:den>
                              <m:r>
                                <a:rPr lang="en-US" i="1">
                                  <a:latin typeface="Cambria Math" panose="02040503050406030204" pitchFamily="18" charset="0"/>
                                </a:rPr>
                                <m:t>𝜕</m:t>
                              </m:r>
                              <m:r>
                                <a:rPr lang="en-US" b="0" i="1" smtClean="0">
                                  <a:latin typeface="Cambria Math" panose="02040503050406030204" pitchFamily="18" charset="0"/>
                                </a:rPr>
                                <m:t>𝑧</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b="0" i="1" smtClean="0">
                                  <a:latin typeface="Cambria Math" panose="02040503050406030204" pitchFamily="18" charset="0"/>
                                </a:rPr>
                                <m:t>𝑥</m:t>
                              </m:r>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𝜏</m:t>
                          </m:r>
                        </m:e>
                        <m:sub>
                          <m:r>
                            <a:rPr lang="en-US" b="0" i="1" smtClean="0">
                              <a:latin typeface="Cambria Math" panose="02040503050406030204" pitchFamily="18" charset="0"/>
                            </a:rPr>
                            <m:t>𝑥𝑧</m:t>
                          </m:r>
                        </m:sub>
                      </m:sSub>
                      <m:r>
                        <a:rPr lang="en-US" i="1">
                          <a:latin typeface="Cambria Math" panose="02040503050406030204" pitchFamily="18" charset="0"/>
                        </a:rPr>
                        <m:t>=</m:t>
                      </m:r>
                      <m:r>
                        <a:rPr lang="el-GR" i="1">
                          <a:latin typeface="Cambria Math" panose="02040503050406030204" pitchFamily="18" charset="0"/>
                        </a:rPr>
                        <m:t>𝜇</m:t>
                      </m:r>
                      <m:sSub>
                        <m:sSubPr>
                          <m:ctrlPr>
                            <a:rPr lang="el-GR"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𝑧𝑥</m:t>
                          </m:r>
                        </m:sub>
                      </m:sSub>
                    </m:oMath>
                  </m:oMathPara>
                </a14:m>
                <a:endParaRPr lang="el-GR" dirty="0" smtClean="0"/>
              </a:p>
              <a:p>
                <a:pPr marL="0" indent="0">
                  <a:buNone/>
                </a:pPr>
                <a:endParaRPr lang="en-US" dirty="0" smtClean="0"/>
              </a:p>
              <a:p>
                <a:pPr marL="0" indent="0">
                  <a:buNone/>
                </a:pPr>
                <a:r>
                  <a:rPr lang="el-GR" dirty="0"/>
                  <a:t>ό</a:t>
                </a:r>
                <a:r>
                  <a:rPr lang="el-GR" dirty="0" smtClean="0"/>
                  <a:t>που μ ο συντελεστής της δυναμικής μοριακής συνεκτικότητας και μ’ ένας δεύτερος συντελεστής συνεκτικότητας ο οποίος δημιουργεί τις τάσεις λόγω των μεταβολών του όγκου του στοιχείου του ρευστού.</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a:stretch>
              </a:blipFill>
            </p:spPr>
            <p:txBody>
              <a:bodyPr/>
              <a:lstStyle/>
              <a:p>
                <a:r>
                  <a:rPr lang="en-US">
                    <a:noFill/>
                  </a:rPr>
                  <a:t> </a:t>
                </a:r>
              </a:p>
            </p:txBody>
          </p:sp>
        </mc:Fallback>
      </mc:AlternateContent>
    </p:spTree>
    <p:extLst>
      <p:ext uri="{BB962C8B-B14F-4D97-AF65-F5344CB8AC3E}">
        <p14:creationId xmlns:p14="http://schemas.microsoft.com/office/powerpoint/2010/main" val="715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b="1" dirty="0"/>
              <a:t>Εξισώσεις κινήσεως πραγματικών ρευστών </a:t>
            </a:r>
            <a:r>
              <a:rPr lang="el-GR" sz="4000" b="1" dirty="0" smtClean="0"/>
              <a:t>(6</a:t>
            </a:r>
            <a:r>
              <a:rPr lang="el-GR" dirty="0" smtClean="0"/>
              <a:t>)</a:t>
            </a:r>
            <a:endParaRPr lang="en-US"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r>
                  <a:rPr lang="el-GR" dirty="0" smtClean="0"/>
                  <a:t>Για τα ασυμπίεστα ρευστά ισχύει η υπόθεση </a:t>
                </a:r>
                <a:r>
                  <a:rPr lang="en-US" dirty="0" smtClean="0"/>
                  <a:t>Stokes </a:t>
                </a:r>
                <a:r>
                  <a:rPr lang="el-GR" dirty="0" smtClean="0"/>
                  <a:t>μ’=0. Η εξίσωση συνέχειας γι’ αυτά έχει την μορφή </a:t>
                </a:r>
                <a:r>
                  <a:rPr lang="en-US" dirty="0" smtClean="0"/>
                  <a:t>:</a:t>
                </a:r>
              </a:p>
              <a:p>
                <a:pPr marL="0" indent="0">
                  <a:buNone/>
                </a:pPr>
                <a:r>
                  <a:rPr lang="el-GR" b="1" dirty="0" smtClean="0"/>
                  <a:t>                                    </a:t>
                </a:r>
                <a:r>
                  <a:rPr lang="en-US" b="1" dirty="0" smtClean="0"/>
                  <a:t>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𝒒</m:t>
                    </m:r>
                    <m:r>
                      <a:rPr lang="en-US" b="0" i="1" smtClean="0">
                        <a:latin typeface="Cambria Math" panose="02040503050406030204" pitchFamily="18" charset="0"/>
                      </a:rPr>
                      <m:t>=0</m:t>
                    </m:r>
                  </m:oMath>
                </a14:m>
                <a:r>
                  <a:rPr lang="en-US" b="1" dirty="0" smtClean="0"/>
                  <a:t> </a:t>
                </a:r>
              </a:p>
              <a:p>
                <a:pPr marL="0" indent="0">
                  <a:buNone/>
                </a:pPr>
                <a:endParaRPr lang="el-GR" b="1" dirty="0" smtClean="0"/>
              </a:p>
              <a:p>
                <a:r>
                  <a:rPr lang="el-GR" dirty="0" smtClean="0"/>
                  <a:t>Επομένως με βάση την παραπάνω υπόθεση οι σχέσεις που διατυπώθηκαν νωρίτερα παίρνουν την μορφή </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+2</m:t>
                      </m:r>
                      <m:r>
                        <a:rPr lang="el-GR" b="0" i="1" smtClean="0">
                          <a:latin typeface="Cambria Math" panose="02040503050406030204" pitchFamily="18" charset="0"/>
                        </a:rPr>
                        <m:t>𝜇</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𝜀</m:t>
                          </m:r>
                        </m:e>
                        <m:sub>
                          <m:r>
                            <a:rPr lang="en-US" b="0" i="1" smtClean="0">
                              <a:latin typeface="Cambria Math" panose="02040503050406030204" pitchFamily="18" charset="0"/>
                            </a:rPr>
                            <m:t>𝑥</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+2</m:t>
                      </m:r>
                      <m:r>
                        <a:rPr lang="el-GR" i="1">
                          <a:latin typeface="Cambria Math" panose="02040503050406030204" pitchFamily="18" charset="0"/>
                        </a:rPr>
                        <m:t>𝜇</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b="0" i="1" smtClean="0">
                              <a:latin typeface="Cambria Math" panose="02040503050406030204" pitchFamily="18" charset="0"/>
                            </a:rPr>
                            <m:t>𝑦</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+2</m:t>
                      </m:r>
                      <m:r>
                        <a:rPr lang="el-GR" i="1">
                          <a:latin typeface="Cambria Math" panose="02040503050406030204" pitchFamily="18" charset="0"/>
                        </a:rPr>
                        <m:t>𝜇</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b="0" i="1" smtClean="0">
                              <a:latin typeface="Cambria Math" panose="02040503050406030204" pitchFamily="18" charset="0"/>
                            </a:rPr>
                            <m:t>𝑧</m:t>
                          </m:r>
                        </m:sub>
                      </m:sSub>
                    </m:oMath>
                  </m:oMathPara>
                </a14:m>
                <a:endParaRPr lang="en-US" dirty="0" smtClean="0"/>
              </a:p>
              <a:p>
                <a:pPr marL="0" indent="0">
                  <a:buNone/>
                </a:pPr>
                <a:endParaRPr lang="el-GR" dirty="0" smtClean="0"/>
              </a:p>
              <a:p>
                <a:r>
                  <a:rPr lang="el-GR" dirty="0" smtClean="0"/>
                  <a:t>Εάν προσθέσουμε τις παραπάνω σχέσεις καταλήγουμε στο ότι </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r>
                        <a:rPr lang="en-US" b="0" i="1" smtClean="0">
                          <a:latin typeface="Cambria Math" panose="02040503050406030204" pitchFamily="18" charset="0"/>
                        </a:rPr>
                        <m:t>)</m:t>
                      </m:r>
                    </m:oMath>
                  </m:oMathPara>
                </a14:m>
                <a:endParaRPr lang="en-US" dirty="0" smtClean="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2291"/>
                </a:stretch>
              </a:blipFill>
            </p:spPr>
            <p:txBody>
              <a:bodyPr/>
              <a:lstStyle/>
              <a:p>
                <a:r>
                  <a:rPr lang="en-US">
                    <a:noFill/>
                  </a:rPr>
                  <a:t> </a:t>
                </a:r>
              </a:p>
            </p:txBody>
          </p:sp>
        </mc:Fallback>
      </mc:AlternateContent>
    </p:spTree>
    <p:extLst>
      <p:ext uri="{BB962C8B-B14F-4D97-AF65-F5344CB8AC3E}">
        <p14:creationId xmlns:p14="http://schemas.microsoft.com/office/powerpoint/2010/main" val="2562847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Εξισώσεις κινήσεως πραγματικών ρευστών </a:t>
            </a:r>
            <a:r>
              <a:rPr lang="el-GR" sz="3600" b="1" dirty="0" smtClean="0"/>
              <a:t>(7)</a:t>
            </a:r>
            <a:endParaRPr lang="en-US"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pPr marL="0" indent="0">
                  <a:buNone/>
                </a:pPr>
                <a:r>
                  <a:rPr lang="el-GR" dirty="0" smtClean="0"/>
                  <a:t>Τελικά για ομογενή, ασυμπίεστα, πραγματικά ρευστά σταθερής συνεκτικότητας μ, είναι οι εξισώσεις κινήσεως των </a:t>
                </a:r>
                <a:r>
                  <a:rPr lang="en-US" dirty="0" err="1" smtClean="0"/>
                  <a:t>Navier</a:t>
                </a:r>
                <a:r>
                  <a:rPr lang="en-US" dirty="0" smtClean="0"/>
                  <a:t>-Stokes </a:t>
                </a:r>
                <a:r>
                  <a:rPr lang="el-GR" dirty="0" smtClean="0"/>
                  <a:t>οι οποίες σε αναλυτική μορφή γράφονται</a:t>
                </a:r>
                <a:r>
                  <a:rPr lang="en-US" dirty="0" smtClean="0"/>
                  <a:t> </a:t>
                </a:r>
                <a:r>
                  <a:rPr lang="el-GR" dirty="0" smtClean="0"/>
                  <a:t> </a:t>
                </a:r>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𝑢</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𝑢</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𝑢</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𝑢</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𝑤</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𝑢</m:t>
                          </m:r>
                        </m:num>
                        <m:den>
                          <m:r>
                            <a:rPr lang="en-US" i="1">
                              <a:latin typeface="Cambria Math" panose="02040503050406030204" pitchFamily="18" charset="0"/>
                            </a:rPr>
                            <m:t>𝜕</m:t>
                          </m:r>
                          <m:r>
                            <a:rPr lang="en-US" i="1">
                              <a:latin typeface="Cambria Math" panose="02040503050406030204" pitchFamily="18" charset="0"/>
                            </a:rPr>
                            <m:t>𝑧</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l-GR" b="0" i="1" smtClean="0">
                              <a:latin typeface="Cambria Math" panose="02040503050406030204" pitchFamily="18" charset="0"/>
                            </a:rPr>
                            <m:t>𝜌</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𝑃</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r>
                        <a:rPr lang="el-GR" b="0" i="1" smtClean="0">
                          <a:latin typeface="Cambria Math" panose="02040503050406030204" pitchFamily="18" charset="0"/>
                        </a:rPr>
                        <m:t>𝜈</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l-GR" b="0" i="1" smtClean="0">
                                  <a:latin typeface="Cambria Math" panose="02040503050406030204" pitchFamily="18" charset="0"/>
                                </a:rPr>
                                <m:t>𝜃</m:t>
                              </m:r>
                            </m:e>
                            <m:sup>
                              <m:r>
                                <a:rPr lang="el-GR" b="0" i="1" smtClean="0">
                                  <a:latin typeface="Cambria Math" panose="02040503050406030204" pitchFamily="18" charset="0"/>
                                </a:rPr>
                                <m:t>2</m:t>
                              </m:r>
                            </m:sup>
                          </m:sSup>
                          <m:r>
                            <a:rPr lang="en-US" b="0" i="1" smtClean="0">
                              <a:latin typeface="Cambria Math" panose="02040503050406030204" pitchFamily="18" charset="0"/>
                            </a:rPr>
                            <m:t>𝑢</m:t>
                          </m:r>
                        </m:num>
                        <m:den>
                          <m:r>
                            <a:rPr lang="el-GR" b="0" i="1" smtClean="0">
                              <a:latin typeface="Cambria Math" panose="02040503050406030204" pitchFamily="18" charset="0"/>
                            </a:rPr>
                            <m:t>𝜃</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𝑢</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𝑢</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b="0" i="1" smtClean="0">
                                  <a:latin typeface="Cambria Math" panose="02040503050406030204" pitchFamily="18" charset="0"/>
                                </a:rPr>
                                <m:t>𝑧</m:t>
                              </m:r>
                            </m:e>
                            <m:sup>
                              <m:r>
                                <a:rPr lang="en-US" i="1">
                                  <a:latin typeface="Cambria Math" panose="02040503050406030204" pitchFamily="18" charset="0"/>
                                </a:rPr>
                                <m:t>2</m:t>
                              </m:r>
                            </m:sup>
                          </m:sSup>
                        </m:den>
                      </m:f>
                      <m:r>
                        <a:rPr lang="en-US" b="0" i="1" smtClean="0">
                          <a:latin typeface="Cambria Math" panose="02040503050406030204" pitchFamily="18" charset="0"/>
                        </a:rPr>
                        <m:t>)</m:t>
                      </m:r>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𝑢</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𝑤</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𝑦</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l-GR" i="1">
                              <a:latin typeface="Cambria Math" panose="02040503050406030204" pitchFamily="18" charset="0"/>
                            </a:rPr>
                            <m:t>𝜌</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𝑃</m:t>
                          </m:r>
                        </m:num>
                        <m:den>
                          <m:r>
                            <a:rPr lang="en-US" i="1">
                              <a:latin typeface="Cambria Math" panose="02040503050406030204" pitchFamily="18" charset="0"/>
                            </a:rPr>
                            <m:t>𝜕</m:t>
                          </m:r>
                          <m:r>
                            <a:rPr lang="en-US" b="0" i="1" smtClean="0">
                              <a:latin typeface="Cambria Math" panose="02040503050406030204" pitchFamily="18" charset="0"/>
                            </a:rPr>
                            <m:t>𝑦</m:t>
                          </m:r>
                        </m:den>
                      </m:f>
                      <m:r>
                        <a:rPr lang="en-US" i="1">
                          <a:latin typeface="Cambria Math" panose="02040503050406030204" pitchFamily="18" charset="0"/>
                        </a:rPr>
                        <m:t>+</m:t>
                      </m:r>
                      <m:r>
                        <a:rPr lang="el-GR" i="1">
                          <a:latin typeface="Cambria Math" panose="02040503050406030204" pitchFamily="18" charset="0"/>
                        </a:rPr>
                        <m:t>𝜈</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𝑣</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𝑣</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𝑣</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den>
                      </m:f>
                      <m:r>
                        <a:rPr lang="en-US" i="1">
                          <a:latin typeface="Cambria Math" panose="02040503050406030204" pitchFamily="18" charset="0"/>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𝑢</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𝑤</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𝑤</m:t>
                          </m:r>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𝑧</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l-GR" i="1">
                              <a:latin typeface="Cambria Math" panose="02040503050406030204" pitchFamily="18" charset="0"/>
                            </a:rPr>
                            <m:t>𝜌</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𝑃</m:t>
                          </m:r>
                        </m:num>
                        <m:den>
                          <m:r>
                            <a:rPr lang="en-US" i="1">
                              <a:latin typeface="Cambria Math" panose="02040503050406030204" pitchFamily="18" charset="0"/>
                            </a:rPr>
                            <m:t>𝜕</m:t>
                          </m:r>
                          <m:r>
                            <a:rPr lang="en-US" b="0" i="1" smtClean="0">
                              <a:latin typeface="Cambria Math" panose="02040503050406030204" pitchFamily="18" charset="0"/>
                            </a:rPr>
                            <m:t>𝑧</m:t>
                          </m:r>
                        </m:den>
                      </m:f>
                      <m:r>
                        <a:rPr lang="en-US" i="1">
                          <a:latin typeface="Cambria Math" panose="02040503050406030204" pitchFamily="18" charset="0"/>
                        </a:rPr>
                        <m:t>+</m:t>
                      </m:r>
                      <m:r>
                        <a:rPr lang="el-GR" i="1">
                          <a:latin typeface="Cambria Math" panose="02040503050406030204" pitchFamily="18" charset="0"/>
                        </a:rPr>
                        <m:t>𝜈</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𝑤</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𝑤</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l-GR" i="1">
                                  <a:latin typeface="Cambria Math" panose="02040503050406030204" pitchFamily="18" charset="0"/>
                                </a:rPr>
                                <m:t>𝜃</m:t>
                              </m:r>
                            </m:e>
                            <m:sup>
                              <m:r>
                                <a:rPr lang="el-GR" i="1">
                                  <a:latin typeface="Cambria Math" panose="02040503050406030204" pitchFamily="18" charset="0"/>
                                </a:rPr>
                                <m:t>2</m:t>
                              </m:r>
                            </m:sup>
                          </m:sSup>
                          <m:r>
                            <a:rPr lang="en-US" b="0" i="1" smtClean="0">
                              <a:latin typeface="Cambria Math" panose="02040503050406030204" pitchFamily="18" charset="0"/>
                            </a:rPr>
                            <m:t>𝑤</m:t>
                          </m:r>
                        </m:num>
                        <m:den>
                          <m:r>
                            <a:rPr lang="el-GR" i="1">
                              <a:latin typeface="Cambria Math" panose="02040503050406030204" pitchFamily="18" charset="0"/>
                            </a:rPr>
                            <m:t>𝜃</m:t>
                          </m:r>
                          <m:sSup>
                            <m:sSupPr>
                              <m:ctrlPr>
                                <a:rPr lang="el-GR"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den>
                      </m:f>
                      <m:r>
                        <a:rPr lang="en-US" i="1">
                          <a:latin typeface="Cambria Math" panose="02040503050406030204" pitchFamily="18" charset="0"/>
                        </a:rPr>
                        <m:t>)</m:t>
                      </m:r>
                    </m:oMath>
                  </m:oMathPara>
                </a14:m>
                <a:endParaRPr lang="el-GR" dirty="0" smtClean="0"/>
              </a:p>
              <a:p>
                <a:pPr marL="0" indent="0">
                  <a:buNone/>
                </a:pPr>
                <a:endParaRPr lang="el-GR" dirty="0"/>
              </a:p>
              <a:p>
                <a:pPr marL="0" indent="0">
                  <a:buNone/>
                </a:pPr>
                <a:r>
                  <a:rPr lang="el-GR" dirty="0"/>
                  <a:t>ό</a:t>
                </a:r>
                <a:r>
                  <a:rPr lang="el-GR" dirty="0" smtClean="0"/>
                  <a:t>που </a:t>
                </a:r>
                <a:r>
                  <a:rPr lang="el-GR" i="1" dirty="0" smtClean="0"/>
                  <a:t>ν </a:t>
                </a:r>
                <a:r>
                  <a:rPr lang="el-GR" dirty="0" smtClean="0"/>
                  <a:t>είναι ο συντελεστής του κινηματικού ιξώδους.</a:t>
                </a:r>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r="-1185"/>
                </a:stretch>
              </a:blipFill>
            </p:spPr>
            <p:txBody>
              <a:bodyPr/>
              <a:lstStyle/>
              <a:p>
                <a:r>
                  <a:rPr lang="en-US">
                    <a:noFill/>
                  </a:rPr>
                  <a:t> </a:t>
                </a:r>
              </a:p>
            </p:txBody>
          </p:sp>
        </mc:Fallback>
      </mc:AlternateContent>
    </p:spTree>
    <p:extLst>
      <p:ext uri="{BB962C8B-B14F-4D97-AF65-F5344CB8AC3E}">
        <p14:creationId xmlns:p14="http://schemas.microsoft.com/office/powerpoint/2010/main" val="3979870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normAutofit fontScale="70000" lnSpcReduction="20000"/>
          </a:bodyPr>
          <a:lstStyle/>
          <a:p>
            <a:pPr marL="0" indent="0">
              <a:buNone/>
            </a:pPr>
            <a:endParaRPr lang="en-US" dirty="0" smtClean="0"/>
          </a:p>
          <a:p>
            <a:pPr marL="0" indent="0">
              <a:buNone/>
            </a:pPr>
            <a:r>
              <a:rPr lang="el-GR" dirty="0"/>
              <a:t>Το υλικό της παρουσίασης προέρχεται από το βιβλία</a:t>
            </a:r>
            <a:r>
              <a:rPr lang="el-GR" dirty="0" smtClean="0"/>
              <a:t>:</a:t>
            </a:r>
            <a:endParaRPr lang="en-US" dirty="0" smtClean="0"/>
          </a:p>
          <a:p>
            <a:pPr marL="0" indent="0">
              <a:buNone/>
            </a:pPr>
            <a:endParaRPr lang="en-US" dirty="0"/>
          </a:p>
          <a:p>
            <a:pPr marL="0" indent="0">
              <a:buNone/>
            </a:pPr>
            <a:r>
              <a:rPr lang="el-GR" dirty="0"/>
              <a:t>«</a:t>
            </a:r>
            <a:r>
              <a:rPr lang="el-GR" dirty="0" err="1"/>
              <a:t>Ρευστομηχανική</a:t>
            </a:r>
            <a:r>
              <a:rPr lang="el-GR" dirty="0"/>
              <a:t> Ι», Ν. </a:t>
            </a:r>
            <a:r>
              <a:rPr lang="el-GR" dirty="0" err="1"/>
              <a:t>Καφούσιας</a:t>
            </a:r>
            <a:r>
              <a:rPr lang="el-GR" dirty="0"/>
              <a:t>, Εκδόσεις Παν/</a:t>
            </a:r>
            <a:r>
              <a:rPr lang="el-GR" dirty="0" err="1"/>
              <a:t>μίου</a:t>
            </a:r>
            <a:r>
              <a:rPr lang="el-GR" dirty="0"/>
              <a:t> Πατρών, Πάτρα 1990,</a:t>
            </a:r>
            <a:endParaRPr lang="en-US" dirty="0"/>
          </a:p>
          <a:p>
            <a:pPr marL="0" indent="0">
              <a:buNone/>
            </a:pPr>
            <a:r>
              <a:rPr lang="el-GR" dirty="0"/>
              <a:t>«Δυναμική Ρευστών», </a:t>
            </a:r>
            <a:r>
              <a:rPr lang="en-US" dirty="0"/>
              <a:t>W</a:t>
            </a:r>
            <a:r>
              <a:rPr lang="el-GR" dirty="0"/>
              <a:t>.</a:t>
            </a:r>
            <a:r>
              <a:rPr lang="en-US" dirty="0"/>
              <a:t>F</a:t>
            </a:r>
            <a:r>
              <a:rPr lang="el-GR" dirty="0"/>
              <a:t>. </a:t>
            </a:r>
            <a:r>
              <a:rPr lang="en-US" dirty="0"/>
              <a:t>Hughes</a:t>
            </a:r>
            <a:r>
              <a:rPr lang="el-GR" dirty="0"/>
              <a:t>, </a:t>
            </a:r>
            <a:r>
              <a:rPr lang="en-US" dirty="0"/>
              <a:t>J</a:t>
            </a:r>
            <a:r>
              <a:rPr lang="el-GR" dirty="0"/>
              <a:t>.</a:t>
            </a:r>
            <a:r>
              <a:rPr lang="en-US" dirty="0"/>
              <a:t>A</a:t>
            </a:r>
            <a:r>
              <a:rPr lang="el-GR" dirty="0"/>
              <a:t>. </a:t>
            </a:r>
            <a:r>
              <a:rPr lang="en-US" dirty="0"/>
              <a:t>Brighton</a:t>
            </a:r>
            <a:r>
              <a:rPr lang="el-GR" dirty="0"/>
              <a:t>, Σειρά </a:t>
            </a:r>
            <a:r>
              <a:rPr lang="en-US" dirty="0" err="1"/>
              <a:t>Schaum</a:t>
            </a:r>
            <a:r>
              <a:rPr lang="el-GR" dirty="0"/>
              <a:t>,</a:t>
            </a:r>
            <a:endParaRPr lang="en-US" dirty="0"/>
          </a:p>
          <a:p>
            <a:pPr marL="0" indent="0">
              <a:buNone/>
            </a:pPr>
            <a:r>
              <a:rPr lang="el-GR" dirty="0"/>
              <a:t>«Μηχανική Ρευστών», Α. Γούλας, Εκδόσεις </a:t>
            </a:r>
            <a:r>
              <a:rPr lang="el-GR" dirty="0" err="1"/>
              <a:t>Γιαχούδη-Γιαπούλη</a:t>
            </a:r>
            <a:r>
              <a:rPr lang="el-GR" dirty="0"/>
              <a:t>,</a:t>
            </a:r>
            <a:endParaRPr lang="en-US" dirty="0"/>
          </a:p>
          <a:p>
            <a:pPr marL="0" indent="0">
              <a:buNone/>
            </a:pPr>
            <a:r>
              <a:rPr lang="en-US" dirty="0"/>
              <a:t> </a:t>
            </a:r>
            <a:r>
              <a:rPr lang="el-GR" dirty="0"/>
              <a:t>«Μηχανική των ρευστών», </a:t>
            </a:r>
            <a:r>
              <a:rPr lang="el-GR" dirty="0" err="1"/>
              <a:t>Τσαγγάρης</a:t>
            </a:r>
            <a:r>
              <a:rPr lang="el-GR" dirty="0"/>
              <a:t> Σ., Εκδόσεις Συμεών, Αθήνα 1995,</a:t>
            </a:r>
            <a:endParaRPr lang="en-US" dirty="0"/>
          </a:p>
          <a:p>
            <a:pPr marL="0" indent="0">
              <a:buNone/>
            </a:pPr>
            <a:r>
              <a:rPr lang="en-US" dirty="0"/>
              <a:t> </a:t>
            </a:r>
            <a:r>
              <a:rPr lang="el-GR" dirty="0"/>
              <a:t>«Μηχανική Ρευστών», Α. Γούλας, Εκδόσεις </a:t>
            </a:r>
            <a:r>
              <a:rPr lang="el-GR" dirty="0" err="1"/>
              <a:t>Γιαχούδη-Γιαπούλη</a:t>
            </a:r>
            <a:r>
              <a:rPr lang="el-GR" dirty="0" smtClean="0"/>
              <a:t>,</a:t>
            </a:r>
            <a:endParaRPr lang="en-US" dirty="0" smtClean="0"/>
          </a:p>
          <a:p>
            <a:pPr marL="0" indent="0">
              <a:buNone/>
            </a:pPr>
            <a:endParaRPr lang="en-US" dirty="0"/>
          </a:p>
          <a:p>
            <a:pPr marL="0" indent="0">
              <a:buNone/>
            </a:pPr>
            <a:r>
              <a:rPr lang="el-GR" dirty="0"/>
              <a:t>εκτός αν αναγράφονται διαφορετικά.</a:t>
            </a:r>
            <a:endParaRPr lang="en-US" dirty="0"/>
          </a:p>
          <a:p>
            <a:pPr marL="0" indent="0">
              <a:buNone/>
            </a:pPr>
            <a:endParaRPr lang="en-US" dirty="0"/>
          </a:p>
        </p:txBody>
      </p:sp>
    </p:spTree>
    <p:extLst>
      <p:ext uri="{BB962C8B-B14F-4D97-AF65-F5344CB8AC3E}">
        <p14:creationId xmlns:p14="http://schemas.microsoft.com/office/powerpoint/2010/main" val="36181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Εικόνα 5"/>
          <p:cNvPicPr>
            <a:picLocks noChangeAspect="1"/>
          </p:cNvPicPr>
          <p:nvPr/>
        </p:nvPicPr>
        <p:blipFill>
          <a:blip r:embed="rId3"/>
          <a:stretch>
            <a:fillRect/>
          </a:stretch>
        </p:blipFill>
        <p:spPr>
          <a:xfrm>
            <a:off x="3785589" y="5568379"/>
            <a:ext cx="1572821" cy="557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indent="0">
              <a:buNone/>
            </a:pPr>
            <a:r>
              <a:rPr lang="el-GR" sz="2400" dirty="0" err="1"/>
              <a:t>Copyright</a:t>
            </a:r>
            <a:r>
              <a:rPr lang="el-GR" sz="2400" dirty="0"/>
              <a:t> Πανεπιστήμιο Πατρών</a:t>
            </a:r>
            <a:r>
              <a:rPr lang="en-US" sz="2400" dirty="0"/>
              <a:t>,</a:t>
            </a:r>
            <a:r>
              <a:rPr lang="el-GR" sz="2400" dirty="0"/>
              <a:t> Βασίλειος </a:t>
            </a:r>
            <a:r>
              <a:rPr lang="el-GR" sz="2400" dirty="0" err="1"/>
              <a:t>Λουκόπουλος</a:t>
            </a:r>
            <a:r>
              <a:rPr lang="el-GR" sz="2400" dirty="0"/>
              <a:t>. «Μηχανική των Ρευστών. Ενότητα </a:t>
            </a:r>
            <a:r>
              <a:rPr lang="en-US" sz="2400" dirty="0" smtClean="0"/>
              <a:t>7</a:t>
            </a:r>
            <a:r>
              <a:rPr lang="el-GR" sz="2400" dirty="0" smtClean="0"/>
              <a:t>». </a:t>
            </a:r>
            <a:r>
              <a:rPr lang="el-GR" sz="2400" dirty="0"/>
              <a:t>Έκδοση: 1.0. Πάτρα 2014. Διαθέσιμο από τη δικτυακή διεύθυνση: </a:t>
            </a:r>
            <a:r>
              <a:rPr lang="en-US" sz="2400" b="1" dirty="0"/>
              <a:t>https://</a:t>
            </a:r>
            <a:r>
              <a:rPr lang="en-US" sz="2400" b="1" dirty="0" smtClean="0"/>
              <a:t>eclass.upatras.gr/courses/PHY1945/</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5" name="Εικόνα 4"/>
          <p:cNvPicPr>
            <a:picLocks noChangeAspect="1"/>
          </p:cNvPicPr>
          <p:nvPr/>
        </p:nvPicPr>
        <p:blipFill>
          <a:blip r:embed="rId4"/>
          <a:stretch>
            <a:fillRect/>
          </a:stretch>
        </p:blipFill>
        <p:spPr>
          <a:xfrm>
            <a:off x="2018317" y="5825738"/>
            <a:ext cx="1572821" cy="557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p:sp>
        <p:nvSpPr>
          <p:cNvPr id="3" name="Content Placeholder 2"/>
          <p:cNvSpPr>
            <a:spLocks noGrp="1"/>
          </p:cNvSpPr>
          <p:nvPr>
            <p:ph idx="1"/>
          </p:nvPr>
        </p:nvSpPr>
        <p:spPr/>
        <p:txBody>
          <a:bodyPr>
            <a:normAutofit/>
          </a:bodyPr>
          <a:lstStyle/>
          <a:p>
            <a:pPr marL="0" indent="0">
              <a:buNone/>
            </a:pPr>
            <a:r>
              <a:rPr lang="el-GR" b="1" dirty="0"/>
              <a:t>Πραγματικά ρευστά – Κινηματικές εξισώσεις </a:t>
            </a:r>
            <a:r>
              <a:rPr lang="el-GR" b="1" dirty="0" smtClean="0"/>
              <a:t>αυτών</a:t>
            </a:r>
            <a:endParaRPr lang="en-US" b="1" dirty="0" smtClean="0"/>
          </a:p>
          <a:p>
            <a:pPr marL="0" indent="0">
              <a:buNone/>
            </a:pPr>
            <a:endParaRPr lang="el-GR" b="1" dirty="0"/>
          </a:p>
          <a:p>
            <a:r>
              <a:rPr lang="el-GR" dirty="0" smtClean="0"/>
              <a:t>Επιφανειακές </a:t>
            </a:r>
            <a:r>
              <a:rPr lang="el-GR" dirty="0"/>
              <a:t>δυνάμεις και ο </a:t>
            </a:r>
            <a:r>
              <a:rPr lang="el-GR" dirty="0" err="1"/>
              <a:t>τανυστής</a:t>
            </a:r>
            <a:r>
              <a:rPr lang="el-GR" dirty="0"/>
              <a:t> των </a:t>
            </a:r>
            <a:r>
              <a:rPr lang="el-GR" dirty="0" smtClean="0"/>
              <a:t>τάσεων </a:t>
            </a:r>
            <a:r>
              <a:rPr lang="en-US" dirty="0" smtClean="0"/>
              <a:t> </a:t>
            </a:r>
            <a:r>
              <a:rPr lang="el-GR" dirty="0" smtClean="0"/>
              <a:t>(</a:t>
            </a:r>
            <a:r>
              <a:rPr lang="el-GR" dirty="0"/>
              <a:t>Κάθετες τάσεις - Διατμητικές τάσεις</a:t>
            </a:r>
            <a:r>
              <a:rPr lang="el-GR" dirty="0" smtClean="0"/>
              <a:t>)</a:t>
            </a:r>
            <a:endParaRPr lang="en-US" dirty="0" smtClean="0"/>
          </a:p>
          <a:p>
            <a:endParaRPr lang="el-GR" dirty="0"/>
          </a:p>
          <a:p>
            <a:r>
              <a:rPr lang="el-GR" dirty="0" smtClean="0"/>
              <a:t>Εξισώσεις </a:t>
            </a:r>
            <a:r>
              <a:rPr lang="el-GR" dirty="0"/>
              <a:t>κινήσεως πραγματικών </a:t>
            </a:r>
            <a:r>
              <a:rPr lang="el-GR" dirty="0" smtClean="0"/>
              <a:t>ρευστών</a:t>
            </a:r>
            <a:r>
              <a:rPr lang="el-GR" dirty="0"/>
              <a:t>	</a:t>
            </a:r>
          </a:p>
          <a:p>
            <a:pPr marL="0" indent="0">
              <a:buNone/>
            </a:pP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a:t>
            </a:r>
            <a:r>
              <a:rPr lang="el-GR" sz="3600" b="1" dirty="0" smtClean="0"/>
              <a:t>τάσεων</a:t>
            </a:r>
            <a:endParaRPr lang="el-GR" sz="3600" b="1" dirty="0"/>
          </a:p>
        </p:txBody>
      </p:sp>
      <p:sp>
        <p:nvSpPr>
          <p:cNvPr id="3" name="Θέση περιεχομένου 2"/>
          <p:cNvSpPr>
            <a:spLocks noGrp="1"/>
          </p:cNvSpPr>
          <p:nvPr>
            <p:ph idx="1"/>
          </p:nvPr>
        </p:nvSpPr>
        <p:spPr>
          <a:xfrm>
            <a:off x="457200" y="1844824"/>
            <a:ext cx="8229600" cy="4281339"/>
          </a:xfrm>
        </p:spPr>
        <p:txBody>
          <a:bodyPr>
            <a:normAutofit fontScale="85000" lnSpcReduction="10000"/>
          </a:bodyPr>
          <a:lstStyle/>
          <a:p>
            <a:r>
              <a:rPr lang="el-GR" dirty="0" smtClean="0"/>
              <a:t>Για παράγει κανείς τις εξισώσεις της κίνησης πραγματικών ρευστών, θα πρέπει να λάβει υπ’ </a:t>
            </a:r>
            <a:r>
              <a:rPr lang="el-GR" dirty="0" err="1" smtClean="0"/>
              <a:t>όψην</a:t>
            </a:r>
            <a:r>
              <a:rPr lang="el-GR" dirty="0" smtClean="0"/>
              <a:t> του και τις διατμητικές δυνάμεις που αναπτύσσονται κατά την κίνηση του ρευστού σωματιδίου.</a:t>
            </a:r>
          </a:p>
          <a:p>
            <a:r>
              <a:rPr lang="el-GR" dirty="0" smtClean="0"/>
              <a:t>Η δύναμη που εξασκείται σ’ ένα στοιχείο της επιφάνειας ενός ρευστού σωματιδίου, από το υπόλοιπο ρευστό, δεν είναι γενικά κάθετη στο στοιχείο αυτό της επιφάνειας και συνεπώς μπορεί να αναλυθεί σε δυο συνιστώσες, μια κάθετη στην επιφάνεια και μια </a:t>
            </a:r>
            <a:r>
              <a:rPr lang="el-GR" dirty="0" err="1" smtClean="0"/>
              <a:t>εφαπτομενική</a:t>
            </a:r>
            <a:r>
              <a:rPr lang="el-GR" dirty="0" smtClean="0"/>
              <a:t> σ’ αυτήν. </a:t>
            </a:r>
            <a:endParaRPr lang="el-GR" dirty="0"/>
          </a:p>
        </p:txBody>
      </p:sp>
    </p:spTree>
    <p:extLst>
      <p:ext uri="{BB962C8B-B14F-4D97-AF65-F5344CB8AC3E}">
        <p14:creationId xmlns:p14="http://schemas.microsoft.com/office/powerpoint/2010/main" val="101960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a:t>
            </a:r>
            <a:r>
              <a:rPr lang="el-GR" sz="3600" b="1" dirty="0" smtClean="0"/>
              <a:t>τάσεων (2)</a:t>
            </a:r>
            <a:endParaRPr lang="el-GR" sz="3600" b="1" dirty="0"/>
          </a:p>
        </p:txBody>
      </p:sp>
      <p:sp>
        <p:nvSpPr>
          <p:cNvPr id="3" name="Θέση περιεχομένου 2"/>
          <p:cNvSpPr>
            <a:spLocks noGrp="1"/>
          </p:cNvSpPr>
          <p:nvPr>
            <p:ph idx="1"/>
          </p:nvPr>
        </p:nvSpPr>
        <p:spPr>
          <a:xfrm>
            <a:off x="457200" y="1772817"/>
            <a:ext cx="8229600" cy="2232247"/>
          </a:xfrm>
        </p:spPr>
        <p:txBody>
          <a:bodyPr>
            <a:normAutofit fontScale="77500" lnSpcReduction="20000"/>
          </a:bodyPr>
          <a:lstStyle/>
          <a:p>
            <a:pPr marL="0" indent="0">
              <a:buNone/>
            </a:pPr>
            <a:r>
              <a:rPr lang="el-GR" dirty="0" smtClean="0"/>
              <a:t>Για να ορίσουμε την «εντατική» κατάσταση του ρευστού σ’ ένα σημείο του πεδίου ροής, θα χρησιμοποιήσουμε την μέθοδο του ρευστού σωματιδίου, ενός δηλαδή στοιχείου σχήματος ορθογωνίου παραλληλεπιπέδου με τις ακμές παράλληλες προς τους άξονες ενός ορθογωνίου συστήματος συντεταγμένων όπως φαίνεται στο παρακάτω σχήμα.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03" y="4019164"/>
            <a:ext cx="4880672" cy="2838836"/>
          </a:xfrm>
          <a:prstGeom prst="rect">
            <a:avLst/>
          </a:prstGeom>
        </p:spPr>
      </p:pic>
    </p:spTree>
    <p:extLst>
      <p:ext uri="{BB962C8B-B14F-4D97-AF65-F5344CB8AC3E}">
        <p14:creationId xmlns:p14="http://schemas.microsoft.com/office/powerpoint/2010/main" val="2855533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τάσεων </a:t>
            </a:r>
            <a:r>
              <a:rPr lang="el-GR" sz="3600" b="1" dirty="0" smtClean="0"/>
              <a:t>(3)</a:t>
            </a:r>
            <a:endParaRPr lang="el-GR" sz="3600" b="1" dirty="0"/>
          </a:p>
        </p:txBody>
      </p:sp>
      <p:sp>
        <p:nvSpPr>
          <p:cNvPr id="3" name="Θέση περιεχομένου 2"/>
          <p:cNvSpPr>
            <a:spLocks noGrp="1"/>
          </p:cNvSpPr>
          <p:nvPr>
            <p:ph idx="1"/>
          </p:nvPr>
        </p:nvSpPr>
        <p:spPr>
          <a:xfrm>
            <a:off x="457200" y="1916832"/>
            <a:ext cx="8229600" cy="4209331"/>
          </a:xfrm>
        </p:spPr>
        <p:txBody>
          <a:bodyPr>
            <a:normAutofit fontScale="77500" lnSpcReduction="20000"/>
          </a:bodyPr>
          <a:lstStyle/>
          <a:p>
            <a:r>
              <a:rPr lang="el-GR" dirty="0" smtClean="0"/>
              <a:t>Στο στοιχείο του ρευστού που φαίνεται στην παραπάνω εικόνα ασκούνται καθολικές και επιφανειακές δυνάμεις.</a:t>
            </a:r>
          </a:p>
          <a:p>
            <a:r>
              <a:rPr lang="el-GR" dirty="0" smtClean="0"/>
              <a:t>Σε κάθε πλευρά ασκείται μια συνισταμένη δύναμη (επιφανειακή δύναμη η οποία αποτελείται από διατμητικές τάσεις).</a:t>
            </a:r>
          </a:p>
          <a:p>
            <a:r>
              <a:rPr lang="el-GR" dirty="0" smtClean="0"/>
              <a:t>Κάθε επιφανειακή συνισταμένη δύναμη αναλύεται σε τρείς άξονες, άρα σε τρεις τάσεις.</a:t>
            </a:r>
          </a:p>
          <a:p>
            <a:r>
              <a:rPr lang="el-GR" dirty="0" smtClean="0"/>
              <a:t>Οπότε συνολικά θα έχουμε 18 τάσεις.</a:t>
            </a:r>
          </a:p>
          <a:p>
            <a:r>
              <a:rPr lang="el-GR" dirty="0" smtClean="0"/>
              <a:t>Για τις πλευρές του κύβου που συμπίπτουν με τα επίπεδα που ορίζουν το σύστημα συντεταγμένων, συμβολίζω τις τάσεις χωρίς τόνο και τις απέναντι αυτών με τόνο. </a:t>
            </a:r>
            <a:endParaRPr lang="el-GR" dirty="0"/>
          </a:p>
        </p:txBody>
      </p:sp>
    </p:spTree>
    <p:extLst>
      <p:ext uri="{BB962C8B-B14F-4D97-AF65-F5344CB8AC3E}">
        <p14:creationId xmlns:p14="http://schemas.microsoft.com/office/powerpoint/2010/main" val="21321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τάσεων </a:t>
            </a:r>
            <a:r>
              <a:rPr lang="el-GR" sz="3600" b="1" dirty="0" smtClean="0"/>
              <a:t>(4)</a:t>
            </a:r>
            <a:endParaRPr lang="el-GR" sz="3600" b="1" dirty="0"/>
          </a:p>
        </p:txBody>
      </p:sp>
      <p:sp>
        <p:nvSpPr>
          <p:cNvPr id="3" name="Θέση περιεχομένου 2"/>
          <p:cNvSpPr>
            <a:spLocks noGrp="1"/>
          </p:cNvSpPr>
          <p:nvPr>
            <p:ph idx="1"/>
          </p:nvPr>
        </p:nvSpPr>
        <p:spPr>
          <a:xfrm>
            <a:off x="457200" y="1844824"/>
            <a:ext cx="8229600" cy="4281339"/>
          </a:xfrm>
        </p:spPr>
        <p:txBody>
          <a:bodyPr>
            <a:normAutofit fontScale="85000" lnSpcReduction="20000"/>
          </a:bodyPr>
          <a:lstStyle/>
          <a:p>
            <a:r>
              <a:rPr lang="el-GR" dirty="0" smtClean="0"/>
              <a:t>Θέλουμε να ορίσουμε την «εντατική» κατάσταση του ρευστού σε ένα σημείο του πεδίου ροής, δηλαδή να καθορίσουμε το σύνολο των μεγεθών εκείνων που θα μας δώσουν την ανά μονάδα μάζας εξασκούμενη επιφανειακή δύναμη στο στοιχείο του ρευστού.</a:t>
            </a:r>
            <a:endParaRPr lang="en-US" dirty="0" smtClean="0"/>
          </a:p>
          <a:p>
            <a:endParaRPr lang="el-GR" dirty="0" smtClean="0"/>
          </a:p>
          <a:p>
            <a:r>
              <a:rPr lang="el-GR" dirty="0" smtClean="0"/>
              <a:t>Ο πρώτος δείκτης δείχνει την επιφάνεια στην οποία έχουμε την τάση σε ποιόν άξονα είναι κάθετη.</a:t>
            </a:r>
            <a:endParaRPr lang="en-US" dirty="0" smtClean="0"/>
          </a:p>
          <a:p>
            <a:endParaRPr lang="el-GR" dirty="0" smtClean="0"/>
          </a:p>
          <a:p>
            <a:r>
              <a:rPr lang="el-GR" dirty="0" smtClean="0"/>
              <a:t>Ο δεύτερος δείκτης δείχνει σε ποιόν άξονα κατευθύνεται η τάση.</a:t>
            </a:r>
          </a:p>
          <a:p>
            <a:endParaRPr lang="el-GR" dirty="0"/>
          </a:p>
        </p:txBody>
      </p:sp>
    </p:spTree>
    <p:extLst>
      <p:ext uri="{BB962C8B-B14F-4D97-AF65-F5344CB8AC3E}">
        <p14:creationId xmlns:p14="http://schemas.microsoft.com/office/powerpoint/2010/main" val="216487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Επιφανειακές δυνάμεις και ο </a:t>
            </a:r>
            <a:r>
              <a:rPr lang="el-GR" sz="3600" b="1" dirty="0" err="1"/>
              <a:t>τανυστής</a:t>
            </a:r>
            <a:r>
              <a:rPr lang="el-GR" sz="3600" b="1" dirty="0"/>
              <a:t> των τάσεων </a:t>
            </a:r>
            <a:r>
              <a:rPr lang="el-GR" sz="3600" b="1" dirty="0" smtClean="0"/>
              <a:t>(5)</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70000" lnSpcReduction="20000"/>
              </a:bodyPr>
              <a:lstStyle/>
              <a:p>
                <a:r>
                  <a:rPr lang="el-GR" dirty="0" smtClean="0"/>
                  <a:t>Οι 18 τάσεις είναι </a:t>
                </a:r>
                <a:r>
                  <a:rPr lang="en-US" dirty="0" smtClean="0"/>
                  <a:t>: </a:t>
                </a:r>
              </a:p>
              <a:p>
                <a:pPr marL="0" indent="0">
                  <a:buNone/>
                </a:pP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oMath>
                </a14:m>
                <a:r>
                  <a:rPr lang="en-US" dirty="0" smtClean="0"/>
                  <a:t>,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oMath>
                </a14:m>
                <a:r>
                  <a:rPr lang="en-US" dirty="0" smtClean="0"/>
                  <a:t>,</a:t>
                </a:r>
                <a:r>
                  <a:rPr lang="el-GR" dirty="0"/>
                  <a:t>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l-GR" b="0" i="1" dirty="0" smtClean="0">
                            <a:latin typeface="Cambria Math" panose="02040503050406030204" pitchFamily="18" charset="0"/>
                          </a:rPr>
                          <m:t>𝜏</m:t>
                        </m:r>
                      </m:e>
                      <m:sub>
                        <m:r>
                          <a:rPr lang="en-US" b="0" i="1" dirty="0" smtClean="0">
                            <a:latin typeface="Cambria Math" panose="02040503050406030204" pitchFamily="18" charset="0"/>
                          </a:rPr>
                          <m:t>𝑥𝑦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𝑦𝑧</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𝑧𝑥</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𝑦𝑥</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𝑧𝑦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𝑥𝑧</m:t>
                        </m:r>
                      </m:sub>
                    </m:sSub>
                  </m:oMath>
                </a14:m>
                <a:endParaRPr lang="el-GR" dirty="0"/>
              </a:p>
              <a:p>
                <a:pPr marL="0" indent="0">
                  <a:buNone/>
                </a:pP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𝑥</m:t>
                        </m:r>
                      </m:sub>
                    </m:sSub>
                  </m:oMath>
                </a14:m>
                <a:r>
                  <a:rPr lang="en-US" dirty="0" smtClean="0"/>
                  <a:t>,</a:t>
                </a:r>
                <a:r>
                  <a:rPr lang="el-GR" dirty="0"/>
                  <a:t>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𝑥</m:t>
                        </m:r>
                      </m:sub>
                    </m:sSub>
                  </m:oMath>
                </a14:m>
                <a:r>
                  <a:rPr lang="en-US" dirty="0" smtClean="0"/>
                  <a:t>,</a:t>
                </a:r>
                <a:r>
                  <a:rPr lang="el-GR" dirty="0"/>
                  <a:t>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𝑥</m:t>
                        </m:r>
                      </m:sub>
                    </m:sSub>
                  </m:oMath>
                </a14:m>
                <a:r>
                  <a:rPr lang="en-US" dirty="0" smtClean="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i="1" dirty="0">
                            <a:latin typeface="Cambria Math" panose="02040503050406030204" pitchFamily="18" charset="0"/>
                          </a:rPr>
                          <m:t>𝑥𝑦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b="0" i="1" dirty="0" smtClean="0">
                            <a:latin typeface="Cambria Math" panose="02040503050406030204" pitchFamily="18" charset="0"/>
                          </a:rPr>
                          <m:t>𝑦𝑧</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b="0" i="1" dirty="0" smtClean="0">
                            <a:latin typeface="Cambria Math" panose="02040503050406030204" pitchFamily="18" charset="0"/>
                          </a:rPr>
                          <m:t>𝑧𝑥</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b="0" i="1" dirty="0" smtClean="0">
                            <a:latin typeface="Cambria Math" panose="02040503050406030204" pitchFamily="18" charset="0"/>
                          </a:rPr>
                          <m:t>𝑦𝑥</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b="0" i="1" dirty="0" smtClean="0">
                            <a:latin typeface="Cambria Math" panose="02040503050406030204" pitchFamily="18" charset="0"/>
                          </a:rPr>
                          <m:t>𝑧</m:t>
                        </m:r>
                        <m:r>
                          <a:rPr lang="en-US" i="1" dirty="0">
                            <a:latin typeface="Cambria Math" panose="02040503050406030204" pitchFamily="18" charset="0"/>
                          </a:rPr>
                          <m:t>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n-US" b="0" i="1" dirty="0" smtClean="0">
                            <a:latin typeface="Cambria Math" panose="02040503050406030204" pitchFamily="18" charset="0"/>
                          </a:rPr>
                          <m:t>′</m:t>
                        </m:r>
                      </m:e>
                      <m:sub>
                        <m:r>
                          <a:rPr lang="en-US" i="1" dirty="0">
                            <a:latin typeface="Cambria Math" panose="02040503050406030204" pitchFamily="18" charset="0"/>
                          </a:rPr>
                          <m:t>𝑥</m:t>
                        </m:r>
                        <m:r>
                          <a:rPr lang="en-US" b="0" i="1" dirty="0" smtClean="0">
                            <a:latin typeface="Cambria Math" panose="02040503050406030204" pitchFamily="18" charset="0"/>
                          </a:rPr>
                          <m:t>𝑧</m:t>
                        </m:r>
                      </m:sub>
                    </m:sSub>
                  </m:oMath>
                </a14:m>
                <a:endParaRPr lang="en-US" dirty="0" smtClean="0"/>
              </a:p>
              <a:p>
                <a:pPr marL="0" indent="0">
                  <a:buNone/>
                </a:pPr>
                <a:endParaRPr lang="el-GR" dirty="0"/>
              </a:p>
              <a:p>
                <a:r>
                  <a:rPr lang="el-GR" dirty="0" smtClean="0"/>
                  <a:t>Οι τάσεις αυτές συνδέονται μεταξύ τους με τις σχέσεις </a:t>
                </a:r>
                <a:r>
                  <a:rPr lang="en-US" dirty="0" smtClean="0"/>
                  <a:t>:</a:t>
                </a:r>
              </a:p>
              <a:p>
                <a:pPr marL="0" indent="0">
                  <a:buNone/>
                </a:pPr>
                <a:endParaRPr lang="en-US" dirty="0" smtClean="0"/>
              </a:p>
              <a:p>
                <a:pPr marL="0" indent="0">
                  <a:buNone/>
                </a:pP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𝜎</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𝜎</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𝑑𝑥</m:t>
                    </m:r>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l-GR" b="0" i="1" dirty="0" smtClean="0">
                            <a:latin typeface="Cambria Math" panose="02040503050406030204" pitchFamily="18" charset="0"/>
                          </a:rPr>
                          <m:t>𝜏</m:t>
                        </m:r>
                        <m:r>
                          <a:rPr lang="el-GR" b="0" i="1" dirty="0" smtClean="0">
                            <a:latin typeface="Cambria Math" panose="02040503050406030204" pitchFamily="18" charset="0"/>
                          </a:rPr>
                          <m:t>′</m:t>
                        </m:r>
                      </m:e>
                      <m:sub>
                        <m:r>
                          <a:rPr lang="en-US" b="0" i="1" dirty="0" smtClean="0">
                            <a:latin typeface="Cambria Math" panose="02040503050406030204" pitchFamily="18" charset="0"/>
                          </a:rPr>
                          <m:t>𝑥𝑦</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b="0" i="1" dirty="0" smtClean="0">
                            <a:latin typeface="Cambria Math" panose="02040503050406030204" pitchFamily="18" charset="0"/>
                          </a:rPr>
                          <m:t>𝜏</m:t>
                        </m:r>
                      </m:e>
                      <m:sub>
                        <m:r>
                          <a:rPr lang="en-US" b="0" i="1" dirty="0" smtClean="0">
                            <a:latin typeface="Cambria Math" panose="02040503050406030204" pitchFamily="18" charset="0"/>
                          </a:rPr>
                          <m:t>𝑥𝑦</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b="0" i="1" dirty="0" smtClean="0">
                                <a:latin typeface="Cambria Math" panose="02040503050406030204" pitchFamily="18" charset="0"/>
                              </a:rPr>
                              <m:t>𝜏</m:t>
                            </m:r>
                          </m:e>
                          <m:sub>
                            <m:r>
                              <a:rPr lang="en-US" b="0" i="1" dirty="0" smtClean="0">
                                <a:latin typeface="Cambria Math" panose="02040503050406030204" pitchFamily="18" charset="0"/>
                              </a:rPr>
                              <m:t>𝑥𝑦</m:t>
                            </m:r>
                          </m:sub>
                        </m:sSub>
                      </m:num>
                      <m:den>
                        <m:r>
                          <a:rPr lang="en-US" b="0" i="1" dirty="0" smtClean="0">
                            <a:latin typeface="Cambria Math" panose="02040503050406030204" pitchFamily="18" charset="0"/>
                          </a:rPr>
                          <m:t>𝜕</m:t>
                        </m:r>
                        <m:r>
                          <a:rPr lang="en-US" b="0" i="1" dirty="0" smtClean="0">
                            <a:latin typeface="Cambria Math" panose="02040503050406030204" pitchFamily="18" charset="0"/>
                          </a:rPr>
                          <m:t>𝑥</m:t>
                        </m:r>
                      </m:den>
                    </m:f>
                    <m:r>
                      <a:rPr lang="en-US" b="0" i="1" dirty="0" smtClean="0">
                        <a:latin typeface="Cambria Math" panose="02040503050406030204" pitchFamily="18" charset="0"/>
                      </a:rPr>
                      <m:t>𝑑𝑥</m:t>
                    </m:r>
                  </m:oMath>
                </a14:m>
                <a:endParaRPr lang="en-US" dirty="0" smtClean="0"/>
              </a:p>
              <a:p>
                <a:pPr marL="0" indent="0">
                  <a:buNone/>
                </a:pPr>
                <a:endParaRPr lang="en-US" dirty="0" smtClean="0"/>
              </a:p>
              <a:p>
                <a:pPr marL="0" indent="0">
                  <a:buNone/>
                </a:pP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r>
                          <a:rPr lang="en-US" i="1">
                            <a:latin typeface="Cambria Math" panose="02040503050406030204" pitchFamily="18" charset="0"/>
                          </a:rPr>
                          <m:t>′</m:t>
                        </m:r>
                      </m:e>
                      <m:sub>
                        <m:r>
                          <a:rPr lang="en-US" b="0" i="1" smtClean="0">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𝑦</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oMath>
                </a14:m>
                <a:r>
                  <a:rPr lang="en-US" dirty="0" smtClean="0"/>
                  <a:t>y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l-GR" i="1" dirty="0">
                            <a:latin typeface="Cambria Math" panose="02040503050406030204" pitchFamily="18" charset="0"/>
                          </a:rPr>
                          <m:t>′</m:t>
                        </m:r>
                      </m:e>
                      <m:sub>
                        <m:r>
                          <a:rPr lang="en-US" b="0" i="1" dirty="0" smtClean="0">
                            <a:latin typeface="Cambria Math" panose="02040503050406030204" pitchFamily="18" charset="0"/>
                          </a:rPr>
                          <m:t>𝑦𝑧</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𝑦𝑧</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𝑦𝑧</m:t>
                            </m:r>
                          </m:sub>
                        </m:sSub>
                      </m:num>
                      <m:den>
                        <m:r>
                          <a:rPr lang="en-US" i="1" dirty="0">
                            <a:latin typeface="Cambria Math" panose="02040503050406030204" pitchFamily="18" charset="0"/>
                          </a:rPr>
                          <m:t>𝜕</m:t>
                        </m:r>
                        <m:r>
                          <a:rPr lang="en-US" i="1" dirty="0">
                            <a:latin typeface="Cambria Math" panose="02040503050406030204" pitchFamily="18" charset="0"/>
                          </a:rPr>
                          <m:t>𝑥</m:t>
                        </m:r>
                      </m:den>
                    </m:f>
                    <m:r>
                      <a:rPr lang="en-US" i="1" dirty="0">
                        <a:latin typeface="Cambria Math" panose="02040503050406030204" pitchFamily="18" charset="0"/>
                      </a:rPr>
                      <m:t>𝑑</m:t>
                    </m:r>
                  </m:oMath>
                </a14:m>
                <a:r>
                  <a:rPr lang="en-US" dirty="0" smtClean="0"/>
                  <a:t>y</a:t>
                </a:r>
              </a:p>
              <a:p>
                <a:pPr marL="0" indent="0">
                  <a:buNone/>
                </a:pPr>
                <a:endParaRPr lang="en-US" dirty="0" smtClean="0"/>
              </a:p>
              <a:p>
                <a:pPr marL="0" indent="0">
                  <a:buNone/>
                </a:pP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r>
                          <a:rPr lang="en-US" i="1">
                            <a:latin typeface="Cambria Math" panose="02040503050406030204" pitchFamily="18" charset="0"/>
                          </a:rPr>
                          <m:t>′</m:t>
                        </m:r>
                      </m:e>
                      <m:sub>
                        <m:r>
                          <a:rPr lang="en-US" b="0" i="1" smtClean="0">
                            <a:latin typeface="Cambria Math" panose="02040503050406030204" pitchFamily="18" charset="0"/>
                          </a:rPr>
                          <m:t>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𝜎</m:t>
                            </m:r>
                          </m:e>
                          <m:sub>
                            <m:r>
                              <a:rPr lang="en-US" b="0" i="1" smtClean="0">
                                <a:latin typeface="Cambria Math" panose="02040503050406030204" pitchFamily="18" charset="0"/>
                              </a:rPr>
                              <m:t>𝑧</m:t>
                            </m:r>
                          </m:sub>
                        </m:sSub>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r>
                      <a:rPr lang="en-US" b="0" i="1" smtClean="0">
                        <a:latin typeface="Cambria Math" panose="02040503050406030204" pitchFamily="18" charset="0"/>
                      </a:rPr>
                      <m:t>𝑧</m:t>
                    </m:r>
                  </m:oMath>
                </a14:m>
                <a:r>
                  <a:rPr lang="en-US" dirty="0" smtClean="0"/>
                  <a:t>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𝜏</m:t>
                        </m:r>
                        <m:r>
                          <a:rPr lang="el-GR" i="1" dirty="0">
                            <a:latin typeface="Cambria Math" panose="02040503050406030204" pitchFamily="18" charset="0"/>
                          </a:rPr>
                          <m:t>′</m:t>
                        </m:r>
                      </m:e>
                      <m:sub>
                        <m:r>
                          <a:rPr lang="en-US" b="0" i="1" dirty="0" smtClean="0">
                            <a:latin typeface="Cambria Math" panose="02040503050406030204" pitchFamily="18" charset="0"/>
                          </a:rPr>
                          <m:t>𝑧𝑥</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𝑧𝑥</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𝜏</m:t>
                            </m:r>
                          </m:e>
                          <m:sub>
                            <m:r>
                              <a:rPr lang="en-US" b="0" i="1" dirty="0" smtClean="0">
                                <a:latin typeface="Cambria Math" panose="02040503050406030204" pitchFamily="18" charset="0"/>
                              </a:rPr>
                              <m:t>𝑧𝑥</m:t>
                            </m:r>
                          </m:sub>
                        </m:sSub>
                      </m:num>
                      <m:den>
                        <m:r>
                          <a:rPr lang="en-US" i="1" dirty="0">
                            <a:latin typeface="Cambria Math" panose="02040503050406030204" pitchFamily="18" charset="0"/>
                          </a:rPr>
                          <m:t>𝜕</m:t>
                        </m:r>
                        <m:r>
                          <a:rPr lang="en-US" i="1" dirty="0">
                            <a:latin typeface="Cambria Math" panose="02040503050406030204" pitchFamily="18" charset="0"/>
                          </a:rPr>
                          <m:t>𝑥</m:t>
                        </m:r>
                      </m:den>
                    </m:f>
                    <m:r>
                      <a:rPr lang="en-US" i="1" dirty="0">
                        <a:latin typeface="Cambria Math" panose="02040503050406030204" pitchFamily="18" charset="0"/>
                      </a:rPr>
                      <m:t>𝑑</m:t>
                    </m:r>
                  </m:oMath>
                </a14:m>
                <a:r>
                  <a:rPr lang="en-US" dirty="0" smtClean="0"/>
                  <a:t>z</a:t>
                </a:r>
                <a:endParaRPr lang="en-US" dirty="0"/>
              </a:p>
              <a:p>
                <a:pPr marL="0" indent="0">
                  <a:buNone/>
                </a:pPr>
                <a:endParaRPr lang="el-GR" dirty="0"/>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815" t="-2381" b="-140"/>
                </a:stretch>
              </a:blipFill>
            </p:spPr>
            <p:txBody>
              <a:bodyPr/>
              <a:lstStyle/>
              <a:p>
                <a:r>
                  <a:rPr lang="en-US">
                    <a:noFill/>
                  </a:rPr>
                  <a:t> </a:t>
                </a:r>
              </a:p>
            </p:txBody>
          </p:sp>
        </mc:Fallback>
      </mc:AlternateContent>
    </p:spTree>
    <p:extLst>
      <p:ext uri="{BB962C8B-B14F-4D97-AF65-F5344CB8AC3E}">
        <p14:creationId xmlns:p14="http://schemas.microsoft.com/office/powerpoint/2010/main" val="524047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881</Words>
  <Application>Microsoft Office PowerPoint</Application>
  <PresentationFormat>Προβολή στην οθόνη (4:3)</PresentationFormat>
  <Paragraphs>150</Paragraphs>
  <Slides>21</Slides>
  <Notes>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Cambria Math</vt:lpstr>
      <vt:lpstr>Θέμα του Office</vt:lpstr>
      <vt:lpstr>Ρευστομηχανική </vt:lpstr>
      <vt:lpstr>Άδειες Χρήσης</vt:lpstr>
      <vt:lpstr>Χρηματοδότηση</vt:lpstr>
      <vt:lpstr>Σκοποί  ενότητας </vt:lpstr>
      <vt:lpstr>Επιφανειακές δυνάμεις και ο τανυστής των τάσεων</vt:lpstr>
      <vt:lpstr>Επιφανειακές δυνάμεις και ο τανυστής των τάσεων (2)</vt:lpstr>
      <vt:lpstr>Επιφανειακές δυνάμεις και ο τανυστής των τάσεων (3)</vt:lpstr>
      <vt:lpstr>Επιφανειακές δυνάμεις και ο τανυστής των τάσεων (4)</vt:lpstr>
      <vt:lpstr>Επιφανειακές δυνάμεις και ο τανυστής των τάσεων (5)</vt:lpstr>
      <vt:lpstr>Επιφανειακές δυνάμεις και ο τανυστής των τάσεων (6)</vt:lpstr>
      <vt:lpstr>Επιφανειακές δυνάμεις και ο τανυστής των τάσεων (7)</vt:lpstr>
      <vt:lpstr>Εξισώσεις κινήσεως πραγματικών ρευστών</vt:lpstr>
      <vt:lpstr>Εξισώσεις κινήσεως πραγματικών ρευστών (2)</vt:lpstr>
      <vt:lpstr>Εξισώσεις κινήσεως πραγματικών ρευστών (3)</vt:lpstr>
      <vt:lpstr>Εξισώσεις κινήσεως πραγματικών ρευστών (4)</vt:lpstr>
      <vt:lpstr>Εξισώσεις κινήσεως πραγματικών ρευστών (5)</vt:lpstr>
      <vt:lpstr>Εξισώσεις κινήσεως πραγματικών ρευστών (6)</vt:lpstr>
      <vt:lpstr>Εξισώσεις κινήσεως πραγματικών ρευστών (7)</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137</cp:revision>
  <dcterms:created xsi:type="dcterms:W3CDTF">2014-04-05T17:31:54Z</dcterms:created>
  <dcterms:modified xsi:type="dcterms:W3CDTF">2015-05-15T07:38:33Z</dcterms:modified>
</cp:coreProperties>
</file>