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90" d="100"/>
          <a:sy n="90"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6FEEF1E-B486-4567-A25A-741158939F5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11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4B50A-0437-4E9B-83D4-FC89478693DA}"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EEF1E-B486-4567-A25A-741158939F5A}" type="slidenum">
              <a:rPr lang="en-US" smtClean="0"/>
              <a:t>‹#›</a:t>
            </a:fld>
            <a:endParaRPr lang="en-US"/>
          </a:p>
        </p:txBody>
      </p:sp>
    </p:spTree>
    <p:extLst>
      <p:ext uri="{BB962C8B-B14F-4D97-AF65-F5344CB8AC3E}">
        <p14:creationId xmlns:p14="http://schemas.microsoft.com/office/powerpoint/2010/main" val="22869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52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340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spTree>
    <p:extLst>
      <p:ext uri="{BB962C8B-B14F-4D97-AF65-F5344CB8AC3E}">
        <p14:creationId xmlns:p14="http://schemas.microsoft.com/office/powerpoint/2010/main" val="120244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51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55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34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15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spTree>
    <p:extLst>
      <p:ext uri="{BB962C8B-B14F-4D97-AF65-F5344CB8AC3E}">
        <p14:creationId xmlns:p14="http://schemas.microsoft.com/office/powerpoint/2010/main" val="49904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4B50A-0437-4E9B-83D4-FC89478693DA}"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EF1E-B486-4567-A25A-741158939F5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25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C4B50A-0437-4E9B-83D4-FC89478693DA}"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EEF1E-B486-4567-A25A-741158939F5A}" type="slidenum">
              <a:rPr lang="en-US" smtClean="0"/>
              <a:t>‹#›</a:t>
            </a:fld>
            <a:endParaRPr lang="en-US"/>
          </a:p>
        </p:txBody>
      </p:sp>
    </p:spTree>
    <p:extLst>
      <p:ext uri="{BB962C8B-B14F-4D97-AF65-F5344CB8AC3E}">
        <p14:creationId xmlns:p14="http://schemas.microsoft.com/office/powerpoint/2010/main" val="331822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C4B50A-0437-4E9B-83D4-FC89478693DA}" type="datetimeFigureOut">
              <a:rPr lang="en-US" smtClean="0"/>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EEF1E-B486-4567-A25A-741158939F5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87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4B50A-0437-4E9B-83D4-FC89478693DA}" type="datetimeFigureOut">
              <a:rPr lang="en-US" smtClean="0"/>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EEF1E-B486-4567-A25A-741158939F5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86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4B50A-0437-4E9B-83D4-FC89478693DA}" type="datetimeFigureOut">
              <a:rPr lang="en-US" smtClean="0"/>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EEF1E-B486-4567-A25A-741158939F5A}" type="slidenum">
              <a:rPr lang="en-US" smtClean="0"/>
              <a:t>‹#›</a:t>
            </a:fld>
            <a:endParaRPr lang="en-US"/>
          </a:p>
        </p:txBody>
      </p:sp>
    </p:spTree>
    <p:extLst>
      <p:ext uri="{BB962C8B-B14F-4D97-AF65-F5344CB8AC3E}">
        <p14:creationId xmlns:p14="http://schemas.microsoft.com/office/powerpoint/2010/main" val="298527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4B50A-0437-4E9B-83D4-FC89478693DA}"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EEF1E-B486-4567-A25A-741158939F5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44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4B50A-0437-4E9B-83D4-FC89478693DA}"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EEF1E-B486-4567-A25A-741158939F5A}" type="slidenum">
              <a:rPr lang="en-US" smtClean="0"/>
              <a:t>‹#›</a:t>
            </a:fld>
            <a:endParaRPr lang="en-US"/>
          </a:p>
        </p:txBody>
      </p:sp>
    </p:spTree>
    <p:extLst>
      <p:ext uri="{BB962C8B-B14F-4D97-AF65-F5344CB8AC3E}">
        <p14:creationId xmlns:p14="http://schemas.microsoft.com/office/powerpoint/2010/main" val="416558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C4B50A-0437-4E9B-83D4-FC89478693DA}" type="datetimeFigureOut">
              <a:rPr lang="en-US" smtClean="0"/>
              <a:t>12/31/2020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FEEF1E-B486-4567-A25A-741158939F5A}" type="slidenum">
              <a:rPr lang="en-US" smtClean="0"/>
              <a:t>‹#›</a:t>
            </a:fld>
            <a:endParaRPr lang="en-US"/>
          </a:p>
        </p:txBody>
      </p:sp>
    </p:spTree>
    <p:extLst>
      <p:ext uri="{BB962C8B-B14F-4D97-AF65-F5344CB8AC3E}">
        <p14:creationId xmlns:p14="http://schemas.microsoft.com/office/powerpoint/2010/main" val="5236160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reeklanguage.gr/digitalResources/ancient_greek/encyclopedia/istoriografia/page_016.html" TargetMode="External"/><Relationship Id="rId2" Type="http://schemas.openxmlformats.org/officeDocument/2006/relationships/hyperlink" Target="https://el.wikipedia.org/wiki/%CE%98%CE%BF%CF%85%CE%BA%CF%85%CE%B4%CE%AF%CE%B4%CE%B7%CF%82#%CE%A4%CE%BF_%CE%AD%CF%81%CE%B3%CE%BF_%CF%84%CE%BF%CF%85_%CE%98%CE%BF%CF%85%CE%BA%CF%85%CE%B4%CE%AF%CE%B4%CE%B7" TargetMode="External"/><Relationship Id="rId1" Type="http://schemas.openxmlformats.org/officeDocument/2006/relationships/slideLayout" Target="../slideLayouts/slideLayout2.xml"/><Relationship Id="rId5" Type="http://schemas.openxmlformats.org/officeDocument/2006/relationships/hyperlink" Target="http://ebooks.edu.gr/ebooks/v/html/8547/2336/Istoria-tis-Archaias-Ellinikis-Grammateias_A-B-G-Gymnasiou_html-apli/index2b_1b.html" TargetMode="External"/><Relationship Id="rId4" Type="http://schemas.openxmlformats.org/officeDocument/2006/relationships/hyperlink" Target="https://ekivolosblog.wordpress.com/2013/12/15/347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F634-06BF-4850-AA7F-71AB7F2AFA96}"/>
              </a:ext>
            </a:extLst>
          </p:cNvPr>
          <p:cNvSpPr>
            <a:spLocks noGrp="1"/>
          </p:cNvSpPr>
          <p:nvPr>
            <p:ph type="ctrTitle"/>
          </p:nvPr>
        </p:nvSpPr>
        <p:spPr/>
        <p:txBody>
          <a:bodyPr/>
          <a:lstStyle/>
          <a:p>
            <a:r>
              <a:rPr lang="el-GR" sz="6000" dirty="0"/>
              <a:t>ΘΟΥΚΥΔΙΔΗΣ</a:t>
            </a:r>
            <a:endParaRPr lang="en-US" sz="6000" dirty="0"/>
          </a:p>
        </p:txBody>
      </p:sp>
      <p:sp>
        <p:nvSpPr>
          <p:cNvPr id="3" name="Subtitle 2">
            <a:extLst>
              <a:ext uri="{FF2B5EF4-FFF2-40B4-BE49-F238E27FC236}">
                <a16:creationId xmlns:a16="http://schemas.microsoft.com/office/drawing/2014/main" id="{1D2749C2-974B-42A7-A775-0A66C24889BE}"/>
              </a:ext>
            </a:extLst>
          </p:cNvPr>
          <p:cNvSpPr>
            <a:spLocks noGrp="1"/>
          </p:cNvSpPr>
          <p:nvPr>
            <p:ph type="subTitle" idx="1"/>
          </p:nvPr>
        </p:nvSpPr>
        <p:spPr/>
        <p:txBody>
          <a:bodyPr>
            <a:normAutofit/>
          </a:bodyPr>
          <a:lstStyle/>
          <a:p>
            <a:r>
              <a:rPr lang="el-GR" sz="3200" dirty="0"/>
              <a:t>Ο βίος και το έργο του</a:t>
            </a:r>
          </a:p>
          <a:p>
            <a:r>
              <a:rPr lang="el-GR" sz="1400" dirty="0"/>
              <a:t>(ΓΙΩΤΟΠΟΥΛΟΥ ΓΕΩΡΓΙΑ)</a:t>
            </a:r>
            <a:endParaRPr lang="en-US" sz="1400" dirty="0"/>
          </a:p>
        </p:txBody>
      </p:sp>
    </p:spTree>
    <p:extLst>
      <p:ext uri="{BB962C8B-B14F-4D97-AF65-F5344CB8AC3E}">
        <p14:creationId xmlns:p14="http://schemas.microsoft.com/office/powerpoint/2010/main" val="20593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E18A-E429-4BE3-B7EB-848632C58FD1}"/>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234C1D63-D862-4A37-8547-F194BF254CE3}"/>
              </a:ext>
            </a:extLst>
          </p:cNvPr>
          <p:cNvSpPr>
            <a:spLocks noGrp="1"/>
          </p:cNvSpPr>
          <p:nvPr>
            <p:ph idx="1"/>
          </p:nvPr>
        </p:nvSpPr>
        <p:spPr/>
        <p:txBody>
          <a:bodyPr/>
          <a:lstStyle/>
          <a:p>
            <a:pPr marL="0" indent="0">
              <a:buNone/>
            </a:pPr>
            <a:r>
              <a:rPr lang="el-GR" b="1" i="1" u="sng" dirty="0"/>
              <a:t>ΒΙΒΛΙΑ</a:t>
            </a:r>
            <a:r>
              <a:rPr lang="en-US" b="1" i="1" u="sng" dirty="0"/>
              <a:t>:</a:t>
            </a:r>
          </a:p>
          <a:p>
            <a:pPr marL="0" indent="0">
              <a:buNone/>
            </a:pPr>
            <a:r>
              <a:rPr lang="en-US" b="1" dirty="0"/>
              <a:t>1</a:t>
            </a:r>
            <a:r>
              <a:rPr lang="el-GR" b="1" baseline="30000" dirty="0">
                <a:solidFill>
                  <a:prstClr val="black">
                    <a:lumMod val="85000"/>
                    <a:lumOff val="15000"/>
                  </a:prstClr>
                </a:solidFill>
              </a:rPr>
              <a:t>ο</a:t>
            </a:r>
            <a:r>
              <a:rPr lang="en-US" b="1" dirty="0"/>
              <a:t>: </a:t>
            </a:r>
            <a:r>
              <a:rPr lang="el-GR" i="1" dirty="0"/>
              <a:t>Εισαγωγή σε 3 ξεχωριστά μέρη.</a:t>
            </a:r>
          </a:p>
          <a:p>
            <a:pPr marL="0" indent="0">
              <a:buNone/>
            </a:pPr>
            <a:r>
              <a:rPr lang="el-GR" sz="2000" dirty="0"/>
              <a:t>Μετά το προοίμιο ακολουθεί η </a:t>
            </a:r>
            <a:r>
              <a:rPr lang="el-GR" sz="2000" i="1" dirty="0"/>
              <a:t>αρχαιολογία, </a:t>
            </a:r>
            <a:r>
              <a:rPr lang="el-GR" sz="2000" dirty="0"/>
              <a:t>η οποία αποτελεί σύγκριση μεταξύ του Πελοποννησιακού Πολέμου με τα προηγούμενα γεγονότα της ελληνικής ιστορίας. Ύστερα από ορισμένες μεθοδολογικές εκτιμήσεις, ερευνώνται οι άμεσες αιτίες του πολέμου, κάνοντας μία αναδρομή στις πρώτες αρχές και στην εξέλιξη της αθηναϊκής ηγεμονίας.</a:t>
            </a:r>
          </a:p>
          <a:p>
            <a:pPr marL="0" indent="0">
              <a:buNone/>
            </a:pPr>
            <a:endParaRPr lang="en-US" sz="2000" i="1" dirty="0"/>
          </a:p>
        </p:txBody>
      </p:sp>
    </p:spTree>
    <p:extLst>
      <p:ext uri="{BB962C8B-B14F-4D97-AF65-F5344CB8AC3E}">
        <p14:creationId xmlns:p14="http://schemas.microsoft.com/office/powerpoint/2010/main" val="74118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0F57-DDF0-4D24-A062-E81C1D678952}"/>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C9CDED33-CE42-40DC-A612-A7E864420EC1}"/>
              </a:ext>
            </a:extLst>
          </p:cNvPr>
          <p:cNvSpPr>
            <a:spLocks noGrp="1"/>
          </p:cNvSpPr>
          <p:nvPr>
            <p:ph idx="1"/>
          </p:nvPr>
        </p:nvSpPr>
        <p:spPr/>
        <p:txBody>
          <a:bodyPr>
            <a:normAutofit fontScale="92500" lnSpcReduction="10000"/>
          </a:bodyPr>
          <a:lstStyle/>
          <a:p>
            <a:pPr marL="0" indent="0">
              <a:buNone/>
            </a:pPr>
            <a:r>
              <a:rPr lang="el-GR" b="1" dirty="0"/>
              <a:t>2</a:t>
            </a:r>
            <a:r>
              <a:rPr lang="el-GR" b="1" baseline="30000" dirty="0"/>
              <a:t>ο</a:t>
            </a:r>
            <a:r>
              <a:rPr lang="en-US" b="1" dirty="0"/>
              <a:t>: </a:t>
            </a:r>
            <a:r>
              <a:rPr lang="el-GR" i="1" dirty="0"/>
              <a:t>Γεγονότα των πρώτων τριών χρόνων κ’ Επιτάφιος λόγος του Περικλή.</a:t>
            </a:r>
          </a:p>
          <a:p>
            <a:pPr marL="0" indent="0">
              <a:buNone/>
            </a:pPr>
            <a:r>
              <a:rPr lang="el-GR" sz="2000" dirty="0"/>
              <a:t>Ξεκινά με την εξιστόρηση του πολέμου, την οποία συνεχίζει με χρονολογική σειρά, διαιρώντας κάθε χρόνο σε καλοκαίρι και χειμώνα. Σημαντικότερα μέρη του είναι εκείνα που αναφέρονται στις δύο επιδρομές των Λακεδαιμονίων στη Αττική και στον Επιτάφιο που εκφώνησε ο Περικλής για τους νεκρούς του πρώτου έτους του πολέμου με τον οποίο ο ιστορικός εξιδανικεύει την πόλη των Αθηνών, και στο φοβερό λοιμό των Αθηνών.</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l-GR" sz="24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3</a:t>
            </a:r>
            <a:r>
              <a:rPr kumimoji="0" lang="el-GR" sz="2400" b="1" i="0" u="none" strike="noStrike" kern="1200" cap="none" spc="0" normalizeH="0" baseline="30000" noProof="0" dirty="0">
                <a:ln>
                  <a:noFill/>
                </a:ln>
                <a:solidFill>
                  <a:prstClr val="black">
                    <a:lumMod val="85000"/>
                    <a:lumOff val="15000"/>
                  </a:prstClr>
                </a:solidFill>
                <a:effectLst/>
                <a:uLnTx/>
                <a:uFillTx/>
                <a:latin typeface="Garamond" panose="02020404030301010803"/>
                <a:ea typeface="+mn-ea"/>
                <a:cs typeface="+mn-cs"/>
              </a:rPr>
              <a:t>ο</a:t>
            </a:r>
            <a:r>
              <a:rPr kumimoji="0" lang="en-US" sz="24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t>
            </a:r>
            <a:r>
              <a:rPr kumimoji="0" lang="el-GR" sz="24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a:t>
            </a:r>
            <a:r>
              <a:rPr kumimoji="0" lang="el-GR" sz="2400" b="0" i="1"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Τα επόμενα 3 χρόνια του πολέμου κ’ οι απόψεις του για τον πόλεμο.</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l-GR"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Εκτίθενται οι ωμότητες των τριών επόμενων χρόνων και παρεμβάλλονται οι δημηγορίες του Κλέωνα και του συνετού Διόδοτου για την αποστασία και την τιμωρία των Μυτιληναίων. Σημαντική επίσης είναι η περιγραφή της παθολογίας του εμφυλίου πολέμου με αφορμή κάποια γεγονότα στην Κέρκυρα. </a:t>
            </a:r>
          </a:p>
          <a:p>
            <a:pPr marL="0" indent="0">
              <a:buNone/>
            </a:pPr>
            <a:endParaRPr lang="el-GR" sz="2000" dirty="0"/>
          </a:p>
          <a:p>
            <a:pPr marL="0" indent="0">
              <a:buNone/>
            </a:pPr>
            <a:endParaRPr lang="en-US" b="1" dirty="0"/>
          </a:p>
        </p:txBody>
      </p:sp>
    </p:spTree>
    <p:extLst>
      <p:ext uri="{BB962C8B-B14F-4D97-AF65-F5344CB8AC3E}">
        <p14:creationId xmlns:p14="http://schemas.microsoft.com/office/powerpoint/2010/main" val="3772852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44B7-A208-4F52-89D1-34F9A98C870B}"/>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0E1A5994-72C1-4707-B423-D248E61CB8C8}"/>
              </a:ext>
            </a:extLst>
          </p:cNvPr>
          <p:cNvSpPr>
            <a:spLocks noGrp="1"/>
          </p:cNvSpPr>
          <p:nvPr>
            <p:ph idx="1"/>
          </p:nvPr>
        </p:nvSpPr>
        <p:spPr>
          <a:xfrm>
            <a:off x="1295402" y="2556932"/>
            <a:ext cx="9601196" cy="3318936"/>
          </a:xfrm>
        </p:spPr>
        <p:txBody>
          <a:bodyPr>
            <a:normAutofit/>
          </a:bodyPr>
          <a:lstStyle/>
          <a:p>
            <a:pPr marL="0" indent="0">
              <a:buNone/>
            </a:pPr>
            <a:r>
              <a:rPr lang="el-GR" b="1" dirty="0"/>
              <a:t>4</a:t>
            </a:r>
            <a:r>
              <a:rPr lang="el-GR" b="1" baseline="30000" dirty="0"/>
              <a:t>ο</a:t>
            </a:r>
            <a:r>
              <a:rPr lang="en-US" b="1" dirty="0"/>
              <a:t>:</a:t>
            </a:r>
            <a:r>
              <a:rPr lang="el-GR" b="1" dirty="0"/>
              <a:t> </a:t>
            </a:r>
            <a:r>
              <a:rPr lang="el-GR" i="1" dirty="0"/>
              <a:t>Συμπληρώνει την πρώτη περίοδο του πολέμου.</a:t>
            </a:r>
          </a:p>
          <a:p>
            <a:pPr marL="0" indent="0">
              <a:buNone/>
            </a:pPr>
            <a:r>
              <a:rPr lang="el-GR" sz="2000" dirty="0"/>
              <a:t>Ο Θουκυδίδης πραγματεύεται την κατάληψη της Πύλου από τους Αθηναίους και τις επιχειρήσεις του Λακεδαιμονίου στρατηγού Βρασίδα στη Χαλκιδική (7ο, 8ο και 9ο έτος του πολέμου).</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l-GR" sz="2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5</a:t>
            </a:r>
            <a:r>
              <a:rPr kumimoji="0" lang="el-GR" sz="2200" b="1" i="0" u="none" strike="noStrike" kern="1200" cap="none" spc="0" normalizeH="0" baseline="30000" noProof="0" dirty="0">
                <a:ln>
                  <a:noFill/>
                </a:ln>
                <a:solidFill>
                  <a:prstClr val="black">
                    <a:lumMod val="85000"/>
                    <a:lumOff val="15000"/>
                  </a:prstClr>
                </a:solidFill>
                <a:effectLst/>
                <a:uLnTx/>
                <a:uFillTx/>
                <a:latin typeface="Garamond" panose="02020404030301010803"/>
                <a:ea typeface="+mn-ea"/>
                <a:cs typeface="+mn-cs"/>
              </a:rPr>
              <a:t>ο</a:t>
            </a:r>
            <a:r>
              <a:rPr kumimoji="0" lang="en-US" sz="2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t>
            </a:r>
            <a:r>
              <a:rPr kumimoji="0" lang="el-GR" sz="2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a:t>
            </a:r>
            <a:r>
              <a:rPr kumimoji="0" lang="el-GR" sz="2200" b="0" i="1"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Καλύπτει το μεγαλύτερο διάστημα του πολέμου κ’ αναφέρεται στην τύχη της Μήλου.</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l-GR" sz="1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Σημαντικό μέρος του αναφέρεται στην επιχείρηση των Αθηναίων κατά της Μήλου, όπου δίνεται ανάγλυφη παράσταση της επεκτατικής πολιτικής της Αθήνας.</a:t>
            </a:r>
          </a:p>
          <a:p>
            <a:pPr marL="0" indent="0">
              <a:buNone/>
            </a:pPr>
            <a:endParaRPr lang="el-GR" sz="2000" dirty="0"/>
          </a:p>
          <a:p>
            <a:endParaRPr lang="en-US" dirty="0"/>
          </a:p>
        </p:txBody>
      </p:sp>
    </p:spTree>
    <p:extLst>
      <p:ext uri="{BB962C8B-B14F-4D97-AF65-F5344CB8AC3E}">
        <p14:creationId xmlns:p14="http://schemas.microsoft.com/office/powerpoint/2010/main" val="819229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D4F2-2291-4B86-8A11-72C3792E481D}"/>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4A4822E6-11F3-4FD2-9770-EED3EF5353F1}"/>
              </a:ext>
            </a:extLst>
          </p:cNvPr>
          <p:cNvSpPr>
            <a:spLocks noGrp="1"/>
          </p:cNvSpPr>
          <p:nvPr>
            <p:ph idx="1"/>
          </p:nvPr>
        </p:nvSpPr>
        <p:spPr/>
        <p:txBody>
          <a:bodyPr>
            <a:normAutofit/>
          </a:bodyPr>
          <a:lstStyle/>
          <a:p>
            <a:pPr marL="0" indent="0">
              <a:buNone/>
            </a:pPr>
            <a:r>
              <a:rPr lang="en-US" b="1" dirty="0">
                <a:solidFill>
                  <a:prstClr val="black">
                    <a:lumMod val="85000"/>
                    <a:lumOff val="15000"/>
                  </a:prstClr>
                </a:solidFill>
              </a:rPr>
              <a:t>6</a:t>
            </a:r>
            <a:r>
              <a:rPr lang="el-GR" b="1" baseline="30000" dirty="0">
                <a:solidFill>
                  <a:prstClr val="black">
                    <a:lumMod val="85000"/>
                    <a:lumOff val="15000"/>
                  </a:prstClr>
                </a:solidFill>
              </a:rPr>
              <a:t>ο</a:t>
            </a:r>
            <a:r>
              <a:rPr lang="en-US" b="1" dirty="0">
                <a:solidFill>
                  <a:prstClr val="black">
                    <a:lumMod val="85000"/>
                    <a:lumOff val="15000"/>
                  </a:prstClr>
                </a:solidFill>
              </a:rPr>
              <a:t>:</a:t>
            </a:r>
            <a:r>
              <a:rPr lang="el-GR" b="1" dirty="0">
                <a:solidFill>
                  <a:prstClr val="black">
                    <a:lumMod val="85000"/>
                    <a:lumOff val="15000"/>
                  </a:prstClr>
                </a:solidFill>
              </a:rPr>
              <a:t> </a:t>
            </a:r>
            <a:r>
              <a:rPr lang="el-GR" i="1" dirty="0">
                <a:solidFill>
                  <a:prstClr val="black">
                    <a:lumMod val="85000"/>
                    <a:lumOff val="15000"/>
                  </a:prstClr>
                </a:solidFill>
              </a:rPr>
              <a:t>Αφηγείται τα γεγονότα του 17</a:t>
            </a:r>
            <a:r>
              <a:rPr lang="el-GR" i="1" baseline="30000" dirty="0">
                <a:solidFill>
                  <a:prstClr val="black">
                    <a:lumMod val="85000"/>
                    <a:lumOff val="15000"/>
                  </a:prstClr>
                </a:solidFill>
              </a:rPr>
              <a:t>ου</a:t>
            </a:r>
            <a:r>
              <a:rPr lang="el-GR" i="1" dirty="0">
                <a:solidFill>
                  <a:prstClr val="black">
                    <a:lumMod val="85000"/>
                    <a:lumOff val="15000"/>
                  </a:prstClr>
                </a:solidFill>
              </a:rPr>
              <a:t> και 18</a:t>
            </a:r>
            <a:r>
              <a:rPr lang="el-GR" i="1" baseline="30000" dirty="0">
                <a:solidFill>
                  <a:prstClr val="black">
                    <a:lumMod val="85000"/>
                    <a:lumOff val="15000"/>
                  </a:prstClr>
                </a:solidFill>
              </a:rPr>
              <a:t>ου</a:t>
            </a:r>
            <a:r>
              <a:rPr lang="el-GR" i="1" dirty="0">
                <a:solidFill>
                  <a:prstClr val="black">
                    <a:lumMod val="85000"/>
                    <a:lumOff val="15000"/>
                  </a:prstClr>
                </a:solidFill>
              </a:rPr>
              <a:t> έτους.</a:t>
            </a:r>
            <a:r>
              <a:rPr lang="en-US" i="1" dirty="0">
                <a:solidFill>
                  <a:prstClr val="black">
                    <a:lumMod val="85000"/>
                    <a:lumOff val="15000"/>
                  </a:prstClr>
                </a:solidFill>
              </a:rPr>
              <a:t> </a:t>
            </a:r>
          </a:p>
          <a:p>
            <a:pPr marL="0" indent="0">
              <a:buNone/>
            </a:pPr>
            <a:r>
              <a:rPr lang="el-GR" b="1" dirty="0">
                <a:solidFill>
                  <a:prstClr val="black">
                    <a:lumMod val="85000"/>
                    <a:lumOff val="15000"/>
                  </a:prstClr>
                </a:solidFill>
              </a:rPr>
              <a:t>7</a:t>
            </a:r>
            <a:r>
              <a:rPr lang="el-GR" b="1" baseline="30000" dirty="0">
                <a:solidFill>
                  <a:prstClr val="black">
                    <a:lumMod val="85000"/>
                    <a:lumOff val="15000"/>
                  </a:prstClr>
                </a:solidFill>
              </a:rPr>
              <a:t>ο</a:t>
            </a:r>
            <a:r>
              <a:rPr lang="en-US" b="1" dirty="0">
                <a:solidFill>
                  <a:prstClr val="black">
                    <a:lumMod val="85000"/>
                    <a:lumOff val="15000"/>
                  </a:prstClr>
                </a:solidFill>
              </a:rPr>
              <a:t>: </a:t>
            </a:r>
            <a:r>
              <a:rPr lang="el-GR" i="1" dirty="0">
                <a:solidFill>
                  <a:prstClr val="black">
                    <a:lumMod val="85000"/>
                    <a:lumOff val="15000"/>
                  </a:prstClr>
                </a:solidFill>
              </a:rPr>
              <a:t>Περιλαμβάνει το 2</a:t>
            </a:r>
            <a:r>
              <a:rPr lang="el-GR" i="1" baseline="30000" dirty="0">
                <a:solidFill>
                  <a:prstClr val="black">
                    <a:lumMod val="85000"/>
                    <a:lumOff val="15000"/>
                  </a:prstClr>
                </a:solidFill>
              </a:rPr>
              <a:t>ο</a:t>
            </a:r>
            <a:r>
              <a:rPr lang="el-GR" i="1" dirty="0">
                <a:solidFill>
                  <a:prstClr val="black">
                    <a:lumMod val="85000"/>
                    <a:lumOff val="15000"/>
                  </a:prstClr>
                </a:solidFill>
              </a:rPr>
              <a:t> μέρος της Σικελικής εκστρατείας κ’ αναφέρει τις δυσκολίες του Αθηναϊκού στρατού. </a:t>
            </a:r>
          </a:p>
          <a:p>
            <a:pPr marL="0" lvl="0" indent="0">
              <a:buClr>
                <a:srgbClr val="AB946B"/>
              </a:buClr>
              <a:buNone/>
            </a:pPr>
            <a:r>
              <a:rPr lang="el-GR" b="1" dirty="0">
                <a:solidFill>
                  <a:prstClr val="black">
                    <a:lumMod val="85000"/>
                    <a:lumOff val="15000"/>
                  </a:prstClr>
                </a:solidFill>
              </a:rPr>
              <a:t>8</a:t>
            </a:r>
            <a:r>
              <a:rPr lang="el-GR" b="1" baseline="30000" dirty="0">
                <a:solidFill>
                  <a:prstClr val="black">
                    <a:lumMod val="85000"/>
                    <a:lumOff val="15000"/>
                  </a:prstClr>
                </a:solidFill>
              </a:rPr>
              <a:t>ο</a:t>
            </a:r>
            <a:r>
              <a:rPr lang="en-US" b="1" dirty="0">
                <a:solidFill>
                  <a:prstClr val="black">
                    <a:lumMod val="85000"/>
                    <a:lumOff val="15000"/>
                  </a:prstClr>
                </a:solidFill>
              </a:rPr>
              <a:t>: </a:t>
            </a:r>
            <a:r>
              <a:rPr lang="el-GR" i="1" dirty="0">
                <a:solidFill>
                  <a:prstClr val="black">
                    <a:lumMod val="85000"/>
                    <a:lumOff val="15000"/>
                  </a:prstClr>
                </a:solidFill>
              </a:rPr>
              <a:t>Συνέπειες της Σικελικής καταστροφής κ’ επίλογος. </a:t>
            </a:r>
          </a:p>
          <a:p>
            <a:pPr marL="0" lvl="0" indent="0">
              <a:buClr>
                <a:srgbClr val="AB946B"/>
              </a:buClr>
              <a:buNone/>
            </a:pPr>
            <a:r>
              <a:rPr lang="el-GR" sz="2000" dirty="0">
                <a:solidFill>
                  <a:prstClr val="black">
                    <a:lumMod val="85000"/>
                    <a:lumOff val="15000"/>
                  </a:prstClr>
                </a:solidFill>
              </a:rPr>
              <a:t>Στο τελευταίο βιβλίο περιλαμβάνει τα πρώτα χρόνια του Δεκελεικού πολέμου, την παρέμβαση των Περσών στις ελληνικές υποθέσεις και την αποστασία πολλών συμμάχων από τους Αθηναίους. </a:t>
            </a:r>
            <a:endParaRPr lang="en-US" sz="2000" dirty="0">
              <a:solidFill>
                <a:prstClr val="black">
                  <a:lumMod val="85000"/>
                  <a:lumOff val="15000"/>
                </a:prstClr>
              </a:solidFill>
            </a:endParaRPr>
          </a:p>
          <a:p>
            <a:pPr marL="0" indent="0">
              <a:buNone/>
            </a:pPr>
            <a:endParaRPr lang="el-GR" i="1" dirty="0">
              <a:solidFill>
                <a:prstClr val="black">
                  <a:lumMod val="85000"/>
                  <a:lumOff val="15000"/>
                </a:prstClr>
              </a:solidFill>
            </a:endParaRPr>
          </a:p>
          <a:p>
            <a:pPr marL="0" indent="0">
              <a:buNone/>
            </a:pPr>
            <a:endParaRPr lang="el-GR" sz="2000" dirty="0">
              <a:solidFill>
                <a:prstClr val="black">
                  <a:lumMod val="85000"/>
                  <a:lumOff val="15000"/>
                </a:prstClr>
              </a:solidFill>
            </a:endParaRPr>
          </a:p>
          <a:p>
            <a:pPr marL="0" indent="0">
              <a:buNone/>
            </a:pPr>
            <a:endParaRPr lang="el-GR" i="1" dirty="0">
              <a:solidFill>
                <a:prstClr val="black">
                  <a:lumMod val="85000"/>
                  <a:lumOff val="15000"/>
                </a:prstClr>
              </a:solidFill>
            </a:endParaRPr>
          </a:p>
          <a:p>
            <a:pPr marL="0" indent="0">
              <a:buNone/>
            </a:pPr>
            <a:endParaRPr kumimoji="0" lang="el-GR" sz="2000" i="0" u="none" strike="noStrike" kern="1200" cap="none" spc="0" normalizeH="0" noProof="0" dirty="0">
              <a:ln>
                <a:noFill/>
              </a:ln>
              <a:solidFill>
                <a:prstClr val="black">
                  <a:lumMod val="85000"/>
                  <a:lumOff val="15000"/>
                </a:prstClr>
              </a:solidFill>
              <a:effectLst/>
              <a:uLnTx/>
              <a:uFillTx/>
              <a:latin typeface="Garamond" panose="02020404030301010803"/>
              <a:ea typeface="+mn-ea"/>
              <a:cs typeface="+mn-cs"/>
            </a:endParaRPr>
          </a:p>
          <a:p>
            <a:pPr marL="0" indent="0">
              <a:buNone/>
            </a:pPr>
            <a:endParaRPr lang="en-US" dirty="0"/>
          </a:p>
        </p:txBody>
      </p:sp>
    </p:spTree>
    <p:extLst>
      <p:ext uri="{BB962C8B-B14F-4D97-AF65-F5344CB8AC3E}">
        <p14:creationId xmlns:p14="http://schemas.microsoft.com/office/powerpoint/2010/main" val="234385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5A9D-F10C-4F2C-809F-9D39D685978D}"/>
              </a:ext>
            </a:extLst>
          </p:cNvPr>
          <p:cNvSpPr>
            <a:spLocks noGrp="1"/>
          </p:cNvSpPr>
          <p:nvPr>
            <p:ph type="title"/>
          </p:nvPr>
        </p:nvSpPr>
        <p:spPr/>
        <p:txBody>
          <a:bodyPr/>
          <a:lstStyle/>
          <a:p>
            <a:r>
              <a:rPr lang="el-GR" dirty="0"/>
              <a:t>ΙΣΤΟΡΙΚΟ ΠΛΑΙΣΙΟ</a:t>
            </a:r>
            <a:endParaRPr lang="en-US" dirty="0"/>
          </a:p>
        </p:txBody>
      </p:sp>
      <p:pic>
        <p:nvPicPr>
          <p:cNvPr id="5" name="Content Placeholder 4">
            <a:extLst>
              <a:ext uri="{FF2B5EF4-FFF2-40B4-BE49-F238E27FC236}">
                <a16:creationId xmlns:a16="http://schemas.microsoft.com/office/drawing/2014/main" id="{99534726-3D92-402F-B730-83FCA321BA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390" y="2615360"/>
            <a:ext cx="5717220" cy="3430333"/>
          </a:xfrm>
        </p:spPr>
      </p:pic>
    </p:spTree>
    <p:extLst>
      <p:ext uri="{BB962C8B-B14F-4D97-AF65-F5344CB8AC3E}">
        <p14:creationId xmlns:p14="http://schemas.microsoft.com/office/powerpoint/2010/main" val="382639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82C5-9297-4A01-ACF9-21B69F8CEE99}"/>
              </a:ext>
            </a:extLst>
          </p:cNvPr>
          <p:cNvSpPr>
            <a:spLocks noGrp="1"/>
          </p:cNvSpPr>
          <p:nvPr>
            <p:ph type="title"/>
          </p:nvPr>
        </p:nvSpPr>
        <p:spPr/>
        <p:txBody>
          <a:bodyPr/>
          <a:lstStyle/>
          <a:p>
            <a:r>
              <a:rPr lang="el-GR" dirty="0"/>
              <a:t>ΙΣΤΟΡΙΚΟ ΠΛΑΙΣΙΟ</a:t>
            </a:r>
            <a:endParaRPr lang="en-US" dirty="0"/>
          </a:p>
        </p:txBody>
      </p:sp>
      <p:sp>
        <p:nvSpPr>
          <p:cNvPr id="3" name="Content Placeholder 2">
            <a:extLst>
              <a:ext uri="{FF2B5EF4-FFF2-40B4-BE49-F238E27FC236}">
                <a16:creationId xmlns:a16="http://schemas.microsoft.com/office/drawing/2014/main" id="{99396D9B-8DC0-45FA-9E33-E545580F0B86}"/>
              </a:ext>
            </a:extLst>
          </p:cNvPr>
          <p:cNvSpPr>
            <a:spLocks noGrp="1"/>
          </p:cNvSpPr>
          <p:nvPr>
            <p:ph idx="1"/>
          </p:nvPr>
        </p:nvSpPr>
        <p:spPr/>
        <p:txBody>
          <a:bodyPr/>
          <a:lstStyle/>
          <a:p>
            <a:r>
              <a:rPr lang="el-GR" dirty="0"/>
              <a:t>Ο Θουκυδίδης γράφει ιστορία κατά τον 5</a:t>
            </a:r>
            <a:r>
              <a:rPr lang="el-GR" baseline="30000" dirty="0"/>
              <a:t>ο</a:t>
            </a:r>
            <a:r>
              <a:rPr lang="el-GR" dirty="0"/>
              <a:t> αιώνα, τον χρυσό αιώνα του Περικλή. </a:t>
            </a:r>
          </a:p>
          <a:p>
            <a:r>
              <a:rPr lang="el-GR" dirty="0"/>
              <a:t>Περιγράγεται το πολιτικό καθεστώς της εποχής με την ακόλουθη πρόταση</a:t>
            </a:r>
            <a:r>
              <a:rPr lang="en-US" dirty="0"/>
              <a:t>:</a:t>
            </a:r>
            <a:r>
              <a:rPr lang="el-GR" dirty="0"/>
              <a:t> </a:t>
            </a:r>
            <a:r>
              <a:rPr lang="el-GR" i="1" dirty="0"/>
              <a:t>«ἐγίγνετό τε λόγῳ μὲν δημοκρατία, ἔργῳ δὲ ὑπὸ τοῦ πρώτου ἀνδρὸς ἀρχή»</a:t>
            </a:r>
            <a:r>
              <a:rPr lang="en-US" i="1" dirty="0"/>
              <a:t>.</a:t>
            </a:r>
          </a:p>
          <a:p>
            <a:r>
              <a:rPr lang="el-GR" dirty="0"/>
              <a:t>Με το ιστορικό του έργο καταγράφει τα γεγονότα του Πελοποννησιακού Πολέμου από το 431-411 π.Χ. Δεν πρόλαβε να το ολοκληρώσει λόγω θανάτου.</a:t>
            </a:r>
            <a:endParaRPr lang="en-US" dirty="0"/>
          </a:p>
        </p:txBody>
      </p:sp>
    </p:spTree>
    <p:extLst>
      <p:ext uri="{BB962C8B-B14F-4D97-AF65-F5344CB8AC3E}">
        <p14:creationId xmlns:p14="http://schemas.microsoft.com/office/powerpoint/2010/main" val="1986998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354F-BD45-4094-A39C-8B413C8331F2}"/>
              </a:ext>
            </a:extLst>
          </p:cNvPr>
          <p:cNvSpPr>
            <a:spLocks noGrp="1"/>
          </p:cNvSpPr>
          <p:nvPr>
            <p:ph type="title"/>
          </p:nvPr>
        </p:nvSpPr>
        <p:spPr/>
        <p:txBody>
          <a:bodyPr/>
          <a:lstStyle/>
          <a:p>
            <a:r>
              <a:rPr lang="el-GR" dirty="0"/>
              <a:t>ΙΣΤΟΡΙΚΟ ΠΛΑΙΣΙΟ</a:t>
            </a:r>
            <a:endParaRPr lang="en-US" dirty="0"/>
          </a:p>
        </p:txBody>
      </p:sp>
      <p:sp>
        <p:nvSpPr>
          <p:cNvPr id="3" name="Content Placeholder 2">
            <a:extLst>
              <a:ext uri="{FF2B5EF4-FFF2-40B4-BE49-F238E27FC236}">
                <a16:creationId xmlns:a16="http://schemas.microsoft.com/office/drawing/2014/main" id="{2BA04CEA-51FC-4F50-BEB8-D3DB4FFD8E31}"/>
              </a:ext>
            </a:extLst>
          </p:cNvPr>
          <p:cNvSpPr>
            <a:spLocks noGrp="1"/>
          </p:cNvSpPr>
          <p:nvPr>
            <p:ph idx="1"/>
          </p:nvPr>
        </p:nvSpPr>
        <p:spPr/>
        <p:txBody>
          <a:bodyPr/>
          <a:lstStyle/>
          <a:p>
            <a:r>
              <a:rPr lang="el-GR" dirty="0"/>
              <a:t>Το 424 π.Χ. εκλέγεται και ο ίδιος στρατηγός αλλά δεν καταφέρνει να σώσει την πόλη από τον Βρασίδα, πράγμα που τον οδήγησε σε 20ετή εξορία.</a:t>
            </a:r>
          </a:p>
          <a:p>
            <a:r>
              <a:rPr lang="el-GR" dirty="0"/>
              <a:t>Το 411 π.Χ. καταλύεται η δημοκρατία στην Αθήνα και τη θέση της παίρνουν τα καθεστώτα των 400</a:t>
            </a:r>
            <a:r>
              <a:rPr lang="el-GR" baseline="30000" dirty="0"/>
              <a:t>ων</a:t>
            </a:r>
            <a:r>
              <a:rPr lang="el-GR" dirty="0"/>
              <a:t> και των 500</a:t>
            </a:r>
            <a:r>
              <a:rPr lang="el-GR" baseline="30000" dirty="0"/>
              <a:t>ων</a:t>
            </a:r>
            <a:r>
              <a:rPr lang="el-GR" dirty="0"/>
              <a:t> για να αποκατασταθεί ξανά το 410 π.Χ. και να καταλυθεί ξανά το 404 π.Χ. με τους τριάκοντα τυράννους. </a:t>
            </a:r>
            <a:endParaRPr lang="en-US" dirty="0"/>
          </a:p>
        </p:txBody>
      </p:sp>
    </p:spTree>
    <p:extLst>
      <p:ext uri="{BB962C8B-B14F-4D97-AF65-F5344CB8AC3E}">
        <p14:creationId xmlns:p14="http://schemas.microsoft.com/office/powerpoint/2010/main" val="2418282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C11F-CE9D-43E1-94A8-99EBC5D23947}"/>
              </a:ext>
            </a:extLst>
          </p:cNvPr>
          <p:cNvSpPr>
            <a:spLocks noGrp="1"/>
          </p:cNvSpPr>
          <p:nvPr>
            <p:ph type="title"/>
          </p:nvPr>
        </p:nvSpPr>
        <p:spPr/>
        <p:txBody>
          <a:bodyPr/>
          <a:lstStyle/>
          <a:p>
            <a:r>
              <a:rPr lang="el-GR" dirty="0"/>
              <a:t>ΤΑΥΤΟΧΡΟΝΑ ΜΕ ΤΗ ΖΩΗ ΤΟΥ...</a:t>
            </a:r>
            <a:endParaRPr lang="en-US" dirty="0"/>
          </a:p>
        </p:txBody>
      </p:sp>
      <p:sp>
        <p:nvSpPr>
          <p:cNvPr id="3" name="Content Placeholder 2">
            <a:extLst>
              <a:ext uri="{FF2B5EF4-FFF2-40B4-BE49-F238E27FC236}">
                <a16:creationId xmlns:a16="http://schemas.microsoft.com/office/drawing/2014/main" id="{0DBFEBA8-38F3-40A3-BFBA-0C725468644F}"/>
              </a:ext>
            </a:extLst>
          </p:cNvPr>
          <p:cNvSpPr>
            <a:spLocks noGrp="1"/>
          </p:cNvSpPr>
          <p:nvPr>
            <p:ph idx="1"/>
          </p:nvPr>
        </p:nvSpPr>
        <p:spPr/>
        <p:txBody>
          <a:bodyPr>
            <a:normAutofit lnSpcReduction="10000"/>
          </a:bodyPr>
          <a:lstStyle/>
          <a:p>
            <a:r>
              <a:rPr lang="el-GR" dirty="0"/>
              <a:t>Κατά την παιδική του ηλικία, η δύναμη της Αθήνας άκμαζε.</a:t>
            </a:r>
          </a:p>
          <a:p>
            <a:r>
              <a:rPr lang="el-GR" dirty="0"/>
              <a:t>Η πολιτική του Περικλή, κυριαρχούσε στη διοίκηση του κράτους.</a:t>
            </a:r>
          </a:p>
          <a:p>
            <a:r>
              <a:rPr lang="el-GR" dirty="0"/>
              <a:t>Η πόλη της Αθήνας στολιζόταν με σπουδαία έργα τέχνης (τα οποία παραμένουν θαυμαστά αριστουργήματα μέχρι και σήμερα).</a:t>
            </a:r>
          </a:p>
          <a:p>
            <a:r>
              <a:rPr lang="el-GR" dirty="0"/>
              <a:t>Ακμή του αρχαίου δράματος και θεάτρου (ανώτερη πνευματική ζωή).</a:t>
            </a:r>
          </a:p>
          <a:p>
            <a:r>
              <a:rPr lang="el-GR" dirty="0"/>
              <a:t>Δημιουργία του σοφιστικού κινήματος. </a:t>
            </a:r>
          </a:p>
          <a:p>
            <a:r>
              <a:rPr lang="el-GR" dirty="0"/>
              <a:t>Ανάπτυξη της ιατρικής. </a:t>
            </a:r>
          </a:p>
          <a:p>
            <a:endParaRPr lang="en-US" dirty="0"/>
          </a:p>
        </p:txBody>
      </p:sp>
    </p:spTree>
    <p:extLst>
      <p:ext uri="{BB962C8B-B14F-4D97-AF65-F5344CB8AC3E}">
        <p14:creationId xmlns:p14="http://schemas.microsoft.com/office/powerpoint/2010/main" val="3769865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7CFD-C435-49A7-836B-3356A598C587}"/>
              </a:ext>
            </a:extLst>
          </p:cNvPr>
          <p:cNvSpPr>
            <a:spLocks noGrp="1"/>
          </p:cNvSpPr>
          <p:nvPr>
            <p:ph type="title"/>
          </p:nvPr>
        </p:nvSpPr>
        <p:spPr/>
        <p:txBody>
          <a:bodyPr/>
          <a:lstStyle/>
          <a:p>
            <a:r>
              <a:rPr lang="el-GR" dirty="0"/>
              <a:t>ΟΙ ΣΟΦΙΣΤΕΣ</a:t>
            </a:r>
            <a:endParaRPr lang="en-US" dirty="0"/>
          </a:p>
        </p:txBody>
      </p:sp>
      <p:sp>
        <p:nvSpPr>
          <p:cNvPr id="3" name="Content Placeholder 2">
            <a:extLst>
              <a:ext uri="{FF2B5EF4-FFF2-40B4-BE49-F238E27FC236}">
                <a16:creationId xmlns:a16="http://schemas.microsoft.com/office/drawing/2014/main" id="{48EA5B29-7687-42CE-8495-A73AF4D3E7DA}"/>
              </a:ext>
            </a:extLst>
          </p:cNvPr>
          <p:cNvSpPr>
            <a:spLocks noGrp="1"/>
          </p:cNvSpPr>
          <p:nvPr>
            <p:ph idx="1"/>
          </p:nvPr>
        </p:nvSpPr>
        <p:spPr/>
        <p:txBody>
          <a:bodyPr/>
          <a:lstStyle/>
          <a:p>
            <a:pPr marL="0" indent="0">
              <a:buNone/>
            </a:pPr>
            <a:r>
              <a:rPr lang="el-GR" dirty="0"/>
              <a:t>Εκείνη την περίοδο, επικρατούσαν στον πνευματικό κόσμο οι ιδέες των Σοφιστών.</a:t>
            </a:r>
          </a:p>
          <a:p>
            <a:r>
              <a:rPr lang="el-GR" sz="2000" dirty="0"/>
              <a:t>Ήταν άνθρωποι με υψηλή εγκυκλοπαιδική γνώση που γνώριζαν πολλές επιστήμες, γράμματα και τέχνες. Πίστευαν ιδιαίτερα στην αξία της παιδείας και της αγωγής. </a:t>
            </a:r>
          </a:p>
          <a:p>
            <a:r>
              <a:rPr lang="el-GR" sz="2000" dirty="0"/>
              <a:t>Υποστήριζαν</a:t>
            </a:r>
            <a:r>
              <a:rPr lang="en-US" sz="2000" dirty="0"/>
              <a:t>:</a:t>
            </a:r>
            <a:r>
              <a:rPr lang="el-GR" sz="2000" dirty="0"/>
              <a:t> </a:t>
            </a:r>
            <a:r>
              <a:rPr lang="el-GR" sz="1800" dirty="0"/>
              <a:t>1) την πολύπλευρη μόρφωση των νέων και την ηθική συμπεριφορά τους, 2) την διδασκαλία της αρετής, ηθικής και πολιτικής, 3) τις πολιτικά οργανωμένες κοινωνίες, 4) την έννοια της δικαιοσύνης, και 5) τη σχετικότητα της γνώσης και της αλήθειας, που οφείλεται στις πλάνες των αισθήσεων και την υποκειμενικότητα των αισθημάτων. </a:t>
            </a:r>
          </a:p>
          <a:p>
            <a:r>
              <a:rPr lang="el-GR" sz="2000" dirty="0"/>
              <a:t>Οι ιδέες τους επηρέασαν τον τρόπο σκέψης των ανθρώπων εκείνης της εποχής και αποτελούσαν παράδειγμα ενός σωστού Αθηναίου πολίτη κατά τον 5</a:t>
            </a:r>
            <a:r>
              <a:rPr lang="el-GR" sz="2000" baseline="30000" dirty="0"/>
              <a:t>ο</a:t>
            </a:r>
            <a:r>
              <a:rPr lang="el-GR" sz="2000" dirty="0"/>
              <a:t> αιώνα π.Χ.</a:t>
            </a:r>
          </a:p>
          <a:p>
            <a:endParaRPr lang="el-GR" dirty="0"/>
          </a:p>
        </p:txBody>
      </p:sp>
    </p:spTree>
    <p:extLst>
      <p:ext uri="{BB962C8B-B14F-4D97-AF65-F5344CB8AC3E}">
        <p14:creationId xmlns:p14="http://schemas.microsoft.com/office/powerpoint/2010/main" val="1431603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996E-26BC-4D11-8759-FB27EAF2170B}"/>
              </a:ext>
            </a:extLst>
          </p:cNvPr>
          <p:cNvSpPr>
            <a:spLocks noGrp="1"/>
          </p:cNvSpPr>
          <p:nvPr>
            <p:ph type="title"/>
          </p:nvPr>
        </p:nvSpPr>
        <p:spPr/>
        <p:txBody>
          <a:bodyPr/>
          <a:lstStyle/>
          <a:p>
            <a:r>
              <a:rPr lang="el-GR" dirty="0"/>
              <a:t>Η ΙΔΕΟΛΟΓΙΑ ΤΟΥ</a:t>
            </a:r>
            <a:endParaRPr lang="en-US" dirty="0"/>
          </a:p>
        </p:txBody>
      </p:sp>
      <p:sp>
        <p:nvSpPr>
          <p:cNvPr id="3" name="Content Placeholder 2">
            <a:extLst>
              <a:ext uri="{FF2B5EF4-FFF2-40B4-BE49-F238E27FC236}">
                <a16:creationId xmlns:a16="http://schemas.microsoft.com/office/drawing/2014/main" id="{37E59E79-D531-42AF-B992-2B9F5A3EC125}"/>
              </a:ext>
            </a:extLst>
          </p:cNvPr>
          <p:cNvSpPr>
            <a:spLocks noGrp="1"/>
          </p:cNvSpPr>
          <p:nvPr>
            <p:ph idx="1"/>
          </p:nvPr>
        </p:nvSpPr>
        <p:spPr/>
        <p:txBody>
          <a:bodyPr/>
          <a:lstStyle/>
          <a:p>
            <a:r>
              <a:rPr lang="el-GR" sz="3600" dirty="0"/>
              <a:t>Υποστήριζε πάντα την αλήθεια και τη δικαιοσύνη.</a:t>
            </a:r>
          </a:p>
          <a:p>
            <a:r>
              <a:rPr lang="el-GR" sz="3600" dirty="0"/>
              <a:t>Αντιμετώπιζε τα πράγματα με αντικειμενικότητα (όπως και το έργο του).</a:t>
            </a:r>
          </a:p>
          <a:p>
            <a:r>
              <a:rPr lang="el-GR" sz="3600" dirty="0"/>
              <a:t>Αναζητούσε πάντα τη ρεαλιστική αιτιολόγηση των πραγμάτων.</a:t>
            </a:r>
          </a:p>
          <a:p>
            <a:endParaRPr lang="en-US" dirty="0"/>
          </a:p>
        </p:txBody>
      </p:sp>
    </p:spTree>
    <p:extLst>
      <p:ext uri="{BB962C8B-B14F-4D97-AF65-F5344CB8AC3E}">
        <p14:creationId xmlns:p14="http://schemas.microsoft.com/office/powerpoint/2010/main" val="2587066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CB5A-938D-4570-B7F7-BD0759A0422F}"/>
              </a:ext>
            </a:extLst>
          </p:cNvPr>
          <p:cNvSpPr>
            <a:spLocks noGrp="1"/>
          </p:cNvSpPr>
          <p:nvPr>
            <p:ph type="title"/>
          </p:nvPr>
        </p:nvSpPr>
        <p:spPr/>
        <p:txBody>
          <a:bodyPr/>
          <a:lstStyle/>
          <a:p>
            <a:r>
              <a:rPr lang="el-GR" dirty="0"/>
              <a:t>ΕΙΣΑΓΩΓΗ</a:t>
            </a:r>
            <a:endParaRPr lang="en-US" dirty="0"/>
          </a:p>
        </p:txBody>
      </p:sp>
      <p:pic>
        <p:nvPicPr>
          <p:cNvPr id="5" name="Content Placeholder 4">
            <a:extLst>
              <a:ext uri="{FF2B5EF4-FFF2-40B4-BE49-F238E27FC236}">
                <a16:creationId xmlns:a16="http://schemas.microsoft.com/office/drawing/2014/main" id="{78D52FF2-E7FD-4089-836B-B13AA4CC06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5788" y="2557463"/>
            <a:ext cx="5320423" cy="3317875"/>
          </a:xfrm>
        </p:spPr>
      </p:pic>
    </p:spTree>
    <p:extLst>
      <p:ext uri="{BB962C8B-B14F-4D97-AF65-F5344CB8AC3E}">
        <p14:creationId xmlns:p14="http://schemas.microsoft.com/office/powerpoint/2010/main" val="4066644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0F11-F740-41F9-A7F8-497DDABE2A59}"/>
              </a:ext>
            </a:extLst>
          </p:cNvPr>
          <p:cNvSpPr>
            <a:spLocks noGrp="1"/>
          </p:cNvSpPr>
          <p:nvPr>
            <p:ph type="title"/>
          </p:nvPr>
        </p:nvSpPr>
        <p:spPr/>
        <p:txBody>
          <a:bodyPr/>
          <a:lstStyle/>
          <a:p>
            <a:r>
              <a:rPr lang="el-GR" dirty="0"/>
              <a:t>Η ΙΣΤΟΡΙΚΗ ΜΕΘΟΔΟΣ ΤΟΥ</a:t>
            </a:r>
            <a:endParaRPr lang="en-US" dirty="0"/>
          </a:p>
        </p:txBody>
      </p:sp>
      <p:sp>
        <p:nvSpPr>
          <p:cNvPr id="3" name="Content Placeholder 2">
            <a:extLst>
              <a:ext uri="{FF2B5EF4-FFF2-40B4-BE49-F238E27FC236}">
                <a16:creationId xmlns:a16="http://schemas.microsoft.com/office/drawing/2014/main" id="{378D46DB-9E99-43F5-8F7C-91680F7A4F42}"/>
              </a:ext>
            </a:extLst>
          </p:cNvPr>
          <p:cNvSpPr>
            <a:spLocks noGrp="1"/>
          </p:cNvSpPr>
          <p:nvPr>
            <p:ph idx="1"/>
          </p:nvPr>
        </p:nvSpPr>
        <p:spPr/>
        <p:txBody>
          <a:bodyPr>
            <a:normAutofit fontScale="92500" lnSpcReduction="10000"/>
          </a:bodyPr>
          <a:lstStyle/>
          <a:p>
            <a:r>
              <a:rPr lang="el-GR" dirty="0"/>
              <a:t>Κατευθύνει την ιστορία στον αιώνιο σκοπό της, την ανεύρεση της αλήθειας. </a:t>
            </a:r>
          </a:p>
          <a:p>
            <a:r>
              <a:rPr lang="el-GR" dirty="0"/>
              <a:t>Α’ Βιβλίο</a:t>
            </a:r>
            <a:r>
              <a:rPr lang="en-US" dirty="0"/>
              <a:t>:</a:t>
            </a:r>
            <a:r>
              <a:rPr lang="el-GR" dirty="0"/>
              <a:t> Εκθέτει και διδάσκει τους τρόπους και τις μεθόδους που πρέπει να ακολουθεί ο ιστορικός και αναγνωρίζει τις μεγάλες δυσκολίες και τις επίπονες προσπάθειες που απαιτεί το έργο του. </a:t>
            </a:r>
          </a:p>
          <a:p>
            <a:r>
              <a:rPr lang="el-GR" dirty="0"/>
              <a:t>Γι΄ αυτόν η ιστορία δεν είναι απλή διδαχή γεγονότων ή σκηνών, αλλά και όσα υπάρχουν πίσω από τα γεγονότα, όπως οι αιτίες και οι διαφορές, η φύση των ανθρώπων, οι επιθυμίες και τα πάθη τους.</a:t>
            </a:r>
          </a:p>
          <a:p>
            <a:r>
              <a:rPr lang="el-GR" dirty="0"/>
              <a:t>Στην ιστορική του εικόνα δεν υπάρχει κανένας μεταφυσικός παράγοντας για την ερμηνεία των γεγονότων (οι θεοί απουσιάζουν από τον κόσμο του Θουκυδίδη). </a:t>
            </a:r>
            <a:endParaRPr lang="en-US" dirty="0"/>
          </a:p>
        </p:txBody>
      </p:sp>
    </p:spTree>
    <p:extLst>
      <p:ext uri="{BB962C8B-B14F-4D97-AF65-F5344CB8AC3E}">
        <p14:creationId xmlns:p14="http://schemas.microsoft.com/office/powerpoint/2010/main" val="4073177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381A-BCDF-42A6-8C7D-94C52C6747E9}"/>
              </a:ext>
            </a:extLst>
          </p:cNvPr>
          <p:cNvSpPr>
            <a:spLocks noGrp="1"/>
          </p:cNvSpPr>
          <p:nvPr>
            <p:ph type="title"/>
          </p:nvPr>
        </p:nvSpPr>
        <p:spPr/>
        <p:txBody>
          <a:bodyPr/>
          <a:lstStyle/>
          <a:p>
            <a:r>
              <a:rPr lang="el-GR" dirty="0"/>
              <a:t>Ο ΘΑΝΑΤΟΣ ΤΟΥ</a:t>
            </a:r>
            <a:endParaRPr lang="en-US" dirty="0"/>
          </a:p>
        </p:txBody>
      </p:sp>
      <p:sp>
        <p:nvSpPr>
          <p:cNvPr id="3" name="Content Placeholder 2">
            <a:extLst>
              <a:ext uri="{FF2B5EF4-FFF2-40B4-BE49-F238E27FC236}">
                <a16:creationId xmlns:a16="http://schemas.microsoft.com/office/drawing/2014/main" id="{238617AB-0E47-4182-BE23-580DE463765F}"/>
              </a:ext>
            </a:extLst>
          </p:cNvPr>
          <p:cNvSpPr>
            <a:spLocks noGrp="1"/>
          </p:cNvSpPr>
          <p:nvPr>
            <p:ph idx="1"/>
          </p:nvPr>
        </p:nvSpPr>
        <p:spPr/>
        <p:txBody>
          <a:bodyPr/>
          <a:lstStyle/>
          <a:p>
            <a:r>
              <a:rPr lang="el-GR" dirty="0"/>
              <a:t>Οι ειδήσεις για το τέλος του συγκλίνουν στο ότι πέθανε ξαφνικά, λίγο ύστερα από το 404 π.Χ. και όχι στην Αθήνα. Εκείνη την περίοδο έγραψε ένα έργο αλλά η αφήγηση του τελειώνει απότομα υποδηλώνοντας ότι πέθανε κατά τη διάρκεια της συγγραφής του έργου.</a:t>
            </a:r>
          </a:p>
          <a:p>
            <a:r>
              <a:rPr lang="el-GR" dirty="0"/>
              <a:t>Τα λείψανά του επιστράφηκαν στην Αθήνα και ενταφιάστηκαν στον οικογενειακό τάφο του Κείμωνα. </a:t>
            </a:r>
            <a:endParaRPr lang="en-US" dirty="0"/>
          </a:p>
        </p:txBody>
      </p:sp>
    </p:spTree>
    <p:extLst>
      <p:ext uri="{BB962C8B-B14F-4D97-AF65-F5344CB8AC3E}">
        <p14:creationId xmlns:p14="http://schemas.microsoft.com/office/powerpoint/2010/main" val="207094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387B-A017-4559-8C82-F249598331AC}"/>
              </a:ext>
            </a:extLst>
          </p:cNvPr>
          <p:cNvSpPr>
            <a:spLocks noGrp="1"/>
          </p:cNvSpPr>
          <p:nvPr>
            <p:ph type="title"/>
          </p:nvPr>
        </p:nvSpPr>
        <p:spPr/>
        <p:txBody>
          <a:bodyPr/>
          <a:lstStyle/>
          <a:p>
            <a:r>
              <a:rPr lang="el-GR" dirty="0"/>
              <a:t>ΒΙΒΛΙΟΓΡΑΦΙΑ</a:t>
            </a:r>
            <a:endParaRPr lang="en-US" dirty="0"/>
          </a:p>
        </p:txBody>
      </p:sp>
      <p:sp>
        <p:nvSpPr>
          <p:cNvPr id="3" name="Content Placeholder 2">
            <a:extLst>
              <a:ext uri="{FF2B5EF4-FFF2-40B4-BE49-F238E27FC236}">
                <a16:creationId xmlns:a16="http://schemas.microsoft.com/office/drawing/2014/main" id="{0B7B345C-9A98-4299-8EAE-9ACC9B043F0D}"/>
              </a:ext>
            </a:extLst>
          </p:cNvPr>
          <p:cNvSpPr>
            <a:spLocks noGrp="1"/>
          </p:cNvSpPr>
          <p:nvPr>
            <p:ph idx="1"/>
          </p:nvPr>
        </p:nvSpPr>
        <p:spPr/>
        <p:txBody>
          <a:bodyPr>
            <a:normAutofit/>
          </a:bodyPr>
          <a:lstStyle/>
          <a:p>
            <a:r>
              <a:rPr lang="en-US" sz="2000" dirty="0"/>
              <a:t>Wikipedia: </a:t>
            </a:r>
            <a:r>
              <a:rPr lang="en-US" sz="1600" dirty="0">
                <a:hlinkClick r:id="rId2"/>
              </a:rPr>
              <a:t>https://el.wikipedia.org/wiki/%CE%98%CE%BF%CF%85%CE%BA%CF%85%CE%B4%CE%AF%CE%B4%CE%B7%CF%82#%CE%A4%CE%BF_%CE%AD%CF%81%CE%B3%CE%BF_%CF%84%CE%BF%CF%85_%CE%98%CE%BF%CF%85%CE%BA%CF%85%CE%B4%CE%AF%CE%B4%CE%B7</a:t>
            </a:r>
            <a:endParaRPr lang="en-US" sz="1600" dirty="0"/>
          </a:p>
          <a:p>
            <a:r>
              <a:rPr lang="el-GR" sz="2000" dirty="0"/>
              <a:t>Αρχαία Ελληνική Γλώσσα και Γραμματεία</a:t>
            </a:r>
            <a:r>
              <a:rPr lang="en-US" sz="2000" dirty="0"/>
              <a:t>:</a:t>
            </a:r>
            <a:r>
              <a:rPr lang="el-GR" sz="2000" dirty="0"/>
              <a:t> </a:t>
            </a:r>
            <a:r>
              <a:rPr lang="en-US" sz="1600" dirty="0">
                <a:hlinkClick r:id="rId3"/>
              </a:rPr>
              <a:t>https://www.greeklanguage.gr/digitalResources/ancient_greek/encyclopedia/istoriografia/page_016.html</a:t>
            </a:r>
            <a:endParaRPr lang="el-GR" sz="1600" dirty="0"/>
          </a:p>
          <a:p>
            <a:r>
              <a:rPr lang="el-GR" sz="2000" dirty="0"/>
              <a:t>Εκηβόλος</a:t>
            </a:r>
            <a:r>
              <a:rPr lang="en-US" sz="2000" dirty="0"/>
              <a:t>:</a:t>
            </a:r>
            <a:r>
              <a:rPr lang="el-GR" sz="2000" dirty="0"/>
              <a:t> </a:t>
            </a:r>
            <a:r>
              <a:rPr lang="en-US" sz="1600" dirty="0">
                <a:hlinkClick r:id="rId4"/>
              </a:rPr>
              <a:t>https://ekivolosblog.wordpress.com/2013/12/15/3476/</a:t>
            </a:r>
            <a:endParaRPr lang="el-GR" sz="1600" dirty="0"/>
          </a:p>
          <a:p>
            <a:r>
              <a:rPr lang="el-GR" sz="2000" dirty="0"/>
              <a:t>Ιστορία της Αρχαίας Ελληνικής Γραμματείας (Α’, Β’ και Γ’ Γυμνασίου)</a:t>
            </a:r>
            <a:r>
              <a:rPr lang="en-US" sz="2000" dirty="0"/>
              <a:t>:</a:t>
            </a:r>
            <a:r>
              <a:rPr lang="el-GR" sz="2000" dirty="0"/>
              <a:t> </a:t>
            </a:r>
            <a:r>
              <a:rPr lang="en-US" sz="1600" dirty="0">
                <a:hlinkClick r:id="rId5"/>
              </a:rPr>
              <a:t>http://ebooks.edu.gr/ebooks/v/html/8547/2336/Istoria-tis-Archaias-Ellinikis-Grammateias_A-B-G-Gymnasiou_html-apli/index2b_1b.html</a:t>
            </a:r>
            <a:endParaRPr lang="el-GR" sz="1600" dirty="0"/>
          </a:p>
          <a:p>
            <a:endParaRPr lang="el-GR" sz="1600" dirty="0"/>
          </a:p>
          <a:p>
            <a:endParaRPr lang="en-US" sz="2000" dirty="0"/>
          </a:p>
        </p:txBody>
      </p:sp>
    </p:spTree>
    <p:extLst>
      <p:ext uri="{BB962C8B-B14F-4D97-AF65-F5344CB8AC3E}">
        <p14:creationId xmlns:p14="http://schemas.microsoft.com/office/powerpoint/2010/main" val="4013478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02A6-704E-44DD-875F-9419844BFC8C}"/>
              </a:ext>
            </a:extLst>
          </p:cNvPr>
          <p:cNvSpPr>
            <a:spLocks noGrp="1"/>
          </p:cNvSpPr>
          <p:nvPr>
            <p:ph type="title"/>
          </p:nvPr>
        </p:nvSpPr>
        <p:spPr/>
        <p:txBody>
          <a:bodyPr>
            <a:normAutofit/>
          </a:bodyPr>
          <a:lstStyle/>
          <a:p>
            <a:r>
              <a:rPr lang="el-GR" dirty="0"/>
              <a:t>ΕΙΣΑΓΩΓΗ</a:t>
            </a:r>
            <a:endParaRPr lang="en-US" dirty="0"/>
          </a:p>
        </p:txBody>
      </p:sp>
      <p:sp>
        <p:nvSpPr>
          <p:cNvPr id="3" name="Content Placeholder 2">
            <a:extLst>
              <a:ext uri="{FF2B5EF4-FFF2-40B4-BE49-F238E27FC236}">
                <a16:creationId xmlns:a16="http://schemas.microsoft.com/office/drawing/2014/main" id="{74D7C295-B4CF-4DB2-A41A-C2F81BCB4308}"/>
              </a:ext>
            </a:extLst>
          </p:cNvPr>
          <p:cNvSpPr>
            <a:spLocks noGrp="1"/>
          </p:cNvSpPr>
          <p:nvPr>
            <p:ph idx="1"/>
          </p:nvPr>
        </p:nvSpPr>
        <p:spPr/>
        <p:txBody>
          <a:bodyPr>
            <a:normAutofit/>
          </a:bodyPr>
          <a:lstStyle/>
          <a:p>
            <a:r>
              <a:rPr lang="el-GR" sz="3200" dirty="0"/>
              <a:t>Ο Θουκυδίδης του Ολόρου ο Αλιμούσιος έζησε περίπου το 460-400 π.Χ. </a:t>
            </a:r>
          </a:p>
          <a:p>
            <a:r>
              <a:rPr lang="el-GR" sz="3200" dirty="0"/>
              <a:t>Γεννήθηκε στον αρχαίο Δήμο Αλιμούντα.</a:t>
            </a:r>
          </a:p>
          <a:p>
            <a:r>
              <a:rPr lang="el-GR" sz="3200" dirty="0"/>
              <a:t>Υπήρξε ένας από τους μεγαλύτερους αρχαίους Έλληνες ιστορικούς. </a:t>
            </a:r>
          </a:p>
          <a:p>
            <a:endParaRPr lang="en-US" sz="2000" dirty="0"/>
          </a:p>
        </p:txBody>
      </p:sp>
    </p:spTree>
    <p:extLst>
      <p:ext uri="{BB962C8B-B14F-4D97-AF65-F5344CB8AC3E}">
        <p14:creationId xmlns:p14="http://schemas.microsoft.com/office/powerpoint/2010/main" val="1542196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822E-2739-4D4C-9363-B7E7AFB71468}"/>
              </a:ext>
            </a:extLst>
          </p:cNvPr>
          <p:cNvSpPr>
            <a:spLocks noGrp="1"/>
          </p:cNvSpPr>
          <p:nvPr>
            <p:ph type="title"/>
          </p:nvPr>
        </p:nvSpPr>
        <p:spPr/>
        <p:txBody>
          <a:bodyPr>
            <a:normAutofit/>
          </a:bodyPr>
          <a:lstStyle/>
          <a:p>
            <a:r>
              <a:rPr lang="el-GR" dirty="0"/>
              <a:t>Η ΟΙΚΟΓΕΝΕΙΑ ΤΟΥ</a:t>
            </a:r>
            <a:endParaRPr lang="en-US" sz="2700" dirty="0"/>
          </a:p>
        </p:txBody>
      </p:sp>
      <p:sp>
        <p:nvSpPr>
          <p:cNvPr id="3" name="Content Placeholder 2">
            <a:extLst>
              <a:ext uri="{FF2B5EF4-FFF2-40B4-BE49-F238E27FC236}">
                <a16:creationId xmlns:a16="http://schemas.microsoft.com/office/drawing/2014/main" id="{20327984-C604-46A4-887F-14F26AA1F9B7}"/>
              </a:ext>
            </a:extLst>
          </p:cNvPr>
          <p:cNvSpPr>
            <a:spLocks noGrp="1"/>
          </p:cNvSpPr>
          <p:nvPr>
            <p:ph idx="1"/>
          </p:nvPr>
        </p:nvSpPr>
        <p:spPr/>
        <p:txBody>
          <a:bodyPr/>
          <a:lstStyle/>
          <a:p>
            <a:r>
              <a:rPr lang="el-GR" dirty="0"/>
              <a:t>Ήταν από πλούσια και αριστοκρατική οικογένεια.</a:t>
            </a:r>
          </a:p>
          <a:p>
            <a:r>
              <a:rPr lang="el-GR" dirty="0"/>
              <a:t>Το όνομα του πατέρα του, Όλορος, προερχόταν από τον βασιλιά της Θράκης (η καταγωγή της μητέρας του).</a:t>
            </a:r>
          </a:p>
          <a:p>
            <a:r>
              <a:rPr lang="el-GR" dirty="0"/>
              <a:t>Απέκτησε χρυσωρυχεία στη Θράκη (πηγή πλούτου) ως κληρονομιά από τον πατέρα του και προίκα από τη μητέρα του.</a:t>
            </a:r>
          </a:p>
          <a:p>
            <a:r>
              <a:rPr lang="el-GR" dirty="0"/>
              <a:t>Συγγενής του ήταν ο πολιτικός Θουκυδίδης (τον οποίο υποστήριζε πολιτικά), αντίπαλος του Περικλή. </a:t>
            </a:r>
          </a:p>
          <a:p>
            <a:endParaRPr lang="en-US" dirty="0"/>
          </a:p>
        </p:txBody>
      </p:sp>
    </p:spTree>
    <p:extLst>
      <p:ext uri="{BB962C8B-B14F-4D97-AF65-F5344CB8AC3E}">
        <p14:creationId xmlns:p14="http://schemas.microsoft.com/office/powerpoint/2010/main" val="1893193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AB0-9C52-46F8-8343-3CF29A74C486}"/>
              </a:ext>
            </a:extLst>
          </p:cNvPr>
          <p:cNvSpPr>
            <a:spLocks noGrp="1"/>
          </p:cNvSpPr>
          <p:nvPr>
            <p:ph type="title"/>
          </p:nvPr>
        </p:nvSpPr>
        <p:spPr/>
        <p:txBody>
          <a:bodyPr>
            <a:normAutofit/>
          </a:bodyPr>
          <a:lstStyle/>
          <a:p>
            <a:r>
              <a:rPr lang="el-GR" dirty="0"/>
              <a:t>ΟΙ ΠΟΛΙΤΙΚΕΣ ΤΟΥ ΑΠΟΨΕΙΣ</a:t>
            </a:r>
            <a:endParaRPr lang="en-US" sz="2700" dirty="0"/>
          </a:p>
        </p:txBody>
      </p:sp>
      <p:sp>
        <p:nvSpPr>
          <p:cNvPr id="3" name="Content Placeholder 2">
            <a:extLst>
              <a:ext uri="{FF2B5EF4-FFF2-40B4-BE49-F238E27FC236}">
                <a16:creationId xmlns:a16="http://schemas.microsoft.com/office/drawing/2014/main" id="{218BC21C-3CEB-4492-907F-B489BA2300DA}"/>
              </a:ext>
            </a:extLst>
          </p:cNvPr>
          <p:cNvSpPr>
            <a:spLocks noGrp="1"/>
          </p:cNvSpPr>
          <p:nvPr>
            <p:ph idx="1"/>
          </p:nvPr>
        </p:nvSpPr>
        <p:spPr/>
        <p:txBody>
          <a:bodyPr/>
          <a:lstStyle/>
          <a:p>
            <a:r>
              <a:rPr lang="el-GR" dirty="0"/>
              <a:t>Εξέφραζε τον θαυμασμό του για τις πολιτικές ιδέες του Περικλή. </a:t>
            </a:r>
          </a:p>
          <a:p>
            <a:r>
              <a:rPr lang="el-GR" dirty="0"/>
              <a:t>Παρά την διαφωνία του με τη ριζική δημοκρατία που υποστήριζε ο Περικλής, την αποδεχόταν λόγω της ικανότητάς του ως επιδέξιος ηγέτης.</a:t>
            </a:r>
          </a:p>
          <a:p>
            <a:r>
              <a:rPr lang="el-GR" dirty="0"/>
              <a:t>Ο ίδιος ο Περικλής υπήρξε θύμα του λοιμού που εκδηλώθηκε κατά το 2</a:t>
            </a:r>
            <a:r>
              <a:rPr lang="el-GR" baseline="30000" dirty="0"/>
              <a:t>ο</a:t>
            </a:r>
            <a:r>
              <a:rPr lang="el-GR" dirty="0"/>
              <a:t> έτος του Πελοποννησιακού Πολέμου μαζί με πολλούς άλλους κατοίκους της Αττικής. Έντονες πολιτικές διαμάχες ακολούθησαν για την κατάκτηση της κενής θέσης του στην πολιτική εξουσία. </a:t>
            </a:r>
          </a:p>
          <a:p>
            <a:endParaRPr lang="en-US" dirty="0"/>
          </a:p>
        </p:txBody>
      </p:sp>
    </p:spTree>
    <p:extLst>
      <p:ext uri="{BB962C8B-B14F-4D97-AF65-F5344CB8AC3E}">
        <p14:creationId xmlns:p14="http://schemas.microsoft.com/office/powerpoint/2010/main" val="160052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5974-2E17-4153-A6F7-5AD02724581F}"/>
              </a:ext>
            </a:extLst>
          </p:cNvPr>
          <p:cNvSpPr>
            <a:spLocks noGrp="1"/>
          </p:cNvSpPr>
          <p:nvPr>
            <p:ph type="title"/>
          </p:nvPr>
        </p:nvSpPr>
        <p:spPr/>
        <p:txBody>
          <a:bodyPr/>
          <a:lstStyle/>
          <a:p>
            <a:r>
              <a:rPr lang="el-GR" dirty="0"/>
              <a:t>Η ΜΟΡΦΩΣΗ ΤΟΥ</a:t>
            </a:r>
            <a:endParaRPr lang="en-US" dirty="0"/>
          </a:p>
        </p:txBody>
      </p:sp>
      <p:sp>
        <p:nvSpPr>
          <p:cNvPr id="3" name="Content Placeholder 2">
            <a:extLst>
              <a:ext uri="{FF2B5EF4-FFF2-40B4-BE49-F238E27FC236}">
                <a16:creationId xmlns:a16="http://schemas.microsoft.com/office/drawing/2014/main" id="{B1660759-25DD-485C-9D6D-4631FACA8EC4}"/>
              </a:ext>
            </a:extLst>
          </p:cNvPr>
          <p:cNvSpPr>
            <a:spLocks noGrp="1"/>
          </p:cNvSpPr>
          <p:nvPr>
            <p:ph idx="1"/>
          </p:nvPr>
        </p:nvSpPr>
        <p:spPr/>
        <p:txBody>
          <a:bodyPr>
            <a:normAutofit/>
          </a:bodyPr>
          <a:lstStyle/>
          <a:p>
            <a:r>
              <a:rPr lang="el-GR" sz="2800" dirty="0"/>
              <a:t>Έλαβε μόρφωση αντίστοιχη με αυτή όλων σχεδόν των νέων που προέρχονταν από αριστοκρατικές οικογένειες. </a:t>
            </a:r>
          </a:p>
          <a:p>
            <a:r>
              <a:rPr lang="el-GR" sz="2800" dirty="0"/>
              <a:t>Στην εκπαίδευσή του πιθανό είναι να συνέβαλαν σοφιστές, δάσκαλοι και φιλόσοφοι της Κλασικής Αθήνας (πχ. Αναξαγόρας και Αντιφώντας). </a:t>
            </a:r>
            <a:endParaRPr lang="en-US" sz="2800" dirty="0"/>
          </a:p>
        </p:txBody>
      </p:sp>
    </p:spTree>
    <p:extLst>
      <p:ext uri="{BB962C8B-B14F-4D97-AF65-F5344CB8AC3E}">
        <p14:creationId xmlns:p14="http://schemas.microsoft.com/office/powerpoint/2010/main" val="1588401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60D6-1750-436F-82C1-219E8B01EDA0}"/>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87520357-8C8C-4F26-9F2A-C4F9B6299B4B}"/>
              </a:ext>
            </a:extLst>
          </p:cNvPr>
          <p:cNvSpPr>
            <a:spLocks noGrp="1"/>
          </p:cNvSpPr>
          <p:nvPr>
            <p:ph idx="1"/>
          </p:nvPr>
        </p:nvSpPr>
        <p:spPr/>
        <p:txBody>
          <a:bodyPr>
            <a:normAutofit/>
          </a:bodyPr>
          <a:lstStyle/>
          <a:p>
            <a:r>
              <a:rPr lang="el-GR" dirty="0"/>
              <a:t>Ο Θουκυδίδης στο έργο του ερμήνευσε τα αίτια του Πελοποννησιακού πολέμου. Τον έκρινε ως τον πιο σπουδαίο από όλους όσους είχαν συμβεί μέχρι τότε λόγω της πολεμικής ετοιμότητας των αντιπάλων. </a:t>
            </a:r>
          </a:p>
          <a:p>
            <a:r>
              <a:rPr lang="el-GR" dirty="0"/>
              <a:t>Ουσιαστική αιτία του πολέμου αποτελούσε γι’ αυτόν ο φόβος των Λακεδαιμονίων σχετικά με την οικονομική και την στρατιωτική ανάπτυξη των Αθηναίων. </a:t>
            </a:r>
          </a:p>
          <a:p>
            <a:pPr marL="0" indent="0">
              <a:buNone/>
            </a:pPr>
            <a:endParaRPr lang="el-GR" dirty="0"/>
          </a:p>
          <a:p>
            <a:pPr marL="0" indent="0">
              <a:buNone/>
            </a:pPr>
            <a:endParaRPr lang="en-US" dirty="0"/>
          </a:p>
        </p:txBody>
      </p:sp>
    </p:spTree>
    <p:extLst>
      <p:ext uri="{BB962C8B-B14F-4D97-AF65-F5344CB8AC3E}">
        <p14:creationId xmlns:p14="http://schemas.microsoft.com/office/powerpoint/2010/main" val="3837751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D3C-EB9C-4885-AD34-4F2F83F4FA4E}"/>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E7E5DC1C-067E-4871-BE4F-EA13AD254C24}"/>
              </a:ext>
            </a:extLst>
          </p:cNvPr>
          <p:cNvSpPr>
            <a:spLocks noGrp="1"/>
          </p:cNvSpPr>
          <p:nvPr>
            <p:ph idx="1"/>
          </p:nvPr>
        </p:nvSpPr>
        <p:spPr/>
        <p:txBody>
          <a:bodyPr/>
          <a:lstStyle/>
          <a:p>
            <a:pPr marL="0" indent="0">
              <a:buNone/>
            </a:pPr>
            <a:r>
              <a:rPr lang="el-GR" u="sng" dirty="0"/>
              <a:t>Σκοπός</a:t>
            </a:r>
            <a:r>
              <a:rPr lang="el-GR" dirty="0"/>
              <a:t> του έργου του Θουκυδίδη, αναφορικά με την ιστορία του Πελοποννησιακού Πολέμου, </a:t>
            </a:r>
            <a:r>
              <a:rPr lang="en-US" dirty="0"/>
              <a:t>:</a:t>
            </a:r>
            <a:endParaRPr lang="el-GR" dirty="0"/>
          </a:p>
          <a:p>
            <a:pPr>
              <a:buFont typeface="Arial" panose="020B0604020202020204" pitchFamily="34" charset="0"/>
              <a:buChar char="•"/>
            </a:pPr>
            <a:r>
              <a:rPr lang="el-GR" dirty="0"/>
              <a:t>δεν ήταν τόσο να διασώσει τα γεγονότα αυτά καθαυτά για τις μεταγενέστερες γενιές, επειδή ήταν σημαντικά, </a:t>
            </a:r>
            <a:endParaRPr lang="en-US" dirty="0"/>
          </a:p>
          <a:p>
            <a:pPr>
              <a:buFont typeface="Arial" panose="020B0604020202020204" pitchFamily="34" charset="0"/>
              <a:buChar char="•"/>
            </a:pPr>
            <a:r>
              <a:rPr lang="el-GR" dirty="0"/>
              <a:t>αλλά να τα καταστήσει μόνιμες πηγές πολιτικής διδαχής για τις γεννιές εκείνες, ώστε να αποτελούν δηλαδή μία πηγή διδασκαλίας. </a:t>
            </a:r>
            <a:endParaRPr lang="en-US" dirty="0"/>
          </a:p>
        </p:txBody>
      </p:sp>
    </p:spTree>
    <p:extLst>
      <p:ext uri="{BB962C8B-B14F-4D97-AF65-F5344CB8AC3E}">
        <p14:creationId xmlns:p14="http://schemas.microsoft.com/office/powerpoint/2010/main" val="2724920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404F-C7EB-49B9-AA8E-DD96886A3A67}"/>
              </a:ext>
            </a:extLst>
          </p:cNvPr>
          <p:cNvSpPr>
            <a:spLocks noGrp="1"/>
          </p:cNvSpPr>
          <p:nvPr>
            <p:ph type="title"/>
          </p:nvPr>
        </p:nvSpPr>
        <p:spPr/>
        <p:txBody>
          <a:bodyPr/>
          <a:lstStyle/>
          <a:p>
            <a:r>
              <a:rPr lang="el-GR" dirty="0"/>
              <a:t>ΤΟ ΕΡΓΟ ΤΟΥ</a:t>
            </a:r>
            <a:endParaRPr lang="en-US" dirty="0"/>
          </a:p>
        </p:txBody>
      </p:sp>
      <p:sp>
        <p:nvSpPr>
          <p:cNvPr id="3" name="Content Placeholder 2">
            <a:extLst>
              <a:ext uri="{FF2B5EF4-FFF2-40B4-BE49-F238E27FC236}">
                <a16:creationId xmlns:a16="http://schemas.microsoft.com/office/drawing/2014/main" id="{095534BB-6352-4DA9-8745-A179E0505120}"/>
              </a:ext>
            </a:extLst>
          </p:cNvPr>
          <p:cNvSpPr>
            <a:spLocks noGrp="1"/>
          </p:cNvSpPr>
          <p:nvPr>
            <p:ph idx="1"/>
          </p:nvPr>
        </p:nvSpPr>
        <p:spPr/>
        <p:txBody>
          <a:bodyPr/>
          <a:lstStyle/>
          <a:p>
            <a:r>
              <a:rPr lang="el-GR" sz="2800" dirty="0"/>
              <a:t>Ο Θουκυδίδης δεν έδωσε τίτλο στο έργο του και δεν το διαίρεσε σε βιβλία.</a:t>
            </a:r>
          </a:p>
          <a:p>
            <a:r>
              <a:rPr lang="el-GR" sz="2800" dirty="0"/>
              <a:t>Ωστόσο, ορισμένοι αρχαίοι γραμματικοί τού έδωσαν τον τίτλο </a:t>
            </a:r>
            <a:r>
              <a:rPr lang="el-GR" sz="2800" i="1" dirty="0"/>
              <a:t>Θουκιδύδου</a:t>
            </a:r>
            <a:r>
              <a:rPr lang="el-GR" sz="2800" dirty="0"/>
              <a:t> </a:t>
            </a:r>
            <a:r>
              <a:rPr lang="el-GR" sz="2800" i="1" dirty="0"/>
              <a:t>Ιστορίαι ή Συγγραφή </a:t>
            </a:r>
            <a:r>
              <a:rPr lang="el-GR" sz="2800" dirty="0"/>
              <a:t>και το διαίρεσαν σε 8 βιβλία. </a:t>
            </a:r>
          </a:p>
          <a:p>
            <a:pPr marL="0" indent="0">
              <a:buNone/>
            </a:pPr>
            <a:endParaRPr lang="el-GR" sz="2800" dirty="0"/>
          </a:p>
          <a:p>
            <a:pPr marL="0" indent="0">
              <a:buNone/>
            </a:pPr>
            <a:endParaRPr lang="el-GR" i="1" dirty="0"/>
          </a:p>
        </p:txBody>
      </p:sp>
    </p:spTree>
    <p:extLst>
      <p:ext uri="{BB962C8B-B14F-4D97-AF65-F5344CB8AC3E}">
        <p14:creationId xmlns:p14="http://schemas.microsoft.com/office/powerpoint/2010/main" val="172185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4A151E03AB1E1B41BACF79C6AE213F86" ma:contentTypeVersion="0" ma:contentTypeDescription="Δημιουργία νέου εγγράφου" ma:contentTypeScope="" ma:versionID="40ced3c85d762394a812d00ba3778c12">
  <xsd:schema xmlns:xsd="http://www.w3.org/2001/XMLSchema" xmlns:xs="http://www.w3.org/2001/XMLSchema" xmlns:p="http://schemas.microsoft.com/office/2006/metadata/properties" targetNamespace="http://schemas.microsoft.com/office/2006/metadata/properties" ma:root="true" ma:fieldsID="55428b2ee5a1224a9cabcdb3f31110c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A01184-A720-4374-9E70-02784AC6D29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A49D1BC-DCE3-4139-A715-248C75430F89}">
  <ds:schemaRefs>
    <ds:schemaRef ds:uri="http://schemas.microsoft.com/sharepoint/v3/contenttype/forms"/>
  </ds:schemaRefs>
</ds:datastoreItem>
</file>

<file path=customXml/itemProps3.xml><?xml version="1.0" encoding="utf-8"?>
<ds:datastoreItem xmlns:ds="http://schemas.openxmlformats.org/officeDocument/2006/customXml" ds:itemID="{EC9C4F0F-7143-44B3-B9C2-500818065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345</TotalTime>
  <Words>1509</Words>
  <Application>Microsoft Office PowerPoint</Application>
  <PresentationFormat>Ευρεία οθόνη</PresentationFormat>
  <Paragraphs>89</Paragraphs>
  <Slides>22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22</vt:i4>
      </vt:variant>
    </vt:vector>
  </HeadingPairs>
  <TitlesOfParts>
    <vt:vector size="25" baseType="lpstr">
      <vt:lpstr>Arial</vt:lpstr>
      <vt:lpstr>Garamond</vt:lpstr>
      <vt:lpstr>Organic</vt:lpstr>
      <vt:lpstr>ΘΟΥΚΥΔΙΔΗΣ</vt:lpstr>
      <vt:lpstr>ΕΙΣΑΓΩΓΗ</vt:lpstr>
      <vt:lpstr>ΕΙΣΑΓΩΓΗ</vt:lpstr>
      <vt:lpstr>Η ΟΙΚΟΓΕΝΕΙΑ ΤΟΥ</vt:lpstr>
      <vt:lpstr>ΟΙ ΠΟΛΙΤΙΚΕΣ ΤΟΥ ΑΠΟΨΕΙΣ</vt:lpstr>
      <vt:lpstr>Η ΜΟΡΦΩΣΗ ΤΟΥ</vt:lpstr>
      <vt:lpstr>ΤΟ ΕΡΓΟ ΤΟΥ</vt:lpstr>
      <vt:lpstr>ΤΟ ΕΡΓΟ ΤΟΥ</vt:lpstr>
      <vt:lpstr>ΤΟ ΕΡΓΟ ΤΟΥ</vt:lpstr>
      <vt:lpstr>ΤΟ ΕΡΓΟ ΤΟΥ</vt:lpstr>
      <vt:lpstr>ΤΟ ΕΡΓΟ ΤΟΥ</vt:lpstr>
      <vt:lpstr>ΤΟ ΕΡΓΟ ΤΟΥ</vt:lpstr>
      <vt:lpstr>ΤΟ ΕΡΓΟ ΤΟΥ</vt:lpstr>
      <vt:lpstr>ΙΣΤΟΡΙΚΟ ΠΛΑΙΣΙΟ</vt:lpstr>
      <vt:lpstr>ΙΣΤΟΡΙΚΟ ΠΛΑΙΣΙΟ</vt:lpstr>
      <vt:lpstr>ΙΣΤΟΡΙΚΟ ΠΛΑΙΣΙΟ</vt:lpstr>
      <vt:lpstr>ΤΑΥΤΟΧΡΟΝΑ ΜΕ ΤΗ ΖΩΗ ΤΟΥ...</vt:lpstr>
      <vt:lpstr>ΟΙ ΣΟΦΙΣΤΕΣ</vt:lpstr>
      <vt:lpstr>Η ΙΔΕΟΛΟΓΙΑ ΤΟΥ</vt:lpstr>
      <vt:lpstr>Η ΙΣΤΟΡΙΚΗ ΜΕΘΟΔΟΣ ΤΟΥ</vt:lpstr>
      <vt:lpstr>Ο ΘΑΝΑΤΟΣ ΤΟΥ</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ΘΟΥΚΥΔΙΔΗΣ</dc:title>
  <dc:creator>ΓΙΩΤΟΠΟΥΛΟΥ ΓΕΩΡΓΙΑ</dc:creator>
  <cp:lastModifiedBy>Σύρκου Αγγελική</cp:lastModifiedBy>
  <cp:revision>82</cp:revision>
  <dcterms:created xsi:type="dcterms:W3CDTF">2020-12-11T12:21:41Z</dcterms:created>
  <dcterms:modified xsi:type="dcterms:W3CDTF">2020-12-31T10:49:42Z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0x0101004A151E03AB1E1B41BACF79C6AE213F86</vt:lpwstr>
  </property>
</Properties>
</file>