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513" r:id="rId3"/>
    <p:sldId id="532" r:id="rId4"/>
    <p:sldId id="519" r:id="rId5"/>
    <p:sldId id="520" r:id="rId6"/>
    <p:sldId id="514" r:id="rId7"/>
    <p:sldId id="521" r:id="rId8"/>
    <p:sldId id="515" r:id="rId9"/>
    <p:sldId id="522" r:id="rId10"/>
    <p:sldId id="523" r:id="rId11"/>
    <p:sldId id="524" r:id="rId12"/>
    <p:sldId id="529" r:id="rId13"/>
    <p:sldId id="530" r:id="rId14"/>
    <p:sldId id="525" r:id="rId15"/>
    <p:sldId id="526" r:id="rId16"/>
    <p:sldId id="531" r:id="rId17"/>
    <p:sldId id="527" r:id="rId18"/>
    <p:sldId id="502" r:id="rId19"/>
    <p:sldId id="318" r:id="rId20"/>
  </p:sldIdLst>
  <p:sldSz cx="9144000" cy="6858000" type="screen4x3"/>
  <p:notesSz cx="6797675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0"/>
    <a:srgbClr val="003399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2" autoAdjust="0"/>
  </p:normalViewPr>
  <p:slideViewPr>
    <p:cSldViewPr>
      <p:cViewPr varScale="1">
        <p:scale>
          <a:sx n="102" d="100"/>
          <a:sy n="102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CE2C9D1-2CC8-4EAA-BD6D-5F19A85E3D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292642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 smtClean="0"/>
              <a:t>Click to edit Master text styles</a:t>
            </a:r>
          </a:p>
          <a:p>
            <a:pPr lvl="1"/>
            <a:r>
              <a:rPr lang="el-GR" altLang="el-GR" noProof="0" smtClean="0"/>
              <a:t>Second level</a:t>
            </a:r>
          </a:p>
          <a:p>
            <a:pPr lvl="2"/>
            <a:r>
              <a:rPr lang="el-GR" altLang="el-GR" noProof="0" smtClean="0"/>
              <a:t>Third level</a:t>
            </a:r>
          </a:p>
          <a:p>
            <a:pPr lvl="3"/>
            <a:r>
              <a:rPr lang="el-GR" altLang="el-GR" noProof="0" smtClean="0"/>
              <a:t>Fourth level</a:t>
            </a:r>
          </a:p>
          <a:p>
            <a:pPr lvl="4"/>
            <a:r>
              <a:rPr lang="el-GR" altLang="el-G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ED2C3B-9329-436B-937B-96486491C35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711630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3348038" y="4148138"/>
            <a:ext cx="5795962" cy="360362"/>
            <a:chOff x="2744" y="2251"/>
            <a:chExt cx="3016" cy="227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789" y="2296"/>
              <a:ext cx="2971" cy="182"/>
            </a:xfrm>
            <a:prstGeom prst="rect">
              <a:avLst/>
            </a:prstGeom>
            <a:solidFill>
              <a:srgbClr val="00519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744" y="2251"/>
              <a:ext cx="3016" cy="182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l-GR" altLang="el-GR" smtClean="0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519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l-GR" altLang="el-GR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4427538" cy="7651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l-GR" altLang="el-GR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7577AA0-62B2-40A4-9A9F-1960ECA7D7F9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8863-C7FC-47C4-BE29-2DF6C20589A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="" xmlns:p14="http://schemas.microsoft.com/office/powerpoint/2010/main" val="369460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405E-A0B6-4126-8A87-E42FBCD14C6B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8D71-AA43-45BD-855D-D8467F684779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61141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43C38-55F3-49DA-8DE5-B5C5EE3251FA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C5302-EEB7-4A69-95CD-4E8E25E0DE3C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2994357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038600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3488"/>
            <a:ext cx="4038600" cy="235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50C38-D151-4385-98F9-77D9D13BD351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132138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84602-C4FF-4504-AB05-74A37A09303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controls>
      <p:control spid="57363" r:id="rId2" imgW="792000" imgH="792000"/>
    </p:controls>
    <p:extLst>
      <p:ext uri="{BB962C8B-B14F-4D97-AF65-F5344CB8AC3E}">
        <p14:creationId xmlns="" xmlns:p14="http://schemas.microsoft.com/office/powerpoint/2010/main" val="392573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BFDA7-C6F3-4024-8BE7-A527933EAE15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32138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F335-5CFC-4CC6-BE85-5E9C97D47ED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controls>
      <p:control spid="58387" r:id="rId2" imgW="792000" imgH="792000"/>
    </p:controls>
    <p:extLst>
      <p:ext uri="{BB962C8B-B14F-4D97-AF65-F5344CB8AC3E}">
        <p14:creationId xmlns="" xmlns:p14="http://schemas.microsoft.com/office/powerpoint/2010/main" val="306882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0FAB2-840E-4D86-B62A-3EAE624F911F}" type="datetime1">
              <a:rPr lang="el-GR" altLang="el-GR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8850" y="6430963"/>
            <a:ext cx="346075" cy="277812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84302A1D-B629-439F-BB56-27FBE590E32D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controls>
      <p:control spid="55315" r:id="rId2" imgW="792000" imgH="792000"/>
    </p:controls>
    <p:extLst>
      <p:ext uri="{BB962C8B-B14F-4D97-AF65-F5344CB8AC3E}">
        <p14:creationId xmlns="" xmlns:p14="http://schemas.microsoft.com/office/powerpoint/2010/main" val="107535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9AFA6-06D5-408C-A771-DC6190A537B4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DC00E-88A7-4A73-AC3C-C9211CA67945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265571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EC82-6212-413D-82B3-978D645CBEC9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</p:spTree>
    <p:controls>
      <p:control spid="56339" r:id="rId2" imgW="792000" imgH="792000"/>
    </p:controls>
    <p:extLst>
      <p:ext uri="{BB962C8B-B14F-4D97-AF65-F5344CB8AC3E}">
        <p14:creationId xmlns="" xmlns:p14="http://schemas.microsoft.com/office/powerpoint/2010/main" val="40582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57CB8-ACFB-4A4B-9D0D-CAF6EB73C155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4712F-2642-4E3B-824C-A02A79222A1B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14767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09A9F-04EC-4C93-AE58-B7A2FA4F8999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CEA6C-3C1E-48F6-A280-034C99996FB8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158183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2351-1FC3-4804-A33C-AD186CBF706C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E069B-92BF-41A0-997E-F40635033145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289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44C18-F8EF-4B1F-B471-74B8343D82E3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EB68F-2D4D-48F1-B81F-1764DA8F7FC9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44254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4B142-3A74-4343-8131-0C956F299631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969B4-337B-4FAA-A196-36D783C57BFF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88128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control" Target="../activeX/activeX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7308850" y="6453188"/>
            <a:ext cx="1835150" cy="215900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429375"/>
            <a:ext cx="15240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E2279408-5DD0-4BAF-988B-2CB00E3AF286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00519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l-GR" altLang="el-GR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Click to edit Master text styles</a:t>
            </a:r>
          </a:p>
          <a:p>
            <a:pPr lvl="1"/>
            <a:r>
              <a:rPr lang="el-GR" altLang="el-GR" smtClean="0"/>
              <a:t>Second level</a:t>
            </a:r>
          </a:p>
          <a:p>
            <a:pPr lvl="2"/>
            <a:r>
              <a:rPr lang="el-GR" altLang="el-GR" smtClean="0"/>
              <a:t>Third level</a:t>
            </a:r>
          </a:p>
          <a:p>
            <a:pPr lvl="3"/>
            <a:r>
              <a:rPr lang="el-GR" altLang="el-GR" smtClean="0"/>
              <a:t>Fourth level</a:t>
            </a:r>
          </a:p>
          <a:p>
            <a:pPr lvl="4"/>
            <a:r>
              <a:rPr lang="el-GR" altLang="el-GR" smtClean="0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1188" y="6426200"/>
            <a:ext cx="69532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9CDA5FF8-DE0A-4E5D-A2BB-C6EAFBF44E77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  <p:sp>
        <p:nvSpPr>
          <p:cNvPr id="1034" name="Line 8"/>
          <p:cNvSpPr>
            <a:spLocks noChangeShapeType="1"/>
          </p:cNvSpPr>
          <p:nvPr userDrawn="1"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41275">
            <a:solidFill>
              <a:srgbClr val="ABABAB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  <p:controls>
      <p:control spid="1043" r:id="rId16" imgW="792000" imgH="792000"/>
    </p:controls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35" r:id="rId3"/>
    <p:sldLayoutId id="214748414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6" r:id="rId12"/>
    <p:sldLayoutId id="2147484147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ΜΙΑ </a:t>
            </a:r>
            <a:r>
              <a:rPr lang="el-GR" altLang="el-GR" sz="3200" dirty="0" smtClean="0"/>
              <a:t>Π</a:t>
            </a:r>
            <a:r>
              <a:rPr lang="el-GR" altLang="el-GR" sz="2800" dirty="0" smtClean="0"/>
              <a:t>ΡΩΤΗ </a:t>
            </a:r>
            <a:r>
              <a:rPr lang="el-GR" altLang="el-GR" sz="3200" dirty="0" smtClean="0"/>
              <a:t>Γ</a:t>
            </a:r>
            <a:r>
              <a:rPr lang="el-GR" altLang="el-GR" sz="2800" dirty="0" smtClean="0"/>
              <a:t>ΝΩΡΙΜΙΑ </a:t>
            </a:r>
            <a:br>
              <a:rPr lang="el-GR" altLang="el-GR" sz="2800" dirty="0" smtClean="0"/>
            </a:br>
            <a:r>
              <a:rPr lang="el-GR" altLang="el-GR" sz="2800" dirty="0" smtClean="0"/>
              <a:t>ΜΕ ΤΗΝ </a:t>
            </a:r>
            <a:r>
              <a:rPr lang="en-US" altLang="el-GR" sz="3200" dirty="0" smtClean="0"/>
              <a:t>P</a:t>
            </a:r>
            <a:r>
              <a:rPr lang="en-US" altLang="el-GR" sz="2800" dirty="0" smtClean="0"/>
              <a:t>YTHON</a:t>
            </a:r>
            <a:endParaRPr lang="el-GR" altLang="el-GR" sz="2400" dirty="0" smtClean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707904" y="4149725"/>
            <a:ext cx="4080371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l-GR" altLang="el-GR" sz="1400" dirty="0">
                <a:latin typeface="Georgia" pitchFamily="18" charset="0"/>
              </a:rPr>
              <a:t>Γ ι ά ν </a:t>
            </a:r>
            <a:r>
              <a:rPr lang="el-GR" altLang="el-GR" sz="1400" dirty="0" err="1">
                <a:latin typeface="Georgia" pitchFamily="18" charset="0"/>
              </a:rPr>
              <a:t>ν</a:t>
            </a:r>
            <a:r>
              <a:rPr lang="el-GR" altLang="el-GR" sz="1400" dirty="0">
                <a:latin typeface="Georgia" pitchFamily="18" charset="0"/>
              </a:rPr>
              <a:t> η ς   Ε .   Τ ζ ή μ α </a:t>
            </a:r>
            <a:r>
              <a:rPr lang="el-GR" altLang="el-GR" sz="1400" dirty="0" smtClean="0">
                <a:latin typeface="Georgia" pitchFamily="18" charset="0"/>
              </a:rPr>
              <a:t>ς</a:t>
            </a:r>
            <a:r>
              <a:rPr lang="en-US" altLang="el-GR" sz="1400" dirty="0" smtClean="0">
                <a:latin typeface="Georgia" pitchFamily="18" charset="0"/>
              </a:rPr>
              <a:t>,</a:t>
            </a:r>
            <a:r>
              <a:rPr lang="el-GR" altLang="el-GR" sz="1400" dirty="0" smtClean="0">
                <a:latin typeface="Georgia" pitchFamily="18" charset="0"/>
              </a:rPr>
              <a:t> </a:t>
            </a:r>
            <a:r>
              <a:rPr lang="en-US" altLang="el-GR" sz="1400" dirty="0" smtClean="0">
                <a:latin typeface="Georgia" pitchFamily="18" charset="0"/>
              </a:rPr>
              <a:t> </a:t>
            </a:r>
            <a:r>
              <a:rPr lang="el-GR" altLang="el-GR" sz="1400" dirty="0" smtClean="0">
                <a:latin typeface="Georgia" pitchFamily="18" charset="0"/>
              </a:rPr>
              <a:t>Σπύρος Α. Σιούτας </a:t>
            </a:r>
            <a:endParaRPr lang="el-GR" altLang="el-GR" sz="1400" dirty="0">
              <a:latin typeface="Georgia" pitchFamily="18" charset="0"/>
            </a:endParaRPr>
          </a:p>
        </p:txBody>
      </p:sp>
      <p:pic>
        <p:nvPicPr>
          <p:cNvPr id="11270" name="Picture 7" descr="C:\Users\Administrator\Desktop\scrat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2778125"/>
            <a:ext cx="20891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E:\Users\JOHN\lessons\Μαθήματα ΤΕΙ\Mine\Τεχνικές Προγραμματισμού\Lecture 07\Images\pyth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1" t="20798" r="2867" b="25000"/>
          <a:stretch>
            <a:fillRect/>
          </a:stretch>
        </p:blipFill>
        <p:spPr bwMode="auto">
          <a:xfrm>
            <a:off x="1258888" y="4941888"/>
            <a:ext cx="27654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5443" y="0"/>
            <a:ext cx="5246057" cy="765175"/>
          </a:xfrm>
        </p:spPr>
        <p:txBody>
          <a:bodyPr/>
          <a:lstStyle/>
          <a:p>
            <a:pPr algn="l" eaLnBrk="1" hangingPunct="1"/>
            <a:r>
              <a:rPr lang="en-US" altLang="el-GR" sz="1400" dirty="0" err="1" smtClean="0"/>
              <a:t>CEID@Upatras</a:t>
            </a:r>
            <a:endParaRPr lang="el-GR" altLang="el-G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Και αν το σώσουμε… μπορούμε να το τρέξουμε…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FE0709-4230-4808-858B-494D7AFDDC58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24AA7E-BDFB-4173-870C-B5C6346BC08A}" type="slidenum">
              <a:rPr lang="el-GR" altLang="el-GR" smtClean="0"/>
              <a:pPr>
                <a:defRPr/>
              </a:pPr>
              <a:t>10</a:t>
            </a:fld>
            <a:endParaRPr lang="el-GR" altLang="el-GR" dirty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0"/>
            <a:ext cx="54197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619250" y="4148138"/>
            <a:ext cx="1800225" cy="2889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05025"/>
            <a:ext cx="335756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972050"/>
            <a:ext cx="6391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5219700" y="3014663"/>
            <a:ext cx="576263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Right Arrow 10"/>
          <p:cNvSpPr/>
          <p:nvPr/>
        </p:nvSpPr>
        <p:spPr>
          <a:xfrm rot="5400000">
            <a:off x="7042151" y="4403725"/>
            <a:ext cx="576262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6429375" y="3013075"/>
            <a:ext cx="1800225" cy="2889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Συνεχίζουμε να γράφουμε κώδικα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1063"/>
            <a:ext cx="8229600" cy="161766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l-GR" dirty="0" smtClean="0"/>
              <a:t>Ορίζουμε μία μεταβλητή </a:t>
            </a:r>
            <a:r>
              <a:rPr lang="en-US" dirty="0" smtClean="0">
                <a:solidFill>
                  <a:srgbClr val="003399"/>
                </a:solidFill>
              </a:rPr>
              <a:t>number</a:t>
            </a:r>
            <a:r>
              <a:rPr lang="en-US" dirty="0" smtClean="0"/>
              <a:t> </a:t>
            </a:r>
            <a:r>
              <a:rPr lang="el-GR" dirty="0" smtClean="0"/>
              <a:t>και της αναθέτουμε την τιμή που επιστρέφει η συνάρτηση </a:t>
            </a:r>
            <a:r>
              <a:rPr lang="en-US" dirty="0" smtClean="0">
                <a:solidFill>
                  <a:srgbClr val="003399"/>
                </a:solidFill>
              </a:rPr>
              <a:t>input()</a:t>
            </a:r>
            <a:r>
              <a:rPr lang="en-US" dirty="0" smtClean="0"/>
              <a:t>. 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n-US" dirty="0" smtClean="0"/>
              <a:t>H input() </a:t>
            </a:r>
            <a:r>
              <a:rPr lang="el-GR" dirty="0" smtClean="0"/>
              <a:t>περιμένει την είσοδο του χρήστη και αφού αυτός τη δώσει και</a:t>
            </a:r>
            <a:r>
              <a:rPr lang="en-US" dirty="0" smtClean="0"/>
              <a:t> </a:t>
            </a:r>
            <a:r>
              <a:rPr lang="el-GR" dirty="0" smtClean="0"/>
              <a:t>πατήσει </a:t>
            </a:r>
            <a:r>
              <a:rPr lang="en-US" dirty="0" smtClean="0">
                <a:solidFill>
                  <a:srgbClr val="003399"/>
                </a:solidFill>
              </a:rPr>
              <a:t>Enter</a:t>
            </a:r>
            <a:r>
              <a:rPr lang="en-US" dirty="0" smtClean="0"/>
              <a:t> </a:t>
            </a:r>
            <a:r>
              <a:rPr lang="el-GR" dirty="0" smtClean="0"/>
              <a:t>την επιστρέφει στη μεταβλητή </a:t>
            </a:r>
            <a:r>
              <a:rPr lang="en-US" dirty="0" smtClean="0"/>
              <a:t>number.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FE0709-4230-4808-858B-494D7AFDDC58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8B7D59-2060-44FA-82B2-3138D4EBA3C5}" type="slidenum">
              <a:rPr lang="el-GR" altLang="el-GR" smtClean="0"/>
              <a:pPr>
                <a:defRPr/>
              </a:pPr>
              <a:t>11</a:t>
            </a:fld>
            <a:endParaRPr lang="el-GR" altLang="el-GR" dirty="0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4164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60650"/>
            <a:ext cx="63912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2550193">
            <a:off x="3873500" y="2170113"/>
            <a:ext cx="576263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Το επόμενο βήμα είναι να γεννηθεί ένας τυχαίος αριθμός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662988" cy="194468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l-GR" sz="1900" dirty="0" smtClean="0"/>
              <a:t>Για να κάνουμε το ίδιο με </a:t>
            </a:r>
            <a:r>
              <a:rPr lang="en-US" sz="1900" dirty="0" smtClean="0">
                <a:solidFill>
                  <a:srgbClr val="003399"/>
                </a:solidFill>
              </a:rPr>
              <a:t>JavaScript</a:t>
            </a:r>
            <a:r>
              <a:rPr lang="en-US" sz="1900" dirty="0" smtClean="0"/>
              <a:t> </a:t>
            </a:r>
            <a:r>
              <a:rPr lang="el-GR" sz="1900" dirty="0" smtClean="0"/>
              <a:t>θυμηθείτε ότι χρησιμοποιούσαμε τη </a:t>
            </a:r>
            <a:r>
              <a:rPr lang="en-US" sz="2200" b="1" dirty="0" err="1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math.random</a:t>
            </a:r>
            <a:r>
              <a:rPr lang="en-US" sz="22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900" dirty="0" smtClean="0"/>
              <a:t>.</a:t>
            </a:r>
          </a:p>
          <a:p>
            <a:pPr>
              <a:defRPr/>
            </a:pPr>
            <a:r>
              <a:rPr lang="en-US" sz="1900" dirty="0" smtClean="0"/>
              <a:t>H </a:t>
            </a:r>
            <a:r>
              <a:rPr lang="el-GR" sz="1900" dirty="0" smtClean="0"/>
              <a:t>έκφραση </a:t>
            </a:r>
            <a:r>
              <a:rPr lang="en-US" sz="22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200" dirty="0" smtClean="0"/>
              <a:t> </a:t>
            </a:r>
            <a:r>
              <a:rPr lang="el-GR" sz="1900" dirty="0" smtClean="0"/>
              <a:t>είναι αντίστοιχη με την έκφραση </a:t>
            </a:r>
            <a:r>
              <a:rPr lang="en-US" sz="19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</a:t>
            </a:r>
            <a:r>
              <a:rPr lang="en-US" sz="1900" dirty="0" smtClean="0"/>
              <a:t> </a:t>
            </a:r>
            <a:r>
              <a:rPr lang="el-GR" sz="1900" dirty="0" smtClean="0"/>
              <a:t>της </a:t>
            </a:r>
            <a:r>
              <a:rPr lang="en-US" sz="1900" dirty="0" smtClean="0">
                <a:solidFill>
                  <a:srgbClr val="003399"/>
                </a:solidFill>
              </a:rPr>
              <a:t>JavaScript</a:t>
            </a:r>
            <a:r>
              <a:rPr lang="en-US" sz="1900" dirty="0" smtClean="0"/>
              <a:t>.</a:t>
            </a:r>
            <a:br>
              <a:rPr lang="en-US" sz="1900" dirty="0" smtClean="0"/>
            </a:br>
            <a:r>
              <a:rPr lang="el-GR" sz="1900" dirty="0" smtClean="0"/>
              <a:t>Θυμηθείτε γράφαμε </a:t>
            </a:r>
            <a:r>
              <a:rPr lang="en-US" sz="2200" b="1" dirty="0" err="1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2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app = require(“express”);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l-GR" sz="1900" dirty="0" smtClean="0"/>
              <a:t>Με τη </a:t>
            </a:r>
            <a:r>
              <a:rPr lang="en-US" sz="2200" b="1" dirty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require</a:t>
            </a:r>
            <a:r>
              <a:rPr lang="en-US" sz="2200" dirty="0" smtClean="0"/>
              <a:t> </a:t>
            </a:r>
            <a:r>
              <a:rPr lang="el-GR" sz="1900" dirty="0" smtClean="0"/>
              <a:t>μπορούσαμε να χρησιμοποιήσουμε υπάρχουσες </a:t>
            </a:r>
            <a:r>
              <a:rPr lang="el-GR" sz="1900" dirty="0" smtClean="0">
                <a:solidFill>
                  <a:srgbClr val="003399"/>
                </a:solidFill>
              </a:rPr>
              <a:t>βιβλιοθήκες</a:t>
            </a:r>
            <a:r>
              <a:rPr lang="el-GR" sz="1800" dirty="0"/>
              <a:t>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FE0709-4230-4808-858B-494D7AFDDC58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D48DF-BEA5-465E-AB73-CF28CF2A00B4}" type="slidenum">
              <a:rPr lang="el-GR" altLang="el-GR" smtClean="0"/>
              <a:pPr>
                <a:defRPr/>
              </a:pPr>
              <a:t>12</a:t>
            </a:fld>
            <a:endParaRPr lang="el-GR" altLang="el-GR" dirty="0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5317301" cy="302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5078413"/>
            <a:ext cx="63341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2550193">
            <a:off x="5029168" y="4590799"/>
            <a:ext cx="576263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Καλό θα είναι να πούμε στο χρήστη ο τυχαίος αριθμός </a:t>
            </a:r>
            <a:br>
              <a:rPr lang="el-GR" altLang="el-GR" smtClean="0"/>
            </a:br>
            <a:r>
              <a:rPr lang="el-GR" altLang="el-GR" smtClean="0"/>
              <a:t>ανάμεσα σε ποιες τιμές βρίσκεται…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932363" y="981075"/>
            <a:ext cx="3960117" cy="4491038"/>
          </a:xfrm>
        </p:spPr>
        <p:txBody>
          <a:bodyPr/>
          <a:lstStyle/>
          <a:p>
            <a:r>
              <a:rPr lang="el-GR" altLang="el-GR" sz="1800" dirty="0" smtClean="0"/>
              <a:t>Με τις </a:t>
            </a:r>
            <a:r>
              <a:rPr lang="el-GR" altLang="el-GR" sz="1800" dirty="0" smtClean="0">
                <a:solidFill>
                  <a:srgbClr val="003399"/>
                </a:solidFill>
              </a:rPr>
              <a:t>αγκύλες</a:t>
            </a:r>
            <a:r>
              <a:rPr lang="el-GR" altLang="el-GR" sz="1800" dirty="0" smtClean="0"/>
              <a:t> </a:t>
            </a:r>
            <a:r>
              <a:rPr lang="el-GR" altLang="el-GR" sz="1800" dirty="0" smtClean="0">
                <a:solidFill>
                  <a:srgbClr val="003399"/>
                </a:solidFill>
              </a:rPr>
              <a:t>{}</a:t>
            </a:r>
            <a:r>
              <a:rPr lang="el-GR" altLang="el-GR" sz="1800" dirty="0" smtClean="0"/>
              <a:t> μπορούμε να </a:t>
            </a:r>
            <a:r>
              <a:rPr lang="el-GR" altLang="el-GR" sz="1800" dirty="0" smtClean="0">
                <a:solidFill>
                  <a:srgbClr val="003399"/>
                </a:solidFill>
              </a:rPr>
              <a:t>φτιάξουμε </a:t>
            </a:r>
            <a:r>
              <a:rPr lang="en-US" altLang="el-GR" sz="1800" dirty="0" smtClean="0">
                <a:solidFill>
                  <a:srgbClr val="003399"/>
                </a:solidFill>
              </a:rPr>
              <a:t>strings </a:t>
            </a:r>
            <a:r>
              <a:rPr lang="el-GR" altLang="el-GR" sz="1800" dirty="0" smtClean="0"/>
              <a:t>στην </a:t>
            </a:r>
            <a:r>
              <a:rPr lang="en-US" altLang="el-GR" sz="1800" dirty="0" smtClean="0"/>
              <a:t>Python </a:t>
            </a:r>
            <a:r>
              <a:rPr lang="el-GR" altLang="el-GR" sz="1800" dirty="0" smtClean="0">
                <a:solidFill>
                  <a:srgbClr val="003399"/>
                </a:solidFill>
              </a:rPr>
              <a:t>αποφεύγοντας</a:t>
            </a:r>
            <a:r>
              <a:rPr lang="el-GR" altLang="el-GR" sz="1800" dirty="0" smtClean="0"/>
              <a:t> το </a:t>
            </a:r>
            <a:r>
              <a:rPr lang="en-US" altLang="el-GR" sz="1800" dirty="0" smtClean="0">
                <a:solidFill>
                  <a:srgbClr val="003399"/>
                </a:solidFill>
              </a:rPr>
              <a:t>concatenation</a:t>
            </a:r>
            <a:r>
              <a:rPr lang="el-GR" altLang="el-GR" sz="1800" dirty="0" smtClean="0"/>
              <a:t>.</a:t>
            </a:r>
          </a:p>
          <a:p>
            <a:r>
              <a:rPr lang="el-GR" altLang="el-GR" sz="1800" dirty="0" smtClean="0"/>
              <a:t>Αυτό που κάνουμε είναι ένα </a:t>
            </a:r>
            <a:r>
              <a:rPr lang="en-US" altLang="el-GR" sz="1800" dirty="0" smtClean="0">
                <a:solidFill>
                  <a:srgbClr val="003399"/>
                </a:solidFill>
              </a:rPr>
              <a:t>template</a:t>
            </a:r>
            <a:r>
              <a:rPr lang="en-US" altLang="el-GR" sz="1800" dirty="0" smtClean="0"/>
              <a:t> </a:t>
            </a:r>
            <a:r>
              <a:rPr lang="el-GR" altLang="el-GR" sz="1800" dirty="0" smtClean="0"/>
              <a:t>με θέσεις τις οποίες μπορούμε να γεμίσουμε. Αυτό μοιάζει με τα </a:t>
            </a:r>
            <a:r>
              <a:rPr lang="en-US" altLang="el-GR" sz="1800" dirty="0" smtClean="0"/>
              <a:t>arrays </a:t>
            </a:r>
            <a:r>
              <a:rPr lang="el-GR" altLang="el-GR" sz="1800" dirty="0" smtClean="0"/>
              <a:t>άλλων γλωσσών όπως η </a:t>
            </a:r>
            <a:r>
              <a:rPr lang="en-US" altLang="el-GR" sz="1800" dirty="0" smtClean="0"/>
              <a:t>JavaScript.</a:t>
            </a:r>
          </a:p>
          <a:p>
            <a:r>
              <a:rPr lang="el-GR" altLang="el-GR" sz="1800" dirty="0" smtClean="0"/>
              <a:t>Εφαρμόζοντας παραμέτρους σε αυτό το </a:t>
            </a:r>
            <a:r>
              <a:rPr lang="en-US" altLang="el-GR" sz="1800" dirty="0" smtClean="0"/>
              <a:t>template </a:t>
            </a:r>
            <a:r>
              <a:rPr lang="el-GR" altLang="el-GR" sz="1800" dirty="0" smtClean="0"/>
              <a:t>μπορούμε να είμαστε πιο αποτελεσματικοί. Το κάνουμε με τη μέθοδο </a:t>
            </a:r>
            <a:r>
              <a:rPr lang="en-US" altLang="el-GR" sz="2000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format()</a:t>
            </a:r>
            <a:r>
              <a:rPr lang="en-US" altLang="el-GR" sz="1800" dirty="0" smtClean="0"/>
              <a:t>.</a:t>
            </a:r>
            <a:endParaRPr lang="el-GR" altLang="el-GR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FE0709-4230-4808-858B-494D7AFDDC58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3A899E-A53F-4F3D-8690-8C4E7C0C140A}" type="slidenum">
              <a:rPr lang="el-GR" altLang="el-GR" smtClean="0"/>
              <a:pPr>
                <a:defRPr/>
              </a:pPr>
              <a:t>13</a:t>
            </a:fld>
            <a:endParaRPr lang="el-GR" altLang="el-GR" dirty="0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09625"/>
            <a:ext cx="47371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5713"/>
            <a:ext cx="63341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5400000">
            <a:off x="2001837" y="4005263"/>
            <a:ext cx="576263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00563" y="2420888"/>
            <a:ext cx="792162" cy="93667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851275" y="3651250"/>
            <a:ext cx="1441450" cy="354013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Αν κάναμε κάποιο λάθος…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FE0709-4230-4808-858B-494D7AFDDC58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1CC42A-07E7-4700-BF8B-56FBD35C0AEA}" type="slidenum">
              <a:rPr lang="el-GR" altLang="el-GR" smtClean="0"/>
              <a:pPr>
                <a:defRPr/>
              </a:pPr>
              <a:t>14</a:t>
            </a:fld>
            <a:endParaRPr lang="el-GR" altLang="el-GR" dirty="0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36613"/>
            <a:ext cx="44005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92600"/>
            <a:ext cx="63436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5400000">
            <a:off x="2198688" y="3717925"/>
            <a:ext cx="576262" cy="287338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7896" name="Content Placeholder 2"/>
          <p:cNvSpPr>
            <a:spLocks noGrp="1"/>
          </p:cNvSpPr>
          <p:nvPr>
            <p:ph idx="1"/>
          </p:nvPr>
        </p:nvSpPr>
        <p:spPr>
          <a:xfrm>
            <a:off x="4932363" y="1268413"/>
            <a:ext cx="3754437" cy="2160587"/>
          </a:xfrm>
        </p:spPr>
        <p:txBody>
          <a:bodyPr/>
          <a:lstStyle/>
          <a:p>
            <a:r>
              <a:rPr lang="el-GR" altLang="el-GR" sz="2400" smtClean="0"/>
              <a:t>Η </a:t>
            </a:r>
            <a:r>
              <a:rPr lang="en-US" altLang="el-GR" sz="2400" smtClean="0"/>
              <a:t>Python </a:t>
            </a:r>
            <a:r>
              <a:rPr lang="el-GR" altLang="el-GR" sz="2400" smtClean="0"/>
              <a:t>δε θα μας άφηνε να προχωρήσουμε…</a:t>
            </a:r>
          </a:p>
        </p:txBody>
      </p:sp>
      <p:sp>
        <p:nvSpPr>
          <p:cNvPr id="10" name="Oval 9"/>
          <p:cNvSpPr/>
          <p:nvPr/>
        </p:nvSpPr>
        <p:spPr>
          <a:xfrm>
            <a:off x="3178175" y="2924175"/>
            <a:ext cx="360363" cy="2889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3819525" y="2924175"/>
            <a:ext cx="360363" cy="2889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1116013" y="5916613"/>
            <a:ext cx="2062162" cy="2889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Πηγαίνοντας στη βασική λογική του προγράμματος… </a:t>
            </a:r>
            <a:r>
              <a:rPr lang="en-US" altLang="el-GR" smtClean="0"/>
              <a:t/>
            </a:r>
            <a:br>
              <a:rPr lang="en-US" altLang="el-GR" smtClean="0"/>
            </a:br>
            <a:r>
              <a:rPr lang="el-GR" altLang="el-GR" smtClean="0"/>
              <a:t>θα πρέπει να πάμε σε </a:t>
            </a:r>
            <a:r>
              <a:rPr lang="en-US" altLang="el-GR" smtClean="0"/>
              <a:t>looping</a:t>
            </a:r>
            <a:endParaRPr lang="el-GR" altLang="el-GR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076825" y="1268413"/>
            <a:ext cx="3609975" cy="5113337"/>
          </a:xfrm>
        </p:spPr>
        <p:txBody>
          <a:bodyPr/>
          <a:lstStyle/>
          <a:p>
            <a:r>
              <a:rPr lang="el-GR" altLang="el-GR" dirty="0" smtClean="0"/>
              <a:t>Για να πετύχουμε το στόχο μας φτιάχνουμε ένα βασικό </a:t>
            </a:r>
            <a:r>
              <a:rPr lang="en-US" altLang="el-GR" dirty="0" smtClean="0">
                <a:solidFill>
                  <a:srgbClr val="003399"/>
                </a:solidFill>
              </a:rPr>
              <a:t>loop</a:t>
            </a:r>
            <a:r>
              <a:rPr lang="el-GR" altLang="el-GR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FE0709-4230-4808-858B-494D7AFDDC58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975C4C-B79C-4A51-A3B8-8991550D279D}" type="slidenum">
              <a:rPr lang="el-GR" altLang="el-GR" smtClean="0"/>
              <a:pPr>
                <a:defRPr/>
              </a:pPr>
              <a:t>15</a:t>
            </a:fld>
            <a:endParaRPr lang="el-GR" altLang="el-GR" dirty="0"/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36613"/>
            <a:ext cx="5037138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Για να δούμε τις λεπτομέρειες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FE0709-4230-4808-858B-494D7AFDDC58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01CDE1-ABB7-48CC-965C-654FE8AE3750}" type="slidenum">
              <a:rPr lang="el-GR" altLang="el-GR" smtClean="0"/>
              <a:pPr>
                <a:defRPr/>
              </a:pPr>
              <a:t>16</a:t>
            </a:fld>
            <a:endParaRPr lang="el-GR" altLang="el-GR" dirty="0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1" t="56853" r="35890"/>
          <a:stretch>
            <a:fillRect/>
          </a:stretch>
        </p:blipFill>
        <p:spPr bwMode="auto">
          <a:xfrm>
            <a:off x="2838450" y="1844675"/>
            <a:ext cx="390207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9663" y="1266825"/>
            <a:ext cx="1889125" cy="646113"/>
          </a:xfrm>
          <a:prstGeom prst="rect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3399"/>
                </a:solidFill>
              </a:rPr>
              <a:t>not true == false</a:t>
            </a:r>
          </a:p>
          <a:p>
            <a:pPr>
              <a:defRPr/>
            </a:pPr>
            <a:r>
              <a:rPr lang="en-US" dirty="0">
                <a:solidFill>
                  <a:srgbClr val="003399"/>
                </a:solidFill>
              </a:rPr>
              <a:t>not false == true</a:t>
            </a:r>
            <a:endParaRPr lang="el-GR" dirty="0">
              <a:solidFill>
                <a:srgbClr val="00339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24300" y="1844675"/>
            <a:ext cx="1008063" cy="7207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988" y="1230313"/>
            <a:ext cx="2241550" cy="1200150"/>
          </a:xfrm>
          <a:prstGeom prst="rect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>
            <a:defPPr>
              <a:defRPr lang="el-GR"/>
            </a:defPPr>
            <a:lvl1pPr>
              <a:defRPr>
                <a:solidFill>
                  <a:srgbClr val="003399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To while </a:t>
            </a:r>
            <a:r>
              <a:rPr lang="el-GR" dirty="0" smtClean="0">
                <a:solidFill>
                  <a:schemeClr val="tx1"/>
                </a:solidFill>
              </a:rPr>
              <a:t>θα κάνει </a:t>
            </a:r>
            <a:r>
              <a:rPr lang="en-US" dirty="0" smtClean="0"/>
              <a:t>loop </a:t>
            </a:r>
            <a:r>
              <a:rPr lang="el-GR" dirty="0" smtClean="0"/>
              <a:t>μέχρι η έκφραση να πάρει τιμή </a:t>
            </a:r>
            <a:r>
              <a:rPr lang="en-US" dirty="0" smtClean="0"/>
              <a:t>false</a:t>
            </a:r>
            <a:r>
              <a:rPr lang="el-GR" dirty="0" smtClean="0"/>
              <a:t>.</a:t>
            </a:r>
          </a:p>
        </p:txBody>
      </p: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2268538" y="1830388"/>
            <a:ext cx="569912" cy="735012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43663" y="2133600"/>
            <a:ext cx="2592387" cy="4246563"/>
          </a:xfrm>
          <a:prstGeom prst="rect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>
            <a:defPPr>
              <a:defRPr lang="el-GR"/>
            </a:defPPr>
            <a:lvl1pPr>
              <a:defRPr>
                <a:solidFill>
                  <a:srgbClr val="003399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Στη </a:t>
            </a:r>
            <a:r>
              <a:rPr lang="en-US" dirty="0" smtClean="0"/>
              <a:t>JavaScript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tx1"/>
                </a:solidFill>
              </a:rPr>
              <a:t>θα γράφαμε: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If(true) {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doSomething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doSomethingElse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defRPr/>
            </a:pPr>
            <a:endParaRPr lang="el-GR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Στην </a:t>
            </a:r>
            <a:r>
              <a:rPr lang="en-US" dirty="0" smtClean="0"/>
              <a:t>Python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στο τέλος της δήλωσης βάζουμε το χαρακτήρα «</a:t>
            </a:r>
            <a:r>
              <a:rPr lang="el-GR" b="1" dirty="0" smtClean="0"/>
              <a:t>:</a:t>
            </a:r>
            <a:r>
              <a:rPr lang="el-GR" dirty="0" smtClean="0">
                <a:solidFill>
                  <a:schemeClr val="tx1"/>
                </a:solidFill>
              </a:rPr>
              <a:t>».</a:t>
            </a:r>
          </a:p>
          <a:p>
            <a:pPr>
              <a:defRPr/>
            </a:pPr>
            <a:r>
              <a:rPr lang="el-GR" dirty="0" smtClean="0">
                <a:solidFill>
                  <a:schemeClr val="tx1"/>
                </a:solidFill>
              </a:rPr>
              <a:t>Οι </a:t>
            </a:r>
            <a:r>
              <a:rPr lang="el-GR" dirty="0" smtClean="0"/>
              <a:t>εσοχές</a:t>
            </a:r>
            <a:r>
              <a:rPr lang="el-GR" dirty="0" smtClean="0">
                <a:solidFill>
                  <a:schemeClr val="tx1"/>
                </a:solidFill>
              </a:rPr>
              <a:t> παίζουν πολύ μεγάλο ρόλο. </a:t>
            </a:r>
            <a:r>
              <a:rPr lang="el-GR" dirty="0" smtClean="0"/>
              <a:t>Βάζοντας εσοχή μπαίνουμε εντός του </a:t>
            </a:r>
            <a:r>
              <a:rPr lang="en-US" dirty="0" smtClean="0"/>
              <a:t>loop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l-GR" dirty="0" smtClean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751388" y="2600325"/>
            <a:ext cx="1692275" cy="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2700338" y="2781300"/>
            <a:ext cx="576262" cy="142875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4" name="Right Arrow 23"/>
          <p:cNvSpPr/>
          <p:nvPr/>
        </p:nvSpPr>
        <p:spPr>
          <a:xfrm>
            <a:off x="2700338" y="3479800"/>
            <a:ext cx="1004887" cy="144463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5" name="Right Arrow 24"/>
          <p:cNvSpPr/>
          <p:nvPr/>
        </p:nvSpPr>
        <p:spPr>
          <a:xfrm>
            <a:off x="2700338" y="3933825"/>
            <a:ext cx="1004887" cy="142875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6" name="Right Arrow 25"/>
          <p:cNvSpPr/>
          <p:nvPr/>
        </p:nvSpPr>
        <p:spPr>
          <a:xfrm>
            <a:off x="2724150" y="4391025"/>
            <a:ext cx="1004888" cy="142875"/>
          </a:xfrm>
          <a:prstGeom prst="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1" name="Left Brace 20"/>
          <p:cNvSpPr/>
          <p:nvPr/>
        </p:nvSpPr>
        <p:spPr>
          <a:xfrm>
            <a:off x="2124075" y="2781300"/>
            <a:ext cx="576263" cy="1752600"/>
          </a:xfrm>
          <a:prstGeom prst="leftBrace">
            <a:avLst/>
          </a:prstGeom>
          <a:ln w="19050">
            <a:solidFill>
              <a:srgbClr val="FF33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107950" y="2997200"/>
            <a:ext cx="1943100" cy="1200150"/>
          </a:xfrm>
          <a:prstGeom prst="rect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>
            <a:defPPr>
              <a:defRPr lang="el-GR"/>
            </a:defPPr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>
              <a:defRPr/>
            </a:pPr>
            <a:r>
              <a:rPr lang="el-GR" dirty="0" smtClean="0">
                <a:solidFill>
                  <a:srgbClr val="003399"/>
                </a:solidFill>
              </a:rPr>
              <a:t>Οτιδήποτε είναι με εσοχή κάτω από ένα </a:t>
            </a:r>
            <a:r>
              <a:rPr lang="en-US" dirty="0" smtClean="0">
                <a:solidFill>
                  <a:srgbClr val="003399"/>
                </a:solidFill>
              </a:rPr>
              <a:t>loop, </a:t>
            </a:r>
            <a:r>
              <a:rPr lang="el-GR" dirty="0" smtClean="0">
                <a:solidFill>
                  <a:srgbClr val="003399"/>
                </a:solidFill>
              </a:rPr>
              <a:t>ανήκει σε αυτό!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950" y="5045075"/>
            <a:ext cx="2444750" cy="369888"/>
          </a:xfrm>
          <a:prstGeom prst="rect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>
            <a:defPPr>
              <a:defRPr lang="el-GR"/>
            </a:defPPr>
            <a:lvl1pPr>
              <a:defRPr>
                <a:solidFill>
                  <a:srgbClr val="003399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>
              <a:defRPr/>
            </a:pPr>
            <a:r>
              <a:rPr lang="el-GR" dirty="0" smtClean="0"/>
              <a:t>Εκτός</a:t>
            </a:r>
            <a:r>
              <a:rPr lang="el-GR" dirty="0" smtClean="0">
                <a:solidFill>
                  <a:schemeClr val="tx1"/>
                </a:solidFill>
              </a:rPr>
              <a:t> του </a:t>
            </a:r>
            <a:r>
              <a:rPr lang="en-US" dirty="0" smtClean="0"/>
              <a:t>while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loop</a:t>
            </a:r>
            <a:endParaRPr lang="el-GR" dirty="0" smtClean="0"/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 flipV="1">
            <a:off x="2552700" y="4868863"/>
            <a:ext cx="434975" cy="36195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211638" y="2924175"/>
            <a:ext cx="1584325" cy="288925"/>
          </a:xfrm>
          <a:prstGeom prst="ellipse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3" name="Freeform 32"/>
          <p:cNvSpPr/>
          <p:nvPr/>
        </p:nvSpPr>
        <p:spPr>
          <a:xfrm>
            <a:off x="4622800" y="3057525"/>
            <a:ext cx="1668463" cy="2297113"/>
          </a:xfrm>
          <a:custGeom>
            <a:avLst/>
            <a:gdLst>
              <a:gd name="connsiteX0" fmla="*/ 1177748 w 1667897"/>
              <a:gd name="connsiteY0" fmla="*/ 0 h 2296972"/>
              <a:gd name="connsiteX1" fmla="*/ 1250900 w 1667897"/>
              <a:gd name="connsiteY1" fmla="*/ 21945 h 2296972"/>
              <a:gd name="connsiteX2" fmla="*/ 1272845 w 1667897"/>
              <a:gd name="connsiteY2" fmla="*/ 29260 h 2296972"/>
              <a:gd name="connsiteX3" fmla="*/ 1309421 w 1667897"/>
              <a:gd name="connsiteY3" fmla="*/ 36576 h 2296972"/>
              <a:gd name="connsiteX4" fmla="*/ 1389888 w 1667897"/>
              <a:gd name="connsiteY4" fmla="*/ 51206 h 2296972"/>
              <a:gd name="connsiteX5" fmla="*/ 1411834 w 1667897"/>
              <a:gd name="connsiteY5" fmla="*/ 58521 h 2296972"/>
              <a:gd name="connsiteX6" fmla="*/ 1470356 w 1667897"/>
              <a:gd name="connsiteY6" fmla="*/ 73152 h 2296972"/>
              <a:gd name="connsiteX7" fmla="*/ 1492301 w 1667897"/>
              <a:gd name="connsiteY7" fmla="*/ 87782 h 2296972"/>
              <a:gd name="connsiteX8" fmla="*/ 1521562 w 1667897"/>
              <a:gd name="connsiteY8" fmla="*/ 95097 h 2296972"/>
              <a:gd name="connsiteX9" fmla="*/ 1550823 w 1667897"/>
              <a:gd name="connsiteY9" fmla="*/ 124358 h 2296972"/>
              <a:gd name="connsiteX10" fmla="*/ 1572768 w 1667897"/>
              <a:gd name="connsiteY10" fmla="*/ 138988 h 2296972"/>
              <a:gd name="connsiteX11" fmla="*/ 1602029 w 1667897"/>
              <a:gd name="connsiteY11" fmla="*/ 204825 h 2296972"/>
              <a:gd name="connsiteX12" fmla="*/ 1616660 w 1667897"/>
              <a:gd name="connsiteY12" fmla="*/ 219456 h 2296972"/>
              <a:gd name="connsiteX13" fmla="*/ 1638605 w 1667897"/>
              <a:gd name="connsiteY13" fmla="*/ 329184 h 2296972"/>
              <a:gd name="connsiteX14" fmla="*/ 1653236 w 1667897"/>
              <a:gd name="connsiteY14" fmla="*/ 373075 h 2296972"/>
              <a:gd name="connsiteX15" fmla="*/ 1660551 w 1667897"/>
              <a:gd name="connsiteY15" fmla="*/ 416966 h 2296972"/>
              <a:gd name="connsiteX16" fmla="*/ 1660551 w 1667897"/>
              <a:gd name="connsiteY16" fmla="*/ 724204 h 2296972"/>
              <a:gd name="connsiteX17" fmla="*/ 1645920 w 1667897"/>
              <a:gd name="connsiteY17" fmla="*/ 797356 h 2296972"/>
              <a:gd name="connsiteX18" fmla="*/ 1638605 w 1667897"/>
              <a:gd name="connsiteY18" fmla="*/ 870508 h 2296972"/>
              <a:gd name="connsiteX19" fmla="*/ 1623975 w 1667897"/>
              <a:gd name="connsiteY19" fmla="*/ 914400 h 2296972"/>
              <a:gd name="connsiteX20" fmla="*/ 1616660 w 1667897"/>
              <a:gd name="connsiteY20" fmla="*/ 965606 h 2296972"/>
              <a:gd name="connsiteX21" fmla="*/ 1609344 w 1667897"/>
              <a:gd name="connsiteY21" fmla="*/ 994867 h 2296972"/>
              <a:gd name="connsiteX22" fmla="*/ 1602029 w 1667897"/>
              <a:gd name="connsiteY22" fmla="*/ 1031443 h 2296972"/>
              <a:gd name="connsiteX23" fmla="*/ 1594714 w 1667897"/>
              <a:gd name="connsiteY23" fmla="*/ 1060704 h 2296972"/>
              <a:gd name="connsiteX24" fmla="*/ 1565453 w 1667897"/>
              <a:gd name="connsiteY24" fmla="*/ 1192377 h 2296972"/>
              <a:gd name="connsiteX25" fmla="*/ 1550823 w 1667897"/>
              <a:gd name="connsiteY25" fmla="*/ 1236268 h 2296972"/>
              <a:gd name="connsiteX26" fmla="*/ 1543508 w 1667897"/>
              <a:gd name="connsiteY26" fmla="*/ 1258214 h 2296972"/>
              <a:gd name="connsiteX27" fmla="*/ 1521562 w 1667897"/>
              <a:gd name="connsiteY27" fmla="*/ 1324051 h 2296972"/>
              <a:gd name="connsiteX28" fmla="*/ 1506932 w 1667897"/>
              <a:gd name="connsiteY28" fmla="*/ 1345996 h 2296972"/>
              <a:gd name="connsiteX29" fmla="*/ 1484986 w 1667897"/>
              <a:gd name="connsiteY29" fmla="*/ 1397203 h 2296972"/>
              <a:gd name="connsiteX30" fmla="*/ 1470356 w 1667897"/>
              <a:gd name="connsiteY30" fmla="*/ 1419148 h 2296972"/>
              <a:gd name="connsiteX31" fmla="*/ 1448410 w 1667897"/>
              <a:gd name="connsiteY31" fmla="*/ 1477670 h 2296972"/>
              <a:gd name="connsiteX32" fmla="*/ 1426464 w 1667897"/>
              <a:gd name="connsiteY32" fmla="*/ 1521561 h 2296972"/>
              <a:gd name="connsiteX33" fmla="*/ 1411834 w 1667897"/>
              <a:gd name="connsiteY33" fmla="*/ 1565452 h 2296972"/>
              <a:gd name="connsiteX34" fmla="*/ 1397204 w 1667897"/>
              <a:gd name="connsiteY34" fmla="*/ 1587398 h 2296972"/>
              <a:gd name="connsiteX35" fmla="*/ 1389888 w 1667897"/>
              <a:gd name="connsiteY35" fmla="*/ 1609344 h 2296972"/>
              <a:gd name="connsiteX36" fmla="*/ 1360628 w 1667897"/>
              <a:gd name="connsiteY36" fmla="*/ 1653235 h 2296972"/>
              <a:gd name="connsiteX37" fmla="*/ 1345997 w 1667897"/>
              <a:gd name="connsiteY37" fmla="*/ 1675180 h 2296972"/>
              <a:gd name="connsiteX38" fmla="*/ 1338682 w 1667897"/>
              <a:gd name="connsiteY38" fmla="*/ 1697126 h 2296972"/>
              <a:gd name="connsiteX39" fmla="*/ 1316736 w 1667897"/>
              <a:gd name="connsiteY39" fmla="*/ 1719072 h 2296972"/>
              <a:gd name="connsiteX40" fmla="*/ 1265530 w 1667897"/>
              <a:gd name="connsiteY40" fmla="*/ 1755648 h 2296972"/>
              <a:gd name="connsiteX41" fmla="*/ 1243584 w 1667897"/>
              <a:gd name="connsiteY41" fmla="*/ 1762963 h 2296972"/>
              <a:gd name="connsiteX42" fmla="*/ 1221639 w 1667897"/>
              <a:gd name="connsiteY42" fmla="*/ 1777593 h 2296972"/>
              <a:gd name="connsiteX43" fmla="*/ 1141172 w 1667897"/>
              <a:gd name="connsiteY43" fmla="*/ 1814169 h 2296972"/>
              <a:gd name="connsiteX44" fmla="*/ 1104596 w 1667897"/>
              <a:gd name="connsiteY44" fmla="*/ 1843430 h 2296972"/>
              <a:gd name="connsiteX45" fmla="*/ 1082650 w 1667897"/>
              <a:gd name="connsiteY45" fmla="*/ 1850745 h 2296972"/>
              <a:gd name="connsiteX46" fmla="*/ 1046074 w 1667897"/>
              <a:gd name="connsiteY46" fmla="*/ 1872691 h 2296972"/>
              <a:gd name="connsiteX47" fmla="*/ 1024128 w 1667897"/>
              <a:gd name="connsiteY47" fmla="*/ 1894636 h 2296972"/>
              <a:gd name="connsiteX48" fmla="*/ 958292 w 1667897"/>
              <a:gd name="connsiteY48" fmla="*/ 1916582 h 2296972"/>
              <a:gd name="connsiteX49" fmla="*/ 936346 w 1667897"/>
              <a:gd name="connsiteY49" fmla="*/ 1923897 h 2296972"/>
              <a:gd name="connsiteX50" fmla="*/ 885140 w 1667897"/>
              <a:gd name="connsiteY50" fmla="*/ 1945843 h 2296972"/>
              <a:gd name="connsiteX51" fmla="*/ 863194 w 1667897"/>
              <a:gd name="connsiteY51" fmla="*/ 1960473 h 2296972"/>
              <a:gd name="connsiteX52" fmla="*/ 833933 w 1667897"/>
              <a:gd name="connsiteY52" fmla="*/ 1967788 h 2296972"/>
              <a:gd name="connsiteX53" fmla="*/ 811988 w 1667897"/>
              <a:gd name="connsiteY53" fmla="*/ 1975104 h 2296972"/>
              <a:gd name="connsiteX54" fmla="*/ 775412 w 1667897"/>
              <a:gd name="connsiteY54" fmla="*/ 1989734 h 2296972"/>
              <a:gd name="connsiteX55" fmla="*/ 709575 w 1667897"/>
              <a:gd name="connsiteY55" fmla="*/ 2018995 h 2296972"/>
              <a:gd name="connsiteX56" fmla="*/ 651053 w 1667897"/>
              <a:gd name="connsiteY56" fmla="*/ 2026310 h 2296972"/>
              <a:gd name="connsiteX57" fmla="*/ 607162 w 1667897"/>
              <a:gd name="connsiteY57" fmla="*/ 2033625 h 2296972"/>
              <a:gd name="connsiteX58" fmla="*/ 577901 w 1667897"/>
              <a:gd name="connsiteY58" fmla="*/ 2040940 h 2296972"/>
              <a:gd name="connsiteX59" fmla="*/ 534010 w 1667897"/>
              <a:gd name="connsiteY59" fmla="*/ 2048256 h 2296972"/>
              <a:gd name="connsiteX60" fmla="*/ 490119 w 1667897"/>
              <a:gd name="connsiteY60" fmla="*/ 2062886 h 2296972"/>
              <a:gd name="connsiteX61" fmla="*/ 446228 w 1667897"/>
              <a:gd name="connsiteY61" fmla="*/ 2070201 h 2296972"/>
              <a:gd name="connsiteX62" fmla="*/ 409652 w 1667897"/>
              <a:gd name="connsiteY62" fmla="*/ 2077516 h 2296972"/>
              <a:gd name="connsiteX63" fmla="*/ 365760 w 1667897"/>
              <a:gd name="connsiteY63" fmla="*/ 2084832 h 2296972"/>
              <a:gd name="connsiteX64" fmla="*/ 336500 w 1667897"/>
              <a:gd name="connsiteY64" fmla="*/ 2092147 h 2296972"/>
              <a:gd name="connsiteX65" fmla="*/ 285293 w 1667897"/>
              <a:gd name="connsiteY65" fmla="*/ 2099462 h 2296972"/>
              <a:gd name="connsiteX66" fmla="*/ 241402 w 1667897"/>
              <a:gd name="connsiteY66" fmla="*/ 2114092 h 2296972"/>
              <a:gd name="connsiteX67" fmla="*/ 146304 w 1667897"/>
              <a:gd name="connsiteY67" fmla="*/ 2136038 h 2296972"/>
              <a:gd name="connsiteX68" fmla="*/ 102413 w 1667897"/>
              <a:gd name="connsiteY68" fmla="*/ 2165299 h 2296972"/>
              <a:gd name="connsiteX69" fmla="*/ 36576 w 1667897"/>
              <a:gd name="connsiteY69" fmla="*/ 2216505 h 2296972"/>
              <a:gd name="connsiteX70" fmla="*/ 14631 w 1667897"/>
              <a:gd name="connsiteY70" fmla="*/ 2267712 h 2296972"/>
              <a:gd name="connsiteX71" fmla="*/ 0 w 1667897"/>
              <a:gd name="connsiteY71" fmla="*/ 2296972 h 229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67897" h="2296972">
                <a:moveTo>
                  <a:pt x="1177748" y="0"/>
                </a:moveTo>
                <a:cubicBezTo>
                  <a:pt x="1282058" y="34769"/>
                  <a:pt x="1173507" y="-167"/>
                  <a:pt x="1250900" y="21945"/>
                </a:cubicBezTo>
                <a:cubicBezTo>
                  <a:pt x="1258314" y="24063"/>
                  <a:pt x="1265365" y="27390"/>
                  <a:pt x="1272845" y="29260"/>
                </a:cubicBezTo>
                <a:cubicBezTo>
                  <a:pt x="1284907" y="32276"/>
                  <a:pt x="1297284" y="33879"/>
                  <a:pt x="1309421" y="36576"/>
                </a:cubicBezTo>
                <a:cubicBezTo>
                  <a:pt x="1371493" y="50370"/>
                  <a:pt x="1301146" y="38529"/>
                  <a:pt x="1389888" y="51206"/>
                </a:cubicBezTo>
                <a:cubicBezTo>
                  <a:pt x="1397203" y="53644"/>
                  <a:pt x="1404395" y="56492"/>
                  <a:pt x="1411834" y="58521"/>
                </a:cubicBezTo>
                <a:cubicBezTo>
                  <a:pt x="1431233" y="63812"/>
                  <a:pt x="1470356" y="73152"/>
                  <a:pt x="1470356" y="73152"/>
                </a:cubicBezTo>
                <a:cubicBezTo>
                  <a:pt x="1477671" y="78029"/>
                  <a:pt x="1484220" y="84319"/>
                  <a:pt x="1492301" y="87782"/>
                </a:cubicBezTo>
                <a:cubicBezTo>
                  <a:pt x="1501542" y="91742"/>
                  <a:pt x="1513036" y="89769"/>
                  <a:pt x="1521562" y="95097"/>
                </a:cubicBezTo>
                <a:cubicBezTo>
                  <a:pt x="1533259" y="102408"/>
                  <a:pt x="1539346" y="116707"/>
                  <a:pt x="1550823" y="124358"/>
                </a:cubicBezTo>
                <a:lnTo>
                  <a:pt x="1572768" y="138988"/>
                </a:lnTo>
                <a:cubicBezTo>
                  <a:pt x="1584369" y="173789"/>
                  <a:pt x="1582157" y="179985"/>
                  <a:pt x="1602029" y="204825"/>
                </a:cubicBezTo>
                <a:cubicBezTo>
                  <a:pt x="1606338" y="210211"/>
                  <a:pt x="1611783" y="214579"/>
                  <a:pt x="1616660" y="219456"/>
                </a:cubicBezTo>
                <a:cubicBezTo>
                  <a:pt x="1622785" y="262333"/>
                  <a:pt x="1624497" y="286863"/>
                  <a:pt x="1638605" y="329184"/>
                </a:cubicBezTo>
                <a:lnTo>
                  <a:pt x="1653236" y="373075"/>
                </a:lnTo>
                <a:cubicBezTo>
                  <a:pt x="1655674" y="387705"/>
                  <a:pt x="1659455" y="402174"/>
                  <a:pt x="1660551" y="416966"/>
                </a:cubicBezTo>
                <a:cubicBezTo>
                  <a:pt x="1669008" y="531141"/>
                  <a:pt x="1671600" y="610029"/>
                  <a:pt x="1660551" y="724204"/>
                </a:cubicBezTo>
                <a:cubicBezTo>
                  <a:pt x="1658156" y="748955"/>
                  <a:pt x="1645920" y="797356"/>
                  <a:pt x="1645920" y="797356"/>
                </a:cubicBezTo>
                <a:cubicBezTo>
                  <a:pt x="1643482" y="821740"/>
                  <a:pt x="1643121" y="846422"/>
                  <a:pt x="1638605" y="870508"/>
                </a:cubicBezTo>
                <a:cubicBezTo>
                  <a:pt x="1635763" y="885666"/>
                  <a:pt x="1623975" y="914400"/>
                  <a:pt x="1623975" y="914400"/>
                </a:cubicBezTo>
                <a:cubicBezTo>
                  <a:pt x="1621537" y="931469"/>
                  <a:pt x="1619744" y="948642"/>
                  <a:pt x="1616660" y="965606"/>
                </a:cubicBezTo>
                <a:cubicBezTo>
                  <a:pt x="1614861" y="975498"/>
                  <a:pt x="1611525" y="985053"/>
                  <a:pt x="1609344" y="994867"/>
                </a:cubicBezTo>
                <a:cubicBezTo>
                  <a:pt x="1606647" y="1007004"/>
                  <a:pt x="1604726" y="1019306"/>
                  <a:pt x="1602029" y="1031443"/>
                </a:cubicBezTo>
                <a:cubicBezTo>
                  <a:pt x="1599848" y="1041257"/>
                  <a:pt x="1596821" y="1050873"/>
                  <a:pt x="1594714" y="1060704"/>
                </a:cubicBezTo>
                <a:cubicBezTo>
                  <a:pt x="1587753" y="1093188"/>
                  <a:pt x="1576725" y="1158559"/>
                  <a:pt x="1565453" y="1192377"/>
                </a:cubicBezTo>
                <a:lnTo>
                  <a:pt x="1550823" y="1236268"/>
                </a:lnTo>
                <a:cubicBezTo>
                  <a:pt x="1548385" y="1243583"/>
                  <a:pt x="1545378" y="1250733"/>
                  <a:pt x="1543508" y="1258214"/>
                </a:cubicBezTo>
                <a:cubicBezTo>
                  <a:pt x="1536523" y="1286151"/>
                  <a:pt x="1535334" y="1296507"/>
                  <a:pt x="1521562" y="1324051"/>
                </a:cubicBezTo>
                <a:cubicBezTo>
                  <a:pt x="1517630" y="1331914"/>
                  <a:pt x="1511294" y="1338363"/>
                  <a:pt x="1506932" y="1345996"/>
                </a:cubicBezTo>
                <a:cubicBezTo>
                  <a:pt x="1446049" y="1452540"/>
                  <a:pt x="1526016" y="1315141"/>
                  <a:pt x="1484986" y="1397203"/>
                </a:cubicBezTo>
                <a:cubicBezTo>
                  <a:pt x="1481054" y="1405066"/>
                  <a:pt x="1475233" y="1411833"/>
                  <a:pt x="1470356" y="1419148"/>
                </a:cubicBezTo>
                <a:cubicBezTo>
                  <a:pt x="1451574" y="1494266"/>
                  <a:pt x="1477103" y="1401152"/>
                  <a:pt x="1448410" y="1477670"/>
                </a:cubicBezTo>
                <a:cubicBezTo>
                  <a:pt x="1432233" y="1520811"/>
                  <a:pt x="1453136" y="1494890"/>
                  <a:pt x="1426464" y="1521561"/>
                </a:cubicBezTo>
                <a:cubicBezTo>
                  <a:pt x="1421587" y="1536191"/>
                  <a:pt x="1420388" y="1552620"/>
                  <a:pt x="1411834" y="1565452"/>
                </a:cubicBezTo>
                <a:cubicBezTo>
                  <a:pt x="1406957" y="1572767"/>
                  <a:pt x="1401136" y="1579534"/>
                  <a:pt x="1397204" y="1587398"/>
                </a:cubicBezTo>
                <a:cubicBezTo>
                  <a:pt x="1393755" y="1594295"/>
                  <a:pt x="1393633" y="1602603"/>
                  <a:pt x="1389888" y="1609344"/>
                </a:cubicBezTo>
                <a:cubicBezTo>
                  <a:pt x="1381349" y="1624715"/>
                  <a:pt x="1370382" y="1638605"/>
                  <a:pt x="1360628" y="1653235"/>
                </a:cubicBezTo>
                <a:lnTo>
                  <a:pt x="1345997" y="1675180"/>
                </a:lnTo>
                <a:cubicBezTo>
                  <a:pt x="1343559" y="1682495"/>
                  <a:pt x="1342959" y="1690710"/>
                  <a:pt x="1338682" y="1697126"/>
                </a:cubicBezTo>
                <a:cubicBezTo>
                  <a:pt x="1332943" y="1705734"/>
                  <a:pt x="1324591" y="1712339"/>
                  <a:pt x="1316736" y="1719072"/>
                </a:cubicBezTo>
                <a:cubicBezTo>
                  <a:pt x="1312098" y="1723047"/>
                  <a:pt x="1274791" y="1751017"/>
                  <a:pt x="1265530" y="1755648"/>
                </a:cubicBezTo>
                <a:cubicBezTo>
                  <a:pt x="1258633" y="1759096"/>
                  <a:pt x="1250899" y="1760525"/>
                  <a:pt x="1243584" y="1762963"/>
                </a:cubicBezTo>
                <a:cubicBezTo>
                  <a:pt x="1236269" y="1767840"/>
                  <a:pt x="1229502" y="1773661"/>
                  <a:pt x="1221639" y="1777593"/>
                </a:cubicBezTo>
                <a:cubicBezTo>
                  <a:pt x="1187919" y="1794453"/>
                  <a:pt x="1181372" y="1773969"/>
                  <a:pt x="1141172" y="1814169"/>
                </a:cubicBezTo>
                <a:cubicBezTo>
                  <a:pt x="1127564" y="1827777"/>
                  <a:pt x="1123051" y="1834203"/>
                  <a:pt x="1104596" y="1843430"/>
                </a:cubicBezTo>
                <a:cubicBezTo>
                  <a:pt x="1097699" y="1846878"/>
                  <a:pt x="1089965" y="1848307"/>
                  <a:pt x="1082650" y="1850745"/>
                </a:cubicBezTo>
                <a:cubicBezTo>
                  <a:pt x="1037095" y="1896303"/>
                  <a:pt x="1103042" y="1834714"/>
                  <a:pt x="1046074" y="1872691"/>
                </a:cubicBezTo>
                <a:cubicBezTo>
                  <a:pt x="1037466" y="1878429"/>
                  <a:pt x="1032901" y="1889153"/>
                  <a:pt x="1024128" y="1894636"/>
                </a:cubicBezTo>
                <a:cubicBezTo>
                  <a:pt x="1002887" y="1907911"/>
                  <a:pt x="981404" y="1909979"/>
                  <a:pt x="958292" y="1916582"/>
                </a:cubicBezTo>
                <a:cubicBezTo>
                  <a:pt x="950878" y="1918700"/>
                  <a:pt x="943661" y="1921459"/>
                  <a:pt x="936346" y="1923897"/>
                </a:cubicBezTo>
                <a:cubicBezTo>
                  <a:pt x="881253" y="1960627"/>
                  <a:pt x="951267" y="1917503"/>
                  <a:pt x="885140" y="1945843"/>
                </a:cubicBezTo>
                <a:cubicBezTo>
                  <a:pt x="877059" y="1949306"/>
                  <a:pt x="871275" y="1957010"/>
                  <a:pt x="863194" y="1960473"/>
                </a:cubicBezTo>
                <a:cubicBezTo>
                  <a:pt x="853953" y="1964433"/>
                  <a:pt x="843600" y="1965026"/>
                  <a:pt x="833933" y="1967788"/>
                </a:cubicBezTo>
                <a:cubicBezTo>
                  <a:pt x="826519" y="1969906"/>
                  <a:pt x="819208" y="1972396"/>
                  <a:pt x="811988" y="1975104"/>
                </a:cubicBezTo>
                <a:cubicBezTo>
                  <a:pt x="799693" y="1979715"/>
                  <a:pt x="787411" y="1984401"/>
                  <a:pt x="775412" y="1989734"/>
                </a:cubicBezTo>
                <a:cubicBezTo>
                  <a:pt x="754465" y="1999044"/>
                  <a:pt x="732121" y="2013792"/>
                  <a:pt x="709575" y="2018995"/>
                </a:cubicBezTo>
                <a:cubicBezTo>
                  <a:pt x="690419" y="2023416"/>
                  <a:pt x="670515" y="2023530"/>
                  <a:pt x="651053" y="2026310"/>
                </a:cubicBezTo>
                <a:cubicBezTo>
                  <a:pt x="636370" y="2028408"/>
                  <a:pt x="621706" y="2030716"/>
                  <a:pt x="607162" y="2033625"/>
                </a:cubicBezTo>
                <a:cubicBezTo>
                  <a:pt x="597303" y="2035597"/>
                  <a:pt x="587760" y="2038968"/>
                  <a:pt x="577901" y="2040940"/>
                </a:cubicBezTo>
                <a:cubicBezTo>
                  <a:pt x="563357" y="2043849"/>
                  <a:pt x="548399" y="2044659"/>
                  <a:pt x="534010" y="2048256"/>
                </a:cubicBezTo>
                <a:cubicBezTo>
                  <a:pt x="519049" y="2051996"/>
                  <a:pt x="505080" y="2059146"/>
                  <a:pt x="490119" y="2062886"/>
                </a:cubicBezTo>
                <a:cubicBezTo>
                  <a:pt x="475730" y="2066483"/>
                  <a:pt x="460821" y="2067548"/>
                  <a:pt x="446228" y="2070201"/>
                </a:cubicBezTo>
                <a:cubicBezTo>
                  <a:pt x="433995" y="2072425"/>
                  <a:pt x="421885" y="2075292"/>
                  <a:pt x="409652" y="2077516"/>
                </a:cubicBezTo>
                <a:cubicBezTo>
                  <a:pt x="395059" y="2080169"/>
                  <a:pt x="380304" y="2081923"/>
                  <a:pt x="365760" y="2084832"/>
                </a:cubicBezTo>
                <a:cubicBezTo>
                  <a:pt x="355902" y="2086804"/>
                  <a:pt x="346391" y="2090349"/>
                  <a:pt x="336500" y="2092147"/>
                </a:cubicBezTo>
                <a:cubicBezTo>
                  <a:pt x="319536" y="2095231"/>
                  <a:pt x="302362" y="2097024"/>
                  <a:pt x="285293" y="2099462"/>
                </a:cubicBezTo>
                <a:cubicBezTo>
                  <a:pt x="270663" y="2104339"/>
                  <a:pt x="256363" y="2110352"/>
                  <a:pt x="241402" y="2114092"/>
                </a:cubicBezTo>
                <a:cubicBezTo>
                  <a:pt x="170818" y="2131739"/>
                  <a:pt x="202597" y="2124780"/>
                  <a:pt x="146304" y="2136038"/>
                </a:cubicBezTo>
                <a:cubicBezTo>
                  <a:pt x="75555" y="2171413"/>
                  <a:pt x="147095" y="2131787"/>
                  <a:pt x="102413" y="2165299"/>
                </a:cubicBezTo>
                <a:cubicBezTo>
                  <a:pt x="32411" y="2217801"/>
                  <a:pt x="81254" y="2171829"/>
                  <a:pt x="36576" y="2216505"/>
                </a:cubicBezTo>
                <a:cubicBezTo>
                  <a:pt x="19422" y="2267969"/>
                  <a:pt x="41747" y="2204441"/>
                  <a:pt x="14631" y="2267712"/>
                </a:cubicBezTo>
                <a:cubicBezTo>
                  <a:pt x="2024" y="2297130"/>
                  <a:pt x="14648" y="2282326"/>
                  <a:pt x="0" y="2296972"/>
                </a:cubicBezTo>
              </a:path>
            </a:pathLst>
          </a:cu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4" name="TextBox 33"/>
          <p:cNvSpPr txBox="1"/>
          <p:nvPr/>
        </p:nvSpPr>
        <p:spPr>
          <a:xfrm>
            <a:off x="3336925" y="5354638"/>
            <a:ext cx="2943225" cy="923925"/>
          </a:xfrm>
          <a:prstGeom prst="rect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spAutoFit/>
          </a:bodyPr>
          <a:lstStyle>
            <a:defPPr>
              <a:defRPr lang="el-GR"/>
            </a:defPPr>
            <a:lvl1pPr>
              <a:defRPr>
                <a:solidFill>
                  <a:srgbClr val="003399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>
              <a:defRPr/>
            </a:pPr>
            <a:r>
              <a:rPr lang="el-GR" dirty="0" smtClean="0"/>
              <a:t>Προσοχή: </a:t>
            </a:r>
            <a:r>
              <a:rPr lang="el-GR" dirty="0" smtClean="0">
                <a:solidFill>
                  <a:schemeClr val="tx1"/>
                </a:solidFill>
              </a:rPr>
              <a:t>Η είσοδος που παίρνουμε από το χρήστη είναι τύπου </a:t>
            </a:r>
            <a:r>
              <a:rPr lang="en-US" dirty="0" smtClean="0">
                <a:solidFill>
                  <a:schemeClr val="tx1"/>
                </a:solidFill>
              </a:rPr>
              <a:t>string.</a:t>
            </a:r>
            <a:endParaRPr lang="el-G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Και αν τρέξουμε το πρόγραμμά μας…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FE0709-4230-4808-858B-494D7AFDDC58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7DAFA5-67FB-4610-A3CC-79715FB5C229}" type="slidenum">
              <a:rPr lang="el-GR" altLang="el-GR" smtClean="0"/>
              <a:pPr>
                <a:defRPr/>
              </a:pPr>
              <a:t>17</a:t>
            </a:fld>
            <a:endParaRPr lang="el-GR" altLang="el-GR" dirty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25513"/>
            <a:ext cx="8418513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75" y="1773238"/>
            <a:ext cx="4481513" cy="36004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>
                <a:solidFill>
                  <a:srgbClr val="003399"/>
                </a:solidFill>
              </a:rPr>
              <a:t>Δοκιμάστε μόνοι σας</a:t>
            </a:r>
            <a:r>
              <a:rPr lang="el-GR" dirty="0" smtClean="0"/>
              <a:t>:</a:t>
            </a:r>
          </a:p>
          <a:p>
            <a:pPr lvl="1">
              <a:defRPr/>
            </a:pPr>
            <a:r>
              <a:rPr lang="el-GR" dirty="0" smtClean="0"/>
              <a:t>Να δημιουργήσετε </a:t>
            </a:r>
            <a:r>
              <a:rPr lang="el-GR" dirty="0" smtClean="0">
                <a:solidFill>
                  <a:srgbClr val="003399"/>
                </a:solidFill>
              </a:rPr>
              <a:t>συντακτικά λάθη</a:t>
            </a:r>
            <a:r>
              <a:rPr lang="el-GR" dirty="0" smtClean="0"/>
              <a:t>, για να εξερευνήσετε τα διάφορα μηνύματα λάθους.</a:t>
            </a:r>
          </a:p>
          <a:p>
            <a:pPr lvl="1">
              <a:defRPr/>
            </a:pPr>
            <a:r>
              <a:rPr lang="el-GR" dirty="0" smtClean="0"/>
              <a:t>Να δώσετε στο πρόγραμμα </a:t>
            </a:r>
            <a:r>
              <a:rPr lang="el-GR" dirty="0" smtClean="0">
                <a:solidFill>
                  <a:srgbClr val="003399"/>
                </a:solidFill>
              </a:rPr>
              <a:t>λάθος είσοδο </a:t>
            </a:r>
            <a:r>
              <a:rPr lang="el-GR" dirty="0" smtClean="0"/>
              <a:t>(πχ. </a:t>
            </a:r>
            <a:r>
              <a:rPr lang="en-US" dirty="0" smtClean="0"/>
              <a:t>xyz</a:t>
            </a:r>
            <a:r>
              <a:rPr lang="el-GR" dirty="0" smtClean="0"/>
              <a:t>).</a:t>
            </a:r>
            <a:endParaRPr lang="en-US" dirty="0" smtClean="0"/>
          </a:p>
          <a:p>
            <a:pPr lvl="1">
              <a:defRPr/>
            </a:pPr>
            <a:r>
              <a:rPr lang="el-GR" dirty="0" smtClean="0"/>
              <a:t>Να χρησιμοποιήσετε δηλώσεις </a:t>
            </a:r>
            <a:r>
              <a:rPr lang="en-US" dirty="0" smtClean="0">
                <a:solidFill>
                  <a:srgbClr val="003399"/>
                </a:solidFill>
              </a:rPr>
              <a:t>print </a:t>
            </a:r>
            <a:r>
              <a:rPr lang="el-GR" dirty="0" smtClean="0">
                <a:solidFill>
                  <a:srgbClr val="003399"/>
                </a:solidFill>
              </a:rPr>
              <a:t>εντός και εκτός των </a:t>
            </a:r>
            <a:r>
              <a:rPr lang="en-US" dirty="0" smtClean="0">
                <a:solidFill>
                  <a:srgbClr val="003399"/>
                </a:solidFill>
              </a:rPr>
              <a:t>loop</a:t>
            </a:r>
            <a:r>
              <a:rPr lang="en-US" dirty="0" smtClean="0"/>
              <a:t>, </a:t>
            </a:r>
            <a:r>
              <a:rPr lang="el-GR" dirty="0" smtClean="0"/>
              <a:t>ώστε να κατανοήσετε το πώς συμπεριφέρεται το πρόγραμμα.</a:t>
            </a:r>
          </a:p>
          <a:p>
            <a:pPr lvl="1">
              <a:defRPr/>
            </a:pPr>
            <a:r>
              <a:rPr lang="el-GR" dirty="0" smtClean="0"/>
              <a:t>Αλλάξτε τη </a:t>
            </a:r>
            <a:r>
              <a:rPr lang="el-GR" dirty="0" smtClean="0">
                <a:solidFill>
                  <a:srgbClr val="003399"/>
                </a:solidFill>
              </a:rPr>
              <a:t>δεξαμενή επιλογής αριθμών</a:t>
            </a:r>
            <a:r>
              <a:rPr lang="el-GR" dirty="0" smtClean="0"/>
              <a:t>.</a:t>
            </a:r>
          </a:p>
          <a:p>
            <a:pPr lvl="1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BD50FF-C0A5-42F9-94F8-F73AEF9A5C7F}" type="slidenum">
              <a:rPr lang="el-GR" altLang="el-GR" smtClean="0"/>
              <a:pPr>
                <a:defRPr/>
              </a:pPr>
              <a:t>18</a:t>
            </a:fld>
            <a:endParaRPr lang="el-GR" alt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A68F48-AF40-4FCB-8B2F-7BEFC7C41AB2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pic>
        <p:nvPicPr>
          <p:cNvPr id="41988" name="Picture 7" descr="C:\Users\Administrator\Desktop\Introdu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814888"/>
            <a:ext cx="2036763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Τι είδαμε μέχρι τώρα;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3097212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dirty="0" smtClean="0"/>
              <a:t>Φτιάξαμε ένα πρώτο πρόγραμμα σε </a:t>
            </a:r>
            <a:r>
              <a:rPr lang="en-US" dirty="0" smtClean="0"/>
              <a:t>Python </a:t>
            </a:r>
            <a:r>
              <a:rPr lang="el-GR" dirty="0" smtClean="0"/>
              <a:t>και είδαμε ότι </a:t>
            </a:r>
            <a:r>
              <a:rPr lang="el-GR" dirty="0" smtClean="0">
                <a:solidFill>
                  <a:srgbClr val="003399"/>
                </a:solidFill>
              </a:rPr>
              <a:t>δεν είναι τόσο διαφορετική</a:t>
            </a:r>
            <a:r>
              <a:rPr lang="el-GR" dirty="0" smtClean="0"/>
              <a:t> από τη </a:t>
            </a:r>
            <a:r>
              <a:rPr lang="en-US" dirty="0" smtClean="0"/>
              <a:t>JavaScript. </a:t>
            </a:r>
            <a:r>
              <a:rPr lang="el-GR" dirty="0" smtClean="0"/>
              <a:t>Πολλές γλώσσες έχουν πολλά κοινά σημεία, αλλά η κάθε μία χρησιμοποιεί δική της σύνταξη.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Συνήθως διαλέγουμε μία γλώσσα προγραμματισμού με βάση την </a:t>
            </a:r>
            <a:r>
              <a:rPr lang="el-GR" dirty="0" smtClean="0">
                <a:solidFill>
                  <a:srgbClr val="003399"/>
                </a:solidFill>
              </a:rPr>
              <a:t>προτίμησή</a:t>
            </a:r>
            <a:r>
              <a:rPr lang="el-GR" dirty="0" smtClean="0"/>
              <a:t> μας ή το </a:t>
            </a:r>
            <a:r>
              <a:rPr lang="el-GR" dirty="0" smtClean="0">
                <a:solidFill>
                  <a:srgbClr val="003399"/>
                </a:solidFill>
              </a:rPr>
              <a:t>τι θέλουμε να πετύχουμε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Κάθε γλώσσα έχει τα δικά της </a:t>
            </a:r>
            <a:r>
              <a:rPr lang="el-GR" dirty="0" smtClean="0">
                <a:solidFill>
                  <a:srgbClr val="003399"/>
                </a:solidFill>
              </a:rPr>
              <a:t>θετικά και αρνητικά σημεία</a:t>
            </a:r>
            <a:r>
              <a:rPr lang="el-GR" dirty="0" smtClean="0"/>
              <a:t>.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 smtClean="0"/>
              <a:t>Στη συνέχεια θα επικεντρωθούμε στην </a:t>
            </a:r>
            <a:r>
              <a:rPr lang="en-US" dirty="0" smtClean="0">
                <a:solidFill>
                  <a:srgbClr val="003399"/>
                </a:solidFill>
              </a:rPr>
              <a:t>Python</a:t>
            </a:r>
            <a:r>
              <a:rPr lang="en-US" dirty="0" smtClean="0"/>
              <a:t> </a:t>
            </a:r>
            <a:r>
              <a:rPr lang="el-GR" dirty="0" smtClean="0"/>
              <a:t>και θα ασχοληθούμε με τη δημιουργία και χρήση </a:t>
            </a:r>
            <a:r>
              <a:rPr lang="el-GR" dirty="0" smtClean="0">
                <a:solidFill>
                  <a:srgbClr val="003399"/>
                </a:solidFill>
              </a:rPr>
              <a:t>αφαιρέσεων</a:t>
            </a:r>
            <a:r>
              <a:rPr lang="el-GR" dirty="0" smtClean="0"/>
              <a:t>. 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267200"/>
            <a:ext cx="62404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F03F47-2B85-4B92-A149-85E192F41843}" type="datetime1">
              <a:rPr lang="el-GR" altLang="el-GR"/>
              <a:pPr>
                <a:defRPr/>
              </a:pPr>
              <a:t>14/4/2019</a:t>
            </a:fld>
            <a:endParaRPr lang="el-GR" altLang="el-GR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Ερωτήσεις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47EA0D-D5EA-4B97-BF33-B72E06A9C9B8}" type="slidenum">
              <a:rPr lang="el-GR" altLang="el-GR"/>
              <a:pPr>
                <a:defRPr/>
              </a:pPr>
              <a:t>19</a:t>
            </a:fld>
            <a:endParaRPr lang="el-GR" altLang="el-GR"/>
          </a:p>
        </p:txBody>
      </p:sp>
      <p:pic>
        <p:nvPicPr>
          <p:cNvPr id="6" name="Picture 2" descr="C:\Users\Giannis\Desktop\New folder (2)\Images\naden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00638"/>
            <a:ext cx="265430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Giannis\Desktop\New folder (2)\Images\question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688" y="20605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Python</a:t>
            </a:r>
            <a:endParaRPr lang="el-GR" altLang="el-GR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l-GR" altLang="el-GR" dirty="0" smtClean="0"/>
              <a:t>Θα ασχοληθούμε με μια </a:t>
            </a:r>
            <a:r>
              <a:rPr lang="el-GR" altLang="el-GR" dirty="0" smtClean="0">
                <a:solidFill>
                  <a:srgbClr val="003399"/>
                </a:solidFill>
              </a:rPr>
              <a:t>δημοφιλή</a:t>
            </a:r>
            <a:r>
              <a:rPr lang="el-GR" altLang="el-GR" dirty="0" smtClean="0"/>
              <a:t> γλώσσα που τρέχει σε </a:t>
            </a:r>
            <a:r>
              <a:rPr lang="en-US" altLang="el-GR" dirty="0" smtClean="0">
                <a:solidFill>
                  <a:srgbClr val="003399"/>
                </a:solidFill>
              </a:rPr>
              <a:t>Linux</a:t>
            </a:r>
            <a:r>
              <a:rPr lang="en-US" altLang="el-GR" dirty="0" smtClean="0"/>
              <a:t>, </a:t>
            </a:r>
            <a:r>
              <a:rPr lang="en-US" altLang="el-GR" dirty="0" smtClean="0">
                <a:solidFill>
                  <a:srgbClr val="003399"/>
                </a:solidFill>
              </a:rPr>
              <a:t>Windows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smtClean="0">
                <a:solidFill>
                  <a:srgbClr val="003399"/>
                </a:solidFill>
              </a:rPr>
              <a:t>Mac</a:t>
            </a:r>
            <a:r>
              <a:rPr lang="en-US" altLang="el-GR" dirty="0" smtClean="0"/>
              <a:t>, </a:t>
            </a:r>
            <a:r>
              <a:rPr lang="el-GR" altLang="el-GR" dirty="0" smtClean="0"/>
              <a:t>την </a:t>
            </a:r>
            <a:r>
              <a:rPr lang="en-US" altLang="el-GR" dirty="0" smtClean="0">
                <a:solidFill>
                  <a:srgbClr val="003399"/>
                </a:solidFill>
              </a:rPr>
              <a:t>Python</a:t>
            </a:r>
            <a:r>
              <a:rPr lang="en-US" altLang="el-GR" dirty="0" smtClean="0"/>
              <a:t>.</a:t>
            </a:r>
          </a:p>
          <a:p>
            <a:pPr>
              <a:defRPr/>
            </a:pPr>
            <a:endParaRPr lang="en-US" altLang="el-GR" dirty="0" smtClean="0"/>
          </a:p>
          <a:p>
            <a:pPr>
              <a:defRPr/>
            </a:pPr>
            <a:r>
              <a:rPr lang="el-GR" altLang="el-GR" dirty="0" smtClean="0"/>
              <a:t>Βλέποντας περισσότερες γλώσσες θα σας δώσει μία πιο </a:t>
            </a:r>
            <a:r>
              <a:rPr lang="el-GR" altLang="el-GR" dirty="0" smtClean="0">
                <a:solidFill>
                  <a:srgbClr val="003399"/>
                </a:solidFill>
              </a:rPr>
              <a:t>ευρεία προοπτική </a:t>
            </a:r>
            <a:r>
              <a:rPr lang="el-GR" altLang="el-GR" dirty="0" smtClean="0"/>
              <a:t>σε σχέση με τον προγραμματισμό.</a:t>
            </a:r>
          </a:p>
          <a:p>
            <a:pPr>
              <a:defRPr/>
            </a:pPr>
            <a:endParaRPr lang="en-US" altLang="el-GR" dirty="0" smtClean="0"/>
          </a:p>
          <a:p>
            <a:pPr>
              <a:defRPr/>
            </a:pPr>
            <a:r>
              <a:rPr lang="el-GR" altLang="el-GR" dirty="0" smtClean="0"/>
              <a:t>Διαφορετικές γλώσσες μπορούν να σε οδηγήσουν στην </a:t>
            </a:r>
            <a:r>
              <a:rPr lang="el-GR" altLang="el-GR" dirty="0" smtClean="0">
                <a:solidFill>
                  <a:srgbClr val="003399"/>
                </a:solidFill>
              </a:rPr>
              <a:t>επίτευξη του ίδιου σκοπού</a:t>
            </a:r>
            <a:r>
              <a:rPr lang="el-GR" altLang="el-GR" dirty="0" smtClean="0"/>
              <a:t>, χρησιμοποιώντας όμως </a:t>
            </a:r>
            <a:r>
              <a:rPr lang="el-GR" altLang="el-GR" dirty="0" smtClean="0">
                <a:solidFill>
                  <a:srgbClr val="003399"/>
                </a:solidFill>
              </a:rPr>
              <a:t>διαφορετικό συντακτικό</a:t>
            </a:r>
            <a:r>
              <a:rPr lang="el-GR" altLang="el-GR" dirty="0" smtClean="0"/>
              <a:t>.</a:t>
            </a:r>
          </a:p>
          <a:p>
            <a:pPr>
              <a:defRPr/>
            </a:pPr>
            <a:endParaRPr lang="en-US" altLang="el-GR" dirty="0" smtClean="0"/>
          </a:p>
          <a:p>
            <a:pPr>
              <a:defRPr/>
            </a:pPr>
            <a:r>
              <a:rPr lang="el-GR" altLang="el-GR" dirty="0" smtClean="0"/>
              <a:t>Η </a:t>
            </a:r>
            <a:r>
              <a:rPr lang="en-US" altLang="el-GR" dirty="0" smtClean="0"/>
              <a:t>Python </a:t>
            </a:r>
            <a:r>
              <a:rPr lang="el-GR" altLang="el-GR" dirty="0" smtClean="0"/>
              <a:t>έχει σχεδιαστε</a:t>
            </a:r>
            <a:r>
              <a:rPr lang="el-GR" altLang="el-GR" dirty="0"/>
              <a:t>ί</a:t>
            </a:r>
            <a:r>
              <a:rPr lang="el-GR" altLang="el-GR" dirty="0" smtClean="0"/>
              <a:t> ώστε να είναι </a:t>
            </a:r>
            <a:r>
              <a:rPr lang="el-GR" altLang="el-GR" dirty="0" smtClean="0">
                <a:solidFill>
                  <a:srgbClr val="003399"/>
                </a:solidFill>
              </a:rPr>
              <a:t>ευανάγνωστη</a:t>
            </a:r>
            <a:r>
              <a:rPr lang="el-GR" altLang="el-GR" dirty="0" smtClean="0"/>
              <a:t> (</a:t>
            </a:r>
            <a:r>
              <a:rPr lang="en-US" altLang="el-GR" dirty="0" smtClean="0">
                <a:solidFill>
                  <a:srgbClr val="003399"/>
                </a:solidFill>
              </a:rPr>
              <a:t>readable</a:t>
            </a:r>
            <a:r>
              <a:rPr lang="el-GR" altLang="el-GR" dirty="0" smtClean="0"/>
              <a:t>).</a:t>
            </a:r>
          </a:p>
          <a:p>
            <a:pPr>
              <a:defRPr/>
            </a:pPr>
            <a:endParaRPr lang="el-GR" alt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FEE9C3-DEEC-488B-A9E6-0E27BCDAFEA1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B7A4C5-F4CA-42B3-A7A0-D364852E6174}" type="slidenum">
              <a:rPr lang="el-GR" altLang="el-GR" smtClean="0"/>
              <a:pPr>
                <a:defRPr/>
              </a:pPr>
              <a:t>2</a:t>
            </a:fld>
            <a:endParaRPr lang="el-GR" altLang="el-GR" dirty="0"/>
          </a:p>
        </p:txBody>
      </p:sp>
      <p:pic>
        <p:nvPicPr>
          <p:cNvPr id="26630" name="Picture 8" descr="E:\Users\JOHN\lessons\Μαθήματα ΤΕΙ\Mine\Τεχνικές Προγραμματισμού\Lecture 07\Images\pyth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1" t="20798" r="2867" b="25000"/>
          <a:stretch>
            <a:fillRect/>
          </a:stretch>
        </p:blipFill>
        <p:spPr bwMode="auto">
          <a:xfrm>
            <a:off x="6378575" y="5445125"/>
            <a:ext cx="27654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err="1" smtClean="0"/>
              <a:t>Python</a:t>
            </a:r>
            <a:r>
              <a:rPr lang="en-US" altLang="el-GR" smtClean="0"/>
              <a:t>: Abstraction </a:t>
            </a:r>
            <a:r>
              <a:rPr lang="en-US" altLang="el-GR" dirty="0" smtClean="0"/>
              <a:t>- </a:t>
            </a:r>
            <a:r>
              <a:rPr lang="el-GR" altLang="el-GR" dirty="0" smtClean="0"/>
              <a:t>Αφαίρεση</a:t>
            </a:r>
            <a:r>
              <a:rPr lang="en-US" altLang="el-GR" dirty="0" smtClean="0"/>
              <a:t> 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A0FAB2-840E-4D86-B62A-3EAE624F911F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302A1D-B629-439F-BB56-27FBE590E32D}" type="slidenum">
              <a:rPr lang="el-GR" altLang="el-GR" smtClean="0"/>
              <a:pPr>
                <a:defRPr/>
              </a:pPr>
              <a:t>3</a:t>
            </a:fld>
            <a:endParaRPr lang="el-GR" altLang="el-G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52" y="1052736"/>
            <a:ext cx="8229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Όσο προγραμματίζουμε τα προγράμματα γίνονται συνεχώς πιο 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πολύπλοκα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l-GR" alt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Ένα από τα κλειδιά του να χτίσει κάποιος λογισμικό είναι το να καταφέρει να 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διαχειριστεί την πολυπλοκότητά 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του.</a:t>
            </a:r>
            <a:endParaRPr kumimoji="0" lang="en-US" alt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l-GR" alt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να διαχειριστούμε την πολυπλοκότητα αυτή χρησιμοποιούμε 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αφαιρέσεις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Σπάμε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μεγάλα τμήματα κώδικα σε μικρότερα τμήματα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και τα μικρά αυτά τμήματα 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κρύβουν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μέσα τους τις 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πολύπλοκες λεπτομέρειες 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δημιουργώντας έτσι μία 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γενίκευση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του τι συμβαίνει. 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Συνδυάζοντας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αυτά τα μικρά τμήματα δημιουργούμε το επιθυμητό λογισμικό.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l-GR" alt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διαδικασία αυτή μοιάζει με παιχνίδι από τουβλάκια </a:t>
            </a:r>
            <a:r>
              <a:rPr kumimoji="0" lang="en-US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Lego</a:t>
            </a:r>
            <a:r>
              <a:rPr kumimoji="0" lang="en-US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l-GR" alt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Στην πορεία του μαθήματος θα δούμε πως το πετυχαίνουμε αυτό.</a:t>
            </a:r>
            <a:endParaRPr kumimoji="0" lang="en-US" alt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alt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el-GR" sz="3400" dirty="0" smtClean="0"/>
              <a:t>                        </a:t>
            </a:r>
            <a:r>
              <a:rPr lang="el-GR" altLang="el-GR" sz="3400" dirty="0" smtClean="0"/>
              <a:t>Ας την εγκαταστήσουμε…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alt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l-GR" alt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E:\Users\JOHN\lessons\Μαθήματα ΤΕΙ\Mine\Τεχνικές Προγραμματισμού\Lecture 07\Images\lego-bricks-m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5292725"/>
            <a:ext cx="2039937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76275"/>
            <a:ext cx="9144000" cy="4933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1054" t="-54614" r="-1054" b="46257"/>
          <a:stretch/>
        </p:blipFill>
        <p:spPr>
          <a:xfrm>
            <a:off x="11113" y="1760817"/>
            <a:ext cx="9144000" cy="5112568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Εγκατάσταση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FE0709-4230-4808-858B-494D7AFDDC58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88A7B0-20C1-4DE4-99C2-1097C61E6B6F}" type="slidenum">
              <a:rPr lang="el-GR" altLang="el-GR" smtClean="0"/>
              <a:pPr>
                <a:defRPr/>
              </a:pPr>
              <a:t>4</a:t>
            </a:fld>
            <a:endParaRPr lang="el-GR" altLang="el-GR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4859585" y="4293543"/>
            <a:ext cx="576263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Εγκατάσταση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43588"/>
            <a:ext cx="8229600" cy="68103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dirty="0" smtClean="0"/>
              <a:t>Επιλέγετε τα </a:t>
            </a:r>
            <a:r>
              <a:rPr lang="el-GR" dirty="0" smtClean="0">
                <a:solidFill>
                  <a:srgbClr val="003399"/>
                </a:solidFill>
              </a:rPr>
              <a:t>προεπιλεγμένα</a:t>
            </a:r>
            <a:r>
              <a:rPr lang="el-GR" dirty="0" smtClean="0"/>
              <a:t> και γίνεται η </a:t>
            </a:r>
            <a:r>
              <a:rPr lang="el-GR" dirty="0" smtClean="0">
                <a:solidFill>
                  <a:srgbClr val="003399"/>
                </a:solidFill>
              </a:rPr>
              <a:t>εγκατάσταση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FE0709-4230-4808-858B-494D7AFDDC58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EF456-97F2-48A4-8447-9BAF0411D9D1}" type="slidenum">
              <a:rPr lang="el-GR" altLang="el-GR" smtClean="0"/>
              <a:pPr>
                <a:defRPr/>
              </a:pPr>
              <a:t>5</a:t>
            </a:fld>
            <a:endParaRPr lang="el-GR" altLang="el-GR" dirty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4857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358900"/>
            <a:ext cx="48863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-11381" t="1838" r="11381" b="-1525"/>
          <a:stretch/>
        </p:blipFill>
        <p:spPr>
          <a:xfrm>
            <a:off x="1409700" y="2996951"/>
            <a:ext cx="6906716" cy="390497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31830396"/>
              </p:ext>
            </p:extLst>
          </p:nvPr>
        </p:nvGraphicFramePr>
        <p:xfrm>
          <a:off x="1029" y="758825"/>
          <a:ext cx="3289912" cy="2232025"/>
        </p:xfrm>
        <a:graphic>
          <a:graphicData uri="http://schemas.openxmlformats.org/presentationml/2006/ole">
            <p:oleObj spid="_x0000_s59398" r:id="rId4" imgW="3593651" imgH="2438095" progId="">
              <p:embed/>
            </p:oleObj>
          </a:graphicData>
        </a:graphic>
      </p:graphicFrame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Για να την «τρέξουμε»…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988706" y="987425"/>
            <a:ext cx="4266294" cy="186531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altLang="el-GR" dirty="0" smtClean="0"/>
              <a:t>Είμαστε σε παρόμοιο περιβάλλον με το</a:t>
            </a:r>
            <a:r>
              <a:rPr lang="en-US" altLang="el-GR" dirty="0" smtClean="0"/>
              <a:t> node</a:t>
            </a:r>
            <a:r>
              <a:rPr lang="el-GR" altLang="el-GR" dirty="0" smtClean="0"/>
              <a:t> </a:t>
            </a:r>
            <a:r>
              <a:rPr lang="en-US" altLang="el-GR" dirty="0" smtClean="0">
                <a:solidFill>
                  <a:srgbClr val="003399"/>
                </a:solidFill>
              </a:rPr>
              <a:t>REPL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της </a:t>
            </a:r>
            <a:r>
              <a:rPr lang="en-US" altLang="el-GR" dirty="0" smtClean="0"/>
              <a:t>JavaScript.</a:t>
            </a:r>
          </a:p>
          <a:p>
            <a:pPr>
              <a:defRPr/>
            </a:pPr>
            <a:r>
              <a:rPr lang="el-GR" altLang="el-GR" dirty="0" smtClean="0"/>
              <a:t>Θα μπορούσαμε επίσης να την τρέξουμε σε </a:t>
            </a:r>
            <a:r>
              <a:rPr lang="en-US" altLang="el-GR" dirty="0" smtClean="0">
                <a:solidFill>
                  <a:srgbClr val="003399"/>
                </a:solidFill>
              </a:rPr>
              <a:t>command line </a:t>
            </a:r>
            <a:r>
              <a:rPr lang="el-GR" altLang="el-GR" dirty="0" smtClean="0"/>
              <a:t>όπως το </a:t>
            </a:r>
            <a:r>
              <a:rPr lang="en-US" altLang="el-GR" dirty="0" smtClean="0"/>
              <a:t>node.</a:t>
            </a:r>
            <a:endParaRPr lang="el-GR" altLang="el-G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FEE9C3-DEEC-488B-A9E6-0E27BCDAFEA1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C6246C2-BACE-42BC-B181-29FBA3137D55}" type="slidenum">
              <a:rPr lang="el-GR" altLang="el-GR" smtClean="0"/>
              <a:pPr>
                <a:defRPr/>
              </a:pPr>
              <a:t>6</a:t>
            </a:fld>
            <a:endParaRPr lang="el-GR" altLang="el-GR" dirty="0"/>
          </a:p>
        </p:txBody>
      </p:sp>
      <p:cxnSp>
        <p:nvCxnSpPr>
          <p:cNvPr id="8" name="Straight Arrow Connector 7"/>
          <p:cNvCxnSpPr>
            <a:stCxn id="11" idx="5"/>
          </p:cNvCxnSpPr>
          <p:nvPr/>
        </p:nvCxnSpPr>
        <p:spPr>
          <a:xfrm>
            <a:off x="2554598" y="1443365"/>
            <a:ext cx="2145014" cy="1685597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68958" y="1196752"/>
            <a:ext cx="1974850" cy="2889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8313" y="-144463"/>
            <a:ext cx="8229600" cy="620713"/>
          </a:xfrm>
        </p:spPr>
        <p:txBody>
          <a:bodyPr/>
          <a:lstStyle/>
          <a:p>
            <a:r>
              <a:rPr lang="el-GR" altLang="el-GR" smtClean="0"/>
              <a:t>Πράγματα που ήδη ξέρουμε… Ισχύουν όπως και στη </a:t>
            </a:r>
            <a:r>
              <a:rPr lang="en-US" altLang="el-GR" smtClean="0"/>
              <a:t>JavaScript</a:t>
            </a:r>
            <a:endParaRPr lang="el-GR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FE0709-4230-4808-858B-494D7AFDDC58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308850" y="6321425"/>
            <a:ext cx="346075" cy="277813"/>
          </a:xfrm>
        </p:spPr>
        <p:txBody>
          <a:bodyPr/>
          <a:lstStyle/>
          <a:p>
            <a:pPr>
              <a:defRPr/>
            </a:pPr>
            <a:fld id="{946FAC89-D645-4055-AFC3-4174446EAAAB}" type="slidenum">
              <a:rPr lang="el-GR" altLang="el-GR" smtClean="0"/>
              <a:pPr>
                <a:defRPr/>
              </a:pPr>
              <a:t>7</a:t>
            </a:fld>
            <a:endParaRPr lang="el-GR" altLang="el-GR" dirty="0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7896225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1763713" y="1222375"/>
            <a:ext cx="2551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Έχουμε και εδώ </a:t>
            </a:r>
            <a:r>
              <a:rPr lang="en-US" altLang="el-GR" sz="1800">
                <a:solidFill>
                  <a:srgbClr val="003399"/>
                </a:solidFill>
              </a:rPr>
              <a:t>strings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1774825" y="1508125"/>
            <a:ext cx="5821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Μπορούν να μπουν σε </a:t>
            </a:r>
            <a:r>
              <a:rPr lang="el-GR" altLang="el-GR" sz="1800">
                <a:solidFill>
                  <a:srgbClr val="003399"/>
                </a:solidFill>
              </a:rPr>
              <a:t>μονά</a:t>
            </a:r>
            <a:r>
              <a:rPr lang="el-GR" altLang="el-GR" sz="1800"/>
              <a:t> ή </a:t>
            </a:r>
            <a:r>
              <a:rPr lang="el-GR" altLang="el-GR" sz="1800">
                <a:solidFill>
                  <a:srgbClr val="003399"/>
                </a:solidFill>
              </a:rPr>
              <a:t>διπλά εισαγωγικά</a:t>
            </a:r>
            <a:r>
              <a:rPr lang="el-GR" altLang="el-GR" sz="1800"/>
              <a:t>, αλλά όχι σε συνδυασμό τους</a:t>
            </a:r>
            <a:r>
              <a:rPr lang="en-US" altLang="el-GR" sz="1800"/>
              <a:t> (EOL: End Of Line).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2054225" y="2857500"/>
            <a:ext cx="5543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Μπορούμε να κάνουμε </a:t>
            </a:r>
            <a:r>
              <a:rPr lang="el-GR" altLang="el-GR" sz="1800">
                <a:solidFill>
                  <a:srgbClr val="003399"/>
                </a:solidFill>
              </a:rPr>
              <a:t>μαθηματικές πράξεις</a:t>
            </a:r>
            <a:r>
              <a:rPr lang="el-GR" altLang="el-GR" sz="1800"/>
              <a:t>.</a:t>
            </a:r>
            <a:endParaRPr lang="en-US" altLang="el-GR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Σε αυτό το σημείο </a:t>
            </a:r>
            <a:r>
              <a:rPr lang="el-GR" altLang="el-GR" sz="1800">
                <a:solidFill>
                  <a:srgbClr val="003399"/>
                </a:solidFill>
              </a:rPr>
              <a:t>δεν έχουν σημασία τα κενά</a:t>
            </a:r>
            <a:r>
              <a:rPr lang="el-GR" altLang="el-GR" sz="1800"/>
              <a:t>, αλλά </a:t>
            </a:r>
            <a:r>
              <a:rPr lang="el-GR" altLang="el-GR" sz="1800">
                <a:solidFill>
                  <a:srgbClr val="003399"/>
                </a:solidFill>
              </a:rPr>
              <a:t>σε άλλα </a:t>
            </a:r>
            <a:r>
              <a:rPr lang="el-GR" altLang="el-GR" sz="1800"/>
              <a:t>όπως θα δούμε </a:t>
            </a:r>
            <a:r>
              <a:rPr lang="el-GR" altLang="el-GR" sz="1800">
                <a:solidFill>
                  <a:srgbClr val="003399"/>
                </a:solidFill>
              </a:rPr>
              <a:t>έχουν</a:t>
            </a:r>
            <a:r>
              <a:rPr lang="el-GR" altLang="el-GR" sz="1800"/>
              <a:t>.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1979613" y="4562475"/>
            <a:ext cx="3729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Μπορούμε να κάνουμε </a:t>
            </a:r>
            <a:r>
              <a:rPr lang="el-GR" altLang="el-GR" sz="1800">
                <a:solidFill>
                  <a:srgbClr val="003399"/>
                </a:solidFill>
              </a:rPr>
              <a:t>συγκρίσεις</a:t>
            </a:r>
            <a:r>
              <a:rPr lang="el-GR" altLang="el-GR" sz="1800"/>
              <a:t>.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2054225" y="5327650"/>
            <a:ext cx="58213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Έχουμε και εδώ </a:t>
            </a:r>
            <a:r>
              <a:rPr lang="el-GR" altLang="el-GR" sz="1800">
                <a:solidFill>
                  <a:srgbClr val="003399"/>
                </a:solidFill>
              </a:rPr>
              <a:t>μεταβλητές</a:t>
            </a:r>
            <a:r>
              <a:rPr lang="el-GR" altLang="el-GR" sz="1800"/>
              <a:t>. Θυμηθείτε ότι οι μεταβλητές είναι </a:t>
            </a:r>
            <a:r>
              <a:rPr lang="el-GR" altLang="el-GR" sz="1800">
                <a:solidFill>
                  <a:srgbClr val="003399"/>
                </a:solidFill>
              </a:rPr>
              <a:t>αποθήκες δεδομένων</a:t>
            </a:r>
            <a:r>
              <a:rPr lang="el-GR" altLang="el-GR" sz="1800"/>
              <a:t>. </a:t>
            </a:r>
            <a:br>
              <a:rPr lang="el-GR" altLang="el-GR" sz="1800"/>
            </a:br>
            <a:r>
              <a:rPr lang="el-GR" altLang="el-GR" sz="1800"/>
              <a:t>Μας επιτρέπουν να τα αποθηκεύσουμε ώστε να τα χρησιμοποιήσουμε αργότερα στα προγράμματά μας.</a:t>
            </a:r>
            <a:r>
              <a:rPr lang="en-US" altLang="el-GR" sz="1800"/>
              <a:t> </a:t>
            </a:r>
            <a:r>
              <a:rPr lang="el-GR" altLang="el-GR" sz="1800"/>
              <a:t>Υποστηρίζεται </a:t>
            </a:r>
            <a:r>
              <a:rPr lang="en-US" altLang="el-GR" sz="1800">
                <a:solidFill>
                  <a:srgbClr val="003399"/>
                </a:solidFill>
              </a:rPr>
              <a:t>concatenation</a:t>
            </a:r>
            <a:r>
              <a:rPr lang="el-GR" altLang="el-GR" sz="1800"/>
              <a:t>.</a:t>
            </a:r>
          </a:p>
        </p:txBody>
      </p:sp>
      <p:cxnSp>
        <p:nvCxnSpPr>
          <p:cNvPr id="14" name="Straight Arrow Connector 13"/>
          <p:cNvCxnSpPr>
            <a:stCxn id="30726" idx="1"/>
          </p:cNvCxnSpPr>
          <p:nvPr/>
        </p:nvCxnSpPr>
        <p:spPr>
          <a:xfrm flipH="1">
            <a:off x="971550" y="1406525"/>
            <a:ext cx="792163" cy="1016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368425" y="1695450"/>
            <a:ext cx="406400" cy="136525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1547813" y="2455863"/>
            <a:ext cx="431800" cy="1727200"/>
          </a:xfrm>
          <a:prstGeom prst="rightBrace">
            <a:avLst/>
          </a:prstGeom>
          <a:ln w="19050">
            <a:solidFill>
              <a:srgbClr val="FF33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1" name="Right Brace 20"/>
          <p:cNvSpPr/>
          <p:nvPr/>
        </p:nvSpPr>
        <p:spPr>
          <a:xfrm>
            <a:off x="1558925" y="4183063"/>
            <a:ext cx="431800" cy="1152525"/>
          </a:xfrm>
          <a:prstGeom prst="rightBrace">
            <a:avLst/>
          </a:prstGeom>
          <a:ln w="19050">
            <a:solidFill>
              <a:srgbClr val="FF33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3" name="Right Brace 22"/>
          <p:cNvSpPr/>
          <p:nvPr/>
        </p:nvSpPr>
        <p:spPr>
          <a:xfrm>
            <a:off x="1547813" y="5335588"/>
            <a:ext cx="431800" cy="1152525"/>
          </a:xfrm>
          <a:prstGeom prst="rightBrace">
            <a:avLst/>
          </a:prstGeom>
          <a:ln w="19050">
            <a:solidFill>
              <a:srgbClr val="FF33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Ας φτιάξουμε λοιπόν το πρώτο μας πρόγραμμα…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25209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l-GR" altLang="el-GR" dirty="0" smtClean="0"/>
              <a:t>Ο χρήστης θα πρέπει να </a:t>
            </a:r>
            <a:r>
              <a:rPr lang="el-GR" altLang="el-GR" dirty="0" smtClean="0">
                <a:solidFill>
                  <a:srgbClr val="003399"/>
                </a:solidFill>
              </a:rPr>
              <a:t>μαντέψει έναν αριθμό</a:t>
            </a:r>
            <a:r>
              <a:rPr lang="el-GR" altLang="el-GR" dirty="0" smtClean="0"/>
              <a:t>.</a:t>
            </a:r>
          </a:p>
          <a:p>
            <a:pPr>
              <a:defRPr/>
            </a:pPr>
            <a:r>
              <a:rPr lang="el-GR" altLang="el-GR" dirty="0" smtClean="0"/>
              <a:t>Το πρόγραμμα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θα επιλέξει έναν αριθμό, ο χρήστης θα πρέπει να τον μαντέψει, και το πρόγραμμα θα απαντήσει αν αυτό που μάντεψε ο χρήστης είναι σωστό ή λάθος και θα πρέπει να ανέβει ή να κατέβει στην εκτίμησή του, αν έχει κάνει λάθος.</a:t>
            </a:r>
          </a:p>
          <a:p>
            <a:pPr>
              <a:defRPr/>
            </a:pPr>
            <a:r>
              <a:rPr lang="el-GR" altLang="el-GR" dirty="0" smtClean="0"/>
              <a:t>Στην περίπτωση της </a:t>
            </a:r>
            <a:r>
              <a:rPr lang="en-US" altLang="el-GR" dirty="0" smtClean="0"/>
              <a:t>Python </a:t>
            </a:r>
            <a:r>
              <a:rPr lang="el-GR" altLang="el-GR" dirty="0" smtClean="0"/>
              <a:t>δεν χρειάζεται να κατεβάσουμε </a:t>
            </a:r>
            <a:r>
              <a:rPr lang="en-US" altLang="el-GR" dirty="0" smtClean="0">
                <a:solidFill>
                  <a:srgbClr val="003399"/>
                </a:solidFill>
              </a:rPr>
              <a:t>editor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για να γράψουμε ένα πρόγραμμα και να το σώσουμε. Απλά επιλέγουμε </a:t>
            </a:r>
            <a:r>
              <a:rPr lang="en-US" altLang="el-GR" dirty="0" smtClean="0">
                <a:solidFill>
                  <a:srgbClr val="003399"/>
                </a:solidFill>
              </a:rPr>
              <a:t>File -&gt; New File</a:t>
            </a:r>
            <a:endParaRPr lang="el-GR" altLang="el-GR" dirty="0" smtClean="0">
              <a:solidFill>
                <a:srgbClr val="00339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FEE9C3-DEEC-488B-A9E6-0E27BCDAFEA1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AE38A8-D790-4ECB-9918-8EFB652D6507}" type="slidenum">
              <a:rPr lang="el-GR" altLang="el-GR" smtClean="0"/>
              <a:pPr>
                <a:defRPr/>
              </a:pPr>
              <a:t>8</a:t>
            </a:fld>
            <a:endParaRPr lang="el-GR" altLang="el-GR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300"/>
            <a:ext cx="32035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698875"/>
            <a:ext cx="47529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635375" y="4524375"/>
            <a:ext cx="576263" cy="287338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Ξεκινώντας να γράφουμε…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2963"/>
            <a:ext cx="8229600" cy="1152525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l-GR" dirty="0" smtClean="0"/>
              <a:t>Αντί για την </a:t>
            </a:r>
            <a:r>
              <a:rPr lang="en-US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console.log(“xxx”) </a:t>
            </a:r>
            <a:r>
              <a:rPr lang="el-GR" dirty="0" smtClean="0"/>
              <a:t>της </a:t>
            </a:r>
            <a:r>
              <a:rPr lang="en-US" dirty="0" smtClean="0"/>
              <a:t>JavaScript </a:t>
            </a:r>
            <a:r>
              <a:rPr lang="el-GR" dirty="0" smtClean="0"/>
              <a:t>τώρα καλούμε τη </a:t>
            </a:r>
            <a:r>
              <a:rPr lang="el-GR" dirty="0" smtClean="0">
                <a:solidFill>
                  <a:srgbClr val="003399"/>
                </a:solidFill>
              </a:rPr>
              <a:t>συνάρτηση </a:t>
            </a:r>
            <a:r>
              <a:rPr lang="en-US" b="1" dirty="0" smtClean="0">
                <a:solidFill>
                  <a:srgbClr val="00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print() </a:t>
            </a:r>
            <a:r>
              <a:rPr lang="en-US" dirty="0" smtClean="0"/>
              <a:t>– </a:t>
            </a:r>
            <a:r>
              <a:rPr lang="el-GR" dirty="0" smtClean="0"/>
              <a:t>Έχουμε και εδώ παρενθέσεις όπως στη </a:t>
            </a:r>
            <a:r>
              <a:rPr lang="en-US" dirty="0" smtClean="0"/>
              <a:t>JavaScript.</a:t>
            </a: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Παρατηρείστε ότι δεν υπάρχει ο χαρακτήρας «</a:t>
            </a:r>
            <a:r>
              <a:rPr lang="el-GR" b="1" dirty="0" smtClean="0">
                <a:solidFill>
                  <a:srgbClr val="003399"/>
                </a:solidFill>
              </a:rPr>
              <a:t>;</a:t>
            </a:r>
            <a:r>
              <a:rPr lang="el-GR" dirty="0" smtClean="0"/>
              <a:t>» στο τέλος της εντολής.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FE0709-4230-4808-858B-494D7AFDDC58}" type="datetime1">
              <a:rPr lang="el-GR" altLang="el-GR" smtClean="0"/>
              <a:pPr>
                <a:defRPr/>
              </a:pPr>
              <a:t>14/4/2019</a:t>
            </a:fld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740D37-5307-439E-A4D4-FCAF189F23B6}" type="slidenum">
              <a:rPr lang="el-GR" altLang="el-GR" smtClean="0"/>
              <a:pPr>
                <a:defRPr/>
              </a:pPr>
              <a:t>9</a:t>
            </a:fld>
            <a:endParaRPr lang="el-GR" altLang="el-GR" dirty="0"/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25538"/>
            <a:ext cx="871061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5"/>
          <p:cNvSpPr txBox="1">
            <a:spLocks noChangeArrowheads="1"/>
          </p:cNvSpPr>
          <p:nvPr/>
        </p:nvSpPr>
        <p:spPr bwMode="auto">
          <a:xfrm>
            <a:off x="3851275" y="2852738"/>
            <a:ext cx="230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003399"/>
                </a:solidFill>
              </a:rPr>
              <a:t>Παράθυρο βοήθειας</a:t>
            </a:r>
            <a:r>
              <a:rPr lang="el-GR" altLang="el-GR" sz="1800"/>
              <a:t>.</a:t>
            </a:r>
          </a:p>
        </p:txBody>
      </p:sp>
      <p:cxnSp>
        <p:nvCxnSpPr>
          <p:cNvPr id="8" name="Straight Arrow Connector 7"/>
          <p:cNvCxnSpPr>
            <a:stCxn id="32775" idx="0"/>
          </p:cNvCxnSpPr>
          <p:nvPr/>
        </p:nvCxnSpPr>
        <p:spPr>
          <a:xfrm flipH="1" flipV="1">
            <a:off x="3419475" y="2205038"/>
            <a:ext cx="1585913" cy="647700"/>
          </a:xfrm>
          <a:prstGeom prst="straightConnector1">
            <a:avLst/>
          </a:prstGeom>
          <a:ln w="19050">
            <a:solidFill>
              <a:srgbClr val="FF33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716338"/>
            <a:ext cx="5537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 rot="5400000">
            <a:off x="2987676" y="3181350"/>
            <a:ext cx="576262" cy="287337"/>
          </a:xfrm>
          <a:prstGeom prst="rightArrow">
            <a:avLst/>
          </a:prstGeom>
          <a:solidFill>
            <a:srgbClr val="005190"/>
          </a:solidFill>
          <a:ln>
            <a:solidFill>
              <a:srgbClr val="005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6191</TotalTime>
  <Words>896</Words>
  <Application>Microsoft Office PowerPoint</Application>
  <PresentationFormat>Προβολή στην οθόνη (4:3)</PresentationFormat>
  <Paragraphs>125</Paragraphs>
  <Slides>19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0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Default Design</vt:lpstr>
      <vt:lpstr> ΜΙΑ ΠΡΩΤΗ ΓΝΩΡΙΜΙΑ  ΜΕ ΤΗΝ PYTHON</vt:lpstr>
      <vt:lpstr>Python</vt:lpstr>
      <vt:lpstr>Python: Abstraction - Αφαίρεση </vt:lpstr>
      <vt:lpstr>Εγκατάσταση</vt:lpstr>
      <vt:lpstr>Εγκατάσταση</vt:lpstr>
      <vt:lpstr>Για να την «τρέξουμε»…</vt:lpstr>
      <vt:lpstr>Πράγματα που ήδη ξέρουμε… Ισχύουν όπως και στη JavaScript</vt:lpstr>
      <vt:lpstr>Ας φτιάξουμε λοιπόν το πρώτο μας πρόγραμμα…</vt:lpstr>
      <vt:lpstr>Ξεκινώντας να γράφουμε…</vt:lpstr>
      <vt:lpstr>Και αν το σώσουμε… μπορούμε να το τρέξουμε…</vt:lpstr>
      <vt:lpstr>Συνεχίζουμε να γράφουμε κώδικα</vt:lpstr>
      <vt:lpstr>Το επόμενο βήμα είναι να γεννηθεί ένας τυχαίος αριθμός</vt:lpstr>
      <vt:lpstr>Καλό θα είναι να πούμε στο χρήστη ο τυχαίος αριθμός  ανάμεσα σε ποιες τιμές βρίσκεται…</vt:lpstr>
      <vt:lpstr>Αν κάναμε κάποιο λάθος…</vt:lpstr>
      <vt:lpstr>Πηγαίνοντας στη βασική λογική του προγράμματος…  θα πρέπει να πάμε σε looping</vt:lpstr>
      <vt:lpstr>Για να δούμε τις λεπτομέρειες</vt:lpstr>
      <vt:lpstr>Και αν τρέξουμε το πρόγραμμά μας…</vt:lpstr>
      <vt:lpstr>Τι είδαμε μέχρι τώρα;</vt:lpstr>
      <vt:lpstr>Ερωτήσεις</vt:lpstr>
    </vt:vector>
  </TitlesOfParts>
  <Company>University of Patras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Presentation</dc:title>
  <dc:creator>Tzimas Giannis</dc:creator>
  <cp:lastModifiedBy>7_USER</cp:lastModifiedBy>
  <cp:revision>594</cp:revision>
  <dcterms:created xsi:type="dcterms:W3CDTF">2005-05-27T09:32:58Z</dcterms:created>
  <dcterms:modified xsi:type="dcterms:W3CDTF">2019-04-13T22:23:27Z</dcterms:modified>
</cp:coreProperties>
</file>