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8" r:id="rId5"/>
    <p:sldId id="260" r:id="rId6"/>
    <p:sldId id="261" r:id="rId7"/>
    <p:sldId id="264" r:id="rId8"/>
    <p:sldId id="266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FFFF66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46" autoAdjust="0"/>
    <p:restoredTop sz="90977" autoAdjust="0"/>
  </p:normalViewPr>
  <p:slideViewPr>
    <p:cSldViewPr>
      <p:cViewPr varScale="1">
        <p:scale>
          <a:sx n="46" d="100"/>
          <a:sy n="46" d="100"/>
        </p:scale>
        <p:origin x="-2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20059B2-5A27-4CDF-92A2-3B51133435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E683-3990-475B-9926-6F8416C16EB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00DA7-713B-4AA0-8F99-3DF5CC6997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0DA7-713B-4AA0-8F99-3DF5CC69971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0DA7-713B-4AA0-8F99-3DF5CC69971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0DA7-713B-4AA0-8F99-3DF5CC69971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0DA7-713B-4AA0-8F99-3DF5CC699719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0DA7-713B-4AA0-8F99-3DF5CC699719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0DA7-713B-4AA0-8F99-3DF5CC699719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2 - Θέση σημειώσεων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922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BB688E-82F1-46FF-8D00-F848AA0AE3B8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2 - Θέση σημειώσεων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24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3B62AE-C7D6-4B2C-B251-8958516F3D2F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2 - Θέση σημειώσεων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126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9ABF5F-93B2-47E0-9B16-61320CF8D43D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2 - Θέση σημειώσεων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229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4F3343-FC28-40DC-8F90-AC4C1B446B88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2 - Θέση σημειώσεων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31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44C000-D69D-45D1-9253-6E3E65FA7014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0DA7-713B-4AA0-8F99-3DF5CC69971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0DA7-713B-4AA0-8F99-3DF5CC69971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0DA7-713B-4AA0-8F99-3DF5CC69971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0DA7-713B-4AA0-8F99-3DF5CC69971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0DA7-713B-4AA0-8F99-3DF5CC69971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0DA7-713B-4AA0-8F99-3DF5CC69971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0DA7-713B-4AA0-8F99-3DF5CC69971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0DA7-713B-4AA0-8F99-3DF5CC69971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9F2AC-33EF-49EB-B840-A5F2783A1A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98E74-42A9-4CD6-AF90-31D1F262396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EA5B9-3A83-4F5B-B691-8D7261E93E0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D90DA-60B3-4C94-8892-39CB0433211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24028-66CC-41EA-A9D3-AD063393038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DBA87-00C8-47A2-9F15-B16679F05C4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C547A-D0C4-4602-B479-F73BAB44E58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9F8AB-DC4A-4681-AD0F-7B4D59B5D0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822ED-5FCC-4E78-B123-E0BDA72F58E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B18DE-8407-42AA-911D-15789289C55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E3660-CFDD-484D-A193-D693BA8B246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536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5364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F61E8E7-837F-4572-91A2-7DAF3C346A5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 spd="slow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Εισαγωγή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πρόοδος της ιατρικής έχει αυξήσει τις δυνατότητες του υγειονομικού προσωπικού 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να παρατείνει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τη ζωή των ασθενών με τη χρήση πολλών τρόπων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Ως αποτέλεσμα, το προσωπικό υγείας πρέπει να βοηθά τους ασθενείς 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να αποφασίζουν 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για το βαθμό υποστήριξης με ή απόσυρση των μηχανικών συσκευών και φαρμάκων, και καμιά φορά για την απόσυρση των μέτρων βασικής υποστήριξης της ζωής όπως η διατροφή και η ενυδάτωση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αποφάσεις που λαμβάνονται στις μονάδες 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παρουσιάζουν συχνά ηθικά ή νομικά διλήμματα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26" y="214290"/>
            <a:ext cx="850115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000372"/>
            <a:ext cx="850112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5" y="285728"/>
            <a:ext cx="821537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7929617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Δωρεά Οργάνων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81075"/>
            <a:ext cx="8991600" cy="5876925"/>
          </a:xfrm>
        </p:spPr>
        <p:txBody>
          <a:bodyPr/>
          <a:lstStyle/>
          <a:p>
            <a:pPr eaLnBrk="1" hangingPunct="1">
              <a:defRPr/>
            </a:pP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Έχουν προσφέρει ελπίδα στους ασθενείς</a:t>
            </a:r>
          </a:p>
          <a:p>
            <a:pPr eaLnBrk="1" hangingPunct="1">
              <a:defRPr/>
            </a:pP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Παρόλα αυτά, </a:t>
            </a:r>
            <a:r>
              <a:rPr lang="el-GR" sz="29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περιορισμένη</a:t>
            </a: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προσφορά</a:t>
            </a:r>
          </a:p>
          <a:p>
            <a:pPr eaLnBrk="1" hangingPunct="1">
              <a:defRPr/>
            </a:pP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Για να τεκμηριωθεί η διάγνωση του εγκεφαλικού θανάτου, </a:t>
            </a:r>
            <a:r>
              <a:rPr lang="el-GR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 γιατρός </a:t>
            </a: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πρέπει </a:t>
            </a:r>
            <a:r>
              <a:rPr lang="el-GR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να μην έχει συμφέρον </a:t>
            </a: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και να τον </a:t>
            </a:r>
            <a:r>
              <a:rPr lang="el-GR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πιστοποιήσει</a:t>
            </a: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με τις κατάλληλες κλινικές δοκιμασίες</a:t>
            </a:r>
          </a:p>
          <a:p>
            <a:pPr eaLnBrk="1" hangingPunct="1">
              <a:defRPr/>
            </a:pP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Τίθεται αφού αποκλειστούν δυνητικά αναστρέψιμα αίτια (υποθερμία, δράση φαρμάκων) που μπορούν να καταστείλουν το ΚΝΣ</a:t>
            </a:r>
          </a:p>
          <a:p>
            <a:pPr eaLnBrk="1" hangingPunct="1">
              <a:defRPr/>
            </a:pPr>
            <a:r>
              <a:rPr lang="el-GR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Γίνεται με προσοχή σε ασθενείς με </a:t>
            </a:r>
            <a:r>
              <a:rPr lang="en-US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shock</a:t>
            </a: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επειδή η μειωμένη αιμάτωση του εγκεφάλου μπορεί να καταστήσει αναξιόπιστη την εξέταση της εγκεφαλικής λειτουργίας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Δωρεά Οργάνων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Το υγειονομικό προσωπικό πρέπει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να είναι ενήμερο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της διαδικασίας με την οποία γίνεται μια δωρεά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Μερικοί ασθενείς μπορεί να έχουν δηλώσει εκ των προτέρων ότι επιθυμούν να γίνουν δωρητές οργάνων ή ιστών, εφόσον υπάρχουν οι κατάλληλες προϋποθέσεις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Διαφορετικά πρέπει να υπάρχει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εξουσιοδότηση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από το κηδεμόνα ή ένα κατάλληλο μέλος της οικογένειας του ασθενή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Είναι ευαίσθητο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θέμα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εργαζόμενοι της υγείας αποφεύγουν να το θίξουν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Ως αποτέλεσμα, πρέπει να συζητείται με ευαισθησία και σε κατάλληλο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χρόνο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l-G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5353050"/>
          </a:xfrm>
        </p:spPr>
        <p:txBody>
          <a:bodyPr/>
          <a:lstStyle/>
          <a:p>
            <a:r>
              <a:rPr lang="el-GR" sz="2400" dirty="0" smtClean="0">
                <a:solidFill>
                  <a:srgbClr val="FFFF00"/>
                </a:solidFill>
              </a:rPr>
              <a:t>Άρνηση οικογένειας ασθενών να δεχθούν αίτηση δωρεάς:  κύρια αιτία χαμηλού αριθμού διαθέσιμων μοσχευμάτων – 1/3 δυνητικών δοτών χάνεται λόγω  λανθασμένων χειρισμών προσωπικού</a:t>
            </a:r>
          </a:p>
          <a:p>
            <a:r>
              <a:rPr lang="el-GR" sz="2400" dirty="0" smtClean="0">
                <a:solidFill>
                  <a:srgbClr val="FFFF00"/>
                </a:solidFill>
              </a:rPr>
              <a:t>Προτυποποίηση διαδικασίας, έμπειροι συντονιστές μεταμοσχεύσεων, προσέγγιση σε δυο στάδια: καλύτερα αποτελέσματα</a:t>
            </a:r>
          </a:p>
          <a:p>
            <a:r>
              <a:rPr lang="el-GR" sz="2400" dirty="0" smtClean="0">
                <a:solidFill>
                  <a:srgbClr val="FFFF00"/>
                </a:solidFill>
              </a:rPr>
              <a:t>Επεξήγηση εγκεφαλικού θανάτου πριν την αίτηση δωρεάς : 57% έναντι μόλις 18% επί ταυτόχρονης ανακοίνωσης &amp; αίτησης</a:t>
            </a:r>
          </a:p>
          <a:p>
            <a:r>
              <a:rPr lang="el-GR" sz="2400" dirty="0" smtClean="0">
                <a:solidFill>
                  <a:srgbClr val="FFFF00"/>
                </a:solidFill>
              </a:rPr>
              <a:t>Χειρισμός συγγενών: συντονιστής ή προσωπικό ΜΕΘ;</a:t>
            </a:r>
          </a:p>
          <a:p>
            <a:r>
              <a:rPr lang="el-GR" sz="2400" dirty="0" smtClean="0">
                <a:solidFill>
                  <a:srgbClr val="FFFF00"/>
                </a:solidFill>
              </a:rPr>
              <a:t>Εθνικός Οργανισμός Μεταμοσχεύσεων:  πληροφόρηση, στατιστικά στοιχεία, Ν. 2737/1999</a:t>
            </a:r>
          </a:p>
        </p:txBody>
      </p:sp>
      <p:sp>
        <p:nvSpPr>
          <p:cNvPr id="3" name="Rectangle 2"/>
          <p:cNvSpPr txBox="1">
            <a:spLocks noRot="1" noChangeArrowheads="1"/>
          </p:cNvSpPr>
          <p:nvPr/>
        </p:nvSpPr>
        <p:spPr bwMode="auto">
          <a:xfrm>
            <a:off x="720725" y="360363"/>
            <a:ext cx="77724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3600" b="1" dirty="0">
                <a:solidFill>
                  <a:srgbClr val="FF0000"/>
                </a:solidFill>
              </a:rPr>
              <a:t>ΛΗΨΗ ΣΥΝΑΙΝΕΣΗΣ</a:t>
            </a:r>
            <a:endParaRPr lang="en-GB" sz="3600" kern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5353050"/>
          </a:xfrm>
        </p:spPr>
        <p:txBody>
          <a:bodyPr/>
          <a:lstStyle/>
          <a:p>
            <a:r>
              <a:rPr lang="el-GR" sz="2400" dirty="0" err="1" smtClean="0">
                <a:solidFill>
                  <a:srgbClr val="FFFF00"/>
                </a:solidFill>
              </a:rPr>
              <a:t>Πολυοργανικός</a:t>
            </a:r>
            <a:r>
              <a:rPr lang="el-GR" sz="2400" dirty="0" smtClean="0">
                <a:solidFill>
                  <a:srgbClr val="FFFF00"/>
                </a:solidFill>
              </a:rPr>
              <a:t> δότης: 2 πνεύμονες, 2 νεφροί,  καρδιά, ήπαρ, πάγκρεας, κερατοειδείς – μπορούν να ωφεληθούν 6-7 ασθενείς-λήπτες</a:t>
            </a:r>
          </a:p>
          <a:p>
            <a:r>
              <a:rPr lang="el-GR" sz="2400" dirty="0" smtClean="0">
                <a:solidFill>
                  <a:srgbClr val="FFFF00"/>
                </a:solidFill>
              </a:rPr>
              <a:t>Δότες: ασθενείς με τραυματική ή αγγειακή βλάβη εγκεφάλου</a:t>
            </a:r>
          </a:p>
          <a:p>
            <a:r>
              <a:rPr lang="el-GR" sz="2400" dirty="0" smtClean="0">
                <a:solidFill>
                  <a:srgbClr val="FFFF00"/>
                </a:solidFill>
              </a:rPr>
              <a:t>Κριτήρια αποκλεισμού: απόλυτα - νόσοι που μεταδίδονται μέσω μοσχεύματος (ηπατίτιδα, </a:t>
            </a:r>
            <a:r>
              <a:rPr lang="en-US" sz="2400" dirty="0" smtClean="0">
                <a:solidFill>
                  <a:srgbClr val="FFFF00"/>
                </a:solidFill>
              </a:rPr>
              <a:t>AIDS</a:t>
            </a:r>
            <a:r>
              <a:rPr lang="el-GR" sz="2400" dirty="0" smtClean="0">
                <a:solidFill>
                  <a:srgbClr val="FFFF00"/>
                </a:solidFill>
              </a:rPr>
              <a:t>), κακοήθειες, / σχετικά – ηλικία, οργανική δυσλειτουργία, βαρύτητα αιμοδυναμικής αστάθειας</a:t>
            </a:r>
          </a:p>
          <a:p>
            <a:r>
              <a:rPr lang="el-GR" sz="2400" dirty="0" smtClean="0">
                <a:solidFill>
                  <a:srgbClr val="FFFF00"/>
                </a:solidFill>
              </a:rPr>
              <a:t>Κοινωνικό ιστορικό από πλησιέστερο ασθενή, ορολογικός έλεγχος για ιογενείς λοιμώξεις</a:t>
            </a:r>
          </a:p>
          <a:p>
            <a:r>
              <a:rPr lang="el-GR" sz="2400" dirty="0" smtClean="0">
                <a:solidFill>
                  <a:srgbClr val="FFFF00"/>
                </a:solidFill>
              </a:rPr>
              <a:t>Εφόσον αυξάνεται η ζήτηση οργάνων χωρίς αντίστοιχη αύξηση προσφοράς, (αύξηση αναμονής) επιδιώκεται η εύρεση από κατηγορίες όπως οι ηλικιωμένοι (ηπατικά μοσχεύματα από δότες 80 ετών) </a:t>
            </a:r>
          </a:p>
        </p:txBody>
      </p:sp>
      <p:sp>
        <p:nvSpPr>
          <p:cNvPr id="3" name="Rectangle 2"/>
          <p:cNvSpPr txBox="1">
            <a:spLocks noRot="1" noChangeArrowheads="1"/>
          </p:cNvSpPr>
          <p:nvPr/>
        </p:nvSpPr>
        <p:spPr bwMode="auto">
          <a:xfrm>
            <a:off x="720725" y="360363"/>
            <a:ext cx="77724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3600" b="1" dirty="0">
                <a:solidFill>
                  <a:srgbClr val="FF0000"/>
                </a:solidFill>
              </a:rPr>
              <a:t>ΔΟΤΕΣ - ΜΟΣΧΕΥΜΑΤΑ</a:t>
            </a:r>
            <a:endParaRPr lang="en-GB" sz="3600" kern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5353050"/>
          </a:xfrm>
        </p:spPr>
        <p:txBody>
          <a:bodyPr/>
          <a:lstStyle/>
          <a:p>
            <a:r>
              <a:rPr lang="el-GR" sz="2400" dirty="0" smtClean="0">
                <a:solidFill>
                  <a:srgbClr val="FFFF00"/>
                </a:solidFill>
              </a:rPr>
              <a:t>Διασφάλιση διάγνωσης:  πλήθος κριτηρίων  -  επιβεβαίωση από τρεις ιατρούς διαφορετικών ειδικοτήτων, βοηθητικές εξετάσεις</a:t>
            </a:r>
          </a:p>
          <a:p>
            <a:r>
              <a:rPr lang="el-GR" sz="2400" dirty="0" smtClean="0">
                <a:solidFill>
                  <a:srgbClr val="FFFF00"/>
                </a:solidFill>
              </a:rPr>
              <a:t>Εγκεφαλικός θάνατος ίσον θάνατος, απειροελάχιστη πιθανότητα λάθους</a:t>
            </a:r>
          </a:p>
          <a:p>
            <a:r>
              <a:rPr lang="el-GR" sz="2400" dirty="0" smtClean="0">
                <a:solidFill>
                  <a:srgbClr val="FFFF00"/>
                </a:solidFill>
              </a:rPr>
              <a:t>Συνέπειες εγκεφαλικού θανάτου: απώλεια ελέγχου καρδιαγγειακής λειτουργίας από ΚΝΣ, αιμοδυναμική αστάθεια που επιδεινώνεται λόγω μειωμένης χορήγησης υγρών (πρόληψη εγκεφαλικού οιδήματος) &amp; </a:t>
            </a:r>
            <a:r>
              <a:rPr lang="el-GR" sz="2400" dirty="0" err="1" smtClean="0">
                <a:solidFill>
                  <a:srgbClr val="FFFF00"/>
                </a:solidFill>
              </a:rPr>
              <a:t>άποιου</a:t>
            </a:r>
            <a:r>
              <a:rPr lang="el-GR" sz="2400" dirty="0" smtClean="0">
                <a:solidFill>
                  <a:srgbClr val="FFFF00"/>
                </a:solidFill>
              </a:rPr>
              <a:t> διαβήτη (διακοπή έκκρισης </a:t>
            </a:r>
            <a:r>
              <a:rPr lang="en-US" sz="2400" dirty="0" smtClean="0">
                <a:solidFill>
                  <a:srgbClr val="FFFF00"/>
                </a:solidFill>
              </a:rPr>
              <a:t>ADH</a:t>
            </a:r>
            <a:r>
              <a:rPr lang="el-GR" sz="2400" dirty="0" smtClean="0">
                <a:solidFill>
                  <a:srgbClr val="FFFF00"/>
                </a:solidFill>
              </a:rPr>
              <a:t> λόγω </a:t>
            </a:r>
            <a:r>
              <a:rPr lang="el-GR" sz="2400" dirty="0" err="1" smtClean="0">
                <a:solidFill>
                  <a:srgbClr val="FFFF00"/>
                </a:solidFill>
              </a:rPr>
              <a:t>υποάρδευσης</a:t>
            </a:r>
            <a:r>
              <a:rPr lang="el-GR" sz="2400" dirty="0" smtClean="0">
                <a:solidFill>
                  <a:srgbClr val="FFFF00"/>
                </a:solidFill>
              </a:rPr>
              <a:t> εγκεφάλου)</a:t>
            </a:r>
          </a:p>
          <a:p>
            <a:r>
              <a:rPr lang="el-GR" sz="2400" dirty="0" smtClean="0">
                <a:solidFill>
                  <a:srgbClr val="FFFF00"/>
                </a:solidFill>
              </a:rPr>
              <a:t>Φροντίδα εγκεφαλικά νεκρού:  καρδιαγγειακή σταθεροποίηση με χορήγηση </a:t>
            </a:r>
            <a:r>
              <a:rPr lang="el-GR" sz="2400" dirty="0" err="1" smtClean="0">
                <a:solidFill>
                  <a:srgbClr val="FFFF00"/>
                </a:solidFill>
              </a:rPr>
              <a:t>ινότροπων</a:t>
            </a:r>
            <a:r>
              <a:rPr lang="el-GR" sz="2400" dirty="0" smtClean="0">
                <a:solidFill>
                  <a:srgbClr val="FFFF00"/>
                </a:solidFill>
              </a:rPr>
              <a:t> , </a:t>
            </a:r>
            <a:r>
              <a:rPr lang="el-GR" sz="2400" dirty="0" err="1" smtClean="0">
                <a:solidFill>
                  <a:srgbClr val="FFFF00"/>
                </a:solidFill>
              </a:rPr>
              <a:t>δεσμοπρεσίνης</a:t>
            </a:r>
            <a:r>
              <a:rPr lang="el-GR" sz="2400" dirty="0" smtClean="0">
                <a:solidFill>
                  <a:srgbClr val="FFFF00"/>
                </a:solidFill>
              </a:rPr>
              <a:t> &amp; υγρών (</a:t>
            </a:r>
            <a:r>
              <a:rPr lang="en-US" sz="2400" dirty="0" smtClean="0">
                <a:solidFill>
                  <a:srgbClr val="FFFF00"/>
                </a:solidFill>
              </a:rPr>
              <a:t>D</a:t>
            </a:r>
            <a:r>
              <a:rPr lang="el-GR" sz="2400" dirty="0" smtClean="0">
                <a:solidFill>
                  <a:srgbClr val="FFFF00"/>
                </a:solidFill>
              </a:rPr>
              <a:t>5</a:t>
            </a:r>
            <a:r>
              <a:rPr lang="en-US" sz="2400" dirty="0" smtClean="0">
                <a:solidFill>
                  <a:srgbClr val="FFFF00"/>
                </a:solidFill>
              </a:rPr>
              <a:t>W)</a:t>
            </a:r>
            <a:r>
              <a:rPr lang="el-GR" sz="2400" dirty="0" smtClean="0">
                <a:solidFill>
                  <a:srgbClr val="FFFF00"/>
                </a:solidFill>
              </a:rPr>
              <a:t>, αντιμετώπιση </a:t>
            </a:r>
            <a:r>
              <a:rPr lang="el-GR" sz="2400" dirty="0" err="1" smtClean="0">
                <a:solidFill>
                  <a:srgbClr val="FFFF00"/>
                </a:solidFill>
              </a:rPr>
              <a:t>υπερνατριαιμίας</a:t>
            </a:r>
            <a:r>
              <a:rPr lang="el-GR" sz="2400" dirty="0" smtClean="0">
                <a:solidFill>
                  <a:srgbClr val="FFFF00"/>
                </a:solidFill>
              </a:rPr>
              <a:t>, </a:t>
            </a:r>
            <a:r>
              <a:rPr lang="el-GR" sz="2400" dirty="0" err="1" smtClean="0">
                <a:solidFill>
                  <a:srgbClr val="FFFF00"/>
                </a:solidFill>
              </a:rPr>
              <a:t>υποκαλιαιμίας</a:t>
            </a:r>
            <a:r>
              <a:rPr lang="el-GR" sz="2400" dirty="0" smtClean="0">
                <a:solidFill>
                  <a:srgbClr val="FFFF00"/>
                </a:solidFill>
              </a:rPr>
              <a:t>, </a:t>
            </a:r>
            <a:r>
              <a:rPr lang="el-GR" sz="2400" dirty="0" err="1" smtClean="0">
                <a:solidFill>
                  <a:srgbClr val="FFFF00"/>
                </a:solidFill>
              </a:rPr>
              <a:t>υπομαγνησιαιμίας</a:t>
            </a:r>
            <a:r>
              <a:rPr lang="el-GR" sz="2400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Rectangle 2"/>
          <p:cNvSpPr txBox="1">
            <a:spLocks noRot="1" noChangeArrowheads="1"/>
          </p:cNvSpPr>
          <p:nvPr/>
        </p:nvSpPr>
        <p:spPr bwMode="auto">
          <a:xfrm>
            <a:off x="720725" y="360363"/>
            <a:ext cx="77724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3600" b="1" dirty="0">
                <a:solidFill>
                  <a:srgbClr val="FF0000"/>
                </a:solidFill>
              </a:rPr>
              <a:t>ΕΓΚΕΦΑΛΙΚΟΣ ΘΑΝΑΤΟΣ (1)</a:t>
            </a:r>
            <a:endParaRPr lang="en-GB" sz="3600" kern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5353050"/>
          </a:xfrm>
        </p:spPr>
        <p:txBody>
          <a:bodyPr/>
          <a:lstStyle/>
          <a:p>
            <a:r>
              <a:rPr lang="el-GR" sz="2400" dirty="0" smtClean="0">
                <a:solidFill>
                  <a:srgbClr val="FFFF00"/>
                </a:solidFill>
              </a:rPr>
              <a:t>Φροντίδα εγκεφαλικά νεκρού:  αποκατάσταση αρτηριακής / κεντρικής φλεβικής πίεσης, προσοχή σε υπέρταση, πνευμονικό οίδημα</a:t>
            </a:r>
          </a:p>
          <a:p>
            <a:pPr>
              <a:buFont typeface="Arial" charset="0"/>
              <a:buNone/>
            </a:pPr>
            <a:endParaRPr lang="el-GR" sz="2400" dirty="0" smtClean="0">
              <a:solidFill>
                <a:srgbClr val="FFFF00"/>
              </a:solidFill>
            </a:endParaRPr>
          </a:p>
          <a:p>
            <a:r>
              <a:rPr lang="el-GR" sz="2400" dirty="0" smtClean="0">
                <a:solidFill>
                  <a:srgbClr val="FFFF00"/>
                </a:solidFill>
              </a:rPr>
              <a:t>Εκτίμηση οργάνων προς μεταμόσχευση:  </a:t>
            </a:r>
          </a:p>
          <a:p>
            <a:pPr>
              <a:buFont typeface="Arial" charset="0"/>
              <a:buNone/>
            </a:pPr>
            <a:r>
              <a:rPr lang="el-GR" sz="2400" dirty="0" smtClean="0">
                <a:solidFill>
                  <a:srgbClr val="FFFF00"/>
                </a:solidFill>
              </a:rPr>
              <a:t>-ανάλυση / καλλιέργεια ούρων, μέτρηση </a:t>
            </a:r>
            <a:r>
              <a:rPr lang="el-GR" sz="2400" dirty="0" err="1" smtClean="0">
                <a:solidFill>
                  <a:srgbClr val="FFFF00"/>
                </a:solidFill>
              </a:rPr>
              <a:t>κρεατινίνης</a:t>
            </a:r>
            <a:r>
              <a:rPr lang="el-GR" sz="2400" dirty="0" smtClean="0">
                <a:solidFill>
                  <a:srgbClr val="FFFF00"/>
                </a:solidFill>
              </a:rPr>
              <a:t> για εκτίμηση νεφρικής λειτουργίας, </a:t>
            </a:r>
          </a:p>
          <a:p>
            <a:pPr>
              <a:buFont typeface="Arial" charset="0"/>
              <a:buNone/>
            </a:pPr>
            <a:r>
              <a:rPr lang="el-GR" sz="2400" dirty="0" smtClean="0">
                <a:solidFill>
                  <a:srgbClr val="FFFF00"/>
                </a:solidFill>
              </a:rPr>
              <a:t>-ΗΚΓ, </a:t>
            </a:r>
            <a:r>
              <a:rPr lang="el-GR" sz="2400" dirty="0" err="1" smtClean="0">
                <a:solidFill>
                  <a:srgbClr val="FFFF00"/>
                </a:solidFill>
              </a:rPr>
              <a:t>στεφανιογραφία</a:t>
            </a:r>
            <a:r>
              <a:rPr lang="el-GR" sz="2400" dirty="0" smtClean="0">
                <a:solidFill>
                  <a:srgbClr val="FFFF00"/>
                </a:solidFill>
              </a:rPr>
              <a:t> (εκτίμηση καρδιακής λειτουργίας), </a:t>
            </a:r>
          </a:p>
          <a:p>
            <a:pPr>
              <a:buFont typeface="Arial" charset="0"/>
              <a:buNone/>
            </a:pPr>
            <a:r>
              <a:rPr lang="el-GR" sz="2400" dirty="0" smtClean="0">
                <a:solidFill>
                  <a:srgbClr val="FFFF00"/>
                </a:solidFill>
              </a:rPr>
              <a:t>-α/α θώρακος, καλλιέργεια πτυέλων, χρώση </a:t>
            </a:r>
            <a:r>
              <a:rPr lang="en-US" sz="2400" dirty="0" smtClean="0">
                <a:solidFill>
                  <a:srgbClr val="FFFF00"/>
                </a:solidFill>
              </a:rPr>
              <a:t>Gram</a:t>
            </a:r>
            <a:r>
              <a:rPr lang="el-GR" sz="2400" dirty="0" smtClean="0">
                <a:solidFill>
                  <a:srgbClr val="FFFF00"/>
                </a:solidFill>
              </a:rPr>
              <a:t>, βρογχοσκόπηση για λειτουργία πνευμόνων,</a:t>
            </a:r>
          </a:p>
          <a:p>
            <a:pPr>
              <a:buFont typeface="Arial" charset="0"/>
              <a:buNone/>
            </a:pPr>
            <a:r>
              <a:rPr lang="el-GR" sz="2400" dirty="0" smtClean="0">
                <a:solidFill>
                  <a:srgbClr val="FFFF00"/>
                </a:solidFill>
              </a:rPr>
              <a:t>-εξετάσεις ηπατικής λειτουργίας,  </a:t>
            </a:r>
          </a:p>
          <a:p>
            <a:pPr>
              <a:buFont typeface="Arial" charset="0"/>
              <a:buNone/>
            </a:pPr>
            <a:r>
              <a:rPr lang="el-GR" sz="2400" dirty="0" smtClean="0">
                <a:solidFill>
                  <a:srgbClr val="FFFF00"/>
                </a:solidFill>
              </a:rPr>
              <a:t>-</a:t>
            </a:r>
            <a:r>
              <a:rPr lang="el-GR" sz="2400" dirty="0" err="1" smtClean="0">
                <a:solidFill>
                  <a:srgbClr val="FFFF00"/>
                </a:solidFill>
              </a:rPr>
              <a:t>αμυλάση</a:t>
            </a:r>
            <a:r>
              <a:rPr lang="el-GR" sz="2400" dirty="0" smtClean="0">
                <a:solidFill>
                  <a:srgbClr val="FFFF00"/>
                </a:solidFill>
              </a:rPr>
              <a:t>, </a:t>
            </a:r>
            <a:r>
              <a:rPr lang="el-GR" sz="2400" dirty="0" err="1" smtClean="0">
                <a:solidFill>
                  <a:srgbClr val="FFFF00"/>
                </a:solidFill>
              </a:rPr>
              <a:t>λιπάση</a:t>
            </a:r>
            <a:r>
              <a:rPr lang="el-GR" sz="2400" dirty="0" smtClean="0">
                <a:solidFill>
                  <a:srgbClr val="FFFF00"/>
                </a:solidFill>
              </a:rPr>
              <a:t> ορού για εκτίμηση παγκρέατος</a:t>
            </a:r>
          </a:p>
        </p:txBody>
      </p:sp>
      <p:sp>
        <p:nvSpPr>
          <p:cNvPr id="3" name="Rectangle 2"/>
          <p:cNvSpPr txBox="1">
            <a:spLocks noRot="1" noChangeArrowheads="1"/>
          </p:cNvSpPr>
          <p:nvPr/>
        </p:nvSpPr>
        <p:spPr bwMode="auto">
          <a:xfrm>
            <a:off x="720725" y="360363"/>
            <a:ext cx="77724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3600" b="1" dirty="0">
                <a:solidFill>
                  <a:srgbClr val="FF0000"/>
                </a:solidFill>
              </a:rPr>
              <a:t>ΕΓΚΕΦΑΛΙΚΟΣ ΘΑΝΑΤΟΣ (2)</a:t>
            </a:r>
            <a:endParaRPr lang="en-GB" sz="3600" kern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5353050"/>
          </a:xfrm>
        </p:spPr>
        <p:txBody>
          <a:bodyPr/>
          <a:lstStyle/>
          <a:p>
            <a:r>
              <a:rPr lang="el-GR" sz="2400" dirty="0" smtClean="0">
                <a:solidFill>
                  <a:srgbClr val="FFFF00"/>
                </a:solidFill>
              </a:rPr>
              <a:t>Δεδομένης της έλλειψης, τα όργανα πρέπει να διατίθενται κατά προτεραιότητα  σ’ αυτούς που τα χρειάζονται περισσότερο (βαρύτερα πάσχοντες) ή σ’ αυτούς που αναμένεται να ωφεληθούν με μεγαλύτερη βεβαιότητα (υγιέστεροι);</a:t>
            </a:r>
          </a:p>
          <a:p>
            <a:r>
              <a:rPr lang="el-GR" sz="2400" dirty="0" smtClean="0">
                <a:solidFill>
                  <a:srgbClr val="FFFF00"/>
                </a:solidFill>
              </a:rPr>
              <a:t>1</a:t>
            </a:r>
            <a:r>
              <a:rPr lang="el-GR" sz="2400" baseline="30000" dirty="0" smtClean="0">
                <a:solidFill>
                  <a:srgbClr val="FFFF00"/>
                </a:solidFill>
              </a:rPr>
              <a:t>η</a:t>
            </a:r>
            <a:r>
              <a:rPr lang="el-GR" sz="2400" dirty="0" smtClean="0">
                <a:solidFill>
                  <a:srgbClr val="FFFF00"/>
                </a:solidFill>
              </a:rPr>
              <a:t> περίπτωση: σωτήρια επί άμεσης ανάγκης, ωστόσο η συνολική  ετήσια επιβίωση παραμένει χαμηλή (ως 50%), &amp; συνοδεύεται  από μεγαλύτερη διάρκεια παραμονής στη ΜΕΘ &amp; υψηλό κόστος νοσηλείας</a:t>
            </a:r>
          </a:p>
          <a:p>
            <a:r>
              <a:rPr lang="el-GR" sz="2400" dirty="0" smtClean="0">
                <a:solidFill>
                  <a:srgbClr val="FFFF00"/>
                </a:solidFill>
              </a:rPr>
              <a:t>2</a:t>
            </a:r>
            <a:r>
              <a:rPr lang="el-GR" sz="2400" baseline="30000" dirty="0" smtClean="0">
                <a:solidFill>
                  <a:srgbClr val="FFFF00"/>
                </a:solidFill>
              </a:rPr>
              <a:t>η</a:t>
            </a:r>
            <a:r>
              <a:rPr lang="el-GR" sz="2400" dirty="0" smtClean="0">
                <a:solidFill>
                  <a:srgbClr val="FFFF00"/>
                </a:solidFill>
              </a:rPr>
              <a:t> περίπτωση:  υψηλή ετήσια επιβίωση  (80-90%), όφελος για μεγαλύτερο χρονικό διάστημα, ωστόσο  δυνατότητα διατήρησης στη ζωή με άλλες μεθόδους</a:t>
            </a:r>
          </a:p>
        </p:txBody>
      </p:sp>
      <p:sp>
        <p:nvSpPr>
          <p:cNvPr id="3" name="Rectangle 2"/>
          <p:cNvSpPr txBox="1">
            <a:spLocks noRot="1" noChangeArrowheads="1"/>
          </p:cNvSpPr>
          <p:nvPr/>
        </p:nvSpPr>
        <p:spPr bwMode="auto">
          <a:xfrm>
            <a:off x="720725" y="360363"/>
            <a:ext cx="77724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3600" b="1" dirty="0">
                <a:solidFill>
                  <a:srgbClr val="FF0000"/>
                </a:solidFill>
              </a:rPr>
              <a:t>ΤΡΕΧΟΝΤΑ </a:t>
            </a:r>
            <a:r>
              <a:rPr lang="en-US" sz="3600" b="1" dirty="0">
                <a:solidFill>
                  <a:srgbClr val="FF0000"/>
                </a:solidFill>
              </a:rPr>
              <a:t>DEBATE</a:t>
            </a:r>
            <a:endParaRPr lang="en-GB" sz="3600" kern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Ηθικές Αρχές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Περιστρέφονται γύρω από θρησκευτικές και φιλοσοφικές παραδόσεις (καλό-</a:t>
            </a:r>
            <a:r>
              <a:rPr lang="el-GR" sz="2800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κακ</a:t>
            </a:r>
            <a:r>
              <a:rPr lang="el-G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ό, σωστό-λάθος, ιερότητα της ζωής)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εφαρμογή των πιστεύω μας μπορεί να αλλάζει με το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χρόνο</a:t>
            </a:r>
            <a:r>
              <a:rPr lang="el-G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και να προσαρμόζεται στις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κοινωνικές ανάγκες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Τέσσερις βασικές αρχές που επηρεάζουν σημαντικά τη φροντίδα υγείας</a:t>
            </a:r>
            <a:r>
              <a:rPr lang="en-US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αγαθοεργία</a:t>
            </a:r>
            <a:r>
              <a:rPr lang="en-US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κατευθύνει το προσωπικό προς το καλό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μη βλάβη</a:t>
            </a:r>
            <a:r>
              <a:rPr lang="en-US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να μην προκαλέσουν βλάβη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αυτονομία</a:t>
            </a:r>
            <a:r>
              <a:rPr lang="en-US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ένας ενήλικας ασθενής έχει το δικαίωμα να δεχθεί ή να απορρίψει την ιατρική θεραπεία (μετά από κατάλληλη ενημέρωση)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δικαιοσύνη</a:t>
            </a:r>
            <a:r>
              <a:rPr lang="en-US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όλοι οι ασθενείς αντιμετωπίζονται το ίδιο</a:t>
            </a:r>
            <a:endParaRPr lang="el-GR" sz="2800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610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i="1" dirty="0" smtClean="0">
                <a:solidFill>
                  <a:srgbClr val="FF3300"/>
                </a:solidFill>
              </a:rPr>
              <a:t>Ιατρική Ματαιότητα </a:t>
            </a:r>
          </a:p>
        </p:txBody>
      </p:sp>
      <p:sp>
        <p:nvSpPr>
          <p:cNvPr id="3686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Ένταση μπορεί να δημιουργηθεί όταν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οι επιθυμίες του αρρώστου έρχονται σε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σύγκρουση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με τις επαγγελματικές, προσωπικές και θρησκευτικές αξίες του προσωπικού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ο γιατρός πιστεύει ότι η ζητούμενη θεραπεία από τον ασθενή είναι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μάταιη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είναι απίθανο να καταλήξει σε λογική έκβαση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Μόνο ο ασθενής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μπορεί να αποφασίσει πότε η συνέχιση της ζωής του θα ήταν προσωπικώς αποδεκτή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Π.χ. η απόφαση αν θα εφαρμοστεί ή όχι μηχανική υποστήριξη της αναπνοής σε ασθενή με βαριά προοδευτική χρόνια νόσο των πνευμόνων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Παρόλα αυτά,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 ασθενής πρέπει να ενημερώνεται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για τους λόγους που ο γιατρός θα έχει αντίθετη απόφαση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719137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Λήψη Ηθικών Αποφάσεων</a:t>
            </a:r>
          </a:p>
        </p:txBody>
      </p:sp>
      <p:sp>
        <p:nvSpPr>
          <p:cNvPr id="7171" name="5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981075"/>
            <a:ext cx="4140200" cy="5688013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Ικανότητα ορίζεται η δυνατότητα του ασθενή να</a:t>
            </a:r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Δέχεται και κατανοεί μια αναλυτική ενημέρωση</a:t>
            </a:r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Αντιδρά στην ενημέρωση με κατάλληλο τρόπο, και</a:t>
            </a:r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Μεταφέρει την απόφαση και τις επιθυμίες στον γιατρό</a:t>
            </a:r>
            <a:endParaRPr lang="el-GR" dirty="0" smtClean="0">
              <a:solidFill>
                <a:srgbClr val="FFFF00"/>
              </a:solidFill>
            </a:endParaRPr>
          </a:p>
        </p:txBody>
      </p:sp>
      <p:sp>
        <p:nvSpPr>
          <p:cNvPr id="7172" name="6 - Θέση περιεχομένου"/>
          <p:cNvSpPr>
            <a:spLocks noGrp="1"/>
          </p:cNvSpPr>
          <p:nvPr>
            <p:ph sz="half" idx="2"/>
          </p:nvPr>
        </p:nvSpPr>
        <p:spPr>
          <a:xfrm>
            <a:off x="4067175" y="981075"/>
            <a:ext cx="4897438" cy="5688013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περιπτώσεις ελαττωμένης (ή απουσίας) ικανότητας λήψης απόφασης, πρέπει να αναζητείται κάποιος άλλος (οικογένεια/φίλος) ή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ορίζει το νοσηλευτικό ίδρυμα με δικαστική απόφαση</a:t>
            </a:r>
          </a:p>
          <a:p>
            <a:pPr eaLnBrk="1" hangingPunct="1"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Καλό είναι να παίρνονται 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αποφάσεις από κοινού </a:t>
            </a:r>
          </a:p>
          <a:p>
            <a:pPr eaLnBrk="1" hangingPunct="1"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Αποφεύγουμε να </a:t>
            </a:r>
            <a:r>
              <a:rPr lang="el-GR" sz="2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κατευθύνουμε / </a:t>
            </a:r>
            <a:r>
              <a:rPr lang="el-GR" sz="2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συμβουλεύουμε</a:t>
            </a:r>
            <a:r>
              <a:rPr lang="el-GR" sz="2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Υποστήριξη / Απόσυρση της θεραπείας </a:t>
            </a:r>
            <a:r>
              <a:rPr lang="el-GR" sz="3200" b="1" dirty="0" smtClean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γονείς ή ο υπεύθυνος για τη λήψη απόφασης μπορεί να συστήσουν </a:t>
            </a:r>
            <a:r>
              <a:rPr lang="el-GR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διακοπή ή απόσυρση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της υποστήριξης της ζωής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Σε περιπτώσεις καρδιακής ή αναπνευστικής ανακοπής σε νοσηλευόμενο ασθενή, η εφαρμογή ΚΑΡΠΑ αρχίζει αυτόματα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Σε μερικές περιπτώσεις που δεν επιθυμείται να γίνει ΚΑΡΠΑ, πρέπει να υπάρχει γραπτή εντολή για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DNR</a:t>
            </a:r>
            <a:endParaRPr lang="el-GR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απόφαση λαμβάνεται από τον ασθενή και το γιατρό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Δεν σταματά η φροντίδα αλλά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αλλάζει ο στόχος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της θεραπείας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Σε περίπτωση διαφωνίας, επικρατεί η απόφαση του ασθενή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(αλλαγή γιατρού ή νοσοκομείου)</a:t>
            </a:r>
          </a:p>
        </p:txBody>
      </p:sp>
      <p:sp>
        <p:nvSpPr>
          <p:cNvPr id="8196" name="3 - Καμπύλο αριστερό βέλος"/>
          <p:cNvSpPr>
            <a:spLocks noChangeArrowheads="1"/>
          </p:cNvSpPr>
          <p:nvPr/>
        </p:nvSpPr>
        <p:spPr bwMode="auto">
          <a:xfrm>
            <a:off x="8172450" y="3933825"/>
            <a:ext cx="720725" cy="935038"/>
          </a:xfrm>
          <a:prstGeom prst="curvedLeftArrow">
            <a:avLst>
              <a:gd name="adj1" fmla="val 24950"/>
              <a:gd name="adj2" fmla="val 49900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64613" cy="533400"/>
          </a:xfrm>
        </p:spPr>
        <p:txBody>
          <a:bodyPr/>
          <a:lstStyle/>
          <a:p>
            <a:pPr eaLnBrk="1" hangingPunct="1">
              <a:defRPr/>
            </a:pPr>
            <a:r>
              <a:rPr lang="el-GR" sz="3000" dirty="0" smtClean="0">
                <a:solidFill>
                  <a:srgbClr val="FF3300"/>
                </a:solidFill>
              </a:rPr>
              <a:t>Σταδιακή προσέγγιση απόσυρση της θεραπείας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 γιατρός να έχει </a:t>
            </a:r>
            <a:r>
              <a:rPr lang="el-GR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κατανοήσει πλήρως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τη διάγνωση της νόσου του ασθενή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 γιατρός πρέπει να </a:t>
            </a:r>
            <a:r>
              <a:rPr lang="el-GR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επιδιώκει ομοφωνία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από την ομάδα φροντίδας για την απόφαση περί διακοπής της θεραπείας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λήψη </a:t>
            </a:r>
            <a:r>
              <a:rPr lang="el-GR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έγγραφης συγκατάθεσης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από τον ασθενή (που πρέπει να έχει καλή επικοινωνία και συνεργασία). Εάν δεν πληροί τους όρους αυτούς, πρέπει να αναζητείται ο κηδεμόνας του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Εάν δεν μπορεί να ληφθεί έγκαιρα απόφαση, και χρειάζεται συνεχής υποστήριξη του ασθενούς, ο γιατρός </a:t>
            </a:r>
            <a:r>
              <a:rPr lang="el-GR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συστήνει τη συνέχιση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για ορισμένο χρόνο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600" dirty="0" smtClean="0">
                <a:solidFill>
                  <a:srgbClr val="FF3300"/>
                </a:solidFill>
                <a:latin typeface="+mn-lt"/>
              </a:rPr>
              <a:t>Ο ρόλος του προσωπικού υγείας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eaLnBrk="1" hangingPunct="1">
              <a:defRPr/>
            </a:pP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Το προσωπικό υγείας πρέπει να είναι ενήμερο για τις ηθικές και νομικές αρχές που επηρεάζουν την κρίση τους</a:t>
            </a:r>
          </a:p>
          <a:p>
            <a:pPr eaLnBrk="1" hangingPunct="1">
              <a:defRPr/>
            </a:pP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Πολλά επαγγελματικά σωματεία </a:t>
            </a:r>
            <a:r>
              <a:rPr lang="el-GR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έχουν δημοσιεύσει τις θέσεις τους</a:t>
            </a: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για τις ηθικές εφαρμογές των μονάδων</a:t>
            </a:r>
          </a:p>
          <a:p>
            <a:pPr eaLnBrk="1" hangingPunct="1">
              <a:defRPr/>
            </a:pP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Αντίγραφα των θέσεων και έγκυρες νομικές πληροφορίες πρέπει να είναι εύκολα διαθέσιμα (</a:t>
            </a:r>
            <a:r>
              <a:rPr lang="el-GR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έντυπη - ηλεκτρονική </a:t>
            </a: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μορφή) στο προσωπικό των μονάδων </a:t>
            </a:r>
          </a:p>
          <a:p>
            <a:pPr eaLnBrk="1" hangingPunct="1">
              <a:defRPr/>
            </a:pP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 θεράπων ιατρός πρέπει να αρχίζει τις συζητήσεις και το υπόλοιπο προσωπικό υγείας να ενθαρρύνουν την ενημέρωση </a:t>
            </a:r>
          </a:p>
          <a:p>
            <a:pPr eaLnBrk="1" hangingPunct="1">
              <a:defRPr/>
            </a:pP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Καλό είναι </a:t>
            </a:r>
            <a:r>
              <a:rPr lang="el-GR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κατευθύνσεις</a:t>
            </a:r>
            <a:r>
              <a:rPr lang="el-GR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μεταξύ των μελών υγείας, </a:t>
            </a:r>
            <a:r>
              <a:rPr lang="el-GR" sz="2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να είναι κοινές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Επικοινωνιακά εφόδια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Εκτός της αποκτηθείσας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γνώσης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για τα ηθικά θέματα των μονάδων, το υγειονομικό προσωπικό πρέπει να έχει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εμπειρία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να χειρίζεται τις αρχές αυτές και τα σημεία τριβής με τον ασθενή και την οικογένεια του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επικοινωνία διευκολύνεται δίνοντας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αρκετό χρόνο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στη συζήτηση με τον κατάλληλο τρόπο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Τα νοσηλευτικά ιδρύματα πρέπει να διαθέτουν τους κατάλληλους μηχανισμούς επίλυσης των ηθικών συγκρούσεων, όπως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διάθεση ηθικών συμβουλών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συνδιασκέψεις για τη φροντίδα των ασθενών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οργανωμένο επιτελείο νομικών που είναι γνώστες των μονάδων και της ηθικής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1223962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  <a:latin typeface="Times New Roman" pitchFamily="18" charset="0"/>
              </a:rPr>
              <a:t>Πολιτικές που βοηθούν στην πρόληψη ή επίλυση των ηθικών συγκρούσεων στις μονάδες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5040313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Κριτήρια εισόδου και εξόδου (στις μονάδες)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Τρόποι επίλυσης των ηθικών συγκρούσεων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Εντολή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DNR</a:t>
            </a:r>
            <a:endParaRPr lang="el-GR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Οδηγίες για υποστήριξη ή απόσυρση της θεραπείας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Φροντίδα του ασθενή που πεθαίνει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Ορισμός της διαδικασίας διάγνωσης του εγκεφαλικού θανάτου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Αιτήσεις για δωρεά οργάνων ή ιστών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Οργανωτικά ηθικά θέματα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τήση με ανεμόπτερο">
  <a:themeElements>
    <a:clrScheme name="Πτήση με ανεμόπτερο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Πτήση με ανεμόπτερο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Πτήση με ανεμόπτερο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τήση με ανεμόπτερο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τήση με ανεμόπτερο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τήση με ανεμόπτερο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τήση με ανεμόπτερο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Designs\Πτήση με ανεμόπτερο.pot</Template>
  <TotalTime>1337</TotalTime>
  <Words>1373</Words>
  <Application>Microsoft Office PowerPoint</Application>
  <PresentationFormat>Προβολή στην οθόνη (4:3)</PresentationFormat>
  <Paragraphs>124</Paragraphs>
  <Slides>19</Slides>
  <Notes>19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Πτήση με ανεμόπτερο</vt:lpstr>
      <vt:lpstr>Εισαγωγή </vt:lpstr>
      <vt:lpstr>Ηθικές Αρχές</vt:lpstr>
      <vt:lpstr>Ιατρική Ματαιότητα </vt:lpstr>
      <vt:lpstr>Λήψη Ηθικών Αποφάσεων</vt:lpstr>
      <vt:lpstr>Υποστήριξη / Απόσυρση της θεραπείας  </vt:lpstr>
      <vt:lpstr>Σταδιακή προσέγγιση απόσυρση της θεραπείας</vt:lpstr>
      <vt:lpstr>Ο ρόλος του προσωπικού υγείας</vt:lpstr>
      <vt:lpstr>Επικοινωνιακά εφόδια</vt:lpstr>
      <vt:lpstr>Πολιτικές που βοηθούν στην πρόληψη ή επίλυση των ηθικών συγκρούσεων στις μονάδες </vt:lpstr>
      <vt:lpstr>Διαφάνεια 10</vt:lpstr>
      <vt:lpstr>Διαφάνεια 11</vt:lpstr>
      <vt:lpstr>Διαφάνεια 12</vt:lpstr>
      <vt:lpstr>Δωρεά Οργάνων</vt:lpstr>
      <vt:lpstr>Δωρεά Οργάνων</vt:lpstr>
      <vt:lpstr>Διαφάνεια 15</vt:lpstr>
      <vt:lpstr>Διαφάνεια 16</vt:lpstr>
      <vt:lpstr>Διαφάνεια 17</vt:lpstr>
      <vt:lpstr>Διαφάνεια 18</vt:lpstr>
      <vt:lpstr>Διαφάνεια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plato</dc:creator>
  <cp:lastModifiedBy>Valued Acer Customer</cp:lastModifiedBy>
  <cp:revision>208</cp:revision>
  <dcterms:created xsi:type="dcterms:W3CDTF">2006-10-04T09:15:06Z</dcterms:created>
  <dcterms:modified xsi:type="dcterms:W3CDTF">2019-08-08T07:04:24Z</dcterms:modified>
</cp:coreProperties>
</file>