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15"/>
  </p:notesMasterIdLst>
  <p:sldIdLst>
    <p:sldId id="256" r:id="rId3"/>
    <p:sldId id="313" r:id="rId4"/>
    <p:sldId id="341" r:id="rId5"/>
    <p:sldId id="332" r:id="rId6"/>
    <p:sldId id="303" r:id="rId7"/>
    <p:sldId id="367" r:id="rId8"/>
    <p:sldId id="365" r:id="rId9"/>
    <p:sldId id="366" r:id="rId10"/>
    <p:sldId id="320" r:id="rId11"/>
    <p:sldId id="328" r:id="rId12"/>
    <p:sldId id="333" r:id="rId13"/>
    <p:sldId id="315" r:id="rId1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p:cViewPr varScale="1">
        <p:scale>
          <a:sx n="101" d="100"/>
          <a:sy n="101" d="100"/>
        </p:scale>
        <p:origin x="158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E5085A1-22FC-47DF-AC5F-634A06E42EAF}" type="datetimeFigureOut">
              <a:rPr lang="en-GB" smtClean="0"/>
              <a:t>10/03/2024</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126AA7F-A7CF-44E0-8A21-CCF7AB9C0533}" type="slidenum">
              <a:rPr lang="en-GB" smtClean="0"/>
              <a:t>‹#›</a:t>
            </a:fld>
            <a:endParaRPr lang="en-GB"/>
          </a:p>
        </p:txBody>
      </p:sp>
    </p:spTree>
    <p:extLst>
      <p:ext uri="{BB962C8B-B14F-4D97-AF65-F5344CB8AC3E}">
        <p14:creationId xmlns:p14="http://schemas.microsoft.com/office/powerpoint/2010/main" val="381448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FC7EE41-8B86-4F09-9B80-2BF58A6442CC}" type="slidenum">
              <a:rPr lang="el-GR" smtClean="0"/>
              <a:pPr/>
              <a:t>12</a:t>
            </a:fld>
            <a:endParaRPr lang="el-GR"/>
          </a:p>
        </p:txBody>
      </p:sp>
    </p:spTree>
    <p:extLst>
      <p:ext uri="{BB962C8B-B14F-4D97-AF65-F5344CB8AC3E}">
        <p14:creationId xmlns:p14="http://schemas.microsoft.com/office/powerpoint/2010/main" val="3079376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1F497D"/>
          </a:solidFill>
        </p:spPr>
        <p:txBody>
          <a:bodyPr wrap="square" lIns="0" tIns="0" rIns="0" bIns="0" rtlCol="0"/>
          <a:lstStyle/>
          <a:p>
            <a:endParaRPr/>
          </a:p>
        </p:txBody>
      </p:sp>
      <p:sp>
        <p:nvSpPr>
          <p:cNvPr id="2" name="Holder 2"/>
          <p:cNvSpPr>
            <a:spLocks noGrp="1"/>
          </p:cNvSpPr>
          <p:nvPr>
            <p:ph type="ctrTitle"/>
          </p:nvPr>
        </p:nvSpPr>
        <p:spPr>
          <a:xfrm>
            <a:off x="546284" y="1350928"/>
            <a:ext cx="8051431" cy="17322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546380" y="3481480"/>
            <a:ext cx="8051239" cy="1369060"/>
          </a:xfrm>
          <a:prstGeom prst="rect">
            <a:avLst/>
          </a:prstGeom>
        </p:spPr>
        <p:txBody>
          <a:bodyPr wrap="square" lIns="0" tIns="0" rIns="0" bIns="0">
            <a:spAutoFit/>
          </a:bodyPr>
          <a:lstStyle>
            <a:lvl1pPr>
              <a:defRPr sz="2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l-GR"/>
          </a:p>
        </p:txBody>
      </p:sp>
      <p:sp>
        <p:nvSpPr>
          <p:cNvPr id="5" name="Rectangle 3"/>
          <p:cNvSpPr>
            <a:spLocks noGrp="1" noChangeArrowheads="1"/>
          </p:cNvSpPr>
          <p:nvPr>
            <p:ph type="sldNum" sz="quarter" idx="11"/>
          </p:nvPr>
        </p:nvSpPr>
        <p:spPr>
          <a:ln/>
        </p:spPr>
        <p:txBody>
          <a:bodyPr/>
          <a:lstStyle>
            <a:lvl1pPr>
              <a:defRPr/>
            </a:lvl1pPr>
          </a:lstStyle>
          <a:p>
            <a:pPr>
              <a:defRPr/>
            </a:pPr>
            <a:fld id="{EBE6B44D-0434-4ED2-8D7C-C8393DEFD560}" type="slidenum">
              <a:rPr lang="el-GR" altLang="en-US"/>
              <a:pPr>
                <a:defRPr/>
              </a:pPr>
              <a:t>‹#›</a:t>
            </a:fld>
            <a:endParaRPr lang="el-GR" altLang="en-US"/>
          </a:p>
        </p:txBody>
      </p:sp>
      <p:sp>
        <p:nvSpPr>
          <p:cNvPr id="6" name="Rectangle 14"/>
          <p:cNvSpPr>
            <a:spLocks noGrp="1" noChangeArrowheads="1"/>
          </p:cNvSpPr>
          <p:nvPr>
            <p:ph type="ftr" sz="quarter" idx="12"/>
          </p:nvPr>
        </p:nvSpPr>
        <p:spPr>
          <a:ln/>
        </p:spPr>
        <p:txBody>
          <a:bodyPr/>
          <a:lstStyle>
            <a:lvl1pPr>
              <a:defRPr/>
            </a:lvl1pPr>
          </a:lstStyle>
          <a:p>
            <a:pPr>
              <a:defRPr/>
            </a:pPr>
            <a:r>
              <a:rPr lang="el-GR"/>
              <a:t>Please keep confidential</a:t>
            </a:r>
          </a:p>
        </p:txBody>
      </p:sp>
    </p:spTree>
    <p:extLst>
      <p:ext uri="{BB962C8B-B14F-4D97-AF65-F5344CB8AC3E}">
        <p14:creationId xmlns:p14="http://schemas.microsoft.com/office/powerpoint/2010/main" val="417113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2"/>
          <p:cNvSpPr>
            <a:spLocks noGrp="1" noChangeArrowheads="1"/>
          </p:cNvSpPr>
          <p:nvPr>
            <p:ph type="dt" sz="half" idx="10"/>
          </p:nvPr>
        </p:nvSpPr>
        <p:spPr>
          <a:ln/>
        </p:spPr>
        <p:txBody>
          <a:bodyPr/>
          <a:lstStyle>
            <a:lvl1pPr>
              <a:defRPr/>
            </a:lvl1pPr>
          </a:lstStyle>
          <a:p>
            <a:pPr>
              <a:defRPr/>
            </a:pPr>
            <a:endParaRPr lang="el-GR"/>
          </a:p>
        </p:txBody>
      </p:sp>
      <p:sp>
        <p:nvSpPr>
          <p:cNvPr id="6" name="Rectangle 3"/>
          <p:cNvSpPr>
            <a:spLocks noGrp="1" noChangeArrowheads="1"/>
          </p:cNvSpPr>
          <p:nvPr>
            <p:ph type="sldNum" sz="quarter" idx="11"/>
          </p:nvPr>
        </p:nvSpPr>
        <p:spPr>
          <a:ln/>
        </p:spPr>
        <p:txBody>
          <a:bodyPr/>
          <a:lstStyle>
            <a:lvl1pPr>
              <a:defRPr/>
            </a:lvl1pPr>
          </a:lstStyle>
          <a:p>
            <a:pPr>
              <a:defRPr/>
            </a:pPr>
            <a:fld id="{0B798EC6-ED77-4184-BFBE-4217D2EA94C0}" type="slidenum">
              <a:rPr lang="el-GR" altLang="en-US"/>
              <a:pPr>
                <a:defRPr/>
              </a:pPr>
              <a:t>‹#›</a:t>
            </a:fld>
            <a:endParaRPr lang="el-GR" altLang="en-US"/>
          </a:p>
        </p:txBody>
      </p:sp>
      <p:sp>
        <p:nvSpPr>
          <p:cNvPr id="7" name="Rectangle 14"/>
          <p:cNvSpPr>
            <a:spLocks noGrp="1" noChangeArrowheads="1"/>
          </p:cNvSpPr>
          <p:nvPr>
            <p:ph type="ftr" sz="quarter" idx="12"/>
          </p:nvPr>
        </p:nvSpPr>
        <p:spPr>
          <a:ln/>
        </p:spPr>
        <p:txBody>
          <a:bodyPr/>
          <a:lstStyle>
            <a:lvl1pPr>
              <a:defRPr/>
            </a:lvl1pPr>
          </a:lstStyle>
          <a:p>
            <a:pPr>
              <a:defRPr/>
            </a:pPr>
            <a:r>
              <a:rPr lang="el-GR"/>
              <a:t>Please keep confidential</a:t>
            </a:r>
          </a:p>
        </p:txBody>
      </p:sp>
    </p:spTree>
    <p:extLst>
      <p:ext uri="{BB962C8B-B14F-4D97-AF65-F5344CB8AC3E}">
        <p14:creationId xmlns:p14="http://schemas.microsoft.com/office/powerpoint/2010/main" val="334819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2"/>
          <p:cNvSpPr>
            <a:spLocks noGrp="1" noChangeArrowheads="1"/>
          </p:cNvSpPr>
          <p:nvPr>
            <p:ph type="dt" sz="half" idx="10"/>
          </p:nvPr>
        </p:nvSpPr>
        <p:spPr>
          <a:ln/>
        </p:spPr>
        <p:txBody>
          <a:bodyPr/>
          <a:lstStyle>
            <a:lvl1pPr>
              <a:defRPr/>
            </a:lvl1pPr>
          </a:lstStyle>
          <a:p>
            <a:pPr>
              <a:defRPr/>
            </a:pPr>
            <a:endParaRPr lang="el-GR"/>
          </a:p>
        </p:txBody>
      </p:sp>
      <p:sp>
        <p:nvSpPr>
          <p:cNvPr id="8" name="Rectangle 3"/>
          <p:cNvSpPr>
            <a:spLocks noGrp="1" noChangeArrowheads="1"/>
          </p:cNvSpPr>
          <p:nvPr>
            <p:ph type="sldNum" sz="quarter" idx="11"/>
          </p:nvPr>
        </p:nvSpPr>
        <p:spPr>
          <a:ln/>
        </p:spPr>
        <p:txBody>
          <a:bodyPr/>
          <a:lstStyle>
            <a:lvl1pPr>
              <a:defRPr/>
            </a:lvl1pPr>
          </a:lstStyle>
          <a:p>
            <a:pPr>
              <a:defRPr/>
            </a:pPr>
            <a:fld id="{F3EF83D9-84E1-4401-803B-3DBF4018A0B0}" type="slidenum">
              <a:rPr lang="el-GR" altLang="en-US"/>
              <a:pPr>
                <a:defRPr/>
              </a:pPr>
              <a:t>‹#›</a:t>
            </a:fld>
            <a:endParaRPr lang="el-GR" altLang="en-US"/>
          </a:p>
        </p:txBody>
      </p:sp>
      <p:sp>
        <p:nvSpPr>
          <p:cNvPr id="9" name="Rectangle 14"/>
          <p:cNvSpPr>
            <a:spLocks noGrp="1" noChangeArrowheads="1"/>
          </p:cNvSpPr>
          <p:nvPr>
            <p:ph type="ftr" sz="quarter" idx="12"/>
          </p:nvPr>
        </p:nvSpPr>
        <p:spPr>
          <a:ln/>
        </p:spPr>
        <p:txBody>
          <a:bodyPr/>
          <a:lstStyle>
            <a:lvl1pPr>
              <a:defRPr/>
            </a:lvl1pPr>
          </a:lstStyle>
          <a:p>
            <a:pPr>
              <a:defRPr/>
            </a:pPr>
            <a:r>
              <a:rPr lang="el-GR"/>
              <a:t>Please keep confidential</a:t>
            </a:r>
          </a:p>
        </p:txBody>
      </p:sp>
    </p:spTree>
    <p:extLst>
      <p:ext uri="{BB962C8B-B14F-4D97-AF65-F5344CB8AC3E}">
        <p14:creationId xmlns:p14="http://schemas.microsoft.com/office/powerpoint/2010/main" val="1595615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2"/>
          <p:cNvSpPr>
            <a:spLocks noGrp="1" noChangeArrowheads="1"/>
          </p:cNvSpPr>
          <p:nvPr>
            <p:ph type="dt" sz="half" idx="10"/>
          </p:nvPr>
        </p:nvSpPr>
        <p:spPr>
          <a:ln/>
        </p:spPr>
        <p:txBody>
          <a:bodyPr/>
          <a:lstStyle>
            <a:lvl1pPr>
              <a:defRPr/>
            </a:lvl1pPr>
          </a:lstStyle>
          <a:p>
            <a:pPr>
              <a:defRPr/>
            </a:pPr>
            <a:endParaRPr lang="el-GR"/>
          </a:p>
        </p:txBody>
      </p:sp>
      <p:sp>
        <p:nvSpPr>
          <p:cNvPr id="4" name="Rectangle 3"/>
          <p:cNvSpPr>
            <a:spLocks noGrp="1" noChangeArrowheads="1"/>
          </p:cNvSpPr>
          <p:nvPr>
            <p:ph type="sldNum" sz="quarter" idx="11"/>
          </p:nvPr>
        </p:nvSpPr>
        <p:spPr>
          <a:ln/>
        </p:spPr>
        <p:txBody>
          <a:bodyPr/>
          <a:lstStyle>
            <a:lvl1pPr>
              <a:defRPr/>
            </a:lvl1pPr>
          </a:lstStyle>
          <a:p>
            <a:pPr>
              <a:defRPr/>
            </a:pPr>
            <a:fld id="{4EA0A648-733A-462B-A9DB-38582112BD57}" type="slidenum">
              <a:rPr lang="el-GR" altLang="en-US"/>
              <a:pPr>
                <a:defRPr/>
              </a:pPr>
              <a:t>‹#›</a:t>
            </a:fld>
            <a:endParaRPr lang="el-GR" altLang="en-US"/>
          </a:p>
        </p:txBody>
      </p:sp>
      <p:sp>
        <p:nvSpPr>
          <p:cNvPr id="5" name="Rectangle 14"/>
          <p:cNvSpPr>
            <a:spLocks noGrp="1" noChangeArrowheads="1"/>
          </p:cNvSpPr>
          <p:nvPr>
            <p:ph type="ftr" sz="quarter" idx="12"/>
          </p:nvPr>
        </p:nvSpPr>
        <p:spPr>
          <a:ln/>
        </p:spPr>
        <p:txBody>
          <a:bodyPr/>
          <a:lstStyle>
            <a:lvl1pPr>
              <a:defRPr/>
            </a:lvl1pPr>
          </a:lstStyle>
          <a:p>
            <a:pPr>
              <a:defRPr/>
            </a:pPr>
            <a:r>
              <a:rPr lang="el-GR"/>
              <a:t>Please keep confidential</a:t>
            </a:r>
          </a:p>
        </p:txBody>
      </p:sp>
    </p:spTree>
    <p:extLst>
      <p:ext uri="{BB962C8B-B14F-4D97-AF65-F5344CB8AC3E}">
        <p14:creationId xmlns:p14="http://schemas.microsoft.com/office/powerpoint/2010/main" val="143801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l-GR"/>
          </a:p>
        </p:txBody>
      </p:sp>
      <p:sp>
        <p:nvSpPr>
          <p:cNvPr id="3" name="Rectangle 3"/>
          <p:cNvSpPr>
            <a:spLocks noGrp="1" noChangeArrowheads="1"/>
          </p:cNvSpPr>
          <p:nvPr>
            <p:ph type="sldNum" sz="quarter" idx="11"/>
          </p:nvPr>
        </p:nvSpPr>
        <p:spPr>
          <a:ln/>
        </p:spPr>
        <p:txBody>
          <a:bodyPr/>
          <a:lstStyle>
            <a:lvl1pPr>
              <a:defRPr/>
            </a:lvl1pPr>
          </a:lstStyle>
          <a:p>
            <a:pPr>
              <a:defRPr/>
            </a:pPr>
            <a:fld id="{22BF5547-2182-4EFF-886A-2DD2AECFC0B2}" type="slidenum">
              <a:rPr lang="el-GR" altLang="en-US"/>
              <a:pPr>
                <a:defRPr/>
              </a:pPr>
              <a:t>‹#›</a:t>
            </a:fld>
            <a:endParaRPr lang="el-GR" altLang="en-US"/>
          </a:p>
        </p:txBody>
      </p:sp>
      <p:sp>
        <p:nvSpPr>
          <p:cNvPr id="4" name="Rectangle 14"/>
          <p:cNvSpPr>
            <a:spLocks noGrp="1" noChangeArrowheads="1"/>
          </p:cNvSpPr>
          <p:nvPr>
            <p:ph type="ftr" sz="quarter" idx="12"/>
          </p:nvPr>
        </p:nvSpPr>
        <p:spPr>
          <a:ln/>
        </p:spPr>
        <p:txBody>
          <a:bodyPr/>
          <a:lstStyle>
            <a:lvl1pPr>
              <a:defRPr/>
            </a:lvl1pPr>
          </a:lstStyle>
          <a:p>
            <a:pPr>
              <a:defRPr/>
            </a:pPr>
            <a:r>
              <a:rPr lang="el-GR"/>
              <a:t>Please keep confidential</a:t>
            </a:r>
          </a:p>
        </p:txBody>
      </p:sp>
    </p:spTree>
    <p:extLst>
      <p:ext uri="{BB962C8B-B14F-4D97-AF65-F5344CB8AC3E}">
        <p14:creationId xmlns:p14="http://schemas.microsoft.com/office/powerpoint/2010/main" val="4289515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l-GR"/>
          </a:p>
        </p:txBody>
      </p:sp>
      <p:sp>
        <p:nvSpPr>
          <p:cNvPr id="6" name="Rectangle 3"/>
          <p:cNvSpPr>
            <a:spLocks noGrp="1" noChangeArrowheads="1"/>
          </p:cNvSpPr>
          <p:nvPr>
            <p:ph type="sldNum" sz="quarter" idx="11"/>
          </p:nvPr>
        </p:nvSpPr>
        <p:spPr>
          <a:ln/>
        </p:spPr>
        <p:txBody>
          <a:bodyPr/>
          <a:lstStyle>
            <a:lvl1pPr>
              <a:defRPr/>
            </a:lvl1pPr>
          </a:lstStyle>
          <a:p>
            <a:pPr>
              <a:defRPr/>
            </a:pPr>
            <a:fld id="{325B3687-4F4D-4B7E-B4DC-17BD26FA952C}" type="slidenum">
              <a:rPr lang="el-GR" altLang="en-US"/>
              <a:pPr>
                <a:defRPr/>
              </a:pPr>
              <a:t>‹#›</a:t>
            </a:fld>
            <a:endParaRPr lang="el-GR" altLang="en-US"/>
          </a:p>
        </p:txBody>
      </p:sp>
      <p:sp>
        <p:nvSpPr>
          <p:cNvPr id="7" name="Rectangle 14"/>
          <p:cNvSpPr>
            <a:spLocks noGrp="1" noChangeArrowheads="1"/>
          </p:cNvSpPr>
          <p:nvPr>
            <p:ph type="ftr" sz="quarter" idx="12"/>
          </p:nvPr>
        </p:nvSpPr>
        <p:spPr>
          <a:ln/>
        </p:spPr>
        <p:txBody>
          <a:bodyPr/>
          <a:lstStyle>
            <a:lvl1pPr>
              <a:defRPr/>
            </a:lvl1pPr>
          </a:lstStyle>
          <a:p>
            <a:pPr>
              <a:defRPr/>
            </a:pPr>
            <a:r>
              <a:rPr lang="el-GR"/>
              <a:t>Please keep confidential</a:t>
            </a:r>
          </a:p>
        </p:txBody>
      </p:sp>
    </p:spTree>
    <p:extLst>
      <p:ext uri="{BB962C8B-B14F-4D97-AF65-F5344CB8AC3E}">
        <p14:creationId xmlns:p14="http://schemas.microsoft.com/office/powerpoint/2010/main" val="3272348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l-GR"/>
          </a:p>
        </p:txBody>
      </p:sp>
      <p:sp>
        <p:nvSpPr>
          <p:cNvPr id="6" name="Rectangle 3"/>
          <p:cNvSpPr>
            <a:spLocks noGrp="1" noChangeArrowheads="1"/>
          </p:cNvSpPr>
          <p:nvPr>
            <p:ph type="sldNum" sz="quarter" idx="11"/>
          </p:nvPr>
        </p:nvSpPr>
        <p:spPr>
          <a:ln/>
        </p:spPr>
        <p:txBody>
          <a:bodyPr/>
          <a:lstStyle>
            <a:lvl1pPr>
              <a:defRPr/>
            </a:lvl1pPr>
          </a:lstStyle>
          <a:p>
            <a:pPr>
              <a:defRPr/>
            </a:pPr>
            <a:fld id="{C018F47D-9EEA-4EFF-96C8-77732ED0FB5E}" type="slidenum">
              <a:rPr lang="el-GR" altLang="en-US"/>
              <a:pPr>
                <a:defRPr/>
              </a:pPr>
              <a:t>‹#›</a:t>
            </a:fld>
            <a:endParaRPr lang="el-GR" altLang="en-US"/>
          </a:p>
        </p:txBody>
      </p:sp>
      <p:sp>
        <p:nvSpPr>
          <p:cNvPr id="7" name="Rectangle 14"/>
          <p:cNvSpPr>
            <a:spLocks noGrp="1" noChangeArrowheads="1"/>
          </p:cNvSpPr>
          <p:nvPr>
            <p:ph type="ftr" sz="quarter" idx="12"/>
          </p:nvPr>
        </p:nvSpPr>
        <p:spPr>
          <a:ln/>
        </p:spPr>
        <p:txBody>
          <a:bodyPr/>
          <a:lstStyle>
            <a:lvl1pPr>
              <a:defRPr/>
            </a:lvl1pPr>
          </a:lstStyle>
          <a:p>
            <a:pPr>
              <a:defRPr/>
            </a:pPr>
            <a:r>
              <a:rPr lang="el-GR"/>
              <a:t>Please keep confidential</a:t>
            </a:r>
          </a:p>
        </p:txBody>
      </p:sp>
    </p:spTree>
    <p:extLst>
      <p:ext uri="{BB962C8B-B14F-4D97-AF65-F5344CB8AC3E}">
        <p14:creationId xmlns:p14="http://schemas.microsoft.com/office/powerpoint/2010/main" val="294472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dt" sz="half" idx="10"/>
          </p:nvPr>
        </p:nvSpPr>
        <p:spPr>
          <a:ln/>
        </p:spPr>
        <p:txBody>
          <a:bodyPr/>
          <a:lstStyle>
            <a:lvl1pPr>
              <a:defRPr/>
            </a:lvl1pPr>
          </a:lstStyle>
          <a:p>
            <a:pPr>
              <a:defRPr/>
            </a:pPr>
            <a:endParaRPr lang="el-GR"/>
          </a:p>
        </p:txBody>
      </p:sp>
      <p:sp>
        <p:nvSpPr>
          <p:cNvPr id="5" name="Rectangle 3"/>
          <p:cNvSpPr>
            <a:spLocks noGrp="1" noChangeArrowheads="1"/>
          </p:cNvSpPr>
          <p:nvPr>
            <p:ph type="sldNum" sz="quarter" idx="11"/>
          </p:nvPr>
        </p:nvSpPr>
        <p:spPr>
          <a:ln/>
        </p:spPr>
        <p:txBody>
          <a:bodyPr/>
          <a:lstStyle>
            <a:lvl1pPr>
              <a:defRPr/>
            </a:lvl1pPr>
          </a:lstStyle>
          <a:p>
            <a:pPr>
              <a:defRPr/>
            </a:pPr>
            <a:fld id="{94174959-935F-477E-BE77-50C1560BAC75}" type="slidenum">
              <a:rPr lang="el-GR" altLang="en-US"/>
              <a:pPr>
                <a:defRPr/>
              </a:pPr>
              <a:t>‹#›</a:t>
            </a:fld>
            <a:endParaRPr lang="el-GR" altLang="en-US"/>
          </a:p>
        </p:txBody>
      </p:sp>
      <p:sp>
        <p:nvSpPr>
          <p:cNvPr id="6" name="Rectangle 14"/>
          <p:cNvSpPr>
            <a:spLocks noGrp="1" noChangeArrowheads="1"/>
          </p:cNvSpPr>
          <p:nvPr>
            <p:ph type="ftr" sz="quarter" idx="12"/>
          </p:nvPr>
        </p:nvSpPr>
        <p:spPr>
          <a:ln/>
        </p:spPr>
        <p:txBody>
          <a:bodyPr/>
          <a:lstStyle>
            <a:lvl1pPr>
              <a:defRPr/>
            </a:lvl1pPr>
          </a:lstStyle>
          <a:p>
            <a:pPr>
              <a:defRPr/>
            </a:pPr>
            <a:r>
              <a:rPr lang="el-GR"/>
              <a:t>Please keep confidential</a:t>
            </a:r>
          </a:p>
        </p:txBody>
      </p:sp>
    </p:spTree>
    <p:extLst>
      <p:ext uri="{BB962C8B-B14F-4D97-AF65-F5344CB8AC3E}">
        <p14:creationId xmlns:p14="http://schemas.microsoft.com/office/powerpoint/2010/main" val="3471457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dt" sz="half" idx="10"/>
          </p:nvPr>
        </p:nvSpPr>
        <p:spPr>
          <a:ln/>
        </p:spPr>
        <p:txBody>
          <a:bodyPr/>
          <a:lstStyle>
            <a:lvl1pPr>
              <a:defRPr/>
            </a:lvl1pPr>
          </a:lstStyle>
          <a:p>
            <a:pPr>
              <a:defRPr/>
            </a:pPr>
            <a:endParaRPr lang="el-GR"/>
          </a:p>
        </p:txBody>
      </p:sp>
      <p:sp>
        <p:nvSpPr>
          <p:cNvPr id="5" name="Rectangle 3"/>
          <p:cNvSpPr>
            <a:spLocks noGrp="1" noChangeArrowheads="1"/>
          </p:cNvSpPr>
          <p:nvPr>
            <p:ph type="sldNum" sz="quarter" idx="11"/>
          </p:nvPr>
        </p:nvSpPr>
        <p:spPr>
          <a:ln/>
        </p:spPr>
        <p:txBody>
          <a:bodyPr/>
          <a:lstStyle>
            <a:lvl1pPr>
              <a:defRPr/>
            </a:lvl1pPr>
          </a:lstStyle>
          <a:p>
            <a:pPr>
              <a:defRPr/>
            </a:pPr>
            <a:fld id="{25DAACCC-63CC-4534-AC47-AB106E6460FA}" type="slidenum">
              <a:rPr lang="el-GR" altLang="en-US"/>
              <a:pPr>
                <a:defRPr/>
              </a:pPr>
              <a:t>‹#›</a:t>
            </a:fld>
            <a:endParaRPr lang="el-GR" altLang="en-US"/>
          </a:p>
        </p:txBody>
      </p:sp>
      <p:sp>
        <p:nvSpPr>
          <p:cNvPr id="6" name="Rectangle 14"/>
          <p:cNvSpPr>
            <a:spLocks noGrp="1" noChangeArrowheads="1"/>
          </p:cNvSpPr>
          <p:nvPr>
            <p:ph type="ftr" sz="quarter" idx="12"/>
          </p:nvPr>
        </p:nvSpPr>
        <p:spPr>
          <a:ln/>
        </p:spPr>
        <p:txBody>
          <a:bodyPr/>
          <a:lstStyle>
            <a:lvl1pPr>
              <a:defRPr/>
            </a:lvl1pPr>
          </a:lstStyle>
          <a:p>
            <a:pPr>
              <a:defRPr/>
            </a:pPr>
            <a:r>
              <a:rPr lang="el-GR"/>
              <a:t>Please keep confidential</a:t>
            </a:r>
          </a:p>
        </p:txBody>
      </p:sp>
    </p:spTree>
    <p:extLst>
      <p:ext uri="{BB962C8B-B14F-4D97-AF65-F5344CB8AC3E}">
        <p14:creationId xmlns:p14="http://schemas.microsoft.com/office/powerpoint/2010/main" val="1808065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2"/>
          <p:cNvSpPr>
            <a:spLocks noGrp="1" noChangeArrowheads="1"/>
          </p:cNvSpPr>
          <p:nvPr>
            <p:ph type="dt" sz="half" idx="10"/>
          </p:nvPr>
        </p:nvSpPr>
        <p:spPr>
          <a:ln/>
        </p:spPr>
        <p:txBody>
          <a:bodyPr/>
          <a:lstStyle>
            <a:lvl1pPr>
              <a:defRPr/>
            </a:lvl1pPr>
          </a:lstStyle>
          <a:p>
            <a:pPr>
              <a:defRPr/>
            </a:pPr>
            <a:endParaRPr lang="el-GR"/>
          </a:p>
        </p:txBody>
      </p:sp>
      <p:sp>
        <p:nvSpPr>
          <p:cNvPr id="4" name="Rectangle 3"/>
          <p:cNvSpPr>
            <a:spLocks noGrp="1" noChangeArrowheads="1"/>
          </p:cNvSpPr>
          <p:nvPr>
            <p:ph type="sldNum" sz="quarter" idx="11"/>
          </p:nvPr>
        </p:nvSpPr>
        <p:spPr>
          <a:ln/>
        </p:spPr>
        <p:txBody>
          <a:bodyPr/>
          <a:lstStyle>
            <a:lvl1pPr>
              <a:defRPr/>
            </a:lvl1pPr>
          </a:lstStyle>
          <a:p>
            <a:pPr>
              <a:defRPr/>
            </a:pPr>
            <a:fld id="{09A16639-D8E5-4C3B-A58B-3CD16B64C929}" type="slidenum">
              <a:rPr lang="el-GR" altLang="en-US"/>
              <a:pPr>
                <a:defRPr/>
              </a:pPr>
              <a:t>‹#›</a:t>
            </a:fld>
            <a:endParaRPr lang="el-GR" altLang="en-US"/>
          </a:p>
        </p:txBody>
      </p:sp>
      <p:sp>
        <p:nvSpPr>
          <p:cNvPr id="5" name="Rectangle 14"/>
          <p:cNvSpPr>
            <a:spLocks noGrp="1" noChangeArrowheads="1"/>
          </p:cNvSpPr>
          <p:nvPr>
            <p:ph type="ftr" sz="quarter" idx="12"/>
          </p:nvPr>
        </p:nvSpPr>
        <p:spPr>
          <a:ln/>
        </p:spPr>
        <p:txBody>
          <a:bodyPr/>
          <a:lstStyle>
            <a:lvl1pPr>
              <a:defRPr/>
            </a:lvl1pPr>
          </a:lstStyle>
          <a:p>
            <a:pPr>
              <a:defRPr/>
            </a:pPr>
            <a:r>
              <a:rPr lang="el-GR"/>
              <a:t>Please keep confidential</a:t>
            </a:r>
          </a:p>
        </p:txBody>
      </p:sp>
    </p:spTree>
    <p:extLst>
      <p:ext uri="{BB962C8B-B14F-4D97-AF65-F5344CB8AC3E}">
        <p14:creationId xmlns:p14="http://schemas.microsoft.com/office/powerpoint/2010/main" val="134157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1981200" cy="476250"/>
          </a:xfrm>
        </p:spPr>
        <p:txBody>
          <a:bodyPr/>
          <a:lstStyle>
            <a:lvl1pPr>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8" name="Slide Number Placeholder 7"/>
          <p:cNvSpPr>
            <a:spLocks noGrp="1"/>
          </p:cNvSpPr>
          <p:nvPr>
            <p:ph type="sldNum" sz="quarter" idx="12"/>
          </p:nvPr>
        </p:nvSpPr>
        <p:spPr>
          <a:xfrm>
            <a:off x="6553200" y="6245225"/>
            <a:ext cx="1981200" cy="476250"/>
          </a:xfrm>
        </p:spPr>
        <p:txBody>
          <a:bodyPr/>
          <a:lstStyle>
            <a:lvl1pPr>
              <a:defRPr>
                <a:latin typeface="Arial" charset="0"/>
              </a:defRPr>
            </a:lvl1pPr>
          </a:lstStyle>
          <a:p>
            <a:pPr>
              <a:defRPr/>
            </a:pPr>
            <a:endParaRPr lang="zh-CN" altLang="en-US"/>
          </a:p>
        </p:txBody>
      </p:sp>
    </p:spTree>
    <p:extLst>
      <p:ext uri="{BB962C8B-B14F-4D97-AF65-F5344CB8AC3E}">
        <p14:creationId xmlns:p14="http://schemas.microsoft.com/office/powerpoint/2010/main" val="4019378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US" altLang="zh-CN"/>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a:xfrm>
            <a:off x="6553200" y="6248400"/>
            <a:ext cx="2133600" cy="457200"/>
          </a:xfrm>
        </p:spPr>
        <p:txBody>
          <a:bodyPr/>
          <a:lstStyle>
            <a:lvl1pPr>
              <a:defRPr>
                <a:ea typeface="SimSun" panose="02010600030101010101" pitchFamily="2" charset="-122"/>
              </a:defRPr>
            </a:lvl1pPr>
          </a:lstStyle>
          <a:p>
            <a:pPr>
              <a:defRPr/>
            </a:pPr>
            <a:fld id="{F74FB006-EB45-4BBB-858D-365C81FB84CE}" type="slidenum">
              <a:rPr lang="en-US" altLang="zh-CN"/>
              <a:pPr>
                <a:defRPr/>
              </a:pPr>
              <a:t>‹#›</a:t>
            </a:fld>
            <a:endParaRPr lang="en-US" altLang="zh-CN"/>
          </a:p>
        </p:txBody>
      </p:sp>
    </p:spTree>
    <p:extLst>
      <p:ext uri="{BB962C8B-B14F-4D97-AF65-F5344CB8AC3E}">
        <p14:creationId xmlns:p14="http://schemas.microsoft.com/office/powerpoint/2010/main" val="553022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1863" y="96838"/>
            <a:ext cx="7158037" cy="14128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49325" y="1981200"/>
            <a:ext cx="37544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49325" y="4114800"/>
            <a:ext cx="37544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5"/>
          <p:cNvSpPr>
            <a:spLocks noGrp="1" noChangeArrowheads="1"/>
          </p:cNvSpPr>
          <p:nvPr>
            <p:ph type="dt" sz="half" idx="10"/>
          </p:nvPr>
        </p:nvSpPr>
        <p:spPr/>
        <p:txBody>
          <a:bodyPr/>
          <a:lstStyle>
            <a:lvl1pPr>
              <a:defRPr/>
            </a:lvl1pPr>
          </a:lstStyle>
          <a:p>
            <a:pPr>
              <a:defRPr/>
            </a:pPr>
            <a:endParaRPr lang="el-GR" altLang="en-US"/>
          </a:p>
        </p:txBody>
      </p:sp>
      <p:sp>
        <p:nvSpPr>
          <p:cNvPr id="8" name="Footer Placeholder 16"/>
          <p:cNvSpPr>
            <a:spLocks noGrp="1" noChangeArrowheads="1"/>
          </p:cNvSpPr>
          <p:nvPr>
            <p:ph type="ftr" sz="quarter" idx="11"/>
          </p:nvPr>
        </p:nvSpPr>
        <p:spPr/>
        <p:txBody>
          <a:bodyPr/>
          <a:lstStyle>
            <a:lvl1pPr>
              <a:defRPr/>
            </a:lvl1pPr>
          </a:lstStyle>
          <a:p>
            <a:pPr>
              <a:defRPr/>
            </a:pPr>
            <a:endParaRPr lang="el-GR" altLang="en-US"/>
          </a:p>
        </p:txBody>
      </p:sp>
      <p:sp>
        <p:nvSpPr>
          <p:cNvPr id="9" name="Slide Number Placeholder 17"/>
          <p:cNvSpPr>
            <a:spLocks noGrp="1" noChangeArrowheads="1"/>
          </p:cNvSpPr>
          <p:nvPr>
            <p:ph type="sldNum" sz="quarter" idx="12"/>
          </p:nvPr>
        </p:nvSpPr>
        <p:spPr/>
        <p:txBody>
          <a:bodyPr/>
          <a:lstStyle>
            <a:lvl1pPr>
              <a:defRPr/>
            </a:lvl1pPr>
          </a:lstStyle>
          <a:p>
            <a:pPr>
              <a:defRPr/>
            </a:pPr>
            <a:fld id="{70D5F981-DA8D-4B62-818D-9EA47C9FA2FA}" type="slidenum">
              <a:rPr lang="el-GR" altLang="en-US"/>
              <a:pPr>
                <a:defRPr/>
              </a:pPr>
              <a:t>‹#›</a:t>
            </a:fld>
            <a:endParaRPr lang="el-GR" altLang="en-US"/>
          </a:p>
        </p:txBody>
      </p:sp>
    </p:spTree>
    <p:extLst>
      <p:ext uri="{BB962C8B-B14F-4D97-AF65-F5344CB8AC3E}">
        <p14:creationId xmlns:p14="http://schemas.microsoft.com/office/powerpoint/2010/main" val="2356408325"/>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l-GR"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l-GR" altLang="en-US"/>
          </a:p>
        </p:txBody>
      </p:sp>
      <p:sp>
        <p:nvSpPr>
          <p:cNvPr id="4" name="Rectangle 7"/>
          <p:cNvSpPr>
            <a:spLocks noGrp="1" noChangeArrowheads="1"/>
          </p:cNvSpPr>
          <p:nvPr>
            <p:ph type="sldNum" sz="quarter" idx="12"/>
          </p:nvPr>
        </p:nvSpPr>
        <p:spPr>
          <a:ln/>
        </p:spPr>
        <p:txBody>
          <a:bodyPr/>
          <a:lstStyle>
            <a:lvl1pPr>
              <a:defRPr/>
            </a:lvl1pPr>
          </a:lstStyle>
          <a:p>
            <a:pPr>
              <a:defRPr/>
            </a:pPr>
            <a:fld id="{903FB70E-2B3E-4631-B9D1-8C145AE6AF05}" type="slidenum">
              <a:rPr lang="el-GR" altLang="en-US"/>
              <a:pPr>
                <a:defRPr/>
              </a:pPr>
              <a:t>‹#›</a:t>
            </a:fld>
            <a:endParaRPr lang="el-GR" altLang="en-US"/>
          </a:p>
        </p:txBody>
      </p:sp>
    </p:spTree>
    <p:extLst>
      <p:ext uri="{BB962C8B-B14F-4D97-AF65-F5344CB8AC3E}">
        <p14:creationId xmlns:p14="http://schemas.microsoft.com/office/powerpoint/2010/main" val="112232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250579552"/>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l-G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l-G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l-G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l-G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l-GR"/>
            </a:p>
          </p:txBody>
        </p:sp>
        <p:sp>
          <p:nvSpPr>
            <p:cNvPr id="7" name="Freeform 10"/>
            <p:cNvSpPr>
              <a:spLocks/>
            </p:cNvSpPr>
            <p:nvPr/>
          </p:nvSpPr>
          <p:spPr bwMode="hidden">
            <a:xfrm>
              <a:off x="0" y="0"/>
              <a:ext cx="5758" cy="1776"/>
            </a:xfrm>
            <a:custGeom>
              <a:avLst/>
              <a:gdLst>
                <a:gd name="T0" fmla="*/ 0 w 5740"/>
                <a:gd name="T1" fmla="*/ 0 h 1906"/>
                <a:gd name="T2" fmla="*/ 0 w 5740"/>
                <a:gd name="T3" fmla="*/ 350 h 1906"/>
                <a:gd name="T4" fmla="*/ 6187 w 5740"/>
                <a:gd name="T5" fmla="*/ 350 h 1906"/>
                <a:gd name="T6" fmla="*/ 618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99019" name="Rectangle 11"/>
          <p:cNvSpPr>
            <a:spLocks noGrp="1" noChangeArrowheads="1"/>
          </p:cNvSpPr>
          <p:nvPr>
            <p:ph type="ctrTitle" sz="quarter"/>
          </p:nvPr>
        </p:nvSpPr>
        <p:spPr>
          <a:xfrm>
            <a:off x="685800" y="1736725"/>
            <a:ext cx="7772400" cy="1920875"/>
          </a:xfrm>
        </p:spPr>
        <p:txBody>
          <a:bodyPr/>
          <a:lstStyle>
            <a:lvl1pPr>
              <a:defRPr sz="6000"/>
            </a:lvl1pPr>
          </a:lstStyle>
          <a:p>
            <a:r>
              <a:rPr lang="el-GR"/>
              <a:t>Click to edit Master title style</a:t>
            </a:r>
          </a:p>
        </p:txBody>
      </p:sp>
      <p:sp>
        <p:nvSpPr>
          <p:cNvPr id="29902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 charset="2"/>
              <a:buNone/>
              <a:defRPr/>
            </a:lvl1pPr>
          </a:lstStyle>
          <a:p>
            <a:r>
              <a:rPr lang="el-GR"/>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l-G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el-GR"/>
              <a:t>Please keep confidential</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69B28F8-9B8C-4682-BF9E-739BCFE69264}" type="slidenum">
              <a:rPr lang="el-GR" altLang="en-US"/>
              <a:pPr>
                <a:defRPr/>
              </a:pPr>
              <a:t>‹#›</a:t>
            </a:fld>
            <a:endParaRPr lang="el-GR" altLang="en-US"/>
          </a:p>
        </p:txBody>
      </p:sp>
    </p:spTree>
    <p:extLst>
      <p:ext uri="{BB962C8B-B14F-4D97-AF65-F5344CB8AC3E}">
        <p14:creationId xmlns:p14="http://schemas.microsoft.com/office/powerpoint/2010/main" val="98450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dt" sz="half" idx="10"/>
          </p:nvPr>
        </p:nvSpPr>
        <p:spPr>
          <a:ln/>
        </p:spPr>
        <p:txBody>
          <a:bodyPr/>
          <a:lstStyle>
            <a:lvl1pPr>
              <a:defRPr/>
            </a:lvl1pPr>
          </a:lstStyle>
          <a:p>
            <a:pPr>
              <a:defRPr/>
            </a:pPr>
            <a:endParaRPr lang="el-GR"/>
          </a:p>
        </p:txBody>
      </p:sp>
      <p:sp>
        <p:nvSpPr>
          <p:cNvPr id="5" name="Rectangle 3"/>
          <p:cNvSpPr>
            <a:spLocks noGrp="1" noChangeArrowheads="1"/>
          </p:cNvSpPr>
          <p:nvPr>
            <p:ph type="sldNum" sz="quarter" idx="11"/>
          </p:nvPr>
        </p:nvSpPr>
        <p:spPr>
          <a:ln/>
        </p:spPr>
        <p:txBody>
          <a:bodyPr/>
          <a:lstStyle>
            <a:lvl1pPr>
              <a:defRPr/>
            </a:lvl1pPr>
          </a:lstStyle>
          <a:p>
            <a:pPr>
              <a:defRPr/>
            </a:pPr>
            <a:fld id="{C71405D4-58B6-4B18-82AD-CB6C8ACF4CF7}" type="slidenum">
              <a:rPr lang="el-GR" altLang="en-US"/>
              <a:pPr>
                <a:defRPr/>
              </a:pPr>
              <a:t>‹#›</a:t>
            </a:fld>
            <a:endParaRPr lang="el-GR" altLang="en-US"/>
          </a:p>
        </p:txBody>
      </p:sp>
      <p:sp>
        <p:nvSpPr>
          <p:cNvPr id="6" name="Rectangle 14"/>
          <p:cNvSpPr>
            <a:spLocks noGrp="1" noChangeArrowheads="1"/>
          </p:cNvSpPr>
          <p:nvPr>
            <p:ph type="ftr" sz="quarter" idx="12"/>
          </p:nvPr>
        </p:nvSpPr>
        <p:spPr>
          <a:ln/>
        </p:spPr>
        <p:txBody>
          <a:bodyPr/>
          <a:lstStyle>
            <a:lvl1pPr>
              <a:defRPr/>
            </a:lvl1pPr>
          </a:lstStyle>
          <a:p>
            <a:pPr>
              <a:defRPr/>
            </a:pPr>
            <a:r>
              <a:rPr lang="el-GR"/>
              <a:t>Please keep confidential</a:t>
            </a:r>
          </a:p>
        </p:txBody>
      </p:sp>
    </p:spTree>
    <p:extLst>
      <p:ext uri="{BB962C8B-B14F-4D97-AF65-F5344CB8AC3E}">
        <p14:creationId xmlns:p14="http://schemas.microsoft.com/office/powerpoint/2010/main" val="419233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09936" y="133872"/>
            <a:ext cx="4124126" cy="756919"/>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762308" y="2452326"/>
            <a:ext cx="7677784" cy="3622040"/>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3/10/2024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3"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l-GR"/>
          </a:p>
        </p:txBody>
      </p:sp>
      <p:sp>
        <p:nvSpPr>
          <p:cNvPr id="29798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C370474-1CDE-4879-859D-DC33BCC15A4E}" type="slidenum">
              <a:rPr lang="el-GR" altLang="en-US"/>
              <a:pPr>
                <a:defRPr/>
              </a:pPr>
              <a:t>‹#›</a:t>
            </a:fld>
            <a:endParaRPr lang="el-GR" altLang="en-US"/>
          </a:p>
        </p:txBody>
      </p:sp>
      <p:grpSp>
        <p:nvGrpSpPr>
          <p:cNvPr id="3076" name="Group 4"/>
          <p:cNvGrpSpPr>
            <a:grpSpLocks/>
          </p:cNvGrpSpPr>
          <p:nvPr/>
        </p:nvGrpSpPr>
        <p:grpSpPr bwMode="auto">
          <a:xfrm>
            <a:off x="0" y="0"/>
            <a:ext cx="9140825" cy="6850063"/>
            <a:chOff x="0" y="0"/>
            <a:chExt cx="5758" cy="4315"/>
          </a:xfrm>
        </p:grpSpPr>
        <p:grpSp>
          <p:nvGrpSpPr>
            <p:cNvPr id="3080" name="Group 5"/>
            <p:cNvGrpSpPr>
              <a:grpSpLocks/>
            </p:cNvGrpSpPr>
            <p:nvPr userDrawn="1"/>
          </p:nvGrpSpPr>
          <p:grpSpPr bwMode="auto">
            <a:xfrm>
              <a:off x="1728" y="2230"/>
              <a:ext cx="4027" cy="2085"/>
              <a:chOff x="1728" y="2230"/>
              <a:chExt cx="4027" cy="2085"/>
            </a:xfrm>
          </p:grpSpPr>
          <p:sp>
            <p:nvSpPr>
              <p:cNvPr id="29799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l-GR"/>
              </a:p>
            </p:txBody>
          </p:sp>
          <p:sp>
            <p:nvSpPr>
              <p:cNvPr id="29799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l-GR"/>
              </a:p>
            </p:txBody>
          </p:sp>
          <p:sp>
            <p:nvSpPr>
              <p:cNvPr id="29799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l-GR"/>
              </a:p>
            </p:txBody>
          </p:sp>
          <p:sp>
            <p:nvSpPr>
              <p:cNvPr id="308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99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l-GR"/>
              </a:p>
            </p:txBody>
          </p:sp>
        </p:grpSp>
        <p:sp>
          <p:nvSpPr>
            <p:cNvPr id="29799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l-GR"/>
            </a:p>
          </p:txBody>
        </p:sp>
        <p:sp>
          <p:nvSpPr>
            <p:cNvPr id="3082" name="Freeform 12"/>
            <p:cNvSpPr>
              <a:spLocks/>
            </p:cNvSpPr>
            <p:nvPr/>
          </p:nvSpPr>
          <p:spPr bwMode="hidden">
            <a:xfrm>
              <a:off x="0" y="0"/>
              <a:ext cx="5758" cy="1776"/>
            </a:xfrm>
            <a:custGeom>
              <a:avLst/>
              <a:gdLst>
                <a:gd name="T0" fmla="*/ 0 w 5740"/>
                <a:gd name="T1" fmla="*/ 0 h 1906"/>
                <a:gd name="T2" fmla="*/ 0 w 5740"/>
                <a:gd name="T3" fmla="*/ 350 h 1906"/>
                <a:gd name="T4" fmla="*/ 6187 w 5740"/>
                <a:gd name="T5" fmla="*/ 350 h 1906"/>
                <a:gd name="T6" fmla="*/ 618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9799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29799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l-GR"/>
              <a:t>Please keep confidential</a:t>
            </a:r>
          </a:p>
        </p:txBody>
      </p:sp>
      <p:sp>
        <p:nvSpPr>
          <p:cNvPr id="29799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Tree>
    <p:extLst>
      <p:ext uri="{BB962C8B-B14F-4D97-AF65-F5344CB8AC3E}">
        <p14:creationId xmlns:p14="http://schemas.microsoft.com/office/powerpoint/2010/main" val="2706299947"/>
      </p:ext>
    </p:extLst>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1"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1"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1"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1"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cop.gov.ng/"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themeOverride" Target="../theme/themeOverride2.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object 2"/>
          <p:cNvSpPr txBox="1"/>
          <p:nvPr/>
        </p:nvSpPr>
        <p:spPr>
          <a:xfrm>
            <a:off x="2366645" y="3657600"/>
            <a:ext cx="4719955" cy="2523768"/>
          </a:xfrm>
          <a:prstGeom prst="rect">
            <a:avLst/>
          </a:prstGeom>
        </p:spPr>
        <p:txBody>
          <a:bodyPr vert="horz" wrap="square" lIns="0" tIns="12700" rIns="0" bIns="0" rtlCol="0">
            <a:spAutoFit/>
          </a:bodyPr>
          <a:lstStyle/>
          <a:p>
            <a:pPr marR="5080" algn="ctr">
              <a:lnSpc>
                <a:spcPct val="100000"/>
              </a:lnSpc>
              <a:spcBef>
                <a:spcPts val="100"/>
              </a:spcBef>
            </a:pPr>
            <a:r>
              <a:rPr lang="el-GR" sz="2400" b="1" spc="-15" dirty="0">
                <a:solidFill>
                  <a:schemeClr val="bg1"/>
                </a:solidFill>
                <a:effectLst>
                  <a:outerShdw blurRad="38100" dist="38100" dir="2700000" algn="tl">
                    <a:srgbClr val="000000">
                      <a:alpha val="43137"/>
                    </a:srgbClr>
                  </a:outerShdw>
                </a:effectLst>
                <a:latin typeface="Garamond" panose="02020404030301010803" pitchFamily="18" charset="0"/>
                <a:ea typeface="+mj-ea"/>
                <a:cs typeface="Calibri"/>
              </a:rPr>
              <a:t>Γιάννης Σταματίου</a:t>
            </a:r>
          </a:p>
          <a:p>
            <a:pPr marR="5080" algn="ctr">
              <a:lnSpc>
                <a:spcPct val="100000"/>
              </a:lnSpc>
              <a:spcBef>
                <a:spcPts val="100"/>
              </a:spcBef>
            </a:pPr>
            <a:r>
              <a:rPr lang="el-GR" sz="2400" b="1" spc="-15" dirty="0">
                <a:solidFill>
                  <a:schemeClr val="bg1"/>
                </a:solidFill>
                <a:effectLst>
                  <a:outerShdw blurRad="38100" dist="38100" dir="2700000" algn="tl">
                    <a:srgbClr val="000000">
                      <a:alpha val="43137"/>
                    </a:srgbClr>
                  </a:outerShdw>
                </a:effectLst>
                <a:latin typeface="Garamond" panose="02020404030301010803" pitchFamily="18" charset="0"/>
                <a:ea typeface="+mj-ea"/>
                <a:cs typeface="Calibri"/>
              </a:rPr>
              <a:t>Τμήμα Διοίκησης </a:t>
            </a:r>
            <a:r>
              <a:rPr lang="el-GR" sz="2400" b="1" spc="-15" dirty="0" smtClean="0">
                <a:solidFill>
                  <a:schemeClr val="bg1"/>
                </a:solidFill>
                <a:effectLst>
                  <a:outerShdw blurRad="38100" dist="38100" dir="2700000" algn="tl">
                    <a:srgbClr val="000000">
                      <a:alpha val="43137"/>
                    </a:srgbClr>
                  </a:outerShdw>
                </a:effectLst>
                <a:latin typeface="Garamond" panose="02020404030301010803" pitchFamily="18" charset="0"/>
                <a:ea typeface="+mj-ea"/>
                <a:cs typeface="Calibri"/>
              </a:rPr>
              <a:t>Επιχειρήσεων</a:t>
            </a:r>
            <a:r>
              <a:rPr lang="en-US" sz="2400" b="1" spc="-15" dirty="0" smtClean="0">
                <a:solidFill>
                  <a:schemeClr val="bg1"/>
                </a:solidFill>
                <a:effectLst>
                  <a:outerShdw blurRad="38100" dist="38100" dir="2700000" algn="tl">
                    <a:srgbClr val="000000">
                      <a:alpha val="43137"/>
                    </a:srgbClr>
                  </a:outerShdw>
                </a:effectLst>
                <a:latin typeface="Garamond" panose="02020404030301010803" pitchFamily="18" charset="0"/>
                <a:ea typeface="+mj-ea"/>
                <a:cs typeface="Calibri"/>
              </a:rPr>
              <a:t>, </a:t>
            </a:r>
            <a:r>
              <a:rPr lang="el-GR" sz="2400" b="1" spc="-15" dirty="0" smtClean="0">
                <a:solidFill>
                  <a:schemeClr val="bg1"/>
                </a:solidFill>
                <a:effectLst>
                  <a:outerShdw blurRad="38100" dist="38100" dir="2700000" algn="tl">
                    <a:srgbClr val="000000">
                      <a:alpha val="43137"/>
                    </a:srgbClr>
                  </a:outerShdw>
                </a:effectLst>
                <a:latin typeface="Garamond" panose="02020404030301010803" pitchFamily="18" charset="0"/>
                <a:ea typeface="+mj-ea"/>
                <a:cs typeface="Calibri"/>
              </a:rPr>
              <a:t>Πανεπιστήμιο Πάτρας και</a:t>
            </a:r>
          </a:p>
          <a:p>
            <a:pPr marR="5080" algn="ctr">
              <a:lnSpc>
                <a:spcPct val="100000"/>
              </a:lnSpc>
              <a:spcBef>
                <a:spcPts val="100"/>
              </a:spcBef>
            </a:pPr>
            <a:r>
              <a:rPr lang="el-GR" sz="2400" b="1" spc="-15" dirty="0" smtClean="0">
                <a:solidFill>
                  <a:schemeClr val="bg1"/>
                </a:solidFill>
                <a:effectLst>
                  <a:outerShdw blurRad="38100" dist="38100" dir="2700000" algn="tl">
                    <a:srgbClr val="000000">
                      <a:alpha val="43137"/>
                    </a:srgbClr>
                  </a:outerShdw>
                </a:effectLst>
                <a:latin typeface="Garamond" panose="02020404030301010803" pitchFamily="18" charset="0"/>
                <a:ea typeface="+mj-ea"/>
                <a:cs typeface="Calibri"/>
              </a:rPr>
              <a:t>Ινστιτούτο </a:t>
            </a:r>
            <a:r>
              <a:rPr lang="el-GR" sz="2400" b="1" spc="-15" dirty="0">
                <a:solidFill>
                  <a:schemeClr val="bg1"/>
                </a:solidFill>
                <a:effectLst>
                  <a:outerShdw blurRad="38100" dist="38100" dir="2700000" algn="tl">
                    <a:srgbClr val="000000">
                      <a:alpha val="43137"/>
                    </a:srgbClr>
                  </a:outerShdw>
                </a:effectLst>
                <a:latin typeface="Garamond" panose="02020404030301010803" pitchFamily="18" charset="0"/>
                <a:ea typeface="+mj-ea"/>
                <a:cs typeface="Calibri"/>
              </a:rPr>
              <a:t>Τεχνολογίας Υπολογιστών και Εκδόσεων – «</a:t>
            </a:r>
            <a:r>
              <a:rPr lang="el-GR" sz="2400" b="1" spc="-15" dirty="0" smtClean="0">
                <a:solidFill>
                  <a:schemeClr val="bg1"/>
                </a:solidFill>
                <a:effectLst>
                  <a:outerShdw blurRad="38100" dist="38100" dir="2700000" algn="tl">
                    <a:srgbClr val="000000">
                      <a:alpha val="43137"/>
                    </a:srgbClr>
                  </a:outerShdw>
                </a:effectLst>
                <a:latin typeface="Garamond" panose="02020404030301010803" pitchFamily="18" charset="0"/>
                <a:ea typeface="+mj-ea"/>
                <a:cs typeface="Calibri"/>
              </a:rPr>
              <a:t>Διόφαντος», Πάτρα</a:t>
            </a:r>
            <a:endParaRPr lang="el-GR" sz="2400" b="1" spc="-15" dirty="0">
              <a:solidFill>
                <a:schemeClr val="bg1"/>
              </a:solidFill>
              <a:effectLst>
                <a:outerShdw blurRad="38100" dist="38100" dir="2700000" algn="tl">
                  <a:srgbClr val="000000">
                    <a:alpha val="43137"/>
                  </a:srgbClr>
                </a:outerShdw>
              </a:effectLst>
              <a:latin typeface="Garamond" panose="02020404030301010803" pitchFamily="18" charset="0"/>
              <a:ea typeface="+mj-ea"/>
              <a:cs typeface="Calibri"/>
            </a:endParaRPr>
          </a:p>
          <a:p>
            <a:pPr marR="5715" algn="ctr">
              <a:lnSpc>
                <a:spcPct val="100000"/>
              </a:lnSpc>
            </a:pPr>
            <a:r>
              <a:rPr lang="en-US" sz="2400" b="1" spc="-15" dirty="0">
                <a:solidFill>
                  <a:schemeClr val="bg1"/>
                </a:solidFill>
                <a:effectLst>
                  <a:outerShdw blurRad="38100" dist="38100" dir="2700000" algn="tl">
                    <a:srgbClr val="000000">
                      <a:alpha val="43137"/>
                    </a:srgbClr>
                  </a:outerShdw>
                </a:effectLst>
                <a:latin typeface="Garamond" panose="02020404030301010803" pitchFamily="18" charset="0"/>
                <a:ea typeface="+mj-ea"/>
                <a:cs typeface="Calibri"/>
              </a:rPr>
              <a:t>stamatiu@upatras.gr</a:t>
            </a:r>
            <a:endParaRPr lang="en-US" sz="2400" b="1" spc="-15" dirty="0">
              <a:solidFill>
                <a:schemeClr val="bg1"/>
              </a:solidFill>
              <a:effectLst>
                <a:outerShdw blurRad="38100" dist="38100" dir="2700000" algn="tl">
                  <a:srgbClr val="000000">
                    <a:alpha val="43137"/>
                  </a:srgbClr>
                </a:outerShdw>
              </a:effectLst>
              <a:latin typeface="Garamond" panose="02020404030301010803" pitchFamily="18" charset="0"/>
              <a:ea typeface="+mj-ea"/>
              <a:cs typeface="Calibri"/>
              <a:hlinkClick r:id="rId4"/>
            </a:endParaRPr>
          </a:p>
          <a:p>
            <a:pPr>
              <a:lnSpc>
                <a:spcPct val="100000"/>
              </a:lnSpc>
              <a:spcBef>
                <a:spcPts val="20"/>
              </a:spcBef>
            </a:pPr>
            <a:endParaRPr sz="1750" b="1" dirty="0">
              <a:effectLst>
                <a:outerShdw blurRad="38100" dist="38100" dir="2700000" algn="tl">
                  <a:srgbClr val="000000">
                    <a:alpha val="43137"/>
                  </a:srgbClr>
                </a:outerShdw>
              </a:effectLst>
              <a:latin typeface="Garamond" panose="02020404030301010803" pitchFamily="18" charset="0"/>
              <a:cs typeface="Calibri"/>
            </a:endParaRPr>
          </a:p>
        </p:txBody>
      </p:sp>
      <p:grpSp>
        <p:nvGrpSpPr>
          <p:cNvPr id="7" name="object 7"/>
          <p:cNvGrpSpPr/>
          <p:nvPr/>
        </p:nvGrpSpPr>
        <p:grpSpPr>
          <a:xfrm>
            <a:off x="0" y="2282951"/>
            <a:ext cx="9144000" cy="1088390"/>
            <a:chOff x="0" y="2282951"/>
            <a:chExt cx="9144000" cy="1088390"/>
          </a:xfrm>
        </p:grpSpPr>
        <p:pic>
          <p:nvPicPr>
            <p:cNvPr id="8" name="object 8"/>
            <p:cNvPicPr/>
            <p:nvPr/>
          </p:nvPicPr>
          <p:blipFill>
            <a:blip r:embed="rId5" cstate="print"/>
            <a:stretch>
              <a:fillRect/>
            </a:stretch>
          </p:blipFill>
          <p:spPr>
            <a:xfrm>
              <a:off x="0" y="2322575"/>
              <a:ext cx="9143999" cy="1048511"/>
            </a:xfrm>
            <a:prstGeom prst="rect">
              <a:avLst/>
            </a:prstGeom>
          </p:spPr>
        </p:pic>
        <p:pic>
          <p:nvPicPr>
            <p:cNvPr id="9" name="object 9"/>
            <p:cNvPicPr/>
            <p:nvPr/>
          </p:nvPicPr>
          <p:blipFill>
            <a:blip r:embed="rId6" cstate="print"/>
            <a:stretch>
              <a:fillRect/>
            </a:stretch>
          </p:blipFill>
          <p:spPr>
            <a:xfrm>
              <a:off x="2316479" y="2282951"/>
              <a:ext cx="6827519" cy="542543"/>
            </a:xfrm>
            <a:prstGeom prst="rect">
              <a:avLst/>
            </a:prstGeom>
          </p:spPr>
        </p:pic>
        <p:pic>
          <p:nvPicPr>
            <p:cNvPr id="10" name="object 10"/>
            <p:cNvPicPr/>
            <p:nvPr/>
          </p:nvPicPr>
          <p:blipFill>
            <a:blip r:embed="rId7" cstate="print"/>
            <a:stretch>
              <a:fillRect/>
            </a:stretch>
          </p:blipFill>
          <p:spPr>
            <a:xfrm>
              <a:off x="0" y="2348877"/>
              <a:ext cx="9144000" cy="954112"/>
            </a:xfrm>
            <a:prstGeom prst="rect">
              <a:avLst/>
            </a:prstGeom>
          </p:spPr>
        </p:pic>
      </p:grpSp>
      <p:sp>
        <p:nvSpPr>
          <p:cNvPr id="11" name="object 11"/>
          <p:cNvSpPr txBox="1">
            <a:spLocks noGrp="1"/>
          </p:cNvSpPr>
          <p:nvPr>
            <p:ph type="title"/>
          </p:nvPr>
        </p:nvSpPr>
        <p:spPr>
          <a:xfrm>
            <a:off x="228600" y="2348877"/>
            <a:ext cx="8915400" cy="888063"/>
          </a:xfrm>
          <a:prstGeom prst="rect">
            <a:avLst/>
          </a:prstGeom>
          <a:ln w="9525">
            <a:solidFill>
              <a:srgbClr val="000000"/>
            </a:solidFill>
          </a:ln>
        </p:spPr>
        <p:txBody>
          <a:bodyPr vert="horz" wrap="square" lIns="0" tIns="26034" rIns="0" bIns="0" rtlCol="0">
            <a:spAutoFit/>
          </a:bodyPr>
          <a:lstStyle/>
          <a:p>
            <a:pPr algn="ctr">
              <a:lnSpc>
                <a:spcPct val="100000"/>
              </a:lnSpc>
              <a:spcBef>
                <a:spcPts val="204"/>
              </a:spcBef>
            </a:pPr>
            <a:r>
              <a:rPr lang="el-GR" sz="2800" spc="-15" dirty="0" smtClean="0">
                <a:solidFill>
                  <a:srgbClr val="FFFFFF"/>
                </a:solidFill>
                <a:effectLst>
                  <a:outerShdw blurRad="38100" dist="38100" dir="2700000" algn="tl">
                    <a:srgbClr val="000000">
                      <a:alpha val="43137"/>
                    </a:srgbClr>
                  </a:outerShdw>
                </a:effectLst>
                <a:latin typeface="Garamond" panose="02020404030301010803" pitchFamily="18" charset="0"/>
              </a:rPr>
              <a:t>Ηλεκτρονική διακυβέρνηση, προστασία </a:t>
            </a:r>
            <a:r>
              <a:rPr lang="el-GR" sz="2800" spc="-15" dirty="0" err="1" smtClean="0">
                <a:solidFill>
                  <a:srgbClr val="FFFFFF"/>
                </a:solidFill>
                <a:effectLst>
                  <a:outerShdw blurRad="38100" dist="38100" dir="2700000" algn="tl">
                    <a:srgbClr val="000000">
                      <a:alpha val="43137"/>
                    </a:srgbClr>
                  </a:outerShdw>
                </a:effectLst>
                <a:latin typeface="Garamond" panose="02020404030301010803" pitchFamily="18" charset="0"/>
              </a:rPr>
              <a:t>ιδιωτικότητας</a:t>
            </a:r>
            <a:r>
              <a:rPr lang="el-GR" sz="2800" spc="-15" dirty="0" smtClean="0">
                <a:solidFill>
                  <a:srgbClr val="FFFFFF"/>
                </a:solidFill>
                <a:effectLst>
                  <a:outerShdw blurRad="38100" dist="38100" dir="2700000" algn="tl">
                    <a:srgbClr val="000000">
                      <a:alpha val="43137"/>
                    </a:srgbClr>
                  </a:outerShdw>
                </a:effectLst>
                <a:latin typeface="Garamond" panose="02020404030301010803" pitchFamily="18" charset="0"/>
              </a:rPr>
              <a:t> </a:t>
            </a:r>
            <a:r>
              <a:rPr lang="el-GR" sz="2800" spc="-15" smtClean="0">
                <a:solidFill>
                  <a:srgbClr val="FFFFFF"/>
                </a:solidFill>
                <a:effectLst>
                  <a:outerShdw blurRad="38100" dist="38100" dir="2700000" algn="tl">
                    <a:srgbClr val="000000">
                      <a:alpha val="43137"/>
                    </a:srgbClr>
                  </a:outerShdw>
                </a:effectLst>
                <a:latin typeface="Garamond" panose="02020404030301010803" pitchFamily="18" charset="0"/>
              </a:rPr>
              <a:t>και επιχειρηματικότητα </a:t>
            </a:r>
            <a:endParaRPr lang="el-GR" sz="2800" spc="-5" dirty="0">
              <a:solidFill>
                <a:srgbClr val="FFFFFF"/>
              </a:solidFill>
              <a:effectLst>
                <a:outerShdw blurRad="38100" dist="38100" dir="2700000" algn="tl">
                  <a:srgbClr val="000000">
                    <a:alpha val="43137"/>
                  </a:srgbClr>
                </a:outerShdw>
              </a:effectLst>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76200" y="1447800"/>
            <a:ext cx="4038600" cy="4853251"/>
          </a:xfrm>
          <a:prstGeom prst="rect">
            <a:avLst/>
          </a:prstGeom>
        </p:spPr>
        <p:txBody>
          <a:bodyPr vert="horz" wrap="square" lIns="0" tIns="61594" rIns="0" bIns="0" rtlCol="0">
            <a:spAutoFit/>
          </a:bodyPr>
          <a:lstStyle/>
          <a:p>
            <a:pPr marL="355600" indent="-343535">
              <a:lnSpc>
                <a:spcPct val="100000"/>
              </a:lnSpc>
              <a:spcBef>
                <a:spcPts val="385"/>
              </a:spcBef>
              <a:buFont typeface="Arial MT"/>
              <a:buChar char="•"/>
              <a:tabLst>
                <a:tab pos="354965" algn="l"/>
                <a:tab pos="356235" algn="l"/>
              </a:tabLst>
            </a:pPr>
            <a:r>
              <a:rPr lang="el-GR" spc="-5" dirty="0" smtClean="0">
                <a:latin typeface="+mj-lt"/>
                <a:cs typeface="Calibri"/>
              </a:rPr>
              <a:t>Ανάλυση και αποτίμηση κινδύνων με χρήση τυπικών, </a:t>
            </a:r>
            <a:r>
              <a:rPr lang="el-GR" spc="-5" dirty="0" err="1" smtClean="0">
                <a:latin typeface="+mj-lt"/>
                <a:cs typeface="Calibri"/>
              </a:rPr>
              <a:t>ημι</a:t>
            </a:r>
            <a:r>
              <a:rPr lang="el-GR" spc="-5" dirty="0" smtClean="0">
                <a:latin typeface="+mj-lt"/>
                <a:cs typeface="Calibri"/>
              </a:rPr>
              <a:t>-τυπικών και άτυπων μεθόδων</a:t>
            </a:r>
          </a:p>
          <a:p>
            <a:pPr marL="355600" indent="-343535">
              <a:lnSpc>
                <a:spcPct val="100000"/>
              </a:lnSpc>
              <a:spcBef>
                <a:spcPts val="385"/>
              </a:spcBef>
              <a:buFont typeface="Arial MT"/>
              <a:buChar char="•"/>
              <a:tabLst>
                <a:tab pos="354965" algn="l"/>
                <a:tab pos="356235" algn="l"/>
              </a:tabLst>
            </a:pPr>
            <a:r>
              <a:rPr lang="el-GR" spc="-5" dirty="0" smtClean="0">
                <a:latin typeface="+mj-lt"/>
                <a:cs typeface="Calibri"/>
              </a:rPr>
              <a:t>Καθορισμός πολιτικών, διαδικασιών, και τεχνικών ασφάλειας</a:t>
            </a:r>
            <a:endParaRPr dirty="0" smtClean="0">
              <a:latin typeface="+mj-lt"/>
              <a:cs typeface="Calibri"/>
            </a:endParaRPr>
          </a:p>
          <a:p>
            <a:pPr marL="355600" indent="-343535">
              <a:lnSpc>
                <a:spcPct val="100000"/>
              </a:lnSpc>
              <a:spcBef>
                <a:spcPts val="384"/>
              </a:spcBef>
              <a:buFont typeface="Arial MT"/>
              <a:buChar char="•"/>
              <a:tabLst>
                <a:tab pos="354965" algn="l"/>
                <a:tab pos="356235" algn="l"/>
              </a:tabLst>
            </a:pPr>
            <a:r>
              <a:rPr lang="el-GR" spc="-10" dirty="0" smtClean="0">
                <a:latin typeface="+mj-lt"/>
                <a:cs typeface="Calibri"/>
              </a:rPr>
              <a:t>Διαχείριση/έλεγχος εγκατάστασης και ρύθμισης συσκευών και λογισμικού</a:t>
            </a:r>
            <a:r>
              <a:rPr lang="en-US" spc="-10" dirty="0" smtClean="0">
                <a:latin typeface="+mj-lt"/>
                <a:cs typeface="Calibri"/>
              </a:rPr>
              <a:t> (</a:t>
            </a:r>
            <a:r>
              <a:rPr lang="el-GR" spc="-10" dirty="0" smtClean="0">
                <a:latin typeface="+mj-lt"/>
                <a:cs typeface="Calibri"/>
              </a:rPr>
              <a:t>ειδικότερα σε συσκευές </a:t>
            </a:r>
            <a:r>
              <a:rPr lang="en-US" spc="-10" dirty="0" smtClean="0">
                <a:latin typeface="+mj-lt"/>
                <a:cs typeface="Calibri"/>
              </a:rPr>
              <a:t>IoT)</a:t>
            </a:r>
            <a:endParaRPr dirty="0" smtClean="0">
              <a:latin typeface="+mj-lt"/>
              <a:cs typeface="Calibri"/>
            </a:endParaRPr>
          </a:p>
          <a:p>
            <a:pPr marL="355600" indent="-343535">
              <a:lnSpc>
                <a:spcPct val="100000"/>
              </a:lnSpc>
              <a:spcBef>
                <a:spcPts val="384"/>
              </a:spcBef>
              <a:buFont typeface="Arial MT"/>
              <a:buChar char="•"/>
              <a:tabLst>
                <a:tab pos="354965" algn="l"/>
                <a:tab pos="356235" algn="l"/>
              </a:tabLst>
            </a:pPr>
            <a:r>
              <a:rPr lang="el-GR" spc="-5" dirty="0" smtClean="0">
                <a:latin typeface="+mj-lt"/>
                <a:cs typeface="Calibri"/>
              </a:rPr>
              <a:t>Καθορισμός στρατηγικής αντιμετώπισης επιθέσεων και περιστατικών παραβίασης ασφάλειας</a:t>
            </a:r>
            <a:endParaRPr dirty="0" smtClean="0">
              <a:latin typeface="+mj-lt"/>
              <a:cs typeface="Calibri"/>
            </a:endParaRPr>
          </a:p>
          <a:p>
            <a:pPr marL="355600" indent="-343535">
              <a:lnSpc>
                <a:spcPct val="100000"/>
              </a:lnSpc>
              <a:spcBef>
                <a:spcPts val="385"/>
              </a:spcBef>
              <a:buFont typeface="Arial MT"/>
              <a:buChar char="•"/>
              <a:tabLst>
                <a:tab pos="354965" algn="l"/>
                <a:tab pos="356235" algn="l"/>
              </a:tabLst>
            </a:pPr>
            <a:r>
              <a:rPr lang="el-GR" spc="-5" dirty="0" smtClean="0">
                <a:latin typeface="+mj-lt"/>
                <a:cs typeface="Calibri"/>
              </a:rPr>
              <a:t>Ενημέρωση και εκπαίδευση γύρω  από την ασφάλεια πληροφοριακών συστημάτων</a:t>
            </a:r>
            <a:endParaRPr dirty="0" smtClean="0">
              <a:latin typeface="+mj-lt"/>
              <a:cs typeface="Calibri"/>
            </a:endParaRPr>
          </a:p>
          <a:p>
            <a:pPr marL="355600" indent="-343535">
              <a:lnSpc>
                <a:spcPct val="100000"/>
              </a:lnSpc>
              <a:spcBef>
                <a:spcPts val="385"/>
              </a:spcBef>
              <a:buFont typeface="Arial MT"/>
              <a:buChar char="•"/>
              <a:tabLst>
                <a:tab pos="354965" algn="l"/>
                <a:tab pos="356235" algn="l"/>
              </a:tabLst>
            </a:pPr>
            <a:r>
              <a:rPr lang="el-GR" spc="-10" dirty="0" smtClean="0">
                <a:latin typeface="+mj-lt"/>
                <a:cs typeface="Calibri"/>
              </a:rPr>
              <a:t>Ασφάλεια φυσικών υποδομών</a:t>
            </a:r>
          </a:p>
          <a:p>
            <a:pPr marL="355600" indent="-343535">
              <a:lnSpc>
                <a:spcPct val="100000"/>
              </a:lnSpc>
              <a:spcBef>
                <a:spcPts val="385"/>
              </a:spcBef>
              <a:buFont typeface="Arial MT"/>
              <a:buChar char="•"/>
              <a:tabLst>
                <a:tab pos="354965" algn="l"/>
                <a:tab pos="356235" algn="l"/>
              </a:tabLst>
            </a:pPr>
            <a:r>
              <a:rPr lang="el-GR" spc="-15" dirty="0" smtClean="0">
                <a:latin typeface="+mj-lt"/>
                <a:cs typeface="Calibri"/>
              </a:rPr>
              <a:t>Ασφάλεια προσωπικού</a:t>
            </a:r>
            <a:endParaRPr dirty="0" smtClean="0">
              <a:latin typeface="+mj-lt"/>
              <a:cs typeface="Calibri"/>
            </a:endParaRPr>
          </a:p>
          <a:p>
            <a:pPr marL="355600" indent="-343535">
              <a:lnSpc>
                <a:spcPct val="100000"/>
              </a:lnSpc>
              <a:spcBef>
                <a:spcPts val="385"/>
              </a:spcBef>
              <a:buFont typeface="Arial MT"/>
              <a:buChar char="•"/>
              <a:tabLst>
                <a:tab pos="354965" algn="l"/>
                <a:tab pos="356235" algn="l"/>
              </a:tabLst>
            </a:pPr>
            <a:r>
              <a:rPr lang="el-GR" spc="-5" dirty="0" smtClean="0">
                <a:latin typeface="+mj-lt"/>
                <a:cs typeface="Calibri"/>
              </a:rPr>
              <a:t>Συνεχής επιτήρηση</a:t>
            </a:r>
            <a:endParaRPr dirty="0">
              <a:latin typeface="+mj-lt"/>
              <a:cs typeface="Calibri"/>
            </a:endParaRPr>
          </a:p>
        </p:txBody>
      </p:sp>
      <p:sp>
        <p:nvSpPr>
          <p:cNvPr id="3" name="object 3"/>
          <p:cNvSpPr txBox="1"/>
          <p:nvPr/>
        </p:nvSpPr>
        <p:spPr>
          <a:xfrm>
            <a:off x="4267200" y="1371600"/>
            <a:ext cx="4724400" cy="5181546"/>
          </a:xfrm>
          <a:prstGeom prst="rect">
            <a:avLst/>
          </a:prstGeom>
        </p:spPr>
        <p:txBody>
          <a:bodyPr vert="horz" wrap="square" lIns="0" tIns="61594" rIns="0" bIns="0" rtlCol="0">
            <a:spAutoFit/>
          </a:bodyPr>
          <a:lstStyle/>
          <a:p>
            <a:pPr marL="355600" indent="-343535">
              <a:lnSpc>
                <a:spcPct val="100000"/>
              </a:lnSpc>
              <a:spcBef>
                <a:spcPts val="484"/>
              </a:spcBef>
              <a:buFont typeface="Arial MT"/>
              <a:buChar char="•"/>
              <a:tabLst>
                <a:tab pos="355600" algn="l"/>
                <a:tab pos="356235" algn="l"/>
              </a:tabLst>
            </a:pPr>
            <a:r>
              <a:rPr lang="el-GR" spc="-5" dirty="0" smtClean="0">
                <a:latin typeface="+mj-lt"/>
                <a:cs typeface="Calibri"/>
              </a:rPr>
              <a:t>Μηχανισμοί ελέγχου πρόσβασης</a:t>
            </a:r>
            <a:endParaRPr dirty="0">
              <a:latin typeface="+mj-lt"/>
              <a:cs typeface="Calibri"/>
            </a:endParaRPr>
          </a:p>
          <a:p>
            <a:pPr marL="355600" marR="929640" indent="-343535">
              <a:lnSpc>
                <a:spcPct val="100000"/>
              </a:lnSpc>
              <a:spcBef>
                <a:spcPts val="385"/>
              </a:spcBef>
              <a:buFont typeface="Arial MT"/>
              <a:buChar char="•"/>
              <a:tabLst>
                <a:tab pos="355600" algn="l"/>
                <a:tab pos="356235" algn="l"/>
              </a:tabLst>
            </a:pPr>
            <a:r>
              <a:rPr lang="el-GR" dirty="0" smtClean="0">
                <a:latin typeface="+mj-lt"/>
                <a:cs typeface="Calibri"/>
              </a:rPr>
              <a:t>Μηχανισμοί ταυτοποίησης </a:t>
            </a:r>
            <a:r>
              <a:rPr spc="-5" dirty="0" smtClean="0">
                <a:latin typeface="+mj-lt"/>
                <a:cs typeface="Calibri"/>
              </a:rPr>
              <a:t>(</a:t>
            </a:r>
            <a:r>
              <a:rPr lang="en-US" spc="-5" dirty="0">
                <a:latin typeface="+mj-lt"/>
                <a:cs typeface="Calibri"/>
              </a:rPr>
              <a:t>b</a:t>
            </a:r>
            <a:r>
              <a:rPr spc="-5" dirty="0" smtClean="0">
                <a:latin typeface="+mj-lt"/>
                <a:cs typeface="Calibri"/>
              </a:rPr>
              <a:t>iometrics</a:t>
            </a:r>
            <a:r>
              <a:rPr spc="-5" dirty="0">
                <a:latin typeface="+mj-lt"/>
                <a:cs typeface="Calibri"/>
              </a:rPr>
              <a:t>,</a:t>
            </a:r>
            <a:r>
              <a:rPr spc="5" dirty="0">
                <a:latin typeface="+mj-lt"/>
                <a:cs typeface="Calibri"/>
              </a:rPr>
              <a:t> </a:t>
            </a:r>
            <a:r>
              <a:rPr spc="-15" dirty="0">
                <a:latin typeface="+mj-lt"/>
                <a:cs typeface="Calibri"/>
              </a:rPr>
              <a:t>tokens,</a:t>
            </a:r>
            <a:r>
              <a:rPr spc="-20" dirty="0">
                <a:latin typeface="+mj-lt"/>
                <a:cs typeface="Calibri"/>
              </a:rPr>
              <a:t> </a:t>
            </a:r>
            <a:r>
              <a:rPr spc="-10" dirty="0">
                <a:latin typeface="+mj-lt"/>
                <a:cs typeface="Calibri"/>
              </a:rPr>
              <a:t>passwords)</a:t>
            </a:r>
            <a:endParaRPr dirty="0">
              <a:latin typeface="+mj-lt"/>
              <a:cs typeface="Calibri"/>
            </a:endParaRPr>
          </a:p>
          <a:p>
            <a:pPr marL="355600" indent="-343535">
              <a:lnSpc>
                <a:spcPct val="100000"/>
              </a:lnSpc>
              <a:spcBef>
                <a:spcPts val="384"/>
              </a:spcBef>
              <a:buFont typeface="Arial MT"/>
              <a:buChar char="•"/>
              <a:tabLst>
                <a:tab pos="355600" algn="l"/>
                <a:tab pos="356235" algn="l"/>
              </a:tabLst>
            </a:pPr>
            <a:r>
              <a:rPr lang="el-GR" spc="-5" dirty="0" smtClean="0">
                <a:latin typeface="+mj-lt"/>
                <a:cs typeface="Calibri"/>
              </a:rPr>
              <a:t>Μηχανισμοί καταγραφής και ελέγχου (</a:t>
            </a:r>
            <a:r>
              <a:rPr lang="en-US" spc="-5" dirty="0" smtClean="0">
                <a:latin typeface="+mj-lt"/>
                <a:cs typeface="Calibri"/>
              </a:rPr>
              <a:t>logging </a:t>
            </a:r>
            <a:r>
              <a:rPr lang="el-GR" spc="-5" dirty="0" smtClean="0">
                <a:latin typeface="+mj-lt"/>
                <a:cs typeface="Calibri"/>
              </a:rPr>
              <a:t>και </a:t>
            </a:r>
            <a:r>
              <a:rPr lang="en-US" spc="-5" dirty="0" smtClean="0">
                <a:latin typeface="+mj-lt"/>
                <a:cs typeface="Calibri"/>
              </a:rPr>
              <a:t>auditing)</a:t>
            </a:r>
            <a:endParaRPr dirty="0">
              <a:latin typeface="+mj-lt"/>
              <a:cs typeface="Calibri"/>
            </a:endParaRPr>
          </a:p>
          <a:p>
            <a:pPr marL="355600" indent="-343535">
              <a:lnSpc>
                <a:spcPct val="100000"/>
              </a:lnSpc>
              <a:spcBef>
                <a:spcPts val="380"/>
              </a:spcBef>
              <a:buFont typeface="Arial MT"/>
              <a:buChar char="•"/>
              <a:tabLst>
                <a:tab pos="355600" algn="l"/>
                <a:tab pos="356235" algn="l"/>
              </a:tabLst>
            </a:pPr>
            <a:r>
              <a:rPr lang="el-GR" spc="-5" dirty="0" smtClean="0">
                <a:latin typeface="+mj-lt"/>
                <a:cs typeface="Calibri"/>
              </a:rPr>
              <a:t>Τεχνικές κρυπτογράφησης και </a:t>
            </a:r>
            <a:r>
              <a:rPr lang="el-GR" spc="-5" dirty="0" err="1" smtClean="0">
                <a:latin typeface="+mj-lt"/>
                <a:cs typeface="Calibri"/>
              </a:rPr>
              <a:t>ανωνυμοποίησης</a:t>
            </a:r>
            <a:r>
              <a:rPr lang="el-GR" spc="-5" dirty="0" smtClean="0">
                <a:latin typeface="+mj-lt"/>
                <a:cs typeface="Calibri"/>
              </a:rPr>
              <a:t> δεδομένων</a:t>
            </a:r>
            <a:endParaRPr dirty="0">
              <a:latin typeface="+mj-lt"/>
              <a:cs typeface="Calibri"/>
            </a:endParaRPr>
          </a:p>
          <a:p>
            <a:pPr marL="355600" indent="-343535">
              <a:lnSpc>
                <a:spcPct val="100000"/>
              </a:lnSpc>
              <a:spcBef>
                <a:spcPts val="385"/>
              </a:spcBef>
              <a:buFont typeface="Arial MT"/>
              <a:buChar char="•"/>
              <a:tabLst>
                <a:tab pos="355600" algn="l"/>
                <a:tab pos="356235" algn="l"/>
              </a:tabLst>
            </a:pPr>
            <a:r>
              <a:rPr lang="el-GR" spc="-5" dirty="0" smtClean="0">
                <a:latin typeface="+mj-lt"/>
                <a:cs typeface="Calibri"/>
              </a:rPr>
              <a:t>Ασφάλεια περιμέτρου (</a:t>
            </a:r>
            <a:r>
              <a:rPr lang="en-US" spc="-5" dirty="0" smtClean="0">
                <a:latin typeface="+mj-lt"/>
                <a:cs typeface="Calibri"/>
              </a:rPr>
              <a:t>cloud </a:t>
            </a:r>
            <a:r>
              <a:rPr lang="el-GR" spc="-5" dirty="0" smtClean="0">
                <a:latin typeface="+mj-lt"/>
                <a:cs typeface="Calibri"/>
              </a:rPr>
              <a:t>και </a:t>
            </a:r>
            <a:r>
              <a:rPr lang="en-US" spc="-5" dirty="0" smtClean="0">
                <a:latin typeface="+mj-lt"/>
                <a:cs typeface="Calibri"/>
              </a:rPr>
              <a:t>edge)</a:t>
            </a:r>
          </a:p>
          <a:p>
            <a:pPr marL="355600" indent="-343535">
              <a:lnSpc>
                <a:spcPct val="100000"/>
              </a:lnSpc>
              <a:spcBef>
                <a:spcPts val="385"/>
              </a:spcBef>
              <a:buFont typeface="Arial MT"/>
              <a:buChar char="•"/>
              <a:tabLst>
                <a:tab pos="355600" algn="l"/>
                <a:tab pos="356235" algn="l"/>
              </a:tabLst>
            </a:pPr>
            <a:r>
              <a:rPr lang="el-GR" spc="-5" dirty="0" smtClean="0">
                <a:latin typeface="+mj-lt"/>
                <a:cs typeface="Calibri"/>
              </a:rPr>
              <a:t>Συστήματα ανίχνευσης/αντιμετώπισης εισβολών</a:t>
            </a:r>
            <a:r>
              <a:rPr lang="en-US" spc="-5" dirty="0" smtClean="0">
                <a:latin typeface="+mj-lt"/>
                <a:cs typeface="Calibri"/>
              </a:rPr>
              <a:t> (</a:t>
            </a:r>
            <a:r>
              <a:rPr lang="el-GR" spc="-5" dirty="0" smtClean="0">
                <a:latin typeface="+mj-lt"/>
                <a:cs typeface="Calibri"/>
              </a:rPr>
              <a:t>και σε συσκευές </a:t>
            </a:r>
            <a:r>
              <a:rPr lang="el-GR" spc="-5" dirty="0" err="1" smtClean="0">
                <a:latin typeface="+mj-lt"/>
                <a:cs typeface="Calibri"/>
              </a:rPr>
              <a:t>ΙοΤ</a:t>
            </a:r>
            <a:r>
              <a:rPr lang="el-GR" spc="-5" dirty="0" smtClean="0">
                <a:latin typeface="+mj-lt"/>
                <a:cs typeface="Calibri"/>
              </a:rPr>
              <a:t>)</a:t>
            </a:r>
            <a:endParaRPr dirty="0">
              <a:latin typeface="+mj-lt"/>
              <a:cs typeface="Calibri"/>
            </a:endParaRPr>
          </a:p>
          <a:p>
            <a:pPr marL="355600" indent="-343535">
              <a:lnSpc>
                <a:spcPct val="100000"/>
              </a:lnSpc>
              <a:spcBef>
                <a:spcPts val="385"/>
              </a:spcBef>
              <a:buFont typeface="Arial MT"/>
              <a:buChar char="•"/>
              <a:tabLst>
                <a:tab pos="355600" algn="l"/>
                <a:tab pos="356235" algn="l"/>
              </a:tabLst>
            </a:pPr>
            <a:r>
              <a:rPr lang="el-GR" spc="-5" dirty="0" smtClean="0">
                <a:latin typeface="+mj-lt"/>
                <a:cs typeface="Calibri"/>
              </a:rPr>
              <a:t>Πρωτόκολλα καθορισμού και ελέγχου παραμέτρων ασφάλειας</a:t>
            </a:r>
            <a:endParaRPr dirty="0">
              <a:latin typeface="+mj-lt"/>
              <a:cs typeface="Calibri"/>
            </a:endParaRPr>
          </a:p>
          <a:p>
            <a:pPr marL="355600" marR="629285" indent="-342900">
              <a:lnSpc>
                <a:spcPct val="100000"/>
              </a:lnSpc>
              <a:spcBef>
                <a:spcPts val="385"/>
              </a:spcBef>
              <a:buFont typeface="Arial MT"/>
              <a:buChar char="•"/>
              <a:tabLst>
                <a:tab pos="355600" algn="l"/>
                <a:tab pos="356235" algn="l"/>
              </a:tabLst>
            </a:pPr>
            <a:r>
              <a:rPr lang="el-GR" spc="-10" dirty="0" smtClean="0">
                <a:latin typeface="+mj-lt"/>
                <a:cs typeface="Calibri"/>
              </a:rPr>
              <a:t>Διαρκώς ενημερωμένα λογισμικά προστασίας (</a:t>
            </a:r>
            <a:r>
              <a:rPr spc="-10" dirty="0" smtClean="0">
                <a:latin typeface="+mj-lt"/>
                <a:cs typeface="Calibri"/>
              </a:rPr>
              <a:t>Anti-viral</a:t>
            </a:r>
            <a:r>
              <a:rPr spc="-10" dirty="0">
                <a:latin typeface="+mj-lt"/>
                <a:cs typeface="Calibri"/>
              </a:rPr>
              <a:t>, anti-spyware, </a:t>
            </a:r>
            <a:r>
              <a:rPr spc="-5" dirty="0">
                <a:latin typeface="+mj-lt"/>
                <a:cs typeface="Calibri"/>
              </a:rPr>
              <a:t>anti-spam </a:t>
            </a:r>
            <a:r>
              <a:rPr spc="-350" dirty="0">
                <a:latin typeface="+mj-lt"/>
                <a:cs typeface="Calibri"/>
              </a:rPr>
              <a:t> </a:t>
            </a:r>
            <a:r>
              <a:rPr spc="-10" dirty="0" smtClean="0">
                <a:latin typeface="+mj-lt"/>
                <a:cs typeface="Calibri"/>
              </a:rPr>
              <a:t>software</a:t>
            </a:r>
            <a:r>
              <a:rPr lang="en-US" spc="-10" dirty="0" smtClean="0">
                <a:latin typeface="+mj-lt"/>
                <a:cs typeface="Calibri"/>
              </a:rPr>
              <a:t>)</a:t>
            </a:r>
            <a:endParaRPr dirty="0">
              <a:latin typeface="+mj-lt"/>
              <a:cs typeface="Calibri"/>
            </a:endParaRPr>
          </a:p>
          <a:p>
            <a:pPr marL="355600" indent="-343535">
              <a:lnSpc>
                <a:spcPct val="100000"/>
              </a:lnSpc>
              <a:spcBef>
                <a:spcPts val="385"/>
              </a:spcBef>
              <a:buFont typeface="Arial MT"/>
              <a:buChar char="•"/>
              <a:tabLst>
                <a:tab pos="355600" algn="l"/>
                <a:tab pos="356235" algn="l"/>
              </a:tabLst>
            </a:pPr>
            <a:r>
              <a:rPr lang="el-GR" spc="-5" dirty="0" smtClean="0">
                <a:latin typeface="+mj-lt"/>
                <a:cs typeface="Calibri"/>
              </a:rPr>
              <a:t>Χρήση </a:t>
            </a:r>
            <a:r>
              <a:rPr lang="en-US" spc="-5" dirty="0" smtClean="0">
                <a:latin typeface="+mj-lt"/>
                <a:cs typeface="Calibri"/>
              </a:rPr>
              <a:t>secure tokens,</a:t>
            </a:r>
            <a:r>
              <a:rPr lang="el-GR" spc="-5" dirty="0" smtClean="0">
                <a:latin typeface="+mj-lt"/>
                <a:cs typeface="Calibri"/>
              </a:rPr>
              <a:t> σε περίπτωση που οι απαιτήσεις ασφάλειας είναι υψηλές</a:t>
            </a:r>
            <a:endParaRPr dirty="0">
              <a:latin typeface="+mj-lt"/>
              <a:cs typeface="Calibri"/>
            </a:endParaRPr>
          </a:p>
        </p:txBody>
      </p:sp>
      <p:sp>
        <p:nvSpPr>
          <p:cNvPr id="4" name="object 4"/>
          <p:cNvSpPr txBox="1">
            <a:spLocks noGrp="1"/>
          </p:cNvSpPr>
          <p:nvPr>
            <p:ph type="title"/>
          </p:nvPr>
        </p:nvSpPr>
        <p:spPr>
          <a:xfrm>
            <a:off x="152400" y="174580"/>
            <a:ext cx="8839200" cy="1120820"/>
          </a:xfrm>
          <a:prstGeom prst="rect">
            <a:avLst/>
          </a:prstGeom>
        </p:spPr>
        <p:txBody>
          <a:bodyPr vert="horz" wrap="square" lIns="0" tIns="12700" rIns="0" bIns="0" rtlCol="0">
            <a:spAutoFit/>
          </a:bodyPr>
          <a:lstStyle/>
          <a:p>
            <a:pPr marR="916305">
              <a:lnSpc>
                <a:spcPct val="100000"/>
              </a:lnSpc>
              <a:spcBef>
                <a:spcPts val="100"/>
              </a:spcBef>
            </a:pPr>
            <a:r>
              <a:rPr lang="el-GR" sz="3600" dirty="0" smtClean="0">
                <a:solidFill>
                  <a:schemeClr val="accent6">
                    <a:lumMod val="40000"/>
                    <a:lumOff val="60000"/>
                  </a:schemeClr>
                </a:solidFill>
              </a:rPr>
              <a:t>Πλαίσιο δράσεων για την ασφάλεια στον τομέα της Ψηφιακής Διακυβέρνησης</a:t>
            </a:r>
            <a:endParaRPr sz="1800" dirty="0"/>
          </a:p>
        </p:txBody>
      </p:sp>
      <p:sp>
        <p:nvSpPr>
          <p:cNvPr id="5" name="object 5"/>
          <p:cNvSpPr txBox="1"/>
          <p:nvPr/>
        </p:nvSpPr>
        <p:spPr>
          <a:xfrm>
            <a:off x="478027" y="6461199"/>
            <a:ext cx="8284973" cy="320601"/>
          </a:xfrm>
          <a:prstGeom prst="rect">
            <a:avLst/>
          </a:prstGeom>
        </p:spPr>
        <p:txBody>
          <a:bodyPr vert="horz" wrap="square" lIns="0" tIns="12700" rIns="0" bIns="0" rtlCol="0">
            <a:spAutoFit/>
          </a:bodyPr>
          <a:lstStyle/>
          <a:p>
            <a:pPr marL="12700">
              <a:lnSpc>
                <a:spcPct val="100000"/>
              </a:lnSpc>
              <a:spcBef>
                <a:spcPts val="100"/>
              </a:spcBef>
            </a:pPr>
            <a:r>
              <a:rPr lang="el-GR" sz="2000" b="1" spc="-10" dirty="0" smtClean="0">
                <a:solidFill>
                  <a:srgbClr val="FF0000"/>
                </a:solidFill>
                <a:latin typeface="Calibri"/>
                <a:cs typeface="Calibri"/>
              </a:rPr>
              <a:t>Οι αντίπαλοι επιτίθενται στον πιο αδύναμο κρίκο ... Ποιος είναι ο δικός μας;</a:t>
            </a:r>
            <a:endParaRPr sz="2000" dirty="0">
              <a:latin typeface="Calibri"/>
              <a:cs typeface="Calibri"/>
            </a:endParaRPr>
          </a:p>
        </p:txBody>
      </p:sp>
    </p:spTree>
    <p:extLst>
      <p:ext uri="{BB962C8B-B14F-4D97-AF65-F5344CB8AC3E}">
        <p14:creationId xmlns:p14="http://schemas.microsoft.com/office/powerpoint/2010/main" val="326527355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6329" y="0"/>
            <a:ext cx="9144000" cy="2585323"/>
          </a:xfrm>
          <a:prstGeom prst="rect">
            <a:avLst/>
          </a:prstGeom>
          <a:noFill/>
        </p:spPr>
        <p:txBody>
          <a:bodyPr wrap="square" lIns="91440" tIns="45720" rIns="91440" bIns="45720">
            <a:spAutoFit/>
          </a:bodyPr>
          <a:lstStyle/>
          <a:p>
            <a:pPr algn="ctr"/>
            <a:r>
              <a:rPr lang="el-GR"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j-lt"/>
              </a:rPr>
              <a:t>Ποιοι είναι οι κίνδυνοι για το μέλλον της Ψηφιακής Διακυβέρνησης – Οικονομίας;</a:t>
            </a:r>
            <a:endPar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j-lt"/>
            </a:endParaRPr>
          </a:p>
        </p:txBody>
      </p:sp>
      <p:sp>
        <p:nvSpPr>
          <p:cNvPr id="5" name="Rectangle 4"/>
          <p:cNvSpPr/>
          <p:nvPr/>
        </p:nvSpPr>
        <p:spPr>
          <a:xfrm>
            <a:off x="32657" y="2743200"/>
            <a:ext cx="9144000" cy="954107"/>
          </a:xfrm>
          <a:prstGeom prst="rect">
            <a:avLst/>
          </a:prstGeom>
        </p:spPr>
        <p:txBody>
          <a:bodyPr wrap="square">
            <a:spAutoFit/>
          </a:bodyPr>
          <a:lstStyle/>
          <a:p>
            <a:r>
              <a:rPr lang="el-GR"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Κβαντικοί Υπολογιστές</a:t>
            </a:r>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r>
              <a:rPr lang="el-GR"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απειλή για τα </a:t>
            </a:r>
            <a:r>
              <a:rPr lang="el-GR" sz="28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κρυπτογραφημένα </a:t>
            </a:r>
            <a:r>
              <a:rPr lang="el-GR" sz="2800" b="1" i="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δεδομένα</a:t>
            </a:r>
            <a:r>
              <a:rPr lang="el-GR"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του ατόμου</a:t>
            </a:r>
          </a:p>
        </p:txBody>
      </p:sp>
      <p:sp>
        <p:nvSpPr>
          <p:cNvPr id="6" name="Rectangle 5"/>
          <p:cNvSpPr/>
          <p:nvPr/>
        </p:nvSpPr>
        <p:spPr>
          <a:xfrm>
            <a:off x="0" y="3886200"/>
            <a:ext cx="9144000" cy="2246769"/>
          </a:xfrm>
          <a:prstGeom prst="rect">
            <a:avLst/>
          </a:prstGeom>
        </p:spPr>
        <p:txBody>
          <a:bodyPr wrap="square">
            <a:spAutoFit/>
          </a:bodyPr>
          <a:lstStyle/>
          <a:p>
            <a:r>
              <a:rPr lang="el-GR"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Σημασιολογικός </a:t>
            </a:r>
            <a:r>
              <a:rPr lang="el-GR"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Ιστός (</a:t>
            </a:r>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Web 3.</a:t>
            </a:r>
            <a:r>
              <a:rPr lang="el-GR"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0): απειλή για το πλήθος των, </a:t>
            </a:r>
            <a:r>
              <a:rPr lang="el-GR" sz="28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ανεξέλεγκτα διασκορπισμένων</a:t>
            </a:r>
            <a:r>
              <a:rPr lang="el-GR"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«ανώνυμων», δεδομένων του </a:t>
            </a:r>
            <a:r>
              <a:rPr lang="el-GR"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ατόμου</a:t>
            </a:r>
          </a:p>
          <a:p>
            <a:endParaRPr lang="el-GR"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a:p>
            <a:r>
              <a:rPr lang="el-GR"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Τεχνητή Νοημοσύνη (</a:t>
            </a:r>
            <a:r>
              <a:rPr lang="en-US"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AI)</a:t>
            </a:r>
            <a:endPar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835113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ollide2 Web Science / IT as it really is?"/>
          <p:cNvPicPr>
            <a:picLocks noChangeAspect="1" noChangeArrowheads="1"/>
          </p:cNvPicPr>
          <p:nvPr/>
        </p:nvPicPr>
        <p:blipFill>
          <a:blip r:embed="rId3" cstate="print"/>
          <a:srcRect/>
          <a:stretch>
            <a:fillRect/>
          </a:stretch>
        </p:blipFill>
        <p:spPr bwMode="auto">
          <a:xfrm>
            <a:off x="914400" y="1371600"/>
            <a:ext cx="7315200" cy="53191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itle 3"/>
          <p:cNvSpPr>
            <a:spLocks noGrp="1"/>
          </p:cNvSpPr>
          <p:nvPr>
            <p:ph type="title"/>
          </p:nvPr>
        </p:nvSpPr>
        <p:spPr>
          <a:xfrm>
            <a:off x="0" y="0"/>
            <a:ext cx="9144000" cy="1371600"/>
          </a:xfrm>
        </p:spPr>
        <p:txBody>
          <a:bodyPr/>
          <a:lstStyle/>
          <a:p>
            <a:r>
              <a:rPr lang="el-GR" sz="2800" dirty="0" smtClean="0"/>
              <a:t>Η απάντηση:</a:t>
            </a:r>
            <a:r>
              <a:rPr lang="en-US" sz="2800" dirty="0" smtClean="0"/>
              <a:t> </a:t>
            </a:r>
            <a:r>
              <a:rPr lang="en-US" sz="2800" i="1" dirty="0" err="1" smtClean="0"/>
              <a:t>Cyberdefense</a:t>
            </a:r>
            <a:r>
              <a:rPr lang="en-US" sz="2800" i="1" dirty="0" smtClean="0"/>
              <a:t> of Sciences</a:t>
            </a:r>
            <a:r>
              <a:rPr lang="el-GR" sz="2800" i="1" dirty="0" smtClean="0"/>
              <a:t> </a:t>
            </a:r>
            <a:r>
              <a:rPr lang="el-GR" sz="2800" dirty="0" smtClean="0"/>
              <a:t>για μία ολιστική και πολύπλευρη προσέγγιση στο </a:t>
            </a:r>
            <a:r>
              <a:rPr lang="el-GR" sz="2800" dirty="0" err="1" smtClean="0"/>
              <a:t>Κυβερνοέγκλημα</a:t>
            </a:r>
            <a:r>
              <a:rPr lang="el-GR" sz="2800" dirty="0" smtClean="0"/>
              <a:t> και την </a:t>
            </a:r>
            <a:r>
              <a:rPr lang="el-GR" sz="2800" dirty="0" err="1" smtClean="0"/>
              <a:t>Κυβερνοάμυνα</a:t>
            </a:r>
            <a:endParaRPr lang="en-GB" sz="2800" dirty="0"/>
          </a:p>
        </p:txBody>
      </p:sp>
    </p:spTree>
    <p:extLst>
      <p:ext uri="{BB962C8B-B14F-4D97-AF65-F5344CB8AC3E}">
        <p14:creationId xmlns:p14="http://schemas.microsoft.com/office/powerpoint/2010/main" val="165376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67544" y="138336"/>
            <a:ext cx="8229600" cy="1309464"/>
          </a:xfrm>
        </p:spPr>
        <p:txBody>
          <a:bodyPr/>
          <a:lstStyle/>
          <a:p>
            <a:pPr algn="ctr"/>
            <a:r>
              <a:rPr lang="el-GR" sz="2800" dirty="0" smtClean="0"/>
              <a:t>Το Διαδίκτυο: η μεγάλη λεωφόρος της Κοινωνίας της Πληροφορίας!</a:t>
            </a:r>
            <a:br>
              <a:rPr lang="el-GR" sz="2800" dirty="0" smtClean="0"/>
            </a:br>
            <a:endParaRPr lang="el-GR" sz="2800" dirty="0"/>
          </a:p>
        </p:txBody>
      </p:sp>
      <p:pic>
        <p:nvPicPr>
          <p:cNvPr id="8" name="Picture 2" descr="C:\Users\d830\Desktop\ATT_Labs_InternetMap_0730_10.jpg"/>
          <p:cNvPicPr>
            <a:picLocks noChangeAspect="1" noChangeArrowheads="1"/>
          </p:cNvPicPr>
          <p:nvPr/>
        </p:nvPicPr>
        <p:blipFill>
          <a:blip r:embed="rId3" cstate="print"/>
          <a:srcRect/>
          <a:stretch>
            <a:fillRect/>
          </a:stretch>
        </p:blipFill>
        <p:spPr bwMode="auto">
          <a:xfrm>
            <a:off x="838200" y="1295400"/>
            <a:ext cx="7510536" cy="5415483"/>
          </a:xfrm>
          <a:prstGeom prst="rect">
            <a:avLst/>
          </a:prstGeom>
          <a:ln>
            <a:noFill/>
          </a:ln>
          <a:effectLst>
            <a:softEdge rad="112500"/>
          </a:effectLst>
        </p:spPr>
      </p:pic>
      <p:pic>
        <p:nvPicPr>
          <p:cNvPr id="4" name="Picture 2" descr="collide2 Web Science / IT as it really is?"/>
          <p:cNvPicPr>
            <a:picLocks noChangeAspect="1" noChangeArrowheads="1"/>
          </p:cNvPicPr>
          <p:nvPr/>
        </p:nvPicPr>
        <p:blipFill>
          <a:blip r:embed="rId4" cstate="print"/>
          <a:srcRect/>
          <a:stretch>
            <a:fillRect/>
          </a:stretch>
        </p:blipFill>
        <p:spPr bwMode="auto">
          <a:xfrm>
            <a:off x="1524719" y="1050006"/>
            <a:ext cx="6143625" cy="44672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Ορθογώνιο 2"/>
          <p:cNvSpPr/>
          <p:nvPr/>
        </p:nvSpPr>
        <p:spPr>
          <a:xfrm rot="19795887">
            <a:off x="1965813" y="2951276"/>
            <a:ext cx="5073185" cy="923330"/>
          </a:xfrm>
          <a:prstGeom prst="rect">
            <a:avLst/>
          </a:prstGeom>
        </p:spPr>
        <p:style>
          <a:lnRef idx="0">
            <a:schemeClr val="dk1"/>
          </a:lnRef>
          <a:fillRef idx="3">
            <a:schemeClr val="dk1"/>
          </a:fillRef>
          <a:effectRef idx="3">
            <a:schemeClr val="dk1"/>
          </a:effectRef>
          <a:fontRef idx="minor">
            <a:schemeClr val="lt1"/>
          </a:fontRef>
        </p:style>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5400" b="1" spc="150" dirty="0">
                <a:ln w="11430"/>
                <a:solidFill>
                  <a:srgbClr val="F8F8F8"/>
                </a:solidFill>
                <a:effectLst>
                  <a:outerShdw blurRad="25400" algn="tl" rotWithShape="0">
                    <a:srgbClr val="000000">
                      <a:alpha val="43000"/>
                    </a:srgbClr>
                  </a:outerShdw>
                </a:effectLst>
              </a:rPr>
              <a:t>Web of Science!</a:t>
            </a:r>
            <a:endParaRPr lang="el-GR" sz="5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979749973"/>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altLang="en-US" dirty="0" smtClean="0"/>
              <a:t>Ψηφιακή </a:t>
            </a:r>
            <a:r>
              <a:rPr lang="el-GR" altLang="en-US" dirty="0"/>
              <a:t>Δ</a:t>
            </a:r>
            <a:r>
              <a:rPr lang="el-GR" altLang="en-US" dirty="0" smtClean="0"/>
              <a:t>ιακυβέρνηση</a:t>
            </a:r>
          </a:p>
        </p:txBody>
      </p:sp>
      <p:sp>
        <p:nvSpPr>
          <p:cNvPr id="7171" name="Rectangle 3"/>
          <p:cNvSpPr>
            <a:spLocks noGrp="1" noChangeArrowheads="1"/>
          </p:cNvSpPr>
          <p:nvPr>
            <p:ph type="body" idx="1"/>
          </p:nvPr>
        </p:nvSpPr>
        <p:spPr/>
        <p:txBody>
          <a:bodyPr/>
          <a:lstStyle/>
          <a:p>
            <a:pPr marL="0" indent="0" eaLnBrk="1" hangingPunct="1">
              <a:buNone/>
            </a:pPr>
            <a:r>
              <a:rPr lang="el-GR" altLang="en-US" dirty="0" smtClean="0"/>
              <a:t>Σύμφωνα με τον επίσημο ορισμό της ΕΕ είναι:</a:t>
            </a:r>
          </a:p>
          <a:p>
            <a:pPr eaLnBrk="1" hangingPunct="1"/>
            <a:r>
              <a:rPr lang="el-GR" altLang="en-US" dirty="0" smtClean="0"/>
              <a:t>Η χρήση των τεχνολογιών της πληροφορικής και των τηλεπικοινωνιών στη δημόσια διοίκηση σε συνδυασμό με οργανωτικές αλλαγές και νέες δεξιότητες του προσωπικού, με σκοπό τη βελτίωση της εξυπηρέτησης του κοινού, την ενδυνάμωση της δημοκρατίας και την υποστήριξη των δημόσιων πολιτικών</a:t>
            </a:r>
            <a:r>
              <a:rPr lang="en-US" altLang="en-US" dirty="0" smtClean="0"/>
              <a:t>.</a:t>
            </a:r>
            <a:r>
              <a:rPr lang="el-GR" altLang="en-US" dirty="0" smtClean="0"/>
              <a:t> </a:t>
            </a:r>
          </a:p>
        </p:txBody>
      </p:sp>
    </p:spTree>
    <p:extLst>
      <p:ext uri="{BB962C8B-B14F-4D97-AF65-F5344CB8AC3E}">
        <p14:creationId xmlns:p14="http://schemas.microsoft.com/office/powerpoint/2010/main" val="2393508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 y="0"/>
            <a:ext cx="8991600" cy="1295400"/>
          </a:xfrm>
        </p:spPr>
        <p:txBody>
          <a:bodyPr vert="horz" wrap="square" lIns="91440" tIns="45720" rIns="91440" bIns="45720" numCol="1" rtlCol="0" anchor="ctr" anchorCtr="0" compatLnSpc="1">
            <a:prstTxWarp prst="textNoShape">
              <a:avLst/>
            </a:prstTxWarp>
            <a:noAutofit/>
          </a:bodyPr>
          <a:lstStyle/>
          <a:p>
            <a:pPr>
              <a:lnSpc>
                <a:spcPct val="120000"/>
              </a:lnSpc>
              <a:spcBef>
                <a:spcPts val="750"/>
              </a:spcBef>
              <a:buSzPct val="125000"/>
            </a:pPr>
            <a:r>
              <a:rPr lang="el-GR" altLang="en-US" sz="3600" dirty="0" smtClean="0">
                <a:latin typeface="+mn-lt"/>
                <a:ea typeface="+mn-ea"/>
                <a:cs typeface="+mn-cs"/>
              </a:rPr>
              <a:t>Μερικές από τις κυριότερες</a:t>
            </a:r>
            <a:r>
              <a:rPr lang="el-GR" altLang="en-US" sz="3600" dirty="0">
                <a:latin typeface="+mn-lt"/>
                <a:ea typeface="+mn-ea"/>
                <a:cs typeface="+mn-cs"/>
              </a:rPr>
              <a:t> </a:t>
            </a:r>
            <a:r>
              <a:rPr lang="el-GR" altLang="en-US" sz="3600" dirty="0" smtClean="0">
                <a:latin typeface="+mn-lt"/>
                <a:ea typeface="+mn-ea"/>
                <a:cs typeface="+mn-cs"/>
              </a:rPr>
              <a:t>υπηρεσίες</a:t>
            </a:r>
            <a:r>
              <a:rPr lang="en-US" altLang="en-US" sz="3600" dirty="0" smtClean="0">
                <a:latin typeface="+mn-lt"/>
                <a:ea typeface="+mn-ea"/>
                <a:cs typeface="+mn-cs"/>
              </a:rPr>
              <a:t> </a:t>
            </a:r>
            <a:r>
              <a:rPr lang="el-GR" altLang="en-US" sz="3600" dirty="0">
                <a:latin typeface="+mn-lt"/>
                <a:ea typeface="+mn-ea"/>
                <a:cs typeface="+mn-cs"/>
              </a:rPr>
              <a:t>Ψηφιακής </a:t>
            </a:r>
            <a:r>
              <a:rPr lang="el-GR" altLang="en-US" sz="3600" dirty="0" smtClean="0">
                <a:latin typeface="+mn-lt"/>
                <a:ea typeface="+mn-ea"/>
                <a:cs typeface="+mn-cs"/>
              </a:rPr>
              <a:t>Διακυβέρνησης</a:t>
            </a:r>
            <a:endParaRPr lang="el-GR" altLang="en-US" sz="3600" dirty="0">
              <a:latin typeface="+mn-lt"/>
              <a:ea typeface="+mn-ea"/>
              <a:cs typeface="+mn-cs"/>
            </a:endParaRPr>
          </a:p>
        </p:txBody>
      </p:sp>
      <p:sp>
        <p:nvSpPr>
          <p:cNvPr id="7171" name="Rectangle 3"/>
          <p:cNvSpPr>
            <a:spLocks noGrp="1" noChangeArrowheads="1"/>
          </p:cNvSpPr>
          <p:nvPr>
            <p:ph sz="half" idx="1"/>
          </p:nvPr>
        </p:nvSpPr>
        <p:spPr>
          <a:xfrm>
            <a:off x="381000" y="1676400"/>
            <a:ext cx="4038600" cy="4800600"/>
          </a:xfrm>
        </p:spPr>
        <p:txBody>
          <a:bodyPr vert="horz" wrap="square" lIns="91440" tIns="45720" rIns="91440" bIns="45720" numCol="1" rtlCol="0" anchor="t" anchorCtr="0" compatLnSpc="1">
            <a:prstTxWarp prst="textNoShape">
              <a:avLst/>
            </a:prstTxWarp>
            <a:noAutofit/>
          </a:bodyPr>
          <a:lstStyle/>
          <a:p>
            <a:r>
              <a:rPr lang="el-GR" altLang="en-US" sz="1900" dirty="0" err="1"/>
              <a:t>eParticipation</a:t>
            </a:r>
            <a:endParaRPr lang="el-GR" altLang="en-US" sz="1900" dirty="0"/>
          </a:p>
          <a:p>
            <a:r>
              <a:rPr lang="el-GR" altLang="en-US" sz="1900" dirty="0" err="1"/>
              <a:t>eDemocracy</a:t>
            </a:r>
            <a:endParaRPr lang="en-US" altLang="en-US" sz="1900" dirty="0"/>
          </a:p>
          <a:p>
            <a:r>
              <a:rPr lang="en-US" altLang="en-US" sz="1900" dirty="0" err="1"/>
              <a:t>eCommerce</a:t>
            </a:r>
            <a:endParaRPr lang="en-US" altLang="en-US" sz="1900" dirty="0"/>
          </a:p>
          <a:p>
            <a:r>
              <a:rPr lang="en-US" altLang="en-US" sz="1900" dirty="0" err="1"/>
              <a:t>eTaxation</a:t>
            </a:r>
            <a:endParaRPr lang="el-GR" altLang="en-US" sz="1900" dirty="0"/>
          </a:p>
          <a:p>
            <a:r>
              <a:rPr lang="el-GR" altLang="en-US" sz="1900" dirty="0" err="1"/>
              <a:t>eBusiness</a:t>
            </a:r>
            <a:endParaRPr lang="el-GR" altLang="en-US" sz="1900" dirty="0"/>
          </a:p>
          <a:p>
            <a:r>
              <a:rPr lang="el-GR" altLang="en-US" sz="1900" dirty="0" err="1" smtClean="0"/>
              <a:t>eLearning</a:t>
            </a:r>
            <a:r>
              <a:rPr lang="el-GR" altLang="en-US" sz="1900" dirty="0" smtClean="0"/>
              <a:t>/</a:t>
            </a:r>
            <a:r>
              <a:rPr lang="en-US" altLang="en-US" sz="1900" dirty="0" err="1" smtClean="0"/>
              <a:t>eEducation</a:t>
            </a:r>
            <a:endParaRPr lang="el-GR" altLang="en-US" sz="1900" dirty="0"/>
          </a:p>
          <a:p>
            <a:r>
              <a:rPr lang="en-US" altLang="en-US" sz="1900" dirty="0" err="1"/>
              <a:t>eVoting</a:t>
            </a:r>
            <a:endParaRPr lang="en-US" altLang="en-US" sz="1900" dirty="0"/>
          </a:p>
          <a:p>
            <a:r>
              <a:rPr lang="en-US" altLang="en-US" sz="1900" dirty="0"/>
              <a:t>eHealth and Telemedicine</a:t>
            </a:r>
          </a:p>
          <a:p>
            <a:r>
              <a:rPr lang="en-US" altLang="en-US" sz="1900" dirty="0" err="1"/>
              <a:t>eJustice</a:t>
            </a:r>
            <a:endParaRPr lang="en-US" altLang="en-US" sz="1900" dirty="0"/>
          </a:p>
          <a:p>
            <a:r>
              <a:rPr lang="en-US" altLang="en-US" sz="1900" dirty="0" err="1"/>
              <a:t>eAuction</a:t>
            </a:r>
            <a:endParaRPr lang="en-US" altLang="en-US" sz="1900" dirty="0"/>
          </a:p>
          <a:p>
            <a:r>
              <a:rPr lang="en-US" altLang="en-US" sz="1900" dirty="0"/>
              <a:t>eProcurement</a:t>
            </a:r>
          </a:p>
          <a:p>
            <a:r>
              <a:rPr lang="en-US" altLang="en-US" sz="1900" dirty="0"/>
              <a:t>“Life events” management</a:t>
            </a:r>
          </a:p>
          <a:p>
            <a:r>
              <a:rPr lang="el-GR" altLang="en-US" sz="1900" dirty="0"/>
              <a:t>«ΔΙΑΥΓΕΙΑ»</a:t>
            </a:r>
          </a:p>
          <a:p>
            <a:r>
              <a:rPr lang="el-GR" altLang="en-US" sz="1900" dirty="0"/>
              <a:t>«ΠΟΘΕΝ ΕΣΧΕΣ»</a:t>
            </a:r>
          </a:p>
        </p:txBody>
      </p:sp>
      <p:sp>
        <p:nvSpPr>
          <p:cNvPr id="7172" name="Rectangle 4"/>
          <p:cNvSpPr>
            <a:spLocks noGrp="1" noChangeArrowheads="1"/>
          </p:cNvSpPr>
          <p:nvPr>
            <p:ph sz="half" idx="2"/>
          </p:nvPr>
        </p:nvSpPr>
        <p:spPr>
          <a:xfrm>
            <a:off x="4267200" y="1981200"/>
            <a:ext cx="4648200" cy="3429000"/>
          </a:xfrm>
        </p:spPr>
        <p:txBody>
          <a:bodyPr>
            <a:noAutofit/>
          </a:bodyPr>
          <a:lstStyle/>
          <a:p>
            <a:r>
              <a:rPr lang="el-GR" altLang="en-US" sz="1900" dirty="0"/>
              <a:t>Information Society</a:t>
            </a:r>
          </a:p>
          <a:p>
            <a:r>
              <a:rPr lang="el-GR" altLang="en-US" sz="1900" dirty="0" err="1"/>
              <a:t>Interoperability</a:t>
            </a:r>
            <a:endParaRPr lang="el-GR" altLang="en-US" sz="1900" dirty="0"/>
          </a:p>
          <a:p>
            <a:r>
              <a:rPr lang="el-GR" altLang="en-US" sz="1900" dirty="0"/>
              <a:t>BackOffice/</a:t>
            </a:r>
            <a:r>
              <a:rPr lang="el-GR" altLang="en-US" sz="1900" dirty="0" err="1"/>
              <a:t>Front</a:t>
            </a:r>
            <a:r>
              <a:rPr lang="el-GR" altLang="en-US" sz="1900" dirty="0"/>
              <a:t> Office</a:t>
            </a:r>
          </a:p>
          <a:p>
            <a:r>
              <a:rPr lang="el-GR" altLang="en-US" sz="1900" dirty="0"/>
              <a:t>e-</a:t>
            </a:r>
            <a:r>
              <a:rPr lang="el-GR" altLang="en-US" sz="1900" dirty="0" err="1"/>
              <a:t>Identification</a:t>
            </a:r>
            <a:endParaRPr lang="el-GR" altLang="en-US" sz="1900" dirty="0"/>
          </a:p>
          <a:p>
            <a:r>
              <a:rPr lang="el-GR" altLang="en-US" sz="1900" dirty="0"/>
              <a:t>e-</a:t>
            </a:r>
            <a:r>
              <a:rPr lang="el-GR" altLang="en-US" sz="1900" dirty="0" err="1"/>
              <a:t>Authentication</a:t>
            </a:r>
            <a:endParaRPr lang="el-GR" altLang="en-US" sz="1900" dirty="0"/>
          </a:p>
          <a:p>
            <a:r>
              <a:rPr lang="el-GR" altLang="en-US" sz="1900" dirty="0" err="1"/>
              <a:t>Security</a:t>
            </a:r>
            <a:endParaRPr lang="el-GR" altLang="en-US" sz="1900" dirty="0"/>
          </a:p>
          <a:p>
            <a:r>
              <a:rPr lang="el-GR" altLang="en-US" sz="1900" dirty="0" err="1"/>
              <a:t>Personalisation</a:t>
            </a:r>
            <a:endParaRPr lang="el-GR" altLang="en-US" sz="1900" dirty="0"/>
          </a:p>
          <a:p>
            <a:r>
              <a:rPr lang="el-GR" altLang="en-US" sz="1900" dirty="0" err="1"/>
              <a:t>Broadband</a:t>
            </a:r>
            <a:r>
              <a:rPr lang="el-GR" altLang="en-US" sz="1900" dirty="0"/>
              <a:t> Communication</a:t>
            </a:r>
          </a:p>
          <a:p>
            <a:r>
              <a:rPr lang="el-GR" altLang="en-US" sz="1900" dirty="0"/>
              <a:t>G2C, G2B, G2G, G2E, B2B, B2C, B2E</a:t>
            </a:r>
          </a:p>
          <a:p>
            <a:endParaRPr lang="el-GR" altLang="en-US" sz="1900" dirty="0"/>
          </a:p>
        </p:txBody>
      </p:sp>
    </p:spTree>
    <p:extLst>
      <p:ext uri="{BB962C8B-B14F-4D97-AF65-F5344CB8AC3E}">
        <p14:creationId xmlns:p14="http://schemas.microsoft.com/office/powerpoint/2010/main" val="281748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676400"/>
            <a:ext cx="6019800" cy="3228802"/>
          </a:xfrm>
          <a:prstGeom prst="rect">
            <a:avLst/>
          </a:prstGeom>
        </p:spPr>
      </p:pic>
      <p:sp>
        <p:nvSpPr>
          <p:cNvPr id="3" name="Rectangle 2"/>
          <p:cNvSpPr/>
          <p:nvPr/>
        </p:nvSpPr>
        <p:spPr>
          <a:xfrm>
            <a:off x="2438400" y="0"/>
            <a:ext cx="4572000" cy="923330"/>
          </a:xfrm>
          <a:prstGeom prst="rect">
            <a:avLst/>
          </a:prstGeom>
        </p:spPr>
        <p:txBody>
          <a:bodyPr>
            <a:spAutoFit/>
          </a:bodyPr>
          <a:lstStyle/>
          <a:p>
            <a:pPr algn="ctr"/>
            <a:r>
              <a:rPr lang="el-GR" b="1" dirty="0" smtClean="0"/>
              <a:t>Το επερχόμενο &lt;&lt;κύμα&gt; καινοτομίας που η Ψηφιακή Διακυβέρνηση του μέλλοντος δεν πρέπει να χάσει</a:t>
            </a:r>
            <a:endParaRPr lang="en-GB" dirty="0"/>
          </a:p>
        </p:txBody>
      </p:sp>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610" b="100000" l="34726" r="100000"/>
                    </a14:imgEffect>
                  </a14:imgLayer>
                </a14:imgProps>
              </a:ext>
              <a:ext uri="{28A0092B-C50C-407E-A947-70E740481C1C}">
                <a14:useLocalDpi xmlns:a14="http://schemas.microsoft.com/office/drawing/2010/main" val="0"/>
              </a:ext>
            </a:extLst>
          </a:blip>
          <a:srcRect l="37670"/>
          <a:stretch/>
        </p:blipFill>
        <p:spPr>
          <a:xfrm>
            <a:off x="6051516" y="576959"/>
            <a:ext cx="2178084" cy="247104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400" y="4851400"/>
            <a:ext cx="2895600" cy="193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b="30238"/>
          <a:stretch/>
        </p:blipFill>
        <p:spPr>
          <a:xfrm>
            <a:off x="0" y="1143000"/>
            <a:ext cx="3581400" cy="1441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1245387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FINTECH!</a:t>
            </a:r>
            <a:endParaRPr lang="en-GB" dirty="0"/>
          </a:p>
        </p:txBody>
      </p:sp>
      <p:sp>
        <p:nvSpPr>
          <p:cNvPr id="3" name="Rectangle 2"/>
          <p:cNvSpPr/>
          <p:nvPr/>
        </p:nvSpPr>
        <p:spPr>
          <a:xfrm>
            <a:off x="37070" y="6400800"/>
            <a:ext cx="5863281" cy="300082"/>
          </a:xfrm>
          <a:prstGeom prst="rect">
            <a:avLst/>
          </a:prstGeom>
        </p:spPr>
        <p:txBody>
          <a:bodyPr wrap="square">
            <a:spAutoFit/>
          </a:bodyPr>
          <a:lstStyle/>
          <a:p>
            <a:r>
              <a:rPr lang="en-GB" sz="1350" dirty="0"/>
              <a:t>https://www.linkedin.com/pulse/top-5-trends-fintech-2022-cut-kashish-pahwa/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19200"/>
            <a:ext cx="6980984" cy="3314111"/>
          </a:xfrm>
          <a:prstGeom prst="rect">
            <a:avLst/>
          </a:prstGeom>
        </p:spPr>
      </p:pic>
    </p:spTree>
    <p:extLst>
      <p:ext uri="{BB962C8B-B14F-4D97-AF65-F5344CB8AC3E}">
        <p14:creationId xmlns:p14="http://schemas.microsoft.com/office/powerpoint/2010/main" val="167727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40" y="188640"/>
            <a:ext cx="7772400" cy="914400"/>
          </a:xfrm>
        </p:spPr>
        <p:txBody>
          <a:bodyPr/>
          <a:lstStyle/>
          <a:p>
            <a:pPr algn="ctr"/>
            <a:r>
              <a:rPr lang="el-GR" dirty="0" smtClean="0"/>
              <a:t>Όμως …</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48727"/>
            <a:ext cx="8006750" cy="5304473"/>
          </a:xfrm>
          <a:prstGeom prst="rect">
            <a:avLst/>
          </a:prstGeom>
          <a:ln>
            <a:noFill/>
          </a:ln>
          <a:effectLst>
            <a:softEdge rad="112500"/>
          </a:effectLst>
        </p:spPr>
      </p:pic>
      <p:pic>
        <p:nvPicPr>
          <p:cNvPr id="5" name="Picture 2" descr="C:\Users\d830\Desktop\ATT_Labs_InternetMap_0730_10.jpg"/>
          <p:cNvPicPr>
            <a:picLocks noChangeAspect="1" noChangeArrowheads="1"/>
          </p:cNvPicPr>
          <p:nvPr/>
        </p:nvPicPr>
        <p:blipFill>
          <a:blip r:embed="rId3" cstate="print"/>
          <a:srcRect/>
          <a:stretch>
            <a:fillRect/>
          </a:stretch>
        </p:blipFill>
        <p:spPr bwMode="auto">
          <a:xfrm>
            <a:off x="2133600" y="3200400"/>
            <a:ext cx="2667000" cy="1923044"/>
          </a:xfrm>
          <a:prstGeom prst="ellipse">
            <a:avLst/>
          </a:prstGeom>
          <a:ln>
            <a:noFill/>
          </a:ln>
          <a:effectLst>
            <a:softEdge rad="112500"/>
          </a:effectLst>
        </p:spPr>
      </p:pic>
    </p:spTree>
    <p:extLst>
      <p:ext uri="{BB962C8B-B14F-4D97-AF65-F5344CB8AC3E}">
        <p14:creationId xmlns:p14="http://schemas.microsoft.com/office/powerpoint/2010/main" val="3143678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23850" y="115888"/>
            <a:ext cx="8382000" cy="1108075"/>
          </a:xfrm>
        </p:spPr>
        <p:txBody>
          <a:bodyPr/>
          <a:lstStyle/>
          <a:p>
            <a:pPr algn="ctr" eaLnBrk="1" hangingPunct="1"/>
            <a:r>
              <a:rPr lang="en-US" altLang="en-US" sz="2800" dirty="0" smtClean="0">
                <a:ea typeface="Verdana" panose="020B0604030504040204" pitchFamily="34" charset="0"/>
                <a:cs typeface="Verdana" panose="020B0604030504040204" pitchFamily="34" charset="0"/>
              </a:rPr>
              <a:t>ENISA (</a:t>
            </a:r>
            <a:r>
              <a:rPr lang="el-GR" altLang="en-US" sz="2800" dirty="0" smtClean="0">
                <a:ea typeface="Verdana" panose="020B0604030504040204" pitchFamily="34" charset="0"/>
                <a:cs typeface="Verdana" panose="020B0604030504040204" pitchFamily="34" charset="0"/>
              </a:rPr>
              <a:t>Ευρωπαϊκός Οργανισμός για την Ασφάλεια των Δικτύων και των Πληροφοριών</a:t>
            </a:r>
            <a:r>
              <a:rPr lang="en-US" altLang="en-US" sz="2800" dirty="0" smtClean="0">
                <a:ea typeface="Verdana" panose="020B0604030504040204" pitchFamily="34" charset="0"/>
                <a:cs typeface="Verdana" panose="020B0604030504040204" pitchFamily="34" charset="0"/>
              </a:rPr>
              <a:t>) Top 15 Indicators</a:t>
            </a:r>
          </a:p>
        </p:txBody>
      </p:sp>
      <p:sp>
        <p:nvSpPr>
          <p:cNvPr id="55299" name="Rectangle 6"/>
          <p:cNvSpPr>
            <a:spLocks noChangeArrowheads="1"/>
          </p:cNvSpPr>
          <p:nvPr/>
        </p:nvSpPr>
        <p:spPr bwMode="auto">
          <a:xfrm>
            <a:off x="323850" y="1196975"/>
            <a:ext cx="8586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sz="1800" b="1" dirty="0">
                <a:solidFill>
                  <a:srgbClr val="6A6A6A"/>
                </a:solidFill>
                <a:latin typeface="+mj-lt"/>
              </a:rPr>
              <a:t>European Network and Information Security </a:t>
            </a:r>
            <a:r>
              <a:rPr lang="en-GB" altLang="en-US" sz="1800" b="1" dirty="0" smtClean="0">
                <a:solidFill>
                  <a:srgbClr val="6A6A6A"/>
                </a:solidFill>
                <a:latin typeface="+mj-lt"/>
              </a:rPr>
              <a:t>Agency</a:t>
            </a:r>
            <a:endParaRPr lang="en-GB" altLang="en-US" sz="1800" dirty="0">
              <a:solidFill>
                <a:srgbClr val="000000"/>
              </a:solidFill>
              <a:latin typeface="+mj-lt"/>
            </a:endParaRPr>
          </a:p>
        </p:txBody>
      </p:sp>
      <p:pic>
        <p:nvPicPr>
          <p:cNvPr id="55300" name="Picture 2"/>
          <p:cNvPicPr>
            <a:picLocks noChangeAspect="1"/>
          </p:cNvPicPr>
          <p:nvPr/>
        </p:nvPicPr>
        <p:blipFill>
          <a:blip r:embed="rId2">
            <a:extLst>
              <a:ext uri="{28A0092B-C50C-407E-A947-70E740481C1C}">
                <a14:useLocalDpi xmlns:a14="http://schemas.microsoft.com/office/drawing/2010/main" val="0"/>
              </a:ext>
            </a:extLst>
          </a:blip>
          <a:srcRect l="28981" t="24074" r="32684" b="12222"/>
          <a:stretch>
            <a:fillRect/>
          </a:stretch>
        </p:blipFill>
        <p:spPr bwMode="auto">
          <a:xfrm>
            <a:off x="0" y="1817687"/>
            <a:ext cx="5392737" cy="5040313"/>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3810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862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p:cNvSpPr txBox="1">
            <a:spLocks noGrp="1"/>
          </p:cNvSpPr>
          <p:nvPr>
            <p:ph type="title"/>
          </p:nvPr>
        </p:nvSpPr>
        <p:spPr>
          <a:xfrm>
            <a:off x="330259" y="3510"/>
            <a:ext cx="5318760" cy="756920"/>
          </a:xfrm>
          <a:prstGeom prst="rect">
            <a:avLst/>
          </a:prstGeom>
        </p:spPr>
        <p:txBody>
          <a:bodyPr vert="horz" wrap="square" lIns="0" tIns="12700" rIns="0" bIns="0" rtlCol="0">
            <a:spAutoFit/>
          </a:bodyPr>
          <a:lstStyle/>
          <a:p>
            <a:pPr marL="12700">
              <a:lnSpc>
                <a:spcPct val="100000"/>
              </a:lnSpc>
              <a:spcBef>
                <a:spcPts val="100"/>
              </a:spcBef>
            </a:pPr>
            <a:r>
              <a:rPr lang="en-US" sz="4800" spc="-5" dirty="0" smtClean="0">
                <a:solidFill>
                  <a:srgbClr val="FFFFFF"/>
                </a:solidFill>
              </a:rPr>
              <a:t> </a:t>
            </a:r>
            <a:endParaRPr sz="4800" dirty="0"/>
          </a:p>
        </p:txBody>
      </p:sp>
      <p:sp>
        <p:nvSpPr>
          <p:cNvPr id="6" name="Title 1"/>
          <p:cNvSpPr txBox="1">
            <a:spLocks/>
          </p:cNvSpPr>
          <p:nvPr/>
        </p:nvSpPr>
        <p:spPr bwMode="auto">
          <a:xfrm>
            <a:off x="0" y="0"/>
            <a:ext cx="92202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l-GR" sz="3600" kern="0" dirty="0" smtClean="0">
                <a:solidFill>
                  <a:schemeClr val="accent6">
                    <a:lumMod val="40000"/>
                    <a:lumOff val="60000"/>
                  </a:schemeClr>
                </a:solidFill>
              </a:rPr>
              <a:t>Επιπτώσεις για  τη σύγχρονη Ψηφιακή Διακυβέρνηση</a:t>
            </a:r>
            <a:endParaRPr lang="en-US" sz="3600" kern="0" dirty="0">
              <a:solidFill>
                <a:schemeClr val="accent6">
                  <a:lumMod val="40000"/>
                  <a:lumOff val="60000"/>
                </a:schemeClr>
              </a:solidFill>
            </a:endParaRPr>
          </a:p>
        </p:txBody>
      </p:sp>
      <p:sp>
        <p:nvSpPr>
          <p:cNvPr id="7" name="Content Placeholder 2"/>
          <p:cNvSpPr>
            <a:spLocks noGrp="1"/>
          </p:cNvSpPr>
          <p:nvPr>
            <p:ph idx="1"/>
          </p:nvPr>
        </p:nvSpPr>
        <p:spPr>
          <a:xfrm>
            <a:off x="0" y="1371600"/>
            <a:ext cx="9144000" cy="5486400"/>
          </a:xfrm>
        </p:spPr>
        <p:txBody>
          <a:bodyPr>
            <a:noAutofit/>
          </a:bodyPr>
          <a:lstStyle/>
          <a:p>
            <a:r>
              <a:rPr lang="en-US" sz="2200" dirty="0" smtClean="0"/>
              <a:t>Edge computing: </a:t>
            </a:r>
            <a:r>
              <a:rPr lang="el-GR" sz="2200" dirty="0" smtClean="0"/>
              <a:t>διεύρυνση της </a:t>
            </a:r>
            <a:r>
              <a:rPr lang="el-GR" sz="2200" i="1" dirty="0" smtClean="0"/>
              <a:t>επιφάνειας επιθέσεων</a:t>
            </a:r>
            <a:r>
              <a:rPr lang="el-GR" sz="2200" dirty="0" smtClean="0"/>
              <a:t> (</a:t>
            </a:r>
            <a:r>
              <a:rPr lang="en-US" sz="2200" dirty="0" smtClean="0"/>
              <a:t>attack surface) </a:t>
            </a:r>
          </a:p>
          <a:p>
            <a:r>
              <a:rPr lang="en-US" sz="2200" dirty="0" smtClean="0"/>
              <a:t>IoT: </a:t>
            </a:r>
            <a:r>
              <a:rPr lang="el-GR" sz="2200" dirty="0" smtClean="0"/>
              <a:t>εμφάνιση, στο τοπίο, συσκευών κάθε είδους και δυνατοτήτων με, συνήθως, μικρή έως ανύπαρκτη αντοχή απέναντι σε </a:t>
            </a:r>
            <a:r>
              <a:rPr lang="el-GR" sz="2200" dirty="0" err="1" smtClean="0"/>
              <a:t>κυβερνοεπιθέσεις</a:t>
            </a:r>
            <a:endParaRPr lang="el-GR" sz="2200" dirty="0" smtClean="0"/>
          </a:p>
          <a:p>
            <a:r>
              <a:rPr lang="en-US" sz="2200" dirty="0" smtClean="0"/>
              <a:t>Web 3.0: </a:t>
            </a:r>
            <a:r>
              <a:rPr lang="el-GR" sz="2200" dirty="0" smtClean="0"/>
              <a:t>ανυπολόγιστος αριθμών πληροφοριών και «ανώνυμων» ιχνών δομημένα για επεξεργασία από </a:t>
            </a:r>
            <a:r>
              <a:rPr lang="el-GR" sz="2200" dirty="0" err="1" smtClean="0"/>
              <a:t>υπερυπολογιστές</a:t>
            </a:r>
            <a:r>
              <a:rPr lang="el-GR" sz="2200" dirty="0" smtClean="0"/>
              <a:t> με στόχο την εξαγωγή συμπερασμάτων</a:t>
            </a:r>
            <a:endParaRPr lang="en-US" sz="2200" dirty="0" smtClean="0"/>
          </a:p>
          <a:p>
            <a:r>
              <a:rPr lang="en-US" sz="2200" dirty="0" smtClean="0"/>
              <a:t>AI (Artificial Intelligence):</a:t>
            </a:r>
            <a:r>
              <a:rPr lang="el-GR" sz="2200" dirty="0" smtClean="0"/>
              <a:t> ο ψηφιακός υπόκοσμος χρησιμοποιεί, όλο και περισσότερο, μεθόδους της Τεχνητής Νοημοσύνης για να ανιχνεύσει στόχους και να εξαπολύσει «έξυπνες» επιθέσεις</a:t>
            </a:r>
            <a:endParaRPr lang="en-US" sz="2200" dirty="0" smtClean="0"/>
          </a:p>
          <a:p>
            <a:r>
              <a:rPr lang="en-US" sz="2200" dirty="0" smtClean="0"/>
              <a:t>APTs (Advanced Persistent Threats): </a:t>
            </a:r>
            <a:r>
              <a:rPr lang="el-GR" sz="2200" dirty="0" smtClean="0"/>
              <a:t>οργανωμένη</a:t>
            </a:r>
            <a:r>
              <a:rPr lang="el-GR" sz="2200" dirty="0"/>
              <a:t>, επίμονη εφαρμογή μιας μεγάλης γκάμας κακόβουλου λογισμικού και τεχνολογιών εισβολής σε επιλεγμένους στόχους, συνήθως επιχειρηματικούς ή </a:t>
            </a:r>
            <a:r>
              <a:rPr lang="el-GR" sz="2200" dirty="0" smtClean="0"/>
              <a:t>κυβερνητικούς</a:t>
            </a:r>
            <a:endParaRPr lang="en-US" sz="2200" dirty="0" smtClean="0"/>
          </a:p>
          <a:p>
            <a:r>
              <a:rPr lang="el-GR" sz="2200" dirty="0" smtClean="0"/>
              <a:t>Μεγάλη πολυπλοκότητα στην ανάλυση και θωράκιση των υποδομών: πολλές διαφορετικές συσκευές, πολλοί δίαυλοι επικοινωνίας και τηλεπικοινωνιακά πρωτόκολλα, μεγάλο πλήθος προσωπικών δεδομένων κάθε τύπου σε διασκορπισμένα πληροφοριακά συστήματα</a:t>
            </a:r>
          </a:p>
        </p:txBody>
      </p:sp>
    </p:spTree>
    <p:extLst>
      <p:ext uri="{BB962C8B-B14F-4D97-AF65-F5344CB8AC3E}">
        <p14:creationId xmlns:p14="http://schemas.microsoft.com/office/powerpoint/2010/main" val="315538804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sm" len="sm"/>
          <a:tailEnd type="triangl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sm" len="sm"/>
          <a:tailEnd type="triangl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themeOverride>
</file>

<file path=ppt/theme/themeOverride2.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themeOverride>
</file>

<file path=ppt/theme/themeOverride3.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themeOverride>
</file>

<file path=ppt/theme/themeOverride4.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themeOverride>
</file>

<file path=ppt/theme/themeOverride5.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themeOverride>
</file>

<file path=docProps/app.xml><?xml version="1.0" encoding="utf-8"?>
<Properties xmlns="http://schemas.openxmlformats.org/officeDocument/2006/extended-properties" xmlns:vt="http://schemas.openxmlformats.org/officeDocument/2006/docPropsVTypes">
  <Template/>
  <TotalTime>5576</TotalTime>
  <Words>569</Words>
  <Application>Microsoft Office PowerPoint</Application>
  <PresentationFormat>On-screen Show (4:3)</PresentationFormat>
  <Paragraphs>74</Paragraphs>
  <Slides>12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SimSun</vt:lpstr>
      <vt:lpstr>Arial</vt:lpstr>
      <vt:lpstr>Arial MT</vt:lpstr>
      <vt:lpstr>Calibri</vt:lpstr>
      <vt:lpstr>Garamond</vt:lpstr>
      <vt:lpstr>Verdana</vt:lpstr>
      <vt:lpstr>Wingdings</vt:lpstr>
      <vt:lpstr>Office Theme</vt:lpstr>
      <vt:lpstr>Stream</vt:lpstr>
      <vt:lpstr>Ηλεκτρονική διακυβέρνηση, προστασία ιδιωτικότητας και επιχειρηματικότητα </vt:lpstr>
      <vt:lpstr>Το Διαδίκτυο: η μεγάλη λεωφόρος της Κοινωνίας της Πληροφορίας! </vt:lpstr>
      <vt:lpstr>Ψηφιακή Διακυβέρνηση</vt:lpstr>
      <vt:lpstr>Μερικές από τις κυριότερες υπηρεσίες Ψηφιακής Διακυβέρνησης</vt:lpstr>
      <vt:lpstr>PowerPoint Presentation</vt:lpstr>
      <vt:lpstr>FINTECH!</vt:lpstr>
      <vt:lpstr>Όμως …</vt:lpstr>
      <vt:lpstr>ENISA (Ευρωπαϊκός Οργανισμός για την Ασφάλεια των Δικτύων και των Πληροφοριών) Top 15 Indicators</vt:lpstr>
      <vt:lpstr> </vt:lpstr>
      <vt:lpstr>Πλαίσιο δράσεων για την ασφάλεια στον τομέα της Ψηφιακής Διακυβέρνησης</vt:lpstr>
      <vt:lpstr>PowerPoint Presentation</vt:lpstr>
      <vt:lpstr>Η απάντηση: Cyberdefense of Sciences για μία ολιστική και πολύπλευρη προσέγγιση στο Κυβερνοέγκλημα και την Κυβερνοάμυνα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Olusegun</dc:creator>
  <cp:lastModifiedBy>Nastou-Stamatiou</cp:lastModifiedBy>
  <cp:revision>174</cp:revision>
  <dcterms:created xsi:type="dcterms:W3CDTF">2021-06-01T10:34:01Z</dcterms:created>
  <dcterms:modified xsi:type="dcterms:W3CDTF">2024-03-10T15:03:10Z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2012-03-13T00:00:00Z</vt:filetime>
  </property>
  <property fmtid="{D5CDD505-2E9C-101B-9397-08002B2CF9AE}" pid="3" name="Creator">
    <vt:lpwstr>Acrobat PDFMaker 9.1 for PowerPoint</vt:lpwstr>
  </property>
  <property fmtid="{D5CDD505-2E9C-101B-9397-08002B2CF9AE}" pid="4" name="LastSaved">
    <vt:filetime>2021-06-01T00:00:00Z</vt:filetime>
  </property>
</Properties>
</file>