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2"/>
  </p:notesMasterIdLst>
  <p:sldIdLst>
    <p:sldId id="256" r:id="rId2"/>
    <p:sldId id="257" r:id="rId3"/>
    <p:sldId id="260" r:id="rId4"/>
    <p:sldId id="259" r:id="rId5"/>
    <p:sldId id="258" r:id="rId6"/>
    <p:sldId id="262" r:id="rId7"/>
    <p:sldId id="263" r:id="rId8"/>
    <p:sldId id="265" r:id="rId9"/>
    <p:sldId id="266" r:id="rId10"/>
    <p:sldId id="267" r:id="rId11"/>
    <p:sldId id="268" r:id="rId12"/>
    <p:sldId id="269" r:id="rId13"/>
    <p:sldId id="270" r:id="rId14"/>
    <p:sldId id="271" r:id="rId15"/>
    <p:sldId id="272" r:id="rId16"/>
    <p:sldId id="293" r:id="rId17"/>
    <p:sldId id="294" r:id="rId18"/>
    <p:sldId id="295" r:id="rId19"/>
    <p:sldId id="296" r:id="rId20"/>
    <p:sldId id="297" r:id="rId21"/>
    <p:sldId id="298" r:id="rId22"/>
    <p:sldId id="274" r:id="rId23"/>
    <p:sldId id="276" r:id="rId24"/>
    <p:sldId id="275" r:id="rId25"/>
    <p:sldId id="277" r:id="rId26"/>
    <p:sldId id="281" r:id="rId27"/>
    <p:sldId id="278" r:id="rId28"/>
    <p:sldId id="279" r:id="rId29"/>
    <p:sldId id="280" r:id="rId30"/>
    <p:sldId id="283" r:id="rId31"/>
    <p:sldId id="282" r:id="rId32"/>
    <p:sldId id="284" r:id="rId33"/>
    <p:sldId id="285" r:id="rId34"/>
    <p:sldId id="289" r:id="rId35"/>
    <p:sldId id="286" r:id="rId36"/>
    <p:sldId id="288" r:id="rId37"/>
    <p:sldId id="287" r:id="rId38"/>
    <p:sldId id="261" r:id="rId39"/>
    <p:sldId id="292" r:id="rId40"/>
    <p:sldId id="29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CE8"/>
    <a:srgbClr val="FF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varScale="1">
        <p:scale>
          <a:sx n="91" d="100"/>
          <a:sy n="91" d="100"/>
        </p:scale>
        <p:origin x="1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42059-160F-47EA-B758-6CC12980D2E7}" type="datetimeFigureOut">
              <a:rPr lang="en-GB" smtClean="0"/>
              <a:t>19/12/2022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665E4-54BE-4E1A-A245-20E79B7D08B3}" type="slidenum">
              <a:rPr lang="en-GB" smtClean="0"/>
              <a:t>‹#›</a:t>
            </a:fld>
            <a:endParaRPr lang="en-GB"/>
          </a:p>
        </p:txBody>
      </p:sp>
    </p:spTree>
    <p:extLst>
      <p:ext uri="{BB962C8B-B14F-4D97-AF65-F5344CB8AC3E}">
        <p14:creationId xmlns:p14="http://schemas.microsoft.com/office/powerpoint/2010/main" val="394704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80BF6-626B-4DB6-8DC6-43FEDE27A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EE8DE6-0CDA-4460-94D4-DF1EAA7D1D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B3EE3A3-2401-4969-9F7D-365C12583E3E}"/>
              </a:ext>
            </a:extLst>
          </p:cNvPr>
          <p:cNvSpPr>
            <a:spLocks noGrp="1"/>
          </p:cNvSpPr>
          <p:nvPr>
            <p:ph type="dt" sz="half" idx="10"/>
          </p:nvPr>
        </p:nvSpPr>
        <p:spPr/>
        <p:txBody>
          <a:bodyPr/>
          <a:lstStyle/>
          <a:p>
            <a:r>
              <a:rPr lang="en-US"/>
              <a:t>19/12/2022</a:t>
            </a:r>
            <a:endParaRPr lang="en-GB"/>
          </a:p>
        </p:txBody>
      </p:sp>
      <p:sp>
        <p:nvSpPr>
          <p:cNvPr id="5" name="Footer Placeholder 4">
            <a:extLst>
              <a:ext uri="{FF2B5EF4-FFF2-40B4-BE49-F238E27FC236}">
                <a16:creationId xmlns:a16="http://schemas.microsoft.com/office/drawing/2014/main" id="{245609D9-B016-4724-9537-3BBA49F04B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E69EF-58C6-43E1-B1AB-DA920D2EC03C}"/>
              </a:ext>
            </a:extLst>
          </p:cNvPr>
          <p:cNvSpPr>
            <a:spLocks noGrp="1"/>
          </p:cNvSpPr>
          <p:nvPr>
            <p:ph type="sldNum" sz="quarter" idx="12"/>
          </p:nvPr>
        </p:nvSpPr>
        <p:spPr/>
        <p:txBody>
          <a:bodyPr/>
          <a:lstStyle/>
          <a:p>
            <a:fld id="{F562E6C9-30AD-47EA-ABFF-96780CC31CA2}" type="slidenum">
              <a:rPr lang="en-GB" smtClean="0"/>
              <a:t>‹#›</a:t>
            </a:fld>
            <a:endParaRPr lang="en-GB"/>
          </a:p>
        </p:txBody>
      </p:sp>
    </p:spTree>
    <p:extLst>
      <p:ext uri="{BB962C8B-B14F-4D97-AF65-F5344CB8AC3E}">
        <p14:creationId xmlns:p14="http://schemas.microsoft.com/office/powerpoint/2010/main" val="1352550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CD08-6BE6-48D9-8BF4-AEA6E8C5FF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6A4E72-F340-4A68-BCE3-B37B7051A9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E68A45-BE48-48D1-B5F4-1BD8F40797E5}"/>
              </a:ext>
            </a:extLst>
          </p:cNvPr>
          <p:cNvSpPr>
            <a:spLocks noGrp="1"/>
          </p:cNvSpPr>
          <p:nvPr>
            <p:ph type="dt" sz="half" idx="10"/>
          </p:nvPr>
        </p:nvSpPr>
        <p:spPr/>
        <p:txBody>
          <a:bodyPr/>
          <a:lstStyle/>
          <a:p>
            <a:r>
              <a:rPr lang="en-US"/>
              <a:t>19/12/2022</a:t>
            </a:r>
            <a:endParaRPr lang="en-GB"/>
          </a:p>
        </p:txBody>
      </p:sp>
      <p:sp>
        <p:nvSpPr>
          <p:cNvPr id="5" name="Footer Placeholder 4">
            <a:extLst>
              <a:ext uri="{FF2B5EF4-FFF2-40B4-BE49-F238E27FC236}">
                <a16:creationId xmlns:a16="http://schemas.microsoft.com/office/drawing/2014/main" id="{FD571B98-D98A-421D-950B-86F6DEBBE0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16B09F-6CF4-4209-8EDD-C22525415CC2}"/>
              </a:ext>
            </a:extLst>
          </p:cNvPr>
          <p:cNvSpPr>
            <a:spLocks noGrp="1"/>
          </p:cNvSpPr>
          <p:nvPr>
            <p:ph type="sldNum" sz="quarter" idx="12"/>
          </p:nvPr>
        </p:nvSpPr>
        <p:spPr/>
        <p:txBody>
          <a:bodyPr/>
          <a:lstStyle/>
          <a:p>
            <a:fld id="{F562E6C9-30AD-47EA-ABFF-96780CC31CA2}" type="slidenum">
              <a:rPr lang="en-GB" smtClean="0"/>
              <a:t>‹#›</a:t>
            </a:fld>
            <a:endParaRPr lang="en-GB"/>
          </a:p>
        </p:txBody>
      </p:sp>
    </p:spTree>
    <p:extLst>
      <p:ext uri="{BB962C8B-B14F-4D97-AF65-F5344CB8AC3E}">
        <p14:creationId xmlns:p14="http://schemas.microsoft.com/office/powerpoint/2010/main" val="399621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2A11E1-9683-4256-BC5F-5415FDF37D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B4AEA0-A624-4AC0-A288-275D6EA31E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0045F9-8343-4031-93C7-65B1FBADFD1C}"/>
              </a:ext>
            </a:extLst>
          </p:cNvPr>
          <p:cNvSpPr>
            <a:spLocks noGrp="1"/>
          </p:cNvSpPr>
          <p:nvPr>
            <p:ph type="dt" sz="half" idx="10"/>
          </p:nvPr>
        </p:nvSpPr>
        <p:spPr/>
        <p:txBody>
          <a:bodyPr/>
          <a:lstStyle/>
          <a:p>
            <a:r>
              <a:rPr lang="en-US"/>
              <a:t>19/12/2022</a:t>
            </a:r>
            <a:endParaRPr lang="en-GB"/>
          </a:p>
        </p:txBody>
      </p:sp>
      <p:sp>
        <p:nvSpPr>
          <p:cNvPr id="5" name="Footer Placeholder 4">
            <a:extLst>
              <a:ext uri="{FF2B5EF4-FFF2-40B4-BE49-F238E27FC236}">
                <a16:creationId xmlns:a16="http://schemas.microsoft.com/office/drawing/2014/main" id="{A2360072-8A18-4625-99AE-E7FA4E77F6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68BC9B-41B9-4A22-9FEC-4FA75417DF44}"/>
              </a:ext>
            </a:extLst>
          </p:cNvPr>
          <p:cNvSpPr>
            <a:spLocks noGrp="1"/>
          </p:cNvSpPr>
          <p:nvPr>
            <p:ph type="sldNum" sz="quarter" idx="12"/>
          </p:nvPr>
        </p:nvSpPr>
        <p:spPr/>
        <p:txBody>
          <a:bodyPr/>
          <a:lstStyle/>
          <a:p>
            <a:fld id="{F562E6C9-30AD-47EA-ABFF-96780CC31CA2}" type="slidenum">
              <a:rPr lang="en-GB" smtClean="0"/>
              <a:t>‹#›</a:t>
            </a:fld>
            <a:endParaRPr lang="en-GB"/>
          </a:p>
        </p:txBody>
      </p:sp>
    </p:spTree>
    <p:extLst>
      <p:ext uri="{BB962C8B-B14F-4D97-AF65-F5344CB8AC3E}">
        <p14:creationId xmlns:p14="http://schemas.microsoft.com/office/powerpoint/2010/main" val="346889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7288-C433-42CC-8118-B75EEAA9B4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FE7D41-CBC9-499F-A343-F804EA6B92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BBD5F7-3E9B-48AF-B377-14B5FA81CB7C}"/>
              </a:ext>
            </a:extLst>
          </p:cNvPr>
          <p:cNvSpPr>
            <a:spLocks noGrp="1"/>
          </p:cNvSpPr>
          <p:nvPr>
            <p:ph type="dt" sz="half" idx="10"/>
          </p:nvPr>
        </p:nvSpPr>
        <p:spPr/>
        <p:txBody>
          <a:bodyPr/>
          <a:lstStyle/>
          <a:p>
            <a:r>
              <a:rPr lang="en-US"/>
              <a:t>19/12/2022</a:t>
            </a:r>
            <a:endParaRPr lang="en-GB"/>
          </a:p>
        </p:txBody>
      </p:sp>
      <p:sp>
        <p:nvSpPr>
          <p:cNvPr id="5" name="Footer Placeholder 4">
            <a:extLst>
              <a:ext uri="{FF2B5EF4-FFF2-40B4-BE49-F238E27FC236}">
                <a16:creationId xmlns:a16="http://schemas.microsoft.com/office/drawing/2014/main" id="{19ACF888-28B7-4A5A-A847-1BB84E5745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47F204-732D-4288-93C4-C7FB865702FD}"/>
              </a:ext>
            </a:extLst>
          </p:cNvPr>
          <p:cNvSpPr>
            <a:spLocks noGrp="1"/>
          </p:cNvSpPr>
          <p:nvPr>
            <p:ph type="sldNum" sz="quarter" idx="12"/>
          </p:nvPr>
        </p:nvSpPr>
        <p:spPr/>
        <p:txBody>
          <a:bodyPr/>
          <a:lstStyle/>
          <a:p>
            <a:fld id="{F562E6C9-30AD-47EA-ABFF-96780CC31CA2}" type="slidenum">
              <a:rPr lang="en-GB" smtClean="0"/>
              <a:t>‹#›</a:t>
            </a:fld>
            <a:endParaRPr lang="en-GB"/>
          </a:p>
        </p:txBody>
      </p:sp>
    </p:spTree>
    <p:extLst>
      <p:ext uri="{BB962C8B-B14F-4D97-AF65-F5344CB8AC3E}">
        <p14:creationId xmlns:p14="http://schemas.microsoft.com/office/powerpoint/2010/main" val="350530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6A49-B013-4E73-BDE5-270013F158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CA45FE-A445-49AA-B66B-7BBB6432D0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F5A0CC-E71F-4F9F-A94B-851FD0D70FBF}"/>
              </a:ext>
            </a:extLst>
          </p:cNvPr>
          <p:cNvSpPr>
            <a:spLocks noGrp="1"/>
          </p:cNvSpPr>
          <p:nvPr>
            <p:ph type="dt" sz="half" idx="10"/>
          </p:nvPr>
        </p:nvSpPr>
        <p:spPr/>
        <p:txBody>
          <a:bodyPr/>
          <a:lstStyle/>
          <a:p>
            <a:r>
              <a:rPr lang="en-US"/>
              <a:t>19/12/2022</a:t>
            </a:r>
            <a:endParaRPr lang="en-GB"/>
          </a:p>
        </p:txBody>
      </p:sp>
      <p:sp>
        <p:nvSpPr>
          <p:cNvPr id="5" name="Footer Placeholder 4">
            <a:extLst>
              <a:ext uri="{FF2B5EF4-FFF2-40B4-BE49-F238E27FC236}">
                <a16:creationId xmlns:a16="http://schemas.microsoft.com/office/drawing/2014/main" id="{2563C68B-E2EB-4440-B025-EB0BAB5CD5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C5C81F-818E-4CA7-A4C2-37E17D5C7EA6}"/>
              </a:ext>
            </a:extLst>
          </p:cNvPr>
          <p:cNvSpPr>
            <a:spLocks noGrp="1"/>
          </p:cNvSpPr>
          <p:nvPr>
            <p:ph type="sldNum" sz="quarter" idx="12"/>
          </p:nvPr>
        </p:nvSpPr>
        <p:spPr/>
        <p:txBody>
          <a:bodyPr/>
          <a:lstStyle/>
          <a:p>
            <a:fld id="{F562E6C9-30AD-47EA-ABFF-96780CC31CA2}" type="slidenum">
              <a:rPr lang="en-GB" smtClean="0"/>
              <a:t>‹#›</a:t>
            </a:fld>
            <a:endParaRPr lang="en-GB"/>
          </a:p>
        </p:txBody>
      </p:sp>
    </p:spTree>
    <p:extLst>
      <p:ext uri="{BB962C8B-B14F-4D97-AF65-F5344CB8AC3E}">
        <p14:creationId xmlns:p14="http://schemas.microsoft.com/office/powerpoint/2010/main" val="181728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2B85-B70E-4058-A9C3-6AA0ECB57B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98A384-41C6-45F7-8FAF-C2379888AE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77BB3E-4976-445C-8C6F-BB88DC6091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30A58F-C090-4531-8946-9F9B878CC775}"/>
              </a:ext>
            </a:extLst>
          </p:cNvPr>
          <p:cNvSpPr>
            <a:spLocks noGrp="1"/>
          </p:cNvSpPr>
          <p:nvPr>
            <p:ph type="dt" sz="half" idx="10"/>
          </p:nvPr>
        </p:nvSpPr>
        <p:spPr/>
        <p:txBody>
          <a:bodyPr/>
          <a:lstStyle/>
          <a:p>
            <a:r>
              <a:rPr lang="en-US"/>
              <a:t>19/12/2022</a:t>
            </a:r>
            <a:endParaRPr lang="en-GB"/>
          </a:p>
        </p:txBody>
      </p:sp>
      <p:sp>
        <p:nvSpPr>
          <p:cNvPr id="6" name="Footer Placeholder 5">
            <a:extLst>
              <a:ext uri="{FF2B5EF4-FFF2-40B4-BE49-F238E27FC236}">
                <a16:creationId xmlns:a16="http://schemas.microsoft.com/office/drawing/2014/main" id="{41399347-26C7-4D64-8EB6-ACA9B2A08D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E49776-49A6-4C1E-8F37-C271FC768FC5}"/>
              </a:ext>
            </a:extLst>
          </p:cNvPr>
          <p:cNvSpPr>
            <a:spLocks noGrp="1"/>
          </p:cNvSpPr>
          <p:nvPr>
            <p:ph type="sldNum" sz="quarter" idx="12"/>
          </p:nvPr>
        </p:nvSpPr>
        <p:spPr/>
        <p:txBody>
          <a:bodyPr/>
          <a:lstStyle/>
          <a:p>
            <a:fld id="{F562E6C9-30AD-47EA-ABFF-96780CC31CA2}" type="slidenum">
              <a:rPr lang="en-GB" smtClean="0"/>
              <a:t>‹#›</a:t>
            </a:fld>
            <a:endParaRPr lang="en-GB"/>
          </a:p>
        </p:txBody>
      </p:sp>
    </p:spTree>
    <p:extLst>
      <p:ext uri="{BB962C8B-B14F-4D97-AF65-F5344CB8AC3E}">
        <p14:creationId xmlns:p14="http://schemas.microsoft.com/office/powerpoint/2010/main" val="285892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80809-7E51-4C06-90CB-8420A40D76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423AF9-F6E1-457F-9628-866BE37FA7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D2CCB1-F2B5-459A-B052-900AB75044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6906C3-01BC-499F-8ACC-B680538FC0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A83B31-5B6B-48FA-96C8-D2E8DF7815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56FB25-E64A-4710-8F0C-59354D1CCE67}"/>
              </a:ext>
            </a:extLst>
          </p:cNvPr>
          <p:cNvSpPr>
            <a:spLocks noGrp="1"/>
          </p:cNvSpPr>
          <p:nvPr>
            <p:ph type="dt" sz="half" idx="10"/>
          </p:nvPr>
        </p:nvSpPr>
        <p:spPr/>
        <p:txBody>
          <a:bodyPr/>
          <a:lstStyle/>
          <a:p>
            <a:r>
              <a:rPr lang="en-US"/>
              <a:t>19/12/2022</a:t>
            </a:r>
            <a:endParaRPr lang="en-GB"/>
          </a:p>
        </p:txBody>
      </p:sp>
      <p:sp>
        <p:nvSpPr>
          <p:cNvPr id="8" name="Footer Placeholder 7">
            <a:extLst>
              <a:ext uri="{FF2B5EF4-FFF2-40B4-BE49-F238E27FC236}">
                <a16:creationId xmlns:a16="http://schemas.microsoft.com/office/drawing/2014/main" id="{8D9C917E-5324-4AE2-A55F-34FAAE262F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7382AD-0EEE-4D97-92B2-FE79746038B7}"/>
              </a:ext>
            </a:extLst>
          </p:cNvPr>
          <p:cNvSpPr>
            <a:spLocks noGrp="1"/>
          </p:cNvSpPr>
          <p:nvPr>
            <p:ph type="sldNum" sz="quarter" idx="12"/>
          </p:nvPr>
        </p:nvSpPr>
        <p:spPr/>
        <p:txBody>
          <a:bodyPr/>
          <a:lstStyle/>
          <a:p>
            <a:fld id="{F562E6C9-30AD-47EA-ABFF-96780CC31CA2}" type="slidenum">
              <a:rPr lang="en-GB" smtClean="0"/>
              <a:t>‹#›</a:t>
            </a:fld>
            <a:endParaRPr lang="en-GB"/>
          </a:p>
        </p:txBody>
      </p:sp>
    </p:spTree>
    <p:extLst>
      <p:ext uri="{BB962C8B-B14F-4D97-AF65-F5344CB8AC3E}">
        <p14:creationId xmlns:p14="http://schemas.microsoft.com/office/powerpoint/2010/main" val="320239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4E4F4-7976-422F-84E1-0570D506B0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36F5E8-3D4E-4954-84CB-1EBB9B8E290D}"/>
              </a:ext>
            </a:extLst>
          </p:cNvPr>
          <p:cNvSpPr>
            <a:spLocks noGrp="1"/>
          </p:cNvSpPr>
          <p:nvPr>
            <p:ph type="dt" sz="half" idx="10"/>
          </p:nvPr>
        </p:nvSpPr>
        <p:spPr/>
        <p:txBody>
          <a:bodyPr/>
          <a:lstStyle/>
          <a:p>
            <a:r>
              <a:rPr lang="en-US"/>
              <a:t>19/12/2022</a:t>
            </a:r>
            <a:endParaRPr lang="en-GB"/>
          </a:p>
        </p:txBody>
      </p:sp>
      <p:sp>
        <p:nvSpPr>
          <p:cNvPr id="4" name="Footer Placeholder 3">
            <a:extLst>
              <a:ext uri="{FF2B5EF4-FFF2-40B4-BE49-F238E27FC236}">
                <a16:creationId xmlns:a16="http://schemas.microsoft.com/office/drawing/2014/main" id="{B259FA3A-F797-403D-89B3-CC8271E9E7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300F7E-5828-4A60-9F83-6F2820F5CA9E}"/>
              </a:ext>
            </a:extLst>
          </p:cNvPr>
          <p:cNvSpPr>
            <a:spLocks noGrp="1"/>
          </p:cNvSpPr>
          <p:nvPr>
            <p:ph type="sldNum" sz="quarter" idx="12"/>
          </p:nvPr>
        </p:nvSpPr>
        <p:spPr/>
        <p:txBody>
          <a:bodyPr/>
          <a:lstStyle/>
          <a:p>
            <a:fld id="{F562E6C9-30AD-47EA-ABFF-96780CC31CA2}" type="slidenum">
              <a:rPr lang="en-GB" smtClean="0"/>
              <a:t>‹#›</a:t>
            </a:fld>
            <a:endParaRPr lang="en-GB"/>
          </a:p>
        </p:txBody>
      </p:sp>
    </p:spTree>
    <p:extLst>
      <p:ext uri="{BB962C8B-B14F-4D97-AF65-F5344CB8AC3E}">
        <p14:creationId xmlns:p14="http://schemas.microsoft.com/office/powerpoint/2010/main" val="262284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B043F9-766E-49CF-BF04-4D92AE40BC0B}"/>
              </a:ext>
            </a:extLst>
          </p:cNvPr>
          <p:cNvSpPr>
            <a:spLocks noGrp="1"/>
          </p:cNvSpPr>
          <p:nvPr>
            <p:ph type="dt" sz="half" idx="10"/>
          </p:nvPr>
        </p:nvSpPr>
        <p:spPr/>
        <p:txBody>
          <a:bodyPr/>
          <a:lstStyle/>
          <a:p>
            <a:r>
              <a:rPr lang="en-US"/>
              <a:t>19/12/2022</a:t>
            </a:r>
            <a:endParaRPr lang="en-GB"/>
          </a:p>
        </p:txBody>
      </p:sp>
      <p:sp>
        <p:nvSpPr>
          <p:cNvPr id="3" name="Footer Placeholder 2">
            <a:extLst>
              <a:ext uri="{FF2B5EF4-FFF2-40B4-BE49-F238E27FC236}">
                <a16:creationId xmlns:a16="http://schemas.microsoft.com/office/drawing/2014/main" id="{EE2EA7FC-F5D8-40E7-B14B-78203B6B83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36F4FB-73A9-4B76-8B12-8DDA9F8B296E}"/>
              </a:ext>
            </a:extLst>
          </p:cNvPr>
          <p:cNvSpPr>
            <a:spLocks noGrp="1"/>
          </p:cNvSpPr>
          <p:nvPr>
            <p:ph type="sldNum" sz="quarter" idx="12"/>
          </p:nvPr>
        </p:nvSpPr>
        <p:spPr/>
        <p:txBody>
          <a:bodyPr/>
          <a:lstStyle/>
          <a:p>
            <a:fld id="{F562E6C9-30AD-47EA-ABFF-96780CC31CA2}" type="slidenum">
              <a:rPr lang="en-GB" smtClean="0"/>
              <a:t>‹#›</a:t>
            </a:fld>
            <a:endParaRPr lang="en-GB"/>
          </a:p>
        </p:txBody>
      </p:sp>
    </p:spTree>
    <p:extLst>
      <p:ext uri="{BB962C8B-B14F-4D97-AF65-F5344CB8AC3E}">
        <p14:creationId xmlns:p14="http://schemas.microsoft.com/office/powerpoint/2010/main" val="123537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627B-C8C8-4363-9D55-76140529FD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CA1D51-0F46-4B53-838F-EBB5ECFA9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2E45D5-FB67-4638-882C-C5E82EB05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658C88-B910-4F0D-B8E8-A3ADF6C2852F}"/>
              </a:ext>
            </a:extLst>
          </p:cNvPr>
          <p:cNvSpPr>
            <a:spLocks noGrp="1"/>
          </p:cNvSpPr>
          <p:nvPr>
            <p:ph type="dt" sz="half" idx="10"/>
          </p:nvPr>
        </p:nvSpPr>
        <p:spPr/>
        <p:txBody>
          <a:bodyPr/>
          <a:lstStyle/>
          <a:p>
            <a:r>
              <a:rPr lang="en-US"/>
              <a:t>19/12/2022</a:t>
            </a:r>
            <a:endParaRPr lang="en-GB"/>
          </a:p>
        </p:txBody>
      </p:sp>
      <p:sp>
        <p:nvSpPr>
          <p:cNvPr id="6" name="Footer Placeholder 5">
            <a:extLst>
              <a:ext uri="{FF2B5EF4-FFF2-40B4-BE49-F238E27FC236}">
                <a16:creationId xmlns:a16="http://schemas.microsoft.com/office/drawing/2014/main" id="{9081BB1E-A4FC-41FE-B9DC-27D60B7F9C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CF13C0-ABF3-4DA8-8269-3B11386CB243}"/>
              </a:ext>
            </a:extLst>
          </p:cNvPr>
          <p:cNvSpPr>
            <a:spLocks noGrp="1"/>
          </p:cNvSpPr>
          <p:nvPr>
            <p:ph type="sldNum" sz="quarter" idx="12"/>
          </p:nvPr>
        </p:nvSpPr>
        <p:spPr/>
        <p:txBody>
          <a:bodyPr/>
          <a:lstStyle/>
          <a:p>
            <a:fld id="{F562E6C9-30AD-47EA-ABFF-96780CC31CA2}" type="slidenum">
              <a:rPr lang="en-GB" smtClean="0"/>
              <a:t>‹#›</a:t>
            </a:fld>
            <a:endParaRPr lang="en-GB"/>
          </a:p>
        </p:txBody>
      </p:sp>
    </p:spTree>
    <p:extLst>
      <p:ext uri="{BB962C8B-B14F-4D97-AF65-F5344CB8AC3E}">
        <p14:creationId xmlns:p14="http://schemas.microsoft.com/office/powerpoint/2010/main" val="1282107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29AD-DDFE-4B86-B50C-A7472DCE60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1BEA74-2BAA-4053-8BA1-E2252CA8B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A6DAE6-187B-4A46-A1B5-BAE54F717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6682E-165F-413D-92A0-EB2CAE35E8D9}"/>
              </a:ext>
            </a:extLst>
          </p:cNvPr>
          <p:cNvSpPr>
            <a:spLocks noGrp="1"/>
          </p:cNvSpPr>
          <p:nvPr>
            <p:ph type="dt" sz="half" idx="10"/>
          </p:nvPr>
        </p:nvSpPr>
        <p:spPr/>
        <p:txBody>
          <a:bodyPr/>
          <a:lstStyle/>
          <a:p>
            <a:r>
              <a:rPr lang="en-US"/>
              <a:t>19/12/2022</a:t>
            </a:r>
            <a:endParaRPr lang="en-GB"/>
          </a:p>
        </p:txBody>
      </p:sp>
      <p:sp>
        <p:nvSpPr>
          <p:cNvPr id="6" name="Footer Placeholder 5">
            <a:extLst>
              <a:ext uri="{FF2B5EF4-FFF2-40B4-BE49-F238E27FC236}">
                <a16:creationId xmlns:a16="http://schemas.microsoft.com/office/drawing/2014/main" id="{D244D57C-B932-42F5-AA3D-9BCA34FBF1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A0738F-FFEE-4D51-8FEB-08D9A34B93FD}"/>
              </a:ext>
            </a:extLst>
          </p:cNvPr>
          <p:cNvSpPr>
            <a:spLocks noGrp="1"/>
          </p:cNvSpPr>
          <p:nvPr>
            <p:ph type="sldNum" sz="quarter" idx="12"/>
          </p:nvPr>
        </p:nvSpPr>
        <p:spPr/>
        <p:txBody>
          <a:bodyPr/>
          <a:lstStyle/>
          <a:p>
            <a:fld id="{F562E6C9-30AD-47EA-ABFF-96780CC31CA2}" type="slidenum">
              <a:rPr lang="en-GB" smtClean="0"/>
              <a:t>‹#›</a:t>
            </a:fld>
            <a:endParaRPr lang="en-GB"/>
          </a:p>
        </p:txBody>
      </p:sp>
    </p:spTree>
    <p:extLst>
      <p:ext uri="{BB962C8B-B14F-4D97-AF65-F5344CB8AC3E}">
        <p14:creationId xmlns:p14="http://schemas.microsoft.com/office/powerpoint/2010/main" val="200634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B1C108-1308-41C3-B33A-4BB392FAC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59F978-ACAE-48E1-A96D-9AB71A1510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B92534-F014-4053-9BBA-C423016A3B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19/12/2022</a:t>
            </a:r>
            <a:endParaRPr lang="en-GB"/>
          </a:p>
        </p:txBody>
      </p:sp>
      <p:sp>
        <p:nvSpPr>
          <p:cNvPr id="5" name="Footer Placeholder 4">
            <a:extLst>
              <a:ext uri="{FF2B5EF4-FFF2-40B4-BE49-F238E27FC236}">
                <a16:creationId xmlns:a16="http://schemas.microsoft.com/office/drawing/2014/main" id="{76015BF2-CF39-4F33-A9FF-3FD45896BD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AD8581-D2E6-4046-B48C-E6F7A475E9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2E6C9-30AD-47EA-ABFF-96780CC31CA2}" type="slidenum">
              <a:rPr lang="en-GB" smtClean="0"/>
              <a:t>‹#›</a:t>
            </a:fld>
            <a:endParaRPr lang="en-GB"/>
          </a:p>
        </p:txBody>
      </p:sp>
    </p:spTree>
    <p:extLst>
      <p:ext uri="{BB962C8B-B14F-4D97-AF65-F5344CB8AC3E}">
        <p14:creationId xmlns:p14="http://schemas.microsoft.com/office/powerpoint/2010/main" val="2341431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cyprusaware.eu/en/documentary-short-film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cyprusaware.eu/ekstratia"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689FEB-2B7E-48CB-AC9C-DF1056EF9A56}"/>
              </a:ext>
            </a:extLst>
          </p:cNvPr>
          <p:cNvSpPr txBox="1"/>
          <p:nvPr/>
        </p:nvSpPr>
        <p:spPr>
          <a:xfrm>
            <a:off x="517358" y="605261"/>
            <a:ext cx="7741425"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l-GR" sz="3200" dirty="0">
                <a:cs typeface="Times New Roman" panose="02020603050405020304" pitchFamily="18" charset="0"/>
              </a:rPr>
              <a:t>Αναπαραστάσεις μεταναστών/τριών στην κυπριακή αντιρατσιστική εκστρατεία </a:t>
            </a:r>
            <a:r>
              <a:rPr lang="en-GB" sz="3200" dirty="0">
                <a:cs typeface="Times New Roman" panose="02020603050405020304" pitchFamily="18" charset="0"/>
              </a:rPr>
              <a:t>AWARE: </a:t>
            </a:r>
            <a:r>
              <a:rPr lang="el-GR" sz="3200" dirty="0">
                <a:cs typeface="Times New Roman" panose="02020603050405020304" pitchFamily="18" charset="0"/>
              </a:rPr>
              <a:t>Ο ελιτισμός ως μορφή ρευστού ρατσισμού</a:t>
            </a:r>
          </a:p>
        </p:txBody>
      </p:sp>
      <p:sp>
        <p:nvSpPr>
          <p:cNvPr id="6" name="TextBox 5">
            <a:extLst>
              <a:ext uri="{FF2B5EF4-FFF2-40B4-BE49-F238E27FC236}">
                <a16:creationId xmlns:a16="http://schemas.microsoft.com/office/drawing/2014/main" id="{DF7A00B3-B835-4AEE-B16F-70AAB1C8489D}"/>
              </a:ext>
            </a:extLst>
          </p:cNvPr>
          <p:cNvSpPr txBox="1"/>
          <p:nvPr/>
        </p:nvSpPr>
        <p:spPr>
          <a:xfrm>
            <a:off x="806667" y="3760529"/>
            <a:ext cx="10538560" cy="1061829"/>
          </a:xfrm>
          <a:prstGeom prst="rect">
            <a:avLst/>
          </a:prstGeom>
          <a:noFill/>
        </p:spPr>
        <p:txBody>
          <a:bodyPr wrap="square">
            <a:spAutoFit/>
          </a:bodyPr>
          <a:lstStyle/>
          <a:p>
            <a:pPr algn="ctr"/>
            <a:r>
              <a:rPr lang="el-GR" sz="2100" dirty="0" err="1">
                <a:latin typeface="+mj-lt"/>
                <a:cs typeface="Times New Roman" panose="02020603050405020304" pitchFamily="18" charset="0"/>
              </a:rPr>
              <a:t>Αγρέβη</a:t>
            </a:r>
            <a:r>
              <a:rPr lang="el-GR" sz="2100" dirty="0">
                <a:latin typeface="+mj-lt"/>
                <a:cs typeface="Times New Roman" panose="02020603050405020304" pitchFamily="18" charset="0"/>
              </a:rPr>
              <a:t> Παρασκευή (1064133)</a:t>
            </a:r>
          </a:p>
          <a:p>
            <a:pPr algn="ctr"/>
            <a:r>
              <a:rPr lang="el-GR" sz="2100" dirty="0">
                <a:latin typeface="+mj-lt"/>
                <a:cs typeface="Times New Roman" panose="02020603050405020304" pitchFamily="18" charset="0"/>
              </a:rPr>
              <a:t>Διδάσκων:</a:t>
            </a:r>
            <a:r>
              <a:rPr lang="en-GB" sz="2100" dirty="0">
                <a:latin typeface="+mj-lt"/>
                <a:cs typeface="Times New Roman" panose="02020603050405020304" pitchFamily="18" charset="0"/>
              </a:rPr>
              <a:t> </a:t>
            </a:r>
            <a:r>
              <a:rPr lang="el-GR" sz="2100" dirty="0" err="1">
                <a:latin typeface="+mj-lt"/>
                <a:cs typeface="Times New Roman" panose="02020603050405020304" pitchFamily="18" charset="0"/>
              </a:rPr>
              <a:t>καθ</a:t>
            </a:r>
            <a:r>
              <a:rPr lang="el-GR" sz="2100" dirty="0">
                <a:latin typeface="+mj-lt"/>
                <a:cs typeface="Times New Roman" panose="02020603050405020304" pitchFamily="18" charset="0"/>
              </a:rPr>
              <a:t>. Α. </a:t>
            </a:r>
            <a:r>
              <a:rPr lang="el-GR" sz="2100" dirty="0" err="1">
                <a:latin typeface="+mj-lt"/>
                <a:cs typeface="Times New Roman" panose="02020603050405020304" pitchFamily="18" charset="0"/>
              </a:rPr>
              <a:t>Αρχάκης</a:t>
            </a:r>
            <a:endParaRPr lang="el-GR" sz="2100" dirty="0">
              <a:latin typeface="+mj-lt"/>
              <a:cs typeface="Times New Roman" panose="02020603050405020304" pitchFamily="18" charset="0"/>
            </a:endParaRPr>
          </a:p>
          <a:p>
            <a:pPr algn="ctr"/>
            <a:r>
              <a:rPr lang="el-GR" sz="2100" i="1" dirty="0">
                <a:latin typeface="+mj-lt"/>
                <a:cs typeface="Times New Roman" panose="02020603050405020304" pitchFamily="18" charset="0"/>
              </a:rPr>
              <a:t>Εφαρμοσμένη Γλωσσολογία: Μεταναστευτικές ταυτότητες και κριτική γλωσσική εκπαίδευση</a:t>
            </a:r>
            <a:endParaRPr lang="en-GB" sz="2100" i="1" dirty="0">
              <a:latin typeface="+mj-lt"/>
              <a:cs typeface="Times New Roman" panose="02020603050405020304" pitchFamily="18" charset="0"/>
            </a:endParaRPr>
          </a:p>
        </p:txBody>
      </p:sp>
      <p:pic>
        <p:nvPicPr>
          <p:cNvPr id="7" name="Picture 6" descr="Logo, company name&#10;&#10;Description automatically generated">
            <a:extLst>
              <a:ext uri="{FF2B5EF4-FFF2-40B4-BE49-F238E27FC236}">
                <a16:creationId xmlns:a16="http://schemas.microsoft.com/office/drawing/2014/main" id="{8EA25C4B-B531-41BB-ABD7-DCA659B50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5088" y="548794"/>
            <a:ext cx="3361278" cy="1334364"/>
          </a:xfrm>
          <a:prstGeom prst="rect">
            <a:avLst/>
          </a:prstGeom>
        </p:spPr>
      </p:pic>
      <p:cxnSp>
        <p:nvCxnSpPr>
          <p:cNvPr id="8" name="Straight Connector 7">
            <a:extLst>
              <a:ext uri="{FF2B5EF4-FFF2-40B4-BE49-F238E27FC236}">
                <a16:creationId xmlns:a16="http://schemas.microsoft.com/office/drawing/2014/main" id="{A724C02A-37BD-4FB6-89A1-0D11B21614A4}"/>
              </a:ext>
            </a:extLst>
          </p:cNvPr>
          <p:cNvCxnSpPr>
            <a:cxnSpLocks/>
          </p:cNvCxnSpPr>
          <p:nvPr/>
        </p:nvCxnSpPr>
        <p:spPr>
          <a:xfrm>
            <a:off x="517358" y="3225114"/>
            <a:ext cx="11117179"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F7B8612-1282-4DE8-884C-0CE8A4BA2710}"/>
              </a:ext>
            </a:extLst>
          </p:cNvPr>
          <p:cNvSpPr/>
          <p:nvPr/>
        </p:nvSpPr>
        <p:spPr>
          <a:xfrm>
            <a:off x="0" y="6301946"/>
            <a:ext cx="12192000" cy="55605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57534C0-8FC4-4975-85DA-EC70355DEC92}"/>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6883252-9593-47C2-884A-B7F7C12C07D4}"/>
              </a:ext>
            </a:extLst>
          </p:cNvPr>
          <p:cNvSpPr txBox="1"/>
          <p:nvPr/>
        </p:nvSpPr>
        <p:spPr>
          <a:xfrm>
            <a:off x="955589" y="5102486"/>
            <a:ext cx="10280821" cy="923330"/>
          </a:xfrm>
          <a:prstGeom prst="rect">
            <a:avLst/>
          </a:prstGeom>
          <a:noFill/>
        </p:spPr>
        <p:txBody>
          <a:bodyPr wrap="square" rtlCol="0">
            <a:spAutoFit/>
          </a:bodyPr>
          <a:lstStyle/>
          <a:p>
            <a:pPr algn="ctr"/>
            <a:r>
              <a:rPr lang="el-GR" dirty="0">
                <a:latin typeface="+mj-lt"/>
              </a:rPr>
              <a:t>Σχολή Ανθρωπιστικών και Κοινωνικών Επιστημών</a:t>
            </a:r>
          </a:p>
          <a:p>
            <a:pPr algn="ctr"/>
            <a:r>
              <a:rPr lang="el-GR" dirty="0">
                <a:latin typeface="+mj-lt"/>
              </a:rPr>
              <a:t>Τμήμα Φιλολογίας</a:t>
            </a:r>
          </a:p>
          <a:p>
            <a:pPr algn="ctr"/>
            <a:r>
              <a:rPr lang="el-GR" dirty="0">
                <a:latin typeface="+mj-lt"/>
              </a:rPr>
              <a:t>Πρόγραμμα Μεταπτυχιακών Σπουδών «Γλωσσολογία: Γλώσσα και Επικοινωνία»</a:t>
            </a:r>
            <a:endParaRPr lang="en-GB" dirty="0">
              <a:latin typeface="+mj-lt"/>
            </a:endParaRPr>
          </a:p>
        </p:txBody>
      </p:sp>
      <p:sp>
        <p:nvSpPr>
          <p:cNvPr id="12" name="TextBox 11">
            <a:extLst>
              <a:ext uri="{FF2B5EF4-FFF2-40B4-BE49-F238E27FC236}">
                <a16:creationId xmlns:a16="http://schemas.microsoft.com/office/drawing/2014/main" id="{53311FFD-DA0E-4BDC-B511-0215D81317BF}"/>
              </a:ext>
            </a:extLst>
          </p:cNvPr>
          <p:cNvSpPr txBox="1"/>
          <p:nvPr/>
        </p:nvSpPr>
        <p:spPr>
          <a:xfrm>
            <a:off x="517358" y="2512271"/>
            <a:ext cx="5039892" cy="646331"/>
          </a:xfrm>
          <a:prstGeom prst="rect">
            <a:avLst/>
          </a:prstGeom>
          <a:noFill/>
        </p:spPr>
        <p:txBody>
          <a:bodyPr wrap="square" rtlCol="0">
            <a:spAutoFit/>
          </a:bodyPr>
          <a:lstStyle/>
          <a:p>
            <a:pPr algn="just"/>
            <a:r>
              <a:rPr lang="el-GR" sz="2000" dirty="0">
                <a:latin typeface="+mj-lt"/>
              </a:rPr>
              <a:t>Αναστασία Γ. Στάμου &amp; Κωνσταντίνα </a:t>
            </a:r>
            <a:r>
              <a:rPr lang="el-GR" sz="2000" dirty="0" err="1">
                <a:latin typeface="+mj-lt"/>
              </a:rPr>
              <a:t>Κατράνα</a:t>
            </a:r>
            <a:endParaRPr lang="el-GR" sz="2000" dirty="0">
              <a:latin typeface="+mj-lt"/>
            </a:endParaRPr>
          </a:p>
          <a:p>
            <a:pPr algn="just"/>
            <a:r>
              <a:rPr lang="el-GR" sz="1600" dirty="0">
                <a:latin typeface="+mj-lt"/>
              </a:rPr>
              <a:t>Αριστοτέλειο Πανεπιστήμιο Θεσσαλονίκης</a:t>
            </a:r>
            <a:endParaRPr lang="en-GB" sz="1600" dirty="0">
              <a:latin typeface="+mj-lt"/>
            </a:endParaRPr>
          </a:p>
        </p:txBody>
      </p:sp>
    </p:spTree>
    <p:extLst>
      <p:ext uri="{BB962C8B-B14F-4D97-AF65-F5344CB8AC3E}">
        <p14:creationId xmlns:p14="http://schemas.microsoft.com/office/powerpoint/2010/main" val="271050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10</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200"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Πως κατασκευάζονται οι ταυτότητες;</a:t>
            </a:r>
            <a:endParaRPr lang="en-GB" sz="4000" dirty="0">
              <a:effectLst>
                <a:outerShdw blurRad="38100" dist="38100" dir="2700000" algn="tl">
                  <a:srgbClr val="000000">
                    <a:alpha val="43137"/>
                  </a:srgbClr>
                </a:outerShdw>
              </a:effectLst>
            </a:endParaRPr>
          </a:p>
        </p:txBody>
      </p:sp>
      <p:graphicFrame>
        <p:nvGraphicFramePr>
          <p:cNvPr id="9" name="Table 8">
            <a:extLst>
              <a:ext uri="{FF2B5EF4-FFF2-40B4-BE49-F238E27FC236}">
                <a16:creationId xmlns:a16="http://schemas.microsoft.com/office/drawing/2014/main" id="{C0C49C35-83CA-45E4-A838-EE11FA2B68D8}"/>
              </a:ext>
            </a:extLst>
          </p:cNvPr>
          <p:cNvGraphicFramePr>
            <a:graphicFrameLocks noGrp="1"/>
          </p:cNvGraphicFramePr>
          <p:nvPr>
            <p:extLst>
              <p:ext uri="{D42A27DB-BD31-4B8C-83A1-F6EECF244321}">
                <p14:modId xmlns:p14="http://schemas.microsoft.com/office/powerpoint/2010/main" val="2795259873"/>
              </p:ext>
            </p:extLst>
          </p:nvPr>
        </p:nvGraphicFramePr>
        <p:xfrm>
          <a:off x="953187" y="1305951"/>
          <a:ext cx="10285625" cy="4519159"/>
        </p:xfrm>
        <a:graphic>
          <a:graphicData uri="http://schemas.openxmlformats.org/drawingml/2006/table">
            <a:tbl>
              <a:tblPr firstRow="1" firstCol="1" bandRow="1">
                <a:tableStyleId>{5C22544A-7EE6-4342-B048-85BDC9FD1C3A}</a:tableStyleId>
              </a:tblPr>
              <a:tblGrid>
                <a:gridCol w="2822400">
                  <a:extLst>
                    <a:ext uri="{9D8B030D-6E8A-4147-A177-3AD203B41FA5}">
                      <a16:colId xmlns:a16="http://schemas.microsoft.com/office/drawing/2014/main" val="3365051591"/>
                    </a:ext>
                  </a:extLst>
                </a:gridCol>
                <a:gridCol w="7463225">
                  <a:extLst>
                    <a:ext uri="{9D8B030D-6E8A-4147-A177-3AD203B41FA5}">
                      <a16:colId xmlns:a16="http://schemas.microsoft.com/office/drawing/2014/main" val="1892687460"/>
                    </a:ext>
                  </a:extLst>
                </a:gridCol>
              </a:tblGrid>
              <a:tr h="371556">
                <a:tc gridSpan="2">
                  <a:txBody>
                    <a:bodyPr/>
                    <a:lstStyle/>
                    <a:p>
                      <a:pPr algn="ctr">
                        <a:lnSpc>
                          <a:spcPct val="107000"/>
                        </a:lnSpc>
                        <a:spcAft>
                          <a:spcPts val="800"/>
                        </a:spcAft>
                      </a:pPr>
                      <a:r>
                        <a:rPr lang="el-GR" sz="2400" b="0" dirty="0">
                          <a:effectLst/>
                          <a:latin typeface="+mj-lt"/>
                        </a:rPr>
                        <a:t>Στρατηγικές λόγου για την κατασκευή ταυτοτήτων </a:t>
                      </a:r>
                      <a:endParaRPr lang="en-GB" sz="2400" b="0" dirty="0">
                        <a:effectLst/>
                        <a:latin typeface="+mj-lt"/>
                        <a:ea typeface="Calibri" panose="020F0502020204030204" pitchFamily="34" charset="0"/>
                        <a:cs typeface="Times New Roman" panose="02020603050405020304" pitchFamily="18" charset="0"/>
                      </a:endParaRPr>
                    </a:p>
                  </a:txBody>
                  <a:tcPr marL="38663" marR="38663" marT="0" marB="0">
                    <a:solidFill>
                      <a:srgbClr val="C00000"/>
                    </a:solidFill>
                  </a:tcPr>
                </a:tc>
                <a:tc hMerge="1">
                  <a:txBody>
                    <a:bodyPr/>
                    <a:lstStyle/>
                    <a:p>
                      <a:endParaRPr lang="en-GB"/>
                    </a:p>
                  </a:txBody>
                  <a:tcPr/>
                </a:tc>
                <a:extLst>
                  <a:ext uri="{0D108BD9-81ED-4DB2-BD59-A6C34878D82A}">
                    <a16:rowId xmlns:a16="http://schemas.microsoft.com/office/drawing/2014/main" val="1885237994"/>
                  </a:ext>
                </a:extLst>
              </a:tr>
              <a:tr h="4145144">
                <a:tc>
                  <a:txBody>
                    <a:bodyPr/>
                    <a:lstStyle/>
                    <a:p>
                      <a:pPr algn="just">
                        <a:lnSpc>
                          <a:spcPct val="100000"/>
                        </a:lnSpc>
                        <a:spcAft>
                          <a:spcPts val="800"/>
                        </a:spcAft>
                      </a:pPr>
                      <a:r>
                        <a:rPr lang="el-GR" sz="2400" b="1" dirty="0" err="1">
                          <a:solidFill>
                            <a:schemeClr val="tx1"/>
                          </a:solidFill>
                          <a:effectLst/>
                          <a:latin typeface="+mj-lt"/>
                        </a:rPr>
                        <a:t>Θεσιακότητα</a:t>
                      </a:r>
                      <a:r>
                        <a:rPr lang="el-GR" sz="2400" b="0" dirty="0">
                          <a:solidFill>
                            <a:schemeClr val="tx1"/>
                          </a:solidFill>
                          <a:effectLst/>
                          <a:latin typeface="+mj-lt"/>
                        </a:rPr>
                        <a:t> (</a:t>
                      </a:r>
                      <a:r>
                        <a:rPr lang="en-US" sz="2400" b="0" dirty="0">
                          <a:solidFill>
                            <a:schemeClr val="tx1"/>
                          </a:solidFill>
                          <a:effectLst/>
                          <a:latin typeface="+mj-lt"/>
                        </a:rPr>
                        <a:t>positionality)</a:t>
                      </a:r>
                    </a:p>
                    <a:p>
                      <a:pPr algn="just">
                        <a:lnSpc>
                          <a:spcPct val="100000"/>
                        </a:lnSpc>
                        <a:spcAft>
                          <a:spcPts val="800"/>
                        </a:spcAft>
                      </a:pPr>
                      <a:r>
                        <a:rPr lang="en-US" sz="2000" b="0" dirty="0">
                          <a:solidFill>
                            <a:schemeClr val="tx1"/>
                          </a:solidFill>
                          <a:effectLst/>
                          <a:latin typeface="+mj-lt"/>
                          <a:ea typeface="Calibri" panose="020F0502020204030204" pitchFamily="34" charset="0"/>
                          <a:cs typeface="Times New Roman" panose="02020603050405020304" pitchFamily="18" charset="0"/>
                        </a:rPr>
                        <a:t>(Bucholtz &amp; Hall 2005)</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38663" marR="38663" marT="0" marB="0">
                    <a:solidFill>
                      <a:schemeClr val="accent2">
                        <a:lumMod val="20000"/>
                        <a:lumOff val="80000"/>
                      </a:schemeClr>
                    </a:solidFill>
                  </a:tcPr>
                </a:tc>
                <a:tc>
                  <a:txBody>
                    <a:bodyPr/>
                    <a:lstStyle/>
                    <a:p>
                      <a:pPr algn="l">
                        <a:lnSpc>
                          <a:spcPct val="100000"/>
                        </a:lnSpc>
                        <a:spcAft>
                          <a:spcPts val="800"/>
                        </a:spcAft>
                      </a:pPr>
                      <a:r>
                        <a:rPr lang="el-GR" sz="2000" dirty="0">
                          <a:effectLst/>
                          <a:latin typeface="+mj-lt"/>
                        </a:rPr>
                        <a:t>Τι ταυτότητες κατασκευάζει ο/η ομιλητής/</a:t>
                      </a:r>
                      <a:r>
                        <a:rPr lang="el-GR" sz="2000" dirty="0" err="1">
                          <a:effectLst/>
                          <a:latin typeface="+mj-lt"/>
                        </a:rPr>
                        <a:t>τρια</a:t>
                      </a:r>
                      <a:r>
                        <a:rPr lang="el-GR" sz="2000" dirty="0">
                          <a:effectLst/>
                          <a:latin typeface="+mj-lt"/>
                        </a:rPr>
                        <a:t> στον λόγο του/της </a:t>
                      </a:r>
                      <a:r>
                        <a:rPr lang="el-GR" sz="2000" b="1" dirty="0">
                          <a:effectLst/>
                          <a:latin typeface="+mj-lt"/>
                        </a:rPr>
                        <a:t>για τον εαυτό του/της και τα άλλα άτομα</a:t>
                      </a:r>
                      <a:r>
                        <a:rPr lang="el-GR" sz="2000" dirty="0">
                          <a:effectLst/>
                          <a:latin typeface="+mj-lt"/>
                        </a:rPr>
                        <a:t>;</a:t>
                      </a:r>
                      <a:endParaRPr lang="en-GB" sz="2000" dirty="0">
                        <a:effectLst/>
                        <a:latin typeface="+mj-lt"/>
                      </a:endParaRPr>
                    </a:p>
                    <a:p>
                      <a:pPr algn="l">
                        <a:lnSpc>
                          <a:spcPct val="100000"/>
                        </a:lnSpc>
                        <a:spcAft>
                          <a:spcPts val="800"/>
                        </a:spcAft>
                      </a:pPr>
                      <a:r>
                        <a:rPr lang="el-GR" sz="2000" dirty="0">
                          <a:effectLst/>
                          <a:latin typeface="+mj-lt"/>
                        </a:rPr>
                        <a:t>Τι ταυτότητες του/της αποδίδουν μέσω του λόγου οι συνομιλητές/</a:t>
                      </a:r>
                      <a:r>
                        <a:rPr lang="el-GR" sz="2000" dirty="0" err="1">
                          <a:effectLst/>
                          <a:latin typeface="+mj-lt"/>
                        </a:rPr>
                        <a:t>τριες</a:t>
                      </a:r>
                      <a:r>
                        <a:rPr lang="el-GR" sz="2000" dirty="0">
                          <a:effectLst/>
                          <a:latin typeface="+mj-lt"/>
                        </a:rPr>
                        <a:t>;</a:t>
                      </a:r>
                      <a:endParaRPr lang="en-GB" sz="2000" dirty="0">
                        <a:effectLst/>
                        <a:latin typeface="+mj-lt"/>
                      </a:endParaRPr>
                    </a:p>
                    <a:p>
                      <a:pPr algn="l">
                        <a:lnSpc>
                          <a:spcPct val="100000"/>
                        </a:lnSpc>
                        <a:spcAft>
                          <a:spcPts val="800"/>
                        </a:spcAft>
                      </a:pPr>
                      <a:r>
                        <a:rPr lang="el-GR" sz="2000" dirty="0">
                          <a:effectLst/>
                          <a:latin typeface="+mj-lt"/>
                        </a:rPr>
                        <a:t>Αναλυτικά εργαλεία:</a:t>
                      </a:r>
                      <a:endParaRPr lang="en-GB" sz="2000" dirty="0">
                        <a:effectLst/>
                        <a:latin typeface="+mj-lt"/>
                      </a:endParaRPr>
                    </a:p>
                    <a:p>
                      <a:pPr marL="342900" lvl="0" indent="-342900" algn="l">
                        <a:lnSpc>
                          <a:spcPct val="100000"/>
                        </a:lnSpc>
                        <a:buFont typeface="Symbol" panose="05050102010706020507" pitchFamily="18" charset="2"/>
                        <a:buChar char=""/>
                      </a:pPr>
                      <a:r>
                        <a:rPr lang="el-GR" sz="2000" dirty="0" err="1">
                          <a:effectLst/>
                          <a:latin typeface="+mj-lt"/>
                        </a:rPr>
                        <a:t>Κοινωνιοσημασιολογική</a:t>
                      </a:r>
                      <a:r>
                        <a:rPr lang="el-GR" sz="2000" dirty="0">
                          <a:effectLst/>
                          <a:latin typeface="+mj-lt"/>
                        </a:rPr>
                        <a:t> ανάλυση κοινωνικού/</a:t>
                      </a:r>
                      <a:r>
                        <a:rPr lang="el-GR" sz="2000" dirty="0" err="1">
                          <a:effectLst/>
                          <a:latin typeface="+mj-lt"/>
                        </a:rPr>
                        <a:t>ής</a:t>
                      </a:r>
                      <a:r>
                        <a:rPr lang="el-GR" sz="2000" dirty="0">
                          <a:effectLst/>
                          <a:latin typeface="+mj-lt"/>
                        </a:rPr>
                        <a:t> </a:t>
                      </a:r>
                      <a:r>
                        <a:rPr lang="el-GR" sz="2000" b="0" dirty="0">
                          <a:effectLst>
                            <a:outerShdw blurRad="38100" dist="38100" dir="2700000" algn="tl">
                              <a:srgbClr val="000000">
                                <a:alpha val="43137"/>
                              </a:srgbClr>
                            </a:outerShdw>
                          </a:effectLst>
                          <a:latin typeface="+mj-lt"/>
                        </a:rPr>
                        <a:t>δράστη/</a:t>
                      </a:r>
                      <a:r>
                        <a:rPr lang="el-GR" sz="2000" b="0" dirty="0" err="1">
                          <a:effectLst>
                            <a:outerShdw blurRad="38100" dist="38100" dir="2700000" algn="tl">
                              <a:srgbClr val="000000">
                                <a:alpha val="43137"/>
                              </a:srgbClr>
                            </a:outerShdw>
                          </a:effectLst>
                          <a:latin typeface="+mj-lt"/>
                        </a:rPr>
                        <a:t>τριας</a:t>
                      </a:r>
                      <a:r>
                        <a:rPr lang="el-GR" sz="2000" b="0" dirty="0">
                          <a:effectLst>
                            <a:outerShdw blurRad="38100" dist="38100" dir="2700000" algn="tl">
                              <a:srgbClr val="000000">
                                <a:alpha val="43137"/>
                              </a:srgbClr>
                            </a:outerShdw>
                          </a:effectLst>
                          <a:latin typeface="+mj-lt"/>
                        </a:rPr>
                        <a:t>: </a:t>
                      </a:r>
                      <a:r>
                        <a:rPr lang="el-GR" sz="2000" dirty="0" err="1">
                          <a:effectLst/>
                          <a:latin typeface="+mj-lt"/>
                        </a:rPr>
                        <a:t>ονομάτιση</a:t>
                      </a:r>
                      <a:r>
                        <a:rPr lang="el-GR" sz="2000" dirty="0">
                          <a:effectLst/>
                          <a:latin typeface="+mj-lt"/>
                        </a:rPr>
                        <a:t>, κατηγοριοποίηση (</a:t>
                      </a:r>
                      <a:r>
                        <a:rPr lang="el-GR" sz="2000" dirty="0" err="1">
                          <a:effectLst/>
                          <a:latin typeface="+mj-lt"/>
                        </a:rPr>
                        <a:t>λειτουργικοποίηση</a:t>
                      </a:r>
                      <a:r>
                        <a:rPr lang="el-GR" sz="2000" dirty="0">
                          <a:effectLst/>
                          <a:latin typeface="+mj-lt"/>
                        </a:rPr>
                        <a:t>, ταυτοποίηση (ταξινόμηση, σχεσιακή ταυτοποίηση)), εξατομίκευση, </a:t>
                      </a:r>
                      <a:r>
                        <a:rPr lang="el-GR" sz="2000" dirty="0" err="1">
                          <a:effectLst/>
                          <a:latin typeface="+mj-lt"/>
                        </a:rPr>
                        <a:t>συλλογικοποίηση</a:t>
                      </a:r>
                      <a:r>
                        <a:rPr lang="el-GR" sz="2000" dirty="0">
                          <a:effectLst/>
                          <a:latin typeface="+mj-lt"/>
                        </a:rPr>
                        <a:t>, συνάθροιση </a:t>
                      </a:r>
                      <a:r>
                        <a:rPr kumimoji="0" lang="el-GR" sz="1800" b="0" i="0" u="none" strike="noStrike" kern="1200" cap="none" spc="0" normalizeH="0" baseline="0" noProof="0" dirty="0">
                          <a:ln>
                            <a:noFill/>
                          </a:ln>
                          <a:solidFill>
                            <a:prstClr val="black"/>
                          </a:solidFill>
                          <a:effectLst/>
                          <a:uLnTx/>
                          <a:uFillTx/>
                          <a:latin typeface="Calibri Light" panose="020F0302020204030204"/>
                          <a:ea typeface="+mn-ea"/>
                          <a:cs typeface="+mn-cs"/>
                        </a:rPr>
                        <a:t>(</a:t>
                      </a: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van Leeuwen 1996)</a:t>
                      </a:r>
                      <a:endParaRPr lang="en-GB" sz="2000" dirty="0">
                        <a:effectLst/>
                        <a:latin typeface="+mj-lt"/>
                      </a:endParaRPr>
                    </a:p>
                    <a:p>
                      <a:pPr marL="342900" lvl="0" indent="-342900" algn="just">
                        <a:lnSpc>
                          <a:spcPct val="100000"/>
                        </a:lnSpc>
                        <a:buFont typeface="Symbol" panose="05050102010706020507" pitchFamily="18" charset="2"/>
                        <a:buChar char=""/>
                      </a:pPr>
                      <a:r>
                        <a:rPr lang="en-US" sz="2000" b="0" dirty="0" err="1">
                          <a:effectLst>
                            <a:outerShdw blurRad="38100" dist="38100" dir="2700000" algn="tl">
                              <a:srgbClr val="000000">
                                <a:alpha val="43137"/>
                              </a:srgbClr>
                            </a:outerShdw>
                          </a:effectLst>
                          <a:latin typeface="+mj-lt"/>
                        </a:rPr>
                        <a:t>Φωνές</a:t>
                      </a:r>
                      <a:r>
                        <a:rPr lang="el-GR" sz="2000" dirty="0">
                          <a:effectLst/>
                          <a:latin typeface="+mj-lt"/>
                        </a:rPr>
                        <a:t>: </a:t>
                      </a:r>
                      <a:r>
                        <a:rPr lang="el-GR" sz="2000" dirty="0" err="1">
                          <a:effectLst/>
                          <a:latin typeface="+mj-lt"/>
                        </a:rPr>
                        <a:t>πλειονοτικές</a:t>
                      </a:r>
                      <a:r>
                        <a:rPr lang="el-GR" sz="2000" dirty="0">
                          <a:effectLst/>
                          <a:latin typeface="+mj-lt"/>
                        </a:rPr>
                        <a:t> &amp; μειονοτικές, ως:</a:t>
                      </a:r>
                      <a:r>
                        <a:rPr lang="el-GR" sz="2000" dirty="0">
                          <a:solidFill>
                            <a:srgbClr val="000000"/>
                          </a:solidFill>
                          <a:effectLst/>
                          <a:latin typeface="+mj-lt"/>
                          <a:cs typeface="Times New Roman" panose="02020603050405020304" pitchFamily="18" charset="0"/>
                        </a:rPr>
                        <a:t> ομιλούσες, γράφουσες, μη ομιλούσες, αναφερόμενες φωνές στον λόγο άλλων </a:t>
                      </a:r>
                      <a:r>
                        <a:rPr lang="el-GR" sz="1800" dirty="0">
                          <a:solidFill>
                            <a:srgbClr val="000000"/>
                          </a:solidFill>
                          <a:effectLst/>
                          <a:latin typeface="+mj-lt"/>
                          <a:cs typeface="Times New Roman" panose="02020603050405020304" pitchFamily="18" charset="0"/>
                        </a:rPr>
                        <a:t>(</a:t>
                      </a:r>
                      <a:r>
                        <a:rPr lang="en-GB" sz="1800" dirty="0">
                          <a:solidFill>
                            <a:srgbClr val="000000"/>
                          </a:solidFill>
                          <a:effectLst/>
                          <a:latin typeface="+mj-lt"/>
                          <a:cs typeface="Times New Roman" panose="02020603050405020304" pitchFamily="18" charset="0"/>
                        </a:rPr>
                        <a:t>Bakhtin 1981</a:t>
                      </a:r>
                      <a:r>
                        <a:rPr lang="el-GR" sz="1800" dirty="0">
                          <a:solidFill>
                            <a:srgbClr val="000000"/>
                          </a:solidFill>
                          <a:effectLst/>
                          <a:latin typeface="+mj-lt"/>
                          <a:cs typeface="Times New Roman" panose="02020603050405020304" pitchFamily="18" charset="0"/>
                        </a:rPr>
                        <a:t>)</a:t>
                      </a:r>
                      <a:endParaRPr lang="el-GR" sz="2000" dirty="0">
                        <a:effectLst/>
                        <a:latin typeface="+mj-lt"/>
                      </a:endParaRPr>
                    </a:p>
                  </a:txBody>
                  <a:tcPr marL="38663" marR="38663" marT="0" marB="0">
                    <a:solidFill>
                      <a:schemeClr val="accent2">
                        <a:lumMod val="20000"/>
                        <a:lumOff val="80000"/>
                      </a:schemeClr>
                    </a:solidFill>
                  </a:tcPr>
                </a:tc>
                <a:extLst>
                  <a:ext uri="{0D108BD9-81ED-4DB2-BD59-A6C34878D82A}">
                    <a16:rowId xmlns:a16="http://schemas.microsoft.com/office/drawing/2014/main" val="2703706153"/>
                  </a:ext>
                </a:extLst>
              </a:tr>
            </a:tbl>
          </a:graphicData>
        </a:graphic>
      </p:graphicFrame>
    </p:spTree>
    <p:extLst>
      <p:ext uri="{BB962C8B-B14F-4D97-AF65-F5344CB8AC3E}">
        <p14:creationId xmlns:p14="http://schemas.microsoft.com/office/powerpoint/2010/main" val="160127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11</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200"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Πως κατασκευάζονται οι ταυτότητες;</a:t>
            </a:r>
          </a:p>
        </p:txBody>
      </p:sp>
      <p:graphicFrame>
        <p:nvGraphicFramePr>
          <p:cNvPr id="9" name="Table 8">
            <a:extLst>
              <a:ext uri="{FF2B5EF4-FFF2-40B4-BE49-F238E27FC236}">
                <a16:creationId xmlns:a16="http://schemas.microsoft.com/office/drawing/2014/main" id="{C0C49C35-83CA-45E4-A838-EE11FA2B68D8}"/>
              </a:ext>
            </a:extLst>
          </p:cNvPr>
          <p:cNvGraphicFramePr>
            <a:graphicFrameLocks noGrp="1"/>
          </p:cNvGraphicFramePr>
          <p:nvPr>
            <p:extLst>
              <p:ext uri="{D42A27DB-BD31-4B8C-83A1-F6EECF244321}">
                <p14:modId xmlns:p14="http://schemas.microsoft.com/office/powerpoint/2010/main" val="1187543057"/>
              </p:ext>
            </p:extLst>
          </p:nvPr>
        </p:nvGraphicFramePr>
        <p:xfrm>
          <a:off x="953187" y="1305951"/>
          <a:ext cx="10285625" cy="4519159"/>
        </p:xfrm>
        <a:graphic>
          <a:graphicData uri="http://schemas.openxmlformats.org/drawingml/2006/table">
            <a:tbl>
              <a:tblPr firstRow="1" firstCol="1" bandRow="1">
                <a:tableStyleId>{5C22544A-7EE6-4342-B048-85BDC9FD1C3A}</a:tableStyleId>
              </a:tblPr>
              <a:tblGrid>
                <a:gridCol w="2881394">
                  <a:extLst>
                    <a:ext uri="{9D8B030D-6E8A-4147-A177-3AD203B41FA5}">
                      <a16:colId xmlns:a16="http://schemas.microsoft.com/office/drawing/2014/main" val="3365051591"/>
                    </a:ext>
                  </a:extLst>
                </a:gridCol>
                <a:gridCol w="7404231">
                  <a:extLst>
                    <a:ext uri="{9D8B030D-6E8A-4147-A177-3AD203B41FA5}">
                      <a16:colId xmlns:a16="http://schemas.microsoft.com/office/drawing/2014/main" val="1892687460"/>
                    </a:ext>
                  </a:extLst>
                </a:gridCol>
              </a:tblGrid>
              <a:tr h="371556">
                <a:tc gridSpan="2">
                  <a:txBody>
                    <a:bodyPr/>
                    <a:lstStyle/>
                    <a:p>
                      <a:pPr algn="ctr">
                        <a:lnSpc>
                          <a:spcPct val="107000"/>
                        </a:lnSpc>
                        <a:spcAft>
                          <a:spcPts val="800"/>
                        </a:spcAft>
                      </a:pPr>
                      <a:r>
                        <a:rPr lang="el-GR" sz="2400" b="0" dirty="0">
                          <a:effectLst/>
                          <a:latin typeface="+mj-lt"/>
                        </a:rPr>
                        <a:t>Στρατηγικές λόγου για την κατασκευή ταυτοτήτων </a:t>
                      </a:r>
                      <a:endParaRPr lang="en-GB" sz="2400" b="0" dirty="0">
                        <a:effectLst/>
                        <a:latin typeface="+mj-lt"/>
                        <a:ea typeface="Calibri" panose="020F0502020204030204" pitchFamily="34" charset="0"/>
                        <a:cs typeface="Times New Roman" panose="02020603050405020304" pitchFamily="18" charset="0"/>
                      </a:endParaRPr>
                    </a:p>
                  </a:txBody>
                  <a:tcPr marL="38663" marR="38663" marT="0" marB="0">
                    <a:solidFill>
                      <a:srgbClr val="C00000"/>
                    </a:solidFill>
                  </a:tcPr>
                </a:tc>
                <a:tc hMerge="1">
                  <a:txBody>
                    <a:bodyPr/>
                    <a:lstStyle/>
                    <a:p>
                      <a:endParaRPr lang="en-GB"/>
                    </a:p>
                  </a:txBody>
                  <a:tcPr/>
                </a:tc>
                <a:extLst>
                  <a:ext uri="{0D108BD9-81ED-4DB2-BD59-A6C34878D82A}">
                    <a16:rowId xmlns:a16="http://schemas.microsoft.com/office/drawing/2014/main" val="1885237994"/>
                  </a:ext>
                </a:extLst>
              </a:tr>
              <a:tr h="4145144">
                <a:tc>
                  <a:txBody>
                    <a:bodyPr/>
                    <a:lstStyle/>
                    <a:p>
                      <a:pPr algn="just">
                        <a:lnSpc>
                          <a:spcPct val="100000"/>
                        </a:lnSpc>
                        <a:spcAft>
                          <a:spcPts val="800"/>
                        </a:spcAft>
                      </a:pPr>
                      <a:r>
                        <a:rPr lang="el-GR" sz="2400" b="1" dirty="0" err="1">
                          <a:solidFill>
                            <a:schemeClr val="tx1"/>
                          </a:solidFill>
                          <a:effectLst/>
                          <a:latin typeface="+mj-lt"/>
                        </a:rPr>
                        <a:t>Σχεσιακότητα</a:t>
                      </a:r>
                      <a:r>
                        <a:rPr lang="el-GR" sz="2400" b="0" dirty="0">
                          <a:solidFill>
                            <a:schemeClr val="tx1"/>
                          </a:solidFill>
                          <a:effectLst/>
                          <a:latin typeface="+mj-lt"/>
                        </a:rPr>
                        <a:t> (</a:t>
                      </a:r>
                      <a:r>
                        <a:rPr lang="en-US" sz="2400" b="0" dirty="0">
                          <a:solidFill>
                            <a:schemeClr val="tx1"/>
                          </a:solidFill>
                          <a:effectLst/>
                          <a:latin typeface="+mj-lt"/>
                        </a:rPr>
                        <a:t>relationality)</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(Bucholtz &amp; Hall 2005)</a:t>
                      </a:r>
                      <a:endParaRPr kumimoji="0" lang="en-GB"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txBody>
                  <a:tcPr marL="38663" marR="38663" marT="0" marB="0">
                    <a:solidFill>
                      <a:schemeClr val="accent2">
                        <a:lumMod val="20000"/>
                        <a:lumOff val="80000"/>
                      </a:schemeClr>
                    </a:solidFill>
                  </a:tcPr>
                </a:tc>
                <a:tc>
                  <a:txBody>
                    <a:bodyPr/>
                    <a:lstStyle/>
                    <a:p>
                      <a:pPr algn="l">
                        <a:lnSpc>
                          <a:spcPct val="100000"/>
                        </a:lnSpc>
                        <a:spcAft>
                          <a:spcPts val="800"/>
                        </a:spcAft>
                      </a:pPr>
                      <a:r>
                        <a:rPr lang="el-GR" sz="2000" dirty="0">
                          <a:effectLst/>
                          <a:latin typeface="+mj-lt"/>
                        </a:rPr>
                        <a:t>Τι ταυτότητες κατασκευάζει ο/η ομιλητής/</a:t>
                      </a:r>
                      <a:r>
                        <a:rPr lang="el-GR" sz="2000" dirty="0" err="1">
                          <a:effectLst/>
                          <a:latin typeface="+mj-lt"/>
                        </a:rPr>
                        <a:t>τρια</a:t>
                      </a:r>
                      <a:r>
                        <a:rPr lang="el-GR" sz="2000" dirty="0">
                          <a:effectLst/>
                          <a:latin typeface="+mj-lt"/>
                        </a:rPr>
                        <a:t> στον λόγο του/της για τον εαυτό του/της </a:t>
                      </a:r>
                      <a:r>
                        <a:rPr lang="el-GR" sz="2000" b="1" dirty="0">
                          <a:effectLst/>
                          <a:latin typeface="+mj-lt"/>
                        </a:rPr>
                        <a:t>σε σχέση (ομοιότητας ή διαφοράς) με άλλα άτομα</a:t>
                      </a:r>
                      <a:r>
                        <a:rPr lang="el-GR" sz="2000" dirty="0">
                          <a:effectLst/>
                          <a:latin typeface="+mj-lt"/>
                        </a:rPr>
                        <a:t>;</a:t>
                      </a:r>
                    </a:p>
                    <a:p>
                      <a:pPr algn="l">
                        <a:lnSpc>
                          <a:spcPct val="100000"/>
                        </a:lnSpc>
                        <a:spcAft>
                          <a:spcPts val="800"/>
                        </a:spcAft>
                      </a:pPr>
                      <a:r>
                        <a:rPr lang="el-GR" sz="2000" dirty="0">
                          <a:effectLst/>
                          <a:latin typeface="+mj-lt"/>
                        </a:rPr>
                        <a:t>Τι ταυτότητες κατασκευάζουν οι συνομιλητές/</a:t>
                      </a:r>
                      <a:r>
                        <a:rPr lang="el-GR" sz="2000" dirty="0" err="1">
                          <a:effectLst/>
                          <a:latin typeface="+mj-lt"/>
                        </a:rPr>
                        <a:t>τριες</a:t>
                      </a:r>
                      <a:r>
                        <a:rPr lang="el-GR" sz="2000" dirty="0">
                          <a:effectLst/>
                          <a:latin typeface="+mj-lt"/>
                        </a:rPr>
                        <a:t> στον λόγο τους σε σχέση (ομοιότητας ή διαφοράς) με τον/την ομιλητή/</a:t>
                      </a:r>
                      <a:r>
                        <a:rPr lang="el-GR" sz="2000" dirty="0" err="1">
                          <a:effectLst/>
                          <a:latin typeface="+mj-lt"/>
                        </a:rPr>
                        <a:t>τρια</a:t>
                      </a:r>
                      <a:r>
                        <a:rPr lang="el-GR" sz="2000" dirty="0">
                          <a:effectLst/>
                          <a:latin typeface="+mj-lt"/>
                        </a:rPr>
                        <a:t>;</a:t>
                      </a:r>
                    </a:p>
                    <a:p>
                      <a:pPr algn="l">
                        <a:lnSpc>
                          <a:spcPct val="100000"/>
                        </a:lnSpc>
                        <a:spcAft>
                          <a:spcPts val="800"/>
                        </a:spcAft>
                      </a:pPr>
                      <a:r>
                        <a:rPr lang="el-GR" sz="2000" dirty="0">
                          <a:effectLst/>
                          <a:latin typeface="+mj-lt"/>
                        </a:rPr>
                        <a:t>Αναλυτικά εργαλεία:</a:t>
                      </a:r>
                    </a:p>
                    <a:p>
                      <a:pPr algn="l">
                        <a:lnSpc>
                          <a:spcPct val="100000"/>
                        </a:lnSpc>
                        <a:spcAft>
                          <a:spcPts val="800"/>
                        </a:spcAft>
                      </a:pPr>
                      <a:r>
                        <a:rPr lang="el-GR" sz="2000" dirty="0">
                          <a:effectLst/>
                          <a:latin typeface="+mj-lt"/>
                        </a:rPr>
                        <a:t>• </a:t>
                      </a:r>
                      <a:r>
                        <a:rPr lang="el-GR" sz="2000" b="0" dirty="0">
                          <a:effectLst>
                            <a:outerShdw blurRad="38100" dist="38100" dir="2700000" algn="tl">
                              <a:srgbClr val="000000">
                                <a:alpha val="43137"/>
                              </a:srgbClr>
                            </a:outerShdw>
                          </a:effectLst>
                          <a:latin typeface="+mj-lt"/>
                        </a:rPr>
                        <a:t>Ελιτισμός</a:t>
                      </a:r>
                      <a:r>
                        <a:rPr lang="el-GR" sz="2000" dirty="0">
                          <a:effectLst/>
                          <a:latin typeface="+mj-lt"/>
                        </a:rPr>
                        <a:t>: αξίωση για αποκλειστικότητα, ανωτερότητα, </a:t>
                      </a:r>
                      <a:r>
                        <a:rPr lang="el-GR" sz="2000" dirty="0" err="1">
                          <a:effectLst/>
                          <a:latin typeface="+mj-lt"/>
                        </a:rPr>
                        <a:t>διακριτότητα</a:t>
                      </a:r>
                      <a:r>
                        <a:rPr lang="el-GR" sz="2000" dirty="0">
                          <a:effectLst/>
                          <a:latin typeface="+mj-lt"/>
                        </a:rPr>
                        <a:t> με βάση ιδιότητες όπως η αυθεντία, η μόρφωση, ο πλούτος κ.ά. που κατασκευάζεται </a:t>
                      </a:r>
                      <a:r>
                        <a:rPr lang="el-GR" sz="2000" b="1" dirty="0">
                          <a:effectLst/>
                          <a:latin typeface="+mj-lt"/>
                        </a:rPr>
                        <a:t>στον λόγο </a:t>
                      </a:r>
                      <a:r>
                        <a:rPr lang="el-GR" sz="2000" dirty="0">
                          <a:effectLst/>
                          <a:latin typeface="+mj-lt"/>
                        </a:rPr>
                        <a:t>και δεν είναι απαραίτητο να απηχεί την πραγματικότητα </a:t>
                      </a:r>
                      <a:r>
                        <a:rPr lang="el-GR" sz="1800" dirty="0">
                          <a:effectLst/>
                          <a:latin typeface="+mj-lt"/>
                        </a:rPr>
                        <a:t>(Στάμου &amp; </a:t>
                      </a:r>
                      <a:r>
                        <a:rPr lang="el-GR" sz="1800" dirty="0" err="1">
                          <a:effectLst/>
                          <a:latin typeface="+mj-lt"/>
                        </a:rPr>
                        <a:t>Κατράνα</a:t>
                      </a:r>
                      <a:r>
                        <a:rPr lang="el-GR" sz="1800" dirty="0">
                          <a:effectLst/>
                          <a:latin typeface="+mj-lt"/>
                        </a:rPr>
                        <a:t> </a:t>
                      </a:r>
                      <a:r>
                        <a:rPr lang="el-GR" sz="1800" dirty="0" err="1">
                          <a:effectLst/>
                          <a:latin typeface="+mj-lt"/>
                        </a:rPr>
                        <a:t>χ.χ</a:t>
                      </a:r>
                      <a:r>
                        <a:rPr lang="el-GR" sz="1800" dirty="0">
                          <a:effectLst/>
                          <a:latin typeface="+mj-lt"/>
                        </a:rPr>
                        <a:t>.: 7)</a:t>
                      </a:r>
                      <a:endParaRPr lang="el-GR" sz="2000" dirty="0">
                        <a:effectLst/>
                        <a:latin typeface="+mj-lt"/>
                      </a:endParaRPr>
                    </a:p>
                  </a:txBody>
                  <a:tcPr marL="38663" marR="38663" marT="0" marB="0">
                    <a:solidFill>
                      <a:schemeClr val="accent2">
                        <a:lumMod val="20000"/>
                        <a:lumOff val="80000"/>
                      </a:schemeClr>
                    </a:solidFill>
                  </a:tcPr>
                </a:tc>
                <a:extLst>
                  <a:ext uri="{0D108BD9-81ED-4DB2-BD59-A6C34878D82A}">
                    <a16:rowId xmlns:a16="http://schemas.microsoft.com/office/drawing/2014/main" val="2703706153"/>
                  </a:ext>
                </a:extLst>
              </a:tr>
            </a:tbl>
          </a:graphicData>
        </a:graphic>
      </p:graphicFrame>
    </p:spTree>
    <p:extLst>
      <p:ext uri="{BB962C8B-B14F-4D97-AF65-F5344CB8AC3E}">
        <p14:creationId xmlns:p14="http://schemas.microsoft.com/office/powerpoint/2010/main" val="333930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12</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200"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Πως κατασκευάζονται οι ταυτότητες;</a:t>
            </a:r>
          </a:p>
        </p:txBody>
      </p:sp>
      <p:graphicFrame>
        <p:nvGraphicFramePr>
          <p:cNvPr id="9" name="Table 8">
            <a:extLst>
              <a:ext uri="{FF2B5EF4-FFF2-40B4-BE49-F238E27FC236}">
                <a16:creationId xmlns:a16="http://schemas.microsoft.com/office/drawing/2014/main" id="{C0C49C35-83CA-45E4-A838-EE11FA2B68D8}"/>
              </a:ext>
            </a:extLst>
          </p:cNvPr>
          <p:cNvGraphicFramePr>
            <a:graphicFrameLocks noGrp="1"/>
          </p:cNvGraphicFramePr>
          <p:nvPr>
            <p:extLst>
              <p:ext uri="{D42A27DB-BD31-4B8C-83A1-F6EECF244321}">
                <p14:modId xmlns:p14="http://schemas.microsoft.com/office/powerpoint/2010/main" val="3599600790"/>
              </p:ext>
            </p:extLst>
          </p:nvPr>
        </p:nvGraphicFramePr>
        <p:xfrm>
          <a:off x="953187" y="1305951"/>
          <a:ext cx="10285625" cy="4519159"/>
        </p:xfrm>
        <a:graphic>
          <a:graphicData uri="http://schemas.openxmlformats.org/drawingml/2006/table">
            <a:tbl>
              <a:tblPr firstRow="1" firstCol="1" bandRow="1">
                <a:tableStyleId>{5C22544A-7EE6-4342-B048-85BDC9FD1C3A}</a:tableStyleId>
              </a:tblPr>
              <a:tblGrid>
                <a:gridCol w="3828105">
                  <a:extLst>
                    <a:ext uri="{9D8B030D-6E8A-4147-A177-3AD203B41FA5}">
                      <a16:colId xmlns:a16="http://schemas.microsoft.com/office/drawing/2014/main" val="3365051591"/>
                    </a:ext>
                  </a:extLst>
                </a:gridCol>
                <a:gridCol w="6457520">
                  <a:extLst>
                    <a:ext uri="{9D8B030D-6E8A-4147-A177-3AD203B41FA5}">
                      <a16:colId xmlns:a16="http://schemas.microsoft.com/office/drawing/2014/main" val="1892687460"/>
                    </a:ext>
                  </a:extLst>
                </a:gridCol>
              </a:tblGrid>
              <a:tr h="371556">
                <a:tc gridSpan="2">
                  <a:txBody>
                    <a:bodyPr/>
                    <a:lstStyle/>
                    <a:p>
                      <a:pPr algn="ctr">
                        <a:lnSpc>
                          <a:spcPct val="107000"/>
                        </a:lnSpc>
                        <a:spcAft>
                          <a:spcPts val="800"/>
                        </a:spcAft>
                      </a:pPr>
                      <a:r>
                        <a:rPr lang="el-GR" sz="2400" b="0" dirty="0">
                          <a:effectLst/>
                          <a:latin typeface="+mj-lt"/>
                        </a:rPr>
                        <a:t>Στρατηγικές λόγου για την κατασκευή ταυτοτήτων </a:t>
                      </a:r>
                    </a:p>
                  </a:txBody>
                  <a:tcPr marL="38663" marR="38663" marT="0" marB="0">
                    <a:solidFill>
                      <a:srgbClr val="C00000"/>
                    </a:solidFill>
                  </a:tcPr>
                </a:tc>
                <a:tc hMerge="1">
                  <a:txBody>
                    <a:bodyPr/>
                    <a:lstStyle/>
                    <a:p>
                      <a:endParaRPr lang="en-GB"/>
                    </a:p>
                  </a:txBody>
                  <a:tcPr/>
                </a:tc>
                <a:extLst>
                  <a:ext uri="{0D108BD9-81ED-4DB2-BD59-A6C34878D82A}">
                    <a16:rowId xmlns:a16="http://schemas.microsoft.com/office/drawing/2014/main" val="1885237994"/>
                  </a:ext>
                </a:extLst>
              </a:tr>
              <a:tr h="4145144">
                <a:tc>
                  <a:txBody>
                    <a:bodyPr/>
                    <a:lstStyle/>
                    <a:p>
                      <a:pPr algn="just">
                        <a:lnSpc>
                          <a:spcPct val="100000"/>
                        </a:lnSpc>
                        <a:spcAft>
                          <a:spcPts val="800"/>
                        </a:spcAft>
                      </a:pPr>
                      <a:r>
                        <a:rPr lang="el-GR" sz="2400" b="1" dirty="0">
                          <a:solidFill>
                            <a:schemeClr val="tx1"/>
                          </a:solidFill>
                          <a:effectLst/>
                          <a:latin typeface="+mj-lt"/>
                        </a:rPr>
                        <a:t>Προοπτικοποίηση</a:t>
                      </a:r>
                      <a:r>
                        <a:rPr lang="el-GR" sz="2400" b="0" dirty="0">
                          <a:solidFill>
                            <a:schemeClr val="tx1"/>
                          </a:solidFill>
                          <a:effectLst/>
                          <a:latin typeface="+mj-lt"/>
                        </a:rPr>
                        <a:t> (</a:t>
                      </a:r>
                      <a:r>
                        <a:rPr lang="en-US" sz="2400" b="0" dirty="0">
                          <a:solidFill>
                            <a:schemeClr val="tx1"/>
                          </a:solidFill>
                          <a:effectLst/>
                          <a:latin typeface="+mj-lt"/>
                        </a:rPr>
                        <a:t>perspectivization)</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Reisigl</a:t>
                      </a:r>
                      <a:r>
                        <a:rPr kumimoji="0" lang="en-US"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 &amp; Wodak 2001)</a:t>
                      </a:r>
                      <a:endParaRPr kumimoji="0" lang="en-GB"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txBody>
                  <a:tcPr marL="38663" marR="38663" marT="0" marB="0">
                    <a:solidFill>
                      <a:schemeClr val="accent2">
                        <a:lumMod val="20000"/>
                        <a:lumOff val="80000"/>
                      </a:schemeClr>
                    </a:solidFill>
                  </a:tcPr>
                </a:tc>
                <a:tc>
                  <a:txBody>
                    <a:bodyPr/>
                    <a:lstStyle/>
                    <a:p>
                      <a:pPr algn="l">
                        <a:lnSpc>
                          <a:spcPct val="100000"/>
                        </a:lnSpc>
                        <a:spcAft>
                          <a:spcPts val="800"/>
                        </a:spcAft>
                      </a:pPr>
                      <a:r>
                        <a:rPr lang="el-GR" sz="2000" dirty="0">
                          <a:effectLst/>
                          <a:latin typeface="+mj-lt"/>
                        </a:rPr>
                        <a:t>Από ποια </a:t>
                      </a:r>
                      <a:r>
                        <a:rPr lang="el-GR" sz="2000" b="1" dirty="0">
                          <a:effectLst/>
                          <a:latin typeface="+mj-lt"/>
                        </a:rPr>
                        <a:t>ιδεολογική προοπτική </a:t>
                      </a:r>
                      <a:r>
                        <a:rPr lang="el-GR" sz="2000" dirty="0">
                          <a:effectLst/>
                          <a:latin typeface="+mj-lt"/>
                        </a:rPr>
                        <a:t>κατασκευάζονται οι ταυτότητες στον λόγο;</a:t>
                      </a:r>
                      <a:endParaRPr lang="en-GB" sz="2000" dirty="0">
                        <a:effectLst/>
                        <a:latin typeface="+mj-lt"/>
                      </a:endParaRPr>
                    </a:p>
                    <a:p>
                      <a:pPr algn="l">
                        <a:lnSpc>
                          <a:spcPct val="100000"/>
                        </a:lnSpc>
                        <a:spcAft>
                          <a:spcPts val="800"/>
                        </a:spcAft>
                      </a:pPr>
                      <a:r>
                        <a:rPr lang="el-GR" sz="2000" dirty="0">
                          <a:effectLst/>
                          <a:latin typeface="+mj-lt"/>
                        </a:rPr>
                        <a:t>Τρόποι με τους οποίους οι ταυτότητες ευθυγραμμίζονται ή αποκλίνουν από τον ηγεμονικό λόγο </a:t>
                      </a:r>
                      <a:r>
                        <a:rPr lang="el-GR" sz="1800" dirty="0">
                          <a:effectLst/>
                          <a:latin typeface="+mj-lt"/>
                        </a:rPr>
                        <a:t>(Στάμου &amp; </a:t>
                      </a:r>
                      <a:r>
                        <a:rPr lang="el-GR" sz="1800" dirty="0" err="1">
                          <a:effectLst/>
                          <a:latin typeface="+mj-lt"/>
                        </a:rPr>
                        <a:t>Κατράνα</a:t>
                      </a:r>
                      <a:r>
                        <a:rPr lang="el-GR" sz="1800" dirty="0">
                          <a:effectLst/>
                          <a:latin typeface="+mj-lt"/>
                        </a:rPr>
                        <a:t> </a:t>
                      </a:r>
                      <a:r>
                        <a:rPr lang="el-GR" sz="1800" dirty="0" err="1">
                          <a:effectLst/>
                          <a:latin typeface="+mj-lt"/>
                        </a:rPr>
                        <a:t>χ.χ</a:t>
                      </a:r>
                      <a:r>
                        <a:rPr lang="el-GR" sz="1800" dirty="0">
                          <a:effectLst/>
                          <a:latin typeface="+mj-lt"/>
                        </a:rPr>
                        <a:t>.: 7)</a:t>
                      </a:r>
                      <a:endParaRPr lang="el-GR" sz="2000" dirty="0">
                        <a:effectLst/>
                        <a:latin typeface="+mj-lt"/>
                      </a:endParaRPr>
                    </a:p>
                    <a:p>
                      <a:pPr algn="l">
                        <a:lnSpc>
                          <a:spcPct val="100000"/>
                        </a:lnSpc>
                        <a:spcAft>
                          <a:spcPts val="800"/>
                        </a:spcAft>
                      </a:pPr>
                      <a:r>
                        <a:rPr lang="el-GR" sz="2000" dirty="0">
                          <a:effectLst/>
                          <a:latin typeface="+mj-lt"/>
                        </a:rPr>
                        <a:t>Αναλυτικά εργαλεία:</a:t>
                      </a:r>
                    </a:p>
                    <a:p>
                      <a:pPr algn="l">
                        <a:lnSpc>
                          <a:spcPct val="100000"/>
                        </a:lnSpc>
                        <a:spcAft>
                          <a:spcPts val="800"/>
                        </a:spcAft>
                      </a:pPr>
                      <a:r>
                        <a:rPr lang="el-GR" sz="2000" dirty="0">
                          <a:effectLst/>
                          <a:latin typeface="+mj-lt"/>
                        </a:rPr>
                        <a:t>•</a:t>
                      </a:r>
                      <a:r>
                        <a:rPr lang="en-GB" sz="2000" dirty="0">
                          <a:effectLst/>
                          <a:latin typeface="+mj-lt"/>
                        </a:rPr>
                        <a:t> </a:t>
                      </a:r>
                      <a:r>
                        <a:rPr lang="el-GR" sz="2000" dirty="0">
                          <a:effectLst>
                            <a:outerShdw blurRad="38100" dist="38100" dir="2700000" algn="tl">
                              <a:srgbClr val="000000">
                                <a:alpha val="43137"/>
                              </a:srgbClr>
                            </a:outerShdw>
                          </a:effectLst>
                          <a:latin typeface="+mj-lt"/>
                        </a:rPr>
                        <a:t>Λόγοι</a:t>
                      </a:r>
                      <a:r>
                        <a:rPr lang="en-GB" sz="2000" dirty="0">
                          <a:effectLst/>
                          <a:latin typeface="+mj-lt"/>
                        </a:rPr>
                        <a:t> </a:t>
                      </a:r>
                      <a:endParaRPr lang="el-GR" sz="2000" dirty="0">
                        <a:effectLst/>
                        <a:latin typeface="+mj-lt"/>
                      </a:endParaRPr>
                    </a:p>
                    <a:p>
                      <a:pPr algn="l">
                        <a:lnSpc>
                          <a:spcPct val="100000"/>
                        </a:lnSpc>
                        <a:spcAft>
                          <a:spcPts val="800"/>
                        </a:spcAft>
                      </a:pPr>
                      <a:r>
                        <a:rPr lang="el-GR" sz="2000" dirty="0">
                          <a:effectLst/>
                          <a:latin typeface="+mj-lt"/>
                        </a:rPr>
                        <a:t>•</a:t>
                      </a:r>
                      <a:r>
                        <a:rPr lang="en-GB" sz="2000" dirty="0">
                          <a:effectLst/>
                          <a:latin typeface="+mj-lt"/>
                        </a:rPr>
                        <a:t> </a:t>
                      </a:r>
                      <a:r>
                        <a:rPr lang="el-GR" sz="2000" dirty="0" err="1">
                          <a:effectLst>
                            <a:outerShdw blurRad="38100" dist="38100" dir="2700000" algn="tl">
                              <a:srgbClr val="000000">
                                <a:alpha val="43137"/>
                              </a:srgbClr>
                            </a:outerShdw>
                          </a:effectLst>
                          <a:latin typeface="+mj-lt"/>
                        </a:rPr>
                        <a:t>Μεσοποίηση</a:t>
                      </a:r>
                      <a:r>
                        <a:rPr lang="el-GR" sz="2000" dirty="0">
                          <a:effectLst/>
                          <a:latin typeface="+mj-lt"/>
                        </a:rPr>
                        <a:t>: </a:t>
                      </a:r>
                      <a:r>
                        <a:rPr lang="el-GR" sz="2000" b="1" dirty="0">
                          <a:effectLst/>
                          <a:latin typeface="+mj-lt"/>
                        </a:rPr>
                        <a:t>επιλογές</a:t>
                      </a:r>
                      <a:r>
                        <a:rPr lang="el-GR" sz="2000" b="0" dirty="0">
                          <a:effectLst/>
                          <a:latin typeface="+mj-lt"/>
                        </a:rPr>
                        <a:t> των παραγωγών </a:t>
                      </a:r>
                      <a:r>
                        <a:rPr lang="el-GR" sz="2000" dirty="0">
                          <a:effectLst/>
                          <a:latin typeface="+mj-lt"/>
                        </a:rPr>
                        <a:t>στον </a:t>
                      </a:r>
                      <a:r>
                        <a:rPr lang="el-GR" sz="2000" b="1" dirty="0">
                          <a:effectLst/>
                          <a:latin typeface="+mj-lt"/>
                        </a:rPr>
                        <a:t>τρόπο παρουσίαση</a:t>
                      </a:r>
                      <a:r>
                        <a:rPr lang="el-GR" sz="2000" dirty="0">
                          <a:effectLst/>
                          <a:latin typeface="+mj-lt"/>
                        </a:rPr>
                        <a:t>ς των αναπαριστώμενων ταυτοτήτων σε σχέση με τους Λόγους</a:t>
                      </a:r>
                    </a:p>
                    <a:p>
                      <a:pPr algn="l">
                        <a:lnSpc>
                          <a:spcPct val="100000"/>
                        </a:lnSpc>
                        <a:spcAft>
                          <a:spcPts val="800"/>
                        </a:spcAft>
                      </a:pPr>
                      <a:endParaRPr lang="el-GR" sz="2000" dirty="0">
                        <a:effectLst/>
                        <a:latin typeface="+mj-lt"/>
                      </a:endParaRPr>
                    </a:p>
                  </a:txBody>
                  <a:tcPr marL="38663" marR="38663" marT="0" marB="0">
                    <a:solidFill>
                      <a:schemeClr val="accent2">
                        <a:lumMod val="20000"/>
                        <a:lumOff val="80000"/>
                      </a:schemeClr>
                    </a:solidFill>
                  </a:tcPr>
                </a:tc>
                <a:extLst>
                  <a:ext uri="{0D108BD9-81ED-4DB2-BD59-A6C34878D82A}">
                    <a16:rowId xmlns:a16="http://schemas.microsoft.com/office/drawing/2014/main" val="2703706153"/>
                  </a:ext>
                </a:extLst>
              </a:tr>
            </a:tbl>
          </a:graphicData>
        </a:graphic>
      </p:graphicFrame>
    </p:spTree>
    <p:extLst>
      <p:ext uri="{BB962C8B-B14F-4D97-AF65-F5344CB8AC3E}">
        <p14:creationId xmlns:p14="http://schemas.microsoft.com/office/powerpoint/2010/main" val="3730358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13</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200"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Πώς πραγματώνονται οι ταυτότητες;</a:t>
            </a:r>
            <a:endParaRPr lang="en-GB" sz="4000" dirty="0">
              <a:effectLst>
                <a:outerShdw blurRad="38100" dist="38100" dir="2700000" algn="tl">
                  <a:srgbClr val="000000">
                    <a:alpha val="43137"/>
                  </a:srgbClr>
                </a:outerShdw>
              </a:effectLst>
              <a:latin typeface="+mj-lt"/>
            </a:endParaRPr>
          </a:p>
        </p:txBody>
      </p:sp>
      <p:graphicFrame>
        <p:nvGraphicFramePr>
          <p:cNvPr id="9" name="Table 8">
            <a:extLst>
              <a:ext uri="{FF2B5EF4-FFF2-40B4-BE49-F238E27FC236}">
                <a16:creationId xmlns:a16="http://schemas.microsoft.com/office/drawing/2014/main" id="{C0C49C35-83CA-45E4-A838-EE11FA2B68D8}"/>
              </a:ext>
            </a:extLst>
          </p:cNvPr>
          <p:cNvGraphicFramePr>
            <a:graphicFrameLocks noGrp="1"/>
          </p:cNvGraphicFramePr>
          <p:nvPr>
            <p:extLst>
              <p:ext uri="{D42A27DB-BD31-4B8C-83A1-F6EECF244321}">
                <p14:modId xmlns:p14="http://schemas.microsoft.com/office/powerpoint/2010/main" val="3338699091"/>
              </p:ext>
            </p:extLst>
          </p:nvPr>
        </p:nvGraphicFramePr>
        <p:xfrm>
          <a:off x="953187" y="1305951"/>
          <a:ext cx="10285625" cy="4844415"/>
        </p:xfrm>
        <a:graphic>
          <a:graphicData uri="http://schemas.openxmlformats.org/drawingml/2006/table">
            <a:tbl>
              <a:tblPr firstRow="1" firstCol="1" bandRow="1">
                <a:tableStyleId>{5C22544A-7EE6-4342-B048-85BDC9FD1C3A}</a:tableStyleId>
              </a:tblPr>
              <a:tblGrid>
                <a:gridCol w="3156697">
                  <a:extLst>
                    <a:ext uri="{9D8B030D-6E8A-4147-A177-3AD203B41FA5}">
                      <a16:colId xmlns:a16="http://schemas.microsoft.com/office/drawing/2014/main" val="3365051591"/>
                    </a:ext>
                  </a:extLst>
                </a:gridCol>
                <a:gridCol w="7128928">
                  <a:extLst>
                    <a:ext uri="{9D8B030D-6E8A-4147-A177-3AD203B41FA5}">
                      <a16:colId xmlns:a16="http://schemas.microsoft.com/office/drawing/2014/main" val="1892687460"/>
                    </a:ext>
                  </a:extLst>
                </a:gridCol>
              </a:tblGrid>
              <a:tr h="371556">
                <a:tc gridSpan="2">
                  <a:txBody>
                    <a:bodyPr/>
                    <a:lstStyle/>
                    <a:p>
                      <a:pPr algn="ctr">
                        <a:lnSpc>
                          <a:spcPct val="107000"/>
                        </a:lnSpc>
                        <a:spcAft>
                          <a:spcPts val="800"/>
                        </a:spcAft>
                      </a:pPr>
                      <a:r>
                        <a:rPr lang="el-GR" sz="2400" b="0" dirty="0">
                          <a:effectLst/>
                          <a:latin typeface="+mj-lt"/>
                        </a:rPr>
                        <a:t>Δεικτικότητα ταυτοτήτων</a:t>
                      </a:r>
                    </a:p>
                  </a:txBody>
                  <a:tcPr marL="38663" marR="38663" marT="0" marB="0">
                    <a:solidFill>
                      <a:srgbClr val="C00000"/>
                    </a:solidFill>
                  </a:tcPr>
                </a:tc>
                <a:tc hMerge="1">
                  <a:txBody>
                    <a:bodyPr/>
                    <a:lstStyle/>
                    <a:p>
                      <a:endParaRPr lang="en-GB"/>
                    </a:p>
                  </a:txBody>
                  <a:tcPr/>
                </a:tc>
                <a:extLst>
                  <a:ext uri="{0D108BD9-81ED-4DB2-BD59-A6C34878D82A}">
                    <a16:rowId xmlns:a16="http://schemas.microsoft.com/office/drawing/2014/main" val="1885237994"/>
                  </a:ext>
                </a:extLst>
              </a:tr>
              <a:tr h="4145144">
                <a:tc>
                  <a:txBody>
                    <a:bodyPr/>
                    <a:lstStyle/>
                    <a:p>
                      <a:pPr algn="just">
                        <a:lnSpc>
                          <a:spcPct val="100000"/>
                        </a:lnSpc>
                        <a:spcAft>
                          <a:spcPts val="800"/>
                        </a:spcAft>
                      </a:pPr>
                      <a:r>
                        <a:rPr lang="el-GR" sz="2400" b="1" dirty="0">
                          <a:solidFill>
                            <a:schemeClr val="tx1"/>
                          </a:solidFill>
                          <a:effectLst/>
                          <a:latin typeface="+mj-lt"/>
                        </a:rPr>
                        <a:t>Γλωσσική/σημειωτική δεικτικότητα </a:t>
                      </a:r>
                      <a:r>
                        <a:rPr lang="el-GR" sz="2400" b="0" dirty="0">
                          <a:solidFill>
                            <a:schemeClr val="tx1"/>
                          </a:solidFill>
                          <a:effectLst/>
                          <a:latin typeface="+mj-lt"/>
                        </a:rPr>
                        <a:t>(</a:t>
                      </a:r>
                      <a:r>
                        <a:rPr lang="en-GB" sz="2400" b="0" dirty="0">
                          <a:solidFill>
                            <a:schemeClr val="tx1"/>
                          </a:solidFill>
                          <a:effectLst/>
                          <a:latin typeface="+mj-lt"/>
                        </a:rPr>
                        <a:t>indexicality)</a:t>
                      </a:r>
                      <a:endParaRPr lang="el-GR" sz="2400" b="0" dirty="0">
                        <a:solidFill>
                          <a:schemeClr val="tx1"/>
                        </a:solidFill>
                        <a:effectLst/>
                        <a:latin typeface="+mj-lt"/>
                      </a:endParaRPr>
                    </a:p>
                    <a:p>
                      <a:pPr algn="just">
                        <a:lnSpc>
                          <a:spcPct val="100000"/>
                        </a:lnSpc>
                        <a:spcAft>
                          <a:spcPts val="800"/>
                        </a:spcAft>
                      </a:pPr>
                      <a:endParaRPr kumimoji="0" lang="en-GB" sz="20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txBody>
                  <a:tcPr marL="38663" marR="38663" marT="0" marB="0">
                    <a:solidFill>
                      <a:schemeClr val="accent2">
                        <a:lumMod val="20000"/>
                        <a:lumOff val="80000"/>
                      </a:schemeClr>
                    </a:solidFill>
                  </a:tcPr>
                </a:tc>
                <a:tc>
                  <a:txBody>
                    <a:bodyPr/>
                    <a:lstStyle/>
                    <a:p>
                      <a:pPr algn="l">
                        <a:lnSpc>
                          <a:spcPct val="100000"/>
                        </a:lnSpc>
                        <a:spcAft>
                          <a:spcPts val="800"/>
                        </a:spcAft>
                      </a:pPr>
                      <a:r>
                        <a:rPr lang="el-GR" sz="2000" dirty="0">
                          <a:effectLst/>
                          <a:latin typeface="+mj-lt"/>
                        </a:rPr>
                        <a:t>Ποιοι γλωσσικοί/σημειωτικοί πόροι χρησιμοποιούνται για να δείξουν ποιες ταυτότητες;</a:t>
                      </a:r>
                      <a:r>
                        <a:rPr lang="en-GB" sz="2000" dirty="0">
                          <a:effectLst/>
                          <a:latin typeface="+mj-lt"/>
                        </a:rPr>
                        <a:t> </a:t>
                      </a:r>
                      <a:r>
                        <a:rPr lang="en-GB" sz="1800" dirty="0">
                          <a:effectLst/>
                          <a:latin typeface="+mj-lt"/>
                        </a:rPr>
                        <a:t>(Silverstein 2003)</a:t>
                      </a:r>
                      <a:endParaRPr lang="el-GR" sz="1800" dirty="0">
                        <a:effectLst/>
                        <a:latin typeface="+mj-lt"/>
                      </a:endParaRPr>
                    </a:p>
                    <a:p>
                      <a:pPr algn="l">
                        <a:lnSpc>
                          <a:spcPct val="100000"/>
                        </a:lnSpc>
                        <a:spcAft>
                          <a:spcPts val="800"/>
                        </a:spcAft>
                      </a:pPr>
                      <a:r>
                        <a:rPr lang="el-GR" sz="2000" dirty="0">
                          <a:effectLst/>
                          <a:latin typeface="+mj-lt"/>
                        </a:rPr>
                        <a:t>Αναλυτικά εργαλεία:</a:t>
                      </a:r>
                      <a:endParaRPr lang="en-GB" sz="2000" dirty="0">
                        <a:effectLst/>
                        <a:latin typeface="+mj-lt"/>
                      </a:endParaRPr>
                    </a:p>
                    <a:p>
                      <a:pPr algn="l">
                        <a:lnSpc>
                          <a:spcPct val="100000"/>
                        </a:lnSpc>
                        <a:spcAft>
                          <a:spcPts val="800"/>
                        </a:spcAft>
                      </a:pPr>
                      <a:r>
                        <a:rPr lang="el-GR" sz="2000" dirty="0">
                          <a:effectLst/>
                          <a:latin typeface="+mj-lt"/>
                        </a:rPr>
                        <a:t>Γλωσσικά (κείμενο):</a:t>
                      </a:r>
                    </a:p>
                    <a:p>
                      <a:pPr lvl="1" algn="l">
                        <a:lnSpc>
                          <a:spcPct val="100000"/>
                        </a:lnSpc>
                        <a:spcAft>
                          <a:spcPts val="800"/>
                        </a:spcAft>
                      </a:pPr>
                      <a:r>
                        <a:rPr lang="el-GR" sz="2000" dirty="0">
                          <a:effectLst/>
                          <a:latin typeface="+mj-lt"/>
                        </a:rPr>
                        <a:t>• Ρητή αναφορά κατηγοριών ταυτότητας </a:t>
                      </a:r>
                      <a:r>
                        <a:rPr lang="en-GB" sz="1800" dirty="0">
                          <a:effectLst/>
                          <a:latin typeface="+mj-lt"/>
                        </a:rPr>
                        <a:t>(</a:t>
                      </a:r>
                      <a:r>
                        <a:rPr lang="en-GB" sz="1800" dirty="0" err="1">
                          <a:effectLst/>
                          <a:latin typeface="+mj-lt"/>
                        </a:rPr>
                        <a:t>Bucholtz</a:t>
                      </a:r>
                      <a:r>
                        <a:rPr lang="en-GB" sz="1800" dirty="0">
                          <a:effectLst/>
                          <a:latin typeface="+mj-lt"/>
                        </a:rPr>
                        <a:t> &amp; Hall 2005)</a:t>
                      </a:r>
                      <a:endParaRPr lang="el-GR" sz="1800" dirty="0">
                        <a:effectLst/>
                        <a:latin typeface="+mj-lt"/>
                      </a:endParaRPr>
                    </a:p>
                    <a:p>
                      <a:pPr lvl="1" algn="l">
                        <a:lnSpc>
                          <a:spcPct val="100000"/>
                        </a:lnSpc>
                        <a:spcAft>
                          <a:spcPts val="800"/>
                        </a:spcAft>
                      </a:pPr>
                      <a:r>
                        <a:rPr lang="el-GR" sz="2000" dirty="0">
                          <a:effectLst/>
                          <a:latin typeface="+mj-lt"/>
                        </a:rPr>
                        <a:t>• Μεταβιβαστικότητα </a:t>
                      </a:r>
                      <a:r>
                        <a:rPr lang="en-GB" sz="1800" dirty="0">
                          <a:effectLst/>
                          <a:latin typeface="+mj-lt"/>
                        </a:rPr>
                        <a:t>(Halliday 1994)</a:t>
                      </a:r>
                      <a:endParaRPr lang="el-GR" sz="1800" dirty="0">
                        <a:effectLst/>
                        <a:latin typeface="+mj-lt"/>
                      </a:endParaRPr>
                    </a:p>
                    <a:p>
                      <a:pPr lvl="1" algn="l">
                        <a:lnSpc>
                          <a:spcPct val="100000"/>
                        </a:lnSpc>
                        <a:spcAft>
                          <a:spcPts val="800"/>
                        </a:spcAft>
                      </a:pPr>
                      <a:r>
                        <a:rPr lang="el-GR" sz="2000" dirty="0">
                          <a:effectLst/>
                          <a:latin typeface="+mj-lt"/>
                        </a:rPr>
                        <a:t>• Επιλογή γλωσσικής ποικιλίας (π.χ. </a:t>
                      </a:r>
                      <a:r>
                        <a:rPr lang="el-GR" sz="2000" dirty="0" err="1">
                          <a:effectLst/>
                          <a:latin typeface="+mj-lt"/>
                        </a:rPr>
                        <a:t>πλειονοτικής</a:t>
                      </a:r>
                      <a:r>
                        <a:rPr lang="el-GR" sz="2000" dirty="0">
                          <a:effectLst/>
                          <a:latin typeface="+mj-lt"/>
                        </a:rPr>
                        <a:t>/μειονοτικής)</a:t>
                      </a:r>
                    </a:p>
                    <a:p>
                      <a:pPr algn="l">
                        <a:lnSpc>
                          <a:spcPct val="100000"/>
                        </a:lnSpc>
                        <a:spcAft>
                          <a:spcPts val="800"/>
                        </a:spcAft>
                      </a:pPr>
                      <a:r>
                        <a:rPr lang="el-GR" sz="2000" dirty="0">
                          <a:effectLst/>
                          <a:latin typeface="+mj-lt"/>
                        </a:rPr>
                        <a:t>Σημειωτικά (εικόνα):</a:t>
                      </a:r>
                    </a:p>
                    <a:p>
                      <a:pPr lvl="1" algn="l">
                        <a:lnSpc>
                          <a:spcPct val="100000"/>
                        </a:lnSpc>
                        <a:spcAft>
                          <a:spcPts val="800"/>
                        </a:spcAft>
                      </a:pPr>
                      <a:r>
                        <a:rPr lang="el-GR" sz="2000" dirty="0">
                          <a:effectLst/>
                          <a:latin typeface="+mj-lt"/>
                        </a:rPr>
                        <a:t>• </a:t>
                      </a:r>
                      <a:r>
                        <a:rPr lang="el-GR" sz="2000" dirty="0" err="1">
                          <a:effectLst/>
                          <a:latin typeface="+mj-lt"/>
                        </a:rPr>
                        <a:t>Πολυτροπική</a:t>
                      </a:r>
                      <a:r>
                        <a:rPr lang="el-GR" sz="2000" dirty="0">
                          <a:effectLst/>
                          <a:latin typeface="+mj-lt"/>
                        </a:rPr>
                        <a:t> (δια)δραστική ανάλυση </a:t>
                      </a:r>
                      <a:r>
                        <a:rPr lang="en-GB" sz="1800" dirty="0">
                          <a:effectLst/>
                          <a:latin typeface="+mj-lt"/>
                        </a:rPr>
                        <a:t>(Norris 2011)</a:t>
                      </a:r>
                      <a:r>
                        <a:rPr lang="el-GR" sz="2000" dirty="0">
                          <a:effectLst/>
                          <a:latin typeface="+mj-lt"/>
                        </a:rPr>
                        <a:t>: </a:t>
                      </a:r>
                      <a:r>
                        <a:rPr lang="el-GR" sz="2000" dirty="0" err="1">
                          <a:effectLst/>
                          <a:latin typeface="+mj-lt"/>
                        </a:rPr>
                        <a:t>διάδραση</a:t>
                      </a:r>
                      <a:r>
                        <a:rPr lang="el-GR" sz="2000" dirty="0">
                          <a:effectLst/>
                          <a:latin typeface="+mj-lt"/>
                        </a:rPr>
                        <a:t> ανθρώπων με περιβάλλον (διαμεσολαβητικά μέσα) μέσω </a:t>
                      </a:r>
                      <a:r>
                        <a:rPr lang="el-GR" sz="2000" dirty="0">
                          <a:effectLst>
                            <a:outerShdw blurRad="38100" dist="38100" dir="2700000" algn="tl">
                              <a:srgbClr val="000000">
                                <a:alpha val="43137"/>
                              </a:srgbClr>
                            </a:outerShdw>
                          </a:effectLst>
                          <a:latin typeface="+mj-lt"/>
                        </a:rPr>
                        <a:t>οπτικής δεικτικότητας </a:t>
                      </a:r>
                      <a:r>
                        <a:rPr lang="el-GR" sz="2000" dirty="0">
                          <a:effectLst/>
                          <a:latin typeface="Times New Roman" panose="02020603050405020304" pitchFamily="18" charset="0"/>
                          <a:cs typeface="Times New Roman" panose="02020603050405020304" pitchFamily="18" charset="0"/>
                        </a:rPr>
                        <a:t>→</a:t>
                      </a:r>
                      <a:r>
                        <a:rPr lang="el-GR" sz="2000" dirty="0">
                          <a:effectLst/>
                          <a:latin typeface="+mj-lt"/>
                        </a:rPr>
                        <a:t> κατασκευή ταυτοτήτων</a:t>
                      </a:r>
                    </a:p>
                    <a:p>
                      <a:pPr algn="l">
                        <a:lnSpc>
                          <a:spcPct val="100000"/>
                        </a:lnSpc>
                        <a:spcAft>
                          <a:spcPts val="800"/>
                        </a:spcAft>
                      </a:pPr>
                      <a:endParaRPr lang="el-GR" sz="2000" dirty="0">
                        <a:effectLst/>
                        <a:latin typeface="+mj-lt"/>
                      </a:endParaRPr>
                    </a:p>
                  </a:txBody>
                  <a:tcPr marL="38663" marR="38663" marT="0" marB="0">
                    <a:solidFill>
                      <a:schemeClr val="accent2">
                        <a:lumMod val="20000"/>
                        <a:lumOff val="80000"/>
                      </a:schemeClr>
                    </a:solidFill>
                  </a:tcPr>
                </a:tc>
                <a:extLst>
                  <a:ext uri="{0D108BD9-81ED-4DB2-BD59-A6C34878D82A}">
                    <a16:rowId xmlns:a16="http://schemas.microsoft.com/office/drawing/2014/main" val="2703706153"/>
                  </a:ext>
                </a:extLst>
              </a:tr>
            </a:tbl>
          </a:graphicData>
        </a:graphic>
      </p:graphicFrame>
    </p:spTree>
    <p:extLst>
      <p:ext uri="{BB962C8B-B14F-4D97-AF65-F5344CB8AC3E}">
        <p14:creationId xmlns:p14="http://schemas.microsoft.com/office/powerpoint/2010/main" val="1217904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93EA01-541F-487A-ABD0-99BB208122CB}"/>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29DD8566-DD95-405D-86DC-2E2666382B5E}"/>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9748B5C-5B2B-4EAE-B0B0-DAF897718303}"/>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117CE380-2AE8-4D4A-81F2-50408B7B305C}"/>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31BC74FC-4851-443F-9E5F-0FA7C25E853B}"/>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14</a:t>
            </a:fld>
            <a:endParaRPr lang="en-GB"/>
          </a:p>
        </p:txBody>
      </p:sp>
      <p:sp>
        <p:nvSpPr>
          <p:cNvPr id="7" name="TextBox 6">
            <a:extLst>
              <a:ext uri="{FF2B5EF4-FFF2-40B4-BE49-F238E27FC236}">
                <a16:creationId xmlns:a16="http://schemas.microsoft.com/office/drawing/2014/main" id="{71FDA993-2E37-49FB-A0CA-46D37DA69048}"/>
              </a:ext>
            </a:extLst>
          </p:cNvPr>
          <p:cNvSpPr txBox="1"/>
          <p:nvPr/>
        </p:nvSpPr>
        <p:spPr>
          <a:xfrm>
            <a:off x="2192148" y="2418541"/>
            <a:ext cx="7807703"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5400" dirty="0">
                <a:solidFill>
                  <a:prstClr val="black"/>
                </a:solidFill>
                <a:effectLst>
                  <a:outerShdw blurRad="38100" dist="38100" dir="2700000" algn="tl">
                    <a:srgbClr val="000000">
                      <a:alpha val="43137"/>
                    </a:srgbClr>
                  </a:outerShdw>
                </a:effectLst>
                <a:latin typeface="+mj-lt"/>
              </a:rPr>
              <a:t>Ανάλυση Υλικού</a:t>
            </a:r>
            <a:endParaRPr kumimoji="0" lang="en-GB"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j-lt"/>
              <a:ea typeface="+mn-ea"/>
              <a:cs typeface="+mn-cs"/>
            </a:endParaRPr>
          </a:p>
        </p:txBody>
      </p:sp>
      <p:cxnSp>
        <p:nvCxnSpPr>
          <p:cNvPr id="8" name="Straight Connector 7">
            <a:extLst>
              <a:ext uri="{FF2B5EF4-FFF2-40B4-BE49-F238E27FC236}">
                <a16:creationId xmlns:a16="http://schemas.microsoft.com/office/drawing/2014/main" id="{348AF749-CB02-4958-B070-672EA56AD2F2}"/>
              </a:ext>
            </a:extLst>
          </p:cNvPr>
          <p:cNvCxnSpPr>
            <a:cxnSpLocks/>
          </p:cNvCxnSpPr>
          <p:nvPr/>
        </p:nvCxnSpPr>
        <p:spPr>
          <a:xfrm>
            <a:off x="1856741" y="3429000"/>
            <a:ext cx="8277160"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40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15</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Κεντρικά πρόσωπα</a:t>
            </a:r>
            <a:endParaRPr lang="en-GB" sz="4000"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28C67185-A39D-4D08-AAA5-857D3FD1B67C}"/>
              </a:ext>
            </a:extLst>
          </p:cNvPr>
          <p:cNvSpPr txBox="1"/>
          <p:nvPr/>
        </p:nvSpPr>
        <p:spPr>
          <a:xfrm>
            <a:off x="838200" y="1325031"/>
            <a:ext cx="4756356" cy="3913059"/>
          </a:xfrm>
          <a:prstGeom prst="rect">
            <a:avLst/>
          </a:prstGeom>
          <a:noFill/>
        </p:spPr>
        <p:txBody>
          <a:bodyPr wrap="square" rtlCol="0">
            <a:spAutoFit/>
          </a:bodyPr>
          <a:lstStyle/>
          <a:p>
            <a:pPr algn="ctr">
              <a:lnSpc>
                <a:spcPct val="150000"/>
              </a:lnSpc>
              <a:buClr>
                <a:srgbClr val="700000"/>
              </a:buClr>
            </a:pPr>
            <a:r>
              <a:rPr lang="el-GR" sz="2400" dirty="0">
                <a:latin typeface="+mj-lt"/>
              </a:rPr>
              <a:t>εκπρόσωποι μεταναστευτικής ομάδας (πρωταγωνιστές</a:t>
            </a:r>
            <a:r>
              <a:rPr lang="en-GB" sz="2400" dirty="0">
                <a:latin typeface="+mj-lt"/>
              </a:rPr>
              <a:t>/</a:t>
            </a:r>
            <a:r>
              <a:rPr lang="el-GR" sz="2400" dirty="0" err="1">
                <a:latin typeface="+mj-lt"/>
              </a:rPr>
              <a:t>τριες</a:t>
            </a:r>
            <a:r>
              <a:rPr lang="el-GR" sz="2400" dirty="0">
                <a:latin typeface="+mj-lt"/>
              </a:rPr>
              <a:t>):</a:t>
            </a:r>
          </a:p>
          <a:p>
            <a:pPr marL="342900" indent="-342900" algn="ctr">
              <a:lnSpc>
                <a:spcPct val="150000"/>
              </a:lnSpc>
              <a:buClr>
                <a:srgbClr val="700000"/>
              </a:buClr>
              <a:buFont typeface="Didact Gothic" panose="00000500000000000000" pitchFamily="2" charset="0"/>
              <a:buChar char="‣"/>
            </a:pPr>
            <a:endParaRPr lang="el-GR" sz="2400" dirty="0">
              <a:latin typeface="+mj-lt"/>
            </a:endParaRPr>
          </a:p>
          <a:p>
            <a:pPr algn="ctr">
              <a:lnSpc>
                <a:spcPct val="150000"/>
              </a:lnSpc>
              <a:buClr>
                <a:srgbClr val="700000"/>
              </a:buClr>
            </a:pPr>
            <a:r>
              <a:rPr lang="el-GR" sz="2400" dirty="0" err="1">
                <a:latin typeface="+mj-lt"/>
              </a:rPr>
              <a:t>Ανίσα</a:t>
            </a:r>
            <a:r>
              <a:rPr lang="el-GR" sz="2400" dirty="0">
                <a:latin typeface="+mj-lt"/>
              </a:rPr>
              <a:t> </a:t>
            </a:r>
            <a:r>
              <a:rPr lang="el-GR" sz="2400" dirty="0" err="1">
                <a:latin typeface="+mj-lt"/>
              </a:rPr>
              <a:t>Μωχάμεντ</a:t>
            </a:r>
            <a:endParaRPr lang="el-GR" sz="2400" dirty="0">
              <a:latin typeface="+mj-lt"/>
            </a:endParaRPr>
          </a:p>
          <a:p>
            <a:pPr algn="ctr">
              <a:lnSpc>
                <a:spcPct val="150000"/>
              </a:lnSpc>
              <a:buClr>
                <a:srgbClr val="700000"/>
              </a:buClr>
            </a:pPr>
            <a:r>
              <a:rPr lang="el-GR" sz="2400" dirty="0">
                <a:latin typeface="+mj-lt"/>
              </a:rPr>
              <a:t>Ανδρέας </a:t>
            </a:r>
            <a:r>
              <a:rPr lang="el-GR" sz="2400" dirty="0" err="1">
                <a:latin typeface="+mj-lt"/>
              </a:rPr>
              <a:t>Μισιάρα</a:t>
            </a:r>
            <a:endParaRPr lang="el-GR" sz="2400" dirty="0">
              <a:latin typeface="+mj-lt"/>
            </a:endParaRPr>
          </a:p>
          <a:p>
            <a:pPr algn="ctr">
              <a:lnSpc>
                <a:spcPct val="150000"/>
              </a:lnSpc>
              <a:buClr>
                <a:srgbClr val="700000"/>
              </a:buClr>
            </a:pPr>
            <a:endParaRPr lang="el-GR" sz="2400" dirty="0">
              <a:latin typeface="+mj-lt"/>
            </a:endParaRPr>
          </a:p>
          <a:p>
            <a:pPr algn="ctr">
              <a:lnSpc>
                <a:spcPct val="150000"/>
              </a:lnSpc>
              <a:buClr>
                <a:srgbClr val="700000"/>
              </a:buClr>
            </a:pPr>
            <a:r>
              <a:rPr lang="el-GR" sz="2400" dirty="0">
                <a:latin typeface="+mj-lt"/>
              </a:rPr>
              <a:t>Ιστοσελίδα/βίντεο:</a:t>
            </a:r>
          </a:p>
        </p:txBody>
      </p:sp>
      <p:sp>
        <p:nvSpPr>
          <p:cNvPr id="11" name="TextBox 10">
            <a:extLst>
              <a:ext uri="{FF2B5EF4-FFF2-40B4-BE49-F238E27FC236}">
                <a16:creationId xmlns:a16="http://schemas.microsoft.com/office/drawing/2014/main" id="{37B94A85-D4D8-47BB-AB71-34006D03864A}"/>
              </a:ext>
            </a:extLst>
          </p:cNvPr>
          <p:cNvSpPr txBox="1"/>
          <p:nvPr/>
        </p:nvSpPr>
        <p:spPr>
          <a:xfrm>
            <a:off x="5896621" y="1313011"/>
            <a:ext cx="5715276" cy="3359061"/>
          </a:xfrm>
          <a:prstGeom prst="rect">
            <a:avLst/>
          </a:prstGeom>
          <a:noFill/>
        </p:spPr>
        <p:txBody>
          <a:bodyPr wrap="square" rtlCol="0">
            <a:spAutoFit/>
          </a:bodyPr>
          <a:lstStyle/>
          <a:p>
            <a:pPr algn="ctr">
              <a:lnSpc>
                <a:spcPct val="150000"/>
              </a:lnSpc>
              <a:buClr>
                <a:srgbClr val="700000"/>
              </a:buClr>
            </a:pPr>
            <a:r>
              <a:rPr lang="el-GR" sz="2400" dirty="0">
                <a:latin typeface="+mj-lt"/>
              </a:rPr>
              <a:t>εκπρόσωποι </a:t>
            </a:r>
            <a:r>
              <a:rPr lang="el-GR" sz="2400" dirty="0" err="1">
                <a:latin typeface="+mj-lt"/>
              </a:rPr>
              <a:t>πλειονοτικής</a:t>
            </a:r>
            <a:r>
              <a:rPr lang="el-GR" sz="2400" dirty="0">
                <a:latin typeface="+mj-lt"/>
              </a:rPr>
              <a:t> ομάδας:</a:t>
            </a:r>
          </a:p>
          <a:p>
            <a:pPr algn="ctr">
              <a:lnSpc>
                <a:spcPct val="150000"/>
              </a:lnSpc>
              <a:buClr>
                <a:srgbClr val="700000"/>
              </a:buClr>
            </a:pPr>
            <a:endParaRPr lang="el-GR" sz="2400" dirty="0">
              <a:latin typeface="+mj-lt"/>
            </a:endParaRPr>
          </a:p>
          <a:p>
            <a:pPr algn="ctr">
              <a:lnSpc>
                <a:spcPct val="150000"/>
              </a:lnSpc>
              <a:buClr>
                <a:srgbClr val="700000"/>
              </a:buClr>
            </a:pPr>
            <a:r>
              <a:rPr lang="el-GR" sz="2400" dirty="0">
                <a:latin typeface="+mj-lt"/>
              </a:rPr>
              <a:t>Μάριος </a:t>
            </a:r>
            <a:r>
              <a:rPr lang="el-GR" sz="2400" dirty="0" err="1">
                <a:latin typeface="+mj-lt"/>
              </a:rPr>
              <a:t>Πατσαλίδης</a:t>
            </a:r>
            <a:r>
              <a:rPr lang="el-GR" sz="2400" dirty="0">
                <a:latin typeface="+mj-lt"/>
              </a:rPr>
              <a:t> (προπονητής Ανδρέα)</a:t>
            </a:r>
          </a:p>
          <a:p>
            <a:pPr algn="ctr">
              <a:lnSpc>
                <a:spcPct val="150000"/>
              </a:lnSpc>
              <a:buClr>
                <a:srgbClr val="700000"/>
              </a:buClr>
            </a:pPr>
            <a:r>
              <a:rPr lang="el-GR" sz="2400" dirty="0">
                <a:latin typeface="+mj-lt"/>
              </a:rPr>
              <a:t>Χρήστος Δημητρίου (καθηγητής </a:t>
            </a:r>
            <a:r>
              <a:rPr lang="el-GR" sz="2400" dirty="0" err="1">
                <a:latin typeface="+mj-lt"/>
              </a:rPr>
              <a:t>Ανίσα</a:t>
            </a:r>
            <a:r>
              <a:rPr lang="el-GR" sz="2400" dirty="0">
                <a:latin typeface="+mj-lt"/>
              </a:rPr>
              <a:t>)</a:t>
            </a:r>
            <a:endParaRPr lang="en-GB" sz="2400" dirty="0">
              <a:latin typeface="+mj-lt"/>
            </a:endParaRPr>
          </a:p>
          <a:p>
            <a:pPr algn="ctr">
              <a:lnSpc>
                <a:spcPct val="150000"/>
              </a:lnSpc>
              <a:buClr>
                <a:srgbClr val="700000"/>
              </a:buClr>
            </a:pPr>
            <a:r>
              <a:rPr lang="el-GR" sz="2400" dirty="0">
                <a:latin typeface="+mj-lt"/>
              </a:rPr>
              <a:t>Αφηγήτρια</a:t>
            </a:r>
          </a:p>
          <a:p>
            <a:pPr algn="ctr">
              <a:lnSpc>
                <a:spcPct val="150000"/>
              </a:lnSpc>
              <a:buClr>
                <a:srgbClr val="700000"/>
              </a:buClr>
            </a:pPr>
            <a:r>
              <a:rPr lang="el-GR" sz="2400" dirty="0">
                <a:latin typeface="+mj-lt"/>
              </a:rPr>
              <a:t>Ρεπόρτερ</a:t>
            </a:r>
          </a:p>
        </p:txBody>
      </p:sp>
      <p:sp>
        <p:nvSpPr>
          <p:cNvPr id="12" name="TextBox 11">
            <a:extLst>
              <a:ext uri="{FF2B5EF4-FFF2-40B4-BE49-F238E27FC236}">
                <a16:creationId xmlns:a16="http://schemas.microsoft.com/office/drawing/2014/main" id="{177856C6-64E4-4C85-BF2E-012ECA740588}"/>
              </a:ext>
            </a:extLst>
          </p:cNvPr>
          <p:cNvSpPr txBox="1"/>
          <p:nvPr/>
        </p:nvSpPr>
        <p:spPr>
          <a:xfrm>
            <a:off x="2521974" y="5361317"/>
            <a:ext cx="7148052" cy="400110"/>
          </a:xfrm>
          <a:prstGeom prst="rect">
            <a:avLst/>
          </a:prstGeom>
          <a:noFill/>
        </p:spPr>
        <p:txBody>
          <a:bodyPr wrap="square" rtlCol="0">
            <a:spAutoFit/>
          </a:bodyPr>
          <a:lstStyle/>
          <a:p>
            <a:pPr algn="ctr"/>
            <a:r>
              <a:rPr lang="en-GB" sz="2000" dirty="0">
                <a:latin typeface="+mj-lt"/>
                <a:hlinkClick r:id="rId2"/>
              </a:rPr>
              <a:t>https://cyprusaware.eu/en/documentary-short-films/</a:t>
            </a:r>
            <a:endParaRPr lang="en-GB" sz="2000" dirty="0">
              <a:latin typeface="+mj-lt"/>
            </a:endParaRPr>
          </a:p>
        </p:txBody>
      </p:sp>
    </p:spTree>
    <p:extLst>
      <p:ext uri="{BB962C8B-B14F-4D97-AF65-F5344CB8AC3E}">
        <p14:creationId xmlns:p14="http://schemas.microsoft.com/office/powerpoint/2010/main" val="3667616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16</a:t>
            </a:fld>
            <a:endParaRPr lang="en-GB"/>
          </a:p>
        </p:txBody>
      </p:sp>
      <p:graphicFrame>
        <p:nvGraphicFramePr>
          <p:cNvPr id="12" name="Table 11">
            <a:extLst>
              <a:ext uri="{FF2B5EF4-FFF2-40B4-BE49-F238E27FC236}">
                <a16:creationId xmlns:a16="http://schemas.microsoft.com/office/drawing/2014/main" id="{145AF001-3D58-4DF7-9BE8-581621B9B093}"/>
              </a:ext>
            </a:extLst>
          </p:cNvPr>
          <p:cNvGraphicFramePr>
            <a:graphicFrameLocks noGrp="1"/>
          </p:cNvGraphicFramePr>
          <p:nvPr>
            <p:extLst>
              <p:ext uri="{D42A27DB-BD31-4B8C-83A1-F6EECF244321}">
                <p14:modId xmlns:p14="http://schemas.microsoft.com/office/powerpoint/2010/main" val="751124866"/>
              </p:ext>
            </p:extLst>
          </p:nvPr>
        </p:nvGraphicFramePr>
        <p:xfrm>
          <a:off x="327212" y="136525"/>
          <a:ext cx="11537576" cy="5727575"/>
        </p:xfrm>
        <a:graphic>
          <a:graphicData uri="http://schemas.openxmlformats.org/drawingml/2006/table">
            <a:tbl>
              <a:tblPr firstRow="1" firstCol="1" bandRow="1"/>
              <a:tblGrid>
                <a:gridCol w="719013">
                  <a:extLst>
                    <a:ext uri="{9D8B030D-6E8A-4147-A177-3AD203B41FA5}">
                      <a16:colId xmlns:a16="http://schemas.microsoft.com/office/drawing/2014/main" val="1309859019"/>
                    </a:ext>
                  </a:extLst>
                </a:gridCol>
                <a:gridCol w="2208493">
                  <a:extLst>
                    <a:ext uri="{9D8B030D-6E8A-4147-A177-3AD203B41FA5}">
                      <a16:colId xmlns:a16="http://schemas.microsoft.com/office/drawing/2014/main" val="296697666"/>
                    </a:ext>
                  </a:extLst>
                </a:gridCol>
                <a:gridCol w="8610070">
                  <a:extLst>
                    <a:ext uri="{9D8B030D-6E8A-4147-A177-3AD203B41FA5}">
                      <a16:colId xmlns:a16="http://schemas.microsoft.com/office/drawing/2014/main" val="2487798105"/>
                    </a:ext>
                  </a:extLst>
                </a:gridCol>
              </a:tblGrid>
              <a:tr h="1176860">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 </a:t>
                      </a:r>
                      <a:endParaRPr lang="en-GB" sz="180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 </a:t>
                      </a:r>
                      <a:endParaRPr lang="en-GB" sz="180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1</a:t>
                      </a:r>
                      <a:endParaRPr lang="en-GB" sz="1800">
                        <a:effectLst/>
                        <a:latin typeface="+mj-lt"/>
                        <a:ea typeface="Calibri" panose="020F0502020204030204" pitchFamily="34" charset="0"/>
                        <a:cs typeface="Times New Roman" panose="02020603050405020304" pitchFamily="18" charset="0"/>
                      </a:endParaRPr>
                    </a:p>
                  </a:txBody>
                  <a:tcPr marL="59004" marR="59004" marT="0" marB="0">
                    <a:lnL>
                      <a:noFill/>
                    </a:lnL>
                    <a:lnR>
                      <a:noFill/>
                    </a:lnR>
                    <a:lnT>
                      <a:noFill/>
                    </a:lnT>
                    <a:lnB>
                      <a:noFill/>
                    </a:lnB>
                  </a:tcPr>
                </a:tc>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 </a:t>
                      </a:r>
                      <a:endParaRPr lang="en-GB" sz="180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 </a:t>
                      </a:r>
                      <a:endParaRPr lang="en-GB" sz="180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Ρεπόρτερ </a:t>
                      </a:r>
                      <a:r>
                        <a:rPr lang="en-US" sz="1800">
                          <a:effectLst/>
                          <a:latin typeface="+mj-lt"/>
                          <a:ea typeface="Calibri" panose="020F0502020204030204" pitchFamily="34" charset="0"/>
                          <a:cs typeface="Times New Roman" panose="02020603050405020304" pitchFamily="18" charset="0"/>
                        </a:rPr>
                        <a:t>Alpha</a:t>
                      </a:r>
                      <a:r>
                        <a:rPr lang="el-GR" sz="1800">
                          <a:effectLst/>
                          <a:latin typeface="+mj-lt"/>
                          <a:ea typeface="Calibri" panose="020F0502020204030204" pitchFamily="34" charset="0"/>
                          <a:cs typeface="Times New Roman" panose="02020603050405020304" pitchFamily="18" charset="0"/>
                        </a:rPr>
                        <a:t> Κύπρου:</a:t>
                      </a:r>
                      <a:endParaRPr lang="en-GB" sz="1800">
                        <a:effectLst/>
                        <a:latin typeface="+mj-lt"/>
                        <a:ea typeface="Calibri" panose="020F0502020204030204" pitchFamily="34" charset="0"/>
                        <a:cs typeface="Times New Roman" panose="02020603050405020304" pitchFamily="18" charset="0"/>
                      </a:endParaRPr>
                    </a:p>
                  </a:txBody>
                  <a:tcPr marL="59004" marR="59004" marT="0" marB="0">
                    <a:lnL>
                      <a:noFill/>
                    </a:lnL>
                    <a:lnR>
                      <a:noFill/>
                    </a:lnR>
                    <a:lnT>
                      <a:noFill/>
                    </a:lnT>
                    <a:lnB>
                      <a:noFill/>
                    </a:lnB>
                  </a:tcPr>
                </a:tc>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a:t>
                      </a:r>
                      <a:endParaRPr lang="en-GB" sz="1800">
                        <a:effectLst/>
                        <a:latin typeface="+mj-lt"/>
                        <a:ea typeface="Calibri" panose="020F0502020204030204" pitchFamily="34" charset="0"/>
                        <a:cs typeface="Times New Roman" panose="02020603050405020304" pitchFamily="18" charset="0"/>
                      </a:endParaRPr>
                    </a:p>
                    <a:p>
                      <a:pPr algn="just">
                        <a:lnSpc>
                          <a:spcPct val="107000"/>
                        </a:lnSpc>
                        <a:spcAft>
                          <a:spcPts val="800"/>
                        </a:spcAft>
                        <a:tabLst>
                          <a:tab pos="866775" algn="l"/>
                        </a:tabLst>
                      </a:pPr>
                      <a:r>
                        <a:rPr lang="el-GR" sz="1800">
                          <a:effectLst/>
                          <a:latin typeface="+mj-lt"/>
                          <a:ea typeface="Calibri" panose="020F0502020204030204" pitchFamily="34" charset="0"/>
                          <a:cs typeface="Times New Roman" panose="02020603050405020304" pitchFamily="18" charset="0"/>
                        </a:rPr>
                        <a:t>00:24-01:27</a:t>
                      </a:r>
                      <a:endParaRPr lang="en-GB" sz="1800">
                        <a:effectLst/>
                        <a:latin typeface="+mj-lt"/>
                        <a:ea typeface="Calibri" panose="020F0502020204030204" pitchFamily="34" charset="0"/>
                        <a:cs typeface="Times New Roman" panose="02020603050405020304" pitchFamily="18" charset="0"/>
                      </a:endParaRPr>
                    </a:p>
                    <a:p>
                      <a:pPr algn="just">
                        <a:lnSpc>
                          <a:spcPct val="107000"/>
                        </a:lnSpc>
                        <a:spcAft>
                          <a:spcPts val="800"/>
                        </a:spcAft>
                        <a:tabLst>
                          <a:tab pos="866775" algn="l"/>
                        </a:tabLst>
                      </a:pPr>
                      <a:r>
                        <a:rPr lang="el-GR" sz="1800">
                          <a:effectLst/>
                          <a:latin typeface="+mj-lt"/>
                          <a:ea typeface="Calibri" panose="020F0502020204030204" pitchFamily="34" charset="0"/>
                          <a:cs typeface="Times New Roman" panose="02020603050405020304" pitchFamily="18" charset="0"/>
                        </a:rPr>
                        <a:t>((Εικόνες από την παρέλαση για την 25η Μαρτίου, μιλάει από μικρόφωνο με το έμβλημα του τηλεοπτικού σταθμού όπου εργάζεται)) τα βλέμματα στην παρέλαση έκλεψε η σημαιοφόρος του Γυμνασίου Φανερωμένης Ανίσα Μωχάμετ.</a:t>
                      </a:r>
                      <a:endParaRPr lang="en-GB" sz="1800">
                        <a:effectLst/>
                        <a:latin typeface="+mj-lt"/>
                        <a:ea typeface="Calibri" panose="020F0502020204030204" pitchFamily="34" charset="0"/>
                        <a:cs typeface="Times New Roman" panose="02020603050405020304" pitchFamily="18" charset="0"/>
                      </a:endParaRPr>
                    </a:p>
                  </a:txBody>
                  <a:tcPr marL="59004" marR="59004" marT="0" marB="0">
                    <a:lnL>
                      <a:noFill/>
                    </a:lnL>
                    <a:lnR>
                      <a:noFill/>
                    </a:lnR>
                    <a:lnT>
                      <a:noFill/>
                    </a:lnT>
                    <a:lnB>
                      <a:noFill/>
                    </a:lnB>
                  </a:tcPr>
                </a:tc>
                <a:extLst>
                  <a:ext uri="{0D108BD9-81ED-4DB2-BD59-A6C34878D82A}">
                    <a16:rowId xmlns:a16="http://schemas.microsoft.com/office/drawing/2014/main" val="2650466908"/>
                  </a:ext>
                </a:extLst>
              </a:tr>
              <a:tr h="833652">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2</a:t>
                      </a:r>
                      <a:endParaRPr lang="en-GB" sz="1800">
                        <a:effectLst/>
                        <a:latin typeface="+mj-lt"/>
                        <a:ea typeface="Calibri" panose="020F0502020204030204" pitchFamily="34" charset="0"/>
                        <a:cs typeface="Times New Roman" panose="02020603050405020304" pitchFamily="18" charset="0"/>
                      </a:endParaRPr>
                    </a:p>
                  </a:txBody>
                  <a:tcPr marL="59004" marR="59004" marT="0" marB="0">
                    <a:lnL>
                      <a:noFill/>
                    </a:lnL>
                    <a:lnR>
                      <a:noFill/>
                    </a:lnR>
                    <a:lnT>
                      <a:noFill/>
                    </a:lnT>
                    <a:lnB>
                      <a:noFill/>
                    </a:lnB>
                  </a:tcPr>
                </a:tc>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Ανίσα:</a:t>
                      </a:r>
                      <a:endParaRPr lang="en-GB" sz="1800">
                        <a:effectLst/>
                        <a:latin typeface="+mj-lt"/>
                        <a:ea typeface="Calibri" panose="020F0502020204030204" pitchFamily="34" charset="0"/>
                        <a:cs typeface="Times New Roman" panose="02020603050405020304" pitchFamily="18" charset="0"/>
                      </a:endParaRPr>
                    </a:p>
                  </a:txBody>
                  <a:tcPr marL="59004" marR="59004" marT="0" marB="0">
                    <a:lnL>
                      <a:noFill/>
                    </a:lnL>
                    <a:lnR>
                      <a:noFill/>
                    </a:lnR>
                    <a:lnT>
                      <a:noFill/>
                    </a:lnT>
                    <a:lnB>
                      <a:noFill/>
                    </a:lnB>
                  </a:tcPr>
                </a:tc>
                <a:tc>
                  <a:txBody>
                    <a:bodyPr/>
                    <a:lstStyle/>
                    <a:p>
                      <a:pPr algn="just">
                        <a:lnSpc>
                          <a:spcPct val="107000"/>
                        </a:lnSpc>
                        <a:spcAft>
                          <a:spcPts val="800"/>
                        </a:spcAft>
                      </a:pPr>
                      <a:r>
                        <a:rPr lang="el-GR" sz="1800" dirty="0">
                          <a:effectLst/>
                          <a:latin typeface="+mj-lt"/>
                          <a:ea typeface="Calibri" panose="020F0502020204030204" pitchFamily="34" charset="0"/>
                          <a:cs typeface="Times New Roman" panose="02020603050405020304" pitchFamily="18" charset="0"/>
                        </a:rPr>
                        <a:t>((Πλάνο κοντινό στην </a:t>
                      </a:r>
                      <a:r>
                        <a:rPr lang="el-GR" sz="1800" dirty="0" err="1">
                          <a:effectLst/>
                          <a:latin typeface="+mj-lt"/>
                          <a:ea typeface="Calibri" panose="020F0502020204030204" pitchFamily="34" charset="0"/>
                          <a:cs typeface="Times New Roman" panose="02020603050405020304" pitchFamily="18" charset="0"/>
                        </a:rPr>
                        <a:t>Ανίσα</a:t>
                      </a:r>
                      <a:r>
                        <a:rPr lang="el-GR" sz="1800" dirty="0">
                          <a:effectLst/>
                          <a:latin typeface="+mj-lt"/>
                          <a:ea typeface="Calibri" panose="020F0502020204030204" pitchFamily="34" charset="0"/>
                          <a:cs typeface="Times New Roman" panose="02020603050405020304" pitchFamily="18" charset="0"/>
                        </a:rPr>
                        <a:t> μετά την παρέλαση να κρατάει την κυπριακή σημαία και να έχει μαντίλα στα μαλλιά της)) σήμερα είναι η γιορτή της Απελευθέρωσης της Ελλάδας, 25 Μαρτίου (.) και πρέπει να είμαστε περήφανοι επειδή ελευθερώθηκε η Ελλάδα, η πατρίδα μας.</a:t>
                      </a:r>
                      <a:endParaRPr lang="en-GB" sz="1800" dirty="0">
                        <a:effectLst/>
                        <a:latin typeface="+mj-lt"/>
                        <a:ea typeface="Calibri" panose="020F0502020204030204" pitchFamily="34" charset="0"/>
                        <a:cs typeface="Times New Roman" panose="02020603050405020304" pitchFamily="18" charset="0"/>
                      </a:endParaRPr>
                    </a:p>
                  </a:txBody>
                  <a:tcPr marL="59004" marR="59004" marT="0" marB="0">
                    <a:lnL>
                      <a:noFill/>
                    </a:lnL>
                    <a:lnR>
                      <a:noFill/>
                    </a:lnR>
                    <a:lnT>
                      <a:noFill/>
                    </a:lnT>
                    <a:lnB>
                      <a:noFill/>
                    </a:lnB>
                  </a:tcPr>
                </a:tc>
                <a:extLst>
                  <a:ext uri="{0D108BD9-81ED-4DB2-BD59-A6C34878D82A}">
                    <a16:rowId xmlns:a16="http://schemas.microsoft.com/office/drawing/2014/main" val="3626689308"/>
                  </a:ext>
                </a:extLst>
              </a:tr>
              <a:tr h="1675554">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3</a:t>
                      </a:r>
                      <a:endParaRPr lang="en-GB" sz="1800">
                        <a:effectLst/>
                        <a:latin typeface="+mj-lt"/>
                        <a:ea typeface="Calibri" panose="020F0502020204030204" pitchFamily="34" charset="0"/>
                        <a:cs typeface="Times New Roman" panose="02020603050405020304" pitchFamily="18" charset="0"/>
                      </a:endParaRPr>
                    </a:p>
                  </a:txBody>
                  <a:tcPr marL="59004" marR="59004" marT="0" marB="0">
                    <a:lnL>
                      <a:noFill/>
                    </a:lnL>
                    <a:lnR>
                      <a:noFill/>
                    </a:lnR>
                    <a:lnT>
                      <a:noFill/>
                    </a:lnT>
                    <a:lnB>
                      <a:noFill/>
                    </a:lnB>
                  </a:tcPr>
                </a:tc>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Αφηγήτρια:</a:t>
                      </a:r>
                      <a:endParaRPr lang="en-GB" sz="1800">
                        <a:effectLst/>
                        <a:latin typeface="+mj-lt"/>
                        <a:ea typeface="Calibri" panose="020F0502020204030204" pitchFamily="34" charset="0"/>
                        <a:cs typeface="Times New Roman" panose="02020603050405020304" pitchFamily="18" charset="0"/>
                      </a:endParaRPr>
                    </a:p>
                  </a:txBody>
                  <a:tcPr marL="59004" marR="59004" marT="0" marB="0">
                    <a:lnL>
                      <a:noFill/>
                    </a:lnL>
                    <a:lnR>
                      <a:noFill/>
                    </a:lnR>
                    <a:lnT>
                      <a:noFill/>
                    </a:lnT>
                    <a:lnB>
                      <a:noFill/>
                    </a:lnB>
                  </a:tcPr>
                </a:tc>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((Εικόνες από κεντρικό πεζόδρομο της Κύπρου)) η Κύπρος σήμερα. Με τα πολλά και διαφορετικά πρόσωπα ((εναλλασσόμενα πλάνα με μετανάστες αραβικής, ασιατικής, αφρικανικής καταγωγής και γυναικών με παιδιά και μαντίλα να προχωρούν στο δρόμο, επιγραφές στα αγγλικά “</a:t>
                      </a:r>
                      <a:r>
                        <a:rPr lang="en-US" sz="1800">
                          <a:effectLst/>
                          <a:latin typeface="+mj-lt"/>
                          <a:ea typeface="Calibri" panose="020F0502020204030204" pitchFamily="34" charset="0"/>
                          <a:cs typeface="Times New Roman" panose="02020603050405020304" pitchFamily="18" charset="0"/>
                        </a:rPr>
                        <a:t>Money transfer</a:t>
                      </a:r>
                      <a:r>
                        <a:rPr lang="el-GR" sz="1800">
                          <a:effectLst/>
                          <a:latin typeface="+mj-lt"/>
                          <a:ea typeface="Calibri" panose="020F0502020204030204" pitchFamily="34" charset="0"/>
                          <a:cs typeface="Times New Roman" panose="02020603050405020304" pitchFamily="18" charset="0"/>
                        </a:rPr>
                        <a:t>”, πεζοί πλειονοτικοί περπατούν, ένας υπάλληλος καθαρισμού του Δήμου Λευκωσίας με την αντίστοιχη στολή)) (0.2) προσωρινοί; (.) διερχόμενοι; (.) απλοί επισκέπτες; (0.2) όχι όλοι (.) ορισμένοι μεγαλώνουν μαζί μας. Όπως ο Ανδρέας Μισιάρα από την Κένυα.</a:t>
                      </a:r>
                      <a:endParaRPr lang="en-GB" sz="1800">
                        <a:effectLst/>
                        <a:latin typeface="+mj-lt"/>
                        <a:ea typeface="Calibri" panose="020F0502020204030204" pitchFamily="34" charset="0"/>
                        <a:cs typeface="Times New Roman" panose="02020603050405020304" pitchFamily="18" charset="0"/>
                      </a:endParaRPr>
                    </a:p>
                  </a:txBody>
                  <a:tcPr marL="59004" marR="59004" marT="0" marB="0">
                    <a:lnL>
                      <a:noFill/>
                    </a:lnL>
                    <a:lnR>
                      <a:noFill/>
                    </a:lnR>
                    <a:lnT>
                      <a:noFill/>
                    </a:lnT>
                    <a:lnB>
                      <a:noFill/>
                    </a:lnB>
                  </a:tcPr>
                </a:tc>
                <a:extLst>
                  <a:ext uri="{0D108BD9-81ED-4DB2-BD59-A6C34878D82A}">
                    <a16:rowId xmlns:a16="http://schemas.microsoft.com/office/drawing/2014/main" val="442860990"/>
                  </a:ext>
                </a:extLst>
              </a:tr>
              <a:tr h="665272">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4</a:t>
                      </a:r>
                      <a:endParaRPr lang="en-GB" sz="1800">
                        <a:effectLst/>
                        <a:latin typeface="+mj-lt"/>
                        <a:ea typeface="Calibri" panose="020F0502020204030204" pitchFamily="34" charset="0"/>
                        <a:cs typeface="Times New Roman" panose="02020603050405020304" pitchFamily="18" charset="0"/>
                      </a:endParaRPr>
                    </a:p>
                  </a:txBody>
                  <a:tcPr marL="59004" marR="59004" marT="0" marB="0">
                    <a:lnL>
                      <a:noFill/>
                    </a:lnL>
                    <a:lnR>
                      <a:noFill/>
                    </a:lnR>
                    <a:lnT>
                      <a:noFill/>
                    </a:lnT>
                    <a:lnB>
                      <a:noFill/>
                    </a:lnB>
                  </a:tcPr>
                </a:tc>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Ανδρέας:</a:t>
                      </a:r>
                      <a:endParaRPr lang="en-GB" sz="1800">
                        <a:effectLst/>
                        <a:latin typeface="+mj-lt"/>
                        <a:ea typeface="Calibri" panose="020F0502020204030204" pitchFamily="34" charset="0"/>
                        <a:cs typeface="Times New Roman" panose="02020603050405020304" pitchFamily="18" charset="0"/>
                      </a:endParaRPr>
                    </a:p>
                  </a:txBody>
                  <a:tcPr marL="59004" marR="59004" marT="0" marB="0">
                    <a:lnL>
                      <a:noFill/>
                    </a:lnL>
                    <a:lnR>
                      <a:noFill/>
                    </a:lnR>
                    <a:lnT>
                      <a:noFill/>
                    </a:lnT>
                    <a:lnB>
                      <a:noFill/>
                    </a:lnB>
                  </a:tcPr>
                </a:tc>
                <a:tc>
                  <a:txBody>
                    <a:bodyPr/>
                    <a:lstStyle/>
                    <a:p>
                      <a:pPr algn="just">
                        <a:lnSpc>
                          <a:spcPct val="107000"/>
                        </a:lnSpc>
                        <a:spcAft>
                          <a:spcPts val="800"/>
                        </a:spcAft>
                      </a:pPr>
                      <a:r>
                        <a:rPr lang="el-GR" sz="1800" dirty="0">
                          <a:effectLst/>
                          <a:latin typeface="+mj-lt"/>
                          <a:ea typeface="Calibri" panose="020F0502020204030204" pitchFamily="34" charset="0"/>
                          <a:cs typeface="Times New Roman" panose="02020603050405020304" pitchFamily="18" charset="0"/>
                        </a:rPr>
                        <a:t>((Μεσαίο πλάνο στον Ανδρέα, κάθεται σε ένα πάρκο με </a:t>
                      </a:r>
                      <a:r>
                        <a:rPr lang="el-GR" sz="1800" dirty="0" err="1">
                          <a:effectLst/>
                          <a:latin typeface="+mj-lt"/>
                          <a:ea typeface="Calibri" panose="020F0502020204030204" pitchFamily="34" charset="0"/>
                          <a:cs typeface="Times New Roman" panose="02020603050405020304" pitchFamily="18" charset="0"/>
                        </a:rPr>
                        <a:t>γκραφίτι</a:t>
                      </a:r>
                      <a:r>
                        <a:rPr lang="el-GR" sz="1800" dirty="0">
                          <a:effectLst/>
                          <a:latin typeface="+mj-lt"/>
                          <a:ea typeface="Calibri" panose="020F0502020204030204" pitchFamily="34" charset="0"/>
                          <a:cs typeface="Times New Roman" panose="02020603050405020304" pitchFamily="18" charset="0"/>
                        </a:rPr>
                        <a:t>)) το όνομά μου είναι Αντρέας (.) </a:t>
                      </a:r>
                      <a:r>
                        <a:rPr lang="el-GR" sz="1800" b="0" dirty="0">
                          <a:effectLst/>
                          <a:latin typeface="+mj-lt"/>
                          <a:ea typeface="Calibri" panose="020F0502020204030204" pitchFamily="34" charset="0"/>
                          <a:cs typeface="Times New Roman" panose="02020603050405020304" pitchFamily="18" charset="0"/>
                        </a:rPr>
                        <a:t>είμαι τώρα είκοσι τέσσερα </a:t>
                      </a:r>
                      <a:r>
                        <a:rPr lang="el-GR" sz="1800" b="0" dirty="0" err="1">
                          <a:effectLst/>
                          <a:latin typeface="+mj-lt"/>
                          <a:ea typeface="Calibri" panose="020F0502020204030204" pitchFamily="34" charset="0"/>
                          <a:cs typeface="Times New Roman" panose="02020603050405020304" pitchFamily="18" charset="0"/>
                        </a:rPr>
                        <a:t>χρονώ</a:t>
                      </a:r>
                      <a:r>
                        <a:rPr lang="el-GR" sz="1800" b="0" dirty="0">
                          <a:effectLst/>
                          <a:latin typeface="+mj-lt"/>
                          <a:ea typeface="Calibri" panose="020F0502020204030204" pitchFamily="34" charset="0"/>
                          <a:cs typeface="Times New Roman" panose="02020603050405020304" pitchFamily="18" charset="0"/>
                        </a:rPr>
                        <a:t> /να κλείσω είκοσι τέσσερα (0.3.) ήρθα Κύπρο από εννιά </a:t>
                      </a:r>
                      <a:r>
                        <a:rPr lang="el-GR" sz="1800" b="0" dirty="0" err="1">
                          <a:effectLst/>
                          <a:latin typeface="+mj-lt"/>
                          <a:ea typeface="Calibri" panose="020F0502020204030204" pitchFamily="34" charset="0"/>
                          <a:cs typeface="Times New Roman" panose="02020603050405020304" pitchFamily="18" charset="0"/>
                        </a:rPr>
                        <a:t>χρονώ</a:t>
                      </a:r>
                      <a:r>
                        <a:rPr lang="el-GR" sz="1800" b="0" dirty="0">
                          <a:effectLst/>
                          <a:latin typeface="+mj-lt"/>
                          <a:ea typeface="Calibri" panose="020F0502020204030204" pitchFamily="34" charset="0"/>
                          <a:cs typeface="Times New Roman" panose="02020603050405020304" pitchFamily="18" charset="0"/>
                        </a:rPr>
                        <a:t>.</a:t>
                      </a:r>
                      <a:endParaRPr lang="en-GB" sz="1800" b="0" dirty="0">
                        <a:effectLst/>
                        <a:latin typeface="+mj-lt"/>
                        <a:ea typeface="Calibri" panose="020F0502020204030204" pitchFamily="34" charset="0"/>
                        <a:cs typeface="Times New Roman" panose="02020603050405020304" pitchFamily="18" charset="0"/>
                      </a:endParaRPr>
                    </a:p>
                  </a:txBody>
                  <a:tcPr marL="59004" marR="59004" marT="0" marB="0">
                    <a:lnL>
                      <a:noFill/>
                    </a:lnL>
                    <a:lnR>
                      <a:noFill/>
                    </a:lnR>
                    <a:lnT>
                      <a:noFill/>
                    </a:lnT>
                    <a:lnB>
                      <a:noFill/>
                    </a:lnB>
                  </a:tcPr>
                </a:tc>
                <a:extLst>
                  <a:ext uri="{0D108BD9-81ED-4DB2-BD59-A6C34878D82A}">
                    <a16:rowId xmlns:a16="http://schemas.microsoft.com/office/drawing/2014/main" val="2107718183"/>
                  </a:ext>
                </a:extLst>
              </a:tr>
            </a:tbl>
          </a:graphicData>
        </a:graphic>
      </p:graphicFrame>
    </p:spTree>
    <p:extLst>
      <p:ext uri="{BB962C8B-B14F-4D97-AF65-F5344CB8AC3E}">
        <p14:creationId xmlns:p14="http://schemas.microsoft.com/office/powerpoint/2010/main" val="204773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17</a:t>
            </a:fld>
            <a:endParaRPr lang="en-GB"/>
          </a:p>
        </p:txBody>
      </p:sp>
      <p:graphicFrame>
        <p:nvGraphicFramePr>
          <p:cNvPr id="12" name="Table 11">
            <a:extLst>
              <a:ext uri="{FF2B5EF4-FFF2-40B4-BE49-F238E27FC236}">
                <a16:creationId xmlns:a16="http://schemas.microsoft.com/office/drawing/2014/main" id="{145AF001-3D58-4DF7-9BE8-581621B9B093}"/>
              </a:ext>
            </a:extLst>
          </p:cNvPr>
          <p:cNvGraphicFramePr>
            <a:graphicFrameLocks noGrp="1"/>
          </p:cNvGraphicFramePr>
          <p:nvPr>
            <p:extLst>
              <p:ext uri="{D42A27DB-BD31-4B8C-83A1-F6EECF244321}">
                <p14:modId xmlns:p14="http://schemas.microsoft.com/office/powerpoint/2010/main" val="961908597"/>
              </p:ext>
            </p:extLst>
          </p:nvPr>
        </p:nvGraphicFramePr>
        <p:xfrm>
          <a:off x="578226" y="649024"/>
          <a:ext cx="10934083" cy="5166615"/>
        </p:xfrm>
        <a:graphic>
          <a:graphicData uri="http://schemas.openxmlformats.org/drawingml/2006/table">
            <a:tbl>
              <a:tblPr firstRow="1" firstCol="1" bandRow="1"/>
              <a:tblGrid>
                <a:gridCol w="658906">
                  <a:extLst>
                    <a:ext uri="{9D8B030D-6E8A-4147-A177-3AD203B41FA5}">
                      <a16:colId xmlns:a16="http://schemas.microsoft.com/office/drawing/2014/main" val="296697666"/>
                    </a:ext>
                  </a:extLst>
                </a:gridCol>
                <a:gridCol w="2124635">
                  <a:extLst>
                    <a:ext uri="{9D8B030D-6E8A-4147-A177-3AD203B41FA5}">
                      <a16:colId xmlns:a16="http://schemas.microsoft.com/office/drawing/2014/main" val="1779734631"/>
                    </a:ext>
                  </a:extLst>
                </a:gridCol>
                <a:gridCol w="8150542">
                  <a:extLst>
                    <a:ext uri="{9D8B030D-6E8A-4147-A177-3AD203B41FA5}">
                      <a16:colId xmlns:a16="http://schemas.microsoft.com/office/drawing/2014/main" val="2487798105"/>
                    </a:ext>
                  </a:extLst>
                </a:gridCol>
              </a:tblGrid>
              <a:tr h="1213775">
                <a:tc>
                  <a:txBody>
                    <a:bodyPr/>
                    <a:lstStyle/>
                    <a:p>
                      <a:pPr algn="just">
                        <a:lnSpc>
                          <a:spcPct val="107000"/>
                        </a:lnSpc>
                        <a:spcAft>
                          <a:spcPts val="800"/>
                        </a:spcAft>
                      </a:pPr>
                      <a:r>
                        <a:rPr lang="el-GR" sz="1800" dirty="0">
                          <a:effectLst/>
                          <a:latin typeface="+mj-lt"/>
                          <a:ea typeface="Calibri" panose="020F0502020204030204" pitchFamily="34" charset="0"/>
                          <a:cs typeface="Times New Roman" panose="02020603050405020304" pitchFamily="18" charset="0"/>
                        </a:rPr>
                        <a:t>5</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Αφηγήτρια:</a:t>
                      </a:r>
                      <a:endParaRPr lang="en-GB" sz="18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800"/>
                        </a:spcAft>
                      </a:pPr>
                      <a:r>
                        <a:rPr lang="el-GR" sz="1800" dirty="0">
                          <a:effectLst/>
                          <a:latin typeface="+mj-lt"/>
                          <a:ea typeface="Calibri" panose="020F0502020204030204" pitchFamily="34" charset="0"/>
                          <a:cs typeface="Times New Roman" panose="02020603050405020304" pitchFamily="18" charset="0"/>
                        </a:rPr>
                        <a:t>((Πλάνα από οικογενειακές φωτογραφίες από Αφρική με παραδοσιακές στολές)) ο πατέρας του Ανδρέα ήταν εκείνος που πρώτος αποφάσισε να φύγει από την πατρίδα του, την Κένυα, για μια καλύτερη ζωή ((φωτογραφία από γενέθλια με τούρτα και κεράκια)) (.) λίγα χρόνια αργότερα ακολούθησε και η υπόλοιπη οικογένειά του.</a:t>
                      </a:r>
                      <a:endParaRPr lang="en-GB"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effectLst/>
                          <a:latin typeface="+mj-lt"/>
                          <a:ea typeface="Calibri" panose="020F0502020204030204" pitchFamily="34" charset="0"/>
                          <a:cs typeface="Times New Roman" panose="02020603050405020304" pitchFamily="18" charset="0"/>
                        </a:rPr>
                        <a:t>(…)</a:t>
                      </a:r>
                      <a:endParaRPr lang="en-GB"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tabLst>
                          <a:tab pos="866775" algn="l"/>
                        </a:tabLst>
                      </a:pPr>
                      <a:r>
                        <a:rPr lang="el-GR" sz="1800" dirty="0">
                          <a:effectLst/>
                          <a:latin typeface="+mj-lt"/>
                          <a:ea typeface="Calibri" panose="020F0502020204030204" pitchFamily="34" charset="0"/>
                          <a:cs typeface="Times New Roman" panose="02020603050405020304" pitchFamily="18" charset="0"/>
                        </a:rPr>
                        <a:t>02:03-03:30</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50466908"/>
                  </a:ext>
                </a:extLst>
              </a:tr>
              <a:tr h="833652">
                <a:tc>
                  <a:txBody>
                    <a:bodyPr/>
                    <a:lstStyle/>
                    <a:p>
                      <a:pPr algn="just">
                        <a:lnSpc>
                          <a:spcPct val="107000"/>
                        </a:lnSpc>
                        <a:spcAft>
                          <a:spcPts val="800"/>
                        </a:spcAft>
                      </a:pPr>
                      <a:r>
                        <a:rPr lang="el-GR" sz="1800" dirty="0">
                          <a:effectLst/>
                          <a:latin typeface="+mj-lt"/>
                          <a:ea typeface="Calibri" panose="020F0502020204030204" pitchFamily="34" charset="0"/>
                          <a:cs typeface="Times New Roman" panose="02020603050405020304" pitchFamily="18" charset="0"/>
                        </a:rPr>
                        <a:t>6</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800"/>
                        </a:spcAft>
                      </a:pPr>
                      <a:r>
                        <a:rPr lang="el-GR" sz="1800" dirty="0">
                          <a:effectLst/>
                          <a:latin typeface="+mj-lt"/>
                          <a:ea typeface="Calibri" panose="020F0502020204030204" pitchFamily="34" charset="0"/>
                          <a:cs typeface="Times New Roman" panose="02020603050405020304" pitchFamily="18" charset="0"/>
                        </a:rPr>
                        <a:t>Αφηγήτρια: </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800"/>
                        </a:spcAft>
                      </a:pPr>
                      <a:r>
                        <a:rPr lang="el-GR" sz="1800" dirty="0">
                          <a:effectLst/>
                          <a:latin typeface="+mj-lt"/>
                          <a:ea typeface="Calibri" panose="020F0502020204030204" pitchFamily="34" charset="0"/>
                          <a:cs typeface="Times New Roman" panose="02020603050405020304" pitchFamily="18" charset="0"/>
                        </a:rPr>
                        <a:t>((Μεσαία και μακρινά πλάνα από την αφηγήτρια </a:t>
                      </a:r>
                      <a:r>
                        <a:rPr lang="el-GR" sz="1800" b="1" dirty="0">
                          <a:effectLst/>
                          <a:latin typeface="+mj-lt"/>
                          <a:ea typeface="Calibri" panose="020F0502020204030204" pitchFamily="34" charset="0"/>
                          <a:cs typeface="Times New Roman" panose="02020603050405020304" pitchFamily="18" charset="0"/>
                        </a:rPr>
                        <a:t>να περπατάει και να παρατηρεί </a:t>
                      </a:r>
                      <a:r>
                        <a:rPr lang="el-GR" sz="1800" dirty="0">
                          <a:effectLst/>
                          <a:latin typeface="+mj-lt"/>
                          <a:ea typeface="Calibri" panose="020F0502020204030204" pitchFamily="34" charset="0"/>
                          <a:cs typeface="Times New Roman" panose="02020603050405020304" pitchFamily="18" charset="0"/>
                        </a:rPr>
                        <a:t>στον δρόμο)) τα λόγια του Ανδρέα με παρακινούν </a:t>
                      </a:r>
                      <a:r>
                        <a:rPr lang="el-GR" sz="1800" b="1" dirty="0">
                          <a:effectLst/>
                          <a:latin typeface="+mj-lt"/>
                          <a:ea typeface="Calibri" panose="020F0502020204030204" pitchFamily="34" charset="0"/>
                          <a:cs typeface="Times New Roman" panose="02020603050405020304" pitchFamily="18" charset="0"/>
                        </a:rPr>
                        <a:t>να αναζητήσω και να γνωρίσω </a:t>
                      </a:r>
                      <a:r>
                        <a:rPr lang="el-GR" sz="1800" dirty="0">
                          <a:effectLst/>
                          <a:latin typeface="+mj-lt"/>
                          <a:ea typeface="Calibri" panose="020F0502020204030204" pitchFamily="34" charset="0"/>
                          <a:cs typeface="Times New Roman" panose="02020603050405020304" pitchFamily="18" charset="0"/>
                        </a:rPr>
                        <a:t>τον κόσμο των ανθρώπων που δίνουν διαφορετικό χρώμα στην κυπριακή κοινωνία ((μεσαία πλάνα της αφηγήτριας να μιλάει φιλικά με έναν μετανάστη </a:t>
                      </a:r>
                      <a:r>
                        <a:rPr lang="el-GR" sz="1800" b="1" dirty="0">
                          <a:effectLst/>
                          <a:latin typeface="+mj-lt"/>
                          <a:ea typeface="Calibri" panose="020F0502020204030204" pitchFamily="34" charset="0"/>
                          <a:cs typeface="Times New Roman" panose="02020603050405020304" pitchFamily="18" charset="0"/>
                        </a:rPr>
                        <a:t>υπάλληλο σε κρεοπωλείο</a:t>
                      </a:r>
                      <a:r>
                        <a:rPr lang="el-GR" sz="1800" dirty="0">
                          <a:effectLst/>
                          <a:latin typeface="+mj-lt"/>
                          <a:ea typeface="Calibri" panose="020F0502020204030204" pitchFamily="34" charset="0"/>
                          <a:cs typeface="Times New Roman" panose="02020603050405020304" pitchFamily="18" charset="0"/>
                        </a:rPr>
                        <a:t>)) (.) όπως το δεκαεξάχρονο κορίτσι που είδα στην τηλεόραση με την </a:t>
                      </a:r>
                      <a:r>
                        <a:rPr lang="el-GR" sz="1800" b="1" dirty="0">
                          <a:effectLst/>
                          <a:latin typeface="+mj-lt"/>
                          <a:ea typeface="Calibri" panose="020F0502020204030204" pitchFamily="34" charset="0"/>
                          <a:cs typeface="Times New Roman" panose="02020603050405020304" pitchFamily="18" charset="0"/>
                        </a:rPr>
                        <a:t>πολύχρωμη μαντίλα</a:t>
                      </a:r>
                      <a:r>
                        <a:rPr lang="el-GR" sz="1800" dirty="0">
                          <a:effectLst/>
                          <a:latin typeface="+mj-lt"/>
                          <a:ea typeface="Calibri" panose="020F0502020204030204" pitchFamily="34" charset="0"/>
                          <a:cs typeface="Times New Roman" panose="02020603050405020304" pitchFamily="18" charset="0"/>
                        </a:rPr>
                        <a:t> </a:t>
                      </a:r>
                      <a:r>
                        <a:rPr lang="el-GR" sz="1800" b="1" dirty="0">
                          <a:effectLst/>
                          <a:latin typeface="+mj-lt"/>
                          <a:ea typeface="Calibri" panose="020F0502020204030204" pitchFamily="34" charset="0"/>
                          <a:cs typeface="Times New Roman" panose="02020603050405020304" pitchFamily="18" charset="0"/>
                        </a:rPr>
                        <a:t>σημαιοφόρο</a:t>
                      </a:r>
                      <a:r>
                        <a:rPr lang="el-GR" sz="1800" dirty="0">
                          <a:effectLst/>
                          <a:latin typeface="+mj-lt"/>
                          <a:ea typeface="Calibri" panose="020F0502020204030204" pitchFamily="34" charset="0"/>
                          <a:cs typeface="Times New Roman" panose="02020603050405020304" pitchFamily="18" charset="0"/>
                        </a:rPr>
                        <a:t> στην παρέλαση με την κυπριακή σημαία ((πλάνα από την παρέλαση και από την </a:t>
                      </a:r>
                      <a:r>
                        <a:rPr lang="el-GR" sz="1800" dirty="0" err="1">
                          <a:effectLst/>
                          <a:latin typeface="+mj-lt"/>
                          <a:ea typeface="Calibri" panose="020F0502020204030204" pitchFamily="34" charset="0"/>
                          <a:cs typeface="Times New Roman" panose="02020603050405020304" pitchFamily="18" charset="0"/>
                        </a:rPr>
                        <a:t>Ανίσα</a:t>
                      </a:r>
                      <a:r>
                        <a:rPr lang="el-GR" sz="1800" dirty="0">
                          <a:effectLst/>
                          <a:latin typeface="+mj-lt"/>
                          <a:ea typeface="Calibri" panose="020F0502020204030204" pitchFamily="34" charset="0"/>
                          <a:cs typeface="Times New Roman" panose="02020603050405020304" pitchFamily="18" charset="0"/>
                        </a:rPr>
                        <a:t> να κρατάει την κυπριακή και την ελληνική σημαία)) (.) </a:t>
                      </a:r>
                      <a:r>
                        <a:rPr lang="el-GR" sz="1800" b="1" dirty="0">
                          <a:effectLst/>
                          <a:latin typeface="+mj-lt"/>
                          <a:ea typeface="Calibri" panose="020F0502020204030204" pitchFamily="34" charset="0"/>
                          <a:cs typeface="Times New Roman" panose="02020603050405020304" pitchFamily="18" charset="0"/>
                        </a:rPr>
                        <a:t>μαθαίνω</a:t>
                      </a:r>
                      <a:r>
                        <a:rPr lang="el-GR" sz="1800" dirty="0">
                          <a:effectLst/>
                          <a:latin typeface="+mj-lt"/>
                          <a:ea typeface="Calibri" panose="020F0502020204030204" pitchFamily="34" charset="0"/>
                          <a:cs typeface="Times New Roman" panose="02020603050405020304" pitchFamily="18" charset="0"/>
                        </a:rPr>
                        <a:t> ότι κατάγεται από τη Σομαλία (.) την αναζητώ στις γειτονιές της παλιάς Λευκωσίας κοντά στο σχολείο της (.) θέλω να τη γνωρίσω. Ποια είναι; Πώς μεγαλώνει; Τι νιώθει για τη σημαία; Τι είναι γι’ αυτήν η μαντίλα; ((δείχνει την </a:t>
                      </a:r>
                      <a:r>
                        <a:rPr lang="el-GR" sz="1800" dirty="0" err="1">
                          <a:effectLst/>
                          <a:latin typeface="+mj-lt"/>
                          <a:ea typeface="Calibri" panose="020F0502020204030204" pitchFamily="34" charset="0"/>
                          <a:cs typeface="Times New Roman" panose="02020603050405020304" pitchFamily="18" charset="0"/>
                        </a:rPr>
                        <a:t>Ανίσα</a:t>
                      </a:r>
                      <a:r>
                        <a:rPr lang="el-GR" sz="1800" dirty="0">
                          <a:effectLst/>
                          <a:latin typeface="+mj-lt"/>
                          <a:ea typeface="Calibri" panose="020F0502020204030204" pitchFamily="34" charset="0"/>
                          <a:cs typeface="Times New Roman" panose="02020603050405020304" pitchFamily="18" charset="0"/>
                        </a:rPr>
                        <a:t> σε τοίχους με </a:t>
                      </a:r>
                      <a:r>
                        <a:rPr lang="en-US" sz="1800" dirty="0">
                          <a:effectLst/>
                          <a:latin typeface="+mj-lt"/>
                          <a:ea typeface="Calibri" panose="020F0502020204030204" pitchFamily="34" charset="0"/>
                          <a:cs typeface="Times New Roman" panose="02020603050405020304" pitchFamily="18" charset="0"/>
                        </a:rPr>
                        <a:t>murals</a:t>
                      </a:r>
                      <a:r>
                        <a:rPr lang="el-GR" sz="1800" dirty="0">
                          <a:effectLst/>
                          <a:latin typeface="+mj-lt"/>
                          <a:ea typeface="Calibri" panose="020F0502020204030204" pitchFamily="34" charset="0"/>
                          <a:cs typeface="Times New Roman" panose="02020603050405020304" pitchFamily="18" charset="0"/>
                        </a:rPr>
                        <a:t> και να χαμογελάει))</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626689308"/>
                  </a:ext>
                </a:extLst>
              </a:tr>
            </a:tbl>
          </a:graphicData>
        </a:graphic>
      </p:graphicFrame>
    </p:spTree>
    <p:extLst>
      <p:ext uri="{BB962C8B-B14F-4D97-AF65-F5344CB8AC3E}">
        <p14:creationId xmlns:p14="http://schemas.microsoft.com/office/powerpoint/2010/main" val="1288639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18</a:t>
            </a:fld>
            <a:endParaRPr lang="en-GB"/>
          </a:p>
        </p:txBody>
      </p:sp>
      <p:graphicFrame>
        <p:nvGraphicFramePr>
          <p:cNvPr id="7" name="Table 6">
            <a:extLst>
              <a:ext uri="{FF2B5EF4-FFF2-40B4-BE49-F238E27FC236}">
                <a16:creationId xmlns:a16="http://schemas.microsoft.com/office/drawing/2014/main" id="{22316D9D-6BD5-43BD-A6EE-11B545403C99}"/>
              </a:ext>
            </a:extLst>
          </p:cNvPr>
          <p:cNvGraphicFramePr>
            <a:graphicFrameLocks noGrp="1"/>
          </p:cNvGraphicFramePr>
          <p:nvPr>
            <p:extLst>
              <p:ext uri="{D42A27DB-BD31-4B8C-83A1-F6EECF244321}">
                <p14:modId xmlns:p14="http://schemas.microsoft.com/office/powerpoint/2010/main" val="1381667307"/>
              </p:ext>
            </p:extLst>
          </p:nvPr>
        </p:nvGraphicFramePr>
        <p:xfrm>
          <a:off x="331694" y="399255"/>
          <a:ext cx="11528611" cy="5817459"/>
        </p:xfrm>
        <a:graphic>
          <a:graphicData uri="http://schemas.openxmlformats.org/drawingml/2006/table">
            <a:tbl>
              <a:tblPr firstRow="1" firstCol="1" bandRow="1"/>
              <a:tblGrid>
                <a:gridCol w="718454">
                  <a:extLst>
                    <a:ext uri="{9D8B030D-6E8A-4147-A177-3AD203B41FA5}">
                      <a16:colId xmlns:a16="http://schemas.microsoft.com/office/drawing/2014/main" val="2725719770"/>
                    </a:ext>
                  </a:extLst>
                </a:gridCol>
                <a:gridCol w="2206778">
                  <a:extLst>
                    <a:ext uri="{9D8B030D-6E8A-4147-A177-3AD203B41FA5}">
                      <a16:colId xmlns:a16="http://schemas.microsoft.com/office/drawing/2014/main" val="454845995"/>
                    </a:ext>
                  </a:extLst>
                </a:gridCol>
                <a:gridCol w="8603379">
                  <a:extLst>
                    <a:ext uri="{9D8B030D-6E8A-4147-A177-3AD203B41FA5}">
                      <a16:colId xmlns:a16="http://schemas.microsoft.com/office/drawing/2014/main" val="2379793421"/>
                    </a:ext>
                  </a:extLst>
                </a:gridCol>
              </a:tblGrid>
              <a:tr h="4008097">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7</a:t>
                      </a:r>
                      <a:endParaRPr lang="en-GB" sz="1800">
                        <a:effectLst/>
                        <a:latin typeface="+mj-lt"/>
                        <a:ea typeface="Calibri" panose="020F0502020204030204" pitchFamily="34" charset="0"/>
                        <a:cs typeface="Times New Roman" panose="02020603050405020304" pitchFamily="18" charset="0"/>
                      </a:endParaRPr>
                    </a:p>
                  </a:txBody>
                  <a:tcPr marL="52688" marR="52688" marT="0" marB="0">
                    <a:lnL>
                      <a:noFill/>
                    </a:lnL>
                    <a:lnR>
                      <a:noFill/>
                    </a:lnR>
                    <a:lnT>
                      <a:noFill/>
                    </a:lnT>
                    <a:lnB>
                      <a:noFill/>
                    </a:lnB>
                  </a:tcPr>
                </a:tc>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Ανίσα:</a:t>
                      </a:r>
                      <a:endParaRPr lang="en-GB" sz="1800">
                        <a:effectLst/>
                        <a:latin typeface="+mj-lt"/>
                        <a:ea typeface="Calibri" panose="020F0502020204030204" pitchFamily="34" charset="0"/>
                        <a:cs typeface="Times New Roman" panose="02020603050405020304" pitchFamily="18" charset="0"/>
                      </a:endParaRPr>
                    </a:p>
                  </a:txBody>
                  <a:tcPr marL="52688" marR="52688" marT="0" marB="0">
                    <a:lnL>
                      <a:noFill/>
                    </a:lnL>
                    <a:lnR>
                      <a:noFill/>
                    </a:lnR>
                    <a:lnT>
                      <a:noFill/>
                    </a:lnT>
                    <a:lnB>
                      <a:noFill/>
                    </a:lnB>
                  </a:tcPr>
                </a:tc>
                <a:tc>
                  <a:txBody>
                    <a:bodyPr/>
                    <a:lstStyle/>
                    <a:p>
                      <a:pPr algn="just">
                        <a:lnSpc>
                          <a:spcPct val="107000"/>
                        </a:lnSpc>
                        <a:spcAft>
                          <a:spcPts val="800"/>
                        </a:spcAft>
                      </a:pPr>
                      <a:r>
                        <a:rPr lang="el-GR" sz="1800" b="0" dirty="0">
                          <a:effectLst/>
                          <a:latin typeface="+mj-lt"/>
                          <a:ea typeface="Calibri" panose="020F0502020204030204" pitchFamily="34" charset="0"/>
                          <a:cs typeface="Times New Roman" panose="02020603050405020304" pitchFamily="18" charset="0"/>
                        </a:rPr>
                        <a:t>((Κοντινό στην </a:t>
                      </a:r>
                      <a:r>
                        <a:rPr lang="el-GR" sz="1800" b="0" dirty="0" err="1">
                          <a:effectLst/>
                          <a:latin typeface="+mj-lt"/>
                          <a:ea typeface="Calibri" panose="020F0502020204030204" pitchFamily="34" charset="0"/>
                          <a:cs typeface="Times New Roman" panose="02020603050405020304" pitchFamily="18" charset="0"/>
                        </a:rPr>
                        <a:t>Ανίσα</a:t>
                      </a:r>
                      <a:r>
                        <a:rPr lang="el-GR" sz="1800" b="0" dirty="0">
                          <a:effectLst/>
                          <a:latin typeface="+mj-lt"/>
                          <a:ea typeface="Calibri" panose="020F0502020204030204" pitchFamily="34" charset="0"/>
                          <a:cs typeface="Times New Roman" panose="02020603050405020304" pitchFamily="18" charset="0"/>
                        </a:rPr>
                        <a:t> από τον προαύλιο χώρο του σχολείου της, φορώντας μαντίλα)) ένιωθα χαρά. Ότι κρατούσα μια σημαία, βγήκα η τρίτη καλύτερη της τάξης μου σε αυτά τα τρία χρόνια (.) ένιωθα (0.3) περήφανη (0.2) για μένα. Έχω την Κύπρο μου ((στους υπότιτλους στα αγγλικά το κτητικό προσδιοριστικό της Κύπρου </a:t>
                      </a:r>
                      <a:r>
                        <a:rPr lang="en-US" sz="1800" b="0" dirty="0">
                          <a:effectLst/>
                          <a:latin typeface="+mj-lt"/>
                          <a:ea typeface="Calibri" panose="020F0502020204030204" pitchFamily="34" charset="0"/>
                          <a:cs typeface="Times New Roman" panose="02020603050405020304" pitchFamily="18" charset="0"/>
                        </a:rPr>
                        <a:t>my Cyprus</a:t>
                      </a:r>
                      <a:r>
                        <a:rPr lang="el-GR" sz="1800" b="0" dirty="0">
                          <a:effectLst/>
                          <a:latin typeface="+mj-lt"/>
                          <a:ea typeface="Calibri" panose="020F0502020204030204" pitchFamily="34" charset="0"/>
                          <a:cs typeface="Times New Roman" panose="02020603050405020304" pitchFamily="18" charset="0"/>
                        </a:rPr>
                        <a:t> είναι σε εισαγωγικά)) όπως, σαν δεύτερη πατρίδα. (0.3) την έχω σαν τη χώρα μου ας πούμε. (0.3) ((αναφερόμενη στη μαντίλα)) είναι κάτι που φοράμε για να κρύψουμε τα μαλλιά μας, τα αφτιά μας και το λαιμό. Συνήθως τη φοράνε οι γυναίκες, επειδή (.) οι άντρες τι να κάτσουν να κρύψουν; ((γελώντας)) Εντάξει, όποιος με βλέπει στην αρχή ρωτάει «Για κόρη, γιατί φοράς αυτό το πράμα; Τι είναι;» (0.3) εγώ τους λέω ότι είναι μαντίλα, ε (.) πρέπει να το φοράω για θρησκευτικούς λόγους. Και (.) στην αρχή όλοι μου έλεγαν «γιατί το φοράς;», επειδή ήταν από 15 και πάνω</a:t>
                      </a:r>
                      <a:r>
                        <a:rPr lang="en-GB" sz="1800" b="0" dirty="0">
                          <a:effectLst/>
                          <a:latin typeface="+mj-lt"/>
                          <a:ea typeface="Calibri" panose="020F0502020204030204" pitchFamily="34" charset="0"/>
                          <a:cs typeface="Times New Roman" panose="02020603050405020304" pitchFamily="18" charset="0"/>
                        </a:rPr>
                        <a:t> </a:t>
                      </a:r>
                      <a:r>
                        <a:rPr lang="el-GR" sz="1800" b="0" dirty="0">
                          <a:effectLst/>
                          <a:latin typeface="+mj-lt"/>
                          <a:ea typeface="Calibri" panose="020F0502020204030204" pitchFamily="34" charset="0"/>
                          <a:cs typeface="Times New Roman" panose="02020603050405020304" pitchFamily="18" charset="0"/>
                        </a:rPr>
                        <a:t>(εννοεί υποχρεωτικό, </a:t>
                      </a:r>
                      <a:r>
                        <a:rPr lang="el-GR" sz="1800" b="0" dirty="0" err="1">
                          <a:effectLst/>
                          <a:latin typeface="+mj-lt"/>
                          <a:ea typeface="Calibri" panose="020F0502020204030204" pitchFamily="34" charset="0"/>
                          <a:cs typeface="Times New Roman" panose="02020603050405020304" pitchFamily="18" charset="0"/>
                        </a:rPr>
                        <a:t>ανώ</a:t>
                      </a:r>
                      <a:r>
                        <a:rPr lang="el-GR" sz="1800" b="0" dirty="0">
                          <a:effectLst/>
                          <a:latin typeface="+mj-lt"/>
                          <a:ea typeface="Calibri" panose="020F0502020204030204" pitchFamily="34" charset="0"/>
                          <a:cs typeface="Times New Roman" panose="02020603050405020304" pitchFamily="18" charset="0"/>
                        </a:rPr>
                        <a:t> εκείνη ήταν μικρότερη), κι εγώ λέω «μου αρέσει και θέλω να το φοράω, έχετε πρόβλημα;» (0.2) Και λένε «όχι».</a:t>
                      </a:r>
                      <a:endParaRPr lang="en-GB" sz="1800" b="0" dirty="0">
                        <a:effectLst/>
                        <a:latin typeface="+mj-lt"/>
                        <a:ea typeface="Calibri" panose="020F0502020204030204" pitchFamily="34" charset="0"/>
                        <a:cs typeface="Times New Roman" panose="02020603050405020304" pitchFamily="18" charset="0"/>
                      </a:endParaRPr>
                    </a:p>
                    <a:p>
                      <a:pPr>
                        <a:lnSpc>
                          <a:spcPct val="107000"/>
                        </a:lnSpc>
                        <a:spcAft>
                          <a:spcPts val="800"/>
                        </a:spcAft>
                        <a:tabLst>
                          <a:tab pos="866775" algn="l"/>
                        </a:tabLst>
                      </a:pPr>
                      <a:r>
                        <a:rPr lang="el-GR" sz="1800" dirty="0">
                          <a:effectLst/>
                          <a:latin typeface="+mj-lt"/>
                          <a:ea typeface="Calibri" panose="020F0502020204030204" pitchFamily="34" charset="0"/>
                          <a:cs typeface="Times New Roman" panose="02020603050405020304" pitchFamily="18" charset="0"/>
                        </a:rPr>
                        <a:t>(…)</a:t>
                      </a:r>
                      <a:endParaRPr lang="en-GB" sz="1800" dirty="0">
                        <a:effectLst/>
                        <a:latin typeface="+mj-lt"/>
                        <a:ea typeface="Calibri" panose="020F0502020204030204" pitchFamily="34" charset="0"/>
                        <a:cs typeface="Times New Roman" panose="02020603050405020304" pitchFamily="18" charset="0"/>
                      </a:endParaRPr>
                    </a:p>
                    <a:p>
                      <a:pPr>
                        <a:lnSpc>
                          <a:spcPct val="107000"/>
                        </a:lnSpc>
                        <a:spcAft>
                          <a:spcPts val="800"/>
                        </a:spcAft>
                        <a:tabLst>
                          <a:tab pos="866775" algn="l"/>
                        </a:tabLst>
                      </a:pPr>
                      <a:r>
                        <a:rPr lang="el-GR" sz="1800" dirty="0">
                          <a:effectLst/>
                          <a:latin typeface="+mj-lt"/>
                          <a:ea typeface="Calibri" panose="020F0502020204030204" pitchFamily="34" charset="0"/>
                          <a:cs typeface="Times New Roman" panose="02020603050405020304" pitchFamily="18" charset="0"/>
                        </a:rPr>
                        <a:t>04:30-06:33</a:t>
                      </a:r>
                      <a:endParaRPr lang="en-GB" sz="1800" dirty="0">
                        <a:effectLst/>
                        <a:latin typeface="+mj-lt"/>
                        <a:ea typeface="Calibri" panose="020F0502020204030204" pitchFamily="34" charset="0"/>
                        <a:cs typeface="Times New Roman" panose="02020603050405020304" pitchFamily="18" charset="0"/>
                      </a:endParaRPr>
                    </a:p>
                  </a:txBody>
                  <a:tcPr marL="52688" marR="52688" marT="0" marB="0">
                    <a:lnL>
                      <a:noFill/>
                    </a:lnL>
                    <a:lnR>
                      <a:noFill/>
                    </a:lnR>
                    <a:lnT>
                      <a:noFill/>
                    </a:lnT>
                    <a:lnB>
                      <a:noFill/>
                    </a:lnB>
                  </a:tcPr>
                </a:tc>
                <a:extLst>
                  <a:ext uri="{0D108BD9-81ED-4DB2-BD59-A6C34878D82A}">
                    <a16:rowId xmlns:a16="http://schemas.microsoft.com/office/drawing/2014/main" val="2789634700"/>
                  </a:ext>
                </a:extLst>
              </a:tr>
              <a:tr h="1518318">
                <a:tc>
                  <a:txBody>
                    <a:bodyPr/>
                    <a:lstStyle/>
                    <a:p>
                      <a:pPr algn="just">
                        <a:lnSpc>
                          <a:spcPct val="107000"/>
                        </a:lnSpc>
                        <a:spcAft>
                          <a:spcPts val="800"/>
                        </a:spcAft>
                      </a:pPr>
                      <a:r>
                        <a:rPr lang="en-US" sz="1800">
                          <a:effectLst/>
                          <a:latin typeface="+mj-lt"/>
                          <a:ea typeface="Calibri" panose="020F0502020204030204" pitchFamily="34" charset="0"/>
                          <a:cs typeface="Times New Roman" panose="02020603050405020304" pitchFamily="18" charset="0"/>
                        </a:rPr>
                        <a:t>8</a:t>
                      </a:r>
                      <a:endParaRPr lang="en-GB" sz="1800">
                        <a:effectLst/>
                        <a:latin typeface="+mj-lt"/>
                        <a:ea typeface="Calibri" panose="020F0502020204030204" pitchFamily="34" charset="0"/>
                        <a:cs typeface="Times New Roman" panose="02020603050405020304" pitchFamily="18" charset="0"/>
                      </a:endParaRPr>
                    </a:p>
                  </a:txBody>
                  <a:tcPr marL="52688" marR="52688" marT="0" marB="0">
                    <a:lnL>
                      <a:noFill/>
                    </a:lnL>
                    <a:lnR>
                      <a:noFill/>
                    </a:lnR>
                    <a:lnT>
                      <a:noFill/>
                    </a:lnT>
                    <a:lnB>
                      <a:noFill/>
                    </a:lnB>
                  </a:tcPr>
                </a:tc>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Μάριος Πατσαλίδης:</a:t>
                      </a:r>
                      <a:endParaRPr lang="en-GB" sz="1800">
                        <a:effectLst/>
                        <a:latin typeface="+mj-lt"/>
                        <a:ea typeface="Calibri" panose="020F0502020204030204" pitchFamily="34" charset="0"/>
                        <a:cs typeface="Times New Roman" panose="02020603050405020304" pitchFamily="18" charset="0"/>
                      </a:endParaRPr>
                    </a:p>
                  </a:txBody>
                  <a:tcPr marL="52688" marR="52688" marT="0" marB="0">
                    <a:lnL>
                      <a:noFill/>
                    </a:lnL>
                    <a:lnR>
                      <a:noFill/>
                    </a:lnR>
                    <a:lnT>
                      <a:noFill/>
                    </a:lnT>
                    <a:lnB>
                      <a:noFill/>
                    </a:lnB>
                  </a:tcPr>
                </a:tc>
                <a:tc>
                  <a:txBody>
                    <a:bodyPr/>
                    <a:lstStyle/>
                    <a:p>
                      <a:pPr algn="just">
                        <a:lnSpc>
                          <a:spcPct val="107000"/>
                        </a:lnSpc>
                        <a:spcAft>
                          <a:spcPts val="800"/>
                        </a:spcAft>
                      </a:pPr>
                      <a:r>
                        <a:rPr lang="el-GR" sz="1800" dirty="0">
                          <a:effectLst/>
                          <a:latin typeface="+mj-lt"/>
                          <a:ea typeface="Calibri" panose="020F0502020204030204" pitchFamily="34" charset="0"/>
                          <a:cs typeface="Times New Roman" panose="02020603050405020304" pitchFamily="18" charset="0"/>
                        </a:rPr>
                        <a:t>((Κείμενο στην οθόνη στα ελληνικά με το όνομα και την ιδιότητα «Προπονητής-Καθηγητής Φυσικής Αγωγής», κοντινό πλάνο στο </a:t>
                      </a:r>
                      <a:r>
                        <a:rPr lang="el-GR" sz="1800" b="1" dirty="0">
                          <a:effectLst/>
                          <a:latin typeface="+mj-lt"/>
                          <a:ea typeface="Calibri" panose="020F0502020204030204" pitchFamily="34" charset="0"/>
                          <a:cs typeface="Times New Roman" panose="02020603050405020304" pitchFamily="18" charset="0"/>
                        </a:rPr>
                        <a:t>γήπεδο</a:t>
                      </a:r>
                      <a:r>
                        <a:rPr lang="el-GR" sz="1800" dirty="0">
                          <a:effectLst/>
                          <a:latin typeface="+mj-lt"/>
                          <a:ea typeface="Calibri" panose="020F0502020204030204" pitchFamily="34" charset="0"/>
                          <a:cs typeface="Times New Roman" panose="02020603050405020304" pitchFamily="18" charset="0"/>
                        </a:rPr>
                        <a:t>)) την πρώτη φορά που τον είδα ((αναφέρεται στον Ανδρέα)) στο γήπεδο το 2010 (.) έλεγα (.) αυτός ο μικρός έχει κάποιο ταλέντο το οποίο δύσκολα το βρίσκεις (.) τόσο εύκολα. Δηλαδή (0.3) είναι (0.2) από την Κένυα και λέγαμε (.) «αυτό το διαμάντι στην Κύπρο τι γυρεύει»;</a:t>
                      </a:r>
                      <a:endParaRPr lang="en-GB" sz="1800" dirty="0">
                        <a:effectLst/>
                        <a:latin typeface="+mj-lt"/>
                        <a:ea typeface="Calibri" panose="020F0502020204030204" pitchFamily="34" charset="0"/>
                        <a:cs typeface="Times New Roman" panose="02020603050405020304" pitchFamily="18" charset="0"/>
                      </a:endParaRPr>
                    </a:p>
                  </a:txBody>
                  <a:tcPr marL="52688" marR="52688" marT="0" marB="0">
                    <a:lnL>
                      <a:noFill/>
                    </a:lnL>
                    <a:lnR>
                      <a:noFill/>
                    </a:lnR>
                    <a:lnT>
                      <a:noFill/>
                    </a:lnT>
                    <a:lnB>
                      <a:noFill/>
                    </a:lnB>
                  </a:tcPr>
                </a:tc>
                <a:extLst>
                  <a:ext uri="{0D108BD9-81ED-4DB2-BD59-A6C34878D82A}">
                    <a16:rowId xmlns:a16="http://schemas.microsoft.com/office/drawing/2014/main" val="1902598467"/>
                  </a:ext>
                </a:extLst>
              </a:tr>
            </a:tbl>
          </a:graphicData>
        </a:graphic>
      </p:graphicFrame>
    </p:spTree>
    <p:extLst>
      <p:ext uri="{BB962C8B-B14F-4D97-AF65-F5344CB8AC3E}">
        <p14:creationId xmlns:p14="http://schemas.microsoft.com/office/powerpoint/2010/main" val="3436868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19</a:t>
            </a:fld>
            <a:endParaRPr lang="en-GB"/>
          </a:p>
        </p:txBody>
      </p:sp>
      <p:graphicFrame>
        <p:nvGraphicFramePr>
          <p:cNvPr id="12" name="Table 11">
            <a:extLst>
              <a:ext uri="{FF2B5EF4-FFF2-40B4-BE49-F238E27FC236}">
                <a16:creationId xmlns:a16="http://schemas.microsoft.com/office/drawing/2014/main" id="{0BA550FF-1885-4F01-A68C-D0FF0ED7F016}"/>
              </a:ext>
            </a:extLst>
          </p:cNvPr>
          <p:cNvGraphicFramePr>
            <a:graphicFrameLocks noGrp="1"/>
          </p:cNvGraphicFramePr>
          <p:nvPr>
            <p:extLst>
              <p:ext uri="{D42A27DB-BD31-4B8C-83A1-F6EECF244321}">
                <p14:modId xmlns:p14="http://schemas.microsoft.com/office/powerpoint/2010/main" val="3626237299"/>
              </p:ext>
            </p:extLst>
          </p:nvPr>
        </p:nvGraphicFramePr>
        <p:xfrm>
          <a:off x="690282" y="403413"/>
          <a:ext cx="11026590" cy="5303623"/>
        </p:xfrm>
        <a:graphic>
          <a:graphicData uri="http://schemas.openxmlformats.org/drawingml/2006/table">
            <a:tbl>
              <a:tblPr firstRow="1" firstCol="1" bandRow="1"/>
              <a:tblGrid>
                <a:gridCol w="687168">
                  <a:extLst>
                    <a:ext uri="{9D8B030D-6E8A-4147-A177-3AD203B41FA5}">
                      <a16:colId xmlns:a16="http://schemas.microsoft.com/office/drawing/2014/main" val="218701359"/>
                    </a:ext>
                  </a:extLst>
                </a:gridCol>
                <a:gridCol w="2110683">
                  <a:extLst>
                    <a:ext uri="{9D8B030D-6E8A-4147-A177-3AD203B41FA5}">
                      <a16:colId xmlns:a16="http://schemas.microsoft.com/office/drawing/2014/main" val="886552159"/>
                    </a:ext>
                  </a:extLst>
                </a:gridCol>
                <a:gridCol w="8228739">
                  <a:extLst>
                    <a:ext uri="{9D8B030D-6E8A-4147-A177-3AD203B41FA5}">
                      <a16:colId xmlns:a16="http://schemas.microsoft.com/office/drawing/2014/main" val="1136682937"/>
                    </a:ext>
                  </a:extLst>
                </a:gridCol>
              </a:tblGrid>
              <a:tr h="1669763">
                <a:tc>
                  <a:txBody>
                    <a:bodyPr/>
                    <a:lstStyle/>
                    <a:p>
                      <a:pPr algn="just">
                        <a:lnSpc>
                          <a:spcPct val="107000"/>
                        </a:lnSpc>
                        <a:spcAft>
                          <a:spcPts val="800"/>
                        </a:spcAft>
                      </a:pPr>
                      <a:r>
                        <a:rPr lang="en-US" sz="1800">
                          <a:effectLst/>
                          <a:latin typeface="+mj-lt"/>
                          <a:ea typeface="Calibri" panose="020F0502020204030204" pitchFamily="34" charset="0"/>
                          <a:cs typeface="Times New Roman" panose="02020603050405020304" pitchFamily="18" charset="0"/>
                        </a:rPr>
                        <a:t>9</a:t>
                      </a:r>
                      <a:endParaRPr lang="en-GB" sz="18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Αφηγήτρια:</a:t>
                      </a:r>
                      <a:endParaRPr lang="en-GB" sz="18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((Πλάνα από τον Ανδρέα να τρέχει στον στίβο και να τον χρονομετράει ο προπονητής του)) ο Ανδρέας δούλεψε σκληρά με τον προπονητή του στα μαθητικά και εφηβικά χρόνια (0.2) πέτυχε πρώτες θέσεις σε παγκύπριους και πανελλήνιους αγώνες στα 800 μέτρα (0.2) έφτασε πολύ κοντά στο όνειρο της συμμετοχής στους Ολυμπιακούς.</a:t>
                      </a:r>
                      <a:endParaRPr lang="en-GB" sz="18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67326433"/>
                  </a:ext>
                </a:extLst>
              </a:tr>
              <a:tr h="3633860">
                <a:tc>
                  <a:txBody>
                    <a:bodyPr/>
                    <a:lstStyle/>
                    <a:p>
                      <a:pPr algn="just">
                        <a:lnSpc>
                          <a:spcPct val="107000"/>
                        </a:lnSpc>
                        <a:spcAft>
                          <a:spcPts val="800"/>
                        </a:spcAft>
                      </a:pPr>
                      <a:r>
                        <a:rPr lang="en-US" sz="1800">
                          <a:effectLst/>
                          <a:latin typeface="+mj-lt"/>
                          <a:ea typeface="Calibri" panose="020F0502020204030204" pitchFamily="34" charset="0"/>
                          <a:cs typeface="Times New Roman" panose="02020603050405020304" pitchFamily="18" charset="0"/>
                        </a:rPr>
                        <a:t>10</a:t>
                      </a:r>
                      <a:endParaRPr lang="en-GB" sz="18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Μάριος Πατσαλίδης:</a:t>
                      </a:r>
                      <a:endParaRPr lang="en-GB" sz="18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07000"/>
                        </a:lnSpc>
                        <a:spcAft>
                          <a:spcPts val="800"/>
                        </a:spcAft>
                      </a:pPr>
                      <a:r>
                        <a:rPr lang="el-GR" sz="1800" dirty="0">
                          <a:effectLst/>
                          <a:latin typeface="+mj-lt"/>
                          <a:ea typeface="Calibri" panose="020F0502020204030204" pitchFamily="34" charset="0"/>
                          <a:cs typeface="Times New Roman" panose="02020603050405020304" pitchFamily="18" charset="0"/>
                        </a:rPr>
                        <a:t>((Κοντινό πλάνο στο γήπεδο)) ο Ανδρέας, ε, όσο ήταν μαθητής, πήγαινε σχολείο, ερχότανε προπόνηση (.) με το πέρας του σχολείου όμως (.) έπρεπε να εργαστεί και λίγο για να βοηθήσει και την οικογένεια (0.3) να έχουνε κάποιο εισόδημα εξτρά γιατί ο πατέρας (0.2) να το πούμε έτσι, </a:t>
                      </a:r>
                      <a:r>
                        <a:rPr lang="el-GR" sz="1800" b="1" dirty="0">
                          <a:effectLst/>
                          <a:latin typeface="+mj-lt"/>
                          <a:ea typeface="Calibri" panose="020F0502020204030204" pitchFamily="34" charset="0"/>
                          <a:cs typeface="Times New Roman" panose="02020603050405020304" pitchFamily="18" charset="0"/>
                        </a:rPr>
                        <a:t>έκανε </a:t>
                      </a:r>
                      <a:r>
                        <a:rPr lang="el-GR" sz="1800" b="1" dirty="0" err="1">
                          <a:effectLst/>
                          <a:latin typeface="+mj-lt"/>
                          <a:ea typeface="Calibri" panose="020F0502020204030204" pitchFamily="34" charset="0"/>
                          <a:cs typeface="Times New Roman" panose="02020603050405020304" pitchFamily="18" charset="0"/>
                        </a:rPr>
                        <a:t>κωτσοδουλειά</a:t>
                      </a:r>
                      <a:r>
                        <a:rPr lang="el-GR" sz="1800" b="1" dirty="0">
                          <a:effectLst/>
                          <a:latin typeface="+mj-lt"/>
                          <a:ea typeface="Calibri" panose="020F0502020204030204" pitchFamily="34" charset="0"/>
                          <a:cs typeface="Times New Roman" panose="02020603050405020304" pitchFamily="18" charset="0"/>
                        </a:rPr>
                        <a:t> δεξιά αριστερά</a:t>
                      </a:r>
                      <a:r>
                        <a:rPr lang="el-GR" sz="1800" dirty="0">
                          <a:effectLst/>
                          <a:latin typeface="+mj-lt"/>
                          <a:ea typeface="Calibri" panose="020F0502020204030204" pitchFamily="34" charset="0"/>
                          <a:cs typeface="Times New Roman" panose="02020603050405020304" pitchFamily="18" charset="0"/>
                        </a:rPr>
                        <a:t>, όπως και η μητέρα του ((κοντινά πλάνα από Ανδρέα να προπονείται)) (0.2) όποτε ερχόμουνα προπόνηση καλοκαίρι, ε, καλοκαιρινούς μήνες (0.3) τον ψάχναμε να τον βρούμε. «Πού είναι ο Ανδρέας βρε παιδιά;». Πριν αρχίσουμε. Ήταν στα αποδυτήρια και κοιμότανε να ξεκουραστεί από την εργασία που έκανε προτού έρθει στην προπόνηση (.) και τον ξυπνούσαμε από τα αποδυτήρια για να έρθει έξω να κάνει προπόνηση.</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78237005"/>
                  </a:ext>
                </a:extLst>
              </a:tr>
            </a:tbl>
          </a:graphicData>
        </a:graphic>
      </p:graphicFrame>
    </p:spTree>
    <p:extLst>
      <p:ext uri="{BB962C8B-B14F-4D97-AF65-F5344CB8AC3E}">
        <p14:creationId xmlns:p14="http://schemas.microsoft.com/office/powerpoint/2010/main" val="2242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dirty="0"/>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2</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Υλικό υπό ανάλυση</a:t>
            </a:r>
            <a:endParaRPr lang="en-GB" sz="4000"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28C67185-A39D-4D08-AAA5-857D3FD1B67C}"/>
              </a:ext>
            </a:extLst>
          </p:cNvPr>
          <p:cNvSpPr txBox="1"/>
          <p:nvPr/>
        </p:nvSpPr>
        <p:spPr>
          <a:xfrm>
            <a:off x="838200" y="1442477"/>
            <a:ext cx="10400612" cy="4467057"/>
          </a:xfrm>
          <a:prstGeom prst="rect">
            <a:avLst/>
          </a:prstGeom>
          <a:noFill/>
        </p:spPr>
        <p:txBody>
          <a:bodyPr wrap="square" rtlCol="0">
            <a:spAutoFit/>
          </a:bodyPr>
          <a:lstStyle/>
          <a:p>
            <a:pPr marL="342900" indent="-342900">
              <a:lnSpc>
                <a:spcPct val="150000"/>
              </a:lnSpc>
              <a:buClr>
                <a:srgbClr val="700000"/>
              </a:buClr>
              <a:buFont typeface="Didact Gothic" panose="00000500000000000000" pitchFamily="2" charset="0"/>
              <a:buChar char="‣"/>
            </a:pPr>
            <a:r>
              <a:rPr lang="el-GR" sz="2400" dirty="0">
                <a:latin typeface="+mj-lt"/>
              </a:rPr>
              <a:t>Βίντεο κυπριακής αντιρατσιστικής εκστρατείας AWARE (2018) «Η ιστορία του Ανδρέα και της </a:t>
            </a:r>
            <a:r>
              <a:rPr lang="el-GR" sz="2400" dirty="0" err="1">
                <a:latin typeface="+mj-lt"/>
              </a:rPr>
              <a:t>Ανίσα</a:t>
            </a:r>
            <a:r>
              <a:rPr lang="el-GR" sz="2400" dirty="0">
                <a:latin typeface="+mj-lt"/>
              </a:rPr>
              <a:t>»</a:t>
            </a:r>
          </a:p>
          <a:p>
            <a:pPr marL="342900" indent="-342900">
              <a:lnSpc>
                <a:spcPct val="150000"/>
              </a:lnSpc>
              <a:buClr>
                <a:srgbClr val="700000"/>
              </a:buClr>
              <a:buFont typeface="Didact Gothic" panose="00000500000000000000" pitchFamily="2" charset="0"/>
              <a:buChar char="‣"/>
            </a:pPr>
            <a:r>
              <a:rPr lang="el-GR" sz="2400" dirty="0">
                <a:latin typeface="+mj-lt"/>
              </a:rPr>
              <a:t>Συγχρηματοδότηση: Ευρωπαϊκό Ταμείο Ασύλου, Μετανάστευσης και Ένταξης &amp; Κυπριακή Δημοκρατία</a:t>
            </a:r>
          </a:p>
          <a:p>
            <a:pPr marL="342900" indent="-342900">
              <a:lnSpc>
                <a:spcPct val="150000"/>
              </a:lnSpc>
              <a:buClr>
                <a:srgbClr val="700000"/>
              </a:buClr>
              <a:buFont typeface="Didact Gothic" panose="00000500000000000000" pitchFamily="2" charset="0"/>
              <a:buChar char="‣"/>
            </a:pPr>
            <a:r>
              <a:rPr lang="el-GR" sz="2400" dirty="0">
                <a:latin typeface="+mj-lt"/>
              </a:rPr>
              <a:t>η εκστρατεία «επιδιώκει να αναδείξει τη ζωή των προσφύγων, </a:t>
            </a:r>
            <a:r>
              <a:rPr lang="el-GR" sz="2400" dirty="0" err="1">
                <a:latin typeface="+mj-lt"/>
              </a:rPr>
              <a:t>αιτητών</a:t>
            </a:r>
            <a:r>
              <a:rPr lang="el-GR" sz="2400" dirty="0">
                <a:latin typeface="+mj-lt"/>
              </a:rPr>
              <a:t> ασύλου και των μεταναστών στην Κύπρο (...) στηρίζει την προσπάθεια </a:t>
            </a:r>
            <a:r>
              <a:rPr lang="el-GR" sz="2400" b="1" dirty="0">
                <a:latin typeface="+mj-lt"/>
              </a:rPr>
              <a:t>της κυπριακής πολιτείας</a:t>
            </a:r>
            <a:r>
              <a:rPr lang="el-GR" sz="2400" dirty="0">
                <a:latin typeface="+mj-lt"/>
              </a:rPr>
              <a:t> για πραγμάτωση των δικαιωμάτων τους, </a:t>
            </a:r>
            <a:r>
              <a:rPr lang="el-GR" sz="2400" b="1" dirty="0">
                <a:latin typeface="+mj-lt"/>
              </a:rPr>
              <a:t>χωρίς διακρίσεις</a:t>
            </a:r>
            <a:r>
              <a:rPr lang="el-GR" sz="2400" dirty="0">
                <a:latin typeface="+mj-lt"/>
              </a:rPr>
              <a:t>».</a:t>
            </a:r>
            <a:r>
              <a:rPr lang="en-GB" sz="2400" dirty="0">
                <a:latin typeface="+mj-lt"/>
              </a:rPr>
              <a:t> </a:t>
            </a:r>
            <a:r>
              <a:rPr lang="en-GB" sz="2000" dirty="0">
                <a:latin typeface="+mj-lt"/>
              </a:rPr>
              <a:t>(Cyprus Aware 2018</a:t>
            </a:r>
            <a:r>
              <a:rPr lang="el-GR" sz="2000" dirty="0">
                <a:latin typeface="+mj-lt"/>
              </a:rPr>
              <a:t>α)</a:t>
            </a:r>
            <a:endParaRPr lang="el-GR" sz="2400" dirty="0">
              <a:latin typeface="+mj-lt"/>
            </a:endParaRPr>
          </a:p>
        </p:txBody>
      </p:sp>
    </p:spTree>
    <p:extLst>
      <p:ext uri="{BB962C8B-B14F-4D97-AF65-F5344CB8AC3E}">
        <p14:creationId xmlns:p14="http://schemas.microsoft.com/office/powerpoint/2010/main" val="2441526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20</a:t>
            </a:fld>
            <a:endParaRPr lang="en-GB"/>
          </a:p>
        </p:txBody>
      </p:sp>
      <p:graphicFrame>
        <p:nvGraphicFramePr>
          <p:cNvPr id="7" name="Table 6">
            <a:extLst>
              <a:ext uri="{FF2B5EF4-FFF2-40B4-BE49-F238E27FC236}">
                <a16:creationId xmlns:a16="http://schemas.microsoft.com/office/drawing/2014/main" id="{65AA6091-B9F3-49EB-9529-D7E8C961BBFF}"/>
              </a:ext>
            </a:extLst>
          </p:cNvPr>
          <p:cNvGraphicFramePr>
            <a:graphicFrameLocks noGrp="1"/>
          </p:cNvGraphicFramePr>
          <p:nvPr>
            <p:extLst>
              <p:ext uri="{D42A27DB-BD31-4B8C-83A1-F6EECF244321}">
                <p14:modId xmlns:p14="http://schemas.microsoft.com/office/powerpoint/2010/main" val="2029527467"/>
              </p:ext>
            </p:extLst>
          </p:nvPr>
        </p:nvGraphicFramePr>
        <p:xfrm>
          <a:off x="80682" y="195285"/>
          <a:ext cx="11878236" cy="5899151"/>
        </p:xfrm>
        <a:graphic>
          <a:graphicData uri="http://schemas.openxmlformats.org/drawingml/2006/table">
            <a:tbl>
              <a:tblPr firstRow="1" firstCol="1" bandRow="1"/>
              <a:tblGrid>
                <a:gridCol w="372330">
                  <a:extLst>
                    <a:ext uri="{9D8B030D-6E8A-4147-A177-3AD203B41FA5}">
                      <a16:colId xmlns:a16="http://schemas.microsoft.com/office/drawing/2014/main" val="476386667"/>
                    </a:ext>
                  </a:extLst>
                </a:gridCol>
                <a:gridCol w="1044094">
                  <a:extLst>
                    <a:ext uri="{9D8B030D-6E8A-4147-A177-3AD203B41FA5}">
                      <a16:colId xmlns:a16="http://schemas.microsoft.com/office/drawing/2014/main" val="2270971920"/>
                    </a:ext>
                  </a:extLst>
                </a:gridCol>
                <a:gridCol w="10461812">
                  <a:extLst>
                    <a:ext uri="{9D8B030D-6E8A-4147-A177-3AD203B41FA5}">
                      <a16:colId xmlns:a16="http://schemas.microsoft.com/office/drawing/2014/main" val="4267767614"/>
                    </a:ext>
                  </a:extLst>
                </a:gridCol>
              </a:tblGrid>
              <a:tr h="3648005">
                <a:tc>
                  <a:txBody>
                    <a:bodyPr/>
                    <a:lstStyle/>
                    <a:p>
                      <a:pPr algn="just">
                        <a:lnSpc>
                          <a:spcPct val="107000"/>
                        </a:lnSpc>
                        <a:spcAft>
                          <a:spcPts val="800"/>
                        </a:spcAft>
                      </a:pPr>
                      <a:r>
                        <a:rPr lang="el-GR" sz="1700" dirty="0">
                          <a:effectLst/>
                          <a:latin typeface="+mj-lt"/>
                          <a:ea typeface="Calibri" panose="020F0502020204030204" pitchFamily="34" charset="0"/>
                          <a:cs typeface="Times New Roman" panose="02020603050405020304" pitchFamily="18" charset="0"/>
                        </a:rPr>
                        <a:t>1</a:t>
                      </a:r>
                      <a:r>
                        <a:rPr lang="en-US" sz="1700" dirty="0">
                          <a:effectLst/>
                          <a:latin typeface="+mj-lt"/>
                          <a:ea typeface="Calibri" panose="020F0502020204030204" pitchFamily="34" charset="0"/>
                          <a:cs typeface="Times New Roman" panose="02020603050405020304" pitchFamily="18" charset="0"/>
                        </a:rPr>
                        <a:t>1</a:t>
                      </a:r>
                      <a:endParaRPr lang="en-GB" sz="1700" dirty="0">
                        <a:effectLst/>
                        <a:latin typeface="+mj-lt"/>
                        <a:ea typeface="Calibri" panose="020F0502020204030204" pitchFamily="34" charset="0"/>
                        <a:cs typeface="Times New Roman" panose="02020603050405020304" pitchFamily="18" charset="0"/>
                      </a:endParaRPr>
                    </a:p>
                  </a:txBody>
                  <a:tcPr marL="37245" marR="37245" marT="0" marB="0">
                    <a:lnL>
                      <a:noFill/>
                    </a:lnL>
                    <a:lnR>
                      <a:noFill/>
                    </a:lnR>
                    <a:lnT>
                      <a:noFill/>
                    </a:lnT>
                    <a:lnB>
                      <a:noFill/>
                    </a:lnB>
                  </a:tcPr>
                </a:tc>
                <a:tc>
                  <a:txBody>
                    <a:bodyPr/>
                    <a:lstStyle/>
                    <a:p>
                      <a:pPr algn="just">
                        <a:lnSpc>
                          <a:spcPct val="107000"/>
                        </a:lnSpc>
                        <a:spcAft>
                          <a:spcPts val="800"/>
                        </a:spcAft>
                      </a:pPr>
                      <a:r>
                        <a:rPr lang="el-GR" sz="1700" dirty="0">
                          <a:effectLst/>
                          <a:latin typeface="+mj-lt"/>
                          <a:ea typeface="Calibri" panose="020F0502020204030204" pitchFamily="34" charset="0"/>
                          <a:cs typeface="Times New Roman" panose="02020603050405020304" pitchFamily="18" charset="0"/>
                        </a:rPr>
                        <a:t>Αφηγήτρια:</a:t>
                      </a:r>
                      <a:endParaRPr lang="en-GB" sz="1700" dirty="0">
                        <a:effectLst/>
                        <a:latin typeface="+mj-lt"/>
                        <a:ea typeface="Calibri" panose="020F0502020204030204" pitchFamily="34" charset="0"/>
                        <a:cs typeface="Times New Roman" panose="02020603050405020304" pitchFamily="18" charset="0"/>
                      </a:endParaRPr>
                    </a:p>
                  </a:txBody>
                  <a:tcPr marL="37245" marR="37245" marT="0" marB="0">
                    <a:lnL>
                      <a:noFill/>
                    </a:lnL>
                    <a:lnR>
                      <a:noFill/>
                    </a:lnR>
                    <a:lnT>
                      <a:noFill/>
                    </a:lnT>
                    <a:lnB>
                      <a:noFill/>
                    </a:lnB>
                  </a:tcPr>
                </a:tc>
                <a:tc>
                  <a:txBody>
                    <a:bodyPr/>
                    <a:lstStyle/>
                    <a:p>
                      <a:pPr algn="just">
                        <a:lnSpc>
                          <a:spcPct val="107000"/>
                        </a:lnSpc>
                        <a:spcAft>
                          <a:spcPts val="800"/>
                        </a:spcAft>
                      </a:pPr>
                      <a:r>
                        <a:rPr lang="el-GR" sz="1700" dirty="0">
                          <a:effectLst/>
                          <a:latin typeface="+mj-lt"/>
                          <a:ea typeface="Calibri" panose="020F0502020204030204" pitchFamily="34" charset="0"/>
                          <a:cs typeface="Times New Roman" panose="02020603050405020304" pitchFamily="18" charset="0"/>
                        </a:rPr>
                        <a:t>((Πλάνα από τον Ανδρέα να προπονείται)) τα λόγια του προπονητή με κάνουν να σκεφτώ κι άλλα πράγματα που συμβαίνουν γύρω μας και μας αφορούν (0.2) τα εμπόδια. Οι δυσκολίες. Τα όνειρα των νέων που μπορεί να ψαλιδιστούν (0.5) ((μεσαία πλάνα από την αφηγήτρια να περπατάει και να παρατηρεί στον δρόμο)) σκέφτομαι τις δυσκολίες που βρίσκουμε κι εμείς μπροστά μας (0.2) </a:t>
                      </a:r>
                      <a:r>
                        <a:rPr lang="el-GR" sz="1700" b="1" dirty="0">
                          <a:effectLst/>
                          <a:latin typeface="+mj-lt"/>
                          <a:ea typeface="Calibri" panose="020F0502020204030204" pitchFamily="34" charset="0"/>
                          <a:cs typeface="Times New Roman" panose="02020603050405020304" pitchFamily="18" charset="0"/>
                        </a:rPr>
                        <a:t>και βάζω τον εαυτό μου στη θέση ενός μετανάστη </a:t>
                      </a:r>
                      <a:r>
                        <a:rPr lang="el-GR" sz="1700" dirty="0">
                          <a:effectLst/>
                          <a:latin typeface="+mj-lt"/>
                          <a:ea typeface="Calibri" panose="020F0502020204030204" pitchFamily="34" charset="0"/>
                          <a:cs typeface="Times New Roman" panose="02020603050405020304" pitchFamily="18" charset="0"/>
                        </a:rPr>
                        <a:t>((πλάνα από μετανάστριες με μαντίλα)), </a:t>
                      </a:r>
                      <a:r>
                        <a:rPr lang="el-GR" sz="1700" b="1" dirty="0">
                          <a:effectLst/>
                          <a:latin typeface="+mj-lt"/>
                          <a:ea typeface="Calibri" panose="020F0502020204030204" pitchFamily="34" charset="0"/>
                          <a:cs typeface="Times New Roman" panose="02020603050405020304" pitchFamily="18" charset="0"/>
                        </a:rPr>
                        <a:t>ενός ανώνυμου, που είναι στην Κύπρο για τις χειρωνακτικές δουλειές </a:t>
                      </a:r>
                      <a:r>
                        <a:rPr lang="el-GR" sz="1700" dirty="0">
                          <a:effectLst/>
                          <a:latin typeface="+mj-lt"/>
                          <a:ea typeface="Calibri" panose="020F0502020204030204" pitchFamily="34" charset="0"/>
                          <a:cs typeface="Times New Roman" panose="02020603050405020304" pitchFamily="18" charset="0"/>
                        </a:rPr>
                        <a:t>((πλάνο από μια </a:t>
                      </a:r>
                      <a:r>
                        <a:rPr lang="el-GR" sz="1700" b="1" dirty="0">
                          <a:effectLst/>
                          <a:latin typeface="+mj-lt"/>
                          <a:ea typeface="Calibri" panose="020F0502020204030204" pitchFamily="34" charset="0"/>
                          <a:cs typeface="Times New Roman" panose="02020603050405020304" pitchFamily="18" charset="0"/>
                        </a:rPr>
                        <a:t>γυναίκα μετανάστρια να κουβαλάει ένα βαρύ κιβώτιο</a:t>
                      </a:r>
                      <a:r>
                        <a:rPr lang="el-GR" sz="1700" dirty="0">
                          <a:effectLst/>
                          <a:latin typeface="+mj-lt"/>
                          <a:ea typeface="Calibri" panose="020F0502020204030204" pitchFamily="34" charset="0"/>
                          <a:cs typeface="Times New Roman" panose="02020603050405020304" pitchFamily="18" charset="0"/>
                        </a:rPr>
                        <a:t>)). Η Φανερωμένη και οι γύρω γειτονιές είναι ο κόσμος όπου μεγαλώνει η </a:t>
                      </a:r>
                      <a:r>
                        <a:rPr lang="el-GR" sz="1700" dirty="0" err="1">
                          <a:effectLst/>
                          <a:latin typeface="+mj-lt"/>
                          <a:ea typeface="Calibri" panose="020F0502020204030204" pitchFamily="34" charset="0"/>
                          <a:cs typeface="Times New Roman" panose="02020603050405020304" pitchFamily="18" charset="0"/>
                        </a:rPr>
                        <a:t>Ανίσα</a:t>
                      </a:r>
                      <a:r>
                        <a:rPr lang="el-GR" sz="1700" dirty="0">
                          <a:effectLst/>
                          <a:latin typeface="+mj-lt"/>
                          <a:ea typeface="Calibri" panose="020F0502020204030204" pitchFamily="34" charset="0"/>
                          <a:cs typeface="Times New Roman" panose="02020603050405020304" pitchFamily="18" charset="0"/>
                        </a:rPr>
                        <a:t> ((πλάνα από το κτίριο του σχολείου και από την αυλή)) (.) το σχολείο είναι το πιο σημαντικό χωνευτήρι ((δείχνει παιδιά μεταναστών/τριών να παίζουν στην αυλή)) για να μπορέσουν τα παιδιά από οικογένειες μεταναστών και προσφύγων να </a:t>
                      </a:r>
                      <a:r>
                        <a:rPr lang="el-GR" sz="1700" b="0" dirty="0">
                          <a:effectLst/>
                          <a:latin typeface="+mj-lt"/>
                          <a:ea typeface="Calibri" panose="020F0502020204030204" pitchFamily="34" charset="0"/>
                          <a:cs typeface="Times New Roman" panose="02020603050405020304" pitchFamily="18" charset="0"/>
                        </a:rPr>
                        <a:t>εξοικειωθούν</a:t>
                      </a:r>
                      <a:r>
                        <a:rPr lang="el-GR" sz="1700" dirty="0">
                          <a:effectLst/>
                          <a:latin typeface="+mj-lt"/>
                          <a:ea typeface="Calibri" panose="020F0502020204030204" pitchFamily="34" charset="0"/>
                          <a:cs typeface="Times New Roman" panose="02020603050405020304" pitchFamily="18" charset="0"/>
                        </a:rPr>
                        <a:t> με την κοινωνία που τους υποδέχεται ((πλάνο από τάξη με μαθητές/</a:t>
                      </a:r>
                      <a:r>
                        <a:rPr lang="el-GR" sz="1700" dirty="0" err="1">
                          <a:effectLst/>
                          <a:latin typeface="+mj-lt"/>
                          <a:ea typeface="Calibri" panose="020F0502020204030204" pitchFamily="34" charset="0"/>
                          <a:cs typeface="Times New Roman" panose="02020603050405020304" pitchFamily="18" charset="0"/>
                        </a:rPr>
                        <a:t>ήτριες</a:t>
                      </a:r>
                      <a:r>
                        <a:rPr lang="el-GR" sz="1700" dirty="0">
                          <a:effectLst/>
                          <a:latin typeface="+mj-lt"/>
                          <a:ea typeface="Calibri" panose="020F0502020204030204" pitchFamily="34" charset="0"/>
                          <a:cs typeface="Times New Roman" panose="02020603050405020304" pitchFamily="18" charset="0"/>
                        </a:rPr>
                        <a:t> μετανάστες/</a:t>
                      </a:r>
                      <a:r>
                        <a:rPr lang="el-GR" sz="1700" dirty="0" err="1">
                          <a:effectLst/>
                          <a:latin typeface="+mj-lt"/>
                          <a:ea typeface="Calibri" panose="020F0502020204030204" pitchFamily="34" charset="0"/>
                          <a:cs typeface="Times New Roman" panose="02020603050405020304" pitchFamily="18" charset="0"/>
                        </a:rPr>
                        <a:t>τριες</a:t>
                      </a:r>
                      <a:r>
                        <a:rPr lang="el-GR" sz="1700" dirty="0">
                          <a:effectLst/>
                          <a:latin typeface="+mj-lt"/>
                          <a:ea typeface="Calibri" panose="020F0502020204030204" pitchFamily="34" charset="0"/>
                          <a:cs typeface="Times New Roman" panose="02020603050405020304" pitchFamily="18" charset="0"/>
                        </a:rPr>
                        <a:t> να κάθονται στα θρανία)), να μάθουν τη γλώσσα, να χτίσουν το μέλλον τους ή ακόμα και να ξεπεράσουν δυσκολίες από τα βιώματά τους στο παρελθόν ((πλάνο από παιδιά να ανεβαίνουν τη σκάλα του σχολείου))</a:t>
                      </a:r>
                      <a:r>
                        <a:rPr lang="en-GB" sz="1700" dirty="0">
                          <a:effectLst/>
                          <a:latin typeface="+mj-lt"/>
                          <a:ea typeface="Calibri" panose="020F0502020204030204" pitchFamily="34" charset="0"/>
                          <a:cs typeface="Times New Roman" panose="02020603050405020304" pitchFamily="18" charset="0"/>
                        </a:rPr>
                        <a:t>      </a:t>
                      </a:r>
                      <a:r>
                        <a:rPr lang="en-US" sz="1700" dirty="0">
                          <a:effectLst/>
                          <a:latin typeface="+mj-lt"/>
                          <a:ea typeface="Calibri" panose="020F0502020204030204" pitchFamily="34" charset="0"/>
                          <a:cs typeface="Times New Roman" panose="02020603050405020304" pitchFamily="18" charset="0"/>
                        </a:rPr>
                        <a:t>(…)</a:t>
                      </a:r>
                      <a:endParaRPr lang="en-GB" sz="17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tabLst>
                          <a:tab pos="866775" algn="l"/>
                        </a:tabLst>
                      </a:pPr>
                      <a:r>
                        <a:rPr lang="el-GR" sz="1700" dirty="0">
                          <a:effectLst/>
                          <a:latin typeface="+mj-lt"/>
                          <a:ea typeface="Calibri" panose="020F0502020204030204" pitchFamily="34" charset="0"/>
                          <a:cs typeface="Times New Roman" panose="02020603050405020304" pitchFamily="18" charset="0"/>
                        </a:rPr>
                        <a:t>07:09-09:00</a:t>
                      </a:r>
                      <a:endParaRPr lang="en-GB" sz="1700" dirty="0">
                        <a:effectLst/>
                        <a:latin typeface="+mj-lt"/>
                        <a:ea typeface="Calibri" panose="020F0502020204030204" pitchFamily="34" charset="0"/>
                        <a:cs typeface="Times New Roman" panose="02020603050405020304" pitchFamily="18" charset="0"/>
                      </a:endParaRPr>
                    </a:p>
                  </a:txBody>
                  <a:tcPr marL="37245" marR="37245" marT="0" marB="0">
                    <a:lnL>
                      <a:noFill/>
                    </a:lnL>
                    <a:lnR>
                      <a:noFill/>
                    </a:lnR>
                    <a:lnT>
                      <a:noFill/>
                    </a:lnT>
                    <a:lnB>
                      <a:noFill/>
                    </a:lnB>
                  </a:tcPr>
                </a:tc>
                <a:extLst>
                  <a:ext uri="{0D108BD9-81ED-4DB2-BD59-A6C34878D82A}">
                    <a16:rowId xmlns:a16="http://schemas.microsoft.com/office/drawing/2014/main" val="3533861487"/>
                  </a:ext>
                </a:extLst>
              </a:tr>
              <a:tr h="2098372">
                <a:tc>
                  <a:txBody>
                    <a:bodyPr/>
                    <a:lstStyle/>
                    <a:p>
                      <a:pPr algn="just">
                        <a:lnSpc>
                          <a:spcPct val="107000"/>
                        </a:lnSpc>
                        <a:spcAft>
                          <a:spcPts val="800"/>
                        </a:spcAft>
                      </a:pPr>
                      <a:r>
                        <a:rPr lang="el-GR" sz="1700">
                          <a:effectLst/>
                          <a:latin typeface="+mj-lt"/>
                          <a:ea typeface="Calibri" panose="020F0502020204030204" pitchFamily="34" charset="0"/>
                          <a:cs typeface="Times New Roman" panose="02020603050405020304" pitchFamily="18" charset="0"/>
                        </a:rPr>
                        <a:t>1</a:t>
                      </a:r>
                      <a:r>
                        <a:rPr lang="en-US" sz="1700">
                          <a:effectLst/>
                          <a:latin typeface="+mj-lt"/>
                          <a:ea typeface="Calibri" panose="020F0502020204030204" pitchFamily="34" charset="0"/>
                          <a:cs typeface="Times New Roman" panose="02020603050405020304" pitchFamily="18" charset="0"/>
                        </a:rPr>
                        <a:t>2</a:t>
                      </a:r>
                      <a:endParaRPr lang="en-GB" sz="1700">
                        <a:effectLst/>
                        <a:latin typeface="+mj-lt"/>
                        <a:ea typeface="Calibri" panose="020F0502020204030204" pitchFamily="34" charset="0"/>
                        <a:cs typeface="Times New Roman" panose="02020603050405020304" pitchFamily="18" charset="0"/>
                      </a:endParaRPr>
                    </a:p>
                  </a:txBody>
                  <a:tcPr marL="37245" marR="37245" marT="0" marB="0">
                    <a:lnL>
                      <a:noFill/>
                    </a:lnL>
                    <a:lnR>
                      <a:noFill/>
                    </a:lnR>
                    <a:lnT>
                      <a:noFill/>
                    </a:lnT>
                    <a:lnB>
                      <a:noFill/>
                    </a:lnB>
                  </a:tcPr>
                </a:tc>
                <a:tc>
                  <a:txBody>
                    <a:bodyPr/>
                    <a:lstStyle/>
                    <a:p>
                      <a:pPr algn="just">
                        <a:lnSpc>
                          <a:spcPct val="107000"/>
                        </a:lnSpc>
                        <a:spcAft>
                          <a:spcPts val="800"/>
                        </a:spcAft>
                      </a:pPr>
                      <a:r>
                        <a:rPr lang="en-US" sz="1700">
                          <a:effectLst/>
                          <a:latin typeface="+mj-lt"/>
                          <a:ea typeface="Calibri" panose="020F0502020204030204" pitchFamily="34" charset="0"/>
                          <a:cs typeface="Times New Roman" panose="02020603050405020304" pitchFamily="18" charset="0"/>
                        </a:rPr>
                        <a:t>Χρήστος Δημητρίου</a:t>
                      </a:r>
                      <a:r>
                        <a:rPr lang="el-GR" sz="1700">
                          <a:effectLst/>
                          <a:latin typeface="+mj-lt"/>
                          <a:ea typeface="Calibri" panose="020F0502020204030204" pitchFamily="34" charset="0"/>
                          <a:cs typeface="Times New Roman" panose="02020603050405020304" pitchFamily="18" charset="0"/>
                        </a:rPr>
                        <a:t>:</a:t>
                      </a:r>
                      <a:endParaRPr lang="en-GB" sz="1700">
                        <a:effectLst/>
                        <a:latin typeface="+mj-lt"/>
                        <a:ea typeface="Calibri" panose="020F0502020204030204" pitchFamily="34" charset="0"/>
                        <a:cs typeface="Times New Roman" panose="02020603050405020304" pitchFamily="18" charset="0"/>
                      </a:endParaRPr>
                    </a:p>
                  </a:txBody>
                  <a:tcPr marL="37245" marR="37245" marT="0" marB="0">
                    <a:lnL>
                      <a:noFill/>
                    </a:lnL>
                    <a:lnR>
                      <a:noFill/>
                    </a:lnR>
                    <a:lnT>
                      <a:noFill/>
                    </a:lnT>
                    <a:lnB>
                      <a:noFill/>
                    </a:lnB>
                  </a:tcPr>
                </a:tc>
                <a:tc>
                  <a:txBody>
                    <a:bodyPr/>
                    <a:lstStyle/>
                    <a:p>
                      <a:pPr algn="just">
                        <a:lnSpc>
                          <a:spcPct val="107000"/>
                        </a:lnSpc>
                        <a:spcAft>
                          <a:spcPts val="800"/>
                        </a:spcAft>
                      </a:pPr>
                      <a:r>
                        <a:rPr lang="el-GR" sz="1700" dirty="0">
                          <a:effectLst/>
                          <a:latin typeface="+mj-lt"/>
                          <a:ea typeface="Calibri" panose="020F0502020204030204" pitchFamily="34" charset="0"/>
                          <a:cs typeface="Times New Roman" panose="02020603050405020304" pitchFamily="18" charset="0"/>
                        </a:rPr>
                        <a:t>((Καθηγητής της </a:t>
                      </a:r>
                      <a:r>
                        <a:rPr lang="el-GR" sz="1700" dirty="0" err="1">
                          <a:effectLst/>
                          <a:latin typeface="+mj-lt"/>
                          <a:ea typeface="Calibri" panose="020F0502020204030204" pitchFamily="34" charset="0"/>
                          <a:cs typeface="Times New Roman" panose="02020603050405020304" pitchFamily="18" charset="0"/>
                        </a:rPr>
                        <a:t>Ανίσα</a:t>
                      </a:r>
                      <a:r>
                        <a:rPr lang="el-GR" sz="1700" dirty="0">
                          <a:effectLst/>
                          <a:latin typeface="+mj-lt"/>
                          <a:ea typeface="Calibri" panose="020F0502020204030204" pitchFamily="34" charset="0"/>
                          <a:cs typeface="Times New Roman" panose="02020603050405020304" pitchFamily="18" charset="0"/>
                        </a:rPr>
                        <a:t>, σε προηγούμενο πλάνο πληροφορούμαστε για το όνομά του και την ιδιότητά του στα ελληνικά «καθηγητής συμβουλευτικής και επαγγελματικής αγωγής» με κείμενο στην οθόνη, κοντινό πλάνο, </a:t>
                      </a:r>
                      <a:r>
                        <a:rPr lang="el-GR" sz="1700" b="1" dirty="0">
                          <a:effectLst/>
                          <a:latin typeface="+mj-lt"/>
                          <a:ea typeface="Calibri" panose="020F0502020204030204" pitchFamily="34" charset="0"/>
                          <a:cs typeface="Times New Roman" panose="02020603050405020304" pitchFamily="18" charset="0"/>
                        </a:rPr>
                        <a:t>στέκεται σε έναν τοίχο με γκράφιτι του σχολείου</a:t>
                      </a:r>
                      <a:r>
                        <a:rPr lang="el-GR" sz="1700" dirty="0">
                          <a:effectLst/>
                          <a:latin typeface="+mj-lt"/>
                          <a:ea typeface="Calibri" panose="020F0502020204030204" pitchFamily="34" charset="0"/>
                          <a:cs typeface="Times New Roman" panose="02020603050405020304" pitchFamily="18" charset="0"/>
                        </a:rPr>
                        <a:t>)) η </a:t>
                      </a:r>
                      <a:r>
                        <a:rPr lang="el-GR" sz="1700" dirty="0" err="1">
                          <a:effectLst/>
                          <a:latin typeface="+mj-lt"/>
                          <a:ea typeface="Calibri" panose="020F0502020204030204" pitchFamily="34" charset="0"/>
                          <a:cs typeface="Times New Roman" panose="02020603050405020304" pitchFamily="18" charset="0"/>
                        </a:rPr>
                        <a:t>Ανίσα</a:t>
                      </a:r>
                      <a:r>
                        <a:rPr lang="el-GR" sz="1700" dirty="0">
                          <a:effectLst/>
                          <a:latin typeface="+mj-lt"/>
                          <a:ea typeface="Calibri" panose="020F0502020204030204" pitchFamily="34" charset="0"/>
                          <a:cs typeface="Times New Roman" panose="02020603050405020304" pitchFamily="18" charset="0"/>
                        </a:rPr>
                        <a:t> είναι ένα εκπληκτικό κορίτσι. (.) ((πλάνα της </a:t>
                      </a:r>
                      <a:r>
                        <a:rPr lang="el-GR" sz="1700" dirty="0" err="1">
                          <a:effectLst/>
                          <a:latin typeface="+mj-lt"/>
                          <a:ea typeface="Calibri" panose="020F0502020204030204" pitchFamily="34" charset="0"/>
                          <a:cs typeface="Times New Roman" panose="02020603050405020304" pitchFamily="18" charset="0"/>
                        </a:rPr>
                        <a:t>Ανίσα</a:t>
                      </a:r>
                      <a:r>
                        <a:rPr lang="el-GR" sz="1700" dirty="0">
                          <a:effectLst/>
                          <a:latin typeface="+mj-lt"/>
                          <a:ea typeface="Calibri" panose="020F0502020204030204" pitchFamily="34" charset="0"/>
                          <a:cs typeface="Times New Roman" panose="02020603050405020304" pitchFamily="18" charset="0"/>
                        </a:rPr>
                        <a:t> μαζί με άλλα παιδιά στο σχολικό προαύλιο)) τη γνωρίζω δύο χρόνια τώρα. Δεν μας απασχόλησε ποτέ για οτιδήποτε στο σχολείο. Ε, συνεπέστατη (.) στις υποχρεώσεις της (0.3) και πάντα με διάθεση να μάθει κάτι περισσότερο η </a:t>
                      </a:r>
                      <a:r>
                        <a:rPr lang="el-GR" sz="1700" dirty="0" err="1">
                          <a:effectLst/>
                          <a:latin typeface="+mj-lt"/>
                          <a:ea typeface="Calibri" panose="020F0502020204030204" pitchFamily="34" charset="0"/>
                          <a:cs typeface="Times New Roman" panose="02020603050405020304" pitchFamily="18" charset="0"/>
                        </a:rPr>
                        <a:t>Ανίσα</a:t>
                      </a:r>
                      <a:r>
                        <a:rPr lang="el-GR" sz="1700" dirty="0">
                          <a:effectLst/>
                          <a:latin typeface="+mj-lt"/>
                          <a:ea typeface="Calibri" panose="020F0502020204030204" pitchFamily="34" charset="0"/>
                          <a:cs typeface="Times New Roman" panose="02020603050405020304" pitchFamily="18" charset="0"/>
                        </a:rPr>
                        <a:t> ((πλάνο από την παρέλαση)) (0.4) ((αναφερόμενος στο ότι η </a:t>
                      </a:r>
                      <a:r>
                        <a:rPr lang="el-GR" sz="1700" dirty="0" err="1">
                          <a:effectLst/>
                          <a:latin typeface="+mj-lt"/>
                          <a:ea typeface="Calibri" panose="020F0502020204030204" pitchFamily="34" charset="0"/>
                          <a:cs typeface="Times New Roman" panose="02020603050405020304" pitchFamily="18" charset="0"/>
                        </a:rPr>
                        <a:t>Ανίσα</a:t>
                      </a:r>
                      <a:r>
                        <a:rPr lang="el-GR" sz="1700" dirty="0">
                          <a:effectLst/>
                          <a:latin typeface="+mj-lt"/>
                          <a:ea typeface="Calibri" panose="020F0502020204030204" pitchFamily="34" charset="0"/>
                          <a:cs typeface="Times New Roman" panose="02020603050405020304" pitchFamily="18" charset="0"/>
                        </a:rPr>
                        <a:t> ήταν σημαιοφόρος στην παρέλαση)) δικαίωση, για να είμαι ειλικρινής. Δικαίωση, διότι, ε, προσπάθησε πάρα πολύ. Ε (0.3) και περήφανος που είχε καταφέρει αυτό που είχε σα στόχο.</a:t>
                      </a:r>
                      <a:endParaRPr lang="en-GB" sz="1700" dirty="0">
                        <a:effectLst/>
                        <a:latin typeface="+mj-lt"/>
                        <a:ea typeface="Calibri" panose="020F0502020204030204" pitchFamily="34" charset="0"/>
                        <a:cs typeface="Times New Roman" panose="02020603050405020304" pitchFamily="18" charset="0"/>
                      </a:endParaRPr>
                    </a:p>
                  </a:txBody>
                  <a:tcPr marL="37245" marR="37245" marT="0" marB="0">
                    <a:lnL>
                      <a:noFill/>
                    </a:lnL>
                    <a:lnR>
                      <a:noFill/>
                    </a:lnR>
                    <a:lnT>
                      <a:noFill/>
                    </a:lnT>
                    <a:lnB>
                      <a:noFill/>
                    </a:lnB>
                  </a:tcPr>
                </a:tc>
                <a:extLst>
                  <a:ext uri="{0D108BD9-81ED-4DB2-BD59-A6C34878D82A}">
                    <a16:rowId xmlns:a16="http://schemas.microsoft.com/office/drawing/2014/main" val="439766743"/>
                  </a:ext>
                </a:extLst>
              </a:tr>
            </a:tbl>
          </a:graphicData>
        </a:graphic>
      </p:graphicFrame>
    </p:spTree>
    <p:extLst>
      <p:ext uri="{BB962C8B-B14F-4D97-AF65-F5344CB8AC3E}">
        <p14:creationId xmlns:p14="http://schemas.microsoft.com/office/powerpoint/2010/main" val="3420743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21</a:t>
            </a:fld>
            <a:endParaRPr lang="en-GB"/>
          </a:p>
        </p:txBody>
      </p:sp>
      <p:graphicFrame>
        <p:nvGraphicFramePr>
          <p:cNvPr id="8" name="Table 7">
            <a:extLst>
              <a:ext uri="{FF2B5EF4-FFF2-40B4-BE49-F238E27FC236}">
                <a16:creationId xmlns:a16="http://schemas.microsoft.com/office/drawing/2014/main" id="{D0F52D03-C2D3-4E99-9984-6A65CB61FB4F}"/>
              </a:ext>
            </a:extLst>
          </p:cNvPr>
          <p:cNvGraphicFramePr>
            <a:graphicFrameLocks noGrp="1"/>
          </p:cNvGraphicFramePr>
          <p:nvPr>
            <p:extLst>
              <p:ext uri="{D42A27DB-BD31-4B8C-83A1-F6EECF244321}">
                <p14:modId xmlns:p14="http://schemas.microsoft.com/office/powerpoint/2010/main" val="1405653260"/>
              </p:ext>
            </p:extLst>
          </p:nvPr>
        </p:nvGraphicFramePr>
        <p:xfrm>
          <a:off x="170328" y="102674"/>
          <a:ext cx="11492755" cy="6112303"/>
        </p:xfrm>
        <a:graphic>
          <a:graphicData uri="http://schemas.openxmlformats.org/drawingml/2006/table">
            <a:tbl>
              <a:tblPr firstRow="1" firstCol="1" bandRow="1"/>
              <a:tblGrid>
                <a:gridCol w="465575">
                  <a:extLst>
                    <a:ext uri="{9D8B030D-6E8A-4147-A177-3AD203B41FA5}">
                      <a16:colId xmlns:a16="http://schemas.microsoft.com/office/drawing/2014/main" val="537858440"/>
                    </a:ext>
                  </a:extLst>
                </a:gridCol>
                <a:gridCol w="1379475">
                  <a:extLst>
                    <a:ext uri="{9D8B030D-6E8A-4147-A177-3AD203B41FA5}">
                      <a16:colId xmlns:a16="http://schemas.microsoft.com/office/drawing/2014/main" val="444921836"/>
                    </a:ext>
                  </a:extLst>
                </a:gridCol>
                <a:gridCol w="9647705">
                  <a:extLst>
                    <a:ext uri="{9D8B030D-6E8A-4147-A177-3AD203B41FA5}">
                      <a16:colId xmlns:a16="http://schemas.microsoft.com/office/drawing/2014/main" val="2597225947"/>
                    </a:ext>
                  </a:extLst>
                </a:gridCol>
              </a:tblGrid>
              <a:tr h="1532682">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1</a:t>
                      </a:r>
                      <a:r>
                        <a:rPr lang="en-US" sz="1800">
                          <a:effectLst/>
                          <a:latin typeface="+mj-lt"/>
                          <a:ea typeface="Calibri" panose="020F0502020204030204" pitchFamily="34" charset="0"/>
                          <a:cs typeface="Times New Roman" panose="02020603050405020304" pitchFamily="18" charset="0"/>
                        </a:rPr>
                        <a:t>3</a:t>
                      </a:r>
                      <a:endParaRPr lang="en-GB" sz="1800">
                        <a:effectLst/>
                        <a:latin typeface="+mj-lt"/>
                        <a:ea typeface="Calibri" panose="020F0502020204030204" pitchFamily="34" charset="0"/>
                        <a:cs typeface="Times New Roman" panose="02020603050405020304" pitchFamily="18" charset="0"/>
                      </a:endParaRPr>
                    </a:p>
                  </a:txBody>
                  <a:tcPr marL="46359" marR="46359" marT="0" marB="0">
                    <a:lnL>
                      <a:noFill/>
                    </a:lnL>
                    <a:lnR>
                      <a:noFill/>
                    </a:lnR>
                    <a:lnT>
                      <a:noFill/>
                    </a:lnT>
                    <a:lnB>
                      <a:noFill/>
                    </a:lnB>
                  </a:tcPr>
                </a:tc>
                <a:tc>
                  <a:txBody>
                    <a:bodyPr/>
                    <a:lstStyle/>
                    <a:p>
                      <a:pPr algn="just">
                        <a:lnSpc>
                          <a:spcPct val="107000"/>
                        </a:lnSpc>
                        <a:spcAft>
                          <a:spcPts val="800"/>
                        </a:spcAft>
                      </a:pPr>
                      <a:r>
                        <a:rPr lang="el-GR" sz="1800" dirty="0" err="1">
                          <a:effectLst/>
                          <a:latin typeface="+mj-lt"/>
                          <a:ea typeface="Calibri" panose="020F0502020204030204" pitchFamily="34" charset="0"/>
                          <a:cs typeface="Times New Roman" panose="02020603050405020304" pitchFamily="18" charset="0"/>
                        </a:rPr>
                        <a:t>Ανίσα</a:t>
                      </a:r>
                      <a:r>
                        <a:rPr lang="el-GR" sz="1800" dirty="0">
                          <a:effectLst/>
                          <a:latin typeface="+mj-lt"/>
                          <a:ea typeface="Calibri" panose="020F0502020204030204" pitchFamily="34" charset="0"/>
                          <a:cs typeface="Times New Roman" panose="02020603050405020304" pitchFamily="18" charset="0"/>
                        </a:rPr>
                        <a:t>:</a:t>
                      </a:r>
                      <a:endParaRPr lang="en-GB" sz="1800" dirty="0">
                        <a:effectLst/>
                        <a:latin typeface="+mj-lt"/>
                        <a:ea typeface="Calibri" panose="020F0502020204030204" pitchFamily="34" charset="0"/>
                        <a:cs typeface="Times New Roman" panose="02020603050405020304" pitchFamily="18" charset="0"/>
                      </a:endParaRPr>
                    </a:p>
                  </a:txBody>
                  <a:tcPr marL="46359" marR="46359" marT="0" marB="0">
                    <a:lnL>
                      <a:noFill/>
                    </a:lnL>
                    <a:lnR>
                      <a:noFill/>
                    </a:lnR>
                    <a:lnT>
                      <a:noFill/>
                    </a:lnT>
                    <a:lnB>
                      <a:noFill/>
                    </a:lnB>
                  </a:tcPr>
                </a:tc>
                <a:tc>
                  <a:txBody>
                    <a:bodyPr/>
                    <a:lstStyle/>
                    <a:p>
                      <a:pPr algn="just">
                        <a:lnSpc>
                          <a:spcPct val="107000"/>
                        </a:lnSpc>
                        <a:spcAft>
                          <a:spcPts val="800"/>
                        </a:spcAft>
                      </a:pPr>
                      <a:r>
                        <a:rPr lang="el-GR" sz="1800" dirty="0">
                          <a:effectLst/>
                          <a:latin typeface="+mj-lt"/>
                          <a:ea typeface="Calibri" panose="020F0502020204030204" pitchFamily="34" charset="0"/>
                          <a:cs typeface="Times New Roman" panose="02020603050405020304" pitchFamily="18" charset="0"/>
                        </a:rPr>
                        <a:t>((Πλάνα μακρινά και εξωτερικά του σχολείου, όπου η </a:t>
                      </a:r>
                      <a:r>
                        <a:rPr lang="el-GR" sz="1800" dirty="0" err="1">
                          <a:effectLst/>
                          <a:latin typeface="+mj-lt"/>
                          <a:ea typeface="Calibri" panose="020F0502020204030204" pitchFamily="34" charset="0"/>
                          <a:cs typeface="Times New Roman" panose="02020603050405020304" pitchFamily="18" charset="0"/>
                        </a:rPr>
                        <a:t>Ανίσα</a:t>
                      </a:r>
                      <a:r>
                        <a:rPr lang="el-GR" sz="1800" dirty="0">
                          <a:effectLst/>
                          <a:latin typeface="+mj-lt"/>
                          <a:ea typeface="Calibri" panose="020F0502020204030204" pitchFamily="34" charset="0"/>
                          <a:cs typeface="Times New Roman" panose="02020603050405020304" pitchFamily="18" charset="0"/>
                        </a:rPr>
                        <a:t> κάθεται στα σκαλοπάτια, μετά κοντινό πλάνο στην ίδια να φοράει μαντίλα, μετά παρουσιάζεται να περπατάει σε εξωτερικό χώρο του σχολείου)) </a:t>
                      </a:r>
                      <a:r>
                        <a:rPr lang="el-GR" sz="1800" b="0" dirty="0">
                          <a:effectLst/>
                          <a:latin typeface="+mj-lt"/>
                          <a:ea typeface="Calibri" panose="020F0502020204030204" pitchFamily="34" charset="0"/>
                          <a:cs typeface="Times New Roman" panose="02020603050405020304" pitchFamily="18" charset="0"/>
                        </a:rPr>
                        <a:t>θυμάμαι ότι είχα πάει Δημοτικό Β΄/Β΄ τάξη (0.3) και εκεί </a:t>
                      </a:r>
                      <a:r>
                        <a:rPr lang="el-GR" sz="1800" b="1" dirty="0">
                          <a:effectLst/>
                          <a:latin typeface="+mj-lt"/>
                          <a:ea typeface="Calibri" panose="020F0502020204030204" pitchFamily="34" charset="0"/>
                          <a:cs typeface="Times New Roman" panose="02020603050405020304" pitchFamily="18" charset="0"/>
                        </a:rPr>
                        <a:t>άρχισα να μαθαίνω λίγα γράμματα</a:t>
                      </a:r>
                      <a:r>
                        <a:rPr lang="el-GR" sz="1800" b="0" dirty="0">
                          <a:effectLst/>
                          <a:latin typeface="+mj-lt"/>
                          <a:ea typeface="Calibri" panose="020F0502020204030204" pitchFamily="34" charset="0"/>
                          <a:cs typeface="Times New Roman" panose="02020603050405020304" pitchFamily="18" charset="0"/>
                        </a:rPr>
                        <a:t>, να μιλώ, αλλά πάντα μιλούσα </a:t>
                      </a:r>
                      <a:r>
                        <a:rPr lang="el-GR" sz="1800" b="1" dirty="0">
                          <a:effectLst/>
                          <a:latin typeface="+mj-lt"/>
                          <a:ea typeface="Calibri" panose="020F0502020204030204" pitchFamily="34" charset="0"/>
                          <a:cs typeface="Times New Roman" panose="02020603050405020304" pitchFamily="18" charset="0"/>
                        </a:rPr>
                        <a:t>αγγλικά</a:t>
                      </a:r>
                      <a:r>
                        <a:rPr lang="el-GR" sz="1800" b="0" dirty="0">
                          <a:effectLst/>
                          <a:latin typeface="+mj-lt"/>
                          <a:ea typeface="Calibri" panose="020F0502020204030204" pitchFamily="34" charset="0"/>
                          <a:cs typeface="Times New Roman" panose="02020603050405020304" pitchFamily="18" charset="0"/>
                        </a:rPr>
                        <a:t> με τους συμμαθητές μου, επειδή ήξεραν λίγο (0.2) και με τους δασκάλους. (0.2) συνήθισα το να γράφω αλλά δεν ήξερα να διαβάζω, να μιλώ. Ήταν λίγο δύσκολο.</a:t>
                      </a:r>
                      <a:endParaRPr lang="en-GB" sz="1800" b="0" dirty="0">
                        <a:effectLst/>
                        <a:latin typeface="+mj-lt"/>
                        <a:ea typeface="Calibri" panose="020F0502020204030204" pitchFamily="34" charset="0"/>
                        <a:cs typeface="Times New Roman" panose="02020603050405020304" pitchFamily="18" charset="0"/>
                      </a:endParaRPr>
                    </a:p>
                  </a:txBody>
                  <a:tcPr marL="46359" marR="46359" marT="0" marB="0">
                    <a:lnL>
                      <a:noFill/>
                    </a:lnL>
                    <a:lnR>
                      <a:noFill/>
                    </a:lnR>
                    <a:lnT>
                      <a:noFill/>
                    </a:lnT>
                    <a:lnB>
                      <a:noFill/>
                    </a:lnB>
                  </a:tcPr>
                </a:tc>
                <a:extLst>
                  <a:ext uri="{0D108BD9-81ED-4DB2-BD59-A6C34878D82A}">
                    <a16:rowId xmlns:a16="http://schemas.microsoft.com/office/drawing/2014/main" val="2905773293"/>
                  </a:ext>
                </a:extLst>
              </a:tr>
              <a:tr h="2955833">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1</a:t>
                      </a:r>
                      <a:r>
                        <a:rPr lang="en-US" sz="1800">
                          <a:effectLst/>
                          <a:latin typeface="+mj-lt"/>
                          <a:ea typeface="Calibri" panose="020F0502020204030204" pitchFamily="34" charset="0"/>
                          <a:cs typeface="Times New Roman" panose="02020603050405020304" pitchFamily="18" charset="0"/>
                        </a:rPr>
                        <a:t>4</a:t>
                      </a:r>
                      <a:endParaRPr lang="en-GB" sz="1800">
                        <a:effectLst/>
                        <a:latin typeface="+mj-lt"/>
                        <a:ea typeface="Calibri" panose="020F0502020204030204" pitchFamily="34" charset="0"/>
                        <a:cs typeface="Times New Roman" panose="02020603050405020304" pitchFamily="18" charset="0"/>
                      </a:endParaRPr>
                    </a:p>
                  </a:txBody>
                  <a:tcPr marL="46359" marR="46359" marT="0" marB="0">
                    <a:lnL>
                      <a:noFill/>
                    </a:lnL>
                    <a:lnR>
                      <a:noFill/>
                    </a:lnR>
                    <a:lnT>
                      <a:noFill/>
                    </a:lnT>
                    <a:lnB>
                      <a:noFill/>
                    </a:lnB>
                  </a:tcPr>
                </a:tc>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Ανδρέας:</a:t>
                      </a:r>
                      <a:endParaRPr lang="en-GB" sz="1800">
                        <a:effectLst/>
                        <a:latin typeface="+mj-lt"/>
                        <a:ea typeface="Calibri" panose="020F0502020204030204" pitchFamily="34" charset="0"/>
                        <a:cs typeface="Times New Roman" panose="02020603050405020304" pitchFamily="18" charset="0"/>
                      </a:endParaRPr>
                    </a:p>
                  </a:txBody>
                  <a:tcPr marL="46359" marR="46359" marT="0" marB="0">
                    <a:lnL>
                      <a:noFill/>
                    </a:lnL>
                    <a:lnR>
                      <a:noFill/>
                    </a:lnR>
                    <a:lnT>
                      <a:noFill/>
                    </a:lnT>
                    <a:lnB>
                      <a:noFill/>
                    </a:lnB>
                  </a:tcPr>
                </a:tc>
                <a:tc>
                  <a:txBody>
                    <a:bodyPr/>
                    <a:lstStyle/>
                    <a:p>
                      <a:pPr algn="just">
                        <a:lnSpc>
                          <a:spcPct val="107000"/>
                        </a:lnSpc>
                        <a:spcAft>
                          <a:spcPts val="800"/>
                        </a:spcAft>
                      </a:pPr>
                      <a:r>
                        <a:rPr lang="el-GR" sz="1800" dirty="0">
                          <a:effectLst/>
                          <a:latin typeface="+mj-lt"/>
                          <a:ea typeface="Calibri" panose="020F0502020204030204" pitchFamily="34" charset="0"/>
                          <a:cs typeface="Times New Roman" panose="02020603050405020304" pitchFamily="18" charset="0"/>
                        </a:rPr>
                        <a:t>((Κοντινό πλάνο στον ίδιο)) εντάξει, η πρώτη μέρα που ήρθα στο σχολείο ήταν μια νέα ατμόσφαιρα (0.2) τελείως διαφορετικό με αυτό που συνήθιζα. Όλα ήταν άσπρα (.) ε, ήμουν το μόνο παιδί που (.) ξεχώριζα ((μεσαίο πλάνο)) ήταν πάρα πολλά, ε (0.4) ενθουσιασμένοι τα παιδιά κιόλας. Νέο παιδί (.) διαφορετικό χρώμα ((κοντινό πλάνο στα χέρια του)) (0.3) το μαλλί (0.3) ε, κι εμένα εντάξει, μου άρεσε η προσοχή, ε, σιγά σιγά. Τα ελληνικά τα έμαθα (0.3) στο σχολείο. Ευτυχώς που είχα καλούς καθηγητές που (.) μπορούσαν να με βοηθήσουν (.) λόγω του ότι ήξερα μόνο </a:t>
                      </a:r>
                      <a:r>
                        <a:rPr lang="el-GR" sz="1800" b="1" dirty="0">
                          <a:effectLst/>
                          <a:latin typeface="+mj-lt"/>
                          <a:ea typeface="Calibri" panose="020F0502020204030204" pitchFamily="34" charset="0"/>
                          <a:cs typeface="Times New Roman" panose="02020603050405020304" pitchFamily="18" charset="0"/>
                        </a:rPr>
                        <a:t>αγγλικά</a:t>
                      </a:r>
                      <a:r>
                        <a:rPr lang="el-GR" sz="1800" dirty="0">
                          <a:effectLst/>
                          <a:latin typeface="+mj-lt"/>
                          <a:ea typeface="Calibri" panose="020F0502020204030204" pitchFamily="34" charset="0"/>
                          <a:cs typeface="Times New Roman" panose="02020603050405020304" pitchFamily="18" charset="0"/>
                        </a:rPr>
                        <a:t>. Είχα και τον πατέρα μου που μου λέει «Θα σου αγοράσω ποδήλατο αν μάθεις το αλφάβητο» ((φωτογραφία από τον ίδιο μικρό πάνω σε ένα ποδήλατο)). Ε, σιγά σιγά, χωρίς να καταλαβαίνω (0.3) τα μιλούσα τα ελληνικά. </a:t>
                      </a:r>
                      <a:endParaRPr lang="en-GB"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tabLst>
                          <a:tab pos="866775" algn="l"/>
                        </a:tabLst>
                      </a:pPr>
                      <a:r>
                        <a:rPr lang="el-GR" sz="1800" dirty="0">
                          <a:effectLst/>
                          <a:latin typeface="+mj-lt"/>
                          <a:ea typeface="Calibri" panose="020F0502020204030204" pitchFamily="34" charset="0"/>
                          <a:cs typeface="Times New Roman" panose="02020603050405020304" pitchFamily="18" charset="0"/>
                        </a:rPr>
                        <a:t>(…)</a:t>
                      </a:r>
                      <a:endParaRPr lang="en-GB"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tabLst>
                          <a:tab pos="866775" algn="l"/>
                        </a:tabLst>
                      </a:pPr>
                      <a:r>
                        <a:rPr lang="el-GR" sz="1800" dirty="0">
                          <a:effectLst/>
                          <a:latin typeface="+mj-lt"/>
                          <a:ea typeface="Calibri" panose="020F0502020204030204" pitchFamily="34" charset="0"/>
                          <a:cs typeface="Times New Roman" panose="02020603050405020304" pitchFamily="18" charset="0"/>
                        </a:rPr>
                        <a:t>11:56-12:02</a:t>
                      </a:r>
                      <a:endParaRPr lang="en-GB" sz="1800" dirty="0">
                        <a:effectLst/>
                        <a:latin typeface="+mj-lt"/>
                        <a:ea typeface="Calibri" panose="020F0502020204030204" pitchFamily="34" charset="0"/>
                        <a:cs typeface="Times New Roman" panose="02020603050405020304" pitchFamily="18" charset="0"/>
                      </a:endParaRPr>
                    </a:p>
                  </a:txBody>
                  <a:tcPr marL="46359" marR="46359" marT="0" marB="0">
                    <a:lnL>
                      <a:noFill/>
                    </a:lnL>
                    <a:lnR>
                      <a:noFill/>
                    </a:lnR>
                    <a:lnT>
                      <a:noFill/>
                    </a:lnT>
                    <a:lnB>
                      <a:noFill/>
                    </a:lnB>
                  </a:tcPr>
                </a:tc>
                <a:extLst>
                  <a:ext uri="{0D108BD9-81ED-4DB2-BD59-A6C34878D82A}">
                    <a16:rowId xmlns:a16="http://schemas.microsoft.com/office/drawing/2014/main" val="2294663525"/>
                  </a:ext>
                </a:extLst>
              </a:tr>
              <a:tr h="1352830">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15</a:t>
                      </a:r>
                      <a:endParaRPr lang="en-GB" sz="1800">
                        <a:effectLst/>
                        <a:latin typeface="+mj-lt"/>
                        <a:ea typeface="Calibri" panose="020F0502020204030204" pitchFamily="34" charset="0"/>
                        <a:cs typeface="Times New Roman" panose="02020603050405020304" pitchFamily="18" charset="0"/>
                      </a:endParaRPr>
                    </a:p>
                  </a:txBody>
                  <a:tcPr marL="46359" marR="46359" marT="0" marB="0">
                    <a:lnL>
                      <a:noFill/>
                    </a:lnL>
                    <a:lnR>
                      <a:noFill/>
                    </a:lnR>
                    <a:lnT>
                      <a:noFill/>
                    </a:lnT>
                    <a:lnB>
                      <a:noFill/>
                    </a:lnB>
                  </a:tcPr>
                </a:tc>
                <a:tc>
                  <a:txBody>
                    <a:bodyPr/>
                    <a:lstStyle/>
                    <a:p>
                      <a:pPr algn="just">
                        <a:lnSpc>
                          <a:spcPct val="107000"/>
                        </a:lnSpc>
                        <a:spcAft>
                          <a:spcPts val="800"/>
                        </a:spcAft>
                      </a:pPr>
                      <a:r>
                        <a:rPr lang="el-GR" sz="1800">
                          <a:effectLst/>
                          <a:latin typeface="+mj-lt"/>
                          <a:ea typeface="Calibri" panose="020F0502020204030204" pitchFamily="34" charset="0"/>
                          <a:cs typeface="Times New Roman" panose="02020603050405020304" pitchFamily="18" charset="0"/>
                        </a:rPr>
                        <a:t>Δημιουργοί βίντεο:</a:t>
                      </a:r>
                      <a:endParaRPr lang="en-GB" sz="1800">
                        <a:effectLst/>
                        <a:latin typeface="+mj-lt"/>
                        <a:ea typeface="Calibri" panose="020F0502020204030204" pitchFamily="34" charset="0"/>
                        <a:cs typeface="Times New Roman" panose="02020603050405020304" pitchFamily="18" charset="0"/>
                      </a:endParaRPr>
                    </a:p>
                  </a:txBody>
                  <a:tcPr marL="46359" marR="46359" marT="0" marB="0">
                    <a:lnL>
                      <a:noFill/>
                    </a:lnL>
                    <a:lnR>
                      <a:noFill/>
                    </a:lnR>
                    <a:lnT>
                      <a:noFill/>
                    </a:lnT>
                    <a:lnB>
                      <a:noFill/>
                    </a:lnB>
                  </a:tcPr>
                </a:tc>
                <a:tc>
                  <a:txBody>
                    <a:bodyPr/>
                    <a:lstStyle/>
                    <a:p>
                      <a:pPr algn="just">
                        <a:lnSpc>
                          <a:spcPct val="107000"/>
                        </a:lnSpc>
                        <a:spcAft>
                          <a:spcPts val="800"/>
                        </a:spcAft>
                      </a:pPr>
                      <a:r>
                        <a:rPr lang="el-GR" sz="1800" dirty="0">
                          <a:effectLst/>
                          <a:latin typeface="+mj-lt"/>
                          <a:ea typeface="Calibri" panose="020F0502020204030204" pitchFamily="34" charset="0"/>
                          <a:cs typeface="Times New Roman" panose="02020603050405020304" pitchFamily="18" charset="0"/>
                        </a:rPr>
                        <a:t>((Γραπτό μήνυμα στα ελληνικά στην οθόνη)) Γίνε </a:t>
                      </a:r>
                      <a:r>
                        <a:rPr lang="el-GR" sz="1800" dirty="0" err="1">
                          <a:effectLst/>
                          <a:latin typeface="+mj-lt"/>
                          <a:ea typeface="Calibri" panose="020F0502020204030204" pitchFamily="34" charset="0"/>
                          <a:cs typeface="Times New Roman" panose="02020603050405020304" pitchFamily="18" charset="0"/>
                        </a:rPr>
                        <a:t>aware</a:t>
                      </a:r>
                      <a:r>
                        <a:rPr lang="el-GR" sz="1800" dirty="0">
                          <a:effectLst/>
                          <a:latin typeface="+mj-lt"/>
                          <a:ea typeface="Calibri" panose="020F0502020204030204" pitchFamily="34" charset="0"/>
                          <a:cs typeface="Times New Roman" panose="02020603050405020304" pitchFamily="18" charset="0"/>
                        </a:rPr>
                        <a:t>! Πάρε θέση κατά του ρατσισμού! ((σλόγκαν εκστρατείας στα ελληνικά και τα αγγλικά με το χαρακτηριστικό αγγλικό </a:t>
                      </a:r>
                      <a:r>
                        <a:rPr lang="en-US" sz="1800" dirty="0">
                          <a:effectLst/>
                          <a:latin typeface="+mj-lt"/>
                          <a:ea typeface="Calibri" panose="020F0502020204030204" pitchFamily="34" charset="0"/>
                          <a:cs typeface="Times New Roman" panose="02020603050405020304" pitchFamily="18" charset="0"/>
                        </a:rPr>
                        <a:t>logo Aware</a:t>
                      </a:r>
                      <a:r>
                        <a:rPr lang="el-GR" sz="1800" dirty="0">
                          <a:effectLst/>
                          <a:latin typeface="+mj-lt"/>
                          <a:ea typeface="Calibri" panose="020F0502020204030204" pitchFamily="34" charset="0"/>
                          <a:cs typeface="Times New Roman" panose="02020603050405020304" pitchFamily="18" charset="0"/>
                        </a:rPr>
                        <a:t>)) </a:t>
                      </a:r>
                      <a:r>
                        <a:rPr lang="el-GR" sz="1800" b="1" dirty="0">
                          <a:effectLst/>
                          <a:latin typeface="+mj-lt"/>
                          <a:ea typeface="Calibri" panose="020F0502020204030204" pitchFamily="34" charset="0"/>
                          <a:cs typeface="Times New Roman" panose="02020603050405020304" pitchFamily="18" charset="0"/>
                        </a:rPr>
                        <a:t>αποδέχομαι, σέβομαι, συμμετέχω</a:t>
                      </a:r>
                      <a:r>
                        <a:rPr lang="el-GR" sz="1800" dirty="0">
                          <a:effectLst/>
                          <a:latin typeface="+mj-lt"/>
                          <a:ea typeface="Calibri" panose="020F0502020204030204" pitchFamily="34" charset="0"/>
                          <a:cs typeface="Times New Roman" panose="02020603050405020304" pitchFamily="18" charset="0"/>
                        </a:rPr>
                        <a:t> ((γραπτό μήνυμα στην οθόνη με το </a:t>
                      </a:r>
                      <a:r>
                        <a:rPr lang="en-US" sz="1800" dirty="0">
                          <a:effectLst/>
                          <a:latin typeface="+mj-lt"/>
                          <a:ea typeface="Calibri" panose="020F0502020204030204" pitchFamily="34" charset="0"/>
                          <a:cs typeface="Times New Roman" panose="02020603050405020304" pitchFamily="18" charset="0"/>
                        </a:rPr>
                        <a:t>logo </a:t>
                      </a:r>
                      <a:r>
                        <a:rPr lang="el-GR" sz="1800" dirty="0">
                          <a:effectLst/>
                          <a:latin typeface="+mj-lt"/>
                          <a:ea typeface="Calibri" panose="020F0502020204030204" pitchFamily="34" charset="0"/>
                          <a:cs typeface="Times New Roman" panose="02020603050405020304" pitchFamily="18" charset="0"/>
                        </a:rPr>
                        <a:t>των φορέων)) το έργο συγχρηματοδοτείται από το Ταμείο Ασύλου, Μετανάστευσης και Ένταξης και την Κυπριακή Δημοκρατία.</a:t>
                      </a:r>
                      <a:endParaRPr lang="en-GB" sz="1800" dirty="0">
                        <a:effectLst/>
                        <a:latin typeface="+mj-lt"/>
                        <a:ea typeface="Calibri" panose="020F0502020204030204" pitchFamily="34" charset="0"/>
                        <a:cs typeface="Times New Roman" panose="02020603050405020304" pitchFamily="18" charset="0"/>
                      </a:endParaRPr>
                    </a:p>
                  </a:txBody>
                  <a:tcPr marL="46359" marR="46359" marT="0" marB="0">
                    <a:lnL>
                      <a:noFill/>
                    </a:lnL>
                    <a:lnR>
                      <a:noFill/>
                    </a:lnR>
                    <a:lnT>
                      <a:noFill/>
                    </a:lnT>
                    <a:lnB>
                      <a:noFill/>
                    </a:lnB>
                  </a:tcPr>
                </a:tc>
                <a:extLst>
                  <a:ext uri="{0D108BD9-81ED-4DB2-BD59-A6C34878D82A}">
                    <a16:rowId xmlns:a16="http://schemas.microsoft.com/office/drawing/2014/main" val="1432065941"/>
                  </a:ext>
                </a:extLst>
              </a:tr>
            </a:tbl>
          </a:graphicData>
        </a:graphic>
      </p:graphicFrame>
    </p:spTree>
    <p:extLst>
      <p:ext uri="{BB962C8B-B14F-4D97-AF65-F5344CB8AC3E}">
        <p14:creationId xmlns:p14="http://schemas.microsoft.com/office/powerpoint/2010/main" val="2358321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22</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err="1">
                <a:effectLst>
                  <a:outerShdw blurRad="38100" dist="38100" dir="2700000" algn="tl">
                    <a:srgbClr val="000000">
                      <a:alpha val="43137"/>
                    </a:srgbClr>
                  </a:outerShdw>
                </a:effectLst>
              </a:rPr>
              <a:t>Θεσιακότητα</a:t>
            </a:r>
            <a:endParaRPr lang="en-GB" sz="4000" dirty="0">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53C1FF50-BD6C-4E32-93E6-57DCA8C3B2D9}"/>
              </a:ext>
            </a:extLst>
          </p:cNvPr>
          <p:cNvSpPr txBox="1"/>
          <p:nvPr/>
        </p:nvSpPr>
        <p:spPr>
          <a:xfrm>
            <a:off x="936524" y="1316567"/>
            <a:ext cx="6752303" cy="5030608"/>
          </a:xfrm>
          <a:prstGeom prst="rect">
            <a:avLst/>
          </a:prstGeom>
          <a:noFill/>
        </p:spPr>
        <p:txBody>
          <a:bodyPr wrap="square" rtlCol="0">
            <a:spAutoFit/>
          </a:bodyPr>
          <a:lstStyle/>
          <a:p>
            <a:pPr marL="342900" indent="-342900">
              <a:lnSpc>
                <a:spcPct val="150000"/>
              </a:lnSpc>
              <a:buClr>
                <a:srgbClr val="700000"/>
              </a:buClr>
              <a:buFont typeface="Didact Gothic" panose="00000500000000000000" pitchFamily="2" charset="0"/>
              <a:buChar char="‣"/>
            </a:pPr>
            <a:r>
              <a:rPr lang="el-GR" sz="2400" dirty="0">
                <a:latin typeface="+mj-lt"/>
              </a:rPr>
              <a:t>4 </a:t>
            </a:r>
            <a:r>
              <a:rPr lang="el-GR" sz="2400" b="1" dirty="0" err="1">
                <a:latin typeface="+mj-lt"/>
              </a:rPr>
              <a:t>πλειονοτικές</a:t>
            </a:r>
            <a:r>
              <a:rPr lang="el-GR" sz="2400" dirty="0">
                <a:latin typeface="+mj-lt"/>
              </a:rPr>
              <a:t> ομιλούσες φωνές</a:t>
            </a:r>
          </a:p>
          <a:p>
            <a:pPr marL="800100" lvl="1" indent="-342900">
              <a:lnSpc>
                <a:spcPct val="150000"/>
              </a:lnSpc>
              <a:buClr>
                <a:srgbClr val="700000"/>
              </a:buClr>
              <a:buFont typeface="Arial" panose="020B0604020202020204" pitchFamily="34" charset="0"/>
              <a:buChar char="•"/>
            </a:pPr>
            <a:r>
              <a:rPr lang="el-GR" sz="2000" dirty="0" err="1">
                <a:latin typeface="+mj-lt"/>
              </a:rPr>
              <a:t>ονομάτιση</a:t>
            </a:r>
            <a:r>
              <a:rPr lang="el-GR" sz="2000" dirty="0">
                <a:latin typeface="+mj-lt"/>
              </a:rPr>
              <a:t>: Μάριος Πασχαλίδης, Χρήστος Δημητρίου </a:t>
            </a:r>
          </a:p>
          <a:p>
            <a:pPr marL="800100" lvl="1" indent="-342900">
              <a:lnSpc>
                <a:spcPct val="150000"/>
              </a:lnSpc>
              <a:buClr>
                <a:srgbClr val="700000"/>
              </a:buClr>
              <a:buFont typeface="Arial" panose="020B0604020202020204" pitchFamily="34" charset="0"/>
              <a:buChar char="•"/>
            </a:pPr>
            <a:r>
              <a:rPr lang="el-GR" sz="2000" dirty="0" err="1">
                <a:latin typeface="+mj-lt"/>
              </a:rPr>
              <a:t>λειτουργικοποίηση</a:t>
            </a:r>
            <a:r>
              <a:rPr lang="el-GR" sz="2000" dirty="0">
                <a:latin typeface="+mj-lt"/>
              </a:rPr>
              <a:t>: αφηγήτρια, ρεπόρτερ</a:t>
            </a:r>
          </a:p>
          <a:p>
            <a:pPr marL="342900" indent="-342900">
              <a:lnSpc>
                <a:spcPct val="150000"/>
              </a:lnSpc>
              <a:buClr>
                <a:srgbClr val="700000"/>
              </a:buClr>
              <a:buFont typeface="Didact Gothic" panose="00000500000000000000" pitchFamily="2" charset="0"/>
              <a:buChar char="‣"/>
            </a:pPr>
            <a:r>
              <a:rPr lang="el-GR" sz="2400" dirty="0">
                <a:latin typeface="+mj-lt"/>
              </a:rPr>
              <a:t>1 </a:t>
            </a:r>
            <a:r>
              <a:rPr lang="el-GR" sz="2400" dirty="0" err="1">
                <a:latin typeface="+mj-lt"/>
              </a:rPr>
              <a:t>πλειονοτική</a:t>
            </a:r>
            <a:r>
              <a:rPr lang="el-GR" sz="2400" dirty="0">
                <a:latin typeface="+mj-lt"/>
              </a:rPr>
              <a:t> γράφουσα φωνή</a:t>
            </a:r>
          </a:p>
          <a:p>
            <a:pPr lvl="1">
              <a:lnSpc>
                <a:spcPct val="150000"/>
              </a:lnSpc>
              <a:buClr>
                <a:srgbClr val="700000"/>
              </a:buClr>
            </a:pPr>
            <a:r>
              <a:rPr lang="en-GB" sz="2000" dirty="0">
                <a:latin typeface="+mj-lt"/>
              </a:rPr>
              <a:t>Aware, </a:t>
            </a:r>
            <a:r>
              <a:rPr lang="el-GR" sz="2000" dirty="0">
                <a:latin typeface="+mj-lt"/>
              </a:rPr>
              <a:t>ταμείο Ασύλου, Κυπριακή Δημοκρατία</a:t>
            </a:r>
          </a:p>
          <a:p>
            <a:pPr marL="342900" indent="-342900">
              <a:lnSpc>
                <a:spcPct val="150000"/>
              </a:lnSpc>
              <a:buClr>
                <a:srgbClr val="700000"/>
              </a:buClr>
              <a:buFont typeface="Didact Gothic" panose="00000500000000000000" pitchFamily="2" charset="0"/>
              <a:buChar char="‣"/>
            </a:pPr>
            <a:r>
              <a:rPr lang="el-GR" sz="2400" dirty="0">
                <a:solidFill>
                  <a:schemeClr val="tx1">
                    <a:lumMod val="75000"/>
                    <a:lumOff val="25000"/>
                  </a:schemeClr>
                </a:solidFill>
                <a:latin typeface="+mj-lt"/>
              </a:rPr>
              <a:t>3 </a:t>
            </a:r>
            <a:r>
              <a:rPr lang="el-GR" sz="2400" dirty="0" err="1">
                <a:solidFill>
                  <a:schemeClr val="tx1">
                    <a:lumMod val="75000"/>
                    <a:lumOff val="25000"/>
                  </a:schemeClr>
                </a:solidFill>
                <a:latin typeface="+mj-lt"/>
              </a:rPr>
              <a:t>πλειονοτικές</a:t>
            </a:r>
            <a:r>
              <a:rPr lang="el-GR" sz="2400" dirty="0">
                <a:solidFill>
                  <a:schemeClr val="tx1">
                    <a:lumMod val="75000"/>
                    <a:lumOff val="25000"/>
                  </a:schemeClr>
                </a:solidFill>
                <a:latin typeface="+mj-lt"/>
              </a:rPr>
              <a:t> μη ομιλούσες φωνές</a:t>
            </a:r>
          </a:p>
          <a:p>
            <a:pPr marL="800100" lvl="1" indent="-342900">
              <a:lnSpc>
                <a:spcPct val="150000"/>
              </a:lnSpc>
              <a:buClr>
                <a:srgbClr val="700000"/>
              </a:buClr>
              <a:buFont typeface="Arial" panose="020B0604020202020204" pitchFamily="34" charset="0"/>
              <a:buChar char="•"/>
            </a:pPr>
            <a:r>
              <a:rPr lang="el-GR" sz="2000" dirty="0">
                <a:solidFill>
                  <a:schemeClr val="tx1">
                    <a:lumMod val="75000"/>
                    <a:lumOff val="25000"/>
                  </a:schemeClr>
                </a:solidFill>
                <a:latin typeface="+mj-lt"/>
              </a:rPr>
              <a:t>Υπάλληλος καθαρισμού, περαστικοί/</a:t>
            </a:r>
            <a:r>
              <a:rPr lang="el-GR" sz="2000" dirty="0" err="1">
                <a:solidFill>
                  <a:schemeClr val="tx1">
                    <a:lumMod val="75000"/>
                    <a:lumOff val="25000"/>
                  </a:schemeClr>
                </a:solidFill>
                <a:latin typeface="+mj-lt"/>
              </a:rPr>
              <a:t>ές</a:t>
            </a:r>
            <a:r>
              <a:rPr lang="el-GR" sz="2000" dirty="0">
                <a:solidFill>
                  <a:schemeClr val="tx1">
                    <a:lumMod val="75000"/>
                    <a:lumOff val="25000"/>
                  </a:schemeClr>
                </a:solidFill>
                <a:latin typeface="+mj-lt"/>
              </a:rPr>
              <a:t>, μαθητές/</a:t>
            </a:r>
            <a:r>
              <a:rPr lang="el-GR" sz="2000" dirty="0" err="1">
                <a:solidFill>
                  <a:schemeClr val="tx1">
                    <a:lumMod val="75000"/>
                    <a:lumOff val="25000"/>
                  </a:schemeClr>
                </a:solidFill>
                <a:latin typeface="+mj-lt"/>
              </a:rPr>
              <a:t>τριες</a:t>
            </a:r>
            <a:endParaRPr lang="el-GR" sz="2000" dirty="0">
              <a:solidFill>
                <a:schemeClr val="tx1">
                  <a:lumMod val="75000"/>
                  <a:lumOff val="25000"/>
                </a:schemeClr>
              </a:solidFill>
              <a:latin typeface="+mj-lt"/>
            </a:endParaRPr>
          </a:p>
          <a:p>
            <a:pPr marL="342900" indent="-342900">
              <a:lnSpc>
                <a:spcPct val="150000"/>
              </a:lnSpc>
              <a:buClr>
                <a:srgbClr val="700000"/>
              </a:buClr>
              <a:buFont typeface="Didact Gothic" panose="00000500000000000000" pitchFamily="2" charset="0"/>
              <a:buChar char="‣"/>
            </a:pPr>
            <a:r>
              <a:rPr lang="el-GR" sz="2400" dirty="0">
                <a:solidFill>
                  <a:schemeClr val="tx1">
                    <a:lumMod val="75000"/>
                    <a:lumOff val="25000"/>
                  </a:schemeClr>
                </a:solidFill>
                <a:latin typeface="+mj-lt"/>
              </a:rPr>
              <a:t>2 </a:t>
            </a:r>
            <a:r>
              <a:rPr lang="el-GR" sz="2400" dirty="0" err="1">
                <a:solidFill>
                  <a:schemeClr val="tx1">
                    <a:lumMod val="75000"/>
                    <a:lumOff val="25000"/>
                  </a:schemeClr>
                </a:solidFill>
                <a:latin typeface="+mj-lt"/>
              </a:rPr>
              <a:t>πλειονοτικές</a:t>
            </a:r>
            <a:r>
              <a:rPr lang="el-GR" sz="2400" dirty="0">
                <a:solidFill>
                  <a:schemeClr val="tx1">
                    <a:lumMod val="75000"/>
                    <a:lumOff val="25000"/>
                  </a:schemeClr>
                </a:solidFill>
                <a:latin typeface="+mj-lt"/>
              </a:rPr>
              <a:t> αναφερόμενες φωνές</a:t>
            </a:r>
          </a:p>
          <a:p>
            <a:pPr marL="800100" lvl="1" indent="-342900">
              <a:lnSpc>
                <a:spcPct val="150000"/>
              </a:lnSpc>
              <a:buClr>
                <a:srgbClr val="700000"/>
              </a:buClr>
              <a:buFont typeface="Arial" panose="020B0604020202020204" pitchFamily="34" charset="0"/>
              <a:buChar char="•"/>
            </a:pPr>
            <a:r>
              <a:rPr lang="el-GR" sz="2000" dirty="0">
                <a:solidFill>
                  <a:schemeClr val="tx1">
                    <a:lumMod val="75000"/>
                    <a:lumOff val="25000"/>
                  </a:schemeClr>
                </a:solidFill>
                <a:latin typeface="+mj-lt"/>
              </a:rPr>
              <a:t>«</a:t>
            </a:r>
            <a:r>
              <a:rPr lang="el-GR" sz="2000" dirty="0" err="1">
                <a:solidFill>
                  <a:schemeClr val="tx1">
                    <a:lumMod val="75000"/>
                    <a:lumOff val="25000"/>
                  </a:schemeClr>
                </a:solidFill>
                <a:latin typeface="+mj-lt"/>
              </a:rPr>
              <a:t>πλειονοτική</a:t>
            </a:r>
            <a:r>
              <a:rPr lang="el-GR" sz="2000" dirty="0">
                <a:solidFill>
                  <a:schemeClr val="tx1">
                    <a:lumMod val="75000"/>
                    <a:lumOff val="25000"/>
                  </a:schemeClr>
                </a:solidFill>
                <a:latin typeface="+mj-lt"/>
              </a:rPr>
              <a:t> ομάδα», μαθητές/</a:t>
            </a:r>
            <a:r>
              <a:rPr lang="el-GR" sz="2000" dirty="0" err="1">
                <a:solidFill>
                  <a:schemeClr val="tx1">
                    <a:lumMod val="75000"/>
                    <a:lumOff val="25000"/>
                  </a:schemeClr>
                </a:solidFill>
                <a:latin typeface="+mj-lt"/>
              </a:rPr>
              <a:t>τριες</a:t>
            </a:r>
            <a:r>
              <a:rPr lang="el-GR" sz="2000" dirty="0">
                <a:solidFill>
                  <a:schemeClr val="tx1">
                    <a:lumMod val="75000"/>
                    <a:lumOff val="25000"/>
                  </a:schemeClr>
                </a:solidFill>
                <a:latin typeface="+mj-lt"/>
              </a:rPr>
              <a:t> και καθηγητές/</a:t>
            </a:r>
            <a:r>
              <a:rPr lang="el-GR" sz="2000" dirty="0" err="1">
                <a:solidFill>
                  <a:schemeClr val="tx1">
                    <a:lumMod val="75000"/>
                    <a:lumOff val="25000"/>
                  </a:schemeClr>
                </a:solidFill>
                <a:latin typeface="+mj-lt"/>
              </a:rPr>
              <a:t>τριες</a:t>
            </a:r>
            <a:endParaRPr lang="el-GR" sz="2000" dirty="0">
              <a:solidFill>
                <a:schemeClr val="tx1">
                  <a:lumMod val="75000"/>
                  <a:lumOff val="25000"/>
                </a:schemeClr>
              </a:solidFill>
              <a:latin typeface="+mj-lt"/>
            </a:endParaRPr>
          </a:p>
        </p:txBody>
      </p:sp>
      <p:sp>
        <p:nvSpPr>
          <p:cNvPr id="12" name="TextBox 11">
            <a:extLst>
              <a:ext uri="{FF2B5EF4-FFF2-40B4-BE49-F238E27FC236}">
                <a16:creationId xmlns:a16="http://schemas.microsoft.com/office/drawing/2014/main" id="{6BA632F0-7AB5-4C0F-B6B6-2912A58631F0}"/>
              </a:ext>
            </a:extLst>
          </p:cNvPr>
          <p:cNvSpPr txBox="1"/>
          <p:nvPr/>
        </p:nvSpPr>
        <p:spPr>
          <a:xfrm>
            <a:off x="7820603" y="1260792"/>
            <a:ext cx="4239621" cy="2814617"/>
          </a:xfrm>
          <a:prstGeom prst="rect">
            <a:avLst/>
          </a:prstGeom>
          <a:noFill/>
        </p:spPr>
        <p:txBody>
          <a:bodyPr wrap="square" rtlCol="0">
            <a:spAutoFit/>
          </a:bodyPr>
          <a:lstStyle/>
          <a:p>
            <a:pPr algn="ctr">
              <a:lnSpc>
                <a:spcPct val="150000"/>
              </a:lnSpc>
              <a:buClr>
                <a:srgbClr val="700000"/>
              </a:buClr>
            </a:pPr>
            <a:r>
              <a:rPr lang="el-GR" sz="2000" dirty="0">
                <a:latin typeface="+mj-lt"/>
              </a:rPr>
              <a:t>Ταξινόμηση, </a:t>
            </a:r>
            <a:r>
              <a:rPr lang="el-GR" sz="2000" dirty="0" err="1">
                <a:latin typeface="+mj-lt"/>
              </a:rPr>
              <a:t>λειτουργικοποίηση</a:t>
            </a:r>
            <a:r>
              <a:rPr lang="el-GR" sz="2000" dirty="0">
                <a:latin typeface="+mj-lt"/>
              </a:rPr>
              <a:t>, εξατομίκευση (οπτική και γλωσσική δεικτικότητα)</a:t>
            </a:r>
          </a:p>
          <a:p>
            <a:pPr algn="ctr">
              <a:lnSpc>
                <a:spcPct val="150000"/>
              </a:lnSpc>
              <a:buClr>
                <a:srgbClr val="700000"/>
              </a:buClr>
            </a:pPr>
            <a:endParaRPr lang="el-GR" sz="2000" dirty="0">
              <a:latin typeface="+mj-lt"/>
            </a:endParaRPr>
          </a:p>
          <a:p>
            <a:pPr algn="ctr">
              <a:lnSpc>
                <a:spcPct val="150000"/>
              </a:lnSpc>
              <a:buClr>
                <a:srgbClr val="700000"/>
              </a:buClr>
            </a:pPr>
            <a:r>
              <a:rPr lang="el-GR" sz="2000" dirty="0">
                <a:latin typeface="+mj-lt"/>
              </a:rPr>
              <a:t>Γλωσσική Δεικτικότητα: </a:t>
            </a:r>
          </a:p>
          <a:p>
            <a:pPr algn="ctr">
              <a:lnSpc>
                <a:spcPct val="150000"/>
              </a:lnSpc>
              <a:buClr>
                <a:srgbClr val="700000"/>
              </a:buClr>
            </a:pPr>
            <a:r>
              <a:rPr lang="el-GR" sz="2000" b="1" dirty="0">
                <a:latin typeface="+mj-lt"/>
              </a:rPr>
              <a:t>χρήση </a:t>
            </a:r>
            <a:r>
              <a:rPr lang="el-GR" sz="2000" b="1" dirty="0" err="1">
                <a:latin typeface="+mj-lt"/>
              </a:rPr>
              <a:t>πλειονοτικής</a:t>
            </a:r>
            <a:r>
              <a:rPr lang="el-GR" sz="2000" b="1" dirty="0">
                <a:latin typeface="+mj-lt"/>
              </a:rPr>
              <a:t>  γλώσσας</a:t>
            </a:r>
          </a:p>
        </p:txBody>
      </p:sp>
      <p:sp>
        <p:nvSpPr>
          <p:cNvPr id="13" name="Right Brace 12">
            <a:extLst>
              <a:ext uri="{FF2B5EF4-FFF2-40B4-BE49-F238E27FC236}">
                <a16:creationId xmlns:a16="http://schemas.microsoft.com/office/drawing/2014/main" id="{F284582D-529B-4930-A4F6-4AF6EB49470A}"/>
              </a:ext>
            </a:extLst>
          </p:cNvPr>
          <p:cNvSpPr/>
          <p:nvPr/>
        </p:nvSpPr>
        <p:spPr>
          <a:xfrm>
            <a:off x="7549256" y="1480680"/>
            <a:ext cx="344129" cy="2353900"/>
          </a:xfrm>
          <a:prstGeom prst="righ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114662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3C1FF50-BD6C-4E32-93E6-57DCA8C3B2D9}"/>
              </a:ext>
            </a:extLst>
          </p:cNvPr>
          <p:cNvSpPr txBox="1"/>
          <p:nvPr/>
        </p:nvSpPr>
        <p:spPr>
          <a:xfrm>
            <a:off x="838200" y="1442477"/>
            <a:ext cx="6998110" cy="5953938"/>
          </a:xfrm>
          <a:prstGeom prst="rect">
            <a:avLst/>
          </a:prstGeom>
          <a:noFill/>
        </p:spPr>
        <p:txBody>
          <a:bodyPr wrap="square" rtlCol="0">
            <a:spAutoFit/>
          </a:bodyPr>
          <a:lstStyle/>
          <a:p>
            <a:pPr marL="342900" indent="-342900">
              <a:lnSpc>
                <a:spcPct val="150000"/>
              </a:lnSpc>
              <a:buClr>
                <a:srgbClr val="700000"/>
              </a:buClr>
              <a:buFont typeface="Didact Gothic" panose="00000500000000000000" pitchFamily="2" charset="0"/>
              <a:buChar char="‣"/>
            </a:pPr>
            <a:r>
              <a:rPr lang="el-GR" sz="2400" dirty="0">
                <a:latin typeface="+mj-lt"/>
              </a:rPr>
              <a:t>2 </a:t>
            </a:r>
            <a:r>
              <a:rPr lang="el-GR" sz="2400" b="1" dirty="0">
                <a:latin typeface="+mj-lt"/>
              </a:rPr>
              <a:t>μεταναστευτικές</a:t>
            </a:r>
            <a:r>
              <a:rPr lang="el-GR" sz="2400" dirty="0">
                <a:latin typeface="+mj-lt"/>
              </a:rPr>
              <a:t> ομιλούσες φωνές</a:t>
            </a:r>
          </a:p>
          <a:p>
            <a:pPr marL="800100" lvl="1" indent="-342900">
              <a:lnSpc>
                <a:spcPct val="150000"/>
              </a:lnSpc>
              <a:buClr>
                <a:srgbClr val="700000"/>
              </a:buClr>
              <a:buFont typeface="Arial" panose="020B0604020202020204" pitchFamily="34" charset="0"/>
              <a:buChar char="•"/>
            </a:pPr>
            <a:r>
              <a:rPr lang="el-GR" sz="2000" dirty="0" err="1">
                <a:latin typeface="+mj-lt"/>
              </a:rPr>
              <a:t>Ονομάτιση</a:t>
            </a:r>
            <a:r>
              <a:rPr lang="el-GR" sz="2000" dirty="0">
                <a:latin typeface="+mj-lt"/>
              </a:rPr>
              <a:t>: </a:t>
            </a:r>
            <a:r>
              <a:rPr lang="el-GR" sz="2000" dirty="0" err="1">
                <a:latin typeface="+mj-lt"/>
              </a:rPr>
              <a:t>Ανίσα</a:t>
            </a:r>
            <a:r>
              <a:rPr lang="el-GR" sz="2000" dirty="0">
                <a:latin typeface="+mj-lt"/>
              </a:rPr>
              <a:t>, Ανδρέας</a:t>
            </a:r>
          </a:p>
          <a:p>
            <a:pPr marL="800100" lvl="1" indent="-342900">
              <a:lnSpc>
                <a:spcPct val="150000"/>
              </a:lnSpc>
              <a:buClr>
                <a:srgbClr val="700000"/>
              </a:buClr>
              <a:buFont typeface="Arial" panose="020B0604020202020204" pitchFamily="34" charset="0"/>
              <a:buChar char="•"/>
            </a:pPr>
            <a:endParaRPr lang="el-GR" sz="2000" dirty="0">
              <a:latin typeface="+mj-lt"/>
            </a:endParaRPr>
          </a:p>
          <a:p>
            <a:pPr marL="342900" indent="-342900">
              <a:lnSpc>
                <a:spcPct val="150000"/>
              </a:lnSpc>
              <a:buClr>
                <a:srgbClr val="700000"/>
              </a:buClr>
              <a:buFont typeface="Didact Gothic" panose="00000500000000000000" pitchFamily="2" charset="0"/>
              <a:buChar char="‣"/>
            </a:pPr>
            <a:r>
              <a:rPr lang="el-GR" sz="2400" dirty="0">
                <a:latin typeface="+mj-lt"/>
              </a:rPr>
              <a:t>6 μη ομιλούσες μεταναστευτικές φωνές</a:t>
            </a:r>
          </a:p>
          <a:p>
            <a:pPr lvl="1">
              <a:lnSpc>
                <a:spcPct val="150000"/>
              </a:lnSpc>
              <a:buClr>
                <a:srgbClr val="700000"/>
              </a:buClr>
            </a:pPr>
            <a:r>
              <a:rPr lang="el-GR" sz="2000" dirty="0">
                <a:latin typeface="+mj-lt"/>
              </a:rPr>
              <a:t>Ταξινομούνται και </a:t>
            </a:r>
            <a:r>
              <a:rPr lang="el-GR" sz="2000" dirty="0" err="1">
                <a:latin typeface="+mj-lt"/>
              </a:rPr>
              <a:t>συλλογικοποιούνται</a:t>
            </a:r>
            <a:r>
              <a:rPr lang="el-GR" sz="2000" dirty="0">
                <a:latin typeface="+mj-lt"/>
              </a:rPr>
              <a:t> μέσω </a:t>
            </a:r>
          </a:p>
          <a:p>
            <a:pPr lvl="1">
              <a:lnSpc>
                <a:spcPct val="150000"/>
              </a:lnSpc>
              <a:buClr>
                <a:srgbClr val="700000"/>
              </a:buClr>
            </a:pPr>
            <a:r>
              <a:rPr lang="el-GR" sz="2000" b="1" dirty="0">
                <a:latin typeface="+mj-lt"/>
              </a:rPr>
              <a:t>οπτικής δεικτικότητας</a:t>
            </a:r>
          </a:p>
          <a:p>
            <a:pPr lvl="1">
              <a:lnSpc>
                <a:spcPct val="150000"/>
              </a:lnSpc>
              <a:buClr>
                <a:srgbClr val="700000"/>
              </a:buClr>
            </a:pPr>
            <a:endParaRPr lang="el-GR" sz="2000" b="1" dirty="0">
              <a:latin typeface="+mj-lt"/>
            </a:endParaRPr>
          </a:p>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kumimoji="0" lang="el-GR" sz="2400" b="0" i="0" u="none" strike="noStrike" kern="1200" cap="none" spc="0" normalizeH="0" baseline="0" noProof="0" dirty="0">
                <a:ln>
                  <a:noFill/>
                </a:ln>
                <a:effectLst/>
                <a:uLnTx/>
                <a:uFillTx/>
                <a:latin typeface="Calibri Light" panose="020F0302020204030204"/>
                <a:ea typeface="+mn-ea"/>
                <a:cs typeface="+mn-cs"/>
              </a:rPr>
              <a:t>2 αναφερόμενες μεταναστευτικές φωνές </a:t>
            </a:r>
            <a:br>
              <a:rPr kumimoji="0" lang="el-GR" sz="2400" b="0" i="0" u="none" strike="noStrike" kern="1200" cap="none" spc="0" normalizeH="0" baseline="0" noProof="0" dirty="0">
                <a:ln>
                  <a:noFill/>
                </a:ln>
                <a:effectLst/>
                <a:uLnTx/>
                <a:uFillTx/>
                <a:latin typeface="Calibri Light" panose="020F0302020204030204"/>
                <a:ea typeface="+mn-ea"/>
                <a:cs typeface="+mn-cs"/>
              </a:rPr>
            </a:br>
            <a:r>
              <a:rPr lang="el-GR" sz="2000" dirty="0">
                <a:latin typeface="Calibri Light" panose="020F0302020204030204"/>
              </a:rPr>
              <a:t>(βλ. επόμενη διαφάνεια)</a:t>
            </a:r>
            <a:endParaRPr kumimoji="0" lang="el-GR" sz="2000" b="0" i="0" u="none" strike="noStrike" kern="1200" cap="none" spc="0" normalizeH="0" baseline="0" noProof="0" dirty="0">
              <a:ln>
                <a:noFill/>
              </a:ln>
              <a:effectLst/>
              <a:uLnTx/>
              <a:uFillTx/>
              <a:latin typeface="Calibri Light" panose="020F0302020204030204"/>
              <a:ea typeface="+mn-ea"/>
              <a:cs typeface="+mn-cs"/>
            </a:endParaRPr>
          </a:p>
          <a:p>
            <a:pPr lvl="1">
              <a:lnSpc>
                <a:spcPct val="150000"/>
              </a:lnSpc>
              <a:buClr>
                <a:srgbClr val="700000"/>
              </a:buClr>
            </a:pPr>
            <a:endParaRPr lang="el-GR" sz="2000" b="1" dirty="0">
              <a:latin typeface="+mj-lt"/>
            </a:endParaRPr>
          </a:p>
          <a:p>
            <a:pPr>
              <a:lnSpc>
                <a:spcPct val="150000"/>
              </a:lnSpc>
              <a:buClr>
                <a:srgbClr val="700000"/>
              </a:buClr>
            </a:pPr>
            <a:endParaRPr lang="el-GR" sz="2000" b="1" dirty="0">
              <a:latin typeface="+mj-lt"/>
            </a:endParaRPr>
          </a:p>
          <a:p>
            <a:pPr lvl="1">
              <a:lnSpc>
                <a:spcPct val="150000"/>
              </a:lnSpc>
              <a:buClr>
                <a:srgbClr val="700000"/>
              </a:buClr>
            </a:pPr>
            <a:endParaRPr lang="el-GR" sz="2000" b="1" dirty="0">
              <a:latin typeface="+mj-lt"/>
            </a:endParaRPr>
          </a:p>
        </p:txBody>
      </p:sp>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23</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err="1">
                <a:effectLst>
                  <a:outerShdw blurRad="38100" dist="38100" dir="2700000" algn="tl">
                    <a:srgbClr val="000000">
                      <a:alpha val="43137"/>
                    </a:srgbClr>
                  </a:outerShdw>
                </a:effectLst>
              </a:rPr>
              <a:t>Θεσιακότητα</a:t>
            </a:r>
            <a:endParaRPr lang="en-GB" sz="4000" dirty="0">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6BA632F0-7AB5-4C0F-B6B6-2912A58631F0}"/>
              </a:ext>
            </a:extLst>
          </p:cNvPr>
          <p:cNvSpPr txBox="1"/>
          <p:nvPr/>
        </p:nvSpPr>
        <p:spPr>
          <a:xfrm>
            <a:off x="6199239" y="1305951"/>
            <a:ext cx="5702712" cy="1891287"/>
          </a:xfrm>
          <a:prstGeom prst="rect">
            <a:avLst/>
          </a:prstGeom>
          <a:noFill/>
        </p:spPr>
        <p:txBody>
          <a:bodyPr wrap="square" rtlCol="0">
            <a:spAutoFit/>
          </a:bodyPr>
          <a:lstStyle/>
          <a:p>
            <a:pPr algn="ctr">
              <a:lnSpc>
                <a:spcPct val="150000"/>
              </a:lnSpc>
              <a:buClr>
                <a:srgbClr val="700000"/>
              </a:buClr>
            </a:pPr>
            <a:r>
              <a:rPr lang="el-GR" sz="2000" dirty="0">
                <a:latin typeface="+mj-lt"/>
              </a:rPr>
              <a:t>Ταξινόμηση, </a:t>
            </a:r>
            <a:r>
              <a:rPr lang="el-GR" sz="2000" dirty="0" err="1">
                <a:latin typeface="+mj-lt"/>
              </a:rPr>
              <a:t>λειτουργικοποίηση</a:t>
            </a:r>
            <a:r>
              <a:rPr lang="el-GR" sz="2000" dirty="0">
                <a:latin typeface="+mj-lt"/>
              </a:rPr>
              <a:t>, εξατομίκευση (οπτική και γλωσσική δεικτικότητα). </a:t>
            </a:r>
          </a:p>
          <a:p>
            <a:pPr algn="ctr">
              <a:lnSpc>
                <a:spcPct val="150000"/>
              </a:lnSpc>
              <a:buClr>
                <a:srgbClr val="700000"/>
              </a:buClr>
            </a:pPr>
            <a:r>
              <a:rPr lang="el-GR" sz="2000" dirty="0">
                <a:latin typeface="+mj-lt"/>
              </a:rPr>
              <a:t>Γλωσσική Δεικτικότητα: </a:t>
            </a:r>
          </a:p>
          <a:p>
            <a:pPr algn="ctr">
              <a:lnSpc>
                <a:spcPct val="150000"/>
              </a:lnSpc>
              <a:buClr>
                <a:srgbClr val="700000"/>
              </a:buClr>
            </a:pPr>
            <a:r>
              <a:rPr lang="el-GR" sz="2000" b="1" dirty="0">
                <a:latin typeface="+mj-lt"/>
              </a:rPr>
              <a:t>χρήση </a:t>
            </a:r>
            <a:r>
              <a:rPr lang="el-GR" sz="2000" b="1" dirty="0" err="1">
                <a:latin typeface="+mj-lt"/>
              </a:rPr>
              <a:t>πλειονοτικής</a:t>
            </a:r>
            <a:r>
              <a:rPr lang="el-GR" sz="2000" b="1" dirty="0">
                <a:latin typeface="+mj-lt"/>
              </a:rPr>
              <a:t>  γλώσσας</a:t>
            </a:r>
          </a:p>
        </p:txBody>
      </p:sp>
      <p:sp>
        <p:nvSpPr>
          <p:cNvPr id="13" name="Right Brace 12">
            <a:extLst>
              <a:ext uri="{FF2B5EF4-FFF2-40B4-BE49-F238E27FC236}">
                <a16:creationId xmlns:a16="http://schemas.microsoft.com/office/drawing/2014/main" id="{F284582D-529B-4930-A4F6-4AF6EB49470A}"/>
              </a:ext>
            </a:extLst>
          </p:cNvPr>
          <p:cNvSpPr/>
          <p:nvPr/>
        </p:nvSpPr>
        <p:spPr>
          <a:xfrm>
            <a:off x="6095999" y="1579003"/>
            <a:ext cx="344129" cy="967957"/>
          </a:xfrm>
          <a:prstGeom prst="righ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2D2102CA-6B01-4C04-BBD2-A7B56B9AFE06}"/>
              </a:ext>
            </a:extLst>
          </p:cNvPr>
          <p:cNvSpPr txBox="1"/>
          <p:nvPr/>
        </p:nvSpPr>
        <p:spPr>
          <a:xfrm>
            <a:off x="6925599" y="3319245"/>
            <a:ext cx="4249992" cy="2352952"/>
          </a:xfrm>
          <a:prstGeom prst="rect">
            <a:avLst/>
          </a:prstGeom>
          <a:noFill/>
        </p:spPr>
        <p:txBody>
          <a:bodyPr wrap="square" rtlCol="0">
            <a:spAutoFit/>
          </a:bodyPr>
          <a:lstStyle/>
          <a:p>
            <a:pPr algn="ctr">
              <a:lnSpc>
                <a:spcPct val="150000"/>
              </a:lnSpc>
              <a:buClr>
                <a:srgbClr val="700000"/>
              </a:buClr>
            </a:pPr>
            <a:r>
              <a:rPr lang="el-GR" sz="2000" dirty="0" err="1">
                <a:latin typeface="+mj-lt"/>
              </a:rPr>
              <a:t>Λειτουργικοποίηση</a:t>
            </a:r>
            <a:r>
              <a:rPr lang="el-GR" sz="2000" dirty="0">
                <a:latin typeface="+mj-lt"/>
              </a:rPr>
              <a:t>/εξατομίκευση: δήλωση εργασίας </a:t>
            </a:r>
            <a:r>
              <a:rPr lang="el-GR" sz="2000" b="1" dirty="0">
                <a:latin typeface="+mj-lt"/>
              </a:rPr>
              <a:t>χαμηλού κύρους </a:t>
            </a:r>
            <a:r>
              <a:rPr lang="el-GR" sz="2000" dirty="0">
                <a:latin typeface="+mj-lt"/>
              </a:rPr>
              <a:t>(υπάλληλος σε κρεοπωλείο, χειρωνακτικές εργασίες) μέσω οπτικής δεικτικότητας</a:t>
            </a:r>
          </a:p>
        </p:txBody>
      </p:sp>
      <p:sp>
        <p:nvSpPr>
          <p:cNvPr id="15" name="Right Brace 14">
            <a:extLst>
              <a:ext uri="{FF2B5EF4-FFF2-40B4-BE49-F238E27FC236}">
                <a16:creationId xmlns:a16="http://schemas.microsoft.com/office/drawing/2014/main" id="{C8FB55B3-97A1-469D-AFA0-7052F1F4C3F3}"/>
              </a:ext>
            </a:extLst>
          </p:cNvPr>
          <p:cNvSpPr/>
          <p:nvPr/>
        </p:nvSpPr>
        <p:spPr>
          <a:xfrm>
            <a:off x="6623104" y="3102078"/>
            <a:ext cx="344129" cy="1302229"/>
          </a:xfrm>
          <a:prstGeom prst="righ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916227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3C1FF50-BD6C-4E32-93E6-57DCA8C3B2D9}"/>
              </a:ext>
            </a:extLst>
          </p:cNvPr>
          <p:cNvSpPr txBox="1"/>
          <p:nvPr/>
        </p:nvSpPr>
        <p:spPr>
          <a:xfrm>
            <a:off x="838200" y="1314660"/>
            <a:ext cx="10400612" cy="1983620"/>
          </a:xfrm>
          <a:prstGeom prst="rect">
            <a:avLst/>
          </a:prstGeom>
          <a:noFill/>
        </p:spPr>
        <p:txBody>
          <a:bodyPr wrap="square" rtlCol="0">
            <a:spAutoFit/>
          </a:bodyPr>
          <a:lstStyle/>
          <a:p>
            <a:pPr marL="342900" indent="-342900">
              <a:lnSpc>
                <a:spcPct val="150000"/>
              </a:lnSpc>
              <a:buClr>
                <a:srgbClr val="700000"/>
              </a:buClr>
              <a:buFont typeface="Didact Gothic" panose="00000500000000000000" pitchFamily="2" charset="0"/>
              <a:buChar char="‣"/>
            </a:pPr>
            <a:r>
              <a:rPr kumimoji="0" lang="el-GR" sz="2400" b="0" i="0" u="none" strike="noStrike" kern="1200" cap="none" spc="0" normalizeH="0" baseline="0" noProof="0" dirty="0">
                <a:ln>
                  <a:noFill/>
                </a:ln>
                <a:solidFill>
                  <a:prstClr val="black"/>
                </a:solidFill>
                <a:effectLst/>
                <a:uLnTx/>
                <a:uFillTx/>
                <a:latin typeface="Calibri Light" panose="020F0302020204030204"/>
                <a:ea typeface="+mn-ea"/>
                <a:cs typeface="+mn-cs"/>
              </a:rPr>
              <a:t>2 αναφερόμενες μεταναστευτικές φωνές</a:t>
            </a:r>
          </a:p>
          <a:p>
            <a:pPr marL="800100" lvl="1" indent="-342900">
              <a:lnSpc>
                <a:spcPct val="150000"/>
              </a:lnSpc>
              <a:buClr>
                <a:srgbClr val="700000"/>
              </a:buClr>
              <a:buFont typeface="Arial" panose="020B0604020202020204" pitchFamily="34" charset="0"/>
              <a:buChar char="•"/>
            </a:pPr>
            <a:r>
              <a:rPr lang="el-GR" sz="2000" dirty="0">
                <a:solidFill>
                  <a:prstClr val="black"/>
                </a:solidFill>
                <a:latin typeface="Calibri Light" panose="020F0302020204030204"/>
              </a:rPr>
              <a:t>Στη μία περίπτωση </a:t>
            </a:r>
            <a:r>
              <a:rPr lang="el-GR" sz="2000" dirty="0" err="1">
                <a:solidFill>
                  <a:prstClr val="black"/>
                </a:solidFill>
                <a:latin typeface="Calibri Light" panose="020F0302020204030204"/>
              </a:rPr>
              <a:t>συλλογικοποιούνται</a:t>
            </a:r>
            <a:r>
              <a:rPr lang="el-GR" sz="2000" dirty="0">
                <a:solidFill>
                  <a:prstClr val="black"/>
                </a:solidFill>
                <a:latin typeface="Calibri Light" panose="020F0302020204030204"/>
              </a:rPr>
              <a:t> (π.χ. </a:t>
            </a:r>
            <a:r>
              <a:rPr lang="el-GR" sz="2000" i="1" dirty="0">
                <a:solidFill>
                  <a:prstClr val="black"/>
                </a:solidFill>
                <a:latin typeface="Calibri Light" panose="020F0302020204030204"/>
              </a:rPr>
              <a:t>με τα πολλά και διαφορετικά πρόσωπα</a:t>
            </a:r>
            <a:r>
              <a:rPr lang="el-GR" sz="2000" dirty="0">
                <a:solidFill>
                  <a:prstClr val="black"/>
                </a:solidFill>
                <a:latin typeface="Calibri Light" panose="020F0302020204030204"/>
              </a:rPr>
              <a:t>)</a:t>
            </a:r>
          </a:p>
          <a:p>
            <a:pPr marL="800100" lvl="1" indent="-342900">
              <a:lnSpc>
                <a:spcPct val="150000"/>
              </a:lnSpc>
              <a:buClr>
                <a:srgbClr val="700000"/>
              </a:buClr>
              <a:buFont typeface="Arial" panose="020B0604020202020204" pitchFamily="34" charset="0"/>
              <a:buChar char="•"/>
            </a:pPr>
            <a:r>
              <a:rPr lang="el-GR" sz="2000" dirty="0">
                <a:solidFill>
                  <a:prstClr val="black"/>
                </a:solidFill>
                <a:latin typeface="+mj-lt"/>
              </a:rPr>
              <a:t>Στη δεύτερη περίπτωση εξατομικεύονται: </a:t>
            </a:r>
            <a:r>
              <a:rPr lang="el-GR" sz="2000" i="1" dirty="0">
                <a:solidFill>
                  <a:prstClr val="black"/>
                </a:solidFill>
                <a:latin typeface="+mj-lt"/>
              </a:rPr>
              <a:t>και βάζω </a:t>
            </a:r>
            <a:r>
              <a:rPr lang="el-GR" sz="2000" b="1" i="1" dirty="0">
                <a:solidFill>
                  <a:prstClr val="black"/>
                </a:solidFill>
                <a:latin typeface="+mj-lt"/>
              </a:rPr>
              <a:t>τον εαυτό μου </a:t>
            </a:r>
            <a:r>
              <a:rPr lang="el-GR" sz="2000" i="1" dirty="0">
                <a:solidFill>
                  <a:prstClr val="black"/>
                </a:solidFill>
                <a:latin typeface="+mj-lt"/>
              </a:rPr>
              <a:t>στη θέση </a:t>
            </a:r>
            <a:r>
              <a:rPr lang="el-GR" sz="2000" b="1" i="1" dirty="0">
                <a:solidFill>
                  <a:prstClr val="black"/>
                </a:solidFill>
                <a:latin typeface="+mj-lt"/>
              </a:rPr>
              <a:t>ενός μετανάστη</a:t>
            </a:r>
            <a:r>
              <a:rPr lang="el-GR" sz="2000" i="1" dirty="0">
                <a:solidFill>
                  <a:prstClr val="black"/>
                </a:solidFill>
                <a:latin typeface="+mj-lt"/>
              </a:rPr>
              <a:t>, ενός </a:t>
            </a:r>
            <a:r>
              <a:rPr lang="el-GR" sz="2000" b="1" i="1" dirty="0">
                <a:solidFill>
                  <a:prstClr val="black"/>
                </a:solidFill>
                <a:latin typeface="+mj-lt"/>
              </a:rPr>
              <a:t>ανώνυμου</a:t>
            </a:r>
            <a:r>
              <a:rPr lang="el-GR" sz="2000" i="1" dirty="0">
                <a:solidFill>
                  <a:prstClr val="black"/>
                </a:solidFill>
                <a:latin typeface="+mj-lt"/>
              </a:rPr>
              <a:t>, που είναι στη Κύπρο για </a:t>
            </a:r>
            <a:r>
              <a:rPr lang="el-GR" sz="2000" b="1" i="1" dirty="0">
                <a:solidFill>
                  <a:prstClr val="black"/>
                </a:solidFill>
                <a:latin typeface="+mj-lt"/>
              </a:rPr>
              <a:t>τις χειρωνακτικές </a:t>
            </a:r>
            <a:r>
              <a:rPr lang="el-GR" sz="2000" i="1" dirty="0">
                <a:solidFill>
                  <a:prstClr val="black"/>
                </a:solidFill>
                <a:latin typeface="+mj-lt"/>
              </a:rPr>
              <a:t>δουλειές</a:t>
            </a:r>
            <a:endParaRPr lang="el-GR" sz="2000" i="1" dirty="0">
              <a:latin typeface="+mj-lt"/>
            </a:endParaRPr>
          </a:p>
        </p:txBody>
      </p:sp>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24</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err="1">
                <a:effectLst>
                  <a:outerShdw blurRad="38100" dist="38100" dir="2700000" algn="tl">
                    <a:srgbClr val="000000">
                      <a:alpha val="43137"/>
                    </a:srgbClr>
                  </a:outerShdw>
                </a:effectLst>
              </a:rPr>
              <a:t>Θεσιακότητα</a:t>
            </a:r>
            <a:endParaRPr lang="en-GB" sz="4000" dirty="0">
              <a:effectLst>
                <a:outerShdw blurRad="38100" dist="38100" dir="2700000" algn="tl">
                  <a:srgbClr val="000000">
                    <a:alpha val="43137"/>
                  </a:srgbClr>
                </a:outerShdw>
              </a:effectLst>
            </a:endParaRPr>
          </a:p>
        </p:txBody>
      </p:sp>
      <p:sp>
        <p:nvSpPr>
          <p:cNvPr id="16" name="Right Brace 15">
            <a:extLst>
              <a:ext uri="{FF2B5EF4-FFF2-40B4-BE49-F238E27FC236}">
                <a16:creationId xmlns:a16="http://schemas.microsoft.com/office/drawing/2014/main" id="{24E5F445-9EAD-42F3-BC53-8C8C700D57F6}"/>
              </a:ext>
            </a:extLst>
          </p:cNvPr>
          <p:cNvSpPr/>
          <p:nvPr/>
        </p:nvSpPr>
        <p:spPr>
          <a:xfrm rot="5400000">
            <a:off x="5700445" y="-1413226"/>
            <a:ext cx="392350" cy="9636158"/>
          </a:xfrm>
          <a:prstGeom prst="rightBrace">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8A49BFA7-9B95-4734-943A-69AB986607AA}"/>
              </a:ext>
            </a:extLst>
          </p:cNvPr>
          <p:cNvSpPr txBox="1"/>
          <p:nvPr/>
        </p:nvSpPr>
        <p:spPr>
          <a:xfrm>
            <a:off x="304801" y="3441256"/>
            <a:ext cx="11759380" cy="2727029"/>
          </a:xfrm>
          <a:prstGeom prst="rect">
            <a:avLst/>
          </a:prstGeom>
          <a:noFill/>
        </p:spPr>
        <p:txBody>
          <a:bodyPr wrap="square" rtlCol="0">
            <a:spAutoFit/>
          </a:bodyPr>
          <a:lstStyle/>
          <a:p>
            <a:pPr algn="ctr">
              <a:lnSpc>
                <a:spcPct val="150000"/>
              </a:lnSpc>
              <a:buClr>
                <a:srgbClr val="700000"/>
              </a:buClr>
            </a:pPr>
            <a:r>
              <a:rPr lang="el-GR" sz="2000" b="1" dirty="0">
                <a:latin typeface="+mj-lt"/>
              </a:rPr>
              <a:t>Υφολογική τοποθέτηση </a:t>
            </a:r>
            <a:r>
              <a:rPr lang="el-GR" dirty="0">
                <a:latin typeface="+mj-lt"/>
              </a:rPr>
              <a:t>(βλ. </a:t>
            </a:r>
            <a:r>
              <a:rPr lang="el-GR" i="1" dirty="0" err="1">
                <a:latin typeface="+mj-lt"/>
              </a:rPr>
              <a:t>σχεσιακότητα</a:t>
            </a:r>
            <a:r>
              <a:rPr lang="el-GR" dirty="0">
                <a:latin typeface="+mj-lt"/>
              </a:rPr>
              <a:t> διαφάνειες 25-31) </a:t>
            </a:r>
            <a:endParaRPr lang="el-GR" sz="2000" dirty="0">
              <a:latin typeface="+mj-lt"/>
            </a:endParaRPr>
          </a:p>
          <a:p>
            <a:pPr algn="ctr">
              <a:lnSpc>
                <a:spcPct val="150000"/>
              </a:lnSpc>
              <a:buClr>
                <a:srgbClr val="700000"/>
              </a:buClr>
            </a:pPr>
            <a:r>
              <a:rPr lang="el-GR" sz="2000" dirty="0">
                <a:effectLst>
                  <a:outerShdw blurRad="38100" dist="38100" dir="2700000" algn="tl">
                    <a:srgbClr val="000000">
                      <a:alpha val="43137"/>
                    </a:srgbClr>
                  </a:outerShdw>
                </a:effectLst>
                <a:latin typeface="+mj-lt"/>
              </a:rPr>
              <a:t>Ως </a:t>
            </a:r>
            <a:r>
              <a:rPr lang="el-GR" sz="2000" dirty="0" err="1">
                <a:effectLst>
                  <a:outerShdw blurRad="38100" dist="38100" dir="2700000" algn="tl">
                    <a:srgbClr val="000000">
                      <a:alpha val="43137"/>
                    </a:srgbClr>
                  </a:outerShdw>
                </a:effectLst>
                <a:latin typeface="+mj-lt"/>
              </a:rPr>
              <a:t>πλειονοτική</a:t>
            </a:r>
            <a:r>
              <a:rPr lang="el-GR" sz="2000" dirty="0">
                <a:effectLst>
                  <a:outerShdw blurRad="38100" dist="38100" dir="2700000" algn="tl">
                    <a:srgbClr val="000000">
                      <a:alpha val="43137"/>
                    </a:srgbClr>
                  </a:outerShdw>
                </a:effectLst>
                <a:latin typeface="+mj-lt"/>
              </a:rPr>
              <a:t> ελίτ</a:t>
            </a:r>
            <a:r>
              <a:rPr lang="en-GB" sz="2000" dirty="0">
                <a:effectLst>
                  <a:outerShdw blurRad="38100" dist="38100" dir="2700000" algn="tl">
                    <a:srgbClr val="000000">
                      <a:alpha val="43137"/>
                    </a:srgbClr>
                  </a:outerShdw>
                </a:effectLst>
                <a:latin typeface="+mj-lt"/>
              </a:rPr>
              <a:t> </a:t>
            </a:r>
            <a:r>
              <a:rPr lang="el-GR" sz="2000" dirty="0">
                <a:effectLst>
                  <a:outerShdw blurRad="38100" dist="38100" dir="2700000" algn="tl">
                    <a:srgbClr val="000000">
                      <a:alpha val="43137"/>
                    </a:srgbClr>
                  </a:outerShdw>
                </a:effectLst>
                <a:latin typeface="+mj-lt"/>
              </a:rPr>
              <a:t>βάζω «τον εαυτό μου» </a:t>
            </a:r>
            <a:r>
              <a:rPr lang="el-GR" dirty="0">
                <a:latin typeface="+mj-lt"/>
              </a:rPr>
              <a:t>(</a:t>
            </a:r>
            <a:r>
              <a:rPr lang="el-GR" dirty="0" err="1">
                <a:latin typeface="+mj-lt"/>
              </a:rPr>
              <a:t>αποστασιοποιημένο</a:t>
            </a:r>
            <a:r>
              <a:rPr lang="el-GR" dirty="0">
                <a:latin typeface="+mj-lt"/>
              </a:rPr>
              <a:t>, αντί για «μπαίνω στη θέση» με οικειότητα) </a:t>
            </a:r>
            <a:r>
              <a:rPr lang="el-GR" sz="2000" dirty="0">
                <a:effectLst>
                  <a:outerShdw blurRad="38100" dist="38100" dir="2700000" algn="tl">
                    <a:srgbClr val="000000">
                      <a:alpha val="43137"/>
                    </a:srgbClr>
                  </a:outerShdw>
                </a:effectLst>
                <a:latin typeface="+mj-lt"/>
              </a:rPr>
              <a:t>στη θέση «ενός μετανάστη» </a:t>
            </a:r>
            <a:r>
              <a:rPr lang="el-GR" dirty="0">
                <a:latin typeface="+mj-lt"/>
              </a:rPr>
              <a:t>(γενίκευση) </a:t>
            </a:r>
            <a:r>
              <a:rPr lang="el-GR" sz="2000" dirty="0">
                <a:effectLst>
                  <a:outerShdw blurRad="38100" dist="38100" dir="2700000" algn="tl">
                    <a:srgbClr val="000000">
                      <a:alpha val="43137"/>
                    </a:srgbClr>
                  </a:outerShdw>
                </a:effectLst>
                <a:latin typeface="+mj-lt"/>
              </a:rPr>
              <a:t>μόνο όταν είναι ανώνυμος</a:t>
            </a:r>
            <a:r>
              <a:rPr lang="el-GR" sz="2000" dirty="0">
                <a:latin typeface="+mj-lt"/>
              </a:rPr>
              <a:t> </a:t>
            </a:r>
            <a:r>
              <a:rPr lang="el-GR" dirty="0">
                <a:latin typeface="+mj-lt"/>
              </a:rPr>
              <a:t>(μη σημαντικός βλ. </a:t>
            </a:r>
            <a:r>
              <a:rPr lang="en-GB" dirty="0">
                <a:latin typeface="+mj-lt"/>
              </a:rPr>
              <a:t>Van Leeuwen 2008)</a:t>
            </a:r>
            <a:r>
              <a:rPr lang="el-GR" sz="2000" dirty="0">
                <a:latin typeface="+mj-lt"/>
              </a:rPr>
              <a:t>, </a:t>
            </a:r>
            <a:r>
              <a:rPr lang="el-GR" sz="2000" dirty="0">
                <a:effectLst>
                  <a:outerShdw blurRad="38100" dist="38100" dir="2700000" algn="tl">
                    <a:srgbClr val="000000">
                      <a:alpha val="43137"/>
                    </a:srgbClr>
                  </a:outerShdw>
                </a:effectLst>
                <a:latin typeface="+mj-lt"/>
              </a:rPr>
              <a:t>και όταν είναι στη χώρα μου  για «τις χειρωνακτικές δουλειές»</a:t>
            </a:r>
            <a:r>
              <a:rPr lang="el-GR" sz="2000" dirty="0">
                <a:latin typeface="+mj-lt"/>
              </a:rPr>
              <a:t> </a:t>
            </a:r>
            <a:r>
              <a:rPr lang="el-GR" dirty="0">
                <a:latin typeface="+mj-lt"/>
              </a:rPr>
              <a:t>(αυτές που δεν κάνουμε εμείς)</a:t>
            </a:r>
          </a:p>
          <a:p>
            <a:pPr algn="ctr">
              <a:lnSpc>
                <a:spcPct val="150000"/>
              </a:lnSpc>
              <a:buClr>
                <a:srgbClr val="700000"/>
              </a:buClr>
            </a:pPr>
            <a:r>
              <a:rPr lang="el-GR" i="1" dirty="0">
                <a:latin typeface="+mj-lt"/>
              </a:rPr>
              <a:t>αν άνηκε στην ελίτ (π.χ. πλούσιος επιχειρηματίας) δεν θα δήλωνα ότι μπαίνω στη θέση του για να μην μειονεκτήσω μπροστά του, αλλά και δεν θα υπήρχε λόγος να μπω. Άρα: εγκαθιδρύομαι ως ελίτ και τον πλαισιώνω ως μη ελίτ.</a:t>
            </a:r>
          </a:p>
        </p:txBody>
      </p:sp>
    </p:spTree>
    <p:extLst>
      <p:ext uri="{BB962C8B-B14F-4D97-AF65-F5344CB8AC3E}">
        <p14:creationId xmlns:p14="http://schemas.microsoft.com/office/powerpoint/2010/main" val="2378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2039"/>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25</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err="1">
                <a:effectLst>
                  <a:outerShdw blurRad="38100" dist="38100" dir="2700000" algn="tl">
                    <a:srgbClr val="000000">
                      <a:alpha val="43137"/>
                    </a:srgbClr>
                  </a:outerShdw>
                </a:effectLst>
              </a:rPr>
              <a:t>Σχεσιακότητα</a:t>
            </a:r>
            <a:endParaRPr lang="en-GB" sz="4000" dirty="0">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39A0CB19-8028-45CE-A02F-8323B4FF4D29}"/>
              </a:ext>
            </a:extLst>
          </p:cNvPr>
          <p:cNvSpPr txBox="1"/>
          <p:nvPr/>
        </p:nvSpPr>
        <p:spPr>
          <a:xfrm>
            <a:off x="953187" y="1487327"/>
            <a:ext cx="10285625" cy="4467057"/>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lang="el-GR" sz="2400" dirty="0">
                <a:latin typeface="+mj-lt"/>
              </a:rPr>
              <a:t>Ο ελιτισμός αναφέρεται:</a:t>
            </a:r>
          </a:p>
          <a:p>
            <a:endParaRPr lang="el-GR" sz="2400" dirty="0">
              <a:latin typeface="+mj-lt"/>
            </a:endParaRPr>
          </a:p>
          <a:p>
            <a:pPr lvl="1"/>
            <a:r>
              <a:rPr lang="el-GR" sz="2400" dirty="0">
                <a:latin typeface="+mj-lt"/>
              </a:rPr>
              <a:t>στον προσανατολισμό ενός ατόμου ή στην αξίωσή του για αποκλειστικότητα, </a:t>
            </a:r>
            <a:r>
              <a:rPr lang="el-GR" sz="2400" b="1" dirty="0">
                <a:latin typeface="+mj-lt"/>
              </a:rPr>
              <a:t>ανωτερότητα</a:t>
            </a:r>
            <a:r>
              <a:rPr lang="el-GR" sz="2400" dirty="0">
                <a:latin typeface="+mj-lt"/>
              </a:rPr>
              <a:t> ή/και </a:t>
            </a:r>
            <a:r>
              <a:rPr lang="el-GR" sz="2400" dirty="0" err="1">
                <a:latin typeface="+mj-lt"/>
              </a:rPr>
              <a:t>διακριτότητα</a:t>
            </a:r>
            <a:r>
              <a:rPr lang="el-GR" sz="2400" dirty="0">
                <a:latin typeface="+mj-lt"/>
              </a:rPr>
              <a:t>, με βάση το γόητρο, τη γνώση, την αυθεντία, το γούστο, τη μόρφωση, την εμπειρία, τη διορατικότητα, τον πλούτο ή οποιαδήποτε άλλη </a:t>
            </a:r>
            <a:r>
              <a:rPr lang="el-GR" sz="2400" b="1" dirty="0">
                <a:latin typeface="+mj-lt"/>
              </a:rPr>
              <a:t>ιδιότητα</a:t>
            </a:r>
            <a:r>
              <a:rPr lang="el-GR" sz="2400" dirty="0">
                <a:latin typeface="+mj-lt"/>
              </a:rPr>
              <a:t> που δικαιολογεί τον/την ομιλητή/</a:t>
            </a:r>
            <a:r>
              <a:rPr lang="el-GR" sz="2400" dirty="0" err="1">
                <a:latin typeface="+mj-lt"/>
              </a:rPr>
              <a:t>τρια</a:t>
            </a:r>
            <a:r>
              <a:rPr lang="el-GR" sz="2400" dirty="0">
                <a:latin typeface="+mj-lt"/>
              </a:rPr>
              <a:t> ή συγγραφέα να υιοθετήσει μια </a:t>
            </a:r>
            <a:r>
              <a:rPr lang="el-GR" sz="2400" b="1" dirty="0">
                <a:latin typeface="+mj-lt"/>
              </a:rPr>
              <a:t>υψηλότερη</a:t>
            </a:r>
            <a:r>
              <a:rPr lang="el-GR" sz="2400" dirty="0">
                <a:latin typeface="+mj-lt"/>
              </a:rPr>
              <a:t> ηθική, αισθητική, πνευματική, υλική ή οποιαδήποτε άλλη </a:t>
            </a:r>
            <a:r>
              <a:rPr lang="el-GR" sz="2400" b="1" dirty="0">
                <a:latin typeface="+mj-lt"/>
              </a:rPr>
              <a:t>μορφή τοποθέτησης </a:t>
            </a:r>
            <a:r>
              <a:rPr lang="el-GR" sz="2400" dirty="0">
                <a:latin typeface="+mj-lt"/>
              </a:rPr>
              <a:t>σε σχέση με άλλο υποκείμενο (ατομικό ή συλλογικό) </a:t>
            </a:r>
            <a:r>
              <a:rPr lang="el-GR" sz="2000" dirty="0">
                <a:latin typeface="+mj-lt"/>
              </a:rPr>
              <a:t>(</a:t>
            </a:r>
            <a:r>
              <a:rPr lang="el-GR" sz="2000" dirty="0" err="1">
                <a:latin typeface="+mj-lt"/>
              </a:rPr>
              <a:t>Jaworski</a:t>
            </a:r>
            <a:r>
              <a:rPr lang="el-GR" sz="2000" dirty="0">
                <a:latin typeface="+mj-lt"/>
              </a:rPr>
              <a:t> &amp; </a:t>
            </a:r>
            <a:r>
              <a:rPr lang="el-GR" sz="2000" dirty="0" err="1">
                <a:latin typeface="+mj-lt"/>
              </a:rPr>
              <a:t>Thurlow</a:t>
            </a:r>
            <a:r>
              <a:rPr lang="el-GR" sz="2000" dirty="0">
                <a:latin typeface="+mj-lt"/>
              </a:rPr>
              <a:t> 2009: 195).</a:t>
            </a:r>
            <a:endParaRPr lang="el-GR" sz="2400" dirty="0">
              <a:latin typeface="+mj-lt"/>
            </a:endParaRPr>
          </a:p>
          <a:p>
            <a:pPr lvl="1"/>
            <a:endParaRPr lang="el-GR" sz="2400" dirty="0">
              <a:latin typeface="+mj-lt"/>
            </a:endParaRPr>
          </a:p>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lang="el-GR" sz="2400" dirty="0">
                <a:latin typeface="+mj-lt"/>
              </a:rPr>
              <a:t>Είδη ελιτισμού: </a:t>
            </a:r>
            <a:r>
              <a:rPr lang="el-GR" sz="2400" i="1" dirty="0">
                <a:latin typeface="+mj-lt"/>
              </a:rPr>
              <a:t>υλικός</a:t>
            </a:r>
            <a:r>
              <a:rPr lang="el-GR" sz="2400" dirty="0">
                <a:latin typeface="+mj-lt"/>
              </a:rPr>
              <a:t>, </a:t>
            </a:r>
            <a:r>
              <a:rPr lang="el-GR" sz="2400" i="1" dirty="0" err="1">
                <a:latin typeface="+mj-lt"/>
              </a:rPr>
              <a:t>επιστημικός</a:t>
            </a:r>
            <a:r>
              <a:rPr lang="el-GR" sz="2400" dirty="0">
                <a:latin typeface="+mj-lt"/>
              </a:rPr>
              <a:t>, </a:t>
            </a:r>
            <a:r>
              <a:rPr lang="el-GR" sz="2400" i="1" dirty="0">
                <a:latin typeface="+mj-lt"/>
              </a:rPr>
              <a:t>ηθικός</a:t>
            </a:r>
            <a:r>
              <a:rPr lang="el-GR" sz="2400" dirty="0">
                <a:latin typeface="+mj-lt"/>
              </a:rPr>
              <a:t>, </a:t>
            </a:r>
            <a:r>
              <a:rPr lang="el-GR" sz="2400" i="1" dirty="0">
                <a:latin typeface="+mj-lt"/>
              </a:rPr>
              <a:t>πολιτισμικός</a:t>
            </a:r>
          </a:p>
        </p:txBody>
      </p:sp>
    </p:spTree>
    <p:extLst>
      <p:ext uri="{BB962C8B-B14F-4D97-AF65-F5344CB8AC3E}">
        <p14:creationId xmlns:p14="http://schemas.microsoft.com/office/powerpoint/2010/main" val="3815931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2039"/>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26</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err="1">
                <a:effectLst>
                  <a:outerShdw blurRad="38100" dist="38100" dir="2700000" algn="tl">
                    <a:srgbClr val="000000">
                      <a:alpha val="43137"/>
                    </a:srgbClr>
                  </a:outerShdw>
                </a:effectLst>
              </a:rPr>
              <a:t>Σχεσιακότητα</a:t>
            </a:r>
            <a:endParaRPr lang="en-GB" sz="4000" dirty="0">
              <a:effectLst>
                <a:outerShdw blurRad="38100" dist="38100" dir="2700000" algn="tl">
                  <a:srgbClr val="000000">
                    <a:alpha val="43137"/>
                  </a:srgbClr>
                </a:outerShdw>
              </a:effectLst>
            </a:endParaRPr>
          </a:p>
        </p:txBody>
      </p:sp>
      <p:graphicFrame>
        <p:nvGraphicFramePr>
          <p:cNvPr id="9" name="Table 8">
            <a:extLst>
              <a:ext uri="{FF2B5EF4-FFF2-40B4-BE49-F238E27FC236}">
                <a16:creationId xmlns:a16="http://schemas.microsoft.com/office/drawing/2014/main" id="{FC28C4CF-C3AD-4A71-AFE9-33EDBDB62D28}"/>
              </a:ext>
            </a:extLst>
          </p:cNvPr>
          <p:cNvGraphicFramePr>
            <a:graphicFrameLocks noGrp="1"/>
          </p:cNvGraphicFramePr>
          <p:nvPr>
            <p:extLst>
              <p:ext uri="{D42A27DB-BD31-4B8C-83A1-F6EECF244321}">
                <p14:modId xmlns:p14="http://schemas.microsoft.com/office/powerpoint/2010/main" val="693884178"/>
              </p:ext>
            </p:extLst>
          </p:nvPr>
        </p:nvGraphicFramePr>
        <p:xfrm>
          <a:off x="953186" y="1703149"/>
          <a:ext cx="10285625" cy="4051491"/>
        </p:xfrm>
        <a:graphic>
          <a:graphicData uri="http://schemas.openxmlformats.org/drawingml/2006/table">
            <a:tbl>
              <a:tblPr firstRow="1" firstCol="1" bandRow="1">
                <a:tableStyleId>{5C22544A-7EE6-4342-B048-85BDC9FD1C3A}</a:tableStyleId>
              </a:tblPr>
              <a:tblGrid>
                <a:gridCol w="2040070">
                  <a:extLst>
                    <a:ext uri="{9D8B030D-6E8A-4147-A177-3AD203B41FA5}">
                      <a16:colId xmlns:a16="http://schemas.microsoft.com/office/drawing/2014/main" val="3333024581"/>
                    </a:ext>
                  </a:extLst>
                </a:gridCol>
                <a:gridCol w="2377240">
                  <a:extLst>
                    <a:ext uri="{9D8B030D-6E8A-4147-A177-3AD203B41FA5}">
                      <a16:colId xmlns:a16="http://schemas.microsoft.com/office/drawing/2014/main" val="780095694"/>
                    </a:ext>
                  </a:extLst>
                </a:gridCol>
                <a:gridCol w="2937438">
                  <a:extLst>
                    <a:ext uri="{9D8B030D-6E8A-4147-A177-3AD203B41FA5}">
                      <a16:colId xmlns:a16="http://schemas.microsoft.com/office/drawing/2014/main" val="170324566"/>
                    </a:ext>
                  </a:extLst>
                </a:gridCol>
                <a:gridCol w="2930877">
                  <a:extLst>
                    <a:ext uri="{9D8B030D-6E8A-4147-A177-3AD203B41FA5}">
                      <a16:colId xmlns:a16="http://schemas.microsoft.com/office/drawing/2014/main" val="2289841905"/>
                    </a:ext>
                  </a:extLst>
                </a:gridCol>
              </a:tblGrid>
              <a:tr h="626910">
                <a:tc>
                  <a:txBody>
                    <a:bodyPr/>
                    <a:lstStyle/>
                    <a:p>
                      <a:pPr algn="l">
                        <a:lnSpc>
                          <a:spcPct val="107000"/>
                        </a:lnSpc>
                        <a:spcAft>
                          <a:spcPts val="800"/>
                        </a:spcAft>
                      </a:pPr>
                      <a:r>
                        <a:rPr lang="el-GR" sz="2000" dirty="0">
                          <a:effectLst/>
                          <a:latin typeface="+mj-lt"/>
                        </a:rPr>
                        <a:t>Σχέσεις (μη) ελιτισμού </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tc>
                  <a:txBody>
                    <a:bodyPr/>
                    <a:lstStyle/>
                    <a:p>
                      <a:pPr algn="l">
                        <a:lnSpc>
                          <a:spcPct val="107000"/>
                        </a:lnSpc>
                        <a:spcAft>
                          <a:spcPts val="800"/>
                        </a:spcAft>
                      </a:pPr>
                      <a:r>
                        <a:rPr lang="el-GR" sz="2000" dirty="0" err="1">
                          <a:effectLst/>
                          <a:latin typeface="+mj-lt"/>
                        </a:rPr>
                        <a:t>Πλειονοτικές</a:t>
                      </a:r>
                      <a:r>
                        <a:rPr lang="el-GR" sz="2000" dirty="0">
                          <a:effectLst/>
                          <a:latin typeface="+mj-lt"/>
                        </a:rPr>
                        <a:t> ταυτότητες</a:t>
                      </a:r>
                      <a:r>
                        <a:rPr lang="en-US" sz="2000" dirty="0">
                          <a:effectLst/>
                          <a:latin typeface="+mj-lt"/>
                        </a:rPr>
                        <a:t>: </a:t>
                      </a:r>
                      <a:r>
                        <a:rPr lang="el-GR" sz="2000" dirty="0">
                          <a:effectLst/>
                          <a:latin typeface="+mj-lt"/>
                        </a:rPr>
                        <a:t>Ελιτισμός</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tc>
                  <a:txBody>
                    <a:bodyPr/>
                    <a:lstStyle/>
                    <a:p>
                      <a:pPr algn="l">
                        <a:lnSpc>
                          <a:spcPct val="107000"/>
                        </a:lnSpc>
                        <a:spcAft>
                          <a:spcPts val="800"/>
                        </a:spcAft>
                      </a:pPr>
                      <a:r>
                        <a:rPr lang="el-GR" sz="2000" dirty="0">
                          <a:effectLst/>
                          <a:latin typeface="+mj-lt"/>
                        </a:rPr>
                        <a:t>Μεταναστευτικές ταυτότητες</a:t>
                      </a:r>
                      <a:r>
                        <a:rPr lang="en-US" sz="2000" dirty="0">
                          <a:effectLst/>
                          <a:latin typeface="+mj-lt"/>
                        </a:rPr>
                        <a:t>: </a:t>
                      </a:r>
                      <a:endParaRPr lang="en-GB" sz="2000" dirty="0">
                        <a:effectLst/>
                        <a:latin typeface="+mj-lt"/>
                      </a:endParaRPr>
                    </a:p>
                    <a:p>
                      <a:pPr algn="l">
                        <a:lnSpc>
                          <a:spcPct val="107000"/>
                        </a:lnSpc>
                        <a:spcAft>
                          <a:spcPts val="800"/>
                        </a:spcAft>
                      </a:pPr>
                      <a:r>
                        <a:rPr lang="el-GR" sz="2000" dirty="0">
                          <a:effectLst/>
                          <a:latin typeface="+mj-lt"/>
                        </a:rPr>
                        <a:t>Μη ελιτισμός</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tc>
                  <a:txBody>
                    <a:bodyPr/>
                    <a:lstStyle/>
                    <a:p>
                      <a:pPr algn="l">
                        <a:lnSpc>
                          <a:spcPct val="107000"/>
                        </a:lnSpc>
                        <a:spcAft>
                          <a:spcPts val="800"/>
                        </a:spcAft>
                      </a:pPr>
                      <a:r>
                        <a:rPr lang="el-GR" sz="2000" dirty="0">
                          <a:effectLst/>
                          <a:latin typeface="+mj-lt"/>
                        </a:rPr>
                        <a:t>Αφομοιωμένες μεταναστευτικές ταυτότητες</a:t>
                      </a:r>
                      <a:r>
                        <a:rPr lang="en-US" sz="2000" dirty="0">
                          <a:effectLst/>
                          <a:latin typeface="+mj-lt"/>
                        </a:rPr>
                        <a:t>: </a:t>
                      </a:r>
                      <a:r>
                        <a:rPr lang="el-GR" sz="2000" dirty="0">
                          <a:effectLst/>
                          <a:latin typeface="+mj-lt"/>
                        </a:rPr>
                        <a:t>Ελιτισμός</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extLst>
                  <a:ext uri="{0D108BD9-81ED-4DB2-BD59-A6C34878D82A}">
                    <a16:rowId xmlns:a16="http://schemas.microsoft.com/office/drawing/2014/main" val="736927315"/>
                  </a:ext>
                </a:extLst>
              </a:tr>
              <a:tr h="2274781">
                <a:tc>
                  <a:txBody>
                    <a:bodyPr/>
                    <a:lstStyle/>
                    <a:p>
                      <a:pPr algn="just">
                        <a:lnSpc>
                          <a:spcPct val="107000"/>
                        </a:lnSpc>
                        <a:spcAft>
                          <a:spcPts val="800"/>
                        </a:spcAft>
                      </a:pPr>
                      <a:r>
                        <a:rPr lang="el-GR" sz="2000" dirty="0">
                          <a:solidFill>
                            <a:schemeClr val="tx1"/>
                          </a:solidFill>
                          <a:effectLst/>
                          <a:latin typeface="+mj-lt"/>
                        </a:rPr>
                        <a:t>Υλικός </a:t>
                      </a:r>
                      <a:endParaRPr lang="en-GB" sz="2000" dirty="0">
                        <a:solidFill>
                          <a:schemeClr val="tx1"/>
                        </a:solidFill>
                        <a:effectLst/>
                        <a:latin typeface="+mj-lt"/>
                        <a:ea typeface="Calibri" panose="020F0502020204030204" pitchFamily="34" charset="0"/>
                        <a:cs typeface="Times New Roman" panose="02020603050405020304" pitchFamily="18" charset="0"/>
                      </a:endParaRPr>
                    </a:p>
                  </a:txBody>
                  <a:tcPr marL="31250" marR="31250" marT="0" marB="0">
                    <a:solidFill>
                      <a:srgbClr val="FCECE8"/>
                    </a:solidFill>
                  </a:tcPr>
                </a:tc>
                <a:tc>
                  <a:txBody>
                    <a:bodyPr/>
                    <a:lstStyle/>
                    <a:p>
                      <a:pPr algn="l">
                        <a:lnSpc>
                          <a:spcPct val="107000"/>
                        </a:lnSpc>
                        <a:spcAft>
                          <a:spcPts val="800"/>
                        </a:spcAft>
                      </a:pPr>
                      <a:r>
                        <a:rPr lang="el-GR" sz="2000" dirty="0">
                          <a:effectLst/>
                          <a:latin typeface="+mj-lt"/>
                        </a:rPr>
                        <a:t>Η πλειονότητα ασκεί επαγγέλματα με κοινωνική αναγνώριση (προπονητής υψηλών αθλητικών επιδόσεων, εκπαιδευτικός)</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chemeClr val="accent2">
                        <a:lumMod val="20000"/>
                        <a:lumOff val="80000"/>
                      </a:schemeClr>
                    </a:solidFill>
                  </a:tcPr>
                </a:tc>
                <a:tc>
                  <a:txBody>
                    <a:bodyPr/>
                    <a:lstStyle/>
                    <a:p>
                      <a:pPr algn="l">
                        <a:lnSpc>
                          <a:spcPct val="107000"/>
                        </a:lnSpc>
                        <a:spcAft>
                          <a:spcPts val="800"/>
                        </a:spcAft>
                      </a:pPr>
                      <a:r>
                        <a:rPr lang="el-GR" sz="2000" dirty="0">
                          <a:effectLst/>
                          <a:latin typeface="+mj-lt"/>
                        </a:rPr>
                        <a:t>Ο Ανδρέας πρέπει να δουλεύει για να συντηρεί την οικογένειά του (</a:t>
                      </a:r>
                      <a:r>
                        <a:rPr lang="el-GR" sz="2000" kern="1200" dirty="0">
                          <a:solidFill>
                            <a:schemeClr val="dk1"/>
                          </a:solidFill>
                          <a:effectLst/>
                          <a:latin typeface="+mj-lt"/>
                          <a:ea typeface="+mn-ea"/>
                          <a:cs typeface="+mn-cs"/>
                        </a:rPr>
                        <a:t>οι γονείς τους απασχολούνται σε </a:t>
                      </a:r>
                      <a:r>
                        <a:rPr lang="el-GR" sz="2000" i="1" kern="1200" dirty="0" err="1">
                          <a:solidFill>
                            <a:schemeClr val="dk1"/>
                          </a:solidFill>
                          <a:effectLst/>
                          <a:latin typeface="+mj-lt"/>
                          <a:ea typeface="+mn-ea"/>
                          <a:cs typeface="+mn-cs"/>
                        </a:rPr>
                        <a:t>κωτσοδουλειά</a:t>
                      </a:r>
                      <a:r>
                        <a:rPr lang="el-GR" sz="2000" i="1" kern="1200" dirty="0">
                          <a:solidFill>
                            <a:schemeClr val="dk1"/>
                          </a:solidFill>
                          <a:effectLst/>
                          <a:latin typeface="+mj-lt"/>
                          <a:ea typeface="+mn-ea"/>
                          <a:cs typeface="+mn-cs"/>
                        </a:rPr>
                        <a:t> δεξιά αριστερά)</a:t>
                      </a:r>
                      <a:r>
                        <a:rPr lang="el-GR" sz="2400" dirty="0">
                          <a:effectLst/>
                          <a:latin typeface="+mj-lt"/>
                        </a:rPr>
                        <a:t>, </a:t>
                      </a:r>
                      <a:r>
                        <a:rPr lang="el-GR" sz="2000" dirty="0">
                          <a:effectLst/>
                          <a:latin typeface="+mj-lt"/>
                        </a:rPr>
                        <a:t>οι μετανάστες/</a:t>
                      </a:r>
                      <a:r>
                        <a:rPr lang="el-GR" sz="2000" dirty="0" err="1">
                          <a:effectLst/>
                          <a:latin typeface="+mj-lt"/>
                        </a:rPr>
                        <a:t>τριες</a:t>
                      </a:r>
                      <a:r>
                        <a:rPr lang="el-GR" sz="2000" dirty="0">
                          <a:effectLst/>
                          <a:latin typeface="+mj-lt"/>
                        </a:rPr>
                        <a:t> κάνουν σκληρές/ χειρωνακτικές εργασίες</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chemeClr val="accent2">
                        <a:lumMod val="20000"/>
                        <a:lumOff val="80000"/>
                      </a:schemeClr>
                    </a:solidFill>
                  </a:tcPr>
                </a:tc>
                <a:tc>
                  <a:txBody>
                    <a:bodyPr/>
                    <a:lstStyle/>
                    <a:p>
                      <a:pPr algn="just">
                        <a:lnSpc>
                          <a:spcPct val="107000"/>
                        </a:lnSpc>
                        <a:spcAft>
                          <a:spcPts val="800"/>
                        </a:spcAft>
                      </a:pPr>
                      <a:r>
                        <a:rPr lang="el-GR" sz="20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chemeClr val="accent2">
                        <a:lumMod val="20000"/>
                        <a:lumOff val="80000"/>
                      </a:schemeClr>
                    </a:solidFill>
                  </a:tcPr>
                </a:tc>
                <a:extLst>
                  <a:ext uri="{0D108BD9-81ED-4DB2-BD59-A6C34878D82A}">
                    <a16:rowId xmlns:a16="http://schemas.microsoft.com/office/drawing/2014/main" val="2239870770"/>
                  </a:ext>
                </a:extLst>
              </a:tr>
            </a:tbl>
          </a:graphicData>
        </a:graphic>
      </p:graphicFrame>
    </p:spTree>
    <p:extLst>
      <p:ext uri="{BB962C8B-B14F-4D97-AF65-F5344CB8AC3E}">
        <p14:creationId xmlns:p14="http://schemas.microsoft.com/office/powerpoint/2010/main" val="577325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2039"/>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27</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err="1">
                <a:effectLst>
                  <a:outerShdw blurRad="38100" dist="38100" dir="2700000" algn="tl">
                    <a:srgbClr val="000000">
                      <a:alpha val="43137"/>
                    </a:srgbClr>
                  </a:outerShdw>
                </a:effectLst>
              </a:rPr>
              <a:t>Σχεσιακότητα</a:t>
            </a:r>
            <a:endParaRPr lang="en-GB" sz="4000" dirty="0">
              <a:effectLst>
                <a:outerShdw blurRad="38100" dist="38100" dir="2700000" algn="tl">
                  <a:srgbClr val="000000">
                    <a:alpha val="43137"/>
                  </a:srgbClr>
                </a:outerShdw>
              </a:effectLst>
            </a:endParaRPr>
          </a:p>
        </p:txBody>
      </p:sp>
      <p:graphicFrame>
        <p:nvGraphicFramePr>
          <p:cNvPr id="9" name="Table 8">
            <a:extLst>
              <a:ext uri="{FF2B5EF4-FFF2-40B4-BE49-F238E27FC236}">
                <a16:creationId xmlns:a16="http://schemas.microsoft.com/office/drawing/2014/main" id="{FC28C4CF-C3AD-4A71-AFE9-33EDBDB62D28}"/>
              </a:ext>
            </a:extLst>
          </p:cNvPr>
          <p:cNvGraphicFramePr>
            <a:graphicFrameLocks noGrp="1"/>
          </p:cNvGraphicFramePr>
          <p:nvPr>
            <p:extLst>
              <p:ext uri="{D42A27DB-BD31-4B8C-83A1-F6EECF244321}">
                <p14:modId xmlns:p14="http://schemas.microsoft.com/office/powerpoint/2010/main" val="722601722"/>
              </p:ext>
            </p:extLst>
          </p:nvPr>
        </p:nvGraphicFramePr>
        <p:xfrm>
          <a:off x="668050" y="1294088"/>
          <a:ext cx="10855355" cy="4943348"/>
        </p:xfrm>
        <a:graphic>
          <a:graphicData uri="http://schemas.openxmlformats.org/drawingml/2006/table">
            <a:tbl>
              <a:tblPr firstRow="1" firstCol="1" bandRow="1">
                <a:tableStyleId>{5C22544A-7EE6-4342-B048-85BDC9FD1C3A}</a:tableStyleId>
              </a:tblPr>
              <a:tblGrid>
                <a:gridCol w="1515597">
                  <a:extLst>
                    <a:ext uri="{9D8B030D-6E8A-4147-A177-3AD203B41FA5}">
                      <a16:colId xmlns:a16="http://schemas.microsoft.com/office/drawing/2014/main" val="3333024581"/>
                    </a:ext>
                  </a:extLst>
                </a:gridCol>
                <a:gridCol w="3912082">
                  <a:extLst>
                    <a:ext uri="{9D8B030D-6E8A-4147-A177-3AD203B41FA5}">
                      <a16:colId xmlns:a16="http://schemas.microsoft.com/office/drawing/2014/main" val="780095694"/>
                    </a:ext>
                  </a:extLst>
                </a:gridCol>
                <a:gridCol w="2334455">
                  <a:extLst>
                    <a:ext uri="{9D8B030D-6E8A-4147-A177-3AD203B41FA5}">
                      <a16:colId xmlns:a16="http://schemas.microsoft.com/office/drawing/2014/main" val="170324566"/>
                    </a:ext>
                  </a:extLst>
                </a:gridCol>
                <a:gridCol w="3093221">
                  <a:extLst>
                    <a:ext uri="{9D8B030D-6E8A-4147-A177-3AD203B41FA5}">
                      <a16:colId xmlns:a16="http://schemas.microsoft.com/office/drawing/2014/main" val="2289841905"/>
                    </a:ext>
                  </a:extLst>
                </a:gridCol>
              </a:tblGrid>
              <a:tr h="855158">
                <a:tc>
                  <a:txBody>
                    <a:bodyPr/>
                    <a:lstStyle/>
                    <a:p>
                      <a:pPr algn="l">
                        <a:lnSpc>
                          <a:spcPct val="107000"/>
                        </a:lnSpc>
                        <a:spcAft>
                          <a:spcPts val="800"/>
                        </a:spcAft>
                      </a:pPr>
                      <a:r>
                        <a:rPr lang="el-GR" sz="2000" dirty="0">
                          <a:effectLst/>
                          <a:latin typeface="+mj-lt"/>
                        </a:rPr>
                        <a:t>Σχέσεις (μη) ελιτισμού </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tc>
                  <a:txBody>
                    <a:bodyPr/>
                    <a:lstStyle/>
                    <a:p>
                      <a:pPr algn="l">
                        <a:lnSpc>
                          <a:spcPct val="107000"/>
                        </a:lnSpc>
                        <a:spcAft>
                          <a:spcPts val="800"/>
                        </a:spcAft>
                      </a:pPr>
                      <a:r>
                        <a:rPr lang="el-GR" sz="2000" dirty="0" err="1">
                          <a:effectLst/>
                          <a:latin typeface="+mj-lt"/>
                        </a:rPr>
                        <a:t>Πλειονοτικές</a:t>
                      </a:r>
                      <a:r>
                        <a:rPr lang="el-GR" sz="2000" dirty="0">
                          <a:effectLst/>
                          <a:latin typeface="+mj-lt"/>
                        </a:rPr>
                        <a:t> ταυτότητες</a:t>
                      </a:r>
                      <a:r>
                        <a:rPr lang="en-US" sz="2000" dirty="0">
                          <a:effectLst/>
                          <a:latin typeface="+mj-lt"/>
                        </a:rPr>
                        <a:t>: </a:t>
                      </a:r>
                      <a:r>
                        <a:rPr lang="el-GR" sz="2000" dirty="0">
                          <a:effectLst/>
                          <a:latin typeface="+mj-lt"/>
                        </a:rPr>
                        <a:t>Ελιτισμός</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tc>
                  <a:txBody>
                    <a:bodyPr/>
                    <a:lstStyle/>
                    <a:p>
                      <a:pPr algn="l">
                        <a:lnSpc>
                          <a:spcPct val="107000"/>
                        </a:lnSpc>
                        <a:spcAft>
                          <a:spcPts val="800"/>
                        </a:spcAft>
                      </a:pPr>
                      <a:r>
                        <a:rPr lang="el-GR" sz="2000" dirty="0">
                          <a:effectLst/>
                          <a:latin typeface="+mj-lt"/>
                        </a:rPr>
                        <a:t>Μεταναστευτικές ταυτότητες</a:t>
                      </a:r>
                      <a:r>
                        <a:rPr lang="en-US" sz="2000" dirty="0">
                          <a:effectLst/>
                          <a:latin typeface="+mj-lt"/>
                        </a:rPr>
                        <a:t>: </a:t>
                      </a:r>
                      <a:endParaRPr lang="en-GB" sz="2000" dirty="0">
                        <a:effectLst/>
                        <a:latin typeface="+mj-lt"/>
                      </a:endParaRPr>
                    </a:p>
                    <a:p>
                      <a:pPr algn="l">
                        <a:lnSpc>
                          <a:spcPct val="107000"/>
                        </a:lnSpc>
                        <a:spcAft>
                          <a:spcPts val="800"/>
                        </a:spcAft>
                      </a:pPr>
                      <a:r>
                        <a:rPr lang="el-GR" sz="2000" dirty="0">
                          <a:effectLst/>
                          <a:latin typeface="+mj-lt"/>
                        </a:rPr>
                        <a:t>Μη ελιτισμός</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tc>
                  <a:txBody>
                    <a:bodyPr/>
                    <a:lstStyle/>
                    <a:p>
                      <a:pPr algn="l">
                        <a:lnSpc>
                          <a:spcPct val="107000"/>
                        </a:lnSpc>
                        <a:spcAft>
                          <a:spcPts val="800"/>
                        </a:spcAft>
                      </a:pPr>
                      <a:r>
                        <a:rPr lang="el-GR" sz="2000" dirty="0">
                          <a:effectLst/>
                          <a:latin typeface="+mj-lt"/>
                        </a:rPr>
                        <a:t>Αφομοιωμένες μεταναστευτικές ταυτότητες</a:t>
                      </a:r>
                      <a:r>
                        <a:rPr lang="en-US" sz="2000" dirty="0">
                          <a:effectLst/>
                          <a:latin typeface="+mj-lt"/>
                        </a:rPr>
                        <a:t>: </a:t>
                      </a:r>
                      <a:r>
                        <a:rPr lang="el-GR" sz="2000" dirty="0">
                          <a:effectLst/>
                          <a:latin typeface="+mj-lt"/>
                        </a:rPr>
                        <a:t>Ελιτισμός</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extLst>
                  <a:ext uri="{0D108BD9-81ED-4DB2-BD59-A6C34878D82A}">
                    <a16:rowId xmlns:a16="http://schemas.microsoft.com/office/drawing/2014/main" val="736927315"/>
                  </a:ext>
                </a:extLst>
              </a:tr>
              <a:tr h="1836240">
                <a:tc>
                  <a:txBody>
                    <a:bodyPr/>
                    <a:lstStyle/>
                    <a:p>
                      <a:pPr algn="just">
                        <a:lnSpc>
                          <a:spcPct val="107000"/>
                        </a:lnSpc>
                        <a:spcAft>
                          <a:spcPts val="800"/>
                        </a:spcAft>
                      </a:pPr>
                      <a:r>
                        <a:rPr lang="el-GR" sz="2000" dirty="0" err="1">
                          <a:solidFill>
                            <a:schemeClr val="tx1"/>
                          </a:solidFill>
                          <a:effectLst/>
                          <a:latin typeface="+mj-lt"/>
                          <a:ea typeface="Calibri" panose="020F0502020204030204" pitchFamily="34" charset="0"/>
                          <a:cs typeface="Times New Roman" panose="02020603050405020304" pitchFamily="18" charset="0"/>
                        </a:rPr>
                        <a:t>Επιστημικός</a:t>
                      </a:r>
                      <a:endParaRPr lang="en-GB" sz="2000" dirty="0">
                        <a:solidFill>
                          <a:schemeClr val="tx1"/>
                        </a:solidFill>
                        <a:effectLst/>
                        <a:latin typeface="+mj-lt"/>
                        <a:ea typeface="Calibri" panose="020F0502020204030204" pitchFamily="34" charset="0"/>
                        <a:cs typeface="Times New Roman" panose="02020603050405020304" pitchFamily="18" charset="0"/>
                      </a:endParaRPr>
                    </a:p>
                  </a:txBody>
                  <a:tcPr marL="31250" marR="31250" marT="0" marB="0">
                    <a:solidFill>
                      <a:srgbClr val="FCECE8"/>
                    </a:solidFill>
                  </a:tcPr>
                </a:tc>
                <a:tc>
                  <a:txBody>
                    <a:bodyPr/>
                    <a:lstStyle/>
                    <a:p>
                      <a:pPr algn="l">
                        <a:lnSpc>
                          <a:spcPct val="107000"/>
                        </a:lnSpc>
                        <a:spcAft>
                          <a:spcPts val="800"/>
                        </a:spcAft>
                      </a:pPr>
                      <a:r>
                        <a:rPr lang="el-GR" sz="2000" dirty="0">
                          <a:effectLst/>
                          <a:latin typeface="+mj-lt"/>
                        </a:rPr>
                        <a:t>Η πλειονότητα κατέχει τη γνώση (παρατηρεί και εκφράζει απόψεις για μετανάστες/</a:t>
                      </a:r>
                      <a:r>
                        <a:rPr lang="el-GR" sz="2000" dirty="0" err="1">
                          <a:effectLst/>
                          <a:latin typeface="+mj-lt"/>
                        </a:rPr>
                        <a:t>τριες</a:t>
                      </a:r>
                      <a:r>
                        <a:rPr lang="el-GR" sz="2000" dirty="0">
                          <a:effectLst/>
                          <a:latin typeface="+mj-lt"/>
                        </a:rPr>
                        <a:t>, παρέχει πληροφορίες για μετανάστες/</a:t>
                      </a:r>
                      <a:r>
                        <a:rPr lang="el-GR" sz="2000" dirty="0" err="1">
                          <a:effectLst/>
                          <a:latin typeface="+mj-lt"/>
                        </a:rPr>
                        <a:t>τριες</a:t>
                      </a:r>
                      <a:r>
                        <a:rPr lang="el-GR" sz="2000" dirty="0">
                          <a:effectLst/>
                          <a:latin typeface="+mj-lt"/>
                        </a:rPr>
                        <a:t>, αναρωτιέται </a:t>
                      </a:r>
                      <a:r>
                        <a:rPr lang="el-GR" sz="2000" kern="1200" dirty="0">
                          <a:solidFill>
                            <a:schemeClr val="dk1"/>
                          </a:solidFill>
                          <a:effectLst/>
                          <a:latin typeface="+mj-lt"/>
                          <a:ea typeface="+mn-ea"/>
                          <a:cs typeface="+mn-cs"/>
                        </a:rPr>
                        <a:t>π.χ. </a:t>
                      </a:r>
                      <a:r>
                        <a:rPr lang="el-GR" sz="2000" i="1" kern="1200" dirty="0">
                          <a:solidFill>
                            <a:schemeClr val="dk1"/>
                          </a:solidFill>
                          <a:effectLst/>
                          <a:latin typeface="+mj-lt"/>
                          <a:ea typeface="+mn-ea"/>
                          <a:cs typeface="+mn-cs"/>
                        </a:rPr>
                        <a:t>Ποια είναι; Πώς μεγαλώνει; Τι νιώθει για τη σημαία;</a:t>
                      </a:r>
                      <a:r>
                        <a:rPr lang="el-GR" sz="2000" dirty="0">
                          <a:effectLst/>
                          <a:latin typeface="+mj-lt"/>
                        </a:rPr>
                        <a:t>)</a:t>
                      </a:r>
                    </a:p>
                    <a:p>
                      <a:pPr algn="l">
                        <a:lnSpc>
                          <a:spcPct val="107000"/>
                        </a:lnSpc>
                        <a:spcAft>
                          <a:spcPts val="800"/>
                        </a:spcAft>
                      </a:pPr>
                      <a:r>
                        <a:rPr lang="el-GR" sz="2000" dirty="0">
                          <a:effectLst/>
                          <a:latin typeface="+mj-lt"/>
                        </a:rPr>
                        <a:t>Αυθεντίες: αξιολογούν </a:t>
                      </a:r>
                    </a:p>
                    <a:p>
                      <a:pPr algn="l">
                        <a:lnSpc>
                          <a:spcPct val="107000"/>
                        </a:lnSpc>
                        <a:spcAft>
                          <a:spcPts val="800"/>
                        </a:spcAft>
                      </a:pPr>
                      <a:r>
                        <a:rPr lang="el-GR" sz="2000" dirty="0">
                          <a:effectLst/>
                          <a:latin typeface="+mj-lt"/>
                        </a:rPr>
                        <a:t>Γνώση παγκόσμιας γλώσσας (δημιουργοί βίντεο)</a:t>
                      </a:r>
                    </a:p>
                    <a:p>
                      <a:pPr algn="l">
                        <a:lnSpc>
                          <a:spcPct val="107000"/>
                        </a:lnSpc>
                        <a:spcAft>
                          <a:spcPts val="800"/>
                        </a:spcAft>
                      </a:pPr>
                      <a:r>
                        <a:rPr lang="el-GR" sz="2000" dirty="0">
                          <a:effectLst/>
                          <a:latin typeface="+mj-lt"/>
                        </a:rPr>
                        <a:t>Γνώση </a:t>
                      </a:r>
                      <a:r>
                        <a:rPr lang="el-GR" sz="2000" dirty="0" err="1">
                          <a:effectLst/>
                          <a:latin typeface="+mj-lt"/>
                        </a:rPr>
                        <a:t>πλειονοτικής</a:t>
                      </a:r>
                      <a:r>
                        <a:rPr lang="el-GR" sz="2000" dirty="0">
                          <a:effectLst/>
                          <a:latin typeface="+mj-lt"/>
                        </a:rPr>
                        <a:t> γλώσσας (εκπαιδευτικός, αφηγήτρια)</a:t>
                      </a:r>
                    </a:p>
                  </a:txBody>
                  <a:tcPr marL="31250" marR="31250" marT="0" marB="0">
                    <a:solidFill>
                      <a:schemeClr val="accent2">
                        <a:lumMod val="20000"/>
                        <a:lumOff val="80000"/>
                      </a:schemeClr>
                    </a:solidFill>
                  </a:tcPr>
                </a:tc>
                <a:tc>
                  <a:txBody>
                    <a:bodyPr/>
                    <a:lstStyle/>
                    <a:p>
                      <a:pPr algn="l">
                        <a:lnSpc>
                          <a:spcPct val="107000"/>
                        </a:lnSpc>
                        <a:spcAft>
                          <a:spcPts val="800"/>
                        </a:spcAft>
                      </a:pP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chemeClr val="accent2">
                        <a:lumMod val="20000"/>
                        <a:lumOff val="80000"/>
                      </a:schemeClr>
                    </a:solidFill>
                  </a:tcPr>
                </a:tc>
                <a:tc>
                  <a:txBody>
                    <a:bodyPr/>
                    <a:lstStyle/>
                    <a:p>
                      <a:pPr algn="l">
                        <a:lnSpc>
                          <a:spcPct val="107000"/>
                        </a:lnSpc>
                        <a:spcAft>
                          <a:spcPts val="800"/>
                        </a:spcAft>
                      </a:pPr>
                      <a:r>
                        <a:rPr lang="el-GR" sz="2000" dirty="0">
                          <a:effectLst/>
                          <a:latin typeface="+mj-lt"/>
                        </a:rPr>
                        <a:t>Γνώση </a:t>
                      </a:r>
                      <a:r>
                        <a:rPr lang="el-GR" sz="2000" dirty="0" err="1">
                          <a:effectLst/>
                          <a:latin typeface="+mj-lt"/>
                        </a:rPr>
                        <a:t>πλειονοτικής</a:t>
                      </a:r>
                      <a:r>
                        <a:rPr lang="el-GR" sz="2000" dirty="0">
                          <a:effectLst/>
                          <a:latin typeface="+mj-lt"/>
                        </a:rPr>
                        <a:t> γλώσσας (</a:t>
                      </a:r>
                      <a:r>
                        <a:rPr lang="el-GR" sz="2000" dirty="0" err="1">
                          <a:effectLst/>
                          <a:latin typeface="+mj-lt"/>
                        </a:rPr>
                        <a:t>Ανίσα</a:t>
                      </a:r>
                      <a:r>
                        <a:rPr lang="el-GR" sz="2000" dirty="0">
                          <a:effectLst/>
                          <a:latin typeface="+mj-lt"/>
                        </a:rPr>
                        <a:t>, Ανδρέας)</a:t>
                      </a:r>
                    </a:p>
                    <a:p>
                      <a:pPr algn="l">
                        <a:lnSpc>
                          <a:spcPct val="107000"/>
                        </a:lnSpc>
                        <a:spcAft>
                          <a:spcPts val="800"/>
                        </a:spcAft>
                      </a:pPr>
                      <a:r>
                        <a:rPr lang="el-GR" sz="2000" dirty="0">
                          <a:effectLst/>
                          <a:latin typeface="+mj-lt"/>
                        </a:rPr>
                        <a:t>Γνώση αγγλικής γλώσσας (</a:t>
                      </a:r>
                      <a:r>
                        <a:rPr lang="el-GR" sz="2000" dirty="0" err="1">
                          <a:effectLst/>
                          <a:latin typeface="+mj-lt"/>
                        </a:rPr>
                        <a:t>Ανίσα</a:t>
                      </a:r>
                      <a:r>
                        <a:rPr lang="el-GR" sz="2000" dirty="0">
                          <a:effectLst/>
                          <a:latin typeface="+mj-lt"/>
                        </a:rPr>
                        <a:t>, Ανδρέας)</a:t>
                      </a:r>
                    </a:p>
                    <a:p>
                      <a:pPr algn="l">
                        <a:lnSpc>
                          <a:spcPct val="107000"/>
                        </a:lnSpc>
                        <a:spcAft>
                          <a:spcPts val="800"/>
                        </a:spcAft>
                      </a:pPr>
                      <a:r>
                        <a:rPr lang="el-GR" sz="2000" dirty="0">
                          <a:effectLst/>
                          <a:latin typeface="+mj-lt"/>
                        </a:rPr>
                        <a:t>Αριστούχα μαθήτρια (</a:t>
                      </a:r>
                      <a:r>
                        <a:rPr lang="el-GR" sz="2000" dirty="0" err="1">
                          <a:effectLst/>
                          <a:latin typeface="+mj-lt"/>
                        </a:rPr>
                        <a:t>Ανίσα</a:t>
                      </a:r>
                      <a:r>
                        <a:rPr lang="el-GR" sz="2000" dirty="0">
                          <a:effectLst/>
                          <a:latin typeface="+mj-lt"/>
                        </a:rPr>
                        <a:t>)</a:t>
                      </a:r>
                    </a:p>
                    <a:p>
                      <a:pPr algn="l">
                        <a:lnSpc>
                          <a:spcPct val="107000"/>
                        </a:lnSpc>
                        <a:spcAft>
                          <a:spcPts val="800"/>
                        </a:spcAft>
                      </a:pPr>
                      <a:r>
                        <a:rPr lang="el-GR" sz="2000" dirty="0">
                          <a:effectLst/>
                          <a:latin typeface="+mj-lt"/>
                        </a:rPr>
                        <a:t>Αθλητής υψηλών επιδόσεων (Ανδρέας)</a:t>
                      </a:r>
                    </a:p>
                  </a:txBody>
                  <a:tcPr marL="31250" marR="31250" marT="0" marB="0">
                    <a:solidFill>
                      <a:schemeClr val="accent2">
                        <a:lumMod val="20000"/>
                        <a:lumOff val="80000"/>
                      </a:schemeClr>
                    </a:solidFill>
                  </a:tcPr>
                </a:tc>
                <a:extLst>
                  <a:ext uri="{0D108BD9-81ED-4DB2-BD59-A6C34878D82A}">
                    <a16:rowId xmlns:a16="http://schemas.microsoft.com/office/drawing/2014/main" val="2239870770"/>
                  </a:ext>
                </a:extLst>
              </a:tr>
            </a:tbl>
          </a:graphicData>
        </a:graphic>
      </p:graphicFrame>
    </p:spTree>
    <p:extLst>
      <p:ext uri="{BB962C8B-B14F-4D97-AF65-F5344CB8AC3E}">
        <p14:creationId xmlns:p14="http://schemas.microsoft.com/office/powerpoint/2010/main" val="2530274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2039"/>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28</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err="1">
                <a:effectLst>
                  <a:outerShdw blurRad="38100" dist="38100" dir="2700000" algn="tl">
                    <a:srgbClr val="000000">
                      <a:alpha val="43137"/>
                    </a:srgbClr>
                  </a:outerShdw>
                </a:effectLst>
              </a:rPr>
              <a:t>Σχεσιακότητα</a:t>
            </a:r>
            <a:endParaRPr lang="en-GB" sz="4000" dirty="0">
              <a:effectLst>
                <a:outerShdw blurRad="38100" dist="38100" dir="2700000" algn="tl">
                  <a:srgbClr val="000000">
                    <a:alpha val="43137"/>
                  </a:srgbClr>
                </a:outerShdw>
              </a:effectLst>
            </a:endParaRPr>
          </a:p>
        </p:txBody>
      </p:sp>
      <p:graphicFrame>
        <p:nvGraphicFramePr>
          <p:cNvPr id="9" name="Table 8">
            <a:extLst>
              <a:ext uri="{FF2B5EF4-FFF2-40B4-BE49-F238E27FC236}">
                <a16:creationId xmlns:a16="http://schemas.microsoft.com/office/drawing/2014/main" id="{FC28C4CF-C3AD-4A71-AFE9-33EDBDB62D28}"/>
              </a:ext>
            </a:extLst>
          </p:cNvPr>
          <p:cNvGraphicFramePr>
            <a:graphicFrameLocks noGrp="1"/>
          </p:cNvGraphicFramePr>
          <p:nvPr>
            <p:extLst>
              <p:ext uri="{D42A27DB-BD31-4B8C-83A1-F6EECF244321}">
                <p14:modId xmlns:p14="http://schemas.microsoft.com/office/powerpoint/2010/main" val="3488899181"/>
              </p:ext>
            </p:extLst>
          </p:nvPr>
        </p:nvGraphicFramePr>
        <p:xfrm>
          <a:off x="953186" y="1703149"/>
          <a:ext cx="10285625" cy="4253026"/>
        </p:xfrm>
        <a:graphic>
          <a:graphicData uri="http://schemas.openxmlformats.org/drawingml/2006/table">
            <a:tbl>
              <a:tblPr firstRow="1" firstCol="1" bandRow="1">
                <a:tableStyleId>{5C22544A-7EE6-4342-B048-85BDC9FD1C3A}</a:tableStyleId>
              </a:tblPr>
              <a:tblGrid>
                <a:gridCol w="1436053">
                  <a:extLst>
                    <a:ext uri="{9D8B030D-6E8A-4147-A177-3AD203B41FA5}">
                      <a16:colId xmlns:a16="http://schemas.microsoft.com/office/drawing/2014/main" val="3333024581"/>
                    </a:ext>
                  </a:extLst>
                </a:gridCol>
                <a:gridCol w="3824748">
                  <a:extLst>
                    <a:ext uri="{9D8B030D-6E8A-4147-A177-3AD203B41FA5}">
                      <a16:colId xmlns:a16="http://schemas.microsoft.com/office/drawing/2014/main" val="780095694"/>
                    </a:ext>
                  </a:extLst>
                </a:gridCol>
                <a:gridCol w="2093947">
                  <a:extLst>
                    <a:ext uri="{9D8B030D-6E8A-4147-A177-3AD203B41FA5}">
                      <a16:colId xmlns:a16="http://schemas.microsoft.com/office/drawing/2014/main" val="170324566"/>
                    </a:ext>
                  </a:extLst>
                </a:gridCol>
                <a:gridCol w="2930877">
                  <a:extLst>
                    <a:ext uri="{9D8B030D-6E8A-4147-A177-3AD203B41FA5}">
                      <a16:colId xmlns:a16="http://schemas.microsoft.com/office/drawing/2014/main" val="2289841905"/>
                    </a:ext>
                  </a:extLst>
                </a:gridCol>
              </a:tblGrid>
              <a:tr h="1332280">
                <a:tc>
                  <a:txBody>
                    <a:bodyPr/>
                    <a:lstStyle/>
                    <a:p>
                      <a:pPr algn="l">
                        <a:lnSpc>
                          <a:spcPct val="107000"/>
                        </a:lnSpc>
                        <a:spcAft>
                          <a:spcPts val="800"/>
                        </a:spcAft>
                      </a:pPr>
                      <a:r>
                        <a:rPr lang="el-GR" sz="2000" dirty="0">
                          <a:effectLst/>
                          <a:latin typeface="+mj-lt"/>
                        </a:rPr>
                        <a:t>Σχέσεις (μη) ελιτισμού </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tc>
                  <a:txBody>
                    <a:bodyPr/>
                    <a:lstStyle/>
                    <a:p>
                      <a:pPr algn="l">
                        <a:lnSpc>
                          <a:spcPct val="107000"/>
                        </a:lnSpc>
                        <a:spcAft>
                          <a:spcPts val="800"/>
                        </a:spcAft>
                      </a:pPr>
                      <a:r>
                        <a:rPr lang="el-GR" sz="2000" dirty="0" err="1">
                          <a:effectLst/>
                          <a:latin typeface="+mj-lt"/>
                        </a:rPr>
                        <a:t>Πλειονοτικές</a:t>
                      </a:r>
                      <a:r>
                        <a:rPr lang="el-GR" sz="2000" dirty="0">
                          <a:effectLst/>
                          <a:latin typeface="+mj-lt"/>
                        </a:rPr>
                        <a:t> ταυτότητες</a:t>
                      </a:r>
                      <a:r>
                        <a:rPr lang="en-US" sz="2000" dirty="0">
                          <a:effectLst/>
                          <a:latin typeface="+mj-lt"/>
                        </a:rPr>
                        <a:t>: </a:t>
                      </a:r>
                      <a:r>
                        <a:rPr lang="el-GR" sz="2000" dirty="0">
                          <a:effectLst/>
                          <a:latin typeface="+mj-lt"/>
                        </a:rPr>
                        <a:t>Ελιτισμός</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tc>
                  <a:txBody>
                    <a:bodyPr/>
                    <a:lstStyle/>
                    <a:p>
                      <a:pPr algn="l">
                        <a:lnSpc>
                          <a:spcPct val="107000"/>
                        </a:lnSpc>
                        <a:spcAft>
                          <a:spcPts val="800"/>
                        </a:spcAft>
                      </a:pPr>
                      <a:r>
                        <a:rPr lang="el-GR" sz="2000" dirty="0">
                          <a:effectLst/>
                          <a:latin typeface="+mj-lt"/>
                        </a:rPr>
                        <a:t>Μεταναστευτικές ταυτότητες</a:t>
                      </a:r>
                      <a:r>
                        <a:rPr lang="en-US" sz="2000" dirty="0">
                          <a:effectLst/>
                          <a:latin typeface="+mj-lt"/>
                        </a:rPr>
                        <a:t>: </a:t>
                      </a:r>
                      <a:endParaRPr lang="en-GB" sz="2000" dirty="0">
                        <a:effectLst/>
                        <a:latin typeface="+mj-lt"/>
                      </a:endParaRPr>
                    </a:p>
                    <a:p>
                      <a:pPr algn="l">
                        <a:lnSpc>
                          <a:spcPct val="107000"/>
                        </a:lnSpc>
                        <a:spcAft>
                          <a:spcPts val="800"/>
                        </a:spcAft>
                      </a:pPr>
                      <a:r>
                        <a:rPr lang="el-GR" sz="2000" dirty="0">
                          <a:effectLst/>
                          <a:latin typeface="+mj-lt"/>
                        </a:rPr>
                        <a:t>Μη ελιτισμός</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tc>
                  <a:txBody>
                    <a:bodyPr/>
                    <a:lstStyle/>
                    <a:p>
                      <a:pPr algn="l">
                        <a:lnSpc>
                          <a:spcPct val="107000"/>
                        </a:lnSpc>
                        <a:spcAft>
                          <a:spcPts val="800"/>
                        </a:spcAft>
                      </a:pPr>
                      <a:r>
                        <a:rPr lang="el-GR" sz="2000" dirty="0">
                          <a:effectLst/>
                          <a:latin typeface="+mj-lt"/>
                        </a:rPr>
                        <a:t>Αφομοιωμένες μεταναστευτικές ταυτότητες</a:t>
                      </a:r>
                      <a:r>
                        <a:rPr lang="en-US" sz="2000" dirty="0">
                          <a:effectLst/>
                          <a:latin typeface="+mj-lt"/>
                        </a:rPr>
                        <a:t>: </a:t>
                      </a:r>
                      <a:r>
                        <a:rPr lang="el-GR" sz="2000" dirty="0">
                          <a:effectLst/>
                          <a:latin typeface="+mj-lt"/>
                        </a:rPr>
                        <a:t>Ελιτισμός</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extLst>
                  <a:ext uri="{0D108BD9-81ED-4DB2-BD59-A6C34878D82A}">
                    <a16:rowId xmlns:a16="http://schemas.microsoft.com/office/drawing/2014/main" val="736927315"/>
                  </a:ext>
                </a:extLst>
              </a:tr>
              <a:tr h="2844260">
                <a:tc>
                  <a:txBody>
                    <a:bodyPr/>
                    <a:lstStyle/>
                    <a:p>
                      <a:pPr algn="just">
                        <a:lnSpc>
                          <a:spcPct val="107000"/>
                        </a:lnSpc>
                        <a:spcAft>
                          <a:spcPts val="800"/>
                        </a:spcAft>
                      </a:pPr>
                      <a:r>
                        <a:rPr lang="el-GR" sz="2000" dirty="0">
                          <a:solidFill>
                            <a:schemeClr val="tx1"/>
                          </a:solidFill>
                          <a:effectLst/>
                          <a:latin typeface="+mj-lt"/>
                          <a:ea typeface="Calibri" panose="020F0502020204030204" pitchFamily="34" charset="0"/>
                          <a:cs typeface="Times New Roman" panose="02020603050405020304" pitchFamily="18" charset="0"/>
                        </a:rPr>
                        <a:t>Ηθικός</a:t>
                      </a:r>
                      <a:endParaRPr lang="en-GB" sz="2000" dirty="0">
                        <a:solidFill>
                          <a:schemeClr val="tx1"/>
                        </a:solidFill>
                        <a:effectLst/>
                        <a:latin typeface="+mj-lt"/>
                        <a:ea typeface="Calibri" panose="020F0502020204030204" pitchFamily="34" charset="0"/>
                        <a:cs typeface="Times New Roman" panose="02020603050405020304" pitchFamily="18" charset="0"/>
                      </a:endParaRPr>
                    </a:p>
                  </a:txBody>
                  <a:tcPr marL="31250" marR="31250" marT="0" marB="0">
                    <a:solidFill>
                      <a:srgbClr val="FCECE8"/>
                    </a:solidFill>
                  </a:tcPr>
                </a:tc>
                <a:tc>
                  <a:txBody>
                    <a:bodyPr/>
                    <a:lstStyle/>
                    <a:p>
                      <a:pPr algn="l">
                        <a:lnSpc>
                          <a:spcPct val="107000"/>
                        </a:lnSpc>
                        <a:spcAft>
                          <a:spcPts val="800"/>
                        </a:spcAft>
                      </a:pPr>
                      <a:r>
                        <a:rPr lang="el-GR" sz="2000" dirty="0">
                          <a:effectLst/>
                          <a:latin typeface="+mj-lt"/>
                        </a:rPr>
                        <a:t>Η πλειονότητα δείχνει ηθική επιβράβευση και αποδοχή προς τους/τις μετανάστες/</a:t>
                      </a:r>
                      <a:r>
                        <a:rPr lang="el-GR" sz="2000" dirty="0" err="1">
                          <a:effectLst/>
                          <a:latin typeface="+mj-lt"/>
                        </a:rPr>
                        <a:t>τριες</a:t>
                      </a:r>
                      <a:r>
                        <a:rPr lang="el-GR" sz="2000" dirty="0">
                          <a:effectLst/>
                          <a:latin typeface="+mj-lt"/>
                        </a:rPr>
                        <a:t> (π.χ. μέσω γλωσσικής και οπτικής δεικτικότητας με τη συμμετοχή της </a:t>
                      </a:r>
                      <a:r>
                        <a:rPr lang="el-GR" sz="2000" dirty="0" err="1">
                          <a:effectLst/>
                          <a:latin typeface="+mj-lt"/>
                        </a:rPr>
                        <a:t>Ανίσα</a:t>
                      </a:r>
                      <a:r>
                        <a:rPr lang="el-GR" sz="2000" dirty="0">
                          <a:effectLst/>
                          <a:latin typeface="+mj-lt"/>
                        </a:rPr>
                        <a:t> στη παρέλαση</a:t>
                      </a:r>
                      <a:r>
                        <a:rPr lang="el-GR" sz="2000" i="0" dirty="0">
                          <a:effectLst/>
                          <a:latin typeface="+mj-lt"/>
                        </a:rPr>
                        <a:t>) ή και γλωσσικής δεικτικότητας (π.χ. χαρακτηρισμός του Ανδρέα ως </a:t>
                      </a:r>
                      <a:r>
                        <a:rPr lang="el-GR" sz="2000" i="1" dirty="0">
                          <a:effectLst/>
                          <a:latin typeface="+mj-lt"/>
                        </a:rPr>
                        <a:t>διαμάντι</a:t>
                      </a:r>
                      <a:r>
                        <a:rPr lang="el-GR" sz="2000" i="0" dirty="0">
                          <a:effectLst/>
                          <a:latin typeface="+mj-lt"/>
                        </a:rPr>
                        <a:t> από τον προπονητή του)</a:t>
                      </a:r>
                    </a:p>
                  </a:txBody>
                  <a:tcPr marL="31250" marR="31250" marT="0" marB="0">
                    <a:solidFill>
                      <a:schemeClr val="accent2">
                        <a:lumMod val="20000"/>
                        <a:lumOff val="80000"/>
                      </a:schemeClr>
                    </a:solidFill>
                  </a:tcPr>
                </a:tc>
                <a:tc>
                  <a:txBody>
                    <a:bodyPr/>
                    <a:lstStyle/>
                    <a:p>
                      <a:pPr algn="l">
                        <a:lnSpc>
                          <a:spcPct val="107000"/>
                        </a:lnSpc>
                        <a:spcAft>
                          <a:spcPts val="800"/>
                        </a:spcAft>
                      </a:pP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chemeClr val="accent2">
                        <a:lumMod val="20000"/>
                        <a:lumOff val="80000"/>
                      </a:schemeClr>
                    </a:solidFill>
                  </a:tcPr>
                </a:tc>
                <a:tc>
                  <a:txBody>
                    <a:bodyPr/>
                    <a:lstStyle/>
                    <a:p>
                      <a:pPr algn="just">
                        <a:lnSpc>
                          <a:spcPct val="107000"/>
                        </a:lnSpc>
                        <a:spcAft>
                          <a:spcPts val="800"/>
                        </a:spcAft>
                      </a:pPr>
                      <a:r>
                        <a:rPr lang="el-GR" sz="20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chemeClr val="accent2">
                        <a:lumMod val="20000"/>
                        <a:lumOff val="80000"/>
                      </a:schemeClr>
                    </a:solidFill>
                  </a:tcPr>
                </a:tc>
                <a:extLst>
                  <a:ext uri="{0D108BD9-81ED-4DB2-BD59-A6C34878D82A}">
                    <a16:rowId xmlns:a16="http://schemas.microsoft.com/office/drawing/2014/main" val="2239870770"/>
                  </a:ext>
                </a:extLst>
              </a:tr>
            </a:tbl>
          </a:graphicData>
        </a:graphic>
      </p:graphicFrame>
    </p:spTree>
    <p:extLst>
      <p:ext uri="{BB962C8B-B14F-4D97-AF65-F5344CB8AC3E}">
        <p14:creationId xmlns:p14="http://schemas.microsoft.com/office/powerpoint/2010/main" val="745300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2039"/>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29</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err="1">
                <a:effectLst>
                  <a:outerShdw blurRad="38100" dist="38100" dir="2700000" algn="tl">
                    <a:srgbClr val="000000">
                      <a:alpha val="43137"/>
                    </a:srgbClr>
                  </a:outerShdw>
                </a:effectLst>
              </a:rPr>
              <a:t>Σχεσιακότητα</a:t>
            </a:r>
            <a:endParaRPr lang="en-GB" sz="4000" dirty="0">
              <a:effectLst>
                <a:outerShdw blurRad="38100" dist="38100" dir="2700000" algn="tl">
                  <a:srgbClr val="000000">
                    <a:alpha val="43137"/>
                  </a:srgbClr>
                </a:outerShdw>
              </a:effectLst>
            </a:endParaRPr>
          </a:p>
        </p:txBody>
      </p:sp>
      <p:graphicFrame>
        <p:nvGraphicFramePr>
          <p:cNvPr id="9" name="Table 8">
            <a:extLst>
              <a:ext uri="{FF2B5EF4-FFF2-40B4-BE49-F238E27FC236}">
                <a16:creationId xmlns:a16="http://schemas.microsoft.com/office/drawing/2014/main" id="{FC28C4CF-C3AD-4A71-AFE9-33EDBDB62D28}"/>
              </a:ext>
            </a:extLst>
          </p:cNvPr>
          <p:cNvGraphicFramePr>
            <a:graphicFrameLocks noGrp="1"/>
          </p:cNvGraphicFramePr>
          <p:nvPr>
            <p:extLst>
              <p:ext uri="{D42A27DB-BD31-4B8C-83A1-F6EECF244321}">
                <p14:modId xmlns:p14="http://schemas.microsoft.com/office/powerpoint/2010/main" val="104891520"/>
              </p:ext>
            </p:extLst>
          </p:nvPr>
        </p:nvGraphicFramePr>
        <p:xfrm>
          <a:off x="953186" y="1703150"/>
          <a:ext cx="10285625" cy="4514171"/>
        </p:xfrm>
        <a:graphic>
          <a:graphicData uri="http://schemas.openxmlformats.org/drawingml/2006/table">
            <a:tbl>
              <a:tblPr firstRow="1" firstCol="1" bandRow="1">
                <a:tableStyleId>{5C22544A-7EE6-4342-B048-85BDC9FD1C3A}</a:tableStyleId>
              </a:tblPr>
              <a:tblGrid>
                <a:gridCol w="1436053">
                  <a:extLst>
                    <a:ext uri="{9D8B030D-6E8A-4147-A177-3AD203B41FA5}">
                      <a16:colId xmlns:a16="http://schemas.microsoft.com/office/drawing/2014/main" val="3333024581"/>
                    </a:ext>
                  </a:extLst>
                </a:gridCol>
                <a:gridCol w="1415845">
                  <a:extLst>
                    <a:ext uri="{9D8B030D-6E8A-4147-A177-3AD203B41FA5}">
                      <a16:colId xmlns:a16="http://schemas.microsoft.com/office/drawing/2014/main" val="780095694"/>
                    </a:ext>
                  </a:extLst>
                </a:gridCol>
                <a:gridCol w="4837471">
                  <a:extLst>
                    <a:ext uri="{9D8B030D-6E8A-4147-A177-3AD203B41FA5}">
                      <a16:colId xmlns:a16="http://schemas.microsoft.com/office/drawing/2014/main" val="170324566"/>
                    </a:ext>
                  </a:extLst>
                </a:gridCol>
                <a:gridCol w="2596256">
                  <a:extLst>
                    <a:ext uri="{9D8B030D-6E8A-4147-A177-3AD203B41FA5}">
                      <a16:colId xmlns:a16="http://schemas.microsoft.com/office/drawing/2014/main" val="2289841905"/>
                    </a:ext>
                  </a:extLst>
                </a:gridCol>
              </a:tblGrid>
              <a:tr h="1288625">
                <a:tc>
                  <a:txBody>
                    <a:bodyPr/>
                    <a:lstStyle/>
                    <a:p>
                      <a:pPr algn="l">
                        <a:lnSpc>
                          <a:spcPct val="107000"/>
                        </a:lnSpc>
                        <a:spcAft>
                          <a:spcPts val="800"/>
                        </a:spcAft>
                      </a:pPr>
                      <a:r>
                        <a:rPr lang="el-GR" sz="2000" dirty="0">
                          <a:effectLst/>
                          <a:latin typeface="+mj-lt"/>
                        </a:rPr>
                        <a:t>Σχέσεις (μη) ελιτισμού </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tc>
                  <a:txBody>
                    <a:bodyPr/>
                    <a:lstStyle/>
                    <a:p>
                      <a:pPr algn="l">
                        <a:lnSpc>
                          <a:spcPct val="107000"/>
                        </a:lnSpc>
                        <a:spcAft>
                          <a:spcPts val="800"/>
                        </a:spcAft>
                      </a:pPr>
                      <a:r>
                        <a:rPr lang="el-GR" sz="2000" dirty="0" err="1">
                          <a:effectLst/>
                          <a:latin typeface="+mj-lt"/>
                        </a:rPr>
                        <a:t>Πλειονοτικές</a:t>
                      </a:r>
                      <a:r>
                        <a:rPr lang="el-GR" sz="2000" dirty="0">
                          <a:effectLst/>
                          <a:latin typeface="+mj-lt"/>
                        </a:rPr>
                        <a:t> ταυτότητες</a:t>
                      </a:r>
                      <a:r>
                        <a:rPr lang="en-US" sz="2000" dirty="0">
                          <a:effectLst/>
                          <a:latin typeface="+mj-lt"/>
                        </a:rPr>
                        <a:t>: </a:t>
                      </a:r>
                      <a:r>
                        <a:rPr lang="el-GR" sz="2000" dirty="0">
                          <a:effectLst/>
                          <a:latin typeface="+mj-lt"/>
                        </a:rPr>
                        <a:t>Ελιτισμός</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tc>
                  <a:txBody>
                    <a:bodyPr/>
                    <a:lstStyle/>
                    <a:p>
                      <a:pPr algn="l">
                        <a:lnSpc>
                          <a:spcPct val="107000"/>
                        </a:lnSpc>
                        <a:spcAft>
                          <a:spcPts val="800"/>
                        </a:spcAft>
                      </a:pPr>
                      <a:r>
                        <a:rPr lang="el-GR" sz="2000" dirty="0">
                          <a:effectLst/>
                          <a:latin typeface="+mj-lt"/>
                        </a:rPr>
                        <a:t>Μεταναστευτικές ταυτότητες</a:t>
                      </a:r>
                      <a:r>
                        <a:rPr lang="en-US" sz="2000" dirty="0">
                          <a:effectLst/>
                          <a:latin typeface="+mj-lt"/>
                        </a:rPr>
                        <a:t>: </a:t>
                      </a:r>
                      <a:endParaRPr lang="en-GB" sz="2000" dirty="0">
                        <a:effectLst/>
                        <a:latin typeface="+mj-lt"/>
                      </a:endParaRPr>
                    </a:p>
                    <a:p>
                      <a:pPr algn="l">
                        <a:lnSpc>
                          <a:spcPct val="107000"/>
                        </a:lnSpc>
                        <a:spcAft>
                          <a:spcPts val="800"/>
                        </a:spcAft>
                      </a:pPr>
                      <a:r>
                        <a:rPr lang="el-GR" sz="2000" dirty="0">
                          <a:effectLst/>
                          <a:latin typeface="+mj-lt"/>
                        </a:rPr>
                        <a:t>Μη ελιτισμός</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tc>
                  <a:txBody>
                    <a:bodyPr/>
                    <a:lstStyle/>
                    <a:p>
                      <a:pPr algn="l">
                        <a:lnSpc>
                          <a:spcPct val="107000"/>
                        </a:lnSpc>
                        <a:spcAft>
                          <a:spcPts val="800"/>
                        </a:spcAft>
                      </a:pPr>
                      <a:r>
                        <a:rPr lang="el-GR" sz="2000" dirty="0">
                          <a:effectLst/>
                          <a:latin typeface="+mj-lt"/>
                        </a:rPr>
                        <a:t>Αφομοιωμένες μεταναστευτικές ταυτότητες</a:t>
                      </a:r>
                      <a:r>
                        <a:rPr lang="en-US" sz="2000" dirty="0">
                          <a:effectLst/>
                          <a:latin typeface="+mj-lt"/>
                        </a:rPr>
                        <a:t>: </a:t>
                      </a:r>
                      <a:r>
                        <a:rPr lang="el-GR" sz="2000" dirty="0">
                          <a:effectLst/>
                          <a:latin typeface="+mj-lt"/>
                        </a:rPr>
                        <a:t>Ελιτισμός</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rgbClr val="C00000"/>
                    </a:solidFill>
                  </a:tcPr>
                </a:tc>
                <a:extLst>
                  <a:ext uri="{0D108BD9-81ED-4DB2-BD59-A6C34878D82A}">
                    <a16:rowId xmlns:a16="http://schemas.microsoft.com/office/drawing/2014/main" val="736927315"/>
                  </a:ext>
                </a:extLst>
              </a:tr>
              <a:tr h="2868251">
                <a:tc>
                  <a:txBody>
                    <a:bodyPr/>
                    <a:lstStyle/>
                    <a:p>
                      <a:pPr algn="just">
                        <a:lnSpc>
                          <a:spcPct val="107000"/>
                        </a:lnSpc>
                        <a:spcAft>
                          <a:spcPts val="800"/>
                        </a:spcAft>
                      </a:pPr>
                      <a:r>
                        <a:rPr lang="el-GR" sz="2000" dirty="0">
                          <a:solidFill>
                            <a:schemeClr val="tx1"/>
                          </a:solidFill>
                          <a:effectLst/>
                          <a:latin typeface="+mj-lt"/>
                          <a:ea typeface="Calibri" panose="020F0502020204030204" pitchFamily="34" charset="0"/>
                          <a:cs typeface="Times New Roman" panose="02020603050405020304" pitchFamily="18" charset="0"/>
                        </a:rPr>
                        <a:t>Πολιτισμικός</a:t>
                      </a:r>
                      <a:endParaRPr lang="en-GB" sz="2000" dirty="0">
                        <a:solidFill>
                          <a:schemeClr val="tx1"/>
                        </a:solidFill>
                        <a:effectLst/>
                        <a:latin typeface="+mj-lt"/>
                        <a:ea typeface="Calibri" panose="020F0502020204030204" pitchFamily="34" charset="0"/>
                        <a:cs typeface="Times New Roman" panose="02020603050405020304" pitchFamily="18" charset="0"/>
                      </a:endParaRPr>
                    </a:p>
                  </a:txBody>
                  <a:tcPr marL="31250" marR="31250" marT="0" marB="0">
                    <a:solidFill>
                      <a:srgbClr val="FCECE8"/>
                    </a:solidFill>
                  </a:tcPr>
                </a:tc>
                <a:tc>
                  <a:txBody>
                    <a:bodyPr/>
                    <a:lstStyle/>
                    <a:p>
                      <a:pPr algn="l">
                        <a:lnSpc>
                          <a:spcPct val="107000"/>
                        </a:lnSpc>
                        <a:spcAft>
                          <a:spcPts val="800"/>
                        </a:spcAft>
                      </a:pPr>
                      <a:endParaRPr lang="el-GR" sz="2000" dirty="0">
                        <a:effectLst/>
                        <a:latin typeface="+mj-lt"/>
                      </a:endParaRPr>
                    </a:p>
                  </a:txBody>
                  <a:tcPr marL="31250" marR="31250" marT="0" marB="0">
                    <a:solidFill>
                      <a:schemeClr val="accent2">
                        <a:lumMod val="20000"/>
                        <a:lumOff val="80000"/>
                      </a:schemeClr>
                    </a:solidFill>
                  </a:tcPr>
                </a:tc>
                <a:tc>
                  <a:txBody>
                    <a:bodyPr/>
                    <a:lstStyle/>
                    <a:p>
                      <a:pPr algn="l">
                        <a:lnSpc>
                          <a:spcPct val="107000"/>
                        </a:lnSpc>
                        <a:spcAft>
                          <a:spcPts val="800"/>
                        </a:spcAft>
                      </a:pPr>
                      <a:r>
                        <a:rPr lang="el-GR" sz="2000" dirty="0">
                          <a:effectLst/>
                          <a:latin typeface="+mj-lt"/>
                          <a:ea typeface="Calibri" panose="020F0502020204030204" pitchFamily="34" charset="0"/>
                          <a:cs typeface="Times New Roman" panose="02020603050405020304" pitchFamily="18" charset="0"/>
                        </a:rPr>
                        <a:t>Λειτουργία </a:t>
                      </a:r>
                      <a:r>
                        <a:rPr lang="el-GR" sz="2000" dirty="0" err="1">
                          <a:effectLst/>
                          <a:latin typeface="+mj-lt"/>
                          <a:ea typeface="Calibri" panose="020F0502020204030204" pitchFamily="34" charset="0"/>
                          <a:cs typeface="Times New Roman" panose="02020603050405020304" pitchFamily="18" charset="0"/>
                        </a:rPr>
                        <a:t>πλειονοτικής</a:t>
                      </a:r>
                      <a:r>
                        <a:rPr lang="el-GR" sz="2000" dirty="0">
                          <a:effectLst/>
                          <a:latin typeface="+mj-lt"/>
                          <a:ea typeface="Calibri" panose="020F0502020204030204" pitchFamily="34" charset="0"/>
                          <a:cs typeface="Times New Roman" panose="02020603050405020304" pitchFamily="18" charset="0"/>
                        </a:rPr>
                        <a:t> γλώσσας και κουλτούρας ως πολιτισμικού προτύπου:</a:t>
                      </a:r>
                    </a:p>
                    <a:p>
                      <a:pPr algn="l">
                        <a:lnSpc>
                          <a:spcPct val="107000"/>
                        </a:lnSpc>
                        <a:spcAft>
                          <a:spcPts val="800"/>
                        </a:spcAft>
                      </a:pPr>
                      <a:r>
                        <a:rPr lang="el-GR" sz="2000" kern="1200" dirty="0" err="1">
                          <a:solidFill>
                            <a:schemeClr val="dk1"/>
                          </a:solidFill>
                          <a:effectLst/>
                          <a:latin typeface="+mj-lt"/>
                          <a:ea typeface="+mn-ea"/>
                          <a:cs typeface="+mn-cs"/>
                        </a:rPr>
                        <a:t>Ανίσα</a:t>
                      </a:r>
                      <a:r>
                        <a:rPr lang="el-GR" sz="2000" kern="1200" dirty="0">
                          <a:solidFill>
                            <a:schemeClr val="dk1"/>
                          </a:solidFill>
                          <a:effectLst/>
                          <a:latin typeface="+mj-lt"/>
                          <a:ea typeface="+mn-ea"/>
                          <a:cs typeface="+mn-cs"/>
                        </a:rPr>
                        <a:t> (</a:t>
                      </a:r>
                      <a:r>
                        <a:rPr lang="el-GR" sz="2000" i="1" kern="1200" dirty="0">
                          <a:solidFill>
                            <a:schemeClr val="dk1"/>
                          </a:solidFill>
                          <a:effectLst/>
                          <a:latin typeface="+mj-lt"/>
                          <a:ea typeface="+mn-ea"/>
                          <a:cs typeface="+mn-cs"/>
                        </a:rPr>
                        <a:t>και εκεί άρχισα να μαθαίνω λίγα γράμματα) </a:t>
                      </a:r>
                      <a:endParaRPr lang="el-GR" sz="2000" i="0" kern="1200" dirty="0">
                        <a:solidFill>
                          <a:schemeClr val="dk1"/>
                        </a:solidFill>
                        <a:effectLst/>
                        <a:latin typeface="+mj-lt"/>
                        <a:ea typeface="+mn-ea"/>
                        <a:cs typeface="+mn-cs"/>
                      </a:endParaRPr>
                    </a:p>
                    <a:p>
                      <a:pPr algn="l">
                        <a:lnSpc>
                          <a:spcPct val="107000"/>
                        </a:lnSpc>
                        <a:spcAft>
                          <a:spcPts val="800"/>
                        </a:spcAft>
                      </a:pPr>
                      <a:r>
                        <a:rPr lang="el-GR" sz="2000" i="0" kern="1200" dirty="0">
                          <a:solidFill>
                            <a:schemeClr val="dk1"/>
                          </a:solidFill>
                          <a:effectLst/>
                          <a:latin typeface="+mj-lt"/>
                          <a:ea typeface="+mn-ea"/>
                          <a:cs typeface="+mn-cs"/>
                        </a:rPr>
                        <a:t>Ανδρέας (</a:t>
                      </a:r>
                      <a:r>
                        <a:rPr lang="el-GR" sz="2000" i="1" kern="1200" dirty="0">
                          <a:solidFill>
                            <a:schemeClr val="dk1"/>
                          </a:solidFill>
                          <a:effectLst/>
                          <a:latin typeface="+mj-lt"/>
                          <a:ea typeface="+mn-ea"/>
                          <a:cs typeface="+mn-cs"/>
                        </a:rPr>
                        <a:t>τα ελληνικά τα έμαθα στο σχολείο, ευτυχώς που είχα καλούς καθηγητές . . .)</a:t>
                      </a:r>
                    </a:p>
                    <a:p>
                      <a:pPr algn="l">
                        <a:lnSpc>
                          <a:spcPct val="107000"/>
                        </a:lnSpc>
                        <a:spcAft>
                          <a:spcPts val="800"/>
                        </a:spcAft>
                      </a:pPr>
                      <a:r>
                        <a:rPr lang="el-GR" sz="2000" i="0" kern="1200" dirty="0">
                          <a:solidFill>
                            <a:schemeClr val="dk1"/>
                          </a:solidFill>
                          <a:effectLst/>
                          <a:latin typeface="+mj-lt"/>
                          <a:ea typeface="+mn-ea"/>
                          <a:cs typeface="+mn-cs"/>
                        </a:rPr>
                        <a:t>Χρήση συμπεριληπτικών κτητικών αντωνυμιών </a:t>
                      </a:r>
                      <a:r>
                        <a:rPr lang="el-GR" sz="2000" i="1" kern="1200" dirty="0">
                          <a:solidFill>
                            <a:schemeClr val="dk1"/>
                          </a:solidFill>
                          <a:effectLst/>
                          <a:latin typeface="+mj-lt"/>
                          <a:ea typeface="+mn-ea"/>
                          <a:cs typeface="+mn-cs"/>
                        </a:rPr>
                        <a:t>μας</a:t>
                      </a:r>
                      <a:r>
                        <a:rPr lang="el-GR" sz="2000" i="0" kern="1200" dirty="0">
                          <a:solidFill>
                            <a:schemeClr val="dk1"/>
                          </a:solidFill>
                          <a:effectLst/>
                          <a:latin typeface="+mj-lt"/>
                          <a:ea typeface="+mn-ea"/>
                          <a:cs typeface="+mn-cs"/>
                        </a:rPr>
                        <a:t> για την Ελλάδα και </a:t>
                      </a:r>
                      <a:r>
                        <a:rPr lang="el-GR" sz="2000" i="1" kern="1200" dirty="0">
                          <a:solidFill>
                            <a:schemeClr val="dk1"/>
                          </a:solidFill>
                          <a:effectLst/>
                          <a:latin typeface="+mj-lt"/>
                          <a:ea typeface="+mn-ea"/>
                          <a:cs typeface="+mn-cs"/>
                        </a:rPr>
                        <a:t>μου</a:t>
                      </a:r>
                      <a:r>
                        <a:rPr lang="el-GR" sz="2000" i="0" kern="1200" dirty="0">
                          <a:solidFill>
                            <a:schemeClr val="dk1"/>
                          </a:solidFill>
                          <a:effectLst/>
                          <a:latin typeface="+mj-lt"/>
                          <a:ea typeface="+mn-ea"/>
                          <a:cs typeface="+mn-cs"/>
                        </a:rPr>
                        <a:t> για την Κύπρο </a:t>
                      </a:r>
                      <a:r>
                        <a:rPr lang="el-GR" sz="1800" i="0" kern="1200" dirty="0">
                          <a:solidFill>
                            <a:schemeClr val="dk1"/>
                          </a:solidFill>
                          <a:effectLst/>
                          <a:latin typeface="+mj-lt"/>
                          <a:ea typeface="+mn-ea"/>
                          <a:cs typeface="+mn-cs"/>
                        </a:rPr>
                        <a:t>(βλ. επόμενη διαφάνεια)</a:t>
                      </a:r>
                      <a:endParaRPr lang="el-GR" sz="2000" i="0" kern="1200" dirty="0">
                        <a:solidFill>
                          <a:schemeClr val="dk1"/>
                        </a:solidFill>
                        <a:effectLst/>
                        <a:latin typeface="+mj-lt"/>
                        <a:ea typeface="+mn-ea"/>
                        <a:cs typeface="+mn-cs"/>
                      </a:endParaRPr>
                    </a:p>
                  </a:txBody>
                  <a:tcPr marL="31250" marR="31250" marT="0" marB="0">
                    <a:solidFill>
                      <a:schemeClr val="accent2">
                        <a:lumMod val="20000"/>
                        <a:lumOff val="80000"/>
                      </a:schemeClr>
                    </a:solidFill>
                  </a:tcPr>
                </a:tc>
                <a:tc>
                  <a:txBody>
                    <a:bodyPr/>
                    <a:lstStyle/>
                    <a:p>
                      <a:pPr algn="just">
                        <a:lnSpc>
                          <a:spcPct val="107000"/>
                        </a:lnSpc>
                        <a:spcAft>
                          <a:spcPts val="800"/>
                        </a:spcAft>
                      </a:pPr>
                      <a:r>
                        <a:rPr lang="el-GR" sz="20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31250" marR="31250" marT="0" marB="0">
                    <a:solidFill>
                      <a:schemeClr val="accent2">
                        <a:lumMod val="20000"/>
                        <a:lumOff val="80000"/>
                      </a:schemeClr>
                    </a:solidFill>
                  </a:tcPr>
                </a:tc>
                <a:extLst>
                  <a:ext uri="{0D108BD9-81ED-4DB2-BD59-A6C34878D82A}">
                    <a16:rowId xmlns:a16="http://schemas.microsoft.com/office/drawing/2014/main" val="2239870770"/>
                  </a:ext>
                </a:extLst>
              </a:tr>
            </a:tbl>
          </a:graphicData>
        </a:graphic>
      </p:graphicFrame>
    </p:spTree>
    <p:extLst>
      <p:ext uri="{BB962C8B-B14F-4D97-AF65-F5344CB8AC3E}">
        <p14:creationId xmlns:p14="http://schemas.microsoft.com/office/powerpoint/2010/main" val="218642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3</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Στόχος της έρευνας  </a:t>
            </a:r>
            <a:endParaRPr lang="en-GB" sz="4000"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28C67185-A39D-4D08-AAA5-857D3FD1B67C}"/>
              </a:ext>
            </a:extLst>
          </p:cNvPr>
          <p:cNvSpPr txBox="1"/>
          <p:nvPr/>
        </p:nvSpPr>
        <p:spPr>
          <a:xfrm>
            <a:off x="838199" y="1353096"/>
            <a:ext cx="10695039" cy="3359061"/>
          </a:xfrm>
          <a:prstGeom prst="rect">
            <a:avLst/>
          </a:prstGeom>
          <a:noFill/>
        </p:spPr>
        <p:txBody>
          <a:bodyPr wrap="square" rtlCol="0">
            <a:spAutoFit/>
          </a:bodyPr>
          <a:lstStyle/>
          <a:p>
            <a:pPr marL="342900" indent="-342900">
              <a:lnSpc>
                <a:spcPct val="150000"/>
              </a:lnSpc>
              <a:buClr>
                <a:srgbClr val="700000"/>
              </a:buClr>
              <a:buFont typeface="Didact Gothic" panose="00000500000000000000" pitchFamily="2" charset="0"/>
              <a:buChar char="‣"/>
            </a:pPr>
            <a:r>
              <a:rPr lang="el-GR" sz="2400" dirty="0">
                <a:latin typeface="+mj-lt"/>
              </a:rPr>
              <a:t>οι μετανάστες/</a:t>
            </a:r>
            <a:r>
              <a:rPr lang="el-GR" sz="2400" dirty="0" err="1">
                <a:latin typeface="+mj-lt"/>
              </a:rPr>
              <a:t>τριες</a:t>
            </a:r>
            <a:r>
              <a:rPr lang="el-GR" sz="2400" dirty="0">
                <a:latin typeface="+mj-lt"/>
              </a:rPr>
              <a:t> του βίντεο πλαισιώνονται ως </a:t>
            </a:r>
            <a:r>
              <a:rPr lang="el-GR" sz="2400" i="1" dirty="0">
                <a:latin typeface="+mj-lt"/>
              </a:rPr>
              <a:t>μη ελίτ </a:t>
            </a:r>
            <a:r>
              <a:rPr lang="el-GR" sz="2400" dirty="0">
                <a:latin typeface="+mj-lt"/>
              </a:rPr>
              <a:t>σε σχέση με την πλειονότητα </a:t>
            </a:r>
            <a:r>
              <a:rPr lang="el-GR" sz="2400" b="1" dirty="0">
                <a:latin typeface="+mj-lt"/>
              </a:rPr>
              <a:t>και τους/τις αφομοιωμένους/</a:t>
            </a:r>
            <a:r>
              <a:rPr lang="el-GR" sz="2400" b="1" dirty="0" err="1">
                <a:latin typeface="+mj-lt"/>
              </a:rPr>
              <a:t>ες</a:t>
            </a:r>
            <a:r>
              <a:rPr lang="el-GR" sz="2400" b="1" dirty="0">
                <a:latin typeface="+mj-lt"/>
              </a:rPr>
              <a:t> μετανάστες/</a:t>
            </a:r>
            <a:r>
              <a:rPr lang="el-GR" sz="2400" b="1" dirty="0" err="1">
                <a:latin typeface="+mj-lt"/>
              </a:rPr>
              <a:t>τριες</a:t>
            </a:r>
            <a:r>
              <a:rPr lang="el-GR" sz="2400" dirty="0">
                <a:latin typeface="+mj-lt"/>
              </a:rPr>
              <a:t>, οι οποίοι/</a:t>
            </a:r>
            <a:r>
              <a:rPr lang="el-GR" sz="2400" dirty="0" err="1">
                <a:latin typeface="+mj-lt"/>
              </a:rPr>
              <a:t>ες</a:t>
            </a:r>
            <a:r>
              <a:rPr lang="el-GR" sz="2400" dirty="0">
                <a:latin typeface="+mj-lt"/>
              </a:rPr>
              <a:t> κατασκευάζονται ως </a:t>
            </a:r>
            <a:r>
              <a:rPr lang="el-GR" sz="2400" i="1" dirty="0">
                <a:latin typeface="+mj-lt"/>
              </a:rPr>
              <a:t>ελίτ</a:t>
            </a:r>
            <a:r>
              <a:rPr lang="el-GR" sz="2400" dirty="0">
                <a:latin typeface="+mj-lt"/>
              </a:rPr>
              <a:t> </a:t>
            </a:r>
            <a:r>
              <a:rPr lang="el-GR" sz="2000" dirty="0">
                <a:latin typeface="+mj-lt"/>
              </a:rPr>
              <a:t>(</a:t>
            </a:r>
            <a:r>
              <a:rPr lang="el-GR" sz="2000" dirty="0" err="1">
                <a:latin typeface="+mj-lt"/>
              </a:rPr>
              <a:t>Jaworski</a:t>
            </a:r>
            <a:r>
              <a:rPr lang="el-GR" sz="2000" dirty="0">
                <a:latin typeface="+mj-lt"/>
              </a:rPr>
              <a:t> &amp; </a:t>
            </a:r>
            <a:r>
              <a:rPr lang="el-GR" sz="2000" dirty="0" err="1">
                <a:latin typeface="+mj-lt"/>
              </a:rPr>
              <a:t>Thurlow</a:t>
            </a:r>
            <a:r>
              <a:rPr lang="el-GR" sz="2000" dirty="0">
                <a:latin typeface="+mj-lt"/>
              </a:rPr>
              <a:t> 2009). </a:t>
            </a:r>
            <a:endParaRPr lang="el-GR" sz="2400" dirty="0">
              <a:latin typeface="+mj-lt"/>
            </a:endParaRPr>
          </a:p>
          <a:p>
            <a:pPr marL="342900" indent="-342900">
              <a:lnSpc>
                <a:spcPct val="150000"/>
              </a:lnSpc>
              <a:buClr>
                <a:srgbClr val="700000"/>
              </a:buClr>
              <a:buFont typeface="Didact Gothic" panose="00000500000000000000" pitchFamily="2" charset="0"/>
              <a:buChar char="‣"/>
            </a:pPr>
            <a:r>
              <a:rPr lang="el-GR" sz="2400" dirty="0">
                <a:latin typeface="+mj-lt"/>
              </a:rPr>
              <a:t>ο </a:t>
            </a:r>
            <a:r>
              <a:rPr lang="el-GR" sz="2400" i="1" dirty="0">
                <a:latin typeface="+mj-lt"/>
              </a:rPr>
              <a:t>ελιτισμός</a:t>
            </a:r>
            <a:r>
              <a:rPr lang="el-GR" sz="2400" dirty="0">
                <a:latin typeface="+mj-lt"/>
              </a:rPr>
              <a:t> είναι ένας αναπαραστατικός πόρος για τη διαιώνιση του ρευστού ρατσισμού, καθώς </a:t>
            </a:r>
            <a:r>
              <a:rPr lang="el-GR" sz="2400" b="1" dirty="0" err="1">
                <a:latin typeface="+mj-lt"/>
              </a:rPr>
              <a:t>κανονικοποιεί</a:t>
            </a:r>
            <a:r>
              <a:rPr lang="el-GR" sz="2400" dirty="0">
                <a:latin typeface="+mj-lt"/>
              </a:rPr>
              <a:t> τα προνόμια των </a:t>
            </a:r>
            <a:r>
              <a:rPr lang="el-GR" sz="2400" i="1" dirty="0">
                <a:latin typeface="+mj-lt"/>
              </a:rPr>
              <a:t>ελίτ</a:t>
            </a:r>
            <a:r>
              <a:rPr lang="el-GR" sz="2400" dirty="0">
                <a:latin typeface="+mj-lt"/>
              </a:rPr>
              <a:t> σε σχέση με τους/τις </a:t>
            </a:r>
            <a:r>
              <a:rPr lang="el-GR" sz="2400" i="1" dirty="0">
                <a:latin typeface="+mj-lt"/>
              </a:rPr>
              <a:t>μη ελίτ </a:t>
            </a:r>
            <a:r>
              <a:rPr lang="el-GR" sz="2000" dirty="0">
                <a:latin typeface="+mj-lt"/>
              </a:rPr>
              <a:t>(Στάμου &amp; </a:t>
            </a:r>
            <a:r>
              <a:rPr lang="el-GR" sz="2000" dirty="0" err="1">
                <a:latin typeface="+mj-lt"/>
              </a:rPr>
              <a:t>Κατράνα</a:t>
            </a:r>
            <a:r>
              <a:rPr lang="el-GR" sz="2000" dirty="0">
                <a:latin typeface="+mj-lt"/>
              </a:rPr>
              <a:t> </a:t>
            </a:r>
            <a:r>
              <a:rPr lang="el-GR" sz="2000" dirty="0" err="1">
                <a:latin typeface="+mj-lt"/>
              </a:rPr>
              <a:t>χ.χ</a:t>
            </a:r>
            <a:r>
              <a:rPr lang="el-GR" sz="2000" dirty="0">
                <a:latin typeface="+mj-lt"/>
              </a:rPr>
              <a:t>.).</a:t>
            </a:r>
          </a:p>
        </p:txBody>
      </p:sp>
    </p:spTree>
    <p:extLst>
      <p:ext uri="{BB962C8B-B14F-4D97-AF65-F5344CB8AC3E}">
        <p14:creationId xmlns:p14="http://schemas.microsoft.com/office/powerpoint/2010/main" val="1121715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2039"/>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30</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err="1">
                <a:effectLst>
                  <a:outerShdw blurRad="38100" dist="38100" dir="2700000" algn="tl">
                    <a:srgbClr val="000000">
                      <a:alpha val="43137"/>
                    </a:srgbClr>
                  </a:outerShdw>
                </a:effectLst>
              </a:rPr>
              <a:t>Σχεσιακότητα</a:t>
            </a:r>
            <a:endParaRPr lang="en-GB" sz="4000" dirty="0">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39A0CB19-8028-45CE-A02F-8323B4FF4D29}"/>
              </a:ext>
            </a:extLst>
          </p:cNvPr>
          <p:cNvSpPr txBox="1"/>
          <p:nvPr/>
        </p:nvSpPr>
        <p:spPr>
          <a:xfrm>
            <a:off x="953187" y="1487327"/>
            <a:ext cx="3854787" cy="4467057"/>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lang="el-GR" sz="2400" b="1" dirty="0">
                <a:latin typeface="+mj-lt"/>
              </a:rPr>
              <a:t>Αλλά</a:t>
            </a:r>
            <a:r>
              <a:rPr lang="el-GR" sz="2400" dirty="0">
                <a:latin typeface="+mj-lt"/>
              </a:rPr>
              <a:t>: στους υπότιτλους η κτητική αντωνυμία «μου» που προσδιορίζει την Κύπρο μπαίνει σε εισαγωγικά</a:t>
            </a:r>
          </a:p>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lang="el-GR" sz="2400" dirty="0">
                <a:latin typeface="+mj-lt"/>
              </a:rPr>
              <a:t>Αποστασιοποίηση των δημιουργών </a:t>
            </a:r>
            <a:r>
              <a:rPr lang="el-GR" sz="2400" b="1" dirty="0">
                <a:latin typeface="+mj-lt"/>
              </a:rPr>
              <a:t>και της Κυπριακής Κυβέρνησης </a:t>
            </a:r>
            <a:endParaRPr lang="el-GR" sz="2400" b="1" i="1" dirty="0">
              <a:latin typeface="+mj-lt"/>
            </a:endParaRPr>
          </a:p>
        </p:txBody>
      </p:sp>
      <p:pic>
        <p:nvPicPr>
          <p:cNvPr id="10" name="Picture 9" descr="Στιγμιότυπο από το βίντεο «έχω την Κύπρο «μου» (λεπτό 02:50)">
            <a:extLst>
              <a:ext uri="{FF2B5EF4-FFF2-40B4-BE49-F238E27FC236}">
                <a16:creationId xmlns:a16="http://schemas.microsoft.com/office/drawing/2014/main" id="{E840281B-0E7D-4696-9F13-E2560C22B86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330" y="1605526"/>
            <a:ext cx="6342481" cy="3567645"/>
          </a:xfrm>
          <a:prstGeom prst="rect">
            <a:avLst/>
          </a:prstGeom>
        </p:spPr>
      </p:pic>
    </p:spTree>
    <p:extLst>
      <p:ext uri="{BB962C8B-B14F-4D97-AF65-F5344CB8AC3E}">
        <p14:creationId xmlns:p14="http://schemas.microsoft.com/office/powerpoint/2010/main" val="2147434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2039"/>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31</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err="1">
                <a:effectLst>
                  <a:outerShdw blurRad="38100" dist="38100" dir="2700000" algn="tl">
                    <a:srgbClr val="000000">
                      <a:alpha val="43137"/>
                    </a:srgbClr>
                  </a:outerShdw>
                </a:effectLst>
              </a:rPr>
              <a:t>Σχεσιακότητα</a:t>
            </a:r>
            <a:endParaRPr lang="en-GB" sz="4000" dirty="0">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D77F2DD4-D9C3-4A06-BAB5-0654164B9992}"/>
              </a:ext>
            </a:extLst>
          </p:cNvPr>
          <p:cNvSpPr txBox="1"/>
          <p:nvPr/>
        </p:nvSpPr>
        <p:spPr>
          <a:xfrm>
            <a:off x="953187" y="1487327"/>
            <a:ext cx="10285625" cy="4467057"/>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lang="el-GR" sz="2400" dirty="0">
                <a:latin typeface="+mj-lt"/>
              </a:rPr>
              <a:t>Η </a:t>
            </a:r>
            <a:r>
              <a:rPr lang="el-GR" sz="2400" dirty="0" err="1">
                <a:latin typeface="+mj-lt"/>
              </a:rPr>
              <a:t>Ανίσα</a:t>
            </a:r>
            <a:r>
              <a:rPr lang="el-GR" sz="2400" dirty="0">
                <a:latin typeface="+mj-lt"/>
              </a:rPr>
              <a:t> και ο Ανδρέας κατασκευάζονται ως μη ελίτ σε σχέση με τους </a:t>
            </a:r>
            <a:r>
              <a:rPr lang="el-GR" sz="2400" dirty="0" err="1">
                <a:latin typeface="+mj-lt"/>
              </a:rPr>
              <a:t>πλειονοτικούς</a:t>
            </a:r>
            <a:r>
              <a:rPr lang="el-GR" sz="2400" dirty="0">
                <a:latin typeface="+mj-lt"/>
              </a:rPr>
              <a:t>, όμως:</a:t>
            </a:r>
          </a:p>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lang="el-GR" sz="2400" dirty="0">
                <a:latin typeface="+mj-lt"/>
              </a:rPr>
              <a:t>Κατασκευάζονται ως ελίτ σε σχέση με τους μη αφομοιωμένους:</a:t>
            </a:r>
          </a:p>
          <a:p>
            <a:pPr marL="800100" lvl="1" indent="-342900">
              <a:lnSpc>
                <a:spcPct val="150000"/>
              </a:lnSpc>
              <a:buClr>
                <a:srgbClr val="700000"/>
              </a:buClr>
              <a:buFont typeface="Arial" panose="020B0604020202020204" pitchFamily="34" charset="0"/>
              <a:buChar char="•"/>
              <a:defRPr/>
            </a:pPr>
            <a:r>
              <a:rPr lang="el-GR" sz="2400" dirty="0" err="1">
                <a:latin typeface="+mj-lt"/>
              </a:rPr>
              <a:t>Πλειονοτική</a:t>
            </a:r>
            <a:r>
              <a:rPr lang="el-GR" sz="2400" dirty="0">
                <a:latin typeface="+mj-lt"/>
              </a:rPr>
              <a:t> γλώσσα, γνώση αγγλικής, αριστεία (σχολείο, αθλητισμός)</a:t>
            </a:r>
          </a:p>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kumimoji="0" lang="el-GR" sz="2400" b="0" i="0" u="none" strike="noStrike" kern="1200" cap="none" spc="0" normalizeH="0" baseline="0" noProof="0" dirty="0">
                <a:ln>
                  <a:noFill/>
                </a:ln>
                <a:solidFill>
                  <a:prstClr val="black"/>
                </a:solidFill>
                <a:effectLst/>
                <a:uLnTx/>
                <a:uFillTx/>
                <a:latin typeface="Calibri Light" panose="020F0302020204030204"/>
                <a:ea typeface="+mn-ea"/>
                <a:cs typeface="+mn-cs"/>
              </a:rPr>
              <a:t>Γιατί συμβαίνει αυτό;</a:t>
            </a:r>
          </a:p>
          <a:p>
            <a:pPr marL="800100" lvl="1" indent="-342900">
              <a:lnSpc>
                <a:spcPct val="150000"/>
              </a:lnSpc>
              <a:buClr>
                <a:srgbClr val="700000"/>
              </a:buClr>
              <a:buFont typeface="Arial" panose="020B0604020202020204" pitchFamily="34" charset="0"/>
              <a:buChar char="•"/>
              <a:defRPr/>
            </a:pPr>
            <a:r>
              <a:rPr lang="el-GR" sz="2400" dirty="0">
                <a:solidFill>
                  <a:prstClr val="black"/>
                </a:solidFill>
                <a:latin typeface="Calibri Light" panose="020F0302020204030204"/>
              </a:rPr>
              <a:t>Γιατί έχουν αποδεχθεί τις γλωσσικές και πολιτισμικές αξίες της </a:t>
            </a:r>
            <a:r>
              <a:rPr lang="el-GR" sz="2400" dirty="0" err="1">
                <a:solidFill>
                  <a:prstClr val="black"/>
                </a:solidFill>
                <a:latin typeface="Calibri Light" panose="020F0302020204030204"/>
              </a:rPr>
              <a:t>πλειονοτικής</a:t>
            </a:r>
            <a:r>
              <a:rPr lang="el-GR" sz="2400" dirty="0">
                <a:solidFill>
                  <a:prstClr val="black"/>
                </a:solidFill>
                <a:latin typeface="Calibri Light" panose="020F0302020204030204"/>
              </a:rPr>
              <a:t> ομάδας, δηλαδή έχουν </a:t>
            </a:r>
            <a:r>
              <a:rPr lang="el-GR" sz="2400" b="1" dirty="0">
                <a:solidFill>
                  <a:prstClr val="black"/>
                </a:solidFill>
                <a:latin typeface="Calibri Light" panose="020F0302020204030204"/>
              </a:rPr>
              <a:t>αφομοιωθεί</a:t>
            </a:r>
            <a:endParaRPr kumimoji="0" lang="el-GR"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a:lnSpc>
                <a:spcPct val="150000"/>
              </a:lnSpc>
              <a:buClr>
                <a:srgbClr val="700000"/>
              </a:buClr>
              <a:defRPr/>
            </a:pPr>
            <a:endParaRPr lang="el-GR" sz="2400" dirty="0">
              <a:latin typeface="+mj-lt"/>
            </a:endParaRPr>
          </a:p>
        </p:txBody>
      </p:sp>
    </p:spTree>
    <p:extLst>
      <p:ext uri="{BB962C8B-B14F-4D97-AF65-F5344CB8AC3E}">
        <p14:creationId xmlns:p14="http://schemas.microsoft.com/office/powerpoint/2010/main" val="3930728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2039"/>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32</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Προοπτικοποίηση</a:t>
            </a:r>
            <a:endParaRPr lang="en-GB" sz="4000" dirty="0">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D77F2DD4-D9C3-4A06-BAB5-0654164B9992}"/>
              </a:ext>
            </a:extLst>
          </p:cNvPr>
          <p:cNvSpPr txBox="1"/>
          <p:nvPr/>
        </p:nvSpPr>
        <p:spPr>
          <a:xfrm>
            <a:off x="953187" y="1248735"/>
            <a:ext cx="10589884" cy="5021055"/>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lang="el-GR" sz="2400" dirty="0">
                <a:latin typeface="+mj-lt"/>
              </a:rPr>
              <a:t>Στο βίντεο η </a:t>
            </a:r>
            <a:r>
              <a:rPr lang="el-GR" sz="2400" b="1" dirty="0" err="1">
                <a:latin typeface="+mj-lt"/>
              </a:rPr>
              <a:t>μεσοποίηση</a:t>
            </a:r>
            <a:r>
              <a:rPr lang="el-GR" sz="2400" dirty="0">
                <a:latin typeface="+mj-lt"/>
              </a:rPr>
              <a:t> της κοινωνικής πραγματικότητας υπό συγκεκριμένη σκοπιά γίνεται από:</a:t>
            </a:r>
          </a:p>
          <a:p>
            <a:pPr marL="800100" lvl="1" indent="-342900">
              <a:lnSpc>
                <a:spcPct val="150000"/>
              </a:lnSpc>
              <a:buClr>
                <a:srgbClr val="700000"/>
              </a:buClr>
              <a:buFont typeface="Arial" panose="020B0604020202020204" pitchFamily="34" charset="0"/>
              <a:buChar char="•"/>
              <a:defRPr/>
            </a:pPr>
            <a:r>
              <a:rPr lang="el-GR" sz="2400" dirty="0">
                <a:latin typeface="+mj-lt"/>
              </a:rPr>
              <a:t>Την </a:t>
            </a:r>
            <a:r>
              <a:rPr lang="el-GR" sz="2400" dirty="0">
                <a:effectLst>
                  <a:outerShdw blurRad="38100" dist="38100" dir="2700000" algn="tl">
                    <a:srgbClr val="000000">
                      <a:alpha val="43137"/>
                    </a:srgbClr>
                  </a:outerShdw>
                </a:effectLst>
                <a:latin typeface="+mj-lt"/>
              </a:rPr>
              <a:t>επιλογή των φωνών </a:t>
            </a:r>
            <a:r>
              <a:rPr lang="el-GR" sz="2400" dirty="0">
                <a:latin typeface="+mj-lt"/>
              </a:rPr>
              <a:t>που έβαλαν και αυτών που δεν έβαλαν (όχι κυρίαρχες μεταναστευτικές ομάδες, έντονη ορατότητα)</a:t>
            </a:r>
          </a:p>
          <a:p>
            <a:pPr marL="800100" lvl="1" indent="-342900">
              <a:lnSpc>
                <a:spcPct val="150000"/>
              </a:lnSpc>
              <a:buClr>
                <a:srgbClr val="700000"/>
              </a:buClr>
              <a:buFont typeface="Arial" panose="020B0604020202020204" pitchFamily="34" charset="0"/>
              <a:buChar char="•"/>
              <a:defRPr/>
            </a:pPr>
            <a:r>
              <a:rPr lang="el-GR" sz="2400" dirty="0">
                <a:latin typeface="+mj-lt"/>
              </a:rPr>
              <a:t>Τη </a:t>
            </a:r>
            <a:r>
              <a:rPr lang="el-GR" sz="2400" dirty="0">
                <a:effectLst>
                  <a:outerShdw blurRad="38100" dist="38100" dir="2700000" algn="tl">
                    <a:srgbClr val="000000">
                      <a:alpha val="43137"/>
                    </a:srgbClr>
                  </a:outerShdw>
                </a:effectLst>
                <a:latin typeface="+mj-lt"/>
              </a:rPr>
              <a:t>γραπτή παρουσία των δημιουργών </a:t>
            </a:r>
            <a:r>
              <a:rPr lang="el-GR" sz="2400" dirty="0">
                <a:latin typeface="+mj-lt"/>
              </a:rPr>
              <a:t>στο βίντεο (οι μετανάστες λένε την ιστορία τους αυτοπροσώπως, αλλά οι δημιουργοί </a:t>
            </a:r>
            <a:r>
              <a:rPr lang="el-GR" sz="2400" b="1" dirty="0">
                <a:latin typeface="+mj-lt"/>
              </a:rPr>
              <a:t>επεμβαίνουν</a:t>
            </a:r>
            <a:r>
              <a:rPr lang="el-GR" sz="2400" dirty="0">
                <a:latin typeface="+mj-lt"/>
              </a:rPr>
              <a:t>, χρωματίζοντάς τες με συγκεκριμένη ιδεολογική προοπτική (π.χ. χρήση της αγγλικής, εισαγωγικά στη φράση </a:t>
            </a:r>
            <a:r>
              <a:rPr lang="el-GR" sz="2400" i="1" dirty="0">
                <a:latin typeface="+mj-lt"/>
              </a:rPr>
              <a:t>«την Κύπρο μου» </a:t>
            </a:r>
            <a:r>
              <a:rPr lang="el-GR" sz="2400" dirty="0">
                <a:latin typeface="+mj-lt"/>
              </a:rPr>
              <a:t>(</a:t>
            </a:r>
            <a:r>
              <a:rPr lang="en-GB" sz="2400" dirty="0">
                <a:latin typeface="+mj-lt"/>
              </a:rPr>
              <a:t>“my” Cyprus)</a:t>
            </a:r>
            <a:r>
              <a:rPr lang="el-GR" sz="2400" dirty="0">
                <a:latin typeface="+mj-lt"/>
              </a:rPr>
              <a:t>)</a:t>
            </a:r>
          </a:p>
          <a:p>
            <a:pPr marL="800100" marR="0" lvl="1" indent="-342900" algn="l" defTabSz="914400" rtl="0" eaLnBrk="1" fontAlgn="auto" latinLnBrk="0" hangingPunct="1">
              <a:lnSpc>
                <a:spcPct val="150000"/>
              </a:lnSpc>
              <a:spcBef>
                <a:spcPts val="0"/>
              </a:spcBef>
              <a:spcAft>
                <a:spcPts val="0"/>
              </a:spcAft>
              <a:buClr>
                <a:srgbClr val="700000"/>
              </a:buClr>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solidFill>
                <a:effectLst/>
                <a:uLnTx/>
                <a:uFillTx/>
                <a:latin typeface="Calibri Light" panose="020F0302020204030204"/>
                <a:ea typeface="+mn-ea"/>
                <a:cs typeface="+mn-cs"/>
              </a:rPr>
              <a:t>Την </a:t>
            </a:r>
            <a:r>
              <a:rPr kumimoji="0" lang="el-GR"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n-ea"/>
                <a:cs typeface="+mn-cs"/>
              </a:rPr>
              <a:t>πλαισίωση των ομάδων ως ελίτ και μη ελίτ </a:t>
            </a:r>
            <a:r>
              <a:rPr kumimoji="0" lang="el-GR" sz="2400" b="0" i="0" u="none" strike="noStrike" kern="1200" cap="none" spc="0" normalizeH="0" baseline="0" noProof="0" dirty="0">
                <a:ln>
                  <a:noFill/>
                </a:ln>
                <a:solidFill>
                  <a:prstClr val="black"/>
                </a:solidFill>
                <a:effectLst/>
                <a:uLnTx/>
                <a:uFillTx/>
                <a:latin typeface="Calibri Light" panose="020F0302020204030204"/>
                <a:ea typeface="+mn-ea"/>
                <a:cs typeface="+mn-cs"/>
              </a:rPr>
              <a:t>αντίστοιχα (βλ. </a:t>
            </a:r>
            <a:r>
              <a:rPr kumimoji="0" lang="el-GR" sz="2400" b="0" i="0" u="none" strike="noStrike" kern="1200" cap="none" spc="0" normalizeH="0" baseline="0" noProof="0" dirty="0" err="1">
                <a:ln>
                  <a:noFill/>
                </a:ln>
                <a:solidFill>
                  <a:prstClr val="black"/>
                </a:solidFill>
                <a:effectLst/>
                <a:uLnTx/>
                <a:uFillTx/>
                <a:latin typeface="Calibri Light" panose="020F0302020204030204"/>
                <a:ea typeface="+mn-ea"/>
                <a:cs typeface="+mn-cs"/>
              </a:rPr>
              <a:t>Σχεσιακότητα</a:t>
            </a:r>
            <a:r>
              <a:rPr kumimoji="0" lang="el-GR" sz="2400" b="0" i="0" u="none" strike="noStrike" kern="1200" cap="none" spc="0" normalizeH="0" baseline="0" noProof="0" dirty="0">
                <a:ln>
                  <a:noFill/>
                </a:ln>
                <a:solidFill>
                  <a:prstClr val="black"/>
                </a:solidFill>
                <a:effectLst/>
                <a:uLnTx/>
                <a:uFillTx/>
                <a:latin typeface="Calibri Light" panose="020F0302020204030204"/>
                <a:ea typeface="+mn-ea"/>
                <a:cs typeface="+mn-cs"/>
              </a:rPr>
              <a:t>)</a:t>
            </a:r>
          </a:p>
        </p:txBody>
      </p:sp>
    </p:spTree>
    <p:extLst>
      <p:ext uri="{BB962C8B-B14F-4D97-AF65-F5344CB8AC3E}">
        <p14:creationId xmlns:p14="http://schemas.microsoft.com/office/powerpoint/2010/main" val="172538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2039"/>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33</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Προοπτικοποίηση</a:t>
            </a:r>
            <a:endParaRPr lang="en-GB" sz="4000" dirty="0">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D77F2DD4-D9C3-4A06-BAB5-0654164B9992}"/>
              </a:ext>
            </a:extLst>
          </p:cNvPr>
          <p:cNvSpPr txBox="1"/>
          <p:nvPr/>
        </p:nvSpPr>
        <p:spPr>
          <a:xfrm>
            <a:off x="953187" y="1356887"/>
            <a:ext cx="10521058" cy="4467057"/>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kumimoji="0" lang="el-GR" sz="2400" b="0" i="0" u="none" strike="noStrike" kern="1200" cap="none" spc="0" normalizeH="0" baseline="0" noProof="0" dirty="0">
                <a:ln>
                  <a:noFill/>
                </a:ln>
                <a:solidFill>
                  <a:prstClr val="black"/>
                </a:solidFill>
                <a:effectLst/>
                <a:uLnTx/>
                <a:uFillTx/>
                <a:latin typeface="Calibri Light" panose="020F0302020204030204"/>
                <a:ea typeface="+mn-ea"/>
                <a:cs typeface="+mn-cs"/>
              </a:rPr>
              <a:t>Η ελιτίστικη πλαισίωση «συμβάλλει στην παραγωγή κοινωνικής διαφοράς» </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(Στάμου &amp; </a:t>
            </a:r>
            <a:r>
              <a:rPr kumimoji="0" lang="el-GR"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Κατράνα</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l-GR"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χ.χ</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23)  </a:t>
            </a: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l-GR" sz="2400" b="0" i="0" u="none" strike="noStrike" kern="1200" cap="none" spc="0" normalizeH="0" baseline="0" noProof="0" dirty="0">
                <a:ln>
                  <a:noFill/>
                </a:ln>
                <a:solidFill>
                  <a:prstClr val="black"/>
                </a:solidFill>
                <a:effectLst/>
                <a:uLnTx/>
                <a:uFillTx/>
                <a:latin typeface="+mj-lt"/>
                <a:cs typeface="Times New Roman" panose="02020603050405020304" pitchFamily="18" charset="0"/>
              </a:rPr>
              <a:t>δίπολα ανωτερότητας – κατωτερότητας, άνισες σχέσεις εξουσίας</a:t>
            </a:r>
            <a:endParaRPr kumimoji="0" lang="en-GB" sz="2400" b="0"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kumimoji="0" lang="el-GR" sz="2400" b="1" i="0" u="none" strike="noStrike" kern="1200" cap="none" spc="0" normalizeH="0" baseline="0" noProof="0" dirty="0">
                <a:ln>
                  <a:noFill/>
                </a:ln>
                <a:solidFill>
                  <a:prstClr val="black"/>
                </a:solidFill>
                <a:effectLst/>
                <a:uLnTx/>
                <a:uFillTx/>
                <a:latin typeface="+mj-lt"/>
                <a:cs typeface="Times New Roman" panose="02020603050405020304" pitchFamily="18" charset="0"/>
              </a:rPr>
              <a:t>Η ίδια η ελιτίστικη </a:t>
            </a:r>
            <a:r>
              <a:rPr lang="el-GR" sz="2400" b="1" dirty="0">
                <a:solidFill>
                  <a:prstClr val="black"/>
                </a:solidFill>
                <a:latin typeface="+mj-lt"/>
                <a:cs typeface="Times New Roman" panose="02020603050405020304" pitchFamily="18" charset="0"/>
              </a:rPr>
              <a:t>αναπαράσταση αναπαράγει τον ρευστό ρατσισμό</a:t>
            </a:r>
          </a:p>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lang="el-GR" sz="2400" dirty="0">
                <a:solidFill>
                  <a:prstClr val="black"/>
                </a:solidFill>
                <a:latin typeface="+mj-lt"/>
                <a:cs typeface="Times New Roman" panose="02020603050405020304" pitchFamily="18" charset="0"/>
              </a:rPr>
              <a:t>Ο ακροατής καλείται να πάρει θέση, και του υποδεικνύουν ποια θέση να πάρει:</a:t>
            </a:r>
          </a:p>
          <a:p>
            <a:pPr marL="800100" lvl="1" indent="-342900">
              <a:lnSpc>
                <a:spcPct val="150000"/>
              </a:lnSpc>
              <a:buClr>
                <a:srgbClr val="700000"/>
              </a:buClr>
              <a:buFont typeface="Arial" panose="020B0604020202020204" pitchFamily="34" charset="0"/>
              <a:buChar char="•"/>
              <a:defRPr/>
            </a:pPr>
            <a:r>
              <a:rPr lang="el-GR" sz="2400" dirty="0">
                <a:solidFill>
                  <a:prstClr val="black"/>
                </a:solidFill>
                <a:latin typeface="+mj-lt"/>
                <a:cs typeface="Times New Roman" panose="02020603050405020304" pitchFamily="18" charset="0"/>
              </a:rPr>
              <a:t>Αν είναι </a:t>
            </a:r>
            <a:r>
              <a:rPr lang="el-GR" sz="2400" dirty="0" err="1">
                <a:solidFill>
                  <a:prstClr val="black"/>
                </a:solidFill>
                <a:latin typeface="+mj-lt"/>
                <a:cs typeface="Times New Roman" panose="02020603050405020304" pitchFamily="18" charset="0"/>
              </a:rPr>
              <a:t>πλειονοτικός</a:t>
            </a:r>
            <a:r>
              <a:rPr lang="el-GR" sz="2400" dirty="0">
                <a:solidFill>
                  <a:prstClr val="black"/>
                </a:solidFill>
                <a:latin typeface="+mj-lt"/>
                <a:cs typeface="Times New Roman" panose="02020603050405020304" pitchFamily="18" charset="0"/>
              </a:rPr>
              <a:t>/η θα πάρει τη θέση του/της </a:t>
            </a:r>
            <a:r>
              <a:rPr lang="el-GR" sz="2400" dirty="0" err="1">
                <a:solidFill>
                  <a:prstClr val="black"/>
                </a:solidFill>
                <a:latin typeface="+mj-lt"/>
                <a:cs typeface="Times New Roman" panose="02020603050405020304" pitchFamily="18" charset="0"/>
              </a:rPr>
              <a:t>πλειονοτικού</a:t>
            </a:r>
            <a:r>
              <a:rPr lang="el-GR" sz="2400" dirty="0">
                <a:solidFill>
                  <a:prstClr val="black"/>
                </a:solidFill>
                <a:latin typeface="+mj-lt"/>
                <a:cs typeface="Times New Roman" panose="02020603050405020304" pitchFamily="18" charset="0"/>
              </a:rPr>
              <a:t>/</a:t>
            </a:r>
            <a:r>
              <a:rPr lang="el-GR" sz="2400" dirty="0" err="1">
                <a:solidFill>
                  <a:prstClr val="black"/>
                </a:solidFill>
                <a:latin typeface="+mj-lt"/>
                <a:cs typeface="Times New Roman" panose="02020603050405020304" pitchFamily="18" charset="0"/>
              </a:rPr>
              <a:t>ής</a:t>
            </a:r>
            <a:r>
              <a:rPr lang="el-GR" sz="2400" dirty="0">
                <a:solidFill>
                  <a:prstClr val="black"/>
                </a:solidFill>
                <a:latin typeface="+mj-lt"/>
                <a:cs typeface="Times New Roman" panose="02020603050405020304" pitchFamily="18" charset="0"/>
              </a:rPr>
              <a:t> ελίτ, και</a:t>
            </a:r>
          </a:p>
          <a:p>
            <a:pPr marL="800100" lvl="1" indent="-342900">
              <a:lnSpc>
                <a:spcPct val="150000"/>
              </a:lnSpc>
              <a:buClr>
                <a:srgbClr val="700000"/>
              </a:buClr>
              <a:buFont typeface="Arial" panose="020B0604020202020204" pitchFamily="34" charset="0"/>
              <a:buChar char="•"/>
              <a:defRPr/>
            </a:pPr>
            <a:r>
              <a:rPr lang="el-GR" sz="2400" dirty="0">
                <a:solidFill>
                  <a:prstClr val="black"/>
                </a:solidFill>
                <a:latin typeface="+mj-lt"/>
                <a:cs typeface="Times New Roman" panose="02020603050405020304" pitchFamily="18" charset="0"/>
              </a:rPr>
              <a:t>Αν είναι μετανάστης/</a:t>
            </a:r>
            <a:r>
              <a:rPr lang="el-GR" sz="2400" dirty="0" err="1">
                <a:solidFill>
                  <a:prstClr val="black"/>
                </a:solidFill>
                <a:latin typeface="+mj-lt"/>
                <a:cs typeface="Times New Roman" panose="02020603050405020304" pitchFamily="18" charset="0"/>
              </a:rPr>
              <a:t>τρια</a:t>
            </a:r>
            <a:r>
              <a:rPr lang="el-GR" sz="2400" dirty="0">
                <a:solidFill>
                  <a:prstClr val="black"/>
                </a:solidFill>
                <a:latin typeface="+mj-lt"/>
                <a:cs typeface="Times New Roman" panose="02020603050405020304" pitchFamily="18" charset="0"/>
              </a:rPr>
              <a:t> θα πάρει τη θέση του/της αφομοιωμένου/ης μετανάστη/</a:t>
            </a:r>
            <a:r>
              <a:rPr lang="el-GR" sz="2400" dirty="0" err="1">
                <a:solidFill>
                  <a:prstClr val="black"/>
                </a:solidFill>
                <a:latin typeface="+mj-lt"/>
                <a:cs typeface="Times New Roman" panose="02020603050405020304" pitchFamily="18" charset="0"/>
              </a:rPr>
              <a:t>τριας</a:t>
            </a:r>
            <a:r>
              <a:rPr lang="el-GR" sz="2400" dirty="0">
                <a:solidFill>
                  <a:prstClr val="black"/>
                </a:solidFill>
                <a:latin typeface="+mj-lt"/>
                <a:cs typeface="Times New Roman" panose="02020603050405020304" pitchFamily="18" charset="0"/>
              </a:rPr>
              <a:t> ελίτ</a:t>
            </a:r>
          </a:p>
        </p:txBody>
      </p:sp>
    </p:spTree>
    <p:extLst>
      <p:ext uri="{BB962C8B-B14F-4D97-AF65-F5344CB8AC3E}">
        <p14:creationId xmlns:p14="http://schemas.microsoft.com/office/powerpoint/2010/main" val="2870262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93EA01-541F-487A-ABD0-99BB208122CB}"/>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29DD8566-DD95-405D-86DC-2E2666382B5E}"/>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9748B5C-5B2B-4EAE-B0B0-DAF897718303}"/>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117CE380-2AE8-4D4A-81F2-50408B7B305C}"/>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31BC74FC-4851-443F-9E5F-0FA7C25E853B}"/>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34</a:t>
            </a:fld>
            <a:endParaRPr lang="en-GB"/>
          </a:p>
        </p:txBody>
      </p:sp>
      <p:sp>
        <p:nvSpPr>
          <p:cNvPr id="7" name="TextBox 6">
            <a:extLst>
              <a:ext uri="{FF2B5EF4-FFF2-40B4-BE49-F238E27FC236}">
                <a16:creationId xmlns:a16="http://schemas.microsoft.com/office/drawing/2014/main" id="{71FDA993-2E37-49FB-A0CA-46D37DA69048}"/>
              </a:ext>
            </a:extLst>
          </p:cNvPr>
          <p:cNvSpPr txBox="1"/>
          <p:nvPr/>
        </p:nvSpPr>
        <p:spPr>
          <a:xfrm>
            <a:off x="2192148" y="2418541"/>
            <a:ext cx="7807703"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5400" dirty="0">
                <a:solidFill>
                  <a:prstClr val="black"/>
                </a:solidFill>
                <a:effectLst>
                  <a:outerShdw blurRad="38100" dist="38100" dir="2700000" algn="tl">
                    <a:srgbClr val="000000">
                      <a:alpha val="43137"/>
                    </a:srgbClr>
                  </a:outerShdw>
                </a:effectLst>
                <a:latin typeface="+mj-lt"/>
              </a:rPr>
              <a:t>Συμπεράσματα</a:t>
            </a:r>
            <a:endParaRPr kumimoji="0" lang="en-GB"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j-lt"/>
              <a:ea typeface="+mn-ea"/>
              <a:cs typeface="+mn-cs"/>
            </a:endParaRPr>
          </a:p>
        </p:txBody>
      </p:sp>
      <p:cxnSp>
        <p:nvCxnSpPr>
          <p:cNvPr id="8" name="Straight Connector 7">
            <a:extLst>
              <a:ext uri="{FF2B5EF4-FFF2-40B4-BE49-F238E27FC236}">
                <a16:creationId xmlns:a16="http://schemas.microsoft.com/office/drawing/2014/main" id="{348AF749-CB02-4958-B070-672EA56AD2F2}"/>
              </a:ext>
            </a:extLst>
          </p:cNvPr>
          <p:cNvCxnSpPr>
            <a:cxnSpLocks/>
          </p:cNvCxnSpPr>
          <p:nvPr/>
        </p:nvCxnSpPr>
        <p:spPr>
          <a:xfrm>
            <a:off x="1856741" y="3429000"/>
            <a:ext cx="8277160"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998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2039"/>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35</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Συμπεράσματα</a:t>
            </a:r>
            <a:endParaRPr lang="en-GB" sz="4000" dirty="0">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D77F2DD4-D9C3-4A06-BAB5-0654164B9992}"/>
              </a:ext>
            </a:extLst>
          </p:cNvPr>
          <p:cNvSpPr txBox="1"/>
          <p:nvPr/>
        </p:nvSpPr>
        <p:spPr>
          <a:xfrm>
            <a:off x="953187" y="1356887"/>
            <a:ext cx="10521058" cy="4465133"/>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kumimoji="0" lang="el-GR" sz="2400" b="0" i="0" u="none" strike="noStrike" kern="1200" cap="none" spc="0" normalizeH="0" baseline="0" noProof="0" dirty="0">
                <a:ln>
                  <a:noFill/>
                </a:ln>
                <a:solidFill>
                  <a:prstClr val="black"/>
                </a:solidFill>
                <a:effectLst/>
                <a:uLnTx/>
                <a:uFillTx/>
                <a:latin typeface="Calibri Light" panose="020F0302020204030204"/>
                <a:ea typeface="+mn-ea"/>
                <a:cs typeface="+mn-cs"/>
              </a:rPr>
              <a:t>Οι τρεις </a:t>
            </a:r>
            <a:r>
              <a:rPr kumimoji="0" lang="el-GR" sz="2400" b="0" i="0" u="none" strike="noStrike" kern="1200" cap="none" spc="0" normalizeH="0" baseline="0" noProof="0" dirty="0" err="1">
                <a:ln>
                  <a:noFill/>
                </a:ln>
                <a:solidFill>
                  <a:prstClr val="black"/>
                </a:solidFill>
                <a:effectLst/>
                <a:uLnTx/>
                <a:uFillTx/>
                <a:latin typeface="Calibri Light" panose="020F0302020204030204"/>
                <a:ea typeface="+mn-ea"/>
                <a:cs typeface="+mn-cs"/>
              </a:rPr>
              <a:t>πλειονοτικές</a:t>
            </a:r>
            <a:r>
              <a:rPr kumimoji="0" lang="el-GR" sz="2400" b="0" i="0" u="none" strike="noStrike" kern="1200" cap="none" spc="0" normalizeH="0" baseline="0" noProof="0" dirty="0">
                <a:ln>
                  <a:noFill/>
                </a:ln>
                <a:solidFill>
                  <a:prstClr val="black"/>
                </a:solidFill>
                <a:effectLst/>
                <a:uLnTx/>
                <a:uFillTx/>
                <a:latin typeface="Calibri Light" panose="020F0302020204030204"/>
                <a:ea typeface="+mn-ea"/>
                <a:cs typeface="+mn-cs"/>
              </a:rPr>
              <a:t> και δύο μεταναστευτικές ταυτότητες που πρωταγωνιστούν ανήκουν στην </a:t>
            </a:r>
            <a:r>
              <a:rPr kumimoji="0" lang="el-GR" sz="2400" b="0" i="1" u="none" strike="noStrike" kern="1200" cap="none" spc="0" normalizeH="0" baseline="0" noProof="0" dirty="0">
                <a:ln>
                  <a:noFill/>
                </a:ln>
                <a:solidFill>
                  <a:prstClr val="black"/>
                </a:solidFill>
                <a:effectLst/>
                <a:uLnTx/>
                <a:uFillTx/>
                <a:latin typeface="Calibri Light" panose="020F0302020204030204"/>
                <a:ea typeface="+mn-ea"/>
                <a:cs typeface="+mn-cs"/>
              </a:rPr>
              <a:t>ελίτ</a:t>
            </a:r>
            <a:r>
              <a:rPr kumimoji="0" lang="el-GR" sz="2400" b="0" i="0" u="none" strike="noStrike" kern="1200" cap="none" spc="0" normalizeH="0" baseline="0" noProof="0" dirty="0">
                <a:ln>
                  <a:noFill/>
                </a:ln>
                <a:solidFill>
                  <a:prstClr val="black"/>
                </a:solidFill>
                <a:effectLst/>
                <a:uLnTx/>
                <a:uFillTx/>
                <a:latin typeface="Calibri Light" panose="020F0302020204030204"/>
                <a:ea typeface="+mn-ea"/>
                <a:cs typeface="+mn-cs"/>
              </a:rPr>
              <a:t> και </a:t>
            </a:r>
            <a:r>
              <a:rPr kumimoji="0" lang="el-GR" sz="2400" b="1" i="0" u="none" strike="noStrike" kern="1200" cap="none" spc="0" normalizeH="0" baseline="0" noProof="0" dirty="0">
                <a:ln>
                  <a:noFill/>
                </a:ln>
                <a:solidFill>
                  <a:prstClr val="black"/>
                </a:solidFill>
                <a:effectLst/>
                <a:uLnTx/>
                <a:uFillTx/>
                <a:latin typeface="Calibri Light" panose="020F0302020204030204"/>
                <a:ea typeface="+mn-ea"/>
                <a:cs typeface="+mn-cs"/>
              </a:rPr>
              <a:t>περνούν το μήνυμα του ελιτισμού </a:t>
            </a:r>
            <a:r>
              <a:rPr kumimoji="0" lang="el-GR" sz="2400" b="0" i="0" u="none" strike="noStrike" kern="1200" cap="none" spc="0" normalizeH="0" baseline="0" noProof="0" dirty="0">
                <a:ln>
                  <a:noFill/>
                </a:ln>
                <a:solidFill>
                  <a:prstClr val="black"/>
                </a:solidFill>
                <a:effectLst/>
                <a:uLnTx/>
                <a:uFillTx/>
                <a:latin typeface="Calibri Light" panose="020F0302020204030204"/>
                <a:ea typeface="+mn-ea"/>
                <a:cs typeface="+mn-cs"/>
              </a:rPr>
              <a:t>άσχετα από τις προγραμματικές επιδιώξεις της εκστρατείας</a:t>
            </a:r>
          </a:p>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lang="el-GR" sz="2400" dirty="0">
                <a:effectLst/>
                <a:latin typeface="+mj-lt"/>
                <a:ea typeface="Calibri" panose="020F0502020204030204" pitchFamily="34" charset="0"/>
              </a:rPr>
              <a:t>Η ελιτίστικη πλαισίωση λειτουργεί ως μορφή ρευστού ρατσιστικού λόγου, καθώς η πλειονότητα κατασκευάζεται </a:t>
            </a:r>
            <a:r>
              <a:rPr lang="el-GR" sz="2400" b="1" dirty="0">
                <a:effectLst/>
                <a:latin typeface="+mj-lt"/>
                <a:ea typeface="Calibri" panose="020F0502020204030204" pitchFamily="34" charset="0"/>
              </a:rPr>
              <a:t>ανώτερη</a:t>
            </a:r>
            <a:r>
              <a:rPr lang="el-GR" sz="2400" dirty="0">
                <a:effectLst/>
                <a:latin typeface="+mj-lt"/>
                <a:ea typeface="Calibri" panose="020F0502020204030204" pitchFamily="34" charset="0"/>
              </a:rPr>
              <a:t> έναντι των μεταναστών/τριών</a:t>
            </a: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l-GR" sz="2400" dirty="0">
                <a:effectLst/>
                <a:latin typeface="+mj-lt"/>
                <a:ea typeface="Calibri" panose="020F0502020204030204" pitchFamily="34" charset="0"/>
              </a:rPr>
              <a:t> ασκούνται διακρίσεις σε βάρος των δεύτερων</a:t>
            </a:r>
            <a:r>
              <a:rPr lang="en-GB" sz="2400" dirty="0">
                <a:effectLst/>
                <a:latin typeface="+mj-lt"/>
                <a:ea typeface="Calibri" panose="020F0502020204030204" pitchFamily="34" charset="0"/>
              </a:rPr>
              <a:t> </a:t>
            </a:r>
            <a:r>
              <a:rPr lang="en-GB" sz="2000" dirty="0">
                <a:effectLst/>
                <a:latin typeface="+mj-lt"/>
                <a:ea typeface="Calibri" panose="020F0502020204030204" pitchFamily="34" charset="0"/>
              </a:rPr>
              <a:t>(</a:t>
            </a:r>
            <a:r>
              <a:rPr lang="el-GR" sz="2000" dirty="0">
                <a:latin typeface="+mj-lt"/>
                <a:ea typeface="Calibri" panose="020F0502020204030204" pitchFamily="34" charset="0"/>
              </a:rPr>
              <a:t>Στάμου &amp; </a:t>
            </a:r>
            <a:r>
              <a:rPr lang="el-GR" sz="2000" dirty="0" err="1">
                <a:latin typeface="+mj-lt"/>
                <a:ea typeface="Calibri" panose="020F0502020204030204" pitchFamily="34" charset="0"/>
              </a:rPr>
              <a:t>Κατράνα</a:t>
            </a:r>
            <a:r>
              <a:rPr lang="el-GR" sz="2000" dirty="0">
                <a:latin typeface="+mj-lt"/>
                <a:ea typeface="Calibri" panose="020F0502020204030204" pitchFamily="34" charset="0"/>
              </a:rPr>
              <a:t> </a:t>
            </a:r>
            <a:r>
              <a:rPr lang="el-GR" sz="2000" dirty="0" err="1">
                <a:latin typeface="+mj-lt"/>
                <a:ea typeface="Calibri" panose="020F0502020204030204" pitchFamily="34" charset="0"/>
              </a:rPr>
              <a:t>χ.χ</a:t>
            </a:r>
            <a:r>
              <a:rPr lang="el-GR" sz="2000" dirty="0">
                <a:latin typeface="+mj-lt"/>
                <a:ea typeface="Calibri" panose="020F0502020204030204" pitchFamily="34" charset="0"/>
              </a:rPr>
              <a:t>. 24</a:t>
            </a:r>
            <a:r>
              <a:rPr lang="el-GR" sz="2000" dirty="0">
                <a:effectLst/>
                <a:latin typeface="+mj-lt"/>
                <a:ea typeface="Calibri" panose="020F0502020204030204" pitchFamily="34" charset="0"/>
              </a:rPr>
              <a:t>)</a:t>
            </a:r>
            <a:endParaRPr lang="el-GR" sz="2400" dirty="0">
              <a:effectLst/>
              <a:latin typeface="+mj-lt"/>
              <a:ea typeface="Calibri" panose="020F0502020204030204" pitchFamily="34" charset="0"/>
            </a:endParaRPr>
          </a:p>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lang="el-GR" sz="2400" dirty="0">
                <a:effectLst/>
                <a:latin typeface="+mj-lt"/>
                <a:ea typeface="Calibri" panose="020F0502020204030204" pitchFamily="34" charset="0"/>
              </a:rPr>
              <a:t>Όσο η πλειονότητα επεμβαίνει στον λόγο των μεταναστών, τόσο ο λόγος αυτός θα απηχεί τις ιδεολογίες της πλειονότητας</a:t>
            </a:r>
            <a:r>
              <a:rPr lang="en-GB" sz="2400" dirty="0">
                <a:effectLst/>
                <a:latin typeface="+mj-lt"/>
                <a:ea typeface="Calibri" panose="020F0502020204030204" pitchFamily="34" charset="0"/>
              </a:rPr>
              <a:t> </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2400" dirty="0">
                <a:effectLst/>
                <a:latin typeface="+mj-lt"/>
                <a:ea typeface="Calibri" panose="020F0502020204030204" pitchFamily="34" charset="0"/>
                <a:cs typeface="Times New Roman" panose="02020603050405020304" pitchFamily="18" charset="0"/>
              </a:rPr>
              <a:t> </a:t>
            </a:r>
            <a:r>
              <a:rPr lang="el-GR" sz="2400" b="1" dirty="0">
                <a:effectLst/>
                <a:latin typeface="+mj-lt"/>
                <a:ea typeface="Calibri" panose="020F0502020204030204" pitchFamily="34" charset="0"/>
                <a:cs typeface="Times New Roman" panose="02020603050405020304" pitchFamily="18" charset="0"/>
              </a:rPr>
              <a:t>αποτυχία </a:t>
            </a:r>
            <a:r>
              <a:rPr lang="el-GR" sz="2400" b="1" dirty="0" err="1">
                <a:effectLst/>
                <a:latin typeface="+mj-lt"/>
                <a:ea typeface="Calibri" panose="020F0502020204030204" pitchFamily="34" charset="0"/>
                <a:cs typeface="Times New Roman" panose="02020603050405020304" pitchFamily="18" charset="0"/>
              </a:rPr>
              <a:t>αντιρατσισμού</a:t>
            </a:r>
            <a:endParaRPr lang="en-GB" sz="2400" b="1" dirty="0">
              <a:effectLst/>
              <a:latin typeface="+mj-lt"/>
              <a:ea typeface="Calibri" panose="020F0502020204030204" pitchFamily="34" charset="0"/>
            </a:endParaRPr>
          </a:p>
        </p:txBody>
      </p:sp>
    </p:spTree>
    <p:extLst>
      <p:ext uri="{BB962C8B-B14F-4D97-AF65-F5344CB8AC3E}">
        <p14:creationId xmlns:p14="http://schemas.microsoft.com/office/powerpoint/2010/main" val="930765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2039"/>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36</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Συμπεράσματα</a:t>
            </a:r>
            <a:endParaRPr lang="en-GB" sz="4000" dirty="0">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D77F2DD4-D9C3-4A06-BAB5-0654164B9992}"/>
              </a:ext>
            </a:extLst>
          </p:cNvPr>
          <p:cNvSpPr txBox="1"/>
          <p:nvPr/>
        </p:nvSpPr>
        <p:spPr>
          <a:xfrm>
            <a:off x="953187" y="1356887"/>
            <a:ext cx="10521058" cy="4467057"/>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lang="el-GR" sz="2400" b="1" dirty="0">
                <a:solidFill>
                  <a:prstClr val="black"/>
                </a:solidFill>
                <a:effectLst/>
                <a:latin typeface="Calibri Light" panose="020F0302020204030204"/>
                <a:ea typeface="Calibri" panose="020F0502020204030204" pitchFamily="34" charset="0"/>
              </a:rPr>
              <a:t>Οι μη πρωταγωνιστές μετανάστες/</a:t>
            </a:r>
            <a:r>
              <a:rPr lang="el-GR" sz="2400" b="1" dirty="0" err="1">
                <a:solidFill>
                  <a:prstClr val="black"/>
                </a:solidFill>
                <a:effectLst/>
                <a:latin typeface="Calibri Light" panose="020F0302020204030204"/>
                <a:ea typeface="Calibri" panose="020F0502020204030204" pitchFamily="34" charset="0"/>
              </a:rPr>
              <a:t>τριες</a:t>
            </a:r>
            <a:r>
              <a:rPr lang="el-GR" sz="2400" b="1" dirty="0">
                <a:solidFill>
                  <a:prstClr val="black"/>
                </a:solidFill>
                <a:effectLst/>
                <a:latin typeface="Calibri Light" panose="020F0302020204030204"/>
                <a:ea typeface="Calibri" panose="020F0502020204030204" pitchFamily="34" charset="0"/>
              </a:rPr>
              <a:t> </a:t>
            </a:r>
            <a:r>
              <a:rPr lang="el-GR" sz="2400" dirty="0">
                <a:solidFill>
                  <a:prstClr val="black"/>
                </a:solidFill>
                <a:effectLst/>
                <a:latin typeface="Calibri Light" panose="020F0302020204030204"/>
                <a:ea typeface="Calibri" panose="020F0502020204030204" pitchFamily="34" charset="0"/>
              </a:rPr>
              <a:t>(</a:t>
            </a:r>
            <a:r>
              <a:rPr lang="el-GR" sz="2400" dirty="0">
                <a:solidFill>
                  <a:prstClr val="black"/>
                </a:solidFill>
                <a:latin typeface="Calibri Light" panose="020F0302020204030204"/>
                <a:ea typeface="Calibri" panose="020F0502020204030204" pitchFamily="34" charset="0"/>
              </a:rPr>
              <a:t>άρα μη αφομοιωμένοι/</a:t>
            </a:r>
            <a:r>
              <a:rPr lang="el-GR" sz="2400" dirty="0" err="1">
                <a:solidFill>
                  <a:prstClr val="black"/>
                </a:solidFill>
                <a:latin typeface="Calibri Light" panose="020F0302020204030204"/>
                <a:ea typeface="Calibri" panose="020F0502020204030204" pitchFamily="34" charset="0"/>
              </a:rPr>
              <a:t>ες</a:t>
            </a:r>
            <a:r>
              <a:rPr lang="el-GR" sz="2400" dirty="0">
                <a:solidFill>
                  <a:prstClr val="black"/>
                </a:solidFill>
                <a:latin typeface="Calibri Light" panose="020F0302020204030204"/>
                <a:ea typeface="Calibri" panose="020F0502020204030204" pitchFamily="34" charset="0"/>
              </a:rPr>
              <a:t>) </a:t>
            </a:r>
            <a:r>
              <a:rPr lang="el-GR" sz="2400" dirty="0">
                <a:solidFill>
                  <a:prstClr val="black"/>
                </a:solidFill>
                <a:effectLst/>
                <a:latin typeface="Calibri Light" panose="020F0302020204030204"/>
                <a:ea typeface="Calibri" panose="020F0502020204030204" pitchFamily="34" charset="0"/>
              </a:rPr>
              <a:t>παρουσιάζονται κατ’ εξακολούθηση </a:t>
            </a:r>
            <a:r>
              <a:rPr lang="el-GR" sz="2400" dirty="0" err="1">
                <a:solidFill>
                  <a:prstClr val="black"/>
                </a:solidFill>
                <a:effectLst/>
                <a:latin typeface="Calibri Light" panose="020F0302020204030204"/>
                <a:ea typeface="Calibri" panose="020F0502020204030204" pitchFamily="34" charset="0"/>
              </a:rPr>
              <a:t>συλλογικοποιημένα</a:t>
            </a:r>
            <a:r>
              <a:rPr lang="el-GR" sz="2400" dirty="0">
                <a:solidFill>
                  <a:prstClr val="black"/>
                </a:solidFill>
                <a:effectLst/>
                <a:latin typeface="Calibri Light" panose="020F0302020204030204"/>
                <a:ea typeface="Calibri" panose="020F0502020204030204" pitchFamily="34" charset="0"/>
              </a:rPr>
              <a:t> και η μόνη περίπτωση εξατομίκευσης σχετίζεται με την πλαισίωσή τους ως </a:t>
            </a:r>
            <a:r>
              <a:rPr lang="el-GR" sz="2400" b="1" i="1" dirty="0">
                <a:solidFill>
                  <a:prstClr val="black"/>
                </a:solidFill>
                <a:effectLst/>
                <a:latin typeface="Calibri Light" panose="020F0302020204030204"/>
                <a:ea typeface="Calibri" panose="020F0502020204030204" pitchFamily="34" charset="0"/>
              </a:rPr>
              <a:t>μη ελίτ </a:t>
            </a:r>
            <a:r>
              <a:rPr lang="el-GR" sz="2400" dirty="0">
                <a:solidFill>
                  <a:prstClr val="black"/>
                </a:solidFill>
                <a:effectLst/>
                <a:latin typeface="Calibri Light" panose="020F0302020204030204"/>
                <a:ea typeface="Calibri" panose="020F0502020204030204" pitchFamily="34" charset="0"/>
              </a:rPr>
              <a:t>(π.χ. για εργασία χαμηλού κύρους, βλ. </a:t>
            </a:r>
            <a:r>
              <a:rPr lang="el-GR" sz="2400" i="1" dirty="0">
                <a:solidFill>
                  <a:prstClr val="black"/>
                </a:solidFill>
                <a:effectLst/>
                <a:latin typeface="Calibri Light" panose="020F0302020204030204"/>
                <a:ea typeface="Calibri" panose="020F0502020204030204" pitchFamily="34" charset="0"/>
              </a:rPr>
              <a:t>υπάλληλος</a:t>
            </a:r>
            <a:r>
              <a:rPr lang="el-GR" sz="2400" dirty="0">
                <a:solidFill>
                  <a:prstClr val="black"/>
                </a:solidFill>
                <a:effectLst/>
                <a:latin typeface="Calibri Light" panose="020F0302020204030204"/>
                <a:ea typeface="Calibri" panose="020F0502020204030204" pitchFamily="34" charset="0"/>
              </a:rPr>
              <a:t> σε κρεοπωλείο, εργαζόμενη σε </a:t>
            </a:r>
            <a:r>
              <a:rPr lang="el-GR" sz="2400" i="1" dirty="0">
                <a:solidFill>
                  <a:prstClr val="black"/>
                </a:solidFill>
                <a:effectLst/>
                <a:latin typeface="Calibri Light" panose="020F0302020204030204"/>
                <a:ea typeface="Calibri" panose="020F0502020204030204" pitchFamily="34" charset="0"/>
              </a:rPr>
              <a:t>χειρωνακτική εργασία)</a:t>
            </a:r>
          </a:p>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lang="el-GR" sz="2400" dirty="0">
                <a:solidFill>
                  <a:prstClr val="black"/>
                </a:solidFill>
                <a:latin typeface="Calibri Light" panose="020F0302020204030204"/>
                <a:ea typeface="Calibri" panose="020F0502020204030204" pitchFamily="34" charset="0"/>
              </a:rPr>
              <a:t>Το πρώτο σκέλος του σλόγκαν της εκστρατείας </a:t>
            </a:r>
            <a:r>
              <a:rPr lang="el-GR" sz="2000" dirty="0">
                <a:solidFill>
                  <a:prstClr val="black"/>
                </a:solidFill>
                <a:latin typeface="Calibri Light" panose="020F0302020204030204"/>
                <a:ea typeface="Calibri" panose="020F0502020204030204" pitchFamily="34" charset="0"/>
              </a:rPr>
              <a:t>(«</a:t>
            </a:r>
            <a:r>
              <a:rPr lang="el-GR" sz="2000" dirty="0">
                <a:solidFill>
                  <a:prstClr val="black"/>
                </a:solidFill>
                <a:effectLst>
                  <a:outerShdw blurRad="38100" dist="38100" dir="2700000" algn="tl">
                    <a:srgbClr val="000000">
                      <a:alpha val="43137"/>
                    </a:srgbClr>
                  </a:outerShdw>
                </a:effectLst>
                <a:latin typeface="Calibri Light" panose="020F0302020204030204"/>
                <a:ea typeface="Calibri" panose="020F0502020204030204" pitchFamily="34" charset="0"/>
              </a:rPr>
              <a:t>αποδέχομαι</a:t>
            </a:r>
            <a:r>
              <a:rPr lang="el-GR" sz="2000" dirty="0">
                <a:solidFill>
                  <a:prstClr val="black"/>
                </a:solidFill>
                <a:latin typeface="Calibri Light" panose="020F0302020204030204"/>
                <a:ea typeface="Calibri" panose="020F0502020204030204" pitchFamily="34" charset="0"/>
              </a:rPr>
              <a:t> – σέβομαι – συμμετέχω) </a:t>
            </a:r>
            <a:r>
              <a:rPr lang="el-GR" sz="2400" dirty="0">
                <a:solidFill>
                  <a:prstClr val="black"/>
                </a:solidFill>
                <a:latin typeface="Calibri Light" panose="020F0302020204030204"/>
                <a:ea typeface="Calibri" panose="020F0502020204030204" pitchFamily="34" charset="0"/>
              </a:rPr>
              <a:t>αναιρείται από τους δημιουργούς τόσο έμμεσα (Ανάλυση Υλικού) όσο και άμεσα, με τη χρήση εισαγωγικών στη φράση «την Κύπρο μου» </a:t>
            </a:r>
            <a:r>
              <a:rPr lang="el-GR" sz="2000" dirty="0">
                <a:solidFill>
                  <a:prstClr val="black"/>
                </a:solidFill>
                <a:latin typeface="Calibri Light" panose="020F0302020204030204"/>
                <a:ea typeface="Calibri" panose="020F0502020204030204" pitchFamily="34" charset="0"/>
              </a:rPr>
              <a:t>(«δική μας είναι»)</a:t>
            </a:r>
            <a:endParaRPr lang="en-GB" sz="2400" dirty="0">
              <a:effectLst/>
              <a:latin typeface="+mj-lt"/>
              <a:ea typeface="Calibri" panose="020F0502020204030204" pitchFamily="34" charset="0"/>
            </a:endParaRPr>
          </a:p>
        </p:txBody>
      </p:sp>
    </p:spTree>
    <p:extLst>
      <p:ext uri="{BB962C8B-B14F-4D97-AF65-F5344CB8AC3E}">
        <p14:creationId xmlns:p14="http://schemas.microsoft.com/office/powerpoint/2010/main" val="1865636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93EA01-541F-487A-ABD0-99BB208122CB}"/>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29DD8566-DD95-405D-86DC-2E2666382B5E}"/>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9748B5C-5B2B-4EAE-B0B0-DAF897718303}"/>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117CE380-2AE8-4D4A-81F2-50408B7B305C}"/>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31BC74FC-4851-443F-9E5F-0FA7C25E853B}"/>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37</a:t>
            </a:fld>
            <a:endParaRPr lang="en-GB"/>
          </a:p>
        </p:txBody>
      </p:sp>
      <p:sp>
        <p:nvSpPr>
          <p:cNvPr id="7" name="TextBox 6">
            <a:extLst>
              <a:ext uri="{FF2B5EF4-FFF2-40B4-BE49-F238E27FC236}">
                <a16:creationId xmlns:a16="http://schemas.microsoft.com/office/drawing/2014/main" id="{71FDA993-2E37-49FB-A0CA-46D37DA69048}"/>
              </a:ext>
            </a:extLst>
          </p:cNvPr>
          <p:cNvSpPr txBox="1"/>
          <p:nvPr/>
        </p:nvSpPr>
        <p:spPr>
          <a:xfrm>
            <a:off x="2192148" y="2707700"/>
            <a:ext cx="7807703"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3200" i="1" dirty="0">
                <a:solidFill>
                  <a:prstClr val="black"/>
                </a:solidFill>
                <a:effectLst>
                  <a:outerShdw blurRad="38100" dist="38100" dir="2700000" algn="tl">
                    <a:srgbClr val="000000">
                      <a:alpha val="43137"/>
                    </a:srgbClr>
                  </a:outerShdw>
                </a:effectLst>
                <a:latin typeface="+mj-lt"/>
              </a:rPr>
              <a:t>Έχω την Κύπρο μου σαν δεύτερη πατρίδα</a:t>
            </a:r>
            <a:endParaRPr kumimoji="0" lang="en-GB" sz="32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j-lt"/>
              <a:ea typeface="+mn-ea"/>
              <a:cs typeface="+mn-cs"/>
            </a:endParaRPr>
          </a:p>
        </p:txBody>
      </p:sp>
    </p:spTree>
    <p:extLst>
      <p:ext uri="{BB962C8B-B14F-4D97-AF65-F5344CB8AC3E}">
        <p14:creationId xmlns:p14="http://schemas.microsoft.com/office/powerpoint/2010/main" val="1100316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38</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Βιβλιογραφία </a:t>
            </a:r>
            <a:endParaRPr lang="en-GB" sz="4000"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28C67185-A39D-4D08-AAA5-857D3FD1B67C}"/>
              </a:ext>
            </a:extLst>
          </p:cNvPr>
          <p:cNvSpPr txBox="1"/>
          <p:nvPr/>
        </p:nvSpPr>
        <p:spPr>
          <a:xfrm>
            <a:off x="838200" y="1442477"/>
            <a:ext cx="10400612" cy="4547463"/>
          </a:xfrm>
          <a:prstGeom prst="rect">
            <a:avLst/>
          </a:prstGeom>
          <a:noFill/>
        </p:spPr>
        <p:txBody>
          <a:bodyPr wrap="square" rtlCol="0">
            <a:spAutoFit/>
          </a:bodyPr>
          <a:lstStyle/>
          <a:p>
            <a:pPr marL="180340" indent="-180340" algn="just">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Bakhtin, M. 1981. </a:t>
            </a:r>
            <a:r>
              <a:rPr lang="en-US" sz="1800" i="1" dirty="0">
                <a:effectLst/>
                <a:latin typeface="+mj-lt"/>
                <a:ea typeface="Calibri" panose="020F0502020204030204" pitchFamily="34" charset="0"/>
                <a:cs typeface="Times New Roman" panose="02020603050405020304" pitchFamily="18" charset="0"/>
              </a:rPr>
              <a:t>The Dialogical Imagination: Four Essays by M.M. Bakhtin</a:t>
            </a:r>
            <a:r>
              <a:rPr lang="en-US" sz="1800" dirty="0">
                <a:effectLst/>
                <a:latin typeface="+mj-lt"/>
                <a:ea typeface="Calibri" panose="020F0502020204030204" pitchFamily="34" charset="0"/>
                <a:cs typeface="Times New Roman" panose="02020603050405020304" pitchFamily="18" charset="0"/>
              </a:rPr>
              <a:t>. M. </a:t>
            </a:r>
            <a:r>
              <a:rPr lang="en-US" sz="1800" dirty="0" err="1">
                <a:effectLst/>
                <a:latin typeface="+mj-lt"/>
                <a:ea typeface="Calibri" panose="020F0502020204030204" pitchFamily="34" charset="0"/>
                <a:cs typeface="Times New Roman" panose="02020603050405020304" pitchFamily="18" charset="0"/>
              </a:rPr>
              <a:t>Holquist</a:t>
            </a:r>
            <a:r>
              <a:rPr lang="en-US" sz="1800" dirty="0">
                <a:effectLst/>
                <a:latin typeface="+mj-lt"/>
                <a:ea typeface="Calibri" panose="020F0502020204030204" pitchFamily="34" charset="0"/>
                <a:cs typeface="Times New Roman" panose="02020603050405020304" pitchFamily="18" charset="0"/>
              </a:rPr>
              <a:t> (επ</a:t>
            </a:r>
            <a:r>
              <a:rPr lang="en-US" sz="1800" dirty="0" err="1">
                <a:effectLst/>
                <a:latin typeface="+mj-lt"/>
                <a:ea typeface="Calibri" panose="020F0502020204030204" pitchFamily="34" charset="0"/>
                <a:cs typeface="Times New Roman" panose="02020603050405020304" pitchFamily="18" charset="0"/>
              </a:rPr>
              <a:t>ιμ</a:t>
            </a:r>
            <a:r>
              <a:rPr lang="en-US" sz="1800" dirty="0">
                <a:effectLst/>
                <a:latin typeface="+mj-lt"/>
                <a:ea typeface="Calibri" panose="020F0502020204030204" pitchFamily="34" charset="0"/>
                <a:cs typeface="Times New Roman" panose="02020603050405020304" pitchFamily="18" charset="0"/>
              </a:rPr>
              <a:t>.), C. Emerson &amp; M. </a:t>
            </a:r>
            <a:r>
              <a:rPr lang="en-US" sz="1800" dirty="0" err="1">
                <a:effectLst/>
                <a:latin typeface="+mj-lt"/>
                <a:ea typeface="Calibri" panose="020F0502020204030204" pitchFamily="34" charset="0"/>
                <a:cs typeface="Times New Roman" panose="02020603050405020304" pitchFamily="18" charset="0"/>
              </a:rPr>
              <a:t>Holquist</a:t>
            </a:r>
            <a:r>
              <a:rPr lang="en-US" sz="1800" dirty="0">
                <a:effectLst/>
                <a:latin typeface="+mj-lt"/>
                <a:ea typeface="Calibri" panose="020F0502020204030204" pitchFamily="34" charset="0"/>
                <a:cs typeface="Times New Roman" panose="02020603050405020304" pitchFamily="18" charset="0"/>
              </a:rPr>
              <a:t> (</a:t>
            </a:r>
            <a:r>
              <a:rPr lang="en-US" sz="1800" dirty="0" err="1">
                <a:effectLst/>
                <a:latin typeface="+mj-lt"/>
                <a:ea typeface="Calibri" panose="020F0502020204030204" pitchFamily="34" charset="0"/>
                <a:cs typeface="Times New Roman" panose="02020603050405020304" pitchFamily="18" charset="0"/>
              </a:rPr>
              <a:t>μτφ</a:t>
            </a:r>
            <a:r>
              <a:rPr lang="en-US" sz="1800" dirty="0">
                <a:effectLst/>
                <a:latin typeface="+mj-lt"/>
                <a:ea typeface="Calibri" panose="020F0502020204030204" pitchFamily="34" charset="0"/>
                <a:cs typeface="Times New Roman" panose="02020603050405020304" pitchFamily="18" charset="0"/>
              </a:rPr>
              <a:t>.). Austin: University of Texas Press.</a:t>
            </a:r>
            <a:endParaRPr lang="el-GR" sz="1800" dirty="0">
              <a:solidFill>
                <a:srgbClr val="231F20"/>
              </a:solidFill>
              <a:effectLst/>
              <a:latin typeface="+mj-lt"/>
              <a:ea typeface="Calibri" panose="020F0502020204030204" pitchFamily="34" charset="0"/>
              <a:cs typeface="Times New Roman" panose="02020603050405020304" pitchFamily="18" charset="0"/>
            </a:endParaRPr>
          </a:p>
          <a:p>
            <a:pPr marL="180340" indent="-180340" algn="just">
              <a:lnSpc>
                <a:spcPct val="107000"/>
              </a:lnSpc>
              <a:spcAft>
                <a:spcPts val="800"/>
              </a:spcAft>
            </a:pPr>
            <a:r>
              <a:rPr lang="en-US" sz="1800" dirty="0">
                <a:solidFill>
                  <a:srgbClr val="231F20"/>
                </a:solidFill>
                <a:effectLst/>
                <a:latin typeface="+mj-lt"/>
                <a:ea typeface="Calibri" panose="020F0502020204030204" pitchFamily="34" charset="0"/>
                <a:cs typeface="Times New Roman" panose="02020603050405020304" pitchFamily="18" charset="0"/>
              </a:rPr>
              <a:t>Blommaert, J. &amp; Rampton, </a:t>
            </a:r>
            <a:r>
              <a:rPr lang="el-GR" sz="1800" dirty="0">
                <a:solidFill>
                  <a:srgbClr val="231F20"/>
                </a:solidFill>
                <a:effectLst/>
                <a:latin typeface="+mj-lt"/>
                <a:ea typeface="Calibri" panose="020F0502020204030204" pitchFamily="34" charset="0"/>
                <a:cs typeface="Times New Roman" panose="02020603050405020304" pitchFamily="18" charset="0"/>
              </a:rPr>
              <a:t>Β</a:t>
            </a:r>
            <a:r>
              <a:rPr lang="en-US" sz="1800" dirty="0">
                <a:solidFill>
                  <a:srgbClr val="231F20"/>
                </a:solidFill>
                <a:effectLst/>
                <a:latin typeface="+mj-lt"/>
                <a:ea typeface="Calibri" panose="020F0502020204030204" pitchFamily="34" charset="0"/>
                <a:cs typeface="Times New Roman" panose="02020603050405020304" pitchFamily="18" charset="0"/>
              </a:rPr>
              <a:t>. 2011. Language and superdiversity. </a:t>
            </a:r>
            <a:r>
              <a:rPr lang="en-US" sz="1800" i="1" dirty="0">
                <a:solidFill>
                  <a:srgbClr val="231F20"/>
                </a:solidFill>
                <a:effectLst/>
                <a:latin typeface="+mj-lt"/>
                <a:ea typeface="Calibri" panose="020F0502020204030204" pitchFamily="34" charset="0"/>
                <a:cs typeface="Times New Roman" panose="02020603050405020304" pitchFamily="18" charset="0"/>
              </a:rPr>
              <a:t>Diversities</a:t>
            </a:r>
            <a:r>
              <a:rPr lang="en-US" sz="1800" dirty="0">
                <a:solidFill>
                  <a:srgbClr val="231F20"/>
                </a:solidFill>
                <a:effectLst/>
                <a:latin typeface="+mj-lt"/>
                <a:ea typeface="Calibri" panose="020F0502020204030204" pitchFamily="34" charset="0"/>
                <a:cs typeface="Times New Roman" panose="02020603050405020304" pitchFamily="18" charset="0"/>
              </a:rPr>
              <a:t> 13, 1-21.</a:t>
            </a:r>
            <a:endParaRPr lang="en-US" sz="1800" dirty="0">
              <a:effectLst/>
              <a:latin typeface="+mj-lt"/>
              <a:ea typeface="Calibri" panose="020F0502020204030204" pitchFamily="34" charset="0"/>
              <a:cs typeface="Times New Roman" panose="02020603050405020304" pitchFamily="18" charset="0"/>
            </a:endParaRPr>
          </a:p>
          <a:p>
            <a:pPr marL="180340" indent="-180340" algn="just">
              <a:lnSpc>
                <a:spcPct val="107000"/>
              </a:lnSpc>
              <a:spcAft>
                <a:spcPts val="800"/>
              </a:spcAft>
            </a:pPr>
            <a:r>
              <a:rPr lang="en-GB" sz="1800" dirty="0" err="1">
                <a:effectLst/>
                <a:latin typeface="+mj-lt"/>
                <a:ea typeface="Calibri" panose="020F0502020204030204" pitchFamily="34" charset="0"/>
                <a:cs typeface="Times New Roman" panose="02020603050405020304" pitchFamily="18" charset="0"/>
              </a:rPr>
              <a:t>Bucholtz</a:t>
            </a:r>
            <a:r>
              <a:rPr lang="en-GB" sz="1800" dirty="0">
                <a:effectLst/>
                <a:latin typeface="+mj-lt"/>
                <a:ea typeface="Calibri" panose="020F0502020204030204" pitchFamily="34" charset="0"/>
                <a:cs typeface="Times New Roman" panose="02020603050405020304" pitchFamily="18" charset="0"/>
              </a:rPr>
              <a:t>, M. &amp; Hall, K. 2005. Identity and interaction: A sociocultural linguistic approach. Discourse Studies 7, 584-614.</a:t>
            </a:r>
            <a:endParaRPr lang="el-GR" dirty="0">
              <a:latin typeface="+mj-lt"/>
              <a:ea typeface="Calibri" panose="020F0502020204030204" pitchFamily="34" charset="0"/>
              <a:cs typeface="Times New Roman" panose="02020603050405020304" pitchFamily="18" charset="0"/>
            </a:endParaRPr>
          </a:p>
          <a:p>
            <a:pPr marL="180340" indent="-180340" algn="just">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Cyprus Aware</a:t>
            </a:r>
            <a:r>
              <a:rPr lang="el-GR" sz="1800" dirty="0">
                <a:effectLst/>
                <a:latin typeface="+mj-lt"/>
                <a:ea typeface="Calibri" panose="020F0502020204030204" pitchFamily="34" charset="0"/>
                <a:cs typeface="Times New Roman" panose="02020603050405020304" pitchFamily="18" charset="0"/>
              </a:rPr>
              <a:t>. 2018α. Εκστρατεία </a:t>
            </a:r>
            <a:r>
              <a:rPr lang="en-US" sz="1800" dirty="0">
                <a:effectLst/>
                <a:latin typeface="+mj-lt"/>
                <a:ea typeface="Calibri" panose="020F0502020204030204" pitchFamily="34" charset="0"/>
                <a:cs typeface="Times New Roman" panose="02020603050405020304" pitchFamily="18" charset="0"/>
              </a:rPr>
              <a:t>Aware</a:t>
            </a:r>
            <a:r>
              <a:rPr lang="el-GR" sz="1800" dirty="0">
                <a:effectLst/>
                <a:latin typeface="+mj-lt"/>
                <a:ea typeface="Calibri" panose="020F0502020204030204" pitchFamily="34" charset="0"/>
                <a:cs typeface="Times New Roman" panose="02020603050405020304" pitchFamily="18" charset="0"/>
              </a:rPr>
              <a:t>: Ενημέρωση και Ευαισθητοποίηση της Κοινής Γνώμης και της Τοπικής Κοινωνίας. </a:t>
            </a:r>
            <a:r>
              <a:rPr lang="de-DE" sz="1800" u="sng" dirty="0">
                <a:solidFill>
                  <a:srgbClr val="0000FF"/>
                </a:solidFill>
                <a:effectLst/>
                <a:latin typeface="+mj-lt"/>
                <a:ea typeface="Calibri" panose="020F0502020204030204" pitchFamily="34" charset="0"/>
                <a:cs typeface="Times New Roman" panose="02020603050405020304" pitchFamily="18" charset="0"/>
                <a:hlinkClick r:id="rId2"/>
              </a:rPr>
              <a:t>https</a:t>
            </a:r>
            <a:r>
              <a:rPr lang="el-GR" sz="1800" u="sng" dirty="0">
                <a:solidFill>
                  <a:srgbClr val="0000FF"/>
                </a:solidFill>
                <a:effectLst/>
                <a:latin typeface="+mj-lt"/>
                <a:ea typeface="Calibri" panose="020F0502020204030204" pitchFamily="34" charset="0"/>
                <a:cs typeface="Times New Roman" panose="02020603050405020304" pitchFamily="18" charset="0"/>
                <a:hlinkClick r:id="rId2"/>
              </a:rPr>
              <a:t>://</a:t>
            </a:r>
            <a:r>
              <a:rPr lang="de-DE" sz="1800" u="sng" dirty="0" err="1">
                <a:solidFill>
                  <a:srgbClr val="0000FF"/>
                </a:solidFill>
                <a:effectLst/>
                <a:latin typeface="+mj-lt"/>
                <a:ea typeface="Calibri" panose="020F0502020204030204" pitchFamily="34" charset="0"/>
                <a:cs typeface="Times New Roman" panose="02020603050405020304" pitchFamily="18" charset="0"/>
                <a:hlinkClick r:id="rId2"/>
              </a:rPr>
              <a:t>cyprusaware</a:t>
            </a:r>
            <a:r>
              <a:rPr lang="el-GR" sz="1800" u="sng" dirty="0">
                <a:solidFill>
                  <a:srgbClr val="0000FF"/>
                </a:solidFill>
                <a:effectLst/>
                <a:latin typeface="+mj-lt"/>
                <a:ea typeface="Calibri" panose="020F0502020204030204" pitchFamily="34" charset="0"/>
                <a:cs typeface="Times New Roman" panose="02020603050405020304" pitchFamily="18" charset="0"/>
                <a:hlinkClick r:id="rId2"/>
              </a:rPr>
              <a:t>.</a:t>
            </a:r>
            <a:r>
              <a:rPr lang="de-DE" sz="1800" u="sng" dirty="0" err="1">
                <a:solidFill>
                  <a:srgbClr val="0000FF"/>
                </a:solidFill>
                <a:effectLst/>
                <a:latin typeface="+mj-lt"/>
                <a:ea typeface="Calibri" panose="020F0502020204030204" pitchFamily="34" charset="0"/>
                <a:cs typeface="Times New Roman" panose="02020603050405020304" pitchFamily="18" charset="0"/>
                <a:hlinkClick r:id="rId2"/>
              </a:rPr>
              <a:t>eu</a:t>
            </a:r>
            <a:r>
              <a:rPr lang="el-GR" sz="1800" u="sng" dirty="0">
                <a:solidFill>
                  <a:srgbClr val="0000FF"/>
                </a:solidFill>
                <a:effectLst/>
                <a:latin typeface="+mj-lt"/>
                <a:ea typeface="Calibri" panose="020F0502020204030204" pitchFamily="34" charset="0"/>
                <a:cs typeface="Times New Roman" panose="02020603050405020304" pitchFamily="18" charset="0"/>
                <a:hlinkClick r:id="rId2"/>
              </a:rPr>
              <a:t>/</a:t>
            </a:r>
            <a:r>
              <a:rPr lang="de-DE" sz="1800" u="sng" dirty="0" err="1">
                <a:solidFill>
                  <a:srgbClr val="0000FF"/>
                </a:solidFill>
                <a:effectLst/>
                <a:latin typeface="+mj-lt"/>
                <a:ea typeface="Calibri" panose="020F0502020204030204" pitchFamily="34" charset="0"/>
                <a:cs typeface="Times New Roman" panose="02020603050405020304" pitchFamily="18" charset="0"/>
                <a:hlinkClick r:id="rId2"/>
              </a:rPr>
              <a:t>ekstratia</a:t>
            </a:r>
            <a:r>
              <a:rPr lang="el-GR" sz="1800" dirty="0">
                <a:effectLst/>
                <a:latin typeface="+mj-lt"/>
                <a:ea typeface="Calibri" panose="020F0502020204030204" pitchFamily="34" charset="0"/>
                <a:cs typeface="Times New Roman" panose="02020603050405020304" pitchFamily="18" charset="0"/>
              </a:rPr>
              <a:t> (πρόσβαση: 6/7/2022).</a:t>
            </a:r>
          </a:p>
          <a:p>
            <a:pPr marL="180340" indent="-180340" algn="just">
              <a:lnSpc>
                <a:spcPct val="107000"/>
              </a:lnSpc>
              <a:spcAft>
                <a:spcPts val="800"/>
              </a:spcAft>
            </a:pPr>
            <a:r>
              <a:rPr lang="en-GB" sz="1800" dirty="0">
                <a:effectLst/>
                <a:latin typeface="+mj-lt"/>
                <a:ea typeface="Calibri" panose="020F0502020204030204" pitchFamily="34" charset="0"/>
                <a:cs typeface="Times New Roman" panose="02020603050405020304" pitchFamily="18" charset="0"/>
              </a:rPr>
              <a:t>Halliday, M. A. K. 1994. An Introduction to Functional Grammar (2η </a:t>
            </a:r>
            <a:r>
              <a:rPr lang="en-GB" sz="1800" dirty="0" err="1">
                <a:effectLst/>
                <a:latin typeface="+mj-lt"/>
                <a:ea typeface="Calibri" panose="020F0502020204030204" pitchFamily="34" charset="0"/>
                <a:cs typeface="Times New Roman" panose="02020603050405020304" pitchFamily="18" charset="0"/>
              </a:rPr>
              <a:t>εκδ</a:t>
            </a:r>
            <a:r>
              <a:rPr lang="en-GB" sz="1800" dirty="0">
                <a:effectLst/>
                <a:latin typeface="+mj-lt"/>
                <a:ea typeface="Calibri" panose="020F0502020204030204" pitchFamily="34" charset="0"/>
                <a:cs typeface="Times New Roman" panose="02020603050405020304" pitchFamily="18" charset="0"/>
              </a:rPr>
              <a:t>). London: Arnold.</a:t>
            </a:r>
            <a:endParaRPr lang="el-GR" sz="1800" dirty="0">
              <a:effectLst/>
              <a:latin typeface="+mj-lt"/>
              <a:ea typeface="Calibri" panose="020F0502020204030204" pitchFamily="34" charset="0"/>
              <a:cs typeface="Times New Roman" panose="02020603050405020304" pitchFamily="18" charset="0"/>
            </a:endParaRPr>
          </a:p>
          <a:p>
            <a:pPr marL="180340" indent="-180340" algn="just">
              <a:lnSpc>
                <a:spcPct val="107000"/>
              </a:lnSpc>
              <a:spcAft>
                <a:spcPts val="800"/>
              </a:spcAft>
            </a:pPr>
            <a:r>
              <a:rPr lang="en-US" sz="1800" dirty="0">
                <a:effectLst/>
                <a:latin typeface="+mj-lt"/>
                <a:ea typeface="Calibri" panose="020F0502020204030204" pitchFamily="34" charset="0"/>
              </a:rPr>
              <a:t>Jaworski, A. &amp; Thurlow, C. 2009. Taking an elitist stance: Ideology and the discursive production of social distinction. </a:t>
            </a:r>
            <a:r>
              <a:rPr lang="el-GR" sz="1800" dirty="0">
                <a:effectLst/>
                <a:latin typeface="+mj-lt"/>
                <a:ea typeface="Calibri" panose="020F0502020204030204" pitchFamily="34" charset="0"/>
              </a:rPr>
              <a:t>Στο Α</a:t>
            </a:r>
            <a:r>
              <a:rPr lang="en-US" sz="1800" dirty="0">
                <a:effectLst/>
                <a:latin typeface="+mj-lt"/>
                <a:ea typeface="Calibri" panose="020F0502020204030204" pitchFamily="34" charset="0"/>
              </a:rPr>
              <a:t>. Jaffe (</a:t>
            </a:r>
            <a:r>
              <a:rPr lang="el-GR" sz="1800" dirty="0" err="1">
                <a:effectLst/>
                <a:latin typeface="+mj-lt"/>
                <a:ea typeface="Calibri" panose="020F0502020204030204" pitchFamily="34" charset="0"/>
              </a:rPr>
              <a:t>επιμ</a:t>
            </a:r>
            <a:r>
              <a:rPr lang="en-US" sz="1800" dirty="0">
                <a:effectLst/>
                <a:latin typeface="+mj-lt"/>
                <a:ea typeface="Calibri" panose="020F0502020204030204" pitchFamily="34" charset="0"/>
              </a:rPr>
              <a:t>.), </a:t>
            </a:r>
            <a:r>
              <a:rPr lang="en-US" sz="1800" i="1" dirty="0">
                <a:effectLst/>
                <a:latin typeface="+mj-lt"/>
                <a:ea typeface="Calibri" panose="020F0502020204030204" pitchFamily="34" charset="0"/>
              </a:rPr>
              <a:t>Stance: Sociolinguistic Perspectives</a:t>
            </a:r>
            <a:r>
              <a:rPr lang="en-US" sz="1800" dirty="0">
                <a:effectLst/>
                <a:latin typeface="+mj-lt"/>
                <a:ea typeface="Calibri" panose="020F0502020204030204" pitchFamily="34" charset="0"/>
              </a:rPr>
              <a:t>, 195-226. New York: Oxford University Press</a:t>
            </a:r>
            <a:r>
              <a:rPr lang="el-GR" dirty="0">
                <a:latin typeface="+mj-lt"/>
                <a:ea typeface="Calibri" panose="020F0502020204030204" pitchFamily="34" charset="0"/>
                <a:cs typeface="Times New Roman" panose="02020603050405020304" pitchFamily="18" charset="0"/>
              </a:rPr>
              <a:t>.</a:t>
            </a:r>
          </a:p>
          <a:p>
            <a:pPr marL="180340" indent="-180340" algn="just">
              <a:lnSpc>
                <a:spcPct val="107000"/>
              </a:lnSpc>
              <a:spcAft>
                <a:spcPts val="800"/>
              </a:spcAft>
            </a:pPr>
            <a:r>
              <a:rPr lang="en-GB" dirty="0">
                <a:latin typeface="+mj-lt"/>
                <a:ea typeface="Calibri" panose="020F0502020204030204" pitchFamily="34" charset="0"/>
                <a:cs typeface="Times New Roman" panose="02020603050405020304" pitchFamily="18" charset="0"/>
              </a:rPr>
              <a:t> Reisigl, M. &amp; </a:t>
            </a:r>
            <a:r>
              <a:rPr lang="en-GB" dirty="0" err="1">
                <a:latin typeface="+mj-lt"/>
                <a:ea typeface="Calibri" panose="020F0502020204030204" pitchFamily="34" charset="0"/>
                <a:cs typeface="Times New Roman" panose="02020603050405020304" pitchFamily="18" charset="0"/>
              </a:rPr>
              <a:t>Wodak</a:t>
            </a:r>
            <a:r>
              <a:rPr lang="en-GB" dirty="0">
                <a:latin typeface="+mj-lt"/>
                <a:ea typeface="Calibri" panose="020F0502020204030204" pitchFamily="34" charset="0"/>
                <a:cs typeface="Times New Roman" panose="02020603050405020304" pitchFamily="18" charset="0"/>
              </a:rPr>
              <a:t>, R. 2001. Discourse and Discrimination: </a:t>
            </a:r>
            <a:r>
              <a:rPr lang="en-GB" dirty="0" err="1">
                <a:latin typeface="+mj-lt"/>
                <a:ea typeface="Calibri" panose="020F0502020204030204" pitchFamily="34" charset="0"/>
                <a:cs typeface="Times New Roman" panose="02020603050405020304" pitchFamily="18" charset="0"/>
              </a:rPr>
              <a:t>Rhetorics</a:t>
            </a:r>
            <a:r>
              <a:rPr lang="en-GB" dirty="0">
                <a:latin typeface="+mj-lt"/>
                <a:ea typeface="Calibri" panose="020F0502020204030204" pitchFamily="34" charset="0"/>
                <a:cs typeface="Times New Roman" panose="02020603050405020304" pitchFamily="18" charset="0"/>
              </a:rPr>
              <a:t> of Racism and Anti-Semitism. London: Routledge.</a:t>
            </a:r>
            <a:endParaRPr lang="el-GR"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5966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39</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Βιβλιογραφία </a:t>
            </a:r>
            <a:endParaRPr lang="en-GB" sz="4000"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28C67185-A39D-4D08-AAA5-857D3FD1B67C}"/>
              </a:ext>
            </a:extLst>
          </p:cNvPr>
          <p:cNvSpPr txBox="1"/>
          <p:nvPr/>
        </p:nvSpPr>
        <p:spPr>
          <a:xfrm>
            <a:off x="838200" y="1442477"/>
            <a:ext cx="10400612" cy="2165145"/>
          </a:xfrm>
          <a:prstGeom prst="rect">
            <a:avLst/>
          </a:prstGeom>
          <a:noFill/>
        </p:spPr>
        <p:txBody>
          <a:bodyPr wrap="square" rtlCol="0">
            <a:spAutoFit/>
          </a:bodyPr>
          <a:lstStyle/>
          <a:p>
            <a:pPr marL="180340" indent="-180340" algn="just">
              <a:lnSpc>
                <a:spcPct val="107000"/>
              </a:lnSpc>
              <a:spcAft>
                <a:spcPts val="800"/>
              </a:spcAft>
            </a:pPr>
            <a:r>
              <a:rPr lang="en-GB" dirty="0">
                <a:latin typeface="+mj-lt"/>
                <a:ea typeface="Calibri" panose="020F0502020204030204" pitchFamily="34" charset="0"/>
                <a:cs typeface="Times New Roman" panose="02020603050405020304" pitchFamily="18" charset="0"/>
              </a:rPr>
              <a:t>Silverstein, M. 2003. Indexical order and the dialectics of sociolinguistic life. Language and Communication 23, 193-229. </a:t>
            </a:r>
            <a:endParaRPr lang="el-GR" dirty="0">
              <a:solidFill>
                <a:srgbClr val="231F20"/>
              </a:solidFill>
              <a:latin typeface="+mj-lt"/>
              <a:ea typeface="Calibri" panose="020F0502020204030204" pitchFamily="34" charset="0"/>
              <a:cs typeface="Times New Roman" panose="02020603050405020304" pitchFamily="18" charset="0"/>
            </a:endParaRPr>
          </a:p>
          <a:p>
            <a:pPr marL="180340" indent="-180340" algn="just">
              <a:lnSpc>
                <a:spcPct val="107000"/>
              </a:lnSpc>
              <a:spcAft>
                <a:spcPts val="800"/>
              </a:spcAft>
            </a:pPr>
            <a:r>
              <a:rPr lang="en-GB" sz="1800" dirty="0">
                <a:solidFill>
                  <a:srgbClr val="231F20"/>
                </a:solidFill>
                <a:effectLst/>
                <a:latin typeface="+mj-lt"/>
                <a:ea typeface="Calibri" panose="020F0502020204030204" pitchFamily="34" charset="0"/>
                <a:cs typeface="Times New Roman" panose="02020603050405020304" pitchFamily="18" charset="0"/>
              </a:rPr>
              <a:t>van Leeuwen, T. 1996. The representation of social actors. </a:t>
            </a:r>
            <a:r>
              <a:rPr lang="en-GB" sz="1800" dirty="0" err="1">
                <a:solidFill>
                  <a:srgbClr val="231F20"/>
                </a:solidFill>
                <a:effectLst/>
                <a:latin typeface="+mj-lt"/>
                <a:ea typeface="Calibri" panose="020F0502020204030204" pitchFamily="34" charset="0"/>
                <a:cs typeface="Times New Roman" panose="02020603050405020304" pitchFamily="18" charset="0"/>
              </a:rPr>
              <a:t>Στο</a:t>
            </a:r>
            <a:r>
              <a:rPr lang="en-GB" sz="1800" dirty="0">
                <a:solidFill>
                  <a:srgbClr val="231F20"/>
                </a:solidFill>
                <a:effectLst/>
                <a:latin typeface="+mj-lt"/>
                <a:ea typeface="Calibri" panose="020F0502020204030204" pitchFamily="34" charset="0"/>
                <a:cs typeface="Times New Roman" panose="02020603050405020304" pitchFamily="18" charset="0"/>
              </a:rPr>
              <a:t> C. R. Caldas </a:t>
            </a:r>
            <a:r>
              <a:rPr lang="en-GB" sz="1800" dirty="0" err="1">
                <a:solidFill>
                  <a:srgbClr val="231F20"/>
                </a:solidFill>
                <a:effectLst/>
                <a:latin typeface="+mj-lt"/>
                <a:ea typeface="Calibri" panose="020F0502020204030204" pitchFamily="34" charset="0"/>
                <a:cs typeface="Times New Roman" panose="02020603050405020304" pitchFamily="18" charset="0"/>
              </a:rPr>
              <a:t>Coulthard</a:t>
            </a:r>
            <a:r>
              <a:rPr lang="en-GB" sz="1800" dirty="0">
                <a:solidFill>
                  <a:srgbClr val="231F20"/>
                </a:solidFill>
                <a:effectLst/>
                <a:latin typeface="+mj-lt"/>
                <a:ea typeface="Calibri" panose="020F0502020204030204" pitchFamily="34" charset="0"/>
                <a:cs typeface="Times New Roman" panose="02020603050405020304" pitchFamily="18" charset="0"/>
              </a:rPr>
              <a:t> &amp; M. </a:t>
            </a:r>
            <a:r>
              <a:rPr lang="en-GB" sz="1800" dirty="0" err="1">
                <a:solidFill>
                  <a:srgbClr val="231F20"/>
                </a:solidFill>
                <a:effectLst/>
                <a:latin typeface="+mj-lt"/>
                <a:ea typeface="Calibri" panose="020F0502020204030204" pitchFamily="34" charset="0"/>
                <a:cs typeface="Times New Roman" panose="02020603050405020304" pitchFamily="18" charset="0"/>
              </a:rPr>
              <a:t>Coulthard</a:t>
            </a:r>
            <a:r>
              <a:rPr lang="en-GB" sz="1800" dirty="0">
                <a:solidFill>
                  <a:srgbClr val="231F20"/>
                </a:solidFill>
                <a:effectLst/>
                <a:latin typeface="+mj-lt"/>
                <a:ea typeface="Calibri" panose="020F0502020204030204" pitchFamily="34" charset="0"/>
                <a:cs typeface="Times New Roman" panose="02020603050405020304" pitchFamily="18" charset="0"/>
              </a:rPr>
              <a:t> (επ</a:t>
            </a:r>
            <a:r>
              <a:rPr lang="en-GB" sz="1800" dirty="0" err="1">
                <a:solidFill>
                  <a:srgbClr val="231F20"/>
                </a:solidFill>
                <a:effectLst/>
                <a:latin typeface="+mj-lt"/>
                <a:ea typeface="Calibri" panose="020F0502020204030204" pitchFamily="34" charset="0"/>
                <a:cs typeface="Times New Roman" panose="02020603050405020304" pitchFamily="18" charset="0"/>
              </a:rPr>
              <a:t>ιμ</a:t>
            </a:r>
            <a:r>
              <a:rPr lang="en-GB" sz="1800" dirty="0">
                <a:solidFill>
                  <a:srgbClr val="231F20"/>
                </a:solidFill>
                <a:effectLst/>
                <a:latin typeface="+mj-lt"/>
                <a:ea typeface="Calibri" panose="020F0502020204030204" pitchFamily="34" charset="0"/>
                <a:cs typeface="Times New Roman" panose="02020603050405020304" pitchFamily="18" charset="0"/>
              </a:rPr>
              <a:t>.), Texts and Practices: Readings in Critical Discourse Analysis, ‪ 32-70. London: Routledge.‬‬‬‬‬‬‬‬‬‬‬‬‬‬‬‬‬‬‬‬‬‬‬‬‬‬‬‬‬‬‬‬‬‬‬‬‬‬‬‬‬‬‬‬‬‬‬‬‬‬‬‬</a:t>
            </a:r>
            <a:endParaRPr lang="el-GR" dirty="0">
              <a:latin typeface="+mj-lt"/>
              <a:ea typeface="Calibri" panose="020F0502020204030204" pitchFamily="34" charset="0"/>
              <a:cs typeface="Times New Roman" panose="02020603050405020304" pitchFamily="18" charset="0"/>
            </a:endParaRPr>
          </a:p>
          <a:p>
            <a:pPr marL="180340" indent="-180340" algn="just">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Vertovec, S. 2007. Super-diversity and its implications. </a:t>
            </a:r>
            <a:r>
              <a:rPr lang="en-US" sz="1800" i="1" dirty="0">
                <a:effectLst/>
                <a:latin typeface="+mj-lt"/>
                <a:ea typeface="Calibri" panose="020F0502020204030204" pitchFamily="34" charset="0"/>
                <a:cs typeface="Times New Roman" panose="02020603050405020304" pitchFamily="18" charset="0"/>
              </a:rPr>
              <a:t>Ethnic and Racial Studies</a:t>
            </a:r>
            <a:r>
              <a:rPr lang="en-US" sz="1800" dirty="0">
                <a:effectLst/>
                <a:latin typeface="+mj-lt"/>
                <a:ea typeface="Calibri" panose="020F0502020204030204" pitchFamily="34" charset="0"/>
                <a:cs typeface="Times New Roman" panose="02020603050405020304" pitchFamily="18" charset="0"/>
              </a:rPr>
              <a:t> 30(6), 1024-1054. </a:t>
            </a:r>
            <a:endParaRPr lang="el-GR" dirty="0">
              <a:solidFill>
                <a:srgbClr val="231F20"/>
              </a:solidFill>
              <a:latin typeface="+mj-lt"/>
              <a:ea typeface="Calibri" panose="020F0502020204030204" pitchFamily="34" charset="0"/>
              <a:cs typeface="Times New Roman" panose="02020603050405020304" pitchFamily="18" charset="0"/>
            </a:endParaRPr>
          </a:p>
          <a:p>
            <a:pPr marL="180340" indent="-180340" algn="just">
              <a:lnSpc>
                <a:spcPct val="107000"/>
              </a:lnSpc>
              <a:spcAft>
                <a:spcPts val="800"/>
              </a:spcAft>
            </a:pPr>
            <a:r>
              <a:rPr lang="en-GB" sz="1800" dirty="0">
                <a:solidFill>
                  <a:srgbClr val="231F20"/>
                </a:solidFill>
                <a:effectLst/>
                <a:latin typeface="+mj-lt"/>
                <a:ea typeface="Calibri" panose="020F0502020204030204" pitchFamily="34" charset="0"/>
                <a:cs typeface="Times New Roman" panose="02020603050405020304" pitchFamily="18" charset="0"/>
              </a:rPr>
              <a:t>Weaver, S. 2016. The Rhetoric of Racist </a:t>
            </a:r>
            <a:r>
              <a:rPr lang="en-GB" sz="1800" dirty="0" err="1">
                <a:solidFill>
                  <a:srgbClr val="231F20"/>
                </a:solidFill>
                <a:effectLst/>
                <a:latin typeface="+mj-lt"/>
                <a:ea typeface="Calibri" panose="020F0502020204030204" pitchFamily="34" charset="0"/>
                <a:cs typeface="Times New Roman" panose="02020603050405020304" pitchFamily="18" charset="0"/>
              </a:rPr>
              <a:t>Humor</a:t>
            </a:r>
            <a:r>
              <a:rPr lang="en-GB" sz="1800" dirty="0">
                <a:solidFill>
                  <a:srgbClr val="231F20"/>
                </a:solidFill>
                <a:effectLst/>
                <a:latin typeface="+mj-lt"/>
                <a:ea typeface="Calibri" panose="020F0502020204030204" pitchFamily="34" charset="0"/>
                <a:cs typeface="Times New Roman" panose="02020603050405020304" pitchFamily="18" charset="0"/>
              </a:rPr>
              <a:t>: US, UK and Global Race Joking. London: Routledge.</a:t>
            </a:r>
          </a:p>
        </p:txBody>
      </p:sp>
    </p:spTree>
    <p:extLst>
      <p:ext uri="{BB962C8B-B14F-4D97-AF65-F5344CB8AC3E}">
        <p14:creationId xmlns:p14="http://schemas.microsoft.com/office/powerpoint/2010/main" val="344663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dirty="0"/>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4</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Δομή παρουσίασης</a:t>
            </a:r>
            <a:endParaRPr lang="en-GB" sz="4000"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28C67185-A39D-4D08-AAA5-857D3FD1B67C}"/>
              </a:ext>
            </a:extLst>
          </p:cNvPr>
          <p:cNvSpPr txBox="1"/>
          <p:nvPr/>
        </p:nvSpPr>
        <p:spPr>
          <a:xfrm>
            <a:off x="838200" y="1442477"/>
            <a:ext cx="10400612" cy="2805063"/>
          </a:xfrm>
          <a:prstGeom prst="rect">
            <a:avLst/>
          </a:prstGeom>
          <a:noFill/>
        </p:spPr>
        <p:txBody>
          <a:bodyPr wrap="square" rtlCol="0">
            <a:spAutoFit/>
          </a:bodyPr>
          <a:lstStyle/>
          <a:p>
            <a:pPr marL="342900" indent="-342900">
              <a:lnSpc>
                <a:spcPct val="150000"/>
              </a:lnSpc>
              <a:buClr>
                <a:srgbClr val="700000"/>
              </a:buClr>
              <a:buFont typeface="Didact Gothic" panose="00000500000000000000" pitchFamily="2" charset="0"/>
              <a:buChar char="‣"/>
            </a:pPr>
            <a:r>
              <a:rPr lang="el-GR" sz="2400" dirty="0">
                <a:effectLst>
                  <a:outerShdw blurRad="38100" dist="38100" dir="2700000" algn="tl">
                    <a:srgbClr val="000000">
                      <a:alpha val="43137"/>
                    </a:srgbClr>
                  </a:outerShdw>
                </a:effectLst>
                <a:latin typeface="+mj-lt"/>
              </a:rPr>
              <a:t>Θεωρητικό πλαίσιο</a:t>
            </a:r>
            <a:r>
              <a:rPr lang="el-GR" sz="2400" dirty="0">
                <a:latin typeface="+mj-lt"/>
              </a:rPr>
              <a:t>: Κυρίαρχοι Λόγοι και περικείμενο μελέτης</a:t>
            </a:r>
          </a:p>
          <a:p>
            <a:pPr marL="342900" indent="-342900">
              <a:lnSpc>
                <a:spcPct val="150000"/>
              </a:lnSpc>
              <a:buClr>
                <a:srgbClr val="700000"/>
              </a:buClr>
              <a:buFont typeface="Didact Gothic" panose="00000500000000000000" pitchFamily="2" charset="0"/>
              <a:buChar char="‣"/>
            </a:pPr>
            <a:r>
              <a:rPr lang="el-GR" sz="2400" dirty="0">
                <a:effectLst>
                  <a:outerShdw blurRad="38100" dist="38100" dir="2700000" algn="tl">
                    <a:srgbClr val="000000">
                      <a:alpha val="43137"/>
                    </a:srgbClr>
                  </a:outerShdw>
                </a:effectLst>
                <a:latin typeface="+mj-lt"/>
              </a:rPr>
              <a:t>Μεθοδολογία της έρευνας</a:t>
            </a:r>
            <a:r>
              <a:rPr lang="el-GR" sz="2400" dirty="0">
                <a:latin typeface="+mj-lt"/>
              </a:rPr>
              <a:t>: σύνθεση προσεγγίσεων, στρατηγικές λόγου, εργαλεία ανάλυσης </a:t>
            </a:r>
          </a:p>
          <a:p>
            <a:pPr marL="342900" indent="-342900">
              <a:lnSpc>
                <a:spcPct val="150000"/>
              </a:lnSpc>
              <a:buClr>
                <a:srgbClr val="700000"/>
              </a:buClr>
              <a:buFont typeface="Didact Gothic" panose="00000500000000000000" pitchFamily="2" charset="0"/>
              <a:buChar char="‣"/>
            </a:pPr>
            <a:r>
              <a:rPr lang="el-GR" sz="2400" dirty="0">
                <a:effectLst>
                  <a:outerShdw blurRad="38100" dist="38100" dir="2700000" algn="tl">
                    <a:srgbClr val="000000">
                      <a:alpha val="43137"/>
                    </a:srgbClr>
                  </a:outerShdw>
                </a:effectLst>
                <a:latin typeface="+mj-lt"/>
              </a:rPr>
              <a:t>Ανάλυση Υλικού </a:t>
            </a:r>
            <a:r>
              <a:rPr lang="el-GR" sz="2400" dirty="0">
                <a:latin typeface="+mj-lt"/>
              </a:rPr>
              <a:t>(έμφαση στα εργαλεία που αναδεικνύουν τον ελιτισμό)</a:t>
            </a:r>
          </a:p>
          <a:p>
            <a:pPr marL="342900" indent="-342900">
              <a:lnSpc>
                <a:spcPct val="150000"/>
              </a:lnSpc>
              <a:buClr>
                <a:srgbClr val="700000"/>
              </a:buClr>
              <a:buFont typeface="Didact Gothic" panose="00000500000000000000" pitchFamily="2" charset="0"/>
              <a:buChar char="‣"/>
            </a:pPr>
            <a:r>
              <a:rPr lang="el-GR" sz="2400" dirty="0">
                <a:effectLst>
                  <a:outerShdw blurRad="38100" dist="38100" dir="2700000" algn="tl">
                    <a:srgbClr val="000000">
                      <a:alpha val="43137"/>
                    </a:srgbClr>
                  </a:outerShdw>
                </a:effectLst>
                <a:latin typeface="+mj-lt"/>
              </a:rPr>
              <a:t>Συμπεράσματα</a:t>
            </a:r>
          </a:p>
        </p:txBody>
      </p:sp>
    </p:spTree>
    <p:extLst>
      <p:ext uri="{BB962C8B-B14F-4D97-AF65-F5344CB8AC3E}">
        <p14:creationId xmlns:p14="http://schemas.microsoft.com/office/powerpoint/2010/main" val="363074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93EA01-541F-487A-ABD0-99BB208122CB}"/>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29DD8566-DD95-405D-86DC-2E2666382B5E}"/>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9748B5C-5B2B-4EAE-B0B0-DAF897718303}"/>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117CE380-2AE8-4D4A-81F2-50408B7B305C}"/>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31BC74FC-4851-443F-9E5F-0FA7C25E853B}"/>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40</a:t>
            </a:fld>
            <a:endParaRPr lang="en-GB"/>
          </a:p>
        </p:txBody>
      </p:sp>
      <p:sp>
        <p:nvSpPr>
          <p:cNvPr id="7" name="TextBox 6">
            <a:extLst>
              <a:ext uri="{FF2B5EF4-FFF2-40B4-BE49-F238E27FC236}">
                <a16:creationId xmlns:a16="http://schemas.microsoft.com/office/drawing/2014/main" id="{71FDA993-2E37-49FB-A0CA-46D37DA69048}"/>
              </a:ext>
            </a:extLst>
          </p:cNvPr>
          <p:cNvSpPr txBox="1"/>
          <p:nvPr/>
        </p:nvSpPr>
        <p:spPr>
          <a:xfrm>
            <a:off x="2192148" y="2584589"/>
            <a:ext cx="7807703"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4000" dirty="0">
                <a:solidFill>
                  <a:prstClr val="black"/>
                </a:solidFill>
                <a:effectLst>
                  <a:outerShdw blurRad="38100" dist="38100" dir="2700000" algn="tl">
                    <a:srgbClr val="000000">
                      <a:alpha val="43137"/>
                    </a:srgbClr>
                  </a:outerShdw>
                </a:effectLst>
                <a:latin typeface="+mj-lt"/>
              </a:rPr>
              <a:t>Ευχαριστώ για τον χρόνο σας!</a:t>
            </a:r>
            <a:endParaRPr kumimoji="0" lang="en-GB"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j-lt"/>
              <a:ea typeface="+mn-ea"/>
              <a:cs typeface="+mn-cs"/>
            </a:endParaRPr>
          </a:p>
        </p:txBody>
      </p:sp>
      <p:cxnSp>
        <p:nvCxnSpPr>
          <p:cNvPr id="8" name="Straight Connector 7">
            <a:extLst>
              <a:ext uri="{FF2B5EF4-FFF2-40B4-BE49-F238E27FC236}">
                <a16:creationId xmlns:a16="http://schemas.microsoft.com/office/drawing/2014/main" id="{348AF749-CB02-4958-B070-672EA56AD2F2}"/>
              </a:ext>
            </a:extLst>
          </p:cNvPr>
          <p:cNvCxnSpPr>
            <a:cxnSpLocks/>
          </p:cNvCxnSpPr>
          <p:nvPr/>
        </p:nvCxnSpPr>
        <p:spPr>
          <a:xfrm>
            <a:off x="1856741" y="3429000"/>
            <a:ext cx="8277160"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967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93EA01-541F-487A-ABD0-99BB208122CB}"/>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29DD8566-DD95-405D-86DC-2E2666382B5E}"/>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9748B5C-5B2B-4EAE-B0B0-DAF897718303}"/>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117CE380-2AE8-4D4A-81F2-50408B7B305C}"/>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31BC74FC-4851-443F-9E5F-0FA7C25E853B}"/>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5</a:t>
            </a:fld>
            <a:endParaRPr lang="en-GB"/>
          </a:p>
        </p:txBody>
      </p:sp>
      <p:sp>
        <p:nvSpPr>
          <p:cNvPr id="7" name="TextBox 6">
            <a:extLst>
              <a:ext uri="{FF2B5EF4-FFF2-40B4-BE49-F238E27FC236}">
                <a16:creationId xmlns:a16="http://schemas.microsoft.com/office/drawing/2014/main" id="{71FDA993-2E37-49FB-A0CA-46D37DA69048}"/>
              </a:ext>
            </a:extLst>
          </p:cNvPr>
          <p:cNvSpPr txBox="1"/>
          <p:nvPr/>
        </p:nvSpPr>
        <p:spPr>
          <a:xfrm>
            <a:off x="2192148" y="2418541"/>
            <a:ext cx="7807703"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5400" dirty="0">
                <a:solidFill>
                  <a:prstClr val="black"/>
                </a:solidFill>
                <a:effectLst>
                  <a:outerShdw blurRad="38100" dist="38100" dir="2700000" algn="tl">
                    <a:srgbClr val="000000">
                      <a:alpha val="43137"/>
                    </a:srgbClr>
                  </a:outerShdw>
                </a:effectLst>
                <a:latin typeface="+mj-lt"/>
              </a:rPr>
              <a:t>Θεωρητικό Πλαίσιο</a:t>
            </a:r>
            <a:endParaRPr kumimoji="0" lang="en-GB"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j-lt"/>
              <a:ea typeface="+mn-ea"/>
              <a:cs typeface="+mn-cs"/>
            </a:endParaRPr>
          </a:p>
        </p:txBody>
      </p:sp>
      <p:cxnSp>
        <p:nvCxnSpPr>
          <p:cNvPr id="8" name="Straight Connector 7">
            <a:extLst>
              <a:ext uri="{FF2B5EF4-FFF2-40B4-BE49-F238E27FC236}">
                <a16:creationId xmlns:a16="http://schemas.microsoft.com/office/drawing/2014/main" id="{348AF749-CB02-4958-B070-672EA56AD2F2}"/>
              </a:ext>
            </a:extLst>
          </p:cNvPr>
          <p:cNvCxnSpPr>
            <a:cxnSpLocks/>
          </p:cNvCxnSpPr>
          <p:nvPr/>
        </p:nvCxnSpPr>
        <p:spPr>
          <a:xfrm>
            <a:off x="1856741" y="3429000"/>
            <a:ext cx="8277160"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74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6</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199"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Κυρίαρχοι Λόγοι </a:t>
            </a:r>
            <a:endParaRPr lang="en-GB" sz="4000"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28C67185-A39D-4D08-AAA5-857D3FD1B67C}"/>
              </a:ext>
            </a:extLst>
          </p:cNvPr>
          <p:cNvSpPr txBox="1"/>
          <p:nvPr/>
        </p:nvSpPr>
        <p:spPr>
          <a:xfrm>
            <a:off x="838200" y="1442477"/>
            <a:ext cx="10673080" cy="3913059"/>
          </a:xfrm>
          <a:prstGeom prst="rect">
            <a:avLst/>
          </a:prstGeom>
          <a:noFill/>
        </p:spPr>
        <p:txBody>
          <a:bodyPr wrap="square" rtlCol="0">
            <a:spAutoFit/>
          </a:bodyPr>
          <a:lstStyle/>
          <a:p>
            <a:pPr marL="342900" indent="-342900">
              <a:lnSpc>
                <a:spcPct val="150000"/>
              </a:lnSpc>
              <a:buClr>
                <a:srgbClr val="700000"/>
              </a:buClr>
              <a:buFont typeface="Didact Gothic" panose="00000500000000000000" pitchFamily="2" charset="0"/>
              <a:buChar char="‣"/>
            </a:pPr>
            <a:r>
              <a:rPr lang="el-GR" sz="2400" dirty="0">
                <a:latin typeface="+mj-lt"/>
              </a:rPr>
              <a:t>Ευρύτερο πλαίσιο: </a:t>
            </a:r>
            <a:r>
              <a:rPr lang="el-GR" sz="2400" b="1" dirty="0">
                <a:latin typeface="+mj-lt"/>
              </a:rPr>
              <a:t>Κριτική Ανάλυση Λόγου</a:t>
            </a:r>
          </a:p>
          <a:p>
            <a:pPr marL="342900" indent="-342900">
              <a:lnSpc>
                <a:spcPct val="150000"/>
              </a:lnSpc>
              <a:buClr>
                <a:srgbClr val="700000"/>
              </a:buClr>
              <a:buFont typeface="Didact Gothic" panose="00000500000000000000" pitchFamily="2" charset="0"/>
              <a:buChar char="‣"/>
            </a:pPr>
            <a:r>
              <a:rPr lang="el-GR" sz="2400" dirty="0">
                <a:latin typeface="+mj-lt"/>
              </a:rPr>
              <a:t>Ρητός και άρρητος ρατσισμός </a:t>
            </a:r>
            <a:r>
              <a:rPr lang="el-GR" sz="2400" dirty="0">
                <a:latin typeface="Times New Roman" panose="02020603050405020304" pitchFamily="18" charset="0"/>
                <a:cs typeface="Times New Roman" panose="02020603050405020304" pitchFamily="18" charset="0"/>
              </a:rPr>
              <a:t>→</a:t>
            </a:r>
            <a:r>
              <a:rPr lang="el-GR" sz="2400" dirty="0">
                <a:cs typeface="Times New Roman" panose="02020603050405020304" pitchFamily="18" charset="0"/>
              </a:rPr>
              <a:t> </a:t>
            </a:r>
            <a:r>
              <a:rPr lang="el-GR" sz="2400" b="1" i="1" dirty="0">
                <a:latin typeface="+mj-lt"/>
                <a:cs typeface="Times New Roman" panose="02020603050405020304" pitchFamily="18" charset="0"/>
              </a:rPr>
              <a:t>ρατσιστικός λόγος</a:t>
            </a:r>
            <a:endParaRPr lang="en-GB" sz="2400" b="1" i="1" dirty="0">
              <a:latin typeface="+mj-lt"/>
              <a:cs typeface="Times New Roman" panose="02020603050405020304" pitchFamily="18" charset="0"/>
            </a:endParaRPr>
          </a:p>
          <a:p>
            <a:pPr marL="342900" indent="-342900">
              <a:lnSpc>
                <a:spcPct val="150000"/>
              </a:lnSpc>
              <a:buClr>
                <a:srgbClr val="700000"/>
              </a:buClr>
              <a:buFont typeface="Didact Gothic" panose="00000500000000000000" pitchFamily="2" charset="0"/>
              <a:buChar char="‣"/>
            </a:pPr>
            <a:r>
              <a:rPr lang="el-GR" sz="2400" dirty="0">
                <a:latin typeface="+mj-lt"/>
                <a:cs typeface="Times New Roman" panose="02020603050405020304" pitchFamily="18" charset="0"/>
              </a:rPr>
              <a:t>Αντίλογος: πλέγμα </a:t>
            </a:r>
            <a:r>
              <a:rPr lang="el-GR" sz="2400" dirty="0" err="1">
                <a:latin typeface="+mj-lt"/>
                <a:cs typeface="Times New Roman" panose="02020603050405020304" pitchFamily="18" charset="0"/>
              </a:rPr>
              <a:t>αντι</a:t>
            </a:r>
            <a:r>
              <a:rPr lang="el-GR" sz="2400" dirty="0">
                <a:latin typeface="+mj-lt"/>
                <a:cs typeface="Times New Roman" panose="02020603050405020304" pitchFamily="18" charset="0"/>
              </a:rPr>
              <a:t>-λόγων για αποδοχή διαφορών, αμφισβήτηση διακρίσεων και σχέσεων εξουσίας </a:t>
            </a:r>
            <a:r>
              <a:rPr lang="el-GR" sz="2400" dirty="0">
                <a:latin typeface="Times New Roman" panose="02020603050405020304" pitchFamily="18" charset="0"/>
                <a:cs typeface="Times New Roman" panose="02020603050405020304" pitchFamily="18" charset="0"/>
              </a:rPr>
              <a:t>→ </a:t>
            </a:r>
            <a:r>
              <a:rPr lang="el-GR" sz="2400" b="1" i="1" dirty="0">
                <a:latin typeface="+mj-lt"/>
                <a:cs typeface="Times New Roman" panose="02020603050405020304" pitchFamily="18" charset="0"/>
              </a:rPr>
              <a:t>αντιρατσιστικός λόγος</a:t>
            </a:r>
          </a:p>
          <a:p>
            <a:pPr>
              <a:lnSpc>
                <a:spcPct val="150000"/>
              </a:lnSpc>
              <a:buClr>
                <a:srgbClr val="700000"/>
              </a:buClr>
            </a:pPr>
            <a:endParaRPr lang="el-GR" sz="2400" b="1" i="1" dirty="0">
              <a:latin typeface="+mj-lt"/>
              <a:cs typeface="Times New Roman" panose="02020603050405020304" pitchFamily="18" charset="0"/>
            </a:endParaRPr>
          </a:p>
          <a:p>
            <a:pPr marL="342900" indent="-342900">
              <a:lnSpc>
                <a:spcPct val="150000"/>
              </a:lnSpc>
              <a:buClr>
                <a:srgbClr val="700000"/>
              </a:buClr>
              <a:buFont typeface="Didact Gothic" panose="00000500000000000000" pitchFamily="2" charset="0"/>
              <a:buChar char="‣"/>
            </a:pPr>
            <a:r>
              <a:rPr lang="el-GR" sz="2400" b="1" i="1" dirty="0">
                <a:latin typeface="+mj-lt"/>
                <a:cs typeface="Times New Roman" panose="02020603050405020304" pitchFamily="18" charset="0"/>
              </a:rPr>
              <a:t>Ρευστός ρατσισμός </a:t>
            </a:r>
            <a:r>
              <a:rPr lang="el-GR" sz="2000" dirty="0">
                <a:latin typeface="+mj-lt"/>
                <a:cs typeface="Times New Roman" panose="02020603050405020304" pitchFamily="18" charset="0"/>
              </a:rPr>
              <a:t>(</a:t>
            </a:r>
            <a:r>
              <a:rPr lang="en-GB" sz="2000" dirty="0">
                <a:latin typeface="+mj-lt"/>
                <a:cs typeface="Times New Roman" panose="02020603050405020304" pitchFamily="18" charset="0"/>
              </a:rPr>
              <a:t>Weaver 2016</a:t>
            </a:r>
            <a:r>
              <a:rPr lang="el-GR" sz="2000" dirty="0">
                <a:latin typeface="+mj-lt"/>
                <a:cs typeface="Times New Roman" panose="02020603050405020304" pitchFamily="18" charset="0"/>
              </a:rPr>
              <a:t>)</a:t>
            </a:r>
            <a:r>
              <a:rPr lang="el-GR" sz="2400" b="1" dirty="0">
                <a:latin typeface="+mj-lt"/>
                <a:cs typeface="Times New Roman" panose="02020603050405020304" pitchFamily="18" charset="0"/>
              </a:rPr>
              <a:t>:</a:t>
            </a:r>
            <a:r>
              <a:rPr lang="el-GR" sz="2400" dirty="0">
                <a:latin typeface="+mj-lt"/>
                <a:cs typeface="Times New Roman" panose="02020603050405020304" pitchFamily="18" charset="0"/>
              </a:rPr>
              <a:t> κεκαλυμμένη μορφή ρατσισμού εντός αντιρατσιστικού λόγου</a:t>
            </a:r>
            <a:endParaRPr lang="en-GB" sz="2400" dirty="0">
              <a:latin typeface="+mj-lt"/>
              <a:cs typeface="Times New Roman" panose="02020603050405020304" pitchFamily="18" charset="0"/>
            </a:endParaRPr>
          </a:p>
        </p:txBody>
      </p:sp>
    </p:spTree>
    <p:extLst>
      <p:ext uri="{BB962C8B-B14F-4D97-AF65-F5344CB8AC3E}">
        <p14:creationId xmlns:p14="http://schemas.microsoft.com/office/powerpoint/2010/main" val="383126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7</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200"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Περικείμενο μελέτης</a:t>
            </a:r>
            <a:endParaRPr lang="en-GB" sz="4000" dirty="0">
              <a:effectLst>
                <a:outerShdw blurRad="38100" dist="38100" dir="2700000" algn="tl">
                  <a:srgbClr val="000000">
                    <a:alpha val="43137"/>
                  </a:srgbClr>
                </a:outerShdw>
              </a:effectLst>
              <a:latin typeface="+mj-lt"/>
            </a:endParaRPr>
          </a:p>
        </p:txBody>
      </p:sp>
      <p:sp>
        <p:nvSpPr>
          <p:cNvPr id="9" name="TextBox 8">
            <a:extLst>
              <a:ext uri="{FF2B5EF4-FFF2-40B4-BE49-F238E27FC236}">
                <a16:creationId xmlns:a16="http://schemas.microsoft.com/office/drawing/2014/main" id="{28C67185-A39D-4D08-AAA5-857D3FD1B67C}"/>
              </a:ext>
            </a:extLst>
          </p:cNvPr>
          <p:cNvSpPr txBox="1"/>
          <p:nvPr/>
        </p:nvSpPr>
        <p:spPr>
          <a:xfrm>
            <a:off x="838200" y="1198770"/>
            <a:ext cx="10665542" cy="5021055"/>
          </a:xfrm>
          <a:prstGeom prst="rect">
            <a:avLst/>
          </a:prstGeom>
          <a:noFill/>
        </p:spPr>
        <p:txBody>
          <a:bodyPr wrap="square" rtlCol="0">
            <a:spAutoFit/>
          </a:bodyPr>
          <a:lstStyle/>
          <a:p>
            <a:pPr marL="342900" indent="-342900">
              <a:lnSpc>
                <a:spcPct val="150000"/>
              </a:lnSpc>
              <a:buClr>
                <a:srgbClr val="700000"/>
              </a:buClr>
              <a:buFont typeface="Didact Gothic" panose="00000500000000000000" pitchFamily="2" charset="0"/>
              <a:buChar char="‣"/>
            </a:pPr>
            <a:r>
              <a:rPr lang="el-GR" sz="2400" b="1" i="1" dirty="0">
                <a:latin typeface="+mj-lt"/>
                <a:cs typeface="Times New Roman" panose="02020603050405020304" pitchFamily="18" charset="0"/>
              </a:rPr>
              <a:t>Υπερποικιλότητα</a:t>
            </a:r>
            <a:r>
              <a:rPr lang="el-GR" sz="2400" dirty="0">
                <a:latin typeface="+mj-lt"/>
                <a:cs typeface="Times New Roman" panose="02020603050405020304" pitchFamily="18" charset="0"/>
              </a:rPr>
              <a:t> (</a:t>
            </a:r>
            <a:r>
              <a:rPr lang="en-GB" sz="2400" dirty="0">
                <a:latin typeface="+mj-lt"/>
                <a:cs typeface="Times New Roman" panose="02020603050405020304" pitchFamily="18" charset="0"/>
              </a:rPr>
              <a:t>superdiversity)</a:t>
            </a:r>
            <a:r>
              <a:rPr lang="en-GB" sz="2400" b="1" dirty="0">
                <a:latin typeface="+mj-lt"/>
                <a:cs typeface="Times New Roman" panose="02020603050405020304" pitchFamily="18" charset="0"/>
              </a:rPr>
              <a:t> </a:t>
            </a:r>
            <a:r>
              <a:rPr lang="en-GB" sz="2000" dirty="0">
                <a:latin typeface="+mj-lt"/>
              </a:rPr>
              <a:t>(Vertovec 2007·</a:t>
            </a:r>
            <a:r>
              <a:rPr lang="el-GR" sz="2000" dirty="0">
                <a:latin typeface="+mj-lt"/>
              </a:rPr>
              <a:t> </a:t>
            </a:r>
            <a:r>
              <a:rPr lang="en-GB" sz="2000" dirty="0">
                <a:latin typeface="+mj-lt"/>
              </a:rPr>
              <a:t>Blommaert &amp; Rampton 2011)</a:t>
            </a:r>
            <a:endParaRPr lang="el-GR" sz="2000" b="1" dirty="0">
              <a:latin typeface="+mj-lt"/>
              <a:cs typeface="Times New Roman" panose="02020603050405020304" pitchFamily="18" charset="0"/>
            </a:endParaRPr>
          </a:p>
          <a:p>
            <a:pPr marL="342900" indent="-342900">
              <a:lnSpc>
                <a:spcPct val="150000"/>
              </a:lnSpc>
              <a:buClr>
                <a:srgbClr val="700000"/>
              </a:buClr>
              <a:buFont typeface="Didact Gothic" panose="00000500000000000000" pitchFamily="2" charset="0"/>
              <a:buChar char="‣"/>
            </a:pPr>
            <a:r>
              <a:rPr lang="el-GR" sz="2400" b="1" dirty="0">
                <a:latin typeface="+mj-lt"/>
                <a:cs typeface="Times New Roman" panose="02020603050405020304" pitchFamily="18" charset="0"/>
              </a:rPr>
              <a:t>Πολυγλωσσία &amp; </a:t>
            </a:r>
            <a:r>
              <a:rPr lang="el-GR" sz="2400" b="1" dirty="0" err="1">
                <a:latin typeface="+mj-lt"/>
                <a:cs typeface="Times New Roman" panose="02020603050405020304" pitchFamily="18" charset="0"/>
              </a:rPr>
              <a:t>πολυπολιτισμικότητα</a:t>
            </a:r>
            <a:endParaRPr lang="el-GR" sz="2400" dirty="0">
              <a:latin typeface="+mj-lt"/>
              <a:cs typeface="Times New Roman" panose="02020603050405020304" pitchFamily="18" charset="0"/>
            </a:endParaRPr>
          </a:p>
          <a:p>
            <a:pPr marL="800100" lvl="1" indent="-342900">
              <a:lnSpc>
                <a:spcPct val="150000"/>
              </a:lnSpc>
              <a:buClr>
                <a:srgbClr val="700000"/>
              </a:buClr>
              <a:buFont typeface="Arial" panose="020B0604020202020204" pitchFamily="34" charset="0"/>
              <a:buChar char="•"/>
            </a:pPr>
            <a:r>
              <a:rPr lang="el-GR" sz="2000" dirty="0">
                <a:latin typeface="+mj-lt"/>
                <a:cs typeface="Times New Roman" panose="02020603050405020304" pitchFamily="18" charset="0"/>
              </a:rPr>
              <a:t>Κοινωνική διγλωσσία, 2 επίσημες γλώσσες, 3 γλωσσικοί κώδικες θρησκευτικών μειονοτήτων, Αγγλική </a:t>
            </a:r>
            <a:r>
              <a:rPr lang="en-GB" sz="2000" dirty="0">
                <a:latin typeface="+mj-lt"/>
                <a:cs typeface="Times New Roman" panose="02020603050405020304" pitchFamily="18" charset="0"/>
              </a:rPr>
              <a:t>(</a:t>
            </a:r>
            <a:r>
              <a:rPr lang="el-GR" sz="2000" dirty="0">
                <a:latin typeface="+mj-lt"/>
                <a:cs typeface="Times New Roman" panose="02020603050405020304" pitchFamily="18" charset="0"/>
              </a:rPr>
              <a:t>και ως </a:t>
            </a:r>
            <a:r>
              <a:rPr lang="el-GR" sz="2000" i="1" dirty="0">
                <a:latin typeface="+mj-lt"/>
                <a:cs typeface="Times New Roman" panose="02020603050405020304" pitchFamily="18" charset="0"/>
              </a:rPr>
              <a:t>μίξη κωδίκων</a:t>
            </a:r>
            <a:r>
              <a:rPr lang="el-GR" sz="2000" dirty="0">
                <a:latin typeface="+mj-lt"/>
                <a:cs typeface="Times New Roman" panose="02020603050405020304" pitchFamily="18" charset="0"/>
              </a:rPr>
              <a:t>)</a:t>
            </a:r>
          </a:p>
          <a:p>
            <a:pPr marL="800100" lvl="1" indent="-342900">
              <a:lnSpc>
                <a:spcPct val="150000"/>
              </a:lnSpc>
              <a:buClr>
                <a:srgbClr val="700000"/>
              </a:buClr>
              <a:buFont typeface="Arial" panose="020B0604020202020204" pitchFamily="34" charset="0"/>
              <a:buChar char="•"/>
            </a:pPr>
            <a:r>
              <a:rPr kumimoji="0" lang="el-GR" sz="200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Μετανάστες από Ασία, κεντρική και ανατολική Ευρώπη, </a:t>
            </a:r>
            <a:r>
              <a:rPr lang="el-GR" sz="2000" dirty="0">
                <a:solidFill>
                  <a:prstClr val="black"/>
                </a:solidFill>
                <a:latin typeface="+mj-lt"/>
                <a:cs typeface="Times New Roman" panose="02020603050405020304" pitchFamily="18" charset="0"/>
              </a:rPr>
              <a:t>Μέση Ανατολή από το 1974 κ.ε.</a:t>
            </a:r>
            <a:endParaRPr kumimoji="0" lang="el-GR" sz="240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kumimoji="0" lang="el-GR" sz="2400" b="1"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rPr>
              <a:t>Αλλά</a:t>
            </a:r>
            <a:r>
              <a:rPr kumimoji="0" lang="el-GR" sz="240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rPr>
              <a:t>, </a:t>
            </a:r>
            <a:r>
              <a:rPr lang="el-GR" sz="2400" dirty="0">
                <a:solidFill>
                  <a:prstClr val="black"/>
                </a:solidFill>
                <a:latin typeface="Calibri Light" panose="020F0302020204030204"/>
                <a:cs typeface="Times New Roman" panose="02020603050405020304" pitchFamily="18" charset="0"/>
              </a:rPr>
              <a:t>το εκπαιδευτικό σύστημα:</a:t>
            </a:r>
          </a:p>
          <a:p>
            <a:pPr marL="800100" lvl="1" indent="-342900">
              <a:lnSpc>
                <a:spcPct val="150000"/>
              </a:lnSpc>
              <a:buClr>
                <a:srgbClr val="700000"/>
              </a:buClr>
              <a:buFont typeface="Arial" panose="020B0604020202020204" pitchFamily="34" charset="0"/>
              <a:buChar char="•"/>
            </a:pPr>
            <a:r>
              <a:rPr lang="el-GR" sz="2000" dirty="0">
                <a:latin typeface="+mj-lt"/>
                <a:cs typeface="Times New Roman" panose="02020603050405020304" pitchFamily="18" charset="0"/>
              </a:rPr>
              <a:t>Έχει </a:t>
            </a:r>
            <a:r>
              <a:rPr lang="el-GR" sz="2000" b="1" dirty="0" err="1">
                <a:latin typeface="+mj-lt"/>
                <a:cs typeface="Times New Roman" panose="02020603050405020304" pitchFamily="18" charset="0"/>
              </a:rPr>
              <a:t>μονογλωσσικό</a:t>
            </a:r>
            <a:r>
              <a:rPr lang="el-GR" sz="2000" dirty="0">
                <a:latin typeface="+mj-lt"/>
                <a:cs typeface="Times New Roman" panose="02020603050405020304" pitchFamily="18" charset="0"/>
              </a:rPr>
              <a:t> και </a:t>
            </a:r>
            <a:r>
              <a:rPr lang="el-GR" sz="2000" b="1" dirty="0" err="1">
                <a:latin typeface="+mj-lt"/>
                <a:cs typeface="Times New Roman" panose="02020603050405020304" pitchFamily="18" charset="0"/>
              </a:rPr>
              <a:t>μονοπολιτισμικό</a:t>
            </a:r>
            <a:r>
              <a:rPr lang="el-GR" sz="2000" dirty="0">
                <a:latin typeface="+mj-lt"/>
                <a:cs typeface="Times New Roman" panose="02020603050405020304" pitchFamily="18" charset="0"/>
              </a:rPr>
              <a:t> προσανατολισμό </a:t>
            </a:r>
          </a:p>
          <a:p>
            <a:pPr marL="800100" lvl="1" indent="-342900">
              <a:lnSpc>
                <a:spcPct val="150000"/>
              </a:lnSpc>
              <a:buClr>
                <a:srgbClr val="700000"/>
              </a:buClr>
              <a:buFont typeface="Arial" panose="020B0604020202020204" pitchFamily="34" charset="0"/>
              <a:buChar char="•"/>
            </a:pPr>
            <a:r>
              <a:rPr lang="el-GR" sz="2000" dirty="0">
                <a:latin typeface="+mj-lt"/>
                <a:cs typeface="Times New Roman" panose="02020603050405020304" pitchFamily="18" charset="0"/>
              </a:rPr>
              <a:t>Προσπάθεια συγκρότησης </a:t>
            </a:r>
            <a:r>
              <a:rPr lang="el-GR" sz="2000" b="1" dirty="0">
                <a:latin typeface="+mj-lt"/>
                <a:cs typeface="Times New Roman" panose="02020603050405020304" pitchFamily="18" charset="0"/>
              </a:rPr>
              <a:t>ελληνορθόδοξης</a:t>
            </a:r>
            <a:r>
              <a:rPr lang="el-GR" sz="2000" dirty="0">
                <a:latin typeface="+mj-lt"/>
                <a:cs typeface="Times New Roman" panose="02020603050405020304" pitchFamily="18" charset="0"/>
              </a:rPr>
              <a:t> ταυτότητας </a:t>
            </a:r>
          </a:p>
          <a:p>
            <a:pPr marL="800100" lvl="1" indent="-342900">
              <a:lnSpc>
                <a:spcPct val="150000"/>
              </a:lnSpc>
              <a:buClr>
                <a:srgbClr val="700000"/>
              </a:buClr>
              <a:buFont typeface="Arial" panose="020B0604020202020204" pitchFamily="34" charset="0"/>
              <a:buChar char="•"/>
            </a:pPr>
            <a:r>
              <a:rPr lang="el-GR" sz="2000" dirty="0">
                <a:latin typeface="+mj-lt"/>
                <a:cs typeface="Times New Roman" panose="02020603050405020304" pitchFamily="18" charset="0"/>
              </a:rPr>
              <a:t>Πίεση για χρήση υψηλής ποικιλίας (</a:t>
            </a:r>
            <a:r>
              <a:rPr lang="el-GR" sz="2000" i="1" dirty="0">
                <a:latin typeface="+mj-lt"/>
                <a:cs typeface="Times New Roman" panose="02020603050405020304" pitchFamily="18" charset="0"/>
              </a:rPr>
              <a:t>νέα ελληνική</a:t>
            </a:r>
            <a:r>
              <a:rPr lang="el-GR" sz="2000" dirty="0">
                <a:latin typeface="+mj-lt"/>
                <a:cs typeface="Times New Roman" panose="02020603050405020304" pitchFamily="18" charset="0"/>
              </a:rPr>
              <a:t>)</a:t>
            </a:r>
          </a:p>
          <a:p>
            <a:pPr marL="342900" marR="0" lvl="0" indent="-342900" algn="l" defTabSz="914400" rtl="0" eaLnBrk="1" fontAlgn="auto" latinLnBrk="0" hangingPunct="1">
              <a:lnSpc>
                <a:spcPct val="150000"/>
              </a:lnSpc>
              <a:spcBef>
                <a:spcPts val="0"/>
              </a:spcBef>
              <a:spcAft>
                <a:spcPts val="0"/>
              </a:spcAft>
              <a:buClr>
                <a:srgbClr val="700000"/>
              </a:buClr>
              <a:buSzTx/>
              <a:buFont typeface="Didact Gothic" panose="00000500000000000000" pitchFamily="2" charset="0"/>
              <a:buChar char="‣"/>
              <a:tabLst/>
              <a:defRPr/>
            </a:pPr>
            <a:r>
              <a:rPr kumimoji="0" lang="el-GR" sz="240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rPr>
              <a:t>Προϋπόθεση: </a:t>
            </a:r>
            <a:r>
              <a:rPr kumimoji="0" lang="el-GR" sz="2400" b="1"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rPr>
              <a:t>αφομοίωση</a:t>
            </a:r>
          </a:p>
        </p:txBody>
      </p:sp>
    </p:spTree>
    <p:extLst>
      <p:ext uri="{BB962C8B-B14F-4D97-AF65-F5344CB8AC3E}">
        <p14:creationId xmlns:p14="http://schemas.microsoft.com/office/powerpoint/2010/main" val="164329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B93EA01-541F-487A-ABD0-99BB208122CB}"/>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29DD8566-DD95-405D-86DC-2E2666382B5E}"/>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9748B5C-5B2B-4EAE-B0B0-DAF897718303}"/>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117CE380-2AE8-4D4A-81F2-50408B7B305C}"/>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31BC74FC-4851-443F-9E5F-0FA7C25E853B}"/>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8</a:t>
            </a:fld>
            <a:endParaRPr lang="en-GB"/>
          </a:p>
        </p:txBody>
      </p:sp>
      <p:sp>
        <p:nvSpPr>
          <p:cNvPr id="7" name="TextBox 6">
            <a:extLst>
              <a:ext uri="{FF2B5EF4-FFF2-40B4-BE49-F238E27FC236}">
                <a16:creationId xmlns:a16="http://schemas.microsoft.com/office/drawing/2014/main" id="{71FDA993-2E37-49FB-A0CA-46D37DA69048}"/>
              </a:ext>
            </a:extLst>
          </p:cNvPr>
          <p:cNvSpPr txBox="1"/>
          <p:nvPr/>
        </p:nvSpPr>
        <p:spPr>
          <a:xfrm>
            <a:off x="2192148" y="2418541"/>
            <a:ext cx="7807703"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5400" dirty="0">
                <a:solidFill>
                  <a:prstClr val="black"/>
                </a:solidFill>
                <a:effectLst>
                  <a:outerShdw blurRad="38100" dist="38100" dir="2700000" algn="tl">
                    <a:srgbClr val="000000">
                      <a:alpha val="43137"/>
                    </a:srgbClr>
                  </a:outerShdw>
                </a:effectLst>
                <a:latin typeface="+mj-lt"/>
              </a:rPr>
              <a:t>Μεθοδολογία της έρευνας</a:t>
            </a:r>
            <a:endParaRPr kumimoji="0" lang="en-GB"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j-lt"/>
              <a:ea typeface="+mn-ea"/>
              <a:cs typeface="+mn-cs"/>
            </a:endParaRPr>
          </a:p>
        </p:txBody>
      </p:sp>
      <p:cxnSp>
        <p:nvCxnSpPr>
          <p:cNvPr id="8" name="Straight Connector 7">
            <a:extLst>
              <a:ext uri="{FF2B5EF4-FFF2-40B4-BE49-F238E27FC236}">
                <a16:creationId xmlns:a16="http://schemas.microsoft.com/office/drawing/2014/main" id="{348AF749-CB02-4958-B070-672EA56AD2F2}"/>
              </a:ext>
            </a:extLst>
          </p:cNvPr>
          <p:cNvCxnSpPr>
            <a:cxnSpLocks/>
          </p:cNvCxnSpPr>
          <p:nvPr/>
        </p:nvCxnSpPr>
        <p:spPr>
          <a:xfrm>
            <a:off x="1856741" y="3429000"/>
            <a:ext cx="8277160"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886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13D932-CD77-4DE2-9CA6-9BA085B4A105}"/>
              </a:ext>
            </a:extLst>
          </p:cNvPr>
          <p:cNvGrpSpPr/>
          <p:nvPr/>
        </p:nvGrpSpPr>
        <p:grpSpPr>
          <a:xfrm>
            <a:off x="0" y="6255830"/>
            <a:ext cx="12192000" cy="602170"/>
            <a:chOff x="0" y="6255830"/>
            <a:chExt cx="12192000" cy="602170"/>
          </a:xfrm>
        </p:grpSpPr>
        <p:sp>
          <p:nvSpPr>
            <p:cNvPr id="3" name="Rectangle 2">
              <a:extLst>
                <a:ext uri="{FF2B5EF4-FFF2-40B4-BE49-F238E27FC236}">
                  <a16:creationId xmlns:a16="http://schemas.microsoft.com/office/drawing/2014/main" id="{3A0B6727-0EB6-4E92-B945-7CF4F74CAC7A}"/>
                </a:ext>
              </a:extLst>
            </p:cNvPr>
            <p:cNvSpPr/>
            <p:nvPr/>
          </p:nvSpPr>
          <p:spPr>
            <a:xfrm>
              <a:off x="0" y="6309206"/>
              <a:ext cx="12192000" cy="548794"/>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55D30C-542A-4A12-BF52-965006C5E471}"/>
                </a:ext>
              </a:extLst>
            </p:cNvPr>
            <p:cNvSpPr/>
            <p:nvPr/>
          </p:nvSpPr>
          <p:spPr>
            <a:xfrm>
              <a:off x="0" y="6255830"/>
              <a:ext cx="12192000" cy="53376"/>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Date Placeholder 1">
            <a:extLst>
              <a:ext uri="{FF2B5EF4-FFF2-40B4-BE49-F238E27FC236}">
                <a16:creationId xmlns:a16="http://schemas.microsoft.com/office/drawing/2014/main" id="{CE9AC618-8550-4CB4-AEBD-D82EB3678536}"/>
              </a:ext>
            </a:extLst>
          </p:cNvPr>
          <p:cNvSpPr>
            <a:spLocks noGrp="1"/>
          </p:cNvSpPr>
          <p:nvPr>
            <p:ph type="dt" sz="half" idx="10"/>
          </p:nvPr>
        </p:nvSpPr>
        <p:spPr>
          <a:xfrm>
            <a:off x="838200" y="6356350"/>
            <a:ext cx="2743200" cy="365125"/>
          </a:xfrm>
        </p:spPr>
        <p:txBody>
          <a:bodyPr/>
          <a:lstStyle/>
          <a:p>
            <a:r>
              <a:rPr lang="en-US"/>
              <a:t>19/12/2022</a:t>
            </a:r>
            <a:endParaRPr lang="en-GB"/>
          </a:p>
        </p:txBody>
      </p:sp>
      <p:sp>
        <p:nvSpPr>
          <p:cNvPr id="6" name="Slide Number Placeholder 2">
            <a:extLst>
              <a:ext uri="{FF2B5EF4-FFF2-40B4-BE49-F238E27FC236}">
                <a16:creationId xmlns:a16="http://schemas.microsoft.com/office/drawing/2014/main" id="{ED9ED387-BDF5-4892-9ADE-563C9D8C84D2}"/>
              </a:ext>
            </a:extLst>
          </p:cNvPr>
          <p:cNvSpPr>
            <a:spLocks noGrp="1"/>
          </p:cNvSpPr>
          <p:nvPr>
            <p:ph type="sldNum" sz="quarter" idx="12"/>
          </p:nvPr>
        </p:nvSpPr>
        <p:spPr>
          <a:xfrm>
            <a:off x="8610600" y="6356350"/>
            <a:ext cx="2743200" cy="365125"/>
          </a:xfrm>
        </p:spPr>
        <p:txBody>
          <a:bodyPr/>
          <a:lstStyle/>
          <a:p>
            <a:fld id="{C9BC2899-D9B0-4E76-B03F-21160B3FA0F7}" type="slidenum">
              <a:rPr lang="en-GB" smtClean="0"/>
              <a:t>9</a:t>
            </a:fld>
            <a:endParaRPr lang="en-GB"/>
          </a:p>
        </p:txBody>
      </p:sp>
      <p:cxnSp>
        <p:nvCxnSpPr>
          <p:cNvPr id="7" name="Straight Connector 6">
            <a:extLst>
              <a:ext uri="{FF2B5EF4-FFF2-40B4-BE49-F238E27FC236}">
                <a16:creationId xmlns:a16="http://schemas.microsoft.com/office/drawing/2014/main" id="{E65816E1-155E-44CA-B177-45B07C502A9C}"/>
              </a:ext>
            </a:extLst>
          </p:cNvPr>
          <p:cNvCxnSpPr>
            <a:cxnSpLocks/>
          </p:cNvCxnSpPr>
          <p:nvPr/>
        </p:nvCxnSpPr>
        <p:spPr>
          <a:xfrm>
            <a:off x="953187" y="1305951"/>
            <a:ext cx="10285625" cy="0"/>
          </a:xfrm>
          <a:prstGeom prst="line">
            <a:avLst/>
          </a:prstGeom>
          <a:ln w="12700">
            <a:solidFill>
              <a:srgbClr val="7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79C2B2-DA8E-43A3-AF40-AB8AD361CDD9}"/>
              </a:ext>
            </a:extLst>
          </p:cNvPr>
          <p:cNvSpPr txBox="1"/>
          <p:nvPr/>
        </p:nvSpPr>
        <p:spPr>
          <a:xfrm>
            <a:off x="838200" y="461540"/>
            <a:ext cx="10116845" cy="707886"/>
          </a:xfrm>
          <a:prstGeom prst="rect">
            <a:avLst/>
          </a:prstGeom>
          <a:noFill/>
        </p:spPr>
        <p:txBody>
          <a:bodyPr wrap="square" rtlCol="0">
            <a:spAutoFit/>
          </a:bodyPr>
          <a:lstStyle/>
          <a:p>
            <a:r>
              <a:rPr lang="el-GR" sz="4000" dirty="0">
                <a:effectLst>
                  <a:outerShdw blurRad="38100" dist="38100" dir="2700000" algn="tl">
                    <a:srgbClr val="000000">
                      <a:alpha val="43137"/>
                    </a:srgbClr>
                  </a:outerShdw>
                </a:effectLst>
              </a:rPr>
              <a:t>Σύνθεση προσεγγίσεων </a:t>
            </a:r>
            <a:r>
              <a:rPr lang="el-GR" sz="2800" dirty="0">
                <a:latin typeface="+mj-lt"/>
              </a:rPr>
              <a:t>(Στάμου &amp; </a:t>
            </a:r>
            <a:r>
              <a:rPr lang="el-GR" sz="2800" dirty="0" err="1">
                <a:latin typeface="+mj-lt"/>
              </a:rPr>
              <a:t>Κατράνα</a:t>
            </a:r>
            <a:r>
              <a:rPr lang="el-GR" sz="2800" dirty="0">
                <a:latin typeface="+mj-lt"/>
              </a:rPr>
              <a:t>)</a:t>
            </a:r>
            <a:endParaRPr lang="en-GB" sz="4000" dirty="0">
              <a:latin typeface="+mj-lt"/>
            </a:endParaRPr>
          </a:p>
        </p:txBody>
      </p:sp>
      <p:sp>
        <p:nvSpPr>
          <p:cNvPr id="10" name="TextBox 9">
            <a:extLst>
              <a:ext uri="{FF2B5EF4-FFF2-40B4-BE49-F238E27FC236}">
                <a16:creationId xmlns:a16="http://schemas.microsoft.com/office/drawing/2014/main" id="{372C3B7A-3E56-452C-8B1A-CD77A604B68E}"/>
              </a:ext>
            </a:extLst>
          </p:cNvPr>
          <p:cNvSpPr txBox="1"/>
          <p:nvPr/>
        </p:nvSpPr>
        <p:spPr>
          <a:xfrm>
            <a:off x="838200" y="1442477"/>
            <a:ext cx="10673080" cy="4467057"/>
          </a:xfrm>
          <a:prstGeom prst="rect">
            <a:avLst/>
          </a:prstGeom>
          <a:noFill/>
        </p:spPr>
        <p:txBody>
          <a:bodyPr wrap="square" rtlCol="0">
            <a:spAutoFit/>
          </a:bodyPr>
          <a:lstStyle/>
          <a:p>
            <a:pPr marL="342900" indent="-342900">
              <a:lnSpc>
                <a:spcPct val="150000"/>
              </a:lnSpc>
              <a:buClr>
                <a:srgbClr val="700000"/>
              </a:buClr>
              <a:buFont typeface="Didact Gothic" panose="00000500000000000000" pitchFamily="2" charset="0"/>
              <a:buChar char="‣"/>
            </a:pPr>
            <a:r>
              <a:rPr lang="el-GR" sz="2400" dirty="0">
                <a:effectLst>
                  <a:outerShdw blurRad="38100" dist="38100" dir="2700000" algn="tl">
                    <a:srgbClr val="000000">
                      <a:alpha val="43137"/>
                    </a:srgbClr>
                  </a:outerShdw>
                </a:effectLst>
                <a:latin typeface="+mj-lt"/>
              </a:rPr>
              <a:t>3 Στρατηγικές Λόγου</a:t>
            </a:r>
          </a:p>
          <a:p>
            <a:pPr marL="342900" indent="-342900">
              <a:lnSpc>
                <a:spcPct val="150000"/>
              </a:lnSpc>
              <a:buClr>
                <a:srgbClr val="700000"/>
              </a:buClr>
              <a:buFont typeface="Didact Gothic" panose="00000500000000000000" pitchFamily="2" charset="0"/>
              <a:buChar char="‣"/>
            </a:pPr>
            <a:r>
              <a:rPr lang="el-GR" sz="2400" dirty="0">
                <a:latin typeface="+mj-lt"/>
              </a:rPr>
              <a:t>Πώς </a:t>
            </a:r>
            <a:r>
              <a:rPr lang="el-GR" sz="2400" dirty="0">
                <a:effectLst>
                  <a:outerShdw blurRad="38100" dist="38100" dir="2700000" algn="tl">
                    <a:srgbClr val="000000">
                      <a:alpha val="43137"/>
                    </a:srgbClr>
                  </a:outerShdw>
                </a:effectLst>
                <a:latin typeface="+mj-lt"/>
              </a:rPr>
              <a:t>κατασκευάζονται</a:t>
            </a:r>
            <a:r>
              <a:rPr lang="el-GR" sz="2400" dirty="0">
                <a:latin typeface="+mj-lt"/>
              </a:rPr>
              <a:t> οι ταυτότητες;</a:t>
            </a:r>
          </a:p>
          <a:p>
            <a:pPr marL="800100" lvl="1" indent="-342900">
              <a:lnSpc>
                <a:spcPct val="150000"/>
              </a:lnSpc>
              <a:buClr>
                <a:srgbClr val="700000"/>
              </a:buClr>
              <a:buFont typeface="Arial" panose="020B0604020202020204" pitchFamily="34" charset="0"/>
              <a:buChar char="•"/>
            </a:pPr>
            <a:r>
              <a:rPr lang="en-GB" sz="2400" dirty="0">
                <a:latin typeface="+mj-lt"/>
              </a:rPr>
              <a:t>Reisigl &amp; </a:t>
            </a:r>
            <a:r>
              <a:rPr lang="en-GB" sz="2400" dirty="0" err="1">
                <a:latin typeface="+mj-lt"/>
              </a:rPr>
              <a:t>Wodak</a:t>
            </a:r>
            <a:r>
              <a:rPr lang="en-GB" sz="2400" dirty="0">
                <a:latin typeface="+mj-lt"/>
              </a:rPr>
              <a:t> </a:t>
            </a:r>
            <a:r>
              <a:rPr lang="en-GB" sz="2000" dirty="0">
                <a:latin typeface="+mj-lt"/>
              </a:rPr>
              <a:t>(2001) </a:t>
            </a:r>
            <a:r>
              <a:rPr lang="en-GB" sz="2400" dirty="0">
                <a:latin typeface="+mj-lt"/>
              </a:rPr>
              <a:t>(</a:t>
            </a:r>
            <a:r>
              <a:rPr lang="el-GR" sz="2400" dirty="0">
                <a:latin typeface="+mj-lt"/>
              </a:rPr>
              <a:t>ΚΑΛ) </a:t>
            </a:r>
            <a:r>
              <a:rPr lang="el-GR" sz="2400" dirty="0">
                <a:latin typeface="Times New Roman" panose="02020603050405020304" pitchFamily="18" charset="0"/>
                <a:cs typeface="Times New Roman" panose="02020603050405020304" pitchFamily="18" charset="0"/>
              </a:rPr>
              <a:t>→</a:t>
            </a:r>
            <a:r>
              <a:rPr lang="el-GR" sz="2400" dirty="0">
                <a:latin typeface="+mj-lt"/>
              </a:rPr>
              <a:t>  </a:t>
            </a:r>
            <a:r>
              <a:rPr lang="el-GR" sz="2400" b="1" dirty="0" err="1">
                <a:latin typeface="+mj-lt"/>
              </a:rPr>
              <a:t>προοπτικοποίηση</a:t>
            </a:r>
            <a:endParaRPr lang="el-GR" sz="2400" b="1" dirty="0">
              <a:latin typeface="+mj-lt"/>
            </a:endParaRPr>
          </a:p>
          <a:p>
            <a:pPr marL="800100" lvl="1" indent="-342900">
              <a:lnSpc>
                <a:spcPct val="150000"/>
              </a:lnSpc>
              <a:buClr>
                <a:srgbClr val="700000"/>
              </a:buClr>
              <a:buFont typeface="Arial" panose="020B0604020202020204" pitchFamily="34" charset="0"/>
              <a:buChar char="•"/>
            </a:pPr>
            <a:r>
              <a:rPr lang="en-GB" sz="2400" dirty="0" err="1">
                <a:latin typeface="+mj-lt"/>
              </a:rPr>
              <a:t>Bucholtz</a:t>
            </a:r>
            <a:r>
              <a:rPr lang="en-GB" sz="2400" dirty="0">
                <a:latin typeface="+mj-lt"/>
              </a:rPr>
              <a:t> &amp; Hall </a:t>
            </a:r>
            <a:r>
              <a:rPr lang="en-GB" sz="2000" dirty="0">
                <a:latin typeface="+mj-lt"/>
              </a:rPr>
              <a:t>(2005) </a:t>
            </a:r>
            <a:r>
              <a:rPr lang="en-GB" sz="2400" dirty="0">
                <a:latin typeface="+mj-lt"/>
              </a:rPr>
              <a:t>(</a:t>
            </a:r>
            <a:r>
              <a:rPr lang="el-GR" sz="2400" dirty="0" err="1">
                <a:latin typeface="+mj-lt"/>
              </a:rPr>
              <a:t>κοινωνιοπολιτισμική</a:t>
            </a:r>
            <a:r>
              <a:rPr lang="el-GR" sz="2400" dirty="0">
                <a:latin typeface="+mj-lt"/>
              </a:rPr>
              <a:t> γλωσσολογία) </a:t>
            </a:r>
            <a:r>
              <a:rPr lang="el-GR" sz="2400" dirty="0">
                <a:latin typeface="Times New Roman" panose="02020603050405020304" pitchFamily="18" charset="0"/>
                <a:cs typeface="Times New Roman" panose="02020603050405020304" pitchFamily="18" charset="0"/>
              </a:rPr>
              <a:t>→ </a:t>
            </a:r>
            <a:r>
              <a:rPr lang="el-GR" sz="2400" b="1" dirty="0" err="1">
                <a:latin typeface="+mj-lt"/>
                <a:cs typeface="Times New Roman" panose="02020603050405020304" pitchFamily="18" charset="0"/>
              </a:rPr>
              <a:t>θεσιακότητα</a:t>
            </a:r>
            <a:r>
              <a:rPr lang="el-GR" sz="2400" dirty="0">
                <a:latin typeface="+mj-lt"/>
                <a:cs typeface="Times New Roman" panose="02020603050405020304" pitchFamily="18" charset="0"/>
              </a:rPr>
              <a:t> και </a:t>
            </a:r>
            <a:r>
              <a:rPr lang="el-GR" sz="2400" b="1" dirty="0" err="1">
                <a:latin typeface="+mj-lt"/>
                <a:cs typeface="Times New Roman" panose="02020603050405020304" pitchFamily="18" charset="0"/>
              </a:rPr>
              <a:t>σχεσιακότητα</a:t>
            </a:r>
            <a:endParaRPr lang="el-GR" sz="2400" b="1" dirty="0">
              <a:latin typeface="+mj-lt"/>
              <a:cs typeface="Times New Roman" panose="02020603050405020304" pitchFamily="18" charset="0"/>
            </a:endParaRPr>
          </a:p>
          <a:p>
            <a:pPr marL="800100" lvl="1" indent="-342900">
              <a:lnSpc>
                <a:spcPct val="150000"/>
              </a:lnSpc>
              <a:buClr>
                <a:srgbClr val="700000"/>
              </a:buClr>
              <a:buFont typeface="Arial" panose="020B0604020202020204" pitchFamily="34" charset="0"/>
              <a:buChar char="•"/>
            </a:pPr>
            <a:endParaRPr lang="el-GR" sz="2400" b="1" dirty="0">
              <a:latin typeface="+mj-lt"/>
              <a:cs typeface="Times New Roman" panose="02020603050405020304" pitchFamily="18" charset="0"/>
            </a:endParaRPr>
          </a:p>
          <a:p>
            <a:pPr marL="342900" indent="-342900">
              <a:lnSpc>
                <a:spcPct val="150000"/>
              </a:lnSpc>
              <a:buClr>
                <a:srgbClr val="700000"/>
              </a:buClr>
              <a:buFont typeface="Didact Gothic" panose="00000500000000000000" pitchFamily="2" charset="0"/>
              <a:buChar char="‣"/>
            </a:pPr>
            <a:r>
              <a:rPr lang="el-GR" sz="2400" dirty="0">
                <a:latin typeface="+mj-lt"/>
                <a:cs typeface="Times New Roman" panose="02020603050405020304" pitchFamily="18" charset="0"/>
              </a:rPr>
              <a:t>Πώς </a:t>
            </a:r>
            <a:r>
              <a:rPr lang="el-GR" sz="2400" dirty="0">
                <a:effectLst>
                  <a:outerShdw blurRad="38100" dist="38100" dir="2700000" algn="tl">
                    <a:srgbClr val="000000">
                      <a:alpha val="43137"/>
                    </a:srgbClr>
                  </a:outerShdw>
                </a:effectLst>
                <a:latin typeface="+mj-lt"/>
                <a:cs typeface="Times New Roman" panose="02020603050405020304" pitchFamily="18" charset="0"/>
              </a:rPr>
              <a:t>πραγματώνονται</a:t>
            </a:r>
            <a:r>
              <a:rPr lang="el-GR" sz="2400" dirty="0">
                <a:latin typeface="+mj-lt"/>
                <a:cs typeface="Times New Roman" panose="02020603050405020304" pitchFamily="18" charset="0"/>
              </a:rPr>
              <a:t> οι ταυτότητες;</a:t>
            </a:r>
          </a:p>
          <a:p>
            <a:pPr marL="800100" lvl="1" indent="-342900">
              <a:lnSpc>
                <a:spcPct val="150000"/>
              </a:lnSpc>
              <a:buClr>
                <a:srgbClr val="700000"/>
              </a:buClr>
              <a:buFont typeface="Arial" panose="020B0604020202020204" pitchFamily="34" charset="0"/>
              <a:buChar char="•"/>
            </a:pPr>
            <a:r>
              <a:rPr lang="el-GR" sz="2400" dirty="0">
                <a:latin typeface="+mj-lt"/>
                <a:cs typeface="Times New Roman" panose="02020603050405020304" pitchFamily="18" charset="0"/>
              </a:rPr>
              <a:t>Δεικτικότητα ταυτοτήτων </a:t>
            </a:r>
            <a:r>
              <a:rPr lang="el-GR" sz="2000" dirty="0">
                <a:latin typeface="+mj-lt"/>
                <a:cs typeface="Times New Roman" panose="02020603050405020304" pitchFamily="18" charset="0"/>
              </a:rPr>
              <a:t>(μεταξύ άλλων </a:t>
            </a:r>
            <a:r>
              <a:rPr lang="en-GB" sz="2000" dirty="0" err="1">
                <a:latin typeface="+mj-lt"/>
                <a:cs typeface="Times New Roman" panose="02020603050405020304" pitchFamily="18" charset="0"/>
              </a:rPr>
              <a:t>Bucholtz</a:t>
            </a:r>
            <a:r>
              <a:rPr lang="en-GB" sz="2000" dirty="0">
                <a:latin typeface="+mj-lt"/>
                <a:cs typeface="Times New Roman" panose="02020603050405020304" pitchFamily="18" charset="0"/>
              </a:rPr>
              <a:t> &amp; Hall 2005)</a:t>
            </a:r>
            <a:endParaRPr lang="el-GR" sz="2400" dirty="0">
              <a:latin typeface="+mj-lt"/>
            </a:endParaRPr>
          </a:p>
        </p:txBody>
      </p:sp>
    </p:spTree>
    <p:extLst>
      <p:ext uri="{BB962C8B-B14F-4D97-AF65-F5344CB8AC3E}">
        <p14:creationId xmlns:p14="http://schemas.microsoft.com/office/powerpoint/2010/main" val="204421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1102</TotalTime>
  <Words>4197</Words>
  <Application>Microsoft Office PowerPoint</Application>
  <PresentationFormat>Widescreen</PresentationFormat>
  <Paragraphs>365</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Didact Gothic</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ΑΓΡΕΒΗ ΠΑΡΑΣΚΕΥΗ</dc:creator>
  <cp:lastModifiedBy>ΑΓΡΕΒΗ ΠΑΡΑΣΚΕΥΗ</cp:lastModifiedBy>
  <cp:revision>45</cp:revision>
  <dcterms:created xsi:type="dcterms:W3CDTF">2022-12-17T14:38:01Z</dcterms:created>
  <dcterms:modified xsi:type="dcterms:W3CDTF">2022-12-19T17:19:06Z</dcterms:modified>
</cp:coreProperties>
</file>