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06" r:id="rId3"/>
    <p:sldId id="308" r:id="rId4"/>
    <p:sldId id="309" r:id="rId5"/>
    <p:sldId id="310" r:id="rId6"/>
    <p:sldId id="311" r:id="rId7"/>
    <p:sldId id="382" r:id="rId8"/>
    <p:sldId id="312" r:id="rId9"/>
    <p:sldId id="313" r:id="rId10"/>
    <p:sldId id="314" r:id="rId11"/>
    <p:sldId id="315" r:id="rId12"/>
    <p:sldId id="320" r:id="rId13"/>
    <p:sldId id="319" r:id="rId14"/>
    <p:sldId id="321" r:id="rId15"/>
    <p:sldId id="322" r:id="rId16"/>
    <p:sldId id="323" r:id="rId17"/>
    <p:sldId id="371" r:id="rId18"/>
    <p:sldId id="383" r:id="rId19"/>
    <p:sldId id="373" r:id="rId20"/>
    <p:sldId id="355" r:id="rId21"/>
    <p:sldId id="356" r:id="rId22"/>
    <p:sldId id="358" r:id="rId23"/>
    <p:sldId id="384" r:id="rId24"/>
    <p:sldId id="385" r:id="rId25"/>
    <p:sldId id="326" r:id="rId26"/>
    <p:sldId id="387" r:id="rId27"/>
    <p:sldId id="388" r:id="rId28"/>
    <p:sldId id="389" r:id="rId29"/>
    <p:sldId id="393" r:id="rId30"/>
    <p:sldId id="394" r:id="rId31"/>
    <p:sldId id="316" r:id="rId32"/>
    <p:sldId id="395" r:id="rId33"/>
    <p:sldId id="396" r:id="rId34"/>
    <p:sldId id="397" r:id="rId35"/>
    <p:sldId id="325" r:id="rId36"/>
    <p:sldId id="398" r:id="rId37"/>
    <p:sldId id="400" r:id="rId38"/>
    <p:sldId id="370" r:id="rId39"/>
    <p:sldId id="379" r:id="rId40"/>
    <p:sldId id="341" r:id="rId41"/>
    <p:sldId id="342" r:id="rId42"/>
    <p:sldId id="343" r:id="rId43"/>
    <p:sldId id="327" r:id="rId44"/>
    <p:sldId id="328" r:id="rId45"/>
    <p:sldId id="317" r:id="rId46"/>
    <p:sldId id="329" r:id="rId47"/>
    <p:sldId id="344" r:id="rId48"/>
    <p:sldId id="345" r:id="rId49"/>
    <p:sldId id="346" r:id="rId50"/>
    <p:sldId id="347" r:id="rId51"/>
    <p:sldId id="348" r:id="rId52"/>
    <p:sldId id="349" r:id="rId53"/>
    <p:sldId id="350" r:id="rId54"/>
    <p:sldId id="351" r:id="rId55"/>
    <p:sldId id="352" r:id="rId56"/>
    <p:sldId id="353" r:id="rId57"/>
    <p:sldId id="380" r:id="rId58"/>
    <p:sldId id="332" r:id="rId59"/>
    <p:sldId id="402" r:id="rId60"/>
    <p:sldId id="334" r:id="rId61"/>
    <p:sldId id="335" r:id="rId62"/>
    <p:sldId id="336" r:id="rId63"/>
    <p:sldId id="337" r:id="rId64"/>
    <p:sldId id="338" r:id="rId65"/>
    <p:sldId id="339" r:id="rId66"/>
    <p:sldId id="340" r:id="rId67"/>
    <p:sldId id="409" r:id="rId68"/>
    <p:sldId id="416" r:id="rId69"/>
    <p:sldId id="376" r:id="rId70"/>
    <p:sldId id="330" r:id="rId71"/>
    <p:sldId id="401" r:id="rId7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ftheria antoniadou" initials="ea" lastIdx="0" clrIdx="0">
    <p:extLst>
      <p:ext uri="{19B8F6BF-5375-455C-9EA6-DF929625EA0E}">
        <p15:presenceInfo xmlns:p15="http://schemas.microsoft.com/office/powerpoint/2012/main" userId="22aa86b3a6e39a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4280" autoAdjust="0"/>
  </p:normalViewPr>
  <p:slideViewPr>
    <p:cSldViewPr snapToGrid="0">
      <p:cViewPr varScale="1">
        <p:scale>
          <a:sx n="82" d="100"/>
          <a:sy n="82" d="100"/>
        </p:scale>
        <p:origin x="89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3F302F-CBFC-4900-99CE-7D73FED5C4F1}" type="doc">
      <dgm:prSet loTypeId="urn:microsoft.com/office/officeart/2016/7/layout/LinearArrowProcessNumbered" loCatId="process" qsTypeId="urn:microsoft.com/office/officeart/2005/8/quickstyle/simple1" qsCatId="simple" csTypeId="urn:microsoft.com/office/officeart/2005/8/colors/ColorSchemeForSuggestions" csCatId="other"/>
      <dgm:spPr/>
      <dgm:t>
        <a:bodyPr/>
        <a:lstStyle/>
        <a:p>
          <a:endParaRPr lang="en-US"/>
        </a:p>
      </dgm:t>
    </dgm:pt>
    <dgm:pt modelId="{9315B568-5D25-4D2B-965B-929ECE255C47}">
      <dgm:prSet/>
      <dgm:spPr/>
      <dgm:t>
        <a:bodyPr/>
        <a:lstStyle/>
        <a:p>
          <a:r>
            <a:rPr lang="el-GR"/>
            <a:t>Ιατρείο</a:t>
          </a:r>
          <a:endParaRPr lang="en-US"/>
        </a:p>
      </dgm:t>
    </dgm:pt>
    <dgm:pt modelId="{22E76DBE-AC94-4CDC-9638-1539614A1318}" type="parTrans" cxnId="{1B395DC4-CD73-42C5-A97B-49CD318380A0}">
      <dgm:prSet/>
      <dgm:spPr/>
      <dgm:t>
        <a:bodyPr/>
        <a:lstStyle/>
        <a:p>
          <a:endParaRPr lang="en-US"/>
        </a:p>
      </dgm:t>
    </dgm:pt>
    <dgm:pt modelId="{18816BDF-E3F2-4448-A04F-D31BC3497672}" type="sibTrans" cxnId="{1B395DC4-CD73-42C5-A97B-49CD318380A0}">
      <dgm:prSet phldrT="1" phldr="0"/>
      <dgm:spPr/>
      <dgm:t>
        <a:bodyPr/>
        <a:lstStyle/>
        <a:p>
          <a:r>
            <a:rPr lang="en-US"/>
            <a:t>1</a:t>
          </a:r>
        </a:p>
      </dgm:t>
    </dgm:pt>
    <dgm:pt modelId="{31F7827A-824A-42D3-80F4-C658086AE0FE}">
      <dgm:prSet/>
      <dgm:spPr/>
      <dgm:t>
        <a:bodyPr/>
        <a:lstStyle/>
        <a:p>
          <a:r>
            <a:rPr lang="el-GR"/>
            <a:t>Μονάδα Ημερήσιας νοσηλείας</a:t>
          </a:r>
          <a:endParaRPr lang="en-US"/>
        </a:p>
      </dgm:t>
    </dgm:pt>
    <dgm:pt modelId="{0167E9BF-AA01-412C-86F2-3FE80895699C}" type="parTrans" cxnId="{DE078558-9E1C-4B2C-B916-D244DA45DEE5}">
      <dgm:prSet/>
      <dgm:spPr/>
      <dgm:t>
        <a:bodyPr/>
        <a:lstStyle/>
        <a:p>
          <a:endParaRPr lang="en-US"/>
        </a:p>
      </dgm:t>
    </dgm:pt>
    <dgm:pt modelId="{7135F3B3-A63F-4ED8-8149-8C5021F420AC}" type="sibTrans" cxnId="{DE078558-9E1C-4B2C-B916-D244DA45DEE5}">
      <dgm:prSet phldrT="2" phldr="0"/>
      <dgm:spPr/>
      <dgm:t>
        <a:bodyPr/>
        <a:lstStyle/>
        <a:p>
          <a:r>
            <a:rPr lang="en-US"/>
            <a:t>2</a:t>
          </a:r>
        </a:p>
      </dgm:t>
    </dgm:pt>
    <dgm:pt modelId="{6B27E26A-2335-4514-88D6-8CCBA47321FE}">
      <dgm:prSet/>
      <dgm:spPr/>
      <dgm:t>
        <a:bodyPr/>
        <a:lstStyle/>
        <a:p>
          <a:r>
            <a:rPr lang="el-GR"/>
            <a:t>Κλινική αποκατάστασης </a:t>
          </a:r>
          <a:endParaRPr lang="en-US"/>
        </a:p>
      </dgm:t>
    </dgm:pt>
    <dgm:pt modelId="{6A0667C4-F13C-41A0-87D2-AFAFD02BFBAE}" type="parTrans" cxnId="{F1131C46-5A88-45AE-95EA-D85A3D60E18C}">
      <dgm:prSet/>
      <dgm:spPr/>
      <dgm:t>
        <a:bodyPr/>
        <a:lstStyle/>
        <a:p>
          <a:endParaRPr lang="en-US"/>
        </a:p>
      </dgm:t>
    </dgm:pt>
    <dgm:pt modelId="{0C91B81F-63E1-407F-B191-9BDAE5F1D0DD}" type="sibTrans" cxnId="{F1131C46-5A88-45AE-95EA-D85A3D60E18C}">
      <dgm:prSet phldrT="3" phldr="0"/>
      <dgm:spPr/>
      <dgm:t>
        <a:bodyPr/>
        <a:lstStyle/>
        <a:p>
          <a:r>
            <a:rPr lang="en-US"/>
            <a:t>3</a:t>
          </a:r>
        </a:p>
      </dgm:t>
    </dgm:pt>
    <dgm:pt modelId="{C4AF9A78-B109-4691-B6A3-F797E8A7CFBA}" type="pres">
      <dgm:prSet presAssocID="{B43F302F-CBFC-4900-99CE-7D73FED5C4F1}" presName="linearFlow" presStyleCnt="0">
        <dgm:presLayoutVars>
          <dgm:dir/>
          <dgm:animLvl val="lvl"/>
          <dgm:resizeHandles val="exact"/>
        </dgm:presLayoutVars>
      </dgm:prSet>
      <dgm:spPr/>
    </dgm:pt>
    <dgm:pt modelId="{5026389A-076E-49F6-ACA3-2BF9F1466FBD}" type="pres">
      <dgm:prSet presAssocID="{9315B568-5D25-4D2B-965B-929ECE255C47}" presName="compositeNode" presStyleCnt="0"/>
      <dgm:spPr/>
    </dgm:pt>
    <dgm:pt modelId="{76123D97-F1F2-4484-BBB4-5D6F6BD7A7EC}" type="pres">
      <dgm:prSet presAssocID="{9315B568-5D25-4D2B-965B-929ECE255C47}" presName="parTx" presStyleLbl="node1" presStyleIdx="0" presStyleCnt="0">
        <dgm:presLayoutVars>
          <dgm:chMax val="0"/>
          <dgm:chPref val="0"/>
          <dgm:bulletEnabled val="1"/>
        </dgm:presLayoutVars>
      </dgm:prSet>
      <dgm:spPr/>
    </dgm:pt>
    <dgm:pt modelId="{ED83D597-24CD-4C5E-A450-477B480D2143}" type="pres">
      <dgm:prSet presAssocID="{9315B568-5D25-4D2B-965B-929ECE255C47}" presName="parSh" presStyleCnt="0"/>
      <dgm:spPr/>
    </dgm:pt>
    <dgm:pt modelId="{C34599C9-E651-41E4-8BC4-3519CB1F4D55}" type="pres">
      <dgm:prSet presAssocID="{9315B568-5D25-4D2B-965B-929ECE255C47}" presName="lineNode" presStyleLbl="alignAccFollowNode1" presStyleIdx="0" presStyleCnt="9"/>
      <dgm:spPr/>
    </dgm:pt>
    <dgm:pt modelId="{C0A22486-8BA3-4D40-A2BA-7F56C5A65883}" type="pres">
      <dgm:prSet presAssocID="{9315B568-5D25-4D2B-965B-929ECE255C47}" presName="lineArrowNode" presStyleLbl="alignAccFollowNode1" presStyleIdx="1" presStyleCnt="9"/>
      <dgm:spPr/>
    </dgm:pt>
    <dgm:pt modelId="{1F9749D5-361E-4A13-81D9-CD3012424C90}" type="pres">
      <dgm:prSet presAssocID="{18816BDF-E3F2-4448-A04F-D31BC3497672}" presName="sibTransNodeCircle" presStyleLbl="alignNode1" presStyleIdx="0" presStyleCnt="3">
        <dgm:presLayoutVars>
          <dgm:chMax val="0"/>
          <dgm:bulletEnabled/>
        </dgm:presLayoutVars>
      </dgm:prSet>
      <dgm:spPr/>
    </dgm:pt>
    <dgm:pt modelId="{CBB012B8-B50B-45E5-8648-54033048D6F8}" type="pres">
      <dgm:prSet presAssocID="{18816BDF-E3F2-4448-A04F-D31BC3497672}" presName="spacerBetweenCircleAndCallout" presStyleCnt="0">
        <dgm:presLayoutVars/>
      </dgm:prSet>
      <dgm:spPr/>
    </dgm:pt>
    <dgm:pt modelId="{1B051F1E-858C-4C0B-850F-5ACF962A9221}" type="pres">
      <dgm:prSet presAssocID="{9315B568-5D25-4D2B-965B-929ECE255C47}" presName="nodeText" presStyleLbl="alignAccFollowNode1" presStyleIdx="2" presStyleCnt="9">
        <dgm:presLayoutVars>
          <dgm:bulletEnabled val="1"/>
        </dgm:presLayoutVars>
      </dgm:prSet>
      <dgm:spPr/>
    </dgm:pt>
    <dgm:pt modelId="{CE9DE581-BDE3-4E49-88BB-29F6743E38B0}" type="pres">
      <dgm:prSet presAssocID="{18816BDF-E3F2-4448-A04F-D31BC3497672}" presName="sibTransComposite" presStyleCnt="0"/>
      <dgm:spPr/>
    </dgm:pt>
    <dgm:pt modelId="{DC218EBF-35DA-463C-9629-AA5DD5F5AEAF}" type="pres">
      <dgm:prSet presAssocID="{31F7827A-824A-42D3-80F4-C658086AE0FE}" presName="compositeNode" presStyleCnt="0"/>
      <dgm:spPr/>
    </dgm:pt>
    <dgm:pt modelId="{8B958198-5079-41FC-AA8E-3E0F245AFC48}" type="pres">
      <dgm:prSet presAssocID="{31F7827A-824A-42D3-80F4-C658086AE0FE}" presName="parTx" presStyleLbl="node1" presStyleIdx="0" presStyleCnt="0">
        <dgm:presLayoutVars>
          <dgm:chMax val="0"/>
          <dgm:chPref val="0"/>
          <dgm:bulletEnabled val="1"/>
        </dgm:presLayoutVars>
      </dgm:prSet>
      <dgm:spPr/>
    </dgm:pt>
    <dgm:pt modelId="{B5A29DFB-9E3F-4FBA-B7D9-A141E7906ABB}" type="pres">
      <dgm:prSet presAssocID="{31F7827A-824A-42D3-80F4-C658086AE0FE}" presName="parSh" presStyleCnt="0"/>
      <dgm:spPr/>
    </dgm:pt>
    <dgm:pt modelId="{D5638A99-59F5-42C2-B3F3-940AEB6137B5}" type="pres">
      <dgm:prSet presAssocID="{31F7827A-824A-42D3-80F4-C658086AE0FE}" presName="lineNode" presStyleLbl="alignAccFollowNode1" presStyleIdx="3" presStyleCnt="9"/>
      <dgm:spPr/>
    </dgm:pt>
    <dgm:pt modelId="{D0E8E872-C018-41B3-9DB0-01DEB99B7591}" type="pres">
      <dgm:prSet presAssocID="{31F7827A-824A-42D3-80F4-C658086AE0FE}" presName="lineArrowNode" presStyleLbl="alignAccFollowNode1" presStyleIdx="4" presStyleCnt="9"/>
      <dgm:spPr/>
    </dgm:pt>
    <dgm:pt modelId="{34B1EB79-D0C3-4BF3-9AC8-3D5E698D730D}" type="pres">
      <dgm:prSet presAssocID="{7135F3B3-A63F-4ED8-8149-8C5021F420AC}" presName="sibTransNodeCircle" presStyleLbl="alignNode1" presStyleIdx="1" presStyleCnt="3">
        <dgm:presLayoutVars>
          <dgm:chMax val="0"/>
          <dgm:bulletEnabled/>
        </dgm:presLayoutVars>
      </dgm:prSet>
      <dgm:spPr/>
    </dgm:pt>
    <dgm:pt modelId="{C004C4D0-8136-41D7-BFED-525A64C28C47}" type="pres">
      <dgm:prSet presAssocID="{7135F3B3-A63F-4ED8-8149-8C5021F420AC}" presName="spacerBetweenCircleAndCallout" presStyleCnt="0">
        <dgm:presLayoutVars/>
      </dgm:prSet>
      <dgm:spPr/>
    </dgm:pt>
    <dgm:pt modelId="{F5FD431E-D0F2-4CDC-9C58-29A14C7E22FB}" type="pres">
      <dgm:prSet presAssocID="{31F7827A-824A-42D3-80F4-C658086AE0FE}" presName="nodeText" presStyleLbl="alignAccFollowNode1" presStyleIdx="5" presStyleCnt="9">
        <dgm:presLayoutVars>
          <dgm:bulletEnabled val="1"/>
        </dgm:presLayoutVars>
      </dgm:prSet>
      <dgm:spPr/>
    </dgm:pt>
    <dgm:pt modelId="{4F261DC2-47AC-46A6-8FE6-DC630C9C98D1}" type="pres">
      <dgm:prSet presAssocID="{7135F3B3-A63F-4ED8-8149-8C5021F420AC}" presName="sibTransComposite" presStyleCnt="0"/>
      <dgm:spPr/>
    </dgm:pt>
    <dgm:pt modelId="{609D1AEA-8F77-45C7-99D2-12A66EF0113D}" type="pres">
      <dgm:prSet presAssocID="{6B27E26A-2335-4514-88D6-8CCBA47321FE}" presName="compositeNode" presStyleCnt="0"/>
      <dgm:spPr/>
    </dgm:pt>
    <dgm:pt modelId="{CF6F02D9-58E4-48A4-9033-720D6964CB80}" type="pres">
      <dgm:prSet presAssocID="{6B27E26A-2335-4514-88D6-8CCBA47321FE}" presName="parTx" presStyleLbl="node1" presStyleIdx="0" presStyleCnt="0">
        <dgm:presLayoutVars>
          <dgm:chMax val="0"/>
          <dgm:chPref val="0"/>
          <dgm:bulletEnabled val="1"/>
        </dgm:presLayoutVars>
      </dgm:prSet>
      <dgm:spPr/>
    </dgm:pt>
    <dgm:pt modelId="{84AAA88D-2E06-410D-879B-F83A96D07251}" type="pres">
      <dgm:prSet presAssocID="{6B27E26A-2335-4514-88D6-8CCBA47321FE}" presName="parSh" presStyleCnt="0"/>
      <dgm:spPr/>
    </dgm:pt>
    <dgm:pt modelId="{5A0A9A9E-37B6-4737-939C-3B7C57BD7497}" type="pres">
      <dgm:prSet presAssocID="{6B27E26A-2335-4514-88D6-8CCBA47321FE}" presName="lineNode" presStyleLbl="alignAccFollowNode1" presStyleIdx="6" presStyleCnt="9"/>
      <dgm:spPr/>
    </dgm:pt>
    <dgm:pt modelId="{20692143-CD6D-413C-B525-7555CDAFDDD5}" type="pres">
      <dgm:prSet presAssocID="{6B27E26A-2335-4514-88D6-8CCBA47321FE}" presName="lineArrowNode" presStyleLbl="alignAccFollowNode1" presStyleIdx="7" presStyleCnt="9"/>
      <dgm:spPr/>
    </dgm:pt>
    <dgm:pt modelId="{1085F323-B9AE-4704-AE70-9D7BAEE56909}" type="pres">
      <dgm:prSet presAssocID="{0C91B81F-63E1-407F-B191-9BDAE5F1D0DD}" presName="sibTransNodeCircle" presStyleLbl="alignNode1" presStyleIdx="2" presStyleCnt="3">
        <dgm:presLayoutVars>
          <dgm:chMax val="0"/>
          <dgm:bulletEnabled/>
        </dgm:presLayoutVars>
      </dgm:prSet>
      <dgm:spPr/>
    </dgm:pt>
    <dgm:pt modelId="{E8D902EA-D87E-48D3-868A-D5D59453315B}" type="pres">
      <dgm:prSet presAssocID="{0C91B81F-63E1-407F-B191-9BDAE5F1D0DD}" presName="spacerBetweenCircleAndCallout" presStyleCnt="0">
        <dgm:presLayoutVars/>
      </dgm:prSet>
      <dgm:spPr/>
    </dgm:pt>
    <dgm:pt modelId="{80CEE7FF-B7A5-4FA7-A0BB-EBDCA3D06297}" type="pres">
      <dgm:prSet presAssocID="{6B27E26A-2335-4514-88D6-8CCBA47321FE}" presName="nodeText" presStyleLbl="alignAccFollowNode1" presStyleIdx="8" presStyleCnt="9">
        <dgm:presLayoutVars>
          <dgm:bulletEnabled val="1"/>
        </dgm:presLayoutVars>
      </dgm:prSet>
      <dgm:spPr/>
    </dgm:pt>
  </dgm:ptLst>
  <dgm:cxnLst>
    <dgm:cxn modelId="{3CF47D5F-F45B-49DD-A19A-78DCCB699996}" type="presOf" srcId="{0C91B81F-63E1-407F-B191-9BDAE5F1D0DD}" destId="{1085F323-B9AE-4704-AE70-9D7BAEE56909}" srcOrd="0" destOrd="0" presId="urn:microsoft.com/office/officeart/2016/7/layout/LinearArrowProcessNumbered"/>
    <dgm:cxn modelId="{F1131C46-5A88-45AE-95EA-D85A3D60E18C}" srcId="{B43F302F-CBFC-4900-99CE-7D73FED5C4F1}" destId="{6B27E26A-2335-4514-88D6-8CCBA47321FE}" srcOrd="2" destOrd="0" parTransId="{6A0667C4-F13C-41A0-87D2-AFAFD02BFBAE}" sibTransId="{0C91B81F-63E1-407F-B191-9BDAE5F1D0DD}"/>
    <dgm:cxn modelId="{8F5FE269-D9DD-43F9-888C-50976ABD474B}" type="presOf" srcId="{7135F3B3-A63F-4ED8-8149-8C5021F420AC}" destId="{34B1EB79-D0C3-4BF3-9AC8-3D5E698D730D}" srcOrd="0" destOrd="0" presId="urn:microsoft.com/office/officeart/2016/7/layout/LinearArrowProcessNumbered"/>
    <dgm:cxn modelId="{DE078558-9E1C-4B2C-B916-D244DA45DEE5}" srcId="{B43F302F-CBFC-4900-99CE-7D73FED5C4F1}" destId="{31F7827A-824A-42D3-80F4-C658086AE0FE}" srcOrd="1" destOrd="0" parTransId="{0167E9BF-AA01-412C-86F2-3FE80895699C}" sibTransId="{7135F3B3-A63F-4ED8-8149-8C5021F420AC}"/>
    <dgm:cxn modelId="{B03AEC8D-BBD9-4699-A140-FB8421F25945}" type="presOf" srcId="{B43F302F-CBFC-4900-99CE-7D73FED5C4F1}" destId="{C4AF9A78-B109-4691-B6A3-F797E8A7CFBA}" srcOrd="0" destOrd="0" presId="urn:microsoft.com/office/officeart/2016/7/layout/LinearArrowProcessNumbered"/>
    <dgm:cxn modelId="{26095F96-AB1C-4E10-AF4F-8228ACEBCBF9}" type="presOf" srcId="{18816BDF-E3F2-4448-A04F-D31BC3497672}" destId="{1F9749D5-361E-4A13-81D9-CD3012424C90}" srcOrd="0" destOrd="0" presId="urn:microsoft.com/office/officeart/2016/7/layout/LinearArrowProcessNumbered"/>
    <dgm:cxn modelId="{45362ABB-BABD-47E3-82BA-6FCFCD1128CC}" type="presOf" srcId="{9315B568-5D25-4D2B-965B-929ECE255C47}" destId="{1B051F1E-858C-4C0B-850F-5ACF962A9221}" srcOrd="0" destOrd="0" presId="urn:microsoft.com/office/officeart/2016/7/layout/LinearArrowProcessNumbered"/>
    <dgm:cxn modelId="{1B395DC4-CD73-42C5-A97B-49CD318380A0}" srcId="{B43F302F-CBFC-4900-99CE-7D73FED5C4F1}" destId="{9315B568-5D25-4D2B-965B-929ECE255C47}" srcOrd="0" destOrd="0" parTransId="{22E76DBE-AC94-4CDC-9638-1539614A1318}" sibTransId="{18816BDF-E3F2-4448-A04F-D31BC3497672}"/>
    <dgm:cxn modelId="{87D127D4-733D-4D82-A186-6E827824CA6E}" type="presOf" srcId="{31F7827A-824A-42D3-80F4-C658086AE0FE}" destId="{F5FD431E-D0F2-4CDC-9C58-29A14C7E22FB}" srcOrd="0" destOrd="0" presId="urn:microsoft.com/office/officeart/2016/7/layout/LinearArrowProcessNumbered"/>
    <dgm:cxn modelId="{3B0A85E5-BB07-44A7-9FFE-0E8DE48333F0}" type="presOf" srcId="{6B27E26A-2335-4514-88D6-8CCBA47321FE}" destId="{80CEE7FF-B7A5-4FA7-A0BB-EBDCA3D06297}" srcOrd="0" destOrd="0" presId="urn:microsoft.com/office/officeart/2016/7/layout/LinearArrowProcessNumbered"/>
    <dgm:cxn modelId="{B18A4F47-6EC2-4427-948C-315F79916ED6}" type="presParOf" srcId="{C4AF9A78-B109-4691-B6A3-F797E8A7CFBA}" destId="{5026389A-076E-49F6-ACA3-2BF9F1466FBD}" srcOrd="0" destOrd="0" presId="urn:microsoft.com/office/officeart/2016/7/layout/LinearArrowProcessNumbered"/>
    <dgm:cxn modelId="{B014B63F-26A8-48E6-8CC2-7FCEAAB931EE}" type="presParOf" srcId="{5026389A-076E-49F6-ACA3-2BF9F1466FBD}" destId="{76123D97-F1F2-4484-BBB4-5D6F6BD7A7EC}" srcOrd="0" destOrd="0" presId="urn:microsoft.com/office/officeart/2016/7/layout/LinearArrowProcessNumbered"/>
    <dgm:cxn modelId="{8ECFC5C7-1C16-4BDB-BEFB-0C5749B1E5E8}" type="presParOf" srcId="{5026389A-076E-49F6-ACA3-2BF9F1466FBD}" destId="{ED83D597-24CD-4C5E-A450-477B480D2143}" srcOrd="1" destOrd="0" presId="urn:microsoft.com/office/officeart/2016/7/layout/LinearArrowProcessNumbered"/>
    <dgm:cxn modelId="{EECAB899-5F84-47CE-897B-8B85EEE0D5EB}" type="presParOf" srcId="{ED83D597-24CD-4C5E-A450-477B480D2143}" destId="{C34599C9-E651-41E4-8BC4-3519CB1F4D55}" srcOrd="0" destOrd="0" presId="urn:microsoft.com/office/officeart/2016/7/layout/LinearArrowProcessNumbered"/>
    <dgm:cxn modelId="{3382F33C-CA0C-4EEE-8DAE-EF2993EF8CCB}" type="presParOf" srcId="{ED83D597-24CD-4C5E-A450-477B480D2143}" destId="{C0A22486-8BA3-4D40-A2BA-7F56C5A65883}" srcOrd="1" destOrd="0" presId="urn:microsoft.com/office/officeart/2016/7/layout/LinearArrowProcessNumbered"/>
    <dgm:cxn modelId="{D9F806B0-C02D-4305-8878-E81D4FE1FE21}" type="presParOf" srcId="{ED83D597-24CD-4C5E-A450-477B480D2143}" destId="{1F9749D5-361E-4A13-81D9-CD3012424C90}" srcOrd="2" destOrd="0" presId="urn:microsoft.com/office/officeart/2016/7/layout/LinearArrowProcessNumbered"/>
    <dgm:cxn modelId="{20A40FB0-7ADF-42BE-98F6-8123494804BF}" type="presParOf" srcId="{ED83D597-24CD-4C5E-A450-477B480D2143}" destId="{CBB012B8-B50B-45E5-8648-54033048D6F8}" srcOrd="3" destOrd="0" presId="urn:microsoft.com/office/officeart/2016/7/layout/LinearArrowProcessNumbered"/>
    <dgm:cxn modelId="{3F043E56-A72B-4C15-9C2F-7573FA7D2473}" type="presParOf" srcId="{5026389A-076E-49F6-ACA3-2BF9F1466FBD}" destId="{1B051F1E-858C-4C0B-850F-5ACF962A9221}" srcOrd="2" destOrd="0" presId="urn:microsoft.com/office/officeart/2016/7/layout/LinearArrowProcessNumbered"/>
    <dgm:cxn modelId="{17BEF483-C92E-448F-9A26-D1CF6A28A61A}" type="presParOf" srcId="{C4AF9A78-B109-4691-B6A3-F797E8A7CFBA}" destId="{CE9DE581-BDE3-4E49-88BB-29F6743E38B0}" srcOrd="1" destOrd="0" presId="urn:microsoft.com/office/officeart/2016/7/layout/LinearArrowProcessNumbered"/>
    <dgm:cxn modelId="{2E3AEA0B-4CB2-4095-ACEE-0A37EA725F4D}" type="presParOf" srcId="{C4AF9A78-B109-4691-B6A3-F797E8A7CFBA}" destId="{DC218EBF-35DA-463C-9629-AA5DD5F5AEAF}" srcOrd="2" destOrd="0" presId="urn:microsoft.com/office/officeart/2016/7/layout/LinearArrowProcessNumbered"/>
    <dgm:cxn modelId="{BF3FB830-9F0A-4957-B57C-5E1344C89F93}" type="presParOf" srcId="{DC218EBF-35DA-463C-9629-AA5DD5F5AEAF}" destId="{8B958198-5079-41FC-AA8E-3E0F245AFC48}" srcOrd="0" destOrd="0" presId="urn:microsoft.com/office/officeart/2016/7/layout/LinearArrowProcessNumbered"/>
    <dgm:cxn modelId="{FC7D8245-654D-4ED1-94D1-3DEE91FA1ACD}" type="presParOf" srcId="{DC218EBF-35DA-463C-9629-AA5DD5F5AEAF}" destId="{B5A29DFB-9E3F-4FBA-B7D9-A141E7906ABB}" srcOrd="1" destOrd="0" presId="urn:microsoft.com/office/officeart/2016/7/layout/LinearArrowProcessNumbered"/>
    <dgm:cxn modelId="{7C04D7EE-E643-4CC4-9AC7-B20F65777F16}" type="presParOf" srcId="{B5A29DFB-9E3F-4FBA-B7D9-A141E7906ABB}" destId="{D5638A99-59F5-42C2-B3F3-940AEB6137B5}" srcOrd="0" destOrd="0" presId="urn:microsoft.com/office/officeart/2016/7/layout/LinearArrowProcessNumbered"/>
    <dgm:cxn modelId="{0C1940A9-E111-4609-B888-FA4B7FF88182}" type="presParOf" srcId="{B5A29DFB-9E3F-4FBA-B7D9-A141E7906ABB}" destId="{D0E8E872-C018-41B3-9DB0-01DEB99B7591}" srcOrd="1" destOrd="0" presId="urn:microsoft.com/office/officeart/2016/7/layout/LinearArrowProcessNumbered"/>
    <dgm:cxn modelId="{A3819AC3-C6A3-47E2-9375-F95C14D4126F}" type="presParOf" srcId="{B5A29DFB-9E3F-4FBA-B7D9-A141E7906ABB}" destId="{34B1EB79-D0C3-4BF3-9AC8-3D5E698D730D}" srcOrd="2" destOrd="0" presId="urn:microsoft.com/office/officeart/2016/7/layout/LinearArrowProcessNumbered"/>
    <dgm:cxn modelId="{F0756040-C1DB-46E2-BAAF-51CE4EEE456D}" type="presParOf" srcId="{B5A29DFB-9E3F-4FBA-B7D9-A141E7906ABB}" destId="{C004C4D0-8136-41D7-BFED-525A64C28C47}" srcOrd="3" destOrd="0" presId="urn:microsoft.com/office/officeart/2016/7/layout/LinearArrowProcessNumbered"/>
    <dgm:cxn modelId="{C3FE7BC0-64F1-435A-9F90-1276CBCE489A}" type="presParOf" srcId="{DC218EBF-35DA-463C-9629-AA5DD5F5AEAF}" destId="{F5FD431E-D0F2-4CDC-9C58-29A14C7E22FB}" srcOrd="2" destOrd="0" presId="urn:microsoft.com/office/officeart/2016/7/layout/LinearArrowProcessNumbered"/>
    <dgm:cxn modelId="{8573DC38-9742-4487-A04D-EDE459B45F10}" type="presParOf" srcId="{C4AF9A78-B109-4691-B6A3-F797E8A7CFBA}" destId="{4F261DC2-47AC-46A6-8FE6-DC630C9C98D1}" srcOrd="3" destOrd="0" presId="urn:microsoft.com/office/officeart/2016/7/layout/LinearArrowProcessNumbered"/>
    <dgm:cxn modelId="{5DF93C82-E9E7-423C-84C0-33116FBD569D}" type="presParOf" srcId="{C4AF9A78-B109-4691-B6A3-F797E8A7CFBA}" destId="{609D1AEA-8F77-45C7-99D2-12A66EF0113D}" srcOrd="4" destOrd="0" presId="urn:microsoft.com/office/officeart/2016/7/layout/LinearArrowProcessNumbered"/>
    <dgm:cxn modelId="{7A8AF503-5B65-4B6E-9E57-DE7D2E853FFA}" type="presParOf" srcId="{609D1AEA-8F77-45C7-99D2-12A66EF0113D}" destId="{CF6F02D9-58E4-48A4-9033-720D6964CB80}" srcOrd="0" destOrd="0" presId="urn:microsoft.com/office/officeart/2016/7/layout/LinearArrowProcessNumbered"/>
    <dgm:cxn modelId="{31B3B2A5-9D5A-45A3-84AC-A9F72F22F125}" type="presParOf" srcId="{609D1AEA-8F77-45C7-99D2-12A66EF0113D}" destId="{84AAA88D-2E06-410D-879B-F83A96D07251}" srcOrd="1" destOrd="0" presId="urn:microsoft.com/office/officeart/2016/7/layout/LinearArrowProcessNumbered"/>
    <dgm:cxn modelId="{525F8BCB-EB77-4950-8FED-FB6A99EBE61B}" type="presParOf" srcId="{84AAA88D-2E06-410D-879B-F83A96D07251}" destId="{5A0A9A9E-37B6-4737-939C-3B7C57BD7497}" srcOrd="0" destOrd="0" presId="urn:microsoft.com/office/officeart/2016/7/layout/LinearArrowProcessNumbered"/>
    <dgm:cxn modelId="{3BA472BF-D7D7-4AEA-ABAF-0669C45BA035}" type="presParOf" srcId="{84AAA88D-2E06-410D-879B-F83A96D07251}" destId="{20692143-CD6D-413C-B525-7555CDAFDDD5}" srcOrd="1" destOrd="0" presId="urn:microsoft.com/office/officeart/2016/7/layout/LinearArrowProcessNumbered"/>
    <dgm:cxn modelId="{D111F541-C1F1-481E-B5CB-09B6EE5FDD06}" type="presParOf" srcId="{84AAA88D-2E06-410D-879B-F83A96D07251}" destId="{1085F323-B9AE-4704-AE70-9D7BAEE56909}" srcOrd="2" destOrd="0" presId="urn:microsoft.com/office/officeart/2016/7/layout/LinearArrowProcessNumbered"/>
    <dgm:cxn modelId="{99500483-B8FA-4FA0-8844-2CD6AD48AFAB}" type="presParOf" srcId="{84AAA88D-2E06-410D-879B-F83A96D07251}" destId="{E8D902EA-D87E-48D3-868A-D5D59453315B}" srcOrd="3" destOrd="0" presId="urn:microsoft.com/office/officeart/2016/7/layout/LinearArrowProcessNumbered"/>
    <dgm:cxn modelId="{E4BDF2A9-2D6A-46A3-96B9-34BFC49F7026}" type="presParOf" srcId="{609D1AEA-8F77-45C7-99D2-12A66EF0113D}" destId="{80CEE7FF-B7A5-4FA7-A0BB-EBDCA3D06297}"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A0C8D-EF9F-48B2-951C-ED0F0A655317}" type="doc">
      <dgm:prSet loTypeId="urn:microsoft.com/office/officeart/2005/8/layout/hList1" loCatId="Inbox" qsTypeId="urn:microsoft.com/office/officeart/2005/8/quickstyle/simple1" qsCatId="simple" csTypeId="urn:microsoft.com/office/officeart/2005/8/colors/ColorSchemeForSuggestions" csCatId="other"/>
      <dgm:spPr/>
      <dgm:t>
        <a:bodyPr/>
        <a:lstStyle/>
        <a:p>
          <a:endParaRPr lang="en-US"/>
        </a:p>
      </dgm:t>
    </dgm:pt>
    <dgm:pt modelId="{A96D40E7-32EF-447A-A2F1-D00042ECB2DD}">
      <dgm:prSet/>
      <dgm:spPr/>
      <dgm:t>
        <a:bodyPr/>
        <a:lstStyle/>
        <a:p>
          <a:r>
            <a:rPr lang="el-GR"/>
            <a:t>ΜΜΤ</a:t>
          </a:r>
          <a:endParaRPr lang="en-US"/>
        </a:p>
      </dgm:t>
    </dgm:pt>
    <dgm:pt modelId="{6A745E40-66E0-4509-82B0-D3D4FAD9FC0C}" type="parTrans" cxnId="{D722AB13-A663-41A6-8A63-E27611AD96B0}">
      <dgm:prSet/>
      <dgm:spPr/>
      <dgm:t>
        <a:bodyPr/>
        <a:lstStyle/>
        <a:p>
          <a:endParaRPr lang="en-US"/>
        </a:p>
      </dgm:t>
    </dgm:pt>
    <dgm:pt modelId="{8204AE17-185A-49F7-B150-6210B1E306DC}" type="sibTrans" cxnId="{D722AB13-A663-41A6-8A63-E27611AD96B0}">
      <dgm:prSet/>
      <dgm:spPr/>
      <dgm:t>
        <a:bodyPr/>
        <a:lstStyle/>
        <a:p>
          <a:endParaRPr lang="en-US"/>
        </a:p>
      </dgm:t>
    </dgm:pt>
    <dgm:pt modelId="{1AE5DB08-3B91-42F6-8B20-E644D276C0BF}">
      <dgm:prSet/>
      <dgm:spPr/>
      <dgm:t>
        <a:bodyPr/>
        <a:lstStyle/>
        <a:p>
          <a:r>
            <a:rPr lang="en-US"/>
            <a:t>Asworth</a:t>
          </a:r>
        </a:p>
      </dgm:t>
    </dgm:pt>
    <dgm:pt modelId="{11DB2725-C187-4D45-AADD-982BA841F619}" type="parTrans" cxnId="{FBAF3ED1-B318-4302-A7DB-4FAEA3AD2554}">
      <dgm:prSet/>
      <dgm:spPr/>
      <dgm:t>
        <a:bodyPr/>
        <a:lstStyle/>
        <a:p>
          <a:endParaRPr lang="en-US"/>
        </a:p>
      </dgm:t>
    </dgm:pt>
    <dgm:pt modelId="{B069A207-83D0-44A1-B5F7-FAE7F2496097}" type="sibTrans" cxnId="{FBAF3ED1-B318-4302-A7DB-4FAEA3AD2554}">
      <dgm:prSet/>
      <dgm:spPr/>
      <dgm:t>
        <a:bodyPr/>
        <a:lstStyle/>
        <a:p>
          <a:endParaRPr lang="en-US"/>
        </a:p>
      </dgm:t>
    </dgm:pt>
    <dgm:pt modelId="{FD0E1988-278A-48AA-8CCF-637D51AF8F65}">
      <dgm:prSet/>
      <dgm:spPr/>
      <dgm:t>
        <a:bodyPr/>
        <a:lstStyle/>
        <a:p>
          <a:r>
            <a:rPr lang="en-US"/>
            <a:t>Range of Motion </a:t>
          </a:r>
        </a:p>
      </dgm:t>
    </dgm:pt>
    <dgm:pt modelId="{C837040F-A57B-48C2-BE4A-74E417772D22}" type="parTrans" cxnId="{EBC00DC0-9681-434D-937D-C779175ADC49}">
      <dgm:prSet/>
      <dgm:spPr/>
      <dgm:t>
        <a:bodyPr/>
        <a:lstStyle/>
        <a:p>
          <a:endParaRPr lang="en-US"/>
        </a:p>
      </dgm:t>
    </dgm:pt>
    <dgm:pt modelId="{450BADE7-7F65-4BE7-B96A-18986B4A2F40}" type="sibTrans" cxnId="{EBC00DC0-9681-434D-937D-C779175ADC49}">
      <dgm:prSet/>
      <dgm:spPr/>
      <dgm:t>
        <a:bodyPr/>
        <a:lstStyle/>
        <a:p>
          <a:endParaRPr lang="en-US"/>
        </a:p>
      </dgm:t>
    </dgm:pt>
    <dgm:pt modelId="{79394F51-6AB4-4D64-B178-9F447A6936F4}" type="pres">
      <dgm:prSet presAssocID="{153A0C8D-EF9F-48B2-951C-ED0F0A655317}" presName="Name0" presStyleCnt="0">
        <dgm:presLayoutVars>
          <dgm:dir/>
          <dgm:animLvl val="lvl"/>
          <dgm:resizeHandles val="exact"/>
        </dgm:presLayoutVars>
      </dgm:prSet>
      <dgm:spPr/>
    </dgm:pt>
    <dgm:pt modelId="{3479E5DD-F140-4FD4-8CEE-D2EB466B88B6}" type="pres">
      <dgm:prSet presAssocID="{A96D40E7-32EF-447A-A2F1-D00042ECB2DD}" presName="composite" presStyleCnt="0"/>
      <dgm:spPr/>
    </dgm:pt>
    <dgm:pt modelId="{23794B48-D4B0-4F66-995A-618665E5D1DE}" type="pres">
      <dgm:prSet presAssocID="{A96D40E7-32EF-447A-A2F1-D00042ECB2DD}" presName="parTx" presStyleLbl="alignNode1" presStyleIdx="0" presStyleCnt="3">
        <dgm:presLayoutVars>
          <dgm:chMax val="0"/>
          <dgm:chPref val="0"/>
          <dgm:bulletEnabled val="1"/>
        </dgm:presLayoutVars>
      </dgm:prSet>
      <dgm:spPr/>
    </dgm:pt>
    <dgm:pt modelId="{ECBAFA30-81F5-4274-BC3F-3FB4A716FA6E}" type="pres">
      <dgm:prSet presAssocID="{A96D40E7-32EF-447A-A2F1-D00042ECB2DD}" presName="desTx" presStyleLbl="alignAccFollowNode1" presStyleIdx="0" presStyleCnt="3">
        <dgm:presLayoutVars>
          <dgm:bulletEnabled val="1"/>
        </dgm:presLayoutVars>
      </dgm:prSet>
      <dgm:spPr/>
    </dgm:pt>
    <dgm:pt modelId="{E9C27E19-699B-412E-A7A1-897A2C109F81}" type="pres">
      <dgm:prSet presAssocID="{8204AE17-185A-49F7-B150-6210B1E306DC}" presName="space" presStyleCnt="0"/>
      <dgm:spPr/>
    </dgm:pt>
    <dgm:pt modelId="{FBCA4521-4EA7-4F09-B53C-1C8653BF0FA5}" type="pres">
      <dgm:prSet presAssocID="{1AE5DB08-3B91-42F6-8B20-E644D276C0BF}" presName="composite" presStyleCnt="0"/>
      <dgm:spPr/>
    </dgm:pt>
    <dgm:pt modelId="{2E45DE0E-017A-490C-B2C2-4DCCB327D1F1}" type="pres">
      <dgm:prSet presAssocID="{1AE5DB08-3B91-42F6-8B20-E644D276C0BF}" presName="parTx" presStyleLbl="alignNode1" presStyleIdx="1" presStyleCnt="3">
        <dgm:presLayoutVars>
          <dgm:chMax val="0"/>
          <dgm:chPref val="0"/>
          <dgm:bulletEnabled val="1"/>
        </dgm:presLayoutVars>
      </dgm:prSet>
      <dgm:spPr/>
    </dgm:pt>
    <dgm:pt modelId="{85C33A13-5D31-4164-B16B-027DDDF3F925}" type="pres">
      <dgm:prSet presAssocID="{1AE5DB08-3B91-42F6-8B20-E644D276C0BF}" presName="desTx" presStyleLbl="alignAccFollowNode1" presStyleIdx="1" presStyleCnt="3">
        <dgm:presLayoutVars>
          <dgm:bulletEnabled val="1"/>
        </dgm:presLayoutVars>
      </dgm:prSet>
      <dgm:spPr/>
    </dgm:pt>
    <dgm:pt modelId="{4E4B00CC-E288-473C-B73B-05A615F87DBC}" type="pres">
      <dgm:prSet presAssocID="{B069A207-83D0-44A1-B5F7-FAE7F2496097}" presName="space" presStyleCnt="0"/>
      <dgm:spPr/>
    </dgm:pt>
    <dgm:pt modelId="{F479118C-1EFB-4A50-8171-E908FB3E8014}" type="pres">
      <dgm:prSet presAssocID="{FD0E1988-278A-48AA-8CCF-637D51AF8F65}" presName="composite" presStyleCnt="0"/>
      <dgm:spPr/>
    </dgm:pt>
    <dgm:pt modelId="{959693ED-DF9E-4AB6-B269-67A156CAC2F3}" type="pres">
      <dgm:prSet presAssocID="{FD0E1988-278A-48AA-8CCF-637D51AF8F65}" presName="parTx" presStyleLbl="alignNode1" presStyleIdx="2" presStyleCnt="3">
        <dgm:presLayoutVars>
          <dgm:chMax val="0"/>
          <dgm:chPref val="0"/>
          <dgm:bulletEnabled val="1"/>
        </dgm:presLayoutVars>
      </dgm:prSet>
      <dgm:spPr/>
    </dgm:pt>
    <dgm:pt modelId="{8F276F8A-6708-4A2D-80B9-A084F24499C2}" type="pres">
      <dgm:prSet presAssocID="{FD0E1988-278A-48AA-8CCF-637D51AF8F65}" presName="desTx" presStyleLbl="alignAccFollowNode1" presStyleIdx="2" presStyleCnt="3">
        <dgm:presLayoutVars>
          <dgm:bulletEnabled val="1"/>
        </dgm:presLayoutVars>
      </dgm:prSet>
      <dgm:spPr/>
    </dgm:pt>
  </dgm:ptLst>
  <dgm:cxnLst>
    <dgm:cxn modelId="{E4E47D03-C4BE-4910-AF4A-8F899BB66B24}" type="presOf" srcId="{FD0E1988-278A-48AA-8CCF-637D51AF8F65}" destId="{959693ED-DF9E-4AB6-B269-67A156CAC2F3}" srcOrd="0" destOrd="0" presId="urn:microsoft.com/office/officeart/2005/8/layout/hList1"/>
    <dgm:cxn modelId="{D722AB13-A663-41A6-8A63-E27611AD96B0}" srcId="{153A0C8D-EF9F-48B2-951C-ED0F0A655317}" destId="{A96D40E7-32EF-447A-A2F1-D00042ECB2DD}" srcOrd="0" destOrd="0" parTransId="{6A745E40-66E0-4509-82B0-D3D4FAD9FC0C}" sibTransId="{8204AE17-185A-49F7-B150-6210B1E306DC}"/>
    <dgm:cxn modelId="{16B13824-2F82-45AE-8ED0-05DFEDE3A16C}" type="presOf" srcId="{1AE5DB08-3B91-42F6-8B20-E644D276C0BF}" destId="{2E45DE0E-017A-490C-B2C2-4DCCB327D1F1}" srcOrd="0" destOrd="0" presId="urn:microsoft.com/office/officeart/2005/8/layout/hList1"/>
    <dgm:cxn modelId="{27402025-8C03-4BC6-968E-E3E628A576BE}" type="presOf" srcId="{153A0C8D-EF9F-48B2-951C-ED0F0A655317}" destId="{79394F51-6AB4-4D64-B178-9F447A6936F4}" srcOrd="0" destOrd="0" presId="urn:microsoft.com/office/officeart/2005/8/layout/hList1"/>
    <dgm:cxn modelId="{EBC00DC0-9681-434D-937D-C779175ADC49}" srcId="{153A0C8D-EF9F-48B2-951C-ED0F0A655317}" destId="{FD0E1988-278A-48AA-8CCF-637D51AF8F65}" srcOrd="2" destOrd="0" parTransId="{C837040F-A57B-48C2-BE4A-74E417772D22}" sibTransId="{450BADE7-7F65-4BE7-B96A-18986B4A2F40}"/>
    <dgm:cxn modelId="{FBAF3ED1-B318-4302-A7DB-4FAEA3AD2554}" srcId="{153A0C8D-EF9F-48B2-951C-ED0F0A655317}" destId="{1AE5DB08-3B91-42F6-8B20-E644D276C0BF}" srcOrd="1" destOrd="0" parTransId="{11DB2725-C187-4D45-AADD-982BA841F619}" sibTransId="{B069A207-83D0-44A1-B5F7-FAE7F2496097}"/>
    <dgm:cxn modelId="{0AAC66E5-60D9-45BE-A536-A67158E89AC1}" type="presOf" srcId="{A96D40E7-32EF-447A-A2F1-D00042ECB2DD}" destId="{23794B48-D4B0-4F66-995A-618665E5D1DE}" srcOrd="0" destOrd="0" presId="urn:microsoft.com/office/officeart/2005/8/layout/hList1"/>
    <dgm:cxn modelId="{DA27E45C-5029-4156-861F-85B40AAB370A}" type="presParOf" srcId="{79394F51-6AB4-4D64-B178-9F447A6936F4}" destId="{3479E5DD-F140-4FD4-8CEE-D2EB466B88B6}" srcOrd="0" destOrd="0" presId="urn:microsoft.com/office/officeart/2005/8/layout/hList1"/>
    <dgm:cxn modelId="{D68840AB-60D7-4DEC-B414-C8CB70BAA57D}" type="presParOf" srcId="{3479E5DD-F140-4FD4-8CEE-D2EB466B88B6}" destId="{23794B48-D4B0-4F66-995A-618665E5D1DE}" srcOrd="0" destOrd="0" presId="urn:microsoft.com/office/officeart/2005/8/layout/hList1"/>
    <dgm:cxn modelId="{A0AE371B-F579-4C35-8C9A-85EBFE7BC8EA}" type="presParOf" srcId="{3479E5DD-F140-4FD4-8CEE-D2EB466B88B6}" destId="{ECBAFA30-81F5-4274-BC3F-3FB4A716FA6E}" srcOrd="1" destOrd="0" presId="urn:microsoft.com/office/officeart/2005/8/layout/hList1"/>
    <dgm:cxn modelId="{254D6B17-F2F1-4DFA-B201-67E955300AAC}" type="presParOf" srcId="{79394F51-6AB4-4D64-B178-9F447A6936F4}" destId="{E9C27E19-699B-412E-A7A1-897A2C109F81}" srcOrd="1" destOrd="0" presId="urn:microsoft.com/office/officeart/2005/8/layout/hList1"/>
    <dgm:cxn modelId="{417E8398-EFD2-410A-B2DF-15B15B0CB569}" type="presParOf" srcId="{79394F51-6AB4-4D64-B178-9F447A6936F4}" destId="{FBCA4521-4EA7-4F09-B53C-1C8653BF0FA5}" srcOrd="2" destOrd="0" presId="urn:microsoft.com/office/officeart/2005/8/layout/hList1"/>
    <dgm:cxn modelId="{529FAE69-B0B3-47D3-A9E0-323F31611577}" type="presParOf" srcId="{FBCA4521-4EA7-4F09-B53C-1C8653BF0FA5}" destId="{2E45DE0E-017A-490C-B2C2-4DCCB327D1F1}" srcOrd="0" destOrd="0" presId="urn:microsoft.com/office/officeart/2005/8/layout/hList1"/>
    <dgm:cxn modelId="{D35B0CF0-3388-47CC-A87E-337E0B06D2FB}" type="presParOf" srcId="{FBCA4521-4EA7-4F09-B53C-1C8653BF0FA5}" destId="{85C33A13-5D31-4164-B16B-027DDDF3F925}" srcOrd="1" destOrd="0" presId="urn:microsoft.com/office/officeart/2005/8/layout/hList1"/>
    <dgm:cxn modelId="{8D0A5EDC-1239-43A4-8B7F-C42D7F04F6A9}" type="presParOf" srcId="{79394F51-6AB4-4D64-B178-9F447A6936F4}" destId="{4E4B00CC-E288-473C-B73B-05A615F87DBC}" srcOrd="3" destOrd="0" presId="urn:microsoft.com/office/officeart/2005/8/layout/hList1"/>
    <dgm:cxn modelId="{6CCB005D-866A-409F-94D6-4012855BA44D}" type="presParOf" srcId="{79394F51-6AB4-4D64-B178-9F447A6936F4}" destId="{F479118C-1EFB-4A50-8171-E908FB3E8014}" srcOrd="4" destOrd="0" presId="urn:microsoft.com/office/officeart/2005/8/layout/hList1"/>
    <dgm:cxn modelId="{D3655F9B-8577-449C-AFD4-B7453CFEB0CB}" type="presParOf" srcId="{F479118C-1EFB-4A50-8171-E908FB3E8014}" destId="{959693ED-DF9E-4AB6-B269-67A156CAC2F3}" srcOrd="0" destOrd="0" presId="urn:microsoft.com/office/officeart/2005/8/layout/hList1"/>
    <dgm:cxn modelId="{2BC8829B-8873-419E-A702-3EF2C1F624B4}" type="presParOf" srcId="{F479118C-1EFB-4A50-8171-E908FB3E8014}" destId="{8F276F8A-6708-4A2D-80B9-A084F24499C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599C9-E651-41E4-8BC4-3519CB1F4D55}">
      <dsp:nvSpPr>
        <dsp:cNvPr id="0" name=""/>
        <dsp:cNvSpPr/>
      </dsp:nvSpPr>
      <dsp:spPr>
        <a:xfrm>
          <a:off x="1756023" y="1109475"/>
          <a:ext cx="140071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A22486-8BA3-4D40-A2BA-7F56C5A65883}">
      <dsp:nvSpPr>
        <dsp:cNvPr id="0" name=""/>
        <dsp:cNvSpPr/>
      </dsp:nvSpPr>
      <dsp:spPr>
        <a:xfrm>
          <a:off x="3240776" y="991851"/>
          <a:ext cx="161081" cy="30233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9749D5-361E-4A13-81D9-CD3012424C90}">
      <dsp:nvSpPr>
        <dsp:cNvPr id="0" name=""/>
        <dsp:cNvSpPr/>
      </dsp:nvSpPr>
      <dsp:spPr>
        <a:xfrm>
          <a:off x="824550" y="353127"/>
          <a:ext cx="1512767" cy="151276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04" tIns="58704" rIns="58704" bIns="58704" numCol="1" spcCol="1270" anchor="ctr" anchorCtr="0">
          <a:noAutofit/>
        </a:bodyPr>
        <a:lstStyle/>
        <a:p>
          <a:pPr marL="0" lvl="0" indent="0" algn="ctr" defTabSz="2667000">
            <a:lnSpc>
              <a:spcPct val="90000"/>
            </a:lnSpc>
            <a:spcBef>
              <a:spcPct val="0"/>
            </a:spcBef>
            <a:spcAft>
              <a:spcPct val="35000"/>
            </a:spcAft>
            <a:buNone/>
          </a:pPr>
          <a:r>
            <a:rPr lang="en-US" sz="6000" kern="1200"/>
            <a:t>1</a:t>
          </a:r>
        </a:p>
      </dsp:txBody>
      <dsp:txXfrm>
        <a:off x="1046090" y="574667"/>
        <a:ext cx="1069687" cy="1069687"/>
      </dsp:txXfrm>
    </dsp:sp>
    <dsp:sp modelId="{1B051F1E-858C-4C0B-850F-5ACF962A9221}">
      <dsp:nvSpPr>
        <dsp:cNvPr id="0" name=""/>
        <dsp:cNvSpPr/>
      </dsp:nvSpPr>
      <dsp:spPr>
        <a:xfrm>
          <a:off x="5134" y="2032676"/>
          <a:ext cx="3151599"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602" tIns="165100" rIns="248602" bIns="165100" numCol="1" spcCol="1270" anchor="t" anchorCtr="0">
          <a:noAutofit/>
        </a:bodyPr>
        <a:lstStyle/>
        <a:p>
          <a:pPr marL="0" lvl="0" indent="0" algn="l" defTabSz="1022350">
            <a:lnSpc>
              <a:spcPct val="90000"/>
            </a:lnSpc>
            <a:spcBef>
              <a:spcPct val="0"/>
            </a:spcBef>
            <a:spcAft>
              <a:spcPct val="35000"/>
            </a:spcAft>
            <a:buNone/>
          </a:pPr>
          <a:r>
            <a:rPr lang="el-GR" sz="2300" kern="1200"/>
            <a:t>Ιατρείο</a:t>
          </a:r>
          <a:endParaRPr lang="en-US" sz="2300" kern="1200"/>
        </a:p>
      </dsp:txBody>
      <dsp:txXfrm>
        <a:off x="5134" y="2425796"/>
        <a:ext cx="3151599" cy="1572480"/>
      </dsp:txXfrm>
    </dsp:sp>
    <dsp:sp modelId="{D5638A99-59F5-42C2-B3F3-940AEB6137B5}">
      <dsp:nvSpPr>
        <dsp:cNvPr id="0" name=""/>
        <dsp:cNvSpPr/>
      </dsp:nvSpPr>
      <dsp:spPr>
        <a:xfrm>
          <a:off x="3506911" y="1110033"/>
          <a:ext cx="3151599"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E8E872-C018-41B3-9DB0-01DEB99B7591}">
      <dsp:nvSpPr>
        <dsp:cNvPr id="0" name=""/>
        <dsp:cNvSpPr/>
      </dsp:nvSpPr>
      <dsp:spPr>
        <a:xfrm>
          <a:off x="6742553" y="992322"/>
          <a:ext cx="161081" cy="302776"/>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B1EB79-D0C3-4BF3-9AC8-3D5E698D730D}">
      <dsp:nvSpPr>
        <dsp:cNvPr id="0" name=""/>
        <dsp:cNvSpPr/>
      </dsp:nvSpPr>
      <dsp:spPr>
        <a:xfrm>
          <a:off x="4325770" y="353128"/>
          <a:ext cx="1513881" cy="151388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47" tIns="58747" rIns="58747" bIns="58747" numCol="1" spcCol="1270" anchor="ctr" anchorCtr="0">
          <a:noAutofit/>
        </a:bodyPr>
        <a:lstStyle/>
        <a:p>
          <a:pPr marL="0" lvl="0" indent="0" algn="ctr" defTabSz="2667000">
            <a:lnSpc>
              <a:spcPct val="90000"/>
            </a:lnSpc>
            <a:spcBef>
              <a:spcPct val="0"/>
            </a:spcBef>
            <a:spcAft>
              <a:spcPct val="35000"/>
            </a:spcAft>
            <a:buNone/>
          </a:pPr>
          <a:r>
            <a:rPr lang="en-US" sz="6000" kern="1200"/>
            <a:t>2</a:t>
          </a:r>
        </a:p>
      </dsp:txBody>
      <dsp:txXfrm>
        <a:off x="4547473" y="574831"/>
        <a:ext cx="1070475" cy="1070475"/>
      </dsp:txXfrm>
    </dsp:sp>
    <dsp:sp modelId="{F5FD431E-D0F2-4CDC-9C58-29A14C7E22FB}">
      <dsp:nvSpPr>
        <dsp:cNvPr id="0" name=""/>
        <dsp:cNvSpPr/>
      </dsp:nvSpPr>
      <dsp:spPr>
        <a:xfrm>
          <a:off x="3506911" y="2033914"/>
          <a:ext cx="3151599"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602" tIns="165100" rIns="248602" bIns="165100" numCol="1" spcCol="1270" anchor="t" anchorCtr="0">
          <a:noAutofit/>
        </a:bodyPr>
        <a:lstStyle/>
        <a:p>
          <a:pPr marL="0" lvl="0" indent="0" algn="l" defTabSz="1022350">
            <a:lnSpc>
              <a:spcPct val="90000"/>
            </a:lnSpc>
            <a:spcBef>
              <a:spcPct val="0"/>
            </a:spcBef>
            <a:spcAft>
              <a:spcPct val="35000"/>
            </a:spcAft>
            <a:buNone/>
          </a:pPr>
          <a:r>
            <a:rPr lang="el-GR" sz="2300" kern="1200"/>
            <a:t>Μονάδα Ημερήσιας νοσηλείας</a:t>
          </a:r>
          <a:endParaRPr lang="en-US" sz="2300" kern="1200"/>
        </a:p>
      </dsp:txBody>
      <dsp:txXfrm>
        <a:off x="3506911" y="2427034"/>
        <a:ext cx="3151599" cy="1572480"/>
      </dsp:txXfrm>
    </dsp:sp>
    <dsp:sp modelId="{5A0A9A9E-37B6-4737-939C-3B7C57BD7497}">
      <dsp:nvSpPr>
        <dsp:cNvPr id="0" name=""/>
        <dsp:cNvSpPr/>
      </dsp:nvSpPr>
      <dsp:spPr>
        <a:xfrm>
          <a:off x="7008688" y="1110033"/>
          <a:ext cx="1575799"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85F323-B9AE-4704-AE70-9D7BAEE56909}">
      <dsp:nvSpPr>
        <dsp:cNvPr id="0" name=""/>
        <dsp:cNvSpPr/>
      </dsp:nvSpPr>
      <dsp:spPr>
        <a:xfrm>
          <a:off x="7826800" y="352381"/>
          <a:ext cx="1515374" cy="151537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805" tIns="58805" rIns="58805" bIns="58805" numCol="1" spcCol="1270" anchor="ctr" anchorCtr="0">
          <a:noAutofit/>
        </a:bodyPr>
        <a:lstStyle/>
        <a:p>
          <a:pPr marL="0" lvl="0" indent="0" algn="ctr" defTabSz="2667000">
            <a:lnSpc>
              <a:spcPct val="90000"/>
            </a:lnSpc>
            <a:spcBef>
              <a:spcPct val="0"/>
            </a:spcBef>
            <a:spcAft>
              <a:spcPct val="35000"/>
            </a:spcAft>
            <a:buNone/>
          </a:pPr>
          <a:r>
            <a:rPr lang="en-US" sz="6000" kern="1200"/>
            <a:t>3</a:t>
          </a:r>
        </a:p>
      </dsp:txBody>
      <dsp:txXfrm>
        <a:off x="8048721" y="574302"/>
        <a:ext cx="1071532" cy="1071532"/>
      </dsp:txXfrm>
    </dsp:sp>
    <dsp:sp modelId="{80CEE7FF-B7A5-4FA7-A0BB-EBDCA3D06297}">
      <dsp:nvSpPr>
        <dsp:cNvPr id="0" name=""/>
        <dsp:cNvSpPr/>
      </dsp:nvSpPr>
      <dsp:spPr>
        <a:xfrm>
          <a:off x="7008688" y="2033914"/>
          <a:ext cx="3151599"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602" tIns="165100" rIns="248602" bIns="165100" numCol="1" spcCol="1270" anchor="t" anchorCtr="0">
          <a:noAutofit/>
        </a:bodyPr>
        <a:lstStyle/>
        <a:p>
          <a:pPr marL="0" lvl="0" indent="0" algn="l" defTabSz="1022350">
            <a:lnSpc>
              <a:spcPct val="90000"/>
            </a:lnSpc>
            <a:spcBef>
              <a:spcPct val="0"/>
            </a:spcBef>
            <a:spcAft>
              <a:spcPct val="35000"/>
            </a:spcAft>
            <a:buNone/>
          </a:pPr>
          <a:r>
            <a:rPr lang="el-GR" sz="2300" kern="1200"/>
            <a:t>Κλινική αποκατάστασης </a:t>
          </a:r>
          <a:endParaRPr lang="en-US" sz="2300" kern="1200"/>
        </a:p>
      </dsp:txBody>
      <dsp:txXfrm>
        <a:off x="7008688" y="2427034"/>
        <a:ext cx="3151599" cy="1572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94B48-D4B0-4F66-995A-618665E5D1DE}">
      <dsp:nvSpPr>
        <dsp:cNvPr id="0" name=""/>
        <dsp:cNvSpPr/>
      </dsp:nvSpPr>
      <dsp:spPr>
        <a:xfrm>
          <a:off x="3286" y="774824"/>
          <a:ext cx="3203971" cy="12644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l-GR" sz="3500" kern="1200"/>
            <a:t>ΜΜΤ</a:t>
          </a:r>
          <a:endParaRPr lang="en-US" sz="3500" kern="1200"/>
        </a:p>
      </dsp:txBody>
      <dsp:txXfrm>
        <a:off x="3286" y="774824"/>
        <a:ext cx="3203971" cy="1264489"/>
      </dsp:txXfrm>
    </dsp:sp>
    <dsp:sp modelId="{ECBAFA30-81F5-4274-BC3F-3FB4A716FA6E}">
      <dsp:nvSpPr>
        <dsp:cNvPr id="0" name=""/>
        <dsp:cNvSpPr/>
      </dsp:nvSpPr>
      <dsp:spPr>
        <a:xfrm>
          <a:off x="3286" y="2039313"/>
          <a:ext cx="3203971"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45DE0E-017A-490C-B2C2-4DCCB327D1F1}">
      <dsp:nvSpPr>
        <dsp:cNvPr id="0" name=""/>
        <dsp:cNvSpPr/>
      </dsp:nvSpPr>
      <dsp:spPr>
        <a:xfrm>
          <a:off x="3655814" y="774824"/>
          <a:ext cx="3203971" cy="12644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a:t>Asworth</a:t>
          </a:r>
        </a:p>
      </dsp:txBody>
      <dsp:txXfrm>
        <a:off x="3655814" y="774824"/>
        <a:ext cx="3203971" cy="1264489"/>
      </dsp:txXfrm>
    </dsp:sp>
    <dsp:sp modelId="{85C33A13-5D31-4164-B16B-027DDDF3F925}">
      <dsp:nvSpPr>
        <dsp:cNvPr id="0" name=""/>
        <dsp:cNvSpPr/>
      </dsp:nvSpPr>
      <dsp:spPr>
        <a:xfrm>
          <a:off x="3655814" y="2039313"/>
          <a:ext cx="3203971"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9693ED-DF9E-4AB6-B269-67A156CAC2F3}">
      <dsp:nvSpPr>
        <dsp:cNvPr id="0" name=""/>
        <dsp:cNvSpPr/>
      </dsp:nvSpPr>
      <dsp:spPr>
        <a:xfrm>
          <a:off x="7308342" y="774824"/>
          <a:ext cx="3203971" cy="12644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a:t>Range of Motion </a:t>
          </a:r>
        </a:p>
      </dsp:txBody>
      <dsp:txXfrm>
        <a:off x="7308342" y="774824"/>
        <a:ext cx="3203971" cy="1264489"/>
      </dsp:txXfrm>
    </dsp:sp>
    <dsp:sp modelId="{8F276F8A-6708-4A2D-80B9-A084F24499C2}">
      <dsp:nvSpPr>
        <dsp:cNvPr id="0" name=""/>
        <dsp:cNvSpPr/>
      </dsp:nvSpPr>
      <dsp:spPr>
        <a:xfrm>
          <a:off x="7308342" y="2039313"/>
          <a:ext cx="3203971"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2CF79537-9F20-4C3B-8D81-D3864F1922B5}" type="datetimeFigureOut">
              <a:rPr lang="el-GR" smtClean="0"/>
              <a:t>13/2/2020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181049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CF79537-9F20-4C3B-8D81-D3864F1922B5}" type="datetimeFigureOut">
              <a:rPr lang="el-GR" smtClean="0"/>
              <a:t>13/2/2020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1587057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CF79537-9F20-4C3B-8D81-D3864F1922B5}" type="datetimeFigureOut">
              <a:rPr lang="el-GR" smtClean="0"/>
              <a:t>13/2/2020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355636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2CF79537-9F20-4C3B-8D81-D3864F1922B5}" type="datetimeFigureOut">
              <a:rPr lang="el-GR" smtClean="0"/>
              <a:t>13/2/2020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117424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2CF79537-9F20-4C3B-8D81-D3864F1922B5}" type="datetimeFigureOut">
              <a:rPr lang="el-GR" smtClean="0"/>
              <a:t>13/2/2020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226669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2CF79537-9F20-4C3B-8D81-D3864F1922B5}" type="datetimeFigureOut">
              <a:rPr lang="el-GR" smtClean="0"/>
              <a:t>13/2/2020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288702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2CF79537-9F20-4C3B-8D81-D3864F1922B5}" type="datetimeFigureOut">
              <a:rPr lang="el-GR" smtClean="0"/>
              <a:t>13/2/2020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398658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2CF79537-9F20-4C3B-8D81-D3864F1922B5}" type="datetimeFigureOut">
              <a:rPr lang="el-GR" smtClean="0"/>
              <a:t>13/2/2020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1264028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CF79537-9F20-4C3B-8D81-D3864F1922B5}" type="datetimeFigureOut">
              <a:rPr lang="el-GR" smtClean="0"/>
              <a:t>13/2/2020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340491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CF79537-9F20-4C3B-8D81-D3864F1922B5}" type="datetimeFigureOut">
              <a:rPr lang="el-GR" smtClean="0"/>
              <a:t>13/2/2020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323796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2CF79537-9F20-4C3B-8D81-D3864F1922B5}" type="datetimeFigureOut">
              <a:rPr lang="el-GR" smtClean="0"/>
              <a:t>13/2/2020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A747C7F-9F20-4481-AEF5-D9017F989448}" type="slidenum">
              <a:rPr lang="el-GR" smtClean="0"/>
              <a:t>‹#›</a:t>
            </a:fld>
            <a:endParaRPr lang="el-GR"/>
          </a:p>
        </p:txBody>
      </p:sp>
    </p:spTree>
    <p:extLst>
      <p:ext uri="{BB962C8B-B14F-4D97-AF65-F5344CB8AC3E}">
        <p14:creationId xmlns:p14="http://schemas.microsoft.com/office/powerpoint/2010/main" val="71673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79537-9F20-4C3B-8D81-D3864F1922B5}" type="datetimeFigureOut">
              <a:rPr lang="el-GR" smtClean="0"/>
              <a:t>13/2/2020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47C7F-9F20-4481-AEF5-D9017F989448}" type="slidenum">
              <a:rPr lang="el-GR" smtClean="0"/>
              <a:t>‹#›</a:t>
            </a:fld>
            <a:endParaRPr lang="el-GR"/>
          </a:p>
        </p:txBody>
      </p:sp>
    </p:spTree>
    <p:extLst>
      <p:ext uri="{BB962C8B-B14F-4D97-AF65-F5344CB8AC3E}">
        <p14:creationId xmlns:p14="http://schemas.microsoft.com/office/powerpoint/2010/main" val="2992527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0" y="0"/>
            <a:ext cx="3326296" cy="1616765"/>
          </a:xfrm>
          <a:prstGeom prst="rect">
            <a:avLst/>
          </a:prstGeom>
        </p:spPr>
      </p:pic>
      <p:sp>
        <p:nvSpPr>
          <p:cNvPr id="5" name="TextBox 4"/>
          <p:cNvSpPr txBox="1"/>
          <p:nvPr/>
        </p:nvSpPr>
        <p:spPr>
          <a:xfrm>
            <a:off x="436099" y="5049078"/>
            <a:ext cx="7199735" cy="1384995"/>
          </a:xfrm>
          <a:prstGeom prst="rect">
            <a:avLst/>
          </a:prstGeom>
          <a:noFill/>
        </p:spPr>
        <p:txBody>
          <a:bodyPr wrap="square" rtlCol="0">
            <a:spAutoFit/>
          </a:bodyPr>
          <a:lstStyle/>
          <a:p>
            <a:r>
              <a:rPr lang="el-GR" sz="2800" dirty="0">
                <a:cs typeface="Aharoni" panose="02010803020104030203" pitchFamily="2" charset="-79"/>
              </a:rPr>
              <a:t>Ελευθερία Αντωνιάδου </a:t>
            </a:r>
            <a:r>
              <a:rPr lang="en-US" sz="2800" dirty="0">
                <a:cs typeface="Aharoni" panose="02010803020104030203" pitchFamily="2" charset="-79"/>
              </a:rPr>
              <a:t>MD FEBPMR </a:t>
            </a:r>
            <a:r>
              <a:rPr lang="en-US" sz="2800" dirty="0" err="1">
                <a:cs typeface="Aharoni" panose="02010803020104030203" pitchFamily="2" charset="-79"/>
              </a:rPr>
              <a:t>PhDc</a:t>
            </a:r>
            <a:endParaRPr lang="en-US" sz="2800" dirty="0">
              <a:cs typeface="Aharoni" panose="02010803020104030203" pitchFamily="2" charset="-79"/>
            </a:endParaRPr>
          </a:p>
          <a:p>
            <a:r>
              <a:rPr lang="el-GR" sz="2800" dirty="0">
                <a:cs typeface="Aharoni" panose="02010803020104030203" pitchFamily="2" charset="-79"/>
              </a:rPr>
              <a:t>Επιμελήτρια </a:t>
            </a:r>
            <a:br>
              <a:rPr lang="el-GR" sz="2800" dirty="0">
                <a:cs typeface="Aharoni" panose="02010803020104030203" pitchFamily="2" charset="-79"/>
              </a:rPr>
            </a:br>
            <a:r>
              <a:rPr lang="el-GR" sz="2800" dirty="0">
                <a:cs typeface="Aharoni" panose="02010803020104030203" pitchFamily="2" charset="-79"/>
              </a:rPr>
              <a:t>Κλινική Αποκατάστασης </a:t>
            </a:r>
          </a:p>
        </p:txBody>
      </p:sp>
      <p:sp>
        <p:nvSpPr>
          <p:cNvPr id="6" name="TextBox 5"/>
          <p:cNvSpPr txBox="1"/>
          <p:nvPr/>
        </p:nvSpPr>
        <p:spPr>
          <a:xfrm>
            <a:off x="3057987" y="1982451"/>
            <a:ext cx="6630469" cy="1077218"/>
          </a:xfrm>
          <a:prstGeom prst="rect">
            <a:avLst/>
          </a:prstGeom>
          <a:noFill/>
        </p:spPr>
        <p:txBody>
          <a:bodyPr wrap="square" rtlCol="0">
            <a:spAutoFit/>
          </a:bodyPr>
          <a:lstStyle/>
          <a:p>
            <a:r>
              <a:rPr lang="el-GR" sz="3200" b="1" dirty="0">
                <a:cs typeface="Aharoni" panose="02010803020104030203" pitchFamily="2" charset="-79"/>
              </a:rPr>
              <a:t>Κλινική άσκηση στη Φυσική  Ιατρική </a:t>
            </a:r>
            <a:r>
              <a:rPr lang="el-GR" sz="3200" b="1">
                <a:cs typeface="Aharoni" panose="02010803020104030203" pitchFamily="2" charset="-79"/>
              </a:rPr>
              <a:t>και Αποκατάσταση </a:t>
            </a:r>
            <a:endParaRPr lang="el-GR" sz="3200" b="1" dirty="0">
              <a:cs typeface="Aharoni" panose="02010803020104030203" pitchFamily="2" charset="-79"/>
            </a:endParaRPr>
          </a:p>
        </p:txBody>
      </p:sp>
      <p:pic>
        <p:nvPicPr>
          <p:cNvPr id="8" name="Εικόνα 7"/>
          <p:cNvPicPr>
            <a:picLocks noChangeAspect="1"/>
          </p:cNvPicPr>
          <p:nvPr/>
        </p:nvPicPr>
        <p:blipFill>
          <a:blip r:embed="rId3"/>
          <a:stretch>
            <a:fillRect/>
          </a:stretch>
        </p:blipFill>
        <p:spPr>
          <a:xfrm>
            <a:off x="10204175" y="4919184"/>
            <a:ext cx="1833476" cy="1808187"/>
          </a:xfrm>
          <a:prstGeom prst="rect">
            <a:avLst/>
          </a:prstGeom>
        </p:spPr>
      </p:pic>
    </p:spTree>
    <p:extLst>
      <p:ext uri="{BB962C8B-B14F-4D97-AF65-F5344CB8AC3E}">
        <p14:creationId xmlns:p14="http://schemas.microsoft.com/office/powerpoint/2010/main" val="2242708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lstStyle/>
          <a:p>
            <a:r>
              <a:rPr lang="el-GR" dirty="0"/>
              <a:t>Αντικειμενική εξέταση</a:t>
            </a:r>
          </a:p>
          <a:p>
            <a:pPr>
              <a:buFont typeface="Wingdings" panose="05000000000000000000" pitchFamily="2" charset="2"/>
              <a:buChar char="ü"/>
            </a:pPr>
            <a:r>
              <a:rPr lang="el-GR" sz="2000" dirty="0"/>
              <a:t>Ανασκόπηση των συστημάτων</a:t>
            </a:r>
          </a:p>
          <a:p>
            <a:pPr>
              <a:buFont typeface="Wingdings" panose="05000000000000000000" pitchFamily="2" charset="2"/>
              <a:buChar char="ü"/>
            </a:pPr>
            <a:r>
              <a:rPr lang="el-GR" sz="2000" dirty="0"/>
              <a:t>Νευρολογική εξέταση </a:t>
            </a:r>
            <a:r>
              <a:rPr lang="el-GR" sz="2000" i="1" dirty="0"/>
              <a:t>και ειδικές κλίμακες </a:t>
            </a:r>
          </a:p>
          <a:p>
            <a:pPr>
              <a:buFont typeface="Wingdings" panose="05000000000000000000" pitchFamily="2" charset="2"/>
              <a:buChar char="ü"/>
            </a:pPr>
            <a:r>
              <a:rPr lang="el-GR" sz="2000" i="1" dirty="0"/>
              <a:t>Μυοσκελετική και ειδικές κλίμακες</a:t>
            </a:r>
          </a:p>
          <a:p>
            <a:pPr>
              <a:buFont typeface="Wingdings" panose="05000000000000000000" pitchFamily="2" charset="2"/>
              <a:buChar char="ü"/>
            </a:pPr>
            <a:r>
              <a:rPr lang="el-GR" sz="2000" i="1" dirty="0"/>
              <a:t>Λειτουργική εκτίμηση </a:t>
            </a:r>
          </a:p>
        </p:txBody>
      </p:sp>
      <p:sp>
        <p:nvSpPr>
          <p:cNvPr id="7" name="Τίτλος 6"/>
          <p:cNvSpPr>
            <a:spLocks noGrp="1"/>
          </p:cNvSpPr>
          <p:nvPr>
            <p:ph type="title"/>
          </p:nvPr>
        </p:nvSpPr>
        <p:spPr/>
        <p:txBody>
          <a:bodyPr/>
          <a:lstStyle/>
          <a:p>
            <a:r>
              <a:rPr lang="el-GR" i="1" dirty="0">
                <a:solidFill>
                  <a:srgbClr val="7030A0"/>
                </a:solidFill>
              </a:rPr>
              <a:t>Η Φυσιατρική Προσέγγιση</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8" name="Θέση περιεχομένου 5"/>
          <p:cNvGraphicFramePr>
            <a:graphicFrameLocks noGrp="1"/>
          </p:cNvGraphicFramePr>
          <p:nvPr>
            <p:ph idx="1"/>
            <p:extLst>
              <p:ext uri="{D42A27DB-BD31-4B8C-83A1-F6EECF244321}">
                <p14:modId xmlns:p14="http://schemas.microsoft.com/office/powerpoint/2010/main" val="11029661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Τίτλος 6"/>
          <p:cNvSpPr>
            <a:spLocks noGrp="1"/>
          </p:cNvSpPr>
          <p:nvPr>
            <p:ph type="title"/>
          </p:nvPr>
        </p:nvSpPr>
        <p:spPr>
          <a:xfrm>
            <a:off x="956603" y="626104"/>
            <a:ext cx="10515600" cy="1325563"/>
          </a:xfrm>
        </p:spPr>
        <p:txBody>
          <a:bodyPr>
            <a:normAutofit/>
          </a:bodyPr>
          <a:lstStyle/>
          <a:p>
            <a:r>
              <a:rPr lang="el-GR" i="1" dirty="0">
                <a:solidFill>
                  <a:srgbClr val="7030A0"/>
                </a:solidFill>
              </a:rPr>
              <a:t>Ειδικές κλίμακες </a:t>
            </a:r>
          </a:p>
        </p:txBody>
      </p:sp>
    </p:spTree>
    <p:extLst>
      <p:ext uri="{BB962C8B-B14F-4D97-AF65-F5344CB8AC3E}">
        <p14:creationId xmlns:p14="http://schemas.microsoft.com/office/powerpoint/2010/main" val="306351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στιγμιότυπο οθόνης&#10;&#10;Η περιγραφή δημιουργήθηκε με πολύ υψηλή αξιοπιστία">
            <a:extLst>
              <a:ext uri="{FF2B5EF4-FFF2-40B4-BE49-F238E27FC236}">
                <a16:creationId xmlns:a16="http://schemas.microsoft.com/office/drawing/2014/main" id="{0CBA4B77-6E96-4D4A-B4A8-A94B5FDAACFF}"/>
              </a:ext>
            </a:extLst>
          </p:cNvPr>
          <p:cNvPicPr>
            <a:picLocks noChangeAspect="1"/>
          </p:cNvPicPr>
          <p:nvPr/>
        </p:nvPicPr>
        <p:blipFill rotWithShape="1">
          <a:blip r:embed="rId2"/>
          <a:srcRect r="6074" b="2"/>
          <a:stretch/>
        </p:blipFill>
        <p:spPr>
          <a:xfrm>
            <a:off x="4636008" y="640082"/>
            <a:ext cx="6916329" cy="5577837"/>
          </a:xfrm>
          <a:prstGeom prst="rect">
            <a:avLst/>
          </a:prstGeom>
          <a:effectLst/>
        </p:spPr>
      </p:pic>
      <p:pic>
        <p:nvPicPr>
          <p:cNvPr id="2" name="Εικόνα 1"/>
          <p:cNvPicPr>
            <a:picLocks noChangeAspect="1"/>
          </p:cNvPicPr>
          <p:nvPr/>
        </p:nvPicPr>
        <p:blipFill>
          <a:blip r:embed="rId3"/>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idx="1"/>
          </p:nvPr>
        </p:nvSpPr>
        <p:spPr>
          <a:xfrm>
            <a:off x="648930" y="2438400"/>
            <a:ext cx="3667037" cy="3785419"/>
          </a:xfrm>
        </p:spPr>
        <p:txBody>
          <a:bodyPr>
            <a:normAutofit/>
          </a:bodyPr>
          <a:lstStyle/>
          <a:p>
            <a:r>
              <a:rPr lang="el-GR" sz="1800"/>
              <a:t>Εξαρτώνται από την πάθηση</a:t>
            </a:r>
            <a:r>
              <a:rPr lang="en-US" sz="1800"/>
              <a:t> </a:t>
            </a:r>
            <a:r>
              <a:rPr lang="el-GR" sz="1800"/>
              <a:t>και από την μετάφραση και στάθμιση στα Ελληνικά όπως και από το </a:t>
            </a:r>
            <a:r>
              <a:rPr lang="en-US" sz="1800"/>
              <a:t>copyright</a:t>
            </a:r>
            <a:r>
              <a:rPr lang="el-GR" sz="1800"/>
              <a:t> </a:t>
            </a:r>
          </a:p>
          <a:p>
            <a:pPr>
              <a:buFont typeface="Wingdings" panose="05000000000000000000" pitchFamily="2" charset="2"/>
              <a:buChar char="ü"/>
            </a:pPr>
            <a:r>
              <a:rPr lang="en-US" sz="1800"/>
              <a:t>Barthel</a:t>
            </a:r>
          </a:p>
          <a:p>
            <a:pPr>
              <a:buFont typeface="Wingdings" panose="05000000000000000000" pitchFamily="2" charset="2"/>
              <a:buChar char="ü"/>
            </a:pPr>
            <a:r>
              <a:rPr lang="en-US" sz="1800"/>
              <a:t>DRS</a:t>
            </a:r>
          </a:p>
          <a:p>
            <a:pPr>
              <a:buFont typeface="Wingdings" panose="05000000000000000000" pitchFamily="2" charset="2"/>
              <a:buChar char="ü"/>
            </a:pPr>
            <a:r>
              <a:rPr lang="en-US" sz="1800"/>
              <a:t>SCIM</a:t>
            </a:r>
          </a:p>
          <a:p>
            <a:pPr>
              <a:buFont typeface="Wingdings" panose="05000000000000000000" pitchFamily="2" charset="2"/>
              <a:buChar char="ü"/>
            </a:pPr>
            <a:r>
              <a:rPr lang="en-US" sz="1800"/>
              <a:t>IADL</a:t>
            </a:r>
            <a:endParaRPr lang="el-GR" sz="1800"/>
          </a:p>
        </p:txBody>
      </p:sp>
      <p:sp>
        <p:nvSpPr>
          <p:cNvPr id="7" name="Τίτλος 6"/>
          <p:cNvSpPr>
            <a:spLocks noGrp="1"/>
          </p:cNvSpPr>
          <p:nvPr>
            <p:ph type="title"/>
          </p:nvPr>
        </p:nvSpPr>
        <p:spPr>
          <a:xfrm>
            <a:off x="648929" y="629266"/>
            <a:ext cx="3667039" cy="1676603"/>
          </a:xfrm>
        </p:spPr>
        <p:txBody>
          <a:bodyPr>
            <a:normAutofit/>
          </a:bodyPr>
          <a:lstStyle/>
          <a:p>
            <a:r>
              <a:rPr lang="el-GR" i="1" dirty="0">
                <a:solidFill>
                  <a:srgbClr val="7030A0"/>
                </a:solidFill>
              </a:rPr>
              <a:t>Ειδικές κλίμακες </a:t>
            </a:r>
          </a:p>
        </p:txBody>
      </p:sp>
    </p:spTree>
    <p:extLst>
      <p:ext uri="{BB962C8B-B14F-4D97-AF65-F5344CB8AC3E}">
        <p14:creationId xmlns:p14="http://schemas.microsoft.com/office/powerpoint/2010/main" val="2080351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normAutofit fontScale="92500" lnSpcReduction="10000"/>
          </a:bodyPr>
          <a:lstStyle/>
          <a:p>
            <a:r>
              <a:rPr lang="el-GR" dirty="0"/>
              <a:t>Ομιλία και κατάποση</a:t>
            </a:r>
          </a:p>
          <a:p>
            <a:r>
              <a:rPr lang="el-GR" dirty="0"/>
              <a:t>Κινητικότητα</a:t>
            </a:r>
          </a:p>
          <a:p>
            <a:pPr>
              <a:buFont typeface="Wingdings" panose="05000000000000000000" pitchFamily="2" charset="2"/>
              <a:buChar char="ü"/>
            </a:pPr>
            <a:r>
              <a:rPr lang="el-GR" sz="2200" dirty="0"/>
              <a:t>Καθιστή θέση </a:t>
            </a:r>
          </a:p>
          <a:p>
            <a:pPr>
              <a:buFont typeface="Wingdings" panose="05000000000000000000" pitchFamily="2" charset="2"/>
              <a:buChar char="ü"/>
            </a:pPr>
            <a:r>
              <a:rPr lang="el-GR" sz="2200" dirty="0"/>
              <a:t>Μεταφορές </a:t>
            </a:r>
          </a:p>
          <a:p>
            <a:pPr>
              <a:buFont typeface="Wingdings" panose="05000000000000000000" pitchFamily="2" charset="2"/>
              <a:buChar char="ü"/>
            </a:pPr>
            <a:r>
              <a:rPr lang="el-GR" sz="2200" dirty="0"/>
              <a:t>Ορθοστάτηση </a:t>
            </a:r>
          </a:p>
          <a:p>
            <a:pPr>
              <a:buFont typeface="Wingdings" panose="05000000000000000000" pitchFamily="2" charset="2"/>
              <a:buChar char="ü"/>
            </a:pPr>
            <a:r>
              <a:rPr lang="el-GR" sz="2200" dirty="0"/>
              <a:t>Βάδιση</a:t>
            </a:r>
          </a:p>
          <a:p>
            <a:r>
              <a:rPr lang="el-GR" dirty="0"/>
              <a:t>Αυτοεξυπηρέτηση</a:t>
            </a:r>
            <a:endParaRPr lang="en-US" dirty="0"/>
          </a:p>
          <a:p>
            <a:r>
              <a:rPr lang="el-GR" dirty="0"/>
              <a:t>Επικοινωνία</a:t>
            </a:r>
          </a:p>
          <a:p>
            <a:r>
              <a:rPr lang="el-GR" dirty="0"/>
              <a:t>Λειτουργικότητα στο σπίτι</a:t>
            </a:r>
          </a:p>
          <a:p>
            <a:r>
              <a:rPr lang="el-GR" dirty="0"/>
              <a:t>Λειτουργικότητα στη Κοινότητα</a:t>
            </a:r>
          </a:p>
        </p:txBody>
      </p:sp>
      <p:sp>
        <p:nvSpPr>
          <p:cNvPr id="7" name="Τίτλος 6"/>
          <p:cNvSpPr>
            <a:spLocks noGrp="1"/>
          </p:cNvSpPr>
          <p:nvPr>
            <p:ph type="title"/>
          </p:nvPr>
        </p:nvSpPr>
        <p:spPr/>
        <p:txBody>
          <a:bodyPr/>
          <a:lstStyle/>
          <a:p>
            <a:r>
              <a:rPr lang="el-GR" i="1" dirty="0">
                <a:solidFill>
                  <a:srgbClr val="7030A0"/>
                </a:solidFill>
              </a:rPr>
              <a:t>Λειτουργική Εκτίμηση</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EE7A0FC3-FDE7-4062-9CDE-B9877B011B48}"/>
              </a:ext>
            </a:extLst>
          </p:cNvPr>
          <p:cNvPicPr>
            <a:picLocks noChangeAspect="1"/>
          </p:cNvPicPr>
          <p:nvPr/>
        </p:nvPicPr>
        <p:blipFill>
          <a:blip r:embed="rId4"/>
          <a:stretch>
            <a:fillRect/>
          </a:stretch>
        </p:blipFill>
        <p:spPr>
          <a:xfrm>
            <a:off x="7250723" y="992177"/>
            <a:ext cx="3619500" cy="5429250"/>
          </a:xfrm>
          <a:prstGeom prst="rect">
            <a:avLst/>
          </a:prstGeom>
        </p:spPr>
      </p:pic>
    </p:spTree>
    <p:extLst>
      <p:ext uri="{BB962C8B-B14F-4D97-AF65-F5344CB8AC3E}">
        <p14:creationId xmlns:p14="http://schemas.microsoft.com/office/powerpoint/2010/main" val="183173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έδαφος, δρόμος&#10;&#10;Η περιγραφή δημιουργήθηκε με υψηλή αξιοπιστία">
            <a:extLst>
              <a:ext uri="{FF2B5EF4-FFF2-40B4-BE49-F238E27FC236}">
                <a16:creationId xmlns:a16="http://schemas.microsoft.com/office/drawing/2014/main" id="{571F99C8-C302-4888-AD88-B6197A5483DB}"/>
              </a:ext>
            </a:extLst>
          </p:cNvPr>
          <p:cNvPicPr>
            <a:picLocks noChangeAspect="1"/>
          </p:cNvPicPr>
          <p:nvPr/>
        </p:nvPicPr>
        <p:blipFill rotWithShape="1">
          <a:blip r:embed="rId2"/>
          <a:srcRect r="37973" b="-1"/>
          <a:stretch/>
        </p:blipFill>
        <p:spPr>
          <a:xfrm>
            <a:off x="7829551" y="2828925"/>
            <a:ext cx="4042410" cy="3388994"/>
          </a:xfrm>
          <a:prstGeom prst="rect">
            <a:avLst/>
          </a:prstGeom>
        </p:spPr>
      </p:pic>
      <p:pic>
        <p:nvPicPr>
          <p:cNvPr id="4" name="Εικόνα 3" descr="Εικόνα που περιέχει εσωτερικό, δάπεδο, οροφή, τοίχος&#10;&#10;Η περιγραφή δημιουργήθηκε με πολύ υψηλή αξιοπιστία">
            <a:extLst>
              <a:ext uri="{FF2B5EF4-FFF2-40B4-BE49-F238E27FC236}">
                <a16:creationId xmlns:a16="http://schemas.microsoft.com/office/drawing/2014/main" id="{EADB50CA-E5AE-4D3D-926A-918AA1FBEEFE}"/>
              </a:ext>
            </a:extLst>
          </p:cNvPr>
          <p:cNvPicPr>
            <a:picLocks noChangeAspect="1"/>
          </p:cNvPicPr>
          <p:nvPr/>
        </p:nvPicPr>
        <p:blipFill rotWithShape="1">
          <a:blip r:embed="rId3"/>
          <a:srcRect t="40256" r="2" b="21432"/>
          <a:stretch/>
        </p:blipFill>
        <p:spPr>
          <a:xfrm>
            <a:off x="7829551" y="306909"/>
            <a:ext cx="4042409" cy="2286000"/>
          </a:xfrm>
          <a:prstGeom prst="rect">
            <a:avLst/>
          </a:prstGeom>
        </p:spPr>
      </p:pic>
      <p:pic>
        <p:nvPicPr>
          <p:cNvPr id="2" name="Εικόνα 1"/>
          <p:cNvPicPr>
            <a:picLocks noChangeAspect="1"/>
          </p:cNvPicPr>
          <p:nvPr/>
        </p:nvPicPr>
        <p:blipFill>
          <a:blip r:embed="rId4"/>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idx="1"/>
          </p:nvPr>
        </p:nvSpPr>
        <p:spPr>
          <a:xfrm>
            <a:off x="821515" y="2121762"/>
            <a:ext cx="6204984" cy="3626917"/>
          </a:xfrm>
        </p:spPr>
        <p:txBody>
          <a:bodyPr>
            <a:normAutofit/>
          </a:bodyPr>
          <a:lstStyle/>
          <a:p>
            <a:r>
              <a:rPr lang="el-GR" sz="2400"/>
              <a:t>Ανάλυση Βάδισης και πελματογραφία</a:t>
            </a:r>
          </a:p>
          <a:p>
            <a:r>
              <a:rPr lang="el-GR" sz="2400"/>
              <a:t>Ηλεκτροφυσιολογία</a:t>
            </a:r>
          </a:p>
          <a:p>
            <a:r>
              <a:rPr lang="el-GR" sz="2400"/>
              <a:t>Υπέρηχοι</a:t>
            </a:r>
          </a:p>
          <a:p>
            <a:r>
              <a:rPr lang="el-GR" sz="2400"/>
              <a:t>Δυναμικές πλατφόρμες ισορροπίας</a:t>
            </a:r>
          </a:p>
          <a:p>
            <a:r>
              <a:rPr lang="el-GR" sz="2400"/>
              <a:t>Ισοκίνηση</a:t>
            </a:r>
          </a:p>
        </p:txBody>
      </p:sp>
      <p:sp>
        <p:nvSpPr>
          <p:cNvPr id="7" name="Τίτλος 6"/>
          <p:cNvSpPr>
            <a:spLocks noGrp="1"/>
          </p:cNvSpPr>
          <p:nvPr>
            <p:ph type="title"/>
          </p:nvPr>
        </p:nvSpPr>
        <p:spPr>
          <a:xfrm>
            <a:off x="821516" y="640263"/>
            <a:ext cx="6204984" cy="1344975"/>
          </a:xfrm>
        </p:spPr>
        <p:txBody>
          <a:bodyPr>
            <a:normAutofit/>
          </a:bodyPr>
          <a:lstStyle/>
          <a:p>
            <a:r>
              <a:rPr lang="el-GR" sz="4000" i="1" dirty="0">
                <a:solidFill>
                  <a:srgbClr val="7030A0"/>
                </a:solidFill>
              </a:rPr>
              <a:t>Τεχνολογία στην εκτίμηση και διάγνωση </a:t>
            </a:r>
          </a:p>
        </p:txBody>
      </p:sp>
    </p:spTree>
    <p:extLst>
      <p:ext uri="{BB962C8B-B14F-4D97-AF65-F5344CB8AC3E}">
        <p14:creationId xmlns:p14="http://schemas.microsoft.com/office/powerpoint/2010/main" val="945960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normAutofit fontScale="62500" lnSpcReduction="20000"/>
          </a:bodyPr>
          <a:lstStyle/>
          <a:p>
            <a:r>
              <a:rPr lang="el-GR" sz="3200" dirty="0"/>
              <a:t>Φαρμακευτική αγωγή από το στόμα</a:t>
            </a:r>
          </a:p>
          <a:p>
            <a:r>
              <a:rPr lang="el-GR" sz="3200" dirty="0"/>
              <a:t>Ενέσιμη θεραπεία </a:t>
            </a:r>
            <a:endParaRPr lang="en-US" sz="3200" dirty="0"/>
          </a:p>
          <a:p>
            <a:pPr>
              <a:buFont typeface="Wingdings" panose="05000000000000000000" pitchFamily="2" charset="2"/>
              <a:buChar char="ü"/>
            </a:pPr>
            <a:r>
              <a:rPr lang="el-GR" sz="2400" dirty="0"/>
              <a:t>Ενδομυϊκή </a:t>
            </a:r>
          </a:p>
          <a:p>
            <a:pPr>
              <a:buFont typeface="Wingdings" panose="05000000000000000000" pitchFamily="2" charset="2"/>
              <a:buChar char="ü"/>
            </a:pPr>
            <a:r>
              <a:rPr lang="el-GR" sz="2400" dirty="0"/>
              <a:t>Τοπική (σημεία σκανδάλη, </a:t>
            </a:r>
            <a:r>
              <a:rPr lang="el-GR" sz="2400" dirty="0" err="1"/>
              <a:t>μεσοθεραπεία</a:t>
            </a:r>
            <a:r>
              <a:rPr lang="el-GR" sz="2400" dirty="0"/>
              <a:t>, τοξίνες</a:t>
            </a:r>
            <a:r>
              <a:rPr lang="en-US" sz="2400" dirty="0"/>
              <a:t>, PRP, </a:t>
            </a:r>
            <a:r>
              <a:rPr lang="en-US" sz="2400" dirty="0" err="1"/>
              <a:t>Prolo</a:t>
            </a:r>
            <a:r>
              <a:rPr lang="en-US" sz="2400" dirty="0"/>
              <a:t> </a:t>
            </a:r>
            <a:r>
              <a:rPr lang="el-GR" sz="2400" dirty="0"/>
              <a:t>)</a:t>
            </a:r>
          </a:p>
          <a:p>
            <a:r>
              <a:rPr lang="el-GR" sz="3200" dirty="0"/>
              <a:t>Φυσικά μέσα</a:t>
            </a:r>
          </a:p>
          <a:p>
            <a:pPr>
              <a:buFont typeface="Wingdings" panose="05000000000000000000" pitchFamily="2" charset="2"/>
              <a:buChar char="ü"/>
            </a:pPr>
            <a:r>
              <a:rPr lang="el-GR" sz="2400" dirty="0"/>
              <a:t>Κρύο-Ζεστό</a:t>
            </a:r>
          </a:p>
          <a:p>
            <a:pPr>
              <a:buFont typeface="Wingdings" panose="05000000000000000000" pitchFamily="2" charset="2"/>
              <a:buChar char="ü"/>
            </a:pPr>
            <a:r>
              <a:rPr lang="el-GR" sz="2400" dirty="0"/>
              <a:t>Ηλεκτροθεραπεία</a:t>
            </a:r>
          </a:p>
          <a:p>
            <a:pPr>
              <a:buFont typeface="Wingdings" panose="05000000000000000000" pitchFamily="2" charset="2"/>
              <a:buChar char="ü"/>
            </a:pPr>
            <a:r>
              <a:rPr lang="el-GR" sz="2400" dirty="0"/>
              <a:t>Μαγνητοθεραπεία</a:t>
            </a:r>
          </a:p>
          <a:p>
            <a:pPr>
              <a:buFont typeface="Wingdings" panose="05000000000000000000" pitchFamily="2" charset="2"/>
              <a:buChar char="ü"/>
            </a:pPr>
            <a:r>
              <a:rPr lang="en-US" sz="2400" dirty="0"/>
              <a:t>Laser</a:t>
            </a:r>
            <a:endParaRPr lang="el-GR" sz="2400" dirty="0"/>
          </a:p>
          <a:p>
            <a:pPr>
              <a:buFont typeface="Wingdings" panose="05000000000000000000" pitchFamily="2" charset="2"/>
              <a:buChar char="ü"/>
            </a:pPr>
            <a:r>
              <a:rPr lang="en-US" sz="2400" dirty="0"/>
              <a:t>Shock wave</a:t>
            </a:r>
          </a:p>
          <a:p>
            <a:pPr>
              <a:buFont typeface="Wingdings" panose="05000000000000000000" pitchFamily="2" charset="2"/>
              <a:buChar char="ü"/>
            </a:pPr>
            <a:r>
              <a:rPr lang="el-GR" sz="2400" dirty="0"/>
              <a:t>Υπέρηχοι </a:t>
            </a:r>
            <a:endParaRPr lang="en-US" sz="2400" dirty="0"/>
          </a:p>
          <a:p>
            <a:pPr>
              <a:buFont typeface="Wingdings" panose="05000000000000000000" pitchFamily="2" charset="2"/>
              <a:buChar char="ü"/>
            </a:pPr>
            <a:r>
              <a:rPr lang="en-US" sz="2400" dirty="0"/>
              <a:t>Biofeedback</a:t>
            </a:r>
          </a:p>
          <a:p>
            <a:pPr>
              <a:buFont typeface="Wingdings" panose="05000000000000000000" pitchFamily="2" charset="2"/>
              <a:buChar char="ü"/>
            </a:pPr>
            <a:r>
              <a:rPr lang="en-US" sz="2400" dirty="0"/>
              <a:t> </a:t>
            </a:r>
            <a:r>
              <a:rPr lang="el-GR" sz="2400" dirty="0"/>
              <a:t>Υδροθεραπεία</a:t>
            </a:r>
          </a:p>
          <a:p>
            <a:r>
              <a:rPr lang="el-GR" sz="3200" dirty="0">
                <a:solidFill>
                  <a:srgbClr val="FF0000"/>
                </a:solidFill>
              </a:rPr>
              <a:t>Θεραπευτική Άσκηση</a:t>
            </a:r>
          </a:p>
        </p:txBody>
      </p:sp>
      <p:sp>
        <p:nvSpPr>
          <p:cNvPr id="7" name="Τίτλος 6"/>
          <p:cNvSpPr>
            <a:spLocks noGrp="1"/>
          </p:cNvSpPr>
          <p:nvPr>
            <p:ph type="title"/>
          </p:nvPr>
        </p:nvSpPr>
        <p:spPr/>
        <p:txBody>
          <a:bodyPr/>
          <a:lstStyle/>
          <a:p>
            <a:r>
              <a:rPr lang="el-GR" i="1" dirty="0">
                <a:solidFill>
                  <a:srgbClr val="7030A0"/>
                </a:solidFill>
              </a:rPr>
              <a:t>Θεραπευτικές παρεμβάσεις</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C810EB37-B4DC-45BA-B9E3-802DDE9D4B81}"/>
              </a:ext>
            </a:extLst>
          </p:cNvPr>
          <p:cNvPicPr>
            <a:picLocks noChangeAspect="1"/>
          </p:cNvPicPr>
          <p:nvPr/>
        </p:nvPicPr>
        <p:blipFill>
          <a:blip r:embed="rId4"/>
          <a:stretch>
            <a:fillRect/>
          </a:stretch>
        </p:blipFill>
        <p:spPr>
          <a:xfrm>
            <a:off x="7946030" y="1"/>
            <a:ext cx="4245970" cy="2388358"/>
          </a:xfrm>
          <a:prstGeom prst="rect">
            <a:avLst/>
          </a:prstGeom>
        </p:spPr>
      </p:pic>
    </p:spTree>
    <p:extLst>
      <p:ext uri="{BB962C8B-B14F-4D97-AF65-F5344CB8AC3E}">
        <p14:creationId xmlns:p14="http://schemas.microsoft.com/office/powerpoint/2010/main" val="1035836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lstStyle/>
          <a:p>
            <a:r>
              <a:rPr lang="el-GR" dirty="0"/>
              <a:t>Συστήματα υποβοήθησης της θεραπείας</a:t>
            </a:r>
            <a:endParaRPr lang="en-US" dirty="0"/>
          </a:p>
          <a:p>
            <a:r>
              <a:rPr lang="el-GR" dirty="0"/>
              <a:t>Ρομποτικά</a:t>
            </a:r>
          </a:p>
          <a:p>
            <a:r>
              <a:rPr lang="el-GR" dirty="0"/>
              <a:t>Πλατφόρμες</a:t>
            </a:r>
          </a:p>
          <a:p>
            <a:r>
              <a:rPr lang="el-GR" dirty="0"/>
              <a:t>Ορθώσεις</a:t>
            </a:r>
          </a:p>
          <a:p>
            <a:r>
              <a:rPr lang="el-GR" dirty="0"/>
              <a:t>Προθέσεις</a:t>
            </a:r>
          </a:p>
          <a:p>
            <a:r>
              <a:rPr lang="el-GR" dirty="0"/>
              <a:t>Βοηθήματα</a:t>
            </a:r>
          </a:p>
        </p:txBody>
      </p:sp>
      <p:sp>
        <p:nvSpPr>
          <p:cNvPr id="7" name="Τίτλος 6"/>
          <p:cNvSpPr>
            <a:spLocks noGrp="1"/>
          </p:cNvSpPr>
          <p:nvPr>
            <p:ph type="title"/>
          </p:nvPr>
        </p:nvSpPr>
        <p:spPr/>
        <p:txBody>
          <a:bodyPr/>
          <a:lstStyle/>
          <a:p>
            <a:r>
              <a:rPr lang="el-GR" i="1" dirty="0">
                <a:solidFill>
                  <a:srgbClr val="7030A0"/>
                </a:solidFill>
              </a:rPr>
              <a:t>Τεχνολογία και Θεραπεία</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453CF57B-7D91-494E-9EF5-8BD81D2B92F7}"/>
              </a:ext>
            </a:extLst>
          </p:cNvPr>
          <p:cNvPicPr>
            <a:picLocks noChangeAspect="1"/>
          </p:cNvPicPr>
          <p:nvPr/>
        </p:nvPicPr>
        <p:blipFill>
          <a:blip r:embed="rId4"/>
          <a:stretch>
            <a:fillRect/>
          </a:stretch>
        </p:blipFill>
        <p:spPr>
          <a:xfrm>
            <a:off x="7405842" y="2250799"/>
            <a:ext cx="3792041" cy="3926164"/>
          </a:xfrm>
          <a:prstGeom prst="rect">
            <a:avLst/>
          </a:prstGeom>
        </p:spPr>
      </p:pic>
      <p:pic>
        <p:nvPicPr>
          <p:cNvPr id="4" name="Εικόνα 3">
            <a:extLst>
              <a:ext uri="{FF2B5EF4-FFF2-40B4-BE49-F238E27FC236}">
                <a16:creationId xmlns:a16="http://schemas.microsoft.com/office/drawing/2014/main" id="{1E2FC33B-A67B-4A94-AB11-E1DE6F000AC6}"/>
              </a:ext>
            </a:extLst>
          </p:cNvPr>
          <p:cNvPicPr>
            <a:picLocks noChangeAspect="1"/>
          </p:cNvPicPr>
          <p:nvPr/>
        </p:nvPicPr>
        <p:blipFill>
          <a:blip r:embed="rId5"/>
          <a:stretch>
            <a:fillRect/>
          </a:stretch>
        </p:blipFill>
        <p:spPr>
          <a:xfrm>
            <a:off x="3874916" y="3841730"/>
            <a:ext cx="2143125" cy="2143125"/>
          </a:xfrm>
          <a:prstGeom prst="rect">
            <a:avLst/>
          </a:prstGeom>
        </p:spPr>
      </p:pic>
      <p:pic>
        <p:nvPicPr>
          <p:cNvPr id="5" name="Εικόνα 4">
            <a:extLst>
              <a:ext uri="{FF2B5EF4-FFF2-40B4-BE49-F238E27FC236}">
                <a16:creationId xmlns:a16="http://schemas.microsoft.com/office/drawing/2014/main" id="{2D876F73-7C3E-489D-A420-BD186C9215D6}"/>
              </a:ext>
            </a:extLst>
          </p:cNvPr>
          <p:cNvPicPr>
            <a:picLocks noChangeAspect="1"/>
          </p:cNvPicPr>
          <p:nvPr/>
        </p:nvPicPr>
        <p:blipFill>
          <a:blip r:embed="rId6"/>
          <a:stretch>
            <a:fillRect/>
          </a:stretch>
        </p:blipFill>
        <p:spPr>
          <a:xfrm>
            <a:off x="8907324" y="73025"/>
            <a:ext cx="2143125" cy="2143125"/>
          </a:xfrm>
          <a:prstGeom prst="rect">
            <a:avLst/>
          </a:prstGeom>
        </p:spPr>
      </p:pic>
    </p:spTree>
    <p:extLst>
      <p:ext uri="{BB962C8B-B14F-4D97-AF65-F5344CB8AC3E}">
        <p14:creationId xmlns:p14="http://schemas.microsoft.com/office/powerpoint/2010/main" val="3561868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18E178E-9C86-4CCC-B366-7C1B188E27A3}"/>
              </a:ext>
            </a:extLst>
          </p:cNvPr>
          <p:cNvSpPr>
            <a:spLocks noGrp="1"/>
          </p:cNvSpPr>
          <p:nvPr>
            <p:ph type="title"/>
          </p:nvPr>
        </p:nvSpPr>
        <p:spPr>
          <a:xfrm>
            <a:off x="838200" y="1951878"/>
            <a:ext cx="10515600" cy="1325563"/>
          </a:xfrm>
        </p:spPr>
        <p:txBody>
          <a:bodyPr/>
          <a:lstStyle/>
          <a:p>
            <a:r>
              <a:rPr lang="el-GR" dirty="0"/>
              <a:t>Κλινικά μονοπάτια ιατρικής αποκατάστασης:  </a:t>
            </a:r>
            <a:r>
              <a:rPr lang="el-GR" dirty="0" err="1"/>
              <a:t>Κρανιοεγκεφαλική</a:t>
            </a:r>
            <a:r>
              <a:rPr lang="el-GR" dirty="0"/>
              <a:t> Κάκωση</a:t>
            </a:r>
          </a:p>
        </p:txBody>
      </p:sp>
    </p:spTree>
    <p:extLst>
      <p:ext uri="{BB962C8B-B14F-4D97-AF65-F5344CB8AC3E}">
        <p14:creationId xmlns:p14="http://schemas.microsoft.com/office/powerpoint/2010/main" val="96780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r="-1" b="2491"/>
          <a:stretch/>
        </p:blipFill>
        <p:spPr>
          <a:xfrm>
            <a:off x="6019607" y="10"/>
            <a:ext cx="6172387" cy="6937794"/>
          </a:xfrm>
          <a:prstGeom prst="rect">
            <a:avLst/>
          </a:prstGeom>
          <a:effectLst/>
        </p:spPr>
      </p:pic>
      <p:pic>
        <p:nvPicPr>
          <p:cNvPr id="2" name="Εικόνα 1"/>
          <p:cNvPicPr>
            <a:picLocks noChangeAspect="1"/>
          </p:cNvPicPr>
          <p:nvPr/>
        </p:nvPicPr>
        <p:blipFill>
          <a:blip r:embed="rId3"/>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2" y="6064659"/>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idx="1"/>
          </p:nvPr>
        </p:nvSpPr>
        <p:spPr>
          <a:xfrm>
            <a:off x="648930" y="2438400"/>
            <a:ext cx="5127029" cy="3785419"/>
          </a:xfrm>
        </p:spPr>
        <p:txBody>
          <a:bodyPr>
            <a:normAutofit/>
          </a:bodyPr>
          <a:lstStyle/>
          <a:p>
            <a:pPr marL="0" indent="0">
              <a:buNone/>
            </a:pPr>
            <a:endParaRPr lang="el-GR" sz="2000" dirty="0"/>
          </a:p>
          <a:p>
            <a:endParaRPr lang="el-GR" sz="2000" dirty="0"/>
          </a:p>
          <a:p>
            <a:endParaRPr lang="el-GR" sz="2000" dirty="0"/>
          </a:p>
        </p:txBody>
      </p:sp>
      <p:sp>
        <p:nvSpPr>
          <p:cNvPr id="7" name="Τίτλος 6"/>
          <p:cNvSpPr>
            <a:spLocks noGrp="1"/>
          </p:cNvSpPr>
          <p:nvPr>
            <p:ph type="title"/>
          </p:nvPr>
        </p:nvSpPr>
        <p:spPr>
          <a:xfrm>
            <a:off x="1901670" y="33636"/>
            <a:ext cx="5127031" cy="1676603"/>
          </a:xfrm>
        </p:spPr>
        <p:txBody>
          <a:bodyPr>
            <a:normAutofit/>
          </a:bodyPr>
          <a:lstStyle/>
          <a:p>
            <a:r>
              <a:rPr lang="el-GR" b="1" i="1" dirty="0">
                <a:solidFill>
                  <a:srgbClr val="7030A0"/>
                </a:solidFill>
              </a:rPr>
              <a:t>Εκτίμηση της σοβαρότητα </a:t>
            </a:r>
          </a:p>
        </p:txBody>
      </p:sp>
      <p:sp>
        <p:nvSpPr>
          <p:cNvPr id="4" name="Οβάλ 3"/>
          <p:cNvSpPr/>
          <p:nvPr/>
        </p:nvSpPr>
        <p:spPr>
          <a:xfrm>
            <a:off x="6732103" y="5685183"/>
            <a:ext cx="5774547" cy="1510747"/>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25A5D5FE-13C7-46BE-921B-6BF4B8B1B4B5}"/>
              </a:ext>
            </a:extLst>
          </p:cNvPr>
          <p:cNvSpPr/>
          <p:nvPr/>
        </p:nvSpPr>
        <p:spPr>
          <a:xfrm>
            <a:off x="7966795" y="145239"/>
            <a:ext cx="4042325" cy="461665"/>
          </a:xfrm>
          <a:prstGeom prst="rect">
            <a:avLst/>
          </a:prstGeom>
        </p:spPr>
        <p:txBody>
          <a:bodyPr wrap="none">
            <a:spAutoFit/>
          </a:bodyPr>
          <a:lstStyle/>
          <a:p>
            <a:r>
              <a:rPr lang="en-US" sz="2400" b="1" dirty="0">
                <a:solidFill>
                  <a:srgbClr val="00B050"/>
                </a:solidFill>
              </a:rPr>
              <a:t>Prof. Graham Teasdale in 1974</a:t>
            </a:r>
            <a:endParaRPr lang="el-GR" sz="2400" b="1" dirty="0">
              <a:solidFill>
                <a:srgbClr val="00B050"/>
              </a:solidFill>
            </a:endParaRPr>
          </a:p>
        </p:txBody>
      </p:sp>
      <p:pic>
        <p:nvPicPr>
          <p:cNvPr id="8" name="Εικόνα 7">
            <a:extLst>
              <a:ext uri="{FF2B5EF4-FFF2-40B4-BE49-F238E27FC236}">
                <a16:creationId xmlns:a16="http://schemas.microsoft.com/office/drawing/2014/main" id="{8B2870D2-EDA9-4A33-B850-61291AA708BC}"/>
              </a:ext>
            </a:extLst>
          </p:cNvPr>
          <p:cNvPicPr>
            <a:picLocks noChangeAspect="1"/>
          </p:cNvPicPr>
          <p:nvPr/>
        </p:nvPicPr>
        <p:blipFill>
          <a:blip r:embed="rId5"/>
          <a:stretch>
            <a:fillRect/>
          </a:stretch>
        </p:blipFill>
        <p:spPr>
          <a:xfrm>
            <a:off x="0" y="1528147"/>
            <a:ext cx="6101387" cy="2628900"/>
          </a:xfrm>
          <a:prstGeom prst="rect">
            <a:avLst/>
          </a:prstGeom>
        </p:spPr>
      </p:pic>
      <p:pic>
        <p:nvPicPr>
          <p:cNvPr id="9" name="Εικόνα 8">
            <a:extLst>
              <a:ext uri="{FF2B5EF4-FFF2-40B4-BE49-F238E27FC236}">
                <a16:creationId xmlns:a16="http://schemas.microsoft.com/office/drawing/2014/main" id="{3029077D-4EFD-41A7-BAAC-D358C3671BEA}"/>
              </a:ext>
            </a:extLst>
          </p:cNvPr>
          <p:cNvPicPr>
            <a:picLocks noChangeAspect="1"/>
          </p:cNvPicPr>
          <p:nvPr/>
        </p:nvPicPr>
        <p:blipFill>
          <a:blip r:embed="rId6"/>
          <a:stretch>
            <a:fillRect/>
          </a:stretch>
        </p:blipFill>
        <p:spPr>
          <a:xfrm>
            <a:off x="0" y="5172075"/>
            <a:ext cx="6143559" cy="1733550"/>
          </a:xfrm>
          <a:prstGeom prst="rect">
            <a:avLst/>
          </a:prstGeom>
        </p:spPr>
      </p:pic>
    </p:spTree>
    <p:extLst>
      <p:ext uri="{BB962C8B-B14F-4D97-AF65-F5344CB8AC3E}">
        <p14:creationId xmlns:p14="http://schemas.microsoft.com/office/powerpoint/2010/main" val="37774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B3A28C2F-70DE-46F1-9DF8-8354EFBF6441}"/>
              </a:ext>
            </a:extLst>
          </p:cNvPr>
          <p:cNvSpPr/>
          <p:nvPr/>
        </p:nvSpPr>
        <p:spPr>
          <a:xfrm>
            <a:off x="134671" y="0"/>
            <a:ext cx="12492317" cy="7616765"/>
          </a:xfrm>
          <a:prstGeom prst="rect">
            <a:avLst/>
          </a:prstGeom>
        </p:spPr>
        <p:txBody>
          <a:bodyPr wrap="square">
            <a:spAutoFit/>
          </a:bodyPr>
          <a:lstStyle/>
          <a:p>
            <a:pPr>
              <a:lnSpc>
                <a:spcPct val="115000"/>
              </a:lnSpc>
              <a:spcAft>
                <a:spcPts val="0"/>
              </a:spcAft>
            </a:pPr>
            <a:r>
              <a:rPr lang="el-GR" sz="1200" dirty="0">
                <a:latin typeface="Calibri" panose="020F0502020204030204" pitchFamily="34" charset="0"/>
                <a:ea typeface="Calibri" panose="020F0502020204030204" pitchFamily="34" charset="0"/>
                <a:cs typeface="Times New Roman" panose="02020603050405020304" pitchFamily="18" charset="0"/>
              </a:rPr>
              <a:t> </a:t>
            </a:r>
            <a:r>
              <a:rPr lang="en-US" sz="1400" u="sng" dirty="0">
                <a:latin typeface="Calibri" panose="020F0502020204030204" pitchFamily="34" charset="0"/>
                <a:ea typeface="Calibri" panose="020F0502020204030204" pitchFamily="34" charset="0"/>
                <a:cs typeface="Times New Roman" panose="02020603050405020304" pitchFamily="18" charset="0"/>
              </a:rPr>
              <a:t>TABLE 1. MAYO TBI SEVERITY CLASSIFICATION SYSTEM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Classify as Moderate-Severe (Definite) TBI if one or more of the following criteria apply</a:t>
            </a: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1. Death due to this TBI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2. Loss of consciousness of 30 minutes or more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3. Post-traumatic anterograde amnesia of 24 hours or more</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4. Worst Glasgow Coma Scale* full score in first 24 hours 13 (unless </a:t>
            </a:r>
            <a:r>
              <a:rPr lang="en-US" sz="1400" dirty="0" err="1">
                <a:latin typeface="Calibri" panose="020F0502020204030204" pitchFamily="34" charset="0"/>
                <a:ea typeface="Calibri" panose="020F0502020204030204" pitchFamily="34" charset="0"/>
                <a:cs typeface="Times New Roman" panose="02020603050405020304" pitchFamily="18" charset="0"/>
              </a:rPr>
              <a:t>invalidataed</a:t>
            </a:r>
            <a:r>
              <a:rPr lang="en-US" sz="1400" dirty="0">
                <a:latin typeface="Calibri" panose="020F0502020204030204" pitchFamily="34" charset="0"/>
                <a:ea typeface="Calibri" panose="020F0502020204030204" pitchFamily="34" charset="0"/>
                <a:cs typeface="Times New Roman" panose="02020603050405020304" pitchFamily="18" charset="0"/>
              </a:rPr>
              <a:t> upon review, e.g., attributable to intoxication, sedation, systemic shock)</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5. One or more of the following present: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Intracerebral hematoma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Subdural hematoma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Epidural hematoma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Cerebral contusion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Hemorrhagic contusion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Penetrating TBI (dura penetrated)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Subarachnoid hemorrhage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Brain Stem Injury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err="1">
                <a:latin typeface="Calibri" panose="020F0502020204030204" pitchFamily="34" charset="0"/>
                <a:ea typeface="Calibri" panose="020F0502020204030204" pitchFamily="34" charset="0"/>
                <a:cs typeface="Times New Roman" panose="02020603050405020304" pitchFamily="18" charset="0"/>
              </a:rPr>
              <a:t>B</a:t>
            </a:r>
            <a:r>
              <a:rPr lang="en-US" sz="1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.If</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none of Criteria A apply, classify as Mild (Probable) TBI if one or more of the following criteria apply</a:t>
            </a: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1. Loss of consciousness of momentary to less than 30 minutes</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2. Post-traumatic anterograde amnesia of momentary to less than 24 hours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3. Depressed, basilar or linear skull fracture (dura intact)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err="1">
                <a:latin typeface="Calibri" panose="020F0502020204030204" pitchFamily="34" charset="0"/>
                <a:ea typeface="Calibri" panose="020F0502020204030204" pitchFamily="34" charset="0"/>
                <a:cs typeface="Times New Roman" panose="02020603050405020304" pitchFamily="18" charset="0"/>
              </a:rPr>
              <a:t>C</a:t>
            </a:r>
            <a:r>
              <a:rPr lang="en-US" sz="1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.If</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none of Criteria A or B apply, classify as Symptomatic (Possible) TBI if one or more of the following symptoms are present: </a:t>
            </a:r>
            <a:endParaRPr lang="el-G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Blurred vision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Confusion (mental state changes)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Dazed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Dizziness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Focal neurologic symptoms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Headache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Nausea TBI, traumatic brain injury</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endParaRPr lang="el-GR"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l-GR"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Malek et</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al</a:t>
            </a:r>
            <a:r>
              <a:rPr lang="el-GR" sz="1400" dirty="0">
                <a:latin typeface="Calibri" panose="020F0502020204030204" pitchFamily="34" charset="0"/>
                <a:ea typeface="Calibri" panose="020F0502020204030204" pitchFamily="34" charset="0"/>
                <a:cs typeface="Times New Roman" panose="02020603050405020304" pitchFamily="18" charset="0"/>
              </a:rPr>
              <a:t>. 2006)</a:t>
            </a:r>
          </a:p>
          <a:p>
            <a:pPr>
              <a:lnSpc>
                <a:spcPct val="115000"/>
              </a:lnSpc>
              <a:spcAft>
                <a:spcPts val="0"/>
              </a:spcAft>
            </a:pPr>
            <a:r>
              <a:rPr lang="el-GR" sz="14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14100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4B7C1DD-857C-4D03-AAB3-C5C95BD51A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500831"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αντικείμενο&#10;&#10;Η περιγραφή δημιουργήθηκε με πολύ υψηλή αξιοπιστία">
            <a:extLst>
              <a:ext uri="{FF2B5EF4-FFF2-40B4-BE49-F238E27FC236}">
                <a16:creationId xmlns:a16="http://schemas.microsoft.com/office/drawing/2014/main" id="{ED799544-A749-49AF-9A5C-0C0064E06BAF}"/>
              </a:ext>
            </a:extLst>
          </p:cNvPr>
          <p:cNvPicPr>
            <a:picLocks noChangeAspect="1"/>
          </p:cNvPicPr>
          <p:nvPr/>
        </p:nvPicPr>
        <p:blipFill>
          <a:blip r:embed="rId2"/>
          <a:stretch>
            <a:fillRect/>
          </a:stretch>
        </p:blipFill>
        <p:spPr>
          <a:xfrm>
            <a:off x="9122987" y="4452055"/>
            <a:ext cx="1765864" cy="1765864"/>
          </a:xfrm>
          <a:prstGeom prst="rect">
            <a:avLst/>
          </a:prstGeom>
        </p:spPr>
      </p:pic>
      <p:pic>
        <p:nvPicPr>
          <p:cNvPr id="3" name="Εικόνα 2">
            <a:extLst>
              <a:ext uri="{FF2B5EF4-FFF2-40B4-BE49-F238E27FC236}">
                <a16:creationId xmlns:a16="http://schemas.microsoft.com/office/drawing/2014/main" id="{E57DD11C-9952-4567-A34D-870FCA2AD87F}"/>
              </a:ext>
            </a:extLst>
          </p:cNvPr>
          <p:cNvPicPr>
            <a:picLocks noChangeAspect="1"/>
          </p:cNvPicPr>
          <p:nvPr/>
        </p:nvPicPr>
        <p:blipFill>
          <a:blip r:embed="rId3"/>
          <a:stretch>
            <a:fillRect/>
          </a:stretch>
        </p:blipFill>
        <p:spPr>
          <a:xfrm>
            <a:off x="9096184" y="306909"/>
            <a:ext cx="1799461" cy="1758252"/>
          </a:xfrm>
          <a:prstGeom prst="rect">
            <a:avLst/>
          </a:prstGeom>
        </p:spPr>
      </p:pic>
      <p:pic>
        <p:nvPicPr>
          <p:cNvPr id="8" name="Εικόνα 7">
            <a:extLst>
              <a:ext uri="{FF2B5EF4-FFF2-40B4-BE49-F238E27FC236}">
                <a16:creationId xmlns:a16="http://schemas.microsoft.com/office/drawing/2014/main" id="{7129ED14-1461-441E-8086-B667BC6C50F6}"/>
              </a:ext>
            </a:extLst>
          </p:cNvPr>
          <p:cNvPicPr>
            <a:picLocks noChangeAspect="1"/>
          </p:cNvPicPr>
          <p:nvPr/>
        </p:nvPicPr>
        <p:blipFill>
          <a:blip r:embed="rId4"/>
          <a:stretch>
            <a:fillRect/>
          </a:stretch>
        </p:blipFill>
        <p:spPr>
          <a:xfrm>
            <a:off x="8129873" y="2846800"/>
            <a:ext cx="3742087" cy="823617"/>
          </a:xfrm>
          <a:prstGeom prst="rect">
            <a:avLst/>
          </a:prstGeom>
        </p:spPr>
      </p:pic>
      <p:pic>
        <p:nvPicPr>
          <p:cNvPr id="2" name="Εικόνα 1"/>
          <p:cNvPicPr>
            <a:picLocks noChangeAspect="1"/>
          </p:cNvPicPr>
          <p:nvPr/>
        </p:nvPicPr>
        <p:blipFill>
          <a:blip r:embed="rId5"/>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3">
            <a:extLst>
              <a:ext uri="{FF2B5EF4-FFF2-40B4-BE49-F238E27FC236}">
                <a16:creationId xmlns:a16="http://schemas.microsoft.com/office/drawing/2014/main" id="{7BB3383E-06F0-4E69-A937-9344D7D2C80D}"/>
              </a:ext>
            </a:extLst>
          </p:cNvPr>
          <p:cNvSpPr>
            <a:spLocks noGrp="1"/>
          </p:cNvSpPr>
          <p:nvPr>
            <p:ph type="title"/>
          </p:nvPr>
        </p:nvSpPr>
        <p:spPr>
          <a:xfrm>
            <a:off x="1124574" y="616199"/>
            <a:ext cx="6713140" cy="1344975"/>
          </a:xfrm>
        </p:spPr>
        <p:txBody>
          <a:bodyPr>
            <a:normAutofit/>
          </a:bodyPr>
          <a:lstStyle/>
          <a:p>
            <a:r>
              <a:rPr lang="el-GR" sz="4000" i="1" dirty="0">
                <a:solidFill>
                  <a:srgbClr val="7030A0"/>
                </a:solidFill>
              </a:rPr>
              <a:t>Τι είναι η Φυσική Ιατρική και Αποκατάσταση</a:t>
            </a:r>
          </a:p>
        </p:txBody>
      </p:sp>
      <p:sp>
        <p:nvSpPr>
          <p:cNvPr id="1031" name="Content Placeholder 1030"/>
          <p:cNvSpPr>
            <a:spLocks noGrp="1"/>
          </p:cNvSpPr>
          <p:nvPr>
            <p:ph idx="1"/>
          </p:nvPr>
        </p:nvSpPr>
        <p:spPr>
          <a:xfrm>
            <a:off x="821514" y="2121762"/>
            <a:ext cx="6723145" cy="3626917"/>
          </a:xfrm>
        </p:spPr>
        <p:txBody>
          <a:bodyPr>
            <a:normAutofit/>
          </a:bodyPr>
          <a:lstStyle/>
          <a:p>
            <a:pPr marL="0" indent="0">
              <a:buNone/>
            </a:pPr>
            <a:r>
              <a:rPr lang="el-GR" sz="2400" dirty="0"/>
              <a:t>Είναι ο κλάδος της Ιατρικής που ασχολείται με την ολιστική εκτίμηση και διαχείριση των ασθενών με ανικανότητα και αναπηρία προερχόμενη από </a:t>
            </a:r>
            <a:r>
              <a:rPr lang="el-GR" sz="2400" dirty="0" err="1"/>
              <a:t>νευρομυική</a:t>
            </a:r>
            <a:r>
              <a:rPr lang="el-GR" sz="2400" dirty="0"/>
              <a:t>, μυοσκελετική, </a:t>
            </a:r>
            <a:r>
              <a:rPr lang="el-GR" sz="2400" dirty="0" err="1"/>
              <a:t>καρδιοαναπνευστική</a:t>
            </a:r>
            <a:r>
              <a:rPr lang="el-GR" sz="2400" dirty="0"/>
              <a:t> παθολογία, όπως και από εγκαύματά , νεοπλασίες κ.τ.λ. Η διαχείριση αυτή περιλαμβάνει και την ψυχολογική και κοινωνική διάσταση της.</a:t>
            </a:r>
            <a:endParaRPr lang="en-US" sz="2400" dirty="0"/>
          </a:p>
        </p:txBody>
      </p:sp>
    </p:spTree>
    <p:extLst>
      <p:ext uri="{BB962C8B-B14F-4D97-AF65-F5344CB8AC3E}">
        <p14:creationId xmlns:p14="http://schemas.microsoft.com/office/powerpoint/2010/main" val="3266446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3" name="Θέση περιεχομένου 2"/>
          <p:cNvPicPr>
            <a:picLocks noGrp="1" noChangeAspect="1"/>
          </p:cNvPicPr>
          <p:nvPr>
            <p:ph idx="1"/>
          </p:nvPr>
        </p:nvPicPr>
        <p:blipFill>
          <a:blip r:embed="rId3"/>
          <a:stretch>
            <a:fillRect/>
          </a:stretch>
        </p:blipFill>
        <p:spPr>
          <a:xfrm>
            <a:off x="126309" y="1513575"/>
            <a:ext cx="8096250" cy="3857625"/>
          </a:xfrm>
          <a:prstGeom prst="rect">
            <a:avLst/>
          </a:prstGeom>
        </p:spPr>
      </p:pic>
      <p:sp>
        <p:nvSpPr>
          <p:cNvPr id="7" name="Τίτλος 6"/>
          <p:cNvSpPr>
            <a:spLocks noGrp="1"/>
          </p:cNvSpPr>
          <p:nvPr>
            <p:ph type="title"/>
          </p:nvPr>
        </p:nvSpPr>
        <p:spPr>
          <a:xfrm>
            <a:off x="1890090" y="-87161"/>
            <a:ext cx="10515600" cy="1325563"/>
          </a:xfrm>
        </p:spPr>
        <p:txBody>
          <a:bodyPr/>
          <a:lstStyle/>
          <a:p>
            <a:r>
              <a:rPr lang="el-GR" i="1" dirty="0">
                <a:solidFill>
                  <a:srgbClr val="7030A0"/>
                </a:solidFill>
              </a:rPr>
              <a:t>Κλίμακες μέτρησης της  έκβασης </a:t>
            </a:r>
          </a:p>
        </p:txBody>
      </p:sp>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5"/>
          <a:stretch>
            <a:fillRect/>
          </a:stretch>
        </p:blipFill>
        <p:spPr>
          <a:xfrm>
            <a:off x="8331963" y="1027906"/>
            <a:ext cx="3810000" cy="2657475"/>
          </a:xfrm>
          <a:prstGeom prst="rect">
            <a:avLst/>
          </a:prstGeom>
        </p:spPr>
      </p:pic>
      <p:pic>
        <p:nvPicPr>
          <p:cNvPr id="5" name="Εικόνα 4"/>
          <p:cNvPicPr>
            <a:picLocks noChangeAspect="1"/>
          </p:cNvPicPr>
          <p:nvPr/>
        </p:nvPicPr>
        <p:blipFill>
          <a:blip r:embed="rId6"/>
          <a:stretch>
            <a:fillRect/>
          </a:stretch>
        </p:blipFill>
        <p:spPr>
          <a:xfrm>
            <a:off x="8274325" y="3824260"/>
            <a:ext cx="3810000" cy="2333625"/>
          </a:xfrm>
          <a:prstGeom prst="rect">
            <a:avLst/>
          </a:prstGeom>
        </p:spPr>
      </p:pic>
      <p:sp>
        <p:nvSpPr>
          <p:cNvPr id="8" name="TextBox 7"/>
          <p:cNvSpPr txBox="1"/>
          <p:nvPr/>
        </p:nvSpPr>
        <p:spPr>
          <a:xfrm>
            <a:off x="543339" y="5632174"/>
            <a:ext cx="7262191" cy="1200329"/>
          </a:xfrm>
          <a:prstGeom prst="rect">
            <a:avLst/>
          </a:prstGeom>
          <a:noFill/>
        </p:spPr>
        <p:txBody>
          <a:bodyPr wrap="square" rtlCol="0">
            <a:spAutoFit/>
          </a:bodyPr>
          <a:lstStyle/>
          <a:p>
            <a:r>
              <a:rPr lang="el-GR" dirty="0"/>
              <a:t>Οι κλίμακες αυτές δεν μπορούν να καταγράψουν τις ήπιες διαφορές σε ήπιες βλάβες ή σε σοβαρές σε άτομα που ζουν στη κοινότητα</a:t>
            </a:r>
          </a:p>
          <a:p>
            <a:r>
              <a:rPr lang="el-GR" dirty="0"/>
              <a:t>Δεν μπορούν επίσης να ανασύρουν τις ήπιες διαφορές σε ασθενείς που βγήκαν από το κώμα</a:t>
            </a:r>
          </a:p>
        </p:txBody>
      </p:sp>
      <p:sp>
        <p:nvSpPr>
          <p:cNvPr id="6" name="TextBox 5"/>
          <p:cNvSpPr txBox="1"/>
          <p:nvPr/>
        </p:nvSpPr>
        <p:spPr>
          <a:xfrm>
            <a:off x="1616765" y="1027906"/>
            <a:ext cx="4161183" cy="523220"/>
          </a:xfrm>
          <a:prstGeom prst="rect">
            <a:avLst/>
          </a:prstGeom>
          <a:noFill/>
        </p:spPr>
        <p:txBody>
          <a:bodyPr wrap="square" rtlCol="0">
            <a:spAutoFit/>
          </a:bodyPr>
          <a:lstStyle/>
          <a:p>
            <a:r>
              <a:rPr lang="en-US" sz="2800" dirty="0">
                <a:solidFill>
                  <a:srgbClr val="FF0000"/>
                </a:solidFill>
              </a:rPr>
              <a:t>Glasgow outcome scale</a:t>
            </a:r>
            <a:endParaRPr lang="el-GR" sz="2800" dirty="0">
              <a:solidFill>
                <a:srgbClr val="FF0000"/>
              </a:solidFill>
            </a:endParaRPr>
          </a:p>
        </p:txBody>
      </p:sp>
      <p:sp>
        <p:nvSpPr>
          <p:cNvPr id="9" name="TextBox 8"/>
          <p:cNvSpPr txBox="1"/>
          <p:nvPr/>
        </p:nvSpPr>
        <p:spPr>
          <a:xfrm>
            <a:off x="10179325" y="376072"/>
            <a:ext cx="2226365" cy="523220"/>
          </a:xfrm>
          <a:prstGeom prst="rect">
            <a:avLst/>
          </a:prstGeom>
          <a:noFill/>
        </p:spPr>
        <p:txBody>
          <a:bodyPr wrap="square" rtlCol="0">
            <a:spAutoFit/>
          </a:bodyPr>
          <a:lstStyle/>
          <a:p>
            <a:r>
              <a:rPr lang="en-US" sz="2800" dirty="0"/>
              <a:t>DRS</a:t>
            </a:r>
            <a:endParaRPr lang="el-GR" sz="2800" dirty="0"/>
          </a:p>
        </p:txBody>
      </p:sp>
    </p:spTree>
    <p:extLst>
      <p:ext uri="{BB962C8B-B14F-4D97-AF65-F5344CB8AC3E}">
        <p14:creationId xmlns:p14="http://schemas.microsoft.com/office/powerpoint/2010/main" val="281460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lstStyle/>
          <a:p>
            <a:pPr marL="0" indent="0">
              <a:buNone/>
            </a:pPr>
            <a:r>
              <a:rPr lang="el-GR" dirty="0"/>
              <a:t>Γενικά ως και 2 χρόνια μετά από το τραύμα</a:t>
            </a:r>
          </a:p>
          <a:p>
            <a:pPr marL="0" indent="0">
              <a:buNone/>
            </a:pPr>
            <a:r>
              <a:rPr lang="el-GR" dirty="0"/>
              <a:t>Ομιλία και κίνηση πιο γρήγορα ως 3 μήνες</a:t>
            </a:r>
          </a:p>
          <a:p>
            <a:pPr marL="0" indent="0">
              <a:buNone/>
            </a:pPr>
            <a:r>
              <a:rPr lang="el-GR" dirty="0"/>
              <a:t>Πιο σύνθετες γνωσιακές λειτουργίες ως και 12 μήνες</a:t>
            </a:r>
          </a:p>
          <a:p>
            <a:pPr marL="0" indent="0">
              <a:buNone/>
            </a:pPr>
            <a:r>
              <a:rPr lang="el-GR" dirty="0"/>
              <a:t>Σημαντικό το προ την κάκωση:</a:t>
            </a:r>
          </a:p>
          <a:p>
            <a:pPr>
              <a:buFont typeface="Wingdings" panose="05000000000000000000" pitchFamily="2" charset="2"/>
              <a:buChar char="ü"/>
            </a:pPr>
            <a:r>
              <a:rPr lang="el-GR" dirty="0"/>
              <a:t> </a:t>
            </a:r>
            <a:r>
              <a:rPr lang="el-GR" sz="2000" dirty="0"/>
              <a:t>επίπεδο λειτουργικότητας </a:t>
            </a:r>
          </a:p>
          <a:p>
            <a:pPr>
              <a:buFont typeface="Wingdings" panose="05000000000000000000" pitchFamily="2" charset="2"/>
              <a:buChar char="ü"/>
            </a:pPr>
            <a:r>
              <a:rPr lang="el-GR" sz="2000" dirty="0"/>
              <a:t>μορφωτικό επίπεδο</a:t>
            </a:r>
          </a:p>
          <a:p>
            <a:pPr>
              <a:buFont typeface="Wingdings" panose="05000000000000000000" pitchFamily="2" charset="2"/>
              <a:buChar char="ü"/>
            </a:pPr>
            <a:r>
              <a:rPr lang="el-GR" sz="2000" dirty="0"/>
              <a:t>χρήση ουσιών</a:t>
            </a:r>
          </a:p>
          <a:p>
            <a:pPr marL="0" indent="0">
              <a:buNone/>
            </a:pPr>
            <a:r>
              <a:rPr lang="el-GR" dirty="0"/>
              <a:t>Δεν σταματά φτάνει σε </a:t>
            </a:r>
            <a:r>
              <a:rPr lang="el-GR" dirty="0" err="1"/>
              <a:t>πλατώ</a:t>
            </a:r>
            <a:r>
              <a:rPr lang="el-GR" dirty="0"/>
              <a:t> και συνεχίζει</a:t>
            </a:r>
          </a:p>
        </p:txBody>
      </p:sp>
      <p:sp>
        <p:nvSpPr>
          <p:cNvPr id="7" name="Τίτλος 6"/>
          <p:cNvSpPr>
            <a:spLocks noGrp="1"/>
          </p:cNvSpPr>
          <p:nvPr>
            <p:ph type="title"/>
          </p:nvPr>
        </p:nvSpPr>
        <p:spPr/>
        <p:txBody>
          <a:bodyPr/>
          <a:lstStyle/>
          <a:p>
            <a:r>
              <a:rPr lang="el-GR" i="1" dirty="0">
                <a:solidFill>
                  <a:srgbClr val="7030A0"/>
                </a:solidFill>
              </a:rPr>
              <a:t>Διάρκεια βελτίωσης</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656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normAutofit fontScale="92500"/>
          </a:bodyPr>
          <a:lstStyle/>
          <a:p>
            <a:pPr marL="514350" indent="-514350">
              <a:buAutoNum type="arabicPeriod"/>
            </a:pPr>
            <a:r>
              <a:rPr lang="el-GR" dirty="0"/>
              <a:t>Ομαλοποίηση μεταβολικών και άλλων παραγόντων (οίδημα, </a:t>
            </a:r>
            <a:r>
              <a:rPr lang="el-GR" dirty="0" err="1"/>
              <a:t>κ.α</a:t>
            </a:r>
            <a:r>
              <a:rPr lang="el-GR" dirty="0"/>
              <a:t>)</a:t>
            </a:r>
          </a:p>
          <a:p>
            <a:pPr marL="514350" indent="-514350">
              <a:buAutoNum type="arabicPeriod"/>
            </a:pPr>
            <a:r>
              <a:rPr lang="el-GR" dirty="0"/>
              <a:t>Νευρονική αναγέννηση (δενδριτική και αξονική), εξαρτάται από ηλικία, σύστημα εγκεφαλικό που έχει υποστεί βλάβη, όχι πάντα θετικό, αργό</a:t>
            </a:r>
          </a:p>
          <a:p>
            <a:pPr marL="514350" indent="-514350">
              <a:buAutoNum type="arabicPeriod"/>
            </a:pPr>
            <a:r>
              <a:rPr lang="el-GR" dirty="0">
                <a:solidFill>
                  <a:srgbClr val="FF0000"/>
                </a:solidFill>
              </a:rPr>
              <a:t>Λειτουργική αναδιοργάνωση (νευροπλαστικότητα), ήδη υπάρχουσες αχρησιμοποίητες συνδέσεις, εκπαίδευση (</a:t>
            </a:r>
            <a:r>
              <a:rPr lang="en-US" dirty="0">
                <a:solidFill>
                  <a:srgbClr val="FF0000"/>
                </a:solidFill>
              </a:rPr>
              <a:t>FMRI)</a:t>
            </a:r>
          </a:p>
          <a:p>
            <a:pPr marL="514350" indent="-514350">
              <a:buAutoNum type="arabicPeriod"/>
            </a:pPr>
            <a:r>
              <a:rPr lang="el-GR" dirty="0"/>
              <a:t>Συναπτική αλλοίωση (</a:t>
            </a:r>
            <a:r>
              <a:rPr lang="el-GR" dirty="0" err="1"/>
              <a:t>Διασχιση</a:t>
            </a:r>
            <a:r>
              <a:rPr lang="el-GR" dirty="0"/>
              <a:t>)</a:t>
            </a:r>
            <a:r>
              <a:rPr lang="en-US" dirty="0"/>
              <a:t>, </a:t>
            </a:r>
            <a:r>
              <a:rPr lang="el-GR" dirty="0"/>
              <a:t>όχι μόνο στη περιοχή του τραύματος αλλά και εκεί που προβάλλει, δεν ξέρουμε πολλά δεν χρησιμοποιείται στην αποκατάσταση</a:t>
            </a:r>
          </a:p>
          <a:p>
            <a:pPr marL="514350" indent="-514350">
              <a:buAutoNum type="arabicPeriod"/>
            </a:pPr>
            <a:r>
              <a:rPr lang="el-GR" dirty="0">
                <a:solidFill>
                  <a:srgbClr val="FF0000"/>
                </a:solidFill>
              </a:rPr>
              <a:t>Λειτουργική αντικατάσταση </a:t>
            </a:r>
          </a:p>
          <a:p>
            <a:pPr marL="514350" indent="-514350">
              <a:buAutoNum type="arabicPeriod"/>
            </a:pPr>
            <a:r>
              <a:rPr lang="el-GR" dirty="0">
                <a:solidFill>
                  <a:srgbClr val="FF0000"/>
                </a:solidFill>
              </a:rPr>
              <a:t>Εκμάθηση δεξιοτήτων </a:t>
            </a:r>
          </a:p>
          <a:p>
            <a:pPr marL="0" indent="0">
              <a:buNone/>
            </a:pPr>
            <a:endParaRPr lang="el-GR" dirty="0"/>
          </a:p>
        </p:txBody>
      </p:sp>
      <p:sp>
        <p:nvSpPr>
          <p:cNvPr id="7" name="Τίτλος 6"/>
          <p:cNvSpPr>
            <a:spLocks noGrp="1"/>
          </p:cNvSpPr>
          <p:nvPr>
            <p:ph type="title"/>
          </p:nvPr>
        </p:nvSpPr>
        <p:spPr>
          <a:xfrm>
            <a:off x="2322444" y="272359"/>
            <a:ext cx="10515600" cy="1325563"/>
          </a:xfrm>
        </p:spPr>
        <p:txBody>
          <a:bodyPr/>
          <a:lstStyle/>
          <a:p>
            <a:r>
              <a:rPr lang="el-GR" i="1" dirty="0">
                <a:solidFill>
                  <a:srgbClr val="7030A0"/>
                </a:solidFill>
              </a:rPr>
              <a:t>Μηχανισμοί ανάρρωσης</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6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r="7004" b="1"/>
          <a:stretch/>
        </p:blipFill>
        <p:spPr>
          <a:xfrm>
            <a:off x="4636008" y="640082"/>
            <a:ext cx="6916329" cy="5577837"/>
          </a:xfrm>
          <a:prstGeom prst="rect">
            <a:avLst/>
          </a:prstGeom>
          <a:effectLst/>
        </p:spPr>
      </p:pic>
      <p:pic>
        <p:nvPicPr>
          <p:cNvPr id="2" name="Εικόνα 1"/>
          <p:cNvPicPr>
            <a:picLocks noChangeAspect="1"/>
          </p:cNvPicPr>
          <p:nvPr/>
        </p:nvPicPr>
        <p:blipFill>
          <a:blip r:embed="rId3"/>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idx="1"/>
          </p:nvPr>
        </p:nvSpPr>
        <p:spPr>
          <a:xfrm>
            <a:off x="648930" y="2438400"/>
            <a:ext cx="3667037" cy="3785419"/>
          </a:xfrm>
        </p:spPr>
        <p:txBody>
          <a:bodyPr>
            <a:normAutofit/>
          </a:bodyPr>
          <a:lstStyle/>
          <a:p>
            <a:pPr marL="0" indent="0">
              <a:buNone/>
            </a:pPr>
            <a:r>
              <a:rPr lang="en-US" sz="2400" b="1" dirty="0">
                <a:solidFill>
                  <a:srgbClr val="FF0000"/>
                </a:solidFill>
              </a:rPr>
              <a:t>1. </a:t>
            </a:r>
            <a:r>
              <a:rPr lang="el-GR" sz="2400" b="1" dirty="0">
                <a:solidFill>
                  <a:srgbClr val="FF0000"/>
                </a:solidFill>
              </a:rPr>
              <a:t>Γνωσιακά ελλείμματα</a:t>
            </a:r>
            <a:endParaRPr lang="en-US" sz="2400" b="1" dirty="0">
              <a:solidFill>
                <a:srgbClr val="FF0000"/>
              </a:solidFill>
            </a:endParaRPr>
          </a:p>
          <a:p>
            <a:r>
              <a:rPr lang="el-GR" sz="1800" dirty="0"/>
              <a:t>Τα πιο δύσκολα να διαχειριστεί η ιατρική ομάδα</a:t>
            </a:r>
          </a:p>
          <a:p>
            <a:pPr marL="0" indent="0">
              <a:buNone/>
            </a:pPr>
            <a:r>
              <a:rPr lang="el-GR" sz="2400" b="1" dirty="0">
                <a:solidFill>
                  <a:srgbClr val="FF0000"/>
                </a:solidFill>
              </a:rPr>
              <a:t>2. Δυσφαγία </a:t>
            </a:r>
          </a:p>
          <a:p>
            <a:pPr marL="0" indent="0">
              <a:buNone/>
            </a:pPr>
            <a:r>
              <a:rPr lang="el-GR" sz="2400" b="1" dirty="0">
                <a:solidFill>
                  <a:srgbClr val="FF0000"/>
                </a:solidFill>
              </a:rPr>
              <a:t>3. Αφασία </a:t>
            </a:r>
          </a:p>
        </p:txBody>
      </p:sp>
      <p:sp>
        <p:nvSpPr>
          <p:cNvPr id="7" name="Τίτλος 6"/>
          <p:cNvSpPr>
            <a:spLocks noGrp="1"/>
          </p:cNvSpPr>
          <p:nvPr>
            <p:ph type="title"/>
          </p:nvPr>
        </p:nvSpPr>
        <p:spPr>
          <a:xfrm>
            <a:off x="648929" y="629266"/>
            <a:ext cx="3667039" cy="1676603"/>
          </a:xfrm>
        </p:spPr>
        <p:txBody>
          <a:bodyPr>
            <a:normAutofit/>
          </a:bodyPr>
          <a:lstStyle/>
          <a:p>
            <a:pPr>
              <a:lnSpc>
                <a:spcPct val="80000"/>
              </a:lnSpc>
            </a:pPr>
            <a:r>
              <a:rPr lang="el-GR" sz="4100" b="1" i="1" dirty="0">
                <a:solidFill>
                  <a:srgbClr val="7030A0"/>
                </a:solidFill>
              </a:rPr>
              <a:t>Αποτελέσματα της ΚΕΚ: Τύποι απωλειών</a:t>
            </a:r>
          </a:p>
        </p:txBody>
      </p:sp>
    </p:spTree>
    <p:extLst>
      <p:ext uri="{BB962C8B-B14F-4D97-AF65-F5344CB8AC3E}">
        <p14:creationId xmlns:p14="http://schemas.microsoft.com/office/powerpoint/2010/main" val="4079695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838200" y="2850775"/>
            <a:ext cx="4594412" cy="3326187"/>
          </a:xfrm>
        </p:spPr>
        <p:txBody>
          <a:bodyPr>
            <a:normAutofit fontScale="85000" lnSpcReduction="10000"/>
          </a:bodyPr>
          <a:lstStyle/>
          <a:p>
            <a:pPr marL="0" indent="0">
              <a:buNone/>
            </a:pPr>
            <a:r>
              <a:rPr lang="el-GR" b="1" dirty="0">
                <a:solidFill>
                  <a:srgbClr val="FF0000"/>
                </a:solidFill>
              </a:rPr>
              <a:t>4. Διατροφικές διαταραχές</a:t>
            </a:r>
          </a:p>
          <a:p>
            <a:pPr marL="0" indent="0">
              <a:buNone/>
            </a:pPr>
            <a:r>
              <a:rPr lang="el-GR" dirty="0"/>
              <a:t>Η κάκωση προκαλεί καταβολισμό με έντονη απώλεια βάρους και πρωτεϊνών αν η διατροφή δεν είναι επαρκής διατροφικά σκευάσματα</a:t>
            </a:r>
          </a:p>
          <a:p>
            <a:pPr marL="0" indent="0">
              <a:buNone/>
            </a:pPr>
            <a:r>
              <a:rPr lang="el-GR" dirty="0"/>
              <a:t>Αν δεν υπάρχει ασφαλής κατάποση 4-6 εβδομάδες μετά  από </a:t>
            </a:r>
            <a:r>
              <a:rPr lang="el-GR" dirty="0" err="1"/>
              <a:t>ρινογαστρικό</a:t>
            </a:r>
            <a:r>
              <a:rPr lang="el-GR" dirty="0"/>
              <a:t> σωλήνα σε </a:t>
            </a:r>
            <a:r>
              <a:rPr lang="el-GR" dirty="0" err="1"/>
              <a:t>γαστροστομία</a:t>
            </a:r>
            <a:endParaRPr lang="el-GR" dirty="0"/>
          </a:p>
        </p:txBody>
      </p:sp>
      <p:pic>
        <p:nvPicPr>
          <p:cNvPr id="6" name="Εικόνα 5">
            <a:extLst>
              <a:ext uri="{FF2B5EF4-FFF2-40B4-BE49-F238E27FC236}">
                <a16:creationId xmlns:a16="http://schemas.microsoft.com/office/drawing/2014/main" id="{7A2114E2-FFCA-4020-BD62-5AE1AAB76000}"/>
              </a:ext>
            </a:extLst>
          </p:cNvPr>
          <p:cNvPicPr>
            <a:picLocks noChangeAspect="1"/>
          </p:cNvPicPr>
          <p:nvPr/>
        </p:nvPicPr>
        <p:blipFill>
          <a:blip r:embed="rId4"/>
          <a:stretch>
            <a:fillRect/>
          </a:stretch>
        </p:blipFill>
        <p:spPr>
          <a:xfrm>
            <a:off x="5913120" y="376072"/>
            <a:ext cx="6096000" cy="3724275"/>
          </a:xfrm>
          <a:prstGeom prst="rect">
            <a:avLst/>
          </a:prstGeom>
        </p:spPr>
      </p:pic>
      <p:pic>
        <p:nvPicPr>
          <p:cNvPr id="8" name="Picture 2" descr="https://www.researchgate.net/profile/Barbara_Magnuson/publication/23497097/figure/tbl2/AS:601618957488135@1520448545439/Drug-Nutrition-Interactions-117_W640.jpg">
            <a:extLst>
              <a:ext uri="{FF2B5EF4-FFF2-40B4-BE49-F238E27FC236}">
                <a16:creationId xmlns:a16="http://schemas.microsoft.com/office/drawing/2014/main" id="{2112340D-2173-4D60-B4B2-F81B4E3FA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24" y="4267015"/>
            <a:ext cx="6210601" cy="2590985"/>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8">
            <a:extLst>
              <a:ext uri="{FF2B5EF4-FFF2-40B4-BE49-F238E27FC236}">
                <a16:creationId xmlns:a16="http://schemas.microsoft.com/office/drawing/2014/main" id="{7CC55A5C-69F1-426A-838C-42C68B65D810}"/>
              </a:ext>
            </a:extLst>
          </p:cNvPr>
          <p:cNvPicPr>
            <a:picLocks noChangeAspect="1"/>
          </p:cNvPicPr>
          <p:nvPr/>
        </p:nvPicPr>
        <p:blipFill>
          <a:blip r:embed="rId6"/>
          <a:stretch>
            <a:fillRect/>
          </a:stretch>
        </p:blipFill>
        <p:spPr>
          <a:xfrm>
            <a:off x="182881" y="0"/>
            <a:ext cx="5690844" cy="2667000"/>
          </a:xfrm>
          <a:prstGeom prst="rect">
            <a:avLst/>
          </a:prstGeom>
        </p:spPr>
      </p:pic>
    </p:spTree>
    <p:extLst>
      <p:ext uri="{BB962C8B-B14F-4D97-AF65-F5344CB8AC3E}">
        <p14:creationId xmlns:p14="http://schemas.microsoft.com/office/powerpoint/2010/main" val="677046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a:srcRect l="1394" r="30874"/>
          <a:stretch/>
        </p:blipFill>
        <p:spPr>
          <a:xfrm>
            <a:off x="4639056" y="10"/>
            <a:ext cx="7552944" cy="6857990"/>
          </a:xfrm>
          <a:prstGeom prst="rect">
            <a:avLst/>
          </a:prstGeom>
          <a:effectLst/>
        </p:spPr>
      </p:pic>
      <p:pic>
        <p:nvPicPr>
          <p:cNvPr id="2" name="Εικόνα 1"/>
          <p:cNvPicPr>
            <a:picLocks noChangeAspect="1"/>
          </p:cNvPicPr>
          <p:nvPr/>
        </p:nvPicPr>
        <p:blipFill>
          <a:blip r:embed="rId3"/>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7" name="Τίτλος 6"/>
          <p:cNvSpPr>
            <a:spLocks noGrp="1"/>
          </p:cNvSpPr>
          <p:nvPr>
            <p:ph type="title"/>
          </p:nvPr>
        </p:nvSpPr>
        <p:spPr>
          <a:xfrm>
            <a:off x="648929" y="629266"/>
            <a:ext cx="3651467" cy="1676603"/>
          </a:xfrm>
        </p:spPr>
        <p:txBody>
          <a:bodyPr>
            <a:normAutofit/>
          </a:bodyPr>
          <a:lstStyle/>
          <a:p>
            <a:r>
              <a:rPr lang="el-GR" b="1" i="1" dirty="0">
                <a:solidFill>
                  <a:srgbClr val="7030A0"/>
                </a:solidFill>
              </a:rPr>
              <a:t>Σωματικές Βλάβες</a:t>
            </a:r>
          </a:p>
        </p:txBody>
      </p:sp>
      <p:sp>
        <p:nvSpPr>
          <p:cNvPr id="3" name="Θέση περιεχομένου 2"/>
          <p:cNvSpPr>
            <a:spLocks noGrp="1"/>
          </p:cNvSpPr>
          <p:nvPr>
            <p:ph idx="1"/>
          </p:nvPr>
        </p:nvSpPr>
        <p:spPr>
          <a:xfrm>
            <a:off x="648930" y="2443315"/>
            <a:ext cx="3651466" cy="3785419"/>
          </a:xfrm>
        </p:spPr>
        <p:txBody>
          <a:bodyPr>
            <a:normAutofit/>
          </a:bodyPr>
          <a:lstStyle/>
          <a:p>
            <a:pPr marL="0" indent="0">
              <a:buNone/>
            </a:pPr>
            <a:r>
              <a:rPr lang="el-GR" b="1" dirty="0">
                <a:solidFill>
                  <a:srgbClr val="FF0000"/>
                </a:solidFill>
              </a:rPr>
              <a:t>5. Κρανιακά νεύρα</a:t>
            </a:r>
          </a:p>
        </p:txBody>
      </p:sp>
    </p:spTree>
    <p:extLst>
      <p:ext uri="{BB962C8B-B14F-4D97-AF65-F5344CB8AC3E}">
        <p14:creationId xmlns:p14="http://schemas.microsoft.com/office/powerpoint/2010/main" val="2739124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7" name="Τίτλος 6"/>
          <p:cNvSpPr>
            <a:spLocks noGrp="1"/>
          </p:cNvSpPr>
          <p:nvPr>
            <p:ph type="title"/>
          </p:nvPr>
        </p:nvSpPr>
        <p:spPr/>
        <p:txBody>
          <a:bodyPr/>
          <a:lstStyle/>
          <a:p>
            <a:pPr algn="ctr"/>
            <a:r>
              <a:rPr lang="el-GR" b="1" i="1" dirty="0">
                <a:solidFill>
                  <a:srgbClr val="7030A0"/>
                </a:solidFill>
              </a:rPr>
              <a:t>Σωματικές Βλάβες</a:t>
            </a:r>
            <a:endParaRPr lang="el-GR" dirty="0"/>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288651" y="1963738"/>
            <a:ext cx="10515600" cy="4351338"/>
          </a:xfrm>
        </p:spPr>
        <p:txBody>
          <a:bodyPr>
            <a:normAutofit fontScale="85000" lnSpcReduction="20000"/>
          </a:bodyPr>
          <a:lstStyle/>
          <a:p>
            <a:pPr marL="0" indent="0">
              <a:buNone/>
            </a:pPr>
            <a:r>
              <a:rPr lang="el-GR" b="1" dirty="0">
                <a:solidFill>
                  <a:srgbClr val="FF0000"/>
                </a:solidFill>
              </a:rPr>
              <a:t>6. Αισθητικά και αισθητηριακά ελλείμματα</a:t>
            </a:r>
          </a:p>
          <a:p>
            <a:pPr marL="0" indent="0">
              <a:buNone/>
            </a:pPr>
            <a:r>
              <a:rPr lang="el-GR" dirty="0"/>
              <a:t>Κεντρική και περιφερική αισθητικότητα</a:t>
            </a:r>
          </a:p>
          <a:p>
            <a:pPr marL="0" indent="0">
              <a:buNone/>
            </a:pPr>
            <a:r>
              <a:rPr lang="el-GR" dirty="0" err="1"/>
              <a:t>Σωματοαισθητικός</a:t>
            </a:r>
            <a:r>
              <a:rPr lang="el-GR" dirty="0"/>
              <a:t> φλοιός (</a:t>
            </a:r>
            <a:r>
              <a:rPr lang="el-GR" dirty="0" err="1"/>
              <a:t>στερεοαγνωσία</a:t>
            </a:r>
            <a:r>
              <a:rPr lang="el-GR" dirty="0"/>
              <a:t>, </a:t>
            </a:r>
          </a:p>
          <a:p>
            <a:pPr marL="0" indent="0">
              <a:buNone/>
            </a:pPr>
            <a:r>
              <a:rPr lang="el-GR" dirty="0"/>
              <a:t>απώλεια της </a:t>
            </a:r>
            <a:r>
              <a:rPr lang="el-GR" dirty="0" err="1"/>
              <a:t>γραφαισθησίας</a:t>
            </a:r>
            <a:r>
              <a:rPr lang="el-GR" dirty="0"/>
              <a:t>, εξάλειψη)</a:t>
            </a:r>
            <a:endParaRPr lang="en-US" dirty="0"/>
          </a:p>
          <a:p>
            <a:pPr marL="0" indent="0">
              <a:buNone/>
            </a:pPr>
            <a:r>
              <a:rPr lang="el-GR" dirty="0" err="1"/>
              <a:t>Ειδη</a:t>
            </a:r>
            <a:r>
              <a:rPr lang="el-GR" dirty="0"/>
              <a:t> άλγους (σωματικό, νευροπαθητικό)</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l-GR" u="sng" dirty="0">
                <a:solidFill>
                  <a:schemeClr val="accent1">
                    <a:lumMod val="75000"/>
                  </a:schemeClr>
                </a:solidFill>
              </a:rPr>
              <a:t>Αποκατάσταση….</a:t>
            </a:r>
            <a:endParaRPr lang="en-US" u="sng" dirty="0">
              <a:solidFill>
                <a:schemeClr val="accent1">
                  <a:lumMod val="75000"/>
                </a:schemeClr>
              </a:solidFill>
            </a:endParaRPr>
          </a:p>
          <a:p>
            <a:pPr marL="0" indent="0">
              <a:buNone/>
            </a:pPr>
            <a:r>
              <a:rPr lang="el-GR" dirty="0"/>
              <a:t>Τεχνικές απευαισθητοποίησης </a:t>
            </a:r>
          </a:p>
        </p:txBody>
      </p:sp>
      <p:pic>
        <p:nvPicPr>
          <p:cNvPr id="4" name="Εικόνα 3">
            <a:extLst>
              <a:ext uri="{FF2B5EF4-FFF2-40B4-BE49-F238E27FC236}">
                <a16:creationId xmlns:a16="http://schemas.microsoft.com/office/drawing/2014/main" id="{39D9226D-4A56-49BF-B2B9-F9F586AD00EF}"/>
              </a:ext>
            </a:extLst>
          </p:cNvPr>
          <p:cNvPicPr>
            <a:picLocks noChangeAspect="1"/>
          </p:cNvPicPr>
          <p:nvPr/>
        </p:nvPicPr>
        <p:blipFill>
          <a:blip r:embed="rId4"/>
          <a:stretch>
            <a:fillRect/>
          </a:stretch>
        </p:blipFill>
        <p:spPr>
          <a:xfrm>
            <a:off x="6645550" y="3714750"/>
            <a:ext cx="5438775" cy="3143250"/>
          </a:xfrm>
          <a:prstGeom prst="rect">
            <a:avLst/>
          </a:prstGeom>
        </p:spPr>
      </p:pic>
      <p:pic>
        <p:nvPicPr>
          <p:cNvPr id="5" name="Εικόνα 4">
            <a:extLst>
              <a:ext uri="{FF2B5EF4-FFF2-40B4-BE49-F238E27FC236}">
                <a16:creationId xmlns:a16="http://schemas.microsoft.com/office/drawing/2014/main" id="{60A8E928-A1D1-44F9-866E-75D12590D82B}"/>
              </a:ext>
            </a:extLst>
          </p:cNvPr>
          <p:cNvPicPr>
            <a:picLocks noChangeAspect="1"/>
          </p:cNvPicPr>
          <p:nvPr/>
        </p:nvPicPr>
        <p:blipFill>
          <a:blip r:embed="rId5"/>
          <a:stretch>
            <a:fillRect/>
          </a:stretch>
        </p:blipFill>
        <p:spPr>
          <a:xfrm>
            <a:off x="8539196" y="92075"/>
            <a:ext cx="3652803" cy="2941638"/>
          </a:xfrm>
          <a:prstGeom prst="rect">
            <a:avLst/>
          </a:prstGeom>
        </p:spPr>
      </p:pic>
    </p:spTree>
    <p:extLst>
      <p:ext uri="{BB962C8B-B14F-4D97-AF65-F5344CB8AC3E}">
        <p14:creationId xmlns:p14="http://schemas.microsoft.com/office/powerpoint/2010/main" val="257535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6CBC95-A986-457E-9555-36C3A76F1400}"/>
              </a:ext>
            </a:extLst>
          </p:cNvPr>
          <p:cNvSpPr>
            <a:spLocks noGrp="1"/>
          </p:cNvSpPr>
          <p:nvPr>
            <p:ph type="title"/>
          </p:nvPr>
        </p:nvSpPr>
        <p:spPr/>
        <p:txBody>
          <a:bodyPr/>
          <a:lstStyle/>
          <a:p>
            <a:r>
              <a:rPr lang="el-GR" b="1" i="1" dirty="0">
                <a:solidFill>
                  <a:srgbClr val="7030A0"/>
                </a:solidFill>
              </a:rPr>
              <a:t>Κλίμακες μέτρησης του </a:t>
            </a:r>
            <a:r>
              <a:rPr lang="el-GR" b="1" i="1" dirty="0" err="1">
                <a:solidFill>
                  <a:srgbClr val="7030A0"/>
                </a:solidFill>
              </a:rPr>
              <a:t>Αλγους</a:t>
            </a:r>
            <a:endParaRPr lang="el-GR" b="1" i="1" dirty="0">
              <a:solidFill>
                <a:srgbClr val="7030A0"/>
              </a:solidFill>
            </a:endParaRPr>
          </a:p>
        </p:txBody>
      </p:sp>
      <p:sp>
        <p:nvSpPr>
          <p:cNvPr id="3" name="Θέση περιεχομένου 2">
            <a:extLst>
              <a:ext uri="{FF2B5EF4-FFF2-40B4-BE49-F238E27FC236}">
                <a16:creationId xmlns:a16="http://schemas.microsoft.com/office/drawing/2014/main" id="{837FA831-3153-4012-8173-D604C8D2807D}"/>
              </a:ext>
            </a:extLst>
          </p:cNvPr>
          <p:cNvSpPr>
            <a:spLocks noGrp="1"/>
          </p:cNvSpPr>
          <p:nvPr>
            <p:ph idx="1"/>
          </p:nvPr>
        </p:nvSpPr>
        <p:spPr/>
        <p:txBody>
          <a:bodyPr/>
          <a:lstStyle/>
          <a:p>
            <a:r>
              <a:rPr lang="el-GR" dirty="0"/>
              <a:t>Νευροπαθητικός πόνος</a:t>
            </a:r>
          </a:p>
          <a:p>
            <a:r>
              <a:rPr lang="el-GR" dirty="0"/>
              <a:t>Σωματικός</a:t>
            </a:r>
          </a:p>
        </p:txBody>
      </p:sp>
      <p:pic>
        <p:nvPicPr>
          <p:cNvPr id="4" name="Εικόνα 3">
            <a:extLst>
              <a:ext uri="{FF2B5EF4-FFF2-40B4-BE49-F238E27FC236}">
                <a16:creationId xmlns:a16="http://schemas.microsoft.com/office/drawing/2014/main" id="{A7AC1E84-67D8-47AE-A538-1635B0048F3A}"/>
              </a:ext>
            </a:extLst>
          </p:cNvPr>
          <p:cNvPicPr>
            <a:picLocks noChangeAspect="1"/>
          </p:cNvPicPr>
          <p:nvPr/>
        </p:nvPicPr>
        <p:blipFill>
          <a:blip r:embed="rId2"/>
          <a:stretch>
            <a:fillRect/>
          </a:stretch>
        </p:blipFill>
        <p:spPr>
          <a:xfrm>
            <a:off x="508345" y="2972628"/>
            <a:ext cx="3648075" cy="1257300"/>
          </a:xfrm>
          <a:prstGeom prst="rect">
            <a:avLst/>
          </a:prstGeom>
        </p:spPr>
      </p:pic>
      <p:pic>
        <p:nvPicPr>
          <p:cNvPr id="5" name="Εικόνα 4">
            <a:extLst>
              <a:ext uri="{FF2B5EF4-FFF2-40B4-BE49-F238E27FC236}">
                <a16:creationId xmlns:a16="http://schemas.microsoft.com/office/drawing/2014/main" id="{83B01B2F-041A-4957-94E8-BF36FACA232A}"/>
              </a:ext>
            </a:extLst>
          </p:cNvPr>
          <p:cNvPicPr>
            <a:picLocks noChangeAspect="1"/>
          </p:cNvPicPr>
          <p:nvPr/>
        </p:nvPicPr>
        <p:blipFill>
          <a:blip r:embed="rId3"/>
          <a:stretch>
            <a:fillRect/>
          </a:stretch>
        </p:blipFill>
        <p:spPr>
          <a:xfrm>
            <a:off x="4486275" y="2945734"/>
            <a:ext cx="3571875" cy="1285875"/>
          </a:xfrm>
          <a:prstGeom prst="rect">
            <a:avLst/>
          </a:prstGeom>
        </p:spPr>
      </p:pic>
      <p:pic>
        <p:nvPicPr>
          <p:cNvPr id="6" name="Εικόνα 5">
            <a:extLst>
              <a:ext uri="{FF2B5EF4-FFF2-40B4-BE49-F238E27FC236}">
                <a16:creationId xmlns:a16="http://schemas.microsoft.com/office/drawing/2014/main" id="{E8B7CDC1-107D-4C26-961F-A00980829CA6}"/>
              </a:ext>
            </a:extLst>
          </p:cNvPr>
          <p:cNvPicPr>
            <a:picLocks noChangeAspect="1"/>
          </p:cNvPicPr>
          <p:nvPr/>
        </p:nvPicPr>
        <p:blipFill>
          <a:blip r:embed="rId4"/>
          <a:stretch>
            <a:fillRect/>
          </a:stretch>
        </p:blipFill>
        <p:spPr>
          <a:xfrm>
            <a:off x="508345" y="4435543"/>
            <a:ext cx="4924425" cy="2152650"/>
          </a:xfrm>
          <a:prstGeom prst="rect">
            <a:avLst/>
          </a:prstGeom>
        </p:spPr>
      </p:pic>
    </p:spTree>
    <p:extLst>
      <p:ext uri="{BB962C8B-B14F-4D97-AF65-F5344CB8AC3E}">
        <p14:creationId xmlns:p14="http://schemas.microsoft.com/office/powerpoint/2010/main" val="2122868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751200" cy="365125"/>
          </a:xfrm>
          <a:prstGeom prst="rect">
            <a:avLst/>
          </a:prstGeom>
        </p:spPr>
      </p:pic>
      <p:sp>
        <p:nvSpPr>
          <p:cNvPr id="7" name="Τίτλος 6"/>
          <p:cNvSpPr>
            <a:spLocks noGrp="1"/>
          </p:cNvSpPr>
          <p:nvPr>
            <p:ph type="title"/>
          </p:nvPr>
        </p:nvSpPr>
        <p:spPr>
          <a:xfrm>
            <a:off x="838200" y="365125"/>
            <a:ext cx="3788391" cy="1325563"/>
          </a:xfrm>
        </p:spPr>
        <p:txBody>
          <a:bodyPr/>
          <a:lstStyle/>
          <a:p>
            <a:r>
              <a:rPr lang="el-GR" b="1" i="1" dirty="0">
                <a:solidFill>
                  <a:srgbClr val="7030A0"/>
                </a:solidFill>
              </a:rPr>
              <a:t>Σωματικές Βλάβες</a:t>
            </a:r>
            <a:endParaRPr lang="el-GR" dirty="0"/>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838200" y="1825624"/>
            <a:ext cx="5986670" cy="5032375"/>
          </a:xfrm>
        </p:spPr>
        <p:txBody>
          <a:bodyPr>
            <a:normAutofit fontScale="55000" lnSpcReduction="20000"/>
          </a:bodyPr>
          <a:lstStyle/>
          <a:p>
            <a:pPr marL="0" indent="0">
              <a:buNone/>
            </a:pPr>
            <a:r>
              <a:rPr lang="el-GR" sz="3000" b="1" dirty="0">
                <a:solidFill>
                  <a:srgbClr val="FF0000"/>
                </a:solidFill>
              </a:rPr>
              <a:t>7. Κινητικές διαταραχές </a:t>
            </a:r>
          </a:p>
          <a:p>
            <a:pPr marL="0" indent="0">
              <a:buNone/>
            </a:pPr>
            <a:r>
              <a:rPr lang="el-GR" dirty="0"/>
              <a:t>Όλων των ειδών και όλων των πιθανών συνδυασμών</a:t>
            </a:r>
          </a:p>
          <a:p>
            <a:pPr marL="0" indent="0">
              <a:buNone/>
            </a:pPr>
            <a:r>
              <a:rPr lang="el-GR" dirty="0"/>
              <a:t>Παρέσεις και παραλύσεις</a:t>
            </a:r>
          </a:p>
          <a:p>
            <a:pPr marL="0" indent="0">
              <a:buNone/>
            </a:pPr>
            <a:r>
              <a:rPr lang="el-GR" dirty="0"/>
              <a:t>Διαταραχές στην παρεγκεφαλίδα με αταξία και απώλεια της ισορροπίας και του συντονισμού</a:t>
            </a:r>
          </a:p>
          <a:p>
            <a:pPr marL="0" indent="0">
              <a:buNone/>
            </a:pPr>
            <a:r>
              <a:rPr lang="el-GR" dirty="0"/>
              <a:t>Προσοχή σε συνυπάρχουσες περιφερικές βλάβες νεύρων</a:t>
            </a:r>
          </a:p>
          <a:p>
            <a:pPr marL="0" indent="0">
              <a:buNone/>
            </a:pPr>
            <a:endParaRPr lang="el-GR" dirty="0"/>
          </a:p>
          <a:p>
            <a:pPr marL="0" indent="0">
              <a:buNone/>
            </a:pPr>
            <a:endParaRPr lang="el-GR" dirty="0"/>
          </a:p>
          <a:p>
            <a:pPr marL="0" indent="0">
              <a:buNone/>
            </a:pPr>
            <a:r>
              <a:rPr lang="el-GR" b="1" u="sng" dirty="0">
                <a:solidFill>
                  <a:schemeClr val="accent1">
                    <a:lumMod val="75000"/>
                  </a:schemeClr>
                </a:solidFill>
              </a:rPr>
              <a:t>Αποκατάσταση….</a:t>
            </a:r>
            <a:endParaRPr lang="en-US" b="1" u="sng" dirty="0">
              <a:solidFill>
                <a:schemeClr val="accent1">
                  <a:lumMod val="75000"/>
                </a:schemeClr>
              </a:solidFill>
            </a:endParaRPr>
          </a:p>
          <a:p>
            <a:pPr marL="0" indent="0">
              <a:buNone/>
            </a:pPr>
            <a:r>
              <a:rPr lang="el-GR" dirty="0"/>
              <a:t>Εύρος κίνησης και ενδυνάμωση</a:t>
            </a:r>
          </a:p>
          <a:p>
            <a:pPr marL="0" indent="0">
              <a:buNone/>
            </a:pPr>
            <a:r>
              <a:rPr lang="el-GR" dirty="0"/>
              <a:t>Αερόβιο </a:t>
            </a:r>
            <a:r>
              <a:rPr lang="en-US" dirty="0"/>
              <a:t>fitness</a:t>
            </a:r>
            <a:endParaRPr lang="el-GR" dirty="0"/>
          </a:p>
          <a:p>
            <a:pPr marL="0" indent="0">
              <a:buNone/>
            </a:pPr>
            <a:r>
              <a:rPr lang="en-US" dirty="0"/>
              <a:t>Task oriented rehabilitation</a:t>
            </a:r>
            <a:endParaRPr lang="el-GR" dirty="0"/>
          </a:p>
          <a:p>
            <a:pPr marL="0" indent="0">
              <a:buNone/>
            </a:pPr>
            <a:r>
              <a:rPr lang="el-GR" dirty="0"/>
              <a:t>Υδροθεραπεία</a:t>
            </a:r>
          </a:p>
          <a:p>
            <a:pPr marL="0" indent="0">
              <a:buNone/>
            </a:pPr>
            <a:r>
              <a:rPr lang="el-GR" dirty="0"/>
              <a:t>Ειδικές τεχνικές (</a:t>
            </a:r>
            <a:r>
              <a:rPr lang="en-US" dirty="0"/>
              <a:t>PNF)</a:t>
            </a:r>
            <a:endParaRPr lang="el-GR" dirty="0"/>
          </a:p>
          <a:p>
            <a:pPr marL="0" indent="0">
              <a:buNone/>
            </a:pPr>
            <a:r>
              <a:rPr lang="el-GR" dirty="0"/>
              <a:t>Ορθώσεις</a:t>
            </a:r>
          </a:p>
          <a:p>
            <a:pPr marL="0" indent="0">
              <a:buNone/>
            </a:pPr>
            <a:r>
              <a:rPr lang="el-GR" dirty="0"/>
              <a:t>Ρομποτικά </a:t>
            </a:r>
          </a:p>
          <a:p>
            <a:pPr marL="0" indent="0">
              <a:buNone/>
            </a:pPr>
            <a:r>
              <a:rPr lang="el-GR" dirty="0"/>
              <a:t>Φυσικά μέσα </a:t>
            </a:r>
            <a:endParaRPr lang="en-US" dirty="0"/>
          </a:p>
          <a:p>
            <a:pPr marL="0" indent="0">
              <a:buNone/>
            </a:pPr>
            <a:endParaRPr lang="el-GR" dirty="0"/>
          </a:p>
          <a:p>
            <a:pPr marL="0" indent="0">
              <a:buNone/>
            </a:pPr>
            <a:endParaRPr lang="el-GR" dirty="0"/>
          </a:p>
        </p:txBody>
      </p:sp>
      <p:pic>
        <p:nvPicPr>
          <p:cNvPr id="4" name="Εικόνα 3">
            <a:extLst>
              <a:ext uri="{FF2B5EF4-FFF2-40B4-BE49-F238E27FC236}">
                <a16:creationId xmlns:a16="http://schemas.microsoft.com/office/drawing/2014/main" id="{A14C4AD1-6911-4E01-8CAF-F4BA4502966B}"/>
              </a:ext>
            </a:extLst>
          </p:cNvPr>
          <p:cNvPicPr>
            <a:picLocks noChangeAspect="1"/>
          </p:cNvPicPr>
          <p:nvPr/>
        </p:nvPicPr>
        <p:blipFill>
          <a:blip r:embed="rId4"/>
          <a:stretch>
            <a:fillRect/>
          </a:stretch>
        </p:blipFill>
        <p:spPr>
          <a:xfrm>
            <a:off x="6665843" y="0"/>
            <a:ext cx="5800477" cy="6858000"/>
          </a:xfrm>
          <a:prstGeom prst="rect">
            <a:avLst/>
          </a:prstGeom>
        </p:spPr>
      </p:pic>
    </p:spTree>
    <p:extLst>
      <p:ext uri="{BB962C8B-B14F-4D97-AF65-F5344CB8AC3E}">
        <p14:creationId xmlns:p14="http://schemas.microsoft.com/office/powerpoint/2010/main" val="95208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A70195-5392-4FC4-B409-A0D8782FB537}"/>
              </a:ext>
            </a:extLst>
          </p:cNvPr>
          <p:cNvSpPr>
            <a:spLocks noGrp="1"/>
          </p:cNvSpPr>
          <p:nvPr>
            <p:ph type="title"/>
          </p:nvPr>
        </p:nvSpPr>
        <p:spPr/>
        <p:txBody>
          <a:bodyPr/>
          <a:lstStyle/>
          <a:p>
            <a:r>
              <a:rPr lang="el-GR" b="1" i="1" dirty="0">
                <a:solidFill>
                  <a:srgbClr val="7030A0"/>
                </a:solidFill>
              </a:rPr>
              <a:t>Κλίμακες μέτρησης της ισορροπίας</a:t>
            </a:r>
            <a:endParaRPr lang="el-GR" dirty="0"/>
          </a:p>
        </p:txBody>
      </p:sp>
      <p:pic>
        <p:nvPicPr>
          <p:cNvPr id="4" name="Θέση περιεχομένου 3">
            <a:extLst>
              <a:ext uri="{FF2B5EF4-FFF2-40B4-BE49-F238E27FC236}">
                <a16:creationId xmlns:a16="http://schemas.microsoft.com/office/drawing/2014/main" id="{C37FE908-488C-468F-8F68-A77CA4809C95}"/>
              </a:ext>
            </a:extLst>
          </p:cNvPr>
          <p:cNvPicPr>
            <a:picLocks noGrp="1" noChangeAspect="1"/>
          </p:cNvPicPr>
          <p:nvPr>
            <p:ph idx="1"/>
          </p:nvPr>
        </p:nvPicPr>
        <p:blipFill>
          <a:blip r:embed="rId2"/>
          <a:stretch>
            <a:fillRect/>
          </a:stretch>
        </p:blipFill>
        <p:spPr>
          <a:xfrm>
            <a:off x="1367554" y="2013884"/>
            <a:ext cx="5288304" cy="4351338"/>
          </a:xfrm>
          <a:prstGeom prst="rect">
            <a:avLst/>
          </a:prstGeom>
        </p:spPr>
      </p:pic>
    </p:spTree>
    <p:extLst>
      <p:ext uri="{BB962C8B-B14F-4D97-AF65-F5344CB8AC3E}">
        <p14:creationId xmlns:p14="http://schemas.microsoft.com/office/powerpoint/2010/main" val="231149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lstStyle/>
          <a:p>
            <a:pPr marL="0" indent="0">
              <a:buNone/>
            </a:pPr>
            <a:r>
              <a:rPr lang="el-GR" dirty="0"/>
              <a:t>Αποκατάσταση είναι η διαδικασία κατά την οποία ένα άτομο φθάνει στο μέγιστο των φυσικών, ψυχολογικών, κοινωνικών, επαγγελματικών και εκπαιδευτικών ικανοτήτων του, </a:t>
            </a:r>
            <a:r>
              <a:rPr lang="el-GR" dirty="0" err="1"/>
              <a:t>παρα</a:t>
            </a:r>
            <a:r>
              <a:rPr lang="el-GR" dirty="0"/>
              <a:t>/με τα ανατομικά ψυχολογικά, κοινωνικά ή και περιβαλλοντικά μειονεκτήματα που προκύπτουν από την πάθηση του</a:t>
            </a:r>
            <a:endParaRPr lang="en-US" dirty="0"/>
          </a:p>
          <a:p>
            <a:endParaRPr lang="el-GR" dirty="0"/>
          </a:p>
        </p:txBody>
      </p:sp>
      <p:sp>
        <p:nvSpPr>
          <p:cNvPr id="7" name="Τίτλος 6"/>
          <p:cNvSpPr>
            <a:spLocks noGrp="1"/>
          </p:cNvSpPr>
          <p:nvPr>
            <p:ph type="title"/>
          </p:nvPr>
        </p:nvSpPr>
        <p:spPr>
          <a:xfrm>
            <a:off x="838200" y="270996"/>
            <a:ext cx="10515600" cy="1325563"/>
          </a:xfrm>
        </p:spPr>
        <p:txBody>
          <a:bodyPr/>
          <a:lstStyle/>
          <a:p>
            <a:r>
              <a:rPr lang="el-GR" i="1" dirty="0">
                <a:solidFill>
                  <a:srgbClr val="7030A0"/>
                </a:solidFill>
              </a:rPr>
              <a:t>Τι σημαίνει αποκατάσταση</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BDBECFB2-7743-4E38-B2F3-B1E5BB0619A4}"/>
              </a:ext>
            </a:extLst>
          </p:cNvPr>
          <p:cNvPicPr>
            <a:picLocks noChangeAspect="1"/>
          </p:cNvPicPr>
          <p:nvPr/>
        </p:nvPicPr>
        <p:blipFill>
          <a:blip r:embed="rId4"/>
          <a:stretch>
            <a:fillRect/>
          </a:stretch>
        </p:blipFill>
        <p:spPr>
          <a:xfrm>
            <a:off x="2321299" y="4450416"/>
            <a:ext cx="3676650" cy="1238250"/>
          </a:xfrm>
          <a:prstGeom prst="rect">
            <a:avLst/>
          </a:prstGeom>
        </p:spPr>
      </p:pic>
    </p:spTree>
    <p:extLst>
      <p:ext uri="{BB962C8B-B14F-4D97-AF65-F5344CB8AC3E}">
        <p14:creationId xmlns:p14="http://schemas.microsoft.com/office/powerpoint/2010/main" val="1369109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804672" y="903421"/>
            <a:ext cx="3026664" cy="2269998"/>
          </a:xfrm>
          <a:prstGeom prst="rect">
            <a:avLst/>
          </a:prstGeom>
          <a:effectLst/>
        </p:spPr>
      </p:pic>
      <p:pic>
        <p:nvPicPr>
          <p:cNvPr id="5" name="Εικόνα 4"/>
          <p:cNvPicPr>
            <a:picLocks noChangeAspect="1"/>
          </p:cNvPicPr>
          <p:nvPr/>
        </p:nvPicPr>
        <p:blipFill>
          <a:blip r:embed="rId3"/>
          <a:stretch>
            <a:fillRect/>
          </a:stretch>
        </p:blipFill>
        <p:spPr>
          <a:xfrm>
            <a:off x="804672" y="3772545"/>
            <a:ext cx="3026663" cy="1815997"/>
          </a:xfrm>
          <a:prstGeom prst="rect">
            <a:avLst/>
          </a:prstGeom>
        </p:spPr>
      </p:pic>
      <p:pic>
        <p:nvPicPr>
          <p:cNvPr id="2" name="Εικόνα 1"/>
          <p:cNvPicPr>
            <a:picLocks noChangeAspect="1"/>
          </p:cNvPicPr>
          <p:nvPr/>
        </p:nvPicPr>
        <p:blipFill>
          <a:blip r:embed="rId4"/>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5116880" y="344558"/>
            <a:ext cx="6422848" cy="5879262"/>
          </a:xfrm>
        </p:spPr>
        <p:txBody>
          <a:bodyPr>
            <a:normAutofit/>
          </a:bodyPr>
          <a:lstStyle/>
          <a:p>
            <a:pPr marL="0" indent="0">
              <a:buNone/>
            </a:pPr>
            <a:r>
              <a:rPr lang="el-GR" sz="2000" b="1" dirty="0">
                <a:solidFill>
                  <a:srgbClr val="FF0000"/>
                </a:solidFill>
              </a:rPr>
              <a:t>8. </a:t>
            </a:r>
            <a:r>
              <a:rPr lang="el-GR" sz="2000" b="1" dirty="0" err="1">
                <a:solidFill>
                  <a:srgbClr val="FF0000"/>
                </a:solidFill>
              </a:rPr>
              <a:t>Ορθοκυστικές</a:t>
            </a:r>
            <a:r>
              <a:rPr lang="el-GR" sz="2000" b="1" dirty="0">
                <a:solidFill>
                  <a:srgbClr val="FF0000"/>
                </a:solidFill>
              </a:rPr>
              <a:t> διαταραχές</a:t>
            </a:r>
            <a:endParaRPr lang="en-US" sz="2000" b="1" dirty="0">
              <a:solidFill>
                <a:srgbClr val="FF0000"/>
              </a:solidFill>
            </a:endParaRPr>
          </a:p>
          <a:p>
            <a:pPr marL="0" indent="0">
              <a:buNone/>
            </a:pPr>
            <a:r>
              <a:rPr lang="el-GR" sz="2000" dirty="0"/>
              <a:t>Αν υπάρχουν συνήθως υπερδραστηριότητα του εξωστήρας</a:t>
            </a:r>
          </a:p>
          <a:p>
            <a:pPr marL="0" indent="0">
              <a:buNone/>
            </a:pPr>
            <a:r>
              <a:rPr lang="el-GR" sz="2000" dirty="0"/>
              <a:t>Αν </a:t>
            </a:r>
            <a:r>
              <a:rPr lang="el-GR" sz="2000" dirty="0" err="1"/>
              <a:t>δυσυνέργεια</a:t>
            </a:r>
            <a:r>
              <a:rPr lang="el-GR" sz="2000" dirty="0"/>
              <a:t> τότε </a:t>
            </a:r>
            <a:r>
              <a:rPr lang="el-GR" sz="2000" dirty="0" err="1"/>
              <a:t>γεφυρική</a:t>
            </a:r>
            <a:r>
              <a:rPr lang="el-GR" sz="2000" dirty="0"/>
              <a:t> βλάβη ή συνυπάρχουσα βλάβη στον νωτιαίο μυελό</a:t>
            </a:r>
          </a:p>
          <a:p>
            <a:pPr marL="0" indent="0">
              <a:buNone/>
            </a:pPr>
            <a:r>
              <a:rPr lang="el-GR" sz="2000" dirty="0" err="1"/>
              <a:t>Ουροδυναμική</a:t>
            </a:r>
            <a:endParaRPr lang="en-US" sz="2000" dirty="0"/>
          </a:p>
          <a:p>
            <a:pPr marL="0" indent="0">
              <a:buNone/>
            </a:pPr>
            <a:endParaRPr lang="en-US" sz="2000" dirty="0"/>
          </a:p>
          <a:p>
            <a:pPr marL="0" indent="0">
              <a:buNone/>
            </a:pPr>
            <a:endParaRPr lang="el-GR" sz="2000" dirty="0"/>
          </a:p>
          <a:p>
            <a:pPr marL="0" indent="0">
              <a:buNone/>
            </a:pPr>
            <a:endParaRPr lang="en-US" sz="2000" dirty="0"/>
          </a:p>
          <a:p>
            <a:pPr marL="0" indent="0">
              <a:buNone/>
            </a:pPr>
            <a:r>
              <a:rPr lang="el-GR" sz="2000" b="1" dirty="0">
                <a:solidFill>
                  <a:schemeClr val="accent1">
                    <a:lumMod val="75000"/>
                  </a:schemeClr>
                </a:solidFill>
              </a:rPr>
              <a:t>Αποκατάσταση…</a:t>
            </a:r>
            <a:endParaRPr lang="en-US" sz="2000" b="1" dirty="0">
              <a:solidFill>
                <a:schemeClr val="accent1">
                  <a:lumMod val="75000"/>
                </a:schemeClr>
              </a:solidFill>
            </a:endParaRPr>
          </a:p>
          <a:p>
            <a:pPr marL="0" indent="0">
              <a:buNone/>
            </a:pPr>
            <a:r>
              <a:rPr lang="el-GR" sz="2000" dirty="0"/>
              <a:t>Αντιχολινεργικά </a:t>
            </a:r>
          </a:p>
          <a:p>
            <a:pPr marL="0" indent="0">
              <a:buNone/>
            </a:pPr>
            <a:r>
              <a:rPr lang="en-US" sz="2000" dirty="0"/>
              <a:t>Kegel</a:t>
            </a:r>
            <a:endParaRPr lang="el-GR" sz="2000" dirty="0"/>
          </a:p>
          <a:p>
            <a:pPr marL="0" indent="0">
              <a:buNone/>
            </a:pPr>
            <a:r>
              <a:rPr lang="el-GR" sz="2000" dirty="0"/>
              <a:t>Εξωτερικός καθετήρας άνδρες </a:t>
            </a:r>
          </a:p>
          <a:p>
            <a:pPr marL="0" indent="0">
              <a:buNone/>
            </a:pPr>
            <a:r>
              <a:rPr lang="el-GR" sz="2000" dirty="0"/>
              <a:t>Πάνες γυναίκες</a:t>
            </a:r>
          </a:p>
          <a:p>
            <a:pPr marL="0" indent="0">
              <a:buNone/>
            </a:pPr>
            <a:r>
              <a:rPr lang="el-GR" sz="2000" dirty="0"/>
              <a:t>Έντερο με καθημερινή διαχείριση και προσοχή στη σύσταση </a:t>
            </a:r>
          </a:p>
          <a:p>
            <a:pPr marL="0" indent="0">
              <a:buNone/>
            </a:pPr>
            <a:endParaRPr lang="el-GR" sz="2000" dirty="0"/>
          </a:p>
        </p:txBody>
      </p:sp>
    </p:spTree>
    <p:extLst>
      <p:ext uri="{BB962C8B-B14F-4D97-AF65-F5344CB8AC3E}">
        <p14:creationId xmlns:p14="http://schemas.microsoft.com/office/powerpoint/2010/main" val="4111005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965430" y="629268"/>
            <a:ext cx="6586491" cy="1286160"/>
          </a:xfrm>
        </p:spPr>
        <p:txBody>
          <a:bodyPr vert="horz" lIns="91440" tIns="45720" rIns="91440" bIns="45720" rtlCol="0" anchor="b">
            <a:normAutofit/>
          </a:bodyPr>
          <a:lstStyle/>
          <a:p>
            <a:r>
              <a:rPr lang="el-GR" sz="4100" b="1" i="1" dirty="0">
                <a:solidFill>
                  <a:srgbClr val="7030A0"/>
                </a:solidFill>
              </a:rPr>
              <a:t>Δραστηριότητες Καθημερινής Ζωής</a:t>
            </a:r>
            <a:endParaRPr lang="en-US" sz="4100" b="1" i="1" kern="1200" dirty="0">
              <a:solidFill>
                <a:srgbClr val="7030A0"/>
              </a:solidFill>
            </a:endParaRPr>
          </a:p>
        </p:txBody>
      </p:sp>
      <p:pic>
        <p:nvPicPr>
          <p:cNvPr id="4" name="Εικόνα 3"/>
          <p:cNvPicPr>
            <a:picLocks noChangeAspect="1"/>
          </p:cNvPicPr>
          <p:nvPr/>
        </p:nvPicPr>
        <p:blipFill rotWithShape="1">
          <a:blip r:embed="rId2"/>
          <a:srcRect r="12500"/>
          <a:stretch/>
        </p:blipFill>
        <p:spPr>
          <a:xfrm>
            <a:off x="-130864" y="349833"/>
            <a:ext cx="4635571" cy="6857990"/>
          </a:xfrm>
          <a:prstGeom prst="rect">
            <a:avLst/>
          </a:prstGeom>
          <a:effectLst/>
        </p:spPr>
      </p:pic>
      <p:pic>
        <p:nvPicPr>
          <p:cNvPr id="2" name="Εικόνα 1"/>
          <p:cNvPicPr>
            <a:picLocks noChangeAspect="1"/>
          </p:cNvPicPr>
          <p:nvPr/>
        </p:nvPicPr>
        <p:blipFill>
          <a:blip r:embed="rId3"/>
          <a:stretch>
            <a:fillRect/>
          </a:stretch>
        </p:blipFill>
        <p:spPr>
          <a:xfrm>
            <a:off x="182880" y="1"/>
            <a:ext cx="652007" cy="316912"/>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5DE4DE38-904F-4BCE-A1C5-E382760C0B9B}"/>
              </a:ext>
            </a:extLst>
          </p:cNvPr>
          <p:cNvPicPr>
            <a:picLocks noChangeAspect="1"/>
          </p:cNvPicPr>
          <p:nvPr/>
        </p:nvPicPr>
        <p:blipFill>
          <a:blip r:embed="rId5"/>
          <a:stretch>
            <a:fillRect/>
          </a:stretch>
        </p:blipFill>
        <p:spPr>
          <a:xfrm>
            <a:off x="5080934" y="2061955"/>
            <a:ext cx="3810000" cy="4752975"/>
          </a:xfrm>
          <a:prstGeom prst="rect">
            <a:avLst/>
          </a:prstGeom>
        </p:spPr>
      </p:pic>
    </p:spTree>
    <p:extLst>
      <p:ext uri="{BB962C8B-B14F-4D97-AF65-F5344CB8AC3E}">
        <p14:creationId xmlns:p14="http://schemas.microsoft.com/office/powerpoint/2010/main" val="2276069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r="10931" b="-2"/>
          <a:stretch/>
        </p:blipFill>
        <p:spPr>
          <a:xfrm>
            <a:off x="6338316" y="1904281"/>
            <a:ext cx="5074070" cy="4272681"/>
          </a:xfrm>
          <a:prstGeom prst="rect">
            <a:avLst/>
          </a:prstGeom>
        </p:spPr>
      </p:pic>
      <p:pic>
        <p:nvPicPr>
          <p:cNvPr id="2" name="Εικόνα 1"/>
          <p:cNvPicPr>
            <a:picLocks noChangeAspect="1"/>
          </p:cNvPicPr>
          <p:nvPr/>
        </p:nvPicPr>
        <p:blipFill>
          <a:blip r:embed="rId3"/>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7" name="Τίτλος 6"/>
          <p:cNvSpPr>
            <a:spLocks noGrp="1"/>
          </p:cNvSpPr>
          <p:nvPr>
            <p:ph type="title"/>
          </p:nvPr>
        </p:nvSpPr>
        <p:spPr>
          <a:xfrm>
            <a:off x="838200" y="365125"/>
            <a:ext cx="10515600" cy="1325563"/>
          </a:xfrm>
        </p:spPr>
        <p:txBody>
          <a:bodyPr>
            <a:normAutofit/>
          </a:bodyPr>
          <a:lstStyle/>
          <a:p>
            <a:pPr algn="ctr"/>
            <a:r>
              <a:rPr lang="el-GR" b="1" i="1" dirty="0">
                <a:solidFill>
                  <a:srgbClr val="7030A0"/>
                </a:solidFill>
              </a:rPr>
              <a:t>Επιπλοκές</a:t>
            </a:r>
          </a:p>
        </p:txBody>
      </p:sp>
      <p:sp>
        <p:nvSpPr>
          <p:cNvPr id="3" name="Θέση περιεχομένου 2"/>
          <p:cNvSpPr>
            <a:spLocks noGrp="1"/>
          </p:cNvSpPr>
          <p:nvPr>
            <p:ph idx="1"/>
          </p:nvPr>
        </p:nvSpPr>
        <p:spPr>
          <a:xfrm>
            <a:off x="838200" y="1825625"/>
            <a:ext cx="5015484" cy="4351338"/>
          </a:xfrm>
        </p:spPr>
        <p:txBody>
          <a:bodyPr>
            <a:normAutofit fontScale="92500" lnSpcReduction="10000"/>
          </a:bodyPr>
          <a:lstStyle/>
          <a:p>
            <a:pPr marL="0" indent="0">
              <a:lnSpc>
                <a:spcPct val="80000"/>
              </a:lnSpc>
              <a:buNone/>
            </a:pPr>
            <a:r>
              <a:rPr lang="el-GR" sz="2400" b="1" dirty="0">
                <a:solidFill>
                  <a:srgbClr val="FF0000"/>
                </a:solidFill>
              </a:rPr>
              <a:t>1.</a:t>
            </a:r>
            <a:r>
              <a:rPr lang="en-US" sz="2400" b="1" dirty="0">
                <a:solidFill>
                  <a:srgbClr val="FF0000"/>
                </a:solidFill>
              </a:rPr>
              <a:t> </a:t>
            </a:r>
            <a:r>
              <a:rPr lang="el-GR" sz="2400" b="1" dirty="0">
                <a:solidFill>
                  <a:srgbClr val="FF0000"/>
                </a:solidFill>
              </a:rPr>
              <a:t>Έκτοπη οστεοποίηση</a:t>
            </a:r>
          </a:p>
          <a:p>
            <a:pPr>
              <a:lnSpc>
                <a:spcPct val="80000"/>
              </a:lnSpc>
              <a:buFont typeface="Wingdings" panose="05000000000000000000" pitchFamily="2" charset="2"/>
              <a:buChar char="ü"/>
            </a:pPr>
            <a:r>
              <a:rPr lang="el-GR" sz="2000" dirty="0" err="1"/>
              <a:t>Ιστική</a:t>
            </a:r>
            <a:r>
              <a:rPr lang="el-GR" sz="2000" dirty="0"/>
              <a:t> </a:t>
            </a:r>
            <a:r>
              <a:rPr lang="el-GR" sz="2000" dirty="0" err="1"/>
              <a:t>ανοξία</a:t>
            </a:r>
            <a:endParaRPr lang="el-GR" sz="2000" dirty="0"/>
          </a:p>
          <a:p>
            <a:pPr>
              <a:lnSpc>
                <a:spcPct val="80000"/>
              </a:lnSpc>
              <a:buFont typeface="Wingdings" panose="05000000000000000000" pitchFamily="2" charset="2"/>
              <a:buChar char="ü"/>
            </a:pPr>
            <a:r>
              <a:rPr lang="el-GR" sz="2000" dirty="0"/>
              <a:t>Αρχικά νεφέλωμα και στη συνέχεια ώριμο οστό</a:t>
            </a:r>
            <a:endParaRPr lang="en-US" sz="2000" dirty="0"/>
          </a:p>
          <a:p>
            <a:pPr>
              <a:lnSpc>
                <a:spcPct val="80000"/>
              </a:lnSpc>
              <a:buFont typeface="Wingdings" panose="05000000000000000000" pitchFamily="2" charset="2"/>
              <a:buChar char="ü"/>
            </a:pPr>
            <a:endParaRPr lang="en-US" sz="2000" dirty="0"/>
          </a:p>
          <a:p>
            <a:pPr>
              <a:lnSpc>
                <a:spcPct val="80000"/>
              </a:lnSpc>
              <a:buFont typeface="Wingdings" panose="05000000000000000000" pitchFamily="2" charset="2"/>
              <a:buChar char="ü"/>
            </a:pPr>
            <a:endParaRPr lang="en-US" sz="2000" dirty="0"/>
          </a:p>
          <a:p>
            <a:pPr marL="0" indent="0">
              <a:lnSpc>
                <a:spcPct val="80000"/>
              </a:lnSpc>
              <a:buNone/>
            </a:pPr>
            <a:r>
              <a:rPr lang="el-GR" sz="2000" b="1" dirty="0">
                <a:solidFill>
                  <a:schemeClr val="accent1">
                    <a:lumMod val="75000"/>
                  </a:schemeClr>
                </a:solidFill>
              </a:rPr>
              <a:t>Αποκατάσταση…</a:t>
            </a:r>
          </a:p>
          <a:p>
            <a:pPr>
              <a:lnSpc>
                <a:spcPct val="80000"/>
              </a:lnSpc>
              <a:buFont typeface="Wingdings" panose="05000000000000000000" pitchFamily="2" charset="2"/>
              <a:buChar char="ü"/>
            </a:pPr>
            <a:r>
              <a:rPr lang="el-GR" sz="2000" dirty="0" err="1"/>
              <a:t>Διφωσφωνικά</a:t>
            </a:r>
            <a:r>
              <a:rPr lang="el-GR" sz="2000" dirty="0"/>
              <a:t> και ΜΣΑΦ</a:t>
            </a:r>
          </a:p>
          <a:p>
            <a:pPr>
              <a:lnSpc>
                <a:spcPct val="80000"/>
              </a:lnSpc>
              <a:buFont typeface="Wingdings" panose="05000000000000000000" pitchFamily="2" charset="2"/>
              <a:buChar char="ü"/>
            </a:pPr>
            <a:r>
              <a:rPr lang="el-GR" sz="2000" dirty="0"/>
              <a:t>Ακτινοβολίες</a:t>
            </a:r>
          </a:p>
          <a:p>
            <a:pPr>
              <a:lnSpc>
                <a:spcPct val="80000"/>
              </a:lnSpc>
              <a:buFont typeface="Wingdings" panose="05000000000000000000" pitchFamily="2" charset="2"/>
              <a:buChar char="ü"/>
            </a:pPr>
            <a:r>
              <a:rPr lang="el-GR" sz="2000" dirty="0"/>
              <a:t>Χειρουργική αφαίρεση</a:t>
            </a:r>
          </a:p>
          <a:p>
            <a:pPr>
              <a:lnSpc>
                <a:spcPct val="80000"/>
              </a:lnSpc>
              <a:buFont typeface="Wingdings" panose="05000000000000000000" pitchFamily="2" charset="2"/>
              <a:buChar char="ü"/>
            </a:pPr>
            <a:r>
              <a:rPr lang="el-GR" sz="2000" dirty="0"/>
              <a:t>Σε </a:t>
            </a:r>
            <a:r>
              <a:rPr lang="el-GR" sz="2000" dirty="0" err="1"/>
              <a:t>κατακεκλιμένους</a:t>
            </a:r>
            <a:r>
              <a:rPr lang="el-GR" sz="2000" dirty="0"/>
              <a:t> μεγαλύτερη πιθανότητα να ξαναδημιουργηθεί</a:t>
            </a:r>
          </a:p>
          <a:p>
            <a:pPr>
              <a:lnSpc>
                <a:spcPct val="80000"/>
              </a:lnSpc>
              <a:buFont typeface="Wingdings" panose="05000000000000000000" pitchFamily="2" charset="2"/>
              <a:buChar char="ü"/>
            </a:pPr>
            <a:r>
              <a:rPr lang="el-GR" sz="2000" dirty="0"/>
              <a:t>Παθητική κινητοποίηση αν όχι ενεργητική στο εύρος</a:t>
            </a:r>
          </a:p>
          <a:p>
            <a:pPr>
              <a:lnSpc>
                <a:spcPct val="80000"/>
              </a:lnSpc>
              <a:buFont typeface="Wingdings" panose="05000000000000000000" pitchFamily="2" charset="2"/>
              <a:buChar char="ü"/>
            </a:pPr>
            <a:endParaRPr lang="el-GR" sz="2000" dirty="0"/>
          </a:p>
        </p:txBody>
      </p:sp>
    </p:spTree>
    <p:extLst>
      <p:ext uri="{BB962C8B-B14F-4D97-AF65-F5344CB8AC3E}">
        <p14:creationId xmlns:p14="http://schemas.microsoft.com/office/powerpoint/2010/main" val="948623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7" name="Τίτλος 6"/>
          <p:cNvSpPr>
            <a:spLocks noGrp="1"/>
          </p:cNvSpPr>
          <p:nvPr>
            <p:ph type="title"/>
          </p:nvPr>
        </p:nvSpPr>
        <p:spPr/>
        <p:txBody>
          <a:bodyPr/>
          <a:lstStyle/>
          <a:p>
            <a:pPr algn="ctr"/>
            <a:r>
              <a:rPr lang="el-GR" b="1" i="1" dirty="0">
                <a:solidFill>
                  <a:srgbClr val="7030A0"/>
                </a:solidFill>
              </a:rPr>
              <a:t>Επιπλοκές</a:t>
            </a:r>
            <a:endParaRPr lang="el-GR" dirty="0"/>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p:txBody>
          <a:bodyPr>
            <a:normAutofit fontScale="85000" lnSpcReduction="20000"/>
          </a:bodyPr>
          <a:lstStyle/>
          <a:p>
            <a:pPr marL="0" indent="0">
              <a:buNone/>
            </a:pPr>
            <a:r>
              <a:rPr lang="el-GR" b="1" dirty="0">
                <a:solidFill>
                  <a:srgbClr val="FF0000"/>
                </a:solidFill>
              </a:rPr>
              <a:t>2. Συγκάψεις</a:t>
            </a:r>
          </a:p>
          <a:p>
            <a:pPr marL="0" indent="0">
              <a:buNone/>
            </a:pPr>
            <a:r>
              <a:rPr lang="el-GR" dirty="0"/>
              <a:t>Αιτία </a:t>
            </a:r>
          </a:p>
          <a:p>
            <a:pPr marL="0" indent="0">
              <a:buNone/>
            </a:pPr>
            <a:r>
              <a:rPr lang="el-GR" dirty="0"/>
              <a:t>Μοίρες </a:t>
            </a:r>
          </a:p>
          <a:p>
            <a:pPr marL="0" indent="0">
              <a:buNone/>
            </a:pPr>
            <a:r>
              <a:rPr lang="el-GR" dirty="0"/>
              <a:t>Λειτουργικό αποτέλεσμα</a:t>
            </a:r>
          </a:p>
          <a:p>
            <a:pPr marL="0" indent="0">
              <a:buNone/>
            </a:pPr>
            <a:endParaRPr lang="el-GR" dirty="0"/>
          </a:p>
          <a:p>
            <a:pPr marL="0" indent="0">
              <a:buNone/>
            </a:pPr>
            <a:r>
              <a:rPr lang="el-GR" b="1" dirty="0">
                <a:solidFill>
                  <a:schemeClr val="accent1">
                    <a:lumMod val="75000"/>
                  </a:schemeClr>
                </a:solidFill>
              </a:rPr>
              <a:t>Αποκατάσταση…</a:t>
            </a:r>
          </a:p>
          <a:p>
            <a:pPr marL="0" indent="0">
              <a:buNone/>
            </a:pPr>
            <a:r>
              <a:rPr lang="el-GR" dirty="0"/>
              <a:t>Εύρος κίνησης με διατάσεις και φυσικά μέσα</a:t>
            </a:r>
          </a:p>
          <a:p>
            <a:pPr marL="0" indent="0">
              <a:buNone/>
            </a:pPr>
            <a:r>
              <a:rPr lang="el-GR" dirty="0"/>
              <a:t>Αναίρεση της αιτίας</a:t>
            </a:r>
          </a:p>
          <a:p>
            <a:pPr marL="0" indent="0">
              <a:buNone/>
            </a:pPr>
            <a:r>
              <a:rPr lang="el-GR" dirty="0"/>
              <a:t>Νάρθηκες</a:t>
            </a:r>
          </a:p>
          <a:p>
            <a:pPr marL="0" indent="0">
              <a:buNone/>
            </a:pPr>
            <a:r>
              <a:rPr lang="el-GR" dirty="0"/>
              <a:t>Κινητοποίηση υπό αναισθησία</a:t>
            </a:r>
          </a:p>
          <a:p>
            <a:pPr marL="0" indent="0">
              <a:buNone/>
            </a:pPr>
            <a:r>
              <a:rPr lang="el-GR" dirty="0"/>
              <a:t>Χειρουργική παρέμβαση</a:t>
            </a:r>
          </a:p>
        </p:txBody>
      </p:sp>
      <p:pic>
        <p:nvPicPr>
          <p:cNvPr id="4" name="Εικόνα 3">
            <a:extLst>
              <a:ext uri="{FF2B5EF4-FFF2-40B4-BE49-F238E27FC236}">
                <a16:creationId xmlns:a16="http://schemas.microsoft.com/office/drawing/2014/main" id="{F461F572-EA5B-40CD-B54E-5DA91D4DB886}"/>
              </a:ext>
            </a:extLst>
          </p:cNvPr>
          <p:cNvPicPr>
            <a:picLocks noChangeAspect="1"/>
          </p:cNvPicPr>
          <p:nvPr/>
        </p:nvPicPr>
        <p:blipFill>
          <a:blip r:embed="rId4"/>
          <a:stretch>
            <a:fillRect/>
          </a:stretch>
        </p:blipFill>
        <p:spPr>
          <a:xfrm>
            <a:off x="7514274" y="1064349"/>
            <a:ext cx="4677725" cy="2956322"/>
          </a:xfrm>
          <a:prstGeom prst="rect">
            <a:avLst/>
          </a:prstGeom>
        </p:spPr>
      </p:pic>
    </p:spTree>
    <p:extLst>
      <p:ext uri="{BB962C8B-B14F-4D97-AF65-F5344CB8AC3E}">
        <p14:creationId xmlns:p14="http://schemas.microsoft.com/office/powerpoint/2010/main" val="1600067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7" name="Τίτλος 6"/>
          <p:cNvSpPr>
            <a:spLocks noGrp="1"/>
          </p:cNvSpPr>
          <p:nvPr>
            <p:ph type="title"/>
          </p:nvPr>
        </p:nvSpPr>
        <p:spPr/>
        <p:txBody>
          <a:bodyPr/>
          <a:lstStyle/>
          <a:p>
            <a:pPr algn="ctr"/>
            <a:r>
              <a:rPr lang="el-GR" b="1" i="1" dirty="0">
                <a:solidFill>
                  <a:srgbClr val="7030A0"/>
                </a:solidFill>
              </a:rPr>
              <a:t>Επιπλοκές</a:t>
            </a:r>
            <a:endParaRPr lang="el-GR" dirty="0"/>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p:txBody>
          <a:bodyPr>
            <a:normAutofit/>
          </a:bodyPr>
          <a:lstStyle/>
          <a:p>
            <a:pPr marL="0" indent="0">
              <a:buNone/>
            </a:pPr>
            <a:r>
              <a:rPr lang="en-US" b="1" dirty="0">
                <a:solidFill>
                  <a:srgbClr val="FF0000"/>
                </a:solidFill>
              </a:rPr>
              <a:t>3.</a:t>
            </a:r>
            <a:r>
              <a:rPr lang="el-GR" b="1" dirty="0">
                <a:solidFill>
                  <a:srgbClr val="FF0000"/>
                </a:solidFill>
              </a:rPr>
              <a:t> Κατάγματα</a:t>
            </a:r>
            <a:r>
              <a:rPr lang="en-US" b="1" dirty="0">
                <a:solidFill>
                  <a:srgbClr val="FF0000"/>
                </a:solidFill>
              </a:rPr>
              <a:t> </a:t>
            </a:r>
            <a:endParaRPr lang="el-GR" b="1" dirty="0">
              <a:solidFill>
                <a:srgbClr val="FF0000"/>
              </a:solidFill>
            </a:endParaRPr>
          </a:p>
          <a:p>
            <a:pPr marL="0" indent="0">
              <a:buNone/>
            </a:pPr>
            <a:r>
              <a:rPr lang="en-US" b="1" dirty="0">
                <a:solidFill>
                  <a:srgbClr val="FF0000"/>
                </a:solidFill>
              </a:rPr>
              <a:t>4. </a:t>
            </a:r>
            <a:r>
              <a:rPr lang="el-GR" b="1" dirty="0">
                <a:solidFill>
                  <a:srgbClr val="FF0000"/>
                </a:solidFill>
              </a:rPr>
              <a:t>Επιληπτικές κρίσεις</a:t>
            </a:r>
          </a:p>
          <a:p>
            <a:pPr marL="0" indent="0">
              <a:buNone/>
            </a:pPr>
            <a:r>
              <a:rPr lang="en-US" b="1" dirty="0">
                <a:solidFill>
                  <a:srgbClr val="FF0000"/>
                </a:solidFill>
              </a:rPr>
              <a:t>5. </a:t>
            </a:r>
            <a:r>
              <a:rPr lang="el-GR" b="1" dirty="0">
                <a:solidFill>
                  <a:srgbClr val="FF0000"/>
                </a:solidFill>
              </a:rPr>
              <a:t>Υδροκέφαλος, </a:t>
            </a:r>
          </a:p>
          <a:p>
            <a:pPr marL="0" indent="0">
              <a:buNone/>
            </a:pPr>
            <a:r>
              <a:rPr lang="en-US" b="1" dirty="0">
                <a:solidFill>
                  <a:srgbClr val="FF0000"/>
                </a:solidFill>
              </a:rPr>
              <a:t>6. </a:t>
            </a:r>
            <a:r>
              <a:rPr lang="el-GR" b="1" dirty="0">
                <a:solidFill>
                  <a:srgbClr val="FF0000"/>
                </a:solidFill>
              </a:rPr>
              <a:t>Υπέρταση SYMPATHETIC BRAINSTORMING. </a:t>
            </a:r>
            <a:endParaRPr lang="en-US" b="1" dirty="0">
              <a:solidFill>
                <a:srgbClr val="FF0000"/>
              </a:solidFill>
            </a:endParaRPr>
          </a:p>
          <a:p>
            <a:pPr marL="0" indent="0">
              <a:buNone/>
            </a:pPr>
            <a:r>
              <a:rPr lang="el-GR" b="1" dirty="0">
                <a:solidFill>
                  <a:srgbClr val="FF0000"/>
                </a:solidFill>
              </a:rPr>
              <a:t>5. Λοιμώξεις αναπνευστικού </a:t>
            </a:r>
          </a:p>
          <a:p>
            <a:pPr marL="0" indent="0">
              <a:buNone/>
            </a:pPr>
            <a:r>
              <a:rPr lang="el-GR" b="1" dirty="0">
                <a:solidFill>
                  <a:srgbClr val="FF0000"/>
                </a:solidFill>
              </a:rPr>
              <a:t>6. Εισρόφηση</a:t>
            </a:r>
          </a:p>
          <a:p>
            <a:pPr marL="0" indent="0">
              <a:buNone/>
            </a:pPr>
            <a:r>
              <a:rPr lang="el-GR" b="1" dirty="0">
                <a:solidFill>
                  <a:srgbClr val="FF0000"/>
                </a:solidFill>
              </a:rPr>
              <a:t>7. Εν τω βάθη φλεβοθρόμβωση και πιθανή εμβολή</a:t>
            </a:r>
          </a:p>
          <a:p>
            <a:pPr marL="0" indent="0">
              <a:buNone/>
            </a:pPr>
            <a:r>
              <a:rPr lang="el-GR" b="1" dirty="0">
                <a:solidFill>
                  <a:srgbClr val="FF0000"/>
                </a:solidFill>
              </a:rPr>
              <a:t>8. Κατάθλιψη ή άλλη διαταραχή</a:t>
            </a:r>
          </a:p>
          <a:p>
            <a:endParaRPr lang="el-GR" dirty="0"/>
          </a:p>
          <a:p>
            <a:pPr marL="0" indent="0">
              <a:buNone/>
            </a:pPr>
            <a:endParaRPr lang="el-GR" dirty="0"/>
          </a:p>
          <a:p>
            <a:endParaRPr lang="el-GR" dirty="0"/>
          </a:p>
        </p:txBody>
      </p:sp>
    </p:spTree>
    <p:extLst>
      <p:ext uri="{BB962C8B-B14F-4D97-AF65-F5344CB8AC3E}">
        <p14:creationId xmlns:p14="http://schemas.microsoft.com/office/powerpoint/2010/main" val="3273409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7" name="Τίτλος 6"/>
          <p:cNvSpPr>
            <a:spLocks noGrp="1"/>
          </p:cNvSpPr>
          <p:nvPr>
            <p:ph type="title"/>
          </p:nvPr>
        </p:nvSpPr>
        <p:spPr>
          <a:xfrm>
            <a:off x="1125504" y="0"/>
            <a:ext cx="10515600" cy="1325563"/>
          </a:xfrm>
        </p:spPr>
        <p:txBody>
          <a:bodyPr/>
          <a:lstStyle/>
          <a:p>
            <a:pPr algn="ctr"/>
            <a:r>
              <a:rPr lang="el-GR" dirty="0">
                <a:solidFill>
                  <a:srgbClr val="FF0000"/>
                </a:solidFill>
              </a:rPr>
              <a:t>9. </a:t>
            </a:r>
            <a:r>
              <a:rPr lang="el-GR" b="1" dirty="0">
                <a:solidFill>
                  <a:srgbClr val="FF0000"/>
                </a:solidFill>
              </a:rPr>
              <a:t>Ενδοκρινικές </a:t>
            </a:r>
            <a:r>
              <a:rPr lang="el-GR" b="1" dirty="0" err="1">
                <a:solidFill>
                  <a:srgbClr val="FF0000"/>
                </a:solidFill>
              </a:rPr>
              <a:t>διαταραχες</a:t>
            </a:r>
            <a:endParaRPr lang="el-GR" b="1" dirty="0">
              <a:solidFill>
                <a:srgbClr val="FF0000"/>
              </a:solidFill>
            </a:endParaRP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4"/>
          <a:stretch>
            <a:fillRect/>
          </a:stretch>
        </p:blipFill>
        <p:spPr>
          <a:xfrm>
            <a:off x="182880" y="1013533"/>
            <a:ext cx="5667375" cy="5705475"/>
          </a:xfrm>
          <a:prstGeom prst="rect">
            <a:avLst/>
          </a:prstGeom>
        </p:spPr>
      </p:pic>
      <p:pic>
        <p:nvPicPr>
          <p:cNvPr id="8" name="Θέση περιεχομένου 7"/>
          <p:cNvPicPr>
            <a:picLocks noGrp="1" noChangeAspect="1"/>
          </p:cNvPicPr>
          <p:nvPr>
            <p:ph idx="1"/>
          </p:nvPr>
        </p:nvPicPr>
        <p:blipFill>
          <a:blip r:embed="rId5"/>
          <a:stretch>
            <a:fillRect/>
          </a:stretch>
        </p:blipFill>
        <p:spPr>
          <a:xfrm>
            <a:off x="6160014" y="2070089"/>
            <a:ext cx="4728109" cy="4351338"/>
          </a:xfrm>
          <a:prstGeom prst="rect">
            <a:avLst/>
          </a:prstGeom>
        </p:spPr>
      </p:pic>
    </p:spTree>
    <p:extLst>
      <p:ext uri="{BB962C8B-B14F-4D97-AF65-F5344CB8AC3E}">
        <p14:creationId xmlns:p14="http://schemas.microsoft.com/office/powerpoint/2010/main" val="3659477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normAutofit fontScale="92500" lnSpcReduction="20000"/>
          </a:bodyPr>
          <a:lstStyle/>
          <a:p>
            <a:pPr marL="0" indent="0">
              <a:buNone/>
            </a:pPr>
            <a:r>
              <a:rPr lang="el-GR" dirty="0"/>
              <a:t>Ορίζεται από: </a:t>
            </a:r>
          </a:p>
          <a:p>
            <a:r>
              <a:rPr lang="el-GR" dirty="0"/>
              <a:t>Απώλεια συνείδησης για 30’ </a:t>
            </a:r>
          </a:p>
          <a:p>
            <a:r>
              <a:rPr lang="el-GR" dirty="0" err="1"/>
              <a:t>Μετατραυματική</a:t>
            </a:r>
            <a:r>
              <a:rPr lang="el-GR" dirty="0"/>
              <a:t> αμνησία για λιγότερο ως 24 ώρες</a:t>
            </a:r>
          </a:p>
          <a:p>
            <a:r>
              <a:rPr lang="el-GR" dirty="0"/>
              <a:t>Αρχικό </a:t>
            </a:r>
            <a:r>
              <a:rPr lang="en-US" dirty="0"/>
              <a:t>CGS 13-15</a:t>
            </a:r>
          </a:p>
          <a:p>
            <a:r>
              <a:rPr lang="el-GR" dirty="0"/>
              <a:t>Χωρίς εστιακό έλλειμμα</a:t>
            </a:r>
          </a:p>
          <a:p>
            <a:r>
              <a:rPr lang="el-GR" dirty="0"/>
              <a:t>Αρνητικές </a:t>
            </a:r>
            <a:r>
              <a:rPr lang="en-US" dirty="0"/>
              <a:t>CT </a:t>
            </a:r>
            <a:r>
              <a:rPr lang="el-GR" dirty="0"/>
              <a:t>και </a:t>
            </a:r>
            <a:r>
              <a:rPr lang="en-US" dirty="0"/>
              <a:t>MRI </a:t>
            </a:r>
            <a:endParaRPr lang="el-GR" dirty="0"/>
          </a:p>
          <a:p>
            <a:pPr marL="0" indent="0">
              <a:buNone/>
            </a:pPr>
            <a:r>
              <a:rPr lang="el-GR" dirty="0"/>
              <a:t>Προβλήματα</a:t>
            </a:r>
          </a:p>
          <a:p>
            <a:r>
              <a:rPr lang="el-GR" dirty="0"/>
              <a:t>Γνωσιακά: Προσοχή, συγκέντρωση, μνήμη</a:t>
            </a:r>
          </a:p>
          <a:p>
            <a:r>
              <a:rPr lang="el-GR" dirty="0"/>
              <a:t>Συναισθηματικά: ευερεθιστότητα, άγχος, κατάθλιψη</a:t>
            </a:r>
          </a:p>
          <a:p>
            <a:r>
              <a:rPr lang="el-GR" dirty="0"/>
              <a:t>Σωματικά: κεφαλαλγίες, ζάλη, αυπνία, κόπωση, αισθητικά ελλείμματα</a:t>
            </a:r>
          </a:p>
        </p:txBody>
      </p:sp>
      <p:sp>
        <p:nvSpPr>
          <p:cNvPr id="7" name="Τίτλος 6"/>
          <p:cNvSpPr>
            <a:spLocks noGrp="1"/>
          </p:cNvSpPr>
          <p:nvPr>
            <p:ph type="title"/>
          </p:nvPr>
        </p:nvSpPr>
        <p:spPr/>
        <p:txBody>
          <a:bodyPr/>
          <a:lstStyle/>
          <a:p>
            <a:pPr algn="ctr"/>
            <a:r>
              <a:rPr lang="el-GR" b="1" i="1" dirty="0">
                <a:solidFill>
                  <a:srgbClr val="7030A0"/>
                </a:solidFill>
              </a:rPr>
              <a:t>Ήπια ΚΕΚ </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3" dur="500"/>
                                        <p:tgtEl>
                                          <p:spTgt spid="6">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6" dur="500"/>
                                        <p:tgtEl>
                                          <p:spTgt spid="6">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9" dur="500"/>
                                        <p:tgtEl>
                                          <p:spTgt spid="6">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27" dur="500"/>
                                        <p:tgtEl>
                                          <p:spTgt spid="6">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randombar(horizontal)">
                                      <p:cBhvr>
                                        <p:cTn id="30" dur="500"/>
                                        <p:tgtEl>
                                          <p:spTgt spid="6">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randombar(horizontal)">
                                      <p:cBhvr>
                                        <p:cTn id="33" dur="500"/>
                                        <p:tgtEl>
                                          <p:spTgt spid="6">
                                            <p:txEl>
                                              <p:pRg st="8" end="8"/>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randombar(horizontal)">
                                      <p:cBhvr>
                                        <p:cTn id="36"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normAutofit fontScale="92500" lnSpcReduction="20000"/>
          </a:bodyPr>
          <a:lstStyle/>
          <a:p>
            <a:pPr marL="0" indent="0">
              <a:buNone/>
            </a:pPr>
            <a:r>
              <a:rPr lang="el-GR" dirty="0"/>
              <a:t>Ελάχιστο συνειδητό επίπεδο= κάποια επικοινωνία ακόμη και μονές εντολές</a:t>
            </a:r>
          </a:p>
          <a:p>
            <a:pPr marL="0" indent="0">
              <a:buNone/>
            </a:pPr>
            <a:r>
              <a:rPr lang="el-GR" dirty="0"/>
              <a:t>Μπορεί να είναι μόνιμο ή ενδιάμεσο στάδιο</a:t>
            </a:r>
          </a:p>
          <a:p>
            <a:pPr marL="0" indent="0">
              <a:buNone/>
            </a:pPr>
            <a:r>
              <a:rPr lang="el-GR" dirty="0" err="1"/>
              <a:t>Ακινετική</a:t>
            </a:r>
            <a:r>
              <a:rPr lang="el-GR" dirty="0"/>
              <a:t> αλαλία μετωπιαίος ενδιάμεσος</a:t>
            </a:r>
          </a:p>
          <a:p>
            <a:pPr marL="0" indent="0">
              <a:buNone/>
            </a:pPr>
            <a:r>
              <a:rPr lang="en-US" dirty="0"/>
              <a:t>Locked-in </a:t>
            </a:r>
            <a:r>
              <a:rPr lang="el-GR" dirty="0"/>
              <a:t>γέφυρα</a:t>
            </a:r>
          </a:p>
          <a:p>
            <a:pPr marL="0" indent="0">
              <a:buNone/>
            </a:pPr>
            <a:r>
              <a:rPr lang="el-GR" dirty="0"/>
              <a:t>Οικογένεια ≠ προσωπικό</a:t>
            </a:r>
            <a:endParaRPr lang="en-US" dirty="0"/>
          </a:p>
          <a:p>
            <a:pPr marL="0" indent="0">
              <a:buNone/>
            </a:pPr>
            <a:endParaRPr lang="en-US" dirty="0"/>
          </a:p>
          <a:p>
            <a:pPr marL="0" indent="0">
              <a:buNone/>
            </a:pPr>
            <a:endParaRPr lang="en-US" dirty="0"/>
          </a:p>
          <a:p>
            <a:pPr marL="0" indent="0">
              <a:buNone/>
            </a:pPr>
            <a:r>
              <a:rPr lang="el-GR" b="1" dirty="0">
                <a:solidFill>
                  <a:schemeClr val="accent1">
                    <a:lumMod val="75000"/>
                  </a:schemeClr>
                </a:solidFill>
              </a:rPr>
              <a:t>Αποκατάσταση…</a:t>
            </a:r>
          </a:p>
          <a:p>
            <a:pPr marL="0" indent="0">
              <a:buNone/>
            </a:pPr>
            <a:r>
              <a:rPr lang="el-GR" dirty="0"/>
              <a:t>Φαρμακολογική αντιμετώπιση </a:t>
            </a:r>
            <a:r>
              <a:rPr lang="el-GR" dirty="0" err="1"/>
              <a:t>Αμανταδίνη</a:t>
            </a:r>
            <a:r>
              <a:rPr lang="el-GR" dirty="0"/>
              <a:t>, </a:t>
            </a:r>
            <a:r>
              <a:rPr lang="el-GR" dirty="0" err="1"/>
              <a:t>βρομοκριπτίνη</a:t>
            </a:r>
            <a:r>
              <a:rPr lang="el-GR" dirty="0"/>
              <a:t> και </a:t>
            </a:r>
            <a:r>
              <a:rPr lang="en-US" dirty="0"/>
              <a:t>L</a:t>
            </a:r>
            <a:r>
              <a:rPr lang="el-GR" dirty="0"/>
              <a:t>-</a:t>
            </a:r>
            <a:r>
              <a:rPr lang="en-US" dirty="0" err="1"/>
              <a:t>dopa</a:t>
            </a:r>
            <a:endParaRPr lang="el-GR" dirty="0"/>
          </a:p>
          <a:p>
            <a:pPr marL="0" indent="0">
              <a:buNone/>
            </a:pPr>
            <a:r>
              <a:rPr lang="el-GR" dirty="0"/>
              <a:t>Επιθετική αντιμετώπιση συγκάμψεων, υπερτονίας και ελκών</a:t>
            </a:r>
          </a:p>
        </p:txBody>
      </p:sp>
      <p:sp>
        <p:nvSpPr>
          <p:cNvPr id="7" name="Τίτλος 6"/>
          <p:cNvSpPr>
            <a:spLocks noGrp="1"/>
          </p:cNvSpPr>
          <p:nvPr>
            <p:ph type="title"/>
          </p:nvPr>
        </p:nvSpPr>
        <p:spPr/>
        <p:txBody>
          <a:bodyPr/>
          <a:lstStyle/>
          <a:p>
            <a:pPr algn="ctr"/>
            <a:r>
              <a:rPr lang="el-GR" b="1" i="1" dirty="0">
                <a:solidFill>
                  <a:srgbClr val="7030A0"/>
                </a:solidFill>
              </a:rPr>
              <a:t>Κώμα και φυτική κατάσταση</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47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7" name="Τίτλος 6"/>
          <p:cNvSpPr>
            <a:spLocks noGrp="1"/>
          </p:cNvSpPr>
          <p:nvPr>
            <p:ph type="title"/>
          </p:nvPr>
        </p:nvSpPr>
        <p:spPr/>
        <p:txBody>
          <a:bodyPr/>
          <a:lstStyle/>
          <a:p>
            <a:r>
              <a:rPr lang="el-GR" i="1" dirty="0">
                <a:solidFill>
                  <a:srgbClr val="7030A0"/>
                </a:solidFill>
              </a:rPr>
              <a:t>Κοινωνικά και </a:t>
            </a:r>
            <a:r>
              <a:rPr lang="el-GR" i="1" dirty="0" err="1">
                <a:solidFill>
                  <a:srgbClr val="7030A0"/>
                </a:solidFill>
              </a:rPr>
              <a:t>Συμπεριφορικά</a:t>
            </a:r>
            <a:r>
              <a:rPr lang="el-GR" i="1" dirty="0">
                <a:solidFill>
                  <a:srgbClr val="7030A0"/>
                </a:solidFill>
              </a:rPr>
              <a:t> ελλείμματα</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p:txBody>
          <a:bodyPr/>
          <a:lstStyle/>
          <a:p>
            <a:r>
              <a:rPr lang="el-GR" dirty="0"/>
              <a:t>Άγχος</a:t>
            </a:r>
          </a:p>
          <a:p>
            <a:r>
              <a:rPr lang="el-GR" dirty="0"/>
              <a:t>Επιθετικότητα</a:t>
            </a:r>
          </a:p>
          <a:p>
            <a:r>
              <a:rPr lang="el-GR" dirty="0"/>
              <a:t>Άρση αναστολών</a:t>
            </a:r>
          </a:p>
          <a:p>
            <a:r>
              <a:rPr lang="el-GR" dirty="0"/>
              <a:t>Κατάθλιψη</a:t>
            </a:r>
          </a:p>
          <a:p>
            <a:r>
              <a:rPr lang="el-GR" dirty="0"/>
              <a:t>Χαμηλή ικανότητα  εκκίνησης πράξης</a:t>
            </a:r>
          </a:p>
          <a:p>
            <a:endParaRPr lang="el-GR" dirty="0"/>
          </a:p>
          <a:p>
            <a:endParaRPr lang="el-GR" dirty="0"/>
          </a:p>
        </p:txBody>
      </p:sp>
    </p:spTree>
    <p:extLst>
      <p:ext uri="{BB962C8B-B14F-4D97-AF65-F5344CB8AC3E}">
        <p14:creationId xmlns:p14="http://schemas.microsoft.com/office/powerpoint/2010/main" val="1986733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3ADCEB5-0611-4862-9C93-10FCE75DF37D}"/>
              </a:ext>
            </a:extLst>
          </p:cNvPr>
          <p:cNvSpPr>
            <a:spLocks noGrp="1"/>
          </p:cNvSpPr>
          <p:nvPr>
            <p:ph type="title"/>
          </p:nvPr>
        </p:nvSpPr>
        <p:spPr>
          <a:xfrm>
            <a:off x="1080247" y="2503208"/>
            <a:ext cx="10515600" cy="1325563"/>
          </a:xfrm>
        </p:spPr>
        <p:txBody>
          <a:bodyPr/>
          <a:lstStyle/>
          <a:p>
            <a:r>
              <a:rPr lang="el-GR" dirty="0"/>
              <a:t>Σπαστικότητα</a:t>
            </a:r>
          </a:p>
        </p:txBody>
      </p:sp>
    </p:spTree>
    <p:extLst>
      <p:ext uri="{BB962C8B-B14F-4D97-AF65-F5344CB8AC3E}">
        <p14:creationId xmlns:p14="http://schemas.microsoft.com/office/powerpoint/2010/main" val="127189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normAutofit fontScale="62500" lnSpcReduction="20000"/>
          </a:bodyPr>
          <a:lstStyle/>
          <a:p>
            <a:r>
              <a:rPr lang="el-GR" i="1" u="sng" dirty="0">
                <a:solidFill>
                  <a:srgbClr val="FF0000"/>
                </a:solidFill>
              </a:rPr>
              <a:t>Παθολογία</a:t>
            </a:r>
            <a:endParaRPr lang="en-US" i="1" u="sng" dirty="0">
              <a:solidFill>
                <a:srgbClr val="FF0000"/>
              </a:solidFill>
            </a:endParaRPr>
          </a:p>
          <a:p>
            <a:pPr marL="0" indent="0">
              <a:buNone/>
            </a:pPr>
            <a:r>
              <a:rPr lang="el-GR" dirty="0"/>
              <a:t>είναι μια ασθένεια ή τραύμα που προκαλεί αλλαγές στη δομή και τη λειτουργία ιστών ή και οργάνων………… εγκεφαλική παράλυση</a:t>
            </a:r>
            <a:endParaRPr lang="en-US" dirty="0"/>
          </a:p>
          <a:p>
            <a:r>
              <a:rPr lang="el-GR" i="1" u="sng" dirty="0">
                <a:solidFill>
                  <a:srgbClr val="FF0000"/>
                </a:solidFill>
              </a:rPr>
              <a:t>Βλάβη</a:t>
            </a:r>
            <a:endParaRPr lang="en-US" i="1" u="sng" dirty="0">
              <a:solidFill>
                <a:srgbClr val="FF0000"/>
              </a:solidFill>
            </a:endParaRPr>
          </a:p>
          <a:p>
            <a:pPr marL="0" indent="0">
              <a:buNone/>
            </a:pPr>
            <a:r>
              <a:rPr lang="el-GR" dirty="0"/>
              <a:t>Συμβαίνει σε ένα όργανο ή σύστημα και καθορίζεται από την απώλεια των ψυχολογικών, φυσιολογικών ή και ανατομικών δομών ή λειτουργιών λόγω παθολογίας……..</a:t>
            </a:r>
            <a:r>
              <a:rPr lang="en-US" dirty="0"/>
              <a:t> </a:t>
            </a:r>
            <a:r>
              <a:rPr lang="el-GR" dirty="0"/>
              <a:t>απώλεια κίνησης των ποδιών</a:t>
            </a:r>
          </a:p>
          <a:p>
            <a:r>
              <a:rPr lang="el-GR" i="1" u="sng" dirty="0">
                <a:solidFill>
                  <a:srgbClr val="FF0000"/>
                </a:solidFill>
              </a:rPr>
              <a:t>Μειονέκτημα</a:t>
            </a:r>
            <a:r>
              <a:rPr lang="en-US" i="1" u="sng" dirty="0">
                <a:solidFill>
                  <a:srgbClr val="FF0000"/>
                </a:solidFill>
              </a:rPr>
              <a:t> </a:t>
            </a:r>
            <a:r>
              <a:rPr lang="el-GR" i="1" u="sng" dirty="0">
                <a:solidFill>
                  <a:srgbClr val="FF0000"/>
                </a:solidFill>
              </a:rPr>
              <a:t>ή Ανικανότητα</a:t>
            </a:r>
            <a:endParaRPr lang="en-US" i="1" u="sng" dirty="0">
              <a:solidFill>
                <a:srgbClr val="FF0000"/>
              </a:solidFill>
            </a:endParaRPr>
          </a:p>
          <a:p>
            <a:pPr marL="0" indent="0">
              <a:buNone/>
            </a:pPr>
            <a:r>
              <a:rPr lang="el-GR" dirty="0"/>
              <a:t>Συμβαίνει σε προσωπικό επίπεδο και ορίζεται ως όποια μείωση ή απώλεια (λόγω βλάβης)της ικανότητας να εκτελεί κάποιος μια λειτουργία που θεωρούταν φυσιολογική για τους υπόλοιπους…. αδυναμία βάδισης</a:t>
            </a:r>
          </a:p>
          <a:p>
            <a:r>
              <a:rPr lang="el-GR" i="1" u="sng" dirty="0">
                <a:solidFill>
                  <a:srgbClr val="FF0000"/>
                </a:solidFill>
              </a:rPr>
              <a:t>Αναπηρία</a:t>
            </a:r>
            <a:endParaRPr lang="en-US" i="1" u="sng" dirty="0">
              <a:solidFill>
                <a:srgbClr val="FF0000"/>
              </a:solidFill>
            </a:endParaRPr>
          </a:p>
          <a:p>
            <a:pPr marL="0" indent="0">
              <a:buNone/>
            </a:pPr>
            <a:r>
              <a:rPr lang="en-US" dirty="0"/>
              <a:t> </a:t>
            </a:r>
            <a:r>
              <a:rPr lang="el-GR" dirty="0"/>
              <a:t>Συμβαίνει σε κοινωνικό επίπεδο και καθορίζεται ως ανικανότητα ενός ατόμου να εκπληρώσει ρόλους που θεωρούνται φυσιολογικοί για ένα άτομο με τα ίδια με αυτών χαρακτηριστικά (ηλικία, κοινωνικοί παράγοντες, φύλο κ.τ.λ.)……..δεν μπορεί να παίξει με τους φίλους του έξω χώρος μη </a:t>
            </a:r>
            <a:r>
              <a:rPr lang="el-GR" dirty="0" err="1"/>
              <a:t>προσβάσιμος</a:t>
            </a:r>
            <a:endParaRPr lang="en-US" dirty="0"/>
          </a:p>
          <a:p>
            <a:endParaRPr lang="en-US" dirty="0"/>
          </a:p>
          <a:p>
            <a:endParaRPr lang="el-GR" dirty="0"/>
          </a:p>
        </p:txBody>
      </p:sp>
      <p:sp>
        <p:nvSpPr>
          <p:cNvPr id="7" name="Τίτλος 6"/>
          <p:cNvSpPr>
            <a:spLocks noGrp="1"/>
          </p:cNvSpPr>
          <p:nvPr>
            <p:ph type="title"/>
          </p:nvPr>
        </p:nvSpPr>
        <p:spPr/>
        <p:txBody>
          <a:bodyPr/>
          <a:lstStyle/>
          <a:p>
            <a:r>
              <a:rPr lang="el-GR" i="1" dirty="0">
                <a:solidFill>
                  <a:srgbClr val="7030A0"/>
                </a:solidFill>
              </a:rPr>
              <a:t>Ορισμοί</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22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animEffect transition="in" filter="fade">
                                      <p:cBhvr>
                                        <p:cTn id="3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t="1762" r="-2" b="3407"/>
          <a:stretch/>
        </p:blipFill>
        <p:spPr>
          <a:xfrm>
            <a:off x="4766445" y="10"/>
            <a:ext cx="7552944" cy="6857990"/>
          </a:xfrm>
          <a:prstGeom prst="rect">
            <a:avLst/>
          </a:prstGeom>
          <a:effectLst/>
        </p:spPr>
      </p:pic>
      <p:pic>
        <p:nvPicPr>
          <p:cNvPr id="2" name="Εικόνα 1"/>
          <p:cNvPicPr>
            <a:picLocks noChangeAspect="1"/>
          </p:cNvPicPr>
          <p:nvPr/>
        </p:nvPicPr>
        <p:blipFill>
          <a:blip r:embed="rId3"/>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idx="1"/>
          </p:nvPr>
        </p:nvSpPr>
        <p:spPr>
          <a:xfrm>
            <a:off x="648930" y="2438400"/>
            <a:ext cx="3990125" cy="3785419"/>
          </a:xfrm>
        </p:spPr>
        <p:txBody>
          <a:bodyPr>
            <a:normAutofit fontScale="92500"/>
          </a:bodyPr>
          <a:lstStyle/>
          <a:p>
            <a:pPr marL="0" indent="0">
              <a:buNone/>
            </a:pPr>
            <a:r>
              <a:rPr lang="el-GR" sz="1800" dirty="0"/>
              <a:t>Αύξηση του μυϊκού τόνου με την αύξηση της ταχύτητας διάτασης του μυός</a:t>
            </a:r>
          </a:p>
          <a:p>
            <a:pPr marL="0" indent="0">
              <a:buNone/>
            </a:pPr>
            <a:r>
              <a:rPr lang="el-GR" sz="1800" dirty="0"/>
              <a:t>Αυξημένη αντίσταση στην παθητική διάταση λόγω χαμηλού </a:t>
            </a:r>
            <a:r>
              <a:rPr lang="el-GR" sz="1800" dirty="0" err="1"/>
              <a:t>ουδ</a:t>
            </a:r>
            <a:r>
              <a:rPr lang="en-US" sz="1800" dirty="0"/>
              <a:t>o</a:t>
            </a:r>
            <a:r>
              <a:rPr lang="el-GR" sz="1800" dirty="0"/>
              <a:t>ύ τονικού και φασικού </a:t>
            </a:r>
            <a:r>
              <a:rPr lang="el-GR" sz="1800" dirty="0" err="1"/>
              <a:t>διατατικού</a:t>
            </a:r>
            <a:r>
              <a:rPr lang="el-GR" sz="1800" dirty="0"/>
              <a:t> αντανακλαστικού</a:t>
            </a:r>
          </a:p>
          <a:p>
            <a:pPr marL="0" indent="0">
              <a:buNone/>
            </a:pPr>
            <a:r>
              <a:rPr lang="el-GR" sz="1800" dirty="0"/>
              <a:t>Είναι από τα θετικά σημεία της βλάβης του ανώτερου κινητικού νευρώνα</a:t>
            </a:r>
          </a:p>
          <a:p>
            <a:pPr marL="0" indent="0">
              <a:buNone/>
            </a:pPr>
            <a:r>
              <a:rPr lang="el-GR" sz="1800" dirty="0"/>
              <a:t>Εξαρτάται από το σημείο και την έκταση της βλάβης (3-6 μήνες)</a:t>
            </a:r>
          </a:p>
          <a:p>
            <a:pPr marL="0" indent="0">
              <a:buNone/>
            </a:pPr>
            <a:r>
              <a:rPr lang="el-GR" sz="1800" dirty="0"/>
              <a:t>Σε οξείες παθολογίες ξεκινά με την ολοκλήρωση του κεντρικού </a:t>
            </a:r>
            <a:r>
              <a:rPr lang="en-US" sz="1800" dirty="0"/>
              <a:t>shock</a:t>
            </a:r>
          </a:p>
          <a:p>
            <a:pPr marL="0" indent="0">
              <a:buNone/>
            </a:pPr>
            <a:r>
              <a:rPr lang="el-GR" sz="1800" dirty="0"/>
              <a:t>Σε χρόνιες παθολογίες εμφανίζεται</a:t>
            </a:r>
            <a:r>
              <a:rPr lang="en-US" sz="1800" dirty="0"/>
              <a:t> </a:t>
            </a:r>
            <a:r>
              <a:rPr lang="el-GR" sz="1800" dirty="0"/>
              <a:t>σταδιακά</a:t>
            </a:r>
          </a:p>
        </p:txBody>
      </p:sp>
      <p:sp>
        <p:nvSpPr>
          <p:cNvPr id="7" name="Τίτλος 6"/>
          <p:cNvSpPr>
            <a:spLocks noGrp="1"/>
          </p:cNvSpPr>
          <p:nvPr>
            <p:ph type="title"/>
          </p:nvPr>
        </p:nvSpPr>
        <p:spPr>
          <a:xfrm>
            <a:off x="648929" y="629266"/>
            <a:ext cx="3651467" cy="1676603"/>
          </a:xfrm>
        </p:spPr>
        <p:txBody>
          <a:bodyPr>
            <a:normAutofit/>
          </a:bodyPr>
          <a:lstStyle/>
          <a:p>
            <a:r>
              <a:rPr lang="el-GR" i="1" dirty="0">
                <a:solidFill>
                  <a:srgbClr val="7030A0"/>
                </a:solidFill>
              </a:rPr>
              <a:t>Ορισμός</a:t>
            </a:r>
          </a:p>
        </p:txBody>
      </p:sp>
    </p:spTree>
    <p:extLst>
      <p:ext uri="{BB962C8B-B14F-4D97-AF65-F5344CB8AC3E}">
        <p14:creationId xmlns:p14="http://schemas.microsoft.com/office/powerpoint/2010/main" val="95218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Οβάλ 2"/>
          <p:cNvSpPr/>
          <p:nvPr/>
        </p:nvSpPr>
        <p:spPr>
          <a:xfrm>
            <a:off x="3733800" y="173476"/>
            <a:ext cx="3671047" cy="10340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Κάτω 7"/>
          <p:cNvSpPr/>
          <p:nvPr/>
        </p:nvSpPr>
        <p:spPr>
          <a:xfrm>
            <a:off x="5259504" y="1227884"/>
            <a:ext cx="728869" cy="66260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4823791" y="567479"/>
            <a:ext cx="1269002" cy="369332"/>
          </a:xfrm>
          <a:prstGeom prst="rect">
            <a:avLst/>
          </a:prstGeom>
          <a:noFill/>
        </p:spPr>
        <p:txBody>
          <a:bodyPr wrap="none" rtlCol="0">
            <a:spAutoFit/>
          </a:bodyPr>
          <a:lstStyle/>
          <a:p>
            <a:r>
              <a:rPr lang="el-GR" dirty="0"/>
              <a:t>ΒΛΑΒΗ ΚΝΣ</a:t>
            </a:r>
          </a:p>
        </p:txBody>
      </p:sp>
      <p:sp>
        <p:nvSpPr>
          <p:cNvPr id="11" name="Οβάλ 10"/>
          <p:cNvSpPr/>
          <p:nvPr/>
        </p:nvSpPr>
        <p:spPr>
          <a:xfrm>
            <a:off x="3733800" y="1890493"/>
            <a:ext cx="3561426" cy="7953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4159315" y="2039507"/>
            <a:ext cx="2896690" cy="646331"/>
          </a:xfrm>
          <a:prstGeom prst="rect">
            <a:avLst/>
          </a:prstGeom>
          <a:noFill/>
        </p:spPr>
        <p:txBody>
          <a:bodyPr wrap="none" rtlCol="0">
            <a:spAutoFit/>
          </a:bodyPr>
          <a:lstStyle/>
          <a:p>
            <a:r>
              <a:rPr lang="el-GR" dirty="0"/>
              <a:t>ΑΠΩΛΕΙΑ ΤΟΥ ΚΑΤΙΟΝΤΟΣ</a:t>
            </a:r>
          </a:p>
          <a:p>
            <a:r>
              <a:rPr lang="el-GR" dirty="0"/>
              <a:t> ΕΥΟΔΩΤΙΚΟΥ  ΜΗΧΑΝΙΣΜΟΥ</a:t>
            </a:r>
          </a:p>
        </p:txBody>
      </p:sp>
      <p:sp>
        <p:nvSpPr>
          <p:cNvPr id="13" name="Βέλος: Κάτω 12"/>
          <p:cNvSpPr/>
          <p:nvPr/>
        </p:nvSpPr>
        <p:spPr>
          <a:xfrm>
            <a:off x="5314120" y="2718684"/>
            <a:ext cx="619635" cy="54333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βάλ 13"/>
          <p:cNvSpPr/>
          <p:nvPr/>
        </p:nvSpPr>
        <p:spPr>
          <a:xfrm>
            <a:off x="3246783" y="3262023"/>
            <a:ext cx="4863547" cy="11060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p:cNvSpPr txBox="1"/>
          <p:nvPr/>
        </p:nvSpPr>
        <p:spPr>
          <a:xfrm>
            <a:off x="3985721" y="3294869"/>
            <a:ext cx="3896067" cy="923330"/>
          </a:xfrm>
          <a:prstGeom prst="rect">
            <a:avLst/>
          </a:prstGeom>
          <a:noFill/>
        </p:spPr>
        <p:txBody>
          <a:bodyPr wrap="none" rtlCol="0">
            <a:spAutoFit/>
          </a:bodyPr>
          <a:lstStyle/>
          <a:p>
            <a:r>
              <a:rPr lang="el-GR" dirty="0"/>
              <a:t>ΝΩΤΙΑΙΑ ΑΝΤΑΝΑΚΛΑΣΤΙΚΑ </a:t>
            </a:r>
            <a:br>
              <a:rPr lang="el-GR" dirty="0"/>
            </a:br>
            <a:r>
              <a:rPr lang="el-GR" dirty="0"/>
              <a:t>ΔΕΝ ΕΧΟΥΝ ΑΡΚΕΤΗ ΕΙΣΕΡΧΟΜΕΝΗ</a:t>
            </a:r>
          </a:p>
          <a:p>
            <a:r>
              <a:rPr lang="el-GR" dirty="0"/>
              <a:t> ΕΥΟΔΟΣΗ ΓΙΑ ΝΑ ΕΚΠΟΛΩΣΟΥΝ ΤΟΥΣ α</a:t>
            </a:r>
          </a:p>
        </p:txBody>
      </p:sp>
      <p:cxnSp>
        <p:nvCxnSpPr>
          <p:cNvPr id="17" name="Ευθύγραμμο βέλος σύνδεσης 16"/>
          <p:cNvCxnSpPr>
            <a:stCxn id="14" idx="6"/>
          </p:cNvCxnSpPr>
          <p:nvPr/>
        </p:nvCxnSpPr>
        <p:spPr>
          <a:xfrm flipV="1">
            <a:off x="8110330" y="3790122"/>
            <a:ext cx="1351722" cy="24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Ορθογώνιο 17"/>
          <p:cNvSpPr/>
          <p:nvPr/>
        </p:nvSpPr>
        <p:spPr>
          <a:xfrm>
            <a:off x="9489203" y="3268610"/>
            <a:ext cx="2290968" cy="8032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p:cNvSpPr txBox="1"/>
          <p:nvPr/>
        </p:nvSpPr>
        <p:spPr>
          <a:xfrm>
            <a:off x="9522975" y="3563935"/>
            <a:ext cx="1816203" cy="369332"/>
          </a:xfrm>
          <a:prstGeom prst="rect">
            <a:avLst/>
          </a:prstGeom>
          <a:noFill/>
        </p:spPr>
        <p:txBody>
          <a:bodyPr wrap="none" rtlCol="0">
            <a:spAutoFit/>
          </a:bodyPr>
          <a:lstStyle/>
          <a:p>
            <a:r>
              <a:rPr lang="el-GR" dirty="0"/>
              <a:t>ΚΕΝΤΡΙΚΟ </a:t>
            </a:r>
            <a:r>
              <a:rPr lang="en-US" dirty="0"/>
              <a:t>SHOCK</a:t>
            </a:r>
            <a:endParaRPr lang="el-GR" dirty="0"/>
          </a:p>
        </p:txBody>
      </p:sp>
      <p:sp>
        <p:nvSpPr>
          <p:cNvPr id="21" name="TextBox 20"/>
          <p:cNvSpPr txBox="1"/>
          <p:nvPr/>
        </p:nvSpPr>
        <p:spPr>
          <a:xfrm>
            <a:off x="993848" y="3736298"/>
            <a:ext cx="2080591" cy="923330"/>
          </a:xfrm>
          <a:prstGeom prst="rect">
            <a:avLst/>
          </a:prstGeom>
          <a:noFill/>
        </p:spPr>
        <p:txBody>
          <a:bodyPr wrap="square" rtlCol="0">
            <a:spAutoFit/>
          </a:bodyPr>
          <a:lstStyle/>
          <a:p>
            <a:r>
              <a:rPr lang="el-GR" dirty="0"/>
              <a:t>ΜΕΤΑ ΑΠΌ ΛΙΓΕΣ ΜΕΡΕΣ (ΠΡΩΙΜΟΣ ΜΗΧΑΝΙΣΜΟΣ)</a:t>
            </a:r>
          </a:p>
        </p:txBody>
      </p:sp>
      <p:sp>
        <p:nvSpPr>
          <p:cNvPr id="22" name="Οβάλ 21"/>
          <p:cNvSpPr/>
          <p:nvPr/>
        </p:nvSpPr>
        <p:spPr>
          <a:xfrm>
            <a:off x="516835" y="4757238"/>
            <a:ext cx="3909390" cy="7659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631991" y="5027926"/>
            <a:ext cx="3307252" cy="369332"/>
          </a:xfrm>
          <a:prstGeom prst="rect">
            <a:avLst/>
          </a:prstGeom>
          <a:noFill/>
        </p:spPr>
        <p:txBody>
          <a:bodyPr wrap="square" rtlCol="0">
            <a:spAutoFit/>
          </a:bodyPr>
          <a:lstStyle/>
          <a:p>
            <a:r>
              <a:rPr lang="el-GR" dirty="0"/>
              <a:t>ΥΠΕΡΕΥΑΙΣΘΗΣΙΑ ΑΠΟΝΕΥΡΩΣΗΣ </a:t>
            </a:r>
          </a:p>
        </p:txBody>
      </p:sp>
      <p:cxnSp>
        <p:nvCxnSpPr>
          <p:cNvPr id="25" name="Ευθύγραμμο βέλος σύνδεσης 24"/>
          <p:cNvCxnSpPr/>
          <p:nvPr/>
        </p:nvCxnSpPr>
        <p:spPr>
          <a:xfrm flipH="1">
            <a:off x="2160104" y="4204209"/>
            <a:ext cx="1573696" cy="460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Ευθύγραμμο βέλος σύνδεσης 26"/>
          <p:cNvCxnSpPr>
            <a:cxnSpLocks/>
          </p:cNvCxnSpPr>
          <p:nvPr/>
        </p:nvCxnSpPr>
        <p:spPr>
          <a:xfrm>
            <a:off x="7056005" y="4266066"/>
            <a:ext cx="1307661" cy="51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110330" y="4077230"/>
            <a:ext cx="2750080" cy="646331"/>
          </a:xfrm>
          <a:prstGeom prst="rect">
            <a:avLst/>
          </a:prstGeom>
          <a:noFill/>
        </p:spPr>
        <p:txBody>
          <a:bodyPr wrap="square" rtlCol="0">
            <a:spAutoFit/>
          </a:bodyPr>
          <a:lstStyle/>
          <a:p>
            <a:r>
              <a:rPr lang="el-GR" dirty="0"/>
              <a:t>ΟΨΙΜΟΣ ΜΗΧΑΝΙΣΜΟΣ (ΕΒΔΟΜΑΔΕΣ ΜΗΝΕΣ)</a:t>
            </a:r>
          </a:p>
        </p:txBody>
      </p:sp>
      <p:sp>
        <p:nvSpPr>
          <p:cNvPr id="30" name="Οβάλ 29"/>
          <p:cNvSpPr/>
          <p:nvPr/>
        </p:nvSpPr>
        <p:spPr>
          <a:xfrm>
            <a:off x="7404847" y="4860006"/>
            <a:ext cx="4236257" cy="637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8361041" y="4851409"/>
            <a:ext cx="2814810" cy="646331"/>
          </a:xfrm>
          <a:prstGeom prst="rect">
            <a:avLst/>
          </a:prstGeom>
          <a:noFill/>
        </p:spPr>
        <p:txBody>
          <a:bodyPr wrap="none" rtlCol="0">
            <a:spAutoFit/>
          </a:bodyPr>
          <a:lstStyle/>
          <a:p>
            <a:r>
              <a:rPr lang="el-GR" dirty="0"/>
              <a:t>ΣΥΝΑΠΤΙΚΗ ΑΥΞΗΣΗ ΑΠΌ</a:t>
            </a:r>
            <a:endParaRPr lang="en-US" dirty="0"/>
          </a:p>
          <a:p>
            <a:r>
              <a:rPr lang="en-US" dirty="0"/>
              <a:t>INPUT</a:t>
            </a:r>
            <a:r>
              <a:rPr lang="el-GR" dirty="0"/>
              <a:t> ΣΤΙΣ ΑΝΤΑΝΑΚΛΑΣΕΙΣ</a:t>
            </a:r>
          </a:p>
        </p:txBody>
      </p:sp>
      <p:sp>
        <p:nvSpPr>
          <p:cNvPr id="1027" name="Βέλος: Καμπύλο προς τα δεξιά 1026"/>
          <p:cNvSpPr/>
          <p:nvPr/>
        </p:nvSpPr>
        <p:spPr>
          <a:xfrm>
            <a:off x="3706087" y="5229595"/>
            <a:ext cx="1465848" cy="105066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028" name="Βέλος: Καμπύλο προς τα αριστερά 1027"/>
          <p:cNvSpPr/>
          <p:nvPr/>
        </p:nvSpPr>
        <p:spPr>
          <a:xfrm>
            <a:off x="6659137" y="5166133"/>
            <a:ext cx="1416474" cy="111116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029" name="Οβάλ 1028"/>
          <p:cNvSpPr/>
          <p:nvPr/>
        </p:nvSpPr>
        <p:spPr>
          <a:xfrm>
            <a:off x="3939243" y="6153537"/>
            <a:ext cx="3942545" cy="7044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ΑΝΤΑΝΑΚΛΑΣΤΙΚΗ ΕΥΕΡΕΘΙΣΤΟΤΗΤΑ</a:t>
            </a:r>
          </a:p>
        </p:txBody>
      </p:sp>
    </p:spTree>
    <p:extLst>
      <p:ext uri="{BB962C8B-B14F-4D97-AF65-F5344CB8AC3E}">
        <p14:creationId xmlns:p14="http://schemas.microsoft.com/office/powerpoint/2010/main" val="2462314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normAutofit/>
          </a:bodyPr>
          <a:lstStyle/>
          <a:p>
            <a:r>
              <a:rPr lang="el-GR" dirty="0"/>
              <a:t>Τενόντια αντανακλαστικά </a:t>
            </a:r>
            <a:endParaRPr lang="el-GR" sz="2000" dirty="0"/>
          </a:p>
          <a:p>
            <a:r>
              <a:rPr lang="el-GR" dirty="0"/>
              <a:t>Παρουσία κλώνου</a:t>
            </a:r>
          </a:p>
          <a:p>
            <a:r>
              <a:rPr lang="el-GR" dirty="0"/>
              <a:t>Αντίσταση στην παθητική κινητοποίηση</a:t>
            </a:r>
            <a:endParaRPr lang="en-US" dirty="0"/>
          </a:p>
          <a:p>
            <a:r>
              <a:rPr lang="el-GR" dirty="0"/>
              <a:t>Τριπλή κάμψη από πελματιαίο αντανακλαστικό</a:t>
            </a:r>
          </a:p>
          <a:p>
            <a:r>
              <a:rPr lang="el-GR" dirty="0" err="1"/>
              <a:t>Δερματομυικά</a:t>
            </a:r>
            <a:r>
              <a:rPr lang="el-GR" dirty="0"/>
              <a:t> αντανακλαστικά </a:t>
            </a:r>
          </a:p>
          <a:p>
            <a:r>
              <a:rPr lang="el-GR" dirty="0"/>
              <a:t>Συνέργειες, συγκινησίες, ταυτόχρονη ενεργοποίηση του ανταγωνιστή </a:t>
            </a:r>
          </a:p>
        </p:txBody>
      </p:sp>
      <p:sp>
        <p:nvSpPr>
          <p:cNvPr id="6" name="Τίτλος 5"/>
          <p:cNvSpPr>
            <a:spLocks noGrp="1"/>
          </p:cNvSpPr>
          <p:nvPr>
            <p:ph type="title"/>
          </p:nvPr>
        </p:nvSpPr>
        <p:spPr/>
        <p:txBody>
          <a:bodyPr>
            <a:normAutofit/>
          </a:bodyPr>
          <a:lstStyle/>
          <a:p>
            <a:r>
              <a:rPr lang="el-GR" i="1" dirty="0">
                <a:solidFill>
                  <a:srgbClr val="7030A0"/>
                </a:solidFill>
              </a:rPr>
              <a:t>Κλινική εκτίμηση της σπαστικότητας</a:t>
            </a:r>
          </a:p>
        </p:txBody>
      </p:sp>
    </p:spTree>
    <p:extLst>
      <p:ext uri="{BB962C8B-B14F-4D97-AF65-F5344CB8AC3E}">
        <p14:creationId xmlns:p14="http://schemas.microsoft.com/office/powerpoint/2010/main" val="1547703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r>
              <a:rPr lang="el-GR" dirty="0"/>
              <a:t>Θετική</a:t>
            </a:r>
          </a:p>
          <a:p>
            <a:pPr marL="514350" indent="-514350">
              <a:buFont typeface="+mj-lt"/>
              <a:buAutoNum type="arabicPeriod"/>
            </a:pPr>
            <a:r>
              <a:rPr lang="el-GR" dirty="0"/>
              <a:t>Σπασμός </a:t>
            </a:r>
            <a:r>
              <a:rPr lang="el-GR" dirty="0" err="1"/>
              <a:t>εκτεινόντων</a:t>
            </a:r>
            <a:r>
              <a:rPr lang="el-GR" dirty="0"/>
              <a:t> όρθια θέση</a:t>
            </a:r>
          </a:p>
          <a:p>
            <a:pPr marL="514350" indent="-514350">
              <a:buFont typeface="+mj-lt"/>
              <a:buAutoNum type="arabicPeriod"/>
            </a:pPr>
            <a:r>
              <a:rPr lang="el-GR" dirty="0"/>
              <a:t>Έκκεντρες και ισομετρικές συσπάσεις μεγαλύτερη ισχύς</a:t>
            </a:r>
          </a:p>
          <a:p>
            <a:pPr marL="514350" indent="-514350">
              <a:buFont typeface="+mj-lt"/>
              <a:buAutoNum type="arabicPeriod"/>
            </a:pPr>
            <a:r>
              <a:rPr lang="el-GR" dirty="0"/>
              <a:t>Λόγω σπασμού διατήρηση μυϊκής μάζας</a:t>
            </a:r>
          </a:p>
          <a:p>
            <a:pPr marL="514350" indent="-514350">
              <a:buFont typeface="+mj-lt"/>
              <a:buAutoNum type="arabicPeriod"/>
            </a:pPr>
            <a:r>
              <a:rPr lang="el-GR" dirty="0"/>
              <a:t>Μείωση οιδήματος</a:t>
            </a:r>
          </a:p>
          <a:p>
            <a:pPr marL="514350" indent="-514350">
              <a:buFont typeface="+mj-lt"/>
              <a:buAutoNum type="arabicPeriod"/>
            </a:pPr>
            <a:r>
              <a:rPr lang="el-GR" dirty="0"/>
              <a:t>Μείωση πιθανότητας εν τω βάθη </a:t>
            </a:r>
            <a:r>
              <a:rPr lang="el-GR" dirty="0" err="1"/>
              <a:t>φλεβοθρόμβωσης</a:t>
            </a:r>
            <a:endParaRPr lang="el-GR" dirty="0"/>
          </a:p>
        </p:txBody>
      </p:sp>
      <p:sp>
        <p:nvSpPr>
          <p:cNvPr id="6" name="Τίτλος 5"/>
          <p:cNvSpPr>
            <a:spLocks noGrp="1"/>
          </p:cNvSpPr>
          <p:nvPr>
            <p:ph type="title"/>
          </p:nvPr>
        </p:nvSpPr>
        <p:spPr/>
        <p:txBody>
          <a:bodyPr/>
          <a:lstStyle/>
          <a:p>
            <a:r>
              <a:rPr lang="el-GR" i="1" dirty="0">
                <a:solidFill>
                  <a:srgbClr val="7030A0"/>
                </a:solidFill>
              </a:rPr>
              <a:t>Θετική ή Αρνητική </a:t>
            </a:r>
          </a:p>
        </p:txBody>
      </p:sp>
    </p:spTree>
    <p:extLst>
      <p:ext uri="{BB962C8B-B14F-4D97-AF65-F5344CB8AC3E}">
        <p14:creationId xmlns:p14="http://schemas.microsoft.com/office/powerpoint/2010/main" val="3023846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normAutofit fontScale="92500" lnSpcReduction="20000"/>
          </a:bodyPr>
          <a:lstStyle/>
          <a:p>
            <a:r>
              <a:rPr lang="el-GR" dirty="0"/>
              <a:t>Αρνητική  </a:t>
            </a:r>
          </a:p>
          <a:p>
            <a:pPr marL="514350" indent="-514350">
              <a:buFont typeface="+mj-lt"/>
              <a:buAutoNum type="arabicPeriod"/>
            </a:pPr>
            <a:r>
              <a:rPr lang="el-GR" dirty="0"/>
              <a:t>Δυσκολία στάσης ψαλιδισμός, σπασμός </a:t>
            </a:r>
            <a:r>
              <a:rPr lang="el-GR" dirty="0" err="1"/>
              <a:t>καμπτήρων</a:t>
            </a:r>
            <a:r>
              <a:rPr lang="el-GR" dirty="0"/>
              <a:t>, κλώνος</a:t>
            </a:r>
          </a:p>
          <a:p>
            <a:pPr marL="514350" indent="-514350">
              <a:buFont typeface="+mj-lt"/>
              <a:buAutoNum type="arabicPeriod"/>
            </a:pPr>
            <a:r>
              <a:rPr lang="el-GR" dirty="0"/>
              <a:t>Δυσκολία στην ΄φάση αιώρησης λόγω του σπασμού των </a:t>
            </a:r>
            <a:r>
              <a:rPr lang="el-GR" dirty="0" err="1"/>
              <a:t>εκτεινόντων</a:t>
            </a:r>
            <a:endParaRPr lang="el-GR" dirty="0"/>
          </a:p>
          <a:p>
            <a:pPr marL="514350" indent="-514350">
              <a:buFont typeface="+mj-lt"/>
              <a:buAutoNum type="arabicPeriod"/>
            </a:pPr>
            <a:r>
              <a:rPr lang="el-GR" dirty="0"/>
              <a:t>Αργή κίνηση</a:t>
            </a:r>
          </a:p>
          <a:p>
            <a:pPr marL="514350" indent="-514350">
              <a:buFont typeface="+mj-lt"/>
              <a:buAutoNum type="arabicPeriod"/>
            </a:pPr>
            <a:r>
              <a:rPr lang="el-GR" dirty="0"/>
              <a:t>Κατακλίσεις λόγω λάθος θέσεων</a:t>
            </a:r>
          </a:p>
          <a:p>
            <a:pPr marL="514350" indent="-514350">
              <a:buFont typeface="+mj-lt"/>
              <a:buAutoNum type="arabicPeriod"/>
            </a:pPr>
            <a:r>
              <a:rPr lang="el-GR" dirty="0"/>
              <a:t>Πιθανότητα σύγκαμψης</a:t>
            </a:r>
          </a:p>
          <a:p>
            <a:pPr marL="514350" indent="-514350">
              <a:buFont typeface="+mj-lt"/>
              <a:buAutoNum type="arabicPeriod"/>
            </a:pPr>
            <a:r>
              <a:rPr lang="el-GR" dirty="0"/>
              <a:t>Διαταραχές ύπνου λόγω σπασμών</a:t>
            </a:r>
          </a:p>
          <a:p>
            <a:pPr marL="514350" indent="-514350">
              <a:buFont typeface="+mj-lt"/>
              <a:buAutoNum type="arabicPeriod"/>
            </a:pPr>
            <a:r>
              <a:rPr lang="el-GR" dirty="0"/>
              <a:t>Σεξουαλικές διαταραχές και ούρησης</a:t>
            </a:r>
          </a:p>
          <a:p>
            <a:pPr marL="514350" indent="-514350">
              <a:buFont typeface="+mj-lt"/>
              <a:buAutoNum type="arabicPeriod"/>
            </a:pPr>
            <a:r>
              <a:rPr lang="el-GR" dirty="0"/>
              <a:t>Δυσκολία στις ΔΚΖ</a:t>
            </a:r>
          </a:p>
          <a:p>
            <a:pPr marL="514350" indent="-514350">
              <a:buFont typeface="+mj-lt"/>
              <a:buAutoNum type="arabicPeriod"/>
            </a:pPr>
            <a:r>
              <a:rPr lang="el-GR" dirty="0"/>
              <a:t>Άλγος</a:t>
            </a:r>
          </a:p>
        </p:txBody>
      </p:sp>
      <p:sp>
        <p:nvSpPr>
          <p:cNvPr id="6" name="Τίτλος 5"/>
          <p:cNvSpPr>
            <a:spLocks noGrp="1"/>
          </p:cNvSpPr>
          <p:nvPr>
            <p:ph type="title"/>
          </p:nvPr>
        </p:nvSpPr>
        <p:spPr/>
        <p:txBody>
          <a:bodyPr/>
          <a:lstStyle/>
          <a:p>
            <a:endParaRPr lang="el-GR"/>
          </a:p>
        </p:txBody>
      </p:sp>
    </p:spTree>
    <p:extLst>
      <p:ext uri="{BB962C8B-B14F-4D97-AF65-F5344CB8AC3E}">
        <p14:creationId xmlns:p14="http://schemas.microsoft.com/office/powerpoint/2010/main" val="1277916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άτομο, άνδρας, εσωτερικό, δωμάτιο νοσοκομείου&#10;&#10;Η περιγραφή δημιουργήθηκε με πολύ υψηλή αξιοπιστία">
            <a:extLst>
              <a:ext uri="{FF2B5EF4-FFF2-40B4-BE49-F238E27FC236}">
                <a16:creationId xmlns:a16="http://schemas.microsoft.com/office/drawing/2014/main" id="{8A78460E-04FC-4303-B6A8-87B7F9C56442}"/>
              </a:ext>
            </a:extLst>
          </p:cNvPr>
          <p:cNvPicPr>
            <a:picLocks noChangeAspect="1"/>
          </p:cNvPicPr>
          <p:nvPr/>
        </p:nvPicPr>
        <p:blipFill rotWithShape="1">
          <a:blip r:embed="rId2"/>
          <a:srcRect l="20735" r="20025" b="-2"/>
          <a:stretch/>
        </p:blipFill>
        <p:spPr>
          <a:xfrm>
            <a:off x="799188" y="1904281"/>
            <a:ext cx="3374810" cy="4272681"/>
          </a:xfrm>
          <a:prstGeom prst="rect">
            <a:avLst/>
          </a:prstGeom>
        </p:spPr>
      </p:pic>
      <p:pic>
        <p:nvPicPr>
          <p:cNvPr id="2" name="Εικόνα 1"/>
          <p:cNvPicPr>
            <a:picLocks noChangeAspect="1"/>
          </p:cNvPicPr>
          <p:nvPr/>
        </p:nvPicPr>
        <p:blipFill>
          <a:blip r:embed="rId3"/>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idx="1"/>
          </p:nvPr>
        </p:nvSpPr>
        <p:spPr>
          <a:xfrm>
            <a:off x="4636008" y="1825625"/>
            <a:ext cx="6717792" cy="4351338"/>
          </a:xfrm>
        </p:spPr>
        <p:txBody>
          <a:bodyPr>
            <a:normAutofit/>
          </a:bodyPr>
          <a:lstStyle/>
          <a:p>
            <a:pPr marL="457200" lvl="1" indent="0">
              <a:buNone/>
            </a:pPr>
            <a:r>
              <a:rPr lang="en-US" sz="2200"/>
              <a:t>0 – no increase in tone</a:t>
            </a:r>
          </a:p>
          <a:p>
            <a:pPr marL="457200" lvl="1" indent="0">
              <a:buNone/>
            </a:pPr>
            <a:r>
              <a:rPr lang="en-US" sz="2200"/>
              <a:t>1 – slight increase in muscle tone, manifested by a catch and release or by minimal resistance at the end of the ROM when the affected part is moved in flexion or extension</a:t>
            </a:r>
          </a:p>
          <a:p>
            <a:pPr marL="457200" lvl="1" indent="0">
              <a:buNone/>
            </a:pPr>
            <a:r>
              <a:rPr lang="en-US" sz="2200"/>
              <a:t>1+ - slight increase in muscle tone, manifested by a catch followed by minimal resistance throughout the remainder (less than half) of the range of motion</a:t>
            </a:r>
          </a:p>
          <a:p>
            <a:pPr marL="457200" lvl="1" indent="0">
              <a:buNone/>
            </a:pPr>
            <a:r>
              <a:rPr lang="en-US" sz="2200"/>
              <a:t>2 - more marked increase in muscle tone  through most of the ROM but affected parts easily moved</a:t>
            </a:r>
          </a:p>
          <a:p>
            <a:pPr marL="457200" lvl="1" indent="0">
              <a:buNone/>
            </a:pPr>
            <a:r>
              <a:rPr lang="en-US" sz="2200"/>
              <a:t>3 –Considerable increase in muscle tone, passive movement difficult</a:t>
            </a:r>
          </a:p>
          <a:p>
            <a:pPr marL="457200" lvl="1" indent="0">
              <a:buNone/>
            </a:pPr>
            <a:r>
              <a:rPr lang="en-US" sz="2200"/>
              <a:t>4 – affected parts rigid in flexion or extension</a:t>
            </a:r>
          </a:p>
          <a:p>
            <a:pPr marL="457200" lvl="1" indent="0">
              <a:buNone/>
            </a:pPr>
            <a:endParaRPr lang="el-GR" sz="2200"/>
          </a:p>
        </p:txBody>
      </p:sp>
      <p:sp>
        <p:nvSpPr>
          <p:cNvPr id="7" name="Τίτλος 6"/>
          <p:cNvSpPr>
            <a:spLocks noGrp="1"/>
          </p:cNvSpPr>
          <p:nvPr>
            <p:ph type="title"/>
          </p:nvPr>
        </p:nvSpPr>
        <p:spPr>
          <a:xfrm>
            <a:off x="838200" y="365125"/>
            <a:ext cx="10515600" cy="1325563"/>
          </a:xfrm>
        </p:spPr>
        <p:txBody>
          <a:bodyPr>
            <a:normAutofit/>
          </a:bodyPr>
          <a:lstStyle/>
          <a:p>
            <a:r>
              <a:rPr lang="en-US" i="1" dirty="0">
                <a:solidFill>
                  <a:srgbClr val="7030A0"/>
                </a:solidFill>
              </a:rPr>
              <a:t>Modified </a:t>
            </a:r>
            <a:r>
              <a:rPr lang="en-US" i="1" dirty="0" err="1">
                <a:solidFill>
                  <a:srgbClr val="7030A0"/>
                </a:solidFill>
              </a:rPr>
              <a:t>Asworth</a:t>
            </a:r>
            <a:endParaRPr lang="el-GR" i="1" dirty="0">
              <a:solidFill>
                <a:srgbClr val="7030A0"/>
              </a:solidFill>
            </a:endParaRPr>
          </a:p>
        </p:txBody>
      </p:sp>
    </p:spTree>
    <p:extLst>
      <p:ext uri="{BB962C8B-B14F-4D97-AF65-F5344CB8AC3E}">
        <p14:creationId xmlns:p14="http://schemas.microsoft.com/office/powerpoint/2010/main" val="3029504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r>
              <a:rPr lang="el-GR" dirty="0"/>
              <a:t>Επιφανειακό ΗΜΓ</a:t>
            </a:r>
          </a:p>
          <a:p>
            <a:r>
              <a:rPr lang="el-GR" dirty="0"/>
              <a:t>Ανάλυση βάδισης</a:t>
            </a:r>
          </a:p>
          <a:p>
            <a:r>
              <a:rPr lang="el-GR" dirty="0"/>
              <a:t>Αναισθητικά μπλοκ</a:t>
            </a:r>
          </a:p>
          <a:p>
            <a:pPr marL="0" indent="0">
              <a:buNone/>
            </a:pPr>
            <a:r>
              <a:rPr lang="el-GR" dirty="0"/>
              <a:t>Κυρίως βοηθούν την θεραπευτική πρακτική</a:t>
            </a:r>
          </a:p>
        </p:txBody>
      </p:sp>
      <p:sp>
        <p:nvSpPr>
          <p:cNvPr id="6" name="Τίτλος 5"/>
          <p:cNvSpPr>
            <a:spLocks noGrp="1"/>
          </p:cNvSpPr>
          <p:nvPr>
            <p:ph type="title"/>
          </p:nvPr>
        </p:nvSpPr>
        <p:spPr/>
        <p:txBody>
          <a:bodyPr/>
          <a:lstStyle/>
          <a:p>
            <a:r>
              <a:rPr lang="el-GR" i="1" dirty="0">
                <a:solidFill>
                  <a:srgbClr val="7030A0"/>
                </a:solidFill>
              </a:rPr>
              <a:t>Μέθοδοι εκτίμησης</a:t>
            </a:r>
          </a:p>
        </p:txBody>
      </p:sp>
    </p:spTree>
    <p:extLst>
      <p:ext uri="{BB962C8B-B14F-4D97-AF65-F5344CB8AC3E}">
        <p14:creationId xmlns:p14="http://schemas.microsoft.com/office/powerpoint/2010/main" val="3863773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r>
              <a:rPr lang="el-GR" dirty="0"/>
              <a:t>Σε σκαλοπάτια</a:t>
            </a:r>
          </a:p>
        </p:txBody>
      </p:sp>
      <p:sp>
        <p:nvSpPr>
          <p:cNvPr id="6" name="Τίτλος 5"/>
          <p:cNvSpPr>
            <a:spLocks noGrp="1"/>
          </p:cNvSpPr>
          <p:nvPr>
            <p:ph type="title"/>
          </p:nvPr>
        </p:nvSpPr>
        <p:spPr/>
        <p:txBody>
          <a:bodyPr/>
          <a:lstStyle/>
          <a:p>
            <a:r>
              <a:rPr lang="el-GR" i="1" dirty="0">
                <a:solidFill>
                  <a:srgbClr val="7030A0"/>
                </a:solidFill>
              </a:rPr>
              <a:t>Διαχείριση της σπαστικότητας</a:t>
            </a:r>
          </a:p>
        </p:txBody>
      </p:sp>
    </p:spTree>
    <p:extLst>
      <p:ext uri="{BB962C8B-B14F-4D97-AF65-F5344CB8AC3E}">
        <p14:creationId xmlns:p14="http://schemas.microsoft.com/office/powerpoint/2010/main" val="773249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pPr>
              <a:buFont typeface="Wingdings" panose="05000000000000000000" pitchFamily="2" charset="2"/>
              <a:buChar char="Ø"/>
            </a:pPr>
            <a:r>
              <a:rPr lang="el-GR" dirty="0"/>
              <a:t>Κύστη</a:t>
            </a:r>
          </a:p>
          <a:p>
            <a:pPr>
              <a:buFont typeface="Wingdings" panose="05000000000000000000" pitchFamily="2" charset="2"/>
              <a:buChar char="Ø"/>
            </a:pPr>
            <a:r>
              <a:rPr lang="el-GR" dirty="0"/>
              <a:t> Έντερο</a:t>
            </a:r>
          </a:p>
          <a:p>
            <a:pPr>
              <a:buFont typeface="Wingdings" panose="05000000000000000000" pitchFamily="2" charset="2"/>
              <a:buChar char="Ø"/>
            </a:pPr>
            <a:r>
              <a:rPr lang="el-GR" dirty="0"/>
              <a:t>Νύχια</a:t>
            </a:r>
          </a:p>
          <a:p>
            <a:pPr>
              <a:buFont typeface="Wingdings" panose="05000000000000000000" pitchFamily="2" charset="2"/>
              <a:buChar char="Ø"/>
            </a:pPr>
            <a:r>
              <a:rPr lang="el-GR" dirty="0"/>
              <a:t>Άλγος άλλης αιτιολογίας</a:t>
            </a:r>
          </a:p>
          <a:p>
            <a:pPr>
              <a:buFont typeface="Wingdings" panose="05000000000000000000" pitchFamily="2" charset="2"/>
              <a:buChar char="Ø"/>
            </a:pPr>
            <a:r>
              <a:rPr lang="el-GR" dirty="0" err="1"/>
              <a:t>Ενδοκοιλιακή</a:t>
            </a:r>
            <a:r>
              <a:rPr lang="el-GR" dirty="0"/>
              <a:t> ή ενδοθωρακική νόσος</a:t>
            </a:r>
          </a:p>
        </p:txBody>
      </p:sp>
      <p:sp>
        <p:nvSpPr>
          <p:cNvPr id="6" name="Τίτλος 5"/>
          <p:cNvSpPr>
            <a:spLocks noGrp="1"/>
          </p:cNvSpPr>
          <p:nvPr>
            <p:ph type="title"/>
          </p:nvPr>
        </p:nvSpPr>
        <p:spPr>
          <a:xfrm>
            <a:off x="2097156" y="376072"/>
            <a:ext cx="10515600" cy="1325563"/>
          </a:xfrm>
        </p:spPr>
        <p:txBody>
          <a:bodyPr>
            <a:normAutofit fontScale="90000"/>
          </a:bodyPr>
          <a:lstStyle/>
          <a:p>
            <a:r>
              <a:rPr lang="el-GR" i="1" dirty="0">
                <a:solidFill>
                  <a:srgbClr val="7030A0"/>
                </a:solidFill>
              </a:rPr>
              <a:t>1</a:t>
            </a:r>
            <a:r>
              <a:rPr lang="el-GR" i="1" baseline="30000" dirty="0">
                <a:solidFill>
                  <a:srgbClr val="7030A0"/>
                </a:solidFill>
              </a:rPr>
              <a:t>ο</a:t>
            </a:r>
            <a:r>
              <a:rPr lang="el-GR" i="1" dirty="0">
                <a:solidFill>
                  <a:srgbClr val="7030A0"/>
                </a:solidFill>
              </a:rPr>
              <a:t> Σκαλοπάτι</a:t>
            </a:r>
            <a:br>
              <a:rPr lang="el-GR" i="1" dirty="0">
                <a:solidFill>
                  <a:srgbClr val="7030A0"/>
                </a:solidFill>
              </a:rPr>
            </a:br>
            <a:r>
              <a:rPr lang="el-GR" i="1" dirty="0">
                <a:solidFill>
                  <a:srgbClr val="7030A0"/>
                </a:solidFill>
              </a:rPr>
              <a:t>Αιτίες που αυξάνουν τον μυϊκό τόνο</a:t>
            </a:r>
            <a:br>
              <a:rPr lang="el-GR" dirty="0"/>
            </a:br>
            <a:endParaRPr lang="el-GR" dirty="0"/>
          </a:p>
        </p:txBody>
      </p:sp>
    </p:spTree>
    <p:extLst>
      <p:ext uri="{BB962C8B-B14F-4D97-AF65-F5344CB8AC3E}">
        <p14:creationId xmlns:p14="http://schemas.microsoft.com/office/powerpoint/2010/main" val="741930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pPr>
              <a:buFont typeface="Wingdings" panose="05000000000000000000" pitchFamily="2" charset="2"/>
              <a:buChar char="Ø"/>
            </a:pPr>
            <a:r>
              <a:rPr lang="el-GR" dirty="0"/>
              <a:t>Σωστές μεταφορές</a:t>
            </a:r>
          </a:p>
          <a:p>
            <a:pPr>
              <a:buFont typeface="Wingdings" panose="05000000000000000000" pitchFamily="2" charset="2"/>
              <a:buChar char="Ø"/>
            </a:pPr>
            <a:r>
              <a:rPr lang="el-GR" dirty="0"/>
              <a:t>Τρόπος κινητοποίησης</a:t>
            </a:r>
          </a:p>
          <a:p>
            <a:pPr>
              <a:buFont typeface="Wingdings" panose="05000000000000000000" pitchFamily="2" charset="2"/>
              <a:buChar char="Ø"/>
            </a:pPr>
            <a:r>
              <a:rPr lang="el-GR" dirty="0"/>
              <a:t>Σωστές θέσεις</a:t>
            </a:r>
          </a:p>
          <a:p>
            <a:pPr>
              <a:buFont typeface="Wingdings" panose="05000000000000000000" pitchFamily="2" charset="2"/>
              <a:buChar char="Ø"/>
            </a:pPr>
            <a:r>
              <a:rPr lang="el-GR" dirty="0"/>
              <a:t>Ανακλήσεις</a:t>
            </a:r>
          </a:p>
        </p:txBody>
      </p:sp>
      <p:sp>
        <p:nvSpPr>
          <p:cNvPr id="6" name="Τίτλος 5"/>
          <p:cNvSpPr>
            <a:spLocks noGrp="1"/>
          </p:cNvSpPr>
          <p:nvPr>
            <p:ph type="title"/>
          </p:nvPr>
        </p:nvSpPr>
        <p:spPr/>
        <p:txBody>
          <a:bodyPr/>
          <a:lstStyle/>
          <a:p>
            <a:r>
              <a:rPr lang="el-GR" i="1" dirty="0">
                <a:solidFill>
                  <a:srgbClr val="7030A0"/>
                </a:solidFill>
              </a:rPr>
              <a:t>2</a:t>
            </a:r>
            <a:r>
              <a:rPr lang="el-GR" i="1" baseline="30000" dirty="0">
                <a:solidFill>
                  <a:srgbClr val="7030A0"/>
                </a:solidFill>
              </a:rPr>
              <a:t>ο</a:t>
            </a:r>
            <a:r>
              <a:rPr lang="el-GR" i="1" dirty="0">
                <a:solidFill>
                  <a:srgbClr val="7030A0"/>
                </a:solidFill>
              </a:rPr>
              <a:t> Σκαλοπάτι </a:t>
            </a:r>
          </a:p>
        </p:txBody>
      </p:sp>
    </p:spTree>
    <p:extLst>
      <p:ext uri="{BB962C8B-B14F-4D97-AF65-F5344CB8AC3E}">
        <p14:creationId xmlns:p14="http://schemas.microsoft.com/office/powerpoint/2010/main" val="3813578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3" name="Οβάλ 2">
            <a:extLst>
              <a:ext uri="{FF2B5EF4-FFF2-40B4-BE49-F238E27FC236}">
                <a16:creationId xmlns:a16="http://schemas.microsoft.com/office/drawing/2014/main" id="{7FA2D442-8D73-4213-BE48-10E44C652428}"/>
              </a:ext>
            </a:extLst>
          </p:cNvPr>
          <p:cNvSpPr/>
          <p:nvPr/>
        </p:nvSpPr>
        <p:spPr>
          <a:xfrm>
            <a:off x="4412974" y="2584174"/>
            <a:ext cx="2358887" cy="120594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ln w="22225">
                  <a:solidFill>
                    <a:schemeClr val="accent2"/>
                  </a:solidFill>
                  <a:prstDash val="solid"/>
                </a:ln>
                <a:solidFill>
                  <a:schemeClr val="accent2">
                    <a:lumMod val="40000"/>
                    <a:lumOff val="60000"/>
                  </a:schemeClr>
                </a:solidFill>
              </a:rPr>
              <a:t>Ασθενής και φροντιστές</a:t>
            </a:r>
            <a:r>
              <a:rPr lang="el-GR" dirty="0"/>
              <a:t> </a:t>
            </a:r>
          </a:p>
        </p:txBody>
      </p:sp>
      <p:cxnSp>
        <p:nvCxnSpPr>
          <p:cNvPr id="5" name="Ευθύγραμμο βέλος σύνδεσης 4">
            <a:extLst>
              <a:ext uri="{FF2B5EF4-FFF2-40B4-BE49-F238E27FC236}">
                <a16:creationId xmlns:a16="http://schemas.microsoft.com/office/drawing/2014/main" id="{951A007C-AEB5-49AB-B2ED-BFEBC0F82B01}"/>
              </a:ext>
            </a:extLst>
          </p:cNvPr>
          <p:cNvCxnSpPr/>
          <p:nvPr/>
        </p:nvCxnSpPr>
        <p:spPr>
          <a:xfrm flipV="1">
            <a:off x="5552661" y="1232452"/>
            <a:ext cx="0" cy="1272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Οβάλ 7">
            <a:extLst>
              <a:ext uri="{FF2B5EF4-FFF2-40B4-BE49-F238E27FC236}">
                <a16:creationId xmlns:a16="http://schemas.microsoft.com/office/drawing/2014/main" id="{6DA288E3-0DB8-4A38-AD9D-634D3E8647D9}"/>
              </a:ext>
            </a:extLst>
          </p:cNvPr>
          <p:cNvSpPr/>
          <p:nvPr/>
        </p:nvSpPr>
        <p:spPr>
          <a:xfrm>
            <a:off x="4691270" y="477078"/>
            <a:ext cx="1722782" cy="755374"/>
          </a:xfrm>
          <a:prstGeom prst="ellipse">
            <a:avLst/>
          </a:prstGeom>
          <a:solidFill>
            <a:srgbClr val="FFFF00"/>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ln w="0"/>
                <a:solidFill>
                  <a:schemeClr val="accent1"/>
                </a:solidFill>
                <a:effectLst>
                  <a:outerShdw blurRad="38100" dist="25400" dir="5400000" algn="ctr" rotWithShape="0">
                    <a:srgbClr val="6E747A">
                      <a:alpha val="43000"/>
                    </a:srgbClr>
                  </a:outerShdw>
                </a:effectLst>
              </a:rPr>
              <a:t>Φυσίατρος</a:t>
            </a:r>
          </a:p>
        </p:txBody>
      </p:sp>
      <p:cxnSp>
        <p:nvCxnSpPr>
          <p:cNvPr id="10" name="Ευθύγραμμο βέλος σύνδεσης 9">
            <a:extLst>
              <a:ext uri="{FF2B5EF4-FFF2-40B4-BE49-F238E27FC236}">
                <a16:creationId xmlns:a16="http://schemas.microsoft.com/office/drawing/2014/main" id="{10137225-63B8-416E-B3B8-E397E3F1C20F}"/>
              </a:ext>
            </a:extLst>
          </p:cNvPr>
          <p:cNvCxnSpPr>
            <a:stCxn id="3" idx="7"/>
          </p:cNvCxnSpPr>
          <p:nvPr/>
        </p:nvCxnSpPr>
        <p:spPr>
          <a:xfrm flipV="1">
            <a:off x="6426410" y="1431235"/>
            <a:ext cx="1458633" cy="1329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358A916E-758F-4FAE-8F8F-2F70AA518B4C}"/>
              </a:ext>
            </a:extLst>
          </p:cNvPr>
          <p:cNvCxnSpPr/>
          <p:nvPr/>
        </p:nvCxnSpPr>
        <p:spPr>
          <a:xfrm>
            <a:off x="6771861" y="3339548"/>
            <a:ext cx="2040835" cy="649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a:extLst>
              <a:ext uri="{FF2B5EF4-FFF2-40B4-BE49-F238E27FC236}">
                <a16:creationId xmlns:a16="http://schemas.microsoft.com/office/drawing/2014/main" id="{A937E3EA-C9A4-43B3-9561-DDB6C5B40FE1}"/>
              </a:ext>
            </a:extLst>
          </p:cNvPr>
          <p:cNvCxnSpPr/>
          <p:nvPr/>
        </p:nvCxnSpPr>
        <p:spPr>
          <a:xfrm>
            <a:off x="6056243" y="3790122"/>
            <a:ext cx="715618" cy="1444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a:extLst>
              <a:ext uri="{FF2B5EF4-FFF2-40B4-BE49-F238E27FC236}">
                <a16:creationId xmlns:a16="http://schemas.microsoft.com/office/drawing/2014/main" id="{1413703A-7D0C-4084-A328-ECAB99C2CC2B}"/>
              </a:ext>
            </a:extLst>
          </p:cNvPr>
          <p:cNvCxnSpPr/>
          <p:nvPr/>
        </p:nvCxnSpPr>
        <p:spPr>
          <a:xfrm flipH="1">
            <a:off x="4200939" y="3790122"/>
            <a:ext cx="1046922" cy="1258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a:extLst>
              <a:ext uri="{FF2B5EF4-FFF2-40B4-BE49-F238E27FC236}">
                <a16:creationId xmlns:a16="http://schemas.microsoft.com/office/drawing/2014/main" id="{40636533-E5D8-4882-ADD5-6CAF6B887B00}"/>
              </a:ext>
            </a:extLst>
          </p:cNvPr>
          <p:cNvCxnSpPr/>
          <p:nvPr/>
        </p:nvCxnSpPr>
        <p:spPr>
          <a:xfrm flipH="1">
            <a:off x="2928730" y="3339548"/>
            <a:ext cx="1484244" cy="450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E8689585-415D-46B4-988D-FDE1C4CCE6B8}"/>
              </a:ext>
            </a:extLst>
          </p:cNvPr>
          <p:cNvCxnSpPr/>
          <p:nvPr/>
        </p:nvCxnSpPr>
        <p:spPr>
          <a:xfrm flipH="1" flipV="1">
            <a:off x="3392557" y="2014330"/>
            <a:ext cx="1219200" cy="861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Οβάλ 20">
            <a:extLst>
              <a:ext uri="{FF2B5EF4-FFF2-40B4-BE49-F238E27FC236}">
                <a16:creationId xmlns:a16="http://schemas.microsoft.com/office/drawing/2014/main" id="{CA9ADB56-9779-400D-846A-C0B07B7E5CCF}"/>
              </a:ext>
            </a:extLst>
          </p:cNvPr>
          <p:cNvSpPr/>
          <p:nvPr/>
        </p:nvSpPr>
        <p:spPr>
          <a:xfrm>
            <a:off x="7712766" y="878041"/>
            <a:ext cx="1635726" cy="553194"/>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ln w="0"/>
                <a:solidFill>
                  <a:schemeClr val="tx1"/>
                </a:solidFill>
                <a:effectLst>
                  <a:outerShdw blurRad="38100" dist="19050" dir="2700000" algn="tl" rotWithShape="0">
                    <a:schemeClr val="dk1">
                      <a:alpha val="40000"/>
                    </a:schemeClr>
                  </a:outerShdw>
                </a:effectLst>
              </a:rPr>
              <a:t>Φυσικοθεραπευτής</a:t>
            </a:r>
          </a:p>
        </p:txBody>
      </p:sp>
      <p:sp>
        <p:nvSpPr>
          <p:cNvPr id="22" name="Οβάλ 21">
            <a:extLst>
              <a:ext uri="{FF2B5EF4-FFF2-40B4-BE49-F238E27FC236}">
                <a16:creationId xmlns:a16="http://schemas.microsoft.com/office/drawing/2014/main" id="{5C16F5D4-02D7-4F35-8987-AA170086F151}"/>
              </a:ext>
            </a:extLst>
          </p:cNvPr>
          <p:cNvSpPr/>
          <p:nvPr/>
        </p:nvSpPr>
        <p:spPr>
          <a:xfrm>
            <a:off x="8812696" y="3803374"/>
            <a:ext cx="1802296" cy="5963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Λογοθεραπευτής</a:t>
            </a:r>
          </a:p>
        </p:txBody>
      </p:sp>
      <p:sp>
        <p:nvSpPr>
          <p:cNvPr id="23" name="Οβάλ 22">
            <a:extLst>
              <a:ext uri="{FF2B5EF4-FFF2-40B4-BE49-F238E27FC236}">
                <a16:creationId xmlns:a16="http://schemas.microsoft.com/office/drawing/2014/main" id="{9BA36C59-102C-4A0D-941B-3D0F3F60C274}"/>
              </a:ext>
            </a:extLst>
          </p:cNvPr>
          <p:cNvSpPr/>
          <p:nvPr/>
        </p:nvSpPr>
        <p:spPr>
          <a:xfrm>
            <a:off x="6261652" y="5261113"/>
            <a:ext cx="1186070" cy="644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err="1"/>
              <a:t>Ορθοτιστας</a:t>
            </a:r>
            <a:endParaRPr lang="el-GR" dirty="0"/>
          </a:p>
        </p:txBody>
      </p:sp>
      <p:sp>
        <p:nvSpPr>
          <p:cNvPr id="24" name="Οβάλ 23">
            <a:extLst>
              <a:ext uri="{FF2B5EF4-FFF2-40B4-BE49-F238E27FC236}">
                <a16:creationId xmlns:a16="http://schemas.microsoft.com/office/drawing/2014/main" id="{438D8B79-3382-4F73-B033-A367A614C732}"/>
              </a:ext>
            </a:extLst>
          </p:cNvPr>
          <p:cNvSpPr/>
          <p:nvPr/>
        </p:nvSpPr>
        <p:spPr>
          <a:xfrm>
            <a:off x="2703444" y="5049078"/>
            <a:ext cx="1802296" cy="5963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Κοινωνικός Λειτουργός</a:t>
            </a:r>
          </a:p>
        </p:txBody>
      </p:sp>
      <p:sp>
        <p:nvSpPr>
          <p:cNvPr id="25" name="Οβάλ 24">
            <a:extLst>
              <a:ext uri="{FF2B5EF4-FFF2-40B4-BE49-F238E27FC236}">
                <a16:creationId xmlns:a16="http://schemas.microsoft.com/office/drawing/2014/main" id="{B0355953-8480-495A-AB02-19F0F9F00A23}"/>
              </a:ext>
            </a:extLst>
          </p:cNvPr>
          <p:cNvSpPr/>
          <p:nvPr/>
        </p:nvSpPr>
        <p:spPr>
          <a:xfrm>
            <a:off x="1537253" y="3498574"/>
            <a:ext cx="1320200" cy="9011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Ψυχολόγος</a:t>
            </a:r>
          </a:p>
        </p:txBody>
      </p:sp>
      <p:sp>
        <p:nvSpPr>
          <p:cNvPr id="26" name="Οβάλ 25">
            <a:extLst>
              <a:ext uri="{FF2B5EF4-FFF2-40B4-BE49-F238E27FC236}">
                <a16:creationId xmlns:a16="http://schemas.microsoft.com/office/drawing/2014/main" id="{087DD2CA-DE7D-49DE-A0F2-BDF5ECB29E4E}"/>
              </a:ext>
            </a:extLst>
          </p:cNvPr>
          <p:cNvSpPr/>
          <p:nvPr/>
        </p:nvSpPr>
        <p:spPr>
          <a:xfrm>
            <a:off x="1730325" y="1431235"/>
            <a:ext cx="1662231"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err="1"/>
              <a:t>Εργοθεραπευτής</a:t>
            </a:r>
            <a:r>
              <a:rPr lang="el-GR" dirty="0"/>
              <a:t> </a:t>
            </a:r>
          </a:p>
        </p:txBody>
      </p:sp>
      <p:cxnSp>
        <p:nvCxnSpPr>
          <p:cNvPr id="28" name="Ευθύγραμμο βέλος σύνδεσης 27">
            <a:extLst>
              <a:ext uri="{FF2B5EF4-FFF2-40B4-BE49-F238E27FC236}">
                <a16:creationId xmlns:a16="http://schemas.microsoft.com/office/drawing/2014/main" id="{529D9908-D45C-46E0-9654-0097F36C02A5}"/>
              </a:ext>
            </a:extLst>
          </p:cNvPr>
          <p:cNvCxnSpPr/>
          <p:nvPr/>
        </p:nvCxnSpPr>
        <p:spPr>
          <a:xfrm flipV="1">
            <a:off x="6771861" y="2504661"/>
            <a:ext cx="2358887" cy="371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Οβάλ 28">
            <a:extLst>
              <a:ext uri="{FF2B5EF4-FFF2-40B4-BE49-F238E27FC236}">
                <a16:creationId xmlns:a16="http://schemas.microsoft.com/office/drawing/2014/main" id="{B124C2FD-277B-4A03-87B5-8C36F6826CC3}"/>
              </a:ext>
            </a:extLst>
          </p:cNvPr>
          <p:cNvSpPr/>
          <p:nvPr/>
        </p:nvSpPr>
        <p:spPr>
          <a:xfrm>
            <a:off x="9242496" y="2096008"/>
            <a:ext cx="1399000"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Νοσηλευτής</a:t>
            </a:r>
          </a:p>
        </p:txBody>
      </p:sp>
    </p:spTree>
    <p:extLst>
      <p:ext uri="{BB962C8B-B14F-4D97-AF65-F5344CB8AC3E}">
        <p14:creationId xmlns:p14="http://schemas.microsoft.com/office/powerpoint/2010/main" val="2115783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pPr>
              <a:buFont typeface="Wingdings" panose="05000000000000000000" pitchFamily="2" charset="2"/>
              <a:buChar char="Ø"/>
            </a:pPr>
            <a:r>
              <a:rPr lang="el-GR" dirty="0"/>
              <a:t>Καθημερινές ασκήσεις διατηρήσεις εύρους κίνησης</a:t>
            </a:r>
          </a:p>
          <a:p>
            <a:pPr>
              <a:buFont typeface="Wingdings" panose="05000000000000000000" pitchFamily="2" charset="2"/>
              <a:buChar char="Ø"/>
            </a:pPr>
            <a:r>
              <a:rPr lang="el-GR" dirty="0"/>
              <a:t>Διατάσεις</a:t>
            </a:r>
          </a:p>
          <a:p>
            <a:pPr>
              <a:buFont typeface="Wingdings" panose="05000000000000000000" pitchFamily="2" charset="2"/>
              <a:buChar char="Ø"/>
            </a:pPr>
            <a:r>
              <a:rPr lang="el-GR" dirty="0"/>
              <a:t>Όρθια θέση ως διάταση</a:t>
            </a:r>
          </a:p>
          <a:p>
            <a:pPr>
              <a:buFont typeface="Wingdings" panose="05000000000000000000" pitchFamily="2" charset="2"/>
              <a:buChar char="Ø"/>
            </a:pPr>
            <a:r>
              <a:rPr lang="el-GR" dirty="0"/>
              <a:t>Νάρθηκες </a:t>
            </a:r>
          </a:p>
          <a:p>
            <a:pPr>
              <a:buFont typeface="Wingdings" panose="05000000000000000000" pitchFamily="2" charset="2"/>
              <a:buChar char="Ø"/>
            </a:pPr>
            <a:r>
              <a:rPr lang="en-US" dirty="0"/>
              <a:t>Biofeedback</a:t>
            </a:r>
          </a:p>
          <a:p>
            <a:pPr>
              <a:buFont typeface="Wingdings" panose="05000000000000000000" pitchFamily="2" charset="2"/>
              <a:buChar char="Ø"/>
            </a:pPr>
            <a:r>
              <a:rPr lang="el-GR" dirty="0"/>
              <a:t>Κρυοθεραπεία</a:t>
            </a:r>
          </a:p>
          <a:p>
            <a:pPr>
              <a:buFont typeface="Wingdings" panose="05000000000000000000" pitchFamily="2" charset="2"/>
              <a:buChar char="Ø"/>
            </a:pPr>
            <a:r>
              <a:rPr lang="el-GR" dirty="0"/>
              <a:t>Ηλεκτροθεραπεία</a:t>
            </a:r>
          </a:p>
        </p:txBody>
      </p:sp>
      <p:sp>
        <p:nvSpPr>
          <p:cNvPr id="6" name="Τίτλος 5"/>
          <p:cNvSpPr>
            <a:spLocks noGrp="1"/>
          </p:cNvSpPr>
          <p:nvPr>
            <p:ph type="title"/>
          </p:nvPr>
        </p:nvSpPr>
        <p:spPr>
          <a:xfrm>
            <a:off x="2454966" y="206098"/>
            <a:ext cx="10515600" cy="1325563"/>
          </a:xfrm>
        </p:spPr>
        <p:txBody>
          <a:bodyPr/>
          <a:lstStyle/>
          <a:p>
            <a:r>
              <a:rPr lang="el-GR" i="1" dirty="0">
                <a:solidFill>
                  <a:srgbClr val="7030A0"/>
                </a:solidFill>
              </a:rPr>
              <a:t>3</a:t>
            </a:r>
            <a:r>
              <a:rPr lang="el-GR" i="1" baseline="30000" dirty="0">
                <a:solidFill>
                  <a:srgbClr val="7030A0"/>
                </a:solidFill>
              </a:rPr>
              <a:t>ο</a:t>
            </a:r>
            <a:r>
              <a:rPr lang="el-GR" i="1" dirty="0">
                <a:solidFill>
                  <a:srgbClr val="7030A0"/>
                </a:solidFill>
              </a:rPr>
              <a:t> Σκαλοπάτι Φυσικά μέσα</a:t>
            </a:r>
          </a:p>
        </p:txBody>
      </p:sp>
    </p:spTree>
    <p:extLst>
      <p:ext uri="{BB962C8B-B14F-4D97-AF65-F5344CB8AC3E}">
        <p14:creationId xmlns:p14="http://schemas.microsoft.com/office/powerpoint/2010/main" val="4050098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normAutofit fontScale="55000" lnSpcReduction="20000"/>
          </a:bodyPr>
          <a:lstStyle/>
          <a:p>
            <a:pPr>
              <a:buFont typeface="Wingdings" panose="05000000000000000000" pitchFamily="2" charset="2"/>
              <a:buChar char="Ø"/>
            </a:pPr>
            <a:r>
              <a:rPr lang="el-GR" dirty="0"/>
              <a:t> Από το στόμα</a:t>
            </a:r>
          </a:p>
          <a:p>
            <a:pPr marL="514350" indent="-514350">
              <a:buFont typeface="+mj-lt"/>
              <a:buAutoNum type="arabicPeriod"/>
            </a:pPr>
            <a:r>
              <a:rPr lang="el-GR" dirty="0" err="1"/>
              <a:t>Μπακλοφένη</a:t>
            </a:r>
            <a:r>
              <a:rPr lang="el-GR" dirty="0"/>
              <a:t> (ως </a:t>
            </a:r>
            <a:r>
              <a:rPr lang="en-US" dirty="0"/>
              <a:t>80 mg </a:t>
            </a:r>
            <a:r>
              <a:rPr lang="el-GR" dirty="0"/>
              <a:t>σε τρεις δόσεις) </a:t>
            </a:r>
          </a:p>
          <a:p>
            <a:pPr marL="0" indent="0">
              <a:buNone/>
            </a:pPr>
            <a:r>
              <a:rPr lang="el-GR" dirty="0"/>
              <a:t>Δρα στις κατασταλτικές συνάψεις μέσω </a:t>
            </a:r>
            <a:r>
              <a:rPr lang="en-US" dirty="0"/>
              <a:t>GABA-B </a:t>
            </a:r>
            <a:r>
              <a:rPr lang="el-GR" dirty="0"/>
              <a:t>υποδοχέων</a:t>
            </a:r>
          </a:p>
          <a:p>
            <a:pPr marL="0" indent="0">
              <a:buNone/>
            </a:pPr>
            <a:r>
              <a:rPr lang="el-GR" dirty="0"/>
              <a:t>Κυρίως σε </a:t>
            </a:r>
            <a:r>
              <a:rPr lang="el-GR" dirty="0" err="1"/>
              <a:t>νωτίαιες</a:t>
            </a:r>
            <a:r>
              <a:rPr lang="el-GR" dirty="0"/>
              <a:t> μορφές</a:t>
            </a:r>
          </a:p>
          <a:p>
            <a:pPr marL="0" indent="0">
              <a:buNone/>
            </a:pPr>
            <a:r>
              <a:rPr lang="el-GR" dirty="0"/>
              <a:t>Μειώνει τον σπασμό των </a:t>
            </a:r>
            <a:r>
              <a:rPr lang="el-GR" dirty="0" err="1"/>
              <a:t>καμπτήρων</a:t>
            </a:r>
            <a:r>
              <a:rPr lang="el-GR" dirty="0"/>
              <a:t> </a:t>
            </a:r>
          </a:p>
          <a:p>
            <a:pPr marL="0" indent="0">
              <a:buNone/>
            </a:pPr>
            <a:r>
              <a:rPr lang="el-GR" dirty="0" err="1"/>
              <a:t>Υπερενργητικό</a:t>
            </a:r>
            <a:r>
              <a:rPr lang="el-GR" dirty="0"/>
              <a:t> </a:t>
            </a:r>
            <a:r>
              <a:rPr lang="el-GR" dirty="0" err="1"/>
              <a:t>διατατατικό</a:t>
            </a:r>
            <a:r>
              <a:rPr lang="el-GR" dirty="0"/>
              <a:t> αντανακλαστικό</a:t>
            </a:r>
          </a:p>
          <a:p>
            <a:pPr marL="0" indent="0">
              <a:buNone/>
            </a:pPr>
            <a:r>
              <a:rPr lang="el-GR" dirty="0"/>
              <a:t>Αν το κρύο βοηθά θα βοηθήσει και η </a:t>
            </a:r>
            <a:r>
              <a:rPr lang="el-GR" dirty="0" err="1"/>
              <a:t>μπακλοφαίνη</a:t>
            </a:r>
            <a:endParaRPr lang="el-GR" dirty="0"/>
          </a:p>
          <a:p>
            <a:pPr marL="0" indent="0">
              <a:buNone/>
            </a:pPr>
            <a:r>
              <a:rPr lang="el-GR" dirty="0"/>
              <a:t>Λιγότερο στις εγκεφαλικές μορφές</a:t>
            </a:r>
          </a:p>
          <a:p>
            <a:pPr marL="0" indent="0">
              <a:buNone/>
            </a:pPr>
            <a:r>
              <a:rPr lang="el-GR" dirty="0"/>
              <a:t>Ανεπιθύμητες</a:t>
            </a:r>
          </a:p>
          <a:p>
            <a:pPr>
              <a:buFont typeface="Wingdings" panose="05000000000000000000" pitchFamily="2" charset="2"/>
              <a:buChar char="ü"/>
            </a:pPr>
            <a:r>
              <a:rPr lang="el-GR" dirty="0"/>
              <a:t>Ναυτία </a:t>
            </a:r>
          </a:p>
          <a:p>
            <a:pPr>
              <a:buFont typeface="Wingdings" panose="05000000000000000000" pitchFamily="2" charset="2"/>
              <a:buChar char="ü"/>
            </a:pPr>
            <a:r>
              <a:rPr lang="el-GR" dirty="0"/>
              <a:t> Υπνηλία</a:t>
            </a:r>
          </a:p>
          <a:p>
            <a:pPr>
              <a:buFont typeface="Wingdings" panose="05000000000000000000" pitchFamily="2" charset="2"/>
              <a:buChar char="ü"/>
            </a:pPr>
            <a:r>
              <a:rPr lang="el-GR" dirty="0"/>
              <a:t>Παραισθήσεις</a:t>
            </a:r>
          </a:p>
          <a:p>
            <a:pPr>
              <a:buFont typeface="Wingdings" panose="05000000000000000000" pitchFamily="2" charset="2"/>
              <a:buChar char="ü"/>
            </a:pPr>
            <a:r>
              <a:rPr lang="el-GR" dirty="0"/>
              <a:t>Αύξηση των ηπατικών</a:t>
            </a:r>
          </a:p>
          <a:p>
            <a:pPr marL="0" indent="0">
              <a:buNone/>
            </a:pPr>
            <a:r>
              <a:rPr lang="el-GR" dirty="0"/>
              <a:t>ΔΕΝ ΠΡΕΠΕΙ ΝΑ ΔΙΑΚΟΠΕΙ ΑΠΟΤΟΜΑ </a:t>
            </a:r>
          </a:p>
          <a:p>
            <a:pPr marL="0" indent="0">
              <a:buNone/>
            </a:pPr>
            <a:endParaRPr lang="el-GR" dirty="0"/>
          </a:p>
        </p:txBody>
      </p:sp>
      <p:sp>
        <p:nvSpPr>
          <p:cNvPr id="6" name="Τίτλος 5"/>
          <p:cNvSpPr>
            <a:spLocks noGrp="1"/>
          </p:cNvSpPr>
          <p:nvPr>
            <p:ph type="title"/>
          </p:nvPr>
        </p:nvSpPr>
        <p:spPr/>
        <p:txBody>
          <a:bodyPr/>
          <a:lstStyle/>
          <a:p>
            <a:r>
              <a:rPr lang="el-GR" i="1" dirty="0">
                <a:solidFill>
                  <a:srgbClr val="7030A0"/>
                </a:solidFill>
              </a:rPr>
              <a:t>4</a:t>
            </a:r>
            <a:r>
              <a:rPr lang="el-GR" i="1" baseline="30000" dirty="0">
                <a:solidFill>
                  <a:srgbClr val="7030A0"/>
                </a:solidFill>
              </a:rPr>
              <a:t>ο</a:t>
            </a:r>
            <a:r>
              <a:rPr lang="el-GR" i="1" dirty="0">
                <a:solidFill>
                  <a:srgbClr val="7030A0"/>
                </a:solidFill>
              </a:rPr>
              <a:t> Σκαλοπάτι Φαρμακευτική αγωγή</a:t>
            </a:r>
          </a:p>
        </p:txBody>
      </p:sp>
    </p:spTree>
    <p:extLst>
      <p:ext uri="{BB962C8B-B14F-4D97-AF65-F5344CB8AC3E}">
        <p14:creationId xmlns:p14="http://schemas.microsoft.com/office/powerpoint/2010/main" val="3619463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normAutofit lnSpcReduction="10000"/>
          </a:bodyPr>
          <a:lstStyle/>
          <a:p>
            <a:pPr marL="0" indent="0">
              <a:buNone/>
            </a:pPr>
            <a:r>
              <a:rPr lang="el-GR" dirty="0"/>
              <a:t>2. </a:t>
            </a:r>
            <a:r>
              <a:rPr lang="el-GR" dirty="0" err="1"/>
              <a:t>Δανδρολένη</a:t>
            </a:r>
            <a:r>
              <a:rPr lang="el-GR" dirty="0"/>
              <a:t> (ως</a:t>
            </a:r>
            <a:r>
              <a:rPr lang="en-US" dirty="0"/>
              <a:t> 400 mg</a:t>
            </a:r>
            <a:r>
              <a:rPr lang="el-GR" dirty="0"/>
              <a:t> σε 2-3 δόσεις</a:t>
            </a:r>
            <a:r>
              <a:rPr lang="en-US" dirty="0"/>
              <a:t>)</a:t>
            </a:r>
          </a:p>
          <a:p>
            <a:pPr marL="0" indent="0">
              <a:buNone/>
            </a:pPr>
            <a:r>
              <a:rPr lang="el-GR" dirty="0"/>
              <a:t>Μπλοκάρει το ασβέστιο από την από το </a:t>
            </a:r>
            <a:r>
              <a:rPr lang="el-GR" dirty="0" err="1"/>
              <a:t>σαρκοπλασματικό</a:t>
            </a:r>
            <a:r>
              <a:rPr lang="el-GR" dirty="0"/>
              <a:t> δίκτυο και έτσι την μυϊκή σύσπαση</a:t>
            </a:r>
          </a:p>
          <a:p>
            <a:pPr marL="0" indent="0">
              <a:buNone/>
            </a:pPr>
            <a:r>
              <a:rPr lang="el-GR" dirty="0"/>
              <a:t>Μειώνει το αντανακλαστικό διάτασης</a:t>
            </a:r>
          </a:p>
          <a:p>
            <a:pPr marL="0" indent="0">
              <a:buNone/>
            </a:pPr>
            <a:r>
              <a:rPr lang="el-GR" dirty="0"/>
              <a:t>Κλώνο</a:t>
            </a:r>
          </a:p>
          <a:p>
            <a:pPr marL="0" indent="0">
              <a:buNone/>
            </a:pPr>
            <a:r>
              <a:rPr lang="el-GR" dirty="0"/>
              <a:t>Κυρίως σε βλάβες από το κεφάλι</a:t>
            </a:r>
          </a:p>
          <a:p>
            <a:pPr marL="0" indent="0">
              <a:buNone/>
            </a:pPr>
            <a:r>
              <a:rPr lang="el-GR" dirty="0"/>
              <a:t>Ανεπιθύμητες</a:t>
            </a:r>
          </a:p>
          <a:p>
            <a:pPr>
              <a:buFont typeface="Wingdings" panose="05000000000000000000" pitchFamily="2" charset="2"/>
              <a:buChar char="ü"/>
            </a:pPr>
            <a:r>
              <a:rPr lang="el-GR" dirty="0" err="1"/>
              <a:t>Ηπατοτοξικότητα</a:t>
            </a:r>
            <a:endParaRPr lang="el-GR" dirty="0"/>
          </a:p>
          <a:p>
            <a:pPr>
              <a:buFont typeface="Wingdings" panose="05000000000000000000" pitchFamily="2" charset="2"/>
              <a:buChar char="ü"/>
            </a:pPr>
            <a:r>
              <a:rPr lang="el-GR" dirty="0"/>
              <a:t>Αδυναμία   </a:t>
            </a:r>
          </a:p>
          <a:p>
            <a:pPr marL="0" indent="0">
              <a:buNone/>
            </a:pPr>
            <a:endParaRPr lang="el-GR" dirty="0"/>
          </a:p>
        </p:txBody>
      </p:sp>
      <p:sp>
        <p:nvSpPr>
          <p:cNvPr id="6" name="Τίτλος 5"/>
          <p:cNvSpPr>
            <a:spLocks noGrp="1"/>
          </p:cNvSpPr>
          <p:nvPr>
            <p:ph type="title"/>
          </p:nvPr>
        </p:nvSpPr>
        <p:spPr/>
        <p:txBody>
          <a:bodyPr/>
          <a:lstStyle/>
          <a:p>
            <a:endParaRPr lang="el-GR"/>
          </a:p>
        </p:txBody>
      </p:sp>
    </p:spTree>
    <p:extLst>
      <p:ext uri="{BB962C8B-B14F-4D97-AF65-F5344CB8AC3E}">
        <p14:creationId xmlns:p14="http://schemas.microsoft.com/office/powerpoint/2010/main" val="2348417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normAutofit fontScale="92500" lnSpcReduction="20000"/>
          </a:bodyPr>
          <a:lstStyle/>
          <a:p>
            <a:pPr marL="0" indent="0">
              <a:buNone/>
            </a:pPr>
            <a:r>
              <a:rPr lang="el-GR" dirty="0"/>
              <a:t>3. </a:t>
            </a:r>
            <a:r>
              <a:rPr lang="el-GR" dirty="0" err="1"/>
              <a:t>Τιζανιδίνη</a:t>
            </a:r>
            <a:r>
              <a:rPr lang="el-GR" dirty="0"/>
              <a:t> (ως 36 </a:t>
            </a:r>
            <a:r>
              <a:rPr lang="en-US" dirty="0"/>
              <a:t>mg </a:t>
            </a:r>
            <a:r>
              <a:rPr lang="el-GR" dirty="0"/>
              <a:t>σε 3 δόσεις αύξηση ανά εβδομάδα)</a:t>
            </a:r>
          </a:p>
          <a:p>
            <a:pPr marL="0" indent="0">
              <a:buNone/>
            </a:pPr>
            <a:r>
              <a:rPr lang="el-GR" dirty="0"/>
              <a:t>Μειώνει υπερτονία με ευόδωση της </a:t>
            </a:r>
            <a:r>
              <a:rPr lang="el-GR" dirty="0" err="1"/>
              <a:t>προσυναπτικής</a:t>
            </a:r>
            <a:r>
              <a:rPr lang="el-GR" dirty="0"/>
              <a:t> καταστολής μέσα από α- </a:t>
            </a:r>
            <a:r>
              <a:rPr lang="el-GR" dirty="0" err="1"/>
              <a:t>αδρενεργικούς</a:t>
            </a:r>
            <a:r>
              <a:rPr lang="el-GR" dirty="0"/>
              <a:t> υποδοχείς</a:t>
            </a:r>
          </a:p>
          <a:p>
            <a:pPr marL="0" indent="0">
              <a:buNone/>
            </a:pPr>
            <a:r>
              <a:rPr lang="el-GR" dirty="0"/>
              <a:t>Μειώνει κλώνο</a:t>
            </a:r>
          </a:p>
          <a:p>
            <a:pPr marL="0" indent="0">
              <a:buNone/>
            </a:pPr>
            <a:r>
              <a:rPr lang="el-GR" dirty="0"/>
              <a:t>Σπασμό </a:t>
            </a:r>
            <a:r>
              <a:rPr lang="el-GR" dirty="0" err="1"/>
              <a:t>καμπτήρων</a:t>
            </a:r>
            <a:endParaRPr lang="el-GR" dirty="0"/>
          </a:p>
          <a:p>
            <a:pPr marL="0" indent="0">
              <a:buNone/>
            </a:pPr>
            <a:r>
              <a:rPr lang="el-GR" dirty="0"/>
              <a:t>Ανεπιθύμητες </a:t>
            </a:r>
          </a:p>
          <a:p>
            <a:pPr>
              <a:buFont typeface="Wingdings" panose="05000000000000000000" pitchFamily="2" charset="2"/>
              <a:buChar char="ü"/>
            </a:pPr>
            <a:r>
              <a:rPr lang="el-GR" dirty="0"/>
              <a:t>Υπνηλία</a:t>
            </a:r>
          </a:p>
          <a:p>
            <a:pPr>
              <a:buFont typeface="Wingdings" panose="05000000000000000000" pitchFamily="2" charset="2"/>
              <a:buChar char="ü"/>
            </a:pPr>
            <a:r>
              <a:rPr lang="el-GR" dirty="0"/>
              <a:t>Υπόταση </a:t>
            </a:r>
          </a:p>
          <a:p>
            <a:pPr marL="0" indent="0">
              <a:buNone/>
            </a:pPr>
            <a:r>
              <a:rPr lang="el-GR" dirty="0"/>
              <a:t>4. Αλλά </a:t>
            </a:r>
          </a:p>
          <a:p>
            <a:pPr marL="0" indent="0">
              <a:buNone/>
            </a:pPr>
            <a:r>
              <a:rPr lang="el-GR" dirty="0" err="1"/>
              <a:t>Διαζεπάμη</a:t>
            </a:r>
            <a:endParaRPr lang="el-GR" dirty="0"/>
          </a:p>
          <a:p>
            <a:pPr marL="0" indent="0">
              <a:buNone/>
            </a:pPr>
            <a:r>
              <a:rPr lang="el-GR" dirty="0" err="1"/>
              <a:t>Κλονιδίνη</a:t>
            </a:r>
            <a:endParaRPr lang="el-GR" dirty="0"/>
          </a:p>
          <a:p>
            <a:pPr marL="0" indent="0">
              <a:buNone/>
            </a:pPr>
            <a:endParaRPr lang="el-GR" dirty="0"/>
          </a:p>
          <a:p>
            <a:pPr marL="0" indent="0">
              <a:buNone/>
            </a:pPr>
            <a:endParaRPr lang="el-GR" dirty="0"/>
          </a:p>
        </p:txBody>
      </p:sp>
      <p:sp>
        <p:nvSpPr>
          <p:cNvPr id="6" name="Τίτλος 5"/>
          <p:cNvSpPr>
            <a:spLocks noGrp="1"/>
          </p:cNvSpPr>
          <p:nvPr>
            <p:ph type="title"/>
          </p:nvPr>
        </p:nvSpPr>
        <p:spPr/>
        <p:txBody>
          <a:bodyPr/>
          <a:lstStyle/>
          <a:p>
            <a:endParaRPr lang="el-GR"/>
          </a:p>
        </p:txBody>
      </p:sp>
    </p:spTree>
    <p:extLst>
      <p:ext uri="{BB962C8B-B14F-4D97-AF65-F5344CB8AC3E}">
        <p14:creationId xmlns:p14="http://schemas.microsoft.com/office/powerpoint/2010/main" val="3180150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pPr marL="0" indent="0">
              <a:buNone/>
            </a:pPr>
            <a:r>
              <a:rPr lang="el-GR" dirty="0"/>
              <a:t>Μειώνει την </a:t>
            </a:r>
            <a:r>
              <a:rPr lang="el-GR" dirty="0" err="1"/>
              <a:t>προσυναπτική</a:t>
            </a:r>
            <a:r>
              <a:rPr lang="el-GR" dirty="0"/>
              <a:t> έκκριση της </a:t>
            </a:r>
            <a:r>
              <a:rPr lang="en-US" dirty="0" err="1"/>
              <a:t>ach</a:t>
            </a:r>
            <a:endParaRPr lang="el-GR" dirty="0"/>
          </a:p>
          <a:p>
            <a:pPr marL="0" indent="0">
              <a:buNone/>
            </a:pPr>
            <a:r>
              <a:rPr lang="el-GR" dirty="0"/>
              <a:t>Κάνει από 1-3 να αρχίσει να δρα </a:t>
            </a:r>
          </a:p>
          <a:p>
            <a:pPr marL="0" indent="0">
              <a:buNone/>
            </a:pPr>
            <a:r>
              <a:rPr lang="el-GR" dirty="0"/>
              <a:t>Μέγιστη δράση από 10 </a:t>
            </a:r>
            <a:r>
              <a:rPr lang="el-GR" dirty="0" err="1"/>
              <a:t>ημ</a:t>
            </a:r>
            <a:r>
              <a:rPr lang="el-GR" dirty="0"/>
              <a:t> ως 1 μήνα </a:t>
            </a:r>
          </a:p>
          <a:p>
            <a:pPr marL="0" indent="0">
              <a:buNone/>
            </a:pPr>
            <a:r>
              <a:rPr lang="el-GR" dirty="0"/>
              <a:t>Τέλος στους 3 μήνες επανάληψη</a:t>
            </a:r>
          </a:p>
          <a:p>
            <a:pPr marL="0" indent="0">
              <a:buNone/>
            </a:pPr>
            <a:r>
              <a:rPr lang="el-GR" dirty="0"/>
              <a:t>Μέγιστη δόση 600</a:t>
            </a:r>
            <a:r>
              <a:rPr lang="en-US" dirty="0"/>
              <a:t>U </a:t>
            </a:r>
            <a:r>
              <a:rPr lang="el-GR" dirty="0"/>
              <a:t>θανατηφόρα 3000</a:t>
            </a:r>
            <a:endParaRPr lang="en-US" dirty="0"/>
          </a:p>
          <a:p>
            <a:pPr marL="0" indent="0">
              <a:buNone/>
            </a:pPr>
            <a:r>
              <a:rPr lang="el-GR" dirty="0"/>
              <a:t>Ανεπιθύμητες </a:t>
            </a:r>
          </a:p>
          <a:p>
            <a:pPr>
              <a:buFont typeface="Wingdings" panose="05000000000000000000" pitchFamily="2" charset="2"/>
              <a:buChar char="ü"/>
            </a:pPr>
            <a:r>
              <a:rPr lang="el-GR" dirty="0"/>
              <a:t>Αδυναμία;;</a:t>
            </a:r>
          </a:p>
          <a:p>
            <a:pPr>
              <a:buFont typeface="Wingdings" panose="05000000000000000000" pitchFamily="2" charset="2"/>
              <a:buChar char="ü"/>
            </a:pPr>
            <a:r>
              <a:rPr lang="el-GR" dirty="0"/>
              <a:t>Δημιουργία αντισωμάτων (έγχυση ανά τρίμηνο) </a:t>
            </a:r>
          </a:p>
          <a:p>
            <a:pPr marL="0" indent="0">
              <a:buNone/>
            </a:pPr>
            <a:endParaRPr lang="el-GR" dirty="0"/>
          </a:p>
        </p:txBody>
      </p:sp>
      <p:sp>
        <p:nvSpPr>
          <p:cNvPr id="6" name="Τίτλος 5"/>
          <p:cNvSpPr>
            <a:spLocks noGrp="1"/>
          </p:cNvSpPr>
          <p:nvPr>
            <p:ph type="title"/>
          </p:nvPr>
        </p:nvSpPr>
        <p:spPr/>
        <p:txBody>
          <a:bodyPr/>
          <a:lstStyle/>
          <a:p>
            <a:r>
              <a:rPr lang="el-GR" i="1" dirty="0">
                <a:solidFill>
                  <a:srgbClr val="7030A0"/>
                </a:solidFill>
              </a:rPr>
              <a:t>5</a:t>
            </a:r>
            <a:r>
              <a:rPr lang="el-GR" i="1" baseline="30000" dirty="0">
                <a:solidFill>
                  <a:srgbClr val="7030A0"/>
                </a:solidFill>
              </a:rPr>
              <a:t>ο</a:t>
            </a:r>
            <a:r>
              <a:rPr lang="el-GR" i="1" dirty="0">
                <a:solidFill>
                  <a:srgbClr val="7030A0"/>
                </a:solidFill>
              </a:rPr>
              <a:t> Σκαλοπάτι Έγχυση τοξίνης της Αλλαντίασης</a:t>
            </a:r>
          </a:p>
        </p:txBody>
      </p:sp>
    </p:spTree>
    <p:extLst>
      <p:ext uri="{BB962C8B-B14F-4D97-AF65-F5344CB8AC3E}">
        <p14:creationId xmlns:p14="http://schemas.microsoft.com/office/powerpoint/2010/main" val="1216543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a:xfrm>
            <a:off x="1125504" y="1820059"/>
            <a:ext cx="10515600" cy="4351338"/>
          </a:xfrm>
        </p:spPr>
        <p:txBody>
          <a:bodyPr>
            <a:normAutofit/>
          </a:bodyPr>
          <a:lstStyle/>
          <a:p>
            <a:pPr marL="0" indent="0">
              <a:buNone/>
            </a:pPr>
            <a:r>
              <a:rPr lang="el-GR" dirty="0"/>
              <a:t>Σε περιπτώσεις έντονης διάχυτης σπαστικότητας που δεν αρκεί η τοξίνη και που η </a:t>
            </a:r>
            <a:r>
              <a:rPr lang="el-GR" dirty="0" err="1"/>
              <a:t>μπακλοφένη</a:t>
            </a:r>
            <a:r>
              <a:rPr lang="el-GR" dirty="0"/>
              <a:t> πρέπει να δοθεί σε μεγάλες δόσεις</a:t>
            </a:r>
          </a:p>
          <a:p>
            <a:pPr marL="0" indent="0">
              <a:buNone/>
            </a:pPr>
            <a:r>
              <a:rPr lang="el-GR" dirty="0"/>
              <a:t>Πριν από την εγκατάσταση της αντλίας </a:t>
            </a:r>
            <a:r>
              <a:rPr lang="el-GR" dirty="0" err="1"/>
              <a:t>ενδοραχιαία</a:t>
            </a:r>
            <a:r>
              <a:rPr lang="el-GR" dirty="0"/>
              <a:t> έγχυση ως δοκιμαστικό </a:t>
            </a:r>
          </a:p>
          <a:p>
            <a:pPr marL="0" indent="0">
              <a:buNone/>
            </a:pPr>
            <a:r>
              <a:rPr lang="el-GR" dirty="0"/>
              <a:t>Η δόση φθάνει ως 300-500 μ</a:t>
            </a:r>
            <a:r>
              <a:rPr lang="en-US" dirty="0"/>
              <a:t>g</a:t>
            </a:r>
            <a:endParaRPr lang="el-GR" dirty="0"/>
          </a:p>
          <a:p>
            <a:pPr marL="0" indent="0">
              <a:buNone/>
            </a:pPr>
            <a:r>
              <a:rPr lang="el-GR" dirty="0"/>
              <a:t>Ανεπιθύμητες</a:t>
            </a:r>
          </a:p>
          <a:p>
            <a:pPr>
              <a:buFont typeface="Wingdings" panose="05000000000000000000" pitchFamily="2" charset="2"/>
              <a:buChar char="ü"/>
            </a:pPr>
            <a:r>
              <a:rPr lang="el-GR" dirty="0"/>
              <a:t>Υπνηλία </a:t>
            </a:r>
          </a:p>
          <a:p>
            <a:pPr>
              <a:buFont typeface="Wingdings" panose="05000000000000000000" pitchFamily="2" charset="2"/>
              <a:buChar char="ü"/>
            </a:pPr>
            <a:r>
              <a:rPr lang="el-GR" dirty="0"/>
              <a:t>Αδυναμία</a:t>
            </a:r>
          </a:p>
          <a:p>
            <a:pPr>
              <a:buFont typeface="Wingdings" panose="05000000000000000000" pitchFamily="2" charset="2"/>
              <a:buChar char="ü"/>
            </a:pPr>
            <a:r>
              <a:rPr lang="el-GR" dirty="0"/>
              <a:t>Κακή λειτουργία της αντλίας</a:t>
            </a:r>
          </a:p>
        </p:txBody>
      </p:sp>
      <p:sp>
        <p:nvSpPr>
          <p:cNvPr id="6" name="Τίτλος 5"/>
          <p:cNvSpPr>
            <a:spLocks noGrp="1"/>
          </p:cNvSpPr>
          <p:nvPr>
            <p:ph type="title"/>
          </p:nvPr>
        </p:nvSpPr>
        <p:spPr>
          <a:xfrm>
            <a:off x="956603" y="681037"/>
            <a:ext cx="10515600" cy="1325563"/>
          </a:xfrm>
        </p:spPr>
        <p:txBody>
          <a:bodyPr>
            <a:normAutofit fontScale="90000"/>
          </a:bodyPr>
          <a:lstStyle/>
          <a:p>
            <a:r>
              <a:rPr lang="el-GR" dirty="0"/>
              <a:t> </a:t>
            </a:r>
            <a:r>
              <a:rPr lang="el-GR" i="1" dirty="0">
                <a:solidFill>
                  <a:srgbClr val="7030A0"/>
                </a:solidFill>
              </a:rPr>
              <a:t>6</a:t>
            </a:r>
            <a:r>
              <a:rPr lang="el-GR" i="1" baseline="30000" dirty="0">
                <a:solidFill>
                  <a:srgbClr val="7030A0"/>
                </a:solidFill>
              </a:rPr>
              <a:t>ο</a:t>
            </a:r>
            <a:r>
              <a:rPr lang="el-GR" i="1" dirty="0">
                <a:solidFill>
                  <a:srgbClr val="7030A0"/>
                </a:solidFill>
              </a:rPr>
              <a:t> Σκαλοπάτι </a:t>
            </a:r>
            <a:r>
              <a:rPr lang="el-GR" i="1" dirty="0" err="1">
                <a:solidFill>
                  <a:srgbClr val="7030A0"/>
                </a:solidFill>
              </a:rPr>
              <a:t>Ενδοραχιαία</a:t>
            </a:r>
            <a:r>
              <a:rPr lang="el-GR" i="1" dirty="0">
                <a:solidFill>
                  <a:srgbClr val="7030A0"/>
                </a:solidFill>
              </a:rPr>
              <a:t> έγχυση </a:t>
            </a:r>
            <a:r>
              <a:rPr lang="el-GR" i="1" dirty="0" err="1">
                <a:solidFill>
                  <a:srgbClr val="7030A0"/>
                </a:solidFill>
              </a:rPr>
              <a:t>μπακλοφένης</a:t>
            </a:r>
            <a:r>
              <a:rPr lang="el-GR" i="1" dirty="0">
                <a:solidFill>
                  <a:srgbClr val="7030A0"/>
                </a:solidFill>
              </a:rPr>
              <a:t> </a:t>
            </a:r>
            <a:br>
              <a:rPr lang="el-GR" i="1" dirty="0">
                <a:solidFill>
                  <a:srgbClr val="7030A0"/>
                </a:solidFill>
              </a:rPr>
            </a:br>
            <a:endParaRPr lang="el-GR" i="1" dirty="0">
              <a:solidFill>
                <a:srgbClr val="7030A0"/>
              </a:solidFill>
            </a:endParaRPr>
          </a:p>
        </p:txBody>
      </p:sp>
    </p:spTree>
    <p:extLst>
      <p:ext uri="{BB962C8B-B14F-4D97-AF65-F5344CB8AC3E}">
        <p14:creationId xmlns:p14="http://schemas.microsoft.com/office/powerpoint/2010/main" val="872991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4"/>
          <p:cNvSpPr>
            <a:spLocks noGrp="1"/>
          </p:cNvSpPr>
          <p:nvPr>
            <p:ph idx="1"/>
          </p:nvPr>
        </p:nvSpPr>
        <p:spPr/>
        <p:txBody>
          <a:bodyPr/>
          <a:lstStyle/>
          <a:p>
            <a:pPr marL="514350" indent="-514350">
              <a:buFont typeface="+mj-lt"/>
              <a:buAutoNum type="arabicPeriod"/>
            </a:pPr>
            <a:r>
              <a:rPr lang="el-GR" dirty="0" err="1"/>
              <a:t>Τενοντοτομές</a:t>
            </a:r>
            <a:endParaRPr lang="el-GR" dirty="0"/>
          </a:p>
          <a:p>
            <a:pPr marL="514350" indent="-514350">
              <a:buFont typeface="+mj-lt"/>
              <a:buAutoNum type="arabicPeriod"/>
            </a:pPr>
            <a:r>
              <a:rPr lang="el-GR" dirty="0" err="1"/>
              <a:t>Τενοντομεταθέσεις</a:t>
            </a:r>
            <a:endParaRPr lang="el-GR" dirty="0"/>
          </a:p>
          <a:p>
            <a:pPr marL="514350" indent="-514350">
              <a:buFont typeface="+mj-lt"/>
              <a:buAutoNum type="arabicPeriod"/>
            </a:pPr>
            <a:r>
              <a:rPr lang="el-GR" dirty="0" err="1"/>
              <a:t>Τενοντοεπιμηκύνσεις</a:t>
            </a:r>
            <a:endParaRPr lang="el-GR" dirty="0"/>
          </a:p>
          <a:p>
            <a:pPr marL="514350" indent="-514350">
              <a:buFont typeface="+mj-lt"/>
              <a:buAutoNum type="arabicPeriod"/>
            </a:pPr>
            <a:r>
              <a:rPr lang="el-GR" dirty="0"/>
              <a:t>Περιφερικές </a:t>
            </a:r>
            <a:r>
              <a:rPr lang="el-GR" dirty="0" err="1"/>
              <a:t>νευρεκτομές</a:t>
            </a:r>
            <a:r>
              <a:rPr lang="el-GR" dirty="0"/>
              <a:t> (κλώνος)</a:t>
            </a:r>
          </a:p>
          <a:p>
            <a:pPr marL="514350" indent="-514350">
              <a:buFont typeface="+mj-lt"/>
              <a:buAutoNum type="arabicPeriod"/>
            </a:pPr>
            <a:r>
              <a:rPr lang="el-GR" dirty="0" err="1"/>
              <a:t>Ριζοτομές</a:t>
            </a:r>
            <a:r>
              <a:rPr lang="el-GR" dirty="0"/>
              <a:t> (σοβαρές </a:t>
            </a:r>
            <a:r>
              <a:rPr lang="el-GR" dirty="0" err="1"/>
              <a:t>σπαστικότητες</a:t>
            </a:r>
            <a:r>
              <a:rPr lang="el-GR" dirty="0"/>
              <a:t> σε ΕΠ)</a:t>
            </a:r>
          </a:p>
        </p:txBody>
      </p:sp>
      <p:sp>
        <p:nvSpPr>
          <p:cNvPr id="6" name="Τίτλος 5"/>
          <p:cNvSpPr>
            <a:spLocks noGrp="1"/>
          </p:cNvSpPr>
          <p:nvPr>
            <p:ph type="title"/>
          </p:nvPr>
        </p:nvSpPr>
        <p:spPr/>
        <p:txBody>
          <a:bodyPr/>
          <a:lstStyle/>
          <a:p>
            <a:r>
              <a:rPr lang="el-GR" i="1" dirty="0">
                <a:solidFill>
                  <a:srgbClr val="7030A0"/>
                </a:solidFill>
              </a:rPr>
              <a:t>7</a:t>
            </a:r>
            <a:r>
              <a:rPr lang="el-GR" i="1" baseline="30000" dirty="0">
                <a:solidFill>
                  <a:srgbClr val="7030A0"/>
                </a:solidFill>
              </a:rPr>
              <a:t>ο</a:t>
            </a:r>
            <a:r>
              <a:rPr lang="el-GR" i="1" dirty="0">
                <a:solidFill>
                  <a:srgbClr val="7030A0"/>
                </a:solidFill>
              </a:rPr>
              <a:t> Σκαλοπάτι Χειρουργικές επεμβάσεις</a:t>
            </a:r>
          </a:p>
        </p:txBody>
      </p:sp>
    </p:spTree>
    <p:extLst>
      <p:ext uri="{BB962C8B-B14F-4D97-AF65-F5344CB8AC3E}">
        <p14:creationId xmlns:p14="http://schemas.microsoft.com/office/powerpoint/2010/main" val="2005274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89BB9F7-3B30-4B07-9EAA-5FC63337C54D}"/>
              </a:ext>
            </a:extLst>
          </p:cNvPr>
          <p:cNvSpPr>
            <a:spLocks noGrp="1"/>
          </p:cNvSpPr>
          <p:nvPr>
            <p:ph type="title"/>
          </p:nvPr>
        </p:nvSpPr>
        <p:spPr>
          <a:xfrm>
            <a:off x="1143000" y="2103437"/>
            <a:ext cx="10515600" cy="1325563"/>
          </a:xfrm>
        </p:spPr>
        <p:txBody>
          <a:bodyPr/>
          <a:lstStyle/>
          <a:p>
            <a:r>
              <a:rPr lang="el-GR" dirty="0"/>
              <a:t>Κακώσεις Νωτιαίου Μυελού</a:t>
            </a:r>
          </a:p>
        </p:txBody>
      </p:sp>
    </p:spTree>
    <p:extLst>
      <p:ext uri="{BB962C8B-B14F-4D97-AF65-F5344CB8AC3E}">
        <p14:creationId xmlns:p14="http://schemas.microsoft.com/office/powerpoint/2010/main" val="3271113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A136D6-5482-4D25-A6A1-B1BBFFE175B0}"/>
              </a:ext>
            </a:extLst>
          </p:cNvPr>
          <p:cNvSpPr>
            <a:spLocks noGrp="1"/>
          </p:cNvSpPr>
          <p:nvPr>
            <p:ph type="title"/>
          </p:nvPr>
        </p:nvSpPr>
        <p:spPr>
          <a:xfrm>
            <a:off x="838200" y="365125"/>
            <a:ext cx="10515600" cy="1325563"/>
          </a:xfrm>
        </p:spPr>
        <p:txBody>
          <a:bodyPr/>
          <a:lstStyle/>
          <a:p>
            <a:r>
              <a:rPr lang="el-GR" i="1" dirty="0">
                <a:solidFill>
                  <a:srgbClr val="7030A0"/>
                </a:solidFill>
              </a:rPr>
              <a:t>Εισαγωγή</a:t>
            </a:r>
          </a:p>
        </p:txBody>
      </p:sp>
      <p:sp>
        <p:nvSpPr>
          <p:cNvPr id="3" name="Θέση περιεχομένου 2">
            <a:extLst>
              <a:ext uri="{FF2B5EF4-FFF2-40B4-BE49-F238E27FC236}">
                <a16:creationId xmlns:a16="http://schemas.microsoft.com/office/drawing/2014/main" id="{B2BE1008-518D-48EB-B73D-312108794C2A}"/>
              </a:ext>
            </a:extLst>
          </p:cNvPr>
          <p:cNvSpPr>
            <a:spLocks noGrp="1"/>
          </p:cNvSpPr>
          <p:nvPr>
            <p:ph idx="1"/>
          </p:nvPr>
        </p:nvSpPr>
        <p:spPr/>
        <p:txBody>
          <a:bodyPr/>
          <a:lstStyle/>
          <a:p>
            <a:r>
              <a:rPr lang="el-GR" dirty="0"/>
              <a:t>Χωρίζονται σε δύο κατηγορίες με βάση την αιτία </a:t>
            </a:r>
          </a:p>
          <a:p>
            <a:pPr>
              <a:buFont typeface="Wingdings" panose="05000000000000000000" pitchFamily="2" charset="2"/>
              <a:buChar char="ü"/>
            </a:pPr>
            <a:r>
              <a:rPr lang="el-GR" dirty="0"/>
              <a:t> </a:t>
            </a:r>
            <a:r>
              <a:rPr lang="el-GR" sz="2000" dirty="0"/>
              <a:t>τραυματικές </a:t>
            </a:r>
          </a:p>
          <a:p>
            <a:pPr>
              <a:buFont typeface="Wingdings" panose="05000000000000000000" pitchFamily="2" charset="2"/>
              <a:buChar char="ü"/>
            </a:pPr>
            <a:r>
              <a:rPr lang="el-GR" sz="2000" dirty="0"/>
              <a:t> μη τραυματικές (θρομβώσεις, εμβολές κ.τ.λ.)</a:t>
            </a:r>
          </a:p>
          <a:p>
            <a:pPr>
              <a:buFont typeface="Wingdings" panose="05000000000000000000" pitchFamily="2" charset="2"/>
              <a:buChar char="ü"/>
            </a:pPr>
            <a:endParaRPr lang="el-GR" sz="2000" dirty="0"/>
          </a:p>
          <a:p>
            <a:r>
              <a:rPr lang="el-GR" dirty="0"/>
              <a:t>Χωρίζονται σε δύο μεγάλες λειτουργικές κατηγορίες</a:t>
            </a:r>
          </a:p>
          <a:p>
            <a:pPr>
              <a:buFont typeface="Wingdings" panose="05000000000000000000" pitchFamily="2" charset="2"/>
              <a:buChar char="ü"/>
            </a:pPr>
            <a:r>
              <a:rPr lang="el-GR" sz="2000" dirty="0"/>
              <a:t>Τετραπληγίες </a:t>
            </a:r>
          </a:p>
          <a:p>
            <a:pPr>
              <a:buFont typeface="Wingdings" panose="05000000000000000000" pitchFamily="2" charset="2"/>
              <a:buChar char="ü"/>
            </a:pPr>
            <a:r>
              <a:rPr lang="el-GR" sz="2000" dirty="0"/>
              <a:t>Παραπληγίες</a:t>
            </a:r>
          </a:p>
        </p:txBody>
      </p:sp>
    </p:spTree>
    <p:extLst>
      <p:ext uri="{BB962C8B-B14F-4D97-AF65-F5344CB8AC3E}">
        <p14:creationId xmlns:p14="http://schemas.microsoft.com/office/powerpoint/2010/main" val="910371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Αποτέλεσμα εικόνας για asia spinal cord injury classification pdf"/>
          <p:cNvPicPr>
            <a:picLocks noChangeAspect="1" noChangeArrowheads="1"/>
          </p:cNvPicPr>
          <p:nvPr/>
        </p:nvPicPr>
        <p:blipFill>
          <a:blip r:embed="rId4" cstate="print"/>
          <a:srcRect/>
          <a:stretch>
            <a:fillRect/>
          </a:stretch>
        </p:blipFill>
        <p:spPr bwMode="auto">
          <a:xfrm>
            <a:off x="0" y="1275346"/>
            <a:ext cx="6353175" cy="5582653"/>
          </a:xfrm>
          <a:prstGeom prst="rect">
            <a:avLst/>
          </a:prstGeom>
          <a:noFill/>
        </p:spPr>
      </p:pic>
      <p:graphicFrame>
        <p:nvGraphicFramePr>
          <p:cNvPr id="8" name="7 - Πίνακας"/>
          <p:cNvGraphicFramePr>
            <a:graphicFrameLocks noGrp="1"/>
          </p:cNvGraphicFramePr>
          <p:nvPr>
            <p:extLst>
              <p:ext uri="{D42A27DB-BD31-4B8C-83A1-F6EECF244321}">
                <p14:modId xmlns:p14="http://schemas.microsoft.com/office/powerpoint/2010/main" val="134347609"/>
              </p:ext>
            </p:extLst>
          </p:nvPr>
        </p:nvGraphicFramePr>
        <p:xfrm>
          <a:off x="6353175" y="752144"/>
          <a:ext cx="5731150" cy="5740730"/>
        </p:xfrm>
        <a:graphic>
          <a:graphicData uri="http://schemas.openxmlformats.org/drawingml/2006/table">
            <a:tbl>
              <a:tblPr firstRow="1" bandRow="1">
                <a:tableStyleId>{5C22544A-7EE6-4342-B048-85BDC9FD1C3A}</a:tableStyleId>
              </a:tblPr>
              <a:tblGrid>
                <a:gridCol w="679631">
                  <a:extLst>
                    <a:ext uri="{9D8B030D-6E8A-4147-A177-3AD203B41FA5}">
                      <a16:colId xmlns:a16="http://schemas.microsoft.com/office/drawing/2014/main" val="20000"/>
                    </a:ext>
                  </a:extLst>
                </a:gridCol>
                <a:gridCol w="1035001">
                  <a:extLst>
                    <a:ext uri="{9D8B030D-6E8A-4147-A177-3AD203B41FA5}">
                      <a16:colId xmlns:a16="http://schemas.microsoft.com/office/drawing/2014/main" val="20001"/>
                    </a:ext>
                  </a:extLst>
                </a:gridCol>
                <a:gridCol w="4016518">
                  <a:extLst>
                    <a:ext uri="{9D8B030D-6E8A-4147-A177-3AD203B41FA5}">
                      <a16:colId xmlns:a16="http://schemas.microsoft.com/office/drawing/2014/main" val="20002"/>
                    </a:ext>
                  </a:extLst>
                </a:gridCol>
              </a:tblGrid>
              <a:tr h="837190">
                <a:tc>
                  <a:txBody>
                    <a:bodyPr/>
                    <a:lstStyle/>
                    <a:p>
                      <a:r>
                        <a:rPr lang="el-GR" dirty="0"/>
                        <a:t>Βαθμός</a:t>
                      </a:r>
                    </a:p>
                  </a:txBody>
                  <a:tcPr/>
                </a:tc>
                <a:tc>
                  <a:txBody>
                    <a:bodyPr/>
                    <a:lstStyle/>
                    <a:p>
                      <a:r>
                        <a:rPr lang="el-GR" dirty="0"/>
                        <a:t>Κατηγορία</a:t>
                      </a:r>
                    </a:p>
                  </a:txBody>
                  <a:tcPr/>
                </a:tc>
                <a:tc>
                  <a:txBody>
                    <a:bodyPr/>
                    <a:lstStyle/>
                    <a:p>
                      <a:r>
                        <a:rPr lang="el-GR" dirty="0"/>
                        <a:t>Περιγραφή</a:t>
                      </a:r>
                    </a:p>
                  </a:txBody>
                  <a:tcPr/>
                </a:tc>
                <a:extLst>
                  <a:ext uri="{0D108BD9-81ED-4DB2-BD59-A6C34878D82A}">
                    <a16:rowId xmlns:a16="http://schemas.microsoft.com/office/drawing/2014/main" val="10000"/>
                  </a:ext>
                </a:extLst>
              </a:tr>
              <a:tr h="1195985">
                <a:tc>
                  <a:txBody>
                    <a:bodyPr/>
                    <a:lstStyle/>
                    <a:p>
                      <a:r>
                        <a:rPr lang="el-GR" dirty="0"/>
                        <a:t>Α</a:t>
                      </a:r>
                    </a:p>
                  </a:txBody>
                  <a:tcPr/>
                </a:tc>
                <a:tc>
                  <a:txBody>
                    <a:bodyPr/>
                    <a:lstStyle/>
                    <a:p>
                      <a:r>
                        <a:rPr lang="el-GR" dirty="0"/>
                        <a:t>Πλήρης</a:t>
                      </a:r>
                    </a:p>
                  </a:txBody>
                  <a:tcPr/>
                </a:tc>
                <a:tc>
                  <a:txBody>
                    <a:bodyPr/>
                    <a:lstStyle/>
                    <a:p>
                      <a:r>
                        <a:rPr lang="el-GR" dirty="0"/>
                        <a:t>Καμία αισθητική ή κινητική λειτουργία</a:t>
                      </a:r>
                      <a:r>
                        <a:rPr lang="el-GR" baseline="0" dirty="0"/>
                        <a:t> κάτω από  το επίπεδο της βλάβης ΚΑΙ ΙΕΡΑ ΕΠΙΠΕΔΑ  Ι2-Ι4</a:t>
                      </a:r>
                      <a:endParaRPr lang="el-GR" dirty="0"/>
                    </a:p>
                  </a:txBody>
                  <a:tcPr/>
                </a:tc>
                <a:extLst>
                  <a:ext uri="{0D108BD9-81ED-4DB2-BD59-A6C34878D82A}">
                    <a16:rowId xmlns:a16="http://schemas.microsoft.com/office/drawing/2014/main" val="10001"/>
                  </a:ext>
                </a:extLst>
              </a:tr>
              <a:tr h="837190">
                <a:tc>
                  <a:txBody>
                    <a:bodyPr/>
                    <a:lstStyle/>
                    <a:p>
                      <a:r>
                        <a:rPr lang="el-GR" dirty="0"/>
                        <a:t>Β</a:t>
                      </a:r>
                    </a:p>
                  </a:txBody>
                  <a:tcPr/>
                </a:tc>
                <a:tc>
                  <a:txBody>
                    <a:bodyPr/>
                    <a:lstStyle/>
                    <a:p>
                      <a:r>
                        <a:rPr lang="el-GR" dirty="0"/>
                        <a:t>Αισθητικά</a:t>
                      </a:r>
                      <a:r>
                        <a:rPr lang="el-GR" baseline="0" dirty="0"/>
                        <a:t> </a:t>
                      </a:r>
                      <a:r>
                        <a:rPr lang="el-GR" dirty="0"/>
                        <a:t>ατελής</a:t>
                      </a:r>
                    </a:p>
                  </a:txBody>
                  <a:tcPr/>
                </a:tc>
                <a:tc>
                  <a:txBody>
                    <a:bodyPr/>
                    <a:lstStyle/>
                    <a:p>
                      <a:r>
                        <a:rPr lang="el-GR" dirty="0"/>
                        <a:t>Αισθητικότητα κάτω από το</a:t>
                      </a:r>
                      <a:r>
                        <a:rPr lang="el-GR" baseline="0" dirty="0"/>
                        <a:t> επίπεδο της βλάβης</a:t>
                      </a:r>
                      <a:endParaRPr lang="el-GR" dirty="0"/>
                    </a:p>
                  </a:txBody>
                  <a:tcPr/>
                </a:tc>
                <a:extLst>
                  <a:ext uri="{0D108BD9-81ED-4DB2-BD59-A6C34878D82A}">
                    <a16:rowId xmlns:a16="http://schemas.microsoft.com/office/drawing/2014/main" val="10002"/>
                  </a:ext>
                </a:extLst>
              </a:tr>
              <a:tr h="837190">
                <a:tc>
                  <a:txBody>
                    <a:bodyPr/>
                    <a:lstStyle/>
                    <a:p>
                      <a:r>
                        <a:rPr lang="en-US" dirty="0"/>
                        <a:t>C</a:t>
                      </a:r>
                      <a:endParaRPr lang="el-GR" dirty="0"/>
                    </a:p>
                  </a:txBody>
                  <a:tcPr/>
                </a:tc>
                <a:tc>
                  <a:txBody>
                    <a:bodyPr/>
                    <a:lstStyle/>
                    <a:p>
                      <a:r>
                        <a:rPr lang="el-GR" dirty="0"/>
                        <a:t>Κινητικά ατελής</a:t>
                      </a:r>
                    </a:p>
                  </a:txBody>
                  <a:tcPr/>
                </a:tc>
                <a:tc>
                  <a:txBody>
                    <a:bodyPr/>
                    <a:lstStyle/>
                    <a:p>
                      <a:r>
                        <a:rPr lang="el-GR" dirty="0"/>
                        <a:t>Τουλάχιστον</a:t>
                      </a:r>
                      <a:r>
                        <a:rPr lang="el-GR" baseline="0" dirty="0"/>
                        <a:t> ο</a:t>
                      </a:r>
                      <a:r>
                        <a:rPr lang="el-GR" dirty="0"/>
                        <a:t>ι</a:t>
                      </a:r>
                      <a:r>
                        <a:rPr lang="el-GR" baseline="0" dirty="0"/>
                        <a:t> μισοί από τους μύες κλειδιά έχουν ΜΜΤ&lt;3</a:t>
                      </a:r>
                      <a:endParaRPr lang="el-GR" dirty="0"/>
                    </a:p>
                  </a:txBody>
                  <a:tcPr/>
                </a:tc>
                <a:extLst>
                  <a:ext uri="{0D108BD9-81ED-4DB2-BD59-A6C34878D82A}">
                    <a16:rowId xmlns:a16="http://schemas.microsoft.com/office/drawing/2014/main" val="10003"/>
                  </a:ext>
                </a:extLst>
              </a:tr>
              <a:tr h="1195985">
                <a:tc>
                  <a:txBody>
                    <a:bodyPr/>
                    <a:lstStyle/>
                    <a:p>
                      <a:r>
                        <a:rPr lang="en-US" dirty="0"/>
                        <a:t>D</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Κινητικά ατελής</a:t>
                      </a:r>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Τουλάχιστον</a:t>
                      </a:r>
                      <a:r>
                        <a:rPr lang="el-GR" baseline="0" dirty="0"/>
                        <a:t> ο</a:t>
                      </a:r>
                      <a:r>
                        <a:rPr lang="el-GR" dirty="0"/>
                        <a:t>ι</a:t>
                      </a:r>
                      <a:r>
                        <a:rPr lang="el-GR" baseline="0" dirty="0"/>
                        <a:t> μισοί από τους μύες κλειδιά έχουν ΜΜΤ&gt;3</a:t>
                      </a:r>
                      <a:endParaRPr lang="el-GR" dirty="0"/>
                    </a:p>
                    <a:p>
                      <a:endParaRPr lang="el-GR" dirty="0"/>
                    </a:p>
                  </a:txBody>
                  <a:tcPr/>
                </a:tc>
                <a:extLst>
                  <a:ext uri="{0D108BD9-81ED-4DB2-BD59-A6C34878D82A}">
                    <a16:rowId xmlns:a16="http://schemas.microsoft.com/office/drawing/2014/main" val="10004"/>
                  </a:ext>
                </a:extLst>
              </a:tr>
              <a:tr h="837190">
                <a:tc>
                  <a:txBody>
                    <a:bodyPr/>
                    <a:lstStyle/>
                    <a:p>
                      <a:r>
                        <a:rPr lang="en-US" dirty="0"/>
                        <a:t>E</a:t>
                      </a:r>
                      <a:endParaRPr lang="el-GR" dirty="0"/>
                    </a:p>
                  </a:txBody>
                  <a:tcPr/>
                </a:tc>
                <a:tc>
                  <a:txBody>
                    <a:bodyPr/>
                    <a:lstStyle/>
                    <a:p>
                      <a:r>
                        <a:rPr lang="el-GR" dirty="0"/>
                        <a:t>Φυσιολογική</a:t>
                      </a:r>
                    </a:p>
                  </a:txBody>
                  <a:tcPr/>
                </a:tc>
                <a:tc>
                  <a:txBody>
                    <a:bodyPr/>
                    <a:lstStyle/>
                    <a:p>
                      <a:r>
                        <a:rPr lang="el-GR" dirty="0"/>
                        <a:t>Η</a:t>
                      </a:r>
                      <a:r>
                        <a:rPr lang="el-GR" baseline="0" dirty="0"/>
                        <a:t> μόνη αποδεκτή ανωμαλία μπορεί να είναι στις αντανακλάσεις</a:t>
                      </a:r>
                      <a:endParaRPr lang="el-GR" dirty="0"/>
                    </a:p>
                  </a:txBody>
                  <a:tcPr/>
                </a:tc>
                <a:extLst>
                  <a:ext uri="{0D108BD9-81ED-4DB2-BD59-A6C34878D82A}">
                    <a16:rowId xmlns:a16="http://schemas.microsoft.com/office/drawing/2014/main" val="10005"/>
                  </a:ext>
                </a:extLst>
              </a:tr>
            </a:tbl>
          </a:graphicData>
        </a:graphic>
      </p:graphicFrame>
      <p:sp>
        <p:nvSpPr>
          <p:cNvPr id="12" name="Τίτλος 1">
            <a:extLst>
              <a:ext uri="{FF2B5EF4-FFF2-40B4-BE49-F238E27FC236}">
                <a16:creationId xmlns:a16="http://schemas.microsoft.com/office/drawing/2014/main" id="{19992C89-0CBF-4F84-96AD-6DD473E219E3}"/>
              </a:ext>
            </a:extLst>
          </p:cNvPr>
          <p:cNvSpPr>
            <a:spLocks noGrp="1"/>
          </p:cNvSpPr>
          <p:nvPr>
            <p:ph type="title"/>
          </p:nvPr>
        </p:nvSpPr>
        <p:spPr>
          <a:xfrm>
            <a:off x="838200" y="365126"/>
            <a:ext cx="9134475" cy="459796"/>
          </a:xfrm>
        </p:spPr>
        <p:txBody>
          <a:bodyPr vert="horz" lIns="91440" tIns="45720" rIns="91440" bIns="45720" rtlCol="0" anchor="b">
            <a:normAutofit fontScale="90000"/>
          </a:bodyPr>
          <a:lstStyle/>
          <a:p>
            <a:pPr algn="ctr"/>
            <a:r>
              <a:rPr lang="el-GR" sz="4800" i="1" dirty="0"/>
              <a:t>Επίπεδο Βλάβης</a:t>
            </a:r>
            <a:endParaRPr lang="en-US" sz="4800" i="1" kern="1200" dirty="0"/>
          </a:p>
        </p:txBody>
      </p:sp>
    </p:spTree>
    <p:extLst>
      <p:ext uri="{BB962C8B-B14F-4D97-AF65-F5344CB8AC3E}">
        <p14:creationId xmlns:p14="http://schemas.microsoft.com/office/powerpoint/2010/main" val="1614724365"/>
      </p:ext>
    </p:extLst>
  </p:cSld>
  <p:clrMapOvr>
    <a:masterClrMapping/>
  </p:clrMapOvr>
  <p:transition>
    <p:pull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normAutofit lnSpcReduction="10000"/>
          </a:bodyPr>
          <a:lstStyle/>
          <a:p>
            <a:r>
              <a:rPr lang="el-GR" dirty="0"/>
              <a:t>Το κάθε μέλος της ομάδας εκτιμά από τη δική του πλευρά τον ασθενή</a:t>
            </a:r>
          </a:p>
          <a:p>
            <a:r>
              <a:rPr lang="el-GR" dirty="0"/>
              <a:t>Η ομάδα συγκεντρώνεται και συζητά τα ευρήματα θέτει στόχους περιορισμούς και πιθανά προβλήματα </a:t>
            </a:r>
          </a:p>
          <a:p>
            <a:r>
              <a:rPr lang="el-GR" dirty="0"/>
              <a:t>Ενημερώνει τον ασθενή και ταυτόχρονα ενημερώνεται για τους δικούς του στόχους</a:t>
            </a:r>
          </a:p>
          <a:p>
            <a:r>
              <a:rPr lang="el-GR" dirty="0"/>
              <a:t>Τα μέλη της ομάδας συγκεντρώνονται μια φορά την εβδομάδα και επαναπροσδιορίζουν στόχους</a:t>
            </a:r>
          </a:p>
          <a:p>
            <a:r>
              <a:rPr lang="el-GR" dirty="0"/>
              <a:t>Ενημερώνουν τον ασθενή και τους οικείους</a:t>
            </a:r>
          </a:p>
          <a:p>
            <a:r>
              <a:rPr lang="en-US" dirty="0"/>
              <a:t>Care manager, case manager</a:t>
            </a:r>
            <a:endParaRPr lang="el-GR" dirty="0"/>
          </a:p>
          <a:p>
            <a:endParaRPr lang="el-GR" dirty="0"/>
          </a:p>
        </p:txBody>
      </p:sp>
      <p:sp>
        <p:nvSpPr>
          <p:cNvPr id="7" name="Τίτλος 6"/>
          <p:cNvSpPr>
            <a:spLocks noGrp="1"/>
          </p:cNvSpPr>
          <p:nvPr>
            <p:ph type="title"/>
          </p:nvPr>
        </p:nvSpPr>
        <p:spPr>
          <a:xfrm>
            <a:off x="956603" y="376072"/>
            <a:ext cx="10515600" cy="1325563"/>
          </a:xfrm>
        </p:spPr>
        <p:txBody>
          <a:bodyPr/>
          <a:lstStyle/>
          <a:p>
            <a:r>
              <a:rPr lang="el-GR" i="1" dirty="0">
                <a:solidFill>
                  <a:srgbClr val="7030A0"/>
                </a:solidFill>
              </a:rPr>
              <a:t>Πως λειτουργεί η ομάδα</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56CD68DA-EA34-4224-8A49-8EA5C0C5AB43}"/>
              </a:ext>
            </a:extLst>
          </p:cNvPr>
          <p:cNvPicPr>
            <a:picLocks noChangeAspect="1"/>
          </p:cNvPicPr>
          <p:nvPr/>
        </p:nvPicPr>
        <p:blipFill>
          <a:blip r:embed="rId4"/>
          <a:stretch>
            <a:fillRect/>
          </a:stretch>
        </p:blipFill>
        <p:spPr>
          <a:xfrm>
            <a:off x="10259698" y="0"/>
            <a:ext cx="1825625" cy="1825625"/>
          </a:xfrm>
          <a:prstGeom prst="rect">
            <a:avLst/>
          </a:prstGeom>
        </p:spPr>
      </p:pic>
    </p:spTree>
    <p:extLst>
      <p:ext uri="{BB962C8B-B14F-4D97-AF65-F5344CB8AC3E}">
        <p14:creationId xmlns:p14="http://schemas.microsoft.com/office/powerpoint/2010/main" val="22926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p:cTn id="3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p:cTn id="47"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C410CF-F897-4144-8474-78BEA6E0E33D}"/>
              </a:ext>
            </a:extLst>
          </p:cNvPr>
          <p:cNvSpPr>
            <a:spLocks noGrp="1"/>
          </p:cNvSpPr>
          <p:nvPr>
            <p:ph type="title"/>
          </p:nvPr>
        </p:nvSpPr>
        <p:spPr/>
        <p:txBody>
          <a:bodyPr/>
          <a:lstStyle/>
          <a:p>
            <a:r>
              <a:rPr lang="el-GR" i="1" dirty="0">
                <a:solidFill>
                  <a:srgbClr val="7030A0"/>
                </a:solidFill>
              </a:rPr>
              <a:t>Με βάση την </a:t>
            </a:r>
            <a:r>
              <a:rPr lang="en-US" i="1" dirty="0">
                <a:solidFill>
                  <a:srgbClr val="7030A0"/>
                </a:solidFill>
              </a:rPr>
              <a:t>ASIA</a:t>
            </a:r>
            <a:endParaRPr lang="el-GR" i="1" dirty="0">
              <a:solidFill>
                <a:srgbClr val="7030A0"/>
              </a:solidFill>
            </a:endParaRPr>
          </a:p>
        </p:txBody>
      </p:sp>
      <p:sp>
        <p:nvSpPr>
          <p:cNvPr id="3" name="Θέση περιεχομένου 2">
            <a:extLst>
              <a:ext uri="{FF2B5EF4-FFF2-40B4-BE49-F238E27FC236}">
                <a16:creationId xmlns:a16="http://schemas.microsoft.com/office/drawing/2014/main" id="{C33B6B23-843C-4554-A26C-B42F7D5E0BD5}"/>
              </a:ext>
            </a:extLst>
          </p:cNvPr>
          <p:cNvSpPr>
            <a:spLocks noGrp="1"/>
          </p:cNvSpPr>
          <p:nvPr>
            <p:ph idx="1"/>
          </p:nvPr>
        </p:nvSpPr>
        <p:spPr/>
        <p:txBody>
          <a:bodyPr/>
          <a:lstStyle/>
          <a:p>
            <a:r>
              <a:rPr lang="el-GR" dirty="0">
                <a:solidFill>
                  <a:srgbClr val="FF0000"/>
                </a:solidFill>
              </a:rPr>
              <a:t>Πλήρης βλάβη </a:t>
            </a:r>
            <a:r>
              <a:rPr lang="en-US" dirty="0">
                <a:solidFill>
                  <a:srgbClr val="FF0000"/>
                </a:solidFill>
              </a:rPr>
              <a:t>ASIA A</a:t>
            </a:r>
            <a:r>
              <a:rPr lang="en-US" dirty="0"/>
              <a:t>, </a:t>
            </a:r>
            <a:r>
              <a:rPr lang="el-GR" i="1" dirty="0"/>
              <a:t>καμία κίνηση ή αίσθηση στα ιερά επίπεδα </a:t>
            </a:r>
            <a:r>
              <a:rPr lang="el-GR" dirty="0"/>
              <a:t>(Πρωκτική αισθητικότητα και εκούσια σύσπαση του σφιγκτήρα)</a:t>
            </a:r>
          </a:p>
          <a:p>
            <a:r>
              <a:rPr lang="el-GR" dirty="0">
                <a:solidFill>
                  <a:srgbClr val="FF0000"/>
                </a:solidFill>
              </a:rPr>
              <a:t>Ατελής βλάβη </a:t>
            </a:r>
            <a:r>
              <a:rPr lang="en-US" dirty="0">
                <a:solidFill>
                  <a:srgbClr val="FF0000"/>
                </a:solidFill>
              </a:rPr>
              <a:t>ASIA B,C,D,E</a:t>
            </a:r>
            <a:r>
              <a:rPr lang="el-GR" dirty="0"/>
              <a:t>, </a:t>
            </a:r>
            <a:r>
              <a:rPr lang="el-GR" i="1" dirty="0"/>
              <a:t>κίνηση και/ή αίσθηση κάτω από το νευρολογικό επίπεδο της βλάβης ΚΑΙ στις ιερές ρίζες</a:t>
            </a:r>
            <a:endParaRPr lang="en-US" i="1" dirty="0"/>
          </a:p>
          <a:p>
            <a:r>
              <a:rPr lang="el-GR" dirty="0">
                <a:solidFill>
                  <a:srgbClr val="FF0000"/>
                </a:solidFill>
              </a:rPr>
              <a:t>Ζώνες μερικής νεύρωσης </a:t>
            </a:r>
            <a:r>
              <a:rPr lang="el-GR" i="1" dirty="0"/>
              <a:t>κίνηση ή αίσθηση κάτω από το επίπεδο της βλάβης </a:t>
            </a:r>
          </a:p>
        </p:txBody>
      </p:sp>
    </p:spTree>
    <p:extLst>
      <p:ext uri="{BB962C8B-B14F-4D97-AF65-F5344CB8AC3E}">
        <p14:creationId xmlns:p14="http://schemas.microsoft.com/office/powerpoint/2010/main" val="1670774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959769-6FC1-44F6-8E94-3AE1CED91F30}"/>
              </a:ext>
            </a:extLst>
          </p:cNvPr>
          <p:cNvSpPr>
            <a:spLocks noGrp="1"/>
          </p:cNvSpPr>
          <p:nvPr>
            <p:ph type="title"/>
          </p:nvPr>
        </p:nvSpPr>
        <p:spPr/>
        <p:txBody>
          <a:bodyPr/>
          <a:lstStyle/>
          <a:p>
            <a:r>
              <a:rPr lang="el-GR" i="1" dirty="0">
                <a:solidFill>
                  <a:srgbClr val="7030A0"/>
                </a:solidFill>
              </a:rPr>
              <a:t>Κλινικά Σύνδρομα</a:t>
            </a:r>
          </a:p>
        </p:txBody>
      </p:sp>
      <p:sp>
        <p:nvSpPr>
          <p:cNvPr id="3" name="Θέση περιεχομένου 2">
            <a:extLst>
              <a:ext uri="{FF2B5EF4-FFF2-40B4-BE49-F238E27FC236}">
                <a16:creationId xmlns:a16="http://schemas.microsoft.com/office/drawing/2014/main" id="{072FA618-DFE4-4450-98F2-8A708E25336B}"/>
              </a:ext>
            </a:extLst>
          </p:cNvPr>
          <p:cNvSpPr>
            <a:spLocks noGrp="1"/>
          </p:cNvSpPr>
          <p:nvPr>
            <p:ph idx="1"/>
          </p:nvPr>
        </p:nvSpPr>
        <p:spPr/>
        <p:txBody>
          <a:bodyPr/>
          <a:lstStyle/>
          <a:p>
            <a:r>
              <a:rPr lang="en-US" i="1" dirty="0"/>
              <a:t>Central Cord</a:t>
            </a:r>
          </a:p>
          <a:p>
            <a:r>
              <a:rPr lang="en-US" i="1" dirty="0"/>
              <a:t>Brown-Sequard </a:t>
            </a:r>
          </a:p>
          <a:p>
            <a:r>
              <a:rPr lang="en-US" i="1" dirty="0"/>
              <a:t>Anterior Cord</a:t>
            </a:r>
            <a:endParaRPr lang="el-GR" i="1" dirty="0"/>
          </a:p>
        </p:txBody>
      </p:sp>
    </p:spTree>
    <p:extLst>
      <p:ext uri="{BB962C8B-B14F-4D97-AF65-F5344CB8AC3E}">
        <p14:creationId xmlns:p14="http://schemas.microsoft.com/office/powerpoint/2010/main" val="3959613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AD34FA-C32A-4A66-9325-52A151433F80}"/>
              </a:ext>
            </a:extLst>
          </p:cNvPr>
          <p:cNvSpPr>
            <a:spLocks noGrp="1"/>
          </p:cNvSpPr>
          <p:nvPr>
            <p:ph type="title"/>
          </p:nvPr>
        </p:nvSpPr>
        <p:spPr>
          <a:xfrm>
            <a:off x="838200" y="365125"/>
            <a:ext cx="10515600" cy="1325563"/>
          </a:xfrm>
        </p:spPr>
        <p:txBody>
          <a:bodyPr/>
          <a:lstStyle/>
          <a:p>
            <a:r>
              <a:rPr lang="en-US" i="1" dirty="0">
                <a:solidFill>
                  <a:srgbClr val="7030A0"/>
                </a:solidFill>
              </a:rPr>
              <a:t>Central Cord</a:t>
            </a:r>
            <a:endParaRPr lang="el-GR" i="1" dirty="0">
              <a:solidFill>
                <a:srgbClr val="7030A0"/>
              </a:solidFill>
            </a:endParaRPr>
          </a:p>
        </p:txBody>
      </p:sp>
      <p:sp>
        <p:nvSpPr>
          <p:cNvPr id="3" name="Θέση περιεχομένου 2">
            <a:extLst>
              <a:ext uri="{FF2B5EF4-FFF2-40B4-BE49-F238E27FC236}">
                <a16:creationId xmlns:a16="http://schemas.microsoft.com/office/drawing/2014/main" id="{FDB06AD4-74EA-419A-90A7-6128B778AE2B}"/>
              </a:ext>
            </a:extLst>
          </p:cNvPr>
          <p:cNvSpPr>
            <a:spLocks noGrp="1"/>
          </p:cNvSpPr>
          <p:nvPr>
            <p:ph idx="1"/>
          </p:nvPr>
        </p:nvSpPr>
        <p:spPr/>
        <p:txBody>
          <a:bodyPr/>
          <a:lstStyle/>
          <a:p>
            <a:r>
              <a:rPr lang="el-GR" dirty="0"/>
              <a:t>Κίνηση μειωμένη στα χέρια</a:t>
            </a:r>
          </a:p>
          <a:p>
            <a:r>
              <a:rPr lang="el-GR" dirty="0"/>
              <a:t>Αισθητικότητα αλλοιωμένη σε διάφορα σημεία</a:t>
            </a:r>
          </a:p>
          <a:p>
            <a:r>
              <a:rPr lang="el-GR" dirty="0"/>
              <a:t>Όχι </a:t>
            </a:r>
            <a:r>
              <a:rPr lang="el-GR" dirty="0" err="1"/>
              <a:t>ορθοκυστικά</a:t>
            </a:r>
            <a:r>
              <a:rPr lang="el-GR" dirty="0"/>
              <a:t> ελλείμματα</a:t>
            </a:r>
          </a:p>
          <a:p>
            <a:r>
              <a:rPr lang="el-GR" dirty="0"/>
              <a:t>Ικανότητα βάδισης </a:t>
            </a:r>
          </a:p>
        </p:txBody>
      </p:sp>
      <p:pic>
        <p:nvPicPr>
          <p:cNvPr id="5" name="Εικόνα 4">
            <a:extLst>
              <a:ext uri="{FF2B5EF4-FFF2-40B4-BE49-F238E27FC236}">
                <a16:creationId xmlns:a16="http://schemas.microsoft.com/office/drawing/2014/main" id="{34A2BF45-CC49-440A-B765-54FE468B1CB6}"/>
              </a:ext>
            </a:extLst>
          </p:cNvPr>
          <p:cNvPicPr>
            <a:picLocks noChangeAspect="1"/>
          </p:cNvPicPr>
          <p:nvPr/>
        </p:nvPicPr>
        <p:blipFill>
          <a:blip r:embed="rId2"/>
          <a:stretch>
            <a:fillRect/>
          </a:stretch>
        </p:blipFill>
        <p:spPr>
          <a:xfrm>
            <a:off x="8380095" y="0"/>
            <a:ext cx="3811905" cy="3429000"/>
          </a:xfrm>
          <a:prstGeom prst="rect">
            <a:avLst/>
          </a:prstGeom>
        </p:spPr>
      </p:pic>
    </p:spTree>
    <p:extLst>
      <p:ext uri="{BB962C8B-B14F-4D97-AF65-F5344CB8AC3E}">
        <p14:creationId xmlns:p14="http://schemas.microsoft.com/office/powerpoint/2010/main" val="515213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D6C177-4C93-4B06-8198-825F42E39802}"/>
              </a:ext>
            </a:extLst>
          </p:cNvPr>
          <p:cNvSpPr>
            <a:spLocks noGrp="1"/>
          </p:cNvSpPr>
          <p:nvPr>
            <p:ph type="title"/>
          </p:nvPr>
        </p:nvSpPr>
        <p:spPr/>
        <p:txBody>
          <a:bodyPr/>
          <a:lstStyle/>
          <a:p>
            <a:r>
              <a:rPr lang="en-US" i="1" dirty="0">
                <a:solidFill>
                  <a:srgbClr val="7030A0"/>
                </a:solidFill>
              </a:rPr>
              <a:t>Brown-Sequard</a:t>
            </a:r>
            <a:endParaRPr lang="el-GR" i="1" dirty="0">
              <a:solidFill>
                <a:srgbClr val="7030A0"/>
              </a:solidFill>
            </a:endParaRPr>
          </a:p>
        </p:txBody>
      </p:sp>
      <p:sp>
        <p:nvSpPr>
          <p:cNvPr id="3" name="Θέση περιεχομένου 2">
            <a:extLst>
              <a:ext uri="{FF2B5EF4-FFF2-40B4-BE49-F238E27FC236}">
                <a16:creationId xmlns:a16="http://schemas.microsoft.com/office/drawing/2014/main" id="{BF65DC99-09FA-4808-984D-3FCFA26C97A3}"/>
              </a:ext>
            </a:extLst>
          </p:cNvPr>
          <p:cNvSpPr>
            <a:spLocks noGrp="1"/>
          </p:cNvSpPr>
          <p:nvPr>
            <p:ph idx="1"/>
          </p:nvPr>
        </p:nvSpPr>
        <p:spPr/>
        <p:txBody>
          <a:bodyPr/>
          <a:lstStyle/>
          <a:p>
            <a:r>
              <a:rPr lang="el-GR" i="1" dirty="0" err="1"/>
              <a:t>Ομόπλευρη</a:t>
            </a:r>
            <a:r>
              <a:rPr lang="el-GR" i="1" dirty="0"/>
              <a:t> απώλεια</a:t>
            </a:r>
          </a:p>
          <a:p>
            <a:pPr>
              <a:buFont typeface="Wingdings" panose="05000000000000000000" pitchFamily="2" charset="2"/>
              <a:buChar char="ü"/>
            </a:pPr>
            <a:r>
              <a:rPr lang="el-GR" dirty="0"/>
              <a:t>Αφή</a:t>
            </a:r>
          </a:p>
          <a:p>
            <a:pPr>
              <a:buFont typeface="Wingdings" panose="05000000000000000000" pitchFamily="2" charset="2"/>
              <a:buChar char="ü"/>
            </a:pPr>
            <a:r>
              <a:rPr lang="el-GR" dirty="0"/>
              <a:t>Παλλαισθησία</a:t>
            </a:r>
          </a:p>
          <a:p>
            <a:pPr>
              <a:buFont typeface="Wingdings" panose="05000000000000000000" pitchFamily="2" charset="2"/>
              <a:buChar char="ü"/>
            </a:pPr>
            <a:r>
              <a:rPr lang="el-GR" dirty="0"/>
              <a:t>Ιδιοδεκτικότητα</a:t>
            </a:r>
          </a:p>
          <a:p>
            <a:pPr>
              <a:buFont typeface="Wingdings" panose="05000000000000000000" pitchFamily="2" charset="2"/>
              <a:buChar char="ü"/>
            </a:pPr>
            <a:r>
              <a:rPr lang="el-GR" dirty="0"/>
              <a:t>Κίνηση</a:t>
            </a:r>
          </a:p>
          <a:p>
            <a:r>
              <a:rPr lang="el-GR" i="1" dirty="0" err="1"/>
              <a:t>Ετερόπλευρη</a:t>
            </a:r>
            <a:r>
              <a:rPr lang="el-GR" i="1" dirty="0"/>
              <a:t> απώλεια </a:t>
            </a:r>
          </a:p>
          <a:p>
            <a:pPr>
              <a:buFont typeface="Wingdings" panose="05000000000000000000" pitchFamily="2" charset="2"/>
              <a:buChar char="ü"/>
            </a:pPr>
            <a:r>
              <a:rPr lang="el-GR" dirty="0"/>
              <a:t>Πόνου</a:t>
            </a:r>
          </a:p>
          <a:p>
            <a:pPr>
              <a:buFont typeface="Wingdings" panose="05000000000000000000" pitchFamily="2" charset="2"/>
              <a:buChar char="ü"/>
            </a:pPr>
            <a:r>
              <a:rPr lang="el-GR" dirty="0"/>
              <a:t>Θερμότητας</a:t>
            </a:r>
          </a:p>
          <a:p>
            <a:endParaRPr lang="el-GR" dirty="0"/>
          </a:p>
        </p:txBody>
      </p:sp>
      <p:pic>
        <p:nvPicPr>
          <p:cNvPr id="4" name="Εικόνα 3">
            <a:extLst>
              <a:ext uri="{FF2B5EF4-FFF2-40B4-BE49-F238E27FC236}">
                <a16:creationId xmlns:a16="http://schemas.microsoft.com/office/drawing/2014/main" id="{498DB89C-8D55-4F88-95E2-31901252C40C}"/>
              </a:ext>
            </a:extLst>
          </p:cNvPr>
          <p:cNvPicPr>
            <a:picLocks noChangeAspect="1"/>
          </p:cNvPicPr>
          <p:nvPr/>
        </p:nvPicPr>
        <p:blipFill>
          <a:blip r:embed="rId2"/>
          <a:stretch>
            <a:fillRect/>
          </a:stretch>
        </p:blipFill>
        <p:spPr>
          <a:xfrm>
            <a:off x="5936712" y="0"/>
            <a:ext cx="6255288" cy="4691466"/>
          </a:xfrm>
          <a:prstGeom prst="rect">
            <a:avLst/>
          </a:prstGeom>
        </p:spPr>
      </p:pic>
    </p:spTree>
    <p:extLst>
      <p:ext uri="{BB962C8B-B14F-4D97-AF65-F5344CB8AC3E}">
        <p14:creationId xmlns:p14="http://schemas.microsoft.com/office/powerpoint/2010/main" val="3165069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D3EC3A-EDAC-4281-829B-25CF681AAFAE}"/>
              </a:ext>
            </a:extLst>
          </p:cNvPr>
          <p:cNvSpPr>
            <a:spLocks noGrp="1"/>
          </p:cNvSpPr>
          <p:nvPr>
            <p:ph type="title"/>
          </p:nvPr>
        </p:nvSpPr>
        <p:spPr/>
        <p:txBody>
          <a:bodyPr/>
          <a:lstStyle/>
          <a:p>
            <a:r>
              <a:rPr lang="en-US" i="1" dirty="0">
                <a:solidFill>
                  <a:srgbClr val="7030A0"/>
                </a:solidFill>
              </a:rPr>
              <a:t>Anterior Cord</a:t>
            </a:r>
            <a:endParaRPr lang="el-GR" i="1" dirty="0">
              <a:solidFill>
                <a:srgbClr val="7030A0"/>
              </a:solidFill>
            </a:endParaRPr>
          </a:p>
        </p:txBody>
      </p:sp>
      <p:sp>
        <p:nvSpPr>
          <p:cNvPr id="3" name="Θέση περιεχομένου 2">
            <a:extLst>
              <a:ext uri="{FF2B5EF4-FFF2-40B4-BE49-F238E27FC236}">
                <a16:creationId xmlns:a16="http://schemas.microsoft.com/office/drawing/2014/main" id="{B3C6DF91-ADB3-4E43-8A4E-6378C050BEF4}"/>
              </a:ext>
            </a:extLst>
          </p:cNvPr>
          <p:cNvSpPr>
            <a:spLocks noGrp="1"/>
          </p:cNvSpPr>
          <p:nvPr>
            <p:ph idx="1"/>
          </p:nvPr>
        </p:nvSpPr>
        <p:spPr/>
        <p:txBody>
          <a:bodyPr/>
          <a:lstStyle/>
          <a:p>
            <a:r>
              <a:rPr lang="el-GR" i="1" dirty="0"/>
              <a:t>Απώλεια</a:t>
            </a:r>
          </a:p>
          <a:p>
            <a:pPr>
              <a:buFont typeface="Wingdings" panose="05000000000000000000" pitchFamily="2" charset="2"/>
              <a:buChar char="ü"/>
            </a:pPr>
            <a:r>
              <a:rPr lang="el-GR" dirty="0"/>
              <a:t>Κίνησης </a:t>
            </a:r>
          </a:p>
          <a:p>
            <a:pPr>
              <a:buFont typeface="Wingdings" panose="05000000000000000000" pitchFamily="2" charset="2"/>
              <a:buChar char="ü"/>
            </a:pPr>
            <a:r>
              <a:rPr lang="el-GR" dirty="0"/>
              <a:t>Πόνου</a:t>
            </a:r>
          </a:p>
          <a:p>
            <a:pPr>
              <a:buFont typeface="Wingdings" panose="05000000000000000000" pitchFamily="2" charset="2"/>
              <a:buChar char="ü"/>
            </a:pPr>
            <a:r>
              <a:rPr lang="el-GR" dirty="0"/>
              <a:t>Θερμότητας</a:t>
            </a:r>
          </a:p>
          <a:p>
            <a:r>
              <a:rPr lang="el-GR" i="1" dirty="0"/>
              <a:t>Ικανότητα</a:t>
            </a:r>
          </a:p>
          <a:p>
            <a:pPr>
              <a:buFont typeface="Wingdings" panose="05000000000000000000" pitchFamily="2" charset="2"/>
              <a:buChar char="ü"/>
            </a:pPr>
            <a:r>
              <a:rPr lang="el-GR" dirty="0"/>
              <a:t>Ιδιοδεκτικότητα</a:t>
            </a:r>
          </a:p>
          <a:p>
            <a:pPr>
              <a:buFont typeface="Wingdings" panose="05000000000000000000" pitchFamily="2" charset="2"/>
              <a:buChar char="ü"/>
            </a:pPr>
            <a:r>
              <a:rPr lang="el-GR" dirty="0"/>
              <a:t>Παλλαισθησία</a:t>
            </a:r>
          </a:p>
          <a:p>
            <a:pPr>
              <a:buFont typeface="Wingdings" panose="05000000000000000000" pitchFamily="2" charset="2"/>
              <a:buChar char="ü"/>
            </a:pPr>
            <a:r>
              <a:rPr lang="el-GR" dirty="0"/>
              <a:t>Αφή </a:t>
            </a:r>
          </a:p>
        </p:txBody>
      </p:sp>
      <p:pic>
        <p:nvPicPr>
          <p:cNvPr id="4" name="Εικόνα 3">
            <a:extLst>
              <a:ext uri="{FF2B5EF4-FFF2-40B4-BE49-F238E27FC236}">
                <a16:creationId xmlns:a16="http://schemas.microsoft.com/office/drawing/2014/main" id="{2DEB96E9-A781-4A59-A45B-F7DCE1C7FA38}"/>
              </a:ext>
            </a:extLst>
          </p:cNvPr>
          <p:cNvPicPr>
            <a:picLocks noChangeAspect="1"/>
          </p:cNvPicPr>
          <p:nvPr/>
        </p:nvPicPr>
        <p:blipFill>
          <a:blip r:embed="rId2"/>
          <a:stretch>
            <a:fillRect/>
          </a:stretch>
        </p:blipFill>
        <p:spPr>
          <a:xfrm>
            <a:off x="9334500" y="219075"/>
            <a:ext cx="2857500" cy="2943225"/>
          </a:xfrm>
          <a:prstGeom prst="rect">
            <a:avLst/>
          </a:prstGeom>
        </p:spPr>
      </p:pic>
    </p:spTree>
    <p:extLst>
      <p:ext uri="{BB962C8B-B14F-4D97-AF65-F5344CB8AC3E}">
        <p14:creationId xmlns:p14="http://schemas.microsoft.com/office/powerpoint/2010/main" val="4211480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83AC8C-D99F-42BC-BDFD-114E05006255}"/>
              </a:ext>
            </a:extLst>
          </p:cNvPr>
          <p:cNvSpPr>
            <a:spLocks noGrp="1"/>
          </p:cNvSpPr>
          <p:nvPr>
            <p:ph type="title"/>
          </p:nvPr>
        </p:nvSpPr>
        <p:spPr/>
        <p:txBody>
          <a:bodyPr/>
          <a:lstStyle/>
          <a:p>
            <a:r>
              <a:rPr lang="el-GR" i="1" dirty="0">
                <a:solidFill>
                  <a:srgbClr val="7030A0"/>
                </a:solidFill>
              </a:rPr>
              <a:t>Νωτιαίο Σοκ</a:t>
            </a:r>
          </a:p>
        </p:txBody>
      </p:sp>
      <p:sp>
        <p:nvSpPr>
          <p:cNvPr id="3" name="Θέση περιεχομένου 2">
            <a:extLst>
              <a:ext uri="{FF2B5EF4-FFF2-40B4-BE49-F238E27FC236}">
                <a16:creationId xmlns:a16="http://schemas.microsoft.com/office/drawing/2014/main" id="{7007E01A-4AC9-4F87-89CB-8D19B8BF12E9}"/>
              </a:ext>
            </a:extLst>
          </p:cNvPr>
          <p:cNvSpPr>
            <a:spLocks noGrp="1"/>
          </p:cNvSpPr>
          <p:nvPr>
            <p:ph idx="1"/>
          </p:nvPr>
        </p:nvSpPr>
        <p:spPr/>
        <p:txBody>
          <a:bodyPr/>
          <a:lstStyle/>
          <a:p>
            <a:r>
              <a:rPr lang="el-GR" dirty="0"/>
              <a:t>Περίοδος απώλειας των αντανακλάσεων, κίνησης, αίσθησης, κάτω από το επίπεδο της βλάβης</a:t>
            </a:r>
          </a:p>
          <a:p>
            <a:r>
              <a:rPr lang="el-GR" dirty="0" err="1"/>
              <a:t>Ιοντα</a:t>
            </a:r>
            <a:r>
              <a:rPr lang="el-GR" dirty="0"/>
              <a:t> Κ</a:t>
            </a:r>
          </a:p>
          <a:p>
            <a:r>
              <a:rPr lang="el-GR" dirty="0"/>
              <a:t>Διάρκεια 1-2 μήνες</a:t>
            </a:r>
            <a:endParaRPr lang="it-IT" dirty="0"/>
          </a:p>
          <a:p>
            <a:r>
              <a:rPr lang="el-GR" dirty="0"/>
              <a:t>Παύση κλινικά όταν έχουμε εμφάνιση συγκεκριμένων αντανακλαστικών (πελματιαίο, </a:t>
            </a:r>
            <a:r>
              <a:rPr lang="el-GR" dirty="0" err="1"/>
              <a:t>βολβοσηραγγώδες</a:t>
            </a:r>
            <a:r>
              <a:rPr lang="el-GR" dirty="0"/>
              <a:t>) </a:t>
            </a:r>
          </a:p>
          <a:p>
            <a:endParaRPr lang="el-GR" dirty="0"/>
          </a:p>
        </p:txBody>
      </p:sp>
    </p:spTree>
    <p:extLst>
      <p:ext uri="{BB962C8B-B14F-4D97-AF65-F5344CB8AC3E}">
        <p14:creationId xmlns:p14="http://schemas.microsoft.com/office/powerpoint/2010/main" val="2115036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4545836E-B050-4955-B80E-C5A35AC2F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2">
            <a:extLst>
              <a:ext uri="{FF2B5EF4-FFF2-40B4-BE49-F238E27FC236}">
                <a16:creationId xmlns:a16="http://schemas.microsoft.com/office/drawing/2014/main" id="{5E6024A1-5F3D-4233-865A-57F6E8605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2473" y="-4805300"/>
            <a:ext cx="2587052"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DE5ED95-726A-4EB4-A03C-D3EF3BC3A2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59043" y="73152"/>
            <a:chExt cx="1340860" cy="223819"/>
          </a:xfrm>
        </p:grpSpPr>
        <p:sp>
          <p:nvSpPr>
            <p:cNvPr id="15" name="Rectangle 64">
              <a:extLst>
                <a:ext uri="{FF2B5EF4-FFF2-40B4-BE49-F238E27FC236}">
                  <a16:creationId xmlns:a16="http://schemas.microsoft.com/office/drawing/2014/main" id="{17EFE772-2C42-4ACF-B49F-B8DE4D95C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0D397CA2-1084-44F5-8F86-1E5F25532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DE5FCF89-EFB5-425D-BAE7-ADF3E9FA3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B5000D95-43A9-4146-854D-6543F49E4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BFAC0A55-15FF-44EB-BB49-380A08FFF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E71C5D2B-80BE-4286-9DAC-B41FA6122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BD811F8-3805-419E-9543-FB2A1526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ED1C51E-87F5-42C4-8F3D-98B932E7C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908DDBE2-E366-43C4-865E-68D8F5DD2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0B7FBD6-2319-4416-AEDB-20FBD7A6F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793BBDF2-F738-42F5-98FD-380E06E18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CEB15E8-0F03-4F3C-8B3D-CA63883E2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EA651364-1B7F-40E3-817C-E05627C56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582E001-F558-4498-B949-506CEDB89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09F01A60-328C-4CA8-B3EE-636F1319E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62D0FD2E-E0CB-4B3C-85D5-1946B7CA3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682296EE-4FAA-4B24-A69E-63B1B36A1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E2AF0961-0ADD-4742-A467-7258D268C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31B85C35-97D4-4322-BD70-C5AAAA76D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87BAC7C-E910-4222-B519-39288C21A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Εικόνα 3">
            <a:extLst>
              <a:ext uri="{FF2B5EF4-FFF2-40B4-BE49-F238E27FC236}">
                <a16:creationId xmlns:a16="http://schemas.microsoft.com/office/drawing/2014/main" id="{61742772-9141-4AF6-9F20-D20C755F5647}"/>
              </a:ext>
            </a:extLst>
          </p:cNvPr>
          <p:cNvPicPr>
            <a:picLocks noChangeAspect="1"/>
          </p:cNvPicPr>
          <p:nvPr/>
        </p:nvPicPr>
        <p:blipFill>
          <a:blip r:embed="rId2"/>
          <a:stretch>
            <a:fillRect/>
          </a:stretch>
        </p:blipFill>
        <p:spPr>
          <a:xfrm>
            <a:off x="1541576" y="2807207"/>
            <a:ext cx="3465576" cy="3465576"/>
          </a:xfrm>
          <a:prstGeom prst="rect">
            <a:avLst/>
          </a:prstGeom>
        </p:spPr>
      </p:pic>
      <p:pic>
        <p:nvPicPr>
          <p:cNvPr id="5" name="Εικόνα 4" descr="Εικόνα που περιέχει κείμενο, χάρτης&#10;&#10;Περιγραφή που δημιουργήθηκε αυτόματα">
            <a:extLst>
              <a:ext uri="{FF2B5EF4-FFF2-40B4-BE49-F238E27FC236}">
                <a16:creationId xmlns:a16="http://schemas.microsoft.com/office/drawing/2014/main" id="{5560EBA2-9B25-4AA2-B05F-601A568963D4}"/>
              </a:ext>
            </a:extLst>
          </p:cNvPr>
          <p:cNvPicPr>
            <a:picLocks noChangeAspect="1"/>
          </p:cNvPicPr>
          <p:nvPr/>
        </p:nvPicPr>
        <p:blipFill>
          <a:blip r:embed="rId3"/>
          <a:stretch>
            <a:fillRect/>
          </a:stretch>
        </p:blipFill>
        <p:spPr>
          <a:xfrm>
            <a:off x="7782858" y="2807207"/>
            <a:ext cx="2278616" cy="3465576"/>
          </a:xfrm>
          <a:prstGeom prst="rect">
            <a:avLst/>
          </a:prstGeom>
        </p:spPr>
      </p:pic>
      <p:sp>
        <p:nvSpPr>
          <p:cNvPr id="36" name="Rectangle 35">
            <a:extLst>
              <a:ext uri="{FF2B5EF4-FFF2-40B4-BE49-F238E27FC236}">
                <a16:creationId xmlns:a16="http://schemas.microsoft.com/office/drawing/2014/main" id="{A628292D-0555-4158-9B1A-07414B27F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Εικόνα 34" descr="Εικόνα που περιέχει φαγητό, φως&#10;&#10;Περιγραφή που δημιουργήθηκε αυτόματα">
            <a:extLst>
              <a:ext uri="{FF2B5EF4-FFF2-40B4-BE49-F238E27FC236}">
                <a16:creationId xmlns:a16="http://schemas.microsoft.com/office/drawing/2014/main" id="{1AACCB00-7F4A-4111-8403-541B49DD4D43}"/>
              </a:ext>
            </a:extLst>
          </p:cNvPr>
          <p:cNvPicPr>
            <a:picLocks noChangeAspect="1"/>
          </p:cNvPicPr>
          <p:nvPr/>
        </p:nvPicPr>
        <p:blipFill>
          <a:blip r:embed="rId4"/>
          <a:stretch>
            <a:fillRect/>
          </a:stretch>
        </p:blipFill>
        <p:spPr>
          <a:xfrm>
            <a:off x="1541576" y="1215501"/>
            <a:ext cx="5294716" cy="875456"/>
          </a:xfrm>
          <a:prstGeom prst="rect">
            <a:avLst/>
          </a:prstGeom>
        </p:spPr>
      </p:pic>
    </p:spTree>
    <p:extLst>
      <p:ext uri="{BB962C8B-B14F-4D97-AF65-F5344CB8AC3E}">
        <p14:creationId xmlns:p14="http://schemas.microsoft.com/office/powerpoint/2010/main" val="1438811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
        <p:nvSpPr>
          <p:cNvPr id="7" name="Τίτλος 6"/>
          <p:cNvSpPr>
            <a:spLocks noGrp="1"/>
          </p:cNvSpPr>
          <p:nvPr>
            <p:ph type="title"/>
          </p:nvPr>
        </p:nvSpPr>
        <p:spPr>
          <a:xfrm>
            <a:off x="838200" y="365125"/>
            <a:ext cx="10515600" cy="1325563"/>
          </a:xfrm>
        </p:spPr>
        <p:txBody>
          <a:bodyPr>
            <a:normAutofit fontScale="90000"/>
          </a:bodyPr>
          <a:lstStyle/>
          <a:p>
            <a:r>
              <a:rPr lang="el-GR" i="1" dirty="0" err="1">
                <a:solidFill>
                  <a:srgbClr val="7030A0"/>
                </a:solidFill>
              </a:rPr>
              <a:t>Δυσαυτονομία</a:t>
            </a:r>
            <a:r>
              <a:rPr lang="el-GR" i="1" dirty="0">
                <a:solidFill>
                  <a:srgbClr val="7030A0"/>
                </a:solidFill>
              </a:rPr>
              <a:t> ή αυτόνομη </a:t>
            </a:r>
            <a:r>
              <a:rPr lang="el-GR" i="1" dirty="0" err="1">
                <a:solidFill>
                  <a:srgbClr val="7030A0"/>
                </a:solidFill>
              </a:rPr>
              <a:t>Δυσαντανακλαστικότητα</a:t>
            </a:r>
            <a:r>
              <a:rPr lang="el-GR" i="1" dirty="0">
                <a:solidFill>
                  <a:srgbClr val="7030A0"/>
                </a:solidFill>
              </a:rPr>
              <a:t>, Κλινικές εκδηλώσεις</a:t>
            </a:r>
          </a:p>
        </p:txBody>
      </p:sp>
      <p:graphicFrame>
        <p:nvGraphicFramePr>
          <p:cNvPr id="3" name="Πίνακας 2">
            <a:extLst>
              <a:ext uri="{FF2B5EF4-FFF2-40B4-BE49-F238E27FC236}">
                <a16:creationId xmlns:a16="http://schemas.microsoft.com/office/drawing/2014/main" id="{CD3FBBC4-166A-4293-96C7-8BE80E5AFE29}"/>
              </a:ext>
            </a:extLst>
          </p:cNvPr>
          <p:cNvGraphicFramePr>
            <a:graphicFrameLocks noGrp="1"/>
          </p:cNvGraphicFramePr>
          <p:nvPr/>
        </p:nvGraphicFramePr>
        <p:xfrm>
          <a:off x="604433" y="1940867"/>
          <a:ext cx="8803037" cy="4480560"/>
        </p:xfrm>
        <a:graphic>
          <a:graphicData uri="http://schemas.openxmlformats.org/drawingml/2006/table">
            <a:tbl>
              <a:tblPr>
                <a:effectLst>
                  <a:reflection blurRad="6350" stA="50000" endA="300" endPos="55000" dir="5400000" sy="-100000" algn="bl" rotWithShape="0"/>
                </a:effectLst>
                <a:tableStyleId>{5FD0F851-EC5A-4D38-B0AD-8093EC10F338}</a:tableStyleId>
              </a:tblPr>
              <a:tblGrid>
                <a:gridCol w="8803037">
                  <a:extLst>
                    <a:ext uri="{9D8B030D-6E8A-4147-A177-3AD203B41FA5}">
                      <a16:colId xmlns:a16="http://schemas.microsoft.com/office/drawing/2014/main" val="3434502573"/>
                    </a:ext>
                  </a:extLst>
                </a:gridCol>
              </a:tblGrid>
              <a:tr h="4205849">
                <a:tc>
                  <a:txBody>
                    <a:bodyPr/>
                    <a:lstStyle/>
                    <a:p>
                      <a:r>
                        <a:rPr lang="el-GR" sz="2400" dirty="0"/>
                        <a:t>Αυξημένη ΑΠ &gt;20</a:t>
                      </a:r>
                      <a:r>
                        <a:rPr lang="en-US" sz="2400" dirty="0"/>
                        <a:t>mmHg</a:t>
                      </a:r>
                      <a:r>
                        <a:rPr lang="el-GR" sz="2400" dirty="0"/>
                        <a:t> από τη βασική</a:t>
                      </a:r>
                    </a:p>
                    <a:p>
                      <a:r>
                        <a:rPr lang="el-GR" sz="2400" dirty="0"/>
                        <a:t>Σφύζουσα κεφαλαλγία</a:t>
                      </a:r>
                    </a:p>
                    <a:p>
                      <a:r>
                        <a:rPr lang="el-GR" sz="2400" dirty="0"/>
                        <a:t>Εξάψεις</a:t>
                      </a:r>
                    </a:p>
                    <a:p>
                      <a:r>
                        <a:rPr lang="el-GR" sz="2400" dirty="0"/>
                        <a:t>Εφίδρωση πάνω από το επίπεδο της βλάβης</a:t>
                      </a:r>
                    </a:p>
                    <a:p>
                      <a:r>
                        <a:rPr lang="el-GR" sz="2400" dirty="0"/>
                        <a:t>Ρίγη</a:t>
                      </a:r>
                    </a:p>
                    <a:p>
                      <a:r>
                        <a:rPr lang="el-GR" sz="2400" dirty="0"/>
                        <a:t>Ανατριχίλες</a:t>
                      </a:r>
                    </a:p>
                    <a:p>
                      <a:r>
                        <a:rPr lang="el-GR" sz="2400" dirty="0"/>
                        <a:t>Διαταραχές στην όραση</a:t>
                      </a:r>
                    </a:p>
                    <a:p>
                      <a:r>
                        <a:rPr lang="el-GR" sz="2400" dirty="0"/>
                        <a:t>Ζάλη</a:t>
                      </a:r>
                    </a:p>
                    <a:p>
                      <a:r>
                        <a:rPr lang="el-GR" sz="2400" dirty="0"/>
                        <a:t>Ναυτία</a:t>
                      </a:r>
                    </a:p>
                    <a:p>
                      <a:r>
                        <a:rPr lang="el-GR" sz="2400" dirty="0"/>
                        <a:t>Δακρύρροια</a:t>
                      </a:r>
                    </a:p>
                    <a:p>
                      <a:r>
                        <a:rPr lang="el-GR" sz="2400" dirty="0"/>
                        <a:t>Σημαντική βραδυκαρδία/ανωμαλίες στους καρδιακούς χτύπους</a:t>
                      </a:r>
                    </a:p>
                    <a:p>
                      <a:r>
                        <a:rPr lang="el-GR" sz="2400" dirty="0"/>
                        <a:t>Ταχύπνοια</a:t>
                      </a:r>
                    </a:p>
                  </a:txBody>
                  <a:tcPr/>
                </a:tc>
                <a:extLst>
                  <a:ext uri="{0D108BD9-81ED-4DB2-BD59-A6C34878D82A}">
                    <a16:rowId xmlns:a16="http://schemas.microsoft.com/office/drawing/2014/main" val="2026684764"/>
                  </a:ext>
                </a:extLst>
              </a:tr>
            </a:tbl>
          </a:graphicData>
        </a:graphic>
      </p:graphicFrame>
    </p:spTree>
    <p:extLst>
      <p:ext uri="{BB962C8B-B14F-4D97-AF65-F5344CB8AC3E}">
        <p14:creationId xmlns:p14="http://schemas.microsoft.com/office/powerpoint/2010/main" val="3861817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περιεχομένου 7">
            <a:extLst>
              <a:ext uri="{FF2B5EF4-FFF2-40B4-BE49-F238E27FC236}">
                <a16:creationId xmlns:a16="http://schemas.microsoft.com/office/drawing/2014/main" id="{A7A34119-AB4D-4AFC-8F5D-50AC257919AB}"/>
              </a:ext>
            </a:extLst>
          </p:cNvPr>
          <p:cNvSpPr>
            <a:spLocks noGrp="1"/>
          </p:cNvSpPr>
          <p:nvPr>
            <p:ph idx="1"/>
          </p:nvPr>
        </p:nvSpPr>
        <p:spPr>
          <a:xfrm>
            <a:off x="185980" y="681037"/>
            <a:ext cx="11167820" cy="6012371"/>
          </a:xfrm>
        </p:spPr>
        <p:txBody>
          <a:bodyPr>
            <a:normAutofit/>
          </a:bodyPr>
          <a:lstStyle/>
          <a:p>
            <a:pPr marL="0" indent="0">
              <a:buNone/>
            </a:pPr>
            <a:r>
              <a:rPr lang="el-GR" dirty="0"/>
              <a:t>ΑΠ&gt; 20</a:t>
            </a:r>
            <a:r>
              <a:rPr lang="en-US" dirty="0"/>
              <a:t>mmHg</a:t>
            </a:r>
            <a:r>
              <a:rPr lang="el-GR" dirty="0"/>
              <a:t> πάνω από τη βασική</a:t>
            </a:r>
          </a:p>
          <a:p>
            <a:pPr marL="0" indent="0">
              <a:buNone/>
            </a:pPr>
            <a:endParaRPr lang="el-GR" dirty="0"/>
          </a:p>
          <a:p>
            <a:pPr marL="0" indent="0">
              <a:buNone/>
            </a:pPr>
            <a:r>
              <a:rPr lang="el-GR" dirty="0"/>
              <a:t>Ιστορικό για πιθανή ΑΔ, δεν αφήνουμε τον ασθενή μόνο, μετράμε ΑΠ κάθε 2 με 5 λεπτά</a:t>
            </a:r>
          </a:p>
          <a:p>
            <a:pPr marL="0" indent="0">
              <a:buNone/>
            </a:pPr>
            <a:endParaRPr lang="el-GR" dirty="0"/>
          </a:p>
          <a:p>
            <a:pPr marL="0" indent="0">
              <a:buNone/>
            </a:pPr>
            <a:r>
              <a:rPr lang="el-GR" dirty="0"/>
              <a:t>Καθιστή θέση, πόδια κάτω από το κρεββάτι, βγάζουμε παπούτσια κάλτσες και ότι μπορεί να πιέσει</a:t>
            </a:r>
          </a:p>
          <a:p>
            <a:pPr marL="0" indent="0">
              <a:buNone/>
            </a:pPr>
            <a:endParaRPr lang="el-GR" dirty="0"/>
          </a:p>
          <a:p>
            <a:pPr marL="0" indent="0">
              <a:buNone/>
            </a:pPr>
            <a:r>
              <a:rPr lang="el-GR" dirty="0"/>
              <a:t>Ελέγχουμε κύστη και καθετήρα</a:t>
            </a:r>
          </a:p>
          <a:p>
            <a:pPr marL="0" indent="0">
              <a:buNone/>
            </a:pPr>
            <a:r>
              <a:rPr lang="el-GR" dirty="0"/>
              <a:t>Έντερο δέρμα </a:t>
            </a:r>
            <a:r>
              <a:rPr lang="el-GR" dirty="0" err="1"/>
              <a:t>κ.α</a:t>
            </a:r>
            <a:r>
              <a:rPr lang="el-GR" dirty="0"/>
              <a:t>               Ξεκινάμε χορήγηση φαρμάκων</a:t>
            </a:r>
          </a:p>
          <a:p>
            <a:pPr marL="0" indent="0">
              <a:buNone/>
            </a:pPr>
            <a:endParaRPr lang="el-GR" dirty="0"/>
          </a:p>
          <a:p>
            <a:pPr marL="0" indent="0">
              <a:buNone/>
            </a:pPr>
            <a:r>
              <a:rPr lang="el-GR" dirty="0"/>
              <a:t> Συνεχίζουμε μετρήσεις για 2-48 ώρες               Αν δεν απαντά ΜΕΘ                                            </a:t>
            </a:r>
          </a:p>
        </p:txBody>
      </p:sp>
      <p:sp>
        <p:nvSpPr>
          <p:cNvPr id="9" name="Βέλος: Κάτω 8">
            <a:extLst>
              <a:ext uri="{FF2B5EF4-FFF2-40B4-BE49-F238E27FC236}">
                <a16:creationId xmlns:a16="http://schemas.microsoft.com/office/drawing/2014/main" id="{6B629757-3CCE-4CD0-8780-B373E59CEE34}"/>
              </a:ext>
            </a:extLst>
          </p:cNvPr>
          <p:cNvSpPr/>
          <p:nvPr/>
        </p:nvSpPr>
        <p:spPr>
          <a:xfrm>
            <a:off x="3238375" y="1179869"/>
            <a:ext cx="438912" cy="566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Εικόνα 10">
            <a:extLst>
              <a:ext uri="{FF2B5EF4-FFF2-40B4-BE49-F238E27FC236}">
                <a16:creationId xmlns:a16="http://schemas.microsoft.com/office/drawing/2014/main" id="{33C064FD-112F-476C-AFC8-FB4A1E44EA42}"/>
              </a:ext>
            </a:extLst>
          </p:cNvPr>
          <p:cNvPicPr>
            <a:picLocks noChangeAspect="1"/>
          </p:cNvPicPr>
          <p:nvPr/>
        </p:nvPicPr>
        <p:blipFill>
          <a:blip r:embed="rId2"/>
          <a:stretch>
            <a:fillRect/>
          </a:stretch>
        </p:blipFill>
        <p:spPr>
          <a:xfrm>
            <a:off x="3238375" y="2454233"/>
            <a:ext cx="475529" cy="566729"/>
          </a:xfrm>
          <a:prstGeom prst="rect">
            <a:avLst/>
          </a:prstGeom>
        </p:spPr>
      </p:pic>
      <p:pic>
        <p:nvPicPr>
          <p:cNvPr id="13" name="Εικόνα 12">
            <a:extLst>
              <a:ext uri="{FF2B5EF4-FFF2-40B4-BE49-F238E27FC236}">
                <a16:creationId xmlns:a16="http://schemas.microsoft.com/office/drawing/2014/main" id="{9773B429-D684-49B3-8655-3473859E8865}"/>
              </a:ext>
            </a:extLst>
          </p:cNvPr>
          <p:cNvPicPr>
            <a:picLocks noChangeAspect="1"/>
          </p:cNvPicPr>
          <p:nvPr/>
        </p:nvPicPr>
        <p:blipFill>
          <a:blip r:embed="rId2"/>
          <a:stretch>
            <a:fillRect/>
          </a:stretch>
        </p:blipFill>
        <p:spPr>
          <a:xfrm>
            <a:off x="3238375" y="3885004"/>
            <a:ext cx="475529" cy="566729"/>
          </a:xfrm>
          <a:prstGeom prst="rect">
            <a:avLst/>
          </a:prstGeom>
        </p:spPr>
      </p:pic>
      <p:sp>
        <p:nvSpPr>
          <p:cNvPr id="17" name="Επεξήγηση: Αριστερό-δεξιό βέλος 16">
            <a:extLst>
              <a:ext uri="{FF2B5EF4-FFF2-40B4-BE49-F238E27FC236}">
                <a16:creationId xmlns:a16="http://schemas.microsoft.com/office/drawing/2014/main" id="{6057721B-4818-4821-8BA9-24B65EC03793}"/>
              </a:ext>
            </a:extLst>
          </p:cNvPr>
          <p:cNvSpPr/>
          <p:nvPr/>
        </p:nvSpPr>
        <p:spPr>
          <a:xfrm>
            <a:off x="2840710" y="5076041"/>
            <a:ext cx="1270861" cy="913708"/>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Αν όχι</a:t>
            </a:r>
          </a:p>
        </p:txBody>
      </p:sp>
      <p:sp>
        <p:nvSpPr>
          <p:cNvPr id="19" name="Βέλος: Καμπύλο προς τα δεξιά 18">
            <a:extLst>
              <a:ext uri="{FF2B5EF4-FFF2-40B4-BE49-F238E27FC236}">
                <a16:creationId xmlns:a16="http://schemas.microsoft.com/office/drawing/2014/main" id="{6F306A55-ED56-44FE-ADA4-1AB3097B24A2}"/>
              </a:ext>
            </a:extLst>
          </p:cNvPr>
          <p:cNvSpPr/>
          <p:nvPr/>
        </p:nvSpPr>
        <p:spPr>
          <a:xfrm>
            <a:off x="1921790" y="5719763"/>
            <a:ext cx="464949" cy="4494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0" name="Βέλος: Καμπύλο προς τα αριστερά 19">
            <a:extLst>
              <a:ext uri="{FF2B5EF4-FFF2-40B4-BE49-F238E27FC236}">
                <a16:creationId xmlns:a16="http://schemas.microsoft.com/office/drawing/2014/main" id="{9EA2D38B-9724-4587-AF73-34864FFDBA6D}"/>
              </a:ext>
            </a:extLst>
          </p:cNvPr>
          <p:cNvSpPr/>
          <p:nvPr/>
        </p:nvSpPr>
        <p:spPr>
          <a:xfrm>
            <a:off x="7656163" y="5673267"/>
            <a:ext cx="464949" cy="29446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TextBox 20">
            <a:extLst>
              <a:ext uri="{FF2B5EF4-FFF2-40B4-BE49-F238E27FC236}">
                <a16:creationId xmlns:a16="http://schemas.microsoft.com/office/drawing/2014/main" id="{793030B0-C6C4-4CF5-91F3-604A1775F2AA}"/>
              </a:ext>
            </a:extLst>
          </p:cNvPr>
          <p:cNvSpPr txBox="1"/>
          <p:nvPr/>
        </p:nvSpPr>
        <p:spPr>
          <a:xfrm>
            <a:off x="2386739" y="154983"/>
            <a:ext cx="5269424" cy="461665"/>
          </a:xfrm>
          <a:prstGeom prst="rect">
            <a:avLst/>
          </a:prstGeom>
          <a:noFill/>
        </p:spPr>
        <p:txBody>
          <a:bodyPr wrap="square" rtlCol="0">
            <a:spAutoFit/>
          </a:bodyPr>
          <a:lstStyle/>
          <a:p>
            <a:r>
              <a:rPr lang="el-GR" sz="2400" dirty="0"/>
              <a:t>ΠΡΩΤΟΚΟΛΛΟ</a:t>
            </a:r>
          </a:p>
        </p:txBody>
      </p:sp>
      <p:pic>
        <p:nvPicPr>
          <p:cNvPr id="23" name="Εικόνα 22">
            <a:extLst>
              <a:ext uri="{FF2B5EF4-FFF2-40B4-BE49-F238E27FC236}">
                <a16:creationId xmlns:a16="http://schemas.microsoft.com/office/drawing/2014/main" id="{A761DF1D-6550-4361-8DBD-B503D39BBBBA}"/>
              </a:ext>
            </a:extLst>
          </p:cNvPr>
          <p:cNvPicPr>
            <a:picLocks noChangeAspect="1"/>
          </p:cNvPicPr>
          <p:nvPr/>
        </p:nvPicPr>
        <p:blipFill>
          <a:blip r:embed="rId3"/>
          <a:stretch>
            <a:fillRect/>
          </a:stretch>
        </p:blipFill>
        <p:spPr>
          <a:xfrm>
            <a:off x="8515151" y="3841348"/>
            <a:ext cx="2969995" cy="1979153"/>
          </a:xfrm>
          <a:prstGeom prst="rect">
            <a:avLst/>
          </a:prstGeom>
        </p:spPr>
      </p:pic>
    </p:spTree>
    <p:extLst>
      <p:ext uri="{BB962C8B-B14F-4D97-AF65-F5344CB8AC3E}">
        <p14:creationId xmlns:p14="http://schemas.microsoft.com/office/powerpoint/2010/main" val="249011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5980C8-7CE3-4124-AF22-BD285276EF6F}"/>
              </a:ext>
            </a:extLst>
          </p:cNvPr>
          <p:cNvSpPr>
            <a:spLocks noGrp="1"/>
          </p:cNvSpPr>
          <p:nvPr>
            <p:ph type="title"/>
          </p:nvPr>
        </p:nvSpPr>
        <p:spPr/>
        <p:txBody>
          <a:bodyPr/>
          <a:lstStyle/>
          <a:p>
            <a:r>
              <a:rPr lang="el-GR" i="1" dirty="0">
                <a:solidFill>
                  <a:srgbClr val="7030A0"/>
                </a:solidFill>
              </a:rPr>
              <a:t>Λειτουργική Αποκατάσταση ανάλογα με το επίπεδο της βλάβης</a:t>
            </a:r>
          </a:p>
        </p:txBody>
      </p:sp>
      <p:pic>
        <p:nvPicPr>
          <p:cNvPr id="4" name="Θέση περιεχομένου 3">
            <a:extLst>
              <a:ext uri="{FF2B5EF4-FFF2-40B4-BE49-F238E27FC236}">
                <a16:creationId xmlns:a16="http://schemas.microsoft.com/office/drawing/2014/main" id="{161B1DBE-E40D-4427-87E7-BB15AA9BDD42}"/>
              </a:ext>
            </a:extLst>
          </p:cNvPr>
          <p:cNvPicPr>
            <a:picLocks noGrp="1" noChangeAspect="1"/>
          </p:cNvPicPr>
          <p:nvPr>
            <p:ph idx="1"/>
          </p:nvPr>
        </p:nvPicPr>
        <p:blipFill>
          <a:blip r:embed="rId2"/>
          <a:stretch>
            <a:fillRect/>
          </a:stretch>
        </p:blipFill>
        <p:spPr>
          <a:xfrm>
            <a:off x="1912914" y="1825625"/>
            <a:ext cx="8366172" cy="4351338"/>
          </a:xfrm>
          <a:prstGeom prst="rect">
            <a:avLst/>
          </a:prstGeom>
        </p:spPr>
      </p:pic>
    </p:spTree>
    <p:extLst>
      <p:ext uri="{BB962C8B-B14F-4D97-AF65-F5344CB8AC3E}">
        <p14:creationId xmlns:p14="http://schemas.microsoft.com/office/powerpoint/2010/main" val="363278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621DC8-5162-4E2D-BEAB-17B6FEDFBE70}"/>
              </a:ext>
            </a:extLst>
          </p:cNvPr>
          <p:cNvSpPr>
            <a:spLocks noGrp="1"/>
          </p:cNvSpPr>
          <p:nvPr>
            <p:ph type="title"/>
          </p:nvPr>
        </p:nvSpPr>
        <p:spPr/>
        <p:txBody>
          <a:bodyPr/>
          <a:lstStyle/>
          <a:p>
            <a:r>
              <a:rPr lang="el-GR" i="1" dirty="0">
                <a:solidFill>
                  <a:srgbClr val="7030A0"/>
                </a:solidFill>
              </a:rPr>
              <a:t>Που στοχεύει η αποκατάσταση</a:t>
            </a:r>
          </a:p>
        </p:txBody>
      </p:sp>
      <p:sp>
        <p:nvSpPr>
          <p:cNvPr id="3" name="Θέση περιεχομένου 2">
            <a:extLst>
              <a:ext uri="{FF2B5EF4-FFF2-40B4-BE49-F238E27FC236}">
                <a16:creationId xmlns:a16="http://schemas.microsoft.com/office/drawing/2014/main" id="{CCCD197D-F921-4CEB-A4D3-55996C48CCB1}"/>
              </a:ext>
            </a:extLst>
          </p:cNvPr>
          <p:cNvSpPr>
            <a:spLocks noGrp="1"/>
          </p:cNvSpPr>
          <p:nvPr>
            <p:ph idx="1"/>
          </p:nvPr>
        </p:nvSpPr>
        <p:spPr/>
        <p:txBody>
          <a:bodyPr/>
          <a:lstStyle/>
          <a:p>
            <a:r>
              <a:rPr lang="el-GR" dirty="0"/>
              <a:t>Γνωσιακή αποκατάσταση</a:t>
            </a:r>
          </a:p>
          <a:p>
            <a:r>
              <a:rPr lang="el-GR" dirty="0"/>
              <a:t>Κατάποση και ομιλία</a:t>
            </a:r>
          </a:p>
          <a:p>
            <a:r>
              <a:rPr lang="el-GR" dirty="0"/>
              <a:t>Κινητική αποκατάσταση, καθιστή θέση, </a:t>
            </a:r>
            <a:r>
              <a:rPr lang="el-GR" dirty="0" err="1"/>
              <a:t>ορθοστάτηση</a:t>
            </a:r>
            <a:r>
              <a:rPr lang="el-GR" dirty="0"/>
              <a:t>, βάδιση, μεταφορές. Αν δεν είναι αυτόνομες, γίνονται με βοηθήματα</a:t>
            </a:r>
          </a:p>
          <a:p>
            <a:r>
              <a:rPr lang="el-GR" dirty="0"/>
              <a:t>Ανεξαρτησία στις δραστηριότητες της καθημερινής ζωής, προσωπική υγιεινή, μπάνιο </a:t>
            </a:r>
            <a:r>
              <a:rPr lang="el-GR" dirty="0" err="1"/>
              <a:t>κτλ</a:t>
            </a:r>
            <a:endParaRPr lang="el-GR" dirty="0"/>
          </a:p>
          <a:p>
            <a:pPr marL="0" indent="0">
              <a:buNone/>
            </a:pPr>
            <a:r>
              <a:rPr lang="el-GR" dirty="0"/>
              <a:t>Αρχικά με λειτουργικές προσαρμογές και εν συνεχεία με αποκατάσταση των ελλειμμάτων </a:t>
            </a:r>
          </a:p>
          <a:p>
            <a:pPr marL="0" indent="0">
              <a:buNone/>
            </a:pPr>
            <a:endParaRPr lang="el-GR" dirty="0"/>
          </a:p>
        </p:txBody>
      </p:sp>
      <p:sp>
        <p:nvSpPr>
          <p:cNvPr id="4" name="Οβάλ 3">
            <a:extLst>
              <a:ext uri="{FF2B5EF4-FFF2-40B4-BE49-F238E27FC236}">
                <a16:creationId xmlns:a16="http://schemas.microsoft.com/office/drawing/2014/main" id="{F7395F52-C421-49A2-8C5A-96AC4521B15F}"/>
              </a:ext>
            </a:extLst>
          </p:cNvPr>
          <p:cNvSpPr/>
          <p:nvPr/>
        </p:nvSpPr>
        <p:spPr>
          <a:xfrm>
            <a:off x="9192126" y="-77002"/>
            <a:ext cx="3077573" cy="3022333"/>
          </a:xfrm>
          <a:prstGeom prst="ellipse">
            <a:avLst/>
          </a:prstGeom>
          <a:solidFill>
            <a:srgbClr val="FFFF00"/>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4400" b="1" dirty="0">
                <a:ln w="22225">
                  <a:solidFill>
                    <a:schemeClr val="accent2"/>
                  </a:solidFill>
                  <a:prstDash val="solid"/>
                </a:ln>
                <a:solidFill>
                  <a:srgbClr val="00B050"/>
                </a:solidFill>
              </a:rPr>
              <a:t>ΕΠΙΣΤΡΟΦΗ ΣΤΗ ΚΟΙΝΟΤΗΤΑ</a:t>
            </a:r>
          </a:p>
        </p:txBody>
      </p:sp>
    </p:spTree>
    <p:extLst>
      <p:ext uri="{BB962C8B-B14F-4D97-AF65-F5344CB8AC3E}">
        <p14:creationId xmlns:p14="http://schemas.microsoft.com/office/powerpoint/2010/main" val="406320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p:txBody>
          <a:bodyPr/>
          <a:lstStyle/>
          <a:p>
            <a:r>
              <a:rPr lang="el-GR" dirty="0"/>
              <a:t>Η αποκατάσταση βασίζεται σε αρχές και τρόπο σκέψης και πράξης κοινό για όλες τις παθήσεις αν και κάθε φορά επιλέγει τι θα χρησιμοποιήσει</a:t>
            </a:r>
          </a:p>
          <a:p>
            <a:r>
              <a:rPr lang="el-GR" dirty="0"/>
              <a:t>Δεν έχει όργανο στόχο αλλά τη λειτουργικότητα του ασθενή</a:t>
            </a:r>
          </a:p>
          <a:p>
            <a:r>
              <a:rPr lang="el-GR" dirty="0"/>
              <a:t>Οι άλλες ειδικότητες δίνουν χρόνια στη ζωή του ασθενή η αποκατάσταση δίνει ποιότητα</a:t>
            </a:r>
          </a:p>
        </p:txBody>
      </p:sp>
      <p:sp>
        <p:nvSpPr>
          <p:cNvPr id="7" name="Τίτλος 6"/>
          <p:cNvSpPr>
            <a:spLocks noGrp="1"/>
          </p:cNvSpPr>
          <p:nvPr>
            <p:ph type="title"/>
          </p:nvPr>
        </p:nvSpPr>
        <p:spPr/>
        <p:txBody>
          <a:bodyPr/>
          <a:lstStyle/>
          <a:p>
            <a:r>
              <a:rPr lang="el-GR" i="1" dirty="0">
                <a:solidFill>
                  <a:srgbClr val="7030A0"/>
                </a:solidFill>
              </a:rPr>
              <a:t>Τέλος</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8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61439DC-C3B9-4107-9BCD-EB30E86D5F73}"/>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767CDA13-2A76-460D-A46E-195A9706B083}"/>
              </a:ext>
            </a:extLst>
          </p:cNvPr>
          <p:cNvSpPr txBox="1"/>
          <p:nvPr/>
        </p:nvSpPr>
        <p:spPr>
          <a:xfrm>
            <a:off x="2407024" y="1963270"/>
            <a:ext cx="7893423" cy="707886"/>
          </a:xfrm>
          <a:prstGeom prst="rect">
            <a:avLst/>
          </a:prstGeom>
          <a:noFill/>
        </p:spPr>
        <p:txBody>
          <a:bodyPr wrap="square" rtlCol="0">
            <a:spAutoFit/>
          </a:bodyPr>
          <a:lstStyle/>
          <a:p>
            <a:r>
              <a:rPr lang="el-GR" sz="4000" dirty="0">
                <a:solidFill>
                  <a:srgbClr val="FF0000"/>
                </a:solidFill>
              </a:rPr>
              <a:t>ευχαριστώ</a:t>
            </a:r>
          </a:p>
        </p:txBody>
      </p:sp>
    </p:spTree>
    <p:extLst>
      <p:ext uri="{BB962C8B-B14F-4D97-AF65-F5344CB8AC3E}">
        <p14:creationId xmlns:p14="http://schemas.microsoft.com/office/powerpoint/2010/main" val="148307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9" name="Θέση περιεχομένου 5"/>
          <p:cNvGraphicFramePr>
            <a:graphicFrameLocks noGrp="1"/>
          </p:cNvGraphicFramePr>
          <p:nvPr>
            <p:ph idx="1"/>
            <p:extLst>
              <p:ext uri="{D42A27DB-BD31-4B8C-83A1-F6EECF244321}">
                <p14:modId xmlns:p14="http://schemas.microsoft.com/office/powerpoint/2010/main" val="12821707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Τίτλος 6"/>
          <p:cNvSpPr>
            <a:spLocks noGrp="1"/>
          </p:cNvSpPr>
          <p:nvPr>
            <p:ph type="title"/>
          </p:nvPr>
        </p:nvSpPr>
        <p:spPr>
          <a:xfrm>
            <a:off x="838200" y="365125"/>
            <a:ext cx="10515600" cy="1325563"/>
          </a:xfrm>
        </p:spPr>
        <p:txBody>
          <a:bodyPr>
            <a:normAutofit/>
          </a:bodyPr>
          <a:lstStyle/>
          <a:p>
            <a:r>
              <a:rPr lang="el-GR" i="1" dirty="0">
                <a:solidFill>
                  <a:srgbClr val="7030A0"/>
                </a:solidFill>
              </a:rPr>
              <a:t>Δομές αποκατάστασης</a:t>
            </a:r>
          </a:p>
        </p:txBody>
      </p:sp>
    </p:spTree>
    <p:extLst>
      <p:ext uri="{BB962C8B-B14F-4D97-AF65-F5344CB8AC3E}">
        <p14:creationId xmlns:p14="http://schemas.microsoft.com/office/powerpoint/2010/main" val="1153993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2880" y="0"/>
            <a:ext cx="1547446" cy="752145"/>
          </a:xfrm>
          <a:prstGeom prst="rect">
            <a:avLst/>
          </a:prstGeom>
        </p:spPr>
      </p:pic>
      <p:sp>
        <p:nvSpPr>
          <p:cNvPr id="6" name="Θέση περιεχομένου 5"/>
          <p:cNvSpPr>
            <a:spLocks noGrp="1"/>
          </p:cNvSpPr>
          <p:nvPr>
            <p:ph idx="1"/>
          </p:nvPr>
        </p:nvSpPr>
        <p:spPr>
          <a:xfrm>
            <a:off x="838200" y="1825625"/>
            <a:ext cx="10515600" cy="4351338"/>
          </a:xfrm>
        </p:spPr>
        <p:txBody>
          <a:bodyPr>
            <a:normAutofit fontScale="92500" lnSpcReduction="20000"/>
          </a:bodyPr>
          <a:lstStyle/>
          <a:p>
            <a:r>
              <a:rPr lang="el-GR" dirty="0"/>
              <a:t>Ιστορικό</a:t>
            </a:r>
          </a:p>
          <a:p>
            <a:pPr>
              <a:buFont typeface="Wingdings" panose="05000000000000000000" pitchFamily="2" charset="2"/>
              <a:buChar char="ü"/>
            </a:pPr>
            <a:r>
              <a:rPr lang="el-GR" sz="2400" dirty="0"/>
              <a:t>Προσδιορισμός του ή των προβλημάτων</a:t>
            </a:r>
            <a:endParaRPr lang="en-US" sz="2400" dirty="0"/>
          </a:p>
          <a:p>
            <a:r>
              <a:rPr lang="el-GR" i="1" dirty="0"/>
              <a:t>Λειτουργικό Ιστορικό</a:t>
            </a:r>
          </a:p>
          <a:p>
            <a:pPr>
              <a:buFont typeface="Wingdings" panose="05000000000000000000" pitchFamily="2" charset="2"/>
              <a:buChar char="ü"/>
            </a:pPr>
            <a:r>
              <a:rPr lang="el-GR" sz="2400" i="1" dirty="0"/>
              <a:t>Δραστηριότητες Καθημερινής Ζώης </a:t>
            </a:r>
            <a:endParaRPr lang="en-US" sz="2400" i="1" dirty="0"/>
          </a:p>
          <a:p>
            <a:pPr>
              <a:buFont typeface="Wingdings" panose="05000000000000000000" pitchFamily="2" charset="2"/>
              <a:buChar char="ü"/>
            </a:pPr>
            <a:r>
              <a:rPr lang="el-GR" sz="2400" i="1" dirty="0"/>
              <a:t>Κοινωνικές Δραστηριότητες</a:t>
            </a:r>
            <a:endParaRPr lang="en-US" sz="2400" i="1" dirty="0"/>
          </a:p>
          <a:p>
            <a:pPr>
              <a:buFont typeface="Wingdings" panose="05000000000000000000" pitchFamily="2" charset="2"/>
              <a:buChar char="ü"/>
            </a:pPr>
            <a:r>
              <a:rPr lang="el-GR" sz="2400" i="1" dirty="0"/>
              <a:t>Επαγγελματικές Δραστηριότητες</a:t>
            </a:r>
            <a:endParaRPr lang="en-US" sz="2400" i="1" dirty="0"/>
          </a:p>
          <a:p>
            <a:pPr>
              <a:buFont typeface="Wingdings" panose="05000000000000000000" pitchFamily="2" charset="2"/>
              <a:buChar char="ü"/>
            </a:pPr>
            <a:r>
              <a:rPr lang="el-GR" sz="2400" i="1" dirty="0"/>
              <a:t>Λειτουργικοί Στόχοι</a:t>
            </a:r>
            <a:endParaRPr lang="en-US" sz="2400" i="1" dirty="0"/>
          </a:p>
          <a:p>
            <a:pPr>
              <a:buFont typeface="Wingdings" panose="05000000000000000000" pitchFamily="2" charset="2"/>
              <a:buChar char="ü"/>
            </a:pPr>
            <a:r>
              <a:rPr lang="el-GR" sz="2400" i="1" dirty="0"/>
              <a:t>Ψυχοκοινωνικό Ιστορικό</a:t>
            </a:r>
          </a:p>
          <a:p>
            <a:r>
              <a:rPr lang="el-GR" dirty="0"/>
              <a:t>Ατομικό αναμνηστικό</a:t>
            </a:r>
          </a:p>
          <a:p>
            <a:r>
              <a:rPr lang="el-GR" dirty="0"/>
              <a:t>Οικογενειακό</a:t>
            </a:r>
          </a:p>
          <a:p>
            <a:r>
              <a:rPr lang="el-GR" dirty="0"/>
              <a:t>Φάρμακα Αλλεργίες</a:t>
            </a:r>
          </a:p>
        </p:txBody>
      </p:sp>
      <p:sp>
        <p:nvSpPr>
          <p:cNvPr id="7" name="Τίτλος 6"/>
          <p:cNvSpPr>
            <a:spLocks noGrp="1"/>
          </p:cNvSpPr>
          <p:nvPr>
            <p:ph type="title"/>
          </p:nvPr>
        </p:nvSpPr>
        <p:spPr>
          <a:xfrm>
            <a:off x="1219200" y="365125"/>
            <a:ext cx="10134600" cy="1325563"/>
          </a:xfrm>
        </p:spPr>
        <p:txBody>
          <a:bodyPr/>
          <a:lstStyle/>
          <a:p>
            <a:r>
              <a:rPr lang="el-GR" i="1" dirty="0">
                <a:solidFill>
                  <a:srgbClr val="7030A0"/>
                </a:solidFill>
              </a:rPr>
              <a:t>Η Φυσιατρική Προσέγγιση</a:t>
            </a:r>
          </a:p>
        </p:txBody>
      </p:sp>
      <p:pic>
        <p:nvPicPr>
          <p:cNvPr id="1026" name="Picture 2" descr="Αρχικ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83" y="5984855"/>
            <a:ext cx="886442" cy="873145"/>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A33C8557-CE4E-4E95-9A30-1C533CA818A2}"/>
              </a:ext>
            </a:extLst>
          </p:cNvPr>
          <p:cNvPicPr>
            <a:picLocks noChangeAspect="1"/>
          </p:cNvPicPr>
          <p:nvPr/>
        </p:nvPicPr>
        <p:blipFill>
          <a:blip r:embed="rId4"/>
          <a:stretch>
            <a:fillRect/>
          </a:stretch>
        </p:blipFill>
        <p:spPr>
          <a:xfrm>
            <a:off x="7342325" y="2055813"/>
            <a:ext cx="2543175" cy="1790700"/>
          </a:xfrm>
          <a:prstGeom prst="rect">
            <a:avLst/>
          </a:prstGeom>
        </p:spPr>
      </p:pic>
    </p:spTree>
    <p:extLst>
      <p:ext uri="{BB962C8B-B14F-4D97-AF65-F5344CB8AC3E}">
        <p14:creationId xmlns:p14="http://schemas.microsoft.com/office/powerpoint/2010/main" val="18832454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1550</TotalTime>
  <Words>2488</Words>
  <Application>Microsoft Office PowerPoint</Application>
  <PresentationFormat>Widescreen</PresentationFormat>
  <Paragraphs>516</Paragraphs>
  <Slides>71</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Calibri</vt:lpstr>
      <vt:lpstr>Calibri Light</vt:lpstr>
      <vt:lpstr>Wingdings</vt:lpstr>
      <vt:lpstr>Θέμα του Office</vt:lpstr>
      <vt:lpstr>PowerPoint Presentation</vt:lpstr>
      <vt:lpstr>Τι είναι η Φυσική Ιατρική και Αποκατάσταση</vt:lpstr>
      <vt:lpstr>Τι σημαίνει αποκατάσταση</vt:lpstr>
      <vt:lpstr>Ορισμοί</vt:lpstr>
      <vt:lpstr>PowerPoint Presentation</vt:lpstr>
      <vt:lpstr>Πως λειτουργεί η ομάδα</vt:lpstr>
      <vt:lpstr>Που στοχεύει η αποκατάσταση</vt:lpstr>
      <vt:lpstr>Δομές αποκατάστασης</vt:lpstr>
      <vt:lpstr>Η Φυσιατρική Προσέγγιση</vt:lpstr>
      <vt:lpstr>Η Φυσιατρική Προσέγγιση</vt:lpstr>
      <vt:lpstr>Ειδικές κλίμακες </vt:lpstr>
      <vt:lpstr>Ειδικές κλίμακες </vt:lpstr>
      <vt:lpstr>Λειτουργική Εκτίμηση</vt:lpstr>
      <vt:lpstr>Τεχνολογία στην εκτίμηση και διάγνωση </vt:lpstr>
      <vt:lpstr>Θεραπευτικές παρεμβάσεις</vt:lpstr>
      <vt:lpstr>Τεχνολογία και Θεραπεία</vt:lpstr>
      <vt:lpstr>Κλινικά μονοπάτια ιατρικής αποκατάστασης:  Κρανιοεγκεφαλική Κάκωση</vt:lpstr>
      <vt:lpstr>Εκτίμηση της σοβαρότητα </vt:lpstr>
      <vt:lpstr>PowerPoint Presentation</vt:lpstr>
      <vt:lpstr>Κλίμακες μέτρησης της  έκβασης </vt:lpstr>
      <vt:lpstr>Διάρκεια βελτίωσης</vt:lpstr>
      <vt:lpstr>Μηχανισμοί ανάρρωσης</vt:lpstr>
      <vt:lpstr>Αποτελέσματα της ΚΕΚ: Τύποι απωλειών</vt:lpstr>
      <vt:lpstr>PowerPoint Presentation</vt:lpstr>
      <vt:lpstr>Σωματικές Βλάβες</vt:lpstr>
      <vt:lpstr>Σωματικές Βλάβες</vt:lpstr>
      <vt:lpstr>Κλίμακες μέτρησης του Αλγους</vt:lpstr>
      <vt:lpstr>Σωματικές Βλάβες</vt:lpstr>
      <vt:lpstr>Κλίμακες μέτρησης της ισορροπίας</vt:lpstr>
      <vt:lpstr>PowerPoint Presentation</vt:lpstr>
      <vt:lpstr>Δραστηριότητες Καθημερινής Ζωής</vt:lpstr>
      <vt:lpstr>Επιπλοκές</vt:lpstr>
      <vt:lpstr>Επιπλοκές</vt:lpstr>
      <vt:lpstr>Επιπλοκές</vt:lpstr>
      <vt:lpstr>9. Ενδοκρινικές διαταραχες</vt:lpstr>
      <vt:lpstr>Ήπια ΚΕΚ </vt:lpstr>
      <vt:lpstr>Κώμα και φυτική κατάσταση</vt:lpstr>
      <vt:lpstr>Κοινωνικά και Συμπεριφορικά ελλείμματα</vt:lpstr>
      <vt:lpstr>Σπαστικότητα</vt:lpstr>
      <vt:lpstr>Ορισμός</vt:lpstr>
      <vt:lpstr>PowerPoint Presentation</vt:lpstr>
      <vt:lpstr>Κλινική εκτίμηση της σπαστικότητας</vt:lpstr>
      <vt:lpstr>Θετική ή Αρνητική </vt:lpstr>
      <vt:lpstr>PowerPoint Presentation</vt:lpstr>
      <vt:lpstr>Modified Asworth</vt:lpstr>
      <vt:lpstr>Μέθοδοι εκτίμησης</vt:lpstr>
      <vt:lpstr>Διαχείριση της σπαστικότητας</vt:lpstr>
      <vt:lpstr>1ο Σκαλοπάτι Αιτίες που αυξάνουν τον μυϊκό τόνο </vt:lpstr>
      <vt:lpstr>2ο Σκαλοπάτι </vt:lpstr>
      <vt:lpstr>3ο Σκαλοπάτι Φυσικά μέσα</vt:lpstr>
      <vt:lpstr>4ο Σκαλοπάτι Φαρμακευτική αγωγή</vt:lpstr>
      <vt:lpstr>PowerPoint Presentation</vt:lpstr>
      <vt:lpstr>PowerPoint Presentation</vt:lpstr>
      <vt:lpstr>5ο Σκαλοπάτι Έγχυση τοξίνης της Αλλαντίασης</vt:lpstr>
      <vt:lpstr> 6ο Σκαλοπάτι Ενδοραχιαία έγχυση μπακλοφένης  </vt:lpstr>
      <vt:lpstr>7ο Σκαλοπάτι Χειρουργικές επεμβάσεις</vt:lpstr>
      <vt:lpstr>Κακώσεις Νωτιαίου Μυελού</vt:lpstr>
      <vt:lpstr>Εισαγωγή</vt:lpstr>
      <vt:lpstr>Επίπεδο Βλάβης</vt:lpstr>
      <vt:lpstr>Με βάση την ASIA</vt:lpstr>
      <vt:lpstr>Κλινικά Σύνδρομα</vt:lpstr>
      <vt:lpstr>Central Cord</vt:lpstr>
      <vt:lpstr>Brown-Sequard</vt:lpstr>
      <vt:lpstr>Anterior Cord</vt:lpstr>
      <vt:lpstr>Νωτιαίο Σοκ</vt:lpstr>
      <vt:lpstr>PowerPoint Presentation</vt:lpstr>
      <vt:lpstr>Δυσαυτονομία ή αυτόνομη Δυσαντανακλαστικότητα, Κλινικές εκδηλώσεις</vt:lpstr>
      <vt:lpstr>PowerPoint Presentation</vt:lpstr>
      <vt:lpstr>Λειτουργική Αποκατάσταση ανάλογα με το επίπεδο της βλάβης</vt:lpstr>
      <vt:lpstr>Τέλος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eleftheria antoniadou</dc:creator>
  <cp:lastModifiedBy>ANDREAS PANAGOPOULOS</cp:lastModifiedBy>
  <cp:revision>36</cp:revision>
  <dcterms:created xsi:type="dcterms:W3CDTF">2017-03-12T11:15:47Z</dcterms:created>
  <dcterms:modified xsi:type="dcterms:W3CDTF">2020-02-13T09:57:30Z</dcterms:modified>
</cp:coreProperties>
</file>