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56" r:id="rId2"/>
    <p:sldId id="258" r:id="rId3"/>
    <p:sldId id="259" r:id="rId4"/>
    <p:sldId id="260" r:id="rId5"/>
    <p:sldId id="261" r:id="rId6"/>
    <p:sldId id="262" r:id="rId7"/>
    <p:sldId id="263" r:id="rId8"/>
    <p:sldId id="257" r:id="rId9"/>
    <p:sldId id="264" r:id="rId10"/>
    <p:sldId id="265" r:id="rId11"/>
    <p:sldId id="266" r:id="rId12"/>
    <p:sldId id="282" r:id="rId13"/>
    <p:sldId id="267" r:id="rId14"/>
    <p:sldId id="268" r:id="rId15"/>
    <p:sldId id="269" r:id="rId16"/>
    <p:sldId id="275" r:id="rId17"/>
    <p:sldId id="271" r:id="rId18"/>
    <p:sldId id="272" r:id="rId19"/>
    <p:sldId id="273" r:id="rId20"/>
    <p:sldId id="274" r:id="rId21"/>
    <p:sldId id="276" r:id="rId22"/>
    <p:sldId id="288" r:id="rId23"/>
    <p:sldId id="277" r:id="rId24"/>
    <p:sldId id="278" r:id="rId25"/>
    <p:sldId id="279" r:id="rId26"/>
    <p:sldId id="280" r:id="rId27"/>
    <p:sldId id="281" r:id="rId28"/>
    <p:sldId id="283" r:id="rId29"/>
    <p:sldId id="284" r:id="rId30"/>
    <p:sldId id="285" r:id="rId31"/>
    <p:sldId id="286" r:id="rId32"/>
    <p:sldId id="287" r:id="rId33"/>
    <p:sldId id="289"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83" autoAdjust="0"/>
    <p:restoredTop sz="94660"/>
  </p:normalViewPr>
  <p:slideViewPr>
    <p:cSldViewPr snapToGrid="0">
      <p:cViewPr varScale="1">
        <p:scale>
          <a:sx n="88" d="100"/>
          <a:sy n="88" d="100"/>
        </p:scale>
        <p:origin x="-283" y="-77"/>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pPr/>
              <a:t>2/22/2023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pPr/>
              <a:t>2/22/2023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pPr/>
              <a:t>2/22/2023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pPr/>
              <a:t>2/22/2023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pPr/>
              <a:t>2/22/2023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pPr/>
              <a:t>2/22/2023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pPr/>
              <a:t>2/22/2023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pPr/>
              <a:t>2/22/2023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pPr/>
              <a:t>2/22/2023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pPr/>
              <a:t>2/22/2023</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pPr/>
              <a:t>2/22/2023</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pPr/>
              <a:t>2/22/2023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l-GR" dirty="0" err="1" smtClean="0"/>
              <a:t>Σχεδιασμοσ</a:t>
            </a:r>
            <a:r>
              <a:rPr lang="el-GR" dirty="0" smtClean="0"/>
              <a:t> και </a:t>
            </a:r>
            <a:r>
              <a:rPr lang="el-GR" dirty="0" err="1" smtClean="0"/>
              <a:t>αξιολογηση</a:t>
            </a:r>
            <a:r>
              <a:rPr lang="el-GR" dirty="0" smtClean="0"/>
              <a:t> </a:t>
            </a:r>
            <a:r>
              <a:rPr lang="el-GR" dirty="0" err="1" smtClean="0"/>
              <a:t>εκπαιδευτικων</a:t>
            </a:r>
            <a:r>
              <a:rPr lang="el-GR" dirty="0" smtClean="0"/>
              <a:t> </a:t>
            </a:r>
            <a:r>
              <a:rPr lang="el-GR" dirty="0" err="1" smtClean="0"/>
              <a:t>προγραμματων</a:t>
            </a:r>
            <a:r>
              <a:rPr lang="en-US" dirty="0" smtClean="0"/>
              <a:t/>
            </a:r>
            <a:br>
              <a:rPr lang="en-US" dirty="0" smtClean="0"/>
            </a:br>
            <a:r>
              <a:rPr lang="el-GR" dirty="0" smtClean="0"/>
              <a:t>(</a:t>
            </a:r>
            <a:r>
              <a:rPr lang="en-US" dirty="0" err="1" smtClean="0"/>
              <a:t>Mus</a:t>
            </a:r>
            <a:r>
              <a:rPr lang="en-US" dirty="0" smtClean="0"/>
              <a:t> 607)</a:t>
            </a:r>
            <a:endParaRPr lang="en-US" dirty="0"/>
          </a:p>
        </p:txBody>
      </p:sp>
      <p:sp>
        <p:nvSpPr>
          <p:cNvPr id="3" name="Subtitle 2"/>
          <p:cNvSpPr>
            <a:spLocks noGrp="1"/>
          </p:cNvSpPr>
          <p:nvPr>
            <p:ph type="subTitle" idx="1"/>
          </p:nvPr>
        </p:nvSpPr>
        <p:spPr/>
        <p:txBody>
          <a:bodyPr/>
          <a:lstStyle/>
          <a:p>
            <a:r>
              <a:rPr lang="el-GR" dirty="0" smtClean="0"/>
              <a:t>ΚΑΡΑΝΙΚΟΛΑ ΖΩΗ</a:t>
            </a:r>
          </a:p>
          <a:p>
            <a:r>
              <a:rPr lang="el-GR" dirty="0" smtClean="0"/>
              <a:t>ΤΜΗΜΑ ΙΣΤΟΡΙΑΣ-ΑΡΧΑΙΟΛΟΓΙΑΣ </a:t>
            </a:r>
            <a:endParaRPr lang="en-US" dirty="0"/>
          </a:p>
        </p:txBody>
      </p:sp>
    </p:spTree>
    <p:extLst>
      <p:ext uri="{BB962C8B-B14F-4D97-AF65-F5344CB8AC3E}">
        <p14:creationId xmlns="" xmlns:p14="http://schemas.microsoft.com/office/powerpoint/2010/main" val="1194440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70751" y="481613"/>
            <a:ext cx="7729728" cy="1188720"/>
          </a:xfrm>
        </p:spPr>
        <p:txBody>
          <a:bodyPr/>
          <a:lstStyle/>
          <a:p>
            <a:r>
              <a:rPr lang="el-GR" dirty="0" err="1" smtClean="0"/>
              <a:t>Συναφεισ</a:t>
            </a:r>
            <a:r>
              <a:rPr lang="el-GR" dirty="0" smtClean="0"/>
              <a:t> </a:t>
            </a:r>
            <a:r>
              <a:rPr lang="el-GR" dirty="0" err="1" smtClean="0"/>
              <a:t>οροι</a:t>
            </a:r>
            <a:endParaRPr lang="el-GR" dirty="0"/>
          </a:p>
        </p:txBody>
      </p:sp>
      <p:sp>
        <p:nvSpPr>
          <p:cNvPr id="3" name="2 - Θέση περιεχομένου"/>
          <p:cNvSpPr>
            <a:spLocks noGrp="1"/>
          </p:cNvSpPr>
          <p:nvPr>
            <p:ph idx="1"/>
          </p:nvPr>
        </p:nvSpPr>
        <p:spPr>
          <a:xfrm>
            <a:off x="1345721" y="1966823"/>
            <a:ext cx="9420045" cy="4278701"/>
          </a:xfrm>
        </p:spPr>
        <p:txBody>
          <a:bodyPr>
            <a:normAutofit/>
          </a:bodyPr>
          <a:lstStyle/>
          <a:p>
            <a:pPr algn="just">
              <a:buNone/>
            </a:pPr>
            <a:r>
              <a:rPr lang="el-GR" sz="2800" b="1" dirty="0" smtClean="0"/>
              <a:t>Δια βίου μάθηση (</a:t>
            </a:r>
            <a:r>
              <a:rPr lang="el-GR" sz="2800" b="1" dirty="0" err="1" smtClean="0"/>
              <a:t>Life</a:t>
            </a:r>
            <a:r>
              <a:rPr lang="el-GR" sz="2800" b="1" dirty="0" smtClean="0"/>
              <a:t> </a:t>
            </a:r>
            <a:r>
              <a:rPr lang="el-GR" sz="2800" b="1" dirty="0" err="1" smtClean="0"/>
              <a:t>Long</a:t>
            </a:r>
            <a:r>
              <a:rPr lang="el-GR" sz="2800" b="1" dirty="0" smtClean="0"/>
              <a:t> </a:t>
            </a:r>
            <a:r>
              <a:rPr lang="el-GR" sz="2800" b="1" dirty="0" err="1" smtClean="0"/>
              <a:t>Learning</a:t>
            </a:r>
            <a:r>
              <a:rPr lang="el-GR" sz="2800" b="1" dirty="0" smtClean="0"/>
              <a:t>)</a:t>
            </a:r>
            <a:endParaRPr lang="el-GR" sz="2800" dirty="0" smtClean="0"/>
          </a:p>
          <a:p>
            <a:pPr algn="just"/>
            <a:r>
              <a:rPr lang="el-GR" sz="2400" dirty="0" smtClean="0"/>
              <a:t>Όλες οι μορφές μαθησιακών δραστηριοτήτων στη διάρκεια της ζωής του ανθρώπου,  που αποσκοπούν στην απόκτηση ή την ανάπτυξη γνώσεων, δεξιοτήτων και ικανοτήτων, οι οποίες συμβάλλουν στη διαμόρφωση μιας ολοκληρωμένης προσωπικότητας, στην επαγγελματική ένταξη και εξέλιξη του ατόμου, στην κοινωνική συνοχή, στην ανάπτυξη της ικανότητας ενεργού συμμετοχής στα κοινά και στην κοινωνική, οικονομική και πολιτιστική ανάπτυξη. Περιλαμβάνει την τυπική εκπαίδευση, τη μη τυπική εκπαίδευση και την άτυπη μάθηση. (Ν. 3879/2010, αρ. 2)</a:t>
            </a:r>
          </a:p>
          <a:p>
            <a:endParaRPr lang="el-G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205257" y="412601"/>
            <a:ext cx="7729728" cy="1188720"/>
          </a:xfrm>
        </p:spPr>
        <p:txBody>
          <a:bodyPr/>
          <a:lstStyle/>
          <a:p>
            <a:r>
              <a:rPr lang="el-GR" dirty="0" smtClean="0"/>
              <a:t>ΣΥΝΑΦΕΙΣ ΟΡΟΙ</a:t>
            </a:r>
            <a:endParaRPr lang="el-GR" dirty="0"/>
          </a:p>
        </p:txBody>
      </p:sp>
      <p:sp>
        <p:nvSpPr>
          <p:cNvPr id="3" name="2 - Θέση περιεχομένου"/>
          <p:cNvSpPr>
            <a:spLocks noGrp="1"/>
          </p:cNvSpPr>
          <p:nvPr>
            <p:ph idx="1"/>
          </p:nvPr>
        </p:nvSpPr>
        <p:spPr>
          <a:xfrm>
            <a:off x="1147312" y="1923691"/>
            <a:ext cx="9609827" cy="4813539"/>
          </a:xfrm>
        </p:spPr>
        <p:txBody>
          <a:bodyPr>
            <a:normAutofit/>
          </a:bodyPr>
          <a:lstStyle/>
          <a:p>
            <a:pPr>
              <a:buNone/>
            </a:pPr>
            <a:r>
              <a:rPr lang="el-GR" sz="2800" b="1" dirty="0" smtClean="0"/>
              <a:t>Επαγγελματική κατάρτιση</a:t>
            </a:r>
            <a:endParaRPr lang="el-GR" sz="2800" dirty="0" smtClean="0"/>
          </a:p>
          <a:p>
            <a:pPr algn="just"/>
            <a:r>
              <a:rPr lang="el-GR" sz="3200" dirty="0" smtClean="0"/>
              <a:t>Εστιάζει στην άμεση ανταπόκριση στις ανάγκες της αγοράς εργασίας ενισχύοντας τις προοπτικές απασχόλησης. </a:t>
            </a:r>
          </a:p>
          <a:p>
            <a:pPr algn="just"/>
            <a:r>
              <a:rPr lang="el-GR" sz="3200" dirty="0" smtClean="0"/>
              <a:t>Η Επαγγελματική Κατάρτιση διαχωρίζεται στην  </a:t>
            </a:r>
            <a:r>
              <a:rPr lang="el-GR" sz="3200" b="1" dirty="0" smtClean="0"/>
              <a:t>Αρχική</a:t>
            </a:r>
            <a:r>
              <a:rPr lang="el-GR" sz="3200" dirty="0" smtClean="0"/>
              <a:t> Επαγγελματική Κατάρτιση και στη </a:t>
            </a:r>
            <a:r>
              <a:rPr lang="el-GR" sz="3200" b="1" dirty="0" smtClean="0"/>
              <a:t>Συνεχιζόμενη</a:t>
            </a:r>
            <a:r>
              <a:rPr lang="el-GR" sz="3200" dirty="0" smtClean="0"/>
              <a:t> Επαγγελματική Κατάρτιση.</a:t>
            </a:r>
          </a:p>
          <a:p>
            <a:endParaRPr lang="el-GR" dirty="0" smtClean="0"/>
          </a:p>
          <a:p>
            <a:endParaRPr lang="el-G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70751" y="395349"/>
            <a:ext cx="7729728" cy="1188720"/>
          </a:xfrm>
        </p:spPr>
        <p:txBody>
          <a:bodyPr/>
          <a:lstStyle/>
          <a:p>
            <a:r>
              <a:rPr lang="el-GR" dirty="0" smtClean="0"/>
              <a:t>ΣΥΝΑΦΕΙΣ ΟΡΟΙ</a:t>
            </a:r>
            <a:endParaRPr lang="el-GR" dirty="0"/>
          </a:p>
        </p:txBody>
      </p:sp>
      <p:sp>
        <p:nvSpPr>
          <p:cNvPr id="3" name="2 - Θέση περιεχομένου"/>
          <p:cNvSpPr>
            <a:spLocks noGrp="1"/>
          </p:cNvSpPr>
          <p:nvPr>
            <p:ph idx="1"/>
          </p:nvPr>
        </p:nvSpPr>
        <p:spPr>
          <a:xfrm>
            <a:off x="1250830" y="2104846"/>
            <a:ext cx="9411419" cy="4201064"/>
          </a:xfrm>
        </p:spPr>
        <p:txBody>
          <a:bodyPr>
            <a:normAutofit lnSpcReduction="10000"/>
          </a:bodyPr>
          <a:lstStyle/>
          <a:p>
            <a:pPr>
              <a:buNone/>
            </a:pPr>
            <a:r>
              <a:rPr lang="el-GR" sz="2600" b="1" dirty="0" smtClean="0"/>
              <a:t>Αρχική επαγγελματική εκπαίδευση &amp; κατάρτιση</a:t>
            </a:r>
            <a:endParaRPr lang="el-GR" sz="2600" dirty="0" smtClean="0"/>
          </a:p>
          <a:p>
            <a:pPr algn="just"/>
            <a:r>
              <a:rPr lang="el-GR" sz="2400" dirty="0" smtClean="0"/>
              <a:t>Είναι η γενική ή επαγγελματική εκπαίδευση και κατάρτιση που παρέχεται στο πλαίσιο του συστήματος αρχικής εκπαίδευσης, συνήθως πριν από την έναρξη της επαγγελματικής ζωής. </a:t>
            </a:r>
          </a:p>
          <a:p>
            <a:pPr algn="just"/>
            <a:r>
              <a:rPr lang="el-GR" sz="2400" dirty="0" smtClean="0"/>
              <a:t>Στην αρχική κατάρτιση εμπίπτουν και ορισμένες περιπτώσεις κατάρτισης μετά την έναρξη της επαγγελματικής ζωής (π.χ. </a:t>
            </a:r>
            <a:r>
              <a:rPr lang="el-GR" sz="2400" dirty="0" err="1" smtClean="0"/>
              <a:t>επανακατάρτιση</a:t>
            </a:r>
            <a:r>
              <a:rPr lang="el-GR" sz="2400" dirty="0" smtClean="0"/>
              <a:t>). </a:t>
            </a:r>
          </a:p>
          <a:p>
            <a:pPr algn="just"/>
            <a:r>
              <a:rPr lang="el-GR" sz="2400" dirty="0" smtClean="0"/>
              <a:t>Η αρχική εκπαίδευση και κατάρτιση μπορεί να πραγματοποιηθεί σε οποιοδήποτε επίπεδο της γενικής ή της επαγγελματικής εκπαιδευτικής (είτε πρόκειται για πλήρη φοίτηση σε σχολή είτε για εναλλασσόμενη κατάρτιση) πορείας ή μαθητείας (</a:t>
            </a:r>
            <a:r>
              <a:rPr lang="el-GR" sz="2400" dirty="0" err="1" smtClean="0"/>
              <a:t>Cedefop</a:t>
            </a:r>
            <a:r>
              <a:rPr lang="el-GR" sz="2400" dirty="0" smtClean="0"/>
              <a:t>, 2008).</a:t>
            </a:r>
          </a:p>
          <a:p>
            <a:endParaRPr lang="el-G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56683" y="447107"/>
            <a:ext cx="7729728" cy="1188720"/>
          </a:xfrm>
        </p:spPr>
        <p:txBody>
          <a:bodyPr/>
          <a:lstStyle/>
          <a:p>
            <a:r>
              <a:rPr lang="el-GR" dirty="0" smtClean="0"/>
              <a:t>ΣΥΝΑΦΕΙΣ ΟΡΟΙ</a:t>
            </a:r>
            <a:endParaRPr lang="el-GR" dirty="0"/>
          </a:p>
        </p:txBody>
      </p:sp>
      <p:sp>
        <p:nvSpPr>
          <p:cNvPr id="3" name="2 - Θέση περιεχομένου"/>
          <p:cNvSpPr>
            <a:spLocks noGrp="1"/>
          </p:cNvSpPr>
          <p:nvPr>
            <p:ph idx="1"/>
          </p:nvPr>
        </p:nvSpPr>
        <p:spPr>
          <a:xfrm>
            <a:off x="1017917" y="2009955"/>
            <a:ext cx="10187796" cy="4339087"/>
          </a:xfrm>
        </p:spPr>
        <p:txBody>
          <a:bodyPr>
            <a:normAutofit lnSpcReduction="10000"/>
          </a:bodyPr>
          <a:lstStyle/>
          <a:p>
            <a:pPr>
              <a:buNone/>
            </a:pPr>
            <a:r>
              <a:rPr lang="el-GR" sz="2400" b="1" dirty="0" smtClean="0"/>
              <a:t>Συνεχιζόμενη επαγγελματική εκπαίδευση &amp; κατάρτιση </a:t>
            </a:r>
            <a:endParaRPr lang="el-GR" sz="2400" dirty="0" smtClean="0"/>
          </a:p>
          <a:p>
            <a:pPr algn="just"/>
            <a:r>
              <a:rPr lang="el-GR" sz="2400" dirty="0" smtClean="0"/>
              <a:t>Εκπαίδευση ή κατάρτιση που πραγματοποιείται μετά την Αρχική Εκπαίδευση ή την ένταξη στην εργασία και η οποία αποσκοπεί στη βελτίωση ή την αναβάθμιση γνώσεων ή/και ικανοτήτων, στην απόκτηση νέων δεξιοτήτων για την αλλαγή καριέρας ή την </a:t>
            </a:r>
            <a:r>
              <a:rPr lang="el-GR" sz="2400" dirty="0" err="1" smtClean="0"/>
              <a:t>επανακατάρτιση</a:t>
            </a:r>
            <a:r>
              <a:rPr lang="el-GR" sz="2400" dirty="0" smtClean="0"/>
              <a:t> και στη συνέχιση της προσωπικής ή επαγγελματικής ανάπτυξης. </a:t>
            </a:r>
            <a:endParaRPr lang="en-US" sz="2400" dirty="0" smtClean="0"/>
          </a:p>
          <a:p>
            <a:pPr algn="just"/>
            <a:r>
              <a:rPr lang="el-GR" sz="2400" dirty="0" smtClean="0"/>
              <a:t>H συνεχιζόμενη εκπαίδευση και κατάρτιση είναι μέρος της δια βίου μάθησης και μπορεί να περιλαμβάνει οποιοδήποτε είδος εκπαίδευσης (γενική, εξειδικευμένη ή επαγγελματική, τυπική ή μη τυπική, κτλ.). </a:t>
            </a:r>
          </a:p>
          <a:p>
            <a:pPr algn="just"/>
            <a:r>
              <a:rPr lang="el-GR" sz="2400" dirty="0" smtClean="0"/>
              <a:t>Είναι ουσιώδους σημασίας για την </a:t>
            </a:r>
            <a:r>
              <a:rPr lang="el-GR" sz="2400" dirty="0" err="1" smtClean="0"/>
              <a:t>απασχολησιμότητα</a:t>
            </a:r>
            <a:r>
              <a:rPr lang="el-GR" sz="2400" dirty="0" smtClean="0"/>
              <a:t> των ατόμων. (</a:t>
            </a:r>
            <a:r>
              <a:rPr lang="el-GR" sz="2400" dirty="0" err="1" smtClean="0"/>
              <a:t>Cedefop</a:t>
            </a:r>
            <a:r>
              <a:rPr lang="el-GR" sz="2400" dirty="0" smtClean="0"/>
              <a:t>, 2004)</a:t>
            </a:r>
            <a:r>
              <a:rPr lang="en-US" sz="2400" dirty="0" smtClean="0"/>
              <a:t>.</a:t>
            </a:r>
            <a:endParaRPr lang="el-GR" sz="2400" dirty="0" smtClean="0"/>
          </a:p>
          <a:p>
            <a:pPr algn="just"/>
            <a:endParaRPr lang="el-GR"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62124" y="611009"/>
            <a:ext cx="7729728" cy="1188720"/>
          </a:xfrm>
        </p:spPr>
        <p:txBody>
          <a:bodyPr/>
          <a:lstStyle/>
          <a:p>
            <a:r>
              <a:rPr lang="el-GR" dirty="0" smtClean="0"/>
              <a:t>ΣΥΝΑΦΕΙΣ ΟΡΟΙ</a:t>
            </a:r>
            <a:endParaRPr lang="el-GR" dirty="0"/>
          </a:p>
        </p:txBody>
      </p:sp>
      <p:sp>
        <p:nvSpPr>
          <p:cNvPr id="3" name="2 - Θέση περιεχομένου"/>
          <p:cNvSpPr>
            <a:spLocks noGrp="1"/>
          </p:cNvSpPr>
          <p:nvPr>
            <p:ph idx="1"/>
          </p:nvPr>
        </p:nvSpPr>
        <p:spPr>
          <a:xfrm>
            <a:off x="759126" y="2061713"/>
            <a:ext cx="9721968" cy="4313208"/>
          </a:xfrm>
        </p:spPr>
        <p:txBody>
          <a:bodyPr>
            <a:normAutofit/>
          </a:bodyPr>
          <a:lstStyle/>
          <a:p>
            <a:pPr>
              <a:buNone/>
            </a:pPr>
            <a:r>
              <a:rPr lang="el-GR" sz="2400" b="1" dirty="0" smtClean="0"/>
              <a:t>Γενική εκπαίδευση ενηλίκων</a:t>
            </a:r>
            <a:endParaRPr lang="el-GR" sz="2400" dirty="0" smtClean="0"/>
          </a:p>
          <a:p>
            <a:r>
              <a:rPr lang="el-GR" sz="2000" dirty="0" smtClean="0"/>
              <a:t>Περιλαμβάνει όλες τις οργανωμένες μαθησιακές δραστηριότητες που απευθύνονται σε ενηλίκους και στοχεύουν στον εμπλουτισμό γνώσεων, στην ανάπτυξη και βελτίωση ικανοτήτων και δεξιοτήτων, στην ανάπτυξη της προσωπικότητας του ατόμου και της ιδιότητας του ενεργού πολίτη, καθώς και στην άμβλυνση των μορφωτικών και κοινωνικών ανισοτήτων. Παρέχεται από φορείς της τυπικής εκπαίδευσης και από φορείς της μη τυπικής εκπαίδευσης (Ν. 3879/2010, αρ. 2)</a:t>
            </a:r>
          </a:p>
          <a:p>
            <a:pPr>
              <a:buNone/>
            </a:pPr>
            <a:r>
              <a:rPr lang="el-GR" sz="2000" dirty="0" smtClean="0"/>
              <a:t> </a:t>
            </a:r>
            <a:r>
              <a:rPr lang="el-GR" sz="2400" b="1" dirty="0" smtClean="0"/>
              <a:t>Δια βίου συμβουλευτική</a:t>
            </a:r>
            <a:endParaRPr lang="el-GR" sz="2000" dirty="0" smtClean="0"/>
          </a:p>
          <a:p>
            <a:r>
              <a:rPr lang="el-GR" sz="2000" dirty="0" smtClean="0"/>
              <a:t>Η επιστημονική βοήθεια, στήριξη και ενδυνάμωση που παρέχεται στα άτομα στο πλαίσιο της δια βίου μάθησης, έτσι ώστε να προσδιορίζουν και να επιτυγχάνουν τους προσωπικούς και τους επαγγελματικούς στόχους τους. (Ν. 3879/2010, αρ. 2)</a:t>
            </a:r>
          </a:p>
          <a:p>
            <a:endParaRPr lang="el-G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01740" y="524744"/>
            <a:ext cx="7729728" cy="1188720"/>
          </a:xfrm>
        </p:spPr>
        <p:txBody>
          <a:bodyPr/>
          <a:lstStyle/>
          <a:p>
            <a:r>
              <a:rPr lang="el-GR" dirty="0" smtClean="0"/>
              <a:t>ΣΥΝΑΦΕΙΣ ΟΡΟΙ</a:t>
            </a:r>
            <a:endParaRPr lang="el-GR" dirty="0"/>
          </a:p>
        </p:txBody>
      </p:sp>
      <p:sp>
        <p:nvSpPr>
          <p:cNvPr id="3" name="2 - Θέση περιεχομένου"/>
          <p:cNvSpPr>
            <a:spLocks noGrp="1"/>
          </p:cNvSpPr>
          <p:nvPr>
            <p:ph idx="1"/>
          </p:nvPr>
        </p:nvSpPr>
        <p:spPr>
          <a:xfrm>
            <a:off x="862642" y="1923691"/>
            <a:ext cx="9885871" cy="4278701"/>
          </a:xfrm>
        </p:spPr>
        <p:txBody>
          <a:bodyPr>
            <a:noAutofit/>
          </a:bodyPr>
          <a:lstStyle/>
          <a:p>
            <a:pPr>
              <a:buNone/>
            </a:pPr>
            <a:r>
              <a:rPr lang="el-GR" sz="2800" b="1" dirty="0" smtClean="0"/>
              <a:t>Επιμόρφωση</a:t>
            </a:r>
          </a:p>
          <a:p>
            <a:pPr algn="just"/>
            <a:r>
              <a:rPr lang="el-GR" sz="2800" dirty="0" smtClean="0"/>
              <a:t>Το σύνολο των δραστηριοτήτων και διαδικασιών που συνδέονται με τη σύλληψη, τον σχεδιασμό και την εφαρμογή ειδικών προγραμμάτων, που έχουν ως πρωταρχικό σκοπό τον εμπλουτισμό, την αναβάθμιση και την περαιτέρω ανάπτυξη των ακαδημαϊκών – θεωρητικών ή πρακτικών επαγγελματικών και προσωπικών ενδιαφερόντων, ικανοτήτων, γνώσεων και δεξιοτήτων (</a:t>
            </a:r>
            <a:r>
              <a:rPr lang="el-GR" sz="2800" dirty="0" err="1" smtClean="0"/>
              <a:t>Μαυρογιώργος</a:t>
            </a:r>
            <a:r>
              <a:rPr lang="el-GR" sz="2800" dirty="0" smtClean="0"/>
              <a:t>, 1999).</a:t>
            </a:r>
          </a:p>
          <a:p>
            <a:pPr algn="just">
              <a:buNone/>
            </a:pPr>
            <a:r>
              <a:rPr lang="el-GR" sz="2800" dirty="0" smtClean="0"/>
              <a:t> </a:t>
            </a:r>
          </a:p>
          <a:p>
            <a:endParaRPr lang="el-GR" sz="1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10366" y="386722"/>
            <a:ext cx="7729728" cy="1188720"/>
          </a:xfrm>
        </p:spPr>
        <p:txBody>
          <a:bodyPr/>
          <a:lstStyle/>
          <a:p>
            <a:r>
              <a:rPr lang="el-GR" dirty="0" smtClean="0"/>
              <a:t>ΣΥΝΑΦΕΙΣ ΟΡΟΙ</a:t>
            </a:r>
            <a:endParaRPr lang="el-GR" dirty="0"/>
          </a:p>
        </p:txBody>
      </p:sp>
      <p:sp>
        <p:nvSpPr>
          <p:cNvPr id="3" name="2 - Θέση περιεχομένου"/>
          <p:cNvSpPr>
            <a:spLocks noGrp="1"/>
          </p:cNvSpPr>
          <p:nvPr>
            <p:ph idx="1"/>
          </p:nvPr>
        </p:nvSpPr>
        <p:spPr>
          <a:xfrm>
            <a:off x="905774" y="1984076"/>
            <a:ext cx="9894499" cy="4364966"/>
          </a:xfrm>
        </p:spPr>
        <p:txBody>
          <a:bodyPr>
            <a:normAutofit lnSpcReduction="10000"/>
          </a:bodyPr>
          <a:lstStyle/>
          <a:p>
            <a:pPr>
              <a:buNone/>
            </a:pPr>
            <a:r>
              <a:rPr lang="el-GR" sz="2400" b="1" dirty="0" smtClean="0"/>
              <a:t>Εξ Αποστάσεως Εκπαίδευση (</a:t>
            </a:r>
            <a:r>
              <a:rPr lang="el-GR" sz="2400" b="1" dirty="0" err="1" smtClean="0"/>
              <a:t>Distance</a:t>
            </a:r>
            <a:r>
              <a:rPr lang="el-GR" sz="2400" b="1" dirty="0" smtClean="0"/>
              <a:t> </a:t>
            </a:r>
            <a:r>
              <a:rPr lang="el-GR" sz="2400" b="1" dirty="0" err="1" smtClean="0"/>
              <a:t>Education</a:t>
            </a:r>
            <a:r>
              <a:rPr lang="el-GR" sz="2400" b="1" dirty="0" smtClean="0"/>
              <a:t>)</a:t>
            </a:r>
            <a:endParaRPr lang="el-GR" sz="2400" dirty="0" smtClean="0"/>
          </a:p>
          <a:p>
            <a:pPr algn="just"/>
            <a:r>
              <a:rPr lang="el-GR" sz="2400" dirty="0" smtClean="0"/>
              <a:t>Ο όρος εξ αποστάσεως εκπαίδευση χρησιμοποιείται για να περιγράψει τις εκπαιδευτικές δραστηριότητες κατά τις οποίες ο εκπαιδευόμενος βρίσκεται σε μια φυσική απόσταση από τον εκπαιδευτή του και χρησιμοποιεί κάποιας μορφής τεχνολογία (κατά βάση Η/Υ) για να επικοινωνήσει μαζί του και να έχει πρόσβαση στο εκπαιδευτικό υλικό. </a:t>
            </a:r>
          </a:p>
          <a:p>
            <a:pPr algn="just"/>
            <a:r>
              <a:rPr lang="el-GR" sz="2400" dirty="0" smtClean="0"/>
              <a:t>Σήμερα, η εξ αποστάσεως εκπαίδευση υλοποιείται σχεδόν αποκλειστικά με την υποστήριξη του υπολογιστή και συγκεκριμένα σε διαδικτυακό περιβάλλον. </a:t>
            </a:r>
          </a:p>
          <a:p>
            <a:pPr algn="just"/>
            <a:r>
              <a:rPr lang="el-GR" sz="2400" dirty="0" smtClean="0"/>
              <a:t>Για τον λόγο αυτόν, τείνει να είναι ταυτόσημη με την έννοια της ηλεκτρονικής μάθησης (e-</a:t>
            </a:r>
            <a:r>
              <a:rPr lang="el-GR" sz="2400" dirty="0" err="1" smtClean="0"/>
              <a:t>learnin</a:t>
            </a:r>
            <a:r>
              <a:rPr lang="el-GR" sz="2400" dirty="0" smtClean="0"/>
              <a:t>g). </a:t>
            </a:r>
            <a:endParaRPr lang="el-GR"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ΑΝΑΓΚΑΙΟΤΗΤΑ ΔΙΑ ΒΙΟΥ ΜΑΘΗΣΗΣ ΚΑΙ ΕΚΠΑΙΔΕΥΣΗΣ</a:t>
            </a:r>
            <a:endParaRPr lang="el-GR" dirty="0"/>
          </a:p>
        </p:txBody>
      </p:sp>
      <p:sp>
        <p:nvSpPr>
          <p:cNvPr id="3" name="2 - Θέση περιεχομένου"/>
          <p:cNvSpPr>
            <a:spLocks noGrp="1"/>
          </p:cNvSpPr>
          <p:nvPr>
            <p:ph idx="1"/>
          </p:nvPr>
        </p:nvSpPr>
        <p:spPr>
          <a:xfrm>
            <a:off x="1101076" y="2682815"/>
            <a:ext cx="6093354" cy="3031333"/>
          </a:xfrm>
        </p:spPr>
        <p:txBody>
          <a:bodyPr>
            <a:normAutofit/>
          </a:bodyPr>
          <a:lstStyle/>
          <a:p>
            <a:r>
              <a:rPr lang="el-GR" sz="2800" dirty="0" smtClean="0"/>
              <a:t>ΠΑΓΚΟΣΜΙΟΠΟΙΗΣΗ</a:t>
            </a:r>
          </a:p>
          <a:p>
            <a:r>
              <a:rPr lang="el-GR" sz="2800" dirty="0" smtClean="0"/>
              <a:t>ΚΟΙΝΩΝΙΑ ΠΛΗΡΟΦΟΡΙΑΣ</a:t>
            </a:r>
          </a:p>
          <a:p>
            <a:r>
              <a:rPr lang="el-GR" sz="2800" dirty="0" smtClean="0"/>
              <a:t>ΕΠΙΣΤΗΜΟΝΙΚΟΣ ΤΕΧΝΟΛΟΓΙΚΟΣ ΠΟΛΙΤΙΣΜΟΣ</a:t>
            </a:r>
            <a:endParaRPr lang="el-GR" sz="2800" dirty="0"/>
          </a:p>
        </p:txBody>
      </p:sp>
      <p:sp>
        <p:nvSpPr>
          <p:cNvPr id="11266" name="AutoShape 2" descr="Ποια παγκοσμιοποίηση χρειάζεται πραγματικά ο πλανήτης μας; | Economy Tod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1268" name="AutoShape 4" descr="Ποια παγκοσμιοποίηση χρειάζεται πραγματικά ο πλανήτης μας; | Economy Tod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6" name="5 - Εικόνα" descr="Παγκοσμιοποίηση ώρα μηδέν – The Analyst"/>
          <p:cNvPicPr/>
          <p:nvPr/>
        </p:nvPicPr>
        <p:blipFill>
          <a:blip r:embed="rId2"/>
          <a:srcRect/>
          <a:stretch>
            <a:fillRect/>
          </a:stretch>
        </p:blipFill>
        <p:spPr bwMode="auto">
          <a:xfrm>
            <a:off x="7573991" y="3752490"/>
            <a:ext cx="4445827" cy="2756783"/>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377785" y="265953"/>
            <a:ext cx="7729728" cy="1188720"/>
          </a:xfrm>
        </p:spPr>
        <p:txBody>
          <a:bodyPr/>
          <a:lstStyle/>
          <a:p>
            <a:r>
              <a:rPr lang="el-GR" dirty="0" smtClean="0"/>
              <a:t>ΠΥΛΩΝΕΣ ΔΙΑ ΒΙΟΥ ΕΚΠΑΙΔΕΥΣΗΣ</a:t>
            </a:r>
            <a:endParaRPr lang="el-GR" dirty="0"/>
          </a:p>
        </p:txBody>
      </p:sp>
      <p:sp>
        <p:nvSpPr>
          <p:cNvPr id="3" name="2 - Θέση περιεχομένου"/>
          <p:cNvSpPr>
            <a:spLocks noGrp="1"/>
          </p:cNvSpPr>
          <p:nvPr>
            <p:ph idx="1"/>
          </p:nvPr>
        </p:nvSpPr>
        <p:spPr>
          <a:xfrm>
            <a:off x="888521" y="1802921"/>
            <a:ext cx="10058400" cy="4382219"/>
          </a:xfrm>
        </p:spPr>
        <p:txBody>
          <a:bodyPr>
            <a:noAutofit/>
          </a:bodyPr>
          <a:lstStyle/>
          <a:p>
            <a:r>
              <a:rPr lang="el-GR" sz="2400" dirty="0" smtClean="0"/>
              <a:t>Μαθαίνω πώς να αποκτώ γνώση, συνδυάζοντας μια πλατιά γενική παιδεία με τη δυνατότητα εμβάθυνσης σε ορισμένα θέματα.</a:t>
            </a:r>
          </a:p>
          <a:p>
            <a:r>
              <a:rPr lang="el-GR" sz="2400" dirty="0" smtClean="0"/>
              <a:t>Μαθαίνω να ενεργώ με τέτοιο τρόπο ώστε να αποκτώ όχι μόνο επαγγελματική κατάρτιση αλλά και γενικότερα τη δυνατότητα να αντιμετωπίζω διάφορες καταστάσεις και αν εργάζομαι αρμονικά σε ομάδες.</a:t>
            </a:r>
          </a:p>
          <a:p>
            <a:r>
              <a:rPr lang="el-GR" sz="2400" dirty="0" smtClean="0"/>
              <a:t>Μαθαίνω να συμβιώνω κατανοώντας τους άλλους και έχοντας επίγνωση των κοινωνικών αλληλεξαρτήσεων, με σεβασμό απέναντι στις αξίες του πλουραλισμού, της αμοιβαίας κατανόησης και της ειρήνης.</a:t>
            </a:r>
          </a:p>
          <a:p>
            <a:r>
              <a:rPr lang="el-GR" sz="2400" dirty="0" smtClean="0"/>
              <a:t>Μαθαίνω να ζω με τέτοιο τρόπο ώστε να αναπτύσσω την προσωπικότητά μου και να μπορώ να ενεργώ με αυτονομία, κρίση και προσωπική υπευθυνότητα (</a:t>
            </a:r>
            <a:r>
              <a:rPr lang="en-US" sz="2400" dirty="0" smtClean="0"/>
              <a:t>UNESCO, 1999</a:t>
            </a:r>
            <a:r>
              <a:rPr lang="en-US" sz="2000" dirty="0" smtClean="0"/>
              <a:t>).</a:t>
            </a:r>
            <a:endParaRPr lang="el-GR" sz="2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093113" y="593756"/>
            <a:ext cx="7729728" cy="1188720"/>
          </a:xfrm>
        </p:spPr>
        <p:txBody>
          <a:bodyPr/>
          <a:lstStyle/>
          <a:p>
            <a:r>
              <a:rPr lang="el-GR" dirty="0" err="1" smtClean="0"/>
              <a:t>Ιστορικη</a:t>
            </a:r>
            <a:r>
              <a:rPr lang="el-GR" dirty="0" smtClean="0"/>
              <a:t> </a:t>
            </a:r>
            <a:r>
              <a:rPr lang="el-GR" dirty="0" err="1" smtClean="0"/>
              <a:t>αναδρομη</a:t>
            </a:r>
            <a:r>
              <a:rPr lang="el-GR" dirty="0" smtClean="0"/>
              <a:t> στην </a:t>
            </a:r>
            <a:r>
              <a:rPr lang="el-GR" dirty="0" err="1" smtClean="0"/>
              <a:t>εκπαιδευση</a:t>
            </a:r>
            <a:r>
              <a:rPr lang="el-GR" dirty="0" smtClean="0"/>
              <a:t> </a:t>
            </a:r>
            <a:r>
              <a:rPr lang="el-GR" dirty="0" err="1" smtClean="0"/>
              <a:t>ενηλικων</a:t>
            </a:r>
            <a:r>
              <a:rPr lang="el-GR" dirty="0" smtClean="0"/>
              <a:t> στην </a:t>
            </a:r>
            <a:r>
              <a:rPr lang="el-GR" dirty="0" err="1" smtClean="0"/>
              <a:t>ελλαδα</a:t>
            </a:r>
            <a:endParaRPr lang="el-GR" dirty="0"/>
          </a:p>
        </p:txBody>
      </p:sp>
      <p:sp>
        <p:nvSpPr>
          <p:cNvPr id="3" name="2 - Θέση περιεχομένου"/>
          <p:cNvSpPr>
            <a:spLocks noGrp="1"/>
          </p:cNvSpPr>
          <p:nvPr>
            <p:ph idx="1"/>
          </p:nvPr>
        </p:nvSpPr>
        <p:spPr>
          <a:xfrm>
            <a:off x="940279" y="2139351"/>
            <a:ext cx="9696091" cy="4166557"/>
          </a:xfrm>
        </p:spPr>
        <p:txBody>
          <a:bodyPr>
            <a:noAutofit/>
          </a:bodyPr>
          <a:lstStyle/>
          <a:p>
            <a:r>
              <a:rPr lang="el-GR" sz="2400" dirty="0" smtClean="0"/>
              <a:t>Η εκπαίδευση ενηλίκων συμπεριλαμβάνεται στις προτάσεις του Πλάτωνα για την ιδεατή Πολιτεία, υπήρξε ιδεώδες της Γαλλικής Επανάστασης και συνδέθηκε με τις </a:t>
            </a:r>
            <a:r>
              <a:rPr lang="el-GR" sz="2400" dirty="0" err="1" smtClean="0"/>
              <a:t>κοινωνικο</a:t>
            </a:r>
            <a:r>
              <a:rPr lang="el-GR" sz="2400" dirty="0" smtClean="0"/>
              <a:t>-οικονομικές διεκδικήσεις του εργατικού κινήματος στην Αγγλία. </a:t>
            </a:r>
          </a:p>
          <a:p>
            <a:r>
              <a:rPr lang="el-GR" sz="2400" dirty="0" smtClean="0"/>
              <a:t>Στην Ελλάδα πριν το 1980 υπήρξε ένας κρατικός μηχανισμός αντιμετώπισης του αναλφαβητισμού. </a:t>
            </a:r>
          </a:p>
          <a:p>
            <a:r>
              <a:rPr lang="el-GR" sz="2400" dirty="0" smtClean="0"/>
              <a:t>Αρχικά από τον 19</a:t>
            </a:r>
            <a:r>
              <a:rPr lang="el-GR" sz="2400" baseline="30000" dirty="0" smtClean="0"/>
              <a:t>ο</a:t>
            </a:r>
            <a:r>
              <a:rPr lang="el-GR" sz="2400" dirty="0" smtClean="0"/>
              <a:t> αι. και μετά λειτούργησε με τη  </a:t>
            </a:r>
            <a:r>
              <a:rPr lang="el-GR" sz="2400" b="1" dirty="0" smtClean="0"/>
              <a:t>μορφή νυχτερινών σχολείων και μαθημάτων </a:t>
            </a:r>
            <a:r>
              <a:rPr lang="el-GR" sz="2400" dirty="0" smtClean="0"/>
              <a:t>αλφαβητισμού (π.χ. μαθήματα Φιλολογικού Συνδέσμου Παρνασσού).</a:t>
            </a:r>
            <a:endParaRPr lang="el-GR"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dirty="0" smtClean="0"/>
              <a:t>ΜΗ ΤΥΠΙΚΗ ΕΚΠΑΙΔΕΥΣΗ</a:t>
            </a:r>
            <a:endParaRPr lang="el-GR" sz="3200" dirty="0"/>
          </a:p>
        </p:txBody>
      </p:sp>
      <p:sp>
        <p:nvSpPr>
          <p:cNvPr id="3" name="2 - Θέση περιεχομένου"/>
          <p:cNvSpPr>
            <a:spLocks noGrp="1"/>
          </p:cNvSpPr>
          <p:nvPr>
            <p:ph idx="1"/>
          </p:nvPr>
        </p:nvSpPr>
        <p:spPr/>
        <p:txBody>
          <a:bodyPr>
            <a:normAutofit/>
          </a:bodyPr>
          <a:lstStyle/>
          <a:p>
            <a:r>
              <a:rPr lang="el-GR" sz="3200" dirty="0" smtClean="0"/>
              <a:t>ΟΡΙΣΜΟΙ</a:t>
            </a:r>
          </a:p>
          <a:p>
            <a:r>
              <a:rPr lang="el-GR" sz="3200" dirty="0" smtClean="0"/>
              <a:t>ΠΡΟΣΕΓΓΙΣΕΙΣ</a:t>
            </a:r>
          </a:p>
          <a:p>
            <a:r>
              <a:rPr lang="el-GR" sz="3200" dirty="0" smtClean="0"/>
              <a:t>ΑΛΛΗΛΕΠΙΚΑΛΥΨΕΙΣ</a:t>
            </a:r>
          </a:p>
          <a:p>
            <a:r>
              <a:rPr lang="el-GR" sz="3200" dirty="0" smtClean="0"/>
              <a:t>ΑΛΛΗΛΕΠΙΔΡΑΣΕΙΣ</a:t>
            </a:r>
            <a:endParaRPr lang="el-GR"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a:xfrm>
            <a:off x="808523" y="587557"/>
            <a:ext cx="4494998" cy="1134640"/>
          </a:xfrm>
        </p:spPr>
        <p:txBody>
          <a:bodyPr/>
          <a:lstStyle/>
          <a:p>
            <a:r>
              <a:rPr lang="el-GR" b="1" dirty="0" smtClean="0"/>
              <a:t>Στο </a:t>
            </a:r>
            <a:r>
              <a:rPr lang="el-GR" b="1" dirty="0" err="1" smtClean="0"/>
              <a:t>πλαισιο</a:t>
            </a:r>
            <a:r>
              <a:rPr lang="el-GR" b="1" dirty="0" smtClean="0"/>
              <a:t>:</a:t>
            </a:r>
            <a:endParaRPr lang="el-GR" b="1" dirty="0"/>
          </a:p>
        </p:txBody>
      </p:sp>
      <p:sp>
        <p:nvSpPr>
          <p:cNvPr id="8" name="7 - Θέση κειμένου"/>
          <p:cNvSpPr>
            <a:spLocks noGrp="1"/>
          </p:cNvSpPr>
          <p:nvPr>
            <p:ph type="body" sz="half" idx="2"/>
          </p:nvPr>
        </p:nvSpPr>
        <p:spPr>
          <a:xfrm>
            <a:off x="992037" y="2208363"/>
            <a:ext cx="4520241" cy="2691442"/>
          </a:xfrm>
        </p:spPr>
        <p:txBody>
          <a:bodyPr/>
          <a:lstStyle/>
          <a:p>
            <a:pPr marL="342900" indent="-342900" algn="just">
              <a:buFont typeface="Arial" pitchFamily="34" charset="0"/>
              <a:buChar char="•"/>
            </a:pPr>
            <a:r>
              <a:rPr lang="el-GR" sz="2000" i="1" dirty="0" smtClean="0">
                <a:solidFill>
                  <a:schemeClr val="tx1"/>
                </a:solidFill>
              </a:rPr>
              <a:t>ΑΝΑΒΑΘΜΙΣΗΣ ΤΟΥ ΜΟΡΦΩΤΙΚΟΥ ΕΠΙΠΕΔΟΥ ΤΩΝ ΕΛΛΗΝΩΝ.</a:t>
            </a:r>
          </a:p>
          <a:p>
            <a:pPr marL="342900" indent="-342900" algn="just">
              <a:buFont typeface="+mj-lt"/>
              <a:buAutoNum type="arabicPeriod"/>
            </a:pPr>
            <a:r>
              <a:rPr lang="el-GR" sz="2000" i="1" dirty="0" smtClean="0">
                <a:solidFill>
                  <a:schemeClr val="tx1"/>
                </a:solidFill>
              </a:rPr>
              <a:t>ΑΦΟΜΟΙΩΣΗΣ ΤΩΝ ΠΛΗΘΥΣΜΩΝ ΠΟΥ ΕΦΤΑΝΑΝ ΣΤΗ ΧΩΡΑ ΜΑΣ ΣΤΙΣ ΑΡΧΕΣ ΤΟΥ 20</a:t>
            </a:r>
            <a:r>
              <a:rPr lang="el-GR" sz="2000" i="1" baseline="30000" dirty="0" smtClean="0">
                <a:solidFill>
                  <a:schemeClr val="tx1"/>
                </a:solidFill>
              </a:rPr>
              <a:t>ου</a:t>
            </a:r>
            <a:r>
              <a:rPr lang="el-GR" sz="2000" i="1" dirty="0" smtClean="0">
                <a:solidFill>
                  <a:schemeClr val="tx1"/>
                </a:solidFill>
              </a:rPr>
              <a:t> αι. Ή ΤΩΝ ΜΕΙΟΝΟΤΗΤΩΝ ΠΟΥ ΠΑΡΕΜΕΙΝΑΝ ΜΕΤΑ ΤΙΣ ΑΝΤΑΛΛΑΓΕΣ ΠΛΗΘΥΣΜΩΝ</a:t>
            </a:r>
            <a:r>
              <a:rPr lang="el-GR" i="1" dirty="0" smtClean="0">
                <a:solidFill>
                  <a:schemeClr val="tx1"/>
                </a:solidFill>
              </a:rPr>
              <a:t>.</a:t>
            </a:r>
          </a:p>
          <a:p>
            <a:pPr marL="342900" indent="-342900" algn="just">
              <a:buFont typeface="+mj-lt"/>
              <a:buAutoNum type="arabicPeriod"/>
            </a:pPr>
            <a:endParaRPr lang="el-GR" i="1" dirty="0" smtClean="0">
              <a:solidFill>
                <a:schemeClr val="tx1"/>
              </a:solidFill>
            </a:endParaRPr>
          </a:p>
          <a:p>
            <a:pPr marL="342900" indent="-342900" algn="just">
              <a:buFont typeface="+mj-lt"/>
              <a:buAutoNum type="arabicPeriod"/>
            </a:pPr>
            <a:endParaRPr lang="el-GR" i="1" dirty="0" smtClean="0">
              <a:solidFill>
                <a:schemeClr val="tx1"/>
              </a:solidFill>
            </a:endParaRPr>
          </a:p>
          <a:p>
            <a:pPr algn="l">
              <a:buFont typeface="Arial" pitchFamily="34" charset="0"/>
              <a:buChar char="•"/>
            </a:pPr>
            <a:endParaRPr lang="el-GR" dirty="0">
              <a:solidFill>
                <a:schemeClr val="tx1"/>
              </a:solidFill>
            </a:endParaRPr>
          </a:p>
        </p:txBody>
      </p:sp>
      <p:sp>
        <p:nvSpPr>
          <p:cNvPr id="9" name="8 - TextBox"/>
          <p:cNvSpPr txBox="1"/>
          <p:nvPr/>
        </p:nvSpPr>
        <p:spPr>
          <a:xfrm>
            <a:off x="362309" y="5322498"/>
            <a:ext cx="5348378"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l-GR" b="1" dirty="0" smtClean="0">
                <a:solidFill>
                  <a:schemeClr val="tx1"/>
                </a:solidFill>
              </a:rPr>
              <a:t>ΟΙ ΕΝΗΛΙΚΟΙ ΑΝΑΛΦΑΒΗΤΟΙ ΑΝΤΙΜΕΤΩΠΙΖΟΝΤΑΝ ΩΣ ΜΕΙΩΜΕΝΗΣ ΝΟΗΜΟΣΥΝΗΣ ΚΑΙ ΙΚΑΝΟΤΗΤΩΝ ΑΤΟΜΑ!!!</a:t>
            </a:r>
            <a:endParaRPr lang="el-GR" b="1" dirty="0">
              <a:solidFill>
                <a:schemeClr val="tx1"/>
              </a:solidFill>
            </a:endParaRPr>
          </a:p>
        </p:txBody>
      </p:sp>
      <p:pic>
        <p:nvPicPr>
          <p:cNvPr id="12" name="11 - Θέση εικόνας" descr="Από την ΕΕΔΜ αναγγελία Συνεδρίου: Η Εκπαίδευση Ενηλίκων ως δίοδος για  προσωπική και κοινωνική αλλαγή | Εφημερίδα Κοζάνη | Ειδήσεις και ενημέρωση  για όλη τη Δυτική Μακεδονί | kozani"/>
          <p:cNvPicPr>
            <a:picLocks noGrp="1"/>
          </p:cNvPicPr>
          <p:nvPr>
            <p:ph type="pic" idx="1"/>
          </p:nvPr>
        </p:nvPicPr>
        <p:blipFill>
          <a:blip r:embed="rId2"/>
          <a:srcRect l="18578" r="18578"/>
          <a:stretch>
            <a:fillRect/>
          </a:stretch>
        </p:blipFill>
        <p:spPr bwMode="auto">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664234" y="638864"/>
            <a:ext cx="4494213" cy="1135062"/>
          </a:xfrm>
        </p:spPr>
        <p:txBody>
          <a:bodyPr>
            <a:normAutofit fontScale="90000"/>
          </a:bodyPr>
          <a:lstStyle/>
          <a:p>
            <a:r>
              <a:rPr lang="el-GR" b="1" dirty="0" smtClean="0"/>
              <a:t>ΠΡΟΓΡΑΜΜΑΤΑ ΕΚΠΑΙΔΕΥΣΗΣ ΕΝΗΛΙΚΩΝ</a:t>
            </a:r>
            <a:endParaRPr lang="el-GR" b="1" dirty="0"/>
          </a:p>
        </p:txBody>
      </p:sp>
      <p:sp>
        <p:nvSpPr>
          <p:cNvPr id="4" name="3 - Θέση κειμένου"/>
          <p:cNvSpPr>
            <a:spLocks noGrp="1"/>
          </p:cNvSpPr>
          <p:nvPr>
            <p:ph type="body" sz="half" idx="4294967295"/>
          </p:nvPr>
        </p:nvSpPr>
        <p:spPr>
          <a:xfrm>
            <a:off x="241540" y="2985159"/>
            <a:ext cx="5374256" cy="3362325"/>
          </a:xfrm>
        </p:spPr>
        <p:txBody>
          <a:bodyPr>
            <a:noAutofit/>
          </a:bodyPr>
          <a:lstStyle/>
          <a:p>
            <a:pPr algn="just"/>
            <a:r>
              <a:rPr lang="el-GR" sz="2400" dirty="0" smtClean="0">
                <a:solidFill>
                  <a:schemeClr val="tx1"/>
                </a:solidFill>
              </a:rPr>
              <a:t>ΟΡΓΑΝΩΝΟΝΤΑΙ ΚΑΙ ΥΛΟΠΟΙΟΥΝΤΑΙ ΚΥΡΙΩΣ ΑΠΟ ΦΟΡΕΙΣ ΚΟΙΝΩΝΙΚΗΣ ΠΡΟΝΟΙΑΣ ΜΕ ΕΜΦΑΣΗ ΣΤΗ ΓΛΩΣΣΟΜΑΘΕΙΑ, ΤΗΝ ΕΚΜΑΘΗΣΗ ΜΙΑΣ ΤΕΧΝΗΣ ΚΑΙ ΤΗΝ ΕΜΦΥΣΗΣΗ ΣΥΓΚΕΚΡΙΜΕΝΩΝ ΚΟΙΝΩΝΙΚΩΝ ΚΑΙ ΙΔΕΟΛΟΓΙΚΩΝ ΑΡΧΩΝ ΚΑΙ ΑΞΙΩΝ</a:t>
            </a:r>
            <a:endParaRPr lang="el-GR" sz="2400" dirty="0">
              <a:solidFill>
                <a:schemeClr val="tx1"/>
              </a:solidFill>
            </a:endParaRPr>
          </a:p>
        </p:txBody>
      </p:sp>
      <p:sp>
        <p:nvSpPr>
          <p:cNvPr id="6" name="5 - Δεξιό βέλος"/>
          <p:cNvSpPr/>
          <p:nvPr/>
        </p:nvSpPr>
        <p:spPr>
          <a:xfrm>
            <a:off x="5046454" y="1992704"/>
            <a:ext cx="992038" cy="85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Ψαλίδισμα διαγώνιας γωνίας του ορθογωνίου"/>
          <p:cNvSpPr/>
          <p:nvPr/>
        </p:nvSpPr>
        <p:spPr>
          <a:xfrm>
            <a:off x="6495691" y="776377"/>
            <a:ext cx="4718649" cy="5296619"/>
          </a:xfrm>
          <a:prstGeom prst="snip2DiagRect">
            <a:avLst>
              <a:gd name="adj1" fmla="val 0"/>
              <a:gd name="adj2"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Font typeface="Arial" pitchFamily="34" charset="0"/>
              <a:buChar char="•"/>
            </a:pPr>
            <a:r>
              <a:rPr lang="el-GR" sz="2400" dirty="0" smtClean="0">
                <a:solidFill>
                  <a:schemeClr val="tx1"/>
                </a:solidFill>
              </a:rPr>
              <a:t>ΣΧΟΛΗ ΤΗΣ ΛΕΡΟΥ</a:t>
            </a:r>
          </a:p>
          <a:p>
            <a:pPr algn="just">
              <a:lnSpc>
                <a:spcPct val="150000"/>
              </a:lnSpc>
              <a:buFont typeface="Arial" pitchFamily="34" charset="0"/>
              <a:buChar char="•"/>
            </a:pPr>
            <a:r>
              <a:rPr lang="el-GR" sz="2400" dirty="0" smtClean="0">
                <a:solidFill>
                  <a:schemeClr val="tx1"/>
                </a:solidFill>
              </a:rPr>
              <a:t>ΣΧΟΛΕΙΟ ΠΑΓΚΡΑΤΙΟΥ</a:t>
            </a:r>
          </a:p>
          <a:p>
            <a:pPr algn="just">
              <a:lnSpc>
                <a:spcPct val="150000"/>
              </a:lnSpc>
              <a:buFont typeface="Arial" pitchFamily="34" charset="0"/>
              <a:buChar char="•"/>
            </a:pPr>
            <a:r>
              <a:rPr lang="el-GR" sz="2400" dirty="0" smtClean="0">
                <a:solidFill>
                  <a:schemeClr val="tx1"/>
                </a:solidFill>
              </a:rPr>
              <a:t>ΤΑ ΣΠΙΤΙΑ ΤΟΥ ΠΑΙΔΙΟΥ</a:t>
            </a:r>
          </a:p>
          <a:p>
            <a:pPr algn="just">
              <a:lnSpc>
                <a:spcPct val="150000"/>
              </a:lnSpc>
              <a:buFont typeface="Arial" pitchFamily="34" charset="0"/>
              <a:buChar char="•"/>
            </a:pPr>
            <a:r>
              <a:rPr lang="el-GR" sz="2400" dirty="0" smtClean="0">
                <a:solidFill>
                  <a:schemeClr val="tx1"/>
                </a:solidFill>
              </a:rPr>
              <a:t>ΣΧΟΛΕΣ ΤΑΠΗΤΟΥΡΓΙΑΣ, ΚΕΝΤΗΜΑΤΟΣ, ΛΑΪΚΗΣ ΤΕΧΝΗΣ ΤΗΣ ΦΡΕΙΔΕΡΙΚΗΣ</a:t>
            </a:r>
          </a:p>
          <a:p>
            <a:pPr algn="just">
              <a:lnSpc>
                <a:spcPct val="150000"/>
              </a:lnSpc>
              <a:buFont typeface="Arial" pitchFamily="34" charset="0"/>
              <a:buChar char="•"/>
            </a:pPr>
            <a:r>
              <a:rPr lang="el-GR" sz="2400" dirty="0" smtClean="0">
                <a:solidFill>
                  <a:schemeClr val="tx1"/>
                </a:solidFill>
              </a:rPr>
              <a:t>ΚΕΝΤΡΑ ΕΠΙΜΟΡΦΩΣΗΣ ΚΑΤΑ ΤΗ ΔΙΔΑΚΤΟΡΙΑ</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2 Μάρτη 1949: Οι Βασιλικές Τεχνικές Σχολές Λέρου ξεκινούν την «αναμόρφωσιν»  των ανήλικων ανταρτών | Ημεροδρόμος"/>
          <p:cNvPicPr>
            <a:picLocks noChangeAspect="1" noChangeArrowheads="1"/>
          </p:cNvPicPr>
          <p:nvPr/>
        </p:nvPicPr>
        <p:blipFill>
          <a:blip r:embed="rId2"/>
          <a:srcRect/>
          <a:stretch>
            <a:fillRect/>
          </a:stretch>
        </p:blipFill>
        <p:spPr bwMode="auto">
          <a:xfrm>
            <a:off x="259136" y="2682815"/>
            <a:ext cx="3280152" cy="2527540"/>
          </a:xfrm>
          <a:prstGeom prst="rect">
            <a:avLst/>
          </a:prstGeom>
          <a:noFill/>
        </p:spPr>
      </p:pic>
      <p:sp>
        <p:nvSpPr>
          <p:cNvPr id="4" name="3 - Ορθογώνιο"/>
          <p:cNvSpPr/>
          <p:nvPr/>
        </p:nvSpPr>
        <p:spPr>
          <a:xfrm>
            <a:off x="2907102" y="301925"/>
            <a:ext cx="5029200" cy="20875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smtClean="0"/>
              <a:t>ΣΧΟΛΗ ΛΕΡΟΥ</a:t>
            </a:r>
          </a:p>
          <a:p>
            <a:pPr algn="ctr"/>
            <a:r>
              <a:rPr lang="el-GR" sz="4000" dirty="0" smtClean="0"/>
              <a:t>ΤΕΧΝΙΚΕΣ ΣΧΟΛΕΣ</a:t>
            </a:r>
            <a:endParaRPr lang="el-GR" sz="4000" dirty="0"/>
          </a:p>
        </p:txBody>
      </p:sp>
      <p:pic>
        <p:nvPicPr>
          <p:cNvPr id="40964" name="Picture 4" descr="2 Μάρτη 1949: Οι Βασιλικές Τεχνικές Σχολές Λέρου ξεκινούν την «αναμόρφωσιν»  των ανήλικων ανταρτών | Ημεροδρόμος"/>
          <p:cNvPicPr>
            <a:picLocks noChangeAspect="1" noChangeArrowheads="1"/>
          </p:cNvPicPr>
          <p:nvPr/>
        </p:nvPicPr>
        <p:blipFill>
          <a:blip r:embed="rId3"/>
          <a:srcRect/>
          <a:stretch>
            <a:fillRect/>
          </a:stretch>
        </p:blipFill>
        <p:spPr bwMode="auto">
          <a:xfrm>
            <a:off x="3810019" y="4037163"/>
            <a:ext cx="4005514" cy="2096220"/>
          </a:xfrm>
          <a:prstGeom prst="rect">
            <a:avLst/>
          </a:prstGeom>
          <a:noFill/>
        </p:spPr>
      </p:pic>
      <p:pic>
        <p:nvPicPr>
          <p:cNvPr id="40966" name="Picture 6" descr="2 Μάρτη 1949: Οι Βασιλικές Τεχνικές Σχολές Λέρου ξεκινούν την «αναμόρφωσιν»  των ανήλικων ανταρτών | Ημεροδρόμος"/>
          <p:cNvPicPr>
            <a:picLocks noChangeAspect="1" noChangeArrowheads="1"/>
          </p:cNvPicPr>
          <p:nvPr/>
        </p:nvPicPr>
        <p:blipFill>
          <a:blip r:embed="rId4"/>
          <a:srcRect/>
          <a:stretch>
            <a:fillRect/>
          </a:stretch>
        </p:blipFill>
        <p:spPr bwMode="auto">
          <a:xfrm>
            <a:off x="8476820" y="3347048"/>
            <a:ext cx="2774481" cy="2090109"/>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62125" y="576503"/>
            <a:ext cx="7729728" cy="1188720"/>
          </a:xfrm>
        </p:spPr>
        <p:txBody>
          <a:bodyPr/>
          <a:lstStyle/>
          <a:p>
            <a:r>
              <a:rPr lang="el-GR" dirty="0" err="1" smtClean="0"/>
              <a:t>ΧΑΡΑΚΤΗΡΙΣΤΙΚεσ</a:t>
            </a:r>
            <a:r>
              <a:rPr lang="el-GR" dirty="0" smtClean="0"/>
              <a:t> </a:t>
            </a:r>
            <a:r>
              <a:rPr lang="el-GR" dirty="0" err="1" smtClean="0"/>
              <a:t>περιοδοι</a:t>
            </a:r>
            <a:r>
              <a:rPr lang="el-GR" dirty="0" smtClean="0"/>
              <a:t>  ΕΚΠΑΙΔΕΥΣΗΣ ΕΝΗΛΙΚΩΝ</a:t>
            </a:r>
            <a:endParaRPr lang="el-GR" dirty="0"/>
          </a:p>
        </p:txBody>
      </p:sp>
      <p:sp>
        <p:nvSpPr>
          <p:cNvPr id="3" name="2 - Θέση περιεχομένου"/>
          <p:cNvSpPr>
            <a:spLocks noGrp="1"/>
          </p:cNvSpPr>
          <p:nvPr>
            <p:ph idx="1"/>
          </p:nvPr>
        </p:nvSpPr>
        <p:spPr>
          <a:xfrm>
            <a:off x="888521" y="2147977"/>
            <a:ext cx="9790981" cy="4347714"/>
          </a:xfrm>
        </p:spPr>
        <p:txBody>
          <a:bodyPr>
            <a:noAutofit/>
          </a:bodyPr>
          <a:lstStyle/>
          <a:p>
            <a:pPr algn="just"/>
            <a:r>
              <a:rPr lang="el-GR" sz="2800" b="1" dirty="0" smtClean="0"/>
              <a:t>1945-1974</a:t>
            </a:r>
            <a:r>
              <a:rPr lang="el-GR" sz="2800" dirty="0" smtClean="0"/>
              <a:t>: προάγει τα αθάνατα ελληνοχριστιανικά ιδεώδη, τη θρησκεία, την οικογένεια και την «υγιή» πολιτική συνείδηση της μη κομουνιστικής θεώρησης της κοινωνίας και της οικονομίας (</a:t>
            </a:r>
            <a:r>
              <a:rPr lang="el-GR" sz="2800" dirty="0" err="1" smtClean="0"/>
              <a:t>Βεργίδης</a:t>
            </a:r>
            <a:r>
              <a:rPr lang="el-GR" sz="2800" dirty="0" smtClean="0"/>
              <a:t>, 1995, 1999).</a:t>
            </a:r>
          </a:p>
          <a:p>
            <a:pPr algn="just"/>
            <a:r>
              <a:rPr lang="el-GR" sz="2800" b="1" dirty="0" smtClean="0"/>
              <a:t>Μεταπολίτευση</a:t>
            </a:r>
            <a:r>
              <a:rPr lang="el-GR" sz="2800" dirty="0" smtClean="0"/>
              <a:t>: αντιμετώπιση αναλφαβητισμού, απόκτηση προσόντων, ένταξη εργατικού δυναμικού στο παραγωγικό σύστημα της χώρας. Φορείς επιμόρφωσης: ΝΕΛΕ, ΔΗΜΗΤΡΑ, Γραμματεία Λαϊκής Επιμόρφωσης με στόχο τη συμπληρωματική κατάρτιση.</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282895" y="619636"/>
            <a:ext cx="7729728" cy="1188720"/>
          </a:xfrm>
        </p:spPr>
        <p:txBody>
          <a:bodyPr/>
          <a:lstStyle/>
          <a:p>
            <a:r>
              <a:rPr lang="el-GR" dirty="0" err="1" smtClean="0"/>
              <a:t>ΧΑΡΑΚΤΗΡΙΣΤΙΚεσ</a:t>
            </a:r>
            <a:r>
              <a:rPr lang="el-GR" dirty="0" smtClean="0"/>
              <a:t> </a:t>
            </a:r>
            <a:r>
              <a:rPr lang="el-GR" dirty="0" err="1" smtClean="0"/>
              <a:t>περιοδοι</a:t>
            </a:r>
            <a:r>
              <a:rPr lang="el-GR" dirty="0" smtClean="0"/>
              <a:t>  ΕΚΠΑΙΔΕΥΣΗΣ ΕΝΗΛΙΚΩΝ</a:t>
            </a:r>
            <a:endParaRPr lang="el-GR" dirty="0"/>
          </a:p>
        </p:txBody>
      </p:sp>
      <p:sp>
        <p:nvSpPr>
          <p:cNvPr id="3" name="2 - Θέση περιεχομένου"/>
          <p:cNvSpPr>
            <a:spLocks noGrp="1"/>
          </p:cNvSpPr>
          <p:nvPr>
            <p:ph idx="1"/>
          </p:nvPr>
        </p:nvSpPr>
        <p:spPr>
          <a:xfrm>
            <a:off x="715993" y="2104846"/>
            <a:ext cx="10446588" cy="3881886"/>
          </a:xfrm>
        </p:spPr>
        <p:txBody>
          <a:bodyPr>
            <a:normAutofit fontScale="92500"/>
          </a:bodyPr>
          <a:lstStyle/>
          <a:p>
            <a:pPr algn="just"/>
            <a:r>
              <a:rPr lang="el-GR" sz="2400" b="1" dirty="0" smtClean="0"/>
              <a:t>1981:</a:t>
            </a:r>
            <a:r>
              <a:rPr lang="el-GR" sz="2400" dirty="0" smtClean="0"/>
              <a:t> χρονιά ορόσημο (ένταξη Ελλάδας στην ΕΟΚ, Ευρωπαϊκή Οικονομική Κοινότητα).</a:t>
            </a:r>
          </a:p>
          <a:p>
            <a:pPr algn="just"/>
            <a:r>
              <a:rPr lang="el-GR" sz="2400" dirty="0" smtClean="0"/>
              <a:t>Η εκπαίδευση ενηλίκων ακολουθεί τη στρατηγική της επιστημονικής εξειδίκευσης στελεχών του δημοσίου ή και ιδιωτικού τομέα και της </a:t>
            </a:r>
            <a:r>
              <a:rPr lang="el-GR" sz="2400" dirty="0" err="1" smtClean="0"/>
              <a:t>ενδοϋπηρεσιακής</a:t>
            </a:r>
            <a:r>
              <a:rPr lang="el-GR" sz="2400" dirty="0" smtClean="0"/>
              <a:t> κατάρτισης.</a:t>
            </a:r>
          </a:p>
          <a:p>
            <a:pPr algn="just"/>
            <a:r>
              <a:rPr lang="el-GR" sz="2400" b="1" dirty="0" smtClean="0"/>
              <a:t>1997:</a:t>
            </a:r>
            <a:r>
              <a:rPr lang="el-GR" sz="2400" dirty="0" smtClean="0"/>
              <a:t> θεσμοθέτηση των Σχολείων Δεύτερης Ευκαιρίας (ΣΔΕ), τα οποία απευθύνονται σε έναν μεγάλο αριθμό πολιτών άνω των 18 ετών που δεν έχουν ολοκληρώσει την υποχρεωτική εκπαίδευση.</a:t>
            </a:r>
          </a:p>
          <a:p>
            <a:pPr algn="just"/>
            <a:r>
              <a:rPr lang="el-GR" sz="2400" b="1" dirty="0" smtClean="0"/>
              <a:t>Δεκαετία 199</a:t>
            </a:r>
            <a:r>
              <a:rPr lang="el-GR" sz="2400" dirty="0" smtClean="0"/>
              <a:t>0: έμφαση στην κατάρτιση και την εργασιακή πορεία του ατόμου, απόκτηση επαγγελματικών δεξιοτήτων για την αντιμετώπιση της ανεργίας, προσωπική ανάπτυξη, μείωση φτώχειας και του κοινωνικού αποκλεισμού.</a:t>
            </a:r>
          </a:p>
          <a:p>
            <a:endParaRPr lang="el-GR" sz="2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36245" y="464360"/>
            <a:ext cx="7729728" cy="1188720"/>
          </a:xfrm>
        </p:spPr>
        <p:txBody>
          <a:bodyPr/>
          <a:lstStyle/>
          <a:p>
            <a:r>
              <a:rPr lang="el-GR" dirty="0" err="1" smtClean="0"/>
              <a:t>Προβληματα</a:t>
            </a:r>
            <a:r>
              <a:rPr lang="el-GR" dirty="0" smtClean="0"/>
              <a:t>-</a:t>
            </a:r>
            <a:r>
              <a:rPr lang="el-GR" dirty="0" err="1" smtClean="0"/>
              <a:t>δυσλειτουργιεσ</a:t>
            </a:r>
            <a:endParaRPr lang="el-GR" dirty="0"/>
          </a:p>
        </p:txBody>
      </p:sp>
      <p:sp>
        <p:nvSpPr>
          <p:cNvPr id="3" name="2 - Θέση περιεχομένου"/>
          <p:cNvSpPr>
            <a:spLocks noGrp="1"/>
          </p:cNvSpPr>
          <p:nvPr>
            <p:ph idx="1"/>
          </p:nvPr>
        </p:nvSpPr>
        <p:spPr>
          <a:xfrm>
            <a:off x="1147313" y="2070340"/>
            <a:ext cx="9575321" cy="4347713"/>
          </a:xfrm>
        </p:spPr>
        <p:txBody>
          <a:bodyPr>
            <a:noAutofit/>
          </a:bodyPr>
          <a:lstStyle/>
          <a:p>
            <a:pPr algn="just"/>
            <a:r>
              <a:rPr lang="el-GR" sz="2800" dirty="0" smtClean="0"/>
              <a:t>Τα προγράμματα μετατράπηκαν σε ένα εναλλακτικό είδος επιδότησης της ανεργίας.</a:t>
            </a:r>
          </a:p>
          <a:p>
            <a:pPr algn="just"/>
            <a:r>
              <a:rPr lang="el-GR" sz="2800" dirty="0" smtClean="0"/>
              <a:t>Σημειώθηκε σημαντική έλλειψη συνολικότερου σχεδιασμού, συντονισμού και οργάνωσης από τις αρμόδιες υπηρεσίες.</a:t>
            </a:r>
          </a:p>
          <a:p>
            <a:pPr algn="just"/>
            <a:r>
              <a:rPr lang="el-GR" sz="2800" dirty="0" smtClean="0"/>
              <a:t>Αποτελέσματα ασαφή και αμφίβολα.</a:t>
            </a:r>
          </a:p>
          <a:p>
            <a:pPr algn="just"/>
            <a:r>
              <a:rPr lang="el-GR" sz="2800" dirty="0" smtClean="0"/>
              <a:t>Έλλειψη θεσμικού πλαισίου και μηχανισμών ανάθεσης, ελέγχου, κριτηρίων ποιότητας, εποπτείας και αξιολόγησης.</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989596" y="533371"/>
            <a:ext cx="7729728" cy="1188720"/>
          </a:xfrm>
        </p:spPr>
        <p:txBody>
          <a:bodyPr/>
          <a:lstStyle/>
          <a:p>
            <a:r>
              <a:rPr lang="el-GR" dirty="0" smtClean="0"/>
              <a:t>ΠΡΟΒΛΗΜΑΤΑ-ΔΥΣΛΕΙΤΟΥΡΓΙΕΣ</a:t>
            </a:r>
            <a:endParaRPr lang="el-GR" dirty="0"/>
          </a:p>
        </p:txBody>
      </p:sp>
      <p:sp>
        <p:nvSpPr>
          <p:cNvPr id="3" name="2 - Θέση περιεχομένου"/>
          <p:cNvSpPr>
            <a:spLocks noGrp="1"/>
          </p:cNvSpPr>
          <p:nvPr>
            <p:ph idx="1"/>
          </p:nvPr>
        </p:nvSpPr>
        <p:spPr>
          <a:xfrm>
            <a:off x="577971" y="2173857"/>
            <a:ext cx="10360324" cy="3968151"/>
          </a:xfrm>
        </p:spPr>
        <p:txBody>
          <a:bodyPr>
            <a:noAutofit/>
          </a:bodyPr>
          <a:lstStyle/>
          <a:p>
            <a:pPr algn="just"/>
            <a:r>
              <a:rPr lang="el-GR" sz="2800" dirty="0" smtClean="0"/>
              <a:t>Έλλειψη σε αριθμό και σε εξειδίκευση στους εκπαιδευτές ενηλίκων.</a:t>
            </a:r>
          </a:p>
          <a:p>
            <a:pPr algn="just"/>
            <a:r>
              <a:rPr lang="el-GR" sz="2800" dirty="0" smtClean="0"/>
              <a:t>Έλλειψη ερευνών διερεύνησης αναγκών της αγοράς εργασίας. </a:t>
            </a:r>
          </a:p>
          <a:p>
            <a:pPr algn="just"/>
            <a:r>
              <a:rPr lang="el-GR" sz="2800" dirty="0" smtClean="0"/>
              <a:t>Οι επιλογές θεματικών και ειδικοτήτων είχαν ως γνώμονα την απόκτηση επαγγελματικών και εξειδικευμένων δεξιοτήτων, υποβαθμίζοντας τους υπόλοιπους στόχους της Εκπαίδευσης ενηλίκων, όπως η προσωπική ανάπτυξη, η ανάπτυξη κοινωνικής και πολιτικής συμμετοχής, η πολιτιστική ανάπτυξη. </a:t>
            </a:r>
            <a:endParaRPr lang="el-GR" sz="28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21102" y="155275"/>
            <a:ext cx="4535770" cy="2006868"/>
          </a:xfrm>
        </p:spPr>
        <p:txBody>
          <a:bodyPr/>
          <a:lstStyle/>
          <a:p>
            <a:r>
              <a:rPr lang="el-GR" sz="3600" dirty="0" smtClean="0"/>
              <a:t>Η </a:t>
            </a:r>
            <a:r>
              <a:rPr lang="el-GR" sz="3600" dirty="0" err="1" smtClean="0"/>
              <a:t>εκπαιδευση</a:t>
            </a:r>
            <a:r>
              <a:rPr lang="el-GR" sz="3600" dirty="0" smtClean="0"/>
              <a:t> </a:t>
            </a:r>
            <a:r>
              <a:rPr lang="el-GR" sz="3600" dirty="0" err="1" smtClean="0"/>
              <a:t>ενηλικων</a:t>
            </a:r>
            <a:r>
              <a:rPr lang="el-GR" sz="3600" dirty="0" smtClean="0"/>
              <a:t> </a:t>
            </a:r>
            <a:r>
              <a:rPr lang="el-GR" sz="3600" dirty="0" err="1" smtClean="0"/>
              <a:t>σημερα</a:t>
            </a:r>
            <a:endParaRPr lang="el-GR" sz="3600" dirty="0"/>
          </a:p>
        </p:txBody>
      </p:sp>
      <p:sp>
        <p:nvSpPr>
          <p:cNvPr id="5" name="4 - Θέση εικόνας"/>
          <p:cNvSpPr>
            <a:spLocks noGrp="1"/>
          </p:cNvSpPr>
          <p:nvPr>
            <p:ph type="pic" idx="1"/>
          </p:nvPr>
        </p:nvSpPr>
        <p:spPr/>
      </p:sp>
      <p:sp>
        <p:nvSpPr>
          <p:cNvPr id="3" name="2 - Θέση περιεχομένου"/>
          <p:cNvSpPr>
            <a:spLocks noGrp="1"/>
          </p:cNvSpPr>
          <p:nvPr>
            <p:ph type="body" sz="half" idx="2"/>
          </p:nvPr>
        </p:nvSpPr>
        <p:spPr>
          <a:xfrm>
            <a:off x="129396" y="2510288"/>
            <a:ext cx="5667554" cy="4347712"/>
          </a:xfrm>
        </p:spPr>
        <p:txBody>
          <a:bodyPr>
            <a:noAutofit/>
          </a:bodyPr>
          <a:lstStyle/>
          <a:p>
            <a:pPr algn="just">
              <a:buNone/>
            </a:pPr>
            <a:r>
              <a:rPr lang="el-GR" sz="2000" b="1" dirty="0" smtClean="0">
                <a:solidFill>
                  <a:schemeClr val="tx1"/>
                </a:solidFill>
              </a:rPr>
              <a:t>Παρέχει ευκαιρίες μάθησης σε περισσότερες πληθυσμιακές ομάδες:</a:t>
            </a:r>
          </a:p>
          <a:p>
            <a:pPr lvl="1"/>
            <a:r>
              <a:rPr lang="el-GR" sz="2000" dirty="0" smtClean="0">
                <a:solidFill>
                  <a:schemeClr val="tx1"/>
                </a:solidFill>
              </a:rPr>
              <a:t>Εργαζόμενοι</a:t>
            </a:r>
          </a:p>
          <a:p>
            <a:pPr lvl="1"/>
            <a:r>
              <a:rPr lang="el-GR" sz="2000" dirty="0" smtClean="0">
                <a:solidFill>
                  <a:schemeClr val="tx1"/>
                </a:solidFill>
              </a:rPr>
              <a:t>Στελέχη</a:t>
            </a:r>
          </a:p>
          <a:p>
            <a:pPr lvl="1"/>
            <a:r>
              <a:rPr lang="el-GR" sz="2000" dirty="0" smtClean="0">
                <a:solidFill>
                  <a:schemeClr val="tx1"/>
                </a:solidFill>
              </a:rPr>
              <a:t>Εκπαιδευτικοί</a:t>
            </a:r>
          </a:p>
          <a:p>
            <a:pPr lvl="1"/>
            <a:r>
              <a:rPr lang="el-GR" sz="2000" dirty="0" smtClean="0">
                <a:solidFill>
                  <a:schemeClr val="tx1"/>
                </a:solidFill>
              </a:rPr>
              <a:t>Επιστήμονες</a:t>
            </a:r>
          </a:p>
          <a:p>
            <a:pPr lvl="1"/>
            <a:r>
              <a:rPr lang="el-GR" sz="2000" dirty="0" smtClean="0">
                <a:solidFill>
                  <a:schemeClr val="tx1"/>
                </a:solidFill>
              </a:rPr>
              <a:t>Νέοι</a:t>
            </a:r>
          </a:p>
          <a:p>
            <a:pPr lvl="1"/>
            <a:r>
              <a:rPr lang="el-GR" sz="2000" dirty="0" smtClean="0">
                <a:solidFill>
                  <a:schemeClr val="tx1"/>
                </a:solidFill>
              </a:rPr>
              <a:t>Άνεργοι</a:t>
            </a:r>
          </a:p>
          <a:p>
            <a:pPr lvl="1"/>
            <a:r>
              <a:rPr lang="el-GR" sz="2000" dirty="0" smtClean="0">
                <a:solidFill>
                  <a:schemeClr val="tx1"/>
                </a:solidFill>
              </a:rPr>
              <a:t>Άτομα με αναπηρία</a:t>
            </a:r>
          </a:p>
          <a:p>
            <a:pPr lvl="1"/>
            <a:r>
              <a:rPr lang="el-GR" sz="2000" dirty="0" smtClean="0">
                <a:solidFill>
                  <a:schemeClr val="tx1"/>
                </a:solidFill>
              </a:rPr>
              <a:t>Άτομα που κινδυνεύουν με αποκλεισμό. </a:t>
            </a:r>
          </a:p>
        </p:txBody>
      </p:sp>
      <p:pic>
        <p:nvPicPr>
          <p:cNvPr id="4" name="3 - Εικόνα" descr="Αθωώνουν στελέχη επιχειρήσεων για τα εταιρικά χρέη! | Sofokleousin.gr"/>
          <p:cNvPicPr/>
          <p:nvPr/>
        </p:nvPicPr>
        <p:blipFill>
          <a:blip r:embed="rId2"/>
          <a:srcRect/>
          <a:stretch>
            <a:fillRect/>
          </a:stretch>
        </p:blipFill>
        <p:spPr bwMode="auto">
          <a:xfrm>
            <a:off x="6133381" y="0"/>
            <a:ext cx="6176513" cy="68580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53498" y="291831"/>
            <a:ext cx="7729728" cy="1188720"/>
          </a:xfrm>
        </p:spPr>
        <p:txBody>
          <a:bodyPr/>
          <a:lstStyle/>
          <a:p>
            <a:r>
              <a:rPr lang="el-GR" smtClean="0"/>
              <a:t>ΕυρωπαΪκΗ</a:t>
            </a:r>
            <a:r>
              <a:rPr lang="el-GR" dirty="0" smtClean="0"/>
              <a:t> </a:t>
            </a:r>
            <a:r>
              <a:rPr lang="el-GR" dirty="0" err="1" smtClean="0"/>
              <a:t>ΑτζΕντΑ</a:t>
            </a:r>
            <a:r>
              <a:rPr lang="el-GR" dirty="0" smtClean="0"/>
              <a:t> για την </a:t>
            </a:r>
            <a:r>
              <a:rPr lang="el-GR" dirty="0" err="1" smtClean="0"/>
              <a:t>ΕκπαΙδευση</a:t>
            </a:r>
            <a:r>
              <a:rPr lang="el-GR" dirty="0" smtClean="0"/>
              <a:t> και </a:t>
            </a:r>
            <a:r>
              <a:rPr lang="el-GR" dirty="0" err="1" smtClean="0"/>
              <a:t>ΚατΑρτιση</a:t>
            </a:r>
            <a:r>
              <a:rPr lang="el-GR" dirty="0" smtClean="0"/>
              <a:t> </a:t>
            </a:r>
            <a:r>
              <a:rPr lang="el-GR" dirty="0" err="1" smtClean="0"/>
              <a:t>ΕνηλΙκων</a:t>
            </a:r>
            <a:endParaRPr lang="el-GR" dirty="0"/>
          </a:p>
        </p:txBody>
      </p:sp>
      <p:sp>
        <p:nvSpPr>
          <p:cNvPr id="3" name="2 - Θέση περιεχομένου"/>
          <p:cNvSpPr>
            <a:spLocks noGrp="1"/>
          </p:cNvSpPr>
          <p:nvPr>
            <p:ph idx="1"/>
          </p:nvPr>
        </p:nvSpPr>
        <p:spPr>
          <a:xfrm>
            <a:off x="1190445" y="1923691"/>
            <a:ext cx="9204385" cy="4589251"/>
          </a:xfrm>
        </p:spPr>
        <p:txBody>
          <a:bodyPr>
            <a:noAutofit/>
          </a:bodyPr>
          <a:lstStyle/>
          <a:p>
            <a:pPr algn="just"/>
            <a:r>
              <a:rPr lang="el-GR" sz="2400" dirty="0" smtClean="0"/>
              <a:t>Ο κύριος στόχος του έργου είναι η στήριξη συγκεκριμένων δραστηριοτήτων που θα αυξήσουν σημαντικά το ποσοστό συμμετοχής των ενηλίκων με χαμηλά προσόντα στη Δια Βίου Μάθηση και  θα ενισχύσουν τις βασικές δεξιότητές τους . </a:t>
            </a:r>
          </a:p>
          <a:p>
            <a:pPr algn="just"/>
            <a:r>
              <a:rPr lang="el-GR" sz="2400" dirty="0" smtClean="0"/>
              <a:t>Αυτό θα επιτευχθεί μέσω υψηλής ποιότητας προγραμμάτων εκπαίδευσης ενηλίκων, όπως τα μαζικά ανοικτά ηλεκτρονικά μαθήματα (MOOC), τα οποία θα παρέχονται από τα Σχολεία Δεύτερης Ευκαιρίας (ΣΔΕ), τα Ινστιτούτα Επαγγελματικής Εκπαίδευσης και Κατάρτισης (IEK) και τα Κέντρα Δια Βίου Μάθησης (KΔΒΜ).</a:t>
            </a:r>
            <a:endParaRPr lang="el-GR" sz="2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690114" y="1699404"/>
            <a:ext cx="10429336" cy="4632385"/>
          </a:xfrm>
        </p:spPr>
        <p:txBody>
          <a:bodyPr>
            <a:normAutofit fontScale="92500"/>
          </a:bodyPr>
          <a:lstStyle/>
          <a:p>
            <a:r>
              <a:rPr lang="el-GR" sz="2400" dirty="0" smtClean="0"/>
              <a:t>Οι δραστηριότητες που οδηγούν στην επίτευξη του προαναφερθέντος στόχου θα οδηγούν  σε 2 κύρια αποτελέσματα: (α) τον σχεδιασμό και την υλοποίηση ενός MOOC  για εκπαιδευτές ενηλίκων και β) τον σχεδιασμό και την εφαρμογή  ενός  MOOC σχετικά με τις βασικές δεξιότητες.</a:t>
            </a:r>
          </a:p>
          <a:p>
            <a:r>
              <a:rPr lang="el-GR" sz="2400" dirty="0" smtClean="0"/>
              <a:t>Δεδομένου ότι κάθε χώρα της ΕΕ είναι υπεύθυνη για τα δικά της συστήματα εκπαίδευσης και κατάρτισης, όσον αφορά την Ελλάδα, θα υποστηριχθούν συγκεκριμένες δραστηριότητες με στόχο την επίτευξη των ακόλουθων στόχων σε εθνικό επίπεδο:</a:t>
            </a:r>
          </a:p>
          <a:p>
            <a:r>
              <a:rPr lang="el-GR" sz="2400" dirty="0" smtClean="0"/>
              <a:t>Προώθηση προγραμμάτων υψηλής εκπαίδευσης για ενηλίκους με την προσφορά πιστοποιημένων MOOC για εκπαιδευτικούς που επιθυμούν να παρακολουθήσουν να πιστοποιηθούν ως «Εκπαιδευτές Ενηλίκων»</a:t>
            </a:r>
          </a:p>
          <a:p>
            <a:r>
              <a:rPr lang="el-GR" sz="2400" dirty="0" smtClean="0"/>
              <a:t>Προσφορά πιστοποιημένων MOOC για την ενίσχυση των βασικών δεξιοτήτων.</a:t>
            </a:r>
          </a:p>
          <a:p>
            <a:endParaRPr lang="el-GR" dirty="0" smtClean="0"/>
          </a:p>
          <a:p>
            <a:endParaRPr lang="el-GR" dirty="0" smtClean="0"/>
          </a:p>
          <a:p>
            <a:endParaRPr lang="el-GR" dirty="0"/>
          </a:p>
        </p:txBody>
      </p:sp>
      <p:sp>
        <p:nvSpPr>
          <p:cNvPr id="4" name="1 - Τίτλος"/>
          <p:cNvSpPr>
            <a:spLocks noGrp="1"/>
          </p:cNvSpPr>
          <p:nvPr>
            <p:ph type="title"/>
          </p:nvPr>
        </p:nvSpPr>
        <p:spPr>
          <a:xfrm>
            <a:off x="2205256" y="352216"/>
            <a:ext cx="7729728" cy="1188720"/>
          </a:xfrm>
        </p:spPr>
        <p:txBody>
          <a:bodyPr/>
          <a:lstStyle/>
          <a:p>
            <a:r>
              <a:rPr lang="el-GR" dirty="0" err="1" smtClean="0"/>
              <a:t>ΕυρωπαικΗ</a:t>
            </a:r>
            <a:r>
              <a:rPr lang="el-GR" dirty="0" smtClean="0"/>
              <a:t> </a:t>
            </a:r>
            <a:r>
              <a:rPr lang="el-GR" dirty="0" err="1" smtClean="0"/>
              <a:t>ΑτζΕντΑ</a:t>
            </a:r>
            <a:r>
              <a:rPr lang="el-GR" dirty="0" smtClean="0"/>
              <a:t> για την </a:t>
            </a:r>
            <a:r>
              <a:rPr lang="el-GR" dirty="0" err="1" smtClean="0"/>
              <a:t>ΕκπαΙδευση</a:t>
            </a:r>
            <a:r>
              <a:rPr lang="el-GR" dirty="0" smtClean="0"/>
              <a:t> και </a:t>
            </a:r>
            <a:r>
              <a:rPr lang="el-GR" dirty="0" err="1" smtClean="0"/>
              <a:t>ΚατΑρτιση</a:t>
            </a:r>
            <a:r>
              <a:rPr lang="el-GR" dirty="0" smtClean="0"/>
              <a:t> </a:t>
            </a:r>
            <a:r>
              <a:rPr lang="el-GR" dirty="0" err="1" smtClean="0"/>
              <a:t>ΕνηλΙκων</a:t>
            </a:r>
            <a:endParaRPr lang="el-GR" dirty="0"/>
          </a:p>
        </p:txBody>
      </p:sp>
      <p:graphicFrame>
        <p:nvGraphicFramePr>
          <p:cNvPr id="39938" name="Object 2"/>
          <p:cNvGraphicFramePr>
            <a:graphicFrameLocks noChangeAspect="1"/>
          </p:cNvGraphicFramePr>
          <p:nvPr/>
        </p:nvGraphicFramePr>
        <p:xfrm>
          <a:off x="4090417" y="6279341"/>
          <a:ext cx="6978650" cy="439737"/>
        </p:xfrm>
        <a:graphic>
          <a:graphicData uri="http://schemas.openxmlformats.org/presentationml/2006/ole">
            <p:oleObj spid="_x0000_s39938" name="Αντικείμενο κελύφους συσκευασίας" showAsIcon="1" r:id="rId3" imgW="6978960" imgH="439560" progId="Package">
              <p:embed/>
            </p:oleObj>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ΟΡΙΣΜΟΙ ΜΗ ΤΥΠΙΚΗΣ ΕΚΠΑΙΔΕΥΣΗΣ</a:t>
            </a:r>
            <a:endParaRPr lang="el-GR" dirty="0"/>
          </a:p>
        </p:txBody>
      </p:sp>
      <p:sp>
        <p:nvSpPr>
          <p:cNvPr id="3" name="2 - Θέση περιεχομένου"/>
          <p:cNvSpPr>
            <a:spLocks noGrp="1"/>
          </p:cNvSpPr>
          <p:nvPr>
            <p:ph idx="1"/>
          </p:nvPr>
        </p:nvSpPr>
        <p:spPr>
          <a:xfrm>
            <a:off x="1078302" y="2638044"/>
            <a:ext cx="9929004" cy="3101983"/>
          </a:xfrm>
        </p:spPr>
        <p:txBody>
          <a:bodyPr>
            <a:noAutofit/>
          </a:bodyPr>
          <a:lstStyle/>
          <a:p>
            <a:r>
              <a:rPr lang="el-GR" sz="2400" dirty="0" smtClean="0"/>
              <a:t>Η εκπαίδευση που δε λαμβάνει χώρα μέσα στο επίσημο/τυπικό εκπαιδευτικό σύστημα.</a:t>
            </a:r>
          </a:p>
          <a:p>
            <a:r>
              <a:rPr lang="el-GR" sz="2400" dirty="0" smtClean="0"/>
              <a:t>Η εκπαιδευτική διεργασία που είναι οργανωμένη έξω από το τυπικό εκπαιδευτικό σύστημα, συνήθως ανταποκρινόμενη σε μαθησιακές ανάγκες συγκεκριμένων πληθυσμιακών ομάδων (</a:t>
            </a:r>
            <a:r>
              <a:rPr lang="en-US" sz="2400" dirty="0" smtClean="0"/>
              <a:t>Jarvis, 2002).</a:t>
            </a:r>
          </a:p>
          <a:p>
            <a:r>
              <a:rPr lang="el-GR" sz="2400" dirty="0" smtClean="0"/>
              <a:t>Ως όρος απαντάται κυρίως στις αναπτυσσόμενες χώρες καθώς αποτέλεσε μέσο για την εφαρμογή πολιτικών που στόχευαν στην καταπολέμηση των ανισοτήτων τις οποίες δημιουργούσε το τυπικό εκπαιδευτικό σύστημα/ ή και αδυνατούσε να καλύψει.</a:t>
            </a:r>
            <a:endParaRPr lang="el-GR"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216989" y="396816"/>
            <a:ext cx="7743875" cy="1337094"/>
          </a:xfrm>
        </p:spPr>
        <p:txBody>
          <a:bodyPr/>
          <a:lstStyle/>
          <a:p>
            <a:r>
              <a:rPr lang="el-GR" dirty="0" smtClean="0"/>
              <a:t>ΚΥΡΙΟΙ ΠΑΡΟΧΟΙ ΕΚΠΑΙΔΕΥΣΗΣ ΕΝΗΛΙΚΩΝ</a:t>
            </a:r>
            <a:endParaRPr lang="el-GR" dirty="0"/>
          </a:p>
        </p:txBody>
      </p:sp>
      <p:sp>
        <p:nvSpPr>
          <p:cNvPr id="3" name="2 - Θέση περιεχομένου"/>
          <p:cNvSpPr>
            <a:spLocks noGrp="1"/>
          </p:cNvSpPr>
          <p:nvPr>
            <p:ph idx="1"/>
          </p:nvPr>
        </p:nvSpPr>
        <p:spPr>
          <a:xfrm>
            <a:off x="1311215" y="2027208"/>
            <a:ext cx="9385539" cy="4425350"/>
          </a:xfrm>
        </p:spPr>
        <p:txBody>
          <a:bodyPr>
            <a:normAutofit/>
          </a:bodyPr>
          <a:lstStyle/>
          <a:p>
            <a:pPr algn="just"/>
            <a:r>
              <a:rPr lang="el-GR" sz="2000" dirty="0" smtClean="0"/>
              <a:t>Το Υπουργείο Παιδείας και Θρησκευμάτων εποπτεύει μια σειρά από δημόσιους φορείς που παρέχουν  εκπαίδευση και κατάρτιση ενηλίκων:</a:t>
            </a:r>
          </a:p>
          <a:p>
            <a:pPr algn="just"/>
            <a:r>
              <a:rPr lang="el-GR" sz="2000" b="1" dirty="0" smtClean="0"/>
              <a:t>Σχολεία Δεύτερης Ευκαιρίας</a:t>
            </a:r>
            <a:r>
              <a:rPr lang="el-GR" sz="2000" dirty="0" smtClean="0"/>
              <a:t>, για ενήλικες που δεν έχουν ολοκληρώσει την υποχρεωτική εκπαίδευση. Υπάρχουν 66 Σχολεία Δεύτερης Ευκαιρίας (και 22 Τμήματα-Παραρτήματα) και 12 Σχολεία Δεύτερης Ευκαιρίας που λειτουργούν μέσα σε σωφρονιστικά ιδρύματα</a:t>
            </a:r>
          </a:p>
          <a:p>
            <a:pPr algn="just"/>
            <a:r>
              <a:rPr lang="el-GR" sz="2000" dirty="0" smtClean="0"/>
              <a:t>Ι</a:t>
            </a:r>
            <a:r>
              <a:rPr lang="el-GR" sz="2000" b="1" dirty="0" smtClean="0"/>
              <a:t>νστιτούτα Επαγγελματικής Κατάρτισης</a:t>
            </a:r>
            <a:r>
              <a:rPr lang="el-GR" sz="2000" dirty="0" smtClean="0"/>
              <a:t>, που προσφέρουν αρχική επαγγελματική κατάρτιση σε αποφοίτους τυπικής, μη υποχρεωτικής δευτεροβάθμιας εκπαίδευσης.  Υπάρχουν 126 δημόσια ΙΕΚ του Υπουργείου Παιδείας και Θρησκευμάτων.</a:t>
            </a:r>
          </a:p>
          <a:p>
            <a:endParaRPr lang="el-G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035834" y="336430"/>
            <a:ext cx="7795634" cy="1293962"/>
          </a:xfrm>
        </p:spPr>
        <p:txBody>
          <a:bodyPr/>
          <a:lstStyle/>
          <a:p>
            <a:r>
              <a:rPr lang="el-GR" dirty="0" smtClean="0"/>
              <a:t>ΚΥΡΙΟΙ ΠΑΡΟΧΟΙ ΕΚΠΑΙΔΕΥΣΗΣ ΕΝΗΛΙΚΩΝ</a:t>
            </a:r>
            <a:endParaRPr lang="el-GR" dirty="0"/>
          </a:p>
        </p:txBody>
      </p:sp>
      <p:sp>
        <p:nvSpPr>
          <p:cNvPr id="3" name="2 - Θέση περιεχομένου"/>
          <p:cNvSpPr>
            <a:spLocks noGrp="1"/>
          </p:cNvSpPr>
          <p:nvPr>
            <p:ph idx="1"/>
          </p:nvPr>
        </p:nvSpPr>
        <p:spPr>
          <a:xfrm>
            <a:off x="1302588" y="2122098"/>
            <a:ext cx="9213011" cy="4313208"/>
          </a:xfrm>
        </p:spPr>
        <p:txBody>
          <a:bodyPr>
            <a:normAutofit/>
          </a:bodyPr>
          <a:lstStyle/>
          <a:p>
            <a:pPr algn="just"/>
            <a:r>
              <a:rPr lang="el-GR" sz="2000" b="1" dirty="0" smtClean="0"/>
              <a:t>Δημόσια Κέντρα Δια Βίου Μάθησης (ΚΔΒΜ)</a:t>
            </a:r>
            <a:r>
              <a:rPr lang="el-GR" sz="2000" dirty="0" smtClean="0"/>
              <a:t>, που δύνανται να ιδρύονται να προσφέρουν συνεχιζόμενη επαγγελματική κατάρτιση, </a:t>
            </a:r>
            <a:r>
              <a:rPr lang="el-GR" sz="2000" dirty="0" err="1" smtClean="0"/>
              <a:t>επανειδίκευση</a:t>
            </a:r>
            <a:r>
              <a:rPr lang="el-GR" sz="2000" dirty="0" smtClean="0"/>
              <a:t>,  αναβάθμιση δεξιοτήτων, γενική εκπαίδευση ενηλίκων και συμβουλευτική και επαγγελματικό προσανατολισμό (Ο ν. 4763/2020 δημιουργεί το πλαίσιο ίδρυσης, </a:t>
            </a:r>
            <a:r>
              <a:rPr lang="el-GR" sz="2000" dirty="0" err="1" smtClean="0"/>
              <a:t>αδειοδότησης</a:t>
            </a:r>
            <a:r>
              <a:rPr lang="el-GR" sz="2000" dirty="0" smtClean="0"/>
              <a:t> και λειτουργίας των ΚΔΒΜ. Με το προγενέστερο θεσμικό πλαίσιο δεν υπήρχαν ατόφιες δημόσιες δομές δια βίου μάθησης, αλλά πραγματοποιούνταν προγράμματα δια βίου μάθησης σε επίπεδο δήμων με χρηματοδότηση από </a:t>
            </a:r>
            <a:r>
              <a:rPr lang="el-GR" sz="2000" dirty="0" err="1" smtClean="0"/>
              <a:t>ενωσιακούς</a:t>
            </a:r>
            <a:r>
              <a:rPr lang="el-GR" sz="2000" dirty="0" smtClean="0"/>
              <a:t> πόρους).</a:t>
            </a:r>
          </a:p>
          <a:p>
            <a:pPr algn="just"/>
            <a:r>
              <a:rPr lang="el-GR" sz="2000" b="1" dirty="0" smtClean="0"/>
              <a:t>Κέντρα Επιμόρφωσης και Δια Βίου Μάθησης των ΑΕΙ</a:t>
            </a:r>
            <a:r>
              <a:rPr lang="el-GR" sz="2000" dirty="0" smtClean="0"/>
              <a:t>, τα οποία αποτελούν μονάδες των Ιδρυμάτων που εξασφαλίζουν τον συντονισμό και τη διεπιστημονική συνεργασία στην ανάπτυξη προγραμμάτων επιμόρφωσης, συνεχιζόμενης εκπαίδευσης, κατάρτισης και εν γένει δια βίου μάθησης. Λειτουργούν ΚΕΔΙΒΙΜ σε 22 Ιδρύματα.  </a:t>
            </a:r>
          </a:p>
          <a:p>
            <a:pPr algn="just"/>
            <a:endParaRPr lang="el-GR" sz="20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01739" y="334964"/>
            <a:ext cx="7729728" cy="1188720"/>
          </a:xfrm>
        </p:spPr>
        <p:txBody>
          <a:bodyPr/>
          <a:lstStyle/>
          <a:p>
            <a:r>
              <a:rPr lang="el-GR" dirty="0" smtClean="0"/>
              <a:t>ΣΥΜΠΛΗΡΩΜΑΤΙΚΟΙ ΦΟΡΕΙΣ</a:t>
            </a:r>
            <a:endParaRPr lang="el-GR" dirty="0"/>
          </a:p>
        </p:txBody>
      </p:sp>
      <p:sp>
        <p:nvSpPr>
          <p:cNvPr id="3" name="2 - Θέση περιεχομένου"/>
          <p:cNvSpPr>
            <a:spLocks noGrp="1"/>
          </p:cNvSpPr>
          <p:nvPr>
            <p:ph idx="1"/>
          </p:nvPr>
        </p:nvSpPr>
        <p:spPr>
          <a:xfrm>
            <a:off x="1017917" y="1768415"/>
            <a:ext cx="9583947" cy="4986069"/>
          </a:xfrm>
        </p:spPr>
        <p:txBody>
          <a:bodyPr>
            <a:normAutofit/>
          </a:bodyPr>
          <a:lstStyle/>
          <a:p>
            <a:r>
              <a:rPr lang="el-GR" sz="3200" dirty="0" smtClean="0"/>
              <a:t>Φορείς παροχής γενικών (τυπικών και μη-τυπικών) υπηρεσιών εκπαίδευσης ενηλίκων, οι οποίοι μπορεί να είναι κοινωνικοί, θρησκευτικοί ή πολιτιστικοί φορείς.</a:t>
            </a:r>
          </a:p>
          <a:p>
            <a:r>
              <a:rPr lang="el-GR" sz="3200" dirty="0" smtClean="0"/>
              <a:t>Φορείς που παρέχουν συμβουλευτικές υπηρεσίες ή/και υπηρεσίες επαγγελματικού προσανατολισμού.</a:t>
            </a:r>
          </a:p>
          <a:p>
            <a:r>
              <a:rPr lang="el-GR" sz="3200" b="1" dirty="0" smtClean="0"/>
              <a:t>Κέντρα Προώθησης της Απασχόλησης </a:t>
            </a:r>
            <a:r>
              <a:rPr lang="el-GR" sz="3200" dirty="0" smtClean="0"/>
              <a:t>(ΚΠΑ), στον βαθμό που παρέχουν υπηρεσίες συμβουλευτικής και επαγγελματικού προσανατολισμού δια βίου.</a:t>
            </a:r>
          </a:p>
          <a:p>
            <a:endParaRPr lang="el-G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79377" y="334964"/>
            <a:ext cx="7729728" cy="1188720"/>
          </a:xfrm>
        </p:spPr>
        <p:txBody>
          <a:bodyPr/>
          <a:lstStyle/>
          <a:p>
            <a:r>
              <a:rPr lang="el-GR" dirty="0" smtClean="0"/>
              <a:t>ΣΥΜΠΛΗΡΩΜΑΤΙΚΟΙ ΦΟΡΕΙΣ</a:t>
            </a:r>
            <a:endParaRPr lang="el-GR" dirty="0"/>
          </a:p>
        </p:txBody>
      </p:sp>
      <p:sp>
        <p:nvSpPr>
          <p:cNvPr id="3" name="2 - Θέση περιεχομένου"/>
          <p:cNvSpPr>
            <a:spLocks noGrp="1"/>
          </p:cNvSpPr>
          <p:nvPr>
            <p:ph idx="1"/>
          </p:nvPr>
        </p:nvSpPr>
        <p:spPr>
          <a:xfrm>
            <a:off x="1216325" y="1992702"/>
            <a:ext cx="9454550" cy="4295955"/>
          </a:xfrm>
        </p:spPr>
        <p:txBody>
          <a:bodyPr>
            <a:normAutofit/>
          </a:bodyPr>
          <a:lstStyle/>
          <a:p>
            <a:r>
              <a:rPr lang="el-GR" dirty="0" smtClean="0"/>
              <a:t>Οι δημόσιοι φορείς του εκτεταμένου δημόσιου τομέα που παρέχουν  μη τυπική εκπαίδευση στο ανθρώπινο δυναμικό του κοινού και στον εκτεταμένο δημόσιο τομέα, όπως το Εθνικό Κέντρο Δημόσιας Διοίκησης και Αυτοδιοίκησης  και άλλες επαγγελματικές ενώσεις και επιμελητήρια, όπως το Ινστιτούτο Μικρές Επιχειρήσεις της Γενικής Συνομοσπονδίας Επαγγελματιών, Βιοτεχνών Εμπόρων Ελλάδας.</a:t>
            </a:r>
          </a:p>
          <a:p>
            <a:r>
              <a:rPr lang="el-GR" dirty="0" smtClean="0"/>
              <a:t>Φορείς που δημιουργούνται από τις τριτογενείς επαγγελματικές οργανώσεις των εργαζομένων και εργοδοτών και την τριτογενή ένωση επαγγελματικών οργανώσεων των δημοσίων υπαλλήλων. </a:t>
            </a:r>
            <a:endParaRPr lang="el-GR" smtClean="0"/>
          </a:p>
          <a:p>
            <a:r>
              <a:rPr lang="el-GR" smtClean="0"/>
              <a:t>Τέτοια </a:t>
            </a:r>
            <a:r>
              <a:rPr lang="el-GR" dirty="0" smtClean="0"/>
              <a:t>όργανα είναι, για παράδειγμα, το Κέντρο Ανάπτυξης Εκπαιδευτικής Πολιτικής της Γενικής Συνομοσπονδίας Εργατών Ελλάδας (ΚΑΝΕΠ – ΓΣΕΕ), κ.ά. (</a:t>
            </a:r>
            <a:r>
              <a:rPr lang="en-US" dirty="0" smtClean="0"/>
              <a:t>https://eacea.ec.europa.eu/national-policies/eurydice/content/main-providers-32_el</a:t>
            </a:r>
            <a:r>
              <a:rPr lang="el-GR" dirty="0" smtClean="0"/>
              <a:t>)</a:t>
            </a:r>
          </a:p>
          <a:p>
            <a:endParaRPr lang="el-G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ΙΣΤΟΡΙΚΗ ΑΝΑΔΡΟΜΗ</a:t>
            </a:r>
            <a:endParaRPr lang="el-GR" dirty="0"/>
          </a:p>
        </p:txBody>
      </p:sp>
      <p:sp>
        <p:nvSpPr>
          <p:cNvPr id="3" name="2 - Θέση περιεχομένου"/>
          <p:cNvSpPr>
            <a:spLocks noGrp="1"/>
          </p:cNvSpPr>
          <p:nvPr>
            <p:ph idx="1"/>
          </p:nvPr>
        </p:nvSpPr>
        <p:spPr>
          <a:xfrm>
            <a:off x="1475117" y="2638044"/>
            <a:ext cx="9161253" cy="4219956"/>
          </a:xfrm>
        </p:spPr>
        <p:txBody>
          <a:bodyPr>
            <a:normAutofit/>
          </a:bodyPr>
          <a:lstStyle/>
          <a:p>
            <a:r>
              <a:rPr lang="el-GR" sz="2400" dirty="0" smtClean="0"/>
              <a:t>Ο πρώτος που ανέφερε τον όρο μη τυπική εκπαίδευση ήταν ο </a:t>
            </a:r>
            <a:r>
              <a:rPr lang="en-US" sz="2400" dirty="0" smtClean="0"/>
              <a:t>Phillip Hall Coombs </a:t>
            </a:r>
            <a:r>
              <a:rPr lang="el-GR" sz="2400" dirty="0" smtClean="0"/>
              <a:t>το 1968.</a:t>
            </a:r>
          </a:p>
          <a:p>
            <a:r>
              <a:rPr lang="el-GR" sz="2400" dirty="0" smtClean="0"/>
              <a:t>Εκκινεί από την παραδοχή ότι η έννοια του εκπαιδευτικού συστήματος δεν περιορίζεται στις διάφορες βαθμίδες της τυπικής εκπαίδευσης, αλλά περιλαμβάνει συστηματικές εκπαιδευτικές δραστηριότητες/προγράμματα κι εκτός αυτής.</a:t>
            </a:r>
          </a:p>
          <a:p>
            <a:r>
              <a:rPr lang="el-GR" sz="2400" dirty="0" smtClean="0"/>
              <a:t>Η μη τυπική εκπαίδευση προσεγγίζεται ως κάθε οργανωμένη, συστηματική  εκπαιδευτική δραστηριότητα που πραγματοποιείται εκτός του πλαισίου του τυπικού εκπαιδευτικού συστήματος και απευθύνεται σε ενηλίκους και σε παιδιά. </a:t>
            </a:r>
            <a:endParaRPr lang="el-GR" sz="2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ΠΑΡΑΔΕΙΓΜΑΤΑ ΜΗ ΤΥΠΙΚΗΣ ΕΚΠΑΙΔΕΥΣΗΣ</a:t>
            </a:r>
            <a:endParaRPr lang="el-GR" dirty="0"/>
          </a:p>
        </p:txBody>
      </p:sp>
      <p:sp>
        <p:nvSpPr>
          <p:cNvPr id="3" name="2 - Θέση περιεχομένου"/>
          <p:cNvSpPr>
            <a:spLocks noGrp="1"/>
          </p:cNvSpPr>
          <p:nvPr>
            <p:ph idx="1"/>
          </p:nvPr>
        </p:nvSpPr>
        <p:spPr>
          <a:xfrm>
            <a:off x="1526875" y="2638044"/>
            <a:ext cx="9307902" cy="3710998"/>
          </a:xfrm>
        </p:spPr>
        <p:txBody>
          <a:bodyPr>
            <a:normAutofit/>
          </a:bodyPr>
          <a:lstStyle/>
          <a:p>
            <a:r>
              <a:rPr lang="el-GR" sz="2400" dirty="0" smtClean="0"/>
              <a:t>ΠΡΟΓΡΑΜΜΑΤΑ ΕΚΠΑΙΔΕΥΣΗΣ ΑΛΦΑΒΗΤΙΣΜΟΥ ΕΝΗΛΙΚΩΝ</a:t>
            </a:r>
          </a:p>
          <a:p>
            <a:r>
              <a:rPr lang="el-GR" sz="2400" dirty="0" smtClean="0"/>
              <a:t>ΠΡΟΓΡΑΜΜΑΤΑ ΕΠΑΓΓΕΛΜΑΤΙΚΗΣ ΚΑΤΑΡΤΙΣΗΣ ΕΚΤΟΣ ΤΟΥ ΤΥΠΙΚΟΥ ΣΥΣΤΗΜΑΤΟΣ</a:t>
            </a:r>
          </a:p>
          <a:p>
            <a:r>
              <a:rPr lang="el-GR" sz="2400" dirty="0" smtClean="0"/>
              <a:t>ΠΡΟΓΡΑΜΜΑΤΑ ΣΥΛΛΟΓΩΝ ΝΕΩΝ ΜΕ ΣΥΓΚΕΚΡΙΜΕΝΟΥΣ ΕΚΠΑΙΔΕΥΤΙΚΟΥΣ ΣΚΟΠΟΥΣ</a:t>
            </a:r>
          </a:p>
          <a:p>
            <a:r>
              <a:rPr lang="el-GR" sz="2400" dirty="0" smtClean="0"/>
              <a:t>ΠΡΟΓΡΑΜΜΑΤΑ ΚΟΙΝΟΤΙΚΗΣ ΕΚΠΑΙΔΕΥΣΗΣ ΠΟΥ ΑΦΟΡΟΥΝ ΣΤΗΝ ΥΓΕΙΑ, ΤΗ ΔΙΑΤΡΟΦΗ, ΤΟΝ ΟΙΚΟΓΕΝΕΙΑΚΟ ΠΡΟΓΡΑΜΜΑΤΙΣΜΟ, ΤΟΥΣ ΣΥΝΕΤΑΙΡΙΣΜΟΥΣ.</a:t>
            </a:r>
            <a:endParaRPr lang="el-GR"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ΤΥΠΙΚΗ ΕΚΠΑΙΔΕΥΣΗ</a:t>
            </a:r>
            <a:endParaRPr lang="el-GR" dirty="0"/>
          </a:p>
        </p:txBody>
      </p:sp>
      <p:sp>
        <p:nvSpPr>
          <p:cNvPr id="3" name="2 - Θέση περιεχομένου"/>
          <p:cNvSpPr>
            <a:spLocks noGrp="1"/>
          </p:cNvSpPr>
          <p:nvPr>
            <p:ph idx="1"/>
          </p:nvPr>
        </p:nvSpPr>
        <p:spPr>
          <a:xfrm>
            <a:off x="1164565" y="2638044"/>
            <a:ext cx="9420045" cy="3624733"/>
          </a:xfrm>
        </p:spPr>
        <p:txBody>
          <a:bodyPr>
            <a:noAutofit/>
          </a:bodyPr>
          <a:lstStyle/>
          <a:p>
            <a:r>
              <a:rPr lang="el-GR" sz="2400" dirty="0" smtClean="0"/>
              <a:t>Αυστηρά θεσμοθετημένο, χρονολογικά διαβαθμισμένο, ιεραρχικά δομημένο σύστημα. </a:t>
            </a:r>
          </a:p>
          <a:p>
            <a:pPr algn="just"/>
            <a:r>
              <a:rPr lang="el-GR" sz="2400" dirty="0" smtClean="0"/>
              <a:t>Η εκπαίδευση που παρέχεται στο πλαίσιο του τυπικού εκπαιδευτικού συστήματος οδηγεί στην απόκτηση πιστοποιητικών αναγνωρισμένων σε εθνικό επίπεδο από τις δημόσιες αρχές και αποτελεί μέρος της διαβαθμισμένης εκπαιδευτικής κλίμακας.</a:t>
            </a:r>
          </a:p>
          <a:p>
            <a:r>
              <a:rPr lang="el-GR" sz="2400" dirty="0" smtClean="0"/>
              <a:t> Στην τυπική εκπαίδευση εντάσσεται και η γενική τυπική εκπαίδευση ενηλίκων. (Ν. 3879/2010, αρ. 2) </a:t>
            </a:r>
            <a:endParaRPr lang="el-GR"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ΑΤΥΠΗ ΕΚΠΑΙΔΕΥΣΗ</a:t>
            </a:r>
            <a:endParaRPr lang="el-GR" dirty="0"/>
          </a:p>
        </p:txBody>
      </p:sp>
      <p:sp>
        <p:nvSpPr>
          <p:cNvPr id="3" name="2 - Θέση περιεχομένου"/>
          <p:cNvSpPr>
            <a:spLocks noGrp="1"/>
          </p:cNvSpPr>
          <p:nvPr>
            <p:ph idx="1"/>
          </p:nvPr>
        </p:nvSpPr>
        <p:spPr>
          <a:xfrm>
            <a:off x="1337094" y="2638044"/>
            <a:ext cx="9273397" cy="3702371"/>
          </a:xfrm>
        </p:spPr>
        <p:txBody>
          <a:bodyPr>
            <a:normAutofit lnSpcReduction="10000"/>
          </a:bodyPr>
          <a:lstStyle/>
          <a:p>
            <a:pPr algn="just"/>
            <a:r>
              <a:rPr lang="el-GR" sz="2400" dirty="0" smtClean="0"/>
              <a:t>Οι μαθησιακές δραστηριότητες που λαμβάνουν χώρα εκτός οργανωμένου εκπαιδευτικού πλαισίου, σε όλη τη διάρκεια της ζωής του ανθρώπου, στο πλαίσιο του ελεύθερου χρόνου ή επαγγελματικών, κοινωνικών και πολιτιστικών δραστηριοτήτων.</a:t>
            </a:r>
          </a:p>
          <a:p>
            <a:r>
              <a:rPr lang="el-GR" sz="2400" dirty="0" smtClean="0"/>
              <a:t> Περιλαμβάνει τις κάθε είδους δραστηριότητες </a:t>
            </a:r>
            <a:r>
              <a:rPr lang="el-GR" sz="2400" dirty="0" err="1" smtClean="0"/>
              <a:t>αυτομόρφωσης</a:t>
            </a:r>
            <a:r>
              <a:rPr lang="el-GR" sz="2400" dirty="0" smtClean="0"/>
              <a:t>, όπως η </a:t>
            </a:r>
            <a:r>
              <a:rPr lang="el-GR" sz="2400" dirty="0" err="1" smtClean="0"/>
              <a:t>αυτομόρφωση</a:t>
            </a:r>
            <a:r>
              <a:rPr lang="el-GR" sz="2400" dirty="0" smtClean="0"/>
              <a:t> με έντυπο υλικό ή μέσω διαδικτύου ή με χρήση ηλεκτρονικού υπολογιστή ή ποικίλων εκπαιδευτικών υποδομών, καθώς και τις γνώσεις, δεξιότητες και ικανότητες που αποκτά το άτομο από την επαγγελματική εμπειρία του. (Ν.3879/2010, αρ. 2)</a:t>
            </a:r>
            <a:endParaRPr lang="el-GR"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ΑΤΥΠΗ ΕΚΠΑΙΔΕΥΣΗ…</a:t>
            </a:r>
            <a:endParaRPr lang="el-GR" dirty="0"/>
          </a:p>
        </p:txBody>
      </p:sp>
      <p:sp>
        <p:nvSpPr>
          <p:cNvPr id="3" name="2 - Θέση περιεχομένου"/>
          <p:cNvSpPr>
            <a:spLocks noGrp="1"/>
          </p:cNvSpPr>
          <p:nvPr>
            <p:ph idx="1"/>
          </p:nvPr>
        </p:nvSpPr>
        <p:spPr>
          <a:xfrm>
            <a:off x="1319842" y="2638044"/>
            <a:ext cx="9204384" cy="3101983"/>
          </a:xfrm>
        </p:spPr>
        <p:txBody>
          <a:bodyPr>
            <a:noAutofit/>
          </a:bodyPr>
          <a:lstStyle/>
          <a:p>
            <a:pPr algn="just"/>
            <a:r>
              <a:rPr lang="el-GR" sz="2800" dirty="0" smtClean="0"/>
              <a:t>Με την άτυπη εκπαίδευση το άτομο συσσωρεύει γνώσεις, δεξιότητες, στάσεις και αντιλήψεις από τις καθημερινές εμπειρίες και την έκθεση στο περιβάλλον (σπίτι, εργασία, παιχνίδι, παράδειγμα και στάσεις συγγενών και φίλων, ταξίδια, ανάγνωση εφημερίδων, βιβλίων, άκουσμα ραδιοφώνου, παρακολούθηση τηλεόρασης κτλ).</a:t>
            </a:r>
            <a:endParaRPr lang="el-GR" sz="2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ΕΠΙΚΑΛΥΨΗ</a:t>
            </a:r>
            <a:endParaRPr lang="el-GR" dirty="0"/>
          </a:p>
        </p:txBody>
      </p:sp>
      <p:sp>
        <p:nvSpPr>
          <p:cNvPr id="3" name="2 - Θέση περιεχομένου"/>
          <p:cNvSpPr>
            <a:spLocks noGrp="1"/>
          </p:cNvSpPr>
          <p:nvPr>
            <p:ph idx="1"/>
          </p:nvPr>
        </p:nvSpPr>
        <p:spPr>
          <a:xfrm>
            <a:off x="1380226" y="2631058"/>
            <a:ext cx="9089597" cy="3735236"/>
          </a:xfrm>
        </p:spPr>
        <p:txBody>
          <a:bodyPr>
            <a:normAutofit/>
          </a:bodyPr>
          <a:lstStyle/>
          <a:p>
            <a:pPr algn="just"/>
            <a:r>
              <a:rPr lang="el-GR" sz="2400" dirty="0" smtClean="0"/>
              <a:t>Υπάρχει σημαντική αλληλεπίδραση και επικάλυψη ανάμεσα στους τρεις τύπους εκπαίδευσης. </a:t>
            </a:r>
          </a:p>
          <a:p>
            <a:pPr algn="just"/>
            <a:r>
              <a:rPr lang="el-GR" sz="2400" dirty="0" smtClean="0"/>
              <a:t>Ο όρος «άτυπη εκπαίδευση» εμπεριέχει μια εσωτερική αντίφαση, καθώς ως εκπαίδευση νοείται η οργανωμένη και σχεδιασμένη μάθηση.</a:t>
            </a:r>
          </a:p>
          <a:p>
            <a:r>
              <a:rPr lang="el-GR" sz="2400" dirty="0" smtClean="0"/>
              <a:t>Από το 1982 και μετά ο </a:t>
            </a:r>
            <a:r>
              <a:rPr lang="en-US" sz="2400" dirty="0" smtClean="0"/>
              <a:t>Ahmed </a:t>
            </a:r>
            <a:r>
              <a:rPr lang="el-GR" sz="2400" dirty="0" smtClean="0"/>
              <a:t>αναφέρεται πλέον στην άτυπη μάθηση και όχι στην άτυπη εκπαίδευση.</a:t>
            </a:r>
            <a:endParaRPr lang="el-GR" sz="2400" dirty="0"/>
          </a:p>
        </p:txBody>
      </p:sp>
    </p:spTree>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TF00001246</Template>
  <TotalTime>181</TotalTime>
  <Words>1677</Words>
  <Application>Microsoft Office PowerPoint</Application>
  <PresentationFormat>Προσαρμογή</PresentationFormat>
  <Paragraphs>143</Paragraphs>
  <Slides>33</Slides>
  <Notes>0</Notes>
  <HiddenSlides>0</HiddenSlides>
  <MMClips>0</MMClips>
  <ScaleCrop>false</ScaleCrop>
  <HeadingPairs>
    <vt:vector size="6" baseType="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33</vt:i4>
      </vt:variant>
    </vt:vector>
  </HeadingPairs>
  <TitlesOfParts>
    <vt:vector size="35" baseType="lpstr">
      <vt:lpstr>Parcel</vt:lpstr>
      <vt:lpstr>Αντικείμενο κελύφους συσκευασίας</vt:lpstr>
      <vt:lpstr>Σχεδιασμοσ και αξιολογηση εκπαιδευτικων προγραμματων (Mus 607)</vt:lpstr>
      <vt:lpstr>ΜΗ ΤΥΠΙΚΗ ΕΚΠΑΙΔΕΥΣΗ</vt:lpstr>
      <vt:lpstr>ΟΡΙΣΜΟΙ ΜΗ ΤΥΠΙΚΗΣ ΕΚΠΑΙΔΕΥΣΗΣ</vt:lpstr>
      <vt:lpstr>ΙΣΤΟΡΙΚΗ ΑΝΑΔΡΟΜΗ</vt:lpstr>
      <vt:lpstr>ΠΑΡΑΔΕΙΓΜΑΤΑ ΜΗ ΤΥΠΙΚΗΣ ΕΚΠΑΙΔΕΥΣΗΣ</vt:lpstr>
      <vt:lpstr>ΤΥΠΙΚΗ ΕΚΠΑΙΔΕΥΣΗ</vt:lpstr>
      <vt:lpstr>ΑΤΥΠΗ ΕΚΠΑΙΔΕΥΣΗ</vt:lpstr>
      <vt:lpstr>ΑΤΥΠΗ ΕΚΠΑΙΔΕΥΣΗ…</vt:lpstr>
      <vt:lpstr>ΕΠΙΚΑΛΥΨΗ</vt:lpstr>
      <vt:lpstr>Συναφεισ οροι</vt:lpstr>
      <vt:lpstr>ΣΥΝΑΦΕΙΣ ΟΡΟΙ</vt:lpstr>
      <vt:lpstr>ΣΥΝΑΦΕΙΣ ΟΡΟΙ</vt:lpstr>
      <vt:lpstr>ΣΥΝΑΦΕΙΣ ΟΡΟΙ</vt:lpstr>
      <vt:lpstr>ΣΥΝΑΦΕΙΣ ΟΡΟΙ</vt:lpstr>
      <vt:lpstr>ΣΥΝΑΦΕΙΣ ΟΡΟΙ</vt:lpstr>
      <vt:lpstr>ΣΥΝΑΦΕΙΣ ΟΡΟΙ</vt:lpstr>
      <vt:lpstr>ΑΝΑΓΚΑΙΟΤΗΤΑ ΔΙΑ ΒΙΟΥ ΜΑΘΗΣΗΣ ΚΑΙ ΕΚΠΑΙΔΕΥΣΗΣ</vt:lpstr>
      <vt:lpstr>ΠΥΛΩΝΕΣ ΔΙΑ ΒΙΟΥ ΕΚΠΑΙΔΕΥΣΗΣ</vt:lpstr>
      <vt:lpstr>Ιστορικη αναδρομη στην εκπαιδευση ενηλικων στην ελλαδα</vt:lpstr>
      <vt:lpstr>Στο πλαισιο:</vt:lpstr>
      <vt:lpstr>ΠΡΟΓΡΑΜΜΑΤΑ ΕΚΠΑΙΔΕΥΣΗΣ ΕΝΗΛΙΚΩΝ</vt:lpstr>
      <vt:lpstr>Διαφάνεια 22</vt:lpstr>
      <vt:lpstr>ΧΑΡΑΚΤΗΡΙΣΤΙΚεσ περιοδοι  ΕΚΠΑΙΔΕΥΣΗΣ ΕΝΗΛΙΚΩΝ</vt:lpstr>
      <vt:lpstr>ΧΑΡΑΚΤΗΡΙΣΤΙΚεσ περιοδοι  ΕΚΠΑΙΔΕΥΣΗΣ ΕΝΗΛΙΚΩΝ</vt:lpstr>
      <vt:lpstr>Προβληματα-δυσλειτουργιεσ</vt:lpstr>
      <vt:lpstr>ΠΡΟΒΛΗΜΑΤΑ-ΔΥΣΛΕΙΤΟΥΡΓΙΕΣ</vt:lpstr>
      <vt:lpstr>Η εκπαιδευση ενηλικων σημερα</vt:lpstr>
      <vt:lpstr>ΕυρωπαΪκΗ ΑτζΕντΑ για την ΕκπαΙδευση και ΚατΑρτιση ΕνηλΙκων</vt:lpstr>
      <vt:lpstr>ΕυρωπαικΗ ΑτζΕντΑ για την ΕκπαΙδευση και ΚατΑρτιση ΕνηλΙκων</vt:lpstr>
      <vt:lpstr>ΚΥΡΙΟΙ ΠΑΡΟΧΟΙ ΕΚΠΑΙΔΕΥΣΗΣ ΕΝΗΛΙΚΩΝ</vt:lpstr>
      <vt:lpstr>ΚΥΡΙΟΙ ΠΑΡΟΧΟΙ ΕΚΠΑΙΔΕΥΣΗΣ ΕΝΗΛΙΚΩΝ</vt:lpstr>
      <vt:lpstr>ΣΥΜΠΛΗΡΩΜΑΤΙΚΟΙ ΦΟΡΕΙΣ</vt:lpstr>
      <vt:lpstr>ΣΥΜΠΛΗΡΩΜΑΤΙΚΟΙ ΦΟΡΕΙΣ</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User</cp:lastModifiedBy>
  <cp:revision>41</cp:revision>
  <dcterms:created xsi:type="dcterms:W3CDTF">2022-02-21T17:21:24Z</dcterms:created>
  <dcterms:modified xsi:type="dcterms:W3CDTF">2023-02-22T18:20:05Z</dcterms:modified>
</cp:coreProperties>
</file>