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35"/>
  </p:notesMasterIdLst>
  <p:sldIdLst>
    <p:sldId id="256" r:id="rId2"/>
    <p:sldId id="257" r:id="rId3"/>
    <p:sldId id="271" r:id="rId4"/>
    <p:sldId id="310" r:id="rId5"/>
    <p:sldId id="279" r:id="rId6"/>
    <p:sldId id="272" r:id="rId7"/>
    <p:sldId id="273" r:id="rId8"/>
    <p:sldId id="302" r:id="rId9"/>
    <p:sldId id="285" r:id="rId10"/>
    <p:sldId id="274" r:id="rId11"/>
    <p:sldId id="275" r:id="rId12"/>
    <p:sldId id="303" r:id="rId13"/>
    <p:sldId id="304" r:id="rId14"/>
    <p:sldId id="286" r:id="rId15"/>
    <p:sldId id="311" r:id="rId16"/>
    <p:sldId id="282" r:id="rId17"/>
    <p:sldId id="290" r:id="rId18"/>
    <p:sldId id="294" r:id="rId19"/>
    <p:sldId id="291" r:id="rId20"/>
    <p:sldId id="264" r:id="rId21"/>
    <p:sldId id="307" r:id="rId22"/>
    <p:sldId id="308" r:id="rId23"/>
    <p:sldId id="296" r:id="rId24"/>
    <p:sldId id="297" r:id="rId25"/>
    <p:sldId id="298" r:id="rId26"/>
    <p:sldId id="300" r:id="rId27"/>
    <p:sldId id="301" r:id="rId28"/>
    <p:sldId id="312" r:id="rId29"/>
    <p:sldId id="280" r:id="rId30"/>
    <p:sldId id="281" r:id="rId31"/>
    <p:sldId id="313" r:id="rId32"/>
    <p:sldId id="284" r:id="rId33"/>
    <p:sldId id="26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4" d="100"/>
          <a:sy n="104" d="100"/>
        </p:scale>
        <p:origin x="114" y="276"/>
      </p:cViewPr>
      <p:guideLst/>
    </p:cSldViewPr>
  </p:slideViewPr>
  <p:notesTextViewPr>
    <p:cViewPr>
      <p:scale>
        <a:sx n="1" d="1"/>
        <a:sy n="1" d="1"/>
      </p:scale>
      <p:origin x="0" y="0"/>
    </p:cViewPr>
  </p:notesTextViewPr>
  <p:sorterViewPr>
    <p:cViewPr>
      <p:scale>
        <a:sx n="100" d="100"/>
        <a:sy n="100" d="100"/>
      </p:scale>
      <p:origin x="0" y="-20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0E36F-8670-4F43-A60B-FDF1F778C770}" type="datetimeFigureOut">
              <a:rPr lang="en-US" smtClean="0"/>
              <a:t>3/15/2016</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2E2FCF-6498-4E1D-997D-BCC958705334}" type="slidenum">
              <a:rPr lang="en-US" smtClean="0"/>
              <a:t>‹#›</a:t>
            </a:fld>
            <a:endParaRPr lang="en-US"/>
          </a:p>
        </p:txBody>
      </p:sp>
    </p:spTree>
    <p:extLst>
      <p:ext uri="{BB962C8B-B14F-4D97-AF65-F5344CB8AC3E}">
        <p14:creationId xmlns:p14="http://schemas.microsoft.com/office/powerpoint/2010/main" val="620499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AD2E2FCF-6498-4E1D-997D-BCC958705334}" type="slidenum">
              <a:rPr lang="en-US" smtClean="0"/>
              <a:t>1</a:t>
            </a:fld>
            <a:endParaRPr lang="en-US"/>
          </a:p>
        </p:txBody>
      </p:sp>
    </p:spTree>
    <p:extLst>
      <p:ext uri="{BB962C8B-B14F-4D97-AF65-F5344CB8AC3E}">
        <p14:creationId xmlns:p14="http://schemas.microsoft.com/office/powerpoint/2010/main" val="256749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A70D11B-24FD-495A-844B-17B502F883CD}"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1076886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2AFA5B9-862B-4BD4-A2BF-433C0AB92F39}"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223752379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2AFA5B9-862B-4BD4-A2BF-433C0AB92F39}"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1443717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2AFA5B9-862B-4BD4-A2BF-433C0AB92F39}"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24848102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2AFA5B9-862B-4BD4-A2BF-433C0AB92F39}"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844492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2AFA5B9-862B-4BD4-A2BF-433C0AB92F39}"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599333847"/>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6136AAB-FE9A-4EEA-8F7F-A90EE2FC815E}"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169533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267CD63-7AC9-4C8F-8AE3-A39622F3D4C1}"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89261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1AC6C4D-DB60-46C7-9022-03EAADB2905F}"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50588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FF666A6-A45E-44C6-A8C3-55AE8E3CF7EE}" type="datetime1">
              <a:rPr lang="en-US" smtClean="0"/>
              <a:t>3/15/2016</a:t>
            </a:fld>
            <a:endParaRPr lang="en-US"/>
          </a:p>
        </p:txBody>
      </p:sp>
      <p:sp>
        <p:nvSpPr>
          <p:cNvPr id="5" name="Footer Placeholder 4"/>
          <p:cNvSpPr>
            <a:spLocks noGrp="1"/>
          </p:cNvSpPr>
          <p:nvPr>
            <p:ph type="ftr" sz="quarter" idx="11"/>
          </p:nvPr>
        </p:nvSpPr>
        <p:spPr/>
        <p:txBody>
          <a:bodyPr/>
          <a:lstStyle/>
          <a:p>
            <a:r>
              <a:rPr lang="en-US" smtClean="0"/>
              <a:t>Konstantinos Drakos, MacroFinance, Monetary Policy Transmission</a:t>
            </a:r>
            <a:endParaRPr lang="en-US"/>
          </a:p>
        </p:txBody>
      </p:sp>
      <p:sp>
        <p:nvSpPr>
          <p:cNvPr id="6" name="Slide Number Placeholder 5"/>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2251948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030EFAAC-F156-42AC-860D-37A420F7AB91}" type="datetime1">
              <a:rPr lang="en-US" smtClean="0"/>
              <a:t>3/15/2016</a:t>
            </a:fld>
            <a:endParaRPr lang="en-US"/>
          </a:p>
        </p:txBody>
      </p:sp>
      <p:sp>
        <p:nvSpPr>
          <p:cNvPr id="6" name="Footer Placeholder 5"/>
          <p:cNvSpPr>
            <a:spLocks noGrp="1"/>
          </p:cNvSpPr>
          <p:nvPr>
            <p:ph type="ftr" sz="quarter" idx="11"/>
          </p:nvPr>
        </p:nvSpPr>
        <p:spPr/>
        <p:txBody>
          <a:bodyPr/>
          <a:lstStyle/>
          <a:p>
            <a:r>
              <a:rPr lang="en-US" smtClean="0"/>
              <a:t>Konstantinos Drakos, MacroFinance, Monetary Policy Transmission</a:t>
            </a:r>
            <a:endParaRPr lang="en-US"/>
          </a:p>
        </p:txBody>
      </p:sp>
      <p:sp>
        <p:nvSpPr>
          <p:cNvPr id="7" name="Slide Number Placeholder 6"/>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80200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4BA1BAA-0080-4C3B-8479-2F3CDAAAEEAB}" type="datetime1">
              <a:rPr lang="en-US" smtClean="0"/>
              <a:t>3/15/2016</a:t>
            </a:fld>
            <a:endParaRPr lang="en-US"/>
          </a:p>
        </p:txBody>
      </p:sp>
      <p:sp>
        <p:nvSpPr>
          <p:cNvPr id="8" name="Footer Placeholder 7"/>
          <p:cNvSpPr>
            <a:spLocks noGrp="1"/>
          </p:cNvSpPr>
          <p:nvPr>
            <p:ph type="ftr" sz="quarter" idx="11"/>
          </p:nvPr>
        </p:nvSpPr>
        <p:spPr/>
        <p:txBody>
          <a:bodyPr/>
          <a:lstStyle/>
          <a:p>
            <a:r>
              <a:rPr lang="en-US" smtClean="0"/>
              <a:t>Konstantinos Drakos, MacroFinance, Monetary Policy Transmission</a:t>
            </a:r>
            <a:endParaRPr lang="en-US"/>
          </a:p>
        </p:txBody>
      </p:sp>
      <p:sp>
        <p:nvSpPr>
          <p:cNvPr id="9" name="Slide Number Placeholder 8"/>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121809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EB00F1F4-0BA3-431E-B1A5-1A34F405778E}" type="datetime1">
              <a:rPr lang="en-US" smtClean="0"/>
              <a:t>3/15/2016</a:t>
            </a:fld>
            <a:endParaRPr lang="en-US"/>
          </a:p>
        </p:txBody>
      </p:sp>
      <p:sp>
        <p:nvSpPr>
          <p:cNvPr id="4" name="Footer Placeholder 3"/>
          <p:cNvSpPr>
            <a:spLocks noGrp="1"/>
          </p:cNvSpPr>
          <p:nvPr>
            <p:ph type="ftr" sz="quarter" idx="11"/>
          </p:nvPr>
        </p:nvSpPr>
        <p:spPr/>
        <p:txBody>
          <a:bodyPr/>
          <a:lstStyle/>
          <a:p>
            <a:r>
              <a:rPr lang="en-US" smtClean="0"/>
              <a:t>Konstantinos Drakos, MacroFinance, Monetary Policy Transmission</a:t>
            </a:r>
            <a:endParaRPr lang="en-US"/>
          </a:p>
        </p:txBody>
      </p:sp>
      <p:sp>
        <p:nvSpPr>
          <p:cNvPr id="5" name="Slide Number Placeholder 4"/>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70768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56C33-2572-4235-9988-C7534594339F}" type="datetime1">
              <a:rPr lang="en-US" smtClean="0"/>
              <a:t>3/15/2016</a:t>
            </a:fld>
            <a:endParaRPr lang="en-US"/>
          </a:p>
        </p:txBody>
      </p:sp>
      <p:sp>
        <p:nvSpPr>
          <p:cNvPr id="3" name="Footer Placeholder 2"/>
          <p:cNvSpPr>
            <a:spLocks noGrp="1"/>
          </p:cNvSpPr>
          <p:nvPr>
            <p:ph type="ftr" sz="quarter" idx="11"/>
          </p:nvPr>
        </p:nvSpPr>
        <p:spPr/>
        <p:txBody>
          <a:bodyPr/>
          <a:lstStyle/>
          <a:p>
            <a:r>
              <a:rPr lang="en-US" smtClean="0"/>
              <a:t>Konstantinos Drakos, MacroFinance, Monetary Policy Transmission</a:t>
            </a:r>
            <a:endParaRPr lang="en-US"/>
          </a:p>
        </p:txBody>
      </p:sp>
      <p:sp>
        <p:nvSpPr>
          <p:cNvPr id="4" name="Slide Number Placeholder 3"/>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3696507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D3DA2AB7-A9A6-42A2-B5E2-5831D57F1749}" type="datetime1">
              <a:rPr lang="en-US" smtClean="0"/>
              <a:t>3/15/2016</a:t>
            </a:fld>
            <a:endParaRPr lang="en-US"/>
          </a:p>
        </p:txBody>
      </p:sp>
      <p:sp>
        <p:nvSpPr>
          <p:cNvPr id="6" name="Footer Placeholder 5"/>
          <p:cNvSpPr>
            <a:spLocks noGrp="1"/>
          </p:cNvSpPr>
          <p:nvPr>
            <p:ph type="ftr" sz="quarter" idx="11"/>
          </p:nvPr>
        </p:nvSpPr>
        <p:spPr/>
        <p:txBody>
          <a:bodyPr/>
          <a:lstStyle/>
          <a:p>
            <a:r>
              <a:rPr lang="en-US" smtClean="0"/>
              <a:t>Konstantinos Drakos, MacroFinance, Monetary Policy Transmission</a:t>
            </a:r>
            <a:endParaRPr lang="en-US"/>
          </a:p>
        </p:txBody>
      </p:sp>
      <p:sp>
        <p:nvSpPr>
          <p:cNvPr id="7" name="Slide Number Placeholder 6"/>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91627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EC9B6A6-FDE2-4104-AABE-D09BF8380806}" type="datetime1">
              <a:rPr lang="en-US" smtClean="0"/>
              <a:t>3/15/2016</a:t>
            </a:fld>
            <a:endParaRPr lang="en-US"/>
          </a:p>
        </p:txBody>
      </p:sp>
      <p:sp>
        <p:nvSpPr>
          <p:cNvPr id="6" name="Footer Placeholder 5"/>
          <p:cNvSpPr>
            <a:spLocks noGrp="1"/>
          </p:cNvSpPr>
          <p:nvPr>
            <p:ph type="ftr" sz="quarter" idx="11"/>
          </p:nvPr>
        </p:nvSpPr>
        <p:spPr/>
        <p:txBody>
          <a:bodyPr/>
          <a:lstStyle/>
          <a:p>
            <a:r>
              <a:rPr lang="en-US" smtClean="0"/>
              <a:t>Konstantinos Drakos, MacroFinance, Monetary Policy Transmission</a:t>
            </a:r>
            <a:endParaRPr lang="en-US"/>
          </a:p>
        </p:txBody>
      </p:sp>
      <p:sp>
        <p:nvSpPr>
          <p:cNvPr id="7" name="Slide Number Placeholder 6"/>
          <p:cNvSpPr>
            <a:spLocks noGrp="1"/>
          </p:cNvSpPr>
          <p:nvPr>
            <p:ph type="sldNum" sz="quarter" idx="12"/>
          </p:nvPr>
        </p:nvSpPr>
        <p:spPr/>
        <p:txBody>
          <a:bodyPr/>
          <a:lstStyle/>
          <a:p>
            <a:fld id="{EED70676-09D4-4079-BCFD-1A959D90978D}" type="slidenum">
              <a:rPr lang="en-US" smtClean="0"/>
              <a:t>‹#›</a:t>
            </a:fld>
            <a:endParaRPr lang="en-US"/>
          </a:p>
        </p:txBody>
      </p:sp>
    </p:spTree>
    <p:extLst>
      <p:ext uri="{BB962C8B-B14F-4D97-AF65-F5344CB8AC3E}">
        <p14:creationId xmlns:p14="http://schemas.microsoft.com/office/powerpoint/2010/main" val="3854882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AFA5B9-862B-4BD4-A2BF-433C0AB92F39}" type="datetime1">
              <a:rPr lang="en-US" smtClean="0"/>
              <a:t>3/15/2016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Konstantinos Drakos, MacroFinance, Monetary Policy Transmission</a:t>
            </a: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D70676-09D4-4079-BCFD-1A959D90978D}" type="slidenum">
              <a:rPr lang="en-US" smtClean="0"/>
              <a:t>‹#›</a:t>
            </a:fld>
            <a:endParaRPr lang="en-US"/>
          </a:p>
        </p:txBody>
      </p:sp>
    </p:spTree>
    <p:extLst>
      <p:ext uri="{BB962C8B-B14F-4D97-AF65-F5344CB8AC3E}">
        <p14:creationId xmlns:p14="http://schemas.microsoft.com/office/powerpoint/2010/main" val="2994458986"/>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5000" b="1" dirty="0" smtClean="0"/>
              <a:t>Channels of Monetary </a:t>
            </a:r>
            <a:r>
              <a:rPr lang="en-US" sz="5000" b="1" dirty="0"/>
              <a:t>Policy Transmission</a:t>
            </a:r>
            <a:endParaRPr lang="en-US" sz="5000" dirty="0"/>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1</a:t>
            </a:fld>
            <a:endParaRPr lang="en-US"/>
          </a:p>
        </p:txBody>
      </p:sp>
    </p:spTree>
    <p:extLst>
      <p:ext uri="{BB962C8B-B14F-4D97-AF65-F5344CB8AC3E}">
        <p14:creationId xmlns:p14="http://schemas.microsoft.com/office/powerpoint/2010/main" val="3989422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500" b="1" dirty="0" smtClean="0"/>
              <a:t>Indirect effects of interest rates via other asset prices</a:t>
            </a:r>
            <a:endParaRPr lang="en-US" sz="3500" b="1" dirty="0"/>
          </a:p>
        </p:txBody>
      </p:sp>
      <p:sp>
        <p:nvSpPr>
          <p:cNvPr id="3" name="Θέση περιεχομένου 2"/>
          <p:cNvSpPr>
            <a:spLocks noGrp="1"/>
          </p:cNvSpPr>
          <p:nvPr>
            <p:ph idx="1"/>
          </p:nvPr>
        </p:nvSpPr>
        <p:spPr/>
        <p:txBody>
          <a:bodyPr>
            <a:normAutofit fontScale="92500" lnSpcReduction="10000"/>
          </a:bodyPr>
          <a:lstStyle/>
          <a:p>
            <a:pPr algn="just"/>
            <a:r>
              <a:rPr lang="en-US" sz="2000" dirty="0"/>
              <a:t>Policy-induced </a:t>
            </a:r>
            <a:r>
              <a:rPr lang="en-US" sz="2000" dirty="0" smtClean="0"/>
              <a:t>interest </a:t>
            </a:r>
            <a:r>
              <a:rPr lang="en-US" sz="2000" dirty="0"/>
              <a:t>rate changes also </a:t>
            </a:r>
            <a:r>
              <a:rPr lang="en-US" sz="2000" dirty="0" smtClean="0"/>
              <a:t>affect </a:t>
            </a:r>
            <a:r>
              <a:rPr lang="en-US" sz="2000" dirty="0"/>
              <a:t>the level of </a:t>
            </a:r>
            <a:r>
              <a:rPr lang="en-US" sz="2000" dirty="0" smtClean="0"/>
              <a:t>asset prices, principally </a:t>
            </a:r>
            <a:r>
              <a:rPr lang="en-US" sz="2000" dirty="0"/>
              <a:t>those of bonds, equities and </a:t>
            </a:r>
            <a:r>
              <a:rPr lang="en-US" sz="2000" dirty="0" smtClean="0"/>
              <a:t>real </a:t>
            </a:r>
            <a:r>
              <a:rPr lang="en-US" sz="2000" dirty="0"/>
              <a:t>estate </a:t>
            </a:r>
            <a:endParaRPr lang="en-US" sz="2000" dirty="0" smtClean="0"/>
          </a:p>
          <a:p>
            <a:pPr algn="just"/>
            <a:r>
              <a:rPr lang="en-US" sz="2000" dirty="0"/>
              <a:t>Another means by which asset price changes </a:t>
            </a:r>
            <a:r>
              <a:rPr lang="en-US" sz="2000" dirty="0" smtClean="0"/>
              <a:t>triggered </a:t>
            </a:r>
            <a:r>
              <a:rPr lang="en-US" sz="2000" dirty="0"/>
              <a:t>by </a:t>
            </a:r>
            <a:r>
              <a:rPr lang="en-US" sz="2000" dirty="0" smtClean="0"/>
              <a:t>monetary policy </a:t>
            </a:r>
            <a:r>
              <a:rPr lang="en-US" sz="2000" dirty="0"/>
              <a:t>actions can </a:t>
            </a:r>
            <a:r>
              <a:rPr lang="en-US" sz="2000" dirty="0" smtClean="0"/>
              <a:t>affect aggregate </a:t>
            </a:r>
            <a:r>
              <a:rPr lang="en-US" sz="2000" dirty="0"/>
              <a:t>demand is described by the so-called </a:t>
            </a:r>
            <a:r>
              <a:rPr lang="en-US" sz="2000" dirty="0" smtClean="0"/>
              <a:t>Tobin’s q</a:t>
            </a:r>
          </a:p>
          <a:p>
            <a:pPr algn="just"/>
            <a:r>
              <a:rPr lang="en-US" sz="2000" dirty="0" smtClean="0"/>
              <a:t>With </a:t>
            </a:r>
            <a:r>
              <a:rPr lang="en-US" sz="2000" dirty="0"/>
              <a:t>an </a:t>
            </a:r>
            <a:r>
              <a:rPr lang="en-US" sz="2000" dirty="0" smtClean="0"/>
              <a:t>tighter monetary </a:t>
            </a:r>
            <a:r>
              <a:rPr lang="en-US" sz="2000" dirty="0"/>
              <a:t>policy stance, equity prices may </a:t>
            </a:r>
            <a:r>
              <a:rPr lang="en-US" sz="2000" dirty="0" smtClean="0"/>
              <a:t>fall, lowering the </a:t>
            </a:r>
            <a:r>
              <a:rPr lang="en-US" sz="2000" dirty="0"/>
              <a:t>market price </a:t>
            </a:r>
            <a:r>
              <a:rPr lang="en-US" sz="2000" dirty="0" smtClean="0"/>
              <a:t>of firms relative </a:t>
            </a:r>
            <a:r>
              <a:rPr lang="en-US" sz="2000" dirty="0"/>
              <a:t>to the </a:t>
            </a:r>
            <a:r>
              <a:rPr lang="en-US" sz="2000" dirty="0" smtClean="0"/>
              <a:t>replacement </a:t>
            </a:r>
            <a:r>
              <a:rPr lang="en-US" sz="2000" dirty="0"/>
              <a:t>cost of their </a:t>
            </a:r>
            <a:r>
              <a:rPr lang="en-US" sz="2000" dirty="0" smtClean="0"/>
              <a:t>capital</a:t>
            </a:r>
          </a:p>
          <a:p>
            <a:pPr algn="just"/>
            <a:r>
              <a:rPr lang="en-US" sz="2000" dirty="0"/>
              <a:t>This will </a:t>
            </a:r>
            <a:r>
              <a:rPr lang="en-US" sz="2000" dirty="0" smtClean="0"/>
              <a:t>increase the effective </a:t>
            </a:r>
            <a:r>
              <a:rPr lang="en-US" sz="2000" dirty="0"/>
              <a:t>cost of capital, as newly issued equity can command a </a:t>
            </a:r>
            <a:r>
              <a:rPr lang="en-US" sz="2000" dirty="0" smtClean="0"/>
              <a:t>lower price relative </a:t>
            </a:r>
            <a:r>
              <a:rPr lang="en-US" sz="2000" dirty="0"/>
              <a:t>to the cost of </a:t>
            </a:r>
            <a:r>
              <a:rPr lang="en-US" sz="2000" dirty="0" smtClean="0"/>
              <a:t>real </a:t>
            </a:r>
            <a:r>
              <a:rPr lang="en-US" sz="2000" dirty="0"/>
              <a:t>plant and </a:t>
            </a:r>
            <a:r>
              <a:rPr lang="en-US" sz="2000" dirty="0" smtClean="0"/>
              <a:t>equipment </a:t>
            </a:r>
            <a:endParaRPr lang="en-US" sz="2000" dirty="0" smtClean="0"/>
          </a:p>
          <a:p>
            <a:pPr algn="just"/>
            <a:r>
              <a:rPr lang="en-US" sz="2000" dirty="0" smtClean="0"/>
              <a:t> </a:t>
            </a:r>
            <a:r>
              <a:rPr lang="en-US" sz="2000" dirty="0"/>
              <a:t>A decline in asset prices may have </a:t>
            </a:r>
            <a:r>
              <a:rPr lang="en-US" sz="2000" dirty="0" smtClean="0"/>
              <a:t>particularly strong effects on spending </a:t>
            </a:r>
            <a:r>
              <a:rPr lang="en-US" sz="2000" dirty="0"/>
              <a:t>when the </a:t>
            </a:r>
            <a:r>
              <a:rPr lang="en-US" sz="2000" dirty="0" smtClean="0"/>
              <a:t>resultant </a:t>
            </a:r>
            <a:r>
              <a:rPr lang="en-US" sz="2000" dirty="0"/>
              <a:t>change in debt-to-asset ratios </a:t>
            </a:r>
            <a:r>
              <a:rPr lang="en-US" sz="2000" dirty="0" smtClean="0"/>
              <a:t>prevents households </a:t>
            </a:r>
            <a:r>
              <a:rPr lang="en-US" sz="2000" dirty="0"/>
              <a:t>and </a:t>
            </a:r>
            <a:r>
              <a:rPr lang="en-US" sz="2000" dirty="0" smtClean="0"/>
              <a:t>firms from </a:t>
            </a:r>
            <a:r>
              <a:rPr lang="en-US" sz="2000" dirty="0"/>
              <a:t>meeting debt </a:t>
            </a:r>
            <a:r>
              <a:rPr lang="en-US" sz="2000" dirty="0" smtClean="0"/>
              <a:t>repayment </a:t>
            </a:r>
            <a:r>
              <a:rPr lang="en-US" sz="2000" dirty="0"/>
              <a:t>obligations</a:t>
            </a:r>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10</a:t>
            </a:fld>
            <a:endParaRPr lang="en-US"/>
          </a:p>
        </p:txBody>
      </p:sp>
    </p:spTree>
    <p:extLst>
      <p:ext uri="{BB962C8B-B14F-4D97-AF65-F5344CB8AC3E}">
        <p14:creationId xmlns:p14="http://schemas.microsoft.com/office/powerpoint/2010/main" val="3418710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85000" lnSpcReduction="10000"/>
          </a:bodyPr>
          <a:lstStyle/>
          <a:p>
            <a:pPr algn="just"/>
            <a:r>
              <a:rPr lang="en-US" sz="2000" dirty="0"/>
              <a:t>it </a:t>
            </a:r>
            <a:r>
              <a:rPr lang="en-US" sz="2000" dirty="0" smtClean="0"/>
              <a:t>can have </a:t>
            </a:r>
            <a:r>
              <a:rPr lang="en-US" sz="2000" dirty="0"/>
              <a:t>similar </a:t>
            </a:r>
            <a:r>
              <a:rPr lang="en-US" sz="2000" dirty="0" smtClean="0"/>
              <a:t>effects </a:t>
            </a:r>
            <a:r>
              <a:rPr lang="en-US" sz="2000" dirty="0"/>
              <a:t>if it raises fears about the ability to </a:t>
            </a:r>
            <a:r>
              <a:rPr lang="en-US" sz="2000" dirty="0" smtClean="0"/>
              <a:t>service </a:t>
            </a:r>
            <a:r>
              <a:rPr lang="en-US" sz="2000" dirty="0"/>
              <a:t>debts in </a:t>
            </a:r>
            <a:r>
              <a:rPr lang="en-US" sz="2000" dirty="0" smtClean="0"/>
              <a:t>the future</a:t>
            </a:r>
            <a:r>
              <a:rPr lang="en-US" sz="2000" dirty="0"/>
              <a:t>. A substantial fall in stock and bond prices for instance, may </a:t>
            </a:r>
            <a:r>
              <a:rPr lang="en-US" sz="2000" dirty="0" smtClean="0"/>
              <a:t>reduce the </a:t>
            </a:r>
            <a:r>
              <a:rPr lang="en-US" sz="2000" dirty="0"/>
              <a:t>value of liquid assets available to </a:t>
            </a:r>
            <a:r>
              <a:rPr lang="en-US" sz="2000" dirty="0" smtClean="0"/>
              <a:t>repay loans</a:t>
            </a:r>
          </a:p>
          <a:p>
            <a:pPr algn="just"/>
            <a:r>
              <a:rPr lang="en-US" sz="2000" dirty="0"/>
              <a:t>As households and </a:t>
            </a:r>
            <a:r>
              <a:rPr lang="en-US" sz="2000" dirty="0" smtClean="0"/>
              <a:t>firms thus </a:t>
            </a:r>
            <a:r>
              <a:rPr lang="en-US" sz="2000" dirty="0"/>
              <a:t>become </a:t>
            </a:r>
            <a:r>
              <a:rPr lang="en-US" sz="2000" dirty="0" smtClean="0"/>
              <a:t>more </a:t>
            </a:r>
            <a:r>
              <a:rPr lang="en-US" sz="2000" dirty="0"/>
              <a:t>vulnerable to financial </a:t>
            </a:r>
            <a:r>
              <a:rPr lang="en-US" sz="2000" dirty="0" smtClean="0"/>
              <a:t>distress</a:t>
            </a:r>
            <a:r>
              <a:rPr lang="en-US" sz="2000" dirty="0"/>
              <a:t>, they may attempt </a:t>
            </a:r>
            <a:r>
              <a:rPr lang="en-US" sz="2000" dirty="0" smtClean="0"/>
              <a:t>to rebuild </a:t>
            </a:r>
            <a:r>
              <a:rPr lang="en-US" sz="2000" dirty="0"/>
              <a:t>their balance-sheet positions by cutting spending and </a:t>
            </a:r>
            <a:r>
              <a:rPr lang="en-US" sz="2000" dirty="0" smtClean="0"/>
              <a:t>borrowing</a:t>
            </a:r>
          </a:p>
          <a:p>
            <a:pPr algn="just"/>
            <a:r>
              <a:rPr lang="en-US" sz="2000" dirty="0"/>
              <a:t>The </a:t>
            </a:r>
            <a:r>
              <a:rPr lang="en-US" sz="2000" dirty="0" smtClean="0"/>
              <a:t>effects </a:t>
            </a:r>
            <a:r>
              <a:rPr lang="en-US" sz="2000" dirty="0"/>
              <a:t>of </a:t>
            </a:r>
            <a:r>
              <a:rPr lang="en-US" sz="2000" dirty="0" smtClean="0"/>
              <a:t>monetary </a:t>
            </a:r>
            <a:r>
              <a:rPr lang="en-US" sz="2000" dirty="0"/>
              <a:t>policy actions on </a:t>
            </a:r>
            <a:r>
              <a:rPr lang="en-US" sz="2000" dirty="0" smtClean="0"/>
              <a:t>aggregate </a:t>
            </a:r>
            <a:r>
              <a:rPr lang="en-US" sz="2000" dirty="0"/>
              <a:t>demand, </a:t>
            </a:r>
            <a:r>
              <a:rPr lang="en-US" sz="2000" dirty="0" smtClean="0"/>
              <a:t>working through </a:t>
            </a:r>
            <a:r>
              <a:rPr lang="en-US" sz="2000" dirty="0"/>
              <a:t>asset prices and balance sheets, may become amplified as </a:t>
            </a:r>
            <a:r>
              <a:rPr lang="en-US" sz="2000" dirty="0" smtClean="0"/>
              <a:t>the pace </a:t>
            </a:r>
            <a:r>
              <a:rPr lang="en-US" sz="2000" dirty="0"/>
              <a:t>of economic activity begins to </a:t>
            </a:r>
            <a:r>
              <a:rPr lang="en-US" sz="2000" dirty="0" smtClean="0"/>
              <a:t>respond</a:t>
            </a:r>
          </a:p>
          <a:p>
            <a:pPr algn="just"/>
            <a:r>
              <a:rPr lang="en-US" sz="2000" dirty="0"/>
              <a:t>For example, </a:t>
            </a:r>
            <a:r>
              <a:rPr lang="en-US" sz="2000" dirty="0" smtClean="0"/>
              <a:t>increases in interest </a:t>
            </a:r>
            <a:r>
              <a:rPr lang="en-US" sz="2000" dirty="0"/>
              <a:t>rates that </a:t>
            </a:r>
            <a:r>
              <a:rPr lang="en-US" sz="2000" dirty="0" smtClean="0"/>
              <a:t>depress </a:t>
            </a:r>
            <a:r>
              <a:rPr lang="en-US" sz="2000" dirty="0"/>
              <a:t>asset prices and weaken balance sheets </a:t>
            </a:r>
            <a:r>
              <a:rPr lang="en-US" sz="2000" dirty="0" smtClean="0"/>
              <a:t>may lead </a:t>
            </a:r>
            <a:r>
              <a:rPr lang="en-US" sz="2000" dirty="0"/>
              <a:t>to an initial decline in output and </a:t>
            </a:r>
            <a:r>
              <a:rPr lang="en-US" sz="2000" dirty="0" smtClean="0"/>
              <a:t>income</a:t>
            </a:r>
            <a:endParaRPr lang="en-US" sz="2000" dirty="0" smtClean="0"/>
          </a:p>
          <a:p>
            <a:pPr algn="just"/>
            <a:r>
              <a:rPr lang="en-US" sz="2000" dirty="0" smtClean="0"/>
              <a:t>This initial decline in economic activity , </a:t>
            </a:r>
            <a:r>
              <a:rPr lang="en-US" sz="2000" dirty="0"/>
              <a:t>in </a:t>
            </a:r>
            <a:r>
              <a:rPr lang="en-US" sz="2000" dirty="0" smtClean="0"/>
              <a:t>turn</a:t>
            </a:r>
            <a:r>
              <a:rPr lang="en-US" sz="2000" dirty="0"/>
              <a:t>, </a:t>
            </a:r>
            <a:r>
              <a:rPr lang="en-US" sz="2000" dirty="0" smtClean="0"/>
              <a:t>reduces </a:t>
            </a:r>
            <a:r>
              <a:rPr lang="en-US" sz="2000" dirty="0"/>
              <a:t>the cash flow of households and </a:t>
            </a:r>
            <a:r>
              <a:rPr lang="en-US" sz="2000" dirty="0" smtClean="0"/>
              <a:t>firms, further </a:t>
            </a:r>
            <a:r>
              <a:rPr lang="en-US" sz="2000" dirty="0"/>
              <a:t>heightening their vulnerability to financial </a:t>
            </a:r>
            <a:r>
              <a:rPr lang="en-US" sz="2000" dirty="0" smtClean="0"/>
              <a:t>distress</a:t>
            </a:r>
            <a:r>
              <a:rPr lang="en-US" sz="2000" dirty="0"/>
              <a:t>, and leading to </a:t>
            </a:r>
            <a:r>
              <a:rPr lang="en-US" sz="2000" dirty="0" smtClean="0"/>
              <a:t>a second round </a:t>
            </a:r>
            <a:r>
              <a:rPr lang="en-US" sz="2000" dirty="0"/>
              <a:t>of </a:t>
            </a:r>
            <a:r>
              <a:rPr lang="en-US" sz="2000" dirty="0" smtClean="0"/>
              <a:t>expenditure </a:t>
            </a:r>
            <a:r>
              <a:rPr lang="en-US" sz="2000" dirty="0" smtClean="0"/>
              <a:t>reduction</a:t>
            </a:r>
            <a:endParaRPr lang="en-US" sz="2000" dirty="0"/>
          </a:p>
          <a:p>
            <a:endParaRPr lang="en-US" sz="2000" dirty="0" smtClean="0"/>
          </a:p>
          <a:p>
            <a:endParaRPr lang="en-US" sz="2000" dirty="0"/>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11</a:t>
            </a:fld>
            <a:endParaRPr lang="en-US"/>
          </a:p>
        </p:txBody>
      </p:sp>
    </p:spTree>
    <p:extLst>
      <p:ext uri="{BB962C8B-B14F-4D97-AF65-F5344CB8AC3E}">
        <p14:creationId xmlns:p14="http://schemas.microsoft.com/office/powerpoint/2010/main" val="3475973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endParaRPr lang="en-US" altLang="en-US" dirty="0"/>
          </a:p>
        </p:txBody>
      </p:sp>
      <p:sp>
        <p:nvSpPr>
          <p:cNvPr id="21507" name="Rectangle 3"/>
          <p:cNvSpPr>
            <a:spLocks noGrp="1" noChangeArrowheads="1"/>
          </p:cNvSpPr>
          <p:nvPr>
            <p:ph idx="1"/>
          </p:nvPr>
        </p:nvSpPr>
        <p:spPr>
          <a:xfrm>
            <a:off x="1579563" y="1128713"/>
            <a:ext cx="8915400" cy="5334000"/>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lnSpcReduction="10000"/>
          </a:bodyPr>
          <a:lstStyle/>
          <a:p>
            <a:pPr>
              <a:lnSpc>
                <a:spcPct val="90000"/>
              </a:lnSpc>
              <a:spcBef>
                <a:spcPct val="50000"/>
              </a:spcBef>
              <a:buFontTx/>
              <a:buNone/>
            </a:pPr>
            <a:r>
              <a:rPr lang="en-US" altLang="en-US" sz="2000" dirty="0"/>
              <a:t>Other Asset Channels</a:t>
            </a:r>
          </a:p>
          <a:p>
            <a:pPr>
              <a:lnSpc>
                <a:spcPct val="90000"/>
              </a:lnSpc>
              <a:spcBef>
                <a:spcPct val="50000"/>
              </a:spcBef>
              <a:buFontTx/>
              <a:buNone/>
            </a:pPr>
            <a:r>
              <a:rPr lang="en-US" altLang="en-US" sz="2000" dirty="0"/>
              <a:t>Tobin’s </a:t>
            </a:r>
            <a:r>
              <a:rPr lang="en-US" altLang="en-US" sz="2000" i="1" dirty="0"/>
              <a:t>q</a:t>
            </a:r>
            <a:r>
              <a:rPr lang="en-US" altLang="en-US" sz="2000" dirty="0"/>
              <a:t> Channel:</a:t>
            </a:r>
          </a:p>
          <a:p>
            <a:pPr>
              <a:lnSpc>
                <a:spcPct val="90000"/>
              </a:lnSpc>
              <a:spcBef>
                <a:spcPct val="50000"/>
              </a:spcBef>
              <a:buFontTx/>
              <a:buNone/>
            </a:pPr>
            <a:endParaRPr lang="en-US" altLang="en-US" sz="2000" dirty="0"/>
          </a:p>
          <a:p>
            <a:pPr>
              <a:lnSpc>
                <a:spcPct val="90000"/>
              </a:lnSpc>
              <a:buFontTx/>
              <a:buNone/>
            </a:pPr>
            <a:r>
              <a:rPr lang="en-US" altLang="en-US" sz="2000" b="1" i="1" dirty="0"/>
              <a:t>                  </a:t>
            </a:r>
            <a:r>
              <a:rPr lang="en-US" altLang="en-US" sz="2000" b="1" dirty="0"/>
              <a:t> </a:t>
            </a:r>
            <a:endParaRPr lang="en-US" altLang="en-US" sz="2000" b="1" dirty="0">
              <a:latin typeface="Symbol" panose="05050102010706020507" pitchFamily="18" charset="2"/>
            </a:endParaRPr>
          </a:p>
          <a:p>
            <a:pPr algn="just">
              <a:lnSpc>
                <a:spcPct val="90000"/>
              </a:lnSpc>
              <a:buFontTx/>
              <a:buNone/>
            </a:pPr>
            <a:r>
              <a:rPr lang="en-US" altLang="en-US" sz="2000" b="1" dirty="0"/>
              <a:t>     </a:t>
            </a:r>
            <a:r>
              <a:rPr lang="en-US" altLang="en-US" sz="2000" dirty="0"/>
              <a:t>where </a:t>
            </a:r>
            <a:r>
              <a:rPr lang="en-US" altLang="en-US" sz="2000" i="1" dirty="0"/>
              <a:t>MVF</a:t>
            </a:r>
            <a:r>
              <a:rPr lang="en-US" altLang="en-US" sz="2000" dirty="0"/>
              <a:t> = market value of firms and </a:t>
            </a:r>
            <a:r>
              <a:rPr lang="en-US" altLang="en-US" sz="2000" i="1" dirty="0"/>
              <a:t>RCC</a:t>
            </a:r>
            <a:r>
              <a:rPr lang="en-US" altLang="en-US" sz="2000" dirty="0"/>
              <a:t> = replacement cost of capital. </a:t>
            </a:r>
            <a:endParaRPr lang="en-US" altLang="en-US" sz="2000" dirty="0" smtClean="0"/>
          </a:p>
          <a:p>
            <a:pPr algn="just"/>
            <a:r>
              <a:rPr lang="en-US" altLang="en-US" sz="2000" dirty="0" smtClean="0"/>
              <a:t>If </a:t>
            </a:r>
            <a:r>
              <a:rPr lang="en-US" altLang="en-US" sz="2000" i="1" dirty="0"/>
              <a:t>q</a:t>
            </a:r>
            <a:r>
              <a:rPr lang="en-US" altLang="en-US" sz="2000" dirty="0"/>
              <a:t> is high, </a:t>
            </a:r>
            <a:r>
              <a:rPr lang="en-US" altLang="en-US" sz="2000" i="1" dirty="0"/>
              <a:t>MFV</a:t>
            </a:r>
            <a:r>
              <a:rPr lang="en-US" altLang="en-US" sz="2000" dirty="0"/>
              <a:t> is high relative to </a:t>
            </a:r>
            <a:r>
              <a:rPr lang="en-US" altLang="en-US" sz="2000" i="1" dirty="0"/>
              <a:t>RCC</a:t>
            </a:r>
            <a:r>
              <a:rPr lang="en-US" altLang="en-US" sz="2000" dirty="0"/>
              <a:t>, and new plant and equipment capital is cheap relative to the market value of </a:t>
            </a:r>
            <a:r>
              <a:rPr lang="en-US" altLang="en-US" sz="2000" dirty="0" smtClean="0"/>
              <a:t>firms</a:t>
            </a:r>
          </a:p>
          <a:p>
            <a:pPr algn="just"/>
            <a:r>
              <a:rPr lang="en-US" altLang="en-US" sz="2000" dirty="0" smtClean="0"/>
              <a:t>In </a:t>
            </a:r>
            <a:r>
              <a:rPr lang="en-US" altLang="en-US" sz="2000" dirty="0"/>
              <a:t>this case, companies can issue stock and get a high price for it relative to the cost of the facilities and equipment they are </a:t>
            </a:r>
            <a:r>
              <a:rPr lang="en-US" altLang="en-US" sz="2000" dirty="0" smtClean="0"/>
              <a:t>buying</a:t>
            </a:r>
          </a:p>
          <a:p>
            <a:pPr algn="just"/>
            <a:r>
              <a:rPr lang="en-US" altLang="en-US" sz="2000" dirty="0" smtClean="0"/>
              <a:t> </a:t>
            </a:r>
            <a:r>
              <a:rPr lang="en-US" altLang="en-US" sz="2000" i="1" dirty="0"/>
              <a:t>I</a:t>
            </a:r>
            <a:r>
              <a:rPr lang="en-US" altLang="en-US" sz="2000" dirty="0"/>
              <a:t> </a:t>
            </a:r>
            <a:r>
              <a:rPr lang="en-US" altLang="en-US" sz="2000" dirty="0">
                <a:latin typeface="Symbol" panose="05050102010706020507" pitchFamily="18" charset="2"/>
              </a:rPr>
              <a:t></a:t>
            </a:r>
            <a:r>
              <a:rPr lang="en-US" altLang="en-US" sz="2000" dirty="0"/>
              <a:t> because firms can buy a lot of new investment goods with only a small issue of </a:t>
            </a:r>
            <a:r>
              <a:rPr lang="en-US" altLang="en-US" sz="2000" dirty="0" smtClean="0"/>
              <a:t>stock </a:t>
            </a:r>
            <a:endParaRPr lang="en-US" altLang="en-US" sz="2000" dirty="0"/>
          </a:p>
          <a:p>
            <a:pPr algn="just"/>
            <a:r>
              <a:rPr lang="en-US" altLang="en-US" sz="2000" dirty="0" smtClean="0"/>
              <a:t>The </a:t>
            </a:r>
            <a:r>
              <a:rPr lang="en-US" altLang="en-US" sz="2000" dirty="0"/>
              <a:t>transmission mechanism for monetary policy is</a:t>
            </a:r>
          </a:p>
          <a:p>
            <a:pPr algn="just">
              <a:lnSpc>
                <a:spcPct val="90000"/>
              </a:lnSpc>
              <a:buFontTx/>
              <a:buNone/>
            </a:pPr>
            <a:r>
              <a:rPr lang="en-US" altLang="en-US" sz="2000" i="1" dirty="0"/>
              <a:t>                                      M</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err="1"/>
              <a:t>P</a:t>
            </a:r>
            <a:r>
              <a:rPr lang="en-US" altLang="en-US" sz="2000" i="1" baseline="-25000" dirty="0" err="1"/>
              <a:t>e</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q</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I</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Y</a:t>
            </a:r>
            <a:r>
              <a:rPr lang="en-US" altLang="en-US" sz="2000" dirty="0"/>
              <a:t> </a:t>
            </a:r>
            <a:r>
              <a:rPr lang="en-US" altLang="en-US" sz="2000" dirty="0">
                <a:latin typeface="Symbol" panose="05050102010706020507" pitchFamily="18" charset="2"/>
              </a:rPr>
              <a:t></a:t>
            </a:r>
            <a:endParaRPr lang="en-US" altLang="en-US" sz="2000" dirty="0"/>
          </a:p>
          <a:p>
            <a:pPr algn="just">
              <a:lnSpc>
                <a:spcPct val="90000"/>
              </a:lnSpc>
              <a:buFontTx/>
              <a:buNone/>
            </a:pPr>
            <a:r>
              <a:rPr lang="en-US" altLang="en-US" sz="2000" dirty="0"/>
              <a:t>      where </a:t>
            </a:r>
            <a:r>
              <a:rPr lang="en-US" altLang="en-US" sz="2000" i="1" dirty="0" err="1"/>
              <a:t>P</a:t>
            </a:r>
            <a:r>
              <a:rPr lang="en-US" altLang="en-US" sz="2000" i="1" baseline="-25000" dirty="0" err="1"/>
              <a:t>e</a:t>
            </a:r>
            <a:r>
              <a:rPr lang="en-US" altLang="en-US" sz="2000" dirty="0"/>
              <a:t> is the price of equity (not the expected price level)</a:t>
            </a:r>
          </a:p>
        </p:txBody>
      </p:sp>
      <p:sp>
        <p:nvSpPr>
          <p:cNvPr id="6" name="Θέση υποσέλιδου 3"/>
          <p:cNvSpPr>
            <a:spLocks noGrp="1"/>
          </p:cNvSpPr>
          <p:nvPr>
            <p:ph type="ftr" sz="quarter" idx="11"/>
          </p:nvPr>
        </p:nvSpPr>
        <p:spPr>
          <a:xfrm>
            <a:off x="4495873" y="6356350"/>
            <a:ext cx="2743200" cy="365125"/>
          </a:xfrm>
        </p:spPr>
        <p:txBody>
          <a:bodyPr/>
          <a:lstStyle/>
          <a:p>
            <a:r>
              <a:rPr lang="en-US" altLang="en-US" dirty="0" smtClean="0"/>
              <a:t>Konstantinos Drakos, </a:t>
            </a:r>
            <a:r>
              <a:rPr lang="en-US" altLang="en-US" dirty="0" err="1" smtClean="0"/>
              <a:t>MacroFinance</a:t>
            </a:r>
            <a:r>
              <a:rPr lang="en-US" altLang="en-US" dirty="0" smtClean="0"/>
              <a:t>, Monetary Policy Transmission</a:t>
            </a:r>
            <a:endParaRPr lang="en-US" altLang="en-US" dirty="0"/>
          </a:p>
        </p:txBody>
      </p:sp>
      <p:sp>
        <p:nvSpPr>
          <p:cNvPr id="7" name="Θέση αριθμού διαφάνειας 4"/>
          <p:cNvSpPr>
            <a:spLocks noGrp="1"/>
          </p:cNvSpPr>
          <p:nvPr>
            <p:ph type="sldNum" sz="quarter" idx="12"/>
          </p:nvPr>
        </p:nvSpPr>
        <p:spPr/>
        <p:txBody>
          <a:bodyPr/>
          <a:lstStyle/>
          <a:p>
            <a:endParaRPr lang="en-US" altLang="en-US" dirty="0"/>
          </a:p>
        </p:txBody>
      </p:sp>
      <p:sp>
        <p:nvSpPr>
          <p:cNvPr id="21508" name="Rectangle 4"/>
          <p:cNvSpPr>
            <a:spLocks noChangeArrowheads="1"/>
          </p:cNvSpPr>
          <p:nvPr/>
        </p:nvSpPr>
        <p:spPr bwMode="auto">
          <a:xfrm>
            <a:off x="5033963" y="321468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1509" name="Object 5"/>
          <p:cNvGraphicFramePr>
            <a:graphicFrameLocks noChangeAspect="1"/>
          </p:cNvGraphicFramePr>
          <p:nvPr/>
        </p:nvGraphicFramePr>
        <p:xfrm>
          <a:off x="4953000" y="1828800"/>
          <a:ext cx="2300288" cy="935038"/>
        </p:xfrm>
        <a:graphic>
          <a:graphicData uri="http://schemas.openxmlformats.org/presentationml/2006/ole">
            <mc:AlternateContent xmlns:mc="http://schemas.openxmlformats.org/markup-compatibility/2006">
              <mc:Choice xmlns:v="urn:schemas-microsoft-com:vml" Requires="v">
                <p:oleObj spid="_x0000_s1066" name="Equation" r:id="rId3" imgW="634680" imgH="393480" progId="Equation.3">
                  <p:embed/>
                </p:oleObj>
              </mc:Choice>
              <mc:Fallback>
                <p:oleObj name="Equation" r:id="rId3" imgW="63468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828800"/>
                        <a:ext cx="2300288"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4038364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endParaRPr lang="en-US" altLang="en-US" dirty="0"/>
          </a:p>
        </p:txBody>
      </p:sp>
      <p:sp>
        <p:nvSpPr>
          <p:cNvPr id="22531" name="Rectangle 3"/>
          <p:cNvSpPr>
            <a:spLocks noGrp="1" noChangeArrowheads="1"/>
          </p:cNvSpPr>
          <p:nvPr>
            <p:ph idx="1"/>
          </p:nvPr>
        </p:nvSpPr>
        <p:spPr>
          <a:xfrm>
            <a:off x="1593850" y="1143000"/>
            <a:ext cx="8915400" cy="5334000"/>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a:lnSpc>
                <a:spcPct val="90000"/>
              </a:lnSpc>
              <a:spcBef>
                <a:spcPct val="50000"/>
              </a:spcBef>
              <a:buFontTx/>
              <a:buNone/>
            </a:pPr>
            <a:r>
              <a:rPr lang="en-US" altLang="en-US" sz="2000" dirty="0"/>
              <a:t>Other Asset Channels</a:t>
            </a:r>
          </a:p>
          <a:p>
            <a:pPr>
              <a:lnSpc>
                <a:spcPct val="90000"/>
              </a:lnSpc>
              <a:spcBef>
                <a:spcPct val="50000"/>
              </a:spcBef>
              <a:buFontTx/>
              <a:buNone/>
            </a:pPr>
            <a:r>
              <a:rPr lang="en-US" altLang="en-US" sz="2000" dirty="0"/>
              <a:t>Wealth Channel:</a:t>
            </a:r>
          </a:p>
          <a:p>
            <a:pPr algn="just"/>
            <a:r>
              <a:rPr lang="en-US" altLang="en-US" sz="2000" dirty="0" smtClean="0"/>
              <a:t>introduced </a:t>
            </a:r>
            <a:r>
              <a:rPr lang="en-US" altLang="en-US" sz="2000" dirty="0"/>
              <a:t>by Franco Modigliani in his famous “life cycle hypothesis of </a:t>
            </a:r>
            <a:r>
              <a:rPr lang="en-US" altLang="en-US" sz="2000" dirty="0" smtClean="0"/>
              <a:t>consumption”, arguing that the </a:t>
            </a:r>
            <a:r>
              <a:rPr lang="en-US" altLang="en-US" sz="2000" dirty="0"/>
              <a:t>most important transmission mechanism of monetary policy involves </a:t>
            </a:r>
            <a:r>
              <a:rPr lang="en-US" altLang="en-US" sz="2000" dirty="0" smtClean="0"/>
              <a:t>consumption</a:t>
            </a:r>
          </a:p>
          <a:p>
            <a:pPr algn="just"/>
            <a:r>
              <a:rPr lang="en-US" altLang="en-US" sz="2000" dirty="0" smtClean="0"/>
              <a:t>Considering </a:t>
            </a:r>
            <a:r>
              <a:rPr lang="en-US" altLang="en-US" sz="2000" dirty="0"/>
              <a:t>that an expansionary monetary policy </a:t>
            </a:r>
            <a:r>
              <a:rPr lang="en-US" altLang="en-US" sz="2000" dirty="0">
                <a:latin typeface="Symbol" panose="05050102010706020507" pitchFamily="18" charset="2"/>
              </a:rPr>
              <a:t></a:t>
            </a:r>
            <a:r>
              <a:rPr lang="en-US" altLang="en-US" sz="2000" dirty="0"/>
              <a:t> stock prices, the wealth transmission mechanism works as follows:</a:t>
            </a:r>
          </a:p>
          <a:p>
            <a:pPr algn="just">
              <a:lnSpc>
                <a:spcPct val="90000"/>
              </a:lnSpc>
              <a:buFontTx/>
              <a:buNone/>
            </a:pPr>
            <a:r>
              <a:rPr lang="en-US" altLang="en-US" sz="2000" i="1" dirty="0"/>
              <a:t>                           M</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err="1"/>
              <a:t>P</a:t>
            </a:r>
            <a:r>
              <a:rPr lang="en-US" altLang="en-US" sz="2000" i="1" baseline="-25000" dirty="0" err="1"/>
              <a:t>e</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W</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C</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Y</a:t>
            </a:r>
            <a:r>
              <a:rPr lang="en-US" altLang="en-US" sz="2000" dirty="0"/>
              <a:t> </a:t>
            </a:r>
            <a:r>
              <a:rPr lang="en-US" altLang="en-US" sz="2000" dirty="0">
                <a:latin typeface="Symbol" panose="05050102010706020507" pitchFamily="18" charset="2"/>
              </a:rPr>
              <a:t></a:t>
            </a:r>
            <a:r>
              <a:rPr lang="en-US" altLang="en-US" sz="2000" i="1" dirty="0"/>
              <a:t>               </a:t>
            </a:r>
            <a:r>
              <a:rPr lang="en-US" altLang="en-US" sz="2000" dirty="0"/>
              <a:t> </a:t>
            </a:r>
            <a:endParaRPr lang="en-US" altLang="en-US" sz="2000" dirty="0">
              <a:latin typeface="Symbol" panose="05050102010706020507" pitchFamily="18" charset="2"/>
            </a:endParaRPr>
          </a:p>
          <a:p>
            <a:pPr algn="just">
              <a:lnSpc>
                <a:spcPct val="90000"/>
              </a:lnSpc>
              <a:buFontTx/>
              <a:buNone/>
            </a:pPr>
            <a:r>
              <a:rPr lang="en-US" altLang="en-US" sz="2000" dirty="0"/>
              <a:t>    </a:t>
            </a:r>
            <a:endParaRPr lang="en-US" altLang="en-US" sz="2000" dirty="0" smtClean="0"/>
          </a:p>
          <a:p>
            <a:pPr algn="just">
              <a:lnSpc>
                <a:spcPct val="90000"/>
              </a:lnSpc>
              <a:buFontTx/>
              <a:buNone/>
            </a:pPr>
            <a:r>
              <a:rPr lang="en-US" altLang="en-US" sz="2000" i="1" u="sng" dirty="0" smtClean="0"/>
              <a:t>Note</a:t>
            </a:r>
            <a:r>
              <a:rPr lang="en-US" altLang="en-US" sz="2000" dirty="0"/>
              <a:t>: Tobin’s </a:t>
            </a:r>
            <a:r>
              <a:rPr lang="en-US" altLang="en-US" sz="2000" i="1" dirty="0"/>
              <a:t>q</a:t>
            </a:r>
            <a:r>
              <a:rPr lang="en-US" altLang="en-US" sz="2000" dirty="0"/>
              <a:t> and wealth mechanisms allow for a general definition of equity that includes housing and land. For example, an </a:t>
            </a:r>
            <a:r>
              <a:rPr lang="en-US" altLang="en-US" sz="2000" dirty="0">
                <a:latin typeface="Symbol" panose="05050102010706020507" pitchFamily="18" charset="2"/>
              </a:rPr>
              <a:t></a:t>
            </a:r>
            <a:r>
              <a:rPr lang="en-US" altLang="en-US" sz="2000" dirty="0"/>
              <a:t> in house prices, which </a:t>
            </a:r>
            <a:r>
              <a:rPr lang="en-US" altLang="en-US" sz="2000" dirty="0">
                <a:latin typeface="Symbol" panose="05050102010706020507" pitchFamily="18" charset="2"/>
              </a:rPr>
              <a:t></a:t>
            </a:r>
            <a:r>
              <a:rPr lang="en-US" altLang="en-US" sz="2000" dirty="0"/>
              <a:t> their value relative to replacement cost, </a:t>
            </a:r>
            <a:r>
              <a:rPr lang="en-US" altLang="en-US" sz="2000" dirty="0">
                <a:latin typeface="Symbol" panose="05050102010706020507" pitchFamily="18" charset="2"/>
              </a:rPr>
              <a:t></a:t>
            </a:r>
            <a:r>
              <a:rPr lang="en-US" altLang="en-US" sz="2000" dirty="0"/>
              <a:t> Tobin’s </a:t>
            </a:r>
            <a:r>
              <a:rPr lang="en-US" altLang="en-US" sz="2000" i="1" dirty="0"/>
              <a:t>q</a:t>
            </a:r>
            <a:r>
              <a:rPr lang="en-US" altLang="en-US" sz="2000" dirty="0"/>
              <a:t> for housing, thereby stimulating its production. Also, an </a:t>
            </a:r>
            <a:r>
              <a:rPr lang="en-US" altLang="en-US" sz="2000" dirty="0">
                <a:latin typeface="Symbol" panose="05050102010706020507" pitchFamily="18" charset="2"/>
              </a:rPr>
              <a:t></a:t>
            </a:r>
            <a:r>
              <a:rPr lang="en-US" altLang="en-US" sz="2000" dirty="0"/>
              <a:t> in housing and land prices </a:t>
            </a:r>
            <a:r>
              <a:rPr lang="en-US" altLang="en-US" sz="2000" dirty="0">
                <a:latin typeface="Symbol" panose="05050102010706020507" pitchFamily="18" charset="2"/>
              </a:rPr>
              <a:t></a:t>
            </a:r>
            <a:r>
              <a:rPr lang="en-US" altLang="en-US" sz="2000" dirty="0"/>
              <a:t> </a:t>
            </a:r>
            <a:r>
              <a:rPr lang="en-US" altLang="en-US" sz="2000" i="1" dirty="0"/>
              <a:t>W</a:t>
            </a:r>
            <a:r>
              <a:rPr lang="en-US" altLang="en-US" sz="2000" dirty="0"/>
              <a:t>, thereby </a:t>
            </a:r>
            <a:r>
              <a:rPr lang="en-US" altLang="en-US" sz="2000" dirty="0">
                <a:latin typeface="Symbol" panose="05050102010706020507" pitchFamily="18" charset="2"/>
              </a:rPr>
              <a:t></a:t>
            </a:r>
            <a:r>
              <a:rPr lang="en-US" altLang="en-US" sz="2000" dirty="0"/>
              <a:t> </a:t>
            </a:r>
            <a:r>
              <a:rPr lang="en-US" altLang="en-US" sz="2000" i="1" dirty="0"/>
              <a:t>C</a:t>
            </a:r>
            <a:r>
              <a:rPr lang="en-US" altLang="en-US" sz="2000" dirty="0"/>
              <a:t> and </a:t>
            </a:r>
            <a:r>
              <a:rPr lang="en-US" altLang="en-US" sz="2000" i="1" dirty="0"/>
              <a:t>Y</a:t>
            </a:r>
            <a:r>
              <a:rPr lang="en-US" altLang="en-US" sz="2000" dirty="0">
                <a:solidFill>
                  <a:schemeClr val="tx2"/>
                </a:solidFill>
              </a:rPr>
              <a:t>.</a:t>
            </a:r>
          </a:p>
        </p:txBody>
      </p:sp>
      <p:sp>
        <p:nvSpPr>
          <p:cNvPr id="5" name="Θέση υποσέλιδου 3"/>
          <p:cNvSpPr>
            <a:spLocks noGrp="1"/>
          </p:cNvSpPr>
          <p:nvPr>
            <p:ph type="ftr" sz="quarter" idx="11"/>
          </p:nvPr>
        </p:nvSpPr>
        <p:spPr>
          <a:xfrm>
            <a:off x="4532745" y="6356349"/>
            <a:ext cx="2743200" cy="365125"/>
          </a:xfrm>
        </p:spPr>
        <p:txBody>
          <a:bodyPr/>
          <a:lstStyle/>
          <a:p>
            <a:r>
              <a:rPr lang="en-US" altLang="en-US" dirty="0" smtClean="0"/>
              <a:t>Konstantinos Drakos, </a:t>
            </a:r>
            <a:r>
              <a:rPr lang="en-US" altLang="en-US" dirty="0" err="1" smtClean="0"/>
              <a:t>MacroFinance</a:t>
            </a:r>
            <a:r>
              <a:rPr lang="en-US" altLang="en-US" dirty="0" smtClean="0"/>
              <a:t>, Monetary Policy Transmission</a:t>
            </a:r>
            <a:endParaRPr lang="en-US" altLang="en-US" dirty="0"/>
          </a:p>
        </p:txBody>
      </p:sp>
      <p:sp>
        <p:nvSpPr>
          <p:cNvPr id="6" name="Θέση αριθμού διαφάνειας 4"/>
          <p:cNvSpPr>
            <a:spLocks noGrp="1"/>
          </p:cNvSpPr>
          <p:nvPr>
            <p:ph type="sldNum" sz="quarter" idx="12"/>
          </p:nvPr>
        </p:nvSpPr>
        <p:spPr/>
        <p:txBody>
          <a:bodyPr/>
          <a:lstStyle/>
          <a:p>
            <a:endParaRPr lang="en-US" altLang="en-US" dirty="0"/>
          </a:p>
        </p:txBody>
      </p:sp>
      <p:sp>
        <p:nvSpPr>
          <p:cNvPr id="22532" name="Rectangle 4"/>
          <p:cNvSpPr>
            <a:spLocks noChangeArrowheads="1"/>
          </p:cNvSpPr>
          <p:nvPr/>
        </p:nvSpPr>
        <p:spPr bwMode="auto">
          <a:xfrm>
            <a:off x="5033963" y="321468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72976275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3500" b="1" dirty="0" smtClean="0"/>
              <a:t>The </a:t>
            </a:r>
            <a:r>
              <a:rPr lang="en-US" sz="3500" b="1" dirty="0" smtClean="0"/>
              <a:t>Credit </a:t>
            </a:r>
            <a:r>
              <a:rPr lang="en-US" sz="3500" b="1" dirty="0"/>
              <a:t>C</a:t>
            </a:r>
            <a:r>
              <a:rPr lang="en-US" sz="3500" b="1" dirty="0" smtClean="0"/>
              <a:t>hannel</a:t>
            </a:r>
            <a:endParaRPr lang="en-US" sz="3500" b="1" dirty="0"/>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14</a:t>
            </a:fld>
            <a:endParaRPr lang="en-US"/>
          </a:p>
        </p:txBody>
      </p:sp>
    </p:spTree>
    <p:extLst>
      <p:ext uri="{BB962C8B-B14F-4D97-AF65-F5344CB8AC3E}">
        <p14:creationId xmlns:p14="http://schemas.microsoft.com/office/powerpoint/2010/main" val="2297264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r>
              <a:rPr lang="en-US" altLang="en-US" sz="3500" b="1" dirty="0" smtClean="0">
                <a:ea typeface="ヒラギノ角ゴ Pro W3" pitchFamily="-65" charset="-128"/>
              </a:rPr>
              <a:t>Credit View</a:t>
            </a:r>
          </a:p>
        </p:txBody>
      </p:sp>
      <p:sp>
        <p:nvSpPr>
          <p:cNvPr id="23555" name="Rectangle 3"/>
          <p:cNvSpPr>
            <a:spLocks noGrp="1" noChangeArrowheads="1"/>
          </p:cNvSpPr>
          <p:nvPr>
            <p:ph idx="1"/>
          </p:nvPr>
        </p:nvSpPr>
        <p:spPr>
          <a:xfrm>
            <a:off x="838200" y="1403927"/>
            <a:ext cx="10515600" cy="4773036"/>
          </a:xfrm>
        </p:spPr>
        <p:txBody>
          <a:bodyPr>
            <a:normAutofit fontScale="85000" lnSpcReduction="10000"/>
          </a:bodyPr>
          <a:lstStyle/>
          <a:p>
            <a:pPr algn="just" eaLnBrk="1" hangingPunct="1"/>
            <a:r>
              <a:rPr lang="en-US" altLang="en-US" sz="2000" dirty="0">
                <a:ea typeface="ヒラギノ角ゴ Pro W3" pitchFamily="-65" charset="-128"/>
              </a:rPr>
              <a:t>Dissatisfaction with the conventional stories that interest-rate effects explain the impact of monetary policy on expenditures on durable assets has led to a new explanation based on the problem of </a:t>
            </a:r>
            <a:r>
              <a:rPr lang="en-US" altLang="en-US" sz="2000" b="1" dirty="0">
                <a:ea typeface="ヒラギノ角ゴ Pro W3" pitchFamily="-65" charset="-128"/>
              </a:rPr>
              <a:t>asymmetric information </a:t>
            </a:r>
            <a:r>
              <a:rPr lang="en-US" altLang="en-US" sz="2000" dirty="0">
                <a:ea typeface="ヒラギノ角ゴ Pro W3" pitchFamily="-65" charset="-128"/>
              </a:rPr>
              <a:t>in financial markets that leads to </a:t>
            </a:r>
            <a:r>
              <a:rPr lang="en-US" altLang="en-US" sz="2000" b="1" dirty="0">
                <a:ea typeface="ヒラギノ角ゴ Pro W3" pitchFamily="-65" charset="-128"/>
              </a:rPr>
              <a:t>financial </a:t>
            </a:r>
            <a:r>
              <a:rPr lang="en-US" altLang="en-US" sz="2000" b="1" dirty="0" smtClean="0">
                <a:ea typeface="ヒラギノ角ゴ Pro W3" pitchFamily="-65" charset="-128"/>
              </a:rPr>
              <a:t>frictions</a:t>
            </a:r>
          </a:p>
          <a:p>
            <a:pPr algn="just" eaLnBrk="1" hangingPunct="1"/>
            <a:r>
              <a:rPr lang="en-US" altLang="en-US" sz="2000" i="1" dirty="0" smtClean="0"/>
              <a:t>Adverse </a:t>
            </a:r>
            <a:r>
              <a:rPr lang="en-US" altLang="en-US" sz="2000" i="1" dirty="0"/>
              <a:t>selection</a:t>
            </a:r>
            <a:r>
              <a:rPr lang="en-US" altLang="en-US" sz="2000" dirty="0"/>
              <a:t> is an asymmetric information problem that occurs </a:t>
            </a:r>
            <a:r>
              <a:rPr lang="en-US" altLang="en-US" sz="2000" i="1" dirty="0"/>
              <a:t>before</a:t>
            </a:r>
            <a:r>
              <a:rPr lang="en-US" altLang="en-US" sz="2000" dirty="0"/>
              <a:t> the transaction occurs: potential bad credit risks are the ones who most actively seek out </a:t>
            </a:r>
            <a:r>
              <a:rPr lang="en-US" altLang="en-US" sz="2000" dirty="0" smtClean="0"/>
              <a:t>loans </a:t>
            </a:r>
          </a:p>
          <a:p>
            <a:pPr algn="just" eaLnBrk="1" hangingPunct="1"/>
            <a:r>
              <a:rPr lang="en-US" altLang="en-US" sz="2000" i="1" dirty="0" smtClean="0"/>
              <a:t>Moral </a:t>
            </a:r>
            <a:r>
              <a:rPr lang="en-US" altLang="en-US" sz="2000" i="1" dirty="0"/>
              <a:t>hazard</a:t>
            </a:r>
            <a:r>
              <a:rPr lang="en-US" altLang="en-US" sz="2000" dirty="0"/>
              <a:t> arises </a:t>
            </a:r>
            <a:r>
              <a:rPr lang="en-US" altLang="en-US" sz="2000" i="1" dirty="0"/>
              <a:t>after</a:t>
            </a:r>
            <a:r>
              <a:rPr lang="en-US" altLang="en-US" sz="2000" dirty="0"/>
              <a:t> the transaction occurs: the lender runs the risk that the borrower will engage in activities that are undesirable form the lender’s point of view</a:t>
            </a:r>
            <a:endParaRPr lang="en-US" altLang="en-US" sz="2000" b="1" dirty="0">
              <a:ea typeface="ヒラギノ角ゴ Pro W3" pitchFamily="-65" charset="-128"/>
            </a:endParaRPr>
          </a:p>
          <a:p>
            <a:pPr algn="just" eaLnBrk="1" hangingPunct="1"/>
            <a:r>
              <a:rPr lang="en-US" altLang="en-US" sz="2000" dirty="0">
                <a:ea typeface="ヒラギノ角ゴ Pro W3" pitchFamily="-65" charset="-128"/>
              </a:rPr>
              <a:t>This explanation, referred to as the </a:t>
            </a:r>
            <a:r>
              <a:rPr lang="en-US" altLang="en-US" sz="2000" i="1" dirty="0">
                <a:ea typeface="ヒラギノ角ゴ Pro W3" pitchFamily="-65" charset="-128"/>
              </a:rPr>
              <a:t>credit view</a:t>
            </a:r>
            <a:r>
              <a:rPr lang="en-US" altLang="en-US" sz="2000" dirty="0">
                <a:ea typeface="ヒラギノ角ゴ Pro W3" pitchFamily="-65" charset="-128"/>
              </a:rPr>
              <a:t>, proposes that two types of monetary transmission channels arise as a result of financial frictions in credit markets: those that operate through effects on </a:t>
            </a:r>
            <a:r>
              <a:rPr lang="en-US" altLang="en-US" sz="2000" u="sng" dirty="0">
                <a:ea typeface="ヒラギノ角ゴ Pro W3" pitchFamily="-65" charset="-128"/>
              </a:rPr>
              <a:t>bank lending </a:t>
            </a:r>
            <a:r>
              <a:rPr lang="en-US" altLang="en-US" sz="2000" dirty="0">
                <a:ea typeface="ヒラギノ角ゴ Pro W3" pitchFamily="-65" charset="-128"/>
              </a:rPr>
              <a:t>and those that operate through effects on firms’ and households’ </a:t>
            </a:r>
            <a:r>
              <a:rPr lang="en-US" altLang="en-US" sz="2000" u="sng" dirty="0">
                <a:ea typeface="ヒラギノ角ゴ Pro W3" pitchFamily="-65" charset="-128"/>
              </a:rPr>
              <a:t>balance sheets </a:t>
            </a:r>
            <a:endParaRPr lang="en-US" altLang="en-US" sz="2000" u="sng" dirty="0" smtClean="0">
              <a:ea typeface="ヒラギノ角ゴ Pro W3" pitchFamily="-65" charset="-128"/>
            </a:endParaRPr>
          </a:p>
          <a:p>
            <a:pPr algn="just">
              <a:lnSpc>
                <a:spcPct val="80000"/>
              </a:lnSpc>
            </a:pPr>
            <a:r>
              <a:rPr lang="en-US" altLang="en-US" sz="2000" b="1" dirty="0" smtClean="0">
                <a:ea typeface="ヒラギノ角ゴ Pro W3" pitchFamily="-65" charset="-128"/>
              </a:rPr>
              <a:t>Bank Lending Channel</a:t>
            </a:r>
            <a:r>
              <a:rPr lang="en-US" altLang="en-US" sz="2000" dirty="0" smtClean="0">
                <a:ea typeface="ヒラギノ角ゴ Pro W3" pitchFamily="-65" charset="-128"/>
              </a:rPr>
              <a:t>: based on the analysis </a:t>
            </a:r>
            <a:r>
              <a:rPr lang="en-US" altLang="en-US" sz="2000" dirty="0" smtClean="0">
                <a:ea typeface="ヒラギノ角ゴ Pro W3" pitchFamily="-65" charset="-128"/>
              </a:rPr>
              <a:t>demonstrating </a:t>
            </a:r>
            <a:r>
              <a:rPr lang="en-US" altLang="en-US" sz="2000" dirty="0" smtClean="0">
                <a:ea typeface="ヒラギノ角ゴ Pro W3" pitchFamily="-65" charset="-128"/>
              </a:rPr>
              <a:t>that banks play a special role in the financial system because they are especially well suited to solve asymmetric information problems in credit markets </a:t>
            </a:r>
          </a:p>
          <a:p>
            <a:pPr algn="just">
              <a:lnSpc>
                <a:spcPct val="80000"/>
              </a:lnSpc>
            </a:pPr>
            <a:r>
              <a:rPr lang="en-US" altLang="en-US" sz="2000" b="1" dirty="0" smtClean="0">
                <a:ea typeface="ヒラギノ角ゴ Pro W3" pitchFamily="-65" charset="-128"/>
              </a:rPr>
              <a:t>Balance Sheet Channel</a:t>
            </a:r>
            <a:r>
              <a:rPr lang="en-US" altLang="en-US" sz="2000" dirty="0" smtClean="0">
                <a:ea typeface="ヒラギノ角ゴ Pro W3" pitchFamily="-65" charset="-128"/>
              </a:rPr>
              <a:t>: </a:t>
            </a:r>
            <a:r>
              <a:rPr lang="en-US" altLang="en-US" sz="2000" dirty="0" smtClean="0">
                <a:ea typeface="ヒラギノ角ゴ Pro W3" pitchFamily="-65" charset="-128"/>
              </a:rPr>
              <a:t>like </a:t>
            </a:r>
            <a:r>
              <a:rPr lang="en-US" altLang="en-US" sz="2000" dirty="0" smtClean="0">
                <a:ea typeface="ヒラギノ角ゴ Pro W3" pitchFamily="-65" charset="-128"/>
              </a:rPr>
              <a:t>the bank lending channel, the balance sheet channel arises from the presence of financial frictions in credit markets </a:t>
            </a:r>
          </a:p>
          <a:p>
            <a:pPr algn="just">
              <a:lnSpc>
                <a:spcPct val="80000"/>
              </a:lnSpc>
            </a:pPr>
            <a:r>
              <a:rPr lang="en-US" altLang="en-US" sz="2000" i="1" dirty="0" smtClean="0">
                <a:ea typeface="ヒラギノ角ゴ Pro W3" pitchFamily="-65" charset="-128"/>
              </a:rPr>
              <a:t>Cash Flow Channel</a:t>
            </a:r>
            <a:r>
              <a:rPr lang="en-US" altLang="en-US" sz="2000" dirty="0" smtClean="0">
                <a:ea typeface="ヒラギノ角ゴ Pro W3" pitchFamily="-65" charset="-128"/>
              </a:rPr>
              <a:t>: another balance sheet channel operates by affecting cash flow, the difference between cash receipts and cash expenditures</a:t>
            </a:r>
          </a:p>
          <a:p>
            <a:pPr>
              <a:lnSpc>
                <a:spcPct val="80000"/>
              </a:lnSpc>
            </a:pPr>
            <a:endParaRPr lang="en-US" altLang="en-US" sz="2000" dirty="0" smtClean="0">
              <a:ea typeface="ヒラギノ角ゴ Pro W3" pitchFamily="-65" charset="-128"/>
            </a:endParaRPr>
          </a:p>
          <a:p>
            <a:pPr eaLnBrk="1" hangingPunct="1"/>
            <a:endParaRPr lang="en-US" altLang="en-US" sz="2000" dirty="0">
              <a:ea typeface="ヒラギノ角ゴ Pro W3" pitchFamily="-65" charset="-128"/>
            </a:endParaRPr>
          </a:p>
        </p:txBody>
      </p:sp>
    </p:spTree>
    <p:extLst>
      <p:ext uri="{BB962C8B-B14F-4D97-AF65-F5344CB8AC3E}">
        <p14:creationId xmlns:p14="http://schemas.microsoft.com/office/powerpoint/2010/main" val="1848403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500" b="1" dirty="0" smtClean="0"/>
              <a:t>The credit channel</a:t>
            </a:r>
            <a:endParaRPr lang="en-US" sz="3500" b="1" dirty="0"/>
          </a:p>
        </p:txBody>
      </p:sp>
      <p:sp>
        <p:nvSpPr>
          <p:cNvPr id="3" name="Θέση περιεχομένου 2"/>
          <p:cNvSpPr>
            <a:spLocks noGrp="1"/>
          </p:cNvSpPr>
          <p:nvPr>
            <p:ph idx="1"/>
          </p:nvPr>
        </p:nvSpPr>
        <p:spPr/>
        <p:txBody>
          <a:bodyPr>
            <a:normAutofit/>
          </a:bodyPr>
          <a:lstStyle/>
          <a:p>
            <a:pPr algn="just"/>
            <a:r>
              <a:rPr lang="en-US" sz="2000" dirty="0" smtClean="0"/>
              <a:t>the </a:t>
            </a:r>
            <a:r>
              <a:rPr lang="en-US" sz="2000" b="1" dirty="0"/>
              <a:t>bank lending channel </a:t>
            </a:r>
            <a:r>
              <a:rPr lang="en-US" sz="2000" b="1" dirty="0" smtClean="0"/>
              <a:t>(or net worth) </a:t>
            </a:r>
            <a:r>
              <a:rPr lang="en-US" sz="2000" dirty="0" smtClean="0"/>
              <a:t>emphasizes </a:t>
            </a:r>
            <a:r>
              <a:rPr lang="en-US" sz="2000" dirty="0"/>
              <a:t>the special </a:t>
            </a:r>
            <a:r>
              <a:rPr lang="en-US" sz="2000" dirty="0" smtClean="0"/>
              <a:t>role of </a:t>
            </a:r>
            <a:r>
              <a:rPr lang="en-US" sz="2000" dirty="0"/>
              <a:t>bank loans, particularly for “bank-dependent” borrowers (e.g. </a:t>
            </a:r>
            <a:r>
              <a:rPr lang="en-US" sz="2000" dirty="0" smtClean="0"/>
              <a:t>small firms</a:t>
            </a:r>
            <a:r>
              <a:rPr lang="en-US" sz="2000" dirty="0"/>
              <a:t>), while the </a:t>
            </a:r>
            <a:r>
              <a:rPr lang="en-US" sz="2000" b="1" dirty="0"/>
              <a:t>balance-sheet channel </a:t>
            </a:r>
            <a:r>
              <a:rPr lang="en-US" sz="2000" dirty="0"/>
              <a:t>operates </a:t>
            </a:r>
            <a:r>
              <a:rPr lang="en-US" sz="2000" dirty="0" smtClean="0"/>
              <a:t>through </a:t>
            </a:r>
            <a:r>
              <a:rPr lang="en-US" sz="2000" dirty="0"/>
              <a:t>the </a:t>
            </a:r>
            <a:r>
              <a:rPr lang="en-US" sz="2000" dirty="0" smtClean="0"/>
              <a:t>balance-sheet </a:t>
            </a:r>
            <a:r>
              <a:rPr lang="en-US" sz="2000" dirty="0"/>
              <a:t>positions of business </a:t>
            </a:r>
            <a:r>
              <a:rPr lang="en-US" sz="2000" dirty="0" smtClean="0"/>
              <a:t>firms</a:t>
            </a:r>
            <a:endParaRPr lang="en-US" sz="2000" dirty="0"/>
          </a:p>
          <a:p>
            <a:pPr algn="just"/>
            <a:r>
              <a:rPr lang="en-US" sz="2000" dirty="0" smtClean="0"/>
              <a:t>the </a:t>
            </a:r>
            <a:r>
              <a:rPr lang="en-US" sz="2000" dirty="0" smtClean="0"/>
              <a:t>credit </a:t>
            </a:r>
            <a:r>
              <a:rPr lang="en-US" sz="2000" dirty="0"/>
              <a:t>channel </a:t>
            </a:r>
            <a:r>
              <a:rPr lang="en-US" sz="2000" dirty="0" smtClean="0"/>
              <a:t>is not really </a:t>
            </a:r>
            <a:r>
              <a:rPr lang="en-US" sz="2000" dirty="0"/>
              <a:t>an independent </a:t>
            </a:r>
            <a:r>
              <a:rPr lang="en-US" sz="2000" dirty="0" smtClean="0"/>
              <a:t>alternative </a:t>
            </a:r>
            <a:r>
              <a:rPr lang="en-US" sz="2000" dirty="0"/>
              <a:t>to the traditional </a:t>
            </a:r>
            <a:r>
              <a:rPr lang="en-US" sz="2000" dirty="0" smtClean="0"/>
              <a:t>interest rate mechanism </a:t>
            </a:r>
            <a:r>
              <a:rPr lang="en-US" sz="2000" dirty="0"/>
              <a:t>but rather an amplifying mechanism</a:t>
            </a:r>
            <a:r>
              <a:rPr lang="en-US" sz="2000" dirty="0" smtClean="0"/>
              <a:t>.</a:t>
            </a:r>
          </a:p>
          <a:p>
            <a:pPr marL="0" indent="0">
              <a:buNone/>
            </a:pPr>
            <a:endParaRPr lang="en-US" sz="2000" dirty="0"/>
          </a:p>
          <a:p>
            <a:endParaRPr lang="en-US" sz="2000" dirty="0"/>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16</a:t>
            </a:fld>
            <a:endParaRPr lang="en-US"/>
          </a:p>
        </p:txBody>
      </p:sp>
    </p:spTree>
    <p:extLst>
      <p:ext uri="{BB962C8B-B14F-4D97-AF65-F5344CB8AC3E}">
        <p14:creationId xmlns:p14="http://schemas.microsoft.com/office/powerpoint/2010/main" val="18794087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3500" b="1" dirty="0" smtClean="0"/>
              <a:t>The </a:t>
            </a:r>
            <a:r>
              <a:rPr lang="en-US" sz="3500" b="1" dirty="0" smtClean="0"/>
              <a:t>Balance </a:t>
            </a:r>
            <a:r>
              <a:rPr lang="en-US" sz="3500" b="1" dirty="0"/>
              <a:t>S</a:t>
            </a:r>
            <a:r>
              <a:rPr lang="en-US" sz="3500" b="1" dirty="0" smtClean="0"/>
              <a:t>heet </a:t>
            </a:r>
            <a:r>
              <a:rPr lang="en-US" sz="3500" b="1" dirty="0"/>
              <a:t>C</a:t>
            </a:r>
            <a:r>
              <a:rPr lang="en-US" sz="3500" b="1" dirty="0" smtClean="0"/>
              <a:t>hannel</a:t>
            </a:r>
            <a:endParaRPr lang="en-US" sz="3500" b="1" dirty="0"/>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17</a:t>
            </a:fld>
            <a:endParaRPr lang="en-US"/>
          </a:p>
        </p:txBody>
      </p:sp>
    </p:spTree>
    <p:extLst>
      <p:ext uri="{BB962C8B-B14F-4D97-AF65-F5344CB8AC3E}">
        <p14:creationId xmlns:p14="http://schemas.microsoft.com/office/powerpoint/2010/main" val="3068232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The Balance Sheet Channel</a:t>
            </a:r>
          </a:p>
        </p:txBody>
      </p:sp>
      <p:sp>
        <p:nvSpPr>
          <p:cNvPr id="10244" name="Rectangle 4"/>
          <p:cNvSpPr>
            <a:spLocks noGrp="1" noChangeArrowheads="1"/>
          </p:cNvSpPr>
          <p:nvPr>
            <p:ph idx="1"/>
          </p:nvPr>
        </p:nvSpPr>
        <p:spPr/>
        <p:txBody>
          <a:bodyPr>
            <a:normAutofit fontScale="92500" lnSpcReduction="20000"/>
          </a:bodyPr>
          <a:lstStyle/>
          <a:p>
            <a:pPr algn="just"/>
            <a:r>
              <a:rPr lang="en-US" sz="2000" dirty="0" smtClean="0"/>
              <a:t>Define the </a:t>
            </a:r>
            <a:r>
              <a:rPr lang="en-US" sz="2000" b="1" dirty="0" smtClean="0"/>
              <a:t>External Finance Premium </a:t>
            </a:r>
            <a:r>
              <a:rPr lang="en-US" sz="2000" dirty="0" smtClean="0"/>
              <a:t>(EFP) as </a:t>
            </a:r>
            <a:r>
              <a:rPr lang="en-US" sz="2000" dirty="0"/>
              <a:t>the </a:t>
            </a:r>
            <a:r>
              <a:rPr lang="en-US" sz="2000" dirty="0" smtClean="0"/>
              <a:t>wedge (difference) </a:t>
            </a:r>
            <a:r>
              <a:rPr lang="en-US" sz="2000" dirty="0"/>
              <a:t>between the corporation’s or household’s cost of funds raised externally (by imperfectly collateralising borrowing, for example) and the opportunity cost of internal funds</a:t>
            </a:r>
          </a:p>
          <a:p>
            <a:pPr algn="just"/>
            <a:r>
              <a:rPr lang="en-US" sz="2000" dirty="0"/>
              <a:t>This premium is very similar to the spread charged by banks between borrowing and lending rates and it is an important determinant of investment and spending decisions</a:t>
            </a:r>
          </a:p>
          <a:p>
            <a:pPr algn="just"/>
            <a:r>
              <a:rPr lang="en-US" sz="2000" dirty="0" smtClean="0"/>
              <a:t>It </a:t>
            </a:r>
            <a:r>
              <a:rPr lang="en-US" sz="2000" dirty="0"/>
              <a:t>has been recognized in the literature that monetary policy affects not only the interest rate but also the </a:t>
            </a:r>
            <a:r>
              <a:rPr lang="en-US" sz="2000" dirty="0" smtClean="0"/>
              <a:t>EFP</a:t>
            </a:r>
            <a:endParaRPr lang="en-US" altLang="en-US" sz="2000" dirty="0" smtClean="0"/>
          </a:p>
          <a:p>
            <a:pPr algn="just">
              <a:lnSpc>
                <a:spcPct val="80000"/>
              </a:lnSpc>
            </a:pPr>
            <a:r>
              <a:rPr lang="en-US" altLang="en-US" sz="2000" dirty="0" smtClean="0"/>
              <a:t>Based </a:t>
            </a:r>
            <a:r>
              <a:rPr lang="en-US" altLang="en-US" sz="2000" dirty="0"/>
              <a:t>on the theoretical prediction that </a:t>
            </a:r>
            <a:r>
              <a:rPr lang="en-US" altLang="en-US" sz="2000" i="1" dirty="0"/>
              <a:t>the </a:t>
            </a:r>
            <a:r>
              <a:rPr lang="en-US" altLang="en-US" sz="2000" i="1" dirty="0" smtClean="0"/>
              <a:t>EFP a borrower faces </a:t>
            </a:r>
            <a:r>
              <a:rPr lang="en-US" altLang="en-US" sz="2000" i="1" dirty="0"/>
              <a:t>should depend on borrower’s financial </a:t>
            </a:r>
            <a:r>
              <a:rPr lang="en-US" altLang="en-US" sz="2000" i="1" dirty="0" smtClean="0"/>
              <a:t>position, then the </a:t>
            </a:r>
            <a:r>
              <a:rPr lang="en-US" altLang="en-US" sz="2000" i="1" dirty="0"/>
              <a:t>greater is the borrower’s net worth, the lower the external finance premium should </a:t>
            </a:r>
            <a:r>
              <a:rPr lang="en-US" altLang="en-US" sz="2000" i="1" dirty="0" smtClean="0"/>
              <a:t>be </a:t>
            </a:r>
            <a:endParaRPr lang="en-US" altLang="en-US" sz="2000" i="1" dirty="0"/>
          </a:p>
          <a:p>
            <a:pPr algn="just">
              <a:lnSpc>
                <a:spcPct val="80000"/>
              </a:lnSpc>
            </a:pPr>
            <a:r>
              <a:rPr lang="en-US" altLang="en-US" sz="2000" dirty="0" smtClean="0"/>
              <a:t>Since </a:t>
            </a:r>
            <a:r>
              <a:rPr lang="en-US" altLang="en-US" sz="2000" dirty="0"/>
              <a:t>borrower’s financial position affect the </a:t>
            </a:r>
            <a:r>
              <a:rPr lang="en-US" altLang="en-US" sz="2000" dirty="0" smtClean="0"/>
              <a:t>EFP, </a:t>
            </a:r>
            <a:r>
              <a:rPr lang="en-US" altLang="en-US" sz="2000" dirty="0"/>
              <a:t>and thus the overall terms of credit that they face, </a:t>
            </a:r>
            <a:r>
              <a:rPr lang="en-US" altLang="en-US" sz="2000" i="1" dirty="0"/>
              <a:t>fluctuations in the quality of borrowers balance sheets should affect their investment </a:t>
            </a:r>
            <a:r>
              <a:rPr lang="en-US" altLang="en-US" sz="2000" i="1" dirty="0" smtClean="0"/>
              <a:t>decisions </a:t>
            </a:r>
            <a:endParaRPr lang="en-US" altLang="en-US" sz="2000" i="1" dirty="0"/>
          </a:p>
        </p:txBody>
      </p:sp>
      <p:sp>
        <p:nvSpPr>
          <p:cNvPr id="2" name="Θέση υποσέλιδου 1"/>
          <p:cNvSpPr>
            <a:spLocks noGrp="1"/>
          </p:cNvSpPr>
          <p:nvPr>
            <p:ph type="ftr" sz="quarter" idx="11"/>
          </p:nvPr>
        </p:nvSpPr>
        <p:spPr/>
        <p:txBody>
          <a:bodyPr/>
          <a:lstStyle/>
          <a:p>
            <a:r>
              <a:rPr lang="en-US" smtClean="0"/>
              <a:t>Konstantinos Drakos, MacroFinance, Monetary Policy Transmission</a:t>
            </a:r>
            <a:endParaRPr lang="en-US"/>
          </a:p>
        </p:txBody>
      </p:sp>
      <p:sp>
        <p:nvSpPr>
          <p:cNvPr id="3" name="Θέση αριθμού διαφάνειας 2"/>
          <p:cNvSpPr>
            <a:spLocks noGrp="1"/>
          </p:cNvSpPr>
          <p:nvPr>
            <p:ph type="sldNum" sz="quarter" idx="12"/>
          </p:nvPr>
        </p:nvSpPr>
        <p:spPr/>
        <p:txBody>
          <a:bodyPr/>
          <a:lstStyle/>
          <a:p>
            <a:fld id="{EED70676-09D4-4079-BCFD-1A959D90978D}" type="slidenum">
              <a:rPr lang="en-US" smtClean="0"/>
              <a:t>18</a:t>
            </a:fld>
            <a:endParaRPr lang="en-US"/>
          </a:p>
        </p:txBody>
      </p:sp>
    </p:spTree>
    <p:extLst>
      <p:ext uri="{BB962C8B-B14F-4D97-AF65-F5344CB8AC3E}">
        <p14:creationId xmlns:p14="http://schemas.microsoft.com/office/powerpoint/2010/main" val="3170955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a:xfrm>
            <a:off x="838200" y="822036"/>
            <a:ext cx="10515600" cy="5354927"/>
          </a:xfrm>
        </p:spPr>
        <p:txBody>
          <a:bodyPr>
            <a:normAutofit/>
          </a:bodyPr>
          <a:lstStyle/>
          <a:p>
            <a:endParaRPr lang="en-US" sz="2000" dirty="0" smtClean="0"/>
          </a:p>
          <a:p>
            <a:endParaRPr lang="en-US" sz="2000" dirty="0"/>
          </a:p>
          <a:p>
            <a:pPr algn="just"/>
            <a:r>
              <a:rPr lang="en-US" sz="2000" dirty="0" smtClean="0"/>
              <a:t>The </a:t>
            </a:r>
            <a:r>
              <a:rPr lang="en-US" sz="2000" dirty="0"/>
              <a:t>balance-sheet channel of </a:t>
            </a:r>
            <a:r>
              <a:rPr lang="en-US" sz="2000" dirty="0" smtClean="0"/>
              <a:t>monetary </a:t>
            </a:r>
            <a:r>
              <a:rPr lang="en-US" sz="2000" dirty="0"/>
              <a:t>policy transmission </a:t>
            </a:r>
            <a:r>
              <a:rPr lang="en-US" sz="2000" dirty="0" smtClean="0"/>
              <a:t>arises because </a:t>
            </a:r>
            <a:r>
              <a:rPr lang="en-US" sz="2000" dirty="0"/>
              <a:t>rising </a:t>
            </a:r>
            <a:r>
              <a:rPr lang="en-US" sz="2000" dirty="0" smtClean="0"/>
              <a:t>interest </a:t>
            </a:r>
            <a:r>
              <a:rPr lang="en-US" sz="2000" dirty="0"/>
              <a:t>rates, following the adoption of a </a:t>
            </a:r>
            <a:r>
              <a:rPr lang="en-US" sz="2000" dirty="0" smtClean="0"/>
              <a:t>tighter monetary policy, directly increase </a:t>
            </a:r>
            <a:r>
              <a:rPr lang="en-US" sz="2000" dirty="0"/>
              <a:t>the </a:t>
            </a:r>
            <a:r>
              <a:rPr lang="en-US" sz="2000" dirty="0" smtClean="0"/>
              <a:t>interest </a:t>
            </a:r>
            <a:r>
              <a:rPr lang="en-US" sz="2000" dirty="0"/>
              <a:t>expenses of those non-financial </a:t>
            </a:r>
            <a:r>
              <a:rPr lang="en-US" sz="2000" dirty="0" smtClean="0"/>
              <a:t>firms </a:t>
            </a:r>
            <a:endParaRPr lang="en-US" sz="2000" dirty="0" smtClean="0"/>
          </a:p>
          <a:p>
            <a:pPr algn="just"/>
            <a:r>
              <a:rPr lang="en-US" sz="2000" dirty="0" smtClean="0"/>
              <a:t>Higher for those </a:t>
            </a:r>
            <a:r>
              <a:rPr lang="en-US" sz="2000" dirty="0" smtClean="0"/>
              <a:t>who </a:t>
            </a:r>
            <a:r>
              <a:rPr lang="en-US" sz="2000" dirty="0" smtClean="0"/>
              <a:t>rely </a:t>
            </a:r>
            <a:r>
              <a:rPr lang="en-US" sz="2000" dirty="0" smtClean="0"/>
              <a:t>more heavily </a:t>
            </a:r>
            <a:r>
              <a:rPr lang="en-US" sz="2000" dirty="0"/>
              <a:t>on </a:t>
            </a:r>
            <a:r>
              <a:rPr lang="en-US" sz="2000" dirty="0" smtClean="0"/>
              <a:t>short-term </a:t>
            </a:r>
            <a:r>
              <a:rPr lang="en-US" sz="2000" dirty="0"/>
              <a:t>debt to finance inventories and </a:t>
            </a:r>
            <a:r>
              <a:rPr lang="en-US" sz="2000" dirty="0" smtClean="0"/>
              <a:t>working capital</a:t>
            </a:r>
            <a:r>
              <a:rPr lang="en-US" sz="2000" dirty="0"/>
              <a:t>, </a:t>
            </a:r>
            <a:r>
              <a:rPr lang="en-US" sz="2000" dirty="0" smtClean="0"/>
              <a:t>reducing </a:t>
            </a:r>
            <a:r>
              <a:rPr lang="en-US" sz="2000" dirty="0"/>
              <a:t>their net cash flows and weakening their financial </a:t>
            </a:r>
            <a:r>
              <a:rPr lang="en-US" sz="2000" dirty="0" smtClean="0"/>
              <a:t>positions</a:t>
            </a:r>
            <a:endParaRPr lang="en-US" sz="2000" dirty="0" smtClean="0"/>
          </a:p>
          <a:p>
            <a:pPr algn="just"/>
            <a:r>
              <a:rPr lang="en-US" sz="2000" dirty="0" smtClean="0"/>
              <a:t>Furthermore</a:t>
            </a:r>
            <a:r>
              <a:rPr lang="en-US" sz="2000" dirty="0"/>
              <a:t>, rising </a:t>
            </a:r>
            <a:r>
              <a:rPr lang="en-US" sz="2000" dirty="0" smtClean="0"/>
              <a:t>interest </a:t>
            </a:r>
            <a:r>
              <a:rPr lang="en-US" sz="2000" dirty="0"/>
              <a:t>rates </a:t>
            </a:r>
            <a:r>
              <a:rPr lang="en-US" sz="2000" dirty="0" smtClean="0"/>
              <a:t>are </a:t>
            </a:r>
            <a:r>
              <a:rPr lang="en-US" sz="2000" dirty="0"/>
              <a:t>also associated with </a:t>
            </a:r>
            <a:r>
              <a:rPr lang="en-US" sz="2000" dirty="0" smtClean="0"/>
              <a:t>falling asset </a:t>
            </a:r>
            <a:r>
              <a:rPr lang="en-US" sz="2000" dirty="0"/>
              <a:t>prices, which </a:t>
            </a:r>
            <a:r>
              <a:rPr lang="en-US" sz="2000" dirty="0" smtClean="0"/>
              <a:t>indirectly erode </a:t>
            </a:r>
            <a:r>
              <a:rPr lang="en-US" sz="2000" dirty="0"/>
              <a:t>the value of the </a:t>
            </a:r>
            <a:r>
              <a:rPr lang="en-US" sz="2000" dirty="0" smtClean="0"/>
              <a:t>firms</a:t>
            </a:r>
            <a:r>
              <a:rPr lang="en-US" sz="2000" dirty="0"/>
              <a:t>’ </a:t>
            </a:r>
            <a:r>
              <a:rPr lang="en-US" sz="2000" dirty="0" smtClean="0"/>
              <a:t>collateral</a:t>
            </a:r>
            <a:endParaRPr lang="en-US" sz="2000" dirty="0" smtClean="0"/>
          </a:p>
          <a:p>
            <a:pPr algn="just"/>
            <a:r>
              <a:rPr lang="en-US" sz="2000" dirty="0"/>
              <a:t>These </a:t>
            </a:r>
            <a:r>
              <a:rPr lang="en-US" sz="2000" dirty="0" smtClean="0"/>
              <a:t>effects </a:t>
            </a:r>
            <a:r>
              <a:rPr lang="en-US" sz="2000" dirty="0"/>
              <a:t>lead to a </a:t>
            </a:r>
            <a:r>
              <a:rPr lang="en-US" sz="2000" dirty="0" smtClean="0"/>
              <a:t>reduction </a:t>
            </a:r>
            <a:r>
              <a:rPr lang="en-US" sz="2000" dirty="0"/>
              <a:t>in the </a:t>
            </a:r>
            <a:r>
              <a:rPr lang="en-US" sz="2000" dirty="0" smtClean="0"/>
              <a:t>firms</a:t>
            </a:r>
            <a:r>
              <a:rPr lang="en-US" sz="2000" dirty="0"/>
              <a:t>’ net </a:t>
            </a:r>
            <a:r>
              <a:rPr lang="en-US" sz="2000" dirty="0" smtClean="0"/>
              <a:t>worth</a:t>
            </a:r>
            <a:r>
              <a:rPr lang="en-US" sz="2000" dirty="0"/>
              <a:t>, </a:t>
            </a:r>
            <a:r>
              <a:rPr lang="en-US" sz="2000" dirty="0" smtClean="0"/>
              <a:t>thereby raising the premium </a:t>
            </a:r>
            <a:r>
              <a:rPr lang="en-US" sz="2000" dirty="0"/>
              <a:t>for </a:t>
            </a:r>
            <a:r>
              <a:rPr lang="en-US" sz="2000" dirty="0" smtClean="0"/>
              <a:t>external </a:t>
            </a:r>
            <a:r>
              <a:rPr lang="en-US" sz="2000" dirty="0"/>
              <a:t>finance </a:t>
            </a:r>
            <a:endParaRPr lang="en-US" sz="2000" dirty="0" smtClean="0"/>
          </a:p>
          <a:p>
            <a:pPr algn="just"/>
            <a:r>
              <a:rPr lang="en-US" sz="2000" dirty="0" smtClean="0"/>
              <a:t>Small borrowers </a:t>
            </a:r>
            <a:r>
              <a:rPr lang="en-US" sz="2000" dirty="0"/>
              <a:t>such as small </a:t>
            </a:r>
            <a:r>
              <a:rPr lang="en-US" sz="2000" dirty="0" smtClean="0"/>
              <a:t>firms are </a:t>
            </a:r>
            <a:r>
              <a:rPr lang="en-US" sz="2000" dirty="0"/>
              <a:t>most likely to face a </a:t>
            </a:r>
            <a:r>
              <a:rPr lang="en-US" sz="2000" dirty="0" smtClean="0"/>
              <a:t>proportionately larger premium </a:t>
            </a:r>
            <a:r>
              <a:rPr lang="en-US" sz="2000" dirty="0"/>
              <a:t>for </a:t>
            </a:r>
            <a:r>
              <a:rPr lang="en-US" sz="2000" dirty="0" smtClean="0"/>
              <a:t>external </a:t>
            </a:r>
            <a:r>
              <a:rPr lang="en-US" sz="2000" dirty="0"/>
              <a:t>finance</a:t>
            </a:r>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19</a:t>
            </a:fld>
            <a:endParaRPr lang="en-US"/>
          </a:p>
        </p:txBody>
      </p:sp>
    </p:spTree>
    <p:extLst>
      <p:ext uri="{BB962C8B-B14F-4D97-AF65-F5344CB8AC3E}">
        <p14:creationId xmlns:p14="http://schemas.microsoft.com/office/powerpoint/2010/main" val="3639733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85000" lnSpcReduction="10000"/>
          </a:bodyPr>
          <a:lstStyle/>
          <a:p>
            <a:pPr algn="just"/>
            <a:r>
              <a:rPr lang="en-US" sz="2000" dirty="0"/>
              <a:t>D</a:t>
            </a:r>
            <a:r>
              <a:rPr lang="en-US" sz="2000" dirty="0" smtClean="0"/>
              <a:t>iscusses </a:t>
            </a:r>
            <a:r>
              <a:rPr lang="en-US" sz="2000" dirty="0"/>
              <a:t>the transmission </a:t>
            </a:r>
            <a:r>
              <a:rPr lang="en-US" sz="2000" dirty="0" smtClean="0"/>
              <a:t>mechanism of </a:t>
            </a:r>
            <a:r>
              <a:rPr lang="en-US" sz="2000" dirty="0"/>
              <a:t>monetary policy, i.e. </a:t>
            </a:r>
            <a:r>
              <a:rPr lang="en-US" sz="2000" i="1" dirty="0"/>
              <a:t>how changes in the </a:t>
            </a:r>
            <a:r>
              <a:rPr lang="en-US" sz="2000" i="1" dirty="0" smtClean="0"/>
              <a:t>central bank </a:t>
            </a:r>
            <a:r>
              <a:rPr lang="en-US" sz="2000" i="1" dirty="0"/>
              <a:t>policy rate</a:t>
            </a:r>
            <a:r>
              <a:rPr lang="en-US" sz="2000" dirty="0"/>
              <a:t> are </a:t>
            </a:r>
            <a:r>
              <a:rPr lang="en-US" sz="2000" u="sng" dirty="0"/>
              <a:t>transmitted through the </a:t>
            </a:r>
            <a:r>
              <a:rPr lang="en-US" sz="2000" u="sng" dirty="0" smtClean="0"/>
              <a:t>economy</a:t>
            </a:r>
            <a:r>
              <a:rPr lang="en-US" sz="2000" dirty="0"/>
              <a:t>, </a:t>
            </a:r>
            <a:r>
              <a:rPr lang="en-US" sz="2000" i="1" dirty="0"/>
              <a:t>affecting aggregate demand, inflation </a:t>
            </a:r>
            <a:r>
              <a:rPr lang="en-US" sz="2000" i="1" dirty="0" smtClean="0"/>
              <a:t>expectations </a:t>
            </a:r>
            <a:r>
              <a:rPr lang="en-US" sz="2000" i="1" dirty="0"/>
              <a:t>and the rate of </a:t>
            </a:r>
            <a:r>
              <a:rPr lang="en-US" sz="2000" i="1" dirty="0" smtClean="0"/>
              <a:t>inflation</a:t>
            </a:r>
          </a:p>
          <a:p>
            <a:pPr algn="just"/>
            <a:r>
              <a:rPr lang="en-US" sz="2000" dirty="0"/>
              <a:t>The reason that central banks can affect interest </a:t>
            </a:r>
            <a:r>
              <a:rPr lang="en-US" sz="2000" dirty="0" smtClean="0"/>
              <a:t>rate formation </a:t>
            </a:r>
            <a:r>
              <a:rPr lang="en-US" sz="2000" dirty="0"/>
              <a:t>in the economy is that they have </a:t>
            </a:r>
            <a:r>
              <a:rPr lang="en-US" sz="2000" dirty="0" smtClean="0"/>
              <a:t>monopoly </a:t>
            </a:r>
            <a:r>
              <a:rPr lang="en-US" sz="2000" dirty="0"/>
              <a:t>power in supplying money in the economy, i.e</a:t>
            </a:r>
            <a:r>
              <a:rPr lang="en-US" sz="2000" dirty="0" smtClean="0"/>
              <a:t>. base </a:t>
            </a:r>
            <a:r>
              <a:rPr lang="en-US" sz="2000" dirty="0"/>
              <a:t>money which comprises notes and coin in </a:t>
            </a:r>
            <a:r>
              <a:rPr lang="en-US" sz="2000" dirty="0" smtClean="0"/>
              <a:t>circulation </a:t>
            </a:r>
            <a:r>
              <a:rPr lang="en-US" sz="2000" dirty="0"/>
              <a:t>and the reserves of financial institutions </a:t>
            </a:r>
            <a:r>
              <a:rPr lang="en-US" sz="2000" dirty="0" smtClean="0"/>
              <a:t>in the </a:t>
            </a:r>
            <a:r>
              <a:rPr lang="en-US" sz="2000" dirty="0"/>
              <a:t>central </a:t>
            </a:r>
            <a:r>
              <a:rPr lang="en-US" sz="2000" dirty="0" smtClean="0"/>
              <a:t>banks</a:t>
            </a:r>
          </a:p>
          <a:p>
            <a:pPr algn="just"/>
            <a:r>
              <a:rPr lang="en-US" sz="2000" dirty="0"/>
              <a:t>Central bank interest rate decisions affect </a:t>
            </a:r>
            <a:r>
              <a:rPr lang="en-US" sz="2000" dirty="0" smtClean="0"/>
              <a:t>short and </a:t>
            </a:r>
            <a:r>
              <a:rPr lang="en-US" sz="2000" dirty="0"/>
              <a:t>long-term interest rates, liquidity in the </a:t>
            </a:r>
            <a:r>
              <a:rPr lang="en-US" sz="2000" dirty="0" smtClean="0"/>
              <a:t>financial system</a:t>
            </a:r>
            <a:r>
              <a:rPr lang="en-US" sz="2000" dirty="0"/>
              <a:t>, the quantity of money and bank credit</a:t>
            </a:r>
            <a:r>
              <a:rPr lang="en-US" sz="2000" dirty="0" smtClean="0"/>
              <a:t>, exchange </a:t>
            </a:r>
            <a:r>
              <a:rPr lang="en-US" sz="2000" dirty="0"/>
              <a:t>rates, other asset prices and, last but </a:t>
            </a:r>
            <a:r>
              <a:rPr lang="en-US" sz="2000" dirty="0" smtClean="0"/>
              <a:t>not least</a:t>
            </a:r>
            <a:r>
              <a:rPr lang="en-US" sz="2000" dirty="0"/>
              <a:t>, market expectations about the future </a:t>
            </a:r>
            <a:r>
              <a:rPr lang="en-US" sz="2000" dirty="0" smtClean="0"/>
              <a:t>development </a:t>
            </a:r>
            <a:r>
              <a:rPr lang="en-US" sz="2000" dirty="0"/>
              <a:t>of all these </a:t>
            </a:r>
            <a:r>
              <a:rPr lang="en-US" sz="2000" dirty="0" smtClean="0"/>
              <a:t>variables </a:t>
            </a:r>
            <a:endParaRPr lang="en-US" sz="2000" dirty="0" smtClean="0"/>
          </a:p>
          <a:p>
            <a:pPr algn="just"/>
            <a:r>
              <a:rPr lang="en-US" sz="2000" dirty="0" smtClean="0"/>
              <a:t>All </a:t>
            </a:r>
            <a:r>
              <a:rPr lang="en-US" sz="2000" dirty="0" smtClean="0"/>
              <a:t>these, </a:t>
            </a:r>
            <a:r>
              <a:rPr lang="en-US" sz="2000" dirty="0"/>
              <a:t>in turn, </a:t>
            </a:r>
            <a:r>
              <a:rPr lang="en-US" sz="2000" dirty="0" smtClean="0"/>
              <a:t>influence </a:t>
            </a:r>
            <a:r>
              <a:rPr lang="en-US" sz="2000" i="1" dirty="0"/>
              <a:t>consumption</a:t>
            </a:r>
            <a:r>
              <a:rPr lang="en-US" sz="2000" dirty="0"/>
              <a:t> and </a:t>
            </a:r>
            <a:r>
              <a:rPr lang="en-US" sz="2000" i="1" dirty="0"/>
              <a:t>investment</a:t>
            </a:r>
            <a:r>
              <a:rPr lang="en-US" sz="2000" dirty="0"/>
              <a:t> decisions of </a:t>
            </a:r>
            <a:r>
              <a:rPr lang="en-US" sz="2000" i="1" dirty="0" smtClean="0"/>
              <a:t>individuals</a:t>
            </a:r>
            <a:r>
              <a:rPr lang="en-US" sz="2000" dirty="0" smtClean="0"/>
              <a:t> </a:t>
            </a:r>
            <a:r>
              <a:rPr lang="en-US" sz="2000" dirty="0"/>
              <a:t>and </a:t>
            </a:r>
            <a:r>
              <a:rPr lang="en-US" sz="2000" i="1" dirty="0"/>
              <a:t>firms</a:t>
            </a:r>
            <a:r>
              <a:rPr lang="en-US" sz="2000" dirty="0"/>
              <a:t>, and thereby aggregate </a:t>
            </a:r>
            <a:r>
              <a:rPr lang="en-US" sz="2000" dirty="0" smtClean="0"/>
              <a:t>demand and</a:t>
            </a:r>
            <a:r>
              <a:rPr lang="en-US" sz="2000" dirty="0"/>
              <a:t>, ultimately, inflation</a:t>
            </a:r>
          </a:p>
          <a:p>
            <a:endParaRPr lang="en-US" sz="2000" dirty="0"/>
          </a:p>
          <a:p>
            <a:endParaRPr lang="en-US"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a:t>
            </a:fld>
            <a:endParaRPr lang="en-US"/>
          </a:p>
        </p:txBody>
      </p:sp>
    </p:spTree>
    <p:extLst>
      <p:ext uri="{BB962C8B-B14F-4D97-AF65-F5344CB8AC3E}">
        <p14:creationId xmlns:p14="http://schemas.microsoft.com/office/powerpoint/2010/main" val="3293464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the </a:t>
            </a:r>
            <a:r>
              <a:rPr lang="en-US" dirty="0" smtClean="0"/>
              <a:t>balance-sheet channel</a:t>
            </a:r>
            <a:r>
              <a:rPr lang="en-US" dirty="0"/>
              <a:t/>
            </a:r>
            <a:br>
              <a:rPr lang="en-US" dirty="0"/>
            </a:br>
            <a:endParaRPr lang="en-US" dirty="0"/>
          </a:p>
        </p:txBody>
      </p:sp>
      <p:sp>
        <p:nvSpPr>
          <p:cNvPr id="3" name="Θέση περιεχομένου 2"/>
          <p:cNvSpPr>
            <a:spLocks noGrp="1"/>
          </p:cNvSpPr>
          <p:nvPr>
            <p:ph idx="1"/>
          </p:nvPr>
        </p:nvSpPr>
        <p:spPr>
          <a:xfrm>
            <a:off x="838200" y="1219200"/>
            <a:ext cx="10515600" cy="4957763"/>
          </a:xfrm>
        </p:spPr>
        <p:txBody>
          <a:bodyPr>
            <a:normAutofit/>
          </a:bodyPr>
          <a:lstStyle/>
          <a:p>
            <a:pPr algn="just"/>
            <a:r>
              <a:rPr lang="en-US" sz="2000" dirty="0" smtClean="0"/>
              <a:t>With a rise in the policy rate, the net worth of individuals diminishes since their balance sheets have deteriorated</a:t>
            </a:r>
          </a:p>
          <a:p>
            <a:pPr algn="just"/>
            <a:r>
              <a:rPr lang="en-US" sz="2000" dirty="0" smtClean="0"/>
              <a:t>Such circumstances exacerbate the problems of adverse selection and moral hazard</a:t>
            </a:r>
          </a:p>
          <a:p>
            <a:pPr algn="just"/>
            <a:r>
              <a:rPr lang="en-US" sz="2000" dirty="0" smtClean="0"/>
              <a:t>By reducing the banking system’s willingness to lend, this reduces individuals’ spending ability</a:t>
            </a:r>
          </a:p>
          <a:p>
            <a:pPr algn="just"/>
            <a:r>
              <a:rPr lang="en-US" sz="2000" dirty="0" smtClean="0"/>
              <a:t>In general lending ability within the banking system also diminishes, since the interest rate rise has the same effect on its net worth and access to new credit. Monetary policy can also affect individuals’ willingness to borrow through a liquidity channel, because a rise in interest rates can increase the probability of financial distress later </a:t>
            </a:r>
            <a:r>
              <a:rPr lang="en-US" sz="2000" dirty="0" smtClean="0"/>
              <a:t>on</a:t>
            </a:r>
            <a:endParaRPr lang="en-US" sz="2000" dirty="0" smtClean="0"/>
          </a:p>
          <a:p>
            <a:endParaRPr lang="en-US" sz="2200" dirty="0"/>
          </a:p>
          <a:p>
            <a:endParaRPr lang="en-US"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20</a:t>
            </a:fld>
            <a:endParaRPr lang="en-US"/>
          </a:p>
        </p:txBody>
      </p:sp>
    </p:spTree>
    <p:extLst>
      <p:ext uri="{BB962C8B-B14F-4D97-AF65-F5344CB8AC3E}">
        <p14:creationId xmlns:p14="http://schemas.microsoft.com/office/powerpoint/2010/main" val="3787052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endParaRPr lang="en-US" altLang="en-US" dirty="0"/>
          </a:p>
        </p:txBody>
      </p:sp>
      <p:sp>
        <p:nvSpPr>
          <p:cNvPr id="25603" name="Rectangle 3"/>
          <p:cNvSpPr>
            <a:spLocks noGrp="1" noChangeArrowheads="1"/>
          </p:cNvSpPr>
          <p:nvPr>
            <p:ph idx="1"/>
          </p:nvPr>
        </p:nvSpPr>
        <p:spPr>
          <a:xfrm>
            <a:off x="1016000" y="1182688"/>
            <a:ext cx="9423400" cy="5218112"/>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algn="just">
              <a:lnSpc>
                <a:spcPct val="90000"/>
              </a:lnSpc>
              <a:spcBef>
                <a:spcPct val="15000"/>
              </a:spcBef>
              <a:buFontTx/>
              <a:buNone/>
            </a:pPr>
            <a:r>
              <a:rPr lang="en-US" altLang="en-US" sz="2000" dirty="0"/>
              <a:t>Balance Sheet Channel:</a:t>
            </a:r>
          </a:p>
          <a:p>
            <a:pPr algn="just">
              <a:spcBef>
                <a:spcPct val="15000"/>
              </a:spcBef>
            </a:pPr>
            <a:endParaRPr lang="en-US" altLang="en-US" sz="2000" b="1" dirty="0"/>
          </a:p>
          <a:p>
            <a:pPr algn="just">
              <a:spcBef>
                <a:spcPct val="15000"/>
              </a:spcBef>
            </a:pPr>
            <a:r>
              <a:rPr lang="en-US" altLang="en-US" sz="2000" dirty="0" smtClean="0"/>
              <a:t>The </a:t>
            </a:r>
            <a:r>
              <a:rPr lang="en-US" altLang="en-US" sz="2000" dirty="0"/>
              <a:t>lower the net worth (</a:t>
            </a:r>
            <a:r>
              <a:rPr lang="en-US" altLang="en-US" sz="2000" i="1" dirty="0"/>
              <a:t>NW</a:t>
            </a:r>
            <a:r>
              <a:rPr lang="en-US" altLang="en-US" sz="2000" dirty="0"/>
              <a:t>) of </a:t>
            </a:r>
            <a:r>
              <a:rPr lang="en-US" altLang="en-US" sz="2000" dirty="0" smtClean="0"/>
              <a:t>firms </a:t>
            </a:r>
            <a:r>
              <a:rPr lang="en-US" altLang="en-US" sz="2000" dirty="0"/>
              <a:t>(and therefore the lower the collateral that they have for their loans), the more severe the adverse selection and moral hazard problems in lending to these </a:t>
            </a:r>
            <a:r>
              <a:rPr lang="en-US" altLang="en-US" sz="2000" dirty="0" smtClean="0"/>
              <a:t>firms</a:t>
            </a:r>
          </a:p>
          <a:p>
            <a:pPr algn="just">
              <a:spcBef>
                <a:spcPct val="15000"/>
              </a:spcBef>
            </a:pPr>
            <a:r>
              <a:rPr lang="en-US" altLang="en-US" sz="2000" dirty="0" smtClean="0"/>
              <a:t>In </a:t>
            </a:r>
            <a:r>
              <a:rPr lang="en-US" altLang="en-US" sz="2000" dirty="0"/>
              <a:t>fact, a </a:t>
            </a:r>
            <a:r>
              <a:rPr lang="en-US" altLang="en-US" sz="2000" dirty="0">
                <a:latin typeface="Symbol" panose="05050102010706020507" pitchFamily="18" charset="2"/>
              </a:rPr>
              <a:t></a:t>
            </a:r>
            <a:r>
              <a:rPr lang="en-US" altLang="en-US" sz="2000" dirty="0"/>
              <a:t> in </a:t>
            </a:r>
            <a:r>
              <a:rPr lang="en-US" altLang="en-US" sz="2000" i="1" dirty="0"/>
              <a:t>NW,</a:t>
            </a:r>
            <a:r>
              <a:rPr lang="en-US" altLang="en-US" sz="2000" dirty="0"/>
              <a:t> </a:t>
            </a:r>
            <a:r>
              <a:rPr lang="en-US" altLang="en-US" sz="2000" dirty="0">
                <a:latin typeface="Symbol" panose="05050102010706020507" pitchFamily="18" charset="2"/>
              </a:rPr>
              <a:t></a:t>
            </a:r>
            <a:r>
              <a:rPr lang="en-US" altLang="en-US" sz="2000" dirty="0"/>
              <a:t> the adverse selection and moral hazard problems and leads to a </a:t>
            </a:r>
            <a:r>
              <a:rPr lang="en-US" altLang="en-US" sz="2000" dirty="0">
                <a:latin typeface="Symbol" panose="05050102010706020507" pitchFamily="18" charset="2"/>
              </a:rPr>
              <a:t></a:t>
            </a:r>
            <a:r>
              <a:rPr lang="en-US" altLang="en-US" sz="2000" dirty="0"/>
              <a:t> in lending and hence in </a:t>
            </a:r>
            <a:r>
              <a:rPr lang="en-US" altLang="en-US" sz="2000" i="1" dirty="0" smtClean="0"/>
              <a:t>I</a:t>
            </a:r>
          </a:p>
          <a:p>
            <a:pPr algn="just">
              <a:spcBef>
                <a:spcPct val="15000"/>
              </a:spcBef>
            </a:pPr>
            <a:r>
              <a:rPr lang="en-US" altLang="en-US" sz="2000" dirty="0" smtClean="0"/>
              <a:t>Monetary </a:t>
            </a:r>
            <a:r>
              <a:rPr lang="en-US" altLang="en-US" sz="2000" dirty="0"/>
              <a:t>policy can affect firms’ balance sheets in several ways. For example, expansionary monetary policy, </a:t>
            </a:r>
            <a:r>
              <a:rPr lang="en-US" altLang="en-US" sz="2000" dirty="0">
                <a:latin typeface="Symbol" panose="05050102010706020507" pitchFamily="18" charset="2"/>
              </a:rPr>
              <a:t></a:t>
            </a:r>
            <a:r>
              <a:rPr lang="en-US" altLang="en-US" sz="2000" dirty="0"/>
              <a:t> </a:t>
            </a:r>
            <a:r>
              <a:rPr lang="en-US" altLang="en-US" sz="2000" i="1" dirty="0" err="1"/>
              <a:t>P</a:t>
            </a:r>
            <a:r>
              <a:rPr lang="en-US" altLang="en-US" sz="2000" i="1" baseline="-25000" dirty="0" err="1"/>
              <a:t>e</a:t>
            </a:r>
            <a:r>
              <a:rPr lang="en-US" altLang="en-US" sz="2000" dirty="0"/>
              <a:t> (along lines discussed earlier) and </a:t>
            </a:r>
            <a:r>
              <a:rPr lang="en-US" altLang="en-US" sz="2000" dirty="0">
                <a:latin typeface="Symbol" panose="05050102010706020507" pitchFamily="18" charset="2"/>
              </a:rPr>
              <a:t></a:t>
            </a:r>
            <a:r>
              <a:rPr lang="en-US" altLang="en-US" sz="2000" dirty="0"/>
              <a:t> the </a:t>
            </a:r>
            <a:r>
              <a:rPr lang="en-US" altLang="en-US" sz="2000" i="1" dirty="0"/>
              <a:t>NW</a:t>
            </a:r>
            <a:r>
              <a:rPr lang="en-US" altLang="en-US" sz="2000" dirty="0"/>
              <a:t> of firms and so leads to an </a:t>
            </a:r>
            <a:r>
              <a:rPr lang="en-US" altLang="en-US" sz="2000" dirty="0">
                <a:latin typeface="Symbol" panose="05050102010706020507" pitchFamily="18" charset="2"/>
              </a:rPr>
              <a:t></a:t>
            </a:r>
            <a:r>
              <a:rPr lang="en-US" altLang="en-US" sz="2000" dirty="0"/>
              <a:t> in </a:t>
            </a:r>
            <a:r>
              <a:rPr lang="en-US" altLang="en-US" sz="2000" i="1" dirty="0"/>
              <a:t>I</a:t>
            </a:r>
            <a:r>
              <a:rPr lang="en-US" altLang="en-US" sz="2000" dirty="0"/>
              <a:t> and </a:t>
            </a:r>
            <a:r>
              <a:rPr lang="en-US" altLang="en-US" sz="2000" i="1" dirty="0"/>
              <a:t>Y</a:t>
            </a:r>
            <a:r>
              <a:rPr lang="en-US" altLang="en-US" sz="2000" dirty="0"/>
              <a:t>. </a:t>
            </a:r>
            <a:endParaRPr lang="en-US" altLang="en-US" sz="2000" dirty="0" smtClean="0"/>
          </a:p>
          <a:p>
            <a:pPr algn="just">
              <a:spcBef>
                <a:spcPct val="15000"/>
              </a:spcBef>
            </a:pPr>
            <a:r>
              <a:rPr lang="en-US" altLang="en-US" sz="2000" dirty="0" smtClean="0"/>
              <a:t>The </a:t>
            </a:r>
            <a:r>
              <a:rPr lang="en-US" altLang="en-US" sz="2000" dirty="0"/>
              <a:t>monetary policy transmission is:</a:t>
            </a:r>
          </a:p>
          <a:p>
            <a:pPr algn="just">
              <a:lnSpc>
                <a:spcPct val="90000"/>
              </a:lnSpc>
              <a:spcBef>
                <a:spcPct val="15000"/>
              </a:spcBef>
              <a:buFontTx/>
              <a:buNone/>
            </a:pPr>
            <a:endParaRPr lang="en-US" altLang="en-US" sz="2000" dirty="0">
              <a:latin typeface="Symbol" panose="05050102010706020507" pitchFamily="18" charset="2"/>
            </a:endParaRPr>
          </a:p>
          <a:p>
            <a:pPr algn="just">
              <a:lnSpc>
                <a:spcPct val="90000"/>
              </a:lnSpc>
              <a:spcBef>
                <a:spcPct val="15000"/>
              </a:spcBef>
              <a:buFontTx/>
              <a:buNone/>
            </a:pPr>
            <a:r>
              <a:rPr lang="en-US" altLang="en-US" sz="2000" i="1" dirty="0"/>
              <a:t>  M</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err="1"/>
              <a:t>P</a:t>
            </a:r>
            <a:r>
              <a:rPr lang="en-US" altLang="en-US" sz="2000" i="1" baseline="-33000" dirty="0" err="1"/>
              <a:t>e</a:t>
            </a:r>
            <a:r>
              <a:rPr lang="en-US" altLang="en-US" sz="2000" dirty="0"/>
              <a:t> </a:t>
            </a:r>
            <a:r>
              <a:rPr lang="en-US" altLang="en-US" sz="2000" dirty="0">
                <a:latin typeface="Symbol" panose="05050102010706020507" pitchFamily="18" charset="2"/>
              </a:rPr>
              <a:t></a:t>
            </a:r>
            <a:r>
              <a:rPr lang="en-US" altLang="en-US" sz="2000" dirty="0"/>
              <a:t>, adverse selection </a:t>
            </a:r>
            <a:r>
              <a:rPr lang="en-US" altLang="en-US" sz="2000" dirty="0">
                <a:latin typeface="Symbol" panose="05050102010706020507" pitchFamily="18" charset="2"/>
              </a:rPr>
              <a:t></a:t>
            </a:r>
            <a:r>
              <a:rPr lang="en-US" altLang="en-US" sz="2000" dirty="0"/>
              <a:t>, moral hazard </a:t>
            </a:r>
            <a:r>
              <a:rPr lang="en-US" altLang="en-US" sz="2000" dirty="0">
                <a:latin typeface="Symbol" panose="05050102010706020507" pitchFamily="18" charset="2"/>
              </a:rPr>
              <a:t></a:t>
            </a:r>
            <a:r>
              <a:rPr lang="en-US" altLang="en-US" sz="2000" dirty="0"/>
              <a:t>, lending </a:t>
            </a:r>
            <a:r>
              <a:rPr lang="en-US" altLang="en-US" sz="2000" dirty="0">
                <a:latin typeface="Symbol" panose="05050102010706020507" pitchFamily="18" charset="2"/>
              </a:rPr>
              <a:t></a:t>
            </a:r>
            <a:r>
              <a:rPr lang="en-US" altLang="en-US" sz="2000" dirty="0"/>
              <a:t>, </a:t>
            </a:r>
            <a:r>
              <a:rPr lang="en-US" altLang="en-US" sz="2000" i="1" dirty="0"/>
              <a:t>I</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Y</a:t>
            </a:r>
            <a:r>
              <a:rPr lang="en-US" altLang="en-US" sz="2000" dirty="0"/>
              <a:t> </a:t>
            </a:r>
            <a:r>
              <a:rPr lang="en-US" altLang="en-US" sz="2000" dirty="0">
                <a:latin typeface="Symbol" panose="05050102010706020507" pitchFamily="18" charset="2"/>
              </a:rPr>
              <a:t></a:t>
            </a:r>
            <a:endParaRPr lang="en-US" altLang="en-US" sz="2000" dirty="0"/>
          </a:p>
          <a:p>
            <a:pPr>
              <a:lnSpc>
                <a:spcPct val="90000"/>
              </a:lnSpc>
              <a:spcBef>
                <a:spcPct val="15000"/>
              </a:spcBef>
              <a:buFontTx/>
              <a:buNone/>
            </a:pPr>
            <a:r>
              <a:rPr lang="en-US" altLang="en-US" sz="2000" b="1" dirty="0">
                <a:solidFill>
                  <a:schemeClr val="tx2"/>
                </a:solidFill>
              </a:rPr>
              <a:t>    </a:t>
            </a:r>
          </a:p>
        </p:txBody>
      </p:sp>
      <p:sp>
        <p:nvSpPr>
          <p:cNvPr id="4" name="Θέση υποσέλιδου 3"/>
          <p:cNvSpPr>
            <a:spLocks noGrp="1"/>
          </p:cNvSpPr>
          <p:nvPr>
            <p:ph type="ftr" sz="quarter" idx="11"/>
          </p:nvPr>
        </p:nvSpPr>
        <p:spPr>
          <a:xfrm>
            <a:off x="4495800" y="6356350"/>
            <a:ext cx="2743200" cy="365125"/>
          </a:xfrm>
        </p:spPr>
        <p:txBody>
          <a:bodyPr/>
          <a:lstStyle/>
          <a:p>
            <a:r>
              <a:rPr lang="en-US" altLang="en-US" dirty="0" smtClean="0"/>
              <a:t>Konstantinos Drakos, </a:t>
            </a:r>
            <a:r>
              <a:rPr lang="en-US" altLang="en-US" dirty="0" err="1" smtClean="0"/>
              <a:t>MacroFinance</a:t>
            </a:r>
            <a:r>
              <a:rPr lang="en-US" altLang="en-US" dirty="0" smtClean="0"/>
              <a:t>, Monetary Policy Transmission</a:t>
            </a:r>
            <a:endParaRPr lang="en-US" altLang="en-US" dirty="0"/>
          </a:p>
        </p:txBody>
      </p:sp>
      <p:sp>
        <p:nvSpPr>
          <p:cNvPr id="5" name="Θέση αριθμού διαφάνειας 4"/>
          <p:cNvSpPr>
            <a:spLocks noGrp="1"/>
          </p:cNvSpPr>
          <p:nvPr>
            <p:ph type="sldNum" sz="quarter" idx="12"/>
          </p:nvPr>
        </p:nvSpPr>
        <p:spPr/>
        <p:txBody>
          <a:bodyPr/>
          <a:lstStyle/>
          <a:p>
            <a:endParaRPr lang="en-US" altLang="en-US" dirty="0"/>
          </a:p>
        </p:txBody>
      </p:sp>
    </p:spTree>
    <p:extLst>
      <p:ext uri="{BB962C8B-B14F-4D97-AF65-F5344CB8AC3E}">
        <p14:creationId xmlns:p14="http://schemas.microsoft.com/office/powerpoint/2010/main" val="27995414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92314" y="152401"/>
            <a:ext cx="7989887" cy="900113"/>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en-US" altLang="en-US" sz="3500" b="1" dirty="0"/>
              <a:t>Cash Flow Channel</a:t>
            </a:r>
            <a:endParaRPr lang="en-US" altLang="en-US" sz="3500" b="1" dirty="0"/>
          </a:p>
        </p:txBody>
      </p:sp>
      <p:sp>
        <p:nvSpPr>
          <p:cNvPr id="26627" name="Rectangle 3"/>
          <p:cNvSpPr>
            <a:spLocks noGrp="1" noChangeArrowheads="1"/>
          </p:cNvSpPr>
          <p:nvPr>
            <p:ph idx="1"/>
          </p:nvPr>
        </p:nvSpPr>
        <p:spPr>
          <a:xfrm>
            <a:off x="665018" y="1143000"/>
            <a:ext cx="9774382" cy="5257800"/>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algn="just">
              <a:lnSpc>
                <a:spcPct val="90000"/>
              </a:lnSpc>
              <a:spcBef>
                <a:spcPct val="15000"/>
              </a:spcBef>
              <a:buFontTx/>
              <a:buNone/>
            </a:pPr>
            <a:endParaRPr lang="en-US" altLang="en-US" sz="2000" dirty="0"/>
          </a:p>
          <a:p>
            <a:pPr algn="just">
              <a:spcBef>
                <a:spcPct val="15000"/>
              </a:spcBef>
            </a:pPr>
            <a:r>
              <a:rPr lang="en-US" altLang="en-US" sz="2000" dirty="0" smtClean="0"/>
              <a:t>This </a:t>
            </a:r>
            <a:r>
              <a:rPr lang="en-US" altLang="en-US" sz="2000" dirty="0"/>
              <a:t>is another balance sheet </a:t>
            </a:r>
            <a:r>
              <a:rPr lang="en-US" altLang="en-US" sz="2000" dirty="0" smtClean="0"/>
              <a:t>channel operating </a:t>
            </a:r>
            <a:r>
              <a:rPr lang="en-US" altLang="en-US" sz="2000" dirty="0"/>
              <a:t>through its effects on cash flow, the difference between cash receipts and cash </a:t>
            </a:r>
            <a:r>
              <a:rPr lang="en-US" altLang="en-US" sz="2000" dirty="0" smtClean="0"/>
              <a:t>expenditures </a:t>
            </a:r>
          </a:p>
          <a:p>
            <a:pPr algn="just">
              <a:spcBef>
                <a:spcPct val="15000"/>
              </a:spcBef>
            </a:pPr>
            <a:r>
              <a:rPr lang="en-US" altLang="en-US" sz="2000" dirty="0" smtClean="0"/>
              <a:t>Expansionary </a:t>
            </a:r>
            <a:r>
              <a:rPr lang="en-US" altLang="en-US" sz="2000" dirty="0"/>
              <a:t>monetary policy, </a:t>
            </a:r>
            <a:r>
              <a:rPr lang="en-US" altLang="en-US" sz="2000" dirty="0">
                <a:latin typeface="Symbol" panose="05050102010706020507" pitchFamily="18" charset="2"/>
              </a:rPr>
              <a:t> </a:t>
            </a:r>
            <a:r>
              <a:rPr lang="en-US" altLang="en-US" sz="2000" i="1" dirty="0" err="1"/>
              <a:t>i</a:t>
            </a:r>
            <a:r>
              <a:rPr lang="en-US" altLang="en-US" sz="2000" dirty="0"/>
              <a:t> and raises cash flow</a:t>
            </a:r>
            <a:r>
              <a:rPr lang="en-US" altLang="en-US" sz="2000" dirty="0" smtClean="0"/>
              <a:t>.</a:t>
            </a:r>
          </a:p>
          <a:p>
            <a:pPr algn="just">
              <a:spcBef>
                <a:spcPct val="15000"/>
              </a:spcBef>
            </a:pPr>
            <a:r>
              <a:rPr lang="en-US" altLang="en-US" sz="2000" dirty="0" smtClean="0"/>
              <a:t>The </a:t>
            </a:r>
            <a:r>
              <a:rPr lang="en-US" altLang="en-US" sz="2000" dirty="0">
                <a:latin typeface="Symbol" panose="05050102010706020507" pitchFamily="18" charset="2"/>
              </a:rPr>
              <a:t></a:t>
            </a:r>
            <a:r>
              <a:rPr lang="en-US" altLang="en-US" sz="2000" dirty="0"/>
              <a:t> in cash flow causes an improvement in firms’ balance sheets, because it </a:t>
            </a:r>
            <a:r>
              <a:rPr lang="en-US" altLang="en-US" sz="2000" dirty="0">
                <a:latin typeface="Symbol" panose="05050102010706020507" pitchFamily="18" charset="2"/>
              </a:rPr>
              <a:t></a:t>
            </a:r>
            <a:r>
              <a:rPr lang="en-US" altLang="en-US" sz="2000" dirty="0"/>
              <a:t> liquidity and makes it easier for lenders to know if the firm will be able to pay its </a:t>
            </a:r>
            <a:r>
              <a:rPr lang="en-US" altLang="en-US" sz="2000" dirty="0" smtClean="0"/>
              <a:t>obligations</a:t>
            </a:r>
            <a:r>
              <a:rPr lang="en-US" altLang="en-US" sz="2000" dirty="0" smtClean="0"/>
              <a:t> </a:t>
            </a:r>
          </a:p>
          <a:p>
            <a:pPr algn="just">
              <a:spcBef>
                <a:spcPct val="15000"/>
              </a:spcBef>
            </a:pPr>
            <a:r>
              <a:rPr lang="en-US" altLang="en-US" sz="2000" dirty="0" smtClean="0"/>
              <a:t>This </a:t>
            </a:r>
            <a:r>
              <a:rPr lang="en-US" altLang="en-US" sz="2000" dirty="0">
                <a:latin typeface="Symbol" panose="05050102010706020507" pitchFamily="18" charset="2"/>
              </a:rPr>
              <a:t></a:t>
            </a:r>
            <a:r>
              <a:rPr lang="en-US" altLang="en-US" sz="2000" dirty="0"/>
              <a:t> adverse selection and moral hazard problems, leading to an </a:t>
            </a:r>
            <a:r>
              <a:rPr lang="en-US" altLang="en-US" sz="2000" dirty="0">
                <a:latin typeface="Symbol" panose="05050102010706020507" pitchFamily="18" charset="2"/>
              </a:rPr>
              <a:t></a:t>
            </a:r>
            <a:r>
              <a:rPr lang="en-US" altLang="en-US" sz="2000" dirty="0"/>
              <a:t> in </a:t>
            </a:r>
            <a:r>
              <a:rPr lang="en-US" altLang="en-US" sz="2000" dirty="0" smtClean="0"/>
              <a:t>lending </a:t>
            </a:r>
          </a:p>
          <a:p>
            <a:pPr algn="just">
              <a:spcBef>
                <a:spcPct val="15000"/>
              </a:spcBef>
            </a:pPr>
            <a:r>
              <a:rPr lang="en-US" altLang="en-US" sz="2000" dirty="0" smtClean="0"/>
              <a:t>Hence, </a:t>
            </a:r>
            <a:r>
              <a:rPr lang="en-US" altLang="en-US" sz="2000" i="1" dirty="0" smtClean="0"/>
              <a:t>M</a:t>
            </a:r>
            <a:r>
              <a:rPr lang="en-US" altLang="en-US" sz="2000" dirty="0" smtClean="0"/>
              <a:t> </a:t>
            </a:r>
            <a:r>
              <a:rPr lang="en-US" altLang="en-US" sz="2000" dirty="0">
                <a:latin typeface="Symbol" panose="05050102010706020507" pitchFamily="18" charset="2"/>
              </a:rPr>
              <a:t></a:t>
            </a:r>
            <a:r>
              <a:rPr lang="en-US" altLang="en-US" sz="2000" dirty="0"/>
              <a:t>, </a:t>
            </a:r>
            <a:r>
              <a:rPr lang="en-US" altLang="en-US" sz="2000" i="1" dirty="0" err="1"/>
              <a:t>i</a:t>
            </a:r>
            <a:r>
              <a:rPr lang="en-US" altLang="en-US" sz="2000" dirty="0"/>
              <a:t> </a:t>
            </a:r>
            <a:r>
              <a:rPr lang="en-US" altLang="en-US" sz="2000" dirty="0">
                <a:latin typeface="Symbol" panose="05050102010706020507" pitchFamily="18" charset="2"/>
              </a:rPr>
              <a:t></a:t>
            </a:r>
            <a:r>
              <a:rPr lang="en-US" altLang="en-US" sz="2000" dirty="0"/>
              <a:t>, cash flow </a:t>
            </a:r>
            <a:r>
              <a:rPr lang="en-US" altLang="en-US" sz="2000" dirty="0">
                <a:latin typeface="Symbol" panose="05050102010706020507" pitchFamily="18" charset="2"/>
              </a:rPr>
              <a:t></a:t>
            </a:r>
            <a:r>
              <a:rPr lang="en-US" altLang="en-US" sz="2000" dirty="0"/>
              <a:t> adverse selection </a:t>
            </a:r>
            <a:r>
              <a:rPr lang="en-US" altLang="en-US" sz="2000" dirty="0">
                <a:latin typeface="Symbol" panose="05050102010706020507" pitchFamily="18" charset="2"/>
              </a:rPr>
              <a:t></a:t>
            </a:r>
            <a:r>
              <a:rPr lang="en-US" altLang="en-US" sz="2000" dirty="0"/>
              <a:t>, moral hazard </a:t>
            </a:r>
            <a:r>
              <a:rPr lang="en-US" altLang="en-US" sz="2000" dirty="0">
                <a:latin typeface="Symbol" panose="05050102010706020507" pitchFamily="18" charset="2"/>
              </a:rPr>
              <a:t></a:t>
            </a:r>
            <a:r>
              <a:rPr lang="en-US" altLang="en-US" sz="2000" dirty="0"/>
              <a:t>, lending </a:t>
            </a:r>
            <a:r>
              <a:rPr lang="en-US" altLang="en-US" sz="2000" dirty="0">
                <a:latin typeface="Symbol" panose="05050102010706020507" pitchFamily="18" charset="2"/>
              </a:rPr>
              <a:t></a:t>
            </a:r>
            <a:r>
              <a:rPr lang="en-US" altLang="en-US" sz="2000" dirty="0"/>
              <a:t>, </a:t>
            </a:r>
            <a:br>
              <a:rPr lang="en-US" altLang="en-US" sz="2000" dirty="0"/>
            </a:br>
            <a:r>
              <a:rPr lang="en-US" altLang="en-US" sz="2000" i="1" dirty="0"/>
              <a:t>I</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Y</a:t>
            </a:r>
            <a:r>
              <a:rPr lang="en-US" altLang="en-US" sz="2000" dirty="0"/>
              <a:t> </a:t>
            </a:r>
            <a:r>
              <a:rPr lang="en-US" altLang="en-US" sz="2000" dirty="0">
                <a:latin typeface="Symbol" panose="05050102010706020507" pitchFamily="18" charset="2"/>
              </a:rPr>
              <a:t></a:t>
            </a:r>
          </a:p>
          <a:p>
            <a:pPr algn="just">
              <a:lnSpc>
                <a:spcPct val="90000"/>
              </a:lnSpc>
              <a:spcBef>
                <a:spcPct val="15000"/>
              </a:spcBef>
              <a:buFontTx/>
              <a:buNone/>
            </a:pPr>
            <a:r>
              <a:rPr lang="en-US" altLang="en-US" sz="2000" dirty="0"/>
              <a:t>   </a:t>
            </a:r>
            <a:endParaRPr lang="en-US" altLang="en-US" sz="2000" dirty="0" smtClean="0"/>
          </a:p>
          <a:p>
            <a:pPr algn="just">
              <a:lnSpc>
                <a:spcPct val="90000"/>
              </a:lnSpc>
              <a:spcBef>
                <a:spcPct val="15000"/>
              </a:spcBef>
              <a:buFontTx/>
              <a:buNone/>
            </a:pPr>
            <a:r>
              <a:rPr lang="en-US" altLang="en-US" sz="2000" i="1" u="sng" dirty="0" smtClean="0"/>
              <a:t>Note</a:t>
            </a:r>
            <a:r>
              <a:rPr lang="en-US" altLang="en-US" sz="2000" dirty="0"/>
              <a:t>: In this transmission mechanism it is the short-term </a:t>
            </a:r>
            <a:r>
              <a:rPr lang="en-US" altLang="en-US" sz="2000" i="1" dirty="0" err="1"/>
              <a:t>i</a:t>
            </a:r>
            <a:r>
              <a:rPr lang="en-US" altLang="en-US" sz="2000" i="1" dirty="0"/>
              <a:t> </a:t>
            </a:r>
            <a:r>
              <a:rPr lang="en-US" altLang="en-US" sz="2000" dirty="0"/>
              <a:t>(not </a:t>
            </a:r>
            <a:r>
              <a:rPr lang="en-US" altLang="en-US" sz="2000" i="1" dirty="0" err="1"/>
              <a:t>i</a:t>
            </a:r>
            <a:r>
              <a:rPr lang="en-US" altLang="en-US" sz="2000" i="1" baseline="-25000" dirty="0" err="1"/>
              <a:t>r</a:t>
            </a:r>
            <a:r>
              <a:rPr lang="en-US" altLang="en-US" sz="2000" dirty="0"/>
              <a:t>) that affects cash flow. Hence, this interest rate mechanism is different from the traditional interest rate </a:t>
            </a:r>
            <a:r>
              <a:rPr lang="en-US" altLang="en-US" sz="2000" dirty="0" smtClean="0"/>
              <a:t>mechanism</a:t>
            </a:r>
            <a:endParaRPr lang="en-US" altLang="en-US" sz="2000" dirty="0"/>
          </a:p>
        </p:txBody>
      </p:sp>
      <p:sp>
        <p:nvSpPr>
          <p:cNvPr id="4" name="Θέση υποσέλιδου 3"/>
          <p:cNvSpPr>
            <a:spLocks noGrp="1"/>
          </p:cNvSpPr>
          <p:nvPr>
            <p:ph type="ftr" sz="quarter" idx="11"/>
          </p:nvPr>
        </p:nvSpPr>
        <p:spPr>
          <a:xfrm>
            <a:off x="4724400" y="6308723"/>
            <a:ext cx="2743200" cy="365125"/>
          </a:xfrm>
        </p:spPr>
        <p:txBody>
          <a:bodyPr/>
          <a:lstStyle/>
          <a:p>
            <a:r>
              <a:rPr lang="en-US" altLang="en-US" dirty="0" smtClean="0"/>
              <a:t>Konstantinos Drakos, </a:t>
            </a:r>
            <a:r>
              <a:rPr lang="en-US" altLang="en-US" dirty="0" err="1" smtClean="0"/>
              <a:t>MacroFinance</a:t>
            </a:r>
            <a:r>
              <a:rPr lang="en-US" altLang="en-US" dirty="0" smtClean="0"/>
              <a:t>, Monetary Policy Transmission</a:t>
            </a:r>
            <a:endParaRPr lang="en-US" altLang="en-US" dirty="0"/>
          </a:p>
        </p:txBody>
      </p:sp>
      <p:sp>
        <p:nvSpPr>
          <p:cNvPr id="5" name="Θέση αριθμού διαφάνειας 4"/>
          <p:cNvSpPr>
            <a:spLocks noGrp="1"/>
          </p:cNvSpPr>
          <p:nvPr>
            <p:ph type="sldNum" sz="quarter" idx="12"/>
          </p:nvPr>
        </p:nvSpPr>
        <p:spPr/>
        <p:txBody>
          <a:bodyPr/>
          <a:lstStyle/>
          <a:p>
            <a:endParaRPr lang="en-US" altLang="en-US" dirty="0"/>
          </a:p>
        </p:txBody>
      </p:sp>
    </p:spTree>
    <p:extLst>
      <p:ext uri="{BB962C8B-B14F-4D97-AF65-F5344CB8AC3E}">
        <p14:creationId xmlns:p14="http://schemas.microsoft.com/office/powerpoint/2010/main" val="231210311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3500" b="1" dirty="0" smtClean="0"/>
              <a:t>The </a:t>
            </a:r>
            <a:r>
              <a:rPr lang="en-US" sz="3500" b="1" dirty="0" smtClean="0"/>
              <a:t>Bank </a:t>
            </a:r>
            <a:r>
              <a:rPr lang="en-US" sz="3500" b="1" dirty="0"/>
              <a:t>L</a:t>
            </a:r>
            <a:r>
              <a:rPr lang="en-US" sz="3500" b="1" dirty="0" smtClean="0"/>
              <a:t>ending </a:t>
            </a:r>
            <a:r>
              <a:rPr lang="en-US" sz="3500" b="1" dirty="0"/>
              <a:t>C</a:t>
            </a:r>
            <a:r>
              <a:rPr lang="en-US" sz="3500" b="1" dirty="0" smtClean="0"/>
              <a:t>hannel</a:t>
            </a:r>
            <a:endParaRPr lang="en-US" sz="3500" b="1" dirty="0"/>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23</a:t>
            </a:fld>
            <a:endParaRPr lang="en-US"/>
          </a:p>
        </p:txBody>
      </p:sp>
    </p:spTree>
    <p:extLst>
      <p:ext uri="{BB962C8B-B14F-4D97-AF65-F5344CB8AC3E}">
        <p14:creationId xmlns:p14="http://schemas.microsoft.com/office/powerpoint/2010/main" val="19164200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altLang="en-US" sz="3500" dirty="0"/>
              <a:t>The Bank Lending Channel </a:t>
            </a:r>
          </a:p>
        </p:txBody>
      </p:sp>
      <p:sp>
        <p:nvSpPr>
          <p:cNvPr id="13315" name="Rectangle 3"/>
          <p:cNvSpPr>
            <a:spLocks noGrp="1" noChangeArrowheads="1"/>
          </p:cNvSpPr>
          <p:nvPr>
            <p:ph idx="1"/>
          </p:nvPr>
        </p:nvSpPr>
        <p:spPr/>
        <p:txBody>
          <a:bodyPr>
            <a:normAutofit lnSpcReduction="10000"/>
          </a:bodyPr>
          <a:lstStyle/>
          <a:p>
            <a:pPr algn="just">
              <a:lnSpc>
                <a:spcPct val="90000"/>
              </a:lnSpc>
            </a:pPr>
            <a:r>
              <a:rPr lang="en-US" altLang="en-US" sz="2000" dirty="0"/>
              <a:t>Monetary policy may also affect the external finance premium by </a:t>
            </a:r>
            <a:r>
              <a:rPr lang="en-US" altLang="en-US" sz="2000" b="1" dirty="0"/>
              <a:t>shifting the supply of </a:t>
            </a:r>
            <a:r>
              <a:rPr lang="en-US" altLang="en-US" sz="2000" b="1" dirty="0" smtClean="0"/>
              <a:t>bank </a:t>
            </a:r>
            <a:r>
              <a:rPr lang="en-US" altLang="en-US" sz="2000" b="1" dirty="0" smtClean="0"/>
              <a:t>credit </a:t>
            </a:r>
            <a:endParaRPr lang="en-US" altLang="en-US" sz="2000" b="1" dirty="0"/>
          </a:p>
          <a:p>
            <a:pPr algn="just">
              <a:lnSpc>
                <a:spcPct val="90000"/>
              </a:lnSpc>
            </a:pPr>
            <a:r>
              <a:rPr lang="en-US" altLang="en-US" sz="2000" dirty="0" smtClean="0"/>
              <a:t>A </a:t>
            </a:r>
            <a:r>
              <a:rPr lang="en-US" altLang="en-US" sz="2000" dirty="0"/>
              <a:t>reduction in the supply of bank credit, relative to other forms of credit, is likely to increase the external finance premium and to reduce real </a:t>
            </a:r>
            <a:r>
              <a:rPr lang="en-US" altLang="en-US" sz="2000" dirty="0" smtClean="0"/>
              <a:t>activity </a:t>
            </a:r>
            <a:endParaRPr lang="en-US" altLang="en-US" sz="2000" dirty="0"/>
          </a:p>
          <a:p>
            <a:pPr algn="just">
              <a:lnSpc>
                <a:spcPct val="90000"/>
              </a:lnSpc>
            </a:pPr>
            <a:r>
              <a:rPr lang="en-US" altLang="en-US" sz="2000" dirty="0" smtClean="0"/>
              <a:t>For </a:t>
            </a:r>
            <a:r>
              <a:rPr lang="en-US" altLang="en-US" sz="2000" dirty="0"/>
              <a:t>this channel to work it is sufficient that contractionary monetary policy increases bank’s cost of funds. </a:t>
            </a:r>
            <a:r>
              <a:rPr lang="en-US" altLang="en-US" sz="2000" dirty="0" smtClean="0"/>
              <a:t>An </a:t>
            </a:r>
            <a:r>
              <a:rPr lang="en-US" altLang="en-US" sz="2000" dirty="0"/>
              <a:t>increase in the cost of funds would decrease the supply of </a:t>
            </a:r>
            <a:r>
              <a:rPr lang="en-US" altLang="en-US" sz="2000" dirty="0" smtClean="0"/>
              <a:t>funds</a:t>
            </a:r>
          </a:p>
          <a:p>
            <a:pPr algn="just"/>
            <a:r>
              <a:rPr lang="en-US" sz="2000" dirty="0"/>
              <a:t>The </a:t>
            </a:r>
            <a:r>
              <a:rPr lang="en-US" sz="2000" dirty="0" smtClean="0"/>
              <a:t>main thrust of the bank </a:t>
            </a:r>
            <a:r>
              <a:rPr lang="en-US" sz="2000" dirty="0"/>
              <a:t>lending channel rests on the idea that </a:t>
            </a:r>
            <a:r>
              <a:rPr lang="en-US" sz="2000" dirty="0" smtClean="0"/>
              <a:t>firms facing more severe informational </a:t>
            </a:r>
            <a:r>
              <a:rPr lang="en-US" sz="2000" dirty="0"/>
              <a:t>frictions in financial markets, must rely primarily on bank loans for external finance because it is prohibitively expensive for these borrowers to issue securities in the open </a:t>
            </a:r>
            <a:r>
              <a:rPr lang="en-US" sz="2000" dirty="0" smtClean="0"/>
              <a:t>market </a:t>
            </a:r>
            <a:endParaRPr lang="en-US" sz="2000" dirty="0"/>
          </a:p>
          <a:p>
            <a:pPr>
              <a:lnSpc>
                <a:spcPct val="90000"/>
              </a:lnSpc>
            </a:pPr>
            <a:endParaRPr lang="en-US" altLang="en-US" sz="2000" dirty="0"/>
          </a:p>
        </p:txBody>
      </p:sp>
      <p:sp>
        <p:nvSpPr>
          <p:cNvPr id="2" name="Θέση υποσέλιδου 1"/>
          <p:cNvSpPr>
            <a:spLocks noGrp="1"/>
          </p:cNvSpPr>
          <p:nvPr>
            <p:ph type="ftr" sz="quarter" idx="11"/>
          </p:nvPr>
        </p:nvSpPr>
        <p:spPr/>
        <p:txBody>
          <a:bodyPr/>
          <a:lstStyle/>
          <a:p>
            <a:r>
              <a:rPr lang="en-US" smtClean="0"/>
              <a:t>Konstantinos Drakos, MacroFinance, Monetary Policy Transmission</a:t>
            </a:r>
            <a:endParaRPr lang="en-US"/>
          </a:p>
        </p:txBody>
      </p:sp>
      <p:sp>
        <p:nvSpPr>
          <p:cNvPr id="3" name="Θέση αριθμού διαφάνειας 2"/>
          <p:cNvSpPr>
            <a:spLocks noGrp="1"/>
          </p:cNvSpPr>
          <p:nvPr>
            <p:ph type="sldNum" sz="quarter" idx="12"/>
          </p:nvPr>
        </p:nvSpPr>
        <p:spPr/>
        <p:txBody>
          <a:bodyPr/>
          <a:lstStyle/>
          <a:p>
            <a:fld id="{EED70676-09D4-4079-BCFD-1A959D90978D}" type="slidenum">
              <a:rPr lang="en-US" smtClean="0"/>
              <a:t>24</a:t>
            </a:fld>
            <a:endParaRPr lang="en-US"/>
          </a:p>
        </p:txBody>
      </p:sp>
    </p:spTree>
    <p:extLst>
      <p:ext uri="{BB962C8B-B14F-4D97-AF65-F5344CB8AC3E}">
        <p14:creationId xmlns:p14="http://schemas.microsoft.com/office/powerpoint/2010/main" val="625623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a:xfrm>
            <a:off x="838200" y="1006764"/>
            <a:ext cx="10515600" cy="5170199"/>
          </a:xfrm>
        </p:spPr>
        <p:txBody>
          <a:bodyPr>
            <a:normAutofit fontScale="92500" lnSpcReduction="20000"/>
          </a:bodyPr>
          <a:lstStyle/>
          <a:p>
            <a:endParaRPr lang="en-US" sz="2000" dirty="0" smtClean="0"/>
          </a:p>
          <a:p>
            <a:endParaRPr lang="en-US" sz="2000" dirty="0"/>
          </a:p>
          <a:p>
            <a:pPr algn="just"/>
            <a:r>
              <a:rPr lang="en-US" sz="2000" dirty="0" smtClean="0"/>
              <a:t>When </a:t>
            </a:r>
            <a:r>
              <a:rPr lang="en-US" sz="2000" dirty="0"/>
              <a:t>bank loans </a:t>
            </a:r>
            <a:r>
              <a:rPr lang="en-US" sz="2000" dirty="0" smtClean="0"/>
              <a:t>are of special importance </a:t>
            </a:r>
            <a:r>
              <a:rPr lang="en-US" sz="2000" dirty="0"/>
              <a:t>for bank-dependent </a:t>
            </a:r>
            <a:r>
              <a:rPr lang="en-US" sz="2000" dirty="0" smtClean="0"/>
              <a:t>firms</a:t>
            </a:r>
            <a:r>
              <a:rPr lang="en-US" sz="2000" dirty="0"/>
              <a:t>, the </a:t>
            </a:r>
            <a:r>
              <a:rPr lang="en-US" sz="2000" dirty="0" smtClean="0"/>
              <a:t>effects </a:t>
            </a:r>
            <a:r>
              <a:rPr lang="en-US" sz="2000" dirty="0"/>
              <a:t>of a </a:t>
            </a:r>
            <a:r>
              <a:rPr lang="en-US" sz="2000" dirty="0" smtClean="0"/>
              <a:t>monetary </a:t>
            </a:r>
            <a:r>
              <a:rPr lang="en-US" sz="2000" dirty="0"/>
              <a:t>contraction may be amplified </a:t>
            </a:r>
            <a:r>
              <a:rPr lang="en-US" sz="2000" dirty="0" smtClean="0"/>
              <a:t>through </a:t>
            </a:r>
            <a:r>
              <a:rPr lang="en-US" sz="2000" dirty="0"/>
              <a:t>the following two </a:t>
            </a:r>
            <a:r>
              <a:rPr lang="en-US" sz="2000" dirty="0" smtClean="0"/>
              <a:t>channels beyond </a:t>
            </a:r>
            <a:r>
              <a:rPr lang="en-US" sz="2000" dirty="0"/>
              <a:t>those working </a:t>
            </a:r>
            <a:r>
              <a:rPr lang="en-US" sz="2000" dirty="0" smtClean="0"/>
              <a:t>through </a:t>
            </a:r>
            <a:r>
              <a:rPr lang="en-US" sz="2000" dirty="0"/>
              <a:t>the </a:t>
            </a:r>
            <a:r>
              <a:rPr lang="en-US" sz="2000" dirty="0" smtClean="0"/>
              <a:t>interest </a:t>
            </a:r>
            <a:r>
              <a:rPr lang="en-US" sz="2000" dirty="0"/>
              <a:t>rate </a:t>
            </a:r>
            <a:r>
              <a:rPr lang="en-US" sz="2000" dirty="0" smtClean="0"/>
              <a:t>channel:</a:t>
            </a:r>
          </a:p>
          <a:p>
            <a:pPr algn="just"/>
            <a:r>
              <a:rPr lang="en-US" sz="2000" dirty="0"/>
              <a:t>the </a:t>
            </a:r>
            <a:r>
              <a:rPr lang="en-US" sz="2000" dirty="0" smtClean="0"/>
              <a:t>direct channel </a:t>
            </a:r>
            <a:r>
              <a:rPr lang="en-US" sz="2000" dirty="0"/>
              <a:t>operates </a:t>
            </a:r>
            <a:r>
              <a:rPr lang="en-US" sz="2000" dirty="0" smtClean="0"/>
              <a:t>through </a:t>
            </a:r>
            <a:r>
              <a:rPr lang="en-US" sz="2000" dirty="0"/>
              <a:t>the </a:t>
            </a:r>
            <a:r>
              <a:rPr lang="en-US" sz="2000" dirty="0" smtClean="0"/>
              <a:t>reduced </a:t>
            </a:r>
            <a:r>
              <a:rPr lang="en-US" sz="2000" b="1" dirty="0"/>
              <a:t>willingness</a:t>
            </a:r>
            <a:r>
              <a:rPr lang="en-US" sz="2000" dirty="0"/>
              <a:t> </a:t>
            </a:r>
            <a:r>
              <a:rPr lang="en-US" sz="2000" b="1" dirty="0"/>
              <a:t>of banks to lend </a:t>
            </a:r>
            <a:r>
              <a:rPr lang="en-US" sz="2000" dirty="0" smtClean="0"/>
              <a:t>at the going </a:t>
            </a:r>
            <a:r>
              <a:rPr lang="en-US" sz="2000" dirty="0"/>
              <a:t>market </a:t>
            </a:r>
            <a:r>
              <a:rPr lang="en-US" sz="2000" dirty="0" smtClean="0"/>
              <a:t>interest </a:t>
            </a:r>
            <a:r>
              <a:rPr lang="en-US" sz="2000" dirty="0" smtClean="0"/>
              <a:t>rates (this </a:t>
            </a:r>
            <a:r>
              <a:rPr lang="en-US" sz="2000" dirty="0" smtClean="0"/>
              <a:t>channel </a:t>
            </a:r>
            <a:r>
              <a:rPr lang="en-US" sz="2000" dirty="0"/>
              <a:t>is </a:t>
            </a:r>
            <a:r>
              <a:rPr lang="en-US" sz="2000" dirty="0" smtClean="0"/>
              <a:t>direct </a:t>
            </a:r>
            <a:r>
              <a:rPr lang="en-US" sz="2000" dirty="0"/>
              <a:t>because it does not depend on the extent to </a:t>
            </a:r>
            <a:r>
              <a:rPr lang="en-US" sz="2000" dirty="0" smtClean="0"/>
              <a:t>which market interest </a:t>
            </a:r>
            <a:r>
              <a:rPr lang="en-US" sz="2000" dirty="0"/>
              <a:t>rates </a:t>
            </a:r>
            <a:r>
              <a:rPr lang="en-US" sz="2000" dirty="0" smtClean="0"/>
              <a:t>rise</a:t>
            </a:r>
            <a:r>
              <a:rPr lang="en-US" sz="2000" dirty="0"/>
              <a:t>)</a:t>
            </a:r>
            <a:endParaRPr lang="en-US" sz="2000" dirty="0" smtClean="0"/>
          </a:p>
          <a:p>
            <a:pPr algn="just"/>
            <a:r>
              <a:rPr lang="en-US" sz="2000" dirty="0"/>
              <a:t>The </a:t>
            </a:r>
            <a:r>
              <a:rPr lang="en-US" sz="2000" dirty="0" smtClean="0"/>
              <a:t>indirect </a:t>
            </a:r>
            <a:r>
              <a:rPr lang="en-US" sz="2000" dirty="0"/>
              <a:t>channel becomes operative </a:t>
            </a:r>
            <a:r>
              <a:rPr lang="en-US" sz="2000" dirty="0" smtClean="0"/>
              <a:t>when the increase </a:t>
            </a:r>
            <a:r>
              <a:rPr lang="en-US" sz="2000" dirty="0"/>
              <a:t>in market </a:t>
            </a:r>
            <a:r>
              <a:rPr lang="en-US" sz="2000" dirty="0" smtClean="0"/>
              <a:t>interest </a:t>
            </a:r>
            <a:r>
              <a:rPr lang="en-US" sz="2000" dirty="0"/>
              <a:t>rates following a </a:t>
            </a:r>
            <a:r>
              <a:rPr lang="en-US" sz="2000" dirty="0" smtClean="0"/>
              <a:t>monetary contraction raises </a:t>
            </a:r>
            <a:r>
              <a:rPr lang="en-US" sz="2000" dirty="0"/>
              <a:t>loan rates enough both to cover the </a:t>
            </a:r>
            <a:r>
              <a:rPr lang="en-US" sz="2000" dirty="0" smtClean="0"/>
              <a:t>increase </a:t>
            </a:r>
            <a:r>
              <a:rPr lang="en-US" sz="2000" dirty="0"/>
              <a:t>in lenders’ cost </a:t>
            </a:r>
            <a:r>
              <a:rPr lang="en-US" sz="2000" dirty="0" smtClean="0"/>
              <a:t>of funds </a:t>
            </a:r>
            <a:r>
              <a:rPr lang="en-US" sz="2000" dirty="0"/>
              <a:t>as a </a:t>
            </a:r>
            <a:r>
              <a:rPr lang="en-US" sz="2000" dirty="0" smtClean="0"/>
              <a:t>result </a:t>
            </a:r>
            <a:r>
              <a:rPr lang="en-US" sz="2000" dirty="0"/>
              <a:t>of the higher </a:t>
            </a:r>
            <a:r>
              <a:rPr lang="en-US" sz="2000" dirty="0" smtClean="0"/>
              <a:t>interest </a:t>
            </a:r>
            <a:r>
              <a:rPr lang="en-US" sz="2000" dirty="0"/>
              <a:t>rates and to compensate them </a:t>
            </a:r>
            <a:r>
              <a:rPr lang="en-US" sz="2000" dirty="0" smtClean="0"/>
              <a:t>for the </a:t>
            </a:r>
            <a:r>
              <a:rPr lang="en-US" sz="2000" dirty="0"/>
              <a:t>higher default risk. </a:t>
            </a:r>
            <a:endParaRPr lang="en-US" sz="2000" dirty="0" smtClean="0"/>
          </a:p>
          <a:p>
            <a:pPr algn="just"/>
            <a:r>
              <a:rPr lang="en-US" sz="2000" dirty="0" smtClean="0"/>
              <a:t>Banks </a:t>
            </a:r>
            <a:r>
              <a:rPr lang="en-US" sz="2000" dirty="0"/>
              <a:t>also tend to </a:t>
            </a:r>
            <a:r>
              <a:rPr lang="en-US" sz="2000" b="1" dirty="0"/>
              <a:t>tighten other non-price </a:t>
            </a:r>
            <a:r>
              <a:rPr lang="en-US" sz="2000" b="1" dirty="0" smtClean="0"/>
              <a:t>terms of </a:t>
            </a:r>
            <a:r>
              <a:rPr lang="en-US" sz="2000" b="1" dirty="0"/>
              <a:t>lending</a:t>
            </a:r>
            <a:r>
              <a:rPr lang="en-US" sz="2000" dirty="0"/>
              <a:t>, such as collateral </a:t>
            </a:r>
            <a:r>
              <a:rPr lang="en-US" sz="2000" dirty="0" smtClean="0"/>
              <a:t>requirements </a:t>
            </a:r>
            <a:r>
              <a:rPr lang="en-US" sz="2000" dirty="0"/>
              <a:t>and the maturity of </a:t>
            </a:r>
            <a:r>
              <a:rPr lang="en-US" sz="2000" dirty="0" smtClean="0"/>
              <a:t>loans </a:t>
            </a:r>
            <a:endParaRPr lang="en-US" sz="2000" dirty="0"/>
          </a:p>
          <a:p>
            <a:pPr algn="just"/>
            <a:r>
              <a:rPr lang="en-US" sz="2000" dirty="0" smtClean="0"/>
              <a:t>When </a:t>
            </a:r>
            <a:r>
              <a:rPr lang="en-US" sz="2000" dirty="0"/>
              <a:t>either of these two bank lending channels </a:t>
            </a:r>
            <a:r>
              <a:rPr lang="en-US" sz="2000" dirty="0" smtClean="0"/>
              <a:t>operates</a:t>
            </a:r>
            <a:r>
              <a:rPr lang="en-US" sz="2000" dirty="0"/>
              <a:t>, </a:t>
            </a:r>
            <a:r>
              <a:rPr lang="en-US" sz="2000" i="1" dirty="0"/>
              <a:t>the banks </a:t>
            </a:r>
            <a:r>
              <a:rPr lang="en-US" sz="2000" i="1" dirty="0" smtClean="0"/>
              <a:t>are forced </a:t>
            </a:r>
            <a:r>
              <a:rPr lang="en-US" sz="2000" i="1" dirty="0"/>
              <a:t>to </a:t>
            </a:r>
            <a:r>
              <a:rPr lang="en-US" sz="2000" i="1" dirty="0" smtClean="0"/>
              <a:t>reduce </a:t>
            </a:r>
            <a:r>
              <a:rPr lang="en-US" sz="2000" i="1" dirty="0"/>
              <a:t>their total lending</a:t>
            </a:r>
            <a:r>
              <a:rPr lang="en-US" sz="2000" dirty="0"/>
              <a:t>, and in most </a:t>
            </a:r>
            <a:r>
              <a:rPr lang="en-US" sz="2000" dirty="0" smtClean="0"/>
              <a:t>cases </a:t>
            </a:r>
            <a:r>
              <a:rPr lang="en-US" sz="2000" dirty="0" smtClean="0"/>
              <a:t>firms </a:t>
            </a:r>
            <a:r>
              <a:rPr lang="en-US" sz="2000" dirty="0"/>
              <a:t>which </a:t>
            </a:r>
            <a:r>
              <a:rPr lang="en-US" sz="2000" dirty="0" smtClean="0"/>
              <a:t>rely </a:t>
            </a:r>
            <a:r>
              <a:rPr lang="en-US" sz="2000" dirty="0"/>
              <a:t>primarily on banks for </a:t>
            </a:r>
            <a:r>
              <a:rPr lang="en-US" sz="2000" dirty="0" smtClean="0"/>
              <a:t>credit </a:t>
            </a:r>
            <a:r>
              <a:rPr lang="en-US" sz="2000" dirty="0"/>
              <a:t>must </a:t>
            </a:r>
            <a:r>
              <a:rPr lang="en-US" sz="2000" dirty="0" smtClean="0"/>
              <a:t>curtail their spending </a:t>
            </a:r>
            <a:r>
              <a:rPr lang="en-US" sz="2000" dirty="0"/>
              <a:t>on </a:t>
            </a:r>
            <a:r>
              <a:rPr lang="en-US" sz="2000" dirty="0" smtClean="0"/>
              <a:t>investment</a:t>
            </a:r>
            <a:endParaRPr lang="en-US" sz="2000" dirty="0"/>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25</a:t>
            </a:fld>
            <a:endParaRPr lang="en-US"/>
          </a:p>
        </p:txBody>
      </p:sp>
    </p:spTree>
    <p:extLst>
      <p:ext uri="{BB962C8B-B14F-4D97-AF65-F5344CB8AC3E}">
        <p14:creationId xmlns:p14="http://schemas.microsoft.com/office/powerpoint/2010/main" val="35638439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a:xfrm>
            <a:off x="838200" y="858982"/>
            <a:ext cx="10515600" cy="5317981"/>
          </a:xfrm>
        </p:spPr>
        <p:txBody>
          <a:bodyPr>
            <a:normAutofit/>
          </a:bodyPr>
          <a:lstStyle/>
          <a:p>
            <a:endParaRPr lang="en-US" sz="2000" dirty="0" smtClean="0"/>
          </a:p>
          <a:p>
            <a:endParaRPr lang="en-US" sz="2000" dirty="0"/>
          </a:p>
          <a:p>
            <a:pPr algn="just"/>
            <a:r>
              <a:rPr lang="en-US" sz="2000" dirty="0" smtClean="0"/>
              <a:t>Hence</a:t>
            </a:r>
            <a:r>
              <a:rPr lang="en-US" sz="2000" dirty="0"/>
              <a:t>, </a:t>
            </a:r>
            <a:r>
              <a:rPr lang="en-US" sz="2000" dirty="0" smtClean="0"/>
              <a:t>in response </a:t>
            </a:r>
            <a:r>
              <a:rPr lang="en-US" sz="2000" dirty="0"/>
              <a:t>to </a:t>
            </a:r>
            <a:r>
              <a:rPr lang="en-US" sz="2000" dirty="0" smtClean="0"/>
              <a:t>increases </a:t>
            </a:r>
            <a:r>
              <a:rPr lang="en-US" sz="2000" dirty="0"/>
              <a:t>in the cost of </a:t>
            </a:r>
            <a:r>
              <a:rPr lang="en-US" sz="2000" dirty="0" smtClean="0"/>
              <a:t>credit</a:t>
            </a:r>
            <a:r>
              <a:rPr lang="en-US" sz="2000" dirty="0"/>
              <a:t>, </a:t>
            </a:r>
            <a:r>
              <a:rPr lang="en-US" sz="2000" i="1" dirty="0"/>
              <a:t>banks </a:t>
            </a:r>
            <a:r>
              <a:rPr lang="en-US" sz="2000" i="1" dirty="0" smtClean="0"/>
              <a:t>are </a:t>
            </a:r>
            <a:r>
              <a:rPr lang="en-US" sz="2000" i="1" dirty="0"/>
              <a:t>likely </a:t>
            </a:r>
            <a:r>
              <a:rPr lang="en-US" sz="2000" b="1" dirty="0" smtClean="0"/>
              <a:t>both</a:t>
            </a:r>
            <a:r>
              <a:rPr lang="en-US" sz="2000" dirty="0" smtClean="0"/>
              <a:t> </a:t>
            </a:r>
            <a:r>
              <a:rPr lang="en-US" sz="2000" u="sng" dirty="0" smtClean="0"/>
              <a:t>to </a:t>
            </a:r>
            <a:r>
              <a:rPr lang="en-US" sz="2000" u="sng" dirty="0" smtClean="0"/>
              <a:t>raise </a:t>
            </a:r>
            <a:r>
              <a:rPr lang="en-US" sz="2000" u="sng" dirty="0" smtClean="0"/>
              <a:t>loan </a:t>
            </a:r>
            <a:r>
              <a:rPr lang="en-US" sz="2000" u="sng" dirty="0" smtClean="0"/>
              <a:t>interest </a:t>
            </a:r>
            <a:r>
              <a:rPr lang="en-US" sz="2000" u="sng" dirty="0"/>
              <a:t>rates</a:t>
            </a:r>
            <a:r>
              <a:rPr lang="en-US" sz="2000" dirty="0"/>
              <a:t> </a:t>
            </a:r>
            <a:r>
              <a:rPr lang="en-US" sz="2000" dirty="0" smtClean="0"/>
              <a:t>and </a:t>
            </a:r>
            <a:r>
              <a:rPr lang="en-US" sz="2000" u="sng" dirty="0" smtClean="0"/>
              <a:t>to </a:t>
            </a:r>
            <a:r>
              <a:rPr lang="en-US" sz="2000" u="sng" dirty="0"/>
              <a:t>tighten </a:t>
            </a:r>
            <a:r>
              <a:rPr lang="en-US" sz="2000" u="sng" dirty="0" smtClean="0"/>
              <a:t>creditworthiness standards</a:t>
            </a:r>
            <a:r>
              <a:rPr lang="en-US" sz="2000" dirty="0" smtClean="0"/>
              <a:t>, </a:t>
            </a:r>
            <a:r>
              <a:rPr lang="en-US" sz="2000" b="1" dirty="0" smtClean="0"/>
              <a:t>leading to declines </a:t>
            </a:r>
            <a:r>
              <a:rPr lang="en-US" sz="2000" b="1" dirty="0"/>
              <a:t>in the supply of </a:t>
            </a:r>
            <a:r>
              <a:rPr lang="en-US" sz="2000" b="1" dirty="0" smtClean="0"/>
              <a:t>credit </a:t>
            </a:r>
            <a:r>
              <a:rPr lang="en-US" sz="2000" b="1" dirty="0"/>
              <a:t>along with </a:t>
            </a:r>
            <a:r>
              <a:rPr lang="en-US" sz="2000" b="1" dirty="0" smtClean="0"/>
              <a:t>increases </a:t>
            </a:r>
            <a:r>
              <a:rPr lang="en-US" sz="2000" b="1" dirty="0"/>
              <a:t>in its </a:t>
            </a:r>
            <a:r>
              <a:rPr lang="en-US" sz="2000" b="1" dirty="0" smtClean="0"/>
              <a:t>price</a:t>
            </a:r>
          </a:p>
          <a:p>
            <a:pPr algn="just"/>
            <a:r>
              <a:rPr lang="en-US" sz="2000" dirty="0" smtClean="0"/>
              <a:t>Even borrowers </a:t>
            </a:r>
            <a:r>
              <a:rPr lang="en-US" sz="2000" dirty="0"/>
              <a:t>whose </a:t>
            </a:r>
            <a:r>
              <a:rPr lang="en-US" sz="2000" dirty="0" smtClean="0"/>
              <a:t>creditworthiness </a:t>
            </a:r>
            <a:r>
              <a:rPr lang="en-US" sz="2000" dirty="0"/>
              <a:t>has not been </a:t>
            </a:r>
            <a:r>
              <a:rPr lang="en-US" sz="2000" dirty="0" smtClean="0"/>
              <a:t>affected </a:t>
            </a:r>
            <a:r>
              <a:rPr lang="en-US" sz="2000" dirty="0"/>
              <a:t>will face </a:t>
            </a:r>
            <a:r>
              <a:rPr lang="en-US" sz="2000" dirty="0" smtClean="0"/>
              <a:t>less favorable terms </a:t>
            </a:r>
            <a:r>
              <a:rPr lang="en-US" sz="2000" dirty="0"/>
              <a:t>for their loans during periods of </a:t>
            </a:r>
            <a:r>
              <a:rPr lang="en-US" sz="2000" dirty="0" smtClean="0"/>
              <a:t>recession </a:t>
            </a:r>
            <a:r>
              <a:rPr lang="en-US" sz="2000" dirty="0"/>
              <a:t>and at </a:t>
            </a:r>
            <a:r>
              <a:rPr lang="en-US" sz="2000" dirty="0" smtClean="0"/>
              <a:t>times of </a:t>
            </a:r>
            <a:r>
              <a:rPr lang="en-US" sz="2000" dirty="0"/>
              <a:t>financial </a:t>
            </a:r>
            <a:r>
              <a:rPr lang="en-US" sz="2000" dirty="0" smtClean="0"/>
              <a:t>distress</a:t>
            </a:r>
            <a:r>
              <a:rPr lang="en-US" sz="2000" dirty="0"/>
              <a:t>, because banks may be unable to distinguish </a:t>
            </a:r>
            <a:r>
              <a:rPr lang="en-US" sz="2000" dirty="0" smtClean="0"/>
              <a:t>fully between borrowers </a:t>
            </a:r>
            <a:r>
              <a:rPr lang="en-US" sz="2000" dirty="0"/>
              <a:t>who have been adversely </a:t>
            </a:r>
            <a:r>
              <a:rPr lang="en-US" sz="2000" dirty="0" smtClean="0"/>
              <a:t>affected </a:t>
            </a:r>
            <a:r>
              <a:rPr lang="en-US" sz="2000" dirty="0"/>
              <a:t>and those </a:t>
            </a:r>
            <a:r>
              <a:rPr lang="en-US" sz="2000" dirty="0" smtClean="0"/>
              <a:t>who have </a:t>
            </a:r>
            <a:r>
              <a:rPr lang="en-US" sz="2000" dirty="0" smtClean="0"/>
              <a:t>not</a:t>
            </a:r>
            <a:endParaRPr lang="en-US" sz="2000" dirty="0"/>
          </a:p>
          <a:p>
            <a:pPr algn="just"/>
            <a:r>
              <a:rPr lang="en-US" sz="2000" dirty="0" smtClean="0"/>
              <a:t>This phenomenon is called </a:t>
            </a:r>
            <a:r>
              <a:rPr lang="en-US" sz="2000" b="1" dirty="0" smtClean="0"/>
              <a:t>Credit </a:t>
            </a:r>
            <a:r>
              <a:rPr lang="en-US" sz="2000" b="1" dirty="0"/>
              <a:t>R</a:t>
            </a:r>
            <a:r>
              <a:rPr lang="en-US" sz="2000" b="1" dirty="0" smtClean="0"/>
              <a:t>ationing </a:t>
            </a:r>
            <a:r>
              <a:rPr lang="en-US" sz="2000" dirty="0" smtClean="0"/>
              <a:t>and</a:t>
            </a:r>
            <a:r>
              <a:rPr lang="en-US" sz="2000" b="1" dirty="0" smtClean="0"/>
              <a:t> </a:t>
            </a:r>
            <a:r>
              <a:rPr lang="en-US" sz="2000" dirty="0" smtClean="0"/>
              <a:t>is </a:t>
            </a:r>
            <a:r>
              <a:rPr lang="en-US" sz="2000" dirty="0"/>
              <a:t>likely to hit </a:t>
            </a:r>
            <a:r>
              <a:rPr lang="en-US" sz="2000" dirty="0" smtClean="0"/>
              <a:t>more </a:t>
            </a:r>
            <a:r>
              <a:rPr lang="en-US" sz="2000" b="1" dirty="0" smtClean="0"/>
              <a:t>financially opaque </a:t>
            </a:r>
            <a:r>
              <a:rPr lang="en-US" sz="2000" dirty="0" smtClean="0"/>
              <a:t>borrowers </a:t>
            </a:r>
            <a:r>
              <a:rPr lang="en-US" sz="2000" dirty="0" smtClean="0"/>
              <a:t>particularly hard because </a:t>
            </a:r>
            <a:r>
              <a:rPr lang="en-US" sz="2000" dirty="0"/>
              <a:t>of the high cost of </a:t>
            </a:r>
            <a:r>
              <a:rPr lang="en-US" sz="2000" dirty="0" smtClean="0"/>
              <a:t>gathering information </a:t>
            </a:r>
            <a:r>
              <a:rPr lang="en-US" sz="2000" dirty="0"/>
              <a:t>about </a:t>
            </a:r>
            <a:r>
              <a:rPr lang="en-US" sz="2000" dirty="0" smtClean="0"/>
              <a:t>them </a:t>
            </a:r>
          </a:p>
          <a:p>
            <a:pPr marL="0" indent="0">
              <a:buNone/>
            </a:pPr>
            <a:endParaRPr lang="en-US" sz="2000" dirty="0"/>
          </a:p>
          <a:p>
            <a:endParaRPr lang="en-US" sz="2000" dirty="0"/>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26</a:t>
            </a:fld>
            <a:endParaRPr lang="en-US"/>
          </a:p>
        </p:txBody>
      </p:sp>
    </p:spTree>
    <p:extLst>
      <p:ext uri="{BB962C8B-B14F-4D97-AF65-F5344CB8AC3E}">
        <p14:creationId xmlns:p14="http://schemas.microsoft.com/office/powerpoint/2010/main" val="40720771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lnSpcReduction="10000"/>
          </a:bodyPr>
          <a:lstStyle/>
          <a:p>
            <a:pPr algn="just"/>
            <a:r>
              <a:rPr lang="en-US" sz="2000" dirty="0"/>
              <a:t>Changes in the creditworthiness of bank customers </a:t>
            </a:r>
            <a:r>
              <a:rPr lang="en-US" sz="2000" u="sng" dirty="0"/>
              <a:t>and in the financial condition of banks themselves</a:t>
            </a:r>
            <a:r>
              <a:rPr lang="en-US" sz="2000" dirty="0"/>
              <a:t> will induce changes in credit rationing only if the banks perceive themselves to be facing hard budget constraints</a:t>
            </a:r>
          </a:p>
          <a:p>
            <a:pPr algn="just"/>
            <a:r>
              <a:rPr lang="en-US" sz="2000" dirty="0" smtClean="0"/>
              <a:t>It has been argued </a:t>
            </a:r>
            <a:r>
              <a:rPr lang="en-US" sz="2000" dirty="0"/>
              <a:t>that banking </a:t>
            </a:r>
            <a:r>
              <a:rPr lang="en-US" sz="2000" dirty="0" smtClean="0"/>
              <a:t>firms </a:t>
            </a:r>
            <a:r>
              <a:rPr lang="en-US" sz="2000" dirty="0"/>
              <a:t>may be subject </a:t>
            </a:r>
            <a:r>
              <a:rPr lang="en-US" sz="2000" dirty="0" smtClean="0"/>
              <a:t>to the </a:t>
            </a:r>
            <a:r>
              <a:rPr lang="en-US" sz="2000" dirty="0"/>
              <a:t>same </a:t>
            </a:r>
            <a:r>
              <a:rPr lang="en-US" sz="2000" dirty="0" smtClean="0"/>
              <a:t>sort </a:t>
            </a:r>
            <a:r>
              <a:rPr lang="en-US" sz="2000" dirty="0"/>
              <a:t>of capital market </a:t>
            </a:r>
            <a:r>
              <a:rPr lang="en-US" sz="2000" dirty="0" smtClean="0"/>
              <a:t>imperfections </a:t>
            </a:r>
            <a:r>
              <a:rPr lang="en-US" sz="2000" dirty="0"/>
              <a:t>as their non-financial </a:t>
            </a:r>
            <a:r>
              <a:rPr lang="en-US" sz="2000" dirty="0" smtClean="0"/>
              <a:t>counterparts</a:t>
            </a:r>
          </a:p>
          <a:p>
            <a:pPr algn="just"/>
            <a:r>
              <a:rPr lang="en-US" sz="2000" dirty="0" smtClean="0"/>
              <a:t>According </a:t>
            </a:r>
            <a:r>
              <a:rPr lang="en-US" sz="2000" dirty="0"/>
              <a:t>to </a:t>
            </a:r>
            <a:r>
              <a:rPr lang="en-US" sz="2000" dirty="0" smtClean="0"/>
              <a:t>this view, </a:t>
            </a:r>
            <a:r>
              <a:rPr lang="en-US" sz="2000" dirty="0"/>
              <a:t>if a bank lending channel is </a:t>
            </a:r>
            <a:r>
              <a:rPr lang="en-US" sz="2000" dirty="0" smtClean="0"/>
              <a:t>effective</a:t>
            </a:r>
            <a:r>
              <a:rPr lang="en-US" sz="2000" dirty="0"/>
              <a:t>, </a:t>
            </a:r>
            <a:r>
              <a:rPr lang="en-US" sz="2000" dirty="0" smtClean="0"/>
              <a:t>a monetary </a:t>
            </a:r>
            <a:r>
              <a:rPr lang="en-US" sz="2000" dirty="0"/>
              <a:t>contraction should have a </a:t>
            </a:r>
            <a:r>
              <a:rPr lang="en-US" sz="2000" dirty="0" smtClean="0"/>
              <a:t>disproportionately large </a:t>
            </a:r>
            <a:r>
              <a:rPr lang="en-US" sz="2000" dirty="0"/>
              <a:t>impact </a:t>
            </a:r>
            <a:r>
              <a:rPr lang="en-US" sz="2000" dirty="0" smtClean="0"/>
              <a:t>on the </a:t>
            </a:r>
            <a:r>
              <a:rPr lang="en-US" sz="2000" dirty="0"/>
              <a:t>lending </a:t>
            </a:r>
            <a:r>
              <a:rPr lang="en-US" sz="2000" dirty="0" smtClean="0"/>
              <a:t>behavior </a:t>
            </a:r>
            <a:r>
              <a:rPr lang="en-US" sz="2000" dirty="0"/>
              <a:t>of </a:t>
            </a:r>
            <a:r>
              <a:rPr lang="en-US" sz="2000" dirty="0" smtClean="0"/>
              <a:t>smaller </a:t>
            </a:r>
            <a:r>
              <a:rPr lang="en-US" sz="2000" dirty="0"/>
              <a:t>banks, which </a:t>
            </a:r>
            <a:r>
              <a:rPr lang="en-US" sz="2000" dirty="0" smtClean="0"/>
              <a:t>are more </a:t>
            </a:r>
            <a:r>
              <a:rPr lang="en-US" sz="2000" dirty="0"/>
              <a:t>likely to </a:t>
            </a:r>
            <a:r>
              <a:rPr lang="en-US" sz="2000" dirty="0" smtClean="0"/>
              <a:t>experience difficulties offsetting </a:t>
            </a:r>
            <a:r>
              <a:rPr lang="en-US" sz="2000" dirty="0"/>
              <a:t>a loss of </a:t>
            </a:r>
            <a:r>
              <a:rPr lang="en-US" sz="2000" dirty="0" smtClean="0"/>
              <a:t>reserves </a:t>
            </a:r>
            <a:r>
              <a:rPr lang="en-US" sz="2000" dirty="0"/>
              <a:t>by expanding non-deposit </a:t>
            </a:r>
            <a:r>
              <a:rPr lang="en-US" sz="2000" dirty="0" smtClean="0"/>
              <a:t>sources of external </a:t>
            </a:r>
            <a:r>
              <a:rPr lang="en-US" sz="2000" dirty="0" smtClean="0"/>
              <a:t>finance</a:t>
            </a:r>
          </a:p>
          <a:p>
            <a:pPr algn="just"/>
            <a:r>
              <a:rPr lang="en-US" sz="2000" dirty="0" smtClean="0"/>
              <a:t>Consequently</a:t>
            </a:r>
            <a:r>
              <a:rPr lang="en-US" sz="2000" dirty="0" smtClean="0"/>
              <a:t>, </a:t>
            </a:r>
            <a:r>
              <a:rPr lang="en-US" sz="2000" dirty="0" smtClean="0"/>
              <a:t>such banks wish </a:t>
            </a:r>
            <a:r>
              <a:rPr lang="en-US" sz="2000" dirty="0"/>
              <a:t>to cut loan supply by </a:t>
            </a:r>
            <a:r>
              <a:rPr lang="en-US" sz="2000" dirty="0" smtClean="0"/>
              <a:t>relatively more </a:t>
            </a:r>
            <a:r>
              <a:rPr lang="en-US" sz="2000" dirty="0"/>
              <a:t>than do </a:t>
            </a:r>
            <a:r>
              <a:rPr lang="en-US" sz="2000" dirty="0" smtClean="0"/>
              <a:t>large banks</a:t>
            </a:r>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27</a:t>
            </a:fld>
            <a:endParaRPr lang="en-US"/>
          </a:p>
        </p:txBody>
      </p:sp>
    </p:spTree>
    <p:extLst>
      <p:ext uri="{BB962C8B-B14F-4D97-AF65-F5344CB8AC3E}">
        <p14:creationId xmlns:p14="http://schemas.microsoft.com/office/powerpoint/2010/main" val="24675019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3500" b="1" dirty="0"/>
              <a:t>From the financial system to spending decisions</a:t>
            </a:r>
            <a:endParaRPr lang="en-US" sz="3500" dirty="0"/>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28</a:t>
            </a:fld>
            <a:endParaRPr lang="en-US"/>
          </a:p>
        </p:txBody>
      </p:sp>
    </p:spTree>
    <p:extLst>
      <p:ext uri="{BB962C8B-B14F-4D97-AF65-F5344CB8AC3E}">
        <p14:creationId xmlns:p14="http://schemas.microsoft.com/office/powerpoint/2010/main" val="14972984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500" b="1" dirty="0" smtClean="0"/>
              <a:t>Firms</a:t>
            </a:r>
            <a:endParaRPr lang="en-US" sz="3500" b="1" dirty="0"/>
          </a:p>
        </p:txBody>
      </p:sp>
      <p:sp>
        <p:nvSpPr>
          <p:cNvPr id="3" name="Θέση περιεχομένου 2"/>
          <p:cNvSpPr>
            <a:spLocks noGrp="1"/>
          </p:cNvSpPr>
          <p:nvPr>
            <p:ph idx="1"/>
          </p:nvPr>
        </p:nvSpPr>
        <p:spPr>
          <a:xfrm>
            <a:off x="838200" y="1477818"/>
            <a:ext cx="10515600" cy="4699145"/>
          </a:xfrm>
        </p:spPr>
        <p:txBody>
          <a:bodyPr>
            <a:normAutofit lnSpcReduction="10000"/>
          </a:bodyPr>
          <a:lstStyle/>
          <a:p>
            <a:pPr algn="just"/>
            <a:r>
              <a:rPr lang="en-US" sz="2000" dirty="0" smtClean="0"/>
              <a:t>Firms </a:t>
            </a:r>
            <a:r>
              <a:rPr lang="en-US" sz="2000" dirty="0"/>
              <a:t>relying on bank financing, or other types </a:t>
            </a:r>
            <a:r>
              <a:rPr lang="en-US" sz="2000" dirty="0" smtClean="0"/>
              <a:t>of credit </a:t>
            </a:r>
            <a:r>
              <a:rPr lang="en-US" sz="2000" dirty="0"/>
              <a:t>funding linked to domestic short-term </a:t>
            </a:r>
            <a:r>
              <a:rPr lang="en-US" sz="2000" dirty="0" smtClean="0"/>
              <a:t>interest rate </a:t>
            </a:r>
            <a:r>
              <a:rPr lang="en-US" sz="2000" dirty="0"/>
              <a:t>developments, are affected </a:t>
            </a:r>
            <a:r>
              <a:rPr lang="en-US" sz="2000" dirty="0" smtClean="0"/>
              <a:t>directly</a:t>
            </a:r>
          </a:p>
          <a:p>
            <a:pPr algn="just"/>
            <a:r>
              <a:rPr lang="en-US" sz="2000" dirty="0" smtClean="0"/>
              <a:t>Increased borrowing </a:t>
            </a:r>
            <a:r>
              <a:rPr lang="en-US" sz="2000" dirty="0"/>
              <a:t>costs reduce their profit and raise </a:t>
            </a:r>
            <a:r>
              <a:rPr lang="en-US" sz="2000" dirty="0" smtClean="0"/>
              <a:t>the required </a:t>
            </a:r>
            <a:r>
              <a:rPr lang="en-US" sz="2000" dirty="0"/>
              <a:t>return on all new </a:t>
            </a:r>
            <a:r>
              <a:rPr lang="en-US" sz="2000" dirty="0" smtClean="0"/>
              <a:t>investments </a:t>
            </a:r>
          </a:p>
          <a:p>
            <a:pPr algn="just"/>
            <a:r>
              <a:rPr lang="en-US" sz="2000" dirty="0" smtClean="0"/>
              <a:t>The </a:t>
            </a:r>
            <a:r>
              <a:rPr lang="en-US" sz="2000" dirty="0" smtClean="0"/>
              <a:t>willingness </a:t>
            </a:r>
            <a:r>
              <a:rPr lang="en-US" sz="2000" dirty="0"/>
              <a:t>and ability to embark on new projects is </a:t>
            </a:r>
            <a:r>
              <a:rPr lang="en-US" sz="2000" dirty="0" smtClean="0"/>
              <a:t>therefore </a:t>
            </a:r>
            <a:r>
              <a:rPr lang="en-US" sz="2000" dirty="0"/>
              <a:t>diminished, other things being </a:t>
            </a:r>
            <a:r>
              <a:rPr lang="en-US" sz="2000" dirty="0" smtClean="0"/>
              <a:t>equal</a:t>
            </a:r>
          </a:p>
          <a:p>
            <a:pPr algn="just"/>
            <a:r>
              <a:rPr lang="en-US" sz="2000" dirty="0"/>
              <a:t>Likewise</a:t>
            </a:r>
            <a:r>
              <a:rPr lang="en-US" sz="2000" dirty="0" smtClean="0"/>
              <a:t>, higher </a:t>
            </a:r>
            <a:r>
              <a:rPr lang="en-US" sz="2000" dirty="0"/>
              <a:t>interest rates increase firms’ inventory costs</a:t>
            </a:r>
            <a:r>
              <a:rPr lang="en-US" sz="2000" dirty="0" smtClean="0"/>
              <a:t>, which </a:t>
            </a:r>
            <a:r>
              <a:rPr lang="en-US" sz="2000" dirty="0"/>
              <a:t>are often financed with short-term credit</a:t>
            </a:r>
            <a:r>
              <a:rPr lang="en-US" sz="2000" dirty="0" smtClean="0"/>
              <a:t>. </a:t>
            </a:r>
            <a:endParaRPr lang="en-US" sz="2000" dirty="0" smtClean="0"/>
          </a:p>
          <a:p>
            <a:pPr algn="just"/>
            <a:r>
              <a:rPr lang="en-US" sz="2000" dirty="0" smtClean="0"/>
              <a:t>Higher </a:t>
            </a:r>
            <a:r>
              <a:rPr lang="en-US" sz="2000" dirty="0"/>
              <a:t>interest rates also affect the demand for </a:t>
            </a:r>
            <a:r>
              <a:rPr lang="en-US" sz="2000" dirty="0" err="1" smtClean="0"/>
              <a:t>labour</a:t>
            </a:r>
            <a:r>
              <a:rPr lang="en-US" sz="2000" dirty="0"/>
              <a:t>, by reducing their willingness to hire new staff</a:t>
            </a:r>
            <a:r>
              <a:rPr lang="en-US" sz="2000" dirty="0" smtClean="0"/>
              <a:t>. Firms </a:t>
            </a:r>
            <a:r>
              <a:rPr lang="en-US" sz="2000" dirty="0"/>
              <a:t>might even reduce employment or </a:t>
            </a:r>
            <a:r>
              <a:rPr lang="en-US" sz="2000" dirty="0" smtClean="0"/>
              <a:t>hours worked</a:t>
            </a:r>
          </a:p>
          <a:p>
            <a:pPr algn="just"/>
            <a:r>
              <a:rPr lang="en-US" sz="2000" dirty="0"/>
              <a:t>Monetary policy also affects the cost of </a:t>
            </a:r>
            <a:r>
              <a:rPr lang="en-US" sz="2000" dirty="0" smtClean="0"/>
              <a:t>capital through </a:t>
            </a:r>
            <a:r>
              <a:rPr lang="en-US" sz="2000" dirty="0"/>
              <a:t>its temporary impact on long-term real </a:t>
            </a:r>
            <a:r>
              <a:rPr lang="en-US" sz="2000" dirty="0" smtClean="0"/>
              <a:t>interest </a:t>
            </a:r>
            <a:r>
              <a:rPr lang="en-US" sz="2000" dirty="0"/>
              <a:t>rates. Thus a rise in the policy rate should </a:t>
            </a:r>
            <a:r>
              <a:rPr lang="en-US" sz="2000" dirty="0" smtClean="0"/>
              <a:t>also prompt </a:t>
            </a:r>
            <a:r>
              <a:rPr lang="en-US" sz="2000" dirty="0"/>
              <a:t>a temporary rise in the required return </a:t>
            </a:r>
            <a:r>
              <a:rPr lang="en-US" sz="2000" dirty="0" smtClean="0"/>
              <a:t>on new </a:t>
            </a:r>
            <a:r>
              <a:rPr lang="en-US" sz="2000" dirty="0"/>
              <a:t>projects, making it more likely for firms to </a:t>
            </a:r>
            <a:r>
              <a:rPr lang="en-US" sz="2000" dirty="0" smtClean="0"/>
              <a:t>postpone </a:t>
            </a:r>
            <a:r>
              <a:rPr lang="en-US" sz="2000" dirty="0"/>
              <a:t>or simply abandon such plans</a:t>
            </a:r>
          </a:p>
          <a:p>
            <a:pPr algn="just"/>
            <a:endParaRPr lang="en-US" sz="2000" dirty="0"/>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29</a:t>
            </a:fld>
            <a:endParaRPr lang="en-US"/>
          </a:p>
        </p:txBody>
      </p:sp>
    </p:spTree>
    <p:extLst>
      <p:ext uri="{BB962C8B-B14F-4D97-AF65-F5344CB8AC3E}">
        <p14:creationId xmlns:p14="http://schemas.microsoft.com/office/powerpoint/2010/main" val="1315996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500" b="1" dirty="0" smtClean="0"/>
              <a:t>The </a:t>
            </a:r>
            <a:r>
              <a:rPr lang="en-US" sz="3500" b="1" dirty="0" smtClean="0"/>
              <a:t>Channels </a:t>
            </a:r>
            <a:r>
              <a:rPr lang="en-US" sz="3500" b="1" dirty="0" smtClean="0"/>
              <a:t>of </a:t>
            </a:r>
            <a:r>
              <a:rPr lang="en-US" sz="3500" b="1" dirty="0"/>
              <a:t>M</a:t>
            </a:r>
            <a:r>
              <a:rPr lang="en-US" sz="3500" b="1" dirty="0" smtClean="0"/>
              <a:t>onetary </a:t>
            </a:r>
            <a:r>
              <a:rPr lang="en-US" sz="3500" b="1" dirty="0"/>
              <a:t>P</a:t>
            </a:r>
            <a:r>
              <a:rPr lang="en-US" sz="3500" b="1" dirty="0" smtClean="0"/>
              <a:t>olicy Transmission </a:t>
            </a:r>
            <a:endParaRPr lang="en-US" sz="3500" b="1" dirty="0"/>
          </a:p>
        </p:txBody>
      </p:sp>
      <p:sp>
        <p:nvSpPr>
          <p:cNvPr id="3" name="Θέση περιεχομένου 2"/>
          <p:cNvSpPr>
            <a:spLocks noGrp="1"/>
          </p:cNvSpPr>
          <p:nvPr>
            <p:ph idx="1"/>
          </p:nvPr>
        </p:nvSpPr>
        <p:spPr/>
        <p:txBody>
          <a:bodyPr>
            <a:normAutofit fontScale="92500" lnSpcReduction="10000"/>
          </a:bodyPr>
          <a:lstStyle/>
          <a:p>
            <a:pPr algn="just"/>
            <a:r>
              <a:rPr lang="en-US" sz="2000" dirty="0"/>
              <a:t>Four channels of transmission of </a:t>
            </a:r>
            <a:r>
              <a:rPr lang="en-US" sz="2000" dirty="0" smtClean="0"/>
              <a:t>monetary </a:t>
            </a:r>
            <a:r>
              <a:rPr lang="en-US" sz="2000" dirty="0"/>
              <a:t>policy have been </a:t>
            </a:r>
            <a:r>
              <a:rPr lang="en-US" sz="2000" dirty="0" smtClean="0"/>
              <a:t>identified in modern </a:t>
            </a:r>
            <a:r>
              <a:rPr lang="en-US" sz="2000" dirty="0"/>
              <a:t>financial </a:t>
            </a:r>
            <a:r>
              <a:rPr lang="en-US" sz="2000" dirty="0" smtClean="0"/>
              <a:t>systems: </a:t>
            </a:r>
            <a:endParaRPr lang="en-US" sz="2000" dirty="0" smtClean="0"/>
          </a:p>
          <a:p>
            <a:pPr algn="just"/>
            <a:r>
              <a:rPr lang="en-US" sz="2000" dirty="0" smtClean="0"/>
              <a:t>The </a:t>
            </a:r>
            <a:r>
              <a:rPr lang="en-US" sz="2000" b="1" dirty="0" smtClean="0"/>
              <a:t>Interest </a:t>
            </a:r>
            <a:r>
              <a:rPr lang="en-US" sz="2000" b="1" dirty="0" smtClean="0"/>
              <a:t>Rate Channel</a:t>
            </a:r>
            <a:r>
              <a:rPr lang="en-US" sz="2000" dirty="0" smtClean="0"/>
              <a:t>, through </a:t>
            </a:r>
            <a:r>
              <a:rPr lang="en-US" sz="2000" dirty="0"/>
              <a:t>the </a:t>
            </a:r>
            <a:r>
              <a:rPr lang="en-US" sz="2000" dirty="0" smtClean="0"/>
              <a:t>direct interest rate </a:t>
            </a:r>
            <a:r>
              <a:rPr lang="en-US" sz="2000" dirty="0" smtClean="0"/>
              <a:t>effects; </a:t>
            </a:r>
            <a:r>
              <a:rPr lang="en-US" sz="2000" dirty="0"/>
              <a:t>which </a:t>
            </a:r>
            <a:r>
              <a:rPr lang="en-US" sz="2000" dirty="0" smtClean="0"/>
              <a:t>affect </a:t>
            </a:r>
            <a:r>
              <a:rPr lang="en-US" sz="2000" dirty="0"/>
              <a:t>not only the cost of </a:t>
            </a:r>
            <a:r>
              <a:rPr lang="en-US" sz="2000" dirty="0" smtClean="0"/>
              <a:t>credit </a:t>
            </a:r>
            <a:r>
              <a:rPr lang="en-US" sz="2000" dirty="0"/>
              <a:t>but also the cash </a:t>
            </a:r>
            <a:r>
              <a:rPr lang="en-US" sz="2000" dirty="0" smtClean="0"/>
              <a:t>flows of debtors </a:t>
            </a:r>
            <a:r>
              <a:rPr lang="en-US" sz="2000" dirty="0"/>
              <a:t>and </a:t>
            </a:r>
            <a:r>
              <a:rPr lang="en-US" sz="2000" dirty="0" smtClean="0"/>
              <a:t>creditors</a:t>
            </a:r>
            <a:endParaRPr lang="en-US" sz="2000" dirty="0"/>
          </a:p>
          <a:p>
            <a:pPr algn="just"/>
            <a:r>
              <a:rPr lang="en-US" sz="2000" dirty="0"/>
              <a:t>The </a:t>
            </a:r>
            <a:r>
              <a:rPr lang="en-US" sz="2000" b="1" dirty="0" smtClean="0"/>
              <a:t>Asset </a:t>
            </a:r>
            <a:r>
              <a:rPr lang="en-US" sz="2000" b="1" dirty="0" smtClean="0"/>
              <a:t>Price Channel </a:t>
            </a:r>
            <a:r>
              <a:rPr lang="en-US" sz="2000" dirty="0" smtClean="0"/>
              <a:t>through </a:t>
            </a:r>
            <a:r>
              <a:rPr lang="en-US" sz="2000" dirty="0"/>
              <a:t>the impact of </a:t>
            </a:r>
            <a:r>
              <a:rPr lang="en-US" sz="2000" dirty="0" smtClean="0"/>
              <a:t>monetary </a:t>
            </a:r>
            <a:r>
              <a:rPr lang="en-US" sz="2000" dirty="0"/>
              <a:t>policy </a:t>
            </a:r>
            <a:r>
              <a:rPr lang="en-US" sz="2000" dirty="0" smtClean="0"/>
              <a:t>on domestic </a:t>
            </a:r>
            <a:r>
              <a:rPr lang="en-US" sz="2000" dirty="0"/>
              <a:t>asset </a:t>
            </a:r>
            <a:r>
              <a:rPr lang="en-US" sz="2000" dirty="0" smtClean="0"/>
              <a:t>prices; such as bond</a:t>
            </a:r>
            <a:r>
              <a:rPr lang="en-US" sz="2000" dirty="0"/>
              <a:t>, stock market and </a:t>
            </a:r>
            <a:r>
              <a:rPr lang="en-US" sz="2000" dirty="0" smtClean="0"/>
              <a:t>real estate </a:t>
            </a:r>
            <a:r>
              <a:rPr lang="en-US" sz="2000" dirty="0" smtClean="0"/>
              <a:t>prices </a:t>
            </a:r>
            <a:endParaRPr lang="en-US" sz="2000" dirty="0" smtClean="0"/>
          </a:p>
          <a:p>
            <a:pPr algn="just"/>
            <a:r>
              <a:rPr lang="en-US" sz="2000" dirty="0" smtClean="0"/>
              <a:t>The </a:t>
            </a:r>
            <a:r>
              <a:rPr lang="en-US" sz="2000" b="1" dirty="0" smtClean="0"/>
              <a:t>Exchange </a:t>
            </a:r>
            <a:r>
              <a:rPr lang="en-US" sz="2000" b="1" dirty="0" smtClean="0"/>
              <a:t>Rate </a:t>
            </a:r>
            <a:r>
              <a:rPr lang="en-US" sz="2000" b="1" dirty="0" smtClean="0"/>
              <a:t>Channel</a:t>
            </a:r>
            <a:r>
              <a:rPr lang="en-US" sz="2000" dirty="0" smtClean="0"/>
              <a:t> (will not be discussed) </a:t>
            </a:r>
            <a:endParaRPr lang="en-US" sz="2000" dirty="0" smtClean="0"/>
          </a:p>
          <a:p>
            <a:pPr algn="just"/>
            <a:r>
              <a:rPr lang="en-US" sz="2000" dirty="0" smtClean="0"/>
              <a:t>The </a:t>
            </a:r>
            <a:r>
              <a:rPr lang="en-US" sz="2000" b="1" dirty="0" smtClean="0"/>
              <a:t>Credit Channel</a:t>
            </a:r>
            <a:r>
              <a:rPr lang="en-US" sz="2000" dirty="0" smtClean="0"/>
              <a:t>; which includes the </a:t>
            </a:r>
            <a:r>
              <a:rPr lang="en-US" sz="2000" b="1" dirty="0" smtClean="0"/>
              <a:t>Bank Lending Channel </a:t>
            </a:r>
            <a:r>
              <a:rPr lang="en-US" sz="2000" dirty="0" smtClean="0"/>
              <a:t>and the </a:t>
            </a:r>
            <a:r>
              <a:rPr lang="en-US" sz="2000" b="1" dirty="0" smtClean="0"/>
              <a:t>Balance Sheet Channel  </a:t>
            </a:r>
            <a:endParaRPr lang="en-US" sz="2000" b="1" dirty="0" smtClean="0"/>
          </a:p>
          <a:p>
            <a:pPr marL="0" indent="0">
              <a:buNone/>
            </a:pPr>
            <a:r>
              <a:rPr lang="en-US" sz="2000" dirty="0" smtClean="0"/>
              <a:t> </a:t>
            </a:r>
            <a:endParaRPr lang="en-US" sz="2000" dirty="0"/>
          </a:p>
          <a:p>
            <a:endParaRPr lang="en-US" sz="2000" dirty="0" smtClean="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3</a:t>
            </a:fld>
            <a:endParaRPr lang="en-US"/>
          </a:p>
        </p:txBody>
      </p:sp>
    </p:spTree>
    <p:extLst>
      <p:ext uri="{BB962C8B-B14F-4D97-AF65-F5344CB8AC3E}">
        <p14:creationId xmlns:p14="http://schemas.microsoft.com/office/powerpoint/2010/main" val="2884717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a:xfrm>
            <a:off x="838200" y="600364"/>
            <a:ext cx="10515600" cy="5576599"/>
          </a:xfrm>
        </p:spPr>
        <p:txBody>
          <a:bodyPr>
            <a:normAutofit fontScale="92500" lnSpcReduction="10000"/>
          </a:bodyPr>
          <a:lstStyle/>
          <a:p>
            <a:endParaRPr lang="en-US" sz="2000" dirty="0" smtClean="0"/>
          </a:p>
          <a:p>
            <a:endParaRPr lang="en-US" sz="2000" dirty="0"/>
          </a:p>
          <a:p>
            <a:endParaRPr lang="en-US" sz="2000" dirty="0" smtClean="0"/>
          </a:p>
          <a:p>
            <a:pPr algn="just"/>
            <a:r>
              <a:rPr lang="en-US" sz="2000" dirty="0" smtClean="0"/>
              <a:t>Another </a:t>
            </a:r>
            <a:r>
              <a:rPr lang="en-US" sz="2000" dirty="0"/>
              <a:t>effect of monetary policy on firms</a:t>
            </a:r>
            <a:r>
              <a:rPr lang="en-US" sz="2000" dirty="0" smtClean="0"/>
              <a:t>’ spending </a:t>
            </a:r>
            <a:r>
              <a:rPr lang="en-US" sz="2000" dirty="0"/>
              <a:t>decisions is through the asset price </a:t>
            </a:r>
            <a:r>
              <a:rPr lang="en-US" sz="2000" dirty="0" smtClean="0"/>
              <a:t>channel</a:t>
            </a:r>
            <a:endParaRPr lang="en-US" sz="2000" dirty="0"/>
          </a:p>
          <a:p>
            <a:pPr algn="just"/>
            <a:r>
              <a:rPr lang="en-US" sz="2000" dirty="0"/>
              <a:t>As mentioned above, a rise in the policy rate </a:t>
            </a:r>
            <a:r>
              <a:rPr lang="en-US" sz="2000" dirty="0" smtClean="0"/>
              <a:t>usually leads </a:t>
            </a:r>
            <a:r>
              <a:rPr lang="en-US" sz="2000" dirty="0"/>
              <a:t>to a fall in equity prices, causing the </a:t>
            </a:r>
            <a:r>
              <a:rPr lang="en-US" sz="2000" dirty="0" smtClean="0"/>
              <a:t>market value </a:t>
            </a:r>
            <a:r>
              <a:rPr lang="en-US" sz="2000" dirty="0"/>
              <a:t>of firms to fall relative to the replacement </a:t>
            </a:r>
            <a:r>
              <a:rPr lang="en-US" sz="2000" dirty="0" smtClean="0"/>
              <a:t>cost of </a:t>
            </a:r>
            <a:r>
              <a:rPr lang="en-US" sz="2000" dirty="0"/>
              <a:t>capital (a fall in </a:t>
            </a:r>
            <a:r>
              <a:rPr lang="en-US" sz="2000" dirty="0" smtClean="0"/>
              <a:t>the Tobin’s q)</a:t>
            </a:r>
          </a:p>
          <a:p>
            <a:pPr algn="just"/>
            <a:r>
              <a:rPr lang="en-US" sz="2000" dirty="0"/>
              <a:t>Accordingly, it becomes relatively more </a:t>
            </a:r>
            <a:r>
              <a:rPr lang="en-US" sz="2000" dirty="0" smtClean="0"/>
              <a:t>expensive for </a:t>
            </a:r>
            <a:r>
              <a:rPr lang="en-US" sz="2000" dirty="0"/>
              <a:t>firms to issue new equity to finance new </a:t>
            </a:r>
            <a:r>
              <a:rPr lang="en-US" sz="2000" dirty="0" smtClean="0"/>
              <a:t>investments</a:t>
            </a:r>
            <a:endParaRPr lang="en-US" sz="2000" dirty="0" smtClean="0"/>
          </a:p>
          <a:p>
            <a:pPr algn="just"/>
            <a:r>
              <a:rPr lang="en-US" sz="2000" dirty="0"/>
              <a:t>Firms experience a </a:t>
            </a:r>
            <a:r>
              <a:rPr lang="en-US" sz="2000" dirty="0" smtClean="0"/>
              <a:t>wealth effect, since higher </a:t>
            </a:r>
            <a:r>
              <a:rPr lang="en-US" sz="2000" dirty="0"/>
              <a:t>interest rates reduce their net </a:t>
            </a:r>
            <a:r>
              <a:rPr lang="en-US" sz="2000" dirty="0" smtClean="0"/>
              <a:t>worth and </a:t>
            </a:r>
            <a:r>
              <a:rPr lang="en-US" sz="2000" dirty="0"/>
              <a:t>their cash flow worsens, as well as lowering </a:t>
            </a:r>
            <a:r>
              <a:rPr lang="en-US" sz="2000" dirty="0" smtClean="0"/>
              <a:t>the price </a:t>
            </a:r>
            <a:r>
              <a:rPr lang="en-US" sz="2000" dirty="0"/>
              <a:t>of assets which can be used as </a:t>
            </a:r>
            <a:r>
              <a:rPr lang="en-US" sz="2000" dirty="0" smtClean="0"/>
              <a:t>collateral</a:t>
            </a:r>
            <a:endParaRPr lang="en-US" sz="2000" dirty="0" smtClean="0"/>
          </a:p>
          <a:p>
            <a:pPr algn="just"/>
            <a:r>
              <a:rPr lang="en-US" sz="2000" dirty="0"/>
              <a:t>Adverse selection and moral hazard </a:t>
            </a:r>
            <a:r>
              <a:rPr lang="en-US" sz="2000" dirty="0" smtClean="0"/>
              <a:t>problems increase </a:t>
            </a:r>
            <a:r>
              <a:rPr lang="en-US" sz="2000" dirty="0"/>
              <a:t>accordingly, making the banking </a:t>
            </a:r>
            <a:r>
              <a:rPr lang="en-US" sz="2000" dirty="0" smtClean="0"/>
              <a:t>system even </a:t>
            </a:r>
            <a:r>
              <a:rPr lang="en-US" sz="2000" dirty="0"/>
              <a:t>less willing to lend </a:t>
            </a:r>
            <a:endParaRPr lang="en-US" sz="2000" dirty="0"/>
          </a:p>
          <a:p>
            <a:pPr algn="just"/>
            <a:r>
              <a:rPr lang="en-US" sz="2000" dirty="0" smtClean="0"/>
              <a:t>This </a:t>
            </a:r>
            <a:r>
              <a:rPr lang="en-US" sz="2000" dirty="0"/>
              <a:t>applies </a:t>
            </a:r>
            <a:r>
              <a:rPr lang="en-US" sz="2000" dirty="0" smtClean="0"/>
              <a:t>particularly to </a:t>
            </a:r>
            <a:r>
              <a:rPr lang="en-US" sz="2000" dirty="0" smtClean="0"/>
              <a:t>more financial opaque firms, which </a:t>
            </a:r>
            <a:r>
              <a:rPr lang="en-US" sz="2000" dirty="0"/>
              <a:t>lack easy access </a:t>
            </a:r>
            <a:r>
              <a:rPr lang="en-US" sz="2000" dirty="0" smtClean="0"/>
              <a:t>to other </a:t>
            </a:r>
            <a:r>
              <a:rPr lang="en-US" sz="2000" dirty="0"/>
              <a:t>sources of financing outside the banking </a:t>
            </a:r>
            <a:r>
              <a:rPr lang="en-US" sz="2000" dirty="0" smtClean="0"/>
              <a:t>system</a:t>
            </a:r>
            <a:endParaRPr lang="en-US" sz="2000" dirty="0"/>
          </a:p>
          <a:p>
            <a:endParaRPr lang="en-US" sz="2000" dirty="0"/>
          </a:p>
          <a:p>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30</a:t>
            </a:fld>
            <a:endParaRPr lang="en-US"/>
          </a:p>
        </p:txBody>
      </p:sp>
    </p:spTree>
    <p:extLst>
      <p:ext uri="{BB962C8B-B14F-4D97-AF65-F5344CB8AC3E}">
        <p14:creationId xmlns:p14="http://schemas.microsoft.com/office/powerpoint/2010/main" val="3853942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500" b="1" dirty="0" smtClean="0"/>
              <a:t>Households and individuals </a:t>
            </a:r>
            <a:endParaRPr lang="en-US" sz="3500" b="1" dirty="0"/>
          </a:p>
        </p:txBody>
      </p:sp>
      <p:sp>
        <p:nvSpPr>
          <p:cNvPr id="3" name="Θέση περιεχομένου 2"/>
          <p:cNvSpPr>
            <a:spLocks noGrp="1"/>
          </p:cNvSpPr>
          <p:nvPr>
            <p:ph idx="1"/>
          </p:nvPr>
        </p:nvSpPr>
        <p:spPr/>
        <p:txBody>
          <a:bodyPr>
            <a:normAutofit/>
          </a:bodyPr>
          <a:lstStyle/>
          <a:p>
            <a:pPr algn="just"/>
            <a:r>
              <a:rPr lang="en-US" sz="2000" dirty="0"/>
              <a:t>Monetary policy has an effect on individuals’ </a:t>
            </a:r>
            <a:r>
              <a:rPr lang="en-US" sz="2000" dirty="0" err="1"/>
              <a:t>behaviour</a:t>
            </a:r>
            <a:r>
              <a:rPr lang="en-US" sz="2000" dirty="0"/>
              <a:t> through various channels</a:t>
            </a:r>
          </a:p>
          <a:p>
            <a:pPr algn="just"/>
            <a:r>
              <a:rPr lang="en-US" sz="2000" dirty="0"/>
              <a:t>One of the most important effects of monetary policy is probably through disposable income. By influencing market interest rates, monetary policy affects the interest rate on savings, as well as on outstanding short-term liabilities (for example borrowing on credit cards and overdrafts)</a:t>
            </a:r>
          </a:p>
          <a:p>
            <a:pPr algn="just"/>
            <a:r>
              <a:rPr lang="en-US" sz="2000" dirty="0"/>
              <a:t> A </a:t>
            </a:r>
            <a:r>
              <a:rPr lang="en-US" sz="2000" b="1" dirty="0"/>
              <a:t>rise</a:t>
            </a:r>
            <a:r>
              <a:rPr lang="en-US" sz="2000" dirty="0"/>
              <a:t> in the policy rate thus </a:t>
            </a:r>
            <a:r>
              <a:rPr lang="en-US" sz="2000" b="1" dirty="0"/>
              <a:t>reduces disposable </a:t>
            </a:r>
            <a:r>
              <a:rPr lang="en-US" sz="2000" dirty="0"/>
              <a:t>income of net debtors, which in turn affects their spending decisions</a:t>
            </a:r>
          </a:p>
          <a:p>
            <a:pPr algn="just"/>
            <a:r>
              <a:rPr lang="en-US" sz="2000" dirty="0"/>
              <a:t>All things being equal, </a:t>
            </a:r>
            <a:r>
              <a:rPr lang="en-US" sz="2000" b="1" dirty="0"/>
              <a:t>individuals’ consumption expenditure ought to contract when interest rates rise</a:t>
            </a:r>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31</a:t>
            </a:fld>
            <a:endParaRPr lang="en-US"/>
          </a:p>
        </p:txBody>
      </p:sp>
    </p:spTree>
    <p:extLst>
      <p:ext uri="{BB962C8B-B14F-4D97-AF65-F5344CB8AC3E}">
        <p14:creationId xmlns:p14="http://schemas.microsoft.com/office/powerpoint/2010/main" val="39271836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a:xfrm>
            <a:off x="838200" y="471055"/>
            <a:ext cx="10515600" cy="5705908"/>
          </a:xfrm>
        </p:spPr>
        <p:txBody>
          <a:bodyPr>
            <a:normAutofit fontScale="92500" lnSpcReduction="10000"/>
          </a:bodyPr>
          <a:lstStyle/>
          <a:p>
            <a:endParaRPr lang="en-US" sz="2000" dirty="0" smtClean="0"/>
          </a:p>
          <a:p>
            <a:endParaRPr lang="en-US" sz="2000" dirty="0"/>
          </a:p>
          <a:p>
            <a:endParaRPr lang="en-US" sz="2000" dirty="0" smtClean="0"/>
          </a:p>
          <a:p>
            <a:pPr algn="just"/>
            <a:r>
              <a:rPr lang="en-US" sz="2000" dirty="0" smtClean="0"/>
              <a:t>Monetary </a:t>
            </a:r>
            <a:r>
              <a:rPr lang="en-US" sz="2000" dirty="0"/>
              <a:t>policy also affects the </a:t>
            </a:r>
            <a:r>
              <a:rPr lang="en-US" sz="2000" b="1" dirty="0"/>
              <a:t>timing of </a:t>
            </a:r>
            <a:r>
              <a:rPr lang="en-US" sz="2000" b="1" dirty="0" smtClean="0"/>
              <a:t>consumption </a:t>
            </a:r>
            <a:r>
              <a:rPr lang="en-US" sz="2000" b="1" dirty="0"/>
              <a:t>decisions</a:t>
            </a:r>
            <a:r>
              <a:rPr lang="en-US" sz="2000" dirty="0"/>
              <a:t>, since interest rates in effect </a:t>
            </a:r>
            <a:r>
              <a:rPr lang="en-US" sz="2000" dirty="0" smtClean="0"/>
              <a:t>represent </a:t>
            </a:r>
            <a:r>
              <a:rPr lang="en-US" sz="2000" dirty="0"/>
              <a:t>the price of current consumption relative </a:t>
            </a:r>
            <a:r>
              <a:rPr lang="en-US" sz="2000" dirty="0" smtClean="0"/>
              <a:t>to that </a:t>
            </a:r>
            <a:r>
              <a:rPr lang="en-US" sz="2000" dirty="0"/>
              <a:t>in the </a:t>
            </a:r>
            <a:r>
              <a:rPr lang="en-US" sz="2000" dirty="0" smtClean="0"/>
              <a:t>future</a:t>
            </a:r>
          </a:p>
          <a:p>
            <a:pPr algn="just"/>
            <a:r>
              <a:rPr lang="en-US" sz="2000" dirty="0" smtClean="0"/>
              <a:t>When </a:t>
            </a:r>
            <a:r>
              <a:rPr lang="en-US" sz="2000" i="1" dirty="0"/>
              <a:t>interest rates rise</a:t>
            </a:r>
            <a:r>
              <a:rPr lang="en-US" sz="2000" dirty="0"/>
              <a:t>, </a:t>
            </a:r>
            <a:r>
              <a:rPr lang="en-US" sz="2000" i="1" dirty="0" smtClean="0"/>
              <a:t>current consumption </a:t>
            </a:r>
            <a:r>
              <a:rPr lang="en-US" sz="2000" i="1" dirty="0"/>
              <a:t>becomes more expensive compared </a:t>
            </a:r>
            <a:r>
              <a:rPr lang="en-US" sz="2000" i="1" dirty="0" smtClean="0"/>
              <a:t>to future </a:t>
            </a:r>
            <a:r>
              <a:rPr lang="en-US" sz="2000" i="1" dirty="0"/>
              <a:t>consumption</a:t>
            </a:r>
            <a:r>
              <a:rPr lang="en-US" sz="2000" dirty="0"/>
              <a:t>, i.e. current saving. </a:t>
            </a:r>
            <a:r>
              <a:rPr lang="en-US" sz="2000" dirty="0" smtClean="0"/>
              <a:t>Individuals should </a:t>
            </a:r>
            <a:r>
              <a:rPr lang="en-US" sz="2000" dirty="0"/>
              <a:t>therefore reduce their current consumption </a:t>
            </a:r>
            <a:r>
              <a:rPr lang="en-US" sz="2000" dirty="0" smtClean="0"/>
              <a:t>by a </a:t>
            </a:r>
            <a:r>
              <a:rPr lang="en-US" sz="2000" dirty="0"/>
              <a:t>corresponding amount</a:t>
            </a:r>
          </a:p>
          <a:p>
            <a:pPr algn="just"/>
            <a:r>
              <a:rPr lang="en-US" sz="2000" dirty="0" smtClean="0"/>
              <a:t>Monetary </a:t>
            </a:r>
            <a:r>
              <a:rPr lang="en-US" sz="2000" dirty="0"/>
              <a:t>policy </a:t>
            </a:r>
            <a:r>
              <a:rPr lang="en-US" sz="2000" dirty="0" smtClean="0"/>
              <a:t>also affects </a:t>
            </a:r>
            <a:r>
              <a:rPr lang="en-US" sz="2000" dirty="0"/>
              <a:t>individuals</a:t>
            </a:r>
            <a:r>
              <a:rPr lang="en-US" sz="2000" dirty="0" smtClean="0"/>
              <a:t>’ wealth</a:t>
            </a:r>
            <a:r>
              <a:rPr lang="en-US" sz="2000" dirty="0"/>
              <a:t>. As discussed above, a rise in interest </a:t>
            </a:r>
            <a:r>
              <a:rPr lang="en-US" sz="2000" dirty="0" smtClean="0"/>
              <a:t>rates generally </a:t>
            </a:r>
            <a:r>
              <a:rPr lang="en-US" sz="2000" dirty="0"/>
              <a:t>leads to a fall in stock and housing prices</a:t>
            </a:r>
            <a:r>
              <a:rPr lang="en-US" sz="2000" dirty="0" smtClean="0"/>
              <a:t>. Since </a:t>
            </a:r>
            <a:r>
              <a:rPr lang="en-US" sz="2000" dirty="0"/>
              <a:t>these assets constitute an important part </a:t>
            </a:r>
            <a:r>
              <a:rPr lang="en-US" sz="2000" dirty="0" smtClean="0"/>
              <a:t>of individuals</a:t>
            </a:r>
            <a:r>
              <a:rPr lang="en-US" sz="2000" dirty="0"/>
              <a:t>’ aggregate wealth, their </a:t>
            </a:r>
            <a:r>
              <a:rPr lang="en-US" sz="2000" dirty="0" smtClean="0"/>
              <a:t>consumption expenditure </a:t>
            </a:r>
            <a:r>
              <a:rPr lang="en-US" sz="2000" dirty="0"/>
              <a:t>should decrease, since they are no </a:t>
            </a:r>
            <a:r>
              <a:rPr lang="en-US" sz="2000" dirty="0" smtClean="0"/>
              <a:t>longer as </a:t>
            </a:r>
            <a:r>
              <a:rPr lang="en-US" sz="2000" dirty="0" smtClean="0"/>
              <a:t>wealthy</a:t>
            </a:r>
          </a:p>
          <a:p>
            <a:pPr algn="just"/>
            <a:r>
              <a:rPr lang="en-US" sz="2000" dirty="0" smtClean="0"/>
              <a:t>Likewise</a:t>
            </a:r>
            <a:r>
              <a:rPr lang="en-US" sz="2000" dirty="0"/>
              <a:t>, their access to credit </a:t>
            </a:r>
            <a:r>
              <a:rPr lang="en-US" sz="2000" dirty="0" smtClean="0"/>
              <a:t>becomes more </a:t>
            </a:r>
            <a:r>
              <a:rPr lang="en-US" sz="2000" dirty="0"/>
              <a:t>difficult, because housing is often used as </a:t>
            </a:r>
            <a:r>
              <a:rPr lang="en-US" sz="2000" dirty="0" smtClean="0"/>
              <a:t>collateral </a:t>
            </a:r>
            <a:r>
              <a:rPr lang="en-US" sz="2000" dirty="0"/>
              <a:t>for loans. Since the market prices of </a:t>
            </a:r>
            <a:r>
              <a:rPr lang="en-US" sz="2000" dirty="0" smtClean="0"/>
              <a:t>their assets </a:t>
            </a:r>
            <a:r>
              <a:rPr lang="en-US" sz="2000" dirty="0"/>
              <a:t>has fallen, their borrowing capability </a:t>
            </a:r>
            <a:r>
              <a:rPr lang="en-US" sz="2000" dirty="0" smtClean="0"/>
              <a:t>decreases</a:t>
            </a:r>
            <a:endParaRPr lang="en-US" sz="2000" dirty="0" smtClean="0"/>
          </a:p>
          <a:p>
            <a:pPr algn="just"/>
            <a:r>
              <a:rPr lang="en-US" sz="2000" dirty="0"/>
              <a:t>M</a:t>
            </a:r>
            <a:r>
              <a:rPr lang="en-US" sz="2000" dirty="0" smtClean="0"/>
              <a:t>onetary </a:t>
            </a:r>
            <a:r>
              <a:rPr lang="en-US" sz="2000" dirty="0"/>
              <a:t>policy affects </a:t>
            </a:r>
            <a:r>
              <a:rPr lang="en-US" sz="2000" dirty="0" smtClean="0"/>
              <a:t>consumption expenditure </a:t>
            </a:r>
            <a:r>
              <a:rPr lang="en-US" sz="2000" dirty="0"/>
              <a:t>of individuals through their access </a:t>
            </a:r>
            <a:r>
              <a:rPr lang="en-US" sz="2000" dirty="0" smtClean="0"/>
              <a:t>to credit </a:t>
            </a:r>
            <a:r>
              <a:rPr lang="en-US" sz="2000" dirty="0"/>
              <a:t>(especially for financing expenditure on </a:t>
            </a:r>
            <a:r>
              <a:rPr lang="en-US" sz="2000" dirty="0" smtClean="0"/>
              <a:t>consumer </a:t>
            </a:r>
            <a:r>
              <a:rPr lang="en-US" sz="2000" dirty="0"/>
              <a:t>durables such as housing and motor vehicles</a:t>
            </a:r>
            <a:r>
              <a:rPr lang="en-US" sz="2000" dirty="0" smtClean="0"/>
              <a:t>)</a:t>
            </a:r>
            <a:endParaRPr lang="en-US" sz="2000" dirty="0"/>
          </a:p>
          <a:p>
            <a:endParaRPr lang="en-US" sz="22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32</a:t>
            </a:fld>
            <a:endParaRPr lang="en-US"/>
          </a:p>
        </p:txBody>
      </p:sp>
    </p:spTree>
    <p:extLst>
      <p:ext uri="{BB962C8B-B14F-4D97-AF65-F5344CB8AC3E}">
        <p14:creationId xmlns:p14="http://schemas.microsoft.com/office/powerpoint/2010/main" val="42222052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Main references </a:t>
            </a:r>
            <a:endParaRPr lang="en-US" dirty="0"/>
          </a:p>
        </p:txBody>
      </p:sp>
      <p:sp>
        <p:nvSpPr>
          <p:cNvPr id="3" name="Θέση περιεχομένου 2"/>
          <p:cNvSpPr>
            <a:spLocks noGrp="1"/>
          </p:cNvSpPr>
          <p:nvPr>
            <p:ph idx="1"/>
          </p:nvPr>
        </p:nvSpPr>
        <p:spPr/>
        <p:txBody>
          <a:bodyPr>
            <a:normAutofit fontScale="92500" lnSpcReduction="20000"/>
          </a:bodyPr>
          <a:lstStyle/>
          <a:p>
            <a:r>
              <a:rPr lang="en-US" sz="2000" dirty="0"/>
              <a:t>Bernanke, B. S., and M. </a:t>
            </a:r>
            <a:r>
              <a:rPr lang="en-US" sz="2000" dirty="0" err="1"/>
              <a:t>Gertler</a:t>
            </a:r>
            <a:r>
              <a:rPr lang="en-US" sz="2000" dirty="0"/>
              <a:t> (1995), “Inside the black box: </a:t>
            </a:r>
            <a:r>
              <a:rPr lang="en-US" sz="2000" dirty="0" smtClean="0"/>
              <a:t>The credit </a:t>
            </a:r>
            <a:r>
              <a:rPr lang="en-US" sz="2000" dirty="0"/>
              <a:t>channel of monetary policy transmission”, </a:t>
            </a:r>
            <a:r>
              <a:rPr lang="en-US" sz="2000" dirty="0" smtClean="0"/>
              <a:t>Journal of Economic Perspectives , </a:t>
            </a:r>
            <a:r>
              <a:rPr lang="en-US" sz="2000" dirty="0"/>
              <a:t>9, 27-48</a:t>
            </a:r>
            <a:r>
              <a:rPr lang="en-US" sz="2000" dirty="0" smtClean="0"/>
              <a:t>.</a:t>
            </a:r>
          </a:p>
          <a:p>
            <a:r>
              <a:rPr lang="en-US" sz="2000" dirty="0" err="1"/>
              <a:t>Kashyap</a:t>
            </a:r>
            <a:r>
              <a:rPr lang="en-US" sz="2000" dirty="0"/>
              <a:t>, Anil K. and </a:t>
            </a:r>
            <a:r>
              <a:rPr lang="en-US" sz="2000" dirty="0" err="1" smtClean="0"/>
              <a:t>Jer</a:t>
            </a:r>
            <a:r>
              <a:rPr lang="en-US" sz="2000" dirty="0" smtClean="0"/>
              <a:t> y </a:t>
            </a:r>
            <a:r>
              <a:rPr lang="en-US" sz="2000" dirty="0"/>
              <a:t>C. Stein (</a:t>
            </a:r>
            <a:r>
              <a:rPr lang="en-US" sz="2000" dirty="0" smtClean="0"/>
              <a:t>1995</a:t>
            </a:r>
            <a:r>
              <a:rPr lang="en-US" sz="2000" dirty="0"/>
              <a:t>): “The impact of </a:t>
            </a:r>
            <a:r>
              <a:rPr lang="en-US" sz="2000" dirty="0" smtClean="0"/>
              <a:t>monetary </a:t>
            </a:r>
            <a:r>
              <a:rPr lang="en-US" sz="2000" dirty="0"/>
              <a:t>policy </a:t>
            </a:r>
            <a:r>
              <a:rPr lang="en-US" sz="2000" dirty="0" smtClean="0"/>
              <a:t>on bank </a:t>
            </a:r>
            <a:r>
              <a:rPr lang="en-US" sz="2000" dirty="0"/>
              <a:t>balance sheets”. </a:t>
            </a:r>
            <a:r>
              <a:rPr lang="en-US" sz="2000" dirty="0" smtClean="0"/>
              <a:t>Carnegie-Rochester </a:t>
            </a:r>
            <a:r>
              <a:rPr lang="en-US" sz="2000" dirty="0"/>
              <a:t>Conference Series on Public </a:t>
            </a:r>
            <a:r>
              <a:rPr lang="en-US" sz="2000" dirty="0" smtClean="0"/>
              <a:t>Policy, </a:t>
            </a:r>
            <a:r>
              <a:rPr lang="en-US" sz="2000" dirty="0"/>
              <a:t>42, </a:t>
            </a:r>
            <a:r>
              <a:rPr lang="en-US" sz="2000" dirty="0" smtClean="0"/>
              <a:t>pp. 151–95.</a:t>
            </a:r>
          </a:p>
          <a:p>
            <a:r>
              <a:rPr lang="en-US" sz="2000" dirty="0" err="1" smtClean="0"/>
              <a:t>Kashyap</a:t>
            </a:r>
            <a:r>
              <a:rPr lang="en-US" sz="2000" dirty="0"/>
              <a:t>, Anil K., </a:t>
            </a:r>
            <a:r>
              <a:rPr lang="en-US" sz="2000" dirty="0" smtClean="0"/>
              <a:t>Jeremy </a:t>
            </a:r>
            <a:r>
              <a:rPr lang="en-US" sz="2000" dirty="0"/>
              <a:t>C. Stein and David </a:t>
            </a:r>
            <a:r>
              <a:rPr lang="en-US" sz="2000" dirty="0" smtClean="0"/>
              <a:t>W. Wilcox </a:t>
            </a:r>
            <a:r>
              <a:rPr lang="en-US" sz="2000" dirty="0"/>
              <a:t>(</a:t>
            </a:r>
            <a:r>
              <a:rPr lang="en-US" sz="2000" dirty="0" smtClean="0"/>
              <a:t>1993</a:t>
            </a:r>
            <a:r>
              <a:rPr lang="en-US" sz="2000" dirty="0"/>
              <a:t>): “</a:t>
            </a:r>
            <a:r>
              <a:rPr lang="en-US" sz="2000" dirty="0" smtClean="0"/>
              <a:t>Monetary policy and credit </a:t>
            </a:r>
            <a:r>
              <a:rPr lang="en-US" sz="2000" dirty="0"/>
              <a:t>conditions: evidence </a:t>
            </a:r>
            <a:r>
              <a:rPr lang="en-US" sz="2000" dirty="0" smtClean="0"/>
              <a:t>from </a:t>
            </a:r>
            <a:r>
              <a:rPr lang="en-US" sz="2000" dirty="0"/>
              <a:t>the </a:t>
            </a:r>
            <a:r>
              <a:rPr lang="en-US" sz="2000" dirty="0" smtClean="0"/>
              <a:t>composition </a:t>
            </a:r>
            <a:r>
              <a:rPr lang="en-US" sz="2000" dirty="0"/>
              <a:t>of </a:t>
            </a:r>
            <a:r>
              <a:rPr lang="en-US" sz="2000" dirty="0" smtClean="0"/>
              <a:t>external </a:t>
            </a:r>
            <a:r>
              <a:rPr lang="en-US" sz="2000" dirty="0"/>
              <a:t>finance”. </a:t>
            </a:r>
            <a:r>
              <a:rPr lang="en-US" sz="2000" dirty="0" smtClean="0"/>
              <a:t>American Economic Review, </a:t>
            </a:r>
            <a:r>
              <a:rPr lang="en-US" sz="2000" dirty="0"/>
              <a:t>83(1), pp. </a:t>
            </a:r>
            <a:r>
              <a:rPr lang="en-US" sz="2000" dirty="0" smtClean="0"/>
              <a:t>78–98</a:t>
            </a:r>
            <a:r>
              <a:rPr lang="en-US" sz="2000" dirty="0"/>
              <a:t>.</a:t>
            </a:r>
          </a:p>
          <a:p>
            <a:r>
              <a:rPr lang="en-US" sz="2000" dirty="0" smtClean="0"/>
              <a:t>Meltzer</a:t>
            </a:r>
            <a:r>
              <a:rPr lang="en-US" sz="2000" dirty="0"/>
              <a:t>, A. H., (1995), “Monetary, credit and (other) </a:t>
            </a:r>
            <a:r>
              <a:rPr lang="en-US" sz="2000" dirty="0" smtClean="0"/>
              <a:t>transmission processes</a:t>
            </a:r>
            <a:r>
              <a:rPr lang="en-US" sz="2000" dirty="0"/>
              <a:t>: A monetarist perspective”, </a:t>
            </a:r>
            <a:r>
              <a:rPr lang="en-US" sz="2000" dirty="0" smtClean="0"/>
              <a:t> Journal </a:t>
            </a:r>
            <a:r>
              <a:rPr lang="en-US" sz="2000" dirty="0"/>
              <a:t>of Economic </a:t>
            </a:r>
            <a:r>
              <a:rPr lang="en-US" sz="2000" dirty="0" smtClean="0"/>
              <a:t>Perspectives, </a:t>
            </a:r>
            <a:r>
              <a:rPr lang="en-US" sz="2000" dirty="0"/>
              <a:t>9, 49-72</a:t>
            </a:r>
          </a:p>
          <a:p>
            <a:r>
              <a:rPr lang="en-US" sz="2000" dirty="0" err="1"/>
              <a:t>Mishkin</a:t>
            </a:r>
            <a:r>
              <a:rPr lang="en-US" sz="2000" dirty="0"/>
              <a:t>, </a:t>
            </a:r>
            <a:r>
              <a:rPr lang="en-US" sz="2000" dirty="0" smtClean="0"/>
              <a:t>Frederic </a:t>
            </a:r>
            <a:r>
              <a:rPr lang="en-US" sz="2000" dirty="0"/>
              <a:t>S. (</a:t>
            </a:r>
            <a:r>
              <a:rPr lang="en-US" sz="2000" dirty="0" smtClean="0"/>
              <a:t>1995</a:t>
            </a:r>
            <a:r>
              <a:rPr lang="en-US" sz="2000" dirty="0"/>
              <a:t>): “Symposium on the </a:t>
            </a:r>
            <a:r>
              <a:rPr lang="en-US" sz="2000" dirty="0" smtClean="0"/>
              <a:t>monetary </a:t>
            </a:r>
            <a:r>
              <a:rPr lang="en-US" sz="2000" dirty="0"/>
              <a:t>transmission </a:t>
            </a:r>
            <a:r>
              <a:rPr lang="en-US" sz="2000" dirty="0" smtClean="0"/>
              <a:t>mechanism</a:t>
            </a:r>
            <a:r>
              <a:rPr lang="en-US" sz="2000" dirty="0"/>
              <a:t>”. </a:t>
            </a:r>
            <a:r>
              <a:rPr lang="en-US" sz="2000" dirty="0" smtClean="0"/>
              <a:t>Journal </a:t>
            </a:r>
            <a:r>
              <a:rPr lang="en-US" sz="2000" dirty="0"/>
              <a:t>of Economic </a:t>
            </a:r>
            <a:r>
              <a:rPr lang="en-US" sz="2000" dirty="0" smtClean="0"/>
              <a:t>Perspectives, </a:t>
            </a:r>
            <a:r>
              <a:rPr lang="en-US" sz="2000" dirty="0"/>
              <a:t>9(4), pp. </a:t>
            </a:r>
            <a:r>
              <a:rPr lang="en-US" sz="2000" dirty="0" smtClean="0"/>
              <a:t>3–10.</a:t>
            </a:r>
          </a:p>
          <a:p>
            <a:pPr marL="0" indent="0">
              <a:buNone/>
            </a:pPr>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33</a:t>
            </a:fld>
            <a:endParaRPr lang="en-US"/>
          </a:p>
        </p:txBody>
      </p:sp>
    </p:spTree>
    <p:extLst>
      <p:ext uri="{BB962C8B-B14F-4D97-AF65-F5344CB8AC3E}">
        <p14:creationId xmlns:p14="http://schemas.microsoft.com/office/powerpoint/2010/main" val="1626103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667000" y="0"/>
            <a:ext cx="8001000" cy="1143000"/>
          </a:xfrm>
        </p:spPr>
        <p:txBody>
          <a:bodyPr/>
          <a:lstStyle/>
          <a:p>
            <a:pPr eaLnBrk="1" hangingPunct="1"/>
            <a:r>
              <a:rPr lang="en-US" altLang="en-US" sz="2400" dirty="0" smtClean="0">
                <a:ea typeface="ヒラギノ角ゴ Pro W3" pitchFamily="-65" charset="-128"/>
              </a:rPr>
              <a:t>The </a:t>
            </a:r>
            <a:r>
              <a:rPr lang="en-US" altLang="en-US" sz="2400" dirty="0">
                <a:ea typeface="ヒラギノ角ゴ Pro W3" pitchFamily="-65" charset="-128"/>
              </a:rPr>
              <a:t>Link Between Monetary Policy and Aggregate Demand: Monetary Transmission Mechanisms</a:t>
            </a:r>
            <a:endParaRPr lang="en-US" altLang="en-US" sz="2800" dirty="0">
              <a:ea typeface="ヒラギノ角ゴ Pro W3" pitchFamily="-65" charset="-128"/>
            </a:endParaRPr>
          </a:p>
        </p:txBody>
      </p:sp>
      <p:pic>
        <p:nvPicPr>
          <p:cNvPr id="20483" name="Picture 4" descr="fig25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143000"/>
            <a:ext cx="676275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675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3500" b="1" dirty="0" smtClean="0"/>
              <a:t>The </a:t>
            </a:r>
            <a:r>
              <a:rPr lang="en-US" sz="3500" b="1" dirty="0" smtClean="0"/>
              <a:t>Interest </a:t>
            </a:r>
            <a:r>
              <a:rPr lang="en-US" sz="3500" b="1" dirty="0"/>
              <a:t>R</a:t>
            </a:r>
            <a:r>
              <a:rPr lang="en-US" sz="3500" b="1" dirty="0" smtClean="0"/>
              <a:t>ate </a:t>
            </a:r>
            <a:r>
              <a:rPr lang="en-US" sz="3500" b="1" dirty="0"/>
              <a:t>C</a:t>
            </a:r>
            <a:r>
              <a:rPr lang="en-US" sz="3500" b="1" dirty="0" smtClean="0"/>
              <a:t>hannel </a:t>
            </a:r>
            <a:endParaRPr lang="en-US" sz="3500" b="1" dirty="0"/>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5</a:t>
            </a:fld>
            <a:endParaRPr lang="en-US"/>
          </a:p>
        </p:txBody>
      </p:sp>
    </p:spTree>
    <p:extLst>
      <p:ext uri="{BB962C8B-B14F-4D97-AF65-F5344CB8AC3E}">
        <p14:creationId xmlns:p14="http://schemas.microsoft.com/office/powerpoint/2010/main" val="2273896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500" b="1" dirty="0" smtClean="0"/>
              <a:t>Direct interest rate effects: cost of </a:t>
            </a:r>
            <a:r>
              <a:rPr lang="en-US" sz="3500" b="1" dirty="0" smtClean="0"/>
              <a:t>credit</a:t>
            </a:r>
            <a:endParaRPr lang="en-US" sz="3500" b="1" dirty="0"/>
          </a:p>
        </p:txBody>
      </p:sp>
      <p:sp>
        <p:nvSpPr>
          <p:cNvPr id="3" name="Θέση περιεχομένου 2"/>
          <p:cNvSpPr>
            <a:spLocks noGrp="1"/>
          </p:cNvSpPr>
          <p:nvPr>
            <p:ph idx="1"/>
          </p:nvPr>
        </p:nvSpPr>
        <p:spPr/>
        <p:txBody>
          <a:bodyPr>
            <a:normAutofit fontScale="92500" lnSpcReduction="20000"/>
          </a:bodyPr>
          <a:lstStyle/>
          <a:p>
            <a:pPr algn="just"/>
            <a:r>
              <a:rPr lang="en-US" sz="2000" dirty="0"/>
              <a:t>In the most conventional model of </a:t>
            </a:r>
            <a:r>
              <a:rPr lang="en-US" sz="2000" dirty="0" smtClean="0"/>
              <a:t>monetary </a:t>
            </a:r>
            <a:r>
              <a:rPr lang="en-US" sz="2000" dirty="0"/>
              <a:t>transmission, a shift in </a:t>
            </a:r>
            <a:r>
              <a:rPr lang="en-US" sz="2000" dirty="0" smtClean="0"/>
              <a:t>policy leads </a:t>
            </a:r>
            <a:r>
              <a:rPr lang="en-US" sz="2000" dirty="0"/>
              <a:t>to a change in the money supply that, for a given money demand</a:t>
            </a:r>
            <a:r>
              <a:rPr lang="en-US" sz="2000" dirty="0" smtClean="0"/>
              <a:t>, leads </a:t>
            </a:r>
            <a:r>
              <a:rPr lang="en-US" sz="2000" dirty="0"/>
              <a:t>to a change in money-market </a:t>
            </a:r>
            <a:r>
              <a:rPr lang="en-US" sz="2000" dirty="0" smtClean="0"/>
              <a:t>interest </a:t>
            </a:r>
            <a:r>
              <a:rPr lang="en-US" sz="2000" dirty="0" smtClean="0"/>
              <a:t>rates</a:t>
            </a:r>
            <a:endParaRPr lang="en-US" sz="2000" dirty="0" smtClean="0"/>
          </a:p>
          <a:p>
            <a:pPr algn="just"/>
            <a:r>
              <a:rPr lang="en-US" sz="2000" dirty="0"/>
              <a:t>Changes in policy </a:t>
            </a:r>
            <a:r>
              <a:rPr lang="en-US" sz="2000" dirty="0" smtClean="0"/>
              <a:t>and interbank </a:t>
            </a:r>
            <a:r>
              <a:rPr lang="en-US" sz="2000" dirty="0"/>
              <a:t>rates lead, in </a:t>
            </a:r>
            <a:r>
              <a:rPr lang="en-US" sz="2000" dirty="0" smtClean="0"/>
              <a:t>turn</a:t>
            </a:r>
            <a:r>
              <a:rPr lang="en-US" sz="2000" dirty="0"/>
              <a:t>, to changes in bank loan rates for </a:t>
            </a:r>
            <a:r>
              <a:rPr lang="en-US" sz="2000" dirty="0" smtClean="0"/>
              <a:t>borrowers, which </a:t>
            </a:r>
            <a:r>
              <a:rPr lang="en-US" sz="2000" dirty="0"/>
              <a:t>may </a:t>
            </a:r>
            <a:r>
              <a:rPr lang="en-US" sz="2000" dirty="0" smtClean="0"/>
              <a:t>affect </a:t>
            </a:r>
            <a:r>
              <a:rPr lang="en-US" sz="2000" dirty="0"/>
              <a:t>investment decisions, and in deposit rates, which </a:t>
            </a:r>
            <a:r>
              <a:rPr lang="en-US" sz="2000" dirty="0" smtClean="0"/>
              <a:t>may affect </a:t>
            </a:r>
            <a:r>
              <a:rPr lang="en-US" sz="2000" dirty="0"/>
              <a:t>the choice between consuming now and </a:t>
            </a:r>
            <a:r>
              <a:rPr lang="en-US" sz="2000" dirty="0" smtClean="0"/>
              <a:t>later</a:t>
            </a:r>
          </a:p>
          <a:p>
            <a:pPr algn="just"/>
            <a:r>
              <a:rPr lang="en-US" sz="2000" dirty="0"/>
              <a:t>A key issue in this channel of transmission is the extent to which </a:t>
            </a:r>
            <a:r>
              <a:rPr lang="en-US" sz="2000" dirty="0" smtClean="0"/>
              <a:t>a policy-induced </a:t>
            </a:r>
            <a:r>
              <a:rPr lang="en-US" sz="2000" dirty="0"/>
              <a:t>change in the </a:t>
            </a:r>
            <a:r>
              <a:rPr lang="en-US" sz="2000" dirty="0" smtClean="0"/>
              <a:t>interest </a:t>
            </a:r>
            <a:r>
              <a:rPr lang="en-US" sz="2000" dirty="0"/>
              <a:t>rate most </a:t>
            </a:r>
            <a:r>
              <a:rPr lang="en-US" sz="2000" dirty="0" smtClean="0"/>
              <a:t>directly </a:t>
            </a:r>
            <a:r>
              <a:rPr lang="en-US" sz="2000" dirty="0"/>
              <a:t>under the </a:t>
            </a:r>
            <a:r>
              <a:rPr lang="en-US" sz="2000" dirty="0" smtClean="0"/>
              <a:t>central bank’s control </a:t>
            </a:r>
            <a:r>
              <a:rPr lang="en-US" sz="2000" dirty="0"/>
              <a:t>(usually an </a:t>
            </a:r>
            <a:r>
              <a:rPr lang="en-US" sz="2000" dirty="0" smtClean="0"/>
              <a:t>over night </a:t>
            </a:r>
            <a:r>
              <a:rPr lang="en-US" sz="2000" dirty="0"/>
              <a:t>interbank rate) </a:t>
            </a:r>
            <a:r>
              <a:rPr lang="en-US" sz="2000" dirty="0" smtClean="0"/>
              <a:t>affects </a:t>
            </a:r>
            <a:r>
              <a:rPr lang="en-US" sz="2000" dirty="0"/>
              <a:t>all </a:t>
            </a:r>
            <a:r>
              <a:rPr lang="en-US" sz="2000" dirty="0" smtClean="0"/>
              <a:t>short-term money </a:t>
            </a:r>
            <a:r>
              <a:rPr lang="en-US" sz="2000" dirty="0"/>
              <a:t>market </a:t>
            </a:r>
            <a:r>
              <a:rPr lang="en-US" sz="2000" dirty="0" smtClean="0"/>
              <a:t>interest </a:t>
            </a:r>
            <a:r>
              <a:rPr lang="en-US" sz="2000" dirty="0"/>
              <a:t>rates, and in </a:t>
            </a:r>
            <a:r>
              <a:rPr lang="en-US" sz="2000" dirty="0" smtClean="0"/>
              <a:t>turn spreads </a:t>
            </a:r>
            <a:r>
              <a:rPr lang="en-US" sz="2000" dirty="0"/>
              <a:t>to the </a:t>
            </a:r>
            <a:r>
              <a:rPr lang="en-US" sz="2000" dirty="0" smtClean="0"/>
              <a:t>entire spectrum of interest rates</a:t>
            </a:r>
          </a:p>
          <a:p>
            <a:pPr algn="just"/>
            <a:r>
              <a:rPr lang="en-US" sz="2000" dirty="0"/>
              <a:t>I</a:t>
            </a:r>
            <a:r>
              <a:rPr lang="en-US" sz="2000" dirty="0" smtClean="0"/>
              <a:t>n </a:t>
            </a:r>
            <a:r>
              <a:rPr lang="en-US" sz="2000" dirty="0" smtClean="0"/>
              <a:t>particular </a:t>
            </a:r>
            <a:r>
              <a:rPr lang="en-US" sz="2000" dirty="0"/>
              <a:t>the </a:t>
            </a:r>
            <a:r>
              <a:rPr lang="en-US" sz="2000" dirty="0" smtClean="0"/>
              <a:t>long-term interest </a:t>
            </a:r>
            <a:r>
              <a:rPr lang="en-US" sz="2000" dirty="0"/>
              <a:t>rates most </a:t>
            </a:r>
            <a:r>
              <a:rPr lang="en-US" sz="2000" dirty="0" smtClean="0"/>
              <a:t>relevant to </a:t>
            </a:r>
            <a:r>
              <a:rPr lang="en-US" sz="2000" dirty="0"/>
              <a:t>investment (including housing) or to </a:t>
            </a:r>
            <a:r>
              <a:rPr lang="en-US" sz="2000" dirty="0" smtClean="0"/>
              <a:t>purchases </a:t>
            </a:r>
            <a:r>
              <a:rPr lang="en-US" sz="2000" dirty="0"/>
              <a:t>of durable goods</a:t>
            </a:r>
          </a:p>
          <a:p>
            <a:endParaRPr lang="en-US" sz="2000" dirty="0"/>
          </a:p>
          <a:p>
            <a:endParaRPr lang="en-US" sz="2000" dirty="0" smtClean="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6</a:t>
            </a:fld>
            <a:endParaRPr lang="en-US"/>
          </a:p>
        </p:txBody>
      </p:sp>
    </p:spTree>
    <p:extLst>
      <p:ext uri="{BB962C8B-B14F-4D97-AF65-F5344CB8AC3E}">
        <p14:creationId xmlns:p14="http://schemas.microsoft.com/office/powerpoint/2010/main" val="1619442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sz="2000" dirty="0"/>
              <a:t>T</a:t>
            </a:r>
            <a:r>
              <a:rPr lang="en-US" sz="2000" dirty="0" smtClean="0"/>
              <a:t>he </a:t>
            </a:r>
            <a:r>
              <a:rPr lang="en-US" sz="2000" dirty="0" smtClean="0"/>
              <a:t>present </a:t>
            </a:r>
            <a:r>
              <a:rPr lang="en-US" sz="2000" dirty="0"/>
              <a:t>value of durable goods is inversely </a:t>
            </a:r>
            <a:r>
              <a:rPr lang="en-US" sz="2000" dirty="0" smtClean="0"/>
              <a:t>related to </a:t>
            </a:r>
            <a:r>
              <a:rPr lang="en-US" sz="2000" dirty="0"/>
              <a:t>the </a:t>
            </a:r>
            <a:r>
              <a:rPr lang="en-US" sz="2000" dirty="0" smtClean="0"/>
              <a:t>real interest </a:t>
            </a:r>
            <a:r>
              <a:rPr lang="en-US" sz="2000" dirty="0"/>
              <a:t>rate. A lower rate of </a:t>
            </a:r>
            <a:r>
              <a:rPr lang="en-US" sz="2000" dirty="0" smtClean="0"/>
              <a:t>interest increases </a:t>
            </a:r>
            <a:r>
              <a:rPr lang="en-US" sz="2000" dirty="0"/>
              <a:t>the </a:t>
            </a:r>
            <a:r>
              <a:rPr lang="en-US" sz="2000" dirty="0" smtClean="0"/>
              <a:t>present value </a:t>
            </a:r>
            <a:r>
              <a:rPr lang="en-US" sz="2000" dirty="0"/>
              <a:t>of such goods and thus </a:t>
            </a:r>
            <a:r>
              <a:rPr lang="en-US" sz="2000" dirty="0" smtClean="0"/>
              <a:t>increases </a:t>
            </a:r>
            <a:r>
              <a:rPr lang="en-US" sz="2000" dirty="0"/>
              <a:t>demand. In this </a:t>
            </a:r>
            <a:r>
              <a:rPr lang="en-US" sz="2000" dirty="0" smtClean="0"/>
              <a:t>framework, interest-rate-sensitive </a:t>
            </a:r>
            <a:r>
              <a:rPr lang="en-US" sz="2000" dirty="0"/>
              <a:t>spending is </a:t>
            </a:r>
            <a:r>
              <a:rPr lang="en-US" sz="2000" dirty="0" smtClean="0"/>
              <a:t>affected </a:t>
            </a:r>
            <a:r>
              <a:rPr lang="en-US" sz="2000" dirty="0"/>
              <a:t>by changes in the </a:t>
            </a:r>
            <a:r>
              <a:rPr lang="en-US" sz="2000" dirty="0" smtClean="0"/>
              <a:t>marginal cost of </a:t>
            </a:r>
            <a:r>
              <a:rPr lang="en-US" sz="2000" dirty="0" smtClean="0"/>
              <a:t>borrowing </a:t>
            </a:r>
            <a:endParaRPr lang="en-US" sz="2000" dirty="0" smtClean="0"/>
          </a:p>
          <a:p>
            <a:pPr algn="just"/>
            <a:r>
              <a:rPr lang="en-US" sz="2000" dirty="0"/>
              <a:t>Changes in </a:t>
            </a:r>
            <a:r>
              <a:rPr lang="en-US" sz="2000" dirty="0" smtClean="0"/>
              <a:t>interest </a:t>
            </a:r>
            <a:r>
              <a:rPr lang="en-US" sz="2000" dirty="0"/>
              <a:t>rates also lead to changes in </a:t>
            </a:r>
            <a:r>
              <a:rPr lang="en-US" sz="2000" dirty="0" smtClean="0"/>
              <a:t>average rates </a:t>
            </a:r>
            <a:r>
              <a:rPr lang="en-US" sz="2000" dirty="0"/>
              <a:t>on outstanding contracts, and these changes </a:t>
            </a:r>
            <a:r>
              <a:rPr lang="en-US" sz="2000" dirty="0" smtClean="0"/>
              <a:t>increase </a:t>
            </a:r>
            <a:r>
              <a:rPr lang="en-US" sz="2000" dirty="0"/>
              <a:t>over time </a:t>
            </a:r>
            <a:r>
              <a:rPr lang="en-US" sz="2000" dirty="0" smtClean="0"/>
              <a:t>as old </a:t>
            </a:r>
            <a:r>
              <a:rPr lang="en-US" sz="2000" dirty="0"/>
              <a:t>contracts come up for </a:t>
            </a:r>
            <a:r>
              <a:rPr lang="en-US" sz="2000" dirty="0" smtClean="0"/>
              <a:t>renegotiation</a:t>
            </a:r>
            <a:r>
              <a:rPr lang="en-US" sz="2000" dirty="0"/>
              <a:t>. </a:t>
            </a:r>
            <a:r>
              <a:rPr lang="en-US" sz="2000" dirty="0" smtClean="0"/>
              <a:t>Similarly, marginal adjustments in </a:t>
            </a:r>
            <a:r>
              <a:rPr lang="en-US" sz="2000" dirty="0"/>
              <a:t>deposit rates will over time change the average deposit </a:t>
            </a:r>
            <a:r>
              <a:rPr lang="en-US" sz="2000" dirty="0" smtClean="0"/>
              <a:t>rate</a:t>
            </a:r>
            <a:endParaRPr lang="en-US" sz="2000" dirty="0"/>
          </a:p>
          <a:p>
            <a:pPr algn="just"/>
            <a:r>
              <a:rPr lang="en-US" sz="2000" dirty="0" smtClean="0"/>
              <a:t>These changes </a:t>
            </a:r>
            <a:r>
              <a:rPr lang="en-US" sz="2000" dirty="0"/>
              <a:t>in average </a:t>
            </a:r>
            <a:r>
              <a:rPr lang="en-US" sz="2000" dirty="0" smtClean="0"/>
              <a:t>interest </a:t>
            </a:r>
            <a:r>
              <a:rPr lang="en-US" sz="2000" dirty="0"/>
              <a:t>rates will </a:t>
            </a:r>
            <a:r>
              <a:rPr lang="en-US" sz="2000" dirty="0" smtClean="0"/>
              <a:t>affect </a:t>
            </a:r>
            <a:r>
              <a:rPr lang="en-US" sz="2000" dirty="0"/>
              <a:t>the income and cash flow </a:t>
            </a:r>
            <a:r>
              <a:rPr lang="en-US" sz="2000" dirty="0" smtClean="0"/>
              <a:t>of borrowers </a:t>
            </a:r>
            <a:r>
              <a:rPr lang="en-US" sz="2000" dirty="0"/>
              <a:t>and </a:t>
            </a:r>
            <a:r>
              <a:rPr lang="en-US" sz="2000" dirty="0" smtClean="0"/>
              <a:t>lenders</a:t>
            </a:r>
            <a:endParaRPr lang="en-US" sz="2000" dirty="0"/>
          </a:p>
          <a:p>
            <a:endParaRPr lang="en-US" sz="2000" dirty="0"/>
          </a:p>
          <a:p>
            <a:endParaRPr lang="en-US" dirty="0"/>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7</a:t>
            </a:fld>
            <a:endParaRPr lang="en-US"/>
          </a:p>
        </p:txBody>
      </p:sp>
    </p:spTree>
    <p:extLst>
      <p:ext uri="{BB962C8B-B14F-4D97-AF65-F5344CB8AC3E}">
        <p14:creationId xmlns:p14="http://schemas.microsoft.com/office/powerpoint/2010/main" val="2446798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en-US" altLang="en-US" sz="3500" b="1" dirty="0"/>
              <a:t>Monetary Transmission Mechanisms</a:t>
            </a:r>
          </a:p>
        </p:txBody>
      </p:sp>
      <p:sp>
        <p:nvSpPr>
          <p:cNvPr id="19459" name="Rectangle 3"/>
          <p:cNvSpPr>
            <a:spLocks noGrp="1" noChangeArrowheads="1"/>
          </p:cNvSpPr>
          <p:nvPr>
            <p:ph idx="1"/>
          </p:nvPr>
        </p:nvSpPr>
        <p:spPr>
          <a:xfrm>
            <a:off x="905164" y="1339778"/>
            <a:ext cx="9321799" cy="5334000"/>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algn="just">
              <a:spcBef>
                <a:spcPct val="50000"/>
              </a:spcBef>
            </a:pPr>
            <a:r>
              <a:rPr lang="en-US" altLang="en-US" sz="2000" dirty="0"/>
              <a:t>Traditional Interest-Rate Channels</a:t>
            </a:r>
            <a:r>
              <a:rPr lang="en-US" altLang="en-US" sz="2000" dirty="0" smtClean="0"/>
              <a:t>:</a:t>
            </a:r>
            <a:r>
              <a:rPr lang="en-US" altLang="en-US" sz="2000" b="1" dirty="0"/>
              <a:t> </a:t>
            </a:r>
            <a:r>
              <a:rPr lang="en-US" altLang="en-US" sz="2000" b="1" i="1" dirty="0" smtClean="0"/>
              <a:t> </a:t>
            </a:r>
            <a:r>
              <a:rPr lang="en-US" altLang="en-US" sz="2000" b="1" i="1" dirty="0"/>
              <a:t>M</a:t>
            </a:r>
            <a:r>
              <a:rPr lang="en-US" altLang="en-US" sz="2000" b="1" dirty="0"/>
              <a:t> </a:t>
            </a:r>
            <a:r>
              <a:rPr lang="en-US" altLang="en-US" sz="2000" b="1" dirty="0">
                <a:latin typeface="Symbol" panose="05050102010706020507" pitchFamily="18" charset="2"/>
              </a:rPr>
              <a:t></a:t>
            </a:r>
            <a:r>
              <a:rPr lang="en-US" altLang="en-US" sz="2000" b="1" dirty="0"/>
              <a:t>, </a:t>
            </a:r>
            <a:r>
              <a:rPr lang="en-US" altLang="en-US" sz="2000" b="1" i="1" dirty="0" err="1"/>
              <a:t>i</a:t>
            </a:r>
            <a:r>
              <a:rPr lang="en-US" altLang="en-US" sz="2000" b="1" i="1" baseline="-25000" dirty="0" err="1"/>
              <a:t>r</a:t>
            </a:r>
            <a:r>
              <a:rPr lang="en-US" altLang="en-US" sz="2000" b="1" dirty="0"/>
              <a:t> </a:t>
            </a:r>
            <a:r>
              <a:rPr lang="en-US" altLang="en-US" sz="2000" b="1" dirty="0">
                <a:latin typeface="Symbol" panose="05050102010706020507" pitchFamily="18" charset="2"/>
              </a:rPr>
              <a:t></a:t>
            </a:r>
            <a:r>
              <a:rPr lang="en-US" altLang="en-US" sz="2000" b="1" dirty="0"/>
              <a:t>, </a:t>
            </a:r>
            <a:r>
              <a:rPr lang="en-US" altLang="en-US" sz="2000" b="1" i="1" dirty="0"/>
              <a:t>I</a:t>
            </a:r>
            <a:r>
              <a:rPr lang="en-US" altLang="en-US" sz="2000" b="1" dirty="0"/>
              <a:t> </a:t>
            </a:r>
            <a:r>
              <a:rPr lang="en-US" altLang="en-US" sz="2000" b="1" dirty="0">
                <a:latin typeface="Symbol" panose="05050102010706020507" pitchFamily="18" charset="2"/>
              </a:rPr>
              <a:t></a:t>
            </a:r>
            <a:r>
              <a:rPr lang="en-US" altLang="en-US" sz="2000" b="1" dirty="0"/>
              <a:t>, </a:t>
            </a:r>
            <a:r>
              <a:rPr lang="en-US" altLang="en-US" sz="2000" b="1" i="1" dirty="0"/>
              <a:t>Y</a:t>
            </a:r>
            <a:r>
              <a:rPr lang="en-US" altLang="en-US" sz="2000" b="1" dirty="0"/>
              <a:t> </a:t>
            </a:r>
            <a:r>
              <a:rPr lang="en-US" altLang="en-US" sz="2000" b="1" dirty="0">
                <a:latin typeface="Symbol" panose="05050102010706020507" pitchFamily="18" charset="2"/>
              </a:rPr>
              <a:t>      </a:t>
            </a:r>
            <a:endParaRPr lang="en-US" altLang="en-US" sz="2000" b="1" dirty="0"/>
          </a:p>
          <a:p>
            <a:pPr algn="just"/>
            <a:r>
              <a:rPr lang="en-US" altLang="en-US" sz="2000" dirty="0"/>
              <a:t>The interest rate channel of monetary transmission applies equally to </a:t>
            </a:r>
            <a:r>
              <a:rPr lang="en-US" altLang="en-US" sz="2000" i="1" dirty="0" smtClean="0"/>
              <a:t>C</a:t>
            </a:r>
            <a:r>
              <a:rPr lang="en-US" altLang="en-US" sz="2000" dirty="0" smtClean="0"/>
              <a:t> </a:t>
            </a:r>
          </a:p>
          <a:p>
            <a:pPr algn="just"/>
            <a:r>
              <a:rPr lang="en-US" altLang="en-US" sz="2000" dirty="0" smtClean="0"/>
              <a:t>Also</a:t>
            </a:r>
            <a:r>
              <a:rPr lang="en-US" altLang="en-US" sz="2000" dirty="0"/>
              <a:t>, it places emphasis on </a:t>
            </a:r>
            <a:r>
              <a:rPr lang="en-US" altLang="en-US" sz="2000" i="1" dirty="0" err="1"/>
              <a:t>i</a:t>
            </a:r>
            <a:r>
              <a:rPr lang="en-US" altLang="en-US" sz="2000" i="1" baseline="-25000" dirty="0" err="1"/>
              <a:t>r</a:t>
            </a:r>
            <a:r>
              <a:rPr lang="en-US" altLang="en-US" sz="2000" dirty="0"/>
              <a:t> rather than </a:t>
            </a:r>
            <a:r>
              <a:rPr lang="en-US" altLang="en-US" sz="2000" i="1" dirty="0" err="1" smtClean="0"/>
              <a:t>i</a:t>
            </a:r>
            <a:r>
              <a:rPr lang="en-US" altLang="en-US" sz="2000" dirty="0" smtClean="0"/>
              <a:t> </a:t>
            </a:r>
          </a:p>
          <a:p>
            <a:pPr algn="just"/>
            <a:r>
              <a:rPr lang="en-US" altLang="en-US" sz="2000" dirty="0" smtClean="0"/>
              <a:t>Moreover</a:t>
            </a:r>
            <a:r>
              <a:rPr lang="en-US" altLang="en-US" sz="2000" dirty="0"/>
              <a:t>, it is the long-term </a:t>
            </a:r>
            <a:r>
              <a:rPr lang="en-US" altLang="en-US" sz="2000" i="1" dirty="0" err="1"/>
              <a:t>i</a:t>
            </a:r>
            <a:r>
              <a:rPr lang="en-US" altLang="en-US" sz="2000" i="1" baseline="-25000" dirty="0" err="1"/>
              <a:t>r</a:t>
            </a:r>
            <a:r>
              <a:rPr lang="en-US" altLang="en-US" sz="2000" dirty="0"/>
              <a:t> and not the short-term </a:t>
            </a:r>
            <a:r>
              <a:rPr lang="en-US" altLang="en-US" sz="2000" i="1" dirty="0" err="1"/>
              <a:t>i</a:t>
            </a:r>
            <a:r>
              <a:rPr lang="en-US" altLang="en-US" sz="2000" i="1" baseline="-25000" dirty="0" err="1"/>
              <a:t>r</a:t>
            </a:r>
            <a:r>
              <a:rPr lang="en-US" altLang="en-US" sz="2000" dirty="0"/>
              <a:t> that is viewed as having the major impact on </a:t>
            </a:r>
            <a:r>
              <a:rPr lang="en-US" altLang="en-US" sz="2000" i="1" dirty="0"/>
              <a:t>C</a:t>
            </a:r>
            <a:r>
              <a:rPr lang="en-US" altLang="en-US" sz="2000" dirty="0"/>
              <a:t> and </a:t>
            </a:r>
            <a:r>
              <a:rPr lang="en-US" altLang="en-US" sz="2000" i="1" dirty="0"/>
              <a:t>I</a:t>
            </a:r>
            <a:r>
              <a:rPr lang="en-US" altLang="en-US" sz="2000" dirty="0"/>
              <a:t> </a:t>
            </a:r>
            <a:r>
              <a:rPr lang="en-US" altLang="en-US" sz="2000" dirty="0" smtClean="0"/>
              <a:t>spending </a:t>
            </a:r>
            <a:endParaRPr lang="en-US" altLang="en-US" sz="2000" dirty="0"/>
          </a:p>
          <a:p>
            <a:pPr algn="just"/>
            <a:r>
              <a:rPr lang="en-US" altLang="en-US" sz="2000" dirty="0" smtClean="0"/>
              <a:t>With </a:t>
            </a:r>
            <a:r>
              <a:rPr lang="en-US" altLang="en-US" sz="2000" dirty="0"/>
              <a:t>sticky </a:t>
            </a:r>
            <a:r>
              <a:rPr lang="en-US" altLang="en-US" sz="2000" i="1" dirty="0"/>
              <a:t>P</a:t>
            </a:r>
            <a:r>
              <a:rPr lang="en-US" altLang="en-US" sz="2000" dirty="0"/>
              <a:t>, an </a:t>
            </a:r>
            <a:r>
              <a:rPr lang="en-US" altLang="en-US" sz="2000" dirty="0">
                <a:latin typeface="Symbol" panose="05050102010706020507" pitchFamily="18" charset="2"/>
              </a:rPr>
              <a:t></a:t>
            </a:r>
            <a:r>
              <a:rPr lang="en-US" altLang="en-US" sz="2000" dirty="0"/>
              <a:t> in </a:t>
            </a:r>
            <a:r>
              <a:rPr lang="en-US" altLang="en-US" sz="2000" i="1" dirty="0"/>
              <a:t>M</a:t>
            </a:r>
            <a:r>
              <a:rPr lang="en-US" altLang="en-US" sz="2000" dirty="0"/>
              <a:t>  leads to a </a:t>
            </a:r>
            <a:r>
              <a:rPr lang="en-US" altLang="en-US" sz="2000" dirty="0">
                <a:latin typeface="Symbol" panose="05050102010706020507" pitchFamily="18" charset="2"/>
              </a:rPr>
              <a:t></a:t>
            </a:r>
            <a:r>
              <a:rPr lang="en-US" altLang="en-US" sz="2000" dirty="0"/>
              <a:t> in short term </a:t>
            </a:r>
            <a:r>
              <a:rPr lang="en-US" altLang="en-US" sz="2000" i="1" dirty="0" err="1"/>
              <a:t>i</a:t>
            </a:r>
            <a:r>
              <a:rPr lang="en-US" altLang="en-US" sz="2000" dirty="0"/>
              <a:t> and also </a:t>
            </a:r>
            <a:r>
              <a:rPr lang="en-US" altLang="en-US" sz="2000" dirty="0">
                <a:latin typeface="Symbol" panose="05050102010706020507" pitchFamily="18" charset="2"/>
              </a:rPr>
              <a:t></a:t>
            </a:r>
            <a:r>
              <a:rPr lang="en-US" altLang="en-US" sz="2000" dirty="0"/>
              <a:t> short term </a:t>
            </a:r>
            <a:r>
              <a:rPr lang="en-US" altLang="en-US" sz="2000" i="1" dirty="0" err="1" smtClean="0"/>
              <a:t>i</a:t>
            </a:r>
            <a:r>
              <a:rPr lang="en-US" altLang="en-US" sz="2000" i="1" baseline="-25000" dirty="0" err="1" smtClean="0"/>
              <a:t>r</a:t>
            </a:r>
            <a:r>
              <a:rPr lang="en-US" altLang="en-US" sz="2000" dirty="0" err="1" smtClean="0"/>
              <a:t>.</a:t>
            </a:r>
            <a:endParaRPr lang="en-US" altLang="en-US" sz="2000" dirty="0"/>
          </a:p>
          <a:p>
            <a:pPr algn="just"/>
            <a:r>
              <a:rPr lang="en-US" altLang="en-US" sz="2000" dirty="0" smtClean="0"/>
              <a:t>According </a:t>
            </a:r>
            <a:r>
              <a:rPr lang="en-US" altLang="en-US" sz="2000" dirty="0"/>
              <a:t>to the expectations hypothesis of the term structure of interest rates, this also </a:t>
            </a:r>
            <a:r>
              <a:rPr lang="en-US" altLang="en-US" sz="2000" dirty="0">
                <a:latin typeface="Symbol" panose="05050102010706020507" pitchFamily="18" charset="2"/>
              </a:rPr>
              <a:t></a:t>
            </a:r>
            <a:r>
              <a:rPr lang="en-US" altLang="en-US" sz="2000" dirty="0"/>
              <a:t> long-term </a:t>
            </a:r>
            <a:r>
              <a:rPr lang="en-US" altLang="en-US" sz="2000" i="1" dirty="0" err="1" smtClean="0"/>
              <a:t>i</a:t>
            </a:r>
            <a:r>
              <a:rPr lang="en-US" altLang="en-US" sz="2000" i="1" baseline="-25000" dirty="0" err="1" smtClean="0"/>
              <a:t>r</a:t>
            </a:r>
            <a:r>
              <a:rPr lang="en-US" altLang="en-US" sz="2000" dirty="0" err="1" smtClean="0"/>
              <a:t>.</a:t>
            </a:r>
            <a:endParaRPr lang="en-US" altLang="en-US" sz="2000" dirty="0"/>
          </a:p>
          <a:p>
            <a:pPr algn="just"/>
            <a:r>
              <a:rPr lang="en-US" altLang="en-US" sz="2000" dirty="0" smtClean="0"/>
              <a:t>The </a:t>
            </a:r>
            <a:r>
              <a:rPr lang="en-US" altLang="en-US" sz="2000" dirty="0">
                <a:latin typeface="Symbol" panose="05050102010706020507" pitchFamily="18" charset="2"/>
              </a:rPr>
              <a:t></a:t>
            </a:r>
            <a:r>
              <a:rPr lang="en-US" altLang="en-US" sz="2000" dirty="0"/>
              <a:t> in </a:t>
            </a:r>
            <a:r>
              <a:rPr lang="en-US" altLang="en-US" sz="2000" dirty="0" smtClean="0"/>
              <a:t>short and </a:t>
            </a:r>
            <a:r>
              <a:rPr lang="en-US" altLang="en-US" sz="2000" dirty="0"/>
              <a:t>long-term </a:t>
            </a:r>
            <a:r>
              <a:rPr lang="en-US" altLang="en-US" sz="2000" i="1" dirty="0" err="1"/>
              <a:t>i</a:t>
            </a:r>
            <a:r>
              <a:rPr lang="en-US" altLang="en-US" sz="2000" i="1" baseline="-25000" dirty="0" err="1"/>
              <a:t>r</a:t>
            </a:r>
            <a:r>
              <a:rPr lang="en-US" altLang="en-US" sz="2000" dirty="0"/>
              <a:t> leads to an </a:t>
            </a:r>
            <a:r>
              <a:rPr lang="en-US" altLang="en-US" sz="2000" dirty="0">
                <a:latin typeface="Symbol" panose="05050102010706020507" pitchFamily="18" charset="2"/>
              </a:rPr>
              <a:t></a:t>
            </a:r>
            <a:r>
              <a:rPr lang="en-US" altLang="en-US" sz="2000" dirty="0"/>
              <a:t> in </a:t>
            </a:r>
            <a:r>
              <a:rPr lang="en-US" altLang="en-US" sz="2000" i="1" dirty="0"/>
              <a:t>C</a:t>
            </a:r>
            <a:r>
              <a:rPr lang="en-US" altLang="en-US" sz="2000" dirty="0"/>
              <a:t> and </a:t>
            </a:r>
            <a:r>
              <a:rPr lang="en-US" altLang="en-US" sz="2000" i="1" dirty="0"/>
              <a:t>I</a:t>
            </a:r>
            <a:r>
              <a:rPr lang="en-US" altLang="en-US" sz="2000" dirty="0"/>
              <a:t> </a:t>
            </a:r>
            <a:r>
              <a:rPr lang="en-US" altLang="en-US" sz="2000" dirty="0" smtClean="0"/>
              <a:t>spending</a:t>
            </a:r>
            <a:endParaRPr lang="en-US" altLang="en-US" sz="2000" dirty="0"/>
          </a:p>
          <a:p>
            <a:pPr algn="just">
              <a:lnSpc>
                <a:spcPct val="90000"/>
              </a:lnSpc>
              <a:buFontTx/>
              <a:buNone/>
            </a:pPr>
            <a:r>
              <a:rPr lang="en-US" altLang="en-US" sz="2000" i="1" dirty="0"/>
              <a:t>Note</a:t>
            </a:r>
            <a:r>
              <a:rPr lang="en-US" altLang="en-US" sz="2000" dirty="0"/>
              <a:t>: The interest rate transmission mechanism is effective even when </a:t>
            </a:r>
            <a:r>
              <a:rPr lang="en-US" altLang="en-US" sz="2000" i="1" dirty="0" err="1"/>
              <a:t>i</a:t>
            </a:r>
            <a:r>
              <a:rPr lang="en-US" altLang="en-US" sz="2000" dirty="0"/>
              <a:t> has already been driven to zero by the MA during a deflationary period. With </a:t>
            </a:r>
            <a:r>
              <a:rPr lang="en-US" altLang="en-US" sz="2000" i="1" dirty="0" err="1"/>
              <a:t>i</a:t>
            </a:r>
            <a:r>
              <a:rPr lang="en-US" altLang="en-US" sz="2000" i="1" dirty="0"/>
              <a:t> </a:t>
            </a:r>
            <a:r>
              <a:rPr lang="en-US" altLang="en-US" sz="2000" dirty="0"/>
              <a:t>= 0, </a:t>
            </a:r>
          </a:p>
          <a:p>
            <a:pPr algn="just">
              <a:lnSpc>
                <a:spcPct val="90000"/>
              </a:lnSpc>
              <a:buFontTx/>
              <a:buNone/>
            </a:pPr>
            <a:r>
              <a:rPr lang="en-US" altLang="en-US" sz="2000" i="1" dirty="0"/>
              <a:t>                    M</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err="1"/>
              <a:t>P</a:t>
            </a:r>
            <a:r>
              <a:rPr lang="en-US" altLang="en-US" sz="2000" i="1" baseline="50000" dirty="0" err="1"/>
              <a:t>e</a:t>
            </a:r>
            <a:r>
              <a:rPr lang="en-US" altLang="en-US" sz="2000" dirty="0"/>
              <a:t> </a:t>
            </a:r>
            <a:r>
              <a:rPr lang="en-US" altLang="en-US" sz="2000" dirty="0">
                <a:latin typeface="Symbol" panose="05050102010706020507" pitchFamily="18" charset="2"/>
              </a:rPr>
              <a:t></a:t>
            </a:r>
            <a:r>
              <a:rPr lang="en-US" altLang="en-US" sz="2000" dirty="0"/>
              <a:t>, </a:t>
            </a:r>
            <a:r>
              <a:rPr lang="en-US" altLang="en-US" sz="2000" dirty="0">
                <a:latin typeface="Symbol" panose="05050102010706020507" pitchFamily="18" charset="2"/>
              </a:rPr>
              <a:t></a:t>
            </a:r>
            <a:r>
              <a:rPr lang="en-US" altLang="en-US" sz="2000" i="1" baseline="50000" dirty="0"/>
              <a:t>e</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err="1"/>
              <a:t>i</a:t>
            </a:r>
            <a:r>
              <a:rPr lang="en-US" altLang="en-US" sz="2000" i="1" baseline="-25000" dirty="0" err="1"/>
              <a:t>r</a:t>
            </a:r>
            <a:r>
              <a:rPr lang="en-US" altLang="en-US" sz="2000" dirty="0"/>
              <a:t> </a:t>
            </a:r>
            <a:r>
              <a:rPr lang="en-US" altLang="en-US" sz="2000" dirty="0">
                <a:latin typeface="Symbol" panose="05050102010706020507" pitchFamily="18" charset="2"/>
              </a:rPr>
              <a:t></a:t>
            </a:r>
            <a:r>
              <a:rPr lang="en-US" altLang="en-US" sz="2000" dirty="0"/>
              <a:t>, C and </a:t>
            </a:r>
            <a:r>
              <a:rPr lang="en-US" altLang="en-US" sz="2000" i="1" dirty="0"/>
              <a:t>I</a:t>
            </a:r>
            <a:r>
              <a:rPr lang="en-US" altLang="en-US" sz="2000" dirty="0"/>
              <a:t> </a:t>
            </a:r>
            <a:r>
              <a:rPr lang="en-US" altLang="en-US" sz="2000" dirty="0">
                <a:latin typeface="Symbol" panose="05050102010706020507" pitchFamily="18" charset="2"/>
              </a:rPr>
              <a:t></a:t>
            </a:r>
            <a:r>
              <a:rPr lang="en-US" altLang="en-US" sz="2000" dirty="0"/>
              <a:t>, </a:t>
            </a:r>
            <a:r>
              <a:rPr lang="en-US" altLang="en-US" sz="2000" i="1" dirty="0"/>
              <a:t>Y</a:t>
            </a:r>
            <a:r>
              <a:rPr lang="en-US" altLang="en-US" sz="2000" dirty="0"/>
              <a:t> </a:t>
            </a:r>
            <a:r>
              <a:rPr lang="en-US" altLang="en-US" sz="2000" dirty="0">
                <a:latin typeface="Symbol" panose="05050102010706020507" pitchFamily="18" charset="2"/>
              </a:rPr>
              <a:t></a:t>
            </a:r>
            <a:endParaRPr lang="en-US" altLang="en-US" sz="2000" dirty="0"/>
          </a:p>
          <a:p>
            <a:pPr>
              <a:lnSpc>
                <a:spcPct val="90000"/>
              </a:lnSpc>
              <a:buFontTx/>
              <a:buNone/>
            </a:pPr>
            <a:endParaRPr lang="en-US" altLang="en-US" sz="2400" i="1" dirty="0">
              <a:solidFill>
                <a:schemeClr val="tx2"/>
              </a:solidFill>
            </a:endParaRPr>
          </a:p>
        </p:txBody>
      </p:sp>
      <p:sp>
        <p:nvSpPr>
          <p:cNvPr id="4" name="Θέση υποσέλιδου 3"/>
          <p:cNvSpPr>
            <a:spLocks noGrp="1"/>
          </p:cNvSpPr>
          <p:nvPr>
            <p:ph type="ftr" sz="quarter" idx="11"/>
          </p:nvPr>
        </p:nvSpPr>
        <p:spPr>
          <a:xfrm>
            <a:off x="4421910" y="6339609"/>
            <a:ext cx="2743200" cy="365125"/>
          </a:xfrm>
        </p:spPr>
        <p:txBody>
          <a:bodyPr/>
          <a:lstStyle/>
          <a:p>
            <a:r>
              <a:rPr lang="en-US" altLang="en-US" dirty="0" smtClean="0"/>
              <a:t>Konstantinos Drakos, </a:t>
            </a:r>
            <a:r>
              <a:rPr lang="en-US" altLang="en-US" dirty="0" err="1" smtClean="0"/>
              <a:t>MacroFinance</a:t>
            </a:r>
            <a:r>
              <a:rPr lang="en-US" altLang="en-US" dirty="0" smtClean="0"/>
              <a:t>, Monetary Policy Transmission</a:t>
            </a:r>
            <a:endParaRPr lang="en-US" altLang="en-US" dirty="0"/>
          </a:p>
        </p:txBody>
      </p:sp>
      <p:sp>
        <p:nvSpPr>
          <p:cNvPr id="5" name="Θέση αριθμού διαφάνειας 4"/>
          <p:cNvSpPr>
            <a:spLocks noGrp="1"/>
          </p:cNvSpPr>
          <p:nvPr>
            <p:ph type="sldNum" sz="quarter" idx="12"/>
          </p:nvPr>
        </p:nvSpPr>
        <p:spPr/>
        <p:txBody>
          <a:bodyPr/>
          <a:lstStyle/>
          <a:p>
            <a:endParaRPr lang="en-US" altLang="en-US" dirty="0"/>
          </a:p>
        </p:txBody>
      </p:sp>
    </p:spTree>
    <p:extLst>
      <p:ext uri="{BB962C8B-B14F-4D97-AF65-F5344CB8AC3E}">
        <p14:creationId xmlns:p14="http://schemas.microsoft.com/office/powerpoint/2010/main" val="147409690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3500" b="1" dirty="0" smtClean="0"/>
              <a:t>Asset prices channel </a:t>
            </a:r>
            <a:endParaRPr lang="en-US" sz="3500" b="1" dirty="0"/>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smtClean="0"/>
              <a:t>Konstantinos Drakos, MacroFinance, Monetary Policy Transmission</a:t>
            </a:r>
            <a:endParaRPr lang="en-US"/>
          </a:p>
        </p:txBody>
      </p:sp>
      <p:sp>
        <p:nvSpPr>
          <p:cNvPr id="5" name="Θέση αριθμού διαφάνειας 4"/>
          <p:cNvSpPr>
            <a:spLocks noGrp="1"/>
          </p:cNvSpPr>
          <p:nvPr>
            <p:ph type="sldNum" sz="quarter" idx="12"/>
          </p:nvPr>
        </p:nvSpPr>
        <p:spPr/>
        <p:txBody>
          <a:bodyPr/>
          <a:lstStyle/>
          <a:p>
            <a:fld id="{EED70676-09D4-4079-BCFD-1A959D90978D}" type="slidenum">
              <a:rPr lang="en-US" smtClean="0"/>
              <a:t>9</a:t>
            </a:fld>
            <a:endParaRPr lang="en-US"/>
          </a:p>
        </p:txBody>
      </p:sp>
    </p:spTree>
    <p:extLst>
      <p:ext uri="{BB962C8B-B14F-4D97-AF65-F5344CB8AC3E}">
        <p14:creationId xmlns:p14="http://schemas.microsoft.com/office/powerpoint/2010/main" val="4261377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296</TotalTime>
  <Words>3803</Words>
  <Application>Microsoft Office PowerPoint</Application>
  <PresentationFormat>Ευρεία οθόνη</PresentationFormat>
  <Paragraphs>249</Paragraphs>
  <Slides>33</Slides>
  <Notes>1</Notes>
  <HiddenSlides>0</HiddenSlides>
  <MMClips>0</MMClips>
  <ScaleCrop>false</ScaleCrop>
  <HeadingPairs>
    <vt:vector size="8" baseType="variant">
      <vt:variant>
        <vt:lpstr>Γραμματοσειρές που χρησιμοποιούνται</vt:lpstr>
      </vt:variant>
      <vt:variant>
        <vt:i4>6</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33</vt:i4>
      </vt:variant>
    </vt:vector>
  </HeadingPairs>
  <TitlesOfParts>
    <vt:vector size="41" baseType="lpstr">
      <vt:lpstr>Arial</vt:lpstr>
      <vt:lpstr>Calibri</vt:lpstr>
      <vt:lpstr>Symbol</vt:lpstr>
      <vt:lpstr>Trebuchet MS</vt:lpstr>
      <vt:lpstr>Wingdings 3</vt:lpstr>
      <vt:lpstr>ヒラギノ角ゴ Pro W3</vt:lpstr>
      <vt:lpstr>Όψη</vt:lpstr>
      <vt:lpstr>Equation</vt:lpstr>
      <vt:lpstr>Channels of Monetary Policy Transmission</vt:lpstr>
      <vt:lpstr>Παρουσίαση του PowerPoint</vt:lpstr>
      <vt:lpstr>The Channels of Monetary Policy Transmission </vt:lpstr>
      <vt:lpstr>The Link Between Monetary Policy and Aggregate Demand: Monetary Transmission Mechanisms</vt:lpstr>
      <vt:lpstr>The Interest Rate Channel </vt:lpstr>
      <vt:lpstr>Direct interest rate effects: cost of credit</vt:lpstr>
      <vt:lpstr>Παρουσίαση του PowerPoint</vt:lpstr>
      <vt:lpstr>Monetary Transmission Mechanisms</vt:lpstr>
      <vt:lpstr>Asset prices channel </vt:lpstr>
      <vt:lpstr>Indirect effects of interest rates via other asset prices</vt:lpstr>
      <vt:lpstr>Παρουσίαση του PowerPoint</vt:lpstr>
      <vt:lpstr>Παρουσίαση του PowerPoint</vt:lpstr>
      <vt:lpstr>Παρουσίαση του PowerPoint</vt:lpstr>
      <vt:lpstr>The Credit Channel</vt:lpstr>
      <vt:lpstr>Credit View</vt:lpstr>
      <vt:lpstr>The credit channel</vt:lpstr>
      <vt:lpstr>The Balance Sheet Channel</vt:lpstr>
      <vt:lpstr>The Balance Sheet Channel</vt:lpstr>
      <vt:lpstr>Παρουσίαση του PowerPoint</vt:lpstr>
      <vt:lpstr>the balance-sheet channel </vt:lpstr>
      <vt:lpstr>Παρουσίαση του PowerPoint</vt:lpstr>
      <vt:lpstr>Cash Flow Channel</vt:lpstr>
      <vt:lpstr>The Bank Lending Channel</vt:lpstr>
      <vt:lpstr>The Bank Lending Channel </vt:lpstr>
      <vt:lpstr>Παρουσίαση του PowerPoint</vt:lpstr>
      <vt:lpstr>Παρουσίαση του PowerPoint</vt:lpstr>
      <vt:lpstr>Παρουσίαση του PowerPoint</vt:lpstr>
      <vt:lpstr>From the financial system to spending decisions</vt:lpstr>
      <vt:lpstr>Firms</vt:lpstr>
      <vt:lpstr>Παρουσίαση του PowerPoint</vt:lpstr>
      <vt:lpstr>Households and individuals </vt:lpstr>
      <vt:lpstr>Παρουσίαση του PowerPoint</vt:lpstr>
      <vt:lpstr>Main 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Channels of Monetary Policy Transmission</dc:title>
  <dc:creator>Kostas Drakos</dc:creator>
  <cp:lastModifiedBy>Kostas Drakos</cp:lastModifiedBy>
  <cp:revision>73</cp:revision>
  <dcterms:created xsi:type="dcterms:W3CDTF">2016-03-14T20:11:45Z</dcterms:created>
  <dcterms:modified xsi:type="dcterms:W3CDTF">2016-03-15T11:44:35Z</dcterms:modified>
</cp:coreProperties>
</file>